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9" r:id="rId4"/>
    <p:sldId id="280" r:id="rId5"/>
    <p:sldId id="281" r:id="rId6"/>
    <p:sldId id="282" r:id="rId7"/>
    <p:sldId id="285" r:id="rId8"/>
    <p:sldId id="257" r:id="rId9"/>
    <p:sldId id="262" r:id="rId10"/>
    <p:sldId id="265" r:id="rId11"/>
    <p:sldId id="258" r:id="rId12"/>
    <p:sldId id="259" r:id="rId13"/>
    <p:sldId id="260" r:id="rId14"/>
    <p:sldId id="275" r:id="rId15"/>
    <p:sldId id="261" r:id="rId16"/>
    <p:sldId id="263" r:id="rId17"/>
    <p:sldId id="264" r:id="rId18"/>
    <p:sldId id="266" r:id="rId19"/>
    <p:sldId id="267" r:id="rId20"/>
    <p:sldId id="276" r:id="rId21"/>
    <p:sldId id="268" r:id="rId22"/>
    <p:sldId id="277" r:id="rId23"/>
    <p:sldId id="269" r:id="rId24"/>
    <p:sldId id="278" r:id="rId25"/>
    <p:sldId id="270" r:id="rId26"/>
    <p:sldId id="271" r:id="rId27"/>
    <p:sldId id="272" r:id="rId28"/>
    <p:sldId id="273" r:id="rId29"/>
    <p:sldId id="274" r:id="rId30"/>
    <p:sldId id="283" r:id="rId31"/>
    <p:sldId id="288" r:id="rId32"/>
    <p:sldId id="289" r:id="rId33"/>
    <p:sldId id="290" r:id="rId34"/>
    <p:sldId id="291" r:id="rId35"/>
    <p:sldId id="292" r:id="rId36"/>
    <p:sldId id="293" r:id="rId37"/>
    <p:sldId id="286" r:id="rId38"/>
    <p:sldId id="287" r:id="rId39"/>
    <p:sldId id="294" r:id="rId40"/>
    <p:sldId id="296" r:id="rId41"/>
    <p:sldId id="295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A2C4-FD31-42BD-B0D9-E03F0F6FF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8C2F9-7988-4499-853E-027AD6606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69B3-AEA6-4AF8-A2E6-DD9F9E83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6E1F-A6B1-4C91-A310-AF4CD89E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C5DD-C277-466D-980F-488491F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B4A2-E583-4332-8C48-E6E5D050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E5CCF-7CD1-450A-811C-816479A9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40DE-8DAF-4869-92D8-E4EA8963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84D3-A4EB-420E-BFF6-7AA3CF54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1997-219E-4BA8-8F17-89A45DC8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7DFBA-DFC0-4DC5-8C11-DF68C9792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B8981-70AC-410A-A782-0010B354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C1AB1-9BA4-4F02-BD0C-AFAF7581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06A0-C175-4AF1-9B09-ACBF9CC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7B99-9B00-4EB8-8F2E-6500ECE5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A133-5AF9-4150-AA4B-82DCD8F2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5844-048A-4AC1-B39F-52057C9F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6452-10C6-4673-84DA-779D1770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A6F6-516F-4AD2-99E6-522ED033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7DA6-9507-4386-9BFB-7E224563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7764-988E-4DDE-BE40-CA74701A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2172B-AE5F-4167-8DB9-75F86CD2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8E38E-A7B3-4B84-AD24-4013C4F3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070D7-B996-49EB-A742-F0351188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1E82B-BEEC-4EA0-BF1C-8964BB51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0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628A-1D84-4A6C-9F41-894329E2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230F-012C-44B8-80EA-E44044DE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BF9F1-4CBC-453B-B1B9-413FCFEE3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C0E53-ECBD-4EB8-BEA5-A1FCAA87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2571-6380-4C9D-9A56-DFE0FB35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C31CA-DB2A-4509-B585-D12EF7B0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2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F268-861A-454E-8400-9D33CF74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9773E-4699-4D7F-8163-91D257C4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AF681-775B-405D-B1E2-62B5D1E0C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D0AD0-D969-48A9-A764-9F8BFB194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8CD0F-E69B-446F-881D-1824E3F66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6D349-4200-4918-B6AE-3713CC6C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116E-13FA-4B7C-ADA0-067E6C61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3AB75-E6B3-4C77-9F78-E35E4A5B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4C11-ED3C-49FC-B368-C768A171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586AC-E8CF-4664-A920-3D44F6EF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44C9A-00BA-4178-9547-8DF70221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B565A-0E68-4F1B-890A-E3F83F63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40825-608D-47DE-8BE4-801644C3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111AE-2AAC-4377-A99F-E4707203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FDA0-2ACC-40D8-AB96-65C41E17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6AAA-EEDC-46CD-A849-F9BE5651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1B5B-3035-4327-9F66-BEA36396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593B6-3596-4A2D-A42B-B901DF6FA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70067-5FBD-4DCA-853C-70259FCC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4AE8D-304E-49C7-9BC4-350B8D2F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E5D3A-33DA-489C-A01E-4B09FCAC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7E65-F207-442B-AE58-389FE41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42AFE-F56C-44A9-8EEB-80390F58E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BA80-4455-40DF-9479-0858C78D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3A52-E04B-42F3-948E-ADC833A9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B12F7-920E-47C9-94DB-1D1310E5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256E-9A84-423C-8C16-6634F5CB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B6DC1-9A71-46CD-90E0-B3AE9EE6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EC85E-47FB-47E0-99EB-2629A744C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16AB-18EF-4DC4-87D0-72B4E59BF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CCBC-3125-4CE6-9CAD-1905A83D084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3D5A-294B-4200-96CE-E3E165E3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7E5B-B93A-4988-99BC-F2B22265C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71F9-ABDB-4124-8E34-FF1F249B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conference/laser2017/presentation/de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tsim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ybrid-analysi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uckoo.cert.ee/dashboar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lshare.com/" TargetMode="External"/><Relationship Id="rId2" Type="http://schemas.openxmlformats.org/officeDocument/2006/relationships/hyperlink" Target="https://virusshare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u.nl/~herbertb/papers/sandnet_badgers2011.pdf" TargetMode="External"/><Relationship Id="rId2" Type="http://schemas.openxmlformats.org/officeDocument/2006/relationships/hyperlink" Target="https://doi.org/10.1109/SP.2012.1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senix.org/conference/laser2017/presentation/deng" TargetMode="External"/><Relationship Id="rId4" Type="http://schemas.openxmlformats.org/officeDocument/2006/relationships/hyperlink" Target="https://doi.org/10.1016/j.cose.2014.05.0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russhare.com/" TargetMode="External"/><Relationship Id="rId2" Type="http://schemas.openxmlformats.org/officeDocument/2006/relationships/hyperlink" Target="https://malshar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E2CF-038E-48EC-B93D-4DB573386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Obtaining Packet Traces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9A8C6-543C-400E-BFE1-9AD7C4996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8, 2019</a:t>
            </a:r>
          </a:p>
        </p:txBody>
      </p:sp>
    </p:spTree>
    <p:extLst>
      <p:ext uri="{BB962C8B-B14F-4D97-AF65-F5344CB8AC3E}">
        <p14:creationId xmlns:p14="http://schemas.microsoft.com/office/powerpoint/2010/main" val="285053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BEA1-8CF8-417D-AE9F-FD3FD912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5046-BDA9-4272-871C-A24D10C6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41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DETERLab</a:t>
            </a:r>
            <a:r>
              <a:rPr lang="en-US" dirty="0"/>
              <a:t> allows users to create experiments within projects</a:t>
            </a:r>
          </a:p>
          <a:p>
            <a:r>
              <a:rPr lang="en-US" dirty="0"/>
              <a:t>Experiments are isolated clusters of nodes connected to one another with direct links or tied together in a LAN</a:t>
            </a:r>
          </a:p>
          <a:p>
            <a:r>
              <a:rPr lang="en-US" dirty="0"/>
              <a:t>An experiment’s topology is specified by its creator, giving a lot of flexibility with how a network is set up (including links, LANs, operating systems, network delays, etc.)</a:t>
            </a:r>
          </a:p>
          <a:p>
            <a:r>
              <a:rPr lang="en-US" dirty="0"/>
              <a:t>Each experiment is isolated from every other experiment</a:t>
            </a:r>
          </a:p>
          <a:p>
            <a:r>
              <a:rPr lang="en-US" dirty="0"/>
              <a:t>Each node in the experiment is accessible via DETER’s control network and SSH</a:t>
            </a:r>
          </a:p>
          <a:p>
            <a:r>
              <a:rPr lang="en-US" dirty="0"/>
              <a:t>Nodes in an experiment can have either static or dynamic IP configuration</a:t>
            </a:r>
          </a:p>
          <a:p>
            <a:r>
              <a:rPr lang="en-US" dirty="0"/>
              <a:t>Nodes in an experiment cannot access the Internet; special access can be requested, but anything malware related will generally not be approved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6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55E4-7057-496A-88DE-FC771E13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MalwareML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1EA5-4C55-4082-8343-D9AB0794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870"/>
          </a:xfrm>
        </p:spPr>
        <p:txBody>
          <a:bodyPr/>
          <a:lstStyle/>
          <a:p>
            <a:r>
              <a:rPr lang="en-US" dirty="0"/>
              <a:t>Isolated testbed network for running malware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Isolated network</a:t>
            </a:r>
          </a:p>
          <a:p>
            <a:pPr lvl="1"/>
            <a:r>
              <a:rPr lang="en-US" dirty="0"/>
              <a:t>Malware samples not stored on personal machine</a:t>
            </a:r>
          </a:p>
          <a:p>
            <a:pPr lvl="1"/>
            <a:r>
              <a:rPr lang="en-US" dirty="0"/>
              <a:t>Topology, routing, etc. are customizable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Booting Windows nodes is slow (~15 minutes)</a:t>
            </a:r>
          </a:p>
          <a:p>
            <a:pPr lvl="1"/>
            <a:r>
              <a:rPr lang="en-US" dirty="0"/>
              <a:t>Have to reset Windows nodes after every malware sample</a:t>
            </a:r>
          </a:p>
          <a:p>
            <a:pPr lvl="1"/>
            <a:r>
              <a:rPr lang="en-US" dirty="0"/>
              <a:t>No Internet access: true malware behavior is hard to capture</a:t>
            </a:r>
          </a:p>
          <a:p>
            <a:pPr lvl="1"/>
            <a:r>
              <a:rPr lang="en-US" dirty="0"/>
              <a:t>No automatic </a:t>
            </a:r>
            <a:r>
              <a:rPr lang="en-US" dirty="0" err="1"/>
              <a:t>pcap</a:t>
            </a:r>
            <a:r>
              <a:rPr lang="en-US" dirty="0"/>
              <a:t> capture mechanism</a:t>
            </a:r>
          </a:p>
          <a:p>
            <a:pPr lvl="1"/>
            <a:r>
              <a:rPr lang="en-US" dirty="0"/>
              <a:t>Have to manage 2+ nodes and perform multiple captures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7A45-58D3-4F62-8A82-A47F4377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FANTASM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6759-D770-48AC-931F-AF9E5D034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ISI project from 2017 that aims to capture real malware traffic</a:t>
            </a:r>
          </a:p>
          <a:p>
            <a:r>
              <a:rPr lang="en-US" dirty="0">
                <a:hlinkClick r:id="rId2"/>
              </a:rPr>
              <a:t>https://www.usenix.org/conference/laser2017/presentation/deng</a:t>
            </a:r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Both simulated services and ability to send http/https traffic to internet.  Criteria for sending:</a:t>
            </a:r>
          </a:p>
          <a:p>
            <a:pPr lvl="2"/>
            <a:r>
              <a:rPr lang="en-US" dirty="0"/>
              <a:t>DNS, HTTP, or HTTPS</a:t>
            </a:r>
          </a:p>
          <a:p>
            <a:pPr lvl="2"/>
            <a:r>
              <a:rPr lang="en-US" dirty="0"/>
              <a:t>Cannot fake the reply</a:t>
            </a:r>
          </a:p>
          <a:p>
            <a:pPr lvl="2"/>
            <a:r>
              <a:rPr lang="en-US" dirty="0"/>
              <a:t>Obtain additional malware files, report data to bot master, receive commands</a:t>
            </a:r>
          </a:p>
          <a:p>
            <a:pPr lvl="2"/>
            <a:r>
              <a:rPr lang="en-US" dirty="0"/>
              <a:t>Must be unpredictable (NOT FTP, SMTP, or ICMP)</a:t>
            </a:r>
          </a:p>
          <a:p>
            <a:pPr lvl="1"/>
            <a:r>
              <a:rPr lang="en-US" dirty="0"/>
              <a:t>Suspicious flows are automatically stopped (ex. Traffic that could be used for scanning or DDoS; no replies from internet; TCP SYN with no ACK response; DNS with no reply)</a:t>
            </a:r>
          </a:p>
          <a:p>
            <a:pPr lvl="1"/>
            <a:r>
              <a:rPr lang="en-US" dirty="0"/>
              <a:t>No time limit for captures</a:t>
            </a:r>
          </a:p>
          <a:p>
            <a:pPr lvl="1"/>
            <a:r>
              <a:rPr lang="en-US" dirty="0"/>
              <a:t>Malware can receive fake executables from simulated service: prevents further infection</a:t>
            </a:r>
          </a:p>
          <a:p>
            <a:pPr lvl="1"/>
            <a:r>
              <a:rPr lang="en-US" dirty="0"/>
              <a:t>All impersonation services run on same machine (easier for capturing)</a:t>
            </a:r>
          </a:p>
        </p:txBody>
      </p:sp>
    </p:spTree>
    <p:extLst>
      <p:ext uri="{BB962C8B-B14F-4D97-AF65-F5344CB8AC3E}">
        <p14:creationId xmlns:p14="http://schemas.microsoft.com/office/powerpoint/2010/main" val="306248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5E24-1C90-4436-9FC8-1057248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FANTASM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A6D9-0989-4740-A286-7CE916EE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Cons:</a:t>
            </a:r>
          </a:p>
          <a:p>
            <a:pPr lvl="1"/>
            <a:r>
              <a:rPr lang="en-US" dirty="0"/>
              <a:t>Multiple points of capture (simulated services and gateway): tougher to manage</a:t>
            </a:r>
          </a:p>
          <a:p>
            <a:pPr lvl="1"/>
            <a:r>
              <a:rPr lang="en-US" dirty="0"/>
              <a:t>Booting and resetting Windows nodes is still lengthy</a:t>
            </a:r>
          </a:p>
          <a:p>
            <a:pPr lvl="1"/>
            <a:r>
              <a:rPr lang="en-US" dirty="0"/>
              <a:t>Little support from </a:t>
            </a:r>
            <a:r>
              <a:rPr lang="en-US" dirty="0" err="1"/>
              <a:t>DETERLab</a:t>
            </a:r>
            <a:r>
              <a:rPr lang="en-US" dirty="0"/>
              <a:t> staff</a:t>
            </a:r>
          </a:p>
          <a:p>
            <a:pPr lvl="1"/>
            <a:r>
              <a:rPr lang="en-US" dirty="0"/>
              <a:t>When testing, simulated services did not behave correctly</a:t>
            </a:r>
          </a:p>
          <a:p>
            <a:pPr lvl="1"/>
            <a:r>
              <a:rPr lang="en-US" dirty="0"/>
              <a:t>Two network interfaces for each machine makes it difficult to capture traffic</a:t>
            </a:r>
          </a:p>
          <a:p>
            <a:pPr lvl="2"/>
            <a:r>
              <a:rPr lang="en-US" dirty="0"/>
              <a:t>Ex. Traffic that should go to the services instead goes over DETER’s control network (which may also represent a safety concern)</a:t>
            </a:r>
          </a:p>
          <a:p>
            <a:pPr lvl="1"/>
            <a:r>
              <a:rPr lang="en-US" dirty="0"/>
              <a:t>No way to automate analysis process (particularly with uploading samples)</a:t>
            </a:r>
          </a:p>
        </p:txBody>
      </p:sp>
    </p:spTree>
    <p:extLst>
      <p:ext uri="{BB962C8B-B14F-4D97-AF65-F5344CB8AC3E}">
        <p14:creationId xmlns:p14="http://schemas.microsoft.com/office/powerpoint/2010/main" val="286223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4F31-6A58-4500-9392-7D5BD7C8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FANTASM (cont.)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4AF8BBE5-E202-4EA8-80B8-C81B993AE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1755"/>
            <a:ext cx="5181600" cy="2199077"/>
          </a:xfrm>
        </p:spPr>
      </p:pic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02FC56-6471-4695-BC1C-287231D9D7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6987"/>
            <a:ext cx="5181600" cy="22086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EDA66-C69D-479A-A79F-F662E1DA5B4A}"/>
              </a:ext>
            </a:extLst>
          </p:cNvPr>
          <p:cNvSpPr txBox="1"/>
          <p:nvPr/>
        </p:nvSpPr>
        <p:spPr>
          <a:xfrm>
            <a:off x="2414336" y="5100832"/>
            <a:ext cx="202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FANTASM Topology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F5811-4C6A-438E-B98C-9416956576DF}"/>
              </a:ext>
            </a:extLst>
          </p:cNvPr>
          <p:cNvSpPr txBox="1"/>
          <p:nvPr/>
        </p:nvSpPr>
        <p:spPr>
          <a:xfrm>
            <a:off x="7668126" y="5100832"/>
            <a:ext cx="218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FANTASM Risk Access</a:t>
            </a:r>
          </a:p>
        </p:txBody>
      </p:sp>
    </p:spTree>
    <p:extLst>
      <p:ext uri="{BB962C8B-B14F-4D97-AF65-F5344CB8AC3E}">
        <p14:creationId xmlns:p14="http://schemas.microsoft.com/office/powerpoint/2010/main" val="101807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8CF6-049F-4560-ADE5-2F61D924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an Internet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C975-005C-463E-AFB0-C7347AE5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4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Looked into running an Internet simulator in one of our experiments</a:t>
            </a:r>
          </a:p>
          <a:p>
            <a:r>
              <a:rPr lang="en-US" dirty="0"/>
              <a:t>Best one I could find is </a:t>
            </a:r>
            <a:r>
              <a:rPr lang="en-US" dirty="0" err="1"/>
              <a:t>INetSim</a:t>
            </a:r>
            <a:r>
              <a:rPr lang="en-US" dirty="0"/>
              <a:t> (which is used by a number of sandboxes as well)</a:t>
            </a:r>
          </a:p>
          <a:p>
            <a:r>
              <a:rPr lang="en-US" dirty="0">
                <a:hlinkClick r:id="rId2"/>
              </a:rPr>
              <a:t>https://www.inetsim.org/</a:t>
            </a:r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Single point of capture for everything (all services hosted on one machine)</a:t>
            </a:r>
          </a:p>
          <a:p>
            <a:pPr lvl="1"/>
            <a:r>
              <a:rPr lang="en-US" dirty="0"/>
              <a:t>Ability to mimic Internet activity</a:t>
            </a:r>
          </a:p>
          <a:p>
            <a:pPr lvl="1"/>
            <a:r>
              <a:rPr lang="en-US" dirty="0"/>
              <a:t>No time limit for running malware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Same problems as before: Windows taking a long time, no automation, two interface problems</a:t>
            </a:r>
          </a:p>
          <a:p>
            <a:pPr lvl="1"/>
            <a:r>
              <a:rPr lang="en-US" dirty="0"/>
              <a:t>Written in Perl: while Perl is installed on some DETER machines, it requires a lot of other libraries</a:t>
            </a:r>
          </a:p>
          <a:p>
            <a:pPr lvl="1"/>
            <a:r>
              <a:rPr lang="en-US" dirty="0"/>
              <a:t>All HTTP/S requests met with 404 errors: does not imitate malware behavior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5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074B-1FC0-4F65-94F1-A15F651E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Sandboxes</a:t>
            </a:r>
          </a:p>
        </p:txBody>
      </p:sp>
    </p:spTree>
    <p:extLst>
      <p:ext uri="{BB962C8B-B14F-4D97-AF65-F5344CB8AC3E}">
        <p14:creationId xmlns:p14="http://schemas.microsoft.com/office/powerpoint/2010/main" val="352765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384A-0668-49D1-A296-77AE375E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BB88-A7FB-490E-8935-E95C1C034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445"/>
            <a:ext cx="10515600" cy="5377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Sandboxes can be used to test untrusted or unverified programs in isolation from the host OS; any changes made to the virtual machine are NOT saved</a:t>
            </a:r>
          </a:p>
          <a:p>
            <a:r>
              <a:rPr lang="en-US" dirty="0"/>
              <a:t>From around 2009-2014 there were a lot of academic sandboxes available (</a:t>
            </a:r>
            <a:r>
              <a:rPr lang="en-US" dirty="0" err="1"/>
              <a:t>Sandnet</a:t>
            </a:r>
            <a:r>
              <a:rPr lang="en-US" dirty="0"/>
              <a:t>, Anubis, Truman, Norman, </a:t>
            </a:r>
            <a:r>
              <a:rPr lang="en-US" dirty="0" err="1"/>
              <a:t>CWSandbox</a:t>
            </a:r>
            <a:r>
              <a:rPr lang="en-US" dirty="0"/>
              <a:t>, etc.); however, most of these have been discontinued or have become proprietary services</a:t>
            </a:r>
          </a:p>
          <a:p>
            <a:r>
              <a:rPr lang="en-US" dirty="0"/>
              <a:t>There are many online sandboxes available; most are automated, meaning a user submits a file and it’s run without any interaction from the user</a:t>
            </a:r>
          </a:p>
          <a:p>
            <a:r>
              <a:rPr lang="en-US" dirty="0"/>
              <a:t>Online sandboxes generally allow three Internet access options:</a:t>
            </a:r>
          </a:p>
          <a:p>
            <a:pPr lvl="1"/>
            <a:r>
              <a:rPr lang="en-US" dirty="0"/>
              <a:t>Routing directly to the Internet (called a “dirty line”)</a:t>
            </a:r>
          </a:p>
          <a:p>
            <a:pPr lvl="1"/>
            <a:r>
              <a:rPr lang="en-US" dirty="0"/>
              <a:t>Routing via TOR</a:t>
            </a:r>
          </a:p>
          <a:p>
            <a:pPr lvl="1"/>
            <a:r>
              <a:rPr lang="en-US" dirty="0"/>
              <a:t>Using a fake Internet service (generally </a:t>
            </a:r>
            <a:r>
              <a:rPr lang="en-US" dirty="0" err="1"/>
              <a:t>INetSim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937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F60C-8777-4D77-9B3A-B77A81C6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DCB1F-50E0-4F8E-BA86-23E878F0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a general set of pros in using online sandboxes:</a:t>
            </a:r>
          </a:p>
          <a:p>
            <a:pPr lvl="1"/>
            <a:r>
              <a:rPr lang="en-US" dirty="0"/>
              <a:t>Hosting, running, and routing are all outsourced to a dedicated service that can automatically minimize risks</a:t>
            </a:r>
          </a:p>
          <a:p>
            <a:pPr lvl="1"/>
            <a:r>
              <a:rPr lang="en-US" dirty="0"/>
              <a:t>Each is capable of capturing network traffic as well as a variety of OS system calls</a:t>
            </a:r>
          </a:p>
          <a:p>
            <a:pPr lvl="1"/>
            <a:r>
              <a:rPr lang="en-US" dirty="0"/>
              <a:t>Each produces its own analysis report</a:t>
            </a:r>
          </a:p>
          <a:p>
            <a:pPr lvl="1"/>
            <a:r>
              <a:rPr lang="en-US" dirty="0"/>
              <a:t>Software automatically identifies virus families (ex. Using YARA or cross-referencing the hash with anti-virus companies)</a:t>
            </a:r>
          </a:p>
          <a:p>
            <a:r>
              <a:rPr lang="en-US" dirty="0"/>
              <a:t>However, most online sandboxes are paid services, requiring subscription to access most features</a:t>
            </a:r>
          </a:p>
          <a:p>
            <a:r>
              <a:rPr lang="en-US" dirty="0"/>
              <a:t>I tried three online sandboxes, with mixed results:</a:t>
            </a:r>
          </a:p>
          <a:p>
            <a:pPr lvl="1"/>
            <a:r>
              <a:rPr lang="en-US" dirty="0"/>
              <a:t>Hybrid Analysis</a:t>
            </a:r>
          </a:p>
          <a:p>
            <a:pPr lvl="1"/>
            <a:r>
              <a:rPr lang="en-US" dirty="0"/>
              <a:t>Cuckoo Sandbox</a:t>
            </a:r>
          </a:p>
          <a:p>
            <a:pPr lvl="1"/>
            <a:r>
              <a:rPr lang="en-US" dirty="0" err="1"/>
              <a:t>any.run</a:t>
            </a:r>
            <a:endParaRPr lang="en-US" dirty="0"/>
          </a:p>
          <a:p>
            <a:r>
              <a:rPr lang="en-US" dirty="0"/>
              <a:t>For all of these sandboxes, any submissions become publicly available</a:t>
            </a:r>
          </a:p>
        </p:txBody>
      </p:sp>
    </p:spTree>
    <p:extLst>
      <p:ext uri="{BB962C8B-B14F-4D97-AF65-F5344CB8AC3E}">
        <p14:creationId xmlns:p14="http://schemas.microsoft.com/office/powerpoint/2010/main" val="312194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BD56-091C-4F13-9871-5D693CCF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Hybrid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A10C-CBE6-4591-8DC0-FA036BC52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701"/>
          </a:xfrm>
        </p:spPr>
        <p:txBody>
          <a:bodyPr>
            <a:normAutofit fontScale="92500"/>
          </a:bodyPr>
          <a:lstStyle/>
          <a:p>
            <a:r>
              <a:rPr lang="en-US" dirty="0"/>
              <a:t>Submit a file to an online interface and wait for automatic analysis</a:t>
            </a:r>
          </a:p>
          <a:p>
            <a:r>
              <a:rPr lang="en-US" dirty="0">
                <a:hlinkClick r:id="rId2"/>
              </a:rPr>
              <a:t>https://www.hybrid-analysis.com/</a:t>
            </a:r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Analysis is free</a:t>
            </a:r>
          </a:p>
          <a:p>
            <a:pPr lvl="1"/>
            <a:r>
              <a:rPr lang="en-US" dirty="0"/>
              <a:t>Process is automated</a:t>
            </a:r>
          </a:p>
          <a:p>
            <a:pPr lvl="1"/>
            <a:r>
              <a:rPr lang="en-US" dirty="0"/>
              <a:t>Has an API that can be used for batch submission/analysis</a:t>
            </a:r>
          </a:p>
          <a:p>
            <a:pPr lvl="1"/>
            <a:r>
              <a:rPr lang="en-US" dirty="0"/>
              <a:t>Can download </a:t>
            </a:r>
            <a:r>
              <a:rPr lang="en-US" dirty="0" err="1"/>
              <a:t>pcap</a:t>
            </a:r>
            <a:r>
              <a:rPr lang="en-US" dirty="0"/>
              <a:t> files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References by hash: only one analysis allowed for each malware sample</a:t>
            </a:r>
          </a:p>
          <a:p>
            <a:pPr lvl="2"/>
            <a:r>
              <a:rPr lang="en-US" dirty="0"/>
              <a:t>Ex. I didn’t include a zip archive’s password at first.  The analysis didn’t even start, but I can’t ever submit that sample again since it doesn’t allow overwriting that hash’s analysis</a:t>
            </a:r>
          </a:p>
          <a:p>
            <a:pPr lvl="1"/>
            <a:r>
              <a:rPr lang="en-US" dirty="0"/>
              <a:t>No interaction with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44329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4B90-AF67-46C1-96D0-60695FCF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5197-0ACD-4AA4-885B-CBA2A389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malware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samples to get legitimate malware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samples to sandboxes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pcap</a:t>
            </a:r>
            <a:r>
              <a:rPr lang="en-US" dirty="0"/>
              <a:t> files from sandbox analyses</a:t>
            </a:r>
          </a:p>
        </p:txBody>
      </p:sp>
    </p:spTree>
    <p:extLst>
      <p:ext uri="{BB962C8B-B14F-4D97-AF65-F5344CB8AC3E}">
        <p14:creationId xmlns:p14="http://schemas.microsoft.com/office/powerpoint/2010/main" val="85476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2E34-C33E-413B-A32C-486B5656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Hybrid Analysis (cont.)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C71B70-2E41-4201-A75E-CB2EF66412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6857"/>
            <a:ext cx="5181600" cy="2428874"/>
          </a:xfrm>
        </p:spPr>
      </p:pic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68F839E-E63A-4B84-BB61-DEFED20154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96553"/>
            <a:ext cx="5181600" cy="140948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790156-9E7C-4340-A73F-54AFB4A5535C}"/>
              </a:ext>
            </a:extLst>
          </p:cNvPr>
          <p:cNvSpPr txBox="1"/>
          <p:nvPr/>
        </p:nvSpPr>
        <p:spPr>
          <a:xfrm>
            <a:off x="2025315" y="5215731"/>
            <a:ext cx="28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Hybrid Analysis Homepage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0CA36-8921-437E-9ADE-B65EA0B3CF96}"/>
              </a:ext>
            </a:extLst>
          </p:cNvPr>
          <p:cNvSpPr txBox="1"/>
          <p:nvPr/>
        </p:nvSpPr>
        <p:spPr>
          <a:xfrm>
            <a:off x="7359318" y="5215731"/>
            <a:ext cx="28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Hybrid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190353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33C5-1C0E-42D2-A8FF-77F5F8E1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Cuckoo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1B18-D79A-4B17-A920-B171B28D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Another automated analysis service; this one has both an online interface and a desktop client that you can download and run on a hosted virtual machine</a:t>
            </a:r>
          </a:p>
          <a:p>
            <a:r>
              <a:rPr lang="en-US" dirty="0">
                <a:hlinkClick r:id="rId2"/>
              </a:rPr>
              <a:t>https://cuckoo.cert.ee/dashboard/</a:t>
            </a:r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Analysis is free</a:t>
            </a:r>
          </a:p>
          <a:p>
            <a:pPr lvl="1"/>
            <a:r>
              <a:rPr lang="en-US" dirty="0"/>
              <a:t>Process is automated</a:t>
            </a:r>
          </a:p>
          <a:p>
            <a:pPr lvl="1"/>
            <a:r>
              <a:rPr lang="en-US" dirty="0"/>
              <a:t>Don’t need to install desktop client; can use web interface</a:t>
            </a:r>
          </a:p>
          <a:p>
            <a:pPr lvl="1"/>
            <a:r>
              <a:rPr lang="en-US" dirty="0"/>
              <a:t>Free download of analysis, </a:t>
            </a:r>
            <a:r>
              <a:rPr lang="en-US" dirty="0" err="1"/>
              <a:t>pcap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API to do batch analyses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I found the desktop client hard to install: uses outdated Python libraries, requires you to supply own virtual machine</a:t>
            </a:r>
          </a:p>
          <a:p>
            <a:pPr lvl="1"/>
            <a:r>
              <a:rPr lang="en-US" dirty="0"/>
              <a:t>If hosted on own machines, doesn’t minimize contamination risks at all</a:t>
            </a:r>
          </a:p>
          <a:p>
            <a:pPr lvl="1"/>
            <a:r>
              <a:rPr lang="en-US" dirty="0"/>
              <a:t>Network report is not particularly useful: doesn’t do a good job of listing TCP or connections, reports everything as UDP</a:t>
            </a:r>
          </a:p>
          <a:p>
            <a:pPr lvl="1"/>
            <a:r>
              <a:rPr lang="en-US" dirty="0"/>
              <a:t>No interaction with virtual machines (except if you are running the desktop client) </a:t>
            </a:r>
          </a:p>
        </p:txBody>
      </p:sp>
    </p:spTree>
    <p:extLst>
      <p:ext uri="{BB962C8B-B14F-4D97-AF65-F5344CB8AC3E}">
        <p14:creationId xmlns:p14="http://schemas.microsoft.com/office/powerpoint/2010/main" val="385177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802D-CA75-4FBC-8B56-BACACCAF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Cuckoo Sandbox (cont.)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786148-0346-4302-AE58-E25681049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2343"/>
            <a:ext cx="5181600" cy="2417901"/>
          </a:xfrm>
        </p:spPr>
      </p:pic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81C9695-A645-48BD-87F1-9F4FE6BE28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0517"/>
            <a:ext cx="5181600" cy="240155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08FB68-4B33-4F93-9DE4-90B00FC08E21}"/>
              </a:ext>
            </a:extLst>
          </p:cNvPr>
          <p:cNvSpPr txBox="1"/>
          <p:nvPr/>
        </p:nvSpPr>
        <p:spPr>
          <a:xfrm>
            <a:off x="1925304" y="5210244"/>
            <a:ext cx="300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Cuckoo Sandbox Homepage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DF390-7C40-480D-8F4F-CD68A42E65FF}"/>
              </a:ext>
            </a:extLst>
          </p:cNvPr>
          <p:cNvSpPr txBox="1"/>
          <p:nvPr/>
        </p:nvSpPr>
        <p:spPr>
          <a:xfrm>
            <a:off x="7427621" y="5210244"/>
            <a:ext cx="26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Cuckoo Sandbox Analysis</a:t>
            </a:r>
          </a:p>
        </p:txBody>
      </p:sp>
    </p:spTree>
    <p:extLst>
      <p:ext uri="{BB962C8B-B14F-4D97-AF65-F5344CB8AC3E}">
        <p14:creationId xmlns:p14="http://schemas.microsoft.com/office/powerpoint/2010/main" val="168283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83B5-7483-4859-8206-694F89BC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any.run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5880-7255-41F5-97D2-DCACF1A2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Online sandbox service with both free and paid plans; unique in that it allows interaction with virtual machines</a:t>
            </a:r>
          </a:p>
          <a:p>
            <a:r>
              <a:rPr lang="en-US" dirty="0"/>
              <a:t>Is interaction necessary?  If we have many samples, it won’t be feasible to interact with each one.  Depends on number of malwares represented in dataset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GUI for interacting with test machines</a:t>
            </a:r>
          </a:p>
          <a:p>
            <a:pPr lvl="1"/>
            <a:r>
              <a:rPr lang="en-US" dirty="0"/>
              <a:t>Both free and paid plans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With free plan, all analyses become publicly available</a:t>
            </a:r>
          </a:p>
          <a:p>
            <a:pPr lvl="1"/>
            <a:r>
              <a:rPr lang="en-US" dirty="0"/>
              <a:t>Time limit of ~5 minutes</a:t>
            </a:r>
          </a:p>
          <a:p>
            <a:pPr lvl="1"/>
            <a:r>
              <a:rPr lang="en-US" dirty="0"/>
              <a:t>Can’t do batch analysis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12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BCD9-F9D0-461F-B85A-F33B7F33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any.run</a:t>
            </a:r>
            <a:r>
              <a:rPr lang="en-US" dirty="0"/>
              <a:t> (cont.)</a:t>
            </a:r>
          </a:p>
        </p:txBody>
      </p:sp>
      <p:pic>
        <p:nvPicPr>
          <p:cNvPr id="6" name="Content Placeholder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A4FB9FBF-0312-44C8-BEE1-A3653ABA4C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2541"/>
            <a:ext cx="5181600" cy="3997505"/>
          </a:xfrm>
        </p:spPr>
      </p:pic>
      <p:pic>
        <p:nvPicPr>
          <p:cNvPr id="8" name="Content Placeholder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F9D6330-A980-4903-BE47-1693890B17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6699"/>
            <a:ext cx="5181600" cy="24491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CF421F-22E7-482B-814B-F49A4184A478}"/>
              </a:ext>
            </a:extLst>
          </p:cNvPr>
          <p:cNvSpPr txBox="1"/>
          <p:nvPr/>
        </p:nvSpPr>
        <p:spPr>
          <a:xfrm>
            <a:off x="2146634" y="6000046"/>
            <a:ext cx="25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any.run</a:t>
            </a:r>
            <a:r>
              <a:rPr lang="en-US" dirty="0"/>
              <a:t> new task options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A0D08-C687-47A0-AE0C-A84F5720CFF4}"/>
              </a:ext>
            </a:extLst>
          </p:cNvPr>
          <p:cNvSpPr txBox="1"/>
          <p:nvPr/>
        </p:nvSpPr>
        <p:spPr>
          <a:xfrm>
            <a:off x="7903243" y="5225888"/>
            <a:ext cx="171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any.run</a:t>
            </a:r>
            <a:r>
              <a:rPr lang="en-US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59846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364C-E579-4DC8-9818-1F40007A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</p:spTree>
    <p:extLst>
      <p:ext uri="{BB962C8B-B14F-4D97-AF65-F5344CB8AC3E}">
        <p14:creationId xmlns:p14="http://schemas.microsoft.com/office/powerpoint/2010/main" val="26289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D237-715F-40FF-80EF-2B7D81E6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Problems with capturing network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53B0-49AD-4FE4-8232-44750532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malware can tell if it’s being run in a virtual environment (ex. by checking disk space or system name); it if thinks that it is, it doesn’t run properly</a:t>
            </a:r>
          </a:p>
          <a:p>
            <a:r>
              <a:rPr lang="en-US" dirty="0"/>
              <a:t>To get truly accurate results, have to let malware run for extended periods of time (activity is often cyclical)</a:t>
            </a:r>
          </a:p>
          <a:p>
            <a:pPr lvl="1"/>
            <a:r>
              <a:rPr lang="en-US" dirty="0"/>
              <a:t>Most papers/generated datasets stick to 5 minutes per sample, both because some samples don’t generate interesting traffic and the sheer number of samples that must be analyzed</a:t>
            </a:r>
          </a:p>
          <a:p>
            <a:r>
              <a:rPr lang="en-US" dirty="0"/>
              <a:t>Some malware tries to contact servers that have been targeted by takedown efforts: will not get many responses</a:t>
            </a:r>
          </a:p>
        </p:txBody>
      </p:sp>
    </p:spTree>
    <p:extLst>
      <p:ext uri="{BB962C8B-B14F-4D97-AF65-F5344CB8AC3E}">
        <p14:creationId xmlns:p14="http://schemas.microsoft.com/office/powerpoint/2010/main" val="211535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2D0F-66BF-43DD-873F-CB25C4B8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Problems with capturing network traffic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662F-8E77-4B74-AC6A-E31ECC79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Ransomware either doesn’t generate packets (</a:t>
            </a:r>
            <a:r>
              <a:rPr lang="en-US" dirty="0" err="1"/>
              <a:t>tcp</a:t>
            </a:r>
            <a:r>
              <a:rPr lang="en-US" dirty="0"/>
              <a:t>, </a:t>
            </a:r>
            <a:r>
              <a:rPr lang="en-US" dirty="0" err="1"/>
              <a:t>dns</a:t>
            </a:r>
            <a:r>
              <a:rPr lang="en-US" dirty="0"/>
              <a:t>, etc.) or contacts servers directly (harder to capture)</a:t>
            </a:r>
          </a:p>
          <a:p>
            <a:r>
              <a:rPr lang="en-US" dirty="0"/>
              <a:t>Have to classify malware into families for reproducibility</a:t>
            </a:r>
          </a:p>
          <a:p>
            <a:r>
              <a:rPr lang="en-US" dirty="0"/>
              <a:t>Testing on multiple OS for realistic results</a:t>
            </a:r>
          </a:p>
          <a:p>
            <a:r>
              <a:rPr lang="en-US" dirty="0"/>
              <a:t>Generating benign/background traffic can be difficult</a:t>
            </a:r>
          </a:p>
          <a:p>
            <a:pPr lvl="1"/>
            <a:r>
              <a:rPr lang="en-US" dirty="0"/>
              <a:t>Most papers use existing datasets for this purpose</a:t>
            </a:r>
          </a:p>
          <a:p>
            <a:r>
              <a:rPr lang="en-US" dirty="0"/>
              <a:t>Even with internet access and running only malware, there is background noise that requires labelling (ex. ARP queries)</a:t>
            </a:r>
          </a:p>
          <a:p>
            <a:r>
              <a:rPr lang="en-US" dirty="0"/>
              <a:t>Using honeypots: have to redirect some traffic to avoid further infection, download of other malwares, and use of your machine/IP for attacks</a:t>
            </a:r>
          </a:p>
          <a:p>
            <a:pPr lvl="1"/>
            <a:r>
              <a:rPr lang="en-US" dirty="0"/>
              <a:t>Can easily get your IP blacklisted</a:t>
            </a:r>
          </a:p>
        </p:txBody>
      </p:sp>
    </p:spTree>
    <p:extLst>
      <p:ext uri="{BB962C8B-B14F-4D97-AF65-F5344CB8AC3E}">
        <p14:creationId xmlns:p14="http://schemas.microsoft.com/office/powerpoint/2010/main" val="487100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CCFE-FF71-4A95-9D24-BC620CFA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CE7C-8215-479A-8B18-AE11BDBE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Classifying malware samples to obtain ground-truth labels (ex. worm, trojan, ransomware, etc. or specific families)</a:t>
            </a:r>
          </a:p>
          <a:p>
            <a:pPr lvl="1"/>
            <a:r>
              <a:rPr lang="en-US" dirty="0"/>
              <a:t>Malware families are hard to identify, since each anti-virus service gives different labels</a:t>
            </a:r>
          </a:p>
          <a:p>
            <a:pPr lvl="1"/>
            <a:r>
              <a:rPr lang="en-US" dirty="0" err="1"/>
              <a:t>VirusTotal</a:t>
            </a:r>
            <a:r>
              <a:rPr lang="en-US" dirty="0"/>
              <a:t>: submit a file or hash and view analysis results from ~40 antivirus companies; can be used to get/generate labels</a:t>
            </a:r>
          </a:p>
          <a:p>
            <a:pPr lvl="2"/>
            <a:r>
              <a:rPr lang="en-US" dirty="0"/>
              <a:t>Has own API to submit hashes or files</a:t>
            </a:r>
          </a:p>
          <a:p>
            <a:r>
              <a:rPr lang="en-US" dirty="0"/>
              <a:t>Number of malware samples analyzed (most experiments collect ~20000 samples, then take a random sample and test)</a:t>
            </a:r>
          </a:p>
          <a:p>
            <a:pPr lvl="1"/>
            <a:r>
              <a:rPr lang="en-US" dirty="0"/>
              <a:t>Some “malware” can also be benign; need to verify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shadowserver’s</a:t>
            </a:r>
            <a:r>
              <a:rPr lang="en-US" dirty="0"/>
              <a:t> </a:t>
            </a:r>
            <a:r>
              <a:rPr lang="en-US" dirty="0" err="1"/>
              <a:t>bintest</a:t>
            </a:r>
            <a:r>
              <a:rPr lang="en-US" dirty="0"/>
              <a:t> to submit potential malicious files and check with whitelist of benign software</a:t>
            </a:r>
          </a:p>
          <a:p>
            <a:pPr lvl="1"/>
            <a:r>
              <a:rPr lang="en-US" dirty="0" err="1"/>
              <a:t>any.run</a:t>
            </a:r>
            <a:r>
              <a:rPr lang="en-US" dirty="0"/>
              <a:t> would not be useful here, since there is no way to do batch analysis</a:t>
            </a:r>
          </a:p>
          <a:p>
            <a:r>
              <a:rPr lang="en-US" dirty="0"/>
              <a:t>Where to get malware samples?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 err="1"/>
              <a:t>theZoo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https://virusshare.com/</a:t>
            </a:r>
            <a:endParaRPr lang="en-US" dirty="0"/>
          </a:p>
          <a:p>
            <a:pPr lvl="2"/>
            <a:r>
              <a:rPr lang="en-US" dirty="0"/>
              <a:t>Must request access from admins</a:t>
            </a:r>
          </a:p>
          <a:p>
            <a:pPr lvl="1"/>
            <a:r>
              <a:rPr lang="en-US" dirty="0">
                <a:hlinkClick r:id="rId3"/>
              </a:rPr>
              <a:t>https://malshare.com/</a:t>
            </a:r>
            <a:endParaRPr lang="en-US" dirty="0"/>
          </a:p>
          <a:p>
            <a:pPr lvl="2"/>
            <a:r>
              <a:rPr lang="en-US" dirty="0"/>
              <a:t>With an API key, can download up to 1000 samples per day</a:t>
            </a:r>
          </a:p>
        </p:txBody>
      </p:sp>
    </p:spTree>
    <p:extLst>
      <p:ext uri="{BB962C8B-B14F-4D97-AF65-F5344CB8AC3E}">
        <p14:creationId xmlns:p14="http://schemas.microsoft.com/office/powerpoint/2010/main" val="4198343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A76F-87F1-4834-B323-2F7907DD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ACC5-3A01-42E1-B001-AC215E4F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Prudent Practices for Designing Malware Experiments: Status Quo and Outlook</a:t>
            </a:r>
          </a:p>
          <a:p>
            <a:pPr lvl="1"/>
            <a:r>
              <a:rPr lang="en-US" dirty="0">
                <a:hlinkClick r:id="rId2"/>
              </a:rPr>
              <a:t>10.1109/SP.2012.14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Sandnet</a:t>
            </a:r>
            <a:r>
              <a:rPr lang="en-US" dirty="0"/>
              <a:t>: Network Traffic Analysis of Malicious Software</a:t>
            </a:r>
          </a:p>
          <a:p>
            <a:pPr lvl="1"/>
            <a:r>
              <a:rPr lang="en-US" dirty="0">
                <a:hlinkClick r:id="rId3"/>
              </a:rPr>
              <a:t>https://www.cs.vu.nl/~herbertb/papers/sandnet_badgers2011.pdf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Empirical Comparison of Botnet Detection Methods</a:t>
            </a:r>
          </a:p>
          <a:p>
            <a:pPr lvl="1"/>
            <a:r>
              <a:rPr lang="en-US" dirty="0">
                <a:hlinkClick r:id="rId4" tooltip="Persistent link using digital object identifier"/>
              </a:rPr>
              <a:t>10.1016/j.cose.2014.05.011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Malware’s Network Behaviors using </a:t>
            </a:r>
            <a:r>
              <a:rPr lang="en-US" dirty="0" err="1"/>
              <a:t>Fantasm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https://www.usenix.org/conference/laser2017/presentation/deng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2B7B-5DAF-4F8E-9F2A-B6ACBAED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and Filtering Samples</a:t>
            </a:r>
          </a:p>
        </p:txBody>
      </p:sp>
    </p:spTree>
    <p:extLst>
      <p:ext uri="{BB962C8B-B14F-4D97-AF65-F5344CB8AC3E}">
        <p14:creationId xmlns:p14="http://schemas.microsoft.com/office/powerpoint/2010/main" val="8174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7372-236A-4DAB-AEF0-55294B2A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DB20-6920-460A-BE68-95B5BCFB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Continue filtering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samples to sandboxes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Hybrid Analysis: has an API for easier, automatic submission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Any.run</a:t>
            </a:r>
            <a:r>
              <a:rPr lang="en-US" dirty="0"/>
              <a:t>: interactive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which sandbox gives better </a:t>
            </a:r>
            <a:r>
              <a:rPr lang="en-US" dirty="0" err="1"/>
              <a:t>pcap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846292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F147-1EC3-41A5-A554-E8B3846D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3972527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5F1C-356D-47A5-AD9C-B56DC29F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Tons of HTML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DB8-A709-4EBA-99D4-619D73BB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files downloaded from </a:t>
            </a:r>
            <a:r>
              <a:rPr lang="en-US" dirty="0" err="1"/>
              <a:t>MalShare</a:t>
            </a:r>
            <a:r>
              <a:rPr lang="en-US" dirty="0"/>
              <a:t> were actually html files; they are essentially worthless in a sandbox</a:t>
            </a:r>
          </a:p>
          <a:p>
            <a:r>
              <a:rPr lang="en-US" dirty="0"/>
              <a:t>This is a common theme in sandboxes: they allow URL submissions</a:t>
            </a:r>
          </a:p>
          <a:p>
            <a:pPr lvl="1"/>
            <a:r>
              <a:rPr lang="en-US" dirty="0"/>
              <a:t>Looks like </a:t>
            </a:r>
            <a:r>
              <a:rPr lang="en-US" dirty="0" err="1"/>
              <a:t>MalShare</a:t>
            </a:r>
            <a:r>
              <a:rPr lang="en-US" dirty="0"/>
              <a:t> has a lot of these links/html files instead of actual binaries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3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4A1F-B171-4141-A9E3-D820BFA5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 that </a:t>
            </a:r>
            <a:r>
              <a:rPr lang="en-US" dirty="0" err="1"/>
              <a:t>VirusTotal</a:t>
            </a:r>
            <a:r>
              <a:rPr lang="en-US" dirty="0"/>
              <a:t> doesn’t think are malware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CA1183C-3E14-453A-B166-4513E143D4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8542"/>
            <a:ext cx="5181600" cy="3305503"/>
          </a:xfrm>
        </p:spPr>
      </p:pic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A072F7-260E-4DEF-BA88-48FD36DACD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18135"/>
            <a:ext cx="5181600" cy="29663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0FAFE9-CE60-4345-B7BE-C2D9A036D6EE}"/>
              </a:ext>
            </a:extLst>
          </p:cNvPr>
          <p:cNvSpPr txBox="1"/>
          <p:nvPr/>
        </p:nvSpPr>
        <p:spPr>
          <a:xfrm>
            <a:off x="1924235" y="5752730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all the html files!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AE50F-0777-4AAC-B604-A154E89EDD87}"/>
              </a:ext>
            </a:extLst>
          </p:cNvPr>
          <p:cNvSpPr txBox="1"/>
          <p:nvPr/>
        </p:nvSpPr>
        <p:spPr>
          <a:xfrm>
            <a:off x="7258237" y="5654045"/>
            <a:ext cx="386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files, understandably, aren’t detected by any anti-virus</a:t>
            </a:r>
          </a:p>
        </p:txBody>
      </p:sp>
    </p:spTree>
    <p:extLst>
      <p:ext uri="{BB962C8B-B14F-4D97-AF65-F5344CB8AC3E}">
        <p14:creationId xmlns:p14="http://schemas.microsoft.com/office/powerpoint/2010/main" val="3150025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9392-55D4-4361-919E-C52AF8F6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Mistakes when downloading samples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9E00-D663-4324-ACC3-A78B9F74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The daily limit for sample downloads from MalShare is 1000</a:t>
            </a:r>
          </a:p>
          <a:p>
            <a:r>
              <a:rPr lang="en-US" sz="2000"/>
              <a:t>I downloaded 1300 in one day, so 300 files are not valid</a:t>
            </a:r>
          </a:p>
          <a:p>
            <a:r>
              <a:rPr lang="en-US" sz="2000"/>
              <a:t>When hashing samples, it appears that a bunch have the same hash (and/or their hash doesn’t match the download name): this is because they are all the same error message</a:t>
            </a:r>
          </a:p>
          <a:p>
            <a:r>
              <a:rPr lang="en-US" sz="2000"/>
              <a:t>Instead, there are 300 text files that slow down the filtering process and aren’t useful</a:t>
            </a:r>
          </a:p>
          <a:p>
            <a:endParaRPr lang="en-US" sz="200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77FD3A7-D760-4145-BDB7-CB75B4A29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7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94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CF6-382B-49E1-8A68-794B6EF0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Denied File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A789-8543-4781-A19D-A613C55C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many of the malware samples are Linux-specific malwares</a:t>
            </a:r>
          </a:p>
          <a:p>
            <a:r>
              <a:rPr lang="en-US" dirty="0"/>
              <a:t>Most of the antivirus represented by </a:t>
            </a:r>
            <a:r>
              <a:rPr lang="en-US" dirty="0" err="1"/>
              <a:t>VirusTotal</a:t>
            </a:r>
            <a:r>
              <a:rPr lang="en-US" dirty="0"/>
              <a:t> are Windows-specific, so these malwares have a bias against them</a:t>
            </a:r>
          </a:p>
          <a:p>
            <a:r>
              <a:rPr lang="en-US" dirty="0"/>
              <a:t>Running Linux malwares would also be fairly complex in sandboxes, since most use Windows machines</a:t>
            </a:r>
          </a:p>
          <a:p>
            <a:r>
              <a:rPr lang="en-US" dirty="0"/>
              <a:t>Backdoors and Bitcoin miners are also not well represented by </a:t>
            </a:r>
            <a:r>
              <a:rPr lang="en-US" dirty="0" err="1"/>
              <a:t>VirusTotal</a:t>
            </a:r>
            <a:endParaRPr lang="en-US" dirty="0"/>
          </a:p>
          <a:p>
            <a:pPr lvl="1"/>
            <a:r>
              <a:rPr lang="en-US" dirty="0"/>
              <a:t>There are a high number of antivirus identifying as malware, but not over the 50% threshold</a:t>
            </a:r>
          </a:p>
        </p:txBody>
      </p:sp>
    </p:spTree>
    <p:extLst>
      <p:ext uri="{BB962C8B-B14F-4D97-AF65-F5344CB8AC3E}">
        <p14:creationId xmlns:p14="http://schemas.microsoft.com/office/powerpoint/2010/main" val="3690624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C3C3-A543-4E61-A9F2-D87652E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Denied malware examples</a:t>
            </a:r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419EE4-704F-4945-B2E8-7081624B2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1353824"/>
            <a:ext cx="3529109" cy="2020414"/>
          </a:xfrm>
          <a:prstGeom prst="rect">
            <a:avLst/>
          </a:prstGeom>
        </p:spPr>
      </p:pic>
      <p:pic>
        <p:nvPicPr>
          <p:cNvPr id="12" name="Content Placeholder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3CB21D-C2B3-4095-A370-987977F0FB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88" y="1354592"/>
            <a:ext cx="3526424" cy="2018877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745E64-4845-4B41-8304-9D4B467223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346708"/>
            <a:ext cx="3553968" cy="20346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9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78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7C42-E65A-4C92-A8F1-E456850F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any.run</a:t>
            </a:r>
            <a:r>
              <a:rPr lang="en-US" dirty="0"/>
              <a:t> </a:t>
            </a:r>
            <a:r>
              <a:rPr lang="en-US" dirty="0" err="1"/>
              <a:t>pcaps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25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E0AC-7DB1-42A0-8E85-3DEE890A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files don’t generate network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C433-32CC-4E7C-AD96-9FD25F2D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files that made it past the filtering stage don’t generate any network activity</a:t>
            </a:r>
          </a:p>
          <a:p>
            <a:r>
              <a:rPr lang="en-US" dirty="0"/>
              <a:t>Instead, most of these files make changes to the Windows registry or perform other system-related procedures</a:t>
            </a:r>
          </a:p>
          <a:p>
            <a:r>
              <a:rPr lang="en-US" dirty="0"/>
              <a:t>If there was no traffic generated within 1 minute, I stopped the analysis</a:t>
            </a:r>
          </a:p>
          <a:p>
            <a:r>
              <a:rPr lang="en-US" dirty="0"/>
              <a:t>Almost all were accurately identified as malicious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47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E0CE-9264-401F-B74E-AEF3314B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No network activity</a:t>
            </a:r>
          </a:p>
        </p:txBody>
      </p:sp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017D5CE-9C1E-4139-87A2-00A96830AC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1799374"/>
            <a:ext cx="3529109" cy="1129314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736D31E-B1B9-4495-BA66-DD0213D6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88" y="1782171"/>
            <a:ext cx="3526424" cy="1163719"/>
          </a:xfrm>
          <a:prstGeom prst="rect">
            <a:avLst/>
          </a:prstGeom>
        </p:spPr>
      </p:pic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4ECB807-7C53-4734-A974-6DFF11EF04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879803"/>
            <a:ext cx="3553968" cy="9684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8C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1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0338-1346-4739-B8B7-16E1BD00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Obtaining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879B-D4E5-4C88-8CA9-CD3E455F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https://malshare.com/</a:t>
            </a:r>
            <a:endParaRPr lang="en-US" dirty="0"/>
          </a:p>
          <a:p>
            <a:pPr lvl="1"/>
            <a:r>
              <a:rPr lang="en-US" dirty="0"/>
              <a:t>With an API key, downloaded ~1300 samples</a:t>
            </a:r>
          </a:p>
          <a:p>
            <a:r>
              <a:rPr lang="en-US" dirty="0">
                <a:hlinkClick r:id="rId3"/>
              </a:rPr>
              <a:t>https://virusshare.com/</a:t>
            </a:r>
            <a:endParaRPr lang="en-US" dirty="0"/>
          </a:p>
          <a:p>
            <a:pPr lvl="1"/>
            <a:r>
              <a:rPr lang="en-US" dirty="0"/>
              <a:t>Now have access, but is much harder to get samples</a:t>
            </a:r>
          </a:p>
          <a:p>
            <a:pPr lvl="1"/>
            <a:r>
              <a:rPr lang="en-US" dirty="0"/>
              <a:t>Have to download huge files of malware (each is &gt;8 GB)</a:t>
            </a:r>
          </a:p>
          <a:p>
            <a:r>
              <a:rPr lang="en-US" dirty="0"/>
              <a:t>Not all samples will be actual malware; need to filter to be sure that a sample is malware</a:t>
            </a:r>
          </a:p>
        </p:txBody>
      </p:sp>
    </p:spTree>
    <p:extLst>
      <p:ext uri="{BB962C8B-B14F-4D97-AF65-F5344CB8AC3E}">
        <p14:creationId xmlns:p14="http://schemas.microsoft.com/office/powerpoint/2010/main" val="366450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F04F-E927-4FEB-A479-58547587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files don’t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EB36-B712-42EF-BA75-1B4CE91C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files don’t run, even though they passed the filtering stage</a:t>
            </a:r>
          </a:p>
          <a:p>
            <a:r>
              <a:rPr lang="en-US" dirty="0"/>
              <a:t>Most of these files have no extension, and so the extension must be inferred</a:t>
            </a:r>
          </a:p>
          <a:p>
            <a:r>
              <a:rPr lang="en-US" dirty="0"/>
              <a:t>Most of the time, the inferred extension is .o</a:t>
            </a:r>
          </a:p>
          <a:p>
            <a:r>
              <a:rPr lang="en-US" dirty="0"/>
              <a:t>.o files aren’t run, and so nothing comes 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455875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B07-CFCC-491C-9A35-FB341C01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063C-7A49-4D2B-AA8E-B3BD34277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files, however, do generate network traffic</a:t>
            </a:r>
          </a:p>
          <a:p>
            <a:r>
              <a:rPr lang="en-US" dirty="0"/>
              <a:t>If it was generated within 1 minute, I let the analysis run for 4 more minutes (total 5 minutes)</a:t>
            </a:r>
          </a:p>
          <a:p>
            <a:r>
              <a:rPr lang="en-US" dirty="0"/>
              <a:t> The </a:t>
            </a:r>
            <a:r>
              <a:rPr lang="en-US" dirty="0" err="1"/>
              <a:t>pcap</a:t>
            </a:r>
            <a:r>
              <a:rPr lang="en-US" dirty="0"/>
              <a:t> files are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I can provide report details if need be</a:t>
            </a:r>
          </a:p>
          <a:p>
            <a:r>
              <a:rPr lang="en-US" dirty="0"/>
              <a:t>Some file types are interesting: excel files, for example</a:t>
            </a:r>
          </a:p>
          <a:p>
            <a:r>
              <a:rPr lang="en-US" dirty="0"/>
              <a:t>Each file’s md5 hash is used as its name</a:t>
            </a:r>
          </a:p>
        </p:txBody>
      </p:sp>
    </p:spTree>
    <p:extLst>
      <p:ext uri="{BB962C8B-B14F-4D97-AF65-F5344CB8AC3E}">
        <p14:creationId xmlns:p14="http://schemas.microsoft.com/office/powerpoint/2010/main" val="3353422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C2CC-0F3B-44F9-8C8C-5FCA29F4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activity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58F247F-670B-4F33-B211-ED8F7B759E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8933"/>
            <a:ext cx="5181600" cy="1784722"/>
          </a:xfrm>
        </p:spPr>
      </p:pic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A9ADCC0-5EE2-47B1-AE46-1CC3CE80D6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05" y="1825625"/>
            <a:ext cx="4584589" cy="4351338"/>
          </a:xfrm>
        </p:spPr>
      </p:pic>
    </p:spTree>
    <p:extLst>
      <p:ext uri="{BB962C8B-B14F-4D97-AF65-F5344CB8AC3E}">
        <p14:creationId xmlns:p14="http://schemas.microsoft.com/office/powerpoint/2010/main" val="7824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461-AF6F-43D9-9BB7-FAB5C196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MalShare</a:t>
            </a:r>
            <a:r>
              <a:rPr lang="en-US" dirty="0"/>
              <a:t> and </a:t>
            </a:r>
            <a:r>
              <a:rPr lang="en-US" dirty="0" err="1"/>
              <a:t>VirusShare</a:t>
            </a:r>
            <a:endParaRPr lang="en-US" dirty="0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403B184-0DB1-48D1-B61F-591894049C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14" y="1339850"/>
            <a:ext cx="1029171" cy="4351338"/>
          </a:xfrm>
        </p:spPr>
      </p:pic>
      <p:pic>
        <p:nvPicPr>
          <p:cNvPr id="8" name="Content Placeholder 7" descr="A picture containing window, wall, indoor&#10;&#10;Description generated with high confidence">
            <a:extLst>
              <a:ext uri="{FF2B5EF4-FFF2-40B4-BE49-F238E27FC236}">
                <a16:creationId xmlns:a16="http://schemas.microsoft.com/office/drawing/2014/main" id="{324AB617-59E4-4FB6-B24F-D58849922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538" y="1339850"/>
            <a:ext cx="1712274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10151E-4D19-466C-B48A-A6CE3706F978}"/>
              </a:ext>
            </a:extLst>
          </p:cNvPr>
          <p:cNvSpPr txBox="1"/>
          <p:nvPr/>
        </p:nvSpPr>
        <p:spPr>
          <a:xfrm>
            <a:off x="1310939" y="5691188"/>
            <a:ext cx="431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MalShare’s</a:t>
            </a:r>
            <a:r>
              <a:rPr lang="en-US" dirty="0"/>
              <a:t> Daily Digest.  Each hash can be downloaded individually or the entire day can be downloaded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E23F2-E73A-4258-BD1A-0DD326CB342B}"/>
              </a:ext>
            </a:extLst>
          </p:cNvPr>
          <p:cNvSpPr txBox="1"/>
          <p:nvPr/>
        </p:nvSpPr>
        <p:spPr>
          <a:xfrm>
            <a:off x="6673515" y="5691188"/>
            <a:ext cx="431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VirusShare</a:t>
            </a:r>
            <a:r>
              <a:rPr lang="en-US" dirty="0"/>
              <a:t> downloads.  File sizes are huge and there is not an option to download a specific number of samples</a:t>
            </a:r>
          </a:p>
        </p:txBody>
      </p:sp>
    </p:spTree>
    <p:extLst>
      <p:ext uri="{BB962C8B-B14F-4D97-AF65-F5344CB8AC3E}">
        <p14:creationId xmlns:p14="http://schemas.microsoft.com/office/powerpoint/2010/main" val="89580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97D9-78C8-4449-A890-E1602ACC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33DD-0B6E-493A-A013-AE0AE5F1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VirusTotal</a:t>
            </a:r>
            <a:r>
              <a:rPr lang="en-US" dirty="0"/>
              <a:t> to filter samples</a:t>
            </a:r>
          </a:p>
          <a:p>
            <a:pPr lvl="1"/>
            <a:r>
              <a:rPr lang="en-US" dirty="0"/>
              <a:t>Submit a hash and get a report</a:t>
            </a:r>
          </a:p>
          <a:p>
            <a:pPr lvl="1"/>
            <a:r>
              <a:rPr lang="en-US" dirty="0"/>
              <a:t>Each report contains the results of ~40 anti-virus scans</a:t>
            </a:r>
          </a:p>
          <a:p>
            <a:pPr lvl="1"/>
            <a:r>
              <a:rPr lang="en-US" dirty="0"/>
              <a:t>Keep malware samples that are detected by &gt;50% of anti-virus scans</a:t>
            </a:r>
          </a:p>
          <a:p>
            <a:pPr lvl="1"/>
            <a:r>
              <a:rPr lang="en-US" dirty="0"/>
              <a:t>If a hash is not in </a:t>
            </a:r>
            <a:r>
              <a:rPr lang="en-US" dirty="0" err="1"/>
              <a:t>VirusTotal’s</a:t>
            </a:r>
            <a:r>
              <a:rPr lang="en-US" dirty="0"/>
              <a:t> database, submit the file</a:t>
            </a:r>
          </a:p>
          <a:p>
            <a:r>
              <a:rPr lang="en-US" dirty="0"/>
              <a:t>Helps ensure that malware samples submitted to a sandbox are legitimate malwares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Limited to 4 API requests per minute</a:t>
            </a:r>
          </a:p>
        </p:txBody>
      </p:sp>
    </p:spTree>
    <p:extLst>
      <p:ext uri="{BB962C8B-B14F-4D97-AF65-F5344CB8AC3E}">
        <p14:creationId xmlns:p14="http://schemas.microsoft.com/office/powerpoint/2010/main" val="68134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DF5B-59E8-402F-8688-27302CE2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Obtaining Packet Traces</a:t>
            </a:r>
          </a:p>
        </p:txBody>
      </p:sp>
    </p:spTree>
    <p:extLst>
      <p:ext uri="{BB962C8B-B14F-4D97-AF65-F5344CB8AC3E}">
        <p14:creationId xmlns:p14="http://schemas.microsoft.com/office/powerpoint/2010/main" val="140980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6A5E-411A-4DF8-A8AA-66016868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DA28-EC68-4426-89A5-25DC5CAB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DETERLab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MalwareML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FANTASM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INetSim</a:t>
            </a:r>
            <a:r>
              <a:rPr lang="en-US" dirty="0"/>
              <a:t> to simulate Internet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online sandboxes to run malware in contained environment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Hybrid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Cuckoo Sandbox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any.run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2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6C9A-45EC-433A-BD1D-95B59DBB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2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2350</Words>
  <Application>Microsoft Office PowerPoint</Application>
  <PresentationFormat>Widescreen</PresentationFormat>
  <Paragraphs>246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Obtaining Packet Traces</vt:lpstr>
      <vt:lpstr>General Steps</vt:lpstr>
      <vt:lpstr>Obtaining and Filtering Samples</vt:lpstr>
      <vt:lpstr>Obtaining Samples</vt:lpstr>
      <vt:lpstr>MalShare and VirusShare</vt:lpstr>
      <vt:lpstr>Filtering Samples</vt:lpstr>
      <vt:lpstr>Obtaining Packet Traces</vt:lpstr>
      <vt:lpstr>Approaches Tried</vt:lpstr>
      <vt:lpstr>DETERLab</vt:lpstr>
      <vt:lpstr>Overview</vt:lpstr>
      <vt:lpstr>MalwareML</vt:lpstr>
      <vt:lpstr>FANTASM</vt:lpstr>
      <vt:lpstr>FANTASM (cont.)</vt:lpstr>
      <vt:lpstr>FANTASM (cont.)</vt:lpstr>
      <vt:lpstr>Running an Internet Simulation</vt:lpstr>
      <vt:lpstr>Online Sandboxes</vt:lpstr>
      <vt:lpstr>Overview</vt:lpstr>
      <vt:lpstr>Overview (cont.)</vt:lpstr>
      <vt:lpstr>Hybrid Analysis</vt:lpstr>
      <vt:lpstr>Hybrid Analysis (cont.)</vt:lpstr>
      <vt:lpstr>Cuckoo Sandbox</vt:lpstr>
      <vt:lpstr>Cuckoo Sandbox (cont.)</vt:lpstr>
      <vt:lpstr>any.run</vt:lpstr>
      <vt:lpstr>any.run (cont.)</vt:lpstr>
      <vt:lpstr>General Info</vt:lpstr>
      <vt:lpstr>General Problems with capturing network traffic</vt:lpstr>
      <vt:lpstr>General Problems with capturing network traffic (cont.)</vt:lpstr>
      <vt:lpstr>Other things to consider</vt:lpstr>
      <vt:lpstr>Papers</vt:lpstr>
      <vt:lpstr>Next Steps</vt:lpstr>
      <vt:lpstr>Filtering Observations</vt:lpstr>
      <vt:lpstr>Tons of HTML Files</vt:lpstr>
      <vt:lpstr>Files that VirusTotal doesn’t think are malware</vt:lpstr>
      <vt:lpstr>Mistakes when downloading samples</vt:lpstr>
      <vt:lpstr>Denied File Trends</vt:lpstr>
      <vt:lpstr>Denied malware examples</vt:lpstr>
      <vt:lpstr>any.run pcaps</vt:lpstr>
      <vt:lpstr>Some files don’t generate network activity</vt:lpstr>
      <vt:lpstr>No network activity</vt:lpstr>
      <vt:lpstr>Some files don’t run</vt:lpstr>
      <vt:lpstr>Network activity</vt:lpstr>
      <vt:lpstr>Network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Obtaining Packet Traces</dc:title>
  <dc:creator>Jonathan Wiseman</dc:creator>
  <cp:lastModifiedBy>Jonathan Wiseman</cp:lastModifiedBy>
  <cp:revision>27</cp:revision>
  <dcterms:created xsi:type="dcterms:W3CDTF">2019-07-08T18:22:43Z</dcterms:created>
  <dcterms:modified xsi:type="dcterms:W3CDTF">2019-07-08T21:11:15Z</dcterms:modified>
</cp:coreProperties>
</file>