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257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58" r:id="rId13"/>
    <p:sldId id="286" r:id="rId14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659"/>
    <a:srgbClr val="DCDD84"/>
    <a:srgbClr val="D5A254"/>
    <a:srgbClr val="94CB74"/>
    <a:srgbClr val="E5B852"/>
    <a:srgbClr val="80BCA3"/>
    <a:srgbClr val="DA936C"/>
    <a:srgbClr val="DC9A76"/>
    <a:srgbClr val="D88C63"/>
    <a:srgbClr val="5C4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58" y="72"/>
      </p:cViewPr>
      <p:guideLst>
        <p:guide orient="horz" pos="7124"/>
        <p:guide pos="3526"/>
        <p:guide pos="1566"/>
        <p:guide pos="4042"/>
        <p:guide pos="6070"/>
        <p:guide pos="6620"/>
        <p:guide pos="8588"/>
        <p:guide pos="9147"/>
        <p:guide pos="11098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2C009-255A-4E59-A1AF-823DD11320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211B-8C04-4108-8354-C4AA435E88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08010" y="1669415"/>
            <a:ext cx="3671454" cy="679450"/>
          </a:xfrm>
          <a:prstGeom prst="rect">
            <a:avLst/>
          </a:prstGeom>
        </p:spPr>
        <p:txBody>
          <a:bodyPr/>
          <a:lstStyle>
            <a:lvl1pPr algn="ctr">
              <a:defRPr sz="4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20104100" cy="11309350"/>
          </a:xfrm>
          <a:prstGeom prst="rect">
            <a:avLst/>
          </a:prstGeom>
          <a:gradFill>
            <a:gsLst>
              <a:gs pos="20000">
                <a:srgbClr val="44ADDB"/>
              </a:gs>
              <a:gs pos="92000">
                <a:srgbClr val="4BBC8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/>
        </p:nvSpPr>
        <p:spPr bwMode="auto">
          <a:xfrm>
            <a:off x="7119938" y="-3175"/>
            <a:ext cx="4448175" cy="46847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rgbClr val="48B39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030" name="Freeform 6"/>
          <p:cNvSpPr/>
          <p:nvPr/>
        </p:nvSpPr>
        <p:spPr bwMode="auto">
          <a:xfrm>
            <a:off x="3175" y="2652713"/>
            <a:ext cx="11564938" cy="8653463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rgbClr val="38A1A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031" name="Freeform 7"/>
          <p:cNvSpPr/>
          <p:nvPr/>
        </p:nvSpPr>
        <p:spPr bwMode="auto">
          <a:xfrm>
            <a:off x="1301750" y="-3175"/>
            <a:ext cx="8024813" cy="2655888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rgbClr val="38A39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032" name="Freeform 8"/>
          <p:cNvSpPr/>
          <p:nvPr/>
        </p:nvSpPr>
        <p:spPr bwMode="auto">
          <a:xfrm>
            <a:off x="3175" y="-3175"/>
            <a:ext cx="7116763" cy="11210925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rgbClr val="31939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28" name="object 3"/>
          <p:cNvSpPr txBox="1"/>
          <p:nvPr/>
        </p:nvSpPr>
        <p:spPr>
          <a:xfrm>
            <a:off x="6489065" y="4831715"/>
            <a:ext cx="10453370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Bootstrap</a:t>
            </a:r>
            <a:endParaRPr lang="en-US" sz="48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简洁、直观、强悍的前端开发框架</a:t>
            </a:r>
            <a:endParaRPr lang="en-US" sz="48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让web开发更迅速、简单。</a:t>
            </a:r>
            <a:endParaRPr lang="en-US" sz="48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7472562" y="3998327"/>
            <a:ext cx="1904364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45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6501576" y="3805990"/>
            <a:ext cx="800622" cy="708329"/>
            <a:chOff x="6501576" y="3805990"/>
            <a:chExt cx="800622" cy="708329"/>
          </a:xfrm>
        </p:grpSpPr>
        <p:sp>
          <p:nvSpPr>
            <p:cNvPr id="31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2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3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4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5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/>
          <p:cNvSpPr txBox="1"/>
          <p:nvPr/>
        </p:nvSpPr>
        <p:spPr>
          <a:xfrm>
            <a:off x="2237740" y="2208530"/>
            <a:ext cx="288163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栅格系统</a:t>
            </a:r>
            <a:endParaRPr lang="zh-CN" altLang="en-US" sz="48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403388" y="1689178"/>
            <a:ext cx="4549775" cy="1770380"/>
          </a:xfrm>
          <a:custGeom>
            <a:avLst/>
            <a:gdLst/>
            <a:ahLst/>
            <a:cxnLst/>
            <a:rect l="l" t="t" r="r" b="b"/>
            <a:pathLst>
              <a:path w="4549775" h="1770379">
                <a:moveTo>
                  <a:pt x="4549767" y="1479201"/>
                </a:moveTo>
                <a:lnTo>
                  <a:pt x="2803694" y="1770323"/>
                </a:lnTo>
                <a:lnTo>
                  <a:pt x="0" y="1510676"/>
                </a:lnTo>
                <a:lnTo>
                  <a:pt x="0" y="338324"/>
                </a:lnTo>
                <a:lnTo>
                  <a:pt x="3184782" y="0"/>
                </a:lnTo>
                <a:lnTo>
                  <a:pt x="4549432" y="227511"/>
                </a:lnTo>
                <a:lnTo>
                  <a:pt x="4549767" y="1479201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3"/>
          <p:cNvSpPr txBox="1"/>
          <p:nvPr/>
        </p:nvSpPr>
        <p:spPr>
          <a:xfrm>
            <a:off x="5953125" y="4658995"/>
            <a:ext cx="12908915" cy="277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有了容器之后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在容器中添加 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.row 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可以创建一组水平方向的列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内容应当放置于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列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”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内，并且只有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列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”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能作为行的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直接子元素 </a:t>
            </a:r>
            <a:endParaRPr lang="en-US" altLang="zh-CN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9677400"/>
            <a:ext cx="20104100" cy="1631950"/>
          </a:xfrm>
          <a:prstGeom prst="rect">
            <a:avLst/>
          </a:prstGeom>
          <a:solidFill>
            <a:srgbClr val="DC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6991350"/>
            <a:ext cx="20104100" cy="2705100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2636520"/>
            <a:ext cx="17808575" cy="6036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/>
          <p:nvPr/>
        </p:nvSpPr>
        <p:spPr>
          <a:xfrm>
            <a:off x="7741958" y="4896563"/>
            <a:ext cx="4549775" cy="1770380"/>
          </a:xfrm>
          <a:custGeom>
            <a:avLst/>
            <a:gdLst/>
            <a:ahLst/>
            <a:cxnLst/>
            <a:rect l="l" t="t" r="r" b="b"/>
            <a:pathLst>
              <a:path w="4549775" h="1770379">
                <a:moveTo>
                  <a:pt x="4549767" y="1479201"/>
                </a:moveTo>
                <a:lnTo>
                  <a:pt x="2803694" y="1770323"/>
                </a:lnTo>
                <a:lnTo>
                  <a:pt x="0" y="1510676"/>
                </a:lnTo>
                <a:lnTo>
                  <a:pt x="0" y="338324"/>
                </a:lnTo>
                <a:lnTo>
                  <a:pt x="3184782" y="0"/>
                </a:lnTo>
                <a:lnTo>
                  <a:pt x="4549432" y="227511"/>
                </a:lnTo>
                <a:lnTo>
                  <a:pt x="4549767" y="1479201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p/>
        </p:txBody>
      </p:sp>
      <p:sp>
        <p:nvSpPr>
          <p:cNvPr id="8" name="object 5"/>
          <p:cNvSpPr txBox="1"/>
          <p:nvPr/>
        </p:nvSpPr>
        <p:spPr>
          <a:xfrm>
            <a:off x="8611235" y="5415915"/>
            <a:ext cx="288163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简介结束</a:t>
            </a:r>
            <a:endParaRPr lang="zh-CN" altLang="en-US" sz="48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5953125" y="5057775"/>
            <a:ext cx="10518775" cy="207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90"/>
              </a:lnSpc>
            </a:pPr>
            <a:r>
              <a:rPr 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引入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Bootstrap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的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样式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引入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bootstrap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的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JS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文件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引入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bootstrap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的依赖文件（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jquery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等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）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486025" y="1964690"/>
            <a:ext cx="28816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Bootstrap</a:t>
            </a:r>
            <a:r>
              <a:rPr lang="zh-CN" altLang="en-US" sz="40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的使用</a:t>
            </a:r>
            <a:endParaRPr lang="zh-CN" altLang="en-US" sz="40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403388" y="1689178"/>
            <a:ext cx="4549775" cy="1770380"/>
          </a:xfrm>
          <a:custGeom>
            <a:avLst/>
            <a:gdLst/>
            <a:ahLst/>
            <a:cxnLst/>
            <a:rect l="l" t="t" r="r" b="b"/>
            <a:pathLst>
              <a:path w="4549775" h="1770379">
                <a:moveTo>
                  <a:pt x="4549767" y="1479201"/>
                </a:moveTo>
                <a:lnTo>
                  <a:pt x="2803694" y="1770323"/>
                </a:lnTo>
                <a:lnTo>
                  <a:pt x="0" y="1510676"/>
                </a:lnTo>
                <a:lnTo>
                  <a:pt x="0" y="338324"/>
                </a:lnTo>
                <a:lnTo>
                  <a:pt x="3184782" y="0"/>
                </a:lnTo>
                <a:lnTo>
                  <a:pt x="4549432" y="227511"/>
                </a:lnTo>
                <a:lnTo>
                  <a:pt x="4549767" y="1479201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0" y="9478645"/>
            <a:ext cx="20104100" cy="1830705"/>
          </a:xfrm>
          <a:prstGeom prst="rect">
            <a:avLst/>
          </a:prstGeom>
          <a:solidFill>
            <a:srgbClr val="DC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0" y="7444105"/>
            <a:ext cx="20104100" cy="2035175"/>
          </a:xfrm>
          <a:prstGeom prst="rect">
            <a:avLst/>
          </a:prstGeom>
          <a:solidFill>
            <a:srgbClr val="D5A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-24765"/>
            <a:ext cx="20104100" cy="5330190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/>
          <p:cNvGrpSpPr/>
          <p:nvPr/>
        </p:nvGrpSpPr>
        <p:grpSpPr>
          <a:xfrm>
            <a:off x="7498777" y="1475641"/>
            <a:ext cx="5111586" cy="1156806"/>
            <a:chOff x="7498777" y="1475641"/>
            <a:chExt cx="5111586" cy="1156806"/>
          </a:xfrm>
        </p:grpSpPr>
        <p:sp>
          <p:nvSpPr>
            <p:cNvPr id="30" name="object 23"/>
            <p:cNvSpPr/>
            <p:nvPr/>
          </p:nvSpPr>
          <p:spPr>
            <a:xfrm>
              <a:off x="7503693" y="1480557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0470">
              <a:noFill/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98777" y="1475641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28" name="Текст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dirty="0"/>
              <a:t>三大部分</a:t>
            </a:r>
            <a:endParaRPr lang="zh-CN" dirty="0"/>
          </a:p>
        </p:txBody>
      </p:sp>
      <p:sp>
        <p:nvSpPr>
          <p:cNvPr id="37" name="object 3"/>
          <p:cNvSpPr txBox="1"/>
          <p:nvPr/>
        </p:nvSpPr>
        <p:spPr>
          <a:xfrm>
            <a:off x="8495030" y="7949734"/>
            <a:ext cx="312483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80000"/>
              </a:lnSpc>
            </a:pPr>
            <a:r>
              <a:rPr lang="zh-CN" altLang="en-US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常用</a:t>
            </a:r>
            <a:r>
              <a:rPr lang="en-US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JS</a:t>
            </a:r>
            <a:r>
              <a:rPr lang="zh-CN" altLang="en-US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插件</a:t>
            </a:r>
            <a:endParaRPr lang="zh-CN" altLang="en-US" sz="40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"/>
          <p:cNvSpPr txBox="1"/>
          <p:nvPr/>
        </p:nvSpPr>
        <p:spPr>
          <a:xfrm>
            <a:off x="8481060" y="3810804"/>
            <a:ext cx="312483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80000"/>
              </a:lnSpc>
            </a:pPr>
            <a:r>
              <a:rPr lang="zh-CN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全局</a:t>
            </a:r>
            <a:r>
              <a:rPr lang="en-US" altLang="zh-CN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r>
              <a:rPr lang="zh-CN" altLang="en-US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样式</a:t>
            </a:r>
            <a:endParaRPr lang="zh-CN" altLang="en-US" sz="40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3"/>
          <p:cNvSpPr txBox="1"/>
          <p:nvPr/>
        </p:nvSpPr>
        <p:spPr>
          <a:xfrm>
            <a:off x="8495030" y="5703104"/>
            <a:ext cx="312483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80000"/>
              </a:lnSpc>
            </a:pPr>
            <a:r>
              <a:rPr lang="zh-CN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网页常用组件</a:t>
            </a:r>
            <a:endParaRPr lang="zh-CN" sz="40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7498777" y="1475641"/>
            <a:ext cx="5111586" cy="1156806"/>
            <a:chOff x="7498777" y="1475641"/>
            <a:chExt cx="5111586" cy="1156806"/>
          </a:xfrm>
        </p:grpSpPr>
        <p:sp>
          <p:nvSpPr>
            <p:cNvPr id="4" name="object 23"/>
            <p:cNvSpPr/>
            <p:nvPr/>
          </p:nvSpPr>
          <p:spPr>
            <a:xfrm>
              <a:off x="7503693" y="1480557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0470">
              <a:noFill/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5" name="object 23"/>
            <p:cNvSpPr/>
            <p:nvPr/>
          </p:nvSpPr>
          <p:spPr>
            <a:xfrm>
              <a:off x="7498777" y="1475641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ru-RU" dirty="0"/>
              <a:t>全局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  <a:endParaRPr lang="zh-CN" altLang="en-US" dirty="0"/>
          </a:p>
        </p:txBody>
      </p:sp>
      <p:sp>
        <p:nvSpPr>
          <p:cNvPr id="6" name="object 3"/>
          <p:cNvSpPr txBox="1"/>
          <p:nvPr/>
        </p:nvSpPr>
        <p:spPr>
          <a:xfrm>
            <a:off x="6416675" y="4171950"/>
            <a:ext cx="12723495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240"/>
              </a:lnSpc>
            </a:pPr>
            <a:r>
              <a:rPr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设置全局 CSS 样式；基本的 HTML 元素均可以通过 class 设置样式并得到增强效果；还有先进的栅格系统。</a:t>
            </a:r>
            <a:endParaRPr sz="40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625600" y="3022600"/>
            <a:ext cx="4381500" cy="4381500"/>
            <a:chOff x="1625600" y="3022600"/>
            <a:chExt cx="4381500" cy="4381500"/>
          </a:xfrm>
        </p:grpSpPr>
        <p:sp>
          <p:nvSpPr>
            <p:cNvPr id="9" name="object 6"/>
            <p:cNvSpPr/>
            <p:nvPr/>
          </p:nvSpPr>
          <p:spPr>
            <a:xfrm>
              <a:off x="1636659" y="5217512"/>
              <a:ext cx="3044825" cy="0"/>
            </a:xfrm>
            <a:custGeom>
              <a:avLst/>
              <a:gdLst/>
              <a:ahLst/>
              <a:cxnLst/>
              <a:rect l="l" t="t" r="r" b="b"/>
              <a:pathLst>
                <a:path w="3044825">
                  <a:moveTo>
                    <a:pt x="0" y="0"/>
                  </a:moveTo>
                  <a:lnTo>
                    <a:pt x="304474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10" name="object 7"/>
            <p:cNvSpPr/>
            <p:nvPr/>
          </p:nvSpPr>
          <p:spPr>
            <a:xfrm>
              <a:off x="4047007" y="4583119"/>
              <a:ext cx="635000" cy="1269365"/>
            </a:xfrm>
            <a:custGeom>
              <a:avLst/>
              <a:gdLst/>
              <a:ahLst/>
              <a:cxnLst/>
              <a:rect l="l" t="t" r="r" b="b"/>
              <a:pathLst>
                <a:path w="635000" h="1269364">
                  <a:moveTo>
                    <a:pt x="0" y="0"/>
                  </a:moveTo>
                  <a:lnTo>
                    <a:pt x="634399" y="634389"/>
                  </a:lnTo>
                  <a:lnTo>
                    <a:pt x="0" y="126879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11" name="Овал 10"/>
            <p:cNvSpPr/>
            <p:nvPr/>
          </p:nvSpPr>
          <p:spPr>
            <a:xfrm>
              <a:off x="1625600" y="3022600"/>
              <a:ext cx="4381500" cy="4381500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7498777" y="1475641"/>
            <a:ext cx="5111586" cy="1156806"/>
            <a:chOff x="7498777" y="1475641"/>
            <a:chExt cx="5111586" cy="1156806"/>
          </a:xfrm>
        </p:grpSpPr>
        <p:sp>
          <p:nvSpPr>
            <p:cNvPr id="4" name="object 23"/>
            <p:cNvSpPr/>
            <p:nvPr/>
          </p:nvSpPr>
          <p:spPr>
            <a:xfrm>
              <a:off x="7503693" y="1480557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0470">
              <a:noFill/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5" name="object 23"/>
            <p:cNvSpPr/>
            <p:nvPr/>
          </p:nvSpPr>
          <p:spPr>
            <a:xfrm>
              <a:off x="7498777" y="1475641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常用网页组件</a:t>
            </a:r>
            <a:endParaRPr lang="zh-CN" altLang="en-US" dirty="0"/>
          </a:p>
        </p:txBody>
      </p:sp>
      <p:sp>
        <p:nvSpPr>
          <p:cNvPr id="6" name="object 3"/>
          <p:cNvSpPr txBox="1"/>
          <p:nvPr/>
        </p:nvSpPr>
        <p:spPr>
          <a:xfrm>
            <a:off x="6416675" y="4171950"/>
            <a:ext cx="12723495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240"/>
              </a:lnSpc>
            </a:pPr>
            <a:r>
              <a:rPr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无数可复用的组件，包括字体图标、下拉菜单、导航、警告框、弹出框等更多功能。</a:t>
            </a:r>
            <a:endParaRPr sz="40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625600" y="3022600"/>
            <a:ext cx="4381500" cy="4381500"/>
            <a:chOff x="1625600" y="3022600"/>
            <a:chExt cx="4381500" cy="4381500"/>
          </a:xfrm>
        </p:grpSpPr>
        <p:sp>
          <p:nvSpPr>
            <p:cNvPr id="9" name="object 6"/>
            <p:cNvSpPr/>
            <p:nvPr/>
          </p:nvSpPr>
          <p:spPr>
            <a:xfrm>
              <a:off x="1636659" y="5217512"/>
              <a:ext cx="3044825" cy="0"/>
            </a:xfrm>
            <a:custGeom>
              <a:avLst/>
              <a:gdLst/>
              <a:ahLst/>
              <a:cxnLst/>
              <a:rect l="l" t="t" r="r" b="b"/>
              <a:pathLst>
                <a:path w="3044825">
                  <a:moveTo>
                    <a:pt x="0" y="0"/>
                  </a:moveTo>
                  <a:lnTo>
                    <a:pt x="304474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10" name="object 7"/>
            <p:cNvSpPr/>
            <p:nvPr/>
          </p:nvSpPr>
          <p:spPr>
            <a:xfrm>
              <a:off x="4047007" y="4583119"/>
              <a:ext cx="635000" cy="1269365"/>
            </a:xfrm>
            <a:custGeom>
              <a:avLst/>
              <a:gdLst/>
              <a:ahLst/>
              <a:cxnLst/>
              <a:rect l="l" t="t" r="r" b="b"/>
              <a:pathLst>
                <a:path w="635000" h="1269364">
                  <a:moveTo>
                    <a:pt x="0" y="0"/>
                  </a:moveTo>
                  <a:lnTo>
                    <a:pt x="634399" y="634389"/>
                  </a:lnTo>
                  <a:lnTo>
                    <a:pt x="0" y="126879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11" name="Овал 10"/>
            <p:cNvSpPr/>
            <p:nvPr/>
          </p:nvSpPr>
          <p:spPr>
            <a:xfrm>
              <a:off x="1625600" y="3022600"/>
              <a:ext cx="4381500" cy="4381500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7498777" y="1475641"/>
            <a:ext cx="5111586" cy="1156806"/>
            <a:chOff x="7498777" y="1475641"/>
            <a:chExt cx="5111586" cy="1156806"/>
          </a:xfrm>
        </p:grpSpPr>
        <p:sp>
          <p:nvSpPr>
            <p:cNvPr id="4" name="object 23"/>
            <p:cNvSpPr/>
            <p:nvPr/>
          </p:nvSpPr>
          <p:spPr>
            <a:xfrm>
              <a:off x="7503693" y="1480557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0470">
              <a:noFill/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5" name="object 23"/>
            <p:cNvSpPr/>
            <p:nvPr/>
          </p:nvSpPr>
          <p:spPr>
            <a:xfrm>
              <a:off x="7498777" y="1475641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zh-CN" altLang="en-US" dirty="0"/>
          </a:p>
        </p:txBody>
      </p:sp>
      <p:sp>
        <p:nvSpPr>
          <p:cNvPr id="6" name="object 3"/>
          <p:cNvSpPr txBox="1"/>
          <p:nvPr/>
        </p:nvSpPr>
        <p:spPr>
          <a:xfrm>
            <a:off x="6778625" y="4583430"/>
            <a:ext cx="12723495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240"/>
              </a:lnSpc>
            </a:pPr>
            <a:r>
              <a:rPr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jQuery 插件为 Bootstrap 的组件赋予了“生命”。</a:t>
            </a:r>
            <a:endParaRPr sz="40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8240"/>
              </a:lnSpc>
            </a:pPr>
            <a:r>
              <a:rPr lang="zh-CN" sz="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简单快捷实现 图片轮播 模态框 弹出框 滚动监听等。</a:t>
            </a:r>
            <a:endParaRPr lang="zh-CN" sz="40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625600" y="3022600"/>
            <a:ext cx="4381500" cy="4381500"/>
            <a:chOff x="1625600" y="3022600"/>
            <a:chExt cx="4381500" cy="4381500"/>
          </a:xfrm>
        </p:grpSpPr>
        <p:sp>
          <p:nvSpPr>
            <p:cNvPr id="9" name="object 6"/>
            <p:cNvSpPr/>
            <p:nvPr/>
          </p:nvSpPr>
          <p:spPr>
            <a:xfrm>
              <a:off x="1636659" y="5217512"/>
              <a:ext cx="3044825" cy="0"/>
            </a:xfrm>
            <a:custGeom>
              <a:avLst/>
              <a:gdLst/>
              <a:ahLst/>
              <a:cxnLst/>
              <a:rect l="l" t="t" r="r" b="b"/>
              <a:pathLst>
                <a:path w="3044825">
                  <a:moveTo>
                    <a:pt x="0" y="0"/>
                  </a:moveTo>
                  <a:lnTo>
                    <a:pt x="304474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10" name="object 7"/>
            <p:cNvSpPr/>
            <p:nvPr/>
          </p:nvSpPr>
          <p:spPr>
            <a:xfrm>
              <a:off x="4047007" y="4583119"/>
              <a:ext cx="635000" cy="1269365"/>
            </a:xfrm>
            <a:custGeom>
              <a:avLst/>
              <a:gdLst/>
              <a:ahLst/>
              <a:cxnLst/>
              <a:rect l="l" t="t" r="r" b="b"/>
              <a:pathLst>
                <a:path w="635000" h="1269364">
                  <a:moveTo>
                    <a:pt x="0" y="0"/>
                  </a:moveTo>
                  <a:lnTo>
                    <a:pt x="634399" y="634389"/>
                  </a:lnTo>
                  <a:lnTo>
                    <a:pt x="0" y="126879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11" name="Овал 10"/>
            <p:cNvSpPr/>
            <p:nvPr/>
          </p:nvSpPr>
          <p:spPr>
            <a:xfrm>
              <a:off x="1625600" y="3022600"/>
              <a:ext cx="4381500" cy="4381500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5953125" y="4006850"/>
            <a:ext cx="12908915" cy="314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什么是栅格系统？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引用官网的描述：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Bootstrap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包含了一个响应式的、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移动设备优先的、不固定的栅格系统，可以随着设备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或视口大小的增加而适当地扩展到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12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列。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237740" y="2208530"/>
            <a:ext cx="288163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栅格系统</a:t>
            </a:r>
            <a:endParaRPr lang="zh-CN" altLang="en-US" sz="48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403388" y="1689178"/>
            <a:ext cx="4549775" cy="1770380"/>
          </a:xfrm>
          <a:custGeom>
            <a:avLst/>
            <a:gdLst/>
            <a:ahLst/>
            <a:cxnLst/>
            <a:rect l="l" t="t" r="r" b="b"/>
            <a:pathLst>
              <a:path w="4549775" h="1770379">
                <a:moveTo>
                  <a:pt x="4549767" y="1479201"/>
                </a:moveTo>
                <a:lnTo>
                  <a:pt x="2803694" y="1770323"/>
                </a:lnTo>
                <a:lnTo>
                  <a:pt x="0" y="1510676"/>
                </a:lnTo>
                <a:lnTo>
                  <a:pt x="0" y="338324"/>
                </a:lnTo>
                <a:lnTo>
                  <a:pt x="3184782" y="0"/>
                </a:lnTo>
                <a:lnTo>
                  <a:pt x="4549432" y="227511"/>
                </a:lnTo>
                <a:lnTo>
                  <a:pt x="4549767" y="1479201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/>
          <p:cNvSpPr txBox="1"/>
          <p:nvPr/>
        </p:nvSpPr>
        <p:spPr>
          <a:xfrm>
            <a:off x="2237740" y="2208530"/>
            <a:ext cx="288163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栅格系统</a:t>
            </a:r>
            <a:endParaRPr lang="zh-CN" altLang="en-US" sz="48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403388" y="1689178"/>
            <a:ext cx="4549775" cy="1770380"/>
          </a:xfrm>
          <a:custGeom>
            <a:avLst/>
            <a:gdLst/>
            <a:ahLst/>
            <a:cxnLst/>
            <a:rect l="l" t="t" r="r" b="b"/>
            <a:pathLst>
              <a:path w="4549775" h="1770379">
                <a:moveTo>
                  <a:pt x="4549767" y="1479201"/>
                </a:moveTo>
                <a:lnTo>
                  <a:pt x="2803694" y="1770323"/>
                </a:lnTo>
                <a:lnTo>
                  <a:pt x="0" y="1510676"/>
                </a:lnTo>
                <a:lnTo>
                  <a:pt x="0" y="338324"/>
                </a:lnTo>
                <a:lnTo>
                  <a:pt x="3184782" y="0"/>
                </a:lnTo>
                <a:lnTo>
                  <a:pt x="4549432" y="227511"/>
                </a:lnTo>
                <a:lnTo>
                  <a:pt x="4549767" y="1479201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3"/>
          <p:cNvSpPr txBox="1"/>
          <p:nvPr/>
        </p:nvSpPr>
        <p:spPr>
          <a:xfrm>
            <a:off x="5953125" y="4658995"/>
            <a:ext cx="12908915" cy="281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 algn="just">
              <a:lnSpc>
                <a:spcPts val="2890"/>
              </a:lnSpc>
            </a:pP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Bootstrap 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需要为页面内容和栅格系统包裹一个容器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提供两个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class 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： 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.container   .container-fluid</a:t>
            </a:r>
            <a:endParaRPr lang="en-US" altLang="zh-CN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en-US" altLang="zh-CN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前者用于固定宽度的容器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后者用户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100%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宽度 占据所有视口的容器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/>
          <p:cNvSpPr txBox="1"/>
          <p:nvPr/>
        </p:nvSpPr>
        <p:spPr>
          <a:xfrm>
            <a:off x="2237740" y="2208530"/>
            <a:ext cx="288163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栅格系统</a:t>
            </a:r>
            <a:endParaRPr lang="zh-CN" altLang="en-US" sz="48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403388" y="1689178"/>
            <a:ext cx="4549775" cy="1770380"/>
          </a:xfrm>
          <a:custGeom>
            <a:avLst/>
            <a:gdLst/>
            <a:ahLst/>
            <a:cxnLst/>
            <a:rect l="l" t="t" r="r" b="b"/>
            <a:pathLst>
              <a:path w="4549775" h="1770379">
                <a:moveTo>
                  <a:pt x="4549767" y="1479201"/>
                </a:moveTo>
                <a:lnTo>
                  <a:pt x="2803694" y="1770323"/>
                </a:lnTo>
                <a:lnTo>
                  <a:pt x="0" y="1510676"/>
                </a:lnTo>
                <a:lnTo>
                  <a:pt x="0" y="338324"/>
                </a:lnTo>
                <a:lnTo>
                  <a:pt x="3184782" y="0"/>
                </a:lnTo>
                <a:lnTo>
                  <a:pt x="4549432" y="227511"/>
                </a:lnTo>
                <a:lnTo>
                  <a:pt x="4549767" y="1479201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3"/>
          <p:cNvSpPr txBox="1"/>
          <p:nvPr/>
        </p:nvSpPr>
        <p:spPr>
          <a:xfrm>
            <a:off x="5953125" y="4658995"/>
            <a:ext cx="12908915" cy="281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 algn="just">
              <a:lnSpc>
                <a:spcPts val="2890"/>
              </a:lnSpc>
            </a:pP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Bootstrap 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需要为页面内容和栅格系统包裹一个容器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提供两个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class 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： 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.container   .container-fluid</a:t>
            </a:r>
            <a:endParaRPr lang="en-US" altLang="zh-CN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en-US" altLang="zh-CN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前者用于固定宽度的容器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289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后者用户</a:t>
            </a:r>
            <a:r>
              <a:rPr lang="en-US" altLang="zh-CN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100%</a:t>
            </a:r>
            <a:r>
              <a:rPr lang="zh-CN" altLang="en-US"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宽度 占据所有视口的容器</a:t>
            </a:r>
            <a:endParaRPr lang="zh-CN" altLang="en-US" sz="44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>自定义</PresentationFormat>
  <Paragraphs>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Trebuchet MS</vt:lpstr>
      <vt:lpstr>Trebuchet MS</vt:lpstr>
      <vt:lpstr>Times New Roman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Creative3</dc:title>
  <dc:creator>ПК</dc:creator>
  <cp:lastModifiedBy>jzb</cp:lastModifiedBy>
  <cp:revision>41</cp:revision>
  <dcterms:created xsi:type="dcterms:W3CDTF">2014-09-25T11:38:00Z</dcterms:created>
  <dcterms:modified xsi:type="dcterms:W3CDTF">2016-11-06T06:59:45Z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2014-09-25T00:00:00Z</vt:filetime>
  </property>
  <property fmtid="{D5CDD505-2E9C-101B-9397-08002B2CF9AE}" pid="3" name="LastSaved">
    <vt:filetime>2014-09-25T00:00:00Z</vt:filetime>
  </property>
  <property fmtid="{D5CDD505-2E9C-101B-9397-08002B2CF9AE}" pid="4" name="KSOProductBuildVer">
    <vt:lpwstr>2052-10.1.0.6030</vt:lpwstr>
  </property>
</Properties>
</file>