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8" r:id="rId9"/>
    <p:sldId id="270" r:id="rId10"/>
    <p:sldId id="279" r:id="rId11"/>
    <p:sldId id="274" r:id="rId12"/>
    <p:sldId id="275" r:id="rId13"/>
    <p:sldId id="276" r:id="rId14"/>
    <p:sldId id="27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83" d="100"/>
          <a:sy n="83" d="100"/>
        </p:scale>
        <p:origin x="6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1CBC-CB24-4871-98F2-1093438A2039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AB11-57E6-40A4-A08D-28707F81F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37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1CBC-CB24-4871-98F2-1093438A2039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AB11-57E6-40A4-A08D-28707F81F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16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1CBC-CB24-4871-98F2-1093438A2039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AB11-57E6-40A4-A08D-28707F81F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6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1CBC-CB24-4871-98F2-1093438A2039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AB11-57E6-40A4-A08D-28707F81F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29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1CBC-CB24-4871-98F2-1093438A2039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AB11-57E6-40A4-A08D-28707F81F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92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1CBC-CB24-4871-98F2-1093438A2039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AB11-57E6-40A4-A08D-28707F81F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3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1CBC-CB24-4871-98F2-1093438A2039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AB11-57E6-40A4-A08D-28707F81F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97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1CBC-CB24-4871-98F2-1093438A2039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AB11-57E6-40A4-A08D-28707F81F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19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1CBC-CB24-4871-98F2-1093438A2039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AB11-57E6-40A4-A08D-28707F81F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90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1CBC-CB24-4871-98F2-1093438A2039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AB11-57E6-40A4-A08D-28707F81F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91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1CBC-CB24-4871-98F2-1093438A2039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AB11-57E6-40A4-A08D-28707F81F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83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1CBC-CB24-4871-98F2-1093438A2039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0AB11-57E6-40A4-A08D-28707F81F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57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linjiqin/p/4441691.html" TargetMode="External"/><Relationship Id="rId2" Type="http://schemas.openxmlformats.org/officeDocument/2006/relationships/hyperlink" Target="http://www.cnblogs.com/linjiqin/p/575666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nblogs.com/linjiqin/archive/2011/02/18/1957600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791" y="870638"/>
            <a:ext cx="8438950" cy="54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31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hlinkClick r:id="rId2"/>
              </a:rPr>
              <a:t>Java </a:t>
            </a:r>
            <a:r>
              <a:rPr lang="en-US" altLang="zh-CN" b="1" dirty="0" err="1">
                <a:hlinkClick r:id="rId2"/>
              </a:rPr>
              <a:t>Collections.sort</a:t>
            </a:r>
            <a:r>
              <a:rPr lang="zh-CN" altLang="en-US" b="1" dirty="0">
                <a:hlinkClick r:id="rId2"/>
              </a:rPr>
              <a:t>方法对</a:t>
            </a:r>
            <a:r>
              <a:rPr lang="en-US" altLang="zh-CN" b="1" dirty="0">
                <a:hlinkClick r:id="rId2"/>
              </a:rPr>
              <a:t>list</a:t>
            </a:r>
            <a:r>
              <a:rPr lang="zh-CN" altLang="en-US" b="1" dirty="0">
                <a:hlinkClick r:id="rId2"/>
              </a:rPr>
              <a:t>集合排序</a:t>
            </a:r>
            <a:endParaRPr lang="zh-CN" altLang="en-US" b="1" dirty="0"/>
          </a:p>
          <a:p>
            <a:r>
              <a:rPr lang="en-US" altLang="zh-CN" b="1" dirty="0">
                <a:hlinkClick r:id="rId3"/>
              </a:rPr>
              <a:t>Java</a:t>
            </a:r>
            <a:r>
              <a:rPr lang="zh-CN" altLang="en-US" b="1" dirty="0" smtClean="0">
                <a:hlinkClick r:id="rId3"/>
              </a:rPr>
              <a:t>注解</a:t>
            </a:r>
            <a:endParaRPr lang="en-US" altLang="zh-CN" b="1" dirty="0" smtClean="0"/>
          </a:p>
          <a:p>
            <a:r>
              <a:rPr lang="en-US" altLang="zh-CN" b="1" dirty="0">
                <a:hlinkClick r:id="rId4"/>
              </a:rPr>
              <a:t>Java</a:t>
            </a:r>
            <a:r>
              <a:rPr lang="zh-CN" altLang="en-US" b="1" dirty="0">
                <a:hlinkClick r:id="rId4"/>
              </a:rPr>
              <a:t>动态代理一</a:t>
            </a:r>
            <a:r>
              <a:rPr lang="en-US" altLang="zh-CN" b="1" dirty="0">
                <a:hlinkClick r:id="rId4"/>
              </a:rPr>
              <a:t>——</a:t>
            </a:r>
            <a:r>
              <a:rPr lang="zh-CN" altLang="en-US" b="1" dirty="0">
                <a:hlinkClick r:id="rId4"/>
              </a:rPr>
              <a:t>动态类</a:t>
            </a:r>
            <a:r>
              <a:rPr lang="en-US" altLang="zh-CN" b="1" dirty="0">
                <a:hlinkClick r:id="rId4"/>
              </a:rPr>
              <a:t>Proxy</a:t>
            </a:r>
            <a:r>
              <a:rPr lang="zh-CN" altLang="en-US" b="1" dirty="0">
                <a:hlinkClick r:id="rId4"/>
              </a:rPr>
              <a:t>的使用</a:t>
            </a:r>
            <a:endParaRPr lang="zh-CN" altLang="en-US" b="1" dirty="0"/>
          </a:p>
          <a:p>
            <a:pPr lvl="1"/>
            <a:r>
              <a:rPr lang="zh-CN" altLang="en-US" dirty="0"/>
              <a:t>动态代理可以提供对另一个对象的访问，同时隐藏实际对象的具体事实。代理一般会实现它所表示的实际对象的接口。代理可以访问实际对象，但是延迟实现实际对象的部分功能，实际对象实现系统的实际功能，代理对象对客户隐藏了实际对象。客户不知道它是与代理打交道还是与实际对象打交道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128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11388" y="620713"/>
            <a:ext cx="7772400" cy="1143000"/>
          </a:xfrm>
        </p:spPr>
        <p:txBody>
          <a:bodyPr/>
          <a:lstStyle/>
          <a:p>
            <a:r>
              <a:rPr lang="en-US" altLang="zh-CN" sz="3200" b="1">
                <a:latin typeface="新宋体" panose="02010609030101010101" pitchFamily="49" charset="-122"/>
                <a:ea typeface="新宋体" panose="02010609030101010101" pitchFamily="49" charset="-122"/>
              </a:rPr>
              <a:t>B/S</a:t>
            </a:r>
            <a:r>
              <a:rPr lang="zh-CN" altLang="en-US" sz="3200" b="1">
                <a:latin typeface="新宋体" panose="02010609030101010101" pitchFamily="49" charset="-122"/>
                <a:ea typeface="新宋体" panose="02010609030101010101" pitchFamily="49" charset="-122"/>
              </a:rPr>
              <a:t>架构编程体系 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26" y="1889125"/>
            <a:ext cx="7921625" cy="4114800"/>
          </a:xfrm>
        </p:spPr>
        <p:txBody>
          <a:bodyPr/>
          <a:lstStyle/>
          <a:p>
            <a:r>
              <a:rPr lang="en-US" altLang="zh-CN">
                <a:latin typeface="新宋体" panose="02010609030101010101" pitchFamily="49" charset="-122"/>
                <a:ea typeface="新宋体" panose="02010609030101010101" pitchFamily="49" charset="-122"/>
              </a:rPr>
              <a:t>B/S</a:t>
            </a:r>
            <a:r>
              <a:rPr lang="zh-CN" altLang="en-US">
                <a:latin typeface="新宋体" panose="02010609030101010101" pitchFamily="49" charset="-122"/>
                <a:ea typeface="新宋体" panose="02010609030101010101" pitchFamily="49" charset="-122"/>
              </a:rPr>
              <a:t>结构的编程语言</a:t>
            </a:r>
          </a:p>
          <a:p>
            <a:pPr lvl="2"/>
            <a:r>
              <a:rPr lang="zh-CN" altLang="en-US" sz="2400">
                <a:latin typeface="新宋体" panose="02010609030101010101" pitchFamily="49" charset="-122"/>
                <a:ea typeface="新宋体" panose="02010609030101010101" pitchFamily="49" charset="-122"/>
              </a:rPr>
              <a:t>浏览器端编程语言</a:t>
            </a:r>
          </a:p>
          <a:p>
            <a:pPr lvl="2"/>
            <a:r>
              <a:rPr lang="zh-CN" altLang="en-US" sz="2400">
                <a:latin typeface="新宋体" panose="02010609030101010101" pitchFamily="49" charset="-122"/>
                <a:ea typeface="新宋体" panose="02010609030101010101" pitchFamily="49" charset="-122"/>
              </a:rPr>
              <a:t>服务器端编程语言</a:t>
            </a:r>
            <a:r>
              <a:rPr lang="zh-CN" altLang="en-US" sz="280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r>
              <a:rPr lang="zh-CN" altLang="en-US">
                <a:latin typeface="新宋体" panose="02010609030101010101" pitchFamily="49" charset="-122"/>
                <a:ea typeface="新宋体" panose="02010609030101010101" pitchFamily="49" charset="-122"/>
              </a:rPr>
              <a:t>浏览器端</a:t>
            </a:r>
          </a:p>
          <a:p>
            <a:pPr lvl="2"/>
            <a:r>
              <a:rPr lang="en-US" altLang="zh-CN" sz="2400">
                <a:latin typeface="新宋体" panose="02010609030101010101" pitchFamily="49" charset="-122"/>
                <a:ea typeface="新宋体" panose="02010609030101010101" pitchFamily="49" charset="-122"/>
              </a:rPr>
              <a:t>HTML</a:t>
            </a:r>
            <a:r>
              <a:rPr lang="zh-CN" altLang="en-US" sz="2400">
                <a:latin typeface="新宋体" panose="02010609030101010101" pitchFamily="49" charset="-122"/>
                <a:ea typeface="新宋体" panose="02010609030101010101" pitchFamily="49" charset="-122"/>
              </a:rPr>
              <a:t>（</a:t>
            </a:r>
            <a:r>
              <a:rPr lang="en-US" altLang="zh-CN" sz="2400">
                <a:latin typeface="新宋体" panose="02010609030101010101" pitchFamily="49" charset="-122"/>
                <a:ea typeface="新宋体" panose="02010609030101010101" pitchFamily="49" charset="-122"/>
              </a:rPr>
              <a:t>Hypertext Markup Language</a:t>
            </a:r>
            <a:r>
              <a:rPr lang="zh-CN" altLang="en-US" sz="2400">
                <a:latin typeface="新宋体" panose="02010609030101010101" pitchFamily="49" charset="-122"/>
                <a:ea typeface="新宋体" panose="02010609030101010101" pitchFamily="49" charset="-122"/>
              </a:rPr>
              <a:t>，超文本标记语言）</a:t>
            </a:r>
          </a:p>
          <a:p>
            <a:pPr lvl="2"/>
            <a:r>
              <a:rPr lang="en-US" altLang="zh-CN" sz="2400">
                <a:latin typeface="新宋体" panose="02010609030101010101" pitchFamily="49" charset="-122"/>
                <a:ea typeface="新宋体" panose="02010609030101010101" pitchFamily="49" charset="-122"/>
              </a:rPr>
              <a:t>CSS</a:t>
            </a:r>
            <a:r>
              <a:rPr lang="zh-CN" altLang="en-US" sz="2400">
                <a:latin typeface="新宋体" panose="02010609030101010101" pitchFamily="49" charset="-122"/>
                <a:ea typeface="新宋体" panose="02010609030101010101" pitchFamily="49" charset="-122"/>
              </a:rPr>
              <a:t>（</a:t>
            </a:r>
            <a:r>
              <a:rPr lang="en-US" altLang="zh-CN" sz="2400">
                <a:latin typeface="新宋体" panose="02010609030101010101" pitchFamily="49" charset="-122"/>
                <a:ea typeface="新宋体" panose="02010609030101010101" pitchFamily="49" charset="-122"/>
              </a:rPr>
              <a:t>Cascading Style Sheets</a:t>
            </a:r>
            <a:r>
              <a:rPr lang="zh-CN" altLang="en-US" sz="2400">
                <a:latin typeface="新宋体" panose="02010609030101010101" pitchFamily="49" charset="-122"/>
                <a:ea typeface="新宋体" panose="02010609030101010101" pitchFamily="49" charset="-122"/>
              </a:rPr>
              <a:t>，层叠样式表单）</a:t>
            </a:r>
          </a:p>
          <a:p>
            <a:pPr lvl="2"/>
            <a:r>
              <a:rPr lang="en-US" altLang="zh-CN" sz="2400" b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JavaScript</a:t>
            </a:r>
            <a:r>
              <a:rPr lang="zh-CN" altLang="en-US" sz="2400" b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语言</a:t>
            </a:r>
          </a:p>
          <a:p>
            <a:pPr lvl="2"/>
            <a:r>
              <a:rPr lang="en-US" altLang="zh-CN" sz="2400">
                <a:latin typeface="新宋体" panose="02010609030101010101" pitchFamily="49" charset="-122"/>
                <a:ea typeface="新宋体" panose="02010609030101010101" pitchFamily="49" charset="-122"/>
              </a:rPr>
              <a:t>VBScript</a:t>
            </a:r>
            <a:r>
              <a:rPr lang="zh-CN" altLang="en-US" sz="2400">
                <a:latin typeface="新宋体" panose="02010609030101010101" pitchFamily="49" charset="-122"/>
                <a:ea typeface="新宋体" panose="02010609030101010101" pitchFamily="49" charset="-122"/>
              </a:rPr>
              <a:t>语言</a:t>
            </a:r>
          </a:p>
        </p:txBody>
      </p:sp>
    </p:spTree>
    <p:extLst>
      <p:ext uri="{BB962C8B-B14F-4D97-AF65-F5344CB8AC3E}">
        <p14:creationId xmlns:p14="http://schemas.microsoft.com/office/powerpoint/2010/main" val="333461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46313" y="346076"/>
            <a:ext cx="7696200" cy="1439863"/>
          </a:xfrm>
        </p:spPr>
        <p:txBody>
          <a:bodyPr/>
          <a:lstStyle/>
          <a:p>
            <a:r>
              <a:rPr lang="zh-CN" altLang="en-US" sz="3200" b="1">
                <a:latin typeface="新宋体" panose="02010609030101010101" pitchFamily="49" charset="-122"/>
                <a:ea typeface="新宋体" panose="02010609030101010101" pitchFamily="49" charset="-122"/>
              </a:rPr>
              <a:t>软件编程体系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795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50" y="2493963"/>
            <a:ext cx="3873500" cy="263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95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2709863"/>
            <a:ext cx="4548188" cy="234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9590" name="Line 6"/>
          <p:cNvSpPr>
            <a:spLocks noChangeShapeType="1"/>
          </p:cNvSpPr>
          <p:nvPr/>
        </p:nvSpPr>
        <p:spPr bwMode="auto">
          <a:xfrm>
            <a:off x="6484938" y="2133600"/>
            <a:ext cx="0" cy="34559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9592" name="Text Box 8"/>
          <p:cNvSpPr txBox="1">
            <a:spLocks noChangeArrowheads="1"/>
          </p:cNvSpPr>
          <p:nvPr/>
        </p:nvSpPr>
        <p:spPr bwMode="auto">
          <a:xfrm>
            <a:off x="2208213" y="5516563"/>
            <a:ext cx="37449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B\S </a:t>
            </a:r>
            <a:r>
              <a:rPr lang="zh-CN" altLang="en-US" sz="2000">
                <a:latin typeface="Arial" panose="020B0604020202020204" pitchFamily="34" charset="0"/>
              </a:rPr>
              <a:t>系统架构</a:t>
            </a:r>
          </a:p>
        </p:txBody>
      </p:sp>
      <p:sp>
        <p:nvSpPr>
          <p:cNvPr id="579593" name="Text Box 9"/>
          <p:cNvSpPr txBox="1">
            <a:spLocks noChangeArrowheads="1"/>
          </p:cNvSpPr>
          <p:nvPr/>
        </p:nvSpPr>
        <p:spPr bwMode="auto">
          <a:xfrm>
            <a:off x="6454776" y="5516563"/>
            <a:ext cx="37449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C\S </a:t>
            </a:r>
            <a:r>
              <a:rPr lang="zh-CN" altLang="en-US" sz="2000">
                <a:latin typeface="Arial" panose="020B0604020202020204" pitchFamily="34" charset="0"/>
              </a:rPr>
              <a:t>系统结构</a:t>
            </a:r>
          </a:p>
        </p:txBody>
      </p:sp>
    </p:spTree>
    <p:extLst>
      <p:ext uri="{BB962C8B-B14F-4D97-AF65-F5344CB8AC3E}">
        <p14:creationId xmlns:p14="http://schemas.microsoft.com/office/powerpoint/2010/main" val="146578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7588" y="344488"/>
            <a:ext cx="7696200" cy="1439862"/>
          </a:xfrm>
        </p:spPr>
        <p:txBody>
          <a:bodyPr/>
          <a:lstStyle/>
          <a:p>
            <a:r>
              <a:rPr lang="en-US" altLang="zh-CN" sz="3200" b="1"/>
              <a:t>WEB </a:t>
            </a:r>
            <a:r>
              <a:rPr lang="zh-CN" altLang="en-US" sz="3200" b="1"/>
              <a:t>服务器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851026"/>
            <a:ext cx="8064500" cy="28733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2200"/>
              <a:t>HTTP </a:t>
            </a:r>
            <a:r>
              <a:rPr lang="zh-CN" altLang="en-US" sz="2200"/>
              <a:t>协议：</a:t>
            </a:r>
            <a:r>
              <a:rPr lang="en-US" altLang="zh-CN" sz="2200"/>
              <a:t>Web </a:t>
            </a:r>
            <a:r>
              <a:rPr lang="zh-CN" altLang="en-US" sz="2200"/>
              <a:t>浏览器与 </a:t>
            </a:r>
            <a:r>
              <a:rPr lang="en-US" altLang="zh-CN" sz="2200"/>
              <a:t>web </a:t>
            </a:r>
            <a:r>
              <a:rPr lang="zh-CN" altLang="en-US" sz="2200"/>
              <a:t>服务器的交互所遵循的规则</a:t>
            </a:r>
          </a:p>
          <a:p>
            <a:pPr>
              <a:lnSpc>
                <a:spcPct val="80000"/>
              </a:lnSpc>
            </a:pPr>
            <a:r>
              <a:rPr lang="en-US" altLang="zh-CN" sz="2200"/>
              <a:t>Web </a:t>
            </a:r>
            <a:r>
              <a:rPr lang="zh-CN" altLang="en-US" sz="2200"/>
              <a:t>服务器：</a:t>
            </a:r>
            <a:r>
              <a:rPr lang="en-US" altLang="zh-CN" sz="2200"/>
              <a:t>Web</a:t>
            </a:r>
            <a:r>
              <a:rPr lang="zh-CN" altLang="en-US" sz="2200"/>
              <a:t>服务器可以解析</a:t>
            </a:r>
            <a:r>
              <a:rPr lang="en-US" altLang="zh-CN" sz="2200"/>
              <a:t>HTTP</a:t>
            </a:r>
            <a:r>
              <a:rPr lang="zh-CN" altLang="en-US" sz="2200"/>
              <a:t>协议。当</a:t>
            </a:r>
            <a:r>
              <a:rPr lang="en-US" altLang="zh-CN" sz="2200"/>
              <a:t>Web</a:t>
            </a:r>
            <a:r>
              <a:rPr lang="zh-CN" altLang="en-US" sz="2200"/>
              <a:t>服务器接收到一个</a:t>
            </a:r>
            <a:r>
              <a:rPr lang="en-US" altLang="zh-CN" sz="2200"/>
              <a:t>HTTP</a:t>
            </a:r>
            <a:r>
              <a:rPr lang="zh-CN" altLang="en-US" sz="2200"/>
              <a:t>请求</a:t>
            </a:r>
            <a:r>
              <a:rPr lang="en-US" altLang="zh-CN" sz="2200"/>
              <a:t>(request)</a:t>
            </a:r>
            <a:r>
              <a:rPr lang="zh-CN" altLang="en-US" sz="2200"/>
              <a:t>，会返回一个</a:t>
            </a:r>
            <a:r>
              <a:rPr lang="en-US" altLang="zh-CN" sz="2200"/>
              <a:t>HTTP</a:t>
            </a:r>
            <a:r>
              <a:rPr lang="zh-CN" altLang="en-US" sz="2200"/>
              <a:t>响应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</a:t>
            </a:r>
            <a:r>
              <a:rPr lang="en-US" altLang="zh-CN" sz="2200"/>
              <a:t>(response)</a:t>
            </a:r>
            <a:r>
              <a:rPr lang="zh-CN" altLang="en-US" sz="2200"/>
              <a:t>。为了处理一个请求，</a:t>
            </a:r>
            <a:r>
              <a:rPr lang="en-US" altLang="zh-CN" sz="2200"/>
              <a:t>Web</a:t>
            </a:r>
            <a:r>
              <a:rPr lang="zh-CN" altLang="en-US" sz="2200"/>
              <a:t>服务器可以响应一个静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态页面或图片，或进行页面跳转，或者把动态响应的产生委托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</a:t>
            </a:r>
            <a:r>
              <a:rPr lang="en-US" altLang="zh-CN" sz="2200"/>
              <a:t>(delegate)</a:t>
            </a:r>
            <a:r>
              <a:rPr lang="zh-CN" altLang="en-US" sz="2200"/>
              <a:t>给一些其它的程序例如</a:t>
            </a:r>
            <a:r>
              <a:rPr lang="en-US" altLang="zh-CN" sz="2200"/>
              <a:t>CGI</a:t>
            </a:r>
            <a:r>
              <a:rPr lang="zh-CN" altLang="en-US" sz="2200"/>
              <a:t>脚本，</a:t>
            </a:r>
            <a:r>
              <a:rPr lang="en-US" altLang="zh-CN" sz="2200"/>
              <a:t>JSP</a:t>
            </a:r>
            <a:r>
              <a:rPr lang="zh-CN" altLang="en-US" sz="2200"/>
              <a:t>脚本，</a:t>
            </a:r>
            <a:r>
              <a:rPr lang="en-US" altLang="zh-CN" sz="2200"/>
              <a:t>ASP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</a:t>
            </a:r>
            <a:r>
              <a:rPr lang="zh-CN" altLang="en-US" sz="2200"/>
              <a:t>脚本等。无论脚本的目的何，这些服务器端</a:t>
            </a:r>
            <a:r>
              <a:rPr lang="en-US" altLang="zh-CN" sz="2200"/>
              <a:t>(server-side)</a:t>
            </a:r>
            <a:r>
              <a:rPr lang="zh-CN" altLang="en-US" sz="2200"/>
              <a:t>的程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序通常产生一个 </a:t>
            </a:r>
            <a:r>
              <a:rPr lang="en-US" altLang="zh-CN" sz="2200"/>
              <a:t>HTML</a:t>
            </a:r>
            <a:r>
              <a:rPr lang="zh-CN" altLang="en-US" sz="2200"/>
              <a:t>的响应来让浏览器可以浏览。 </a:t>
            </a:r>
            <a:br>
              <a:rPr lang="zh-CN" altLang="en-US" sz="2200"/>
            </a:br>
            <a:endParaRPr lang="zh-CN" altLang="en-US" sz="2200"/>
          </a:p>
        </p:txBody>
      </p:sp>
      <p:pic>
        <p:nvPicPr>
          <p:cNvPr id="521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9" y="4797425"/>
            <a:ext cx="3887787" cy="137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125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4413" y="333376"/>
            <a:ext cx="7696200" cy="1439863"/>
          </a:xfrm>
        </p:spPr>
        <p:txBody>
          <a:bodyPr/>
          <a:lstStyle/>
          <a:p>
            <a:r>
              <a:rPr lang="en-US" altLang="zh-CN" b="1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Servelt </a:t>
            </a:r>
            <a:r>
              <a:rPr lang="zh-CN" altLang="en-US" b="1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与 </a:t>
            </a:r>
            <a:r>
              <a:rPr lang="en-US" altLang="zh-CN" b="1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Servlet </a:t>
            </a:r>
            <a:r>
              <a:rPr lang="zh-CN" altLang="en-US" b="1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容器</a:t>
            </a:r>
          </a:p>
        </p:txBody>
      </p:sp>
      <p:sp>
        <p:nvSpPr>
          <p:cNvPr id="583684" name="Text Box 4"/>
          <p:cNvSpPr txBox="1">
            <a:spLocks noChangeArrowheads="1"/>
          </p:cNvSpPr>
          <p:nvPr/>
        </p:nvSpPr>
        <p:spPr bwMode="auto">
          <a:xfrm>
            <a:off x="1774826" y="3500438"/>
            <a:ext cx="1584325" cy="40011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Web </a:t>
            </a:r>
            <a:r>
              <a:rPr lang="zh-CN" altLang="en-US" sz="2000">
                <a:latin typeface="Arial" panose="020B0604020202020204" pitchFamily="34" charset="0"/>
              </a:rPr>
              <a:t>浏览器</a:t>
            </a:r>
          </a:p>
        </p:txBody>
      </p:sp>
      <p:sp>
        <p:nvSpPr>
          <p:cNvPr id="583685" name="Rectangle 5"/>
          <p:cNvSpPr>
            <a:spLocks noChangeArrowheads="1"/>
          </p:cNvSpPr>
          <p:nvPr/>
        </p:nvSpPr>
        <p:spPr bwMode="auto">
          <a:xfrm>
            <a:off x="4151314" y="2133601"/>
            <a:ext cx="4249737" cy="39592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86" name="Text Box 6"/>
          <p:cNvSpPr txBox="1">
            <a:spLocks noChangeArrowheads="1"/>
          </p:cNvSpPr>
          <p:nvPr/>
        </p:nvSpPr>
        <p:spPr bwMode="auto">
          <a:xfrm>
            <a:off x="4295775" y="2276475"/>
            <a:ext cx="11509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latin typeface="Arial" panose="020B0604020202020204" pitchFamily="34" charset="0"/>
              </a:rPr>
              <a:t>服务器</a:t>
            </a:r>
          </a:p>
        </p:txBody>
      </p:sp>
      <p:sp>
        <p:nvSpPr>
          <p:cNvPr id="583687" name="Text Box 7"/>
          <p:cNvSpPr txBox="1">
            <a:spLocks noChangeArrowheads="1"/>
          </p:cNvSpPr>
          <p:nvPr/>
        </p:nvSpPr>
        <p:spPr bwMode="auto">
          <a:xfrm>
            <a:off x="4368800" y="2852738"/>
            <a:ext cx="1873250" cy="40011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Web </a:t>
            </a:r>
            <a:r>
              <a:rPr lang="zh-CN" altLang="en-US" sz="2000">
                <a:latin typeface="Arial" panose="020B0604020202020204" pitchFamily="34" charset="0"/>
              </a:rPr>
              <a:t>服务器</a:t>
            </a:r>
          </a:p>
        </p:txBody>
      </p:sp>
      <p:sp>
        <p:nvSpPr>
          <p:cNvPr id="583689" name="Text Box 9"/>
          <p:cNvSpPr txBox="1">
            <a:spLocks noChangeArrowheads="1"/>
          </p:cNvSpPr>
          <p:nvPr/>
        </p:nvSpPr>
        <p:spPr bwMode="auto">
          <a:xfrm>
            <a:off x="2640013" y="2917825"/>
            <a:ext cx="1439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Arial" panose="020B0604020202020204" pitchFamily="34" charset="0"/>
              </a:rPr>
              <a:t>HTTP</a:t>
            </a:r>
            <a:r>
              <a:rPr lang="zh-CN" altLang="en-US" sz="1600">
                <a:latin typeface="Arial" panose="020B0604020202020204" pitchFamily="34" charset="0"/>
              </a:rPr>
              <a:t>请求</a:t>
            </a:r>
          </a:p>
        </p:txBody>
      </p:sp>
      <p:sp>
        <p:nvSpPr>
          <p:cNvPr id="583690" name="Rectangle 10"/>
          <p:cNvSpPr>
            <a:spLocks noChangeArrowheads="1"/>
          </p:cNvSpPr>
          <p:nvPr/>
        </p:nvSpPr>
        <p:spPr bwMode="auto">
          <a:xfrm>
            <a:off x="4295776" y="4437064"/>
            <a:ext cx="2016125" cy="15128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91" name="Text Box 11"/>
          <p:cNvSpPr txBox="1">
            <a:spLocks noChangeArrowheads="1"/>
          </p:cNvSpPr>
          <p:nvPr/>
        </p:nvSpPr>
        <p:spPr bwMode="auto">
          <a:xfrm>
            <a:off x="4402138" y="4551363"/>
            <a:ext cx="12239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latin typeface="Arial" panose="020B0604020202020204" pitchFamily="34" charset="0"/>
              </a:rPr>
              <a:t>静态页面</a:t>
            </a:r>
          </a:p>
        </p:txBody>
      </p:sp>
      <p:sp>
        <p:nvSpPr>
          <p:cNvPr id="583693" name="AutoShape 13"/>
          <p:cNvSpPr>
            <a:spLocks noChangeArrowheads="1"/>
          </p:cNvSpPr>
          <p:nvPr/>
        </p:nvSpPr>
        <p:spPr bwMode="auto">
          <a:xfrm>
            <a:off x="5240339" y="5446714"/>
            <a:ext cx="433387" cy="35877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94" name="AutoShape 14"/>
          <p:cNvSpPr>
            <a:spLocks noChangeArrowheads="1"/>
          </p:cNvSpPr>
          <p:nvPr/>
        </p:nvSpPr>
        <p:spPr bwMode="auto">
          <a:xfrm>
            <a:off x="5456239" y="5230814"/>
            <a:ext cx="433387" cy="35877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95" name="AutoShape 15"/>
          <p:cNvSpPr>
            <a:spLocks noChangeArrowheads="1"/>
          </p:cNvSpPr>
          <p:nvPr/>
        </p:nvSpPr>
        <p:spPr bwMode="auto">
          <a:xfrm>
            <a:off x="5672139" y="4941889"/>
            <a:ext cx="433387" cy="35877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92" name="AutoShape 12"/>
          <p:cNvSpPr>
            <a:spLocks noChangeArrowheads="1"/>
          </p:cNvSpPr>
          <p:nvPr/>
        </p:nvSpPr>
        <p:spPr bwMode="auto">
          <a:xfrm>
            <a:off x="4879975" y="5230814"/>
            <a:ext cx="433388" cy="35877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96" name="Rectangle 16"/>
          <p:cNvSpPr>
            <a:spLocks noChangeArrowheads="1"/>
          </p:cNvSpPr>
          <p:nvPr/>
        </p:nvSpPr>
        <p:spPr bwMode="auto">
          <a:xfrm>
            <a:off x="6535738" y="4438650"/>
            <a:ext cx="1657350" cy="15113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97" name="Text Box 17"/>
          <p:cNvSpPr txBox="1">
            <a:spLocks noChangeArrowheads="1"/>
          </p:cNvSpPr>
          <p:nvPr/>
        </p:nvSpPr>
        <p:spPr bwMode="auto">
          <a:xfrm>
            <a:off x="6548439" y="4530725"/>
            <a:ext cx="15843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Servlet </a:t>
            </a:r>
            <a:r>
              <a:rPr lang="zh-CN" altLang="en-US" sz="2000">
                <a:latin typeface="Arial" panose="020B0604020202020204" pitchFamily="34" charset="0"/>
              </a:rPr>
              <a:t>容器</a:t>
            </a:r>
          </a:p>
        </p:txBody>
      </p:sp>
      <p:sp>
        <p:nvSpPr>
          <p:cNvPr id="583698" name="Oval 18"/>
          <p:cNvSpPr>
            <a:spLocks noChangeArrowheads="1"/>
          </p:cNvSpPr>
          <p:nvPr/>
        </p:nvSpPr>
        <p:spPr bwMode="auto">
          <a:xfrm>
            <a:off x="6672263" y="5399088"/>
            <a:ext cx="1079500" cy="431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jsp</a:t>
            </a:r>
          </a:p>
        </p:txBody>
      </p:sp>
      <p:sp>
        <p:nvSpPr>
          <p:cNvPr id="583699" name="Oval 19"/>
          <p:cNvSpPr>
            <a:spLocks noChangeArrowheads="1"/>
          </p:cNvSpPr>
          <p:nvPr/>
        </p:nvSpPr>
        <p:spPr bwMode="auto">
          <a:xfrm>
            <a:off x="6896100" y="5013325"/>
            <a:ext cx="1079500" cy="4318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Servlet</a:t>
            </a:r>
          </a:p>
        </p:txBody>
      </p:sp>
      <p:sp>
        <p:nvSpPr>
          <p:cNvPr id="583702" name="AutoShape 22"/>
          <p:cNvSpPr>
            <a:spLocks noChangeArrowheads="1"/>
          </p:cNvSpPr>
          <p:nvPr/>
        </p:nvSpPr>
        <p:spPr bwMode="auto">
          <a:xfrm>
            <a:off x="5143500" y="3360739"/>
            <a:ext cx="215900" cy="936625"/>
          </a:xfrm>
          <a:prstGeom prst="upDownArrow">
            <a:avLst>
              <a:gd name="adj1" fmla="val 50000"/>
              <a:gd name="adj2" fmla="val 8676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05" name="AutoShape 25"/>
          <p:cNvSpPr>
            <a:spLocks noChangeArrowheads="1"/>
          </p:cNvSpPr>
          <p:nvPr/>
        </p:nvSpPr>
        <p:spPr bwMode="auto">
          <a:xfrm>
            <a:off x="6384925" y="2997201"/>
            <a:ext cx="1150938" cy="144463"/>
          </a:xfrm>
          <a:prstGeom prst="leftArrow">
            <a:avLst>
              <a:gd name="adj1" fmla="val 50000"/>
              <a:gd name="adj2" fmla="val 19917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06" name="AutoShape 26"/>
          <p:cNvSpPr>
            <a:spLocks noChangeArrowheads="1"/>
          </p:cNvSpPr>
          <p:nvPr/>
        </p:nvSpPr>
        <p:spPr bwMode="auto">
          <a:xfrm>
            <a:off x="7451726" y="3030538"/>
            <a:ext cx="144463" cy="1223962"/>
          </a:xfrm>
          <a:prstGeom prst="downArrow">
            <a:avLst>
              <a:gd name="adj1" fmla="val 50000"/>
              <a:gd name="adj2" fmla="val 21181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07" name="AutoShape 27"/>
          <p:cNvSpPr>
            <a:spLocks noChangeArrowheads="1"/>
          </p:cNvSpPr>
          <p:nvPr/>
        </p:nvSpPr>
        <p:spPr bwMode="auto">
          <a:xfrm>
            <a:off x="9336088" y="4619626"/>
            <a:ext cx="1116012" cy="1223963"/>
          </a:xfrm>
          <a:prstGeom prst="can">
            <a:avLst>
              <a:gd name="adj" fmla="val 2741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latin typeface="Arial" panose="020B0604020202020204" pitchFamily="34" charset="0"/>
              </a:rPr>
              <a:t>数据库</a:t>
            </a:r>
          </a:p>
        </p:txBody>
      </p:sp>
      <p:sp>
        <p:nvSpPr>
          <p:cNvPr id="583708" name="AutoShape 28"/>
          <p:cNvSpPr>
            <a:spLocks noChangeArrowheads="1"/>
          </p:cNvSpPr>
          <p:nvPr/>
        </p:nvSpPr>
        <p:spPr bwMode="auto">
          <a:xfrm>
            <a:off x="8505826" y="5084764"/>
            <a:ext cx="758825" cy="288925"/>
          </a:xfrm>
          <a:prstGeom prst="leftRightArrow">
            <a:avLst>
              <a:gd name="adj1" fmla="val 50000"/>
              <a:gd name="adj2" fmla="val 5252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09" name="AutoShape 29"/>
          <p:cNvSpPr>
            <a:spLocks noChangeArrowheads="1"/>
          </p:cNvSpPr>
          <p:nvPr/>
        </p:nvSpPr>
        <p:spPr bwMode="auto">
          <a:xfrm rot="-1519181">
            <a:off x="3359151" y="3429001"/>
            <a:ext cx="1008063" cy="144463"/>
          </a:xfrm>
          <a:prstGeom prst="leftRightArrow">
            <a:avLst>
              <a:gd name="adj1" fmla="val 50000"/>
              <a:gd name="adj2" fmla="val 13956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10" name="Text Box 30"/>
          <p:cNvSpPr txBox="1">
            <a:spLocks noChangeArrowheads="1"/>
          </p:cNvSpPr>
          <p:nvPr/>
        </p:nvSpPr>
        <p:spPr bwMode="auto">
          <a:xfrm>
            <a:off x="3432176" y="3763963"/>
            <a:ext cx="14398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Arial" panose="020B0604020202020204" pitchFamily="34" charset="0"/>
              </a:rPr>
              <a:t>HTTP</a:t>
            </a:r>
            <a:r>
              <a:rPr lang="zh-CN" altLang="en-US" sz="1600">
                <a:latin typeface="Arial" panose="020B0604020202020204" pitchFamily="34" charset="0"/>
              </a:rPr>
              <a:t>相应</a:t>
            </a:r>
          </a:p>
        </p:txBody>
      </p:sp>
    </p:spTree>
    <p:extLst>
      <p:ext uri="{BB962C8B-B14F-4D97-AF65-F5344CB8AC3E}">
        <p14:creationId xmlns:p14="http://schemas.microsoft.com/office/powerpoint/2010/main" val="353013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6836" y="365125"/>
            <a:ext cx="10226964" cy="247043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1.Java</a:t>
            </a:r>
            <a:r>
              <a:rPr lang="zh-CN" altLang="en-US" dirty="0" smtClean="0"/>
              <a:t>基础语法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2.</a:t>
            </a:r>
            <a:r>
              <a:rPr lang="zh-CN" altLang="en-US" dirty="0" smtClean="0"/>
              <a:t>面向对象：封装、继承、多态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3.</a:t>
            </a:r>
            <a:r>
              <a:rPr lang="zh-CN" altLang="en-US" dirty="0"/>
              <a:t>内</a:t>
            </a:r>
            <a:r>
              <a:rPr lang="zh-CN" altLang="en-US" dirty="0" smtClean="0"/>
              <a:t>部类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4.</a:t>
            </a:r>
            <a:r>
              <a:rPr lang="zh-CN" altLang="en-US" dirty="0" smtClean="0"/>
              <a:t>异常体系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5.</a:t>
            </a:r>
            <a:r>
              <a:rPr lang="zh-CN" altLang="en-US" dirty="0" smtClean="0"/>
              <a:t>多线程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620" y="3740727"/>
            <a:ext cx="5256612" cy="24218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18" y="3732712"/>
            <a:ext cx="4849092" cy="229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2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251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6.</a:t>
            </a:r>
            <a:r>
              <a:rPr lang="zh-CN" altLang="en-US" dirty="0" smtClean="0"/>
              <a:t>集合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7.IO</a:t>
            </a:r>
            <a:br>
              <a:rPr lang="en-US" altLang="zh-CN" dirty="0" smtClean="0"/>
            </a:br>
            <a:r>
              <a:rPr lang="en-US" altLang="zh-CN" dirty="0" smtClean="0"/>
              <a:t>8.</a:t>
            </a:r>
            <a:r>
              <a:rPr lang="zh-CN" altLang="en-US" dirty="0" smtClean="0"/>
              <a:t>可选（</a:t>
            </a:r>
            <a:r>
              <a:rPr lang="en-US" altLang="zh-CN" dirty="0" smtClean="0"/>
              <a:t>JUI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IDE:Intellij</a:t>
            </a:r>
            <a:r>
              <a:rPr lang="en-US" altLang="zh-CN" dirty="0" smtClean="0"/>
              <a:t> Idea</a:t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Eclipse/</a:t>
            </a:r>
            <a:r>
              <a:rPr lang="en-US" altLang="zh-CN" dirty="0" err="1" smtClean="0"/>
              <a:t>MyEclipse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85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自动装箱</a:t>
            </a:r>
            <a:r>
              <a:rPr lang="en-US" altLang="zh-CN" smtClean="0"/>
              <a:t>/</a:t>
            </a:r>
            <a:r>
              <a:rPr lang="zh-CN" altLang="en-US" smtClean="0"/>
              <a:t>拆箱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9650" y="1878014"/>
            <a:ext cx="7696200" cy="4098925"/>
          </a:xfrm>
        </p:spPr>
        <p:txBody>
          <a:bodyPr/>
          <a:lstStyle/>
          <a:p>
            <a:r>
              <a:rPr lang="zh-CN" altLang="en-US"/>
              <a:t>自动装箱</a:t>
            </a:r>
            <a:r>
              <a:rPr lang="en-US" altLang="zh-CN"/>
              <a:t>(autoboxing)</a:t>
            </a:r>
            <a:r>
              <a:rPr lang="zh-CN" altLang="en-US"/>
              <a:t>：把一个基本数据类型直接赋给对应的包装类变量</a:t>
            </a:r>
            <a:r>
              <a:rPr lang="en-US" altLang="zh-CN"/>
              <a:t>, </a:t>
            </a:r>
            <a:r>
              <a:rPr lang="zh-CN" altLang="en-US"/>
              <a:t>或者赋给 </a:t>
            </a:r>
            <a:r>
              <a:rPr lang="en-US" altLang="zh-CN"/>
              <a:t>Object </a:t>
            </a:r>
            <a:r>
              <a:rPr lang="zh-CN" altLang="en-US"/>
              <a:t>变量</a:t>
            </a:r>
          </a:p>
          <a:p>
            <a:r>
              <a:rPr lang="zh-CN" altLang="en-US"/>
              <a:t>自动拆箱：把包装类对象直接赋给一个对应的基本类型变量</a:t>
            </a:r>
          </a:p>
        </p:txBody>
      </p:sp>
    </p:spTree>
    <p:extLst>
      <p:ext uri="{BB962C8B-B14F-4D97-AF65-F5344CB8AC3E}">
        <p14:creationId xmlns:p14="http://schemas.microsoft.com/office/powerpoint/2010/main" val="1450566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for-each</a:t>
            </a:r>
            <a:r>
              <a:rPr lang="zh-CN" altLang="en-US" smtClean="0"/>
              <a:t>循环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9650" y="1878014"/>
            <a:ext cx="7696200" cy="4098925"/>
          </a:xfrm>
        </p:spPr>
        <p:txBody>
          <a:bodyPr/>
          <a:lstStyle/>
          <a:p>
            <a:r>
              <a:rPr lang="zh-CN" altLang="en-US"/>
              <a:t>使用 </a:t>
            </a:r>
            <a:r>
              <a:rPr lang="en-US" altLang="zh-CN"/>
              <a:t>foreach </a:t>
            </a:r>
            <a:r>
              <a:rPr lang="zh-CN" altLang="en-US"/>
              <a:t>循环遍历数组和集合元素时</a:t>
            </a:r>
            <a:r>
              <a:rPr lang="en-US" altLang="zh-CN"/>
              <a:t>, </a:t>
            </a:r>
            <a:r>
              <a:rPr lang="zh-CN" altLang="en-US"/>
              <a:t>无须获得数组和集合长度</a:t>
            </a:r>
            <a:r>
              <a:rPr lang="en-US" altLang="zh-CN"/>
              <a:t>, </a:t>
            </a:r>
            <a:r>
              <a:rPr lang="zh-CN" altLang="en-US"/>
              <a:t>无须根据索引来访问数组元素和集合元素</a:t>
            </a:r>
            <a:r>
              <a:rPr lang="en-US" altLang="zh-CN"/>
              <a:t>, forearch </a:t>
            </a:r>
            <a:r>
              <a:rPr lang="zh-CN" altLang="en-US"/>
              <a:t>循环自动遍历数组和集合的每个元素</a:t>
            </a:r>
          </a:p>
          <a:p>
            <a:r>
              <a:rPr lang="zh-CN" altLang="en-US"/>
              <a:t>语法格式：                                              </a:t>
            </a:r>
            <a:r>
              <a:rPr lang="en-US" altLang="zh-CN" sz="2400">
                <a:solidFill>
                  <a:srgbClr val="0000FF"/>
                </a:solidFill>
              </a:rPr>
              <a:t>for(type varName : array | collection){                  	//varName </a:t>
            </a:r>
            <a:r>
              <a:rPr lang="zh-CN" altLang="en-US" sz="2400">
                <a:solidFill>
                  <a:srgbClr val="0000FF"/>
                </a:solidFill>
              </a:rPr>
              <a:t>自动迭代访问每一个元素                                                                      </a:t>
            </a:r>
            <a:r>
              <a:rPr lang="en-US" altLang="zh-CN" sz="2400">
                <a:solidFill>
                  <a:srgbClr val="0000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6946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可变参数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8" y="1889126"/>
            <a:ext cx="8064500" cy="4098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从 </a:t>
            </a:r>
            <a:r>
              <a:rPr lang="en-US" altLang="zh-CN"/>
              <a:t>JDK 1.5 </a:t>
            </a:r>
            <a:r>
              <a:rPr lang="zh-CN" altLang="en-US"/>
              <a:t>开始</a:t>
            </a:r>
            <a:r>
              <a:rPr lang="en-US" altLang="zh-CN"/>
              <a:t>, Java </a:t>
            </a:r>
            <a:r>
              <a:rPr lang="zh-CN" altLang="en-US"/>
              <a:t>允许定义形参长度可变的参数，从而允许为方法指定数量不确定的形参</a:t>
            </a:r>
          </a:p>
          <a:p>
            <a:pPr>
              <a:lnSpc>
                <a:spcPct val="90000"/>
              </a:lnSpc>
            </a:pPr>
            <a:r>
              <a:rPr lang="zh-CN" altLang="en-US"/>
              <a:t>若在定义方法时</a:t>
            </a:r>
            <a:r>
              <a:rPr lang="en-US" altLang="zh-CN"/>
              <a:t>, </a:t>
            </a:r>
            <a:r>
              <a:rPr lang="zh-CN" altLang="en-US"/>
              <a:t>在最后一个形参的类型后增加三点</a:t>
            </a:r>
            <a:r>
              <a:rPr lang="en-US" altLang="zh-CN"/>
              <a:t>(…), </a:t>
            </a:r>
            <a:r>
              <a:rPr lang="zh-CN" altLang="en-US"/>
              <a:t>则表明该形参可以接受多个参数值</a:t>
            </a:r>
            <a:r>
              <a:rPr lang="en-US" altLang="zh-CN"/>
              <a:t>, </a:t>
            </a:r>
            <a:r>
              <a:rPr lang="zh-CN" altLang="en-US"/>
              <a:t>多个参数值被当成数组传入</a:t>
            </a:r>
          </a:p>
          <a:p>
            <a:pPr>
              <a:lnSpc>
                <a:spcPct val="90000"/>
              </a:lnSpc>
            </a:pPr>
            <a:r>
              <a:rPr lang="zh-CN" altLang="en-US"/>
              <a:t>可变形参只能处于形参列表的最后</a:t>
            </a:r>
            <a:r>
              <a:rPr lang="en-US" altLang="zh-CN"/>
              <a:t>, </a:t>
            </a:r>
            <a:r>
              <a:rPr lang="zh-CN" altLang="en-US"/>
              <a:t>所以一个方法最多只能有一个长度可变的形参</a:t>
            </a:r>
          </a:p>
          <a:p>
            <a:pPr>
              <a:lnSpc>
                <a:spcPct val="90000"/>
              </a:lnSpc>
            </a:pPr>
            <a:r>
              <a:rPr lang="zh-CN" altLang="en-US"/>
              <a:t>调用包含一个可变形参的方法时</a:t>
            </a:r>
            <a:r>
              <a:rPr lang="en-US" altLang="zh-CN"/>
              <a:t>, </a:t>
            </a:r>
            <a:r>
              <a:rPr lang="zh-CN" altLang="en-US"/>
              <a:t>可以为该形参传入多个参数或一个数组</a:t>
            </a:r>
          </a:p>
          <a:p>
            <a:pPr>
              <a:lnSpc>
                <a:spcPct val="9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57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30438" y="344488"/>
            <a:ext cx="7696200" cy="1439862"/>
          </a:xfrm>
        </p:spPr>
        <p:txBody>
          <a:bodyPr/>
          <a:lstStyle/>
          <a:p>
            <a:r>
              <a:rPr lang="zh-CN" altLang="en-US" smtClean="0"/>
              <a:t>枚举类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8" y="1889126"/>
            <a:ext cx="7993062" cy="4098925"/>
          </a:xfrm>
        </p:spPr>
        <p:txBody>
          <a:bodyPr/>
          <a:lstStyle/>
          <a:p>
            <a:r>
              <a:rPr lang="zh-CN" altLang="en-US"/>
              <a:t>在某些情况下</a:t>
            </a:r>
            <a:r>
              <a:rPr lang="en-US" altLang="zh-CN"/>
              <a:t>, </a:t>
            </a:r>
            <a:r>
              <a:rPr lang="zh-CN" altLang="en-US"/>
              <a:t>一个类的对象是有限而且固定的</a:t>
            </a:r>
            <a:r>
              <a:rPr lang="en-US" altLang="zh-CN"/>
              <a:t>(</a:t>
            </a:r>
            <a:r>
              <a:rPr lang="zh-CN" altLang="en-US"/>
              <a:t>例如：季节类</a:t>
            </a:r>
            <a:r>
              <a:rPr lang="en-US" altLang="zh-CN"/>
              <a:t>, </a:t>
            </a:r>
            <a:r>
              <a:rPr lang="zh-CN" altLang="en-US"/>
              <a:t>行星类</a:t>
            </a:r>
            <a:r>
              <a:rPr lang="en-US" altLang="zh-CN"/>
              <a:t>)</a:t>
            </a:r>
            <a:r>
              <a:rPr lang="zh-CN" altLang="en-US"/>
              <a:t>， 这种实例有限而且固定的类</a:t>
            </a:r>
            <a:r>
              <a:rPr lang="en-US" altLang="zh-CN"/>
              <a:t>, </a:t>
            </a:r>
            <a:r>
              <a:rPr lang="zh-CN" altLang="en-US"/>
              <a:t>在 </a:t>
            </a:r>
            <a:r>
              <a:rPr lang="en-US" altLang="zh-CN"/>
              <a:t>Java </a:t>
            </a:r>
            <a:r>
              <a:rPr lang="zh-CN" altLang="en-US"/>
              <a:t>中被称为枚举类</a:t>
            </a:r>
          </a:p>
          <a:p>
            <a:r>
              <a:rPr lang="zh-CN" altLang="en-US"/>
              <a:t>手动实现枚举类：</a:t>
            </a:r>
          </a:p>
          <a:p>
            <a:pPr lvl="1"/>
            <a:r>
              <a:rPr lang="en-US" altLang="zh-CN" sz="2300"/>
              <a:t>private </a:t>
            </a:r>
            <a:r>
              <a:rPr lang="zh-CN" altLang="en-US" sz="2300"/>
              <a:t>构造器</a:t>
            </a:r>
          </a:p>
          <a:p>
            <a:pPr lvl="1"/>
            <a:r>
              <a:rPr lang="zh-CN" altLang="en-US" sz="2300"/>
              <a:t>把这个类的所有可能实例都使用 </a:t>
            </a:r>
            <a:r>
              <a:rPr lang="en-US" altLang="zh-CN" sz="2300"/>
              <a:t>public static final </a:t>
            </a:r>
            <a:r>
              <a:rPr lang="zh-CN" altLang="en-US" sz="2300"/>
              <a:t>修饰</a:t>
            </a:r>
          </a:p>
          <a:p>
            <a:pPr lvl="1"/>
            <a:r>
              <a:rPr lang="zh-CN" altLang="en-US" sz="2300"/>
              <a:t>提供一个静态方法根据给定的特定参数返回相应的实例</a:t>
            </a:r>
          </a:p>
        </p:txBody>
      </p:sp>
    </p:spTree>
    <p:extLst>
      <p:ext uri="{BB962C8B-B14F-4D97-AF65-F5344CB8AC3E}">
        <p14:creationId xmlns:p14="http://schemas.microsoft.com/office/powerpoint/2010/main" val="353993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b="1" smtClean="0"/>
              <a:t>反射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79650" y="1844675"/>
            <a:ext cx="8064500" cy="4248150"/>
          </a:xfrm>
        </p:spPr>
        <p:txBody>
          <a:bodyPr/>
          <a:lstStyle/>
          <a:p>
            <a:pPr eaLnBrk="1" hangingPunct="1"/>
            <a:r>
              <a:rPr lang="zh-CN" altLang="en-US" sz="2400"/>
              <a:t>什么是反射？</a:t>
            </a:r>
            <a:endParaRPr lang="en-US" altLang="zh-CN" sz="2400"/>
          </a:p>
          <a:p>
            <a:pPr lvl="1" eaLnBrk="1" hangingPunct="1"/>
            <a:r>
              <a:rPr lang="zh-CN" altLang="en-US" sz="1900">
                <a:solidFill>
                  <a:srgbClr val="FF0000"/>
                </a:solidFill>
              </a:rPr>
              <a:t>通过类的字节码文件可以获取类中的所有内容。</a:t>
            </a:r>
          </a:p>
          <a:p>
            <a:pPr lvl="1" eaLnBrk="1" hangingPunct="1"/>
            <a:r>
              <a:rPr lang="zh-CN" altLang="en-US" sz="2000"/>
              <a:t>剖析</a:t>
            </a:r>
            <a:r>
              <a:rPr lang="en-US" altLang="zh-CN" sz="2000"/>
              <a:t>Java</a:t>
            </a:r>
            <a:r>
              <a:rPr lang="zh-CN" altLang="en-US" sz="2000"/>
              <a:t>类中的各个组成部分映射成一个个</a:t>
            </a:r>
            <a:r>
              <a:rPr lang="en-US" altLang="zh-CN" sz="2000"/>
              <a:t>java</a:t>
            </a:r>
            <a:r>
              <a:rPr lang="zh-CN" altLang="en-US" sz="2000"/>
              <a:t>对象</a:t>
            </a:r>
          </a:p>
          <a:p>
            <a:pPr lvl="1" eaLnBrk="1" hangingPunct="1"/>
            <a:r>
              <a:rPr lang="zh-CN" altLang="en-US" sz="2000"/>
              <a:t>类 </a:t>
            </a:r>
            <a:r>
              <a:rPr lang="en-US" altLang="zh-CN" sz="2000"/>
              <a:t>java.lang.Class</a:t>
            </a:r>
          </a:p>
          <a:p>
            <a:pPr lvl="1" eaLnBrk="1" hangingPunct="1"/>
            <a:r>
              <a:rPr lang="en-US" altLang="zh-CN" smtClean="0"/>
              <a:t>java.lang.reflect </a:t>
            </a:r>
            <a:endParaRPr lang="en-US" altLang="zh-CN" sz="2000"/>
          </a:p>
          <a:p>
            <a:pPr lvl="1" eaLnBrk="1" hangingPunct="1"/>
            <a:r>
              <a:rPr lang="zh-CN" altLang="en-US" sz="2000"/>
              <a:t>构造方法 </a:t>
            </a:r>
            <a:r>
              <a:rPr lang="en-US" altLang="zh-CN" sz="2000"/>
              <a:t>Constructor</a:t>
            </a:r>
          </a:p>
          <a:p>
            <a:pPr lvl="1" eaLnBrk="1" hangingPunct="1"/>
            <a:r>
              <a:rPr lang="zh-CN" altLang="en-US" sz="2000"/>
              <a:t>成员变量 </a:t>
            </a:r>
            <a:r>
              <a:rPr lang="en-US" altLang="zh-CN" sz="2000"/>
              <a:t>Field</a:t>
            </a:r>
          </a:p>
          <a:p>
            <a:pPr lvl="1" eaLnBrk="1" hangingPunct="1"/>
            <a:r>
              <a:rPr lang="zh-CN" altLang="en-US" sz="2000"/>
              <a:t>方法 </a:t>
            </a:r>
            <a:r>
              <a:rPr lang="en-US" altLang="zh-CN" sz="2000"/>
              <a:t>Method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/>
          </a:p>
          <a:p>
            <a:pPr eaLnBrk="1" hangingPunct="1"/>
            <a:r>
              <a:rPr lang="zh-CN" altLang="en-US" sz="2400"/>
              <a:t>反射用在哪里</a:t>
            </a:r>
          </a:p>
          <a:p>
            <a:pPr lvl="1" eaLnBrk="1" hangingPunct="1"/>
            <a:r>
              <a:rPr lang="zh-CN" altLang="en-US" sz="2000"/>
              <a:t>多用于框架和组件，写出复用性高的通用程序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4190186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通过反射查看类的信息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9650" y="1878014"/>
            <a:ext cx="7696200" cy="4575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每个类被加载后</a:t>
            </a:r>
            <a:r>
              <a:rPr lang="en-US" altLang="zh-CN"/>
              <a:t>, </a:t>
            </a:r>
            <a:r>
              <a:rPr lang="zh-CN" altLang="en-US"/>
              <a:t>系统就会为该类生成一个对应的 </a:t>
            </a:r>
            <a:r>
              <a:rPr lang="en-US" altLang="zh-CN"/>
              <a:t>Class </a:t>
            </a:r>
            <a:r>
              <a:rPr lang="zh-CN" altLang="en-US"/>
              <a:t>对象</a:t>
            </a:r>
            <a:r>
              <a:rPr lang="en-US" altLang="zh-CN"/>
              <a:t>, </a:t>
            </a:r>
            <a:r>
              <a:rPr lang="zh-CN" altLang="en-US"/>
              <a:t>通过该 </a:t>
            </a:r>
            <a:r>
              <a:rPr lang="en-US" altLang="zh-CN"/>
              <a:t>Class </a:t>
            </a:r>
            <a:r>
              <a:rPr lang="zh-CN" altLang="en-US"/>
              <a:t>对象就可以访问到 </a:t>
            </a:r>
            <a:r>
              <a:rPr lang="en-US" altLang="zh-CN"/>
              <a:t>JVM </a:t>
            </a:r>
            <a:r>
              <a:rPr lang="zh-CN" altLang="en-US"/>
              <a:t>中的这个类</a:t>
            </a:r>
          </a:p>
          <a:p>
            <a:pPr>
              <a:lnSpc>
                <a:spcPct val="90000"/>
              </a:lnSpc>
            </a:pPr>
            <a:r>
              <a:rPr lang="en-US" altLang="zh-CN"/>
              <a:t>Java </a:t>
            </a:r>
            <a:r>
              <a:rPr lang="zh-CN" altLang="en-US"/>
              <a:t>程序中获得 </a:t>
            </a:r>
            <a:r>
              <a:rPr lang="en-US" altLang="zh-CN"/>
              <a:t>Class </a:t>
            </a:r>
            <a:r>
              <a:rPr lang="zh-CN" altLang="en-US"/>
              <a:t>对象通常有如下三种方式：</a:t>
            </a:r>
          </a:p>
          <a:p>
            <a:pPr lvl="1">
              <a:lnSpc>
                <a:spcPct val="90000"/>
              </a:lnSpc>
            </a:pPr>
            <a:r>
              <a:rPr lang="zh-CN" altLang="en-US" sz="2300"/>
              <a:t>使用 </a:t>
            </a:r>
            <a:r>
              <a:rPr lang="en-US" altLang="zh-CN" sz="2300"/>
              <a:t>Class </a:t>
            </a:r>
            <a:r>
              <a:rPr lang="zh-CN" altLang="en-US" sz="2300"/>
              <a:t>的 </a:t>
            </a:r>
            <a:r>
              <a:rPr lang="en-US" altLang="zh-CN" sz="2300"/>
              <a:t>forName() </a:t>
            </a:r>
            <a:r>
              <a:rPr lang="zh-CN" altLang="en-US" sz="2300"/>
              <a:t>静态方法</a:t>
            </a:r>
          </a:p>
          <a:p>
            <a:pPr lvl="1">
              <a:lnSpc>
                <a:spcPct val="90000"/>
              </a:lnSpc>
            </a:pPr>
            <a:r>
              <a:rPr lang="zh-CN" altLang="en-US" sz="2300" b="1">
                <a:solidFill>
                  <a:srgbClr val="FF0000"/>
                </a:solidFill>
              </a:rPr>
              <a:t>调用某个类的 </a:t>
            </a:r>
            <a:r>
              <a:rPr lang="en-US" altLang="zh-CN" sz="2300" b="1">
                <a:solidFill>
                  <a:srgbClr val="FF0000"/>
                </a:solidFill>
              </a:rPr>
              <a:t>class </a:t>
            </a:r>
            <a:r>
              <a:rPr lang="zh-CN" altLang="en-US" sz="2300" b="1">
                <a:solidFill>
                  <a:srgbClr val="FF0000"/>
                </a:solidFill>
              </a:rPr>
              <a:t>属性 </a:t>
            </a:r>
            <a:r>
              <a:rPr lang="en-US" altLang="zh-CN" sz="2300"/>
              <a:t>(</a:t>
            </a:r>
            <a:r>
              <a:rPr lang="zh-CN" altLang="en-US" sz="2300"/>
              <a:t>无须调用方法</a:t>
            </a:r>
            <a:r>
              <a:rPr lang="en-US" altLang="zh-CN" sz="2300"/>
              <a:t>, </a:t>
            </a:r>
            <a:r>
              <a:rPr lang="zh-CN" altLang="en-US" sz="2300"/>
              <a:t>性能更好</a:t>
            </a:r>
            <a:r>
              <a:rPr lang="en-US" altLang="zh-CN" sz="2300"/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sz="2300"/>
              <a:t>调用某个对象的 </a:t>
            </a:r>
            <a:r>
              <a:rPr lang="en-US" altLang="zh-CN" sz="2300"/>
              <a:t>getClass() </a:t>
            </a:r>
            <a:r>
              <a:rPr lang="zh-CN" altLang="en-US" sz="2300"/>
              <a:t>方法</a:t>
            </a:r>
          </a:p>
          <a:p>
            <a:pPr>
              <a:lnSpc>
                <a:spcPct val="90000"/>
              </a:lnSpc>
            </a:pPr>
            <a:r>
              <a:rPr lang="zh-CN" altLang="en-US"/>
              <a:t>一旦获取了某个类的 </a:t>
            </a:r>
            <a:r>
              <a:rPr lang="en-US" altLang="zh-CN"/>
              <a:t>Class </a:t>
            </a:r>
            <a:r>
              <a:rPr lang="zh-CN" altLang="en-US"/>
              <a:t>对象之后</a:t>
            </a:r>
            <a:r>
              <a:rPr lang="en-US" altLang="zh-CN"/>
              <a:t>, </a:t>
            </a:r>
            <a:r>
              <a:rPr lang="zh-CN" altLang="en-US"/>
              <a:t>程序就可以调用 </a:t>
            </a:r>
            <a:r>
              <a:rPr lang="en-US" altLang="zh-CN"/>
              <a:t>Class </a:t>
            </a:r>
            <a:r>
              <a:rPr lang="zh-CN" altLang="en-US"/>
              <a:t>对象的方法来获得该对象和该类的真实信息了</a:t>
            </a:r>
          </a:p>
        </p:txBody>
      </p:sp>
    </p:spTree>
    <p:extLst>
      <p:ext uri="{BB962C8B-B14F-4D97-AF65-F5344CB8AC3E}">
        <p14:creationId xmlns:p14="http://schemas.microsoft.com/office/powerpoint/2010/main" val="1838099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748</Words>
  <Application>Microsoft Office PowerPoint</Application>
  <PresentationFormat>宽屏</PresentationFormat>
  <Paragraphs>73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宋体</vt:lpstr>
      <vt:lpstr>新宋体</vt:lpstr>
      <vt:lpstr>Arial</vt:lpstr>
      <vt:lpstr>Wingdings</vt:lpstr>
      <vt:lpstr>Office 主题​​</vt:lpstr>
      <vt:lpstr>PowerPoint 演示文稿</vt:lpstr>
      <vt:lpstr>1.Java基础语法 2.面向对象：封装、继承、多态 3.内部类 4.异常体系 5.多线程</vt:lpstr>
      <vt:lpstr> 6.集合 7.IO 8.可选（JUI）  IDE:Intellij Idea  Eclipse/MyEclipse </vt:lpstr>
      <vt:lpstr>自动装箱/拆箱</vt:lpstr>
      <vt:lpstr>for-each循环</vt:lpstr>
      <vt:lpstr>可变参数</vt:lpstr>
      <vt:lpstr>枚举类</vt:lpstr>
      <vt:lpstr>反射</vt:lpstr>
      <vt:lpstr>通过反射查看类的信息</vt:lpstr>
      <vt:lpstr>PowerPoint 演示文稿</vt:lpstr>
      <vt:lpstr>B/S架构编程体系 </vt:lpstr>
      <vt:lpstr>软件编程体系</vt:lpstr>
      <vt:lpstr>WEB 服务器</vt:lpstr>
      <vt:lpstr>Servelt 与 Servlet 容器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孙鹏</dc:creator>
  <cp:lastModifiedBy>孙鹏</cp:lastModifiedBy>
  <cp:revision>38</cp:revision>
  <dcterms:created xsi:type="dcterms:W3CDTF">2016-10-09T15:31:21Z</dcterms:created>
  <dcterms:modified xsi:type="dcterms:W3CDTF">2016-10-10T10:02:36Z</dcterms:modified>
</cp:coreProperties>
</file>