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3"/>
  </p:notesMasterIdLst>
  <p:sldIdLst>
    <p:sldId id="269" r:id="rId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1719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2E63D-FF64-DECF-4911-1B71F1F97817}" v="2" dt="2020-01-21T05:03:51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5227" autoAdjust="0"/>
  </p:normalViewPr>
  <p:slideViewPr>
    <p:cSldViewPr snapToGrid="0">
      <p:cViewPr varScale="1">
        <p:scale>
          <a:sx n="74" d="100"/>
          <a:sy n="74" d="100"/>
        </p:scale>
        <p:origin x="3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A030F533-CEC1-46C3-AFC8-3F6028EE91CC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1" y="4776789"/>
            <a:ext cx="5438775" cy="3908425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9750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705FE7FD-C177-4989-9A58-FD8FCD980C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6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FE7FD-C177-4989-9A58-FD8FCD980C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07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442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72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18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23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099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38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15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26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255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29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778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8B03-800B-4AA8-AA68-775089B44A02}" type="datetimeFigureOut">
              <a:rPr kumimoji="1" lang="ja-JP" altLang="en-US" smtClean="0"/>
              <a:t>2020/1/20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AC11-02AA-4848-89E0-A919068E008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46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86034"/>
              </p:ext>
            </p:extLst>
          </p:nvPr>
        </p:nvGraphicFramePr>
        <p:xfrm>
          <a:off x="50004" y="712041"/>
          <a:ext cx="6757987" cy="881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27">
                  <a:extLst>
                    <a:ext uri="{9D8B030D-6E8A-4147-A177-3AD203B41FA5}">
                      <a16:colId xmlns:a16="http://schemas.microsoft.com/office/drawing/2014/main" val="990523663"/>
                    </a:ext>
                  </a:extLst>
                </a:gridCol>
                <a:gridCol w="978423">
                  <a:extLst>
                    <a:ext uri="{9D8B030D-6E8A-4147-A177-3AD203B41FA5}">
                      <a16:colId xmlns:a16="http://schemas.microsoft.com/office/drawing/2014/main" val="414040035"/>
                    </a:ext>
                  </a:extLst>
                </a:gridCol>
                <a:gridCol w="895557">
                  <a:extLst>
                    <a:ext uri="{9D8B030D-6E8A-4147-A177-3AD203B41FA5}">
                      <a16:colId xmlns:a16="http://schemas.microsoft.com/office/drawing/2014/main" val="1406633142"/>
                    </a:ext>
                  </a:extLst>
                </a:gridCol>
                <a:gridCol w="930290">
                  <a:extLst>
                    <a:ext uri="{9D8B030D-6E8A-4147-A177-3AD203B41FA5}">
                      <a16:colId xmlns:a16="http://schemas.microsoft.com/office/drawing/2014/main" val="2190953509"/>
                    </a:ext>
                  </a:extLst>
                </a:gridCol>
                <a:gridCol w="930290">
                  <a:extLst>
                    <a:ext uri="{9D8B030D-6E8A-4147-A177-3AD203B41FA5}">
                      <a16:colId xmlns:a16="http://schemas.microsoft.com/office/drawing/2014/main" val="433565980"/>
                    </a:ext>
                  </a:extLst>
                </a:gridCol>
                <a:gridCol w="930290">
                  <a:extLst>
                    <a:ext uri="{9D8B030D-6E8A-4147-A177-3AD203B41FA5}">
                      <a16:colId xmlns:a16="http://schemas.microsoft.com/office/drawing/2014/main" val="3402784592"/>
                    </a:ext>
                  </a:extLst>
                </a:gridCol>
                <a:gridCol w="930290">
                  <a:extLst>
                    <a:ext uri="{9D8B030D-6E8A-4147-A177-3AD203B41FA5}">
                      <a16:colId xmlns:a16="http://schemas.microsoft.com/office/drawing/2014/main" val="1953386996"/>
                    </a:ext>
                  </a:extLst>
                </a:gridCol>
                <a:gridCol w="903020">
                  <a:extLst>
                    <a:ext uri="{9D8B030D-6E8A-4147-A177-3AD203B41FA5}">
                      <a16:colId xmlns:a16="http://schemas.microsoft.com/office/drawing/2014/main" val="1009032421"/>
                    </a:ext>
                  </a:extLst>
                </a:gridCol>
              </a:tblGrid>
              <a:tr h="309707">
                <a:tc gridSpan="2">
                  <a:txBody>
                    <a:bodyPr/>
                    <a:lstStyle/>
                    <a:p>
                      <a:endParaRPr kumimoji="1" lang="ja-JP" altLang="en-US" sz="14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2019</a:t>
                      </a:r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年度</a:t>
                      </a:r>
                      <a:endParaRPr kumimoji="1" lang="en-US" altLang="ja-JP" sz="7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ctr"/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（令和元年度）</a:t>
                      </a:r>
                      <a:endParaRPr kumimoji="1" lang="en-US" altLang="ja-JP" sz="7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2020</a:t>
                      </a:r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年度</a:t>
                      </a:r>
                      <a:endParaRPr kumimoji="1" lang="en-US" altLang="ja-JP" sz="7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ctr"/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令和２年度</a:t>
                      </a:r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kumimoji="1" lang="ja-JP" altLang="en-US" sz="7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2021</a:t>
                      </a:r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年度</a:t>
                      </a:r>
                      <a:endParaRPr kumimoji="1" lang="en-US" altLang="ja-JP" sz="7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ctr"/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令和３年度</a:t>
                      </a:r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kumimoji="1" lang="ja-JP" altLang="en-US" sz="7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2022</a:t>
                      </a:r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年度</a:t>
                      </a:r>
                      <a:endParaRPr kumimoji="1" lang="en-US" altLang="ja-JP" sz="7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ctr"/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令和４年度</a:t>
                      </a:r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  <a:p>
                      <a:pPr algn="l"/>
                      <a:r>
                        <a:rPr kumimoji="1" lang="en-US" altLang="ja-JP" sz="600" dirty="0">
                          <a:solidFill>
                            <a:srgbClr val="FFFF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※</a:t>
                      </a:r>
                      <a:r>
                        <a:rPr kumimoji="1" lang="ja-JP" altLang="en-US" sz="600" dirty="0">
                          <a:solidFill>
                            <a:srgbClr val="FFFF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ほとんどの住民が</a:t>
                      </a:r>
                      <a:endParaRPr kumimoji="1" lang="en-US" altLang="ja-JP" sz="600" dirty="0">
                        <a:solidFill>
                          <a:srgbClr val="FFFF00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/>
                      <a:r>
                        <a:rPr kumimoji="1" lang="ja-JP" altLang="en-US" sz="600" dirty="0">
                          <a:solidFill>
                            <a:srgbClr val="FFFF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 保有</a:t>
                      </a:r>
                      <a:r>
                        <a:rPr kumimoji="1" lang="en-US" altLang="ja-JP" sz="600" dirty="0">
                          <a:solidFill>
                            <a:srgbClr val="FFFF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600" dirty="0">
                          <a:solidFill>
                            <a:srgbClr val="FFFF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想定</a:t>
                      </a:r>
                      <a:r>
                        <a:rPr kumimoji="1" lang="en-US" altLang="ja-JP" sz="600" dirty="0">
                          <a:solidFill>
                            <a:srgbClr val="FFFF00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kumimoji="1" lang="ja-JP" altLang="en-US" sz="600" dirty="0">
                        <a:solidFill>
                          <a:srgbClr val="FFFF00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2023</a:t>
                      </a:r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年度～</a:t>
                      </a:r>
                      <a:endParaRPr kumimoji="1" lang="en-US" altLang="ja-JP" sz="7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ctr"/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令和５年度～</a:t>
                      </a:r>
                      <a:r>
                        <a:rPr kumimoji="1" lang="en-US" altLang="ja-JP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kumimoji="1" lang="ja-JP" altLang="en-US" sz="7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54000" marR="54000" marT="34290" marB="3429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主担当部局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6571481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１月－３月</a:t>
                      </a:r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518171"/>
                  </a:ext>
                </a:extLst>
              </a:tr>
              <a:tr h="324000"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医療関係</a:t>
                      </a:r>
                    </a:p>
                  </a:txBody>
                  <a:tcPr marL="68580" marR="68580" marT="34290" marB="34290" vert="eaVert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健康保険証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endParaRPr kumimoji="1" lang="en-US" altLang="ja-JP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</a:t>
                      </a:r>
                    </a:p>
                    <a:p>
                      <a:r>
                        <a:rPr kumimoji="1" lang="zh-TW" altLang="en-US" sz="5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保険局医療介護連携政策課</a:t>
                      </a:r>
                      <a:endParaRPr kumimoji="1" lang="zh-TW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67000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TW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薬剤情報、特定健診情報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gridSpan="4"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</a:t>
                      </a:r>
                    </a:p>
                    <a:p>
                      <a:pPr marL="0" marR="0" lvl="0" indent="0" algn="l" defTabSz="914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保険局医療介護連携政策課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89441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患者の利便性向上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</a:t>
                      </a:r>
                    </a:p>
                    <a:p>
                      <a:r>
                        <a:rPr kumimoji="1" lang="zh-TW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医政局研究開発振興課</a:t>
                      </a:r>
                    </a:p>
                  </a:txBody>
                  <a:tcPr marL="54000" marR="2700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00400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60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/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処方箋の電子化、</a:t>
                      </a:r>
                      <a:endParaRPr kumimoji="1" lang="en-US" altLang="ja-JP" sz="60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/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お薬手帳</a:t>
                      </a:r>
                      <a:endParaRPr kumimoji="1" lang="en-US" altLang="ja-JP" sz="60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/>
                      <a:endParaRPr kumimoji="1" lang="en-US" altLang="ja-JP" sz="60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</a:t>
                      </a:r>
                      <a:endParaRPr kumimoji="1" lang="en-US" altLang="ja-JP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医薬・</a:t>
                      </a:r>
                      <a:r>
                        <a:rPr kumimoji="1" lang="ja-JP" altLang="en-US" sz="5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生活衛生局総務課</a:t>
                      </a:r>
                      <a:endParaRPr kumimoji="1" lang="en-US" altLang="ja-JP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80737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800"/>
                        </a:lnSpc>
                      </a:pPr>
                      <a:r>
                        <a:rPr kumimoji="1" lang="ja-JP" altLang="en-US" sz="55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生活保護受給者の</a:t>
                      </a:r>
                      <a:endParaRPr kumimoji="1" lang="en-US" altLang="ja-JP" sz="55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>
                        <a:lnSpc>
                          <a:spcPts val="800"/>
                        </a:lnSpc>
                      </a:pPr>
                      <a:r>
                        <a:rPr kumimoji="1" lang="ja-JP" altLang="en-US" sz="55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医療扶助の医療券・調剤券</a:t>
                      </a:r>
                      <a:endParaRPr kumimoji="1" lang="en-US" altLang="ja-JP" sz="55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</a:t>
                      </a:r>
                      <a:endParaRPr kumimoji="1" lang="en-US" altLang="ja-JP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社会・援護局保護課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89068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介護保険被保険者証</a:t>
                      </a:r>
                      <a:endParaRPr kumimoji="1" lang="en-US" altLang="ja-JP" sz="60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</a:t>
                      </a:r>
                      <a:endParaRPr kumimoji="1" lang="en-US" altLang="ja-JP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老健局介護保険計画課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73718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850"/>
                        </a:lnSpc>
                      </a:pPr>
                      <a:r>
                        <a:rPr kumimoji="1" lang="en-US" altLang="ja-JP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PHR</a:t>
                      </a:r>
                    </a:p>
                    <a:p>
                      <a:pPr algn="l">
                        <a:lnSpc>
                          <a:spcPts val="850"/>
                        </a:lnSpc>
                      </a:pPr>
                      <a:r>
                        <a:rPr kumimoji="1" lang="en-US" altLang="ja-JP" sz="55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(Personal Health Record)</a:t>
                      </a:r>
                    </a:p>
                    <a:p>
                      <a:pPr algn="l">
                        <a:lnSpc>
                          <a:spcPts val="850"/>
                        </a:lnSpc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健康診断の記録</a:t>
                      </a:r>
                      <a:endParaRPr kumimoji="1" lang="en-US" altLang="ja-JP" sz="60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厚労省健康局健康課　他</a:t>
                      </a:r>
                    </a:p>
                    <a:p>
                      <a:r>
                        <a:rPr kumimoji="1" lang="ja-JP" altLang="en-US" sz="50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文部科学省初等中等教育局健康教育・食育課</a:t>
                      </a:r>
                      <a:r>
                        <a:rPr kumimoji="1" lang="en-US" altLang="ja-JP" sz="500" baseline="0" dirty="0">
                          <a:solidFill>
                            <a:schemeClr val="tx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endParaRPr kumimoji="1" lang="ja-JP" altLang="en-US" sz="500" dirty="0">
                        <a:solidFill>
                          <a:schemeClr val="tx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1184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母子健康手帳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厚生労働省子ども家庭局</a:t>
                      </a:r>
                      <a:endParaRPr kumimoji="1" lang="en-US" altLang="ja-JP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/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母子保健課</a:t>
                      </a:r>
                    </a:p>
                  </a:txBody>
                  <a:tcPr marL="68580" marR="68580" marT="34290" marB="3429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8535652"/>
                  </a:ext>
                </a:extLst>
              </a:tr>
              <a:tr h="32400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就労関係</a:t>
                      </a:r>
                    </a:p>
                  </a:txBody>
                  <a:tcPr marL="68580" marR="68580" marT="34290" marB="34290" vert="eaVert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ハローワークカード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kern="1200" dirty="0">
                          <a:solidFill>
                            <a:schemeClr val="dk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厚生労働省</a:t>
                      </a:r>
                      <a:r>
                        <a:rPr kumimoji="1" lang="ja-JP" altLang="ja-JP" sz="500" kern="1200" dirty="0">
                          <a:solidFill>
                            <a:schemeClr val="dk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職業安定局</a:t>
                      </a:r>
                      <a:endParaRPr kumimoji="1" lang="en-US" altLang="ja-JP" sz="500" kern="1200" dirty="0">
                        <a:solidFill>
                          <a:schemeClr val="dk1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500" kern="1200" dirty="0">
                          <a:solidFill>
                            <a:schemeClr val="dk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首席職業指導官室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0708259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ジョブ・カード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厚生労働省人材開発統括官キャリア形成支援室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0063835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技能士台帳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厚生労働省人材開発統括官能力評価担当参事官室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7398760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安全衛生関係各種免許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</a:t>
                      </a:r>
                      <a:r>
                        <a:rPr kumimoji="1" lang="zh-TW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労働基準局</a:t>
                      </a:r>
                      <a:endParaRPr kumimoji="1" lang="en-US" altLang="zh-TW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zh-TW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安全衛生部計画課</a:t>
                      </a:r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007519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技能講習修了証明書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</a:t>
                      </a:r>
                      <a:r>
                        <a:rPr kumimoji="1" lang="zh-TW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労働基準局</a:t>
                      </a:r>
                      <a:endParaRPr kumimoji="1" lang="en-US" altLang="zh-TW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zh-TW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安全衛生部安全課</a:t>
                      </a:r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7443780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58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建設キャリアアップカード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5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国土交通省</a:t>
                      </a:r>
                      <a:endParaRPr kumimoji="1" lang="en-US" altLang="ja-JP" sz="50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/>
                      <a:r>
                        <a:rPr kumimoji="1" lang="ja-JP" altLang="en-US" sz="5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土地･建設産業局</a:t>
                      </a:r>
                      <a:endParaRPr kumimoji="1" lang="en-US" altLang="ja-JP" sz="50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/>
                      <a:r>
                        <a:rPr kumimoji="1" lang="ja-JP" altLang="en-US" sz="5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建設市場整備課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40419580"/>
                  </a:ext>
                </a:extLst>
              </a:tr>
              <a:tr h="324000"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各種証明書等関係</a:t>
                      </a:r>
                    </a:p>
                  </a:txBody>
                  <a:tcPr marL="68580" marR="68580" marT="34290" marB="34290" vert="eaVert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在留カード</a:t>
                      </a:r>
                      <a:endParaRPr kumimoji="1" lang="en-US" altLang="ja-JP" sz="60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zh-CN" altLang="en-US" sz="500" spc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出入国在留管理庁</a:t>
                      </a:r>
                      <a:endParaRPr kumimoji="1" lang="en-US" altLang="zh-CN" sz="500" spc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/>
                      <a:r>
                        <a:rPr kumimoji="1" lang="ja-JP" altLang="en-US" sz="500" spc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在留管理支援部</a:t>
                      </a:r>
                      <a:endParaRPr kumimoji="1" lang="en-US" altLang="ja-JP" sz="500" spc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/>
                      <a:r>
                        <a:rPr kumimoji="1" lang="ja-JP" altLang="en-US" sz="500" spc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情報分析官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8670892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教員免許状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spc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文部科学省総合教育政策局</a:t>
                      </a:r>
                      <a:r>
                        <a:rPr kumimoji="1" lang="zh-TW" altLang="en-US" sz="500" spc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教育人材政策課</a:t>
                      </a:r>
                      <a:endParaRPr kumimoji="1" lang="ja-JP" altLang="en-US" sz="500" spc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5078386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大学の職員証、学生証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spc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文部科学省高等教育局</a:t>
                      </a:r>
                      <a:endParaRPr kumimoji="1" lang="en-US" altLang="ja-JP" sz="500" spc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spc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国立大学法人支援課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19286595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障害者手帳</a:t>
                      </a:r>
                    </a:p>
                  </a:txBody>
                  <a:tcPr marL="36000" marR="3600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5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厚生労働省</a:t>
                      </a:r>
                      <a:r>
                        <a:rPr kumimoji="1" lang="ja-JP" altLang="en-US" sz="500" spc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社会･援護局</a:t>
                      </a:r>
                      <a:endParaRPr kumimoji="1" lang="en-US" altLang="ja-JP" sz="500" spc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pPr algn="l"/>
                      <a:r>
                        <a:rPr kumimoji="1" lang="ja-JP" altLang="en-US" sz="500" spc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障害保健福祉部企画課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1487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e‐Tax</a:t>
                      </a: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等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国税庁長官官房企画課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48099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タスポカード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6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財務省理財局</a:t>
                      </a:r>
                      <a:endParaRPr kumimoji="1" lang="en-US" altLang="ja-JP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たばこ塩事業室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31283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社員証等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gridSpan="3"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総務省自治行政局</a:t>
                      </a:r>
                      <a:endParaRPr kumimoji="1" lang="en-US" altLang="ja-JP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住民制度課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986804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運転経歴証明書</a:t>
                      </a: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警察庁交通局運転免許課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66134568"/>
                  </a:ext>
                </a:extLst>
              </a:tr>
              <a:tr h="101677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公共サービス</a:t>
                      </a:r>
                    </a:p>
                  </a:txBody>
                  <a:tcPr marL="68580" marR="68580" marT="34290" marB="34290" vert="eaVert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利用拡大の推進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・公共交通サービス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・図書館カード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・その他地方公共団体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 spc="0" baseline="0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　発行カード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600" spc="0" baseline="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36000" marR="36000" marT="34290" marB="34290" anchor="ctr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総務省自治行政局</a:t>
                      </a:r>
                      <a:endParaRPr kumimoji="1" lang="en-US" altLang="ja-JP" sz="5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住民制度課</a:t>
                      </a:r>
                      <a:endParaRPr kumimoji="1" lang="en-US" altLang="ja-JP" sz="5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pPr marL="0" marR="0" lvl="0" indent="0" algn="l" defTabSz="914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情報流通行政局</a:t>
                      </a:r>
                      <a:r>
                        <a:rPr kumimoji="1" lang="zh-TW" altLang="en-US" sz="5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情報流通振興課</a:t>
                      </a:r>
                    </a:p>
                    <a:p>
                      <a:pPr marL="0" marR="0" lvl="0" indent="0" algn="l" defTabSz="9144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5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自治行政局</a:t>
                      </a:r>
                      <a:r>
                        <a:rPr kumimoji="1" lang="zh-TW" altLang="en-US" sz="5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地域情報政策室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5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46819473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0" y="297617"/>
            <a:ext cx="6858000" cy="212926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 defTabSz="342892"/>
            <a:r>
              <a:rPr kumimoji="1" lang="ja-JP" altLang="en-US" sz="12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別紙４　マイナンバーカードを活用した各種カード等のデジタル化等に向けた工程表</a:t>
            </a:r>
            <a:endParaRPr kumimoji="1" lang="ja-JP" altLang="en-US" sz="900" b="1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8" name="大かっこ 107"/>
          <p:cNvSpPr/>
          <p:nvPr/>
        </p:nvSpPr>
        <p:spPr>
          <a:xfrm>
            <a:off x="304801" y="8855074"/>
            <a:ext cx="948374" cy="376301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大かっこ 109"/>
          <p:cNvSpPr/>
          <p:nvPr/>
        </p:nvSpPr>
        <p:spPr>
          <a:xfrm>
            <a:off x="5914060" y="8943974"/>
            <a:ext cx="858215" cy="26702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/>
          <p:cNvSpPr/>
          <p:nvPr/>
        </p:nvSpPr>
        <p:spPr>
          <a:xfrm>
            <a:off x="3006683" y="1229063"/>
            <a:ext cx="2887438" cy="284400"/>
          </a:xfrm>
          <a:prstGeom prst="rightArrow">
            <a:avLst>
              <a:gd name="adj1" fmla="val 100000"/>
              <a:gd name="adj2" fmla="val 48087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8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本格運用（令和３年３月～）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88594" y="1290908"/>
            <a:ext cx="1123306" cy="156032"/>
          </a:xfrm>
          <a:prstGeom prst="rect">
            <a:avLst/>
          </a:prstGeom>
          <a:noFill/>
          <a:ln w="28575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marL="64292" indent="-64292" defTabSz="342892">
              <a:lnSpc>
                <a:spcPct val="80000"/>
              </a:lnSpc>
            </a:pPr>
            <a:r>
              <a:rPr kumimoji="1" lang="en-US" altLang="ja-JP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概ね</a:t>
            </a:r>
            <a:r>
              <a:rPr kumimoji="1" lang="ja-JP" altLang="en-US" sz="6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全ての医</a:t>
            </a:r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療機関等での</a:t>
            </a:r>
            <a:endParaRPr kumimoji="1" lang="en-US" altLang="ja-JP" sz="65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64292" indent="-64292" defTabSz="342892">
              <a:lnSpc>
                <a:spcPct val="80000"/>
              </a:lnSpc>
            </a:pPr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導入を目指す</a:t>
            </a:r>
            <a:r>
              <a:rPr kumimoji="1" lang="en-US" altLang="ja-JP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令和５年３月</a:t>
            </a:r>
            <a:r>
              <a:rPr kumimoji="1" lang="en-US" altLang="ja-JP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sz="65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右矢印 3"/>
          <p:cNvSpPr/>
          <p:nvPr/>
        </p:nvSpPr>
        <p:spPr>
          <a:xfrm>
            <a:off x="1292464" y="1230422"/>
            <a:ext cx="1700673" cy="589674"/>
          </a:xfrm>
          <a:prstGeom prst="rightArrow">
            <a:avLst>
              <a:gd name="adj1" fmla="val 100000"/>
              <a:gd name="adj2" fmla="val 5292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システム開発・医療機関等</a:t>
            </a:r>
            <a:endParaRPr kumimoji="1" lang="en-US" altLang="ja-JP" sz="7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での</a:t>
            </a:r>
            <a:r>
              <a:rPr kumimoji="1" lang="ja-JP" altLang="en-US" sz="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導入準備等</a:t>
            </a:r>
          </a:p>
        </p:txBody>
      </p:sp>
      <p:sp>
        <p:nvSpPr>
          <p:cNvPr id="39" name="右矢印 38"/>
          <p:cNvSpPr/>
          <p:nvPr/>
        </p:nvSpPr>
        <p:spPr>
          <a:xfrm>
            <a:off x="2201126" y="1869239"/>
            <a:ext cx="3698359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モデル事業</a:t>
            </a:r>
            <a:r>
              <a:rPr kumimoji="1" lang="ja-JP" altLang="en-US" sz="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、実証・モデル事業を踏まえた</a:t>
            </a:r>
            <a:r>
              <a:rPr kumimoji="1" lang="ja-JP" altLang="en-US" sz="8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横展開</a:t>
            </a:r>
          </a:p>
        </p:txBody>
      </p:sp>
      <p:sp>
        <p:nvSpPr>
          <p:cNvPr id="40" name="右矢印 39"/>
          <p:cNvSpPr/>
          <p:nvPr/>
        </p:nvSpPr>
        <p:spPr>
          <a:xfrm>
            <a:off x="3006683" y="1539303"/>
            <a:ext cx="2887200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>
              <a:lnSpc>
                <a:spcPct val="150000"/>
              </a:lnSpc>
            </a:pPr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薬剤情報のマイナポータル閲覧（令和３年</a:t>
            </a:r>
            <a:r>
              <a:rPr kumimoji="1" lang="en-US" altLang="ja-JP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月～）</a:t>
            </a:r>
            <a:endParaRPr kumimoji="1" lang="en-US" altLang="ja-JP" sz="65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>
              <a:lnSpc>
                <a:spcPct val="80000"/>
              </a:lnSpc>
            </a:pPr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特定健診情報のマイナポータル閲覧（令和３年３月～）</a:t>
            </a:r>
          </a:p>
        </p:txBody>
      </p:sp>
      <p:sp>
        <p:nvSpPr>
          <p:cNvPr id="75" name="右矢印 74"/>
          <p:cNvSpPr/>
          <p:nvPr/>
        </p:nvSpPr>
        <p:spPr>
          <a:xfrm>
            <a:off x="2464652" y="2184915"/>
            <a:ext cx="2758899" cy="394844"/>
          </a:xfrm>
          <a:prstGeom prst="rightArrow">
            <a:avLst>
              <a:gd name="adj1" fmla="val 100000"/>
              <a:gd name="adj2" fmla="val 5523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電子化に向けた環境整備</a:t>
            </a:r>
          </a:p>
        </p:txBody>
      </p:sp>
      <p:sp>
        <p:nvSpPr>
          <p:cNvPr id="21" name="右矢印 20"/>
          <p:cNvSpPr/>
          <p:nvPr/>
        </p:nvSpPr>
        <p:spPr>
          <a:xfrm>
            <a:off x="4992753" y="7567794"/>
            <a:ext cx="900000" cy="28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自販機順次入替</a:t>
            </a:r>
          </a:p>
        </p:txBody>
      </p:sp>
      <p:sp>
        <p:nvSpPr>
          <p:cNvPr id="35" name="右矢印 34"/>
          <p:cNvSpPr/>
          <p:nvPr/>
        </p:nvSpPr>
        <p:spPr>
          <a:xfrm>
            <a:off x="4992753" y="7893339"/>
            <a:ext cx="900000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進捗状況等に</a:t>
            </a:r>
            <a:endParaRPr kumimoji="1" lang="en-US" altLang="ja-JP" sz="65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応じた対応</a:t>
            </a:r>
          </a:p>
        </p:txBody>
      </p:sp>
      <p:sp>
        <p:nvSpPr>
          <p:cNvPr id="16" name="右矢印 15"/>
          <p:cNvSpPr/>
          <p:nvPr/>
        </p:nvSpPr>
        <p:spPr>
          <a:xfrm>
            <a:off x="3124095" y="6277671"/>
            <a:ext cx="2771880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運用開始</a:t>
            </a:r>
          </a:p>
        </p:txBody>
      </p:sp>
      <p:sp>
        <p:nvSpPr>
          <p:cNvPr id="31" name="右矢印 30"/>
          <p:cNvSpPr/>
          <p:nvPr/>
        </p:nvSpPr>
        <p:spPr>
          <a:xfrm>
            <a:off x="4054476" y="6603697"/>
            <a:ext cx="1845009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国立大学法人の中期目標・中期計画への反映</a:t>
            </a:r>
          </a:p>
        </p:txBody>
      </p:sp>
      <p:sp>
        <p:nvSpPr>
          <p:cNvPr id="84" name="右矢印 83"/>
          <p:cNvSpPr/>
          <p:nvPr/>
        </p:nvSpPr>
        <p:spPr>
          <a:xfrm>
            <a:off x="4992753" y="6921072"/>
            <a:ext cx="900000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インターネット</a:t>
            </a:r>
            <a:endParaRPr kumimoji="1" lang="en-US" altLang="ja-JP" sz="65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予約対応</a:t>
            </a:r>
          </a:p>
        </p:txBody>
      </p:sp>
      <p:sp>
        <p:nvSpPr>
          <p:cNvPr id="25" name="右矢印 24"/>
          <p:cNvSpPr/>
          <p:nvPr/>
        </p:nvSpPr>
        <p:spPr>
          <a:xfrm>
            <a:off x="2618121" y="3683038"/>
            <a:ext cx="3276000" cy="288000"/>
          </a:xfrm>
          <a:prstGeom prst="rightArrow">
            <a:avLst>
              <a:gd name="adj1" fmla="val 100000"/>
              <a:gd name="adj2" fmla="val 56225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乳幼児健診情報等のマイナポータル閲覧</a:t>
            </a:r>
          </a:p>
        </p:txBody>
      </p:sp>
      <p:sp>
        <p:nvSpPr>
          <p:cNvPr id="11" name="右矢印 10"/>
          <p:cNvSpPr/>
          <p:nvPr/>
        </p:nvSpPr>
        <p:spPr>
          <a:xfrm>
            <a:off x="4852974" y="4335529"/>
            <a:ext cx="1049655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675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マイナポータル閲覧</a:t>
            </a:r>
          </a:p>
        </p:txBody>
      </p:sp>
      <p:sp>
        <p:nvSpPr>
          <p:cNvPr id="43" name="右矢印 42"/>
          <p:cNvSpPr/>
          <p:nvPr/>
        </p:nvSpPr>
        <p:spPr>
          <a:xfrm>
            <a:off x="4986164" y="5629027"/>
            <a:ext cx="909811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保有資格等の</a:t>
            </a:r>
            <a:endParaRPr kumimoji="1" lang="en-US" altLang="ja-JP" sz="6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マイナポータル閲覧</a:t>
            </a:r>
          </a:p>
        </p:txBody>
      </p:sp>
      <p:sp>
        <p:nvSpPr>
          <p:cNvPr id="88" name="右矢印 87"/>
          <p:cNvSpPr/>
          <p:nvPr/>
        </p:nvSpPr>
        <p:spPr>
          <a:xfrm>
            <a:off x="4846320" y="4007832"/>
            <a:ext cx="1049655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本格運用</a:t>
            </a:r>
          </a:p>
        </p:txBody>
      </p:sp>
      <p:sp>
        <p:nvSpPr>
          <p:cNvPr id="92" name="右矢印 91"/>
          <p:cNvSpPr/>
          <p:nvPr/>
        </p:nvSpPr>
        <p:spPr>
          <a:xfrm>
            <a:off x="4846320" y="5297552"/>
            <a:ext cx="1040221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675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マイナポータル閲覧</a:t>
            </a:r>
          </a:p>
        </p:txBody>
      </p:sp>
      <p:sp>
        <p:nvSpPr>
          <p:cNvPr id="95" name="右矢印 94"/>
          <p:cNvSpPr/>
          <p:nvPr/>
        </p:nvSpPr>
        <p:spPr>
          <a:xfrm>
            <a:off x="4846320" y="4979778"/>
            <a:ext cx="1040222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675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マイナポータル閲覧</a:t>
            </a:r>
          </a:p>
        </p:txBody>
      </p:sp>
      <p:sp>
        <p:nvSpPr>
          <p:cNvPr id="96" name="右矢印 95"/>
          <p:cNvSpPr/>
          <p:nvPr/>
        </p:nvSpPr>
        <p:spPr>
          <a:xfrm>
            <a:off x="4846320" y="4658578"/>
            <a:ext cx="1049655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675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マイナポータル閲覧</a:t>
            </a:r>
          </a:p>
        </p:txBody>
      </p:sp>
      <p:sp>
        <p:nvSpPr>
          <p:cNvPr id="158" name="右矢印 157"/>
          <p:cNvSpPr/>
          <p:nvPr/>
        </p:nvSpPr>
        <p:spPr>
          <a:xfrm>
            <a:off x="3413781" y="2617054"/>
            <a:ext cx="1809770" cy="172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環境整備・システム開発</a:t>
            </a:r>
          </a:p>
        </p:txBody>
      </p:sp>
      <p:sp>
        <p:nvSpPr>
          <p:cNvPr id="80" name="右矢印 79"/>
          <p:cNvSpPr/>
          <p:nvPr/>
        </p:nvSpPr>
        <p:spPr>
          <a:xfrm>
            <a:off x="1295399" y="5303966"/>
            <a:ext cx="883875" cy="284400"/>
          </a:xfrm>
          <a:prstGeom prst="rightArrow">
            <a:avLst>
              <a:gd name="adj1" fmla="val 100000"/>
              <a:gd name="adj2" fmla="val 44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65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データベース拡充</a:t>
            </a:r>
          </a:p>
        </p:txBody>
      </p:sp>
      <p:sp>
        <p:nvSpPr>
          <p:cNvPr id="33" name="右矢印 32"/>
          <p:cNvSpPr/>
          <p:nvPr/>
        </p:nvSpPr>
        <p:spPr>
          <a:xfrm>
            <a:off x="1292463" y="7896519"/>
            <a:ext cx="873018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利用手続簡素化</a:t>
            </a:r>
            <a:endParaRPr kumimoji="1" lang="en-US" altLang="ja-JP" sz="60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に向けた検討・</a:t>
            </a:r>
            <a:endParaRPr kumimoji="1" lang="en-US" altLang="ja-JP" sz="60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取りまとめ</a:t>
            </a:r>
          </a:p>
        </p:txBody>
      </p:sp>
      <p:sp>
        <p:nvSpPr>
          <p:cNvPr id="34" name="右矢印 33"/>
          <p:cNvSpPr/>
          <p:nvPr/>
        </p:nvSpPr>
        <p:spPr>
          <a:xfrm>
            <a:off x="2200275" y="7898352"/>
            <a:ext cx="2785889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事業者向け周知・広報</a:t>
            </a:r>
          </a:p>
        </p:txBody>
      </p:sp>
      <p:sp>
        <p:nvSpPr>
          <p:cNvPr id="15" name="右矢印 14"/>
          <p:cNvSpPr/>
          <p:nvPr/>
        </p:nvSpPr>
        <p:spPr>
          <a:xfrm>
            <a:off x="2201128" y="6599324"/>
            <a:ext cx="1840648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モデル事業実施と実施結果等を踏まえた大学関係者への周知</a:t>
            </a:r>
          </a:p>
        </p:txBody>
      </p:sp>
      <p:sp>
        <p:nvSpPr>
          <p:cNvPr id="17" name="右矢印 16"/>
          <p:cNvSpPr/>
          <p:nvPr/>
        </p:nvSpPr>
        <p:spPr>
          <a:xfrm>
            <a:off x="1288890" y="6276279"/>
            <a:ext cx="1821279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環境整備等</a:t>
            </a:r>
          </a:p>
        </p:txBody>
      </p:sp>
      <p:sp>
        <p:nvSpPr>
          <p:cNvPr id="83" name="右矢印 82"/>
          <p:cNvSpPr/>
          <p:nvPr/>
        </p:nvSpPr>
        <p:spPr>
          <a:xfrm>
            <a:off x="1292464" y="6921092"/>
            <a:ext cx="3686061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障害者手帳のデジタル化等の推進</a:t>
            </a:r>
          </a:p>
        </p:txBody>
      </p:sp>
      <p:sp>
        <p:nvSpPr>
          <p:cNvPr id="74" name="右矢印 73"/>
          <p:cNvSpPr/>
          <p:nvPr/>
        </p:nvSpPr>
        <p:spPr>
          <a:xfrm>
            <a:off x="1289578" y="2952824"/>
            <a:ext cx="1895990" cy="284400"/>
          </a:xfrm>
          <a:prstGeom prst="rightArrow">
            <a:avLst>
              <a:gd name="adj1" fmla="val 100000"/>
              <a:gd name="adj2" fmla="val 32136"/>
            </a:avLst>
          </a:prstGeom>
          <a:solidFill>
            <a:schemeClr val="accent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被保険者証そのものの</a:t>
            </a:r>
            <a:r>
              <a:rPr kumimoji="1" lang="ja-JP" altLang="en-US" sz="6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在り方</a:t>
            </a:r>
            <a:r>
              <a:rPr kumimoji="1" lang="ja-JP" altLang="en-US" sz="6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について見直しを</a:t>
            </a:r>
            <a:endParaRPr kumimoji="1" lang="en-US" altLang="ja-JP" sz="60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行い、保険者等の関係者と合意</a:t>
            </a:r>
          </a:p>
        </p:txBody>
      </p:sp>
      <p:sp>
        <p:nvSpPr>
          <p:cNvPr id="93" name="右矢印 92"/>
          <p:cNvSpPr/>
          <p:nvPr/>
        </p:nvSpPr>
        <p:spPr>
          <a:xfrm>
            <a:off x="3639400" y="2954502"/>
            <a:ext cx="1584151" cy="284400"/>
          </a:xfrm>
          <a:prstGeom prst="rightArrow">
            <a:avLst>
              <a:gd name="adj1" fmla="val 100000"/>
              <a:gd name="adj2" fmla="val 5817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合意された内容に基づき、</a:t>
            </a:r>
            <a:endParaRPr kumimoji="1" lang="en-US" altLang="ja-JP" sz="7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システム開発</a:t>
            </a:r>
          </a:p>
        </p:txBody>
      </p:sp>
      <p:sp>
        <p:nvSpPr>
          <p:cNvPr id="48" name="右矢印 47"/>
          <p:cNvSpPr/>
          <p:nvPr/>
        </p:nvSpPr>
        <p:spPr>
          <a:xfrm>
            <a:off x="1292463" y="3285438"/>
            <a:ext cx="1317387" cy="686473"/>
          </a:xfrm>
          <a:prstGeom prst="rightArrow">
            <a:avLst>
              <a:gd name="adj1" fmla="val 100000"/>
              <a:gd name="adj2" fmla="val 25828"/>
            </a:avLst>
          </a:prstGeom>
          <a:solidFill>
            <a:schemeClr val="accent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en-US" altLang="ja-JP" sz="68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PHR</a:t>
            </a:r>
            <a:r>
              <a:rPr kumimoji="1" lang="ja-JP" altLang="en-US" sz="68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検討会での検討</a:t>
            </a:r>
          </a:p>
          <a:p>
            <a:pPr defTabSz="342892"/>
            <a:r>
              <a:rPr kumimoji="1" lang="ja-JP" altLang="en-US" sz="68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kumimoji="1" lang="en-US" altLang="ja-JP" sz="68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PHR</a:t>
            </a:r>
            <a:r>
              <a:rPr kumimoji="1" lang="ja-JP" altLang="en-US" sz="68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の検討における</a:t>
            </a:r>
            <a:endParaRPr kumimoji="1" lang="en-US" altLang="ja-JP" sz="68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8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留意事項の決定</a:t>
            </a:r>
          </a:p>
          <a:p>
            <a:pPr defTabSz="342892"/>
            <a:r>
              <a:rPr kumimoji="1" lang="ja-JP" altLang="en-US" sz="68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・留意事項に基づく各健診</a:t>
            </a:r>
          </a:p>
          <a:p>
            <a:pPr defTabSz="342892"/>
            <a:r>
              <a:rPr kumimoji="1" lang="ja-JP" altLang="en-US" sz="68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等の工程表の検討</a:t>
            </a:r>
          </a:p>
          <a:p>
            <a:pPr defTabSz="342892"/>
            <a:r>
              <a:rPr kumimoji="1" lang="ja-JP" altLang="en-US" sz="68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・中間報告（工程表決定）</a:t>
            </a:r>
          </a:p>
        </p:txBody>
      </p:sp>
      <p:sp>
        <p:nvSpPr>
          <p:cNvPr id="5" name="右矢印 4"/>
          <p:cNvSpPr/>
          <p:nvPr/>
        </p:nvSpPr>
        <p:spPr>
          <a:xfrm>
            <a:off x="1294904" y="5947954"/>
            <a:ext cx="1198800" cy="28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検討・方針の決定</a:t>
            </a:r>
          </a:p>
        </p:txBody>
      </p:sp>
      <p:sp>
        <p:nvSpPr>
          <p:cNvPr id="7" name="右矢印 6"/>
          <p:cNvSpPr/>
          <p:nvPr/>
        </p:nvSpPr>
        <p:spPr>
          <a:xfrm>
            <a:off x="2522060" y="5947953"/>
            <a:ext cx="1404000" cy="28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措置内容の検討・結論</a:t>
            </a:r>
          </a:p>
        </p:txBody>
      </p:sp>
      <p:sp>
        <p:nvSpPr>
          <p:cNvPr id="18" name="右矢印 17"/>
          <p:cNvSpPr/>
          <p:nvPr/>
        </p:nvSpPr>
        <p:spPr>
          <a:xfrm>
            <a:off x="2254235" y="5629149"/>
            <a:ext cx="2724290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マイナンバーカードの利用環境整備</a:t>
            </a:r>
          </a:p>
        </p:txBody>
      </p:sp>
      <p:sp>
        <p:nvSpPr>
          <p:cNvPr id="19" name="右矢印 18"/>
          <p:cNvSpPr/>
          <p:nvPr/>
        </p:nvSpPr>
        <p:spPr>
          <a:xfrm>
            <a:off x="1292465" y="5629027"/>
            <a:ext cx="1161536" cy="284400"/>
          </a:xfrm>
          <a:prstGeom prst="rightArrow">
            <a:avLst>
              <a:gd name="adj1" fmla="val 100000"/>
              <a:gd name="adj2" fmla="val 50000"/>
            </a:avLst>
          </a:prstGeom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フィージビリティ調査</a:t>
            </a:r>
          </a:p>
        </p:txBody>
      </p:sp>
      <p:sp>
        <p:nvSpPr>
          <p:cNvPr id="76" name="右矢印 75"/>
          <p:cNvSpPr/>
          <p:nvPr/>
        </p:nvSpPr>
        <p:spPr>
          <a:xfrm>
            <a:off x="3124095" y="4334104"/>
            <a:ext cx="1722225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87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システム開発</a:t>
            </a:r>
          </a:p>
        </p:txBody>
      </p:sp>
      <p:sp>
        <p:nvSpPr>
          <p:cNvPr id="77" name="右矢印 76"/>
          <p:cNvSpPr/>
          <p:nvPr/>
        </p:nvSpPr>
        <p:spPr>
          <a:xfrm>
            <a:off x="1292464" y="4334714"/>
            <a:ext cx="1817705" cy="28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87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デジタル化等の方針検討</a:t>
            </a:r>
          </a:p>
        </p:txBody>
      </p:sp>
      <p:sp>
        <p:nvSpPr>
          <p:cNvPr id="78" name="右矢印 77"/>
          <p:cNvSpPr/>
          <p:nvPr/>
        </p:nvSpPr>
        <p:spPr>
          <a:xfrm>
            <a:off x="1292464" y="4978613"/>
            <a:ext cx="1803820" cy="284400"/>
          </a:xfrm>
          <a:prstGeom prst="rightArrow">
            <a:avLst>
              <a:gd name="adj1" fmla="val 100000"/>
              <a:gd name="adj2" fmla="val 51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システム整備準備</a:t>
            </a:r>
          </a:p>
        </p:txBody>
      </p:sp>
      <p:sp>
        <p:nvSpPr>
          <p:cNvPr id="79" name="右矢印 78"/>
          <p:cNvSpPr/>
          <p:nvPr/>
        </p:nvSpPr>
        <p:spPr>
          <a:xfrm>
            <a:off x="2207084" y="5303494"/>
            <a:ext cx="889200" cy="28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65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システム</a:t>
            </a:r>
            <a:endParaRPr kumimoji="1" lang="en-US" altLang="ja-JP" sz="65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 defTabSz="342892"/>
            <a:r>
              <a:rPr kumimoji="1" lang="ja-JP" altLang="en-US" sz="65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整備準備</a:t>
            </a:r>
          </a:p>
        </p:txBody>
      </p:sp>
      <p:sp>
        <p:nvSpPr>
          <p:cNvPr id="81" name="右矢印 80"/>
          <p:cNvSpPr/>
          <p:nvPr/>
        </p:nvSpPr>
        <p:spPr>
          <a:xfrm>
            <a:off x="1292464" y="4656038"/>
            <a:ext cx="1161537" cy="284400"/>
          </a:xfrm>
          <a:prstGeom prst="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65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システム整備準備</a:t>
            </a:r>
          </a:p>
        </p:txBody>
      </p:sp>
      <p:sp>
        <p:nvSpPr>
          <p:cNvPr id="87" name="右矢印 86"/>
          <p:cNvSpPr/>
          <p:nvPr/>
        </p:nvSpPr>
        <p:spPr>
          <a:xfrm>
            <a:off x="2464652" y="4655061"/>
            <a:ext cx="2381668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システム整備</a:t>
            </a:r>
          </a:p>
        </p:txBody>
      </p:sp>
      <p:sp>
        <p:nvSpPr>
          <p:cNvPr id="90" name="右矢印 89"/>
          <p:cNvSpPr/>
          <p:nvPr/>
        </p:nvSpPr>
        <p:spPr>
          <a:xfrm>
            <a:off x="1292464" y="4011463"/>
            <a:ext cx="3553856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システム刷新・求職者マイページとのマイナポータル連携／</a:t>
            </a:r>
            <a:endParaRPr kumimoji="1" lang="en-US" altLang="ja-JP" sz="7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 defTabSz="342892"/>
            <a:r>
              <a:rPr kumimoji="1" lang="ja-JP" altLang="en-US" sz="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マイナンバーカード活用準備</a:t>
            </a:r>
          </a:p>
        </p:txBody>
      </p:sp>
      <p:sp>
        <p:nvSpPr>
          <p:cNvPr id="101" name="右矢印 100"/>
          <p:cNvSpPr/>
          <p:nvPr/>
        </p:nvSpPr>
        <p:spPr>
          <a:xfrm>
            <a:off x="3124095" y="4979994"/>
            <a:ext cx="1722225" cy="60828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87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システム整備</a:t>
            </a:r>
            <a:endParaRPr kumimoji="1" lang="en-US" altLang="ja-JP" sz="787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 defTabSz="342892"/>
            <a:r>
              <a:rPr kumimoji="1" lang="ja-JP" altLang="en-US" sz="787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試行運用</a:t>
            </a:r>
          </a:p>
        </p:txBody>
      </p:sp>
      <p:sp>
        <p:nvSpPr>
          <p:cNvPr id="155" name="右矢印 154"/>
          <p:cNvSpPr/>
          <p:nvPr/>
        </p:nvSpPr>
        <p:spPr>
          <a:xfrm>
            <a:off x="1292465" y="2619515"/>
            <a:ext cx="1277272" cy="172800"/>
          </a:xfrm>
          <a:prstGeom prst="rightArrow">
            <a:avLst>
              <a:gd name="adj1" fmla="val 100000"/>
              <a:gd name="adj2" fmla="val 46697"/>
            </a:avLst>
          </a:prstGeom>
          <a:solidFill>
            <a:schemeClr val="accent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フィージビリティ調査、</a:t>
            </a:r>
            <a:endParaRPr kumimoji="1" lang="en-US" altLang="ja-JP" sz="60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制度的な検討</a:t>
            </a:r>
          </a:p>
        </p:txBody>
      </p:sp>
      <p:sp>
        <p:nvSpPr>
          <p:cNvPr id="166" name="右矢印 165"/>
          <p:cNvSpPr/>
          <p:nvPr/>
        </p:nvSpPr>
        <p:spPr>
          <a:xfrm>
            <a:off x="1292463" y="7573857"/>
            <a:ext cx="3677269" cy="280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マイナンバーカードの普及</a:t>
            </a:r>
            <a:r>
              <a:rPr kumimoji="1" lang="ja-JP" altLang="en-US" sz="7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状況を踏まえ</a:t>
            </a:r>
            <a:r>
              <a:rPr kumimoji="1" lang="ja-JP" altLang="en-US" sz="7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、業界団体における開発・導入を検討</a:t>
            </a:r>
          </a:p>
        </p:txBody>
      </p:sp>
      <p:sp>
        <p:nvSpPr>
          <p:cNvPr id="105" name="右矢印 104"/>
          <p:cNvSpPr/>
          <p:nvPr/>
        </p:nvSpPr>
        <p:spPr>
          <a:xfrm>
            <a:off x="5223551" y="2951653"/>
            <a:ext cx="672425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本格運用</a:t>
            </a:r>
          </a:p>
        </p:txBody>
      </p:sp>
      <p:sp>
        <p:nvSpPr>
          <p:cNvPr id="106" name="右矢印 105"/>
          <p:cNvSpPr/>
          <p:nvPr/>
        </p:nvSpPr>
        <p:spPr>
          <a:xfrm>
            <a:off x="5223552" y="2183439"/>
            <a:ext cx="672424" cy="396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環境整備を</a:t>
            </a:r>
            <a:endParaRPr kumimoji="1" lang="en-US" altLang="ja-JP" sz="65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踏まえた実施</a:t>
            </a:r>
          </a:p>
        </p:txBody>
      </p:sp>
      <p:sp>
        <p:nvSpPr>
          <p:cNvPr id="85" name="右矢印 84"/>
          <p:cNvSpPr/>
          <p:nvPr/>
        </p:nvSpPr>
        <p:spPr>
          <a:xfrm>
            <a:off x="1288890" y="8812091"/>
            <a:ext cx="3680843" cy="48335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9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先進又は優良事例の周知・横展開及び多目的利用の推進による普及</a:t>
            </a:r>
          </a:p>
        </p:txBody>
      </p:sp>
      <p:sp>
        <p:nvSpPr>
          <p:cNvPr id="94" name="右矢印 93"/>
          <p:cNvSpPr/>
          <p:nvPr/>
        </p:nvSpPr>
        <p:spPr>
          <a:xfrm>
            <a:off x="4986163" y="8812092"/>
            <a:ext cx="900379" cy="48430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進捗状況等に応じた対応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3189616" y="2957354"/>
            <a:ext cx="423526" cy="272737"/>
            <a:chOff x="3212537" y="2846083"/>
            <a:chExt cx="423526" cy="291693"/>
          </a:xfrm>
        </p:grpSpPr>
        <p:sp>
          <p:nvSpPr>
            <p:cNvPr id="82" name="山形 81"/>
            <p:cNvSpPr/>
            <p:nvPr/>
          </p:nvSpPr>
          <p:spPr>
            <a:xfrm>
              <a:off x="3212537" y="2846083"/>
              <a:ext cx="127318" cy="29169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892"/>
              <a:endParaRPr kumimoji="1" lang="ja-JP" altLang="en-US" sz="135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89" name="山形 88"/>
            <p:cNvSpPr/>
            <p:nvPr/>
          </p:nvSpPr>
          <p:spPr>
            <a:xfrm>
              <a:off x="3360641" y="2846083"/>
              <a:ext cx="127318" cy="29169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892"/>
              <a:endParaRPr kumimoji="1" lang="ja-JP" altLang="en-US" sz="135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97" name="山形 96"/>
            <p:cNvSpPr/>
            <p:nvPr/>
          </p:nvSpPr>
          <p:spPr>
            <a:xfrm>
              <a:off x="3508745" y="2846083"/>
              <a:ext cx="127318" cy="291693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42892"/>
              <a:endParaRPr kumimoji="1" lang="ja-JP" altLang="en-US" sz="135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</p:grpSp>
      <p:sp>
        <p:nvSpPr>
          <p:cNvPr id="98" name="右矢印 97"/>
          <p:cNvSpPr/>
          <p:nvPr/>
        </p:nvSpPr>
        <p:spPr>
          <a:xfrm>
            <a:off x="2609850" y="2620329"/>
            <a:ext cx="776161" cy="172800"/>
          </a:xfrm>
          <a:prstGeom prst="rightArrow">
            <a:avLst>
              <a:gd name="adj1" fmla="val 100000"/>
              <a:gd name="adj2" fmla="val 45298"/>
            </a:avLst>
          </a:prstGeom>
          <a:solidFill>
            <a:schemeClr val="accent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7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地方との協議</a:t>
            </a:r>
            <a:endParaRPr kumimoji="1" lang="en-US" altLang="ja-JP" sz="70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3" name="右矢印 112"/>
          <p:cNvSpPr/>
          <p:nvPr/>
        </p:nvSpPr>
        <p:spPr>
          <a:xfrm>
            <a:off x="1292464" y="2812303"/>
            <a:ext cx="3931087" cy="108000"/>
          </a:xfrm>
          <a:prstGeom prst="rightArrow">
            <a:avLst>
              <a:gd name="adj1" fmla="val 100000"/>
              <a:gd name="adj2" fmla="val 60959"/>
            </a:avLst>
          </a:prstGeom>
          <a:solidFill>
            <a:schemeClr val="accent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7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マイナンバーカードの利用促進、本人確認利用、メリットの広報周知、受給者の利便性向上</a:t>
            </a:r>
            <a:endParaRPr kumimoji="1" lang="en-US" altLang="ja-JP" sz="70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2" name="右矢印 101"/>
          <p:cNvSpPr/>
          <p:nvPr/>
        </p:nvSpPr>
        <p:spPr>
          <a:xfrm>
            <a:off x="1292464" y="7249450"/>
            <a:ext cx="1483781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設計・開発</a:t>
            </a:r>
          </a:p>
        </p:txBody>
      </p:sp>
      <p:sp>
        <p:nvSpPr>
          <p:cNvPr id="103" name="右矢印 102"/>
          <p:cNvSpPr/>
          <p:nvPr/>
        </p:nvSpPr>
        <p:spPr>
          <a:xfrm>
            <a:off x="2770055" y="7245579"/>
            <a:ext cx="3097345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マイナポータルを通じて、年末調整・確定申告手続に必要な情報を一括入手、</a:t>
            </a:r>
            <a:endParaRPr kumimoji="1" lang="en-US" altLang="ja-JP" sz="65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各種申告書への自動入力を開始</a:t>
            </a:r>
          </a:p>
        </p:txBody>
      </p:sp>
      <p:sp>
        <p:nvSpPr>
          <p:cNvPr id="116" name="右矢印 115"/>
          <p:cNvSpPr/>
          <p:nvPr/>
        </p:nvSpPr>
        <p:spPr>
          <a:xfrm>
            <a:off x="3946831" y="5950301"/>
            <a:ext cx="1949144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措置内容に応じた対応（法改正等）</a:t>
            </a:r>
          </a:p>
        </p:txBody>
      </p:sp>
      <p:sp>
        <p:nvSpPr>
          <p:cNvPr id="117" name="右矢印 116"/>
          <p:cNvSpPr/>
          <p:nvPr/>
        </p:nvSpPr>
        <p:spPr>
          <a:xfrm>
            <a:off x="5223551" y="2631817"/>
            <a:ext cx="672424" cy="288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42892"/>
            <a:r>
              <a:rPr kumimoji="1" lang="ja-JP" altLang="en-US" sz="8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本格運用</a:t>
            </a:r>
          </a:p>
        </p:txBody>
      </p:sp>
      <p:sp>
        <p:nvSpPr>
          <p:cNvPr id="99" name="右矢印 98"/>
          <p:cNvSpPr/>
          <p:nvPr/>
        </p:nvSpPr>
        <p:spPr>
          <a:xfrm>
            <a:off x="1295399" y="1868434"/>
            <a:ext cx="892875" cy="28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4290" rIns="36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5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先行事例の実証</a:t>
            </a:r>
          </a:p>
        </p:txBody>
      </p:sp>
      <p:sp>
        <p:nvSpPr>
          <p:cNvPr id="115" name="右矢印 114"/>
          <p:cNvSpPr/>
          <p:nvPr/>
        </p:nvSpPr>
        <p:spPr>
          <a:xfrm>
            <a:off x="2618121" y="3293531"/>
            <a:ext cx="3276000" cy="356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工程表に基づき各担当部局が環境整備</a:t>
            </a:r>
            <a:endParaRPr kumimoji="1" lang="en-US" altLang="ja-JP" sz="65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defTabSz="342892"/>
            <a:r>
              <a:rPr kumimoji="1" lang="ja-JP" altLang="en-US" sz="65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順次、マイナポータル等での閲覧、情報連携できる情報を拡大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2201127" y="8213471"/>
            <a:ext cx="3692756" cy="298812"/>
            <a:chOff x="2201127" y="8210420"/>
            <a:chExt cx="3682541" cy="310137"/>
          </a:xfrm>
        </p:grpSpPr>
        <p:sp>
          <p:nvSpPr>
            <p:cNvPr id="107" name="右矢印 106"/>
            <p:cNvSpPr/>
            <p:nvPr/>
          </p:nvSpPr>
          <p:spPr>
            <a:xfrm>
              <a:off x="2201127" y="8365967"/>
              <a:ext cx="2758221" cy="145846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マイナンバーカードの普及状況等を踏まえたシステム連携等、運転経歴証明書の在り方の検討　　</a:t>
              </a:r>
              <a:r>
                <a:rPr kumimoji="1" lang="ja-JP" altLang="en-US" sz="5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　　　　　　　</a:t>
              </a:r>
            </a:p>
          </p:txBody>
        </p:sp>
        <p:sp>
          <p:nvSpPr>
            <p:cNvPr id="109" name="右矢印 108"/>
            <p:cNvSpPr/>
            <p:nvPr/>
          </p:nvSpPr>
          <p:spPr>
            <a:xfrm>
              <a:off x="4986163" y="8210420"/>
              <a:ext cx="897505" cy="310137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ja-JP" altLang="en-US" sz="6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システム連携等　</a:t>
              </a:r>
              <a:r>
                <a:rPr kumimoji="1" lang="ja-JP" altLang="en-US" sz="600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　</a:t>
              </a:r>
              <a:r>
                <a:rPr kumimoji="1" lang="ja-JP" altLang="en-US" sz="600" dirty="0">
                  <a:solidFill>
                    <a:schemeClr val="tx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　　　　　　　</a:t>
              </a:r>
            </a:p>
          </p:txBody>
        </p:sp>
        <p:sp>
          <p:nvSpPr>
            <p:cNvPr id="86" name="右矢印 85"/>
            <p:cNvSpPr/>
            <p:nvPr/>
          </p:nvSpPr>
          <p:spPr>
            <a:xfrm>
              <a:off x="2201127" y="8210420"/>
              <a:ext cx="2888398" cy="145846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42892"/>
              <a:r>
                <a:rPr kumimoji="1" lang="ja-JP" altLang="en-US" sz="600" dirty="0">
                  <a:solidFill>
                    <a:prstClr val="black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シールの交付</a:t>
              </a: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4992753" y="8323644"/>
              <a:ext cx="62151" cy="1141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 flipH="1" flipV="1">
              <a:off x="4992821" y="8218192"/>
              <a:ext cx="132350" cy="60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 rot="18736788" flipH="1" flipV="1">
              <a:off x="4986747" y="8255982"/>
              <a:ext cx="139734" cy="846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右矢印 99"/>
          <p:cNvSpPr/>
          <p:nvPr/>
        </p:nvSpPr>
        <p:spPr>
          <a:xfrm>
            <a:off x="1292463" y="8215436"/>
            <a:ext cx="873018" cy="2988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ja-JP" altLang="en-US" sz="5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運転経歴証明書が</a:t>
            </a:r>
            <a:endParaRPr kumimoji="1" lang="en-US" altLang="ja-JP" sz="50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/>
            <a:r>
              <a:rPr kumimoji="1" lang="ja-JP" altLang="en-US" sz="5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発行済であることを表示するシールの</a:t>
            </a:r>
            <a:endParaRPr kumimoji="1" lang="en-US" altLang="ja-JP" sz="50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/>
            <a:r>
              <a:rPr kumimoji="1" lang="ja-JP" altLang="en-US" sz="5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検討・準備</a:t>
            </a:r>
            <a:endParaRPr kumimoji="1" lang="en-US" altLang="ja-JP" sz="500" dirty="0">
              <a:solidFill>
                <a:prstClr val="white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1" name="右矢印 90"/>
          <p:cNvSpPr/>
          <p:nvPr/>
        </p:nvSpPr>
        <p:spPr>
          <a:xfrm>
            <a:off x="1292464" y="2188277"/>
            <a:ext cx="881847" cy="1872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" tIns="34290" rIns="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55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電子化の検討</a:t>
            </a:r>
            <a:r>
              <a:rPr kumimoji="1" lang="ja-JP" altLang="en-US" sz="5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（電子処方箋ガイドラインの改定等）</a:t>
            </a:r>
          </a:p>
        </p:txBody>
      </p:sp>
      <p:sp>
        <p:nvSpPr>
          <p:cNvPr id="104" name="右矢印 103"/>
          <p:cNvSpPr/>
          <p:nvPr/>
        </p:nvSpPr>
        <p:spPr>
          <a:xfrm>
            <a:off x="1292464" y="2398437"/>
            <a:ext cx="1132075" cy="187200"/>
          </a:xfrm>
          <a:prstGeom prst="rightArrow">
            <a:avLst>
              <a:gd name="adj1" fmla="val 100000"/>
              <a:gd name="adj2" fmla="val 52928"/>
            </a:avLst>
          </a:prstGeom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42892"/>
            <a:r>
              <a:rPr kumimoji="1" lang="ja-JP" altLang="en-US" sz="600" dirty="0">
                <a:solidFill>
                  <a:prstClr val="white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電子化に向けた環境整備の検討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48067" y="9585130"/>
            <a:ext cx="9412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游明朝" panose="02020400000000000000" pitchFamily="18" charset="-128"/>
                <a:ea typeface="游明朝" panose="02020400000000000000" pitchFamily="18" charset="-128"/>
              </a:rPr>
              <a:t>119</a:t>
            </a:r>
            <a:r>
              <a:rPr kumimoji="1" lang="en-US" altLang="ja-JP" sz="1050" dirty="0"/>
              <a:t> 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3538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rgbClr val="41719C"/>
          </a:solidFill>
        </a:ln>
      </a:spPr>
      <a:bodyPr rot="0" spcFirstLastPara="0" vertOverflow="overflow" horzOverflow="overflow" vert="horz" wrap="square" lIns="108000" tIns="34290" rIns="68580" bIns="34290" numCol="1" spcCol="0" rtlCol="0" fromWordArt="0" anchor="ctr" anchorCtr="0" forceAA="0" compatLnSpc="1">
        <a:prstTxWarp prst="textNoShape">
          <a:avLst/>
        </a:prstTxWarp>
        <a:noAutofit/>
      </a:bodyPr>
      <a:lstStyle>
        <a:defPPr defTabSz="342892">
          <a:defRPr kumimoji="1" sz="700" dirty="0">
            <a:solidFill>
              <a:prstClr val="white"/>
            </a:solidFill>
            <a:latin typeface="ＭＳ ゴシック" panose="020B0609070205080204" pitchFamily="49" charset="-128"/>
            <a:ea typeface="ＭＳ ゴシック" panose="020B0609070205080204" pitchFamily="49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752</Words>
  <Application>Microsoft Office PowerPoint</Application>
  <PresentationFormat>A4 210 x 297 mm</PresentationFormat>
  <Paragraphs>182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3</cp:revision>
  <dcterms:created xsi:type="dcterms:W3CDTF">2019-12-23T02:07:15Z</dcterms:created>
  <dcterms:modified xsi:type="dcterms:W3CDTF">2020-01-21T05:03:52Z</dcterms:modified>
</cp:coreProperties>
</file>