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6" r:id="rId2"/>
  </p:sldMasterIdLst>
  <p:notesMasterIdLst>
    <p:notesMasterId r:id="rId30"/>
  </p:notesMasterIdLst>
  <p:sldIdLst>
    <p:sldId id="1155" r:id="rId3"/>
    <p:sldId id="1358" r:id="rId4"/>
    <p:sldId id="732" r:id="rId5"/>
    <p:sldId id="746" r:id="rId6"/>
    <p:sldId id="716" r:id="rId7"/>
    <p:sldId id="794" r:id="rId8"/>
    <p:sldId id="714" r:id="rId9"/>
    <p:sldId id="1332" r:id="rId10"/>
    <p:sldId id="1366" r:id="rId11"/>
    <p:sldId id="800" r:id="rId12"/>
    <p:sldId id="761" r:id="rId13"/>
    <p:sldId id="736" r:id="rId14"/>
    <p:sldId id="789" r:id="rId15"/>
    <p:sldId id="762" r:id="rId16"/>
    <p:sldId id="763" r:id="rId17"/>
    <p:sldId id="764" r:id="rId18"/>
    <p:sldId id="765" r:id="rId19"/>
    <p:sldId id="709" r:id="rId20"/>
    <p:sldId id="1300" r:id="rId21"/>
    <p:sldId id="777" r:id="rId22"/>
    <p:sldId id="1365" r:id="rId23"/>
    <p:sldId id="1364" r:id="rId24"/>
    <p:sldId id="1302" r:id="rId25"/>
    <p:sldId id="1303" r:id="rId26"/>
    <p:sldId id="1304" r:id="rId27"/>
    <p:sldId id="1305" r:id="rId28"/>
    <p:sldId id="1306" r:id="rId29"/>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66FD3E0-E35C-41B0-A781-F8D053618868}">
          <p14:sldIdLst>
            <p14:sldId id="1155"/>
            <p14:sldId id="1358"/>
            <p14:sldId id="732"/>
            <p14:sldId id="746"/>
            <p14:sldId id="716"/>
            <p14:sldId id="794"/>
            <p14:sldId id="714"/>
            <p14:sldId id="1332"/>
            <p14:sldId id="1366"/>
            <p14:sldId id="800"/>
            <p14:sldId id="761"/>
            <p14:sldId id="736"/>
            <p14:sldId id="789"/>
            <p14:sldId id="762"/>
            <p14:sldId id="763"/>
            <p14:sldId id="764"/>
            <p14:sldId id="765"/>
            <p14:sldId id="709"/>
            <p14:sldId id="1300"/>
            <p14:sldId id="777"/>
            <p14:sldId id="1365"/>
            <p14:sldId id="1364"/>
            <p14:sldId id="1302"/>
            <p14:sldId id="1303"/>
            <p14:sldId id="1304"/>
            <p14:sldId id="1305"/>
            <p14:sldId id="1306"/>
          </p14:sldIdLst>
        </p14:section>
        <p14:section name="タイトルなしのセクション" id="{2FBED3C3-82F8-419C-B5D5-F6457A59DBA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66"/>
    <a:srgbClr val="0000FF"/>
    <a:srgbClr val="D9D9D9"/>
    <a:srgbClr val="92D050"/>
    <a:srgbClr val="0099FF"/>
    <a:srgbClr val="2D2D8A"/>
    <a:srgbClr val="006600"/>
    <a:srgbClr val="FF2F97"/>
    <a:srgbClr val="FF4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330" autoAdjust="0"/>
    <p:restoredTop sz="96370" autoAdjust="0"/>
  </p:normalViewPr>
  <p:slideViewPr>
    <p:cSldViewPr>
      <p:cViewPr varScale="1">
        <p:scale>
          <a:sx n="110" d="100"/>
          <a:sy n="110" d="100"/>
        </p:scale>
        <p:origin x="1158" y="108"/>
      </p:cViewPr>
      <p:guideLst>
        <p:guide orient="horz" pos="2160"/>
        <p:guide pos="2880"/>
      </p:guideLst>
    </p:cSldViewPr>
  </p:slideViewPr>
  <p:outlineViewPr>
    <p:cViewPr>
      <p:scale>
        <a:sx n="33" d="100"/>
        <a:sy n="33" d="100"/>
      </p:scale>
      <p:origin x="0" y="-41928"/>
    </p:cViewPr>
  </p:outlineViewPr>
  <p:notesTextViewPr>
    <p:cViewPr>
      <p:scale>
        <a:sx n="1" d="1"/>
        <a:sy n="1" d="1"/>
      </p:scale>
      <p:origin x="0" y="0"/>
    </p:cViewPr>
  </p:notesTextViewPr>
  <p:sorterViewPr>
    <p:cViewPr>
      <p:scale>
        <a:sx n="125" d="100"/>
        <a:sy n="125" d="100"/>
      </p:scale>
      <p:origin x="0" y="0"/>
    </p:cViewPr>
  </p:sorterViewPr>
  <p:notesViewPr>
    <p:cSldViewPr showGuides="1">
      <p:cViewPr varScale="1">
        <p:scale>
          <a:sx n="77" d="100"/>
          <a:sy n="77" d="100"/>
        </p:scale>
        <p:origin x="400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D7785109-EB95-411E-9E48-37F13240F61F}"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2A57B424-EC2B-45B0-9308-920F15BB750B}" type="slidenum">
              <a:rPr kumimoji="1" lang="ja-JP" altLang="en-US" smtClean="0"/>
              <a:t>‹#›</a:t>
            </a:fld>
            <a:endParaRPr kumimoji="1" lang="ja-JP" altLang="en-US"/>
          </a:p>
        </p:txBody>
      </p:sp>
    </p:spTree>
    <p:extLst>
      <p:ext uri="{BB962C8B-B14F-4D97-AF65-F5344CB8AC3E}">
        <p14:creationId xmlns:p14="http://schemas.microsoft.com/office/powerpoint/2010/main" val="35894804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48653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51461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27526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64391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521410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548564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62951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A57B424-EC2B-45B0-9308-920F15BB750B}" type="slidenum">
              <a:rPr kumimoji="1" lang="ja-JP" altLang="en-US" smtClean="0"/>
              <a:t>20</a:t>
            </a:fld>
            <a:endParaRPr kumimoji="1" lang="ja-JP" altLang="en-US" dirty="0"/>
          </a:p>
        </p:txBody>
      </p:sp>
    </p:spTree>
    <p:extLst>
      <p:ext uri="{BB962C8B-B14F-4D97-AF65-F5344CB8AC3E}">
        <p14:creationId xmlns:p14="http://schemas.microsoft.com/office/powerpoint/2010/main" val="227485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675646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687445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3801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370192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4190799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05022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40801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53967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018353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A57B424-EC2B-45B0-9308-920F15BB750B}" type="slidenum">
              <a:rPr kumimoji="1" lang="ja-JP" altLang="en-US" smtClean="0"/>
              <a:t>8</a:t>
            </a:fld>
            <a:endParaRPr kumimoji="1" lang="ja-JP" altLang="en-US" dirty="0"/>
          </a:p>
        </p:txBody>
      </p:sp>
    </p:spTree>
    <p:extLst>
      <p:ext uri="{BB962C8B-B14F-4D97-AF65-F5344CB8AC3E}">
        <p14:creationId xmlns:p14="http://schemas.microsoft.com/office/powerpoint/2010/main" val="1980498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11987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935688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421453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572000" y="260351"/>
            <a:ext cx="4103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defRPr/>
            </a:pPr>
            <a:endParaRPr lang="ja-JP" altLang="ja-JP" sz="1800">
              <a:latin typeface="IPA Pゴシック" panose="020B0500000000000000" pitchFamily="50" charset="-128"/>
              <a:ea typeface="IPA Pゴシック" panose="020B0500000000000000" pitchFamily="50" charset="-128"/>
            </a:endParaRPr>
          </a:p>
        </p:txBody>
      </p:sp>
      <p:sp>
        <p:nvSpPr>
          <p:cNvPr id="5123" name="Rectangle 3"/>
          <p:cNvSpPr>
            <a:spLocks noGrp="1" noChangeArrowheads="1"/>
          </p:cNvSpPr>
          <p:nvPr>
            <p:ph type="ctrTitle"/>
          </p:nvPr>
        </p:nvSpPr>
        <p:spPr>
          <a:xfrm>
            <a:off x="1187451" y="1958977"/>
            <a:ext cx="7344990" cy="1325563"/>
          </a:xfrm>
        </p:spPr>
        <p:txBody>
          <a:bodyPr/>
          <a:lstStyle>
            <a:lvl1pPr>
              <a:defRPr b="1">
                <a:solidFill>
                  <a:schemeClr val="tx1"/>
                </a:solidFill>
                <a:latin typeface="+mj-ea"/>
                <a:ea typeface="+mj-ea"/>
              </a:defRPr>
            </a:lvl1pPr>
          </a:lstStyle>
          <a:p>
            <a:r>
              <a:rPr lang="ja-JP" altLang="en-US" dirty="0"/>
              <a:t>マスター タイトルの書式設定</a:t>
            </a:r>
          </a:p>
        </p:txBody>
      </p:sp>
      <p:sp>
        <p:nvSpPr>
          <p:cNvPr id="5124" name="Rectangle 4"/>
          <p:cNvSpPr>
            <a:spLocks noGrp="1" noChangeArrowheads="1"/>
          </p:cNvSpPr>
          <p:nvPr>
            <p:ph type="subTitle" idx="1"/>
          </p:nvPr>
        </p:nvSpPr>
        <p:spPr>
          <a:xfrm>
            <a:off x="2051720" y="3933056"/>
            <a:ext cx="6552827" cy="1752600"/>
          </a:xfrm>
        </p:spPr>
        <p:txBody>
          <a:bodyPr anchor="ctr"/>
          <a:lstStyle>
            <a:lvl1pPr marL="0" indent="0" algn="r">
              <a:buFontTx/>
              <a:buNone/>
              <a:defRPr sz="2800">
                <a:solidFill>
                  <a:schemeClr val="tx1"/>
                </a:solidFill>
                <a:latin typeface="+mj-ea"/>
                <a:ea typeface="+mj-ea"/>
              </a:defRPr>
            </a:lvl1pPr>
          </a:lstStyle>
          <a:p>
            <a:r>
              <a:rPr lang="ja-JP" altLang="en-US" dirty="0"/>
              <a:t>マスター サブタイトルの書式設定</a:t>
            </a:r>
          </a:p>
        </p:txBody>
      </p:sp>
      <p:sp>
        <p:nvSpPr>
          <p:cNvPr id="12" name="Rectangle 7"/>
          <p:cNvSpPr>
            <a:spLocks noGrp="1" noChangeArrowheads="1"/>
          </p:cNvSpPr>
          <p:nvPr>
            <p:ph type="sldNum" sz="quarter" idx="12"/>
          </p:nvPr>
        </p:nvSpPr>
        <p:spPr>
          <a:xfrm>
            <a:off x="6564313" y="6461127"/>
            <a:ext cx="2133600" cy="352425"/>
          </a:xfrm>
          <a:prstGeom prst="rect">
            <a:avLst/>
          </a:prstGeom>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329127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Rectangle 7"/>
          <p:cNvSpPr>
            <a:spLocks noGrp="1" noChangeArrowheads="1"/>
          </p:cNvSpPr>
          <p:nvPr>
            <p:ph type="sldNum" sz="quarter" idx="12"/>
          </p:nvPr>
        </p:nvSpPr>
        <p:spPr>
          <a:xfrm>
            <a:off x="6553200" y="6526215"/>
            <a:ext cx="2133600" cy="287337"/>
          </a:xfrm>
          <a:prstGeom prst="rect">
            <a:avLst/>
          </a:prstGeom>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24560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08763" y="260350"/>
            <a:ext cx="2036762" cy="6076950"/>
          </a:xfrm>
        </p:spPr>
        <p:txBody>
          <a:bodyPr vert="eaVert"/>
          <a:lstStyle/>
          <a:p>
            <a:r>
              <a:rPr lang="ja-JP" altLang="en-US" dirty="0"/>
              <a:t>マスター タイトルの書式設定</a:t>
            </a:r>
          </a:p>
        </p:txBody>
      </p:sp>
      <p:sp>
        <p:nvSpPr>
          <p:cNvPr id="3" name="縦書きテキスト プレースホルダ 2"/>
          <p:cNvSpPr>
            <a:spLocks noGrp="1"/>
          </p:cNvSpPr>
          <p:nvPr>
            <p:ph type="body" orient="vert" idx="1"/>
          </p:nvPr>
        </p:nvSpPr>
        <p:spPr>
          <a:xfrm>
            <a:off x="498475" y="260350"/>
            <a:ext cx="5957888" cy="6076950"/>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Rectangle 7"/>
          <p:cNvSpPr>
            <a:spLocks noGrp="1" noChangeArrowheads="1"/>
          </p:cNvSpPr>
          <p:nvPr>
            <p:ph type="sldNum" sz="quarter" idx="12"/>
          </p:nvPr>
        </p:nvSpPr>
        <p:spPr>
          <a:xfrm>
            <a:off x="6553200" y="6526215"/>
            <a:ext cx="2133600" cy="287337"/>
          </a:xfrm>
          <a:prstGeom prst="rect">
            <a:avLst/>
          </a:prstGeom>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3015074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ECF767-ECF3-4CB7-8189-A82C26EF6B3B}"/>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AA575A-8E08-45CD-ACED-85CFC1CCA1A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0957C3-D29B-4077-AAE0-AEF718156CC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3E484D3-9878-4279-9E39-B357650FD1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B6DA03-7A01-483F-B5A7-AF306CBD25FA}"/>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1305383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1E2F8E-A233-479A-92D1-C422E297BA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F52C09-7338-4532-AF39-C515593CF67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850DE5-423B-4C08-B915-D41C4EC82207}"/>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1149D824-5AB1-45BF-BF10-DD12B91144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AFCF80-B471-4DB4-840D-E2A748CC1EC9}"/>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4124668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5FB8-C9EE-4CD0-81BA-73F4F820F568}"/>
              </a:ext>
            </a:extLst>
          </p:cNvPr>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48EB96-4427-418F-81FF-D60CCC6E3D8F}"/>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7A5346E-5495-4464-8F7B-9BA3A8CE62A9}"/>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68A14A0B-A7D6-4DC2-97A3-59CAC3DC38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CFB85B-0067-4D8F-85FF-FF5A010306AB}"/>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268299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B9262-4675-4E4F-9302-22FD300E03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784D6D-1BAA-4D06-820F-6AEC08E376B9}"/>
              </a:ext>
            </a:extLst>
          </p:cNvPr>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BF4437F-12F1-4501-9145-6AC779E72C98}"/>
              </a:ext>
            </a:extLst>
          </p:cNvPr>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77DD49-54D1-404F-A702-307A9D89AA4D}"/>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A192DC37-D57A-46C4-ABCD-90D170C300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A38D1F-CF46-466B-B7AF-347F747BE0FB}"/>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1794361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8829D-7F09-47E5-A962-292FC4E38E61}"/>
              </a:ext>
            </a:extLst>
          </p:cNvPr>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5A4FBF-91FF-4A15-BF52-4431A4CD72E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8D246C-1102-443B-9621-3A49AEE3C629}"/>
              </a:ext>
            </a:extLst>
          </p:cNvPr>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7DA174-3AD5-4A55-BA5E-C0C19FEF8D9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0E9B3A0-4326-437F-872C-1E64288423FD}"/>
              </a:ext>
            </a:extLst>
          </p:cNvPr>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FF0838-0C69-4FB0-A35E-D73B00246C85}"/>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16972DB5-5A45-444A-A129-880BCF2172D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5DD3C2E-2565-4875-84CD-509BEC1D7AB4}"/>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3451460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47D0A8-4EB3-4B7D-9D4E-26825C714E8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ADBBB1D-94A1-4DAB-ACFD-020DF255ADB9}"/>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9F03CC3-B05C-45C4-B782-9E6622B5502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9FCEEFC-7182-4F1D-AE3E-C9AD6FB3A8BD}"/>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1332318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47249F-523E-4284-BFB1-F750946DD572}"/>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B6C82BCD-6A48-4AC6-9043-C010B9329E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6C26BBD-E8A3-443E-B173-DA29A2003196}"/>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1956706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4BCF2-52E2-473E-A93D-5845B8671A0E}"/>
              </a:ext>
            </a:extLst>
          </p:cNvPr>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3BA7C-3EE2-4149-9B86-8D918277D86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CD720BC-F409-4B31-A2AB-62704E53C1E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53282E-0B95-4286-8B47-5AEB95C293AA}"/>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E98A5C83-B786-4C1A-801B-4FDE795BD6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FB9752-E070-4D1B-8C9D-F9409FBA7E55}"/>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94696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 2"/>
          <p:cNvSpPr>
            <a:spLocks noGrp="1"/>
          </p:cNvSpPr>
          <p:nvPr>
            <p:ph idx="1"/>
          </p:nvPr>
        </p:nvSpPr>
        <p:spPr/>
        <p:txBody>
          <a:bodyPr/>
          <a:lstStyle>
            <a:lvl1pPr>
              <a:defRPr>
                <a:latin typeface="+mj-ea"/>
                <a:ea typeface="+mj-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Rectangle 7"/>
          <p:cNvSpPr>
            <a:spLocks noGrp="1" noChangeArrowheads="1"/>
          </p:cNvSpPr>
          <p:nvPr>
            <p:ph type="sldNum" sz="quarter" idx="12"/>
          </p:nvPr>
        </p:nvSpPr>
        <p:spPr>
          <a:xfrm>
            <a:off x="6553200" y="6526215"/>
            <a:ext cx="2133600" cy="287337"/>
          </a:xfrm>
          <a:prstGeom prst="rect">
            <a:avLst/>
          </a:prstGeom>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4226177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E06EA7-6810-4441-BF59-D501229B1AF2}"/>
              </a:ext>
            </a:extLst>
          </p:cNvPr>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74A3406-A772-44F5-984E-55FAB7D6EBC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EEF3BDE-EF2A-47D0-B583-16CDA626225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680797-686D-440F-9A6C-4BE652396893}"/>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0F519085-2431-4582-A131-13EE76E578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F620A9-FC2E-464C-9C08-3EA724086AA2}"/>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486823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FDB6B-05E9-42E9-ADE3-F9F30CB846E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992A994-9E6C-41E0-8103-4F042702DC4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A1D10E-822C-4525-9D4E-AEFC74EC705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F94D492-1BA5-4CA4-9D48-B126404CD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CCF13A-8359-44F5-A2A2-AF98FDF906D2}"/>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3481661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2E572FF-67A3-4BCB-A5A8-BE93B0A07380}"/>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E6BB27-282F-49E7-8815-5F483AB08442}"/>
              </a:ext>
            </a:extLst>
          </p:cNvPr>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E0D72D-5A82-44EE-A518-3F6D74F7924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7D972F6-A939-45E7-9857-8750157031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67A6D8-5D4E-46D4-A904-8D84EDE857BD}"/>
              </a:ext>
            </a:extLst>
          </p:cNvPr>
          <p:cNvSpPr>
            <a:spLocks noGrp="1"/>
          </p:cNvSpPr>
          <p:nvPr>
            <p:ph type="sldNum" sz="quarter" idx="12"/>
          </p:nvPr>
        </p:nvSpPr>
        <p:spPr/>
        <p:txBody>
          <a:body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197706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atin typeface="+mj-ea"/>
                <a:ea typeface="+mj-ea"/>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atin typeface="+mn-ea"/>
                <a:ea typeface="+mn-ea"/>
              </a:defRPr>
            </a:lvl1pPr>
            <a:lvl2pPr marL="457198" indent="0">
              <a:buNone/>
              <a:defRPr sz="1800"/>
            </a:lvl2pPr>
            <a:lvl3pPr marL="914395" indent="0">
              <a:buNone/>
              <a:defRPr sz="1600"/>
            </a:lvl3pPr>
            <a:lvl4pPr marL="1371592" indent="0">
              <a:buNone/>
              <a:defRPr sz="1400"/>
            </a:lvl4pPr>
            <a:lvl5pPr marL="1828789" indent="0">
              <a:buNone/>
              <a:defRPr sz="1400"/>
            </a:lvl5pPr>
            <a:lvl6pPr marL="2285987" indent="0">
              <a:buNone/>
              <a:defRPr sz="1400"/>
            </a:lvl6pPr>
            <a:lvl7pPr marL="2743185" indent="0">
              <a:buNone/>
              <a:defRPr sz="1400"/>
            </a:lvl7pPr>
            <a:lvl8pPr marL="3200381" indent="0">
              <a:buNone/>
              <a:defRPr sz="1400"/>
            </a:lvl8pPr>
            <a:lvl9pPr marL="3657579" indent="0">
              <a:buNone/>
              <a:defRPr sz="1400"/>
            </a:lvl9pPr>
          </a:lstStyle>
          <a:p>
            <a:pPr lvl="0"/>
            <a:r>
              <a:rPr lang="ja-JP" altLang="en-US" dirty="0"/>
              <a:t>マスター テキストの書式設定</a:t>
            </a:r>
          </a:p>
        </p:txBody>
      </p:sp>
      <p:sp>
        <p:nvSpPr>
          <p:cNvPr id="6" name="Rectangle 7"/>
          <p:cNvSpPr>
            <a:spLocks noGrp="1" noChangeArrowheads="1"/>
          </p:cNvSpPr>
          <p:nvPr>
            <p:ph type="sldNum" sz="quarter" idx="12"/>
          </p:nvPr>
        </p:nvSpPr>
        <p:spPr>
          <a:xfrm>
            <a:off x="6553200" y="6526215"/>
            <a:ext cx="2133600" cy="287337"/>
          </a:xfrm>
          <a:prstGeom prst="rect">
            <a:avLst/>
          </a:prstGeom>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39646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 2"/>
          <p:cNvSpPr>
            <a:spLocks noGrp="1"/>
          </p:cNvSpPr>
          <p:nvPr>
            <p:ph sz="half" idx="1"/>
          </p:nvPr>
        </p:nvSpPr>
        <p:spPr>
          <a:xfrm>
            <a:off x="498476" y="1412877"/>
            <a:ext cx="3997325" cy="4924425"/>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4648201" y="1412877"/>
            <a:ext cx="3997325" cy="4924425"/>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7" name="Rectangle 7"/>
          <p:cNvSpPr>
            <a:spLocks noGrp="1" noChangeArrowheads="1"/>
          </p:cNvSpPr>
          <p:nvPr>
            <p:ph type="sldNum" sz="quarter" idx="12"/>
          </p:nvPr>
        </p:nvSpPr>
        <p:spPr>
          <a:xfrm>
            <a:off x="6553200" y="6526215"/>
            <a:ext cx="2133600" cy="287337"/>
          </a:xfrm>
          <a:prstGeom prst="rect">
            <a:avLst/>
          </a:prstGeom>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177189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1143000"/>
          </a:xfrm>
        </p:spPr>
        <p:txBody>
          <a:bodyPr/>
          <a:lstStyle>
            <a:lvl1pPr>
              <a:defRPr>
                <a:latin typeface="+mj-ea"/>
                <a:ea typeface="+mj-ea"/>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ja-JP" altLang="en-US" dirty="0"/>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atin typeface="+mj-ea"/>
                <a:ea typeface="+mj-ea"/>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ja-JP" altLang="en-US" dirty="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9" name="Rectangle 7"/>
          <p:cNvSpPr>
            <a:spLocks noGrp="1" noChangeArrowheads="1"/>
          </p:cNvSpPr>
          <p:nvPr>
            <p:ph type="sldNum" sz="quarter" idx="12"/>
          </p:nvPr>
        </p:nvSpPr>
        <p:spPr>
          <a:xfrm>
            <a:off x="6553200" y="6526215"/>
            <a:ext cx="2133600" cy="287337"/>
          </a:xfrm>
          <a:prstGeom prst="rect">
            <a:avLst/>
          </a:prstGeom>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91293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5" name="Rectangle 7"/>
          <p:cNvSpPr>
            <a:spLocks noGrp="1" noChangeArrowheads="1"/>
          </p:cNvSpPr>
          <p:nvPr>
            <p:ph type="sldNum" sz="quarter" idx="12"/>
          </p:nvPr>
        </p:nvSpPr>
        <p:spPr>
          <a:xfrm>
            <a:off x="6553200" y="6526215"/>
            <a:ext cx="2133600" cy="287337"/>
          </a:xfrm>
          <a:prstGeom prst="rect">
            <a:avLst/>
          </a:prstGeom>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45866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Rectangle 7"/>
          <p:cNvSpPr>
            <a:spLocks noGrp="1" noChangeArrowheads="1"/>
          </p:cNvSpPr>
          <p:nvPr>
            <p:ph type="sldNum" sz="quarter" idx="12"/>
          </p:nvPr>
        </p:nvSpPr>
        <p:spPr>
          <a:xfrm>
            <a:off x="6553200" y="6526215"/>
            <a:ext cx="2133600" cy="287337"/>
          </a:xfrm>
          <a:prstGeom prst="rect">
            <a:avLst/>
          </a:prstGeom>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56244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923702"/>
          </a:xfrm>
        </p:spPr>
        <p:txBody>
          <a:bodyPr anchor="b"/>
          <a:lstStyle>
            <a:lvl1pPr algn="l">
              <a:defRPr sz="2000" b="1">
                <a:latin typeface="+mj-ea"/>
                <a:ea typeface="+mj-ea"/>
              </a:defRPr>
            </a:lvl1pPr>
          </a:lstStyle>
          <a:p>
            <a:r>
              <a:rPr lang="ja-JP" altLang="en-US" dirty="0"/>
              <a:t>マスター タイトルの書式設定</a:t>
            </a:r>
          </a:p>
        </p:txBody>
      </p:sp>
      <p:sp>
        <p:nvSpPr>
          <p:cNvPr id="3" name="コンテンツ プレースホルダ 2"/>
          <p:cNvSpPr>
            <a:spLocks noGrp="1"/>
          </p:cNvSpPr>
          <p:nvPr>
            <p:ph idx="1"/>
          </p:nvPr>
        </p:nvSpPr>
        <p:spPr>
          <a:xfrm>
            <a:off x="3575051" y="273052"/>
            <a:ext cx="5111750" cy="5853113"/>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ja-JP" altLang="en-US" dirty="0"/>
              <a:t>マスター テキストの書式設定</a:t>
            </a:r>
          </a:p>
        </p:txBody>
      </p:sp>
      <p:sp>
        <p:nvSpPr>
          <p:cNvPr id="7" name="Rectangle 7"/>
          <p:cNvSpPr>
            <a:spLocks noGrp="1" noChangeArrowheads="1"/>
          </p:cNvSpPr>
          <p:nvPr>
            <p:ph type="sldNum" sz="quarter" idx="12"/>
          </p:nvPr>
        </p:nvSpPr>
        <p:spPr>
          <a:xfrm>
            <a:off x="6553200" y="6526215"/>
            <a:ext cx="2133600" cy="287337"/>
          </a:xfrm>
          <a:prstGeom prst="rect">
            <a:avLst/>
          </a:prstGeom>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423176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dirty="0"/>
              <a:t>マスター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198" indent="0">
              <a:buNone/>
              <a:defRPr sz="2800"/>
            </a:lvl2pPr>
            <a:lvl3pPr marL="914395" indent="0">
              <a:buNone/>
              <a:defRPr sz="2400"/>
            </a:lvl3pPr>
            <a:lvl4pPr marL="1371592" indent="0">
              <a:buNone/>
              <a:defRPr sz="2000"/>
            </a:lvl4pPr>
            <a:lvl5pPr marL="1828789" indent="0">
              <a:buNone/>
              <a:defRPr sz="2000"/>
            </a:lvl5pPr>
            <a:lvl6pPr marL="2285987" indent="0">
              <a:buNone/>
              <a:defRPr sz="2000"/>
            </a:lvl6pPr>
            <a:lvl7pPr marL="2743185" indent="0">
              <a:buNone/>
              <a:defRPr sz="2000"/>
            </a:lvl7pPr>
            <a:lvl8pPr marL="3200381" indent="0">
              <a:buNone/>
              <a:defRPr sz="2000"/>
            </a:lvl8pPr>
            <a:lvl9pPr marL="3657579" indent="0">
              <a:buNone/>
              <a:defRPr sz="2000"/>
            </a:lvl9pPr>
          </a:lstStyle>
          <a:p>
            <a:pPr lvl="0"/>
            <a:r>
              <a:rPr lang="ja-JP" altLang="en-US" noProof="0" dirty="0"/>
              <a:t>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ja-JP" altLang="en-US" dirty="0"/>
              <a:t>マスター テキストの書式設定</a:t>
            </a:r>
          </a:p>
        </p:txBody>
      </p:sp>
      <p:sp>
        <p:nvSpPr>
          <p:cNvPr id="7" name="Rectangle 7"/>
          <p:cNvSpPr>
            <a:spLocks noGrp="1" noChangeArrowheads="1"/>
          </p:cNvSpPr>
          <p:nvPr>
            <p:ph type="sldNum" sz="quarter" idx="12"/>
          </p:nvPr>
        </p:nvSpPr>
        <p:spPr>
          <a:xfrm>
            <a:off x="6553200" y="6526215"/>
            <a:ext cx="2133600" cy="287337"/>
          </a:xfrm>
          <a:prstGeom prst="rect">
            <a:avLst/>
          </a:prstGeom>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133656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8313" y="44450"/>
            <a:ext cx="6983412"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7" name="Rectangle 4"/>
          <p:cNvSpPr>
            <a:spLocks noGrp="1" noChangeArrowheads="1"/>
          </p:cNvSpPr>
          <p:nvPr>
            <p:ph type="body" idx="1"/>
          </p:nvPr>
        </p:nvSpPr>
        <p:spPr bwMode="auto">
          <a:xfrm>
            <a:off x="498475" y="1341438"/>
            <a:ext cx="83947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9" name="正方形/長方形 8">
            <a:extLst>
              <a:ext uri="{FF2B5EF4-FFF2-40B4-BE49-F238E27FC236}">
                <a16:creationId xmlns:a16="http://schemas.microsoft.com/office/drawing/2014/main" id="{DEDB36DB-AC1B-465C-B7C8-CAC14132DCDB}"/>
              </a:ext>
            </a:extLst>
          </p:cNvPr>
          <p:cNvSpPr/>
          <p:nvPr userDrawn="1"/>
        </p:nvSpPr>
        <p:spPr>
          <a:xfrm>
            <a:off x="451382" y="6531383"/>
            <a:ext cx="5832648" cy="261610"/>
          </a:xfrm>
          <a:prstGeom prst="rect">
            <a:avLst/>
          </a:prstGeom>
        </p:spPr>
        <p:txBody>
          <a:bodyPr wrap="square">
            <a:spAutoFit/>
          </a:bodyPr>
          <a:lstStyle/>
          <a:p>
            <a:r>
              <a:rPr lang="ja-JP" altLang="en-US" sz="1100" dirty="0"/>
              <a:t>出典：「201</a:t>
            </a:r>
            <a:r>
              <a:rPr lang="en-US" altLang="ja-JP" sz="1100" dirty="0"/>
              <a:t>9</a:t>
            </a:r>
            <a:r>
              <a:rPr lang="ja-JP" altLang="en-US" sz="1100" dirty="0"/>
              <a:t>年度IPA中小企業情報セキュリティ講習能力養成セミナー」テキスト</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kumimoji="1" sz="3200">
          <a:solidFill>
            <a:schemeClr val="tx1"/>
          </a:solidFill>
          <a:latin typeface="+mj-ea"/>
          <a:ea typeface="+mj-ea"/>
          <a:cs typeface="+mj-cs"/>
        </a:defRPr>
      </a:lvl1pPr>
      <a:lvl2pPr algn="l" rtl="0" eaLnBrk="1" fontAlgn="base" hangingPunct="1">
        <a:spcBef>
          <a:spcPct val="0"/>
        </a:spcBef>
        <a:spcAft>
          <a:spcPct val="0"/>
        </a:spcAft>
        <a:defRPr kumimoji="1" sz="3600">
          <a:solidFill>
            <a:srgbClr val="000066"/>
          </a:solidFill>
          <a:latin typeface="Arial" charset="0"/>
          <a:ea typeface="ＭＳ Ｐゴシック" charset="-128"/>
        </a:defRPr>
      </a:lvl2pPr>
      <a:lvl3pPr algn="l" rtl="0" eaLnBrk="1" fontAlgn="base" hangingPunct="1">
        <a:spcBef>
          <a:spcPct val="0"/>
        </a:spcBef>
        <a:spcAft>
          <a:spcPct val="0"/>
        </a:spcAft>
        <a:defRPr kumimoji="1" sz="3600">
          <a:solidFill>
            <a:srgbClr val="000066"/>
          </a:solidFill>
          <a:latin typeface="Arial" charset="0"/>
          <a:ea typeface="ＭＳ Ｐゴシック" charset="-128"/>
        </a:defRPr>
      </a:lvl3pPr>
      <a:lvl4pPr algn="l" rtl="0" eaLnBrk="1" fontAlgn="base" hangingPunct="1">
        <a:spcBef>
          <a:spcPct val="0"/>
        </a:spcBef>
        <a:spcAft>
          <a:spcPct val="0"/>
        </a:spcAft>
        <a:defRPr kumimoji="1" sz="3600">
          <a:solidFill>
            <a:srgbClr val="000066"/>
          </a:solidFill>
          <a:latin typeface="Arial" charset="0"/>
          <a:ea typeface="ＭＳ Ｐゴシック" charset="-128"/>
        </a:defRPr>
      </a:lvl4pPr>
      <a:lvl5pPr algn="l" rtl="0" eaLnBrk="1" fontAlgn="base" hangingPunct="1">
        <a:spcBef>
          <a:spcPct val="0"/>
        </a:spcBef>
        <a:spcAft>
          <a:spcPct val="0"/>
        </a:spcAft>
        <a:defRPr kumimoji="1" sz="3600">
          <a:solidFill>
            <a:srgbClr val="000066"/>
          </a:solidFill>
          <a:latin typeface="Arial" charset="0"/>
          <a:ea typeface="ＭＳ Ｐゴシック" charset="-128"/>
        </a:defRPr>
      </a:lvl5pPr>
      <a:lvl6pPr marL="457198" algn="l" rtl="0" eaLnBrk="1" fontAlgn="base" hangingPunct="1">
        <a:spcBef>
          <a:spcPct val="0"/>
        </a:spcBef>
        <a:spcAft>
          <a:spcPct val="0"/>
        </a:spcAft>
        <a:defRPr kumimoji="1" sz="3600">
          <a:solidFill>
            <a:srgbClr val="003399"/>
          </a:solidFill>
          <a:latin typeface="Arial" charset="0"/>
          <a:ea typeface="ＭＳ Ｐゴシック" charset="-128"/>
        </a:defRPr>
      </a:lvl6pPr>
      <a:lvl7pPr marL="914395" algn="l" rtl="0" eaLnBrk="1" fontAlgn="base" hangingPunct="1">
        <a:spcBef>
          <a:spcPct val="0"/>
        </a:spcBef>
        <a:spcAft>
          <a:spcPct val="0"/>
        </a:spcAft>
        <a:defRPr kumimoji="1" sz="3600">
          <a:solidFill>
            <a:srgbClr val="003399"/>
          </a:solidFill>
          <a:latin typeface="Arial" charset="0"/>
          <a:ea typeface="ＭＳ Ｐゴシック" charset="-128"/>
        </a:defRPr>
      </a:lvl7pPr>
      <a:lvl8pPr marL="1371592" algn="l" rtl="0" eaLnBrk="1" fontAlgn="base" hangingPunct="1">
        <a:spcBef>
          <a:spcPct val="0"/>
        </a:spcBef>
        <a:spcAft>
          <a:spcPct val="0"/>
        </a:spcAft>
        <a:defRPr kumimoji="1" sz="3600">
          <a:solidFill>
            <a:srgbClr val="003399"/>
          </a:solidFill>
          <a:latin typeface="Arial" charset="0"/>
          <a:ea typeface="ＭＳ Ｐゴシック" charset="-128"/>
        </a:defRPr>
      </a:lvl8pPr>
      <a:lvl9pPr marL="1828789" algn="l" rtl="0" eaLnBrk="1" fontAlgn="base" hangingPunct="1">
        <a:spcBef>
          <a:spcPct val="0"/>
        </a:spcBef>
        <a:spcAft>
          <a:spcPct val="0"/>
        </a:spcAft>
        <a:defRPr kumimoji="1" sz="3600">
          <a:solidFill>
            <a:srgbClr val="003399"/>
          </a:solidFill>
          <a:latin typeface="Arial" charset="0"/>
          <a:ea typeface="ＭＳ Ｐゴシック" charset="-128"/>
        </a:defRPr>
      </a:lvl9pPr>
    </p:titleStyle>
    <p:bodyStyle>
      <a:lvl1pPr marL="342898" indent="-342898" algn="l" rtl="0" eaLnBrk="1" fontAlgn="base" hangingPunct="1">
        <a:spcBef>
          <a:spcPct val="20000"/>
        </a:spcBef>
        <a:spcAft>
          <a:spcPct val="0"/>
        </a:spcAft>
        <a:buClr>
          <a:srgbClr val="000066"/>
        </a:buClr>
        <a:buFont typeface="Wingdings" pitchFamily="2" charset="2"/>
        <a:buChar char="l"/>
        <a:defRPr kumimoji="1" sz="2800">
          <a:solidFill>
            <a:schemeClr val="tx1"/>
          </a:solidFill>
          <a:latin typeface="+mn-ea"/>
          <a:ea typeface="+mn-ea"/>
          <a:cs typeface="+mn-cs"/>
        </a:defRPr>
      </a:lvl1pPr>
      <a:lvl2pPr marL="742946" indent="-285748" algn="l" rtl="0" eaLnBrk="1" fontAlgn="base" hangingPunct="1">
        <a:spcBef>
          <a:spcPct val="20000"/>
        </a:spcBef>
        <a:spcAft>
          <a:spcPct val="0"/>
        </a:spcAft>
        <a:buClr>
          <a:srgbClr val="FF0000"/>
        </a:buClr>
        <a:buFont typeface="Arial" charset="0"/>
        <a:buChar char="•"/>
        <a:defRPr kumimoji="1" sz="2400">
          <a:solidFill>
            <a:schemeClr val="tx1"/>
          </a:solidFill>
          <a:latin typeface="+mn-ea"/>
          <a:ea typeface="+mn-ea"/>
        </a:defRPr>
      </a:lvl2pPr>
      <a:lvl3pPr marL="1142993" indent="-228598" algn="l" rtl="0" eaLnBrk="1" fontAlgn="base" hangingPunct="1">
        <a:spcBef>
          <a:spcPct val="20000"/>
        </a:spcBef>
        <a:spcAft>
          <a:spcPct val="0"/>
        </a:spcAft>
        <a:buClr>
          <a:srgbClr val="000066"/>
        </a:buClr>
        <a:buFont typeface="IPA Pゴシック" panose="020B0500000000000000" pitchFamily="50" charset="-128"/>
        <a:buChar char="-"/>
        <a:defRPr kumimoji="1" sz="2000">
          <a:solidFill>
            <a:schemeClr val="tx1"/>
          </a:solidFill>
          <a:latin typeface="+mn-ea"/>
          <a:ea typeface="+mn-ea"/>
        </a:defRPr>
      </a:lvl3pPr>
      <a:lvl4pPr marL="1600191" indent="-228598" algn="l" rtl="0" eaLnBrk="1" fontAlgn="base" hangingPunct="1">
        <a:spcBef>
          <a:spcPct val="20000"/>
        </a:spcBef>
        <a:spcAft>
          <a:spcPct val="0"/>
        </a:spcAft>
        <a:buClr>
          <a:srgbClr val="FF0000"/>
        </a:buClr>
        <a:buFont typeface="Arial" charset="0"/>
        <a:buChar char="•"/>
        <a:defRPr kumimoji="1" sz="1800">
          <a:solidFill>
            <a:schemeClr val="tx1"/>
          </a:solidFill>
          <a:latin typeface="+mn-ea"/>
          <a:ea typeface="+mn-ea"/>
        </a:defRPr>
      </a:lvl4pPr>
      <a:lvl5pPr marL="2057388" indent="-228598" algn="l" rtl="0" eaLnBrk="1" fontAlgn="base" hangingPunct="1">
        <a:spcBef>
          <a:spcPct val="20000"/>
        </a:spcBef>
        <a:spcAft>
          <a:spcPct val="0"/>
        </a:spcAft>
        <a:buClr>
          <a:srgbClr val="000066"/>
        </a:buClr>
        <a:buFont typeface="Arial" charset="0"/>
        <a:buChar char="»"/>
        <a:defRPr kumimoji="1" sz="1600">
          <a:solidFill>
            <a:schemeClr val="tx1"/>
          </a:solidFill>
          <a:latin typeface="+mn-ea"/>
          <a:ea typeface="+mn-ea"/>
        </a:defRPr>
      </a:lvl5pPr>
      <a:lvl6pPr marL="2514585"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6pPr>
      <a:lvl7pPr marL="2971783"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7pPr>
      <a:lvl8pPr marL="3428980"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8pPr>
      <a:lvl9pPr marL="3886177"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9pPr>
    </p:bodyStyle>
    <p:otherStyle>
      <a:defPPr>
        <a:defRPr lang="ja-JP"/>
      </a:defPPr>
      <a:lvl1pPr marL="0" algn="l" defTabSz="914395" rtl="0" eaLnBrk="1" latinLnBrk="0" hangingPunct="1">
        <a:defRPr kumimoji="1" sz="1800" kern="1200">
          <a:solidFill>
            <a:schemeClr val="tx1"/>
          </a:solidFill>
          <a:latin typeface="+mn-lt"/>
          <a:ea typeface="+mn-ea"/>
          <a:cs typeface="+mn-cs"/>
        </a:defRPr>
      </a:lvl1pPr>
      <a:lvl2pPr marL="457198" algn="l" defTabSz="914395" rtl="0" eaLnBrk="1" latinLnBrk="0" hangingPunct="1">
        <a:defRPr kumimoji="1" sz="1800" kern="1200">
          <a:solidFill>
            <a:schemeClr val="tx1"/>
          </a:solidFill>
          <a:latin typeface="+mn-lt"/>
          <a:ea typeface="+mn-ea"/>
          <a:cs typeface="+mn-cs"/>
        </a:defRPr>
      </a:lvl2pPr>
      <a:lvl3pPr marL="914395" algn="l" defTabSz="914395" rtl="0" eaLnBrk="1" latinLnBrk="0" hangingPunct="1">
        <a:defRPr kumimoji="1" sz="1800" kern="1200">
          <a:solidFill>
            <a:schemeClr val="tx1"/>
          </a:solidFill>
          <a:latin typeface="+mn-lt"/>
          <a:ea typeface="+mn-ea"/>
          <a:cs typeface="+mn-cs"/>
        </a:defRPr>
      </a:lvl3pPr>
      <a:lvl4pPr marL="1371592" algn="l" defTabSz="914395" rtl="0" eaLnBrk="1" latinLnBrk="0" hangingPunct="1">
        <a:defRPr kumimoji="1" sz="1800" kern="1200">
          <a:solidFill>
            <a:schemeClr val="tx1"/>
          </a:solidFill>
          <a:latin typeface="+mn-lt"/>
          <a:ea typeface="+mn-ea"/>
          <a:cs typeface="+mn-cs"/>
        </a:defRPr>
      </a:lvl4pPr>
      <a:lvl5pPr marL="1828789" algn="l" defTabSz="914395" rtl="0" eaLnBrk="1" latinLnBrk="0" hangingPunct="1">
        <a:defRPr kumimoji="1" sz="1800" kern="1200">
          <a:solidFill>
            <a:schemeClr val="tx1"/>
          </a:solidFill>
          <a:latin typeface="+mn-lt"/>
          <a:ea typeface="+mn-ea"/>
          <a:cs typeface="+mn-cs"/>
        </a:defRPr>
      </a:lvl5pPr>
      <a:lvl6pPr marL="2285987" algn="l" defTabSz="914395" rtl="0" eaLnBrk="1" latinLnBrk="0" hangingPunct="1">
        <a:defRPr kumimoji="1" sz="1800" kern="1200">
          <a:solidFill>
            <a:schemeClr val="tx1"/>
          </a:solidFill>
          <a:latin typeface="+mn-lt"/>
          <a:ea typeface="+mn-ea"/>
          <a:cs typeface="+mn-cs"/>
        </a:defRPr>
      </a:lvl6pPr>
      <a:lvl7pPr marL="2743185" algn="l" defTabSz="914395" rtl="0" eaLnBrk="1" latinLnBrk="0" hangingPunct="1">
        <a:defRPr kumimoji="1" sz="1800" kern="1200">
          <a:solidFill>
            <a:schemeClr val="tx1"/>
          </a:solidFill>
          <a:latin typeface="+mn-lt"/>
          <a:ea typeface="+mn-ea"/>
          <a:cs typeface="+mn-cs"/>
        </a:defRPr>
      </a:lvl7pPr>
      <a:lvl8pPr marL="3200381" algn="l" defTabSz="914395" rtl="0" eaLnBrk="1" latinLnBrk="0" hangingPunct="1">
        <a:defRPr kumimoji="1" sz="1800" kern="1200">
          <a:solidFill>
            <a:schemeClr val="tx1"/>
          </a:solidFill>
          <a:latin typeface="+mn-lt"/>
          <a:ea typeface="+mn-ea"/>
          <a:cs typeface="+mn-cs"/>
        </a:defRPr>
      </a:lvl8pPr>
      <a:lvl9pPr marL="3657579" algn="l" defTabSz="914395"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BBEC4-005B-463D-828A-8D1FB8AC5E3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25F262-70AF-45C4-81F0-4F4CB872A79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9634A6-09E9-4B44-BBBF-CAC32C65380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E1F97A0C-FAFE-4E51-B902-4E310584F62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C150FEC-89EE-46DB-83BA-5B6756C1782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DDE04-9813-4449-958A-F86AA1D7DB2E}" type="slidenum">
              <a:rPr kumimoji="1" lang="ja-JP" altLang="en-US" smtClean="0"/>
              <a:t>‹#›</a:t>
            </a:fld>
            <a:endParaRPr kumimoji="1" lang="ja-JP" altLang="en-US"/>
          </a:p>
        </p:txBody>
      </p:sp>
    </p:spTree>
    <p:extLst>
      <p:ext uri="{BB962C8B-B14F-4D97-AF65-F5344CB8AC3E}">
        <p14:creationId xmlns:p14="http://schemas.microsoft.com/office/powerpoint/2010/main" val="408711375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3ED9D-F47B-46C4-86C8-6F49ED139E03}"/>
              </a:ext>
            </a:extLst>
          </p:cNvPr>
          <p:cNvSpPr>
            <a:spLocks noGrp="1"/>
          </p:cNvSpPr>
          <p:nvPr>
            <p:ph type="ctrTitle"/>
          </p:nvPr>
        </p:nvSpPr>
        <p:spPr>
          <a:xfrm>
            <a:off x="467544" y="17536"/>
            <a:ext cx="7344990" cy="1325563"/>
          </a:xfrm>
        </p:spPr>
        <p:txBody>
          <a:bodyPr/>
          <a:lstStyle/>
          <a:p>
            <a:r>
              <a:rPr kumimoji="1" lang="ja-JP" altLang="en-US" dirty="0"/>
              <a:t>本資料の使用条件</a:t>
            </a:r>
          </a:p>
        </p:txBody>
      </p:sp>
      <p:sp>
        <p:nvSpPr>
          <p:cNvPr id="5" name="Rectangle 3">
            <a:extLst>
              <a:ext uri="{FF2B5EF4-FFF2-40B4-BE49-F238E27FC236}">
                <a16:creationId xmlns:a16="http://schemas.microsoft.com/office/drawing/2014/main" id="{DDF95091-5730-4117-8FA5-1E905BD115A3}"/>
              </a:ext>
            </a:extLst>
          </p:cNvPr>
          <p:cNvSpPr txBox="1">
            <a:spLocks noChangeArrowheads="1"/>
          </p:cNvSpPr>
          <p:nvPr/>
        </p:nvSpPr>
        <p:spPr bwMode="auto">
          <a:xfrm>
            <a:off x="533382" y="1512132"/>
            <a:ext cx="8431106"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8" indent="-342898" algn="l" rtl="0" eaLnBrk="1" fontAlgn="base" hangingPunct="1">
              <a:spcBef>
                <a:spcPct val="20000"/>
              </a:spcBef>
              <a:spcAft>
                <a:spcPct val="0"/>
              </a:spcAft>
              <a:buClr>
                <a:srgbClr val="000066"/>
              </a:buClr>
              <a:buFont typeface="Wingdings" pitchFamily="2" charset="2"/>
              <a:buChar char="l"/>
              <a:defRPr kumimoji="1" sz="2800">
                <a:solidFill>
                  <a:schemeClr val="tx1"/>
                </a:solidFill>
                <a:latin typeface="+mj-ea"/>
                <a:ea typeface="+mj-ea"/>
                <a:cs typeface="+mn-cs"/>
              </a:defRPr>
            </a:lvl1pPr>
            <a:lvl2pPr marL="742946" indent="-285748" algn="l" rtl="0" eaLnBrk="1" fontAlgn="base" hangingPunct="1">
              <a:spcBef>
                <a:spcPct val="20000"/>
              </a:spcBef>
              <a:spcAft>
                <a:spcPct val="0"/>
              </a:spcAft>
              <a:buClr>
                <a:srgbClr val="FF0000"/>
              </a:buClr>
              <a:buFont typeface="Arial" charset="0"/>
              <a:buChar char="•"/>
              <a:defRPr kumimoji="1" sz="2400">
                <a:solidFill>
                  <a:schemeClr val="tx1"/>
                </a:solidFill>
                <a:latin typeface="+mn-ea"/>
                <a:ea typeface="+mn-ea"/>
              </a:defRPr>
            </a:lvl2pPr>
            <a:lvl3pPr marL="1142993" indent="-228598" algn="l" rtl="0" eaLnBrk="1" fontAlgn="base" hangingPunct="1">
              <a:spcBef>
                <a:spcPct val="20000"/>
              </a:spcBef>
              <a:spcAft>
                <a:spcPct val="0"/>
              </a:spcAft>
              <a:buClr>
                <a:srgbClr val="000066"/>
              </a:buClr>
              <a:buFont typeface="IPA Pゴシック" panose="020B0500000000000000" pitchFamily="50" charset="-128"/>
              <a:buChar char="-"/>
              <a:defRPr kumimoji="1" sz="2000">
                <a:solidFill>
                  <a:schemeClr val="tx1"/>
                </a:solidFill>
                <a:latin typeface="+mn-ea"/>
                <a:ea typeface="+mn-ea"/>
              </a:defRPr>
            </a:lvl3pPr>
            <a:lvl4pPr marL="1600191" indent="-228598" algn="l" rtl="0" eaLnBrk="1" fontAlgn="base" hangingPunct="1">
              <a:spcBef>
                <a:spcPct val="20000"/>
              </a:spcBef>
              <a:spcAft>
                <a:spcPct val="0"/>
              </a:spcAft>
              <a:buClr>
                <a:srgbClr val="FF0000"/>
              </a:buClr>
              <a:buFont typeface="Arial" charset="0"/>
              <a:buChar char="•"/>
              <a:defRPr kumimoji="1" sz="1800">
                <a:solidFill>
                  <a:schemeClr val="tx1"/>
                </a:solidFill>
                <a:latin typeface="+mn-ea"/>
                <a:ea typeface="+mn-ea"/>
              </a:defRPr>
            </a:lvl4pPr>
            <a:lvl5pPr marL="2057388" indent="-228598" algn="l" rtl="0" eaLnBrk="1" fontAlgn="base" hangingPunct="1">
              <a:spcBef>
                <a:spcPct val="20000"/>
              </a:spcBef>
              <a:spcAft>
                <a:spcPct val="0"/>
              </a:spcAft>
              <a:buClr>
                <a:srgbClr val="000066"/>
              </a:buClr>
              <a:buFont typeface="Arial" charset="0"/>
              <a:buChar char="»"/>
              <a:defRPr kumimoji="1" sz="1600">
                <a:solidFill>
                  <a:schemeClr val="tx1"/>
                </a:solidFill>
                <a:latin typeface="+mn-ea"/>
                <a:ea typeface="+mn-ea"/>
              </a:defRPr>
            </a:lvl5pPr>
            <a:lvl6pPr marL="2514585"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6pPr>
            <a:lvl7pPr marL="2971783"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7pPr>
            <a:lvl8pPr marL="3428980"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8pPr>
            <a:lvl9pPr marL="3886177"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9pPr>
          </a:lstStyle>
          <a:p>
            <a:pPr>
              <a:lnSpc>
                <a:spcPts val="3000"/>
              </a:lnSpc>
              <a:spcBef>
                <a:spcPts val="0"/>
              </a:spcBef>
              <a:buFontTx/>
              <a:buAutoNum type="arabicPeriod"/>
            </a:pPr>
            <a:r>
              <a:rPr lang="ja-JP" altLang="en-US" sz="1600" kern="0" dirty="0"/>
              <a:t>著作権は独立行政法人情報処理推進機構に帰属します。</a:t>
            </a:r>
            <a:br>
              <a:rPr lang="ja-JP" altLang="en-US" sz="1600" kern="0" dirty="0"/>
            </a:br>
            <a:r>
              <a:rPr lang="ja-JP" altLang="en-US" sz="1600" kern="0" dirty="0"/>
              <a:t>著作物として著作権法により保護されております。</a:t>
            </a:r>
          </a:p>
          <a:p>
            <a:pPr>
              <a:lnSpc>
                <a:spcPts val="3000"/>
              </a:lnSpc>
              <a:spcBef>
                <a:spcPts val="0"/>
              </a:spcBef>
              <a:buFontTx/>
              <a:buAutoNum type="arabicPeriod"/>
            </a:pPr>
            <a:r>
              <a:rPr lang="ja-JP" altLang="en-US" sz="1600" kern="0" dirty="0"/>
              <a:t>本資料は、企業内での社員教育、学校での授業、各種セミナーや研修などでご使用ください。</a:t>
            </a:r>
          </a:p>
          <a:p>
            <a:pPr>
              <a:lnSpc>
                <a:spcPts val="3000"/>
              </a:lnSpc>
              <a:spcBef>
                <a:spcPts val="0"/>
              </a:spcBef>
              <a:buFontTx/>
              <a:buAutoNum type="arabicPeriod"/>
            </a:pPr>
            <a:r>
              <a:rPr lang="ja-JP" altLang="en-US" sz="1600" kern="0" dirty="0"/>
              <a:t>営利目的の使用はご遠慮ください。</a:t>
            </a:r>
          </a:p>
          <a:p>
            <a:pPr>
              <a:lnSpc>
                <a:spcPts val="3000"/>
              </a:lnSpc>
              <a:spcBef>
                <a:spcPts val="0"/>
              </a:spcBef>
              <a:buFontTx/>
              <a:buAutoNum type="arabicPeriod"/>
            </a:pPr>
            <a:r>
              <a:rPr lang="ja-JP" altLang="en-US" sz="1600" kern="0" dirty="0"/>
              <a:t>各種セミナーや研修等で使用する際に、本資料を一部割愛したり、必要に応じて追加する等のカスタマイズは行っていただいて結構です。 </a:t>
            </a:r>
          </a:p>
          <a:p>
            <a:pPr>
              <a:lnSpc>
                <a:spcPts val="3000"/>
              </a:lnSpc>
              <a:spcBef>
                <a:spcPts val="0"/>
              </a:spcBef>
              <a:buFontTx/>
              <a:buAutoNum type="arabicPeriod"/>
            </a:pPr>
            <a:r>
              <a:rPr lang="ja-JP" altLang="en-US" sz="1600" kern="0" dirty="0"/>
              <a:t>本資料を掲載する場合は、外部からアクセスできないイントラネット内のサーバとしてください。</a:t>
            </a:r>
            <a:br>
              <a:rPr lang="ja-JP" altLang="en-US" sz="1600" kern="0" dirty="0"/>
            </a:br>
            <a:r>
              <a:rPr lang="ja-JP" altLang="en-US" sz="1600" kern="0" dirty="0"/>
              <a:t>外部よりアクセスできる</a:t>
            </a:r>
            <a:r>
              <a:rPr lang="en-US" altLang="ja-JP" sz="1600" kern="0" dirty="0"/>
              <a:t>WEB</a:t>
            </a:r>
            <a:r>
              <a:rPr lang="ja-JP" altLang="en-US" sz="1600" kern="0" dirty="0"/>
              <a:t>サイトへの掲載はご遠慮ください。 　</a:t>
            </a:r>
          </a:p>
          <a:p>
            <a:pPr>
              <a:lnSpc>
                <a:spcPts val="3000"/>
              </a:lnSpc>
              <a:spcBef>
                <a:spcPts val="0"/>
              </a:spcBef>
              <a:buFontTx/>
              <a:buAutoNum type="arabicPeriod"/>
            </a:pPr>
            <a:r>
              <a:rPr lang="ja-JP" altLang="en-US" sz="1600" kern="0" dirty="0"/>
              <a:t>上の使用条件の範囲内でのご使用であれば、本資料に限り当機構からの使用許諾を取得する必要はありません。</a:t>
            </a:r>
            <a:br>
              <a:rPr lang="ja-JP" altLang="en-US" sz="1600" kern="0" dirty="0"/>
            </a:br>
            <a:r>
              <a:rPr lang="ja-JP" altLang="en-US" sz="1600" kern="0" dirty="0"/>
              <a:t>なお、使用後は「セキュリティプレゼンター支援サイト」にて活動実績をご登録ください。</a:t>
            </a:r>
          </a:p>
          <a:p>
            <a:pPr>
              <a:lnSpc>
                <a:spcPts val="3000"/>
              </a:lnSpc>
              <a:spcBef>
                <a:spcPts val="0"/>
              </a:spcBef>
              <a:buFontTx/>
              <a:buAutoNum type="arabicPeriod"/>
            </a:pPr>
            <a:r>
              <a:rPr lang="ja-JP" altLang="en-US" sz="1600" kern="0" dirty="0"/>
              <a:t>ご質問、ご要望等は、 </a:t>
            </a:r>
            <a:r>
              <a:rPr lang="en-US" altLang="ja-JP" sz="1600" kern="0" dirty="0"/>
              <a:t>isec-pr-nw@ipa.go.jp </a:t>
            </a:r>
            <a:r>
              <a:rPr lang="ja-JP" altLang="en-US" sz="1600" kern="0" dirty="0"/>
              <a:t>宛にお知らせください。 </a:t>
            </a:r>
          </a:p>
        </p:txBody>
      </p:sp>
    </p:spTree>
    <p:extLst>
      <p:ext uri="{BB962C8B-B14F-4D97-AF65-F5344CB8AC3E}">
        <p14:creationId xmlns:p14="http://schemas.microsoft.com/office/powerpoint/2010/main" val="48725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組織的な取組みのはじめ方</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実践編</a:t>
            </a:r>
            <a:r>
              <a:rPr lang="en-US" altLang="ja-JP" dirty="0">
                <a:latin typeface="HGP創英角ｺﾞｼｯｸUB" panose="020B0900000000000000" pitchFamily="50" charset="-128"/>
                <a:ea typeface="HGP創英角ｺﾞｼｯｸUB" panose="020B0900000000000000" pitchFamily="50" charset="-128"/>
              </a:rPr>
              <a:t>Step2</a:t>
            </a:r>
            <a:r>
              <a:rPr lang="ja-JP" altLang="en-US" dirty="0">
                <a:latin typeface="HGP創英角ｺﾞｼｯｸUB" panose="020B0900000000000000" pitchFamily="50" charset="-128"/>
                <a:ea typeface="HGP創英角ｺﾞｼｯｸUB" panose="020B0900000000000000" pitchFamily="50" charset="-128"/>
              </a:rPr>
              <a:t>「組織的な取り組みを開始する」を</a:t>
            </a:r>
            <a:br>
              <a:rPr lang="en-US" altLang="ja-JP" dirty="0">
                <a:latin typeface="HGP創英角ｺﾞｼｯｸUB" panose="020B0900000000000000" pitchFamily="50" charset="-128"/>
                <a:ea typeface="HGP創英角ｺﾞｼｯｸUB" panose="020B0900000000000000" pitchFamily="50" charset="-128"/>
              </a:rPr>
            </a:br>
            <a:r>
              <a:rPr lang="ja-JP" altLang="en-US" dirty="0">
                <a:latin typeface="HGP創英角ｺﾞｼｯｸUB" panose="020B0900000000000000" pitchFamily="50" charset="-128"/>
                <a:ea typeface="HGP創英角ｺﾞｼｯｸUB" panose="020B0900000000000000" pitchFamily="50" charset="-128"/>
              </a:rPr>
              <a:t>実践する</a:t>
            </a:r>
            <a:endParaRPr lang="en-US" altLang="ja-JP" dirty="0">
              <a:latin typeface="HGP創英角ｺﾞｼｯｸUB" panose="020B0900000000000000" pitchFamily="50" charset="-128"/>
              <a:ea typeface="HGP創英角ｺﾞｼｯｸUB" panose="020B0900000000000000" pitchFamily="50" charset="-128"/>
            </a:endParaRPr>
          </a:p>
          <a:p>
            <a:pPr marL="400048" lvl="1" indent="0">
              <a:buNone/>
            </a:pPr>
            <a:r>
              <a:rPr lang="en-US" altLang="ja-JP" dirty="0">
                <a:latin typeface="HGP創英角ｺﾞｼｯｸUB" panose="020B0900000000000000" pitchFamily="50" charset="-128"/>
                <a:ea typeface="HGP創英角ｺﾞｼｯｸUB" panose="020B0900000000000000" pitchFamily="50" charset="-128"/>
              </a:rPr>
              <a:t>(1) </a:t>
            </a:r>
            <a:r>
              <a:rPr lang="ja-JP" altLang="en-US" dirty="0">
                <a:latin typeface="HGP創英角ｺﾞｼｯｸUB" panose="020B0900000000000000" pitchFamily="50" charset="-128"/>
                <a:ea typeface="HGP創英角ｺﾞｼｯｸUB" panose="020B0900000000000000" pitchFamily="50" charset="-128"/>
              </a:rPr>
              <a:t>情報セキュリティ基本方針の作成と周知</a:t>
            </a:r>
            <a:endParaRPr lang="en-US" altLang="ja-JP" dirty="0">
              <a:latin typeface="HGP創英角ｺﾞｼｯｸUB" panose="020B0900000000000000" pitchFamily="50" charset="-128"/>
              <a:ea typeface="HGP創英角ｺﾞｼｯｸUB" panose="020B0900000000000000" pitchFamily="50" charset="-128"/>
            </a:endParaRPr>
          </a:p>
          <a:p>
            <a:pPr marL="400048" lvl="1" indent="0">
              <a:buNone/>
            </a:pPr>
            <a:r>
              <a:rPr lang="en-US" altLang="ja-JP" dirty="0">
                <a:latin typeface="HGP創英角ｺﾞｼｯｸUB" panose="020B0900000000000000" pitchFamily="50" charset="-128"/>
                <a:ea typeface="HGP創英角ｺﾞｼｯｸUB" panose="020B0900000000000000" pitchFamily="50" charset="-128"/>
              </a:rPr>
              <a:t>(2) </a:t>
            </a:r>
            <a:r>
              <a:rPr lang="ja-JP" altLang="en-US" dirty="0">
                <a:latin typeface="HGP創英角ｺﾞｼｯｸUB" panose="020B0900000000000000" pitchFamily="50" charset="-128"/>
                <a:ea typeface="HGP創英角ｺﾞｼｯｸUB" panose="020B0900000000000000" pitchFamily="50" charset="-128"/>
              </a:rPr>
              <a:t>実施状況の把握</a:t>
            </a:r>
            <a:endParaRPr lang="en-US" altLang="ja-JP" dirty="0">
              <a:latin typeface="HGP創英角ｺﾞｼｯｸUB" panose="020B0900000000000000" pitchFamily="50" charset="-128"/>
              <a:ea typeface="HGP創英角ｺﾞｼｯｸUB" panose="020B0900000000000000" pitchFamily="50" charset="-128"/>
            </a:endParaRPr>
          </a:p>
          <a:p>
            <a:pPr marL="400048" lvl="1" indent="0">
              <a:buNone/>
            </a:pPr>
            <a:r>
              <a:rPr lang="en-US" altLang="ja-JP" dirty="0">
                <a:latin typeface="HGP創英角ｺﾞｼｯｸUB" panose="020B0900000000000000" pitchFamily="50" charset="-128"/>
                <a:ea typeface="HGP創英角ｺﾞｼｯｸUB" panose="020B0900000000000000" pitchFamily="50" charset="-128"/>
              </a:rPr>
              <a:t>(3) </a:t>
            </a:r>
            <a:r>
              <a:rPr lang="ja-JP" altLang="en-US" dirty="0">
                <a:latin typeface="HGP創英角ｺﾞｼｯｸUB" panose="020B0900000000000000" pitchFamily="50" charset="-128"/>
                <a:ea typeface="HGP創英角ｺﾞｼｯｸUB" panose="020B0900000000000000" pitchFamily="50" charset="-128"/>
              </a:rPr>
              <a:t>対策の決定と周知</a:t>
            </a:r>
            <a:endParaRPr lang="en-US" altLang="ja-JP" dirty="0">
              <a:latin typeface="HGP創英角ｺﾞｼｯｸUB" panose="020B0900000000000000" pitchFamily="50" charset="-128"/>
              <a:ea typeface="HGP創英角ｺﾞｼｯｸUB" panose="020B0900000000000000" pitchFamily="50" charset="-128"/>
            </a:endParaRPr>
          </a:p>
        </p:txBody>
      </p:sp>
      <p:sp>
        <p:nvSpPr>
          <p:cNvPr id="12" name="テキスト ボックス 11">
            <a:extLst>
              <a:ext uri="{FF2B5EF4-FFF2-40B4-BE49-F238E27FC236}">
                <a16:creationId xmlns:a16="http://schemas.microsoft.com/office/drawing/2014/main" id="{FC8A92BE-7429-4596-BA99-353458793B04}"/>
              </a:ext>
            </a:extLst>
          </p:cNvPr>
          <p:cNvSpPr txBox="1"/>
          <p:nvPr/>
        </p:nvSpPr>
        <p:spPr>
          <a:xfrm>
            <a:off x="6430289" y="559713"/>
            <a:ext cx="1464888"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P.18-21</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grpSp>
        <p:nvGrpSpPr>
          <p:cNvPr id="13" name="グループ化 12">
            <a:extLst>
              <a:ext uri="{FF2B5EF4-FFF2-40B4-BE49-F238E27FC236}">
                <a16:creationId xmlns:a16="http://schemas.microsoft.com/office/drawing/2014/main" id="{F0CA471F-AF56-48F3-8A65-B5648C4B8521}"/>
              </a:ext>
            </a:extLst>
          </p:cNvPr>
          <p:cNvGrpSpPr>
            <a:grpSpLocks noChangeAspect="1"/>
          </p:cNvGrpSpPr>
          <p:nvPr/>
        </p:nvGrpSpPr>
        <p:grpSpPr>
          <a:xfrm>
            <a:off x="5724128" y="836752"/>
            <a:ext cx="3297894" cy="360000"/>
            <a:chOff x="539552" y="2240968"/>
            <a:chExt cx="8244688" cy="900000"/>
          </a:xfrm>
        </p:grpSpPr>
        <p:sp>
          <p:nvSpPr>
            <p:cNvPr id="14" name="ホームベース 22">
              <a:extLst>
                <a:ext uri="{FF2B5EF4-FFF2-40B4-BE49-F238E27FC236}">
                  <a16:creationId xmlns:a16="http://schemas.microsoft.com/office/drawing/2014/main" id="{2A0F44E2-0FA9-4D6B-B781-ED534D4B0C3E}"/>
                </a:ext>
              </a:extLst>
            </p:cNvPr>
            <p:cNvSpPr/>
            <p:nvPr/>
          </p:nvSpPr>
          <p:spPr>
            <a:xfrm>
              <a:off x="539552" y="2240968"/>
              <a:ext cx="2052000" cy="900000"/>
            </a:xfrm>
            <a:prstGeom prst="homePlate">
              <a:avLst/>
            </a:prstGeom>
            <a:solidFill>
              <a:schemeClr val="accent3">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HGS創英角ｺﾞｼｯｸUB" panose="020B0900000000000000" pitchFamily="50" charset="-128"/>
                  <a:ea typeface="HGS創英角ｺﾞｼｯｸUB" panose="020B0900000000000000" pitchFamily="50" charset="-128"/>
                  <a:cs typeface="+mn-cs"/>
                </a:rPr>
                <a:t>Step1</a:t>
              </a:r>
            </a:p>
          </p:txBody>
        </p:sp>
        <p:sp>
          <p:nvSpPr>
            <p:cNvPr id="15" name="ホームベース 23">
              <a:extLst>
                <a:ext uri="{FF2B5EF4-FFF2-40B4-BE49-F238E27FC236}">
                  <a16:creationId xmlns:a16="http://schemas.microsoft.com/office/drawing/2014/main" id="{B886BFC5-920A-416A-9B5B-18DD1A7E2382}"/>
                </a:ext>
              </a:extLst>
            </p:cNvPr>
            <p:cNvSpPr/>
            <p:nvPr/>
          </p:nvSpPr>
          <p:spPr>
            <a:xfrm>
              <a:off x="2604970" y="2240968"/>
              <a:ext cx="2052000" cy="900000"/>
            </a:xfrm>
            <a:prstGeom prst="homePlate">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HGS創英角ｺﾞｼｯｸUB" panose="020B0900000000000000" pitchFamily="50" charset="-128"/>
                  <a:ea typeface="HGS創英角ｺﾞｼｯｸUB" panose="020B0900000000000000" pitchFamily="50" charset="-128"/>
                  <a:cs typeface="+mn-cs"/>
                </a:rPr>
                <a:t>Step2</a:t>
              </a:r>
            </a:p>
          </p:txBody>
        </p:sp>
        <p:sp>
          <p:nvSpPr>
            <p:cNvPr id="16" name="ホームベース 24">
              <a:extLst>
                <a:ext uri="{FF2B5EF4-FFF2-40B4-BE49-F238E27FC236}">
                  <a16:creationId xmlns:a16="http://schemas.microsoft.com/office/drawing/2014/main" id="{E7A0FF09-A99D-4A30-A04E-3F2015AA20C0}"/>
                </a:ext>
              </a:extLst>
            </p:cNvPr>
            <p:cNvSpPr/>
            <p:nvPr/>
          </p:nvSpPr>
          <p:spPr>
            <a:xfrm>
              <a:off x="4680240" y="2240968"/>
              <a:ext cx="2052000" cy="900000"/>
            </a:xfrm>
            <a:prstGeom prst="homePlate">
              <a:avLst/>
            </a:prstGeom>
            <a:solidFill>
              <a:schemeClr val="accent3">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HGS創英角ｺﾞｼｯｸUB" panose="020B0900000000000000" pitchFamily="50" charset="-128"/>
                  <a:ea typeface="HGS創英角ｺﾞｼｯｸUB" panose="020B0900000000000000" pitchFamily="50" charset="-128"/>
                  <a:cs typeface="+mn-cs"/>
                </a:rPr>
                <a:t>Step3</a:t>
              </a:r>
            </a:p>
          </p:txBody>
        </p:sp>
        <p:sp>
          <p:nvSpPr>
            <p:cNvPr id="17" name="ホームベース 31">
              <a:extLst>
                <a:ext uri="{FF2B5EF4-FFF2-40B4-BE49-F238E27FC236}">
                  <a16:creationId xmlns:a16="http://schemas.microsoft.com/office/drawing/2014/main" id="{AAFCCE72-C09B-4381-8C84-F32A8F5CB6C7}"/>
                </a:ext>
              </a:extLst>
            </p:cNvPr>
            <p:cNvSpPr/>
            <p:nvPr/>
          </p:nvSpPr>
          <p:spPr>
            <a:xfrm>
              <a:off x="6732240" y="2240968"/>
              <a:ext cx="2052000" cy="900000"/>
            </a:xfrm>
            <a:prstGeom prst="homePlate">
              <a:avLst/>
            </a:prstGeom>
            <a:solidFill>
              <a:schemeClr val="accent3">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HGS創英角ｺﾞｼｯｸUB" panose="020B0900000000000000" pitchFamily="50" charset="-128"/>
                  <a:ea typeface="HGS創英角ｺﾞｼｯｸUB" panose="020B0900000000000000" pitchFamily="50" charset="-128"/>
                  <a:cs typeface="+mn-cs"/>
                </a:rPr>
                <a:t>Step4</a:t>
              </a:r>
              <a:endParaRPr kumimoji="1" lang="en-US" altLang="ja-JP"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HGS創英角ｺﾞｼｯｸUB" panose="020B0900000000000000" pitchFamily="50" charset="-128"/>
                <a:ea typeface="HGS創英角ｺﾞｼｯｸUB" panose="020B0900000000000000" pitchFamily="50" charset="-128"/>
                <a:cs typeface="+mn-cs"/>
              </a:endParaRPr>
            </a:p>
          </p:txBody>
        </p:sp>
      </p:grpSp>
      <p:sp>
        <p:nvSpPr>
          <p:cNvPr id="11" name="スライド番号プレースホルダー 3">
            <a:extLst>
              <a:ext uri="{FF2B5EF4-FFF2-40B4-BE49-F238E27FC236}">
                <a16:creationId xmlns:a16="http://schemas.microsoft.com/office/drawing/2014/main" id="{879A9268-EA61-4D8A-A78A-6FC16BCEA44F}"/>
              </a:ext>
            </a:extLst>
          </p:cNvPr>
          <p:cNvSpPr>
            <a:spLocks noGrp="1"/>
          </p:cNvSpPr>
          <p:nvPr>
            <p:ph type="sldNum" sz="quarter" idx="12"/>
          </p:nvPr>
        </p:nvSpPr>
        <p:spPr>
          <a:xfrm>
            <a:off x="6553200" y="6526215"/>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1400" dirty="0">
                <a:solidFill>
                  <a:srgbClr val="000066"/>
                </a:solidFill>
              </a:rPr>
              <a:t>9</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Tree>
    <p:extLst>
      <p:ext uri="{BB962C8B-B14F-4D97-AF65-F5344CB8AC3E}">
        <p14:creationId xmlns:p14="http://schemas.microsoft.com/office/powerpoint/2010/main" val="309040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98475" y="1341438"/>
            <a:ext cx="8394700" cy="230358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ja-JP" altLang="en-US" dirty="0">
                <a:latin typeface="HGP創英角ｺﾞｼｯｸUB" panose="020B0900000000000000" pitchFamily="50" charset="-128"/>
                <a:ea typeface="HGP創英角ｺﾞｼｯｸUB" panose="020B0900000000000000" pitchFamily="50" charset="-128"/>
              </a:rPr>
              <a:t>経営者が定めた情報セキュリティに関する基本方針を、従業員や関係者に伝えるために簡潔な文書を作成・周知</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a:t>
            </a:r>
            <a:r>
              <a:rPr lang="ja-JP" altLang="en-US" dirty="0">
                <a:solidFill>
                  <a:srgbClr val="002060"/>
                </a:solidFill>
                <a:latin typeface="HGP創英角ｺﾞｼｯｸUB" panose="020B0900000000000000" pitchFamily="50" charset="-128"/>
                <a:ea typeface="HGP創英角ｺﾞｼｯｸUB" panose="020B0900000000000000" pitchFamily="50" charset="-128"/>
              </a:rPr>
              <a:t>情報セキュリティ基本方針（サンプル）</a:t>
            </a:r>
            <a:r>
              <a:rPr lang="ja-JP" altLang="en-US" dirty="0">
                <a:latin typeface="HGP創英角ｺﾞｼｯｸUB" panose="020B0900000000000000" pitchFamily="50" charset="-128"/>
                <a:ea typeface="HGP創英角ｺﾞｼｯｸUB" panose="020B0900000000000000" pitchFamily="50" charset="-128"/>
              </a:rPr>
              <a:t>」を付録に収録</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1400" dirty="0">
                <a:solidFill>
                  <a:srgbClr val="000066"/>
                </a:solidFill>
              </a:rPr>
              <a:t>10</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pic>
        <p:nvPicPr>
          <p:cNvPr id="5" name="図 4"/>
          <p:cNvPicPr>
            <a:picLocks noChangeAspect="1"/>
          </p:cNvPicPr>
          <p:nvPr/>
        </p:nvPicPr>
        <p:blipFill>
          <a:blip r:embed="rId3"/>
          <a:stretch>
            <a:fillRect/>
          </a:stretch>
        </p:blipFill>
        <p:spPr>
          <a:xfrm>
            <a:off x="1475656" y="3429000"/>
            <a:ext cx="5600949" cy="2581083"/>
          </a:xfrm>
          <a:prstGeom prst="rect">
            <a:avLst/>
          </a:prstGeom>
        </p:spPr>
      </p:pic>
      <p:sp>
        <p:nvSpPr>
          <p:cNvPr id="7" name="テキスト ボックス 6">
            <a:extLst>
              <a:ext uri="{FF2B5EF4-FFF2-40B4-BE49-F238E27FC236}">
                <a16:creationId xmlns:a16="http://schemas.microsoft.com/office/drawing/2014/main" id="{613AB0E1-0D04-419B-A8A9-2073D276FA6F}"/>
              </a:ext>
            </a:extLst>
          </p:cNvPr>
          <p:cNvSpPr txBox="1"/>
          <p:nvPr/>
        </p:nvSpPr>
        <p:spPr>
          <a:xfrm>
            <a:off x="7161287" y="919753"/>
            <a:ext cx="1734193"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P.18</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2</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14" name="タイトル 1">
            <a:extLst>
              <a:ext uri="{FF2B5EF4-FFF2-40B4-BE49-F238E27FC236}">
                <a16:creationId xmlns:a16="http://schemas.microsoft.com/office/drawing/2014/main" id="{4EC5C803-68C2-4AFC-B982-C4CC55A0C143}"/>
              </a:ext>
            </a:extLst>
          </p:cNvPr>
          <p:cNvSpPr>
            <a:spLocks noGrp="1"/>
          </p:cNvSpPr>
          <p:nvPr>
            <p:ph type="title"/>
          </p:nvPr>
        </p:nvSpPr>
        <p:spPr>
          <a:xfrm>
            <a:off x="468312" y="44450"/>
            <a:ext cx="7560072" cy="1081088"/>
          </a:xfrm>
        </p:spPr>
        <p:txBody>
          <a:bodyPr/>
          <a:lstStyle/>
          <a:p>
            <a:pPr>
              <a:lnSpc>
                <a:spcPts val="3000"/>
              </a:lnSpc>
            </a:pPr>
            <a:r>
              <a:rPr lang="ja-JP" altLang="en-US" sz="2000" dirty="0"/>
              <a:t>組織的な取り組みを開始する</a:t>
            </a:r>
            <a:br>
              <a:rPr lang="en-US" altLang="ja-JP" dirty="0"/>
            </a:br>
            <a:r>
              <a:rPr lang="en-US" altLang="ja-JP" dirty="0">
                <a:solidFill>
                  <a:srgbClr val="000000"/>
                </a:solidFill>
              </a:rPr>
              <a:t>(1)</a:t>
            </a:r>
            <a:r>
              <a:rPr lang="ja-JP" altLang="en-US" dirty="0">
                <a:solidFill>
                  <a:srgbClr val="000000"/>
                </a:solidFill>
              </a:rPr>
              <a:t>情報セキュリティ基本方針の作成と周知</a:t>
            </a:r>
            <a:endParaRPr kumimoji="1" lang="ja-JP" altLang="en-US" dirty="0"/>
          </a:p>
        </p:txBody>
      </p:sp>
    </p:spTree>
    <p:extLst>
      <p:ext uri="{BB962C8B-B14F-4D97-AF65-F5344CB8AC3E}">
        <p14:creationId xmlns:p14="http://schemas.microsoft.com/office/powerpoint/2010/main" val="41048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2" y="44450"/>
            <a:ext cx="7440783" cy="1081088"/>
          </a:xfrm>
        </p:spPr>
        <p:txBody>
          <a:bodyPr/>
          <a:lstStyle/>
          <a:p>
            <a:r>
              <a:rPr lang="ja-JP" altLang="en-US" sz="2000" dirty="0"/>
              <a:t>組織的な取り組みを開始する</a:t>
            </a:r>
            <a:br>
              <a:rPr lang="en-US" altLang="ja-JP" dirty="0"/>
            </a:br>
            <a:r>
              <a:rPr lang="en-US" altLang="ja-JP" dirty="0">
                <a:solidFill>
                  <a:srgbClr val="000000"/>
                </a:solidFill>
              </a:rPr>
              <a:t>(2)</a:t>
            </a:r>
            <a:r>
              <a:rPr lang="ja-JP" altLang="en-US" dirty="0">
                <a:solidFill>
                  <a:srgbClr val="000000"/>
                </a:solidFill>
              </a:rPr>
              <a:t>実施状況の把握</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自社のセキュリティ対策の実施状況を把握するために</a:t>
            </a:r>
            <a:br>
              <a:rPr lang="ja-JP" altLang="en-US" dirty="0">
                <a:latin typeface="HGP創英角ｺﾞｼｯｸUB" panose="020B0900000000000000" pitchFamily="50" charset="-128"/>
                <a:ea typeface="HGP創英角ｺﾞｼｯｸUB" panose="020B0900000000000000" pitchFamily="50" charset="-128"/>
              </a:rPr>
            </a:br>
            <a:r>
              <a:rPr lang="ja-JP" altLang="en-US" dirty="0">
                <a:latin typeface="HGP創英角ｺﾞｼｯｸUB" panose="020B0900000000000000" pitchFamily="50" charset="-128"/>
                <a:ea typeface="HGP創英角ｺﾞｼｯｸUB" panose="020B0900000000000000" pitchFamily="50" charset="-128"/>
              </a:rPr>
              <a:t>「</a:t>
            </a:r>
            <a:r>
              <a:rPr lang="ja-JP" altLang="en-US" dirty="0">
                <a:solidFill>
                  <a:srgbClr val="002060"/>
                </a:solidFill>
                <a:latin typeface="HGP創英角ｺﾞｼｯｸUB" panose="020B0900000000000000" pitchFamily="50" charset="-128"/>
                <a:ea typeface="HGP創英角ｺﾞｼｯｸUB" panose="020B0900000000000000" pitchFamily="50" charset="-128"/>
              </a:rPr>
              <a:t>５分でできる！情報セキュリティ自社診断</a:t>
            </a:r>
            <a:r>
              <a:rPr lang="ja-JP" altLang="en-US" dirty="0">
                <a:latin typeface="HGP創英角ｺﾞｼｯｸUB" panose="020B0900000000000000" pitchFamily="50" charset="-128"/>
                <a:ea typeface="HGP創英角ｺﾞｼｯｸUB" panose="020B0900000000000000" pitchFamily="50" charset="-128"/>
              </a:rPr>
              <a:t>」を活用</a:t>
            </a:r>
          </a:p>
          <a:p>
            <a:pPr lvl="1"/>
            <a:r>
              <a:rPr lang="en-US" altLang="ja-JP" dirty="0">
                <a:solidFill>
                  <a:srgbClr val="FF0000"/>
                </a:solidFill>
              </a:rPr>
              <a:t>25</a:t>
            </a:r>
            <a:r>
              <a:rPr lang="ja-JP" altLang="en-US" dirty="0">
                <a:solidFill>
                  <a:srgbClr val="FF0000"/>
                </a:solidFill>
              </a:rPr>
              <a:t>項目の設問</a:t>
            </a:r>
            <a:r>
              <a:rPr lang="ja-JP" altLang="en-US" dirty="0"/>
              <a:t>に答えるだけで、</a:t>
            </a:r>
            <a:br>
              <a:rPr lang="ja-JP" altLang="en-US" dirty="0"/>
            </a:br>
            <a:r>
              <a:rPr lang="ja-JP" altLang="en-US" dirty="0"/>
              <a:t>自社の情報セキュリティの問題点</a:t>
            </a:r>
            <a:br>
              <a:rPr lang="ja-JP" altLang="en-US" dirty="0"/>
            </a:br>
            <a:r>
              <a:rPr lang="ja-JP" altLang="en-US" dirty="0"/>
              <a:t>を簡単に把握できる</a:t>
            </a:r>
            <a:endParaRPr lang="en-US" altLang="ja-JP" dirty="0"/>
          </a:p>
          <a:p>
            <a:pPr lvl="1"/>
            <a:r>
              <a:rPr lang="ja-JP" altLang="en-US" dirty="0">
                <a:solidFill>
                  <a:srgbClr val="FF0000"/>
                </a:solidFill>
              </a:rPr>
              <a:t>解説編</a:t>
            </a:r>
            <a:r>
              <a:rPr lang="ja-JP" altLang="en-US" dirty="0"/>
              <a:t>の対策例を参考に、社内</a:t>
            </a:r>
            <a:br>
              <a:rPr lang="en-US" altLang="ja-JP" dirty="0"/>
            </a:br>
            <a:r>
              <a:rPr lang="ja-JP" altLang="en-US" dirty="0"/>
              <a:t>ルールを作成することができる</a:t>
            </a:r>
            <a:endParaRPr lang="en-US" altLang="ja-JP" dirty="0"/>
          </a:p>
          <a:p>
            <a:pPr lvl="1"/>
            <a:r>
              <a:rPr lang="ja-JP" altLang="en-US" dirty="0"/>
              <a:t>付録の</a:t>
            </a:r>
            <a:r>
              <a:rPr lang="ja-JP" altLang="en-US" dirty="0">
                <a:solidFill>
                  <a:srgbClr val="FF0000"/>
                </a:solidFill>
              </a:rPr>
              <a:t>情報セキュリティハンドブック</a:t>
            </a:r>
            <a:endParaRPr lang="en-US" altLang="ja-JP" dirty="0">
              <a:solidFill>
                <a:srgbClr val="FF0000"/>
              </a:solidFill>
            </a:endParaRPr>
          </a:p>
          <a:p>
            <a:pPr marL="712788" lvl="1" indent="0">
              <a:buNone/>
            </a:pPr>
            <a:r>
              <a:rPr lang="ja-JP" altLang="en-US" dirty="0"/>
              <a:t>を活用すると従業員に対する</a:t>
            </a:r>
            <a:endParaRPr lang="en-US" altLang="ja-JP" dirty="0"/>
          </a:p>
          <a:p>
            <a:pPr marL="712788" lvl="1" indent="0">
              <a:buNone/>
            </a:pPr>
            <a:r>
              <a:rPr lang="ja-JP" altLang="en-US" dirty="0"/>
              <a:t>社内ルールの周知が簡単にできる</a:t>
            </a:r>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11</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7" name="テキスト ボックス 6"/>
          <p:cNvSpPr txBox="1"/>
          <p:nvPr/>
        </p:nvSpPr>
        <p:spPr>
          <a:xfrm>
            <a:off x="7092280" y="907277"/>
            <a:ext cx="1916935"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P.18-19</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3</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pic>
        <p:nvPicPr>
          <p:cNvPr id="8" name="図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77552" y="2739708"/>
            <a:ext cx="2540187" cy="3600000"/>
          </a:xfrm>
          <a:prstGeom prst="rect">
            <a:avLst/>
          </a:prstGeom>
          <a:ln>
            <a:solidFill>
              <a:schemeClr val="bg2">
                <a:lumMod val="90000"/>
              </a:schemeClr>
            </a:solidFill>
          </a:ln>
        </p:spPr>
      </p:pic>
    </p:spTree>
    <p:extLst>
      <p:ext uri="{BB962C8B-B14F-4D97-AF65-F5344CB8AC3E}">
        <p14:creationId xmlns:p14="http://schemas.microsoft.com/office/powerpoint/2010/main" val="137049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2" y="44450"/>
            <a:ext cx="7200031" cy="1081088"/>
          </a:xfrm>
        </p:spPr>
        <p:txBody>
          <a:bodyPr/>
          <a:lstStyle/>
          <a:p>
            <a:r>
              <a:rPr lang="ja-JP" altLang="en-US" sz="2000" dirty="0">
                <a:solidFill>
                  <a:srgbClr val="000000"/>
                </a:solidFill>
              </a:rPr>
              <a:t>５分でできる！情報セキュリティ自社診断</a:t>
            </a:r>
            <a:br>
              <a:rPr lang="en-US" altLang="ja-JP" dirty="0"/>
            </a:br>
            <a:r>
              <a:rPr lang="ja-JP" altLang="en-US" dirty="0"/>
              <a:t>自社診断のための</a:t>
            </a:r>
            <a:r>
              <a:rPr lang="en-US" altLang="ja-JP" dirty="0"/>
              <a:t>25</a:t>
            </a:r>
            <a:r>
              <a:rPr lang="ja-JP" altLang="en-US" dirty="0"/>
              <a:t>項目</a:t>
            </a:r>
            <a:endParaRPr kumimoji="1" lang="ja-JP" altLang="en-US" dirty="0"/>
          </a:p>
        </p:txBody>
      </p:sp>
      <p:sp>
        <p:nvSpPr>
          <p:cNvPr id="3" name="コンテンツ プレースホルダー 2"/>
          <p:cNvSpPr>
            <a:spLocks noGrp="1"/>
          </p:cNvSpPr>
          <p:nvPr>
            <p:ph idx="1"/>
          </p:nvPr>
        </p:nvSpPr>
        <p:spPr>
          <a:xfrm>
            <a:off x="498475" y="1341438"/>
            <a:ext cx="8394700" cy="5067300"/>
          </a:xfrm>
        </p:spPr>
        <p:txBody>
          <a:bodyPr/>
          <a:lstStyle/>
          <a:p>
            <a:r>
              <a:rPr lang="en-US" altLang="ja-JP" dirty="0">
                <a:latin typeface="HGP創英角ｺﾞｼｯｸUB" panose="020B0900000000000000" pitchFamily="50" charset="-128"/>
                <a:ea typeface="HGP創英角ｺﾞｼｯｸUB" panose="020B0900000000000000" pitchFamily="50" charset="-128"/>
              </a:rPr>
              <a:t>25</a:t>
            </a:r>
            <a:r>
              <a:rPr lang="ja-JP" altLang="en-US" dirty="0">
                <a:latin typeface="HGP創英角ｺﾞｼｯｸUB" panose="020B0900000000000000" pitchFamily="50" charset="-128"/>
                <a:ea typeface="HGP創英角ｺﾞｼｯｸUB" panose="020B0900000000000000" pitchFamily="50" charset="-128"/>
              </a:rPr>
              <a:t>項目の設問に答え、自社の情報セキュリティ対策の実施状況を把握</a:t>
            </a: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12</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7" name="テキスト ボックス 6"/>
          <p:cNvSpPr txBox="1"/>
          <p:nvPr/>
        </p:nvSpPr>
        <p:spPr>
          <a:xfrm>
            <a:off x="7059331" y="867857"/>
            <a:ext cx="1916935"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P.18-19</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3</a:t>
            </a:r>
          </a:p>
        </p:txBody>
      </p:sp>
      <p:sp>
        <p:nvSpPr>
          <p:cNvPr id="5" name="テキスト ボックス 4">
            <a:extLst>
              <a:ext uri="{FF2B5EF4-FFF2-40B4-BE49-F238E27FC236}">
                <a16:creationId xmlns:a16="http://schemas.microsoft.com/office/drawing/2014/main" id="{AD948054-72C7-4DCB-8258-896E74563209}"/>
              </a:ext>
            </a:extLst>
          </p:cNvPr>
          <p:cNvSpPr txBox="1"/>
          <p:nvPr/>
        </p:nvSpPr>
        <p:spPr>
          <a:xfrm>
            <a:off x="972040" y="2406056"/>
            <a:ext cx="3960000" cy="461665"/>
          </a:xfrm>
          <a:prstGeom prst="rect">
            <a:avLst/>
          </a:prstGeom>
          <a:solidFill>
            <a:srgbClr val="FF9900"/>
          </a:solid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基本的対策　</a:t>
            </a:r>
            <a:r>
              <a:rPr kumimoji="1" lang="en-US" altLang="ja-JP"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5</a:t>
            </a: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項目</a:t>
            </a:r>
          </a:p>
        </p:txBody>
      </p:sp>
      <p:sp>
        <p:nvSpPr>
          <p:cNvPr id="10" name="テキスト ボックス 9">
            <a:extLst>
              <a:ext uri="{FF2B5EF4-FFF2-40B4-BE49-F238E27FC236}">
                <a16:creationId xmlns:a16="http://schemas.microsoft.com/office/drawing/2014/main" id="{68118962-1101-48EB-840E-EF2418EB8BA5}"/>
              </a:ext>
            </a:extLst>
          </p:cNvPr>
          <p:cNvSpPr txBox="1"/>
          <p:nvPr/>
        </p:nvSpPr>
        <p:spPr>
          <a:xfrm>
            <a:off x="950752" y="3918224"/>
            <a:ext cx="3960000" cy="461665"/>
          </a:xfrm>
          <a:prstGeom prst="rect">
            <a:avLst/>
          </a:prstGeom>
          <a:solidFill>
            <a:srgbClr val="CC9900"/>
          </a:solid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従業員としての対策 </a:t>
            </a:r>
            <a:r>
              <a:rPr kumimoji="1" lang="en-US" altLang="ja-JP"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13</a:t>
            </a: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項目</a:t>
            </a:r>
          </a:p>
        </p:txBody>
      </p:sp>
      <p:sp>
        <p:nvSpPr>
          <p:cNvPr id="13" name="テキスト ボックス 12">
            <a:extLst>
              <a:ext uri="{FF2B5EF4-FFF2-40B4-BE49-F238E27FC236}">
                <a16:creationId xmlns:a16="http://schemas.microsoft.com/office/drawing/2014/main" id="{58518372-DF3F-4EEB-9A5F-E1CD0B3131CF}"/>
              </a:ext>
            </a:extLst>
          </p:cNvPr>
          <p:cNvSpPr txBox="1"/>
          <p:nvPr/>
        </p:nvSpPr>
        <p:spPr>
          <a:xfrm>
            <a:off x="972040" y="5430440"/>
            <a:ext cx="3960000" cy="461665"/>
          </a:xfrm>
          <a:prstGeom prst="rect">
            <a:avLst/>
          </a:prstGeom>
          <a:solidFill>
            <a:srgbClr val="7030A0"/>
          </a:solid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組織としての対策 </a:t>
            </a:r>
            <a:r>
              <a:rPr kumimoji="1" lang="en-US" altLang="ja-JP"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7</a:t>
            </a: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rPr>
              <a:t>項目</a:t>
            </a:r>
            <a:endParaRPr kumimoji="1" lang="en-US" altLang="ja-JP"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ＭＳ Ｐゴシック"/>
              <a:cs typeface="+mn-cs"/>
            </a:endParaRPr>
          </a:p>
        </p:txBody>
      </p:sp>
      <p:sp>
        <p:nvSpPr>
          <p:cNvPr id="6" name="テキスト ボックス 5">
            <a:extLst>
              <a:ext uri="{FF2B5EF4-FFF2-40B4-BE49-F238E27FC236}">
                <a16:creationId xmlns:a16="http://schemas.microsoft.com/office/drawing/2014/main" id="{41C86010-E955-4AB4-91BC-58E7BAA866DE}"/>
              </a:ext>
            </a:extLst>
          </p:cNvPr>
          <p:cNvSpPr txBox="1"/>
          <p:nvPr/>
        </p:nvSpPr>
        <p:spPr>
          <a:xfrm>
            <a:off x="971600" y="2852888"/>
            <a:ext cx="36004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0000"/>
                </a:solidFill>
                <a:effectLst/>
                <a:uLnTx/>
                <a:uFillTx/>
                <a:latin typeface="ＭＳ Ｐゴシック"/>
                <a:ea typeface="ＭＳ Ｐゴシック"/>
                <a:cs typeface="+mn-cs"/>
              </a:rPr>
              <a:t>脆弱性対策、ウイルス対策、</a:t>
            </a:r>
            <a:br>
              <a:rPr kumimoji="1" lang="en-US" altLang="ja-JP" sz="2000" b="1" i="0" u="none" strike="noStrike" kern="1200" cap="none" spc="0" normalizeH="0" baseline="0" noProof="0" dirty="0">
                <a:ln>
                  <a:noFill/>
                </a:ln>
                <a:solidFill>
                  <a:srgbClr val="000000"/>
                </a:solidFill>
                <a:effectLst/>
                <a:uLnTx/>
                <a:uFillTx/>
                <a:latin typeface="ＭＳ Ｐゴシック"/>
                <a:ea typeface="ＭＳ Ｐゴシック"/>
                <a:cs typeface="+mn-cs"/>
              </a:rPr>
            </a:br>
            <a:r>
              <a:rPr kumimoji="1" lang="ja-JP" altLang="en-US" sz="2000" b="1" i="0" u="none" strike="noStrike" kern="1200" cap="none" spc="0" normalizeH="0" baseline="0" noProof="0" dirty="0">
                <a:ln>
                  <a:noFill/>
                </a:ln>
                <a:solidFill>
                  <a:srgbClr val="000000"/>
                </a:solidFill>
                <a:effectLst/>
                <a:uLnTx/>
                <a:uFillTx/>
                <a:latin typeface="ＭＳ Ｐゴシック"/>
                <a:ea typeface="ＭＳ Ｐゴシック"/>
                <a:cs typeface="+mn-cs"/>
              </a:rPr>
              <a:t>パスワード強化など</a:t>
            </a:r>
            <a:endParaRPr kumimoji="1" lang="ja-JP" altLang="en-US" sz="2000" b="1"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14" name="テキスト ボックス 13">
            <a:extLst>
              <a:ext uri="{FF2B5EF4-FFF2-40B4-BE49-F238E27FC236}">
                <a16:creationId xmlns:a16="http://schemas.microsoft.com/office/drawing/2014/main" id="{53096140-39BF-411F-9BC5-1E86BE73F7E3}"/>
              </a:ext>
            </a:extLst>
          </p:cNvPr>
          <p:cNvSpPr txBox="1"/>
          <p:nvPr/>
        </p:nvSpPr>
        <p:spPr>
          <a:xfrm>
            <a:off x="971600" y="4377298"/>
            <a:ext cx="36004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0000"/>
                </a:solidFill>
                <a:effectLst/>
                <a:uLnTx/>
                <a:uFillTx/>
                <a:latin typeface="ＭＳ Ｐゴシック"/>
                <a:ea typeface="ＭＳ Ｐゴシック"/>
                <a:cs typeface="+mn-cs"/>
              </a:rPr>
              <a:t>標的型攻撃メール、電子メール、持ち出し、廃棄、ウェブ利用など</a:t>
            </a:r>
          </a:p>
        </p:txBody>
      </p:sp>
      <p:sp>
        <p:nvSpPr>
          <p:cNvPr id="15" name="テキスト ボックス 14">
            <a:extLst>
              <a:ext uri="{FF2B5EF4-FFF2-40B4-BE49-F238E27FC236}">
                <a16:creationId xmlns:a16="http://schemas.microsoft.com/office/drawing/2014/main" id="{BD149660-CBE2-4E5C-9479-789D7393F980}"/>
              </a:ext>
            </a:extLst>
          </p:cNvPr>
          <p:cNvSpPr txBox="1"/>
          <p:nvPr/>
        </p:nvSpPr>
        <p:spPr>
          <a:xfrm>
            <a:off x="971600" y="5890601"/>
            <a:ext cx="36004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0000"/>
                </a:solidFill>
                <a:effectLst/>
                <a:uLnTx/>
                <a:uFillTx/>
                <a:latin typeface="ＭＳ Ｐゴシック"/>
                <a:ea typeface="ＭＳ Ｐゴシック"/>
                <a:cs typeface="+mn-cs"/>
              </a:rPr>
              <a:t>守秘義務、インターネット利用、ルール化　など</a:t>
            </a:r>
          </a:p>
        </p:txBody>
      </p:sp>
      <p:pic>
        <p:nvPicPr>
          <p:cNvPr id="8" name="図 7">
            <a:extLst>
              <a:ext uri="{FF2B5EF4-FFF2-40B4-BE49-F238E27FC236}">
                <a16:creationId xmlns:a16="http://schemas.microsoft.com/office/drawing/2014/main" id="{CF74B0C3-CB07-480A-B053-64DB9CFB934B}"/>
              </a:ext>
            </a:extLst>
          </p:cNvPr>
          <p:cNvPicPr>
            <a:picLocks noChangeAspect="1"/>
          </p:cNvPicPr>
          <p:nvPr/>
        </p:nvPicPr>
        <p:blipFill>
          <a:blip r:embed="rId3"/>
          <a:stretch>
            <a:fillRect/>
          </a:stretch>
        </p:blipFill>
        <p:spPr>
          <a:xfrm>
            <a:off x="5041654" y="2060848"/>
            <a:ext cx="3274762" cy="4543809"/>
          </a:xfrm>
          <a:prstGeom prst="rect">
            <a:avLst/>
          </a:prstGeom>
        </p:spPr>
      </p:pic>
    </p:spTree>
    <p:extLst>
      <p:ext uri="{BB962C8B-B14F-4D97-AF65-F5344CB8AC3E}">
        <p14:creationId xmlns:p14="http://schemas.microsoft.com/office/powerpoint/2010/main" val="220069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solidFill>
                  <a:srgbClr val="000000"/>
                </a:solidFill>
              </a:rPr>
              <a:t>５分でできる！情報セキュリティ自社診断</a:t>
            </a:r>
            <a:br>
              <a:rPr lang="en-US" altLang="ja-JP" dirty="0">
                <a:solidFill>
                  <a:srgbClr val="000000"/>
                </a:solidFill>
              </a:rPr>
            </a:br>
            <a:r>
              <a:rPr lang="ja-JP" altLang="en-US" dirty="0">
                <a:solidFill>
                  <a:srgbClr val="000000"/>
                </a:solidFill>
              </a:rPr>
              <a:t>基本的対策</a:t>
            </a:r>
            <a:endParaRPr kumimoji="1" lang="ja-JP" altLang="en-US" dirty="0"/>
          </a:p>
        </p:txBody>
      </p:sp>
      <p:graphicFrame>
        <p:nvGraphicFramePr>
          <p:cNvPr id="5" name="コンテンツ プレースホルダー 4"/>
          <p:cNvGraphicFramePr>
            <a:graphicFrameLocks noGrp="1"/>
          </p:cNvGraphicFramePr>
          <p:nvPr>
            <p:ph idx="1"/>
            <p:extLst/>
          </p:nvPr>
        </p:nvGraphicFramePr>
        <p:xfrm>
          <a:off x="498475" y="1341438"/>
          <a:ext cx="8394007" cy="3571240"/>
        </p:xfrm>
        <a:graphic>
          <a:graphicData uri="http://schemas.openxmlformats.org/drawingml/2006/table">
            <a:tbl>
              <a:tblPr firstRow="1" bandRow="1">
                <a:tableStyleId>{21E4AEA4-8DFA-4A89-87EB-49C32662AFE0}</a:tableStyleId>
              </a:tblPr>
              <a:tblGrid>
                <a:gridCol w="529260">
                  <a:extLst>
                    <a:ext uri="{9D8B030D-6E8A-4147-A177-3AD203B41FA5}">
                      <a16:colId xmlns:a16="http://schemas.microsoft.com/office/drawing/2014/main" val="20000"/>
                    </a:ext>
                  </a:extLst>
                </a:gridCol>
                <a:gridCol w="5962635">
                  <a:extLst>
                    <a:ext uri="{9D8B030D-6E8A-4147-A177-3AD203B41FA5}">
                      <a16:colId xmlns:a16="http://schemas.microsoft.com/office/drawing/2014/main" val="20001"/>
                    </a:ext>
                  </a:extLst>
                </a:gridCol>
                <a:gridCol w="475528">
                  <a:extLst>
                    <a:ext uri="{9D8B030D-6E8A-4147-A177-3AD203B41FA5}">
                      <a16:colId xmlns:a16="http://schemas.microsoft.com/office/drawing/2014/main" val="20002"/>
                    </a:ext>
                  </a:extLst>
                </a:gridCol>
                <a:gridCol w="475528">
                  <a:extLst>
                    <a:ext uri="{9D8B030D-6E8A-4147-A177-3AD203B41FA5}">
                      <a16:colId xmlns:a16="http://schemas.microsoft.com/office/drawing/2014/main" val="20003"/>
                    </a:ext>
                  </a:extLst>
                </a:gridCol>
                <a:gridCol w="475528">
                  <a:extLst>
                    <a:ext uri="{9D8B030D-6E8A-4147-A177-3AD203B41FA5}">
                      <a16:colId xmlns:a16="http://schemas.microsoft.com/office/drawing/2014/main" val="20004"/>
                    </a:ext>
                  </a:extLst>
                </a:gridCol>
                <a:gridCol w="475528">
                  <a:extLst>
                    <a:ext uri="{9D8B030D-6E8A-4147-A177-3AD203B41FA5}">
                      <a16:colId xmlns:a16="http://schemas.microsoft.com/office/drawing/2014/main" val="20005"/>
                    </a:ext>
                  </a:extLst>
                </a:gridCol>
              </a:tblGrid>
              <a:tr h="370840">
                <a:tc>
                  <a:txBody>
                    <a:bodyPr/>
                    <a:lstStyle/>
                    <a:p>
                      <a:r>
                        <a:rPr kumimoji="1" lang="en-US" altLang="ja-JP" dirty="0"/>
                        <a:t>No.</a:t>
                      </a:r>
                      <a:endParaRPr kumimoji="1" lang="ja-JP" altLang="en-US" dirty="0"/>
                    </a:p>
                  </a:txBody>
                  <a:tcPr>
                    <a:solidFill>
                      <a:srgbClr val="FF9900"/>
                    </a:solidFill>
                  </a:tcPr>
                </a:tc>
                <a:tc>
                  <a:txBody>
                    <a:bodyPr/>
                    <a:lstStyle/>
                    <a:p>
                      <a:pPr algn="ctr"/>
                      <a:r>
                        <a:rPr kumimoji="1" lang="ja-JP" altLang="en-US" dirty="0"/>
                        <a:t>診断内容</a:t>
                      </a:r>
                    </a:p>
                  </a:txBody>
                  <a:tcPr marL="0" marR="0" marT="0" marB="0" anchor="ctr">
                    <a:solidFill>
                      <a:srgbClr val="FF9900"/>
                    </a:solidFill>
                  </a:tcPr>
                </a:tc>
                <a:tc>
                  <a:txBody>
                    <a:bodyPr/>
                    <a:lstStyle/>
                    <a:p>
                      <a:pPr algn="ctr"/>
                      <a:r>
                        <a:rPr kumimoji="1" lang="ja-JP" altLang="en-US" sz="900" dirty="0">
                          <a:latin typeface="+mj-ea"/>
                          <a:ea typeface="+mj-ea"/>
                        </a:rPr>
                        <a:t>実施</a:t>
                      </a:r>
                      <a:br>
                        <a:rPr kumimoji="1" lang="en-US" altLang="ja-JP" sz="900" dirty="0">
                          <a:latin typeface="+mj-ea"/>
                          <a:ea typeface="+mj-ea"/>
                        </a:rPr>
                      </a:br>
                      <a:r>
                        <a:rPr kumimoji="1" lang="ja-JP" altLang="en-US" sz="900" dirty="0">
                          <a:latin typeface="+mj-ea"/>
                          <a:ea typeface="+mj-ea"/>
                        </a:rPr>
                        <a:t>している</a:t>
                      </a:r>
                      <a:endParaRPr kumimoji="1" lang="en-US" altLang="ja-JP" sz="900" dirty="0">
                        <a:latin typeface="+mj-ea"/>
                        <a:ea typeface="+mj-ea"/>
                      </a:endParaRPr>
                    </a:p>
                  </a:txBody>
                  <a:tcPr marL="0" marR="0" marT="0" marB="0" anchor="ctr">
                    <a:solidFill>
                      <a:srgbClr val="FF9900"/>
                    </a:solidFill>
                  </a:tcPr>
                </a:tc>
                <a:tc>
                  <a:txBody>
                    <a:bodyPr/>
                    <a:lstStyle/>
                    <a:p>
                      <a:pPr algn="ctr"/>
                      <a:r>
                        <a:rPr kumimoji="1" lang="ja-JP" altLang="en-US" sz="900" dirty="0">
                          <a:latin typeface="+mj-ea"/>
                          <a:ea typeface="+mj-ea"/>
                        </a:rPr>
                        <a:t>一部実施</a:t>
                      </a:r>
                      <a:br>
                        <a:rPr kumimoji="1" lang="en-US" altLang="ja-JP" sz="900" dirty="0">
                          <a:latin typeface="+mj-ea"/>
                          <a:ea typeface="+mj-ea"/>
                        </a:rPr>
                      </a:br>
                      <a:r>
                        <a:rPr kumimoji="1" lang="ja-JP" altLang="en-US" sz="900" dirty="0">
                          <a:latin typeface="+mj-ea"/>
                          <a:ea typeface="+mj-ea"/>
                        </a:rPr>
                        <a:t>している</a:t>
                      </a:r>
                    </a:p>
                  </a:txBody>
                  <a:tcPr marL="0" marR="0" marT="0" marB="0" anchor="ctr">
                    <a:solidFill>
                      <a:srgbClr val="FF9900"/>
                    </a:solidFill>
                  </a:tcPr>
                </a:tc>
                <a:tc>
                  <a:txBody>
                    <a:bodyPr/>
                    <a:lstStyle/>
                    <a:p>
                      <a:pPr algn="ctr"/>
                      <a:r>
                        <a:rPr kumimoji="1" lang="ja-JP" altLang="en-US" sz="900" dirty="0">
                          <a:latin typeface="+mj-ea"/>
                          <a:ea typeface="+mj-ea"/>
                        </a:rPr>
                        <a:t>実施</a:t>
                      </a:r>
                      <a:br>
                        <a:rPr kumimoji="1" lang="en-US" altLang="ja-JP" sz="900" dirty="0">
                          <a:latin typeface="+mj-ea"/>
                          <a:ea typeface="+mj-ea"/>
                        </a:rPr>
                      </a:br>
                      <a:r>
                        <a:rPr kumimoji="1" lang="ja-JP" altLang="en-US" sz="800" dirty="0">
                          <a:latin typeface="+mj-ea"/>
                          <a:ea typeface="+mj-ea"/>
                        </a:rPr>
                        <a:t>していない</a:t>
                      </a:r>
                    </a:p>
                  </a:txBody>
                  <a:tcPr marL="0" marR="0" marT="0" marB="0" anchor="ctr">
                    <a:solidFill>
                      <a:srgbClr val="FF9900"/>
                    </a:solidFill>
                  </a:tcPr>
                </a:tc>
                <a:tc>
                  <a:txBody>
                    <a:bodyPr/>
                    <a:lstStyle/>
                    <a:p>
                      <a:pPr algn="ctr"/>
                      <a:r>
                        <a:rPr kumimoji="1" lang="ja-JP" altLang="en-US" sz="900" dirty="0">
                          <a:latin typeface="+mj-ea"/>
                          <a:ea typeface="+mj-ea"/>
                        </a:rPr>
                        <a:t>わから</a:t>
                      </a:r>
                      <a:br>
                        <a:rPr kumimoji="1" lang="en-US" altLang="ja-JP" sz="900" dirty="0">
                          <a:latin typeface="+mj-ea"/>
                          <a:ea typeface="+mj-ea"/>
                        </a:rPr>
                      </a:br>
                      <a:r>
                        <a:rPr kumimoji="1" lang="ja-JP" altLang="en-US" sz="900" dirty="0">
                          <a:latin typeface="+mj-ea"/>
                          <a:ea typeface="+mj-ea"/>
                        </a:rPr>
                        <a:t>ない</a:t>
                      </a:r>
                    </a:p>
                  </a:txBody>
                  <a:tcPr marL="0" marR="0" marT="0" marB="0" anchor="ctr">
                    <a:solidFill>
                      <a:srgbClr val="FF9900"/>
                    </a:solidFill>
                  </a:tcPr>
                </a:tc>
                <a:extLst>
                  <a:ext uri="{0D108BD9-81ED-4DB2-BD59-A6C34878D82A}">
                    <a16:rowId xmlns:a16="http://schemas.microsoft.com/office/drawing/2014/main" val="10000"/>
                  </a:ext>
                </a:extLst>
              </a:tr>
              <a:tr h="370840">
                <a:tc>
                  <a:txBody>
                    <a:bodyPr/>
                    <a:lstStyle/>
                    <a:p>
                      <a:pPr algn="ctr"/>
                      <a:r>
                        <a:rPr kumimoji="1" lang="en-US" altLang="ja-JP" dirty="0">
                          <a:solidFill>
                            <a:schemeClr val="bg1"/>
                          </a:solidFill>
                        </a:rPr>
                        <a:t>1</a:t>
                      </a:r>
                      <a:endParaRPr kumimoji="1" lang="ja-JP" altLang="en-US" dirty="0">
                        <a:solidFill>
                          <a:schemeClr val="bg1"/>
                        </a:solidFill>
                      </a:endParaRPr>
                    </a:p>
                  </a:txBody>
                  <a:tcPr anchor="ctr">
                    <a:solidFill>
                      <a:srgbClr val="FF9900"/>
                    </a:solidFill>
                  </a:tcPr>
                </a:tc>
                <a:tc>
                  <a:txBody>
                    <a:bodyPr/>
                    <a:lstStyle/>
                    <a:p>
                      <a:r>
                        <a:rPr kumimoji="1" lang="ja-JP" altLang="en-US" dirty="0"/>
                        <a:t>パソコンやスマホなど情報機器の</a:t>
                      </a:r>
                      <a:r>
                        <a:rPr kumimoji="1" lang="en-US" altLang="ja-JP" dirty="0"/>
                        <a:t>OS </a:t>
                      </a:r>
                      <a:r>
                        <a:rPr kumimoji="1" lang="ja-JP" altLang="en-US" dirty="0"/>
                        <a:t>やソフトウェアは常に最新の状態にしていますか？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1"/>
                  </a:ext>
                </a:extLst>
              </a:tr>
              <a:tr h="370840">
                <a:tc>
                  <a:txBody>
                    <a:bodyPr/>
                    <a:lstStyle/>
                    <a:p>
                      <a:pPr algn="ctr"/>
                      <a:r>
                        <a:rPr kumimoji="1" lang="en-US" altLang="ja-JP" dirty="0">
                          <a:solidFill>
                            <a:schemeClr val="bg1"/>
                          </a:solidFill>
                        </a:rPr>
                        <a:t>2</a:t>
                      </a:r>
                      <a:endParaRPr kumimoji="1" lang="ja-JP" altLang="en-US" dirty="0">
                        <a:solidFill>
                          <a:schemeClr val="bg1"/>
                        </a:solidFill>
                      </a:endParaRPr>
                    </a:p>
                  </a:txBody>
                  <a:tcPr anchor="ctr">
                    <a:solidFill>
                      <a:srgbClr val="FF9900"/>
                    </a:solidFill>
                  </a:tcPr>
                </a:tc>
                <a:tc>
                  <a:txBody>
                    <a:bodyPr/>
                    <a:lstStyle/>
                    <a:p>
                      <a:r>
                        <a:rPr kumimoji="1" lang="ja-JP" altLang="en-US" dirty="0"/>
                        <a:t>パソコンやスマホなどにはウイルス対策ソフトを導入し、</a:t>
                      </a:r>
                      <a:br>
                        <a:rPr kumimoji="1" lang="en-US" altLang="ja-JP" dirty="0"/>
                      </a:br>
                      <a:r>
                        <a:rPr kumimoji="1" lang="ja-JP" altLang="en-US" dirty="0"/>
                        <a:t>ウイルス定義ファイル</a:t>
                      </a:r>
                      <a:r>
                        <a:rPr kumimoji="1" lang="en-US" altLang="ja-JP" sz="1200" dirty="0"/>
                        <a:t>※1 </a:t>
                      </a:r>
                      <a:r>
                        <a:rPr kumimoji="1" lang="ja-JP" altLang="en-US" dirty="0"/>
                        <a:t>は最新の状態にしていますか？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2"/>
                  </a:ext>
                </a:extLst>
              </a:tr>
              <a:tr h="370840">
                <a:tc>
                  <a:txBody>
                    <a:bodyPr/>
                    <a:lstStyle/>
                    <a:p>
                      <a:pPr algn="ctr"/>
                      <a:r>
                        <a:rPr kumimoji="1" lang="en-US" altLang="ja-JP" dirty="0">
                          <a:solidFill>
                            <a:schemeClr val="bg1"/>
                          </a:solidFill>
                        </a:rPr>
                        <a:t>3</a:t>
                      </a:r>
                      <a:endParaRPr kumimoji="1" lang="ja-JP" altLang="en-US" dirty="0">
                        <a:solidFill>
                          <a:schemeClr val="bg1"/>
                        </a:solidFill>
                      </a:endParaRPr>
                    </a:p>
                  </a:txBody>
                  <a:tcPr anchor="ctr">
                    <a:solidFill>
                      <a:srgbClr val="FF9900"/>
                    </a:solidFill>
                  </a:tcPr>
                </a:tc>
                <a:tc>
                  <a:txBody>
                    <a:bodyPr/>
                    <a:lstStyle/>
                    <a:p>
                      <a:r>
                        <a:rPr kumimoji="1" lang="ja-JP" altLang="en-US" dirty="0"/>
                        <a:t>パスワードは破られにくい「長く」「複雑な」パスワードを設定していますか？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3"/>
                  </a:ext>
                </a:extLst>
              </a:tr>
              <a:tr h="370840">
                <a:tc>
                  <a:txBody>
                    <a:bodyPr/>
                    <a:lstStyle/>
                    <a:p>
                      <a:pPr algn="ctr"/>
                      <a:r>
                        <a:rPr kumimoji="1" lang="en-US" altLang="ja-JP" dirty="0">
                          <a:solidFill>
                            <a:schemeClr val="bg1"/>
                          </a:solidFill>
                        </a:rPr>
                        <a:t>4</a:t>
                      </a:r>
                      <a:endParaRPr kumimoji="1" lang="ja-JP" altLang="en-US" dirty="0">
                        <a:solidFill>
                          <a:schemeClr val="bg1"/>
                        </a:solidFill>
                      </a:endParaRPr>
                    </a:p>
                  </a:txBody>
                  <a:tcPr anchor="ctr">
                    <a:solidFill>
                      <a:srgbClr val="FF9900"/>
                    </a:solidFill>
                  </a:tcPr>
                </a:tc>
                <a:tc>
                  <a:txBody>
                    <a:bodyPr/>
                    <a:lstStyle/>
                    <a:p>
                      <a:r>
                        <a:rPr kumimoji="1" lang="ja-JP" altLang="en-US" dirty="0"/>
                        <a:t>重要情報</a:t>
                      </a:r>
                      <a:r>
                        <a:rPr kumimoji="1" lang="en-US" altLang="ja-JP" sz="1200" dirty="0"/>
                        <a:t>※2 </a:t>
                      </a:r>
                      <a:r>
                        <a:rPr kumimoji="1" lang="ja-JP" altLang="en-US" dirty="0"/>
                        <a:t>に対する適切なアクセス制限を行っていますか？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4"/>
                  </a:ext>
                </a:extLst>
              </a:tr>
              <a:tr h="370840">
                <a:tc>
                  <a:txBody>
                    <a:bodyPr/>
                    <a:lstStyle/>
                    <a:p>
                      <a:pPr algn="ctr"/>
                      <a:r>
                        <a:rPr kumimoji="1" lang="en-US" altLang="ja-JP" dirty="0">
                          <a:solidFill>
                            <a:schemeClr val="bg1"/>
                          </a:solidFill>
                        </a:rPr>
                        <a:t>5</a:t>
                      </a:r>
                      <a:endParaRPr kumimoji="1" lang="ja-JP" altLang="en-US" dirty="0">
                        <a:solidFill>
                          <a:schemeClr val="bg1"/>
                        </a:solidFill>
                      </a:endParaRPr>
                    </a:p>
                  </a:txBody>
                  <a:tcPr anchor="ctr">
                    <a:solidFill>
                      <a:srgbClr val="FF9900"/>
                    </a:solidFill>
                  </a:tcPr>
                </a:tc>
                <a:tc>
                  <a:txBody>
                    <a:bodyPr/>
                    <a:lstStyle/>
                    <a:p>
                      <a:r>
                        <a:rPr kumimoji="1" lang="ja-JP" altLang="en-US" dirty="0"/>
                        <a:t>新たな脅威や攻撃の手口を知り対策を社内共有する仕組みはできていますか？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5"/>
                  </a:ext>
                </a:extLst>
              </a:tr>
            </a:tbl>
          </a:graphicData>
        </a:graphic>
      </p:graphicFrame>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13</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8" name="正方形/長方形 7">
            <a:extLst>
              <a:ext uri="{FF2B5EF4-FFF2-40B4-BE49-F238E27FC236}">
                <a16:creationId xmlns:a16="http://schemas.microsoft.com/office/drawing/2014/main" id="{2518460A-05EE-4039-9310-14A4CDCE59C1}"/>
              </a:ext>
            </a:extLst>
          </p:cNvPr>
          <p:cNvSpPr/>
          <p:nvPr/>
        </p:nvSpPr>
        <p:spPr>
          <a:xfrm>
            <a:off x="444252" y="4941168"/>
            <a:ext cx="859224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000000"/>
                </a:solidFill>
                <a:effectLst/>
                <a:uLnTx/>
                <a:uFillTx/>
                <a:latin typeface="ＭＳ Ｐゴシック"/>
                <a:ea typeface="ＭＳ Ｐゴシック"/>
                <a:cs typeface="+mn-cs"/>
              </a:rPr>
              <a:t>※1</a:t>
            </a:r>
            <a:r>
              <a:rPr kumimoji="1" lang="ja-JP" altLang="en-US" sz="1600" b="0" i="0" u="none" strike="noStrike" kern="1200" cap="none" spc="0" normalizeH="0" baseline="0" noProof="0" dirty="0">
                <a:ln>
                  <a:noFill/>
                </a:ln>
                <a:solidFill>
                  <a:srgbClr val="000000"/>
                </a:solidFill>
                <a:effectLst/>
                <a:uLnTx/>
                <a:uFillTx/>
                <a:latin typeface="ＭＳ Ｐゴシック"/>
                <a:ea typeface="ＭＳ Ｐゴシック"/>
                <a:cs typeface="+mn-cs"/>
              </a:rPr>
              <a:t>　コンピュータウイルスを検出するためのデータベースファイル「パターンファイル」とも呼ばれる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000000"/>
                </a:solidFill>
                <a:effectLst/>
                <a:uLnTx/>
                <a:uFillTx/>
                <a:latin typeface="ＭＳ Ｐゴシック"/>
                <a:ea typeface="ＭＳ Ｐゴシック"/>
                <a:cs typeface="+mn-cs"/>
              </a:rPr>
              <a:t>※2</a:t>
            </a:r>
            <a:r>
              <a:rPr kumimoji="1" lang="ja-JP" altLang="en-US" sz="1600" b="0" i="0" u="none" strike="noStrike" kern="1200" cap="none" spc="0" normalizeH="0" baseline="0" noProof="0" dirty="0">
                <a:ln>
                  <a:noFill/>
                </a:ln>
                <a:solidFill>
                  <a:srgbClr val="000000"/>
                </a:solidFill>
                <a:effectLst/>
                <a:uLnTx/>
                <a:uFillTx/>
                <a:latin typeface="ＭＳ Ｐゴシック"/>
                <a:ea typeface="ＭＳ Ｐゴシック"/>
                <a:cs typeface="+mn-cs"/>
              </a:rPr>
              <a:t>　営業秘密など事業に必要で組織にとって価値のある情報や顧客や、従業員の個人情報など</a:t>
            </a:r>
            <a:endParaRPr kumimoji="1" lang="en-US" altLang="ja-JP" sz="1600" b="0" i="0" u="none" strike="noStrike" kern="1200" cap="none" spc="0" normalizeH="0" baseline="0" noProof="0" dirty="0">
              <a:ln>
                <a:noFill/>
              </a:ln>
              <a:solidFill>
                <a:srgbClr val="000000"/>
              </a:solidFill>
              <a:effectLst/>
              <a:uLnTx/>
              <a:uFillTx/>
              <a:latin typeface="ＭＳ Ｐゴシック"/>
              <a:ea typeface="ＭＳ Ｐゴシック"/>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rgbClr val="000000"/>
                </a:solidFill>
                <a:effectLst/>
                <a:uLnTx/>
                <a:uFillTx/>
                <a:latin typeface="ＭＳ Ｐゴシック"/>
                <a:ea typeface="ＭＳ Ｐゴシック"/>
                <a:cs typeface="+mn-cs"/>
              </a:rPr>
              <a:t>       </a:t>
            </a:r>
            <a:r>
              <a:rPr kumimoji="1" lang="ja-JP" altLang="en-US" sz="1600" b="0" i="0" u="none" strike="noStrike" kern="1200" cap="none" spc="0" normalizeH="0" baseline="0" noProof="0" dirty="0">
                <a:ln>
                  <a:noFill/>
                </a:ln>
                <a:solidFill>
                  <a:srgbClr val="000000"/>
                </a:solidFill>
                <a:effectLst/>
                <a:uLnTx/>
                <a:uFillTx/>
                <a:latin typeface="ＭＳ Ｐゴシック"/>
                <a:ea typeface="ＭＳ Ｐゴシック"/>
                <a:cs typeface="+mn-cs"/>
              </a:rPr>
              <a:t>管理責任を伴う情報のこと</a:t>
            </a:r>
          </a:p>
        </p:txBody>
      </p:sp>
      <p:sp>
        <p:nvSpPr>
          <p:cNvPr id="10" name="テキスト ボックス 9">
            <a:extLst>
              <a:ext uri="{FF2B5EF4-FFF2-40B4-BE49-F238E27FC236}">
                <a16:creationId xmlns:a16="http://schemas.microsoft.com/office/drawing/2014/main" id="{F3B4E375-F284-4AF4-A6CF-30D3D9E0DCBF}"/>
              </a:ext>
            </a:extLst>
          </p:cNvPr>
          <p:cNvSpPr txBox="1"/>
          <p:nvPr/>
        </p:nvSpPr>
        <p:spPr>
          <a:xfrm>
            <a:off x="7059331" y="867857"/>
            <a:ext cx="1916935"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P.18-19</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3</a:t>
            </a:r>
          </a:p>
        </p:txBody>
      </p:sp>
    </p:spTree>
    <p:extLst>
      <p:ext uri="{BB962C8B-B14F-4D97-AF65-F5344CB8AC3E}">
        <p14:creationId xmlns:p14="http://schemas.microsoft.com/office/powerpoint/2010/main" val="166936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solidFill>
                  <a:srgbClr val="000000"/>
                </a:solidFill>
              </a:rPr>
              <a:t>５分でできる！情報セキュリティ自社診断</a:t>
            </a:r>
            <a:br>
              <a:rPr lang="en-US" altLang="ja-JP" dirty="0">
                <a:solidFill>
                  <a:srgbClr val="000000"/>
                </a:solidFill>
              </a:rPr>
            </a:br>
            <a:r>
              <a:rPr lang="ja-JP" altLang="en-US" dirty="0"/>
              <a:t>従業員としての対策</a:t>
            </a:r>
            <a:endParaRPr kumimoji="1" lang="ja-JP" altLang="en-US" dirty="0"/>
          </a:p>
        </p:txBody>
      </p:sp>
      <p:graphicFrame>
        <p:nvGraphicFramePr>
          <p:cNvPr id="5" name="コンテンツ プレースホルダー 4"/>
          <p:cNvGraphicFramePr>
            <a:graphicFrameLocks noGrp="1"/>
          </p:cNvGraphicFramePr>
          <p:nvPr>
            <p:ph idx="1"/>
            <p:extLst/>
          </p:nvPr>
        </p:nvGraphicFramePr>
        <p:xfrm>
          <a:off x="498475" y="1341438"/>
          <a:ext cx="8394007" cy="4211320"/>
        </p:xfrm>
        <a:graphic>
          <a:graphicData uri="http://schemas.openxmlformats.org/drawingml/2006/table">
            <a:tbl>
              <a:tblPr firstRow="1" bandRow="1">
                <a:tableStyleId>{21E4AEA4-8DFA-4A89-87EB-49C32662AFE0}</a:tableStyleId>
              </a:tblPr>
              <a:tblGrid>
                <a:gridCol w="529260">
                  <a:extLst>
                    <a:ext uri="{9D8B030D-6E8A-4147-A177-3AD203B41FA5}">
                      <a16:colId xmlns:a16="http://schemas.microsoft.com/office/drawing/2014/main" val="20000"/>
                    </a:ext>
                  </a:extLst>
                </a:gridCol>
                <a:gridCol w="5962635">
                  <a:extLst>
                    <a:ext uri="{9D8B030D-6E8A-4147-A177-3AD203B41FA5}">
                      <a16:colId xmlns:a16="http://schemas.microsoft.com/office/drawing/2014/main" val="20001"/>
                    </a:ext>
                  </a:extLst>
                </a:gridCol>
                <a:gridCol w="475528">
                  <a:extLst>
                    <a:ext uri="{9D8B030D-6E8A-4147-A177-3AD203B41FA5}">
                      <a16:colId xmlns:a16="http://schemas.microsoft.com/office/drawing/2014/main" val="20002"/>
                    </a:ext>
                  </a:extLst>
                </a:gridCol>
                <a:gridCol w="475528">
                  <a:extLst>
                    <a:ext uri="{9D8B030D-6E8A-4147-A177-3AD203B41FA5}">
                      <a16:colId xmlns:a16="http://schemas.microsoft.com/office/drawing/2014/main" val="20003"/>
                    </a:ext>
                  </a:extLst>
                </a:gridCol>
                <a:gridCol w="475528">
                  <a:extLst>
                    <a:ext uri="{9D8B030D-6E8A-4147-A177-3AD203B41FA5}">
                      <a16:colId xmlns:a16="http://schemas.microsoft.com/office/drawing/2014/main" val="20004"/>
                    </a:ext>
                  </a:extLst>
                </a:gridCol>
                <a:gridCol w="475528">
                  <a:extLst>
                    <a:ext uri="{9D8B030D-6E8A-4147-A177-3AD203B41FA5}">
                      <a16:colId xmlns:a16="http://schemas.microsoft.com/office/drawing/2014/main" val="20005"/>
                    </a:ext>
                  </a:extLst>
                </a:gridCol>
              </a:tblGrid>
              <a:tr h="370840">
                <a:tc>
                  <a:txBody>
                    <a:bodyPr/>
                    <a:lstStyle/>
                    <a:p>
                      <a:r>
                        <a:rPr kumimoji="1" lang="en-US" altLang="ja-JP" dirty="0"/>
                        <a:t>No.</a:t>
                      </a:r>
                      <a:endParaRPr kumimoji="1" lang="ja-JP" altLang="en-US" dirty="0"/>
                    </a:p>
                  </a:txBody>
                  <a:tcPr>
                    <a:solidFill>
                      <a:srgbClr val="CC9900"/>
                    </a:solidFill>
                  </a:tcPr>
                </a:tc>
                <a:tc>
                  <a:txBody>
                    <a:bodyPr/>
                    <a:lstStyle/>
                    <a:p>
                      <a:pPr algn="ctr"/>
                      <a:r>
                        <a:rPr kumimoji="1" lang="ja-JP" altLang="en-US" dirty="0"/>
                        <a:t>診断内容</a:t>
                      </a:r>
                    </a:p>
                  </a:txBody>
                  <a:tcPr>
                    <a:solidFill>
                      <a:srgbClr val="CC9900"/>
                    </a:solidFill>
                  </a:tcPr>
                </a:tc>
                <a:tc>
                  <a:txBody>
                    <a:bodyPr/>
                    <a:lstStyle/>
                    <a:p>
                      <a:pPr algn="ctr"/>
                      <a:r>
                        <a:rPr kumimoji="1" lang="ja-JP" altLang="en-US" sz="900" dirty="0">
                          <a:latin typeface="+mj-ea"/>
                          <a:ea typeface="+mj-ea"/>
                        </a:rPr>
                        <a:t>実施</a:t>
                      </a:r>
                      <a:br>
                        <a:rPr kumimoji="1" lang="en-US" altLang="ja-JP" sz="900" dirty="0">
                          <a:latin typeface="+mj-ea"/>
                          <a:ea typeface="+mj-ea"/>
                        </a:rPr>
                      </a:br>
                      <a:r>
                        <a:rPr kumimoji="1" lang="ja-JP" altLang="en-US" sz="900" dirty="0">
                          <a:latin typeface="+mj-ea"/>
                          <a:ea typeface="+mj-ea"/>
                        </a:rPr>
                        <a:t>している</a:t>
                      </a:r>
                      <a:endParaRPr kumimoji="1" lang="en-US" altLang="ja-JP" sz="900" dirty="0">
                        <a:latin typeface="+mj-ea"/>
                        <a:ea typeface="+mj-ea"/>
                      </a:endParaRPr>
                    </a:p>
                  </a:txBody>
                  <a:tcPr marL="0" marR="0" marT="0" marB="0" anchor="ctr">
                    <a:solidFill>
                      <a:srgbClr val="CC9900"/>
                    </a:solidFill>
                  </a:tcPr>
                </a:tc>
                <a:tc>
                  <a:txBody>
                    <a:bodyPr/>
                    <a:lstStyle/>
                    <a:p>
                      <a:pPr algn="ctr"/>
                      <a:r>
                        <a:rPr kumimoji="1" lang="ja-JP" altLang="en-US" sz="900" dirty="0">
                          <a:latin typeface="+mj-ea"/>
                          <a:ea typeface="+mj-ea"/>
                        </a:rPr>
                        <a:t>一部実施</a:t>
                      </a:r>
                      <a:br>
                        <a:rPr kumimoji="1" lang="en-US" altLang="ja-JP" sz="900" dirty="0">
                          <a:latin typeface="+mj-ea"/>
                          <a:ea typeface="+mj-ea"/>
                        </a:rPr>
                      </a:br>
                      <a:r>
                        <a:rPr kumimoji="1" lang="ja-JP" altLang="en-US" sz="900" dirty="0">
                          <a:latin typeface="+mj-ea"/>
                          <a:ea typeface="+mj-ea"/>
                        </a:rPr>
                        <a:t>している</a:t>
                      </a:r>
                    </a:p>
                  </a:txBody>
                  <a:tcPr marL="0" marR="0" marT="0" marB="0" anchor="ctr">
                    <a:solidFill>
                      <a:srgbClr val="CC9900"/>
                    </a:solidFill>
                  </a:tcPr>
                </a:tc>
                <a:tc>
                  <a:txBody>
                    <a:bodyPr/>
                    <a:lstStyle/>
                    <a:p>
                      <a:pPr algn="ctr"/>
                      <a:r>
                        <a:rPr kumimoji="1" lang="ja-JP" altLang="en-US" sz="900" dirty="0">
                          <a:latin typeface="+mj-ea"/>
                          <a:ea typeface="+mj-ea"/>
                        </a:rPr>
                        <a:t>実施</a:t>
                      </a:r>
                      <a:br>
                        <a:rPr kumimoji="1" lang="en-US" altLang="ja-JP" sz="900" dirty="0">
                          <a:latin typeface="+mj-ea"/>
                          <a:ea typeface="+mj-ea"/>
                        </a:rPr>
                      </a:br>
                      <a:r>
                        <a:rPr kumimoji="1" lang="ja-JP" altLang="en-US" sz="800" dirty="0">
                          <a:latin typeface="+mj-ea"/>
                          <a:ea typeface="+mj-ea"/>
                        </a:rPr>
                        <a:t>していない</a:t>
                      </a:r>
                    </a:p>
                  </a:txBody>
                  <a:tcPr marL="0" marR="0" marT="0" marB="0" anchor="ctr">
                    <a:solidFill>
                      <a:srgbClr val="CC9900"/>
                    </a:solidFill>
                  </a:tcPr>
                </a:tc>
                <a:tc>
                  <a:txBody>
                    <a:bodyPr/>
                    <a:lstStyle/>
                    <a:p>
                      <a:pPr algn="ctr"/>
                      <a:r>
                        <a:rPr kumimoji="1" lang="ja-JP" altLang="en-US" sz="900" dirty="0">
                          <a:latin typeface="+mj-ea"/>
                          <a:ea typeface="+mj-ea"/>
                        </a:rPr>
                        <a:t>わから</a:t>
                      </a:r>
                      <a:br>
                        <a:rPr kumimoji="1" lang="en-US" altLang="ja-JP" sz="900" dirty="0">
                          <a:latin typeface="+mj-ea"/>
                          <a:ea typeface="+mj-ea"/>
                        </a:rPr>
                      </a:br>
                      <a:r>
                        <a:rPr kumimoji="1" lang="ja-JP" altLang="en-US" sz="900" dirty="0">
                          <a:latin typeface="+mj-ea"/>
                          <a:ea typeface="+mj-ea"/>
                        </a:rPr>
                        <a:t>ない</a:t>
                      </a:r>
                    </a:p>
                  </a:txBody>
                  <a:tcPr marL="0" marR="0" marT="0" marB="0" anchor="ctr">
                    <a:solidFill>
                      <a:srgbClr val="CC9900"/>
                    </a:solidFill>
                  </a:tcPr>
                </a:tc>
                <a:extLst>
                  <a:ext uri="{0D108BD9-81ED-4DB2-BD59-A6C34878D82A}">
                    <a16:rowId xmlns:a16="http://schemas.microsoft.com/office/drawing/2014/main" val="10000"/>
                  </a:ext>
                </a:extLst>
              </a:tr>
              <a:tr h="370840">
                <a:tc>
                  <a:txBody>
                    <a:bodyPr/>
                    <a:lstStyle/>
                    <a:p>
                      <a:pPr algn="ctr"/>
                      <a:r>
                        <a:rPr kumimoji="1" lang="en-US" altLang="ja-JP" dirty="0">
                          <a:solidFill>
                            <a:schemeClr val="bg1"/>
                          </a:solidFill>
                        </a:rPr>
                        <a:t>6</a:t>
                      </a:r>
                      <a:endParaRPr kumimoji="1" lang="ja-JP" altLang="en-US" dirty="0">
                        <a:solidFill>
                          <a:schemeClr val="bg1"/>
                        </a:solidFill>
                      </a:endParaRPr>
                    </a:p>
                  </a:txBody>
                  <a:tcPr anchor="ctr">
                    <a:solidFill>
                      <a:srgbClr val="CC9900"/>
                    </a:solidFill>
                  </a:tcPr>
                </a:tc>
                <a:tc>
                  <a:txBody>
                    <a:bodyPr/>
                    <a:lstStyle/>
                    <a:p>
                      <a:r>
                        <a:rPr kumimoji="1" lang="ja-JP" altLang="en-US" dirty="0"/>
                        <a:t>電子メールの添付ファイルや本文中の</a:t>
                      </a:r>
                      <a:r>
                        <a:rPr kumimoji="1" lang="en-US" altLang="ja-JP" dirty="0"/>
                        <a:t>URL </a:t>
                      </a:r>
                      <a:r>
                        <a:rPr kumimoji="1" lang="ja-JP" altLang="en-US" dirty="0"/>
                        <a:t>リンクを介した</a:t>
                      </a:r>
                      <a:br>
                        <a:rPr kumimoji="1" lang="en-US" altLang="ja-JP" dirty="0"/>
                      </a:br>
                      <a:r>
                        <a:rPr kumimoji="1" lang="ja-JP" altLang="en-US" dirty="0"/>
                        <a:t>ウイルス感染に気をつけていますか？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1"/>
                  </a:ext>
                </a:extLst>
              </a:tr>
              <a:tr h="370840">
                <a:tc>
                  <a:txBody>
                    <a:bodyPr/>
                    <a:lstStyle/>
                    <a:p>
                      <a:pPr algn="ctr"/>
                      <a:r>
                        <a:rPr kumimoji="1" lang="en-US" altLang="ja-JP" dirty="0">
                          <a:solidFill>
                            <a:schemeClr val="bg1"/>
                          </a:solidFill>
                        </a:rPr>
                        <a:t>7</a:t>
                      </a:r>
                      <a:endParaRPr kumimoji="1" lang="ja-JP" altLang="en-US" dirty="0">
                        <a:solidFill>
                          <a:schemeClr val="bg1"/>
                        </a:solidFill>
                      </a:endParaRPr>
                    </a:p>
                  </a:txBody>
                  <a:tcPr anchor="ctr">
                    <a:solidFill>
                      <a:srgbClr val="CC9900"/>
                    </a:solidFill>
                  </a:tcPr>
                </a:tc>
                <a:tc>
                  <a:txBody>
                    <a:bodyPr/>
                    <a:lstStyle/>
                    <a:p>
                      <a:r>
                        <a:rPr kumimoji="1" lang="ja-JP" altLang="en-US" dirty="0"/>
                        <a:t>電子メールや</a:t>
                      </a:r>
                      <a:r>
                        <a:rPr kumimoji="1" lang="en-US" altLang="ja-JP" dirty="0"/>
                        <a:t>FAX </a:t>
                      </a:r>
                      <a:r>
                        <a:rPr kumimoji="1" lang="ja-JP" altLang="en-US" dirty="0" err="1"/>
                        <a:t>の宛</a:t>
                      </a:r>
                      <a:r>
                        <a:rPr kumimoji="1" lang="ja-JP" altLang="en-US" dirty="0"/>
                        <a:t>先の送信ミスを防ぐ取り組みを</a:t>
                      </a:r>
                      <a:br>
                        <a:rPr kumimoji="1" lang="en-US" altLang="ja-JP" dirty="0"/>
                      </a:br>
                      <a:r>
                        <a:rPr kumimoji="1" lang="ja-JP" altLang="en-US" dirty="0"/>
                        <a:t>実施していますか？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2"/>
                  </a:ext>
                </a:extLst>
              </a:tr>
              <a:tr h="370840">
                <a:tc>
                  <a:txBody>
                    <a:bodyPr/>
                    <a:lstStyle/>
                    <a:p>
                      <a:pPr algn="ctr"/>
                      <a:r>
                        <a:rPr kumimoji="1" lang="en-US" altLang="ja-JP" dirty="0">
                          <a:solidFill>
                            <a:schemeClr val="bg1"/>
                          </a:solidFill>
                        </a:rPr>
                        <a:t>8</a:t>
                      </a:r>
                      <a:endParaRPr kumimoji="1" lang="ja-JP" altLang="en-US" dirty="0">
                        <a:solidFill>
                          <a:schemeClr val="bg1"/>
                        </a:solidFill>
                      </a:endParaRPr>
                    </a:p>
                  </a:txBody>
                  <a:tcPr anchor="ctr">
                    <a:solidFill>
                      <a:srgbClr val="CC9900"/>
                    </a:solidFill>
                  </a:tcPr>
                </a:tc>
                <a:tc>
                  <a:txBody>
                    <a:bodyPr/>
                    <a:lstStyle/>
                    <a:p>
                      <a:r>
                        <a:rPr kumimoji="1" lang="ja-JP" altLang="en-US" dirty="0"/>
                        <a:t>重要情報は電子メール本文に書くのではなく、添付する</a:t>
                      </a:r>
                      <a:br>
                        <a:rPr kumimoji="1" lang="en-US" altLang="ja-JP" dirty="0"/>
                      </a:br>
                      <a:r>
                        <a:rPr kumimoji="1" lang="ja-JP" altLang="en-US" dirty="0"/>
                        <a:t>ファイルに書いてパスワードなどで保護していますか？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3"/>
                  </a:ext>
                </a:extLst>
              </a:tr>
              <a:tr h="370840">
                <a:tc>
                  <a:txBody>
                    <a:bodyPr/>
                    <a:lstStyle/>
                    <a:p>
                      <a:pPr algn="ctr"/>
                      <a:r>
                        <a:rPr kumimoji="1" lang="en-US" altLang="ja-JP" dirty="0">
                          <a:solidFill>
                            <a:schemeClr val="bg1"/>
                          </a:solidFill>
                        </a:rPr>
                        <a:t>9</a:t>
                      </a:r>
                      <a:endParaRPr kumimoji="1" lang="ja-JP" altLang="en-US" dirty="0">
                        <a:solidFill>
                          <a:schemeClr val="bg1"/>
                        </a:solidFill>
                      </a:endParaRPr>
                    </a:p>
                  </a:txBody>
                  <a:tcPr anchor="ctr">
                    <a:solidFill>
                      <a:srgbClr val="CC9900"/>
                    </a:solidFill>
                  </a:tcPr>
                </a:tc>
                <a:tc>
                  <a:txBody>
                    <a:bodyPr/>
                    <a:lstStyle/>
                    <a:p>
                      <a:r>
                        <a:rPr kumimoji="1" lang="ja-JP" altLang="en-US" dirty="0"/>
                        <a:t>無線</a:t>
                      </a:r>
                      <a:r>
                        <a:rPr kumimoji="1" lang="en-US" altLang="ja-JP" dirty="0"/>
                        <a:t>LAN </a:t>
                      </a:r>
                      <a:r>
                        <a:rPr kumimoji="1" lang="ja-JP" altLang="en-US" dirty="0"/>
                        <a:t>を安全に使うために適切な暗号化方式を設定するなどの対策をしていますか？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4"/>
                  </a:ext>
                </a:extLst>
              </a:tr>
              <a:tr h="370840">
                <a:tc>
                  <a:txBody>
                    <a:bodyPr/>
                    <a:lstStyle/>
                    <a:p>
                      <a:pPr algn="ctr"/>
                      <a:r>
                        <a:rPr kumimoji="1" lang="en-US" altLang="ja-JP" dirty="0">
                          <a:solidFill>
                            <a:schemeClr val="bg1"/>
                          </a:solidFill>
                        </a:rPr>
                        <a:t>10</a:t>
                      </a:r>
                      <a:endParaRPr kumimoji="1" lang="ja-JP" altLang="en-US" dirty="0">
                        <a:solidFill>
                          <a:schemeClr val="bg1"/>
                        </a:solidFill>
                      </a:endParaRPr>
                    </a:p>
                  </a:txBody>
                  <a:tcPr anchor="ctr">
                    <a:solidFill>
                      <a:srgbClr val="CC9900"/>
                    </a:solidFill>
                  </a:tcPr>
                </a:tc>
                <a:tc>
                  <a:txBody>
                    <a:bodyPr/>
                    <a:lstStyle/>
                    <a:p>
                      <a:r>
                        <a:rPr kumimoji="1" lang="ja-JP" altLang="en-US" dirty="0"/>
                        <a:t>インターネットを介したウイルス感染や</a:t>
                      </a:r>
                      <a:r>
                        <a:rPr kumimoji="1" lang="en-US" altLang="ja-JP" dirty="0"/>
                        <a:t>SNS</a:t>
                      </a:r>
                      <a:r>
                        <a:rPr kumimoji="1" lang="ja-JP" altLang="en-US" dirty="0" err="1"/>
                        <a:t>への</a:t>
                      </a:r>
                      <a:r>
                        <a:rPr kumimoji="1" lang="ja-JP" altLang="en-US" dirty="0"/>
                        <a:t>書き込み</a:t>
                      </a:r>
                      <a:br>
                        <a:rPr kumimoji="1" lang="en-US" altLang="ja-JP" dirty="0"/>
                      </a:br>
                      <a:r>
                        <a:rPr kumimoji="1" lang="ja-JP" altLang="en-US" dirty="0"/>
                        <a:t>などのトラブルへの対策をしていますか？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5"/>
                  </a:ext>
                </a:extLst>
              </a:tr>
              <a:tr h="370840">
                <a:tc>
                  <a:txBody>
                    <a:bodyPr/>
                    <a:lstStyle/>
                    <a:p>
                      <a:pPr algn="ctr"/>
                      <a:r>
                        <a:rPr kumimoji="1" lang="en-US" altLang="ja-JP" dirty="0">
                          <a:solidFill>
                            <a:schemeClr val="bg1"/>
                          </a:solidFill>
                        </a:rPr>
                        <a:t>11</a:t>
                      </a:r>
                      <a:endParaRPr kumimoji="1" lang="ja-JP" altLang="en-US" dirty="0">
                        <a:solidFill>
                          <a:schemeClr val="bg1"/>
                        </a:solidFill>
                      </a:endParaRPr>
                    </a:p>
                  </a:txBody>
                  <a:tcPr anchor="ctr">
                    <a:solidFill>
                      <a:srgbClr val="CC9900"/>
                    </a:solidFill>
                  </a:tcPr>
                </a:tc>
                <a:tc>
                  <a:txBody>
                    <a:bodyPr/>
                    <a:lstStyle/>
                    <a:p>
                      <a:r>
                        <a:rPr kumimoji="1" lang="ja-JP" altLang="en-US" dirty="0"/>
                        <a:t>パソコンやサーバーのウイルス感染、故障や誤操作による重要情報の消失に備えてバックアップを取得していますか？ </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6"/>
                  </a:ext>
                </a:extLst>
              </a:tr>
            </a:tbl>
          </a:graphicData>
        </a:graphic>
      </p:graphicFrame>
      <p:sp>
        <p:nvSpPr>
          <p:cNvPr id="6" name="テキスト ボックス 5">
            <a:extLst>
              <a:ext uri="{FF2B5EF4-FFF2-40B4-BE49-F238E27FC236}">
                <a16:creationId xmlns:a16="http://schemas.microsoft.com/office/drawing/2014/main" id="{16982845-EB88-47FA-BA47-F2313B611198}"/>
              </a:ext>
            </a:extLst>
          </p:cNvPr>
          <p:cNvSpPr txBox="1"/>
          <p:nvPr/>
        </p:nvSpPr>
        <p:spPr>
          <a:xfrm>
            <a:off x="7059331" y="867857"/>
            <a:ext cx="1916935"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P.18-19</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3</a:t>
            </a:r>
          </a:p>
        </p:txBody>
      </p:sp>
      <p:sp>
        <p:nvSpPr>
          <p:cNvPr id="7" name="スライド番号プレースホルダー 3">
            <a:extLst>
              <a:ext uri="{FF2B5EF4-FFF2-40B4-BE49-F238E27FC236}">
                <a16:creationId xmlns:a16="http://schemas.microsoft.com/office/drawing/2014/main" id="{A7C731D2-B007-4121-98EB-0FAB0D46DB2D}"/>
              </a:ext>
            </a:extLst>
          </p:cNvPr>
          <p:cNvSpPr>
            <a:spLocks noGrp="1"/>
          </p:cNvSpPr>
          <p:nvPr>
            <p:ph type="sldNum" sz="quarter" idx="12"/>
          </p:nvPr>
        </p:nvSpPr>
        <p:spPr>
          <a:xfrm>
            <a:off x="6553200" y="6526215"/>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14</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Tree>
    <p:extLst>
      <p:ext uri="{BB962C8B-B14F-4D97-AF65-F5344CB8AC3E}">
        <p14:creationId xmlns:p14="http://schemas.microsoft.com/office/powerpoint/2010/main" val="27800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solidFill>
                  <a:srgbClr val="000000"/>
                </a:solidFill>
              </a:rPr>
              <a:t>５分でできる！情報セキュリティ自社診断</a:t>
            </a:r>
            <a:br>
              <a:rPr lang="en-US" altLang="ja-JP" dirty="0">
                <a:solidFill>
                  <a:srgbClr val="000000"/>
                </a:solidFill>
              </a:rPr>
            </a:br>
            <a:r>
              <a:rPr lang="ja-JP" altLang="en-US" dirty="0"/>
              <a:t>従業員としての対策</a:t>
            </a:r>
            <a:endParaRPr kumimoji="1" lang="ja-JP" altLang="en-US" dirty="0"/>
          </a:p>
        </p:txBody>
      </p:sp>
      <p:graphicFrame>
        <p:nvGraphicFramePr>
          <p:cNvPr id="5" name="コンテンツ プレースホルダー 4"/>
          <p:cNvGraphicFramePr>
            <a:graphicFrameLocks noGrp="1"/>
          </p:cNvGraphicFramePr>
          <p:nvPr>
            <p:ph idx="1"/>
            <p:extLst/>
          </p:nvPr>
        </p:nvGraphicFramePr>
        <p:xfrm>
          <a:off x="498475" y="1341438"/>
          <a:ext cx="8394007" cy="4856480"/>
        </p:xfrm>
        <a:graphic>
          <a:graphicData uri="http://schemas.openxmlformats.org/drawingml/2006/table">
            <a:tbl>
              <a:tblPr firstRow="1" bandRow="1">
                <a:tableStyleId>{21E4AEA4-8DFA-4A89-87EB-49C32662AFE0}</a:tableStyleId>
              </a:tblPr>
              <a:tblGrid>
                <a:gridCol w="529260">
                  <a:extLst>
                    <a:ext uri="{9D8B030D-6E8A-4147-A177-3AD203B41FA5}">
                      <a16:colId xmlns:a16="http://schemas.microsoft.com/office/drawing/2014/main" val="20000"/>
                    </a:ext>
                  </a:extLst>
                </a:gridCol>
                <a:gridCol w="5962635">
                  <a:extLst>
                    <a:ext uri="{9D8B030D-6E8A-4147-A177-3AD203B41FA5}">
                      <a16:colId xmlns:a16="http://schemas.microsoft.com/office/drawing/2014/main" val="20001"/>
                    </a:ext>
                  </a:extLst>
                </a:gridCol>
                <a:gridCol w="475528">
                  <a:extLst>
                    <a:ext uri="{9D8B030D-6E8A-4147-A177-3AD203B41FA5}">
                      <a16:colId xmlns:a16="http://schemas.microsoft.com/office/drawing/2014/main" val="20002"/>
                    </a:ext>
                  </a:extLst>
                </a:gridCol>
                <a:gridCol w="475528">
                  <a:extLst>
                    <a:ext uri="{9D8B030D-6E8A-4147-A177-3AD203B41FA5}">
                      <a16:colId xmlns:a16="http://schemas.microsoft.com/office/drawing/2014/main" val="20003"/>
                    </a:ext>
                  </a:extLst>
                </a:gridCol>
                <a:gridCol w="475528">
                  <a:extLst>
                    <a:ext uri="{9D8B030D-6E8A-4147-A177-3AD203B41FA5}">
                      <a16:colId xmlns:a16="http://schemas.microsoft.com/office/drawing/2014/main" val="20004"/>
                    </a:ext>
                  </a:extLst>
                </a:gridCol>
                <a:gridCol w="475528">
                  <a:extLst>
                    <a:ext uri="{9D8B030D-6E8A-4147-A177-3AD203B41FA5}">
                      <a16:colId xmlns:a16="http://schemas.microsoft.com/office/drawing/2014/main" val="20005"/>
                    </a:ext>
                  </a:extLst>
                </a:gridCol>
              </a:tblGrid>
              <a:tr h="370840">
                <a:tc>
                  <a:txBody>
                    <a:bodyPr/>
                    <a:lstStyle/>
                    <a:p>
                      <a:r>
                        <a:rPr kumimoji="1" lang="en-US" altLang="ja-JP" dirty="0"/>
                        <a:t>No.</a:t>
                      </a:r>
                      <a:endParaRPr kumimoji="1" lang="ja-JP" altLang="en-US" dirty="0"/>
                    </a:p>
                  </a:txBody>
                  <a:tcPr>
                    <a:solidFill>
                      <a:srgbClr val="CC9900"/>
                    </a:solidFill>
                  </a:tcPr>
                </a:tc>
                <a:tc>
                  <a:txBody>
                    <a:bodyPr/>
                    <a:lstStyle/>
                    <a:p>
                      <a:pPr algn="ctr"/>
                      <a:r>
                        <a:rPr kumimoji="1" lang="ja-JP" altLang="en-US" dirty="0"/>
                        <a:t>診断内容</a:t>
                      </a:r>
                    </a:p>
                  </a:txBody>
                  <a:tcPr>
                    <a:solidFill>
                      <a:srgbClr val="CC9900"/>
                    </a:solidFill>
                  </a:tcPr>
                </a:tc>
                <a:tc>
                  <a:txBody>
                    <a:bodyPr/>
                    <a:lstStyle/>
                    <a:p>
                      <a:pPr algn="ctr"/>
                      <a:r>
                        <a:rPr kumimoji="1" lang="ja-JP" altLang="en-US" sz="900" dirty="0">
                          <a:latin typeface="+mj-ea"/>
                          <a:ea typeface="+mj-ea"/>
                        </a:rPr>
                        <a:t>実施</a:t>
                      </a:r>
                      <a:br>
                        <a:rPr kumimoji="1" lang="en-US" altLang="ja-JP" sz="900" dirty="0">
                          <a:latin typeface="+mj-ea"/>
                          <a:ea typeface="+mj-ea"/>
                        </a:rPr>
                      </a:br>
                      <a:r>
                        <a:rPr kumimoji="1" lang="ja-JP" altLang="en-US" sz="900" dirty="0">
                          <a:latin typeface="+mj-ea"/>
                          <a:ea typeface="+mj-ea"/>
                        </a:rPr>
                        <a:t>している</a:t>
                      </a:r>
                      <a:endParaRPr kumimoji="1" lang="en-US" altLang="ja-JP" sz="900" dirty="0">
                        <a:latin typeface="+mj-ea"/>
                        <a:ea typeface="+mj-ea"/>
                      </a:endParaRPr>
                    </a:p>
                  </a:txBody>
                  <a:tcPr marL="0" marR="0" marT="0" marB="0" anchor="ctr">
                    <a:solidFill>
                      <a:srgbClr val="CC9900"/>
                    </a:solidFill>
                  </a:tcPr>
                </a:tc>
                <a:tc>
                  <a:txBody>
                    <a:bodyPr/>
                    <a:lstStyle/>
                    <a:p>
                      <a:pPr algn="ctr"/>
                      <a:r>
                        <a:rPr kumimoji="1" lang="ja-JP" altLang="en-US" sz="900" dirty="0">
                          <a:latin typeface="+mj-ea"/>
                          <a:ea typeface="+mj-ea"/>
                        </a:rPr>
                        <a:t>一部実施</a:t>
                      </a:r>
                      <a:br>
                        <a:rPr kumimoji="1" lang="en-US" altLang="ja-JP" sz="900" dirty="0">
                          <a:latin typeface="+mj-ea"/>
                          <a:ea typeface="+mj-ea"/>
                        </a:rPr>
                      </a:br>
                      <a:r>
                        <a:rPr kumimoji="1" lang="ja-JP" altLang="en-US" sz="900" dirty="0">
                          <a:latin typeface="+mj-ea"/>
                          <a:ea typeface="+mj-ea"/>
                        </a:rPr>
                        <a:t>している</a:t>
                      </a:r>
                    </a:p>
                  </a:txBody>
                  <a:tcPr marL="0" marR="0" marT="0" marB="0" anchor="ctr">
                    <a:solidFill>
                      <a:srgbClr val="CC9900"/>
                    </a:solidFill>
                  </a:tcPr>
                </a:tc>
                <a:tc>
                  <a:txBody>
                    <a:bodyPr/>
                    <a:lstStyle/>
                    <a:p>
                      <a:pPr algn="ctr"/>
                      <a:r>
                        <a:rPr kumimoji="1" lang="ja-JP" altLang="en-US" sz="900" dirty="0">
                          <a:latin typeface="+mj-ea"/>
                          <a:ea typeface="+mj-ea"/>
                        </a:rPr>
                        <a:t>実施</a:t>
                      </a:r>
                      <a:br>
                        <a:rPr kumimoji="1" lang="en-US" altLang="ja-JP" sz="900" dirty="0">
                          <a:latin typeface="+mj-ea"/>
                          <a:ea typeface="+mj-ea"/>
                        </a:rPr>
                      </a:br>
                      <a:r>
                        <a:rPr kumimoji="1" lang="ja-JP" altLang="en-US" sz="800" dirty="0">
                          <a:latin typeface="+mj-ea"/>
                          <a:ea typeface="+mj-ea"/>
                        </a:rPr>
                        <a:t>していない</a:t>
                      </a:r>
                    </a:p>
                  </a:txBody>
                  <a:tcPr marL="0" marR="0" marT="0" marB="0" anchor="ctr">
                    <a:solidFill>
                      <a:srgbClr val="CC9900"/>
                    </a:solidFill>
                  </a:tcPr>
                </a:tc>
                <a:tc>
                  <a:txBody>
                    <a:bodyPr/>
                    <a:lstStyle/>
                    <a:p>
                      <a:pPr algn="ctr"/>
                      <a:r>
                        <a:rPr kumimoji="1" lang="ja-JP" altLang="en-US" sz="900" dirty="0">
                          <a:latin typeface="+mj-ea"/>
                          <a:ea typeface="+mj-ea"/>
                        </a:rPr>
                        <a:t>わから</a:t>
                      </a:r>
                      <a:br>
                        <a:rPr kumimoji="1" lang="en-US" altLang="ja-JP" sz="900" dirty="0">
                          <a:latin typeface="+mj-ea"/>
                          <a:ea typeface="+mj-ea"/>
                        </a:rPr>
                      </a:br>
                      <a:r>
                        <a:rPr kumimoji="1" lang="ja-JP" altLang="en-US" sz="900" dirty="0">
                          <a:latin typeface="+mj-ea"/>
                          <a:ea typeface="+mj-ea"/>
                        </a:rPr>
                        <a:t>ない</a:t>
                      </a:r>
                    </a:p>
                  </a:txBody>
                  <a:tcPr marL="0" marR="0" marT="0" marB="0" anchor="ctr">
                    <a:solidFill>
                      <a:srgbClr val="CC9900"/>
                    </a:solidFill>
                  </a:tcPr>
                </a:tc>
                <a:extLst>
                  <a:ext uri="{0D108BD9-81ED-4DB2-BD59-A6C34878D82A}">
                    <a16:rowId xmlns:a16="http://schemas.microsoft.com/office/drawing/2014/main" val="10000"/>
                  </a:ext>
                </a:extLst>
              </a:tr>
              <a:tr h="370840">
                <a:tc>
                  <a:txBody>
                    <a:bodyPr/>
                    <a:lstStyle/>
                    <a:p>
                      <a:pPr algn="ctr"/>
                      <a:r>
                        <a:rPr kumimoji="1" lang="en-US" altLang="ja-JP" dirty="0">
                          <a:solidFill>
                            <a:schemeClr val="bg1"/>
                          </a:solidFill>
                        </a:rPr>
                        <a:t>12</a:t>
                      </a:r>
                      <a:endParaRPr kumimoji="1" lang="ja-JP" altLang="en-US" dirty="0">
                        <a:solidFill>
                          <a:schemeClr val="bg1"/>
                        </a:solidFill>
                      </a:endParaRPr>
                    </a:p>
                  </a:txBody>
                  <a:tcPr anchor="ctr">
                    <a:solidFill>
                      <a:srgbClr val="CC9900"/>
                    </a:solidFill>
                  </a:tcPr>
                </a:tc>
                <a:tc>
                  <a:txBody>
                    <a:bodyPr/>
                    <a:lstStyle/>
                    <a:p>
                      <a:r>
                        <a:rPr kumimoji="1" lang="ja-JP" altLang="en-US" dirty="0"/>
                        <a:t>紛失や盗難を防止するため、重要情報が記載された書類や電子媒体は机上に放置せず、書庫などに安全に保管して</a:t>
                      </a:r>
                      <a:br>
                        <a:rPr kumimoji="1" lang="en-US" altLang="ja-JP" dirty="0"/>
                      </a:br>
                      <a:r>
                        <a:rPr kumimoji="1" lang="ja-JP" altLang="en-US" dirty="0"/>
                        <a:t>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1"/>
                  </a:ext>
                </a:extLst>
              </a:tr>
              <a:tr h="370840">
                <a:tc>
                  <a:txBody>
                    <a:bodyPr/>
                    <a:lstStyle/>
                    <a:p>
                      <a:pPr algn="ctr"/>
                      <a:r>
                        <a:rPr kumimoji="1" lang="en-US" altLang="ja-JP" dirty="0">
                          <a:solidFill>
                            <a:schemeClr val="bg1"/>
                          </a:solidFill>
                        </a:rPr>
                        <a:t>13</a:t>
                      </a:r>
                      <a:endParaRPr kumimoji="1" lang="ja-JP" altLang="en-US" dirty="0">
                        <a:solidFill>
                          <a:schemeClr val="bg1"/>
                        </a:solidFill>
                      </a:endParaRPr>
                    </a:p>
                  </a:txBody>
                  <a:tcPr anchor="ctr">
                    <a:solidFill>
                      <a:srgbClr val="CC9900"/>
                    </a:solidFill>
                  </a:tcPr>
                </a:tc>
                <a:tc>
                  <a:txBody>
                    <a:bodyPr/>
                    <a:lstStyle/>
                    <a:p>
                      <a:r>
                        <a:rPr kumimoji="1" lang="ja-JP" altLang="en-US" dirty="0"/>
                        <a:t>重要情報が記載された書類や電子媒体を持ち出す時は、</a:t>
                      </a:r>
                      <a:br>
                        <a:rPr kumimoji="1" lang="en-US" altLang="ja-JP" dirty="0"/>
                      </a:br>
                      <a:r>
                        <a:rPr kumimoji="1" lang="ja-JP" altLang="en-US" dirty="0"/>
                        <a:t>盗難や紛失の対策をしていますか？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2"/>
                  </a:ext>
                </a:extLst>
              </a:tr>
              <a:tr h="370840">
                <a:tc>
                  <a:txBody>
                    <a:bodyPr/>
                    <a:lstStyle/>
                    <a:p>
                      <a:pPr algn="ctr"/>
                      <a:r>
                        <a:rPr kumimoji="1" lang="en-US" altLang="ja-JP" dirty="0">
                          <a:solidFill>
                            <a:schemeClr val="bg1"/>
                          </a:solidFill>
                        </a:rPr>
                        <a:t>14</a:t>
                      </a:r>
                      <a:endParaRPr kumimoji="1" lang="ja-JP" altLang="en-US" dirty="0">
                        <a:solidFill>
                          <a:schemeClr val="bg1"/>
                        </a:solidFill>
                      </a:endParaRPr>
                    </a:p>
                  </a:txBody>
                  <a:tcPr anchor="ctr">
                    <a:solidFill>
                      <a:srgbClr val="CC9900"/>
                    </a:solidFill>
                  </a:tcPr>
                </a:tc>
                <a:tc>
                  <a:txBody>
                    <a:bodyPr/>
                    <a:lstStyle/>
                    <a:p>
                      <a:r>
                        <a:rPr kumimoji="1" lang="ja-JP" altLang="en-US" dirty="0"/>
                        <a:t>離席時にパソコン画面の覗き見や勝手な操作ができない</a:t>
                      </a:r>
                      <a:br>
                        <a:rPr kumimoji="1" lang="en-US" altLang="ja-JP" dirty="0"/>
                      </a:br>
                      <a:r>
                        <a:rPr kumimoji="1" lang="ja-JP" altLang="en-US" dirty="0"/>
                        <a:t>ようにしていますか？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3"/>
                  </a:ext>
                </a:extLst>
              </a:tr>
              <a:tr h="370840">
                <a:tc>
                  <a:txBody>
                    <a:bodyPr/>
                    <a:lstStyle/>
                    <a:p>
                      <a:pPr algn="ctr"/>
                      <a:r>
                        <a:rPr kumimoji="1" lang="en-US" altLang="ja-JP" dirty="0">
                          <a:solidFill>
                            <a:schemeClr val="bg1"/>
                          </a:solidFill>
                        </a:rPr>
                        <a:t>15</a:t>
                      </a:r>
                      <a:endParaRPr kumimoji="1" lang="ja-JP" altLang="en-US" dirty="0">
                        <a:solidFill>
                          <a:schemeClr val="bg1"/>
                        </a:solidFill>
                      </a:endParaRPr>
                    </a:p>
                  </a:txBody>
                  <a:tcPr anchor="ctr">
                    <a:solidFill>
                      <a:srgbClr val="CC9900"/>
                    </a:solidFill>
                  </a:tcPr>
                </a:tc>
                <a:tc>
                  <a:txBody>
                    <a:bodyPr/>
                    <a:lstStyle/>
                    <a:p>
                      <a:r>
                        <a:rPr kumimoji="1" lang="ja-JP" altLang="en-US" dirty="0"/>
                        <a:t>関係者以外の事務所への立ち入りを制限していますか？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4"/>
                  </a:ext>
                </a:extLst>
              </a:tr>
              <a:tr h="370840">
                <a:tc>
                  <a:txBody>
                    <a:bodyPr/>
                    <a:lstStyle/>
                    <a:p>
                      <a:pPr algn="ctr"/>
                      <a:r>
                        <a:rPr kumimoji="1" lang="en-US" altLang="ja-JP" dirty="0">
                          <a:solidFill>
                            <a:schemeClr val="bg1"/>
                          </a:solidFill>
                        </a:rPr>
                        <a:t>16</a:t>
                      </a:r>
                      <a:endParaRPr kumimoji="1" lang="ja-JP" altLang="en-US" dirty="0">
                        <a:solidFill>
                          <a:schemeClr val="bg1"/>
                        </a:solidFill>
                      </a:endParaRPr>
                    </a:p>
                  </a:txBody>
                  <a:tcPr anchor="ctr">
                    <a:solidFill>
                      <a:srgbClr val="CC9900"/>
                    </a:solidFill>
                  </a:tcPr>
                </a:tc>
                <a:tc>
                  <a:txBody>
                    <a:bodyPr/>
                    <a:lstStyle/>
                    <a:p>
                      <a:r>
                        <a:rPr kumimoji="1" lang="ja-JP" altLang="en-US" dirty="0"/>
                        <a:t>退社時にノートパソコンや備品を施錠保管するなど盗難防止対策をしていますか？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5"/>
                  </a:ext>
                </a:extLst>
              </a:tr>
              <a:tr h="370840">
                <a:tc>
                  <a:txBody>
                    <a:bodyPr/>
                    <a:lstStyle/>
                    <a:p>
                      <a:pPr algn="ctr"/>
                      <a:r>
                        <a:rPr kumimoji="1" lang="en-US" altLang="ja-JP" dirty="0">
                          <a:solidFill>
                            <a:schemeClr val="bg1"/>
                          </a:solidFill>
                        </a:rPr>
                        <a:t>17</a:t>
                      </a:r>
                      <a:endParaRPr kumimoji="1" lang="ja-JP" altLang="en-US" dirty="0">
                        <a:solidFill>
                          <a:schemeClr val="bg1"/>
                        </a:solidFill>
                      </a:endParaRPr>
                    </a:p>
                  </a:txBody>
                  <a:tcPr anchor="ctr">
                    <a:solidFill>
                      <a:srgbClr val="CC9900"/>
                    </a:solidFill>
                  </a:tcPr>
                </a:tc>
                <a:tc>
                  <a:txBody>
                    <a:bodyPr/>
                    <a:lstStyle/>
                    <a:p>
                      <a:r>
                        <a:rPr kumimoji="1" lang="ja-JP" altLang="en-US" dirty="0"/>
                        <a:t>事務所が無人になる時の施錠忘れ対策を実施していますか？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6"/>
                  </a:ext>
                </a:extLst>
              </a:tr>
              <a:tr h="370840">
                <a:tc>
                  <a:txBody>
                    <a:bodyPr/>
                    <a:lstStyle/>
                    <a:p>
                      <a:pPr algn="ctr"/>
                      <a:r>
                        <a:rPr kumimoji="1" lang="en-US" altLang="ja-JP" dirty="0">
                          <a:solidFill>
                            <a:schemeClr val="bg1"/>
                          </a:solidFill>
                        </a:rPr>
                        <a:t>18</a:t>
                      </a:r>
                      <a:endParaRPr kumimoji="1" lang="ja-JP" altLang="en-US" dirty="0">
                        <a:solidFill>
                          <a:schemeClr val="bg1"/>
                        </a:solidFill>
                      </a:endParaRPr>
                    </a:p>
                  </a:txBody>
                  <a:tcPr anchor="ctr">
                    <a:solidFill>
                      <a:srgbClr val="CC9900"/>
                    </a:solidFill>
                  </a:tcPr>
                </a:tc>
                <a:tc>
                  <a:txBody>
                    <a:bodyPr/>
                    <a:lstStyle/>
                    <a:p>
                      <a:r>
                        <a:rPr kumimoji="1" lang="ja-JP" altLang="en-US" dirty="0"/>
                        <a:t>重要情報が記載された書類や重要なデータが保存された</a:t>
                      </a:r>
                      <a:br>
                        <a:rPr kumimoji="1" lang="en-US" altLang="ja-JP" dirty="0"/>
                      </a:br>
                      <a:r>
                        <a:rPr kumimoji="1" lang="ja-JP" altLang="en-US" dirty="0"/>
                        <a:t>媒体を破棄する時は、復元できないようにしていますか？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7"/>
                  </a:ext>
                </a:extLst>
              </a:tr>
            </a:tbl>
          </a:graphicData>
        </a:graphic>
      </p:graphicFrame>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15</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6" name="テキスト ボックス 5">
            <a:extLst>
              <a:ext uri="{FF2B5EF4-FFF2-40B4-BE49-F238E27FC236}">
                <a16:creationId xmlns:a16="http://schemas.microsoft.com/office/drawing/2014/main" id="{9FBFA852-5506-4C83-A341-322AF825F414}"/>
              </a:ext>
            </a:extLst>
          </p:cNvPr>
          <p:cNvSpPr txBox="1"/>
          <p:nvPr/>
        </p:nvSpPr>
        <p:spPr>
          <a:xfrm>
            <a:off x="7059331" y="867857"/>
            <a:ext cx="1916935"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P.18-19</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3</a:t>
            </a:r>
          </a:p>
        </p:txBody>
      </p:sp>
    </p:spTree>
    <p:extLst>
      <p:ext uri="{BB962C8B-B14F-4D97-AF65-F5344CB8AC3E}">
        <p14:creationId xmlns:p14="http://schemas.microsoft.com/office/powerpoint/2010/main" val="77397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solidFill>
                  <a:srgbClr val="000000"/>
                </a:solidFill>
              </a:rPr>
              <a:t>５分でできる！情報セキュリティ自社診断</a:t>
            </a:r>
            <a:br>
              <a:rPr lang="en-US" altLang="ja-JP" dirty="0">
                <a:solidFill>
                  <a:srgbClr val="000000"/>
                </a:solidFill>
              </a:rPr>
            </a:br>
            <a:r>
              <a:rPr lang="ja-JP" altLang="en-US" dirty="0"/>
              <a:t>組織としての対策</a:t>
            </a:r>
            <a:endParaRPr kumimoji="1" lang="ja-JP" altLang="en-US" dirty="0"/>
          </a:p>
        </p:txBody>
      </p:sp>
      <p:graphicFrame>
        <p:nvGraphicFramePr>
          <p:cNvPr id="5" name="コンテンツ プレースホルダー 4"/>
          <p:cNvGraphicFramePr>
            <a:graphicFrameLocks noGrp="1"/>
          </p:cNvGraphicFramePr>
          <p:nvPr>
            <p:ph idx="1"/>
            <p:extLst/>
          </p:nvPr>
        </p:nvGraphicFramePr>
        <p:xfrm>
          <a:off x="498475" y="1341438"/>
          <a:ext cx="8394007" cy="4851400"/>
        </p:xfrm>
        <a:graphic>
          <a:graphicData uri="http://schemas.openxmlformats.org/drawingml/2006/table">
            <a:tbl>
              <a:tblPr firstRow="1" bandRow="1">
                <a:tableStyleId>{21E4AEA4-8DFA-4A89-87EB-49C32662AFE0}</a:tableStyleId>
              </a:tblPr>
              <a:tblGrid>
                <a:gridCol w="529260">
                  <a:extLst>
                    <a:ext uri="{9D8B030D-6E8A-4147-A177-3AD203B41FA5}">
                      <a16:colId xmlns:a16="http://schemas.microsoft.com/office/drawing/2014/main" val="20000"/>
                    </a:ext>
                  </a:extLst>
                </a:gridCol>
                <a:gridCol w="5962635">
                  <a:extLst>
                    <a:ext uri="{9D8B030D-6E8A-4147-A177-3AD203B41FA5}">
                      <a16:colId xmlns:a16="http://schemas.microsoft.com/office/drawing/2014/main" val="20001"/>
                    </a:ext>
                  </a:extLst>
                </a:gridCol>
                <a:gridCol w="475528">
                  <a:extLst>
                    <a:ext uri="{9D8B030D-6E8A-4147-A177-3AD203B41FA5}">
                      <a16:colId xmlns:a16="http://schemas.microsoft.com/office/drawing/2014/main" val="20002"/>
                    </a:ext>
                  </a:extLst>
                </a:gridCol>
                <a:gridCol w="475528">
                  <a:extLst>
                    <a:ext uri="{9D8B030D-6E8A-4147-A177-3AD203B41FA5}">
                      <a16:colId xmlns:a16="http://schemas.microsoft.com/office/drawing/2014/main" val="20003"/>
                    </a:ext>
                  </a:extLst>
                </a:gridCol>
                <a:gridCol w="475528">
                  <a:extLst>
                    <a:ext uri="{9D8B030D-6E8A-4147-A177-3AD203B41FA5}">
                      <a16:colId xmlns:a16="http://schemas.microsoft.com/office/drawing/2014/main" val="20004"/>
                    </a:ext>
                  </a:extLst>
                </a:gridCol>
                <a:gridCol w="475528">
                  <a:extLst>
                    <a:ext uri="{9D8B030D-6E8A-4147-A177-3AD203B41FA5}">
                      <a16:colId xmlns:a16="http://schemas.microsoft.com/office/drawing/2014/main" val="20005"/>
                    </a:ext>
                  </a:extLst>
                </a:gridCol>
              </a:tblGrid>
              <a:tr h="370840">
                <a:tc>
                  <a:txBody>
                    <a:bodyPr/>
                    <a:lstStyle/>
                    <a:p>
                      <a:r>
                        <a:rPr kumimoji="1" lang="en-US" altLang="ja-JP" dirty="0"/>
                        <a:t>No.</a:t>
                      </a:r>
                      <a:endParaRPr kumimoji="1" lang="ja-JP" altLang="en-US" dirty="0"/>
                    </a:p>
                  </a:txBody>
                  <a:tcPr>
                    <a:solidFill>
                      <a:srgbClr val="7030A0"/>
                    </a:solidFill>
                  </a:tcPr>
                </a:tc>
                <a:tc>
                  <a:txBody>
                    <a:bodyPr/>
                    <a:lstStyle/>
                    <a:p>
                      <a:pPr algn="ctr"/>
                      <a:r>
                        <a:rPr kumimoji="1" lang="ja-JP" altLang="en-US" dirty="0"/>
                        <a:t>診断内容</a:t>
                      </a:r>
                    </a:p>
                  </a:txBody>
                  <a:tcPr>
                    <a:solidFill>
                      <a:srgbClr val="7030A0"/>
                    </a:solidFill>
                  </a:tcPr>
                </a:tc>
                <a:tc>
                  <a:txBody>
                    <a:bodyPr/>
                    <a:lstStyle/>
                    <a:p>
                      <a:pPr algn="ctr"/>
                      <a:r>
                        <a:rPr kumimoji="1" lang="ja-JP" altLang="en-US" sz="900" dirty="0">
                          <a:latin typeface="+mj-ea"/>
                          <a:ea typeface="+mj-ea"/>
                        </a:rPr>
                        <a:t>実施</a:t>
                      </a:r>
                      <a:br>
                        <a:rPr kumimoji="1" lang="en-US" altLang="ja-JP" sz="900" dirty="0">
                          <a:latin typeface="+mj-ea"/>
                          <a:ea typeface="+mj-ea"/>
                        </a:rPr>
                      </a:br>
                      <a:r>
                        <a:rPr kumimoji="1" lang="ja-JP" altLang="en-US" sz="900" dirty="0">
                          <a:latin typeface="+mj-ea"/>
                          <a:ea typeface="+mj-ea"/>
                        </a:rPr>
                        <a:t>している</a:t>
                      </a:r>
                      <a:endParaRPr kumimoji="1" lang="en-US" altLang="ja-JP" sz="900" dirty="0">
                        <a:latin typeface="+mj-ea"/>
                        <a:ea typeface="+mj-ea"/>
                      </a:endParaRPr>
                    </a:p>
                  </a:txBody>
                  <a:tcPr marL="0" marR="0" marT="0" marB="0" anchor="ctr">
                    <a:solidFill>
                      <a:srgbClr val="7030A0"/>
                    </a:solidFill>
                  </a:tcPr>
                </a:tc>
                <a:tc>
                  <a:txBody>
                    <a:bodyPr/>
                    <a:lstStyle/>
                    <a:p>
                      <a:pPr algn="ctr"/>
                      <a:r>
                        <a:rPr kumimoji="1" lang="ja-JP" altLang="en-US" sz="900" dirty="0">
                          <a:latin typeface="+mj-ea"/>
                          <a:ea typeface="+mj-ea"/>
                        </a:rPr>
                        <a:t>一部実施</a:t>
                      </a:r>
                      <a:br>
                        <a:rPr kumimoji="1" lang="en-US" altLang="ja-JP" sz="900" dirty="0">
                          <a:latin typeface="+mj-ea"/>
                          <a:ea typeface="+mj-ea"/>
                        </a:rPr>
                      </a:br>
                      <a:r>
                        <a:rPr kumimoji="1" lang="ja-JP" altLang="en-US" sz="900" dirty="0">
                          <a:latin typeface="+mj-ea"/>
                          <a:ea typeface="+mj-ea"/>
                        </a:rPr>
                        <a:t>している</a:t>
                      </a:r>
                    </a:p>
                  </a:txBody>
                  <a:tcPr marL="0" marR="0" marT="0" marB="0" anchor="ctr">
                    <a:solidFill>
                      <a:srgbClr val="7030A0"/>
                    </a:solidFill>
                  </a:tcPr>
                </a:tc>
                <a:tc>
                  <a:txBody>
                    <a:bodyPr/>
                    <a:lstStyle/>
                    <a:p>
                      <a:pPr algn="ctr"/>
                      <a:r>
                        <a:rPr kumimoji="1" lang="ja-JP" altLang="en-US" sz="900" dirty="0">
                          <a:latin typeface="+mj-ea"/>
                          <a:ea typeface="+mj-ea"/>
                        </a:rPr>
                        <a:t>実施</a:t>
                      </a:r>
                      <a:br>
                        <a:rPr kumimoji="1" lang="en-US" altLang="ja-JP" sz="900" dirty="0">
                          <a:latin typeface="+mj-ea"/>
                          <a:ea typeface="+mj-ea"/>
                        </a:rPr>
                      </a:br>
                      <a:r>
                        <a:rPr kumimoji="1" lang="ja-JP" altLang="en-US" sz="800" dirty="0">
                          <a:latin typeface="+mj-ea"/>
                          <a:ea typeface="+mj-ea"/>
                        </a:rPr>
                        <a:t>していない</a:t>
                      </a:r>
                    </a:p>
                  </a:txBody>
                  <a:tcPr marL="0" marR="0" marT="0" marB="0" anchor="ctr">
                    <a:solidFill>
                      <a:srgbClr val="7030A0"/>
                    </a:solidFill>
                  </a:tcPr>
                </a:tc>
                <a:tc>
                  <a:txBody>
                    <a:bodyPr/>
                    <a:lstStyle/>
                    <a:p>
                      <a:pPr algn="ctr"/>
                      <a:r>
                        <a:rPr kumimoji="1" lang="ja-JP" altLang="en-US" sz="900" dirty="0">
                          <a:latin typeface="+mj-ea"/>
                          <a:ea typeface="+mj-ea"/>
                        </a:rPr>
                        <a:t>わから</a:t>
                      </a:r>
                      <a:br>
                        <a:rPr kumimoji="1" lang="en-US" altLang="ja-JP" sz="900" dirty="0">
                          <a:latin typeface="+mj-ea"/>
                          <a:ea typeface="+mj-ea"/>
                        </a:rPr>
                      </a:br>
                      <a:r>
                        <a:rPr kumimoji="1" lang="ja-JP" altLang="en-US" sz="900" dirty="0">
                          <a:latin typeface="+mj-ea"/>
                          <a:ea typeface="+mj-ea"/>
                        </a:rPr>
                        <a:t>ない</a:t>
                      </a:r>
                    </a:p>
                  </a:txBody>
                  <a:tcPr marL="0" marR="0" marT="0" marB="0" anchor="ctr">
                    <a:solidFill>
                      <a:srgbClr val="7030A0"/>
                    </a:solidFill>
                  </a:tcPr>
                </a:tc>
                <a:extLst>
                  <a:ext uri="{0D108BD9-81ED-4DB2-BD59-A6C34878D82A}">
                    <a16:rowId xmlns:a16="http://schemas.microsoft.com/office/drawing/2014/main" val="10000"/>
                  </a:ext>
                </a:extLst>
              </a:tr>
              <a:tr h="370840">
                <a:tc>
                  <a:txBody>
                    <a:bodyPr/>
                    <a:lstStyle/>
                    <a:p>
                      <a:pPr algn="ctr"/>
                      <a:r>
                        <a:rPr kumimoji="1" lang="en-US" altLang="ja-JP" dirty="0">
                          <a:solidFill>
                            <a:schemeClr val="bg1"/>
                          </a:solidFill>
                        </a:rPr>
                        <a:t>19</a:t>
                      </a:r>
                      <a:endParaRPr kumimoji="1" lang="ja-JP" altLang="en-US" dirty="0">
                        <a:solidFill>
                          <a:schemeClr val="bg1"/>
                        </a:solidFill>
                      </a:endParaRPr>
                    </a:p>
                  </a:txBody>
                  <a:tcPr anchor="ctr">
                    <a:solidFill>
                      <a:srgbClr val="7030A0"/>
                    </a:solidFill>
                  </a:tcPr>
                </a:tc>
                <a:tc>
                  <a:txBody>
                    <a:bodyPr/>
                    <a:lstStyle/>
                    <a:p>
                      <a:r>
                        <a:rPr kumimoji="1" lang="ja-JP" altLang="en-US" dirty="0"/>
                        <a:t>従業員に守秘義務を理解してもらい、業務上知り得た情報を外部に漏らさないなどのルールを守らせていますか？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1"/>
                  </a:ext>
                </a:extLst>
              </a:tr>
              <a:tr h="370840">
                <a:tc>
                  <a:txBody>
                    <a:bodyPr/>
                    <a:lstStyle/>
                    <a:p>
                      <a:pPr algn="ctr"/>
                      <a:r>
                        <a:rPr kumimoji="1" lang="en-US" altLang="ja-JP" dirty="0">
                          <a:solidFill>
                            <a:schemeClr val="bg1"/>
                          </a:solidFill>
                        </a:rPr>
                        <a:t>20</a:t>
                      </a:r>
                      <a:endParaRPr kumimoji="1" lang="ja-JP" altLang="en-US" dirty="0">
                        <a:solidFill>
                          <a:schemeClr val="bg1"/>
                        </a:solidFill>
                      </a:endParaRPr>
                    </a:p>
                  </a:txBody>
                  <a:tcPr anchor="ctr">
                    <a:solidFill>
                      <a:srgbClr val="7030A0"/>
                    </a:solidFill>
                  </a:tcPr>
                </a:tc>
                <a:tc>
                  <a:txBody>
                    <a:bodyPr/>
                    <a:lstStyle/>
                    <a:p>
                      <a:r>
                        <a:rPr kumimoji="1" lang="ja-JP" altLang="en-US" dirty="0"/>
                        <a:t>従業員にセキュリティに関する教育や注意喚起を行なって</a:t>
                      </a:r>
                      <a:br>
                        <a:rPr kumimoji="1" lang="en-US" altLang="ja-JP" dirty="0"/>
                      </a:br>
                      <a:r>
                        <a:rPr kumimoji="1" lang="ja-JP" altLang="en-US" dirty="0"/>
                        <a:t>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2"/>
                  </a:ext>
                </a:extLst>
              </a:tr>
              <a:tr h="370840">
                <a:tc>
                  <a:txBody>
                    <a:bodyPr/>
                    <a:lstStyle/>
                    <a:p>
                      <a:pPr algn="ctr"/>
                      <a:r>
                        <a:rPr kumimoji="1" lang="en-US" altLang="ja-JP" dirty="0">
                          <a:solidFill>
                            <a:schemeClr val="bg1"/>
                          </a:solidFill>
                        </a:rPr>
                        <a:t>21</a:t>
                      </a:r>
                      <a:endParaRPr kumimoji="1" lang="ja-JP" altLang="en-US" dirty="0">
                        <a:solidFill>
                          <a:schemeClr val="bg1"/>
                        </a:solidFill>
                      </a:endParaRPr>
                    </a:p>
                  </a:txBody>
                  <a:tcPr anchor="ctr">
                    <a:solidFill>
                      <a:srgbClr val="7030A0"/>
                    </a:solidFill>
                  </a:tcPr>
                </a:tc>
                <a:tc>
                  <a:txBody>
                    <a:bodyPr/>
                    <a:lstStyle/>
                    <a:p>
                      <a:r>
                        <a:rPr kumimoji="1" lang="ja-JP" altLang="en-US" dirty="0"/>
                        <a:t>個人所有の情報機器を業務で利用する場合のセキュリティ対策を明確にしていますか？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3"/>
                  </a:ext>
                </a:extLst>
              </a:tr>
              <a:tr h="370840">
                <a:tc>
                  <a:txBody>
                    <a:bodyPr/>
                    <a:lstStyle/>
                    <a:p>
                      <a:pPr algn="ctr"/>
                      <a:r>
                        <a:rPr kumimoji="1" lang="en-US" altLang="ja-JP" dirty="0">
                          <a:solidFill>
                            <a:schemeClr val="bg1"/>
                          </a:solidFill>
                        </a:rPr>
                        <a:t>22</a:t>
                      </a:r>
                      <a:endParaRPr kumimoji="1" lang="ja-JP" altLang="en-US" dirty="0">
                        <a:solidFill>
                          <a:schemeClr val="bg1"/>
                        </a:solidFill>
                      </a:endParaRPr>
                    </a:p>
                  </a:txBody>
                  <a:tcPr anchor="ctr">
                    <a:solidFill>
                      <a:srgbClr val="7030A0"/>
                    </a:solidFill>
                  </a:tcPr>
                </a:tc>
                <a:tc>
                  <a:txBody>
                    <a:bodyPr/>
                    <a:lstStyle/>
                    <a:p>
                      <a:r>
                        <a:rPr kumimoji="1" lang="ja-JP" altLang="en-US" dirty="0"/>
                        <a:t>重要情報の授受を伴う取引先との契約書には、秘密保持</a:t>
                      </a:r>
                      <a:br>
                        <a:rPr kumimoji="1" lang="en-US" altLang="ja-JP" dirty="0"/>
                      </a:br>
                      <a:r>
                        <a:rPr kumimoji="1" lang="ja-JP" altLang="en-US" dirty="0"/>
                        <a:t>条項を規定していますか？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4"/>
                  </a:ext>
                </a:extLst>
              </a:tr>
              <a:tr h="370840">
                <a:tc>
                  <a:txBody>
                    <a:bodyPr/>
                    <a:lstStyle/>
                    <a:p>
                      <a:pPr algn="ctr"/>
                      <a:r>
                        <a:rPr kumimoji="1" lang="en-US" altLang="ja-JP" dirty="0">
                          <a:solidFill>
                            <a:schemeClr val="bg1"/>
                          </a:solidFill>
                        </a:rPr>
                        <a:t>23</a:t>
                      </a:r>
                      <a:endParaRPr kumimoji="1" lang="ja-JP" altLang="en-US" dirty="0">
                        <a:solidFill>
                          <a:schemeClr val="bg1"/>
                        </a:solidFill>
                      </a:endParaRPr>
                    </a:p>
                  </a:txBody>
                  <a:tcPr anchor="ctr">
                    <a:solidFill>
                      <a:srgbClr val="7030A0"/>
                    </a:solidFill>
                  </a:tcPr>
                </a:tc>
                <a:tc>
                  <a:txBody>
                    <a:bodyPr/>
                    <a:lstStyle/>
                    <a:p>
                      <a:r>
                        <a:rPr kumimoji="1" lang="ja-JP" altLang="en-US" dirty="0"/>
                        <a:t>クラウドサービスやウェブサイトの運用等で利用する外部サービスは、安全・信頼性を把握して選定していますか？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5"/>
                  </a:ext>
                </a:extLst>
              </a:tr>
              <a:tr h="370840">
                <a:tc>
                  <a:txBody>
                    <a:bodyPr/>
                    <a:lstStyle/>
                    <a:p>
                      <a:pPr algn="ctr"/>
                      <a:r>
                        <a:rPr kumimoji="1" lang="en-US" altLang="ja-JP" dirty="0">
                          <a:solidFill>
                            <a:schemeClr val="bg1"/>
                          </a:solidFill>
                        </a:rPr>
                        <a:t>24</a:t>
                      </a:r>
                      <a:endParaRPr kumimoji="1" lang="ja-JP" altLang="en-US" dirty="0">
                        <a:solidFill>
                          <a:schemeClr val="bg1"/>
                        </a:solidFill>
                      </a:endParaRPr>
                    </a:p>
                  </a:txBody>
                  <a:tcPr anchor="ctr">
                    <a:solidFill>
                      <a:srgbClr val="7030A0"/>
                    </a:solidFill>
                  </a:tcPr>
                </a:tc>
                <a:tc>
                  <a:txBody>
                    <a:bodyPr/>
                    <a:lstStyle/>
                    <a:p>
                      <a:r>
                        <a:rPr kumimoji="1" lang="ja-JP" altLang="en-US" dirty="0"/>
                        <a:t>セキュリティ事故が発生した場合に備え、緊急時の体制整備や対応手順を作成するなど準備をしていますか？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6"/>
                  </a:ext>
                </a:extLst>
              </a:tr>
              <a:tr h="370840">
                <a:tc>
                  <a:txBody>
                    <a:bodyPr/>
                    <a:lstStyle/>
                    <a:p>
                      <a:pPr algn="ctr"/>
                      <a:r>
                        <a:rPr kumimoji="1" lang="en-US" altLang="ja-JP" dirty="0">
                          <a:solidFill>
                            <a:schemeClr val="bg1"/>
                          </a:solidFill>
                        </a:rPr>
                        <a:t>25</a:t>
                      </a:r>
                      <a:endParaRPr kumimoji="1" lang="ja-JP" altLang="en-US" dirty="0">
                        <a:solidFill>
                          <a:schemeClr val="bg1"/>
                        </a:solidFill>
                      </a:endParaRPr>
                    </a:p>
                  </a:txBody>
                  <a:tcPr anchor="ctr">
                    <a:solidFill>
                      <a:srgbClr val="7030A0"/>
                    </a:solidFill>
                  </a:tcPr>
                </a:tc>
                <a:tc>
                  <a:txBody>
                    <a:bodyPr/>
                    <a:lstStyle/>
                    <a:p>
                      <a:r>
                        <a:rPr kumimoji="1" lang="ja-JP" altLang="en-US" dirty="0"/>
                        <a:t>情報セキュリティ対策（上記</a:t>
                      </a:r>
                      <a:r>
                        <a:rPr kumimoji="1" lang="en-US" altLang="ja-JP" dirty="0"/>
                        <a:t>1 </a:t>
                      </a:r>
                      <a:r>
                        <a:rPr kumimoji="1" lang="ja-JP" altLang="en-US" dirty="0"/>
                        <a:t>～ </a:t>
                      </a:r>
                      <a:r>
                        <a:rPr kumimoji="1" lang="en-US" altLang="ja-JP" dirty="0"/>
                        <a:t>24 </a:t>
                      </a:r>
                      <a:r>
                        <a:rPr kumimoji="1" lang="ja-JP" altLang="en-US" dirty="0"/>
                        <a:t>など）をルール化し、</a:t>
                      </a:r>
                      <a:br>
                        <a:rPr kumimoji="1" lang="en-US" altLang="ja-JP" dirty="0"/>
                      </a:br>
                      <a:r>
                        <a:rPr kumimoji="1" lang="ja-JP" altLang="en-US" dirty="0"/>
                        <a:t>従業員に明示していますか？</a:t>
                      </a:r>
                    </a:p>
                  </a:txBody>
                  <a:tcP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0</a:t>
                      </a:r>
                      <a:endParaRPr kumimoji="1" lang="ja-JP" altLang="en-US"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10007"/>
                  </a:ext>
                </a:extLst>
              </a:tr>
            </a:tbl>
          </a:graphicData>
        </a:graphic>
      </p:graphicFrame>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16</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6" name="テキスト ボックス 5">
            <a:extLst>
              <a:ext uri="{FF2B5EF4-FFF2-40B4-BE49-F238E27FC236}">
                <a16:creationId xmlns:a16="http://schemas.microsoft.com/office/drawing/2014/main" id="{42EF8389-8051-455B-AB08-F84AAD8B7DCA}"/>
              </a:ext>
            </a:extLst>
          </p:cNvPr>
          <p:cNvSpPr txBox="1"/>
          <p:nvPr/>
        </p:nvSpPr>
        <p:spPr>
          <a:xfrm>
            <a:off x="7059331" y="867857"/>
            <a:ext cx="1916935"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P.18-19</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3</a:t>
            </a:r>
          </a:p>
        </p:txBody>
      </p:sp>
    </p:spTree>
    <p:extLst>
      <p:ext uri="{BB962C8B-B14F-4D97-AF65-F5344CB8AC3E}">
        <p14:creationId xmlns:p14="http://schemas.microsoft.com/office/powerpoint/2010/main" val="251248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組織的な取り組みを開始する</a:t>
            </a:r>
            <a:br>
              <a:rPr lang="en-US" altLang="ja-JP" dirty="0">
                <a:solidFill>
                  <a:srgbClr val="000000"/>
                </a:solidFill>
              </a:rPr>
            </a:br>
            <a:r>
              <a:rPr lang="en-US" altLang="ja-JP" dirty="0">
                <a:solidFill>
                  <a:srgbClr val="000000"/>
                </a:solidFill>
              </a:rPr>
              <a:t>(3)</a:t>
            </a:r>
            <a:r>
              <a:rPr lang="ja-JP" altLang="en-US" dirty="0">
                <a:solidFill>
                  <a:srgbClr val="000000"/>
                </a:solidFill>
              </a:rPr>
              <a:t>対策の決定と周知</a:t>
            </a:r>
            <a:endParaRPr kumimoji="1" lang="ja-JP" altLang="en-US" dirty="0"/>
          </a:p>
        </p:txBody>
      </p:sp>
      <p:sp>
        <p:nvSpPr>
          <p:cNvPr id="3" name="コンテンツ プレースホルダー 2"/>
          <p:cNvSpPr>
            <a:spLocks noGrp="1"/>
          </p:cNvSpPr>
          <p:nvPr>
            <p:ph idx="1"/>
          </p:nvPr>
        </p:nvSpPr>
        <p:spPr>
          <a:xfrm>
            <a:off x="498475" y="1341438"/>
            <a:ext cx="8259348" cy="5067300"/>
          </a:xfrm>
        </p:spPr>
        <p:txBody>
          <a:bodyPr/>
          <a:lstStyle/>
          <a:p>
            <a:r>
              <a:rPr lang="ja-JP" altLang="en-US" dirty="0">
                <a:latin typeface="HGP創英角ｺﾞｼｯｸUB" panose="020B0900000000000000" pitchFamily="50" charset="-128"/>
                <a:ea typeface="HGP創英角ｺﾞｼｯｸUB" panose="020B0900000000000000" pitchFamily="50" charset="-128"/>
              </a:rPr>
              <a:t>問題があった項目は、</a:t>
            </a:r>
            <a:r>
              <a:rPr lang="ja-JP" altLang="en-US" dirty="0">
                <a:solidFill>
                  <a:srgbClr val="002060"/>
                </a:solidFill>
                <a:latin typeface="HGP創英角ｺﾞｼｯｸUB" panose="020B0900000000000000" pitchFamily="50" charset="-128"/>
                <a:ea typeface="HGP創英角ｺﾞｼｯｸUB" panose="020B0900000000000000" pitchFamily="50" charset="-128"/>
              </a:rPr>
              <a:t>解説編</a:t>
            </a:r>
            <a:r>
              <a:rPr lang="ja-JP" altLang="en-US" dirty="0">
                <a:latin typeface="HGP創英角ｺﾞｼｯｸUB" panose="020B0900000000000000" pitchFamily="50" charset="-128"/>
                <a:ea typeface="HGP創英角ｺﾞｼｯｸUB" panose="020B0900000000000000" pitchFamily="50" charset="-128"/>
              </a:rPr>
              <a:t>を参考に対策を決定</a:t>
            </a:r>
          </a:p>
          <a:p>
            <a:r>
              <a:rPr lang="ja-JP" altLang="en-US" dirty="0">
                <a:latin typeface="HGP創英角ｺﾞｼｯｸUB" panose="020B0900000000000000" pitchFamily="50" charset="-128"/>
                <a:ea typeface="HGP創英角ｺﾞｼｯｸUB" panose="020B0900000000000000" pitchFamily="50" charset="-128"/>
              </a:rPr>
              <a:t>付録「</a:t>
            </a:r>
            <a:r>
              <a:rPr lang="ja-JP" altLang="en-US" dirty="0">
                <a:solidFill>
                  <a:srgbClr val="002060"/>
                </a:solidFill>
                <a:latin typeface="HGP創英角ｺﾞｼｯｸUB" panose="020B0900000000000000" pitchFamily="50" charset="-128"/>
                <a:ea typeface="HGP創英角ｺﾞｼｯｸUB" panose="020B0900000000000000" pitchFamily="50" charset="-128"/>
              </a:rPr>
              <a:t>情報セキュリティハンドブック</a:t>
            </a:r>
            <a:r>
              <a:rPr lang="en-US" altLang="ja-JP" dirty="0">
                <a:solidFill>
                  <a:srgbClr val="002060"/>
                </a:solidFill>
                <a:latin typeface="HGP創英角ｺﾞｼｯｸUB" panose="020B0900000000000000" pitchFamily="50" charset="-128"/>
                <a:ea typeface="HGP創英角ｺﾞｼｯｸUB" panose="020B0900000000000000" pitchFamily="50" charset="-128"/>
              </a:rPr>
              <a:t>(</a:t>
            </a:r>
            <a:r>
              <a:rPr lang="ja-JP" altLang="en-US" dirty="0">
                <a:solidFill>
                  <a:srgbClr val="002060"/>
                </a:solidFill>
                <a:latin typeface="HGP創英角ｺﾞｼｯｸUB" panose="020B0900000000000000" pitchFamily="50" charset="-128"/>
                <a:ea typeface="HGP創英角ｺﾞｼｯｸUB" panose="020B0900000000000000" pitchFamily="50" charset="-128"/>
              </a:rPr>
              <a:t>ひな形</a:t>
            </a:r>
            <a:r>
              <a:rPr lang="en-US" altLang="ja-JP" dirty="0">
                <a:solidFill>
                  <a:srgbClr val="002060"/>
                </a:solidFill>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」を編集して社内周知</a:t>
            </a: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17</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9" name="テキスト ボックス 8"/>
          <p:cNvSpPr txBox="1"/>
          <p:nvPr/>
        </p:nvSpPr>
        <p:spPr>
          <a:xfrm>
            <a:off x="6998416" y="867857"/>
            <a:ext cx="1977850"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P.20-21</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 ・付録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4</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pic>
        <p:nvPicPr>
          <p:cNvPr id="21" name="図 20">
            <a:extLst>
              <a:ext uri="{FF2B5EF4-FFF2-40B4-BE49-F238E27FC236}">
                <a16:creationId xmlns:a16="http://schemas.microsoft.com/office/drawing/2014/main" id="{CB6E3195-F29C-4234-B9FD-2DF7F642D5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23314" y="2941041"/>
            <a:ext cx="2534509" cy="3600000"/>
          </a:xfrm>
          <a:prstGeom prst="rect">
            <a:avLst/>
          </a:prstGeom>
          <a:effectLst>
            <a:outerShdw blurRad="50800" dist="38100" dir="5400000" algn="t" rotWithShape="0">
              <a:prstClr val="black">
                <a:alpha val="40000"/>
              </a:prstClr>
            </a:outerShdw>
          </a:effectLst>
        </p:spPr>
      </p:pic>
      <p:grpSp>
        <p:nvGrpSpPr>
          <p:cNvPr id="37" name="グループ化 36">
            <a:extLst>
              <a:ext uri="{FF2B5EF4-FFF2-40B4-BE49-F238E27FC236}">
                <a16:creationId xmlns:a16="http://schemas.microsoft.com/office/drawing/2014/main" id="{6C075F4D-EC52-4A26-A835-7C1071E08AA2}"/>
              </a:ext>
            </a:extLst>
          </p:cNvPr>
          <p:cNvGrpSpPr/>
          <p:nvPr/>
        </p:nvGrpSpPr>
        <p:grpSpPr>
          <a:xfrm>
            <a:off x="5323127" y="4564155"/>
            <a:ext cx="1259987" cy="1799490"/>
            <a:chOff x="5388941" y="4791931"/>
            <a:chExt cx="1259987" cy="1799490"/>
          </a:xfrm>
        </p:grpSpPr>
        <p:pic>
          <p:nvPicPr>
            <p:cNvPr id="23" name="図 22">
              <a:extLst>
                <a:ext uri="{FF2B5EF4-FFF2-40B4-BE49-F238E27FC236}">
                  <a16:creationId xmlns:a16="http://schemas.microsoft.com/office/drawing/2014/main" id="{1EA7684D-FBD2-4AD2-B6DF-CD5D9E5C774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8941" y="4791931"/>
              <a:ext cx="916443" cy="1301710"/>
            </a:xfrm>
            <a:prstGeom prst="rect">
              <a:avLst/>
            </a:prstGeom>
            <a:scene3d>
              <a:camera prst="isometricOffAxis2Right"/>
              <a:lightRig rig="threePt" dir="t"/>
            </a:scene3d>
          </p:spPr>
        </p:pic>
        <p:pic>
          <p:nvPicPr>
            <p:cNvPr id="15" name="図 14">
              <a:extLst>
                <a:ext uri="{FF2B5EF4-FFF2-40B4-BE49-F238E27FC236}">
                  <a16:creationId xmlns:a16="http://schemas.microsoft.com/office/drawing/2014/main" id="{CE2339D9-C9BC-448F-B7F2-A44C020305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605780" y="4884862"/>
              <a:ext cx="916443" cy="1301710"/>
            </a:xfrm>
            <a:prstGeom prst="rect">
              <a:avLst/>
            </a:prstGeom>
            <a:scene3d>
              <a:camera prst="isometricOffAxis1Right"/>
              <a:lightRig rig="threePt" dir="t"/>
            </a:scene3d>
          </p:spPr>
        </p:pic>
        <p:pic>
          <p:nvPicPr>
            <p:cNvPr id="19" name="図 18">
              <a:extLst>
                <a:ext uri="{FF2B5EF4-FFF2-40B4-BE49-F238E27FC236}">
                  <a16:creationId xmlns:a16="http://schemas.microsoft.com/office/drawing/2014/main" id="{66FE4D7D-C44A-4D70-A1A2-3A13EB98C08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36757" y="5000775"/>
              <a:ext cx="916443" cy="1301710"/>
            </a:xfrm>
            <a:prstGeom prst="rect">
              <a:avLst/>
            </a:prstGeom>
          </p:spPr>
        </p:pic>
        <p:pic>
          <p:nvPicPr>
            <p:cNvPr id="11" name="図 10">
              <a:extLst>
                <a:ext uri="{FF2B5EF4-FFF2-40B4-BE49-F238E27FC236}">
                  <a16:creationId xmlns:a16="http://schemas.microsoft.com/office/drawing/2014/main" id="{E31C9A26-863E-426C-BE89-75DEDA43B6E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583884" y="5078640"/>
              <a:ext cx="1065044" cy="1512781"/>
            </a:xfrm>
            <a:prstGeom prst="rect">
              <a:avLst/>
            </a:prstGeom>
            <a:effectLst>
              <a:outerShdw blurRad="50800" dist="38100" dir="8100000" algn="tr" rotWithShape="0">
                <a:prstClr val="black">
                  <a:alpha val="40000"/>
                </a:prstClr>
              </a:outerShdw>
            </a:effectLst>
            <a:scene3d>
              <a:camera prst="isometricOffAxis2Left"/>
              <a:lightRig rig="threePt" dir="t"/>
            </a:scene3d>
          </p:spPr>
        </p:pic>
      </p:grpSp>
      <p:pic>
        <p:nvPicPr>
          <p:cNvPr id="26" name="図 25">
            <a:extLst>
              <a:ext uri="{FF2B5EF4-FFF2-40B4-BE49-F238E27FC236}">
                <a16:creationId xmlns:a16="http://schemas.microsoft.com/office/drawing/2014/main" id="{39FB057B-2A3C-4B40-AA5D-8CB969C88366}"/>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99803" y="2941041"/>
            <a:ext cx="2537880" cy="3600000"/>
          </a:xfrm>
          <a:prstGeom prst="rect">
            <a:avLst/>
          </a:prstGeom>
          <a:effectLst>
            <a:outerShdw blurRad="50800" dist="38100" dir="5400000" algn="t" rotWithShape="0">
              <a:prstClr val="black">
                <a:alpha val="40000"/>
              </a:prstClr>
            </a:outerShdw>
          </a:effectLst>
        </p:spPr>
      </p:pic>
      <p:sp>
        <p:nvSpPr>
          <p:cNvPr id="28" name="吹き出し: 角を丸めた四角形 27">
            <a:extLst>
              <a:ext uri="{FF2B5EF4-FFF2-40B4-BE49-F238E27FC236}">
                <a16:creationId xmlns:a16="http://schemas.microsoft.com/office/drawing/2014/main" id="{7D3FF105-008B-4132-85A6-6F77FEFB1718}"/>
              </a:ext>
            </a:extLst>
          </p:cNvPr>
          <p:cNvSpPr>
            <a:spLocks noChangeAspect="1"/>
          </p:cNvSpPr>
          <p:nvPr/>
        </p:nvSpPr>
        <p:spPr>
          <a:xfrm>
            <a:off x="2403538" y="3647930"/>
            <a:ext cx="2952630" cy="2210136"/>
          </a:xfrm>
          <a:prstGeom prst="wedgeRoundRectCallout">
            <a:avLst>
              <a:gd name="adj1" fmla="val -63056"/>
              <a:gd name="adj2" fmla="val -33559"/>
              <a:gd name="adj3" fmla="val 16667"/>
            </a:avLst>
          </a:prstGeom>
          <a:solidFill>
            <a:schemeClr val="accent3">
              <a:lumMod val="95000"/>
              <a:alpha val="75000"/>
            </a:scheme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pic>
        <p:nvPicPr>
          <p:cNvPr id="27" name="図 26">
            <a:extLst>
              <a:ext uri="{FF2B5EF4-FFF2-40B4-BE49-F238E27FC236}">
                <a16:creationId xmlns:a16="http://schemas.microsoft.com/office/drawing/2014/main" id="{A007B30F-411C-4081-BE76-538CD8E0DDF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549530" y="3777264"/>
            <a:ext cx="2660645" cy="1949076"/>
          </a:xfrm>
          <a:prstGeom prst="rect">
            <a:avLst/>
          </a:prstGeom>
        </p:spPr>
      </p:pic>
      <p:sp>
        <p:nvSpPr>
          <p:cNvPr id="30" name="四角形: 角を丸くする 29">
            <a:extLst>
              <a:ext uri="{FF2B5EF4-FFF2-40B4-BE49-F238E27FC236}">
                <a16:creationId xmlns:a16="http://schemas.microsoft.com/office/drawing/2014/main" id="{33A743A1-2184-4655-B16C-639862597387}"/>
              </a:ext>
            </a:extLst>
          </p:cNvPr>
          <p:cNvSpPr>
            <a:spLocks noChangeAspect="1"/>
          </p:cNvSpPr>
          <p:nvPr/>
        </p:nvSpPr>
        <p:spPr>
          <a:xfrm>
            <a:off x="1646411" y="2852936"/>
            <a:ext cx="1053381" cy="34718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FFFF"/>
                </a:solidFill>
                <a:effectLst/>
                <a:uLnTx/>
                <a:uFillTx/>
                <a:latin typeface="Arial"/>
                <a:ea typeface="ＭＳ Ｐゴシック"/>
                <a:cs typeface="+mn-cs"/>
              </a:rPr>
              <a:t>解説編</a:t>
            </a:r>
          </a:p>
        </p:txBody>
      </p:sp>
      <p:sp>
        <p:nvSpPr>
          <p:cNvPr id="31" name="テキスト ボックス 30">
            <a:extLst>
              <a:ext uri="{FF2B5EF4-FFF2-40B4-BE49-F238E27FC236}">
                <a16:creationId xmlns:a16="http://schemas.microsoft.com/office/drawing/2014/main" id="{92D32558-4535-44BD-BD84-ACCDB8A2789A}"/>
              </a:ext>
            </a:extLst>
          </p:cNvPr>
          <p:cNvSpPr txBox="1"/>
          <p:nvPr/>
        </p:nvSpPr>
        <p:spPr>
          <a:xfrm>
            <a:off x="3223414" y="3380427"/>
            <a:ext cx="2160000" cy="338554"/>
          </a:xfrm>
          <a:prstGeom prst="rect">
            <a:avLst/>
          </a:prstGeom>
          <a:solidFill>
            <a:schemeClr val="bg1">
              <a:alpha val="0"/>
            </a:schemeClr>
          </a:solid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srgbClr val="000000"/>
                </a:solidFill>
                <a:effectLst/>
                <a:uLnTx/>
                <a:uFillTx/>
                <a:latin typeface="ＭＳ Ｐゴシック"/>
                <a:ea typeface="ＭＳ Ｐゴシック"/>
                <a:cs typeface="+mn-cs"/>
              </a:rPr>
              <a:t>対策例を参考にして決定</a:t>
            </a:r>
            <a:endParaRPr kumimoji="1" lang="ja-JP" altLang="en-US" sz="1600" b="0" i="0" u="none" strike="noStrike" kern="0" cap="none" spc="0" normalizeH="0" baseline="0" noProof="0" dirty="0">
              <a:ln>
                <a:noFill/>
              </a:ln>
              <a:solidFill>
                <a:srgbClr val="000000"/>
              </a:solidFill>
              <a:effectLst/>
              <a:uLnTx/>
              <a:uFillTx/>
              <a:latin typeface="ＭＳ Ｐゴシック"/>
              <a:ea typeface="ＭＳ Ｐゴシック"/>
              <a:cs typeface="+mn-cs"/>
            </a:endParaRPr>
          </a:p>
        </p:txBody>
      </p:sp>
      <p:sp>
        <p:nvSpPr>
          <p:cNvPr id="33" name="テキスト ボックス 32">
            <a:extLst>
              <a:ext uri="{FF2B5EF4-FFF2-40B4-BE49-F238E27FC236}">
                <a16:creationId xmlns:a16="http://schemas.microsoft.com/office/drawing/2014/main" id="{DC6C3B88-EA71-4B74-8654-9153A3524D4E}"/>
              </a:ext>
            </a:extLst>
          </p:cNvPr>
          <p:cNvSpPr txBox="1"/>
          <p:nvPr/>
        </p:nvSpPr>
        <p:spPr>
          <a:xfrm>
            <a:off x="4248408" y="6237312"/>
            <a:ext cx="3996000" cy="338554"/>
          </a:xfrm>
          <a:prstGeom prst="rect">
            <a:avLst/>
          </a:prstGeom>
          <a:solidFill>
            <a:schemeClr val="bg1">
              <a:alpha val="49000"/>
            </a:schemeClr>
          </a:solidFill>
          <a:effectLst>
            <a:softEdge rad="1270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srgbClr val="002060"/>
                </a:solidFill>
                <a:effectLst/>
                <a:uLnTx/>
                <a:uFillTx/>
                <a:latin typeface="ＭＳ Ｐゴシック"/>
                <a:ea typeface="ＭＳ Ｐゴシック"/>
                <a:cs typeface="+mn-cs"/>
              </a:rPr>
              <a:t>情報セキュリティハンドブック</a:t>
            </a:r>
            <a:r>
              <a:rPr kumimoji="1" lang="ja-JP" altLang="en-US" sz="1600" b="1" i="0" u="none" strike="noStrike" kern="0" cap="none" spc="0" normalizeH="0" baseline="0" noProof="0" dirty="0">
                <a:ln>
                  <a:noFill/>
                </a:ln>
                <a:solidFill>
                  <a:srgbClr val="000000"/>
                </a:solidFill>
                <a:effectLst/>
                <a:uLnTx/>
                <a:uFillTx/>
                <a:latin typeface="ＭＳ Ｐゴシック"/>
                <a:ea typeface="ＭＳ Ｐゴシック"/>
                <a:cs typeface="+mn-cs"/>
              </a:rPr>
              <a:t>を編集して周知</a:t>
            </a:r>
            <a:endParaRPr kumimoji="1" lang="ja-JP" altLang="en-US" sz="1600" b="0" i="0" u="none" strike="noStrike" kern="0" cap="none" spc="0" normalizeH="0" baseline="0" noProof="0" dirty="0">
              <a:ln>
                <a:noFill/>
              </a:ln>
              <a:solidFill>
                <a:srgbClr val="000000"/>
              </a:solidFill>
              <a:effectLst/>
              <a:uLnTx/>
              <a:uFillTx/>
              <a:latin typeface="ＭＳ Ｐゴシック"/>
              <a:ea typeface="ＭＳ Ｐゴシック"/>
              <a:cs typeface="+mn-cs"/>
            </a:endParaRPr>
          </a:p>
        </p:txBody>
      </p:sp>
    </p:spTree>
    <p:extLst>
      <p:ext uri="{BB962C8B-B14F-4D97-AF65-F5344CB8AC3E}">
        <p14:creationId xmlns:p14="http://schemas.microsoft.com/office/powerpoint/2010/main" val="1858776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より強固にするための方策</a:t>
            </a:r>
            <a:br>
              <a:rPr lang="en-US" altLang="ja-JP" dirty="0"/>
            </a:br>
            <a:r>
              <a:rPr lang="en-US" altLang="ja-JP" dirty="0"/>
              <a:t>(1)</a:t>
            </a:r>
            <a:r>
              <a:rPr lang="ja-JP" altLang="en-US" dirty="0"/>
              <a:t>情報収集と共有</a:t>
            </a:r>
            <a:endParaRPr kumimoji="1" lang="ja-JP" altLang="en-US" dirty="0"/>
          </a:p>
        </p:txBody>
      </p:sp>
      <p:sp>
        <p:nvSpPr>
          <p:cNvPr id="3" name="コンテンツ プレースホルダー 2"/>
          <p:cNvSpPr>
            <a:spLocks noGrp="1"/>
          </p:cNvSpPr>
          <p:nvPr>
            <p:ph idx="1"/>
          </p:nvPr>
        </p:nvSpPr>
        <p:spPr>
          <a:xfrm>
            <a:off x="498475" y="1124744"/>
            <a:ext cx="8394700" cy="5472112"/>
          </a:xfrm>
        </p:spPr>
        <p:txBody>
          <a:bodyPr/>
          <a:lstStyle/>
          <a:p>
            <a:pPr marL="0" indent="0">
              <a:buNone/>
            </a:pPr>
            <a:r>
              <a:rPr lang="ja-JP" altLang="en-US" dirty="0">
                <a:latin typeface="HGP創英角ｺﾞｼｯｸUB" panose="020B0900000000000000" pitchFamily="50" charset="-128"/>
                <a:ea typeface="HGP創英角ｺﾞｼｯｸUB" panose="020B0900000000000000" pitchFamily="50" charset="-128"/>
              </a:rPr>
              <a:t>① 情報収集の方法</a:t>
            </a:r>
            <a:endParaRPr lang="en-US" altLang="ja-JP" dirty="0">
              <a:latin typeface="HGP創英角ｺﾞｼｯｸUB" panose="020B0900000000000000" pitchFamily="50" charset="-128"/>
              <a:ea typeface="HGP創英角ｺﾞｼｯｸUB" panose="020B0900000000000000" pitchFamily="50" charset="-128"/>
            </a:endParaRPr>
          </a:p>
          <a:p>
            <a:pPr lvl="1"/>
            <a:r>
              <a:rPr lang="ja-JP" altLang="en-US" dirty="0"/>
              <a:t>定常的に情報収集ができる方法を検討し、体制を整備</a:t>
            </a:r>
            <a:endParaRPr lang="en-US" altLang="ja-JP" dirty="0"/>
          </a:p>
          <a:p>
            <a:pPr lvl="2"/>
            <a:r>
              <a:rPr lang="ja-JP" altLang="en-US" dirty="0"/>
              <a:t>情報セキュリティの専門機関、セキュリティベンダーなどの</a:t>
            </a:r>
            <a:br>
              <a:rPr lang="en-US" altLang="ja-JP" dirty="0"/>
            </a:br>
            <a:r>
              <a:rPr lang="ja-JP" altLang="en-US" dirty="0"/>
              <a:t>メールマガジンやソーシャルメディアに登録</a:t>
            </a:r>
            <a:endParaRPr lang="en-US" altLang="ja-JP" dirty="0"/>
          </a:p>
          <a:p>
            <a:pPr lvl="2"/>
            <a:r>
              <a:rPr lang="ja-JP" altLang="en-US" dirty="0"/>
              <a:t>セミナーに参加して積極的な情報収集</a:t>
            </a:r>
            <a:endParaRPr lang="en-US" altLang="ja-JP" dirty="0"/>
          </a:p>
          <a:p>
            <a:pPr marL="0" indent="0">
              <a:buNone/>
            </a:pPr>
            <a:r>
              <a:rPr lang="ja-JP" altLang="en-US" dirty="0">
                <a:latin typeface="HGP創英角ｺﾞｼｯｸUB" panose="020B0900000000000000" pitchFamily="50" charset="-128"/>
                <a:ea typeface="HGP創英角ｺﾞｼｯｸUB" panose="020B0900000000000000" pitchFamily="50" charset="-128"/>
              </a:rPr>
              <a:t>② 情報共有の枠組み</a:t>
            </a:r>
          </a:p>
          <a:p>
            <a:pPr lvl="1"/>
            <a:r>
              <a:rPr lang="ja-JP" altLang="en-US" dirty="0"/>
              <a:t>収集した情報は社内の関係者だけでなく、取引先や同業者に対しても共有することで、対策の向上を図る</a:t>
            </a:r>
            <a:endParaRPr lang="en-US" altLang="ja-JP" dirty="0"/>
          </a:p>
          <a:p>
            <a:pPr lvl="1"/>
            <a:r>
              <a:rPr lang="ja-JP" altLang="en-US" dirty="0"/>
              <a:t>共有する情報に機密情報が含まれる可能性がある場合は、守秘義務契約を交わす</a:t>
            </a:r>
            <a:endParaRPr lang="en-US" altLang="ja-JP" dirty="0"/>
          </a:p>
          <a:p>
            <a:pPr lvl="1"/>
            <a:r>
              <a:rPr lang="ja-JP" altLang="en-US" dirty="0"/>
              <a:t>情報共有の枠組みとしては、日本シーサート協議会の他、業界別の</a:t>
            </a:r>
            <a:r>
              <a:rPr lang="en-US" altLang="ja-JP" dirty="0"/>
              <a:t>ISAC</a:t>
            </a:r>
            <a:r>
              <a:rPr lang="ja-JP" altLang="en-US" baseline="30000" dirty="0"/>
              <a:t>＊</a:t>
            </a:r>
            <a:r>
              <a:rPr lang="ja-JP" altLang="en-US" dirty="0"/>
              <a:t>が組織されている場合がある</a:t>
            </a:r>
            <a:endParaRPr lang="en-US" altLang="ja-JP" dirty="0"/>
          </a:p>
          <a:p>
            <a:pPr marL="717550" lvl="1" indent="0">
              <a:buNone/>
            </a:pPr>
            <a:endParaRPr lang="en-US" altLang="ja-JP" sz="900" dirty="0"/>
          </a:p>
          <a:p>
            <a:pPr marL="717550" lvl="1" indent="0">
              <a:buNone/>
              <a:tabLst>
                <a:tab pos="982663" algn="l"/>
              </a:tabLst>
            </a:pPr>
            <a:r>
              <a:rPr lang="ja-JP" altLang="en-US" sz="1200" dirty="0">
                <a:latin typeface="MS UI Gothic" panose="020B0600070205080204" pitchFamily="50" charset="-128"/>
                <a:ea typeface="MS UI Gothic" panose="020B0600070205080204" pitchFamily="50" charset="-128"/>
              </a:rPr>
              <a:t>＊　</a:t>
            </a:r>
            <a:r>
              <a:rPr lang="en-US" altLang="ja-JP" sz="1200" dirty="0">
                <a:latin typeface="MS UI Gothic" panose="020B0600070205080204" pitchFamily="50" charset="-128"/>
                <a:ea typeface="MS UI Gothic" panose="020B0600070205080204" pitchFamily="50" charset="-128"/>
              </a:rPr>
              <a:t>ISAC</a:t>
            </a:r>
            <a:r>
              <a:rPr lang="ja-JP" altLang="en-US" sz="1200" dirty="0">
                <a:latin typeface="MS UI Gothic" panose="020B0600070205080204" pitchFamily="50" charset="-128"/>
                <a:ea typeface="MS UI Gothic" panose="020B0600070205080204" pitchFamily="50" charset="-128"/>
              </a:rPr>
              <a:t>（</a:t>
            </a:r>
            <a:r>
              <a:rPr lang="en-US" altLang="ja-JP" sz="1200" dirty="0">
                <a:latin typeface="MS UI Gothic" panose="020B0600070205080204" pitchFamily="50" charset="-128"/>
                <a:ea typeface="MS UI Gothic" panose="020B0600070205080204" pitchFamily="50" charset="-128"/>
              </a:rPr>
              <a:t>Information Sharing and Analysis Center</a:t>
            </a:r>
            <a:r>
              <a:rPr lang="ja-JP" altLang="en-US" sz="1200" dirty="0">
                <a:latin typeface="MS UI Gothic" panose="020B0600070205080204" pitchFamily="50" charset="-128"/>
                <a:ea typeface="MS UI Gothic" panose="020B0600070205080204" pitchFamily="50" charset="-128"/>
              </a:rPr>
              <a:t>） 同業界の事業者同士でサイバーセキュリティーに関する情報の</a:t>
            </a:r>
            <a:br>
              <a:rPr lang="en-US" altLang="ja-JP" sz="1200" dirty="0">
                <a:latin typeface="MS UI Gothic" panose="020B0600070205080204" pitchFamily="50" charset="-128"/>
                <a:ea typeface="MS UI Gothic" panose="020B0600070205080204" pitchFamily="50" charset="-128"/>
              </a:rPr>
            </a:br>
            <a:r>
              <a:rPr lang="en-US" altLang="ja-JP" sz="1200" dirty="0">
                <a:latin typeface="MS UI Gothic" panose="020B0600070205080204" pitchFamily="50" charset="-128"/>
                <a:ea typeface="MS UI Gothic" panose="020B0600070205080204" pitchFamily="50" charset="-128"/>
              </a:rPr>
              <a:t>	</a:t>
            </a:r>
            <a:r>
              <a:rPr lang="ja-JP" altLang="en-US" sz="1200" dirty="0">
                <a:latin typeface="MS UI Gothic" panose="020B0600070205080204" pitchFamily="50" charset="-128"/>
                <a:ea typeface="MS UI Gothic" panose="020B0600070205080204" pitchFamily="50" charset="-128"/>
              </a:rPr>
              <a:t>共有・分析などを行う組織</a:t>
            </a:r>
            <a:endParaRPr lang="en-US" altLang="ja-JP" sz="1200" dirty="0">
              <a:latin typeface="MS UI Gothic" panose="020B0600070205080204" pitchFamily="50" charset="-128"/>
              <a:ea typeface="MS UI Gothic" panose="020B0600070205080204" pitchFamily="50" charset="-128"/>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1400" dirty="0">
                <a:solidFill>
                  <a:srgbClr val="000066"/>
                </a:solidFill>
              </a:rPr>
              <a:t>18</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5" name="テキスト ボックス 4">
            <a:extLst>
              <a:ext uri="{FF2B5EF4-FFF2-40B4-BE49-F238E27FC236}">
                <a16:creationId xmlns:a16="http://schemas.microsoft.com/office/drawing/2014/main" id="{0BE90811-11A2-40BE-A2BC-D3F9839328B6}"/>
              </a:ext>
            </a:extLst>
          </p:cNvPr>
          <p:cNvSpPr txBox="1"/>
          <p:nvPr/>
        </p:nvSpPr>
        <p:spPr>
          <a:xfrm>
            <a:off x="7732592" y="867857"/>
            <a:ext cx="1243674"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P.31</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22350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8A39A-2D72-46B9-B946-4D547770B37F}"/>
              </a:ext>
            </a:extLst>
          </p:cNvPr>
          <p:cNvSpPr>
            <a:spLocks noGrp="1"/>
          </p:cNvSpPr>
          <p:nvPr>
            <p:ph type="ctrTitle"/>
          </p:nvPr>
        </p:nvSpPr>
        <p:spPr>
          <a:xfrm>
            <a:off x="1331541" y="1980000"/>
            <a:ext cx="6552827" cy="1325563"/>
          </a:xfrm>
        </p:spPr>
        <p:txBody>
          <a:bodyPr/>
          <a:lstStyle/>
          <a:p>
            <a:pPr algn="ctr"/>
            <a:r>
              <a:rPr lang="ja-JP" altLang="en-US" sz="3600" b="0" dirty="0">
                <a:latin typeface="HGP創英角ｺﾞｼｯｸUB" panose="020B0900000000000000" pitchFamily="50" charset="-128"/>
                <a:ea typeface="HGP創英角ｺﾞｼｯｸUB" panose="020B0900000000000000" pitchFamily="50" charset="-128"/>
              </a:rPr>
              <a:t>中小企業の情報セキュリティ対策ガイドライン第</a:t>
            </a:r>
            <a:r>
              <a:rPr lang="en-US" altLang="ja-JP" sz="3600" b="0" dirty="0">
                <a:latin typeface="HGP創英角ｺﾞｼｯｸUB" panose="020B0900000000000000" pitchFamily="50" charset="-128"/>
                <a:ea typeface="HGP創英角ｺﾞｼｯｸUB" panose="020B0900000000000000" pitchFamily="50" charset="-128"/>
              </a:rPr>
              <a:t>3</a:t>
            </a:r>
            <a:r>
              <a:rPr lang="ja-JP" altLang="en-US" sz="3600" b="0" dirty="0">
                <a:latin typeface="HGP創英角ｺﾞｼｯｸUB" panose="020B0900000000000000" pitchFamily="50" charset="-128"/>
                <a:ea typeface="HGP創英角ｺﾞｼｯｸUB" panose="020B0900000000000000" pitchFamily="50" charset="-128"/>
              </a:rPr>
              <a:t>版</a:t>
            </a:r>
            <a:endParaRPr kumimoji="1" lang="ja-JP" altLang="en-US" sz="3600" b="0" dirty="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a:extLst>
              <a:ext uri="{FF2B5EF4-FFF2-40B4-BE49-F238E27FC236}">
                <a16:creationId xmlns:a16="http://schemas.microsoft.com/office/drawing/2014/main" id="{314F78C8-4381-449E-B760-7371C56CE07E}"/>
              </a:ext>
            </a:extLst>
          </p:cNvPr>
          <p:cNvSpPr>
            <a:spLocks noGrp="1"/>
          </p:cNvSpPr>
          <p:nvPr>
            <p:ph type="sldNum" sz="quarter" idx="12"/>
          </p:nvPr>
        </p:nvSpPr>
        <p:spPr>
          <a:xfrm>
            <a:off x="6564313" y="6532959"/>
            <a:ext cx="2133600" cy="352425"/>
          </a:xfrm>
        </p:spPr>
        <p:txBody>
          <a:bodyPr/>
          <a:lstStyle/>
          <a:p>
            <a:pPr algn="r"/>
            <a:r>
              <a:rPr lang="en-US" altLang="ja-JP" sz="1400" dirty="0"/>
              <a:t>1</a:t>
            </a:r>
            <a:endParaRPr lang="ja-JP" altLang="en-US" sz="1400" dirty="0"/>
          </a:p>
        </p:txBody>
      </p:sp>
    </p:spTree>
    <p:extLst>
      <p:ext uri="{BB962C8B-B14F-4D97-AF65-F5344CB8AC3E}">
        <p14:creationId xmlns:p14="http://schemas.microsoft.com/office/powerpoint/2010/main" val="328227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solidFill>
                  <a:srgbClr val="000000"/>
                </a:solidFill>
              </a:rPr>
              <a:t>より強固にするための方策</a:t>
            </a:r>
            <a:br>
              <a:rPr lang="en-US" altLang="ja-JP" dirty="0">
                <a:latin typeface="+mn-ea"/>
                <a:ea typeface="+mn-ea"/>
              </a:rPr>
            </a:br>
            <a:r>
              <a:rPr lang="en-US" altLang="ja-JP" dirty="0">
                <a:latin typeface="+mn-ea"/>
                <a:ea typeface="+mn-ea"/>
              </a:rPr>
              <a:t>(2)</a:t>
            </a:r>
            <a:r>
              <a:rPr lang="ja-JP" altLang="en-US" dirty="0">
                <a:latin typeface="+mn-ea"/>
                <a:ea typeface="+mn-ea"/>
              </a:rPr>
              <a:t>ウェブサイトの情報セキュリティ</a:t>
            </a:r>
            <a:endParaRPr kumimoji="1" lang="ja-JP" altLang="en-US" dirty="0">
              <a:latin typeface="+mn-ea"/>
              <a:ea typeface="+mn-ea"/>
            </a:endParaRPr>
          </a:p>
        </p:txBody>
      </p:sp>
      <p:sp>
        <p:nvSpPr>
          <p:cNvPr id="3" name="コンテンツ プレースホルダー 2"/>
          <p:cNvSpPr>
            <a:spLocks noGrp="1"/>
          </p:cNvSpPr>
          <p:nvPr>
            <p:ph idx="1"/>
          </p:nvPr>
        </p:nvSpPr>
        <p:spPr/>
        <p:txBody>
          <a:bodyPr/>
          <a:lstStyle/>
          <a:p>
            <a:r>
              <a:rPr lang="ja-JP" altLang="en-US" dirty="0">
                <a:latin typeface="+mn-ea"/>
                <a:ea typeface="+mn-ea"/>
              </a:rPr>
              <a:t>ウェブサイトの運営形態の検討から構築、実際に</a:t>
            </a:r>
            <a:br>
              <a:rPr lang="en-US" altLang="ja-JP" dirty="0">
                <a:latin typeface="+mn-ea"/>
                <a:ea typeface="+mn-ea"/>
              </a:rPr>
            </a:br>
            <a:r>
              <a:rPr lang="ja-JP" altLang="en-US" dirty="0">
                <a:latin typeface="+mn-ea"/>
                <a:ea typeface="+mn-ea"/>
              </a:rPr>
              <a:t>運営するまでの３つの段階に分けて検討事項を説明</a:t>
            </a:r>
            <a:endParaRPr lang="en-US" altLang="ja-JP" dirty="0">
              <a:latin typeface="+mn-ea"/>
              <a:ea typeface="+mn-ea"/>
            </a:endParaRPr>
          </a:p>
          <a:p>
            <a:endParaRPr kumimoji="1" lang="ja-JP" altLang="en-US" dirty="0">
              <a:latin typeface="+mn-ea"/>
              <a:ea typeface="+mn-ea"/>
            </a:endParaRPr>
          </a:p>
        </p:txBody>
      </p:sp>
      <p:pic>
        <p:nvPicPr>
          <p:cNvPr id="5" name="図 4"/>
          <p:cNvPicPr>
            <a:picLocks noChangeAspect="1"/>
          </p:cNvPicPr>
          <p:nvPr/>
        </p:nvPicPr>
        <p:blipFill>
          <a:blip r:embed="rId3"/>
          <a:stretch>
            <a:fillRect/>
          </a:stretch>
        </p:blipFill>
        <p:spPr>
          <a:xfrm>
            <a:off x="540321" y="2368423"/>
            <a:ext cx="8352159" cy="2356721"/>
          </a:xfrm>
          <a:prstGeom prst="rect">
            <a:avLst/>
          </a:prstGeom>
        </p:spPr>
      </p:pic>
      <p:pic>
        <p:nvPicPr>
          <p:cNvPr id="6" name="図 5">
            <a:extLst>
              <a:ext uri="{FF2B5EF4-FFF2-40B4-BE49-F238E27FC236}">
                <a16:creationId xmlns:a16="http://schemas.microsoft.com/office/drawing/2014/main" id="{DF554478-F25E-4707-AC73-C86E424A9FF8}"/>
              </a:ext>
            </a:extLst>
          </p:cNvPr>
          <p:cNvPicPr>
            <a:picLocks noChangeAspect="1"/>
          </p:cNvPicPr>
          <p:nvPr/>
        </p:nvPicPr>
        <p:blipFill>
          <a:blip r:embed="rId4"/>
          <a:stretch>
            <a:fillRect/>
          </a:stretch>
        </p:blipFill>
        <p:spPr>
          <a:xfrm>
            <a:off x="6125940" y="4835383"/>
            <a:ext cx="2190476" cy="1162212"/>
          </a:xfrm>
          <a:prstGeom prst="rect">
            <a:avLst/>
          </a:prstGeom>
        </p:spPr>
      </p:pic>
      <p:sp>
        <p:nvSpPr>
          <p:cNvPr id="8" name="テキスト ボックス 7">
            <a:extLst>
              <a:ext uri="{FF2B5EF4-FFF2-40B4-BE49-F238E27FC236}">
                <a16:creationId xmlns:a16="http://schemas.microsoft.com/office/drawing/2014/main" id="{D9EABB64-75C6-46C6-8DD3-EF6321F27F7B}"/>
              </a:ext>
            </a:extLst>
          </p:cNvPr>
          <p:cNvSpPr txBox="1"/>
          <p:nvPr/>
        </p:nvSpPr>
        <p:spPr>
          <a:xfrm>
            <a:off x="7511378" y="867857"/>
            <a:ext cx="1464888" cy="276999"/>
          </a:xfrm>
          <a:prstGeom prst="rect">
            <a:avLst/>
          </a:prstGeom>
          <a:noFill/>
        </p:spPr>
        <p:txBody>
          <a:bodyPr wrap="none" rtlCol="0">
            <a:spAutoFit/>
          </a:bodyPr>
          <a:lstStyle/>
          <a:p>
            <a:pPr algn="r"/>
            <a:r>
              <a:rPr lang="ja-JP" altLang="en-US" sz="1200" dirty="0"/>
              <a:t>ガイドライン</a:t>
            </a:r>
            <a:r>
              <a:rPr lang="en-US" altLang="ja-JP" sz="1200" dirty="0"/>
              <a:t>P.32-33</a:t>
            </a:r>
            <a:endParaRPr kumimoji="1" lang="ja-JP" altLang="en-US" sz="1200" dirty="0"/>
          </a:p>
        </p:txBody>
      </p:sp>
      <p:sp>
        <p:nvSpPr>
          <p:cNvPr id="10" name="スライド番号プレースホルダー 3">
            <a:extLst>
              <a:ext uri="{FF2B5EF4-FFF2-40B4-BE49-F238E27FC236}">
                <a16:creationId xmlns:a16="http://schemas.microsoft.com/office/drawing/2014/main" id="{1CE464DA-A211-443F-A70F-B98BC2E43163}"/>
              </a:ext>
            </a:extLst>
          </p:cNvPr>
          <p:cNvSpPr>
            <a:spLocks noGrp="1"/>
          </p:cNvSpPr>
          <p:nvPr>
            <p:ph type="sldNum" sz="quarter" idx="12"/>
          </p:nvPr>
        </p:nvSpPr>
        <p:spPr>
          <a:xfrm>
            <a:off x="6553200" y="6526215"/>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19</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Tree>
    <p:extLst>
      <p:ext uri="{BB962C8B-B14F-4D97-AF65-F5344CB8AC3E}">
        <p14:creationId xmlns:p14="http://schemas.microsoft.com/office/powerpoint/2010/main" val="3620538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5B192-980B-4C90-8401-A1F1911A6B13}"/>
              </a:ext>
            </a:extLst>
          </p:cNvPr>
          <p:cNvSpPr>
            <a:spLocks noGrp="1"/>
          </p:cNvSpPr>
          <p:nvPr>
            <p:ph type="title"/>
          </p:nvPr>
        </p:nvSpPr>
        <p:spPr/>
        <p:txBody>
          <a:bodyPr/>
          <a:lstStyle/>
          <a:p>
            <a:r>
              <a:rPr lang="en-US" altLang="ja-JP" sz="2000" dirty="0">
                <a:solidFill>
                  <a:srgbClr val="000000"/>
                </a:solidFill>
              </a:rPr>
              <a:t>(2)</a:t>
            </a:r>
            <a:r>
              <a:rPr lang="ja-JP" altLang="en-US" sz="2000" dirty="0">
                <a:solidFill>
                  <a:srgbClr val="000000"/>
                </a:solidFill>
              </a:rPr>
              <a:t>ウェブサイトの情報セキュリティ</a:t>
            </a:r>
            <a:br>
              <a:rPr lang="en-US" altLang="ja-JP" dirty="0">
                <a:solidFill>
                  <a:srgbClr val="000000"/>
                </a:solidFill>
              </a:rPr>
            </a:br>
            <a:r>
              <a:rPr lang="ja-JP" altLang="en-US" dirty="0">
                <a:solidFill>
                  <a:srgbClr val="000000"/>
                </a:solidFill>
              </a:rPr>
              <a:t>ウェブサイトの運営形態の検討</a:t>
            </a:r>
            <a:endParaRPr kumimoji="1" lang="ja-JP" altLang="en-US" dirty="0"/>
          </a:p>
        </p:txBody>
      </p:sp>
      <p:sp>
        <p:nvSpPr>
          <p:cNvPr id="3" name="コンテンツ プレースホルダー 2">
            <a:extLst>
              <a:ext uri="{FF2B5EF4-FFF2-40B4-BE49-F238E27FC236}">
                <a16:creationId xmlns:a16="http://schemas.microsoft.com/office/drawing/2014/main" id="{3FEA55ED-F559-4028-A2AE-E329904B9745}"/>
              </a:ext>
            </a:extLst>
          </p:cNvPr>
          <p:cNvSpPr>
            <a:spLocks noGrp="1"/>
          </p:cNvSpPr>
          <p:nvPr>
            <p:ph idx="1"/>
          </p:nvPr>
        </p:nvSpPr>
        <p:spPr/>
        <p:txBody>
          <a:bodyPr/>
          <a:lstStyle/>
          <a:p>
            <a:r>
              <a:rPr lang="ja-JP" altLang="en-US" sz="2000" dirty="0"/>
              <a:t>運営者はウェブサイトを構築する前に運営形態毎の特徴を理解し、組織の状況に応じた運営形態を選定する必要がある。</a:t>
            </a:r>
            <a:endParaRPr kumimoji="1" lang="ja-JP" altLang="en-US" sz="2000" dirty="0"/>
          </a:p>
        </p:txBody>
      </p:sp>
      <p:pic>
        <p:nvPicPr>
          <p:cNvPr id="5" name="図 4">
            <a:extLst>
              <a:ext uri="{FF2B5EF4-FFF2-40B4-BE49-F238E27FC236}">
                <a16:creationId xmlns:a16="http://schemas.microsoft.com/office/drawing/2014/main" id="{673E5336-B275-4B7F-ADB3-CEC732D69BE0}"/>
              </a:ext>
            </a:extLst>
          </p:cNvPr>
          <p:cNvPicPr>
            <a:picLocks noChangeAspect="1"/>
          </p:cNvPicPr>
          <p:nvPr/>
        </p:nvPicPr>
        <p:blipFill>
          <a:blip r:embed="rId2"/>
          <a:stretch>
            <a:fillRect/>
          </a:stretch>
        </p:blipFill>
        <p:spPr>
          <a:xfrm>
            <a:off x="1583668" y="2060848"/>
            <a:ext cx="5976664" cy="4368440"/>
          </a:xfrm>
          <a:prstGeom prst="rect">
            <a:avLst/>
          </a:prstGeom>
        </p:spPr>
      </p:pic>
      <p:sp>
        <p:nvSpPr>
          <p:cNvPr id="7" name="スライド番号プレースホルダー 3">
            <a:extLst>
              <a:ext uri="{FF2B5EF4-FFF2-40B4-BE49-F238E27FC236}">
                <a16:creationId xmlns:a16="http://schemas.microsoft.com/office/drawing/2014/main" id="{31533C2E-F9EB-49C9-9953-B2C3CFA7BF39}"/>
              </a:ext>
            </a:extLst>
          </p:cNvPr>
          <p:cNvSpPr>
            <a:spLocks noGrp="1"/>
          </p:cNvSpPr>
          <p:nvPr>
            <p:ph type="sldNum" sz="quarter" idx="12"/>
          </p:nvPr>
        </p:nvSpPr>
        <p:spPr>
          <a:xfrm>
            <a:off x="6553200" y="6526215"/>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20</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Tree>
    <p:extLst>
      <p:ext uri="{BB962C8B-B14F-4D97-AF65-F5344CB8AC3E}">
        <p14:creationId xmlns:p14="http://schemas.microsoft.com/office/powerpoint/2010/main" val="3047011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E375BD-0F2A-42A9-891A-E63C8C9FDC0E}"/>
              </a:ext>
            </a:extLst>
          </p:cNvPr>
          <p:cNvSpPr>
            <a:spLocks noGrp="1"/>
          </p:cNvSpPr>
          <p:nvPr>
            <p:ph type="title"/>
          </p:nvPr>
        </p:nvSpPr>
        <p:spPr>
          <a:xfrm>
            <a:off x="468312" y="44450"/>
            <a:ext cx="7704087" cy="1081088"/>
          </a:xfrm>
        </p:spPr>
        <p:txBody>
          <a:bodyPr/>
          <a:lstStyle/>
          <a:p>
            <a:r>
              <a:rPr lang="en-US" altLang="ja-JP" sz="2000" dirty="0">
                <a:solidFill>
                  <a:srgbClr val="000000"/>
                </a:solidFill>
              </a:rPr>
              <a:t>(2)</a:t>
            </a:r>
            <a:r>
              <a:rPr lang="ja-JP" altLang="en-US" sz="2000" dirty="0">
                <a:solidFill>
                  <a:srgbClr val="000000"/>
                </a:solidFill>
              </a:rPr>
              <a:t>ウェブサイトの情報セキュリティ</a:t>
            </a:r>
            <a:br>
              <a:rPr lang="en-US" altLang="ja-JP" dirty="0">
                <a:solidFill>
                  <a:srgbClr val="000000"/>
                </a:solidFill>
              </a:rPr>
            </a:br>
            <a:r>
              <a:rPr lang="ja-JP" altLang="en-US" dirty="0">
                <a:solidFill>
                  <a:srgbClr val="000000"/>
                </a:solidFill>
              </a:rPr>
              <a:t>ウェブサイトの運営</a:t>
            </a:r>
            <a:endParaRPr kumimoji="1" lang="ja-JP" altLang="en-US" dirty="0"/>
          </a:p>
        </p:txBody>
      </p:sp>
      <p:sp>
        <p:nvSpPr>
          <p:cNvPr id="3" name="コンテンツ プレースホルダー 2">
            <a:extLst>
              <a:ext uri="{FF2B5EF4-FFF2-40B4-BE49-F238E27FC236}">
                <a16:creationId xmlns:a16="http://schemas.microsoft.com/office/drawing/2014/main" id="{8EFD3D71-FF40-4A6C-B35D-0F0F7F59385E}"/>
              </a:ext>
            </a:extLst>
          </p:cNvPr>
          <p:cNvSpPr>
            <a:spLocks noGrp="1"/>
          </p:cNvSpPr>
          <p:nvPr>
            <p:ph idx="1"/>
          </p:nvPr>
        </p:nvSpPr>
        <p:spPr/>
        <p:txBody>
          <a:bodyPr/>
          <a:lstStyle/>
          <a:p>
            <a:r>
              <a:rPr lang="ja-JP" altLang="en-US" sz="2000" dirty="0"/>
              <a:t>安全にウェブサイトを運用管理するためには、下記図が示す対象ごとに</a:t>
            </a:r>
            <a:br>
              <a:rPr lang="en-US" altLang="ja-JP" sz="2000" dirty="0"/>
            </a:br>
            <a:r>
              <a:rPr lang="ja-JP" altLang="en-US" sz="2000" dirty="0"/>
              <a:t>適切な対策を実施することが必要。どれが欠けても、ウェブサイトの安全性は確保できない。</a:t>
            </a:r>
            <a:endParaRPr kumimoji="1" lang="ja-JP" altLang="en-US" sz="2000" dirty="0"/>
          </a:p>
        </p:txBody>
      </p:sp>
      <p:pic>
        <p:nvPicPr>
          <p:cNvPr id="5" name="コンテンツ プレースホルダー 5">
            <a:extLst>
              <a:ext uri="{FF2B5EF4-FFF2-40B4-BE49-F238E27FC236}">
                <a16:creationId xmlns:a16="http://schemas.microsoft.com/office/drawing/2014/main" id="{86D06280-3025-4675-ABA6-5B96BC3FF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40197" y="2354929"/>
            <a:ext cx="7463605" cy="398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スライド番号プレースホルダー 3">
            <a:extLst>
              <a:ext uri="{FF2B5EF4-FFF2-40B4-BE49-F238E27FC236}">
                <a16:creationId xmlns:a16="http://schemas.microsoft.com/office/drawing/2014/main" id="{438362D2-3F10-4487-8AC5-DCAE5F21D75B}"/>
              </a:ext>
            </a:extLst>
          </p:cNvPr>
          <p:cNvSpPr>
            <a:spLocks noGrp="1"/>
          </p:cNvSpPr>
          <p:nvPr>
            <p:ph type="sldNum" sz="quarter" idx="12"/>
          </p:nvPr>
        </p:nvSpPr>
        <p:spPr>
          <a:xfrm>
            <a:off x="6553200" y="6526215"/>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21</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Tree>
    <p:extLst>
      <p:ext uri="{BB962C8B-B14F-4D97-AF65-F5344CB8AC3E}">
        <p14:creationId xmlns:p14="http://schemas.microsoft.com/office/powerpoint/2010/main" val="362028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200F222F-227B-4B23-BA85-4D21D89A3C9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90065" y="4869749"/>
            <a:ext cx="2422095" cy="1726933"/>
          </a:xfrm>
          <a:prstGeom prst="rect">
            <a:avLst/>
          </a:prstGeom>
        </p:spPr>
      </p:pic>
      <p:sp>
        <p:nvSpPr>
          <p:cNvPr id="2" name="タイトル 1"/>
          <p:cNvSpPr>
            <a:spLocks noGrp="1"/>
          </p:cNvSpPr>
          <p:nvPr>
            <p:ph type="title"/>
          </p:nvPr>
        </p:nvSpPr>
        <p:spPr/>
        <p:txBody>
          <a:bodyPr/>
          <a:lstStyle/>
          <a:p>
            <a:r>
              <a:rPr lang="ja-JP" altLang="en-US" sz="2000" dirty="0"/>
              <a:t>より強固にするための方策</a:t>
            </a:r>
            <a:br>
              <a:rPr lang="en-US" altLang="ja-JP" dirty="0"/>
            </a:br>
            <a:r>
              <a:rPr lang="en-US" altLang="ja-JP" dirty="0"/>
              <a:t>(3)</a:t>
            </a:r>
            <a:r>
              <a:rPr lang="ja-JP" altLang="en-US" dirty="0"/>
              <a:t>クラウドサービスの情報セキュリティ</a:t>
            </a:r>
            <a:endParaRPr kumimoji="1" lang="ja-JP" altLang="en-US" dirty="0"/>
          </a:p>
        </p:txBody>
      </p:sp>
      <p:sp>
        <p:nvSpPr>
          <p:cNvPr id="3" name="コンテンツ プレースホルダー 2"/>
          <p:cNvSpPr>
            <a:spLocks noGrp="1"/>
          </p:cNvSpPr>
          <p:nvPr>
            <p:ph idx="1"/>
          </p:nvPr>
        </p:nvSpPr>
        <p:spPr>
          <a:xfrm>
            <a:off x="498475" y="1196752"/>
            <a:ext cx="8586534" cy="5067300"/>
          </a:xfrm>
        </p:spPr>
        <p:txBody>
          <a:bodyPr/>
          <a:lstStyle/>
          <a:p>
            <a:r>
              <a:rPr lang="ja-JP" altLang="en-US" dirty="0">
                <a:latin typeface="HGP創英角ｺﾞｼｯｸUB" panose="020B0900000000000000" pitchFamily="50" charset="-128"/>
                <a:ea typeface="HGP創英角ｺﾞｼｯｸUB" panose="020B0900000000000000" pitchFamily="50" charset="-128"/>
              </a:rPr>
              <a:t>クラウドサービスの選定から運用までのセキュリティ対策を３つの段階に分けて検討事項を説明</a:t>
            </a:r>
            <a:endParaRPr lang="en-US" altLang="ja-JP" dirty="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p:cNvSpPr>
            <a:spLocks noGrp="1"/>
          </p:cNvSpPr>
          <p:nvPr>
            <p:ph type="sldNum" sz="quarter" idx="12"/>
          </p:nvPr>
        </p:nvSpPr>
        <p:spPr>
          <a:xfrm>
            <a:off x="6553200" y="6526039"/>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22</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pic>
        <p:nvPicPr>
          <p:cNvPr id="5" name="図 4"/>
          <p:cNvPicPr>
            <a:picLocks noChangeAspect="1"/>
          </p:cNvPicPr>
          <p:nvPr/>
        </p:nvPicPr>
        <p:blipFill>
          <a:blip r:embed="rId4"/>
          <a:stretch>
            <a:fillRect/>
          </a:stretch>
        </p:blipFill>
        <p:spPr>
          <a:xfrm>
            <a:off x="498475" y="2627314"/>
            <a:ext cx="8586535" cy="2376000"/>
          </a:xfrm>
          <a:prstGeom prst="rect">
            <a:avLst/>
          </a:prstGeom>
        </p:spPr>
      </p:pic>
      <p:grpSp>
        <p:nvGrpSpPr>
          <p:cNvPr id="12" name="グループ化 11">
            <a:extLst>
              <a:ext uri="{FF2B5EF4-FFF2-40B4-BE49-F238E27FC236}">
                <a16:creationId xmlns:a16="http://schemas.microsoft.com/office/drawing/2014/main" id="{21E88201-7125-40B3-AAF2-2F84EFDDE13E}"/>
              </a:ext>
            </a:extLst>
          </p:cNvPr>
          <p:cNvGrpSpPr/>
          <p:nvPr/>
        </p:nvGrpSpPr>
        <p:grpSpPr>
          <a:xfrm>
            <a:off x="1763688" y="5156522"/>
            <a:ext cx="6037397" cy="1241788"/>
            <a:chOff x="1979464" y="5273272"/>
            <a:chExt cx="6037397" cy="1241788"/>
          </a:xfrm>
        </p:grpSpPr>
        <p:sp>
          <p:nvSpPr>
            <p:cNvPr id="9" name="吹き出し: 円形 8">
              <a:extLst>
                <a:ext uri="{FF2B5EF4-FFF2-40B4-BE49-F238E27FC236}">
                  <a16:creationId xmlns:a16="http://schemas.microsoft.com/office/drawing/2014/main" id="{9F21FBD6-44BD-4964-8D02-3DF009F69083}"/>
                </a:ext>
              </a:extLst>
            </p:cNvPr>
            <p:cNvSpPr/>
            <p:nvPr/>
          </p:nvSpPr>
          <p:spPr>
            <a:xfrm>
              <a:off x="1979464" y="5273272"/>
              <a:ext cx="1656184" cy="796911"/>
            </a:xfrm>
            <a:prstGeom prst="wedgeEllipseCallout">
              <a:avLst>
                <a:gd name="adj1" fmla="val 59591"/>
                <a:gd name="adj2" fmla="val -22475"/>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Arial"/>
                  <a:ea typeface="ＭＳ Ｐゴシック"/>
                  <a:cs typeface="+mn-cs"/>
                </a:rPr>
                <a:t>わが社の役割と</a:t>
              </a:r>
              <a:br>
                <a:rPr kumimoji="1" lang="en-US" altLang="ja-JP" sz="1200" b="1" i="0" u="none" strike="noStrike" kern="1200" cap="none" spc="0" normalizeH="0" baseline="0" noProof="0" dirty="0">
                  <a:ln>
                    <a:noFill/>
                  </a:ln>
                  <a:solidFill>
                    <a:srgbClr val="000000"/>
                  </a:solidFill>
                  <a:effectLst/>
                  <a:uLnTx/>
                  <a:uFillTx/>
                  <a:latin typeface="Arial"/>
                  <a:ea typeface="ＭＳ Ｐゴシック"/>
                  <a:cs typeface="+mn-cs"/>
                </a:rPr>
              </a:br>
              <a:r>
                <a:rPr kumimoji="1" lang="ja-JP" altLang="en-US" sz="1200" b="1" i="0" u="none" strike="noStrike" kern="1200" cap="none" spc="0" normalizeH="0" baseline="0" noProof="0" dirty="0">
                  <a:ln>
                    <a:noFill/>
                  </a:ln>
                  <a:solidFill>
                    <a:srgbClr val="000000"/>
                  </a:solidFill>
                  <a:effectLst/>
                  <a:uLnTx/>
                  <a:uFillTx/>
                  <a:latin typeface="Arial"/>
                  <a:ea typeface="ＭＳ Ｐゴシック"/>
                  <a:cs typeface="+mn-cs"/>
                </a:rPr>
                <a:t>責任はどこまで？</a:t>
              </a:r>
              <a:endParaRPr kumimoji="1" lang="en-US" altLang="ja-JP" sz="1200" b="1"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10" name="テキスト ボックス 9">
              <a:extLst>
                <a:ext uri="{FF2B5EF4-FFF2-40B4-BE49-F238E27FC236}">
                  <a16:creationId xmlns:a16="http://schemas.microsoft.com/office/drawing/2014/main" id="{09A6CC05-D4A8-4578-99FE-3B0CBAE2F155}"/>
                </a:ext>
              </a:extLst>
            </p:cNvPr>
            <p:cNvSpPr txBox="1"/>
            <p:nvPr/>
          </p:nvSpPr>
          <p:spPr>
            <a:xfrm>
              <a:off x="3382864" y="6176506"/>
              <a:ext cx="68483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ＭＳ Ｐゴシック"/>
                  <a:cs typeface="+mn-cs"/>
                </a:rPr>
                <a:t>自社</a:t>
              </a:r>
            </a:p>
          </p:txBody>
        </p:sp>
        <p:sp>
          <p:nvSpPr>
            <p:cNvPr id="11" name="テキスト ボックス 10">
              <a:extLst>
                <a:ext uri="{FF2B5EF4-FFF2-40B4-BE49-F238E27FC236}">
                  <a16:creationId xmlns:a16="http://schemas.microsoft.com/office/drawing/2014/main" id="{8FD848D7-096E-411F-823A-B85E513B3086}"/>
                </a:ext>
              </a:extLst>
            </p:cNvPr>
            <p:cNvSpPr txBox="1"/>
            <p:nvPr/>
          </p:nvSpPr>
          <p:spPr>
            <a:xfrm>
              <a:off x="5784861" y="6176506"/>
              <a:ext cx="223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ＭＳ Ｐゴシック"/>
                  <a:cs typeface="+mn-cs"/>
                </a:rPr>
                <a:t>クラウドサービス事業者</a:t>
              </a:r>
            </a:p>
          </p:txBody>
        </p:sp>
      </p:grpSp>
      <p:sp>
        <p:nvSpPr>
          <p:cNvPr id="14" name="テキスト ボックス 13">
            <a:extLst>
              <a:ext uri="{FF2B5EF4-FFF2-40B4-BE49-F238E27FC236}">
                <a16:creationId xmlns:a16="http://schemas.microsoft.com/office/drawing/2014/main" id="{7ED1C5A8-5773-4374-9400-72146FC33BF6}"/>
              </a:ext>
            </a:extLst>
          </p:cNvPr>
          <p:cNvSpPr txBox="1"/>
          <p:nvPr/>
        </p:nvSpPr>
        <p:spPr>
          <a:xfrm>
            <a:off x="4247208" y="4836198"/>
            <a:ext cx="684832" cy="584775"/>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a:ea typeface="ＭＳ Ｐゴシック"/>
                <a:cs typeface="+mn-cs"/>
              </a:rPr>
              <a:t>責任分界</a:t>
            </a:r>
          </a:p>
        </p:txBody>
      </p:sp>
      <p:sp>
        <p:nvSpPr>
          <p:cNvPr id="15" name="テキスト ボックス 14">
            <a:extLst>
              <a:ext uri="{FF2B5EF4-FFF2-40B4-BE49-F238E27FC236}">
                <a16:creationId xmlns:a16="http://schemas.microsoft.com/office/drawing/2014/main" id="{9B60D30C-99BA-4A09-8C8B-481EE8BC5076}"/>
              </a:ext>
            </a:extLst>
          </p:cNvPr>
          <p:cNvSpPr txBox="1"/>
          <p:nvPr/>
        </p:nvSpPr>
        <p:spPr>
          <a:xfrm>
            <a:off x="7511378" y="867857"/>
            <a:ext cx="1464888"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P.34-37</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57867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中小企業のための</a:t>
            </a:r>
            <a:br>
              <a:rPr kumimoji="1" lang="en-US" altLang="ja-JP" dirty="0"/>
            </a:br>
            <a:r>
              <a:rPr kumimoji="1" lang="ja-JP" altLang="en-US" dirty="0"/>
              <a:t>クラウドサービス安全利用の手引き</a:t>
            </a:r>
          </a:p>
        </p:txBody>
      </p:sp>
      <p:sp>
        <p:nvSpPr>
          <p:cNvPr id="3" name="コンテンツ プレースホルダー 2"/>
          <p:cNvSpPr>
            <a:spLocks noGrp="1"/>
          </p:cNvSpPr>
          <p:nvPr>
            <p:ph idx="1"/>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クラウドサービスを安全に利用するためには、</a:t>
            </a:r>
            <a:br>
              <a:rPr lang="en-US" altLang="ja-JP" dirty="0">
                <a:latin typeface="HGP創英角ｺﾞｼｯｸUB" panose="020B0900000000000000" pitchFamily="50" charset="-128"/>
                <a:ea typeface="HGP創英角ｺﾞｼｯｸUB" panose="020B0900000000000000" pitchFamily="50" charset="-128"/>
              </a:rPr>
            </a:br>
            <a:r>
              <a:rPr lang="ja-JP" altLang="en-US" dirty="0">
                <a:latin typeface="HGP創英角ｺﾞｼｯｸUB" panose="020B0900000000000000" pitchFamily="50" charset="-128"/>
                <a:ea typeface="HGP創英角ｺﾞｼｯｸUB" panose="020B0900000000000000" pitchFamily="50" charset="-128"/>
              </a:rPr>
              <a:t>何をやれば良いのかを説明</a:t>
            </a:r>
            <a:endParaRPr lang="en-US" altLang="ja-JP" dirty="0">
              <a:latin typeface="HGP創英角ｺﾞｼｯｸUB" panose="020B0900000000000000" pitchFamily="50" charset="-128"/>
              <a:ea typeface="HGP創英角ｺﾞｼｯｸUB" panose="020B0900000000000000" pitchFamily="50" charset="-128"/>
            </a:endParaRPr>
          </a:p>
          <a:p>
            <a:pPr lvl="1"/>
            <a:r>
              <a:rPr lang="ja-JP" altLang="en-US" dirty="0">
                <a:solidFill>
                  <a:srgbClr val="FF0000"/>
                </a:solidFill>
              </a:rPr>
              <a:t>クラウドサービス安全利用</a:t>
            </a:r>
            <a:br>
              <a:rPr lang="en-US" altLang="ja-JP" dirty="0">
                <a:solidFill>
                  <a:srgbClr val="FF0000"/>
                </a:solidFill>
              </a:rPr>
            </a:br>
            <a:r>
              <a:rPr lang="ja-JP" altLang="en-US" dirty="0">
                <a:solidFill>
                  <a:srgbClr val="FF0000"/>
                </a:solidFill>
              </a:rPr>
              <a:t>チェックシート</a:t>
            </a:r>
            <a:r>
              <a:rPr lang="ja-JP" altLang="en-US" dirty="0"/>
              <a:t>で確認すべき</a:t>
            </a:r>
            <a:br>
              <a:rPr lang="en-US" altLang="ja-JP" dirty="0"/>
            </a:br>
            <a:r>
              <a:rPr lang="ja-JP" altLang="en-US" dirty="0"/>
              <a:t>ことが分かる</a:t>
            </a:r>
            <a:endParaRPr lang="en-US" altLang="ja-JP" dirty="0"/>
          </a:p>
          <a:p>
            <a:pPr lvl="1"/>
            <a:r>
              <a:rPr kumimoji="1" lang="ja-JP" altLang="en-US" dirty="0"/>
              <a:t>解説編で身近なサービス</a:t>
            </a:r>
            <a:r>
              <a:rPr lang="ja-JP" altLang="en-US" dirty="0"/>
              <a:t>を例に、</a:t>
            </a:r>
            <a:br>
              <a:rPr lang="en-US" altLang="ja-JP" dirty="0"/>
            </a:br>
            <a:r>
              <a:rPr lang="ja-JP" altLang="en-US" dirty="0"/>
              <a:t>何を確認し、どうしたら</a:t>
            </a:r>
            <a:r>
              <a:rPr lang="ja-JP" altLang="en-US" dirty="0">
                <a:solidFill>
                  <a:srgbClr val="FF0000"/>
                </a:solidFill>
              </a:rPr>
              <a:t>安全に</a:t>
            </a:r>
            <a:br>
              <a:rPr lang="en-US" altLang="ja-JP" dirty="0">
                <a:solidFill>
                  <a:srgbClr val="FF0000"/>
                </a:solidFill>
              </a:rPr>
            </a:br>
            <a:r>
              <a:rPr lang="ja-JP" altLang="en-US" dirty="0">
                <a:solidFill>
                  <a:srgbClr val="FF0000"/>
                </a:solidFill>
              </a:rPr>
              <a:t>利用することができるか</a:t>
            </a:r>
            <a:r>
              <a:rPr lang="ja-JP" altLang="en-US" dirty="0"/>
              <a:t>分かる</a:t>
            </a:r>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23</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12160" y="2808738"/>
            <a:ext cx="2540186" cy="3600000"/>
          </a:xfrm>
          <a:prstGeom prst="rect">
            <a:avLst/>
          </a:prstGeom>
          <a:solidFill>
            <a:schemeClr val="bg2"/>
          </a:solidFill>
          <a:ln>
            <a:solidFill>
              <a:schemeClr val="tx1">
                <a:lumMod val="50000"/>
                <a:lumOff val="50000"/>
              </a:schemeClr>
            </a:solidFill>
          </a:ln>
        </p:spPr>
      </p:pic>
      <p:sp>
        <p:nvSpPr>
          <p:cNvPr id="6" name="テキスト ボックス 5">
            <a:extLst>
              <a:ext uri="{FF2B5EF4-FFF2-40B4-BE49-F238E27FC236}">
                <a16:creationId xmlns:a16="http://schemas.microsoft.com/office/drawing/2014/main" id="{4E8E8E67-387F-47FA-BF20-003684C3FA14}"/>
              </a:ext>
            </a:extLst>
          </p:cNvPr>
          <p:cNvSpPr txBox="1"/>
          <p:nvPr/>
        </p:nvSpPr>
        <p:spPr>
          <a:xfrm>
            <a:off x="8398865" y="867857"/>
            <a:ext cx="577401"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6</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3432125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クラウドサービス安全利用の手引き</a:t>
            </a:r>
            <a:br>
              <a:rPr lang="en-US" altLang="ja-JP" dirty="0"/>
            </a:br>
            <a:r>
              <a:rPr lang="ja-JP" altLang="en-US" dirty="0"/>
              <a:t>選択するときの確認ポイント</a:t>
            </a:r>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24</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graphicFrame>
        <p:nvGraphicFramePr>
          <p:cNvPr id="7" name="コンテンツ プレースホルダー 6">
            <a:extLst>
              <a:ext uri="{FF2B5EF4-FFF2-40B4-BE49-F238E27FC236}">
                <a16:creationId xmlns:a16="http://schemas.microsoft.com/office/drawing/2014/main" id="{96BAD813-AA14-48E8-AB79-F9D4D3DC9D18}"/>
              </a:ext>
            </a:extLst>
          </p:cNvPr>
          <p:cNvGraphicFramePr>
            <a:graphicFrameLocks noGrp="1"/>
          </p:cNvGraphicFramePr>
          <p:nvPr>
            <p:ph idx="1"/>
            <p:extLst/>
          </p:nvPr>
        </p:nvGraphicFramePr>
        <p:xfrm>
          <a:off x="353765" y="1340768"/>
          <a:ext cx="8394699" cy="5230563"/>
        </p:xfrm>
        <a:graphic>
          <a:graphicData uri="http://schemas.openxmlformats.org/drawingml/2006/table">
            <a:tbl>
              <a:tblPr firstRow="1" bandRow="1">
                <a:tableStyleId>{5940675A-B579-460E-94D1-54222C63F5DA}</a:tableStyleId>
              </a:tblPr>
              <a:tblGrid>
                <a:gridCol w="473125">
                  <a:extLst>
                    <a:ext uri="{9D8B030D-6E8A-4147-A177-3AD203B41FA5}">
                      <a16:colId xmlns:a16="http://schemas.microsoft.com/office/drawing/2014/main" val="493127342"/>
                    </a:ext>
                  </a:extLst>
                </a:gridCol>
                <a:gridCol w="3385070">
                  <a:extLst>
                    <a:ext uri="{9D8B030D-6E8A-4147-A177-3AD203B41FA5}">
                      <a16:colId xmlns:a16="http://schemas.microsoft.com/office/drawing/2014/main" val="2094843230"/>
                    </a:ext>
                  </a:extLst>
                </a:gridCol>
                <a:gridCol w="4536504">
                  <a:extLst>
                    <a:ext uri="{9D8B030D-6E8A-4147-A177-3AD203B41FA5}">
                      <a16:colId xmlns:a16="http://schemas.microsoft.com/office/drawing/2014/main" val="1752418458"/>
                    </a:ext>
                  </a:extLst>
                </a:gridCol>
              </a:tblGrid>
              <a:tr h="899361">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1</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ctr"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どの業務で利用するか明確にする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どの業務をクラウドサービスで行い、どの情報を扱うかを検討し、業務の切り分けや運用ルールを明確にしましたか？</a:t>
                      </a:r>
                      <a:endParaRPr lang="ja-JP" alt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3580018271"/>
                  </a:ext>
                </a:extLst>
              </a:tr>
              <a:tr h="783155">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2</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ctr"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クラウドサービスの種類を選ぶ</a:t>
                      </a:r>
                      <a:endParaRPr lang="ja-JP" altLang="en-US" sz="2000" b="1"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kumimoji="1" lang="ja-JP" altLang="en-US" sz="1800" b="0" i="0" u="none" strike="noStrike" kern="1200" baseline="0">
                          <a:solidFill>
                            <a:srgbClr val="000000"/>
                          </a:solidFill>
                          <a:effectLst/>
                          <a:latin typeface="Arial" panose="020B0604020202020204" pitchFamily="34" charset="0"/>
                          <a:ea typeface="ＭＳ Ｐゴシック" panose="020B0600070205080204" pitchFamily="50" charset="-128"/>
                        </a:rPr>
                        <a:t>業務に適したクラウドサービスを選定し、どのようなメリットがあるか確認しましたか？</a:t>
                      </a:r>
                      <a:endParaRPr lang="ja-JP" altLang="en-US" sz="1800" b="0" i="0" u="none" strike="noStrike">
                        <a:effectLst/>
                        <a:latin typeface="Arial" panose="020B0604020202020204" pitchFamily="34" charset="0"/>
                      </a:endParaRPr>
                    </a:p>
                  </a:txBody>
                  <a:tcPr anchor="ctr"/>
                </a:tc>
                <a:extLst>
                  <a:ext uri="{0D108BD9-81ED-4DB2-BD59-A6C34878D82A}">
                    <a16:rowId xmlns:a16="http://schemas.microsoft.com/office/drawing/2014/main" val="545211575"/>
                  </a:ext>
                </a:extLst>
              </a:tr>
              <a:tr h="899361">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3</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ctr"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取扱う情報の重要度を確認する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クラウドサービスで取扱う情報が漏えい、改ざん、消失したり、サービスが停止した場合の影響を確認しましたか？</a:t>
                      </a:r>
                      <a:endParaRPr lang="ja-JP" alt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3758819888"/>
                  </a:ext>
                </a:extLst>
              </a:tr>
              <a:tr h="876584">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4</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ctr"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セキュリティのルールと矛盾しないようにする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kumimoji="1" lang="ja-JP" altLang="en-US" sz="1800" b="0" i="0" u="none" strike="noStrike" kern="1200" baseline="0">
                          <a:solidFill>
                            <a:srgbClr val="000000"/>
                          </a:solidFill>
                          <a:effectLst/>
                          <a:latin typeface="Arial" panose="020B0604020202020204" pitchFamily="34" charset="0"/>
                          <a:ea typeface="ＭＳ Ｐゴシック" panose="020B0600070205080204" pitchFamily="50" charset="-128"/>
                        </a:rPr>
                        <a:t>自社のルールとクラウドサービス活用との間に矛盾や不一致が生じませんか？</a:t>
                      </a:r>
                      <a:endParaRPr lang="ja-JP" altLang="en-US" sz="1800" b="0" i="0" u="none" strike="noStrike">
                        <a:effectLst/>
                        <a:latin typeface="Arial" panose="020B0604020202020204" pitchFamily="34" charset="0"/>
                      </a:endParaRPr>
                    </a:p>
                  </a:txBody>
                  <a:tcPr anchor="ctr"/>
                </a:tc>
                <a:extLst>
                  <a:ext uri="{0D108BD9-81ED-4DB2-BD59-A6C34878D82A}">
                    <a16:rowId xmlns:a16="http://schemas.microsoft.com/office/drawing/2014/main" val="2407679353"/>
                  </a:ext>
                </a:extLst>
              </a:tr>
              <a:tr h="827624">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5</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ctr"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クラウド事業者の信頼性を確認する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クラウドサービスを提供する事業者は信頼できる事業者ですか？</a:t>
                      </a:r>
                      <a:endParaRPr lang="ja-JP" alt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4079089703"/>
                  </a:ext>
                </a:extLst>
              </a:tr>
              <a:tr h="899361">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6</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ctr"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クラウドサービスの安全・信頼性を確認する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ctr" latinLnBrk="0" hangingPunct="1">
                        <a:spcBef>
                          <a:spcPts val="0"/>
                        </a:spcBef>
                        <a:spcAft>
                          <a:spcPts val="0"/>
                        </a:spcAft>
                      </a:pP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サービスの稼働率、障害発生頻度、障害時の回復目標時間などのサービス品質保証は示されていますか？</a:t>
                      </a:r>
                      <a:endParaRPr lang="ja-JP" alt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358153147"/>
                  </a:ext>
                </a:extLst>
              </a:tr>
            </a:tbl>
          </a:graphicData>
        </a:graphic>
      </p:graphicFrame>
      <p:sp>
        <p:nvSpPr>
          <p:cNvPr id="5" name="テキスト ボックス 4">
            <a:extLst>
              <a:ext uri="{FF2B5EF4-FFF2-40B4-BE49-F238E27FC236}">
                <a16:creationId xmlns:a16="http://schemas.microsoft.com/office/drawing/2014/main" id="{D46D3192-9AF1-47C9-84EA-21A41808407A}"/>
              </a:ext>
            </a:extLst>
          </p:cNvPr>
          <p:cNvSpPr txBox="1"/>
          <p:nvPr/>
        </p:nvSpPr>
        <p:spPr>
          <a:xfrm>
            <a:off x="7262912" y="867857"/>
            <a:ext cx="1713354"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P.36</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6</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1749904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クラウドサービス安全利用の手引き</a:t>
            </a:r>
            <a:br>
              <a:rPr lang="en-US" altLang="ja-JP" dirty="0"/>
            </a:br>
            <a:r>
              <a:rPr lang="ja-JP" altLang="en-US" dirty="0"/>
              <a:t>運用するときの確認ポイント</a:t>
            </a:r>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25</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graphicFrame>
        <p:nvGraphicFramePr>
          <p:cNvPr id="7" name="コンテンツ プレースホルダー 6">
            <a:extLst>
              <a:ext uri="{FF2B5EF4-FFF2-40B4-BE49-F238E27FC236}">
                <a16:creationId xmlns:a16="http://schemas.microsoft.com/office/drawing/2014/main" id="{96BAD813-AA14-48E8-AB79-F9D4D3DC9D18}"/>
              </a:ext>
            </a:extLst>
          </p:cNvPr>
          <p:cNvGraphicFramePr>
            <a:graphicFrameLocks noGrp="1"/>
          </p:cNvGraphicFramePr>
          <p:nvPr>
            <p:ph idx="1"/>
            <p:extLst/>
          </p:nvPr>
        </p:nvGraphicFramePr>
        <p:xfrm>
          <a:off x="353765" y="1340768"/>
          <a:ext cx="8394699" cy="3511316"/>
        </p:xfrm>
        <a:graphic>
          <a:graphicData uri="http://schemas.openxmlformats.org/drawingml/2006/table">
            <a:tbl>
              <a:tblPr firstRow="1" bandRow="1">
                <a:tableStyleId>{5940675A-B579-460E-94D1-54222C63F5DA}</a:tableStyleId>
              </a:tblPr>
              <a:tblGrid>
                <a:gridCol w="473125">
                  <a:extLst>
                    <a:ext uri="{9D8B030D-6E8A-4147-A177-3AD203B41FA5}">
                      <a16:colId xmlns:a16="http://schemas.microsoft.com/office/drawing/2014/main" val="493127342"/>
                    </a:ext>
                  </a:extLst>
                </a:gridCol>
                <a:gridCol w="3385070">
                  <a:extLst>
                    <a:ext uri="{9D8B030D-6E8A-4147-A177-3AD203B41FA5}">
                      <a16:colId xmlns:a16="http://schemas.microsoft.com/office/drawing/2014/main" val="2094843230"/>
                    </a:ext>
                  </a:extLst>
                </a:gridCol>
                <a:gridCol w="4536504">
                  <a:extLst>
                    <a:ext uri="{9D8B030D-6E8A-4147-A177-3AD203B41FA5}">
                      <a16:colId xmlns:a16="http://schemas.microsoft.com/office/drawing/2014/main" val="1752418458"/>
                    </a:ext>
                  </a:extLst>
                </a:gridCol>
              </a:tblGrid>
              <a:tr h="899361">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7</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r>
                        <a:rPr kumimoji="1" lang="ja-JP" altLang="en-US" sz="2000" b="1" i="0" u="none" strike="noStrike" kern="1200" baseline="0" dirty="0">
                          <a:solidFill>
                            <a:schemeClr val="dk1"/>
                          </a:solidFill>
                          <a:latin typeface="+mn-lt"/>
                          <a:ea typeface="+mn-ea"/>
                          <a:cs typeface="+mn-cs"/>
                        </a:rPr>
                        <a:t>管理担当者を決める</a:t>
                      </a:r>
                      <a:endParaRPr kumimoji="1" lang="ja-JP" altLang="en-US" sz="2000" b="1" dirty="0"/>
                    </a:p>
                  </a:txBody>
                  <a:tcPr anchor="ctr"/>
                </a:tc>
                <a:tc>
                  <a:txBody>
                    <a:bodyPr/>
                    <a:lstStyle/>
                    <a:p>
                      <a:r>
                        <a:rPr kumimoji="1" lang="ja-JP" altLang="en-US" sz="1800" b="0" i="0" u="none" strike="noStrike" kern="1200" baseline="0" dirty="0">
                          <a:solidFill>
                            <a:schemeClr val="dk1"/>
                          </a:solidFill>
                          <a:latin typeface="+mn-lt"/>
                          <a:ea typeface="+mn-ea"/>
                          <a:cs typeface="+mn-cs"/>
                        </a:rPr>
                        <a:t>クラウドサービスの特性を理解した管理担当者を社内に確保していますか？</a:t>
                      </a:r>
                      <a:endParaRPr kumimoji="1" lang="ja-JP" altLang="en-US" dirty="0"/>
                    </a:p>
                  </a:txBody>
                  <a:tcPr anchor="ctr"/>
                </a:tc>
                <a:extLst>
                  <a:ext uri="{0D108BD9-81ED-4DB2-BD59-A6C34878D82A}">
                    <a16:rowId xmlns:a16="http://schemas.microsoft.com/office/drawing/2014/main" val="3580018271"/>
                  </a:ext>
                </a:extLst>
              </a:tr>
              <a:tr h="783155">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8</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r>
                        <a:rPr kumimoji="1" lang="ja-JP" altLang="en-US" sz="2000" b="1" i="0" u="none" strike="noStrike" kern="1200" baseline="0" dirty="0">
                          <a:solidFill>
                            <a:schemeClr val="dk1"/>
                          </a:solidFill>
                          <a:latin typeface="+mn-lt"/>
                          <a:ea typeface="+mn-ea"/>
                          <a:cs typeface="+mn-cs"/>
                        </a:rPr>
                        <a:t>利用者の範囲を決める</a:t>
                      </a:r>
                      <a:endParaRPr kumimoji="1" lang="ja-JP" altLang="en-US" sz="2000" b="1" dirty="0"/>
                    </a:p>
                  </a:txBody>
                  <a:tcPr anchor="ctr"/>
                </a:tc>
                <a:tc>
                  <a:txBody>
                    <a:bodyPr/>
                    <a:lstStyle/>
                    <a:p>
                      <a:r>
                        <a:rPr kumimoji="1" lang="ja-JP" altLang="en-US" sz="1800" b="0" i="0" u="none" strike="noStrike" kern="1200" baseline="0" dirty="0">
                          <a:solidFill>
                            <a:schemeClr val="dk1"/>
                          </a:solidFill>
                          <a:latin typeface="+mn-lt"/>
                          <a:ea typeface="+mn-ea"/>
                          <a:cs typeface="+mn-cs"/>
                        </a:rPr>
                        <a:t>クラウドサービスを適切な利用者のみが利用可能となるように管理できていますか？</a:t>
                      </a:r>
                      <a:endParaRPr kumimoji="1" lang="ja-JP" altLang="en-US" dirty="0"/>
                    </a:p>
                  </a:txBody>
                  <a:tcPr anchor="ctr"/>
                </a:tc>
                <a:extLst>
                  <a:ext uri="{0D108BD9-81ED-4DB2-BD59-A6C34878D82A}">
                    <a16:rowId xmlns:a16="http://schemas.microsoft.com/office/drawing/2014/main" val="545211575"/>
                  </a:ext>
                </a:extLst>
              </a:tr>
              <a:tr h="899361">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9</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r>
                        <a:rPr kumimoji="1" lang="ja-JP" altLang="en-US" sz="2000" b="1" i="0" u="none" strike="noStrike" kern="1200" baseline="0" dirty="0">
                          <a:solidFill>
                            <a:schemeClr val="dk1"/>
                          </a:solidFill>
                          <a:latin typeface="+mn-lt"/>
                          <a:ea typeface="+mn-ea"/>
                          <a:cs typeface="+mn-cs"/>
                        </a:rPr>
                        <a:t>利用者の認証を厳格に行う</a:t>
                      </a:r>
                      <a:endParaRPr kumimoji="1" lang="ja-JP" altLang="en-US" sz="2000" b="1" dirty="0"/>
                    </a:p>
                  </a:txBody>
                  <a:tcPr anchor="ctr"/>
                </a:tc>
                <a:tc>
                  <a:txBody>
                    <a:bodyPr/>
                    <a:lstStyle/>
                    <a:p>
                      <a:r>
                        <a:rPr kumimoji="1" lang="ja-JP" altLang="en-US" sz="1800" b="0" i="0" u="none" strike="noStrike" kern="1200" baseline="0" dirty="0">
                          <a:solidFill>
                            <a:schemeClr val="dk1"/>
                          </a:solidFill>
                          <a:latin typeface="+mn-lt"/>
                          <a:ea typeface="+mn-ea"/>
                          <a:cs typeface="+mn-cs"/>
                        </a:rPr>
                        <a:t>パスワードなどの認証機能について適切に設定・管理は実施できていますか？（共有しない、複雑にするなど）</a:t>
                      </a:r>
                      <a:endParaRPr kumimoji="1" lang="ja-JP" altLang="en-US" dirty="0"/>
                    </a:p>
                  </a:txBody>
                  <a:tcPr anchor="ctr"/>
                </a:tc>
                <a:extLst>
                  <a:ext uri="{0D108BD9-81ED-4DB2-BD59-A6C34878D82A}">
                    <a16:rowId xmlns:a16="http://schemas.microsoft.com/office/drawing/2014/main" val="3758819888"/>
                  </a:ext>
                </a:extLst>
              </a:tr>
              <a:tr h="876584">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10</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r>
                        <a:rPr kumimoji="1" lang="ja-JP" altLang="en-US" sz="2000" b="1" i="0" u="none" strike="noStrike" kern="1200" baseline="0" dirty="0">
                          <a:solidFill>
                            <a:schemeClr val="dk1"/>
                          </a:solidFill>
                          <a:latin typeface="+mn-lt"/>
                          <a:ea typeface="+mn-ea"/>
                          <a:cs typeface="+mn-cs"/>
                        </a:rPr>
                        <a:t>バックアップに責任を持つ</a:t>
                      </a:r>
                      <a:endParaRPr kumimoji="1" lang="ja-JP" altLang="en-US" sz="2000" b="1" dirty="0"/>
                    </a:p>
                  </a:txBody>
                  <a:tcPr anchor="ctr"/>
                </a:tc>
                <a:tc>
                  <a:txBody>
                    <a:bodyPr/>
                    <a:lstStyle/>
                    <a:p>
                      <a:r>
                        <a:rPr kumimoji="1" lang="ja-JP" altLang="en-US" sz="1800" b="0" i="0" u="none" strike="noStrike" kern="1200" baseline="0" dirty="0">
                          <a:solidFill>
                            <a:schemeClr val="dk1"/>
                          </a:solidFill>
                          <a:latin typeface="+mn-lt"/>
                          <a:ea typeface="+mn-ea"/>
                          <a:cs typeface="+mn-cs"/>
                        </a:rPr>
                        <a:t>サービス停止やデータの消失・改ざんなどに備えて、重要情報を手元に確保して必要なときに使えるようにしていますか？</a:t>
                      </a:r>
                      <a:endParaRPr kumimoji="1" lang="ja-JP" altLang="en-US" dirty="0"/>
                    </a:p>
                  </a:txBody>
                  <a:tcPr anchor="ctr"/>
                </a:tc>
                <a:extLst>
                  <a:ext uri="{0D108BD9-81ED-4DB2-BD59-A6C34878D82A}">
                    <a16:rowId xmlns:a16="http://schemas.microsoft.com/office/drawing/2014/main" val="2407679353"/>
                  </a:ext>
                </a:extLst>
              </a:tr>
            </a:tbl>
          </a:graphicData>
        </a:graphic>
      </p:graphicFrame>
      <p:sp>
        <p:nvSpPr>
          <p:cNvPr id="9" name="テキスト ボックス 8">
            <a:extLst>
              <a:ext uri="{FF2B5EF4-FFF2-40B4-BE49-F238E27FC236}">
                <a16:creationId xmlns:a16="http://schemas.microsoft.com/office/drawing/2014/main" id="{1E0A4214-D32E-4928-A6E1-BEB64E1D4E51}"/>
              </a:ext>
            </a:extLst>
          </p:cNvPr>
          <p:cNvSpPr txBox="1"/>
          <p:nvPr/>
        </p:nvSpPr>
        <p:spPr>
          <a:xfrm>
            <a:off x="7262912" y="867857"/>
            <a:ext cx="1713354"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P.36</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6</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pic>
        <p:nvPicPr>
          <p:cNvPr id="10" name="図 9">
            <a:extLst>
              <a:ext uri="{FF2B5EF4-FFF2-40B4-BE49-F238E27FC236}">
                <a16:creationId xmlns:a16="http://schemas.microsoft.com/office/drawing/2014/main" id="{9F084778-C883-48C0-96FC-87AADECD3BAD}"/>
              </a:ext>
            </a:extLst>
          </p:cNvPr>
          <p:cNvPicPr>
            <a:picLocks noChangeAspect="1"/>
          </p:cNvPicPr>
          <p:nvPr/>
        </p:nvPicPr>
        <p:blipFill>
          <a:blip r:embed="rId3"/>
          <a:stretch>
            <a:fillRect/>
          </a:stretch>
        </p:blipFill>
        <p:spPr>
          <a:xfrm>
            <a:off x="6012160" y="5107318"/>
            <a:ext cx="2196000" cy="1163662"/>
          </a:xfrm>
          <a:prstGeom prst="rect">
            <a:avLst/>
          </a:prstGeom>
        </p:spPr>
      </p:pic>
    </p:spTree>
    <p:extLst>
      <p:ext uri="{BB962C8B-B14F-4D97-AF65-F5344CB8AC3E}">
        <p14:creationId xmlns:p14="http://schemas.microsoft.com/office/powerpoint/2010/main" val="891259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000" dirty="0"/>
              <a:t>クラウドサービス安全利用の手引き</a:t>
            </a:r>
            <a:br>
              <a:rPr lang="en-US" altLang="ja-JP" dirty="0"/>
            </a:br>
            <a:r>
              <a:rPr lang="ja-JP" altLang="en-US" dirty="0"/>
              <a:t>セキュリティ管理の確認ポイント</a:t>
            </a:r>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26</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graphicFrame>
        <p:nvGraphicFramePr>
          <p:cNvPr id="7" name="コンテンツ プレースホルダー 6">
            <a:extLst>
              <a:ext uri="{FF2B5EF4-FFF2-40B4-BE49-F238E27FC236}">
                <a16:creationId xmlns:a16="http://schemas.microsoft.com/office/drawing/2014/main" id="{96BAD813-AA14-48E8-AB79-F9D4D3DC9D18}"/>
              </a:ext>
            </a:extLst>
          </p:cNvPr>
          <p:cNvGraphicFramePr>
            <a:graphicFrameLocks noGrp="1"/>
          </p:cNvGraphicFramePr>
          <p:nvPr>
            <p:ph idx="1"/>
            <p:extLst/>
          </p:nvPr>
        </p:nvGraphicFramePr>
        <p:xfrm>
          <a:off x="353765" y="1340768"/>
          <a:ext cx="8394699" cy="4372861"/>
        </p:xfrm>
        <a:graphic>
          <a:graphicData uri="http://schemas.openxmlformats.org/drawingml/2006/table">
            <a:tbl>
              <a:tblPr firstRow="1" bandRow="1">
                <a:tableStyleId>{5940675A-B579-460E-94D1-54222C63F5DA}</a:tableStyleId>
              </a:tblPr>
              <a:tblGrid>
                <a:gridCol w="473125">
                  <a:extLst>
                    <a:ext uri="{9D8B030D-6E8A-4147-A177-3AD203B41FA5}">
                      <a16:colId xmlns:a16="http://schemas.microsoft.com/office/drawing/2014/main" val="493127342"/>
                    </a:ext>
                  </a:extLst>
                </a:gridCol>
                <a:gridCol w="3385070">
                  <a:extLst>
                    <a:ext uri="{9D8B030D-6E8A-4147-A177-3AD203B41FA5}">
                      <a16:colId xmlns:a16="http://schemas.microsoft.com/office/drawing/2014/main" val="2094843230"/>
                    </a:ext>
                  </a:extLst>
                </a:gridCol>
                <a:gridCol w="4536504">
                  <a:extLst>
                    <a:ext uri="{9D8B030D-6E8A-4147-A177-3AD203B41FA5}">
                      <a16:colId xmlns:a16="http://schemas.microsoft.com/office/drawing/2014/main" val="1752418458"/>
                    </a:ext>
                  </a:extLst>
                </a:gridCol>
              </a:tblGrid>
              <a:tr h="899361">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11</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t"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付帯するセキュリティ対策を確認する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t" latinLnBrk="0" hangingPunct="1">
                        <a:spcBef>
                          <a:spcPts val="0"/>
                        </a:spcBef>
                        <a:spcAft>
                          <a:spcPts val="0"/>
                        </a:spcAft>
                      </a:pPr>
                      <a:r>
                        <a:rPr kumimoji="1" lang="ja-JP" altLang="en-US" sz="1800" b="0" i="0" u="none" strike="noStrike" kern="1200" baseline="0">
                          <a:solidFill>
                            <a:srgbClr val="000000"/>
                          </a:solidFill>
                          <a:effectLst/>
                          <a:latin typeface="Arial" panose="020B0604020202020204" pitchFamily="34" charset="0"/>
                          <a:ea typeface="ＭＳ Ｐゴシック" panose="020B0600070205080204" pitchFamily="50" charset="-128"/>
                        </a:rPr>
                        <a:t>サービスに付帯するセキュリティ対策が具体的に公開されていますか？</a:t>
                      </a:r>
                      <a:endParaRPr lang="ja-JP" altLang="en-US" sz="1800" b="0" i="0" u="none" strike="noStrike">
                        <a:effectLst/>
                        <a:latin typeface="Arial" panose="020B0604020202020204" pitchFamily="34" charset="0"/>
                      </a:endParaRPr>
                    </a:p>
                  </a:txBody>
                  <a:tcPr anchor="ctr"/>
                </a:tc>
                <a:extLst>
                  <a:ext uri="{0D108BD9-81ED-4DB2-BD59-A6C34878D82A}">
                    <a16:rowId xmlns:a16="http://schemas.microsoft.com/office/drawing/2014/main" val="3580018271"/>
                  </a:ext>
                </a:extLst>
              </a:tr>
              <a:tr h="899361">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12</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t"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利用者サポートの体制を確認する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t" latinLnBrk="0" hangingPunct="1">
                        <a:spcBef>
                          <a:spcPts val="0"/>
                        </a:spcBef>
                        <a:spcAft>
                          <a:spcPts val="0"/>
                        </a:spcAft>
                      </a:pP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サービスの使い方がわからないときの支援（ヘルプデスクや</a:t>
                      </a:r>
                      <a:r>
                        <a:rPr kumimoji="1" lang="en-US" altLang="ja-JP" sz="1800" b="0" i="0" u="none" strike="noStrike" kern="1200" baseline="0" dirty="0">
                          <a:solidFill>
                            <a:srgbClr val="000000"/>
                          </a:solidFill>
                          <a:effectLst/>
                          <a:latin typeface="Arial" panose="020B0604020202020204" pitchFamily="34" charset="0"/>
                          <a:ea typeface="ＭＳ Ｐゴシック" panose="020B0600070205080204" pitchFamily="50" charset="-128"/>
                        </a:rPr>
                        <a:t>FAQ</a:t>
                      </a: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）は提供されていますか？</a:t>
                      </a:r>
                      <a:endParaRPr lang="ja-JP" alt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10001"/>
                  </a:ext>
                </a:extLst>
              </a:tr>
              <a:tr h="783155">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13</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t"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利用終了時のデータを確保する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t" latinLnBrk="0" hangingPunct="1">
                        <a:spcBef>
                          <a:spcPts val="0"/>
                        </a:spcBef>
                        <a:spcAft>
                          <a:spcPts val="0"/>
                        </a:spcAft>
                      </a:pP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サービスの利用が終了したときの、データの取扱い条件について確認しましたか？</a:t>
                      </a:r>
                      <a:endParaRPr lang="ja-JP" alt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545211575"/>
                  </a:ext>
                </a:extLst>
              </a:tr>
              <a:tr h="899361">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14</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t"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適用法令や契約条件を確認する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t" latinLnBrk="0" hangingPunct="1">
                        <a:spcBef>
                          <a:spcPts val="0"/>
                        </a:spcBef>
                        <a:spcAft>
                          <a:spcPts val="0"/>
                        </a:spcAft>
                      </a:pP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個人情報保護などを想定し、一般的契約条件の各項目について確認しましたか？</a:t>
                      </a:r>
                      <a:endParaRPr lang="ja-JP" alt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3758819888"/>
                  </a:ext>
                </a:extLst>
              </a:tr>
              <a:tr h="876584">
                <a:tc>
                  <a:txBody>
                    <a:bodyPr/>
                    <a:lstStyle/>
                    <a:p>
                      <a:pPr marL="0" algn="ctr" rtl="0" eaLnBrk="1" fontAlgn="ctr" latinLnBrk="0" hangingPunct="1">
                        <a:spcBef>
                          <a:spcPts val="0"/>
                        </a:spcBef>
                        <a:spcAft>
                          <a:spcPts val="0"/>
                        </a:spcAft>
                      </a:pPr>
                      <a:r>
                        <a:rPr kumimoji="1" lang="en-US" altLang="ja-JP" sz="1800" b="1" i="0" u="none" strike="noStrike" kern="1200" dirty="0">
                          <a:solidFill>
                            <a:schemeClr val="bg1"/>
                          </a:solidFill>
                          <a:effectLst>
                            <a:outerShdw blurRad="38100" dist="38100" dir="2700000" algn="tl">
                              <a:srgbClr val="000000">
                                <a:alpha val="43137"/>
                              </a:srgbClr>
                            </a:outerShdw>
                          </a:effectLst>
                          <a:latin typeface="Arial" panose="020B0604020202020204" pitchFamily="34" charset="0"/>
                          <a:ea typeface="ＭＳ Ｐゴシック" panose="020B0600070205080204" pitchFamily="50" charset="-128"/>
                        </a:rPr>
                        <a:t>15</a:t>
                      </a:r>
                      <a:endParaRPr lang="ja-JP" altLang="en-US" sz="1800" b="1" i="0" u="none" strike="noStrike" dirty="0">
                        <a:solidFill>
                          <a:schemeClr val="bg1"/>
                        </a:solidFill>
                        <a:effectLst>
                          <a:outerShdw blurRad="38100" dist="38100" dir="2700000" algn="tl">
                            <a:srgbClr val="000000">
                              <a:alpha val="43137"/>
                            </a:srgbClr>
                          </a:outerShdw>
                        </a:effectLst>
                        <a:latin typeface="Arial" panose="020B0604020202020204" pitchFamily="34" charset="0"/>
                      </a:endParaRPr>
                    </a:p>
                  </a:txBody>
                  <a:tcPr anchor="ctr">
                    <a:gradFill flip="none" rotWithShape="1">
                      <a:gsLst>
                        <a:gs pos="0">
                          <a:srgbClr val="3399FF"/>
                        </a:gs>
                        <a:gs pos="85000">
                          <a:srgbClr val="CCECFF"/>
                        </a:gs>
                        <a:gs pos="93000">
                          <a:srgbClr val="CCFFFF"/>
                        </a:gs>
                        <a:gs pos="100000">
                          <a:srgbClr val="CCFFFF"/>
                        </a:gs>
                      </a:gsLst>
                      <a:lin ang="16200000" scaled="1"/>
                      <a:tileRect/>
                    </a:gradFill>
                  </a:tcPr>
                </a:tc>
                <a:tc>
                  <a:txBody>
                    <a:bodyPr/>
                    <a:lstStyle/>
                    <a:p>
                      <a:pPr marL="0" algn="l" rtl="0" eaLnBrk="1" fontAlgn="t" latinLnBrk="0" hangingPunct="1">
                        <a:spcBef>
                          <a:spcPts val="0"/>
                        </a:spcBef>
                        <a:spcAft>
                          <a:spcPts val="0"/>
                        </a:spcAft>
                      </a:pPr>
                      <a:r>
                        <a:rPr kumimoji="1" lang="ja-JP" altLang="en-US" sz="2000" b="1" i="0" u="none" strike="noStrike" kern="1200" baseline="0" dirty="0">
                          <a:solidFill>
                            <a:srgbClr val="000000"/>
                          </a:solidFill>
                          <a:effectLst/>
                          <a:latin typeface="Arial" panose="020B0604020202020204" pitchFamily="34" charset="0"/>
                          <a:ea typeface="ＭＳ Ｐゴシック" panose="020B0600070205080204" pitchFamily="50" charset="-128"/>
                        </a:rPr>
                        <a:t>データ保存先の地理的所在地を確認する</a:t>
                      </a:r>
                      <a:endParaRPr lang="ja-JP" altLang="en-US" sz="2000" b="1" i="0" u="none" strike="noStrike" dirty="0">
                        <a:effectLst/>
                        <a:latin typeface="Arial" panose="020B0604020202020204" pitchFamily="34" charset="0"/>
                      </a:endParaRPr>
                    </a:p>
                  </a:txBody>
                  <a:tcPr anchor="ctr"/>
                </a:tc>
                <a:tc>
                  <a:txBody>
                    <a:bodyPr/>
                    <a:lstStyle/>
                    <a:p>
                      <a:pPr marL="0" algn="l" rtl="0" eaLnBrk="1" fontAlgn="t" latinLnBrk="0" hangingPunct="1">
                        <a:spcBef>
                          <a:spcPts val="0"/>
                        </a:spcBef>
                        <a:spcAft>
                          <a:spcPts val="0"/>
                        </a:spcAft>
                      </a:pPr>
                      <a:r>
                        <a:rPr kumimoji="1" lang="ja-JP" altLang="en-US" sz="1800" b="0" i="0" u="none" strike="noStrike" kern="1200" baseline="0" dirty="0">
                          <a:solidFill>
                            <a:srgbClr val="000000"/>
                          </a:solidFill>
                          <a:effectLst/>
                          <a:latin typeface="Arial" panose="020B0604020202020204" pitchFamily="34" charset="0"/>
                          <a:ea typeface="ＭＳ Ｐゴシック" panose="020B0600070205080204" pitchFamily="50" charset="-128"/>
                        </a:rPr>
                        <a:t>データがどの国や地域に設置されたサーバーに保存されているか確認しましたか？</a:t>
                      </a:r>
                      <a:endParaRPr lang="ja-JP" altLang="en-US"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2407679353"/>
                  </a:ext>
                </a:extLst>
              </a:tr>
            </a:tbl>
          </a:graphicData>
        </a:graphic>
      </p:graphicFrame>
      <p:sp>
        <p:nvSpPr>
          <p:cNvPr id="9" name="テキスト ボックス 8">
            <a:extLst>
              <a:ext uri="{FF2B5EF4-FFF2-40B4-BE49-F238E27FC236}">
                <a16:creationId xmlns:a16="http://schemas.microsoft.com/office/drawing/2014/main" id="{1E0A4214-D32E-4928-A6E1-BEB64E1D4E51}"/>
              </a:ext>
            </a:extLst>
          </p:cNvPr>
          <p:cNvSpPr txBox="1"/>
          <p:nvPr/>
        </p:nvSpPr>
        <p:spPr>
          <a:xfrm>
            <a:off x="7262912" y="867857"/>
            <a:ext cx="1713354"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P.36</a:t>
            </a: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・付録</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6</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116051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44450"/>
            <a:ext cx="7920112" cy="1081088"/>
          </a:xfrm>
        </p:spPr>
        <p:txBody>
          <a:bodyPr/>
          <a:lstStyle/>
          <a:p>
            <a:r>
              <a:rPr lang="en-US" altLang="ja-JP" sz="2000" dirty="0"/>
              <a:t>1. </a:t>
            </a:r>
            <a:r>
              <a:rPr lang="ja-JP" altLang="en-US" sz="2000" dirty="0"/>
              <a:t>「中小企業の情報セキュリティ対策ガイドライン」の使い方</a:t>
            </a:r>
            <a:br>
              <a:rPr lang="en-US" altLang="ja-JP" sz="2000" dirty="0"/>
            </a:br>
            <a:r>
              <a:rPr lang="ja-JP" altLang="en-US" sz="2800" dirty="0"/>
              <a:t>中小企業の情報セキュリティ対策ガイドライン</a:t>
            </a:r>
            <a:r>
              <a:rPr lang="ja-JP" altLang="en-US" sz="2000" dirty="0"/>
              <a:t>第</a:t>
            </a:r>
            <a:r>
              <a:rPr lang="en-US" altLang="ja-JP" sz="2800" dirty="0"/>
              <a:t>3</a:t>
            </a:r>
            <a:r>
              <a:rPr lang="ja-JP" altLang="en-US" sz="2000" dirty="0"/>
              <a:t>版</a:t>
            </a:r>
            <a:br>
              <a:rPr lang="en-US" altLang="ja-JP" dirty="0"/>
            </a:br>
            <a:r>
              <a:rPr lang="en-US" altLang="ja-JP" sz="2000" dirty="0">
                <a:solidFill>
                  <a:srgbClr val="0070C0"/>
                </a:solidFill>
                <a:latin typeface="Segoe UI" panose="020B0502040204020203" pitchFamily="34" charset="0"/>
                <a:cs typeface="Segoe UI" panose="020B0502040204020203" pitchFamily="34" charset="0"/>
              </a:rPr>
              <a:t>https://www.ipa.go.jp/security/keihatsu/sme/guideline/</a:t>
            </a:r>
            <a:endParaRPr kumimoji="1" lang="ja-JP" altLang="en-US" sz="2000" dirty="0">
              <a:solidFill>
                <a:srgbClr val="0070C0"/>
              </a:solidFill>
              <a:latin typeface="Segoe UI" panose="020B0502040204020203" pitchFamily="34" charset="0"/>
              <a:cs typeface="Segoe UI" panose="020B0502040204020203" pitchFamily="34" charset="0"/>
            </a:endParaRPr>
          </a:p>
        </p:txBody>
      </p:sp>
      <p:sp>
        <p:nvSpPr>
          <p:cNvPr id="3" name="コンテンツ プレースホルダー 2"/>
          <p:cNvSpPr>
            <a:spLocks noGrp="1"/>
          </p:cNvSpPr>
          <p:nvPr>
            <p:ph idx="1"/>
          </p:nvPr>
        </p:nvSpPr>
        <p:spPr>
          <a:xfrm>
            <a:off x="246955" y="1341438"/>
            <a:ext cx="8645525" cy="5067300"/>
          </a:xfrm>
        </p:spPr>
        <p:txBody>
          <a:bodyPr/>
          <a:lstStyle/>
          <a:p>
            <a:r>
              <a:rPr lang="ja-JP" altLang="en-US" dirty="0">
                <a:latin typeface="HGP創英角ｺﾞｼｯｸUB" panose="020B0900000000000000" pitchFamily="50" charset="-128"/>
                <a:ea typeface="HGP創英角ｺﾞｼｯｸUB" panose="020B0900000000000000" pitchFamily="50" charset="-128"/>
              </a:rPr>
              <a:t>中小企業の経営者や実務担当者が、情報セキュリティ</a:t>
            </a:r>
            <a:br>
              <a:rPr lang="en-US" altLang="ja-JP" dirty="0">
                <a:latin typeface="HGP創英角ｺﾞｼｯｸUB" panose="020B0900000000000000" pitchFamily="50" charset="-128"/>
                <a:ea typeface="HGP創英角ｺﾞｼｯｸUB" panose="020B0900000000000000" pitchFamily="50" charset="-128"/>
              </a:rPr>
            </a:br>
            <a:r>
              <a:rPr lang="ja-JP" altLang="en-US" dirty="0">
                <a:latin typeface="HGP創英角ｺﾞｼｯｸUB" panose="020B0900000000000000" pitchFamily="50" charset="-128"/>
                <a:ea typeface="HGP創英角ｺﾞｼｯｸUB" panose="020B0900000000000000" pitchFamily="50" charset="-128"/>
              </a:rPr>
              <a:t>対策の必要性を理解し、情報を安全に管理するための具体的な手順等を示したガイドライン</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「クラウドサービス安全利用の手引き」を追加</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本編</a:t>
            </a:r>
            <a:r>
              <a:rPr lang="en-US" altLang="ja-JP" dirty="0">
                <a:latin typeface="HGP創英角ｺﾞｼｯｸUB" panose="020B0900000000000000" pitchFamily="50" charset="-128"/>
                <a:ea typeface="HGP創英角ｺﾞｼｯｸUB" panose="020B0900000000000000" pitchFamily="50" charset="-128"/>
              </a:rPr>
              <a:t>2</a:t>
            </a:r>
            <a:r>
              <a:rPr lang="ja-JP" altLang="en-US" dirty="0">
                <a:latin typeface="HGP創英角ｺﾞｼｯｸUB" panose="020B0900000000000000" pitchFamily="50" charset="-128"/>
                <a:ea typeface="HGP創英角ｺﾞｼｯｸUB" panose="020B0900000000000000" pitchFamily="50" charset="-128"/>
              </a:rPr>
              <a:t>部と付録より構成</a:t>
            </a:r>
          </a:p>
          <a:p>
            <a:pPr lvl="1"/>
            <a:r>
              <a:rPr lang="ja-JP" altLang="en-US" dirty="0"/>
              <a:t>経営者が認識すべき</a:t>
            </a:r>
            <a:r>
              <a:rPr lang="ja-JP" altLang="en-US" dirty="0">
                <a:solidFill>
                  <a:srgbClr val="FF0000"/>
                </a:solidFill>
              </a:rPr>
              <a:t>「</a:t>
            </a:r>
            <a:r>
              <a:rPr lang="en-US" altLang="ja-JP" dirty="0">
                <a:solidFill>
                  <a:srgbClr val="FF0000"/>
                </a:solidFill>
              </a:rPr>
              <a:t>3</a:t>
            </a:r>
            <a:r>
              <a:rPr lang="ja-JP" altLang="en-US" dirty="0">
                <a:solidFill>
                  <a:srgbClr val="FF0000"/>
                </a:solidFill>
              </a:rPr>
              <a:t>原則」</a:t>
            </a:r>
            <a:r>
              <a:rPr lang="ja-JP" altLang="en-US" dirty="0"/>
              <a:t>、経営者がやらなければならない</a:t>
            </a:r>
            <a:r>
              <a:rPr lang="ja-JP" altLang="en-US" dirty="0">
                <a:solidFill>
                  <a:srgbClr val="FF0000"/>
                </a:solidFill>
              </a:rPr>
              <a:t>「重要</a:t>
            </a:r>
            <a:r>
              <a:rPr lang="en-US" altLang="ja-JP" dirty="0">
                <a:solidFill>
                  <a:srgbClr val="FF0000"/>
                </a:solidFill>
              </a:rPr>
              <a:t>7</a:t>
            </a:r>
            <a:r>
              <a:rPr lang="ja-JP" altLang="en-US" dirty="0">
                <a:solidFill>
                  <a:srgbClr val="FF0000"/>
                </a:solidFill>
              </a:rPr>
              <a:t>項目の取組」</a:t>
            </a:r>
            <a:r>
              <a:rPr lang="ja-JP" altLang="en-US" dirty="0"/>
              <a:t>を記載</a:t>
            </a:r>
          </a:p>
          <a:p>
            <a:pPr lvl="1"/>
            <a:r>
              <a:rPr lang="ja-JP" altLang="en-US" dirty="0"/>
              <a:t>情報セキュリティ対策の具体的な進め方を分かりやすく説明</a:t>
            </a:r>
          </a:p>
          <a:p>
            <a:pPr lvl="1"/>
            <a:r>
              <a:rPr lang="ja-JP" altLang="en-US" dirty="0"/>
              <a:t>すぐに使える「情報セキュリティ基本方針」や「情報セキュリティ関連規程」等の</a:t>
            </a:r>
            <a:r>
              <a:rPr lang="ja-JP" altLang="en-US" dirty="0">
                <a:solidFill>
                  <a:srgbClr val="FF0000"/>
                </a:solidFill>
              </a:rPr>
              <a:t>ひな形</a:t>
            </a:r>
            <a:r>
              <a:rPr lang="ja-JP" altLang="en-US" dirty="0"/>
              <a:t>を付録</a:t>
            </a:r>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2</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Tree>
    <p:extLst>
      <p:ext uri="{BB962C8B-B14F-4D97-AF65-F5344CB8AC3E}">
        <p14:creationId xmlns:p14="http://schemas.microsoft.com/office/powerpoint/2010/main" val="58732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ＭＳ Ｐゴシック" panose="020B0600070205080204" pitchFamily="50" charset="-128"/>
                <a:ea typeface="ＭＳ Ｐゴシック" panose="020B0600070205080204" pitchFamily="50" charset="-128"/>
              </a:rPr>
              <a:t>ガイドラインの構成</a:t>
            </a:r>
          </a:p>
        </p:txBody>
      </p:sp>
      <p:sp>
        <p:nvSpPr>
          <p:cNvPr id="3" name="コンテンツ プレースホルダー 2"/>
          <p:cNvSpPr>
            <a:spLocks noGrp="1"/>
          </p:cNvSpPr>
          <p:nvPr>
            <p:ph idx="1"/>
          </p:nvPr>
        </p:nvSpPr>
        <p:spPr>
          <a:xfrm>
            <a:off x="498475" y="1268760"/>
            <a:ext cx="8394700" cy="5067300"/>
          </a:xfrm>
        </p:spPr>
        <p:txBody>
          <a:bodyPr/>
          <a:lstStyle/>
          <a:p>
            <a:r>
              <a:rPr lang="ja-JP" altLang="en-US" dirty="0">
                <a:latin typeface="HGP創英角ｺﾞｼｯｸUB" panose="020B0900000000000000" pitchFamily="50" charset="-128"/>
                <a:ea typeface="HGP創英角ｺﾞｼｯｸUB" panose="020B0900000000000000" pitchFamily="50" charset="-128"/>
              </a:rPr>
              <a:t>中小企業の情報セキュリティ対策の考え方や実践方法について、本編２部と付録より構成</a:t>
            </a:r>
            <a:endParaRPr lang="en-US" altLang="ja-JP" dirty="0">
              <a:latin typeface="HGP創英角ｺﾞｼｯｸUB" panose="020B0900000000000000" pitchFamily="50" charset="-128"/>
              <a:ea typeface="HGP創英角ｺﾞｼｯｸUB" panose="020B0900000000000000" pitchFamily="50" charset="-128"/>
            </a:endParaRPr>
          </a:p>
          <a:p>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3</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10" name="テキスト ボックス 9"/>
          <p:cNvSpPr txBox="1"/>
          <p:nvPr/>
        </p:nvSpPr>
        <p:spPr>
          <a:xfrm>
            <a:off x="7817551" y="867857"/>
            <a:ext cx="1158715"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P.3</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pic>
        <p:nvPicPr>
          <p:cNvPr id="7" name="図 6">
            <a:extLst>
              <a:ext uri="{FF2B5EF4-FFF2-40B4-BE49-F238E27FC236}">
                <a16:creationId xmlns:a16="http://schemas.microsoft.com/office/drawing/2014/main" id="{5A7D2053-4607-41DF-82B7-C8ACC1EB0785}"/>
              </a:ext>
            </a:extLst>
          </p:cNvPr>
          <p:cNvPicPr>
            <a:picLocks noChangeAspect="1"/>
          </p:cNvPicPr>
          <p:nvPr/>
        </p:nvPicPr>
        <p:blipFill>
          <a:blip r:embed="rId3"/>
          <a:stretch>
            <a:fillRect/>
          </a:stretch>
        </p:blipFill>
        <p:spPr>
          <a:xfrm>
            <a:off x="901110" y="2181790"/>
            <a:ext cx="7487314" cy="4397163"/>
          </a:xfrm>
          <a:prstGeom prst="rect">
            <a:avLst/>
          </a:prstGeom>
        </p:spPr>
      </p:pic>
    </p:spTree>
    <p:extLst>
      <p:ext uri="{BB962C8B-B14F-4D97-AF65-F5344CB8AC3E}">
        <p14:creationId xmlns:p14="http://schemas.microsoft.com/office/powerpoint/2010/main" val="135567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en-US" altLang="ja-JP" dirty="0">
                <a:latin typeface="HGP創英角ｺﾞｼｯｸUB" panose="020B0900000000000000" pitchFamily="50" charset="-128"/>
                <a:ea typeface="HGP創英角ｺﾞｼｯｸUB" panose="020B0900000000000000" pitchFamily="50" charset="-128"/>
              </a:rPr>
              <a:t>1 </a:t>
            </a:r>
            <a:r>
              <a:rPr lang="ja-JP" altLang="en-US" dirty="0">
                <a:latin typeface="HGP創英角ｺﾞｼｯｸUB" panose="020B0900000000000000" pitchFamily="50" charset="-128"/>
                <a:ea typeface="HGP創英角ｺﾞｼｯｸUB" panose="020B0900000000000000" pitchFamily="50" charset="-128"/>
              </a:rPr>
              <a:t>情報セキュリティ対策を怠ることで企業が被る不利益</a:t>
            </a:r>
            <a:endParaRPr lang="en-US" altLang="ja-JP" dirty="0">
              <a:latin typeface="HGP創英角ｺﾞｼｯｸUB" panose="020B0900000000000000" pitchFamily="50" charset="-128"/>
              <a:ea typeface="HGP創英角ｺﾞｼｯｸUB" panose="020B0900000000000000" pitchFamily="50" charset="-128"/>
            </a:endParaRPr>
          </a:p>
          <a:p>
            <a:pPr marL="457198" lvl="1" indent="0">
              <a:buNone/>
            </a:pPr>
            <a:r>
              <a:rPr lang="en-US" altLang="ja-JP" dirty="0"/>
              <a:t>(1) </a:t>
            </a:r>
            <a:r>
              <a:rPr lang="ja-JP" altLang="en-US" dirty="0"/>
              <a:t>金銭の損失</a:t>
            </a:r>
            <a:endParaRPr lang="en-US" altLang="ja-JP" dirty="0"/>
          </a:p>
          <a:p>
            <a:pPr marL="457198" lvl="1" indent="0">
              <a:buNone/>
            </a:pPr>
            <a:r>
              <a:rPr lang="en-US" altLang="ja-JP" dirty="0"/>
              <a:t>(2) </a:t>
            </a:r>
            <a:r>
              <a:rPr lang="ja-JP" altLang="en-US" dirty="0"/>
              <a:t>顧客の喪失</a:t>
            </a:r>
            <a:endParaRPr lang="en-US" altLang="ja-JP" dirty="0"/>
          </a:p>
          <a:p>
            <a:pPr marL="457198" lvl="1" indent="0">
              <a:buNone/>
            </a:pPr>
            <a:r>
              <a:rPr lang="en-US" altLang="ja-JP" dirty="0"/>
              <a:t>(3) </a:t>
            </a:r>
            <a:r>
              <a:rPr lang="ja-JP" altLang="en-US" dirty="0"/>
              <a:t>業務の停滞</a:t>
            </a:r>
            <a:endParaRPr lang="en-US" altLang="ja-JP" dirty="0"/>
          </a:p>
          <a:p>
            <a:pPr marL="457198" lvl="1" indent="0">
              <a:buNone/>
            </a:pPr>
            <a:r>
              <a:rPr lang="en-US" altLang="ja-JP" dirty="0"/>
              <a:t>(4) </a:t>
            </a:r>
            <a:r>
              <a:rPr lang="ja-JP" altLang="en-US" dirty="0"/>
              <a:t>従業員への影響</a:t>
            </a:r>
            <a:endParaRPr lang="en-US" altLang="ja-JP" dirty="0"/>
          </a:p>
          <a:p>
            <a:pPr marL="0" indent="0">
              <a:buNone/>
            </a:pPr>
            <a:r>
              <a:rPr lang="ja-JP" altLang="en-US" dirty="0">
                <a:latin typeface="HGP創英角ｺﾞｼｯｸUB" panose="020B0900000000000000" pitchFamily="50" charset="-128"/>
                <a:ea typeface="HGP創英角ｺﾞｼｯｸUB" panose="020B0900000000000000" pitchFamily="50" charset="-128"/>
              </a:rPr>
              <a:t>２ 経営者が負う責任</a:t>
            </a:r>
            <a:endParaRPr lang="en-US" altLang="ja-JP" dirty="0">
              <a:latin typeface="HGP創英角ｺﾞｼｯｸUB" panose="020B0900000000000000" pitchFamily="50" charset="-128"/>
              <a:ea typeface="HGP創英角ｺﾞｼｯｸUB" panose="020B0900000000000000" pitchFamily="50" charset="-128"/>
            </a:endParaRPr>
          </a:p>
          <a:p>
            <a:pPr marL="457198" lvl="1" indent="0">
              <a:buNone/>
            </a:pPr>
            <a:r>
              <a:rPr lang="en-US" altLang="ja-JP" dirty="0"/>
              <a:t>(1) </a:t>
            </a:r>
            <a:r>
              <a:rPr lang="ja-JP" altLang="en-US" dirty="0"/>
              <a:t>経営者などに問われる法的責任</a:t>
            </a:r>
            <a:endParaRPr lang="en-US" altLang="ja-JP" dirty="0"/>
          </a:p>
          <a:p>
            <a:pPr marL="457198" lvl="1" indent="0">
              <a:buNone/>
            </a:pPr>
            <a:r>
              <a:rPr lang="en-US" altLang="ja-JP" dirty="0"/>
              <a:t>(2) </a:t>
            </a:r>
            <a:r>
              <a:rPr lang="ja-JP" altLang="en-US" dirty="0"/>
              <a:t>関係者や社会に対する責任</a:t>
            </a:r>
            <a:endParaRPr lang="en-US" altLang="ja-JP" dirty="0"/>
          </a:p>
          <a:p>
            <a:pPr marL="0" indent="0">
              <a:buNone/>
            </a:pPr>
            <a:r>
              <a:rPr lang="ja-JP" altLang="en-US" dirty="0">
                <a:latin typeface="HGP創英角ｺﾞｼｯｸUB" panose="020B0900000000000000" pitchFamily="50" charset="-128"/>
                <a:ea typeface="HGP創英角ｺﾞｼｯｸUB" panose="020B0900000000000000" pitchFamily="50" charset="-128"/>
              </a:rPr>
              <a:t>３ 経営者は何をやらなければならないのか</a:t>
            </a:r>
            <a:endParaRPr lang="en-US" altLang="ja-JP" dirty="0">
              <a:latin typeface="HGP創英角ｺﾞｼｯｸUB" panose="020B0900000000000000" pitchFamily="50" charset="-128"/>
              <a:ea typeface="HGP創英角ｺﾞｼｯｸUB" panose="020B0900000000000000" pitchFamily="50" charset="-128"/>
            </a:endParaRPr>
          </a:p>
          <a:p>
            <a:pPr marL="457198" lvl="1" indent="0">
              <a:buNone/>
            </a:pPr>
            <a:r>
              <a:rPr lang="en-US" altLang="ja-JP" dirty="0"/>
              <a:t>(1) </a:t>
            </a:r>
            <a:r>
              <a:rPr lang="ja-JP" altLang="en-US" dirty="0"/>
              <a:t>認識すべき「３原則」</a:t>
            </a:r>
            <a:endParaRPr lang="en-US" altLang="ja-JP" dirty="0"/>
          </a:p>
          <a:p>
            <a:pPr marL="457198" lvl="1" indent="0">
              <a:buNone/>
            </a:pPr>
            <a:r>
              <a:rPr lang="en-US" altLang="ja-JP" dirty="0"/>
              <a:t>(2) </a:t>
            </a:r>
            <a:r>
              <a:rPr lang="ja-JP" altLang="en-US" dirty="0"/>
              <a:t>実行すべき「重要７項目の取組」</a:t>
            </a:r>
          </a:p>
          <a:p>
            <a:pPr marL="457198" lvl="1" indent="0">
              <a:buNone/>
            </a:pPr>
            <a:endParaRPr kumimoji="1" lang="ja-JP" altLang="en-US" dirty="0"/>
          </a:p>
        </p:txBody>
      </p:sp>
      <p:sp>
        <p:nvSpPr>
          <p:cNvPr id="2" name="タイトル 1"/>
          <p:cNvSpPr>
            <a:spLocks noGrp="1"/>
          </p:cNvSpPr>
          <p:nvPr>
            <p:ph type="title"/>
          </p:nvPr>
        </p:nvSpPr>
        <p:spPr/>
        <p:txBody>
          <a:bodyPr/>
          <a:lstStyle/>
          <a:p>
            <a:r>
              <a:rPr lang="ja-JP" altLang="en-US" dirty="0">
                <a:latin typeface="ＭＳ Ｐゴシック" panose="020B0600070205080204" pitchFamily="50" charset="-128"/>
                <a:ea typeface="ＭＳ Ｐゴシック" panose="020B0600070205080204" pitchFamily="50" charset="-128"/>
              </a:rPr>
              <a:t>第１部　経営者編</a:t>
            </a: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1400" dirty="0">
                <a:solidFill>
                  <a:srgbClr val="000066"/>
                </a:solidFill>
              </a:rPr>
              <a:t>4</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
        <p:nvSpPr>
          <p:cNvPr id="7" name="テキスト ボックス 6"/>
          <p:cNvSpPr txBox="1"/>
          <p:nvPr/>
        </p:nvSpPr>
        <p:spPr>
          <a:xfrm>
            <a:off x="7596336" y="867857"/>
            <a:ext cx="1379930"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P.5-14</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174336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経営者は、以下の</a:t>
            </a:r>
            <a:r>
              <a:rPr lang="ja-JP" altLang="en-US" dirty="0">
                <a:solidFill>
                  <a:srgbClr val="FF0000"/>
                </a:solidFill>
                <a:latin typeface="HGP創英角ｺﾞｼｯｸUB" panose="020B0900000000000000" pitchFamily="50" charset="-128"/>
                <a:ea typeface="HGP創英角ｺﾞｼｯｸUB" panose="020B0900000000000000" pitchFamily="50" charset="-128"/>
              </a:rPr>
              <a:t>３原則</a:t>
            </a:r>
            <a:r>
              <a:rPr lang="ja-JP" altLang="en-US" dirty="0">
                <a:latin typeface="HGP創英角ｺﾞｼｯｸUB" panose="020B0900000000000000" pitchFamily="50" charset="-128"/>
                <a:ea typeface="HGP創英角ｺﾞｼｯｸUB" panose="020B0900000000000000" pitchFamily="50" charset="-128"/>
              </a:rPr>
              <a:t>を認識し、対策を進める</a:t>
            </a:r>
          </a:p>
          <a:p>
            <a:endParaRPr kumimoji="1" lang="ja-JP" altLang="en-US" sz="2600" dirty="0"/>
          </a:p>
        </p:txBody>
      </p:sp>
      <p:sp>
        <p:nvSpPr>
          <p:cNvPr id="2" name="タイトル 1"/>
          <p:cNvSpPr>
            <a:spLocks noGrp="1"/>
          </p:cNvSpPr>
          <p:nvPr>
            <p:ph type="title"/>
          </p:nvPr>
        </p:nvSpPr>
        <p:spPr/>
        <p:txBody>
          <a:bodyPr/>
          <a:lstStyle/>
          <a:p>
            <a:r>
              <a:rPr lang="ja-JP" altLang="en-US" sz="2000" dirty="0">
                <a:latin typeface="ＭＳ Ｐゴシック" panose="020B0600070205080204" pitchFamily="50" charset="-128"/>
                <a:ea typeface="ＭＳ Ｐゴシック" panose="020B0600070205080204" pitchFamily="50" charset="-128"/>
              </a:rPr>
              <a:t>経営者は何をやらなければならないのか</a:t>
            </a:r>
            <a:br>
              <a:rPr lang="en-US" altLang="ja-JP" dirty="0">
                <a:latin typeface="ＭＳ Ｐゴシック" panose="020B0600070205080204" pitchFamily="50" charset="-128"/>
                <a:ea typeface="ＭＳ Ｐゴシック" panose="020B0600070205080204" pitchFamily="50" charset="-128"/>
              </a:rPr>
            </a:br>
            <a:r>
              <a:rPr lang="en-US" altLang="ja-JP" dirty="0">
                <a:latin typeface="ＭＳ Ｐゴシック" panose="020B0600070205080204" pitchFamily="50" charset="-128"/>
                <a:ea typeface="ＭＳ Ｐゴシック" panose="020B0600070205080204" pitchFamily="50" charset="-128"/>
              </a:rPr>
              <a:t>(1)</a:t>
            </a:r>
            <a:r>
              <a:rPr lang="ja-JP" altLang="en-US" dirty="0">
                <a:latin typeface="ＭＳ Ｐゴシック" panose="020B0600070205080204" pitchFamily="50" charset="-128"/>
                <a:ea typeface="ＭＳ Ｐゴシック" panose="020B0600070205080204" pitchFamily="50" charset="-128"/>
              </a:rPr>
              <a:t>認識すべき「３原則」</a:t>
            </a: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5</a:t>
            </a:r>
          </a:p>
        </p:txBody>
      </p:sp>
      <p:graphicFrame>
        <p:nvGraphicFramePr>
          <p:cNvPr id="13" name="表 12"/>
          <p:cNvGraphicFramePr>
            <a:graphicFrameLocks noGrp="1"/>
          </p:cNvGraphicFramePr>
          <p:nvPr>
            <p:extLst/>
          </p:nvPr>
        </p:nvGraphicFramePr>
        <p:xfrm>
          <a:off x="611560" y="1925330"/>
          <a:ext cx="8033965" cy="492365"/>
        </p:xfrm>
        <a:graphic>
          <a:graphicData uri="http://schemas.openxmlformats.org/drawingml/2006/table">
            <a:tbl>
              <a:tblPr firstRow="1" bandRow="1"/>
              <a:tblGrid>
                <a:gridCol w="936104">
                  <a:extLst>
                    <a:ext uri="{9D8B030D-6E8A-4147-A177-3AD203B41FA5}">
                      <a16:colId xmlns:a16="http://schemas.microsoft.com/office/drawing/2014/main" val="20000"/>
                    </a:ext>
                  </a:extLst>
                </a:gridCol>
                <a:gridCol w="7097861">
                  <a:extLst>
                    <a:ext uri="{9D8B030D-6E8A-4147-A177-3AD203B41FA5}">
                      <a16:colId xmlns:a16="http://schemas.microsoft.com/office/drawing/2014/main" val="20001"/>
                    </a:ext>
                  </a:extLst>
                </a:gridCol>
              </a:tblGrid>
              <a:tr h="492365">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algn="ctr"/>
                      <a:r>
                        <a:rPr kumimoji="1" lang="ja-JP" altLang="en-US" sz="2000" b="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原則１</a:t>
                      </a: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r>
                        <a:rPr kumimoji="1" lang="ja-JP" altLang="ja-JP"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情報セキュリティ対策は経営者のリーダーシップで進める</a:t>
                      </a:r>
                      <a:endParaRPr kumimoji="1" lang="ja-JP" altLang="en-US" sz="2000" b="0" dirty="0">
                        <a:effectLst/>
                        <a:latin typeface="HGP創英角ｺﾞｼｯｸUB" panose="020B0900000000000000" pitchFamily="50" charset="-128"/>
                        <a:ea typeface="HGP創英角ｺﾞｼｯｸUB" panose="020B0900000000000000" pitchFamily="50" charset="-128"/>
                      </a:endParaRP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E78A5C">
                        <a:lumMod val="20000"/>
                        <a:lumOff val="80000"/>
                      </a:srgbClr>
                    </a:solidFill>
                  </a:tcPr>
                </a:tc>
                <a:extLst>
                  <a:ext uri="{0D108BD9-81ED-4DB2-BD59-A6C34878D82A}">
                    <a16:rowId xmlns:a16="http://schemas.microsoft.com/office/drawing/2014/main" val="10000"/>
                  </a:ext>
                </a:extLst>
              </a:tr>
            </a:tbl>
          </a:graphicData>
        </a:graphic>
      </p:graphicFrame>
      <p:sp>
        <p:nvSpPr>
          <p:cNvPr id="18" name="正方形/長方形 17"/>
          <p:cNvSpPr/>
          <p:nvPr/>
        </p:nvSpPr>
        <p:spPr>
          <a:xfrm>
            <a:off x="683568" y="2458997"/>
            <a:ext cx="8064896" cy="64633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srgbClr val="231815"/>
                </a:solidFill>
                <a:effectLst/>
                <a:uLnTx/>
                <a:uFillTx/>
                <a:latin typeface="HiraMaruPro-W4"/>
                <a:ea typeface="ＭＳ Ｐゴシック"/>
                <a:cs typeface="+mn-cs"/>
              </a:rPr>
              <a:t>経営者は、</a:t>
            </a:r>
            <a:r>
              <a:rPr kumimoji="1" lang="en-US" altLang="ja-JP" sz="1800" b="0" i="0" u="none" strike="noStrike" kern="1200" cap="none" spc="0" normalizeH="0" baseline="0" noProof="0" dirty="0">
                <a:ln>
                  <a:noFill/>
                </a:ln>
                <a:solidFill>
                  <a:srgbClr val="231815"/>
                </a:solidFill>
                <a:effectLst/>
                <a:uLnTx/>
                <a:uFillTx/>
                <a:latin typeface="HiraMaruPro-W4"/>
                <a:ea typeface="ＭＳ Ｐゴシック"/>
                <a:cs typeface="+mn-cs"/>
              </a:rPr>
              <a:t>IT </a:t>
            </a:r>
            <a:r>
              <a:rPr kumimoji="1" lang="ja-JP" altLang="en-US" sz="1800" b="0" i="0" u="none" strike="noStrike" kern="1200" cap="none" spc="0" normalizeH="0" baseline="0" noProof="0" dirty="0">
                <a:ln>
                  <a:noFill/>
                </a:ln>
                <a:solidFill>
                  <a:srgbClr val="231815"/>
                </a:solidFill>
                <a:effectLst/>
                <a:uLnTx/>
                <a:uFillTx/>
                <a:latin typeface="HiraMaruPro-W4"/>
                <a:ea typeface="ＭＳ Ｐゴシック"/>
                <a:cs typeface="+mn-cs"/>
              </a:rPr>
              <a:t>活用を推進する中で、情報セキュリティ対策の重要性を認識し、自らリーダーシップを発揮して対策の実施を主導</a:t>
            </a:r>
            <a:endParaRPr kumimoji="1" lang="ja-JP" altLang="en-US" sz="18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19" name="正方形/長方形 18"/>
          <p:cNvSpPr/>
          <p:nvPr/>
        </p:nvSpPr>
        <p:spPr>
          <a:xfrm>
            <a:off x="683568" y="3872314"/>
            <a:ext cx="5544616" cy="64633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srgbClr val="231815"/>
                </a:solidFill>
                <a:effectLst/>
                <a:uLnTx/>
                <a:uFillTx/>
                <a:latin typeface="HiraMaruPro-W4"/>
                <a:ea typeface="ＭＳ Ｐゴシック"/>
                <a:cs typeface="+mn-cs"/>
              </a:rPr>
              <a:t>必要に応じて委託先が実施している情報セキュリティ対策も確認し、不十分な場合は対処を検討</a:t>
            </a:r>
            <a:endParaRPr kumimoji="1" lang="ja-JP" altLang="en-US" sz="18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20" name="正方形/長方形 19"/>
          <p:cNvSpPr/>
          <p:nvPr/>
        </p:nvSpPr>
        <p:spPr>
          <a:xfrm>
            <a:off x="683568" y="5321357"/>
            <a:ext cx="5976664" cy="1200329"/>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srgbClr val="231815"/>
                </a:solidFill>
                <a:effectLst/>
                <a:uLnTx/>
                <a:uFillTx/>
                <a:latin typeface="HiraMaruPro-W4"/>
                <a:ea typeface="ＭＳ Ｐゴシック"/>
                <a:cs typeface="+mn-cs"/>
              </a:rPr>
              <a:t>情報セキュリティに関する取組方針を常日頃より関係者に伝えておくことで、サイバー攻撃によるウイルス感染や情報漏えいなどが発生した際にも、説明責任を果たす</a:t>
            </a:r>
            <a:br>
              <a:rPr kumimoji="1" lang="en-US" altLang="ja-JP" sz="1800" b="0" i="0" u="none" strike="noStrike" kern="1200" cap="none" spc="0" normalizeH="0" baseline="0" noProof="0" dirty="0">
                <a:ln>
                  <a:noFill/>
                </a:ln>
                <a:solidFill>
                  <a:srgbClr val="231815"/>
                </a:solidFill>
                <a:effectLst/>
                <a:uLnTx/>
                <a:uFillTx/>
                <a:latin typeface="HiraMaruPro-W4"/>
                <a:ea typeface="ＭＳ Ｐゴシック"/>
                <a:cs typeface="+mn-cs"/>
              </a:rPr>
            </a:br>
            <a:r>
              <a:rPr kumimoji="1" lang="ja-JP" altLang="en-US" sz="1800" b="0" i="0" u="none" strike="noStrike" kern="1200" cap="none" spc="0" normalizeH="0" baseline="0" noProof="0" dirty="0">
                <a:ln>
                  <a:noFill/>
                </a:ln>
                <a:solidFill>
                  <a:srgbClr val="231815"/>
                </a:solidFill>
                <a:effectLst/>
                <a:uLnTx/>
                <a:uFillTx/>
                <a:latin typeface="HiraMaruPro-W4"/>
                <a:ea typeface="ＭＳ Ｐゴシック"/>
                <a:cs typeface="+mn-cs"/>
              </a:rPr>
              <a:t>ことができ、信頼関係を維持することが可能</a:t>
            </a:r>
            <a:endParaRPr kumimoji="1" lang="ja-JP" altLang="en-US" sz="18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21" name="テキスト ボックス 20"/>
          <p:cNvSpPr txBox="1"/>
          <p:nvPr/>
        </p:nvSpPr>
        <p:spPr>
          <a:xfrm>
            <a:off x="7522791" y="867857"/>
            <a:ext cx="1453475"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P.10-11</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graphicFrame>
        <p:nvGraphicFramePr>
          <p:cNvPr id="22" name="表 21">
            <a:extLst>
              <a:ext uri="{FF2B5EF4-FFF2-40B4-BE49-F238E27FC236}">
                <a16:creationId xmlns:a16="http://schemas.microsoft.com/office/drawing/2014/main" id="{C7543170-07EB-4C52-A716-B13C85EBB938}"/>
              </a:ext>
            </a:extLst>
          </p:cNvPr>
          <p:cNvGraphicFramePr>
            <a:graphicFrameLocks noGrp="1"/>
          </p:cNvGraphicFramePr>
          <p:nvPr>
            <p:extLst/>
          </p:nvPr>
        </p:nvGraphicFramePr>
        <p:xfrm>
          <a:off x="611560" y="3296675"/>
          <a:ext cx="8033965" cy="492365"/>
        </p:xfrm>
        <a:graphic>
          <a:graphicData uri="http://schemas.openxmlformats.org/drawingml/2006/table">
            <a:tbl>
              <a:tblPr firstRow="1" bandRow="1"/>
              <a:tblGrid>
                <a:gridCol w="936104">
                  <a:extLst>
                    <a:ext uri="{9D8B030D-6E8A-4147-A177-3AD203B41FA5}">
                      <a16:colId xmlns:a16="http://schemas.microsoft.com/office/drawing/2014/main" val="20000"/>
                    </a:ext>
                  </a:extLst>
                </a:gridCol>
                <a:gridCol w="7097861">
                  <a:extLst>
                    <a:ext uri="{9D8B030D-6E8A-4147-A177-3AD203B41FA5}">
                      <a16:colId xmlns:a16="http://schemas.microsoft.com/office/drawing/2014/main" val="20001"/>
                    </a:ext>
                  </a:extLst>
                </a:gridCol>
              </a:tblGrid>
              <a:tr h="492365">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algn="ctr"/>
                      <a:r>
                        <a:rPr kumimoji="1" lang="ja-JP" altLang="en-US" sz="2000" b="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原則２</a:t>
                      </a: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marL="0" algn="l" defTabSz="914400" rtl="0" eaLnBrk="1" latinLnBrk="0" hangingPunct="1"/>
                      <a:r>
                        <a:rPr kumimoji="1" lang="ja-JP" altLang="ja-JP"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委託先</a:t>
                      </a:r>
                      <a:r>
                        <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の</a:t>
                      </a:r>
                      <a:r>
                        <a:rPr kumimoji="1" lang="ja-JP" altLang="ja-JP"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情報セキュリティ対策まで考慮する</a:t>
                      </a:r>
                      <a:endPar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endParaRP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E78A5C">
                        <a:lumMod val="20000"/>
                        <a:lumOff val="80000"/>
                      </a:srgbClr>
                    </a:solidFill>
                  </a:tcPr>
                </a:tc>
                <a:extLst>
                  <a:ext uri="{0D108BD9-81ED-4DB2-BD59-A6C34878D82A}">
                    <a16:rowId xmlns:a16="http://schemas.microsoft.com/office/drawing/2014/main" val="10000"/>
                  </a:ext>
                </a:extLst>
              </a:tr>
            </a:tbl>
          </a:graphicData>
        </a:graphic>
      </p:graphicFrame>
      <p:graphicFrame>
        <p:nvGraphicFramePr>
          <p:cNvPr id="23" name="表 22">
            <a:extLst>
              <a:ext uri="{FF2B5EF4-FFF2-40B4-BE49-F238E27FC236}">
                <a16:creationId xmlns:a16="http://schemas.microsoft.com/office/drawing/2014/main" id="{9BC5FAEC-0192-4EA2-94FD-5FA8FED942E1}"/>
              </a:ext>
            </a:extLst>
          </p:cNvPr>
          <p:cNvGraphicFramePr>
            <a:graphicFrameLocks noGrp="1"/>
          </p:cNvGraphicFramePr>
          <p:nvPr>
            <p:extLst/>
          </p:nvPr>
        </p:nvGraphicFramePr>
        <p:xfrm>
          <a:off x="611560" y="4725144"/>
          <a:ext cx="8033965" cy="492365"/>
        </p:xfrm>
        <a:graphic>
          <a:graphicData uri="http://schemas.openxmlformats.org/drawingml/2006/table">
            <a:tbl>
              <a:tblPr firstRow="1" bandRow="1"/>
              <a:tblGrid>
                <a:gridCol w="936104">
                  <a:extLst>
                    <a:ext uri="{9D8B030D-6E8A-4147-A177-3AD203B41FA5}">
                      <a16:colId xmlns:a16="http://schemas.microsoft.com/office/drawing/2014/main" val="20000"/>
                    </a:ext>
                  </a:extLst>
                </a:gridCol>
                <a:gridCol w="7097861">
                  <a:extLst>
                    <a:ext uri="{9D8B030D-6E8A-4147-A177-3AD203B41FA5}">
                      <a16:colId xmlns:a16="http://schemas.microsoft.com/office/drawing/2014/main" val="20001"/>
                    </a:ext>
                  </a:extLst>
                </a:gridCol>
              </a:tblGrid>
              <a:tr h="492365">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algn="ctr"/>
                      <a:r>
                        <a:rPr kumimoji="1" lang="ja-JP" altLang="en-US" sz="2000" b="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原則３</a:t>
                      </a: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marL="0" algn="l" defTabSz="914400" rtl="0" eaLnBrk="1" latinLnBrk="0" hangingPunct="1"/>
                      <a:r>
                        <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関係者とは常に情報セキュリティに関するコミュニケーションをとる</a:t>
                      </a: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E78A5C">
                        <a:lumMod val="20000"/>
                        <a:lumOff val="8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678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2" y="44450"/>
            <a:ext cx="7200031" cy="1081088"/>
          </a:xfrm>
        </p:spPr>
        <p:txBody>
          <a:bodyPr/>
          <a:lstStyle/>
          <a:p>
            <a:r>
              <a:rPr lang="ja-JP" altLang="en-US" sz="2000" dirty="0">
                <a:solidFill>
                  <a:srgbClr val="000000"/>
                </a:solidFill>
              </a:rPr>
              <a:t>経営者は何をやらなければならないのか</a:t>
            </a:r>
            <a:br>
              <a:rPr lang="en-US" altLang="ja-JP" sz="2000" dirty="0"/>
            </a:br>
            <a:r>
              <a:rPr lang="en-US" altLang="ja-JP" dirty="0"/>
              <a:t>(2)</a:t>
            </a:r>
            <a:r>
              <a:rPr lang="ja-JP" altLang="en-US" dirty="0"/>
              <a:t>実行すべき「重要</a:t>
            </a:r>
            <a:r>
              <a:rPr lang="en-US" altLang="ja-JP" dirty="0"/>
              <a:t>7</a:t>
            </a:r>
            <a:r>
              <a:rPr lang="ja-JP" altLang="en-US" dirty="0"/>
              <a:t>項目の取組」</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経営者は、以下の</a:t>
            </a:r>
            <a:r>
              <a:rPr lang="ja-JP" altLang="en-US" dirty="0">
                <a:solidFill>
                  <a:srgbClr val="FF0000"/>
                </a:solidFill>
                <a:latin typeface="HGP創英角ｺﾞｼｯｸUB" panose="020B0900000000000000" pitchFamily="50" charset="-128"/>
                <a:ea typeface="HGP創英角ｺﾞｼｯｸUB" panose="020B0900000000000000" pitchFamily="50" charset="-128"/>
              </a:rPr>
              <a:t>７項目</a:t>
            </a:r>
            <a:r>
              <a:rPr lang="ja-JP" altLang="en-US" dirty="0">
                <a:latin typeface="HGP創英角ｺﾞｼｯｸUB" panose="020B0900000000000000" pitchFamily="50" charset="-128"/>
                <a:ea typeface="HGP創英角ｺﾞｼｯｸUB" panose="020B0900000000000000" pitchFamily="50" charset="-128"/>
              </a:rPr>
              <a:t>を自ら実践するか、実際に情報セキュリティ対策を実践する責任者・担当者に対して指示し、確実に実行することが必要</a:t>
            </a:r>
            <a:endParaRPr lang="en-US" altLang="ja-JP" dirty="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6</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graphicFrame>
        <p:nvGraphicFramePr>
          <p:cNvPr id="5" name="表 4"/>
          <p:cNvGraphicFramePr>
            <a:graphicFrameLocks noGrp="1"/>
          </p:cNvGraphicFramePr>
          <p:nvPr>
            <p:extLst/>
          </p:nvPr>
        </p:nvGraphicFramePr>
        <p:xfrm>
          <a:off x="495448" y="2788897"/>
          <a:ext cx="8397032" cy="3619840"/>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20000"/>
                    </a:ext>
                  </a:extLst>
                </a:gridCol>
                <a:gridCol w="7388920">
                  <a:extLst>
                    <a:ext uri="{9D8B030D-6E8A-4147-A177-3AD203B41FA5}">
                      <a16:colId xmlns:a16="http://schemas.microsoft.com/office/drawing/2014/main" val="20001"/>
                    </a:ext>
                  </a:extLst>
                </a:gridCol>
              </a:tblGrid>
              <a:tr h="517120">
                <a:tc>
                  <a:txBody>
                    <a:bodyPr/>
                    <a:lstStyle/>
                    <a:p>
                      <a:pPr algn="ctr"/>
                      <a:r>
                        <a:rPr kumimoji="1" lang="ja-JP" altLang="en-US" sz="2000" b="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取組１</a:t>
                      </a:r>
                    </a:p>
                  </a:txBody>
                  <a:tcPr anchor="ctr">
                    <a:solidFill>
                      <a:srgbClr val="92D050"/>
                    </a:solidFill>
                  </a:tcPr>
                </a:tc>
                <a:tc>
                  <a:txBody>
                    <a:bodyPr/>
                    <a:lstStyle/>
                    <a:p>
                      <a:r>
                        <a:rPr kumimoji="1" lang="ja-JP" altLang="ja-JP"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情報セキュリティに関する組織全体の対応方針を定める</a:t>
                      </a:r>
                      <a:endPar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endParaRPr>
                    </a:p>
                  </a:txBody>
                  <a:tcPr anchor="ctr"/>
                </a:tc>
                <a:extLst>
                  <a:ext uri="{0D108BD9-81ED-4DB2-BD59-A6C34878D82A}">
                    <a16:rowId xmlns:a16="http://schemas.microsoft.com/office/drawing/2014/main" val="10000"/>
                  </a:ext>
                </a:extLst>
              </a:tr>
              <a:tr h="517120">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2000" b="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取組２</a:t>
                      </a:r>
                    </a:p>
                  </a:txBody>
                  <a:tcPr anchor="ctr">
                    <a:solidFill>
                      <a:srgbClr val="92D050"/>
                    </a:solidFill>
                  </a:tcPr>
                </a:tc>
                <a:tc>
                  <a:txBody>
                    <a:bodyPr/>
                    <a:lstStyle/>
                    <a:p>
                      <a:r>
                        <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情報セキュリティ対策のための予算や人材などを確保する</a:t>
                      </a:r>
                    </a:p>
                  </a:txBody>
                  <a:tcPr anchor="ctr"/>
                </a:tc>
                <a:extLst>
                  <a:ext uri="{0D108BD9-81ED-4DB2-BD59-A6C34878D82A}">
                    <a16:rowId xmlns:a16="http://schemas.microsoft.com/office/drawing/2014/main" val="3792135042"/>
                  </a:ext>
                </a:extLst>
              </a:tr>
              <a:tr h="517120">
                <a:tc>
                  <a:txBody>
                    <a:bodyPr/>
                    <a:lstStyle/>
                    <a:p>
                      <a:pPr marL="0" algn="ctr" defTabSz="914395" rtl="0" eaLnBrk="1" latinLnBrk="0" hangingPunct="1"/>
                      <a:r>
                        <a:rPr kumimoji="1" lang="ja-JP" altLang="en-US" sz="2000" b="0" kern="120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n-cs"/>
                        </a:rPr>
                        <a:t>取組３</a:t>
                      </a:r>
                    </a:p>
                  </a:txBody>
                  <a:tcPr anchor="ctr">
                    <a:solidFill>
                      <a:srgbClr val="92D050"/>
                    </a:solidFill>
                  </a:tcPr>
                </a:tc>
                <a:tc>
                  <a:txBody>
                    <a:bodyPr/>
                    <a:lstStyle/>
                    <a:p>
                      <a:pPr marL="0" algn="l" defTabSz="914395" rtl="0" eaLnBrk="1" latinLnBrk="0" hangingPunct="1">
                        <a:spcAft>
                          <a:spcPts val="0"/>
                        </a:spcAft>
                      </a:pPr>
                      <a:r>
                        <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必要と考えられる対策を検討させて実行を指示する</a:t>
                      </a:r>
                    </a:p>
                  </a:txBody>
                  <a:tcPr anchor="ctr"/>
                </a:tc>
                <a:extLst>
                  <a:ext uri="{0D108BD9-81ED-4DB2-BD59-A6C34878D82A}">
                    <a16:rowId xmlns:a16="http://schemas.microsoft.com/office/drawing/2014/main" val="10002"/>
                  </a:ext>
                </a:extLst>
              </a:tr>
              <a:tr h="517120">
                <a:tc>
                  <a:txBody>
                    <a:bodyPr/>
                    <a:lstStyle/>
                    <a:p>
                      <a:pPr marL="0" algn="ctr" defTabSz="914395" rtl="0" eaLnBrk="1" latinLnBrk="0" hangingPunct="1"/>
                      <a:r>
                        <a:rPr kumimoji="1" lang="ja-JP" altLang="en-US" sz="2000" b="0" kern="120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n-cs"/>
                        </a:rPr>
                        <a:t>取組４</a:t>
                      </a:r>
                    </a:p>
                  </a:txBody>
                  <a:tcPr anchor="ctr">
                    <a:solidFill>
                      <a:srgbClr val="92D050"/>
                    </a:solidFill>
                  </a:tcPr>
                </a:tc>
                <a:tc>
                  <a:txBody>
                    <a:bodyPr/>
                    <a:lstStyle/>
                    <a:p>
                      <a:pPr marL="0" algn="l" defTabSz="914395" rtl="0" eaLnBrk="1" latinLnBrk="0" hangingPunct="1">
                        <a:spcAft>
                          <a:spcPts val="0"/>
                        </a:spcAft>
                      </a:pPr>
                      <a:r>
                        <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情報セキュリティ対策に関する適宜の見直しを指示する</a:t>
                      </a:r>
                    </a:p>
                  </a:txBody>
                  <a:tcPr anchor="ctr"/>
                </a:tc>
                <a:extLst>
                  <a:ext uri="{0D108BD9-81ED-4DB2-BD59-A6C34878D82A}">
                    <a16:rowId xmlns:a16="http://schemas.microsoft.com/office/drawing/2014/main" val="10003"/>
                  </a:ext>
                </a:extLst>
              </a:tr>
              <a:tr h="517120">
                <a:tc>
                  <a:txBody>
                    <a:bodyPr/>
                    <a:lstStyle/>
                    <a:p>
                      <a:pPr marL="0" algn="ctr" defTabSz="914395" rtl="0" eaLnBrk="1" latinLnBrk="0" hangingPunct="1"/>
                      <a:r>
                        <a:rPr kumimoji="1" lang="ja-JP" altLang="en-US" sz="2000" b="0" kern="120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n-cs"/>
                        </a:rPr>
                        <a:t>取組５</a:t>
                      </a:r>
                    </a:p>
                  </a:txBody>
                  <a:tcPr anchor="ctr">
                    <a:solidFill>
                      <a:srgbClr val="92D050"/>
                    </a:solidFill>
                  </a:tcPr>
                </a:tc>
                <a:tc>
                  <a:txBody>
                    <a:bodyPr/>
                    <a:lstStyle/>
                    <a:p>
                      <a:pPr marL="0" algn="l" defTabSz="914395" rtl="0" eaLnBrk="1" latinLnBrk="0" hangingPunct="1">
                        <a:spcAft>
                          <a:spcPts val="0"/>
                        </a:spcAft>
                      </a:pPr>
                      <a:r>
                        <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緊急時の対応や復旧のための体制を整備する</a:t>
                      </a:r>
                    </a:p>
                  </a:txBody>
                  <a:tcPr anchor="ctr"/>
                </a:tc>
                <a:extLst>
                  <a:ext uri="{0D108BD9-81ED-4DB2-BD59-A6C34878D82A}">
                    <a16:rowId xmlns:a16="http://schemas.microsoft.com/office/drawing/2014/main" val="10004"/>
                  </a:ext>
                </a:extLst>
              </a:tr>
              <a:tr h="517120">
                <a:tc>
                  <a:txBody>
                    <a:bodyPr/>
                    <a:lstStyle/>
                    <a:p>
                      <a:pPr marL="0" algn="ctr" defTabSz="914395" rtl="0" eaLnBrk="1" latinLnBrk="0" hangingPunct="1"/>
                      <a:r>
                        <a:rPr kumimoji="1" lang="ja-JP" altLang="en-US" sz="2000" b="0" kern="120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n-cs"/>
                        </a:rPr>
                        <a:t>取組６</a:t>
                      </a:r>
                    </a:p>
                  </a:txBody>
                  <a:tcPr anchor="ctr">
                    <a:solidFill>
                      <a:srgbClr val="92D050"/>
                    </a:solidFill>
                  </a:tcPr>
                </a:tc>
                <a:tc>
                  <a:txBody>
                    <a:bodyPr/>
                    <a:lstStyle/>
                    <a:p>
                      <a:pPr marL="0" algn="l" defTabSz="914395" rtl="0" eaLnBrk="1" latinLnBrk="0" hangingPunct="1">
                        <a:spcAft>
                          <a:spcPts val="0"/>
                        </a:spcAft>
                      </a:pPr>
                      <a:r>
                        <a:rPr kumimoji="1" lang="ja-JP" altLang="en-US" sz="19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委託や外部サービス利用の際にはセキュリティに関する責任を明確にする</a:t>
                      </a:r>
                    </a:p>
                  </a:txBody>
                  <a:tcPr anchor="ctr"/>
                </a:tc>
                <a:extLst>
                  <a:ext uri="{0D108BD9-81ED-4DB2-BD59-A6C34878D82A}">
                    <a16:rowId xmlns:a16="http://schemas.microsoft.com/office/drawing/2014/main" val="10005"/>
                  </a:ext>
                </a:extLst>
              </a:tr>
              <a:tr h="517120">
                <a:tc>
                  <a:txBody>
                    <a:bodyPr/>
                    <a:lstStyle/>
                    <a:p>
                      <a:pPr marL="0" algn="ctr" defTabSz="914395" rtl="0" eaLnBrk="1" latinLnBrk="0" hangingPunct="1"/>
                      <a:r>
                        <a:rPr kumimoji="1" lang="ja-JP" altLang="en-US" sz="2000" b="0" kern="120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cs typeface="+mn-cs"/>
                        </a:rPr>
                        <a:t>取組７</a:t>
                      </a:r>
                    </a:p>
                  </a:txBody>
                  <a:tcPr anchor="ctr">
                    <a:solidFill>
                      <a:srgbClr val="92D050"/>
                    </a:solidFill>
                  </a:tcPr>
                </a:tc>
                <a:tc>
                  <a:txBody>
                    <a:bodyPr/>
                    <a:lstStyle/>
                    <a:p>
                      <a:pPr marL="0" algn="l" defTabSz="914395" rtl="0" eaLnBrk="1" latinLnBrk="0" hangingPunct="1">
                        <a:spcAft>
                          <a:spcPts val="0"/>
                        </a:spcAft>
                      </a:pPr>
                      <a:r>
                        <a:rPr kumimoji="1" lang="ja-JP" altLang="en-US" sz="2000" b="0" kern="1200" dirty="0">
                          <a:solidFill>
                            <a:schemeClr val="dk1"/>
                          </a:solidFill>
                          <a:effectLst/>
                          <a:latin typeface="HGP創英角ｺﾞｼｯｸUB" panose="020B0900000000000000" pitchFamily="50" charset="-128"/>
                          <a:ea typeface="HGP創英角ｺﾞｼｯｸUB" panose="020B0900000000000000" pitchFamily="50" charset="-128"/>
                          <a:cs typeface="+mn-cs"/>
                        </a:rPr>
                        <a:t>情報セキュリティに関する最新動向を収集する</a:t>
                      </a:r>
                    </a:p>
                  </a:txBody>
                  <a:tcPr anchor="ctr"/>
                </a:tc>
                <a:extLst>
                  <a:ext uri="{0D108BD9-81ED-4DB2-BD59-A6C34878D82A}">
                    <a16:rowId xmlns:a16="http://schemas.microsoft.com/office/drawing/2014/main" val="10006"/>
                  </a:ext>
                </a:extLst>
              </a:tr>
            </a:tbl>
          </a:graphicData>
        </a:graphic>
      </p:graphicFrame>
      <p:sp>
        <p:nvSpPr>
          <p:cNvPr id="6" name="テキスト ボックス 5"/>
          <p:cNvSpPr txBox="1"/>
          <p:nvPr/>
        </p:nvSpPr>
        <p:spPr>
          <a:xfrm>
            <a:off x="7511378" y="867857"/>
            <a:ext cx="1464888"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P.12-13</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299008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255330F-14F8-4172-80A5-D6849FD009D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76301" y="2979579"/>
            <a:ext cx="1857543" cy="2493647"/>
          </a:xfrm>
          <a:prstGeom prst="rect">
            <a:avLst/>
          </a:prstGeom>
          <a:effectLst>
            <a:outerShdw blurRad="63500" sx="102000" sy="102000" algn="ctr" rotWithShape="0">
              <a:prstClr val="black">
                <a:alpha val="40000"/>
              </a:prstClr>
            </a:outerShdw>
          </a:effectLst>
        </p:spPr>
      </p:pic>
      <p:sp>
        <p:nvSpPr>
          <p:cNvPr id="2" name="タイトル 1"/>
          <p:cNvSpPr>
            <a:spLocks noGrp="1"/>
          </p:cNvSpPr>
          <p:nvPr>
            <p:ph type="title"/>
          </p:nvPr>
        </p:nvSpPr>
        <p:spPr/>
        <p:txBody>
          <a:bodyPr/>
          <a:lstStyle/>
          <a:p>
            <a:r>
              <a:rPr lang="ja-JP" altLang="en-US" dirty="0">
                <a:latin typeface="+mn-ea"/>
                <a:ea typeface="+mn-ea"/>
              </a:rPr>
              <a:t>第２部 実践編</a:t>
            </a:r>
            <a:endParaRPr kumimoji="1" lang="ja-JP" altLang="en-US" dirty="0">
              <a:latin typeface="+mn-ea"/>
              <a:ea typeface="+mn-ea"/>
            </a:endParaRPr>
          </a:p>
        </p:txBody>
      </p:sp>
      <p:sp>
        <p:nvSpPr>
          <p:cNvPr id="3" name="コンテンツ プレースホルダー 2"/>
          <p:cNvSpPr>
            <a:spLocks noGrp="1"/>
          </p:cNvSpPr>
          <p:nvPr>
            <p:ph idx="1"/>
          </p:nvPr>
        </p:nvSpPr>
        <p:spPr/>
        <p:txBody>
          <a:bodyPr/>
          <a:lstStyle/>
          <a:p>
            <a:r>
              <a:rPr lang="ja-JP" altLang="en-US" dirty="0">
                <a:latin typeface="+mn-ea"/>
                <a:ea typeface="+mn-ea"/>
              </a:rPr>
              <a:t>できるところから始めて段階的に</a:t>
            </a:r>
            <a:r>
              <a:rPr lang="ja-JP" altLang="en-US" dirty="0">
                <a:solidFill>
                  <a:srgbClr val="FF0000"/>
                </a:solidFill>
                <a:latin typeface="+mn-ea"/>
                <a:ea typeface="+mn-ea"/>
              </a:rPr>
              <a:t>ステップアップ</a:t>
            </a:r>
          </a:p>
          <a:p>
            <a:pPr marL="0" indent="0" algn="ctr">
              <a:buNone/>
            </a:pPr>
            <a:endParaRPr lang="ja-JP" altLang="en-US" dirty="0">
              <a:latin typeface="+mn-ea"/>
              <a:ea typeface="+mn-ea"/>
            </a:endParaRPr>
          </a:p>
          <a:p>
            <a:pPr marL="0" indent="0" algn="ctr">
              <a:buNone/>
            </a:pPr>
            <a:endParaRPr kumimoji="1" lang="ja-JP" altLang="en-US" dirty="0">
              <a:latin typeface="+mn-ea"/>
              <a:ea typeface="+mn-ea"/>
            </a:endParaRPr>
          </a:p>
        </p:txBody>
      </p:sp>
      <p:sp>
        <p:nvSpPr>
          <p:cNvPr id="23" name="ホームベース 22"/>
          <p:cNvSpPr/>
          <p:nvPr/>
        </p:nvSpPr>
        <p:spPr>
          <a:xfrm>
            <a:off x="467544" y="1976651"/>
            <a:ext cx="2052000" cy="900000"/>
          </a:xfrm>
          <a:prstGeom prst="homePlate">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72000" rIns="36000" rtlCol="0" anchor="t" anchorCtr="0"/>
          <a:lstStyle/>
          <a:p>
            <a:pPr algn="ctr"/>
            <a:r>
              <a:rPr kumimoji="1" lang="en-US" altLang="ja-JP" sz="2400"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Step1</a:t>
            </a:r>
            <a:br>
              <a:rPr lang="en-US" altLang="ja-JP" dirty="0">
                <a:effectLst>
                  <a:outerShdw blurRad="38100" dist="38100" dir="2700000" algn="tl">
                    <a:srgbClr val="000000">
                      <a:alpha val="43137"/>
                    </a:srgbClr>
                  </a:outerShdw>
                </a:effectLst>
              </a:rPr>
            </a:br>
            <a:r>
              <a:rPr lang="ja-JP" altLang="en-US" sz="1400" b="1" dirty="0">
                <a:effectLst>
                  <a:outerShdw blurRad="38100" dist="38100" dir="2700000" algn="tl">
                    <a:srgbClr val="000000">
                      <a:alpha val="43137"/>
                    </a:srgbClr>
                  </a:outerShdw>
                </a:effectLst>
              </a:rPr>
              <a:t>できるところから</a:t>
            </a:r>
            <a:r>
              <a:rPr lang="ja-JP" altLang="en-US" sz="1600" b="1" dirty="0">
                <a:effectLst>
                  <a:outerShdw blurRad="38100" dist="38100" dir="2700000" algn="tl">
                    <a:srgbClr val="000000">
                      <a:alpha val="43137"/>
                    </a:srgbClr>
                  </a:outerShdw>
                </a:effectLst>
              </a:rPr>
              <a:t>始</a:t>
            </a:r>
            <a:r>
              <a:rPr lang="ja-JP" altLang="en-US" sz="1400" b="1" dirty="0">
                <a:effectLst>
                  <a:outerShdw blurRad="38100" dist="38100" dir="2700000" algn="tl">
                    <a:srgbClr val="000000">
                      <a:alpha val="43137"/>
                    </a:srgbClr>
                  </a:outerShdw>
                </a:effectLst>
              </a:rPr>
              <a:t>める</a:t>
            </a:r>
            <a:endParaRPr lang="ja-JP" altLang="en-US" sz="1600" b="1" dirty="0">
              <a:effectLst>
                <a:outerShdw blurRad="38100" dist="38100" dir="2700000" algn="tl">
                  <a:srgbClr val="000000">
                    <a:alpha val="43137"/>
                  </a:srgbClr>
                </a:outerShdw>
              </a:effectLst>
            </a:endParaRPr>
          </a:p>
          <a:p>
            <a:pPr algn="ctr"/>
            <a:endParaRPr kumimoji="1" lang="en-US" altLang="ja-JP" sz="2400" b="1" dirty="0">
              <a:effectLst>
                <a:outerShdw blurRad="38100" dist="38100" dir="2700000" algn="tl">
                  <a:srgbClr val="000000">
                    <a:alpha val="43137"/>
                  </a:srgbClr>
                </a:outerShdw>
              </a:effectLst>
            </a:endParaRPr>
          </a:p>
        </p:txBody>
      </p:sp>
      <p:sp>
        <p:nvSpPr>
          <p:cNvPr id="24" name="ホームベース 23"/>
          <p:cNvSpPr/>
          <p:nvPr/>
        </p:nvSpPr>
        <p:spPr>
          <a:xfrm>
            <a:off x="2604970" y="1976651"/>
            <a:ext cx="2052000" cy="900000"/>
          </a:xfrm>
          <a:prstGeom prst="homePlate">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400"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Step2</a:t>
            </a:r>
            <a:br>
              <a:rPr lang="en-US" altLang="ja-JP" sz="2000"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br>
            <a:r>
              <a:rPr lang="ja-JP" altLang="en-US" sz="1600" dirty="0">
                <a:effectLst>
                  <a:outerShdw blurRad="38100" dist="38100" dir="2700000" algn="tl">
                    <a:srgbClr val="000000">
                      <a:alpha val="43137"/>
                    </a:srgbClr>
                  </a:outerShdw>
                </a:effectLst>
                <a:latin typeface="+mj-ea"/>
                <a:ea typeface="+mj-ea"/>
              </a:rPr>
              <a:t>組織的</a:t>
            </a:r>
            <a:r>
              <a:rPr lang="ja-JP" altLang="en-US" sz="1400" dirty="0">
                <a:effectLst>
                  <a:outerShdw blurRad="38100" dist="38100" dir="2700000" algn="tl">
                    <a:srgbClr val="000000">
                      <a:alpha val="43137"/>
                    </a:srgbClr>
                  </a:outerShdw>
                </a:effectLst>
                <a:latin typeface="+mj-ea"/>
                <a:ea typeface="+mj-ea"/>
              </a:rPr>
              <a:t>な</a:t>
            </a:r>
            <a:r>
              <a:rPr lang="ja-JP" altLang="en-US" sz="1600" dirty="0">
                <a:effectLst>
                  <a:outerShdw blurRad="38100" dist="38100" dir="2700000" algn="tl">
                    <a:srgbClr val="000000">
                      <a:alpha val="43137"/>
                    </a:srgbClr>
                  </a:outerShdw>
                </a:effectLst>
                <a:latin typeface="+mj-ea"/>
                <a:ea typeface="+mj-ea"/>
              </a:rPr>
              <a:t>取</a:t>
            </a:r>
            <a:r>
              <a:rPr lang="ja-JP" altLang="en-US" sz="1400" dirty="0">
                <a:effectLst>
                  <a:outerShdw blurRad="38100" dist="38100" dir="2700000" algn="tl">
                    <a:srgbClr val="000000">
                      <a:alpha val="43137"/>
                    </a:srgbClr>
                  </a:outerShdw>
                </a:effectLst>
                <a:latin typeface="+mj-ea"/>
                <a:ea typeface="+mj-ea"/>
              </a:rPr>
              <a:t>り</a:t>
            </a:r>
            <a:r>
              <a:rPr lang="ja-JP" altLang="en-US" sz="1600" dirty="0">
                <a:effectLst>
                  <a:outerShdw blurRad="38100" dist="38100" dir="2700000" algn="tl">
                    <a:srgbClr val="000000">
                      <a:alpha val="43137"/>
                    </a:srgbClr>
                  </a:outerShdw>
                </a:effectLst>
                <a:latin typeface="+mj-ea"/>
                <a:ea typeface="+mj-ea"/>
              </a:rPr>
              <a:t>組</a:t>
            </a:r>
            <a:r>
              <a:rPr lang="ja-JP" altLang="en-US" sz="1400" dirty="0">
                <a:effectLst>
                  <a:outerShdw blurRad="38100" dist="38100" dir="2700000" algn="tl">
                    <a:srgbClr val="000000">
                      <a:alpha val="43137"/>
                    </a:srgbClr>
                  </a:outerShdw>
                </a:effectLst>
                <a:latin typeface="+mj-ea"/>
                <a:ea typeface="+mj-ea"/>
              </a:rPr>
              <a:t>みを</a:t>
            </a:r>
            <a:r>
              <a:rPr lang="ja-JP" altLang="en-US" sz="1600" dirty="0">
                <a:effectLst>
                  <a:outerShdw blurRad="38100" dist="38100" dir="2700000" algn="tl">
                    <a:srgbClr val="000000">
                      <a:alpha val="43137"/>
                    </a:srgbClr>
                  </a:outerShdw>
                </a:effectLst>
                <a:latin typeface="+mj-ea"/>
                <a:ea typeface="+mj-ea"/>
              </a:rPr>
              <a:t>開始</a:t>
            </a:r>
            <a:r>
              <a:rPr lang="ja-JP" altLang="en-US" sz="1400" dirty="0">
                <a:effectLst>
                  <a:outerShdw blurRad="38100" dist="38100" dir="2700000" algn="tl">
                    <a:srgbClr val="000000">
                      <a:alpha val="43137"/>
                    </a:srgbClr>
                  </a:outerShdw>
                </a:effectLst>
                <a:latin typeface="+mj-ea"/>
                <a:ea typeface="+mj-ea"/>
              </a:rPr>
              <a:t>する</a:t>
            </a:r>
            <a:endParaRPr lang="ja-JP" altLang="en-US" sz="1600" dirty="0">
              <a:effectLst>
                <a:outerShdw blurRad="38100" dist="38100" dir="2700000" algn="tl">
                  <a:srgbClr val="000000">
                    <a:alpha val="43137"/>
                  </a:srgbClr>
                </a:outerShdw>
              </a:effectLst>
              <a:latin typeface="+mj-ea"/>
              <a:ea typeface="+mj-ea"/>
            </a:endParaRPr>
          </a:p>
        </p:txBody>
      </p:sp>
      <p:sp>
        <p:nvSpPr>
          <p:cNvPr id="25" name="ホームベース 24"/>
          <p:cNvSpPr/>
          <p:nvPr/>
        </p:nvSpPr>
        <p:spPr>
          <a:xfrm>
            <a:off x="4742396" y="1976651"/>
            <a:ext cx="2052000" cy="900000"/>
          </a:xfrm>
          <a:prstGeom prst="homePlate">
            <a:avLst/>
          </a:prstGeom>
          <a:solidFill>
            <a:srgbClr val="CC66F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400"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Step3</a:t>
            </a:r>
            <a:br>
              <a:rPr lang="en-US" altLang="ja-JP" dirty="0">
                <a:effectLst>
                  <a:outerShdw blurRad="38100" dist="38100" dir="2700000" algn="tl">
                    <a:srgbClr val="000000">
                      <a:alpha val="43137"/>
                    </a:srgbClr>
                  </a:outerShdw>
                </a:effectLst>
              </a:rPr>
            </a:br>
            <a:r>
              <a:rPr lang="ja-JP" altLang="en-US" sz="1600" b="1" dirty="0">
                <a:effectLst>
                  <a:outerShdw blurRad="38100" dist="38100" dir="2700000" algn="tl">
                    <a:srgbClr val="000000">
                      <a:alpha val="43137"/>
                    </a:srgbClr>
                  </a:outerShdw>
                </a:effectLst>
              </a:rPr>
              <a:t>本格的</a:t>
            </a:r>
            <a:r>
              <a:rPr lang="ja-JP" altLang="en-US" sz="1400" b="1" dirty="0">
                <a:effectLst>
                  <a:outerShdw blurRad="38100" dist="38100" dir="2700000" algn="tl">
                    <a:srgbClr val="000000">
                      <a:alpha val="43137"/>
                    </a:srgbClr>
                  </a:outerShdw>
                </a:effectLst>
              </a:rPr>
              <a:t>に</a:t>
            </a:r>
            <a:r>
              <a:rPr lang="ja-JP" altLang="en-US" sz="1600" b="1" dirty="0">
                <a:effectLst>
                  <a:outerShdw blurRad="38100" dist="38100" dir="2700000" algn="tl">
                    <a:srgbClr val="000000">
                      <a:alpha val="43137"/>
                    </a:srgbClr>
                  </a:outerShdw>
                </a:effectLst>
              </a:rPr>
              <a:t>取</a:t>
            </a:r>
            <a:r>
              <a:rPr lang="ja-JP" altLang="en-US" sz="1400" b="1" dirty="0">
                <a:effectLst>
                  <a:outerShdw blurRad="38100" dist="38100" dir="2700000" algn="tl">
                    <a:srgbClr val="000000">
                      <a:alpha val="43137"/>
                    </a:srgbClr>
                  </a:outerShdw>
                </a:effectLst>
              </a:rPr>
              <a:t>り</a:t>
            </a:r>
            <a:r>
              <a:rPr lang="ja-JP" altLang="en-US" sz="1600" b="1" dirty="0">
                <a:effectLst>
                  <a:outerShdw blurRad="38100" dist="38100" dir="2700000" algn="tl">
                    <a:srgbClr val="000000">
                      <a:alpha val="43137"/>
                    </a:srgbClr>
                  </a:outerShdw>
                </a:effectLst>
              </a:rPr>
              <a:t>組</a:t>
            </a:r>
            <a:r>
              <a:rPr lang="ja-JP" altLang="en-US" sz="1400" b="1" dirty="0">
                <a:effectLst>
                  <a:outerShdw blurRad="38100" dist="38100" dir="2700000" algn="tl">
                    <a:srgbClr val="000000">
                      <a:alpha val="43137"/>
                    </a:srgbClr>
                  </a:outerShdw>
                </a:effectLst>
              </a:rPr>
              <a:t>む</a:t>
            </a:r>
            <a:endParaRPr lang="ja-JP" altLang="en-US" sz="1600" b="1" dirty="0">
              <a:effectLst>
                <a:outerShdw blurRad="38100" dist="38100" dir="2700000" algn="tl">
                  <a:srgbClr val="000000">
                    <a:alpha val="43137"/>
                  </a:srgbClr>
                </a:outerShdw>
              </a:effectLst>
            </a:endParaRPr>
          </a:p>
        </p:txBody>
      </p:sp>
      <p:sp>
        <p:nvSpPr>
          <p:cNvPr id="32" name="ホームベース 31"/>
          <p:cNvSpPr/>
          <p:nvPr/>
        </p:nvSpPr>
        <p:spPr>
          <a:xfrm>
            <a:off x="6879821" y="1976651"/>
            <a:ext cx="2052000" cy="900000"/>
          </a:xfrm>
          <a:prstGeom prst="homePlate">
            <a:avLst/>
          </a:prstGeom>
          <a:solidFill>
            <a:srgbClr val="FF7C80"/>
          </a:solidFill>
          <a:ln w="25400" cap="flat" cmpd="sng" algn="ctr">
            <a:noFill/>
            <a:prstDash val="solid"/>
          </a:ln>
          <a:effectLst/>
        </p:spPr>
        <p:txBody>
          <a:bodyPr rtlCol="0" anchor="ctr"/>
          <a:lstStyle/>
          <a:p>
            <a:pPr lvl="0" algn="ctr" fontAlgn="base">
              <a:spcBef>
                <a:spcPct val="0"/>
              </a:spcBef>
              <a:spcAft>
                <a:spcPct val="0"/>
              </a:spcAft>
              <a:defRPr/>
            </a:pPr>
            <a:r>
              <a:rPr lang="en-US" altLang="ja-JP" sz="2400" dirty="0">
                <a:solidFill>
                  <a:schemeClr val="lt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Step4</a:t>
            </a:r>
            <a:br>
              <a:rPr kumimoji="0" lang="en-US" altLang="ja-JP" sz="1800" b="0" i="0" u="none" strike="noStrike" kern="0" cap="none" spc="0" normalizeH="0" baseline="0" noProof="0" dirty="0">
                <a:ln>
                  <a:noFill/>
                </a:ln>
                <a:solidFill>
                  <a:srgbClr val="FFFFFF"/>
                </a:solidFill>
                <a:effectLst/>
                <a:uLnTx/>
                <a:uFillTx/>
                <a:latin typeface="Arial"/>
                <a:ea typeface="ＭＳ Ｐゴシック"/>
                <a:cs typeface="+mn-cs"/>
              </a:rPr>
            </a:br>
            <a:r>
              <a:rPr lang="ja-JP" altLang="en-US" sz="1400" b="1" dirty="0">
                <a:solidFill>
                  <a:schemeClr val="lt1"/>
                </a:solidFill>
                <a:effectLst>
                  <a:outerShdw blurRad="38100" dist="38100" dir="2700000" algn="tl">
                    <a:srgbClr val="000000">
                      <a:alpha val="43137"/>
                    </a:srgbClr>
                  </a:outerShdw>
                </a:effectLst>
              </a:rPr>
              <a:t>より</a:t>
            </a:r>
            <a:r>
              <a:rPr lang="ja-JP" altLang="en-US" sz="1600" b="1" dirty="0">
                <a:solidFill>
                  <a:schemeClr val="lt1"/>
                </a:solidFill>
                <a:effectLst>
                  <a:outerShdw blurRad="38100" dist="38100" dir="2700000" algn="tl">
                    <a:srgbClr val="000000">
                      <a:alpha val="43137"/>
                    </a:srgbClr>
                  </a:outerShdw>
                </a:effectLst>
              </a:rPr>
              <a:t>強固</a:t>
            </a:r>
            <a:r>
              <a:rPr lang="ja-JP" altLang="en-US" sz="1400" b="1" dirty="0">
                <a:solidFill>
                  <a:schemeClr val="lt1"/>
                </a:solidFill>
                <a:effectLst>
                  <a:outerShdw blurRad="38100" dist="38100" dir="2700000" algn="tl">
                    <a:srgbClr val="000000">
                      <a:alpha val="43137"/>
                    </a:srgbClr>
                  </a:outerShdw>
                </a:effectLst>
              </a:rPr>
              <a:t>にするための</a:t>
            </a:r>
            <a:r>
              <a:rPr lang="ja-JP" altLang="en-US" sz="1600" b="1" dirty="0">
                <a:solidFill>
                  <a:schemeClr val="lt1"/>
                </a:solidFill>
                <a:effectLst>
                  <a:outerShdw blurRad="38100" dist="38100" dir="2700000" algn="tl">
                    <a:srgbClr val="000000">
                      <a:alpha val="43137"/>
                    </a:srgbClr>
                  </a:outerShdw>
                </a:effectLst>
              </a:rPr>
              <a:t>方策</a:t>
            </a:r>
          </a:p>
        </p:txBody>
      </p:sp>
      <p:pic>
        <p:nvPicPr>
          <p:cNvPr id="5" name="図 4">
            <a:extLst>
              <a:ext uri="{FF2B5EF4-FFF2-40B4-BE49-F238E27FC236}">
                <a16:creationId xmlns:a16="http://schemas.microsoft.com/office/drawing/2014/main" id="{08296E71-5860-4601-90DE-D26205170A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7111" y="2985084"/>
            <a:ext cx="1777137" cy="2511426"/>
          </a:xfrm>
          <a:prstGeom prst="rect">
            <a:avLst/>
          </a:prstGeom>
          <a:effectLst>
            <a:outerShdw blurRad="50800" dist="38100" dir="8100000" algn="tr" rotWithShape="0">
              <a:prstClr val="black">
                <a:alpha val="40000"/>
              </a:prstClr>
            </a:outerShdw>
          </a:effectLst>
        </p:spPr>
      </p:pic>
      <p:pic>
        <p:nvPicPr>
          <p:cNvPr id="6" name="図 5">
            <a:extLst>
              <a:ext uri="{FF2B5EF4-FFF2-40B4-BE49-F238E27FC236}">
                <a16:creationId xmlns:a16="http://schemas.microsoft.com/office/drawing/2014/main" id="{848781DC-DF16-4076-82FA-C9EBBA8C2F2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593976" y="2960427"/>
            <a:ext cx="1773723" cy="2512800"/>
          </a:xfrm>
          <a:prstGeom prst="rect">
            <a:avLst/>
          </a:prstGeom>
          <a:effectLst>
            <a:outerShdw blurRad="50800" dist="38100" dir="8100000" algn="tr" rotWithShape="0">
              <a:prstClr val="black">
                <a:alpha val="40000"/>
              </a:prstClr>
            </a:outerShdw>
          </a:effectLst>
        </p:spPr>
      </p:pic>
      <p:sp>
        <p:nvSpPr>
          <p:cNvPr id="7" name="メモ 6"/>
          <p:cNvSpPr/>
          <p:nvPr/>
        </p:nvSpPr>
        <p:spPr>
          <a:xfrm>
            <a:off x="6911854" y="2960427"/>
            <a:ext cx="1800000" cy="2512799"/>
          </a:xfrm>
          <a:prstGeom prst="foldedCorner">
            <a:avLst/>
          </a:prstGeom>
          <a:gradFill>
            <a:gsLst>
              <a:gs pos="100000">
                <a:srgbClr val="CCFFFF"/>
              </a:gs>
              <a:gs pos="0">
                <a:srgbClr val="CCFF99"/>
              </a:gs>
              <a:gs pos="90000">
                <a:srgbClr val="CCECFF"/>
              </a:gs>
            </a:gsLst>
            <a:lin ang="16200000" scaled="1"/>
          </a:gradFill>
          <a:ln>
            <a:noFill/>
          </a:ln>
        </p:spPr>
        <p:style>
          <a:lnRef idx="1">
            <a:schemeClr val="accent2"/>
          </a:lnRef>
          <a:fillRef idx="2">
            <a:schemeClr val="accent2"/>
          </a:fillRef>
          <a:effectRef idx="1">
            <a:schemeClr val="accent2"/>
          </a:effectRef>
          <a:fontRef idx="minor">
            <a:schemeClr val="dk1"/>
          </a:fontRef>
        </p:style>
        <p:txBody>
          <a:bodyPr rtlCol="0" anchor="t"/>
          <a:lstStyle/>
          <a:p>
            <a:pPr marL="265113" indent="-265113">
              <a:lnSpc>
                <a:spcPts val="1700"/>
              </a:lnSpc>
              <a:buSzPct val="180000"/>
              <a:buBlip>
                <a:blip r:embed="rId6">
                  <a:extLst>
                    <a:ext uri="{96DAC541-7B7A-43D3-8B79-37D633B846F1}">
                      <asvg:svgBlip xmlns:asvg="http://schemas.microsoft.com/office/drawing/2016/SVG/main" r:embed="rId7"/>
                    </a:ext>
                  </a:extLst>
                </a:blip>
              </a:buBlip>
            </a:pPr>
            <a:r>
              <a:rPr lang="ja-JP" altLang="en-US" sz="1200" b="1" dirty="0">
                <a:solidFill>
                  <a:schemeClr val="bg2">
                    <a:lumMod val="75000"/>
                  </a:schemeClr>
                </a:solidFill>
                <a:latin typeface="+mj-ea"/>
                <a:ea typeface="+mj-ea"/>
              </a:rPr>
              <a:t>情報収集と共有</a:t>
            </a:r>
            <a:endParaRPr lang="en-US" altLang="ja-JP" sz="1200" b="1" dirty="0">
              <a:solidFill>
                <a:schemeClr val="bg2">
                  <a:lumMod val="75000"/>
                </a:schemeClr>
              </a:solidFill>
              <a:latin typeface="+mj-ea"/>
              <a:ea typeface="+mj-ea"/>
            </a:endParaRPr>
          </a:p>
          <a:p>
            <a:pPr marL="265113" indent="-265113">
              <a:lnSpc>
                <a:spcPts val="1700"/>
              </a:lnSpc>
              <a:buSzPct val="180000"/>
              <a:buBlip>
                <a:blip r:embed="rId6">
                  <a:extLst>
                    <a:ext uri="{96DAC541-7B7A-43D3-8B79-37D633B846F1}">
                      <asvg:svgBlip xmlns:asvg="http://schemas.microsoft.com/office/drawing/2016/SVG/main" r:embed="rId7"/>
                    </a:ext>
                  </a:extLst>
                </a:blip>
              </a:buBlip>
            </a:pPr>
            <a:r>
              <a:rPr lang="ja-JP" altLang="en-US" sz="1200" b="1" dirty="0">
                <a:solidFill>
                  <a:schemeClr val="bg2">
                    <a:lumMod val="75000"/>
                  </a:schemeClr>
                </a:solidFill>
                <a:latin typeface="+mj-ea"/>
                <a:ea typeface="+mj-ea"/>
              </a:rPr>
              <a:t>ウェブサイトの</a:t>
            </a:r>
            <a:br>
              <a:rPr lang="en-US" altLang="ja-JP" sz="1200" b="1" dirty="0">
                <a:solidFill>
                  <a:schemeClr val="bg2">
                    <a:lumMod val="75000"/>
                  </a:schemeClr>
                </a:solidFill>
                <a:latin typeface="+mj-ea"/>
                <a:ea typeface="+mj-ea"/>
              </a:rPr>
            </a:br>
            <a:r>
              <a:rPr lang="ja-JP" altLang="en-US" sz="1200" b="1" dirty="0">
                <a:solidFill>
                  <a:schemeClr val="bg2">
                    <a:lumMod val="75000"/>
                  </a:schemeClr>
                </a:solidFill>
                <a:latin typeface="+mj-ea"/>
                <a:ea typeface="+mj-ea"/>
              </a:rPr>
              <a:t>情報セキュリティ</a:t>
            </a:r>
          </a:p>
          <a:p>
            <a:pPr marL="265113" indent="-265113">
              <a:lnSpc>
                <a:spcPts val="1700"/>
              </a:lnSpc>
              <a:buSzPct val="180000"/>
              <a:buBlip>
                <a:blip r:embed="rId6">
                  <a:extLst>
                    <a:ext uri="{96DAC541-7B7A-43D3-8B79-37D633B846F1}">
                      <asvg:svgBlip xmlns:asvg="http://schemas.microsoft.com/office/drawing/2016/SVG/main" r:embed="rId7"/>
                    </a:ext>
                  </a:extLst>
                </a:blip>
              </a:buBlip>
            </a:pPr>
            <a:r>
              <a:rPr lang="ja-JP" altLang="en-US" sz="1200" b="1" dirty="0">
                <a:solidFill>
                  <a:schemeClr val="bg2">
                    <a:lumMod val="75000"/>
                  </a:schemeClr>
                </a:solidFill>
                <a:latin typeface="+mj-ea"/>
                <a:ea typeface="+mj-ea"/>
              </a:rPr>
              <a:t>クラウドサービスの</a:t>
            </a:r>
            <a:br>
              <a:rPr lang="en-US" altLang="ja-JP" sz="1200" b="1" dirty="0">
                <a:solidFill>
                  <a:schemeClr val="bg2">
                    <a:lumMod val="75000"/>
                  </a:schemeClr>
                </a:solidFill>
                <a:latin typeface="+mj-ea"/>
                <a:ea typeface="+mj-ea"/>
              </a:rPr>
            </a:br>
            <a:r>
              <a:rPr lang="ja-JP" altLang="en-US" sz="1200" b="1" dirty="0">
                <a:solidFill>
                  <a:schemeClr val="bg2">
                    <a:lumMod val="75000"/>
                  </a:schemeClr>
                </a:solidFill>
                <a:latin typeface="+mj-ea"/>
                <a:ea typeface="+mj-ea"/>
              </a:rPr>
              <a:t>情報セキュリティ</a:t>
            </a:r>
          </a:p>
          <a:p>
            <a:pPr marL="265113" indent="-265113">
              <a:lnSpc>
                <a:spcPts val="1700"/>
              </a:lnSpc>
              <a:buSzPct val="180000"/>
              <a:buBlip>
                <a:blip r:embed="rId6">
                  <a:extLst>
                    <a:ext uri="{96DAC541-7B7A-43D3-8B79-37D633B846F1}">
                      <asvg:svgBlip xmlns:asvg="http://schemas.microsoft.com/office/drawing/2016/SVG/main" r:embed="rId7"/>
                    </a:ext>
                  </a:extLst>
                </a:blip>
              </a:buBlip>
            </a:pPr>
            <a:r>
              <a:rPr lang="ja-JP" altLang="en-US" sz="1200" b="1" dirty="0">
                <a:solidFill>
                  <a:schemeClr val="bg2">
                    <a:lumMod val="75000"/>
                  </a:schemeClr>
                </a:solidFill>
                <a:latin typeface="+mj-ea"/>
                <a:ea typeface="+mj-ea"/>
              </a:rPr>
              <a:t>情報セキュリティ</a:t>
            </a:r>
            <a:br>
              <a:rPr lang="en-US" altLang="ja-JP" sz="1200" b="1" dirty="0">
                <a:solidFill>
                  <a:schemeClr val="bg2">
                    <a:lumMod val="75000"/>
                  </a:schemeClr>
                </a:solidFill>
                <a:latin typeface="+mj-ea"/>
                <a:ea typeface="+mj-ea"/>
              </a:rPr>
            </a:br>
            <a:r>
              <a:rPr lang="ja-JP" altLang="en-US" sz="1200" b="1" dirty="0">
                <a:solidFill>
                  <a:schemeClr val="bg2">
                    <a:lumMod val="75000"/>
                  </a:schemeClr>
                </a:solidFill>
                <a:latin typeface="+mj-ea"/>
                <a:ea typeface="+mj-ea"/>
              </a:rPr>
              <a:t>サービスの活用</a:t>
            </a:r>
          </a:p>
          <a:p>
            <a:pPr marL="265113" indent="-265113">
              <a:lnSpc>
                <a:spcPts val="1700"/>
              </a:lnSpc>
              <a:buSzPct val="180000"/>
              <a:buBlip>
                <a:blip r:embed="rId6">
                  <a:extLst>
                    <a:ext uri="{96DAC541-7B7A-43D3-8B79-37D633B846F1}">
                      <asvg:svgBlip xmlns:asvg="http://schemas.microsoft.com/office/drawing/2016/SVG/main" r:embed="rId7"/>
                    </a:ext>
                  </a:extLst>
                </a:blip>
              </a:buBlip>
            </a:pPr>
            <a:r>
              <a:rPr lang="ja-JP" altLang="en-US" sz="1200" b="1" dirty="0">
                <a:solidFill>
                  <a:schemeClr val="bg2">
                    <a:lumMod val="75000"/>
                  </a:schemeClr>
                </a:solidFill>
                <a:latin typeface="+mj-ea"/>
                <a:ea typeface="+mj-ea"/>
              </a:rPr>
              <a:t>技術的対作例と活用</a:t>
            </a:r>
          </a:p>
          <a:p>
            <a:pPr marL="265113" indent="-265113">
              <a:lnSpc>
                <a:spcPts val="1700"/>
              </a:lnSpc>
              <a:buSzPct val="180000"/>
              <a:buBlip>
                <a:blip r:embed="rId6">
                  <a:extLst>
                    <a:ext uri="{96DAC541-7B7A-43D3-8B79-37D633B846F1}">
                      <asvg:svgBlip xmlns:asvg="http://schemas.microsoft.com/office/drawing/2016/SVG/main" r:embed="rId7"/>
                    </a:ext>
                  </a:extLst>
                </a:blip>
              </a:buBlip>
            </a:pPr>
            <a:r>
              <a:rPr lang="ja-JP" altLang="en-US" sz="1200" b="1" dirty="0">
                <a:solidFill>
                  <a:schemeClr val="bg2">
                    <a:lumMod val="75000"/>
                  </a:schemeClr>
                </a:solidFill>
                <a:latin typeface="+mj-ea"/>
                <a:ea typeface="+mj-ea"/>
              </a:rPr>
              <a:t>詳細リスク分析の</a:t>
            </a:r>
            <a:br>
              <a:rPr lang="en-US" altLang="ja-JP" sz="1200" b="1" dirty="0">
                <a:solidFill>
                  <a:schemeClr val="bg2">
                    <a:lumMod val="75000"/>
                  </a:schemeClr>
                </a:solidFill>
                <a:latin typeface="+mj-ea"/>
                <a:ea typeface="+mj-ea"/>
              </a:rPr>
            </a:br>
            <a:r>
              <a:rPr lang="ja-JP" altLang="en-US" sz="1200" b="1" dirty="0">
                <a:solidFill>
                  <a:schemeClr val="bg2">
                    <a:lumMod val="75000"/>
                  </a:schemeClr>
                </a:solidFill>
                <a:latin typeface="+mj-ea"/>
                <a:ea typeface="+mj-ea"/>
              </a:rPr>
              <a:t>実施方法</a:t>
            </a:r>
          </a:p>
        </p:txBody>
      </p:sp>
      <p:pic>
        <p:nvPicPr>
          <p:cNvPr id="10" name="図 9">
            <a:extLst>
              <a:ext uri="{FF2B5EF4-FFF2-40B4-BE49-F238E27FC236}">
                <a16:creationId xmlns:a16="http://schemas.microsoft.com/office/drawing/2014/main" id="{A2F73226-B977-4EF6-BD97-B747E0E14B28}"/>
              </a:ext>
            </a:extLst>
          </p:cNvPr>
          <p:cNvPicPr>
            <a:picLocks noChangeAspect="1"/>
          </p:cNvPicPr>
          <p:nvPr/>
        </p:nvPicPr>
        <p:blipFill>
          <a:blip r:embed="rId8"/>
          <a:stretch>
            <a:fillRect/>
          </a:stretch>
        </p:blipFill>
        <p:spPr>
          <a:xfrm>
            <a:off x="8574591" y="5264683"/>
            <a:ext cx="461905" cy="276264"/>
          </a:xfrm>
          <a:prstGeom prst="rect">
            <a:avLst/>
          </a:prstGeom>
        </p:spPr>
      </p:pic>
      <p:sp>
        <p:nvSpPr>
          <p:cNvPr id="8" name="テキスト ボックス 7">
            <a:extLst>
              <a:ext uri="{FF2B5EF4-FFF2-40B4-BE49-F238E27FC236}">
                <a16:creationId xmlns:a16="http://schemas.microsoft.com/office/drawing/2014/main" id="{4A04A952-B75E-4D4E-B500-8727541ACCFC}"/>
              </a:ext>
            </a:extLst>
          </p:cNvPr>
          <p:cNvSpPr txBox="1"/>
          <p:nvPr/>
        </p:nvSpPr>
        <p:spPr>
          <a:xfrm>
            <a:off x="683568" y="5866875"/>
            <a:ext cx="1323080" cy="415498"/>
          </a:xfrm>
          <a:prstGeom prst="rect">
            <a:avLst/>
          </a:prstGeom>
          <a:solidFill>
            <a:schemeClr val="bg1"/>
          </a:solidFill>
        </p:spPr>
        <p:txBody>
          <a:bodyPr wrap="square" rtlCol="0">
            <a:spAutoFit/>
          </a:bodyPr>
          <a:lstStyle/>
          <a:p>
            <a:pPr algn="ctr"/>
            <a:r>
              <a:rPr lang="en-US" altLang="ja-JP" sz="1050" dirty="0">
                <a:latin typeface="+mj-ea"/>
                <a:ea typeface="+mj-ea"/>
              </a:rPr>
              <a:t>SECURITY ACTION </a:t>
            </a:r>
            <a:r>
              <a:rPr lang="ja-JP" altLang="en-US" sz="1050" dirty="0">
                <a:solidFill>
                  <a:srgbClr val="32AAE6"/>
                </a:solidFill>
                <a:latin typeface="+mj-ea"/>
                <a:ea typeface="+mj-ea"/>
              </a:rPr>
              <a:t>★</a:t>
            </a:r>
            <a:r>
              <a:rPr lang="ja-JP" altLang="en-US" sz="1050" dirty="0">
                <a:latin typeface="+mj-ea"/>
                <a:ea typeface="+mj-ea"/>
              </a:rPr>
              <a:t>一つ星を宣言</a:t>
            </a:r>
            <a:endParaRPr kumimoji="1" lang="ja-JP" altLang="en-US" sz="1050" dirty="0">
              <a:latin typeface="+mj-ea"/>
              <a:ea typeface="+mj-ea"/>
            </a:endParaRPr>
          </a:p>
        </p:txBody>
      </p:sp>
      <p:sp>
        <p:nvSpPr>
          <p:cNvPr id="22" name="テキスト ボックス 21">
            <a:extLst>
              <a:ext uri="{FF2B5EF4-FFF2-40B4-BE49-F238E27FC236}">
                <a16:creationId xmlns:a16="http://schemas.microsoft.com/office/drawing/2014/main" id="{00EF0201-E3C1-48D1-B6A4-64779BF30334}"/>
              </a:ext>
            </a:extLst>
          </p:cNvPr>
          <p:cNvSpPr txBox="1"/>
          <p:nvPr/>
        </p:nvSpPr>
        <p:spPr>
          <a:xfrm>
            <a:off x="2843808" y="5866875"/>
            <a:ext cx="1323080" cy="415498"/>
          </a:xfrm>
          <a:prstGeom prst="rect">
            <a:avLst/>
          </a:prstGeom>
          <a:noFill/>
        </p:spPr>
        <p:txBody>
          <a:bodyPr wrap="square" rtlCol="0">
            <a:spAutoFit/>
          </a:bodyPr>
          <a:lstStyle/>
          <a:p>
            <a:r>
              <a:rPr lang="en-US" altLang="ja-JP" sz="1050" dirty="0">
                <a:latin typeface="+mj-ea"/>
                <a:ea typeface="+mj-ea"/>
              </a:rPr>
              <a:t>SECURITY ACTION </a:t>
            </a:r>
            <a:r>
              <a:rPr lang="ja-JP" altLang="en-US" sz="1050" dirty="0">
                <a:solidFill>
                  <a:srgbClr val="32AAE6"/>
                </a:solidFill>
                <a:latin typeface="+mj-ea"/>
                <a:ea typeface="+mj-ea"/>
              </a:rPr>
              <a:t>★★</a:t>
            </a:r>
            <a:r>
              <a:rPr lang="ja-JP" altLang="en-US" sz="1050" dirty="0">
                <a:latin typeface="+mj-ea"/>
                <a:ea typeface="+mj-ea"/>
              </a:rPr>
              <a:t>二つ星を宣言</a:t>
            </a:r>
            <a:endParaRPr kumimoji="1" lang="ja-JP" altLang="en-US" sz="1050" dirty="0">
              <a:latin typeface="+mj-ea"/>
              <a:ea typeface="+mj-ea"/>
            </a:endParaRPr>
          </a:p>
        </p:txBody>
      </p:sp>
      <p:sp>
        <p:nvSpPr>
          <p:cNvPr id="11" name="矢印: 下 10">
            <a:extLst>
              <a:ext uri="{FF2B5EF4-FFF2-40B4-BE49-F238E27FC236}">
                <a16:creationId xmlns:a16="http://schemas.microsoft.com/office/drawing/2014/main" id="{73A2687C-918F-41B3-86F3-1529A3E07A5B}"/>
              </a:ext>
            </a:extLst>
          </p:cNvPr>
          <p:cNvSpPr/>
          <p:nvPr/>
        </p:nvSpPr>
        <p:spPr>
          <a:xfrm>
            <a:off x="992275" y="5609916"/>
            <a:ext cx="707890" cy="205627"/>
          </a:xfrm>
          <a:prstGeom prst="downArrow">
            <a:avLst/>
          </a:prstGeom>
          <a:solidFill>
            <a:srgbClr val="CCECFF"/>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6" name="矢印: 下 25">
            <a:extLst>
              <a:ext uri="{FF2B5EF4-FFF2-40B4-BE49-F238E27FC236}">
                <a16:creationId xmlns:a16="http://schemas.microsoft.com/office/drawing/2014/main" id="{0139CBFA-117A-4BB8-BEC2-A334582301F8}"/>
              </a:ext>
            </a:extLst>
          </p:cNvPr>
          <p:cNvSpPr/>
          <p:nvPr/>
        </p:nvSpPr>
        <p:spPr>
          <a:xfrm>
            <a:off x="3126892" y="5609916"/>
            <a:ext cx="707890" cy="205627"/>
          </a:xfrm>
          <a:prstGeom prst="downArrow">
            <a:avLst/>
          </a:prstGeom>
          <a:solidFill>
            <a:srgbClr val="CCECFF"/>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511378" y="867857"/>
            <a:ext cx="1464888" cy="276999"/>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rPr>
              <a:t>ガイドライン</a:t>
            </a:r>
            <a:r>
              <a:rPr kumimoji="1" lang="en-US" altLang="ja-JP" sz="1200" b="0" i="0" u="none" strike="noStrike" kern="1200" cap="none" spc="0" normalizeH="0" baseline="0" noProof="0" dirty="0">
                <a:ln>
                  <a:noFill/>
                </a:ln>
                <a:solidFill>
                  <a:srgbClr val="000000"/>
                </a:solidFill>
                <a:effectLst/>
                <a:uLnTx/>
                <a:uFillTx/>
                <a:latin typeface="Arial"/>
                <a:ea typeface="ＭＳ Ｐゴシック"/>
                <a:cs typeface="+mn-cs"/>
              </a:rPr>
              <a:t>P.15-54</a:t>
            </a:r>
            <a:endParaRPr kumimoji="1" lang="ja-JP" altLang="en-US" sz="12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28" name="スライド番号プレースホルダー 3">
            <a:extLst>
              <a:ext uri="{FF2B5EF4-FFF2-40B4-BE49-F238E27FC236}">
                <a16:creationId xmlns:a16="http://schemas.microsoft.com/office/drawing/2014/main" id="{9E859D89-7789-4C88-9776-19F9A32A5EDF}"/>
              </a:ext>
            </a:extLst>
          </p:cNvPr>
          <p:cNvSpPr>
            <a:spLocks noGrp="1"/>
          </p:cNvSpPr>
          <p:nvPr>
            <p:ph type="sldNum" sz="quarter" idx="12"/>
          </p:nvPr>
        </p:nvSpPr>
        <p:spPr>
          <a:xfrm>
            <a:off x="6553200" y="6526215"/>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1400" dirty="0">
                <a:solidFill>
                  <a:srgbClr val="000066"/>
                </a:solidFill>
              </a:rPr>
              <a:t>7</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Tree>
    <p:extLst>
      <p:ext uri="{BB962C8B-B14F-4D97-AF65-F5344CB8AC3E}">
        <p14:creationId xmlns:p14="http://schemas.microsoft.com/office/powerpoint/2010/main" val="5818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1E961-F06B-4AD2-8563-B74C9071A226}"/>
              </a:ext>
            </a:extLst>
          </p:cNvPr>
          <p:cNvSpPr>
            <a:spLocks noGrp="1"/>
          </p:cNvSpPr>
          <p:nvPr>
            <p:ph type="title"/>
          </p:nvPr>
        </p:nvSpPr>
        <p:spPr/>
        <p:txBody>
          <a:bodyPr/>
          <a:lstStyle/>
          <a:p>
            <a:r>
              <a:rPr lang="ja-JP" altLang="en-US" dirty="0"/>
              <a:t>取組み状況を宣言</a:t>
            </a:r>
            <a:endParaRPr kumimoji="1" lang="ja-JP" altLang="en-US" dirty="0"/>
          </a:p>
        </p:txBody>
      </p:sp>
      <p:sp>
        <p:nvSpPr>
          <p:cNvPr id="3" name="コンテンツ プレースホルダー 2">
            <a:extLst>
              <a:ext uri="{FF2B5EF4-FFF2-40B4-BE49-F238E27FC236}">
                <a16:creationId xmlns:a16="http://schemas.microsoft.com/office/drawing/2014/main" id="{5076B61A-0301-4B4B-95AE-06AC808304AD}"/>
              </a:ext>
            </a:extLst>
          </p:cNvPr>
          <p:cNvSpPr>
            <a:spLocks noGrp="1"/>
          </p:cNvSpPr>
          <p:nvPr>
            <p:ph idx="1"/>
          </p:nvPr>
        </p:nvSpPr>
        <p:spPr/>
        <p:txBody>
          <a:bodyPr/>
          <a:lstStyle/>
          <a:p>
            <a:r>
              <a:rPr lang="en-US" altLang="ja-JP" dirty="0"/>
              <a:t>SECURITY ACTION</a:t>
            </a:r>
            <a:r>
              <a:rPr lang="ja-JP" altLang="en-US" dirty="0"/>
              <a:t>宣言で取組みの見える化を図る</a:t>
            </a:r>
            <a:endParaRPr kumimoji="1" lang="ja-JP" altLang="en-US" dirty="0"/>
          </a:p>
        </p:txBody>
      </p:sp>
      <p:pic>
        <p:nvPicPr>
          <p:cNvPr id="5" name="コンテンツ プレースホルダー 6">
            <a:extLst>
              <a:ext uri="{FF2B5EF4-FFF2-40B4-BE49-F238E27FC236}">
                <a16:creationId xmlns:a16="http://schemas.microsoft.com/office/drawing/2014/main" id="{7668C608-14CE-4F31-B015-13AA45FB334B}"/>
              </a:ext>
            </a:extLst>
          </p:cNvPr>
          <p:cNvPicPr>
            <a:picLocks noChangeAspect="1"/>
          </p:cNvPicPr>
          <p:nvPr/>
        </p:nvPicPr>
        <p:blipFill>
          <a:blip r:embed="rId2"/>
          <a:stretch>
            <a:fillRect/>
          </a:stretch>
        </p:blipFill>
        <p:spPr bwMode="auto">
          <a:xfrm>
            <a:off x="498475" y="1868784"/>
            <a:ext cx="3997325" cy="464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コンテンツ プレースホルダー 5">
            <a:extLst>
              <a:ext uri="{FF2B5EF4-FFF2-40B4-BE49-F238E27FC236}">
                <a16:creationId xmlns:a16="http://schemas.microsoft.com/office/drawing/2014/main" id="{98461914-1F74-429C-8695-77C469C49784}"/>
              </a:ext>
            </a:extLst>
          </p:cNvPr>
          <p:cNvPicPr>
            <a:picLocks noChangeAspect="1"/>
          </p:cNvPicPr>
          <p:nvPr/>
        </p:nvPicPr>
        <p:blipFill>
          <a:blip r:embed="rId3"/>
          <a:stretch>
            <a:fillRect/>
          </a:stretch>
        </p:blipFill>
        <p:spPr>
          <a:xfrm>
            <a:off x="4648200" y="1868784"/>
            <a:ext cx="3997325" cy="3599085"/>
          </a:xfrm>
          <a:prstGeom prst="rect">
            <a:avLst/>
          </a:prstGeom>
        </p:spPr>
      </p:pic>
      <p:sp>
        <p:nvSpPr>
          <p:cNvPr id="9" name="スライド番号プレースホルダー 3">
            <a:extLst>
              <a:ext uri="{FF2B5EF4-FFF2-40B4-BE49-F238E27FC236}">
                <a16:creationId xmlns:a16="http://schemas.microsoft.com/office/drawing/2014/main" id="{89CFC600-06D0-49DD-ACDC-CD96F935D5E6}"/>
              </a:ext>
            </a:extLst>
          </p:cNvPr>
          <p:cNvSpPr>
            <a:spLocks noGrp="1"/>
          </p:cNvSpPr>
          <p:nvPr>
            <p:ph type="sldNum" sz="quarter" idx="12"/>
          </p:nvPr>
        </p:nvSpPr>
        <p:spPr>
          <a:xfrm>
            <a:off x="6553200" y="6526215"/>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rPr>
              <a:t>8</a:t>
            </a:r>
            <a:endParaRPr kumimoji="1" lang="ja-JP" altLang="en-US" sz="1400" b="0" i="0" u="none" strike="noStrike" kern="1200" cap="none" spc="0" normalizeH="0" baseline="0" noProof="0" dirty="0">
              <a:ln>
                <a:noFill/>
              </a:ln>
              <a:solidFill>
                <a:srgbClr val="000066"/>
              </a:solidFill>
              <a:effectLst/>
              <a:uLnTx/>
              <a:uFillTx/>
              <a:latin typeface="IPA Pゴシック" panose="020B0500000000000000" pitchFamily="50" charset="-128"/>
              <a:ea typeface="IPA Pゴシック" panose="020B0500000000000000" pitchFamily="50" charset="-128"/>
              <a:cs typeface="+mn-cs"/>
            </a:endParaRPr>
          </a:p>
        </p:txBody>
      </p:sp>
    </p:spTree>
    <p:extLst>
      <p:ext uri="{BB962C8B-B14F-4D97-AF65-F5344CB8AC3E}">
        <p14:creationId xmlns:p14="http://schemas.microsoft.com/office/powerpoint/2010/main" val="1395781307"/>
      </p:ext>
    </p:extLst>
  </p:cSld>
  <p:clrMapOvr>
    <a:masterClrMapping/>
  </p:clrMapOvr>
</p:sld>
</file>

<file path=ppt/theme/theme1.xml><?xml version="1.0" encoding="utf-8"?>
<a:theme xmlns:a="http://schemas.openxmlformats.org/drawingml/2006/main" name="IPA2004">
  <a:themeElements>
    <a:clrScheme name="IPA20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IPA200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20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20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20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20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20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20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20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20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20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20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20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PAテンプレートデザイン.potx" id="{246C8F3D-ACAC-40D4-9CF6-A3E2241F85FB}" vid="{16E8828E-E965-4576-87F9-11050EFB2AFE}"/>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IPAテンプレートデザイン_20151104</Template>
  <TotalTime>0</TotalTime>
  <Words>2124</Words>
  <Application>Microsoft Office PowerPoint</Application>
  <PresentationFormat>画面に合わせる (4:3)</PresentationFormat>
  <Paragraphs>431</Paragraphs>
  <Slides>27</Slides>
  <Notes>21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27</vt:i4>
      </vt:variant>
    </vt:vector>
  </HeadingPairs>
  <TitlesOfParts>
    <vt:vector size="41" baseType="lpstr">
      <vt:lpstr>HGP創英角ｺﾞｼｯｸUB</vt:lpstr>
      <vt:lpstr>HGS創英角ｺﾞｼｯｸUB</vt:lpstr>
      <vt:lpstr>HiraMaruPro-W4</vt:lpstr>
      <vt:lpstr>IPA Pゴシック</vt:lpstr>
      <vt:lpstr>ＭＳ Ｐゴシック</vt:lpstr>
      <vt:lpstr>MS UI Gothic</vt:lpstr>
      <vt:lpstr>游ゴシック</vt:lpstr>
      <vt:lpstr>游ゴシック Light</vt:lpstr>
      <vt:lpstr>Arial</vt:lpstr>
      <vt:lpstr>Calibri</vt:lpstr>
      <vt:lpstr>Segoe UI</vt:lpstr>
      <vt:lpstr>Wingdings</vt:lpstr>
      <vt:lpstr>IPA2004</vt:lpstr>
      <vt:lpstr>デザインの設定</vt:lpstr>
      <vt:lpstr>本資料の使用条件</vt:lpstr>
      <vt:lpstr>中小企業の情報セキュリティ対策ガイドライン第3版</vt:lpstr>
      <vt:lpstr>1. 「中小企業の情報セキュリティ対策ガイドライン」の使い方 中小企業の情報セキュリティ対策ガイドライン第3版 https://www.ipa.go.jp/security/keihatsu/sme/guideline/</vt:lpstr>
      <vt:lpstr>ガイドラインの構成</vt:lpstr>
      <vt:lpstr>第１部　経営者編</vt:lpstr>
      <vt:lpstr>経営者は何をやらなければならないのか (1)認識すべき「３原則」</vt:lpstr>
      <vt:lpstr>経営者は何をやらなければならないのか (2)実行すべき「重要7項目の取組」</vt:lpstr>
      <vt:lpstr>第２部 実践編</vt:lpstr>
      <vt:lpstr>取組み状況を宣言</vt:lpstr>
      <vt:lpstr>組織的な取組みのはじめ方</vt:lpstr>
      <vt:lpstr>組織的な取り組みを開始する (1)情報セキュリティ基本方針の作成と周知</vt:lpstr>
      <vt:lpstr>組織的な取り組みを開始する (2)実施状況の把握</vt:lpstr>
      <vt:lpstr>５分でできる！情報セキュリティ自社診断 自社診断のための25項目</vt:lpstr>
      <vt:lpstr>５分でできる！情報セキュリティ自社診断 基本的対策</vt:lpstr>
      <vt:lpstr>５分でできる！情報セキュリティ自社診断 従業員としての対策</vt:lpstr>
      <vt:lpstr>５分でできる！情報セキュリティ自社診断 従業員としての対策</vt:lpstr>
      <vt:lpstr>５分でできる！情報セキュリティ自社診断 組織としての対策</vt:lpstr>
      <vt:lpstr>組織的な取り組みを開始する (3)対策の決定と周知</vt:lpstr>
      <vt:lpstr>より強固にするための方策 (1)情報収集と共有</vt:lpstr>
      <vt:lpstr>より強固にするための方策 (2)ウェブサイトの情報セキュリティ</vt:lpstr>
      <vt:lpstr>(2)ウェブサイトの情報セキュリティ ウェブサイトの運営形態の検討</vt:lpstr>
      <vt:lpstr>(2)ウェブサイトの情報セキュリティ ウェブサイトの運営</vt:lpstr>
      <vt:lpstr>より強固にするための方策 (3)クラウドサービスの情報セキュリティ</vt:lpstr>
      <vt:lpstr>中小企業のための クラウドサービス安全利用の手引き</vt:lpstr>
      <vt:lpstr>クラウドサービス安全利用の手引き 選択するときの確認ポイント</vt:lpstr>
      <vt:lpstr>クラウドサービス安全利用の手引き 運用するときの確認ポイント</vt:lpstr>
      <vt:lpstr>クラウドサービス安全利用の手引き セキュリティ管理の確認ポイント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2017-07-05T03:24:57Z</dcterms:created>
  <dcterms:modified xsi:type="dcterms:W3CDTF">2019-08-20T06:54:42Z</dcterms:modified>
</cp:coreProperties>
</file>