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1"/>
  </p:notesMasterIdLst>
  <p:sldIdLst>
    <p:sldId id="328" r:id="rId2"/>
    <p:sldId id="256" r:id="rId3"/>
    <p:sldId id="257" r:id="rId4"/>
    <p:sldId id="270" r:id="rId5"/>
    <p:sldId id="259" r:id="rId6"/>
    <p:sldId id="260" r:id="rId7"/>
    <p:sldId id="261" r:id="rId8"/>
    <p:sldId id="263" r:id="rId9"/>
    <p:sldId id="269" r:id="rId10"/>
    <p:sldId id="268" r:id="rId11"/>
    <p:sldId id="265" r:id="rId12"/>
    <p:sldId id="266" r:id="rId13"/>
    <p:sldId id="267"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青池 涼" initials="青池" lastIdx="1" clrIdx="0">
    <p:extLst>
      <p:ext uri="{19B8F6BF-5375-455C-9EA6-DF929625EA0E}">
        <p15:presenceInfo xmlns:p15="http://schemas.microsoft.com/office/powerpoint/2012/main" userId="S::r-aoike@ipa.go.jp::50489f82-2199-4fb1-b639-6e75db68a7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1" autoAdjust="0"/>
    <p:restoredTop sz="88636" autoAdjust="0"/>
  </p:normalViewPr>
  <p:slideViewPr>
    <p:cSldViewPr snapToGrid="0">
      <p:cViewPr varScale="1">
        <p:scale>
          <a:sx n="83" d="100"/>
          <a:sy n="83"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D5E27-12FB-4508-8F63-765F784FDEC0}" type="datetimeFigureOut">
              <a:rPr kumimoji="1" lang="ja-JP" altLang="en-US" smtClean="0"/>
              <a:t>2020/4/20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2BAF6-E977-4554-9C9A-69F896B386ED}" type="slidenum">
              <a:rPr kumimoji="1" lang="ja-JP" altLang="en-US" smtClean="0"/>
              <a:t>‹#›</a:t>
            </a:fld>
            <a:endParaRPr kumimoji="1" lang="ja-JP" altLang="en-US"/>
          </a:p>
        </p:txBody>
      </p:sp>
    </p:spTree>
    <p:extLst>
      <p:ext uri="{BB962C8B-B14F-4D97-AF65-F5344CB8AC3E}">
        <p14:creationId xmlns:p14="http://schemas.microsoft.com/office/powerpoint/2010/main" val="32452742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pPr>
            <a:r>
              <a:rPr lang="ja-JP" altLang="en-US" dirty="0"/>
              <a:t>「情報セキュリティ</a:t>
            </a:r>
            <a:r>
              <a:rPr lang="en-US" altLang="ja-JP" dirty="0"/>
              <a:t>10</a:t>
            </a:r>
            <a:r>
              <a:rPr lang="ja-JP" altLang="en-US" dirty="0"/>
              <a:t>大脅威」は、独立行政法人情報処理推進機構（ＩＰＡ）が</a:t>
            </a:r>
            <a:r>
              <a:rPr lang="en-US" altLang="ja-JP" dirty="0"/>
              <a:t>2006</a:t>
            </a:r>
            <a:r>
              <a:rPr lang="ja-JP" altLang="en-US" dirty="0"/>
              <a:t>年から毎年発行している資料です。</a:t>
            </a:r>
            <a:endParaRPr lang="en-US" altLang="ja-JP" dirty="0"/>
          </a:p>
          <a:p>
            <a:pPr>
              <a:lnSpc>
                <a:spcPct val="100000"/>
              </a:lnSpc>
            </a:pPr>
            <a:r>
              <a:rPr lang="en-US" altLang="ja-JP" dirty="0"/>
              <a:t>2019</a:t>
            </a:r>
            <a:r>
              <a:rPr lang="ja-JP" altLang="en-US" dirty="0"/>
              <a:t>年に発生したセキュリティ事故や攻撃の状況等からＩＰＡが脅威候補を選出し、セキュリティ専門家や企業のシステム担当等から構成される「</a:t>
            </a:r>
            <a:r>
              <a:rPr lang="en-US" altLang="ja-JP" dirty="0"/>
              <a:t>10</a:t>
            </a:r>
            <a:r>
              <a:rPr lang="ja-JP" altLang="en-US" dirty="0"/>
              <a:t>大脅威選考会」が投票して脅威ランキングを決定しました。</a:t>
            </a:r>
            <a:r>
              <a:rPr lang="en-US" altLang="ja-JP" dirty="0"/>
              <a:t>TOP10</a:t>
            </a:r>
            <a:r>
              <a:rPr lang="ja-JP" altLang="en-US" dirty="0"/>
              <a:t>入りした脅威を「</a:t>
            </a:r>
            <a:r>
              <a:rPr lang="en-US" altLang="ja-JP" dirty="0"/>
              <a:t>10</a:t>
            </a:r>
            <a:r>
              <a:rPr lang="ja-JP" altLang="en-US" dirty="0"/>
              <a:t>大脅威」として脅威の概要、被害事例、対策方法等を解説</a:t>
            </a:r>
            <a:r>
              <a:rPr kumimoji="1" lang="ja-JP" altLang="en-US" dirty="0"/>
              <a:t>しています。</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a:t>
            </a:fld>
            <a:endParaRPr kumimoji="1" lang="ja-JP" altLang="en-US"/>
          </a:p>
        </p:txBody>
      </p:sp>
    </p:spTree>
    <p:extLst>
      <p:ext uri="{BB962C8B-B14F-4D97-AF65-F5344CB8AC3E}">
        <p14:creationId xmlns:p14="http://schemas.microsoft.com/office/powerpoint/2010/main" val="2550165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（セキュリティ担当者、システム管理者）</a:t>
            </a:r>
          </a:p>
          <a:p>
            <a:r>
              <a:rPr kumimoji="1" lang="ja-JP" altLang="en-US" sz="1200" b="0" i="0" u="none" strike="noStrike" kern="1200" baseline="0" dirty="0">
                <a:solidFill>
                  <a:schemeClr val="tx1"/>
                </a:solidFill>
                <a:latin typeface="+mn-lt"/>
                <a:ea typeface="+mn-ea"/>
                <a:cs typeface="+mn-cs"/>
              </a:rPr>
              <a:t>◆ 被害の予防／対応力の向上</a:t>
            </a:r>
          </a:p>
          <a:p>
            <a:r>
              <a:rPr kumimoji="1" lang="ja-JP" altLang="en-US" sz="1200" b="0" i="0" u="none" strike="noStrike" kern="1200" baseline="0" dirty="0">
                <a:solidFill>
                  <a:schemeClr val="tx1"/>
                </a:solidFill>
                <a:latin typeface="+mn-lt"/>
                <a:ea typeface="+mn-ea"/>
                <a:cs typeface="+mn-cs"/>
              </a:rPr>
              <a:t>・情報の管理とルール策定</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・サイバー攻撃に関する継続的な情報収集と情報共有</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・セキュリティ教育の実施</a:t>
            </a:r>
          </a:p>
          <a:p>
            <a:r>
              <a:rPr kumimoji="1" lang="ja-JP" altLang="en-US" sz="1200" b="0" i="0" u="none" strike="noStrike" kern="1200" baseline="0" dirty="0">
                <a:solidFill>
                  <a:schemeClr val="tx1"/>
                </a:solidFill>
                <a:latin typeface="+mn-lt"/>
                <a:ea typeface="+mn-ea"/>
                <a:cs typeface="+mn-cs"/>
              </a:rPr>
              <a:t>・インシデント発生時の訓練の実施</a:t>
            </a:r>
          </a:p>
          <a:p>
            <a:r>
              <a:rPr kumimoji="1" lang="ja-JP" altLang="en-US" sz="1200" b="0" i="0" u="none" strike="noStrike" kern="1200" baseline="0" dirty="0">
                <a:solidFill>
                  <a:schemeClr val="tx1"/>
                </a:solidFill>
                <a:latin typeface="+mn-lt"/>
                <a:ea typeface="+mn-ea"/>
                <a:cs typeface="+mn-cs"/>
              </a:rPr>
              <a:t>・統合運用管理ツール等によるセキュリティ対策状況の把握</a:t>
            </a:r>
          </a:p>
          <a:p>
            <a:r>
              <a:rPr kumimoji="1" lang="ja-JP" altLang="en-US" sz="1200" b="0" i="0" u="none" strike="noStrike" kern="1200" baseline="0" dirty="0">
                <a:solidFill>
                  <a:schemeClr val="tx1"/>
                </a:solidFill>
                <a:latin typeface="+mn-lt"/>
                <a:ea typeface="+mn-ea"/>
                <a:cs typeface="+mn-cs"/>
              </a:rPr>
              <a:t>　統合運用管理ツールを使い従業員や職員が利用する</a:t>
            </a:r>
            <a:r>
              <a:rPr kumimoji="1" lang="en-US" altLang="ja-JP" sz="1200" b="0" i="0" u="none" strike="noStrike" kern="1200" baseline="0" dirty="0">
                <a:solidFill>
                  <a:schemeClr val="tx1"/>
                </a:solidFill>
                <a:latin typeface="+mn-lt"/>
                <a:ea typeface="+mn-ea"/>
                <a:cs typeface="+mn-cs"/>
              </a:rPr>
              <a:t>PC</a:t>
            </a:r>
            <a:r>
              <a:rPr kumimoji="1" lang="ja-JP" altLang="en-US" sz="1200" b="0" i="0" u="none" strike="noStrike" kern="1200" baseline="0" dirty="0">
                <a:solidFill>
                  <a:schemeClr val="tx1"/>
                </a:solidFill>
                <a:latin typeface="+mn-lt"/>
                <a:ea typeface="+mn-ea"/>
                <a:cs typeface="+mn-cs"/>
              </a:rPr>
              <a:t>のソフトウェア更新状況を管理し、リスクの可視化を行う。</a:t>
            </a:r>
          </a:p>
          <a:p>
            <a:r>
              <a:rPr kumimoji="1" lang="ja-JP" altLang="en-US" sz="1200" b="0" i="0" u="none" strike="noStrike" kern="1200" baseline="0" dirty="0">
                <a:solidFill>
                  <a:schemeClr val="tx1"/>
                </a:solidFill>
                <a:latin typeface="+mn-lt"/>
                <a:ea typeface="+mn-ea"/>
                <a:cs typeface="+mn-cs"/>
              </a:rPr>
              <a:t>・取引先のセキュリティ対策実施状況の確認</a:t>
            </a:r>
          </a:p>
          <a:p>
            <a:r>
              <a:rPr kumimoji="1" lang="ja-JP" altLang="en-US" sz="1200" b="0" i="0" u="none" strike="noStrike" kern="1200" baseline="0" dirty="0">
                <a:solidFill>
                  <a:schemeClr val="tx1"/>
                </a:solidFill>
                <a:latin typeface="+mn-lt"/>
                <a:ea typeface="+mn-ea"/>
                <a:cs typeface="+mn-cs"/>
              </a:rPr>
              <a:t>・セキュアなシステム設計</a:t>
            </a:r>
          </a:p>
          <a:p>
            <a:r>
              <a:rPr kumimoji="1" lang="ja-JP" altLang="en-US" sz="1200" b="0" i="0" u="none" strike="noStrike" kern="1200" baseline="0" dirty="0">
                <a:solidFill>
                  <a:schemeClr val="tx1"/>
                </a:solidFill>
                <a:latin typeface="+mn-lt"/>
                <a:ea typeface="+mn-ea"/>
                <a:cs typeface="+mn-cs"/>
              </a:rPr>
              <a:t>・ネットワーク分離</a:t>
            </a:r>
          </a:p>
          <a:p>
            <a:r>
              <a:rPr kumimoji="1" lang="ja-JP" altLang="en-US" sz="1200" b="0" i="0" u="none" strike="noStrike" kern="1200" baseline="0" dirty="0">
                <a:solidFill>
                  <a:schemeClr val="tx1"/>
                </a:solidFill>
                <a:latin typeface="+mn-lt"/>
                <a:ea typeface="+mn-ea"/>
                <a:cs typeface="+mn-cs"/>
              </a:rPr>
              <a:t>・重要サーバーの要塞化（アクセス制御、暗号化等）</a:t>
            </a:r>
          </a:p>
          <a:p>
            <a:r>
              <a:rPr kumimoji="1" lang="ja-JP" altLang="en-US" sz="1200" b="0" i="0" u="none" strike="noStrike" kern="1200" baseline="0" dirty="0">
                <a:solidFill>
                  <a:schemeClr val="tx1"/>
                </a:solidFill>
                <a:latin typeface="+mn-lt"/>
                <a:ea typeface="+mn-ea"/>
                <a:cs typeface="+mn-cs"/>
              </a:rPr>
              <a:t>・海外拠点等も含めたセキュリティ対策の向上</a:t>
            </a:r>
          </a:p>
          <a:p>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 被害の早期検知</a:t>
            </a:r>
          </a:p>
          <a:p>
            <a:r>
              <a:rPr kumimoji="1" lang="ja-JP" altLang="en-US" sz="1200" b="0" i="0" u="none" strike="noStrike" kern="1200" baseline="0" dirty="0">
                <a:solidFill>
                  <a:schemeClr val="tx1"/>
                </a:solidFill>
                <a:latin typeface="+mn-lt"/>
                <a:ea typeface="+mn-ea"/>
                <a:cs typeface="+mn-cs"/>
              </a:rPr>
              <a:t>・ネットワーク監視、防御</a:t>
            </a:r>
          </a:p>
          <a:p>
            <a:r>
              <a:rPr kumimoji="1" lang="ja-JP" altLang="en-US" sz="1200" b="0" i="0" u="none" strike="noStrike" kern="1200" baseline="0" dirty="0">
                <a:solidFill>
                  <a:schemeClr val="tx1"/>
                </a:solidFill>
                <a:latin typeface="+mn-lt"/>
                <a:ea typeface="+mn-ea"/>
                <a:cs typeface="+mn-cs"/>
              </a:rPr>
              <a:t>　</a:t>
            </a:r>
            <a:r>
              <a:rPr kumimoji="1" lang="en-US" altLang="ja-JP" sz="1200" b="0" i="0" u="none" strike="noStrike" kern="1200" baseline="0" dirty="0">
                <a:solidFill>
                  <a:schemeClr val="tx1"/>
                </a:solidFill>
                <a:latin typeface="+mn-lt"/>
                <a:ea typeface="+mn-ea"/>
                <a:cs typeface="+mn-cs"/>
              </a:rPr>
              <a:t>UTM</a:t>
            </a:r>
            <a:r>
              <a:rPr kumimoji="1" lang="ja-JP" altLang="en-US" sz="1200" b="0" i="0" u="none" strike="noStrike" kern="1200" baseline="0" dirty="0">
                <a:solidFill>
                  <a:schemeClr val="tx1"/>
                </a:solidFill>
                <a:latin typeface="+mn-lt"/>
                <a:ea typeface="+mn-ea"/>
                <a:cs typeface="+mn-cs"/>
              </a:rPr>
              <a:t>・</a:t>
            </a:r>
            <a:r>
              <a:rPr kumimoji="1" lang="en-US" altLang="ja-JP" sz="1200" b="0" i="0" u="none" strike="noStrike" kern="1200" baseline="0" dirty="0">
                <a:solidFill>
                  <a:schemeClr val="tx1"/>
                </a:solidFill>
                <a:latin typeface="+mn-lt"/>
                <a:ea typeface="+mn-ea"/>
                <a:cs typeface="+mn-cs"/>
              </a:rPr>
              <a:t>IDS/IPS</a:t>
            </a:r>
            <a:r>
              <a:rPr kumimoji="1" lang="ja-JP" altLang="en-US" sz="1200" b="0" i="0" u="none" strike="noStrike" kern="1200" baseline="0" dirty="0">
                <a:solidFill>
                  <a:schemeClr val="tx1"/>
                </a:solidFill>
                <a:latin typeface="+mn-lt"/>
                <a:ea typeface="+mn-ea"/>
                <a:cs typeface="+mn-cs"/>
              </a:rPr>
              <a:t>・</a:t>
            </a:r>
            <a:r>
              <a:rPr kumimoji="1" lang="en-US" altLang="ja-JP" sz="1200" b="0" i="0" u="none" strike="noStrike" kern="1200" baseline="0" dirty="0">
                <a:solidFill>
                  <a:schemeClr val="tx1"/>
                </a:solidFill>
                <a:latin typeface="+mn-lt"/>
                <a:ea typeface="+mn-ea"/>
                <a:cs typeface="+mn-cs"/>
              </a:rPr>
              <a:t>WAF</a:t>
            </a:r>
            <a:r>
              <a:rPr kumimoji="1" lang="ja-JP" altLang="en-US" sz="1200" b="0" i="0" u="none" strike="noStrike" kern="1200" baseline="0" dirty="0">
                <a:solidFill>
                  <a:schemeClr val="tx1"/>
                </a:solidFill>
                <a:latin typeface="+mn-lt"/>
                <a:ea typeface="+mn-ea"/>
                <a:cs typeface="+mn-cs"/>
              </a:rPr>
              <a:t>などの導入</a:t>
            </a:r>
          </a:p>
          <a:p>
            <a:r>
              <a:rPr kumimoji="1" lang="ja-JP" altLang="en-US" sz="1200" b="0" i="0" u="none" strike="noStrike" kern="1200" baseline="0" dirty="0">
                <a:solidFill>
                  <a:schemeClr val="tx1"/>
                </a:solidFill>
                <a:latin typeface="+mn-lt"/>
                <a:ea typeface="+mn-ea"/>
                <a:cs typeface="+mn-cs"/>
              </a:rPr>
              <a:t>・エンドポイントの監視、防御</a:t>
            </a:r>
          </a:p>
          <a:p>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 被害を受けた後の対応</a:t>
            </a:r>
          </a:p>
          <a:p>
            <a:r>
              <a:rPr kumimoji="1" lang="ja-JP" altLang="en-US" sz="1200" b="0" i="0" u="none" strike="noStrike" kern="1200" baseline="0" dirty="0">
                <a:solidFill>
                  <a:schemeClr val="tx1"/>
                </a:solidFill>
                <a:latin typeface="+mn-lt"/>
                <a:ea typeface="+mn-ea"/>
                <a:cs typeface="+mn-cs"/>
              </a:rPr>
              <a:t>・</a:t>
            </a:r>
            <a:r>
              <a:rPr kumimoji="1" lang="en-US" altLang="ja-JP" sz="1200" b="0" i="0" u="none" strike="noStrike" kern="1200" baseline="0" dirty="0">
                <a:solidFill>
                  <a:schemeClr val="tx1"/>
                </a:solidFill>
                <a:latin typeface="+mn-lt"/>
                <a:ea typeface="+mn-ea"/>
                <a:cs typeface="+mn-cs"/>
              </a:rPr>
              <a:t>CSIRT</a:t>
            </a:r>
            <a:r>
              <a:rPr kumimoji="1" lang="ja-JP" altLang="en-US" sz="1200" b="0" i="0" u="none" strike="noStrike" kern="1200" baseline="0" dirty="0">
                <a:solidFill>
                  <a:schemeClr val="tx1"/>
                </a:solidFill>
                <a:latin typeface="+mn-lt"/>
                <a:ea typeface="+mn-ea"/>
                <a:cs typeface="+mn-cs"/>
              </a:rPr>
              <a:t>の運用によるインシデント対応</a:t>
            </a:r>
          </a:p>
          <a:p>
            <a:r>
              <a:rPr kumimoji="1" lang="ja-JP" altLang="en-US" sz="1200" b="0" i="0" u="none" strike="noStrike" kern="1200" baseline="0" dirty="0">
                <a:solidFill>
                  <a:schemeClr val="tx1"/>
                </a:solidFill>
                <a:latin typeface="+mn-lt"/>
                <a:ea typeface="+mn-ea"/>
                <a:cs typeface="+mn-cs"/>
              </a:rPr>
              <a:t>・影響調査および原因の追究、対策の強化</a:t>
            </a:r>
          </a:p>
          <a:p>
            <a:r>
              <a:rPr kumimoji="1" lang="ja-JP" altLang="en-US" sz="1200" b="0" i="0" u="none" strike="noStrike" kern="1200" baseline="0" dirty="0">
                <a:solidFill>
                  <a:schemeClr val="tx1"/>
                </a:solidFill>
                <a:latin typeface="+mn-lt"/>
                <a:ea typeface="+mn-ea"/>
                <a:cs typeface="+mn-cs"/>
              </a:rPr>
              <a:t>・関係者、関係機関への連絡</a:t>
            </a:r>
          </a:p>
          <a:p>
            <a:r>
              <a:rPr kumimoji="1" lang="ja-JP" altLang="en-US" sz="1200" b="0" i="0" u="none" strike="noStrike" kern="1200" baseline="0" dirty="0">
                <a:solidFill>
                  <a:schemeClr val="tx1"/>
                </a:solidFill>
                <a:latin typeface="+mn-lt"/>
                <a:ea typeface="+mn-ea"/>
                <a:cs typeface="+mn-cs"/>
              </a:rPr>
              <a:t>　</a:t>
            </a:r>
            <a:r>
              <a:rPr kumimoji="1" lang="zh-TW" altLang="en-US" sz="1200" b="0" i="0" u="none" strike="noStrike" kern="1200" baseline="0" dirty="0">
                <a:solidFill>
                  <a:schemeClr val="tx1"/>
                </a:solidFill>
                <a:latin typeface="+mn-lt"/>
                <a:ea typeface="+mn-ea"/>
                <a:cs typeface="+mn-cs"/>
              </a:rPr>
              <a:t>監督官庁、個人情報保護委員会、警察等</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13</a:t>
            </a:fld>
            <a:endParaRPr kumimoji="1" lang="ja-JP" altLang="en-US"/>
          </a:p>
        </p:txBody>
      </p:sp>
    </p:spTree>
    <p:extLst>
      <p:ext uri="{BB962C8B-B14F-4D97-AF65-F5344CB8AC3E}">
        <p14:creationId xmlns:p14="http://schemas.microsoft.com/office/powerpoint/2010/main" val="281985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組織の従業員や元従業員等、組織関係者による機密情報の持ち出しや悪用等の、不正行為が発生している。また、組織の情報管理のルールを守らずに情報を持ち出し、さらにはそれを紛失し、情報漏えいにつながることもある。内部不正は、組織の社会的信用の失墜、損害賠償による経済的損失等により、組織に多大な損害を与え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14</a:t>
            </a:fld>
            <a:endParaRPr kumimoji="1" lang="ja-JP" altLang="en-US"/>
          </a:p>
        </p:txBody>
      </p:sp>
    </p:spTree>
    <p:extLst>
      <p:ext uri="{BB962C8B-B14F-4D97-AF65-F5344CB8AC3E}">
        <p14:creationId xmlns:p14="http://schemas.microsoft.com/office/powerpoint/2010/main" val="141075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アクセス権限の悪用</a:t>
            </a:r>
            <a:endParaRPr kumimoji="1" lang="en-US" altLang="ja-JP" dirty="0"/>
          </a:p>
          <a:p>
            <a:r>
              <a:rPr kumimoji="1" lang="ja-JP" altLang="en-US" dirty="0"/>
              <a:t>付与された権限を悪用し、組織の重要情報を取得する。必要以上に高いアクセス権限が付与されている場合、より多くの情報が窃取され、被害が大きくなるおそれがある。</a:t>
            </a:r>
            <a:endParaRPr kumimoji="1" lang="en-US" altLang="ja-JP" dirty="0"/>
          </a:p>
          <a:p>
            <a:endParaRPr kumimoji="1" lang="en-US" altLang="ja-JP" dirty="0"/>
          </a:p>
          <a:p>
            <a:r>
              <a:rPr kumimoji="1" lang="ja-JP" altLang="en-US" dirty="0"/>
              <a:t>◆ 在職中に割り当てられたアカウントの悪用</a:t>
            </a:r>
            <a:endParaRPr kumimoji="1" lang="en-US" altLang="ja-JP" dirty="0"/>
          </a:p>
          <a:p>
            <a:r>
              <a:rPr kumimoji="1" lang="ja-JP" altLang="en-US" dirty="0"/>
              <a:t>組織を離職した者が、在職中に使用していたアカウントを使って、組織内部の情報を不正に取得する。</a:t>
            </a:r>
            <a:endParaRPr kumimoji="1" lang="en-US" altLang="ja-JP" dirty="0"/>
          </a:p>
          <a:p>
            <a:endParaRPr kumimoji="1" lang="en-US" altLang="ja-JP" dirty="0"/>
          </a:p>
          <a:p>
            <a:r>
              <a:rPr kumimoji="1" lang="ja-JP" altLang="en-US" dirty="0"/>
              <a:t>◆ 内部情報の不正な持ち出し </a:t>
            </a:r>
            <a:endParaRPr kumimoji="1" lang="en-US" altLang="ja-JP" dirty="0"/>
          </a:p>
          <a:p>
            <a:r>
              <a:rPr kumimoji="1" lang="ja-JP" altLang="en-US" dirty="0"/>
              <a:t>組織内部の情報を、</a:t>
            </a:r>
            <a:r>
              <a:rPr kumimoji="1" lang="en-US" altLang="ja-JP" dirty="0"/>
              <a:t>USB </a:t>
            </a:r>
            <a:r>
              <a:rPr kumimoji="1" lang="ja-JP" altLang="en-US" dirty="0"/>
              <a:t>メモリーや</a:t>
            </a:r>
            <a:r>
              <a:rPr kumimoji="1" lang="en-US" altLang="ja-JP" dirty="0"/>
              <a:t>HDD</a:t>
            </a:r>
            <a:r>
              <a:rPr kumimoji="1" lang="ja-JP" altLang="en-US" dirty="0"/>
              <a:t>等の外部記録媒体、電子メール、紙媒体、クラウドストレージ等を利用して、外部に不正に持ち出す。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15</a:t>
            </a:fld>
            <a:endParaRPr kumimoji="1" lang="ja-JP" altLang="en-US"/>
          </a:p>
        </p:txBody>
      </p:sp>
    </p:spTree>
    <p:extLst>
      <p:ext uri="{BB962C8B-B14F-4D97-AF65-F5344CB8AC3E}">
        <p14:creationId xmlns:p14="http://schemas.microsoft.com/office/powerpoint/2010/main" val="409872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従業員が破壊処理予定の</a:t>
            </a:r>
            <a:r>
              <a:rPr kumimoji="1" lang="en-US" altLang="ja-JP" dirty="0"/>
              <a:t>HDD</a:t>
            </a:r>
            <a:r>
              <a:rPr kumimoji="1" lang="ja-JP" altLang="en-US" dirty="0"/>
              <a:t>を転売</a:t>
            </a:r>
            <a:endParaRPr kumimoji="1" lang="en-US" altLang="ja-JP" dirty="0"/>
          </a:p>
          <a:p>
            <a:r>
              <a:rPr kumimoji="1" lang="ja-JP" altLang="en-US" dirty="0"/>
              <a:t>情報機器の再生事業を手掛けるブロードリンクの従業員が、データ消去作業（物理破壊）前の</a:t>
            </a:r>
            <a:r>
              <a:rPr kumimoji="1" lang="en-US" altLang="ja-JP" dirty="0"/>
              <a:t>HDD</a:t>
            </a:r>
            <a:r>
              <a:rPr kumimoji="1" lang="ja-JP" altLang="en-US" dirty="0"/>
              <a:t>を盗み出してネットオークション等で転売し、懲戒解雇処分となった。さらに警察への被害届も提出されている。当該</a:t>
            </a:r>
            <a:r>
              <a:rPr kumimoji="1" lang="en-US" altLang="ja-JP" dirty="0"/>
              <a:t>HDD</a:t>
            </a:r>
            <a:r>
              <a:rPr kumimoji="1" lang="ja-JP" altLang="en-US" dirty="0"/>
              <a:t>は、神奈川県が契約したリース会社である富士通リースに返却したサーバーに搭載されていたものであり、</a:t>
            </a:r>
            <a:r>
              <a:rPr kumimoji="1" lang="en-US" altLang="ja-JP" dirty="0"/>
              <a:t>HDD</a:t>
            </a:r>
            <a:r>
              <a:rPr kumimoji="1" lang="ja-JP" altLang="en-US" dirty="0"/>
              <a:t>内には県の内部資料や個人情報などが含まれていた。</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16</a:t>
            </a:fld>
            <a:endParaRPr kumimoji="1" lang="ja-JP" altLang="en-US"/>
          </a:p>
        </p:txBody>
      </p:sp>
    </p:spTree>
    <p:extLst>
      <p:ext uri="{BB962C8B-B14F-4D97-AF65-F5344CB8AC3E}">
        <p14:creationId xmlns:p14="http://schemas.microsoft.com/office/powerpoint/2010/main" val="113225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元従業員が患者情報等を不正持ち出し</a:t>
            </a:r>
            <a:endParaRPr kumimoji="1" lang="en-US" altLang="ja-JP" dirty="0"/>
          </a:p>
          <a:p>
            <a:r>
              <a:rPr kumimoji="1" lang="ja-JP" altLang="en-US" dirty="0"/>
              <a:t>医療機器の製造、販売を手がけるアークレイの元従業員が、患者情報、顧客やアンケート回答者の個人情報、技術や営業に関する情報を不正に持ち出し、不正競争防止法違反（営業秘密領得の容疑で書類送検された。患者情報は社用</a:t>
            </a:r>
            <a:r>
              <a:rPr kumimoji="1" lang="en-US" altLang="ja-JP" dirty="0"/>
              <a:t>PC</a:t>
            </a:r>
            <a:r>
              <a:rPr kumimoji="1" lang="ja-JP" altLang="en-US" dirty="0"/>
              <a:t>から</a:t>
            </a:r>
            <a:r>
              <a:rPr kumimoji="1" lang="en-US" altLang="ja-JP" dirty="0"/>
              <a:t>USB</a:t>
            </a:r>
            <a:r>
              <a:rPr kumimoji="1" lang="ja-JP" altLang="en-US" dirty="0"/>
              <a:t>メモリー経由で私用</a:t>
            </a:r>
            <a:r>
              <a:rPr kumimoji="1" lang="en-US" altLang="ja-JP" dirty="0"/>
              <a:t>PC</a:t>
            </a:r>
            <a:r>
              <a:rPr kumimoji="1" lang="ja-JP" altLang="en-US" dirty="0"/>
              <a:t>にコピーされていた。</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17</a:t>
            </a:fld>
            <a:endParaRPr kumimoji="1" lang="ja-JP" altLang="en-US"/>
          </a:p>
        </p:txBody>
      </p:sp>
    </p:spTree>
    <p:extLst>
      <p:ext uri="{BB962C8B-B14F-4D97-AF65-F5344CB8AC3E}">
        <p14:creationId xmlns:p14="http://schemas.microsoft.com/office/powerpoint/2010/main" val="3295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（経営者・管理者）</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a:t>
            </a:r>
            <a:r>
              <a:rPr kumimoji="1" lang="ja-JP" altLang="en-US" dirty="0"/>
              <a:t> 被害の予防</a:t>
            </a:r>
            <a:endParaRPr kumimoji="1" lang="en-US" altLang="ja-JP" dirty="0"/>
          </a:p>
          <a:p>
            <a:r>
              <a:rPr kumimoji="1" lang="ja-JP" altLang="en-US" dirty="0"/>
              <a:t>・基本方針の策定</a:t>
            </a:r>
            <a:endParaRPr kumimoji="1" lang="en-US" altLang="ja-JP" dirty="0"/>
          </a:p>
          <a:p>
            <a:r>
              <a:rPr kumimoji="1" lang="ja-JP" altLang="en-US" dirty="0"/>
              <a:t>　組織全体において効率的な対策を推進するため、経営者の積極的な関与が重要である。内部不正対策は経営者の責任であることを示すとともに、最高責任者である経営者が総括責任者の任命並びに管理体制及び実施策の承認を行い、組織横断的な管理体制を構築する必要がある。</a:t>
            </a:r>
            <a:endParaRPr kumimoji="1" lang="en-US" altLang="ja-JP" dirty="0"/>
          </a:p>
          <a:p>
            <a:r>
              <a:rPr kumimoji="1" lang="ja-JP" altLang="en-US" dirty="0"/>
              <a:t>・重要資産の把握、体制の整備</a:t>
            </a:r>
            <a:endParaRPr kumimoji="1" lang="en-US" altLang="ja-JP" dirty="0"/>
          </a:p>
          <a:p>
            <a:r>
              <a:rPr kumimoji="1" lang="ja-JP" altLang="en-US" dirty="0"/>
              <a:t>　重要資産を把握し、重要度に合わせて格付けをした上で、重要情報の管理者を定める。</a:t>
            </a:r>
            <a:endParaRPr kumimoji="1" lang="en-US" altLang="ja-JP" dirty="0"/>
          </a:p>
          <a:p>
            <a:r>
              <a:rPr kumimoji="1" lang="ja-JP" altLang="en-US" dirty="0"/>
              <a:t>・重要情報の管理、保護</a:t>
            </a:r>
            <a:endParaRPr kumimoji="1" lang="en-US" altLang="ja-JP" dirty="0"/>
          </a:p>
          <a:p>
            <a:r>
              <a:rPr kumimoji="1" lang="ja-JP" altLang="en-US" dirty="0"/>
              <a:t>　重要情報の利用者</a:t>
            </a:r>
            <a:r>
              <a:rPr kumimoji="1" lang="en-US" altLang="ja-JP" dirty="0"/>
              <a:t>ID</a:t>
            </a:r>
            <a:r>
              <a:rPr kumimoji="1" lang="ja-JP" altLang="en-US" dirty="0"/>
              <a:t>及びアクセス権の登録・変更・削除に関する手順を定めて運用する。従業員の異動や離職に伴い不要となった 利用者</a:t>
            </a:r>
            <a:r>
              <a:rPr kumimoji="1" lang="en-US" altLang="ja-JP" dirty="0"/>
              <a:t>ID</a:t>
            </a:r>
            <a:r>
              <a:rPr kumimoji="1" lang="ja-JP" altLang="en-US" dirty="0"/>
              <a:t>は直ちに削除する。利用者 </a:t>
            </a:r>
            <a:r>
              <a:rPr kumimoji="1" lang="en-US" altLang="ja-JP" dirty="0"/>
              <a:t>ID</a:t>
            </a:r>
            <a:r>
              <a:rPr kumimoji="1" lang="ja-JP" altLang="en-US" dirty="0"/>
              <a:t>は共用しない等を検討する。</a:t>
            </a:r>
            <a:endParaRPr kumimoji="1" lang="en-US" altLang="ja-JP" dirty="0"/>
          </a:p>
          <a:p>
            <a:r>
              <a:rPr kumimoji="1" lang="ja-JP" altLang="en-US" dirty="0"/>
              <a:t>・物理的管理の実施</a:t>
            </a:r>
            <a:endParaRPr kumimoji="1" lang="en-US" altLang="ja-JP" dirty="0"/>
          </a:p>
          <a:p>
            <a:r>
              <a:rPr kumimoji="1" lang="ja-JP" altLang="en-US" dirty="0"/>
              <a:t>　重要情報の格納場所等への入退去を管理 する。</a:t>
            </a:r>
            <a:r>
              <a:rPr kumimoji="1" lang="en-US" altLang="ja-JP" dirty="0"/>
              <a:t>USB</a:t>
            </a:r>
            <a:r>
              <a:rPr kumimoji="1" lang="ja-JP" altLang="en-US" dirty="0"/>
              <a:t>メモリーや</a:t>
            </a:r>
            <a:r>
              <a:rPr kumimoji="1" lang="en-US" altLang="ja-JP" dirty="0"/>
              <a:t>HDD</a:t>
            </a:r>
            <a:r>
              <a:rPr kumimoji="1" lang="ja-JP" altLang="en-US" dirty="0"/>
              <a:t>、</a:t>
            </a:r>
            <a:r>
              <a:rPr kumimoji="1" lang="en-US" altLang="ja-JP" dirty="0"/>
              <a:t>PC</a:t>
            </a:r>
            <a:r>
              <a:rPr kumimoji="1" lang="ja-JP" altLang="en-US" dirty="0"/>
              <a:t>、スマホ等の記録媒体の利用制限や持ち出し</a:t>
            </a:r>
            <a:r>
              <a:rPr kumimoji="1" lang="en-US" altLang="ja-JP" dirty="0"/>
              <a:t>/</a:t>
            </a:r>
            <a:r>
              <a:rPr kumimoji="1" lang="ja-JP" altLang="en-US" dirty="0"/>
              <a:t>持ち込みの管理をする。また、記録媒体を廃棄する際には適切なデータ消去の運用を実施する。</a:t>
            </a:r>
            <a:endParaRPr kumimoji="1" lang="en-US" altLang="ja-JP" dirty="0"/>
          </a:p>
          <a:p>
            <a:endParaRPr kumimoji="1" lang="en-US" altLang="ja-JP" dirty="0"/>
          </a:p>
          <a:p>
            <a:r>
              <a:rPr kumimoji="1" lang="ja-JP" altLang="en-US" sz="1200" b="0" i="0" u="none" strike="noStrike" kern="1200" baseline="0" dirty="0">
                <a:solidFill>
                  <a:schemeClr val="tx1"/>
                </a:solidFill>
                <a:latin typeface="+mn-lt"/>
                <a:ea typeface="+mn-ea"/>
                <a:cs typeface="+mn-cs"/>
              </a:rPr>
              <a:t>◆</a:t>
            </a:r>
            <a:r>
              <a:rPr kumimoji="1" lang="ja-JP" altLang="en-US" dirty="0"/>
              <a:t> 情報モラルの向上</a:t>
            </a:r>
            <a:endParaRPr kumimoji="1" lang="en-US" altLang="ja-JP" dirty="0"/>
          </a:p>
          <a:p>
            <a:r>
              <a:rPr kumimoji="1" lang="ja-JP" altLang="en-US" dirty="0"/>
              <a:t>・人的管理及びコンプライアンス教育の徹底</a:t>
            </a:r>
            <a:endParaRPr kumimoji="1" lang="en-US" altLang="ja-JP" dirty="0"/>
          </a:p>
          <a:p>
            <a:r>
              <a:rPr kumimoji="1" lang="ja-JP" altLang="en-US" dirty="0"/>
              <a:t>　情報取扱ポリシーの策定や、内部不正者への懲戒処分等を規定した就業規則等の整備を行い、従業員に対する教育を定期的に実施する。その際、従業員に秘密保持誓約書等の提出を要請することも重要である。また、離職者とは秘密保持契約等を締結し、重要情報の漏えいを防止する。</a:t>
            </a:r>
            <a:endParaRPr kumimoji="1" lang="en-US" altLang="ja-JP" dirty="0"/>
          </a:p>
          <a:p>
            <a:endParaRPr kumimoji="1" lang="en-US" altLang="ja-JP" dirty="0"/>
          </a:p>
          <a:p>
            <a:r>
              <a:rPr kumimoji="1" lang="ja-JP" altLang="en-US" sz="1200" b="0" i="0" u="none" strike="noStrike" kern="1200" baseline="0" dirty="0">
                <a:solidFill>
                  <a:schemeClr val="tx1"/>
                </a:solidFill>
                <a:latin typeface="+mn-lt"/>
                <a:ea typeface="+mn-ea"/>
                <a:cs typeface="+mn-cs"/>
              </a:rPr>
              <a:t>◆</a:t>
            </a:r>
            <a:r>
              <a:rPr kumimoji="1" lang="ja-JP" altLang="en-US" dirty="0"/>
              <a:t> 被害の早期検知</a:t>
            </a:r>
            <a:endParaRPr kumimoji="1" lang="en-US" altLang="ja-JP" dirty="0"/>
          </a:p>
          <a:p>
            <a:r>
              <a:rPr kumimoji="1" lang="ja-JP" altLang="en-US" dirty="0"/>
              <a:t>・システム操作履歴の監視</a:t>
            </a:r>
            <a:endParaRPr kumimoji="1" lang="en-US" altLang="ja-JP" dirty="0"/>
          </a:p>
          <a:p>
            <a:r>
              <a:rPr kumimoji="1" lang="ja-JP" altLang="en-US" dirty="0"/>
              <a:t>重要情報へのアクセス履歴及び利用者の操作履歴等のログ・証跡を記録し、定期的に 監視することで、早期検知に努める。</a:t>
            </a:r>
            <a:endParaRPr kumimoji="1" lang="en-US" altLang="ja-JP" dirty="0"/>
          </a:p>
          <a:p>
            <a:endParaRPr kumimoji="1" lang="en-US" altLang="ja-JP" dirty="0"/>
          </a:p>
          <a:p>
            <a:r>
              <a:rPr kumimoji="1" lang="ja-JP" altLang="en-US" sz="1200" b="0" i="0" u="none" strike="noStrike" kern="1200" baseline="0" dirty="0">
                <a:solidFill>
                  <a:schemeClr val="tx1"/>
                </a:solidFill>
                <a:latin typeface="+mn-lt"/>
                <a:ea typeface="+mn-ea"/>
                <a:cs typeface="+mn-cs"/>
              </a:rPr>
              <a:t>◆</a:t>
            </a:r>
            <a:r>
              <a:rPr kumimoji="1" lang="ja-JP" altLang="en-US" dirty="0"/>
              <a:t> 被害を受けた後の対応</a:t>
            </a:r>
            <a:endParaRPr kumimoji="1" lang="en-US" altLang="ja-JP" dirty="0"/>
          </a:p>
          <a:p>
            <a:r>
              <a:rPr kumimoji="1" lang="ja-JP" altLang="en-US" dirty="0"/>
              <a:t>・関係者、関係機関への連絡</a:t>
            </a:r>
            <a:endParaRPr kumimoji="1" lang="en-US" altLang="ja-JP" dirty="0"/>
          </a:p>
          <a:p>
            <a:r>
              <a:rPr kumimoji="1" lang="ja-JP" altLang="en-US" dirty="0"/>
              <a:t>　監督官庁、個人情報保護委員会、警察等</a:t>
            </a:r>
            <a:endParaRPr kumimoji="1" lang="en-US" altLang="ja-JP" dirty="0"/>
          </a:p>
          <a:p>
            <a:r>
              <a:rPr kumimoji="1" lang="ja-JP" altLang="en-US" dirty="0"/>
              <a:t>・影響調査および原因の追究、対策の強化</a:t>
            </a:r>
            <a:endParaRPr kumimoji="1" lang="en-US" altLang="ja-JP" dirty="0"/>
          </a:p>
          <a:p>
            <a:r>
              <a:rPr kumimoji="1" lang="ja-JP" altLang="en-US" dirty="0"/>
              <a:t>・内部不正者に対する適切な処罰実施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18</a:t>
            </a:fld>
            <a:endParaRPr kumimoji="1" lang="ja-JP" altLang="en-US"/>
          </a:p>
        </p:txBody>
      </p:sp>
    </p:spTree>
    <p:extLst>
      <p:ext uri="{BB962C8B-B14F-4D97-AF65-F5344CB8AC3E}">
        <p14:creationId xmlns:p14="http://schemas.microsoft.com/office/powerpoint/2010/main" val="1243688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ビジネスメール詐欺（</a:t>
            </a:r>
            <a:r>
              <a:rPr kumimoji="1" lang="en-US" altLang="ja-JP" dirty="0"/>
              <a:t>Business E-mail Compromise</a:t>
            </a:r>
            <a:r>
              <a:rPr kumimoji="1" lang="ja-JP" altLang="en-US" dirty="0"/>
              <a:t>：</a:t>
            </a:r>
            <a:r>
              <a:rPr kumimoji="1" lang="en-US" altLang="ja-JP" dirty="0"/>
              <a:t>BEC</a:t>
            </a:r>
            <a:r>
              <a:rPr kumimoji="1" lang="ja-JP" altLang="en-US" dirty="0"/>
              <a:t>）は、海外の取引先や自社の役員等になりすまし、巧妙に細工された偽の電子メールを企業の出納担当者に送り、攻撃者が用意した口座へ送金させる詐欺の手口である。海外だけではなく日本国内でも高額な被害が確認され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19</a:t>
            </a:fld>
            <a:endParaRPr kumimoji="1" lang="ja-JP" altLang="en-US"/>
          </a:p>
        </p:txBody>
      </p:sp>
    </p:spTree>
    <p:extLst>
      <p:ext uri="{BB962C8B-B14F-4D97-AF65-F5344CB8AC3E}">
        <p14:creationId xmlns:p14="http://schemas.microsoft.com/office/powerpoint/2010/main" val="3580736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取引先との請求書の偽装</a:t>
            </a:r>
            <a:endParaRPr kumimoji="1" lang="en-US" altLang="ja-JP" dirty="0"/>
          </a:p>
          <a:p>
            <a:r>
              <a:rPr kumimoji="1" lang="ja-JP" altLang="en-US" dirty="0"/>
              <a:t>取引先と請求に係るやりとりをメールで行っている際に、攻撃者が取引先になりすまし、攻撃者の用意した口座に差し替えた偽の請求書等を送りつけ、振り込ませる。なお、攻撃者は取引のやりとりや関係している従業員の情報をなんらかの方法により入手した上で攻撃を行なっている。</a:t>
            </a:r>
            <a:endParaRPr kumimoji="1" lang="en-US" altLang="ja-JP" dirty="0"/>
          </a:p>
          <a:p>
            <a:endParaRPr kumimoji="1" lang="en-US" altLang="ja-JP" dirty="0"/>
          </a:p>
          <a:p>
            <a:r>
              <a:rPr kumimoji="1" lang="ja-JP" altLang="en-US" dirty="0"/>
              <a:t>◆ 経営者等へのなりますし</a:t>
            </a:r>
            <a:endParaRPr kumimoji="1" lang="en-US" altLang="ja-JP" dirty="0"/>
          </a:p>
          <a:p>
            <a:r>
              <a:rPr kumimoji="1" lang="ja-JP" altLang="en-US" dirty="0"/>
              <a:t>企業の経営者等になりすまし、従業員に攻撃者の用意した口座へ振り込ませる。このとき、攻撃者は事前に入手した経営者や関係している従業員の情報を利用し、通常の社内メールであるかのように偽装する。</a:t>
            </a:r>
            <a:endParaRPr kumimoji="1" lang="en-US" altLang="ja-JP" dirty="0"/>
          </a:p>
          <a:p>
            <a:endParaRPr kumimoji="1" lang="en-US" altLang="ja-JP" dirty="0"/>
          </a:p>
          <a:p>
            <a:r>
              <a:rPr kumimoji="1" lang="ja-JP" altLang="en-US" dirty="0"/>
              <a:t>◆ 窃取メールアカウントの悪用</a:t>
            </a:r>
            <a:endParaRPr kumimoji="1" lang="en-US" altLang="ja-JP" dirty="0"/>
          </a:p>
          <a:p>
            <a:r>
              <a:rPr kumimoji="1" lang="ja-JP" altLang="en-US" dirty="0"/>
              <a:t>従業員のメールアカウントを乗っ取った上で、その従業員の取引実績のある企業の担当者へ偽の請求書等を送り付け、攻撃者の用意した口座に振り込ませる。メール本文は巧妙に偽装され、送信元が本物のアカウントであるため、受信したメールが攻撃であることに気づきにくい。 </a:t>
            </a:r>
          </a:p>
          <a:p>
            <a:r>
              <a:rPr kumimoji="1" lang="ja-JP" altLang="en-US" dirty="0"/>
              <a:t> </a:t>
            </a:r>
            <a:endParaRPr kumimoji="1" lang="en-US" altLang="ja-JP" dirty="0"/>
          </a:p>
          <a:p>
            <a:r>
              <a:rPr kumimoji="1" lang="en-US" altLang="ja-JP" dirty="0"/>
              <a:t>◆ </a:t>
            </a:r>
            <a:r>
              <a:rPr kumimoji="1" lang="ja-JP" altLang="en-US" dirty="0"/>
              <a:t>社外の権威ある第三者へのなりすまし</a:t>
            </a:r>
            <a:endParaRPr kumimoji="1" lang="en-US" altLang="ja-JP" dirty="0"/>
          </a:p>
          <a:p>
            <a:r>
              <a:rPr kumimoji="1" lang="ja-JP" altLang="en-US" dirty="0"/>
              <a:t>弁護士など社外の権威ある第三者へなりすまし、企業の財務担当者等に対して、攻撃者の用意した口座へ振り込ませる。</a:t>
            </a:r>
            <a:endParaRPr kumimoji="1" lang="en-US" altLang="ja-JP" dirty="0"/>
          </a:p>
          <a:p>
            <a:endParaRPr kumimoji="1" lang="en-US" altLang="ja-JP" dirty="0"/>
          </a:p>
          <a:p>
            <a:r>
              <a:rPr kumimoji="1" lang="ja-JP" altLang="en-US" dirty="0"/>
              <a:t>◆ 詐欺の準備行為と思われる情報の窃取</a:t>
            </a:r>
            <a:endParaRPr kumimoji="1" lang="en-US" altLang="ja-JP" dirty="0"/>
          </a:p>
          <a:p>
            <a:r>
              <a:rPr kumimoji="1" lang="ja-JP" altLang="en-US" dirty="0"/>
              <a:t>詐欺を実行する前の準備行為として、標的組織の情報を窃取する場合がある。例えば、攻撃者が詐欺の標的とする企業の経営者や経営幹部、または人事担当等の特定任務を担う従業員になりすまし、企業内の他の従業員の個人情報等を窃取す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20</a:t>
            </a:fld>
            <a:endParaRPr kumimoji="1" lang="ja-JP" altLang="en-US"/>
          </a:p>
        </p:txBody>
      </p:sp>
    </p:spTree>
    <p:extLst>
      <p:ext uri="{BB962C8B-B14F-4D97-AF65-F5344CB8AC3E}">
        <p14:creationId xmlns:p14="http://schemas.microsoft.com/office/powerpoint/2010/main" val="345861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ビジネスメール詐欺容疑、日本で逮捕者 マフィア関与か</a:t>
            </a:r>
            <a:endParaRPr kumimoji="1" lang="en-US" altLang="ja-JP" dirty="0"/>
          </a:p>
          <a:p>
            <a:r>
              <a:rPr kumimoji="1" lang="ja-JP" altLang="en-US" dirty="0"/>
              <a:t>海外企業の会社代表のメールアドレスを乗っ取り、同社の口座があるスイスの銀行へメールし、約</a:t>
            </a:r>
            <a:r>
              <a:rPr kumimoji="1" lang="en-US" altLang="ja-JP" dirty="0"/>
              <a:t>1</a:t>
            </a:r>
            <a:r>
              <a:rPr kumimoji="1" lang="ja-JP" altLang="en-US" dirty="0"/>
              <a:t>億</a:t>
            </a:r>
            <a:r>
              <a:rPr kumimoji="1" lang="en-US" altLang="ja-JP" dirty="0"/>
              <a:t>1</a:t>
            </a:r>
            <a:r>
              <a:rPr kumimoji="1" lang="ja-JP" altLang="en-US" dirty="0"/>
              <a:t>千万円を日本国内の信用金庫へ振り込ませた。警視庁は、詐欺と組織犯罪処罰法違反（犯罪収益隠匿）の容疑で日本人</a:t>
            </a:r>
            <a:r>
              <a:rPr kumimoji="1" lang="en-US" altLang="ja-JP" dirty="0"/>
              <a:t>2</a:t>
            </a:r>
            <a:r>
              <a:rPr kumimoji="1" lang="ja-JP" altLang="en-US" dirty="0"/>
              <a:t>人を逮捕した。</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21</a:t>
            </a:fld>
            <a:endParaRPr kumimoji="1" lang="ja-JP" altLang="en-US"/>
          </a:p>
        </p:txBody>
      </p:sp>
    </p:spTree>
    <p:extLst>
      <p:ext uri="{BB962C8B-B14F-4D97-AF65-F5344CB8AC3E}">
        <p14:creationId xmlns:p14="http://schemas.microsoft.com/office/powerpoint/2010/main" val="1295435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「新規取引」において「振込口座が偽か否かの確認を難しくさせる」手口</a:t>
            </a:r>
            <a:endParaRPr kumimoji="1" lang="en-US" altLang="ja-JP" dirty="0"/>
          </a:p>
          <a:p>
            <a:r>
              <a:rPr kumimoji="1" lang="en-US" altLang="ja-JP" dirty="0"/>
              <a:t>IPA</a:t>
            </a:r>
            <a:r>
              <a:rPr kumimoji="1" lang="ja-JP" altLang="en-US" dirty="0"/>
              <a:t>のサイバー情報共有イニシアティブ（</a:t>
            </a:r>
            <a:r>
              <a:rPr kumimoji="1" lang="en-US" altLang="ja-JP" dirty="0"/>
              <a:t>J-CSIP</a:t>
            </a:r>
            <a:r>
              <a:rPr kumimoji="1" lang="ja-JP" altLang="en-US" dirty="0"/>
              <a:t>）が運用状況レポートで</a:t>
            </a:r>
            <a:r>
              <a:rPr kumimoji="1" lang="en-US" altLang="ja-JP" dirty="0"/>
              <a:t>BEC</a:t>
            </a:r>
            <a:r>
              <a:rPr kumimoji="1" lang="ja-JP" altLang="en-US" dirty="0"/>
              <a:t>の手口を解説している。この手口は、標的企業が新規取引先とやり取りしているところに攻撃者が介入して、偽口座を記載した見積書を「差し替え」と称して送付し、本物の見積書の破棄を依頼するものである。見積金額の変更という趣旨の偽メールで見積書の差し替えを依頼しつつも、書類上は振込口座も改変しており、振込先が偽口座に変わったことの発覚を難しくさせていた。</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22</a:t>
            </a:fld>
            <a:endParaRPr kumimoji="1" lang="ja-JP" altLang="en-US"/>
          </a:p>
        </p:txBody>
      </p:sp>
    </p:spTree>
    <p:extLst>
      <p:ext uri="{BB962C8B-B14F-4D97-AF65-F5344CB8AC3E}">
        <p14:creationId xmlns:p14="http://schemas.microsoft.com/office/powerpoint/2010/main" val="164513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a:solidFill>
                  <a:schemeClr val="tx1"/>
                </a:solidFill>
                <a:latin typeface="+mn-lt"/>
                <a:ea typeface="+mn-ea"/>
                <a:cs typeface="+mn-cs"/>
              </a:rPr>
              <a:t>2019 </a:t>
            </a:r>
            <a:r>
              <a:rPr kumimoji="1" lang="ja-JP" altLang="en-US" sz="1200" b="0" i="0" u="none" strike="noStrike" kern="1200" baseline="0" dirty="0">
                <a:solidFill>
                  <a:schemeClr val="tx1"/>
                </a:solidFill>
                <a:latin typeface="+mn-lt"/>
                <a:ea typeface="+mn-ea"/>
                <a:cs typeface="+mn-cs"/>
              </a:rPr>
              <a:t>年において社会的に影響が大きかったセキュリティ上の脅威について「</a:t>
            </a:r>
            <a:r>
              <a:rPr kumimoji="1" lang="en-US" altLang="ja-JP" sz="1200" b="0" i="0" u="none" strike="noStrike" kern="1200" baseline="0" dirty="0">
                <a:solidFill>
                  <a:schemeClr val="tx1"/>
                </a:solidFill>
                <a:latin typeface="+mn-lt"/>
                <a:ea typeface="+mn-ea"/>
                <a:cs typeface="+mn-cs"/>
              </a:rPr>
              <a:t>10</a:t>
            </a:r>
            <a:r>
              <a:rPr kumimoji="1" lang="ja-JP" altLang="en-US" sz="1200" b="0" i="0" u="none" strike="noStrike" kern="1200" baseline="0" dirty="0">
                <a:solidFill>
                  <a:schemeClr val="tx1"/>
                </a:solidFill>
                <a:latin typeface="+mn-lt"/>
                <a:ea typeface="+mn-ea"/>
                <a:cs typeface="+mn-cs"/>
              </a:rPr>
              <a:t>大脅威選考会」の投票結果に基づき、「情報セキュリティ</a:t>
            </a:r>
            <a:r>
              <a:rPr kumimoji="1" lang="en-US" altLang="ja-JP" sz="1200" b="0" i="0" u="none" strike="noStrike" kern="1200" baseline="0" dirty="0">
                <a:solidFill>
                  <a:schemeClr val="tx1"/>
                </a:solidFill>
                <a:latin typeface="+mn-lt"/>
                <a:ea typeface="+mn-ea"/>
                <a:cs typeface="+mn-cs"/>
              </a:rPr>
              <a:t>10</a:t>
            </a:r>
            <a:r>
              <a:rPr kumimoji="1" lang="ja-JP" altLang="en-US" sz="1200" b="0" i="0" u="none" strike="noStrike" kern="1200" baseline="0" dirty="0">
                <a:solidFill>
                  <a:schemeClr val="tx1"/>
                </a:solidFill>
                <a:latin typeface="+mn-lt"/>
                <a:ea typeface="+mn-ea"/>
                <a:cs typeface="+mn-cs"/>
              </a:rPr>
              <a:t>大脅威 </a:t>
            </a:r>
            <a:r>
              <a:rPr kumimoji="1" lang="en-US" altLang="ja-JP" sz="1200" b="0" i="0" u="none" strike="noStrike" kern="1200" baseline="0" dirty="0">
                <a:solidFill>
                  <a:schemeClr val="tx1"/>
                </a:solidFill>
                <a:latin typeface="+mn-lt"/>
                <a:ea typeface="+mn-ea"/>
                <a:cs typeface="+mn-cs"/>
              </a:rPr>
              <a:t>2020</a:t>
            </a:r>
            <a:r>
              <a:rPr kumimoji="1" lang="ja-JP" altLang="en-US" sz="1200" b="0" i="0" u="none" strike="noStrike" kern="1200" baseline="0" dirty="0">
                <a:solidFill>
                  <a:schemeClr val="tx1"/>
                </a:solidFill>
                <a:latin typeface="+mn-lt"/>
                <a:ea typeface="+mn-ea"/>
                <a:cs typeface="+mn-cs"/>
              </a:rPr>
              <a:t>」では、「個人」と「組織」向け脅威として、それぞれ表の通り順位付けした。</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a:t>
            </a:fld>
            <a:endParaRPr kumimoji="1" lang="ja-JP" altLang="en-US"/>
          </a:p>
        </p:txBody>
      </p:sp>
    </p:spTree>
    <p:extLst>
      <p:ext uri="{BB962C8B-B14F-4D97-AF65-F5344CB8AC3E}">
        <p14:creationId xmlns:p14="http://schemas.microsoft.com/office/powerpoint/2010/main" val="3000518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a:t>
            </a:r>
            <a:r>
              <a:rPr kumimoji="1" lang="ja-JP" altLang="en-US" dirty="0"/>
              <a:t> 被害の予防（被害に備えた対策含む）</a:t>
            </a:r>
            <a:endParaRPr kumimoji="1" lang="en-US" altLang="ja-JP" dirty="0"/>
          </a:p>
          <a:p>
            <a:r>
              <a:rPr kumimoji="1" lang="ja-JP" altLang="en-US" dirty="0"/>
              <a:t>・ガバナンスが機能する業務フローの構築 </a:t>
            </a:r>
          </a:p>
          <a:p>
            <a:r>
              <a:rPr kumimoji="1" lang="ja-JP" altLang="en-US" dirty="0"/>
              <a:t>　個人の判断や命令で取引や金銭の移動がされないルールやシステムの構築。</a:t>
            </a:r>
            <a:endParaRPr kumimoji="1" lang="en-US" altLang="ja-JP" dirty="0"/>
          </a:p>
          <a:p>
            <a:r>
              <a:rPr kumimoji="1" lang="ja-JP" altLang="en-US" dirty="0"/>
              <a:t>・メールに電子署名を付与（</a:t>
            </a:r>
            <a:r>
              <a:rPr kumimoji="1" lang="en-US" altLang="ja-JP" dirty="0"/>
              <a:t>S/MIME</a:t>
            </a:r>
            <a:r>
              <a:rPr kumimoji="1" lang="ja-JP" altLang="en-US" dirty="0"/>
              <a:t>）</a:t>
            </a:r>
            <a:endParaRPr kumimoji="1" lang="en-US" altLang="ja-JP" dirty="0"/>
          </a:p>
          <a:p>
            <a:r>
              <a:rPr kumimoji="1" lang="ja-JP" altLang="en-US" dirty="0"/>
              <a:t>　取引先との間で請求書等の重要情報をメー ルで取り扱う場合、</a:t>
            </a:r>
            <a:r>
              <a:rPr kumimoji="1" lang="en-US" altLang="ja-JP" dirty="0"/>
              <a:t>S/MIME</a:t>
            </a:r>
            <a:r>
              <a:rPr kumimoji="1" lang="ja-JP" altLang="en-US" dirty="0"/>
              <a:t>による電子署名の付与がなりすまし防止対策として有効である。</a:t>
            </a:r>
            <a:endParaRPr kumimoji="1" lang="en-US" altLang="ja-JP" dirty="0"/>
          </a:p>
          <a:p>
            <a:r>
              <a:rPr kumimoji="1" lang="ja-JP" altLang="en-US" dirty="0"/>
              <a:t>・「情報セキュリティ対策の基本」を実施</a:t>
            </a:r>
            <a:endParaRPr kumimoji="1" lang="en-US" altLang="ja-JP" dirty="0"/>
          </a:p>
          <a:p>
            <a:endParaRPr kumimoji="1" lang="en-US" altLang="ja-JP" dirty="0"/>
          </a:p>
          <a:p>
            <a:r>
              <a:rPr kumimoji="1" lang="ja-JP" altLang="en-US" dirty="0"/>
              <a:t>＜メールの真正性の確認＞</a:t>
            </a:r>
            <a:endParaRPr kumimoji="1" lang="en-US" altLang="ja-JP" dirty="0"/>
          </a:p>
          <a:p>
            <a:r>
              <a:rPr kumimoji="1" lang="ja-JP" altLang="en-US" dirty="0"/>
              <a:t>・メール以外の方法で事実確認</a:t>
            </a:r>
            <a:endParaRPr kumimoji="1" lang="en-US" altLang="ja-JP" dirty="0"/>
          </a:p>
          <a:p>
            <a:r>
              <a:rPr kumimoji="1" lang="ja-JP" altLang="en-US" dirty="0"/>
              <a:t>　振込先の口座変更等がある場合、電話や</a:t>
            </a:r>
            <a:r>
              <a:rPr kumimoji="1" lang="en-US" altLang="ja-JP" dirty="0"/>
              <a:t>FAX</a:t>
            </a:r>
            <a:r>
              <a:rPr kumimoji="1" lang="ja-JP" altLang="en-US" dirty="0"/>
              <a:t>等の方法で取引先に確認する。また、口座の名義等を金融機関に確認する。</a:t>
            </a:r>
            <a:endParaRPr kumimoji="1" lang="en-US" altLang="ja-JP" dirty="0"/>
          </a:p>
          <a:p>
            <a:r>
              <a:rPr kumimoji="1" lang="ja-JP" altLang="en-US" dirty="0"/>
              <a:t>・普段とは異なるメールに注意</a:t>
            </a:r>
            <a:endParaRPr kumimoji="1" lang="en-US" altLang="ja-JP" dirty="0"/>
          </a:p>
          <a:p>
            <a:r>
              <a:rPr kumimoji="1" lang="ja-JP" altLang="en-US" dirty="0"/>
              <a:t>　普段とは異なる言い回しや、表現の誤り、送信元のメールドメインに注意する。</a:t>
            </a:r>
            <a:endParaRPr kumimoji="1" lang="en-US" altLang="ja-JP" dirty="0"/>
          </a:p>
          <a:p>
            <a:r>
              <a:rPr kumimoji="1" lang="ja-JP" altLang="en-US" dirty="0"/>
              <a:t>・判断を急がせるメールに注意</a:t>
            </a:r>
            <a:endParaRPr kumimoji="1" lang="en-US" altLang="ja-JP" dirty="0"/>
          </a:p>
          <a:p>
            <a:r>
              <a:rPr kumimoji="1" lang="ja-JP" altLang="en-US" dirty="0"/>
              <a:t>　至急の対応を要求する等、担当者に真偽の判断時間を与えないようにする手口も考えられる。真偽を確認するフローを策定しておく。</a:t>
            </a:r>
            <a:endParaRPr kumimoji="1" lang="en-US" altLang="ja-JP" dirty="0"/>
          </a:p>
          <a:p>
            <a:endParaRPr kumimoji="1" lang="en-US" altLang="ja-JP" dirty="0"/>
          </a:p>
          <a:p>
            <a:r>
              <a:rPr kumimoji="1" lang="ja-JP" altLang="en-US" dirty="0"/>
              <a:t>＜メールアカウントの適切な管理＞</a:t>
            </a:r>
            <a:endParaRPr kumimoji="1" lang="en-US" altLang="ja-JP" dirty="0"/>
          </a:p>
          <a:p>
            <a:r>
              <a:rPr kumimoji="1" lang="ja-JP" altLang="en-US" dirty="0"/>
              <a:t>・ビジネスメール詐欺では、攻撃や被害に遭う前に、何らかの方法でメールが盗み見られている場合があるため、パスワードの適切な管理やログイン通知機能等で不正ログイン対策を行う。</a:t>
            </a:r>
            <a:endParaRPr kumimoji="1" lang="en-US" altLang="ja-JP"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23</a:t>
            </a:fld>
            <a:endParaRPr kumimoji="1" lang="ja-JP" altLang="en-US"/>
          </a:p>
        </p:txBody>
      </p:sp>
    </p:spTree>
    <p:extLst>
      <p:ext uri="{BB962C8B-B14F-4D97-AF65-F5344CB8AC3E}">
        <p14:creationId xmlns:p14="http://schemas.microsoft.com/office/powerpoint/2010/main" val="1397934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被害を受けた後の対応</a:t>
            </a:r>
            <a:endParaRPr kumimoji="1" lang="en-US" altLang="ja-JP" dirty="0"/>
          </a:p>
          <a:p>
            <a:r>
              <a:rPr kumimoji="1" lang="ja-JP" altLang="en-US" dirty="0"/>
              <a:t>・</a:t>
            </a:r>
            <a:r>
              <a:rPr kumimoji="1" lang="en-US" altLang="ja-JP" dirty="0"/>
              <a:t>CSIRT</a:t>
            </a:r>
            <a:r>
              <a:rPr kumimoji="1" lang="ja-JP" altLang="en-US" dirty="0"/>
              <a:t>への連絡</a:t>
            </a:r>
            <a:endParaRPr kumimoji="1" lang="en-US" altLang="ja-JP" dirty="0"/>
          </a:p>
          <a:p>
            <a:r>
              <a:rPr kumimoji="1" lang="ja-JP" altLang="en-US" dirty="0"/>
              <a:t>・警察に相談</a:t>
            </a:r>
            <a:endParaRPr kumimoji="1" lang="en-US" altLang="ja-JP" dirty="0"/>
          </a:p>
          <a:p>
            <a:r>
              <a:rPr kumimoji="1" lang="ja-JP" altLang="en-US" dirty="0"/>
              <a:t>・踏み台や詐称されている組織への連絡</a:t>
            </a:r>
            <a:endParaRPr kumimoji="1" lang="en-US" altLang="ja-JP" dirty="0"/>
          </a:p>
          <a:p>
            <a:r>
              <a:rPr kumimoji="1" lang="ja-JP" altLang="en-US" dirty="0"/>
              <a:t>・影響調査および原因の追究、対策の強化</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24</a:t>
            </a:fld>
            <a:endParaRPr kumimoji="1" lang="ja-JP" altLang="en-US"/>
          </a:p>
        </p:txBody>
      </p:sp>
    </p:spTree>
    <p:extLst>
      <p:ext uri="{BB962C8B-B14F-4D97-AF65-F5344CB8AC3E}">
        <p14:creationId xmlns:p14="http://schemas.microsoft.com/office/powerpoint/2010/main" val="3846475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原材料や部品の調達、製造、在庫管理、物流、販売までの一連の商流、およびこの商流に関わる複数の組織群をサプライチェーンと呼ぶ。また、組織が特定の業務を外部組織に委託している場合、この外部組織もサプライチェーンの一環となる。業務委託先組織がセキュリティ対策を適切に実施していないと、業務委託元組織への攻撃の足がかりとして狙われる。昨今、業務委託先組織が攻撃され、預けていた個人情報が漏えいする等の被害が発生してい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25</a:t>
            </a:fld>
            <a:endParaRPr kumimoji="1" lang="ja-JP" altLang="en-US"/>
          </a:p>
        </p:txBody>
      </p:sp>
    </p:spTree>
    <p:extLst>
      <p:ext uri="{BB962C8B-B14F-4D97-AF65-F5344CB8AC3E}">
        <p14:creationId xmlns:p14="http://schemas.microsoft.com/office/powerpoint/2010/main" val="2812094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委託先組織のセキュリティ対策不足</a:t>
            </a:r>
            <a:endParaRPr kumimoji="1" lang="en-US" altLang="ja-JP" dirty="0"/>
          </a:p>
          <a:p>
            <a:r>
              <a:rPr kumimoji="1" lang="ja-JP" altLang="en-US" dirty="0"/>
              <a:t>サプライチェーン内にセキュリティ対策を適切に実施していない委託先組織がある。攻撃者はその弱点に対して攻撃を行い、そこから連鎖して委託元組織に被害がおよぶ。</a:t>
            </a:r>
            <a:endParaRPr kumimoji="1" lang="en-US" altLang="ja-JP" dirty="0"/>
          </a:p>
          <a:p>
            <a:endParaRPr kumimoji="1" lang="en-US" altLang="ja-JP" dirty="0"/>
          </a:p>
          <a:p>
            <a:r>
              <a:rPr kumimoji="1" lang="ja-JP" altLang="en-US" dirty="0"/>
              <a:t>◆ 委託先組織を適切に選定、管理していない</a:t>
            </a:r>
            <a:endParaRPr kumimoji="1" lang="en-US" altLang="ja-JP" dirty="0"/>
          </a:p>
          <a:p>
            <a:r>
              <a:rPr kumimoji="1" lang="ja-JP" altLang="en-US" dirty="0"/>
              <a:t>委託元組織が委託先組織を選定するにあたり、セキュリティ対策の実施状況等の確認を怠ると、セキュリティ対策が不十分な組織に委託することがある。また、委託後も委託先の状況を管理せずにいると、委託先組織のセキュリティ対策が不十分なままとなり、攻撃者からの攻撃を受ける。</a:t>
            </a:r>
            <a:endParaRPr kumimoji="1" lang="en-US" altLang="ja-JP" dirty="0"/>
          </a:p>
          <a:p>
            <a:endParaRPr kumimoji="1" lang="en-US" altLang="ja-JP" dirty="0"/>
          </a:p>
          <a:p>
            <a:r>
              <a:rPr kumimoji="1" lang="en-US" altLang="ja-JP" dirty="0"/>
              <a:t>◆ </a:t>
            </a:r>
            <a:r>
              <a:rPr kumimoji="1" lang="ja-JP" altLang="en-US" dirty="0"/>
              <a:t>再委託先や再々委託先の管理が難しい</a:t>
            </a:r>
            <a:endParaRPr kumimoji="1" lang="en-US" altLang="ja-JP" dirty="0"/>
          </a:p>
          <a:p>
            <a:r>
              <a:rPr kumimoji="1" lang="ja-JP" altLang="en-US" dirty="0"/>
              <a:t>委託先組織の先に再委託先組織や再々委託先組織がある場合、その管理は委託先組織が行うため、委託元にとってのセキュリティ対策管理は更に 難しくなる。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26</a:t>
            </a:fld>
            <a:endParaRPr kumimoji="1" lang="ja-JP" altLang="en-US"/>
          </a:p>
        </p:txBody>
      </p:sp>
    </p:spTree>
    <p:extLst>
      <p:ext uri="{BB962C8B-B14F-4D97-AF65-F5344CB8AC3E}">
        <p14:creationId xmlns:p14="http://schemas.microsoft.com/office/powerpoint/2010/main" val="3022243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再委託先の開発環境への不正アクセスによ るデータ消失</a:t>
            </a:r>
            <a:endParaRPr kumimoji="1" lang="en-US" altLang="ja-JP" dirty="0"/>
          </a:p>
          <a:p>
            <a:r>
              <a:rPr kumimoji="1" lang="en-US" altLang="ja-JP" dirty="0"/>
              <a:t>2019</a:t>
            </a:r>
            <a:r>
              <a:rPr kumimoji="1" lang="ja-JP" altLang="en-US" dirty="0"/>
              <a:t>年</a:t>
            </a:r>
            <a:r>
              <a:rPr kumimoji="1" lang="en-US" altLang="ja-JP" dirty="0"/>
              <a:t>11</a:t>
            </a:r>
            <a:r>
              <a:rPr kumimoji="1" lang="ja-JP" altLang="en-US" dirty="0"/>
              <a:t>月、日本スポーツ協会の新システム開発の委託先である電通の再委託先であるスポーツ</a:t>
            </a:r>
            <a:r>
              <a:rPr kumimoji="1" lang="en-US" altLang="ja-JP" dirty="0"/>
              <a:t>IT</a:t>
            </a:r>
            <a:r>
              <a:rPr kumimoji="1" lang="ja-JP" altLang="en-US" dirty="0"/>
              <a:t>ソリューションが不正なアクセスを受け、動作検証用に構築したサーバー内のデータベースからデータを削除された。開発環境のセキュリティ設定に不備があったことが原因とされている。削除されたデータは、新システムのテスト用に加工した国体参加者データおよび公認スポーツ指導者データであり、姓名・性別・生年月日などが含まれている。日本スポーツ協会は、データの抜き取り、流出、公開の事実は確認できていないとし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27</a:t>
            </a:fld>
            <a:endParaRPr kumimoji="1" lang="ja-JP" altLang="en-US"/>
          </a:p>
        </p:txBody>
      </p:sp>
    </p:spTree>
    <p:extLst>
      <p:ext uri="{BB962C8B-B14F-4D97-AF65-F5344CB8AC3E}">
        <p14:creationId xmlns:p14="http://schemas.microsoft.com/office/powerpoint/2010/main" val="3142635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IT</a:t>
            </a:r>
            <a:r>
              <a:rPr kumimoji="1" lang="ja-JP" altLang="en-US" dirty="0"/>
              <a:t>サプライチェーンにおける情報セキュリティの責任範囲に関する調査報告書を公開（</a:t>
            </a:r>
            <a:r>
              <a:rPr kumimoji="1" lang="en-US" altLang="ja-JP" dirty="0"/>
              <a:t>IPA</a:t>
            </a:r>
            <a:r>
              <a:rPr kumimoji="1" lang="ja-JP" altLang="en-US" dirty="0"/>
              <a:t>）</a:t>
            </a:r>
            <a:endParaRPr kumimoji="1" lang="en-US" altLang="ja-JP" dirty="0"/>
          </a:p>
          <a:p>
            <a:r>
              <a:rPr kumimoji="1" lang="en-US" altLang="ja-JP" dirty="0"/>
              <a:t>2019</a:t>
            </a:r>
            <a:r>
              <a:rPr kumimoji="1" lang="ja-JP" altLang="en-US" dirty="0"/>
              <a:t>年</a:t>
            </a:r>
            <a:r>
              <a:rPr kumimoji="1" lang="en-US" altLang="ja-JP" dirty="0"/>
              <a:t>4</a:t>
            </a:r>
            <a:r>
              <a:rPr kumimoji="1" lang="ja-JP" altLang="en-US" dirty="0"/>
              <a:t>月、</a:t>
            </a:r>
            <a:r>
              <a:rPr kumimoji="1" lang="en-US" altLang="ja-JP" dirty="0"/>
              <a:t>IPA</a:t>
            </a:r>
            <a:r>
              <a:rPr kumimoji="1" lang="ja-JP" altLang="en-US" dirty="0"/>
              <a:t>は「</a:t>
            </a:r>
            <a:r>
              <a:rPr kumimoji="1" lang="en-US" altLang="ja-JP" dirty="0"/>
              <a:t>IT</a:t>
            </a:r>
            <a:r>
              <a:rPr kumimoji="1" lang="ja-JP" altLang="en-US" dirty="0"/>
              <a:t>サプライチェーンにおける情報セキュリティの責任範囲に関する調査」報告書を公開した。報告書によると、</a:t>
            </a:r>
            <a:r>
              <a:rPr kumimoji="1" lang="en-US" altLang="ja-JP" dirty="0"/>
              <a:t>IT</a:t>
            </a:r>
            <a:r>
              <a:rPr kumimoji="1" lang="ja-JP" altLang="en-US" dirty="0"/>
              <a:t>業務委託契約の契約関連文書において、委託元の約</a:t>
            </a:r>
            <a:r>
              <a:rPr kumimoji="1" lang="en-US" altLang="ja-JP" dirty="0"/>
              <a:t>8</a:t>
            </a:r>
            <a:r>
              <a:rPr kumimoji="1" lang="ja-JP" altLang="en-US" dirty="0"/>
              <a:t>割が「新たな脅威が顕在化した際の対応」について責任範囲の明記をしておらず、その理由は「専門知識・スキルが不足している」が最多の</a:t>
            </a:r>
            <a:r>
              <a:rPr kumimoji="1" lang="en-US" altLang="ja-JP" dirty="0"/>
              <a:t>79.6%</a:t>
            </a:r>
            <a:r>
              <a:rPr kumimoji="1" lang="ja-JP" altLang="en-US" dirty="0"/>
              <a:t>であった。責任範囲を明確にするには、契約関連文書の見直しが、委託元、委託先にとっても有効であるとしている。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28</a:t>
            </a:fld>
            <a:endParaRPr kumimoji="1" lang="ja-JP" altLang="en-US"/>
          </a:p>
        </p:txBody>
      </p:sp>
    </p:spTree>
    <p:extLst>
      <p:ext uri="{BB962C8B-B14F-4D97-AF65-F5344CB8AC3E}">
        <p14:creationId xmlns:p14="http://schemas.microsoft.com/office/powerpoint/2010/main" val="660431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（委託元組織）</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a:t>
            </a:r>
            <a:r>
              <a:rPr kumimoji="1" lang="ja-JP" altLang="en-US" dirty="0"/>
              <a:t> 被害の予防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・業務委託や情報管理における規則の徹底</a:t>
            </a:r>
            <a:endParaRPr kumimoji="1" lang="en-US" altLang="ja-JP" dirty="0"/>
          </a:p>
          <a:p>
            <a:r>
              <a:rPr kumimoji="1" lang="ja-JP" altLang="en-US" dirty="0"/>
              <a:t> 製造においては原材料や部品の調達経路、物流経路等も考慮する。</a:t>
            </a:r>
            <a:endParaRPr kumimoji="1" lang="en-US" altLang="ja-JP" dirty="0"/>
          </a:p>
          <a:p>
            <a:r>
              <a:rPr kumimoji="1" lang="ja-JP" altLang="en-US" dirty="0"/>
              <a:t>・信頼できる委託先組織の選定</a:t>
            </a:r>
            <a:endParaRPr kumimoji="1" lang="en-US" altLang="ja-JP" dirty="0"/>
          </a:p>
          <a:p>
            <a:r>
              <a:rPr kumimoji="1" lang="ja-JP" altLang="en-US" dirty="0"/>
              <a:t> 委託先組織の信頼性評価や委託先への品質基準を導入する。</a:t>
            </a:r>
            <a:endParaRPr kumimoji="1" lang="en-US" altLang="ja-JP" dirty="0"/>
          </a:p>
          <a:p>
            <a:r>
              <a:rPr kumimoji="1" lang="ja-JP" altLang="en-US" dirty="0"/>
              <a:t>・委託先からの納品物の検証</a:t>
            </a:r>
            <a:endParaRPr kumimoji="1" lang="en-US" altLang="ja-JP" dirty="0"/>
          </a:p>
          <a:p>
            <a:r>
              <a:rPr kumimoji="1" lang="ja-JP" altLang="en-US" dirty="0"/>
              <a:t>・契約内容の確認</a:t>
            </a:r>
            <a:endParaRPr kumimoji="1" lang="en-US" altLang="ja-JP" dirty="0"/>
          </a:p>
          <a:p>
            <a:r>
              <a:rPr kumimoji="1" lang="ja-JP" altLang="en-US" dirty="0"/>
              <a:t> 委託元組織と委託先組織の情報セキュリティ上の責任範囲を明確化し合意を得る。また、賠償に関する取り決めを契約に含める。</a:t>
            </a:r>
            <a:endParaRPr kumimoji="1" lang="en-US" altLang="ja-JP" dirty="0"/>
          </a:p>
          <a:p>
            <a:r>
              <a:rPr kumimoji="1" lang="ja-JP" altLang="en-US" dirty="0"/>
              <a:t>・委託先組織の管理</a:t>
            </a:r>
            <a:endParaRPr kumimoji="1" lang="en-US" altLang="ja-JP" dirty="0"/>
          </a:p>
          <a:p>
            <a:r>
              <a:rPr kumimoji="1" lang="ja-JP" altLang="en-US" dirty="0"/>
              <a:t> 委託元組織が責任をもって委託先組織のセキュリティ対策状況の実態を定期的に確認することが重要である。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a:t>
            </a:r>
            <a:r>
              <a:rPr kumimoji="1" lang="ja-JP" altLang="en-US" dirty="0"/>
              <a:t> 被害を受けた後の対応</a:t>
            </a:r>
            <a:endParaRPr kumimoji="1" lang="en-US" altLang="ja-JP" dirty="0"/>
          </a:p>
          <a:p>
            <a:r>
              <a:rPr kumimoji="1" lang="ja-JP" altLang="en-US" dirty="0"/>
              <a:t>・影響調査および原因の追究、対策の強化</a:t>
            </a:r>
            <a:endParaRPr kumimoji="1" lang="en-US" altLang="ja-JP" dirty="0"/>
          </a:p>
          <a:p>
            <a:r>
              <a:rPr kumimoji="1" lang="ja-JP" altLang="en-US" dirty="0"/>
              <a:t>・被害への補償</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29</a:t>
            </a:fld>
            <a:endParaRPr kumimoji="1" lang="ja-JP" altLang="en-US"/>
          </a:p>
        </p:txBody>
      </p:sp>
    </p:spTree>
    <p:extLst>
      <p:ext uri="{BB962C8B-B14F-4D97-AF65-F5344CB8AC3E}">
        <p14:creationId xmlns:p14="http://schemas.microsoft.com/office/powerpoint/2010/main" val="161213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（委託先組織）</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a:t>
            </a:r>
            <a:r>
              <a:rPr kumimoji="1" lang="ja-JP" altLang="en-US" dirty="0"/>
              <a:t> 被害の予防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・セキュリティの認証取得（</a:t>
            </a:r>
            <a:r>
              <a:rPr kumimoji="1" lang="en-US" altLang="ja-JP" dirty="0"/>
              <a:t>ISMS</a:t>
            </a:r>
            <a:r>
              <a:rPr kumimoji="1" lang="ja-JP" altLang="en-US" dirty="0"/>
              <a:t>、</a:t>
            </a:r>
            <a:r>
              <a:rPr kumimoji="1" lang="en-US" altLang="ja-JP" dirty="0"/>
              <a:t>P</a:t>
            </a:r>
            <a:r>
              <a:rPr kumimoji="1" lang="ja-JP" altLang="en-US" dirty="0"/>
              <a:t>マーク、</a:t>
            </a:r>
            <a:r>
              <a:rPr kumimoji="1" lang="en-US" altLang="ja-JP" dirty="0"/>
              <a:t>SOC2</a:t>
            </a:r>
            <a:r>
              <a:rPr kumimoji="1" lang="ja-JP" altLang="en-US" dirty="0"/>
              <a:t>など）</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a:t>
            </a:r>
            <a:r>
              <a:rPr kumimoji="1" lang="ja-JP" altLang="en-US" dirty="0"/>
              <a:t> 被害を受けた後の対応</a:t>
            </a:r>
            <a:endParaRPr kumimoji="1" lang="en-US" altLang="ja-JP" dirty="0"/>
          </a:p>
          <a:p>
            <a:r>
              <a:rPr kumimoji="1" lang="ja-JP" altLang="en-US" dirty="0"/>
              <a:t>・委託元への連絡</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30</a:t>
            </a:fld>
            <a:endParaRPr kumimoji="1" lang="ja-JP" altLang="en-US"/>
          </a:p>
        </p:txBody>
      </p:sp>
    </p:spTree>
    <p:extLst>
      <p:ext uri="{BB962C8B-B14F-4D97-AF65-F5344CB8AC3E}">
        <p14:creationId xmlns:p14="http://schemas.microsoft.com/office/powerpoint/2010/main" val="4109937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（委託先</a:t>
            </a:r>
            <a:r>
              <a:rPr kumimoji="1" lang="en-US" altLang="ja-JP" dirty="0"/>
              <a:t>/</a:t>
            </a:r>
            <a:r>
              <a:rPr kumimoji="1" lang="ja-JP" altLang="en-US" dirty="0"/>
              <a:t>委託先組織共通）</a:t>
            </a:r>
            <a:endParaRPr kumimoji="1" lang="en-US" altLang="ja-JP"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a:solidFill>
                  <a:schemeClr val="tx1"/>
                </a:solidFill>
                <a:latin typeface="+mn-lt"/>
                <a:ea typeface="+mn-ea"/>
                <a:cs typeface="+mn-cs"/>
              </a:rPr>
              <a:t>◆</a:t>
            </a:r>
            <a:r>
              <a:rPr kumimoji="1" lang="ja-JP" altLang="en-US" dirty="0"/>
              <a:t> 被害の予防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・公的機関が公開しているガイドラインの活用</a:t>
            </a:r>
            <a:endParaRPr kumimoji="1" lang="en-US" altLang="ja-JP" dirty="0"/>
          </a:p>
          <a:p>
            <a:r>
              <a:rPr kumimoji="1" lang="ja-JP" altLang="en-US" dirty="0"/>
              <a:t>　</a:t>
            </a:r>
            <a:r>
              <a:rPr kumimoji="1" lang="en-US" altLang="ja-JP" dirty="0"/>
              <a:t>-</a:t>
            </a:r>
            <a:r>
              <a:rPr kumimoji="1" lang="ja-JP" altLang="en-US" dirty="0"/>
              <a:t>「サイバーセキュリティ経営ガイドライン」（経済産業省／</a:t>
            </a:r>
            <a:r>
              <a:rPr kumimoji="1" lang="en-US" altLang="ja-JP" dirty="0"/>
              <a:t>IPA</a:t>
            </a:r>
            <a:r>
              <a:rPr kumimoji="1" lang="ja-JP" altLang="en-US" dirty="0"/>
              <a:t>）</a:t>
            </a:r>
            <a:endParaRPr kumimoji="1" lang="en-US" altLang="ja-JP" dirty="0"/>
          </a:p>
          <a:p>
            <a:r>
              <a:rPr kumimoji="1" lang="ja-JP" altLang="en-US" dirty="0"/>
              <a:t>　</a:t>
            </a:r>
            <a:r>
              <a:rPr kumimoji="1" lang="en-US" altLang="ja-JP" dirty="0"/>
              <a:t>-</a:t>
            </a:r>
            <a:r>
              <a:rPr kumimoji="1" lang="ja-JP" altLang="en-US" dirty="0"/>
              <a:t>「中小企業の情報セキュリティ対策ガイドライン」（</a:t>
            </a:r>
            <a:r>
              <a:rPr kumimoji="1" lang="en-US" altLang="ja-JP" dirty="0"/>
              <a:t>IPA</a:t>
            </a:r>
            <a:r>
              <a:rPr kumimoji="1" lang="ja-JP" altLang="en-US" dirty="0"/>
              <a:t>）</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31</a:t>
            </a:fld>
            <a:endParaRPr kumimoji="1" lang="ja-JP" altLang="en-US"/>
          </a:p>
        </p:txBody>
      </p:sp>
    </p:spTree>
    <p:extLst>
      <p:ext uri="{BB962C8B-B14F-4D97-AF65-F5344CB8AC3E}">
        <p14:creationId xmlns:p14="http://schemas.microsoft.com/office/powerpoint/2010/main" val="317529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ファイルの暗号化や画面ロック等を行うランサムウェアに感染し、</a:t>
            </a:r>
            <a:r>
              <a:rPr kumimoji="1" lang="en-US" altLang="ja-JP" dirty="0"/>
              <a:t>PC</a:t>
            </a:r>
            <a:r>
              <a:rPr kumimoji="1" lang="ja-JP" altLang="en-US" dirty="0"/>
              <a:t>（サーバー含む）やスマートフォンに保存されているファイルを利用できない状態にされ、復旧と引き換えに金銭を要求される被害が発生している。不特定多数に対して行う攻撃だけではなく、特定の国や組織を狙う標的型攻撃に近い攻撃も行われる。</a:t>
            </a:r>
          </a:p>
          <a:p>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32</a:t>
            </a:fld>
            <a:endParaRPr kumimoji="1" lang="ja-JP" altLang="en-US"/>
          </a:p>
        </p:txBody>
      </p:sp>
    </p:spTree>
    <p:extLst>
      <p:ext uri="{BB962C8B-B14F-4D97-AF65-F5344CB8AC3E}">
        <p14:creationId xmlns:p14="http://schemas.microsoft.com/office/powerpoint/2010/main" val="2189706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世の中には「情報セキュリティ</a:t>
            </a:r>
            <a:r>
              <a:rPr kumimoji="1" lang="en-US" altLang="ja-JP" sz="1200" b="0" i="0" u="none" strike="noStrike" kern="1200" baseline="0" dirty="0">
                <a:solidFill>
                  <a:schemeClr val="tx1"/>
                </a:solidFill>
                <a:latin typeface="+mn-lt"/>
                <a:ea typeface="+mn-ea"/>
                <a:cs typeface="+mn-cs"/>
              </a:rPr>
              <a:t>10</a:t>
            </a:r>
            <a:r>
              <a:rPr kumimoji="1" lang="ja-JP" altLang="en-US" sz="1200" b="0" i="0" u="none" strike="noStrike" kern="1200" baseline="0" dirty="0">
                <a:solidFill>
                  <a:schemeClr val="tx1"/>
                </a:solidFill>
                <a:latin typeface="+mn-lt"/>
                <a:ea typeface="+mn-ea"/>
                <a:cs typeface="+mn-cs"/>
              </a:rPr>
              <a:t>大脅威」へランクインした脅威以外にも多数の脅威が存在する。とは言え、これらが利用する「攻撃の糸口」は似通っており、脆弱性を突く、ウイルスを使う、ソーシャルエンジニアリングを使う等の古くからある基本的な手口が使われている。</a:t>
            </a:r>
          </a:p>
          <a:p>
            <a:r>
              <a:rPr kumimoji="1" lang="ja-JP" altLang="en-US" sz="1200" b="0" i="0" u="none" strike="noStrike" kern="1200" baseline="0" dirty="0">
                <a:solidFill>
                  <a:schemeClr val="tx1"/>
                </a:solidFill>
                <a:latin typeface="+mn-lt"/>
                <a:ea typeface="+mn-ea"/>
                <a:cs typeface="+mn-cs"/>
              </a:rPr>
              <a:t>詳しくは「情報セキュリティ</a:t>
            </a:r>
            <a:r>
              <a:rPr kumimoji="1" lang="en-US" altLang="ja-JP" sz="1200" b="0" i="0" u="none" strike="noStrike" kern="1200" baseline="0" dirty="0">
                <a:solidFill>
                  <a:schemeClr val="tx1"/>
                </a:solidFill>
                <a:latin typeface="+mn-lt"/>
                <a:ea typeface="+mn-ea"/>
                <a:cs typeface="+mn-cs"/>
              </a:rPr>
              <a:t>10</a:t>
            </a:r>
            <a:r>
              <a:rPr kumimoji="1" lang="ja-JP" altLang="en-US" sz="1200" b="0" i="0" u="none" strike="noStrike" kern="1200" baseline="0" dirty="0">
                <a:solidFill>
                  <a:schemeClr val="tx1"/>
                </a:solidFill>
                <a:latin typeface="+mn-lt"/>
                <a:ea typeface="+mn-ea"/>
                <a:cs typeface="+mn-cs"/>
              </a:rPr>
              <a:t>大脅威 </a:t>
            </a:r>
            <a:r>
              <a:rPr kumimoji="1" lang="en-US" altLang="ja-JP" sz="1200" b="0" i="0" u="none" strike="noStrike" kern="1200" baseline="0" dirty="0">
                <a:solidFill>
                  <a:schemeClr val="tx1"/>
                </a:solidFill>
                <a:latin typeface="+mn-lt"/>
                <a:ea typeface="+mn-ea"/>
                <a:cs typeface="+mn-cs"/>
              </a:rPr>
              <a:t>2015</a:t>
            </a:r>
            <a:r>
              <a:rPr kumimoji="1" lang="ja-JP" altLang="en-US" sz="1200" b="0" i="0" u="none" strike="noStrike" kern="1200" baseline="0" dirty="0">
                <a:solidFill>
                  <a:schemeClr val="tx1"/>
                </a:solidFill>
                <a:latin typeface="+mn-lt"/>
                <a:ea typeface="+mn-ea"/>
                <a:cs typeface="+mn-cs"/>
              </a:rPr>
              <a:t>」の１章で解説しているが、表に示すように「攻撃の糸口」を</a:t>
            </a:r>
            <a:r>
              <a:rPr kumimoji="1" lang="en-US" altLang="ja-JP" sz="1200" b="0" i="0" u="none" strike="noStrike" kern="1200" baseline="0" dirty="0">
                <a:solidFill>
                  <a:schemeClr val="tx1"/>
                </a:solidFill>
                <a:latin typeface="+mn-lt"/>
                <a:ea typeface="+mn-ea"/>
                <a:cs typeface="+mn-cs"/>
              </a:rPr>
              <a:t>5</a:t>
            </a:r>
            <a:r>
              <a:rPr kumimoji="1" lang="ja-JP" altLang="en-US" sz="1200" b="0" i="0" u="none" strike="noStrike" kern="1200" baseline="0" dirty="0">
                <a:solidFill>
                  <a:schemeClr val="tx1"/>
                </a:solidFill>
                <a:latin typeface="+mn-lt"/>
                <a:ea typeface="+mn-ea"/>
                <a:cs typeface="+mn-cs"/>
              </a:rPr>
              <a:t>つに分類し、それぞれに該当する対策を「情報セキュリティ対策の基本」としている。「攻撃の糸口」に変化がない限り、「情報セキュリティ対策の基本」による効果が期待できるので、これを意識して継続的に対策を行うことで、被害に遭う可能性を低減できると考える。</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a:t>
            </a:fld>
            <a:endParaRPr kumimoji="1" lang="ja-JP" altLang="en-US"/>
          </a:p>
        </p:txBody>
      </p:sp>
    </p:spTree>
    <p:extLst>
      <p:ext uri="{BB962C8B-B14F-4D97-AF65-F5344CB8AC3E}">
        <p14:creationId xmlns:p14="http://schemas.microsoft.com/office/powerpoint/2010/main" val="3515899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メールから感染させる</a:t>
            </a:r>
            <a:endParaRPr kumimoji="1" lang="en-US" altLang="ja-JP" dirty="0"/>
          </a:p>
          <a:p>
            <a:r>
              <a:rPr kumimoji="1" lang="ja-JP" altLang="en-US" dirty="0"/>
              <a:t>メールの添付ファイルやメール本文中のリンクを開かせることでランサムウェアに感染させる。</a:t>
            </a:r>
            <a:endParaRPr kumimoji="1" lang="en-US" altLang="ja-JP" dirty="0"/>
          </a:p>
          <a:p>
            <a:endParaRPr kumimoji="1" lang="en-US" altLang="ja-JP" dirty="0"/>
          </a:p>
          <a:p>
            <a:r>
              <a:rPr kumimoji="1" lang="ja-JP" altLang="en-US" dirty="0"/>
              <a:t>◆ ウェブサイトから感染させる</a:t>
            </a:r>
            <a:endParaRPr kumimoji="1" lang="en-US" altLang="ja-JP" dirty="0"/>
          </a:p>
          <a:p>
            <a:r>
              <a:rPr kumimoji="1" lang="ja-JP" altLang="en-US" dirty="0"/>
              <a:t>脆弱性等を悪用しランサムウェアをダウンロードさせるよう改ざんしたウェブサイトや攻撃者が用意したウェブサイトを閲覧させることで、ランサムウェアに感染させる。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33</a:t>
            </a:fld>
            <a:endParaRPr kumimoji="1" lang="ja-JP" altLang="en-US"/>
          </a:p>
        </p:txBody>
      </p:sp>
    </p:spTree>
    <p:extLst>
      <p:ext uri="{BB962C8B-B14F-4D97-AF65-F5344CB8AC3E}">
        <p14:creationId xmlns:p14="http://schemas.microsoft.com/office/powerpoint/2010/main" val="880222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脆弱性を悪用し、ネットワーク経由で感染させる</a:t>
            </a:r>
            <a:endParaRPr kumimoji="1" lang="en-US" altLang="ja-JP" dirty="0"/>
          </a:p>
          <a:p>
            <a:r>
              <a:rPr kumimoji="1" lang="ja-JP" altLang="en-US" dirty="0"/>
              <a:t>ソフトウェアの脆弱性が未対策のままインターネットに接続されている</a:t>
            </a:r>
            <a:r>
              <a:rPr kumimoji="1" lang="en-US" altLang="ja-JP" dirty="0"/>
              <a:t>PC</a:t>
            </a:r>
            <a:r>
              <a:rPr kumimoji="1" lang="ja-JP" altLang="en-US" dirty="0"/>
              <a:t>に対して、その脆弱性を悪用してインターネット経由でランサムウェアに感染させる。</a:t>
            </a:r>
            <a:endParaRPr kumimoji="1" lang="en-US" altLang="ja-JP" dirty="0"/>
          </a:p>
          <a:p>
            <a:endParaRPr kumimoji="1" lang="en-US" altLang="ja-JP" dirty="0"/>
          </a:p>
          <a:p>
            <a:r>
              <a:rPr kumimoji="1" lang="ja-JP" altLang="en-US" dirty="0"/>
              <a:t>◆ 公開サーバーに不正アクセスして感染させる</a:t>
            </a:r>
            <a:endParaRPr kumimoji="1" lang="en-US" altLang="ja-JP" dirty="0"/>
          </a:p>
          <a:p>
            <a:r>
              <a:rPr kumimoji="1" lang="ja-JP" altLang="en-US" dirty="0"/>
              <a:t>外部公開しているサーバーにリモートデスクトップ（</a:t>
            </a:r>
            <a:r>
              <a:rPr kumimoji="1" lang="en-US" altLang="ja-JP" dirty="0"/>
              <a:t>RDP</a:t>
            </a:r>
            <a:r>
              <a:rPr kumimoji="1" lang="ja-JP" altLang="en-US" dirty="0"/>
              <a:t>）等で不正ログインしランサムウェアに感染させる。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34</a:t>
            </a:fld>
            <a:endParaRPr kumimoji="1" lang="ja-JP" altLang="en-US"/>
          </a:p>
        </p:txBody>
      </p:sp>
    </p:spTree>
    <p:extLst>
      <p:ext uri="{BB962C8B-B14F-4D97-AF65-F5344CB8AC3E}">
        <p14:creationId xmlns:p14="http://schemas.microsoft.com/office/powerpoint/2010/main" val="2821139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市立高等学校のサーバーがランサムウェアに感染、英文の脅迫ドキュメントが表示される</a:t>
            </a:r>
            <a:endParaRPr kumimoji="1" lang="en-US" altLang="ja-JP" dirty="0"/>
          </a:p>
          <a:p>
            <a:r>
              <a:rPr kumimoji="1" lang="en-US" altLang="ja-JP" dirty="0"/>
              <a:t>2019</a:t>
            </a:r>
            <a:r>
              <a:rPr kumimoji="1" lang="ja-JP" altLang="en-US" dirty="0"/>
              <a:t>年</a:t>
            </a:r>
            <a:r>
              <a:rPr kumimoji="1" lang="en-US" altLang="ja-JP" dirty="0"/>
              <a:t>10</a:t>
            </a:r>
            <a:r>
              <a:rPr kumimoji="1" lang="ja-JP" altLang="en-US" dirty="0"/>
              <a:t>月、川崎市立橘高等学校が利用している校内ネットワークサーバーがランサムウェアに感染した。同校職員がネットワークサーバーにアクセスすると、</a:t>
            </a:r>
            <a:r>
              <a:rPr kumimoji="1" lang="en-US" altLang="ja-JP" dirty="0"/>
              <a:t>Word</a:t>
            </a:r>
            <a:r>
              <a:rPr kumimoji="1" lang="ja-JP" altLang="en-US" dirty="0"/>
              <a:t>ドキュメントが暗号化されており、画面上には感染を示唆する英文の脅迫ドキュメントが表示された。この感染により、生徒が作成した成果物等のデータが使用できなくなった。調査や二次感染防止のため、校内ネットワークでの</a:t>
            </a:r>
            <a:r>
              <a:rPr kumimoji="1" lang="en-US" altLang="ja-JP" dirty="0"/>
              <a:t>PC</a:t>
            </a:r>
            <a:r>
              <a:rPr kumimoji="1" lang="ja-JP" altLang="en-US" dirty="0"/>
              <a:t>の利用を禁じた。感染の原因は特定されていない。</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35</a:t>
            </a:fld>
            <a:endParaRPr kumimoji="1" lang="ja-JP" altLang="en-US"/>
          </a:p>
        </p:txBody>
      </p:sp>
    </p:spTree>
    <p:extLst>
      <p:ext uri="{BB962C8B-B14F-4D97-AF65-F5344CB8AC3E}">
        <p14:creationId xmlns:p14="http://schemas.microsoft.com/office/powerpoint/2010/main" val="1768218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日本を標的としたランサムウェア攻撃</a:t>
            </a:r>
            <a:endParaRPr kumimoji="1" lang="en-US" altLang="ja-JP" dirty="0"/>
          </a:p>
          <a:p>
            <a:r>
              <a:rPr kumimoji="1" lang="en-US" altLang="ja-JP" dirty="0"/>
              <a:t>ESET</a:t>
            </a:r>
            <a:r>
              <a:rPr kumimoji="1" lang="ja-JP" altLang="en-US" dirty="0"/>
              <a:t>によると、</a:t>
            </a:r>
            <a:r>
              <a:rPr kumimoji="1" lang="en-US" altLang="ja-JP" dirty="0"/>
              <a:t>2019</a:t>
            </a:r>
            <a:r>
              <a:rPr kumimoji="1" lang="ja-JP" altLang="en-US" dirty="0"/>
              <a:t>年</a:t>
            </a:r>
            <a:r>
              <a:rPr kumimoji="1" lang="en-US" altLang="ja-JP" dirty="0"/>
              <a:t>1</a:t>
            </a:r>
            <a:r>
              <a:rPr kumimoji="1" lang="ja-JP" altLang="en-US" dirty="0"/>
              <a:t>月、「</a:t>
            </a:r>
            <a:r>
              <a:rPr kumimoji="1" lang="en-US" altLang="ja-JP" dirty="0"/>
              <a:t>Love you</a:t>
            </a:r>
            <a:r>
              <a:rPr kumimoji="1" lang="ja-JP" altLang="en-US" dirty="0"/>
              <a:t>」スパムメール攻撃が日本に標的を絞って行われ、ランサムウェア「</a:t>
            </a:r>
            <a:r>
              <a:rPr kumimoji="1" lang="en-US" altLang="ja-JP" dirty="0" err="1"/>
              <a:t>Gandcrab</a:t>
            </a:r>
            <a:r>
              <a:rPr kumimoji="1" lang="ja-JP" altLang="en-US" dirty="0"/>
              <a:t>」等に感染させようとしていたことが報告されている。件名には日本の女性芸能人名が使われていた。特に</a:t>
            </a:r>
            <a:r>
              <a:rPr kumimoji="1" lang="en-US" altLang="ja-JP" dirty="0"/>
              <a:t>1</a:t>
            </a:r>
            <a:r>
              <a:rPr kumimoji="1" lang="ja-JP" altLang="en-US" dirty="0"/>
              <a:t>月</a:t>
            </a:r>
            <a:r>
              <a:rPr kumimoji="1" lang="en-US" altLang="ja-JP" dirty="0"/>
              <a:t>29</a:t>
            </a:r>
            <a:r>
              <a:rPr kumimoji="1" lang="ja-JP" altLang="en-US" dirty="0"/>
              <a:t>日は攻撃の</a:t>
            </a:r>
            <a:r>
              <a:rPr kumimoji="1" lang="en-US" altLang="ja-JP" dirty="0"/>
              <a:t>95%</a:t>
            </a:r>
            <a:r>
              <a:rPr kumimoji="1" lang="ja-JP" altLang="en-US" dirty="0"/>
              <a:t>が日本で検出され、また、何万もの悪意のあるメールが毎時間検出されたとしている。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36</a:t>
            </a:fld>
            <a:endParaRPr kumimoji="1" lang="ja-JP" altLang="en-US"/>
          </a:p>
        </p:txBody>
      </p:sp>
    </p:spTree>
    <p:extLst>
      <p:ext uri="{BB962C8B-B14F-4D97-AF65-F5344CB8AC3E}">
        <p14:creationId xmlns:p14="http://schemas.microsoft.com/office/powerpoint/2010/main" val="2134408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（経営者層）</a:t>
            </a:r>
            <a:endParaRPr kumimoji="1" lang="en-US" altLang="ja-JP" dirty="0"/>
          </a:p>
          <a:p>
            <a:r>
              <a:rPr kumimoji="1" lang="ja-JP" altLang="en-US" dirty="0"/>
              <a:t>◆ 組織としての体制の確立</a:t>
            </a:r>
            <a:endParaRPr kumimoji="1" lang="en-US" altLang="ja-JP" dirty="0"/>
          </a:p>
          <a:p>
            <a:r>
              <a:rPr kumimoji="1" lang="ja-JP" altLang="en-US" dirty="0"/>
              <a:t>・対策の予算の確保と継続的な対策の実施 </a:t>
            </a:r>
            <a:endParaRPr kumimoji="1" lang="en-US" altLang="ja-JP" dirty="0"/>
          </a:p>
          <a:p>
            <a:endParaRPr kumimoji="1" lang="en-US" altLang="ja-JP" dirty="0"/>
          </a:p>
          <a:p>
            <a:r>
              <a:rPr kumimoji="1" lang="ja-JP" altLang="en-US" dirty="0"/>
              <a:t>（システム管理者、従業員）</a:t>
            </a:r>
            <a:endParaRPr kumimoji="1" lang="en-US" altLang="ja-JP" dirty="0"/>
          </a:p>
          <a:p>
            <a:r>
              <a:rPr kumimoji="1" lang="ja-JP" altLang="en-US" dirty="0"/>
              <a:t>◆ 被害の予防（</a:t>
            </a:r>
            <a:r>
              <a:rPr kumimoji="1" lang="en-US" altLang="ja-JP" dirty="0"/>
              <a:t>BCM</a:t>
            </a:r>
            <a:r>
              <a:rPr kumimoji="1" lang="ja-JP" altLang="en-US" dirty="0"/>
              <a:t>含む）</a:t>
            </a:r>
            <a:endParaRPr kumimoji="1" lang="en-US" altLang="ja-JP" dirty="0"/>
          </a:p>
          <a:p>
            <a:r>
              <a:rPr kumimoji="1" lang="ja-JP" altLang="en-US" dirty="0"/>
              <a:t>・迅速かつ継続的に対応できる体制（</a:t>
            </a:r>
            <a:r>
              <a:rPr kumimoji="1" lang="en-US" altLang="ja-JP" dirty="0"/>
              <a:t>CSIRT</a:t>
            </a:r>
            <a:r>
              <a:rPr kumimoji="1" lang="ja-JP" altLang="en-US" dirty="0"/>
              <a:t>等）の構築</a:t>
            </a:r>
            <a:endParaRPr kumimoji="1" lang="en-US" altLang="ja-JP" dirty="0"/>
          </a:p>
          <a:p>
            <a:r>
              <a:rPr kumimoji="1" lang="ja-JP" altLang="en-US" dirty="0"/>
              <a:t>・「情報セキュリティ対策の基本」を実施</a:t>
            </a:r>
            <a:endParaRPr kumimoji="1" lang="en-US" altLang="ja-JP" dirty="0"/>
          </a:p>
          <a:p>
            <a:r>
              <a:rPr kumimoji="1" lang="ja-JP" altLang="en-US" dirty="0"/>
              <a:t>・受信メールやウェブサイトの十分な確認</a:t>
            </a:r>
            <a:endParaRPr kumimoji="1" lang="en-US" altLang="ja-JP" dirty="0"/>
          </a:p>
          <a:p>
            <a:r>
              <a:rPr kumimoji="1" lang="ja-JP" altLang="en-US" dirty="0"/>
              <a:t>・添付ファイルやリンクを安易にクリックしない</a:t>
            </a:r>
            <a:endParaRPr kumimoji="1" lang="en-US" altLang="ja-JP" dirty="0"/>
          </a:p>
          <a:p>
            <a:r>
              <a:rPr kumimoji="1" lang="ja-JP" altLang="en-US" dirty="0"/>
              <a:t>・不審なソフトウェアを実行しない</a:t>
            </a:r>
            <a:endParaRPr kumimoji="1" lang="en-US" altLang="ja-JP" dirty="0"/>
          </a:p>
          <a:p>
            <a:r>
              <a:rPr kumimoji="1" lang="ja-JP" altLang="en-US" dirty="0"/>
              <a:t>・サポートの切れた</a:t>
            </a:r>
            <a:r>
              <a:rPr kumimoji="1" lang="en-US" altLang="ja-JP" dirty="0"/>
              <a:t>OS</a:t>
            </a:r>
            <a:r>
              <a:rPr kumimoji="1" lang="ja-JP" altLang="en-US" dirty="0"/>
              <a:t>の利用停止、移行</a:t>
            </a:r>
            <a:endParaRPr kumimoji="1" lang="en-US" altLang="ja-JP" dirty="0"/>
          </a:p>
          <a:p>
            <a:r>
              <a:rPr kumimoji="1" lang="ja-JP" altLang="en-US" dirty="0"/>
              <a:t>・フィルタリングツール（メール、ウェブ）の活用</a:t>
            </a:r>
            <a:endParaRPr kumimoji="1" lang="en-US" altLang="ja-JP" dirty="0"/>
          </a:p>
          <a:p>
            <a:r>
              <a:rPr kumimoji="1" lang="ja-JP" altLang="en-US" dirty="0"/>
              <a:t>・ネットワーク分離</a:t>
            </a:r>
            <a:endParaRPr kumimoji="1" lang="en-US" altLang="ja-JP" dirty="0"/>
          </a:p>
          <a:p>
            <a:r>
              <a:rPr kumimoji="1" lang="ja-JP" altLang="en-US" dirty="0"/>
              <a:t>・共有サーバー等へのアクセス権の最小化</a:t>
            </a:r>
            <a:endParaRPr kumimoji="1" lang="en-US" altLang="ja-JP" dirty="0"/>
          </a:p>
          <a:p>
            <a:r>
              <a:rPr kumimoji="1" lang="ja-JP" altLang="en-US" dirty="0"/>
              <a:t>・バックアップの取得</a:t>
            </a:r>
            <a:endParaRPr kumimoji="1" lang="en-US" altLang="ja-JP" dirty="0"/>
          </a:p>
          <a:p>
            <a:r>
              <a:rPr kumimoji="1" lang="ja-JP" altLang="en-US" dirty="0"/>
              <a:t>　バックアップデータが暗号化されることを防ぐため、バックアップに使用する記録媒体はバックアップするときのみ </a:t>
            </a:r>
            <a:r>
              <a:rPr kumimoji="1" lang="en-US" altLang="ja-JP" dirty="0"/>
              <a:t>PC</a:t>
            </a:r>
            <a:r>
              <a:rPr kumimoji="1" lang="ja-JP" altLang="en-US" dirty="0"/>
              <a:t>やサーバーに接続する。また、バックアップするデータ量が膨大な場合は、大規模バックアップに対応した外部サービス等を活用する。なお、バックアップから復旧できることを定期的に確認しておくことも重要であ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37</a:t>
            </a:fld>
            <a:endParaRPr kumimoji="1" lang="ja-JP" altLang="en-US"/>
          </a:p>
        </p:txBody>
      </p:sp>
    </p:spTree>
    <p:extLst>
      <p:ext uri="{BB962C8B-B14F-4D97-AF65-F5344CB8AC3E}">
        <p14:creationId xmlns:p14="http://schemas.microsoft.com/office/powerpoint/2010/main" val="900124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lang="ja-JP" altLang="en-US" dirty="0"/>
              <a:t>システム管理者・従業員</a:t>
            </a:r>
            <a:r>
              <a:rPr kumimoji="1" lang="ja-JP" altLang="en-US" dirty="0"/>
              <a:t>）</a:t>
            </a:r>
            <a:endParaRPr kumimoji="1" lang="en-US" altLang="ja-JP" dirty="0"/>
          </a:p>
          <a:p>
            <a:r>
              <a:rPr kumimoji="1" lang="ja-JP" altLang="en-US" dirty="0"/>
              <a:t>◆ 被害を受けた後の対応</a:t>
            </a:r>
            <a:endParaRPr kumimoji="1" lang="en-US" altLang="ja-JP" dirty="0"/>
          </a:p>
          <a:p>
            <a:r>
              <a:rPr kumimoji="1" lang="ja-JP" altLang="en-US" dirty="0"/>
              <a:t>・</a:t>
            </a:r>
            <a:r>
              <a:rPr kumimoji="1" lang="en-US" altLang="ja-JP" dirty="0"/>
              <a:t>CSIRT</a:t>
            </a:r>
            <a:r>
              <a:rPr kumimoji="1" lang="ja-JP" altLang="en-US" dirty="0"/>
              <a:t>への連絡</a:t>
            </a:r>
            <a:endParaRPr kumimoji="1" lang="en-US" altLang="ja-JP" dirty="0"/>
          </a:p>
          <a:p>
            <a:r>
              <a:rPr kumimoji="1" lang="ja-JP" altLang="en-US" dirty="0"/>
              <a:t>・バックアップによる復旧</a:t>
            </a:r>
            <a:endParaRPr kumimoji="1" lang="en-US" altLang="ja-JP" dirty="0"/>
          </a:p>
          <a:p>
            <a:r>
              <a:rPr kumimoji="1" lang="ja-JP" altLang="en-US" dirty="0"/>
              <a:t>・復号ツールの活用 </a:t>
            </a:r>
            <a:endParaRPr kumimoji="1" lang="en-US" altLang="ja-JP" dirty="0"/>
          </a:p>
          <a:p>
            <a:r>
              <a:rPr kumimoji="1" lang="ja-JP" altLang="en-US" dirty="0"/>
              <a:t>・影響調査および原因の追究、対策の強化</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38</a:t>
            </a:fld>
            <a:endParaRPr kumimoji="1" lang="ja-JP" altLang="en-US"/>
          </a:p>
        </p:txBody>
      </p:sp>
    </p:spTree>
    <p:extLst>
      <p:ext uri="{BB962C8B-B14F-4D97-AF65-F5344CB8AC3E}">
        <p14:creationId xmlns:p14="http://schemas.microsoft.com/office/powerpoint/2010/main" val="1983035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組織がインターネット上のサービスや業務システム等で使用しているネットワークやクラウドサービス、データセンター設備等の</a:t>
            </a:r>
            <a:r>
              <a:rPr kumimoji="1" lang="en-US" altLang="ja-JP" dirty="0"/>
              <a:t>IT</a:t>
            </a:r>
            <a:r>
              <a:rPr kumimoji="1" lang="ja-JP" altLang="en-US" dirty="0"/>
              <a:t>基盤に予期せぬ障害が発生し、長時間にわたり利用者や従業員に対するサービスを提供できなくなるケースがある。</a:t>
            </a:r>
            <a:r>
              <a:rPr kumimoji="1" lang="en-US" altLang="ja-JP" dirty="0"/>
              <a:t>IT</a:t>
            </a:r>
            <a:r>
              <a:rPr kumimoji="1" lang="ja-JP" altLang="en-US" dirty="0"/>
              <a:t>基盤の停止は利用している組織の事業の妨げとなり、ビジネスに大きな影響を与えるおそれがある。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39</a:t>
            </a:fld>
            <a:endParaRPr kumimoji="1" lang="ja-JP" altLang="en-US"/>
          </a:p>
        </p:txBody>
      </p:sp>
    </p:spTree>
    <p:extLst>
      <p:ext uri="{BB962C8B-B14F-4D97-AF65-F5344CB8AC3E}">
        <p14:creationId xmlns:p14="http://schemas.microsoft.com/office/powerpoint/2010/main" val="2334415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自然災害</a:t>
            </a:r>
            <a:endParaRPr kumimoji="1" lang="en-US" altLang="ja-JP" dirty="0"/>
          </a:p>
          <a:p>
            <a:r>
              <a:rPr kumimoji="1" lang="ja-JP" altLang="en-US" dirty="0"/>
              <a:t>地震や台風、洪水等の自然現象により、</a:t>
            </a:r>
            <a:r>
              <a:rPr kumimoji="1" lang="en-US" altLang="ja-JP" dirty="0"/>
              <a:t>IT</a:t>
            </a:r>
            <a:r>
              <a:rPr kumimoji="1" lang="ja-JP" altLang="en-US" dirty="0"/>
              <a:t>基盤の設備や施設が被害を受け、ＩＴ基盤に障害が発生する。</a:t>
            </a:r>
            <a:endParaRPr kumimoji="1" lang="en-US" altLang="ja-JP" dirty="0"/>
          </a:p>
          <a:p>
            <a:endParaRPr kumimoji="1" lang="en-US" altLang="ja-JP" dirty="0"/>
          </a:p>
          <a:p>
            <a:r>
              <a:rPr kumimoji="1" lang="ja-JP" altLang="en-US" dirty="0"/>
              <a:t>◆ 作業事故 </a:t>
            </a:r>
            <a:endParaRPr kumimoji="1" lang="en-US" altLang="ja-JP" dirty="0"/>
          </a:p>
          <a:p>
            <a:r>
              <a:rPr kumimoji="1" lang="ja-JP" altLang="en-US" dirty="0"/>
              <a:t>インフラ設備のメンテナス作業中の人為的ミスにより通信回線断や電力供給断等の事故が発生し、ＩＴ基盤に障害が発生する。</a:t>
            </a:r>
            <a:endParaRPr kumimoji="1" lang="en-US" altLang="ja-JP" dirty="0"/>
          </a:p>
          <a:p>
            <a:endParaRPr kumimoji="1" lang="en-US" altLang="ja-JP" dirty="0"/>
          </a:p>
          <a:p>
            <a:r>
              <a:rPr kumimoji="1" lang="ja-JP" altLang="en-US" dirty="0"/>
              <a:t>◆ 設備障害</a:t>
            </a:r>
            <a:endParaRPr kumimoji="1" lang="en-US" altLang="ja-JP" dirty="0"/>
          </a:p>
          <a:p>
            <a:r>
              <a:rPr kumimoji="1" lang="ja-JP" altLang="en-US" dirty="0"/>
              <a:t>データセンター等、様々なサービスが稼働している施設において、空調設備等の制御システムの障害により、施設内にある機器の稼働環境（温度や湿度等の条件）を維持できなくなり機器が停止し、ＩＴ基盤に障害が発生する。</a:t>
            </a:r>
            <a:endParaRPr kumimoji="1" lang="en-US" altLang="ja-JP" dirty="0"/>
          </a:p>
          <a:p>
            <a:endParaRPr kumimoji="1" lang="en-US" altLang="ja-JP" dirty="0"/>
          </a:p>
          <a:p>
            <a:r>
              <a:rPr kumimoji="1" lang="ja-JP" altLang="en-US" dirty="0"/>
              <a:t>◆ ハードウェア・ソフトウェア障害</a:t>
            </a:r>
            <a:endParaRPr kumimoji="1" lang="en-US" altLang="ja-JP" dirty="0"/>
          </a:p>
          <a:p>
            <a:r>
              <a:rPr kumimoji="1" lang="ja-JP" altLang="en-US" dirty="0"/>
              <a:t>ＩＴ基盤を構成する機器のハードウェアに障害が発生したり、</a:t>
            </a:r>
            <a:r>
              <a:rPr kumimoji="1" lang="en-US" altLang="ja-JP" dirty="0"/>
              <a:t>OS</a:t>
            </a:r>
            <a:r>
              <a:rPr kumimoji="1" lang="ja-JP" altLang="en-US" dirty="0"/>
              <a:t>やソフトウェアに不具合が発生したりすることにより、ＩＴ基盤に障害が発生する。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40</a:t>
            </a:fld>
            <a:endParaRPr kumimoji="1" lang="ja-JP" altLang="en-US"/>
          </a:p>
        </p:txBody>
      </p:sp>
    </p:spTree>
    <p:extLst>
      <p:ext uri="{BB962C8B-B14F-4D97-AF65-F5344CB8AC3E}">
        <p14:creationId xmlns:p14="http://schemas.microsoft.com/office/powerpoint/2010/main" val="2818206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自治体向け </a:t>
            </a:r>
            <a:r>
              <a:rPr kumimoji="1" lang="en-US" altLang="ja-JP" dirty="0"/>
              <a:t>IaaS </a:t>
            </a:r>
            <a:r>
              <a:rPr kumimoji="1" lang="ja-JP" altLang="en-US" dirty="0"/>
              <a:t>サービスにシステム障害</a:t>
            </a:r>
            <a:endParaRPr kumimoji="1" lang="en-US" altLang="ja-JP" dirty="0"/>
          </a:p>
          <a:p>
            <a:r>
              <a:rPr kumimoji="1" lang="en-US" altLang="ja-JP" dirty="0"/>
              <a:t>2019</a:t>
            </a:r>
            <a:r>
              <a:rPr kumimoji="1" lang="ja-JP" altLang="en-US" dirty="0"/>
              <a:t>年</a:t>
            </a:r>
            <a:r>
              <a:rPr kumimoji="1" lang="en-US" altLang="ja-JP" dirty="0"/>
              <a:t>12</a:t>
            </a:r>
            <a:r>
              <a:rPr kumimoji="1" lang="ja-JP" altLang="en-US" dirty="0"/>
              <a:t>月に日本電子計算の提供する自治体専用</a:t>
            </a:r>
            <a:r>
              <a:rPr kumimoji="1" lang="en-US" altLang="ja-JP" dirty="0"/>
              <a:t>IaaS</a:t>
            </a:r>
            <a:r>
              <a:rPr kumimoji="1" lang="ja-JP" altLang="en-US" dirty="0"/>
              <a:t>サービス「</a:t>
            </a:r>
            <a:r>
              <a:rPr kumimoji="1" lang="en-US" altLang="ja-JP" dirty="0" err="1"/>
              <a:t>Jip</a:t>
            </a:r>
            <a:r>
              <a:rPr kumimoji="1" lang="en-US" altLang="ja-JP" dirty="0"/>
              <a:t>-Base</a:t>
            </a:r>
            <a:r>
              <a:rPr kumimoji="1" lang="ja-JP" altLang="en-US" dirty="0"/>
              <a:t>」について障害が発生し、</a:t>
            </a:r>
            <a:r>
              <a:rPr kumimoji="1" lang="en-US" altLang="ja-JP" dirty="0" err="1"/>
              <a:t>Jip</a:t>
            </a:r>
            <a:r>
              <a:rPr kumimoji="1" lang="en-US" altLang="ja-JP" dirty="0"/>
              <a:t>-Base</a:t>
            </a:r>
            <a:r>
              <a:rPr kumimoji="1" lang="ja-JP" altLang="en-US" dirty="0"/>
              <a:t>を利用する全国約</a:t>
            </a:r>
            <a:r>
              <a:rPr kumimoji="1" lang="en-US" altLang="ja-JP" dirty="0"/>
              <a:t>50</a:t>
            </a:r>
            <a:r>
              <a:rPr kumimoji="1" lang="ja-JP" altLang="en-US" dirty="0"/>
              <a:t>の自治体が影響を受けた。影響を受けた自治体では住民向けの窓口サービスや自治体の業務システムに支障が出た。復旧には時間を要し、</a:t>
            </a:r>
            <a:r>
              <a:rPr kumimoji="1" lang="en-US" altLang="ja-JP" dirty="0"/>
              <a:t>2020</a:t>
            </a:r>
            <a:r>
              <a:rPr kumimoji="1" lang="ja-JP" altLang="en-US" dirty="0"/>
              <a:t>年</a:t>
            </a:r>
            <a:r>
              <a:rPr kumimoji="1" lang="en-US" altLang="ja-JP" dirty="0"/>
              <a:t>1</a:t>
            </a:r>
            <a:r>
              <a:rPr kumimoji="1" lang="ja-JP" altLang="en-US" dirty="0"/>
              <a:t>月</a:t>
            </a:r>
            <a:r>
              <a:rPr kumimoji="1" lang="en-US" altLang="ja-JP" dirty="0"/>
              <a:t>10</a:t>
            </a:r>
            <a:r>
              <a:rPr kumimoji="1" lang="ja-JP" altLang="en-US" dirty="0"/>
              <a:t>日時点の報告では全</a:t>
            </a:r>
            <a:r>
              <a:rPr kumimoji="1" lang="en-US" altLang="ja-JP" dirty="0"/>
              <a:t>1,318</a:t>
            </a:r>
            <a:r>
              <a:rPr kumimoji="1" lang="ja-JP" altLang="en-US" dirty="0"/>
              <a:t>の仮想</a:t>
            </a:r>
            <a:r>
              <a:rPr kumimoji="1" lang="en-US" altLang="ja-JP" dirty="0"/>
              <a:t>OS</a:t>
            </a:r>
            <a:r>
              <a:rPr kumimoji="1" lang="ja-JP" altLang="en-US" dirty="0"/>
              <a:t>のうち、</a:t>
            </a:r>
            <a:r>
              <a:rPr kumimoji="1" lang="en-US" altLang="ja-JP" dirty="0"/>
              <a:t>98.1</a:t>
            </a:r>
            <a:r>
              <a:rPr kumimoji="1" lang="ja-JP" altLang="en-US" dirty="0"/>
              <a:t>％が</a:t>
            </a:r>
            <a:r>
              <a:rPr kumimoji="1" lang="en-US" altLang="ja-JP" dirty="0"/>
              <a:t>IaaS</a:t>
            </a:r>
            <a:r>
              <a:rPr kumimoji="1" lang="ja-JP" altLang="en-US" dirty="0"/>
              <a:t>サービスとして復旧を終えたとしている。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41</a:t>
            </a:fld>
            <a:endParaRPr kumimoji="1" lang="ja-JP" altLang="en-US"/>
          </a:p>
        </p:txBody>
      </p:sp>
    </p:spTree>
    <p:extLst>
      <p:ext uri="{BB962C8B-B14F-4D97-AF65-F5344CB8AC3E}">
        <p14:creationId xmlns:p14="http://schemas.microsoft.com/office/powerpoint/2010/main" val="1279687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データセンターの電源障害により約</a:t>
            </a:r>
            <a:r>
              <a:rPr kumimoji="1" lang="en-US" altLang="ja-JP" dirty="0"/>
              <a:t>260</a:t>
            </a:r>
            <a:r>
              <a:rPr kumimoji="1" lang="ja-JP" altLang="en-US" dirty="0"/>
              <a:t>社の顧客システムが停止</a:t>
            </a:r>
            <a:endParaRPr kumimoji="1" lang="en-US" altLang="ja-JP" dirty="0"/>
          </a:p>
          <a:p>
            <a:r>
              <a:rPr kumimoji="1" lang="en-US" altLang="ja-JP" dirty="0"/>
              <a:t>2019</a:t>
            </a:r>
            <a:r>
              <a:rPr kumimoji="1" lang="ja-JP" altLang="en-US" dirty="0"/>
              <a:t>年</a:t>
            </a:r>
            <a:r>
              <a:rPr kumimoji="1" lang="en-US" altLang="ja-JP" dirty="0"/>
              <a:t>11</a:t>
            </a:r>
            <a:r>
              <a:rPr kumimoji="1" lang="ja-JP" altLang="en-US" dirty="0"/>
              <a:t>月、</a:t>
            </a:r>
            <a:r>
              <a:rPr kumimoji="1" lang="en-US" altLang="ja-JP" dirty="0" err="1"/>
              <a:t>QTnet</a:t>
            </a:r>
            <a:r>
              <a:rPr kumimoji="1" lang="ja-JP" altLang="en-US" dirty="0"/>
              <a:t>が提供するデータセンターにおいて、電源設備の更新作業中に事故が発生し、電源停止（</a:t>
            </a:r>
            <a:r>
              <a:rPr kumimoji="1" lang="en-US" altLang="ja-JP" dirty="0"/>
              <a:t>7</a:t>
            </a:r>
            <a:r>
              <a:rPr kumimoji="1" lang="ja-JP" altLang="en-US" dirty="0"/>
              <a:t>秒間）が起きた。その間、データセンターを利用している顧客のサーバー類の電源供給が失われ、楽天カード、福岡県庁、九州電力含む約</a:t>
            </a:r>
            <a:r>
              <a:rPr kumimoji="1" lang="en-US" altLang="ja-JP" dirty="0"/>
              <a:t>260</a:t>
            </a:r>
            <a:r>
              <a:rPr kumimoji="1" lang="ja-JP" altLang="en-US" dirty="0"/>
              <a:t>社の顧客のシステムが利用できなくなった。楽天カードでは、数日間クレジットカードやスマホ決済など消費者向けのサービスに影響が及んだ。</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42</a:t>
            </a:fld>
            <a:endParaRPr kumimoji="1" lang="ja-JP" altLang="en-US"/>
          </a:p>
        </p:txBody>
      </p:sp>
    </p:spTree>
    <p:extLst>
      <p:ext uri="{BB962C8B-B14F-4D97-AF65-F5344CB8AC3E}">
        <p14:creationId xmlns:p14="http://schemas.microsoft.com/office/powerpoint/2010/main" val="2867588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企業や民間団体そして官公庁等、特定の組織に対して、機密情報等を窃取することを目的とした標的型攻撃が発生している。</a:t>
            </a:r>
            <a:r>
              <a:rPr kumimoji="1" lang="en-US" altLang="ja-JP" dirty="0"/>
              <a:t>2020</a:t>
            </a:r>
            <a:r>
              <a:rPr kumimoji="1" lang="ja-JP" altLang="en-US" dirty="0"/>
              <a:t>年初頭には、複数の防衛関連企業が不正アクセスを受けていたという報道があった。</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7</a:t>
            </a:fld>
            <a:endParaRPr kumimoji="1" lang="ja-JP" altLang="en-US"/>
          </a:p>
        </p:txBody>
      </p:sp>
    </p:spTree>
    <p:extLst>
      <p:ext uri="{BB962C8B-B14F-4D97-AF65-F5344CB8AC3E}">
        <p14:creationId xmlns:p14="http://schemas.microsoft.com/office/powerpoint/2010/main" val="202491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（サービス提供者）</a:t>
            </a:r>
            <a:endParaRPr kumimoji="1" lang="en-US" altLang="ja-JP" dirty="0"/>
          </a:p>
          <a:p>
            <a:r>
              <a:rPr kumimoji="1" lang="ja-JP" altLang="en-US" dirty="0"/>
              <a:t>◆ 被害の予防（被害に備えた対策を含む）</a:t>
            </a:r>
            <a:endParaRPr kumimoji="1" lang="en-US" altLang="ja-JP" dirty="0"/>
          </a:p>
          <a:p>
            <a:r>
              <a:rPr kumimoji="1" lang="ja-JP" altLang="en-US" dirty="0"/>
              <a:t>・</a:t>
            </a:r>
            <a:r>
              <a:rPr kumimoji="1" lang="en-US" altLang="ja-JP" dirty="0"/>
              <a:t>BCM</a:t>
            </a:r>
            <a:r>
              <a:rPr kumimoji="1" lang="ja-JP" altLang="en-US" dirty="0"/>
              <a:t>の実践（</a:t>
            </a:r>
            <a:r>
              <a:rPr kumimoji="1" lang="en-US" altLang="ja-JP" dirty="0"/>
              <a:t>BCP</a:t>
            </a:r>
            <a:r>
              <a:rPr kumimoji="1" lang="ja-JP" altLang="en-US" dirty="0"/>
              <a:t>策定と運用）</a:t>
            </a:r>
            <a:endParaRPr kumimoji="1" lang="en-US" altLang="ja-JP" dirty="0"/>
          </a:p>
          <a:p>
            <a:r>
              <a:rPr kumimoji="1" lang="ja-JP" altLang="en-US" dirty="0"/>
              <a:t>　</a:t>
            </a:r>
            <a:r>
              <a:rPr kumimoji="1" lang="en-US" altLang="ja-JP" dirty="0"/>
              <a:t>IT</a:t>
            </a:r>
            <a:r>
              <a:rPr kumimoji="1" lang="ja-JP" altLang="en-US" dirty="0"/>
              <a:t>基盤の様々なトラブルを事前に想定し、 対応策を準備しておく。また、事業の継続や早期復旧を可能にするため、行動計画や復旧目標を定め、事業継続計画（</a:t>
            </a:r>
            <a:r>
              <a:rPr kumimoji="1" lang="en-US" altLang="ja-JP" dirty="0"/>
              <a:t>BCP</a:t>
            </a:r>
            <a:r>
              <a:rPr kumimoji="1" lang="ja-JP" altLang="en-US" dirty="0"/>
              <a:t>）を策定し、運用する。</a:t>
            </a:r>
            <a:endParaRPr kumimoji="1" lang="en-US" altLang="ja-JP" dirty="0"/>
          </a:p>
          <a:p>
            <a:r>
              <a:rPr kumimoji="1" lang="ja-JP" altLang="en-US" dirty="0"/>
              <a:t>・可用性の確保と維持（システム設計や監視）</a:t>
            </a:r>
            <a:endParaRPr kumimoji="1" lang="en-US" altLang="ja-JP" dirty="0"/>
          </a:p>
          <a:p>
            <a:r>
              <a:rPr kumimoji="1" lang="ja-JP" altLang="en-US" dirty="0"/>
              <a:t>　システムの冗長化についても検討する。 ・データバックアップ（復旧対策）</a:t>
            </a:r>
            <a:endParaRPr kumimoji="1" lang="en-US" altLang="ja-JP" dirty="0"/>
          </a:p>
          <a:p>
            <a:r>
              <a:rPr kumimoji="1" lang="ja-JP" altLang="en-US" dirty="0"/>
              <a:t>・契約や</a:t>
            </a:r>
            <a:r>
              <a:rPr kumimoji="1" lang="en-US" altLang="ja-JP" dirty="0"/>
              <a:t>SLA</a:t>
            </a:r>
            <a:r>
              <a:rPr kumimoji="1" lang="ja-JP" altLang="en-US" dirty="0"/>
              <a:t>等を確認</a:t>
            </a:r>
            <a:endParaRPr kumimoji="1" lang="en-US" altLang="ja-JP" dirty="0"/>
          </a:p>
          <a:p>
            <a:r>
              <a:rPr kumimoji="1" lang="ja-JP" altLang="en-US" dirty="0"/>
              <a:t>　組織は</a:t>
            </a:r>
            <a:r>
              <a:rPr kumimoji="1" lang="en-US" altLang="ja-JP" dirty="0"/>
              <a:t>IT</a:t>
            </a:r>
            <a:r>
              <a:rPr kumimoji="1" lang="ja-JP" altLang="en-US" dirty="0"/>
              <a:t>基盤側との契約や</a:t>
            </a:r>
            <a:r>
              <a:rPr kumimoji="1" lang="en-US" altLang="ja-JP" dirty="0"/>
              <a:t>SLA</a:t>
            </a:r>
            <a:r>
              <a:rPr kumimoji="1" lang="ja-JP" altLang="en-US" dirty="0"/>
              <a:t>等を確認しておく。</a:t>
            </a:r>
            <a:r>
              <a:rPr kumimoji="1" lang="en-US" altLang="ja-JP" dirty="0"/>
              <a:t>IT</a:t>
            </a:r>
            <a:r>
              <a:rPr kumimoji="1" lang="ja-JP" altLang="en-US" dirty="0"/>
              <a:t>基盤を利用して顧客にサービスを提供する場合は、顧客との契約や</a:t>
            </a:r>
            <a:r>
              <a:rPr kumimoji="1" lang="en-US" altLang="ja-JP" dirty="0"/>
              <a:t>SLA</a:t>
            </a:r>
            <a:r>
              <a:rPr kumimoji="1" lang="ja-JP" altLang="en-US" dirty="0"/>
              <a:t>等も確認しておく。</a:t>
            </a:r>
            <a:endParaRPr kumimoji="1" lang="en-US" altLang="ja-JP" dirty="0"/>
          </a:p>
          <a:p>
            <a:r>
              <a:rPr kumimoji="1" lang="ja-JP" altLang="en-US" dirty="0"/>
              <a:t>・被害を想定し</a:t>
            </a:r>
            <a:r>
              <a:rPr kumimoji="1" lang="en-US" altLang="ja-JP" dirty="0"/>
              <a:t>IT</a:t>
            </a:r>
            <a:r>
              <a:rPr kumimoji="1" lang="ja-JP" altLang="en-US" dirty="0"/>
              <a:t>基盤側との事前の連携確認</a:t>
            </a:r>
            <a:endParaRPr kumimoji="1" lang="en-US" altLang="ja-JP" dirty="0"/>
          </a:p>
          <a:p>
            <a:endParaRPr kumimoji="1" lang="en-US" altLang="ja-JP" dirty="0"/>
          </a:p>
          <a:p>
            <a:r>
              <a:rPr kumimoji="1" lang="ja-JP" altLang="en-US" dirty="0"/>
              <a:t>◆ 被害を受けた後の対応</a:t>
            </a:r>
            <a:endParaRPr kumimoji="1" lang="en-US" altLang="ja-JP" dirty="0"/>
          </a:p>
          <a:p>
            <a:r>
              <a:rPr kumimoji="1" lang="ja-JP" altLang="en-US" dirty="0"/>
              <a:t>・</a:t>
            </a:r>
            <a:r>
              <a:rPr kumimoji="1" lang="en-US" altLang="ja-JP" dirty="0"/>
              <a:t>BCP</a:t>
            </a:r>
            <a:r>
              <a:rPr kumimoji="1" lang="ja-JP" altLang="en-US" dirty="0"/>
              <a:t>に従った対応</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43</a:t>
            </a:fld>
            <a:endParaRPr kumimoji="1" lang="ja-JP" altLang="en-US"/>
          </a:p>
        </p:txBody>
      </p:sp>
    </p:spTree>
    <p:extLst>
      <p:ext uri="{BB962C8B-B14F-4D97-AF65-F5344CB8AC3E}">
        <p14:creationId xmlns:p14="http://schemas.microsoft.com/office/powerpoint/2010/main" val="4224670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組織や企業において、情報管理体制の不備や情報リテラシー不足等が原因となり、従業員が個人情報や機密情報を漏えいしてしまう事例が</a:t>
            </a:r>
            <a:r>
              <a:rPr kumimoji="1" lang="en-US" altLang="ja-JP" dirty="0"/>
              <a:t>2019</a:t>
            </a:r>
            <a:r>
              <a:rPr kumimoji="1" lang="ja-JP" altLang="en-US" dirty="0"/>
              <a:t>年も多く見られた。漏えいした情報が悪用される二次被害が発生する おそれもあるため、十分な対策が求められる。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44</a:t>
            </a:fld>
            <a:endParaRPr kumimoji="1" lang="ja-JP" altLang="en-US"/>
          </a:p>
        </p:txBody>
      </p:sp>
    </p:spTree>
    <p:extLst>
      <p:ext uri="{BB962C8B-B14F-4D97-AF65-F5344CB8AC3E}">
        <p14:creationId xmlns:p14="http://schemas.microsoft.com/office/powerpoint/2010/main" val="1831405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従業員のセキュリティ意識の低さ</a:t>
            </a:r>
            <a:endParaRPr kumimoji="1" lang="en-US" altLang="ja-JP" dirty="0"/>
          </a:p>
          <a:p>
            <a:r>
              <a:rPr kumimoji="1" lang="ja-JP" altLang="en-US" dirty="0"/>
              <a:t>個人情報や機密情報を取り扱う従業員のセキュリティ意識が低いと、不用意な扱いをして情報漏えいしてしまう。例えば、規則に従った手続きをして重要情報を入れたカバンを社外に持ち出したとしても、不注意により、そのカバンを外出先で紛失することがある。また、メールアドレスを確認した上でメールを送信したとしても、</a:t>
            </a:r>
            <a:r>
              <a:rPr kumimoji="1" lang="en-US" altLang="ja-JP" dirty="0"/>
              <a:t>TO/CC/BCC</a:t>
            </a:r>
            <a:r>
              <a:rPr kumimoji="1" lang="ja-JP" altLang="en-US" dirty="0"/>
              <a:t>の設定を間違えれば、メールアドレスの漏えいとなる。 </a:t>
            </a:r>
            <a:endParaRPr kumimoji="1" lang="en-US" altLang="ja-JP" dirty="0"/>
          </a:p>
          <a:p>
            <a:endParaRPr kumimoji="1" lang="en-US" altLang="ja-JP" dirty="0"/>
          </a:p>
          <a:p>
            <a:r>
              <a:rPr kumimoji="1" lang="ja-JP" altLang="en-US" dirty="0"/>
              <a:t>◆ 情報を取り扱う際の本人の状況</a:t>
            </a:r>
            <a:endParaRPr kumimoji="1" lang="en-US" altLang="ja-JP" dirty="0"/>
          </a:p>
          <a:p>
            <a:r>
              <a:rPr kumimoji="1" lang="ja-JP" altLang="en-US" dirty="0"/>
              <a:t>体調不良や多忙等、情報を取り扱う従業員が置かれた状況から注意力散漫になり、重要資料の置き忘れやメールの誤送信等の情報漏えい事故を起こしてしまう。</a:t>
            </a:r>
            <a:endParaRPr kumimoji="1" lang="en-US" altLang="ja-JP" dirty="0"/>
          </a:p>
          <a:p>
            <a:endParaRPr kumimoji="1" lang="en-US" altLang="ja-JP" dirty="0"/>
          </a:p>
          <a:p>
            <a:r>
              <a:rPr kumimoji="1" lang="ja-JP" altLang="en-US" dirty="0"/>
              <a:t>◆ 組織規程および確認プロセスの不備</a:t>
            </a:r>
            <a:endParaRPr kumimoji="1" lang="en-US" altLang="ja-JP" dirty="0"/>
          </a:p>
          <a:p>
            <a:r>
              <a:rPr kumimoji="1" lang="ja-JP" altLang="en-US" dirty="0"/>
              <a:t>組織における重要情報の定義・取り扱い規程・持ち出し許可手順や作業時の確認プロセスに不備があると、規則に従っていたとしても重要情報の扱いが不適切となり、情報漏えいが起こりかねない。</a:t>
            </a:r>
            <a:endParaRPr kumimoji="1" lang="en-US" altLang="ja-JP" dirty="0"/>
          </a:p>
          <a:p>
            <a:endParaRPr kumimoji="1" lang="en-US" altLang="ja-JP" dirty="0"/>
          </a:p>
          <a:p>
            <a:r>
              <a:rPr kumimoji="1" lang="ja-JP" altLang="en-US" dirty="0"/>
              <a:t>＜不注意による情報漏えい例＞</a:t>
            </a:r>
            <a:endParaRPr kumimoji="1" lang="en-US" altLang="ja-JP" dirty="0"/>
          </a:p>
          <a:p>
            <a:r>
              <a:rPr kumimoji="1" lang="ja-JP" altLang="en-US" dirty="0"/>
              <a:t>・メールの誤送信</a:t>
            </a:r>
            <a:endParaRPr kumimoji="1" lang="en-US" altLang="ja-JP" dirty="0"/>
          </a:p>
          <a:p>
            <a:r>
              <a:rPr kumimoji="1" lang="ja-JP" altLang="en-US" dirty="0"/>
              <a:t>（宛先間違え、</a:t>
            </a:r>
            <a:r>
              <a:rPr kumimoji="1" lang="en-US" altLang="ja-JP" dirty="0"/>
              <a:t>TO/CC/BCC</a:t>
            </a:r>
            <a:r>
              <a:rPr kumimoji="1" lang="ja-JP" altLang="en-US" dirty="0"/>
              <a:t>の設定間違え、添付ファイル間違え等）</a:t>
            </a:r>
            <a:endParaRPr kumimoji="1" lang="en-US" altLang="ja-JP" dirty="0"/>
          </a:p>
          <a:p>
            <a:r>
              <a:rPr kumimoji="1" lang="ja-JP" altLang="en-US" dirty="0"/>
              <a:t>・不適切なウェブ公開（重要情報への対処が不十分なまま公開）</a:t>
            </a:r>
            <a:endParaRPr kumimoji="1" lang="en-US" altLang="ja-JP" dirty="0"/>
          </a:p>
          <a:p>
            <a:r>
              <a:rPr kumimoji="1" lang="ja-JP" altLang="en-US" dirty="0"/>
              <a:t>・重要情報を保存した情報端末（</a:t>
            </a:r>
            <a:r>
              <a:rPr kumimoji="1" lang="en-US" altLang="ja-JP" dirty="0"/>
              <a:t>PC </a:t>
            </a:r>
            <a:r>
              <a:rPr kumimoji="1" lang="ja-JP" altLang="en-US" dirty="0"/>
              <a:t>やスマートフォン等）・記録媒体（</a:t>
            </a:r>
            <a:r>
              <a:rPr kumimoji="1" lang="en-US" altLang="ja-JP" dirty="0"/>
              <a:t>USB </a:t>
            </a:r>
            <a:r>
              <a:rPr kumimoji="1" lang="ja-JP" altLang="en-US" dirty="0"/>
              <a:t>メモリー等）の紛失</a:t>
            </a:r>
            <a:endParaRPr kumimoji="1" lang="en-US" altLang="ja-JP" dirty="0"/>
          </a:p>
          <a:p>
            <a:r>
              <a:rPr kumimoji="1" lang="ja-JP" altLang="en-US" dirty="0"/>
              <a:t>・重要書類（紙媒体）の紛失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45</a:t>
            </a:fld>
            <a:endParaRPr kumimoji="1" lang="ja-JP" altLang="en-US"/>
          </a:p>
        </p:txBody>
      </p:sp>
    </p:spTree>
    <p:extLst>
      <p:ext uri="{BB962C8B-B14F-4D97-AF65-F5344CB8AC3E}">
        <p14:creationId xmlns:p14="http://schemas.microsoft.com/office/powerpoint/2010/main" val="1132235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顧客の個人情報が保存された</a:t>
            </a:r>
            <a:r>
              <a:rPr kumimoji="1" lang="en-US" altLang="ja-JP" dirty="0"/>
              <a:t>PC</a:t>
            </a:r>
            <a:r>
              <a:rPr kumimoji="1" lang="ja-JP" altLang="en-US" dirty="0"/>
              <a:t>を紛失</a:t>
            </a:r>
            <a:endParaRPr kumimoji="1" lang="en-US" altLang="ja-JP" dirty="0"/>
          </a:p>
          <a:p>
            <a:r>
              <a:rPr kumimoji="1" lang="en-US" altLang="ja-JP" dirty="0"/>
              <a:t>2019</a:t>
            </a:r>
            <a:r>
              <a:rPr kumimoji="1" lang="ja-JP" altLang="en-US" dirty="0"/>
              <a:t>年</a:t>
            </a:r>
            <a:r>
              <a:rPr kumimoji="1" lang="en-US" altLang="ja-JP" dirty="0"/>
              <a:t>8</a:t>
            </a:r>
            <a:r>
              <a:rPr kumimoji="1" lang="ja-JP" altLang="en-US" dirty="0"/>
              <a:t>月</a:t>
            </a:r>
            <a:r>
              <a:rPr kumimoji="1" lang="en-US" altLang="ja-JP" dirty="0"/>
              <a:t>30</a:t>
            </a:r>
            <a:r>
              <a:rPr kumimoji="1" lang="ja-JP" altLang="en-US" dirty="0"/>
              <a:t>日、複数の飲食店を運営するゼットンの従業員が、同社が運営する店舗に予約をした顧客の個人情報が保存された</a:t>
            </a:r>
            <a:r>
              <a:rPr kumimoji="1" lang="en-US" altLang="ja-JP" dirty="0"/>
              <a:t>PC</a:t>
            </a:r>
            <a:r>
              <a:rPr kumimoji="1" lang="ja-JP" altLang="en-US" dirty="0"/>
              <a:t>を、帰宅途中に立ち寄った店に置き忘れて紛失した。</a:t>
            </a:r>
            <a:r>
              <a:rPr kumimoji="1" lang="en-US" altLang="ja-JP" dirty="0"/>
              <a:t>PC</a:t>
            </a:r>
            <a:r>
              <a:rPr kumimoji="1" lang="ja-JP" altLang="en-US" dirty="0"/>
              <a:t>には顧客の氏名や企業名、電話番号が最大</a:t>
            </a:r>
            <a:r>
              <a:rPr kumimoji="1" lang="en-US" altLang="ja-JP" dirty="0"/>
              <a:t>6</a:t>
            </a:r>
            <a:r>
              <a:rPr kumimoji="1" lang="ja-JP" altLang="en-US" dirty="0"/>
              <a:t>万</a:t>
            </a:r>
            <a:r>
              <a:rPr kumimoji="1" lang="en-US" altLang="ja-JP" dirty="0"/>
              <a:t>7,280</a:t>
            </a:r>
            <a:r>
              <a:rPr kumimoji="1" lang="ja-JP" altLang="en-US" dirty="0"/>
              <a:t>件含まれ、そのうち最大</a:t>
            </a:r>
            <a:r>
              <a:rPr kumimoji="1" lang="en-US" altLang="ja-JP" dirty="0"/>
              <a:t>1</a:t>
            </a:r>
            <a:r>
              <a:rPr kumimoji="1" lang="ja-JP" altLang="en-US" dirty="0"/>
              <a:t>万</a:t>
            </a:r>
            <a:r>
              <a:rPr kumimoji="1" lang="en-US" altLang="ja-JP" dirty="0"/>
              <a:t>475</a:t>
            </a:r>
            <a:r>
              <a:rPr kumimoji="1" lang="ja-JP" altLang="en-US" dirty="0"/>
              <a:t>件にはメールアドレスも含まれていた。同社では紛失が判明した後、遠隔操作で</a:t>
            </a:r>
            <a:r>
              <a:rPr kumimoji="1" lang="en-US" altLang="ja-JP" dirty="0"/>
              <a:t>PC</a:t>
            </a:r>
            <a:r>
              <a:rPr kumimoji="1" lang="ja-JP" altLang="en-US" dirty="0"/>
              <a:t>のログインパスワードを複雑化した上で同社へのアクセスを遮断する対応を取り、警察へ届け出た。</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46</a:t>
            </a:fld>
            <a:endParaRPr kumimoji="1" lang="ja-JP" altLang="en-US"/>
          </a:p>
        </p:txBody>
      </p:sp>
    </p:spTree>
    <p:extLst>
      <p:ext uri="{BB962C8B-B14F-4D97-AF65-F5344CB8AC3E}">
        <p14:creationId xmlns:p14="http://schemas.microsoft.com/office/powerpoint/2010/main" val="28036247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BCC</a:t>
            </a:r>
            <a:r>
              <a:rPr kumimoji="1" lang="ja-JP" altLang="en-US" dirty="0"/>
              <a:t>を</a:t>
            </a:r>
            <a:r>
              <a:rPr kumimoji="1" lang="en-US" altLang="ja-JP" dirty="0"/>
              <a:t>TO</a:t>
            </a:r>
            <a:r>
              <a:rPr kumimoji="1" lang="ja-JP" altLang="en-US" dirty="0"/>
              <a:t>に誤りメールアドレス流出</a:t>
            </a:r>
            <a:endParaRPr kumimoji="1" lang="en-US" altLang="ja-JP" dirty="0"/>
          </a:p>
          <a:p>
            <a:r>
              <a:rPr kumimoji="1" lang="en-US" altLang="ja-JP" dirty="0"/>
              <a:t>2019</a:t>
            </a:r>
            <a:r>
              <a:rPr kumimoji="1" lang="ja-JP" altLang="en-US" dirty="0"/>
              <a:t>年</a:t>
            </a:r>
            <a:r>
              <a:rPr kumimoji="1" lang="en-US" altLang="ja-JP" dirty="0"/>
              <a:t>1</a:t>
            </a:r>
            <a:r>
              <a:rPr kumimoji="1" lang="ja-JP" altLang="en-US" dirty="0"/>
              <a:t>月</a:t>
            </a:r>
            <a:r>
              <a:rPr kumimoji="1" lang="en-US" altLang="ja-JP" dirty="0"/>
              <a:t>18</a:t>
            </a:r>
            <a:r>
              <a:rPr kumimoji="1" lang="ja-JP" altLang="en-US" dirty="0"/>
              <a:t>日、特許庁が実施する説明会の参加申込者のメールアドレス</a:t>
            </a:r>
            <a:r>
              <a:rPr kumimoji="1" lang="en-US" altLang="ja-JP" dirty="0"/>
              <a:t>849</a:t>
            </a:r>
            <a:r>
              <a:rPr kumimoji="1" lang="ja-JP" altLang="en-US" dirty="0"/>
              <a:t>件が、業務請負先であるオーエムシーから流出した。説明会のリマインドメールを送信する際、</a:t>
            </a:r>
            <a:r>
              <a:rPr kumimoji="1" lang="en-US" altLang="ja-JP" dirty="0"/>
              <a:t>BCC</a:t>
            </a:r>
            <a:r>
              <a:rPr kumimoji="1" lang="ja-JP" altLang="en-US" dirty="0"/>
              <a:t>欄に入れるべき参加申込者のメールアドレスを誤って</a:t>
            </a:r>
            <a:r>
              <a:rPr kumimoji="1" lang="en-US" altLang="ja-JP" dirty="0"/>
              <a:t>TO</a:t>
            </a:r>
            <a:r>
              <a:rPr kumimoji="1" lang="ja-JP" altLang="en-US" dirty="0"/>
              <a:t>欄に入れたことで、メールを受信した参加申込者が他の参加申込者のメールアドレスを見られる状態にあった。同庁は、メールを送信した申込者全員へ速やかな謝罪と当該メールの削除を依頼するようオーエムシーに指示し、今後は管理を徹底していくとし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47</a:t>
            </a:fld>
            <a:endParaRPr kumimoji="1" lang="ja-JP" altLang="en-US"/>
          </a:p>
        </p:txBody>
      </p:sp>
    </p:spTree>
    <p:extLst>
      <p:ext uri="{BB962C8B-B14F-4D97-AF65-F5344CB8AC3E}">
        <p14:creationId xmlns:p14="http://schemas.microsoft.com/office/powerpoint/2010/main" val="2099489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（経営者・管理者・当事者）</a:t>
            </a:r>
            <a:endParaRPr lang="en-US" altLang="ja-JP" dirty="0"/>
          </a:p>
          <a:p>
            <a:r>
              <a:rPr kumimoji="1" lang="ja-JP" altLang="en-US" dirty="0"/>
              <a:t>◆ 情報リテラシーや情報モラルの向上</a:t>
            </a:r>
            <a:endParaRPr kumimoji="1" lang="en-US" altLang="ja-JP" dirty="0"/>
          </a:p>
          <a:p>
            <a:r>
              <a:rPr kumimoji="1" lang="ja-JP" altLang="en-US" dirty="0"/>
              <a:t>・従業員のセキュリティ意識教育</a:t>
            </a:r>
            <a:endParaRPr kumimoji="1" lang="en-US" altLang="ja-JP" dirty="0"/>
          </a:p>
          <a:p>
            <a:r>
              <a:rPr kumimoji="1" lang="ja-JP" altLang="en-US" dirty="0"/>
              <a:t>・組織規程および確認プロセスの確立</a:t>
            </a:r>
            <a:endParaRPr kumimoji="1" lang="en-US" altLang="ja-JP" dirty="0"/>
          </a:p>
          <a:p>
            <a:r>
              <a:rPr kumimoji="1" lang="ja-JP" altLang="en-US" dirty="0"/>
              <a:t>　特定の担当者への業務集中が発生しないような体制の構築も重要である。 </a:t>
            </a:r>
            <a:endParaRPr kumimoji="1" lang="en-US" altLang="ja-JP" dirty="0"/>
          </a:p>
          <a:p>
            <a:endParaRPr kumimoji="1" lang="en-US" altLang="ja-JP" dirty="0"/>
          </a:p>
          <a:p>
            <a:r>
              <a:rPr kumimoji="1" lang="ja-JP" altLang="en-US" dirty="0"/>
              <a:t>◆ 被害の予防（被害に備えた対策含む）</a:t>
            </a:r>
            <a:endParaRPr kumimoji="1" lang="en-US" altLang="ja-JP" dirty="0"/>
          </a:p>
          <a:p>
            <a:r>
              <a:rPr kumimoji="1" lang="ja-JP" altLang="en-US" dirty="0"/>
              <a:t>・確認プロセスに基づく運用</a:t>
            </a:r>
            <a:endParaRPr kumimoji="1" lang="en-US" altLang="ja-JP" dirty="0"/>
          </a:p>
          <a:p>
            <a:r>
              <a:rPr kumimoji="1" lang="ja-JP" altLang="en-US" dirty="0"/>
              <a:t>・情報の保護（暗号化、認証）</a:t>
            </a:r>
            <a:endParaRPr kumimoji="1" lang="en-US" altLang="ja-JP" dirty="0"/>
          </a:p>
          <a:p>
            <a:r>
              <a:rPr kumimoji="1" lang="ja-JP" altLang="en-US" dirty="0"/>
              <a:t>・外部に持ち出す情報や端末の制限</a:t>
            </a:r>
            <a:endParaRPr kumimoji="1" lang="en-US" altLang="ja-JP" dirty="0"/>
          </a:p>
          <a:p>
            <a:r>
              <a:rPr kumimoji="1" lang="ja-JP" altLang="en-US" dirty="0"/>
              <a:t>　外部との適切なファイル送受信の運用を検討する（クラウドストレージ利用、暗号化など）</a:t>
            </a:r>
            <a:endParaRPr kumimoji="1" lang="en-US" altLang="ja-JP" dirty="0"/>
          </a:p>
          <a:p>
            <a:r>
              <a:rPr kumimoji="1" lang="ja-JP" altLang="en-US" dirty="0"/>
              <a:t>・メール誤送信対策等の導入</a:t>
            </a:r>
            <a:endParaRPr kumimoji="1" lang="en-US" altLang="ja-JP" dirty="0"/>
          </a:p>
          <a:p>
            <a:r>
              <a:rPr kumimoji="1" lang="ja-JP" altLang="en-US" dirty="0"/>
              <a:t>・業務用携帯端末の紛失対策機能の有効化 </a:t>
            </a:r>
            <a:endParaRPr kumimoji="1" lang="en-US" altLang="ja-JP" dirty="0"/>
          </a:p>
          <a:p>
            <a:endParaRPr kumimoji="1" lang="en-US" altLang="ja-JP" dirty="0"/>
          </a:p>
          <a:p>
            <a:r>
              <a:rPr kumimoji="1" lang="ja-JP" altLang="en-US" dirty="0"/>
              <a:t>◆ 被害の早期検知</a:t>
            </a:r>
            <a:endParaRPr kumimoji="1" lang="en-US" altLang="ja-JP" dirty="0"/>
          </a:p>
          <a:p>
            <a:r>
              <a:rPr kumimoji="1" lang="ja-JP" altLang="en-US" dirty="0"/>
              <a:t>・問題発生時の内部報告体制の整備</a:t>
            </a:r>
            <a:endParaRPr kumimoji="1" lang="en-US" altLang="ja-JP" dirty="0"/>
          </a:p>
          <a:p>
            <a:r>
              <a:rPr kumimoji="1" lang="ja-JP" altLang="en-US" dirty="0"/>
              <a:t>・外部からの連絡窓口の設置</a:t>
            </a:r>
            <a:endParaRPr kumimoji="1" lang="en-US" altLang="ja-JP"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48</a:t>
            </a:fld>
            <a:endParaRPr kumimoji="1" lang="ja-JP" altLang="en-US"/>
          </a:p>
        </p:txBody>
      </p:sp>
    </p:spTree>
    <p:extLst>
      <p:ext uri="{BB962C8B-B14F-4D97-AF65-F5344CB8AC3E}">
        <p14:creationId xmlns:p14="http://schemas.microsoft.com/office/powerpoint/2010/main" val="33453068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（経営者・管理者・当事者）</a:t>
            </a:r>
            <a:endParaRPr lang="en-US" altLang="ja-JP" dirty="0"/>
          </a:p>
          <a:p>
            <a:r>
              <a:rPr kumimoji="1" lang="ja-JP" altLang="en-US" dirty="0"/>
              <a:t>◆ 被害を受けた後の対応</a:t>
            </a:r>
            <a:endParaRPr kumimoji="1" lang="en-US" altLang="ja-JP" dirty="0"/>
          </a:p>
          <a:p>
            <a:r>
              <a:rPr kumimoji="1" lang="ja-JP" altLang="en-US" dirty="0"/>
              <a:t>・被害拡大や二次被害要因の排除</a:t>
            </a:r>
            <a:endParaRPr kumimoji="1" lang="en-US" altLang="ja-JP" dirty="0"/>
          </a:p>
          <a:p>
            <a:r>
              <a:rPr kumimoji="1" lang="ja-JP" altLang="en-US" dirty="0"/>
              <a:t>　ウェブサイトへの誤った情報公開の場合、非公開にする。また、検索サイト等への情報削除依頼を行う。</a:t>
            </a:r>
            <a:endParaRPr kumimoji="1" lang="en-US" altLang="ja-JP" dirty="0"/>
          </a:p>
          <a:p>
            <a:r>
              <a:rPr kumimoji="1" lang="ja-JP" altLang="en-US" dirty="0"/>
              <a:t>・漏えいした内容や発生原因等の公表</a:t>
            </a:r>
            <a:endParaRPr kumimoji="1" lang="en-US" altLang="ja-JP" dirty="0"/>
          </a:p>
          <a:p>
            <a:r>
              <a:rPr kumimoji="1" lang="ja-JP" altLang="en-US" dirty="0"/>
              <a:t>・関係者、関係機関への連絡</a:t>
            </a:r>
            <a:endParaRPr kumimoji="1" lang="en-US" altLang="ja-JP" dirty="0"/>
          </a:p>
          <a:p>
            <a:r>
              <a:rPr kumimoji="1" lang="ja-JP" altLang="en-US" dirty="0"/>
              <a:t>　監督官庁、個人情報保護委員会等</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lang="ja-JP" altLang="en-US" dirty="0"/>
              <a:t>被害者）</a:t>
            </a:r>
            <a:endParaRPr kumimoji="1" lang="en-US" altLang="ja-JP" dirty="0"/>
          </a:p>
          <a:p>
            <a:r>
              <a:rPr kumimoji="1" lang="ja-JP" altLang="en-US" dirty="0"/>
              <a:t>◆ 被害を受けた後の対応</a:t>
            </a:r>
            <a:endParaRPr kumimoji="1" lang="en-US" altLang="ja-JP" dirty="0"/>
          </a:p>
          <a:p>
            <a:r>
              <a:rPr kumimoji="1" lang="ja-JP" altLang="en-US" dirty="0"/>
              <a:t>・漏えいが発生した組織からの情報に従う</a:t>
            </a:r>
            <a:endParaRPr kumimoji="1" lang="en-US" altLang="ja-JP" dirty="0"/>
          </a:p>
          <a:p>
            <a:r>
              <a:rPr kumimoji="1" lang="ja-JP" altLang="en-US" dirty="0"/>
              <a:t>パスワードの変更、クレジットカードの再発行等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49</a:t>
            </a:fld>
            <a:endParaRPr kumimoji="1" lang="ja-JP" altLang="en-US"/>
          </a:p>
        </p:txBody>
      </p:sp>
    </p:spTree>
    <p:extLst>
      <p:ext uri="{BB962C8B-B14F-4D97-AF65-F5344CB8AC3E}">
        <p14:creationId xmlns:p14="http://schemas.microsoft.com/office/powerpoint/2010/main" val="3197411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ショッピングサイト（</a:t>
            </a:r>
            <a:r>
              <a:rPr kumimoji="1" lang="en-US" altLang="ja-JP" dirty="0"/>
              <a:t>EC </a:t>
            </a:r>
            <a:r>
              <a:rPr kumimoji="1" lang="ja-JP" altLang="en-US" dirty="0"/>
              <a:t>サイト）等のインターネット上のサービスへ脆弱性等を悪用した不正アクセスや不正ログインが行われ、サービスに登録している個人情報等の重要な情報を窃取される被害が発生している。窃取された情報を悪用されるとクレジットカードの不正利用等の二次被害につなが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50</a:t>
            </a:fld>
            <a:endParaRPr kumimoji="1" lang="ja-JP" altLang="en-US"/>
          </a:p>
        </p:txBody>
      </p:sp>
    </p:spTree>
    <p:extLst>
      <p:ext uri="{BB962C8B-B14F-4D97-AF65-F5344CB8AC3E}">
        <p14:creationId xmlns:p14="http://schemas.microsoft.com/office/powerpoint/2010/main" val="67374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広く共通的に使われるソフトウェアの脆弱性を悪用</a:t>
            </a:r>
            <a:endParaRPr kumimoji="1" lang="en-US" altLang="ja-JP" dirty="0"/>
          </a:p>
          <a:p>
            <a:r>
              <a:rPr kumimoji="1" lang="ja-JP" altLang="en-US" dirty="0"/>
              <a:t>インターネット上のサービスは、</a:t>
            </a:r>
            <a:r>
              <a:rPr kumimoji="1" lang="en-US" altLang="ja-JP" dirty="0"/>
              <a:t>OS</a:t>
            </a:r>
            <a:r>
              <a:rPr kumimoji="1" lang="ja-JP" altLang="en-US" dirty="0"/>
              <a:t>やミドルウェア等、複数のソフトウェアによって構築されている。これらのソフトウェアは、市販されているものやオープンソースソフトウェア（</a:t>
            </a:r>
            <a:r>
              <a:rPr kumimoji="1" lang="en-US" altLang="ja-JP" dirty="0"/>
              <a:t>OSS</a:t>
            </a:r>
            <a:r>
              <a:rPr kumimoji="1" lang="ja-JP" altLang="en-US" dirty="0"/>
              <a:t>）等が使用されることが多い。サービスで利用しているソフトウェアの脆弱性が発見されることもあり、それが広く普及しているソフトウェアであった場合は攻撃者に狙われやすく、発見された脆弱性を狙った攻撃が急速に拡大するおそれがある。</a:t>
            </a:r>
            <a:endParaRPr kumimoji="1" lang="en-US" altLang="ja-JP" dirty="0"/>
          </a:p>
          <a:p>
            <a:endParaRPr kumimoji="1" lang="en-US" altLang="ja-JP" dirty="0"/>
          </a:p>
          <a:p>
            <a:r>
              <a:rPr kumimoji="1" lang="ja-JP" altLang="en-US" dirty="0"/>
              <a:t>◆ 開発時に作りこんだウェブアプリケーションの脆弱性を悪用インターネット上のサービスを構築する際、市販のソフトウェアや</a:t>
            </a:r>
            <a:r>
              <a:rPr kumimoji="1" lang="en-US" altLang="ja-JP" dirty="0"/>
              <a:t>OSS</a:t>
            </a:r>
            <a:r>
              <a:rPr kumimoji="1" lang="ja-JP" altLang="en-US" dirty="0"/>
              <a:t>のみでは構築が不可能な場合は、独自にウェブアプリケーションの開発をする場合がある。開発したウェブアプリケーションの脆弱性検査等のセキュリティ対策が不十分な場合、脆弱性を作りこんでしまう場合があり、攻撃者に狙われるおそれがある。例えば、ウェブアプリケーションが使用するデータベースを外部から不正に操作できる</a:t>
            </a:r>
            <a:r>
              <a:rPr kumimoji="1" lang="en-US" altLang="ja-JP" dirty="0"/>
              <a:t>SQL</a:t>
            </a:r>
            <a:r>
              <a:rPr kumimoji="1" lang="ja-JP" altLang="en-US" dirty="0"/>
              <a:t>インジェクションの脆弱性が作りこまれてしまった場合、データベースに登録された個人情報等の重要な情報が窃取されるおそれがある。</a:t>
            </a:r>
            <a:endParaRPr kumimoji="1" lang="en-US" altLang="ja-JP" dirty="0"/>
          </a:p>
          <a:p>
            <a:endParaRPr kumimoji="1" lang="en-US" altLang="ja-JP" dirty="0"/>
          </a:p>
          <a:p>
            <a:r>
              <a:rPr kumimoji="1" lang="ja-JP" altLang="en-US" dirty="0"/>
              <a:t>◆ 他のサービス等から入手した認証情報を悪用</a:t>
            </a:r>
            <a:endParaRPr kumimoji="1" lang="en-US" altLang="ja-JP" dirty="0"/>
          </a:p>
          <a:p>
            <a:r>
              <a:rPr kumimoji="1" lang="ja-JP" altLang="en-US" dirty="0"/>
              <a:t>他のサービス等から入手した認証情報（</a:t>
            </a:r>
            <a:r>
              <a:rPr kumimoji="1" lang="en-US" altLang="ja-JP" dirty="0"/>
              <a:t>ID</a:t>
            </a:r>
            <a:r>
              <a:rPr kumimoji="1" lang="ja-JP" altLang="en-US" dirty="0"/>
              <a:t>とパスワード）等を使い、サービスの利用者になりすまして不正ログインを行い、その利用者の権限でアクセスできる個人情報等の重要な情報を窃取する。 なお、不正ログインの攻撃手口については個人</a:t>
            </a:r>
            <a:r>
              <a:rPr kumimoji="1" lang="en-US" altLang="ja-JP" dirty="0"/>
              <a:t>8</a:t>
            </a:r>
            <a:r>
              <a:rPr kumimoji="1" lang="ja-JP" altLang="en-US" dirty="0"/>
              <a:t>位「インターネットサービスへの不正ログイン」を参照。</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51</a:t>
            </a:fld>
            <a:endParaRPr kumimoji="1" lang="ja-JP" altLang="en-US"/>
          </a:p>
        </p:txBody>
      </p:sp>
    </p:spTree>
    <p:extLst>
      <p:ext uri="{BB962C8B-B14F-4D97-AF65-F5344CB8AC3E}">
        <p14:creationId xmlns:p14="http://schemas.microsoft.com/office/powerpoint/2010/main" val="382945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決済用モジュールの改ざんによる漏えい被害</a:t>
            </a:r>
            <a:endParaRPr kumimoji="1" lang="en-US" altLang="ja-JP" dirty="0"/>
          </a:p>
          <a:p>
            <a:r>
              <a:rPr kumimoji="1" lang="ja-JP" altLang="en-US" dirty="0"/>
              <a:t>掃除用品の通販サイトに不正アクセスがあったことが、</a:t>
            </a:r>
            <a:r>
              <a:rPr kumimoji="1" lang="en-US" altLang="ja-JP" dirty="0"/>
              <a:t>2019</a:t>
            </a:r>
            <a:r>
              <a:rPr kumimoji="1" lang="ja-JP" altLang="en-US" dirty="0"/>
              <a:t>年</a:t>
            </a:r>
            <a:r>
              <a:rPr kumimoji="1" lang="en-US" altLang="ja-JP" dirty="0"/>
              <a:t>9</a:t>
            </a:r>
            <a:r>
              <a:rPr kumimoji="1" lang="ja-JP" altLang="en-US" dirty="0"/>
              <a:t>月に報告された。この被害では、通販サイトの脆弱性が悪用され、決済モジュールが改ざんされたことにより、顧客</a:t>
            </a:r>
            <a:r>
              <a:rPr kumimoji="1" lang="en-US" altLang="ja-JP" dirty="0"/>
              <a:t>34</a:t>
            </a:r>
            <a:r>
              <a:rPr kumimoji="1" lang="ja-JP" altLang="en-US" dirty="0"/>
              <a:t>人分のクレジットカード情報が漏洩したとされている。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52</a:t>
            </a:fld>
            <a:endParaRPr kumimoji="1" lang="ja-JP" altLang="en-US"/>
          </a:p>
        </p:txBody>
      </p:sp>
    </p:spTree>
    <p:extLst>
      <p:ext uri="{BB962C8B-B14F-4D97-AF65-F5344CB8AC3E}">
        <p14:creationId xmlns:p14="http://schemas.microsoft.com/office/powerpoint/2010/main" val="73980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 メールの添付ファイル、リンクを開かせる</a:t>
            </a:r>
          </a:p>
          <a:p>
            <a:r>
              <a:rPr kumimoji="1" lang="ja-JP" altLang="en-US" sz="1200" b="0" i="0" u="none" strike="noStrike" kern="1200" baseline="0" dirty="0">
                <a:solidFill>
                  <a:schemeClr val="tx1"/>
                </a:solidFill>
                <a:latin typeface="+mn-lt"/>
                <a:ea typeface="+mn-ea"/>
                <a:cs typeface="+mn-cs"/>
              </a:rPr>
              <a:t>メール添付ファイルや本文に記載したリンク先にウイルスを仕込み、開かせることで組織の</a:t>
            </a:r>
            <a:r>
              <a:rPr kumimoji="1" lang="en-US" altLang="ja-JP" sz="1200" b="0" i="0" u="none" strike="noStrike" kern="1200" baseline="0" dirty="0">
                <a:solidFill>
                  <a:schemeClr val="tx1"/>
                </a:solidFill>
                <a:latin typeface="+mn-lt"/>
                <a:ea typeface="+mn-ea"/>
                <a:cs typeface="+mn-cs"/>
              </a:rPr>
              <a:t>PC </a:t>
            </a:r>
            <a:r>
              <a:rPr kumimoji="1" lang="ja-JP" altLang="en-US" sz="1200" b="0" i="0" u="none" strike="noStrike" kern="1200" baseline="0" dirty="0">
                <a:solidFill>
                  <a:schemeClr val="tx1"/>
                </a:solidFill>
                <a:latin typeface="+mn-lt"/>
                <a:ea typeface="+mn-ea"/>
                <a:cs typeface="+mn-cs"/>
              </a:rPr>
              <a:t>をウイルスに感染させる。件名や本文、添付ファイル名は業務に関連するようなものに偽装し、実在する組織の差出人名が使われる場合もある。</a:t>
            </a:r>
            <a:endParaRPr kumimoji="1" lang="en-US" altLang="ja-JP" sz="1200" b="0" i="0" u="none" strike="noStrike" kern="1200" baseline="0" dirty="0">
              <a:solidFill>
                <a:schemeClr val="tx1"/>
              </a:solidFill>
              <a:latin typeface="+mn-lt"/>
              <a:ea typeface="+mn-ea"/>
              <a:cs typeface="+mn-cs"/>
            </a:endParaRPr>
          </a:p>
          <a:p>
            <a:endParaRPr kumimoji="1" lang="ja-JP" altLang="en-US"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 ウェブサイトの改ざん</a:t>
            </a:r>
          </a:p>
          <a:p>
            <a:r>
              <a:rPr kumimoji="1" lang="ja-JP" altLang="en-US" sz="1200" b="0" i="0" u="none" strike="noStrike" kern="1200" baseline="0" dirty="0">
                <a:solidFill>
                  <a:schemeClr val="tx1"/>
                </a:solidFill>
                <a:latin typeface="+mn-lt"/>
                <a:ea typeface="+mn-ea"/>
                <a:cs typeface="+mn-cs"/>
              </a:rPr>
              <a:t>標的組織が頻繁に利用するウェブサイトを調査し、そのウェブサイトを閲覧すると</a:t>
            </a:r>
            <a:r>
              <a:rPr kumimoji="1" lang="en-US" altLang="ja-JP" sz="1200" b="0" i="0" u="none" strike="noStrike" kern="1200" baseline="0" dirty="0">
                <a:solidFill>
                  <a:schemeClr val="tx1"/>
                </a:solidFill>
                <a:latin typeface="+mn-lt"/>
                <a:ea typeface="+mn-ea"/>
                <a:cs typeface="+mn-cs"/>
              </a:rPr>
              <a:t>PC</a:t>
            </a:r>
            <a:r>
              <a:rPr kumimoji="1" lang="ja-JP" altLang="en-US" sz="1200" b="0" i="0" u="none" strike="noStrike" kern="1200" baseline="0" dirty="0">
                <a:solidFill>
                  <a:schemeClr val="tx1"/>
                </a:solidFill>
                <a:latin typeface="+mn-lt"/>
                <a:ea typeface="+mn-ea"/>
                <a:cs typeface="+mn-cs"/>
              </a:rPr>
              <a:t>がウイルスに感染するようウェブサイトを改ざんする。標的組織の従業員は当該ウェブサイトを閲覧して</a:t>
            </a:r>
            <a:r>
              <a:rPr kumimoji="1" lang="en-US" altLang="ja-JP" sz="1200" b="0" i="0" u="none" strike="noStrike" kern="1200" baseline="0" dirty="0">
                <a:solidFill>
                  <a:schemeClr val="tx1"/>
                </a:solidFill>
                <a:latin typeface="+mn-lt"/>
                <a:ea typeface="+mn-ea"/>
                <a:cs typeface="+mn-cs"/>
              </a:rPr>
              <a:t>PC </a:t>
            </a:r>
            <a:r>
              <a:rPr kumimoji="1" lang="ja-JP" altLang="en-US" sz="1200" b="0" i="0" u="none" strike="noStrike" kern="1200" baseline="0" dirty="0">
                <a:solidFill>
                  <a:schemeClr val="tx1"/>
                </a:solidFill>
                <a:latin typeface="+mn-lt"/>
                <a:ea typeface="+mn-ea"/>
                <a:cs typeface="+mn-cs"/>
              </a:rPr>
              <a:t>がウイルスに感染する。（水飲み場型攻撃）</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8</a:t>
            </a:fld>
            <a:endParaRPr kumimoji="1" lang="ja-JP" altLang="en-US"/>
          </a:p>
        </p:txBody>
      </p:sp>
    </p:spTree>
    <p:extLst>
      <p:ext uri="{BB962C8B-B14F-4D97-AF65-F5344CB8AC3E}">
        <p14:creationId xmlns:p14="http://schemas.microsoft.com/office/powerpoint/2010/main" val="14597479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ファイル転送サービスへの不正アクセス</a:t>
            </a:r>
            <a:endParaRPr kumimoji="1" lang="en-US" altLang="ja-JP" dirty="0"/>
          </a:p>
          <a:p>
            <a:r>
              <a:rPr kumimoji="1" lang="en-US" altLang="ja-JP" dirty="0"/>
              <a:t>2019</a:t>
            </a:r>
            <a:r>
              <a:rPr kumimoji="1" lang="ja-JP" altLang="en-US" dirty="0"/>
              <a:t>年</a:t>
            </a:r>
            <a:r>
              <a:rPr kumimoji="1" lang="en-US" altLang="ja-JP" dirty="0"/>
              <a:t>1</a:t>
            </a:r>
            <a:r>
              <a:rPr kumimoji="1" lang="ja-JP" altLang="en-US" dirty="0"/>
              <a:t>月、オージス総研より、ファイル転送サービス「宅ふぁいる便」に対する不正アクセスがあり、</a:t>
            </a:r>
            <a:r>
              <a:rPr kumimoji="1" lang="en-US" altLang="ja-JP" dirty="0"/>
              <a:t>480</a:t>
            </a:r>
            <a:r>
              <a:rPr kumimoji="1" lang="ja-JP" altLang="en-US" dirty="0"/>
              <a:t>万件以上の個人情報が漏洩したことが 報告された。この被害についてのプレスリリースによれば、サーバーの脆弱性が悪用されたことで、個人情報が流出したとされている。当該サービスについては、脆弱性の修正のためには大規模な改修が必要となるため、サービス終了が決定したことが告知されている。</a:t>
            </a:r>
            <a:endParaRPr kumimoji="1" lang="en-US" altLang="ja-JP"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53</a:t>
            </a:fld>
            <a:endParaRPr kumimoji="1" lang="ja-JP" altLang="en-US"/>
          </a:p>
        </p:txBody>
      </p:sp>
    </p:spTree>
    <p:extLst>
      <p:ext uri="{BB962C8B-B14F-4D97-AF65-F5344CB8AC3E}">
        <p14:creationId xmlns:p14="http://schemas.microsoft.com/office/powerpoint/2010/main" val="371531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（インターネットサービス運営者など） </a:t>
            </a:r>
            <a:endParaRPr kumimoji="1" lang="en-US" altLang="ja-JP" dirty="0"/>
          </a:p>
          <a:p>
            <a:r>
              <a:rPr kumimoji="1" lang="ja-JP" altLang="en-US" dirty="0"/>
              <a:t>◆ 被害の予防</a:t>
            </a:r>
            <a:endParaRPr kumimoji="1" lang="en-US" altLang="ja-JP" dirty="0"/>
          </a:p>
          <a:p>
            <a:r>
              <a:rPr kumimoji="1" lang="ja-JP" altLang="en-US" dirty="0"/>
              <a:t>・「情報セキュリティ対策の基本」を実施</a:t>
            </a:r>
            <a:endParaRPr kumimoji="1" lang="en-US" altLang="ja-JP" dirty="0"/>
          </a:p>
          <a:p>
            <a:r>
              <a:rPr kumimoji="1" lang="ja-JP" altLang="en-US" dirty="0"/>
              <a:t>・セキュリティ対策の予算・体制の確保</a:t>
            </a:r>
            <a:endParaRPr kumimoji="1" lang="en-US" altLang="ja-JP" dirty="0"/>
          </a:p>
          <a:p>
            <a:r>
              <a:rPr kumimoji="1" lang="ja-JP" altLang="en-US" dirty="0"/>
              <a:t>　システムの導入時や保守作業時の十分な予算と体制を確保する必要がある。</a:t>
            </a:r>
            <a:endParaRPr kumimoji="1" lang="en-US" altLang="ja-JP" dirty="0"/>
          </a:p>
          <a:p>
            <a:r>
              <a:rPr kumimoji="1" lang="ja-JP" altLang="en-US" dirty="0"/>
              <a:t>・セキュアなインターネット上のサービス構築</a:t>
            </a:r>
            <a:endParaRPr kumimoji="1" lang="en-US" altLang="ja-JP" dirty="0"/>
          </a:p>
          <a:p>
            <a:r>
              <a:rPr kumimoji="1" lang="ja-JP" altLang="en-US" dirty="0"/>
              <a:t>・セキュア開発ライフサイクルの実践</a:t>
            </a:r>
            <a:endParaRPr kumimoji="1" lang="en-US" altLang="ja-JP" dirty="0"/>
          </a:p>
          <a:p>
            <a:r>
              <a:rPr kumimoji="1" lang="ja-JP" altLang="en-US" dirty="0"/>
              <a:t>・セキュリティバイデザインの実施 </a:t>
            </a:r>
            <a:endParaRPr kumimoji="1" lang="en-US" altLang="ja-JP" dirty="0"/>
          </a:p>
          <a:p>
            <a:r>
              <a:rPr kumimoji="1" lang="ja-JP" altLang="en-US" dirty="0"/>
              <a:t>・セキュリティ診断（ウェブアプリケーション診 断、プラットフォーム診断等）の実施</a:t>
            </a:r>
            <a:endParaRPr kumimoji="1" lang="en-US" altLang="ja-JP" dirty="0"/>
          </a:p>
          <a:p>
            <a:r>
              <a:rPr kumimoji="1" lang="ja-JP" altLang="en-US" dirty="0"/>
              <a:t>　システムの導入時や改修時に実施する。また、改修がなくても定期的に診断を実施し、 改善する。</a:t>
            </a:r>
            <a:endParaRPr kumimoji="1" lang="en-US" altLang="ja-JP" dirty="0"/>
          </a:p>
          <a:p>
            <a:r>
              <a:rPr kumimoji="1" lang="ja-JP" altLang="en-US" dirty="0"/>
              <a:t>・</a:t>
            </a:r>
            <a:r>
              <a:rPr kumimoji="1" lang="en-US" altLang="ja-JP" dirty="0"/>
              <a:t>WAF</a:t>
            </a:r>
            <a:r>
              <a:rPr kumimoji="1" lang="ja-JP" altLang="en-US" dirty="0"/>
              <a:t>、</a:t>
            </a:r>
            <a:r>
              <a:rPr kumimoji="1" lang="en-US" altLang="ja-JP" dirty="0"/>
              <a:t>IDS/IPS </a:t>
            </a:r>
            <a:r>
              <a:rPr kumimoji="1" lang="ja-JP" altLang="en-US" dirty="0"/>
              <a:t>の導入</a:t>
            </a:r>
            <a:endParaRPr kumimoji="1" lang="en-US" altLang="ja-JP" dirty="0"/>
          </a:p>
          <a:p>
            <a:r>
              <a:rPr kumimoji="1" lang="ja-JP" altLang="en-US" dirty="0"/>
              <a:t>　導入後も対策情報（設定等）を定期的に更新する保守業務があることを想定すること。</a:t>
            </a:r>
            <a:endParaRPr kumimoji="1" lang="en-US" altLang="ja-JP" dirty="0"/>
          </a:p>
          <a:p>
            <a:r>
              <a:rPr kumimoji="1" lang="ja-JP" altLang="en-US" dirty="0"/>
              <a:t>・利用者に対するセキュリティ機能の提供</a:t>
            </a:r>
            <a:endParaRPr kumimoji="1" lang="en-US" altLang="ja-JP" dirty="0"/>
          </a:p>
          <a:p>
            <a:r>
              <a:rPr kumimoji="1" lang="ja-JP" altLang="en-US" dirty="0"/>
              <a:t>　二要素認証やログイン履歴、購入履歴を確認できる機能等を提供する。</a:t>
            </a:r>
            <a:endParaRPr kumimoji="1" lang="en-US" altLang="ja-JP" dirty="0"/>
          </a:p>
          <a:p>
            <a:r>
              <a:rPr kumimoji="1" lang="ja-JP" altLang="en-US" dirty="0"/>
              <a:t>・ミドルウェアやライブラリ利用状況の把握</a:t>
            </a:r>
            <a:endParaRPr kumimoji="1" lang="en-US" altLang="ja-JP" dirty="0"/>
          </a:p>
          <a:p>
            <a:r>
              <a:rPr kumimoji="1" lang="ja-JP" altLang="en-US" dirty="0"/>
              <a:t>　コンポーネント管理表等の作成推進</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54</a:t>
            </a:fld>
            <a:endParaRPr kumimoji="1" lang="ja-JP" altLang="en-US"/>
          </a:p>
        </p:txBody>
      </p:sp>
    </p:spTree>
    <p:extLst>
      <p:ext uri="{BB962C8B-B14F-4D97-AF65-F5344CB8AC3E}">
        <p14:creationId xmlns:p14="http://schemas.microsoft.com/office/powerpoint/2010/main" val="7625122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（インターネットサービス運営者など） </a:t>
            </a:r>
            <a:endParaRPr kumimoji="1" lang="en-US" altLang="ja-JP" dirty="0"/>
          </a:p>
          <a:p>
            <a:r>
              <a:rPr kumimoji="1" lang="ja-JP" altLang="en-US" dirty="0"/>
              <a:t>◆ 被害の早期検知</a:t>
            </a:r>
            <a:endParaRPr kumimoji="1" lang="en-US" altLang="ja-JP" dirty="0"/>
          </a:p>
          <a:p>
            <a:r>
              <a:rPr kumimoji="1" lang="ja-JP" altLang="en-US" dirty="0"/>
              <a:t>・適切なログの取得と継続的な監視</a:t>
            </a:r>
            <a:endParaRPr kumimoji="1" lang="en-US" altLang="ja-JP" dirty="0"/>
          </a:p>
          <a:p>
            <a:endParaRPr kumimoji="1" lang="en-US" altLang="ja-JP" dirty="0"/>
          </a:p>
          <a:p>
            <a:r>
              <a:rPr kumimoji="1" lang="ja-JP" altLang="en-US" dirty="0"/>
              <a:t>◆ 被害を受けた後の対応</a:t>
            </a:r>
            <a:endParaRPr kumimoji="1" lang="en-US" altLang="ja-JP" dirty="0"/>
          </a:p>
          <a:p>
            <a:r>
              <a:rPr kumimoji="1" lang="ja-JP" altLang="en-US" dirty="0"/>
              <a:t>・</a:t>
            </a:r>
            <a:r>
              <a:rPr kumimoji="1" lang="en-US" altLang="ja-JP" dirty="0"/>
              <a:t>CSIRT</a:t>
            </a:r>
            <a:r>
              <a:rPr kumimoji="1" lang="ja-JP" altLang="en-US" dirty="0"/>
              <a:t>への連絡</a:t>
            </a:r>
            <a:endParaRPr kumimoji="1" lang="en-US" altLang="ja-JP" dirty="0"/>
          </a:p>
          <a:p>
            <a:r>
              <a:rPr kumimoji="1" lang="ja-JP" altLang="en-US" dirty="0"/>
              <a:t>・セキュリティ専門企業への調査依頼</a:t>
            </a:r>
            <a:endParaRPr kumimoji="1" lang="en-US" altLang="ja-JP" dirty="0"/>
          </a:p>
          <a:p>
            <a:r>
              <a:rPr kumimoji="1" lang="ja-JP" altLang="en-US" dirty="0"/>
              <a:t>・影響調査及び原因の追究、対策の強化</a:t>
            </a:r>
            <a:endParaRPr kumimoji="1" lang="en-US" altLang="ja-JP" dirty="0"/>
          </a:p>
          <a:p>
            <a:r>
              <a:rPr kumimoji="1" lang="ja-JP" altLang="en-US" dirty="0"/>
              <a:t>・情報漏えいの被害者に対するすみやかな連絡と補償</a:t>
            </a:r>
            <a:endParaRPr kumimoji="1" lang="en-US" altLang="ja-JP" dirty="0"/>
          </a:p>
          <a:p>
            <a:r>
              <a:rPr kumimoji="1" lang="ja-JP" altLang="en-US" dirty="0"/>
              <a:t>・漏えいした内容や発生原因等の公表</a:t>
            </a:r>
            <a:endParaRPr kumimoji="1" lang="en-US" altLang="ja-JP" dirty="0"/>
          </a:p>
          <a:p>
            <a:r>
              <a:rPr kumimoji="1" lang="ja-JP" altLang="en-US" dirty="0"/>
              <a:t>・関係者、関係機関への連絡</a:t>
            </a:r>
            <a:endParaRPr kumimoji="1" lang="en-US" altLang="ja-JP" dirty="0"/>
          </a:p>
          <a:p>
            <a:r>
              <a:rPr kumimoji="1" lang="ja-JP" altLang="en-US" dirty="0"/>
              <a:t>　監督官庁、個人情報保護委員会、警察等</a:t>
            </a:r>
          </a:p>
          <a:p>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55</a:t>
            </a:fld>
            <a:endParaRPr kumimoji="1" lang="ja-JP" altLang="en-US"/>
          </a:p>
        </p:txBody>
      </p:sp>
    </p:spTree>
    <p:extLst>
      <p:ext uri="{BB962C8B-B14F-4D97-AF65-F5344CB8AC3E}">
        <p14:creationId xmlns:p14="http://schemas.microsoft.com/office/powerpoint/2010/main" val="11716025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ウイルスに感染させた</a:t>
            </a:r>
            <a:r>
              <a:rPr kumimoji="1" lang="en-US" altLang="ja-JP" dirty="0"/>
              <a:t>IoT</a:t>
            </a:r>
            <a:r>
              <a:rPr kumimoji="1" lang="ja-JP" altLang="en-US" dirty="0"/>
              <a:t>機器を踏み台として、サービスやネットワーク、サーバーに悪影響を与える大規模な</a:t>
            </a:r>
            <a:r>
              <a:rPr kumimoji="1" lang="en-US" altLang="ja-JP" dirty="0"/>
              <a:t>DDoS</a:t>
            </a:r>
            <a:r>
              <a:rPr kumimoji="1" lang="ja-JP" altLang="en-US" dirty="0"/>
              <a:t>（分散型サービス妨害）攻撃の被害が確認されている。今後も普及拡大することが予想される</a:t>
            </a:r>
            <a:r>
              <a:rPr kumimoji="1" lang="en-US" altLang="ja-JP" dirty="0"/>
              <a:t>IoT</a:t>
            </a:r>
            <a:r>
              <a:rPr kumimoji="1" lang="ja-JP" altLang="en-US" dirty="0"/>
              <a:t>機器は、セキュリティ対策が必要な対象として認識しなければならない。</a:t>
            </a:r>
          </a:p>
          <a:p>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56</a:t>
            </a:fld>
            <a:endParaRPr kumimoji="1" lang="ja-JP" altLang="en-US"/>
          </a:p>
        </p:txBody>
      </p:sp>
    </p:spTree>
    <p:extLst>
      <p:ext uri="{BB962C8B-B14F-4D97-AF65-F5344CB8AC3E}">
        <p14:creationId xmlns:p14="http://schemas.microsoft.com/office/powerpoint/2010/main" val="1339271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脆弱性を悪用した攻撃</a:t>
            </a:r>
            <a:endParaRPr kumimoji="1" lang="en-US" altLang="ja-JP" dirty="0"/>
          </a:p>
          <a:p>
            <a:r>
              <a:rPr kumimoji="1" lang="ja-JP" altLang="en-US" dirty="0"/>
              <a:t>脆弱性を悪用して、インターネット経由で</a:t>
            </a:r>
            <a:r>
              <a:rPr kumimoji="1" lang="en-US" altLang="ja-JP" dirty="0"/>
              <a:t>IoT</a:t>
            </a:r>
            <a:r>
              <a:rPr kumimoji="1" lang="ja-JP" altLang="en-US" dirty="0"/>
              <a:t>機器に不正アクセスしたり、ウイルスに感染させたりする。</a:t>
            </a:r>
            <a:r>
              <a:rPr kumimoji="1" lang="en-US" altLang="ja-JP" dirty="0"/>
              <a:t>IoT</a:t>
            </a:r>
            <a:r>
              <a:rPr kumimoji="1" lang="ja-JP" altLang="en-US" dirty="0"/>
              <a:t>機器がウイルスに感染後、インターネットに公開されているウェブサイト、サーバー等に</a:t>
            </a:r>
            <a:r>
              <a:rPr kumimoji="1" lang="en-US" altLang="ja-JP" dirty="0"/>
              <a:t>DDoS</a:t>
            </a:r>
            <a:r>
              <a:rPr kumimoji="1" lang="ja-JP" altLang="en-US" dirty="0"/>
              <a:t>攻撃を行ったり、</a:t>
            </a:r>
            <a:r>
              <a:rPr kumimoji="1" lang="en-US" altLang="ja-JP" dirty="0"/>
              <a:t>IoT</a:t>
            </a:r>
            <a:r>
              <a:rPr kumimoji="1" lang="ja-JP" altLang="en-US" dirty="0"/>
              <a:t>機器に搭載されている機能を不正利用したりする。</a:t>
            </a:r>
            <a:endParaRPr kumimoji="1" lang="en-US" altLang="ja-JP" dirty="0"/>
          </a:p>
          <a:p>
            <a:endParaRPr kumimoji="1" lang="en-US" altLang="ja-JP" dirty="0"/>
          </a:p>
          <a:p>
            <a:r>
              <a:rPr kumimoji="1" lang="ja-JP" altLang="en-US" dirty="0"/>
              <a:t>◆ ウイルスの感染を拡大させるウイルスに感染した</a:t>
            </a:r>
            <a:r>
              <a:rPr kumimoji="1" lang="en-US" altLang="ja-JP" dirty="0"/>
              <a:t>IoT</a:t>
            </a:r>
            <a:r>
              <a:rPr kumimoji="1" lang="ja-JP" altLang="en-US" dirty="0"/>
              <a:t>機器は、同じ脆弱性を 持つ</a:t>
            </a:r>
            <a:r>
              <a:rPr kumimoji="1" lang="en-US" altLang="ja-JP" dirty="0"/>
              <a:t>IoT</a:t>
            </a:r>
            <a:r>
              <a:rPr kumimoji="1" lang="ja-JP" altLang="en-US" dirty="0"/>
              <a:t>機器がインターネット上にないかを探索する。存在した場合、その</a:t>
            </a:r>
            <a:r>
              <a:rPr kumimoji="1" lang="en-US" altLang="ja-JP" dirty="0"/>
              <a:t>IoT </a:t>
            </a:r>
            <a:r>
              <a:rPr kumimoji="1" lang="ja-JP" altLang="en-US" dirty="0"/>
              <a:t>機器もウイルスに感染させ、次々と感染範囲を拡大させる。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57</a:t>
            </a:fld>
            <a:endParaRPr kumimoji="1" lang="ja-JP" altLang="en-US"/>
          </a:p>
        </p:txBody>
      </p:sp>
    </p:spTree>
    <p:extLst>
      <p:ext uri="{BB962C8B-B14F-4D97-AF65-F5344CB8AC3E}">
        <p14:creationId xmlns:p14="http://schemas.microsoft.com/office/powerpoint/2010/main" val="15923913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総務省、電気通信事業法に基づく端末機器の基準認証に関するガイドライン公開</a:t>
            </a:r>
            <a:endParaRPr kumimoji="1" lang="en-US" altLang="ja-JP" dirty="0"/>
          </a:p>
          <a:p>
            <a:r>
              <a:rPr kumimoji="1" lang="ja-JP" altLang="en-US" dirty="0"/>
              <a:t>総務省は、「電気通信事業法に基づく端末機器の基準認証に関するガイドライン（第</a:t>
            </a:r>
            <a:r>
              <a:rPr kumimoji="1" lang="en-US" altLang="ja-JP" dirty="0"/>
              <a:t>1</a:t>
            </a:r>
            <a:r>
              <a:rPr kumimoji="1" lang="ja-JP" altLang="en-US" dirty="0"/>
              <a:t>版）」（案）を公開した。</a:t>
            </a:r>
            <a:r>
              <a:rPr kumimoji="1" lang="en-US" altLang="ja-JP" dirty="0"/>
              <a:t>IoT</a:t>
            </a:r>
            <a:r>
              <a:rPr kumimoji="1" lang="ja-JP" altLang="en-US" dirty="0"/>
              <a:t>機器の技術基準にセキュリティ対策を追加するため、端末設備等規則の一部を改正（</a:t>
            </a:r>
            <a:r>
              <a:rPr kumimoji="1" lang="en-US" altLang="ja-JP" dirty="0"/>
              <a:t>2020</a:t>
            </a:r>
            <a:r>
              <a:rPr kumimoji="1" lang="ja-JP" altLang="en-US" dirty="0"/>
              <a:t>年</a:t>
            </a:r>
            <a:r>
              <a:rPr kumimoji="1" lang="en-US" altLang="ja-JP" dirty="0"/>
              <a:t>4</a:t>
            </a:r>
            <a:r>
              <a:rPr kumimoji="1" lang="ja-JP" altLang="en-US" dirty="0"/>
              <a:t>月</a:t>
            </a:r>
            <a:r>
              <a:rPr kumimoji="1" lang="en-US" altLang="ja-JP" dirty="0"/>
              <a:t>1</a:t>
            </a:r>
            <a:r>
              <a:rPr kumimoji="1" lang="ja-JP" altLang="en-US" dirty="0"/>
              <a:t>日施行）する。</a:t>
            </a:r>
            <a:r>
              <a:rPr kumimoji="1" lang="en-US" altLang="ja-JP" dirty="0"/>
              <a:t>IoT</a:t>
            </a:r>
            <a:r>
              <a:rPr kumimoji="1" lang="ja-JP" altLang="en-US" dirty="0"/>
              <a:t>機器のメーカーやサービス提供業者は今後「端末設備等規則」に 準じたセキュリティ対策が求められる。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58</a:t>
            </a:fld>
            <a:endParaRPr kumimoji="1" lang="ja-JP" altLang="en-US"/>
          </a:p>
        </p:txBody>
      </p:sp>
    </p:spTree>
    <p:extLst>
      <p:ext uri="{BB962C8B-B14F-4D97-AF65-F5344CB8AC3E}">
        <p14:creationId xmlns:p14="http://schemas.microsoft.com/office/powerpoint/2010/main" val="26669823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NOTICE</a:t>
            </a:r>
            <a:r>
              <a:rPr kumimoji="1" lang="ja-JP" altLang="en-US" dirty="0"/>
              <a:t>」情報通信研究機構（</a:t>
            </a:r>
            <a:r>
              <a:rPr kumimoji="1" lang="en-US" altLang="ja-JP" dirty="0"/>
              <a:t>NICT</a:t>
            </a:r>
            <a:r>
              <a:rPr kumimoji="1" lang="ja-JP" altLang="en-US" dirty="0"/>
              <a:t>）は、脆弱な </a:t>
            </a:r>
            <a:r>
              <a:rPr kumimoji="1" lang="en-US" altLang="ja-JP" dirty="0"/>
              <a:t>IoT</a:t>
            </a:r>
            <a:r>
              <a:rPr kumimoji="1" lang="ja-JP" altLang="en-US" dirty="0"/>
              <a:t>機器について調査結果を発表</a:t>
            </a:r>
            <a:endParaRPr kumimoji="1" lang="en-US" altLang="ja-JP" dirty="0"/>
          </a:p>
          <a:p>
            <a:r>
              <a:rPr kumimoji="1" lang="en-US" altLang="ja-JP" dirty="0"/>
              <a:t>2019</a:t>
            </a:r>
            <a:r>
              <a:rPr kumimoji="1" lang="ja-JP" altLang="en-US" dirty="0"/>
              <a:t>年度第</a:t>
            </a:r>
            <a:r>
              <a:rPr kumimoji="1" lang="en-US" altLang="ja-JP" dirty="0"/>
              <a:t>3</a:t>
            </a:r>
            <a:r>
              <a:rPr kumimoji="1" lang="ja-JP" altLang="en-US" dirty="0"/>
              <a:t>四半期において、参加協力</a:t>
            </a:r>
            <a:r>
              <a:rPr kumimoji="1" lang="en-US" altLang="ja-JP" dirty="0"/>
              <a:t>ISP41</a:t>
            </a:r>
            <a:r>
              <a:rPr kumimoji="1" lang="ja-JP" altLang="en-US" dirty="0"/>
              <a:t>社、調査対象</a:t>
            </a:r>
            <a:r>
              <a:rPr kumimoji="1" lang="en-US" altLang="ja-JP" dirty="0"/>
              <a:t>IP</a:t>
            </a:r>
            <a:r>
              <a:rPr kumimoji="1" lang="ja-JP" altLang="en-US" dirty="0"/>
              <a:t>アドレス約</a:t>
            </a:r>
            <a:r>
              <a:rPr kumimoji="1" lang="en-US" altLang="ja-JP" dirty="0"/>
              <a:t>1.1</a:t>
            </a:r>
            <a:r>
              <a:rPr kumimoji="1" lang="ja-JP" altLang="en-US" dirty="0"/>
              <a:t>億の内</a:t>
            </a:r>
            <a:r>
              <a:rPr kumimoji="1" lang="en-US" altLang="ja-JP" dirty="0"/>
              <a:t>ID</a:t>
            </a:r>
            <a:r>
              <a:rPr kumimoji="1" lang="ja-JP" altLang="en-US" dirty="0"/>
              <a:t>・パスワードが入力可能であったのが約</a:t>
            </a:r>
            <a:r>
              <a:rPr kumimoji="1" lang="en-US" altLang="ja-JP" dirty="0"/>
              <a:t>111,000</a:t>
            </a:r>
            <a:r>
              <a:rPr kumimoji="1" lang="ja-JP" altLang="en-US" dirty="0"/>
              <a:t>件で、</a:t>
            </a:r>
            <a:r>
              <a:rPr kumimoji="1" lang="en-US" altLang="ja-JP" dirty="0"/>
              <a:t>ID</a:t>
            </a:r>
            <a:r>
              <a:rPr kumimoji="1" lang="ja-JP" altLang="en-US" dirty="0"/>
              <a:t>・パスワードによりログイン可能であったのが</a:t>
            </a:r>
            <a:r>
              <a:rPr kumimoji="1" lang="en-US" altLang="ja-JP" dirty="0"/>
              <a:t>1,328</a:t>
            </a:r>
            <a:r>
              <a:rPr kumimoji="1" lang="ja-JP" altLang="en-US" dirty="0"/>
              <a:t>件であった。また、ウイルスに感染した</a:t>
            </a:r>
            <a:r>
              <a:rPr kumimoji="1" lang="en-US" altLang="ja-JP" dirty="0"/>
              <a:t>IoT</a:t>
            </a:r>
            <a:r>
              <a:rPr kumimoji="1" lang="ja-JP" altLang="en-US" dirty="0"/>
              <a:t>機器の</a:t>
            </a:r>
            <a:r>
              <a:rPr kumimoji="1" lang="en-US" altLang="ja-JP" dirty="0"/>
              <a:t>1</a:t>
            </a:r>
            <a:r>
              <a:rPr kumimoji="1" lang="ja-JP" altLang="en-US" dirty="0"/>
              <a:t>日当たりの検知数は、少ない時は</a:t>
            </a:r>
            <a:r>
              <a:rPr kumimoji="1" lang="en-US" altLang="ja-JP" dirty="0"/>
              <a:t>60</a:t>
            </a:r>
            <a:r>
              <a:rPr kumimoji="1" lang="ja-JP" altLang="en-US" dirty="0"/>
              <a:t>件、多い時で</a:t>
            </a:r>
            <a:r>
              <a:rPr kumimoji="1" lang="en-US" altLang="ja-JP" dirty="0"/>
              <a:t>598</a:t>
            </a:r>
            <a:r>
              <a:rPr kumimoji="1" lang="ja-JP" altLang="en-US" dirty="0"/>
              <a:t>件であったとしている。</a:t>
            </a:r>
            <a:endParaRPr kumimoji="1" lang="en-US" altLang="ja-JP" dirty="0"/>
          </a:p>
          <a:p>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59</a:t>
            </a:fld>
            <a:endParaRPr kumimoji="1" lang="ja-JP" altLang="en-US"/>
          </a:p>
        </p:txBody>
      </p:sp>
    </p:spTree>
    <p:extLst>
      <p:ext uri="{BB962C8B-B14F-4D97-AF65-F5344CB8AC3E}">
        <p14:creationId xmlns:p14="http://schemas.microsoft.com/office/powerpoint/2010/main" val="205321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IoT</a:t>
            </a:r>
            <a:r>
              <a:rPr kumimoji="1" lang="ja-JP" altLang="en-US" dirty="0"/>
              <a:t>機器の開発者）</a:t>
            </a:r>
            <a:endParaRPr kumimoji="1" lang="en-US" altLang="ja-JP" dirty="0"/>
          </a:p>
          <a:p>
            <a:r>
              <a:rPr kumimoji="1" lang="ja-JP" altLang="en-US" dirty="0"/>
              <a:t>◆ 被害の予防</a:t>
            </a:r>
            <a:endParaRPr kumimoji="1" lang="en-US" altLang="ja-JP" dirty="0"/>
          </a:p>
          <a:p>
            <a:r>
              <a:rPr kumimoji="1" lang="ja-JP" altLang="en-US" dirty="0"/>
              <a:t>・セキュア開発ライフサイクルの実践 </a:t>
            </a:r>
          </a:p>
          <a:p>
            <a:r>
              <a:rPr kumimoji="1" lang="ja-JP" altLang="en-US" dirty="0"/>
              <a:t>・セキュリティバイデザインの実施</a:t>
            </a:r>
            <a:endParaRPr kumimoji="1" lang="en-US" altLang="ja-JP" dirty="0"/>
          </a:p>
          <a:p>
            <a:r>
              <a:rPr kumimoji="1" lang="ja-JP" altLang="en-US" dirty="0"/>
              <a:t>・初期パスワード変更の強制化</a:t>
            </a:r>
            <a:endParaRPr kumimoji="1" lang="en-US" altLang="ja-JP" dirty="0"/>
          </a:p>
          <a:p>
            <a:r>
              <a:rPr kumimoji="1" lang="ja-JP" altLang="en-US" dirty="0"/>
              <a:t>・脆弱性の解消（セキュア・プログラミング、脆弱性検査、ソースコード検査、ファジング等）</a:t>
            </a:r>
            <a:endParaRPr kumimoji="1" lang="en-US" altLang="ja-JP" dirty="0"/>
          </a:p>
          <a:p>
            <a:r>
              <a:rPr kumimoji="1" lang="ja-JP" altLang="en-US" dirty="0"/>
              <a:t>・ソフトウェア更新の自動化</a:t>
            </a:r>
            <a:endParaRPr kumimoji="1" lang="en-US" altLang="ja-JP" dirty="0"/>
          </a:p>
          <a:p>
            <a:r>
              <a:rPr kumimoji="1" lang="ja-JP" altLang="en-US" dirty="0"/>
              <a:t>・分かりやすい取扱説明書の作成</a:t>
            </a:r>
            <a:endParaRPr kumimoji="1" lang="en-US" altLang="ja-JP" dirty="0"/>
          </a:p>
          <a:p>
            <a:r>
              <a:rPr kumimoji="1" lang="ja-JP" altLang="en-US" dirty="0"/>
              <a:t>・迅速なセキュリティパッチの提供</a:t>
            </a:r>
            <a:endParaRPr kumimoji="1" lang="en-US" altLang="ja-JP" dirty="0"/>
          </a:p>
          <a:p>
            <a:r>
              <a:rPr kumimoji="1" lang="ja-JP" altLang="en-US" dirty="0"/>
              <a:t>・利用者にとって不要な機能の無効化</a:t>
            </a:r>
            <a:endParaRPr kumimoji="1" lang="en-US" altLang="ja-JP" dirty="0"/>
          </a:p>
          <a:p>
            <a:r>
              <a:rPr kumimoji="1" lang="ja-JP" altLang="en-US" dirty="0"/>
              <a:t>・アクセス範囲の制限</a:t>
            </a:r>
            <a:endParaRPr kumimoji="1" lang="en-US" altLang="ja-JP" dirty="0"/>
          </a:p>
          <a:p>
            <a:r>
              <a:rPr kumimoji="1" lang="ja-JP" altLang="en-US" dirty="0"/>
              <a:t>・セキュリティに配慮したデフォルト設定</a:t>
            </a:r>
            <a:endParaRPr kumimoji="1" lang="en-US" altLang="ja-JP" dirty="0"/>
          </a:p>
          <a:p>
            <a:r>
              <a:rPr kumimoji="1" lang="ja-JP" altLang="en-US" dirty="0"/>
              <a:t>・利用者への適切な管理の呼びかけ</a:t>
            </a:r>
            <a:endParaRPr kumimoji="1" lang="en-US" altLang="ja-JP" dirty="0"/>
          </a:p>
          <a:p>
            <a:r>
              <a:rPr kumimoji="1" lang="ja-JP" altLang="en-US" dirty="0"/>
              <a:t>　利用者へマニュアルやウェブページ等で適切な管理を呼びかける。</a:t>
            </a:r>
            <a:endParaRPr kumimoji="1" lang="en-US" altLang="ja-JP" dirty="0"/>
          </a:p>
          <a:p>
            <a:r>
              <a:rPr kumimoji="1" lang="ja-JP" altLang="en-US" dirty="0"/>
              <a:t>・ソフトウェアサポート期間の明確化</a:t>
            </a:r>
            <a:endParaRPr kumimoji="1" lang="en-US" altLang="ja-JP" dirty="0"/>
          </a:p>
          <a:p>
            <a:r>
              <a:rPr kumimoji="1" lang="ja-JP" altLang="en-US" dirty="0"/>
              <a:t>　利用者にソフトウェアサポートの期間を伝え、サポートが切れた状態での利用について注意を促す。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60</a:t>
            </a:fld>
            <a:endParaRPr kumimoji="1" lang="ja-JP" altLang="en-US"/>
          </a:p>
        </p:txBody>
      </p:sp>
    </p:spTree>
    <p:extLst>
      <p:ext uri="{BB962C8B-B14F-4D97-AF65-F5344CB8AC3E}">
        <p14:creationId xmlns:p14="http://schemas.microsoft.com/office/powerpoint/2010/main" val="13788767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（システム管理者・利用者） </a:t>
            </a:r>
            <a:endParaRPr kumimoji="1" lang="en-US" altLang="ja-JP" dirty="0"/>
          </a:p>
          <a:p>
            <a:r>
              <a:rPr kumimoji="1" lang="ja-JP" altLang="en-US" dirty="0"/>
              <a:t>◆ 情報リテラシーの向上</a:t>
            </a:r>
            <a:endParaRPr kumimoji="1" lang="en-US" altLang="ja-JP" dirty="0"/>
          </a:p>
          <a:p>
            <a:r>
              <a:rPr kumimoji="1" lang="ja-JP" altLang="en-US" dirty="0"/>
              <a:t>・使用前に説明書を確認</a:t>
            </a:r>
            <a:endParaRPr kumimoji="1" lang="en-US" altLang="ja-JP" dirty="0"/>
          </a:p>
          <a:p>
            <a:endParaRPr kumimoji="1" lang="en-US" altLang="ja-JP" dirty="0"/>
          </a:p>
          <a:p>
            <a:r>
              <a:rPr kumimoji="1" lang="ja-JP" altLang="en-US" dirty="0"/>
              <a:t>◆ 被害の予防</a:t>
            </a:r>
            <a:endParaRPr kumimoji="1" lang="en-US" altLang="ja-JP" dirty="0"/>
          </a:p>
          <a:p>
            <a:r>
              <a:rPr kumimoji="1" lang="ja-JP" altLang="en-US" dirty="0"/>
              <a:t>・セキュリティパッチが公開されたら迅速に更新（自動更新機能を有効にする）</a:t>
            </a:r>
            <a:endParaRPr kumimoji="1" lang="en-US" altLang="ja-JP" dirty="0"/>
          </a:p>
          <a:p>
            <a:r>
              <a:rPr kumimoji="1" lang="ja-JP" altLang="en-US" dirty="0"/>
              <a:t>・廃棄時は初期化</a:t>
            </a:r>
            <a:endParaRPr kumimoji="1" lang="en-US" altLang="ja-JP" dirty="0"/>
          </a:p>
          <a:p>
            <a:r>
              <a:rPr kumimoji="1" lang="ja-JP" altLang="en-US" dirty="0"/>
              <a:t>　廃棄時は初期化し廃棄業者等に出す場合、 データ消去や秘密保持に関する契約をする。</a:t>
            </a:r>
            <a:endParaRPr kumimoji="1" lang="en-US" altLang="ja-JP" dirty="0"/>
          </a:p>
          <a:p>
            <a:r>
              <a:rPr kumimoji="1" lang="ja-JP" altLang="en-US" dirty="0"/>
              <a:t>・機器の管理画面や管理ポートに対する適切なアクセス制限</a:t>
            </a:r>
            <a:endParaRPr kumimoji="1" lang="en-US" altLang="ja-JP" dirty="0"/>
          </a:p>
          <a:p>
            <a:r>
              <a:rPr kumimoji="1" lang="ja-JP" altLang="en-US" dirty="0"/>
              <a:t>・不要なサービスの停止（ポートを閉じる）</a:t>
            </a:r>
            <a:endParaRPr kumimoji="1" lang="en-US" altLang="ja-JP" dirty="0"/>
          </a:p>
          <a:p>
            <a:endParaRPr kumimoji="1" lang="en-US" altLang="ja-JP" dirty="0"/>
          </a:p>
          <a:p>
            <a:r>
              <a:rPr kumimoji="1" lang="ja-JP" altLang="en-US" dirty="0"/>
              <a:t>◆ 被害を受けた後の対応</a:t>
            </a:r>
            <a:endParaRPr kumimoji="1" lang="en-US" altLang="ja-JP" dirty="0"/>
          </a:p>
          <a:p>
            <a:r>
              <a:rPr kumimoji="1" lang="ja-JP" altLang="en-US" dirty="0"/>
              <a:t>・</a:t>
            </a:r>
            <a:r>
              <a:rPr kumimoji="1" lang="en-US" altLang="ja-JP" dirty="0"/>
              <a:t>CSIRT</a:t>
            </a:r>
            <a:r>
              <a:rPr kumimoji="1" lang="ja-JP" altLang="en-US" dirty="0"/>
              <a:t>への連絡</a:t>
            </a:r>
            <a:endParaRPr kumimoji="1" lang="en-US" altLang="ja-JP" dirty="0"/>
          </a:p>
          <a:p>
            <a:r>
              <a:rPr kumimoji="1" lang="ja-JP" altLang="en-US" dirty="0"/>
              <a:t>・</a:t>
            </a:r>
            <a:r>
              <a:rPr kumimoji="1" lang="en-US" altLang="ja-JP" dirty="0"/>
              <a:t>IoT</a:t>
            </a:r>
            <a:r>
              <a:rPr kumimoji="1" lang="ja-JP" altLang="en-US" dirty="0"/>
              <a:t>機器の電源オフ</a:t>
            </a:r>
            <a:endParaRPr kumimoji="1" lang="en-US" altLang="ja-JP" dirty="0"/>
          </a:p>
          <a:p>
            <a:r>
              <a:rPr kumimoji="1" lang="ja-JP" altLang="en-US" dirty="0"/>
              <a:t>・</a:t>
            </a:r>
            <a:r>
              <a:rPr kumimoji="1" lang="en-US" altLang="ja-JP" dirty="0"/>
              <a:t>IoT</a:t>
            </a:r>
            <a:r>
              <a:rPr kumimoji="1" lang="ja-JP" altLang="en-US" dirty="0"/>
              <a:t>機器の初期化後、「被害の予防」を実施</a:t>
            </a:r>
            <a:endParaRPr kumimoji="1" lang="en-US" altLang="ja-JP" dirty="0"/>
          </a:p>
          <a:p>
            <a:r>
              <a:rPr kumimoji="1" lang="ja-JP" altLang="en-US" dirty="0"/>
              <a:t>・影響調査および原因の追究、対策の強化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61</a:t>
            </a:fld>
            <a:endParaRPr kumimoji="1" lang="ja-JP" altLang="en-US"/>
          </a:p>
        </p:txBody>
      </p:sp>
    </p:spTree>
    <p:extLst>
      <p:ext uri="{BB962C8B-B14F-4D97-AF65-F5344CB8AC3E}">
        <p14:creationId xmlns:p14="http://schemas.microsoft.com/office/powerpoint/2010/main" val="798952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攻撃者に乗っ取られた複数の機器から形成されるネットワーク（ボットネット）が踏み台となり、企業や組織が提供しているインターネット上のサービスに対して大量のアクセスを一斉に仕掛け高負荷状態にさせる、もしくは回線帯域の占有によるサービスを利用不能とさせる等の</a:t>
            </a:r>
            <a:r>
              <a:rPr kumimoji="1" lang="en-US" altLang="ja-JP" dirty="0"/>
              <a:t>DDoS</a:t>
            </a:r>
            <a:r>
              <a:rPr kumimoji="1" lang="ja-JP" altLang="en-US" dirty="0"/>
              <a:t>（分散型サービス妨害）攻撃が行われている。標的とされた組織は、ウェブサイト等のレスポンスの遅延や、機能停止状態となり、サービスの提供に支障が出るおそれがある。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62</a:t>
            </a:fld>
            <a:endParaRPr kumimoji="1" lang="ja-JP" altLang="en-US"/>
          </a:p>
        </p:txBody>
      </p:sp>
    </p:spTree>
    <p:extLst>
      <p:ext uri="{BB962C8B-B14F-4D97-AF65-F5344CB8AC3E}">
        <p14:creationId xmlns:p14="http://schemas.microsoft.com/office/powerpoint/2010/main" val="174365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 不正アクセス</a:t>
            </a:r>
          </a:p>
          <a:p>
            <a:r>
              <a:rPr kumimoji="1" lang="ja-JP" altLang="en-US" sz="1200" b="0" i="0" u="none" strike="noStrike" kern="1200" baseline="0" dirty="0">
                <a:solidFill>
                  <a:schemeClr val="tx1"/>
                </a:solidFill>
                <a:latin typeface="+mn-lt"/>
                <a:ea typeface="+mn-ea"/>
                <a:cs typeface="+mn-cs"/>
              </a:rPr>
              <a:t>組織が利用するメールのクラウドサービスやウェブサーバーへ不正アクセスし、認証情報等を窃取する。その情報を使い、社内システムへのアクセス等に用いる正規の経路で組織内部へ潜入し、組織内部の</a:t>
            </a:r>
            <a:r>
              <a:rPr kumimoji="1" lang="en-US" altLang="ja-JP" sz="1200" b="0" i="0" u="none" strike="noStrike" kern="1200" baseline="0" dirty="0">
                <a:solidFill>
                  <a:schemeClr val="tx1"/>
                </a:solidFill>
                <a:latin typeface="+mn-lt"/>
                <a:ea typeface="+mn-ea"/>
                <a:cs typeface="+mn-cs"/>
              </a:rPr>
              <a:t>PC </a:t>
            </a:r>
            <a:r>
              <a:rPr kumimoji="1" lang="ja-JP" altLang="en-US" sz="1200" b="0" i="0" u="none" strike="noStrike" kern="1200" baseline="0" dirty="0">
                <a:solidFill>
                  <a:schemeClr val="tx1"/>
                </a:solidFill>
                <a:latin typeface="+mn-lt"/>
                <a:ea typeface="+mn-ea"/>
                <a:cs typeface="+mn-cs"/>
              </a:rPr>
              <a:t>やサーバーをウイルスに感染させる。</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9</a:t>
            </a:fld>
            <a:endParaRPr kumimoji="1" lang="ja-JP" altLang="en-US"/>
          </a:p>
        </p:txBody>
      </p:sp>
    </p:spTree>
    <p:extLst>
      <p:ext uri="{BB962C8B-B14F-4D97-AF65-F5344CB8AC3E}">
        <p14:creationId xmlns:p14="http://schemas.microsoft.com/office/powerpoint/2010/main" val="24601797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DDoS</a:t>
            </a:r>
            <a:r>
              <a:rPr kumimoji="1" lang="ja-JP" altLang="en-US" dirty="0"/>
              <a:t>攻撃</a:t>
            </a:r>
            <a:endParaRPr kumimoji="1" lang="en-US" altLang="ja-JP" dirty="0"/>
          </a:p>
          <a:p>
            <a:r>
              <a:rPr kumimoji="1" lang="en-US" altLang="ja-JP" dirty="0"/>
              <a:t>DDoS</a:t>
            </a:r>
            <a:r>
              <a:rPr kumimoji="1" lang="ja-JP" altLang="en-US" dirty="0"/>
              <a:t>攻撃には、主に以下の手口が使われる。</a:t>
            </a:r>
            <a:endParaRPr kumimoji="1" lang="en-US" altLang="ja-JP" dirty="0"/>
          </a:p>
          <a:p>
            <a:r>
              <a:rPr kumimoji="1" lang="ja-JP" altLang="en-US" dirty="0"/>
              <a:t>・ ボットネットの利用</a:t>
            </a:r>
            <a:endParaRPr kumimoji="1" lang="en-US" altLang="ja-JP" dirty="0"/>
          </a:p>
          <a:p>
            <a:r>
              <a:rPr kumimoji="1" lang="ja-JP" altLang="en-US" dirty="0"/>
              <a:t>　</a:t>
            </a:r>
            <a:r>
              <a:rPr kumimoji="1" lang="en-US" altLang="ja-JP" dirty="0"/>
              <a:t>IoT</a:t>
            </a:r>
            <a:r>
              <a:rPr kumimoji="1" lang="ja-JP" altLang="en-US" dirty="0"/>
              <a:t>機器等を悪用したボットネットに攻撃命令を出し、標的組織のウェブサイトや利用している</a:t>
            </a:r>
            <a:r>
              <a:rPr kumimoji="1" lang="en-US" altLang="ja-JP" dirty="0"/>
              <a:t>DNS</a:t>
            </a:r>
            <a:r>
              <a:rPr kumimoji="1" lang="ja-JP" altLang="en-US" dirty="0"/>
              <a:t>サーバー等へ大量のアクセスを行い、高負荷をかける。</a:t>
            </a:r>
            <a:endParaRPr kumimoji="1" lang="en-US" altLang="ja-JP" dirty="0"/>
          </a:p>
          <a:p>
            <a:r>
              <a:rPr kumimoji="1" lang="ja-JP" altLang="en-US" dirty="0"/>
              <a:t>・ リフレクション（リフレクター）攻撃　</a:t>
            </a:r>
            <a:endParaRPr kumimoji="1" lang="en-US" altLang="ja-JP" dirty="0"/>
          </a:p>
          <a:p>
            <a:r>
              <a:rPr kumimoji="1" lang="ja-JP" altLang="en-US" dirty="0"/>
              <a:t>　送信元の</a:t>
            </a:r>
            <a:r>
              <a:rPr kumimoji="1" lang="en-US" altLang="ja-JP" dirty="0"/>
              <a:t>IP</a:t>
            </a:r>
            <a:r>
              <a:rPr kumimoji="1" lang="ja-JP" altLang="en-US" dirty="0"/>
              <a:t>アドレスを標的組織のサーバーに偽装して、多数のルーターや</a:t>
            </a:r>
            <a:r>
              <a:rPr kumimoji="1" lang="en-US" altLang="ja-JP" dirty="0"/>
              <a:t>DNS</a:t>
            </a:r>
            <a:r>
              <a:rPr kumimoji="1" lang="ja-JP" altLang="en-US" dirty="0"/>
              <a:t>サーバー等に問い合わせを送り、その応答を標的組織のサーバーに集中させることで高負荷をかける。</a:t>
            </a:r>
            <a:r>
              <a:rPr kumimoji="1" lang="en-US" altLang="ja-JP" dirty="0"/>
              <a:t>DNS </a:t>
            </a:r>
            <a:r>
              <a:rPr kumimoji="1" lang="ja-JP" altLang="en-US" dirty="0"/>
              <a:t>リフレクション攻撃や</a:t>
            </a:r>
            <a:r>
              <a:rPr kumimoji="1" lang="en-US" altLang="ja-JP" dirty="0"/>
              <a:t>NTP</a:t>
            </a:r>
            <a:r>
              <a:rPr kumimoji="1" lang="ja-JP" altLang="en-US" dirty="0"/>
              <a:t>リフレクション攻撃等がある。</a:t>
            </a:r>
            <a:endParaRPr kumimoji="1" lang="en-US" altLang="ja-JP" dirty="0"/>
          </a:p>
          <a:p>
            <a:r>
              <a:rPr kumimoji="1" lang="ja-JP" altLang="en-US" dirty="0"/>
              <a:t>・ </a:t>
            </a:r>
            <a:r>
              <a:rPr kumimoji="1" lang="en-US" altLang="ja-JP" dirty="0"/>
              <a:t>DNS </a:t>
            </a:r>
            <a:r>
              <a:rPr kumimoji="1" lang="ja-JP" altLang="en-US" dirty="0"/>
              <a:t>水責め攻撃</a:t>
            </a:r>
            <a:endParaRPr kumimoji="1" lang="en-US" altLang="ja-JP" dirty="0"/>
          </a:p>
          <a:p>
            <a:r>
              <a:rPr kumimoji="1" lang="ja-JP" altLang="en-US" dirty="0"/>
              <a:t>　標的組織のドメインにランダムなサブドメインを付加して</a:t>
            </a:r>
            <a:r>
              <a:rPr kumimoji="1" lang="en-US" altLang="ja-JP" dirty="0"/>
              <a:t>DNS</a:t>
            </a:r>
            <a:r>
              <a:rPr kumimoji="1" lang="ja-JP" altLang="en-US" dirty="0"/>
              <a:t>問い合わせをすることで、標的組織ドメイン名の権威</a:t>
            </a:r>
            <a:r>
              <a:rPr kumimoji="1" lang="en-US" altLang="ja-JP" dirty="0"/>
              <a:t>DNS</a:t>
            </a:r>
            <a:r>
              <a:rPr kumimoji="1" lang="ja-JP" altLang="en-US" dirty="0"/>
              <a:t>サーバーに高負荷をかける。悪意のある問い合わせか、通常の問い合わせかの区別が付かないため、根本対策が難しい。</a:t>
            </a:r>
            <a:endParaRPr kumimoji="1" lang="en-US" altLang="ja-JP" dirty="0"/>
          </a:p>
          <a:p>
            <a:r>
              <a:rPr kumimoji="1" lang="ja-JP" altLang="en-US" dirty="0"/>
              <a:t>・ </a:t>
            </a:r>
            <a:r>
              <a:rPr kumimoji="1" lang="en-US" altLang="ja-JP" dirty="0"/>
              <a:t>DDoS</a:t>
            </a:r>
            <a:r>
              <a:rPr kumimoji="1" lang="ja-JP" altLang="en-US" dirty="0"/>
              <a:t>代行サービスの利用</a:t>
            </a:r>
            <a:endParaRPr kumimoji="1" lang="en-US" altLang="ja-JP" dirty="0"/>
          </a:p>
          <a:p>
            <a:r>
              <a:rPr kumimoji="1" lang="ja-JP" altLang="en-US" dirty="0"/>
              <a:t>　ダークウェブ等で提供している</a:t>
            </a:r>
            <a:r>
              <a:rPr kumimoji="1" lang="en-US" altLang="ja-JP" dirty="0"/>
              <a:t>DDoS</a:t>
            </a:r>
            <a:r>
              <a:rPr kumimoji="1" lang="ja-JP" altLang="en-US" dirty="0"/>
              <a:t>代行サービスを利用して攻撃する。専門的な技術や設備がなくても攻撃が行える。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63</a:t>
            </a:fld>
            <a:endParaRPr kumimoji="1" lang="ja-JP" altLang="en-US"/>
          </a:p>
        </p:txBody>
      </p:sp>
    </p:spTree>
    <p:extLst>
      <p:ext uri="{BB962C8B-B14F-4D97-AF65-F5344CB8AC3E}">
        <p14:creationId xmlns:p14="http://schemas.microsoft.com/office/powerpoint/2010/main" val="30188370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マンション向けブロバイダーで通信障害</a:t>
            </a:r>
            <a:endParaRPr kumimoji="1" lang="en-US" altLang="ja-JP" dirty="0"/>
          </a:p>
          <a:p>
            <a:r>
              <a:rPr kumimoji="1" lang="ja-JP" altLang="en-US" dirty="0"/>
              <a:t>エフビットコミュニケーションズが提供するマンション居住者向けのインターネット接続サービス「ファイバービット」では、</a:t>
            </a:r>
            <a:r>
              <a:rPr kumimoji="1" lang="en-US" altLang="ja-JP" dirty="0"/>
              <a:t>2019</a:t>
            </a:r>
            <a:r>
              <a:rPr kumimoji="1" lang="ja-JP" altLang="en-US" dirty="0"/>
              <a:t>年</a:t>
            </a:r>
            <a:r>
              <a:rPr kumimoji="1" lang="en-US" altLang="ja-JP" dirty="0"/>
              <a:t>10</a:t>
            </a:r>
            <a:r>
              <a:rPr kumimoji="1" lang="ja-JP" altLang="en-US" dirty="0"/>
              <a:t>月</a:t>
            </a:r>
            <a:r>
              <a:rPr kumimoji="1" lang="en-US" altLang="ja-JP" dirty="0"/>
              <a:t>2</a:t>
            </a:r>
            <a:r>
              <a:rPr kumimoji="1" lang="ja-JP" altLang="en-US" dirty="0"/>
              <a:t>日から</a:t>
            </a:r>
            <a:r>
              <a:rPr kumimoji="1" lang="en-US" altLang="ja-JP" dirty="0"/>
              <a:t>21</a:t>
            </a:r>
            <a:r>
              <a:rPr kumimoji="1" lang="ja-JP" altLang="en-US" dirty="0"/>
              <a:t>日にかけて</a:t>
            </a:r>
            <a:r>
              <a:rPr kumimoji="1" lang="en-US" altLang="ja-JP" dirty="0"/>
              <a:t>DDoS</a:t>
            </a:r>
            <a:r>
              <a:rPr kumimoji="1" lang="ja-JP" altLang="en-US" dirty="0"/>
              <a:t>攻撃を受け、一部マンションにて断続的に通信の異常が発生した。攻撃元からの通信を拒否する等の対処を行っていたが、時間経過とともに攻撃元の</a:t>
            </a:r>
            <a:r>
              <a:rPr kumimoji="1" lang="en-US" altLang="ja-JP" dirty="0"/>
              <a:t>IP</a:t>
            </a:r>
            <a:r>
              <a:rPr kumimoji="1" lang="ja-JP" altLang="en-US" dirty="0"/>
              <a:t>アドレスが変化し、通信障害が長期化する結果となった。同社は再発防止に向けて、共有部設置機器の順次交換や攻撃自体への対策も継続して行うとしている。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64</a:t>
            </a:fld>
            <a:endParaRPr kumimoji="1" lang="ja-JP" altLang="en-US"/>
          </a:p>
        </p:txBody>
      </p:sp>
    </p:spTree>
    <p:extLst>
      <p:ext uri="{BB962C8B-B14F-4D97-AF65-F5344CB8AC3E}">
        <p14:creationId xmlns:p14="http://schemas.microsoft.com/office/powerpoint/2010/main" val="31013226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DDoS</a:t>
            </a:r>
            <a:r>
              <a:rPr kumimoji="1" lang="ja-JP" altLang="en-US" dirty="0"/>
              <a:t>攻撃脅迫メールで、仮想通貨を要求</a:t>
            </a:r>
            <a:endParaRPr kumimoji="1" lang="en-US" altLang="ja-JP" dirty="0"/>
          </a:p>
          <a:p>
            <a:r>
              <a:rPr kumimoji="1" lang="ja-JP" altLang="en-US" dirty="0"/>
              <a:t>ドイツのセキュリティベンダは、</a:t>
            </a:r>
            <a:r>
              <a:rPr kumimoji="1" lang="en-US" altLang="ja-JP" dirty="0"/>
              <a:t>10</a:t>
            </a:r>
            <a:r>
              <a:rPr kumimoji="1" lang="ja-JP" altLang="en-US" dirty="0"/>
              <a:t>月中旬以降、複数の組織を対象に、</a:t>
            </a:r>
            <a:r>
              <a:rPr kumimoji="1" lang="en-US" altLang="ja-JP" dirty="0"/>
              <a:t>DDoS</a:t>
            </a:r>
            <a:r>
              <a:rPr kumimoji="1" lang="ja-JP" altLang="en-US" dirty="0"/>
              <a:t>攻撃を示唆して仮想通貨を要求する脅迫メールが送付されていると観測しており、注意喚起を行っている。攻撃手法は</a:t>
            </a:r>
            <a:r>
              <a:rPr kumimoji="1" lang="en-US" altLang="ja-JP" dirty="0"/>
              <a:t>DNS</a:t>
            </a:r>
            <a:r>
              <a:rPr kumimoji="1" lang="ja-JP" altLang="en-US" dirty="0"/>
              <a:t>、</a:t>
            </a:r>
            <a:r>
              <a:rPr kumimoji="1" lang="en-US" altLang="ja-JP" dirty="0"/>
              <a:t>NTP</a:t>
            </a:r>
            <a:r>
              <a:rPr kumimoji="1" lang="ja-JP" altLang="en-US" dirty="0"/>
              <a:t>、</a:t>
            </a:r>
            <a:r>
              <a:rPr kumimoji="1" lang="en-US" altLang="ja-JP" dirty="0"/>
              <a:t>CLDAP</a:t>
            </a:r>
            <a:r>
              <a:rPr kumimoji="1" lang="ja-JP" altLang="en-US" dirty="0"/>
              <a:t>を使用したリフレクション攻撃等を使っている。</a:t>
            </a:r>
            <a:r>
              <a:rPr kumimoji="1" lang="en-US" altLang="ja-JP" dirty="0"/>
              <a:t>JPCERT/CC</a:t>
            </a:r>
            <a:r>
              <a:rPr kumimoji="1" lang="ja-JP" altLang="en-US" dirty="0"/>
              <a:t>は、日本国内でも同様の事例を確認しており、このようなメールを受信しても、要求には応じず、冷静に対応を行うよう注意を促している。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65</a:t>
            </a:fld>
            <a:endParaRPr kumimoji="1" lang="ja-JP" altLang="en-US"/>
          </a:p>
        </p:txBody>
      </p:sp>
    </p:spTree>
    <p:extLst>
      <p:ext uri="{BB962C8B-B14F-4D97-AF65-F5344CB8AC3E}">
        <p14:creationId xmlns:p14="http://schemas.microsoft.com/office/powerpoint/2010/main" val="2471246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（ウェブサイトの運営者） </a:t>
            </a:r>
            <a:endParaRPr kumimoji="1" lang="en-US" altLang="ja-JP" dirty="0"/>
          </a:p>
          <a:p>
            <a:r>
              <a:rPr kumimoji="1" lang="ja-JP" altLang="en-US" dirty="0"/>
              <a:t>◆ 被害の予防</a:t>
            </a:r>
            <a:endParaRPr kumimoji="1" lang="en-US" altLang="ja-JP" dirty="0"/>
          </a:p>
          <a:p>
            <a:r>
              <a:rPr kumimoji="1" lang="ja-JP" altLang="en-US" dirty="0"/>
              <a:t>・</a:t>
            </a:r>
            <a:r>
              <a:rPr kumimoji="1" lang="en-US" altLang="ja-JP" dirty="0"/>
              <a:t>DDoS</a:t>
            </a:r>
            <a:r>
              <a:rPr kumimoji="1" lang="ja-JP" altLang="en-US" dirty="0"/>
              <a:t>攻撃の影響を緩和する</a:t>
            </a:r>
            <a:r>
              <a:rPr kumimoji="1" lang="en-US" altLang="ja-JP" dirty="0"/>
              <a:t>ISP</a:t>
            </a:r>
            <a:r>
              <a:rPr kumimoji="1" lang="ja-JP" altLang="en-US" dirty="0"/>
              <a:t>や</a:t>
            </a:r>
            <a:r>
              <a:rPr kumimoji="1" lang="en-US" altLang="ja-JP" dirty="0"/>
              <a:t>CDN</a:t>
            </a:r>
            <a:r>
              <a:rPr kumimoji="1" lang="ja-JP" altLang="en-US" dirty="0"/>
              <a:t>等のサービスの利用</a:t>
            </a:r>
            <a:endParaRPr kumimoji="1" lang="en-US" altLang="ja-JP" dirty="0"/>
          </a:p>
          <a:p>
            <a:r>
              <a:rPr kumimoji="1" lang="ja-JP" altLang="en-US" dirty="0"/>
              <a:t>・</a:t>
            </a:r>
            <a:r>
              <a:rPr kumimoji="1" lang="en-US" altLang="ja-JP" dirty="0"/>
              <a:t>WAF</a:t>
            </a:r>
            <a:r>
              <a:rPr kumimoji="1" lang="ja-JP" altLang="en-US" dirty="0"/>
              <a:t>の導入</a:t>
            </a:r>
            <a:endParaRPr kumimoji="1" lang="en-US" altLang="ja-JP" dirty="0"/>
          </a:p>
          <a:p>
            <a:r>
              <a:rPr kumimoji="1" lang="ja-JP" altLang="en-US" dirty="0"/>
              <a:t>・システムの冗長化等の軽減策</a:t>
            </a:r>
            <a:endParaRPr kumimoji="1" lang="en-US" altLang="ja-JP" dirty="0"/>
          </a:p>
          <a:p>
            <a:r>
              <a:rPr kumimoji="1" lang="ja-JP" altLang="en-US" dirty="0"/>
              <a:t>・ネットワークの冗長化</a:t>
            </a:r>
            <a:endParaRPr kumimoji="1" lang="en-US" altLang="ja-JP" dirty="0"/>
          </a:p>
          <a:p>
            <a:r>
              <a:rPr kumimoji="1" lang="ja-JP" altLang="en-US" dirty="0"/>
              <a:t>　</a:t>
            </a:r>
            <a:r>
              <a:rPr kumimoji="1" lang="en-US" altLang="ja-JP" dirty="0"/>
              <a:t>DDoS</a:t>
            </a:r>
            <a:r>
              <a:rPr kumimoji="1" lang="ja-JP" altLang="en-US" dirty="0"/>
              <a:t>攻撃の影響を受けない非常時用ネットワークを事前に準備する。</a:t>
            </a:r>
            <a:endParaRPr kumimoji="1" lang="en-US" altLang="ja-JP" dirty="0"/>
          </a:p>
          <a:p>
            <a:r>
              <a:rPr kumimoji="1" lang="ja-JP" altLang="en-US" dirty="0"/>
              <a:t>・ウェブサイト停止時の代替サーバーの用意と告知手段の整備</a:t>
            </a:r>
            <a:endParaRPr kumimoji="1" lang="en-US" altLang="ja-JP" dirty="0"/>
          </a:p>
          <a:p>
            <a:endParaRPr kumimoji="1" lang="en-US" altLang="ja-JP" dirty="0"/>
          </a:p>
          <a:p>
            <a:r>
              <a:rPr kumimoji="1" lang="ja-JP" altLang="en-US" dirty="0"/>
              <a:t>◆ 被害を受けた後の対応</a:t>
            </a:r>
            <a:endParaRPr kumimoji="1" lang="en-US" altLang="ja-JP" dirty="0"/>
          </a:p>
          <a:p>
            <a:r>
              <a:rPr kumimoji="1" lang="ja-JP" altLang="en-US" dirty="0"/>
              <a:t>・</a:t>
            </a:r>
            <a:r>
              <a:rPr kumimoji="1" lang="en-US" altLang="ja-JP" dirty="0"/>
              <a:t>CSIRT</a:t>
            </a:r>
            <a:r>
              <a:rPr kumimoji="1" lang="ja-JP" altLang="en-US" dirty="0"/>
              <a:t>への連絡</a:t>
            </a:r>
            <a:endParaRPr kumimoji="1" lang="en-US" altLang="ja-JP" dirty="0"/>
          </a:p>
          <a:p>
            <a:r>
              <a:rPr kumimoji="1" lang="ja-JP" altLang="en-US" dirty="0"/>
              <a:t>・通信制御（攻撃元</a:t>
            </a:r>
            <a:r>
              <a:rPr kumimoji="1" lang="en-US" altLang="ja-JP" dirty="0"/>
              <a:t>IP</a:t>
            </a:r>
            <a:r>
              <a:rPr kumimoji="1" lang="ja-JP" altLang="en-US" dirty="0"/>
              <a:t>アドレスからの通信をブロック等）</a:t>
            </a:r>
            <a:endParaRPr kumimoji="1" lang="en-US" altLang="ja-JP" dirty="0"/>
          </a:p>
          <a:p>
            <a:r>
              <a:rPr kumimoji="1" lang="ja-JP" altLang="en-US" dirty="0"/>
              <a:t>・利用者への状況の告知</a:t>
            </a:r>
            <a:endParaRPr kumimoji="1" lang="en-US" altLang="ja-JP" dirty="0"/>
          </a:p>
          <a:p>
            <a:r>
              <a:rPr kumimoji="1" lang="ja-JP" altLang="en-US" dirty="0"/>
              <a:t>・影響調査および原因の追究 </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66</a:t>
            </a:fld>
            <a:endParaRPr kumimoji="1" lang="ja-JP" altLang="en-US"/>
          </a:p>
        </p:txBody>
      </p:sp>
    </p:spTree>
    <p:extLst>
      <p:ext uri="{BB962C8B-B14F-4D97-AF65-F5344CB8AC3E}">
        <p14:creationId xmlns:p14="http://schemas.microsoft.com/office/powerpoint/2010/main" val="20290838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（サービス事業者） </a:t>
            </a:r>
            <a:endParaRPr kumimoji="1" lang="en-US" altLang="ja-JP" dirty="0"/>
          </a:p>
          <a:p>
            <a:r>
              <a:rPr kumimoji="1" lang="ja-JP" altLang="en-US" dirty="0"/>
              <a:t>◆ 被害の予防</a:t>
            </a:r>
            <a:endParaRPr kumimoji="1" lang="en-US" altLang="ja-JP" dirty="0"/>
          </a:p>
          <a:p>
            <a:r>
              <a:rPr kumimoji="1" lang="ja-JP" altLang="en-US" dirty="0"/>
              <a:t>・公開サーバーの設定の見直し（</a:t>
            </a:r>
            <a:r>
              <a:rPr kumimoji="1" lang="en-US" altLang="ja-JP" dirty="0"/>
              <a:t>DNS</a:t>
            </a:r>
            <a:r>
              <a:rPr kumimoji="1" lang="ja-JP" altLang="en-US" dirty="0"/>
              <a:t>サーバーや</a:t>
            </a:r>
            <a:r>
              <a:rPr kumimoji="1" lang="en-US" altLang="ja-JP" dirty="0"/>
              <a:t>NTP</a:t>
            </a:r>
            <a:r>
              <a:rPr kumimoji="1" lang="ja-JP" altLang="en-US" dirty="0"/>
              <a:t>サーバー等）</a:t>
            </a:r>
            <a:endParaRPr kumimoji="1" lang="en-US" altLang="ja-JP" dirty="0"/>
          </a:p>
          <a:p>
            <a:r>
              <a:rPr kumimoji="1" lang="ja-JP" altLang="en-US" dirty="0"/>
              <a:t>・</a:t>
            </a:r>
            <a:r>
              <a:rPr kumimoji="1" lang="en-US" altLang="ja-JP" dirty="0"/>
              <a:t>IoT</a:t>
            </a:r>
            <a:r>
              <a:rPr kumimoji="1" lang="ja-JP" altLang="en-US" dirty="0"/>
              <a:t>機器の脆弱性対策</a:t>
            </a:r>
            <a:endParaRPr kumimoji="1" lang="en-US" altLang="ja-JP" dirty="0"/>
          </a:p>
          <a:p>
            <a:r>
              <a:rPr kumimoji="1" lang="ja-JP" altLang="en-US" dirty="0"/>
              <a:t>　</a:t>
            </a:r>
            <a:r>
              <a:rPr kumimoji="1" lang="en-US" altLang="ja-JP" dirty="0"/>
              <a:t>IoT</a:t>
            </a:r>
            <a:r>
              <a:rPr kumimoji="1" lang="ja-JP" altLang="en-US" dirty="0"/>
              <a:t>機器への不正アクセスやウイルス感染でシステムを乗っ取られ、ボットネットとして悪用される。攻撃の踏み台にされないために</a:t>
            </a:r>
            <a:r>
              <a:rPr kumimoji="1" lang="en-US" altLang="ja-JP" dirty="0"/>
              <a:t>IoT</a:t>
            </a:r>
            <a:r>
              <a:rPr kumimoji="1" lang="ja-JP" altLang="en-US" dirty="0"/>
              <a:t>機器のセキュリティ対策を強化する必要がある。</a:t>
            </a:r>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67</a:t>
            </a:fld>
            <a:endParaRPr kumimoji="1" lang="ja-JP" altLang="en-US"/>
          </a:p>
        </p:txBody>
      </p:sp>
    </p:spTree>
    <p:extLst>
      <p:ext uri="{BB962C8B-B14F-4D97-AF65-F5344CB8AC3E}">
        <p14:creationId xmlns:p14="http://schemas.microsoft.com/office/powerpoint/2010/main" val="38826407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68</a:t>
            </a:fld>
            <a:endParaRPr kumimoji="1" lang="ja-JP" altLang="en-US"/>
          </a:p>
        </p:txBody>
      </p:sp>
    </p:spTree>
    <p:extLst>
      <p:ext uri="{BB962C8B-B14F-4D97-AF65-F5344CB8AC3E}">
        <p14:creationId xmlns:p14="http://schemas.microsoft.com/office/powerpoint/2010/main" val="36160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 プラント関連業者を狙う標的型攻撃メール</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サイバー情報共有イニシアティブ（</a:t>
            </a:r>
            <a:r>
              <a:rPr kumimoji="1" lang="en-US" altLang="ja-JP" sz="1200" b="0" i="0" u="none" strike="noStrike" kern="1200" baseline="0" dirty="0">
                <a:solidFill>
                  <a:schemeClr val="tx1"/>
                </a:solidFill>
                <a:latin typeface="+mn-lt"/>
                <a:ea typeface="+mn-ea"/>
                <a:cs typeface="+mn-cs"/>
              </a:rPr>
              <a:t>J-CSIP</a:t>
            </a:r>
            <a:r>
              <a:rPr kumimoji="1" lang="ja-JP" altLang="en-US" sz="1200" b="0" i="0" u="none" strike="noStrike" kern="1200" baseline="0" dirty="0">
                <a:solidFill>
                  <a:schemeClr val="tx1"/>
                </a:solidFill>
                <a:latin typeface="+mn-lt"/>
                <a:ea typeface="+mn-ea"/>
                <a:cs typeface="+mn-cs"/>
              </a:rPr>
              <a:t>）によると、</a:t>
            </a:r>
            <a:r>
              <a:rPr kumimoji="1" lang="en-US" altLang="ja-JP" sz="1200" b="0" i="0" u="none" strike="noStrike" kern="1200" baseline="0" dirty="0">
                <a:solidFill>
                  <a:schemeClr val="tx1"/>
                </a:solidFill>
                <a:latin typeface="+mn-lt"/>
                <a:ea typeface="+mn-ea"/>
                <a:cs typeface="+mn-cs"/>
              </a:rPr>
              <a:t>2019</a:t>
            </a:r>
            <a:r>
              <a:rPr kumimoji="1" lang="ja-JP" altLang="en-US" sz="1200" b="0" i="0" u="none" strike="noStrike" kern="1200" baseline="0" dirty="0">
                <a:solidFill>
                  <a:schemeClr val="tx1"/>
                </a:solidFill>
                <a:latin typeface="+mn-lt"/>
                <a:ea typeface="+mn-ea"/>
                <a:cs typeface="+mn-cs"/>
              </a:rPr>
              <a:t>年に</a:t>
            </a:r>
            <a:r>
              <a:rPr kumimoji="1" lang="en-US" altLang="ja-JP" sz="1200" b="0" i="0" u="none" strike="noStrike" kern="1200" baseline="0" dirty="0">
                <a:solidFill>
                  <a:schemeClr val="tx1"/>
                </a:solidFill>
                <a:latin typeface="+mn-lt"/>
                <a:ea typeface="+mn-ea"/>
                <a:cs typeface="+mn-cs"/>
              </a:rPr>
              <a:t>J-CSIP </a:t>
            </a:r>
            <a:r>
              <a:rPr kumimoji="1" lang="ja-JP" altLang="en-US" sz="1200" b="0" i="0" u="none" strike="noStrike" kern="1200" baseline="0" dirty="0">
                <a:solidFill>
                  <a:schemeClr val="tx1"/>
                </a:solidFill>
                <a:latin typeface="+mn-lt"/>
                <a:ea typeface="+mn-ea"/>
                <a:cs typeface="+mn-cs"/>
              </a:rPr>
              <a:t>参加組織宛に届いた標的型攻撃メールとみなした情報は計</a:t>
            </a:r>
            <a:r>
              <a:rPr kumimoji="1" lang="en-US" altLang="ja-JP" sz="1200" b="0" i="0" u="none" strike="noStrike" kern="1200" baseline="0" dirty="0">
                <a:solidFill>
                  <a:schemeClr val="tx1"/>
                </a:solidFill>
                <a:latin typeface="+mn-lt"/>
                <a:ea typeface="+mn-ea"/>
                <a:cs typeface="+mn-cs"/>
              </a:rPr>
              <a:t>282</a:t>
            </a:r>
            <a:r>
              <a:rPr kumimoji="1" lang="ja-JP" altLang="en-US" sz="1200" b="0" i="0" u="none" strike="noStrike" kern="1200" baseline="0" dirty="0">
                <a:solidFill>
                  <a:schemeClr val="tx1"/>
                </a:solidFill>
                <a:latin typeface="+mn-lt"/>
                <a:ea typeface="+mn-ea"/>
                <a:cs typeface="+mn-cs"/>
              </a:rPr>
              <a:t>件であり、</a:t>
            </a:r>
            <a:r>
              <a:rPr kumimoji="1" lang="en-US" altLang="ja-JP" sz="1200" b="0" i="0" u="none" strike="noStrike" kern="1200" baseline="0" dirty="0">
                <a:solidFill>
                  <a:schemeClr val="tx1"/>
                </a:solidFill>
                <a:latin typeface="+mn-lt"/>
                <a:ea typeface="+mn-ea"/>
                <a:cs typeface="+mn-cs"/>
              </a:rPr>
              <a:t>2018</a:t>
            </a:r>
            <a:r>
              <a:rPr kumimoji="1" lang="ja-JP" altLang="en-US" sz="1200" b="0" i="0" u="none" strike="noStrike" kern="1200" baseline="0" dirty="0">
                <a:solidFill>
                  <a:schemeClr val="tx1"/>
                </a:solidFill>
                <a:latin typeface="+mn-lt"/>
                <a:ea typeface="+mn-ea"/>
                <a:cs typeface="+mn-cs"/>
              </a:rPr>
              <a:t>年の</a:t>
            </a:r>
            <a:r>
              <a:rPr kumimoji="1" lang="en-US" altLang="ja-JP" sz="1200" b="0" i="0" u="none" strike="noStrike" kern="1200" baseline="0" dirty="0">
                <a:solidFill>
                  <a:schemeClr val="tx1"/>
                </a:solidFill>
                <a:latin typeface="+mn-lt"/>
                <a:ea typeface="+mn-ea"/>
                <a:cs typeface="+mn-cs"/>
              </a:rPr>
              <a:t>267</a:t>
            </a:r>
            <a:r>
              <a:rPr kumimoji="1" lang="ja-JP" altLang="en-US" sz="1200" b="0" i="0" u="none" strike="noStrike" kern="1200" baseline="0" dirty="0">
                <a:solidFill>
                  <a:schemeClr val="tx1"/>
                </a:solidFill>
                <a:latin typeface="+mn-lt"/>
                <a:ea typeface="+mn-ea"/>
                <a:cs typeface="+mn-cs"/>
              </a:rPr>
              <a:t>件と比較して微増した。</a:t>
            </a:r>
          </a:p>
          <a:p>
            <a:r>
              <a:rPr kumimoji="1" lang="en-US" altLang="ja-JP" sz="1200" b="0" i="0" u="none" strike="noStrike" kern="1200" baseline="0" dirty="0">
                <a:solidFill>
                  <a:schemeClr val="tx1"/>
                </a:solidFill>
                <a:latin typeface="+mn-lt"/>
                <a:ea typeface="+mn-ea"/>
                <a:cs typeface="+mn-cs"/>
              </a:rPr>
              <a:t>2019</a:t>
            </a:r>
            <a:r>
              <a:rPr kumimoji="1" lang="ja-JP" altLang="en-US" sz="1200" b="0" i="0" u="none" strike="noStrike" kern="1200" baseline="0" dirty="0">
                <a:solidFill>
                  <a:schemeClr val="tx1"/>
                </a:solidFill>
                <a:latin typeface="+mn-lt"/>
                <a:ea typeface="+mn-ea"/>
                <a:cs typeface="+mn-cs"/>
              </a:rPr>
              <a:t>年に確認したウイルスの中には「アイコンや拡張子の偽装」、「特定のセキュリティソフトの停止」、「特定の時間帯のみ動作を行う」、「不正接続先から特定の応答が得られないと動作を止める」等、ウイルス自身の存在、攻撃活動の露見、ウイルス解析者による解析を避けるような様々な仕掛けが施されたものも確認された。</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10</a:t>
            </a:fld>
            <a:endParaRPr kumimoji="1" lang="ja-JP" altLang="en-US"/>
          </a:p>
        </p:txBody>
      </p:sp>
    </p:spTree>
    <p:extLst>
      <p:ext uri="{BB962C8B-B14F-4D97-AF65-F5344CB8AC3E}">
        <p14:creationId xmlns:p14="http://schemas.microsoft.com/office/powerpoint/2010/main" val="3457589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 複数の企業における標的型攻撃と思われる不正アクセス報道</a:t>
            </a:r>
          </a:p>
          <a:p>
            <a:r>
              <a:rPr kumimoji="1" lang="en-US" altLang="ja-JP" sz="1200" b="0" i="0" u="none" strike="noStrike" kern="1200" baseline="0" dirty="0">
                <a:solidFill>
                  <a:schemeClr val="tx1"/>
                </a:solidFill>
                <a:latin typeface="+mn-lt"/>
                <a:ea typeface="+mn-ea"/>
                <a:cs typeface="+mn-cs"/>
              </a:rPr>
              <a:t>2020</a:t>
            </a:r>
            <a:r>
              <a:rPr kumimoji="1" lang="ja-JP" altLang="en-US" sz="1200" b="0" i="0" u="none" strike="noStrike" kern="1200" baseline="0" dirty="0">
                <a:solidFill>
                  <a:schemeClr val="tx1"/>
                </a:solidFill>
                <a:latin typeface="+mn-lt"/>
                <a:ea typeface="+mn-ea"/>
                <a:cs typeface="+mn-cs"/>
              </a:rPr>
              <a:t>年初頭、数年にわたり外部から不正アクセスを受けていたと三菱電機が公表した。</a:t>
            </a:r>
            <a:r>
              <a:rPr kumimoji="1" lang="en-US" altLang="ja-JP" sz="1200" b="0" i="0" u="none" strike="noStrike" kern="1200" baseline="0" dirty="0">
                <a:solidFill>
                  <a:schemeClr val="tx1"/>
                </a:solidFill>
                <a:latin typeface="+mn-lt"/>
                <a:ea typeface="+mn-ea"/>
                <a:cs typeface="+mn-cs"/>
              </a:rPr>
              <a:t>2019</a:t>
            </a:r>
            <a:r>
              <a:rPr kumimoji="1" lang="ja-JP" altLang="en-US" sz="1200" b="0" i="0" u="none" strike="noStrike" kern="1200" baseline="0" dirty="0">
                <a:solidFill>
                  <a:schemeClr val="tx1"/>
                </a:solidFill>
                <a:latin typeface="+mn-lt"/>
                <a:ea typeface="+mn-ea"/>
                <a:cs typeface="+mn-cs"/>
              </a:rPr>
              <a:t>年</a:t>
            </a:r>
            <a:r>
              <a:rPr kumimoji="1" lang="en-US" altLang="ja-JP" sz="1200" b="0" i="0" u="none" strike="noStrike" kern="1200" baseline="0" dirty="0">
                <a:solidFill>
                  <a:schemeClr val="tx1"/>
                </a:solidFill>
                <a:latin typeface="+mn-lt"/>
                <a:ea typeface="+mn-ea"/>
                <a:cs typeface="+mn-cs"/>
              </a:rPr>
              <a:t>6</a:t>
            </a:r>
            <a:r>
              <a:rPr kumimoji="1" lang="ja-JP" altLang="en-US" sz="1200" b="0" i="0" u="none" strike="noStrike" kern="1200" baseline="0" dirty="0">
                <a:solidFill>
                  <a:schemeClr val="tx1"/>
                </a:solidFill>
                <a:latin typeface="+mn-lt"/>
                <a:ea typeface="+mn-ea"/>
                <a:cs typeface="+mn-cs"/>
              </a:rPr>
              <a:t>月に不自然な挙動が見られる社内端末が確認されて発覚した。なお、重要度の高い情報が漏えいしたおそれがあるとしている。</a:t>
            </a:r>
          </a:p>
          <a:p>
            <a:r>
              <a:rPr kumimoji="1" lang="ja-JP" altLang="en-US" sz="1200" b="0" i="0" u="none" strike="noStrike" kern="1200" baseline="0" dirty="0">
                <a:solidFill>
                  <a:schemeClr val="tx1"/>
                </a:solidFill>
                <a:latin typeface="+mn-lt"/>
                <a:ea typeface="+mn-ea"/>
                <a:cs typeface="+mn-cs"/>
              </a:rPr>
              <a:t>この公表後、</a:t>
            </a:r>
            <a:r>
              <a:rPr kumimoji="1" lang="en-US" altLang="ja-JP" sz="1200" b="0" i="0" u="none" strike="noStrike" kern="1200" baseline="0" dirty="0">
                <a:solidFill>
                  <a:schemeClr val="tx1"/>
                </a:solidFill>
                <a:latin typeface="+mn-lt"/>
                <a:ea typeface="+mn-ea"/>
                <a:cs typeface="+mn-cs"/>
              </a:rPr>
              <a:t>NEC</a:t>
            </a:r>
            <a:r>
              <a:rPr kumimoji="1" lang="ja-JP" altLang="en-US" sz="1200" b="0" i="0" u="none" strike="noStrike" kern="1200" baseline="0" dirty="0">
                <a:solidFill>
                  <a:schemeClr val="tx1"/>
                </a:solidFill>
                <a:latin typeface="+mn-lt"/>
                <a:ea typeface="+mn-ea"/>
                <a:cs typeface="+mn-cs"/>
              </a:rPr>
              <a:t>や神戸製鋼、パスコより立て続けに不正アクセス被害が公表された。</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11</a:t>
            </a:fld>
            <a:endParaRPr kumimoji="1" lang="ja-JP" altLang="en-US"/>
          </a:p>
        </p:txBody>
      </p:sp>
    </p:spTree>
    <p:extLst>
      <p:ext uri="{BB962C8B-B14F-4D97-AF65-F5344CB8AC3E}">
        <p14:creationId xmlns:p14="http://schemas.microsoft.com/office/powerpoint/2010/main" val="1741787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TW" altLang="en-US" sz="1200" b="0" i="0" u="none" strike="noStrike" kern="1200" baseline="0" dirty="0">
                <a:solidFill>
                  <a:schemeClr val="tx1"/>
                </a:solidFill>
                <a:latin typeface="+mn-lt"/>
                <a:ea typeface="+mn-ea"/>
                <a:cs typeface="+mn-cs"/>
              </a:rPr>
              <a:t>（経営者層）</a:t>
            </a:r>
          </a:p>
          <a:p>
            <a:r>
              <a:rPr kumimoji="1" lang="ja-JP" altLang="en-US" sz="1200" b="0" i="0" u="none" strike="noStrike" kern="1200" baseline="0" dirty="0">
                <a:solidFill>
                  <a:schemeClr val="tx1"/>
                </a:solidFill>
                <a:latin typeface="+mn-lt"/>
                <a:ea typeface="+mn-ea"/>
                <a:cs typeface="+mn-cs"/>
              </a:rPr>
              <a:t>◆ 組織としての体制の確立</a:t>
            </a:r>
          </a:p>
          <a:p>
            <a:r>
              <a:rPr kumimoji="1" lang="ja-JP" altLang="en-US" sz="1200" b="0" i="0" u="none" strike="noStrike" kern="1200" baseline="0" dirty="0">
                <a:solidFill>
                  <a:schemeClr val="tx1"/>
                </a:solidFill>
                <a:latin typeface="+mn-lt"/>
                <a:ea typeface="+mn-ea"/>
                <a:cs typeface="+mn-cs"/>
              </a:rPr>
              <a:t>・</a:t>
            </a:r>
            <a:r>
              <a:rPr kumimoji="1" lang="en-US" altLang="ja-JP" sz="1200" b="0" i="0" u="none" strike="noStrike" kern="1200" baseline="0" dirty="0">
                <a:solidFill>
                  <a:schemeClr val="tx1"/>
                </a:solidFill>
                <a:latin typeface="+mn-lt"/>
                <a:ea typeface="+mn-ea"/>
                <a:cs typeface="+mn-cs"/>
              </a:rPr>
              <a:t>CSIRT </a:t>
            </a:r>
            <a:r>
              <a:rPr kumimoji="1" lang="ja-JP" altLang="en-US" sz="1200" b="0" i="0" u="none" strike="noStrike" kern="1200" baseline="0" dirty="0">
                <a:solidFill>
                  <a:schemeClr val="tx1"/>
                </a:solidFill>
                <a:latin typeface="+mn-lt"/>
                <a:ea typeface="+mn-ea"/>
                <a:cs typeface="+mn-cs"/>
              </a:rPr>
              <a:t>の構築</a:t>
            </a:r>
          </a:p>
          <a:p>
            <a:r>
              <a:rPr kumimoji="1" lang="ja-JP" altLang="en-US" sz="1200" b="0" i="0" u="none" strike="noStrike" kern="1200" baseline="0" dirty="0">
                <a:solidFill>
                  <a:schemeClr val="tx1"/>
                </a:solidFill>
                <a:latin typeface="+mn-lt"/>
                <a:ea typeface="+mn-ea"/>
                <a:cs typeface="+mn-cs"/>
              </a:rPr>
              <a:t>・対策予算の確保と継続的な対策の実施</a:t>
            </a:r>
          </a:p>
          <a:p>
            <a:r>
              <a:rPr kumimoji="1" lang="ja-JP" altLang="en-US" sz="1200" b="0" i="0" u="none" strike="noStrike" kern="1200" baseline="0" dirty="0">
                <a:solidFill>
                  <a:schemeClr val="tx1"/>
                </a:solidFill>
                <a:latin typeface="+mn-lt"/>
                <a:ea typeface="+mn-ea"/>
                <a:cs typeface="+mn-cs"/>
              </a:rPr>
              <a:t>・セキュリティポリシーの策定</a:t>
            </a:r>
            <a:endParaRPr kumimoji="1" lang="en-US" altLang="ja-JP" sz="1200" b="0" i="0" u="none" strike="noStrike" kern="1200" baseline="0" dirty="0">
              <a:solidFill>
                <a:schemeClr val="tx1"/>
              </a:solidFill>
              <a:latin typeface="+mn-lt"/>
              <a:ea typeface="+mn-ea"/>
              <a:cs typeface="+mn-cs"/>
            </a:endParaRPr>
          </a:p>
          <a:p>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（従業員・職員）</a:t>
            </a:r>
          </a:p>
          <a:p>
            <a:r>
              <a:rPr kumimoji="1" lang="ja-JP" altLang="en-US" sz="1200" b="0" i="0" u="none" strike="noStrike" kern="1200" baseline="0" dirty="0">
                <a:solidFill>
                  <a:schemeClr val="tx1"/>
                </a:solidFill>
                <a:latin typeface="+mn-lt"/>
                <a:ea typeface="+mn-ea"/>
                <a:cs typeface="+mn-cs"/>
              </a:rPr>
              <a:t>◆ 情報リテラシーの向上</a:t>
            </a:r>
          </a:p>
          <a:p>
            <a:r>
              <a:rPr kumimoji="1" lang="ja-JP" altLang="en-US" sz="1200" b="0" i="0" u="none" strike="noStrike" kern="1200" baseline="0" dirty="0">
                <a:solidFill>
                  <a:schemeClr val="tx1"/>
                </a:solidFill>
                <a:latin typeface="+mn-lt"/>
                <a:ea typeface="+mn-ea"/>
                <a:cs typeface="+mn-cs"/>
              </a:rPr>
              <a:t>・セキュリティ教育の受講</a:t>
            </a:r>
          </a:p>
          <a:p>
            <a:r>
              <a:rPr kumimoji="1" lang="ja-JP" altLang="en-US" sz="1200" b="0" i="0" u="none" strike="noStrike" kern="1200" baseline="0" dirty="0">
                <a:solidFill>
                  <a:schemeClr val="tx1"/>
                </a:solidFill>
                <a:latin typeface="+mn-lt"/>
                <a:ea typeface="+mn-ea"/>
                <a:cs typeface="+mn-cs"/>
              </a:rPr>
              <a:t>　メールの添付ファイルや</a:t>
            </a:r>
            <a:r>
              <a:rPr kumimoji="1" lang="en-US" altLang="ja-JP" sz="1200" b="0" i="0" u="none" strike="noStrike" kern="1200" baseline="0" dirty="0">
                <a:solidFill>
                  <a:schemeClr val="tx1"/>
                </a:solidFill>
                <a:latin typeface="+mn-lt"/>
                <a:ea typeface="+mn-ea"/>
                <a:cs typeface="+mn-cs"/>
              </a:rPr>
              <a:t>URL</a:t>
            </a:r>
            <a:r>
              <a:rPr kumimoji="1" lang="ja-JP" altLang="en-US" sz="1200" b="0" i="0" u="none" strike="noStrike" kern="1200" baseline="0" dirty="0">
                <a:solidFill>
                  <a:schemeClr val="tx1"/>
                </a:solidFill>
                <a:latin typeface="+mn-lt"/>
                <a:ea typeface="+mn-ea"/>
                <a:cs typeface="+mn-cs"/>
              </a:rPr>
              <a:t>を安易に開かない。</a:t>
            </a:r>
            <a:r>
              <a:rPr kumimoji="1" lang="en-US" altLang="ja-JP" sz="1200" b="0" i="0" u="none" strike="noStrike" kern="1200" baseline="0" dirty="0">
                <a:solidFill>
                  <a:schemeClr val="tx1"/>
                </a:solidFill>
                <a:latin typeface="+mn-lt"/>
                <a:ea typeface="+mn-ea"/>
                <a:cs typeface="+mn-cs"/>
              </a:rPr>
              <a:t>Office</a:t>
            </a:r>
            <a:r>
              <a:rPr kumimoji="1" lang="ja-JP" altLang="en-US" sz="1200" b="0" i="0" u="none" strike="noStrike" kern="1200" baseline="0" dirty="0">
                <a:solidFill>
                  <a:schemeClr val="tx1"/>
                </a:solidFill>
                <a:latin typeface="+mn-lt"/>
                <a:ea typeface="+mn-ea"/>
                <a:cs typeface="+mn-cs"/>
              </a:rPr>
              <a:t>ファイルにおいて、マクロ有効化やコンテンツ有効化のボタンを安易に押さない。被害を受けた際は迅速に連絡する。等</a:t>
            </a:r>
          </a:p>
          <a:p>
            <a:r>
              <a:rPr kumimoji="1" lang="ja-JP" altLang="en-US" sz="1200" b="0" i="0" u="none" strike="noStrike" kern="1200" baseline="0" dirty="0">
                <a:solidFill>
                  <a:schemeClr val="tx1"/>
                </a:solidFill>
                <a:latin typeface="+mn-lt"/>
                <a:ea typeface="+mn-ea"/>
                <a:cs typeface="+mn-cs"/>
              </a:rPr>
              <a:t>⚫ 被害の予防（通常、組織全体で実施）</a:t>
            </a:r>
          </a:p>
          <a:p>
            <a:r>
              <a:rPr kumimoji="1" lang="ja-JP" altLang="en-US" sz="1200" b="0" i="0" u="none" strike="noStrike" kern="1200" baseline="0" dirty="0">
                <a:solidFill>
                  <a:schemeClr val="tx1"/>
                </a:solidFill>
                <a:latin typeface="+mn-lt"/>
                <a:ea typeface="+mn-ea"/>
                <a:cs typeface="+mn-cs"/>
              </a:rPr>
              <a:t>・「情報セキュリティ対策の基本」を実施</a:t>
            </a:r>
          </a:p>
          <a:p>
            <a:r>
              <a:rPr kumimoji="1" lang="ja-JP" altLang="en-US" sz="1200" b="0" i="0" u="none" strike="noStrike" kern="1200" baseline="0" dirty="0">
                <a:solidFill>
                  <a:schemeClr val="tx1"/>
                </a:solidFill>
                <a:latin typeface="+mn-lt"/>
                <a:ea typeface="+mn-ea"/>
                <a:cs typeface="+mn-cs"/>
              </a:rPr>
              <a:t>⚫ 被害を受けた後の対応</a:t>
            </a:r>
          </a:p>
          <a:p>
            <a:r>
              <a:rPr kumimoji="1" lang="ja-JP" altLang="en-US" sz="1200" b="0" i="0" u="none" strike="noStrike" kern="1200" baseline="0" dirty="0">
                <a:solidFill>
                  <a:schemeClr val="tx1"/>
                </a:solidFill>
                <a:latin typeface="+mn-lt"/>
                <a:ea typeface="+mn-ea"/>
                <a:cs typeface="+mn-cs"/>
              </a:rPr>
              <a:t>・</a:t>
            </a:r>
            <a:r>
              <a:rPr kumimoji="1" lang="en-US" altLang="ja-JP" sz="1200" b="0" i="0" u="none" strike="noStrike" kern="1200" baseline="0" dirty="0">
                <a:solidFill>
                  <a:schemeClr val="tx1"/>
                </a:solidFill>
                <a:latin typeface="+mn-lt"/>
                <a:ea typeface="+mn-ea"/>
                <a:cs typeface="+mn-cs"/>
              </a:rPr>
              <a:t>CSIRT</a:t>
            </a:r>
            <a:r>
              <a:rPr kumimoji="1" lang="ja-JP" altLang="en-US" sz="1200" b="0" i="0" u="none" strike="noStrike" kern="1200" baseline="0" dirty="0">
                <a:solidFill>
                  <a:schemeClr val="tx1"/>
                </a:solidFill>
                <a:latin typeface="+mn-lt"/>
                <a:ea typeface="+mn-ea"/>
                <a:cs typeface="+mn-cs"/>
              </a:rPr>
              <a:t>への連絡</a:t>
            </a:r>
            <a:endParaRPr kumimoji="1" lang="ja-JP" altLang="en-US" dirty="0"/>
          </a:p>
        </p:txBody>
      </p:sp>
      <p:sp>
        <p:nvSpPr>
          <p:cNvPr id="4" name="スライド番号プレースホルダー 3"/>
          <p:cNvSpPr>
            <a:spLocks noGrp="1"/>
          </p:cNvSpPr>
          <p:nvPr>
            <p:ph type="sldNum" sz="quarter" idx="5"/>
          </p:nvPr>
        </p:nvSpPr>
        <p:spPr/>
        <p:txBody>
          <a:bodyPr/>
          <a:lstStyle/>
          <a:p>
            <a:fld id="{69E2BAF6-E977-4554-9C9A-69F896B386ED}" type="slidenum">
              <a:rPr kumimoji="1" lang="ja-JP" altLang="en-US" smtClean="0"/>
              <a:t>12</a:t>
            </a:fld>
            <a:endParaRPr kumimoji="1" lang="ja-JP" altLang="en-US"/>
          </a:p>
        </p:txBody>
      </p:sp>
    </p:spTree>
    <p:extLst>
      <p:ext uri="{BB962C8B-B14F-4D97-AF65-F5344CB8AC3E}">
        <p14:creationId xmlns:p14="http://schemas.microsoft.com/office/powerpoint/2010/main" val="158385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9DDB9649-263F-41F5-88E1-17CA8CCDED33}"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0452C9-47B8-4E93-87C2-472C2E84F09B}" type="slidenum">
              <a:rPr kumimoji="1" lang="ja-JP" altLang="en-US" smtClean="0"/>
              <a:t>‹#›</a:t>
            </a:fld>
            <a:endParaRPr kumimoji="1" lang="ja-JP" altLang="en-US"/>
          </a:p>
        </p:txBody>
      </p:sp>
    </p:spTree>
    <p:extLst>
      <p:ext uri="{BB962C8B-B14F-4D97-AF65-F5344CB8AC3E}">
        <p14:creationId xmlns:p14="http://schemas.microsoft.com/office/powerpoint/2010/main" val="78860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3845" y="365760"/>
            <a:ext cx="7886700" cy="1011936"/>
          </a:xfrm>
        </p:spPr>
        <p:txBody>
          <a:bodyPr>
            <a:normAutofit/>
          </a:bodyPr>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33845" y="1524001"/>
            <a:ext cx="7886700" cy="46561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89A1B9FD-2D99-42C3-8B1F-273B61D92371}" type="datetime1">
              <a:rPr kumimoji="1" lang="ja-JP" altLang="en-US" smtClean="0"/>
              <a:t>2020/4/20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0452C9-47B8-4E93-87C2-472C2E84F09B}" type="slidenum">
              <a:rPr kumimoji="1" lang="ja-JP" altLang="en-US" smtClean="0"/>
              <a:t>‹#›</a:t>
            </a:fld>
            <a:endParaRPr kumimoji="1" lang="ja-JP" altLang="en-US"/>
          </a:p>
        </p:txBody>
      </p:sp>
    </p:spTree>
    <p:extLst>
      <p:ext uri="{BB962C8B-B14F-4D97-AF65-F5344CB8AC3E}">
        <p14:creationId xmlns:p14="http://schemas.microsoft.com/office/powerpoint/2010/main" val="981465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BC4232DF-271A-434B-AE0E-8548355C46CE}" type="datetime1">
              <a:rPr kumimoji="1" lang="ja-JP" altLang="en-US" smtClean="0"/>
              <a:t>2020/4/20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9C0452C9-47B8-4E93-87C2-472C2E84F09B}" type="slidenum">
              <a:rPr kumimoji="1" lang="ja-JP" altLang="en-US" smtClean="0"/>
              <a:t>‹#›</a:t>
            </a:fld>
            <a:endParaRPr kumimoji="1" lang="ja-JP" altLang="en-US"/>
          </a:p>
        </p:txBody>
      </p:sp>
    </p:spTree>
    <p:extLst>
      <p:ext uri="{BB962C8B-B14F-4D97-AF65-F5344CB8AC3E}">
        <p14:creationId xmlns:p14="http://schemas.microsoft.com/office/powerpoint/2010/main" val="3026903995"/>
      </p:ext>
    </p:extLst>
  </p:cSld>
  <p:clrMap bg1="lt1" tx1="dk1" bg2="lt2" tx2="dk2" accent1="accent1" accent2="accent2" accent3="accent3" accent4="accent4" accent5="accent5" accent6="accent6" hlink="hlink" folHlink="folHlink"/>
  <p:sldLayoutIdLst>
    <p:sldLayoutId id="2147483721" r:id="rId1"/>
    <p:sldLayoutId id="2147483722" r:id="rId2"/>
  </p:sldLayoutIdLst>
  <p:hf hdr="0" ftr="0" dt="0"/>
  <p:txStyles>
    <p:titleStyle>
      <a:lvl1pPr algn="l" defTabSz="685800" rtl="0" eaLnBrk="1" latinLnBrk="0" hangingPunct="1">
        <a:lnSpc>
          <a:spcPct val="90000"/>
        </a:lnSpc>
        <a:spcBef>
          <a:spcPct val="0"/>
        </a:spcBef>
        <a:buNone/>
        <a:defRPr kumimoji="1" sz="32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Wingdings 2" pitchFamily="18" charset="2"/>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Wingdings 2" pitchFamily="18" charset="2"/>
        <a:buChar char=""/>
        <a:defRPr kumimoji="1" sz="1600" kern="1200">
          <a:solidFill>
            <a:schemeClr val="tx1"/>
          </a:solidFill>
          <a:latin typeface="ＭＳ Ｐゴシック" panose="020B0600070205080204" pitchFamily="50" charset="-128"/>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Wingdings 2" pitchFamily="18" charset="2"/>
        <a:buChar char=""/>
        <a:defRPr kumimoji="1" sz="1400" kern="1200">
          <a:solidFill>
            <a:schemeClr val="tx1"/>
          </a:solidFill>
          <a:latin typeface="ＭＳ Ｐゴシック" panose="020B0600070205080204" pitchFamily="50" charset="-128"/>
          <a:ea typeface="ＭＳ Ｐゴシック" panose="020B0600070205080204" pitchFamily="50" charset="-128"/>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ec-secushien-p@ipa.go.j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ipa.go.jp/security/J-CSI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kkei.com/article/DGXMZO55342190W0A200C2CR800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ref.kanagawa.jp/docs/fz7/cnt/p0273317.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broadlink.co.jp/info/pdf/20191209-02-press-release.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arkray.co.jp/japanese/news/press/release20190308_jp_jp.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sahi.com/articles/ASM3W7529M3WUTIL06D.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pa.go.jp/files/000076713.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pan-sports.or.jp/news/tabid92.html?itemid=406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pa.go.jp/security/fy30/reports/scrm/index.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meti.go.jp/policy/netsecurity/downloadfiles/CSM_Guideline_v2.0.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ipa.go.jp/files/000055520.pdf"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ity.kawasaki.jp/templates/press/cmsfiles/contents/0000111/111987/20191101houdou.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eset.com/jp/blog/welivesecurity/love-you-malspam-makeover-massive-japan-targeted-campaign/"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jip.co.jp/news/20200110/"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it.impressbm.co.jp/articles/-/18969"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qtnet.co.jp/info/2019/20191126.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www.rakuten-card.co.jp/info/news/20191123/"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zetton.co.jp/company/IR/docs/ir_20190906.pdf"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meti.go.jp/press/2018/01/20190123005/20190123005.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clean-shop.ec-cube.shop/user_data/news2019"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filesend.to/news20190314.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www.filesend.to/"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soumu.go.jp/menu_news/s-news/01kiban05_02000179.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soumu.go.jp/menu_news/s-news/01cyber01_02000001_00058.htm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fiberbit.net/news/info/2091/"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jpcert.or.jp/newsflash/2019103001.htm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E49CED-83FA-4699-9CF9-968FDA9C75BA}"/>
              </a:ext>
            </a:extLst>
          </p:cNvPr>
          <p:cNvSpPr>
            <a:spLocks noGrp="1"/>
          </p:cNvSpPr>
          <p:nvPr>
            <p:ph type="title"/>
          </p:nvPr>
        </p:nvSpPr>
        <p:spPr/>
        <p:txBody>
          <a:bodyPr/>
          <a:lstStyle/>
          <a:p>
            <a:r>
              <a:rPr lang="ja-JP" altLang="en-US" dirty="0"/>
              <a:t>本資料の使用条件</a:t>
            </a:r>
            <a:endParaRPr kumimoji="1" lang="ja-JP" altLang="en-US" dirty="0"/>
          </a:p>
        </p:txBody>
      </p:sp>
      <p:sp>
        <p:nvSpPr>
          <p:cNvPr id="3" name="コンテンツ プレースホルダー 2">
            <a:extLst>
              <a:ext uri="{FF2B5EF4-FFF2-40B4-BE49-F238E27FC236}">
                <a16:creationId xmlns:a16="http://schemas.microsoft.com/office/drawing/2014/main" id="{DC7D2F16-8CC8-4083-93E2-20EB30340D89}"/>
              </a:ext>
            </a:extLst>
          </p:cNvPr>
          <p:cNvSpPr>
            <a:spLocks noGrp="1"/>
          </p:cNvSpPr>
          <p:nvPr>
            <p:ph idx="1"/>
          </p:nvPr>
        </p:nvSpPr>
        <p:spPr/>
        <p:txBody>
          <a:bodyPr>
            <a:noAutofit/>
          </a:bodyPr>
          <a:lstStyle/>
          <a:p>
            <a:pPr>
              <a:lnSpc>
                <a:spcPct val="100000"/>
              </a:lnSpc>
              <a:buFontTx/>
              <a:buAutoNum type="arabicPeriod"/>
            </a:pPr>
            <a:r>
              <a:rPr lang="ja-JP" altLang="en-US" sz="1400" dirty="0"/>
              <a:t>著作権は独立行政法人情報処理推進機構に帰属します。</a:t>
            </a:r>
            <a:br>
              <a:rPr lang="ja-JP" altLang="en-US" sz="1400" dirty="0"/>
            </a:br>
            <a:r>
              <a:rPr lang="ja-JP" altLang="en-US" sz="1400" dirty="0"/>
              <a:t>著作物として著作権法により保護されております。</a:t>
            </a:r>
          </a:p>
          <a:p>
            <a:pPr>
              <a:lnSpc>
                <a:spcPct val="100000"/>
              </a:lnSpc>
              <a:buFontTx/>
              <a:buAutoNum type="arabicPeriod"/>
            </a:pPr>
            <a:r>
              <a:rPr lang="ja-JP" altLang="en-US" sz="1400" dirty="0"/>
              <a:t>本資料は、企業内でのセキュリティ講習や各種セミナー等でご使用下さい。</a:t>
            </a:r>
            <a:endParaRPr lang="en-US" altLang="ja-JP" sz="1400" dirty="0"/>
          </a:p>
          <a:p>
            <a:pPr>
              <a:lnSpc>
                <a:spcPct val="100000"/>
              </a:lnSpc>
              <a:buFontTx/>
              <a:buAutoNum type="arabicPeriod"/>
            </a:pPr>
            <a:r>
              <a:rPr lang="ja-JP" altLang="en-US" sz="1400" dirty="0"/>
              <a:t>営利目的の使用はご遠慮下さい。</a:t>
            </a:r>
          </a:p>
          <a:p>
            <a:pPr>
              <a:lnSpc>
                <a:spcPct val="100000"/>
              </a:lnSpc>
              <a:buFontTx/>
              <a:buAutoNum type="arabicPeriod"/>
            </a:pPr>
            <a:r>
              <a:rPr lang="ja-JP" altLang="en-US" sz="1400" dirty="0"/>
              <a:t>講習会等で使用する際に、本資料を一部割愛したり、必要に応じて追加する等のカスタマイズは行っていただいて結構です。 </a:t>
            </a:r>
          </a:p>
          <a:p>
            <a:pPr>
              <a:lnSpc>
                <a:spcPct val="100000"/>
              </a:lnSpc>
              <a:buFontTx/>
              <a:buAutoNum type="arabicPeriod"/>
            </a:pPr>
            <a:r>
              <a:rPr lang="ja-JP" altLang="en-US" sz="1400" dirty="0"/>
              <a:t>本資料を掲載する場合は、外部からアクセスできないイントラネット内のサーバとしてください。</a:t>
            </a:r>
            <a:br>
              <a:rPr lang="ja-JP" altLang="en-US" sz="1400" dirty="0"/>
            </a:br>
            <a:r>
              <a:rPr lang="ja-JP" altLang="en-US" sz="1400" dirty="0"/>
              <a:t>外部よりアクセスできる</a:t>
            </a:r>
            <a:r>
              <a:rPr lang="en-US" altLang="ja-JP" sz="1400" dirty="0"/>
              <a:t>WEB</a:t>
            </a:r>
            <a:r>
              <a:rPr lang="ja-JP" altLang="en-US" sz="1400" dirty="0"/>
              <a:t>サイトへの掲載はご遠慮下さい。 　</a:t>
            </a:r>
          </a:p>
          <a:p>
            <a:pPr>
              <a:lnSpc>
                <a:spcPct val="100000"/>
              </a:lnSpc>
              <a:buFontTx/>
              <a:buAutoNum type="arabicPeriod"/>
            </a:pPr>
            <a:r>
              <a:rPr lang="ja-JP" altLang="en-US" sz="1400" dirty="0"/>
              <a:t>上の使用条件の範囲内でのご使用であれば、本資料に限り当機構からの使用許諾を取得する必要はありません。</a:t>
            </a:r>
            <a:br>
              <a:rPr lang="en-US" altLang="ja-JP" sz="1400" dirty="0"/>
            </a:br>
            <a:r>
              <a:rPr lang="ja-JP" altLang="en-US" sz="1400" dirty="0"/>
              <a:t>なお、使用後は「情報セキュリティ対策支援サイト」にて活動実績の登録にご協力ください。</a:t>
            </a:r>
            <a:endParaRPr lang="en-US" altLang="ja-JP" sz="1400" dirty="0"/>
          </a:p>
          <a:p>
            <a:pPr>
              <a:lnSpc>
                <a:spcPct val="100000"/>
              </a:lnSpc>
              <a:buFontTx/>
              <a:buAutoNum type="arabicPeriod"/>
            </a:pPr>
            <a:r>
              <a:rPr lang="ja-JP" altLang="en-US" sz="1400" dirty="0"/>
              <a:t>ご質問、ご要望等は、 </a:t>
            </a:r>
            <a:r>
              <a:rPr lang="en-US" altLang="ja-JP" sz="1400" dirty="0">
                <a:hlinkClick r:id="rId2"/>
              </a:rPr>
              <a:t>isec-secushien-p@ipa.go.jp</a:t>
            </a:r>
            <a:r>
              <a:rPr lang="en-US" altLang="ja-JP" sz="1400" dirty="0"/>
              <a:t> </a:t>
            </a:r>
            <a:r>
              <a:rPr lang="ja-JP" altLang="en-US" sz="1400" dirty="0"/>
              <a:t>宛にお知らせ下さい。 </a:t>
            </a:r>
          </a:p>
        </p:txBody>
      </p:sp>
      <p:sp>
        <p:nvSpPr>
          <p:cNvPr id="4" name="スライド番号プレースホルダー 3">
            <a:extLst>
              <a:ext uri="{FF2B5EF4-FFF2-40B4-BE49-F238E27FC236}">
                <a16:creationId xmlns:a16="http://schemas.microsoft.com/office/drawing/2014/main" id="{75CC5B0F-9A96-416B-B1C7-ED6507171865}"/>
              </a:ext>
            </a:extLst>
          </p:cNvPr>
          <p:cNvSpPr>
            <a:spLocks noGrp="1"/>
          </p:cNvSpPr>
          <p:nvPr>
            <p:ph type="sldNum" sz="quarter" idx="12"/>
          </p:nvPr>
        </p:nvSpPr>
        <p:spPr/>
        <p:txBody>
          <a:bodyPr/>
          <a:lstStyle/>
          <a:p>
            <a:fld id="{9C0452C9-47B8-4E93-87C2-472C2E84F09B}" type="slidenum">
              <a:rPr kumimoji="1" lang="ja-JP" altLang="en-US" smtClean="0"/>
              <a:t>1</a:t>
            </a:fld>
            <a:endParaRPr kumimoji="1" lang="ja-JP" altLang="en-US"/>
          </a:p>
        </p:txBody>
      </p:sp>
    </p:spTree>
    <p:extLst>
      <p:ext uri="{BB962C8B-B14F-4D97-AF65-F5344CB8AC3E}">
        <p14:creationId xmlns:p14="http://schemas.microsoft.com/office/powerpoint/2010/main" val="407395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8CC2D-7632-463F-A7B4-5C7E393E441A}"/>
              </a:ext>
            </a:extLst>
          </p:cNvPr>
          <p:cNvSpPr>
            <a:spLocks noGrp="1"/>
          </p:cNvSpPr>
          <p:nvPr>
            <p:ph type="title"/>
          </p:nvPr>
        </p:nvSpPr>
        <p:spPr/>
        <p:txBody>
          <a:bodyPr/>
          <a:lstStyle/>
          <a:p>
            <a:r>
              <a:rPr lang="en-US" altLang="ja-JP" dirty="0">
                <a:solidFill>
                  <a:prstClr val="black"/>
                </a:solidFill>
              </a:rPr>
              <a:t>【1</a:t>
            </a:r>
            <a:r>
              <a:rPr lang="ja-JP" altLang="en-US" dirty="0">
                <a:solidFill>
                  <a:prstClr val="black"/>
                </a:solidFill>
              </a:rPr>
              <a:t>位</a:t>
            </a:r>
            <a:r>
              <a:rPr lang="en-US" altLang="ja-JP" dirty="0">
                <a:solidFill>
                  <a:prstClr val="black"/>
                </a:solidFill>
              </a:rPr>
              <a:t>】</a:t>
            </a:r>
            <a:r>
              <a:rPr lang="ja-JP" altLang="en-US" dirty="0">
                <a:solidFill>
                  <a:prstClr val="black"/>
                </a:solidFill>
              </a:rPr>
              <a:t>標的型攻撃による機密情報の窃取</a:t>
            </a:r>
            <a:br>
              <a:rPr lang="ja-JP" altLang="en-US" sz="2900" dirty="0">
                <a:solidFill>
                  <a:prstClr val="black"/>
                </a:solidFill>
              </a:rPr>
            </a:br>
            <a:r>
              <a:rPr lang="ja-JP" altLang="en-US" sz="2000" dirty="0">
                <a:solidFill>
                  <a:prstClr val="black"/>
                </a:solidFill>
              </a:rPr>
              <a:t>～引き続き行われる標的型攻撃、様々な仕掛けで発見を遅らせる～</a:t>
            </a:r>
            <a:endParaRPr kumimoji="1" lang="ja-JP" altLang="en-US" dirty="0"/>
          </a:p>
        </p:txBody>
      </p:sp>
      <p:sp>
        <p:nvSpPr>
          <p:cNvPr id="3" name="コンテンツ プレースホルダー 2">
            <a:extLst>
              <a:ext uri="{FF2B5EF4-FFF2-40B4-BE49-F238E27FC236}">
                <a16:creationId xmlns:a16="http://schemas.microsoft.com/office/drawing/2014/main" id="{336B6C52-4131-4FFD-98C1-CC63E1E2497A}"/>
              </a:ext>
            </a:extLst>
          </p:cNvPr>
          <p:cNvSpPr>
            <a:spLocks noGrp="1"/>
          </p:cNvSpPr>
          <p:nvPr>
            <p:ph idx="1"/>
          </p:nvPr>
        </p:nvSpPr>
        <p:spPr/>
        <p:txBody>
          <a:bodyPr>
            <a:norm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サイバー情報共有イニシアティブ（</a:t>
            </a:r>
            <a:r>
              <a:rPr lang="en-US" altLang="ja-JP" dirty="0"/>
              <a:t>J-CSIP</a:t>
            </a:r>
            <a:r>
              <a:rPr lang="ja-JP" altLang="en-US" dirty="0"/>
              <a:t>）による報告</a:t>
            </a:r>
          </a:p>
          <a:p>
            <a:pPr lvl="1">
              <a:lnSpc>
                <a:spcPct val="100000"/>
              </a:lnSpc>
            </a:pPr>
            <a:r>
              <a:rPr lang="ja-JP" altLang="en-US" dirty="0"/>
              <a:t>プラント関連事業者を狙う攻撃メールが多数</a:t>
            </a:r>
          </a:p>
          <a:p>
            <a:pPr lvl="1">
              <a:lnSpc>
                <a:spcPct val="100000"/>
              </a:lnSpc>
            </a:pPr>
            <a:r>
              <a:rPr lang="ja-JP" altLang="en-US" dirty="0"/>
              <a:t>巧妙な仕掛けが施されたウイルスも確認された</a:t>
            </a:r>
            <a:br>
              <a:rPr lang="en-US" altLang="ja-JP" dirty="0"/>
            </a:br>
            <a:r>
              <a:rPr lang="ja-JP" altLang="en-US" dirty="0"/>
              <a:t>（「アイコンや拡張子の偽装」、「特定のセキュリティソフトの停止」「特定の時間帯のみ動作を行う」など）</a:t>
            </a:r>
          </a:p>
          <a:p>
            <a:pPr lvl="1">
              <a:lnSpc>
                <a:spcPct val="100000"/>
              </a:lnSpc>
            </a:pPr>
            <a:r>
              <a:rPr lang="ja-JP" altLang="en-US" dirty="0"/>
              <a:t>マクロ付きの</a:t>
            </a:r>
            <a:r>
              <a:rPr lang="en-US" altLang="ja-JP" dirty="0"/>
              <a:t>Word</a:t>
            </a:r>
            <a:r>
              <a:rPr lang="ja-JP" altLang="en-US" dirty="0"/>
              <a:t>文書ファイルを添付した攻撃メールが確認された</a:t>
            </a:r>
            <a:br>
              <a:rPr lang="en-US" altLang="ja-JP" dirty="0"/>
            </a:br>
            <a:r>
              <a:rPr lang="ja-JP" altLang="en-US" dirty="0"/>
              <a:t>（添付ファイルを開き、マクロを有効化してしまうとウイルスに感染するおそれ）</a:t>
            </a:r>
          </a:p>
        </p:txBody>
      </p:sp>
      <p:sp>
        <p:nvSpPr>
          <p:cNvPr id="4" name="スライド番号プレースホルダー 3">
            <a:extLst>
              <a:ext uri="{FF2B5EF4-FFF2-40B4-BE49-F238E27FC236}">
                <a16:creationId xmlns:a16="http://schemas.microsoft.com/office/drawing/2014/main" id="{812BB6E1-B03C-4A78-BE9A-2BFC371F2B07}"/>
              </a:ext>
            </a:extLst>
          </p:cNvPr>
          <p:cNvSpPr>
            <a:spLocks noGrp="1"/>
          </p:cNvSpPr>
          <p:nvPr>
            <p:ph type="sldNum" sz="quarter" idx="12"/>
          </p:nvPr>
        </p:nvSpPr>
        <p:spPr/>
        <p:txBody>
          <a:bodyPr/>
          <a:lstStyle/>
          <a:p>
            <a:fld id="{9C0452C9-47B8-4E93-87C2-472C2E84F09B}" type="slidenum">
              <a:rPr kumimoji="1" lang="ja-JP" altLang="en-US" smtClean="0"/>
              <a:t>10</a:t>
            </a:fld>
            <a:endParaRPr kumimoji="1" lang="ja-JP" altLang="en-US"/>
          </a:p>
        </p:txBody>
      </p:sp>
      <p:sp>
        <p:nvSpPr>
          <p:cNvPr id="5" name="正方形/長方形 4">
            <a:extLst>
              <a:ext uri="{FF2B5EF4-FFF2-40B4-BE49-F238E27FC236}">
                <a16:creationId xmlns:a16="http://schemas.microsoft.com/office/drawing/2014/main" id="{98C9374E-6977-4445-8FA5-DC2985926F18}"/>
              </a:ext>
            </a:extLst>
          </p:cNvPr>
          <p:cNvSpPr/>
          <p:nvPr/>
        </p:nvSpPr>
        <p:spPr>
          <a:xfrm>
            <a:off x="633845" y="5441474"/>
            <a:ext cx="7886700" cy="954107"/>
          </a:xfrm>
          <a:prstGeom prst="rect">
            <a:avLst/>
          </a:prstGeom>
        </p:spPr>
        <p:txBody>
          <a:bodyPr wrap="square">
            <a:spAutoFit/>
          </a:bodyPr>
          <a:lstStyle/>
          <a:p>
            <a:r>
              <a:rPr lang="en-US" altLang="ja-JP" sz="1400" dirty="0">
                <a:latin typeface="ＭＳ Ｐゴシック" panose="020B0600070205080204" pitchFamily="50" charset="-128"/>
                <a:ea typeface="ＭＳ Ｐゴシック" panose="020B0600070205080204" pitchFamily="50" charset="-128"/>
              </a:rPr>
              <a:t>【</a:t>
            </a:r>
            <a:r>
              <a:rPr lang="ja-JP" altLang="en-US" sz="1400" dirty="0">
                <a:latin typeface="ＭＳ Ｐゴシック" panose="020B0600070205080204" pitchFamily="50" charset="-128"/>
                <a:ea typeface="ＭＳ Ｐゴシック" panose="020B0600070205080204" pitchFamily="50" charset="-128"/>
              </a:rPr>
              <a:t>出典</a:t>
            </a:r>
            <a:r>
              <a:rPr lang="en-US" altLang="ja-JP" sz="1400" dirty="0">
                <a:latin typeface="ＭＳ Ｐゴシック" panose="020B0600070205080204" pitchFamily="50" charset="-128"/>
                <a:ea typeface="ＭＳ Ｐゴシック" panose="020B0600070205080204" pitchFamily="50" charset="-128"/>
              </a:rPr>
              <a:t>】</a:t>
            </a:r>
          </a:p>
          <a:p>
            <a:r>
              <a:rPr lang="ja-JP" altLang="en-US" sz="1400" dirty="0">
                <a:latin typeface="ＭＳ Ｐゴシック" panose="020B0600070205080204" pitchFamily="50" charset="-128"/>
                <a:ea typeface="ＭＳ Ｐゴシック" panose="020B0600070205080204" pitchFamily="50" charset="-128"/>
              </a:rPr>
              <a:t>サイバー情報共有イニシアティブ（</a:t>
            </a:r>
            <a:r>
              <a:rPr lang="en-US" altLang="ja-JP" sz="1400" dirty="0">
                <a:latin typeface="ＭＳ Ｐゴシック" panose="020B0600070205080204" pitchFamily="50" charset="-128"/>
                <a:ea typeface="ＭＳ Ｐゴシック" panose="020B0600070205080204" pitchFamily="50" charset="-128"/>
              </a:rPr>
              <a:t>J-CSIP</a:t>
            </a:r>
            <a:r>
              <a:rPr lang="ja-JP" altLang="en-US" sz="1400" dirty="0">
                <a:latin typeface="ＭＳ Ｐゴシック" panose="020B0600070205080204" pitchFamily="50" charset="-128"/>
                <a:ea typeface="ＭＳ Ｐゴシック" panose="020B0600070205080204" pitchFamily="50" charset="-128"/>
              </a:rPr>
              <a:t>） </a:t>
            </a:r>
            <a:r>
              <a:rPr lang="en-US" altLang="ja-JP" sz="1400" dirty="0">
                <a:latin typeface="ＭＳ Ｐゴシック" panose="020B0600070205080204" pitchFamily="50" charset="-128"/>
                <a:ea typeface="ＭＳ Ｐゴシック" panose="020B0600070205080204" pitchFamily="50" charset="-128"/>
              </a:rPr>
              <a:t>- </a:t>
            </a:r>
            <a:r>
              <a:rPr lang="ja-JP" altLang="en-US" sz="1400" dirty="0">
                <a:latin typeface="ＭＳ Ｐゴシック" panose="020B0600070205080204" pitchFamily="50" charset="-128"/>
                <a:ea typeface="ＭＳ Ｐゴシック" panose="020B0600070205080204" pitchFamily="50" charset="-128"/>
              </a:rPr>
              <a:t>公開レポート</a:t>
            </a:r>
            <a:r>
              <a:rPr lang="en-US" altLang="ja-JP" sz="1400" dirty="0">
                <a:latin typeface="ＭＳ Ｐゴシック" panose="020B0600070205080204" pitchFamily="50" charset="-128"/>
                <a:ea typeface="ＭＳ Ｐゴシック" panose="020B0600070205080204" pitchFamily="50" charset="-128"/>
              </a:rPr>
              <a:t>Vol.27</a:t>
            </a:r>
            <a:r>
              <a:rPr lang="ja-JP" altLang="en-US" sz="1400" dirty="0">
                <a:latin typeface="ＭＳ Ｐゴシック" panose="020B0600070205080204" pitchFamily="50" charset="-128"/>
                <a:ea typeface="ＭＳ Ｐゴシック" panose="020B0600070205080204" pitchFamily="50" charset="-128"/>
              </a:rPr>
              <a:t>、</a:t>
            </a:r>
            <a:r>
              <a:rPr lang="en-US" altLang="ja-JP" sz="1400" dirty="0">
                <a:latin typeface="ＭＳ Ｐゴシック" panose="020B0600070205080204" pitchFamily="50" charset="-128"/>
                <a:ea typeface="ＭＳ Ｐゴシック" panose="020B0600070205080204" pitchFamily="50" charset="-128"/>
              </a:rPr>
              <a:t>28</a:t>
            </a:r>
            <a:r>
              <a:rPr lang="ja-JP" altLang="en-US" sz="1400" dirty="0">
                <a:latin typeface="ＭＳ Ｐゴシック" panose="020B0600070205080204" pitchFamily="50" charset="-128"/>
                <a:ea typeface="ＭＳ Ｐゴシック" panose="020B0600070205080204" pitchFamily="50" charset="-128"/>
              </a:rPr>
              <a:t>、</a:t>
            </a:r>
            <a:r>
              <a:rPr lang="en-US" altLang="ja-JP" sz="1400" dirty="0">
                <a:latin typeface="ＭＳ Ｐゴシック" panose="020B0600070205080204" pitchFamily="50" charset="-128"/>
                <a:ea typeface="ＭＳ Ｐゴシック" panose="020B0600070205080204" pitchFamily="50" charset="-128"/>
              </a:rPr>
              <a:t>30</a:t>
            </a:r>
            <a:r>
              <a:rPr lang="ja-JP" altLang="en-US" sz="1400" dirty="0">
                <a:latin typeface="ＭＳ Ｐゴシック" panose="020B0600070205080204" pitchFamily="50" charset="-128"/>
                <a:ea typeface="ＭＳ Ｐゴシック" panose="020B0600070205080204" pitchFamily="50" charset="-128"/>
              </a:rPr>
              <a:t>、</a:t>
            </a:r>
            <a:r>
              <a:rPr lang="en-US" altLang="ja-JP" sz="1400" dirty="0">
                <a:latin typeface="ＭＳ Ｐゴシック" panose="020B0600070205080204" pitchFamily="50" charset="-128"/>
                <a:ea typeface="ＭＳ Ｐゴシック" panose="020B0600070205080204" pitchFamily="50" charset="-128"/>
              </a:rPr>
              <a:t>31</a:t>
            </a:r>
            <a:r>
              <a:rPr lang="ja-JP" altLang="en-US" sz="1400" dirty="0">
                <a:latin typeface="ＭＳ Ｐゴシック" panose="020B0600070205080204" pitchFamily="50" charset="-128"/>
                <a:ea typeface="ＭＳ Ｐゴシック" panose="020B0600070205080204" pitchFamily="50" charset="-128"/>
              </a:rPr>
              <a:t>、</a:t>
            </a:r>
            <a:r>
              <a:rPr lang="en-US" altLang="ja-JP" sz="1400" dirty="0">
                <a:latin typeface="ＭＳ Ｐゴシック" panose="020B0600070205080204" pitchFamily="50" charset="-128"/>
                <a:ea typeface="ＭＳ Ｐゴシック" panose="020B0600070205080204" pitchFamily="50" charset="-128"/>
              </a:rPr>
              <a:t>32</a:t>
            </a:r>
            <a:r>
              <a:rPr lang="ja-JP" altLang="en-US" sz="1400" dirty="0">
                <a:latin typeface="ＭＳ Ｐゴシック" panose="020B0600070205080204" pitchFamily="50" charset="-128"/>
                <a:ea typeface="ＭＳ Ｐゴシック" panose="020B0600070205080204" pitchFamily="50" charset="-128"/>
              </a:rPr>
              <a:t>、</a:t>
            </a:r>
            <a:r>
              <a:rPr lang="en-US" altLang="ja-JP" sz="1400" dirty="0">
                <a:latin typeface="ＭＳ Ｐゴシック" panose="020B0600070205080204" pitchFamily="50" charset="-128"/>
                <a:ea typeface="ＭＳ Ｐゴシック" panose="020B0600070205080204" pitchFamily="50" charset="-128"/>
              </a:rPr>
              <a:t>33</a:t>
            </a:r>
            <a:r>
              <a:rPr lang="ja-JP" altLang="en-US" sz="1400" dirty="0">
                <a:latin typeface="ＭＳ Ｐゴシック" panose="020B0600070205080204" pitchFamily="50" charset="-128"/>
                <a:ea typeface="ＭＳ Ｐゴシック" panose="020B0600070205080204" pitchFamily="50" charset="-128"/>
              </a:rPr>
              <a:t>、</a:t>
            </a:r>
            <a:r>
              <a:rPr lang="en-US" altLang="ja-JP" sz="1400" dirty="0">
                <a:latin typeface="ＭＳ Ｐゴシック" panose="020B0600070205080204" pitchFamily="50" charset="-128"/>
                <a:ea typeface="ＭＳ Ｐゴシック" panose="020B0600070205080204" pitchFamily="50" charset="-128"/>
              </a:rPr>
              <a:t>34</a:t>
            </a:r>
            <a:r>
              <a:rPr lang="ja-JP" altLang="en-US" sz="1400" dirty="0">
                <a:latin typeface="ＭＳ Ｐゴシック" panose="020B0600070205080204" pitchFamily="50" charset="-128"/>
                <a:ea typeface="ＭＳ Ｐゴシック" panose="020B0600070205080204" pitchFamily="50" charset="-128"/>
              </a:rPr>
              <a:t>、</a:t>
            </a:r>
            <a:r>
              <a:rPr lang="en-US" altLang="ja-JP" sz="1400" dirty="0">
                <a:latin typeface="ＭＳ Ｐゴシック" panose="020B0600070205080204" pitchFamily="50" charset="-128"/>
                <a:ea typeface="ＭＳ Ｐゴシック" panose="020B0600070205080204" pitchFamily="50" charset="-128"/>
              </a:rPr>
              <a:t>35</a:t>
            </a:r>
          </a:p>
          <a:p>
            <a:r>
              <a:rPr lang="en-US" altLang="ja-JP" sz="1400" dirty="0">
                <a:latin typeface="ＭＳ Ｐゴシック" panose="020B0600070205080204" pitchFamily="50" charset="-128"/>
                <a:ea typeface="ＭＳ Ｐゴシック" panose="020B0600070205080204" pitchFamily="50" charset="-128"/>
                <a:hlinkClick r:id="rId3"/>
              </a:rPr>
              <a:t>https://www.ipa.go.jp/security/J-CSIP/</a:t>
            </a:r>
            <a:endParaRPr lang="en-US" altLang="ja-JP" sz="1400" dirty="0">
              <a:latin typeface="ＭＳ Ｐゴシック" panose="020B0600070205080204" pitchFamily="50" charset="-128"/>
              <a:ea typeface="ＭＳ Ｐゴシック" panose="020B0600070205080204" pitchFamily="50" charset="-128"/>
            </a:endParaRPr>
          </a:p>
          <a:p>
            <a:endParaRPr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6471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8CC2D-7632-463F-A7B4-5C7E393E441A}"/>
              </a:ext>
            </a:extLst>
          </p:cNvPr>
          <p:cNvSpPr>
            <a:spLocks noGrp="1"/>
          </p:cNvSpPr>
          <p:nvPr>
            <p:ph type="title"/>
          </p:nvPr>
        </p:nvSpPr>
        <p:spPr/>
        <p:txBody>
          <a:bodyPr/>
          <a:lstStyle/>
          <a:p>
            <a:r>
              <a:rPr lang="en-US" altLang="ja-JP" dirty="0">
                <a:solidFill>
                  <a:prstClr val="black"/>
                </a:solidFill>
              </a:rPr>
              <a:t>【1</a:t>
            </a:r>
            <a:r>
              <a:rPr lang="ja-JP" altLang="en-US" dirty="0">
                <a:solidFill>
                  <a:prstClr val="black"/>
                </a:solidFill>
              </a:rPr>
              <a:t>位</a:t>
            </a:r>
            <a:r>
              <a:rPr lang="en-US" altLang="ja-JP" dirty="0">
                <a:solidFill>
                  <a:prstClr val="black"/>
                </a:solidFill>
              </a:rPr>
              <a:t>】</a:t>
            </a:r>
            <a:r>
              <a:rPr lang="ja-JP" altLang="en-US" dirty="0">
                <a:solidFill>
                  <a:prstClr val="black"/>
                </a:solidFill>
              </a:rPr>
              <a:t>標的型攻撃による機密情報の窃取</a:t>
            </a:r>
            <a:br>
              <a:rPr lang="ja-JP" altLang="en-US" sz="2900" dirty="0">
                <a:solidFill>
                  <a:prstClr val="black"/>
                </a:solidFill>
              </a:rPr>
            </a:br>
            <a:r>
              <a:rPr lang="ja-JP" altLang="en-US" sz="2000" dirty="0">
                <a:solidFill>
                  <a:prstClr val="black"/>
                </a:solidFill>
              </a:rPr>
              <a:t>～引き続き行われる標的型攻撃、様々な仕掛けで発見を遅らせる～</a:t>
            </a:r>
            <a:endParaRPr kumimoji="1" lang="ja-JP" altLang="en-US" dirty="0"/>
          </a:p>
        </p:txBody>
      </p:sp>
      <p:sp>
        <p:nvSpPr>
          <p:cNvPr id="3" name="コンテンツ プレースホルダー 2">
            <a:extLst>
              <a:ext uri="{FF2B5EF4-FFF2-40B4-BE49-F238E27FC236}">
                <a16:creationId xmlns:a16="http://schemas.microsoft.com/office/drawing/2014/main" id="{336B6C52-4131-4FFD-98C1-CC63E1E2497A}"/>
              </a:ext>
            </a:extLst>
          </p:cNvPr>
          <p:cNvSpPr>
            <a:spLocks noGrp="1"/>
          </p:cNvSpPr>
          <p:nvPr>
            <p:ph idx="1"/>
          </p:nvPr>
        </p:nvSpPr>
        <p:spPr/>
        <p:txBody>
          <a:bodyPr>
            <a:norm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複数の防衛関連企業への不正アクセス報道</a:t>
            </a:r>
            <a:endParaRPr lang="en-US" altLang="ja-JP" dirty="0"/>
          </a:p>
          <a:p>
            <a:pPr lvl="1">
              <a:lnSpc>
                <a:spcPct val="100000"/>
              </a:lnSpc>
            </a:pPr>
            <a:r>
              <a:rPr lang="ja-JP" altLang="en-US" dirty="0"/>
              <a:t>数年にわたり外部から不正アクセスを受けていたと大手総合電機メーカーが公表</a:t>
            </a:r>
            <a:endParaRPr lang="en-US" altLang="ja-JP" dirty="0"/>
          </a:p>
          <a:p>
            <a:pPr lvl="1">
              <a:lnSpc>
                <a:spcPct val="100000"/>
              </a:lnSpc>
            </a:pPr>
            <a:r>
              <a:rPr lang="ja-JP" altLang="en-US" dirty="0"/>
              <a:t>その後も複数の企業が立て続けに不正アクセス被害を公表</a:t>
            </a:r>
            <a:endParaRPr lang="en-US" altLang="ja-JP" dirty="0"/>
          </a:p>
          <a:p>
            <a:pPr lvl="1">
              <a:lnSpc>
                <a:spcPct val="100000"/>
              </a:lnSpc>
            </a:pPr>
            <a:r>
              <a:rPr lang="ja-JP" altLang="en-US" dirty="0"/>
              <a:t>重要度が高い情報が漏えいしたおそれ</a:t>
            </a:r>
          </a:p>
        </p:txBody>
      </p:sp>
      <p:sp>
        <p:nvSpPr>
          <p:cNvPr id="4" name="スライド番号プレースホルダー 3">
            <a:extLst>
              <a:ext uri="{FF2B5EF4-FFF2-40B4-BE49-F238E27FC236}">
                <a16:creationId xmlns:a16="http://schemas.microsoft.com/office/drawing/2014/main" id="{812BB6E1-B03C-4A78-BE9A-2BFC371F2B07}"/>
              </a:ext>
            </a:extLst>
          </p:cNvPr>
          <p:cNvSpPr>
            <a:spLocks noGrp="1"/>
          </p:cNvSpPr>
          <p:nvPr>
            <p:ph type="sldNum" sz="quarter" idx="12"/>
          </p:nvPr>
        </p:nvSpPr>
        <p:spPr/>
        <p:txBody>
          <a:bodyPr/>
          <a:lstStyle/>
          <a:p>
            <a:fld id="{9C0452C9-47B8-4E93-87C2-472C2E84F09B}" type="slidenum">
              <a:rPr kumimoji="1" lang="ja-JP" altLang="en-US" smtClean="0"/>
              <a:t>11</a:t>
            </a:fld>
            <a:endParaRPr kumimoji="1" lang="ja-JP" altLang="en-US"/>
          </a:p>
        </p:txBody>
      </p:sp>
      <p:sp>
        <p:nvSpPr>
          <p:cNvPr id="6" name="正方形/長方形 5">
            <a:extLst>
              <a:ext uri="{FF2B5EF4-FFF2-40B4-BE49-F238E27FC236}">
                <a16:creationId xmlns:a16="http://schemas.microsoft.com/office/drawing/2014/main" id="{813DA034-EDC2-45DC-9708-835547931251}"/>
              </a:ext>
            </a:extLst>
          </p:cNvPr>
          <p:cNvSpPr/>
          <p:nvPr/>
        </p:nvSpPr>
        <p:spPr>
          <a:xfrm>
            <a:off x="633845" y="5441474"/>
            <a:ext cx="7886700" cy="954107"/>
          </a:xfrm>
          <a:prstGeom prst="rect">
            <a:avLst/>
          </a:prstGeom>
        </p:spPr>
        <p:txBody>
          <a:bodyPr wrap="square">
            <a:spAutoFit/>
          </a:bodyPr>
          <a:lstStyle/>
          <a:p>
            <a:r>
              <a:rPr lang="en-US" altLang="ja-JP" sz="1400" dirty="0">
                <a:latin typeface="ＭＳ Ｐゴシック" panose="020B0600070205080204" pitchFamily="50" charset="-128"/>
                <a:ea typeface="ＭＳ Ｐゴシック" panose="020B0600070205080204" pitchFamily="50" charset="-128"/>
              </a:rPr>
              <a:t>【</a:t>
            </a:r>
            <a:r>
              <a:rPr lang="ja-JP" altLang="en-US" sz="1400" dirty="0">
                <a:latin typeface="ＭＳ Ｐゴシック" panose="020B0600070205080204" pitchFamily="50" charset="-128"/>
                <a:ea typeface="ＭＳ Ｐゴシック" panose="020B0600070205080204" pitchFamily="50" charset="-128"/>
              </a:rPr>
              <a:t>出典</a:t>
            </a:r>
            <a:r>
              <a:rPr lang="en-US" altLang="ja-JP" sz="1400" dirty="0">
                <a:latin typeface="ＭＳ Ｐゴシック" panose="020B0600070205080204" pitchFamily="50" charset="-128"/>
                <a:ea typeface="ＭＳ Ｐゴシック" panose="020B0600070205080204" pitchFamily="50" charset="-128"/>
              </a:rPr>
              <a:t>】</a:t>
            </a:r>
          </a:p>
          <a:p>
            <a:r>
              <a:rPr lang="ja-JP" altLang="en-US" sz="1400" dirty="0">
                <a:latin typeface="ＭＳ Ｐゴシック" panose="020B0600070205080204" pitchFamily="50" charset="-128"/>
              </a:rPr>
              <a:t>神戸製鋼所とパスコにサイバー攻撃防衛情報標的か</a:t>
            </a:r>
            <a:r>
              <a:rPr lang="en-US" altLang="ja-JP" sz="1400" dirty="0">
                <a:latin typeface="ＭＳ Ｐゴシック" panose="020B0600070205080204" pitchFamily="50" charset="-128"/>
                <a:hlinkClick r:id="rId3"/>
              </a:rPr>
              <a:t>https://www.nikkei.com/article/DGXMZO55342190W0A200C2CR8000/</a:t>
            </a:r>
            <a:endParaRPr lang="en-US" altLang="ja-JP" sz="1400" dirty="0">
              <a:latin typeface="ＭＳ Ｐゴシック" panose="020B0600070205080204" pitchFamily="50" charset="-128"/>
            </a:endParaRPr>
          </a:p>
          <a:p>
            <a:endParaRPr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7259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1EABB-BF23-4B66-9B92-5EF7425476F5}"/>
              </a:ext>
            </a:extLst>
          </p:cNvPr>
          <p:cNvSpPr>
            <a:spLocks noGrp="1"/>
          </p:cNvSpPr>
          <p:nvPr>
            <p:ph type="title"/>
          </p:nvPr>
        </p:nvSpPr>
        <p:spPr/>
        <p:txBody>
          <a:bodyPr/>
          <a:lstStyle/>
          <a:p>
            <a:r>
              <a:rPr lang="en-US" altLang="ja-JP" dirty="0">
                <a:solidFill>
                  <a:prstClr val="black"/>
                </a:solidFill>
              </a:rPr>
              <a:t>【1</a:t>
            </a:r>
            <a:r>
              <a:rPr lang="ja-JP" altLang="en-US" dirty="0">
                <a:solidFill>
                  <a:prstClr val="black"/>
                </a:solidFill>
              </a:rPr>
              <a:t>位</a:t>
            </a:r>
            <a:r>
              <a:rPr lang="en-US" altLang="ja-JP" dirty="0">
                <a:solidFill>
                  <a:prstClr val="black"/>
                </a:solidFill>
              </a:rPr>
              <a:t>】</a:t>
            </a:r>
            <a:r>
              <a:rPr lang="ja-JP" altLang="en-US" dirty="0">
                <a:solidFill>
                  <a:prstClr val="black"/>
                </a:solidFill>
              </a:rPr>
              <a:t>標的型攻撃による機密情報の窃取</a:t>
            </a:r>
            <a:br>
              <a:rPr lang="ja-JP" altLang="en-US" sz="2900" dirty="0">
                <a:solidFill>
                  <a:prstClr val="black"/>
                </a:solidFill>
              </a:rPr>
            </a:br>
            <a:r>
              <a:rPr lang="ja-JP" altLang="en-US" sz="2000" dirty="0">
                <a:solidFill>
                  <a:prstClr val="black"/>
                </a:solidFill>
              </a:rPr>
              <a:t>～引き続き行われる標的型攻撃、様々な仕掛けで発見を遅らせる～</a:t>
            </a:r>
            <a:endParaRPr kumimoji="1" lang="ja-JP" altLang="en-US" dirty="0"/>
          </a:p>
        </p:txBody>
      </p:sp>
      <p:sp>
        <p:nvSpPr>
          <p:cNvPr id="3" name="コンテンツ プレースホルダー 2">
            <a:extLst>
              <a:ext uri="{FF2B5EF4-FFF2-40B4-BE49-F238E27FC236}">
                <a16:creationId xmlns:a16="http://schemas.microsoft.com/office/drawing/2014/main" id="{D1439354-837F-4BD1-AADB-21F4237ADF76}"/>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経営者層</a:t>
            </a:r>
            <a:endParaRPr lang="en-US" altLang="ja-JP" dirty="0"/>
          </a:p>
          <a:p>
            <a:pPr lvl="1">
              <a:lnSpc>
                <a:spcPct val="100000"/>
              </a:lnSpc>
            </a:pPr>
            <a:r>
              <a:rPr lang="ja-JP" altLang="en-US" dirty="0"/>
              <a:t>組織としての体制の確立</a:t>
            </a:r>
            <a:endParaRPr lang="en-US" altLang="ja-JP" dirty="0"/>
          </a:p>
          <a:p>
            <a:pPr lvl="2">
              <a:lnSpc>
                <a:spcPct val="100000"/>
              </a:lnSpc>
            </a:pPr>
            <a:r>
              <a:rPr lang="ja-JP" altLang="en-US" dirty="0"/>
              <a:t>迅速かつ継続的に対応できる組織内体制（</a:t>
            </a:r>
            <a:r>
              <a:rPr lang="en-US" altLang="ja-JP" dirty="0"/>
              <a:t>CSIRT</a:t>
            </a:r>
            <a:r>
              <a:rPr lang="ja-JP" altLang="en-US" dirty="0"/>
              <a:t>）の構築</a:t>
            </a:r>
            <a:endParaRPr lang="en-US" altLang="ja-JP" dirty="0"/>
          </a:p>
          <a:p>
            <a:pPr lvl="2">
              <a:lnSpc>
                <a:spcPct val="100000"/>
              </a:lnSpc>
            </a:pPr>
            <a:r>
              <a:rPr lang="ja-JP" altLang="en-US" dirty="0"/>
              <a:t>対策予算の確保と継続的な対策の実施</a:t>
            </a:r>
            <a:endParaRPr lang="en-US" altLang="ja-JP" dirty="0"/>
          </a:p>
          <a:p>
            <a:pPr lvl="2">
              <a:lnSpc>
                <a:spcPct val="100000"/>
              </a:lnSpc>
            </a:pPr>
            <a:r>
              <a:rPr lang="ja-JP" altLang="en-US" dirty="0"/>
              <a:t>セキュリティポリシーの策定</a:t>
            </a:r>
            <a:endParaRPr lang="en-US" altLang="ja-JP" dirty="0"/>
          </a:p>
          <a:p>
            <a:pPr lvl="2">
              <a:lnSpc>
                <a:spcPct val="100000"/>
              </a:lnSpc>
            </a:pPr>
            <a:endParaRPr lang="en-US" altLang="ja-JP" dirty="0"/>
          </a:p>
          <a:p>
            <a:pPr>
              <a:lnSpc>
                <a:spcPct val="100000"/>
              </a:lnSpc>
            </a:pPr>
            <a:r>
              <a:rPr lang="ja-JP" altLang="en-US" dirty="0"/>
              <a:t>従業員・職員</a:t>
            </a:r>
            <a:endParaRPr lang="en-US" altLang="ja-JP" dirty="0"/>
          </a:p>
          <a:p>
            <a:pPr lvl="1">
              <a:lnSpc>
                <a:spcPct val="100000"/>
              </a:lnSpc>
            </a:pPr>
            <a:r>
              <a:rPr lang="ja-JP" altLang="en-US" dirty="0"/>
              <a:t>情報リテラシーの向上</a:t>
            </a:r>
            <a:endParaRPr lang="en-US" altLang="ja-JP" dirty="0"/>
          </a:p>
          <a:p>
            <a:pPr lvl="2">
              <a:lnSpc>
                <a:spcPct val="100000"/>
              </a:lnSpc>
            </a:pPr>
            <a:r>
              <a:rPr lang="ja-JP" altLang="en-US" dirty="0"/>
              <a:t>セキュリティ教育の受講「メールの添付ファイルや</a:t>
            </a:r>
            <a:r>
              <a:rPr lang="en-US" altLang="ja-JP" dirty="0"/>
              <a:t>URL</a:t>
            </a:r>
            <a:r>
              <a:rPr lang="ja-JP" altLang="en-US" dirty="0"/>
              <a:t>を安易に開かない」「</a:t>
            </a:r>
            <a:r>
              <a:rPr lang="en-US" altLang="ja-JP" dirty="0"/>
              <a:t>Office</a:t>
            </a:r>
            <a:r>
              <a:rPr lang="ja-JP" altLang="en-US" dirty="0"/>
              <a:t>ファイルのマクロを安易に有効化しない」「被害を受けた際は迅速に連絡」</a:t>
            </a:r>
            <a:endParaRPr lang="en-US" altLang="ja-JP" dirty="0"/>
          </a:p>
          <a:p>
            <a:pPr lvl="1">
              <a:lnSpc>
                <a:spcPct val="100000"/>
              </a:lnSpc>
            </a:pPr>
            <a:r>
              <a:rPr lang="ja-JP" altLang="en-US" dirty="0"/>
              <a:t>被害を受けた後の対応</a:t>
            </a:r>
            <a:endParaRPr lang="en-US" altLang="ja-JP" dirty="0"/>
          </a:p>
          <a:p>
            <a:pPr lvl="2">
              <a:lnSpc>
                <a:spcPct val="100000"/>
              </a:lnSpc>
            </a:pPr>
            <a:r>
              <a:rPr lang="en-US" altLang="ja-JP" dirty="0"/>
              <a:t>CSIRT</a:t>
            </a:r>
            <a:r>
              <a:rPr lang="ja-JP" altLang="en-US" dirty="0"/>
              <a:t>への連絡</a:t>
            </a:r>
            <a:endParaRPr kumimoji="1" lang="ja-JP" altLang="en-US" dirty="0"/>
          </a:p>
        </p:txBody>
      </p:sp>
      <p:sp>
        <p:nvSpPr>
          <p:cNvPr id="4" name="スライド番号プレースホルダー 3">
            <a:extLst>
              <a:ext uri="{FF2B5EF4-FFF2-40B4-BE49-F238E27FC236}">
                <a16:creationId xmlns:a16="http://schemas.microsoft.com/office/drawing/2014/main" id="{4CEEAB8E-2A97-4DCF-AFCE-1E9AA0E598B8}"/>
              </a:ext>
            </a:extLst>
          </p:cNvPr>
          <p:cNvSpPr>
            <a:spLocks noGrp="1"/>
          </p:cNvSpPr>
          <p:nvPr>
            <p:ph type="sldNum" sz="quarter" idx="12"/>
          </p:nvPr>
        </p:nvSpPr>
        <p:spPr/>
        <p:txBody>
          <a:bodyPr/>
          <a:lstStyle/>
          <a:p>
            <a:fld id="{9C0452C9-47B8-4E93-87C2-472C2E84F09B}" type="slidenum">
              <a:rPr kumimoji="1" lang="ja-JP" altLang="en-US" smtClean="0"/>
              <a:t>12</a:t>
            </a:fld>
            <a:endParaRPr kumimoji="1" lang="ja-JP" altLang="en-US"/>
          </a:p>
        </p:txBody>
      </p:sp>
    </p:spTree>
    <p:extLst>
      <p:ext uri="{BB962C8B-B14F-4D97-AF65-F5344CB8AC3E}">
        <p14:creationId xmlns:p14="http://schemas.microsoft.com/office/powerpoint/2010/main" val="4015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1EABB-BF23-4B66-9B92-5EF7425476F5}"/>
              </a:ext>
            </a:extLst>
          </p:cNvPr>
          <p:cNvSpPr>
            <a:spLocks noGrp="1"/>
          </p:cNvSpPr>
          <p:nvPr>
            <p:ph type="title"/>
          </p:nvPr>
        </p:nvSpPr>
        <p:spPr/>
        <p:txBody>
          <a:bodyPr/>
          <a:lstStyle/>
          <a:p>
            <a:r>
              <a:rPr lang="en-US" altLang="ja-JP" dirty="0">
                <a:solidFill>
                  <a:prstClr val="black"/>
                </a:solidFill>
              </a:rPr>
              <a:t>【1</a:t>
            </a:r>
            <a:r>
              <a:rPr lang="ja-JP" altLang="en-US" dirty="0">
                <a:solidFill>
                  <a:prstClr val="black"/>
                </a:solidFill>
              </a:rPr>
              <a:t>位</a:t>
            </a:r>
            <a:r>
              <a:rPr lang="en-US" altLang="ja-JP" dirty="0">
                <a:solidFill>
                  <a:prstClr val="black"/>
                </a:solidFill>
              </a:rPr>
              <a:t>】</a:t>
            </a:r>
            <a:r>
              <a:rPr lang="ja-JP" altLang="en-US" dirty="0">
                <a:solidFill>
                  <a:prstClr val="black"/>
                </a:solidFill>
              </a:rPr>
              <a:t>標的型攻撃による機密情報の窃取</a:t>
            </a:r>
            <a:br>
              <a:rPr lang="ja-JP" altLang="en-US" sz="2900" dirty="0">
                <a:solidFill>
                  <a:prstClr val="black"/>
                </a:solidFill>
              </a:rPr>
            </a:br>
            <a:r>
              <a:rPr lang="ja-JP" altLang="en-US" sz="2000" dirty="0">
                <a:solidFill>
                  <a:prstClr val="black"/>
                </a:solidFill>
              </a:rPr>
              <a:t>～引き続き行われる標的型攻撃、様々な仕掛けで発見を遅らせる～</a:t>
            </a:r>
            <a:endParaRPr kumimoji="1" lang="ja-JP" altLang="en-US" dirty="0"/>
          </a:p>
        </p:txBody>
      </p:sp>
      <p:sp>
        <p:nvSpPr>
          <p:cNvPr id="3" name="コンテンツ プレースホルダー 2">
            <a:extLst>
              <a:ext uri="{FF2B5EF4-FFF2-40B4-BE49-F238E27FC236}">
                <a16:creationId xmlns:a16="http://schemas.microsoft.com/office/drawing/2014/main" id="{D1439354-837F-4BD1-AADB-21F4237ADF76}"/>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セキュリティ担当者・システム担当者</a:t>
            </a:r>
            <a:endParaRPr lang="en-US" altLang="ja-JP" dirty="0"/>
          </a:p>
          <a:p>
            <a:pPr lvl="1">
              <a:lnSpc>
                <a:spcPct val="100000"/>
              </a:lnSpc>
            </a:pPr>
            <a:r>
              <a:rPr lang="ja-JP" altLang="en-US" dirty="0"/>
              <a:t>被害の予防</a:t>
            </a:r>
            <a:r>
              <a:rPr lang="en-US" altLang="ja-JP" dirty="0"/>
              <a:t>/</a:t>
            </a:r>
            <a:r>
              <a:rPr lang="ja-JP" altLang="en-US" dirty="0"/>
              <a:t>対応力の向上</a:t>
            </a:r>
          </a:p>
          <a:p>
            <a:pPr lvl="2">
              <a:lnSpc>
                <a:spcPct val="100000"/>
              </a:lnSpc>
            </a:pPr>
            <a:r>
              <a:rPr lang="ja-JP" altLang="en-US" dirty="0"/>
              <a:t>情報の管理とルール策定</a:t>
            </a:r>
          </a:p>
          <a:p>
            <a:pPr lvl="2">
              <a:lnSpc>
                <a:spcPct val="100000"/>
              </a:lnSpc>
            </a:pPr>
            <a:r>
              <a:rPr lang="ja-JP" altLang="en-US" dirty="0"/>
              <a:t>サイバー攻撃に関する継続的な情報収集と情報共有</a:t>
            </a:r>
          </a:p>
          <a:p>
            <a:pPr lvl="2">
              <a:lnSpc>
                <a:spcPct val="100000"/>
              </a:lnSpc>
            </a:pPr>
            <a:r>
              <a:rPr lang="ja-JP" altLang="en-US" dirty="0"/>
              <a:t>セキュリティ教育・インシデント訓練</a:t>
            </a:r>
          </a:p>
          <a:p>
            <a:pPr lvl="2">
              <a:lnSpc>
                <a:spcPct val="100000"/>
              </a:lnSpc>
            </a:pPr>
            <a:r>
              <a:rPr lang="ja-JP" altLang="en-US" dirty="0"/>
              <a:t>総合運用管理ツール等によるセキュリティ対策状況の把握</a:t>
            </a:r>
          </a:p>
          <a:p>
            <a:pPr lvl="2">
              <a:lnSpc>
                <a:spcPct val="100000"/>
              </a:lnSpc>
            </a:pPr>
            <a:r>
              <a:rPr lang="ja-JP" altLang="en-US" dirty="0"/>
              <a:t>取引先のセキュリティ対策実施状況の確認</a:t>
            </a:r>
          </a:p>
          <a:p>
            <a:pPr lvl="2">
              <a:lnSpc>
                <a:spcPct val="100000"/>
              </a:lnSpc>
            </a:pPr>
            <a:r>
              <a:rPr lang="ja-JP" altLang="en-US" dirty="0"/>
              <a:t>セキュアなシステム設計</a:t>
            </a:r>
          </a:p>
          <a:p>
            <a:pPr lvl="2">
              <a:lnSpc>
                <a:spcPct val="100000"/>
              </a:lnSpc>
            </a:pPr>
            <a:r>
              <a:rPr lang="ja-JP" altLang="en-US" dirty="0"/>
              <a:t>ネットワーク分離</a:t>
            </a:r>
          </a:p>
          <a:p>
            <a:pPr lvl="2">
              <a:lnSpc>
                <a:spcPct val="100000"/>
              </a:lnSpc>
            </a:pPr>
            <a:r>
              <a:rPr lang="ja-JP" altLang="en-US" dirty="0"/>
              <a:t>重要サーバーの要塞化（アクセス制御、暗号化等）</a:t>
            </a:r>
          </a:p>
          <a:p>
            <a:pPr lvl="2">
              <a:lnSpc>
                <a:spcPct val="100000"/>
              </a:lnSpc>
            </a:pPr>
            <a:r>
              <a:rPr lang="ja-JP" altLang="en-US" dirty="0"/>
              <a:t>海外拠点等も含めたセキュリティ対策の向上</a:t>
            </a:r>
            <a:endParaRPr kumimoji="1" lang="ja-JP" altLang="en-US" dirty="0"/>
          </a:p>
        </p:txBody>
      </p:sp>
      <p:sp>
        <p:nvSpPr>
          <p:cNvPr id="4" name="スライド番号プレースホルダー 3">
            <a:extLst>
              <a:ext uri="{FF2B5EF4-FFF2-40B4-BE49-F238E27FC236}">
                <a16:creationId xmlns:a16="http://schemas.microsoft.com/office/drawing/2014/main" id="{4CEEAB8E-2A97-4DCF-AFCE-1E9AA0E598B8}"/>
              </a:ext>
            </a:extLst>
          </p:cNvPr>
          <p:cNvSpPr>
            <a:spLocks noGrp="1"/>
          </p:cNvSpPr>
          <p:nvPr>
            <p:ph type="sldNum" sz="quarter" idx="12"/>
          </p:nvPr>
        </p:nvSpPr>
        <p:spPr/>
        <p:txBody>
          <a:bodyPr/>
          <a:lstStyle/>
          <a:p>
            <a:fld id="{9C0452C9-47B8-4E93-87C2-472C2E84F09B}" type="slidenum">
              <a:rPr kumimoji="1" lang="ja-JP" altLang="en-US" smtClean="0"/>
              <a:t>13</a:t>
            </a:fld>
            <a:endParaRPr kumimoji="1" lang="ja-JP" altLang="en-US"/>
          </a:p>
        </p:txBody>
      </p:sp>
    </p:spTree>
    <p:extLst>
      <p:ext uri="{BB962C8B-B14F-4D97-AF65-F5344CB8AC3E}">
        <p14:creationId xmlns:p14="http://schemas.microsoft.com/office/powerpoint/2010/main" val="372929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BE4AB-5F98-4964-AA25-D5B32CEB351E}"/>
              </a:ext>
            </a:extLst>
          </p:cNvPr>
          <p:cNvSpPr>
            <a:spLocks noGrp="1"/>
          </p:cNvSpPr>
          <p:nvPr>
            <p:ph type="title"/>
          </p:nvPr>
        </p:nvSpPr>
        <p:spPr/>
        <p:txBody>
          <a:bodyPr>
            <a:normAutofit/>
          </a:bodyPr>
          <a:lstStyle/>
          <a:p>
            <a:r>
              <a:rPr lang="en-US" altLang="ja-JP" dirty="0"/>
              <a:t>【2</a:t>
            </a:r>
            <a:r>
              <a:rPr lang="ja-JP" altLang="en-US" dirty="0"/>
              <a:t>位</a:t>
            </a:r>
            <a:r>
              <a:rPr lang="en-US" altLang="ja-JP" dirty="0"/>
              <a:t>】</a:t>
            </a:r>
            <a:r>
              <a:rPr lang="ja-JP" altLang="en-US" dirty="0"/>
              <a:t>内部不正による情報漏えい</a:t>
            </a:r>
            <a:br>
              <a:rPr lang="ja-JP" altLang="en-US" dirty="0"/>
            </a:br>
            <a:r>
              <a:rPr lang="ja-JP" altLang="en-US" sz="2000" dirty="0"/>
              <a:t>～内部不正をさせない管理・監視体制を～</a:t>
            </a:r>
            <a:endParaRPr kumimoji="1" lang="ja-JP" altLang="en-US" dirty="0"/>
          </a:p>
        </p:txBody>
      </p:sp>
      <p:sp>
        <p:nvSpPr>
          <p:cNvPr id="3" name="コンテンツ プレースホルダー 2">
            <a:extLst>
              <a:ext uri="{FF2B5EF4-FFF2-40B4-BE49-F238E27FC236}">
                <a16:creationId xmlns:a16="http://schemas.microsoft.com/office/drawing/2014/main" id="{F190B735-D6EB-4360-B967-1923A96FCF0C}"/>
              </a:ext>
            </a:extLst>
          </p:cNvPr>
          <p:cNvSpPr>
            <a:spLocks noGrp="1"/>
          </p:cNvSpPr>
          <p:nvPr>
            <p:ph idx="1"/>
          </p:nvPr>
        </p:nvSpPr>
        <p:spPr/>
        <p:txBody>
          <a:bodyPr/>
          <a:lstStyle/>
          <a:p>
            <a:pPr>
              <a:lnSpc>
                <a:spcPct val="100000"/>
              </a:lnSpc>
            </a:pPr>
            <a:r>
              <a:rPr lang="ja-JP" altLang="en-US" dirty="0"/>
              <a:t>組織の従業員や元従業員等による機密情報の漏えい</a:t>
            </a:r>
            <a:endParaRPr lang="en-US" altLang="ja-JP" dirty="0"/>
          </a:p>
          <a:p>
            <a:pPr>
              <a:lnSpc>
                <a:spcPct val="100000"/>
              </a:lnSpc>
            </a:pPr>
            <a:r>
              <a:rPr lang="ja-JP" altLang="en-US" dirty="0"/>
              <a:t>組織関係者による不正行為により、組織の社会的信用の失墜、損害賠償による経済的損失</a:t>
            </a:r>
            <a:endParaRPr kumimoji="1" lang="ja-JP" altLang="en-US" dirty="0"/>
          </a:p>
        </p:txBody>
      </p:sp>
      <p:sp>
        <p:nvSpPr>
          <p:cNvPr id="4" name="スライド番号プレースホルダー 3">
            <a:extLst>
              <a:ext uri="{FF2B5EF4-FFF2-40B4-BE49-F238E27FC236}">
                <a16:creationId xmlns:a16="http://schemas.microsoft.com/office/drawing/2014/main" id="{6A95994D-2F22-4AE7-8697-A38C0093E781}"/>
              </a:ext>
            </a:extLst>
          </p:cNvPr>
          <p:cNvSpPr>
            <a:spLocks noGrp="1"/>
          </p:cNvSpPr>
          <p:nvPr>
            <p:ph type="sldNum" sz="quarter" idx="12"/>
          </p:nvPr>
        </p:nvSpPr>
        <p:spPr/>
        <p:txBody>
          <a:bodyPr/>
          <a:lstStyle/>
          <a:p>
            <a:fld id="{9C0452C9-47B8-4E93-87C2-472C2E84F09B}" type="slidenum">
              <a:rPr kumimoji="1" lang="ja-JP" altLang="en-US" smtClean="0"/>
              <a:t>14</a:t>
            </a:fld>
            <a:endParaRPr kumimoji="1" lang="ja-JP" altLang="en-US"/>
          </a:p>
        </p:txBody>
      </p:sp>
    </p:spTree>
    <p:extLst>
      <p:ext uri="{BB962C8B-B14F-4D97-AF65-F5344CB8AC3E}">
        <p14:creationId xmlns:p14="http://schemas.microsoft.com/office/powerpoint/2010/main" val="327254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43A860C-E364-4D5B-861C-891BFA5C5367}"/>
              </a:ext>
            </a:extLst>
          </p:cNvPr>
          <p:cNvSpPr>
            <a:spLocks noGrp="1"/>
          </p:cNvSpPr>
          <p:nvPr>
            <p:ph idx="1"/>
          </p:nvPr>
        </p:nvSpPr>
        <p:spPr>
          <a:xfrm>
            <a:off x="633845" y="1524001"/>
            <a:ext cx="7886700" cy="4656138"/>
          </a:xfrm>
        </p:spPr>
        <p:txBody>
          <a:bodyPr/>
          <a:lstStyle/>
          <a:p>
            <a:pPr>
              <a:lnSpc>
                <a:spcPct val="100000"/>
              </a:lnSpc>
              <a:buFont typeface="Wingdings" panose="05000000000000000000" pitchFamily="2" charset="2"/>
              <a:buChar char="n"/>
            </a:pPr>
            <a:r>
              <a:rPr lang="ja-JP" altLang="en-US" b="1" dirty="0"/>
              <a:t>攻撃手口</a:t>
            </a:r>
            <a:endParaRPr lang="en-US" altLang="ja-JP" b="1" dirty="0"/>
          </a:p>
          <a:p>
            <a:pPr>
              <a:lnSpc>
                <a:spcPct val="100000"/>
              </a:lnSpc>
              <a:buFont typeface="Wingdings" panose="05000000000000000000" pitchFamily="2" charset="2"/>
              <a:buChar char="l"/>
            </a:pPr>
            <a:endParaRPr kumimoji="1" lang="en-US" altLang="ja-JP" b="1" dirty="0"/>
          </a:p>
          <a:p>
            <a:pPr marL="0" indent="0">
              <a:lnSpc>
                <a:spcPct val="100000"/>
              </a:lnSpc>
              <a:buNone/>
            </a:pPr>
            <a:endParaRPr kumimoji="1" lang="en-US" altLang="ja-JP" b="1" dirty="0"/>
          </a:p>
          <a:p>
            <a:pPr>
              <a:lnSpc>
                <a:spcPct val="100000"/>
              </a:lnSpc>
            </a:pPr>
            <a:r>
              <a:rPr lang="ja-JP" altLang="en-US" dirty="0"/>
              <a:t>アクセス権限の悪用</a:t>
            </a:r>
            <a:endParaRPr lang="en-US" altLang="ja-JP" dirty="0"/>
          </a:p>
          <a:p>
            <a:pPr lvl="1">
              <a:lnSpc>
                <a:spcPct val="100000"/>
              </a:lnSpc>
            </a:pPr>
            <a:r>
              <a:rPr lang="ja-JP" altLang="en-US" dirty="0"/>
              <a:t>付与されたパスワードを悪用し、組織の重要情報を取得</a:t>
            </a:r>
            <a:endParaRPr lang="en-US" altLang="ja-JP" dirty="0"/>
          </a:p>
          <a:p>
            <a:pPr lvl="1">
              <a:lnSpc>
                <a:spcPct val="100000"/>
              </a:lnSpc>
            </a:pPr>
            <a:r>
              <a:rPr lang="ja-JP" altLang="en-US" dirty="0"/>
              <a:t>必要以上のアクセス権限を付与していると被害が大きくなる</a:t>
            </a:r>
            <a:endParaRPr lang="en-US" altLang="ja-JP" dirty="0"/>
          </a:p>
          <a:p>
            <a:pPr>
              <a:lnSpc>
                <a:spcPct val="100000"/>
              </a:lnSpc>
            </a:pPr>
            <a:r>
              <a:rPr lang="ja-JP" altLang="en-US" dirty="0"/>
              <a:t>在職中に割り当てられたアカウントの悪用</a:t>
            </a:r>
            <a:endParaRPr lang="en-US" altLang="ja-JP" dirty="0"/>
          </a:p>
          <a:p>
            <a:pPr lvl="1">
              <a:lnSpc>
                <a:spcPct val="100000"/>
              </a:lnSpc>
            </a:pPr>
            <a:r>
              <a:rPr lang="ja-JP" altLang="en-US" dirty="0"/>
              <a:t>離職前に使用していたアカウントを使って不正に情報を取得</a:t>
            </a:r>
            <a:endParaRPr lang="en-US" altLang="ja-JP" dirty="0"/>
          </a:p>
          <a:p>
            <a:pPr>
              <a:lnSpc>
                <a:spcPct val="100000"/>
              </a:lnSpc>
            </a:pPr>
            <a:r>
              <a:rPr lang="en-US" altLang="ja-JP" dirty="0"/>
              <a:t>USB</a:t>
            </a:r>
            <a:r>
              <a:rPr lang="ja-JP" altLang="en-US" dirty="0"/>
              <a:t>メモリーやメール等による持ち出し</a:t>
            </a:r>
            <a:endParaRPr kumimoji="1" lang="ja-JP" altLang="en-US" b="1" dirty="0"/>
          </a:p>
        </p:txBody>
      </p:sp>
      <p:sp>
        <p:nvSpPr>
          <p:cNvPr id="4" name="スライド番号プレースホルダー 3">
            <a:extLst>
              <a:ext uri="{FF2B5EF4-FFF2-40B4-BE49-F238E27FC236}">
                <a16:creationId xmlns:a16="http://schemas.microsoft.com/office/drawing/2014/main" id="{F7A6C4CD-367E-4A6C-89A4-7C34FA9A2F13}"/>
              </a:ext>
            </a:extLst>
          </p:cNvPr>
          <p:cNvSpPr>
            <a:spLocks noGrp="1"/>
          </p:cNvSpPr>
          <p:nvPr>
            <p:ph type="sldNum" sz="quarter" idx="12"/>
          </p:nvPr>
        </p:nvSpPr>
        <p:spPr/>
        <p:txBody>
          <a:bodyPr/>
          <a:lstStyle/>
          <a:p>
            <a:fld id="{9C0452C9-47B8-4E93-87C2-472C2E84F09B}" type="slidenum">
              <a:rPr kumimoji="1" lang="ja-JP" altLang="en-US" smtClean="0"/>
              <a:t>15</a:t>
            </a:fld>
            <a:endParaRPr kumimoji="1" lang="ja-JP" altLang="en-US"/>
          </a:p>
        </p:txBody>
      </p:sp>
      <p:sp>
        <p:nvSpPr>
          <p:cNvPr id="11" name="タイトル 1">
            <a:extLst>
              <a:ext uri="{FF2B5EF4-FFF2-40B4-BE49-F238E27FC236}">
                <a16:creationId xmlns:a16="http://schemas.microsoft.com/office/drawing/2014/main" id="{8B18EC2F-C7FE-4419-8F9F-72F107B6BFA4}"/>
              </a:ext>
            </a:extLst>
          </p:cNvPr>
          <p:cNvSpPr>
            <a:spLocks noGrp="1"/>
          </p:cNvSpPr>
          <p:nvPr>
            <p:ph type="title"/>
          </p:nvPr>
        </p:nvSpPr>
        <p:spPr>
          <a:xfrm>
            <a:off x="633413" y="365125"/>
            <a:ext cx="7886700" cy="1012825"/>
          </a:xfrm>
        </p:spPr>
        <p:txBody>
          <a:bodyPr>
            <a:normAutofit/>
          </a:bodyPr>
          <a:lstStyle/>
          <a:p>
            <a:r>
              <a:rPr lang="en-US" altLang="ja-JP" dirty="0"/>
              <a:t>【2</a:t>
            </a:r>
            <a:r>
              <a:rPr lang="ja-JP" altLang="en-US" dirty="0"/>
              <a:t>位</a:t>
            </a:r>
            <a:r>
              <a:rPr lang="en-US" altLang="ja-JP" dirty="0"/>
              <a:t>】</a:t>
            </a:r>
            <a:r>
              <a:rPr lang="ja-JP" altLang="en-US" dirty="0"/>
              <a:t>内部不正による情報漏えい</a:t>
            </a:r>
            <a:br>
              <a:rPr lang="ja-JP" altLang="en-US" dirty="0"/>
            </a:br>
            <a:r>
              <a:rPr lang="ja-JP" altLang="en-US" sz="2000" dirty="0"/>
              <a:t>～内部不正をさせない管理・監視体制を～</a:t>
            </a:r>
            <a:endParaRPr kumimoji="1" lang="ja-JP" altLang="en-US" dirty="0"/>
          </a:p>
        </p:txBody>
      </p:sp>
      <p:sp>
        <p:nvSpPr>
          <p:cNvPr id="15" name="正方形/長方形 14">
            <a:extLst>
              <a:ext uri="{FF2B5EF4-FFF2-40B4-BE49-F238E27FC236}">
                <a16:creationId xmlns:a16="http://schemas.microsoft.com/office/drawing/2014/main" id="{35DA6F83-7556-4F0A-8417-B59E43D2354C}"/>
              </a:ext>
            </a:extLst>
          </p:cNvPr>
          <p:cNvSpPr/>
          <p:nvPr/>
        </p:nvSpPr>
        <p:spPr>
          <a:xfrm>
            <a:off x="780545" y="1981201"/>
            <a:ext cx="7740000"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内部の従業員は重要情報にアクセスしやすい</a:t>
            </a:r>
            <a:endParaRPr lang="en-US" altLang="ja-JP" sz="2000" b="1" dirty="0"/>
          </a:p>
          <a:p>
            <a:pPr marL="342900" indent="-342900">
              <a:buFont typeface="Wingdings" panose="05000000000000000000" pitchFamily="2" charset="2"/>
              <a:buChar char="l"/>
            </a:pPr>
            <a:r>
              <a:rPr lang="ja-JP" altLang="en-US" sz="2000" b="1" dirty="0"/>
              <a:t>悪意をもって情報を外部に提供してしまう</a:t>
            </a:r>
          </a:p>
        </p:txBody>
      </p:sp>
    </p:spTree>
    <p:extLst>
      <p:ext uri="{BB962C8B-B14F-4D97-AF65-F5344CB8AC3E}">
        <p14:creationId xmlns:p14="http://schemas.microsoft.com/office/powerpoint/2010/main" val="183562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17DBF6-4665-4D24-8467-0EC6003D1874}"/>
              </a:ext>
            </a:extLst>
          </p:cNvPr>
          <p:cNvSpPr>
            <a:spLocks noGrp="1"/>
          </p:cNvSpPr>
          <p:nvPr>
            <p:ph type="title"/>
          </p:nvPr>
        </p:nvSpPr>
        <p:spPr/>
        <p:txBody>
          <a:bodyPr/>
          <a:lstStyle/>
          <a:p>
            <a:r>
              <a:rPr lang="en-US" altLang="ja-JP" dirty="0">
                <a:solidFill>
                  <a:prstClr val="black"/>
                </a:solidFill>
              </a:rPr>
              <a:t>【2</a:t>
            </a:r>
            <a:r>
              <a:rPr lang="ja-JP" altLang="en-US" dirty="0">
                <a:solidFill>
                  <a:prstClr val="black"/>
                </a:solidFill>
              </a:rPr>
              <a:t>位</a:t>
            </a:r>
            <a:r>
              <a:rPr lang="en-US" altLang="ja-JP" dirty="0">
                <a:solidFill>
                  <a:prstClr val="black"/>
                </a:solidFill>
              </a:rPr>
              <a:t>】</a:t>
            </a:r>
            <a:r>
              <a:rPr lang="ja-JP" altLang="en-US" dirty="0">
                <a:solidFill>
                  <a:prstClr val="black"/>
                </a:solidFill>
              </a:rPr>
              <a:t>内部不正による情報漏えい</a:t>
            </a:r>
            <a:br>
              <a:rPr lang="ja-JP" altLang="en-US" dirty="0">
                <a:solidFill>
                  <a:prstClr val="black"/>
                </a:solidFill>
              </a:rPr>
            </a:br>
            <a:r>
              <a:rPr lang="ja-JP" altLang="en-US" sz="2000" dirty="0">
                <a:solidFill>
                  <a:prstClr val="black"/>
                </a:solidFill>
              </a:rPr>
              <a:t>～内部不正をさせない管理・監視体制を～</a:t>
            </a:r>
            <a:endParaRPr kumimoji="1" lang="ja-JP" altLang="en-US" dirty="0"/>
          </a:p>
        </p:txBody>
      </p:sp>
      <p:sp>
        <p:nvSpPr>
          <p:cNvPr id="3" name="コンテンツ プレースホルダー 2">
            <a:extLst>
              <a:ext uri="{FF2B5EF4-FFF2-40B4-BE49-F238E27FC236}">
                <a16:creationId xmlns:a16="http://schemas.microsoft.com/office/drawing/2014/main" id="{AA36280A-D7B9-4B2C-B4C0-5AFA1E84D950}"/>
              </a:ext>
            </a:extLst>
          </p:cNvPr>
          <p:cNvSpPr>
            <a:spLocks noGrp="1"/>
          </p:cNvSpPr>
          <p:nvPr>
            <p:ph idx="1"/>
          </p:nvPr>
        </p:nvSpPr>
        <p:spPr>
          <a:xfrm>
            <a:off x="633845" y="1524001"/>
            <a:ext cx="7886700" cy="4656138"/>
          </a:xfrm>
        </p:spPr>
        <p:txBody>
          <a:bodyPr>
            <a:noAutofit/>
          </a:bodyPr>
          <a:lstStyle/>
          <a:p>
            <a:pPr>
              <a:lnSpc>
                <a:spcPct val="11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10000"/>
              </a:lnSpc>
            </a:pPr>
            <a:r>
              <a:rPr lang="ja-JP" altLang="en-US" dirty="0"/>
              <a:t>従業員が破壊処理予定の</a:t>
            </a:r>
            <a:r>
              <a:rPr lang="en-US" altLang="ja-JP" dirty="0"/>
              <a:t>HDD</a:t>
            </a:r>
            <a:r>
              <a:rPr lang="ja-JP" altLang="en-US" dirty="0"/>
              <a:t>を不正持ち出し</a:t>
            </a:r>
            <a:endParaRPr lang="en-US" altLang="ja-JP" dirty="0"/>
          </a:p>
          <a:p>
            <a:pPr lvl="1">
              <a:lnSpc>
                <a:spcPct val="110000"/>
              </a:lnSpc>
            </a:pPr>
            <a:r>
              <a:rPr lang="ja-JP" altLang="en-US" dirty="0"/>
              <a:t>情報機器の再生事業を手掛ける企業の従業員が破壊処理予定の</a:t>
            </a:r>
            <a:r>
              <a:rPr lang="en-US" altLang="ja-JP" dirty="0"/>
              <a:t>HDD</a:t>
            </a:r>
            <a:r>
              <a:rPr lang="ja-JP" altLang="en-US" dirty="0"/>
              <a:t>を盗み出してネットオークション等で転売</a:t>
            </a:r>
            <a:endParaRPr lang="en-US" altLang="ja-JP" dirty="0"/>
          </a:p>
          <a:p>
            <a:pPr lvl="1">
              <a:lnSpc>
                <a:spcPct val="110000"/>
              </a:lnSpc>
            </a:pPr>
            <a:r>
              <a:rPr lang="ja-JP" altLang="en-US" dirty="0"/>
              <a:t>当該</a:t>
            </a:r>
            <a:r>
              <a:rPr lang="en-US" altLang="ja-JP" dirty="0"/>
              <a:t>HDD</a:t>
            </a:r>
            <a:r>
              <a:rPr lang="ja-JP" altLang="en-US" dirty="0"/>
              <a:t>は神奈川県で使用していたもの</a:t>
            </a:r>
            <a:endParaRPr lang="en-US" altLang="ja-JP" dirty="0"/>
          </a:p>
          <a:p>
            <a:pPr lvl="1">
              <a:lnSpc>
                <a:spcPct val="110000"/>
              </a:lnSpc>
            </a:pPr>
            <a:r>
              <a:rPr lang="en-US" altLang="ja-JP" dirty="0"/>
              <a:t>HDD</a:t>
            </a:r>
            <a:r>
              <a:rPr lang="ja-JP" altLang="en-US" dirty="0"/>
              <a:t>内に残っていた神奈川県の内部資料や個人情報などが流出</a:t>
            </a:r>
            <a:endParaRPr lang="en-US" altLang="ja-JP" dirty="0"/>
          </a:p>
          <a:p>
            <a:pPr lvl="1">
              <a:lnSpc>
                <a:spcPct val="110000"/>
              </a:lnSpc>
            </a:pPr>
            <a:r>
              <a:rPr lang="ja-JP" altLang="en-US" dirty="0"/>
              <a:t>当該企業は従業員を懲戒解雇し、警察へ被害届を提出</a:t>
            </a:r>
            <a:endParaRPr lang="en-US" altLang="ja-JP" dirty="0"/>
          </a:p>
          <a:p>
            <a:pPr marL="342900" lvl="1" indent="0">
              <a:lnSpc>
                <a:spcPct val="110000"/>
              </a:lnSpc>
              <a:buNone/>
            </a:pPr>
            <a:endParaRPr lang="en-US" altLang="ja-JP" dirty="0"/>
          </a:p>
          <a:p>
            <a:pPr marL="0" indent="0">
              <a:lnSpc>
                <a:spcPct val="110000"/>
              </a:lnSpc>
              <a:buNone/>
            </a:pPr>
            <a:r>
              <a:rPr lang="en-US" altLang="ja-JP" sz="1400" dirty="0"/>
              <a:t>【</a:t>
            </a:r>
            <a:r>
              <a:rPr lang="ja-JP" altLang="en-US" sz="1400" dirty="0"/>
              <a:t>出典</a:t>
            </a:r>
            <a:r>
              <a:rPr lang="en-US" altLang="ja-JP" sz="1400" dirty="0"/>
              <a:t>】 </a:t>
            </a:r>
          </a:p>
          <a:p>
            <a:pPr marL="0" indent="0">
              <a:lnSpc>
                <a:spcPct val="110000"/>
              </a:lnSpc>
              <a:buNone/>
            </a:pPr>
            <a:r>
              <a:rPr lang="ja-JP" altLang="en-US" sz="1400" dirty="0"/>
              <a:t>（情報システム課からのお知らせ）リース契約満了により返却したハードディスクの盗難について </a:t>
            </a:r>
            <a:r>
              <a:rPr lang="en-US" altLang="ja-JP" sz="1400" dirty="0">
                <a:hlinkClick r:id="rId3"/>
              </a:rPr>
              <a:t>https://www.pref.kanagawa.jp/docs/fz7/cnt/p0273317.html</a:t>
            </a:r>
            <a:endParaRPr lang="en-US" altLang="ja-JP" sz="1400" dirty="0"/>
          </a:p>
          <a:p>
            <a:pPr marL="0" indent="0">
              <a:lnSpc>
                <a:spcPct val="110000"/>
              </a:lnSpc>
              <a:buNone/>
            </a:pPr>
            <a:r>
              <a:rPr lang="ja-JP" altLang="en-US" sz="1400" dirty="0"/>
              <a:t>当社管理下にあるハードディスク及びデータの外部流出に関するお詫び </a:t>
            </a:r>
            <a:r>
              <a:rPr lang="en-US" altLang="ja-JP" sz="1400" dirty="0">
                <a:hlinkClick r:id="rId4"/>
              </a:rPr>
              <a:t>https://www.broadlink.co.jp/info/pdf/20191209-02-press-release.pdf</a:t>
            </a:r>
            <a:endParaRPr lang="en-US" altLang="ja-JP" sz="1400" dirty="0"/>
          </a:p>
          <a:p>
            <a:pPr marL="0" indent="0">
              <a:lnSpc>
                <a:spcPct val="110000"/>
              </a:lnSpc>
              <a:buNone/>
            </a:pPr>
            <a:endParaRPr kumimoji="1" lang="ja-JP" altLang="en-US" sz="1500" dirty="0"/>
          </a:p>
        </p:txBody>
      </p:sp>
      <p:sp>
        <p:nvSpPr>
          <p:cNvPr id="4" name="スライド番号プレースホルダー 3">
            <a:extLst>
              <a:ext uri="{FF2B5EF4-FFF2-40B4-BE49-F238E27FC236}">
                <a16:creationId xmlns:a16="http://schemas.microsoft.com/office/drawing/2014/main" id="{254F9695-4C72-4F3E-9AEA-4CD0F8853708}"/>
              </a:ext>
            </a:extLst>
          </p:cNvPr>
          <p:cNvSpPr>
            <a:spLocks noGrp="1"/>
          </p:cNvSpPr>
          <p:nvPr>
            <p:ph type="sldNum" sz="quarter" idx="12"/>
          </p:nvPr>
        </p:nvSpPr>
        <p:spPr/>
        <p:txBody>
          <a:bodyPr/>
          <a:lstStyle/>
          <a:p>
            <a:fld id="{9C0452C9-47B8-4E93-87C2-472C2E84F09B}" type="slidenum">
              <a:rPr kumimoji="1" lang="ja-JP" altLang="en-US" smtClean="0"/>
              <a:t>16</a:t>
            </a:fld>
            <a:endParaRPr kumimoji="1" lang="ja-JP" altLang="en-US"/>
          </a:p>
        </p:txBody>
      </p:sp>
    </p:spTree>
    <p:extLst>
      <p:ext uri="{BB962C8B-B14F-4D97-AF65-F5344CB8AC3E}">
        <p14:creationId xmlns:p14="http://schemas.microsoft.com/office/powerpoint/2010/main" val="339511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68044-9A62-42BC-895A-4543FEB7BB4C}"/>
              </a:ext>
            </a:extLst>
          </p:cNvPr>
          <p:cNvSpPr>
            <a:spLocks noGrp="1"/>
          </p:cNvSpPr>
          <p:nvPr>
            <p:ph type="title"/>
          </p:nvPr>
        </p:nvSpPr>
        <p:spPr/>
        <p:txBody>
          <a:bodyPr/>
          <a:lstStyle/>
          <a:p>
            <a:r>
              <a:rPr lang="en-US" altLang="ja-JP" dirty="0">
                <a:solidFill>
                  <a:prstClr val="black"/>
                </a:solidFill>
              </a:rPr>
              <a:t>【2</a:t>
            </a:r>
            <a:r>
              <a:rPr lang="ja-JP" altLang="en-US" dirty="0">
                <a:solidFill>
                  <a:prstClr val="black"/>
                </a:solidFill>
              </a:rPr>
              <a:t>位</a:t>
            </a:r>
            <a:r>
              <a:rPr lang="en-US" altLang="ja-JP" dirty="0">
                <a:solidFill>
                  <a:prstClr val="black"/>
                </a:solidFill>
              </a:rPr>
              <a:t>】</a:t>
            </a:r>
            <a:r>
              <a:rPr lang="ja-JP" altLang="en-US" dirty="0">
                <a:solidFill>
                  <a:prstClr val="black"/>
                </a:solidFill>
              </a:rPr>
              <a:t>内部不正による情報漏えい</a:t>
            </a:r>
            <a:br>
              <a:rPr lang="ja-JP" altLang="en-US" dirty="0">
                <a:solidFill>
                  <a:prstClr val="black"/>
                </a:solidFill>
              </a:rPr>
            </a:br>
            <a:r>
              <a:rPr lang="ja-JP" altLang="en-US" sz="2000" dirty="0">
                <a:solidFill>
                  <a:prstClr val="black"/>
                </a:solidFill>
              </a:rPr>
              <a:t>～内部不正をさせない管理・監視体制を～</a:t>
            </a:r>
            <a:endParaRPr kumimoji="1" lang="ja-JP" altLang="en-US" dirty="0"/>
          </a:p>
        </p:txBody>
      </p:sp>
      <p:sp>
        <p:nvSpPr>
          <p:cNvPr id="3" name="コンテンツ プレースホルダー 2">
            <a:extLst>
              <a:ext uri="{FF2B5EF4-FFF2-40B4-BE49-F238E27FC236}">
                <a16:creationId xmlns:a16="http://schemas.microsoft.com/office/drawing/2014/main" id="{CE1F80D9-2A24-4E2A-81BD-397963A1F10E}"/>
              </a:ext>
            </a:extLst>
          </p:cNvPr>
          <p:cNvSpPr>
            <a:spLocks noGrp="1"/>
          </p:cNvSpPr>
          <p:nvPr>
            <p:ph idx="1"/>
          </p:nvPr>
        </p:nvSpPr>
        <p:spPr>
          <a:xfrm>
            <a:off x="633845" y="1543456"/>
            <a:ext cx="7886700" cy="4656138"/>
          </a:xfrm>
        </p:spPr>
        <p:txBody>
          <a:bodyPr>
            <a:noAutofit/>
          </a:bodyPr>
          <a:lstStyle/>
          <a:p>
            <a:pPr lvl="0">
              <a:lnSpc>
                <a:spcPct val="110000"/>
              </a:lnSpc>
              <a:buFont typeface="Wingdings" panose="05000000000000000000" pitchFamily="2" charset="2"/>
              <a:buChar char="n"/>
            </a:pPr>
            <a:r>
              <a:rPr lang="en-US" altLang="ja-JP" b="1" dirty="0">
                <a:solidFill>
                  <a:prstClr val="black"/>
                </a:solidFill>
              </a:rPr>
              <a:t>2019</a:t>
            </a:r>
            <a:r>
              <a:rPr lang="ja-JP" altLang="en-US" b="1" dirty="0">
                <a:solidFill>
                  <a:prstClr val="black"/>
                </a:solidFill>
              </a:rPr>
              <a:t>年の事例</a:t>
            </a:r>
            <a:r>
              <a:rPr lang="en-US" altLang="ja-JP" b="1" dirty="0">
                <a:solidFill>
                  <a:prstClr val="black"/>
                </a:solidFill>
              </a:rPr>
              <a:t>/</a:t>
            </a:r>
            <a:r>
              <a:rPr lang="ja-JP" altLang="en-US" b="1" dirty="0">
                <a:solidFill>
                  <a:prstClr val="black"/>
                </a:solidFill>
              </a:rPr>
              <a:t>傾向</a:t>
            </a:r>
            <a:endParaRPr lang="en-US" altLang="ja-JP" b="1" dirty="0">
              <a:solidFill>
                <a:prstClr val="black"/>
              </a:solidFill>
            </a:endParaRPr>
          </a:p>
          <a:p>
            <a:pPr lvl="0">
              <a:lnSpc>
                <a:spcPct val="110000"/>
              </a:lnSpc>
            </a:pPr>
            <a:r>
              <a:rPr lang="ja-JP" altLang="en-US" dirty="0"/>
              <a:t>元従業員が患者情報等を不正持ち出し</a:t>
            </a:r>
            <a:endParaRPr lang="en-US" altLang="ja-JP" dirty="0"/>
          </a:p>
          <a:p>
            <a:pPr lvl="1">
              <a:lnSpc>
                <a:spcPct val="110000"/>
              </a:lnSpc>
            </a:pPr>
            <a:r>
              <a:rPr lang="ja-JP" altLang="en-US" dirty="0"/>
              <a:t>医療機器の製造、販売を手掛ける企業の元従業員が、患者情報、顧客やアンケート回答者の個人情報、技術や営業に 関する情報を不正に持ち出し</a:t>
            </a:r>
            <a:endParaRPr lang="en-US" altLang="ja-JP" dirty="0"/>
          </a:p>
          <a:p>
            <a:pPr lvl="1">
              <a:lnSpc>
                <a:spcPct val="110000"/>
              </a:lnSpc>
            </a:pPr>
            <a:r>
              <a:rPr lang="ja-JP" altLang="en-US" dirty="0"/>
              <a:t>患者情報は社用</a:t>
            </a:r>
            <a:r>
              <a:rPr lang="en-US" altLang="ja-JP" dirty="0"/>
              <a:t>PC</a:t>
            </a:r>
            <a:r>
              <a:rPr lang="ja-JP" altLang="en-US" dirty="0"/>
              <a:t>から</a:t>
            </a:r>
            <a:r>
              <a:rPr lang="en-US" altLang="ja-JP" dirty="0"/>
              <a:t>USB</a:t>
            </a:r>
            <a:r>
              <a:rPr lang="ja-JP" altLang="en-US" dirty="0"/>
              <a:t>メモリーで私用</a:t>
            </a:r>
            <a:r>
              <a:rPr lang="en-US" altLang="ja-JP" dirty="0"/>
              <a:t>PC</a:t>
            </a:r>
            <a:r>
              <a:rPr lang="ja-JP" altLang="en-US" dirty="0"/>
              <a:t>にコピー・元従業員は不正競争防止法違反の容疑で書類送検し</a:t>
            </a:r>
            <a:endParaRPr lang="en-US" altLang="ja-JP" dirty="0"/>
          </a:p>
          <a:p>
            <a:pPr lvl="1">
              <a:lnSpc>
                <a:spcPct val="110000"/>
              </a:lnSpc>
            </a:pPr>
            <a:endParaRPr lang="en-US" altLang="ja-JP" dirty="0"/>
          </a:p>
          <a:p>
            <a:pPr marL="342900" lvl="1" indent="0">
              <a:lnSpc>
                <a:spcPct val="110000"/>
              </a:lnSpc>
              <a:buNone/>
            </a:pPr>
            <a:endParaRPr lang="en-US" altLang="ja-JP" dirty="0"/>
          </a:p>
          <a:p>
            <a:pPr marL="0" indent="0">
              <a:lnSpc>
                <a:spcPct val="110000"/>
              </a:lnSpc>
              <a:buNone/>
            </a:pPr>
            <a:r>
              <a:rPr lang="en-US" altLang="ja-JP" sz="1400" dirty="0"/>
              <a:t>【</a:t>
            </a:r>
            <a:r>
              <a:rPr lang="ja-JP" altLang="en-US" sz="1400" dirty="0"/>
              <a:t>出典</a:t>
            </a:r>
            <a:r>
              <a:rPr lang="en-US" altLang="ja-JP" sz="1400" dirty="0"/>
              <a:t>】</a:t>
            </a:r>
          </a:p>
          <a:p>
            <a:pPr marL="0" indent="0">
              <a:lnSpc>
                <a:spcPct val="110000"/>
              </a:lnSpc>
              <a:buNone/>
            </a:pPr>
            <a:r>
              <a:rPr lang="ja-JP" altLang="en-US" sz="1400" dirty="0"/>
              <a:t>当社元従業員の不正行為について（お詫びとご説明） </a:t>
            </a:r>
            <a:r>
              <a:rPr lang="en-US" altLang="ja-JP" sz="1400" dirty="0">
                <a:hlinkClick r:id="rId3"/>
              </a:rPr>
              <a:t>https://www.arkray.co.jp/japanese/news/press/release20190308_jp_jp.html</a:t>
            </a:r>
            <a:endParaRPr lang="en-US" altLang="ja-JP" sz="1400" dirty="0"/>
          </a:p>
          <a:p>
            <a:pPr marL="0" indent="0">
              <a:lnSpc>
                <a:spcPct val="110000"/>
              </a:lnSpc>
              <a:buNone/>
            </a:pPr>
            <a:r>
              <a:rPr lang="en-US" altLang="ja-JP" sz="1400" dirty="0"/>
              <a:t> </a:t>
            </a:r>
          </a:p>
        </p:txBody>
      </p:sp>
      <p:sp>
        <p:nvSpPr>
          <p:cNvPr id="4" name="スライド番号プレースホルダー 3">
            <a:extLst>
              <a:ext uri="{FF2B5EF4-FFF2-40B4-BE49-F238E27FC236}">
                <a16:creationId xmlns:a16="http://schemas.microsoft.com/office/drawing/2014/main" id="{47B4A1DE-056E-45C5-AC2E-888EF6502AF1}"/>
              </a:ext>
            </a:extLst>
          </p:cNvPr>
          <p:cNvSpPr>
            <a:spLocks noGrp="1"/>
          </p:cNvSpPr>
          <p:nvPr>
            <p:ph type="sldNum" sz="quarter" idx="12"/>
          </p:nvPr>
        </p:nvSpPr>
        <p:spPr/>
        <p:txBody>
          <a:bodyPr/>
          <a:lstStyle/>
          <a:p>
            <a:fld id="{9C0452C9-47B8-4E93-87C2-472C2E84F09B}" type="slidenum">
              <a:rPr kumimoji="1" lang="ja-JP" altLang="en-US" smtClean="0"/>
              <a:t>17</a:t>
            </a:fld>
            <a:endParaRPr kumimoji="1" lang="ja-JP" altLang="en-US"/>
          </a:p>
        </p:txBody>
      </p:sp>
    </p:spTree>
    <p:extLst>
      <p:ext uri="{BB962C8B-B14F-4D97-AF65-F5344CB8AC3E}">
        <p14:creationId xmlns:p14="http://schemas.microsoft.com/office/powerpoint/2010/main" val="4266483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CA1B8-B821-44EE-A1BD-3A07E22FB9C5}"/>
              </a:ext>
            </a:extLst>
          </p:cNvPr>
          <p:cNvSpPr>
            <a:spLocks noGrp="1"/>
          </p:cNvSpPr>
          <p:nvPr>
            <p:ph type="title"/>
          </p:nvPr>
        </p:nvSpPr>
        <p:spPr/>
        <p:txBody>
          <a:bodyPr/>
          <a:lstStyle/>
          <a:p>
            <a:r>
              <a:rPr lang="en-US" altLang="ja-JP" dirty="0">
                <a:solidFill>
                  <a:prstClr val="black"/>
                </a:solidFill>
              </a:rPr>
              <a:t>【2</a:t>
            </a:r>
            <a:r>
              <a:rPr lang="ja-JP" altLang="en-US" dirty="0">
                <a:solidFill>
                  <a:prstClr val="black"/>
                </a:solidFill>
              </a:rPr>
              <a:t>位</a:t>
            </a:r>
            <a:r>
              <a:rPr lang="en-US" altLang="ja-JP" dirty="0">
                <a:solidFill>
                  <a:prstClr val="black"/>
                </a:solidFill>
              </a:rPr>
              <a:t>】</a:t>
            </a:r>
            <a:r>
              <a:rPr lang="ja-JP" altLang="en-US" dirty="0">
                <a:solidFill>
                  <a:prstClr val="black"/>
                </a:solidFill>
              </a:rPr>
              <a:t>内部不正による情報漏えい</a:t>
            </a:r>
            <a:br>
              <a:rPr lang="ja-JP" altLang="en-US" dirty="0">
                <a:solidFill>
                  <a:prstClr val="black"/>
                </a:solidFill>
              </a:rPr>
            </a:br>
            <a:r>
              <a:rPr lang="ja-JP" altLang="en-US" sz="2000" dirty="0">
                <a:solidFill>
                  <a:prstClr val="black"/>
                </a:solidFill>
              </a:rPr>
              <a:t>～内部不正をさせない管理・監視体制を～</a:t>
            </a:r>
            <a:endParaRPr kumimoji="1" lang="ja-JP" altLang="en-US" dirty="0"/>
          </a:p>
        </p:txBody>
      </p:sp>
      <p:sp>
        <p:nvSpPr>
          <p:cNvPr id="3" name="コンテンツ プレースホルダー 2">
            <a:extLst>
              <a:ext uri="{FF2B5EF4-FFF2-40B4-BE49-F238E27FC236}">
                <a16:creationId xmlns:a16="http://schemas.microsoft.com/office/drawing/2014/main" id="{599FEA2A-1706-4BF0-A3E8-08A312276E7D}"/>
              </a:ext>
            </a:extLst>
          </p:cNvPr>
          <p:cNvSpPr>
            <a:spLocks noGrp="1"/>
          </p:cNvSpPr>
          <p:nvPr>
            <p:ph idx="1"/>
          </p:nvPr>
        </p:nvSpPr>
        <p:spPr>
          <a:xfrm>
            <a:off x="633845" y="1524001"/>
            <a:ext cx="7886700" cy="4656138"/>
          </a:xfrm>
        </p:spPr>
        <p:txBody>
          <a:bodyPr>
            <a:noAutofit/>
          </a:bodyPr>
          <a:lstStyle/>
          <a:p>
            <a:pPr>
              <a:lnSpc>
                <a:spcPct val="100000"/>
              </a:lnSpc>
              <a:buFont typeface="Wingdings" panose="05000000000000000000" pitchFamily="2" charset="2"/>
              <a:buChar char="n"/>
            </a:pPr>
            <a:r>
              <a:rPr kumimoji="1" lang="ja-JP" altLang="en-US" b="1" dirty="0"/>
              <a:t>対策</a:t>
            </a:r>
            <a:endParaRPr kumimoji="1" lang="en-US" altLang="ja-JP" b="1" dirty="0"/>
          </a:p>
          <a:p>
            <a:pPr>
              <a:lnSpc>
                <a:spcPct val="100000"/>
              </a:lnSpc>
              <a:buFont typeface="Arial" panose="020B0604020202020204" pitchFamily="34" charset="0"/>
              <a:buChar char="•"/>
            </a:pPr>
            <a:r>
              <a:rPr lang="ja-JP" altLang="en-US" dirty="0"/>
              <a:t>経営者・管理者</a:t>
            </a:r>
            <a:endParaRPr lang="en-US" altLang="ja-JP" dirty="0"/>
          </a:p>
          <a:p>
            <a:pPr marL="342900" lvl="1" indent="0">
              <a:lnSpc>
                <a:spcPct val="100000"/>
              </a:lnSpc>
              <a:buNone/>
            </a:pPr>
            <a:r>
              <a:rPr lang="ja-JP" altLang="en-US" dirty="0"/>
              <a:t>・被害の予防</a:t>
            </a:r>
            <a:endParaRPr lang="en-US" altLang="ja-JP" dirty="0"/>
          </a:p>
          <a:p>
            <a:pPr lvl="2">
              <a:lnSpc>
                <a:spcPct val="100000"/>
              </a:lnSpc>
            </a:pPr>
            <a:r>
              <a:rPr lang="ja-JP" altLang="en-US" dirty="0"/>
              <a:t>基本方針の策定</a:t>
            </a:r>
            <a:endParaRPr lang="en-US" altLang="ja-JP" dirty="0"/>
          </a:p>
          <a:p>
            <a:pPr lvl="2">
              <a:lnSpc>
                <a:spcPct val="100000"/>
              </a:lnSpc>
            </a:pPr>
            <a:r>
              <a:rPr lang="ja-JP" altLang="en-US" dirty="0"/>
              <a:t>情報資産の把握、体制の整備</a:t>
            </a:r>
            <a:endParaRPr lang="en-US" altLang="ja-JP" dirty="0"/>
          </a:p>
          <a:p>
            <a:pPr lvl="2">
              <a:lnSpc>
                <a:spcPct val="100000"/>
              </a:lnSpc>
            </a:pPr>
            <a:r>
              <a:rPr lang="ja-JP" altLang="en-US" dirty="0"/>
              <a:t>重要情報の管理、保護</a:t>
            </a:r>
            <a:endParaRPr lang="en-US" altLang="ja-JP" dirty="0"/>
          </a:p>
          <a:p>
            <a:pPr marL="342900" lvl="1" indent="0">
              <a:lnSpc>
                <a:spcPct val="100000"/>
              </a:lnSpc>
              <a:buNone/>
            </a:pPr>
            <a:r>
              <a:rPr lang="ja-JP" altLang="en-US" dirty="0"/>
              <a:t>・情報モラルの向上</a:t>
            </a:r>
            <a:endParaRPr lang="en-US" altLang="ja-JP" dirty="0"/>
          </a:p>
          <a:p>
            <a:pPr lvl="2">
              <a:lnSpc>
                <a:spcPct val="100000"/>
              </a:lnSpc>
            </a:pPr>
            <a:r>
              <a:rPr lang="ja-JP" altLang="en-US" dirty="0"/>
              <a:t>人的管理、コンプライアンス教育徹底</a:t>
            </a:r>
            <a:endParaRPr lang="en-US" altLang="ja-JP" dirty="0"/>
          </a:p>
          <a:p>
            <a:pPr marL="342900" lvl="1" indent="0">
              <a:lnSpc>
                <a:spcPct val="100000"/>
              </a:lnSpc>
              <a:buNone/>
            </a:pPr>
            <a:r>
              <a:rPr lang="ja-JP" altLang="en-US" dirty="0"/>
              <a:t>・被害の早期検知</a:t>
            </a:r>
            <a:endParaRPr lang="en-US" altLang="ja-JP" dirty="0"/>
          </a:p>
          <a:p>
            <a:pPr lvl="2">
              <a:lnSpc>
                <a:spcPct val="100000"/>
              </a:lnSpc>
            </a:pPr>
            <a:r>
              <a:rPr lang="ja-JP" altLang="en-US" dirty="0"/>
              <a:t>システム操作履歴の監視</a:t>
            </a:r>
            <a:endParaRPr lang="en-US" altLang="ja-JP" dirty="0"/>
          </a:p>
          <a:p>
            <a:pPr marL="342900" lvl="1" indent="0">
              <a:lnSpc>
                <a:spcPct val="100000"/>
              </a:lnSpc>
              <a:buNone/>
            </a:pPr>
            <a:r>
              <a:rPr lang="ja-JP" altLang="en-US" dirty="0"/>
              <a:t>・被害を受けた後の対応</a:t>
            </a:r>
            <a:endParaRPr lang="en-US" altLang="ja-JP" dirty="0"/>
          </a:p>
          <a:p>
            <a:pPr lvl="2">
              <a:lnSpc>
                <a:spcPct val="100000"/>
              </a:lnSpc>
            </a:pPr>
            <a:r>
              <a:rPr lang="ja-JP" altLang="en-US" dirty="0"/>
              <a:t>関係者、関係機関への連絡 監督官庁、個人情報保護委員会、警察等</a:t>
            </a:r>
            <a:endParaRPr lang="en-US" altLang="ja-JP" dirty="0"/>
          </a:p>
          <a:p>
            <a:pPr lvl="2">
              <a:lnSpc>
                <a:spcPct val="100000"/>
              </a:lnSpc>
            </a:pPr>
            <a:r>
              <a:rPr lang="ja-JP" altLang="en-US" dirty="0"/>
              <a:t>内部不正者に対する適切な処罰実施</a:t>
            </a:r>
            <a:endParaRPr kumimoji="1" lang="ja-JP" altLang="en-US" dirty="0"/>
          </a:p>
        </p:txBody>
      </p:sp>
      <p:sp>
        <p:nvSpPr>
          <p:cNvPr id="4" name="スライド番号プレースホルダー 3">
            <a:extLst>
              <a:ext uri="{FF2B5EF4-FFF2-40B4-BE49-F238E27FC236}">
                <a16:creationId xmlns:a16="http://schemas.microsoft.com/office/drawing/2014/main" id="{9F35E919-E5D4-440C-BC34-552432C0B61F}"/>
              </a:ext>
            </a:extLst>
          </p:cNvPr>
          <p:cNvSpPr>
            <a:spLocks noGrp="1"/>
          </p:cNvSpPr>
          <p:nvPr>
            <p:ph type="sldNum" sz="quarter" idx="12"/>
          </p:nvPr>
        </p:nvSpPr>
        <p:spPr/>
        <p:txBody>
          <a:bodyPr/>
          <a:lstStyle/>
          <a:p>
            <a:fld id="{9C0452C9-47B8-4E93-87C2-472C2E84F09B}" type="slidenum">
              <a:rPr kumimoji="1" lang="ja-JP" altLang="en-US" smtClean="0"/>
              <a:t>18</a:t>
            </a:fld>
            <a:endParaRPr kumimoji="1" lang="ja-JP" altLang="en-US"/>
          </a:p>
        </p:txBody>
      </p:sp>
    </p:spTree>
    <p:extLst>
      <p:ext uri="{BB962C8B-B14F-4D97-AF65-F5344CB8AC3E}">
        <p14:creationId xmlns:p14="http://schemas.microsoft.com/office/powerpoint/2010/main" val="395578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5C7EB-12B5-447E-A1D5-956EE3C81012}"/>
              </a:ext>
            </a:extLst>
          </p:cNvPr>
          <p:cNvSpPr>
            <a:spLocks noGrp="1"/>
          </p:cNvSpPr>
          <p:nvPr>
            <p:ph type="title"/>
          </p:nvPr>
        </p:nvSpPr>
        <p:spPr/>
        <p:txBody>
          <a:bodyPr>
            <a:normAutofit/>
          </a:bodyPr>
          <a:lstStyle/>
          <a:p>
            <a:r>
              <a:rPr lang="en-US" altLang="ja-JP" dirty="0">
                <a:solidFill>
                  <a:prstClr val="black"/>
                </a:solidFill>
              </a:rPr>
              <a:t>【3</a:t>
            </a:r>
            <a:r>
              <a:rPr lang="ja-JP" altLang="en-US" dirty="0">
                <a:solidFill>
                  <a:prstClr val="black"/>
                </a:solidFill>
              </a:rPr>
              <a:t>位</a:t>
            </a:r>
            <a:r>
              <a:rPr lang="en-US" altLang="ja-JP" dirty="0">
                <a:solidFill>
                  <a:prstClr val="black"/>
                </a:solidFill>
              </a:rPr>
              <a:t>】</a:t>
            </a:r>
            <a:r>
              <a:rPr lang="ja-JP" altLang="en-US" dirty="0">
                <a:solidFill>
                  <a:prstClr val="black"/>
                </a:solidFill>
              </a:rPr>
              <a:t>ビジネスメール詐欺による金銭被害</a:t>
            </a:r>
            <a:br>
              <a:rPr lang="ja-JP" altLang="en-US" dirty="0">
                <a:solidFill>
                  <a:prstClr val="black"/>
                </a:solidFill>
              </a:rPr>
            </a:br>
            <a:r>
              <a:rPr lang="ja-JP" altLang="en-US" sz="2000" dirty="0">
                <a:solidFill>
                  <a:prstClr val="black"/>
                </a:solidFill>
              </a:rPr>
              <a:t>～ここ数年でメジャーなサイバーリスクへと変貌～</a:t>
            </a:r>
            <a:endParaRPr kumimoji="1" lang="ja-JP" altLang="en-US" dirty="0"/>
          </a:p>
        </p:txBody>
      </p:sp>
      <p:sp>
        <p:nvSpPr>
          <p:cNvPr id="3" name="コンテンツ プレースホルダー 2">
            <a:extLst>
              <a:ext uri="{FF2B5EF4-FFF2-40B4-BE49-F238E27FC236}">
                <a16:creationId xmlns:a16="http://schemas.microsoft.com/office/drawing/2014/main" id="{B04CBBAF-619F-41DC-97A6-27F83D6FA4BB}"/>
              </a:ext>
            </a:extLst>
          </p:cNvPr>
          <p:cNvSpPr>
            <a:spLocks noGrp="1"/>
          </p:cNvSpPr>
          <p:nvPr>
            <p:ph idx="1"/>
          </p:nvPr>
        </p:nvSpPr>
        <p:spPr/>
        <p:txBody>
          <a:bodyPr/>
          <a:lstStyle/>
          <a:p>
            <a:pPr>
              <a:lnSpc>
                <a:spcPct val="100000"/>
              </a:lnSpc>
            </a:pPr>
            <a:r>
              <a:rPr lang="ja-JP" altLang="en-US" dirty="0"/>
              <a:t>取引先や経営者とやりとりするようなビジネスメールを装う</a:t>
            </a:r>
            <a:endParaRPr lang="en-US" altLang="ja-JP" dirty="0"/>
          </a:p>
          <a:p>
            <a:pPr>
              <a:lnSpc>
                <a:spcPct val="100000"/>
              </a:lnSpc>
            </a:pPr>
            <a:r>
              <a:rPr lang="ja-JP" altLang="en-US" dirty="0"/>
              <a:t>メールを巧妙に細工し、企業の金銭を取り扱う担当者を騙す</a:t>
            </a:r>
            <a:endParaRPr lang="en-US" altLang="ja-JP" dirty="0"/>
          </a:p>
          <a:p>
            <a:pPr>
              <a:lnSpc>
                <a:spcPct val="100000"/>
              </a:lnSpc>
            </a:pPr>
            <a:r>
              <a:rPr lang="ja-JP" altLang="en-US" dirty="0"/>
              <a:t>攻撃者の用意した口座へ送金させる</a:t>
            </a:r>
            <a:endParaRPr kumimoji="1" lang="ja-JP" altLang="en-US" dirty="0"/>
          </a:p>
        </p:txBody>
      </p:sp>
      <p:sp>
        <p:nvSpPr>
          <p:cNvPr id="4" name="スライド番号プレースホルダー 3">
            <a:extLst>
              <a:ext uri="{FF2B5EF4-FFF2-40B4-BE49-F238E27FC236}">
                <a16:creationId xmlns:a16="http://schemas.microsoft.com/office/drawing/2014/main" id="{A82461F6-BD8B-408D-A71E-6BBA2E4FA8AF}"/>
              </a:ext>
            </a:extLst>
          </p:cNvPr>
          <p:cNvSpPr>
            <a:spLocks noGrp="1"/>
          </p:cNvSpPr>
          <p:nvPr>
            <p:ph type="sldNum" sz="quarter" idx="12"/>
          </p:nvPr>
        </p:nvSpPr>
        <p:spPr/>
        <p:txBody>
          <a:bodyPr/>
          <a:lstStyle/>
          <a:p>
            <a:fld id="{9C0452C9-47B8-4E93-87C2-472C2E84F09B}" type="slidenum">
              <a:rPr kumimoji="1" lang="ja-JP" altLang="en-US" smtClean="0"/>
              <a:t>19</a:t>
            </a:fld>
            <a:endParaRPr kumimoji="1" lang="ja-JP" altLang="en-US"/>
          </a:p>
        </p:txBody>
      </p:sp>
    </p:spTree>
    <p:extLst>
      <p:ext uri="{BB962C8B-B14F-4D97-AF65-F5344CB8AC3E}">
        <p14:creationId xmlns:p14="http://schemas.microsoft.com/office/powerpoint/2010/main" val="174162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0CC9E-EB6F-4CE5-A8E1-176A60463893}"/>
              </a:ext>
            </a:extLst>
          </p:cNvPr>
          <p:cNvSpPr>
            <a:spLocks noGrp="1"/>
          </p:cNvSpPr>
          <p:nvPr>
            <p:ph type="ctrTitle"/>
          </p:nvPr>
        </p:nvSpPr>
        <p:spPr>
          <a:xfrm>
            <a:off x="623455" y="1124530"/>
            <a:ext cx="7897090" cy="2387600"/>
          </a:xfrm>
        </p:spPr>
        <p:txBody>
          <a:bodyPr>
            <a:normAutofit/>
          </a:bodyPr>
          <a:lstStyle/>
          <a:p>
            <a:r>
              <a:rPr kumimoji="1" lang="ja-JP" altLang="en-US" sz="4400" dirty="0"/>
              <a:t>情報セキュリティ</a:t>
            </a:r>
            <a:r>
              <a:rPr kumimoji="1" lang="en-US" altLang="ja-JP" sz="4400" dirty="0"/>
              <a:t>10</a:t>
            </a:r>
            <a:r>
              <a:rPr kumimoji="1" lang="ja-JP" altLang="en-US" sz="4400" dirty="0"/>
              <a:t>大脅威 </a:t>
            </a:r>
            <a:r>
              <a:rPr kumimoji="1" lang="en-US" altLang="ja-JP" sz="4400" dirty="0"/>
              <a:t>2020</a:t>
            </a:r>
            <a:br>
              <a:rPr kumimoji="1" lang="en-US" altLang="ja-JP" sz="4400" dirty="0"/>
            </a:br>
            <a:r>
              <a:rPr kumimoji="1" lang="ja-JP" altLang="en-US" sz="4400" dirty="0"/>
              <a:t>組織編</a:t>
            </a:r>
          </a:p>
        </p:txBody>
      </p:sp>
      <p:sp>
        <p:nvSpPr>
          <p:cNvPr id="3" name="字幕 2">
            <a:extLst>
              <a:ext uri="{FF2B5EF4-FFF2-40B4-BE49-F238E27FC236}">
                <a16:creationId xmlns:a16="http://schemas.microsoft.com/office/drawing/2014/main" id="{7EE9A65A-36F3-478B-AE94-15FEE5DECE6D}"/>
              </a:ext>
            </a:extLst>
          </p:cNvPr>
          <p:cNvSpPr>
            <a:spLocks noGrp="1"/>
          </p:cNvSpPr>
          <p:nvPr>
            <p:ph type="subTitle"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6998B5-B0E0-46CC-93D6-D50F9CAA59FD}"/>
              </a:ext>
            </a:extLst>
          </p:cNvPr>
          <p:cNvSpPr>
            <a:spLocks noGrp="1"/>
          </p:cNvSpPr>
          <p:nvPr>
            <p:ph type="sldNum" sz="quarter" idx="12"/>
          </p:nvPr>
        </p:nvSpPr>
        <p:spPr/>
        <p:txBody>
          <a:bodyPr/>
          <a:lstStyle/>
          <a:p>
            <a:fld id="{9C0452C9-47B8-4E93-87C2-472C2E84F09B}" type="slidenum">
              <a:rPr kumimoji="1" lang="ja-JP" altLang="en-US" smtClean="0"/>
              <a:t>2</a:t>
            </a:fld>
            <a:endParaRPr kumimoji="1" lang="ja-JP" altLang="en-US"/>
          </a:p>
        </p:txBody>
      </p:sp>
    </p:spTree>
    <p:extLst>
      <p:ext uri="{BB962C8B-B14F-4D97-AF65-F5344CB8AC3E}">
        <p14:creationId xmlns:p14="http://schemas.microsoft.com/office/powerpoint/2010/main" val="2858462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D9E7A-E07F-4EFE-A61D-8228E32C20AF}"/>
              </a:ext>
            </a:extLst>
          </p:cNvPr>
          <p:cNvSpPr>
            <a:spLocks noGrp="1"/>
          </p:cNvSpPr>
          <p:nvPr>
            <p:ph type="title"/>
          </p:nvPr>
        </p:nvSpPr>
        <p:spPr/>
        <p:txBody>
          <a:bodyPr/>
          <a:lstStyle/>
          <a:p>
            <a:r>
              <a:rPr lang="en-US" altLang="ja-JP" dirty="0">
                <a:solidFill>
                  <a:prstClr val="black"/>
                </a:solidFill>
              </a:rPr>
              <a:t>【3</a:t>
            </a:r>
            <a:r>
              <a:rPr lang="ja-JP" altLang="en-US" dirty="0">
                <a:solidFill>
                  <a:prstClr val="black"/>
                </a:solidFill>
              </a:rPr>
              <a:t>位</a:t>
            </a:r>
            <a:r>
              <a:rPr lang="en-US" altLang="ja-JP" dirty="0">
                <a:solidFill>
                  <a:prstClr val="black"/>
                </a:solidFill>
              </a:rPr>
              <a:t>】</a:t>
            </a:r>
            <a:r>
              <a:rPr lang="ja-JP" altLang="en-US" dirty="0">
                <a:solidFill>
                  <a:prstClr val="black"/>
                </a:solidFill>
              </a:rPr>
              <a:t>ビジネスメール詐欺による金銭被害</a:t>
            </a:r>
            <a:br>
              <a:rPr lang="ja-JP" altLang="en-US" dirty="0">
                <a:solidFill>
                  <a:prstClr val="black"/>
                </a:solidFill>
              </a:rPr>
            </a:br>
            <a:r>
              <a:rPr lang="ja-JP" altLang="en-US" sz="2000" dirty="0">
                <a:solidFill>
                  <a:prstClr val="black"/>
                </a:solidFill>
              </a:rPr>
              <a:t>～ここ数年でメジャーなサイバーリスクへと変貌～</a:t>
            </a:r>
            <a:endParaRPr kumimoji="1" lang="ja-JP" altLang="en-US" dirty="0"/>
          </a:p>
        </p:txBody>
      </p:sp>
      <p:sp>
        <p:nvSpPr>
          <p:cNvPr id="3" name="コンテンツ プレースホルダー 2">
            <a:extLst>
              <a:ext uri="{FF2B5EF4-FFF2-40B4-BE49-F238E27FC236}">
                <a16:creationId xmlns:a16="http://schemas.microsoft.com/office/drawing/2014/main" id="{61D45A62-54DB-4AE7-9056-B0706178F7D8}"/>
              </a:ext>
            </a:extLst>
          </p:cNvPr>
          <p:cNvSpPr>
            <a:spLocks noGrp="1"/>
          </p:cNvSpPr>
          <p:nvPr>
            <p:ph idx="1"/>
          </p:nvPr>
        </p:nvSpPr>
        <p:spPr/>
        <p:txBody>
          <a:bodyPr/>
          <a:lstStyle/>
          <a:p>
            <a:pPr>
              <a:lnSpc>
                <a:spcPct val="100000"/>
              </a:lnSpc>
              <a:buFont typeface="Wingdings" panose="05000000000000000000" pitchFamily="2" charset="2"/>
              <a:buChar char="n"/>
            </a:pPr>
            <a:r>
              <a:rPr lang="ja-JP" altLang="en-US" b="1" dirty="0"/>
              <a:t>攻撃手口</a:t>
            </a:r>
            <a:endParaRPr lang="en-US" altLang="ja-JP" b="1" dirty="0"/>
          </a:p>
          <a:p>
            <a:pPr>
              <a:lnSpc>
                <a:spcPct val="100000"/>
              </a:lnSpc>
            </a:pPr>
            <a:endParaRPr kumimoji="1" lang="en-US" altLang="ja-JP" dirty="0"/>
          </a:p>
          <a:p>
            <a:pPr marL="0" indent="0">
              <a:lnSpc>
                <a:spcPct val="100000"/>
              </a:lnSpc>
              <a:buNone/>
            </a:pPr>
            <a:endParaRPr kumimoji="1" lang="en-US" altLang="ja-JP" dirty="0"/>
          </a:p>
          <a:p>
            <a:pPr>
              <a:lnSpc>
                <a:spcPct val="100000"/>
              </a:lnSpc>
            </a:pPr>
            <a:r>
              <a:rPr lang="ja-JP" altLang="en-US" dirty="0"/>
              <a:t>取引先との請求書を偽装</a:t>
            </a:r>
            <a:endParaRPr lang="en-US" altLang="ja-JP" dirty="0"/>
          </a:p>
          <a:p>
            <a:pPr>
              <a:lnSpc>
                <a:spcPct val="100000"/>
              </a:lnSpc>
            </a:pPr>
            <a:r>
              <a:rPr lang="ja-JP" altLang="en-US" dirty="0"/>
              <a:t>経営者等へのなりすまし</a:t>
            </a:r>
            <a:endParaRPr lang="en-US" altLang="ja-JP" dirty="0"/>
          </a:p>
          <a:p>
            <a:pPr>
              <a:lnSpc>
                <a:spcPct val="100000"/>
              </a:lnSpc>
            </a:pPr>
            <a:r>
              <a:rPr lang="ja-JP" altLang="en-US" dirty="0"/>
              <a:t>窃取した標的組織のメールアカウントの悪用</a:t>
            </a:r>
            <a:endParaRPr lang="en-US" altLang="ja-JP" dirty="0"/>
          </a:p>
          <a:p>
            <a:pPr>
              <a:lnSpc>
                <a:spcPct val="100000"/>
              </a:lnSpc>
            </a:pPr>
            <a:r>
              <a:rPr lang="ja-JP" altLang="en-US" dirty="0"/>
              <a:t>社外の権威ある第三者へのなりすまし</a:t>
            </a:r>
            <a:endParaRPr lang="en-US" altLang="ja-JP" dirty="0"/>
          </a:p>
          <a:p>
            <a:pPr>
              <a:lnSpc>
                <a:spcPct val="100000"/>
              </a:lnSpc>
            </a:pPr>
            <a:r>
              <a:rPr lang="ja-JP" altLang="en-US" dirty="0"/>
              <a:t>詐欺の準備行為と思われる情報の窃取</a:t>
            </a:r>
            <a:endParaRPr kumimoji="1" lang="ja-JP" altLang="en-US" dirty="0"/>
          </a:p>
        </p:txBody>
      </p:sp>
      <p:sp>
        <p:nvSpPr>
          <p:cNvPr id="4" name="スライド番号プレースホルダー 3">
            <a:extLst>
              <a:ext uri="{FF2B5EF4-FFF2-40B4-BE49-F238E27FC236}">
                <a16:creationId xmlns:a16="http://schemas.microsoft.com/office/drawing/2014/main" id="{CF666E76-4D79-4DD6-B7B6-C31DC7FEDB19}"/>
              </a:ext>
            </a:extLst>
          </p:cNvPr>
          <p:cNvSpPr>
            <a:spLocks noGrp="1"/>
          </p:cNvSpPr>
          <p:nvPr>
            <p:ph type="sldNum" sz="quarter" idx="12"/>
          </p:nvPr>
        </p:nvSpPr>
        <p:spPr/>
        <p:txBody>
          <a:bodyPr/>
          <a:lstStyle/>
          <a:p>
            <a:fld id="{9C0452C9-47B8-4E93-87C2-472C2E84F09B}" type="slidenum">
              <a:rPr kumimoji="1" lang="ja-JP" altLang="en-US" smtClean="0"/>
              <a:t>20</a:t>
            </a:fld>
            <a:endParaRPr kumimoji="1" lang="ja-JP" altLang="en-US"/>
          </a:p>
        </p:txBody>
      </p:sp>
      <p:sp>
        <p:nvSpPr>
          <p:cNvPr id="6" name="正方形/長方形 5">
            <a:extLst>
              <a:ext uri="{FF2B5EF4-FFF2-40B4-BE49-F238E27FC236}">
                <a16:creationId xmlns:a16="http://schemas.microsoft.com/office/drawing/2014/main" id="{818A0D32-1C0B-4A15-8BB5-57B9A74A7B16}"/>
              </a:ext>
            </a:extLst>
          </p:cNvPr>
          <p:cNvSpPr/>
          <p:nvPr/>
        </p:nvSpPr>
        <p:spPr>
          <a:xfrm>
            <a:off x="780545" y="1981200"/>
            <a:ext cx="7740000" cy="89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何らかの手段を用いて標的組織の業務情報等を窃取</a:t>
            </a:r>
            <a:endParaRPr lang="en-US" altLang="ja-JP" sz="2000" b="1" dirty="0"/>
          </a:p>
          <a:p>
            <a:pPr marL="342900" indent="-342900">
              <a:buFont typeface="Wingdings" panose="05000000000000000000" pitchFamily="2" charset="2"/>
              <a:buChar char="l"/>
            </a:pPr>
            <a:r>
              <a:rPr lang="ja-JP" altLang="en-US" sz="2000" b="1" dirty="0"/>
              <a:t>窃取した情報を悪用したメールで送金依頼（金銭詐取）</a:t>
            </a:r>
          </a:p>
        </p:txBody>
      </p:sp>
    </p:spTree>
    <p:extLst>
      <p:ext uri="{BB962C8B-B14F-4D97-AF65-F5344CB8AC3E}">
        <p14:creationId xmlns:p14="http://schemas.microsoft.com/office/powerpoint/2010/main" val="311200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C2CC7-C641-4AD6-BF44-04A6347B6F60}"/>
              </a:ext>
            </a:extLst>
          </p:cNvPr>
          <p:cNvSpPr>
            <a:spLocks noGrp="1"/>
          </p:cNvSpPr>
          <p:nvPr>
            <p:ph type="title"/>
          </p:nvPr>
        </p:nvSpPr>
        <p:spPr/>
        <p:txBody>
          <a:bodyPr/>
          <a:lstStyle/>
          <a:p>
            <a:r>
              <a:rPr lang="en-US" altLang="ja-JP" dirty="0">
                <a:solidFill>
                  <a:prstClr val="black"/>
                </a:solidFill>
              </a:rPr>
              <a:t>【3</a:t>
            </a:r>
            <a:r>
              <a:rPr lang="ja-JP" altLang="en-US" dirty="0">
                <a:solidFill>
                  <a:prstClr val="black"/>
                </a:solidFill>
              </a:rPr>
              <a:t>位</a:t>
            </a:r>
            <a:r>
              <a:rPr lang="en-US" altLang="ja-JP" dirty="0">
                <a:solidFill>
                  <a:prstClr val="black"/>
                </a:solidFill>
              </a:rPr>
              <a:t>】</a:t>
            </a:r>
            <a:r>
              <a:rPr lang="ja-JP" altLang="en-US" dirty="0">
                <a:solidFill>
                  <a:prstClr val="black"/>
                </a:solidFill>
              </a:rPr>
              <a:t>ビジネスメール詐欺による金銭被害</a:t>
            </a:r>
            <a:br>
              <a:rPr lang="ja-JP" altLang="en-US" dirty="0">
                <a:solidFill>
                  <a:prstClr val="black"/>
                </a:solidFill>
              </a:rPr>
            </a:br>
            <a:r>
              <a:rPr lang="ja-JP" altLang="en-US" sz="2000" dirty="0">
                <a:solidFill>
                  <a:prstClr val="black"/>
                </a:solidFill>
              </a:rPr>
              <a:t>～ここ数年でメジャーなサイバーリスクへと変貌～</a:t>
            </a:r>
            <a:endParaRPr kumimoji="1" lang="ja-JP" altLang="en-US" dirty="0"/>
          </a:p>
        </p:txBody>
      </p:sp>
      <p:sp>
        <p:nvSpPr>
          <p:cNvPr id="3" name="コンテンツ プレースホルダー 2">
            <a:extLst>
              <a:ext uri="{FF2B5EF4-FFF2-40B4-BE49-F238E27FC236}">
                <a16:creationId xmlns:a16="http://schemas.microsoft.com/office/drawing/2014/main" id="{EF951413-E191-49BF-86D1-2299D8B06B47}"/>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ビジネスメール詐欺容疑、日本で逮捕者</a:t>
            </a:r>
            <a:endParaRPr lang="en-US" altLang="ja-JP" dirty="0"/>
          </a:p>
          <a:p>
            <a:pPr lvl="1">
              <a:lnSpc>
                <a:spcPct val="100000"/>
              </a:lnSpc>
            </a:pPr>
            <a:r>
              <a:rPr lang="ja-JP" altLang="en-US" dirty="0"/>
              <a:t>海外企業の会社代表のメールアカウントを乗っ取り</a:t>
            </a:r>
            <a:endParaRPr lang="en-US" altLang="ja-JP" dirty="0"/>
          </a:p>
          <a:p>
            <a:pPr lvl="1">
              <a:lnSpc>
                <a:spcPct val="100000"/>
              </a:lnSpc>
            </a:pPr>
            <a:r>
              <a:rPr lang="ja-JP" altLang="en-US" dirty="0"/>
              <a:t>約</a:t>
            </a:r>
            <a:r>
              <a:rPr lang="en-US" altLang="ja-JP" dirty="0"/>
              <a:t>1</a:t>
            </a:r>
            <a:r>
              <a:rPr lang="ja-JP" altLang="en-US" dirty="0"/>
              <a:t>億</a:t>
            </a:r>
            <a:r>
              <a:rPr lang="en-US" altLang="ja-JP" dirty="0"/>
              <a:t>1</a:t>
            </a:r>
            <a:r>
              <a:rPr lang="ja-JP" altLang="en-US" dirty="0"/>
              <a:t>千万円を日本国内のの信用金庫へ振り込ませた</a:t>
            </a:r>
            <a:endParaRPr lang="en-US" altLang="ja-JP" dirty="0"/>
          </a:p>
          <a:p>
            <a:pPr lvl="1">
              <a:lnSpc>
                <a:spcPct val="100000"/>
              </a:lnSpc>
            </a:pPr>
            <a:r>
              <a:rPr lang="ja-JP" altLang="en-US" dirty="0"/>
              <a:t>詐欺と組織犯罪処罰法違反の容疑で日本人</a:t>
            </a:r>
            <a:r>
              <a:rPr lang="en-US" altLang="ja-JP" dirty="0"/>
              <a:t>2</a:t>
            </a:r>
            <a:r>
              <a:rPr lang="ja-JP" altLang="en-US" dirty="0"/>
              <a:t>人を逮捕</a:t>
            </a: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marL="0" indent="0">
              <a:lnSpc>
                <a:spcPct val="100000"/>
              </a:lnSpc>
              <a:buNone/>
            </a:pPr>
            <a:endParaRPr lang="en-US" altLang="ja-JP"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ビジネスメール詐欺容疑、日本で逮捕者 マフィア関与か </a:t>
            </a:r>
            <a:r>
              <a:rPr lang="en-US" altLang="ja-JP" sz="1400" dirty="0">
                <a:hlinkClick r:id="rId3"/>
              </a:rPr>
              <a:t>https://www.asahi.com/articles/ASM3W7529M3WUTIL06D.html</a:t>
            </a:r>
            <a:endParaRPr lang="en-US" altLang="ja-JP" sz="1400" dirty="0"/>
          </a:p>
          <a:p>
            <a:pPr marL="0" indent="0">
              <a:lnSpc>
                <a:spcPct val="100000"/>
              </a:lnSpc>
              <a:buNone/>
            </a:pPr>
            <a:endParaRPr lang="en-US" altLang="ja-JP" sz="1400" dirty="0"/>
          </a:p>
        </p:txBody>
      </p:sp>
      <p:sp>
        <p:nvSpPr>
          <p:cNvPr id="4" name="スライド番号プレースホルダー 3">
            <a:extLst>
              <a:ext uri="{FF2B5EF4-FFF2-40B4-BE49-F238E27FC236}">
                <a16:creationId xmlns:a16="http://schemas.microsoft.com/office/drawing/2014/main" id="{3CE64FFE-75F3-4677-BD48-15F7F25D9BE1}"/>
              </a:ext>
            </a:extLst>
          </p:cNvPr>
          <p:cNvSpPr>
            <a:spLocks noGrp="1"/>
          </p:cNvSpPr>
          <p:nvPr>
            <p:ph type="sldNum" sz="quarter" idx="12"/>
          </p:nvPr>
        </p:nvSpPr>
        <p:spPr/>
        <p:txBody>
          <a:bodyPr/>
          <a:lstStyle/>
          <a:p>
            <a:fld id="{9C0452C9-47B8-4E93-87C2-472C2E84F09B}" type="slidenum">
              <a:rPr kumimoji="1" lang="ja-JP" altLang="en-US" smtClean="0"/>
              <a:t>21</a:t>
            </a:fld>
            <a:endParaRPr kumimoji="1" lang="ja-JP" altLang="en-US"/>
          </a:p>
        </p:txBody>
      </p:sp>
    </p:spTree>
    <p:extLst>
      <p:ext uri="{BB962C8B-B14F-4D97-AF65-F5344CB8AC3E}">
        <p14:creationId xmlns:p14="http://schemas.microsoft.com/office/powerpoint/2010/main" val="344613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A1B46-4D79-4A70-94EA-566BC4349792}"/>
              </a:ext>
            </a:extLst>
          </p:cNvPr>
          <p:cNvSpPr>
            <a:spLocks noGrp="1"/>
          </p:cNvSpPr>
          <p:nvPr>
            <p:ph type="title"/>
          </p:nvPr>
        </p:nvSpPr>
        <p:spPr>
          <a:xfrm>
            <a:off x="633845" y="365760"/>
            <a:ext cx="7886700" cy="1011936"/>
          </a:xfrm>
        </p:spPr>
        <p:txBody>
          <a:bodyPr/>
          <a:lstStyle/>
          <a:p>
            <a:r>
              <a:rPr lang="en-US" altLang="ja-JP" dirty="0">
                <a:solidFill>
                  <a:prstClr val="black"/>
                </a:solidFill>
              </a:rPr>
              <a:t>【3</a:t>
            </a:r>
            <a:r>
              <a:rPr lang="ja-JP" altLang="en-US" dirty="0">
                <a:solidFill>
                  <a:prstClr val="black"/>
                </a:solidFill>
              </a:rPr>
              <a:t>位</a:t>
            </a:r>
            <a:r>
              <a:rPr lang="en-US" altLang="ja-JP" dirty="0">
                <a:solidFill>
                  <a:prstClr val="black"/>
                </a:solidFill>
              </a:rPr>
              <a:t>】</a:t>
            </a:r>
            <a:r>
              <a:rPr lang="ja-JP" altLang="en-US" dirty="0">
                <a:solidFill>
                  <a:prstClr val="black"/>
                </a:solidFill>
              </a:rPr>
              <a:t>ビジネスメール詐欺による金銭被害</a:t>
            </a:r>
            <a:br>
              <a:rPr lang="ja-JP" altLang="en-US" dirty="0">
                <a:solidFill>
                  <a:prstClr val="black"/>
                </a:solidFill>
              </a:rPr>
            </a:br>
            <a:r>
              <a:rPr lang="ja-JP" altLang="en-US" sz="2000" dirty="0">
                <a:solidFill>
                  <a:prstClr val="black"/>
                </a:solidFill>
              </a:rPr>
              <a:t>～ここ数年でメジャーなサイバーリスクへと変貌～</a:t>
            </a:r>
            <a:endParaRPr kumimoji="1" lang="ja-JP" altLang="en-US" dirty="0"/>
          </a:p>
        </p:txBody>
      </p:sp>
      <p:sp>
        <p:nvSpPr>
          <p:cNvPr id="3" name="コンテンツ プレースホルダー 2">
            <a:extLst>
              <a:ext uri="{FF2B5EF4-FFF2-40B4-BE49-F238E27FC236}">
                <a16:creationId xmlns:a16="http://schemas.microsoft.com/office/drawing/2014/main" id="{3F109867-ECE0-49E0-8E37-3441CCF13241}"/>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サイバー情報共有イニシアティブ（</a:t>
            </a:r>
            <a:r>
              <a:rPr lang="en-US" altLang="ja-JP" dirty="0"/>
              <a:t>J-CSIP</a:t>
            </a:r>
            <a:r>
              <a:rPr lang="ja-JP" altLang="en-US" dirty="0"/>
              <a:t>）運用状況</a:t>
            </a:r>
            <a:r>
              <a:rPr lang="en-US" altLang="ja-JP" dirty="0"/>
              <a:t>[2019</a:t>
            </a:r>
            <a:r>
              <a:rPr lang="ja-JP" altLang="en-US" dirty="0"/>
              <a:t>年</a:t>
            </a:r>
            <a:r>
              <a:rPr lang="en-US" altLang="ja-JP" dirty="0"/>
              <a:t>4</a:t>
            </a:r>
            <a:r>
              <a:rPr lang="ja-JP" altLang="en-US" dirty="0"/>
              <a:t>月～</a:t>
            </a:r>
            <a:r>
              <a:rPr lang="en-US" altLang="ja-JP" dirty="0"/>
              <a:t>6</a:t>
            </a:r>
            <a:r>
              <a:rPr lang="ja-JP" altLang="en-US" dirty="0"/>
              <a:t>月</a:t>
            </a:r>
            <a:r>
              <a:rPr lang="en-US" altLang="ja-JP" dirty="0"/>
              <a:t>]</a:t>
            </a:r>
          </a:p>
          <a:p>
            <a:pPr marL="342900" lvl="1" indent="0">
              <a:lnSpc>
                <a:spcPct val="100000"/>
              </a:lnSpc>
              <a:buNone/>
            </a:pPr>
            <a:r>
              <a:rPr lang="en-US" altLang="ja-JP" dirty="0"/>
              <a:t>&lt;</a:t>
            </a:r>
            <a:r>
              <a:rPr lang="ja-JP" altLang="en-US" dirty="0"/>
              <a:t>確認された手口</a:t>
            </a:r>
            <a:r>
              <a:rPr lang="en-US" altLang="ja-JP" dirty="0"/>
              <a:t>&gt;</a:t>
            </a:r>
          </a:p>
          <a:p>
            <a:pPr lvl="1">
              <a:lnSpc>
                <a:spcPct val="100000"/>
              </a:lnSpc>
            </a:pPr>
            <a:r>
              <a:rPr lang="ja-JP" altLang="en-US" dirty="0"/>
              <a:t>標的組織が新規取引先とやりとりしているところに介入</a:t>
            </a:r>
            <a:endParaRPr lang="en-US" altLang="ja-JP" dirty="0"/>
          </a:p>
          <a:p>
            <a:pPr lvl="1">
              <a:lnSpc>
                <a:spcPct val="100000"/>
              </a:lnSpc>
            </a:pPr>
            <a:r>
              <a:rPr lang="ja-JP" altLang="en-US" dirty="0"/>
              <a:t>偽口座を記載した見積書を「差し替え」と称して送付</a:t>
            </a:r>
            <a:endParaRPr lang="en-US" altLang="ja-JP" dirty="0"/>
          </a:p>
          <a:p>
            <a:pPr marL="685800" lvl="2" indent="0">
              <a:lnSpc>
                <a:spcPct val="100000"/>
              </a:lnSpc>
              <a:buNone/>
            </a:pPr>
            <a:r>
              <a:rPr lang="en-US" altLang="ja-JP" dirty="0"/>
              <a:t>※</a:t>
            </a:r>
            <a:r>
              <a:rPr lang="ja-JP" altLang="en-US" dirty="0"/>
              <a:t>偽メールで見積金額変更を依頼しつつ振込先口座も改変</a:t>
            </a:r>
            <a:endParaRPr lang="en-US" altLang="ja-JP"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サイバー情報共有イニシアティブ（</a:t>
            </a:r>
            <a:r>
              <a:rPr lang="en-US" altLang="ja-JP" sz="1400" dirty="0"/>
              <a:t>J-CSIP</a:t>
            </a:r>
            <a:r>
              <a:rPr lang="ja-JP" altLang="en-US" sz="1400" dirty="0"/>
              <a:t>）運用状況 </a:t>
            </a:r>
            <a:r>
              <a:rPr lang="en-US" altLang="ja-JP" sz="1400" dirty="0"/>
              <a:t>[2019</a:t>
            </a:r>
            <a:r>
              <a:rPr lang="ja-JP" altLang="en-US" sz="1400" dirty="0"/>
              <a:t>年</a:t>
            </a:r>
            <a:r>
              <a:rPr lang="en-US" altLang="ja-JP" sz="1400" dirty="0"/>
              <a:t>4</a:t>
            </a:r>
            <a:r>
              <a:rPr lang="ja-JP" altLang="en-US" sz="1400" dirty="0"/>
              <a:t>月～</a:t>
            </a:r>
            <a:r>
              <a:rPr lang="en-US" altLang="ja-JP" sz="1400" dirty="0"/>
              <a:t>6</a:t>
            </a:r>
            <a:r>
              <a:rPr lang="ja-JP" altLang="en-US" sz="1400" dirty="0"/>
              <a:t>月</a:t>
            </a:r>
            <a:r>
              <a:rPr lang="en-US" altLang="ja-JP" sz="1400" dirty="0"/>
              <a:t>] </a:t>
            </a:r>
            <a:r>
              <a:rPr lang="en-US" altLang="ja-JP" sz="1400" dirty="0">
                <a:hlinkClick r:id="rId3"/>
              </a:rPr>
              <a:t>https://www.ipa.go.jp/files/000076713.pdf</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A8ABAC9D-D9D1-408B-AEAA-88D3E1D97D87}"/>
              </a:ext>
            </a:extLst>
          </p:cNvPr>
          <p:cNvSpPr>
            <a:spLocks noGrp="1"/>
          </p:cNvSpPr>
          <p:nvPr>
            <p:ph type="sldNum" sz="quarter" idx="12"/>
          </p:nvPr>
        </p:nvSpPr>
        <p:spPr/>
        <p:txBody>
          <a:bodyPr/>
          <a:lstStyle/>
          <a:p>
            <a:fld id="{9C0452C9-47B8-4E93-87C2-472C2E84F09B}" type="slidenum">
              <a:rPr kumimoji="1" lang="ja-JP" altLang="en-US" smtClean="0"/>
              <a:t>22</a:t>
            </a:fld>
            <a:endParaRPr kumimoji="1" lang="ja-JP" altLang="en-US"/>
          </a:p>
        </p:txBody>
      </p:sp>
    </p:spTree>
    <p:extLst>
      <p:ext uri="{BB962C8B-B14F-4D97-AF65-F5344CB8AC3E}">
        <p14:creationId xmlns:p14="http://schemas.microsoft.com/office/powerpoint/2010/main" val="573077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299192-4740-47F9-A84F-AC0862CDF647}"/>
              </a:ext>
            </a:extLst>
          </p:cNvPr>
          <p:cNvSpPr>
            <a:spLocks noGrp="1"/>
          </p:cNvSpPr>
          <p:nvPr>
            <p:ph type="title"/>
          </p:nvPr>
        </p:nvSpPr>
        <p:spPr/>
        <p:txBody>
          <a:bodyPr/>
          <a:lstStyle/>
          <a:p>
            <a:r>
              <a:rPr lang="en-US" altLang="ja-JP" dirty="0">
                <a:solidFill>
                  <a:prstClr val="black"/>
                </a:solidFill>
              </a:rPr>
              <a:t>【3</a:t>
            </a:r>
            <a:r>
              <a:rPr lang="ja-JP" altLang="en-US" dirty="0">
                <a:solidFill>
                  <a:prstClr val="black"/>
                </a:solidFill>
              </a:rPr>
              <a:t>位</a:t>
            </a:r>
            <a:r>
              <a:rPr lang="en-US" altLang="ja-JP" dirty="0">
                <a:solidFill>
                  <a:prstClr val="black"/>
                </a:solidFill>
              </a:rPr>
              <a:t>】</a:t>
            </a:r>
            <a:r>
              <a:rPr lang="ja-JP" altLang="en-US" dirty="0">
                <a:solidFill>
                  <a:prstClr val="black"/>
                </a:solidFill>
              </a:rPr>
              <a:t>ビジネスメール詐欺による金銭被害</a:t>
            </a:r>
            <a:br>
              <a:rPr lang="ja-JP" altLang="en-US" dirty="0">
                <a:solidFill>
                  <a:prstClr val="black"/>
                </a:solidFill>
              </a:rPr>
            </a:br>
            <a:r>
              <a:rPr lang="ja-JP" altLang="en-US" sz="2000" dirty="0">
                <a:solidFill>
                  <a:prstClr val="black"/>
                </a:solidFill>
              </a:rPr>
              <a:t>～ここ数年でメジャーなサイバーリスクへと変貌～</a:t>
            </a:r>
            <a:endParaRPr kumimoji="1" lang="ja-JP" altLang="en-US" dirty="0"/>
          </a:p>
        </p:txBody>
      </p:sp>
      <p:sp>
        <p:nvSpPr>
          <p:cNvPr id="3" name="コンテンツ プレースホルダー 2">
            <a:extLst>
              <a:ext uri="{FF2B5EF4-FFF2-40B4-BE49-F238E27FC236}">
                <a16:creationId xmlns:a16="http://schemas.microsoft.com/office/drawing/2014/main" id="{C736CBFC-CC3E-4B44-B2CF-280FDACDEC08}"/>
              </a:ext>
            </a:extLst>
          </p:cNvPr>
          <p:cNvSpPr>
            <a:spLocks noGrp="1"/>
          </p:cNvSpPr>
          <p:nvPr>
            <p:ph idx="1"/>
          </p:nvPr>
        </p:nvSpPr>
        <p:spPr/>
        <p:txBody>
          <a:bodyPr>
            <a:norm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組織</a:t>
            </a:r>
            <a:endParaRPr lang="en-US" altLang="ja-JP" dirty="0"/>
          </a:p>
          <a:p>
            <a:pPr marL="342900" lvl="1" indent="0">
              <a:lnSpc>
                <a:spcPct val="100000"/>
              </a:lnSpc>
              <a:buNone/>
            </a:pPr>
            <a:r>
              <a:rPr lang="ja-JP" altLang="en-US" dirty="0"/>
              <a:t>・被害の予防</a:t>
            </a:r>
            <a:endParaRPr lang="en-US" altLang="ja-JP" dirty="0"/>
          </a:p>
          <a:p>
            <a:pPr lvl="2">
              <a:lnSpc>
                <a:spcPct val="100000"/>
              </a:lnSpc>
            </a:pPr>
            <a:r>
              <a:rPr lang="ja-JP" altLang="en-US" dirty="0"/>
              <a:t>ガバナンスが機能する業務フローの構築</a:t>
            </a:r>
            <a:endParaRPr lang="en-US" altLang="ja-JP" dirty="0"/>
          </a:p>
          <a:p>
            <a:pPr lvl="3">
              <a:lnSpc>
                <a:spcPct val="100000"/>
              </a:lnSpc>
            </a:pPr>
            <a:r>
              <a:rPr lang="ja-JP" altLang="en-US" dirty="0"/>
              <a:t>個人の判断や命令で取引が行われないルールやシステムの構築</a:t>
            </a:r>
            <a:endParaRPr lang="en-US" altLang="ja-JP" dirty="0"/>
          </a:p>
          <a:p>
            <a:pPr lvl="2">
              <a:lnSpc>
                <a:spcPct val="100000"/>
              </a:lnSpc>
            </a:pPr>
            <a:r>
              <a:rPr lang="ja-JP" altLang="en-US" dirty="0"/>
              <a:t>メールに電子証明を付与（</a:t>
            </a:r>
            <a:r>
              <a:rPr lang="en-US" altLang="ja-JP" dirty="0"/>
              <a:t>S/MIME</a:t>
            </a:r>
            <a:r>
              <a:rPr lang="ja-JP" altLang="en-US" dirty="0"/>
              <a:t>） </a:t>
            </a:r>
            <a:r>
              <a:rPr lang="en-US" altLang="ja-JP" dirty="0"/>
              <a:t>※</a:t>
            </a:r>
            <a:r>
              <a:rPr lang="ja-JP" altLang="en-US" dirty="0"/>
              <a:t>なりすまし防止</a:t>
            </a:r>
            <a:endParaRPr lang="en-US" altLang="ja-JP" dirty="0"/>
          </a:p>
          <a:p>
            <a:pPr marL="685800" lvl="2" indent="0">
              <a:lnSpc>
                <a:spcPct val="100000"/>
              </a:lnSpc>
              <a:buNone/>
            </a:pPr>
            <a:r>
              <a:rPr lang="en-US" altLang="ja-JP" dirty="0"/>
              <a:t>&lt;</a:t>
            </a:r>
            <a:r>
              <a:rPr lang="ja-JP" altLang="en-US" dirty="0"/>
              <a:t>メールの真正性の確認</a:t>
            </a:r>
            <a:r>
              <a:rPr lang="en-US" altLang="ja-JP" dirty="0"/>
              <a:t>&gt;</a:t>
            </a:r>
          </a:p>
          <a:p>
            <a:pPr lvl="2">
              <a:lnSpc>
                <a:spcPct val="100000"/>
              </a:lnSpc>
            </a:pPr>
            <a:r>
              <a:rPr lang="ja-JP" altLang="en-US" dirty="0"/>
              <a:t>メール以外の方法で事実確認</a:t>
            </a:r>
            <a:endParaRPr lang="en-US" altLang="ja-JP" dirty="0"/>
          </a:p>
          <a:p>
            <a:pPr lvl="2">
              <a:lnSpc>
                <a:spcPct val="100000"/>
              </a:lnSpc>
            </a:pPr>
            <a:r>
              <a:rPr lang="ja-JP" altLang="en-US" dirty="0"/>
              <a:t>送信元のメールドメインに注意</a:t>
            </a:r>
            <a:endParaRPr lang="en-US" altLang="ja-JP" dirty="0"/>
          </a:p>
          <a:p>
            <a:pPr lvl="2">
              <a:lnSpc>
                <a:spcPct val="100000"/>
              </a:lnSpc>
            </a:pPr>
            <a:r>
              <a:rPr lang="ja-JP" altLang="en-US" dirty="0"/>
              <a:t>判断を急がせるメールに注意</a:t>
            </a:r>
            <a:endParaRPr lang="en-US" altLang="ja-JP" dirty="0"/>
          </a:p>
          <a:p>
            <a:pPr marL="685800" lvl="2" indent="0">
              <a:lnSpc>
                <a:spcPct val="100000"/>
              </a:lnSpc>
              <a:buNone/>
            </a:pPr>
            <a:r>
              <a:rPr lang="en-US" altLang="ja-JP" dirty="0"/>
              <a:t>&lt;</a:t>
            </a:r>
            <a:r>
              <a:rPr lang="ja-JP" altLang="en-US" dirty="0"/>
              <a:t>メールアカウントの適切な管理</a:t>
            </a:r>
            <a:r>
              <a:rPr lang="en-US" altLang="ja-JP" dirty="0"/>
              <a:t>&gt;</a:t>
            </a:r>
          </a:p>
          <a:p>
            <a:pPr lvl="2">
              <a:lnSpc>
                <a:spcPct val="100000"/>
              </a:lnSpc>
            </a:pPr>
            <a:r>
              <a:rPr lang="ja-JP" altLang="en-US" dirty="0"/>
              <a:t>パスワードの適切な管理</a:t>
            </a:r>
            <a:endParaRPr lang="en-US" altLang="ja-JP" dirty="0"/>
          </a:p>
          <a:p>
            <a:pPr lvl="2">
              <a:lnSpc>
                <a:spcPct val="100000"/>
              </a:lnSpc>
            </a:pPr>
            <a:r>
              <a:rPr lang="ja-JP" altLang="en-US" dirty="0"/>
              <a:t>ログイン通知機能等で不正ログイン対策 </a:t>
            </a:r>
            <a:endParaRPr kumimoji="1" lang="ja-JP" altLang="en-US" dirty="0"/>
          </a:p>
        </p:txBody>
      </p:sp>
      <p:sp>
        <p:nvSpPr>
          <p:cNvPr id="4" name="スライド番号プレースホルダー 3">
            <a:extLst>
              <a:ext uri="{FF2B5EF4-FFF2-40B4-BE49-F238E27FC236}">
                <a16:creationId xmlns:a16="http://schemas.microsoft.com/office/drawing/2014/main" id="{061EF1CE-47E3-4C85-98AB-5B977A72666B}"/>
              </a:ext>
            </a:extLst>
          </p:cNvPr>
          <p:cNvSpPr>
            <a:spLocks noGrp="1"/>
          </p:cNvSpPr>
          <p:nvPr>
            <p:ph type="sldNum" sz="quarter" idx="12"/>
          </p:nvPr>
        </p:nvSpPr>
        <p:spPr/>
        <p:txBody>
          <a:bodyPr/>
          <a:lstStyle/>
          <a:p>
            <a:fld id="{9C0452C9-47B8-4E93-87C2-472C2E84F09B}" type="slidenum">
              <a:rPr kumimoji="1" lang="ja-JP" altLang="en-US" smtClean="0"/>
              <a:t>23</a:t>
            </a:fld>
            <a:endParaRPr kumimoji="1" lang="ja-JP" altLang="en-US"/>
          </a:p>
        </p:txBody>
      </p:sp>
    </p:spTree>
    <p:extLst>
      <p:ext uri="{BB962C8B-B14F-4D97-AF65-F5344CB8AC3E}">
        <p14:creationId xmlns:p14="http://schemas.microsoft.com/office/powerpoint/2010/main" val="270921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14FDE-7360-4532-8A43-D4244D2D4674}"/>
              </a:ext>
            </a:extLst>
          </p:cNvPr>
          <p:cNvSpPr>
            <a:spLocks noGrp="1"/>
          </p:cNvSpPr>
          <p:nvPr>
            <p:ph type="title"/>
          </p:nvPr>
        </p:nvSpPr>
        <p:spPr/>
        <p:txBody>
          <a:bodyPr/>
          <a:lstStyle/>
          <a:p>
            <a:r>
              <a:rPr lang="en-US" altLang="ja-JP" dirty="0">
                <a:solidFill>
                  <a:prstClr val="black"/>
                </a:solidFill>
              </a:rPr>
              <a:t>【3</a:t>
            </a:r>
            <a:r>
              <a:rPr lang="ja-JP" altLang="en-US" dirty="0">
                <a:solidFill>
                  <a:prstClr val="black"/>
                </a:solidFill>
              </a:rPr>
              <a:t>位</a:t>
            </a:r>
            <a:r>
              <a:rPr lang="en-US" altLang="ja-JP" dirty="0">
                <a:solidFill>
                  <a:prstClr val="black"/>
                </a:solidFill>
              </a:rPr>
              <a:t>】</a:t>
            </a:r>
            <a:r>
              <a:rPr lang="ja-JP" altLang="en-US" dirty="0">
                <a:solidFill>
                  <a:prstClr val="black"/>
                </a:solidFill>
              </a:rPr>
              <a:t>ビジネスメール詐欺による金銭被害</a:t>
            </a:r>
            <a:br>
              <a:rPr lang="ja-JP" altLang="en-US" dirty="0">
                <a:solidFill>
                  <a:prstClr val="black"/>
                </a:solidFill>
              </a:rPr>
            </a:br>
            <a:r>
              <a:rPr lang="ja-JP" altLang="en-US" sz="2000" dirty="0">
                <a:solidFill>
                  <a:prstClr val="black"/>
                </a:solidFill>
              </a:rPr>
              <a:t>～ここ数年でメジャーなサイバーリスクへと変貌～</a:t>
            </a:r>
            <a:endParaRPr kumimoji="1" lang="ja-JP" altLang="en-US" dirty="0"/>
          </a:p>
        </p:txBody>
      </p:sp>
      <p:sp>
        <p:nvSpPr>
          <p:cNvPr id="3" name="コンテンツ プレースホルダー 2">
            <a:extLst>
              <a:ext uri="{FF2B5EF4-FFF2-40B4-BE49-F238E27FC236}">
                <a16:creationId xmlns:a16="http://schemas.microsoft.com/office/drawing/2014/main" id="{4922EF5D-8C6B-43B2-A838-DD1FE693F523}"/>
              </a:ext>
            </a:extLst>
          </p:cNvPr>
          <p:cNvSpPr>
            <a:spLocks noGrp="1"/>
          </p:cNvSpPr>
          <p:nvPr>
            <p:ph idx="1"/>
          </p:nvPr>
        </p:nvSpPr>
        <p:spPr/>
        <p:txBody>
          <a:bodyPr/>
          <a:lstStyle/>
          <a:p>
            <a:pPr>
              <a:lnSpc>
                <a:spcPct val="100000"/>
              </a:lnSpc>
              <a:buFont typeface="Wingdings" panose="05000000000000000000" pitchFamily="2" charset="2"/>
              <a:buChar char="n"/>
            </a:pPr>
            <a:r>
              <a:rPr lang="ja-JP" altLang="en-US" b="1" dirty="0"/>
              <a:t>対策 </a:t>
            </a:r>
            <a:endParaRPr lang="en-US" altLang="ja-JP" b="1" dirty="0"/>
          </a:p>
          <a:p>
            <a:pPr>
              <a:lnSpc>
                <a:spcPct val="100000"/>
              </a:lnSpc>
            </a:pPr>
            <a:r>
              <a:rPr lang="ja-JP" altLang="en-US" dirty="0"/>
              <a:t>組織</a:t>
            </a:r>
            <a:r>
              <a:rPr lang="ja-JP" altLang="en-US" sz="2200" dirty="0"/>
              <a:t>（金銭の決裁権限を持つ責任者・金銭を取り扱う担当者）</a:t>
            </a:r>
            <a:endParaRPr lang="en-US" altLang="ja-JP" sz="2200" dirty="0"/>
          </a:p>
          <a:p>
            <a:pPr lvl="1">
              <a:lnSpc>
                <a:spcPct val="100000"/>
              </a:lnSpc>
            </a:pPr>
            <a:r>
              <a:rPr lang="ja-JP" altLang="en-US" dirty="0"/>
              <a:t>被害を受けた後の対応</a:t>
            </a:r>
            <a:endParaRPr lang="en-US" altLang="ja-JP" dirty="0"/>
          </a:p>
          <a:p>
            <a:pPr lvl="2">
              <a:lnSpc>
                <a:spcPct val="100000"/>
              </a:lnSpc>
            </a:pPr>
            <a:r>
              <a:rPr lang="en-US" altLang="ja-JP" dirty="0"/>
              <a:t>CSIRT</a:t>
            </a:r>
            <a:r>
              <a:rPr lang="ja-JP" altLang="en-US" dirty="0"/>
              <a:t>への連絡</a:t>
            </a:r>
            <a:endParaRPr lang="en-US" altLang="ja-JP" dirty="0"/>
          </a:p>
          <a:p>
            <a:pPr lvl="2">
              <a:lnSpc>
                <a:spcPct val="100000"/>
              </a:lnSpc>
            </a:pPr>
            <a:r>
              <a:rPr lang="ja-JP" altLang="en-US" dirty="0"/>
              <a:t>警察に相談</a:t>
            </a:r>
            <a:endParaRPr lang="en-US" altLang="ja-JP" dirty="0"/>
          </a:p>
          <a:p>
            <a:pPr lvl="2">
              <a:lnSpc>
                <a:spcPct val="100000"/>
              </a:lnSpc>
            </a:pPr>
            <a:r>
              <a:rPr lang="ja-JP" altLang="en-US" dirty="0"/>
              <a:t>踏み台や詐称されている組織への連絡</a:t>
            </a:r>
            <a:endParaRPr lang="en-US" altLang="ja-JP" dirty="0"/>
          </a:p>
          <a:p>
            <a:pPr lvl="2">
              <a:lnSpc>
                <a:spcPct val="100000"/>
              </a:lnSpc>
            </a:pPr>
            <a:r>
              <a:rPr lang="ja-JP" altLang="en-US" dirty="0"/>
              <a:t>影響調査および原因追及、対策の強化 </a:t>
            </a:r>
            <a:endParaRPr kumimoji="1" lang="ja-JP" altLang="en-US" dirty="0"/>
          </a:p>
        </p:txBody>
      </p:sp>
      <p:sp>
        <p:nvSpPr>
          <p:cNvPr id="4" name="スライド番号プレースホルダー 3">
            <a:extLst>
              <a:ext uri="{FF2B5EF4-FFF2-40B4-BE49-F238E27FC236}">
                <a16:creationId xmlns:a16="http://schemas.microsoft.com/office/drawing/2014/main" id="{51DF8FFA-3215-4767-856E-752E0A9EF25A}"/>
              </a:ext>
            </a:extLst>
          </p:cNvPr>
          <p:cNvSpPr>
            <a:spLocks noGrp="1"/>
          </p:cNvSpPr>
          <p:nvPr>
            <p:ph type="sldNum" sz="quarter" idx="12"/>
          </p:nvPr>
        </p:nvSpPr>
        <p:spPr/>
        <p:txBody>
          <a:bodyPr/>
          <a:lstStyle/>
          <a:p>
            <a:fld id="{9C0452C9-47B8-4E93-87C2-472C2E84F09B}" type="slidenum">
              <a:rPr kumimoji="1" lang="ja-JP" altLang="en-US" smtClean="0"/>
              <a:t>24</a:t>
            </a:fld>
            <a:endParaRPr kumimoji="1" lang="ja-JP" altLang="en-US"/>
          </a:p>
        </p:txBody>
      </p:sp>
    </p:spTree>
    <p:extLst>
      <p:ext uri="{BB962C8B-B14F-4D97-AF65-F5344CB8AC3E}">
        <p14:creationId xmlns:p14="http://schemas.microsoft.com/office/powerpoint/2010/main" val="2474112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0EEF0-B47B-49F0-A3B0-74567CC2CDCC}"/>
              </a:ext>
            </a:extLst>
          </p:cNvPr>
          <p:cNvSpPr>
            <a:spLocks noGrp="1"/>
          </p:cNvSpPr>
          <p:nvPr>
            <p:ph type="title"/>
          </p:nvPr>
        </p:nvSpPr>
        <p:spPr>
          <a:xfrm>
            <a:off x="633844" y="365760"/>
            <a:ext cx="8062683" cy="1011936"/>
          </a:xfrm>
        </p:spPr>
        <p:txBody>
          <a:bodyPr>
            <a:normAutofit fontScale="90000"/>
          </a:bodyPr>
          <a:lstStyle/>
          <a:p>
            <a:r>
              <a:rPr lang="en-US" altLang="ja-JP" sz="3600" dirty="0">
                <a:solidFill>
                  <a:prstClr val="black"/>
                </a:solidFill>
              </a:rPr>
              <a:t>【4</a:t>
            </a:r>
            <a:r>
              <a:rPr lang="ja-JP" altLang="en-US" sz="3600" dirty="0">
                <a:solidFill>
                  <a:prstClr val="black"/>
                </a:solidFill>
              </a:rPr>
              <a:t>位</a:t>
            </a:r>
            <a:r>
              <a:rPr lang="en-US" altLang="ja-JP" sz="3600" dirty="0">
                <a:solidFill>
                  <a:prstClr val="black"/>
                </a:solidFill>
              </a:rPr>
              <a:t>】</a:t>
            </a:r>
            <a:r>
              <a:rPr lang="ja-JP" altLang="en-US" sz="3600" dirty="0">
                <a:solidFill>
                  <a:prstClr val="black"/>
                </a:solidFill>
              </a:rPr>
              <a:t>サプライチェーンの弱点を悪用した攻撃</a:t>
            </a:r>
            <a:br>
              <a:rPr lang="ja-JP" altLang="en-US" dirty="0">
                <a:solidFill>
                  <a:prstClr val="black"/>
                </a:solidFill>
              </a:rPr>
            </a:br>
            <a:r>
              <a:rPr lang="ja-JP" altLang="en-US" sz="2200" dirty="0">
                <a:solidFill>
                  <a:prstClr val="black"/>
                </a:solidFill>
              </a:rPr>
              <a:t>～業務委託先にも適切なセキュリティ管理を欲求～</a:t>
            </a:r>
            <a:endParaRPr kumimoji="1" lang="ja-JP" altLang="en-US" sz="2200" dirty="0"/>
          </a:p>
        </p:txBody>
      </p:sp>
      <p:sp>
        <p:nvSpPr>
          <p:cNvPr id="3" name="コンテンツ プレースホルダー 2">
            <a:extLst>
              <a:ext uri="{FF2B5EF4-FFF2-40B4-BE49-F238E27FC236}">
                <a16:creationId xmlns:a16="http://schemas.microsoft.com/office/drawing/2014/main" id="{578748A1-8482-437F-8120-739DB5F14E43}"/>
              </a:ext>
            </a:extLst>
          </p:cNvPr>
          <p:cNvSpPr>
            <a:spLocks noGrp="1"/>
          </p:cNvSpPr>
          <p:nvPr>
            <p:ph idx="1"/>
          </p:nvPr>
        </p:nvSpPr>
        <p:spPr/>
        <p:txBody>
          <a:bodyPr/>
          <a:lstStyle/>
          <a:p>
            <a:pPr>
              <a:lnSpc>
                <a:spcPct val="100000"/>
              </a:lnSpc>
            </a:pPr>
            <a:r>
              <a:rPr lang="ja-JP" altLang="en-US" dirty="0"/>
              <a:t>原材料や部品の調達、製造、在庫管理、物流、販売、業務委託先などの一連の商流（サプライチェーン）において、セキュリティ対策が甘い組織が攻撃の足がかりとして狙われる</a:t>
            </a:r>
            <a:endParaRPr lang="en-US" altLang="ja-JP" dirty="0"/>
          </a:p>
          <a:p>
            <a:pPr>
              <a:lnSpc>
                <a:spcPct val="100000"/>
              </a:lnSpc>
            </a:pPr>
            <a:r>
              <a:rPr lang="ja-JP" altLang="en-US" dirty="0"/>
              <a:t>一部業務を委託している外部委託先組織から情報が漏えい </a:t>
            </a:r>
            <a:endParaRPr kumimoji="1" lang="ja-JP" altLang="en-US" dirty="0"/>
          </a:p>
        </p:txBody>
      </p:sp>
      <p:sp>
        <p:nvSpPr>
          <p:cNvPr id="4" name="スライド番号プレースホルダー 3">
            <a:extLst>
              <a:ext uri="{FF2B5EF4-FFF2-40B4-BE49-F238E27FC236}">
                <a16:creationId xmlns:a16="http://schemas.microsoft.com/office/drawing/2014/main" id="{26BD5B2E-0247-4420-9CAD-817A73638698}"/>
              </a:ext>
            </a:extLst>
          </p:cNvPr>
          <p:cNvSpPr>
            <a:spLocks noGrp="1"/>
          </p:cNvSpPr>
          <p:nvPr>
            <p:ph type="sldNum" sz="quarter" idx="12"/>
          </p:nvPr>
        </p:nvSpPr>
        <p:spPr/>
        <p:txBody>
          <a:bodyPr/>
          <a:lstStyle/>
          <a:p>
            <a:fld id="{9C0452C9-47B8-4E93-87C2-472C2E84F09B}" type="slidenum">
              <a:rPr kumimoji="1" lang="ja-JP" altLang="en-US" smtClean="0"/>
              <a:t>25</a:t>
            </a:fld>
            <a:endParaRPr kumimoji="1" lang="ja-JP" altLang="en-US"/>
          </a:p>
        </p:txBody>
      </p:sp>
    </p:spTree>
    <p:extLst>
      <p:ext uri="{BB962C8B-B14F-4D97-AF65-F5344CB8AC3E}">
        <p14:creationId xmlns:p14="http://schemas.microsoft.com/office/powerpoint/2010/main" val="50560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29C70-8676-43E0-8543-17D779639C37}"/>
              </a:ext>
            </a:extLst>
          </p:cNvPr>
          <p:cNvSpPr>
            <a:spLocks noGrp="1"/>
          </p:cNvSpPr>
          <p:nvPr>
            <p:ph type="title"/>
          </p:nvPr>
        </p:nvSpPr>
        <p:spPr>
          <a:xfrm>
            <a:off x="633845" y="365760"/>
            <a:ext cx="8140504" cy="1011936"/>
          </a:xfrm>
        </p:spPr>
        <p:txBody>
          <a:bodyPr/>
          <a:lstStyle/>
          <a:p>
            <a:r>
              <a:rPr lang="en-US" altLang="ja-JP" dirty="0">
                <a:solidFill>
                  <a:prstClr val="black"/>
                </a:solidFill>
              </a:rPr>
              <a:t>【4</a:t>
            </a:r>
            <a:r>
              <a:rPr lang="ja-JP" altLang="en-US" dirty="0">
                <a:solidFill>
                  <a:prstClr val="black"/>
                </a:solidFill>
              </a:rPr>
              <a:t>位</a:t>
            </a:r>
            <a:r>
              <a:rPr lang="en-US" altLang="ja-JP" dirty="0">
                <a:solidFill>
                  <a:prstClr val="black"/>
                </a:solidFill>
              </a:rPr>
              <a:t>】</a:t>
            </a:r>
            <a:r>
              <a:rPr lang="ja-JP" altLang="en-US" dirty="0">
                <a:solidFill>
                  <a:prstClr val="black"/>
                </a:solidFill>
              </a:rPr>
              <a:t>サプライチェーンの弱点を悪用した攻撃</a:t>
            </a:r>
            <a:br>
              <a:rPr lang="ja-JP" altLang="en-US" sz="2900" dirty="0">
                <a:solidFill>
                  <a:prstClr val="black"/>
                </a:solidFill>
              </a:rPr>
            </a:br>
            <a:r>
              <a:rPr lang="ja-JP" altLang="en-US" sz="2000" dirty="0">
                <a:solidFill>
                  <a:prstClr val="black"/>
                </a:solidFill>
              </a:rPr>
              <a:t>～業務委託先にも適切なセキュリティ管理を欲求～</a:t>
            </a:r>
            <a:endParaRPr kumimoji="1" lang="ja-JP" altLang="en-US" dirty="0"/>
          </a:p>
        </p:txBody>
      </p:sp>
      <p:sp>
        <p:nvSpPr>
          <p:cNvPr id="3" name="コンテンツ プレースホルダー 2">
            <a:extLst>
              <a:ext uri="{FF2B5EF4-FFF2-40B4-BE49-F238E27FC236}">
                <a16:creationId xmlns:a16="http://schemas.microsoft.com/office/drawing/2014/main" id="{212252E4-3E80-4AF0-B962-309F8561D9F6}"/>
              </a:ext>
            </a:extLst>
          </p:cNvPr>
          <p:cNvSpPr>
            <a:spLocks noGrp="1"/>
          </p:cNvSpPr>
          <p:nvPr>
            <p:ph idx="1"/>
          </p:nvPr>
        </p:nvSpPr>
        <p:spPr/>
        <p:txBody>
          <a:bodyPr/>
          <a:lstStyle/>
          <a:p>
            <a:pPr>
              <a:lnSpc>
                <a:spcPct val="100000"/>
              </a:lnSpc>
              <a:buFont typeface="Wingdings" panose="05000000000000000000" pitchFamily="2" charset="2"/>
              <a:buChar char="n"/>
            </a:pPr>
            <a:r>
              <a:rPr kumimoji="1" lang="ja-JP" altLang="en-US" b="1" dirty="0"/>
              <a:t>要因</a:t>
            </a:r>
            <a:endParaRPr kumimoji="1" lang="en-US" altLang="ja-JP" b="1" dirty="0"/>
          </a:p>
          <a:p>
            <a:pPr marL="0" indent="0">
              <a:lnSpc>
                <a:spcPct val="100000"/>
              </a:lnSpc>
              <a:buNone/>
            </a:pPr>
            <a:endParaRPr kumimoji="1" lang="en-US" altLang="ja-JP" sz="3200" b="1" dirty="0"/>
          </a:p>
          <a:p>
            <a:pPr>
              <a:lnSpc>
                <a:spcPct val="100000"/>
              </a:lnSpc>
            </a:pPr>
            <a:r>
              <a:rPr lang="ja-JP" altLang="en-US" dirty="0"/>
              <a:t>サプライチェーンを適切に選定、管理していない</a:t>
            </a:r>
            <a:endParaRPr lang="en-US" altLang="ja-JP" dirty="0"/>
          </a:p>
          <a:p>
            <a:pPr>
              <a:lnSpc>
                <a:spcPct val="100000"/>
              </a:lnSpc>
            </a:pPr>
            <a:r>
              <a:rPr lang="ja-JP" altLang="en-US" dirty="0"/>
              <a:t>再委託先や再々委託先の管理は困難</a:t>
            </a:r>
            <a:endParaRPr lang="en-US" altLang="ja-JP" dirty="0"/>
          </a:p>
          <a:p>
            <a:pPr marL="342900" lvl="1" indent="0">
              <a:lnSpc>
                <a:spcPct val="100000"/>
              </a:lnSpc>
              <a:buNone/>
            </a:pPr>
            <a:r>
              <a:rPr lang="ja-JP" altLang="en-US" dirty="0"/>
              <a:t>委託先組織の先に再委託先組織や再々委託先組織がある場合、その管理は委託先組織が行うため、委託元からの セキュリティ対策管理はさらに難しくなる</a:t>
            </a:r>
            <a:endParaRPr kumimoji="1" lang="ja-JP" altLang="en-US" b="1" dirty="0"/>
          </a:p>
        </p:txBody>
      </p:sp>
      <p:sp>
        <p:nvSpPr>
          <p:cNvPr id="4" name="スライド番号プレースホルダー 3">
            <a:extLst>
              <a:ext uri="{FF2B5EF4-FFF2-40B4-BE49-F238E27FC236}">
                <a16:creationId xmlns:a16="http://schemas.microsoft.com/office/drawing/2014/main" id="{C561A5D2-D24A-4592-AD1B-BDB1AEE4738C}"/>
              </a:ext>
            </a:extLst>
          </p:cNvPr>
          <p:cNvSpPr>
            <a:spLocks noGrp="1"/>
          </p:cNvSpPr>
          <p:nvPr>
            <p:ph type="sldNum" sz="quarter" idx="12"/>
          </p:nvPr>
        </p:nvSpPr>
        <p:spPr/>
        <p:txBody>
          <a:bodyPr/>
          <a:lstStyle/>
          <a:p>
            <a:fld id="{9C0452C9-47B8-4E93-87C2-472C2E84F09B}" type="slidenum">
              <a:rPr kumimoji="1" lang="ja-JP" altLang="en-US" smtClean="0"/>
              <a:t>26</a:t>
            </a:fld>
            <a:endParaRPr kumimoji="1" lang="ja-JP" altLang="en-US"/>
          </a:p>
        </p:txBody>
      </p:sp>
      <p:sp>
        <p:nvSpPr>
          <p:cNvPr id="5" name="正方形/長方形 4">
            <a:extLst>
              <a:ext uri="{FF2B5EF4-FFF2-40B4-BE49-F238E27FC236}">
                <a16:creationId xmlns:a16="http://schemas.microsoft.com/office/drawing/2014/main" id="{936248E7-7E44-424F-A527-695313C28CC5}"/>
              </a:ext>
            </a:extLst>
          </p:cNvPr>
          <p:cNvSpPr/>
          <p:nvPr/>
        </p:nvSpPr>
        <p:spPr>
          <a:xfrm>
            <a:off x="780545" y="1981200"/>
            <a:ext cx="77400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サプライチェーンのセキュリティ対策不足</a:t>
            </a:r>
          </a:p>
        </p:txBody>
      </p:sp>
    </p:spTree>
    <p:extLst>
      <p:ext uri="{BB962C8B-B14F-4D97-AF65-F5344CB8AC3E}">
        <p14:creationId xmlns:p14="http://schemas.microsoft.com/office/powerpoint/2010/main" val="3980493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36C69F-08B5-4EAE-BCCB-0F4903DF5803}"/>
              </a:ext>
            </a:extLst>
          </p:cNvPr>
          <p:cNvSpPr>
            <a:spLocks noGrp="1"/>
          </p:cNvSpPr>
          <p:nvPr>
            <p:ph type="title"/>
          </p:nvPr>
        </p:nvSpPr>
        <p:spPr>
          <a:xfrm>
            <a:off x="633844" y="365760"/>
            <a:ext cx="8062683" cy="1011936"/>
          </a:xfrm>
        </p:spPr>
        <p:txBody>
          <a:bodyPr>
            <a:normAutofit/>
          </a:bodyPr>
          <a:lstStyle/>
          <a:p>
            <a:r>
              <a:rPr lang="en-US" altLang="ja-JP" dirty="0">
                <a:solidFill>
                  <a:prstClr val="black"/>
                </a:solidFill>
              </a:rPr>
              <a:t>【4</a:t>
            </a:r>
            <a:r>
              <a:rPr lang="ja-JP" altLang="en-US" dirty="0">
                <a:solidFill>
                  <a:prstClr val="black"/>
                </a:solidFill>
              </a:rPr>
              <a:t>位</a:t>
            </a:r>
            <a:r>
              <a:rPr lang="en-US" altLang="ja-JP" dirty="0">
                <a:solidFill>
                  <a:prstClr val="black"/>
                </a:solidFill>
              </a:rPr>
              <a:t>】</a:t>
            </a:r>
            <a:r>
              <a:rPr lang="ja-JP" altLang="en-US" dirty="0">
                <a:solidFill>
                  <a:prstClr val="black"/>
                </a:solidFill>
              </a:rPr>
              <a:t>サプライチェーンの弱点を悪用した攻撃</a:t>
            </a:r>
            <a:br>
              <a:rPr lang="ja-JP" altLang="en-US" sz="2900" dirty="0">
                <a:solidFill>
                  <a:prstClr val="black"/>
                </a:solidFill>
              </a:rPr>
            </a:br>
            <a:r>
              <a:rPr lang="ja-JP" altLang="en-US" sz="2000" dirty="0">
                <a:solidFill>
                  <a:prstClr val="black"/>
                </a:solidFill>
              </a:rPr>
              <a:t>～業務委託先にも適切なセキュリティ管理を欲求～</a:t>
            </a:r>
            <a:endParaRPr kumimoji="1" lang="ja-JP" altLang="en-US" dirty="0"/>
          </a:p>
        </p:txBody>
      </p:sp>
      <p:sp>
        <p:nvSpPr>
          <p:cNvPr id="3" name="コンテンツ プレースホルダー 2">
            <a:extLst>
              <a:ext uri="{FF2B5EF4-FFF2-40B4-BE49-F238E27FC236}">
                <a16:creationId xmlns:a16="http://schemas.microsoft.com/office/drawing/2014/main" id="{361B1B44-0E18-4FE8-B80B-94DFF643B120}"/>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再委託先の開発環境への不正アクセス</a:t>
            </a:r>
            <a:endParaRPr lang="en-US" altLang="ja-JP" dirty="0"/>
          </a:p>
          <a:p>
            <a:pPr lvl="1">
              <a:lnSpc>
                <a:spcPct val="100000"/>
              </a:lnSpc>
            </a:pPr>
            <a:r>
              <a:rPr lang="ja-JP" altLang="en-US" dirty="0"/>
              <a:t>再委託先のスポーツ関連企業が不正アクセスを受けた</a:t>
            </a:r>
            <a:endParaRPr lang="en-US" altLang="ja-JP" dirty="0"/>
          </a:p>
          <a:p>
            <a:pPr lvl="1">
              <a:lnSpc>
                <a:spcPct val="100000"/>
              </a:lnSpc>
            </a:pPr>
            <a:r>
              <a:rPr lang="ja-JP" altLang="en-US" dirty="0"/>
              <a:t>開発環境のサーバー内からデータが削除された</a:t>
            </a:r>
            <a:endParaRPr lang="en-US" altLang="ja-JP" dirty="0"/>
          </a:p>
          <a:p>
            <a:pPr lvl="1">
              <a:lnSpc>
                <a:spcPct val="100000"/>
              </a:lnSpc>
            </a:pPr>
            <a:r>
              <a:rPr lang="ja-JP" altLang="en-US" dirty="0"/>
              <a:t>開発環境のセキュリティ設定に不備</a:t>
            </a:r>
            <a:endParaRPr lang="en-US" altLang="ja-JP" dirty="0"/>
          </a:p>
          <a:p>
            <a:pPr lvl="1">
              <a:lnSpc>
                <a:spcPct val="100000"/>
              </a:lnSpc>
            </a:pPr>
            <a:r>
              <a:rPr lang="ja-JP" altLang="en-US" dirty="0"/>
              <a:t>削除されたデータは国体参加者データ等で、氏名、性別、生年月日等が含まれる</a:t>
            </a:r>
            <a:endParaRPr lang="en-US" altLang="ja-JP" dirty="0"/>
          </a:p>
          <a:p>
            <a:pPr lvl="1">
              <a:lnSpc>
                <a:spcPct val="100000"/>
              </a:lnSpc>
            </a:pPr>
            <a:r>
              <a:rPr lang="ja-JP" altLang="en-US" dirty="0"/>
              <a:t>データの流出や公開の事実は確認されていない </a:t>
            </a:r>
            <a:endParaRPr lang="en-US" altLang="ja-JP"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a:t>
            </a:r>
          </a:p>
          <a:p>
            <a:pPr marL="0" indent="0">
              <a:lnSpc>
                <a:spcPct val="100000"/>
              </a:lnSpc>
              <a:buNone/>
            </a:pPr>
            <a:r>
              <a:rPr lang="ja-JP" altLang="en-US" sz="1400" dirty="0"/>
              <a:t>国民体育大会参加者データおよび公認スポーツ指導者データの消失について</a:t>
            </a:r>
            <a:br>
              <a:rPr lang="en-US" altLang="ja-JP" sz="1400" dirty="0"/>
            </a:br>
            <a:r>
              <a:rPr lang="en-US" altLang="ja-JP" sz="1400" dirty="0">
                <a:hlinkClick r:id="rId3"/>
              </a:rPr>
              <a:t>https://www.japan-sports.or.jp/news/tabid92.html?itemid=4065</a:t>
            </a:r>
            <a:endParaRPr lang="en-US" altLang="ja-JP" sz="1400" dirty="0"/>
          </a:p>
        </p:txBody>
      </p:sp>
      <p:sp>
        <p:nvSpPr>
          <p:cNvPr id="4" name="スライド番号プレースホルダー 3">
            <a:extLst>
              <a:ext uri="{FF2B5EF4-FFF2-40B4-BE49-F238E27FC236}">
                <a16:creationId xmlns:a16="http://schemas.microsoft.com/office/drawing/2014/main" id="{26F3C630-9A16-456A-853C-FC5B8CA1C438}"/>
              </a:ext>
            </a:extLst>
          </p:cNvPr>
          <p:cNvSpPr>
            <a:spLocks noGrp="1"/>
          </p:cNvSpPr>
          <p:nvPr>
            <p:ph type="sldNum" sz="quarter" idx="12"/>
          </p:nvPr>
        </p:nvSpPr>
        <p:spPr/>
        <p:txBody>
          <a:bodyPr/>
          <a:lstStyle/>
          <a:p>
            <a:fld id="{9C0452C9-47B8-4E93-87C2-472C2E84F09B}" type="slidenum">
              <a:rPr kumimoji="1" lang="ja-JP" altLang="en-US" smtClean="0"/>
              <a:t>27</a:t>
            </a:fld>
            <a:endParaRPr kumimoji="1" lang="ja-JP" altLang="en-US"/>
          </a:p>
        </p:txBody>
      </p:sp>
    </p:spTree>
    <p:extLst>
      <p:ext uri="{BB962C8B-B14F-4D97-AF65-F5344CB8AC3E}">
        <p14:creationId xmlns:p14="http://schemas.microsoft.com/office/powerpoint/2010/main" val="1678624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EB0EA-2642-41EB-A66C-E6FDB86B821B}"/>
              </a:ext>
            </a:extLst>
          </p:cNvPr>
          <p:cNvSpPr>
            <a:spLocks noGrp="1"/>
          </p:cNvSpPr>
          <p:nvPr>
            <p:ph type="title"/>
          </p:nvPr>
        </p:nvSpPr>
        <p:spPr>
          <a:xfrm>
            <a:off x="633844" y="365760"/>
            <a:ext cx="8101593" cy="1011936"/>
          </a:xfrm>
        </p:spPr>
        <p:txBody>
          <a:bodyPr/>
          <a:lstStyle/>
          <a:p>
            <a:r>
              <a:rPr lang="en-US" altLang="ja-JP" dirty="0">
                <a:solidFill>
                  <a:prstClr val="black"/>
                </a:solidFill>
              </a:rPr>
              <a:t>【4</a:t>
            </a:r>
            <a:r>
              <a:rPr lang="ja-JP" altLang="en-US" dirty="0">
                <a:solidFill>
                  <a:prstClr val="black"/>
                </a:solidFill>
              </a:rPr>
              <a:t>位</a:t>
            </a:r>
            <a:r>
              <a:rPr lang="en-US" altLang="ja-JP" dirty="0">
                <a:solidFill>
                  <a:prstClr val="black"/>
                </a:solidFill>
              </a:rPr>
              <a:t>】</a:t>
            </a:r>
            <a:r>
              <a:rPr lang="ja-JP" altLang="en-US" dirty="0">
                <a:solidFill>
                  <a:prstClr val="black"/>
                </a:solidFill>
              </a:rPr>
              <a:t>サプライチェーンの弱点を悪用した攻撃</a:t>
            </a:r>
            <a:br>
              <a:rPr lang="ja-JP" altLang="en-US" sz="2900" dirty="0">
                <a:solidFill>
                  <a:prstClr val="black"/>
                </a:solidFill>
              </a:rPr>
            </a:br>
            <a:r>
              <a:rPr lang="ja-JP" altLang="en-US" sz="2000" dirty="0">
                <a:solidFill>
                  <a:prstClr val="black"/>
                </a:solidFill>
              </a:rPr>
              <a:t>～業務委託先にも適切なセキュリティ管理を欲求～</a:t>
            </a:r>
            <a:endParaRPr kumimoji="1" lang="ja-JP" altLang="en-US" dirty="0"/>
          </a:p>
        </p:txBody>
      </p:sp>
      <p:sp>
        <p:nvSpPr>
          <p:cNvPr id="3" name="コンテンツ プレースホルダー 2">
            <a:extLst>
              <a:ext uri="{FF2B5EF4-FFF2-40B4-BE49-F238E27FC236}">
                <a16:creationId xmlns:a16="http://schemas.microsoft.com/office/drawing/2014/main" id="{9C9A14AE-99C8-4757-9F1B-3C8ADDBC1945}"/>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buFont typeface="Arial" panose="020B0604020202020204" pitchFamily="34" charset="0"/>
              <a:buChar char="•"/>
            </a:pPr>
            <a:r>
              <a:rPr lang="ja-JP" altLang="en-US" dirty="0"/>
              <a:t>サプライチェーンに関する調査報告書を公開</a:t>
            </a:r>
            <a:endParaRPr lang="en-US" altLang="ja-JP" dirty="0"/>
          </a:p>
          <a:p>
            <a:pPr lvl="1">
              <a:lnSpc>
                <a:spcPct val="100000"/>
              </a:lnSpc>
            </a:pPr>
            <a:r>
              <a:rPr lang="en-US" altLang="ja-JP" dirty="0"/>
              <a:t>IPA</a:t>
            </a:r>
            <a:r>
              <a:rPr lang="ja-JP" altLang="en-US" dirty="0"/>
              <a:t>が「</a:t>
            </a:r>
            <a:r>
              <a:rPr lang="en-US" altLang="ja-JP" dirty="0"/>
              <a:t>IT</a:t>
            </a:r>
            <a:r>
              <a:rPr lang="ja-JP" altLang="en-US" dirty="0"/>
              <a:t>サプライチェーンにおける情報セキュリティの責任範囲に関する調査報告書」を公開</a:t>
            </a:r>
            <a:endParaRPr lang="en-US" altLang="ja-JP" dirty="0"/>
          </a:p>
          <a:p>
            <a:pPr lvl="1">
              <a:lnSpc>
                <a:spcPct val="100000"/>
              </a:lnSpc>
            </a:pPr>
            <a:r>
              <a:rPr lang="en-US" altLang="ja-JP" dirty="0"/>
              <a:t>IT</a:t>
            </a:r>
            <a:r>
              <a:rPr lang="ja-JP" altLang="en-US" dirty="0"/>
              <a:t>業務委託契約書において委託元の約</a:t>
            </a:r>
            <a:r>
              <a:rPr lang="en-US" altLang="ja-JP" dirty="0"/>
              <a:t>8</a:t>
            </a:r>
            <a:r>
              <a:rPr lang="ja-JP" altLang="en-US" dirty="0"/>
              <a:t>割が「新たな脅威が顕在化した際の対応」について責任範囲を明記していない</a:t>
            </a:r>
            <a:endParaRPr lang="en-US" altLang="ja-JP" dirty="0"/>
          </a:p>
          <a:p>
            <a:pPr lvl="1">
              <a:lnSpc>
                <a:spcPct val="100000"/>
              </a:lnSpc>
            </a:pPr>
            <a:r>
              <a:rPr lang="ja-JP" altLang="en-US" dirty="0"/>
              <a:t>理由は「専門知識・スキルが不足している」が最多の</a:t>
            </a:r>
            <a:r>
              <a:rPr lang="en-US" altLang="ja-JP" dirty="0"/>
              <a:t>79.6%</a:t>
            </a:r>
          </a:p>
          <a:p>
            <a:pPr lvl="1">
              <a:lnSpc>
                <a:spcPct val="100000"/>
              </a:lnSpc>
            </a:pPr>
            <a:endParaRPr kumimoji="1" lang="en-US" altLang="ja-JP" dirty="0"/>
          </a:p>
          <a:p>
            <a:pPr lvl="1">
              <a:lnSpc>
                <a:spcPct val="100000"/>
              </a:lnSpc>
            </a:pPr>
            <a:endParaRPr lang="en-US" altLang="ja-JP"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a:t>
            </a:r>
            <a:r>
              <a:rPr lang="en-US" altLang="ja-JP" sz="1400" dirty="0"/>
              <a:t>IT</a:t>
            </a:r>
            <a:r>
              <a:rPr lang="ja-JP" altLang="en-US" sz="1400" dirty="0"/>
              <a:t>サプライチェーンにおける情報セキュリティの責任範囲に関する調査」報告書について </a:t>
            </a:r>
            <a:r>
              <a:rPr lang="en-US" altLang="ja-JP" sz="1400" dirty="0">
                <a:hlinkClick r:id="rId3"/>
              </a:rPr>
              <a:t>https://www.ipa.go.jp/security/fy30/reports/scrm/index.html</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F167A9CC-4127-45D3-97DD-897A3270C1B1}"/>
              </a:ext>
            </a:extLst>
          </p:cNvPr>
          <p:cNvSpPr>
            <a:spLocks noGrp="1"/>
          </p:cNvSpPr>
          <p:nvPr>
            <p:ph type="sldNum" sz="quarter" idx="12"/>
          </p:nvPr>
        </p:nvSpPr>
        <p:spPr/>
        <p:txBody>
          <a:bodyPr/>
          <a:lstStyle/>
          <a:p>
            <a:fld id="{9C0452C9-47B8-4E93-87C2-472C2E84F09B}" type="slidenum">
              <a:rPr kumimoji="1" lang="ja-JP" altLang="en-US" smtClean="0"/>
              <a:t>28</a:t>
            </a:fld>
            <a:endParaRPr kumimoji="1" lang="ja-JP" altLang="en-US"/>
          </a:p>
        </p:txBody>
      </p:sp>
    </p:spTree>
    <p:extLst>
      <p:ext uri="{BB962C8B-B14F-4D97-AF65-F5344CB8AC3E}">
        <p14:creationId xmlns:p14="http://schemas.microsoft.com/office/powerpoint/2010/main" val="2179036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18DF5-45D8-42EF-8C1E-D0F7A90FD9FB}"/>
              </a:ext>
            </a:extLst>
          </p:cNvPr>
          <p:cNvSpPr>
            <a:spLocks noGrp="1"/>
          </p:cNvSpPr>
          <p:nvPr>
            <p:ph type="title"/>
          </p:nvPr>
        </p:nvSpPr>
        <p:spPr>
          <a:xfrm>
            <a:off x="633844" y="365760"/>
            <a:ext cx="8101593" cy="1011936"/>
          </a:xfrm>
        </p:spPr>
        <p:txBody>
          <a:bodyPr/>
          <a:lstStyle/>
          <a:p>
            <a:r>
              <a:rPr lang="en-US" altLang="ja-JP" dirty="0">
                <a:solidFill>
                  <a:prstClr val="black"/>
                </a:solidFill>
              </a:rPr>
              <a:t>【4</a:t>
            </a:r>
            <a:r>
              <a:rPr lang="ja-JP" altLang="en-US" dirty="0">
                <a:solidFill>
                  <a:prstClr val="black"/>
                </a:solidFill>
              </a:rPr>
              <a:t>位</a:t>
            </a:r>
            <a:r>
              <a:rPr lang="en-US" altLang="ja-JP" dirty="0">
                <a:solidFill>
                  <a:prstClr val="black"/>
                </a:solidFill>
              </a:rPr>
              <a:t>】</a:t>
            </a:r>
            <a:r>
              <a:rPr lang="ja-JP" altLang="en-US" dirty="0">
                <a:solidFill>
                  <a:prstClr val="black"/>
                </a:solidFill>
              </a:rPr>
              <a:t>サプライチェーンの弱点を悪用した攻撃</a:t>
            </a:r>
            <a:br>
              <a:rPr lang="ja-JP" altLang="en-US" sz="2900" dirty="0">
                <a:solidFill>
                  <a:prstClr val="black"/>
                </a:solidFill>
              </a:rPr>
            </a:br>
            <a:r>
              <a:rPr lang="ja-JP" altLang="en-US" sz="2000" dirty="0">
                <a:solidFill>
                  <a:prstClr val="black"/>
                </a:solidFill>
              </a:rPr>
              <a:t>～業務委託先にも適切なセキュリティ管理を欲求～</a:t>
            </a:r>
            <a:endParaRPr kumimoji="1" lang="ja-JP" altLang="en-US" dirty="0"/>
          </a:p>
        </p:txBody>
      </p:sp>
      <p:sp>
        <p:nvSpPr>
          <p:cNvPr id="3" name="コンテンツ プレースホルダー 2">
            <a:extLst>
              <a:ext uri="{FF2B5EF4-FFF2-40B4-BE49-F238E27FC236}">
                <a16:creationId xmlns:a16="http://schemas.microsoft.com/office/drawing/2014/main" id="{BD2CC3C6-37F5-4107-B0EB-2882EA475C2E}"/>
              </a:ext>
            </a:extLst>
          </p:cNvPr>
          <p:cNvSpPr>
            <a:spLocks noGrp="1"/>
          </p:cNvSpPr>
          <p:nvPr>
            <p:ph idx="1"/>
          </p:nvPr>
        </p:nvSpPr>
        <p:spPr>
          <a:xfrm>
            <a:off x="633845" y="1524001"/>
            <a:ext cx="7886700" cy="4656138"/>
          </a:xfrm>
        </p:spPr>
        <p:txBody>
          <a:bodyPr>
            <a:norm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委託元組織</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dirty="0"/>
              <a:t>業務委託や情報管理における規則の徹底</a:t>
            </a:r>
            <a:endParaRPr lang="en-US" altLang="ja-JP" dirty="0"/>
          </a:p>
          <a:p>
            <a:pPr lvl="2">
              <a:lnSpc>
                <a:spcPct val="100000"/>
              </a:lnSpc>
            </a:pPr>
            <a:r>
              <a:rPr lang="ja-JP" altLang="en-US" dirty="0"/>
              <a:t>信頼できる委託先組織の選定</a:t>
            </a:r>
            <a:endParaRPr lang="en-US" altLang="ja-JP" dirty="0"/>
          </a:p>
          <a:p>
            <a:pPr lvl="2">
              <a:lnSpc>
                <a:spcPct val="100000"/>
              </a:lnSpc>
            </a:pPr>
            <a:r>
              <a:rPr lang="ja-JP" altLang="en-US" dirty="0"/>
              <a:t>委託先からの納品物の検証</a:t>
            </a:r>
            <a:endParaRPr lang="en-US" altLang="ja-JP" dirty="0"/>
          </a:p>
          <a:p>
            <a:pPr lvl="2">
              <a:lnSpc>
                <a:spcPct val="100000"/>
              </a:lnSpc>
            </a:pPr>
            <a:r>
              <a:rPr lang="ja-JP" altLang="en-US" dirty="0"/>
              <a:t>契約内容の確認</a:t>
            </a:r>
            <a:endParaRPr lang="en-US" altLang="ja-JP" dirty="0"/>
          </a:p>
          <a:p>
            <a:pPr lvl="2">
              <a:lnSpc>
                <a:spcPct val="100000"/>
              </a:lnSpc>
            </a:pPr>
            <a:r>
              <a:rPr lang="ja-JP" altLang="en-US" dirty="0"/>
              <a:t>委託先組織の管理</a:t>
            </a:r>
            <a:endParaRPr lang="en-US" altLang="ja-JP" dirty="0"/>
          </a:p>
          <a:p>
            <a:pPr lvl="1">
              <a:lnSpc>
                <a:spcPct val="100000"/>
              </a:lnSpc>
            </a:pPr>
            <a:r>
              <a:rPr lang="ja-JP" altLang="en-US" dirty="0"/>
              <a:t>被害を受けた後の対応</a:t>
            </a:r>
          </a:p>
          <a:p>
            <a:pPr lvl="2">
              <a:lnSpc>
                <a:spcPct val="100000"/>
              </a:lnSpc>
            </a:pPr>
            <a:r>
              <a:rPr lang="ja-JP" altLang="en-US" dirty="0"/>
              <a:t>影響調査および原因の追究、対策の強化</a:t>
            </a:r>
            <a:endParaRPr lang="en-US" altLang="ja-JP" dirty="0"/>
          </a:p>
          <a:p>
            <a:pPr lvl="2">
              <a:lnSpc>
                <a:spcPct val="100000"/>
              </a:lnSpc>
            </a:pPr>
            <a:r>
              <a:rPr lang="ja-JP" altLang="en-US" dirty="0"/>
              <a:t>被害への補償</a:t>
            </a:r>
            <a:endParaRPr kumimoji="1" lang="ja-JP" altLang="en-US" dirty="0"/>
          </a:p>
        </p:txBody>
      </p:sp>
      <p:sp>
        <p:nvSpPr>
          <p:cNvPr id="4" name="スライド番号プレースホルダー 3">
            <a:extLst>
              <a:ext uri="{FF2B5EF4-FFF2-40B4-BE49-F238E27FC236}">
                <a16:creationId xmlns:a16="http://schemas.microsoft.com/office/drawing/2014/main" id="{66D6D253-C116-414E-9709-2DAFA46A8E7F}"/>
              </a:ext>
            </a:extLst>
          </p:cNvPr>
          <p:cNvSpPr>
            <a:spLocks noGrp="1"/>
          </p:cNvSpPr>
          <p:nvPr>
            <p:ph type="sldNum" sz="quarter" idx="12"/>
          </p:nvPr>
        </p:nvSpPr>
        <p:spPr/>
        <p:txBody>
          <a:bodyPr/>
          <a:lstStyle/>
          <a:p>
            <a:fld id="{9C0452C9-47B8-4E93-87C2-472C2E84F09B}" type="slidenum">
              <a:rPr kumimoji="1" lang="ja-JP" altLang="en-US" smtClean="0"/>
              <a:t>29</a:t>
            </a:fld>
            <a:endParaRPr kumimoji="1" lang="ja-JP" altLang="en-US"/>
          </a:p>
        </p:txBody>
      </p:sp>
    </p:spTree>
    <p:extLst>
      <p:ext uri="{BB962C8B-B14F-4D97-AF65-F5344CB8AC3E}">
        <p14:creationId xmlns:p14="http://schemas.microsoft.com/office/powerpoint/2010/main" val="275681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EFFBB-B949-48CE-9628-5CBE8C1E1920}"/>
              </a:ext>
            </a:extLst>
          </p:cNvPr>
          <p:cNvSpPr>
            <a:spLocks noGrp="1"/>
          </p:cNvSpPr>
          <p:nvPr>
            <p:ph type="title"/>
          </p:nvPr>
        </p:nvSpPr>
        <p:spPr/>
        <p:txBody>
          <a:bodyPr/>
          <a:lstStyle/>
          <a:p>
            <a:r>
              <a:rPr lang="ja-JP" altLang="en-US" dirty="0"/>
              <a:t>情報セキュリティ</a:t>
            </a:r>
            <a:r>
              <a:rPr lang="en-US" altLang="ja-JP" dirty="0"/>
              <a:t>10</a:t>
            </a:r>
            <a:r>
              <a:rPr lang="ja-JP" altLang="en-US" dirty="0"/>
              <a:t>大脅威とは？</a:t>
            </a:r>
            <a:endParaRPr kumimoji="1" lang="ja-JP" altLang="en-US" dirty="0"/>
          </a:p>
        </p:txBody>
      </p:sp>
      <p:sp>
        <p:nvSpPr>
          <p:cNvPr id="3" name="コンテンツ プレースホルダー 2">
            <a:extLst>
              <a:ext uri="{FF2B5EF4-FFF2-40B4-BE49-F238E27FC236}">
                <a16:creationId xmlns:a16="http://schemas.microsoft.com/office/drawing/2014/main" id="{F3E3C989-F530-4BD3-96D0-8BE5291321CD}"/>
              </a:ext>
            </a:extLst>
          </p:cNvPr>
          <p:cNvSpPr>
            <a:spLocks noGrp="1"/>
          </p:cNvSpPr>
          <p:nvPr>
            <p:ph idx="1"/>
          </p:nvPr>
        </p:nvSpPr>
        <p:spPr/>
        <p:txBody>
          <a:bodyPr/>
          <a:lstStyle/>
          <a:p>
            <a:r>
              <a:rPr lang="en-US" altLang="ja-JP" dirty="0"/>
              <a:t>2006</a:t>
            </a:r>
            <a:r>
              <a:rPr lang="ja-JP" altLang="en-US" dirty="0"/>
              <a:t>年から</a:t>
            </a:r>
            <a:r>
              <a:rPr lang="en-US" altLang="ja-JP" dirty="0"/>
              <a:t>IPA</a:t>
            </a:r>
            <a:r>
              <a:rPr lang="ja-JP" altLang="en-US" dirty="0"/>
              <a:t>が毎年発行している資料</a:t>
            </a:r>
          </a:p>
          <a:p>
            <a:r>
              <a:rPr lang="ja-JP" altLang="en-US" dirty="0"/>
              <a:t>「</a:t>
            </a:r>
            <a:r>
              <a:rPr lang="en-US" altLang="ja-JP" dirty="0"/>
              <a:t>10</a:t>
            </a:r>
            <a:r>
              <a:rPr lang="ja-JP" altLang="en-US" dirty="0"/>
              <a:t>大脅威選考会」の投票により</a:t>
            </a:r>
            <a:br>
              <a:rPr lang="en-US" altLang="ja-JP" dirty="0"/>
            </a:br>
            <a:r>
              <a:rPr lang="ja-JP" altLang="en-US" dirty="0"/>
              <a:t>情報システムを取り巻く脅威を順位付けして解説</a:t>
            </a:r>
            <a:endParaRPr lang="en-US" altLang="ja-JP" dirty="0"/>
          </a:p>
        </p:txBody>
      </p:sp>
      <p:sp>
        <p:nvSpPr>
          <p:cNvPr id="4" name="スライド番号プレースホルダー 3">
            <a:extLst>
              <a:ext uri="{FF2B5EF4-FFF2-40B4-BE49-F238E27FC236}">
                <a16:creationId xmlns:a16="http://schemas.microsoft.com/office/drawing/2014/main" id="{6B19D87D-8D0B-460E-A097-2F7DEF67929A}"/>
              </a:ext>
            </a:extLst>
          </p:cNvPr>
          <p:cNvSpPr>
            <a:spLocks noGrp="1"/>
          </p:cNvSpPr>
          <p:nvPr>
            <p:ph type="sldNum" sz="quarter" idx="12"/>
          </p:nvPr>
        </p:nvSpPr>
        <p:spPr/>
        <p:txBody>
          <a:bodyPr/>
          <a:lstStyle/>
          <a:p>
            <a:fld id="{9C0452C9-47B8-4E93-87C2-472C2E84F09B}" type="slidenum">
              <a:rPr kumimoji="1" lang="ja-JP" altLang="en-US" smtClean="0"/>
              <a:t>3</a:t>
            </a:fld>
            <a:endParaRPr kumimoji="1" lang="ja-JP" altLang="en-US"/>
          </a:p>
        </p:txBody>
      </p:sp>
      <p:pic>
        <p:nvPicPr>
          <p:cNvPr id="11" name="図 10">
            <a:extLst>
              <a:ext uri="{FF2B5EF4-FFF2-40B4-BE49-F238E27FC236}">
                <a16:creationId xmlns:a16="http://schemas.microsoft.com/office/drawing/2014/main" id="{51DBCC08-619F-4446-B62D-BBD8EC3FFD23}"/>
              </a:ext>
            </a:extLst>
          </p:cNvPr>
          <p:cNvPicPr>
            <a:picLocks noChangeAspect="1"/>
          </p:cNvPicPr>
          <p:nvPr/>
        </p:nvPicPr>
        <p:blipFill>
          <a:blip r:embed="rId3"/>
          <a:stretch>
            <a:fillRect/>
          </a:stretch>
        </p:blipFill>
        <p:spPr>
          <a:xfrm>
            <a:off x="755576" y="3063625"/>
            <a:ext cx="2301880" cy="3273105"/>
          </a:xfrm>
          <a:prstGeom prst="rect">
            <a:avLst/>
          </a:prstGeom>
          <a:ln>
            <a:solidFill>
              <a:schemeClr val="bg1">
                <a:lumMod val="50000"/>
              </a:schemeClr>
            </a:solidFill>
          </a:ln>
        </p:spPr>
      </p:pic>
      <p:pic>
        <p:nvPicPr>
          <p:cNvPr id="12" name="図 11">
            <a:extLst>
              <a:ext uri="{FF2B5EF4-FFF2-40B4-BE49-F238E27FC236}">
                <a16:creationId xmlns:a16="http://schemas.microsoft.com/office/drawing/2014/main" id="{20EF6307-926A-4537-815D-7DEAD6D3DA1E}"/>
              </a:ext>
            </a:extLst>
          </p:cNvPr>
          <p:cNvPicPr>
            <a:picLocks noChangeAspect="1"/>
          </p:cNvPicPr>
          <p:nvPr/>
        </p:nvPicPr>
        <p:blipFill>
          <a:blip r:embed="rId4"/>
          <a:stretch>
            <a:fillRect/>
          </a:stretch>
        </p:blipFill>
        <p:spPr>
          <a:xfrm>
            <a:off x="3479921" y="3063624"/>
            <a:ext cx="2317176" cy="3273106"/>
          </a:xfrm>
          <a:prstGeom prst="rect">
            <a:avLst/>
          </a:prstGeom>
          <a:ln>
            <a:solidFill>
              <a:schemeClr val="bg1">
                <a:lumMod val="50000"/>
              </a:schemeClr>
            </a:solidFill>
          </a:ln>
        </p:spPr>
      </p:pic>
      <p:pic>
        <p:nvPicPr>
          <p:cNvPr id="13" name="図 12">
            <a:extLst>
              <a:ext uri="{FF2B5EF4-FFF2-40B4-BE49-F238E27FC236}">
                <a16:creationId xmlns:a16="http://schemas.microsoft.com/office/drawing/2014/main" id="{6DD7D247-506C-468F-B55B-4B389317C114}"/>
              </a:ext>
            </a:extLst>
          </p:cNvPr>
          <p:cNvPicPr>
            <a:picLocks noChangeAspect="1"/>
          </p:cNvPicPr>
          <p:nvPr/>
        </p:nvPicPr>
        <p:blipFill>
          <a:blip r:embed="rId5"/>
          <a:stretch>
            <a:fillRect/>
          </a:stretch>
        </p:blipFill>
        <p:spPr>
          <a:xfrm>
            <a:off x="6219563" y="3047580"/>
            <a:ext cx="2317176" cy="3273106"/>
          </a:xfrm>
          <a:prstGeom prst="rect">
            <a:avLst/>
          </a:prstGeom>
          <a:ln>
            <a:solidFill>
              <a:schemeClr val="bg1">
                <a:lumMod val="50000"/>
              </a:schemeClr>
            </a:solidFill>
          </a:ln>
        </p:spPr>
      </p:pic>
    </p:spTree>
    <p:extLst>
      <p:ext uri="{BB962C8B-B14F-4D97-AF65-F5344CB8AC3E}">
        <p14:creationId xmlns:p14="http://schemas.microsoft.com/office/powerpoint/2010/main" val="3474840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5ABE32-3502-4623-97D2-5CD134B74570}"/>
              </a:ext>
            </a:extLst>
          </p:cNvPr>
          <p:cNvSpPr>
            <a:spLocks noGrp="1"/>
          </p:cNvSpPr>
          <p:nvPr>
            <p:ph type="title"/>
          </p:nvPr>
        </p:nvSpPr>
        <p:spPr>
          <a:xfrm>
            <a:off x="633845" y="365760"/>
            <a:ext cx="8198870" cy="1011936"/>
          </a:xfrm>
        </p:spPr>
        <p:txBody>
          <a:bodyPr/>
          <a:lstStyle/>
          <a:p>
            <a:r>
              <a:rPr lang="en-US" altLang="ja-JP" dirty="0">
                <a:solidFill>
                  <a:prstClr val="black"/>
                </a:solidFill>
              </a:rPr>
              <a:t>【4</a:t>
            </a:r>
            <a:r>
              <a:rPr lang="ja-JP" altLang="en-US" dirty="0">
                <a:solidFill>
                  <a:prstClr val="black"/>
                </a:solidFill>
              </a:rPr>
              <a:t>位</a:t>
            </a:r>
            <a:r>
              <a:rPr lang="en-US" altLang="ja-JP" dirty="0">
                <a:solidFill>
                  <a:prstClr val="black"/>
                </a:solidFill>
              </a:rPr>
              <a:t>】</a:t>
            </a:r>
            <a:r>
              <a:rPr lang="ja-JP" altLang="en-US" dirty="0">
                <a:solidFill>
                  <a:prstClr val="black"/>
                </a:solidFill>
              </a:rPr>
              <a:t>サプライチェーンの弱点を悪用した攻撃</a:t>
            </a:r>
            <a:br>
              <a:rPr lang="ja-JP" altLang="en-US" sz="2900" dirty="0">
                <a:solidFill>
                  <a:prstClr val="black"/>
                </a:solidFill>
              </a:rPr>
            </a:br>
            <a:r>
              <a:rPr lang="ja-JP" altLang="en-US" sz="2000" dirty="0">
                <a:solidFill>
                  <a:prstClr val="black"/>
                </a:solidFill>
              </a:rPr>
              <a:t>～業務委託先にも適切なセキュリティ管理を欲求～</a:t>
            </a:r>
            <a:endParaRPr kumimoji="1" lang="ja-JP" altLang="en-US" dirty="0"/>
          </a:p>
        </p:txBody>
      </p:sp>
      <p:sp>
        <p:nvSpPr>
          <p:cNvPr id="3" name="コンテンツ プレースホルダー 2">
            <a:extLst>
              <a:ext uri="{FF2B5EF4-FFF2-40B4-BE49-F238E27FC236}">
                <a16:creationId xmlns:a16="http://schemas.microsoft.com/office/drawing/2014/main" id="{7B403DD4-5F69-4053-9674-47B895939017}"/>
              </a:ext>
            </a:extLst>
          </p:cNvPr>
          <p:cNvSpPr>
            <a:spLocks noGrp="1"/>
          </p:cNvSpPr>
          <p:nvPr>
            <p:ph idx="1"/>
          </p:nvPr>
        </p:nvSpPr>
        <p:spPr>
          <a:xfrm>
            <a:off x="633845" y="1543456"/>
            <a:ext cx="7886700" cy="4656138"/>
          </a:xfrm>
        </p:spPr>
        <p:txBody>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委託先組織</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dirty="0"/>
              <a:t>攻撃者の目的や攻撃手段は多岐にわたるため、他の脅威の対策も参考に業務に応じた広範な対策が必要</a:t>
            </a:r>
            <a:endParaRPr lang="en-US" altLang="ja-JP" dirty="0"/>
          </a:p>
          <a:p>
            <a:pPr lvl="1">
              <a:lnSpc>
                <a:spcPct val="100000"/>
              </a:lnSpc>
            </a:pPr>
            <a:r>
              <a:rPr lang="ja-JP" altLang="en-US" dirty="0"/>
              <a:t>被害を受けた後の対応</a:t>
            </a:r>
            <a:endParaRPr lang="en-US" altLang="ja-JP" dirty="0"/>
          </a:p>
          <a:p>
            <a:pPr lvl="2">
              <a:lnSpc>
                <a:spcPct val="100000"/>
              </a:lnSpc>
            </a:pPr>
            <a:r>
              <a:rPr lang="ja-JP" altLang="en-US" dirty="0"/>
              <a:t>委託元への連絡 </a:t>
            </a:r>
          </a:p>
        </p:txBody>
      </p:sp>
      <p:sp>
        <p:nvSpPr>
          <p:cNvPr id="4" name="スライド番号プレースホルダー 3">
            <a:extLst>
              <a:ext uri="{FF2B5EF4-FFF2-40B4-BE49-F238E27FC236}">
                <a16:creationId xmlns:a16="http://schemas.microsoft.com/office/drawing/2014/main" id="{1D72DFAA-A187-4560-BDF6-B81E54CAEA08}"/>
              </a:ext>
            </a:extLst>
          </p:cNvPr>
          <p:cNvSpPr>
            <a:spLocks noGrp="1"/>
          </p:cNvSpPr>
          <p:nvPr>
            <p:ph type="sldNum" sz="quarter" idx="12"/>
          </p:nvPr>
        </p:nvSpPr>
        <p:spPr/>
        <p:txBody>
          <a:bodyPr/>
          <a:lstStyle/>
          <a:p>
            <a:fld id="{9C0452C9-47B8-4E93-87C2-472C2E84F09B}" type="slidenum">
              <a:rPr kumimoji="1" lang="ja-JP" altLang="en-US" smtClean="0"/>
              <a:t>30</a:t>
            </a:fld>
            <a:endParaRPr kumimoji="1" lang="ja-JP" altLang="en-US"/>
          </a:p>
        </p:txBody>
      </p:sp>
    </p:spTree>
    <p:extLst>
      <p:ext uri="{BB962C8B-B14F-4D97-AF65-F5344CB8AC3E}">
        <p14:creationId xmlns:p14="http://schemas.microsoft.com/office/powerpoint/2010/main" val="275010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9FD3F-FB0B-46C5-BF02-C3FB475BCF00}"/>
              </a:ext>
            </a:extLst>
          </p:cNvPr>
          <p:cNvSpPr>
            <a:spLocks noGrp="1"/>
          </p:cNvSpPr>
          <p:nvPr>
            <p:ph type="title"/>
          </p:nvPr>
        </p:nvSpPr>
        <p:spPr>
          <a:xfrm>
            <a:off x="633845" y="365760"/>
            <a:ext cx="8082138" cy="1011936"/>
          </a:xfrm>
        </p:spPr>
        <p:txBody>
          <a:bodyPr/>
          <a:lstStyle/>
          <a:p>
            <a:r>
              <a:rPr lang="en-US" altLang="ja-JP" dirty="0">
                <a:solidFill>
                  <a:prstClr val="black"/>
                </a:solidFill>
              </a:rPr>
              <a:t>【4</a:t>
            </a:r>
            <a:r>
              <a:rPr lang="ja-JP" altLang="en-US" dirty="0">
                <a:solidFill>
                  <a:prstClr val="black"/>
                </a:solidFill>
              </a:rPr>
              <a:t>位</a:t>
            </a:r>
            <a:r>
              <a:rPr lang="en-US" altLang="ja-JP" dirty="0">
                <a:solidFill>
                  <a:prstClr val="black"/>
                </a:solidFill>
              </a:rPr>
              <a:t>】</a:t>
            </a:r>
            <a:r>
              <a:rPr lang="ja-JP" altLang="en-US" dirty="0">
                <a:solidFill>
                  <a:prstClr val="black"/>
                </a:solidFill>
              </a:rPr>
              <a:t>サプライチェーンの弱点を悪用した攻撃</a:t>
            </a:r>
            <a:br>
              <a:rPr lang="ja-JP" altLang="en-US" sz="2900" dirty="0">
                <a:solidFill>
                  <a:prstClr val="black"/>
                </a:solidFill>
              </a:rPr>
            </a:br>
            <a:r>
              <a:rPr lang="ja-JP" altLang="en-US" sz="2000" dirty="0">
                <a:solidFill>
                  <a:prstClr val="black"/>
                </a:solidFill>
              </a:rPr>
              <a:t>～業務委託先にも適切なセキュリティ管理を欲求～</a:t>
            </a:r>
            <a:endParaRPr kumimoji="1" lang="ja-JP" altLang="en-US" dirty="0"/>
          </a:p>
        </p:txBody>
      </p:sp>
      <p:sp>
        <p:nvSpPr>
          <p:cNvPr id="3" name="コンテンツ プレースホルダー 2">
            <a:extLst>
              <a:ext uri="{FF2B5EF4-FFF2-40B4-BE49-F238E27FC236}">
                <a16:creationId xmlns:a16="http://schemas.microsoft.com/office/drawing/2014/main" id="{1EED88AA-DB5C-4BDA-A4F3-672EA3227C45}"/>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委託先</a:t>
            </a:r>
            <a:r>
              <a:rPr lang="en-US" altLang="ja-JP" dirty="0"/>
              <a:t>/</a:t>
            </a:r>
            <a:r>
              <a:rPr lang="ja-JP" altLang="en-US" dirty="0"/>
              <a:t>委託元組織共通</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dirty="0"/>
              <a:t>公的機関が公開しているガイドラインの活用</a:t>
            </a:r>
            <a:endParaRPr lang="en-US" altLang="ja-JP" dirty="0"/>
          </a:p>
          <a:p>
            <a:pPr lvl="3">
              <a:lnSpc>
                <a:spcPct val="100000"/>
              </a:lnSpc>
            </a:pPr>
            <a:r>
              <a:rPr lang="ja-JP" altLang="en-US" dirty="0"/>
              <a:t>「サイバーセキュリティ経営ガイドライン」</a:t>
            </a:r>
            <a:endParaRPr lang="en-US" altLang="ja-JP" dirty="0"/>
          </a:p>
          <a:p>
            <a:pPr lvl="3">
              <a:lnSpc>
                <a:spcPct val="100000"/>
              </a:lnSpc>
            </a:pPr>
            <a:r>
              <a:rPr lang="ja-JP" altLang="en-US" dirty="0"/>
              <a:t>「中小企業の情報セキュリティ対策ガイドライン」</a:t>
            </a:r>
            <a:endParaRPr lang="en-US" altLang="ja-JP" dirty="0"/>
          </a:p>
          <a:p>
            <a:pPr lvl="2">
              <a:lnSpc>
                <a:spcPct val="100000"/>
              </a:lnSpc>
            </a:pPr>
            <a:endParaRPr kumimoji="1" lang="en-US" altLang="ja-JP" sz="2000"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参考資料</a:t>
            </a:r>
            <a:r>
              <a:rPr lang="en-US" altLang="ja-JP" sz="1400" dirty="0"/>
              <a:t>】 </a:t>
            </a:r>
          </a:p>
          <a:p>
            <a:pPr marL="0" indent="0">
              <a:lnSpc>
                <a:spcPct val="100000"/>
              </a:lnSpc>
              <a:buNone/>
            </a:pPr>
            <a:r>
              <a:rPr lang="ja-JP" altLang="en-US" sz="1400" dirty="0"/>
              <a:t>「サイバーセキュリティ経営ガイドライン」</a:t>
            </a:r>
            <a:r>
              <a:rPr lang="en-US" altLang="ja-JP" sz="1400" dirty="0"/>
              <a:t>Ver2.0 </a:t>
            </a:r>
            <a:r>
              <a:rPr lang="ja-JP" altLang="en-US" sz="1400" dirty="0"/>
              <a:t>（経済産業省</a:t>
            </a:r>
            <a:r>
              <a:rPr lang="en-US" altLang="ja-JP" sz="1400" dirty="0"/>
              <a:t>/IPA</a:t>
            </a:r>
            <a:r>
              <a:rPr lang="ja-JP" altLang="en-US" sz="1400" dirty="0"/>
              <a:t>） </a:t>
            </a:r>
            <a:r>
              <a:rPr lang="en-US" altLang="ja-JP" sz="1400" dirty="0">
                <a:hlinkClick r:id="rId3"/>
              </a:rPr>
              <a:t>https://www.meti.go.jp/policy/netsecurity/downloadfiles/CSM_Guideline_v2.0.pdf</a:t>
            </a:r>
            <a:endParaRPr lang="en-US" altLang="ja-JP" sz="1400" dirty="0"/>
          </a:p>
          <a:p>
            <a:pPr marL="0" indent="0">
              <a:lnSpc>
                <a:spcPct val="100000"/>
              </a:lnSpc>
              <a:buNone/>
            </a:pPr>
            <a:r>
              <a:rPr lang="en-US" altLang="ja-JP" sz="1400" dirty="0"/>
              <a:t> </a:t>
            </a:r>
            <a:r>
              <a:rPr lang="ja-JP" altLang="en-US" sz="1400" dirty="0"/>
              <a:t>「中小企業の情報セキュリティ対策ガイドライン」 （</a:t>
            </a:r>
            <a:r>
              <a:rPr lang="en-US" altLang="ja-JP" sz="1400" dirty="0"/>
              <a:t>IPA</a:t>
            </a:r>
            <a:r>
              <a:rPr lang="ja-JP" altLang="en-US" sz="1400" dirty="0"/>
              <a:t>）</a:t>
            </a:r>
            <a:br>
              <a:rPr lang="en-US" altLang="ja-JP" sz="1400" dirty="0"/>
            </a:br>
            <a:r>
              <a:rPr lang="en-US" altLang="ja-JP" sz="1400" dirty="0">
                <a:hlinkClick r:id="rId4"/>
              </a:rPr>
              <a:t>https://www.ipa.go.jp/files/000055520.pdf</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CFD32452-EC30-48EF-8239-8BD966476B03}"/>
              </a:ext>
            </a:extLst>
          </p:cNvPr>
          <p:cNvSpPr>
            <a:spLocks noGrp="1"/>
          </p:cNvSpPr>
          <p:nvPr>
            <p:ph type="sldNum" sz="quarter" idx="12"/>
          </p:nvPr>
        </p:nvSpPr>
        <p:spPr/>
        <p:txBody>
          <a:bodyPr/>
          <a:lstStyle/>
          <a:p>
            <a:fld id="{9C0452C9-47B8-4E93-87C2-472C2E84F09B}" type="slidenum">
              <a:rPr kumimoji="1" lang="ja-JP" altLang="en-US" smtClean="0"/>
              <a:t>31</a:t>
            </a:fld>
            <a:endParaRPr kumimoji="1" lang="ja-JP" altLang="en-US"/>
          </a:p>
        </p:txBody>
      </p:sp>
    </p:spTree>
    <p:extLst>
      <p:ext uri="{BB962C8B-B14F-4D97-AF65-F5344CB8AC3E}">
        <p14:creationId xmlns:p14="http://schemas.microsoft.com/office/powerpoint/2010/main" val="1184269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3518E-D9D6-4211-B8A2-DE274AAEE490}"/>
              </a:ext>
            </a:extLst>
          </p:cNvPr>
          <p:cNvSpPr>
            <a:spLocks noGrp="1"/>
          </p:cNvSpPr>
          <p:nvPr>
            <p:ph type="title"/>
          </p:nvPr>
        </p:nvSpPr>
        <p:spPr/>
        <p:txBody>
          <a:bodyPr>
            <a:normAutofit/>
          </a:bodyPr>
          <a:lstStyle/>
          <a:p>
            <a:r>
              <a:rPr lang="en-US" altLang="ja-JP" dirty="0">
                <a:solidFill>
                  <a:prstClr val="black"/>
                </a:solidFill>
              </a:rPr>
              <a:t>【5</a:t>
            </a:r>
            <a:r>
              <a:rPr lang="ja-JP" altLang="en-US" dirty="0">
                <a:solidFill>
                  <a:prstClr val="black"/>
                </a:solidFill>
              </a:rPr>
              <a:t>位</a:t>
            </a:r>
            <a:r>
              <a:rPr lang="en-US" altLang="ja-JP" dirty="0">
                <a:solidFill>
                  <a:prstClr val="black"/>
                </a:solidFill>
              </a:rPr>
              <a:t>】</a:t>
            </a:r>
            <a:r>
              <a:rPr lang="ja-JP" altLang="en-US" dirty="0">
                <a:solidFill>
                  <a:prstClr val="black"/>
                </a:solidFill>
              </a:rPr>
              <a:t>ランサムウェアによる被害</a:t>
            </a:r>
            <a:br>
              <a:rPr lang="ja-JP" altLang="en-US" sz="2900" dirty="0">
                <a:solidFill>
                  <a:prstClr val="black"/>
                </a:solidFill>
              </a:rPr>
            </a:br>
            <a:r>
              <a:rPr lang="ja-JP" altLang="en-US" sz="2000" dirty="0">
                <a:solidFill>
                  <a:prstClr val="black"/>
                </a:solidFill>
              </a:rPr>
              <a:t>～ランサムウェアに感染しないための対策と感染時の対処を知る～</a:t>
            </a:r>
            <a:endParaRPr kumimoji="1" lang="ja-JP" altLang="en-US" dirty="0"/>
          </a:p>
        </p:txBody>
      </p:sp>
      <p:sp>
        <p:nvSpPr>
          <p:cNvPr id="3" name="コンテンツ プレースホルダー 2">
            <a:extLst>
              <a:ext uri="{FF2B5EF4-FFF2-40B4-BE49-F238E27FC236}">
                <a16:creationId xmlns:a16="http://schemas.microsoft.com/office/drawing/2014/main" id="{5DCBF18A-5E19-4638-BBDE-5A2CAEA3044E}"/>
              </a:ext>
            </a:extLst>
          </p:cNvPr>
          <p:cNvSpPr>
            <a:spLocks noGrp="1"/>
          </p:cNvSpPr>
          <p:nvPr>
            <p:ph idx="1"/>
          </p:nvPr>
        </p:nvSpPr>
        <p:spPr/>
        <p:txBody>
          <a:bodyPr/>
          <a:lstStyle/>
          <a:p>
            <a:pPr>
              <a:lnSpc>
                <a:spcPct val="100000"/>
              </a:lnSpc>
            </a:pPr>
            <a:r>
              <a:rPr lang="en-US" altLang="ja-JP" dirty="0"/>
              <a:t>PC</a:t>
            </a:r>
            <a:r>
              <a:rPr lang="ja-JP" altLang="en-US" dirty="0"/>
              <a:t>等に保存されているファイルを暗号化され使用不可に</a:t>
            </a:r>
            <a:endParaRPr lang="en-US" altLang="ja-JP" dirty="0"/>
          </a:p>
          <a:p>
            <a:pPr>
              <a:lnSpc>
                <a:spcPct val="100000"/>
              </a:lnSpc>
            </a:pPr>
            <a:r>
              <a:rPr lang="ja-JP" altLang="en-US" dirty="0"/>
              <a:t>復旧と引き換えに金銭を要求される</a:t>
            </a:r>
            <a:endParaRPr lang="en-US" altLang="ja-JP" dirty="0"/>
          </a:p>
          <a:p>
            <a:pPr>
              <a:lnSpc>
                <a:spcPct val="100000"/>
              </a:lnSpc>
            </a:pPr>
            <a:r>
              <a:rPr lang="ja-JP" altLang="en-US" dirty="0"/>
              <a:t>情報を窃取しそれを公開すると脅迫するケースも</a:t>
            </a:r>
            <a:endParaRPr kumimoji="1" lang="ja-JP" altLang="en-US" dirty="0"/>
          </a:p>
        </p:txBody>
      </p:sp>
      <p:sp>
        <p:nvSpPr>
          <p:cNvPr id="4" name="スライド番号プレースホルダー 3">
            <a:extLst>
              <a:ext uri="{FF2B5EF4-FFF2-40B4-BE49-F238E27FC236}">
                <a16:creationId xmlns:a16="http://schemas.microsoft.com/office/drawing/2014/main" id="{FE64AA0C-10AB-4AF5-9323-4FF3BA35968F}"/>
              </a:ext>
            </a:extLst>
          </p:cNvPr>
          <p:cNvSpPr>
            <a:spLocks noGrp="1"/>
          </p:cNvSpPr>
          <p:nvPr>
            <p:ph type="sldNum" sz="quarter" idx="12"/>
          </p:nvPr>
        </p:nvSpPr>
        <p:spPr/>
        <p:txBody>
          <a:bodyPr/>
          <a:lstStyle/>
          <a:p>
            <a:fld id="{9C0452C9-47B8-4E93-87C2-472C2E84F09B}" type="slidenum">
              <a:rPr kumimoji="1" lang="ja-JP" altLang="en-US" smtClean="0"/>
              <a:t>32</a:t>
            </a:fld>
            <a:endParaRPr kumimoji="1" lang="ja-JP" altLang="en-US"/>
          </a:p>
        </p:txBody>
      </p:sp>
    </p:spTree>
    <p:extLst>
      <p:ext uri="{BB962C8B-B14F-4D97-AF65-F5344CB8AC3E}">
        <p14:creationId xmlns:p14="http://schemas.microsoft.com/office/powerpoint/2010/main" val="325036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2AD5F-52EC-47CD-B467-67064DEA42C0}"/>
              </a:ext>
            </a:extLst>
          </p:cNvPr>
          <p:cNvSpPr>
            <a:spLocks noGrp="1"/>
          </p:cNvSpPr>
          <p:nvPr>
            <p:ph type="title"/>
          </p:nvPr>
        </p:nvSpPr>
        <p:spPr/>
        <p:txBody>
          <a:bodyPr/>
          <a:lstStyle/>
          <a:p>
            <a:r>
              <a:rPr lang="en-US" altLang="ja-JP" dirty="0">
                <a:solidFill>
                  <a:prstClr val="black"/>
                </a:solidFill>
              </a:rPr>
              <a:t>【5</a:t>
            </a:r>
            <a:r>
              <a:rPr lang="ja-JP" altLang="en-US" dirty="0">
                <a:solidFill>
                  <a:prstClr val="black"/>
                </a:solidFill>
              </a:rPr>
              <a:t>位</a:t>
            </a:r>
            <a:r>
              <a:rPr lang="en-US" altLang="ja-JP" dirty="0">
                <a:solidFill>
                  <a:prstClr val="black"/>
                </a:solidFill>
              </a:rPr>
              <a:t>】</a:t>
            </a:r>
            <a:r>
              <a:rPr lang="ja-JP" altLang="en-US" dirty="0">
                <a:solidFill>
                  <a:prstClr val="black"/>
                </a:solidFill>
              </a:rPr>
              <a:t>ランサムウェアによる被害</a:t>
            </a:r>
            <a:br>
              <a:rPr lang="ja-JP" altLang="en-US" sz="2900" dirty="0">
                <a:solidFill>
                  <a:prstClr val="black"/>
                </a:solidFill>
              </a:rPr>
            </a:br>
            <a:r>
              <a:rPr lang="ja-JP" altLang="en-US" sz="2000" dirty="0">
                <a:solidFill>
                  <a:prstClr val="black"/>
                </a:solidFill>
              </a:rPr>
              <a:t>～ランサムウェアに感染しないための対策と感染時の対処を知る～</a:t>
            </a:r>
            <a:endParaRPr kumimoji="1" lang="ja-JP" altLang="en-US" dirty="0"/>
          </a:p>
        </p:txBody>
      </p:sp>
      <p:sp>
        <p:nvSpPr>
          <p:cNvPr id="3" name="コンテンツ プレースホルダー 2">
            <a:extLst>
              <a:ext uri="{FF2B5EF4-FFF2-40B4-BE49-F238E27FC236}">
                <a16:creationId xmlns:a16="http://schemas.microsoft.com/office/drawing/2014/main" id="{C3DEC0CB-F070-4B7A-BBA4-FED4847155BD}"/>
              </a:ext>
            </a:extLst>
          </p:cNvPr>
          <p:cNvSpPr>
            <a:spLocks noGrp="1"/>
          </p:cNvSpPr>
          <p:nvPr>
            <p:ph idx="1"/>
          </p:nvPr>
        </p:nvSpPr>
        <p:spPr/>
        <p:txBody>
          <a:bodyPr/>
          <a:lstStyle/>
          <a:p>
            <a:pPr>
              <a:lnSpc>
                <a:spcPct val="100000"/>
              </a:lnSpc>
              <a:buFont typeface="Wingdings" panose="05000000000000000000" pitchFamily="2" charset="2"/>
              <a:buChar char="n"/>
            </a:pPr>
            <a:r>
              <a:rPr kumimoji="1" lang="ja-JP" altLang="en-US" b="1" dirty="0"/>
              <a:t>攻撃手口</a:t>
            </a:r>
            <a:endParaRPr kumimoji="1" lang="en-US" altLang="ja-JP" b="1" dirty="0"/>
          </a:p>
          <a:p>
            <a:pPr marL="0" indent="0">
              <a:lnSpc>
                <a:spcPct val="100000"/>
              </a:lnSpc>
              <a:buNone/>
            </a:pPr>
            <a:endParaRPr kumimoji="1" lang="en-US" altLang="ja-JP" sz="3200" b="1" dirty="0"/>
          </a:p>
          <a:p>
            <a:pPr>
              <a:lnSpc>
                <a:spcPct val="100000"/>
              </a:lnSpc>
              <a:buFont typeface="Arial" panose="020B0604020202020204" pitchFamily="34" charset="0"/>
              <a:buChar char="•"/>
            </a:pPr>
            <a:r>
              <a:rPr lang="ja-JP" altLang="en-US" dirty="0"/>
              <a:t>メールを利用した手口</a:t>
            </a:r>
            <a:endParaRPr lang="en-US" altLang="ja-JP" dirty="0"/>
          </a:p>
          <a:p>
            <a:pPr lvl="1">
              <a:lnSpc>
                <a:spcPct val="100000"/>
              </a:lnSpc>
              <a:buFont typeface="Arial" panose="020B0604020202020204" pitchFamily="34" charset="0"/>
              <a:buChar char="•"/>
            </a:pPr>
            <a:r>
              <a:rPr lang="ja-JP" altLang="en-US" dirty="0"/>
              <a:t>不正な添付ファイルを開かせる</a:t>
            </a:r>
            <a:endParaRPr lang="en-US" altLang="ja-JP" dirty="0"/>
          </a:p>
          <a:p>
            <a:pPr>
              <a:lnSpc>
                <a:spcPct val="100000"/>
              </a:lnSpc>
              <a:buFont typeface="Arial" panose="020B0604020202020204" pitchFamily="34" charset="0"/>
              <a:buChar char="•"/>
            </a:pPr>
            <a:r>
              <a:rPr lang="ja-JP" altLang="en-US" dirty="0"/>
              <a:t>ウェブサイトを利用した手口</a:t>
            </a:r>
            <a:endParaRPr lang="en-US" altLang="ja-JP" dirty="0"/>
          </a:p>
          <a:p>
            <a:pPr lvl="1">
              <a:lnSpc>
                <a:spcPct val="100000"/>
              </a:lnSpc>
              <a:buFont typeface="Arial" panose="020B0604020202020204" pitchFamily="34" charset="0"/>
              <a:buChar char="•"/>
            </a:pPr>
            <a:r>
              <a:rPr lang="ja-JP" altLang="en-US" dirty="0"/>
              <a:t>ランサムウェアをダウンロードさせるようにウェブサイトを改ざん</a:t>
            </a:r>
            <a:endParaRPr lang="en-US" altLang="ja-JP" dirty="0"/>
          </a:p>
          <a:p>
            <a:pPr lvl="1">
              <a:lnSpc>
                <a:spcPct val="100000"/>
              </a:lnSpc>
              <a:buFont typeface="Arial" panose="020B0604020202020204" pitchFamily="34" charset="0"/>
              <a:buChar char="•"/>
            </a:pPr>
            <a:r>
              <a:rPr lang="ja-JP" altLang="en-US" dirty="0"/>
              <a:t>当該サイトを閲覧するようにメールなどで誘導 </a:t>
            </a:r>
            <a:endParaRPr lang="en-US" altLang="ja-JP" dirty="0"/>
          </a:p>
        </p:txBody>
      </p:sp>
      <p:sp>
        <p:nvSpPr>
          <p:cNvPr id="4" name="スライド番号プレースホルダー 3">
            <a:extLst>
              <a:ext uri="{FF2B5EF4-FFF2-40B4-BE49-F238E27FC236}">
                <a16:creationId xmlns:a16="http://schemas.microsoft.com/office/drawing/2014/main" id="{D63E300B-D0CA-4213-A694-C792E7E9B2FF}"/>
              </a:ext>
            </a:extLst>
          </p:cNvPr>
          <p:cNvSpPr>
            <a:spLocks noGrp="1"/>
          </p:cNvSpPr>
          <p:nvPr>
            <p:ph type="sldNum" sz="quarter" idx="12"/>
          </p:nvPr>
        </p:nvSpPr>
        <p:spPr/>
        <p:txBody>
          <a:bodyPr/>
          <a:lstStyle/>
          <a:p>
            <a:fld id="{9C0452C9-47B8-4E93-87C2-472C2E84F09B}"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30C7F2AA-E1B8-4EB8-B46C-B52279A25808}"/>
              </a:ext>
            </a:extLst>
          </p:cNvPr>
          <p:cNvSpPr/>
          <p:nvPr/>
        </p:nvSpPr>
        <p:spPr>
          <a:xfrm>
            <a:off x="780545" y="1981200"/>
            <a:ext cx="77400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ウイルス（ランサムウェア）に感染させて金銭を要求</a:t>
            </a:r>
          </a:p>
        </p:txBody>
      </p:sp>
    </p:spTree>
    <p:extLst>
      <p:ext uri="{BB962C8B-B14F-4D97-AF65-F5344CB8AC3E}">
        <p14:creationId xmlns:p14="http://schemas.microsoft.com/office/powerpoint/2010/main" val="76391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7BE23-6625-4E1A-B5B8-3FB7DA7A2A84}"/>
              </a:ext>
            </a:extLst>
          </p:cNvPr>
          <p:cNvSpPr>
            <a:spLocks noGrp="1"/>
          </p:cNvSpPr>
          <p:nvPr>
            <p:ph type="title"/>
          </p:nvPr>
        </p:nvSpPr>
        <p:spPr/>
        <p:txBody>
          <a:bodyPr/>
          <a:lstStyle/>
          <a:p>
            <a:r>
              <a:rPr lang="en-US" altLang="ja-JP" dirty="0">
                <a:solidFill>
                  <a:prstClr val="black"/>
                </a:solidFill>
              </a:rPr>
              <a:t>【5</a:t>
            </a:r>
            <a:r>
              <a:rPr lang="ja-JP" altLang="en-US" dirty="0">
                <a:solidFill>
                  <a:prstClr val="black"/>
                </a:solidFill>
              </a:rPr>
              <a:t>位</a:t>
            </a:r>
            <a:r>
              <a:rPr lang="en-US" altLang="ja-JP" dirty="0">
                <a:solidFill>
                  <a:prstClr val="black"/>
                </a:solidFill>
              </a:rPr>
              <a:t>】</a:t>
            </a:r>
            <a:r>
              <a:rPr lang="ja-JP" altLang="en-US" dirty="0">
                <a:solidFill>
                  <a:prstClr val="black"/>
                </a:solidFill>
              </a:rPr>
              <a:t>ランサムウェアによる被害</a:t>
            </a:r>
            <a:br>
              <a:rPr lang="ja-JP" altLang="en-US" sz="2900" dirty="0">
                <a:solidFill>
                  <a:prstClr val="black"/>
                </a:solidFill>
              </a:rPr>
            </a:br>
            <a:r>
              <a:rPr lang="ja-JP" altLang="en-US" sz="2000" dirty="0">
                <a:solidFill>
                  <a:prstClr val="black"/>
                </a:solidFill>
              </a:rPr>
              <a:t>～ランサムウェアに感染しないための対策と感染時の対処を知る～</a:t>
            </a:r>
            <a:endParaRPr kumimoji="1" lang="ja-JP" altLang="en-US" dirty="0"/>
          </a:p>
        </p:txBody>
      </p:sp>
      <p:sp>
        <p:nvSpPr>
          <p:cNvPr id="3" name="コンテンツ プレースホルダー 2">
            <a:extLst>
              <a:ext uri="{FF2B5EF4-FFF2-40B4-BE49-F238E27FC236}">
                <a16:creationId xmlns:a16="http://schemas.microsoft.com/office/drawing/2014/main" id="{7B264BD5-E659-41F1-8E0E-96133DC20741}"/>
              </a:ext>
            </a:extLst>
          </p:cNvPr>
          <p:cNvSpPr>
            <a:spLocks noGrp="1"/>
          </p:cNvSpPr>
          <p:nvPr>
            <p:ph idx="1"/>
          </p:nvPr>
        </p:nvSpPr>
        <p:spPr/>
        <p:txBody>
          <a:bodyPr/>
          <a:lstStyle/>
          <a:p>
            <a:pPr>
              <a:lnSpc>
                <a:spcPct val="100000"/>
              </a:lnSpc>
              <a:buFont typeface="Wingdings" panose="05000000000000000000" pitchFamily="2" charset="2"/>
              <a:buChar char="n"/>
            </a:pPr>
            <a:r>
              <a:rPr kumimoji="1" lang="ja-JP" altLang="en-US" b="1" dirty="0"/>
              <a:t>攻撃手口</a:t>
            </a:r>
            <a:endParaRPr kumimoji="1" lang="en-US" altLang="ja-JP" b="1" dirty="0"/>
          </a:p>
          <a:p>
            <a:pPr marL="0" indent="0">
              <a:lnSpc>
                <a:spcPct val="100000"/>
              </a:lnSpc>
              <a:buNone/>
            </a:pPr>
            <a:endParaRPr kumimoji="1" lang="en-US" altLang="ja-JP" sz="3200" b="1" dirty="0"/>
          </a:p>
          <a:p>
            <a:pPr>
              <a:lnSpc>
                <a:spcPct val="100000"/>
              </a:lnSpc>
              <a:buFont typeface="Arial" panose="020B0604020202020204" pitchFamily="34" charset="0"/>
              <a:buChar char="•"/>
            </a:pPr>
            <a:r>
              <a:rPr lang="ja-JP" altLang="en-US" dirty="0"/>
              <a:t>脆弱性を悪用した手口</a:t>
            </a:r>
            <a:endParaRPr lang="en-US" altLang="ja-JP" dirty="0"/>
          </a:p>
          <a:p>
            <a:pPr lvl="1">
              <a:lnSpc>
                <a:spcPct val="100000"/>
              </a:lnSpc>
              <a:buFont typeface="Arial" panose="020B0604020202020204" pitchFamily="34" charset="0"/>
              <a:buChar char="•"/>
            </a:pPr>
            <a:r>
              <a:rPr lang="en-US" altLang="ja-JP" dirty="0"/>
              <a:t>OS</a:t>
            </a:r>
            <a:r>
              <a:rPr lang="ja-JP" altLang="en-US" dirty="0"/>
              <a:t>の脆弱性を悪用しウイルスを実行（感染させる）</a:t>
            </a:r>
            <a:endParaRPr lang="en-US" altLang="ja-JP" dirty="0"/>
          </a:p>
          <a:p>
            <a:pPr lvl="1">
              <a:lnSpc>
                <a:spcPct val="100000"/>
              </a:lnSpc>
              <a:buFont typeface="Arial" panose="020B0604020202020204" pitchFamily="34" charset="0"/>
              <a:buChar char="•"/>
            </a:pPr>
            <a:r>
              <a:rPr lang="ja-JP" altLang="en-US" dirty="0"/>
              <a:t>攻撃ツール等を利用してネットワーク越しに次々と感染させる</a:t>
            </a:r>
            <a:endParaRPr lang="en-US" altLang="ja-JP" dirty="0"/>
          </a:p>
          <a:p>
            <a:pPr>
              <a:lnSpc>
                <a:spcPct val="100000"/>
              </a:lnSpc>
              <a:buFont typeface="Arial" panose="020B0604020202020204" pitchFamily="34" charset="0"/>
              <a:buChar char="•"/>
            </a:pPr>
            <a:r>
              <a:rPr lang="ja-JP" altLang="en-US" dirty="0"/>
              <a:t>不正アクセスによる手口</a:t>
            </a:r>
            <a:endParaRPr lang="en-US" altLang="ja-JP" dirty="0"/>
          </a:p>
          <a:p>
            <a:pPr lvl="1">
              <a:lnSpc>
                <a:spcPct val="100000"/>
              </a:lnSpc>
              <a:buFont typeface="Arial" panose="020B0604020202020204" pitchFamily="34" charset="0"/>
              <a:buChar char="•"/>
            </a:pPr>
            <a:r>
              <a:rPr lang="ja-JP" altLang="en-US" dirty="0"/>
              <a:t>管理用の</a:t>
            </a:r>
            <a:r>
              <a:rPr lang="en-US" altLang="ja-JP" dirty="0"/>
              <a:t>RDP</a:t>
            </a:r>
            <a:r>
              <a:rPr lang="ja-JP" altLang="en-US" dirty="0"/>
              <a:t>（リモートデスクトップ）等でサーバーに不正アクセス</a:t>
            </a:r>
            <a:endParaRPr lang="en-US" altLang="ja-JP" dirty="0"/>
          </a:p>
          <a:p>
            <a:pPr lvl="1">
              <a:lnSpc>
                <a:spcPct val="100000"/>
              </a:lnSpc>
              <a:buFont typeface="Arial" panose="020B0604020202020204" pitchFamily="34" charset="0"/>
              <a:buChar char="•"/>
            </a:pPr>
            <a:r>
              <a:rPr lang="ja-JP" altLang="en-US" dirty="0"/>
              <a:t>サーバー上で攻撃者がウイルスを実行（感染させる） </a:t>
            </a:r>
            <a:endParaRPr kumimoji="1" lang="ja-JP" altLang="en-US" dirty="0"/>
          </a:p>
        </p:txBody>
      </p:sp>
      <p:sp>
        <p:nvSpPr>
          <p:cNvPr id="4" name="スライド番号プレースホルダー 3">
            <a:extLst>
              <a:ext uri="{FF2B5EF4-FFF2-40B4-BE49-F238E27FC236}">
                <a16:creationId xmlns:a16="http://schemas.microsoft.com/office/drawing/2014/main" id="{2702F642-61C8-4366-845F-8AC8DE4B263C}"/>
              </a:ext>
            </a:extLst>
          </p:cNvPr>
          <p:cNvSpPr>
            <a:spLocks noGrp="1"/>
          </p:cNvSpPr>
          <p:nvPr>
            <p:ph type="sldNum" sz="quarter" idx="12"/>
          </p:nvPr>
        </p:nvSpPr>
        <p:spPr/>
        <p:txBody>
          <a:bodyPr/>
          <a:lstStyle/>
          <a:p>
            <a:fld id="{9C0452C9-47B8-4E93-87C2-472C2E84F09B}" type="slidenum">
              <a:rPr kumimoji="1" lang="ja-JP" altLang="en-US" smtClean="0"/>
              <a:t>34</a:t>
            </a:fld>
            <a:endParaRPr kumimoji="1" lang="ja-JP" altLang="en-US"/>
          </a:p>
        </p:txBody>
      </p:sp>
      <p:sp>
        <p:nvSpPr>
          <p:cNvPr id="6" name="正方形/長方形 5">
            <a:extLst>
              <a:ext uri="{FF2B5EF4-FFF2-40B4-BE49-F238E27FC236}">
                <a16:creationId xmlns:a16="http://schemas.microsoft.com/office/drawing/2014/main" id="{421BD398-3E59-4D79-9E73-F9FC37D5C569}"/>
              </a:ext>
            </a:extLst>
          </p:cNvPr>
          <p:cNvSpPr/>
          <p:nvPr/>
        </p:nvSpPr>
        <p:spPr>
          <a:xfrm>
            <a:off x="780545" y="1981200"/>
            <a:ext cx="77400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ウイルス（ランサムウェア）に感染させて金銭を要求</a:t>
            </a:r>
          </a:p>
        </p:txBody>
      </p:sp>
    </p:spTree>
    <p:extLst>
      <p:ext uri="{BB962C8B-B14F-4D97-AF65-F5344CB8AC3E}">
        <p14:creationId xmlns:p14="http://schemas.microsoft.com/office/powerpoint/2010/main" val="2944000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B94CA-790E-488A-95D2-DF6CC449259B}"/>
              </a:ext>
            </a:extLst>
          </p:cNvPr>
          <p:cNvSpPr>
            <a:spLocks noGrp="1"/>
          </p:cNvSpPr>
          <p:nvPr>
            <p:ph type="title"/>
          </p:nvPr>
        </p:nvSpPr>
        <p:spPr/>
        <p:txBody>
          <a:bodyPr/>
          <a:lstStyle/>
          <a:p>
            <a:r>
              <a:rPr lang="en-US" altLang="ja-JP" dirty="0">
                <a:solidFill>
                  <a:prstClr val="black"/>
                </a:solidFill>
              </a:rPr>
              <a:t>【5</a:t>
            </a:r>
            <a:r>
              <a:rPr lang="ja-JP" altLang="en-US" dirty="0">
                <a:solidFill>
                  <a:prstClr val="black"/>
                </a:solidFill>
              </a:rPr>
              <a:t>位</a:t>
            </a:r>
            <a:r>
              <a:rPr lang="en-US" altLang="ja-JP" dirty="0">
                <a:solidFill>
                  <a:prstClr val="black"/>
                </a:solidFill>
              </a:rPr>
              <a:t>】</a:t>
            </a:r>
            <a:r>
              <a:rPr lang="ja-JP" altLang="en-US" dirty="0">
                <a:solidFill>
                  <a:prstClr val="black"/>
                </a:solidFill>
              </a:rPr>
              <a:t>ランサムウェアによる被害</a:t>
            </a:r>
            <a:br>
              <a:rPr lang="ja-JP" altLang="en-US" sz="2900" dirty="0">
                <a:solidFill>
                  <a:prstClr val="black"/>
                </a:solidFill>
              </a:rPr>
            </a:br>
            <a:r>
              <a:rPr lang="ja-JP" altLang="en-US" sz="2000" dirty="0">
                <a:solidFill>
                  <a:prstClr val="black"/>
                </a:solidFill>
              </a:rPr>
              <a:t>～ランサムウェアに感染しないための対策と感染時の対処を知る～</a:t>
            </a:r>
            <a:endParaRPr kumimoji="1" lang="ja-JP" altLang="en-US" dirty="0"/>
          </a:p>
        </p:txBody>
      </p:sp>
      <p:sp>
        <p:nvSpPr>
          <p:cNvPr id="3" name="コンテンツ プレースホルダー 2">
            <a:extLst>
              <a:ext uri="{FF2B5EF4-FFF2-40B4-BE49-F238E27FC236}">
                <a16:creationId xmlns:a16="http://schemas.microsoft.com/office/drawing/2014/main" id="{1DB38ADC-0DB2-474C-93C0-CCEA9163A649}"/>
              </a:ext>
            </a:extLst>
          </p:cNvPr>
          <p:cNvSpPr>
            <a:spLocks noGrp="1"/>
          </p:cNvSpPr>
          <p:nvPr>
            <p:ph idx="1"/>
          </p:nvPr>
        </p:nvSpPr>
        <p:spPr>
          <a:xfrm>
            <a:off x="633844" y="1524001"/>
            <a:ext cx="8002155" cy="4656138"/>
          </a:xfrm>
        </p:spPr>
        <p:txBody>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市立高等学校のサーバーがランサムウェアに感染</a:t>
            </a:r>
            <a:endParaRPr lang="en-US" altLang="ja-JP" dirty="0"/>
          </a:p>
          <a:p>
            <a:pPr lvl="1">
              <a:lnSpc>
                <a:spcPct val="100000"/>
              </a:lnSpc>
            </a:pPr>
            <a:r>
              <a:rPr lang="ja-JP" altLang="en-US" dirty="0"/>
              <a:t>同校職員がネットワークサーバーにアクセスすると</a:t>
            </a:r>
            <a:r>
              <a:rPr lang="en-US" altLang="ja-JP" dirty="0"/>
              <a:t>Word</a:t>
            </a:r>
            <a:r>
              <a:rPr lang="ja-JP" altLang="en-US" dirty="0"/>
              <a:t>ドキュ メントが暗号化されていた</a:t>
            </a:r>
            <a:endParaRPr lang="en-US" altLang="ja-JP" dirty="0"/>
          </a:p>
          <a:p>
            <a:pPr lvl="1">
              <a:lnSpc>
                <a:spcPct val="100000"/>
              </a:lnSpc>
            </a:pPr>
            <a:r>
              <a:rPr lang="ja-JP" altLang="en-US" dirty="0"/>
              <a:t>画面上には感染を示唆する英文の脅迫ドキュメント</a:t>
            </a:r>
            <a:endParaRPr lang="en-US" altLang="ja-JP" dirty="0"/>
          </a:p>
          <a:p>
            <a:pPr lvl="1">
              <a:lnSpc>
                <a:spcPct val="100000"/>
              </a:lnSpc>
            </a:pPr>
            <a:r>
              <a:rPr lang="ja-JP" altLang="en-US" dirty="0"/>
              <a:t>生徒が作成した成果物等のデータが使用不可に</a:t>
            </a:r>
            <a:endParaRPr lang="en-US" altLang="ja-JP" dirty="0"/>
          </a:p>
          <a:p>
            <a:pPr lvl="1">
              <a:lnSpc>
                <a:spcPct val="100000"/>
              </a:lnSpc>
            </a:pPr>
            <a:r>
              <a:rPr lang="ja-JP" altLang="en-US" dirty="0"/>
              <a:t>感染の原因は不明</a:t>
            </a:r>
            <a:endParaRPr lang="en-US" altLang="ja-JP" dirty="0"/>
          </a:p>
          <a:p>
            <a:pPr marL="342900" lvl="1" indent="0">
              <a:lnSpc>
                <a:spcPct val="100000"/>
              </a:lnSpc>
              <a:buNone/>
            </a:pPr>
            <a:endParaRPr lang="en-US" altLang="ja-JP" dirty="0"/>
          </a:p>
          <a:p>
            <a:pPr marL="342900" lvl="1" indent="0">
              <a:lnSpc>
                <a:spcPct val="100000"/>
              </a:lnSpc>
              <a:buNone/>
            </a:pPr>
            <a:endParaRPr kumimoji="1" lang="en-US" altLang="ja-JP"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市立高校の校内サーバがランサムウェアに感染（川崎市） </a:t>
            </a:r>
            <a:r>
              <a:rPr lang="en-US" altLang="ja-JP" sz="1400" dirty="0">
                <a:hlinkClick r:id="rId3"/>
              </a:rPr>
              <a:t>http://www.city.kawasaki.jp/templates/press/cmsfiles/contents/0000111/111987/20191101houdou.pdf</a:t>
            </a:r>
            <a:endParaRPr lang="en-US" altLang="ja-JP" sz="1400" dirty="0"/>
          </a:p>
          <a:p>
            <a:pPr marL="0" indent="0">
              <a:lnSpc>
                <a:spcPct val="100000"/>
              </a:lnSpc>
              <a:buNone/>
            </a:pPr>
            <a:endParaRPr kumimoji="1" lang="en-US" altLang="ja-JP" sz="1400" dirty="0"/>
          </a:p>
        </p:txBody>
      </p:sp>
      <p:sp>
        <p:nvSpPr>
          <p:cNvPr id="4" name="スライド番号プレースホルダー 3">
            <a:extLst>
              <a:ext uri="{FF2B5EF4-FFF2-40B4-BE49-F238E27FC236}">
                <a16:creationId xmlns:a16="http://schemas.microsoft.com/office/drawing/2014/main" id="{FFD5ACFA-31CD-4344-BB37-D2964A4F6A06}"/>
              </a:ext>
            </a:extLst>
          </p:cNvPr>
          <p:cNvSpPr>
            <a:spLocks noGrp="1"/>
          </p:cNvSpPr>
          <p:nvPr>
            <p:ph type="sldNum" sz="quarter" idx="12"/>
          </p:nvPr>
        </p:nvSpPr>
        <p:spPr/>
        <p:txBody>
          <a:bodyPr/>
          <a:lstStyle/>
          <a:p>
            <a:fld id="{9C0452C9-47B8-4E93-87C2-472C2E84F09B}" type="slidenum">
              <a:rPr kumimoji="1" lang="ja-JP" altLang="en-US" smtClean="0"/>
              <a:t>35</a:t>
            </a:fld>
            <a:endParaRPr kumimoji="1" lang="ja-JP" altLang="en-US"/>
          </a:p>
        </p:txBody>
      </p:sp>
    </p:spTree>
    <p:extLst>
      <p:ext uri="{BB962C8B-B14F-4D97-AF65-F5344CB8AC3E}">
        <p14:creationId xmlns:p14="http://schemas.microsoft.com/office/powerpoint/2010/main" val="3141120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BA88C-9CC4-445B-B724-160633F69F28}"/>
              </a:ext>
            </a:extLst>
          </p:cNvPr>
          <p:cNvSpPr>
            <a:spLocks noGrp="1"/>
          </p:cNvSpPr>
          <p:nvPr>
            <p:ph type="title"/>
          </p:nvPr>
        </p:nvSpPr>
        <p:spPr/>
        <p:txBody>
          <a:bodyPr/>
          <a:lstStyle/>
          <a:p>
            <a:r>
              <a:rPr lang="en-US" altLang="ja-JP" dirty="0">
                <a:solidFill>
                  <a:prstClr val="black"/>
                </a:solidFill>
              </a:rPr>
              <a:t>【5</a:t>
            </a:r>
            <a:r>
              <a:rPr lang="ja-JP" altLang="en-US" dirty="0">
                <a:solidFill>
                  <a:prstClr val="black"/>
                </a:solidFill>
              </a:rPr>
              <a:t>位</a:t>
            </a:r>
            <a:r>
              <a:rPr lang="en-US" altLang="ja-JP" dirty="0">
                <a:solidFill>
                  <a:prstClr val="black"/>
                </a:solidFill>
              </a:rPr>
              <a:t>】</a:t>
            </a:r>
            <a:r>
              <a:rPr lang="ja-JP" altLang="en-US" dirty="0">
                <a:solidFill>
                  <a:prstClr val="black"/>
                </a:solidFill>
              </a:rPr>
              <a:t>ランサムウェアによる被害</a:t>
            </a:r>
            <a:br>
              <a:rPr lang="ja-JP" altLang="en-US" sz="2900" dirty="0">
                <a:solidFill>
                  <a:prstClr val="black"/>
                </a:solidFill>
              </a:rPr>
            </a:br>
            <a:r>
              <a:rPr lang="ja-JP" altLang="en-US" sz="2000" dirty="0">
                <a:solidFill>
                  <a:prstClr val="black"/>
                </a:solidFill>
              </a:rPr>
              <a:t>～ランサムウェアに感染しないための対策と感染時の対処を知る～</a:t>
            </a:r>
            <a:endParaRPr kumimoji="1" lang="ja-JP" altLang="en-US" dirty="0"/>
          </a:p>
        </p:txBody>
      </p:sp>
      <p:sp>
        <p:nvSpPr>
          <p:cNvPr id="3" name="コンテンツ プレースホルダー 2">
            <a:extLst>
              <a:ext uri="{FF2B5EF4-FFF2-40B4-BE49-F238E27FC236}">
                <a16:creationId xmlns:a16="http://schemas.microsoft.com/office/drawing/2014/main" id="{BD8884B6-C5AD-413E-8FA6-F62F5545DFFC}"/>
              </a:ext>
            </a:extLst>
          </p:cNvPr>
          <p:cNvSpPr>
            <a:spLocks noGrp="1"/>
          </p:cNvSpPr>
          <p:nvPr>
            <p:ph idx="1"/>
          </p:nvPr>
        </p:nvSpPr>
        <p:spPr/>
        <p:txBody>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日本を標的としたランサムウェア攻撃</a:t>
            </a:r>
            <a:endParaRPr lang="en-US" altLang="ja-JP" dirty="0"/>
          </a:p>
          <a:p>
            <a:pPr lvl="1">
              <a:lnSpc>
                <a:spcPct val="100000"/>
              </a:lnSpc>
            </a:pPr>
            <a:r>
              <a:rPr lang="ja-JP" altLang="en-US" dirty="0"/>
              <a:t>ランサムウェア「</a:t>
            </a:r>
            <a:r>
              <a:rPr lang="en-US" altLang="ja-JP" dirty="0" err="1"/>
              <a:t>Gandcrab</a:t>
            </a:r>
            <a:r>
              <a:rPr lang="ja-JP" altLang="en-US" dirty="0"/>
              <a:t>」等に感染させようとする攻撃メールが日本を標的にばらまかれた</a:t>
            </a:r>
            <a:endParaRPr lang="en-US" altLang="ja-JP" dirty="0"/>
          </a:p>
          <a:p>
            <a:pPr lvl="1">
              <a:lnSpc>
                <a:spcPct val="100000"/>
              </a:lnSpc>
            </a:pPr>
            <a:r>
              <a:rPr lang="ja-JP" altLang="en-US" dirty="0"/>
              <a:t>メール件名には日本の女性芸能人名が使われていた</a:t>
            </a:r>
            <a:endParaRPr lang="en-US" altLang="ja-JP" dirty="0"/>
          </a:p>
          <a:p>
            <a:pPr lvl="1">
              <a:lnSpc>
                <a:spcPct val="100000"/>
              </a:lnSpc>
            </a:pPr>
            <a:r>
              <a:rPr lang="en-US" altLang="ja-JP" dirty="0"/>
              <a:t>2019</a:t>
            </a:r>
            <a:r>
              <a:rPr lang="ja-JP" altLang="en-US" dirty="0"/>
              <a:t>年</a:t>
            </a:r>
            <a:r>
              <a:rPr lang="en-US" altLang="ja-JP" dirty="0"/>
              <a:t>1</a:t>
            </a:r>
            <a:r>
              <a:rPr lang="ja-JP" altLang="en-US" dirty="0"/>
              <a:t>月</a:t>
            </a:r>
            <a:r>
              <a:rPr lang="en-US" altLang="ja-JP" dirty="0"/>
              <a:t>29</a:t>
            </a:r>
            <a:r>
              <a:rPr lang="ja-JP" altLang="en-US" dirty="0"/>
              <a:t>日、本攻撃の</a:t>
            </a:r>
            <a:r>
              <a:rPr lang="en-US" altLang="ja-JP" dirty="0"/>
              <a:t>95%</a:t>
            </a:r>
            <a:r>
              <a:rPr lang="ja-JP" altLang="en-US" dirty="0"/>
              <a:t>は日本で検出</a:t>
            </a:r>
            <a:endParaRPr lang="en-US" altLang="ja-JP" dirty="0"/>
          </a:p>
          <a:p>
            <a:pPr lvl="1">
              <a:lnSpc>
                <a:spcPct val="100000"/>
              </a:lnSpc>
            </a:pPr>
            <a:endParaRPr kumimoji="1" lang="en-US" altLang="ja-JP"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a:t>
            </a:r>
            <a:r>
              <a:rPr lang="en-US" altLang="ja-JP" sz="1400" dirty="0"/>
              <a:t>Love you</a:t>
            </a:r>
            <a:r>
              <a:rPr lang="ja-JP" altLang="en-US" sz="1400" dirty="0"/>
              <a:t>（ラブ・ユー）」マルウェア、日本を標的にした大規模な攻撃を展開 </a:t>
            </a:r>
            <a:r>
              <a:rPr lang="en-US" altLang="ja-JP" sz="1400" dirty="0">
                <a:hlinkClick r:id="rId3"/>
              </a:rPr>
              <a:t>https://www.eset.com/jp/blog/welivesecurity/love-you-malspam-makeover-massive-japan-targeted-campaign/</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AFD38080-4485-401B-883D-8AD2B9666EDB}"/>
              </a:ext>
            </a:extLst>
          </p:cNvPr>
          <p:cNvSpPr>
            <a:spLocks noGrp="1"/>
          </p:cNvSpPr>
          <p:nvPr>
            <p:ph type="sldNum" sz="quarter" idx="12"/>
          </p:nvPr>
        </p:nvSpPr>
        <p:spPr/>
        <p:txBody>
          <a:bodyPr/>
          <a:lstStyle/>
          <a:p>
            <a:fld id="{9C0452C9-47B8-4E93-87C2-472C2E84F09B}" type="slidenum">
              <a:rPr kumimoji="1" lang="ja-JP" altLang="en-US" smtClean="0"/>
              <a:t>36</a:t>
            </a:fld>
            <a:endParaRPr kumimoji="1" lang="ja-JP" altLang="en-US"/>
          </a:p>
        </p:txBody>
      </p:sp>
    </p:spTree>
    <p:extLst>
      <p:ext uri="{BB962C8B-B14F-4D97-AF65-F5344CB8AC3E}">
        <p14:creationId xmlns:p14="http://schemas.microsoft.com/office/powerpoint/2010/main" val="2792753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A5BC4-6D71-4B59-B337-A2ABA7834755}"/>
              </a:ext>
            </a:extLst>
          </p:cNvPr>
          <p:cNvSpPr>
            <a:spLocks noGrp="1"/>
          </p:cNvSpPr>
          <p:nvPr>
            <p:ph type="title"/>
          </p:nvPr>
        </p:nvSpPr>
        <p:spPr/>
        <p:txBody>
          <a:bodyPr/>
          <a:lstStyle/>
          <a:p>
            <a:r>
              <a:rPr lang="en-US" altLang="ja-JP" dirty="0">
                <a:solidFill>
                  <a:prstClr val="black"/>
                </a:solidFill>
              </a:rPr>
              <a:t>【5</a:t>
            </a:r>
            <a:r>
              <a:rPr lang="ja-JP" altLang="en-US" dirty="0">
                <a:solidFill>
                  <a:prstClr val="black"/>
                </a:solidFill>
              </a:rPr>
              <a:t>位</a:t>
            </a:r>
            <a:r>
              <a:rPr lang="en-US" altLang="ja-JP" dirty="0">
                <a:solidFill>
                  <a:prstClr val="black"/>
                </a:solidFill>
              </a:rPr>
              <a:t>】</a:t>
            </a:r>
            <a:r>
              <a:rPr lang="ja-JP" altLang="en-US" dirty="0">
                <a:solidFill>
                  <a:prstClr val="black"/>
                </a:solidFill>
              </a:rPr>
              <a:t>ランサムウェアによる被害</a:t>
            </a:r>
            <a:br>
              <a:rPr lang="ja-JP" altLang="en-US" sz="2900" dirty="0">
                <a:solidFill>
                  <a:prstClr val="black"/>
                </a:solidFill>
              </a:rPr>
            </a:br>
            <a:r>
              <a:rPr lang="ja-JP" altLang="en-US" sz="2000" dirty="0">
                <a:solidFill>
                  <a:prstClr val="black"/>
                </a:solidFill>
              </a:rPr>
              <a:t>～ランサムウェアに感染しないための対策と感染時の対処を知る～</a:t>
            </a:r>
            <a:endParaRPr kumimoji="1" lang="ja-JP" altLang="en-US" dirty="0"/>
          </a:p>
        </p:txBody>
      </p:sp>
      <p:sp>
        <p:nvSpPr>
          <p:cNvPr id="3" name="コンテンツ プレースホルダー 2">
            <a:extLst>
              <a:ext uri="{FF2B5EF4-FFF2-40B4-BE49-F238E27FC236}">
                <a16:creationId xmlns:a16="http://schemas.microsoft.com/office/drawing/2014/main" id="{E5A1BAF0-AA00-4D2F-9DAA-714EB8D53924}"/>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経営者層</a:t>
            </a:r>
            <a:endParaRPr lang="en-US" altLang="ja-JP" dirty="0"/>
          </a:p>
          <a:p>
            <a:pPr lvl="1">
              <a:lnSpc>
                <a:spcPct val="100000"/>
              </a:lnSpc>
            </a:pPr>
            <a:r>
              <a:rPr lang="ja-JP" altLang="en-US" dirty="0"/>
              <a:t>組織としての対応体制の確立</a:t>
            </a:r>
          </a:p>
          <a:p>
            <a:pPr lvl="2">
              <a:lnSpc>
                <a:spcPct val="100000"/>
              </a:lnSpc>
            </a:pPr>
            <a:r>
              <a:rPr lang="ja-JP" altLang="en-US" dirty="0"/>
              <a:t>対策の予算の確保と継続的な対策の実施</a:t>
            </a:r>
            <a:endParaRPr kumimoji="1" lang="en-US" altLang="ja-JP" dirty="0"/>
          </a:p>
          <a:p>
            <a:pPr>
              <a:lnSpc>
                <a:spcPct val="100000"/>
              </a:lnSpc>
            </a:pPr>
            <a:r>
              <a:rPr lang="ja-JP" altLang="en-US" dirty="0"/>
              <a:t>システム管理者、従業員</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dirty="0"/>
              <a:t>受信メール、ウェブサイトの十分な確認</a:t>
            </a:r>
            <a:endParaRPr lang="en-US" altLang="ja-JP" dirty="0"/>
          </a:p>
          <a:p>
            <a:pPr lvl="2">
              <a:lnSpc>
                <a:spcPct val="100000"/>
              </a:lnSpc>
            </a:pPr>
            <a:r>
              <a:rPr lang="ja-JP" altLang="en-US" dirty="0"/>
              <a:t>添付ファイルやリンクを安易にクリックしない</a:t>
            </a:r>
            <a:endParaRPr lang="en-US" altLang="ja-JP" dirty="0"/>
          </a:p>
          <a:p>
            <a:pPr lvl="2">
              <a:lnSpc>
                <a:spcPct val="100000"/>
              </a:lnSpc>
            </a:pPr>
            <a:r>
              <a:rPr lang="ja-JP" altLang="en-US" dirty="0"/>
              <a:t>不審なソフトウェアを実行しない</a:t>
            </a:r>
            <a:endParaRPr lang="en-US" altLang="ja-JP" dirty="0"/>
          </a:p>
          <a:p>
            <a:pPr lvl="2">
              <a:lnSpc>
                <a:spcPct val="100000"/>
              </a:lnSpc>
            </a:pPr>
            <a:r>
              <a:rPr lang="ja-JP" altLang="en-US" dirty="0"/>
              <a:t>サポートの切れた</a:t>
            </a:r>
            <a:r>
              <a:rPr lang="en-US" altLang="ja-JP" dirty="0"/>
              <a:t>OS</a:t>
            </a:r>
            <a:r>
              <a:rPr lang="ja-JP" altLang="en-US" dirty="0"/>
              <a:t>の利用停止、移行</a:t>
            </a:r>
            <a:endParaRPr lang="en-US" altLang="ja-JP" dirty="0"/>
          </a:p>
          <a:p>
            <a:pPr lvl="2">
              <a:lnSpc>
                <a:spcPct val="100000"/>
              </a:lnSpc>
            </a:pPr>
            <a:r>
              <a:rPr lang="ja-JP" altLang="en-US" dirty="0"/>
              <a:t>フィルタリングツール（メール、ウェブ）の活用</a:t>
            </a:r>
            <a:endParaRPr lang="en-US" altLang="ja-JP" dirty="0"/>
          </a:p>
          <a:p>
            <a:pPr lvl="2">
              <a:lnSpc>
                <a:spcPct val="100000"/>
              </a:lnSpc>
            </a:pPr>
            <a:r>
              <a:rPr lang="ja-JP" altLang="en-US" dirty="0"/>
              <a:t>ネットワーク分離</a:t>
            </a:r>
            <a:endParaRPr lang="en-US" altLang="ja-JP" dirty="0"/>
          </a:p>
          <a:p>
            <a:pPr lvl="2">
              <a:lnSpc>
                <a:spcPct val="100000"/>
              </a:lnSpc>
            </a:pPr>
            <a:r>
              <a:rPr lang="ja-JP" altLang="en-US" dirty="0"/>
              <a:t>共有サーバー等へのアクセス権の最小化</a:t>
            </a:r>
            <a:endParaRPr lang="en-US" altLang="ja-JP" dirty="0"/>
          </a:p>
          <a:p>
            <a:pPr lvl="2">
              <a:lnSpc>
                <a:spcPct val="100000"/>
              </a:lnSpc>
            </a:pPr>
            <a:r>
              <a:rPr lang="ja-JP" altLang="en-US" dirty="0"/>
              <a:t>バックアップの取得</a:t>
            </a:r>
          </a:p>
        </p:txBody>
      </p:sp>
      <p:sp>
        <p:nvSpPr>
          <p:cNvPr id="4" name="スライド番号プレースホルダー 3">
            <a:extLst>
              <a:ext uri="{FF2B5EF4-FFF2-40B4-BE49-F238E27FC236}">
                <a16:creationId xmlns:a16="http://schemas.microsoft.com/office/drawing/2014/main" id="{0FEB5E13-B882-4027-B704-2A03F72338C9}"/>
              </a:ext>
            </a:extLst>
          </p:cNvPr>
          <p:cNvSpPr>
            <a:spLocks noGrp="1"/>
          </p:cNvSpPr>
          <p:nvPr>
            <p:ph type="sldNum" sz="quarter" idx="12"/>
          </p:nvPr>
        </p:nvSpPr>
        <p:spPr/>
        <p:txBody>
          <a:bodyPr/>
          <a:lstStyle/>
          <a:p>
            <a:fld id="{9C0452C9-47B8-4E93-87C2-472C2E84F09B}" type="slidenum">
              <a:rPr kumimoji="1" lang="ja-JP" altLang="en-US" smtClean="0"/>
              <a:t>37</a:t>
            </a:fld>
            <a:endParaRPr kumimoji="1" lang="ja-JP" altLang="en-US"/>
          </a:p>
        </p:txBody>
      </p:sp>
    </p:spTree>
    <p:extLst>
      <p:ext uri="{BB962C8B-B14F-4D97-AF65-F5344CB8AC3E}">
        <p14:creationId xmlns:p14="http://schemas.microsoft.com/office/powerpoint/2010/main" val="3673709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CD994-7EA1-4CAB-B244-9100191D7BB0}"/>
              </a:ext>
            </a:extLst>
          </p:cNvPr>
          <p:cNvSpPr>
            <a:spLocks noGrp="1"/>
          </p:cNvSpPr>
          <p:nvPr>
            <p:ph type="title"/>
          </p:nvPr>
        </p:nvSpPr>
        <p:spPr/>
        <p:txBody>
          <a:bodyPr/>
          <a:lstStyle/>
          <a:p>
            <a:r>
              <a:rPr lang="en-US" altLang="ja-JP" dirty="0">
                <a:solidFill>
                  <a:prstClr val="black"/>
                </a:solidFill>
              </a:rPr>
              <a:t>【5</a:t>
            </a:r>
            <a:r>
              <a:rPr lang="ja-JP" altLang="en-US" dirty="0">
                <a:solidFill>
                  <a:prstClr val="black"/>
                </a:solidFill>
              </a:rPr>
              <a:t>位</a:t>
            </a:r>
            <a:r>
              <a:rPr lang="en-US" altLang="ja-JP" dirty="0">
                <a:solidFill>
                  <a:prstClr val="black"/>
                </a:solidFill>
              </a:rPr>
              <a:t>】</a:t>
            </a:r>
            <a:r>
              <a:rPr lang="ja-JP" altLang="en-US" dirty="0">
                <a:solidFill>
                  <a:prstClr val="black"/>
                </a:solidFill>
              </a:rPr>
              <a:t>ランサムウェアによる被害</a:t>
            </a:r>
            <a:br>
              <a:rPr lang="ja-JP" altLang="en-US" sz="2900" dirty="0">
                <a:solidFill>
                  <a:prstClr val="black"/>
                </a:solidFill>
              </a:rPr>
            </a:br>
            <a:r>
              <a:rPr lang="ja-JP" altLang="en-US" sz="2000" dirty="0">
                <a:solidFill>
                  <a:prstClr val="black"/>
                </a:solidFill>
              </a:rPr>
              <a:t>～ランサムウェアに感染しないための対策と感染時の対処を知る～</a:t>
            </a:r>
            <a:endParaRPr kumimoji="1" lang="ja-JP" altLang="en-US" dirty="0"/>
          </a:p>
        </p:txBody>
      </p:sp>
      <p:sp>
        <p:nvSpPr>
          <p:cNvPr id="3" name="コンテンツ プレースホルダー 2">
            <a:extLst>
              <a:ext uri="{FF2B5EF4-FFF2-40B4-BE49-F238E27FC236}">
                <a16:creationId xmlns:a16="http://schemas.microsoft.com/office/drawing/2014/main" id="{344DEE30-E6FC-4738-A8D5-F2FBE832BF12}"/>
              </a:ext>
            </a:extLst>
          </p:cNvPr>
          <p:cNvSpPr>
            <a:spLocks noGrp="1"/>
          </p:cNvSpPr>
          <p:nvPr>
            <p:ph idx="1"/>
          </p:nvPr>
        </p:nvSpPr>
        <p:spPr/>
        <p:txBody>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システム管理者・従業員</a:t>
            </a:r>
            <a:endParaRPr lang="en-US" altLang="ja-JP" dirty="0"/>
          </a:p>
          <a:p>
            <a:pPr lvl="1">
              <a:lnSpc>
                <a:spcPct val="100000"/>
              </a:lnSpc>
            </a:pPr>
            <a:r>
              <a:rPr lang="ja-JP" altLang="en-US" dirty="0"/>
              <a:t>被害を受けた後の対応</a:t>
            </a:r>
            <a:endParaRPr lang="en-US" altLang="ja-JP" dirty="0"/>
          </a:p>
          <a:p>
            <a:pPr lvl="2">
              <a:lnSpc>
                <a:spcPct val="100000"/>
              </a:lnSpc>
            </a:pPr>
            <a:r>
              <a:rPr lang="en-US" altLang="ja-JP" dirty="0"/>
              <a:t>CSIRT</a:t>
            </a:r>
            <a:r>
              <a:rPr lang="ja-JP" altLang="en-US" dirty="0"/>
              <a:t>へ連絡</a:t>
            </a:r>
            <a:endParaRPr lang="en-US" altLang="ja-JP" dirty="0"/>
          </a:p>
          <a:p>
            <a:pPr lvl="2">
              <a:lnSpc>
                <a:spcPct val="100000"/>
              </a:lnSpc>
            </a:pPr>
            <a:r>
              <a:rPr lang="ja-JP" altLang="en-US" dirty="0"/>
              <a:t>バックアップからの復旧</a:t>
            </a:r>
            <a:endParaRPr lang="en-US" altLang="ja-JP" dirty="0"/>
          </a:p>
          <a:p>
            <a:pPr lvl="2">
              <a:lnSpc>
                <a:spcPct val="100000"/>
              </a:lnSpc>
            </a:pPr>
            <a:r>
              <a:rPr lang="ja-JP" altLang="en-US" dirty="0"/>
              <a:t>復号ツールの活用</a:t>
            </a:r>
            <a:endParaRPr lang="en-US" altLang="ja-JP" dirty="0"/>
          </a:p>
          <a:p>
            <a:pPr lvl="2">
              <a:lnSpc>
                <a:spcPct val="100000"/>
              </a:lnSpc>
            </a:pPr>
            <a:r>
              <a:rPr lang="ja-JP" altLang="en-US" dirty="0"/>
              <a:t>影響調査および原因の追究、対策の強化</a:t>
            </a:r>
            <a:endParaRPr lang="en-US" altLang="ja-JP" dirty="0"/>
          </a:p>
          <a:p>
            <a:pPr marL="685800" lvl="2" indent="0">
              <a:lnSpc>
                <a:spcPct val="100000"/>
              </a:lnSpc>
              <a:buNone/>
            </a:pPr>
            <a:r>
              <a:rPr lang="en-US" altLang="ja-JP" dirty="0"/>
              <a:t>&lt;</a:t>
            </a:r>
            <a:r>
              <a:rPr lang="ja-JP" altLang="en-US" dirty="0"/>
              <a:t>例外処置</a:t>
            </a:r>
            <a:r>
              <a:rPr lang="en-US" altLang="ja-JP" dirty="0"/>
              <a:t>&gt;</a:t>
            </a:r>
          </a:p>
          <a:p>
            <a:pPr lvl="2">
              <a:lnSpc>
                <a:spcPct val="100000"/>
              </a:lnSpc>
            </a:pPr>
            <a:r>
              <a:rPr lang="ja-JP" altLang="en-US" dirty="0"/>
              <a:t>推奨はされないが、人命に関わるファイルが暗号化された場合に、金銭を支払ったケースもある </a:t>
            </a:r>
            <a:endParaRPr kumimoji="1" lang="ja-JP" altLang="en-US" dirty="0"/>
          </a:p>
        </p:txBody>
      </p:sp>
      <p:sp>
        <p:nvSpPr>
          <p:cNvPr id="4" name="スライド番号プレースホルダー 3">
            <a:extLst>
              <a:ext uri="{FF2B5EF4-FFF2-40B4-BE49-F238E27FC236}">
                <a16:creationId xmlns:a16="http://schemas.microsoft.com/office/drawing/2014/main" id="{0DCF6B62-48E1-4EDD-BC40-6B30901A9F5A}"/>
              </a:ext>
            </a:extLst>
          </p:cNvPr>
          <p:cNvSpPr>
            <a:spLocks noGrp="1"/>
          </p:cNvSpPr>
          <p:nvPr>
            <p:ph type="sldNum" sz="quarter" idx="12"/>
          </p:nvPr>
        </p:nvSpPr>
        <p:spPr/>
        <p:txBody>
          <a:bodyPr/>
          <a:lstStyle/>
          <a:p>
            <a:fld id="{9C0452C9-47B8-4E93-87C2-472C2E84F09B}" type="slidenum">
              <a:rPr kumimoji="1" lang="ja-JP" altLang="en-US" smtClean="0"/>
              <a:t>38</a:t>
            </a:fld>
            <a:endParaRPr kumimoji="1" lang="ja-JP" altLang="en-US"/>
          </a:p>
        </p:txBody>
      </p:sp>
    </p:spTree>
    <p:extLst>
      <p:ext uri="{BB962C8B-B14F-4D97-AF65-F5344CB8AC3E}">
        <p14:creationId xmlns:p14="http://schemas.microsoft.com/office/powerpoint/2010/main" val="1404136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9B21B-2A37-4B9C-8FC9-3BA3A40DC9C9}"/>
              </a:ext>
            </a:extLst>
          </p:cNvPr>
          <p:cNvSpPr>
            <a:spLocks noGrp="1"/>
          </p:cNvSpPr>
          <p:nvPr>
            <p:ph type="title"/>
          </p:nvPr>
        </p:nvSpPr>
        <p:spPr>
          <a:xfrm>
            <a:off x="633844" y="365760"/>
            <a:ext cx="8101593" cy="1011936"/>
          </a:xfrm>
        </p:spPr>
        <p:txBody>
          <a:bodyPr>
            <a:normAutofit fontScale="90000"/>
          </a:bodyPr>
          <a:lstStyle/>
          <a:p>
            <a:r>
              <a:rPr lang="en-US" altLang="ja-JP" sz="3600" dirty="0">
                <a:solidFill>
                  <a:prstClr val="black"/>
                </a:solidFill>
              </a:rPr>
              <a:t>【6</a:t>
            </a:r>
            <a:r>
              <a:rPr lang="ja-JP" altLang="en-US" sz="3600" dirty="0">
                <a:solidFill>
                  <a:prstClr val="black"/>
                </a:solidFill>
              </a:rPr>
              <a:t>位</a:t>
            </a:r>
            <a:r>
              <a:rPr lang="en-US" altLang="ja-JP" sz="3600" dirty="0">
                <a:solidFill>
                  <a:prstClr val="black"/>
                </a:solidFill>
              </a:rPr>
              <a:t>】</a:t>
            </a:r>
            <a:r>
              <a:rPr lang="ja-JP" altLang="en-US" sz="3600" dirty="0">
                <a:solidFill>
                  <a:prstClr val="black"/>
                </a:solidFill>
              </a:rPr>
              <a:t>予期せぬ</a:t>
            </a:r>
            <a:r>
              <a:rPr lang="en-US" altLang="ja-JP" sz="3600" dirty="0">
                <a:solidFill>
                  <a:prstClr val="black"/>
                </a:solidFill>
              </a:rPr>
              <a:t>IT</a:t>
            </a:r>
            <a:r>
              <a:rPr lang="ja-JP" altLang="en-US" sz="3600" dirty="0">
                <a:solidFill>
                  <a:prstClr val="black"/>
                </a:solidFill>
              </a:rPr>
              <a:t>基盤の障害に伴う業務停止</a:t>
            </a:r>
            <a:br>
              <a:rPr lang="ja-JP" altLang="en-US" sz="2900" dirty="0">
                <a:solidFill>
                  <a:prstClr val="black"/>
                </a:solidFill>
              </a:rPr>
            </a:br>
            <a:r>
              <a:rPr lang="ja-JP" altLang="en-US" sz="2000" dirty="0">
                <a:solidFill>
                  <a:prstClr val="black"/>
                </a:solidFill>
              </a:rPr>
              <a:t>～それは予告もなしに突然やってくる～</a:t>
            </a:r>
            <a:endParaRPr kumimoji="1" lang="ja-JP" altLang="en-US" dirty="0"/>
          </a:p>
        </p:txBody>
      </p:sp>
      <p:sp>
        <p:nvSpPr>
          <p:cNvPr id="3" name="コンテンツ プレースホルダー 2">
            <a:extLst>
              <a:ext uri="{FF2B5EF4-FFF2-40B4-BE49-F238E27FC236}">
                <a16:creationId xmlns:a16="http://schemas.microsoft.com/office/drawing/2014/main" id="{8992E2EB-2B1D-4885-A4B2-1E8A595462F0}"/>
              </a:ext>
            </a:extLst>
          </p:cNvPr>
          <p:cNvSpPr>
            <a:spLocks noGrp="1"/>
          </p:cNvSpPr>
          <p:nvPr>
            <p:ph idx="1"/>
          </p:nvPr>
        </p:nvSpPr>
        <p:spPr/>
        <p:txBody>
          <a:bodyPr/>
          <a:lstStyle/>
          <a:p>
            <a:pPr>
              <a:lnSpc>
                <a:spcPct val="100000"/>
              </a:lnSpc>
            </a:pPr>
            <a:r>
              <a:rPr lang="ja-JP" altLang="en-US" dirty="0"/>
              <a:t>利用しているデータセンターやクラウドの</a:t>
            </a:r>
            <a:r>
              <a:rPr lang="en-US" altLang="ja-JP" dirty="0"/>
              <a:t>IT</a:t>
            </a:r>
            <a:r>
              <a:rPr lang="ja-JP" altLang="en-US" dirty="0"/>
              <a:t>基盤などが停止</a:t>
            </a:r>
            <a:endParaRPr lang="en-US" altLang="ja-JP" dirty="0"/>
          </a:p>
          <a:p>
            <a:pPr>
              <a:lnSpc>
                <a:spcPct val="100000"/>
              </a:lnSpc>
            </a:pPr>
            <a:r>
              <a:rPr lang="ja-JP" altLang="en-US" dirty="0"/>
              <a:t>業務が停止することで利益減少など経済的損失につながる</a:t>
            </a:r>
            <a:endParaRPr kumimoji="1" lang="ja-JP" altLang="en-US" dirty="0"/>
          </a:p>
        </p:txBody>
      </p:sp>
      <p:sp>
        <p:nvSpPr>
          <p:cNvPr id="4" name="スライド番号プレースホルダー 3">
            <a:extLst>
              <a:ext uri="{FF2B5EF4-FFF2-40B4-BE49-F238E27FC236}">
                <a16:creationId xmlns:a16="http://schemas.microsoft.com/office/drawing/2014/main" id="{81283860-C9AB-45DE-A5AB-DB71898B1FFB}"/>
              </a:ext>
            </a:extLst>
          </p:cNvPr>
          <p:cNvSpPr>
            <a:spLocks noGrp="1"/>
          </p:cNvSpPr>
          <p:nvPr>
            <p:ph type="sldNum" sz="quarter" idx="12"/>
          </p:nvPr>
        </p:nvSpPr>
        <p:spPr/>
        <p:txBody>
          <a:bodyPr/>
          <a:lstStyle/>
          <a:p>
            <a:fld id="{9C0452C9-47B8-4E93-87C2-472C2E84F09B}" type="slidenum">
              <a:rPr kumimoji="1" lang="ja-JP" altLang="en-US" smtClean="0"/>
              <a:t>39</a:t>
            </a:fld>
            <a:endParaRPr kumimoji="1" lang="ja-JP" altLang="en-US"/>
          </a:p>
        </p:txBody>
      </p:sp>
    </p:spTree>
    <p:extLst>
      <p:ext uri="{BB962C8B-B14F-4D97-AF65-F5344CB8AC3E}">
        <p14:creationId xmlns:p14="http://schemas.microsoft.com/office/powerpoint/2010/main" val="407666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A25DD3-E8CB-43A7-BCF0-3592658E57E0}"/>
              </a:ext>
            </a:extLst>
          </p:cNvPr>
          <p:cNvSpPr>
            <a:spLocks noGrp="1"/>
          </p:cNvSpPr>
          <p:nvPr>
            <p:ph type="title"/>
          </p:nvPr>
        </p:nvSpPr>
        <p:spPr/>
        <p:txBody>
          <a:bodyPr/>
          <a:lstStyle/>
          <a:p>
            <a:r>
              <a:rPr lang="ja-JP" altLang="en-US" dirty="0"/>
              <a:t>情報セキュリティ</a:t>
            </a:r>
            <a:r>
              <a:rPr lang="en-US" altLang="ja-JP" dirty="0"/>
              <a:t>10</a:t>
            </a:r>
            <a:r>
              <a:rPr lang="ja-JP" altLang="en-US" dirty="0"/>
              <a:t>大脅威</a:t>
            </a:r>
            <a:r>
              <a:rPr lang="en-US" altLang="ja-JP" dirty="0"/>
              <a:t>2020</a:t>
            </a:r>
            <a:br>
              <a:rPr lang="en-US" altLang="ja-JP" dirty="0"/>
            </a:br>
            <a:r>
              <a:rPr lang="ja-JP" altLang="en-US" dirty="0"/>
              <a:t>脅威ランキング</a:t>
            </a:r>
            <a:endParaRPr kumimoji="1" lang="ja-JP" altLang="en-US" dirty="0"/>
          </a:p>
        </p:txBody>
      </p:sp>
      <p:sp>
        <p:nvSpPr>
          <p:cNvPr id="4" name="スライド番号プレースホルダー 3">
            <a:extLst>
              <a:ext uri="{FF2B5EF4-FFF2-40B4-BE49-F238E27FC236}">
                <a16:creationId xmlns:a16="http://schemas.microsoft.com/office/drawing/2014/main" id="{26849C2D-256E-4244-B5B0-28BF8009660D}"/>
              </a:ext>
            </a:extLst>
          </p:cNvPr>
          <p:cNvSpPr>
            <a:spLocks noGrp="1"/>
          </p:cNvSpPr>
          <p:nvPr>
            <p:ph type="sldNum" sz="quarter" idx="12"/>
          </p:nvPr>
        </p:nvSpPr>
        <p:spPr/>
        <p:txBody>
          <a:bodyPr/>
          <a:lstStyle/>
          <a:p>
            <a:fld id="{9C0452C9-47B8-4E93-87C2-472C2E84F09B}" type="slidenum">
              <a:rPr kumimoji="1" lang="ja-JP" altLang="en-US" smtClean="0"/>
              <a:t>4</a:t>
            </a:fld>
            <a:endParaRPr kumimoji="1" lang="ja-JP" altLang="en-US"/>
          </a:p>
        </p:txBody>
      </p:sp>
      <p:graphicFrame>
        <p:nvGraphicFramePr>
          <p:cNvPr id="8" name="表 4">
            <a:extLst>
              <a:ext uri="{FF2B5EF4-FFF2-40B4-BE49-F238E27FC236}">
                <a16:creationId xmlns:a16="http://schemas.microsoft.com/office/drawing/2014/main" id="{1D4732DA-D2C9-4203-A39E-3E4D2C192753}"/>
              </a:ext>
            </a:extLst>
          </p:cNvPr>
          <p:cNvGraphicFramePr>
            <a:graphicFrameLocks noGrp="1"/>
          </p:cNvGraphicFramePr>
          <p:nvPr>
            <p:ph idx="1"/>
            <p:extLst>
              <p:ext uri="{D42A27DB-BD31-4B8C-83A1-F6EECF244321}">
                <p14:modId xmlns:p14="http://schemas.microsoft.com/office/powerpoint/2010/main" val="3016020103"/>
              </p:ext>
            </p:extLst>
          </p:nvPr>
        </p:nvGraphicFramePr>
        <p:xfrm>
          <a:off x="633413" y="1523999"/>
          <a:ext cx="7886700" cy="4832351"/>
        </p:xfrm>
        <a:graphic>
          <a:graphicData uri="http://schemas.openxmlformats.org/drawingml/2006/table">
            <a:tbl>
              <a:tblPr firstRow="1" bandRow="1">
                <a:tableStyleId>{5C22544A-7EE6-4342-B048-85BDC9FD1C3A}</a:tableStyleId>
              </a:tblPr>
              <a:tblGrid>
                <a:gridCol w="3578664">
                  <a:extLst>
                    <a:ext uri="{9D8B030D-6E8A-4147-A177-3AD203B41FA5}">
                      <a16:colId xmlns:a16="http://schemas.microsoft.com/office/drawing/2014/main" val="752573736"/>
                    </a:ext>
                  </a:extLst>
                </a:gridCol>
                <a:gridCol w="690663">
                  <a:extLst>
                    <a:ext uri="{9D8B030D-6E8A-4147-A177-3AD203B41FA5}">
                      <a16:colId xmlns:a16="http://schemas.microsoft.com/office/drawing/2014/main" val="2885187061"/>
                    </a:ext>
                  </a:extLst>
                </a:gridCol>
                <a:gridCol w="3617373">
                  <a:extLst>
                    <a:ext uri="{9D8B030D-6E8A-4147-A177-3AD203B41FA5}">
                      <a16:colId xmlns:a16="http://schemas.microsoft.com/office/drawing/2014/main" val="2329794418"/>
                    </a:ext>
                  </a:extLst>
                </a:gridCol>
              </a:tblGrid>
              <a:tr h="389660">
                <a:tc>
                  <a:txBody>
                    <a:bodyPr/>
                    <a:lstStyle/>
                    <a:p>
                      <a:pPr algn="ctr"/>
                      <a:r>
                        <a:rPr kumimoji="1" lang="ja-JP" altLang="en-US" sz="1800" b="1" i="0" u="none" strike="noStrike" kern="1200" baseline="0" dirty="0">
                          <a:solidFill>
                            <a:schemeClr val="lt1"/>
                          </a:solidFill>
                          <a:latin typeface="ＭＳ Ｐゴシック" panose="020B0600070205080204" pitchFamily="50" charset="-128"/>
                          <a:ea typeface="ＭＳ Ｐゴシック" panose="020B0600070205080204" pitchFamily="50" charset="-128"/>
                          <a:cs typeface="+mn-cs"/>
                        </a:rPr>
                        <a:t>「個人」向け脅威</a:t>
                      </a:r>
                      <a:endParaRPr kumimoji="1" lang="ja-JP" altLang="en-US" sz="18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800" b="1" i="0" u="none" strike="noStrike" kern="1200" baseline="0" dirty="0">
                          <a:solidFill>
                            <a:schemeClr val="lt1"/>
                          </a:solidFill>
                          <a:latin typeface="ＭＳ Ｐゴシック" panose="020B0600070205080204" pitchFamily="50" charset="-128"/>
                          <a:ea typeface="ＭＳ Ｐゴシック" panose="020B0600070205080204" pitchFamily="50" charset="-128"/>
                          <a:cs typeface="+mn-cs"/>
                        </a:rPr>
                        <a:t>順位</a:t>
                      </a:r>
                      <a:endParaRPr kumimoji="1" lang="ja-JP" altLang="en-US" sz="18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800" b="1" i="0" u="none" strike="noStrike" kern="1200" baseline="0" dirty="0">
                          <a:solidFill>
                            <a:schemeClr val="lt1"/>
                          </a:solidFill>
                          <a:latin typeface="ＭＳ Ｐゴシック" panose="020B0600070205080204" pitchFamily="50" charset="-128"/>
                          <a:ea typeface="ＭＳ Ｐゴシック" panose="020B0600070205080204" pitchFamily="50" charset="-128"/>
                          <a:cs typeface="+mn-cs"/>
                        </a:rPr>
                        <a:t>「組織」向け脅威</a:t>
                      </a:r>
                      <a:endParaRPr kumimoji="1" lang="ja-JP" altLang="en-US" sz="1800" b="1"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783770797"/>
                  </a:ext>
                </a:extLst>
              </a:tr>
              <a:tr h="346090">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スマホ決済の不正利用</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1</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標的型攻撃による機密情報の窃取</a:t>
                      </a:r>
                      <a:endParaRPr kumimoji="1" lang="ja-JP" altLang="en-US" sz="1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3255576745"/>
                  </a:ext>
                </a:extLst>
              </a:tr>
              <a:tr h="3588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フィッシングによる個人情報の詐取</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2</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内部不正による情報漏えい</a:t>
                      </a:r>
                    </a:p>
                  </a:txBody>
                  <a:tcPr/>
                </a:tc>
                <a:extLst>
                  <a:ext uri="{0D108BD9-81ED-4DB2-BD59-A6C34878D82A}">
                    <a16:rowId xmlns:a16="http://schemas.microsoft.com/office/drawing/2014/main" val="1963788621"/>
                  </a:ext>
                </a:extLst>
              </a:tr>
              <a:tr h="346090">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クレジットカード情報の不正利用</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3</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ビジネスメール詐欺による金銭被害</a:t>
                      </a:r>
                    </a:p>
                  </a:txBody>
                  <a:tcPr/>
                </a:tc>
                <a:extLst>
                  <a:ext uri="{0D108BD9-81ED-4DB2-BD59-A6C34878D82A}">
                    <a16:rowId xmlns:a16="http://schemas.microsoft.com/office/drawing/2014/main" val="863645016"/>
                  </a:ext>
                </a:extLst>
              </a:tr>
              <a:tr h="34609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インターネットバンキングの不正利用</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4</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サプライチェーンの弱点を悪用した攻撃</a:t>
                      </a:r>
                      <a:endParaRPr kumimoji="1" lang="ja-JP" altLang="en-US" sz="1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709605478"/>
                  </a:ext>
                </a:extLst>
              </a:tr>
              <a:tr h="588354">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メールや</a:t>
                      </a:r>
                      <a:r>
                        <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SMS</a:t>
                      </a: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等を使った脅迫・詐欺の</a:t>
                      </a:r>
                      <a:br>
                        <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b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手口による金銭要求</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5</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ランサムウェアによる被害</a:t>
                      </a:r>
                    </a:p>
                  </a:txBody>
                  <a:tcPr/>
                </a:tc>
                <a:extLst>
                  <a:ext uri="{0D108BD9-81ED-4DB2-BD59-A6C34878D82A}">
                    <a16:rowId xmlns:a16="http://schemas.microsoft.com/office/drawing/2014/main" val="2651464073"/>
                  </a:ext>
                </a:extLst>
              </a:tr>
              <a:tr h="58835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不正アプリによる</a:t>
                      </a:r>
                    </a:p>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スマートフォン利用者への被害</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6</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予期せぬ</a:t>
                      </a:r>
                      <a:r>
                        <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IT</a:t>
                      </a: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基盤の障害に伴う業務停止</a:t>
                      </a:r>
                      <a:endParaRPr kumimoji="1" lang="ja-JP" altLang="en-US" sz="1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017016940"/>
                  </a:ext>
                </a:extLst>
              </a:tr>
              <a:tr h="34609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ネット上の誹謗・中傷・デマ</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7</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不注意による情報漏えい</a:t>
                      </a:r>
                      <a:endParaRPr kumimoji="1" lang="ja-JP" altLang="en-US" sz="1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164097413"/>
                  </a:ext>
                </a:extLst>
              </a:tr>
              <a:tr h="588354">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インターネット上のサービスへの</a:t>
                      </a:r>
                      <a:br>
                        <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b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不正ログイン</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8</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インターネット上のサービスからの</a:t>
                      </a:r>
                    </a:p>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個人情報の窃取</a:t>
                      </a:r>
                    </a:p>
                  </a:txBody>
                  <a:tcPr/>
                </a:tc>
                <a:extLst>
                  <a:ext uri="{0D108BD9-81ED-4DB2-BD59-A6C34878D82A}">
                    <a16:rowId xmlns:a16="http://schemas.microsoft.com/office/drawing/2014/main" val="3516781796"/>
                  </a:ext>
                </a:extLst>
              </a:tr>
              <a:tr h="34609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偽警告によるインターネット詐欺</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9</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algn="ctr"/>
                      <a:r>
                        <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IoT</a:t>
                      </a: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機器の不正利用</a:t>
                      </a:r>
                      <a:endParaRPr kumimoji="1" lang="ja-JP" altLang="en-US" sz="1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070545062"/>
                  </a:ext>
                </a:extLst>
              </a:tr>
              <a:tr h="588354">
                <a:tc>
                  <a:txBody>
                    <a:bodyPr/>
                    <a:lstStyle/>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インターネット上のサービスからの</a:t>
                      </a:r>
                    </a:p>
                    <a:p>
                      <a:pPr algn="ct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個人情報の窃取</a:t>
                      </a:r>
                    </a:p>
                  </a:txBody>
                  <a:tcPr/>
                </a:tc>
                <a:tc>
                  <a:txBody>
                    <a:bodyPr/>
                    <a:lstStyle/>
                    <a:p>
                      <a:pPr algn="ctr"/>
                      <a:r>
                        <a:rPr kumimoji="1" lang="en-US" altLang="ja-JP" sz="1400" b="1" dirty="0">
                          <a:latin typeface="ＭＳ Ｐゴシック" panose="020B0600070205080204" pitchFamily="50" charset="-128"/>
                          <a:ea typeface="ＭＳ Ｐゴシック" panose="020B0600070205080204" pitchFamily="50" charset="-128"/>
                        </a:rPr>
                        <a:t>10</a:t>
                      </a:r>
                      <a:endParaRPr kumimoji="1" lang="ja-JP" altLang="en-US" sz="1400" b="1" dirty="0">
                        <a:latin typeface="ＭＳ Ｐゴシック" panose="020B0600070205080204" pitchFamily="50" charset="-128"/>
                        <a:ea typeface="ＭＳ Ｐゴシック" panose="020B060007020508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サービス妨害攻撃によるサービスの停止</a:t>
                      </a:r>
                      <a:endParaRPr kumimoji="1" lang="ja-JP" altLang="en-US" sz="1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1455918383"/>
                  </a:ext>
                </a:extLst>
              </a:tr>
            </a:tbl>
          </a:graphicData>
        </a:graphic>
      </p:graphicFrame>
    </p:spTree>
    <p:extLst>
      <p:ext uri="{BB962C8B-B14F-4D97-AF65-F5344CB8AC3E}">
        <p14:creationId xmlns:p14="http://schemas.microsoft.com/office/powerpoint/2010/main" val="384022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3EAE3-6D7C-4138-8168-68E80D6CCF03}"/>
              </a:ext>
            </a:extLst>
          </p:cNvPr>
          <p:cNvSpPr>
            <a:spLocks noGrp="1"/>
          </p:cNvSpPr>
          <p:nvPr>
            <p:ph type="title"/>
          </p:nvPr>
        </p:nvSpPr>
        <p:spPr>
          <a:xfrm>
            <a:off x="633845" y="365760"/>
            <a:ext cx="8198870" cy="1011936"/>
          </a:xfrm>
        </p:spPr>
        <p:txBody>
          <a:bodyPr>
            <a:normAutofit/>
          </a:bodyPr>
          <a:lstStyle/>
          <a:p>
            <a:r>
              <a:rPr lang="en-US" altLang="ja-JP" dirty="0">
                <a:solidFill>
                  <a:prstClr val="black"/>
                </a:solidFill>
              </a:rPr>
              <a:t>【6</a:t>
            </a:r>
            <a:r>
              <a:rPr lang="ja-JP" altLang="en-US" dirty="0">
                <a:solidFill>
                  <a:prstClr val="black"/>
                </a:solidFill>
              </a:rPr>
              <a:t>位</a:t>
            </a:r>
            <a:r>
              <a:rPr lang="en-US" altLang="ja-JP" dirty="0">
                <a:solidFill>
                  <a:prstClr val="black"/>
                </a:solidFill>
              </a:rPr>
              <a:t>】</a:t>
            </a:r>
            <a:r>
              <a:rPr lang="ja-JP" altLang="en-US" dirty="0">
                <a:solidFill>
                  <a:prstClr val="black"/>
                </a:solidFill>
              </a:rPr>
              <a:t>予期せぬ</a:t>
            </a:r>
            <a:r>
              <a:rPr lang="en-US" altLang="ja-JP" dirty="0">
                <a:solidFill>
                  <a:prstClr val="black"/>
                </a:solidFill>
              </a:rPr>
              <a:t>IT</a:t>
            </a:r>
            <a:r>
              <a:rPr lang="ja-JP" altLang="en-US" dirty="0">
                <a:solidFill>
                  <a:prstClr val="black"/>
                </a:solidFill>
              </a:rPr>
              <a:t>基盤の障害に伴う業務停止</a:t>
            </a:r>
            <a:br>
              <a:rPr lang="ja-JP" altLang="en-US" sz="2600" dirty="0">
                <a:solidFill>
                  <a:prstClr val="black"/>
                </a:solidFill>
              </a:rPr>
            </a:br>
            <a:r>
              <a:rPr lang="ja-JP" altLang="en-US" sz="1800" dirty="0">
                <a:solidFill>
                  <a:prstClr val="black"/>
                </a:solidFill>
              </a:rPr>
              <a:t>～それは予告もなしに突然やってくる～</a:t>
            </a:r>
            <a:endParaRPr kumimoji="1" lang="ja-JP" altLang="en-US" dirty="0"/>
          </a:p>
        </p:txBody>
      </p:sp>
      <p:sp>
        <p:nvSpPr>
          <p:cNvPr id="3" name="コンテンツ プレースホルダー 2">
            <a:extLst>
              <a:ext uri="{FF2B5EF4-FFF2-40B4-BE49-F238E27FC236}">
                <a16:creationId xmlns:a16="http://schemas.microsoft.com/office/drawing/2014/main" id="{C7BBC1FC-71BC-4D43-BF42-ACE9FC2047F8}"/>
              </a:ext>
            </a:extLst>
          </p:cNvPr>
          <p:cNvSpPr>
            <a:spLocks noGrp="1"/>
          </p:cNvSpPr>
          <p:nvPr>
            <p:ph idx="1"/>
          </p:nvPr>
        </p:nvSpPr>
        <p:spPr/>
        <p:txBody>
          <a:bodyPr/>
          <a:lstStyle/>
          <a:p>
            <a:pPr>
              <a:lnSpc>
                <a:spcPct val="100000"/>
              </a:lnSpc>
              <a:buFont typeface="Wingdings" panose="05000000000000000000" pitchFamily="2" charset="2"/>
              <a:buChar char="n"/>
            </a:pPr>
            <a:r>
              <a:rPr kumimoji="1" lang="ja-JP" altLang="en-US" b="1" dirty="0"/>
              <a:t>要因</a:t>
            </a:r>
            <a:endParaRPr kumimoji="1" lang="en-US" altLang="ja-JP" b="1" dirty="0"/>
          </a:p>
          <a:p>
            <a:pPr>
              <a:lnSpc>
                <a:spcPct val="100000"/>
              </a:lnSpc>
              <a:buFont typeface="Wingdings" panose="05000000000000000000" pitchFamily="2" charset="2"/>
              <a:buChar char="l"/>
            </a:pPr>
            <a:endParaRPr lang="en-US" altLang="ja-JP" b="1" dirty="0"/>
          </a:p>
          <a:p>
            <a:pPr marL="0" indent="0">
              <a:lnSpc>
                <a:spcPct val="100000"/>
              </a:lnSpc>
              <a:buNone/>
            </a:pPr>
            <a:endParaRPr lang="en-US" altLang="ja-JP" dirty="0"/>
          </a:p>
          <a:p>
            <a:pPr>
              <a:lnSpc>
                <a:spcPct val="100000"/>
              </a:lnSpc>
            </a:pPr>
            <a:r>
              <a:rPr lang="ja-JP" altLang="en-US" dirty="0"/>
              <a:t>自然災害</a:t>
            </a:r>
            <a:endParaRPr lang="en-US" altLang="ja-JP" dirty="0"/>
          </a:p>
          <a:p>
            <a:pPr lvl="1">
              <a:lnSpc>
                <a:spcPct val="100000"/>
              </a:lnSpc>
            </a:pPr>
            <a:r>
              <a:rPr lang="ja-JP" altLang="en-US" dirty="0"/>
              <a:t>地震や台風、洪水等の自然現象</a:t>
            </a:r>
            <a:endParaRPr lang="en-US" altLang="ja-JP" dirty="0"/>
          </a:p>
          <a:p>
            <a:pPr>
              <a:lnSpc>
                <a:spcPct val="100000"/>
              </a:lnSpc>
            </a:pPr>
            <a:r>
              <a:rPr lang="ja-JP" altLang="en-US" dirty="0"/>
              <a:t>作業事故</a:t>
            </a:r>
            <a:endParaRPr lang="en-US" altLang="ja-JP" dirty="0"/>
          </a:p>
          <a:p>
            <a:pPr lvl="1">
              <a:lnSpc>
                <a:spcPct val="100000"/>
              </a:lnSpc>
            </a:pPr>
            <a:r>
              <a:rPr lang="ja-JP" altLang="en-US" dirty="0"/>
              <a:t>インフラ設備のメンテナンス作業中の人為的ミス等</a:t>
            </a:r>
            <a:endParaRPr lang="en-US" altLang="ja-JP" dirty="0"/>
          </a:p>
          <a:p>
            <a:pPr>
              <a:lnSpc>
                <a:spcPct val="100000"/>
              </a:lnSpc>
            </a:pPr>
            <a:r>
              <a:rPr lang="ja-JP" altLang="en-US" dirty="0"/>
              <a:t>設備障害</a:t>
            </a:r>
            <a:endParaRPr lang="en-US" altLang="ja-JP" dirty="0"/>
          </a:p>
          <a:p>
            <a:pPr lvl="1">
              <a:lnSpc>
                <a:spcPct val="100000"/>
              </a:lnSpc>
            </a:pPr>
            <a:r>
              <a:rPr lang="ja-JP" altLang="en-US" dirty="0"/>
              <a:t>電源、空調設備等の制御システムの障害</a:t>
            </a:r>
            <a:endParaRPr kumimoji="1" lang="ja-JP" altLang="en-US" b="1" dirty="0"/>
          </a:p>
        </p:txBody>
      </p:sp>
      <p:sp>
        <p:nvSpPr>
          <p:cNvPr id="4" name="スライド番号プレースホルダー 3">
            <a:extLst>
              <a:ext uri="{FF2B5EF4-FFF2-40B4-BE49-F238E27FC236}">
                <a16:creationId xmlns:a16="http://schemas.microsoft.com/office/drawing/2014/main" id="{A73247C1-FE5B-4E7C-A2F5-465E4C8ED8CA}"/>
              </a:ext>
            </a:extLst>
          </p:cNvPr>
          <p:cNvSpPr>
            <a:spLocks noGrp="1"/>
          </p:cNvSpPr>
          <p:nvPr>
            <p:ph type="sldNum" sz="quarter" idx="12"/>
          </p:nvPr>
        </p:nvSpPr>
        <p:spPr/>
        <p:txBody>
          <a:bodyPr/>
          <a:lstStyle/>
          <a:p>
            <a:fld id="{9C0452C9-47B8-4E93-87C2-472C2E84F09B}" type="slidenum">
              <a:rPr kumimoji="1" lang="ja-JP" altLang="en-US" smtClean="0"/>
              <a:t>40</a:t>
            </a:fld>
            <a:endParaRPr kumimoji="1" lang="ja-JP" altLang="en-US"/>
          </a:p>
        </p:txBody>
      </p:sp>
      <p:sp>
        <p:nvSpPr>
          <p:cNvPr id="5" name="正方形/長方形 4">
            <a:extLst>
              <a:ext uri="{FF2B5EF4-FFF2-40B4-BE49-F238E27FC236}">
                <a16:creationId xmlns:a16="http://schemas.microsoft.com/office/drawing/2014/main" id="{BF268247-E272-4CB9-A0F8-CCC58A3F3D85}"/>
              </a:ext>
            </a:extLst>
          </p:cNvPr>
          <p:cNvSpPr/>
          <p:nvPr/>
        </p:nvSpPr>
        <p:spPr>
          <a:xfrm>
            <a:off x="780545" y="1981200"/>
            <a:ext cx="7740000" cy="917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予期できない事象により</a:t>
            </a:r>
            <a:r>
              <a:rPr lang="en-US" altLang="ja-JP" sz="2000" b="1" dirty="0"/>
              <a:t>IT</a:t>
            </a:r>
            <a:r>
              <a:rPr lang="ja-JP" altLang="en-US" sz="2000" b="1" dirty="0"/>
              <a:t>基盤が停止する</a:t>
            </a:r>
            <a:endParaRPr lang="en-US" altLang="ja-JP" sz="2000" b="1" dirty="0"/>
          </a:p>
          <a:p>
            <a:pPr marL="342900" indent="-342900">
              <a:buFont typeface="Wingdings" panose="05000000000000000000" pitchFamily="2" charset="2"/>
              <a:buChar char="l"/>
            </a:pPr>
            <a:r>
              <a:rPr lang="en-US" altLang="ja-JP" sz="2000" b="1" dirty="0"/>
              <a:t>BCM</a:t>
            </a:r>
            <a:r>
              <a:rPr lang="ja-JP" altLang="en-US" sz="2000" b="1" dirty="0"/>
              <a:t>適切に実践できていない</a:t>
            </a:r>
          </a:p>
        </p:txBody>
      </p:sp>
    </p:spTree>
    <p:extLst>
      <p:ext uri="{BB962C8B-B14F-4D97-AF65-F5344CB8AC3E}">
        <p14:creationId xmlns:p14="http://schemas.microsoft.com/office/powerpoint/2010/main" val="4214777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0577E-1C86-4C50-B650-CC5CB18EB2C3}"/>
              </a:ext>
            </a:extLst>
          </p:cNvPr>
          <p:cNvSpPr>
            <a:spLocks noGrp="1"/>
          </p:cNvSpPr>
          <p:nvPr>
            <p:ph type="title"/>
          </p:nvPr>
        </p:nvSpPr>
        <p:spPr>
          <a:xfrm>
            <a:off x="633845" y="365760"/>
            <a:ext cx="8140504" cy="1011936"/>
          </a:xfrm>
        </p:spPr>
        <p:txBody>
          <a:bodyPr>
            <a:normAutofit/>
          </a:bodyPr>
          <a:lstStyle/>
          <a:p>
            <a:r>
              <a:rPr lang="en-US" altLang="ja-JP" dirty="0">
                <a:solidFill>
                  <a:prstClr val="black"/>
                </a:solidFill>
              </a:rPr>
              <a:t>【6</a:t>
            </a:r>
            <a:r>
              <a:rPr lang="ja-JP" altLang="en-US" dirty="0">
                <a:solidFill>
                  <a:prstClr val="black"/>
                </a:solidFill>
              </a:rPr>
              <a:t>位</a:t>
            </a:r>
            <a:r>
              <a:rPr lang="en-US" altLang="ja-JP" dirty="0">
                <a:solidFill>
                  <a:prstClr val="black"/>
                </a:solidFill>
              </a:rPr>
              <a:t>】</a:t>
            </a:r>
            <a:r>
              <a:rPr lang="ja-JP" altLang="en-US" dirty="0">
                <a:solidFill>
                  <a:prstClr val="black"/>
                </a:solidFill>
              </a:rPr>
              <a:t>予期せぬ</a:t>
            </a:r>
            <a:r>
              <a:rPr lang="en-US" altLang="ja-JP" dirty="0">
                <a:solidFill>
                  <a:prstClr val="black"/>
                </a:solidFill>
              </a:rPr>
              <a:t>IT</a:t>
            </a:r>
            <a:r>
              <a:rPr lang="ja-JP" altLang="en-US" dirty="0">
                <a:solidFill>
                  <a:prstClr val="black"/>
                </a:solidFill>
              </a:rPr>
              <a:t>基盤の障害に伴う業務停止</a:t>
            </a:r>
            <a:br>
              <a:rPr lang="ja-JP" altLang="en-US" sz="2600" dirty="0">
                <a:solidFill>
                  <a:prstClr val="black"/>
                </a:solidFill>
              </a:rPr>
            </a:br>
            <a:r>
              <a:rPr lang="ja-JP" altLang="en-US" sz="1800" dirty="0">
                <a:solidFill>
                  <a:prstClr val="black"/>
                </a:solidFill>
              </a:rPr>
              <a:t>～それは予告もなしに突然やってくる～</a:t>
            </a:r>
            <a:endParaRPr kumimoji="1" lang="ja-JP" altLang="en-US" dirty="0"/>
          </a:p>
        </p:txBody>
      </p:sp>
      <p:sp>
        <p:nvSpPr>
          <p:cNvPr id="3" name="コンテンツ プレースホルダー 2">
            <a:extLst>
              <a:ext uri="{FF2B5EF4-FFF2-40B4-BE49-F238E27FC236}">
                <a16:creationId xmlns:a16="http://schemas.microsoft.com/office/drawing/2014/main" id="{B67927AF-36B2-4DDE-A7B1-A87DF3B13353}"/>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自治体向け</a:t>
            </a:r>
            <a:r>
              <a:rPr lang="en-US" altLang="ja-JP" dirty="0"/>
              <a:t>IaaS</a:t>
            </a:r>
            <a:r>
              <a:rPr lang="ja-JP" altLang="en-US" dirty="0"/>
              <a:t>サービスでシステム障害</a:t>
            </a:r>
            <a:endParaRPr lang="en-US" altLang="ja-JP" dirty="0"/>
          </a:p>
          <a:p>
            <a:pPr lvl="1">
              <a:lnSpc>
                <a:spcPct val="100000"/>
              </a:lnSpc>
            </a:pPr>
            <a:r>
              <a:rPr lang="ja-JP" altLang="en-US" dirty="0"/>
              <a:t>自治体用</a:t>
            </a:r>
            <a:r>
              <a:rPr lang="en-US" altLang="ja-JP" dirty="0"/>
              <a:t>IaaS</a:t>
            </a:r>
            <a:r>
              <a:rPr lang="ja-JP" altLang="en-US" dirty="0"/>
              <a:t>「</a:t>
            </a:r>
            <a:r>
              <a:rPr lang="en-US" altLang="ja-JP" dirty="0" err="1"/>
              <a:t>Jip</a:t>
            </a:r>
            <a:r>
              <a:rPr lang="en-US" altLang="ja-JP" dirty="0"/>
              <a:t>-Base</a:t>
            </a:r>
            <a:r>
              <a:rPr lang="ja-JP" altLang="en-US" dirty="0"/>
              <a:t>」で障害が発生</a:t>
            </a:r>
            <a:endParaRPr lang="en-US" altLang="ja-JP" dirty="0"/>
          </a:p>
          <a:p>
            <a:pPr lvl="1">
              <a:lnSpc>
                <a:spcPct val="100000"/>
              </a:lnSpc>
            </a:pPr>
            <a:r>
              <a:rPr lang="ja-JP" altLang="en-US" dirty="0"/>
              <a:t>全国約</a:t>
            </a:r>
            <a:r>
              <a:rPr lang="en-US" altLang="ja-JP" dirty="0"/>
              <a:t>50</a:t>
            </a:r>
            <a:r>
              <a:rPr lang="ja-JP" altLang="en-US" dirty="0"/>
              <a:t>の自治体が影響を受けた</a:t>
            </a:r>
            <a:endParaRPr lang="en-US" altLang="ja-JP" dirty="0"/>
          </a:p>
          <a:p>
            <a:pPr lvl="1">
              <a:lnSpc>
                <a:spcPct val="100000"/>
              </a:lnSpc>
            </a:pPr>
            <a:r>
              <a:rPr lang="ja-JP" altLang="en-US" dirty="0"/>
              <a:t>住民向けの窓口サービスや自治体の業務システムに支障</a:t>
            </a:r>
            <a:endParaRPr lang="en-US" altLang="ja-JP" dirty="0"/>
          </a:p>
          <a:p>
            <a:pPr lvl="1">
              <a:lnSpc>
                <a:spcPct val="100000"/>
              </a:lnSpc>
            </a:pPr>
            <a:r>
              <a:rPr lang="ja-JP" altLang="en-US" dirty="0"/>
              <a:t>復旧に長い時間を要した</a:t>
            </a:r>
            <a:endParaRPr lang="en-US" altLang="ja-JP" dirty="0"/>
          </a:p>
          <a:p>
            <a:pPr lvl="1">
              <a:lnSpc>
                <a:spcPct val="100000"/>
              </a:lnSpc>
            </a:pPr>
            <a:endParaRPr kumimoji="1" lang="en-US" altLang="ja-JP"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a:t>
            </a:r>
          </a:p>
          <a:p>
            <a:pPr marL="0" indent="0">
              <a:lnSpc>
                <a:spcPct val="100000"/>
              </a:lnSpc>
              <a:buNone/>
            </a:pPr>
            <a:r>
              <a:rPr lang="en-US" altLang="ja-JP" sz="1400" dirty="0"/>
              <a:t> </a:t>
            </a:r>
            <a:r>
              <a:rPr lang="ja-JP" altLang="en-US" sz="1400" dirty="0"/>
              <a:t>「</a:t>
            </a:r>
            <a:r>
              <a:rPr lang="en-US" altLang="ja-JP" sz="1400" dirty="0" err="1"/>
              <a:t>Jip</a:t>
            </a:r>
            <a:r>
              <a:rPr lang="en-US" altLang="ja-JP" sz="1400" dirty="0"/>
              <a:t>-Base</a:t>
            </a:r>
            <a:r>
              <a:rPr lang="ja-JP" altLang="en-US" sz="1400" dirty="0"/>
              <a:t>」の障害における復旧状況のご報告（第</a:t>
            </a:r>
            <a:r>
              <a:rPr lang="en-US" altLang="ja-JP" sz="1400" dirty="0"/>
              <a:t>3</a:t>
            </a:r>
            <a:r>
              <a:rPr lang="ja-JP" altLang="en-US" sz="1400" dirty="0"/>
              <a:t>報）</a:t>
            </a:r>
            <a:br>
              <a:rPr lang="en-US" altLang="ja-JP" sz="1400" dirty="0"/>
            </a:br>
            <a:r>
              <a:rPr lang="en-US" altLang="ja-JP" sz="1400" dirty="0">
                <a:hlinkClick r:id="rId3"/>
              </a:rPr>
              <a:t>https://www.jip.co.jp/news/20200110/</a:t>
            </a:r>
            <a:endParaRPr lang="en-US" altLang="ja-JP" sz="1400" dirty="0"/>
          </a:p>
          <a:p>
            <a:pPr marL="0" indent="0">
              <a:lnSpc>
                <a:spcPct val="100000"/>
              </a:lnSpc>
              <a:buNone/>
            </a:pPr>
            <a:r>
              <a:rPr lang="en-US" altLang="ja-JP" sz="1400" dirty="0"/>
              <a:t> </a:t>
            </a:r>
            <a:r>
              <a:rPr lang="ja-JP" altLang="en-US" sz="1400" dirty="0"/>
              <a:t>全国約</a:t>
            </a:r>
            <a:r>
              <a:rPr lang="en-US" altLang="ja-JP" sz="1400" dirty="0"/>
              <a:t>50</a:t>
            </a:r>
            <a:r>
              <a:rPr lang="ja-JP" altLang="en-US" sz="1400" dirty="0"/>
              <a:t>の自治体で</a:t>
            </a:r>
            <a:r>
              <a:rPr lang="en-US" altLang="ja-JP" sz="1400" dirty="0"/>
              <a:t>Web/</a:t>
            </a:r>
            <a:r>
              <a:rPr lang="ja-JP" altLang="en-US" sz="1400" dirty="0"/>
              <a:t>電子行政サービスがダウン、自治体専用</a:t>
            </a:r>
            <a:r>
              <a:rPr lang="en-US" altLang="ja-JP" sz="1400" dirty="0"/>
              <a:t>IaaS</a:t>
            </a:r>
            <a:r>
              <a:rPr lang="ja-JP" altLang="en-US" sz="1400" dirty="0"/>
              <a:t>「</a:t>
            </a:r>
            <a:r>
              <a:rPr lang="en-US" altLang="ja-JP" sz="1400" dirty="0" err="1"/>
              <a:t>Jip</a:t>
            </a:r>
            <a:r>
              <a:rPr lang="en-US" altLang="ja-JP" sz="1400" dirty="0"/>
              <a:t>-Base</a:t>
            </a:r>
            <a:r>
              <a:rPr lang="ja-JP" altLang="en-US" sz="1400" dirty="0"/>
              <a:t>」でシステム障害</a:t>
            </a:r>
            <a:r>
              <a:rPr lang="en-US" altLang="ja-JP" sz="1400" dirty="0">
                <a:hlinkClick r:id="rId4"/>
              </a:rPr>
              <a:t>https://it.impressbm.co.jp/articles/-/18969</a:t>
            </a:r>
            <a:endParaRPr lang="en-US" altLang="ja-JP" sz="1400" dirty="0"/>
          </a:p>
          <a:p>
            <a:pPr marL="0" indent="0">
              <a:lnSpc>
                <a:spcPct val="100000"/>
              </a:lnSpc>
              <a:buNone/>
            </a:pPr>
            <a:endParaRPr lang="en-US" altLang="ja-JP" sz="1400" dirty="0"/>
          </a:p>
        </p:txBody>
      </p:sp>
      <p:sp>
        <p:nvSpPr>
          <p:cNvPr id="4" name="スライド番号プレースホルダー 3">
            <a:extLst>
              <a:ext uri="{FF2B5EF4-FFF2-40B4-BE49-F238E27FC236}">
                <a16:creationId xmlns:a16="http://schemas.microsoft.com/office/drawing/2014/main" id="{AD39E959-9FC8-4150-A850-A8EFC0A2DC52}"/>
              </a:ext>
            </a:extLst>
          </p:cNvPr>
          <p:cNvSpPr>
            <a:spLocks noGrp="1"/>
          </p:cNvSpPr>
          <p:nvPr>
            <p:ph type="sldNum" sz="quarter" idx="12"/>
          </p:nvPr>
        </p:nvSpPr>
        <p:spPr/>
        <p:txBody>
          <a:bodyPr/>
          <a:lstStyle/>
          <a:p>
            <a:fld id="{9C0452C9-47B8-4E93-87C2-472C2E84F09B}" type="slidenum">
              <a:rPr kumimoji="1" lang="ja-JP" altLang="en-US" smtClean="0"/>
              <a:t>41</a:t>
            </a:fld>
            <a:endParaRPr kumimoji="1" lang="ja-JP" altLang="en-US"/>
          </a:p>
        </p:txBody>
      </p:sp>
    </p:spTree>
    <p:extLst>
      <p:ext uri="{BB962C8B-B14F-4D97-AF65-F5344CB8AC3E}">
        <p14:creationId xmlns:p14="http://schemas.microsoft.com/office/powerpoint/2010/main" val="3875865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A8590-8840-479A-888D-C67BEAEC6E7E}"/>
              </a:ext>
            </a:extLst>
          </p:cNvPr>
          <p:cNvSpPr>
            <a:spLocks noGrp="1"/>
          </p:cNvSpPr>
          <p:nvPr>
            <p:ph type="title"/>
          </p:nvPr>
        </p:nvSpPr>
        <p:spPr>
          <a:xfrm>
            <a:off x="633845" y="365760"/>
            <a:ext cx="8023772" cy="1011936"/>
          </a:xfrm>
        </p:spPr>
        <p:txBody>
          <a:bodyPr>
            <a:normAutofit fontScale="90000"/>
          </a:bodyPr>
          <a:lstStyle/>
          <a:p>
            <a:r>
              <a:rPr lang="en-US" altLang="ja-JP" sz="3600" dirty="0">
                <a:solidFill>
                  <a:prstClr val="black"/>
                </a:solidFill>
              </a:rPr>
              <a:t>【6</a:t>
            </a:r>
            <a:r>
              <a:rPr lang="ja-JP" altLang="en-US" sz="3600" dirty="0">
                <a:solidFill>
                  <a:prstClr val="black"/>
                </a:solidFill>
              </a:rPr>
              <a:t>位</a:t>
            </a:r>
            <a:r>
              <a:rPr lang="en-US" altLang="ja-JP" sz="3600" dirty="0">
                <a:solidFill>
                  <a:prstClr val="black"/>
                </a:solidFill>
              </a:rPr>
              <a:t>】</a:t>
            </a:r>
            <a:r>
              <a:rPr lang="ja-JP" altLang="en-US" sz="3600" dirty="0">
                <a:solidFill>
                  <a:prstClr val="black"/>
                </a:solidFill>
              </a:rPr>
              <a:t>予期せぬ</a:t>
            </a:r>
            <a:r>
              <a:rPr lang="en-US" altLang="ja-JP" sz="3600" dirty="0">
                <a:solidFill>
                  <a:prstClr val="black"/>
                </a:solidFill>
              </a:rPr>
              <a:t>IT</a:t>
            </a:r>
            <a:r>
              <a:rPr lang="ja-JP" altLang="en-US" sz="3600" dirty="0">
                <a:solidFill>
                  <a:prstClr val="black"/>
                </a:solidFill>
              </a:rPr>
              <a:t>基盤の障害に伴う業務停止</a:t>
            </a:r>
            <a:br>
              <a:rPr lang="ja-JP" altLang="en-US" sz="2800" dirty="0">
                <a:solidFill>
                  <a:prstClr val="black"/>
                </a:solidFill>
              </a:rPr>
            </a:br>
            <a:r>
              <a:rPr lang="ja-JP" altLang="en-US" sz="2000" dirty="0">
                <a:solidFill>
                  <a:prstClr val="black"/>
                </a:solidFill>
              </a:rPr>
              <a:t>～それは予告もなしに突然やってくる～</a:t>
            </a:r>
            <a:endParaRPr kumimoji="1" lang="ja-JP" altLang="en-US" dirty="0"/>
          </a:p>
        </p:txBody>
      </p:sp>
      <p:sp>
        <p:nvSpPr>
          <p:cNvPr id="3" name="コンテンツ プレースホルダー 2">
            <a:extLst>
              <a:ext uri="{FF2B5EF4-FFF2-40B4-BE49-F238E27FC236}">
                <a16:creationId xmlns:a16="http://schemas.microsoft.com/office/drawing/2014/main" id="{44218959-AB3F-4CDB-A61B-E3208D17A248}"/>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データセンターの電源障害によるシステム停止</a:t>
            </a:r>
            <a:endParaRPr lang="en-US" altLang="ja-JP" dirty="0"/>
          </a:p>
          <a:p>
            <a:pPr lvl="1">
              <a:lnSpc>
                <a:spcPct val="100000"/>
              </a:lnSpc>
            </a:pPr>
            <a:r>
              <a:rPr lang="ja-JP" altLang="en-US" dirty="0"/>
              <a:t>電源設備のメンテナンス作業事故で電源が</a:t>
            </a:r>
            <a:r>
              <a:rPr lang="en-US" altLang="ja-JP" dirty="0"/>
              <a:t>7</a:t>
            </a:r>
            <a:r>
              <a:rPr lang="ja-JP" altLang="en-US" dirty="0"/>
              <a:t>秒間停止</a:t>
            </a:r>
            <a:endParaRPr lang="en-US" altLang="ja-JP" dirty="0"/>
          </a:p>
          <a:p>
            <a:pPr lvl="1">
              <a:lnSpc>
                <a:spcPct val="100000"/>
              </a:lnSpc>
            </a:pPr>
            <a:r>
              <a:rPr lang="ja-JP" altLang="en-US" dirty="0"/>
              <a:t>約</a:t>
            </a:r>
            <a:r>
              <a:rPr lang="en-US" altLang="ja-JP" dirty="0"/>
              <a:t>260</a:t>
            </a:r>
            <a:r>
              <a:rPr lang="ja-JP" altLang="en-US" dirty="0"/>
              <a:t>社の顧客システムが利用できない状態に</a:t>
            </a:r>
            <a:endParaRPr lang="en-US" altLang="ja-JP" dirty="0"/>
          </a:p>
          <a:p>
            <a:pPr lvl="1">
              <a:lnSpc>
                <a:spcPct val="100000"/>
              </a:lnSpc>
            </a:pPr>
            <a:r>
              <a:rPr lang="ja-JP" altLang="en-US" dirty="0"/>
              <a:t>クレジットカード決済やスマホ決済等の消費者向けサービスに影響が及んだ</a:t>
            </a:r>
            <a:endParaRPr lang="en-US" altLang="ja-JP" dirty="0"/>
          </a:p>
          <a:p>
            <a:pPr lvl="1">
              <a:lnSpc>
                <a:spcPct val="100000"/>
              </a:lnSpc>
            </a:pPr>
            <a:endParaRPr kumimoji="1" lang="en-US" altLang="ja-JP" dirty="0"/>
          </a:p>
          <a:p>
            <a:pPr lvl="1">
              <a:lnSpc>
                <a:spcPct val="100000"/>
              </a:lnSpc>
            </a:pPr>
            <a:endParaRPr lang="en-US" altLang="ja-JP"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a:t>
            </a:r>
          </a:p>
          <a:p>
            <a:pPr marL="0" indent="0">
              <a:lnSpc>
                <a:spcPct val="100000"/>
              </a:lnSpc>
              <a:buNone/>
            </a:pPr>
            <a:r>
              <a:rPr lang="ja-JP" altLang="en-US" sz="1400" dirty="0"/>
              <a:t>データセンターの電源障害による停止について（障害お知らせ） </a:t>
            </a:r>
            <a:r>
              <a:rPr lang="en-US" altLang="ja-JP" sz="1400" dirty="0">
                <a:hlinkClick r:id="rId3"/>
              </a:rPr>
              <a:t>https://www.qtnet.co.jp/info/2019/20191126.html</a:t>
            </a:r>
            <a:endParaRPr lang="en-US" altLang="ja-JP" sz="1400" dirty="0"/>
          </a:p>
          <a:p>
            <a:pPr marL="0" indent="0">
              <a:lnSpc>
                <a:spcPct val="100000"/>
              </a:lnSpc>
              <a:buNone/>
            </a:pPr>
            <a:r>
              <a:rPr lang="ja-JP" altLang="en-US" sz="1400" dirty="0"/>
              <a:t>お客様向けサービス復旧のお知らせ （株式会社</a:t>
            </a:r>
            <a:r>
              <a:rPr lang="en-US" altLang="ja-JP" sz="1400" dirty="0" err="1"/>
              <a:t>QTnet</a:t>
            </a:r>
            <a:r>
              <a:rPr lang="ja-JP" altLang="en-US" sz="1400" dirty="0"/>
              <a:t>の電源設備更新作業に伴う不具合） </a:t>
            </a:r>
            <a:r>
              <a:rPr lang="en-US" altLang="ja-JP" sz="1400" dirty="0">
                <a:hlinkClick r:id="rId4"/>
              </a:rPr>
              <a:t>https://www.rakuten-card.co.jp/info/news/20191123/</a:t>
            </a:r>
            <a:r>
              <a:rPr lang="en-US" altLang="ja-JP" sz="1400" dirty="0"/>
              <a:t> </a:t>
            </a:r>
            <a:endParaRPr kumimoji="1" lang="ja-JP" altLang="en-US" sz="1400" dirty="0"/>
          </a:p>
        </p:txBody>
      </p:sp>
      <p:sp>
        <p:nvSpPr>
          <p:cNvPr id="4" name="スライド番号プレースホルダー 3">
            <a:extLst>
              <a:ext uri="{FF2B5EF4-FFF2-40B4-BE49-F238E27FC236}">
                <a16:creationId xmlns:a16="http://schemas.microsoft.com/office/drawing/2014/main" id="{29B36FE5-D5C7-467D-9DB6-DCCCFD376809}"/>
              </a:ext>
            </a:extLst>
          </p:cNvPr>
          <p:cNvSpPr>
            <a:spLocks noGrp="1"/>
          </p:cNvSpPr>
          <p:nvPr>
            <p:ph type="sldNum" sz="quarter" idx="12"/>
          </p:nvPr>
        </p:nvSpPr>
        <p:spPr/>
        <p:txBody>
          <a:bodyPr/>
          <a:lstStyle/>
          <a:p>
            <a:fld id="{9C0452C9-47B8-4E93-87C2-472C2E84F09B}" type="slidenum">
              <a:rPr kumimoji="1" lang="ja-JP" altLang="en-US" smtClean="0"/>
              <a:t>42</a:t>
            </a:fld>
            <a:endParaRPr kumimoji="1" lang="ja-JP" altLang="en-US"/>
          </a:p>
        </p:txBody>
      </p:sp>
    </p:spTree>
    <p:extLst>
      <p:ext uri="{BB962C8B-B14F-4D97-AF65-F5344CB8AC3E}">
        <p14:creationId xmlns:p14="http://schemas.microsoft.com/office/powerpoint/2010/main" val="3784077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1C82BA-8FE1-4689-A14B-53AACF6C932F}"/>
              </a:ext>
            </a:extLst>
          </p:cNvPr>
          <p:cNvSpPr>
            <a:spLocks noGrp="1"/>
          </p:cNvSpPr>
          <p:nvPr>
            <p:ph type="title"/>
          </p:nvPr>
        </p:nvSpPr>
        <p:spPr>
          <a:xfrm>
            <a:off x="633845" y="365760"/>
            <a:ext cx="8140504" cy="1011936"/>
          </a:xfrm>
        </p:spPr>
        <p:txBody>
          <a:bodyPr>
            <a:normAutofit/>
          </a:bodyPr>
          <a:lstStyle/>
          <a:p>
            <a:r>
              <a:rPr lang="en-US" altLang="ja-JP" dirty="0">
                <a:solidFill>
                  <a:prstClr val="black"/>
                </a:solidFill>
              </a:rPr>
              <a:t>【6</a:t>
            </a:r>
            <a:r>
              <a:rPr lang="ja-JP" altLang="en-US" dirty="0">
                <a:solidFill>
                  <a:prstClr val="black"/>
                </a:solidFill>
              </a:rPr>
              <a:t>位</a:t>
            </a:r>
            <a:r>
              <a:rPr lang="en-US" altLang="ja-JP" dirty="0">
                <a:solidFill>
                  <a:prstClr val="black"/>
                </a:solidFill>
              </a:rPr>
              <a:t>】</a:t>
            </a:r>
            <a:r>
              <a:rPr lang="ja-JP" altLang="en-US" dirty="0">
                <a:solidFill>
                  <a:prstClr val="black"/>
                </a:solidFill>
              </a:rPr>
              <a:t>予期せぬ</a:t>
            </a:r>
            <a:r>
              <a:rPr lang="en-US" altLang="ja-JP" dirty="0">
                <a:solidFill>
                  <a:prstClr val="black"/>
                </a:solidFill>
              </a:rPr>
              <a:t>IT</a:t>
            </a:r>
            <a:r>
              <a:rPr lang="ja-JP" altLang="en-US" dirty="0">
                <a:solidFill>
                  <a:prstClr val="black"/>
                </a:solidFill>
              </a:rPr>
              <a:t>基盤の障害に伴う業務停止</a:t>
            </a:r>
            <a:br>
              <a:rPr lang="ja-JP" altLang="en-US" sz="2500" dirty="0">
                <a:solidFill>
                  <a:prstClr val="black"/>
                </a:solidFill>
              </a:rPr>
            </a:br>
            <a:r>
              <a:rPr lang="ja-JP" altLang="en-US" sz="1800" dirty="0">
                <a:solidFill>
                  <a:prstClr val="black"/>
                </a:solidFill>
              </a:rPr>
              <a:t>～それは予告もなしに突然やってくる～</a:t>
            </a:r>
            <a:endParaRPr kumimoji="1" lang="ja-JP" altLang="en-US" dirty="0"/>
          </a:p>
        </p:txBody>
      </p:sp>
      <p:sp>
        <p:nvSpPr>
          <p:cNvPr id="3" name="コンテンツ プレースホルダー 2">
            <a:extLst>
              <a:ext uri="{FF2B5EF4-FFF2-40B4-BE49-F238E27FC236}">
                <a16:creationId xmlns:a16="http://schemas.microsoft.com/office/drawing/2014/main" id="{F335DCBD-AF50-4539-81E4-36424B7B876C}"/>
              </a:ext>
            </a:extLst>
          </p:cNvPr>
          <p:cNvSpPr>
            <a:spLocks noGrp="1"/>
          </p:cNvSpPr>
          <p:nvPr>
            <p:ph idx="1"/>
          </p:nvPr>
        </p:nvSpPr>
        <p:spPr>
          <a:xfrm>
            <a:off x="633845" y="1524001"/>
            <a:ext cx="7886700" cy="4656138"/>
          </a:xfrm>
        </p:spPr>
        <p:txBody>
          <a:bodyPr>
            <a:norm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サービス提供者</a:t>
            </a:r>
            <a:endParaRPr lang="en-US" altLang="ja-JP" dirty="0"/>
          </a:p>
          <a:p>
            <a:pPr lvl="1">
              <a:lnSpc>
                <a:spcPct val="100000"/>
              </a:lnSpc>
            </a:pPr>
            <a:r>
              <a:rPr lang="ja-JP" altLang="en-US" dirty="0"/>
              <a:t>被害の予防</a:t>
            </a:r>
            <a:endParaRPr lang="en-US" altLang="ja-JP" dirty="0"/>
          </a:p>
          <a:p>
            <a:pPr lvl="2">
              <a:lnSpc>
                <a:spcPct val="100000"/>
              </a:lnSpc>
            </a:pPr>
            <a:r>
              <a:rPr lang="en-US" altLang="ja-JP" dirty="0"/>
              <a:t>BCM</a:t>
            </a:r>
            <a:r>
              <a:rPr lang="ja-JP" altLang="en-US" dirty="0"/>
              <a:t>の実践（</a:t>
            </a:r>
            <a:r>
              <a:rPr lang="en-US" altLang="ja-JP" dirty="0"/>
              <a:t>BCP</a:t>
            </a:r>
            <a:r>
              <a:rPr lang="ja-JP" altLang="en-US" dirty="0"/>
              <a:t>策定と運用）</a:t>
            </a:r>
            <a:endParaRPr lang="en-US" altLang="ja-JP" dirty="0"/>
          </a:p>
          <a:p>
            <a:pPr lvl="2">
              <a:lnSpc>
                <a:spcPct val="100000"/>
              </a:lnSpc>
            </a:pPr>
            <a:r>
              <a:rPr lang="ja-JP" altLang="en-US" dirty="0"/>
              <a:t>可用性の確保と維持（システム設計や監視）</a:t>
            </a:r>
            <a:endParaRPr lang="en-US" altLang="ja-JP" dirty="0"/>
          </a:p>
          <a:p>
            <a:pPr lvl="2">
              <a:lnSpc>
                <a:spcPct val="100000"/>
              </a:lnSpc>
            </a:pPr>
            <a:r>
              <a:rPr lang="ja-JP" altLang="en-US" dirty="0"/>
              <a:t>データバックアップ（復旧対策）</a:t>
            </a:r>
            <a:endParaRPr lang="en-US" altLang="ja-JP" dirty="0"/>
          </a:p>
          <a:p>
            <a:pPr lvl="2">
              <a:lnSpc>
                <a:spcPct val="100000"/>
              </a:lnSpc>
            </a:pPr>
            <a:r>
              <a:rPr lang="ja-JP" altLang="en-US" dirty="0"/>
              <a:t>契約や</a:t>
            </a:r>
            <a:r>
              <a:rPr lang="en-US" altLang="ja-JP" dirty="0"/>
              <a:t>SLA</a:t>
            </a:r>
            <a:r>
              <a:rPr lang="ja-JP" altLang="en-US" dirty="0"/>
              <a:t>等を確認</a:t>
            </a:r>
            <a:endParaRPr lang="en-US" altLang="ja-JP" dirty="0"/>
          </a:p>
          <a:p>
            <a:pPr lvl="3">
              <a:lnSpc>
                <a:spcPct val="100000"/>
              </a:lnSpc>
            </a:pPr>
            <a:r>
              <a:rPr lang="en-US" altLang="ja-JP" dirty="0"/>
              <a:t>IT</a:t>
            </a:r>
            <a:r>
              <a:rPr lang="ja-JP" altLang="en-US" dirty="0"/>
              <a:t>基盤側との契約、</a:t>
            </a:r>
            <a:r>
              <a:rPr lang="en-US" altLang="ja-JP" dirty="0"/>
              <a:t>SLA</a:t>
            </a:r>
          </a:p>
          <a:p>
            <a:pPr lvl="3">
              <a:lnSpc>
                <a:spcPct val="100000"/>
              </a:lnSpc>
            </a:pPr>
            <a:r>
              <a:rPr lang="ja-JP" altLang="en-US" dirty="0"/>
              <a:t>顧客側との契約、</a:t>
            </a:r>
            <a:r>
              <a:rPr lang="en-US" altLang="ja-JP" dirty="0"/>
              <a:t>SLA</a:t>
            </a:r>
          </a:p>
          <a:p>
            <a:pPr lvl="2">
              <a:lnSpc>
                <a:spcPct val="100000"/>
              </a:lnSpc>
            </a:pPr>
            <a:r>
              <a:rPr lang="ja-JP" altLang="en-US" sz="2000" dirty="0"/>
              <a:t>被害を想定し、</a:t>
            </a:r>
            <a:r>
              <a:rPr lang="en-US" altLang="ja-JP" sz="2000" dirty="0"/>
              <a:t>IT</a:t>
            </a:r>
            <a:r>
              <a:rPr lang="ja-JP" altLang="en-US" sz="2000" dirty="0"/>
              <a:t>基盤側との事前の連携確認</a:t>
            </a:r>
            <a:endParaRPr lang="en-US" altLang="ja-JP" sz="2000" dirty="0"/>
          </a:p>
          <a:p>
            <a:pPr lvl="1">
              <a:lnSpc>
                <a:spcPct val="100000"/>
              </a:lnSpc>
            </a:pPr>
            <a:r>
              <a:rPr lang="ja-JP" altLang="en-US" dirty="0"/>
              <a:t>被害を受けた後の対応</a:t>
            </a:r>
            <a:endParaRPr lang="en-US" altLang="ja-JP" dirty="0"/>
          </a:p>
          <a:p>
            <a:pPr lvl="2">
              <a:lnSpc>
                <a:spcPct val="100000"/>
              </a:lnSpc>
            </a:pPr>
            <a:r>
              <a:rPr lang="en-US" altLang="ja-JP" dirty="0"/>
              <a:t>BCP</a:t>
            </a:r>
            <a:r>
              <a:rPr lang="ja-JP" altLang="en-US" dirty="0"/>
              <a:t>に従った対応</a:t>
            </a:r>
            <a:endParaRPr kumimoji="1" lang="ja-JP" altLang="en-US" dirty="0"/>
          </a:p>
        </p:txBody>
      </p:sp>
      <p:sp>
        <p:nvSpPr>
          <p:cNvPr id="4" name="スライド番号プレースホルダー 3">
            <a:extLst>
              <a:ext uri="{FF2B5EF4-FFF2-40B4-BE49-F238E27FC236}">
                <a16:creationId xmlns:a16="http://schemas.microsoft.com/office/drawing/2014/main" id="{28F7D58B-91F1-4664-B887-B485ACA27705}"/>
              </a:ext>
            </a:extLst>
          </p:cNvPr>
          <p:cNvSpPr>
            <a:spLocks noGrp="1"/>
          </p:cNvSpPr>
          <p:nvPr>
            <p:ph type="sldNum" sz="quarter" idx="12"/>
          </p:nvPr>
        </p:nvSpPr>
        <p:spPr/>
        <p:txBody>
          <a:bodyPr/>
          <a:lstStyle/>
          <a:p>
            <a:fld id="{9C0452C9-47B8-4E93-87C2-472C2E84F09B}" type="slidenum">
              <a:rPr kumimoji="1" lang="ja-JP" altLang="en-US" smtClean="0"/>
              <a:t>43</a:t>
            </a:fld>
            <a:endParaRPr kumimoji="1" lang="ja-JP" altLang="en-US"/>
          </a:p>
        </p:txBody>
      </p:sp>
    </p:spTree>
    <p:extLst>
      <p:ext uri="{BB962C8B-B14F-4D97-AF65-F5344CB8AC3E}">
        <p14:creationId xmlns:p14="http://schemas.microsoft.com/office/powerpoint/2010/main" val="3250989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54C27-0846-4E2D-B7BF-8DD8CD1AB7B5}"/>
              </a:ext>
            </a:extLst>
          </p:cNvPr>
          <p:cNvSpPr>
            <a:spLocks noGrp="1"/>
          </p:cNvSpPr>
          <p:nvPr>
            <p:ph type="title"/>
          </p:nvPr>
        </p:nvSpPr>
        <p:spPr/>
        <p:txBody>
          <a:bodyPr/>
          <a:lstStyle/>
          <a:p>
            <a:r>
              <a:rPr lang="en-US" altLang="ja-JP" dirty="0">
                <a:solidFill>
                  <a:prstClr val="black"/>
                </a:solidFill>
              </a:rPr>
              <a:t>【7</a:t>
            </a:r>
            <a:r>
              <a:rPr lang="ja-JP" altLang="en-US" dirty="0">
                <a:solidFill>
                  <a:prstClr val="black"/>
                </a:solidFill>
              </a:rPr>
              <a:t>位</a:t>
            </a:r>
            <a:r>
              <a:rPr lang="en-US" altLang="ja-JP" dirty="0">
                <a:solidFill>
                  <a:prstClr val="black"/>
                </a:solidFill>
              </a:rPr>
              <a:t>】</a:t>
            </a:r>
            <a:r>
              <a:rPr lang="ja-JP" altLang="en-US" dirty="0">
                <a:solidFill>
                  <a:prstClr val="black"/>
                </a:solidFill>
              </a:rPr>
              <a:t>不注意による情報漏えい</a:t>
            </a:r>
            <a:br>
              <a:rPr lang="ja-JP" altLang="en-US" sz="2500" dirty="0">
                <a:solidFill>
                  <a:prstClr val="black"/>
                </a:solidFill>
              </a:rPr>
            </a:br>
            <a:r>
              <a:rPr lang="ja-JP" altLang="en-US" sz="1800" dirty="0">
                <a:solidFill>
                  <a:prstClr val="black"/>
                </a:solidFill>
              </a:rPr>
              <a:t>～ついうっかり、が重大インシデントに～</a:t>
            </a:r>
            <a:endParaRPr kumimoji="1" lang="ja-JP" altLang="en-US" dirty="0"/>
          </a:p>
        </p:txBody>
      </p:sp>
      <p:sp>
        <p:nvSpPr>
          <p:cNvPr id="3" name="コンテンツ プレースホルダー 2">
            <a:extLst>
              <a:ext uri="{FF2B5EF4-FFF2-40B4-BE49-F238E27FC236}">
                <a16:creationId xmlns:a16="http://schemas.microsoft.com/office/drawing/2014/main" id="{3627B9A3-F3D6-40C4-928B-726449FC60E6}"/>
              </a:ext>
            </a:extLst>
          </p:cNvPr>
          <p:cNvSpPr>
            <a:spLocks noGrp="1"/>
          </p:cNvSpPr>
          <p:nvPr>
            <p:ph idx="1"/>
          </p:nvPr>
        </p:nvSpPr>
        <p:spPr/>
        <p:txBody>
          <a:bodyPr/>
          <a:lstStyle/>
          <a:p>
            <a:pPr>
              <a:lnSpc>
                <a:spcPct val="100000"/>
              </a:lnSpc>
            </a:pPr>
            <a:r>
              <a:rPr lang="ja-JP" altLang="en-US" dirty="0"/>
              <a:t>従業員の不注意等によって意図せず機密情報を漏えい</a:t>
            </a:r>
            <a:endParaRPr lang="en-US" altLang="ja-JP" dirty="0"/>
          </a:p>
          <a:p>
            <a:pPr>
              <a:lnSpc>
                <a:spcPct val="100000"/>
              </a:lnSpc>
            </a:pPr>
            <a:r>
              <a:rPr lang="ja-JP" altLang="en-US" dirty="0"/>
              <a:t>情報漏えいすることによる社会的信用の失墜、漏えいした情報の悪用による二次被害</a:t>
            </a:r>
            <a:endParaRPr kumimoji="1" lang="ja-JP" altLang="en-US" b="1" dirty="0"/>
          </a:p>
        </p:txBody>
      </p:sp>
      <p:sp>
        <p:nvSpPr>
          <p:cNvPr id="4" name="スライド番号プレースホルダー 3">
            <a:extLst>
              <a:ext uri="{FF2B5EF4-FFF2-40B4-BE49-F238E27FC236}">
                <a16:creationId xmlns:a16="http://schemas.microsoft.com/office/drawing/2014/main" id="{B405255F-CC4B-4C10-A6F4-513EDBC06A27}"/>
              </a:ext>
            </a:extLst>
          </p:cNvPr>
          <p:cNvSpPr>
            <a:spLocks noGrp="1"/>
          </p:cNvSpPr>
          <p:nvPr>
            <p:ph type="sldNum" sz="quarter" idx="12"/>
          </p:nvPr>
        </p:nvSpPr>
        <p:spPr/>
        <p:txBody>
          <a:bodyPr/>
          <a:lstStyle/>
          <a:p>
            <a:fld id="{9C0452C9-47B8-4E93-87C2-472C2E84F09B}" type="slidenum">
              <a:rPr kumimoji="1" lang="ja-JP" altLang="en-US" smtClean="0"/>
              <a:t>44</a:t>
            </a:fld>
            <a:endParaRPr kumimoji="1" lang="ja-JP" altLang="en-US"/>
          </a:p>
        </p:txBody>
      </p:sp>
    </p:spTree>
    <p:extLst>
      <p:ext uri="{BB962C8B-B14F-4D97-AF65-F5344CB8AC3E}">
        <p14:creationId xmlns:p14="http://schemas.microsoft.com/office/powerpoint/2010/main" val="2614459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C0D52-3D71-489D-8183-D21F040A869C}"/>
              </a:ext>
            </a:extLst>
          </p:cNvPr>
          <p:cNvSpPr>
            <a:spLocks noGrp="1"/>
          </p:cNvSpPr>
          <p:nvPr>
            <p:ph type="title"/>
          </p:nvPr>
        </p:nvSpPr>
        <p:spPr/>
        <p:txBody>
          <a:bodyPr/>
          <a:lstStyle/>
          <a:p>
            <a:r>
              <a:rPr lang="en-US" altLang="ja-JP" dirty="0">
                <a:solidFill>
                  <a:prstClr val="black"/>
                </a:solidFill>
              </a:rPr>
              <a:t>【7</a:t>
            </a:r>
            <a:r>
              <a:rPr lang="ja-JP" altLang="en-US" dirty="0">
                <a:solidFill>
                  <a:prstClr val="black"/>
                </a:solidFill>
              </a:rPr>
              <a:t>位</a:t>
            </a:r>
            <a:r>
              <a:rPr lang="en-US" altLang="ja-JP" dirty="0">
                <a:solidFill>
                  <a:prstClr val="black"/>
                </a:solidFill>
              </a:rPr>
              <a:t>】</a:t>
            </a:r>
            <a:r>
              <a:rPr lang="ja-JP" altLang="en-US" dirty="0">
                <a:solidFill>
                  <a:prstClr val="black"/>
                </a:solidFill>
              </a:rPr>
              <a:t>不注意による情報漏えい</a:t>
            </a:r>
            <a:br>
              <a:rPr lang="ja-JP" altLang="en-US" sz="2500" dirty="0">
                <a:solidFill>
                  <a:prstClr val="black"/>
                </a:solidFill>
              </a:rPr>
            </a:br>
            <a:r>
              <a:rPr lang="ja-JP" altLang="en-US" sz="1800" dirty="0">
                <a:solidFill>
                  <a:prstClr val="black"/>
                </a:solidFill>
              </a:rPr>
              <a:t>～ついうっかり、が重大インシデントに～</a:t>
            </a:r>
            <a:endParaRPr kumimoji="1" lang="ja-JP" altLang="en-US" dirty="0"/>
          </a:p>
        </p:txBody>
      </p:sp>
      <p:sp>
        <p:nvSpPr>
          <p:cNvPr id="3" name="コンテンツ プレースホルダー 2">
            <a:extLst>
              <a:ext uri="{FF2B5EF4-FFF2-40B4-BE49-F238E27FC236}">
                <a16:creationId xmlns:a16="http://schemas.microsoft.com/office/drawing/2014/main" id="{BC5C1B5E-2FF9-4BF8-A4C4-E998619E3712}"/>
              </a:ext>
            </a:extLst>
          </p:cNvPr>
          <p:cNvSpPr>
            <a:spLocks noGrp="1"/>
          </p:cNvSpPr>
          <p:nvPr>
            <p:ph idx="1"/>
          </p:nvPr>
        </p:nvSpPr>
        <p:spPr/>
        <p:txBody>
          <a:bodyPr>
            <a:noAutofit/>
          </a:bodyPr>
          <a:lstStyle/>
          <a:p>
            <a:pPr>
              <a:lnSpc>
                <a:spcPct val="100000"/>
              </a:lnSpc>
              <a:buFont typeface="Wingdings" panose="05000000000000000000" pitchFamily="2" charset="2"/>
              <a:buChar char="n"/>
            </a:pPr>
            <a:r>
              <a:rPr kumimoji="1" lang="ja-JP" altLang="en-US" b="1" dirty="0"/>
              <a:t>要因</a:t>
            </a:r>
            <a:endParaRPr kumimoji="1" lang="en-US" altLang="ja-JP" b="1" dirty="0"/>
          </a:p>
          <a:p>
            <a:pPr>
              <a:lnSpc>
                <a:spcPct val="100000"/>
              </a:lnSpc>
              <a:buFont typeface="Wingdings" panose="05000000000000000000" pitchFamily="2" charset="2"/>
              <a:buChar char="l"/>
            </a:pPr>
            <a:endParaRPr lang="en-US" altLang="ja-JP" b="1" dirty="0"/>
          </a:p>
          <a:p>
            <a:pPr marL="0" indent="0">
              <a:lnSpc>
                <a:spcPct val="100000"/>
              </a:lnSpc>
              <a:buNone/>
            </a:pPr>
            <a:endParaRPr lang="en-US" altLang="ja-JP" b="1" dirty="0"/>
          </a:p>
          <a:p>
            <a:pPr>
              <a:lnSpc>
                <a:spcPct val="100000"/>
              </a:lnSpc>
            </a:pPr>
            <a:r>
              <a:rPr lang="ja-JP" altLang="en-US" dirty="0"/>
              <a:t>取扱情報の重要性に対する認識不足からの不注意</a:t>
            </a:r>
            <a:endParaRPr lang="en-US" altLang="ja-JP" dirty="0"/>
          </a:p>
          <a:p>
            <a:pPr lvl="1">
              <a:lnSpc>
                <a:spcPct val="100000"/>
              </a:lnSpc>
            </a:pPr>
            <a:r>
              <a:rPr lang="ja-JP" altLang="en-US" dirty="0"/>
              <a:t>重要情報をカバンで持ち出し、カバンを紛失して漏えい</a:t>
            </a:r>
            <a:endParaRPr lang="en-US" altLang="ja-JP" dirty="0"/>
          </a:p>
          <a:p>
            <a:pPr lvl="1">
              <a:lnSpc>
                <a:spcPct val="100000"/>
              </a:lnSpc>
            </a:pPr>
            <a:r>
              <a:rPr lang="ja-JP" altLang="en-US" dirty="0"/>
              <a:t>宛先等の確認不十分なままメールを送信し誤送信</a:t>
            </a:r>
            <a:endParaRPr lang="en-US" altLang="ja-JP" dirty="0"/>
          </a:p>
          <a:p>
            <a:pPr>
              <a:lnSpc>
                <a:spcPct val="100000"/>
              </a:lnSpc>
            </a:pPr>
            <a:r>
              <a:rPr lang="ja-JP" altLang="en-US" dirty="0"/>
              <a:t>情報を取り扱う際の本人の状況</a:t>
            </a:r>
            <a:endParaRPr lang="en-US" altLang="ja-JP" dirty="0"/>
          </a:p>
          <a:p>
            <a:pPr lvl="1">
              <a:lnSpc>
                <a:spcPct val="100000"/>
              </a:lnSpc>
            </a:pPr>
            <a:r>
              <a:rPr lang="ja-JP" altLang="en-US" dirty="0"/>
              <a:t>体調不良や急ぎの用件があることによる注意力散漫</a:t>
            </a:r>
            <a:endParaRPr lang="en-US" altLang="ja-JP" dirty="0"/>
          </a:p>
          <a:p>
            <a:pPr>
              <a:lnSpc>
                <a:spcPct val="100000"/>
              </a:lnSpc>
            </a:pPr>
            <a:r>
              <a:rPr lang="ja-JP" altLang="en-US" dirty="0"/>
              <a:t>組織規程および確認プロセスの不備</a:t>
            </a:r>
            <a:endParaRPr lang="en-US" altLang="ja-JP" dirty="0"/>
          </a:p>
          <a:p>
            <a:pPr lvl="1">
              <a:lnSpc>
                <a:spcPct val="100000"/>
              </a:lnSpc>
            </a:pPr>
            <a:r>
              <a:rPr lang="ja-JP" altLang="en-US" dirty="0"/>
              <a:t>重要情報の定義、取扱規程、持ち出し許可手順等の不備</a:t>
            </a:r>
            <a:endParaRPr kumimoji="1" lang="ja-JP" altLang="en-US" b="1" dirty="0"/>
          </a:p>
        </p:txBody>
      </p:sp>
      <p:sp>
        <p:nvSpPr>
          <p:cNvPr id="4" name="スライド番号プレースホルダー 3">
            <a:extLst>
              <a:ext uri="{FF2B5EF4-FFF2-40B4-BE49-F238E27FC236}">
                <a16:creationId xmlns:a16="http://schemas.microsoft.com/office/drawing/2014/main" id="{0839C6C0-5FAA-4C3D-9FDB-D734D1DE3B20}"/>
              </a:ext>
            </a:extLst>
          </p:cNvPr>
          <p:cNvSpPr>
            <a:spLocks noGrp="1"/>
          </p:cNvSpPr>
          <p:nvPr>
            <p:ph type="sldNum" sz="quarter" idx="12"/>
          </p:nvPr>
        </p:nvSpPr>
        <p:spPr/>
        <p:txBody>
          <a:bodyPr/>
          <a:lstStyle/>
          <a:p>
            <a:fld id="{9C0452C9-47B8-4E93-87C2-472C2E84F09B}" type="slidenum">
              <a:rPr kumimoji="1" lang="ja-JP" altLang="en-US" smtClean="0"/>
              <a:t>45</a:t>
            </a:fld>
            <a:endParaRPr kumimoji="1" lang="ja-JP" altLang="en-US" dirty="0"/>
          </a:p>
        </p:txBody>
      </p:sp>
      <p:sp>
        <p:nvSpPr>
          <p:cNvPr id="5" name="正方形/長方形 4">
            <a:extLst>
              <a:ext uri="{FF2B5EF4-FFF2-40B4-BE49-F238E27FC236}">
                <a16:creationId xmlns:a16="http://schemas.microsoft.com/office/drawing/2014/main" id="{DE95D24E-2646-4D7F-BF77-DE961B8ED483}"/>
              </a:ext>
            </a:extLst>
          </p:cNvPr>
          <p:cNvSpPr/>
          <p:nvPr/>
        </p:nvSpPr>
        <p:spPr>
          <a:xfrm>
            <a:off x="780545" y="1981200"/>
            <a:ext cx="7740000" cy="87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個人のリテラシーやモラル不足からの不注意</a:t>
            </a:r>
            <a:endParaRPr lang="en-US" altLang="ja-JP" sz="2000" b="1" dirty="0"/>
          </a:p>
          <a:p>
            <a:pPr marL="342900" indent="-342900">
              <a:buFont typeface="Wingdings" panose="05000000000000000000" pitchFamily="2" charset="2"/>
              <a:buChar char="l"/>
            </a:pPr>
            <a:r>
              <a:rPr lang="ja-JP" altLang="en-US" sz="2000" b="1" dirty="0"/>
              <a:t>組織の管理体制の不備</a:t>
            </a:r>
          </a:p>
        </p:txBody>
      </p:sp>
    </p:spTree>
    <p:extLst>
      <p:ext uri="{BB962C8B-B14F-4D97-AF65-F5344CB8AC3E}">
        <p14:creationId xmlns:p14="http://schemas.microsoft.com/office/powerpoint/2010/main" val="97804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08E70C-2186-4646-9B76-10E271E4FA36}"/>
              </a:ext>
            </a:extLst>
          </p:cNvPr>
          <p:cNvSpPr>
            <a:spLocks noGrp="1"/>
          </p:cNvSpPr>
          <p:nvPr>
            <p:ph type="title"/>
          </p:nvPr>
        </p:nvSpPr>
        <p:spPr/>
        <p:txBody>
          <a:bodyPr/>
          <a:lstStyle/>
          <a:p>
            <a:r>
              <a:rPr lang="en-US" altLang="ja-JP" dirty="0">
                <a:solidFill>
                  <a:prstClr val="black"/>
                </a:solidFill>
              </a:rPr>
              <a:t>【7</a:t>
            </a:r>
            <a:r>
              <a:rPr lang="ja-JP" altLang="en-US" dirty="0">
                <a:solidFill>
                  <a:prstClr val="black"/>
                </a:solidFill>
              </a:rPr>
              <a:t>位</a:t>
            </a:r>
            <a:r>
              <a:rPr lang="en-US" altLang="ja-JP" dirty="0">
                <a:solidFill>
                  <a:prstClr val="black"/>
                </a:solidFill>
              </a:rPr>
              <a:t>】</a:t>
            </a:r>
            <a:r>
              <a:rPr lang="ja-JP" altLang="en-US" dirty="0">
                <a:solidFill>
                  <a:prstClr val="black"/>
                </a:solidFill>
              </a:rPr>
              <a:t>不注意による情報漏えい</a:t>
            </a:r>
            <a:br>
              <a:rPr lang="ja-JP" altLang="en-US" sz="2500" dirty="0">
                <a:solidFill>
                  <a:prstClr val="black"/>
                </a:solidFill>
              </a:rPr>
            </a:br>
            <a:r>
              <a:rPr lang="ja-JP" altLang="en-US" sz="1800" dirty="0">
                <a:solidFill>
                  <a:prstClr val="black"/>
                </a:solidFill>
              </a:rPr>
              <a:t>～ついうっかり、が重大インシデントに～</a:t>
            </a:r>
            <a:endParaRPr kumimoji="1" lang="ja-JP" altLang="en-US" dirty="0"/>
          </a:p>
        </p:txBody>
      </p:sp>
      <p:sp>
        <p:nvSpPr>
          <p:cNvPr id="3" name="コンテンツ プレースホルダー 2">
            <a:extLst>
              <a:ext uri="{FF2B5EF4-FFF2-40B4-BE49-F238E27FC236}">
                <a16:creationId xmlns:a16="http://schemas.microsoft.com/office/drawing/2014/main" id="{A4CEC103-C24B-4382-81C9-06E73FF1CAC2}"/>
              </a:ext>
            </a:extLst>
          </p:cNvPr>
          <p:cNvSpPr>
            <a:spLocks noGrp="1"/>
          </p:cNvSpPr>
          <p:nvPr>
            <p:ph idx="1"/>
          </p:nvPr>
        </p:nvSpPr>
        <p:spPr/>
        <p:txBody>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顧客の個人情報が保存された</a:t>
            </a:r>
            <a:r>
              <a:rPr lang="en-US" altLang="ja-JP" dirty="0"/>
              <a:t>PC</a:t>
            </a:r>
            <a:r>
              <a:rPr lang="ja-JP" altLang="en-US" dirty="0"/>
              <a:t>を紛失</a:t>
            </a:r>
            <a:endParaRPr lang="en-US" altLang="ja-JP" dirty="0"/>
          </a:p>
          <a:p>
            <a:pPr lvl="1">
              <a:lnSpc>
                <a:spcPct val="100000"/>
              </a:lnSpc>
            </a:pPr>
            <a:r>
              <a:rPr lang="ja-JP" altLang="en-US" dirty="0"/>
              <a:t>飲食店運営企業の従業員が、同社が運営する店舗に予約をした顧客の個人情報が保存された</a:t>
            </a:r>
            <a:r>
              <a:rPr lang="en-US" altLang="ja-JP" dirty="0"/>
              <a:t>PC</a:t>
            </a:r>
            <a:r>
              <a:rPr lang="ja-JP" altLang="en-US" dirty="0"/>
              <a:t>を紛失</a:t>
            </a:r>
            <a:endParaRPr lang="en-US" altLang="ja-JP" dirty="0"/>
          </a:p>
          <a:p>
            <a:pPr lvl="1">
              <a:lnSpc>
                <a:spcPct val="100000"/>
              </a:lnSpc>
            </a:pPr>
            <a:r>
              <a:rPr lang="ja-JP" altLang="en-US" dirty="0"/>
              <a:t>帰宅途中に立ち寄った店に置き忘れ</a:t>
            </a:r>
            <a:endParaRPr lang="en-US" altLang="ja-JP" dirty="0"/>
          </a:p>
          <a:p>
            <a:pPr lvl="1">
              <a:lnSpc>
                <a:spcPct val="100000"/>
              </a:lnSpc>
            </a:pPr>
            <a:r>
              <a:rPr lang="en-US" altLang="ja-JP" dirty="0"/>
              <a:t>PC</a:t>
            </a:r>
            <a:r>
              <a:rPr lang="ja-JP" altLang="en-US" dirty="0"/>
              <a:t>には顧客の氏名、企業名、電話番号が最大</a:t>
            </a:r>
            <a:r>
              <a:rPr lang="en-US" altLang="ja-JP" dirty="0"/>
              <a:t>67,280</a:t>
            </a:r>
            <a:r>
              <a:rPr lang="ja-JP" altLang="en-US" dirty="0"/>
              <a:t>件</a:t>
            </a:r>
            <a:endParaRPr lang="en-US" altLang="ja-JP" dirty="0"/>
          </a:p>
          <a:p>
            <a:pPr lvl="1">
              <a:lnSpc>
                <a:spcPct val="100000"/>
              </a:lnSpc>
            </a:pPr>
            <a:r>
              <a:rPr lang="ja-JP" altLang="en-US" dirty="0"/>
              <a:t>紛失判明後に遠隔操作で</a:t>
            </a:r>
            <a:r>
              <a:rPr lang="en-US" altLang="ja-JP" dirty="0"/>
              <a:t>PC</a:t>
            </a:r>
            <a:r>
              <a:rPr lang="ja-JP" altLang="en-US" dirty="0"/>
              <a:t>のログインパスワードを複雑化した上で警察へ届け出</a:t>
            </a:r>
            <a:endParaRPr lang="en-US" altLang="ja-JP" dirty="0"/>
          </a:p>
          <a:p>
            <a:pPr lvl="1">
              <a:lnSpc>
                <a:spcPct val="100000"/>
              </a:lnSpc>
            </a:pPr>
            <a:endParaRPr kumimoji="1" lang="en-US" altLang="ja-JP" dirty="0"/>
          </a:p>
          <a:p>
            <a:pPr lvl="1">
              <a:lnSpc>
                <a:spcPct val="100000"/>
              </a:lnSpc>
            </a:pPr>
            <a:endParaRPr lang="en-US" altLang="ja-JP" dirty="0"/>
          </a:p>
          <a:p>
            <a:pPr marL="0" indent="0">
              <a:lnSpc>
                <a:spcPct val="100000"/>
              </a:lnSpc>
              <a:buNone/>
            </a:pPr>
            <a:r>
              <a:rPr lang="en-US" altLang="ja-JP" sz="1400" dirty="0"/>
              <a:t>【</a:t>
            </a:r>
            <a:r>
              <a:rPr lang="ja-JP" altLang="en-US" sz="1400" dirty="0"/>
              <a:t>出典</a:t>
            </a:r>
            <a:r>
              <a:rPr lang="en-US" altLang="ja-JP" sz="1400" dirty="0"/>
              <a:t>】</a:t>
            </a:r>
          </a:p>
          <a:p>
            <a:pPr marL="0" indent="0">
              <a:lnSpc>
                <a:spcPct val="100000"/>
              </a:lnSpc>
              <a:buNone/>
            </a:pPr>
            <a:r>
              <a:rPr lang="ja-JP" altLang="en-US" sz="1400" dirty="0"/>
              <a:t>ノートパソコン遺失による個人情報漏洩の可能性に関するお詫びとお知らせ </a:t>
            </a:r>
            <a:r>
              <a:rPr lang="en-US" altLang="ja-JP" sz="1400" dirty="0">
                <a:hlinkClick r:id="rId3"/>
              </a:rPr>
              <a:t>http://www.zetton.co.jp/company/IR/docs/ir_20190906.pdf</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02145CB9-E148-4332-B1FA-1CC85CB53022}"/>
              </a:ext>
            </a:extLst>
          </p:cNvPr>
          <p:cNvSpPr>
            <a:spLocks noGrp="1"/>
          </p:cNvSpPr>
          <p:nvPr>
            <p:ph type="sldNum" sz="quarter" idx="12"/>
          </p:nvPr>
        </p:nvSpPr>
        <p:spPr/>
        <p:txBody>
          <a:bodyPr/>
          <a:lstStyle/>
          <a:p>
            <a:fld id="{9C0452C9-47B8-4E93-87C2-472C2E84F09B}" type="slidenum">
              <a:rPr kumimoji="1" lang="ja-JP" altLang="en-US" smtClean="0"/>
              <a:t>46</a:t>
            </a:fld>
            <a:endParaRPr kumimoji="1" lang="ja-JP" altLang="en-US"/>
          </a:p>
        </p:txBody>
      </p:sp>
    </p:spTree>
    <p:extLst>
      <p:ext uri="{BB962C8B-B14F-4D97-AF65-F5344CB8AC3E}">
        <p14:creationId xmlns:p14="http://schemas.microsoft.com/office/powerpoint/2010/main" val="1046518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E1A873-A935-43E3-9758-18DD77A5F93A}"/>
              </a:ext>
            </a:extLst>
          </p:cNvPr>
          <p:cNvSpPr>
            <a:spLocks noGrp="1"/>
          </p:cNvSpPr>
          <p:nvPr>
            <p:ph type="title"/>
          </p:nvPr>
        </p:nvSpPr>
        <p:spPr/>
        <p:txBody>
          <a:bodyPr/>
          <a:lstStyle/>
          <a:p>
            <a:r>
              <a:rPr lang="en-US" altLang="ja-JP" dirty="0">
                <a:solidFill>
                  <a:prstClr val="black"/>
                </a:solidFill>
              </a:rPr>
              <a:t>【7</a:t>
            </a:r>
            <a:r>
              <a:rPr lang="ja-JP" altLang="en-US" dirty="0">
                <a:solidFill>
                  <a:prstClr val="black"/>
                </a:solidFill>
              </a:rPr>
              <a:t>位</a:t>
            </a:r>
            <a:r>
              <a:rPr lang="en-US" altLang="ja-JP" dirty="0">
                <a:solidFill>
                  <a:prstClr val="black"/>
                </a:solidFill>
              </a:rPr>
              <a:t>】</a:t>
            </a:r>
            <a:r>
              <a:rPr lang="ja-JP" altLang="en-US" dirty="0">
                <a:solidFill>
                  <a:prstClr val="black"/>
                </a:solidFill>
              </a:rPr>
              <a:t>不注意による情報漏えい</a:t>
            </a:r>
            <a:br>
              <a:rPr lang="ja-JP" altLang="en-US" sz="2500" dirty="0">
                <a:solidFill>
                  <a:prstClr val="black"/>
                </a:solidFill>
              </a:rPr>
            </a:br>
            <a:r>
              <a:rPr lang="ja-JP" altLang="en-US" sz="1800" dirty="0">
                <a:solidFill>
                  <a:prstClr val="black"/>
                </a:solidFill>
              </a:rPr>
              <a:t>～ついうっかり、が重大インシデントに～</a:t>
            </a:r>
            <a:endParaRPr kumimoji="1" lang="ja-JP" altLang="en-US" dirty="0"/>
          </a:p>
        </p:txBody>
      </p:sp>
      <p:sp>
        <p:nvSpPr>
          <p:cNvPr id="3" name="コンテンツ プレースホルダー 2">
            <a:extLst>
              <a:ext uri="{FF2B5EF4-FFF2-40B4-BE49-F238E27FC236}">
                <a16:creationId xmlns:a16="http://schemas.microsoft.com/office/drawing/2014/main" id="{5C8F761C-1C5F-4D75-A1BB-27622552DC58}"/>
              </a:ext>
            </a:extLst>
          </p:cNvPr>
          <p:cNvSpPr>
            <a:spLocks noGrp="1"/>
          </p:cNvSpPr>
          <p:nvPr>
            <p:ph idx="1"/>
          </p:nvPr>
        </p:nvSpPr>
        <p:spPr/>
        <p:txBody>
          <a:bodyPr>
            <a:noAutofit/>
          </a:bodyPr>
          <a:lstStyle/>
          <a:p>
            <a:pPr>
              <a:lnSpc>
                <a:spcPct val="11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10000"/>
              </a:lnSpc>
            </a:pPr>
            <a:r>
              <a:rPr lang="en-US" altLang="ja-JP" dirty="0"/>
              <a:t>BCC</a:t>
            </a:r>
            <a:r>
              <a:rPr lang="ja-JP" altLang="en-US" dirty="0"/>
              <a:t>を</a:t>
            </a:r>
            <a:r>
              <a:rPr lang="en-US" altLang="ja-JP" dirty="0"/>
              <a:t>TO</a:t>
            </a:r>
            <a:r>
              <a:rPr lang="ja-JP" altLang="en-US" dirty="0"/>
              <a:t>にしてメール送信</a:t>
            </a:r>
            <a:endParaRPr lang="en-US" altLang="ja-JP" dirty="0"/>
          </a:p>
          <a:p>
            <a:pPr lvl="1">
              <a:lnSpc>
                <a:spcPct val="110000"/>
              </a:lnSpc>
            </a:pPr>
            <a:r>
              <a:rPr lang="ja-JP" altLang="en-US" dirty="0"/>
              <a:t>説明会のリマインドメールを送信する際に</a:t>
            </a:r>
            <a:r>
              <a:rPr lang="en-US" altLang="ja-JP" dirty="0"/>
              <a:t>BCC</a:t>
            </a:r>
            <a:r>
              <a:rPr lang="ja-JP" altLang="en-US" dirty="0"/>
              <a:t>欄に入れるべき参加申込者のメールアドレスを誤って</a:t>
            </a:r>
            <a:r>
              <a:rPr lang="en-US" altLang="ja-JP" dirty="0"/>
              <a:t>TO</a:t>
            </a:r>
            <a:r>
              <a:rPr lang="ja-JP" altLang="en-US" dirty="0"/>
              <a:t>欄に</a:t>
            </a:r>
            <a:endParaRPr lang="en-US" altLang="ja-JP" dirty="0"/>
          </a:p>
          <a:p>
            <a:pPr lvl="1">
              <a:lnSpc>
                <a:spcPct val="110000"/>
              </a:lnSpc>
            </a:pPr>
            <a:r>
              <a:rPr lang="ja-JP" altLang="en-US" dirty="0"/>
              <a:t>メール受信者が他の参加申込者のメールアドレスを見られる状態に</a:t>
            </a:r>
            <a:endParaRPr lang="en-US" altLang="ja-JP" dirty="0"/>
          </a:p>
          <a:p>
            <a:pPr lvl="1">
              <a:lnSpc>
                <a:spcPct val="110000"/>
              </a:lnSpc>
            </a:pPr>
            <a:r>
              <a:rPr lang="ja-JP" altLang="en-US" dirty="0"/>
              <a:t>メールを送信した申込者全員へ謝罪と当該メールの削除依頼</a:t>
            </a:r>
            <a:endParaRPr lang="en-US" altLang="ja-JP" dirty="0"/>
          </a:p>
          <a:p>
            <a:pPr marL="342900" lvl="1" indent="0">
              <a:lnSpc>
                <a:spcPct val="110000"/>
              </a:lnSpc>
              <a:buNone/>
            </a:pPr>
            <a:endParaRPr lang="en-US" altLang="ja-JP" dirty="0"/>
          </a:p>
          <a:p>
            <a:pPr marL="342900" lvl="1" indent="0">
              <a:lnSpc>
                <a:spcPct val="110000"/>
              </a:lnSpc>
              <a:buNone/>
            </a:pPr>
            <a:endParaRPr kumimoji="1" lang="en-US" altLang="ja-JP" dirty="0"/>
          </a:p>
          <a:p>
            <a:pPr marL="0" indent="0">
              <a:lnSpc>
                <a:spcPct val="110000"/>
              </a:lnSpc>
              <a:buNone/>
            </a:pPr>
            <a:endParaRPr lang="en-US" altLang="ja-JP" sz="1400" dirty="0"/>
          </a:p>
          <a:p>
            <a:pPr marL="0" indent="0">
              <a:lnSpc>
                <a:spcPct val="110000"/>
              </a:lnSpc>
              <a:buNone/>
            </a:pPr>
            <a:r>
              <a:rPr lang="en-US" altLang="ja-JP" sz="1400" dirty="0"/>
              <a:t>【</a:t>
            </a:r>
            <a:r>
              <a:rPr lang="ja-JP" altLang="en-US" sz="1400" dirty="0"/>
              <a:t>出典</a:t>
            </a:r>
            <a:r>
              <a:rPr lang="en-US" altLang="ja-JP" sz="1400" dirty="0"/>
              <a:t>】 </a:t>
            </a:r>
          </a:p>
          <a:p>
            <a:pPr marL="0" indent="0">
              <a:lnSpc>
                <a:spcPct val="110000"/>
              </a:lnSpc>
              <a:buNone/>
            </a:pPr>
            <a:r>
              <a:rPr lang="ja-JP" altLang="en-US" sz="1400" dirty="0"/>
              <a:t>特許庁の請負事業における個人情報の流出について </a:t>
            </a:r>
            <a:r>
              <a:rPr lang="en-US" altLang="ja-JP" sz="1400" dirty="0">
                <a:hlinkClick r:id="rId3"/>
              </a:rPr>
              <a:t>https://www.meti.go.jp/press/2018/01/20190123005/20190123005.html</a:t>
            </a:r>
            <a:endParaRPr lang="en-US" altLang="ja-JP" sz="1400" dirty="0"/>
          </a:p>
          <a:p>
            <a:pPr marL="0" indent="0">
              <a:lnSpc>
                <a:spcPct val="110000"/>
              </a:lnSpc>
              <a:buNone/>
            </a:pPr>
            <a:endParaRPr kumimoji="1" lang="en-US" altLang="ja-JP" sz="1400" dirty="0"/>
          </a:p>
        </p:txBody>
      </p:sp>
      <p:sp>
        <p:nvSpPr>
          <p:cNvPr id="4" name="スライド番号プレースホルダー 3">
            <a:extLst>
              <a:ext uri="{FF2B5EF4-FFF2-40B4-BE49-F238E27FC236}">
                <a16:creationId xmlns:a16="http://schemas.microsoft.com/office/drawing/2014/main" id="{12FDFF57-9A64-41D8-B66B-163E73B93255}"/>
              </a:ext>
            </a:extLst>
          </p:cNvPr>
          <p:cNvSpPr>
            <a:spLocks noGrp="1"/>
          </p:cNvSpPr>
          <p:nvPr>
            <p:ph type="sldNum" sz="quarter" idx="12"/>
          </p:nvPr>
        </p:nvSpPr>
        <p:spPr/>
        <p:txBody>
          <a:bodyPr/>
          <a:lstStyle/>
          <a:p>
            <a:fld id="{9C0452C9-47B8-4E93-87C2-472C2E84F09B}" type="slidenum">
              <a:rPr kumimoji="1" lang="ja-JP" altLang="en-US" smtClean="0"/>
              <a:t>47</a:t>
            </a:fld>
            <a:endParaRPr kumimoji="1" lang="ja-JP" altLang="en-US"/>
          </a:p>
        </p:txBody>
      </p:sp>
    </p:spTree>
    <p:extLst>
      <p:ext uri="{BB962C8B-B14F-4D97-AF65-F5344CB8AC3E}">
        <p14:creationId xmlns:p14="http://schemas.microsoft.com/office/powerpoint/2010/main" val="1985250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6578D-D76D-44DF-84F3-D563EC164487}"/>
              </a:ext>
            </a:extLst>
          </p:cNvPr>
          <p:cNvSpPr>
            <a:spLocks noGrp="1"/>
          </p:cNvSpPr>
          <p:nvPr>
            <p:ph type="title"/>
          </p:nvPr>
        </p:nvSpPr>
        <p:spPr/>
        <p:txBody>
          <a:bodyPr/>
          <a:lstStyle/>
          <a:p>
            <a:r>
              <a:rPr lang="en-US" altLang="ja-JP" dirty="0">
                <a:solidFill>
                  <a:prstClr val="black"/>
                </a:solidFill>
              </a:rPr>
              <a:t>【7</a:t>
            </a:r>
            <a:r>
              <a:rPr lang="ja-JP" altLang="en-US" dirty="0">
                <a:solidFill>
                  <a:prstClr val="black"/>
                </a:solidFill>
              </a:rPr>
              <a:t>位</a:t>
            </a:r>
            <a:r>
              <a:rPr lang="en-US" altLang="ja-JP" dirty="0">
                <a:solidFill>
                  <a:prstClr val="black"/>
                </a:solidFill>
              </a:rPr>
              <a:t>】</a:t>
            </a:r>
            <a:r>
              <a:rPr lang="ja-JP" altLang="en-US" dirty="0">
                <a:solidFill>
                  <a:prstClr val="black"/>
                </a:solidFill>
              </a:rPr>
              <a:t>不注意による情報漏えい</a:t>
            </a:r>
            <a:br>
              <a:rPr lang="ja-JP" altLang="en-US" sz="2500" dirty="0">
                <a:solidFill>
                  <a:prstClr val="black"/>
                </a:solidFill>
              </a:rPr>
            </a:br>
            <a:r>
              <a:rPr lang="ja-JP" altLang="en-US" sz="1800" dirty="0">
                <a:solidFill>
                  <a:prstClr val="black"/>
                </a:solidFill>
              </a:rPr>
              <a:t>～ついうっかり、が重大インシデントに～</a:t>
            </a:r>
            <a:endParaRPr kumimoji="1" lang="ja-JP" altLang="en-US" dirty="0"/>
          </a:p>
        </p:txBody>
      </p:sp>
      <p:sp>
        <p:nvSpPr>
          <p:cNvPr id="3" name="コンテンツ プレースホルダー 2">
            <a:extLst>
              <a:ext uri="{FF2B5EF4-FFF2-40B4-BE49-F238E27FC236}">
                <a16:creationId xmlns:a16="http://schemas.microsoft.com/office/drawing/2014/main" id="{CA12286D-3445-4488-BC0E-881729344E2B}"/>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経営者・管理者・当事者</a:t>
            </a:r>
            <a:endParaRPr lang="en-US" altLang="ja-JP" dirty="0"/>
          </a:p>
          <a:p>
            <a:pPr lvl="1">
              <a:lnSpc>
                <a:spcPct val="100000"/>
              </a:lnSpc>
            </a:pPr>
            <a:r>
              <a:rPr lang="ja-JP" altLang="en-US" dirty="0"/>
              <a:t>情報リテラシーや情報モラルの向上</a:t>
            </a:r>
            <a:endParaRPr lang="en-US" altLang="ja-JP" dirty="0"/>
          </a:p>
          <a:p>
            <a:pPr lvl="2">
              <a:lnSpc>
                <a:spcPct val="100000"/>
              </a:lnSpc>
            </a:pPr>
            <a:r>
              <a:rPr lang="ja-JP" altLang="en-US" dirty="0"/>
              <a:t>従業員のセキュリティ意識教育</a:t>
            </a:r>
            <a:endParaRPr lang="en-US" altLang="ja-JP" dirty="0"/>
          </a:p>
          <a:p>
            <a:pPr lvl="2">
              <a:lnSpc>
                <a:spcPct val="100000"/>
              </a:lnSpc>
            </a:pPr>
            <a:r>
              <a:rPr lang="ja-JP" altLang="en-US" dirty="0"/>
              <a:t>組織規程および確認プロセスの確立</a:t>
            </a:r>
            <a:endParaRPr lang="en-US" altLang="ja-JP" sz="2000" dirty="0"/>
          </a:p>
          <a:p>
            <a:pPr lvl="1">
              <a:lnSpc>
                <a:spcPct val="100000"/>
              </a:lnSpc>
            </a:pPr>
            <a:r>
              <a:rPr lang="ja-JP" altLang="en-US" dirty="0"/>
              <a:t>被害の予防</a:t>
            </a:r>
            <a:endParaRPr lang="en-US" altLang="ja-JP" dirty="0"/>
          </a:p>
          <a:p>
            <a:pPr lvl="2">
              <a:lnSpc>
                <a:spcPct val="100000"/>
              </a:lnSpc>
            </a:pPr>
            <a:r>
              <a:rPr lang="ja-JP" altLang="en-US" dirty="0"/>
              <a:t>確認プロセスに基づく運用</a:t>
            </a:r>
            <a:endParaRPr lang="en-US" altLang="ja-JP" dirty="0"/>
          </a:p>
          <a:p>
            <a:pPr lvl="2">
              <a:lnSpc>
                <a:spcPct val="100000"/>
              </a:lnSpc>
            </a:pPr>
            <a:r>
              <a:rPr lang="ja-JP" altLang="en-US" dirty="0"/>
              <a:t>情報の保護（暗号化、アクセス制限）</a:t>
            </a:r>
            <a:endParaRPr lang="en-US" altLang="ja-JP" dirty="0"/>
          </a:p>
          <a:p>
            <a:pPr lvl="2">
              <a:lnSpc>
                <a:spcPct val="100000"/>
              </a:lnSpc>
            </a:pPr>
            <a:r>
              <a:rPr lang="ja-JP" altLang="en-US" dirty="0"/>
              <a:t>外部に持ち出す情報や端末の制限</a:t>
            </a:r>
            <a:endParaRPr lang="en-US" altLang="ja-JP" dirty="0"/>
          </a:p>
          <a:p>
            <a:pPr lvl="2">
              <a:lnSpc>
                <a:spcPct val="100000"/>
              </a:lnSpc>
            </a:pPr>
            <a:r>
              <a:rPr lang="ja-JP" altLang="en-US" dirty="0"/>
              <a:t>メール誤送信対策等の導入</a:t>
            </a:r>
            <a:endParaRPr lang="en-US" altLang="ja-JP" dirty="0"/>
          </a:p>
          <a:p>
            <a:pPr lvl="2">
              <a:lnSpc>
                <a:spcPct val="100000"/>
              </a:lnSpc>
            </a:pPr>
            <a:r>
              <a:rPr lang="ja-JP" altLang="en-US" dirty="0"/>
              <a:t>業務用携帯端末の紛失対策機能の有効化</a:t>
            </a:r>
            <a:endParaRPr lang="en-US" altLang="ja-JP" dirty="0"/>
          </a:p>
          <a:p>
            <a:pPr lvl="1">
              <a:lnSpc>
                <a:spcPct val="100000"/>
              </a:lnSpc>
            </a:pPr>
            <a:r>
              <a:rPr lang="ja-JP" altLang="en-US" dirty="0"/>
              <a:t>被害の早期検知</a:t>
            </a:r>
            <a:endParaRPr lang="en-US" altLang="ja-JP" dirty="0"/>
          </a:p>
          <a:p>
            <a:pPr lvl="2">
              <a:lnSpc>
                <a:spcPct val="100000"/>
              </a:lnSpc>
            </a:pPr>
            <a:r>
              <a:rPr lang="ja-JP" altLang="en-US" dirty="0"/>
              <a:t>問題発生時の内部報告体制の整備</a:t>
            </a:r>
            <a:endParaRPr lang="en-US" altLang="ja-JP" dirty="0"/>
          </a:p>
          <a:p>
            <a:pPr lvl="2">
              <a:lnSpc>
                <a:spcPct val="100000"/>
              </a:lnSpc>
            </a:pPr>
            <a:r>
              <a:rPr lang="ja-JP" altLang="en-US" dirty="0"/>
              <a:t>外部からの連絡窓口の設置</a:t>
            </a:r>
            <a:endParaRPr lang="en-US" altLang="ja-JP" dirty="0"/>
          </a:p>
        </p:txBody>
      </p:sp>
      <p:sp>
        <p:nvSpPr>
          <p:cNvPr id="4" name="スライド番号プレースホルダー 3">
            <a:extLst>
              <a:ext uri="{FF2B5EF4-FFF2-40B4-BE49-F238E27FC236}">
                <a16:creationId xmlns:a16="http://schemas.microsoft.com/office/drawing/2014/main" id="{95A3E18B-85A9-4149-85E8-6F8EF94EE903}"/>
              </a:ext>
            </a:extLst>
          </p:cNvPr>
          <p:cNvSpPr>
            <a:spLocks noGrp="1"/>
          </p:cNvSpPr>
          <p:nvPr>
            <p:ph type="sldNum" sz="quarter" idx="12"/>
          </p:nvPr>
        </p:nvSpPr>
        <p:spPr/>
        <p:txBody>
          <a:bodyPr/>
          <a:lstStyle/>
          <a:p>
            <a:fld id="{9C0452C9-47B8-4E93-87C2-472C2E84F09B}" type="slidenum">
              <a:rPr kumimoji="1" lang="ja-JP" altLang="en-US" smtClean="0"/>
              <a:t>48</a:t>
            </a:fld>
            <a:endParaRPr kumimoji="1" lang="ja-JP" altLang="en-US"/>
          </a:p>
        </p:txBody>
      </p:sp>
    </p:spTree>
    <p:extLst>
      <p:ext uri="{BB962C8B-B14F-4D97-AF65-F5344CB8AC3E}">
        <p14:creationId xmlns:p14="http://schemas.microsoft.com/office/powerpoint/2010/main" val="3549765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633277-3657-4CE9-88CF-5AF33A71F82E}"/>
              </a:ext>
            </a:extLst>
          </p:cNvPr>
          <p:cNvSpPr>
            <a:spLocks noGrp="1"/>
          </p:cNvSpPr>
          <p:nvPr>
            <p:ph type="title"/>
          </p:nvPr>
        </p:nvSpPr>
        <p:spPr/>
        <p:txBody>
          <a:bodyPr/>
          <a:lstStyle/>
          <a:p>
            <a:r>
              <a:rPr lang="en-US" altLang="ja-JP" dirty="0">
                <a:solidFill>
                  <a:prstClr val="black"/>
                </a:solidFill>
              </a:rPr>
              <a:t>【7</a:t>
            </a:r>
            <a:r>
              <a:rPr lang="ja-JP" altLang="en-US" dirty="0">
                <a:solidFill>
                  <a:prstClr val="black"/>
                </a:solidFill>
              </a:rPr>
              <a:t>位</a:t>
            </a:r>
            <a:r>
              <a:rPr lang="en-US" altLang="ja-JP" dirty="0">
                <a:solidFill>
                  <a:prstClr val="black"/>
                </a:solidFill>
              </a:rPr>
              <a:t>】</a:t>
            </a:r>
            <a:r>
              <a:rPr lang="ja-JP" altLang="en-US" dirty="0">
                <a:solidFill>
                  <a:prstClr val="black"/>
                </a:solidFill>
              </a:rPr>
              <a:t>不注意による情報漏えい</a:t>
            </a:r>
            <a:br>
              <a:rPr lang="ja-JP" altLang="en-US" sz="2500" dirty="0">
                <a:solidFill>
                  <a:prstClr val="black"/>
                </a:solidFill>
              </a:rPr>
            </a:br>
            <a:r>
              <a:rPr lang="ja-JP" altLang="en-US" sz="1800" dirty="0">
                <a:solidFill>
                  <a:prstClr val="black"/>
                </a:solidFill>
              </a:rPr>
              <a:t>～ついうっかり、が重大インシデントに～</a:t>
            </a:r>
            <a:endParaRPr kumimoji="1" lang="ja-JP" altLang="en-US" dirty="0"/>
          </a:p>
        </p:txBody>
      </p:sp>
      <p:sp>
        <p:nvSpPr>
          <p:cNvPr id="3" name="コンテンツ プレースホルダー 2">
            <a:extLst>
              <a:ext uri="{FF2B5EF4-FFF2-40B4-BE49-F238E27FC236}">
                <a16:creationId xmlns:a16="http://schemas.microsoft.com/office/drawing/2014/main" id="{84CA30CF-974D-471C-A9A8-52EDA87FEBAE}"/>
              </a:ext>
            </a:extLst>
          </p:cNvPr>
          <p:cNvSpPr>
            <a:spLocks noGrp="1"/>
          </p:cNvSpPr>
          <p:nvPr>
            <p:ph idx="1"/>
          </p:nvPr>
        </p:nvSpPr>
        <p:spPr/>
        <p:txBody>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経営者・管理者・当事者</a:t>
            </a:r>
            <a:endParaRPr lang="en-US" altLang="ja-JP" dirty="0"/>
          </a:p>
          <a:p>
            <a:pPr lvl="1">
              <a:lnSpc>
                <a:spcPct val="100000"/>
              </a:lnSpc>
            </a:pPr>
            <a:r>
              <a:rPr lang="ja-JP" altLang="en-US" dirty="0"/>
              <a:t>被害を受けた後の対応</a:t>
            </a:r>
            <a:endParaRPr lang="en-US" altLang="ja-JP" dirty="0"/>
          </a:p>
          <a:p>
            <a:pPr lvl="2">
              <a:lnSpc>
                <a:spcPct val="100000"/>
              </a:lnSpc>
            </a:pPr>
            <a:r>
              <a:rPr lang="ja-JP" altLang="en-US" dirty="0"/>
              <a:t>被害拡大や二次被害の要因の削除</a:t>
            </a:r>
            <a:endParaRPr lang="en-US" altLang="ja-JP" dirty="0"/>
          </a:p>
          <a:p>
            <a:pPr lvl="2">
              <a:lnSpc>
                <a:spcPct val="100000"/>
              </a:lnSpc>
            </a:pPr>
            <a:r>
              <a:rPr lang="ja-JP" altLang="en-US" dirty="0"/>
              <a:t>漏えいした内容や発生原因の公表</a:t>
            </a:r>
            <a:endParaRPr lang="en-US" altLang="ja-JP" dirty="0"/>
          </a:p>
          <a:p>
            <a:pPr lvl="2">
              <a:lnSpc>
                <a:spcPct val="100000"/>
              </a:lnSpc>
            </a:pPr>
            <a:r>
              <a:rPr lang="ja-JP" altLang="en-US" dirty="0"/>
              <a:t>関係者、関係機関への連絡</a:t>
            </a:r>
            <a:endParaRPr lang="en-US" altLang="ja-JP" sz="1600" dirty="0"/>
          </a:p>
          <a:p>
            <a:pPr lvl="3">
              <a:lnSpc>
                <a:spcPct val="100000"/>
              </a:lnSpc>
            </a:pPr>
            <a:r>
              <a:rPr lang="ja-JP" altLang="en-US" dirty="0"/>
              <a:t>監督官庁、個人情報保護委員会等</a:t>
            </a:r>
            <a:endParaRPr lang="en-US" altLang="ja-JP" dirty="0"/>
          </a:p>
          <a:p>
            <a:pPr>
              <a:lnSpc>
                <a:spcPct val="100000"/>
              </a:lnSpc>
            </a:pPr>
            <a:endParaRPr kumimoji="1" lang="en-US" altLang="ja-JP" dirty="0"/>
          </a:p>
          <a:p>
            <a:pPr>
              <a:lnSpc>
                <a:spcPct val="100000"/>
              </a:lnSpc>
            </a:pPr>
            <a:r>
              <a:rPr lang="ja-JP" altLang="en-US" dirty="0"/>
              <a:t>被害者（情報漏えいされた人）</a:t>
            </a:r>
            <a:endParaRPr lang="en-US" altLang="ja-JP" dirty="0"/>
          </a:p>
          <a:p>
            <a:pPr lvl="1">
              <a:lnSpc>
                <a:spcPct val="100000"/>
              </a:lnSpc>
            </a:pPr>
            <a:r>
              <a:rPr lang="ja-JP" altLang="en-US" dirty="0"/>
              <a:t>被害を受けた後の対応</a:t>
            </a:r>
            <a:endParaRPr lang="en-US" altLang="ja-JP" dirty="0"/>
          </a:p>
          <a:p>
            <a:pPr lvl="2">
              <a:lnSpc>
                <a:spcPct val="100000"/>
              </a:lnSpc>
            </a:pPr>
            <a:r>
              <a:rPr lang="ja-JP" altLang="en-US" dirty="0"/>
              <a:t>漏えいが発生した組織からの情報に従う</a:t>
            </a:r>
            <a:endParaRPr lang="en-US" altLang="ja-JP" dirty="0"/>
          </a:p>
          <a:p>
            <a:pPr lvl="3">
              <a:lnSpc>
                <a:spcPct val="100000"/>
              </a:lnSpc>
            </a:pPr>
            <a:r>
              <a:rPr lang="ja-JP" altLang="en-US" dirty="0"/>
              <a:t>パスワードの変更、クレジットカードの再発行等 </a:t>
            </a:r>
          </a:p>
        </p:txBody>
      </p:sp>
      <p:sp>
        <p:nvSpPr>
          <p:cNvPr id="4" name="スライド番号プレースホルダー 3">
            <a:extLst>
              <a:ext uri="{FF2B5EF4-FFF2-40B4-BE49-F238E27FC236}">
                <a16:creationId xmlns:a16="http://schemas.microsoft.com/office/drawing/2014/main" id="{C9DFEFDC-98D9-4EAA-A00C-AD86B9481E3B}"/>
              </a:ext>
            </a:extLst>
          </p:cNvPr>
          <p:cNvSpPr>
            <a:spLocks noGrp="1"/>
          </p:cNvSpPr>
          <p:nvPr>
            <p:ph type="sldNum" sz="quarter" idx="12"/>
          </p:nvPr>
        </p:nvSpPr>
        <p:spPr/>
        <p:txBody>
          <a:bodyPr/>
          <a:lstStyle/>
          <a:p>
            <a:fld id="{9C0452C9-47B8-4E93-87C2-472C2E84F09B}" type="slidenum">
              <a:rPr kumimoji="1" lang="ja-JP" altLang="en-US" smtClean="0"/>
              <a:t>49</a:t>
            </a:fld>
            <a:endParaRPr kumimoji="1" lang="ja-JP" altLang="en-US"/>
          </a:p>
        </p:txBody>
      </p:sp>
    </p:spTree>
    <p:extLst>
      <p:ext uri="{BB962C8B-B14F-4D97-AF65-F5344CB8AC3E}">
        <p14:creationId xmlns:p14="http://schemas.microsoft.com/office/powerpoint/2010/main" val="165940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0AB94-706D-4460-B30A-D3B8A4DD51E7}"/>
              </a:ext>
            </a:extLst>
          </p:cNvPr>
          <p:cNvSpPr>
            <a:spLocks noGrp="1"/>
          </p:cNvSpPr>
          <p:nvPr>
            <p:ph type="title"/>
          </p:nvPr>
        </p:nvSpPr>
        <p:spPr/>
        <p:txBody>
          <a:bodyPr/>
          <a:lstStyle/>
          <a:p>
            <a:r>
              <a:rPr lang="ja-JP" altLang="en-US" dirty="0"/>
              <a:t>情報セキュリティ対策の基本</a:t>
            </a:r>
            <a:endParaRPr kumimoji="1" lang="ja-JP" altLang="en-US" dirty="0"/>
          </a:p>
        </p:txBody>
      </p:sp>
      <p:sp>
        <p:nvSpPr>
          <p:cNvPr id="3" name="コンテンツ プレースホルダー 2">
            <a:extLst>
              <a:ext uri="{FF2B5EF4-FFF2-40B4-BE49-F238E27FC236}">
                <a16:creationId xmlns:a16="http://schemas.microsoft.com/office/drawing/2014/main" id="{6B5B9DEA-894F-464C-B801-075D484EFC4B}"/>
              </a:ext>
            </a:extLst>
          </p:cNvPr>
          <p:cNvSpPr>
            <a:spLocks noGrp="1"/>
          </p:cNvSpPr>
          <p:nvPr>
            <p:ph idx="1"/>
          </p:nvPr>
        </p:nvSpPr>
        <p:spPr/>
        <p:txBody>
          <a:bodyPr/>
          <a:lstStyle/>
          <a:p>
            <a:pPr>
              <a:lnSpc>
                <a:spcPct val="100000"/>
              </a:lnSpc>
            </a:pPr>
            <a:r>
              <a:rPr lang="ja-JP" altLang="en-US" dirty="0"/>
              <a:t>多数の脅威があるが「攻撃の糸口」は似通っている</a:t>
            </a:r>
          </a:p>
          <a:p>
            <a:pPr>
              <a:lnSpc>
                <a:spcPct val="100000"/>
              </a:lnSpc>
            </a:pPr>
            <a:r>
              <a:rPr lang="ja-JP" altLang="en-US" dirty="0"/>
              <a:t>基本的な対策の重要性は長年変わらない</a:t>
            </a:r>
          </a:p>
          <a:p>
            <a:pPr>
              <a:lnSpc>
                <a:spcPct val="100000"/>
              </a:lnSpc>
            </a:pPr>
            <a:r>
              <a:rPr lang="ja-JP" altLang="en-US" dirty="0"/>
              <a:t>下記の</a:t>
            </a:r>
            <a:r>
              <a:rPr lang="ja-JP" altLang="en-US" dirty="0">
                <a:solidFill>
                  <a:srgbClr val="FF0000"/>
                </a:solidFill>
              </a:rPr>
              <a:t>「情報セキュリティ対策の基本」は常に意識</a:t>
            </a:r>
            <a:endParaRPr kumimoji="1" lang="ja-JP" altLang="en-US" dirty="0">
              <a:solidFill>
                <a:srgbClr val="FF0000"/>
              </a:solidFill>
            </a:endParaRPr>
          </a:p>
        </p:txBody>
      </p:sp>
      <p:sp>
        <p:nvSpPr>
          <p:cNvPr id="4" name="スライド番号プレースホルダー 3">
            <a:extLst>
              <a:ext uri="{FF2B5EF4-FFF2-40B4-BE49-F238E27FC236}">
                <a16:creationId xmlns:a16="http://schemas.microsoft.com/office/drawing/2014/main" id="{DC6E9EDD-FE39-4D88-A2D5-E5DFF343A27A}"/>
              </a:ext>
            </a:extLst>
          </p:cNvPr>
          <p:cNvSpPr>
            <a:spLocks noGrp="1"/>
          </p:cNvSpPr>
          <p:nvPr>
            <p:ph type="sldNum" sz="quarter" idx="12"/>
          </p:nvPr>
        </p:nvSpPr>
        <p:spPr/>
        <p:txBody>
          <a:bodyPr/>
          <a:lstStyle/>
          <a:p>
            <a:fld id="{9C0452C9-47B8-4E93-87C2-472C2E84F09B}" type="slidenum">
              <a:rPr kumimoji="1" lang="ja-JP" altLang="en-US" smtClean="0"/>
              <a:t>5</a:t>
            </a:fld>
            <a:endParaRPr kumimoji="1" lang="ja-JP" altLang="en-US"/>
          </a:p>
        </p:txBody>
      </p:sp>
      <p:graphicFrame>
        <p:nvGraphicFramePr>
          <p:cNvPr id="5" name="表 5">
            <a:extLst>
              <a:ext uri="{FF2B5EF4-FFF2-40B4-BE49-F238E27FC236}">
                <a16:creationId xmlns:a16="http://schemas.microsoft.com/office/drawing/2014/main" id="{DF5DE406-4336-48D7-BB4D-4683C5DED5EE}"/>
              </a:ext>
            </a:extLst>
          </p:cNvPr>
          <p:cNvGraphicFramePr>
            <a:graphicFrameLocks noGrp="1"/>
          </p:cNvGraphicFramePr>
          <p:nvPr>
            <p:extLst>
              <p:ext uri="{D42A27DB-BD31-4B8C-83A1-F6EECF244321}">
                <p14:modId xmlns:p14="http://schemas.microsoft.com/office/powerpoint/2010/main" val="3980699048"/>
              </p:ext>
            </p:extLst>
          </p:nvPr>
        </p:nvGraphicFramePr>
        <p:xfrm>
          <a:off x="633845" y="3013905"/>
          <a:ext cx="7886700" cy="3180904"/>
        </p:xfrm>
        <a:graphic>
          <a:graphicData uri="http://schemas.openxmlformats.org/drawingml/2006/table">
            <a:tbl>
              <a:tblPr firstRow="1" bandRow="1">
                <a:tableStyleId>{5C22544A-7EE6-4342-B048-85BDC9FD1C3A}</a:tableStyleId>
              </a:tblPr>
              <a:tblGrid>
                <a:gridCol w="1895346">
                  <a:extLst>
                    <a:ext uri="{9D8B030D-6E8A-4147-A177-3AD203B41FA5}">
                      <a16:colId xmlns:a16="http://schemas.microsoft.com/office/drawing/2014/main" val="1043782052"/>
                    </a:ext>
                  </a:extLst>
                </a:gridCol>
                <a:gridCol w="2723745">
                  <a:extLst>
                    <a:ext uri="{9D8B030D-6E8A-4147-A177-3AD203B41FA5}">
                      <a16:colId xmlns:a16="http://schemas.microsoft.com/office/drawing/2014/main" val="782046464"/>
                    </a:ext>
                  </a:extLst>
                </a:gridCol>
                <a:gridCol w="3267609">
                  <a:extLst>
                    <a:ext uri="{9D8B030D-6E8A-4147-A177-3AD203B41FA5}">
                      <a16:colId xmlns:a16="http://schemas.microsoft.com/office/drawing/2014/main" val="2738233694"/>
                    </a:ext>
                  </a:extLst>
                </a:gridCol>
              </a:tblGrid>
              <a:tr h="364479">
                <a:tc>
                  <a:txBody>
                    <a:bodyPr/>
                    <a:lstStyle/>
                    <a:p>
                      <a:pPr algn="ctr"/>
                      <a:r>
                        <a:rPr kumimoji="1" lang="ja-JP" altLang="en-US" sz="1600" b="1" i="0" u="none" strike="noStrike" kern="1200" baseline="0" dirty="0">
                          <a:solidFill>
                            <a:schemeClr val="bg1"/>
                          </a:solidFill>
                          <a:latin typeface="ＭＳ Ｐゴシック" panose="020B0600070205080204" pitchFamily="50" charset="-128"/>
                          <a:ea typeface="ＭＳ Ｐゴシック" panose="020B0600070205080204" pitchFamily="50" charset="-128"/>
                          <a:cs typeface="+mn-cs"/>
                        </a:rPr>
                        <a:t>攻撃の糸口</a:t>
                      </a:r>
                      <a:endParaRPr kumimoji="1" lang="ja-JP" altLang="en-US" sz="1600" b="1" dirty="0">
                        <a:solidFill>
                          <a:schemeClr val="bg1"/>
                        </a:solidFill>
                        <a:latin typeface="ＭＳ Ｐゴシック" panose="020B0600070205080204" pitchFamily="50" charset="-128"/>
                        <a:ea typeface="ＭＳ Ｐゴシック" panose="020B0600070205080204" pitchFamily="50" charset="-128"/>
                      </a:endParaRPr>
                    </a:p>
                  </a:txBody>
                  <a:tcPr/>
                </a:tc>
                <a:tc>
                  <a:txBody>
                    <a:bodyPr/>
                    <a:lstStyle/>
                    <a:p>
                      <a:pPr algn="ctr"/>
                      <a:r>
                        <a:rPr kumimoji="1" lang="ja-JP" altLang="en-US" sz="1600" b="1" i="0" u="none" strike="noStrike" kern="1200" baseline="0" dirty="0">
                          <a:solidFill>
                            <a:schemeClr val="bg1"/>
                          </a:solidFill>
                          <a:latin typeface="ＭＳ Ｐゴシック" panose="020B0600070205080204" pitchFamily="50" charset="-128"/>
                          <a:ea typeface="ＭＳ Ｐゴシック" panose="020B0600070205080204" pitchFamily="50" charset="-128"/>
                          <a:cs typeface="+mn-cs"/>
                        </a:rPr>
                        <a:t>情報セキュリティ対策の基本</a:t>
                      </a:r>
                      <a:endParaRPr kumimoji="1" lang="ja-JP" altLang="en-US" sz="1600" b="1" dirty="0">
                        <a:solidFill>
                          <a:schemeClr val="bg1"/>
                        </a:solidFill>
                        <a:latin typeface="ＭＳ Ｐゴシック" panose="020B0600070205080204" pitchFamily="50" charset="-128"/>
                        <a:ea typeface="ＭＳ Ｐゴシック" panose="020B060007020508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baseline="0" dirty="0">
                          <a:solidFill>
                            <a:schemeClr val="bg1"/>
                          </a:solidFill>
                          <a:latin typeface="ＭＳ Ｐゴシック" panose="020B0600070205080204" pitchFamily="50" charset="-128"/>
                          <a:ea typeface="ＭＳ Ｐゴシック" panose="020B0600070205080204" pitchFamily="50" charset="-128"/>
                          <a:cs typeface="+mn-cs"/>
                        </a:rPr>
                        <a:t>目的</a:t>
                      </a:r>
                    </a:p>
                  </a:txBody>
                  <a:tcPr/>
                </a:tc>
                <a:extLst>
                  <a:ext uri="{0D108BD9-81ED-4DB2-BD59-A6C34878D82A}">
                    <a16:rowId xmlns:a16="http://schemas.microsoft.com/office/drawing/2014/main" val="1901766569"/>
                  </a:ext>
                </a:extLst>
              </a:tr>
              <a:tr h="563285">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ソフトウェアの脆弱性</a:t>
                      </a:r>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ソフトウェアの更新</a:t>
                      </a:r>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脆弱性を解消し攻撃によ</a:t>
                      </a:r>
                    </a:p>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るリスクを低減する</a:t>
                      </a:r>
                    </a:p>
                  </a:txBody>
                  <a:tcPr/>
                </a:tc>
                <a:extLst>
                  <a:ext uri="{0D108BD9-81ED-4DB2-BD59-A6C34878D82A}">
                    <a16:rowId xmlns:a16="http://schemas.microsoft.com/office/drawing/2014/main" val="2392573017"/>
                  </a:ext>
                </a:extLst>
              </a:tr>
              <a:tr h="563285">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ウイルス感染</a:t>
                      </a:r>
                      <a:endPar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endParaRPr>
                    </a:p>
                    <a:p>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セキュリティソフトの利用</a:t>
                      </a:r>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攻撃をブロックする</a:t>
                      </a:r>
                    </a:p>
                  </a:txBody>
                  <a:tcPr/>
                </a:tc>
                <a:extLst>
                  <a:ext uri="{0D108BD9-81ED-4DB2-BD59-A6C34878D82A}">
                    <a16:rowId xmlns:a16="http://schemas.microsoft.com/office/drawing/2014/main" val="19937503"/>
                  </a:ext>
                </a:extLst>
              </a:tr>
              <a:tr h="563285">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パスワード窃取</a:t>
                      </a:r>
                      <a:endPar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endParaRPr>
                    </a:p>
                    <a:p>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パスワードの管理・認証の強化</a:t>
                      </a:r>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パスワード窃取によるリスクを低減する</a:t>
                      </a:r>
                    </a:p>
                  </a:txBody>
                  <a:tcPr/>
                </a:tc>
                <a:extLst>
                  <a:ext uri="{0D108BD9-81ED-4DB2-BD59-A6C34878D82A}">
                    <a16:rowId xmlns:a16="http://schemas.microsoft.com/office/drawing/2014/main" val="2939701097"/>
                  </a:ext>
                </a:extLst>
              </a:tr>
              <a:tr h="563285">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設定不備</a:t>
                      </a:r>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設定の見直し</a:t>
                      </a: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誤った設定を攻撃に利用</a:t>
                      </a:r>
                    </a:p>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されないようにする</a:t>
                      </a:r>
                    </a:p>
                  </a:txBody>
                  <a:tcPr/>
                </a:tc>
                <a:extLst>
                  <a:ext uri="{0D108BD9-81ED-4DB2-BD59-A6C34878D82A}">
                    <a16:rowId xmlns:a16="http://schemas.microsoft.com/office/drawing/2014/main" val="1596146014"/>
                  </a:ext>
                </a:extLst>
              </a:tr>
              <a:tr h="563285">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誘導（罠にはめる）</a:t>
                      </a:r>
                      <a:endParaRPr kumimoji="1" lang="en-US" altLang="ja-JP"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endParaRPr>
                    </a:p>
                    <a:p>
                      <a:endPar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endParaRPr>
                    </a:p>
                  </a:txBody>
                  <a:tcPr/>
                </a:tc>
                <a:tc>
                  <a:txBody>
                    <a:bodyPr/>
                    <a:lstStyle/>
                    <a:p>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脅威・手口を知る</a:t>
                      </a:r>
                      <a:endParaRPr kumimoji="1" lang="ja-JP" altLang="en-US" sz="1400" dirty="0">
                        <a:latin typeface="ＭＳ Ｐゴシック" panose="020B0600070205080204" pitchFamily="50" charset="-128"/>
                        <a:ea typeface="ＭＳ Ｐゴシック" panose="020B0600070205080204" pitchFamily="50" charset="-128"/>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baseline="0" dirty="0">
                          <a:solidFill>
                            <a:schemeClr val="dk1"/>
                          </a:solidFill>
                          <a:latin typeface="ＭＳ Ｐゴシック" panose="020B0600070205080204" pitchFamily="50" charset="-128"/>
                          <a:ea typeface="+mn-ea"/>
                          <a:cs typeface="+mn-cs"/>
                        </a:rPr>
                        <a:t>手口から重要視するべき対策</a:t>
                      </a:r>
                      <a:r>
                        <a:rPr kumimoji="1" lang="ja-JP" altLang="en-US" sz="1400" b="0" i="0" u="none" strike="noStrike" kern="1200" baseline="0" dirty="0">
                          <a:solidFill>
                            <a:schemeClr val="dk1"/>
                          </a:solidFill>
                          <a:latin typeface="ＭＳ Ｐゴシック" panose="020B0600070205080204" pitchFamily="50" charset="-128"/>
                          <a:ea typeface="ＭＳ Ｐゴシック" panose="020B0600070205080204" pitchFamily="50" charset="-128"/>
                          <a:cs typeface="+mn-cs"/>
                        </a:rPr>
                        <a:t>を理解する</a:t>
                      </a:r>
                      <a:endParaRPr kumimoji="1" lang="ja-JP" altLang="en-US" sz="1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217715428"/>
                  </a:ext>
                </a:extLst>
              </a:tr>
            </a:tbl>
          </a:graphicData>
        </a:graphic>
      </p:graphicFrame>
    </p:spTree>
    <p:extLst>
      <p:ext uri="{BB962C8B-B14F-4D97-AF65-F5344CB8AC3E}">
        <p14:creationId xmlns:p14="http://schemas.microsoft.com/office/powerpoint/2010/main" val="4141788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4F3B4-30FA-414B-8150-6371B0D287AD}"/>
              </a:ext>
            </a:extLst>
          </p:cNvPr>
          <p:cNvSpPr>
            <a:spLocks noGrp="1"/>
          </p:cNvSpPr>
          <p:nvPr>
            <p:ph type="title"/>
          </p:nvPr>
        </p:nvSpPr>
        <p:spPr/>
        <p:txBody>
          <a:bodyPr>
            <a:normAutofit fontScale="90000"/>
          </a:bodyPr>
          <a:lstStyle/>
          <a:p>
            <a:r>
              <a:rPr lang="en-US" altLang="ja-JP" sz="2900" dirty="0">
                <a:solidFill>
                  <a:prstClr val="black"/>
                </a:solidFill>
              </a:rPr>
              <a:t>【8</a:t>
            </a:r>
            <a:r>
              <a:rPr lang="ja-JP" altLang="en-US" sz="2900" dirty="0">
                <a:solidFill>
                  <a:prstClr val="black"/>
                </a:solidFill>
              </a:rPr>
              <a:t>位</a:t>
            </a:r>
            <a:r>
              <a:rPr lang="en-US" altLang="ja-JP" sz="2900" dirty="0">
                <a:solidFill>
                  <a:prstClr val="black"/>
                </a:solidFill>
              </a:rPr>
              <a:t>】</a:t>
            </a:r>
            <a:r>
              <a:rPr lang="ja-JP" altLang="en-US" sz="2800" dirty="0"/>
              <a:t>インターネット上のサービスからの個人情報の窃取</a:t>
            </a:r>
            <a:br>
              <a:rPr lang="ja-JP" altLang="en-US" sz="2500" dirty="0">
                <a:solidFill>
                  <a:prstClr val="black"/>
                </a:solidFill>
              </a:rPr>
            </a:br>
            <a:r>
              <a:rPr lang="ja-JP" altLang="en-US" sz="1800" dirty="0">
                <a:solidFill>
                  <a:prstClr val="black"/>
                </a:solidFill>
              </a:rPr>
              <a:t>～</a:t>
            </a:r>
            <a:r>
              <a:rPr lang="ja-JP" altLang="en-US" sz="1800" dirty="0"/>
              <a:t>他人事ではないウェブサイトの脆弱性</a:t>
            </a:r>
            <a:r>
              <a:rPr lang="ja-JP" altLang="en-US" sz="1800" dirty="0">
                <a:solidFill>
                  <a:prstClr val="black"/>
                </a:solidFill>
              </a:rPr>
              <a:t>～</a:t>
            </a:r>
            <a:endParaRPr kumimoji="1" lang="ja-JP" altLang="en-US" dirty="0"/>
          </a:p>
        </p:txBody>
      </p:sp>
      <p:sp>
        <p:nvSpPr>
          <p:cNvPr id="3" name="コンテンツ プレースホルダー 2">
            <a:extLst>
              <a:ext uri="{FF2B5EF4-FFF2-40B4-BE49-F238E27FC236}">
                <a16:creationId xmlns:a16="http://schemas.microsoft.com/office/drawing/2014/main" id="{C6D4102E-4898-43A8-B271-44B5BE1E07C0}"/>
              </a:ext>
            </a:extLst>
          </p:cNvPr>
          <p:cNvSpPr>
            <a:spLocks noGrp="1"/>
          </p:cNvSpPr>
          <p:nvPr>
            <p:ph idx="1"/>
          </p:nvPr>
        </p:nvSpPr>
        <p:spPr/>
        <p:txBody>
          <a:bodyPr/>
          <a:lstStyle/>
          <a:p>
            <a:pPr>
              <a:lnSpc>
                <a:spcPct val="100000"/>
              </a:lnSpc>
            </a:pPr>
            <a:r>
              <a:rPr lang="ja-JP" altLang="en-US" dirty="0"/>
              <a:t>インターネット上のサービスが脆弱性を悪用された攻撃や不正ログインの被害を受け個人情報が漏えいする</a:t>
            </a:r>
            <a:endParaRPr lang="en-US" altLang="ja-JP" dirty="0"/>
          </a:p>
          <a:p>
            <a:pPr>
              <a:lnSpc>
                <a:spcPct val="100000"/>
              </a:lnSpc>
            </a:pPr>
            <a:r>
              <a:rPr lang="ja-JP" altLang="en-US" dirty="0"/>
              <a:t>窃取された情報を不正利用される</a:t>
            </a:r>
            <a:endParaRPr kumimoji="1" lang="ja-JP" altLang="en-US" dirty="0"/>
          </a:p>
        </p:txBody>
      </p:sp>
      <p:sp>
        <p:nvSpPr>
          <p:cNvPr id="4" name="スライド番号プレースホルダー 3">
            <a:extLst>
              <a:ext uri="{FF2B5EF4-FFF2-40B4-BE49-F238E27FC236}">
                <a16:creationId xmlns:a16="http://schemas.microsoft.com/office/drawing/2014/main" id="{564CA171-3F8A-4BD3-A23F-BB53780BA2DF}"/>
              </a:ext>
            </a:extLst>
          </p:cNvPr>
          <p:cNvSpPr>
            <a:spLocks noGrp="1"/>
          </p:cNvSpPr>
          <p:nvPr>
            <p:ph type="sldNum" sz="quarter" idx="12"/>
          </p:nvPr>
        </p:nvSpPr>
        <p:spPr/>
        <p:txBody>
          <a:bodyPr/>
          <a:lstStyle/>
          <a:p>
            <a:fld id="{9C0452C9-47B8-4E93-87C2-472C2E84F09B}" type="slidenum">
              <a:rPr kumimoji="1" lang="ja-JP" altLang="en-US" smtClean="0"/>
              <a:t>50</a:t>
            </a:fld>
            <a:endParaRPr kumimoji="1" lang="ja-JP" altLang="en-US"/>
          </a:p>
        </p:txBody>
      </p:sp>
    </p:spTree>
    <p:extLst>
      <p:ext uri="{BB962C8B-B14F-4D97-AF65-F5344CB8AC3E}">
        <p14:creationId xmlns:p14="http://schemas.microsoft.com/office/powerpoint/2010/main" val="1629957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A4EDC-ACE3-48CE-8752-209A8CECF1CA}"/>
              </a:ext>
            </a:extLst>
          </p:cNvPr>
          <p:cNvSpPr>
            <a:spLocks noGrp="1"/>
          </p:cNvSpPr>
          <p:nvPr>
            <p:ph type="title"/>
          </p:nvPr>
        </p:nvSpPr>
        <p:spPr/>
        <p:txBody>
          <a:bodyPr/>
          <a:lstStyle/>
          <a:p>
            <a:r>
              <a:rPr lang="en-US" altLang="ja-JP" sz="2600" dirty="0">
                <a:solidFill>
                  <a:prstClr val="black"/>
                </a:solidFill>
              </a:rPr>
              <a:t>【8</a:t>
            </a:r>
            <a:r>
              <a:rPr lang="ja-JP" altLang="en-US" sz="2600" dirty="0">
                <a:solidFill>
                  <a:prstClr val="black"/>
                </a:solidFill>
              </a:rPr>
              <a:t>位</a:t>
            </a:r>
            <a:r>
              <a:rPr lang="en-US" altLang="ja-JP" sz="2600" dirty="0">
                <a:solidFill>
                  <a:prstClr val="black"/>
                </a:solidFill>
              </a:rPr>
              <a:t>】</a:t>
            </a:r>
            <a:r>
              <a:rPr lang="ja-JP" altLang="en-US" sz="2500" dirty="0">
                <a:solidFill>
                  <a:prstClr val="black"/>
                </a:solidFill>
              </a:rPr>
              <a:t>インターネット上のサービスからの個人情報の窃取</a:t>
            </a:r>
            <a:br>
              <a:rPr lang="ja-JP" altLang="en-US" sz="2300" dirty="0">
                <a:solidFill>
                  <a:prstClr val="black"/>
                </a:solidFill>
              </a:rPr>
            </a:br>
            <a:r>
              <a:rPr lang="ja-JP" altLang="en-US" sz="1600" dirty="0">
                <a:solidFill>
                  <a:prstClr val="black"/>
                </a:solidFill>
              </a:rPr>
              <a:t>～他人事ではないウェブサイトの脆弱性～</a:t>
            </a:r>
            <a:endParaRPr kumimoji="1" lang="ja-JP" altLang="en-US" dirty="0"/>
          </a:p>
        </p:txBody>
      </p:sp>
      <p:sp>
        <p:nvSpPr>
          <p:cNvPr id="3" name="コンテンツ プレースホルダー 2">
            <a:extLst>
              <a:ext uri="{FF2B5EF4-FFF2-40B4-BE49-F238E27FC236}">
                <a16:creationId xmlns:a16="http://schemas.microsoft.com/office/drawing/2014/main" id="{E83DCDD3-8CF6-406D-9FB9-5BC84B7A16BA}"/>
              </a:ext>
            </a:extLst>
          </p:cNvPr>
          <p:cNvSpPr>
            <a:spLocks noGrp="1"/>
          </p:cNvSpPr>
          <p:nvPr>
            <p:ph idx="1"/>
          </p:nvPr>
        </p:nvSpPr>
        <p:spPr/>
        <p:txBody>
          <a:bodyPr/>
          <a:lstStyle/>
          <a:p>
            <a:pPr>
              <a:lnSpc>
                <a:spcPct val="100000"/>
              </a:lnSpc>
              <a:buFont typeface="Wingdings" panose="05000000000000000000" pitchFamily="2" charset="2"/>
              <a:buChar char="n"/>
            </a:pPr>
            <a:r>
              <a:rPr kumimoji="1" lang="ja-JP" altLang="en-US" b="1" dirty="0"/>
              <a:t>攻撃手口</a:t>
            </a:r>
            <a:endParaRPr kumimoji="1" lang="en-US" altLang="ja-JP" b="1" dirty="0"/>
          </a:p>
          <a:p>
            <a:pPr marL="0" indent="0">
              <a:lnSpc>
                <a:spcPct val="100000"/>
              </a:lnSpc>
              <a:buNone/>
            </a:pPr>
            <a:endParaRPr kumimoji="1" lang="en-US" altLang="ja-JP" sz="3200" dirty="0"/>
          </a:p>
          <a:p>
            <a:pPr>
              <a:lnSpc>
                <a:spcPct val="100000"/>
              </a:lnSpc>
            </a:pPr>
            <a:r>
              <a:rPr lang="ja-JP" altLang="en-US" dirty="0"/>
              <a:t>サーバーのソフトウェアの脆弱性を悪用</a:t>
            </a:r>
            <a:endParaRPr lang="en-US" altLang="ja-JP" dirty="0"/>
          </a:p>
          <a:p>
            <a:pPr lvl="1">
              <a:lnSpc>
                <a:spcPct val="100000"/>
              </a:lnSpc>
            </a:pPr>
            <a:r>
              <a:rPr lang="ja-JP" altLang="en-US" dirty="0"/>
              <a:t>サーバーで稼働する</a:t>
            </a:r>
            <a:r>
              <a:rPr lang="en-US" altLang="ja-JP" dirty="0"/>
              <a:t>OS</a:t>
            </a:r>
            <a:r>
              <a:rPr lang="ja-JP" altLang="en-US" dirty="0"/>
              <a:t>、ミドルウェア、</a:t>
            </a:r>
            <a:r>
              <a:rPr lang="en-US" altLang="ja-JP" dirty="0"/>
              <a:t>CMS</a:t>
            </a:r>
            <a:r>
              <a:rPr lang="ja-JP" altLang="en-US" dirty="0"/>
              <a:t>等の複数のソフトウェアの脆弱性を悪用</a:t>
            </a:r>
            <a:endParaRPr lang="en-US" altLang="ja-JP" dirty="0"/>
          </a:p>
          <a:p>
            <a:pPr>
              <a:lnSpc>
                <a:spcPct val="100000"/>
              </a:lnSpc>
            </a:pPr>
            <a:r>
              <a:rPr lang="ja-JP" altLang="en-US" dirty="0"/>
              <a:t>ウェブアプリケーションの脆弱性を悪用</a:t>
            </a:r>
            <a:endParaRPr lang="en-US" altLang="ja-JP" dirty="0"/>
          </a:p>
          <a:p>
            <a:pPr lvl="1">
              <a:lnSpc>
                <a:spcPct val="100000"/>
              </a:lnSpc>
            </a:pPr>
            <a:r>
              <a:rPr lang="ja-JP" altLang="en-US" dirty="0"/>
              <a:t>インターネットサービスで稼働しているウェブアプリケーションの脆弱性を悪用</a:t>
            </a:r>
            <a:endParaRPr lang="en-US" altLang="ja-JP" dirty="0"/>
          </a:p>
          <a:p>
            <a:pPr marL="342900" lvl="1" indent="0">
              <a:lnSpc>
                <a:spcPct val="100000"/>
              </a:lnSpc>
              <a:buNone/>
            </a:pPr>
            <a:r>
              <a:rPr lang="ja-JP" altLang="en-US" dirty="0"/>
              <a:t>　（</a:t>
            </a:r>
            <a:r>
              <a:rPr lang="en-US" altLang="ja-JP" dirty="0"/>
              <a:t>SQL</a:t>
            </a:r>
            <a:r>
              <a:rPr lang="ja-JP" altLang="en-US" dirty="0"/>
              <a:t>インジェクション攻撃、フォームジャッキングなど）</a:t>
            </a:r>
            <a:endParaRPr kumimoji="1" lang="ja-JP" altLang="en-US" dirty="0"/>
          </a:p>
        </p:txBody>
      </p:sp>
      <p:sp>
        <p:nvSpPr>
          <p:cNvPr id="4" name="スライド番号プレースホルダー 3">
            <a:extLst>
              <a:ext uri="{FF2B5EF4-FFF2-40B4-BE49-F238E27FC236}">
                <a16:creationId xmlns:a16="http://schemas.microsoft.com/office/drawing/2014/main" id="{7BA92938-DC52-4AB7-A3F0-C242ABF36C82}"/>
              </a:ext>
            </a:extLst>
          </p:cNvPr>
          <p:cNvSpPr>
            <a:spLocks noGrp="1"/>
          </p:cNvSpPr>
          <p:nvPr>
            <p:ph type="sldNum" sz="quarter" idx="12"/>
          </p:nvPr>
        </p:nvSpPr>
        <p:spPr/>
        <p:txBody>
          <a:bodyPr/>
          <a:lstStyle/>
          <a:p>
            <a:fld id="{9C0452C9-47B8-4E93-87C2-472C2E84F09B}" type="slidenum">
              <a:rPr kumimoji="1" lang="ja-JP" altLang="en-US" smtClean="0"/>
              <a:t>51</a:t>
            </a:fld>
            <a:endParaRPr kumimoji="1" lang="ja-JP" altLang="en-US"/>
          </a:p>
        </p:txBody>
      </p:sp>
      <p:sp>
        <p:nvSpPr>
          <p:cNvPr id="5" name="正方形/長方形 4">
            <a:extLst>
              <a:ext uri="{FF2B5EF4-FFF2-40B4-BE49-F238E27FC236}">
                <a16:creationId xmlns:a16="http://schemas.microsoft.com/office/drawing/2014/main" id="{D1AAEC27-EB1A-408E-9959-000275F522E6}"/>
              </a:ext>
            </a:extLst>
          </p:cNvPr>
          <p:cNvSpPr/>
          <p:nvPr/>
        </p:nvSpPr>
        <p:spPr>
          <a:xfrm>
            <a:off x="780545" y="1981200"/>
            <a:ext cx="77400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広く共通的に使われるソフトウェアの脆弱性を悪用</a:t>
            </a:r>
          </a:p>
        </p:txBody>
      </p:sp>
    </p:spTree>
    <p:extLst>
      <p:ext uri="{BB962C8B-B14F-4D97-AF65-F5344CB8AC3E}">
        <p14:creationId xmlns:p14="http://schemas.microsoft.com/office/powerpoint/2010/main" val="3157542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7F10F-2548-4A81-A02B-4617506C04B5}"/>
              </a:ext>
            </a:extLst>
          </p:cNvPr>
          <p:cNvSpPr>
            <a:spLocks noGrp="1"/>
          </p:cNvSpPr>
          <p:nvPr>
            <p:ph type="title"/>
          </p:nvPr>
        </p:nvSpPr>
        <p:spPr/>
        <p:txBody>
          <a:bodyPr/>
          <a:lstStyle/>
          <a:p>
            <a:r>
              <a:rPr lang="en-US" altLang="ja-JP" sz="2600" dirty="0">
                <a:solidFill>
                  <a:prstClr val="black"/>
                </a:solidFill>
              </a:rPr>
              <a:t>【8</a:t>
            </a:r>
            <a:r>
              <a:rPr lang="ja-JP" altLang="en-US" sz="2600" dirty="0">
                <a:solidFill>
                  <a:prstClr val="black"/>
                </a:solidFill>
              </a:rPr>
              <a:t>位</a:t>
            </a:r>
            <a:r>
              <a:rPr lang="en-US" altLang="ja-JP" sz="2600" dirty="0">
                <a:solidFill>
                  <a:prstClr val="black"/>
                </a:solidFill>
              </a:rPr>
              <a:t>】</a:t>
            </a:r>
            <a:r>
              <a:rPr lang="ja-JP" altLang="en-US" sz="2500" dirty="0">
                <a:solidFill>
                  <a:prstClr val="black"/>
                </a:solidFill>
              </a:rPr>
              <a:t>インターネット上のサービスからの個人情報の窃取</a:t>
            </a:r>
            <a:br>
              <a:rPr lang="ja-JP" altLang="en-US" sz="2300" dirty="0">
                <a:solidFill>
                  <a:prstClr val="black"/>
                </a:solidFill>
              </a:rPr>
            </a:br>
            <a:r>
              <a:rPr lang="ja-JP" altLang="en-US" sz="1600" dirty="0">
                <a:solidFill>
                  <a:prstClr val="black"/>
                </a:solidFill>
              </a:rPr>
              <a:t>～他人事ではないウェブサイトの脆弱性～</a:t>
            </a:r>
            <a:endParaRPr kumimoji="1" lang="ja-JP" altLang="en-US" dirty="0"/>
          </a:p>
        </p:txBody>
      </p:sp>
      <p:sp>
        <p:nvSpPr>
          <p:cNvPr id="3" name="コンテンツ プレースホルダー 2">
            <a:extLst>
              <a:ext uri="{FF2B5EF4-FFF2-40B4-BE49-F238E27FC236}">
                <a16:creationId xmlns:a16="http://schemas.microsoft.com/office/drawing/2014/main" id="{EFC325C1-F261-41F2-B6E1-E6AD218549B6}"/>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決済用モジュールの改ざんによる情報漏えい</a:t>
            </a:r>
            <a:endParaRPr lang="en-US" altLang="ja-JP" dirty="0"/>
          </a:p>
          <a:p>
            <a:pPr lvl="1">
              <a:lnSpc>
                <a:spcPct val="100000"/>
              </a:lnSpc>
            </a:pPr>
            <a:r>
              <a:rPr lang="ja-JP" altLang="en-US" dirty="0"/>
              <a:t>通販サイトの脆弱性が悪用され決済用モジュールが改ざんされた</a:t>
            </a:r>
            <a:endParaRPr lang="en-US" altLang="ja-JP" dirty="0"/>
          </a:p>
          <a:p>
            <a:pPr lvl="1">
              <a:lnSpc>
                <a:spcPct val="100000"/>
              </a:lnSpc>
            </a:pPr>
            <a:r>
              <a:rPr lang="ja-JP" altLang="en-US" dirty="0"/>
              <a:t>決済のためにクレジットカード情報を入力した顧客</a:t>
            </a:r>
            <a:r>
              <a:rPr lang="en-US" altLang="ja-JP" dirty="0"/>
              <a:t>34</a:t>
            </a:r>
            <a:r>
              <a:rPr lang="ja-JP" altLang="en-US" dirty="0"/>
              <a:t>人分の情報が漏えい</a:t>
            </a:r>
            <a:endParaRPr lang="en-US" altLang="ja-JP" dirty="0"/>
          </a:p>
          <a:p>
            <a:pPr lvl="1">
              <a:lnSpc>
                <a:spcPct val="100000"/>
              </a:lnSpc>
            </a:pPr>
            <a:endParaRPr kumimoji="1" lang="en-US" altLang="ja-JP"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a:t>
            </a:r>
          </a:p>
          <a:p>
            <a:pPr marL="0" indent="0">
              <a:lnSpc>
                <a:spcPct val="100000"/>
              </a:lnSpc>
              <a:buNone/>
            </a:pPr>
            <a:r>
              <a:rPr lang="ja-JP" altLang="en-US" sz="1400" dirty="0"/>
              <a:t>弊社が運営する「掃除用品オンラインショップ」への不正アクセスによる個人情報流出に関するお詫びとお知らせ</a:t>
            </a:r>
            <a:br>
              <a:rPr lang="en-US" altLang="ja-JP" sz="1400" dirty="0"/>
            </a:br>
            <a:r>
              <a:rPr lang="en-US" altLang="ja-JP" sz="1400" dirty="0">
                <a:hlinkClick r:id="rId3"/>
              </a:rPr>
              <a:t>https://clean-shop.ec-cube.shop/user_data/news2019</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115974FD-9922-47B4-BB63-9DBA0F3045E0}"/>
              </a:ext>
            </a:extLst>
          </p:cNvPr>
          <p:cNvSpPr>
            <a:spLocks noGrp="1"/>
          </p:cNvSpPr>
          <p:nvPr>
            <p:ph type="sldNum" sz="quarter" idx="12"/>
          </p:nvPr>
        </p:nvSpPr>
        <p:spPr/>
        <p:txBody>
          <a:bodyPr/>
          <a:lstStyle/>
          <a:p>
            <a:fld id="{9C0452C9-47B8-4E93-87C2-472C2E84F09B}" type="slidenum">
              <a:rPr kumimoji="1" lang="ja-JP" altLang="en-US" smtClean="0"/>
              <a:t>52</a:t>
            </a:fld>
            <a:endParaRPr kumimoji="1" lang="ja-JP" altLang="en-US"/>
          </a:p>
        </p:txBody>
      </p:sp>
    </p:spTree>
    <p:extLst>
      <p:ext uri="{BB962C8B-B14F-4D97-AF65-F5344CB8AC3E}">
        <p14:creationId xmlns:p14="http://schemas.microsoft.com/office/powerpoint/2010/main" val="1526066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83747-E8D0-40E8-A131-F2A2D116A706}"/>
              </a:ext>
            </a:extLst>
          </p:cNvPr>
          <p:cNvSpPr>
            <a:spLocks noGrp="1"/>
          </p:cNvSpPr>
          <p:nvPr>
            <p:ph type="title"/>
          </p:nvPr>
        </p:nvSpPr>
        <p:spPr/>
        <p:txBody>
          <a:bodyPr/>
          <a:lstStyle/>
          <a:p>
            <a:r>
              <a:rPr lang="en-US" altLang="ja-JP" sz="2600" dirty="0">
                <a:solidFill>
                  <a:prstClr val="black"/>
                </a:solidFill>
              </a:rPr>
              <a:t>【8</a:t>
            </a:r>
            <a:r>
              <a:rPr lang="ja-JP" altLang="en-US" sz="2600" dirty="0">
                <a:solidFill>
                  <a:prstClr val="black"/>
                </a:solidFill>
              </a:rPr>
              <a:t>位</a:t>
            </a:r>
            <a:r>
              <a:rPr lang="en-US" altLang="ja-JP" sz="2600" dirty="0">
                <a:solidFill>
                  <a:prstClr val="black"/>
                </a:solidFill>
              </a:rPr>
              <a:t>】</a:t>
            </a:r>
            <a:r>
              <a:rPr lang="ja-JP" altLang="en-US" sz="2500" dirty="0">
                <a:solidFill>
                  <a:prstClr val="black"/>
                </a:solidFill>
              </a:rPr>
              <a:t>インターネット上のサービスからの個人情報の窃取</a:t>
            </a:r>
            <a:br>
              <a:rPr lang="ja-JP" altLang="en-US" sz="2300" dirty="0">
                <a:solidFill>
                  <a:prstClr val="black"/>
                </a:solidFill>
              </a:rPr>
            </a:br>
            <a:r>
              <a:rPr lang="ja-JP" altLang="en-US" sz="1600" dirty="0">
                <a:solidFill>
                  <a:prstClr val="black"/>
                </a:solidFill>
              </a:rPr>
              <a:t>～他人事ではないウェブサイトの脆弱性～</a:t>
            </a:r>
            <a:endParaRPr kumimoji="1" lang="ja-JP" altLang="en-US" dirty="0"/>
          </a:p>
        </p:txBody>
      </p:sp>
      <p:sp>
        <p:nvSpPr>
          <p:cNvPr id="3" name="コンテンツ プレースホルダー 2">
            <a:extLst>
              <a:ext uri="{FF2B5EF4-FFF2-40B4-BE49-F238E27FC236}">
                <a16:creationId xmlns:a16="http://schemas.microsoft.com/office/drawing/2014/main" id="{E67A74E7-D369-4AFB-8A07-7BCE3D677BC4}"/>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ファイル転送サービスへの不正アクセス</a:t>
            </a:r>
            <a:endParaRPr lang="en-US" altLang="ja-JP" dirty="0"/>
          </a:p>
          <a:p>
            <a:pPr lvl="1">
              <a:lnSpc>
                <a:spcPct val="100000"/>
              </a:lnSpc>
            </a:pPr>
            <a:r>
              <a:rPr lang="ja-JP" altLang="en-US" dirty="0"/>
              <a:t>サーバーの脆弱性を悪用され不正アクセスされた</a:t>
            </a:r>
            <a:endParaRPr lang="en-US" altLang="ja-JP" dirty="0"/>
          </a:p>
          <a:p>
            <a:pPr lvl="1">
              <a:lnSpc>
                <a:spcPct val="100000"/>
              </a:lnSpc>
            </a:pPr>
            <a:r>
              <a:rPr lang="en-US" altLang="ja-JP" dirty="0"/>
              <a:t>480</a:t>
            </a:r>
            <a:r>
              <a:rPr lang="ja-JP" altLang="en-US" dirty="0"/>
              <a:t>万件以上の個人情報が漏えい</a:t>
            </a:r>
            <a:endParaRPr lang="en-US" altLang="ja-JP" dirty="0"/>
          </a:p>
          <a:p>
            <a:pPr lvl="1">
              <a:lnSpc>
                <a:spcPct val="100000"/>
              </a:lnSpc>
            </a:pPr>
            <a:r>
              <a:rPr lang="ja-JP" altLang="en-US" dirty="0"/>
              <a:t>脆弱性修正のためには大規模な改修が必要となるため、サービス終了を決定した</a:t>
            </a:r>
            <a:endParaRPr lang="en-US" altLang="ja-JP" dirty="0"/>
          </a:p>
          <a:p>
            <a:pPr marL="342900" lvl="1" indent="0">
              <a:lnSpc>
                <a:spcPct val="100000"/>
              </a:lnSpc>
              <a:buNone/>
            </a:pPr>
            <a:endParaRPr lang="en-US" altLang="ja-JP" dirty="0"/>
          </a:p>
          <a:p>
            <a:pPr marL="342900" lvl="1" indent="0">
              <a:lnSpc>
                <a:spcPct val="100000"/>
              </a:lnSpc>
              <a:buNone/>
            </a:pPr>
            <a:endParaRPr lang="en-US" altLang="ja-JP" dirty="0"/>
          </a:p>
          <a:p>
            <a:pPr marL="0" indent="0">
              <a:lnSpc>
                <a:spcPct val="100000"/>
              </a:lnSpc>
              <a:buNone/>
            </a:pPr>
            <a:r>
              <a:rPr lang="en-US" altLang="ja-JP" sz="1400" dirty="0"/>
              <a:t>【</a:t>
            </a:r>
            <a:r>
              <a:rPr lang="ja-JP" altLang="en-US" sz="1400" dirty="0"/>
              <a:t>出典</a:t>
            </a:r>
            <a:r>
              <a:rPr lang="en-US" altLang="ja-JP" sz="1400" dirty="0"/>
              <a:t>】</a:t>
            </a:r>
          </a:p>
          <a:p>
            <a:pPr marL="0" indent="0">
              <a:lnSpc>
                <a:spcPct val="100000"/>
              </a:lnSpc>
              <a:buNone/>
            </a:pPr>
            <a:r>
              <a:rPr lang="ja-JP" altLang="en-US" sz="1400" dirty="0"/>
              <a:t>「宅ふぁいる便」サービスにおける不正アクセスについて ～お客さま情報の漏洩について（お詫びとご報告）～</a:t>
            </a:r>
            <a:br>
              <a:rPr lang="en-US" altLang="ja-JP" sz="1400" dirty="0"/>
            </a:br>
            <a:r>
              <a:rPr lang="en-US" altLang="ja-JP" sz="1400" dirty="0">
                <a:hlinkClick r:id="rId3"/>
              </a:rPr>
              <a:t>https://www.filesend.to/news20190314.html</a:t>
            </a:r>
            <a:endParaRPr lang="en-US" altLang="ja-JP" sz="1400" dirty="0"/>
          </a:p>
          <a:p>
            <a:pPr marL="0" indent="0">
              <a:lnSpc>
                <a:spcPct val="100000"/>
              </a:lnSpc>
              <a:buNone/>
            </a:pPr>
            <a:r>
              <a:rPr lang="ja-JP" altLang="en-US" sz="1400" dirty="0"/>
              <a:t>「宅ふぁいる便」サービス終了のお知らせ（</a:t>
            </a:r>
            <a:r>
              <a:rPr lang="en-US" altLang="ja-JP" sz="1400" dirty="0"/>
              <a:t>2020</a:t>
            </a:r>
            <a:r>
              <a:rPr lang="ja-JP" altLang="en-US" sz="1400" dirty="0"/>
              <a:t>年</a:t>
            </a:r>
            <a:r>
              <a:rPr lang="en-US" altLang="ja-JP" sz="1400" dirty="0"/>
              <a:t>1</a:t>
            </a:r>
            <a:r>
              <a:rPr lang="ja-JP" altLang="en-US" sz="1400" dirty="0"/>
              <a:t>月</a:t>
            </a:r>
            <a:r>
              <a:rPr lang="en-US" altLang="ja-JP" sz="1400" dirty="0"/>
              <a:t>14</a:t>
            </a:r>
            <a:r>
              <a:rPr lang="ja-JP" altLang="en-US" sz="1400" dirty="0"/>
              <a:t>日）</a:t>
            </a:r>
            <a:br>
              <a:rPr lang="en-US" altLang="ja-JP" sz="1400" dirty="0"/>
            </a:br>
            <a:r>
              <a:rPr lang="en-US" altLang="ja-JP" sz="1400" dirty="0">
                <a:hlinkClick r:id="rId4"/>
              </a:rPr>
              <a:t>https://www.filesend.to/</a:t>
            </a:r>
            <a:endParaRPr lang="en-US" altLang="ja-JP" sz="1400" dirty="0"/>
          </a:p>
          <a:p>
            <a:pPr marL="0" indent="0">
              <a:lnSpc>
                <a:spcPct val="100000"/>
              </a:lnSpc>
              <a:buNone/>
            </a:pPr>
            <a:endParaRPr lang="en-US" altLang="ja-JP" sz="1400" dirty="0"/>
          </a:p>
        </p:txBody>
      </p:sp>
      <p:sp>
        <p:nvSpPr>
          <p:cNvPr id="4" name="スライド番号プレースホルダー 3">
            <a:extLst>
              <a:ext uri="{FF2B5EF4-FFF2-40B4-BE49-F238E27FC236}">
                <a16:creationId xmlns:a16="http://schemas.microsoft.com/office/drawing/2014/main" id="{548BF4C1-72F5-4F16-A715-1AC2F42255B2}"/>
              </a:ext>
            </a:extLst>
          </p:cNvPr>
          <p:cNvSpPr>
            <a:spLocks noGrp="1"/>
          </p:cNvSpPr>
          <p:nvPr>
            <p:ph type="sldNum" sz="quarter" idx="12"/>
          </p:nvPr>
        </p:nvSpPr>
        <p:spPr/>
        <p:txBody>
          <a:bodyPr/>
          <a:lstStyle/>
          <a:p>
            <a:fld id="{9C0452C9-47B8-4E93-87C2-472C2E84F09B}" type="slidenum">
              <a:rPr kumimoji="1" lang="ja-JP" altLang="en-US" smtClean="0"/>
              <a:t>53</a:t>
            </a:fld>
            <a:endParaRPr kumimoji="1" lang="ja-JP" altLang="en-US"/>
          </a:p>
        </p:txBody>
      </p:sp>
    </p:spTree>
    <p:extLst>
      <p:ext uri="{BB962C8B-B14F-4D97-AF65-F5344CB8AC3E}">
        <p14:creationId xmlns:p14="http://schemas.microsoft.com/office/powerpoint/2010/main" val="2431244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CF50B-C857-40E2-A38F-8B65428EA1AA}"/>
              </a:ext>
            </a:extLst>
          </p:cNvPr>
          <p:cNvSpPr>
            <a:spLocks noGrp="1"/>
          </p:cNvSpPr>
          <p:nvPr>
            <p:ph type="title"/>
          </p:nvPr>
        </p:nvSpPr>
        <p:spPr/>
        <p:txBody>
          <a:bodyPr/>
          <a:lstStyle/>
          <a:p>
            <a:r>
              <a:rPr lang="en-US" altLang="ja-JP" sz="2600" dirty="0">
                <a:solidFill>
                  <a:prstClr val="black"/>
                </a:solidFill>
              </a:rPr>
              <a:t>【8</a:t>
            </a:r>
            <a:r>
              <a:rPr lang="ja-JP" altLang="en-US" sz="2600" dirty="0">
                <a:solidFill>
                  <a:prstClr val="black"/>
                </a:solidFill>
              </a:rPr>
              <a:t>位</a:t>
            </a:r>
            <a:r>
              <a:rPr lang="en-US" altLang="ja-JP" sz="2600" dirty="0">
                <a:solidFill>
                  <a:prstClr val="black"/>
                </a:solidFill>
              </a:rPr>
              <a:t>】</a:t>
            </a:r>
            <a:r>
              <a:rPr lang="ja-JP" altLang="en-US" sz="2500" dirty="0">
                <a:solidFill>
                  <a:prstClr val="black"/>
                </a:solidFill>
              </a:rPr>
              <a:t>インターネット上のサービスからの個人情報の窃取</a:t>
            </a:r>
            <a:br>
              <a:rPr lang="ja-JP" altLang="en-US" sz="2300" dirty="0">
                <a:solidFill>
                  <a:prstClr val="black"/>
                </a:solidFill>
              </a:rPr>
            </a:br>
            <a:r>
              <a:rPr lang="ja-JP" altLang="en-US" sz="1600" dirty="0">
                <a:solidFill>
                  <a:prstClr val="black"/>
                </a:solidFill>
              </a:rPr>
              <a:t>～他人事ではないウェブサイトの脆弱性～</a:t>
            </a:r>
            <a:endParaRPr kumimoji="1" lang="ja-JP" altLang="en-US" dirty="0"/>
          </a:p>
        </p:txBody>
      </p:sp>
      <p:sp>
        <p:nvSpPr>
          <p:cNvPr id="3" name="コンテンツ プレースホルダー 2">
            <a:extLst>
              <a:ext uri="{FF2B5EF4-FFF2-40B4-BE49-F238E27FC236}">
                <a16:creationId xmlns:a16="http://schemas.microsoft.com/office/drawing/2014/main" id="{800A62DF-BA96-497E-B434-8379F7651FA7}"/>
              </a:ext>
            </a:extLst>
          </p:cNvPr>
          <p:cNvSpPr>
            <a:spLocks noGrp="1"/>
          </p:cNvSpPr>
          <p:nvPr>
            <p:ph idx="1"/>
          </p:nvPr>
        </p:nvSpPr>
        <p:spPr>
          <a:xfrm>
            <a:off x="633845" y="1485091"/>
            <a:ext cx="7886700" cy="4832350"/>
          </a:xfrm>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インターネット上のサービス運営者等</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dirty="0"/>
              <a:t>セキュリティ対策の予算</a:t>
            </a:r>
            <a:endParaRPr lang="en-US" altLang="ja-JP" dirty="0"/>
          </a:p>
          <a:p>
            <a:pPr lvl="2">
              <a:lnSpc>
                <a:spcPct val="100000"/>
              </a:lnSpc>
            </a:pPr>
            <a:r>
              <a:rPr lang="ja-JP" altLang="en-US" dirty="0"/>
              <a:t>体制の確保</a:t>
            </a:r>
            <a:endParaRPr lang="en-US" altLang="ja-JP" dirty="0"/>
          </a:p>
          <a:p>
            <a:pPr lvl="2">
              <a:lnSpc>
                <a:spcPct val="100000"/>
              </a:lnSpc>
            </a:pPr>
            <a:r>
              <a:rPr lang="ja-JP" altLang="en-US" dirty="0"/>
              <a:t>セキュアなインターネット上のサービス構築</a:t>
            </a:r>
            <a:endParaRPr lang="en-US" altLang="ja-JP" dirty="0"/>
          </a:p>
          <a:p>
            <a:pPr lvl="2">
              <a:lnSpc>
                <a:spcPct val="100000"/>
              </a:lnSpc>
            </a:pPr>
            <a:r>
              <a:rPr lang="ja-JP" altLang="en-US" dirty="0"/>
              <a:t>セキュア開発ライフサイクルの実践</a:t>
            </a:r>
            <a:endParaRPr lang="en-US" altLang="ja-JP" dirty="0"/>
          </a:p>
          <a:p>
            <a:pPr lvl="2">
              <a:lnSpc>
                <a:spcPct val="100000"/>
              </a:lnSpc>
            </a:pPr>
            <a:r>
              <a:rPr lang="ja-JP" altLang="en-US" dirty="0"/>
              <a:t>セキュリティバイデザインの実施</a:t>
            </a:r>
            <a:endParaRPr lang="en-US" altLang="ja-JP" dirty="0"/>
          </a:p>
          <a:p>
            <a:pPr lvl="2">
              <a:lnSpc>
                <a:spcPct val="100000"/>
              </a:lnSpc>
            </a:pPr>
            <a:r>
              <a:rPr lang="ja-JP" altLang="en-US" dirty="0"/>
              <a:t>セキュリティ診断の実施</a:t>
            </a:r>
            <a:endParaRPr lang="en-US" altLang="ja-JP" dirty="0"/>
          </a:p>
          <a:p>
            <a:pPr lvl="3">
              <a:lnSpc>
                <a:spcPct val="100000"/>
              </a:lnSpc>
            </a:pPr>
            <a:r>
              <a:rPr lang="en-US" altLang="ja-JP" dirty="0"/>
              <a:t>Web</a:t>
            </a:r>
            <a:r>
              <a:rPr lang="ja-JP" altLang="en-US" dirty="0"/>
              <a:t>アプリケーション診断やプラットフォーム診断等</a:t>
            </a:r>
            <a:endParaRPr lang="en-US" altLang="ja-JP" dirty="0"/>
          </a:p>
          <a:p>
            <a:pPr lvl="2">
              <a:lnSpc>
                <a:spcPct val="100000"/>
              </a:lnSpc>
            </a:pPr>
            <a:r>
              <a:rPr lang="en-US" altLang="ja-JP" dirty="0"/>
              <a:t>WAF</a:t>
            </a:r>
            <a:r>
              <a:rPr lang="ja-JP" altLang="en-US" dirty="0"/>
              <a:t>、</a:t>
            </a:r>
            <a:r>
              <a:rPr lang="en-US" altLang="ja-JP" dirty="0"/>
              <a:t>IDS/IPS</a:t>
            </a:r>
            <a:r>
              <a:rPr lang="ja-JP" altLang="en-US" dirty="0"/>
              <a:t>の導入</a:t>
            </a:r>
            <a:endParaRPr lang="en-US" altLang="ja-JP" dirty="0"/>
          </a:p>
          <a:p>
            <a:pPr lvl="2">
              <a:lnSpc>
                <a:spcPct val="100000"/>
              </a:lnSpc>
            </a:pPr>
            <a:r>
              <a:rPr lang="ja-JP" altLang="en-US" dirty="0"/>
              <a:t>利用者に対するセキュリティ機能の提供</a:t>
            </a:r>
            <a:endParaRPr lang="en-US" altLang="ja-JP" dirty="0"/>
          </a:p>
          <a:p>
            <a:pPr lvl="3">
              <a:lnSpc>
                <a:spcPct val="100000"/>
              </a:lnSpc>
            </a:pPr>
            <a:r>
              <a:rPr lang="ja-JP" altLang="en-US" dirty="0"/>
              <a:t>二要素認証やログイン履歴、購入履歴を確認できる機能などを提供</a:t>
            </a:r>
            <a:endParaRPr lang="en-US" altLang="ja-JP" dirty="0"/>
          </a:p>
          <a:p>
            <a:pPr lvl="2">
              <a:lnSpc>
                <a:spcPct val="100000"/>
              </a:lnSpc>
            </a:pPr>
            <a:r>
              <a:rPr lang="ja-JP" altLang="en-US" dirty="0"/>
              <a:t>ミドルウェアやライブラリ利用状況の把握 </a:t>
            </a:r>
            <a:endParaRPr kumimoji="1" lang="ja-JP" altLang="en-US" dirty="0"/>
          </a:p>
        </p:txBody>
      </p:sp>
      <p:sp>
        <p:nvSpPr>
          <p:cNvPr id="4" name="スライド番号プレースホルダー 3">
            <a:extLst>
              <a:ext uri="{FF2B5EF4-FFF2-40B4-BE49-F238E27FC236}">
                <a16:creationId xmlns:a16="http://schemas.microsoft.com/office/drawing/2014/main" id="{78BE4C3C-6B80-4CEF-AD50-6E5991B6A91B}"/>
              </a:ext>
            </a:extLst>
          </p:cNvPr>
          <p:cNvSpPr>
            <a:spLocks noGrp="1"/>
          </p:cNvSpPr>
          <p:nvPr>
            <p:ph type="sldNum" sz="quarter" idx="12"/>
          </p:nvPr>
        </p:nvSpPr>
        <p:spPr/>
        <p:txBody>
          <a:bodyPr/>
          <a:lstStyle/>
          <a:p>
            <a:fld id="{9C0452C9-47B8-4E93-87C2-472C2E84F09B}" type="slidenum">
              <a:rPr kumimoji="1" lang="ja-JP" altLang="en-US" smtClean="0"/>
              <a:t>54</a:t>
            </a:fld>
            <a:endParaRPr kumimoji="1" lang="ja-JP" altLang="en-US"/>
          </a:p>
        </p:txBody>
      </p:sp>
    </p:spTree>
    <p:extLst>
      <p:ext uri="{BB962C8B-B14F-4D97-AF65-F5344CB8AC3E}">
        <p14:creationId xmlns:p14="http://schemas.microsoft.com/office/powerpoint/2010/main" val="201813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5A017D-80C9-47DA-A23E-D1A578142F4B}"/>
              </a:ext>
            </a:extLst>
          </p:cNvPr>
          <p:cNvSpPr>
            <a:spLocks noGrp="1"/>
          </p:cNvSpPr>
          <p:nvPr>
            <p:ph type="title"/>
          </p:nvPr>
        </p:nvSpPr>
        <p:spPr/>
        <p:txBody>
          <a:bodyPr/>
          <a:lstStyle/>
          <a:p>
            <a:r>
              <a:rPr lang="en-US" altLang="ja-JP" sz="2600" dirty="0">
                <a:solidFill>
                  <a:prstClr val="black"/>
                </a:solidFill>
              </a:rPr>
              <a:t>【8</a:t>
            </a:r>
            <a:r>
              <a:rPr lang="ja-JP" altLang="en-US" sz="2600" dirty="0">
                <a:solidFill>
                  <a:prstClr val="black"/>
                </a:solidFill>
              </a:rPr>
              <a:t>位</a:t>
            </a:r>
            <a:r>
              <a:rPr lang="en-US" altLang="ja-JP" sz="2600" dirty="0">
                <a:solidFill>
                  <a:prstClr val="black"/>
                </a:solidFill>
              </a:rPr>
              <a:t>】</a:t>
            </a:r>
            <a:r>
              <a:rPr lang="ja-JP" altLang="en-US" sz="2500" dirty="0">
                <a:solidFill>
                  <a:prstClr val="black"/>
                </a:solidFill>
              </a:rPr>
              <a:t>インターネット上のサービスからの個人情報の窃取</a:t>
            </a:r>
            <a:br>
              <a:rPr lang="ja-JP" altLang="en-US" sz="2300" dirty="0">
                <a:solidFill>
                  <a:prstClr val="black"/>
                </a:solidFill>
              </a:rPr>
            </a:br>
            <a:r>
              <a:rPr lang="ja-JP" altLang="en-US" sz="1600" dirty="0">
                <a:solidFill>
                  <a:prstClr val="black"/>
                </a:solidFill>
              </a:rPr>
              <a:t>～他人事ではないウェブサイトの脆弱性～</a:t>
            </a:r>
            <a:endParaRPr kumimoji="1" lang="ja-JP" altLang="en-US" dirty="0"/>
          </a:p>
        </p:txBody>
      </p:sp>
      <p:sp>
        <p:nvSpPr>
          <p:cNvPr id="3" name="コンテンツ プレースホルダー 2">
            <a:extLst>
              <a:ext uri="{FF2B5EF4-FFF2-40B4-BE49-F238E27FC236}">
                <a16:creationId xmlns:a16="http://schemas.microsoft.com/office/drawing/2014/main" id="{CB3627EC-4689-4EC7-9CB2-949A2EBBA688}"/>
              </a:ext>
            </a:extLst>
          </p:cNvPr>
          <p:cNvSpPr>
            <a:spLocks noGrp="1"/>
          </p:cNvSpPr>
          <p:nvPr>
            <p:ph idx="1"/>
          </p:nvPr>
        </p:nvSpPr>
        <p:spPr/>
        <p:txBody>
          <a:bodyPr>
            <a:norm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インターネット上のサービス運営者等</a:t>
            </a:r>
            <a:endParaRPr lang="en-US" altLang="ja-JP" dirty="0"/>
          </a:p>
          <a:p>
            <a:pPr lvl="1">
              <a:lnSpc>
                <a:spcPct val="100000"/>
              </a:lnSpc>
            </a:pPr>
            <a:r>
              <a:rPr lang="ja-JP" altLang="en-US" dirty="0"/>
              <a:t>被害の早期検知</a:t>
            </a:r>
            <a:endParaRPr lang="en-US" altLang="ja-JP" dirty="0"/>
          </a:p>
          <a:p>
            <a:pPr lvl="2">
              <a:lnSpc>
                <a:spcPct val="100000"/>
              </a:lnSpc>
            </a:pPr>
            <a:r>
              <a:rPr lang="ja-JP" altLang="en-US" dirty="0"/>
              <a:t>適切なログと継続的な監視</a:t>
            </a:r>
            <a:endParaRPr lang="en-US" altLang="ja-JP" dirty="0"/>
          </a:p>
          <a:p>
            <a:pPr lvl="1">
              <a:lnSpc>
                <a:spcPct val="100000"/>
              </a:lnSpc>
            </a:pPr>
            <a:r>
              <a:rPr lang="ja-JP" altLang="en-US" dirty="0"/>
              <a:t>被害を受けた後の対応</a:t>
            </a:r>
            <a:endParaRPr lang="en-US" altLang="ja-JP" dirty="0"/>
          </a:p>
          <a:p>
            <a:pPr lvl="2">
              <a:lnSpc>
                <a:spcPct val="100000"/>
              </a:lnSpc>
            </a:pPr>
            <a:r>
              <a:rPr lang="en-US" altLang="ja-JP" dirty="0"/>
              <a:t>CSIRT</a:t>
            </a:r>
            <a:r>
              <a:rPr lang="ja-JP" altLang="en-US" dirty="0"/>
              <a:t>への連絡</a:t>
            </a:r>
            <a:endParaRPr lang="en-US" altLang="ja-JP" dirty="0"/>
          </a:p>
          <a:p>
            <a:pPr lvl="2">
              <a:lnSpc>
                <a:spcPct val="100000"/>
              </a:lnSpc>
            </a:pPr>
            <a:r>
              <a:rPr lang="ja-JP" altLang="en-US" dirty="0"/>
              <a:t>セキュリティ専門企業への調査依頼</a:t>
            </a:r>
            <a:endParaRPr lang="en-US" altLang="ja-JP" dirty="0"/>
          </a:p>
          <a:p>
            <a:pPr lvl="2">
              <a:lnSpc>
                <a:spcPct val="100000"/>
              </a:lnSpc>
            </a:pPr>
            <a:r>
              <a:rPr lang="ja-JP" altLang="en-US" dirty="0"/>
              <a:t>影響調査および原因の追究、対策の強化</a:t>
            </a:r>
            <a:endParaRPr lang="en-US" altLang="ja-JP" dirty="0"/>
          </a:p>
          <a:p>
            <a:pPr lvl="2">
              <a:lnSpc>
                <a:spcPct val="100000"/>
              </a:lnSpc>
            </a:pPr>
            <a:r>
              <a:rPr lang="ja-JP" altLang="en-US" dirty="0"/>
              <a:t>情報漏えいの被害者に対するすみやかな連絡と補償</a:t>
            </a:r>
            <a:endParaRPr lang="en-US" altLang="ja-JP" dirty="0"/>
          </a:p>
          <a:p>
            <a:pPr lvl="2">
              <a:lnSpc>
                <a:spcPct val="100000"/>
              </a:lnSpc>
            </a:pPr>
            <a:r>
              <a:rPr lang="ja-JP" altLang="en-US" dirty="0"/>
              <a:t>漏えいした内容や発生原因等の公表</a:t>
            </a:r>
            <a:endParaRPr lang="en-US" altLang="ja-JP" dirty="0"/>
          </a:p>
          <a:p>
            <a:pPr lvl="2">
              <a:lnSpc>
                <a:spcPct val="100000"/>
              </a:lnSpc>
            </a:pPr>
            <a:r>
              <a:rPr lang="ja-JP" altLang="en-US" dirty="0"/>
              <a:t>関係者、関係機関への連絡</a:t>
            </a:r>
            <a:endParaRPr lang="en-US" altLang="ja-JP" dirty="0"/>
          </a:p>
          <a:p>
            <a:pPr lvl="3">
              <a:lnSpc>
                <a:spcPct val="100000"/>
              </a:lnSpc>
            </a:pPr>
            <a:r>
              <a:rPr lang="ja-JP" altLang="en-US" dirty="0"/>
              <a:t>監督官庁、個人情報保護委員会、警察等</a:t>
            </a:r>
            <a:endParaRPr kumimoji="1" lang="ja-JP" altLang="en-US" dirty="0"/>
          </a:p>
        </p:txBody>
      </p:sp>
      <p:sp>
        <p:nvSpPr>
          <p:cNvPr id="4" name="スライド番号プレースホルダー 3">
            <a:extLst>
              <a:ext uri="{FF2B5EF4-FFF2-40B4-BE49-F238E27FC236}">
                <a16:creationId xmlns:a16="http://schemas.microsoft.com/office/drawing/2014/main" id="{F85D50E2-F221-4FB5-9545-71BB3FB32459}"/>
              </a:ext>
            </a:extLst>
          </p:cNvPr>
          <p:cNvSpPr>
            <a:spLocks noGrp="1"/>
          </p:cNvSpPr>
          <p:nvPr>
            <p:ph type="sldNum" sz="quarter" idx="12"/>
          </p:nvPr>
        </p:nvSpPr>
        <p:spPr/>
        <p:txBody>
          <a:bodyPr/>
          <a:lstStyle/>
          <a:p>
            <a:fld id="{9C0452C9-47B8-4E93-87C2-472C2E84F09B}" type="slidenum">
              <a:rPr kumimoji="1" lang="ja-JP" altLang="en-US" smtClean="0"/>
              <a:t>55</a:t>
            </a:fld>
            <a:endParaRPr kumimoji="1" lang="ja-JP" altLang="en-US"/>
          </a:p>
        </p:txBody>
      </p:sp>
    </p:spTree>
    <p:extLst>
      <p:ext uri="{BB962C8B-B14F-4D97-AF65-F5344CB8AC3E}">
        <p14:creationId xmlns:p14="http://schemas.microsoft.com/office/powerpoint/2010/main" val="2250744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4800E-BA3D-465A-B751-B0A4899DB3A4}"/>
              </a:ext>
            </a:extLst>
          </p:cNvPr>
          <p:cNvSpPr>
            <a:spLocks noGrp="1"/>
          </p:cNvSpPr>
          <p:nvPr>
            <p:ph type="title"/>
          </p:nvPr>
        </p:nvSpPr>
        <p:spPr/>
        <p:txBody>
          <a:bodyPr/>
          <a:lstStyle/>
          <a:p>
            <a:r>
              <a:rPr lang="en-US" altLang="ja-JP" dirty="0">
                <a:solidFill>
                  <a:prstClr val="black"/>
                </a:solidFill>
              </a:rPr>
              <a:t>【9</a:t>
            </a:r>
            <a:r>
              <a:rPr lang="ja-JP" altLang="en-US" dirty="0">
                <a:solidFill>
                  <a:prstClr val="black"/>
                </a:solidFill>
              </a:rPr>
              <a:t>位</a:t>
            </a:r>
            <a:r>
              <a:rPr lang="en-US" altLang="ja-JP" dirty="0">
                <a:solidFill>
                  <a:prstClr val="black"/>
                </a:solidFill>
              </a:rPr>
              <a:t>】</a:t>
            </a:r>
            <a:r>
              <a:rPr lang="en-US" altLang="ja-JP" dirty="0"/>
              <a:t>IoT</a:t>
            </a:r>
            <a:r>
              <a:rPr lang="ja-JP" altLang="en-US" dirty="0"/>
              <a:t>機器の不正利用</a:t>
            </a:r>
            <a:br>
              <a:rPr lang="ja-JP" altLang="en-US" sz="2300" dirty="0">
                <a:solidFill>
                  <a:prstClr val="black"/>
                </a:solidFill>
              </a:rPr>
            </a:br>
            <a:r>
              <a:rPr lang="ja-JP" altLang="en-US" sz="1600" dirty="0">
                <a:solidFill>
                  <a:prstClr val="black"/>
                </a:solidFill>
              </a:rPr>
              <a:t>～</a:t>
            </a:r>
            <a:r>
              <a:rPr lang="en-US" altLang="ja-JP" sz="1600" dirty="0"/>
              <a:t>IoT</a:t>
            </a:r>
            <a:r>
              <a:rPr lang="ja-JP" altLang="en-US" sz="1600" dirty="0"/>
              <a:t>機器の普及に伴い脆弱性を悪用する攻撃が多様化、開発ベンダーは対策が急務</a:t>
            </a:r>
            <a:r>
              <a:rPr lang="ja-JP" altLang="en-US" sz="1600" dirty="0">
                <a:solidFill>
                  <a:prstClr val="black"/>
                </a:solidFill>
              </a:rPr>
              <a:t>～</a:t>
            </a:r>
            <a:endParaRPr kumimoji="1" lang="ja-JP" altLang="en-US" dirty="0"/>
          </a:p>
        </p:txBody>
      </p:sp>
      <p:sp>
        <p:nvSpPr>
          <p:cNvPr id="3" name="コンテンツ プレースホルダー 2">
            <a:extLst>
              <a:ext uri="{FF2B5EF4-FFF2-40B4-BE49-F238E27FC236}">
                <a16:creationId xmlns:a16="http://schemas.microsoft.com/office/drawing/2014/main" id="{7407E2A1-BDA9-40A4-9FDB-46BE68CC7566}"/>
              </a:ext>
            </a:extLst>
          </p:cNvPr>
          <p:cNvSpPr>
            <a:spLocks noGrp="1"/>
          </p:cNvSpPr>
          <p:nvPr>
            <p:ph idx="1"/>
          </p:nvPr>
        </p:nvSpPr>
        <p:spPr/>
        <p:txBody>
          <a:bodyPr/>
          <a:lstStyle/>
          <a:p>
            <a:pPr>
              <a:lnSpc>
                <a:spcPct val="100000"/>
              </a:lnSpc>
            </a:pPr>
            <a:r>
              <a:rPr lang="en-US" altLang="ja-JP" dirty="0"/>
              <a:t>IoT</a:t>
            </a:r>
            <a:r>
              <a:rPr lang="ja-JP" altLang="en-US" dirty="0"/>
              <a:t>機器の脆弱性が悪用され乗っ取られる</a:t>
            </a:r>
            <a:endParaRPr lang="en-US" altLang="ja-JP" dirty="0"/>
          </a:p>
          <a:p>
            <a:pPr>
              <a:lnSpc>
                <a:spcPct val="100000"/>
              </a:lnSpc>
            </a:pPr>
            <a:r>
              <a:rPr lang="ja-JP" altLang="en-US" dirty="0"/>
              <a:t>機能を不正に利用される等、業務に支障がでるおそれ</a:t>
            </a:r>
            <a:endParaRPr lang="en-US" altLang="ja-JP" dirty="0"/>
          </a:p>
          <a:p>
            <a:pPr>
              <a:lnSpc>
                <a:spcPct val="100000"/>
              </a:lnSpc>
            </a:pPr>
            <a:r>
              <a:rPr lang="en-US" altLang="ja-JP" dirty="0"/>
              <a:t>DDoS</a:t>
            </a:r>
            <a:r>
              <a:rPr lang="ja-JP" altLang="en-US" dirty="0"/>
              <a:t>攻撃の踏み台等に利用される</a:t>
            </a:r>
            <a:endParaRPr kumimoji="1" lang="ja-JP" altLang="en-US" dirty="0"/>
          </a:p>
        </p:txBody>
      </p:sp>
      <p:sp>
        <p:nvSpPr>
          <p:cNvPr id="4" name="スライド番号プレースホルダー 3">
            <a:extLst>
              <a:ext uri="{FF2B5EF4-FFF2-40B4-BE49-F238E27FC236}">
                <a16:creationId xmlns:a16="http://schemas.microsoft.com/office/drawing/2014/main" id="{6663F479-9714-493E-A90E-EA4526573880}"/>
              </a:ext>
            </a:extLst>
          </p:cNvPr>
          <p:cNvSpPr>
            <a:spLocks noGrp="1"/>
          </p:cNvSpPr>
          <p:nvPr>
            <p:ph type="sldNum" sz="quarter" idx="12"/>
          </p:nvPr>
        </p:nvSpPr>
        <p:spPr/>
        <p:txBody>
          <a:bodyPr/>
          <a:lstStyle/>
          <a:p>
            <a:fld id="{9C0452C9-47B8-4E93-87C2-472C2E84F09B}" type="slidenum">
              <a:rPr kumimoji="1" lang="ja-JP" altLang="en-US" smtClean="0"/>
              <a:t>56</a:t>
            </a:fld>
            <a:endParaRPr kumimoji="1" lang="ja-JP" altLang="en-US"/>
          </a:p>
        </p:txBody>
      </p:sp>
    </p:spTree>
    <p:extLst>
      <p:ext uri="{BB962C8B-B14F-4D97-AF65-F5344CB8AC3E}">
        <p14:creationId xmlns:p14="http://schemas.microsoft.com/office/powerpoint/2010/main" val="2132657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8619C5-9C11-40C9-9EAD-038F06C60F85}"/>
              </a:ext>
            </a:extLst>
          </p:cNvPr>
          <p:cNvSpPr>
            <a:spLocks noGrp="1"/>
          </p:cNvSpPr>
          <p:nvPr>
            <p:ph type="title"/>
          </p:nvPr>
        </p:nvSpPr>
        <p:spPr/>
        <p:txBody>
          <a:bodyPr/>
          <a:lstStyle/>
          <a:p>
            <a:r>
              <a:rPr lang="en-US" altLang="ja-JP" dirty="0">
                <a:solidFill>
                  <a:prstClr val="black"/>
                </a:solidFill>
              </a:rPr>
              <a:t>【9</a:t>
            </a:r>
            <a:r>
              <a:rPr lang="ja-JP" altLang="en-US" dirty="0">
                <a:solidFill>
                  <a:prstClr val="black"/>
                </a:solidFill>
              </a:rPr>
              <a:t>位</a:t>
            </a:r>
            <a:r>
              <a:rPr lang="en-US" altLang="ja-JP" dirty="0">
                <a:solidFill>
                  <a:prstClr val="black"/>
                </a:solidFill>
              </a:rPr>
              <a:t>】IoT</a:t>
            </a:r>
            <a:r>
              <a:rPr lang="ja-JP" altLang="en-US" dirty="0">
                <a:solidFill>
                  <a:prstClr val="black"/>
                </a:solidFill>
              </a:rPr>
              <a:t>機器の不正利用 </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IoT</a:t>
            </a:r>
            <a:r>
              <a:rPr lang="ja-JP" altLang="en-US" sz="1600" dirty="0">
                <a:solidFill>
                  <a:prstClr val="black"/>
                </a:solidFill>
              </a:rPr>
              <a:t>機器の普及に伴い脆弱性を悪用する攻撃が多様化、開発ベンダーは対策が急務～</a:t>
            </a:r>
            <a:endParaRPr kumimoji="1" lang="ja-JP" altLang="en-US" dirty="0"/>
          </a:p>
        </p:txBody>
      </p:sp>
      <p:sp>
        <p:nvSpPr>
          <p:cNvPr id="3" name="コンテンツ プレースホルダー 2">
            <a:extLst>
              <a:ext uri="{FF2B5EF4-FFF2-40B4-BE49-F238E27FC236}">
                <a16:creationId xmlns:a16="http://schemas.microsoft.com/office/drawing/2014/main" id="{BB8A7441-EEC3-4FA9-83D1-2891161630D2}"/>
              </a:ext>
            </a:extLst>
          </p:cNvPr>
          <p:cNvSpPr>
            <a:spLocks noGrp="1"/>
          </p:cNvSpPr>
          <p:nvPr>
            <p:ph idx="1"/>
          </p:nvPr>
        </p:nvSpPr>
        <p:spPr/>
        <p:txBody>
          <a:bodyPr/>
          <a:lstStyle/>
          <a:p>
            <a:pPr>
              <a:lnSpc>
                <a:spcPct val="100000"/>
              </a:lnSpc>
              <a:buFont typeface="Wingdings" panose="05000000000000000000" pitchFamily="2" charset="2"/>
              <a:buChar char="n"/>
            </a:pPr>
            <a:r>
              <a:rPr kumimoji="1" lang="ja-JP" altLang="en-US" b="1" dirty="0"/>
              <a:t>攻撃手口</a:t>
            </a:r>
            <a:endParaRPr kumimoji="1" lang="en-US" altLang="ja-JP" b="1" dirty="0"/>
          </a:p>
          <a:p>
            <a:pPr>
              <a:lnSpc>
                <a:spcPct val="100000"/>
              </a:lnSpc>
            </a:pPr>
            <a:endParaRPr lang="en-US" altLang="ja-JP" b="1" dirty="0"/>
          </a:p>
          <a:p>
            <a:pPr marL="0" indent="0">
              <a:lnSpc>
                <a:spcPct val="100000"/>
              </a:lnSpc>
              <a:buNone/>
            </a:pPr>
            <a:endParaRPr lang="en-US" altLang="ja-JP" b="1" dirty="0"/>
          </a:p>
          <a:p>
            <a:pPr>
              <a:lnSpc>
                <a:spcPct val="100000"/>
              </a:lnSpc>
            </a:pPr>
            <a:r>
              <a:rPr lang="ja-JP" altLang="en-US" dirty="0"/>
              <a:t>脆弱性を悪用した攻撃</a:t>
            </a:r>
            <a:endParaRPr lang="en-US" altLang="ja-JP" dirty="0"/>
          </a:p>
          <a:p>
            <a:pPr lvl="1">
              <a:lnSpc>
                <a:spcPct val="100000"/>
              </a:lnSpc>
            </a:pPr>
            <a:r>
              <a:rPr lang="en-US" altLang="ja-JP" dirty="0"/>
              <a:t>IoT</a:t>
            </a:r>
            <a:r>
              <a:rPr lang="ja-JP" altLang="en-US" dirty="0"/>
              <a:t>機器が持つ脆弱性を悪用し、不正アクセスしたりウイルスに感染させたりする</a:t>
            </a:r>
            <a:endParaRPr lang="en-US" altLang="ja-JP" dirty="0"/>
          </a:p>
          <a:p>
            <a:pPr>
              <a:lnSpc>
                <a:spcPct val="100000"/>
              </a:lnSpc>
            </a:pPr>
            <a:r>
              <a:rPr lang="ja-JP" altLang="en-US" dirty="0"/>
              <a:t>インターネット上でウイルスが感染活動を行う</a:t>
            </a:r>
            <a:endParaRPr lang="en-US" altLang="ja-JP" dirty="0"/>
          </a:p>
          <a:p>
            <a:pPr lvl="1">
              <a:lnSpc>
                <a:spcPct val="100000"/>
              </a:lnSpc>
            </a:pPr>
            <a:r>
              <a:rPr lang="ja-JP" altLang="en-US" dirty="0"/>
              <a:t>同じ脆弱性を持つ</a:t>
            </a:r>
            <a:r>
              <a:rPr lang="en-US" altLang="ja-JP" dirty="0"/>
              <a:t>IoT</a:t>
            </a:r>
            <a:r>
              <a:rPr lang="ja-JP" altLang="en-US" dirty="0"/>
              <a:t>機器がインターネット上にないか探索し、脆弱性があればその</a:t>
            </a:r>
            <a:r>
              <a:rPr lang="en-US" altLang="ja-JP" dirty="0"/>
              <a:t>IoT</a:t>
            </a:r>
            <a:r>
              <a:rPr lang="ja-JP" altLang="en-US" dirty="0"/>
              <a:t>機器もウイルスに感染させる</a:t>
            </a:r>
            <a:endParaRPr kumimoji="1" lang="ja-JP" altLang="en-US" b="1" dirty="0"/>
          </a:p>
        </p:txBody>
      </p:sp>
      <p:sp>
        <p:nvSpPr>
          <p:cNvPr id="4" name="スライド番号プレースホルダー 3">
            <a:extLst>
              <a:ext uri="{FF2B5EF4-FFF2-40B4-BE49-F238E27FC236}">
                <a16:creationId xmlns:a16="http://schemas.microsoft.com/office/drawing/2014/main" id="{26DC79D3-6756-4BEE-B6D3-C142C72586A6}"/>
              </a:ext>
            </a:extLst>
          </p:cNvPr>
          <p:cNvSpPr>
            <a:spLocks noGrp="1"/>
          </p:cNvSpPr>
          <p:nvPr>
            <p:ph type="sldNum" sz="quarter" idx="12"/>
          </p:nvPr>
        </p:nvSpPr>
        <p:spPr/>
        <p:txBody>
          <a:bodyPr/>
          <a:lstStyle/>
          <a:p>
            <a:fld id="{9C0452C9-47B8-4E93-87C2-472C2E84F09B}" type="slidenum">
              <a:rPr kumimoji="1" lang="ja-JP" altLang="en-US" smtClean="0"/>
              <a:t>57</a:t>
            </a:fld>
            <a:endParaRPr kumimoji="1" lang="ja-JP" altLang="en-US"/>
          </a:p>
        </p:txBody>
      </p:sp>
      <p:sp>
        <p:nvSpPr>
          <p:cNvPr id="5" name="正方形/長方形 4">
            <a:extLst>
              <a:ext uri="{FF2B5EF4-FFF2-40B4-BE49-F238E27FC236}">
                <a16:creationId xmlns:a16="http://schemas.microsoft.com/office/drawing/2014/main" id="{6D02F752-B4C9-4230-9F9D-D512B6FC3BEB}"/>
              </a:ext>
            </a:extLst>
          </p:cNvPr>
          <p:cNvSpPr/>
          <p:nvPr/>
        </p:nvSpPr>
        <p:spPr>
          <a:xfrm>
            <a:off x="780545" y="1981200"/>
            <a:ext cx="7740000" cy="89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en-US" altLang="ja-JP" sz="2000" dirty="0"/>
              <a:t>IoT</a:t>
            </a:r>
            <a:r>
              <a:rPr lang="ja-JP" altLang="en-US" sz="2000" dirty="0"/>
              <a:t>機器は当然ながらインターネットに接続している</a:t>
            </a:r>
            <a:endParaRPr lang="en-US" altLang="ja-JP" sz="2000" dirty="0"/>
          </a:p>
          <a:p>
            <a:pPr marL="342900" indent="-342900">
              <a:buFont typeface="Wingdings" panose="05000000000000000000" pitchFamily="2" charset="2"/>
              <a:buChar char="l"/>
            </a:pPr>
            <a:r>
              <a:rPr lang="ja-JP" altLang="en-US" sz="2000" dirty="0"/>
              <a:t>脆弱性があると不正アクセスやウイルスの被害に</a:t>
            </a:r>
            <a:endParaRPr lang="ja-JP" altLang="en-US" sz="2000" b="1" dirty="0"/>
          </a:p>
        </p:txBody>
      </p:sp>
    </p:spTree>
    <p:extLst>
      <p:ext uri="{BB962C8B-B14F-4D97-AF65-F5344CB8AC3E}">
        <p14:creationId xmlns:p14="http://schemas.microsoft.com/office/powerpoint/2010/main" val="2406763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20D0-EFB9-4996-8F52-6D56466D566B}"/>
              </a:ext>
            </a:extLst>
          </p:cNvPr>
          <p:cNvSpPr>
            <a:spLocks noGrp="1"/>
          </p:cNvSpPr>
          <p:nvPr>
            <p:ph type="title"/>
          </p:nvPr>
        </p:nvSpPr>
        <p:spPr/>
        <p:txBody>
          <a:bodyPr/>
          <a:lstStyle/>
          <a:p>
            <a:r>
              <a:rPr lang="en-US" altLang="ja-JP" dirty="0">
                <a:solidFill>
                  <a:prstClr val="black"/>
                </a:solidFill>
              </a:rPr>
              <a:t>【9</a:t>
            </a:r>
            <a:r>
              <a:rPr lang="ja-JP" altLang="en-US" dirty="0">
                <a:solidFill>
                  <a:prstClr val="black"/>
                </a:solidFill>
              </a:rPr>
              <a:t>位</a:t>
            </a:r>
            <a:r>
              <a:rPr lang="en-US" altLang="ja-JP" dirty="0">
                <a:solidFill>
                  <a:prstClr val="black"/>
                </a:solidFill>
              </a:rPr>
              <a:t>】IoT</a:t>
            </a:r>
            <a:r>
              <a:rPr lang="ja-JP" altLang="en-US" dirty="0">
                <a:solidFill>
                  <a:prstClr val="black"/>
                </a:solidFill>
              </a:rPr>
              <a:t>機器の不正利用 </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IoT</a:t>
            </a:r>
            <a:r>
              <a:rPr lang="ja-JP" altLang="en-US" sz="1600" dirty="0">
                <a:solidFill>
                  <a:prstClr val="black"/>
                </a:solidFill>
              </a:rPr>
              <a:t>機器の普及に伴い脆弱性を悪用する攻撃が多様化、開発ベンダーは対策が急務～</a:t>
            </a:r>
            <a:endParaRPr kumimoji="1" lang="ja-JP" altLang="en-US" dirty="0"/>
          </a:p>
        </p:txBody>
      </p:sp>
      <p:sp>
        <p:nvSpPr>
          <p:cNvPr id="3" name="コンテンツ プレースホルダー 2">
            <a:extLst>
              <a:ext uri="{FF2B5EF4-FFF2-40B4-BE49-F238E27FC236}">
                <a16:creationId xmlns:a16="http://schemas.microsoft.com/office/drawing/2014/main" id="{C77D6293-7FC1-42DE-89C8-D1EF4A158CCB}"/>
              </a:ext>
            </a:extLst>
          </p:cNvPr>
          <p:cNvSpPr>
            <a:spLocks noGrp="1"/>
          </p:cNvSpPr>
          <p:nvPr>
            <p:ph idx="1"/>
          </p:nvPr>
        </p:nvSpPr>
        <p:spPr/>
        <p:txBody>
          <a:bodyPr>
            <a:normAutofit lnSpcReduction="10000"/>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総務省が基準認証に関するガイドラインを公開 </a:t>
            </a:r>
            <a:endParaRPr lang="en-US" altLang="ja-JP" dirty="0"/>
          </a:p>
          <a:p>
            <a:pPr lvl="1">
              <a:lnSpc>
                <a:spcPct val="100000"/>
              </a:lnSpc>
            </a:pPr>
            <a:r>
              <a:rPr lang="ja-JP" altLang="en-US" dirty="0"/>
              <a:t>「電気通信事業法に基づく端末機器の基準認証に関するガイドライン」が公開された</a:t>
            </a:r>
            <a:endParaRPr lang="en-US" altLang="ja-JP" dirty="0"/>
          </a:p>
          <a:p>
            <a:pPr lvl="1">
              <a:lnSpc>
                <a:spcPct val="100000"/>
              </a:lnSpc>
            </a:pPr>
            <a:r>
              <a:rPr lang="en-US" altLang="ja-JP" dirty="0"/>
              <a:t>IoT</a:t>
            </a:r>
            <a:r>
              <a:rPr lang="ja-JP" altLang="en-US" dirty="0"/>
              <a:t>機器の技術基準にセキュリティ対策を追加するため、「端末設備等規則」の一部を改正（</a:t>
            </a:r>
            <a:r>
              <a:rPr lang="en-US" altLang="ja-JP" dirty="0"/>
              <a:t>2020</a:t>
            </a:r>
            <a:r>
              <a:rPr lang="ja-JP" altLang="en-US" dirty="0"/>
              <a:t>年</a:t>
            </a:r>
            <a:r>
              <a:rPr lang="en-US" altLang="ja-JP" dirty="0"/>
              <a:t>4</a:t>
            </a:r>
            <a:r>
              <a:rPr lang="ja-JP" altLang="en-US" dirty="0"/>
              <a:t>月</a:t>
            </a:r>
            <a:r>
              <a:rPr lang="en-US" altLang="ja-JP" dirty="0"/>
              <a:t>1</a:t>
            </a:r>
            <a:r>
              <a:rPr lang="ja-JP" altLang="en-US" dirty="0"/>
              <a:t>日施行）</a:t>
            </a:r>
            <a:endParaRPr lang="en-US" altLang="ja-JP" dirty="0"/>
          </a:p>
          <a:p>
            <a:pPr lvl="1">
              <a:lnSpc>
                <a:spcPct val="100000"/>
              </a:lnSpc>
            </a:pPr>
            <a:r>
              <a:rPr lang="en-US" altLang="ja-JP" dirty="0"/>
              <a:t>IoT</a:t>
            </a:r>
            <a:r>
              <a:rPr lang="ja-JP" altLang="en-US" dirty="0"/>
              <a:t>機器メーカーやサービス提供者は今後本規則に準じたセキュリティ対策が求められる</a:t>
            </a:r>
            <a:endParaRPr lang="en-US" altLang="ja-JP" dirty="0"/>
          </a:p>
          <a:p>
            <a:pPr lvl="1">
              <a:lnSpc>
                <a:spcPct val="100000"/>
              </a:lnSpc>
            </a:pPr>
            <a:endParaRPr lang="en-US" altLang="ja-JP" dirty="0"/>
          </a:p>
          <a:p>
            <a:pPr>
              <a:lnSpc>
                <a:spcPct val="100000"/>
              </a:lnSpc>
            </a:pPr>
            <a:endParaRPr lang="en-US" altLang="ja-JP"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電気通信事業法に基づく端末機器の基準認証に関するガイドライン</a:t>
            </a:r>
            <a:r>
              <a:rPr lang="en-US" altLang="ja-JP" sz="1400" dirty="0"/>
              <a:t>(</a:t>
            </a:r>
            <a:r>
              <a:rPr lang="ja-JP" altLang="en-US" sz="1400" dirty="0"/>
              <a:t>第１版</a:t>
            </a:r>
            <a:r>
              <a:rPr lang="en-US" altLang="ja-JP" sz="1400" dirty="0"/>
              <a:t>)</a:t>
            </a:r>
            <a:br>
              <a:rPr lang="en-US" altLang="ja-JP" sz="1400" dirty="0"/>
            </a:br>
            <a:r>
              <a:rPr lang="en-US" altLang="ja-JP" sz="1400" dirty="0">
                <a:hlinkClick r:id="rId3"/>
              </a:rPr>
              <a:t>https://www.soumu.go.jp/menu_news/s-news/01kiban05_02000179.html</a:t>
            </a:r>
            <a:endParaRPr lang="en-US" altLang="ja-JP" sz="1400" dirty="0"/>
          </a:p>
          <a:p>
            <a:pPr marL="0" indent="0">
              <a:lnSpc>
                <a:spcPct val="100000"/>
              </a:lnSpc>
              <a:buNone/>
            </a:pPr>
            <a:endParaRPr lang="ja-JP" altLang="en-US" sz="1400" dirty="0"/>
          </a:p>
        </p:txBody>
      </p:sp>
      <p:sp>
        <p:nvSpPr>
          <p:cNvPr id="4" name="スライド番号プレースホルダー 3">
            <a:extLst>
              <a:ext uri="{FF2B5EF4-FFF2-40B4-BE49-F238E27FC236}">
                <a16:creationId xmlns:a16="http://schemas.microsoft.com/office/drawing/2014/main" id="{9F633CBE-0AC9-4A65-A345-3D79D9EF9274}"/>
              </a:ext>
            </a:extLst>
          </p:cNvPr>
          <p:cNvSpPr>
            <a:spLocks noGrp="1"/>
          </p:cNvSpPr>
          <p:nvPr>
            <p:ph type="sldNum" sz="quarter" idx="12"/>
          </p:nvPr>
        </p:nvSpPr>
        <p:spPr/>
        <p:txBody>
          <a:bodyPr/>
          <a:lstStyle/>
          <a:p>
            <a:fld id="{9C0452C9-47B8-4E93-87C2-472C2E84F09B}" type="slidenum">
              <a:rPr kumimoji="1" lang="ja-JP" altLang="en-US" smtClean="0"/>
              <a:t>58</a:t>
            </a:fld>
            <a:endParaRPr kumimoji="1" lang="ja-JP" altLang="en-US"/>
          </a:p>
        </p:txBody>
      </p:sp>
    </p:spTree>
    <p:extLst>
      <p:ext uri="{BB962C8B-B14F-4D97-AF65-F5344CB8AC3E}">
        <p14:creationId xmlns:p14="http://schemas.microsoft.com/office/powerpoint/2010/main" val="12318790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F81C21-DA0D-4B7F-B37D-5A6BD042E534}"/>
              </a:ext>
            </a:extLst>
          </p:cNvPr>
          <p:cNvSpPr>
            <a:spLocks noGrp="1"/>
          </p:cNvSpPr>
          <p:nvPr>
            <p:ph type="title"/>
          </p:nvPr>
        </p:nvSpPr>
        <p:spPr/>
        <p:txBody>
          <a:bodyPr/>
          <a:lstStyle/>
          <a:p>
            <a:r>
              <a:rPr lang="en-US" altLang="ja-JP" dirty="0">
                <a:solidFill>
                  <a:prstClr val="black"/>
                </a:solidFill>
              </a:rPr>
              <a:t>【9</a:t>
            </a:r>
            <a:r>
              <a:rPr lang="ja-JP" altLang="en-US" dirty="0">
                <a:solidFill>
                  <a:prstClr val="black"/>
                </a:solidFill>
              </a:rPr>
              <a:t>位</a:t>
            </a:r>
            <a:r>
              <a:rPr lang="en-US" altLang="ja-JP" dirty="0">
                <a:solidFill>
                  <a:prstClr val="black"/>
                </a:solidFill>
              </a:rPr>
              <a:t>】IoT</a:t>
            </a:r>
            <a:r>
              <a:rPr lang="ja-JP" altLang="en-US" dirty="0">
                <a:solidFill>
                  <a:prstClr val="black"/>
                </a:solidFill>
              </a:rPr>
              <a:t>機器の不正利用 </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IoT</a:t>
            </a:r>
            <a:r>
              <a:rPr lang="ja-JP" altLang="en-US" sz="1600" dirty="0">
                <a:solidFill>
                  <a:prstClr val="black"/>
                </a:solidFill>
              </a:rPr>
              <a:t>機器の普及に伴い脆弱性を悪用する攻撃が多様化、開発ベンダーは対策が急務～</a:t>
            </a:r>
            <a:endParaRPr kumimoji="1" lang="ja-JP" altLang="en-US" dirty="0"/>
          </a:p>
        </p:txBody>
      </p:sp>
      <p:sp>
        <p:nvSpPr>
          <p:cNvPr id="3" name="コンテンツ プレースホルダー 2">
            <a:extLst>
              <a:ext uri="{FF2B5EF4-FFF2-40B4-BE49-F238E27FC236}">
                <a16:creationId xmlns:a16="http://schemas.microsoft.com/office/drawing/2014/main" id="{BEC9B0D9-F86F-42C0-BA5F-C8E5422B4C63}"/>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脆弱な</a:t>
            </a:r>
            <a:r>
              <a:rPr lang="en-US" altLang="ja-JP" dirty="0"/>
              <a:t>IoT</a:t>
            </a:r>
            <a:r>
              <a:rPr lang="ja-JP" altLang="en-US" dirty="0"/>
              <a:t>機器についての調査結果を発表</a:t>
            </a:r>
            <a:endParaRPr lang="en-US" altLang="ja-JP" dirty="0"/>
          </a:p>
          <a:p>
            <a:pPr lvl="1">
              <a:lnSpc>
                <a:spcPct val="100000"/>
              </a:lnSpc>
            </a:pPr>
            <a:r>
              <a:rPr lang="ja-JP" altLang="en-US" dirty="0"/>
              <a:t>総務省および情報通信研究機構が、サイバー攻撃に悪用されるおそれのある</a:t>
            </a:r>
            <a:r>
              <a:rPr lang="en-US" altLang="ja-JP" dirty="0"/>
              <a:t>IoT</a:t>
            </a:r>
            <a:r>
              <a:rPr lang="ja-JP" altLang="en-US" dirty="0"/>
              <a:t>機器の調査「</a:t>
            </a:r>
            <a:r>
              <a:rPr lang="en-US" altLang="ja-JP" dirty="0"/>
              <a:t>NOTICE</a:t>
            </a:r>
            <a:r>
              <a:rPr lang="ja-JP" altLang="en-US" dirty="0"/>
              <a:t>」を実施</a:t>
            </a:r>
            <a:endParaRPr lang="en-US" altLang="ja-JP" dirty="0"/>
          </a:p>
          <a:p>
            <a:pPr lvl="1">
              <a:lnSpc>
                <a:spcPct val="100000"/>
              </a:lnSpc>
            </a:pPr>
            <a:r>
              <a:rPr lang="ja-JP" altLang="en-US" dirty="0"/>
              <a:t>調査対象</a:t>
            </a:r>
            <a:r>
              <a:rPr lang="en-US" altLang="ja-JP" dirty="0"/>
              <a:t>IP</a:t>
            </a:r>
            <a:r>
              <a:rPr lang="ja-JP" altLang="en-US" dirty="0"/>
              <a:t>アドレス約</a:t>
            </a:r>
            <a:r>
              <a:rPr lang="en-US" altLang="ja-JP" dirty="0"/>
              <a:t>1.1</a:t>
            </a:r>
            <a:r>
              <a:rPr lang="ja-JP" altLang="en-US" dirty="0"/>
              <a:t>億の内、</a:t>
            </a:r>
            <a:r>
              <a:rPr lang="en-US" altLang="ja-JP" dirty="0"/>
              <a:t>ID</a:t>
            </a:r>
            <a:r>
              <a:rPr lang="ja-JP" altLang="en-US" dirty="0"/>
              <a:t>・パスワードが入力可能であったのが約</a:t>
            </a:r>
            <a:r>
              <a:rPr lang="en-US" altLang="ja-JP" dirty="0"/>
              <a:t>111,000</a:t>
            </a:r>
            <a:r>
              <a:rPr lang="ja-JP" altLang="en-US" dirty="0"/>
              <a:t>件、さらにログイン可能であったのが</a:t>
            </a:r>
            <a:r>
              <a:rPr lang="en-US" altLang="ja-JP" dirty="0"/>
              <a:t>1,328</a:t>
            </a:r>
            <a:r>
              <a:rPr lang="ja-JP" altLang="en-US" dirty="0"/>
              <a:t>件であった </a:t>
            </a:r>
            <a:r>
              <a:rPr lang="en-US" altLang="ja-JP" dirty="0"/>
              <a:t>[2019</a:t>
            </a:r>
            <a:r>
              <a:rPr lang="ja-JP" altLang="en-US" dirty="0"/>
              <a:t>年度第</a:t>
            </a:r>
            <a:r>
              <a:rPr lang="en-US" altLang="ja-JP" dirty="0"/>
              <a:t>3</a:t>
            </a:r>
            <a:r>
              <a:rPr lang="ja-JP" altLang="en-US" dirty="0"/>
              <a:t>四半期の調査結果</a:t>
            </a:r>
            <a:r>
              <a:rPr lang="en-US" altLang="ja-JP" dirty="0"/>
              <a:t>] </a:t>
            </a:r>
          </a:p>
          <a:p>
            <a:pPr lvl="1">
              <a:lnSpc>
                <a:spcPct val="100000"/>
              </a:lnSpc>
            </a:pPr>
            <a:r>
              <a:rPr lang="ja-JP" altLang="en-US" dirty="0"/>
              <a:t>ウイルスに感染した</a:t>
            </a:r>
            <a:r>
              <a:rPr lang="en-US" altLang="ja-JP" dirty="0"/>
              <a:t>IoT</a:t>
            </a:r>
            <a:r>
              <a:rPr lang="ja-JP" altLang="en-US" dirty="0"/>
              <a:t>機器の</a:t>
            </a:r>
            <a:r>
              <a:rPr lang="en-US" altLang="ja-JP" dirty="0"/>
              <a:t>1</a:t>
            </a:r>
            <a:r>
              <a:rPr lang="ja-JP" altLang="en-US" dirty="0"/>
              <a:t>日あたりの検知数は少ないときは</a:t>
            </a:r>
            <a:r>
              <a:rPr lang="en-US" altLang="ja-JP" dirty="0"/>
              <a:t>60</a:t>
            </a:r>
            <a:r>
              <a:rPr lang="ja-JP" altLang="en-US" dirty="0"/>
              <a:t>件、多いときで</a:t>
            </a:r>
            <a:r>
              <a:rPr lang="en-US" altLang="ja-JP" dirty="0"/>
              <a:t>598</a:t>
            </a:r>
            <a:r>
              <a:rPr lang="ja-JP" altLang="en-US" dirty="0"/>
              <a:t>件であった</a:t>
            </a:r>
            <a:endParaRPr lang="en-US" altLang="ja-JP"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脆弱な</a:t>
            </a:r>
            <a:r>
              <a:rPr lang="en-US" altLang="ja-JP" sz="1400" dirty="0"/>
              <a:t>IoT</a:t>
            </a:r>
            <a:r>
              <a:rPr lang="ja-JP" altLang="en-US" sz="1400" dirty="0"/>
              <a:t>機器及びマルウェアに感染している</a:t>
            </a:r>
            <a:r>
              <a:rPr lang="en-US" altLang="ja-JP" sz="1400" dirty="0"/>
              <a:t>IoT</a:t>
            </a:r>
            <a:r>
              <a:rPr lang="ja-JP" altLang="en-US" sz="1400" dirty="0"/>
              <a:t>機器の利用者への注意喚起の実施状況（</a:t>
            </a:r>
            <a:r>
              <a:rPr lang="en-US" altLang="ja-JP" sz="1400" dirty="0"/>
              <a:t>2019</a:t>
            </a:r>
            <a:r>
              <a:rPr lang="ja-JP" altLang="en-US" sz="1400" dirty="0"/>
              <a:t>年度第</a:t>
            </a:r>
            <a:r>
              <a:rPr lang="en-US" altLang="ja-JP" sz="1400" dirty="0"/>
              <a:t>3</a:t>
            </a:r>
            <a:r>
              <a:rPr lang="ja-JP" altLang="en-US" sz="1400" dirty="0"/>
              <a:t>四半期）</a:t>
            </a:r>
            <a:br>
              <a:rPr lang="en-US" altLang="ja-JP" sz="1400" dirty="0"/>
            </a:br>
            <a:r>
              <a:rPr lang="en-US" altLang="ja-JP" sz="1400" dirty="0">
                <a:hlinkClick r:id="rId3"/>
              </a:rPr>
              <a:t>https://www.soumu.go.jp/menu_news/s-news/01cyber01_02000001_00058.html</a:t>
            </a:r>
            <a:endParaRPr lang="en-US" altLang="ja-JP" sz="1400" dirty="0"/>
          </a:p>
          <a:p>
            <a:pPr marL="0" indent="0">
              <a:lnSpc>
                <a:spcPct val="100000"/>
              </a:lnSpc>
              <a:buNone/>
            </a:pPr>
            <a:r>
              <a:rPr lang="en-US" altLang="ja-JP" sz="1400" dirty="0"/>
              <a:t> </a:t>
            </a:r>
            <a:endParaRPr kumimoji="1" lang="ja-JP" altLang="en-US" sz="1400" dirty="0"/>
          </a:p>
        </p:txBody>
      </p:sp>
      <p:sp>
        <p:nvSpPr>
          <p:cNvPr id="4" name="スライド番号プレースホルダー 3">
            <a:extLst>
              <a:ext uri="{FF2B5EF4-FFF2-40B4-BE49-F238E27FC236}">
                <a16:creationId xmlns:a16="http://schemas.microsoft.com/office/drawing/2014/main" id="{0A2F0775-2035-4872-8412-56D7A15DBBDC}"/>
              </a:ext>
            </a:extLst>
          </p:cNvPr>
          <p:cNvSpPr>
            <a:spLocks noGrp="1"/>
          </p:cNvSpPr>
          <p:nvPr>
            <p:ph type="sldNum" sz="quarter" idx="12"/>
          </p:nvPr>
        </p:nvSpPr>
        <p:spPr/>
        <p:txBody>
          <a:bodyPr/>
          <a:lstStyle/>
          <a:p>
            <a:fld id="{9C0452C9-47B8-4E93-87C2-472C2E84F09B}" type="slidenum">
              <a:rPr kumimoji="1" lang="ja-JP" altLang="en-US" smtClean="0"/>
              <a:t>59</a:t>
            </a:fld>
            <a:endParaRPr kumimoji="1" lang="ja-JP" altLang="en-US"/>
          </a:p>
        </p:txBody>
      </p:sp>
    </p:spTree>
    <p:extLst>
      <p:ext uri="{BB962C8B-B14F-4D97-AF65-F5344CB8AC3E}">
        <p14:creationId xmlns:p14="http://schemas.microsoft.com/office/powerpoint/2010/main" val="220775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09711-1DF9-4EC0-8828-5D8C67B45F27}"/>
              </a:ext>
            </a:extLst>
          </p:cNvPr>
          <p:cNvSpPr>
            <a:spLocks noGrp="1"/>
          </p:cNvSpPr>
          <p:nvPr>
            <p:ph type="title"/>
          </p:nvPr>
        </p:nvSpPr>
        <p:spPr>
          <a:xfrm>
            <a:off x="633845" y="365760"/>
            <a:ext cx="7886700" cy="1325562"/>
          </a:xfrm>
        </p:spPr>
        <p:txBody>
          <a:bodyPr/>
          <a:lstStyle/>
          <a:p>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33F17117-6CBC-4E53-B5DA-EE9E52E8156F}"/>
              </a:ext>
            </a:extLst>
          </p:cNvPr>
          <p:cNvSpPr>
            <a:spLocks noGrp="1"/>
          </p:cNvSpPr>
          <p:nvPr>
            <p:ph idx="1"/>
          </p:nvPr>
        </p:nvSpPr>
        <p:spPr>
          <a:xfrm>
            <a:off x="633845" y="1828801"/>
            <a:ext cx="7886700" cy="4351337"/>
          </a:xfrm>
        </p:spPr>
        <p:txBody>
          <a:bodyPr>
            <a:normAutofit lnSpcReduction="10000"/>
          </a:bodyPr>
          <a:lstStyle/>
          <a:p>
            <a:pPr marL="0" indent="0" algn="ctr">
              <a:buNone/>
            </a:pPr>
            <a:endParaRPr lang="en-US" altLang="ja-JP" sz="3200" dirty="0"/>
          </a:p>
          <a:p>
            <a:pPr marL="0" indent="0" algn="ctr">
              <a:buNone/>
            </a:pPr>
            <a:endParaRPr lang="en-US" altLang="ja-JP" sz="3200" dirty="0"/>
          </a:p>
          <a:p>
            <a:pPr marL="0" indent="0" algn="ctr">
              <a:buNone/>
            </a:pPr>
            <a:endParaRPr lang="en-US" altLang="ja-JP" sz="3200" dirty="0"/>
          </a:p>
          <a:p>
            <a:pPr marL="0" indent="0" algn="ctr">
              <a:buNone/>
            </a:pPr>
            <a:r>
              <a:rPr lang="ja-JP" altLang="en-US" sz="3600" dirty="0"/>
              <a:t>情報セキュリティ</a:t>
            </a:r>
            <a:r>
              <a:rPr lang="en-US" altLang="ja-JP" sz="3600" dirty="0"/>
              <a:t>10</a:t>
            </a:r>
            <a:r>
              <a:rPr lang="ja-JP" altLang="en-US" sz="3600" dirty="0"/>
              <a:t>大脅威</a:t>
            </a:r>
            <a:r>
              <a:rPr lang="en-US" altLang="ja-JP" sz="3600" dirty="0"/>
              <a:t>2020</a:t>
            </a:r>
          </a:p>
          <a:p>
            <a:pPr marL="0" indent="0" algn="ctr">
              <a:buNone/>
            </a:pPr>
            <a:r>
              <a:rPr lang="ja-JP" altLang="en-US" sz="3600" dirty="0"/>
              <a:t>組織編 各脅威の解説</a:t>
            </a:r>
            <a:endParaRPr lang="en-US" altLang="ja-JP" sz="3600" dirty="0"/>
          </a:p>
          <a:p>
            <a:pPr marL="0" indent="0" algn="ctr">
              <a:buNone/>
            </a:pPr>
            <a:endParaRPr kumimoji="1" lang="en-US" altLang="ja-JP" sz="3200" dirty="0"/>
          </a:p>
          <a:p>
            <a:pPr marL="0" indent="0" algn="ctr">
              <a:buNone/>
            </a:pPr>
            <a:endParaRPr lang="en-US" altLang="ja-JP" sz="3200" dirty="0"/>
          </a:p>
          <a:p>
            <a:pPr marL="0" indent="0" algn="ctr">
              <a:buNone/>
            </a:pPr>
            <a:r>
              <a:rPr lang="en-US" altLang="ja-JP" sz="1800" dirty="0">
                <a:solidFill>
                  <a:srgbClr val="FF0000"/>
                </a:solidFill>
              </a:rPr>
              <a:t>※</a:t>
            </a:r>
            <a:r>
              <a:rPr lang="ja-JP" altLang="en-US" sz="1800" dirty="0">
                <a:solidFill>
                  <a:srgbClr val="FF0000"/>
                </a:solidFill>
              </a:rPr>
              <a:t>以降の各脅威の対策では、前項の「情報セキュリティ対策の基本」は</a:t>
            </a:r>
            <a:br>
              <a:rPr lang="en-US" altLang="ja-JP" sz="1800" dirty="0">
                <a:solidFill>
                  <a:srgbClr val="FF0000"/>
                </a:solidFill>
              </a:rPr>
            </a:br>
            <a:r>
              <a:rPr lang="ja-JP" altLang="en-US" sz="1800" dirty="0">
                <a:solidFill>
                  <a:srgbClr val="FF0000"/>
                </a:solidFill>
              </a:rPr>
              <a:t>実施されている前提とし、記載には含めていません。</a:t>
            </a:r>
            <a:endParaRPr kumimoji="1" lang="ja-JP" altLang="en-US" sz="1800" dirty="0">
              <a:solidFill>
                <a:srgbClr val="FF0000"/>
              </a:solidFill>
            </a:endParaRPr>
          </a:p>
        </p:txBody>
      </p:sp>
      <p:sp>
        <p:nvSpPr>
          <p:cNvPr id="4" name="スライド番号プレースホルダー 3">
            <a:extLst>
              <a:ext uri="{FF2B5EF4-FFF2-40B4-BE49-F238E27FC236}">
                <a16:creationId xmlns:a16="http://schemas.microsoft.com/office/drawing/2014/main" id="{3708068F-9454-4682-A1FA-9D2C0FD6B5AD}"/>
              </a:ext>
            </a:extLst>
          </p:cNvPr>
          <p:cNvSpPr>
            <a:spLocks noGrp="1"/>
          </p:cNvSpPr>
          <p:nvPr>
            <p:ph type="sldNum" sz="quarter" idx="12"/>
          </p:nvPr>
        </p:nvSpPr>
        <p:spPr/>
        <p:txBody>
          <a:bodyPr/>
          <a:lstStyle/>
          <a:p>
            <a:fld id="{9C0452C9-47B8-4E93-87C2-472C2E84F09B}" type="slidenum">
              <a:rPr kumimoji="1" lang="ja-JP" altLang="en-US" smtClean="0"/>
              <a:t>6</a:t>
            </a:fld>
            <a:endParaRPr kumimoji="1" lang="ja-JP" altLang="en-US"/>
          </a:p>
        </p:txBody>
      </p:sp>
    </p:spTree>
    <p:extLst>
      <p:ext uri="{BB962C8B-B14F-4D97-AF65-F5344CB8AC3E}">
        <p14:creationId xmlns:p14="http://schemas.microsoft.com/office/powerpoint/2010/main" val="3656100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1D580E-7939-4537-955E-982FB00C9361}"/>
              </a:ext>
            </a:extLst>
          </p:cNvPr>
          <p:cNvSpPr>
            <a:spLocks noGrp="1"/>
          </p:cNvSpPr>
          <p:nvPr>
            <p:ph type="title"/>
          </p:nvPr>
        </p:nvSpPr>
        <p:spPr/>
        <p:txBody>
          <a:bodyPr/>
          <a:lstStyle/>
          <a:p>
            <a:r>
              <a:rPr lang="en-US" altLang="ja-JP" dirty="0">
                <a:solidFill>
                  <a:prstClr val="black"/>
                </a:solidFill>
              </a:rPr>
              <a:t>【9</a:t>
            </a:r>
            <a:r>
              <a:rPr lang="ja-JP" altLang="en-US" dirty="0">
                <a:solidFill>
                  <a:prstClr val="black"/>
                </a:solidFill>
              </a:rPr>
              <a:t>位</a:t>
            </a:r>
            <a:r>
              <a:rPr lang="en-US" altLang="ja-JP" dirty="0">
                <a:solidFill>
                  <a:prstClr val="black"/>
                </a:solidFill>
              </a:rPr>
              <a:t>】IoT</a:t>
            </a:r>
            <a:r>
              <a:rPr lang="ja-JP" altLang="en-US" dirty="0">
                <a:solidFill>
                  <a:prstClr val="black"/>
                </a:solidFill>
              </a:rPr>
              <a:t>機器の不正利用 </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IoT</a:t>
            </a:r>
            <a:r>
              <a:rPr lang="ja-JP" altLang="en-US" sz="1600" dirty="0">
                <a:solidFill>
                  <a:prstClr val="black"/>
                </a:solidFill>
              </a:rPr>
              <a:t>機器の普及に伴い脆弱性を悪用する攻撃が多様化、開発ベンダーは対策が急務～</a:t>
            </a:r>
            <a:endParaRPr kumimoji="1" lang="ja-JP" altLang="en-US" dirty="0"/>
          </a:p>
        </p:txBody>
      </p:sp>
      <p:sp>
        <p:nvSpPr>
          <p:cNvPr id="3" name="コンテンツ プレースホルダー 2">
            <a:extLst>
              <a:ext uri="{FF2B5EF4-FFF2-40B4-BE49-F238E27FC236}">
                <a16:creationId xmlns:a16="http://schemas.microsoft.com/office/drawing/2014/main" id="{82C3D3E4-BF90-4825-ADC3-14E9539D7BB6}"/>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en-US" altLang="ja-JP" dirty="0"/>
              <a:t>IoT</a:t>
            </a:r>
            <a:r>
              <a:rPr lang="ja-JP" altLang="en-US" dirty="0"/>
              <a:t>機器の開発者</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dirty="0"/>
              <a:t>セキュア開発ライフサイクルの実践</a:t>
            </a:r>
            <a:endParaRPr lang="en-US" altLang="ja-JP" dirty="0"/>
          </a:p>
          <a:p>
            <a:pPr lvl="2">
              <a:lnSpc>
                <a:spcPct val="100000"/>
              </a:lnSpc>
            </a:pPr>
            <a:r>
              <a:rPr lang="ja-JP" altLang="en-US" dirty="0"/>
              <a:t>セキュリティバイデザインの実施</a:t>
            </a:r>
            <a:endParaRPr lang="en-US" altLang="ja-JP" dirty="0"/>
          </a:p>
          <a:p>
            <a:pPr lvl="2">
              <a:lnSpc>
                <a:spcPct val="100000"/>
              </a:lnSpc>
            </a:pPr>
            <a:r>
              <a:rPr lang="ja-JP" altLang="en-US" dirty="0"/>
              <a:t>初期パスワード変更の強制化</a:t>
            </a:r>
            <a:endParaRPr lang="en-US" altLang="ja-JP" dirty="0"/>
          </a:p>
          <a:p>
            <a:pPr lvl="2">
              <a:lnSpc>
                <a:spcPct val="100000"/>
              </a:lnSpc>
            </a:pPr>
            <a:r>
              <a:rPr lang="ja-JP" altLang="en-US" dirty="0"/>
              <a:t>脆弱性の解消（セキュアプログラミング、脆弱性検査、ファジング等）</a:t>
            </a:r>
            <a:endParaRPr lang="en-US" altLang="ja-JP" dirty="0"/>
          </a:p>
          <a:p>
            <a:pPr lvl="2">
              <a:lnSpc>
                <a:spcPct val="100000"/>
              </a:lnSpc>
            </a:pPr>
            <a:r>
              <a:rPr lang="ja-JP" altLang="en-US" dirty="0"/>
              <a:t>ソフトウェア更新の自動化</a:t>
            </a:r>
            <a:endParaRPr lang="en-US" altLang="ja-JP" dirty="0"/>
          </a:p>
          <a:p>
            <a:pPr lvl="2">
              <a:lnSpc>
                <a:spcPct val="100000"/>
              </a:lnSpc>
            </a:pPr>
            <a:r>
              <a:rPr lang="ja-JP" altLang="en-US" dirty="0"/>
              <a:t>わかりやすい取扱説明書の作成（適切な管理の呼びかけ）</a:t>
            </a:r>
            <a:endParaRPr lang="en-US" altLang="ja-JP" dirty="0"/>
          </a:p>
          <a:p>
            <a:pPr lvl="2">
              <a:lnSpc>
                <a:spcPct val="100000"/>
              </a:lnSpc>
            </a:pPr>
            <a:r>
              <a:rPr lang="ja-JP" altLang="en-US" dirty="0"/>
              <a:t>迅速なセキュリティパッチの提供</a:t>
            </a:r>
            <a:endParaRPr lang="en-US" altLang="ja-JP" dirty="0"/>
          </a:p>
          <a:p>
            <a:pPr lvl="2">
              <a:lnSpc>
                <a:spcPct val="100000"/>
              </a:lnSpc>
            </a:pPr>
            <a:r>
              <a:rPr lang="ja-JP" altLang="en-US" dirty="0"/>
              <a:t>利用者にとって不要な機能の無効化</a:t>
            </a:r>
            <a:endParaRPr lang="en-US" altLang="ja-JP" dirty="0"/>
          </a:p>
          <a:p>
            <a:pPr lvl="2">
              <a:lnSpc>
                <a:spcPct val="100000"/>
              </a:lnSpc>
            </a:pPr>
            <a:r>
              <a:rPr lang="ja-JP" altLang="en-US" dirty="0"/>
              <a:t>セキュリティに配慮したデフォルト設定</a:t>
            </a:r>
            <a:endParaRPr lang="en-US" altLang="ja-JP" dirty="0"/>
          </a:p>
          <a:p>
            <a:pPr lvl="2">
              <a:lnSpc>
                <a:spcPct val="100000"/>
              </a:lnSpc>
            </a:pPr>
            <a:r>
              <a:rPr lang="ja-JP" altLang="en-US" dirty="0"/>
              <a:t>ソフトウェアサポート期間の明確化 </a:t>
            </a:r>
            <a:endParaRPr kumimoji="1" lang="ja-JP" altLang="en-US" dirty="0"/>
          </a:p>
        </p:txBody>
      </p:sp>
      <p:sp>
        <p:nvSpPr>
          <p:cNvPr id="4" name="スライド番号プレースホルダー 3">
            <a:extLst>
              <a:ext uri="{FF2B5EF4-FFF2-40B4-BE49-F238E27FC236}">
                <a16:creationId xmlns:a16="http://schemas.microsoft.com/office/drawing/2014/main" id="{AAE4DC62-03B6-42AA-B780-B631A8ACAA21}"/>
              </a:ext>
            </a:extLst>
          </p:cNvPr>
          <p:cNvSpPr>
            <a:spLocks noGrp="1"/>
          </p:cNvSpPr>
          <p:nvPr>
            <p:ph type="sldNum" sz="quarter" idx="12"/>
          </p:nvPr>
        </p:nvSpPr>
        <p:spPr/>
        <p:txBody>
          <a:bodyPr/>
          <a:lstStyle/>
          <a:p>
            <a:fld id="{9C0452C9-47B8-4E93-87C2-472C2E84F09B}" type="slidenum">
              <a:rPr kumimoji="1" lang="ja-JP" altLang="en-US" smtClean="0"/>
              <a:t>60</a:t>
            </a:fld>
            <a:endParaRPr kumimoji="1" lang="ja-JP" altLang="en-US"/>
          </a:p>
        </p:txBody>
      </p:sp>
    </p:spTree>
    <p:extLst>
      <p:ext uri="{BB962C8B-B14F-4D97-AF65-F5344CB8AC3E}">
        <p14:creationId xmlns:p14="http://schemas.microsoft.com/office/powerpoint/2010/main" val="616898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C8E2E-E85A-4F31-B7EE-65B9F1738BD2}"/>
              </a:ext>
            </a:extLst>
          </p:cNvPr>
          <p:cNvSpPr>
            <a:spLocks noGrp="1"/>
          </p:cNvSpPr>
          <p:nvPr>
            <p:ph type="title"/>
          </p:nvPr>
        </p:nvSpPr>
        <p:spPr/>
        <p:txBody>
          <a:bodyPr/>
          <a:lstStyle/>
          <a:p>
            <a:r>
              <a:rPr lang="en-US" altLang="ja-JP" dirty="0">
                <a:solidFill>
                  <a:prstClr val="black"/>
                </a:solidFill>
              </a:rPr>
              <a:t>【9</a:t>
            </a:r>
            <a:r>
              <a:rPr lang="ja-JP" altLang="en-US" dirty="0">
                <a:solidFill>
                  <a:prstClr val="black"/>
                </a:solidFill>
              </a:rPr>
              <a:t>位</a:t>
            </a:r>
            <a:r>
              <a:rPr lang="en-US" altLang="ja-JP" dirty="0">
                <a:solidFill>
                  <a:prstClr val="black"/>
                </a:solidFill>
              </a:rPr>
              <a:t>】IoT</a:t>
            </a:r>
            <a:r>
              <a:rPr lang="ja-JP" altLang="en-US" dirty="0">
                <a:solidFill>
                  <a:prstClr val="black"/>
                </a:solidFill>
              </a:rPr>
              <a:t>機器の不正利用 </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IoT</a:t>
            </a:r>
            <a:r>
              <a:rPr lang="ja-JP" altLang="en-US" sz="1600" dirty="0">
                <a:solidFill>
                  <a:prstClr val="black"/>
                </a:solidFill>
              </a:rPr>
              <a:t>機器の普及に伴い脆弱性を悪用する攻撃が多様化、開発ベンダーは対策が急務～</a:t>
            </a:r>
            <a:endParaRPr kumimoji="1" lang="ja-JP" altLang="en-US" dirty="0"/>
          </a:p>
        </p:txBody>
      </p:sp>
      <p:sp>
        <p:nvSpPr>
          <p:cNvPr id="3" name="コンテンツ プレースホルダー 2">
            <a:extLst>
              <a:ext uri="{FF2B5EF4-FFF2-40B4-BE49-F238E27FC236}">
                <a16:creationId xmlns:a16="http://schemas.microsoft.com/office/drawing/2014/main" id="{DFA95661-BF85-4B87-8A17-B6EBA955F67D}"/>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組織のシステム管理者・利用者</a:t>
            </a:r>
            <a:endParaRPr lang="en-US" altLang="ja-JP" dirty="0"/>
          </a:p>
          <a:p>
            <a:pPr lvl="1">
              <a:lnSpc>
                <a:spcPct val="100000"/>
              </a:lnSpc>
            </a:pPr>
            <a:r>
              <a:rPr lang="ja-JP" altLang="en-US" dirty="0"/>
              <a:t>情報リテラシーの向上</a:t>
            </a:r>
            <a:endParaRPr lang="en-US" altLang="ja-JP" dirty="0"/>
          </a:p>
          <a:p>
            <a:pPr lvl="2">
              <a:lnSpc>
                <a:spcPct val="100000"/>
              </a:lnSpc>
            </a:pPr>
            <a:r>
              <a:rPr lang="ja-JP" altLang="en-US" dirty="0"/>
              <a:t>使用前に説明書を確認</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dirty="0"/>
              <a:t>セキュリティパッチが公開されたら迅速に更新 （自動更新機能の有効化等）</a:t>
            </a:r>
            <a:endParaRPr lang="en-US" altLang="ja-JP" dirty="0"/>
          </a:p>
          <a:p>
            <a:pPr lvl="2">
              <a:lnSpc>
                <a:spcPct val="100000"/>
              </a:lnSpc>
            </a:pPr>
            <a:r>
              <a:rPr lang="ja-JP" altLang="en-US" dirty="0"/>
              <a:t>機器の管理画面や管理ポートに対する適切なアクセス制限</a:t>
            </a:r>
            <a:endParaRPr lang="en-US" altLang="ja-JP" dirty="0"/>
          </a:p>
          <a:p>
            <a:pPr lvl="2">
              <a:lnSpc>
                <a:spcPct val="100000"/>
              </a:lnSpc>
            </a:pPr>
            <a:r>
              <a:rPr lang="ja-JP" altLang="en-US" dirty="0"/>
              <a:t>廃棄時は初期化</a:t>
            </a:r>
            <a:endParaRPr lang="en-US" altLang="ja-JP" dirty="0"/>
          </a:p>
          <a:p>
            <a:pPr lvl="1">
              <a:lnSpc>
                <a:spcPct val="100000"/>
              </a:lnSpc>
            </a:pPr>
            <a:r>
              <a:rPr lang="ja-JP" altLang="en-US" dirty="0"/>
              <a:t>被害を受けた後の対応</a:t>
            </a:r>
            <a:endParaRPr lang="en-US" altLang="ja-JP" dirty="0"/>
          </a:p>
          <a:p>
            <a:pPr lvl="2">
              <a:lnSpc>
                <a:spcPct val="100000"/>
              </a:lnSpc>
            </a:pPr>
            <a:r>
              <a:rPr lang="en-US" altLang="ja-JP" dirty="0"/>
              <a:t>CSIRT</a:t>
            </a:r>
            <a:r>
              <a:rPr lang="ja-JP" altLang="en-US" dirty="0"/>
              <a:t>への連絡</a:t>
            </a:r>
            <a:endParaRPr lang="en-US" altLang="ja-JP" dirty="0"/>
          </a:p>
          <a:p>
            <a:pPr lvl="2">
              <a:lnSpc>
                <a:spcPct val="100000"/>
              </a:lnSpc>
            </a:pPr>
            <a:r>
              <a:rPr lang="en-US" altLang="ja-JP" dirty="0"/>
              <a:t>IoT</a:t>
            </a:r>
            <a:r>
              <a:rPr lang="ja-JP" altLang="en-US" dirty="0"/>
              <a:t>機器の電源オフ</a:t>
            </a:r>
            <a:endParaRPr lang="en-US" altLang="ja-JP" dirty="0"/>
          </a:p>
          <a:p>
            <a:pPr lvl="2">
              <a:lnSpc>
                <a:spcPct val="100000"/>
              </a:lnSpc>
            </a:pPr>
            <a:r>
              <a:rPr lang="en-US" altLang="ja-JP" dirty="0"/>
              <a:t>IoT</a:t>
            </a:r>
            <a:r>
              <a:rPr lang="ja-JP" altLang="en-US" dirty="0"/>
              <a:t>機器の初期化後、上記「被害の予防」を実施</a:t>
            </a:r>
            <a:endParaRPr lang="en-US" altLang="ja-JP" dirty="0"/>
          </a:p>
          <a:p>
            <a:pPr lvl="2">
              <a:lnSpc>
                <a:spcPct val="100000"/>
              </a:lnSpc>
            </a:pPr>
            <a:r>
              <a:rPr lang="ja-JP" altLang="en-US" dirty="0"/>
              <a:t>影響調査および原因の追究、対策の強化</a:t>
            </a:r>
            <a:endParaRPr kumimoji="1" lang="ja-JP" altLang="en-US" dirty="0"/>
          </a:p>
        </p:txBody>
      </p:sp>
      <p:sp>
        <p:nvSpPr>
          <p:cNvPr id="4" name="スライド番号プレースホルダー 3">
            <a:extLst>
              <a:ext uri="{FF2B5EF4-FFF2-40B4-BE49-F238E27FC236}">
                <a16:creationId xmlns:a16="http://schemas.microsoft.com/office/drawing/2014/main" id="{F6C2A8F4-CFAC-40C2-9BD8-6746A3A39B1B}"/>
              </a:ext>
            </a:extLst>
          </p:cNvPr>
          <p:cNvSpPr>
            <a:spLocks noGrp="1"/>
          </p:cNvSpPr>
          <p:nvPr>
            <p:ph type="sldNum" sz="quarter" idx="12"/>
          </p:nvPr>
        </p:nvSpPr>
        <p:spPr/>
        <p:txBody>
          <a:bodyPr/>
          <a:lstStyle/>
          <a:p>
            <a:fld id="{9C0452C9-47B8-4E93-87C2-472C2E84F09B}" type="slidenum">
              <a:rPr kumimoji="1" lang="ja-JP" altLang="en-US" smtClean="0"/>
              <a:t>61</a:t>
            </a:fld>
            <a:endParaRPr kumimoji="1" lang="ja-JP" altLang="en-US"/>
          </a:p>
        </p:txBody>
      </p:sp>
    </p:spTree>
    <p:extLst>
      <p:ext uri="{BB962C8B-B14F-4D97-AF65-F5344CB8AC3E}">
        <p14:creationId xmlns:p14="http://schemas.microsoft.com/office/powerpoint/2010/main" val="81842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79D6D3-7B56-42FD-B942-FE628D892636}"/>
              </a:ext>
            </a:extLst>
          </p:cNvPr>
          <p:cNvSpPr>
            <a:spLocks noGrp="1"/>
          </p:cNvSpPr>
          <p:nvPr>
            <p:ph type="title"/>
          </p:nvPr>
        </p:nvSpPr>
        <p:spPr>
          <a:xfrm>
            <a:off x="633845" y="365760"/>
            <a:ext cx="8373968" cy="1011936"/>
          </a:xfrm>
        </p:spPr>
        <p:txBody>
          <a:bodyPr>
            <a:normAutofit/>
          </a:bodyPr>
          <a:lstStyle/>
          <a:p>
            <a:r>
              <a:rPr lang="en-US" altLang="ja-JP" dirty="0">
                <a:solidFill>
                  <a:prstClr val="black"/>
                </a:solidFill>
              </a:rPr>
              <a:t>【10</a:t>
            </a:r>
            <a:r>
              <a:rPr lang="ja-JP" altLang="en-US" dirty="0">
                <a:solidFill>
                  <a:prstClr val="black"/>
                </a:solidFill>
              </a:rPr>
              <a:t>位</a:t>
            </a:r>
            <a:r>
              <a:rPr lang="en-US" altLang="ja-JP" dirty="0">
                <a:solidFill>
                  <a:prstClr val="black"/>
                </a:solidFill>
              </a:rPr>
              <a:t>】</a:t>
            </a:r>
            <a:r>
              <a:rPr lang="ja-JP" altLang="en-US" dirty="0"/>
              <a:t>サービス妨害攻撃によるサービスの停止</a:t>
            </a:r>
            <a:br>
              <a:rPr lang="ja-JP" altLang="en-US" sz="2300" dirty="0">
                <a:solidFill>
                  <a:prstClr val="black"/>
                </a:solidFill>
              </a:rPr>
            </a:br>
            <a:r>
              <a:rPr lang="ja-JP" altLang="en-US" sz="1600" dirty="0">
                <a:solidFill>
                  <a:prstClr val="black"/>
                </a:solidFill>
              </a:rPr>
              <a:t>～</a:t>
            </a:r>
            <a:r>
              <a:rPr lang="en-US" altLang="ja-JP" sz="1600" dirty="0"/>
              <a:t>DDoS</a:t>
            </a:r>
            <a:r>
              <a:rPr lang="ja-JP" altLang="en-US" sz="1600" dirty="0"/>
              <a:t>攻撃の被害に遭わないために事前準備を強化する</a:t>
            </a:r>
            <a:r>
              <a:rPr lang="ja-JP" altLang="en-US" sz="1600" dirty="0">
                <a:solidFill>
                  <a:prstClr val="black"/>
                </a:solidFill>
              </a:rPr>
              <a:t>～</a:t>
            </a:r>
            <a:endParaRPr kumimoji="1" lang="ja-JP" altLang="en-US" dirty="0"/>
          </a:p>
        </p:txBody>
      </p:sp>
      <p:sp>
        <p:nvSpPr>
          <p:cNvPr id="3" name="コンテンツ プレースホルダー 2">
            <a:extLst>
              <a:ext uri="{FF2B5EF4-FFF2-40B4-BE49-F238E27FC236}">
                <a16:creationId xmlns:a16="http://schemas.microsoft.com/office/drawing/2014/main" id="{BB1E6291-D139-4ECB-BD7C-357B81132468}"/>
              </a:ext>
            </a:extLst>
          </p:cNvPr>
          <p:cNvSpPr>
            <a:spLocks noGrp="1"/>
          </p:cNvSpPr>
          <p:nvPr>
            <p:ph idx="1"/>
          </p:nvPr>
        </p:nvSpPr>
        <p:spPr/>
        <p:txBody>
          <a:bodyPr/>
          <a:lstStyle/>
          <a:p>
            <a:pPr>
              <a:lnSpc>
                <a:spcPct val="100000"/>
              </a:lnSpc>
            </a:pPr>
            <a:r>
              <a:rPr lang="ja-JP" altLang="en-US" dirty="0"/>
              <a:t>標的組織のサーバー等に大量の通信による高負荷をかける</a:t>
            </a:r>
            <a:endParaRPr lang="en-US" altLang="ja-JP" dirty="0"/>
          </a:p>
          <a:p>
            <a:pPr>
              <a:lnSpc>
                <a:spcPct val="100000"/>
              </a:lnSpc>
            </a:pPr>
            <a:r>
              <a:rPr lang="ja-JP" altLang="en-US" dirty="0"/>
              <a:t>高負荷をかけられたサーバーは処理遅延やサービス停止</a:t>
            </a:r>
            <a:endParaRPr lang="en-US" altLang="ja-JP" dirty="0"/>
          </a:p>
          <a:p>
            <a:pPr>
              <a:lnSpc>
                <a:spcPct val="100000"/>
              </a:lnSpc>
            </a:pPr>
            <a:r>
              <a:rPr lang="ja-JP" altLang="en-US" dirty="0"/>
              <a:t>サービス停止による機会損失、信用失墜等の被害</a:t>
            </a:r>
            <a:endParaRPr kumimoji="1" lang="ja-JP" altLang="en-US" dirty="0"/>
          </a:p>
        </p:txBody>
      </p:sp>
      <p:sp>
        <p:nvSpPr>
          <p:cNvPr id="4" name="スライド番号プレースホルダー 3">
            <a:extLst>
              <a:ext uri="{FF2B5EF4-FFF2-40B4-BE49-F238E27FC236}">
                <a16:creationId xmlns:a16="http://schemas.microsoft.com/office/drawing/2014/main" id="{8AF3E895-D35C-4550-B78A-86DAFAF9615A}"/>
              </a:ext>
            </a:extLst>
          </p:cNvPr>
          <p:cNvSpPr>
            <a:spLocks noGrp="1"/>
          </p:cNvSpPr>
          <p:nvPr>
            <p:ph type="sldNum" sz="quarter" idx="12"/>
          </p:nvPr>
        </p:nvSpPr>
        <p:spPr/>
        <p:txBody>
          <a:bodyPr/>
          <a:lstStyle/>
          <a:p>
            <a:fld id="{9C0452C9-47B8-4E93-87C2-472C2E84F09B}" type="slidenum">
              <a:rPr kumimoji="1" lang="ja-JP" altLang="en-US" smtClean="0"/>
              <a:t>62</a:t>
            </a:fld>
            <a:endParaRPr kumimoji="1" lang="ja-JP" altLang="en-US"/>
          </a:p>
        </p:txBody>
      </p:sp>
    </p:spTree>
    <p:extLst>
      <p:ext uri="{BB962C8B-B14F-4D97-AF65-F5344CB8AC3E}">
        <p14:creationId xmlns:p14="http://schemas.microsoft.com/office/powerpoint/2010/main" val="634668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31AA5-83BF-41B8-8E81-624F3D43F321}"/>
              </a:ext>
            </a:extLst>
          </p:cNvPr>
          <p:cNvSpPr>
            <a:spLocks noGrp="1"/>
          </p:cNvSpPr>
          <p:nvPr>
            <p:ph type="title"/>
          </p:nvPr>
        </p:nvSpPr>
        <p:spPr>
          <a:xfrm>
            <a:off x="633844" y="365760"/>
            <a:ext cx="8510156" cy="1011936"/>
          </a:xfrm>
        </p:spPr>
        <p:txBody>
          <a:bodyPr>
            <a:normAutofit/>
          </a:bodyPr>
          <a:lstStyle/>
          <a:p>
            <a:r>
              <a:rPr lang="en-US" altLang="ja-JP" dirty="0">
                <a:solidFill>
                  <a:prstClr val="black"/>
                </a:solidFill>
              </a:rPr>
              <a:t>【10</a:t>
            </a:r>
            <a:r>
              <a:rPr lang="ja-JP" altLang="en-US" dirty="0">
                <a:solidFill>
                  <a:prstClr val="black"/>
                </a:solidFill>
              </a:rPr>
              <a:t>位</a:t>
            </a:r>
            <a:r>
              <a:rPr lang="en-US" altLang="ja-JP" dirty="0">
                <a:solidFill>
                  <a:prstClr val="black"/>
                </a:solidFill>
              </a:rPr>
              <a:t>】</a:t>
            </a:r>
            <a:r>
              <a:rPr lang="ja-JP" altLang="en-US" dirty="0">
                <a:solidFill>
                  <a:prstClr val="black"/>
                </a:solidFill>
              </a:rPr>
              <a:t>サービス妨害攻撃によるサービスの停止</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DDoS</a:t>
            </a:r>
            <a:r>
              <a:rPr lang="ja-JP" altLang="en-US" sz="1600" dirty="0">
                <a:solidFill>
                  <a:prstClr val="black"/>
                </a:solidFill>
              </a:rPr>
              <a:t>攻撃の被害に遭わないために事前準備を強化する～</a:t>
            </a:r>
            <a:endParaRPr kumimoji="1" lang="ja-JP" altLang="en-US" dirty="0"/>
          </a:p>
        </p:txBody>
      </p:sp>
      <p:sp>
        <p:nvSpPr>
          <p:cNvPr id="3" name="コンテンツ プレースホルダー 2">
            <a:extLst>
              <a:ext uri="{FF2B5EF4-FFF2-40B4-BE49-F238E27FC236}">
                <a16:creationId xmlns:a16="http://schemas.microsoft.com/office/drawing/2014/main" id="{AE3B1A23-9EB5-4000-8475-DD2A9B4F841B}"/>
              </a:ext>
            </a:extLst>
          </p:cNvPr>
          <p:cNvSpPr>
            <a:spLocks noGrp="1"/>
          </p:cNvSpPr>
          <p:nvPr>
            <p:ph idx="1"/>
          </p:nvPr>
        </p:nvSpPr>
        <p:spPr/>
        <p:txBody>
          <a:bodyPr>
            <a:noAutofit/>
          </a:bodyPr>
          <a:lstStyle/>
          <a:p>
            <a:pPr>
              <a:lnSpc>
                <a:spcPct val="100000"/>
              </a:lnSpc>
              <a:buFont typeface="Wingdings" panose="05000000000000000000" pitchFamily="2" charset="2"/>
              <a:buChar char="n"/>
            </a:pPr>
            <a:r>
              <a:rPr kumimoji="1" lang="ja-JP" altLang="en-US" b="1" dirty="0"/>
              <a:t>攻撃手口</a:t>
            </a:r>
            <a:endParaRPr kumimoji="1" lang="en-US" altLang="ja-JP" b="1" dirty="0"/>
          </a:p>
          <a:p>
            <a:pPr marL="0" indent="0">
              <a:lnSpc>
                <a:spcPct val="100000"/>
              </a:lnSpc>
              <a:buNone/>
            </a:pPr>
            <a:endParaRPr kumimoji="1" lang="en-US" altLang="ja-JP" sz="3200" dirty="0"/>
          </a:p>
          <a:p>
            <a:pPr>
              <a:lnSpc>
                <a:spcPct val="100000"/>
              </a:lnSpc>
            </a:pPr>
            <a:r>
              <a:rPr lang="ja-JP" altLang="en-US" dirty="0"/>
              <a:t>ボットネットを利用した</a:t>
            </a:r>
            <a:r>
              <a:rPr lang="en-US" altLang="ja-JP" dirty="0"/>
              <a:t>DDoS</a:t>
            </a:r>
            <a:r>
              <a:rPr lang="ja-JP" altLang="en-US" dirty="0"/>
              <a:t>攻撃</a:t>
            </a:r>
            <a:endParaRPr lang="en-US" altLang="ja-JP" dirty="0"/>
          </a:p>
          <a:p>
            <a:pPr lvl="1">
              <a:lnSpc>
                <a:spcPct val="100000"/>
              </a:lnSpc>
            </a:pPr>
            <a:r>
              <a:rPr lang="ja-JP" altLang="en-US" dirty="0"/>
              <a:t>ウイルス感染させた端末等からボットネットを形成し、</a:t>
            </a:r>
            <a:r>
              <a:rPr lang="en-US" altLang="ja-JP" dirty="0"/>
              <a:t>DDoS</a:t>
            </a:r>
            <a:r>
              <a:rPr lang="ja-JP" altLang="en-US" dirty="0"/>
              <a:t>攻撃に利用する</a:t>
            </a:r>
            <a:endParaRPr lang="en-US" altLang="ja-JP" dirty="0"/>
          </a:p>
          <a:p>
            <a:pPr>
              <a:lnSpc>
                <a:spcPct val="100000"/>
              </a:lnSpc>
            </a:pPr>
            <a:r>
              <a:rPr lang="ja-JP" altLang="en-US" dirty="0"/>
              <a:t>リフレクション攻撃</a:t>
            </a:r>
            <a:endParaRPr lang="en-US" altLang="ja-JP" dirty="0"/>
          </a:p>
          <a:p>
            <a:pPr lvl="1">
              <a:lnSpc>
                <a:spcPct val="100000"/>
              </a:lnSpc>
            </a:pPr>
            <a:r>
              <a:rPr lang="ja-JP" altLang="en-US" dirty="0"/>
              <a:t>送信元の</a:t>
            </a:r>
            <a:r>
              <a:rPr lang="en-US" altLang="ja-JP" dirty="0"/>
              <a:t>IP</a:t>
            </a:r>
            <a:r>
              <a:rPr lang="ja-JP" altLang="en-US" dirty="0"/>
              <a:t>アドレスを標的組織のサーバーに偽装したパケットを多数の</a:t>
            </a:r>
            <a:r>
              <a:rPr lang="en-US" altLang="ja-JP" dirty="0"/>
              <a:t>DNS</a:t>
            </a:r>
            <a:r>
              <a:rPr lang="ja-JP" altLang="en-US" dirty="0"/>
              <a:t>サーバーや</a:t>
            </a:r>
            <a:r>
              <a:rPr lang="en-US" altLang="ja-JP" dirty="0"/>
              <a:t>NTP</a:t>
            </a:r>
            <a:r>
              <a:rPr lang="ja-JP" altLang="en-US" dirty="0"/>
              <a:t>サーバー等に送信する</a:t>
            </a:r>
            <a:endParaRPr lang="en-US" altLang="ja-JP" dirty="0"/>
          </a:p>
          <a:p>
            <a:pPr>
              <a:lnSpc>
                <a:spcPct val="100000"/>
              </a:lnSpc>
            </a:pPr>
            <a:r>
              <a:rPr lang="en-US" altLang="ja-JP" dirty="0"/>
              <a:t>DDoS</a:t>
            </a:r>
            <a:r>
              <a:rPr lang="ja-JP" altLang="en-US" dirty="0"/>
              <a:t>代行サービスの利用</a:t>
            </a:r>
            <a:endParaRPr lang="en-US" altLang="ja-JP" dirty="0"/>
          </a:p>
          <a:p>
            <a:pPr lvl="1">
              <a:lnSpc>
                <a:spcPct val="100000"/>
              </a:lnSpc>
            </a:pPr>
            <a:r>
              <a:rPr lang="ja-JP" altLang="en-US" dirty="0"/>
              <a:t>ダークウェブ等にある</a:t>
            </a:r>
            <a:r>
              <a:rPr lang="en-US" altLang="ja-JP" dirty="0"/>
              <a:t>DDoS</a:t>
            </a:r>
            <a:r>
              <a:rPr lang="ja-JP" altLang="en-US" dirty="0"/>
              <a:t>代行サービスを利用</a:t>
            </a:r>
            <a:endParaRPr lang="en-US" altLang="ja-JP" dirty="0"/>
          </a:p>
          <a:p>
            <a:pPr lvl="1">
              <a:lnSpc>
                <a:spcPct val="100000"/>
              </a:lnSpc>
            </a:pPr>
            <a:r>
              <a:rPr lang="ja-JP" altLang="en-US" dirty="0"/>
              <a:t>専門的な技術が無くても比較的容易に攻撃を行える</a:t>
            </a:r>
            <a:endParaRPr kumimoji="1" lang="ja-JP" altLang="en-US" dirty="0"/>
          </a:p>
        </p:txBody>
      </p:sp>
      <p:sp>
        <p:nvSpPr>
          <p:cNvPr id="4" name="スライド番号プレースホルダー 3">
            <a:extLst>
              <a:ext uri="{FF2B5EF4-FFF2-40B4-BE49-F238E27FC236}">
                <a16:creationId xmlns:a16="http://schemas.microsoft.com/office/drawing/2014/main" id="{7F70425E-4B08-4853-940F-E19ED1E61686}"/>
              </a:ext>
            </a:extLst>
          </p:cNvPr>
          <p:cNvSpPr>
            <a:spLocks noGrp="1"/>
          </p:cNvSpPr>
          <p:nvPr>
            <p:ph type="sldNum" sz="quarter" idx="12"/>
          </p:nvPr>
        </p:nvSpPr>
        <p:spPr/>
        <p:txBody>
          <a:bodyPr/>
          <a:lstStyle/>
          <a:p>
            <a:fld id="{9C0452C9-47B8-4E93-87C2-472C2E84F09B}" type="slidenum">
              <a:rPr kumimoji="1" lang="ja-JP" altLang="en-US" smtClean="0"/>
              <a:t>63</a:t>
            </a:fld>
            <a:endParaRPr kumimoji="1" lang="ja-JP" altLang="en-US"/>
          </a:p>
        </p:txBody>
      </p:sp>
      <p:sp>
        <p:nvSpPr>
          <p:cNvPr id="6" name="正方形/長方形 5">
            <a:extLst>
              <a:ext uri="{FF2B5EF4-FFF2-40B4-BE49-F238E27FC236}">
                <a16:creationId xmlns:a16="http://schemas.microsoft.com/office/drawing/2014/main" id="{B4589B18-E810-4C31-A766-22030D4A4484}"/>
              </a:ext>
            </a:extLst>
          </p:cNvPr>
          <p:cNvSpPr/>
          <p:nvPr/>
        </p:nvSpPr>
        <p:spPr>
          <a:xfrm>
            <a:off x="780545" y="1981200"/>
            <a:ext cx="77400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サーバーに大量の処理要求を送信し高負荷状態に </a:t>
            </a:r>
          </a:p>
        </p:txBody>
      </p:sp>
    </p:spTree>
    <p:extLst>
      <p:ext uri="{BB962C8B-B14F-4D97-AF65-F5344CB8AC3E}">
        <p14:creationId xmlns:p14="http://schemas.microsoft.com/office/powerpoint/2010/main" val="3859731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B1A294-346C-4576-A594-71E6C64E7B57}"/>
              </a:ext>
            </a:extLst>
          </p:cNvPr>
          <p:cNvSpPr>
            <a:spLocks noGrp="1"/>
          </p:cNvSpPr>
          <p:nvPr>
            <p:ph type="title"/>
          </p:nvPr>
        </p:nvSpPr>
        <p:spPr>
          <a:xfrm>
            <a:off x="633844" y="365760"/>
            <a:ext cx="8510155" cy="1011936"/>
          </a:xfrm>
        </p:spPr>
        <p:txBody>
          <a:bodyPr>
            <a:normAutofit/>
          </a:bodyPr>
          <a:lstStyle/>
          <a:p>
            <a:r>
              <a:rPr lang="en-US" altLang="ja-JP" dirty="0">
                <a:solidFill>
                  <a:prstClr val="black"/>
                </a:solidFill>
              </a:rPr>
              <a:t>【10</a:t>
            </a:r>
            <a:r>
              <a:rPr lang="ja-JP" altLang="en-US" dirty="0">
                <a:solidFill>
                  <a:prstClr val="black"/>
                </a:solidFill>
              </a:rPr>
              <a:t>位</a:t>
            </a:r>
            <a:r>
              <a:rPr lang="en-US" altLang="ja-JP" dirty="0">
                <a:solidFill>
                  <a:prstClr val="black"/>
                </a:solidFill>
              </a:rPr>
              <a:t>】</a:t>
            </a:r>
            <a:r>
              <a:rPr lang="ja-JP" altLang="en-US" dirty="0">
                <a:solidFill>
                  <a:prstClr val="black"/>
                </a:solidFill>
              </a:rPr>
              <a:t>サービス妨害攻撃によるサービスの停止</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DDoS</a:t>
            </a:r>
            <a:r>
              <a:rPr lang="ja-JP" altLang="en-US" sz="1600" dirty="0">
                <a:solidFill>
                  <a:prstClr val="black"/>
                </a:solidFill>
              </a:rPr>
              <a:t>攻撃の被害に遭わないために事前準備を強化する～</a:t>
            </a:r>
            <a:endParaRPr kumimoji="1" lang="ja-JP" altLang="en-US" dirty="0"/>
          </a:p>
        </p:txBody>
      </p:sp>
      <p:sp>
        <p:nvSpPr>
          <p:cNvPr id="3" name="コンテンツ プレースホルダー 2">
            <a:extLst>
              <a:ext uri="{FF2B5EF4-FFF2-40B4-BE49-F238E27FC236}">
                <a16:creationId xmlns:a16="http://schemas.microsoft.com/office/drawing/2014/main" id="{CB4921F3-B4E5-4940-84B6-6EF51194DBBD}"/>
              </a:ext>
            </a:extLst>
          </p:cNvPr>
          <p:cNvSpPr>
            <a:spLocks noGrp="1"/>
          </p:cNvSpPr>
          <p:nvPr>
            <p:ph idx="1"/>
          </p:nvPr>
        </p:nvSpPr>
        <p:spPr/>
        <p:txBody>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ja-JP" altLang="en-US" dirty="0"/>
              <a:t>マンション向けプロバイダーで通信障害</a:t>
            </a:r>
            <a:endParaRPr lang="en-US" altLang="ja-JP" dirty="0"/>
          </a:p>
          <a:p>
            <a:pPr lvl="1">
              <a:lnSpc>
                <a:spcPct val="100000"/>
              </a:lnSpc>
            </a:pPr>
            <a:r>
              <a:rPr lang="en-US" altLang="ja-JP" dirty="0"/>
              <a:t>2019</a:t>
            </a:r>
            <a:r>
              <a:rPr lang="ja-JP" altLang="en-US" dirty="0"/>
              <a:t>年</a:t>
            </a:r>
            <a:r>
              <a:rPr lang="en-US" altLang="ja-JP" dirty="0"/>
              <a:t>10</a:t>
            </a:r>
            <a:r>
              <a:rPr lang="ja-JP" altLang="en-US" dirty="0"/>
              <a:t>月</a:t>
            </a:r>
            <a:r>
              <a:rPr lang="en-US" altLang="ja-JP" dirty="0"/>
              <a:t>2</a:t>
            </a:r>
            <a:r>
              <a:rPr lang="ja-JP" altLang="en-US" dirty="0"/>
              <a:t>日から</a:t>
            </a:r>
            <a:r>
              <a:rPr lang="en-US" altLang="ja-JP" dirty="0"/>
              <a:t>21</a:t>
            </a:r>
            <a:r>
              <a:rPr lang="ja-JP" altLang="en-US" dirty="0"/>
              <a:t>日にかけて</a:t>
            </a:r>
            <a:r>
              <a:rPr lang="en-US" altLang="ja-JP" dirty="0"/>
              <a:t>DDoS</a:t>
            </a:r>
            <a:r>
              <a:rPr lang="ja-JP" altLang="en-US" dirty="0"/>
              <a:t>攻撃を受け、一部マンションにて断続的に通信の異常が発生</a:t>
            </a:r>
            <a:endParaRPr lang="en-US" altLang="ja-JP" dirty="0"/>
          </a:p>
          <a:p>
            <a:pPr lvl="1">
              <a:lnSpc>
                <a:spcPct val="100000"/>
              </a:lnSpc>
            </a:pPr>
            <a:r>
              <a:rPr lang="ja-JP" altLang="en-US" dirty="0"/>
              <a:t>時間経過とともに攻撃元</a:t>
            </a:r>
            <a:r>
              <a:rPr lang="en-US" altLang="ja-JP" dirty="0"/>
              <a:t>IP</a:t>
            </a:r>
            <a:r>
              <a:rPr lang="ja-JP" altLang="en-US" dirty="0"/>
              <a:t>アドレスが変化し、被害が長期化</a:t>
            </a:r>
            <a:endParaRPr lang="en-US" altLang="ja-JP" dirty="0"/>
          </a:p>
          <a:p>
            <a:pPr lvl="1">
              <a:lnSpc>
                <a:spcPct val="100000"/>
              </a:lnSpc>
            </a:pPr>
            <a:r>
              <a:rPr lang="ja-JP" altLang="en-US" dirty="0"/>
              <a:t>再発防止に向け共有部設置機器の順次交換や攻撃自体 への対策も継続して行う</a:t>
            </a:r>
            <a:br>
              <a:rPr lang="en-US" altLang="ja-JP" dirty="0"/>
            </a:br>
            <a:endParaRPr lang="en-US" altLang="ja-JP"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ja-JP" altLang="en-US" sz="1400" dirty="0"/>
              <a:t>インターネット通信障害のお知らせ</a:t>
            </a:r>
            <a:br>
              <a:rPr lang="en-US" altLang="ja-JP" sz="1400" dirty="0"/>
            </a:br>
            <a:r>
              <a:rPr lang="en-US" altLang="ja-JP" sz="1400" dirty="0">
                <a:hlinkClick r:id="rId3"/>
              </a:rPr>
              <a:t>http://www.fiberbit.net/news/info/2091/</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A3543874-FDE7-4164-891F-6158DC01D165}"/>
              </a:ext>
            </a:extLst>
          </p:cNvPr>
          <p:cNvSpPr>
            <a:spLocks noGrp="1"/>
          </p:cNvSpPr>
          <p:nvPr>
            <p:ph type="sldNum" sz="quarter" idx="12"/>
          </p:nvPr>
        </p:nvSpPr>
        <p:spPr/>
        <p:txBody>
          <a:bodyPr/>
          <a:lstStyle/>
          <a:p>
            <a:fld id="{9C0452C9-47B8-4E93-87C2-472C2E84F09B}" type="slidenum">
              <a:rPr kumimoji="1" lang="ja-JP" altLang="en-US" smtClean="0"/>
              <a:t>64</a:t>
            </a:fld>
            <a:endParaRPr kumimoji="1" lang="ja-JP" altLang="en-US"/>
          </a:p>
        </p:txBody>
      </p:sp>
    </p:spTree>
    <p:extLst>
      <p:ext uri="{BB962C8B-B14F-4D97-AF65-F5344CB8AC3E}">
        <p14:creationId xmlns:p14="http://schemas.microsoft.com/office/powerpoint/2010/main" val="1612999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959C9-BF78-4746-89BE-A05AF9D0825F}"/>
              </a:ext>
            </a:extLst>
          </p:cNvPr>
          <p:cNvSpPr>
            <a:spLocks noGrp="1"/>
          </p:cNvSpPr>
          <p:nvPr>
            <p:ph type="title"/>
          </p:nvPr>
        </p:nvSpPr>
        <p:spPr>
          <a:xfrm>
            <a:off x="633844" y="365760"/>
            <a:ext cx="8510155" cy="1011936"/>
          </a:xfrm>
        </p:spPr>
        <p:txBody>
          <a:bodyPr>
            <a:normAutofit/>
          </a:bodyPr>
          <a:lstStyle/>
          <a:p>
            <a:r>
              <a:rPr lang="en-US" altLang="ja-JP" dirty="0">
                <a:solidFill>
                  <a:prstClr val="black"/>
                </a:solidFill>
              </a:rPr>
              <a:t>【10</a:t>
            </a:r>
            <a:r>
              <a:rPr lang="ja-JP" altLang="en-US" dirty="0">
                <a:solidFill>
                  <a:prstClr val="black"/>
                </a:solidFill>
              </a:rPr>
              <a:t>位</a:t>
            </a:r>
            <a:r>
              <a:rPr lang="en-US" altLang="ja-JP" dirty="0">
                <a:solidFill>
                  <a:prstClr val="black"/>
                </a:solidFill>
              </a:rPr>
              <a:t>】</a:t>
            </a:r>
            <a:r>
              <a:rPr lang="ja-JP" altLang="en-US" dirty="0">
                <a:solidFill>
                  <a:prstClr val="black"/>
                </a:solidFill>
              </a:rPr>
              <a:t>サービス妨害攻撃によるサービスの停止</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DDoS</a:t>
            </a:r>
            <a:r>
              <a:rPr lang="ja-JP" altLang="en-US" sz="1600" dirty="0">
                <a:solidFill>
                  <a:prstClr val="black"/>
                </a:solidFill>
              </a:rPr>
              <a:t>攻撃の被害に遭わないために事前準備を強化する～</a:t>
            </a:r>
            <a:endParaRPr kumimoji="1" lang="ja-JP" altLang="en-US" dirty="0"/>
          </a:p>
        </p:txBody>
      </p:sp>
      <p:sp>
        <p:nvSpPr>
          <p:cNvPr id="3" name="コンテンツ プレースホルダー 2">
            <a:extLst>
              <a:ext uri="{FF2B5EF4-FFF2-40B4-BE49-F238E27FC236}">
                <a16:creationId xmlns:a16="http://schemas.microsoft.com/office/drawing/2014/main" id="{DAF98344-FB33-422C-AF88-48B78B32310B}"/>
              </a:ext>
            </a:extLst>
          </p:cNvPr>
          <p:cNvSpPr>
            <a:spLocks noGrp="1"/>
          </p:cNvSpPr>
          <p:nvPr>
            <p:ph idx="1"/>
          </p:nvPr>
        </p:nvSpPr>
        <p:spPr/>
        <p:txBody>
          <a:bodyPr/>
          <a:lstStyle/>
          <a:p>
            <a:pPr>
              <a:lnSpc>
                <a:spcPct val="100000"/>
              </a:lnSpc>
              <a:buFont typeface="Wingdings" panose="05000000000000000000" pitchFamily="2" charset="2"/>
              <a:buChar char="n"/>
            </a:pPr>
            <a:r>
              <a:rPr lang="en-US" altLang="ja-JP" b="1" dirty="0"/>
              <a:t>2019</a:t>
            </a:r>
            <a:r>
              <a:rPr lang="ja-JP" altLang="en-US" b="1" dirty="0"/>
              <a:t>年の事例</a:t>
            </a:r>
            <a:r>
              <a:rPr lang="en-US" altLang="ja-JP" b="1" dirty="0"/>
              <a:t>/</a:t>
            </a:r>
            <a:r>
              <a:rPr lang="ja-JP" altLang="en-US" b="1" dirty="0"/>
              <a:t>傾向</a:t>
            </a:r>
            <a:endParaRPr lang="en-US" altLang="ja-JP" b="1" dirty="0"/>
          </a:p>
          <a:p>
            <a:pPr>
              <a:lnSpc>
                <a:spcPct val="100000"/>
              </a:lnSpc>
            </a:pPr>
            <a:r>
              <a:rPr lang="en-US" altLang="ja-JP" dirty="0"/>
              <a:t>DDoS</a:t>
            </a:r>
            <a:r>
              <a:rPr lang="ja-JP" altLang="en-US" dirty="0"/>
              <a:t>攻撃脅迫メールで、仮想通貨を要求</a:t>
            </a:r>
            <a:endParaRPr lang="en-US" altLang="ja-JP" dirty="0"/>
          </a:p>
          <a:p>
            <a:pPr lvl="1">
              <a:lnSpc>
                <a:spcPct val="100000"/>
              </a:lnSpc>
            </a:pPr>
            <a:r>
              <a:rPr lang="ja-JP" altLang="en-US" dirty="0"/>
              <a:t>複数の組織を対象に</a:t>
            </a:r>
            <a:r>
              <a:rPr lang="en-US" altLang="ja-JP" dirty="0"/>
              <a:t>DDoS</a:t>
            </a:r>
            <a:r>
              <a:rPr lang="ja-JP" altLang="en-US" dirty="0"/>
              <a:t>攻撃を示唆して仮想通貨を要求する脅迫メールが送付されていると観測</a:t>
            </a:r>
            <a:endParaRPr lang="en-US" altLang="ja-JP" dirty="0"/>
          </a:p>
          <a:p>
            <a:pPr lvl="1">
              <a:lnSpc>
                <a:spcPct val="100000"/>
              </a:lnSpc>
            </a:pPr>
            <a:r>
              <a:rPr lang="ja-JP" altLang="en-US" dirty="0"/>
              <a:t>攻撃手法は</a:t>
            </a:r>
            <a:r>
              <a:rPr lang="en-US" altLang="ja-JP" dirty="0"/>
              <a:t>DNS</a:t>
            </a:r>
            <a:r>
              <a:rPr lang="ja-JP" altLang="en-US" dirty="0"/>
              <a:t>、</a:t>
            </a:r>
            <a:r>
              <a:rPr lang="en-US" altLang="ja-JP" dirty="0"/>
              <a:t>NTP</a:t>
            </a:r>
            <a:r>
              <a:rPr lang="ja-JP" altLang="en-US" dirty="0"/>
              <a:t>、</a:t>
            </a:r>
            <a:r>
              <a:rPr lang="en-US" altLang="ja-JP" dirty="0"/>
              <a:t>CLDAP</a:t>
            </a:r>
            <a:r>
              <a:rPr lang="ja-JP" altLang="en-US" dirty="0"/>
              <a:t>を使用したリフレクション攻撃</a:t>
            </a:r>
            <a:endParaRPr lang="en-US" altLang="ja-JP" dirty="0"/>
          </a:p>
          <a:p>
            <a:pPr lvl="1">
              <a:lnSpc>
                <a:spcPct val="100000"/>
              </a:lnSpc>
            </a:pPr>
            <a:r>
              <a:rPr lang="en-US" altLang="ja-JP" dirty="0"/>
              <a:t>JPCERT/CC</a:t>
            </a:r>
            <a:r>
              <a:rPr lang="ja-JP" altLang="en-US" dirty="0"/>
              <a:t>は日本国内でも同様の事例を確認</a:t>
            </a:r>
            <a:endParaRPr lang="en-US" altLang="ja-JP" dirty="0"/>
          </a:p>
          <a:p>
            <a:pPr marL="342900" lvl="1" indent="0">
              <a:lnSpc>
                <a:spcPct val="100000"/>
              </a:lnSpc>
              <a:buNone/>
            </a:pPr>
            <a:endParaRPr lang="en-US" altLang="ja-JP" dirty="0"/>
          </a:p>
          <a:p>
            <a:pPr marL="342900" lvl="1" indent="0">
              <a:lnSpc>
                <a:spcPct val="100000"/>
              </a:lnSpc>
              <a:buNone/>
            </a:pPr>
            <a:endParaRPr lang="en-US" altLang="ja-JP" dirty="0"/>
          </a:p>
          <a:p>
            <a:pPr marL="0" indent="0">
              <a:lnSpc>
                <a:spcPct val="100000"/>
              </a:lnSpc>
              <a:buNone/>
            </a:pPr>
            <a:endParaRPr lang="en-US" altLang="ja-JP" sz="1400" dirty="0"/>
          </a:p>
          <a:p>
            <a:pPr marL="0" indent="0">
              <a:lnSpc>
                <a:spcPct val="100000"/>
              </a:lnSpc>
              <a:buNone/>
            </a:pPr>
            <a:endParaRPr lang="en-US" altLang="ja-JP" sz="1400" dirty="0"/>
          </a:p>
          <a:p>
            <a:pPr marL="0" indent="0">
              <a:lnSpc>
                <a:spcPct val="100000"/>
              </a:lnSpc>
              <a:buNone/>
            </a:pPr>
            <a:r>
              <a:rPr lang="en-US" altLang="ja-JP" sz="1400" dirty="0"/>
              <a:t>【</a:t>
            </a:r>
            <a:r>
              <a:rPr lang="ja-JP" altLang="en-US" sz="1400" dirty="0"/>
              <a:t>出典</a:t>
            </a:r>
            <a:r>
              <a:rPr lang="en-US" altLang="ja-JP" sz="1400" dirty="0"/>
              <a:t>】 </a:t>
            </a:r>
          </a:p>
          <a:p>
            <a:pPr marL="0" indent="0">
              <a:lnSpc>
                <a:spcPct val="100000"/>
              </a:lnSpc>
              <a:buNone/>
            </a:pPr>
            <a:r>
              <a:rPr lang="en-US" altLang="ja-JP" sz="1400" dirty="0"/>
              <a:t>DDoS </a:t>
            </a:r>
            <a:r>
              <a:rPr lang="ja-JP" altLang="en-US" sz="1400" dirty="0"/>
              <a:t>攻撃を示唆して、仮想通貨を要求する脅迫メールについて </a:t>
            </a:r>
            <a:r>
              <a:rPr lang="en-US" altLang="ja-JP" sz="1400" dirty="0">
                <a:hlinkClick r:id="rId3"/>
              </a:rPr>
              <a:t>https://www.jpcert.or.jp/newsflash/2019103001.html</a:t>
            </a:r>
            <a:endParaRPr lang="en-US" altLang="ja-JP" sz="1400" dirty="0"/>
          </a:p>
          <a:p>
            <a:pPr marL="0" indent="0">
              <a:lnSpc>
                <a:spcPct val="100000"/>
              </a:lnSpc>
              <a:buNone/>
            </a:pPr>
            <a:endParaRPr kumimoji="1" lang="ja-JP" altLang="en-US" sz="1400" dirty="0"/>
          </a:p>
        </p:txBody>
      </p:sp>
      <p:sp>
        <p:nvSpPr>
          <p:cNvPr id="4" name="スライド番号プレースホルダー 3">
            <a:extLst>
              <a:ext uri="{FF2B5EF4-FFF2-40B4-BE49-F238E27FC236}">
                <a16:creationId xmlns:a16="http://schemas.microsoft.com/office/drawing/2014/main" id="{CBCC6256-87C3-4676-ABAE-93C127C5E5F5}"/>
              </a:ext>
            </a:extLst>
          </p:cNvPr>
          <p:cNvSpPr>
            <a:spLocks noGrp="1"/>
          </p:cNvSpPr>
          <p:nvPr>
            <p:ph type="sldNum" sz="quarter" idx="12"/>
          </p:nvPr>
        </p:nvSpPr>
        <p:spPr/>
        <p:txBody>
          <a:bodyPr/>
          <a:lstStyle/>
          <a:p>
            <a:fld id="{9C0452C9-47B8-4E93-87C2-472C2E84F09B}" type="slidenum">
              <a:rPr kumimoji="1" lang="ja-JP" altLang="en-US" smtClean="0"/>
              <a:t>65</a:t>
            </a:fld>
            <a:endParaRPr kumimoji="1" lang="ja-JP" altLang="en-US"/>
          </a:p>
        </p:txBody>
      </p:sp>
    </p:spTree>
    <p:extLst>
      <p:ext uri="{BB962C8B-B14F-4D97-AF65-F5344CB8AC3E}">
        <p14:creationId xmlns:p14="http://schemas.microsoft.com/office/powerpoint/2010/main" val="3499069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06358F-582A-461D-BB07-36DE41E50F61}"/>
              </a:ext>
            </a:extLst>
          </p:cNvPr>
          <p:cNvSpPr>
            <a:spLocks noGrp="1"/>
          </p:cNvSpPr>
          <p:nvPr>
            <p:ph type="title"/>
          </p:nvPr>
        </p:nvSpPr>
        <p:spPr>
          <a:xfrm>
            <a:off x="633844" y="365760"/>
            <a:ext cx="8510155" cy="1011936"/>
          </a:xfrm>
        </p:spPr>
        <p:txBody>
          <a:bodyPr>
            <a:normAutofit/>
          </a:bodyPr>
          <a:lstStyle/>
          <a:p>
            <a:r>
              <a:rPr lang="en-US" altLang="ja-JP" dirty="0">
                <a:solidFill>
                  <a:prstClr val="black"/>
                </a:solidFill>
              </a:rPr>
              <a:t>【10</a:t>
            </a:r>
            <a:r>
              <a:rPr lang="ja-JP" altLang="en-US" dirty="0">
                <a:solidFill>
                  <a:prstClr val="black"/>
                </a:solidFill>
              </a:rPr>
              <a:t>位</a:t>
            </a:r>
            <a:r>
              <a:rPr lang="en-US" altLang="ja-JP" dirty="0">
                <a:solidFill>
                  <a:prstClr val="black"/>
                </a:solidFill>
              </a:rPr>
              <a:t>】</a:t>
            </a:r>
            <a:r>
              <a:rPr lang="ja-JP" altLang="en-US" dirty="0">
                <a:solidFill>
                  <a:prstClr val="black"/>
                </a:solidFill>
              </a:rPr>
              <a:t>サービス妨害攻撃によるサービスの停止</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DDoS</a:t>
            </a:r>
            <a:r>
              <a:rPr lang="ja-JP" altLang="en-US" sz="1600" dirty="0">
                <a:solidFill>
                  <a:prstClr val="black"/>
                </a:solidFill>
              </a:rPr>
              <a:t>攻撃の被害に遭わないために事前準備を強化する～</a:t>
            </a:r>
            <a:endParaRPr kumimoji="1" lang="ja-JP" altLang="en-US" dirty="0"/>
          </a:p>
        </p:txBody>
      </p:sp>
      <p:sp>
        <p:nvSpPr>
          <p:cNvPr id="3" name="コンテンツ プレースホルダー 2">
            <a:extLst>
              <a:ext uri="{FF2B5EF4-FFF2-40B4-BE49-F238E27FC236}">
                <a16:creationId xmlns:a16="http://schemas.microsoft.com/office/drawing/2014/main" id="{3D78E1C1-A292-4157-93A8-C2AFECA38016}"/>
              </a:ext>
            </a:extLst>
          </p:cNvPr>
          <p:cNvSpPr>
            <a:spLocks noGrp="1"/>
          </p:cNvSpPr>
          <p:nvPr>
            <p:ph idx="1"/>
          </p:nvPr>
        </p:nvSpPr>
        <p:spPr/>
        <p:txBody>
          <a:bodyPr>
            <a:noAutofit/>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ウェブサイトの運営者</a:t>
            </a:r>
            <a:endParaRPr lang="en-US" altLang="ja-JP" dirty="0"/>
          </a:p>
          <a:p>
            <a:pPr lvl="1">
              <a:lnSpc>
                <a:spcPct val="100000"/>
              </a:lnSpc>
            </a:pPr>
            <a:r>
              <a:rPr lang="ja-JP" altLang="en-US" dirty="0"/>
              <a:t>被害の予防</a:t>
            </a:r>
            <a:endParaRPr lang="en-US" altLang="ja-JP" dirty="0"/>
          </a:p>
          <a:p>
            <a:pPr lvl="2">
              <a:lnSpc>
                <a:spcPct val="100000"/>
              </a:lnSpc>
            </a:pPr>
            <a:r>
              <a:rPr lang="en-US" altLang="ja-JP" dirty="0"/>
              <a:t>DDoS</a:t>
            </a:r>
            <a:r>
              <a:rPr lang="ja-JP" altLang="en-US" dirty="0"/>
              <a:t>攻撃の影響を緩和する</a:t>
            </a:r>
            <a:r>
              <a:rPr lang="en-US" altLang="ja-JP" dirty="0"/>
              <a:t>ISP</a:t>
            </a:r>
            <a:r>
              <a:rPr lang="ja-JP" altLang="en-US" dirty="0"/>
              <a:t>や</a:t>
            </a:r>
            <a:r>
              <a:rPr lang="en-US" altLang="ja-JP" dirty="0"/>
              <a:t>CDN</a:t>
            </a:r>
            <a:r>
              <a:rPr lang="ja-JP" altLang="en-US" dirty="0"/>
              <a:t>等の利用</a:t>
            </a:r>
            <a:endParaRPr lang="en-US" altLang="ja-JP" dirty="0"/>
          </a:p>
          <a:p>
            <a:pPr lvl="2">
              <a:lnSpc>
                <a:spcPct val="100000"/>
              </a:lnSpc>
            </a:pPr>
            <a:r>
              <a:rPr lang="ja-JP" altLang="en-US" dirty="0"/>
              <a:t>システムの冗長化等の軽減策</a:t>
            </a:r>
            <a:endParaRPr lang="en-US" altLang="ja-JP" dirty="0"/>
          </a:p>
          <a:p>
            <a:pPr lvl="2">
              <a:lnSpc>
                <a:spcPct val="100000"/>
              </a:lnSpc>
            </a:pPr>
            <a:r>
              <a:rPr lang="ja-JP" altLang="en-US" dirty="0"/>
              <a:t>ネットワークの冗長化</a:t>
            </a:r>
            <a:endParaRPr lang="en-US" altLang="ja-JP" dirty="0"/>
          </a:p>
          <a:p>
            <a:pPr lvl="2">
              <a:lnSpc>
                <a:spcPct val="100000"/>
              </a:lnSpc>
            </a:pPr>
            <a:r>
              <a:rPr lang="ja-JP" altLang="en-US" dirty="0"/>
              <a:t>ウェブサイト停止時の代替サーバーの用意や告知手段の整備</a:t>
            </a:r>
            <a:endParaRPr lang="en-US" altLang="ja-JP" dirty="0"/>
          </a:p>
          <a:p>
            <a:pPr lvl="1">
              <a:lnSpc>
                <a:spcPct val="100000"/>
              </a:lnSpc>
            </a:pPr>
            <a:r>
              <a:rPr lang="ja-JP" altLang="en-US" dirty="0"/>
              <a:t>被害を受けた後の対応</a:t>
            </a:r>
            <a:endParaRPr lang="en-US" altLang="ja-JP" dirty="0"/>
          </a:p>
          <a:p>
            <a:pPr lvl="2">
              <a:lnSpc>
                <a:spcPct val="100000"/>
              </a:lnSpc>
            </a:pPr>
            <a:r>
              <a:rPr lang="en-US" altLang="ja-JP" dirty="0"/>
              <a:t>CSIRT</a:t>
            </a:r>
            <a:r>
              <a:rPr lang="ja-JP" altLang="en-US" dirty="0"/>
              <a:t>への連絡</a:t>
            </a:r>
            <a:endParaRPr lang="en-US" altLang="ja-JP" dirty="0"/>
          </a:p>
          <a:p>
            <a:pPr lvl="2">
              <a:lnSpc>
                <a:spcPct val="100000"/>
              </a:lnSpc>
            </a:pPr>
            <a:r>
              <a:rPr lang="ja-JP" altLang="en-US" dirty="0"/>
              <a:t>通信制御 （攻撃元</a:t>
            </a:r>
            <a:r>
              <a:rPr lang="en-US" altLang="ja-JP" dirty="0"/>
              <a:t>IP</a:t>
            </a:r>
            <a:r>
              <a:rPr lang="ja-JP" altLang="en-US" dirty="0"/>
              <a:t>アドレスからの通信遮断等）</a:t>
            </a:r>
            <a:endParaRPr lang="en-US" altLang="ja-JP" dirty="0"/>
          </a:p>
          <a:p>
            <a:pPr lvl="2">
              <a:lnSpc>
                <a:spcPct val="100000"/>
              </a:lnSpc>
            </a:pPr>
            <a:r>
              <a:rPr lang="ja-JP" altLang="en-US" dirty="0"/>
              <a:t>サービス利用者への状況の告知</a:t>
            </a:r>
            <a:endParaRPr lang="en-US" altLang="ja-JP" dirty="0"/>
          </a:p>
          <a:p>
            <a:pPr lvl="2">
              <a:lnSpc>
                <a:spcPct val="100000"/>
              </a:lnSpc>
            </a:pPr>
            <a:r>
              <a:rPr lang="ja-JP" altLang="en-US" dirty="0"/>
              <a:t>影響調査および原因の追究、対策の強化</a:t>
            </a:r>
            <a:endParaRPr kumimoji="1" lang="ja-JP" altLang="en-US" dirty="0"/>
          </a:p>
        </p:txBody>
      </p:sp>
      <p:sp>
        <p:nvSpPr>
          <p:cNvPr id="4" name="スライド番号プレースホルダー 3">
            <a:extLst>
              <a:ext uri="{FF2B5EF4-FFF2-40B4-BE49-F238E27FC236}">
                <a16:creationId xmlns:a16="http://schemas.microsoft.com/office/drawing/2014/main" id="{0C3352A1-75D7-4BA6-AD38-56DD28041195}"/>
              </a:ext>
            </a:extLst>
          </p:cNvPr>
          <p:cNvSpPr>
            <a:spLocks noGrp="1"/>
          </p:cNvSpPr>
          <p:nvPr>
            <p:ph type="sldNum" sz="quarter" idx="12"/>
          </p:nvPr>
        </p:nvSpPr>
        <p:spPr/>
        <p:txBody>
          <a:bodyPr/>
          <a:lstStyle/>
          <a:p>
            <a:fld id="{9C0452C9-47B8-4E93-87C2-472C2E84F09B}" type="slidenum">
              <a:rPr kumimoji="1" lang="ja-JP" altLang="en-US" smtClean="0"/>
              <a:t>66</a:t>
            </a:fld>
            <a:endParaRPr kumimoji="1" lang="ja-JP" altLang="en-US"/>
          </a:p>
        </p:txBody>
      </p:sp>
    </p:spTree>
    <p:extLst>
      <p:ext uri="{BB962C8B-B14F-4D97-AF65-F5344CB8AC3E}">
        <p14:creationId xmlns:p14="http://schemas.microsoft.com/office/powerpoint/2010/main" val="424801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294B7-3629-4EEE-A316-AD613266399C}"/>
              </a:ext>
            </a:extLst>
          </p:cNvPr>
          <p:cNvSpPr>
            <a:spLocks noGrp="1"/>
          </p:cNvSpPr>
          <p:nvPr>
            <p:ph type="title"/>
          </p:nvPr>
        </p:nvSpPr>
        <p:spPr>
          <a:xfrm>
            <a:off x="633844" y="365760"/>
            <a:ext cx="8510155" cy="1011936"/>
          </a:xfrm>
        </p:spPr>
        <p:txBody>
          <a:bodyPr>
            <a:normAutofit/>
          </a:bodyPr>
          <a:lstStyle/>
          <a:p>
            <a:r>
              <a:rPr lang="en-US" altLang="ja-JP" dirty="0">
                <a:solidFill>
                  <a:prstClr val="black"/>
                </a:solidFill>
              </a:rPr>
              <a:t>【10</a:t>
            </a:r>
            <a:r>
              <a:rPr lang="ja-JP" altLang="en-US" dirty="0">
                <a:solidFill>
                  <a:prstClr val="black"/>
                </a:solidFill>
              </a:rPr>
              <a:t>位</a:t>
            </a:r>
            <a:r>
              <a:rPr lang="en-US" altLang="ja-JP" dirty="0">
                <a:solidFill>
                  <a:prstClr val="black"/>
                </a:solidFill>
              </a:rPr>
              <a:t>】</a:t>
            </a:r>
            <a:r>
              <a:rPr lang="ja-JP" altLang="en-US" dirty="0">
                <a:solidFill>
                  <a:prstClr val="black"/>
                </a:solidFill>
              </a:rPr>
              <a:t>サービス妨害攻撃によるサービスの停止</a:t>
            </a:r>
            <a:br>
              <a:rPr lang="ja-JP" altLang="en-US" sz="2300" dirty="0">
                <a:solidFill>
                  <a:prstClr val="black"/>
                </a:solidFill>
              </a:rPr>
            </a:br>
            <a:r>
              <a:rPr lang="ja-JP" altLang="en-US" sz="1600" dirty="0">
                <a:solidFill>
                  <a:prstClr val="black"/>
                </a:solidFill>
              </a:rPr>
              <a:t>～</a:t>
            </a:r>
            <a:r>
              <a:rPr lang="en-US" altLang="ja-JP" sz="1600" dirty="0">
                <a:solidFill>
                  <a:prstClr val="black"/>
                </a:solidFill>
              </a:rPr>
              <a:t>DDoS</a:t>
            </a:r>
            <a:r>
              <a:rPr lang="ja-JP" altLang="en-US" sz="1600" dirty="0">
                <a:solidFill>
                  <a:prstClr val="black"/>
                </a:solidFill>
              </a:rPr>
              <a:t>攻撃の被害に遭わないために事前準備を強化する～</a:t>
            </a:r>
            <a:endParaRPr kumimoji="1" lang="ja-JP" altLang="en-US" dirty="0"/>
          </a:p>
        </p:txBody>
      </p:sp>
      <p:sp>
        <p:nvSpPr>
          <p:cNvPr id="3" name="コンテンツ プレースホルダー 2">
            <a:extLst>
              <a:ext uri="{FF2B5EF4-FFF2-40B4-BE49-F238E27FC236}">
                <a16:creationId xmlns:a16="http://schemas.microsoft.com/office/drawing/2014/main" id="{2541B99F-DDA0-455A-BFF1-60233752BDD7}"/>
              </a:ext>
            </a:extLst>
          </p:cNvPr>
          <p:cNvSpPr>
            <a:spLocks noGrp="1"/>
          </p:cNvSpPr>
          <p:nvPr>
            <p:ph idx="1"/>
          </p:nvPr>
        </p:nvSpPr>
        <p:spPr/>
        <p:txBody>
          <a:bodyPr/>
          <a:lstStyle/>
          <a:p>
            <a:pPr>
              <a:lnSpc>
                <a:spcPct val="100000"/>
              </a:lnSpc>
              <a:buFont typeface="Wingdings" panose="05000000000000000000" pitchFamily="2" charset="2"/>
              <a:buChar char="n"/>
            </a:pPr>
            <a:r>
              <a:rPr lang="ja-JP" altLang="en-US" b="1" dirty="0"/>
              <a:t>対策</a:t>
            </a:r>
            <a:endParaRPr lang="en-US" altLang="ja-JP" b="1" dirty="0"/>
          </a:p>
          <a:p>
            <a:pPr>
              <a:lnSpc>
                <a:spcPct val="100000"/>
              </a:lnSpc>
            </a:pPr>
            <a:r>
              <a:rPr lang="ja-JP" altLang="en-US" dirty="0"/>
              <a:t>サービス事業者</a:t>
            </a:r>
            <a:endParaRPr lang="en-US" altLang="ja-JP" dirty="0"/>
          </a:p>
          <a:p>
            <a:pPr lvl="1">
              <a:lnSpc>
                <a:spcPct val="100000"/>
              </a:lnSpc>
            </a:pPr>
            <a:r>
              <a:rPr lang="ja-JP" altLang="en-US" dirty="0"/>
              <a:t>被害の予防</a:t>
            </a:r>
            <a:endParaRPr lang="en-US" altLang="ja-JP" dirty="0"/>
          </a:p>
          <a:p>
            <a:pPr lvl="2">
              <a:lnSpc>
                <a:spcPct val="100000"/>
              </a:lnSpc>
            </a:pPr>
            <a:r>
              <a:rPr lang="ja-JP" altLang="en-US" sz="2000" dirty="0"/>
              <a:t>公開サーバーの設定の見直し</a:t>
            </a:r>
            <a:endParaRPr lang="en-US" altLang="ja-JP" sz="2000" dirty="0"/>
          </a:p>
          <a:p>
            <a:pPr lvl="3">
              <a:lnSpc>
                <a:spcPct val="100000"/>
              </a:lnSpc>
            </a:pPr>
            <a:r>
              <a:rPr lang="en-US" altLang="ja-JP" sz="1800" dirty="0"/>
              <a:t>DNS</a:t>
            </a:r>
            <a:r>
              <a:rPr lang="ja-JP" altLang="en-US" sz="1800" dirty="0"/>
              <a:t>サーバーや</a:t>
            </a:r>
            <a:r>
              <a:rPr lang="en-US" altLang="ja-JP" sz="1800" dirty="0"/>
              <a:t>NTP</a:t>
            </a:r>
            <a:r>
              <a:rPr lang="ja-JP" altLang="en-US" sz="1800" dirty="0"/>
              <a:t>サーバー等</a:t>
            </a:r>
            <a:endParaRPr lang="en-US" altLang="ja-JP" sz="1800" dirty="0"/>
          </a:p>
          <a:p>
            <a:pPr lvl="1">
              <a:lnSpc>
                <a:spcPct val="100000"/>
              </a:lnSpc>
            </a:pPr>
            <a:r>
              <a:rPr lang="en-US" altLang="ja-JP" dirty="0"/>
              <a:t>IoT</a:t>
            </a:r>
            <a:r>
              <a:rPr lang="ja-JP" altLang="en-US" dirty="0"/>
              <a:t>機器の脆弱性対策</a:t>
            </a:r>
            <a:endParaRPr lang="en-US" altLang="ja-JP" sz="1800" dirty="0"/>
          </a:p>
          <a:p>
            <a:pPr lvl="2">
              <a:lnSpc>
                <a:spcPct val="100000"/>
              </a:lnSpc>
            </a:pPr>
            <a:r>
              <a:rPr lang="ja-JP" altLang="en-US" dirty="0"/>
              <a:t>ボットネットとして攻撃の踏み台にされないために </a:t>
            </a:r>
            <a:r>
              <a:rPr lang="en-US" altLang="ja-JP" dirty="0"/>
              <a:t>IoT</a:t>
            </a:r>
            <a:r>
              <a:rPr lang="ja-JP" altLang="en-US" dirty="0"/>
              <a:t>機器のセキュリティ対策を強化</a:t>
            </a:r>
            <a:endParaRPr kumimoji="1" lang="ja-JP" altLang="en-US" dirty="0"/>
          </a:p>
        </p:txBody>
      </p:sp>
      <p:sp>
        <p:nvSpPr>
          <p:cNvPr id="4" name="スライド番号プレースホルダー 3">
            <a:extLst>
              <a:ext uri="{FF2B5EF4-FFF2-40B4-BE49-F238E27FC236}">
                <a16:creationId xmlns:a16="http://schemas.microsoft.com/office/drawing/2014/main" id="{9F5BF2F7-A2C5-4757-81D4-9F278E356F1F}"/>
              </a:ext>
            </a:extLst>
          </p:cNvPr>
          <p:cNvSpPr>
            <a:spLocks noGrp="1"/>
          </p:cNvSpPr>
          <p:nvPr>
            <p:ph type="sldNum" sz="quarter" idx="12"/>
          </p:nvPr>
        </p:nvSpPr>
        <p:spPr/>
        <p:txBody>
          <a:bodyPr/>
          <a:lstStyle/>
          <a:p>
            <a:fld id="{9C0452C9-47B8-4E93-87C2-472C2E84F09B}" type="slidenum">
              <a:rPr kumimoji="1" lang="ja-JP" altLang="en-US" smtClean="0"/>
              <a:t>67</a:t>
            </a:fld>
            <a:endParaRPr kumimoji="1" lang="ja-JP" altLang="en-US"/>
          </a:p>
        </p:txBody>
      </p:sp>
    </p:spTree>
    <p:extLst>
      <p:ext uri="{BB962C8B-B14F-4D97-AF65-F5344CB8AC3E}">
        <p14:creationId xmlns:p14="http://schemas.microsoft.com/office/powerpoint/2010/main" val="36061174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CC4EE-9F26-4336-9206-BBF4867D358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E07F325-C032-4F77-B9CC-88B2E2ADC597}"/>
              </a:ext>
            </a:extLst>
          </p:cNvPr>
          <p:cNvSpPr>
            <a:spLocks noGrp="1"/>
          </p:cNvSpPr>
          <p:nvPr>
            <p:ph idx="1"/>
          </p:nvPr>
        </p:nvSpPr>
        <p:spPr/>
        <p:txBody>
          <a:bodyPr>
            <a:noAutofit/>
          </a:bodyPr>
          <a:lstStyle/>
          <a:p>
            <a:pPr marL="0" indent="0">
              <a:lnSpc>
                <a:spcPct val="100000"/>
              </a:lnSpc>
              <a:buNone/>
            </a:pPr>
            <a:endParaRPr kumimoji="1" lang="en-US" altLang="ja-JP" sz="4000" dirty="0"/>
          </a:p>
          <a:p>
            <a:pPr>
              <a:lnSpc>
                <a:spcPct val="100000"/>
              </a:lnSpc>
            </a:pPr>
            <a:r>
              <a:rPr lang="ja-JP" altLang="en-US" dirty="0"/>
              <a:t>「</a:t>
            </a:r>
            <a:r>
              <a:rPr lang="en-US" altLang="ja-JP" dirty="0"/>
              <a:t>10</a:t>
            </a:r>
            <a:r>
              <a:rPr lang="ja-JP" altLang="en-US" dirty="0"/>
              <a:t>大脅威」の順位は毎回変動するが、基本的な対策の重要性は長年変わらない</a:t>
            </a:r>
            <a:endParaRPr lang="en-US" altLang="ja-JP" dirty="0"/>
          </a:p>
          <a:p>
            <a:pPr>
              <a:lnSpc>
                <a:spcPct val="100000"/>
              </a:lnSpc>
            </a:pPr>
            <a:endParaRPr kumimoji="1" lang="en-US" altLang="ja-JP" dirty="0"/>
          </a:p>
          <a:p>
            <a:pPr>
              <a:lnSpc>
                <a:spcPct val="100000"/>
              </a:lnSpc>
            </a:pPr>
            <a:endParaRPr lang="en-US" altLang="ja-JP" dirty="0"/>
          </a:p>
          <a:p>
            <a:pPr>
              <a:lnSpc>
                <a:spcPct val="100000"/>
              </a:lnSpc>
            </a:pPr>
            <a:r>
              <a:rPr lang="ja-JP" altLang="en-US" dirty="0"/>
              <a:t>脅威に備えるためには攻撃手口や動向、および自組織が抱える要因等を把握することが重要</a:t>
            </a:r>
            <a:endParaRPr lang="en-US" altLang="ja-JP" dirty="0"/>
          </a:p>
          <a:p>
            <a:pPr>
              <a:lnSpc>
                <a:spcPct val="100000"/>
              </a:lnSpc>
            </a:pPr>
            <a:r>
              <a:rPr lang="ja-JP" altLang="en-US" dirty="0"/>
              <a:t>「</a:t>
            </a:r>
            <a:r>
              <a:rPr lang="en-US" altLang="ja-JP" dirty="0"/>
              <a:t>10</a:t>
            </a:r>
            <a:r>
              <a:rPr lang="ja-JP" altLang="en-US" dirty="0"/>
              <a:t>大脅威」のランキングは、各組織において実施すべき 対策の優先度とは必ずしも一致はしない。組織ごとの状況を考慮して対策の優先度を決定する</a:t>
            </a:r>
            <a:endParaRPr kumimoji="1" lang="en-US" altLang="ja-JP" dirty="0"/>
          </a:p>
        </p:txBody>
      </p:sp>
      <p:sp>
        <p:nvSpPr>
          <p:cNvPr id="4" name="スライド番号プレースホルダー 3">
            <a:extLst>
              <a:ext uri="{FF2B5EF4-FFF2-40B4-BE49-F238E27FC236}">
                <a16:creationId xmlns:a16="http://schemas.microsoft.com/office/drawing/2014/main" id="{EBF14662-17C4-43A4-8332-88C82A8F0080}"/>
              </a:ext>
            </a:extLst>
          </p:cNvPr>
          <p:cNvSpPr>
            <a:spLocks noGrp="1"/>
          </p:cNvSpPr>
          <p:nvPr>
            <p:ph type="sldNum" sz="quarter" idx="12"/>
          </p:nvPr>
        </p:nvSpPr>
        <p:spPr/>
        <p:txBody>
          <a:bodyPr/>
          <a:lstStyle/>
          <a:p>
            <a:fld id="{9C0452C9-47B8-4E93-87C2-472C2E84F09B}" type="slidenum">
              <a:rPr kumimoji="1" lang="ja-JP" altLang="en-US" smtClean="0"/>
              <a:t>68</a:t>
            </a:fld>
            <a:endParaRPr kumimoji="1" lang="ja-JP" altLang="en-US"/>
          </a:p>
        </p:txBody>
      </p:sp>
      <p:sp>
        <p:nvSpPr>
          <p:cNvPr id="5" name="正方形/長方形 4">
            <a:extLst>
              <a:ext uri="{FF2B5EF4-FFF2-40B4-BE49-F238E27FC236}">
                <a16:creationId xmlns:a16="http://schemas.microsoft.com/office/drawing/2014/main" id="{C3AFEADA-205B-44D2-93C4-2D81CCE6CF0E}"/>
              </a:ext>
            </a:extLst>
          </p:cNvPr>
          <p:cNvSpPr/>
          <p:nvPr/>
        </p:nvSpPr>
        <p:spPr>
          <a:xfrm>
            <a:off x="780545" y="1553908"/>
            <a:ext cx="77400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情報セキュリティ対策の基本を実践</a:t>
            </a:r>
          </a:p>
        </p:txBody>
      </p:sp>
      <p:sp>
        <p:nvSpPr>
          <p:cNvPr id="6" name="正方形/長方形 5">
            <a:extLst>
              <a:ext uri="{FF2B5EF4-FFF2-40B4-BE49-F238E27FC236}">
                <a16:creationId xmlns:a16="http://schemas.microsoft.com/office/drawing/2014/main" id="{D603ED5C-B636-42BE-A0D8-A764F70C7023}"/>
              </a:ext>
            </a:extLst>
          </p:cNvPr>
          <p:cNvSpPr/>
          <p:nvPr/>
        </p:nvSpPr>
        <p:spPr>
          <a:xfrm>
            <a:off x="780545" y="3287331"/>
            <a:ext cx="77400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各脅威の手口の把握および対策を実践</a:t>
            </a:r>
          </a:p>
        </p:txBody>
      </p:sp>
    </p:spTree>
    <p:extLst>
      <p:ext uri="{BB962C8B-B14F-4D97-AF65-F5344CB8AC3E}">
        <p14:creationId xmlns:p14="http://schemas.microsoft.com/office/powerpoint/2010/main" val="2648932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4F35CD-9518-4B6A-BE62-3A5FB2D255D5}"/>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AABF6C16-3894-4A60-84B9-9E647050DE7C}"/>
              </a:ext>
            </a:extLst>
          </p:cNvPr>
          <p:cNvSpPr>
            <a:spLocks noGrp="1"/>
          </p:cNvSpPr>
          <p:nvPr>
            <p:ph idx="1"/>
          </p:nvPr>
        </p:nvSpPr>
        <p:spPr/>
        <p:txBody>
          <a:bodyPr/>
          <a:lstStyle/>
          <a:p>
            <a:r>
              <a:rPr kumimoji="1" lang="ja-JP" altLang="en-US" dirty="0">
                <a:solidFill>
                  <a:srgbClr val="002060"/>
                </a:solidFill>
              </a:rPr>
              <a:t>情報セキュリティ</a:t>
            </a:r>
            <a:r>
              <a:rPr kumimoji="1" lang="en-US" altLang="ja-JP" dirty="0">
                <a:solidFill>
                  <a:srgbClr val="002060"/>
                </a:solidFill>
              </a:rPr>
              <a:t>10</a:t>
            </a:r>
            <a:r>
              <a:rPr kumimoji="1" lang="ja-JP" altLang="en-US" dirty="0">
                <a:solidFill>
                  <a:srgbClr val="002060"/>
                </a:solidFill>
              </a:rPr>
              <a:t>大脅威 </a:t>
            </a:r>
            <a:r>
              <a:rPr kumimoji="1" lang="en-US" altLang="ja-JP" dirty="0">
                <a:solidFill>
                  <a:srgbClr val="002060"/>
                </a:solidFill>
              </a:rPr>
              <a:t>2020 </a:t>
            </a:r>
            <a:r>
              <a:rPr kumimoji="1" lang="ja-JP" altLang="en-US" dirty="0">
                <a:solidFill>
                  <a:srgbClr val="002060"/>
                </a:solidFill>
              </a:rPr>
              <a:t>解説書</a:t>
            </a:r>
            <a:endParaRPr kumimoji="1" lang="en-US" altLang="ja-JP" dirty="0">
              <a:solidFill>
                <a:srgbClr val="002060"/>
              </a:solidFill>
            </a:endParaRPr>
          </a:p>
          <a:p>
            <a:pPr marL="0" indent="0">
              <a:buNone/>
            </a:pPr>
            <a:r>
              <a:rPr lang="ja-JP" altLang="en-US" sz="1800" dirty="0"/>
              <a:t>　「情報セキュリティ</a:t>
            </a:r>
            <a:r>
              <a:rPr lang="en-US" altLang="ja-JP" sz="1800" dirty="0"/>
              <a:t>10</a:t>
            </a:r>
            <a:r>
              <a:rPr lang="ja-JP" altLang="en-US" sz="1800" dirty="0"/>
              <a:t>大脅威 </a:t>
            </a:r>
            <a:r>
              <a:rPr lang="en-US" altLang="ja-JP" sz="1800" dirty="0"/>
              <a:t>2020</a:t>
            </a:r>
            <a:r>
              <a:rPr lang="ja-JP" altLang="en-US" sz="1800" dirty="0"/>
              <a:t>」にランクインした各脅威や、</a:t>
            </a:r>
            <a:br>
              <a:rPr lang="en-US" altLang="ja-JP" sz="1800" dirty="0"/>
            </a:br>
            <a:r>
              <a:rPr lang="ja-JP" altLang="en-US" sz="1800" dirty="0"/>
              <a:t>　知っておきたい用語の解説、情報セキュリティ</a:t>
            </a:r>
            <a:r>
              <a:rPr lang="en-US" altLang="ja-JP" sz="1800" dirty="0"/>
              <a:t>10</a:t>
            </a:r>
            <a:r>
              <a:rPr lang="ja-JP" altLang="en-US" sz="1800" dirty="0"/>
              <a:t>大脅威の</a:t>
            </a:r>
            <a:br>
              <a:rPr lang="en-US" altLang="ja-JP" sz="1800" dirty="0"/>
            </a:br>
            <a:r>
              <a:rPr lang="ja-JP" altLang="en-US" sz="1800" dirty="0"/>
              <a:t>　有効な活用法などを記しています。</a:t>
            </a:r>
            <a:endParaRPr kumimoji="1" lang="en-US" altLang="ja-JP" sz="1800" dirty="0"/>
          </a:p>
          <a:p>
            <a:pPr marL="0" indent="0">
              <a:buNone/>
            </a:pPr>
            <a:r>
              <a:rPr lang="ja-JP" altLang="en-US" sz="1800" dirty="0">
                <a:solidFill>
                  <a:prstClr val="black"/>
                </a:solidFill>
              </a:rPr>
              <a:t>　</a:t>
            </a:r>
            <a:r>
              <a:rPr lang="en-US" altLang="ja-JP" sz="1600" dirty="0">
                <a:solidFill>
                  <a:srgbClr val="0070C0"/>
                </a:solidFill>
              </a:rPr>
              <a:t>https://www.ipa.go.jp/files/000080871.pdf</a:t>
            </a:r>
          </a:p>
          <a:p>
            <a:pPr marL="0" indent="0">
              <a:buNone/>
            </a:pPr>
            <a:endParaRPr lang="en-US" altLang="ja-JP" dirty="0">
              <a:solidFill>
                <a:srgbClr val="0070C0"/>
              </a:solidFill>
            </a:endParaRPr>
          </a:p>
          <a:p>
            <a:pPr marL="0" indent="0">
              <a:buNone/>
            </a:pPr>
            <a:endParaRPr lang="en-US" altLang="ja-JP" dirty="0">
              <a:solidFill>
                <a:srgbClr val="0070C0"/>
              </a:solidFill>
            </a:endParaRPr>
          </a:p>
          <a:p>
            <a:pPr lvl="0"/>
            <a:r>
              <a:rPr lang="ja-JP" altLang="en-US" dirty="0">
                <a:solidFill>
                  <a:srgbClr val="002060"/>
                </a:solidFill>
              </a:rPr>
              <a:t>情報セキュリティ</a:t>
            </a:r>
            <a:r>
              <a:rPr lang="en-US" altLang="ja-JP" dirty="0">
                <a:solidFill>
                  <a:srgbClr val="002060"/>
                </a:solidFill>
              </a:rPr>
              <a:t>10</a:t>
            </a:r>
            <a:r>
              <a:rPr lang="ja-JP" altLang="en-US" dirty="0">
                <a:solidFill>
                  <a:srgbClr val="002060"/>
                </a:solidFill>
              </a:rPr>
              <a:t>大脅威 </a:t>
            </a:r>
            <a:r>
              <a:rPr lang="en-US" altLang="ja-JP" dirty="0">
                <a:solidFill>
                  <a:srgbClr val="002060"/>
                </a:solidFill>
              </a:rPr>
              <a:t>2020 </a:t>
            </a:r>
            <a:r>
              <a:rPr lang="zh-TW" altLang="en-US" dirty="0">
                <a:solidFill>
                  <a:srgbClr val="002060"/>
                </a:solidFill>
              </a:rPr>
              <a:t>簡易説明資料</a:t>
            </a:r>
            <a:r>
              <a:rPr lang="en-US" altLang="zh-TW" dirty="0">
                <a:solidFill>
                  <a:srgbClr val="002060"/>
                </a:solidFill>
              </a:rPr>
              <a:t>[</a:t>
            </a:r>
            <a:r>
              <a:rPr lang="zh-TW" altLang="en-US" dirty="0">
                <a:solidFill>
                  <a:srgbClr val="002060"/>
                </a:solidFill>
              </a:rPr>
              <a:t>組織編</a:t>
            </a:r>
            <a:r>
              <a:rPr lang="en-US" altLang="zh-TW" dirty="0">
                <a:solidFill>
                  <a:srgbClr val="002060"/>
                </a:solidFill>
              </a:rPr>
              <a:t>]</a:t>
            </a:r>
            <a:endParaRPr lang="en-US" altLang="ja-JP" dirty="0">
              <a:solidFill>
                <a:srgbClr val="002060"/>
              </a:solidFill>
            </a:endParaRPr>
          </a:p>
          <a:p>
            <a:pPr marL="0" lvl="0" indent="0">
              <a:buNone/>
            </a:pPr>
            <a:r>
              <a:rPr lang="ja-JP" altLang="en-US" sz="1800" dirty="0">
                <a:solidFill>
                  <a:prstClr val="black"/>
                </a:solidFill>
              </a:rPr>
              <a:t>　「情報セキュリティ</a:t>
            </a:r>
            <a:r>
              <a:rPr lang="en-US" altLang="ja-JP" sz="1800" dirty="0">
                <a:solidFill>
                  <a:prstClr val="black"/>
                </a:solidFill>
              </a:rPr>
              <a:t>10</a:t>
            </a:r>
            <a:r>
              <a:rPr lang="ja-JP" altLang="en-US" sz="1800" dirty="0">
                <a:solidFill>
                  <a:prstClr val="black"/>
                </a:solidFill>
              </a:rPr>
              <a:t>大脅威 </a:t>
            </a:r>
            <a:r>
              <a:rPr lang="en-US" altLang="ja-JP" sz="1800" dirty="0">
                <a:solidFill>
                  <a:prstClr val="black"/>
                </a:solidFill>
              </a:rPr>
              <a:t>2020</a:t>
            </a:r>
            <a:r>
              <a:rPr lang="ja-JP" altLang="en-US" sz="1800" dirty="0">
                <a:solidFill>
                  <a:prstClr val="black"/>
                </a:solidFill>
              </a:rPr>
              <a:t>」の組織編で</a:t>
            </a:r>
            <a:br>
              <a:rPr lang="en-US" altLang="ja-JP" sz="1800" dirty="0">
                <a:solidFill>
                  <a:prstClr val="black"/>
                </a:solidFill>
              </a:rPr>
            </a:br>
            <a:r>
              <a:rPr lang="ja-JP" altLang="en-US" sz="1800" dirty="0">
                <a:solidFill>
                  <a:prstClr val="black"/>
                </a:solidFill>
              </a:rPr>
              <a:t>　取り上げている各脅威を解説したスライド資料です。</a:t>
            </a:r>
            <a:br>
              <a:rPr lang="en-US" altLang="ja-JP" sz="1800" dirty="0">
                <a:solidFill>
                  <a:prstClr val="black"/>
                </a:solidFill>
              </a:rPr>
            </a:br>
            <a:r>
              <a:rPr lang="ja-JP" altLang="en-US" sz="1800" dirty="0">
                <a:solidFill>
                  <a:prstClr val="black"/>
                </a:solidFill>
              </a:rPr>
              <a:t>　本スライドの元資料で、</a:t>
            </a:r>
            <a:r>
              <a:rPr lang="en-US" altLang="ja-JP" sz="1800" dirty="0">
                <a:solidFill>
                  <a:prstClr val="black"/>
                </a:solidFill>
              </a:rPr>
              <a:t>PDF</a:t>
            </a:r>
            <a:r>
              <a:rPr lang="ja-JP" altLang="en-US" sz="1800" dirty="0">
                <a:solidFill>
                  <a:prstClr val="black"/>
                </a:solidFill>
              </a:rPr>
              <a:t>形式で公開しています。</a:t>
            </a:r>
            <a:endParaRPr lang="en-US" altLang="ja-JP" sz="1800" dirty="0">
              <a:solidFill>
                <a:prstClr val="black"/>
              </a:solidFill>
            </a:endParaRPr>
          </a:p>
          <a:p>
            <a:pPr marL="0" lvl="0" indent="0">
              <a:buNone/>
            </a:pPr>
            <a:r>
              <a:rPr lang="ja-JP" altLang="en-US" sz="1800" dirty="0">
                <a:solidFill>
                  <a:prstClr val="black"/>
                </a:solidFill>
              </a:rPr>
              <a:t>　</a:t>
            </a:r>
            <a:r>
              <a:rPr lang="en-US" altLang="ja-JP" sz="1600" dirty="0">
                <a:solidFill>
                  <a:srgbClr val="0070C0"/>
                </a:solidFill>
              </a:rPr>
              <a:t>https://www.ipa.go.jp/files/000081291.pdf</a:t>
            </a:r>
          </a:p>
          <a:p>
            <a:pPr marL="0" indent="0">
              <a:buNone/>
            </a:pPr>
            <a:endParaRPr lang="en-US" altLang="ja-JP" sz="1600" dirty="0">
              <a:solidFill>
                <a:srgbClr val="0070C0"/>
              </a:solidFill>
            </a:endParaRPr>
          </a:p>
        </p:txBody>
      </p:sp>
      <p:sp>
        <p:nvSpPr>
          <p:cNvPr id="4" name="スライド番号プレースホルダー 3">
            <a:extLst>
              <a:ext uri="{FF2B5EF4-FFF2-40B4-BE49-F238E27FC236}">
                <a16:creationId xmlns:a16="http://schemas.microsoft.com/office/drawing/2014/main" id="{1D8D5230-224C-4487-8430-C947F664C45B}"/>
              </a:ext>
            </a:extLst>
          </p:cNvPr>
          <p:cNvSpPr>
            <a:spLocks noGrp="1"/>
          </p:cNvSpPr>
          <p:nvPr>
            <p:ph type="sldNum" sz="quarter" idx="12"/>
          </p:nvPr>
        </p:nvSpPr>
        <p:spPr/>
        <p:txBody>
          <a:bodyPr/>
          <a:lstStyle/>
          <a:p>
            <a:fld id="{9C0452C9-47B8-4E93-87C2-472C2E84F09B}" type="slidenum">
              <a:rPr kumimoji="1" lang="ja-JP" altLang="en-US" smtClean="0"/>
              <a:t>69</a:t>
            </a:fld>
            <a:endParaRPr kumimoji="1" lang="ja-JP" altLang="en-US" dirty="0"/>
          </a:p>
        </p:txBody>
      </p:sp>
      <p:pic>
        <p:nvPicPr>
          <p:cNvPr id="6" name="図 5" descr="文字と写真のスクリーンショット&#10;&#10;自動的に生成された説明">
            <a:extLst>
              <a:ext uri="{FF2B5EF4-FFF2-40B4-BE49-F238E27FC236}">
                <a16:creationId xmlns:a16="http://schemas.microsoft.com/office/drawing/2014/main" id="{11CA136C-DAC8-4999-A6CE-CE59B78DF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733" y="1524002"/>
            <a:ext cx="1463812" cy="2082323"/>
          </a:xfrm>
          <a:prstGeom prst="rect">
            <a:avLst/>
          </a:prstGeom>
        </p:spPr>
      </p:pic>
      <p:pic>
        <p:nvPicPr>
          <p:cNvPr id="7" name="図 6">
            <a:extLst>
              <a:ext uri="{FF2B5EF4-FFF2-40B4-BE49-F238E27FC236}">
                <a16:creationId xmlns:a16="http://schemas.microsoft.com/office/drawing/2014/main" id="{A95778B2-7252-463D-AC2E-3A606222F801}"/>
              </a:ext>
            </a:extLst>
          </p:cNvPr>
          <p:cNvPicPr>
            <a:picLocks noChangeAspect="1"/>
          </p:cNvPicPr>
          <p:nvPr/>
        </p:nvPicPr>
        <p:blipFill>
          <a:blip r:embed="rId3"/>
          <a:stretch>
            <a:fillRect/>
          </a:stretch>
        </p:blipFill>
        <p:spPr>
          <a:xfrm>
            <a:off x="6462505" y="4640366"/>
            <a:ext cx="2058039" cy="1539774"/>
          </a:xfrm>
          <a:prstGeom prst="rect">
            <a:avLst/>
          </a:prstGeom>
          <a:ln>
            <a:solidFill>
              <a:schemeClr val="tx1"/>
            </a:solidFill>
          </a:ln>
        </p:spPr>
      </p:pic>
    </p:spTree>
    <p:extLst>
      <p:ext uri="{BB962C8B-B14F-4D97-AF65-F5344CB8AC3E}">
        <p14:creationId xmlns:p14="http://schemas.microsoft.com/office/powerpoint/2010/main" val="204446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6BE4AB-5F98-4964-AA25-D5B32CEB351E}"/>
              </a:ext>
            </a:extLst>
          </p:cNvPr>
          <p:cNvSpPr>
            <a:spLocks noGrp="1"/>
          </p:cNvSpPr>
          <p:nvPr>
            <p:ph type="title"/>
          </p:nvPr>
        </p:nvSpPr>
        <p:spPr/>
        <p:txBody>
          <a:bodyPr>
            <a:normAutofit fontScale="90000"/>
          </a:bodyPr>
          <a:lstStyle/>
          <a:p>
            <a:r>
              <a:rPr lang="en-US" altLang="ja-JP" sz="3600" dirty="0"/>
              <a:t>【1</a:t>
            </a:r>
            <a:r>
              <a:rPr lang="ja-JP" altLang="en-US" sz="3600" dirty="0"/>
              <a:t>位</a:t>
            </a:r>
            <a:r>
              <a:rPr lang="en-US" altLang="ja-JP" sz="3600" dirty="0"/>
              <a:t>】</a:t>
            </a:r>
            <a:r>
              <a:rPr lang="ja-JP" altLang="en-US" sz="3600" dirty="0"/>
              <a:t>標的型攻撃による機密情報の窃取</a:t>
            </a:r>
            <a:br>
              <a:rPr lang="ja-JP" altLang="en-US" dirty="0"/>
            </a:br>
            <a:r>
              <a:rPr lang="ja-JP" altLang="en-US" sz="2200" dirty="0"/>
              <a:t>～引き続き行われる標的型攻撃、様々な仕掛けで発見を遅らせる～</a:t>
            </a:r>
            <a:endParaRPr kumimoji="1" lang="ja-JP" altLang="en-US" dirty="0"/>
          </a:p>
        </p:txBody>
      </p:sp>
      <p:sp>
        <p:nvSpPr>
          <p:cNvPr id="3" name="コンテンツ プレースホルダー 2">
            <a:extLst>
              <a:ext uri="{FF2B5EF4-FFF2-40B4-BE49-F238E27FC236}">
                <a16:creationId xmlns:a16="http://schemas.microsoft.com/office/drawing/2014/main" id="{F190B735-D6EB-4360-B967-1923A96FCF0C}"/>
              </a:ext>
            </a:extLst>
          </p:cNvPr>
          <p:cNvSpPr>
            <a:spLocks noGrp="1"/>
          </p:cNvSpPr>
          <p:nvPr>
            <p:ph idx="1"/>
          </p:nvPr>
        </p:nvSpPr>
        <p:spPr/>
        <p:txBody>
          <a:bodyPr/>
          <a:lstStyle/>
          <a:p>
            <a:pPr>
              <a:lnSpc>
                <a:spcPct val="100000"/>
              </a:lnSpc>
            </a:pPr>
            <a:r>
              <a:rPr lang="ja-JP" altLang="en-US" dirty="0"/>
              <a:t>メール等により</a:t>
            </a:r>
            <a:r>
              <a:rPr lang="en-US" altLang="ja-JP" dirty="0"/>
              <a:t>PC</a:t>
            </a:r>
            <a:r>
              <a:rPr lang="ja-JP" altLang="en-US" dirty="0"/>
              <a:t>をウイルスに感染させ組織内部へ潜入</a:t>
            </a:r>
            <a:endParaRPr lang="en-US" altLang="ja-JP" dirty="0"/>
          </a:p>
          <a:p>
            <a:pPr>
              <a:lnSpc>
                <a:spcPct val="100000"/>
              </a:lnSpc>
            </a:pPr>
            <a:r>
              <a:rPr lang="ja-JP" altLang="en-US" dirty="0"/>
              <a:t>長期にわたって侵害範囲を徐々に広げる</a:t>
            </a:r>
            <a:endParaRPr lang="en-US" altLang="ja-JP" dirty="0"/>
          </a:p>
          <a:p>
            <a:pPr>
              <a:lnSpc>
                <a:spcPct val="100000"/>
              </a:lnSpc>
            </a:pPr>
            <a:r>
              <a:rPr lang="ja-JP" altLang="en-US" dirty="0"/>
              <a:t>組織の機密情報を窃取</a:t>
            </a:r>
            <a:endParaRPr kumimoji="1" lang="ja-JP" altLang="en-US" dirty="0"/>
          </a:p>
        </p:txBody>
      </p:sp>
      <p:sp>
        <p:nvSpPr>
          <p:cNvPr id="4" name="スライド番号プレースホルダー 3">
            <a:extLst>
              <a:ext uri="{FF2B5EF4-FFF2-40B4-BE49-F238E27FC236}">
                <a16:creationId xmlns:a16="http://schemas.microsoft.com/office/drawing/2014/main" id="{6A95994D-2F22-4AE7-8697-A38C0093E781}"/>
              </a:ext>
            </a:extLst>
          </p:cNvPr>
          <p:cNvSpPr>
            <a:spLocks noGrp="1"/>
          </p:cNvSpPr>
          <p:nvPr>
            <p:ph type="sldNum" sz="quarter" idx="12"/>
          </p:nvPr>
        </p:nvSpPr>
        <p:spPr/>
        <p:txBody>
          <a:bodyPr/>
          <a:lstStyle/>
          <a:p>
            <a:fld id="{9C0452C9-47B8-4E93-87C2-472C2E84F09B}" type="slidenum">
              <a:rPr kumimoji="1" lang="ja-JP" altLang="en-US" smtClean="0"/>
              <a:t>7</a:t>
            </a:fld>
            <a:endParaRPr kumimoji="1" lang="ja-JP" altLang="en-US"/>
          </a:p>
        </p:txBody>
      </p:sp>
    </p:spTree>
    <p:extLst>
      <p:ext uri="{BB962C8B-B14F-4D97-AF65-F5344CB8AC3E}">
        <p14:creationId xmlns:p14="http://schemas.microsoft.com/office/powerpoint/2010/main" val="20165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8CC2D-7632-463F-A7B4-5C7E393E441A}"/>
              </a:ext>
            </a:extLst>
          </p:cNvPr>
          <p:cNvSpPr>
            <a:spLocks noGrp="1"/>
          </p:cNvSpPr>
          <p:nvPr>
            <p:ph type="title"/>
          </p:nvPr>
        </p:nvSpPr>
        <p:spPr/>
        <p:txBody>
          <a:bodyPr/>
          <a:lstStyle/>
          <a:p>
            <a:r>
              <a:rPr lang="en-US" altLang="ja-JP" dirty="0">
                <a:solidFill>
                  <a:prstClr val="black"/>
                </a:solidFill>
              </a:rPr>
              <a:t>【1</a:t>
            </a:r>
            <a:r>
              <a:rPr lang="ja-JP" altLang="en-US" dirty="0">
                <a:solidFill>
                  <a:prstClr val="black"/>
                </a:solidFill>
              </a:rPr>
              <a:t>位</a:t>
            </a:r>
            <a:r>
              <a:rPr lang="en-US" altLang="ja-JP" dirty="0">
                <a:solidFill>
                  <a:prstClr val="black"/>
                </a:solidFill>
              </a:rPr>
              <a:t>】</a:t>
            </a:r>
            <a:r>
              <a:rPr lang="ja-JP" altLang="en-US" dirty="0">
                <a:solidFill>
                  <a:prstClr val="black"/>
                </a:solidFill>
              </a:rPr>
              <a:t>標的型攻撃による機密情報の窃取</a:t>
            </a:r>
            <a:br>
              <a:rPr lang="ja-JP" altLang="en-US" sz="2900" dirty="0">
                <a:solidFill>
                  <a:prstClr val="black"/>
                </a:solidFill>
              </a:rPr>
            </a:br>
            <a:r>
              <a:rPr lang="ja-JP" altLang="en-US" sz="2000" dirty="0">
                <a:solidFill>
                  <a:prstClr val="black"/>
                </a:solidFill>
              </a:rPr>
              <a:t>～引き続き行われる標的型攻撃、様々な仕掛けで発見を遅らせる～</a:t>
            </a:r>
            <a:endParaRPr kumimoji="1" lang="ja-JP" altLang="en-US" dirty="0"/>
          </a:p>
        </p:txBody>
      </p:sp>
      <p:sp>
        <p:nvSpPr>
          <p:cNvPr id="3" name="コンテンツ プレースホルダー 2">
            <a:extLst>
              <a:ext uri="{FF2B5EF4-FFF2-40B4-BE49-F238E27FC236}">
                <a16:creationId xmlns:a16="http://schemas.microsoft.com/office/drawing/2014/main" id="{336B6C52-4131-4FFD-98C1-CC63E1E2497A}"/>
              </a:ext>
            </a:extLst>
          </p:cNvPr>
          <p:cNvSpPr>
            <a:spLocks noGrp="1"/>
          </p:cNvSpPr>
          <p:nvPr>
            <p:ph idx="1"/>
          </p:nvPr>
        </p:nvSpPr>
        <p:spPr/>
        <p:txBody>
          <a:bodyPr>
            <a:normAutofit/>
          </a:bodyPr>
          <a:lstStyle/>
          <a:p>
            <a:pPr>
              <a:lnSpc>
                <a:spcPct val="100000"/>
              </a:lnSpc>
              <a:buFont typeface="Wingdings" panose="05000000000000000000" pitchFamily="2" charset="2"/>
              <a:buChar char="n"/>
            </a:pPr>
            <a:r>
              <a:rPr lang="ja-JP" altLang="en-US" b="1" dirty="0"/>
              <a:t>攻撃手口</a:t>
            </a:r>
            <a:endParaRPr lang="en-US" altLang="ja-JP" b="1" dirty="0"/>
          </a:p>
          <a:p>
            <a:pPr marL="0" indent="0">
              <a:lnSpc>
                <a:spcPct val="100000"/>
              </a:lnSpc>
              <a:buNone/>
            </a:pPr>
            <a:endParaRPr lang="en-US" altLang="ja-JP" sz="3200" dirty="0"/>
          </a:p>
          <a:p>
            <a:pPr>
              <a:lnSpc>
                <a:spcPct val="100000"/>
              </a:lnSpc>
            </a:pPr>
            <a:r>
              <a:rPr lang="ja-JP" altLang="en-US" dirty="0"/>
              <a:t>メールを利用した手口（標的型攻撃メール）</a:t>
            </a:r>
          </a:p>
          <a:p>
            <a:pPr lvl="1">
              <a:lnSpc>
                <a:spcPct val="100000"/>
              </a:lnSpc>
            </a:pPr>
            <a:r>
              <a:rPr lang="ja-JP" altLang="en-US" dirty="0"/>
              <a:t>不正な添付ファイルを開かせる</a:t>
            </a:r>
          </a:p>
          <a:p>
            <a:pPr lvl="1">
              <a:lnSpc>
                <a:spcPct val="100000"/>
              </a:lnSpc>
            </a:pPr>
            <a:r>
              <a:rPr lang="ja-JP" altLang="en-US" dirty="0"/>
              <a:t>不正なウェブサイトへのリンクをクリックさせる</a:t>
            </a:r>
          </a:p>
          <a:p>
            <a:pPr>
              <a:lnSpc>
                <a:spcPct val="100000"/>
              </a:lnSpc>
            </a:pPr>
            <a:r>
              <a:rPr lang="ja-JP" altLang="en-US" dirty="0"/>
              <a:t>ウェブサイトを利用した手口</a:t>
            </a:r>
          </a:p>
          <a:p>
            <a:pPr lvl="1">
              <a:lnSpc>
                <a:spcPct val="100000"/>
              </a:lnSpc>
            </a:pPr>
            <a:r>
              <a:rPr lang="ja-JP" altLang="en-US" dirty="0"/>
              <a:t>標的組織が頻繁に利用するウェブサイトを調査し、当該サイトを閲覧するとウイルスに感染するように改ざん（水飲み場型攻撃）</a:t>
            </a:r>
          </a:p>
          <a:p>
            <a:pPr marL="0" indent="0">
              <a:lnSpc>
                <a:spcPct val="100000"/>
              </a:lnSpc>
              <a:buNone/>
            </a:pPr>
            <a:endParaRPr lang="en-US" altLang="ja-JP" dirty="0"/>
          </a:p>
        </p:txBody>
      </p:sp>
      <p:sp>
        <p:nvSpPr>
          <p:cNvPr id="4" name="スライド番号プレースホルダー 3">
            <a:extLst>
              <a:ext uri="{FF2B5EF4-FFF2-40B4-BE49-F238E27FC236}">
                <a16:creationId xmlns:a16="http://schemas.microsoft.com/office/drawing/2014/main" id="{812BB6E1-B03C-4A78-BE9A-2BFC371F2B07}"/>
              </a:ext>
            </a:extLst>
          </p:cNvPr>
          <p:cNvSpPr>
            <a:spLocks noGrp="1"/>
          </p:cNvSpPr>
          <p:nvPr>
            <p:ph type="sldNum" sz="quarter" idx="12"/>
          </p:nvPr>
        </p:nvSpPr>
        <p:spPr/>
        <p:txBody>
          <a:bodyPr/>
          <a:lstStyle/>
          <a:p>
            <a:fld id="{9C0452C9-47B8-4E93-87C2-472C2E84F09B}" type="slidenum">
              <a:rPr kumimoji="1" lang="ja-JP" altLang="en-US" smtClean="0"/>
              <a:t>8</a:t>
            </a:fld>
            <a:endParaRPr kumimoji="1" lang="ja-JP" altLang="en-US"/>
          </a:p>
        </p:txBody>
      </p:sp>
      <p:sp>
        <p:nvSpPr>
          <p:cNvPr id="6" name="正方形/長方形 5">
            <a:extLst>
              <a:ext uri="{FF2B5EF4-FFF2-40B4-BE49-F238E27FC236}">
                <a16:creationId xmlns:a16="http://schemas.microsoft.com/office/drawing/2014/main" id="{0A769472-FC24-4006-BA8B-812C0FC0D2B4}"/>
              </a:ext>
            </a:extLst>
          </p:cNvPr>
          <p:cNvSpPr/>
          <p:nvPr/>
        </p:nvSpPr>
        <p:spPr>
          <a:xfrm>
            <a:off x="780545" y="1981200"/>
            <a:ext cx="77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メールやウェブサイトからウイルスに感染させる</a:t>
            </a:r>
          </a:p>
        </p:txBody>
      </p:sp>
    </p:spTree>
    <p:extLst>
      <p:ext uri="{BB962C8B-B14F-4D97-AF65-F5344CB8AC3E}">
        <p14:creationId xmlns:p14="http://schemas.microsoft.com/office/powerpoint/2010/main" val="396018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8CC2D-7632-463F-A7B4-5C7E393E441A}"/>
              </a:ext>
            </a:extLst>
          </p:cNvPr>
          <p:cNvSpPr>
            <a:spLocks noGrp="1"/>
          </p:cNvSpPr>
          <p:nvPr>
            <p:ph type="title"/>
          </p:nvPr>
        </p:nvSpPr>
        <p:spPr/>
        <p:txBody>
          <a:bodyPr/>
          <a:lstStyle/>
          <a:p>
            <a:r>
              <a:rPr lang="en-US" altLang="ja-JP" dirty="0">
                <a:solidFill>
                  <a:prstClr val="black"/>
                </a:solidFill>
              </a:rPr>
              <a:t>【1</a:t>
            </a:r>
            <a:r>
              <a:rPr lang="ja-JP" altLang="en-US" dirty="0">
                <a:solidFill>
                  <a:prstClr val="black"/>
                </a:solidFill>
              </a:rPr>
              <a:t>位</a:t>
            </a:r>
            <a:r>
              <a:rPr lang="en-US" altLang="ja-JP" dirty="0">
                <a:solidFill>
                  <a:prstClr val="black"/>
                </a:solidFill>
              </a:rPr>
              <a:t>】</a:t>
            </a:r>
            <a:r>
              <a:rPr lang="ja-JP" altLang="en-US" dirty="0">
                <a:solidFill>
                  <a:prstClr val="black"/>
                </a:solidFill>
              </a:rPr>
              <a:t>標的型攻撃による機密情報の窃取</a:t>
            </a:r>
            <a:br>
              <a:rPr lang="ja-JP" altLang="en-US" sz="2900" dirty="0">
                <a:solidFill>
                  <a:prstClr val="black"/>
                </a:solidFill>
              </a:rPr>
            </a:br>
            <a:r>
              <a:rPr lang="ja-JP" altLang="en-US" sz="2000" dirty="0">
                <a:solidFill>
                  <a:prstClr val="black"/>
                </a:solidFill>
              </a:rPr>
              <a:t>～引き続き行われる標的型攻撃、様々な仕掛けで発見を遅らせる～</a:t>
            </a:r>
            <a:endParaRPr kumimoji="1" lang="ja-JP" altLang="en-US" dirty="0"/>
          </a:p>
        </p:txBody>
      </p:sp>
      <p:sp>
        <p:nvSpPr>
          <p:cNvPr id="3" name="コンテンツ プレースホルダー 2">
            <a:extLst>
              <a:ext uri="{FF2B5EF4-FFF2-40B4-BE49-F238E27FC236}">
                <a16:creationId xmlns:a16="http://schemas.microsoft.com/office/drawing/2014/main" id="{336B6C52-4131-4FFD-98C1-CC63E1E2497A}"/>
              </a:ext>
            </a:extLst>
          </p:cNvPr>
          <p:cNvSpPr>
            <a:spLocks noGrp="1"/>
          </p:cNvSpPr>
          <p:nvPr>
            <p:ph idx="1"/>
          </p:nvPr>
        </p:nvSpPr>
        <p:spPr/>
        <p:txBody>
          <a:bodyPr>
            <a:normAutofit/>
          </a:bodyPr>
          <a:lstStyle/>
          <a:p>
            <a:pPr>
              <a:lnSpc>
                <a:spcPct val="100000"/>
              </a:lnSpc>
              <a:buFont typeface="Wingdings" panose="05000000000000000000" pitchFamily="2" charset="2"/>
              <a:buChar char="n"/>
            </a:pPr>
            <a:r>
              <a:rPr lang="ja-JP" altLang="en-US" b="1" dirty="0"/>
              <a:t>攻撃手口</a:t>
            </a:r>
            <a:endParaRPr lang="en-US" altLang="ja-JP" b="1" dirty="0"/>
          </a:p>
          <a:p>
            <a:pPr marL="0" indent="0">
              <a:lnSpc>
                <a:spcPct val="100000"/>
              </a:lnSpc>
              <a:buNone/>
            </a:pPr>
            <a:endParaRPr lang="en-US" altLang="ja-JP" sz="3200" dirty="0"/>
          </a:p>
          <a:p>
            <a:pPr>
              <a:lnSpc>
                <a:spcPct val="100000"/>
              </a:lnSpc>
            </a:pPr>
            <a:r>
              <a:rPr lang="ja-JP" altLang="en-US" dirty="0"/>
              <a:t>不正アクセスによる手口</a:t>
            </a:r>
            <a:endParaRPr lang="en-US" altLang="ja-JP" dirty="0"/>
          </a:p>
          <a:p>
            <a:pPr lvl="1">
              <a:lnSpc>
                <a:spcPct val="100000"/>
              </a:lnSpc>
            </a:pPr>
            <a:r>
              <a:rPr lang="ja-JP" altLang="en-US" dirty="0"/>
              <a:t>組織が利用するクラウドサービスへ不正にログイン</a:t>
            </a:r>
            <a:endParaRPr lang="en-US" altLang="ja-JP" dirty="0"/>
          </a:p>
          <a:p>
            <a:pPr lvl="1">
              <a:lnSpc>
                <a:spcPct val="100000"/>
              </a:lnSpc>
            </a:pPr>
            <a:r>
              <a:rPr lang="ja-JP" altLang="en-US" dirty="0"/>
              <a:t>社内システムへ正規の経路を悪用し不正にアクセス</a:t>
            </a:r>
            <a:endParaRPr lang="en-US" altLang="ja-JP" dirty="0"/>
          </a:p>
          <a:p>
            <a:pPr lvl="1">
              <a:lnSpc>
                <a:spcPct val="100000"/>
              </a:lnSpc>
            </a:pPr>
            <a:r>
              <a:rPr lang="ja-JP" altLang="en-US" dirty="0"/>
              <a:t>社内システムへウイルスを感染させる</a:t>
            </a:r>
            <a:endParaRPr lang="en-US" altLang="ja-JP" dirty="0"/>
          </a:p>
        </p:txBody>
      </p:sp>
      <p:sp>
        <p:nvSpPr>
          <p:cNvPr id="4" name="スライド番号プレースホルダー 3">
            <a:extLst>
              <a:ext uri="{FF2B5EF4-FFF2-40B4-BE49-F238E27FC236}">
                <a16:creationId xmlns:a16="http://schemas.microsoft.com/office/drawing/2014/main" id="{812BB6E1-B03C-4A78-BE9A-2BFC371F2B07}"/>
              </a:ext>
            </a:extLst>
          </p:cNvPr>
          <p:cNvSpPr>
            <a:spLocks noGrp="1"/>
          </p:cNvSpPr>
          <p:nvPr>
            <p:ph type="sldNum" sz="quarter" idx="12"/>
          </p:nvPr>
        </p:nvSpPr>
        <p:spPr/>
        <p:txBody>
          <a:bodyPr/>
          <a:lstStyle/>
          <a:p>
            <a:fld id="{9C0452C9-47B8-4E93-87C2-472C2E84F09B}" type="slidenum">
              <a:rPr kumimoji="1" lang="ja-JP" altLang="en-US" smtClean="0"/>
              <a:t>9</a:t>
            </a:fld>
            <a:endParaRPr kumimoji="1" lang="ja-JP" altLang="en-US"/>
          </a:p>
        </p:txBody>
      </p:sp>
      <p:sp>
        <p:nvSpPr>
          <p:cNvPr id="6" name="正方形/長方形 5">
            <a:extLst>
              <a:ext uri="{FF2B5EF4-FFF2-40B4-BE49-F238E27FC236}">
                <a16:creationId xmlns:a16="http://schemas.microsoft.com/office/drawing/2014/main" id="{0A769472-FC24-4006-BA8B-812C0FC0D2B4}"/>
              </a:ext>
            </a:extLst>
          </p:cNvPr>
          <p:cNvSpPr/>
          <p:nvPr/>
        </p:nvSpPr>
        <p:spPr>
          <a:xfrm>
            <a:off x="780545" y="1981200"/>
            <a:ext cx="7740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ja-JP" altLang="en-US" sz="2000" b="1" dirty="0"/>
              <a:t>不正アクセスによってウイルスに感染させる</a:t>
            </a:r>
          </a:p>
        </p:txBody>
      </p:sp>
    </p:spTree>
    <p:extLst>
      <p:ext uri="{BB962C8B-B14F-4D97-AF65-F5344CB8AC3E}">
        <p14:creationId xmlns:p14="http://schemas.microsoft.com/office/powerpoint/2010/main" val="218562034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1045</TotalTime>
  <Words>11628</Words>
  <Application>Microsoft Office PowerPoint</Application>
  <PresentationFormat>画面に合わせる (4:3)</PresentationFormat>
  <Paragraphs>1254</Paragraphs>
  <Slides>69</Slides>
  <Notes>65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69</vt:i4>
      </vt:variant>
    </vt:vector>
  </HeadingPairs>
  <TitlesOfParts>
    <vt:vector size="75" baseType="lpstr">
      <vt:lpstr>ＭＳ Ｐゴシック</vt:lpstr>
      <vt:lpstr>游ゴシック</vt:lpstr>
      <vt:lpstr>Arial</vt:lpstr>
      <vt:lpstr>Wingdings</vt:lpstr>
      <vt:lpstr>Wingdings 2</vt:lpstr>
      <vt:lpstr>HDOfficeLightV0</vt:lpstr>
      <vt:lpstr>本資料の使用条件</vt:lpstr>
      <vt:lpstr>情報セキュリティ10大脅威 2020 組織編</vt:lpstr>
      <vt:lpstr>情報セキュリティ10大脅威とは？</vt:lpstr>
      <vt:lpstr>情報セキュリティ10大脅威2020 脅威ランキング</vt:lpstr>
      <vt:lpstr>情報セキュリティ対策の基本</vt:lpstr>
      <vt:lpstr> </vt:lpstr>
      <vt:lpstr>【1位】標的型攻撃による機密情報の窃取 ～引き続き行われる標的型攻撃、様々な仕掛けで発見を遅らせる～</vt:lpstr>
      <vt:lpstr>【1位】標的型攻撃による機密情報の窃取 ～引き続き行われる標的型攻撃、様々な仕掛けで発見を遅らせる～</vt:lpstr>
      <vt:lpstr>【1位】標的型攻撃による機密情報の窃取 ～引き続き行われる標的型攻撃、様々な仕掛けで発見を遅らせる～</vt:lpstr>
      <vt:lpstr>【1位】標的型攻撃による機密情報の窃取 ～引き続き行われる標的型攻撃、様々な仕掛けで発見を遅らせる～</vt:lpstr>
      <vt:lpstr>【1位】標的型攻撃による機密情報の窃取 ～引き続き行われる標的型攻撃、様々な仕掛けで発見を遅らせる～</vt:lpstr>
      <vt:lpstr>【1位】標的型攻撃による機密情報の窃取 ～引き続き行われる標的型攻撃、様々な仕掛けで発見を遅らせる～</vt:lpstr>
      <vt:lpstr>【1位】標的型攻撃による機密情報の窃取 ～引き続き行われる標的型攻撃、様々な仕掛けで発見を遅らせる～</vt:lpstr>
      <vt:lpstr>【2位】内部不正による情報漏えい ～内部不正をさせない管理・監視体制を～</vt:lpstr>
      <vt:lpstr>【2位】内部不正による情報漏えい ～内部不正をさせない管理・監視体制を～</vt:lpstr>
      <vt:lpstr>【2位】内部不正による情報漏えい ～内部不正をさせない管理・監視体制を～</vt:lpstr>
      <vt:lpstr>【2位】内部不正による情報漏えい ～内部不正をさせない管理・監視体制を～</vt:lpstr>
      <vt:lpstr>【2位】内部不正による情報漏えい ～内部不正をさせない管理・監視体制を～</vt:lpstr>
      <vt:lpstr>【3位】ビジネスメール詐欺による金銭被害 ～ここ数年でメジャーなサイバーリスクへと変貌～</vt:lpstr>
      <vt:lpstr>【3位】ビジネスメール詐欺による金銭被害 ～ここ数年でメジャーなサイバーリスクへと変貌～</vt:lpstr>
      <vt:lpstr>【3位】ビジネスメール詐欺による金銭被害 ～ここ数年でメジャーなサイバーリスクへと変貌～</vt:lpstr>
      <vt:lpstr>【3位】ビジネスメール詐欺による金銭被害 ～ここ数年でメジャーなサイバーリスクへと変貌～</vt:lpstr>
      <vt:lpstr>【3位】ビジネスメール詐欺による金銭被害 ～ここ数年でメジャーなサイバーリスクへと変貌～</vt:lpstr>
      <vt:lpstr>【3位】ビジネスメール詐欺による金銭被害 ～ここ数年でメジャーなサイバーリスクへと変貌～</vt:lpstr>
      <vt:lpstr>【4位】サプライチェーンの弱点を悪用した攻撃 ～業務委託先にも適切なセキュリティ管理を欲求～</vt:lpstr>
      <vt:lpstr>【4位】サプライチェーンの弱点を悪用した攻撃 ～業務委託先にも適切なセキュリティ管理を欲求～</vt:lpstr>
      <vt:lpstr>【4位】サプライチェーンの弱点を悪用した攻撃 ～業務委託先にも適切なセキュリティ管理を欲求～</vt:lpstr>
      <vt:lpstr>【4位】サプライチェーンの弱点を悪用した攻撃 ～業務委託先にも適切なセキュリティ管理を欲求～</vt:lpstr>
      <vt:lpstr>【4位】サプライチェーンの弱点を悪用した攻撃 ～業務委託先にも適切なセキュリティ管理を欲求～</vt:lpstr>
      <vt:lpstr>【4位】サプライチェーンの弱点を悪用した攻撃 ～業務委託先にも適切なセキュリティ管理を欲求～</vt:lpstr>
      <vt:lpstr>【4位】サプライチェーンの弱点を悪用した攻撃 ～業務委託先にも適切なセキュリティ管理を欲求～</vt:lpstr>
      <vt:lpstr>【5位】ランサムウェアによる被害 ～ランサムウェアに感染しないための対策と感染時の対処を知る～</vt:lpstr>
      <vt:lpstr>【5位】ランサムウェアによる被害 ～ランサムウェアに感染しないための対策と感染時の対処を知る～</vt:lpstr>
      <vt:lpstr>【5位】ランサムウェアによる被害 ～ランサムウェアに感染しないための対策と感染時の対処を知る～</vt:lpstr>
      <vt:lpstr>【5位】ランサムウェアによる被害 ～ランサムウェアに感染しないための対策と感染時の対処を知る～</vt:lpstr>
      <vt:lpstr>【5位】ランサムウェアによる被害 ～ランサムウェアに感染しないための対策と感染時の対処を知る～</vt:lpstr>
      <vt:lpstr>【5位】ランサムウェアによる被害 ～ランサムウェアに感染しないための対策と感染時の対処を知る～</vt:lpstr>
      <vt:lpstr>【5位】ランサムウェアによる被害 ～ランサムウェアに感染しないための対策と感染時の対処を知る～</vt:lpstr>
      <vt:lpstr>【6位】予期せぬIT基盤の障害に伴う業務停止 ～それは予告もなしに突然やってくる～</vt:lpstr>
      <vt:lpstr>【6位】予期せぬIT基盤の障害に伴う業務停止 ～それは予告もなしに突然やってくる～</vt:lpstr>
      <vt:lpstr>【6位】予期せぬIT基盤の障害に伴う業務停止 ～それは予告もなしに突然やってくる～</vt:lpstr>
      <vt:lpstr>【6位】予期せぬIT基盤の障害に伴う業務停止 ～それは予告もなしに突然やってくる～</vt:lpstr>
      <vt:lpstr>【6位】予期せぬIT基盤の障害に伴う業務停止 ～それは予告もなしに突然やってくる～</vt:lpstr>
      <vt:lpstr>【7位】不注意による情報漏えい ～ついうっかり、が重大インシデントに～</vt:lpstr>
      <vt:lpstr>【7位】不注意による情報漏えい ～ついうっかり、が重大インシデントに～</vt:lpstr>
      <vt:lpstr>【7位】不注意による情報漏えい ～ついうっかり、が重大インシデントに～</vt:lpstr>
      <vt:lpstr>【7位】不注意による情報漏えい ～ついうっかり、が重大インシデントに～</vt:lpstr>
      <vt:lpstr>【7位】不注意による情報漏えい ～ついうっかり、が重大インシデントに～</vt:lpstr>
      <vt:lpstr>【7位】不注意による情報漏えい ～ついうっかり、が重大インシデントに～</vt:lpstr>
      <vt:lpstr>【8位】インターネット上のサービスからの個人情報の窃取 ～他人事ではないウェブサイトの脆弱性～</vt:lpstr>
      <vt:lpstr>【8位】インターネット上のサービスからの個人情報の窃取 ～他人事ではないウェブサイトの脆弱性～</vt:lpstr>
      <vt:lpstr>【8位】インターネット上のサービスからの個人情報の窃取 ～他人事ではないウェブサイトの脆弱性～</vt:lpstr>
      <vt:lpstr>【8位】インターネット上のサービスからの個人情報の窃取 ～他人事ではないウェブサイトの脆弱性～</vt:lpstr>
      <vt:lpstr>【8位】インターネット上のサービスからの個人情報の窃取 ～他人事ではないウェブサイトの脆弱性～</vt:lpstr>
      <vt:lpstr>【8位】インターネット上のサービスからの個人情報の窃取 ～他人事ではないウェブサイトの脆弱性～</vt:lpstr>
      <vt:lpstr>【9位】IoT機器の不正利用 ～IoT機器の普及に伴い脆弱性を悪用する攻撃が多様化、開発ベンダーは対策が急務～</vt:lpstr>
      <vt:lpstr>【9位】IoT機器の不正利用  ～IoT機器の普及に伴い脆弱性を悪用する攻撃が多様化、開発ベンダーは対策が急務～</vt:lpstr>
      <vt:lpstr>【9位】IoT機器の不正利用  ～IoT機器の普及に伴い脆弱性を悪用する攻撃が多様化、開発ベンダーは対策が急務～</vt:lpstr>
      <vt:lpstr>【9位】IoT機器の不正利用  ～IoT機器の普及に伴い脆弱性を悪用する攻撃が多様化、開発ベンダーは対策が急務～</vt:lpstr>
      <vt:lpstr>【9位】IoT機器の不正利用  ～IoT機器の普及に伴い脆弱性を悪用する攻撃が多様化、開発ベンダーは対策が急務～</vt:lpstr>
      <vt:lpstr>【9位】IoT機器の不正利用  ～IoT機器の普及に伴い脆弱性を悪用する攻撃が多様化、開発ベンダーは対策が急務～</vt:lpstr>
      <vt:lpstr>【10位】サービス妨害攻撃によるサービスの停止 ～DDoS攻撃の被害に遭わないために事前準備を強化する～</vt:lpstr>
      <vt:lpstr>【10位】サービス妨害攻撃によるサービスの停止 ～DDoS攻撃の被害に遭わないために事前準備を強化する～</vt:lpstr>
      <vt:lpstr>【10位】サービス妨害攻撃によるサービスの停止 ～DDoS攻撃の被害に遭わないために事前準備を強化する～</vt:lpstr>
      <vt:lpstr>【10位】サービス妨害攻撃によるサービスの停止 ～DDoS攻撃の被害に遭わないために事前準備を強化する～</vt:lpstr>
      <vt:lpstr>【10位】サービス妨害攻撃によるサービスの停止 ～DDoS攻撃の被害に遭わないために事前準備を強化する～</vt:lpstr>
      <vt:lpstr>【10位】サービス妨害攻撃によるサービスの停止 ～DDoS攻撃の被害に遭わないために事前準備を強化する～</vt:lpstr>
      <vt:lpstr>まとめ</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情報セキュリティ10大脅威2020</dc:title>
  <dc:creator>江島 将和</dc:creator>
  <cp:lastModifiedBy>日沼 美保</cp:lastModifiedBy>
  <cp:revision>84</cp:revision>
  <dcterms:created xsi:type="dcterms:W3CDTF">2020-04-02T00:55:05Z</dcterms:created>
  <dcterms:modified xsi:type="dcterms:W3CDTF">2020-04-20T07:48:42Z</dcterms:modified>
</cp:coreProperties>
</file>