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8" r:id="rId2"/>
  </p:sldIdLst>
  <p:sldSz cx="9906000" cy="6858000" type="A4"/>
  <p:notesSz cx="6805613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49DA34B7-AAEF-4139-A560-48722BB01EFE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46">
          <p15:clr>
            <a:srgbClr val="A4A3A4"/>
          </p15:clr>
        </p15:guide>
        <p15:guide id="3" orient="horz" pos="4201">
          <p15:clr>
            <a:srgbClr val="A4A3A4"/>
          </p15:clr>
        </p15:guide>
        <p15:guide id="4" pos="3120">
          <p15:clr>
            <a:srgbClr val="A4A3A4"/>
          </p15:clr>
        </p15:guide>
        <p15:guide id="5" pos="217">
          <p15:clr>
            <a:srgbClr val="A4A3A4"/>
          </p15:clr>
        </p15:guide>
        <p15:guide id="6" pos="601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E2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327" autoAdjust="0"/>
  </p:normalViewPr>
  <p:slideViewPr>
    <p:cSldViewPr showGuides="1">
      <p:cViewPr varScale="1">
        <p:scale>
          <a:sx n="79" d="100"/>
          <a:sy n="79" d="100"/>
        </p:scale>
        <p:origin x="489" y="45"/>
      </p:cViewPr>
      <p:guideLst>
        <p:guide orient="horz" pos="2160"/>
        <p:guide orient="horz" pos="346"/>
        <p:guide orient="horz" pos="4201"/>
        <p:guide pos="3120"/>
        <p:guide pos="217"/>
        <p:guide pos="60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CBEC9-E687-4938-A0FF-978952C1815C}" type="datetimeFigureOut">
              <a:rPr kumimoji="1" lang="ja-JP" altLang="en-US" smtClean="0"/>
              <a:t>2020/12/7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003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7F1C2-29BA-4AB9-B0B3-85EB2D3F98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9650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5AB8-E345-4F51-81BD-4BF4E159E65F}" type="datetime1">
              <a:rPr kumimoji="1" lang="ja-JP" altLang="en-US" smtClean="0"/>
              <a:t>2020/12/7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E216-D007-4812-8C66-F569657584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9291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BC192-9A50-4C74-8120-71F20AF584C5}" type="datetime1">
              <a:rPr kumimoji="1" lang="ja-JP" altLang="en-US" smtClean="0"/>
              <a:t>2020/12/7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E216-D007-4812-8C66-F569657584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4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EB1DB-9B3F-4495-933E-7759441C654E}" type="datetime1">
              <a:rPr kumimoji="1" lang="ja-JP" altLang="en-US" smtClean="0"/>
              <a:t>2020/12/7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E216-D007-4812-8C66-F569657584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06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B9193-3525-445B-851D-5FA8AC6D0213}" type="datetime1">
              <a:rPr kumimoji="1" lang="ja-JP" altLang="en-US" smtClean="0"/>
              <a:t>2020/12/7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E216-D007-4812-8C66-F569657584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0879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D161-A027-4793-A9C2-F8F31F46B6D7}" type="datetime1">
              <a:rPr kumimoji="1" lang="ja-JP" altLang="en-US" smtClean="0"/>
              <a:t>2020/12/7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E216-D007-4812-8C66-F569657584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3765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B1A1-B0F2-4D65-BE23-C32CC5625C07}" type="datetime1">
              <a:rPr kumimoji="1" lang="ja-JP" altLang="en-US" smtClean="0"/>
              <a:t>2020/12/7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E216-D007-4812-8C66-F569657584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4654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7BB24-6BE5-4715-9AEC-647D219E1FE6}" type="datetime1">
              <a:rPr kumimoji="1" lang="ja-JP" altLang="en-US" smtClean="0"/>
              <a:t>2020/12/7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E216-D007-4812-8C66-F569657584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0282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76ED7-10A8-499B-A4DA-66BCD6694C06}" type="datetime1">
              <a:rPr kumimoji="1" lang="ja-JP" altLang="en-US" smtClean="0"/>
              <a:t>2020/12/7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E216-D007-4812-8C66-F569657584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6589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2835-B504-49C4-85B1-88F2A24117B2}" type="datetime1">
              <a:rPr kumimoji="1" lang="ja-JP" altLang="en-US" smtClean="0"/>
              <a:t>2020/12/7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E216-D007-4812-8C66-F569657584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1979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C0B8-08F5-4904-86B2-1EECFA2D134B}" type="datetime1">
              <a:rPr kumimoji="1" lang="ja-JP" altLang="en-US" smtClean="0"/>
              <a:t>2020/12/7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E216-D007-4812-8C66-F569657584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2703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8E30-F649-45F3-B04C-59E9388F570C}" type="datetime1">
              <a:rPr kumimoji="1" lang="ja-JP" altLang="en-US" smtClean="0"/>
              <a:t>2020/12/7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E216-D007-4812-8C66-F569657584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639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5298C-0672-4447-A621-A9991BBA2137}" type="datetime1">
              <a:rPr kumimoji="1" lang="ja-JP" altLang="en-US" smtClean="0"/>
              <a:t>2020/12/7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594600" y="6592267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8E216-D007-4812-8C66-F569657584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5434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-15552" y="27630"/>
            <a:ext cx="10008000" cy="612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4572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0" cap="none" spc="0" normalizeH="0" baseline="0" noProof="0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東京都中小企業サイバーセキュリティ向上支援事業</a:t>
            </a:r>
            <a:r>
              <a:rPr kumimoji="0" lang="ja-JP" altLang="en-US" sz="2800" kern="0" noProof="0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0" lang="ja-JP" altLang="en-US" sz="2400" b="1" i="0" u="none" strike="noStrike" kern="0" cap="none" spc="0" normalizeH="0" baseline="0" noProof="0" dirty="0" smtClean="0">
                <a:ln w="5715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サイバーセキュリティセミナー</a:t>
            </a:r>
            <a:r>
              <a:rPr kumimoji="0" lang="ja-JP" altLang="en-US" sz="2200" b="0" i="0" u="none" strike="noStrike" kern="0" cap="none" spc="0" normalizeH="0" baseline="0" noProof="0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（事業説明会）</a:t>
            </a:r>
            <a:endParaRPr kumimoji="0" lang="en-US" altLang="ja-JP" sz="2200" b="0" i="0" u="none" strike="noStrike" kern="0" cap="none" spc="0" normalizeH="0" baseline="0" noProof="0" dirty="0" smtClean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21" name="表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365345"/>
              </p:ext>
            </p:extLst>
          </p:nvPr>
        </p:nvGraphicFramePr>
        <p:xfrm>
          <a:off x="104400" y="1565674"/>
          <a:ext cx="9689350" cy="5241878"/>
        </p:xfrm>
        <a:graphic>
          <a:graphicData uri="http://schemas.openxmlformats.org/drawingml/2006/table">
            <a:tbl>
              <a:tblPr firstRow="1" bandRow="1"/>
              <a:tblGrid>
                <a:gridCol w="929250">
                  <a:extLst>
                    <a:ext uri="{9D8B030D-6E8A-4147-A177-3AD203B41FA5}">
                      <a16:colId xmlns:a16="http://schemas.microsoft.com/office/drawing/2014/main" val="2989220429"/>
                    </a:ext>
                  </a:extLst>
                </a:gridCol>
                <a:gridCol w="1111038">
                  <a:extLst>
                    <a:ext uri="{9D8B030D-6E8A-4147-A177-3AD203B41FA5}">
                      <a16:colId xmlns:a16="http://schemas.microsoft.com/office/drawing/2014/main" val="3031360684"/>
                    </a:ext>
                  </a:extLst>
                </a:gridCol>
                <a:gridCol w="1169062">
                  <a:extLst>
                    <a:ext uri="{9D8B030D-6E8A-4147-A177-3AD203B41FA5}">
                      <a16:colId xmlns:a16="http://schemas.microsoft.com/office/drawing/2014/main" val="1224620024"/>
                    </a:ext>
                  </a:extLst>
                </a:gridCol>
                <a:gridCol w="4068000">
                  <a:extLst>
                    <a:ext uri="{9D8B030D-6E8A-4147-A177-3AD203B41FA5}">
                      <a16:colId xmlns:a16="http://schemas.microsoft.com/office/drawing/2014/main" val="879685813"/>
                    </a:ext>
                  </a:extLst>
                </a:gridCol>
                <a:gridCol w="2412000">
                  <a:extLst>
                    <a:ext uri="{9D8B030D-6E8A-4147-A177-3AD203B41FA5}">
                      <a16:colId xmlns:a16="http://schemas.microsoft.com/office/drawing/2014/main" val="624412412"/>
                    </a:ext>
                  </a:extLst>
                </a:gridCol>
              </a:tblGrid>
              <a:tr h="60846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1219170" rtl="0" eaLnBrk="1" latinLnBrk="0" hangingPunct="1"/>
                      <a:endParaRPr kumimoji="1" lang="ja-JP" altLang="en-US" sz="1600" b="1" kern="1200" dirty="0">
                        <a:ln w="0"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marL="144000" marR="144000" marT="108000" marB="108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kumimoji="1" lang="ja-JP" altLang="en-US" sz="1600" b="1" kern="1200" dirty="0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開始時間</a:t>
                      </a:r>
                      <a:endParaRPr kumimoji="1" lang="ja-JP" altLang="en-US" sz="1600" b="1" kern="1200" dirty="0">
                        <a:ln w="0"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marL="144000" marR="144000" marT="108000" marB="108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kumimoji="1" lang="ja-JP" altLang="en-US" sz="1600" b="1" kern="1200" dirty="0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所用時間</a:t>
                      </a:r>
                      <a:endParaRPr kumimoji="1" lang="ja-JP" altLang="en-US" sz="1600" b="1" kern="1200" dirty="0">
                        <a:ln w="0"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marL="144000" marR="144000" marT="108000" marB="108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1219170" rtl="0" eaLnBrk="1" latinLnBrk="0" hangingPunct="1"/>
                      <a:r>
                        <a:rPr kumimoji="1" lang="ja-JP" altLang="en-US" sz="1600" b="1" kern="1200" dirty="0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プログラム</a:t>
                      </a:r>
                      <a:endParaRPr kumimoji="1" lang="ja-JP" altLang="en-US" sz="1600" b="1" kern="1200" dirty="0">
                        <a:ln w="0"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marL="144000" marR="144000" marT="108000" marB="108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kumimoji="1" lang="ja-JP" altLang="en-US" sz="1600" b="1" kern="1200" dirty="0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講話者</a:t>
                      </a:r>
                      <a:endParaRPr kumimoji="1" lang="ja-JP" altLang="en-US" sz="1600" b="1" kern="1200" dirty="0">
                        <a:ln w="0"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marL="144000" marR="144000" marT="108000" marB="108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040918"/>
                  </a:ext>
                </a:extLst>
              </a:tr>
              <a:tr h="882829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1" kern="1200" dirty="0" smtClean="0">
                          <a:ln w="0"/>
                          <a:solidFill>
                            <a:srgbClr val="0099CC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開催挨拶</a:t>
                      </a:r>
                      <a:endParaRPr kumimoji="1" lang="ja-JP" altLang="en-US" sz="1600" b="1" kern="1200" baseline="30000" dirty="0" smtClean="0">
                        <a:ln w="0"/>
                        <a:solidFill>
                          <a:srgbClr val="0099CC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Aft>
                          <a:spcPts val="300"/>
                        </a:spcAft>
                      </a:pPr>
                      <a:r>
                        <a:rPr lang="en-US" altLang="ja-JP" sz="14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15</a:t>
                      </a:r>
                      <a:r>
                        <a:rPr lang="ja-JP" altLang="en-US" sz="14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：</a:t>
                      </a:r>
                      <a:r>
                        <a:rPr lang="en-US" altLang="ja-JP" sz="14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00</a:t>
                      </a:r>
                      <a:r>
                        <a:rPr lang="ja-JP" altLang="en-US" sz="14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～</a:t>
                      </a:r>
                      <a:endParaRPr lang="en-US" altLang="ja-JP" sz="1400" b="0" i="0" u="none" strike="noStrik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5</a:t>
                      </a:r>
                      <a:r>
                        <a:rPr lang="ja-JP" altLang="en-US" sz="14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分</a:t>
                      </a:r>
                      <a:endParaRPr lang="en-US" altLang="ja-JP" sz="1400" b="0" i="0" u="none" strike="noStrik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600" b="0" i="0" u="none" strike="noStrike" kern="1200" cap="none" spc="0" normalizeH="0" baseline="0" noProof="0" dirty="0" smtClean="0">
                          <a:ln w="0"/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中小企業サイバーセキュリティ対策</a:t>
                      </a:r>
                      <a:r>
                        <a:rPr kumimoji="0" lang="ja-JP" altLang="en-US" sz="1600" b="0" i="0" u="none" strike="noStrike" kern="1200" cap="none" spc="0" normalizeH="0" baseline="0" noProof="0" smtClean="0">
                          <a:ln w="0"/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について</a:t>
                      </a:r>
                      <a:endParaRPr kumimoji="0" lang="en-US" altLang="ja-JP" sz="1600" b="0" i="0" u="none" strike="noStrike" kern="1200" cap="none" spc="0" normalizeH="0" baseline="0" noProof="0" dirty="0" smtClean="0">
                        <a:ln w="0"/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600" b="0" i="0" u="none" strike="noStrike" kern="1200" cap="none" spc="0" normalizeH="0" baseline="0" noProof="0" dirty="0" smtClean="0">
                          <a:ln w="0"/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東京都</a:t>
                      </a:r>
                      <a:r>
                        <a:rPr kumimoji="0" lang="zh-TW" altLang="en-US" sz="1600" b="0" i="0" u="none" strike="noStrike" kern="1200" cap="none" spc="0" normalizeH="0" baseline="0" noProof="0" dirty="0" smtClean="0">
                          <a:ln w="0"/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産業労働局 商工部経営支援課</a:t>
                      </a:r>
                      <a:endParaRPr kumimoji="0" lang="en-US" altLang="zh-TW" sz="1600" b="0" i="0" u="none" strike="noStrike" kern="1200" cap="none" spc="0" normalizeH="0" baseline="0" noProof="0" dirty="0" smtClean="0">
                        <a:ln w="0"/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b="0" i="0" u="none" strike="noStrike" kern="1200" cap="none" spc="0" normalizeH="0" baseline="0" noProof="0" dirty="0" smtClean="0">
                          <a:ln w="0"/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石井　睦尉</a:t>
                      </a:r>
                      <a:r>
                        <a:rPr kumimoji="0" lang="ja-JP" altLang="en-US" sz="1600" b="0" i="0" u="none" strike="noStrike" kern="1200" cap="none" spc="0" normalizeH="0" baseline="0" noProof="0" dirty="0" smtClean="0">
                          <a:ln w="0"/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様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 w="0"/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502518"/>
                  </a:ext>
                </a:extLst>
              </a:tr>
              <a:tr h="882829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1219170" rtl="0" eaLnBrk="1" latinLnBrk="0" hangingPunct="1"/>
                      <a:r>
                        <a:rPr kumimoji="1" lang="ja-JP" altLang="en-US" sz="1600" b="1" kern="1200" dirty="0" smtClean="0">
                          <a:ln w="0"/>
                          <a:solidFill>
                            <a:srgbClr val="0099CC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第一部</a:t>
                      </a:r>
                      <a:endParaRPr kumimoji="1" lang="ja-JP" altLang="en-US" sz="1600" b="1" kern="1200" baseline="30000" dirty="0">
                        <a:ln w="0"/>
                        <a:solidFill>
                          <a:srgbClr val="0099CC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Aft>
                          <a:spcPts val="300"/>
                        </a:spcAft>
                      </a:pPr>
                      <a:r>
                        <a:rPr lang="en-US" altLang="ja-JP" sz="14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15</a:t>
                      </a:r>
                      <a:r>
                        <a:rPr lang="ja-JP" altLang="en-US" sz="14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：</a:t>
                      </a:r>
                      <a:r>
                        <a:rPr lang="en-US" altLang="ja-JP" sz="14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05</a:t>
                      </a:r>
                      <a:r>
                        <a:rPr lang="ja-JP" altLang="en-US" sz="14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～</a:t>
                      </a:r>
                      <a:endParaRPr lang="en-US" altLang="ja-JP" sz="1400" b="0" i="0" u="none" strike="noStrik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50</a:t>
                      </a:r>
                      <a:r>
                        <a:rPr lang="ja-JP" altLang="en-US" sz="14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分</a:t>
                      </a:r>
                      <a:endParaRPr lang="en-US" altLang="ja-JP" sz="1400" b="0" i="0" u="none" strike="noStrik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ja-JP" altLang="en-US" sz="1600" b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広がるテレワーク環境と</a:t>
                      </a:r>
                      <a:r>
                        <a:rPr lang="ja-JP" altLang="ja-JP" sz="1600" b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セキュリティ対策</a:t>
                      </a:r>
                      <a:r>
                        <a:rPr lang="ja-JP" altLang="en-US" sz="1600" b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のポイント</a:t>
                      </a:r>
                      <a:endParaRPr kumimoji="1" lang="en-US" altLang="ja-JP" sz="1600" b="0" kern="1200" baseline="30000" dirty="0" smtClean="0">
                        <a:ln w="0"/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600" b="0" i="0" u="none" strike="noStrike" kern="1200" cap="none" spc="0" normalizeH="0" baseline="0" noProof="0" dirty="0" smtClean="0">
                          <a:ln w="0"/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トレンドマイクロ株式会社</a:t>
                      </a:r>
                      <a:endParaRPr kumimoji="0" lang="en-US" altLang="ja-JP" sz="1600" b="0" i="0" u="none" strike="noStrike" kern="1200" cap="none" spc="0" normalizeH="0" baseline="0" noProof="0" dirty="0" smtClean="0">
                        <a:ln w="0"/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600" b="0" i="0" u="none" strike="noStrike" kern="1200" cap="none" spc="0" normalizeH="0" baseline="0" noProof="0" dirty="0" smtClean="0">
                          <a:ln w="0"/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松橋 孝志様（録画配信）</a:t>
                      </a:r>
                      <a:endParaRPr kumimoji="0" lang="en-US" altLang="ja-JP" sz="1600" b="0" i="0" u="none" strike="noStrike" kern="1200" cap="none" spc="0" normalizeH="0" baseline="0" noProof="0" dirty="0" smtClean="0">
                        <a:ln w="0"/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934677"/>
                  </a:ext>
                </a:extLst>
              </a:tr>
              <a:tr h="882829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1219170" rtl="0" eaLnBrk="1" latinLnBrk="0" hangingPunct="1"/>
                      <a:r>
                        <a:rPr kumimoji="1" lang="ja-JP" altLang="en-US" sz="1600" b="1" kern="1200" dirty="0" smtClean="0">
                          <a:ln w="0"/>
                          <a:solidFill>
                            <a:srgbClr val="0099CC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第二部</a:t>
                      </a:r>
                      <a:endParaRPr kumimoji="1" lang="ja-JP" altLang="en-US" sz="1600" b="1" kern="1200" dirty="0">
                        <a:ln w="0"/>
                        <a:solidFill>
                          <a:srgbClr val="0099CC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Aft>
                          <a:spcPts val="300"/>
                        </a:spcAft>
                      </a:pPr>
                      <a:r>
                        <a:rPr lang="en-US" altLang="ja-JP" sz="14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15</a:t>
                      </a:r>
                      <a:r>
                        <a:rPr lang="ja-JP" altLang="en-US" sz="14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：</a:t>
                      </a:r>
                      <a:r>
                        <a:rPr lang="en-US" altLang="ja-JP" sz="14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55</a:t>
                      </a:r>
                      <a:r>
                        <a:rPr lang="ja-JP" altLang="en-US" sz="14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～</a:t>
                      </a:r>
                      <a:endParaRPr lang="en-US" altLang="ja-JP" sz="1400" b="0" i="0" u="none" strike="noStrik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20</a:t>
                      </a:r>
                      <a:r>
                        <a:rPr lang="ja-JP" altLang="en-US" sz="14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分</a:t>
                      </a:r>
                      <a:endParaRPr lang="en-US" altLang="ja-JP" sz="1400" b="0" i="0" u="none" strike="noStrik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1600" b="0" kern="120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サイバーセキュリティ対策関連施策紹介</a:t>
                      </a:r>
                      <a:endParaRPr kumimoji="1" lang="en-US" altLang="ja-JP" sz="1600" b="0" kern="1200" dirty="0" smtClean="0">
                        <a:ln w="0"/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600" b="0" i="0" u="none" strike="noStrike" kern="1200" cap="none" spc="0" normalizeH="0" baseline="0" noProof="0" dirty="0" smtClean="0">
                          <a:ln w="0"/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独立行政法人</a:t>
                      </a:r>
                      <a:r>
                        <a:rPr kumimoji="0" lang="zh-TW" altLang="en-US" sz="1600" b="0" i="0" u="none" strike="noStrike" kern="1200" cap="none" spc="0" normalizeH="0" baseline="0" noProof="0" dirty="0" smtClean="0">
                          <a:ln w="0"/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情報処理推進機構</a:t>
                      </a:r>
                      <a:endParaRPr kumimoji="0" lang="en-US" altLang="zh-TW" sz="1600" b="0" i="0" u="none" strike="noStrike" kern="1200" cap="none" spc="0" normalizeH="0" baseline="0" noProof="0" dirty="0" smtClean="0">
                        <a:ln w="0"/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600" b="0" i="0" u="none" strike="noStrike" kern="1200" cap="none" spc="0" normalizeH="0" baseline="0" noProof="0" dirty="0" smtClean="0">
                          <a:ln w="0"/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横山　尚人様</a:t>
                      </a:r>
                      <a:endParaRPr kumimoji="0" lang="en-US" altLang="ja-JP" sz="1600" b="0" i="0" u="none" strike="noStrike" kern="1200" cap="none" spc="0" normalizeH="0" baseline="0" noProof="0" dirty="0" smtClean="0">
                        <a:ln w="0"/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035889"/>
                  </a:ext>
                </a:extLst>
              </a:tr>
              <a:tr h="882829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1219170" rtl="0" eaLnBrk="1" latinLnBrk="0" hangingPunct="1"/>
                      <a:r>
                        <a:rPr kumimoji="1" lang="ja-JP" altLang="en-US" sz="1600" b="1" kern="1200" dirty="0" smtClean="0">
                          <a:ln w="0"/>
                          <a:solidFill>
                            <a:srgbClr val="0099CC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第三部</a:t>
                      </a:r>
                      <a:endParaRPr kumimoji="1" lang="ja-JP" altLang="en-US" sz="1600" b="1" kern="1200" dirty="0">
                        <a:ln w="0"/>
                        <a:solidFill>
                          <a:srgbClr val="0099CC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Aft>
                          <a:spcPts val="300"/>
                        </a:spcAft>
                      </a:pPr>
                      <a:r>
                        <a:rPr lang="en-US" altLang="ja-JP" sz="14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16</a:t>
                      </a:r>
                      <a:r>
                        <a:rPr lang="ja-JP" altLang="en-US" sz="14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：</a:t>
                      </a:r>
                      <a:r>
                        <a:rPr lang="en-US" altLang="ja-JP" sz="14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15</a:t>
                      </a:r>
                      <a:r>
                        <a:rPr lang="ja-JP" altLang="en-US" sz="14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～</a:t>
                      </a:r>
                      <a:endParaRPr lang="en-US" altLang="ja-JP" sz="1400" b="0" i="0" u="none" strike="noStrik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10</a:t>
                      </a:r>
                      <a:r>
                        <a:rPr lang="ja-JP" altLang="en-US" sz="14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分</a:t>
                      </a:r>
                      <a:endParaRPr lang="en-US" altLang="ja-JP" sz="1400" b="0" i="0" u="none" strike="noStrik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l" defTabSz="1219170" rtl="0" eaLnBrk="1" latinLnBrk="0" hangingPunct="1">
                        <a:spcBef>
                          <a:spcPts val="600"/>
                        </a:spcBef>
                      </a:pPr>
                      <a:r>
                        <a:rPr kumimoji="1" lang="ja-JP" altLang="en-US" sz="1600" b="0" kern="120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東京都中小企業サイバーセキュリティ向上支援事業について</a:t>
                      </a:r>
                      <a:endParaRPr kumimoji="1" lang="en-US" altLang="ja-JP" sz="1600" b="0" kern="1200" dirty="0" smtClean="0">
                        <a:ln w="0"/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600" b="0" i="0" u="none" strike="noStrike" kern="1200" cap="none" spc="0" normalizeH="0" baseline="0" noProof="0" dirty="0" smtClean="0">
                          <a:ln w="0"/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東日本電信電話株式会社　東京事業部</a:t>
                      </a:r>
                      <a:endParaRPr kumimoji="0" lang="en-US" altLang="zh-TW" sz="1600" b="0" i="0" u="none" strike="noStrike" kern="1200" cap="none" spc="0" normalizeH="0" baseline="0" noProof="0" dirty="0" smtClean="0">
                        <a:ln w="0"/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600" b="0" i="0" u="none" strike="noStrike" kern="1200" cap="none" spc="0" normalizeH="0" baseline="0" noProof="0" dirty="0" smtClean="0">
                          <a:ln w="0"/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黒瀬　光庸</a:t>
                      </a:r>
                      <a:endParaRPr kumimoji="0" lang="en-US" altLang="ja-JP" sz="1600" b="0" i="0" u="none" strike="noStrike" kern="1200" cap="none" spc="0" normalizeH="0" baseline="0" noProof="0" dirty="0" smtClean="0">
                        <a:ln w="0"/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737265"/>
                  </a:ext>
                </a:extLst>
              </a:tr>
              <a:tr h="882829"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kumimoji="1" lang="ja-JP" altLang="en-US" sz="1600" b="1" kern="1200" dirty="0" smtClean="0">
                          <a:ln w="0"/>
                          <a:solidFill>
                            <a:srgbClr val="0099CC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質疑応答</a:t>
                      </a:r>
                      <a:endParaRPr kumimoji="1" lang="ja-JP" altLang="en-US" sz="1600" b="1" kern="1200" dirty="0">
                        <a:ln w="0"/>
                        <a:solidFill>
                          <a:srgbClr val="0099CC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16</a:t>
                      </a:r>
                      <a:r>
                        <a:rPr lang="ja-JP" altLang="en-US" sz="14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：</a:t>
                      </a:r>
                      <a:r>
                        <a:rPr lang="en-US" altLang="ja-JP" sz="14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25</a:t>
                      </a:r>
                      <a:r>
                        <a:rPr lang="ja-JP" altLang="en-US" sz="14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～</a:t>
                      </a:r>
                      <a:endParaRPr lang="en-US" altLang="ja-JP" sz="1400" b="0" i="0" u="none" strike="noStrik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5</a:t>
                      </a:r>
                      <a:r>
                        <a:rPr lang="ja-JP" altLang="en-US" sz="14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分</a:t>
                      </a:r>
                      <a:endParaRPr lang="en-US" altLang="ja-JP" sz="1400" b="0" i="0" u="none" strike="noStrik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170" rtl="0" eaLnBrk="1" latinLnBrk="0" hangingPunct="1">
                        <a:spcBef>
                          <a:spcPts val="600"/>
                        </a:spcBef>
                      </a:pPr>
                      <a:r>
                        <a:rPr kumimoji="1" lang="en-US" altLang="ja-JP" sz="1600" b="0" kern="120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Q&amp;A</a:t>
                      </a:r>
                      <a:r>
                        <a:rPr kumimoji="1" lang="ja-JP" altLang="en-US" sz="1600" b="0" kern="120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タイム</a:t>
                      </a:r>
                      <a:endParaRPr kumimoji="1" lang="en-US" altLang="ja-JP" sz="1600" b="0" kern="1200" dirty="0" smtClean="0">
                        <a:ln w="0"/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600" b="0" i="0" u="none" strike="noStrike" kern="1200" cap="none" spc="0" normalizeH="0" baseline="0" noProof="0" dirty="0" err="1" smtClean="0">
                          <a:ln w="0"/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ー</a:t>
                      </a:r>
                      <a:endParaRPr kumimoji="0" lang="en-US" altLang="ja-JP" sz="1600" b="0" i="0" u="none" strike="noStrike" kern="1200" cap="none" spc="0" normalizeH="0" baseline="0" noProof="0" dirty="0" smtClean="0">
                        <a:ln w="0"/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474796"/>
                  </a:ext>
                </a:extLst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272480" y="927720"/>
            <a:ext cx="6513426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kumimoji="1"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開催日時：</a:t>
            </a:r>
            <a:r>
              <a:rPr kumimoji="1"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2020</a:t>
            </a:r>
            <a:r>
              <a:rPr kumimoji="1"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</a:t>
            </a:r>
            <a:r>
              <a:rPr kumimoji="1"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12</a:t>
            </a:r>
            <a:r>
              <a:rPr kumimoji="1"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8</a:t>
            </a:r>
            <a:r>
              <a:rPr kumimoji="1"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日（火）</a:t>
            </a:r>
            <a:r>
              <a:rPr kumimoji="1"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15</a:t>
            </a:r>
            <a:r>
              <a:rPr kumimoji="1"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r>
              <a:rPr kumimoji="1"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00</a:t>
            </a:r>
            <a:r>
              <a:rPr kumimoji="1"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～</a:t>
            </a:r>
            <a:r>
              <a:rPr kumimoji="1"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16</a:t>
            </a:r>
            <a:r>
              <a:rPr kumimoji="1"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</a:t>
            </a:r>
            <a:r>
              <a:rPr kumimoji="1"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</a:t>
            </a:r>
            <a:r>
              <a:rPr kumimoji="1"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endParaRPr kumimoji="1" lang="en-US" altLang="ja-JP" sz="16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spcAft>
                <a:spcPts val="300"/>
              </a:spcAft>
            </a:pPr>
            <a:r>
              <a:rPr kumimoji="1"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開催形式：オンライン形式</a:t>
            </a:r>
            <a:endParaRPr lang="ja-JP" altLang="en-US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7545" y="738332"/>
            <a:ext cx="9792000" cy="69851"/>
          </a:xfrm>
          <a:prstGeom prst="rect">
            <a:avLst/>
          </a:prstGeom>
          <a:gradFill rotWithShape="1">
            <a:gsLst>
              <a:gs pos="20000">
                <a:srgbClr val="0070C0"/>
              </a:gs>
              <a:gs pos="5000">
                <a:srgbClr val="00B0F0"/>
              </a:gs>
              <a:gs pos="95000">
                <a:srgbClr val="00B0F0"/>
              </a:gs>
              <a:gs pos="80000">
                <a:srgbClr val="0070C0"/>
              </a:gs>
              <a:gs pos="0">
                <a:schemeClr val="bg1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lIns="91429" tIns="45715" rIns="91429" bIns="45715" anchor="ctr"/>
          <a:lstStyle>
            <a:lvl1pPr>
              <a:defRPr kumimoji="1" sz="900" u="sng">
                <a:solidFill>
                  <a:schemeClr val="tx1"/>
                </a:solidFill>
                <a:latin typeface="HGP創英角ｺﾞｼｯｸUB" pitchFamily="50" charset="-128"/>
                <a:ea typeface="ＭＳ Ｐゴシック" pitchFamily="-106" charset="-128"/>
              </a:defRPr>
            </a:lvl1pPr>
            <a:lvl2pPr marL="37931725" indent="-37474525">
              <a:defRPr kumimoji="1" sz="900" u="sng">
                <a:solidFill>
                  <a:schemeClr val="tx1"/>
                </a:solidFill>
                <a:latin typeface="HGP創英角ｺﾞｼｯｸUB" pitchFamily="50" charset="-128"/>
                <a:ea typeface="ＭＳ Ｐゴシック" pitchFamily="-106" charset="-128"/>
              </a:defRPr>
            </a:lvl2pPr>
            <a:lvl3pPr>
              <a:defRPr kumimoji="1" sz="900" u="sng">
                <a:solidFill>
                  <a:schemeClr val="tx1"/>
                </a:solidFill>
                <a:latin typeface="HGP創英角ｺﾞｼｯｸUB" pitchFamily="50" charset="-128"/>
                <a:ea typeface="ＭＳ Ｐゴシック" pitchFamily="-106" charset="-128"/>
              </a:defRPr>
            </a:lvl3pPr>
            <a:lvl4pPr>
              <a:defRPr kumimoji="1" sz="900" u="sng">
                <a:solidFill>
                  <a:schemeClr val="tx1"/>
                </a:solidFill>
                <a:latin typeface="HGP創英角ｺﾞｼｯｸUB" pitchFamily="50" charset="-128"/>
                <a:ea typeface="ＭＳ Ｐゴシック" pitchFamily="-106" charset="-128"/>
              </a:defRPr>
            </a:lvl4pPr>
            <a:lvl5pPr>
              <a:defRPr kumimoji="1" sz="900" u="sng">
                <a:solidFill>
                  <a:schemeClr val="tx1"/>
                </a:solidFill>
                <a:latin typeface="HGP創英角ｺﾞｼｯｸUB" pitchFamily="50" charset="-128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900" u="sng">
                <a:solidFill>
                  <a:schemeClr val="tx1"/>
                </a:solidFill>
                <a:latin typeface="HGP創英角ｺﾞｼｯｸUB" pitchFamily="50" charset="-128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900" u="sng">
                <a:solidFill>
                  <a:schemeClr val="tx1"/>
                </a:solidFill>
                <a:latin typeface="HGP創英角ｺﾞｼｯｸUB" pitchFamily="50" charset="-128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900" u="sng">
                <a:solidFill>
                  <a:schemeClr val="tx1"/>
                </a:solidFill>
                <a:latin typeface="HGP創英角ｺﾞｼｯｸUB" pitchFamily="50" charset="-128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900" u="sng">
                <a:solidFill>
                  <a:schemeClr val="tx1"/>
                </a:solidFill>
                <a:latin typeface="HGP創英角ｺﾞｼｯｸUB" pitchFamily="50" charset="-128"/>
                <a:ea typeface="ＭＳ Ｐゴシック" pitchFamily="-106" charset="-128"/>
              </a:defRPr>
            </a:lvl9pPr>
          </a:lstStyle>
          <a:p>
            <a:pPr marL="0" marR="0" lvl="0" indent="0" defTabSz="91429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GP創英角ｺﾞｼｯｸUB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631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1495</TotalTime>
  <Words>151</Words>
  <Application>Microsoft Office PowerPoint</Application>
  <PresentationFormat>A4 210 x 297 mm</PresentationFormat>
  <Paragraphs>36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HGP創英角ｺﾞｼｯｸUB</vt:lpstr>
      <vt:lpstr>Meiryo UI</vt:lpstr>
      <vt:lpstr>ＭＳ Ｐゴシック</vt:lpstr>
      <vt:lpstr>Arial</vt:lpstr>
      <vt:lpstr>Calibri</vt:lpstr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Administrator</dc:creator>
  <cp:lastModifiedBy>kawakami makiko</cp:lastModifiedBy>
  <cp:revision>104</cp:revision>
  <cp:lastPrinted>2019-10-01T09:32:53Z</cp:lastPrinted>
  <dcterms:created xsi:type="dcterms:W3CDTF">2017-12-04T09:31:54Z</dcterms:created>
  <dcterms:modified xsi:type="dcterms:W3CDTF">2020-12-07T06:44:34Z</dcterms:modified>
</cp:coreProperties>
</file>