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8" r:id="rId1"/>
    <p:sldMasterId id="2147483665" r:id="rId2"/>
    <p:sldMasterId id="2147483677" r:id="rId3"/>
    <p:sldMasterId id="2147483691" r:id="rId4"/>
    <p:sldMasterId id="2147483706" r:id="rId5"/>
    <p:sldMasterId id="2147483719" r:id="rId6"/>
  </p:sldMasterIdLst>
  <p:notesMasterIdLst>
    <p:notesMasterId r:id="rId43"/>
  </p:notesMasterIdLst>
  <p:handoutMasterIdLst>
    <p:handoutMasterId r:id="rId44"/>
  </p:handoutMasterIdLst>
  <p:sldIdLst>
    <p:sldId id="358" r:id="rId7"/>
    <p:sldId id="794" r:id="rId8"/>
    <p:sldId id="2482" r:id="rId9"/>
    <p:sldId id="2461" r:id="rId10"/>
    <p:sldId id="2364" r:id="rId11"/>
    <p:sldId id="2365" r:id="rId12"/>
    <p:sldId id="2442" r:id="rId13"/>
    <p:sldId id="2483" r:id="rId14"/>
    <p:sldId id="2319" r:id="rId15"/>
    <p:sldId id="2489" r:id="rId16"/>
    <p:sldId id="2468" r:id="rId17"/>
    <p:sldId id="1139" r:id="rId18"/>
    <p:sldId id="2465" r:id="rId19"/>
    <p:sldId id="2466" r:id="rId20"/>
    <p:sldId id="2416" r:id="rId21"/>
    <p:sldId id="1185" r:id="rId22"/>
    <p:sldId id="2375" r:id="rId23"/>
    <p:sldId id="2417" r:id="rId24"/>
    <p:sldId id="2418" r:id="rId25"/>
    <p:sldId id="2424" r:id="rId26"/>
    <p:sldId id="2427" r:id="rId27"/>
    <p:sldId id="2471" r:id="rId28"/>
    <p:sldId id="2321" r:id="rId29"/>
    <p:sldId id="2323" r:id="rId30"/>
    <p:sldId id="2324" r:id="rId31"/>
    <p:sldId id="3258" r:id="rId32"/>
    <p:sldId id="3259" r:id="rId33"/>
    <p:sldId id="2332" r:id="rId34"/>
    <p:sldId id="2485" r:id="rId35"/>
    <p:sldId id="2432" r:id="rId36"/>
    <p:sldId id="2480" r:id="rId37"/>
    <p:sldId id="1036" r:id="rId38"/>
    <p:sldId id="2402" r:id="rId39"/>
    <p:sldId id="1205" r:id="rId40"/>
    <p:sldId id="1206" r:id="rId41"/>
    <p:sldId id="2481" r:id="rId42"/>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
          <p15:clr>
            <a:srgbClr val="A4A3A4"/>
          </p15:clr>
        </p15:guide>
        <p15:guide id="2" pos="126">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D6EC"/>
    <a:srgbClr val="EEEEEE"/>
    <a:srgbClr val="EAEAEA"/>
    <a:srgbClr val="FF5A00"/>
    <a:srgbClr val="0098D0"/>
    <a:srgbClr val="0064C8"/>
    <a:srgbClr val="B197D3"/>
    <a:srgbClr val="FFBE3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47" autoAdjust="0"/>
  </p:normalViewPr>
  <p:slideViewPr>
    <p:cSldViewPr>
      <p:cViewPr varScale="1">
        <p:scale>
          <a:sx n="114" d="100"/>
          <a:sy n="114" d="100"/>
        </p:scale>
        <p:origin x="1290" y="96"/>
      </p:cViewPr>
      <p:guideLst>
        <p:guide orient="horz" pos="414"/>
        <p:guide pos="126"/>
      </p:guideLst>
    </p:cSldViewPr>
  </p:slideViewPr>
  <p:outlineViewPr>
    <p:cViewPr>
      <p:scale>
        <a:sx n="33" d="100"/>
        <a:sy n="33" d="100"/>
      </p:scale>
      <p:origin x="0" y="7668"/>
    </p:cViewPr>
  </p:outlineViewPr>
  <p:notesTextViewPr>
    <p:cViewPr>
      <p:scale>
        <a:sx n="1" d="1"/>
        <a:sy n="1" d="1"/>
      </p:scale>
      <p:origin x="0" y="0"/>
    </p:cViewPr>
  </p:notesTextViewPr>
  <p:sorterViewPr>
    <p:cViewPr varScale="1">
      <p:scale>
        <a:sx n="100" d="100"/>
        <a:sy n="100" d="100"/>
      </p:scale>
      <p:origin x="0" y="0"/>
    </p:cViewPr>
  </p:sorterViewPr>
  <p:notesViewPr>
    <p:cSldViewPr>
      <p:cViewPr>
        <p:scale>
          <a:sx n="90" d="100"/>
          <a:sy n="90" d="100"/>
        </p:scale>
        <p:origin x="-2070" y="-72"/>
      </p:cViewPr>
      <p:guideLst>
        <p:guide orient="horz" pos="3131"/>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96269-2710-43F9-BACF-AE3E7F319FF2}" type="doc">
      <dgm:prSet loTypeId="urn:microsoft.com/office/officeart/2005/8/layout/vList4" loCatId="picture" qsTypeId="urn:microsoft.com/office/officeart/2005/8/quickstyle/simple4" qsCatId="simple" csTypeId="urn:microsoft.com/office/officeart/2005/8/colors/accent0_1" csCatId="mainScheme" phldr="1"/>
      <dgm:spPr/>
      <dgm:t>
        <a:bodyPr/>
        <a:lstStyle/>
        <a:p>
          <a:endParaRPr kumimoji="1" lang="ja-JP" altLang="en-US"/>
        </a:p>
      </dgm:t>
    </dgm:pt>
    <dgm:pt modelId="{12D8D3C1-8650-4891-8AB4-B8778C780FE1}">
      <dgm:prSet phldrT="[テキスト]" custT="1"/>
      <dgm:spPr>
        <a:noFill/>
        <a:ln>
          <a:solidFill>
            <a:schemeClr val="bg2"/>
          </a:solidFill>
        </a:ln>
      </dgm:spPr>
      <dgm:t>
        <a:bodyPr anchor="ctr" anchorCtr="0"/>
        <a:lstStyle/>
        <a:p>
          <a:pPr>
            <a:lnSpc>
              <a:spcPct val="120000"/>
            </a:lnSpc>
            <a:spcBef>
              <a:spcPts val="0"/>
            </a:spcBef>
            <a:spcAft>
              <a:spcPts val="0"/>
            </a:spcAft>
          </a:pPr>
          <a:r>
            <a:rPr kumimoji="1" lang="ja-JP" altLang="en-US" sz="2400" b="1" dirty="0"/>
            <a:t>情報セキュリティ対策</a:t>
          </a:r>
          <a:r>
            <a:rPr kumimoji="1" lang="ja-JP" altLang="en-US" sz="2400" dirty="0"/>
            <a:t>を実現</a:t>
          </a:r>
        </a:p>
      </dgm:t>
    </dgm:pt>
    <dgm:pt modelId="{F5921D50-B7C9-421F-B512-BBCE59CCE326}" type="parTrans" cxnId="{627A3F63-18F7-4CAC-8071-4468DCD728F7}">
      <dgm:prSet/>
      <dgm:spPr/>
      <dgm:t>
        <a:bodyPr/>
        <a:lstStyle/>
        <a:p>
          <a:endParaRPr kumimoji="1" lang="ja-JP" altLang="en-US" sz="2800"/>
        </a:p>
      </dgm:t>
    </dgm:pt>
    <dgm:pt modelId="{1D7776D8-5265-42AF-A814-65175B35AE36}" type="sibTrans" cxnId="{627A3F63-18F7-4CAC-8071-4468DCD728F7}">
      <dgm:prSet/>
      <dgm:spPr/>
      <dgm:t>
        <a:bodyPr/>
        <a:lstStyle/>
        <a:p>
          <a:endParaRPr kumimoji="1" lang="ja-JP" altLang="en-US" sz="2800"/>
        </a:p>
      </dgm:t>
    </dgm:pt>
    <dgm:pt modelId="{E5871AF4-FC84-42B6-8906-A486767AF0B4}">
      <dgm:prSet phldrT="[テキスト]" custT="1"/>
      <dgm:spPr>
        <a:noFill/>
        <a:ln>
          <a:solidFill>
            <a:schemeClr val="bg2"/>
          </a:solidFill>
        </a:ln>
      </dgm:spPr>
      <dgm:t>
        <a:bodyPr anchor="ctr" anchorCtr="0"/>
        <a:lstStyle/>
        <a:p>
          <a:pPr>
            <a:lnSpc>
              <a:spcPct val="120000"/>
            </a:lnSpc>
            <a:spcBef>
              <a:spcPts val="0"/>
            </a:spcBef>
            <a:spcAft>
              <a:spcPct val="15000"/>
            </a:spcAft>
          </a:pPr>
          <a:r>
            <a:rPr kumimoji="1" lang="ja-JP" altLang="en-US" sz="1600" dirty="0"/>
            <a:t>ウイルス・不正アクセス等の</a:t>
          </a:r>
          <a:r>
            <a:rPr kumimoji="1" lang="ja-JP" altLang="en-US" sz="1600" b="1" dirty="0"/>
            <a:t>情報受付</a:t>
          </a:r>
        </a:p>
      </dgm:t>
    </dgm:pt>
    <dgm:pt modelId="{E5D07075-12D0-49C0-9B68-AB267B85CA06}" type="parTrans" cxnId="{B54FFE85-CFDF-4A8C-AD6D-A0EC20885541}">
      <dgm:prSet/>
      <dgm:spPr/>
      <dgm:t>
        <a:bodyPr/>
        <a:lstStyle/>
        <a:p>
          <a:endParaRPr kumimoji="1" lang="ja-JP" altLang="en-US" sz="2800"/>
        </a:p>
      </dgm:t>
    </dgm:pt>
    <dgm:pt modelId="{6D5E71AE-34F1-486E-B4B3-A258E225DC38}" type="sibTrans" cxnId="{B54FFE85-CFDF-4A8C-AD6D-A0EC20885541}">
      <dgm:prSet/>
      <dgm:spPr/>
      <dgm:t>
        <a:bodyPr/>
        <a:lstStyle/>
        <a:p>
          <a:endParaRPr kumimoji="1" lang="ja-JP" altLang="en-US" sz="2800"/>
        </a:p>
      </dgm:t>
    </dgm:pt>
    <dgm:pt modelId="{C4A32139-0870-45CB-B413-83858903E3C3}">
      <dgm:prSet phldrT="[テキスト]" custT="1"/>
      <dgm:spPr>
        <a:noFill/>
        <a:ln>
          <a:solidFill>
            <a:schemeClr val="bg2"/>
          </a:solidFill>
        </a:ln>
      </dgm:spPr>
      <dgm:t>
        <a:bodyPr anchor="ctr" anchorCtr="0"/>
        <a:lstStyle/>
        <a:p>
          <a:pPr>
            <a:lnSpc>
              <a:spcPct val="120000"/>
            </a:lnSpc>
            <a:spcBef>
              <a:spcPts val="0"/>
            </a:spcBef>
            <a:spcAft>
              <a:spcPct val="15000"/>
            </a:spcAft>
          </a:pPr>
          <a:r>
            <a:rPr kumimoji="1" lang="ja-JP" altLang="en-US" sz="1600" dirty="0"/>
            <a:t>情報セキュリティ対策の</a:t>
          </a:r>
          <a:r>
            <a:rPr kumimoji="1" lang="ja-JP" altLang="en-US" sz="1600" b="1" dirty="0"/>
            <a:t>普及啓発</a:t>
          </a:r>
        </a:p>
      </dgm:t>
    </dgm:pt>
    <dgm:pt modelId="{03B29F7E-C8C5-4774-A50F-9E789461828D}" type="parTrans" cxnId="{C16AD78A-7FE9-4202-AC25-E9B1941A8C70}">
      <dgm:prSet/>
      <dgm:spPr/>
      <dgm:t>
        <a:bodyPr/>
        <a:lstStyle/>
        <a:p>
          <a:endParaRPr kumimoji="1" lang="ja-JP" altLang="en-US" sz="2800"/>
        </a:p>
      </dgm:t>
    </dgm:pt>
    <dgm:pt modelId="{39C139CC-CE16-4266-B2E9-1443DA706FC4}" type="sibTrans" cxnId="{C16AD78A-7FE9-4202-AC25-E9B1941A8C70}">
      <dgm:prSet/>
      <dgm:spPr/>
      <dgm:t>
        <a:bodyPr/>
        <a:lstStyle/>
        <a:p>
          <a:endParaRPr kumimoji="1" lang="ja-JP" altLang="en-US" sz="2800"/>
        </a:p>
      </dgm:t>
    </dgm:pt>
    <dgm:pt modelId="{40ED446E-C98C-42F0-8470-CEFB799CA32C}">
      <dgm:prSet phldrT="[テキスト]" custT="1"/>
      <dgm:spPr>
        <a:noFill/>
        <a:ln>
          <a:solidFill>
            <a:schemeClr val="bg2"/>
          </a:solidFill>
        </a:ln>
      </dgm:spPr>
      <dgm:t>
        <a:bodyPr/>
        <a:lstStyle/>
        <a:p>
          <a:pPr>
            <a:lnSpc>
              <a:spcPct val="120000"/>
            </a:lnSpc>
            <a:spcAft>
              <a:spcPts val="0"/>
            </a:spcAft>
          </a:pPr>
          <a:r>
            <a:rPr kumimoji="1" lang="en-US" altLang="ja-JP" sz="2400" b="1" dirty="0"/>
            <a:t>IT</a:t>
          </a:r>
          <a:r>
            <a:rPr kumimoji="1" lang="ja-JP" altLang="en-US" sz="2400" b="1" dirty="0"/>
            <a:t>人材</a:t>
          </a:r>
          <a:r>
            <a:rPr kumimoji="1" lang="ja-JP" altLang="en-US" sz="2400" dirty="0"/>
            <a:t>を育成</a:t>
          </a:r>
        </a:p>
      </dgm:t>
    </dgm:pt>
    <dgm:pt modelId="{37C51499-C157-4978-90C7-AA8E1E4B84B2}" type="parTrans" cxnId="{AA80E6F1-60C1-425A-A575-AFB1B1E8B2B3}">
      <dgm:prSet/>
      <dgm:spPr/>
      <dgm:t>
        <a:bodyPr/>
        <a:lstStyle/>
        <a:p>
          <a:endParaRPr kumimoji="1" lang="ja-JP" altLang="en-US" sz="2800"/>
        </a:p>
      </dgm:t>
    </dgm:pt>
    <dgm:pt modelId="{E24580D1-431D-43AD-AFAD-42A6B5434762}" type="sibTrans" cxnId="{AA80E6F1-60C1-425A-A575-AFB1B1E8B2B3}">
      <dgm:prSet/>
      <dgm:spPr/>
      <dgm:t>
        <a:bodyPr/>
        <a:lstStyle/>
        <a:p>
          <a:endParaRPr kumimoji="1" lang="ja-JP" altLang="en-US" sz="2800"/>
        </a:p>
      </dgm:t>
    </dgm:pt>
    <dgm:pt modelId="{831540A0-82B9-4BC7-AFB6-0B5D8CCDE421}">
      <dgm:prSet phldrT="[テキスト]" custT="1"/>
      <dgm:spPr>
        <a:noFill/>
        <a:ln>
          <a:solidFill>
            <a:schemeClr val="bg2"/>
          </a:solidFill>
        </a:ln>
      </dgm:spPr>
      <dgm:t>
        <a:bodyPr/>
        <a:lstStyle/>
        <a:p>
          <a:pPr>
            <a:lnSpc>
              <a:spcPct val="120000"/>
            </a:lnSpc>
            <a:spcAft>
              <a:spcPct val="15000"/>
            </a:spcAft>
          </a:pPr>
          <a:r>
            <a:rPr kumimoji="1" lang="ja-JP" altLang="en-US" sz="1600" b="0" dirty="0"/>
            <a:t>国家試験</a:t>
          </a:r>
          <a:r>
            <a:rPr kumimoji="1" lang="ja-JP" altLang="en-US" sz="1600" dirty="0"/>
            <a:t>「</a:t>
          </a:r>
          <a:r>
            <a:rPr kumimoji="1" lang="ja-JP" altLang="en-US" sz="1600" b="1" dirty="0"/>
            <a:t>情報処理技術者試験</a:t>
          </a:r>
          <a:r>
            <a:rPr kumimoji="1" lang="ja-JP" altLang="en-US" sz="1600" dirty="0"/>
            <a:t>」実施・国家資格「</a:t>
          </a:r>
          <a:r>
            <a:rPr kumimoji="1" lang="ja-JP" altLang="en-US" sz="1600" b="1" dirty="0"/>
            <a:t>情報処理安全確保支援士</a:t>
          </a:r>
          <a:r>
            <a:rPr kumimoji="1" lang="ja-JP" altLang="en-US" sz="1600" dirty="0"/>
            <a:t>」認定</a:t>
          </a:r>
        </a:p>
      </dgm:t>
    </dgm:pt>
    <dgm:pt modelId="{D72D72A4-7F37-4B6B-8570-37C356D3E527}" type="parTrans" cxnId="{7977A3D7-9175-43DB-9313-3BBABA9CF402}">
      <dgm:prSet/>
      <dgm:spPr/>
      <dgm:t>
        <a:bodyPr/>
        <a:lstStyle/>
        <a:p>
          <a:endParaRPr kumimoji="1" lang="ja-JP" altLang="en-US" sz="2800"/>
        </a:p>
      </dgm:t>
    </dgm:pt>
    <dgm:pt modelId="{259E53E8-03DF-4930-A76C-46119DC8E3F8}" type="sibTrans" cxnId="{7977A3D7-9175-43DB-9313-3BBABA9CF402}">
      <dgm:prSet/>
      <dgm:spPr/>
      <dgm:t>
        <a:bodyPr/>
        <a:lstStyle/>
        <a:p>
          <a:endParaRPr kumimoji="1" lang="ja-JP" altLang="en-US" sz="2800"/>
        </a:p>
      </dgm:t>
    </dgm:pt>
    <dgm:pt modelId="{D7A9679C-48AF-4973-9828-C7A495EDC765}">
      <dgm:prSet phldrT="[テキスト]" custT="1"/>
      <dgm:spPr>
        <a:noFill/>
        <a:ln>
          <a:solidFill>
            <a:schemeClr val="bg2"/>
          </a:solidFill>
        </a:ln>
      </dgm:spPr>
      <dgm:t>
        <a:bodyPr/>
        <a:lstStyle/>
        <a:p>
          <a:pPr>
            <a:lnSpc>
              <a:spcPct val="120000"/>
            </a:lnSpc>
            <a:spcAft>
              <a:spcPct val="15000"/>
            </a:spcAft>
          </a:pPr>
          <a:r>
            <a:rPr kumimoji="1" lang="ja-JP" altLang="en-US" sz="1600" b="1" dirty="0"/>
            <a:t>イノベーション人材</a:t>
          </a:r>
          <a:r>
            <a:rPr kumimoji="1" lang="ja-JP" altLang="en-US" sz="1600" dirty="0"/>
            <a:t>の</a:t>
          </a:r>
          <a:r>
            <a:rPr kumimoji="1" lang="ja-JP" altLang="en-US" sz="1600" b="0" dirty="0"/>
            <a:t>育成・発掘</a:t>
          </a:r>
          <a:r>
            <a:rPr kumimoji="1" lang="ja-JP" altLang="en-US" sz="1600" dirty="0"/>
            <a:t>の取組</a:t>
          </a:r>
        </a:p>
      </dgm:t>
    </dgm:pt>
    <dgm:pt modelId="{8357AF16-B47A-4D11-BDD5-072393476E05}" type="parTrans" cxnId="{80C09F81-37EC-45FC-9E82-4E17073F550B}">
      <dgm:prSet/>
      <dgm:spPr/>
      <dgm:t>
        <a:bodyPr/>
        <a:lstStyle/>
        <a:p>
          <a:endParaRPr kumimoji="1" lang="ja-JP" altLang="en-US" sz="2800"/>
        </a:p>
      </dgm:t>
    </dgm:pt>
    <dgm:pt modelId="{4A8EFFD0-C0C7-4EC0-9E9B-152FB50DBFC6}" type="sibTrans" cxnId="{80C09F81-37EC-45FC-9E82-4E17073F550B}">
      <dgm:prSet/>
      <dgm:spPr/>
      <dgm:t>
        <a:bodyPr/>
        <a:lstStyle/>
        <a:p>
          <a:endParaRPr kumimoji="1" lang="ja-JP" altLang="en-US" sz="2800"/>
        </a:p>
      </dgm:t>
    </dgm:pt>
    <dgm:pt modelId="{6FABA7BB-F79C-48BC-AE02-59ED93C972CB}">
      <dgm:prSet phldrT="[テキスト]" custT="1"/>
      <dgm:spPr>
        <a:noFill/>
        <a:ln>
          <a:solidFill>
            <a:schemeClr val="bg2"/>
          </a:solidFill>
        </a:ln>
      </dgm:spPr>
      <dgm:t>
        <a:bodyPr/>
        <a:lstStyle/>
        <a:p>
          <a:pPr>
            <a:lnSpc>
              <a:spcPct val="120000"/>
            </a:lnSpc>
            <a:spcAft>
              <a:spcPts val="0"/>
            </a:spcAft>
          </a:pPr>
          <a:r>
            <a:rPr kumimoji="1" lang="en-US" altLang="ja-JP" sz="2400" b="1" dirty="0"/>
            <a:t>IT</a:t>
          </a:r>
          <a:r>
            <a:rPr kumimoji="1" lang="ja-JP" altLang="en-US" sz="2400" b="1" dirty="0"/>
            <a:t>社会の動向</a:t>
          </a:r>
          <a:r>
            <a:rPr kumimoji="1" lang="ja-JP" altLang="en-US" sz="2400" dirty="0"/>
            <a:t>を調査・分析し</a:t>
          </a:r>
          <a:r>
            <a:rPr kumimoji="1" lang="ja-JP" altLang="en-US" sz="2400" b="0" dirty="0"/>
            <a:t>基盤構築</a:t>
          </a:r>
        </a:p>
      </dgm:t>
    </dgm:pt>
    <dgm:pt modelId="{9E907D1F-465B-4A11-B432-FD2BF0BD8298}" type="parTrans" cxnId="{5A0C7769-E6D6-46CE-A9BA-A2116FF7F0EC}">
      <dgm:prSet/>
      <dgm:spPr/>
      <dgm:t>
        <a:bodyPr/>
        <a:lstStyle/>
        <a:p>
          <a:endParaRPr kumimoji="1" lang="ja-JP" altLang="en-US" sz="2800"/>
        </a:p>
      </dgm:t>
    </dgm:pt>
    <dgm:pt modelId="{1C597484-F445-477D-8D89-3EF7C135EA39}" type="sibTrans" cxnId="{5A0C7769-E6D6-46CE-A9BA-A2116FF7F0EC}">
      <dgm:prSet/>
      <dgm:spPr/>
      <dgm:t>
        <a:bodyPr/>
        <a:lstStyle/>
        <a:p>
          <a:endParaRPr kumimoji="1" lang="ja-JP" altLang="en-US" sz="2800"/>
        </a:p>
      </dgm:t>
    </dgm:pt>
    <dgm:pt modelId="{E72A95FE-872A-4F41-8843-B77013F91B3E}">
      <dgm:prSet phldrT="[テキスト]" custT="1"/>
      <dgm:spPr>
        <a:noFill/>
        <a:ln>
          <a:solidFill>
            <a:schemeClr val="bg2"/>
          </a:solidFill>
        </a:ln>
      </dgm:spPr>
      <dgm:t>
        <a:bodyPr/>
        <a:lstStyle/>
        <a:p>
          <a:pPr>
            <a:lnSpc>
              <a:spcPct val="120000"/>
            </a:lnSpc>
            <a:spcAft>
              <a:spcPct val="15000"/>
            </a:spcAft>
          </a:pPr>
          <a:r>
            <a:rPr kumimoji="1" lang="ja-JP" altLang="en-US" sz="1600" b="1" dirty="0"/>
            <a:t>先端技術情報</a:t>
          </a:r>
          <a:r>
            <a:rPr kumimoji="1" lang="ja-JP" altLang="en-US" sz="1600" dirty="0"/>
            <a:t>の収集・調査分析</a:t>
          </a:r>
        </a:p>
      </dgm:t>
    </dgm:pt>
    <dgm:pt modelId="{59069656-5DF2-4692-ADAA-C18D3C3EAD9F}" type="parTrans" cxnId="{70472171-9D15-4F2D-8D0E-0C82EB55FB88}">
      <dgm:prSet/>
      <dgm:spPr/>
      <dgm:t>
        <a:bodyPr/>
        <a:lstStyle/>
        <a:p>
          <a:endParaRPr kumimoji="1" lang="ja-JP" altLang="en-US" sz="2800"/>
        </a:p>
      </dgm:t>
    </dgm:pt>
    <dgm:pt modelId="{057BC5D2-5FC4-41F3-9757-16CFB0DFD59E}" type="sibTrans" cxnId="{70472171-9D15-4F2D-8D0E-0C82EB55FB88}">
      <dgm:prSet/>
      <dgm:spPr/>
      <dgm:t>
        <a:bodyPr/>
        <a:lstStyle/>
        <a:p>
          <a:endParaRPr kumimoji="1" lang="ja-JP" altLang="en-US" sz="2800"/>
        </a:p>
      </dgm:t>
    </dgm:pt>
    <dgm:pt modelId="{2A82AD9A-EEE7-4258-A68C-8AA5B8649601}">
      <dgm:prSet phldrT="[テキスト]" custT="1"/>
      <dgm:spPr>
        <a:noFill/>
        <a:ln>
          <a:solidFill>
            <a:schemeClr val="bg2"/>
          </a:solidFill>
        </a:ln>
      </dgm:spPr>
      <dgm:t>
        <a:bodyPr/>
        <a:lstStyle/>
        <a:p>
          <a:pPr>
            <a:lnSpc>
              <a:spcPct val="120000"/>
            </a:lnSpc>
            <a:spcAft>
              <a:spcPct val="15000"/>
            </a:spcAft>
          </a:pPr>
          <a:r>
            <a:rPr kumimoji="1" lang="ja-JP" altLang="en-US" sz="1600" dirty="0"/>
            <a:t>各種</a:t>
          </a:r>
          <a:r>
            <a:rPr kumimoji="1" lang="ja-JP" altLang="en-US" sz="1600" b="1" dirty="0"/>
            <a:t>指針</a:t>
          </a:r>
          <a:r>
            <a:rPr kumimoji="1" lang="ja-JP" altLang="en-US" sz="1600" dirty="0"/>
            <a:t>の策定・</a:t>
          </a:r>
          <a:r>
            <a:rPr kumimoji="1" lang="ja-JP" altLang="en-US" sz="1600" b="1" dirty="0"/>
            <a:t>ガイドライン</a:t>
          </a:r>
          <a:r>
            <a:rPr kumimoji="1" lang="ja-JP" altLang="en-US" sz="1600" dirty="0"/>
            <a:t>の公開</a:t>
          </a:r>
        </a:p>
      </dgm:t>
    </dgm:pt>
    <dgm:pt modelId="{109F5E22-66A9-4169-A245-F27A64BE4BA6}" type="parTrans" cxnId="{6FC578DF-1396-497E-AAB5-C51E10A21D9C}">
      <dgm:prSet/>
      <dgm:spPr/>
      <dgm:t>
        <a:bodyPr/>
        <a:lstStyle/>
        <a:p>
          <a:endParaRPr kumimoji="1" lang="ja-JP" altLang="en-US" sz="2800"/>
        </a:p>
      </dgm:t>
    </dgm:pt>
    <dgm:pt modelId="{89740E0E-BE60-46C0-920F-A6E9FA8276AD}" type="sibTrans" cxnId="{6FC578DF-1396-497E-AAB5-C51E10A21D9C}">
      <dgm:prSet/>
      <dgm:spPr/>
      <dgm:t>
        <a:bodyPr/>
        <a:lstStyle/>
        <a:p>
          <a:endParaRPr kumimoji="1" lang="ja-JP" altLang="en-US" sz="2800"/>
        </a:p>
      </dgm:t>
    </dgm:pt>
    <dgm:pt modelId="{51336ED0-9845-489B-A807-5FA4F9ED8DE3}">
      <dgm:prSet phldrT="[テキスト]" custT="1"/>
      <dgm:spPr>
        <a:noFill/>
        <a:ln>
          <a:solidFill>
            <a:schemeClr val="bg2"/>
          </a:solidFill>
        </a:ln>
      </dgm:spPr>
      <dgm:t>
        <a:bodyPr anchor="ctr" anchorCtr="0"/>
        <a:lstStyle/>
        <a:p>
          <a:pPr>
            <a:lnSpc>
              <a:spcPct val="120000"/>
            </a:lnSpc>
            <a:spcBef>
              <a:spcPts val="0"/>
            </a:spcBef>
            <a:spcAft>
              <a:spcPct val="15000"/>
            </a:spcAft>
          </a:pPr>
          <a:r>
            <a:rPr kumimoji="1" lang="ja-JP" altLang="en-US" sz="1600" dirty="0"/>
            <a:t>標的型サイバー攻撃情報の</a:t>
          </a:r>
          <a:r>
            <a:rPr kumimoji="1" lang="ja-JP" altLang="en-US" sz="1600" b="1" dirty="0"/>
            <a:t>共有・初動対応</a:t>
          </a:r>
        </a:p>
      </dgm:t>
    </dgm:pt>
    <dgm:pt modelId="{F499B749-A096-477D-9673-55D1776B7930}" type="parTrans" cxnId="{4E8A8F8C-1BE1-4917-8F20-D8BB3C245FBB}">
      <dgm:prSet/>
      <dgm:spPr/>
      <dgm:t>
        <a:bodyPr/>
        <a:lstStyle/>
        <a:p>
          <a:endParaRPr kumimoji="1" lang="ja-JP" altLang="en-US" sz="2800"/>
        </a:p>
      </dgm:t>
    </dgm:pt>
    <dgm:pt modelId="{DFAA94FF-B55C-4D63-B1B6-2BC7C7F99169}" type="sibTrans" cxnId="{4E8A8F8C-1BE1-4917-8F20-D8BB3C245FBB}">
      <dgm:prSet/>
      <dgm:spPr/>
      <dgm:t>
        <a:bodyPr/>
        <a:lstStyle/>
        <a:p>
          <a:endParaRPr kumimoji="1" lang="ja-JP" altLang="en-US" sz="2800"/>
        </a:p>
      </dgm:t>
    </dgm:pt>
    <dgm:pt modelId="{C8FBC487-86D3-4B86-A5A2-183ED0C43BFB}">
      <dgm:prSet phldrT="[テキスト]" custT="1"/>
      <dgm:spPr>
        <a:noFill/>
        <a:ln>
          <a:solidFill>
            <a:schemeClr val="bg2"/>
          </a:solidFill>
        </a:ln>
      </dgm:spPr>
      <dgm:t>
        <a:bodyPr/>
        <a:lstStyle/>
        <a:p>
          <a:pPr>
            <a:lnSpc>
              <a:spcPct val="120000"/>
            </a:lnSpc>
            <a:spcAft>
              <a:spcPct val="15000"/>
            </a:spcAft>
          </a:pPr>
          <a:r>
            <a:rPr kumimoji="1" lang="en-US" altLang="en-US" sz="1600" dirty="0"/>
            <a:t>IT</a:t>
          </a:r>
          <a:r>
            <a:rPr kumimoji="1" lang="ja-JP" altLang="en-US" sz="1600" dirty="0"/>
            <a:t>利活用のための</a:t>
          </a:r>
          <a:r>
            <a:rPr kumimoji="1" lang="ja-JP" altLang="en-US" sz="1600" b="1" dirty="0"/>
            <a:t>基盤構築</a:t>
          </a:r>
        </a:p>
      </dgm:t>
    </dgm:pt>
    <dgm:pt modelId="{68019CFF-1303-4118-9F5D-5185F481197C}" type="parTrans" cxnId="{0EA2DA57-EED0-4A30-932C-9BB7F360C660}">
      <dgm:prSet/>
      <dgm:spPr/>
      <dgm:t>
        <a:bodyPr/>
        <a:lstStyle/>
        <a:p>
          <a:endParaRPr kumimoji="1" lang="ja-JP" altLang="en-US" sz="2800"/>
        </a:p>
      </dgm:t>
    </dgm:pt>
    <dgm:pt modelId="{A6D84574-A177-425D-9474-BF44C0235866}" type="sibTrans" cxnId="{0EA2DA57-EED0-4A30-932C-9BB7F360C660}">
      <dgm:prSet/>
      <dgm:spPr/>
      <dgm:t>
        <a:bodyPr/>
        <a:lstStyle/>
        <a:p>
          <a:endParaRPr kumimoji="1" lang="ja-JP" altLang="en-US" sz="2800"/>
        </a:p>
      </dgm:t>
    </dgm:pt>
    <dgm:pt modelId="{4A29E606-DCDC-4DC9-B653-3304E9FE4795}">
      <dgm:prSet phldrT="[テキスト]" custT="1"/>
      <dgm:spPr>
        <a:noFill/>
        <a:ln>
          <a:solidFill>
            <a:schemeClr val="bg2"/>
          </a:solidFill>
        </a:ln>
      </dgm:spPr>
      <dgm:t>
        <a:bodyPr/>
        <a:lstStyle/>
        <a:p>
          <a:pPr>
            <a:lnSpc>
              <a:spcPct val="120000"/>
            </a:lnSpc>
            <a:spcAft>
              <a:spcPct val="15000"/>
            </a:spcAft>
          </a:pPr>
          <a:r>
            <a:rPr kumimoji="1" lang="ja-JP" altLang="en-US" sz="1600" dirty="0"/>
            <a:t>産業サイバーセキュリティ対策を担う</a:t>
          </a:r>
          <a:r>
            <a:rPr kumimoji="1" lang="ja-JP" altLang="en-US" sz="1600" b="1" dirty="0"/>
            <a:t>中核人材</a:t>
          </a:r>
          <a:r>
            <a:rPr kumimoji="1" lang="ja-JP" altLang="en-US" sz="1600" dirty="0"/>
            <a:t>育成</a:t>
          </a:r>
        </a:p>
      </dgm:t>
    </dgm:pt>
    <dgm:pt modelId="{3DE1663F-26F3-4BEF-8DCA-3B466A629DC8}" type="parTrans" cxnId="{7CC30436-BE11-4EA7-8018-1A4AAC12610E}">
      <dgm:prSet/>
      <dgm:spPr/>
      <dgm:t>
        <a:bodyPr/>
        <a:lstStyle/>
        <a:p>
          <a:endParaRPr kumimoji="1" lang="ja-JP" altLang="en-US"/>
        </a:p>
      </dgm:t>
    </dgm:pt>
    <dgm:pt modelId="{C4B4879E-D08E-4110-BBCB-CFCDD79B677E}" type="sibTrans" cxnId="{7CC30436-BE11-4EA7-8018-1A4AAC12610E}">
      <dgm:prSet/>
      <dgm:spPr/>
      <dgm:t>
        <a:bodyPr/>
        <a:lstStyle/>
        <a:p>
          <a:endParaRPr kumimoji="1" lang="ja-JP" altLang="en-US"/>
        </a:p>
      </dgm:t>
    </dgm:pt>
    <dgm:pt modelId="{050431BD-DFA6-446E-B986-DD9620D56E4B}" type="pres">
      <dgm:prSet presAssocID="{62D96269-2710-43F9-BACF-AE3E7F319FF2}" presName="linear" presStyleCnt="0">
        <dgm:presLayoutVars>
          <dgm:dir/>
          <dgm:resizeHandles val="exact"/>
        </dgm:presLayoutVars>
      </dgm:prSet>
      <dgm:spPr/>
    </dgm:pt>
    <dgm:pt modelId="{B0C0EF38-F194-422E-9D4C-004EB5388ED4}" type="pres">
      <dgm:prSet presAssocID="{12D8D3C1-8650-4891-8AB4-B8778C780FE1}" presName="comp" presStyleCnt="0"/>
      <dgm:spPr/>
    </dgm:pt>
    <dgm:pt modelId="{E7220F3D-332F-48BB-BBAB-F47179428C83}" type="pres">
      <dgm:prSet presAssocID="{12D8D3C1-8650-4891-8AB4-B8778C780FE1}" presName="box" presStyleLbl="node1" presStyleIdx="0" presStyleCnt="3"/>
      <dgm:spPr/>
    </dgm:pt>
    <dgm:pt modelId="{0CDD757C-6330-4F55-9612-60781BFE3225}" type="pres">
      <dgm:prSet presAssocID="{12D8D3C1-8650-4891-8AB4-B8778C780FE1}"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49000" b="-49000"/>
          </a:stretch>
        </a:blipFill>
      </dgm:spPr>
    </dgm:pt>
    <dgm:pt modelId="{EE9EFE74-0F2D-4981-8D57-8E08BF7C37EC}" type="pres">
      <dgm:prSet presAssocID="{12D8D3C1-8650-4891-8AB4-B8778C780FE1}" presName="text" presStyleLbl="node1" presStyleIdx="0" presStyleCnt="3">
        <dgm:presLayoutVars>
          <dgm:bulletEnabled val="1"/>
        </dgm:presLayoutVars>
      </dgm:prSet>
      <dgm:spPr/>
    </dgm:pt>
    <dgm:pt modelId="{9AD2B7D7-62C8-47CE-A98B-891C95DCD891}" type="pres">
      <dgm:prSet presAssocID="{1D7776D8-5265-42AF-A814-65175B35AE36}" presName="spacer" presStyleCnt="0"/>
      <dgm:spPr/>
    </dgm:pt>
    <dgm:pt modelId="{D2DC5CC7-7262-43F0-AFF8-41B81F8C4E1C}" type="pres">
      <dgm:prSet presAssocID="{40ED446E-C98C-42F0-8470-CEFB799CA32C}" presName="comp" presStyleCnt="0"/>
      <dgm:spPr/>
    </dgm:pt>
    <dgm:pt modelId="{F2341587-53F8-4CF3-8164-71D1C5B9FB6B}" type="pres">
      <dgm:prSet presAssocID="{40ED446E-C98C-42F0-8470-CEFB799CA32C}" presName="box" presStyleLbl="node1" presStyleIdx="1" presStyleCnt="3"/>
      <dgm:spPr/>
    </dgm:pt>
    <dgm:pt modelId="{6F16FEB5-4B53-41D6-B67E-F50A0CA74EAC}" type="pres">
      <dgm:prSet presAssocID="{40ED446E-C98C-42F0-8470-CEFB799CA32C}"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49000" b="-49000"/>
          </a:stretch>
        </a:blipFill>
      </dgm:spPr>
    </dgm:pt>
    <dgm:pt modelId="{9212EA96-74D3-4C33-B414-8015606CC00C}" type="pres">
      <dgm:prSet presAssocID="{40ED446E-C98C-42F0-8470-CEFB799CA32C}" presName="text" presStyleLbl="node1" presStyleIdx="1" presStyleCnt="3">
        <dgm:presLayoutVars>
          <dgm:bulletEnabled val="1"/>
        </dgm:presLayoutVars>
      </dgm:prSet>
      <dgm:spPr/>
    </dgm:pt>
    <dgm:pt modelId="{855B52AF-544E-42E8-815D-4A3356104444}" type="pres">
      <dgm:prSet presAssocID="{E24580D1-431D-43AD-AFAD-42A6B5434762}" presName="spacer" presStyleCnt="0"/>
      <dgm:spPr/>
    </dgm:pt>
    <dgm:pt modelId="{0ED3249E-9580-4B4A-A89E-C271CE23EC22}" type="pres">
      <dgm:prSet presAssocID="{6FABA7BB-F79C-48BC-AE02-59ED93C972CB}" presName="comp" presStyleCnt="0"/>
      <dgm:spPr/>
    </dgm:pt>
    <dgm:pt modelId="{FB0D1921-B5C4-4F13-BC78-F17631361B11}" type="pres">
      <dgm:prSet presAssocID="{6FABA7BB-F79C-48BC-AE02-59ED93C972CB}" presName="box" presStyleLbl="node1" presStyleIdx="2" presStyleCnt="3"/>
      <dgm:spPr/>
    </dgm:pt>
    <dgm:pt modelId="{851A4CC2-1CAE-465C-A71B-A3ED010719BD}" type="pres">
      <dgm:prSet presAssocID="{6FABA7BB-F79C-48BC-AE02-59ED93C972CB}"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44000" b="-44000"/>
          </a:stretch>
        </a:blipFill>
      </dgm:spPr>
    </dgm:pt>
    <dgm:pt modelId="{A8374ED9-61D7-4D3A-8451-679AB1C3C41E}" type="pres">
      <dgm:prSet presAssocID="{6FABA7BB-F79C-48BC-AE02-59ED93C972CB}" presName="text" presStyleLbl="node1" presStyleIdx="2" presStyleCnt="3">
        <dgm:presLayoutVars>
          <dgm:bulletEnabled val="1"/>
        </dgm:presLayoutVars>
      </dgm:prSet>
      <dgm:spPr/>
    </dgm:pt>
  </dgm:ptLst>
  <dgm:cxnLst>
    <dgm:cxn modelId="{B00B1F07-7A04-4B4F-B3EF-D98DB56A7FE5}" type="presOf" srcId="{6FABA7BB-F79C-48BC-AE02-59ED93C972CB}" destId="{A8374ED9-61D7-4D3A-8451-679AB1C3C41E}" srcOrd="1" destOrd="0" presId="urn:microsoft.com/office/officeart/2005/8/layout/vList4"/>
    <dgm:cxn modelId="{C2C9D907-F32B-4BDF-B27D-F138078B52C5}" type="presOf" srcId="{E72A95FE-872A-4F41-8843-B77013F91B3E}" destId="{FB0D1921-B5C4-4F13-BC78-F17631361B11}" srcOrd="0" destOrd="1" presId="urn:microsoft.com/office/officeart/2005/8/layout/vList4"/>
    <dgm:cxn modelId="{E7A2C214-7C3F-40AD-8CBE-EFDBADB02656}" type="presOf" srcId="{4A29E606-DCDC-4DC9-B653-3304E9FE4795}" destId="{9212EA96-74D3-4C33-B414-8015606CC00C}" srcOrd="1" destOrd="3" presId="urn:microsoft.com/office/officeart/2005/8/layout/vList4"/>
    <dgm:cxn modelId="{B1786C1A-BDB2-450F-B864-05E45D762CD7}" type="presOf" srcId="{4A29E606-DCDC-4DC9-B653-3304E9FE4795}" destId="{F2341587-53F8-4CF3-8164-71D1C5B9FB6B}" srcOrd="0" destOrd="3" presId="urn:microsoft.com/office/officeart/2005/8/layout/vList4"/>
    <dgm:cxn modelId="{B7F7C11C-A562-429E-B22A-C44F6AB120A0}" type="presOf" srcId="{2A82AD9A-EEE7-4258-A68C-8AA5B8649601}" destId="{FB0D1921-B5C4-4F13-BC78-F17631361B11}" srcOrd="0" destOrd="2" presId="urn:microsoft.com/office/officeart/2005/8/layout/vList4"/>
    <dgm:cxn modelId="{7DD8AB2B-1308-49FB-8F5A-84C81B9B03D9}" type="presOf" srcId="{C4A32139-0870-45CB-B413-83858903E3C3}" destId="{E7220F3D-332F-48BB-BBAB-F47179428C83}" srcOrd="0" destOrd="2" presId="urn:microsoft.com/office/officeart/2005/8/layout/vList4"/>
    <dgm:cxn modelId="{7EEB1830-3432-4E47-BA13-47FE9EC12664}" type="presOf" srcId="{C8FBC487-86D3-4B86-A5A2-183ED0C43BFB}" destId="{A8374ED9-61D7-4D3A-8451-679AB1C3C41E}" srcOrd="1" destOrd="3" presId="urn:microsoft.com/office/officeart/2005/8/layout/vList4"/>
    <dgm:cxn modelId="{3DB9F734-EF9A-4542-B47D-24272D7F7103}" type="presOf" srcId="{E5871AF4-FC84-42B6-8906-A486767AF0B4}" destId="{EE9EFE74-0F2D-4981-8D57-8E08BF7C37EC}" srcOrd="1" destOrd="1" presId="urn:microsoft.com/office/officeart/2005/8/layout/vList4"/>
    <dgm:cxn modelId="{7CC30436-BE11-4EA7-8018-1A4AAC12610E}" srcId="{40ED446E-C98C-42F0-8470-CEFB799CA32C}" destId="{4A29E606-DCDC-4DC9-B653-3304E9FE4795}" srcOrd="2" destOrd="0" parTransId="{3DE1663F-26F3-4BEF-8DCA-3B466A629DC8}" sibTransId="{C4B4879E-D08E-4110-BBCB-CFCDD79B677E}"/>
    <dgm:cxn modelId="{627A3F63-18F7-4CAC-8071-4468DCD728F7}" srcId="{62D96269-2710-43F9-BACF-AE3E7F319FF2}" destId="{12D8D3C1-8650-4891-8AB4-B8778C780FE1}" srcOrd="0" destOrd="0" parTransId="{F5921D50-B7C9-421F-B512-BBCE59CCE326}" sibTransId="{1D7776D8-5265-42AF-A814-65175B35AE36}"/>
    <dgm:cxn modelId="{5A0C7769-E6D6-46CE-A9BA-A2116FF7F0EC}" srcId="{62D96269-2710-43F9-BACF-AE3E7F319FF2}" destId="{6FABA7BB-F79C-48BC-AE02-59ED93C972CB}" srcOrd="2" destOrd="0" parTransId="{9E907D1F-465B-4A11-B432-FD2BF0BD8298}" sibTransId="{1C597484-F445-477D-8D89-3EF7C135EA39}"/>
    <dgm:cxn modelId="{C9E2036D-B280-475F-BA29-CE252EF31C7D}" type="presOf" srcId="{E5871AF4-FC84-42B6-8906-A486767AF0B4}" destId="{E7220F3D-332F-48BB-BBAB-F47179428C83}" srcOrd="0" destOrd="1" presId="urn:microsoft.com/office/officeart/2005/8/layout/vList4"/>
    <dgm:cxn modelId="{70472171-9D15-4F2D-8D0E-0C82EB55FB88}" srcId="{6FABA7BB-F79C-48BC-AE02-59ED93C972CB}" destId="{E72A95FE-872A-4F41-8843-B77013F91B3E}" srcOrd="0" destOrd="0" parTransId="{59069656-5DF2-4692-ADAA-C18D3C3EAD9F}" sibTransId="{057BC5D2-5FC4-41F3-9757-16CFB0DFD59E}"/>
    <dgm:cxn modelId="{EF29B857-9321-4DA1-ABAF-7E688A5BCCBE}" type="presOf" srcId="{C8FBC487-86D3-4B86-A5A2-183ED0C43BFB}" destId="{FB0D1921-B5C4-4F13-BC78-F17631361B11}" srcOrd="0" destOrd="3" presId="urn:microsoft.com/office/officeart/2005/8/layout/vList4"/>
    <dgm:cxn modelId="{0EA2DA57-EED0-4A30-932C-9BB7F360C660}" srcId="{6FABA7BB-F79C-48BC-AE02-59ED93C972CB}" destId="{C8FBC487-86D3-4B86-A5A2-183ED0C43BFB}" srcOrd="2" destOrd="0" parTransId="{68019CFF-1303-4118-9F5D-5185F481197C}" sibTransId="{A6D84574-A177-425D-9474-BF44C0235866}"/>
    <dgm:cxn modelId="{80C09F81-37EC-45FC-9E82-4E17073F550B}" srcId="{40ED446E-C98C-42F0-8470-CEFB799CA32C}" destId="{D7A9679C-48AF-4973-9828-C7A495EDC765}" srcOrd="1" destOrd="0" parTransId="{8357AF16-B47A-4D11-BDD5-072393476E05}" sibTransId="{4A8EFFD0-C0C7-4EC0-9E9B-152FB50DBFC6}"/>
    <dgm:cxn modelId="{B54FFE85-CFDF-4A8C-AD6D-A0EC20885541}" srcId="{12D8D3C1-8650-4891-8AB4-B8778C780FE1}" destId="{E5871AF4-FC84-42B6-8906-A486767AF0B4}" srcOrd="0" destOrd="0" parTransId="{E5D07075-12D0-49C0-9B68-AB267B85CA06}" sibTransId="{6D5E71AE-34F1-486E-B4B3-A258E225DC38}"/>
    <dgm:cxn modelId="{C16AD78A-7FE9-4202-AC25-E9B1941A8C70}" srcId="{12D8D3C1-8650-4891-8AB4-B8778C780FE1}" destId="{C4A32139-0870-45CB-B413-83858903E3C3}" srcOrd="1" destOrd="0" parTransId="{03B29F7E-C8C5-4774-A50F-9E789461828D}" sibTransId="{39C139CC-CE16-4266-B2E9-1443DA706FC4}"/>
    <dgm:cxn modelId="{4E8A8F8C-1BE1-4917-8F20-D8BB3C245FBB}" srcId="{12D8D3C1-8650-4891-8AB4-B8778C780FE1}" destId="{51336ED0-9845-489B-A807-5FA4F9ED8DE3}" srcOrd="2" destOrd="0" parTransId="{F499B749-A096-477D-9673-55D1776B7930}" sibTransId="{DFAA94FF-B55C-4D63-B1B6-2BC7C7F99169}"/>
    <dgm:cxn modelId="{851CCA93-045D-4842-89BE-5FCE4A5F88CC}" type="presOf" srcId="{D7A9679C-48AF-4973-9828-C7A495EDC765}" destId="{9212EA96-74D3-4C33-B414-8015606CC00C}" srcOrd="1" destOrd="2" presId="urn:microsoft.com/office/officeart/2005/8/layout/vList4"/>
    <dgm:cxn modelId="{7465E696-F898-45A4-B99D-FA9FB5202D00}" type="presOf" srcId="{C4A32139-0870-45CB-B413-83858903E3C3}" destId="{EE9EFE74-0F2D-4981-8D57-8E08BF7C37EC}" srcOrd="1" destOrd="2" presId="urn:microsoft.com/office/officeart/2005/8/layout/vList4"/>
    <dgm:cxn modelId="{6ABB8C9B-C78F-4FBF-98D7-DC1E2E703172}" type="presOf" srcId="{12D8D3C1-8650-4891-8AB4-B8778C780FE1}" destId="{E7220F3D-332F-48BB-BBAB-F47179428C83}" srcOrd="0" destOrd="0" presId="urn:microsoft.com/office/officeart/2005/8/layout/vList4"/>
    <dgm:cxn modelId="{0077579C-D42B-411F-9E69-2DFC7509A787}" type="presOf" srcId="{6FABA7BB-F79C-48BC-AE02-59ED93C972CB}" destId="{FB0D1921-B5C4-4F13-BC78-F17631361B11}" srcOrd="0" destOrd="0" presId="urn:microsoft.com/office/officeart/2005/8/layout/vList4"/>
    <dgm:cxn modelId="{900AA69C-ADC5-44BD-BDF9-D46ED967CFE5}" type="presOf" srcId="{40ED446E-C98C-42F0-8470-CEFB799CA32C}" destId="{9212EA96-74D3-4C33-B414-8015606CC00C}" srcOrd="1" destOrd="0" presId="urn:microsoft.com/office/officeart/2005/8/layout/vList4"/>
    <dgm:cxn modelId="{FF137A9F-E501-4E9F-95DE-164A48EDC9BB}" type="presOf" srcId="{12D8D3C1-8650-4891-8AB4-B8778C780FE1}" destId="{EE9EFE74-0F2D-4981-8D57-8E08BF7C37EC}" srcOrd="1" destOrd="0" presId="urn:microsoft.com/office/officeart/2005/8/layout/vList4"/>
    <dgm:cxn modelId="{48C4F5B4-C60D-4BF4-A00B-6AF04226C4F1}" type="presOf" srcId="{E72A95FE-872A-4F41-8843-B77013F91B3E}" destId="{A8374ED9-61D7-4D3A-8451-679AB1C3C41E}" srcOrd="1" destOrd="1" presId="urn:microsoft.com/office/officeart/2005/8/layout/vList4"/>
    <dgm:cxn modelId="{40E121B5-2311-4965-9553-446553142DA5}" type="presOf" srcId="{2A82AD9A-EEE7-4258-A68C-8AA5B8649601}" destId="{A8374ED9-61D7-4D3A-8451-679AB1C3C41E}" srcOrd="1" destOrd="2" presId="urn:microsoft.com/office/officeart/2005/8/layout/vList4"/>
    <dgm:cxn modelId="{676739C1-4BF6-42B7-A0BE-BACE694A9C1B}" type="presOf" srcId="{62D96269-2710-43F9-BACF-AE3E7F319FF2}" destId="{050431BD-DFA6-446E-B986-DD9620D56E4B}" srcOrd="0" destOrd="0" presId="urn:microsoft.com/office/officeart/2005/8/layout/vList4"/>
    <dgm:cxn modelId="{C493C2C8-A18C-4C40-B628-30C64ACE2E6F}" type="presOf" srcId="{D7A9679C-48AF-4973-9828-C7A495EDC765}" destId="{F2341587-53F8-4CF3-8164-71D1C5B9FB6B}" srcOrd="0" destOrd="2" presId="urn:microsoft.com/office/officeart/2005/8/layout/vList4"/>
    <dgm:cxn modelId="{45CC35CD-50D9-45C3-B63A-71D8960506B6}" type="presOf" srcId="{831540A0-82B9-4BC7-AFB6-0B5D8CCDE421}" destId="{9212EA96-74D3-4C33-B414-8015606CC00C}" srcOrd="1" destOrd="1" presId="urn:microsoft.com/office/officeart/2005/8/layout/vList4"/>
    <dgm:cxn modelId="{7977A3D7-9175-43DB-9313-3BBABA9CF402}" srcId="{40ED446E-C98C-42F0-8470-CEFB799CA32C}" destId="{831540A0-82B9-4BC7-AFB6-0B5D8CCDE421}" srcOrd="0" destOrd="0" parTransId="{D72D72A4-7F37-4B6B-8570-37C356D3E527}" sibTransId="{259E53E8-03DF-4930-A76C-46119DC8E3F8}"/>
    <dgm:cxn modelId="{6FC578DF-1396-497E-AAB5-C51E10A21D9C}" srcId="{6FABA7BB-F79C-48BC-AE02-59ED93C972CB}" destId="{2A82AD9A-EEE7-4258-A68C-8AA5B8649601}" srcOrd="1" destOrd="0" parTransId="{109F5E22-66A9-4169-A245-F27A64BE4BA6}" sibTransId="{89740E0E-BE60-46C0-920F-A6E9FA8276AD}"/>
    <dgm:cxn modelId="{FE43E7E5-A5A2-4B46-864E-8FBFB4082E43}" type="presOf" srcId="{51336ED0-9845-489B-A807-5FA4F9ED8DE3}" destId="{EE9EFE74-0F2D-4981-8D57-8E08BF7C37EC}" srcOrd="1" destOrd="3" presId="urn:microsoft.com/office/officeart/2005/8/layout/vList4"/>
    <dgm:cxn modelId="{1F6631ED-E6A5-4B9D-8005-6814DA2D80EA}" type="presOf" srcId="{40ED446E-C98C-42F0-8470-CEFB799CA32C}" destId="{F2341587-53F8-4CF3-8164-71D1C5B9FB6B}" srcOrd="0" destOrd="0" presId="urn:microsoft.com/office/officeart/2005/8/layout/vList4"/>
    <dgm:cxn modelId="{2949C1EE-B10C-4357-9AAB-63F971DAF5F0}" type="presOf" srcId="{51336ED0-9845-489B-A807-5FA4F9ED8DE3}" destId="{E7220F3D-332F-48BB-BBAB-F47179428C83}" srcOrd="0" destOrd="3" presId="urn:microsoft.com/office/officeart/2005/8/layout/vList4"/>
    <dgm:cxn modelId="{AA80E6F1-60C1-425A-A575-AFB1B1E8B2B3}" srcId="{62D96269-2710-43F9-BACF-AE3E7F319FF2}" destId="{40ED446E-C98C-42F0-8470-CEFB799CA32C}" srcOrd="1" destOrd="0" parTransId="{37C51499-C157-4978-90C7-AA8E1E4B84B2}" sibTransId="{E24580D1-431D-43AD-AFAD-42A6B5434762}"/>
    <dgm:cxn modelId="{CBB326FA-983E-472E-9544-85261EFA5DF2}" type="presOf" srcId="{831540A0-82B9-4BC7-AFB6-0B5D8CCDE421}" destId="{F2341587-53F8-4CF3-8164-71D1C5B9FB6B}" srcOrd="0" destOrd="1" presId="urn:microsoft.com/office/officeart/2005/8/layout/vList4"/>
    <dgm:cxn modelId="{05568FD1-78DA-4FF0-BDB1-5FA93334DA05}" type="presParOf" srcId="{050431BD-DFA6-446E-B986-DD9620D56E4B}" destId="{B0C0EF38-F194-422E-9D4C-004EB5388ED4}" srcOrd="0" destOrd="0" presId="urn:microsoft.com/office/officeart/2005/8/layout/vList4"/>
    <dgm:cxn modelId="{BED11DF1-2386-4A68-9D0D-F11C7A26DB1D}" type="presParOf" srcId="{B0C0EF38-F194-422E-9D4C-004EB5388ED4}" destId="{E7220F3D-332F-48BB-BBAB-F47179428C83}" srcOrd="0" destOrd="0" presId="urn:microsoft.com/office/officeart/2005/8/layout/vList4"/>
    <dgm:cxn modelId="{CDDA59B6-DE6D-4C00-A012-3BCDCB366F79}" type="presParOf" srcId="{B0C0EF38-F194-422E-9D4C-004EB5388ED4}" destId="{0CDD757C-6330-4F55-9612-60781BFE3225}" srcOrd="1" destOrd="0" presId="urn:microsoft.com/office/officeart/2005/8/layout/vList4"/>
    <dgm:cxn modelId="{6C8F95FE-695B-46E0-BE95-C92B5AFA7AC7}" type="presParOf" srcId="{B0C0EF38-F194-422E-9D4C-004EB5388ED4}" destId="{EE9EFE74-0F2D-4981-8D57-8E08BF7C37EC}" srcOrd="2" destOrd="0" presId="urn:microsoft.com/office/officeart/2005/8/layout/vList4"/>
    <dgm:cxn modelId="{8FD0059B-BEEF-46E8-9297-B30658159300}" type="presParOf" srcId="{050431BD-DFA6-446E-B986-DD9620D56E4B}" destId="{9AD2B7D7-62C8-47CE-A98B-891C95DCD891}" srcOrd="1" destOrd="0" presId="urn:microsoft.com/office/officeart/2005/8/layout/vList4"/>
    <dgm:cxn modelId="{CC2DC337-BA02-477D-855B-AD41E9329117}" type="presParOf" srcId="{050431BD-DFA6-446E-B986-DD9620D56E4B}" destId="{D2DC5CC7-7262-43F0-AFF8-41B81F8C4E1C}" srcOrd="2" destOrd="0" presId="urn:microsoft.com/office/officeart/2005/8/layout/vList4"/>
    <dgm:cxn modelId="{521C5B95-BD27-4E3C-AE5E-908A0E0775A9}" type="presParOf" srcId="{D2DC5CC7-7262-43F0-AFF8-41B81F8C4E1C}" destId="{F2341587-53F8-4CF3-8164-71D1C5B9FB6B}" srcOrd="0" destOrd="0" presId="urn:microsoft.com/office/officeart/2005/8/layout/vList4"/>
    <dgm:cxn modelId="{51CA2D99-8945-4276-8561-8C578435DB46}" type="presParOf" srcId="{D2DC5CC7-7262-43F0-AFF8-41B81F8C4E1C}" destId="{6F16FEB5-4B53-41D6-B67E-F50A0CA74EAC}" srcOrd="1" destOrd="0" presId="urn:microsoft.com/office/officeart/2005/8/layout/vList4"/>
    <dgm:cxn modelId="{B3AA912A-E419-46AD-983E-DA00398D1974}" type="presParOf" srcId="{D2DC5CC7-7262-43F0-AFF8-41B81F8C4E1C}" destId="{9212EA96-74D3-4C33-B414-8015606CC00C}" srcOrd="2" destOrd="0" presId="urn:microsoft.com/office/officeart/2005/8/layout/vList4"/>
    <dgm:cxn modelId="{6BABDF81-2972-451D-9E4A-57A02FEA00B0}" type="presParOf" srcId="{050431BD-DFA6-446E-B986-DD9620D56E4B}" destId="{855B52AF-544E-42E8-815D-4A3356104444}" srcOrd="3" destOrd="0" presId="urn:microsoft.com/office/officeart/2005/8/layout/vList4"/>
    <dgm:cxn modelId="{8EA25889-4C8C-4300-AEF8-DDEB8DA73546}" type="presParOf" srcId="{050431BD-DFA6-446E-B986-DD9620D56E4B}" destId="{0ED3249E-9580-4B4A-A89E-C271CE23EC22}" srcOrd="4" destOrd="0" presId="urn:microsoft.com/office/officeart/2005/8/layout/vList4"/>
    <dgm:cxn modelId="{24A02511-F4F4-421A-86DD-8E2E1E0DCC2C}" type="presParOf" srcId="{0ED3249E-9580-4B4A-A89E-C271CE23EC22}" destId="{FB0D1921-B5C4-4F13-BC78-F17631361B11}" srcOrd="0" destOrd="0" presId="urn:microsoft.com/office/officeart/2005/8/layout/vList4"/>
    <dgm:cxn modelId="{5979873C-9F75-4D1E-BC13-727D5D0D849D}" type="presParOf" srcId="{0ED3249E-9580-4B4A-A89E-C271CE23EC22}" destId="{851A4CC2-1CAE-465C-A71B-A3ED010719BD}" srcOrd="1" destOrd="0" presId="urn:microsoft.com/office/officeart/2005/8/layout/vList4"/>
    <dgm:cxn modelId="{E8E68DFC-8C7A-42F8-988A-D1EC5E6268E1}" type="presParOf" srcId="{0ED3249E-9580-4B4A-A89E-C271CE23EC22}" destId="{A8374ED9-61D7-4D3A-8451-679AB1C3C41E}" srcOrd="2" destOrd="0" presId="urn:microsoft.com/office/officeart/2005/8/layout/vList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20F3D-332F-48BB-BBAB-F47179428C83}">
      <dsp:nvSpPr>
        <dsp:cNvPr id="0" name=""/>
        <dsp:cNvSpPr/>
      </dsp:nvSpPr>
      <dsp:spPr>
        <a:xfrm>
          <a:off x="0" y="0"/>
          <a:ext cx="9432000" cy="1583531"/>
        </a:xfrm>
        <a:prstGeom prst="roundRect">
          <a:avLst>
            <a:gd name="adj" fmla="val 10000"/>
          </a:avLst>
        </a:prstGeom>
        <a:no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20000"/>
            </a:lnSpc>
            <a:spcBef>
              <a:spcPct val="0"/>
            </a:spcBef>
            <a:spcAft>
              <a:spcPts val="0"/>
            </a:spcAft>
            <a:buNone/>
          </a:pPr>
          <a:r>
            <a:rPr kumimoji="1" lang="ja-JP" altLang="en-US" sz="2400" b="1" kern="1200" dirty="0"/>
            <a:t>情報セキュリティ対策</a:t>
          </a:r>
          <a:r>
            <a:rPr kumimoji="1" lang="ja-JP" altLang="en-US" sz="2400" kern="1200" dirty="0"/>
            <a:t>を実現</a:t>
          </a:r>
        </a:p>
        <a:p>
          <a:pPr marL="171450" lvl="1" indent="-171450" algn="l" defTabSz="711200">
            <a:lnSpc>
              <a:spcPct val="120000"/>
            </a:lnSpc>
            <a:spcBef>
              <a:spcPct val="0"/>
            </a:spcBef>
            <a:spcAft>
              <a:spcPct val="15000"/>
            </a:spcAft>
            <a:buChar char="•"/>
          </a:pPr>
          <a:r>
            <a:rPr kumimoji="1" lang="ja-JP" altLang="en-US" sz="1600" kern="1200" dirty="0"/>
            <a:t>ウイルス・不正アクセス等の</a:t>
          </a:r>
          <a:r>
            <a:rPr kumimoji="1" lang="ja-JP" altLang="en-US" sz="1600" b="1" kern="1200" dirty="0"/>
            <a:t>情報受付</a:t>
          </a:r>
        </a:p>
        <a:p>
          <a:pPr marL="171450" lvl="1" indent="-171450" algn="l" defTabSz="711200">
            <a:lnSpc>
              <a:spcPct val="120000"/>
            </a:lnSpc>
            <a:spcBef>
              <a:spcPct val="0"/>
            </a:spcBef>
            <a:spcAft>
              <a:spcPct val="15000"/>
            </a:spcAft>
            <a:buChar char="•"/>
          </a:pPr>
          <a:r>
            <a:rPr kumimoji="1" lang="ja-JP" altLang="en-US" sz="1600" kern="1200" dirty="0"/>
            <a:t>情報セキュリティ対策の</a:t>
          </a:r>
          <a:r>
            <a:rPr kumimoji="1" lang="ja-JP" altLang="en-US" sz="1600" b="1" kern="1200" dirty="0"/>
            <a:t>普及啓発</a:t>
          </a:r>
        </a:p>
        <a:p>
          <a:pPr marL="171450" lvl="1" indent="-171450" algn="l" defTabSz="711200">
            <a:lnSpc>
              <a:spcPct val="120000"/>
            </a:lnSpc>
            <a:spcBef>
              <a:spcPct val="0"/>
            </a:spcBef>
            <a:spcAft>
              <a:spcPct val="15000"/>
            </a:spcAft>
            <a:buChar char="•"/>
          </a:pPr>
          <a:r>
            <a:rPr kumimoji="1" lang="ja-JP" altLang="en-US" sz="1600" kern="1200" dirty="0"/>
            <a:t>標的型サイバー攻撃情報の</a:t>
          </a:r>
          <a:r>
            <a:rPr kumimoji="1" lang="ja-JP" altLang="en-US" sz="1600" b="1" kern="1200" dirty="0"/>
            <a:t>共有・初動対応</a:t>
          </a:r>
        </a:p>
      </dsp:txBody>
      <dsp:txXfrm>
        <a:off x="2044753" y="0"/>
        <a:ext cx="7387246" cy="1583531"/>
      </dsp:txXfrm>
    </dsp:sp>
    <dsp:sp modelId="{0CDD757C-6330-4F55-9612-60781BFE3225}">
      <dsp:nvSpPr>
        <dsp:cNvPr id="0" name=""/>
        <dsp:cNvSpPr/>
      </dsp:nvSpPr>
      <dsp:spPr>
        <a:xfrm>
          <a:off x="158353" y="158353"/>
          <a:ext cx="1886400" cy="126682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9000" b="-49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2341587-53F8-4CF3-8164-71D1C5B9FB6B}">
      <dsp:nvSpPr>
        <dsp:cNvPr id="0" name=""/>
        <dsp:cNvSpPr/>
      </dsp:nvSpPr>
      <dsp:spPr>
        <a:xfrm>
          <a:off x="0" y="1741884"/>
          <a:ext cx="9432000" cy="1583531"/>
        </a:xfrm>
        <a:prstGeom prst="roundRect">
          <a:avLst>
            <a:gd name="adj" fmla="val 10000"/>
          </a:avLst>
        </a:prstGeom>
        <a:no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120000"/>
            </a:lnSpc>
            <a:spcBef>
              <a:spcPct val="0"/>
            </a:spcBef>
            <a:spcAft>
              <a:spcPts val="0"/>
            </a:spcAft>
            <a:buNone/>
          </a:pPr>
          <a:r>
            <a:rPr kumimoji="1" lang="en-US" altLang="ja-JP" sz="2400" b="1" kern="1200" dirty="0"/>
            <a:t>IT</a:t>
          </a:r>
          <a:r>
            <a:rPr kumimoji="1" lang="ja-JP" altLang="en-US" sz="2400" b="1" kern="1200" dirty="0"/>
            <a:t>人材</a:t>
          </a:r>
          <a:r>
            <a:rPr kumimoji="1" lang="ja-JP" altLang="en-US" sz="2400" kern="1200" dirty="0"/>
            <a:t>を育成</a:t>
          </a:r>
        </a:p>
        <a:p>
          <a:pPr marL="171450" lvl="1" indent="-171450" algn="l" defTabSz="711200">
            <a:lnSpc>
              <a:spcPct val="120000"/>
            </a:lnSpc>
            <a:spcBef>
              <a:spcPct val="0"/>
            </a:spcBef>
            <a:spcAft>
              <a:spcPct val="15000"/>
            </a:spcAft>
            <a:buChar char="•"/>
          </a:pPr>
          <a:r>
            <a:rPr kumimoji="1" lang="ja-JP" altLang="en-US" sz="1600" b="0" kern="1200" dirty="0"/>
            <a:t>国家試験</a:t>
          </a:r>
          <a:r>
            <a:rPr kumimoji="1" lang="ja-JP" altLang="en-US" sz="1600" kern="1200" dirty="0"/>
            <a:t>「</a:t>
          </a:r>
          <a:r>
            <a:rPr kumimoji="1" lang="ja-JP" altLang="en-US" sz="1600" b="1" kern="1200" dirty="0"/>
            <a:t>情報処理技術者試験</a:t>
          </a:r>
          <a:r>
            <a:rPr kumimoji="1" lang="ja-JP" altLang="en-US" sz="1600" kern="1200" dirty="0"/>
            <a:t>」実施・国家資格「</a:t>
          </a:r>
          <a:r>
            <a:rPr kumimoji="1" lang="ja-JP" altLang="en-US" sz="1600" b="1" kern="1200" dirty="0"/>
            <a:t>情報処理安全確保支援士</a:t>
          </a:r>
          <a:r>
            <a:rPr kumimoji="1" lang="ja-JP" altLang="en-US" sz="1600" kern="1200" dirty="0"/>
            <a:t>」認定</a:t>
          </a:r>
        </a:p>
        <a:p>
          <a:pPr marL="171450" lvl="1" indent="-171450" algn="l" defTabSz="711200">
            <a:lnSpc>
              <a:spcPct val="120000"/>
            </a:lnSpc>
            <a:spcBef>
              <a:spcPct val="0"/>
            </a:spcBef>
            <a:spcAft>
              <a:spcPct val="15000"/>
            </a:spcAft>
            <a:buChar char="•"/>
          </a:pPr>
          <a:r>
            <a:rPr kumimoji="1" lang="ja-JP" altLang="en-US" sz="1600" b="1" kern="1200" dirty="0"/>
            <a:t>イノベーション人材</a:t>
          </a:r>
          <a:r>
            <a:rPr kumimoji="1" lang="ja-JP" altLang="en-US" sz="1600" kern="1200" dirty="0"/>
            <a:t>の</a:t>
          </a:r>
          <a:r>
            <a:rPr kumimoji="1" lang="ja-JP" altLang="en-US" sz="1600" b="0" kern="1200" dirty="0"/>
            <a:t>育成・発掘</a:t>
          </a:r>
          <a:r>
            <a:rPr kumimoji="1" lang="ja-JP" altLang="en-US" sz="1600" kern="1200" dirty="0"/>
            <a:t>の取組</a:t>
          </a:r>
        </a:p>
        <a:p>
          <a:pPr marL="171450" lvl="1" indent="-171450" algn="l" defTabSz="711200">
            <a:lnSpc>
              <a:spcPct val="120000"/>
            </a:lnSpc>
            <a:spcBef>
              <a:spcPct val="0"/>
            </a:spcBef>
            <a:spcAft>
              <a:spcPct val="15000"/>
            </a:spcAft>
            <a:buChar char="•"/>
          </a:pPr>
          <a:r>
            <a:rPr kumimoji="1" lang="ja-JP" altLang="en-US" sz="1600" kern="1200" dirty="0"/>
            <a:t>産業サイバーセキュリティ対策を担う</a:t>
          </a:r>
          <a:r>
            <a:rPr kumimoji="1" lang="ja-JP" altLang="en-US" sz="1600" b="1" kern="1200" dirty="0"/>
            <a:t>中核人材</a:t>
          </a:r>
          <a:r>
            <a:rPr kumimoji="1" lang="ja-JP" altLang="en-US" sz="1600" kern="1200" dirty="0"/>
            <a:t>育成</a:t>
          </a:r>
        </a:p>
      </dsp:txBody>
      <dsp:txXfrm>
        <a:off x="2044753" y="1741884"/>
        <a:ext cx="7387246" cy="1583531"/>
      </dsp:txXfrm>
    </dsp:sp>
    <dsp:sp modelId="{6F16FEB5-4B53-41D6-B67E-F50A0CA74EAC}">
      <dsp:nvSpPr>
        <dsp:cNvPr id="0" name=""/>
        <dsp:cNvSpPr/>
      </dsp:nvSpPr>
      <dsp:spPr>
        <a:xfrm>
          <a:off x="158353" y="1900237"/>
          <a:ext cx="1886400" cy="1266825"/>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9000" b="-49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B0D1921-B5C4-4F13-BC78-F17631361B11}">
      <dsp:nvSpPr>
        <dsp:cNvPr id="0" name=""/>
        <dsp:cNvSpPr/>
      </dsp:nvSpPr>
      <dsp:spPr>
        <a:xfrm>
          <a:off x="0" y="3483768"/>
          <a:ext cx="9432000" cy="1583531"/>
        </a:xfrm>
        <a:prstGeom prst="roundRect">
          <a:avLst>
            <a:gd name="adj" fmla="val 10000"/>
          </a:avLst>
        </a:prstGeom>
        <a:noFill/>
        <a:ln>
          <a:solidFill>
            <a:schemeClr val="bg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120000"/>
            </a:lnSpc>
            <a:spcBef>
              <a:spcPct val="0"/>
            </a:spcBef>
            <a:spcAft>
              <a:spcPts val="0"/>
            </a:spcAft>
            <a:buNone/>
          </a:pPr>
          <a:r>
            <a:rPr kumimoji="1" lang="en-US" altLang="ja-JP" sz="2400" b="1" kern="1200" dirty="0"/>
            <a:t>IT</a:t>
          </a:r>
          <a:r>
            <a:rPr kumimoji="1" lang="ja-JP" altLang="en-US" sz="2400" b="1" kern="1200" dirty="0"/>
            <a:t>社会の動向</a:t>
          </a:r>
          <a:r>
            <a:rPr kumimoji="1" lang="ja-JP" altLang="en-US" sz="2400" kern="1200" dirty="0"/>
            <a:t>を調査・分析し</a:t>
          </a:r>
          <a:r>
            <a:rPr kumimoji="1" lang="ja-JP" altLang="en-US" sz="2400" b="0" kern="1200" dirty="0"/>
            <a:t>基盤構築</a:t>
          </a:r>
        </a:p>
        <a:p>
          <a:pPr marL="171450" lvl="1" indent="-171450" algn="l" defTabSz="711200">
            <a:lnSpc>
              <a:spcPct val="120000"/>
            </a:lnSpc>
            <a:spcBef>
              <a:spcPct val="0"/>
            </a:spcBef>
            <a:spcAft>
              <a:spcPct val="15000"/>
            </a:spcAft>
            <a:buChar char="•"/>
          </a:pPr>
          <a:r>
            <a:rPr kumimoji="1" lang="ja-JP" altLang="en-US" sz="1600" b="1" kern="1200" dirty="0"/>
            <a:t>先端技術情報</a:t>
          </a:r>
          <a:r>
            <a:rPr kumimoji="1" lang="ja-JP" altLang="en-US" sz="1600" kern="1200" dirty="0"/>
            <a:t>の収集・調査分析</a:t>
          </a:r>
        </a:p>
        <a:p>
          <a:pPr marL="171450" lvl="1" indent="-171450" algn="l" defTabSz="711200">
            <a:lnSpc>
              <a:spcPct val="120000"/>
            </a:lnSpc>
            <a:spcBef>
              <a:spcPct val="0"/>
            </a:spcBef>
            <a:spcAft>
              <a:spcPct val="15000"/>
            </a:spcAft>
            <a:buChar char="•"/>
          </a:pPr>
          <a:r>
            <a:rPr kumimoji="1" lang="ja-JP" altLang="en-US" sz="1600" kern="1200" dirty="0"/>
            <a:t>各種</a:t>
          </a:r>
          <a:r>
            <a:rPr kumimoji="1" lang="ja-JP" altLang="en-US" sz="1600" b="1" kern="1200" dirty="0"/>
            <a:t>指針</a:t>
          </a:r>
          <a:r>
            <a:rPr kumimoji="1" lang="ja-JP" altLang="en-US" sz="1600" kern="1200" dirty="0"/>
            <a:t>の策定・</a:t>
          </a:r>
          <a:r>
            <a:rPr kumimoji="1" lang="ja-JP" altLang="en-US" sz="1600" b="1" kern="1200" dirty="0"/>
            <a:t>ガイドライン</a:t>
          </a:r>
          <a:r>
            <a:rPr kumimoji="1" lang="ja-JP" altLang="en-US" sz="1600" kern="1200" dirty="0"/>
            <a:t>の公開</a:t>
          </a:r>
        </a:p>
        <a:p>
          <a:pPr marL="171450" lvl="1" indent="-171450" algn="l" defTabSz="711200">
            <a:lnSpc>
              <a:spcPct val="120000"/>
            </a:lnSpc>
            <a:spcBef>
              <a:spcPct val="0"/>
            </a:spcBef>
            <a:spcAft>
              <a:spcPct val="15000"/>
            </a:spcAft>
            <a:buChar char="•"/>
          </a:pPr>
          <a:r>
            <a:rPr kumimoji="1" lang="en-US" altLang="en-US" sz="1600" kern="1200" dirty="0"/>
            <a:t>IT</a:t>
          </a:r>
          <a:r>
            <a:rPr kumimoji="1" lang="ja-JP" altLang="en-US" sz="1600" kern="1200" dirty="0"/>
            <a:t>利活用のための</a:t>
          </a:r>
          <a:r>
            <a:rPr kumimoji="1" lang="ja-JP" altLang="en-US" sz="1600" b="1" kern="1200" dirty="0"/>
            <a:t>基盤構築</a:t>
          </a:r>
        </a:p>
      </dsp:txBody>
      <dsp:txXfrm>
        <a:off x="2044753" y="3483768"/>
        <a:ext cx="7387246" cy="1583531"/>
      </dsp:txXfrm>
    </dsp:sp>
    <dsp:sp modelId="{851A4CC2-1CAE-465C-A71B-A3ED010719BD}">
      <dsp:nvSpPr>
        <dsp:cNvPr id="0" name=""/>
        <dsp:cNvSpPr/>
      </dsp:nvSpPr>
      <dsp:spPr>
        <a:xfrm>
          <a:off x="158353" y="3642121"/>
          <a:ext cx="1886400" cy="126682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4000" b="-44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49787" cy="496967"/>
          </a:xfrm>
          <a:prstGeom prst="rect">
            <a:avLst/>
          </a:prstGeom>
        </p:spPr>
        <p:txBody>
          <a:bodyPr vert="horz" lIns="92209" tIns="46105" rIns="92209" bIns="46105"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9" y="2"/>
            <a:ext cx="2949787" cy="496967"/>
          </a:xfrm>
          <a:prstGeom prst="rect">
            <a:avLst/>
          </a:prstGeom>
        </p:spPr>
        <p:txBody>
          <a:bodyPr vert="horz" lIns="92209" tIns="46105" rIns="92209" bIns="46105" rtlCol="0"/>
          <a:lstStyle>
            <a:lvl1pPr algn="r">
              <a:defRPr sz="1200"/>
            </a:lvl1pPr>
          </a:lstStyle>
          <a:p>
            <a:r>
              <a:rPr lang="ja-JP" altLang="en-US" sz="1400" dirty="0">
                <a:latin typeface="ＭＳ Ｐゴシック" pitchFamily="50" charset="-128"/>
                <a:ea typeface="ＭＳ Ｐゴシック" pitchFamily="50" charset="-128"/>
              </a:rPr>
              <a:t>機密性○</a:t>
            </a:r>
          </a:p>
        </p:txBody>
      </p:sp>
      <p:sp>
        <p:nvSpPr>
          <p:cNvPr id="4" name="フッター プレースホルダー 3"/>
          <p:cNvSpPr>
            <a:spLocks noGrp="1"/>
          </p:cNvSpPr>
          <p:nvPr>
            <p:ph type="ftr" sz="quarter" idx="2"/>
          </p:nvPr>
        </p:nvSpPr>
        <p:spPr>
          <a:xfrm>
            <a:off x="2" y="9440648"/>
            <a:ext cx="2949787" cy="496967"/>
          </a:xfrm>
          <a:prstGeom prst="rect">
            <a:avLst/>
          </a:prstGeom>
        </p:spPr>
        <p:txBody>
          <a:bodyPr vert="horz" lIns="92209" tIns="46105" rIns="92209" bIns="46105"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9" y="9440648"/>
            <a:ext cx="2949787" cy="496967"/>
          </a:xfrm>
          <a:prstGeom prst="rect">
            <a:avLst/>
          </a:prstGeom>
        </p:spPr>
        <p:txBody>
          <a:bodyPr vert="horz" lIns="92209" tIns="46105" rIns="92209" bIns="46105" rtlCol="0" anchor="b"/>
          <a:lstStyle>
            <a:lvl1pPr algn="r">
              <a:defRPr sz="1200"/>
            </a:lvl1pPr>
          </a:lstStyle>
          <a:p>
            <a:fld id="{A60C1D9C-4153-45A3-ABA8-5AC906D32479}" type="slidenum">
              <a:rPr kumimoji="1" lang="ja-JP" altLang="en-US" smtClean="0"/>
              <a:t>‹#›</a:t>
            </a:fld>
            <a:endParaRPr kumimoji="1" lang="ja-JP" altLang="en-US"/>
          </a:p>
        </p:txBody>
      </p:sp>
    </p:spTree>
    <p:extLst>
      <p:ext uri="{BB962C8B-B14F-4D97-AF65-F5344CB8AC3E}">
        <p14:creationId xmlns:p14="http://schemas.microsoft.com/office/powerpoint/2010/main" val="1456108798"/>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49787" cy="496967"/>
          </a:xfrm>
          <a:prstGeom prst="rect">
            <a:avLst/>
          </a:prstGeom>
        </p:spPr>
        <p:txBody>
          <a:bodyPr vert="horz" lIns="92209" tIns="46105" rIns="92209" bIns="4610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9" y="2"/>
            <a:ext cx="2949787" cy="496967"/>
          </a:xfrm>
          <a:prstGeom prst="rect">
            <a:avLst/>
          </a:prstGeom>
        </p:spPr>
        <p:txBody>
          <a:bodyPr vert="horz" lIns="92209" tIns="46105" rIns="92209" bIns="46105" rtlCol="0"/>
          <a:lstStyle>
            <a:lvl1pPr algn="r">
              <a:defRPr sz="1400">
                <a:latin typeface="ＭＳ Ｐゴシック" pitchFamily="50" charset="-128"/>
                <a:ea typeface="ＭＳ Ｐゴシック" pitchFamily="50" charset="-128"/>
              </a:defRPr>
            </a:lvl1pPr>
          </a:lstStyle>
          <a:p>
            <a:r>
              <a:rPr lang="ja-JP" altLang="en-US" dirty="0"/>
              <a:t>機密性○</a:t>
            </a:r>
            <a:endParaRPr lang="en-US" altLang="ja-JP" dirty="0"/>
          </a:p>
        </p:txBody>
      </p:sp>
      <p:sp>
        <p:nvSpPr>
          <p:cNvPr id="4" name="スライド イメージ プレースホルダー 3"/>
          <p:cNvSpPr>
            <a:spLocks noGrp="1" noRot="1" noChangeAspect="1"/>
          </p:cNvSpPr>
          <p:nvPr>
            <p:ph type="sldImg" idx="2"/>
          </p:nvPr>
        </p:nvSpPr>
        <p:spPr>
          <a:xfrm>
            <a:off x="711200" y="744538"/>
            <a:ext cx="5384800" cy="3729037"/>
          </a:xfrm>
          <a:prstGeom prst="rect">
            <a:avLst/>
          </a:prstGeom>
          <a:noFill/>
          <a:ln w="12700">
            <a:solidFill>
              <a:prstClr val="black"/>
            </a:solidFill>
          </a:ln>
        </p:spPr>
        <p:txBody>
          <a:bodyPr vert="horz" lIns="92209" tIns="46105" rIns="92209" bIns="46105" rtlCol="0" anchor="ctr"/>
          <a:lstStyle/>
          <a:p>
            <a:endParaRPr lang="ja-JP" altLang="en-US"/>
          </a:p>
        </p:txBody>
      </p:sp>
      <p:sp>
        <p:nvSpPr>
          <p:cNvPr id="5" name="ノート プレースホルダー 4"/>
          <p:cNvSpPr>
            <a:spLocks noGrp="1"/>
          </p:cNvSpPr>
          <p:nvPr>
            <p:ph type="body" sz="quarter" idx="3"/>
          </p:nvPr>
        </p:nvSpPr>
        <p:spPr>
          <a:xfrm>
            <a:off x="680721" y="4721188"/>
            <a:ext cx="5445760" cy="4472702"/>
          </a:xfrm>
          <a:prstGeom prst="rect">
            <a:avLst/>
          </a:prstGeom>
        </p:spPr>
        <p:txBody>
          <a:bodyPr vert="horz" lIns="92209" tIns="46105" rIns="92209" bIns="4610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0648"/>
            <a:ext cx="2949787" cy="496967"/>
          </a:xfrm>
          <a:prstGeom prst="rect">
            <a:avLst/>
          </a:prstGeom>
        </p:spPr>
        <p:txBody>
          <a:bodyPr vert="horz" lIns="92209" tIns="46105" rIns="92209" bIns="4610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9" y="9440648"/>
            <a:ext cx="2949787" cy="496967"/>
          </a:xfrm>
          <a:prstGeom prst="rect">
            <a:avLst/>
          </a:prstGeom>
        </p:spPr>
        <p:txBody>
          <a:bodyPr vert="horz" lIns="92209" tIns="46105" rIns="92209" bIns="46105" rtlCol="0" anchor="b"/>
          <a:lstStyle>
            <a:lvl1pPr algn="r">
              <a:defRPr sz="1200"/>
            </a:lvl1pPr>
          </a:lstStyle>
          <a:p>
            <a:fld id="{FD35E722-DCEB-4B9B-850A-0990A504E40F}" type="slidenum">
              <a:rPr kumimoji="1" lang="ja-JP" altLang="en-US" smtClean="0"/>
              <a:t>‹#›</a:t>
            </a:fld>
            <a:endParaRPr kumimoji="1" lang="ja-JP" altLang="en-US"/>
          </a:p>
        </p:txBody>
      </p:sp>
    </p:spTree>
    <p:extLst>
      <p:ext uri="{BB962C8B-B14F-4D97-AF65-F5344CB8AC3E}">
        <p14:creationId xmlns:p14="http://schemas.microsoft.com/office/powerpoint/2010/main" val="286926932"/>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A57B424-EC2B-45B0-9308-920F15BB750B}" type="slidenum">
              <a:rPr kumimoji="1" lang="ja-JP" altLang="en-US" smtClean="0"/>
              <a:t>1</a:t>
            </a:fld>
            <a:endParaRPr kumimoji="1" lang="ja-JP" altLang="en-US"/>
          </a:p>
        </p:txBody>
      </p:sp>
    </p:spTree>
    <p:extLst>
      <p:ext uri="{BB962C8B-B14F-4D97-AF65-F5344CB8AC3E}">
        <p14:creationId xmlns:p14="http://schemas.microsoft.com/office/powerpoint/2010/main" val="3670128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727">
              <a:defRPr kumimoji="1" sz="4800">
                <a:solidFill>
                  <a:schemeClr val="tx1"/>
                </a:solidFill>
                <a:latin typeface="Arial" panose="020B0604020202020204" pitchFamily="34" charset="0"/>
                <a:ea typeface="HGP創英角ﾎﾟｯﾌﾟ体" panose="040B0A00000000000000" pitchFamily="50" charset="-128"/>
              </a:defRPr>
            </a:lvl1pPr>
            <a:lvl2pPr marL="742790" indent="-285688" defTabSz="923727">
              <a:defRPr kumimoji="1" sz="4800">
                <a:solidFill>
                  <a:schemeClr val="tx1"/>
                </a:solidFill>
                <a:latin typeface="Arial" panose="020B0604020202020204" pitchFamily="34" charset="0"/>
                <a:ea typeface="HGP創英角ﾎﾟｯﾌﾟ体" panose="040B0A00000000000000" pitchFamily="50" charset="-128"/>
              </a:defRPr>
            </a:lvl2pPr>
            <a:lvl3pPr marL="1142755" indent="-228552" defTabSz="923727">
              <a:defRPr kumimoji="1" sz="4800">
                <a:solidFill>
                  <a:schemeClr val="tx1"/>
                </a:solidFill>
                <a:latin typeface="Arial" panose="020B0604020202020204" pitchFamily="34" charset="0"/>
                <a:ea typeface="HGP創英角ﾎﾟｯﾌﾟ体" panose="040B0A00000000000000" pitchFamily="50" charset="-128"/>
              </a:defRPr>
            </a:lvl3pPr>
            <a:lvl4pPr marL="1599856" indent="-228552" defTabSz="923727">
              <a:defRPr kumimoji="1" sz="4800">
                <a:solidFill>
                  <a:schemeClr val="tx1"/>
                </a:solidFill>
                <a:latin typeface="Arial" panose="020B0604020202020204" pitchFamily="34" charset="0"/>
                <a:ea typeface="HGP創英角ﾎﾟｯﾌﾟ体" panose="040B0A00000000000000" pitchFamily="50" charset="-128"/>
              </a:defRPr>
            </a:lvl4pPr>
            <a:lvl5pPr marL="2056958" indent="-228552" defTabSz="923727">
              <a:defRPr kumimoji="1" sz="4800">
                <a:solidFill>
                  <a:schemeClr val="tx1"/>
                </a:solidFill>
                <a:latin typeface="Arial" panose="020B0604020202020204" pitchFamily="34" charset="0"/>
                <a:ea typeface="HGP創英角ﾎﾟｯﾌﾟ体" panose="040B0A00000000000000" pitchFamily="50" charset="-128"/>
              </a:defRPr>
            </a:lvl5pPr>
            <a:lvl6pPr marL="2514060"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6pPr>
            <a:lvl7pPr marL="2971163"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7pPr>
            <a:lvl8pPr marL="3428265"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8pPr>
            <a:lvl9pPr marL="3885366"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9pPr>
          </a:lstStyle>
          <a:p>
            <a:pPr>
              <a:defRPr/>
            </a:pPr>
            <a:fld id="{2BFB1262-614E-483E-97ED-F6F3D2D17B50}" type="slidenum">
              <a:rPr lang="en-US" altLang="ja-JP" sz="1200">
                <a:solidFill>
                  <a:prstClr val="black"/>
                </a:solidFill>
                <a:ea typeface="ＭＳ Ｐゴシック" panose="020B0600070205080204" pitchFamily="50" charset="-128"/>
              </a:rPr>
              <a:pPr>
                <a:defRPr/>
              </a:pPr>
              <a:t>2</a:t>
            </a:fld>
            <a:endParaRPr lang="en-US" altLang="ja-JP" sz="1200" dirty="0">
              <a:solidFill>
                <a:prstClr val="black"/>
              </a:solidFill>
              <a:ea typeface="ＭＳ Ｐゴシック" panose="020B0600070205080204" pitchFamily="50" charset="-128"/>
            </a:endParaRPr>
          </a:p>
        </p:txBody>
      </p:sp>
      <p:sp>
        <p:nvSpPr>
          <p:cNvPr id="240643" name="Rectangle 2"/>
          <p:cNvSpPr>
            <a:spLocks noGrp="1" noRot="1" noChangeAspect="1" noChangeArrowheads="1" noTextEdit="1"/>
          </p:cNvSpPr>
          <p:nvPr>
            <p:ph type="sldImg"/>
          </p:nvPr>
        </p:nvSpPr>
        <p:spPr>
          <a:xfrm>
            <a:off x="714375" y="746125"/>
            <a:ext cx="5381625" cy="3725863"/>
          </a:xfrm>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ja-JP" altLang="en-US" dirty="0">
              <a:latin typeface="Arial" panose="020B0604020202020204" pitchFamily="34" charset="0"/>
            </a:endParaRPr>
          </a:p>
        </p:txBody>
      </p:sp>
    </p:spTree>
    <p:extLst>
      <p:ext uri="{BB962C8B-B14F-4D97-AF65-F5344CB8AC3E}">
        <p14:creationId xmlns:p14="http://schemas.microsoft.com/office/powerpoint/2010/main" val="540029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57B424-EC2B-45B0-9308-920F15BB750B}" type="slidenum">
              <a:rPr kumimoji="1" lang="ja-JP" altLang="en-US" smtClean="0"/>
              <a:t>3</a:t>
            </a:fld>
            <a:endParaRPr kumimoji="1" lang="ja-JP" altLang="en-US"/>
          </a:p>
        </p:txBody>
      </p:sp>
    </p:spTree>
    <p:extLst>
      <p:ext uri="{BB962C8B-B14F-4D97-AF65-F5344CB8AC3E}">
        <p14:creationId xmlns:p14="http://schemas.microsoft.com/office/powerpoint/2010/main" val="274604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727">
              <a:defRPr kumimoji="1" sz="4800">
                <a:solidFill>
                  <a:schemeClr val="tx1"/>
                </a:solidFill>
                <a:latin typeface="Arial" panose="020B0604020202020204" pitchFamily="34" charset="0"/>
                <a:ea typeface="HGP創英角ﾎﾟｯﾌﾟ体" panose="040B0A00000000000000" pitchFamily="50" charset="-128"/>
              </a:defRPr>
            </a:lvl1pPr>
            <a:lvl2pPr marL="742790" indent="-285688" defTabSz="923727">
              <a:defRPr kumimoji="1" sz="4800">
                <a:solidFill>
                  <a:schemeClr val="tx1"/>
                </a:solidFill>
                <a:latin typeface="Arial" panose="020B0604020202020204" pitchFamily="34" charset="0"/>
                <a:ea typeface="HGP創英角ﾎﾟｯﾌﾟ体" panose="040B0A00000000000000" pitchFamily="50" charset="-128"/>
              </a:defRPr>
            </a:lvl2pPr>
            <a:lvl3pPr marL="1142755" indent="-228552" defTabSz="923727">
              <a:defRPr kumimoji="1" sz="4800">
                <a:solidFill>
                  <a:schemeClr val="tx1"/>
                </a:solidFill>
                <a:latin typeface="Arial" panose="020B0604020202020204" pitchFamily="34" charset="0"/>
                <a:ea typeface="HGP創英角ﾎﾟｯﾌﾟ体" panose="040B0A00000000000000" pitchFamily="50" charset="-128"/>
              </a:defRPr>
            </a:lvl3pPr>
            <a:lvl4pPr marL="1599856" indent="-228552" defTabSz="923727">
              <a:defRPr kumimoji="1" sz="4800">
                <a:solidFill>
                  <a:schemeClr val="tx1"/>
                </a:solidFill>
                <a:latin typeface="Arial" panose="020B0604020202020204" pitchFamily="34" charset="0"/>
                <a:ea typeface="HGP創英角ﾎﾟｯﾌﾟ体" panose="040B0A00000000000000" pitchFamily="50" charset="-128"/>
              </a:defRPr>
            </a:lvl4pPr>
            <a:lvl5pPr marL="2056958" indent="-228552" defTabSz="923727">
              <a:defRPr kumimoji="1" sz="4800">
                <a:solidFill>
                  <a:schemeClr val="tx1"/>
                </a:solidFill>
                <a:latin typeface="Arial" panose="020B0604020202020204" pitchFamily="34" charset="0"/>
                <a:ea typeface="HGP創英角ﾎﾟｯﾌﾟ体" panose="040B0A00000000000000" pitchFamily="50" charset="-128"/>
              </a:defRPr>
            </a:lvl5pPr>
            <a:lvl6pPr marL="2514060"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6pPr>
            <a:lvl7pPr marL="2971163"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7pPr>
            <a:lvl8pPr marL="3428265"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8pPr>
            <a:lvl9pPr marL="3885366"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9pPr>
          </a:lstStyle>
          <a:p>
            <a:pPr>
              <a:defRPr/>
            </a:pPr>
            <a:fld id="{2BFB1262-614E-483E-97ED-F6F3D2D17B50}" type="slidenum">
              <a:rPr lang="en-US" altLang="ja-JP" sz="1200">
                <a:solidFill>
                  <a:prstClr val="black"/>
                </a:solidFill>
                <a:ea typeface="ＭＳ Ｐゴシック" panose="020B0600070205080204" pitchFamily="50" charset="-128"/>
              </a:rPr>
              <a:pPr>
                <a:defRPr/>
              </a:pPr>
              <a:t>7</a:t>
            </a:fld>
            <a:endParaRPr lang="en-US" altLang="ja-JP" sz="1200" dirty="0">
              <a:solidFill>
                <a:prstClr val="black"/>
              </a:solidFill>
              <a:ea typeface="ＭＳ Ｐゴシック" panose="020B0600070205080204" pitchFamily="50" charset="-128"/>
            </a:endParaRPr>
          </a:p>
        </p:txBody>
      </p:sp>
      <p:sp>
        <p:nvSpPr>
          <p:cNvPr id="240643" name="Rectangle 2"/>
          <p:cNvSpPr>
            <a:spLocks noGrp="1" noRot="1" noChangeAspect="1" noChangeArrowheads="1" noTextEdit="1"/>
          </p:cNvSpPr>
          <p:nvPr>
            <p:ph type="sldImg"/>
          </p:nvPr>
        </p:nvSpPr>
        <p:spPr>
          <a:xfrm>
            <a:off x="714375" y="746125"/>
            <a:ext cx="5381625" cy="3725863"/>
          </a:xfrm>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ja-JP" altLang="en-US" dirty="0">
              <a:latin typeface="Arial" panose="020B0604020202020204" pitchFamily="34" charset="0"/>
            </a:endParaRPr>
          </a:p>
        </p:txBody>
      </p:sp>
    </p:spTree>
    <p:extLst>
      <p:ext uri="{BB962C8B-B14F-4D97-AF65-F5344CB8AC3E}">
        <p14:creationId xmlns:p14="http://schemas.microsoft.com/office/powerpoint/2010/main" val="392860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11200" y="744538"/>
            <a:ext cx="5384800" cy="372903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0"/>
          </p:nvPr>
        </p:nvSpPr>
        <p:spPr/>
        <p:txBody>
          <a:bodyPr/>
          <a:lstStyle/>
          <a:p>
            <a:pPr defTabSz="922009">
              <a:defRPr/>
            </a:pPr>
            <a:endParaRPr lang="en-US" altLang="ja-JP" dirty="0">
              <a:solidFill>
                <a:prstClr val="black"/>
              </a:solidFill>
            </a:endParaRPr>
          </a:p>
        </p:txBody>
      </p:sp>
    </p:spTree>
    <p:extLst>
      <p:ext uri="{BB962C8B-B14F-4D97-AF65-F5344CB8AC3E}">
        <p14:creationId xmlns:p14="http://schemas.microsoft.com/office/powerpoint/2010/main" val="85830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B424-EC2B-45B0-9308-920F15BB750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1435746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727">
              <a:defRPr kumimoji="1" sz="4800">
                <a:solidFill>
                  <a:schemeClr val="tx1"/>
                </a:solidFill>
                <a:latin typeface="Arial" panose="020B0604020202020204" pitchFamily="34" charset="0"/>
                <a:ea typeface="HGP創英角ﾎﾟｯﾌﾟ体" panose="040B0A00000000000000" pitchFamily="50" charset="-128"/>
              </a:defRPr>
            </a:lvl1pPr>
            <a:lvl2pPr marL="742790" indent="-285688" defTabSz="923727">
              <a:defRPr kumimoji="1" sz="4800">
                <a:solidFill>
                  <a:schemeClr val="tx1"/>
                </a:solidFill>
                <a:latin typeface="Arial" panose="020B0604020202020204" pitchFamily="34" charset="0"/>
                <a:ea typeface="HGP創英角ﾎﾟｯﾌﾟ体" panose="040B0A00000000000000" pitchFamily="50" charset="-128"/>
              </a:defRPr>
            </a:lvl2pPr>
            <a:lvl3pPr marL="1142755" indent="-228552" defTabSz="923727">
              <a:defRPr kumimoji="1" sz="4800">
                <a:solidFill>
                  <a:schemeClr val="tx1"/>
                </a:solidFill>
                <a:latin typeface="Arial" panose="020B0604020202020204" pitchFamily="34" charset="0"/>
                <a:ea typeface="HGP創英角ﾎﾟｯﾌﾟ体" panose="040B0A00000000000000" pitchFamily="50" charset="-128"/>
              </a:defRPr>
            </a:lvl3pPr>
            <a:lvl4pPr marL="1599856" indent="-228552" defTabSz="923727">
              <a:defRPr kumimoji="1" sz="4800">
                <a:solidFill>
                  <a:schemeClr val="tx1"/>
                </a:solidFill>
                <a:latin typeface="Arial" panose="020B0604020202020204" pitchFamily="34" charset="0"/>
                <a:ea typeface="HGP創英角ﾎﾟｯﾌﾟ体" panose="040B0A00000000000000" pitchFamily="50" charset="-128"/>
              </a:defRPr>
            </a:lvl4pPr>
            <a:lvl5pPr marL="2056958" indent="-228552" defTabSz="923727">
              <a:defRPr kumimoji="1" sz="4800">
                <a:solidFill>
                  <a:schemeClr val="tx1"/>
                </a:solidFill>
                <a:latin typeface="Arial" panose="020B0604020202020204" pitchFamily="34" charset="0"/>
                <a:ea typeface="HGP創英角ﾎﾟｯﾌﾟ体" panose="040B0A00000000000000" pitchFamily="50" charset="-128"/>
              </a:defRPr>
            </a:lvl5pPr>
            <a:lvl6pPr marL="2514060"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6pPr>
            <a:lvl7pPr marL="2971163"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7pPr>
            <a:lvl8pPr marL="3428265"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8pPr>
            <a:lvl9pPr marL="3885366" indent="-228552" defTabSz="923727"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9pPr>
          </a:lstStyle>
          <a:p>
            <a:pPr>
              <a:defRPr/>
            </a:pPr>
            <a:fld id="{2BFB1262-614E-483E-97ED-F6F3D2D17B50}" type="slidenum">
              <a:rPr lang="en-US" altLang="ja-JP" sz="1200">
                <a:solidFill>
                  <a:prstClr val="black"/>
                </a:solidFill>
                <a:ea typeface="ＭＳ Ｐゴシック" panose="020B0600070205080204" pitchFamily="50" charset="-128"/>
              </a:rPr>
              <a:pPr>
                <a:defRPr/>
              </a:pPr>
              <a:t>28</a:t>
            </a:fld>
            <a:endParaRPr lang="en-US" altLang="ja-JP" sz="1200" dirty="0">
              <a:solidFill>
                <a:prstClr val="black"/>
              </a:solidFill>
              <a:ea typeface="ＭＳ Ｐゴシック" panose="020B0600070205080204" pitchFamily="50" charset="-128"/>
            </a:endParaRPr>
          </a:p>
        </p:txBody>
      </p:sp>
      <p:sp>
        <p:nvSpPr>
          <p:cNvPr id="240643" name="Rectangle 2"/>
          <p:cNvSpPr>
            <a:spLocks noGrp="1" noRot="1" noChangeAspect="1" noChangeArrowheads="1" noTextEdit="1"/>
          </p:cNvSpPr>
          <p:nvPr>
            <p:ph type="sldImg"/>
          </p:nvPr>
        </p:nvSpPr>
        <p:spPr>
          <a:xfrm>
            <a:off x="714375" y="746125"/>
            <a:ext cx="5381625" cy="3725863"/>
          </a:xfrm>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ja-JP" altLang="en-US" dirty="0">
              <a:latin typeface="Arial" panose="020B0604020202020204" pitchFamily="34" charset="0"/>
            </a:endParaRPr>
          </a:p>
        </p:txBody>
      </p:sp>
    </p:spTree>
    <p:extLst>
      <p:ext uri="{BB962C8B-B14F-4D97-AF65-F5344CB8AC3E}">
        <p14:creationId xmlns:p14="http://schemas.microsoft.com/office/powerpoint/2010/main" val="89620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defTabSz="914204">
              <a:defRPr/>
            </a:pPr>
            <a:fld id="{2A57B424-EC2B-45B0-9308-920F15BB750B}" type="slidenum">
              <a:rPr lang="ja-JP" altLang="en-US">
                <a:solidFill>
                  <a:prstClr val="black"/>
                </a:solidFill>
                <a:latin typeface="Calibri"/>
                <a:ea typeface="ＭＳ Ｐゴシック" panose="020B0600070205080204" pitchFamily="50" charset="-128"/>
              </a:rPr>
              <a:pPr defTabSz="914204">
                <a:defRPr/>
              </a:pPr>
              <a:t>34</a:t>
            </a:fld>
            <a:endParaRPr lang="ja-JP" altLang="en-US">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686377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588439"/>
            <a:ext cx="8420100" cy="5539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ctr">
              <a:defRPr lang="ja-JP" altLang="en-US" sz="3600" b="1" dirty="0">
                <a:latin typeface="Meiryo UI" pitchFamily="50" charset="-128"/>
                <a:ea typeface="Meiryo UI" pitchFamily="50" charset="-128"/>
                <a:cs typeface="Meiryo UI" pitchFamily="50" charset="-128"/>
              </a:defRPr>
            </a:lvl1pPr>
          </a:lstStyle>
          <a:p>
            <a:pPr marL="0" lvl="0"/>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485900" y="4653136"/>
            <a:ext cx="6934200" cy="125572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0" indent="0" algn="ctr">
              <a:buNone/>
              <a:defRPr lang="ja-JP" altLang="en-US" sz="2400" b="1">
                <a:latin typeface="Meiryo UI" pitchFamily="50" charset="-128"/>
                <a:ea typeface="Meiryo UI" pitchFamily="50" charset="-128"/>
                <a:cs typeface="Meiryo UI" pitchFamily="50" charset="-128"/>
              </a:defRPr>
            </a:lvl1pPr>
          </a:lstStyle>
          <a:p>
            <a:pPr marL="0" lvl="0" algn="ctr"/>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a:t>2020/12/8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a:t>独立行政法人情報処理推進機構</a:t>
            </a:r>
            <a:endParaRPr kumimoji="1" lang="ja-JP" altLang="en-US"/>
          </a:p>
        </p:txBody>
      </p:sp>
      <p:sp>
        <p:nvSpPr>
          <p:cNvPr id="6" name="スライド番号プレースホルダー 5"/>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168066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5">
            <a:extLst>
              <a:ext uri="{FF2B5EF4-FFF2-40B4-BE49-F238E27FC236}">
                <a16:creationId xmlns:a16="http://schemas.microsoft.com/office/drawing/2014/main" id="{F2B3A19E-E5F0-44AB-9788-C39D53DEF0F3}"/>
              </a:ext>
            </a:extLst>
          </p:cNvPr>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76375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5">
            <a:extLst>
              <a:ext uri="{FF2B5EF4-FFF2-40B4-BE49-F238E27FC236}">
                <a16:creationId xmlns:a16="http://schemas.microsoft.com/office/drawing/2014/main" id="{4E28DB8A-F6AA-4C35-B48D-42DA6BBEE9E7}"/>
              </a:ext>
            </a:extLst>
          </p:cNvPr>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2841418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93D1130-2CE5-4119-9629-41D6DD1B2EAD}"/>
              </a:ext>
            </a:extLst>
          </p:cNvPr>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476623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5">
            <a:extLst>
              <a:ext uri="{FF2B5EF4-FFF2-40B4-BE49-F238E27FC236}">
                <a16:creationId xmlns:a16="http://schemas.microsoft.com/office/drawing/2014/main" id="{FC68B117-CE6C-4C69-9BEF-D0E8674E3FB8}"/>
              </a:ext>
            </a:extLst>
          </p:cNvPr>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164951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5">
            <a:extLst>
              <a:ext uri="{FF2B5EF4-FFF2-40B4-BE49-F238E27FC236}">
                <a16:creationId xmlns:a16="http://schemas.microsoft.com/office/drawing/2014/main" id="{BFF02F1C-C538-4872-B53D-1EEE331544E2}"/>
              </a:ext>
            </a:extLst>
          </p:cNvPr>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224595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a:extLst>
              <a:ext uri="{FF2B5EF4-FFF2-40B4-BE49-F238E27FC236}">
                <a16:creationId xmlns:a16="http://schemas.microsoft.com/office/drawing/2014/main" id="{83EF8AA7-8D31-43A3-A0B5-11D049D228DC}"/>
              </a:ext>
            </a:extLst>
          </p:cNvPr>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379401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59493" y="260350"/>
            <a:ext cx="2206492" cy="607695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540014" y="260350"/>
            <a:ext cx="6454379" cy="607695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a:extLst>
              <a:ext uri="{FF2B5EF4-FFF2-40B4-BE49-F238E27FC236}">
                <a16:creationId xmlns:a16="http://schemas.microsoft.com/office/drawing/2014/main" id="{85296CCB-B011-4587-85FC-5738D8C772D6}"/>
              </a:ext>
            </a:extLst>
          </p:cNvPr>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59128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525689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579684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79285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93439" y="1520788"/>
            <a:ext cx="7423989" cy="646331"/>
          </a:xfrm>
        </p:spPr>
        <p:txBody>
          <a:bodyPr wrap="square" anchor="t" anchorCtr="0">
            <a:spAutoFit/>
          </a:bodyPr>
          <a:lstStyle>
            <a:lvl1pPr algn="l">
              <a:defRPr lang="ja-JP" altLang="en-US" sz="3600" b="1" dirty="0">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１．見出しの記入</a:t>
            </a:r>
          </a:p>
        </p:txBody>
      </p:sp>
      <p:sp>
        <p:nvSpPr>
          <p:cNvPr id="4" name="日付プレースホルダー 3"/>
          <p:cNvSpPr>
            <a:spLocks noGrp="1"/>
          </p:cNvSpPr>
          <p:nvPr>
            <p:ph type="dt" sz="half" idx="10"/>
          </p:nvPr>
        </p:nvSpPr>
        <p:spPr/>
        <p:txBody>
          <a:bodyPr/>
          <a:lstStyle/>
          <a:p>
            <a:r>
              <a:rPr kumimoji="1" lang="en-US" altLang="ja-JP"/>
              <a:t>2020/12/8</a:t>
            </a:r>
            <a:endParaRPr kumimoji="1" lang="ja-JP" altLang="en-US"/>
          </a:p>
        </p:txBody>
      </p:sp>
      <p:sp>
        <p:nvSpPr>
          <p:cNvPr id="5" name="フッター プレースホルダー 4"/>
          <p:cNvSpPr>
            <a:spLocks noGrp="1"/>
          </p:cNvSpPr>
          <p:nvPr>
            <p:ph type="ftr" sz="quarter" idx="11"/>
          </p:nvPr>
        </p:nvSpPr>
        <p:spPr/>
        <p:txBody>
          <a:bodyPr/>
          <a:lstStyle/>
          <a:p>
            <a:r>
              <a:rPr kumimoji="1" lang="zh-TW" altLang="en-US"/>
              <a:t>独立行政法人情報処理推進機構</a:t>
            </a:r>
            <a:endParaRPr kumimoji="1" lang="ja-JP" altLang="en-US"/>
          </a:p>
        </p:txBody>
      </p:sp>
      <p:sp>
        <p:nvSpPr>
          <p:cNvPr id="6" name="スライド番号プレースホルダー 5"/>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Tree>
    <p:extLst>
      <p:ext uri="{BB962C8B-B14F-4D97-AF65-F5344CB8AC3E}">
        <p14:creationId xmlns:p14="http://schemas.microsoft.com/office/powerpoint/2010/main" val="1615992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540015" y="1412876"/>
            <a:ext cx="4330435"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35551" y="1412876"/>
            <a:ext cx="4330435"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3469183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405096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3101188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4595804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429674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2918349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688518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59493" y="260350"/>
            <a:ext cx="2206492" cy="607695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540014" y="260350"/>
            <a:ext cx="6454379" cy="607695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22086773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25" name="Title Placeholder 1"/>
          <p:cNvSpPr>
            <a:spLocks noGrp="1"/>
          </p:cNvSpPr>
          <p:nvPr>
            <p:ph type="title"/>
          </p:nvPr>
        </p:nvSpPr>
        <p:spPr>
          <a:xfrm>
            <a:off x="548959" y="43183"/>
            <a:ext cx="8543925" cy="594361"/>
          </a:xfrm>
          <a:prstGeom prst="rect">
            <a:avLst/>
          </a:prstGeom>
        </p:spPr>
        <p:txBody>
          <a:bodyPr rtlCol="0" anchor="b">
            <a:normAutofit/>
          </a:bodyPr>
          <a:lstStyle>
            <a:lvl1pPr>
              <a:defRPr>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4027470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95300" y="1600201"/>
            <a:ext cx="8915400" cy="4525963"/>
          </a:xfrm>
          <a:prstGeom prst="rect">
            <a:avLst/>
          </a:prstGeo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36219081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2020/12/8</a:t>
            </a:r>
            <a:endParaRPr kumimoji="1" lang="ja-JP" altLang="en-US"/>
          </a:p>
        </p:txBody>
      </p:sp>
      <p:sp>
        <p:nvSpPr>
          <p:cNvPr id="4" name="フッター プレースホルダー 3"/>
          <p:cNvSpPr>
            <a:spLocks noGrp="1"/>
          </p:cNvSpPr>
          <p:nvPr>
            <p:ph type="ftr" sz="quarter" idx="11"/>
          </p:nvPr>
        </p:nvSpPr>
        <p:spPr/>
        <p:txBody>
          <a:bodyPr/>
          <a:lstStyle/>
          <a:p>
            <a:r>
              <a:rPr kumimoji="1" lang="zh-TW" altLang="en-US"/>
              <a:t>独立行政法人情報処理推進機構</a:t>
            </a:r>
            <a:endParaRPr kumimoji="1" lang="ja-JP" altLang="en-US"/>
          </a:p>
        </p:txBody>
      </p:sp>
      <p:sp>
        <p:nvSpPr>
          <p:cNvPr id="5" name="スライド番号プレースホルダー 4"/>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a:t>マスター タイトルの書式設定</a:t>
            </a:r>
            <a:endParaRPr kumimoji="1" lang="ja-JP" altLang="en-US" dirty="0"/>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29895277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4537477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4" name="Rectangle 2"/>
          <p:cNvSpPr>
            <a:spLocks noChangeArrowheads="1"/>
          </p:cNvSpPr>
          <p:nvPr/>
        </p:nvSpPr>
        <p:spPr bwMode="auto">
          <a:xfrm>
            <a:off x="116946" y="0"/>
            <a:ext cx="233892" cy="6858000"/>
          </a:xfrm>
          <a:prstGeom prst="rect">
            <a:avLst/>
          </a:prstGeom>
          <a:gradFill rotWithShape="1">
            <a:gsLst>
              <a:gs pos="0">
                <a:srgbClr val="FF0000"/>
              </a:gs>
              <a:gs pos="100000">
                <a:schemeClr val="bg1">
                  <a:alpha val="84000"/>
                </a:schemeClr>
              </a:gs>
            </a:gsLst>
            <a:lin ang="0" scaled="1"/>
          </a:gradFill>
          <a:ln>
            <a:noFill/>
          </a:ln>
        </p:spPr>
        <p:txBody>
          <a:bodyPr wrap="none" anchor="ctr"/>
          <a:lstStyle>
            <a:lvl1pPr eaLnBrk="0" hangingPunct="0">
              <a:defRPr kumimoji="1" sz="4800">
                <a:solidFill>
                  <a:schemeClr val="tx1"/>
                </a:solidFill>
                <a:latin typeface="Arial" charset="0"/>
                <a:ea typeface="HGP創英角ﾎﾟｯﾌﾟ体" pitchFamily="50" charset="-128"/>
              </a:defRPr>
            </a:lvl1pPr>
            <a:lvl2pPr marL="742950" indent="-285750" eaLnBrk="0" hangingPunct="0">
              <a:defRPr kumimoji="1" sz="4800">
                <a:solidFill>
                  <a:schemeClr val="tx1"/>
                </a:solidFill>
                <a:latin typeface="Arial" charset="0"/>
                <a:ea typeface="HGP創英角ﾎﾟｯﾌﾟ体" pitchFamily="50" charset="-128"/>
              </a:defRPr>
            </a:lvl2pPr>
            <a:lvl3pPr marL="1143000" indent="-228600" eaLnBrk="0" hangingPunct="0">
              <a:defRPr kumimoji="1" sz="4800">
                <a:solidFill>
                  <a:schemeClr val="tx1"/>
                </a:solidFill>
                <a:latin typeface="Arial" charset="0"/>
                <a:ea typeface="HGP創英角ﾎﾟｯﾌﾟ体" pitchFamily="50" charset="-128"/>
              </a:defRPr>
            </a:lvl3pPr>
            <a:lvl4pPr marL="1600200" indent="-228600" eaLnBrk="0" hangingPunct="0">
              <a:defRPr kumimoji="1" sz="4800">
                <a:solidFill>
                  <a:schemeClr val="tx1"/>
                </a:solidFill>
                <a:latin typeface="Arial" charset="0"/>
                <a:ea typeface="HGP創英角ﾎﾟｯﾌﾟ体" pitchFamily="50" charset="-128"/>
              </a:defRPr>
            </a:lvl4pPr>
            <a:lvl5pPr marL="2057400" indent="-228600" eaLnBrk="0" hangingPunct="0">
              <a:defRPr kumimoji="1" sz="4800">
                <a:solidFill>
                  <a:schemeClr val="tx1"/>
                </a:solidFill>
                <a:latin typeface="Arial" charset="0"/>
                <a:ea typeface="HGP創英角ﾎﾟｯﾌﾟ体" pitchFamily="50" charset="-128"/>
              </a:defRPr>
            </a:lvl5pPr>
            <a:lvl6pPr marL="25146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6pPr>
            <a:lvl7pPr marL="29718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7pPr>
            <a:lvl8pPr marL="34290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8pPr>
            <a:lvl9pPr marL="38862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9pPr>
          </a:lstStyle>
          <a:p>
            <a:pPr algn="ctr" eaLnBrk="1" hangingPunct="1">
              <a:defRPr/>
            </a:pPr>
            <a:endParaRPr lang="ja-JP" altLang="en-US" sz="1800" dirty="0"/>
          </a:p>
        </p:txBody>
      </p:sp>
      <p:sp>
        <p:nvSpPr>
          <p:cNvPr id="5" name="Rectangle 8"/>
          <p:cNvSpPr>
            <a:spLocks noChangeArrowheads="1"/>
          </p:cNvSpPr>
          <p:nvPr/>
        </p:nvSpPr>
        <p:spPr bwMode="auto">
          <a:xfrm>
            <a:off x="0" y="1268414"/>
            <a:ext cx="9321271" cy="71437"/>
          </a:xfrm>
          <a:prstGeom prst="rect">
            <a:avLst/>
          </a:prstGeom>
          <a:gradFill rotWithShape="1">
            <a:gsLst>
              <a:gs pos="0">
                <a:srgbClr val="0000FF"/>
              </a:gs>
              <a:gs pos="100000">
                <a:schemeClr val="bg1"/>
              </a:gs>
            </a:gsLst>
            <a:lin ang="0" scaled="1"/>
          </a:gradFill>
          <a:ln>
            <a:noFill/>
          </a:ln>
        </p:spPr>
        <p:txBody>
          <a:bodyPr wrap="none" anchor="ctr"/>
          <a:lstStyle>
            <a:lvl1pPr eaLnBrk="0" hangingPunct="0">
              <a:defRPr kumimoji="1" sz="4800">
                <a:solidFill>
                  <a:schemeClr val="tx1"/>
                </a:solidFill>
                <a:latin typeface="Arial" charset="0"/>
                <a:ea typeface="HGP創英角ﾎﾟｯﾌﾟ体" pitchFamily="50" charset="-128"/>
              </a:defRPr>
            </a:lvl1pPr>
            <a:lvl2pPr marL="742950" indent="-285750" eaLnBrk="0" hangingPunct="0">
              <a:defRPr kumimoji="1" sz="4800">
                <a:solidFill>
                  <a:schemeClr val="tx1"/>
                </a:solidFill>
                <a:latin typeface="Arial" charset="0"/>
                <a:ea typeface="HGP創英角ﾎﾟｯﾌﾟ体" pitchFamily="50" charset="-128"/>
              </a:defRPr>
            </a:lvl2pPr>
            <a:lvl3pPr marL="1143000" indent="-228600" eaLnBrk="0" hangingPunct="0">
              <a:defRPr kumimoji="1" sz="4800">
                <a:solidFill>
                  <a:schemeClr val="tx1"/>
                </a:solidFill>
                <a:latin typeface="Arial" charset="0"/>
                <a:ea typeface="HGP創英角ﾎﾟｯﾌﾟ体" pitchFamily="50" charset="-128"/>
              </a:defRPr>
            </a:lvl3pPr>
            <a:lvl4pPr marL="1600200" indent="-228600" eaLnBrk="0" hangingPunct="0">
              <a:defRPr kumimoji="1" sz="4800">
                <a:solidFill>
                  <a:schemeClr val="tx1"/>
                </a:solidFill>
                <a:latin typeface="Arial" charset="0"/>
                <a:ea typeface="HGP創英角ﾎﾟｯﾌﾟ体" pitchFamily="50" charset="-128"/>
              </a:defRPr>
            </a:lvl4pPr>
            <a:lvl5pPr marL="2057400" indent="-228600" eaLnBrk="0" hangingPunct="0">
              <a:defRPr kumimoji="1" sz="4800">
                <a:solidFill>
                  <a:schemeClr val="tx1"/>
                </a:solidFill>
                <a:latin typeface="Arial" charset="0"/>
                <a:ea typeface="HGP創英角ﾎﾟｯﾌﾟ体" pitchFamily="50" charset="-128"/>
              </a:defRPr>
            </a:lvl5pPr>
            <a:lvl6pPr marL="25146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6pPr>
            <a:lvl7pPr marL="29718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7pPr>
            <a:lvl8pPr marL="34290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8pPr>
            <a:lvl9pPr marL="38862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9pPr>
          </a:lstStyle>
          <a:p>
            <a:pPr algn="ctr" eaLnBrk="1" hangingPunct="1">
              <a:defRPr/>
            </a:pPr>
            <a:endParaRPr lang="ja-JP" altLang="en-US" sz="1800" dirty="0"/>
          </a:p>
        </p:txBody>
      </p:sp>
      <p:sp>
        <p:nvSpPr>
          <p:cNvPr id="6" name="Text Box 14"/>
          <p:cNvSpPr txBox="1">
            <a:spLocks noChangeArrowheads="1"/>
          </p:cNvSpPr>
          <p:nvPr userDrawn="1"/>
        </p:nvSpPr>
        <p:spPr bwMode="auto">
          <a:xfrm>
            <a:off x="507339" y="6524626"/>
            <a:ext cx="3322638" cy="246221"/>
          </a:xfrm>
          <a:prstGeom prst="rect">
            <a:avLst/>
          </a:prstGeom>
          <a:noFill/>
          <a:ln w="9525">
            <a:noFill/>
            <a:miter lim="800000"/>
            <a:headEnd/>
            <a:tailEnd/>
          </a:ln>
          <a:effectLst/>
        </p:spPr>
        <p:txBody>
          <a:bodyPr lIns="90000">
            <a:spAutoFit/>
          </a:bodyPr>
          <a:lstStyle>
            <a:lvl1pPr>
              <a:defRPr kumimoji="1" sz="4800">
                <a:solidFill>
                  <a:schemeClr val="tx1"/>
                </a:solidFill>
                <a:latin typeface="Arial" panose="020B0604020202020204" pitchFamily="34" charset="0"/>
                <a:ea typeface="ＭＳ Ｐゴシック" panose="020B0600070205080204" pitchFamily="50" charset="-128"/>
              </a:defRPr>
            </a:lvl1pPr>
            <a:lvl2pPr marL="742950" indent="-285750">
              <a:defRPr kumimoji="1" sz="4800">
                <a:solidFill>
                  <a:schemeClr val="tx1"/>
                </a:solidFill>
                <a:latin typeface="Arial" panose="020B0604020202020204" pitchFamily="34" charset="0"/>
                <a:ea typeface="ＭＳ Ｐゴシック" panose="020B0600070205080204" pitchFamily="50" charset="-128"/>
              </a:defRPr>
            </a:lvl2pPr>
            <a:lvl3pPr marL="1143000" indent="-228600">
              <a:defRPr kumimoji="1" sz="4800">
                <a:solidFill>
                  <a:schemeClr val="tx1"/>
                </a:solidFill>
                <a:latin typeface="Arial" panose="020B0604020202020204" pitchFamily="34" charset="0"/>
                <a:ea typeface="ＭＳ Ｐゴシック" panose="020B0600070205080204" pitchFamily="50" charset="-128"/>
              </a:defRPr>
            </a:lvl3pPr>
            <a:lvl4pPr marL="1600200" indent="-228600">
              <a:defRPr kumimoji="1" sz="4800">
                <a:solidFill>
                  <a:schemeClr val="tx1"/>
                </a:solidFill>
                <a:latin typeface="Arial" panose="020B0604020202020204" pitchFamily="34" charset="0"/>
                <a:ea typeface="ＭＳ Ｐゴシック" panose="020B0600070205080204" pitchFamily="50" charset="-128"/>
              </a:defRPr>
            </a:lvl4pPr>
            <a:lvl5pPr marL="2057400" indent="-228600">
              <a:defRPr kumimoji="1" sz="48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9pPr>
          </a:lstStyle>
          <a:p>
            <a:pPr eaLnBrk="1" hangingPunct="1">
              <a:defRPr/>
            </a:pPr>
            <a:r>
              <a:rPr lang="en-US" altLang="ja-JP" sz="1000" dirty="0">
                <a:latin typeface="Tahoma" panose="020B0604030504040204" pitchFamily="34" charset="0"/>
              </a:rPr>
              <a:t>Copyright © 2019</a:t>
            </a:r>
            <a:r>
              <a:rPr lang="ja-JP" altLang="en-US" sz="1000" dirty="0">
                <a:latin typeface="Tahoma" panose="020B0604030504040204" pitchFamily="34" charset="0"/>
              </a:rPr>
              <a:t> 独立行政法人 情報処理推進機構</a:t>
            </a:r>
          </a:p>
        </p:txBody>
      </p:sp>
      <p:sp>
        <p:nvSpPr>
          <p:cNvPr id="7" name="Rectangle 7"/>
          <p:cNvSpPr txBox="1">
            <a:spLocks noGrp="1" noChangeArrowheads="1"/>
          </p:cNvSpPr>
          <p:nvPr userDrawn="1"/>
        </p:nvSpPr>
        <p:spPr bwMode="auto">
          <a:xfrm>
            <a:off x="7477654" y="6454775"/>
            <a:ext cx="2311400" cy="287338"/>
          </a:xfrm>
          <a:prstGeom prst="rect">
            <a:avLst/>
          </a:prstGeom>
          <a:noFill/>
          <a:ln>
            <a:noFill/>
          </a:ln>
        </p:spPr>
        <p:txBody>
          <a:bodyPr/>
          <a:lstStyle>
            <a:lvl1pPr>
              <a:defRPr kumimoji="1" sz="4800">
                <a:solidFill>
                  <a:schemeClr val="tx1"/>
                </a:solidFill>
                <a:latin typeface="Arial" panose="020B0604020202020204" pitchFamily="34" charset="0"/>
                <a:ea typeface="ＭＳ Ｐゴシック" panose="020B0600070205080204" pitchFamily="50" charset="-128"/>
              </a:defRPr>
            </a:lvl1pPr>
            <a:lvl2pPr marL="742950" indent="-285750">
              <a:defRPr kumimoji="1" sz="4800">
                <a:solidFill>
                  <a:schemeClr val="tx1"/>
                </a:solidFill>
                <a:latin typeface="Arial" panose="020B0604020202020204" pitchFamily="34" charset="0"/>
                <a:ea typeface="ＭＳ Ｐゴシック" panose="020B0600070205080204" pitchFamily="50" charset="-128"/>
              </a:defRPr>
            </a:lvl2pPr>
            <a:lvl3pPr marL="1143000" indent="-228600">
              <a:defRPr kumimoji="1" sz="4800">
                <a:solidFill>
                  <a:schemeClr val="tx1"/>
                </a:solidFill>
                <a:latin typeface="Arial" panose="020B0604020202020204" pitchFamily="34" charset="0"/>
                <a:ea typeface="ＭＳ Ｐゴシック" panose="020B0600070205080204" pitchFamily="50" charset="-128"/>
              </a:defRPr>
            </a:lvl3pPr>
            <a:lvl4pPr marL="1600200" indent="-228600">
              <a:defRPr kumimoji="1" sz="4800">
                <a:solidFill>
                  <a:schemeClr val="tx1"/>
                </a:solidFill>
                <a:latin typeface="Arial" panose="020B0604020202020204" pitchFamily="34" charset="0"/>
                <a:ea typeface="ＭＳ Ｐゴシック" panose="020B0600070205080204" pitchFamily="50" charset="-128"/>
              </a:defRPr>
            </a:lvl4pPr>
            <a:lvl5pPr marL="2057400" indent="-228600">
              <a:defRPr kumimoji="1" sz="48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9pPr>
          </a:lstStyle>
          <a:p>
            <a:pPr algn="r" eaLnBrk="1" hangingPunct="1">
              <a:defRPr/>
            </a:pPr>
            <a:fld id="{703D3793-E49E-4EF9-815F-4BD5094E46E5}" type="slidenum">
              <a:rPr lang="en-US" altLang="ja-JP" sz="2000" smtClean="0"/>
              <a:pPr algn="r" eaLnBrk="1" hangingPunct="1">
                <a:defRPr/>
              </a:pPr>
              <a:t>‹#›</a:t>
            </a:fld>
            <a:endParaRPr lang="en-US" altLang="ja-JP" sz="2000" dirty="0"/>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4232010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9343348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540015" y="1412876"/>
            <a:ext cx="4330435"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35551" y="1412876"/>
            <a:ext cx="4330435"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9312846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1282564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138313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47330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4298553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40060887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394747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標準スライド">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9489510" y="6520268"/>
            <a:ext cx="355183" cy="298201"/>
          </a:xfrm>
          <a:prstGeom prst="rect">
            <a:avLst/>
          </a:prstGeom>
        </p:spPr>
        <p:txBody>
          <a:bodyPr lIns="0" tIns="0" rIns="0" bIns="0"/>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5" y="227948"/>
            <a:ext cx="9505503" cy="383054"/>
          </a:xfrm>
        </p:spPr>
        <p:txBody>
          <a:bodyPr wrap="square">
            <a:spAutoFit/>
          </a:bodyPr>
          <a:lstStyle>
            <a:lvl1pPr algn="l">
              <a:defRPr lang="ja-JP" altLang="en-US" sz="1889"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13" name="テキスト プレースホルダー 6"/>
          <p:cNvSpPr>
            <a:spLocks noGrp="1"/>
          </p:cNvSpPr>
          <p:nvPr>
            <p:ph type="body" sz="quarter" idx="4294967295"/>
          </p:nvPr>
        </p:nvSpPr>
        <p:spPr>
          <a:xfrm>
            <a:off x="201536" y="827075"/>
            <a:ext cx="9504000" cy="363286"/>
          </a:xfrm>
          <a:solidFill>
            <a:srgbClr val="99D6EC"/>
          </a:solidFill>
        </p:spPr>
        <p:txBody>
          <a:bodyPr lIns="108000" tIns="72000" rIns="108000" bIns="72000" anchor="ctr" anchorCtr="0"/>
          <a:lstStyle>
            <a:lvl1pPr marL="257154" indent="-257154">
              <a:defRPr/>
            </a:lvl1pPr>
          </a:lstStyle>
          <a:p>
            <a:pPr marL="257154" indent="-257154"/>
            <a:endParaRPr lang="ja-JP" altLang="en-US" sz="1416" dirty="0"/>
          </a:p>
        </p:txBody>
      </p:sp>
    </p:spTree>
    <p:extLst>
      <p:ext uri="{BB962C8B-B14F-4D97-AF65-F5344CB8AC3E}">
        <p14:creationId xmlns:p14="http://schemas.microsoft.com/office/powerpoint/2010/main" val="39010415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59493" y="260350"/>
            <a:ext cx="2206492" cy="607695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540014" y="260350"/>
            <a:ext cx="6454379" cy="607695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37266371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953000" y="260351"/>
            <a:ext cx="4445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defRPr/>
            </a:pPr>
            <a:endParaRPr lang="ja-JP" altLang="ja-JP" sz="1800">
              <a:latin typeface="IPA Pゴシック" panose="020B0500000000000000" pitchFamily="50" charset="-128"/>
              <a:ea typeface="IPA Pゴシック" panose="020B0500000000000000" pitchFamily="50" charset="-128"/>
            </a:endParaRPr>
          </a:p>
        </p:txBody>
      </p:sp>
      <p:cxnSp>
        <p:nvCxnSpPr>
          <p:cNvPr id="7" name="直線コネクタ 6"/>
          <p:cNvCxnSpPr/>
          <p:nvPr/>
        </p:nvCxnSpPr>
        <p:spPr>
          <a:xfrm>
            <a:off x="194337" y="3573463"/>
            <a:ext cx="9360826" cy="0"/>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96058" y="3644900"/>
            <a:ext cx="9359106" cy="0"/>
          </a:xfrm>
          <a:prstGeom prst="line">
            <a:avLst/>
          </a:prstGeom>
          <a:ln w="3175">
            <a:solidFill>
              <a:srgbClr val="000066"/>
            </a:solidFill>
            <a:prstDash val="dash"/>
          </a:ln>
        </p:spPr>
        <p:style>
          <a:lnRef idx="1">
            <a:schemeClr val="accent1"/>
          </a:lnRef>
          <a:fillRef idx="0">
            <a:schemeClr val="accent1"/>
          </a:fillRef>
          <a:effectRef idx="0">
            <a:schemeClr val="accent1"/>
          </a:effectRef>
          <a:fontRef idx="minor">
            <a:schemeClr val="tx1"/>
          </a:fontRef>
        </p:style>
      </p:cxnSp>
      <p:sp>
        <p:nvSpPr>
          <p:cNvPr id="5123" name="Rectangle 3"/>
          <p:cNvSpPr>
            <a:spLocks noGrp="1" noChangeArrowheads="1"/>
          </p:cNvSpPr>
          <p:nvPr>
            <p:ph type="ctrTitle"/>
          </p:nvPr>
        </p:nvSpPr>
        <p:spPr>
          <a:xfrm>
            <a:off x="1286405" y="1958978"/>
            <a:ext cx="7957073" cy="1325563"/>
          </a:xfrm>
        </p:spPr>
        <p:txBody>
          <a:bodyPr/>
          <a:lstStyle>
            <a:lvl1pPr>
              <a:defRPr b="1">
                <a:latin typeface="IPA Pゴシック" panose="020B0500000000000000" pitchFamily="50" charset="-128"/>
                <a:ea typeface="IPA Pゴシック" panose="020B0500000000000000" pitchFamily="50" charset="-128"/>
              </a:defRPr>
            </a:lvl1pPr>
          </a:lstStyle>
          <a:p>
            <a:r>
              <a:rPr lang="ja-JP" altLang="en-US"/>
              <a:t>マスター タイトルの書式設定</a:t>
            </a:r>
            <a:endParaRPr lang="ja-JP" altLang="en-US" dirty="0"/>
          </a:p>
        </p:txBody>
      </p:sp>
      <p:sp>
        <p:nvSpPr>
          <p:cNvPr id="5124" name="Rectangle 4"/>
          <p:cNvSpPr>
            <a:spLocks noGrp="1" noChangeArrowheads="1"/>
          </p:cNvSpPr>
          <p:nvPr>
            <p:ph type="subTitle" idx="1"/>
          </p:nvPr>
        </p:nvSpPr>
        <p:spPr>
          <a:xfrm>
            <a:off x="2222697" y="3933056"/>
            <a:ext cx="7098896" cy="1752600"/>
          </a:xfrm>
        </p:spPr>
        <p:txBody>
          <a:bodyPr anchor="ctr"/>
          <a:lstStyle>
            <a:lvl1pPr marL="0" indent="0" algn="r">
              <a:buFontTx/>
              <a:buNone/>
              <a:defRPr sz="2800">
                <a:latin typeface="IPA Pゴシック" panose="020B0500000000000000" pitchFamily="50" charset="-128"/>
                <a:ea typeface="IPA Pゴシック" panose="020B0500000000000000" pitchFamily="50" charset="-128"/>
              </a:defRPr>
            </a:lvl1pPr>
          </a:lstStyle>
          <a:p>
            <a:r>
              <a:rPr lang="ja-JP" altLang="en-US"/>
              <a:t>マスター サブタイトルの書式設定</a:t>
            </a:r>
            <a:endParaRPr lang="ja-JP" altLang="en-US" dirty="0"/>
          </a:p>
        </p:txBody>
      </p:sp>
      <p:sp>
        <p:nvSpPr>
          <p:cNvPr id="10" name="Rectangle 5"/>
          <p:cNvSpPr>
            <a:spLocks noGrp="1" noChangeArrowheads="1"/>
          </p:cNvSpPr>
          <p:nvPr>
            <p:ph type="dt" sz="half" idx="10"/>
          </p:nvPr>
        </p:nvSpPr>
        <p:spPr>
          <a:xfrm>
            <a:off x="422" y="6517244"/>
            <a:ext cx="2311400" cy="352425"/>
          </a:xfrm>
        </p:spPr>
        <p:txBody>
          <a:bodyPr/>
          <a:lstStyle>
            <a:lvl1pPr>
              <a:defRPr>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11" name="Rectangle 6"/>
          <p:cNvSpPr>
            <a:spLocks noGrp="1" noChangeArrowheads="1"/>
          </p:cNvSpPr>
          <p:nvPr>
            <p:ph type="ftr" sz="quarter" idx="11"/>
          </p:nvPr>
        </p:nvSpPr>
        <p:spPr>
          <a:xfrm>
            <a:off x="3384550" y="6480178"/>
            <a:ext cx="3136900" cy="352425"/>
          </a:xfrm>
        </p:spPr>
        <p:txBody>
          <a:bodyPr/>
          <a:lstStyle>
            <a:lvl1pPr>
              <a:defRPr>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12" name="Rectangle 7"/>
          <p:cNvSpPr>
            <a:spLocks noGrp="1" noChangeArrowheads="1"/>
          </p:cNvSpPr>
          <p:nvPr>
            <p:ph type="sldNum" sz="quarter" idx="12"/>
          </p:nvPr>
        </p:nvSpPr>
        <p:spPr>
          <a:xfrm>
            <a:off x="7111339" y="6461128"/>
            <a:ext cx="2311400" cy="352425"/>
          </a:xfrm>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4413805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IPA Pゴシック" panose="020B0500000000000000" pitchFamily="50" charset="-128"/>
                <a:ea typeface="IPA Pゴシック" panose="020B0500000000000000" pitchFamily="50" charset="-128"/>
              </a:defRPr>
            </a:lvl1pPr>
          </a:lstStyle>
          <a:p>
            <a:r>
              <a:rPr lang="ja-JP" altLang="en-US"/>
              <a:t>マスター タイトルの書式設定</a:t>
            </a:r>
          </a:p>
        </p:txBody>
      </p:sp>
      <p:sp>
        <p:nvSpPr>
          <p:cNvPr id="3" name="コンテンツ プレースホルダ 2"/>
          <p:cNvSpPr>
            <a:spLocks noGrp="1"/>
          </p:cNvSpPr>
          <p:nvPr>
            <p:ph idx="1"/>
          </p:nvPr>
        </p:nvSpPr>
        <p:spPr/>
        <p:txBody>
          <a:bodyPr/>
          <a:lstStyle>
            <a:lvl1pPr>
              <a:defRPr>
                <a:latin typeface="IPA Pゴシック" panose="020B0500000000000000" pitchFamily="50" charset="-128"/>
                <a:ea typeface="IPA Pゴシック" panose="020B0500000000000000" pitchFamily="50" charset="-128"/>
              </a:defRPr>
            </a:lvl1pPr>
            <a:lvl2pPr>
              <a:defRPr>
                <a:latin typeface="IPA Pゴシック" panose="020B0500000000000000" pitchFamily="50" charset="-128"/>
                <a:ea typeface="IPA Pゴシック" panose="020B0500000000000000" pitchFamily="50" charset="-128"/>
              </a:defRPr>
            </a:lvl2pPr>
            <a:lvl3pPr>
              <a:defRPr>
                <a:latin typeface="IPA Pゴシック" panose="020B0500000000000000" pitchFamily="50" charset="-128"/>
                <a:ea typeface="IPA Pゴシック" panose="020B0500000000000000" pitchFamily="50" charset="-128"/>
              </a:defRPr>
            </a:lvl3pPr>
            <a:lvl4pPr>
              <a:defRPr>
                <a:latin typeface="IPA Pゴシック" panose="020B0500000000000000" pitchFamily="50" charset="-128"/>
                <a:ea typeface="IPA Pゴシック" panose="020B0500000000000000" pitchFamily="50" charset="-128"/>
              </a:defRPr>
            </a:lvl4pPr>
            <a:lvl5pPr>
              <a:defRPr>
                <a:latin typeface="IPA Pゴシック" panose="020B0500000000000000" pitchFamily="50" charset="-128"/>
                <a:ea typeface="IPA Pゴシック" panose="020B05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p:cNvSpPr>
            <a:spLocks noGrp="1" noChangeArrowheads="1"/>
          </p:cNvSpPr>
          <p:nvPr>
            <p:ph type="dt" sz="half" idx="10"/>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5" name="Rectangle 6"/>
          <p:cNvSpPr>
            <a:spLocks noGrp="1" noChangeArrowheads="1"/>
          </p:cNvSpPr>
          <p:nvPr>
            <p:ph type="ftr" sz="quarter" idx="11"/>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6" name="Rectangle 7"/>
          <p:cNvSpPr>
            <a:spLocks noGrp="1" noChangeArrowheads="1"/>
          </p:cNvSpPr>
          <p:nvPr>
            <p:ph type="sldNum" sz="quarter" idx="12"/>
          </p:nvPr>
        </p:nvSpPr>
        <p:spPr>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14762793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3"/>
            <a:ext cx="8420100" cy="1362075"/>
          </a:xfrm>
        </p:spPr>
        <p:txBody>
          <a:bodyPr anchor="t"/>
          <a:lstStyle>
            <a:lvl1pPr algn="l">
              <a:defRPr sz="4000" b="1" cap="all">
                <a:latin typeface="IPA Pゴシック" panose="020B0500000000000000" pitchFamily="50" charset="-128"/>
                <a:ea typeface="IPA Pゴシック" panose="020B0500000000000000" pitchFamily="50" charset="-128"/>
              </a:defRPr>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IPA Pゴシック" panose="020B0500000000000000" pitchFamily="50" charset="-128"/>
                <a:ea typeface="IPA Pゴシック" panose="020B0500000000000000" pitchFamily="50" charset="-128"/>
              </a:defRPr>
            </a:lvl1pPr>
            <a:lvl2pPr marL="457198" indent="0">
              <a:buNone/>
              <a:defRPr sz="1800"/>
            </a:lvl2pPr>
            <a:lvl3pPr marL="914395" indent="0">
              <a:buNone/>
              <a:defRPr sz="1600"/>
            </a:lvl3pPr>
            <a:lvl4pPr marL="1371592" indent="0">
              <a:buNone/>
              <a:defRPr sz="1400"/>
            </a:lvl4pPr>
            <a:lvl5pPr marL="1828789" indent="0">
              <a:buNone/>
              <a:defRPr sz="1400"/>
            </a:lvl5pPr>
            <a:lvl6pPr marL="2285987" indent="0">
              <a:buNone/>
              <a:defRPr sz="1400"/>
            </a:lvl6pPr>
            <a:lvl7pPr marL="2743185" indent="0">
              <a:buNone/>
              <a:defRPr sz="1400"/>
            </a:lvl7pPr>
            <a:lvl8pPr marL="3200381" indent="0">
              <a:buNone/>
              <a:defRPr sz="1400"/>
            </a:lvl8pPr>
            <a:lvl9pPr marL="3657579" indent="0">
              <a:buNone/>
              <a:defRPr sz="1400"/>
            </a:lvl9pPr>
          </a:lstStyle>
          <a:p>
            <a:pPr lvl="0"/>
            <a:r>
              <a:rPr lang="ja-JP" altLang="en-US"/>
              <a:t>マスター テキストの書式設定</a:t>
            </a:r>
          </a:p>
        </p:txBody>
      </p:sp>
      <p:sp>
        <p:nvSpPr>
          <p:cNvPr id="4" name="Rectangle 5"/>
          <p:cNvSpPr>
            <a:spLocks noGrp="1" noChangeArrowheads="1"/>
          </p:cNvSpPr>
          <p:nvPr>
            <p:ph type="dt" sz="half" idx="10"/>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5" name="Rectangle 6"/>
          <p:cNvSpPr>
            <a:spLocks noGrp="1" noChangeArrowheads="1"/>
          </p:cNvSpPr>
          <p:nvPr>
            <p:ph type="ftr" sz="quarter" idx="11"/>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6" name="Rectangle 7"/>
          <p:cNvSpPr>
            <a:spLocks noGrp="1" noChangeArrowheads="1"/>
          </p:cNvSpPr>
          <p:nvPr>
            <p:ph type="sldNum" sz="quarter" idx="12"/>
          </p:nvPr>
        </p:nvSpPr>
        <p:spPr>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25337148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IPA Pゴシック" panose="020B0500000000000000" pitchFamily="50" charset="-128"/>
                <a:ea typeface="IPA Pゴシック" panose="020B0500000000000000" pitchFamily="50" charset="-128"/>
              </a:defRPr>
            </a:lvl1p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540016" y="1412878"/>
            <a:ext cx="4330435" cy="4924425"/>
          </a:xfrm>
        </p:spPr>
        <p:txBody>
          <a:bodyPr/>
          <a:lstStyle>
            <a:lvl1pPr>
              <a:defRPr sz="2800">
                <a:latin typeface="IPA Pゴシック" panose="020B0500000000000000" pitchFamily="50" charset="-128"/>
                <a:ea typeface="IPA Pゴシック" panose="020B0500000000000000" pitchFamily="50" charset="-128"/>
              </a:defRPr>
            </a:lvl1pPr>
            <a:lvl2pPr>
              <a:defRPr sz="2400">
                <a:latin typeface="IPA Pゴシック" panose="020B0500000000000000" pitchFamily="50" charset="-128"/>
                <a:ea typeface="IPA Pゴシック" panose="020B0500000000000000" pitchFamily="50" charset="-128"/>
              </a:defRPr>
            </a:lvl2pPr>
            <a:lvl3pPr>
              <a:defRPr sz="2000">
                <a:latin typeface="IPA Pゴシック" panose="020B0500000000000000" pitchFamily="50" charset="-128"/>
                <a:ea typeface="IPA Pゴシック" panose="020B0500000000000000" pitchFamily="50" charset="-128"/>
              </a:defRPr>
            </a:lvl3pPr>
            <a:lvl4pPr>
              <a:defRPr sz="1800">
                <a:latin typeface="IPA Pゴシック" panose="020B0500000000000000" pitchFamily="50" charset="-128"/>
                <a:ea typeface="IPA Pゴシック" panose="020B0500000000000000" pitchFamily="50" charset="-128"/>
              </a:defRPr>
            </a:lvl4pPr>
            <a:lvl5pPr>
              <a:defRPr sz="1800">
                <a:latin typeface="IPA Pゴシック" panose="020B0500000000000000" pitchFamily="50" charset="-128"/>
                <a:ea typeface="IPA Pゴシック" panose="020B0500000000000000"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35552" y="1412878"/>
            <a:ext cx="4330435" cy="4924425"/>
          </a:xfrm>
        </p:spPr>
        <p:txBody>
          <a:bodyPr/>
          <a:lstStyle>
            <a:lvl1pPr>
              <a:defRPr sz="2800">
                <a:latin typeface="IPA Pゴシック" panose="020B0500000000000000" pitchFamily="50" charset="-128"/>
                <a:ea typeface="IPA Pゴシック" panose="020B0500000000000000" pitchFamily="50" charset="-128"/>
              </a:defRPr>
            </a:lvl1pPr>
            <a:lvl2pPr>
              <a:defRPr sz="2400">
                <a:latin typeface="IPA Pゴシック" panose="020B0500000000000000" pitchFamily="50" charset="-128"/>
                <a:ea typeface="IPA Pゴシック" panose="020B0500000000000000" pitchFamily="50" charset="-128"/>
              </a:defRPr>
            </a:lvl2pPr>
            <a:lvl3pPr>
              <a:defRPr sz="2000">
                <a:latin typeface="IPA Pゴシック" panose="020B0500000000000000" pitchFamily="50" charset="-128"/>
                <a:ea typeface="IPA Pゴシック" panose="020B0500000000000000" pitchFamily="50" charset="-128"/>
              </a:defRPr>
            </a:lvl3pPr>
            <a:lvl4pPr>
              <a:defRPr sz="1800">
                <a:latin typeface="IPA Pゴシック" panose="020B0500000000000000" pitchFamily="50" charset="-128"/>
                <a:ea typeface="IPA Pゴシック" panose="020B0500000000000000" pitchFamily="50" charset="-128"/>
              </a:defRPr>
            </a:lvl4pPr>
            <a:lvl5pPr>
              <a:defRPr sz="1800">
                <a:latin typeface="IPA Pゴシック" panose="020B0500000000000000" pitchFamily="50" charset="-128"/>
                <a:ea typeface="IPA Pゴシック" panose="020B0500000000000000"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5"/>
          <p:cNvSpPr>
            <a:spLocks noGrp="1" noChangeArrowheads="1"/>
          </p:cNvSpPr>
          <p:nvPr>
            <p:ph type="dt" sz="half" idx="10"/>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6" name="Rectangle 6"/>
          <p:cNvSpPr>
            <a:spLocks noGrp="1" noChangeArrowheads="1"/>
          </p:cNvSpPr>
          <p:nvPr>
            <p:ph type="ftr" sz="quarter" idx="11"/>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7" name="Rectangle 7"/>
          <p:cNvSpPr>
            <a:spLocks noGrp="1" noChangeArrowheads="1"/>
          </p:cNvSpPr>
          <p:nvPr>
            <p:ph type="sldNum" sz="quarter" idx="12"/>
          </p:nvPr>
        </p:nvSpPr>
        <p:spPr>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10670183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4624"/>
            <a:ext cx="8915400" cy="1143000"/>
          </a:xfrm>
        </p:spPr>
        <p:txBody>
          <a:bodyPr/>
          <a:lstStyle>
            <a:lvl1pPr>
              <a:defRPr>
                <a:latin typeface="IPA Pゴシック" panose="020B0500000000000000" pitchFamily="50" charset="-128"/>
                <a:ea typeface="IPA Pゴシック" panose="020B0500000000000000" pitchFamily="50" charset="-128"/>
              </a:defRPr>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atin typeface="IPA Pゴシック" panose="020B0500000000000000" pitchFamily="50" charset="-128"/>
                <a:ea typeface="IPA Pゴシック" panose="020B0500000000000000" pitchFamily="50" charset="-128"/>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atin typeface="IPA Pゴシック" panose="020B0500000000000000" pitchFamily="50" charset="-128"/>
                <a:ea typeface="IPA Pゴシック" panose="020B0500000000000000" pitchFamily="50" charset="-128"/>
              </a:defRPr>
            </a:lvl1pPr>
            <a:lvl2pPr>
              <a:defRPr sz="2000">
                <a:latin typeface="IPA Pゴシック" panose="020B0500000000000000" pitchFamily="50" charset="-128"/>
                <a:ea typeface="IPA Pゴシック" panose="020B0500000000000000" pitchFamily="50" charset="-128"/>
              </a:defRPr>
            </a:lvl2pPr>
            <a:lvl3pPr>
              <a:defRPr sz="1800">
                <a:latin typeface="IPA Pゴシック" panose="020B0500000000000000" pitchFamily="50" charset="-128"/>
                <a:ea typeface="IPA Pゴシック" panose="020B0500000000000000" pitchFamily="50" charset="-128"/>
              </a:defRPr>
            </a:lvl3pPr>
            <a:lvl4pPr>
              <a:defRPr sz="1600">
                <a:latin typeface="IPA Pゴシック" panose="020B0500000000000000" pitchFamily="50" charset="-128"/>
                <a:ea typeface="IPA Pゴシック" panose="020B0500000000000000" pitchFamily="50" charset="-128"/>
              </a:defRPr>
            </a:lvl4pPr>
            <a:lvl5pPr>
              <a:defRPr sz="1600">
                <a:latin typeface="IPA Pゴシック" panose="020B0500000000000000" pitchFamily="50" charset="-128"/>
                <a:ea typeface="IPA Pゴシック" panose="020B0500000000000000"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5032112" y="1535113"/>
            <a:ext cx="4378590" cy="639762"/>
          </a:xfrm>
        </p:spPr>
        <p:txBody>
          <a:bodyPr anchor="b"/>
          <a:lstStyle>
            <a:lvl1pPr marL="0" indent="0">
              <a:buNone/>
              <a:defRPr sz="2400" b="1">
                <a:latin typeface="IPA Pゴシック" panose="020B0500000000000000" pitchFamily="50" charset="-128"/>
                <a:ea typeface="IPA Pゴシック" panose="020B0500000000000000" pitchFamily="50" charset="-128"/>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5032112" y="2174875"/>
            <a:ext cx="4378590" cy="3951288"/>
          </a:xfrm>
        </p:spPr>
        <p:txBody>
          <a:bodyPr/>
          <a:lstStyle>
            <a:lvl1pPr>
              <a:defRPr sz="2400">
                <a:latin typeface="IPA Pゴシック" panose="020B0500000000000000" pitchFamily="50" charset="-128"/>
                <a:ea typeface="IPA Pゴシック" panose="020B0500000000000000" pitchFamily="50" charset="-128"/>
              </a:defRPr>
            </a:lvl1pPr>
            <a:lvl2pPr>
              <a:defRPr sz="2000">
                <a:latin typeface="IPA Pゴシック" panose="020B0500000000000000" pitchFamily="50" charset="-128"/>
                <a:ea typeface="IPA Pゴシック" panose="020B0500000000000000" pitchFamily="50" charset="-128"/>
              </a:defRPr>
            </a:lvl2pPr>
            <a:lvl3pPr>
              <a:defRPr sz="1800">
                <a:latin typeface="IPA Pゴシック" panose="020B0500000000000000" pitchFamily="50" charset="-128"/>
                <a:ea typeface="IPA Pゴシック" panose="020B0500000000000000" pitchFamily="50" charset="-128"/>
              </a:defRPr>
            </a:lvl3pPr>
            <a:lvl4pPr>
              <a:defRPr sz="1600">
                <a:latin typeface="IPA Pゴシック" panose="020B0500000000000000" pitchFamily="50" charset="-128"/>
                <a:ea typeface="IPA Pゴシック" panose="020B0500000000000000" pitchFamily="50" charset="-128"/>
              </a:defRPr>
            </a:lvl4pPr>
            <a:lvl5pPr>
              <a:defRPr sz="1600">
                <a:latin typeface="IPA Pゴシック" panose="020B0500000000000000" pitchFamily="50" charset="-128"/>
                <a:ea typeface="IPA Pゴシック" panose="020B0500000000000000"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5"/>
          <p:cNvSpPr>
            <a:spLocks noGrp="1" noChangeArrowheads="1"/>
          </p:cNvSpPr>
          <p:nvPr>
            <p:ph type="dt" sz="half" idx="10"/>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8" name="Rectangle 6"/>
          <p:cNvSpPr>
            <a:spLocks noGrp="1" noChangeArrowheads="1"/>
          </p:cNvSpPr>
          <p:nvPr>
            <p:ph type="ftr" sz="quarter" idx="11"/>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9" name="Rectangle 7"/>
          <p:cNvSpPr>
            <a:spLocks noGrp="1" noChangeArrowheads="1"/>
          </p:cNvSpPr>
          <p:nvPr>
            <p:ph type="sldNum" sz="quarter" idx="12"/>
          </p:nvPr>
        </p:nvSpPr>
        <p:spPr>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19304028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4"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5"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18408967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3"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4"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38357513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923702"/>
          </a:xfrm>
        </p:spPr>
        <p:txBody>
          <a:bodyPr anchor="b"/>
          <a:lstStyle>
            <a:lvl1pPr algn="l">
              <a:defRPr sz="2000" b="1"/>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a:xfrm>
            <a:off x="3872972" y="273053"/>
            <a:ext cx="5537729" cy="5853113"/>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 3"/>
          <p:cNvSpPr>
            <a:spLocks noGrp="1"/>
          </p:cNvSpPr>
          <p:nvPr>
            <p:ph type="body" sz="half" idx="2"/>
          </p:nvPr>
        </p:nvSpPr>
        <p:spPr>
          <a:xfrm>
            <a:off x="495300" y="1435103"/>
            <a:ext cx="3259006" cy="4691063"/>
          </a:xfrm>
        </p:spPr>
        <p:txBody>
          <a:bodyPr/>
          <a:lstStyle>
            <a:lvl1pPr marL="0" indent="0">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ja-JP" altLang="en-US"/>
              <a:t>マスター テキストの書式設定</a:t>
            </a:r>
          </a:p>
        </p:txBody>
      </p:sp>
      <p:sp>
        <p:nvSpPr>
          <p:cNvPr id="5"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6"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7"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37391237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198" indent="0">
              <a:buNone/>
              <a:defRPr sz="2800"/>
            </a:lvl2pPr>
            <a:lvl3pPr marL="914395" indent="0">
              <a:buNone/>
              <a:defRPr sz="2400"/>
            </a:lvl3pPr>
            <a:lvl4pPr marL="1371592" indent="0">
              <a:buNone/>
              <a:defRPr sz="2000"/>
            </a:lvl4pPr>
            <a:lvl5pPr marL="1828789" indent="0">
              <a:buNone/>
              <a:defRPr sz="2000"/>
            </a:lvl5pPr>
            <a:lvl6pPr marL="2285987" indent="0">
              <a:buNone/>
              <a:defRPr sz="2000"/>
            </a:lvl6pPr>
            <a:lvl7pPr marL="2743185" indent="0">
              <a:buNone/>
              <a:defRPr sz="2000"/>
            </a:lvl7pPr>
            <a:lvl8pPr marL="3200381" indent="0">
              <a:buNone/>
              <a:defRPr sz="2000"/>
            </a:lvl8pPr>
            <a:lvl9pPr marL="3657579"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ja-JP" altLang="en-US"/>
              <a:t>マスター テキストの書式設定</a:t>
            </a:r>
          </a:p>
        </p:txBody>
      </p:sp>
      <p:sp>
        <p:nvSpPr>
          <p:cNvPr id="5"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6"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7"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285457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3"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dirty="0"/>
          </a:p>
        </p:txBody>
      </p:sp>
      <p:sp>
        <p:nvSpPr>
          <p:cNvPr id="4"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dirty="0"/>
          </a:p>
        </p:txBody>
      </p:sp>
      <p:sp>
        <p:nvSpPr>
          <p:cNvPr id="5"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33307930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5"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6"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14100467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59493" y="260350"/>
            <a:ext cx="2206492" cy="6076950"/>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540014" y="260350"/>
            <a:ext cx="6454379" cy="60769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5"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6"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12954419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2020/12/8</a:t>
            </a:r>
            <a:endParaRPr kumimoji="1" lang="ja-JP" altLang="en-US"/>
          </a:p>
        </p:txBody>
      </p:sp>
      <p:sp>
        <p:nvSpPr>
          <p:cNvPr id="4" name="フッター プレースホルダー 3"/>
          <p:cNvSpPr>
            <a:spLocks noGrp="1"/>
          </p:cNvSpPr>
          <p:nvPr>
            <p:ph type="ftr" sz="quarter" idx="11"/>
          </p:nvPr>
        </p:nvSpPr>
        <p:spPr/>
        <p:txBody>
          <a:bodyPr/>
          <a:lstStyle/>
          <a:p>
            <a:r>
              <a:rPr kumimoji="1" lang="zh-TW" altLang="en-US"/>
              <a:t>独立行政法人情報処理推進機構</a:t>
            </a:r>
            <a:endParaRPr kumimoji="1" lang="ja-JP" altLang="en-US"/>
          </a:p>
        </p:txBody>
      </p:sp>
      <p:sp>
        <p:nvSpPr>
          <p:cNvPr id="5" name="スライド番号プレースホルダー 4"/>
          <p:cNvSpPr>
            <a:spLocks noGrp="1"/>
          </p:cNvSpPr>
          <p:nvPr>
            <p:ph type="sldNum" sz="quarter" idx="12"/>
          </p:nvPr>
        </p:nvSpPr>
        <p:spPr/>
        <p:txBody>
          <a:bodyPr/>
          <a:lstStyle/>
          <a:p>
            <a:fld id="{D9550142-B990-490A-A107-ED7302A7FD52}" type="slidenum">
              <a:rPr kumimoji="1" lang="ja-JP" altLang="en-US" smtClean="0"/>
              <a:t>‹#›</a:t>
            </a:fld>
            <a:endParaRPr kumimoji="1" lang="ja-JP" altLang="en-US"/>
          </a:p>
        </p:txBody>
      </p:sp>
      <p:sp>
        <p:nvSpPr>
          <p:cNvPr id="6" name="タイトル 1"/>
          <p:cNvSpPr>
            <a:spLocks noGrp="1"/>
          </p:cNvSpPr>
          <p:nvPr>
            <p:ph type="title"/>
          </p:nvPr>
        </p:nvSpPr>
        <p:spPr>
          <a:xfrm>
            <a:off x="200472" y="202874"/>
            <a:ext cx="9505503" cy="433196"/>
          </a:xfrm>
        </p:spPr>
        <p:txBody>
          <a:bodyPr wrap="square">
            <a:spAutoFit/>
          </a:bodyPr>
          <a:lstStyle>
            <a:lvl1pPr algn="l">
              <a:defRPr lang="ja-JP" altLang="en-US" sz="2215"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a:t>マスター タイトルの書式設定</a:t>
            </a:r>
            <a:endParaRPr kumimoji="1" lang="ja-JP" altLang="en-US" dirty="0"/>
          </a:p>
        </p:txBody>
      </p:sp>
      <p:sp>
        <p:nvSpPr>
          <p:cNvPr id="8" name="テキスト プレースホルダー 9"/>
          <p:cNvSpPr>
            <a:spLocks noGrp="1"/>
          </p:cNvSpPr>
          <p:nvPr>
            <p:ph type="body" sz="quarter" idx="13" hasCustomPrompt="1"/>
          </p:nvPr>
        </p:nvSpPr>
        <p:spPr>
          <a:xfrm>
            <a:off x="200794" y="6309322"/>
            <a:ext cx="9396722" cy="149143"/>
          </a:xfrm>
          <a:noFill/>
        </p:spPr>
        <p:txBody>
          <a:bodyPr wrap="square" lIns="0" tIns="0" rIns="0" bIns="0">
            <a:spAutoFit/>
          </a:bodyPr>
          <a:lstStyle>
            <a:lvl1pPr marL="0" indent="0">
              <a:spcBef>
                <a:spcPts val="0"/>
              </a:spcBef>
              <a:spcAft>
                <a:spcPts val="0"/>
              </a:spcAft>
              <a:buNone/>
              <a:defRPr sz="969">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6" y="3104965"/>
            <a:ext cx="1715213" cy="284052"/>
          </a:xfrm>
          <a:noFill/>
        </p:spPr>
        <p:txBody>
          <a:bodyPr wrap="none" lIns="0" tIns="0" rIns="0" bIns="0">
            <a:spAutoFit/>
          </a:bodyPr>
          <a:lstStyle>
            <a:lvl1pPr marL="0" indent="0">
              <a:spcBef>
                <a:spcPts val="0"/>
              </a:spcBef>
              <a:spcAft>
                <a:spcPts val="0"/>
              </a:spcAft>
              <a:buNone/>
              <a:defRPr sz="1846">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6"/>
            <a:ext cx="1194238" cy="198837"/>
          </a:xfrm>
          <a:noFill/>
        </p:spPr>
        <p:txBody>
          <a:bodyPr wrap="none" lIns="0" tIns="0" rIns="0" bIns="0">
            <a:spAutoFit/>
          </a:bodyPr>
          <a:lstStyle>
            <a:lvl1pPr marL="0" indent="0">
              <a:spcBef>
                <a:spcPts val="0"/>
              </a:spcBef>
              <a:spcAft>
                <a:spcPts val="0"/>
              </a:spcAft>
              <a:buNone/>
              <a:defRPr sz="1292">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6"/>
            <a:ext cx="1021113" cy="149143"/>
          </a:xfrm>
          <a:noFill/>
        </p:spPr>
        <p:txBody>
          <a:bodyPr wrap="none" lIns="0" tIns="0" rIns="0" bIns="0">
            <a:spAutoFit/>
          </a:bodyPr>
          <a:lstStyle>
            <a:lvl1pPr marL="0" indent="0">
              <a:spcBef>
                <a:spcPts val="0"/>
              </a:spcBef>
              <a:spcAft>
                <a:spcPts val="0"/>
              </a:spcAft>
              <a:buNone/>
              <a:defRPr sz="969">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6" y="764706"/>
            <a:ext cx="9505950" cy="502161"/>
          </a:xfrm>
          <a:solidFill>
            <a:srgbClr val="99D6EC"/>
          </a:solidFill>
          <a:ln>
            <a:noFill/>
          </a:ln>
        </p:spPr>
        <p:txBody>
          <a:bodyPr vert="horz" wrap="square" lIns="216000" tIns="108000" rIns="216000" bIns="108000" rtlCol="0" anchor="t" anchorCtr="0">
            <a:spAutoFit/>
          </a:bodyPr>
          <a:lstStyle>
            <a:lvl1pPr>
              <a:defRPr lang="ja-JP" altLang="en-US" sz="1846" dirty="0">
                <a:latin typeface="Meiryo UI" panose="020B0604030504040204" pitchFamily="50" charset="-128"/>
                <a:ea typeface="Meiryo UI" panose="020B0604030504040204" pitchFamily="50" charset="-128"/>
                <a:cs typeface="Meiryo UI" panose="020B0604030504040204" pitchFamily="50" charset="-128"/>
              </a:defRPr>
            </a:lvl1pPr>
          </a:lstStyle>
          <a:p>
            <a:pPr marL="237398" lvl="0" indent="-237398">
              <a:spcBef>
                <a:spcPts val="554"/>
              </a:spcBef>
              <a:spcAft>
                <a:spcPts val="554"/>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8124867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4953000" y="260351"/>
            <a:ext cx="4445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defRPr/>
            </a:pPr>
            <a:endParaRPr lang="ja-JP" altLang="ja-JP" sz="1800">
              <a:latin typeface="IPA Pゴシック" panose="020B0500000000000000" pitchFamily="50" charset="-128"/>
              <a:ea typeface="IPA Pゴシック" panose="020B0500000000000000" pitchFamily="50" charset="-128"/>
            </a:endParaRPr>
          </a:p>
        </p:txBody>
      </p:sp>
      <p:sp>
        <p:nvSpPr>
          <p:cNvPr id="5" name="正方形/長方形 4"/>
          <p:cNvSpPr/>
          <p:nvPr/>
        </p:nvSpPr>
        <p:spPr>
          <a:xfrm>
            <a:off x="9555162" y="-3175"/>
            <a:ext cx="350838" cy="6861175"/>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800">
              <a:latin typeface="IPA Pゴシック" panose="020B0500000000000000" pitchFamily="50" charset="-128"/>
              <a:ea typeface="IPA Pゴシック" panose="020B0500000000000000" pitchFamily="50" charset="-128"/>
            </a:endParaRPr>
          </a:p>
        </p:txBody>
      </p:sp>
      <p:sp>
        <p:nvSpPr>
          <p:cNvPr id="6" name="正方形/長方形 5"/>
          <p:cNvSpPr/>
          <p:nvPr/>
        </p:nvSpPr>
        <p:spPr>
          <a:xfrm>
            <a:off x="9555162" y="-3175"/>
            <a:ext cx="350838" cy="357663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800">
              <a:latin typeface="IPA Pゴシック" panose="020B0500000000000000" pitchFamily="50" charset="-128"/>
              <a:ea typeface="IPA Pゴシック" panose="020B0500000000000000" pitchFamily="50" charset="-128"/>
            </a:endParaRPr>
          </a:p>
        </p:txBody>
      </p:sp>
      <p:cxnSp>
        <p:nvCxnSpPr>
          <p:cNvPr id="7" name="直線コネクタ 6"/>
          <p:cNvCxnSpPr/>
          <p:nvPr/>
        </p:nvCxnSpPr>
        <p:spPr>
          <a:xfrm>
            <a:off x="194337" y="3573463"/>
            <a:ext cx="9360826" cy="0"/>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96058" y="3644900"/>
            <a:ext cx="9359106" cy="0"/>
          </a:xfrm>
          <a:prstGeom prst="line">
            <a:avLst/>
          </a:prstGeom>
          <a:ln w="3175">
            <a:solidFill>
              <a:srgbClr val="000066"/>
            </a:solidFill>
            <a:prstDash val="dash"/>
          </a:ln>
        </p:spPr>
        <p:style>
          <a:lnRef idx="1">
            <a:schemeClr val="accent1"/>
          </a:lnRef>
          <a:fillRef idx="0">
            <a:schemeClr val="accent1"/>
          </a:fillRef>
          <a:effectRef idx="0">
            <a:schemeClr val="accent1"/>
          </a:effectRef>
          <a:fontRef idx="minor">
            <a:schemeClr val="tx1"/>
          </a:fontRef>
        </p:style>
      </p:cxnSp>
      <p:pic>
        <p:nvPicPr>
          <p:cNvPr id="9" name="Picture 4" descr="C:\Users\ms-hito\Documents\★広報業務\7_IPAロゴ\2014年5月_Webサイト用ロゴ作成\20140616_ポータルへアップ\IPA_logotype-4CPOJI.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0709" y="128928"/>
            <a:ext cx="3358135" cy="92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1286405" y="1958978"/>
            <a:ext cx="7957073" cy="1325563"/>
          </a:xfrm>
        </p:spPr>
        <p:txBody>
          <a:bodyPr/>
          <a:lstStyle>
            <a:lvl1pPr>
              <a:defRPr b="1" baseline="0">
                <a:latin typeface="IPA Pゴシック" panose="020B0500000000000000" pitchFamily="50" charset="-128"/>
                <a:ea typeface="Meiryo UI" panose="020B0604030504040204" pitchFamily="50" charset="-128"/>
              </a:defRPr>
            </a:lvl1pPr>
          </a:lstStyle>
          <a:p>
            <a:r>
              <a:rPr lang="ja-JP" altLang="en-US"/>
              <a:t>マスター タイトルの書式設定</a:t>
            </a:r>
            <a:endParaRPr lang="ja-JP" altLang="en-US" dirty="0"/>
          </a:p>
        </p:txBody>
      </p:sp>
      <p:sp>
        <p:nvSpPr>
          <p:cNvPr id="5124" name="Rectangle 4"/>
          <p:cNvSpPr>
            <a:spLocks noGrp="1" noChangeArrowheads="1"/>
          </p:cNvSpPr>
          <p:nvPr>
            <p:ph type="subTitle" idx="1"/>
          </p:nvPr>
        </p:nvSpPr>
        <p:spPr>
          <a:xfrm>
            <a:off x="2222697" y="3933056"/>
            <a:ext cx="7098896" cy="1752600"/>
          </a:xfrm>
        </p:spPr>
        <p:txBody>
          <a:bodyPr anchor="ctr"/>
          <a:lstStyle>
            <a:lvl1pPr marL="0" indent="0" algn="r">
              <a:buFontTx/>
              <a:buNone/>
              <a:defRPr sz="2800" baseline="0">
                <a:latin typeface="IPA Pゴシック" panose="020B0500000000000000" pitchFamily="50" charset="-128"/>
                <a:ea typeface="Meiryo UI" panose="020B0604030504040204" pitchFamily="50" charset="-128"/>
              </a:defRPr>
            </a:lvl1pPr>
          </a:lstStyle>
          <a:p>
            <a:r>
              <a:rPr lang="ja-JP" altLang="en-US"/>
              <a:t>マスター サブタイトルの書式設定</a:t>
            </a:r>
            <a:endParaRPr lang="ja-JP" altLang="en-US" dirty="0"/>
          </a:p>
        </p:txBody>
      </p:sp>
      <p:sp>
        <p:nvSpPr>
          <p:cNvPr id="10" name="Rectangle 5"/>
          <p:cNvSpPr>
            <a:spLocks noGrp="1" noChangeArrowheads="1"/>
          </p:cNvSpPr>
          <p:nvPr>
            <p:ph type="dt" sz="half" idx="10"/>
          </p:nvPr>
        </p:nvSpPr>
        <p:spPr>
          <a:xfrm>
            <a:off x="507339" y="6461128"/>
            <a:ext cx="2311400" cy="352425"/>
          </a:xfrm>
        </p:spPr>
        <p:txBody>
          <a:bodyPr/>
          <a:lstStyle>
            <a:lvl1pPr>
              <a:defRPr>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11" name="Rectangle 6"/>
          <p:cNvSpPr>
            <a:spLocks noGrp="1" noChangeArrowheads="1"/>
          </p:cNvSpPr>
          <p:nvPr>
            <p:ph type="ftr" sz="quarter" idx="11"/>
          </p:nvPr>
        </p:nvSpPr>
        <p:spPr>
          <a:xfrm>
            <a:off x="3396589" y="6461128"/>
            <a:ext cx="3136900" cy="352425"/>
          </a:xfrm>
        </p:spPr>
        <p:txBody>
          <a:bodyPr/>
          <a:lstStyle>
            <a:lvl1pPr>
              <a:defRPr>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12" name="Rectangle 7"/>
          <p:cNvSpPr>
            <a:spLocks noGrp="1" noChangeArrowheads="1"/>
          </p:cNvSpPr>
          <p:nvPr>
            <p:ph type="sldNum" sz="quarter" idx="12"/>
          </p:nvPr>
        </p:nvSpPr>
        <p:spPr>
          <a:xfrm>
            <a:off x="7111339" y="6461128"/>
            <a:ext cx="2311400" cy="352425"/>
          </a:xfrm>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27364766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aseline="0">
                <a:latin typeface="IPA Pゴシック" panose="020B0500000000000000" pitchFamily="50" charset="-128"/>
                <a:ea typeface="Meiryo UI" panose="020B0604030504040204" pitchFamily="50" charset="-128"/>
              </a:defRPr>
            </a:lvl1pPr>
          </a:lstStyle>
          <a:p>
            <a:r>
              <a:rPr lang="ja-JP" altLang="en-US" dirty="0"/>
              <a:t>マスター タイトルの書式設定</a:t>
            </a:r>
          </a:p>
        </p:txBody>
      </p:sp>
      <p:sp>
        <p:nvSpPr>
          <p:cNvPr id="3" name="コンテンツ プレースホルダ 2"/>
          <p:cNvSpPr>
            <a:spLocks noGrp="1"/>
          </p:cNvSpPr>
          <p:nvPr>
            <p:ph idx="1"/>
          </p:nvPr>
        </p:nvSpPr>
        <p:spPr/>
        <p:txBody>
          <a:bodyPr/>
          <a:lstStyle>
            <a:lvl1pPr>
              <a:defRPr baseline="0">
                <a:latin typeface="IPA Pゴシック" panose="020B0500000000000000" pitchFamily="50" charset="-128"/>
                <a:ea typeface="Meiryo UI" panose="020B0604030504040204" pitchFamily="50" charset="-128"/>
              </a:defRPr>
            </a:lvl1pPr>
            <a:lvl2pPr>
              <a:defRPr baseline="0">
                <a:latin typeface="IPA Pゴシック" panose="020B0500000000000000" pitchFamily="50" charset="-128"/>
                <a:ea typeface="Meiryo UI" panose="020B0604030504040204" pitchFamily="50" charset="-128"/>
              </a:defRPr>
            </a:lvl2pPr>
            <a:lvl3pPr>
              <a:defRPr baseline="0">
                <a:latin typeface="IPA Pゴシック" panose="020B0500000000000000" pitchFamily="50" charset="-128"/>
                <a:ea typeface="Meiryo UI" panose="020B0604030504040204" pitchFamily="50" charset="-128"/>
              </a:defRPr>
            </a:lvl3pPr>
            <a:lvl4pPr>
              <a:defRPr baseline="0">
                <a:latin typeface="IPA Pゴシック" panose="020B0500000000000000" pitchFamily="50" charset="-128"/>
                <a:ea typeface="Meiryo UI" panose="020B0604030504040204" pitchFamily="50" charset="-128"/>
              </a:defRPr>
            </a:lvl4pPr>
            <a:lvl5pPr>
              <a:defRPr baseline="0">
                <a:latin typeface="IPA Pゴシック" panose="020B0500000000000000" pitchFamily="50" charset="-128"/>
                <a:ea typeface="Meiryo UI" panose="020B060403050404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p:cNvSpPr>
            <a:spLocks noGrp="1" noChangeArrowheads="1"/>
          </p:cNvSpPr>
          <p:nvPr>
            <p:ph type="dt" sz="half" idx="10"/>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5" name="Rectangle 6"/>
          <p:cNvSpPr>
            <a:spLocks noGrp="1" noChangeArrowheads="1"/>
          </p:cNvSpPr>
          <p:nvPr>
            <p:ph type="ftr" sz="quarter" idx="11"/>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6" name="Rectangle 7"/>
          <p:cNvSpPr>
            <a:spLocks noGrp="1" noChangeArrowheads="1"/>
          </p:cNvSpPr>
          <p:nvPr>
            <p:ph type="sldNum" sz="quarter" idx="12"/>
          </p:nvPr>
        </p:nvSpPr>
        <p:spPr>
          <a:xfrm>
            <a:off x="7605295" y="6598048"/>
            <a:ext cx="2311400" cy="287337"/>
          </a:xfrm>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9210170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3"/>
            <a:ext cx="8420100" cy="1362075"/>
          </a:xfrm>
        </p:spPr>
        <p:txBody>
          <a:bodyPr anchor="t"/>
          <a:lstStyle>
            <a:lvl1pPr algn="l">
              <a:defRPr sz="4000" b="1" cap="all" baseline="0">
                <a:latin typeface="IPA Pゴシック" panose="020B0500000000000000" pitchFamily="50" charset="-128"/>
                <a:ea typeface="Meiryo UI" panose="020B0604030504040204" pitchFamily="50" charset="-128"/>
              </a:defRPr>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baseline="0">
                <a:latin typeface="IPA Pゴシック" panose="020B0500000000000000" pitchFamily="50" charset="-128"/>
                <a:ea typeface="Meiryo UI" panose="020B0604030504040204" pitchFamily="50" charset="-128"/>
              </a:defRPr>
            </a:lvl1pPr>
            <a:lvl2pPr marL="457198" indent="0">
              <a:buNone/>
              <a:defRPr sz="1800"/>
            </a:lvl2pPr>
            <a:lvl3pPr marL="914395" indent="0">
              <a:buNone/>
              <a:defRPr sz="1600"/>
            </a:lvl3pPr>
            <a:lvl4pPr marL="1371592" indent="0">
              <a:buNone/>
              <a:defRPr sz="1400"/>
            </a:lvl4pPr>
            <a:lvl5pPr marL="1828789" indent="0">
              <a:buNone/>
              <a:defRPr sz="1400"/>
            </a:lvl5pPr>
            <a:lvl6pPr marL="2285987" indent="0">
              <a:buNone/>
              <a:defRPr sz="1400"/>
            </a:lvl6pPr>
            <a:lvl7pPr marL="2743185" indent="0">
              <a:buNone/>
              <a:defRPr sz="1400"/>
            </a:lvl7pPr>
            <a:lvl8pPr marL="3200381" indent="0">
              <a:buNone/>
              <a:defRPr sz="1400"/>
            </a:lvl8pPr>
            <a:lvl9pPr marL="3657579" indent="0">
              <a:buNone/>
              <a:defRPr sz="1400"/>
            </a:lvl9pPr>
          </a:lstStyle>
          <a:p>
            <a:pPr lvl="0"/>
            <a:r>
              <a:rPr lang="ja-JP" altLang="en-US" dirty="0"/>
              <a:t>マスター テキストの書式設定</a:t>
            </a:r>
          </a:p>
        </p:txBody>
      </p:sp>
      <p:sp>
        <p:nvSpPr>
          <p:cNvPr id="4" name="Rectangle 5"/>
          <p:cNvSpPr>
            <a:spLocks noGrp="1" noChangeArrowheads="1"/>
          </p:cNvSpPr>
          <p:nvPr>
            <p:ph type="dt" sz="half" idx="10"/>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5" name="Rectangle 6"/>
          <p:cNvSpPr>
            <a:spLocks noGrp="1" noChangeArrowheads="1"/>
          </p:cNvSpPr>
          <p:nvPr>
            <p:ph type="ftr" sz="quarter" idx="11"/>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6" name="Rectangle 7"/>
          <p:cNvSpPr>
            <a:spLocks noGrp="1" noChangeArrowheads="1"/>
          </p:cNvSpPr>
          <p:nvPr>
            <p:ph type="sldNum" sz="quarter" idx="12"/>
          </p:nvPr>
        </p:nvSpPr>
        <p:spPr>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3581326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IPA Pゴシック" panose="020B0500000000000000" pitchFamily="50" charset="-128"/>
                <a:ea typeface="IPA Pゴシック" panose="020B0500000000000000" pitchFamily="50" charset="-128"/>
              </a:defRPr>
            </a:lvl1p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540016" y="1412878"/>
            <a:ext cx="4330435" cy="4924425"/>
          </a:xfrm>
        </p:spPr>
        <p:txBody>
          <a:bodyPr/>
          <a:lstStyle>
            <a:lvl1pPr>
              <a:defRPr sz="2800">
                <a:latin typeface="IPA Pゴシック" panose="020B0500000000000000" pitchFamily="50" charset="-128"/>
                <a:ea typeface="IPA Pゴシック" panose="020B0500000000000000" pitchFamily="50" charset="-128"/>
              </a:defRPr>
            </a:lvl1pPr>
            <a:lvl2pPr>
              <a:defRPr sz="2400">
                <a:latin typeface="IPA Pゴシック" panose="020B0500000000000000" pitchFamily="50" charset="-128"/>
                <a:ea typeface="IPA Pゴシック" panose="020B0500000000000000" pitchFamily="50" charset="-128"/>
              </a:defRPr>
            </a:lvl2pPr>
            <a:lvl3pPr>
              <a:defRPr sz="2000">
                <a:latin typeface="IPA Pゴシック" panose="020B0500000000000000" pitchFamily="50" charset="-128"/>
                <a:ea typeface="IPA Pゴシック" panose="020B0500000000000000" pitchFamily="50" charset="-128"/>
              </a:defRPr>
            </a:lvl3pPr>
            <a:lvl4pPr>
              <a:defRPr sz="1800">
                <a:latin typeface="IPA Pゴシック" panose="020B0500000000000000" pitchFamily="50" charset="-128"/>
                <a:ea typeface="IPA Pゴシック" panose="020B0500000000000000" pitchFamily="50" charset="-128"/>
              </a:defRPr>
            </a:lvl4pPr>
            <a:lvl5pPr>
              <a:defRPr sz="1800">
                <a:latin typeface="IPA Pゴシック" panose="020B0500000000000000" pitchFamily="50" charset="-128"/>
                <a:ea typeface="IPA Pゴシック" panose="020B0500000000000000"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35552" y="1412878"/>
            <a:ext cx="4330435" cy="4924425"/>
          </a:xfrm>
        </p:spPr>
        <p:txBody>
          <a:bodyPr/>
          <a:lstStyle>
            <a:lvl1pPr>
              <a:defRPr sz="2800">
                <a:latin typeface="IPA Pゴシック" panose="020B0500000000000000" pitchFamily="50" charset="-128"/>
                <a:ea typeface="IPA Pゴシック" panose="020B0500000000000000" pitchFamily="50" charset="-128"/>
              </a:defRPr>
            </a:lvl1pPr>
            <a:lvl2pPr>
              <a:defRPr sz="2400">
                <a:latin typeface="IPA Pゴシック" panose="020B0500000000000000" pitchFamily="50" charset="-128"/>
                <a:ea typeface="IPA Pゴシック" panose="020B0500000000000000" pitchFamily="50" charset="-128"/>
              </a:defRPr>
            </a:lvl2pPr>
            <a:lvl3pPr>
              <a:defRPr sz="2000">
                <a:latin typeface="IPA Pゴシック" panose="020B0500000000000000" pitchFamily="50" charset="-128"/>
                <a:ea typeface="IPA Pゴシック" panose="020B0500000000000000" pitchFamily="50" charset="-128"/>
              </a:defRPr>
            </a:lvl3pPr>
            <a:lvl4pPr>
              <a:defRPr sz="1800">
                <a:latin typeface="IPA Pゴシック" panose="020B0500000000000000" pitchFamily="50" charset="-128"/>
                <a:ea typeface="IPA Pゴシック" panose="020B0500000000000000" pitchFamily="50" charset="-128"/>
              </a:defRPr>
            </a:lvl4pPr>
            <a:lvl5pPr>
              <a:defRPr sz="1800">
                <a:latin typeface="IPA Pゴシック" panose="020B0500000000000000" pitchFamily="50" charset="-128"/>
                <a:ea typeface="IPA Pゴシック" panose="020B0500000000000000"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5"/>
          <p:cNvSpPr>
            <a:spLocks noGrp="1" noChangeArrowheads="1"/>
          </p:cNvSpPr>
          <p:nvPr>
            <p:ph type="dt" sz="half" idx="10"/>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6" name="Rectangle 6"/>
          <p:cNvSpPr>
            <a:spLocks noGrp="1" noChangeArrowheads="1"/>
          </p:cNvSpPr>
          <p:nvPr>
            <p:ph type="ftr" sz="quarter" idx="11"/>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7" name="Rectangle 7"/>
          <p:cNvSpPr>
            <a:spLocks noGrp="1" noChangeArrowheads="1"/>
          </p:cNvSpPr>
          <p:nvPr>
            <p:ph type="sldNum" sz="quarter" idx="12"/>
          </p:nvPr>
        </p:nvSpPr>
        <p:spPr>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20529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4624"/>
            <a:ext cx="8915400" cy="1143000"/>
          </a:xfrm>
        </p:spPr>
        <p:txBody>
          <a:bodyPr/>
          <a:lstStyle>
            <a:lvl1pPr>
              <a:defRPr baseline="0">
                <a:latin typeface="IPA Pゴシック" panose="020B0500000000000000" pitchFamily="50" charset="-128"/>
                <a:ea typeface="Meiryo UI" panose="020B0604030504040204" pitchFamily="50" charset="-128"/>
              </a:defRPr>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baseline="0">
                <a:latin typeface="IPA Pゴシック" panose="020B0500000000000000" pitchFamily="50" charset="-128"/>
                <a:ea typeface="Meiryo UI" panose="020B0604030504040204" pitchFamily="50" charset="-128"/>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baseline="0">
                <a:latin typeface="IPA Pゴシック" panose="020B0500000000000000" pitchFamily="50" charset="-128"/>
                <a:ea typeface="Meiryo UI" panose="020B0604030504040204" pitchFamily="50" charset="-128"/>
              </a:defRPr>
            </a:lvl1pPr>
            <a:lvl2pPr>
              <a:defRPr sz="2000" baseline="0">
                <a:latin typeface="IPA Pゴシック" panose="020B0500000000000000" pitchFamily="50" charset="-128"/>
                <a:ea typeface="Meiryo UI" panose="020B0604030504040204" pitchFamily="50" charset="-128"/>
              </a:defRPr>
            </a:lvl2pPr>
            <a:lvl3pPr>
              <a:defRPr sz="1800" baseline="0">
                <a:latin typeface="IPA Pゴシック" panose="020B0500000000000000" pitchFamily="50" charset="-128"/>
                <a:ea typeface="Meiryo UI" panose="020B0604030504040204" pitchFamily="50" charset="-128"/>
              </a:defRPr>
            </a:lvl3pPr>
            <a:lvl4pPr>
              <a:defRPr sz="1600" baseline="0">
                <a:latin typeface="IPA Pゴシック" panose="020B0500000000000000" pitchFamily="50" charset="-128"/>
                <a:ea typeface="Meiryo UI" panose="020B0604030504040204" pitchFamily="50" charset="-128"/>
              </a:defRPr>
            </a:lvl4pPr>
            <a:lvl5pPr>
              <a:defRPr sz="1600" baseline="0">
                <a:latin typeface="IPA Pゴシック" panose="020B0500000000000000"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5032112" y="1535113"/>
            <a:ext cx="4378590" cy="639762"/>
          </a:xfrm>
        </p:spPr>
        <p:txBody>
          <a:bodyPr anchor="b"/>
          <a:lstStyle>
            <a:lvl1pPr marL="0" indent="0">
              <a:buNone/>
              <a:defRPr sz="2400" b="1" baseline="0">
                <a:latin typeface="IPA Pゴシック" panose="020B0500000000000000" pitchFamily="50" charset="-128"/>
                <a:ea typeface="Meiryo UI" panose="020B0604030504040204" pitchFamily="50" charset="-128"/>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5032112" y="2174875"/>
            <a:ext cx="4378590" cy="3951288"/>
          </a:xfrm>
        </p:spPr>
        <p:txBody>
          <a:bodyPr/>
          <a:lstStyle>
            <a:lvl1pPr>
              <a:defRPr sz="2400" baseline="0">
                <a:latin typeface="IPA Pゴシック" panose="020B0500000000000000" pitchFamily="50" charset="-128"/>
                <a:ea typeface="Meiryo UI" panose="020B0604030504040204" pitchFamily="50" charset="-128"/>
              </a:defRPr>
            </a:lvl1pPr>
            <a:lvl2pPr>
              <a:defRPr sz="2000" baseline="0">
                <a:latin typeface="IPA Pゴシック" panose="020B0500000000000000" pitchFamily="50" charset="-128"/>
                <a:ea typeface="Meiryo UI" panose="020B0604030504040204" pitchFamily="50" charset="-128"/>
              </a:defRPr>
            </a:lvl2pPr>
            <a:lvl3pPr>
              <a:defRPr sz="1800" baseline="0">
                <a:latin typeface="IPA Pゴシック" panose="020B0500000000000000" pitchFamily="50" charset="-128"/>
                <a:ea typeface="Meiryo UI" panose="020B0604030504040204" pitchFamily="50" charset="-128"/>
              </a:defRPr>
            </a:lvl3pPr>
            <a:lvl4pPr>
              <a:defRPr sz="1600" baseline="0">
                <a:latin typeface="IPA Pゴシック" panose="020B0500000000000000" pitchFamily="50" charset="-128"/>
                <a:ea typeface="Meiryo UI" panose="020B0604030504040204" pitchFamily="50" charset="-128"/>
              </a:defRPr>
            </a:lvl4pPr>
            <a:lvl5pPr>
              <a:defRPr sz="1600" baseline="0">
                <a:latin typeface="IPA Pゴシック" panose="020B0500000000000000"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5"/>
          <p:cNvSpPr>
            <a:spLocks noGrp="1" noChangeArrowheads="1"/>
          </p:cNvSpPr>
          <p:nvPr>
            <p:ph type="dt" sz="half" idx="10"/>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8" name="Rectangle 6"/>
          <p:cNvSpPr>
            <a:spLocks noGrp="1" noChangeArrowheads="1"/>
          </p:cNvSpPr>
          <p:nvPr>
            <p:ph type="ftr" sz="quarter" idx="11"/>
          </p:nvPr>
        </p:nvSpPr>
        <p:spPr>
          <a:ln/>
        </p:spPr>
        <p:txBody>
          <a:bodyPr/>
          <a:lstStyle>
            <a:lvl1pPr>
              <a:defRPr>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9" name="Rectangle 7"/>
          <p:cNvSpPr>
            <a:spLocks noGrp="1" noChangeArrowheads="1"/>
          </p:cNvSpPr>
          <p:nvPr>
            <p:ph type="sldNum" sz="quarter" idx="12"/>
          </p:nvPr>
        </p:nvSpPr>
        <p:spPr>
          <a:ln/>
        </p:spPr>
        <p:txBody>
          <a:bodyPr/>
          <a:lstStyle>
            <a:lvl1pPr>
              <a:defRPr>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spTree>
    <p:extLst>
      <p:ext uri="{BB962C8B-B14F-4D97-AF65-F5344CB8AC3E}">
        <p14:creationId xmlns:p14="http://schemas.microsoft.com/office/powerpoint/2010/main" val="6521381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3"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4"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5"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42667921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3"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4" name="Rectangle 7"/>
          <p:cNvSpPr>
            <a:spLocks noGrp="1" noChangeArrowheads="1"/>
          </p:cNvSpPr>
          <p:nvPr>
            <p:ph type="sldNum" sz="quarter" idx="12"/>
          </p:nvPr>
        </p:nvSpPr>
        <p:spPr>
          <a:xfrm>
            <a:off x="7605295" y="6598048"/>
            <a:ext cx="2311400" cy="287337"/>
          </a:xfrm>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46116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5">
            <a:extLst>
              <a:ext uri="{FF2B5EF4-FFF2-40B4-BE49-F238E27FC236}">
                <a16:creationId xmlns:a16="http://schemas.microsoft.com/office/drawing/2014/main" id="{589210CF-2335-450D-BC7E-2C0AE6C4D73A}"/>
              </a:ext>
            </a:extLst>
          </p:cNvPr>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0690080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923702"/>
          </a:xfrm>
        </p:spPr>
        <p:txBody>
          <a:bodyPr anchor="b"/>
          <a:lstStyle>
            <a:lvl1pPr algn="l">
              <a:defRPr sz="2000" b="1"/>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a:xfrm>
            <a:off x="3872972" y="273053"/>
            <a:ext cx="5537729" cy="5853113"/>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 3"/>
          <p:cNvSpPr>
            <a:spLocks noGrp="1"/>
          </p:cNvSpPr>
          <p:nvPr>
            <p:ph type="body" sz="half" idx="2"/>
          </p:nvPr>
        </p:nvSpPr>
        <p:spPr>
          <a:xfrm>
            <a:off x="495300" y="1435103"/>
            <a:ext cx="3259006" cy="4691063"/>
          </a:xfrm>
        </p:spPr>
        <p:txBody>
          <a:bodyPr/>
          <a:lstStyle>
            <a:lvl1pPr marL="0" indent="0">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ja-JP" altLang="en-US"/>
              <a:t>マスター テキストの書式設定</a:t>
            </a:r>
          </a:p>
        </p:txBody>
      </p:sp>
      <p:sp>
        <p:nvSpPr>
          <p:cNvPr id="5"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6"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7"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36349075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198" indent="0">
              <a:buNone/>
              <a:defRPr sz="2800"/>
            </a:lvl2pPr>
            <a:lvl3pPr marL="914395" indent="0">
              <a:buNone/>
              <a:defRPr sz="2400"/>
            </a:lvl3pPr>
            <a:lvl4pPr marL="1371592" indent="0">
              <a:buNone/>
              <a:defRPr sz="2000"/>
            </a:lvl4pPr>
            <a:lvl5pPr marL="1828789" indent="0">
              <a:buNone/>
              <a:defRPr sz="2000"/>
            </a:lvl5pPr>
            <a:lvl6pPr marL="2285987" indent="0">
              <a:buNone/>
              <a:defRPr sz="2000"/>
            </a:lvl6pPr>
            <a:lvl7pPr marL="2743185" indent="0">
              <a:buNone/>
              <a:defRPr sz="2000"/>
            </a:lvl7pPr>
            <a:lvl8pPr marL="3200381" indent="0">
              <a:buNone/>
              <a:defRPr sz="2000"/>
            </a:lvl8pPr>
            <a:lvl9pPr marL="3657579"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ja-JP" altLang="en-US"/>
              <a:t>マスター テキストの書式設定</a:t>
            </a:r>
          </a:p>
        </p:txBody>
      </p:sp>
      <p:sp>
        <p:nvSpPr>
          <p:cNvPr id="5"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6"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7"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1679838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5"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6"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25844020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59493" y="260350"/>
            <a:ext cx="2206492" cy="6076950"/>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540014" y="260350"/>
            <a:ext cx="6454379" cy="6076950"/>
          </a:xfrm>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5"/>
          <p:cNvSpPr>
            <a:spLocks noGrp="1" noChangeArrowheads="1"/>
          </p:cNvSpPr>
          <p:nvPr>
            <p:ph type="dt" sz="half" idx="10"/>
          </p:nvPr>
        </p:nvSpPr>
        <p:spPr>
          <a:ln/>
        </p:spPr>
        <p:txBody>
          <a:bodyPr/>
          <a:lstStyle>
            <a:lvl1pPr>
              <a:defRPr/>
            </a:lvl1pPr>
          </a:lstStyle>
          <a:p>
            <a:r>
              <a:rPr kumimoji="1" lang="en-US" altLang="ja-JP"/>
              <a:t>2020/12/8</a:t>
            </a:r>
            <a:endParaRPr kumimoji="1" lang="ja-JP" altLang="en-US"/>
          </a:p>
        </p:txBody>
      </p:sp>
      <p:sp>
        <p:nvSpPr>
          <p:cNvPr id="5" name="Rectangle 6"/>
          <p:cNvSpPr>
            <a:spLocks noGrp="1" noChangeArrowheads="1"/>
          </p:cNvSpPr>
          <p:nvPr>
            <p:ph type="ftr" sz="quarter" idx="11"/>
          </p:nvPr>
        </p:nvSpPr>
        <p:spPr>
          <a:ln/>
        </p:spPr>
        <p:txBody>
          <a:bodyPr/>
          <a:lstStyle>
            <a:lvl1pPr>
              <a:defRPr/>
            </a:lvl1pPr>
          </a:lstStyle>
          <a:p>
            <a:r>
              <a:rPr kumimoji="1" lang="zh-TW" altLang="en-US"/>
              <a:t>独立行政法人情報処理推進機構</a:t>
            </a:r>
            <a:endParaRPr kumimoji="1" lang="ja-JP" altLang="en-US"/>
          </a:p>
        </p:txBody>
      </p:sp>
      <p:sp>
        <p:nvSpPr>
          <p:cNvPr id="6" name="Rectangle 7"/>
          <p:cNvSpPr>
            <a:spLocks noGrp="1" noChangeArrowheads="1"/>
          </p:cNvSpPr>
          <p:nvPr>
            <p:ph type="sldNum" sz="quarter" idx="12"/>
          </p:nvPr>
        </p:nvSpPr>
        <p:spPr>
          <a:ln/>
        </p:spPr>
        <p:txBody>
          <a:bodyPr/>
          <a:lstStyle>
            <a:lvl1pPr>
              <a:defRPr/>
            </a:lvl1pPr>
          </a:lstStyle>
          <a:p>
            <a:fld id="{DBFB1F43-6F2E-4538-AABB-23AEDF146290}" type="slidenum">
              <a:rPr kumimoji="1" lang="ja-JP" altLang="en-US" smtClean="0"/>
              <a:t>‹#›</a:t>
            </a:fld>
            <a:endParaRPr kumimoji="1" lang="ja-JP" altLang="en-US"/>
          </a:p>
        </p:txBody>
      </p:sp>
    </p:spTree>
    <p:extLst>
      <p:ext uri="{BB962C8B-B14F-4D97-AF65-F5344CB8AC3E}">
        <p14:creationId xmlns:p14="http://schemas.microsoft.com/office/powerpoint/2010/main" val="380040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9267365-4462-4C3F-ABA0-4E9D856E8CED}"/>
              </a:ext>
            </a:extLst>
          </p:cNvPr>
          <p:cNvSpPr>
            <a:spLocks noChangeArrowheads="1"/>
          </p:cNvSpPr>
          <p:nvPr/>
        </p:nvSpPr>
        <p:spPr bwMode="auto">
          <a:xfrm>
            <a:off x="116946" y="0"/>
            <a:ext cx="233892" cy="6858000"/>
          </a:xfrm>
          <a:prstGeom prst="rect">
            <a:avLst/>
          </a:prstGeom>
          <a:gradFill rotWithShape="1">
            <a:gsLst>
              <a:gs pos="0">
                <a:srgbClr val="FF0000"/>
              </a:gs>
              <a:gs pos="100000">
                <a:schemeClr val="bg1">
                  <a:alpha val="84000"/>
                </a:schemeClr>
              </a:gs>
            </a:gsLst>
            <a:lin ang="0" scaled="1"/>
          </a:gradFill>
          <a:ln>
            <a:noFill/>
          </a:ln>
        </p:spPr>
        <p:txBody>
          <a:bodyPr wrap="none" anchor="ctr"/>
          <a:lstStyle>
            <a:lvl1pPr eaLnBrk="0" hangingPunct="0">
              <a:defRPr kumimoji="1" sz="4800">
                <a:solidFill>
                  <a:schemeClr val="tx1"/>
                </a:solidFill>
                <a:latin typeface="Arial" charset="0"/>
                <a:ea typeface="HGP創英角ﾎﾟｯﾌﾟ体" pitchFamily="50" charset="-128"/>
              </a:defRPr>
            </a:lvl1pPr>
            <a:lvl2pPr marL="742950" indent="-285750" eaLnBrk="0" hangingPunct="0">
              <a:defRPr kumimoji="1" sz="4800">
                <a:solidFill>
                  <a:schemeClr val="tx1"/>
                </a:solidFill>
                <a:latin typeface="Arial" charset="0"/>
                <a:ea typeface="HGP創英角ﾎﾟｯﾌﾟ体" pitchFamily="50" charset="-128"/>
              </a:defRPr>
            </a:lvl2pPr>
            <a:lvl3pPr marL="1143000" indent="-228600" eaLnBrk="0" hangingPunct="0">
              <a:defRPr kumimoji="1" sz="4800">
                <a:solidFill>
                  <a:schemeClr val="tx1"/>
                </a:solidFill>
                <a:latin typeface="Arial" charset="0"/>
                <a:ea typeface="HGP創英角ﾎﾟｯﾌﾟ体" pitchFamily="50" charset="-128"/>
              </a:defRPr>
            </a:lvl3pPr>
            <a:lvl4pPr marL="1600200" indent="-228600" eaLnBrk="0" hangingPunct="0">
              <a:defRPr kumimoji="1" sz="4800">
                <a:solidFill>
                  <a:schemeClr val="tx1"/>
                </a:solidFill>
                <a:latin typeface="Arial" charset="0"/>
                <a:ea typeface="HGP創英角ﾎﾟｯﾌﾟ体" pitchFamily="50" charset="-128"/>
              </a:defRPr>
            </a:lvl4pPr>
            <a:lvl5pPr marL="2057400" indent="-228600" eaLnBrk="0" hangingPunct="0">
              <a:defRPr kumimoji="1" sz="4800">
                <a:solidFill>
                  <a:schemeClr val="tx1"/>
                </a:solidFill>
                <a:latin typeface="Arial" charset="0"/>
                <a:ea typeface="HGP創英角ﾎﾟｯﾌﾟ体" pitchFamily="50" charset="-128"/>
              </a:defRPr>
            </a:lvl5pPr>
            <a:lvl6pPr marL="25146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6pPr>
            <a:lvl7pPr marL="29718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7pPr>
            <a:lvl8pPr marL="34290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8pPr>
            <a:lvl9pPr marL="38862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9pPr>
          </a:lstStyle>
          <a:p>
            <a:pPr algn="ctr" eaLnBrk="1" hangingPunct="1">
              <a:defRPr/>
            </a:pPr>
            <a:endParaRPr lang="ja-JP" altLang="en-US" sz="1800" dirty="0"/>
          </a:p>
        </p:txBody>
      </p:sp>
      <p:sp>
        <p:nvSpPr>
          <p:cNvPr id="5" name="Rectangle 8">
            <a:extLst>
              <a:ext uri="{FF2B5EF4-FFF2-40B4-BE49-F238E27FC236}">
                <a16:creationId xmlns:a16="http://schemas.microsoft.com/office/drawing/2014/main" id="{FC9DDB6E-F06D-4559-B918-2E4B7AABF01C}"/>
              </a:ext>
            </a:extLst>
          </p:cNvPr>
          <p:cNvSpPr>
            <a:spLocks noChangeArrowheads="1"/>
          </p:cNvSpPr>
          <p:nvPr/>
        </p:nvSpPr>
        <p:spPr bwMode="auto">
          <a:xfrm>
            <a:off x="0" y="1268414"/>
            <a:ext cx="9321271" cy="71437"/>
          </a:xfrm>
          <a:prstGeom prst="rect">
            <a:avLst/>
          </a:prstGeom>
          <a:gradFill rotWithShape="1">
            <a:gsLst>
              <a:gs pos="0">
                <a:srgbClr val="0000FF"/>
              </a:gs>
              <a:gs pos="100000">
                <a:schemeClr val="bg1"/>
              </a:gs>
            </a:gsLst>
            <a:lin ang="0" scaled="1"/>
          </a:gradFill>
          <a:ln>
            <a:noFill/>
          </a:ln>
        </p:spPr>
        <p:txBody>
          <a:bodyPr wrap="none" anchor="ctr"/>
          <a:lstStyle>
            <a:lvl1pPr eaLnBrk="0" hangingPunct="0">
              <a:defRPr kumimoji="1" sz="4800">
                <a:solidFill>
                  <a:schemeClr val="tx1"/>
                </a:solidFill>
                <a:latin typeface="Arial" charset="0"/>
                <a:ea typeface="HGP創英角ﾎﾟｯﾌﾟ体" pitchFamily="50" charset="-128"/>
              </a:defRPr>
            </a:lvl1pPr>
            <a:lvl2pPr marL="742950" indent="-285750" eaLnBrk="0" hangingPunct="0">
              <a:defRPr kumimoji="1" sz="4800">
                <a:solidFill>
                  <a:schemeClr val="tx1"/>
                </a:solidFill>
                <a:latin typeface="Arial" charset="0"/>
                <a:ea typeface="HGP創英角ﾎﾟｯﾌﾟ体" pitchFamily="50" charset="-128"/>
              </a:defRPr>
            </a:lvl2pPr>
            <a:lvl3pPr marL="1143000" indent="-228600" eaLnBrk="0" hangingPunct="0">
              <a:defRPr kumimoji="1" sz="4800">
                <a:solidFill>
                  <a:schemeClr val="tx1"/>
                </a:solidFill>
                <a:latin typeface="Arial" charset="0"/>
                <a:ea typeface="HGP創英角ﾎﾟｯﾌﾟ体" pitchFamily="50" charset="-128"/>
              </a:defRPr>
            </a:lvl3pPr>
            <a:lvl4pPr marL="1600200" indent="-228600" eaLnBrk="0" hangingPunct="0">
              <a:defRPr kumimoji="1" sz="4800">
                <a:solidFill>
                  <a:schemeClr val="tx1"/>
                </a:solidFill>
                <a:latin typeface="Arial" charset="0"/>
                <a:ea typeface="HGP創英角ﾎﾟｯﾌﾟ体" pitchFamily="50" charset="-128"/>
              </a:defRPr>
            </a:lvl4pPr>
            <a:lvl5pPr marL="2057400" indent="-228600" eaLnBrk="0" hangingPunct="0">
              <a:defRPr kumimoji="1" sz="4800">
                <a:solidFill>
                  <a:schemeClr val="tx1"/>
                </a:solidFill>
                <a:latin typeface="Arial" charset="0"/>
                <a:ea typeface="HGP創英角ﾎﾟｯﾌﾟ体" pitchFamily="50" charset="-128"/>
              </a:defRPr>
            </a:lvl5pPr>
            <a:lvl6pPr marL="25146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6pPr>
            <a:lvl7pPr marL="29718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7pPr>
            <a:lvl8pPr marL="34290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8pPr>
            <a:lvl9pPr marL="38862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9pPr>
          </a:lstStyle>
          <a:p>
            <a:pPr algn="ctr" eaLnBrk="1" hangingPunct="1">
              <a:defRPr/>
            </a:pPr>
            <a:endParaRPr lang="ja-JP" altLang="en-US" sz="1800" dirty="0"/>
          </a:p>
        </p:txBody>
      </p:sp>
      <p:sp>
        <p:nvSpPr>
          <p:cNvPr id="6" name="Text Box 14">
            <a:extLst>
              <a:ext uri="{FF2B5EF4-FFF2-40B4-BE49-F238E27FC236}">
                <a16:creationId xmlns:a16="http://schemas.microsoft.com/office/drawing/2014/main" id="{E54805C4-1CAB-4E5C-87A7-BD5CAF212236}"/>
              </a:ext>
            </a:extLst>
          </p:cNvPr>
          <p:cNvSpPr txBox="1">
            <a:spLocks noChangeArrowheads="1"/>
          </p:cNvSpPr>
          <p:nvPr userDrawn="1"/>
        </p:nvSpPr>
        <p:spPr bwMode="auto">
          <a:xfrm>
            <a:off x="507339" y="6524626"/>
            <a:ext cx="3322638" cy="246063"/>
          </a:xfrm>
          <a:prstGeom prst="rect">
            <a:avLst/>
          </a:prstGeom>
          <a:noFill/>
          <a:ln w="9525">
            <a:noFill/>
            <a:miter lim="800000"/>
            <a:headEnd/>
            <a:tailEnd/>
          </a:ln>
          <a:effectLst/>
        </p:spPr>
        <p:txBody>
          <a:bodyPr lIns="90000">
            <a:spAutoFit/>
          </a:bodyPr>
          <a:lstStyle>
            <a:lvl1pPr>
              <a:defRPr kumimoji="1" sz="4800">
                <a:solidFill>
                  <a:schemeClr val="tx1"/>
                </a:solidFill>
                <a:latin typeface="Arial" panose="020B0604020202020204" pitchFamily="34" charset="0"/>
                <a:ea typeface="HGP創英角ﾎﾟｯﾌﾟ体" panose="040B0A00000000000000" pitchFamily="50" charset="-128"/>
              </a:defRPr>
            </a:lvl1pPr>
            <a:lvl2pPr marL="742950" indent="-285750">
              <a:defRPr kumimoji="1" sz="4800">
                <a:solidFill>
                  <a:schemeClr val="tx1"/>
                </a:solidFill>
                <a:latin typeface="Arial" panose="020B0604020202020204" pitchFamily="34" charset="0"/>
                <a:ea typeface="HGP創英角ﾎﾟｯﾌﾟ体" panose="040B0A00000000000000" pitchFamily="50" charset="-128"/>
              </a:defRPr>
            </a:lvl2pPr>
            <a:lvl3pPr marL="1143000" indent="-228600">
              <a:defRPr kumimoji="1" sz="4800">
                <a:solidFill>
                  <a:schemeClr val="tx1"/>
                </a:solidFill>
                <a:latin typeface="Arial" panose="020B0604020202020204" pitchFamily="34" charset="0"/>
                <a:ea typeface="HGP創英角ﾎﾟｯﾌﾟ体" panose="040B0A00000000000000" pitchFamily="50" charset="-128"/>
              </a:defRPr>
            </a:lvl3pPr>
            <a:lvl4pPr marL="1600200" indent="-228600">
              <a:defRPr kumimoji="1" sz="4800">
                <a:solidFill>
                  <a:schemeClr val="tx1"/>
                </a:solidFill>
                <a:latin typeface="Arial" panose="020B0604020202020204" pitchFamily="34" charset="0"/>
                <a:ea typeface="HGP創英角ﾎﾟｯﾌﾟ体" panose="040B0A00000000000000" pitchFamily="50" charset="-128"/>
              </a:defRPr>
            </a:lvl4pPr>
            <a:lvl5pPr marL="2057400" indent="-228600">
              <a:defRPr kumimoji="1" sz="4800">
                <a:solidFill>
                  <a:schemeClr val="tx1"/>
                </a:solidFill>
                <a:latin typeface="Arial" panose="020B0604020202020204" pitchFamily="34" charset="0"/>
                <a:ea typeface="HGP創英角ﾎﾟｯﾌﾟ体" panose="040B0A00000000000000" pitchFamily="50" charset="-128"/>
              </a:defRPr>
            </a:lvl5pPr>
            <a:lvl6pPr marL="2514600" indent="-228600" algn="ctr" fontAlgn="base">
              <a:spcBef>
                <a:spcPct val="5000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6pPr>
            <a:lvl7pPr marL="2971800" indent="-228600" algn="ctr" fontAlgn="base">
              <a:spcBef>
                <a:spcPct val="5000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7pPr>
            <a:lvl8pPr marL="3429000" indent="-228600" algn="ctr" fontAlgn="base">
              <a:spcBef>
                <a:spcPct val="5000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8pPr>
            <a:lvl9pPr marL="3886200" indent="-228600" algn="ctr" fontAlgn="base">
              <a:spcBef>
                <a:spcPct val="5000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9pPr>
          </a:lstStyle>
          <a:p>
            <a:pPr eaLnBrk="1" hangingPunct="1">
              <a:defRPr/>
            </a:pPr>
            <a:r>
              <a:rPr lang="en-US" altLang="ja-JP" sz="1000">
                <a:latin typeface="Tahoma" panose="020B0604030504040204" pitchFamily="34" charset="0"/>
                <a:ea typeface="ＭＳ Ｐゴシック" panose="020B0600070205080204" pitchFamily="50" charset="-128"/>
              </a:rPr>
              <a:t>Copyright © 2015</a:t>
            </a:r>
            <a:r>
              <a:rPr lang="ja-JP" altLang="en-US" sz="1000">
                <a:latin typeface="Tahoma" panose="020B0604030504040204" pitchFamily="34" charset="0"/>
                <a:ea typeface="ＭＳ Ｐゴシック" panose="020B0600070205080204" pitchFamily="50" charset="-128"/>
              </a:rPr>
              <a:t> 独立行政法人 情報処理推進機構</a:t>
            </a:r>
          </a:p>
        </p:txBody>
      </p:sp>
      <p:sp>
        <p:nvSpPr>
          <p:cNvPr id="7" name="Rectangle 7">
            <a:extLst>
              <a:ext uri="{FF2B5EF4-FFF2-40B4-BE49-F238E27FC236}">
                <a16:creationId xmlns:a16="http://schemas.microsoft.com/office/drawing/2014/main" id="{FEE4B470-CCF6-48EA-B2D3-2F37C573A2F1}"/>
              </a:ext>
            </a:extLst>
          </p:cNvPr>
          <p:cNvSpPr txBox="1">
            <a:spLocks noGrp="1" noChangeArrowheads="1"/>
          </p:cNvSpPr>
          <p:nvPr userDrawn="1"/>
        </p:nvSpPr>
        <p:spPr bwMode="auto">
          <a:xfrm>
            <a:off x="7477654" y="6454775"/>
            <a:ext cx="2311400" cy="287338"/>
          </a:xfrm>
          <a:prstGeom prst="rect">
            <a:avLst/>
          </a:prstGeom>
          <a:noFill/>
          <a:ln>
            <a:noFill/>
          </a:ln>
        </p:spPr>
        <p:txBody>
          <a:bodyPr/>
          <a:lstStyle>
            <a:lvl1pPr>
              <a:defRPr kumimoji="1" sz="4800">
                <a:solidFill>
                  <a:schemeClr val="tx1"/>
                </a:solidFill>
                <a:latin typeface="Arial" panose="020B0604020202020204" pitchFamily="34" charset="0"/>
                <a:ea typeface="HGP創英角ﾎﾟｯﾌﾟ体" panose="040B0A00000000000000" pitchFamily="50" charset="-128"/>
              </a:defRPr>
            </a:lvl1pPr>
            <a:lvl2pPr marL="742950" indent="-285750">
              <a:defRPr kumimoji="1" sz="4800">
                <a:solidFill>
                  <a:schemeClr val="tx1"/>
                </a:solidFill>
                <a:latin typeface="Arial" panose="020B0604020202020204" pitchFamily="34" charset="0"/>
                <a:ea typeface="HGP創英角ﾎﾟｯﾌﾟ体" panose="040B0A00000000000000" pitchFamily="50" charset="-128"/>
              </a:defRPr>
            </a:lvl2pPr>
            <a:lvl3pPr marL="1143000" indent="-228600">
              <a:defRPr kumimoji="1" sz="4800">
                <a:solidFill>
                  <a:schemeClr val="tx1"/>
                </a:solidFill>
                <a:latin typeface="Arial" panose="020B0604020202020204" pitchFamily="34" charset="0"/>
                <a:ea typeface="HGP創英角ﾎﾟｯﾌﾟ体" panose="040B0A00000000000000" pitchFamily="50" charset="-128"/>
              </a:defRPr>
            </a:lvl3pPr>
            <a:lvl4pPr marL="1600200" indent="-228600">
              <a:defRPr kumimoji="1" sz="4800">
                <a:solidFill>
                  <a:schemeClr val="tx1"/>
                </a:solidFill>
                <a:latin typeface="Arial" panose="020B0604020202020204" pitchFamily="34" charset="0"/>
                <a:ea typeface="HGP創英角ﾎﾟｯﾌﾟ体" panose="040B0A00000000000000" pitchFamily="50" charset="-128"/>
              </a:defRPr>
            </a:lvl4pPr>
            <a:lvl5pPr marL="2057400" indent="-228600">
              <a:defRPr kumimoji="1" sz="4800">
                <a:solidFill>
                  <a:schemeClr val="tx1"/>
                </a:solidFill>
                <a:latin typeface="Arial" panose="020B0604020202020204" pitchFamily="34" charset="0"/>
                <a:ea typeface="HGP創英角ﾎﾟｯﾌﾟ体" panose="040B0A00000000000000" pitchFamily="50" charset="-128"/>
              </a:defRPr>
            </a:lvl5pPr>
            <a:lvl6pPr marL="2514600" indent="-228600"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6pPr>
            <a:lvl7pPr marL="2971800" indent="-228600"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7pPr>
            <a:lvl8pPr marL="3429000" indent="-228600"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8pPr>
            <a:lvl9pPr marL="3886200" indent="-228600"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9pPr>
          </a:lstStyle>
          <a:p>
            <a:pPr algn="r" eaLnBrk="1" hangingPunct="1"/>
            <a:fld id="{5FEF2280-9D6B-407D-8BA9-2FC3AA92C764}" type="slidenum">
              <a:rPr lang="en-US" altLang="ja-JP" sz="2000">
                <a:ea typeface="ＭＳ Ｐゴシック" panose="020B0600070205080204" pitchFamily="50" charset="-128"/>
              </a:rPr>
              <a:pPr algn="r" eaLnBrk="1" hangingPunct="1"/>
              <a:t>‹#›</a:t>
            </a:fld>
            <a:endParaRPr lang="en-US" altLang="ja-JP" sz="2000">
              <a:ea typeface="ＭＳ Ｐゴシック" panose="020B0600070205080204" pitchFamily="50"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2219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5">
            <a:extLst>
              <a:ext uri="{FF2B5EF4-FFF2-40B4-BE49-F238E27FC236}">
                <a16:creationId xmlns:a16="http://schemas.microsoft.com/office/drawing/2014/main" id="{21B39758-A353-48C8-BE84-E4629FD7CB60}"/>
              </a:ext>
            </a:extLst>
          </p:cNvPr>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160471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540015" y="1412876"/>
            <a:ext cx="4330435"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35551" y="1412876"/>
            <a:ext cx="4330435" cy="4924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5">
            <a:extLst>
              <a:ext uri="{FF2B5EF4-FFF2-40B4-BE49-F238E27FC236}">
                <a16:creationId xmlns:a16="http://schemas.microsoft.com/office/drawing/2014/main" id="{D9022C10-33AB-4E4F-AEEB-A41BFBD585F9}"/>
              </a:ext>
            </a:extLst>
          </p:cNvPr>
          <p:cNvSpPr>
            <a:spLocks noGrp="1" noChangeArrowheads="1"/>
          </p:cNvSpPr>
          <p:nvPr>
            <p:ph type="dt" sz="half" idx="10"/>
          </p:nvPr>
        </p:nvSpPr>
        <p:spPr>
          <a:ln/>
        </p:spPr>
        <p:txBody>
          <a:bodyPr/>
          <a:lstStyle>
            <a:lvl1pPr>
              <a:defRPr/>
            </a:lvl1pPr>
          </a:lstStyle>
          <a:p>
            <a:pPr>
              <a:defRPr/>
            </a:pPr>
            <a:r>
              <a:rPr lang="en-US" altLang="ja-JP"/>
              <a:t>2020/12/8</a:t>
            </a:r>
          </a:p>
        </p:txBody>
      </p:sp>
    </p:spTree>
    <p:extLst>
      <p:ext uri="{BB962C8B-B14F-4D97-AF65-F5344CB8AC3E}">
        <p14:creationId xmlns:p14="http://schemas.microsoft.com/office/powerpoint/2010/main" val="9307133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5.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6.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00025" y="274638"/>
            <a:ext cx="9469499" cy="382587"/>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00024" y="800708"/>
            <a:ext cx="9469499" cy="1210689"/>
          </a:xfrm>
          <a:prstGeom prst="rect">
            <a:avLst/>
          </a:prstGeom>
          <a:noFill/>
        </p:spPr>
        <p:txBody>
          <a:bodyPr vert="horz" wrap="square" lIns="216000" tIns="108000" rIns="216000" bIns="108000" rtlCol="0">
            <a:sp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4" name="日付プレースホルダー 3"/>
          <p:cNvSpPr>
            <a:spLocks noGrp="1"/>
          </p:cNvSpPr>
          <p:nvPr>
            <p:ph type="dt" sz="half" idx="2"/>
          </p:nvPr>
        </p:nvSpPr>
        <p:spPr>
          <a:xfrm>
            <a:off x="-10695" y="6520260"/>
            <a:ext cx="2311400" cy="365125"/>
          </a:xfrm>
          <a:prstGeom prst="rect">
            <a:avLst/>
          </a:prstGeom>
        </p:spPr>
        <p:txBody>
          <a:bodyPr vert="horz" lIns="91440" tIns="45720" rIns="91440" bIns="45720" rtlCol="0" anchor="ctr"/>
          <a:lstStyle>
            <a:lvl1pPr algn="l">
              <a:defRPr sz="105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a:t>2020/12/8</a:t>
            </a:r>
            <a:endParaRPr lang="ja-JP" altLang="en-US" dirty="0"/>
          </a:p>
        </p:txBody>
      </p:sp>
      <p:sp>
        <p:nvSpPr>
          <p:cNvPr id="5" name="フッター プレースホルダー 4"/>
          <p:cNvSpPr>
            <a:spLocks noGrp="1"/>
          </p:cNvSpPr>
          <p:nvPr>
            <p:ph type="ftr" sz="quarter" idx="3"/>
          </p:nvPr>
        </p:nvSpPr>
        <p:spPr>
          <a:xfrm>
            <a:off x="3392827" y="6525345"/>
            <a:ext cx="3136900" cy="365125"/>
          </a:xfrm>
          <a:prstGeom prst="rect">
            <a:avLst/>
          </a:prstGeom>
        </p:spPr>
        <p:txBody>
          <a:bodyPr vert="horz" lIns="91440" tIns="45720" rIns="91440" bIns="45720" rtlCol="0" anchor="ctr"/>
          <a:lstStyle>
            <a:lvl1pPr algn="ctr">
              <a:defRPr sz="1050">
                <a:solidFill>
                  <a:schemeClr val="bg1">
                    <a:lumMod val="50000"/>
                  </a:schemeClr>
                </a:solidFill>
              </a:defRPr>
            </a:lvl1pPr>
          </a:lstStyle>
          <a:p>
            <a:r>
              <a:rPr lang="zh-TW" altLang="en-US"/>
              <a:t>独立行政法人情報処理推進機構</a:t>
            </a:r>
            <a:endParaRPr lang="ja-JP" altLang="en-US"/>
          </a:p>
        </p:txBody>
      </p:sp>
      <p:sp>
        <p:nvSpPr>
          <p:cNvPr id="6" name="スライド番号プレースホルダー 5"/>
          <p:cNvSpPr>
            <a:spLocks noGrp="1"/>
          </p:cNvSpPr>
          <p:nvPr>
            <p:ph type="sldNum" sz="quarter" idx="4"/>
          </p:nvPr>
        </p:nvSpPr>
        <p:spPr>
          <a:xfrm>
            <a:off x="7605295" y="6525345"/>
            <a:ext cx="2311400" cy="365125"/>
          </a:xfrm>
          <a:prstGeom prst="rect">
            <a:avLst/>
          </a:prstGeom>
        </p:spPr>
        <p:txBody>
          <a:bodyPr vert="horz" lIns="91440" tIns="45720" rIns="91440" bIns="45720" rtlCol="0" anchor="ctr"/>
          <a:lstStyle>
            <a:lvl1pPr algn="r">
              <a:defRPr sz="1100">
                <a:solidFill>
                  <a:schemeClr val="bg1">
                    <a:lumMod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D9550142-B990-490A-A107-ED7302A7FD52}" type="slidenum">
              <a:rPr lang="ja-JP" altLang="en-US" smtClean="0"/>
              <a:pPr/>
              <a:t>‹#›</a:t>
            </a:fld>
            <a:endParaRPr lang="ja-JP" altLang="en-US" dirty="0"/>
          </a:p>
        </p:txBody>
      </p:sp>
    </p:spTree>
    <p:extLst>
      <p:ext uri="{BB962C8B-B14F-4D97-AF65-F5344CB8AC3E}">
        <p14:creationId xmlns:p14="http://schemas.microsoft.com/office/powerpoint/2010/main" val="2712574064"/>
      </p:ext>
    </p:extLst>
  </p:cSld>
  <p:clrMap bg1="lt1" tx1="dk1" bg2="lt2" tx2="dk2" accent1="accent1" accent2="accent2" accent3="accent3" accent4="accent4" accent5="accent5" accent6="accent6" hlink="hlink" folHlink="folHlink"/>
  <p:sldLayoutIdLst>
    <p:sldLayoutId id="2147483659" r:id="rId1"/>
    <p:sldLayoutId id="2147483651" r:id="rId2"/>
    <p:sldLayoutId id="2147483654" r:id="rId3"/>
    <p:sldLayoutId id="2147483705" r:id="rId4"/>
    <p:sldLayoutId id="2147483732" r:id="rId5"/>
  </p:sldLayoutIdLst>
  <p:hf hdr="0"/>
  <p:txStyles>
    <p:titleStyle>
      <a:lvl1pPr algn="l" defTabSz="914400" rtl="0" eaLnBrk="1" latinLnBrk="0" hangingPunct="1">
        <a:spcBef>
          <a:spcPct val="0"/>
        </a:spcBef>
        <a:buNone/>
        <a:defRPr kumimoji="1" sz="2400" b="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ts val="600"/>
        </a:spcBef>
        <a:spcAft>
          <a:spcPts val="600"/>
        </a:spcAft>
        <a:buClr>
          <a:srgbClr val="002060"/>
        </a:buClr>
        <a:buFont typeface="Wingdings" panose="05000000000000000000" pitchFamily="2" charset="2"/>
        <a:buChar char="l"/>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ts val="600"/>
        </a:spcBef>
        <a:spcAft>
          <a:spcPts val="600"/>
        </a:spcAft>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ts val="600"/>
        </a:spcBef>
        <a:spcAft>
          <a:spcPts val="600"/>
        </a:spcAft>
        <a:buFont typeface="Arial" pitchFamily="34" charset="0"/>
        <a:buChar char="•"/>
        <a:defRPr kumimoji="1" sz="105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D2455E6-AE03-4EA3-A318-BC2780BACF07}"/>
              </a:ext>
            </a:extLst>
          </p:cNvPr>
          <p:cNvSpPr>
            <a:spLocks noChangeArrowheads="1"/>
          </p:cNvSpPr>
          <p:nvPr/>
        </p:nvSpPr>
        <p:spPr bwMode="auto">
          <a:xfrm>
            <a:off x="116946" y="0"/>
            <a:ext cx="233892" cy="6858000"/>
          </a:xfrm>
          <a:prstGeom prst="rect">
            <a:avLst/>
          </a:prstGeom>
          <a:gradFill rotWithShape="1">
            <a:gsLst>
              <a:gs pos="0">
                <a:srgbClr val="FF0000"/>
              </a:gs>
              <a:gs pos="100000">
                <a:schemeClr val="bg1">
                  <a:alpha val="84000"/>
                </a:schemeClr>
              </a:gs>
            </a:gsLst>
            <a:lin ang="0" scaled="1"/>
          </a:gradFill>
          <a:ln>
            <a:noFill/>
          </a:ln>
        </p:spPr>
        <p:txBody>
          <a:bodyPr wrap="none" anchor="ctr"/>
          <a:lstStyle>
            <a:lvl1pPr eaLnBrk="0" hangingPunct="0">
              <a:defRPr kumimoji="1" sz="4800">
                <a:solidFill>
                  <a:schemeClr val="tx1"/>
                </a:solidFill>
                <a:latin typeface="Arial" charset="0"/>
                <a:ea typeface="HGP創英角ﾎﾟｯﾌﾟ体" pitchFamily="50" charset="-128"/>
              </a:defRPr>
            </a:lvl1pPr>
            <a:lvl2pPr marL="742950" indent="-285750" eaLnBrk="0" hangingPunct="0">
              <a:defRPr kumimoji="1" sz="4800">
                <a:solidFill>
                  <a:schemeClr val="tx1"/>
                </a:solidFill>
                <a:latin typeface="Arial" charset="0"/>
                <a:ea typeface="HGP創英角ﾎﾟｯﾌﾟ体" pitchFamily="50" charset="-128"/>
              </a:defRPr>
            </a:lvl2pPr>
            <a:lvl3pPr marL="1143000" indent="-228600" eaLnBrk="0" hangingPunct="0">
              <a:defRPr kumimoji="1" sz="4800">
                <a:solidFill>
                  <a:schemeClr val="tx1"/>
                </a:solidFill>
                <a:latin typeface="Arial" charset="0"/>
                <a:ea typeface="HGP創英角ﾎﾟｯﾌﾟ体" pitchFamily="50" charset="-128"/>
              </a:defRPr>
            </a:lvl3pPr>
            <a:lvl4pPr marL="1600200" indent="-228600" eaLnBrk="0" hangingPunct="0">
              <a:defRPr kumimoji="1" sz="4800">
                <a:solidFill>
                  <a:schemeClr val="tx1"/>
                </a:solidFill>
                <a:latin typeface="Arial" charset="0"/>
                <a:ea typeface="HGP創英角ﾎﾟｯﾌﾟ体" pitchFamily="50" charset="-128"/>
              </a:defRPr>
            </a:lvl4pPr>
            <a:lvl5pPr marL="2057400" indent="-228600" eaLnBrk="0" hangingPunct="0">
              <a:defRPr kumimoji="1" sz="4800">
                <a:solidFill>
                  <a:schemeClr val="tx1"/>
                </a:solidFill>
                <a:latin typeface="Arial" charset="0"/>
                <a:ea typeface="HGP創英角ﾎﾟｯﾌﾟ体" pitchFamily="50" charset="-128"/>
              </a:defRPr>
            </a:lvl5pPr>
            <a:lvl6pPr marL="25146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6pPr>
            <a:lvl7pPr marL="29718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7pPr>
            <a:lvl8pPr marL="34290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8pPr>
            <a:lvl9pPr marL="38862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9pPr>
          </a:lstStyle>
          <a:p>
            <a:pPr algn="ctr" eaLnBrk="1" hangingPunct="1">
              <a:defRPr/>
            </a:pPr>
            <a:endParaRPr lang="ja-JP" altLang="en-US" sz="1800" dirty="0"/>
          </a:p>
        </p:txBody>
      </p:sp>
      <p:sp>
        <p:nvSpPr>
          <p:cNvPr id="2051" name="Rectangle 3">
            <a:extLst>
              <a:ext uri="{FF2B5EF4-FFF2-40B4-BE49-F238E27FC236}">
                <a16:creationId xmlns:a16="http://schemas.microsoft.com/office/drawing/2014/main" id="{4C873D0D-0043-44E6-B275-AFCCDED6DC17}"/>
              </a:ext>
            </a:extLst>
          </p:cNvPr>
          <p:cNvSpPr>
            <a:spLocks noGrp="1" noChangeArrowheads="1"/>
          </p:cNvSpPr>
          <p:nvPr>
            <p:ph type="title"/>
          </p:nvPr>
        </p:nvSpPr>
        <p:spPr bwMode="auto">
          <a:xfrm>
            <a:off x="584730" y="260351"/>
            <a:ext cx="772186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2052" name="Rectangle 4">
            <a:extLst>
              <a:ext uri="{FF2B5EF4-FFF2-40B4-BE49-F238E27FC236}">
                <a16:creationId xmlns:a16="http://schemas.microsoft.com/office/drawing/2014/main" id="{22FB40C5-FD45-4B55-8E99-57D16659E75D}"/>
              </a:ext>
            </a:extLst>
          </p:cNvPr>
          <p:cNvSpPr>
            <a:spLocks noGrp="1" noChangeArrowheads="1"/>
          </p:cNvSpPr>
          <p:nvPr>
            <p:ph type="body" idx="1"/>
          </p:nvPr>
        </p:nvSpPr>
        <p:spPr bwMode="auto">
          <a:xfrm>
            <a:off x="540015" y="1412876"/>
            <a:ext cx="8825971"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101" name="Rectangle 5">
            <a:extLst>
              <a:ext uri="{FF2B5EF4-FFF2-40B4-BE49-F238E27FC236}">
                <a16:creationId xmlns:a16="http://schemas.microsoft.com/office/drawing/2014/main" id="{74A5C7AD-CFF0-4C50-9434-6FA0B0B5B0D2}"/>
              </a:ext>
            </a:extLst>
          </p:cNvPr>
          <p:cNvSpPr>
            <a:spLocks noGrp="1" noChangeArrowheads="1"/>
          </p:cNvSpPr>
          <p:nvPr>
            <p:ph type="dt" sz="half" idx="2"/>
          </p:nvPr>
        </p:nvSpPr>
        <p:spPr bwMode="auto">
          <a:xfrm>
            <a:off x="495300" y="6381750"/>
            <a:ext cx="23114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defRPr sz="1400" b="0">
                <a:latin typeface="Arial" charset="0"/>
                <a:ea typeface="ＭＳ Ｐゴシック" pitchFamily="50" charset="-128"/>
                <a:cs typeface="+mn-cs"/>
              </a:defRPr>
            </a:lvl1pPr>
          </a:lstStyle>
          <a:p>
            <a:pPr>
              <a:defRPr/>
            </a:pPr>
            <a:r>
              <a:rPr lang="en-US" altLang="ja-JP"/>
              <a:t>2020/12/8</a:t>
            </a:r>
          </a:p>
        </p:txBody>
      </p:sp>
      <p:sp>
        <p:nvSpPr>
          <p:cNvPr id="2054" name="Rectangle 8">
            <a:extLst>
              <a:ext uri="{FF2B5EF4-FFF2-40B4-BE49-F238E27FC236}">
                <a16:creationId xmlns:a16="http://schemas.microsoft.com/office/drawing/2014/main" id="{5A3DC17F-49D1-4100-B38B-58B0653F96E6}"/>
              </a:ext>
            </a:extLst>
          </p:cNvPr>
          <p:cNvSpPr>
            <a:spLocks noChangeArrowheads="1"/>
          </p:cNvSpPr>
          <p:nvPr/>
        </p:nvSpPr>
        <p:spPr bwMode="auto">
          <a:xfrm>
            <a:off x="0" y="1268414"/>
            <a:ext cx="9321271" cy="71437"/>
          </a:xfrm>
          <a:prstGeom prst="rect">
            <a:avLst/>
          </a:prstGeom>
          <a:gradFill rotWithShape="1">
            <a:gsLst>
              <a:gs pos="0">
                <a:srgbClr val="0000FF"/>
              </a:gs>
              <a:gs pos="100000">
                <a:schemeClr val="bg1"/>
              </a:gs>
            </a:gsLst>
            <a:lin ang="0" scaled="1"/>
          </a:gradFill>
          <a:ln>
            <a:noFill/>
          </a:ln>
        </p:spPr>
        <p:txBody>
          <a:bodyPr wrap="none" anchor="ctr"/>
          <a:lstStyle>
            <a:lvl1pPr eaLnBrk="0" hangingPunct="0">
              <a:defRPr kumimoji="1" sz="4800">
                <a:solidFill>
                  <a:schemeClr val="tx1"/>
                </a:solidFill>
                <a:latin typeface="Arial" charset="0"/>
                <a:ea typeface="HGP創英角ﾎﾟｯﾌﾟ体" pitchFamily="50" charset="-128"/>
              </a:defRPr>
            </a:lvl1pPr>
            <a:lvl2pPr marL="742950" indent="-285750" eaLnBrk="0" hangingPunct="0">
              <a:defRPr kumimoji="1" sz="4800">
                <a:solidFill>
                  <a:schemeClr val="tx1"/>
                </a:solidFill>
                <a:latin typeface="Arial" charset="0"/>
                <a:ea typeface="HGP創英角ﾎﾟｯﾌﾟ体" pitchFamily="50" charset="-128"/>
              </a:defRPr>
            </a:lvl2pPr>
            <a:lvl3pPr marL="1143000" indent="-228600" eaLnBrk="0" hangingPunct="0">
              <a:defRPr kumimoji="1" sz="4800">
                <a:solidFill>
                  <a:schemeClr val="tx1"/>
                </a:solidFill>
                <a:latin typeface="Arial" charset="0"/>
                <a:ea typeface="HGP創英角ﾎﾟｯﾌﾟ体" pitchFamily="50" charset="-128"/>
              </a:defRPr>
            </a:lvl3pPr>
            <a:lvl4pPr marL="1600200" indent="-228600" eaLnBrk="0" hangingPunct="0">
              <a:defRPr kumimoji="1" sz="4800">
                <a:solidFill>
                  <a:schemeClr val="tx1"/>
                </a:solidFill>
                <a:latin typeface="Arial" charset="0"/>
                <a:ea typeface="HGP創英角ﾎﾟｯﾌﾟ体" pitchFamily="50" charset="-128"/>
              </a:defRPr>
            </a:lvl4pPr>
            <a:lvl5pPr marL="2057400" indent="-228600" eaLnBrk="0" hangingPunct="0">
              <a:defRPr kumimoji="1" sz="4800">
                <a:solidFill>
                  <a:schemeClr val="tx1"/>
                </a:solidFill>
                <a:latin typeface="Arial" charset="0"/>
                <a:ea typeface="HGP創英角ﾎﾟｯﾌﾟ体" pitchFamily="50" charset="-128"/>
              </a:defRPr>
            </a:lvl5pPr>
            <a:lvl6pPr marL="25146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6pPr>
            <a:lvl7pPr marL="29718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7pPr>
            <a:lvl8pPr marL="34290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8pPr>
            <a:lvl9pPr marL="38862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9pPr>
          </a:lstStyle>
          <a:p>
            <a:pPr algn="ctr" eaLnBrk="1" hangingPunct="1">
              <a:defRPr/>
            </a:pPr>
            <a:endParaRPr lang="ja-JP" altLang="en-US" sz="1800" dirty="0"/>
          </a:p>
        </p:txBody>
      </p:sp>
      <p:sp>
        <p:nvSpPr>
          <p:cNvPr id="4110" name="Text Box 14">
            <a:extLst>
              <a:ext uri="{FF2B5EF4-FFF2-40B4-BE49-F238E27FC236}">
                <a16:creationId xmlns:a16="http://schemas.microsoft.com/office/drawing/2014/main" id="{C13D7C09-ACB0-4D49-B434-2DBAC8CB39D8}"/>
              </a:ext>
            </a:extLst>
          </p:cNvPr>
          <p:cNvSpPr txBox="1">
            <a:spLocks noChangeArrowheads="1"/>
          </p:cNvSpPr>
          <p:nvPr userDrawn="1"/>
        </p:nvSpPr>
        <p:spPr bwMode="auto">
          <a:xfrm>
            <a:off x="507339" y="6524626"/>
            <a:ext cx="3322638" cy="246063"/>
          </a:xfrm>
          <a:prstGeom prst="rect">
            <a:avLst/>
          </a:prstGeom>
          <a:noFill/>
          <a:ln w="9525">
            <a:noFill/>
            <a:miter lim="800000"/>
            <a:headEnd/>
            <a:tailEnd/>
          </a:ln>
          <a:effectLst/>
        </p:spPr>
        <p:txBody>
          <a:bodyPr lIns="90000">
            <a:spAutoFit/>
          </a:bodyPr>
          <a:lstStyle>
            <a:lvl1pPr>
              <a:defRPr kumimoji="1" sz="4800">
                <a:solidFill>
                  <a:schemeClr val="tx1"/>
                </a:solidFill>
                <a:latin typeface="Arial" panose="020B0604020202020204" pitchFamily="34" charset="0"/>
                <a:ea typeface="HGP創英角ﾎﾟｯﾌﾟ体" panose="040B0A00000000000000" pitchFamily="50" charset="-128"/>
              </a:defRPr>
            </a:lvl1pPr>
            <a:lvl2pPr marL="742950" indent="-285750">
              <a:defRPr kumimoji="1" sz="4800">
                <a:solidFill>
                  <a:schemeClr val="tx1"/>
                </a:solidFill>
                <a:latin typeface="Arial" panose="020B0604020202020204" pitchFamily="34" charset="0"/>
                <a:ea typeface="HGP創英角ﾎﾟｯﾌﾟ体" panose="040B0A00000000000000" pitchFamily="50" charset="-128"/>
              </a:defRPr>
            </a:lvl2pPr>
            <a:lvl3pPr marL="1143000" indent="-228600">
              <a:defRPr kumimoji="1" sz="4800">
                <a:solidFill>
                  <a:schemeClr val="tx1"/>
                </a:solidFill>
                <a:latin typeface="Arial" panose="020B0604020202020204" pitchFamily="34" charset="0"/>
                <a:ea typeface="HGP創英角ﾎﾟｯﾌﾟ体" panose="040B0A00000000000000" pitchFamily="50" charset="-128"/>
              </a:defRPr>
            </a:lvl3pPr>
            <a:lvl4pPr marL="1600200" indent="-228600">
              <a:defRPr kumimoji="1" sz="4800">
                <a:solidFill>
                  <a:schemeClr val="tx1"/>
                </a:solidFill>
                <a:latin typeface="Arial" panose="020B0604020202020204" pitchFamily="34" charset="0"/>
                <a:ea typeface="HGP創英角ﾎﾟｯﾌﾟ体" panose="040B0A00000000000000" pitchFamily="50" charset="-128"/>
              </a:defRPr>
            </a:lvl4pPr>
            <a:lvl5pPr marL="2057400" indent="-228600">
              <a:defRPr kumimoji="1" sz="4800">
                <a:solidFill>
                  <a:schemeClr val="tx1"/>
                </a:solidFill>
                <a:latin typeface="Arial" panose="020B0604020202020204" pitchFamily="34" charset="0"/>
                <a:ea typeface="HGP創英角ﾎﾟｯﾌﾟ体" panose="040B0A00000000000000" pitchFamily="50" charset="-128"/>
              </a:defRPr>
            </a:lvl5pPr>
            <a:lvl6pPr marL="2514600" indent="-228600" algn="ctr" fontAlgn="base">
              <a:spcBef>
                <a:spcPct val="5000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6pPr>
            <a:lvl7pPr marL="2971800" indent="-228600" algn="ctr" fontAlgn="base">
              <a:spcBef>
                <a:spcPct val="5000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7pPr>
            <a:lvl8pPr marL="3429000" indent="-228600" algn="ctr" fontAlgn="base">
              <a:spcBef>
                <a:spcPct val="5000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8pPr>
            <a:lvl9pPr marL="3886200" indent="-228600" algn="ctr" fontAlgn="base">
              <a:spcBef>
                <a:spcPct val="5000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9pPr>
          </a:lstStyle>
          <a:p>
            <a:pPr eaLnBrk="1" hangingPunct="1">
              <a:defRPr/>
            </a:pPr>
            <a:r>
              <a:rPr lang="en-US" altLang="ja-JP" sz="1000">
                <a:latin typeface="Tahoma" panose="020B0604030504040204" pitchFamily="34" charset="0"/>
                <a:ea typeface="ＭＳ Ｐゴシック" panose="020B0600070205080204" pitchFamily="50" charset="-128"/>
              </a:rPr>
              <a:t>Copyright © 2015</a:t>
            </a:r>
            <a:r>
              <a:rPr lang="ja-JP" altLang="en-US" sz="1000">
                <a:latin typeface="Tahoma" panose="020B0604030504040204" pitchFamily="34" charset="0"/>
                <a:ea typeface="ＭＳ Ｐゴシック" panose="020B0600070205080204" pitchFamily="50" charset="-128"/>
              </a:rPr>
              <a:t> 独立行政法人 情報処理推進機構</a:t>
            </a:r>
          </a:p>
        </p:txBody>
      </p:sp>
      <p:sp>
        <p:nvSpPr>
          <p:cNvPr id="2057" name="Rectangle 7">
            <a:extLst>
              <a:ext uri="{FF2B5EF4-FFF2-40B4-BE49-F238E27FC236}">
                <a16:creationId xmlns:a16="http://schemas.microsoft.com/office/drawing/2014/main" id="{8189AFAF-AE23-4E31-BE49-9A2D6D29F93D}"/>
              </a:ext>
            </a:extLst>
          </p:cNvPr>
          <p:cNvSpPr txBox="1">
            <a:spLocks noGrp="1" noChangeArrowheads="1"/>
          </p:cNvSpPr>
          <p:nvPr userDrawn="1"/>
        </p:nvSpPr>
        <p:spPr bwMode="auto">
          <a:xfrm>
            <a:off x="7477654" y="6454775"/>
            <a:ext cx="2311400" cy="287338"/>
          </a:xfrm>
          <a:prstGeom prst="rect">
            <a:avLst/>
          </a:prstGeom>
          <a:noFill/>
          <a:ln>
            <a:noFill/>
          </a:ln>
        </p:spPr>
        <p:txBody>
          <a:bodyPr/>
          <a:lstStyle>
            <a:lvl1pPr>
              <a:defRPr kumimoji="1" sz="4800">
                <a:solidFill>
                  <a:schemeClr val="tx1"/>
                </a:solidFill>
                <a:latin typeface="Arial" panose="020B0604020202020204" pitchFamily="34" charset="0"/>
                <a:ea typeface="HGP創英角ﾎﾟｯﾌﾟ体" panose="040B0A00000000000000" pitchFamily="50" charset="-128"/>
              </a:defRPr>
            </a:lvl1pPr>
            <a:lvl2pPr marL="742950" indent="-285750">
              <a:defRPr kumimoji="1" sz="4800">
                <a:solidFill>
                  <a:schemeClr val="tx1"/>
                </a:solidFill>
                <a:latin typeface="Arial" panose="020B0604020202020204" pitchFamily="34" charset="0"/>
                <a:ea typeface="HGP創英角ﾎﾟｯﾌﾟ体" panose="040B0A00000000000000" pitchFamily="50" charset="-128"/>
              </a:defRPr>
            </a:lvl2pPr>
            <a:lvl3pPr marL="1143000" indent="-228600">
              <a:defRPr kumimoji="1" sz="4800">
                <a:solidFill>
                  <a:schemeClr val="tx1"/>
                </a:solidFill>
                <a:latin typeface="Arial" panose="020B0604020202020204" pitchFamily="34" charset="0"/>
                <a:ea typeface="HGP創英角ﾎﾟｯﾌﾟ体" panose="040B0A00000000000000" pitchFamily="50" charset="-128"/>
              </a:defRPr>
            </a:lvl3pPr>
            <a:lvl4pPr marL="1600200" indent="-228600">
              <a:defRPr kumimoji="1" sz="4800">
                <a:solidFill>
                  <a:schemeClr val="tx1"/>
                </a:solidFill>
                <a:latin typeface="Arial" panose="020B0604020202020204" pitchFamily="34" charset="0"/>
                <a:ea typeface="HGP創英角ﾎﾟｯﾌﾟ体" panose="040B0A00000000000000" pitchFamily="50" charset="-128"/>
              </a:defRPr>
            </a:lvl4pPr>
            <a:lvl5pPr marL="2057400" indent="-228600">
              <a:defRPr kumimoji="1" sz="4800">
                <a:solidFill>
                  <a:schemeClr val="tx1"/>
                </a:solidFill>
                <a:latin typeface="Arial" panose="020B0604020202020204" pitchFamily="34" charset="0"/>
                <a:ea typeface="HGP創英角ﾎﾟｯﾌﾟ体" panose="040B0A00000000000000" pitchFamily="50" charset="-128"/>
              </a:defRPr>
            </a:lvl5pPr>
            <a:lvl6pPr marL="2514600" indent="-228600"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6pPr>
            <a:lvl7pPr marL="2971800" indent="-228600"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7pPr>
            <a:lvl8pPr marL="3429000" indent="-228600"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8pPr>
            <a:lvl9pPr marL="3886200" indent="-228600" eaLnBrk="0" fontAlgn="base" hangingPunct="0">
              <a:spcBef>
                <a:spcPct val="0"/>
              </a:spcBef>
              <a:spcAft>
                <a:spcPct val="0"/>
              </a:spcAft>
              <a:defRPr kumimoji="1" sz="4800">
                <a:solidFill>
                  <a:schemeClr val="tx1"/>
                </a:solidFill>
                <a:latin typeface="Arial" panose="020B0604020202020204" pitchFamily="34" charset="0"/>
                <a:ea typeface="HGP創英角ﾎﾟｯﾌﾟ体" panose="040B0A00000000000000" pitchFamily="50" charset="-128"/>
              </a:defRPr>
            </a:lvl9pPr>
          </a:lstStyle>
          <a:p>
            <a:pPr algn="r" eaLnBrk="1" hangingPunct="1"/>
            <a:fld id="{2ACFD7CE-7B07-4238-9B50-770AC2859538}" type="slidenum">
              <a:rPr lang="en-US" altLang="ja-JP" sz="2000">
                <a:ea typeface="ＭＳ Ｐゴシック" panose="020B0600070205080204" pitchFamily="50" charset="-128"/>
              </a:rPr>
              <a:pPr algn="r" eaLnBrk="1" hangingPunct="1"/>
              <a:t>‹#›</a:t>
            </a:fld>
            <a:endParaRPr lang="en-US" altLang="ja-JP" sz="2000">
              <a:ea typeface="ＭＳ Ｐゴシック" panose="020B0600070205080204" pitchFamily="50" charset="-128"/>
            </a:endParaRPr>
          </a:p>
        </p:txBody>
      </p:sp>
    </p:spTree>
    <p:extLst>
      <p:ext uri="{BB962C8B-B14F-4D97-AF65-F5344CB8AC3E}">
        <p14:creationId xmlns:p14="http://schemas.microsoft.com/office/powerpoint/2010/main" val="320220317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p:txStyles>
    <p:titleStyle>
      <a:lvl1pPr algn="l" rtl="0" eaLnBrk="0" fontAlgn="base" hangingPunct="0">
        <a:spcBef>
          <a:spcPct val="0"/>
        </a:spcBef>
        <a:spcAft>
          <a:spcPct val="0"/>
        </a:spcAft>
        <a:defRPr kumimoji="1" sz="3600">
          <a:solidFill>
            <a:schemeClr val="tx1"/>
          </a:solidFill>
          <a:latin typeface="+mj-lt"/>
          <a:ea typeface="+mj-ea"/>
          <a:cs typeface="ＭＳ Ｐゴシック" charset="0"/>
        </a:defRPr>
      </a:lvl1pPr>
      <a:lvl2pPr algn="l" rtl="0" eaLnBrk="0" fontAlgn="base" hangingPunct="0">
        <a:spcBef>
          <a:spcPct val="0"/>
        </a:spcBef>
        <a:spcAft>
          <a:spcPct val="0"/>
        </a:spcAft>
        <a:defRPr kumimoji="1" sz="3600">
          <a:solidFill>
            <a:schemeClr val="tx1"/>
          </a:solidFill>
          <a:latin typeface="Arial" charset="0"/>
          <a:ea typeface="ＭＳ Ｐゴシック" pitchFamily="50" charset="-128"/>
          <a:cs typeface="ＭＳ Ｐゴシック" charset="0"/>
        </a:defRPr>
      </a:lvl2pPr>
      <a:lvl3pPr algn="l" rtl="0" eaLnBrk="0" fontAlgn="base" hangingPunct="0">
        <a:spcBef>
          <a:spcPct val="0"/>
        </a:spcBef>
        <a:spcAft>
          <a:spcPct val="0"/>
        </a:spcAft>
        <a:defRPr kumimoji="1" sz="3600">
          <a:solidFill>
            <a:schemeClr val="tx1"/>
          </a:solidFill>
          <a:latin typeface="Arial" charset="0"/>
          <a:ea typeface="ＭＳ Ｐゴシック" pitchFamily="50" charset="-128"/>
          <a:cs typeface="ＭＳ Ｐゴシック" charset="0"/>
        </a:defRPr>
      </a:lvl3pPr>
      <a:lvl4pPr algn="l" rtl="0" eaLnBrk="0" fontAlgn="base" hangingPunct="0">
        <a:spcBef>
          <a:spcPct val="0"/>
        </a:spcBef>
        <a:spcAft>
          <a:spcPct val="0"/>
        </a:spcAft>
        <a:defRPr kumimoji="1" sz="3600">
          <a:solidFill>
            <a:schemeClr val="tx1"/>
          </a:solidFill>
          <a:latin typeface="Arial" charset="0"/>
          <a:ea typeface="ＭＳ Ｐゴシック" pitchFamily="50" charset="-128"/>
          <a:cs typeface="ＭＳ Ｐゴシック" charset="0"/>
        </a:defRPr>
      </a:lvl4pPr>
      <a:lvl5pPr algn="l" rtl="0" eaLnBrk="0" fontAlgn="base" hangingPunct="0">
        <a:spcBef>
          <a:spcPct val="0"/>
        </a:spcBef>
        <a:spcAft>
          <a:spcPct val="0"/>
        </a:spcAft>
        <a:defRPr kumimoji="1" sz="3600">
          <a:solidFill>
            <a:schemeClr val="tx1"/>
          </a:solidFill>
          <a:latin typeface="Arial" charset="0"/>
          <a:ea typeface="ＭＳ Ｐゴシック" pitchFamily="50" charset="-128"/>
          <a:cs typeface="ＭＳ Ｐゴシック" charset="0"/>
        </a:defRPr>
      </a:lvl5pPr>
      <a:lvl6pPr marL="457200" algn="l" rtl="0" fontAlgn="base">
        <a:spcBef>
          <a:spcPct val="0"/>
        </a:spcBef>
        <a:spcAft>
          <a:spcPct val="0"/>
        </a:spcAft>
        <a:defRPr kumimoji="1" sz="3600">
          <a:solidFill>
            <a:schemeClr val="tx1"/>
          </a:solidFill>
          <a:latin typeface="Arial" charset="0"/>
          <a:ea typeface="ＭＳ Ｐゴシック" pitchFamily="50" charset="-128"/>
        </a:defRPr>
      </a:lvl6pPr>
      <a:lvl7pPr marL="914400" algn="l" rtl="0" fontAlgn="base">
        <a:spcBef>
          <a:spcPct val="0"/>
        </a:spcBef>
        <a:spcAft>
          <a:spcPct val="0"/>
        </a:spcAft>
        <a:defRPr kumimoji="1" sz="3600">
          <a:solidFill>
            <a:schemeClr val="tx1"/>
          </a:solidFill>
          <a:latin typeface="Arial" charset="0"/>
          <a:ea typeface="ＭＳ Ｐゴシック" pitchFamily="50" charset="-128"/>
        </a:defRPr>
      </a:lvl7pPr>
      <a:lvl8pPr marL="1371600" algn="l" rtl="0" fontAlgn="base">
        <a:spcBef>
          <a:spcPct val="0"/>
        </a:spcBef>
        <a:spcAft>
          <a:spcPct val="0"/>
        </a:spcAft>
        <a:defRPr kumimoji="1" sz="3600">
          <a:solidFill>
            <a:schemeClr val="tx1"/>
          </a:solidFill>
          <a:latin typeface="Arial" charset="0"/>
          <a:ea typeface="ＭＳ Ｐゴシック" pitchFamily="50" charset="-128"/>
        </a:defRPr>
      </a:lvl8pPr>
      <a:lvl9pPr marL="1828800" algn="l" rtl="0" fontAlgn="base">
        <a:spcBef>
          <a:spcPct val="0"/>
        </a:spcBef>
        <a:spcAft>
          <a:spcPct val="0"/>
        </a:spcAft>
        <a:defRPr kumimoji="1" sz="36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tx1"/>
        </a:buClr>
        <a:buChar char="•"/>
        <a:defRPr kumimoji="1"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tx1"/>
        </a:buClr>
        <a:buFont typeface="Arial" panose="020B0604020202020204" pitchFamily="34" charset="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16946" y="0"/>
            <a:ext cx="233892" cy="6858000"/>
          </a:xfrm>
          <a:prstGeom prst="rect">
            <a:avLst/>
          </a:prstGeom>
          <a:gradFill rotWithShape="1">
            <a:gsLst>
              <a:gs pos="0">
                <a:srgbClr val="FF0000"/>
              </a:gs>
              <a:gs pos="100000">
                <a:schemeClr val="bg1">
                  <a:alpha val="84000"/>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800">
                <a:solidFill>
                  <a:schemeClr val="tx1"/>
                </a:solidFill>
                <a:latin typeface="Arial" charset="0"/>
                <a:ea typeface="HGP創英角ﾎﾟｯﾌﾟ体" pitchFamily="50" charset="-128"/>
              </a:defRPr>
            </a:lvl1pPr>
            <a:lvl2pPr marL="742950" indent="-285750" eaLnBrk="0" hangingPunct="0">
              <a:defRPr kumimoji="1" sz="4800">
                <a:solidFill>
                  <a:schemeClr val="tx1"/>
                </a:solidFill>
                <a:latin typeface="Arial" charset="0"/>
                <a:ea typeface="HGP創英角ﾎﾟｯﾌﾟ体" pitchFamily="50" charset="-128"/>
              </a:defRPr>
            </a:lvl2pPr>
            <a:lvl3pPr marL="1143000" indent="-228600" eaLnBrk="0" hangingPunct="0">
              <a:defRPr kumimoji="1" sz="4800">
                <a:solidFill>
                  <a:schemeClr val="tx1"/>
                </a:solidFill>
                <a:latin typeface="Arial" charset="0"/>
                <a:ea typeface="HGP創英角ﾎﾟｯﾌﾟ体" pitchFamily="50" charset="-128"/>
              </a:defRPr>
            </a:lvl3pPr>
            <a:lvl4pPr marL="1600200" indent="-228600" eaLnBrk="0" hangingPunct="0">
              <a:defRPr kumimoji="1" sz="4800">
                <a:solidFill>
                  <a:schemeClr val="tx1"/>
                </a:solidFill>
                <a:latin typeface="Arial" charset="0"/>
                <a:ea typeface="HGP創英角ﾎﾟｯﾌﾟ体" pitchFamily="50" charset="-128"/>
              </a:defRPr>
            </a:lvl4pPr>
            <a:lvl5pPr marL="2057400" indent="-228600" eaLnBrk="0" hangingPunct="0">
              <a:defRPr kumimoji="1" sz="4800">
                <a:solidFill>
                  <a:schemeClr val="tx1"/>
                </a:solidFill>
                <a:latin typeface="Arial" charset="0"/>
                <a:ea typeface="HGP創英角ﾎﾟｯﾌﾟ体" pitchFamily="50" charset="-128"/>
              </a:defRPr>
            </a:lvl5pPr>
            <a:lvl6pPr marL="25146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6pPr>
            <a:lvl7pPr marL="29718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7pPr>
            <a:lvl8pPr marL="34290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8pPr>
            <a:lvl9pPr marL="38862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9pPr>
          </a:lstStyle>
          <a:p>
            <a:pPr algn="ctr" eaLnBrk="1" hangingPunct="1">
              <a:defRPr/>
            </a:pPr>
            <a:endParaRPr lang="ja-JP" altLang="en-US" sz="1800" dirty="0"/>
          </a:p>
        </p:txBody>
      </p:sp>
      <p:sp>
        <p:nvSpPr>
          <p:cNvPr id="2051" name="Rectangle 3"/>
          <p:cNvSpPr>
            <a:spLocks noGrp="1" noChangeArrowheads="1"/>
          </p:cNvSpPr>
          <p:nvPr>
            <p:ph type="title"/>
          </p:nvPr>
        </p:nvSpPr>
        <p:spPr bwMode="auto">
          <a:xfrm>
            <a:off x="584730" y="260351"/>
            <a:ext cx="772186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2052" name="Rectangle 4"/>
          <p:cNvSpPr>
            <a:spLocks noGrp="1" noChangeArrowheads="1"/>
          </p:cNvSpPr>
          <p:nvPr>
            <p:ph type="body" idx="1"/>
          </p:nvPr>
        </p:nvSpPr>
        <p:spPr bwMode="auto">
          <a:xfrm>
            <a:off x="540015" y="1412876"/>
            <a:ext cx="8825971"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101" name="Rectangle 5"/>
          <p:cNvSpPr>
            <a:spLocks noGrp="1" noChangeArrowheads="1"/>
          </p:cNvSpPr>
          <p:nvPr>
            <p:ph type="dt" sz="half" idx="2"/>
          </p:nvPr>
        </p:nvSpPr>
        <p:spPr bwMode="auto">
          <a:xfrm>
            <a:off x="495300" y="6381750"/>
            <a:ext cx="23114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defRPr sz="1400" b="0">
                <a:latin typeface="Arial" charset="0"/>
                <a:ea typeface="ＭＳ Ｐゴシック" pitchFamily="50" charset="-128"/>
              </a:defRPr>
            </a:lvl1pPr>
          </a:lstStyle>
          <a:p>
            <a:pPr>
              <a:defRPr/>
            </a:pPr>
            <a:r>
              <a:rPr lang="en-US" altLang="ja-JP"/>
              <a:t>2020/12/8</a:t>
            </a:r>
          </a:p>
        </p:txBody>
      </p:sp>
      <p:sp>
        <p:nvSpPr>
          <p:cNvPr id="2054" name="Rectangle 8"/>
          <p:cNvSpPr>
            <a:spLocks noChangeArrowheads="1"/>
          </p:cNvSpPr>
          <p:nvPr/>
        </p:nvSpPr>
        <p:spPr bwMode="auto">
          <a:xfrm>
            <a:off x="0" y="1268414"/>
            <a:ext cx="9321271" cy="71437"/>
          </a:xfrm>
          <a:prstGeom prst="rect">
            <a:avLst/>
          </a:prstGeom>
          <a:gradFill rotWithShape="1">
            <a:gsLst>
              <a:gs pos="0">
                <a:srgbClr val="0000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800">
                <a:solidFill>
                  <a:schemeClr val="tx1"/>
                </a:solidFill>
                <a:latin typeface="Arial" charset="0"/>
                <a:ea typeface="HGP創英角ﾎﾟｯﾌﾟ体" pitchFamily="50" charset="-128"/>
              </a:defRPr>
            </a:lvl1pPr>
            <a:lvl2pPr marL="742950" indent="-285750" eaLnBrk="0" hangingPunct="0">
              <a:defRPr kumimoji="1" sz="4800">
                <a:solidFill>
                  <a:schemeClr val="tx1"/>
                </a:solidFill>
                <a:latin typeface="Arial" charset="0"/>
                <a:ea typeface="HGP創英角ﾎﾟｯﾌﾟ体" pitchFamily="50" charset="-128"/>
              </a:defRPr>
            </a:lvl2pPr>
            <a:lvl3pPr marL="1143000" indent="-228600" eaLnBrk="0" hangingPunct="0">
              <a:defRPr kumimoji="1" sz="4800">
                <a:solidFill>
                  <a:schemeClr val="tx1"/>
                </a:solidFill>
                <a:latin typeface="Arial" charset="0"/>
                <a:ea typeface="HGP創英角ﾎﾟｯﾌﾟ体" pitchFamily="50" charset="-128"/>
              </a:defRPr>
            </a:lvl3pPr>
            <a:lvl4pPr marL="1600200" indent="-228600" eaLnBrk="0" hangingPunct="0">
              <a:defRPr kumimoji="1" sz="4800">
                <a:solidFill>
                  <a:schemeClr val="tx1"/>
                </a:solidFill>
                <a:latin typeface="Arial" charset="0"/>
                <a:ea typeface="HGP創英角ﾎﾟｯﾌﾟ体" pitchFamily="50" charset="-128"/>
              </a:defRPr>
            </a:lvl4pPr>
            <a:lvl5pPr marL="2057400" indent="-228600" eaLnBrk="0" hangingPunct="0">
              <a:defRPr kumimoji="1" sz="4800">
                <a:solidFill>
                  <a:schemeClr val="tx1"/>
                </a:solidFill>
                <a:latin typeface="Arial" charset="0"/>
                <a:ea typeface="HGP創英角ﾎﾟｯﾌﾟ体" pitchFamily="50" charset="-128"/>
              </a:defRPr>
            </a:lvl5pPr>
            <a:lvl6pPr marL="25146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6pPr>
            <a:lvl7pPr marL="29718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7pPr>
            <a:lvl8pPr marL="34290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8pPr>
            <a:lvl9pPr marL="38862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9pPr>
          </a:lstStyle>
          <a:p>
            <a:pPr algn="ctr" eaLnBrk="1" hangingPunct="1">
              <a:defRPr/>
            </a:pPr>
            <a:endParaRPr lang="ja-JP" altLang="en-US" sz="1800" dirty="0"/>
          </a:p>
        </p:txBody>
      </p:sp>
      <p:sp>
        <p:nvSpPr>
          <p:cNvPr id="4110" name="Text Box 14"/>
          <p:cNvSpPr txBox="1">
            <a:spLocks noChangeArrowheads="1"/>
          </p:cNvSpPr>
          <p:nvPr userDrawn="1"/>
        </p:nvSpPr>
        <p:spPr bwMode="auto">
          <a:xfrm>
            <a:off x="507339" y="6524626"/>
            <a:ext cx="3322638" cy="246063"/>
          </a:xfrm>
          <a:prstGeom prst="rect">
            <a:avLst/>
          </a:prstGeom>
          <a:noFill/>
          <a:ln w="9525">
            <a:noFill/>
            <a:miter lim="800000"/>
            <a:headEnd/>
            <a:tailEnd/>
          </a:ln>
          <a:effectLst/>
        </p:spPr>
        <p:txBody>
          <a:bodyPr lIns="90000">
            <a:spAutoFit/>
          </a:bodyPr>
          <a:lstStyle>
            <a:lvl1pPr>
              <a:spcBef>
                <a:spcPct val="0"/>
              </a:spcBef>
              <a:defRPr kumimoji="1" sz="1200">
                <a:solidFill>
                  <a:schemeClr val="tx1"/>
                </a:solidFill>
                <a:latin typeface="Arial" charset="0"/>
                <a:ea typeface="ＭＳ Ｐゴシック" charset="-128"/>
              </a:defRPr>
            </a:lvl1pPr>
            <a:lvl2pPr marL="742950" indent="-285750">
              <a:spcBef>
                <a:spcPct val="0"/>
              </a:spcBef>
              <a:defRPr kumimoji="1" sz="1200">
                <a:solidFill>
                  <a:schemeClr val="tx1"/>
                </a:solidFill>
                <a:latin typeface="Arial" charset="0"/>
                <a:ea typeface="ＭＳ Ｐゴシック" charset="-128"/>
              </a:defRPr>
            </a:lvl2pPr>
            <a:lvl3pPr marL="1143000" indent="-228600">
              <a:spcBef>
                <a:spcPct val="0"/>
              </a:spcBef>
              <a:defRPr kumimoji="1" sz="1200">
                <a:solidFill>
                  <a:schemeClr val="tx1"/>
                </a:solidFill>
                <a:latin typeface="Arial" charset="0"/>
                <a:ea typeface="ＭＳ Ｐゴシック" charset="-128"/>
              </a:defRPr>
            </a:lvl3pPr>
            <a:lvl4pPr marL="1600200" indent="-228600">
              <a:spcBef>
                <a:spcPct val="0"/>
              </a:spcBef>
              <a:defRPr kumimoji="1" sz="1200">
                <a:solidFill>
                  <a:schemeClr val="tx1"/>
                </a:solidFill>
                <a:latin typeface="Arial" charset="0"/>
                <a:ea typeface="ＭＳ Ｐゴシック" charset="-128"/>
              </a:defRPr>
            </a:lvl4pPr>
            <a:lvl5pPr marL="2057400" indent="-228600">
              <a:spcBef>
                <a:spcPct val="0"/>
              </a:spcBef>
              <a:defRPr kumimoji="1"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1200">
                <a:solidFill>
                  <a:schemeClr val="tx1"/>
                </a:solidFill>
                <a:latin typeface="Arial" charset="0"/>
                <a:ea typeface="ＭＳ Ｐゴシック" charset="-128"/>
              </a:defRPr>
            </a:lvl9pPr>
          </a:lstStyle>
          <a:p>
            <a:pPr eaLnBrk="1" hangingPunct="1">
              <a:defRPr/>
            </a:pPr>
            <a:r>
              <a:rPr lang="en-US" altLang="ja-JP" sz="1000" dirty="0">
                <a:latin typeface="Tahoma" pitchFamily="34" charset="0"/>
              </a:rPr>
              <a:t>Copyright © 2015</a:t>
            </a:r>
            <a:r>
              <a:rPr lang="ja-JP" altLang="en-US" sz="1000" dirty="0">
                <a:latin typeface="Tahoma" pitchFamily="34" charset="0"/>
              </a:rPr>
              <a:t> 独立行政法人 情報処理推進機構</a:t>
            </a:r>
          </a:p>
        </p:txBody>
      </p:sp>
      <p:sp>
        <p:nvSpPr>
          <p:cNvPr id="2057" name="Rectangle 7"/>
          <p:cNvSpPr txBox="1">
            <a:spLocks noGrp="1" noChangeArrowheads="1"/>
          </p:cNvSpPr>
          <p:nvPr userDrawn="1"/>
        </p:nvSpPr>
        <p:spPr bwMode="auto">
          <a:xfrm>
            <a:off x="7477654" y="6454775"/>
            <a:ext cx="23114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kumimoji="1" sz="4800">
                <a:solidFill>
                  <a:schemeClr val="tx1"/>
                </a:solidFill>
                <a:latin typeface="Arial" charset="0"/>
                <a:ea typeface="HGP創英角ﾎﾟｯﾌﾟ体" pitchFamily="50" charset="-128"/>
              </a:defRPr>
            </a:lvl1pPr>
            <a:lvl2pPr marL="742950" indent="-285750" algn="ctr">
              <a:spcBef>
                <a:spcPct val="50000"/>
              </a:spcBef>
              <a:defRPr kumimoji="1" sz="4800">
                <a:solidFill>
                  <a:schemeClr val="tx1"/>
                </a:solidFill>
                <a:latin typeface="Arial" charset="0"/>
                <a:ea typeface="HGP創英角ﾎﾟｯﾌﾟ体" pitchFamily="50" charset="-128"/>
              </a:defRPr>
            </a:lvl2pPr>
            <a:lvl3pPr marL="1143000" indent="-228600" algn="ctr">
              <a:spcBef>
                <a:spcPct val="50000"/>
              </a:spcBef>
              <a:defRPr kumimoji="1" sz="4800">
                <a:solidFill>
                  <a:schemeClr val="tx1"/>
                </a:solidFill>
                <a:latin typeface="Arial" charset="0"/>
                <a:ea typeface="HGP創英角ﾎﾟｯﾌﾟ体" pitchFamily="50" charset="-128"/>
              </a:defRPr>
            </a:lvl3pPr>
            <a:lvl4pPr marL="1600200" indent="-228600" algn="ctr">
              <a:spcBef>
                <a:spcPct val="50000"/>
              </a:spcBef>
              <a:defRPr kumimoji="1" sz="4800">
                <a:solidFill>
                  <a:schemeClr val="tx1"/>
                </a:solidFill>
                <a:latin typeface="Arial" charset="0"/>
                <a:ea typeface="HGP創英角ﾎﾟｯﾌﾟ体" pitchFamily="50" charset="-128"/>
              </a:defRPr>
            </a:lvl4pPr>
            <a:lvl5pPr marL="2057400" indent="-228600" algn="ctr">
              <a:spcBef>
                <a:spcPct val="50000"/>
              </a:spcBef>
              <a:defRPr kumimoji="1" sz="4800">
                <a:solidFill>
                  <a:schemeClr val="tx1"/>
                </a:solidFill>
                <a:latin typeface="Arial" charset="0"/>
                <a:ea typeface="HGP創英角ﾎﾟｯﾌﾟ体" pitchFamily="50" charset="-128"/>
              </a:defRPr>
            </a:lvl5pPr>
            <a:lvl6pPr marL="25146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6pPr>
            <a:lvl7pPr marL="29718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7pPr>
            <a:lvl8pPr marL="34290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8pPr>
            <a:lvl9pPr marL="38862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9pPr>
          </a:lstStyle>
          <a:p>
            <a:pPr algn="r" eaLnBrk="1" hangingPunct="1">
              <a:spcBef>
                <a:spcPct val="0"/>
              </a:spcBef>
              <a:defRPr/>
            </a:pPr>
            <a:fld id="{3B6AF99B-E9BB-4EE8-BB5E-C74F83685FEB}" type="slidenum">
              <a:rPr lang="en-US" altLang="ja-JP" sz="2000" smtClean="0">
                <a:ea typeface="ＭＳ Ｐゴシック" pitchFamily="50" charset="-128"/>
              </a:rPr>
              <a:pPr algn="r" eaLnBrk="1" hangingPunct="1">
                <a:spcBef>
                  <a:spcPct val="0"/>
                </a:spcBef>
                <a:defRPr/>
              </a:pPr>
              <a:t>‹#›</a:t>
            </a:fld>
            <a:endParaRPr lang="en-US" altLang="ja-JP" sz="2000">
              <a:ea typeface="ＭＳ Ｐゴシック" pitchFamily="50" charset="-128"/>
            </a:endParaRPr>
          </a:p>
        </p:txBody>
      </p:sp>
    </p:spTree>
    <p:extLst>
      <p:ext uri="{BB962C8B-B14F-4D97-AF65-F5344CB8AC3E}">
        <p14:creationId xmlns:p14="http://schemas.microsoft.com/office/powerpoint/2010/main" val="6868974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hf hdr="0"/>
  <p:txStyles>
    <p:titleStyle>
      <a:lvl1pPr algn="l" rtl="0" eaLnBrk="0" fontAlgn="base" hangingPunct="0">
        <a:spcBef>
          <a:spcPct val="0"/>
        </a:spcBef>
        <a:spcAft>
          <a:spcPct val="0"/>
        </a:spcAft>
        <a:defRPr kumimoji="1" sz="36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36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36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3600">
          <a:solidFill>
            <a:schemeClr val="tx1"/>
          </a:solidFill>
          <a:latin typeface="Arial" charset="0"/>
          <a:ea typeface="ＭＳ Ｐゴシック" pitchFamily="50" charset="-128"/>
        </a:defRPr>
      </a:lvl5pPr>
      <a:lvl6pPr marL="457200" algn="l" rtl="0" fontAlgn="base">
        <a:spcBef>
          <a:spcPct val="0"/>
        </a:spcBef>
        <a:spcAft>
          <a:spcPct val="0"/>
        </a:spcAft>
        <a:defRPr kumimoji="1" sz="3600">
          <a:solidFill>
            <a:schemeClr val="tx1"/>
          </a:solidFill>
          <a:latin typeface="Arial" charset="0"/>
          <a:ea typeface="ＭＳ Ｐゴシック" pitchFamily="50" charset="-128"/>
        </a:defRPr>
      </a:lvl6pPr>
      <a:lvl7pPr marL="914400" algn="l" rtl="0" fontAlgn="base">
        <a:spcBef>
          <a:spcPct val="0"/>
        </a:spcBef>
        <a:spcAft>
          <a:spcPct val="0"/>
        </a:spcAft>
        <a:defRPr kumimoji="1" sz="3600">
          <a:solidFill>
            <a:schemeClr val="tx1"/>
          </a:solidFill>
          <a:latin typeface="Arial" charset="0"/>
          <a:ea typeface="ＭＳ Ｐゴシック" pitchFamily="50" charset="-128"/>
        </a:defRPr>
      </a:lvl7pPr>
      <a:lvl8pPr marL="1371600" algn="l" rtl="0" fontAlgn="base">
        <a:spcBef>
          <a:spcPct val="0"/>
        </a:spcBef>
        <a:spcAft>
          <a:spcPct val="0"/>
        </a:spcAft>
        <a:defRPr kumimoji="1" sz="3600">
          <a:solidFill>
            <a:schemeClr val="tx1"/>
          </a:solidFill>
          <a:latin typeface="Arial" charset="0"/>
          <a:ea typeface="ＭＳ Ｐゴシック" pitchFamily="50" charset="-128"/>
        </a:defRPr>
      </a:lvl8pPr>
      <a:lvl9pPr marL="1828800" algn="l" rtl="0" fontAlgn="base">
        <a:spcBef>
          <a:spcPct val="0"/>
        </a:spcBef>
        <a:spcAft>
          <a:spcPct val="0"/>
        </a:spcAft>
        <a:defRPr kumimoji="1" sz="36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tx1"/>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Arial" pitchFamily="34" charset="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pitchFamily="34"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pitchFamily="34"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16946" y="0"/>
            <a:ext cx="233892" cy="6858000"/>
          </a:xfrm>
          <a:prstGeom prst="rect">
            <a:avLst/>
          </a:prstGeom>
          <a:gradFill rotWithShape="1">
            <a:gsLst>
              <a:gs pos="0">
                <a:srgbClr val="FF0000"/>
              </a:gs>
              <a:gs pos="100000">
                <a:schemeClr val="bg1">
                  <a:alpha val="84000"/>
                </a:schemeClr>
              </a:gs>
            </a:gsLst>
            <a:lin ang="0" scaled="1"/>
          </a:gradFill>
          <a:ln>
            <a:noFill/>
          </a:ln>
        </p:spPr>
        <p:txBody>
          <a:bodyPr wrap="none" anchor="ctr"/>
          <a:lstStyle>
            <a:lvl1pPr eaLnBrk="0" hangingPunct="0">
              <a:defRPr kumimoji="1" sz="4800">
                <a:solidFill>
                  <a:schemeClr val="tx1"/>
                </a:solidFill>
                <a:latin typeface="Arial" charset="0"/>
                <a:ea typeface="HGP創英角ﾎﾟｯﾌﾟ体" pitchFamily="50" charset="-128"/>
              </a:defRPr>
            </a:lvl1pPr>
            <a:lvl2pPr marL="742950" indent="-285750" eaLnBrk="0" hangingPunct="0">
              <a:defRPr kumimoji="1" sz="4800">
                <a:solidFill>
                  <a:schemeClr val="tx1"/>
                </a:solidFill>
                <a:latin typeface="Arial" charset="0"/>
                <a:ea typeface="HGP創英角ﾎﾟｯﾌﾟ体" pitchFamily="50" charset="-128"/>
              </a:defRPr>
            </a:lvl2pPr>
            <a:lvl3pPr marL="1143000" indent="-228600" eaLnBrk="0" hangingPunct="0">
              <a:defRPr kumimoji="1" sz="4800">
                <a:solidFill>
                  <a:schemeClr val="tx1"/>
                </a:solidFill>
                <a:latin typeface="Arial" charset="0"/>
                <a:ea typeface="HGP創英角ﾎﾟｯﾌﾟ体" pitchFamily="50" charset="-128"/>
              </a:defRPr>
            </a:lvl3pPr>
            <a:lvl4pPr marL="1600200" indent="-228600" eaLnBrk="0" hangingPunct="0">
              <a:defRPr kumimoji="1" sz="4800">
                <a:solidFill>
                  <a:schemeClr val="tx1"/>
                </a:solidFill>
                <a:latin typeface="Arial" charset="0"/>
                <a:ea typeface="HGP創英角ﾎﾟｯﾌﾟ体" pitchFamily="50" charset="-128"/>
              </a:defRPr>
            </a:lvl4pPr>
            <a:lvl5pPr marL="2057400" indent="-228600" eaLnBrk="0" hangingPunct="0">
              <a:defRPr kumimoji="1" sz="4800">
                <a:solidFill>
                  <a:schemeClr val="tx1"/>
                </a:solidFill>
                <a:latin typeface="Arial" charset="0"/>
                <a:ea typeface="HGP創英角ﾎﾟｯﾌﾟ体" pitchFamily="50" charset="-128"/>
              </a:defRPr>
            </a:lvl5pPr>
            <a:lvl6pPr marL="25146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6pPr>
            <a:lvl7pPr marL="29718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7pPr>
            <a:lvl8pPr marL="34290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8pPr>
            <a:lvl9pPr marL="38862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9pPr>
          </a:lstStyle>
          <a:p>
            <a:pPr algn="ctr" eaLnBrk="1" hangingPunct="1">
              <a:defRPr/>
            </a:pPr>
            <a:endParaRPr lang="ja-JP" altLang="en-US" sz="1800" dirty="0"/>
          </a:p>
        </p:txBody>
      </p:sp>
      <p:sp>
        <p:nvSpPr>
          <p:cNvPr id="3075" name="Rectangle 3"/>
          <p:cNvSpPr>
            <a:spLocks noGrp="1" noChangeArrowheads="1"/>
          </p:cNvSpPr>
          <p:nvPr>
            <p:ph type="title"/>
          </p:nvPr>
        </p:nvSpPr>
        <p:spPr bwMode="auto">
          <a:xfrm>
            <a:off x="584730" y="260351"/>
            <a:ext cx="772186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3076" name="Rectangle 4"/>
          <p:cNvSpPr>
            <a:spLocks noGrp="1" noChangeArrowheads="1"/>
          </p:cNvSpPr>
          <p:nvPr>
            <p:ph type="body" idx="1"/>
          </p:nvPr>
        </p:nvSpPr>
        <p:spPr bwMode="auto">
          <a:xfrm>
            <a:off x="540015" y="1412876"/>
            <a:ext cx="8825971"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101" name="Rectangle 5"/>
          <p:cNvSpPr>
            <a:spLocks noGrp="1" noChangeArrowheads="1"/>
          </p:cNvSpPr>
          <p:nvPr>
            <p:ph type="dt" sz="half" idx="2"/>
          </p:nvPr>
        </p:nvSpPr>
        <p:spPr bwMode="auto">
          <a:xfrm>
            <a:off x="495300" y="6381750"/>
            <a:ext cx="23114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defRPr sz="1400" b="0">
                <a:latin typeface="Arial" charset="0"/>
                <a:ea typeface="ＭＳ Ｐゴシック" pitchFamily="50" charset="-128"/>
                <a:cs typeface="+mn-cs"/>
              </a:defRPr>
            </a:lvl1pPr>
          </a:lstStyle>
          <a:p>
            <a:pPr>
              <a:defRPr/>
            </a:pPr>
            <a:r>
              <a:rPr lang="en-US" altLang="ja-JP"/>
              <a:t>2020/12/8</a:t>
            </a:r>
          </a:p>
        </p:txBody>
      </p:sp>
      <p:sp>
        <p:nvSpPr>
          <p:cNvPr id="2054" name="Rectangle 8"/>
          <p:cNvSpPr>
            <a:spLocks noChangeArrowheads="1"/>
          </p:cNvSpPr>
          <p:nvPr/>
        </p:nvSpPr>
        <p:spPr bwMode="auto">
          <a:xfrm>
            <a:off x="0" y="1268414"/>
            <a:ext cx="9321271" cy="71437"/>
          </a:xfrm>
          <a:prstGeom prst="rect">
            <a:avLst/>
          </a:prstGeom>
          <a:gradFill rotWithShape="1">
            <a:gsLst>
              <a:gs pos="0">
                <a:srgbClr val="0000FF"/>
              </a:gs>
              <a:gs pos="100000">
                <a:schemeClr val="bg1"/>
              </a:gs>
            </a:gsLst>
            <a:lin ang="0" scaled="1"/>
          </a:gradFill>
          <a:ln>
            <a:noFill/>
          </a:ln>
        </p:spPr>
        <p:txBody>
          <a:bodyPr wrap="none" anchor="ctr"/>
          <a:lstStyle>
            <a:lvl1pPr eaLnBrk="0" hangingPunct="0">
              <a:defRPr kumimoji="1" sz="4800">
                <a:solidFill>
                  <a:schemeClr val="tx1"/>
                </a:solidFill>
                <a:latin typeface="Arial" charset="0"/>
                <a:ea typeface="HGP創英角ﾎﾟｯﾌﾟ体" pitchFamily="50" charset="-128"/>
              </a:defRPr>
            </a:lvl1pPr>
            <a:lvl2pPr marL="742950" indent="-285750" eaLnBrk="0" hangingPunct="0">
              <a:defRPr kumimoji="1" sz="4800">
                <a:solidFill>
                  <a:schemeClr val="tx1"/>
                </a:solidFill>
                <a:latin typeface="Arial" charset="0"/>
                <a:ea typeface="HGP創英角ﾎﾟｯﾌﾟ体" pitchFamily="50" charset="-128"/>
              </a:defRPr>
            </a:lvl2pPr>
            <a:lvl3pPr marL="1143000" indent="-228600" eaLnBrk="0" hangingPunct="0">
              <a:defRPr kumimoji="1" sz="4800">
                <a:solidFill>
                  <a:schemeClr val="tx1"/>
                </a:solidFill>
                <a:latin typeface="Arial" charset="0"/>
                <a:ea typeface="HGP創英角ﾎﾟｯﾌﾟ体" pitchFamily="50" charset="-128"/>
              </a:defRPr>
            </a:lvl3pPr>
            <a:lvl4pPr marL="1600200" indent="-228600" eaLnBrk="0" hangingPunct="0">
              <a:defRPr kumimoji="1" sz="4800">
                <a:solidFill>
                  <a:schemeClr val="tx1"/>
                </a:solidFill>
                <a:latin typeface="Arial" charset="0"/>
                <a:ea typeface="HGP創英角ﾎﾟｯﾌﾟ体" pitchFamily="50" charset="-128"/>
              </a:defRPr>
            </a:lvl4pPr>
            <a:lvl5pPr marL="2057400" indent="-228600" eaLnBrk="0" hangingPunct="0">
              <a:defRPr kumimoji="1" sz="4800">
                <a:solidFill>
                  <a:schemeClr val="tx1"/>
                </a:solidFill>
                <a:latin typeface="Arial" charset="0"/>
                <a:ea typeface="HGP創英角ﾎﾟｯﾌﾟ体" pitchFamily="50" charset="-128"/>
              </a:defRPr>
            </a:lvl5pPr>
            <a:lvl6pPr marL="25146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6pPr>
            <a:lvl7pPr marL="29718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7pPr>
            <a:lvl8pPr marL="34290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8pPr>
            <a:lvl9pPr marL="3886200" indent="-228600" algn="ctr" eaLnBrk="0" fontAlgn="base" hangingPunct="0">
              <a:spcBef>
                <a:spcPct val="50000"/>
              </a:spcBef>
              <a:spcAft>
                <a:spcPct val="0"/>
              </a:spcAft>
              <a:defRPr kumimoji="1" sz="4800">
                <a:solidFill>
                  <a:schemeClr val="tx1"/>
                </a:solidFill>
                <a:latin typeface="Arial" charset="0"/>
                <a:ea typeface="HGP創英角ﾎﾟｯﾌﾟ体" pitchFamily="50" charset="-128"/>
              </a:defRPr>
            </a:lvl9pPr>
          </a:lstStyle>
          <a:p>
            <a:pPr algn="ctr" eaLnBrk="1" hangingPunct="1">
              <a:defRPr/>
            </a:pPr>
            <a:endParaRPr lang="ja-JP" altLang="en-US" sz="1800" dirty="0"/>
          </a:p>
        </p:txBody>
      </p:sp>
      <p:sp>
        <p:nvSpPr>
          <p:cNvPr id="4110" name="Text Box 14"/>
          <p:cNvSpPr txBox="1">
            <a:spLocks noChangeArrowheads="1"/>
          </p:cNvSpPr>
          <p:nvPr userDrawn="1"/>
        </p:nvSpPr>
        <p:spPr bwMode="auto">
          <a:xfrm>
            <a:off x="507339" y="6524626"/>
            <a:ext cx="3322638" cy="246063"/>
          </a:xfrm>
          <a:prstGeom prst="rect">
            <a:avLst/>
          </a:prstGeom>
          <a:noFill/>
          <a:ln w="9525">
            <a:noFill/>
            <a:miter lim="800000"/>
            <a:headEnd/>
            <a:tailEnd/>
          </a:ln>
          <a:effectLst/>
        </p:spPr>
        <p:txBody>
          <a:bodyPr lIns="90000">
            <a:spAutoFit/>
          </a:bodyPr>
          <a:lstStyle>
            <a:lvl1pPr>
              <a:defRPr kumimoji="1" sz="4800">
                <a:solidFill>
                  <a:schemeClr val="tx1"/>
                </a:solidFill>
                <a:latin typeface="Arial" panose="020B0604020202020204" pitchFamily="34" charset="0"/>
                <a:ea typeface="ＭＳ Ｐゴシック" panose="020B0600070205080204" pitchFamily="50" charset="-128"/>
              </a:defRPr>
            </a:lvl1pPr>
            <a:lvl2pPr marL="742950" indent="-285750">
              <a:defRPr kumimoji="1" sz="4800">
                <a:solidFill>
                  <a:schemeClr val="tx1"/>
                </a:solidFill>
                <a:latin typeface="Arial" panose="020B0604020202020204" pitchFamily="34" charset="0"/>
                <a:ea typeface="ＭＳ Ｐゴシック" panose="020B0600070205080204" pitchFamily="50" charset="-128"/>
              </a:defRPr>
            </a:lvl2pPr>
            <a:lvl3pPr marL="1143000" indent="-228600">
              <a:defRPr kumimoji="1" sz="4800">
                <a:solidFill>
                  <a:schemeClr val="tx1"/>
                </a:solidFill>
                <a:latin typeface="Arial" panose="020B0604020202020204" pitchFamily="34" charset="0"/>
                <a:ea typeface="ＭＳ Ｐゴシック" panose="020B0600070205080204" pitchFamily="50" charset="-128"/>
              </a:defRPr>
            </a:lvl3pPr>
            <a:lvl4pPr marL="1600200" indent="-228600">
              <a:defRPr kumimoji="1" sz="4800">
                <a:solidFill>
                  <a:schemeClr val="tx1"/>
                </a:solidFill>
                <a:latin typeface="Arial" panose="020B0604020202020204" pitchFamily="34" charset="0"/>
                <a:ea typeface="ＭＳ Ｐゴシック" panose="020B0600070205080204" pitchFamily="50" charset="-128"/>
              </a:defRPr>
            </a:lvl4pPr>
            <a:lvl5pPr marL="2057400" indent="-228600">
              <a:defRPr kumimoji="1" sz="48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9pPr>
          </a:lstStyle>
          <a:p>
            <a:pPr eaLnBrk="1" hangingPunct="1">
              <a:defRPr/>
            </a:pPr>
            <a:r>
              <a:rPr lang="en-US" altLang="ja-JP" sz="1000">
                <a:latin typeface="Tahoma" panose="020B0604030504040204" pitchFamily="34" charset="0"/>
              </a:rPr>
              <a:t>Copyright © 2015</a:t>
            </a:r>
            <a:r>
              <a:rPr lang="ja-JP" altLang="en-US" sz="1000">
                <a:latin typeface="Tahoma" panose="020B0604030504040204" pitchFamily="34" charset="0"/>
              </a:rPr>
              <a:t> 独立行政法人 情報処理推進機構</a:t>
            </a:r>
          </a:p>
        </p:txBody>
      </p:sp>
      <p:sp>
        <p:nvSpPr>
          <p:cNvPr id="2057" name="Rectangle 7"/>
          <p:cNvSpPr txBox="1">
            <a:spLocks noGrp="1" noChangeArrowheads="1"/>
          </p:cNvSpPr>
          <p:nvPr userDrawn="1"/>
        </p:nvSpPr>
        <p:spPr bwMode="auto">
          <a:xfrm>
            <a:off x="7477654" y="6454775"/>
            <a:ext cx="2311400" cy="287338"/>
          </a:xfrm>
          <a:prstGeom prst="rect">
            <a:avLst/>
          </a:prstGeom>
          <a:noFill/>
          <a:ln>
            <a:noFill/>
          </a:ln>
        </p:spPr>
        <p:txBody>
          <a:bodyPr/>
          <a:lstStyle>
            <a:lvl1pPr>
              <a:defRPr kumimoji="1" sz="4800">
                <a:solidFill>
                  <a:schemeClr val="tx1"/>
                </a:solidFill>
                <a:latin typeface="Arial" panose="020B0604020202020204" pitchFamily="34" charset="0"/>
                <a:ea typeface="ＭＳ Ｐゴシック" panose="020B0600070205080204" pitchFamily="50" charset="-128"/>
              </a:defRPr>
            </a:lvl1pPr>
            <a:lvl2pPr marL="742950" indent="-285750">
              <a:defRPr kumimoji="1" sz="4800">
                <a:solidFill>
                  <a:schemeClr val="tx1"/>
                </a:solidFill>
                <a:latin typeface="Arial" panose="020B0604020202020204" pitchFamily="34" charset="0"/>
                <a:ea typeface="ＭＳ Ｐゴシック" panose="020B0600070205080204" pitchFamily="50" charset="-128"/>
              </a:defRPr>
            </a:lvl2pPr>
            <a:lvl3pPr marL="1143000" indent="-228600">
              <a:defRPr kumimoji="1" sz="4800">
                <a:solidFill>
                  <a:schemeClr val="tx1"/>
                </a:solidFill>
                <a:latin typeface="Arial" panose="020B0604020202020204" pitchFamily="34" charset="0"/>
                <a:ea typeface="ＭＳ Ｐゴシック" panose="020B0600070205080204" pitchFamily="50" charset="-128"/>
              </a:defRPr>
            </a:lvl3pPr>
            <a:lvl4pPr marL="1600200" indent="-228600">
              <a:defRPr kumimoji="1" sz="4800">
                <a:solidFill>
                  <a:schemeClr val="tx1"/>
                </a:solidFill>
                <a:latin typeface="Arial" panose="020B0604020202020204" pitchFamily="34" charset="0"/>
                <a:ea typeface="ＭＳ Ｐゴシック" panose="020B0600070205080204" pitchFamily="50" charset="-128"/>
              </a:defRPr>
            </a:lvl4pPr>
            <a:lvl5pPr marL="2057400" indent="-228600">
              <a:defRPr kumimoji="1" sz="48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sz="4800">
                <a:solidFill>
                  <a:schemeClr val="tx1"/>
                </a:solidFill>
                <a:latin typeface="Arial" panose="020B0604020202020204" pitchFamily="34" charset="0"/>
                <a:ea typeface="ＭＳ Ｐゴシック" panose="020B0600070205080204" pitchFamily="50" charset="-128"/>
              </a:defRPr>
            </a:lvl9pPr>
          </a:lstStyle>
          <a:p>
            <a:pPr algn="r" eaLnBrk="1" hangingPunct="1">
              <a:defRPr/>
            </a:pPr>
            <a:fld id="{92C65712-1F75-449D-BD62-76D8D820E6EB}" type="slidenum">
              <a:rPr lang="en-US" altLang="ja-JP" sz="2000" smtClean="0"/>
              <a:pPr algn="r" eaLnBrk="1" hangingPunct="1">
                <a:defRPr/>
              </a:pPr>
              <a:t>‹#›</a:t>
            </a:fld>
            <a:endParaRPr lang="en-US" altLang="ja-JP" sz="2000"/>
          </a:p>
        </p:txBody>
      </p:sp>
    </p:spTree>
    <p:extLst>
      <p:ext uri="{BB962C8B-B14F-4D97-AF65-F5344CB8AC3E}">
        <p14:creationId xmlns:p14="http://schemas.microsoft.com/office/powerpoint/2010/main" val="185423122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p:txStyles>
    <p:titleStyle>
      <a:lvl1pPr algn="l" rtl="0" eaLnBrk="0" fontAlgn="base" hangingPunct="0">
        <a:spcBef>
          <a:spcPct val="0"/>
        </a:spcBef>
        <a:spcAft>
          <a:spcPct val="0"/>
        </a:spcAft>
        <a:defRPr kumimoji="1" sz="3600">
          <a:solidFill>
            <a:schemeClr val="tx1"/>
          </a:solidFill>
          <a:latin typeface="+mj-lt"/>
          <a:ea typeface="+mj-ea"/>
          <a:cs typeface="ＭＳ Ｐゴシック" charset="0"/>
        </a:defRPr>
      </a:lvl1pPr>
      <a:lvl2pPr algn="l" rtl="0" eaLnBrk="0" fontAlgn="base" hangingPunct="0">
        <a:spcBef>
          <a:spcPct val="0"/>
        </a:spcBef>
        <a:spcAft>
          <a:spcPct val="0"/>
        </a:spcAft>
        <a:defRPr kumimoji="1" sz="3600">
          <a:solidFill>
            <a:schemeClr val="tx1"/>
          </a:solidFill>
          <a:latin typeface="Arial" charset="0"/>
          <a:ea typeface="ＭＳ Ｐゴシック" pitchFamily="50" charset="-128"/>
          <a:cs typeface="ＭＳ Ｐゴシック" charset="0"/>
        </a:defRPr>
      </a:lvl2pPr>
      <a:lvl3pPr algn="l" rtl="0" eaLnBrk="0" fontAlgn="base" hangingPunct="0">
        <a:spcBef>
          <a:spcPct val="0"/>
        </a:spcBef>
        <a:spcAft>
          <a:spcPct val="0"/>
        </a:spcAft>
        <a:defRPr kumimoji="1" sz="3600">
          <a:solidFill>
            <a:schemeClr val="tx1"/>
          </a:solidFill>
          <a:latin typeface="Arial" charset="0"/>
          <a:ea typeface="ＭＳ Ｐゴシック" pitchFamily="50" charset="-128"/>
          <a:cs typeface="ＭＳ Ｐゴシック" charset="0"/>
        </a:defRPr>
      </a:lvl3pPr>
      <a:lvl4pPr algn="l" rtl="0" eaLnBrk="0" fontAlgn="base" hangingPunct="0">
        <a:spcBef>
          <a:spcPct val="0"/>
        </a:spcBef>
        <a:spcAft>
          <a:spcPct val="0"/>
        </a:spcAft>
        <a:defRPr kumimoji="1" sz="3600">
          <a:solidFill>
            <a:schemeClr val="tx1"/>
          </a:solidFill>
          <a:latin typeface="Arial" charset="0"/>
          <a:ea typeface="ＭＳ Ｐゴシック" pitchFamily="50" charset="-128"/>
          <a:cs typeface="ＭＳ Ｐゴシック" charset="0"/>
        </a:defRPr>
      </a:lvl4pPr>
      <a:lvl5pPr algn="l" rtl="0" eaLnBrk="0" fontAlgn="base" hangingPunct="0">
        <a:spcBef>
          <a:spcPct val="0"/>
        </a:spcBef>
        <a:spcAft>
          <a:spcPct val="0"/>
        </a:spcAft>
        <a:defRPr kumimoji="1" sz="3600">
          <a:solidFill>
            <a:schemeClr val="tx1"/>
          </a:solidFill>
          <a:latin typeface="Arial" charset="0"/>
          <a:ea typeface="ＭＳ Ｐゴシック" pitchFamily="50" charset="-128"/>
          <a:cs typeface="ＭＳ Ｐゴシック" charset="0"/>
        </a:defRPr>
      </a:lvl5pPr>
      <a:lvl6pPr marL="457200" algn="l" rtl="0" fontAlgn="base">
        <a:spcBef>
          <a:spcPct val="0"/>
        </a:spcBef>
        <a:spcAft>
          <a:spcPct val="0"/>
        </a:spcAft>
        <a:defRPr kumimoji="1" sz="3600">
          <a:solidFill>
            <a:schemeClr val="tx1"/>
          </a:solidFill>
          <a:latin typeface="Arial" charset="0"/>
          <a:ea typeface="ＭＳ Ｐゴシック" pitchFamily="50" charset="-128"/>
        </a:defRPr>
      </a:lvl6pPr>
      <a:lvl7pPr marL="914400" algn="l" rtl="0" fontAlgn="base">
        <a:spcBef>
          <a:spcPct val="0"/>
        </a:spcBef>
        <a:spcAft>
          <a:spcPct val="0"/>
        </a:spcAft>
        <a:defRPr kumimoji="1" sz="3600">
          <a:solidFill>
            <a:schemeClr val="tx1"/>
          </a:solidFill>
          <a:latin typeface="Arial" charset="0"/>
          <a:ea typeface="ＭＳ Ｐゴシック" pitchFamily="50" charset="-128"/>
        </a:defRPr>
      </a:lvl7pPr>
      <a:lvl8pPr marL="1371600" algn="l" rtl="0" fontAlgn="base">
        <a:spcBef>
          <a:spcPct val="0"/>
        </a:spcBef>
        <a:spcAft>
          <a:spcPct val="0"/>
        </a:spcAft>
        <a:defRPr kumimoji="1" sz="3600">
          <a:solidFill>
            <a:schemeClr val="tx1"/>
          </a:solidFill>
          <a:latin typeface="Arial" charset="0"/>
          <a:ea typeface="ＭＳ Ｐゴシック" pitchFamily="50" charset="-128"/>
        </a:defRPr>
      </a:lvl8pPr>
      <a:lvl9pPr marL="1828800" algn="l" rtl="0" fontAlgn="base">
        <a:spcBef>
          <a:spcPct val="0"/>
        </a:spcBef>
        <a:spcAft>
          <a:spcPct val="0"/>
        </a:spcAft>
        <a:defRPr kumimoji="1" sz="36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tx1"/>
        </a:buClr>
        <a:buChar char="•"/>
        <a:defRPr kumimoji="1"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tx1"/>
        </a:buClr>
        <a:buFont typeface="Arial" panose="020B0604020202020204" pitchFamily="34" charset="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507339" y="44450"/>
            <a:ext cx="7565363"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4"/>
          <p:cNvSpPr>
            <a:spLocks noGrp="1" noChangeArrowheads="1"/>
          </p:cNvSpPr>
          <p:nvPr>
            <p:ph type="body" idx="1"/>
          </p:nvPr>
        </p:nvSpPr>
        <p:spPr bwMode="auto">
          <a:xfrm>
            <a:off x="540015" y="1341438"/>
            <a:ext cx="9094258"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101" name="Rectangle 5"/>
          <p:cNvSpPr>
            <a:spLocks noGrp="1" noChangeArrowheads="1"/>
          </p:cNvSpPr>
          <p:nvPr>
            <p:ph type="dt" sz="half" idx="2"/>
          </p:nvPr>
        </p:nvSpPr>
        <p:spPr bwMode="auto">
          <a:xfrm>
            <a:off x="13767" y="6553204"/>
            <a:ext cx="23114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solidFill>
                  <a:schemeClr val="bg1">
                    <a:lumMod val="50000"/>
                  </a:schemeClr>
                </a:solidFill>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4102" name="Rectangle 6"/>
          <p:cNvSpPr>
            <a:spLocks noGrp="1" noChangeArrowheads="1"/>
          </p:cNvSpPr>
          <p:nvPr>
            <p:ph type="ftr" sz="quarter" idx="3"/>
          </p:nvPr>
        </p:nvSpPr>
        <p:spPr bwMode="auto">
          <a:xfrm>
            <a:off x="3383692" y="6548438"/>
            <a:ext cx="31369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a:solidFill>
                  <a:schemeClr val="bg1">
                    <a:lumMod val="50000"/>
                  </a:schemeClr>
                </a:solidFill>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4103" name="Rectangle 7"/>
          <p:cNvSpPr>
            <a:spLocks noGrp="1" noChangeArrowheads="1"/>
          </p:cNvSpPr>
          <p:nvPr>
            <p:ph type="sldNum" sz="quarter" idx="4"/>
          </p:nvPr>
        </p:nvSpPr>
        <p:spPr bwMode="auto">
          <a:xfrm>
            <a:off x="7547759" y="6545263"/>
            <a:ext cx="23114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solidFill>
                  <a:schemeClr val="bg1">
                    <a:lumMod val="50000"/>
                  </a:schemeClr>
                </a:solidFill>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cxnSp>
        <p:nvCxnSpPr>
          <p:cNvPr id="3" name="直線コネクタ 2"/>
          <p:cNvCxnSpPr/>
          <p:nvPr/>
        </p:nvCxnSpPr>
        <p:spPr>
          <a:xfrm>
            <a:off x="271729" y="1196975"/>
            <a:ext cx="9360827" cy="0"/>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271729" y="1268413"/>
            <a:ext cx="9360827" cy="0"/>
          </a:xfrm>
          <a:prstGeom prst="line">
            <a:avLst/>
          </a:prstGeom>
          <a:ln w="3175">
            <a:solidFill>
              <a:srgbClr val="00006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52343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p:txStyles>
    <p:titleStyle>
      <a:lvl1pPr algn="l" rtl="0" eaLnBrk="1" fontAlgn="base" hangingPunct="1">
        <a:spcBef>
          <a:spcPct val="0"/>
        </a:spcBef>
        <a:spcAft>
          <a:spcPct val="0"/>
        </a:spcAft>
        <a:defRPr kumimoji="1" sz="3600">
          <a:solidFill>
            <a:srgbClr val="000066"/>
          </a:solidFill>
          <a:latin typeface="IPA Pゴシック" panose="020B0500000000000000" pitchFamily="50" charset="-128"/>
          <a:ea typeface="IPA Pゴシック" panose="020B0500000000000000" pitchFamily="50" charset="-128"/>
          <a:cs typeface="+mj-cs"/>
        </a:defRPr>
      </a:lvl1pPr>
      <a:lvl2pPr algn="l" rtl="0" eaLnBrk="1" fontAlgn="base" hangingPunct="1">
        <a:spcBef>
          <a:spcPct val="0"/>
        </a:spcBef>
        <a:spcAft>
          <a:spcPct val="0"/>
        </a:spcAft>
        <a:defRPr kumimoji="1" sz="3600">
          <a:solidFill>
            <a:srgbClr val="000066"/>
          </a:solidFill>
          <a:latin typeface="Arial" charset="0"/>
          <a:ea typeface="ＭＳ Ｐゴシック" charset="-128"/>
        </a:defRPr>
      </a:lvl2pPr>
      <a:lvl3pPr algn="l" rtl="0" eaLnBrk="1" fontAlgn="base" hangingPunct="1">
        <a:spcBef>
          <a:spcPct val="0"/>
        </a:spcBef>
        <a:spcAft>
          <a:spcPct val="0"/>
        </a:spcAft>
        <a:defRPr kumimoji="1" sz="3600">
          <a:solidFill>
            <a:srgbClr val="000066"/>
          </a:solidFill>
          <a:latin typeface="Arial" charset="0"/>
          <a:ea typeface="ＭＳ Ｐゴシック" charset="-128"/>
        </a:defRPr>
      </a:lvl3pPr>
      <a:lvl4pPr algn="l" rtl="0" eaLnBrk="1" fontAlgn="base" hangingPunct="1">
        <a:spcBef>
          <a:spcPct val="0"/>
        </a:spcBef>
        <a:spcAft>
          <a:spcPct val="0"/>
        </a:spcAft>
        <a:defRPr kumimoji="1" sz="3600">
          <a:solidFill>
            <a:srgbClr val="000066"/>
          </a:solidFill>
          <a:latin typeface="Arial" charset="0"/>
          <a:ea typeface="ＭＳ Ｐゴシック" charset="-128"/>
        </a:defRPr>
      </a:lvl4pPr>
      <a:lvl5pPr algn="l" rtl="0" eaLnBrk="1" fontAlgn="base" hangingPunct="1">
        <a:spcBef>
          <a:spcPct val="0"/>
        </a:spcBef>
        <a:spcAft>
          <a:spcPct val="0"/>
        </a:spcAft>
        <a:defRPr kumimoji="1" sz="3600">
          <a:solidFill>
            <a:srgbClr val="000066"/>
          </a:solidFill>
          <a:latin typeface="Arial" charset="0"/>
          <a:ea typeface="ＭＳ Ｐゴシック" charset="-128"/>
        </a:defRPr>
      </a:lvl5pPr>
      <a:lvl6pPr marL="457198" algn="l" rtl="0" eaLnBrk="1" fontAlgn="base" hangingPunct="1">
        <a:spcBef>
          <a:spcPct val="0"/>
        </a:spcBef>
        <a:spcAft>
          <a:spcPct val="0"/>
        </a:spcAft>
        <a:defRPr kumimoji="1" sz="3600">
          <a:solidFill>
            <a:srgbClr val="003399"/>
          </a:solidFill>
          <a:latin typeface="Arial" charset="0"/>
          <a:ea typeface="ＭＳ Ｐゴシック" charset="-128"/>
        </a:defRPr>
      </a:lvl6pPr>
      <a:lvl7pPr marL="914395" algn="l" rtl="0" eaLnBrk="1" fontAlgn="base" hangingPunct="1">
        <a:spcBef>
          <a:spcPct val="0"/>
        </a:spcBef>
        <a:spcAft>
          <a:spcPct val="0"/>
        </a:spcAft>
        <a:defRPr kumimoji="1" sz="3600">
          <a:solidFill>
            <a:srgbClr val="003399"/>
          </a:solidFill>
          <a:latin typeface="Arial" charset="0"/>
          <a:ea typeface="ＭＳ Ｐゴシック" charset="-128"/>
        </a:defRPr>
      </a:lvl7pPr>
      <a:lvl8pPr marL="1371592" algn="l" rtl="0" eaLnBrk="1" fontAlgn="base" hangingPunct="1">
        <a:spcBef>
          <a:spcPct val="0"/>
        </a:spcBef>
        <a:spcAft>
          <a:spcPct val="0"/>
        </a:spcAft>
        <a:defRPr kumimoji="1" sz="3600">
          <a:solidFill>
            <a:srgbClr val="003399"/>
          </a:solidFill>
          <a:latin typeface="Arial" charset="0"/>
          <a:ea typeface="ＭＳ Ｐゴシック" charset="-128"/>
        </a:defRPr>
      </a:lvl8pPr>
      <a:lvl9pPr marL="1828789" algn="l" rtl="0" eaLnBrk="1" fontAlgn="base" hangingPunct="1">
        <a:spcBef>
          <a:spcPct val="0"/>
        </a:spcBef>
        <a:spcAft>
          <a:spcPct val="0"/>
        </a:spcAft>
        <a:defRPr kumimoji="1" sz="3600">
          <a:solidFill>
            <a:srgbClr val="003399"/>
          </a:solidFill>
          <a:latin typeface="Arial" charset="0"/>
          <a:ea typeface="ＭＳ Ｐゴシック" charset="-128"/>
        </a:defRPr>
      </a:lvl9pPr>
    </p:titleStyle>
    <p:bodyStyle>
      <a:lvl1pPr marL="342898" indent="-342898" algn="l" rtl="0" eaLnBrk="1" fontAlgn="base" hangingPunct="1">
        <a:spcBef>
          <a:spcPct val="20000"/>
        </a:spcBef>
        <a:spcAft>
          <a:spcPct val="0"/>
        </a:spcAft>
        <a:buClr>
          <a:srgbClr val="000066"/>
        </a:buClr>
        <a:buFont typeface="Wingdings" pitchFamily="2" charset="2"/>
        <a:buChar char="s"/>
        <a:defRPr kumimoji="1" sz="3200">
          <a:solidFill>
            <a:srgbClr val="000066"/>
          </a:solidFill>
          <a:latin typeface="IPA Pゴシック" panose="020B0500000000000000" pitchFamily="50" charset="-128"/>
          <a:ea typeface="IPA Pゴシック" panose="020B0500000000000000" pitchFamily="50" charset="-128"/>
          <a:cs typeface="+mn-cs"/>
        </a:defRPr>
      </a:lvl1pPr>
      <a:lvl2pPr marL="742946" indent="-285748" algn="l" rtl="0" eaLnBrk="1" fontAlgn="base" hangingPunct="1">
        <a:spcBef>
          <a:spcPct val="20000"/>
        </a:spcBef>
        <a:spcAft>
          <a:spcPct val="0"/>
        </a:spcAft>
        <a:buClr>
          <a:srgbClr val="FF0000"/>
        </a:buClr>
        <a:buFont typeface="Arial" charset="0"/>
        <a:buChar char="•"/>
        <a:defRPr kumimoji="1" sz="2800">
          <a:solidFill>
            <a:schemeClr val="tx1"/>
          </a:solidFill>
          <a:latin typeface="IPA Pゴシック" panose="020B0500000000000000" pitchFamily="50" charset="-128"/>
          <a:ea typeface="IPA Pゴシック" panose="020B0500000000000000" pitchFamily="50" charset="-128"/>
        </a:defRPr>
      </a:lvl2pPr>
      <a:lvl3pPr marL="1142993" indent="-228598" algn="l" rtl="0" eaLnBrk="1" fontAlgn="base" hangingPunct="1">
        <a:spcBef>
          <a:spcPct val="20000"/>
        </a:spcBef>
        <a:spcAft>
          <a:spcPct val="0"/>
        </a:spcAft>
        <a:buClr>
          <a:srgbClr val="000066"/>
        </a:buClr>
        <a:buFont typeface="Arial" charset="0"/>
        <a:buChar char="•"/>
        <a:defRPr kumimoji="1" sz="2400">
          <a:solidFill>
            <a:schemeClr val="tx1"/>
          </a:solidFill>
          <a:latin typeface="IPA Pゴシック" panose="020B0500000000000000" pitchFamily="50" charset="-128"/>
          <a:ea typeface="IPA Pゴシック" panose="020B0500000000000000" pitchFamily="50" charset="-128"/>
        </a:defRPr>
      </a:lvl3pPr>
      <a:lvl4pPr marL="1600191" indent="-228598" algn="l" rtl="0" eaLnBrk="1" fontAlgn="base" hangingPunct="1">
        <a:spcBef>
          <a:spcPct val="20000"/>
        </a:spcBef>
        <a:spcAft>
          <a:spcPct val="0"/>
        </a:spcAft>
        <a:buClr>
          <a:srgbClr val="FF0000"/>
        </a:buClr>
        <a:buFont typeface="Arial" charset="0"/>
        <a:buChar char="•"/>
        <a:defRPr kumimoji="1" sz="2000">
          <a:solidFill>
            <a:schemeClr val="tx1"/>
          </a:solidFill>
          <a:latin typeface="IPA Pゴシック" panose="020B0500000000000000" pitchFamily="50" charset="-128"/>
          <a:ea typeface="IPA Pゴシック" panose="020B0500000000000000" pitchFamily="50" charset="-128"/>
        </a:defRPr>
      </a:lvl4pPr>
      <a:lvl5pPr marL="2057388" indent="-228598" algn="l" rtl="0" eaLnBrk="1" fontAlgn="base" hangingPunct="1">
        <a:spcBef>
          <a:spcPct val="20000"/>
        </a:spcBef>
        <a:spcAft>
          <a:spcPct val="0"/>
        </a:spcAft>
        <a:buClr>
          <a:srgbClr val="000066"/>
        </a:buClr>
        <a:buFont typeface="Arial" charset="0"/>
        <a:buChar char="»"/>
        <a:defRPr kumimoji="1" sz="2000">
          <a:solidFill>
            <a:schemeClr val="tx1"/>
          </a:solidFill>
          <a:latin typeface="IPA Pゴシック" panose="020B0500000000000000" pitchFamily="50" charset="-128"/>
          <a:ea typeface="IPA Pゴシック" panose="020B0500000000000000" pitchFamily="50" charset="-128"/>
        </a:defRPr>
      </a:lvl5pPr>
      <a:lvl6pPr marL="2514585"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6pPr>
      <a:lvl7pPr marL="2971783"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7pPr>
      <a:lvl8pPr marL="3428980"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8pPr>
      <a:lvl9pPr marL="3886177"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9pPr>
    </p:bodyStyle>
    <p:otherStyle>
      <a:defPPr>
        <a:defRPr lang="ja-JP"/>
      </a:defPPr>
      <a:lvl1pPr marL="0" algn="l" defTabSz="914395" rtl="0" eaLnBrk="1" latinLnBrk="0" hangingPunct="1">
        <a:defRPr kumimoji="1" sz="1800" kern="1200">
          <a:solidFill>
            <a:schemeClr val="tx1"/>
          </a:solidFill>
          <a:latin typeface="+mn-lt"/>
          <a:ea typeface="+mn-ea"/>
          <a:cs typeface="+mn-cs"/>
        </a:defRPr>
      </a:lvl1pPr>
      <a:lvl2pPr marL="457198" algn="l" defTabSz="914395" rtl="0" eaLnBrk="1" latinLnBrk="0" hangingPunct="1">
        <a:defRPr kumimoji="1" sz="1800" kern="1200">
          <a:solidFill>
            <a:schemeClr val="tx1"/>
          </a:solidFill>
          <a:latin typeface="+mn-lt"/>
          <a:ea typeface="+mn-ea"/>
          <a:cs typeface="+mn-cs"/>
        </a:defRPr>
      </a:lvl2pPr>
      <a:lvl3pPr marL="914395" algn="l" defTabSz="914395" rtl="0" eaLnBrk="1" latinLnBrk="0" hangingPunct="1">
        <a:defRPr kumimoji="1" sz="1800" kern="1200">
          <a:solidFill>
            <a:schemeClr val="tx1"/>
          </a:solidFill>
          <a:latin typeface="+mn-lt"/>
          <a:ea typeface="+mn-ea"/>
          <a:cs typeface="+mn-cs"/>
        </a:defRPr>
      </a:lvl3pPr>
      <a:lvl4pPr marL="1371592" algn="l" defTabSz="914395" rtl="0" eaLnBrk="1" latinLnBrk="0" hangingPunct="1">
        <a:defRPr kumimoji="1" sz="1800" kern="1200">
          <a:solidFill>
            <a:schemeClr val="tx1"/>
          </a:solidFill>
          <a:latin typeface="+mn-lt"/>
          <a:ea typeface="+mn-ea"/>
          <a:cs typeface="+mn-cs"/>
        </a:defRPr>
      </a:lvl4pPr>
      <a:lvl5pPr marL="1828789" algn="l" defTabSz="914395" rtl="0" eaLnBrk="1" latinLnBrk="0" hangingPunct="1">
        <a:defRPr kumimoji="1" sz="1800" kern="1200">
          <a:solidFill>
            <a:schemeClr val="tx1"/>
          </a:solidFill>
          <a:latin typeface="+mn-lt"/>
          <a:ea typeface="+mn-ea"/>
          <a:cs typeface="+mn-cs"/>
        </a:defRPr>
      </a:lvl5pPr>
      <a:lvl6pPr marL="2285987" algn="l" defTabSz="914395" rtl="0" eaLnBrk="1" latinLnBrk="0" hangingPunct="1">
        <a:defRPr kumimoji="1" sz="1800" kern="1200">
          <a:solidFill>
            <a:schemeClr val="tx1"/>
          </a:solidFill>
          <a:latin typeface="+mn-lt"/>
          <a:ea typeface="+mn-ea"/>
          <a:cs typeface="+mn-cs"/>
        </a:defRPr>
      </a:lvl6pPr>
      <a:lvl7pPr marL="2743185" algn="l" defTabSz="914395" rtl="0" eaLnBrk="1" latinLnBrk="0" hangingPunct="1">
        <a:defRPr kumimoji="1" sz="1800" kern="1200">
          <a:solidFill>
            <a:schemeClr val="tx1"/>
          </a:solidFill>
          <a:latin typeface="+mn-lt"/>
          <a:ea typeface="+mn-ea"/>
          <a:cs typeface="+mn-cs"/>
        </a:defRPr>
      </a:lvl7pPr>
      <a:lvl8pPr marL="3200381" algn="l" defTabSz="914395" rtl="0" eaLnBrk="1" latinLnBrk="0" hangingPunct="1">
        <a:defRPr kumimoji="1" sz="1800" kern="1200">
          <a:solidFill>
            <a:schemeClr val="tx1"/>
          </a:solidFill>
          <a:latin typeface="+mn-lt"/>
          <a:ea typeface="+mn-ea"/>
          <a:cs typeface="+mn-cs"/>
        </a:defRPr>
      </a:lvl8pPr>
      <a:lvl9pPr marL="3657579" algn="l" defTabSz="914395"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507339" y="44450"/>
            <a:ext cx="7565363"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4"/>
          <p:cNvSpPr>
            <a:spLocks noGrp="1" noChangeArrowheads="1"/>
          </p:cNvSpPr>
          <p:nvPr>
            <p:ph type="body" idx="1"/>
          </p:nvPr>
        </p:nvSpPr>
        <p:spPr bwMode="auto">
          <a:xfrm>
            <a:off x="540015" y="1341438"/>
            <a:ext cx="9094258"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101" name="Rectangle 5"/>
          <p:cNvSpPr>
            <a:spLocks noGrp="1" noChangeArrowheads="1"/>
          </p:cNvSpPr>
          <p:nvPr>
            <p:ph type="dt" sz="half" idx="2"/>
          </p:nvPr>
        </p:nvSpPr>
        <p:spPr bwMode="auto">
          <a:xfrm>
            <a:off x="0" y="6570663"/>
            <a:ext cx="23114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solidFill>
                  <a:schemeClr val="bg1">
                    <a:lumMod val="50000"/>
                  </a:schemeClr>
                </a:solidFill>
                <a:latin typeface="IPA Pゴシック" panose="020B0500000000000000" pitchFamily="50" charset="-128"/>
                <a:ea typeface="IPA Pゴシック" panose="020B0500000000000000" pitchFamily="50" charset="-128"/>
              </a:defRPr>
            </a:lvl1pPr>
          </a:lstStyle>
          <a:p>
            <a:r>
              <a:rPr lang="en-US" altLang="ja-JP"/>
              <a:t>2020/12/8</a:t>
            </a:r>
            <a:endParaRPr lang="ja-JP" altLang="en-US"/>
          </a:p>
        </p:txBody>
      </p:sp>
      <p:sp>
        <p:nvSpPr>
          <p:cNvPr id="4102" name="Rectangle 6"/>
          <p:cNvSpPr>
            <a:spLocks noGrp="1" noChangeArrowheads="1"/>
          </p:cNvSpPr>
          <p:nvPr>
            <p:ph type="ftr" sz="quarter" idx="3"/>
          </p:nvPr>
        </p:nvSpPr>
        <p:spPr bwMode="auto">
          <a:xfrm>
            <a:off x="3404327" y="6553200"/>
            <a:ext cx="31369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a:solidFill>
                  <a:schemeClr val="bg1">
                    <a:lumMod val="50000"/>
                  </a:schemeClr>
                </a:solidFill>
                <a:latin typeface="IPA Pゴシック" panose="020B0500000000000000" pitchFamily="50" charset="-128"/>
                <a:ea typeface="IPA Pゴシック" panose="020B0500000000000000" pitchFamily="50" charset="-128"/>
              </a:defRPr>
            </a:lvl1pPr>
          </a:lstStyle>
          <a:p>
            <a:r>
              <a:rPr lang="zh-TW" altLang="en-US"/>
              <a:t>独立行政法人情報処理推進機構</a:t>
            </a:r>
            <a:endParaRPr lang="ja-JP" altLang="en-US"/>
          </a:p>
        </p:txBody>
      </p:sp>
      <p:sp>
        <p:nvSpPr>
          <p:cNvPr id="4103" name="Rectangle 7"/>
          <p:cNvSpPr>
            <a:spLocks noGrp="1" noChangeArrowheads="1"/>
          </p:cNvSpPr>
          <p:nvPr>
            <p:ph type="sldNum" sz="quarter" idx="4"/>
          </p:nvPr>
        </p:nvSpPr>
        <p:spPr bwMode="auto">
          <a:xfrm>
            <a:off x="7634155" y="6598048"/>
            <a:ext cx="23114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solidFill>
                  <a:schemeClr val="bg1">
                    <a:lumMod val="50000"/>
                  </a:schemeClr>
                </a:solidFill>
                <a:latin typeface="IPA Pゴシック" panose="020B0500000000000000" pitchFamily="50" charset="-128"/>
                <a:ea typeface="IPA Pゴシック" panose="020B0500000000000000" pitchFamily="50" charset="-128"/>
              </a:defRPr>
            </a:lvl1pPr>
          </a:lstStyle>
          <a:p>
            <a:fld id="{DBFB1F43-6F2E-4538-AABB-23AEDF146290}" type="slidenum">
              <a:rPr lang="ja-JP" altLang="en-US" smtClean="0"/>
              <a:pPr/>
              <a:t>‹#›</a:t>
            </a:fld>
            <a:endParaRPr lang="ja-JP" altLang="en-US"/>
          </a:p>
        </p:txBody>
      </p:sp>
      <p:cxnSp>
        <p:nvCxnSpPr>
          <p:cNvPr id="3" name="直線コネクタ 2"/>
          <p:cNvCxnSpPr/>
          <p:nvPr/>
        </p:nvCxnSpPr>
        <p:spPr>
          <a:xfrm>
            <a:off x="271729" y="1196975"/>
            <a:ext cx="9360827" cy="0"/>
          </a:xfrm>
          <a:prstGeom prst="line">
            <a:avLst/>
          </a:prstGeom>
          <a:ln w="31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271729" y="1268413"/>
            <a:ext cx="9360827" cy="0"/>
          </a:xfrm>
          <a:prstGeom prst="line">
            <a:avLst/>
          </a:prstGeom>
          <a:ln w="3175">
            <a:solidFill>
              <a:srgbClr val="00006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18113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p:txStyles>
    <p:titleStyle>
      <a:lvl1pPr algn="l" rtl="0" eaLnBrk="1" fontAlgn="base" hangingPunct="1">
        <a:spcBef>
          <a:spcPct val="0"/>
        </a:spcBef>
        <a:spcAft>
          <a:spcPct val="0"/>
        </a:spcAft>
        <a:defRPr kumimoji="1" sz="3600" b="1" baseline="0">
          <a:solidFill>
            <a:srgbClr val="000066"/>
          </a:solidFill>
          <a:latin typeface="メイリオ" panose="020B0604030504040204" pitchFamily="50" charset="-128"/>
          <a:ea typeface="Meiryo UI" panose="020B0604030504040204" pitchFamily="50" charset="-128"/>
          <a:cs typeface="+mj-cs"/>
        </a:defRPr>
      </a:lvl1pPr>
      <a:lvl2pPr algn="l" rtl="0" eaLnBrk="1" fontAlgn="base" hangingPunct="1">
        <a:spcBef>
          <a:spcPct val="0"/>
        </a:spcBef>
        <a:spcAft>
          <a:spcPct val="0"/>
        </a:spcAft>
        <a:defRPr kumimoji="1" sz="3600">
          <a:solidFill>
            <a:srgbClr val="000066"/>
          </a:solidFill>
          <a:latin typeface="Arial" charset="0"/>
          <a:ea typeface="ＭＳ Ｐゴシック" charset="-128"/>
        </a:defRPr>
      </a:lvl2pPr>
      <a:lvl3pPr algn="l" rtl="0" eaLnBrk="1" fontAlgn="base" hangingPunct="1">
        <a:spcBef>
          <a:spcPct val="0"/>
        </a:spcBef>
        <a:spcAft>
          <a:spcPct val="0"/>
        </a:spcAft>
        <a:defRPr kumimoji="1" sz="3600">
          <a:solidFill>
            <a:srgbClr val="000066"/>
          </a:solidFill>
          <a:latin typeface="Arial" charset="0"/>
          <a:ea typeface="ＭＳ Ｐゴシック" charset="-128"/>
        </a:defRPr>
      </a:lvl3pPr>
      <a:lvl4pPr algn="l" rtl="0" eaLnBrk="1" fontAlgn="base" hangingPunct="1">
        <a:spcBef>
          <a:spcPct val="0"/>
        </a:spcBef>
        <a:spcAft>
          <a:spcPct val="0"/>
        </a:spcAft>
        <a:defRPr kumimoji="1" sz="3600">
          <a:solidFill>
            <a:srgbClr val="000066"/>
          </a:solidFill>
          <a:latin typeface="Arial" charset="0"/>
          <a:ea typeface="ＭＳ Ｐゴシック" charset="-128"/>
        </a:defRPr>
      </a:lvl4pPr>
      <a:lvl5pPr algn="l" rtl="0" eaLnBrk="1" fontAlgn="base" hangingPunct="1">
        <a:spcBef>
          <a:spcPct val="0"/>
        </a:spcBef>
        <a:spcAft>
          <a:spcPct val="0"/>
        </a:spcAft>
        <a:defRPr kumimoji="1" sz="3600">
          <a:solidFill>
            <a:srgbClr val="000066"/>
          </a:solidFill>
          <a:latin typeface="Arial" charset="0"/>
          <a:ea typeface="ＭＳ Ｐゴシック" charset="-128"/>
        </a:defRPr>
      </a:lvl5pPr>
      <a:lvl6pPr marL="457198" algn="l" rtl="0" eaLnBrk="1" fontAlgn="base" hangingPunct="1">
        <a:spcBef>
          <a:spcPct val="0"/>
        </a:spcBef>
        <a:spcAft>
          <a:spcPct val="0"/>
        </a:spcAft>
        <a:defRPr kumimoji="1" sz="3600">
          <a:solidFill>
            <a:srgbClr val="003399"/>
          </a:solidFill>
          <a:latin typeface="Arial" charset="0"/>
          <a:ea typeface="ＭＳ Ｐゴシック" charset="-128"/>
        </a:defRPr>
      </a:lvl6pPr>
      <a:lvl7pPr marL="914395" algn="l" rtl="0" eaLnBrk="1" fontAlgn="base" hangingPunct="1">
        <a:spcBef>
          <a:spcPct val="0"/>
        </a:spcBef>
        <a:spcAft>
          <a:spcPct val="0"/>
        </a:spcAft>
        <a:defRPr kumimoji="1" sz="3600">
          <a:solidFill>
            <a:srgbClr val="003399"/>
          </a:solidFill>
          <a:latin typeface="Arial" charset="0"/>
          <a:ea typeface="ＭＳ Ｐゴシック" charset="-128"/>
        </a:defRPr>
      </a:lvl7pPr>
      <a:lvl8pPr marL="1371592" algn="l" rtl="0" eaLnBrk="1" fontAlgn="base" hangingPunct="1">
        <a:spcBef>
          <a:spcPct val="0"/>
        </a:spcBef>
        <a:spcAft>
          <a:spcPct val="0"/>
        </a:spcAft>
        <a:defRPr kumimoji="1" sz="3600">
          <a:solidFill>
            <a:srgbClr val="003399"/>
          </a:solidFill>
          <a:latin typeface="Arial" charset="0"/>
          <a:ea typeface="ＭＳ Ｐゴシック" charset="-128"/>
        </a:defRPr>
      </a:lvl8pPr>
      <a:lvl9pPr marL="1828789" algn="l" rtl="0" eaLnBrk="1" fontAlgn="base" hangingPunct="1">
        <a:spcBef>
          <a:spcPct val="0"/>
        </a:spcBef>
        <a:spcAft>
          <a:spcPct val="0"/>
        </a:spcAft>
        <a:defRPr kumimoji="1" sz="3600">
          <a:solidFill>
            <a:srgbClr val="003399"/>
          </a:solidFill>
          <a:latin typeface="Arial" charset="0"/>
          <a:ea typeface="ＭＳ Ｐゴシック" charset="-128"/>
        </a:defRPr>
      </a:lvl9pPr>
    </p:titleStyle>
    <p:bodyStyle>
      <a:lvl1pPr marL="342898" indent="-342898" algn="l" rtl="0" eaLnBrk="1" fontAlgn="base" hangingPunct="1">
        <a:spcBef>
          <a:spcPct val="20000"/>
        </a:spcBef>
        <a:spcAft>
          <a:spcPct val="0"/>
        </a:spcAft>
        <a:buClr>
          <a:srgbClr val="000066"/>
        </a:buClr>
        <a:buFont typeface="Wingdings" pitchFamily="2" charset="2"/>
        <a:buChar char="s"/>
        <a:defRPr kumimoji="1" sz="3200" b="1" baseline="0">
          <a:solidFill>
            <a:srgbClr val="000066"/>
          </a:solidFill>
          <a:latin typeface="メイリオ" panose="020B0604030504040204" pitchFamily="50" charset="-128"/>
          <a:ea typeface="Meiryo UI" panose="020B0604030504040204" pitchFamily="50" charset="-128"/>
          <a:cs typeface="+mn-cs"/>
        </a:defRPr>
      </a:lvl1pPr>
      <a:lvl2pPr marL="742946" indent="-285748" algn="l" rtl="0" eaLnBrk="1" fontAlgn="base" hangingPunct="1">
        <a:spcBef>
          <a:spcPct val="20000"/>
        </a:spcBef>
        <a:spcAft>
          <a:spcPct val="0"/>
        </a:spcAft>
        <a:buClr>
          <a:srgbClr val="FF0000"/>
        </a:buClr>
        <a:buFont typeface="Arial" charset="0"/>
        <a:buChar char="•"/>
        <a:defRPr kumimoji="1" sz="2800" b="1" baseline="0">
          <a:solidFill>
            <a:schemeClr val="tx1"/>
          </a:solidFill>
          <a:latin typeface="メイリオ" panose="020B0604030504040204" pitchFamily="50" charset="-128"/>
          <a:ea typeface="Meiryo UI" panose="020B0604030504040204" pitchFamily="50" charset="-128"/>
        </a:defRPr>
      </a:lvl2pPr>
      <a:lvl3pPr marL="1142993" indent="-228598" algn="l" rtl="0" eaLnBrk="1" fontAlgn="base" hangingPunct="1">
        <a:spcBef>
          <a:spcPct val="20000"/>
        </a:spcBef>
        <a:spcAft>
          <a:spcPct val="0"/>
        </a:spcAft>
        <a:buClr>
          <a:srgbClr val="000066"/>
        </a:buClr>
        <a:buFont typeface="Arial" charset="0"/>
        <a:buChar char="•"/>
        <a:defRPr kumimoji="1" sz="2400" b="1" baseline="0">
          <a:solidFill>
            <a:schemeClr val="tx1"/>
          </a:solidFill>
          <a:latin typeface="メイリオ" panose="020B0604030504040204" pitchFamily="50" charset="-128"/>
          <a:ea typeface="Meiryo UI" panose="020B0604030504040204" pitchFamily="50" charset="-128"/>
        </a:defRPr>
      </a:lvl3pPr>
      <a:lvl4pPr marL="1600191" indent="-228598" algn="l" rtl="0" eaLnBrk="1" fontAlgn="base" hangingPunct="1">
        <a:spcBef>
          <a:spcPct val="20000"/>
        </a:spcBef>
        <a:spcAft>
          <a:spcPct val="0"/>
        </a:spcAft>
        <a:buClr>
          <a:srgbClr val="FF0000"/>
        </a:buClr>
        <a:buFont typeface="Arial" charset="0"/>
        <a:buChar char="•"/>
        <a:defRPr kumimoji="1" sz="2000" b="1" baseline="0">
          <a:solidFill>
            <a:schemeClr val="tx1"/>
          </a:solidFill>
          <a:latin typeface="メイリオ" panose="020B0604030504040204" pitchFamily="50" charset="-128"/>
          <a:ea typeface="Meiryo UI" panose="020B0604030504040204" pitchFamily="50" charset="-128"/>
        </a:defRPr>
      </a:lvl4pPr>
      <a:lvl5pPr marL="2057388" indent="-228598" algn="l" rtl="0" eaLnBrk="1" fontAlgn="base" hangingPunct="1">
        <a:spcBef>
          <a:spcPct val="20000"/>
        </a:spcBef>
        <a:spcAft>
          <a:spcPct val="0"/>
        </a:spcAft>
        <a:buClr>
          <a:srgbClr val="000066"/>
        </a:buClr>
        <a:buFont typeface="Arial" charset="0"/>
        <a:buChar char="»"/>
        <a:defRPr kumimoji="1" sz="2000" b="1" baseline="0">
          <a:solidFill>
            <a:schemeClr val="tx1"/>
          </a:solidFill>
          <a:latin typeface="メイリオ" panose="020B0604030504040204" pitchFamily="50" charset="-128"/>
          <a:ea typeface="Meiryo UI" panose="020B0604030504040204" pitchFamily="50" charset="-128"/>
        </a:defRPr>
      </a:lvl5pPr>
      <a:lvl6pPr marL="2514585"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6pPr>
      <a:lvl7pPr marL="2971783"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7pPr>
      <a:lvl8pPr marL="3428980"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8pPr>
      <a:lvl9pPr marL="3886177"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9pPr>
    </p:bodyStyle>
    <p:otherStyle>
      <a:defPPr>
        <a:defRPr lang="ja-JP"/>
      </a:defPPr>
      <a:lvl1pPr marL="0" algn="l" defTabSz="914395" rtl="0" eaLnBrk="1" latinLnBrk="0" hangingPunct="1">
        <a:defRPr kumimoji="1" sz="1800" kern="1200">
          <a:solidFill>
            <a:schemeClr val="tx1"/>
          </a:solidFill>
          <a:latin typeface="+mn-lt"/>
          <a:ea typeface="+mn-ea"/>
          <a:cs typeface="+mn-cs"/>
        </a:defRPr>
      </a:lvl1pPr>
      <a:lvl2pPr marL="457198" algn="l" defTabSz="914395" rtl="0" eaLnBrk="1" latinLnBrk="0" hangingPunct="1">
        <a:defRPr kumimoji="1" sz="1800" kern="1200">
          <a:solidFill>
            <a:schemeClr val="tx1"/>
          </a:solidFill>
          <a:latin typeface="+mn-lt"/>
          <a:ea typeface="+mn-ea"/>
          <a:cs typeface="+mn-cs"/>
        </a:defRPr>
      </a:lvl2pPr>
      <a:lvl3pPr marL="914395" algn="l" defTabSz="914395" rtl="0" eaLnBrk="1" latinLnBrk="0" hangingPunct="1">
        <a:defRPr kumimoji="1" sz="1800" kern="1200">
          <a:solidFill>
            <a:schemeClr val="tx1"/>
          </a:solidFill>
          <a:latin typeface="+mn-lt"/>
          <a:ea typeface="+mn-ea"/>
          <a:cs typeface="+mn-cs"/>
        </a:defRPr>
      </a:lvl3pPr>
      <a:lvl4pPr marL="1371592" algn="l" defTabSz="914395" rtl="0" eaLnBrk="1" latinLnBrk="0" hangingPunct="1">
        <a:defRPr kumimoji="1" sz="1800" kern="1200">
          <a:solidFill>
            <a:schemeClr val="tx1"/>
          </a:solidFill>
          <a:latin typeface="+mn-lt"/>
          <a:ea typeface="+mn-ea"/>
          <a:cs typeface="+mn-cs"/>
        </a:defRPr>
      </a:lvl4pPr>
      <a:lvl5pPr marL="1828789" algn="l" defTabSz="914395" rtl="0" eaLnBrk="1" latinLnBrk="0" hangingPunct="1">
        <a:defRPr kumimoji="1" sz="1800" kern="1200">
          <a:solidFill>
            <a:schemeClr val="tx1"/>
          </a:solidFill>
          <a:latin typeface="+mn-lt"/>
          <a:ea typeface="+mn-ea"/>
          <a:cs typeface="+mn-cs"/>
        </a:defRPr>
      </a:lvl5pPr>
      <a:lvl6pPr marL="2285987" algn="l" defTabSz="914395" rtl="0" eaLnBrk="1" latinLnBrk="0" hangingPunct="1">
        <a:defRPr kumimoji="1" sz="1800" kern="1200">
          <a:solidFill>
            <a:schemeClr val="tx1"/>
          </a:solidFill>
          <a:latin typeface="+mn-lt"/>
          <a:ea typeface="+mn-ea"/>
          <a:cs typeface="+mn-cs"/>
        </a:defRPr>
      </a:lvl6pPr>
      <a:lvl7pPr marL="2743185" algn="l" defTabSz="914395" rtl="0" eaLnBrk="1" latinLnBrk="0" hangingPunct="1">
        <a:defRPr kumimoji="1" sz="1800" kern="1200">
          <a:solidFill>
            <a:schemeClr val="tx1"/>
          </a:solidFill>
          <a:latin typeface="+mn-lt"/>
          <a:ea typeface="+mn-ea"/>
          <a:cs typeface="+mn-cs"/>
        </a:defRPr>
      </a:lvl7pPr>
      <a:lvl8pPr marL="3200381" algn="l" defTabSz="914395" rtl="0" eaLnBrk="1" latinLnBrk="0" hangingPunct="1">
        <a:defRPr kumimoji="1" sz="1800" kern="1200">
          <a:solidFill>
            <a:schemeClr val="tx1"/>
          </a:solidFill>
          <a:latin typeface="+mn-lt"/>
          <a:ea typeface="+mn-ea"/>
          <a:cs typeface="+mn-cs"/>
        </a:defRPr>
      </a:lvl8pPr>
      <a:lvl9pPr marL="3657579" algn="l" defTabSz="914395"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5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1.emf"/><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5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4.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30.png"/><Relationship Id="rId7" Type="http://schemas.microsoft.com/office/2007/relationships/hdphoto" Target="../media/hdphoto2.wdp"/><Relationship Id="rId12" Type="http://schemas.openxmlformats.org/officeDocument/2006/relationships/image" Target="../media/image37.png"/><Relationship Id="rId2" Type="http://schemas.openxmlformats.org/officeDocument/2006/relationships/image" Target="../media/image29.png"/><Relationship Id="rId1" Type="http://schemas.openxmlformats.org/officeDocument/2006/relationships/slideLayout" Target="../slideLayouts/slideLayout58.xml"/><Relationship Id="rId6" Type="http://schemas.openxmlformats.org/officeDocument/2006/relationships/image" Target="../media/image32.png"/><Relationship Id="rId11" Type="http://schemas.openxmlformats.org/officeDocument/2006/relationships/image" Target="../media/image36.png"/><Relationship Id="rId5" Type="http://schemas.microsoft.com/office/2007/relationships/hdphoto" Target="../media/hdphoto1.wdp"/><Relationship Id="rId10"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3.gif"/><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hyperlink" Target="https://www.meti.go.jp/press/2020/06/20200612004/20200612004.html"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png"/><Relationship Id="rId1" Type="http://schemas.openxmlformats.org/officeDocument/2006/relationships/slideLayout" Target="../slideLayouts/slideLayout42.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42.xml"/><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2.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image" Target="../media/image59.png"/><Relationship Id="rId1" Type="http://schemas.openxmlformats.org/officeDocument/2006/relationships/slideLayout" Target="../slideLayouts/slideLayout4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5" Type="http://schemas.openxmlformats.org/officeDocument/2006/relationships/image" Target="../media/image7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71.png"/></Relationships>
</file>

<file path=ppt/slides/_rels/slide34.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73.jpeg"/><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gif"/><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06000" y="2221555"/>
            <a:ext cx="9000000" cy="1200329"/>
          </a:xfrm>
        </p:spPr>
        <p:txBody>
          <a:bodyPr wrap="square">
            <a:spAutoFit/>
          </a:bodyPr>
          <a:lstStyle/>
          <a:p>
            <a:pPr>
              <a:spcBef>
                <a:spcPts val="600"/>
              </a:spcBef>
              <a:spcAft>
                <a:spcPts val="600"/>
              </a:spcAft>
            </a:pPr>
            <a:r>
              <a:rPr lang="ja-JP" altLang="en-US"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中小企業におけるサイバーセキュリティ対策</a:t>
            </a:r>
            <a:br>
              <a:rPr lang="en-US" altLang="ja-JP"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br>
            <a:r>
              <a:rPr lang="ja-JP" altLang="en-US"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普及に向けた施策等について</a:t>
            </a:r>
            <a:endParaRPr kumimoji="1" lang="ja-JP" altLang="en-US"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 name="字幕 10">
            <a:extLst>
              <a:ext uri="{FF2B5EF4-FFF2-40B4-BE49-F238E27FC236}">
                <a16:creationId xmlns:a16="http://schemas.microsoft.com/office/drawing/2014/main" id="{D021AA97-F8E4-4AF7-AD47-84FFB9AAAF7A}"/>
              </a:ext>
            </a:extLst>
          </p:cNvPr>
          <p:cNvSpPr>
            <a:spLocks noGrp="1"/>
          </p:cNvSpPr>
          <p:nvPr>
            <p:ph type="subTitle" idx="1"/>
          </p:nvPr>
        </p:nvSpPr>
        <p:spPr>
          <a:xfrm>
            <a:off x="1266000" y="3685981"/>
            <a:ext cx="8640000" cy="2308324"/>
          </a:xfrm>
        </p:spPr>
        <p:txBody>
          <a:bodyPr>
            <a:spAutoFit/>
          </a:bodyPr>
          <a:lstStyle/>
          <a:p>
            <a:r>
              <a:rPr lang="en-US" altLang="ja-JP" sz="2400" dirty="0">
                <a:latin typeface="Meiryo UI" panose="020B0604030504040204" pitchFamily="50" charset="-128"/>
                <a:ea typeface="Meiryo UI" panose="020B0604030504040204" pitchFamily="50" charset="-128"/>
              </a:rPr>
              <a:t>2020</a:t>
            </a:r>
            <a:r>
              <a:rPr lang="ja-JP" altLang="en-US" sz="2400" dirty="0">
                <a:latin typeface="Meiryo UI" panose="020B0604030504040204" pitchFamily="50" charset="-128"/>
                <a:ea typeface="Meiryo UI" panose="020B0604030504040204" pitchFamily="50" charset="-128"/>
              </a:rPr>
              <a:t>年</a:t>
            </a:r>
            <a:r>
              <a:rPr lang="en-US" altLang="ja-JP" sz="2400" dirty="0">
                <a:latin typeface="Meiryo UI" panose="020B0604030504040204" pitchFamily="50" charset="-128"/>
                <a:ea typeface="Meiryo UI" panose="020B0604030504040204" pitchFamily="50" charset="-128"/>
              </a:rPr>
              <a:t>12</a:t>
            </a:r>
            <a:r>
              <a:rPr lang="ja-JP" altLang="en-US" sz="2400" dirty="0">
                <a:latin typeface="Meiryo UI" panose="020B0604030504040204" pitchFamily="50" charset="-128"/>
                <a:ea typeface="Meiryo UI" panose="020B0604030504040204" pitchFamily="50" charset="-128"/>
              </a:rPr>
              <a:t>月</a:t>
            </a:r>
            <a:r>
              <a:rPr lang="en-US" altLang="ja-JP" sz="2400" dirty="0">
                <a:latin typeface="Meiryo UI" panose="020B0604030504040204" pitchFamily="50" charset="-128"/>
                <a:ea typeface="Meiryo UI" panose="020B0604030504040204" pitchFamily="50" charset="-128"/>
              </a:rPr>
              <a:t>8</a:t>
            </a:r>
            <a:r>
              <a:rPr lang="ja-JP" altLang="en-US" sz="2400" dirty="0">
                <a:latin typeface="Meiryo UI" panose="020B0604030504040204" pitchFamily="50" charset="-128"/>
                <a:ea typeface="Meiryo UI" panose="020B0604030504040204" pitchFamily="50" charset="-128"/>
              </a:rPr>
              <a:t>日</a:t>
            </a:r>
            <a:endParaRPr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独立行政法人 情報処理推進機構 </a:t>
            </a:r>
            <a:endParaRPr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セキュリティセンター 企画部</a:t>
            </a:r>
            <a:endParaRPr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中小企業支援グループ</a:t>
            </a:r>
            <a:endParaRPr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横山　尚人</a:t>
            </a:r>
          </a:p>
        </p:txBody>
      </p:sp>
      <p:pic>
        <p:nvPicPr>
          <p:cNvPr id="12" name="図 11" descr="黒い背景と白い文字&#10;&#10;自動的に生成された説明">
            <a:extLst>
              <a:ext uri="{FF2B5EF4-FFF2-40B4-BE49-F238E27FC236}">
                <a16:creationId xmlns:a16="http://schemas.microsoft.com/office/drawing/2014/main" id="{6E155DA4-24BD-48CF-90AF-9A11ED408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2000" y="216000"/>
            <a:ext cx="3722204" cy="498788"/>
          </a:xfrm>
          <a:prstGeom prst="rect">
            <a:avLst/>
          </a:prstGeom>
        </p:spPr>
      </p:pic>
    </p:spTree>
    <p:extLst>
      <p:ext uri="{BB962C8B-B14F-4D97-AF65-F5344CB8AC3E}">
        <p14:creationId xmlns:p14="http://schemas.microsoft.com/office/powerpoint/2010/main" val="289895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付プレースホルダー 4">
            <a:extLst>
              <a:ext uri="{FF2B5EF4-FFF2-40B4-BE49-F238E27FC236}">
                <a16:creationId xmlns:a16="http://schemas.microsoft.com/office/drawing/2014/main" id="{38E3DF33-43A0-44C1-8E1C-FE701A99E9C2}"/>
              </a:ext>
            </a:extLst>
          </p:cNvPr>
          <p:cNvSpPr>
            <a:spLocks noGrp="1"/>
          </p:cNvSpPr>
          <p:nvPr>
            <p:ph type="dt" sz="half" idx="10"/>
          </p:nvPr>
        </p:nvSpPr>
        <p:spPr/>
        <p:txBody>
          <a:bodyPr/>
          <a:lstStyle/>
          <a:p>
            <a:r>
              <a:rPr kumimoji="1" lang="en-US" altLang="ja-JP"/>
              <a:t>2020/12/8</a:t>
            </a:r>
            <a:endParaRPr kumimoji="1" lang="ja-JP" altLang="en-US" dirty="0"/>
          </a:p>
        </p:txBody>
      </p:sp>
      <p:sp>
        <p:nvSpPr>
          <p:cNvPr id="9" name="フッター プレースホルダー 8">
            <a:extLst>
              <a:ext uri="{FF2B5EF4-FFF2-40B4-BE49-F238E27FC236}">
                <a16:creationId xmlns:a16="http://schemas.microsoft.com/office/drawing/2014/main" id="{426557B8-03DF-4A65-9EB4-05AC6E68EB69}"/>
              </a:ext>
            </a:extLst>
          </p:cNvPr>
          <p:cNvSpPr>
            <a:spLocks noGrp="1"/>
          </p:cNvSpPr>
          <p:nvPr>
            <p:ph type="ftr" sz="quarter" idx="11"/>
          </p:nvPr>
        </p:nvSpPr>
        <p:spPr/>
        <p:txBody>
          <a:bodyPr/>
          <a:lstStyle/>
          <a:p>
            <a:r>
              <a:rPr kumimoji="1" lang="zh-TW" altLang="en-US"/>
              <a:t>独立行政法人情報処理推進機構</a:t>
            </a:r>
            <a:endParaRPr kumimoji="1" lang="ja-JP" altLang="en-US"/>
          </a:p>
        </p:txBody>
      </p:sp>
      <p:sp>
        <p:nvSpPr>
          <p:cNvPr id="17" name="正方形/長方形 16">
            <a:extLst>
              <a:ext uri="{FF2B5EF4-FFF2-40B4-BE49-F238E27FC236}">
                <a16:creationId xmlns:a16="http://schemas.microsoft.com/office/drawing/2014/main" id="{8010590F-2EFB-4EF0-B517-E04F7C243DEE}"/>
              </a:ext>
            </a:extLst>
          </p:cNvPr>
          <p:cNvSpPr/>
          <p:nvPr/>
        </p:nvSpPr>
        <p:spPr bwMode="auto">
          <a:xfrm>
            <a:off x="15644" y="3153884"/>
            <a:ext cx="9689884" cy="3698401"/>
          </a:xfrm>
          <a:prstGeom prst="rect">
            <a:avLst/>
          </a:prstGeom>
          <a:solidFill>
            <a:schemeClr val="bg1"/>
          </a:solidFill>
          <a:ln w="9525">
            <a:noFill/>
            <a:miter lim="800000"/>
            <a:headEnd/>
            <a:tailEnd/>
          </a:ln>
          <a:effectLst/>
        </p:spPr>
        <p:txBody>
          <a:bodyPr wrap="none" rtlCol="0" anchor="ctr"/>
          <a:lstStyle/>
          <a:p>
            <a:pPr algn="l"/>
            <a:endParaRPr kumimoji="0" lang="ja-JP" altLang="en-US" sz="1800" dirty="0">
              <a:latin typeface="Meiryo UI" panose="020B0604030504040204" pitchFamily="50" charset="-128"/>
              <a:ea typeface="Meiryo UI" panose="020B0604030504040204" pitchFamily="50" charset="-128"/>
            </a:endParaRPr>
          </a:p>
        </p:txBody>
      </p:sp>
      <p:sp>
        <p:nvSpPr>
          <p:cNvPr id="42" name="スライド番号プレースホルダー 5">
            <a:extLst>
              <a:ext uri="{FF2B5EF4-FFF2-40B4-BE49-F238E27FC236}">
                <a16:creationId xmlns:a16="http://schemas.microsoft.com/office/drawing/2014/main" id="{5E0C667F-08FC-4E0C-98CE-A79F1FBED15F}"/>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9</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a:xfrm>
            <a:off x="-15552" y="5715"/>
            <a:ext cx="9721080" cy="830997"/>
          </a:xfrm>
        </p:spPr>
        <p:txBody>
          <a:bodyPr/>
          <a:lstStyle/>
          <a:p>
            <a:r>
              <a:rPr lang="ja-JP" altLang="en-US" dirty="0">
                <a:solidFill>
                  <a:srgbClr val="002060"/>
                </a:solidFill>
              </a:rPr>
              <a:t>中小企業における現場対応の徹底支援</a:t>
            </a:r>
            <a:br>
              <a:rPr lang="en-US" altLang="ja-JP" dirty="0">
                <a:solidFill>
                  <a:srgbClr val="002060"/>
                </a:solidFill>
              </a:rPr>
            </a:br>
            <a:r>
              <a:rPr lang="ja-JP" altLang="en-US" dirty="0">
                <a:solidFill>
                  <a:srgbClr val="002060"/>
                </a:solidFill>
              </a:rPr>
              <a:t>　</a:t>
            </a:r>
            <a:r>
              <a:rPr lang="en-US" altLang="ja-JP" dirty="0">
                <a:solidFill>
                  <a:srgbClr val="002060"/>
                </a:solidFill>
              </a:rPr>
              <a:t>~</a:t>
            </a:r>
            <a:r>
              <a:rPr lang="ja-JP" altLang="en-US" dirty="0">
                <a:solidFill>
                  <a:srgbClr val="002060"/>
                </a:solidFill>
              </a:rPr>
              <a:t>事前の備えから、インシデントが発生してしまった後の対応・復旧支援まで</a:t>
            </a:r>
            <a:endParaRPr kumimoji="1" lang="ja-JP" altLang="en-US" dirty="0">
              <a:solidFill>
                <a:srgbClr val="002060"/>
              </a:solidFill>
            </a:endParaRPr>
          </a:p>
        </p:txBody>
      </p:sp>
      <p:sp>
        <p:nvSpPr>
          <p:cNvPr id="8" name="テキスト プレースホルダー 7"/>
          <p:cNvSpPr>
            <a:spLocks noGrp="1"/>
          </p:cNvSpPr>
          <p:nvPr>
            <p:ph type="body" sz="quarter" idx="17"/>
          </p:nvPr>
        </p:nvSpPr>
        <p:spPr>
          <a:xfrm>
            <a:off x="200014" y="796880"/>
            <a:ext cx="9505950" cy="1910880"/>
          </a:xfrm>
        </p:spPr>
        <p:txBody>
          <a:bodyPr/>
          <a:lstStyle/>
          <a:p>
            <a:r>
              <a:rPr lang="ja-JP" altLang="en-US" sz="1800" dirty="0"/>
              <a:t>セキュリティ対策を始めるに当たって何をやればいいのかわからない、そういった悩みをもつ中小企業に対し、まずは意識を持つ為、セキュリティ対策自己宣言</a:t>
            </a:r>
            <a:r>
              <a:rPr lang="ja-JP" altLang="en-US" sz="1800" b="1" dirty="0"/>
              <a:t>「</a:t>
            </a:r>
            <a:r>
              <a:rPr lang="en-US" altLang="ja-JP" sz="1800" b="1" dirty="0"/>
              <a:t>SECURITY ACTION</a:t>
            </a:r>
            <a:r>
              <a:rPr lang="ja-JP" altLang="en-US" sz="1800" b="1" dirty="0"/>
              <a:t>」</a:t>
            </a:r>
            <a:r>
              <a:rPr lang="ja-JP" altLang="en-US" sz="1800" dirty="0"/>
              <a:t>の取り組み。</a:t>
            </a:r>
          </a:p>
          <a:p>
            <a:r>
              <a:rPr lang="ja-JP" altLang="en-US" sz="1800" dirty="0"/>
              <a:t>専門家を派遣し、セキュリティポリシーの策定支援等</a:t>
            </a:r>
            <a:r>
              <a:rPr lang="ja-JP" altLang="en-US" sz="1800" b="1" dirty="0"/>
              <a:t>「セキュリティマネジメント指導」</a:t>
            </a:r>
            <a:r>
              <a:rPr lang="ja-JP" altLang="en-US" sz="1800" dirty="0"/>
              <a:t>を実施。</a:t>
            </a:r>
            <a:endParaRPr lang="en-US" altLang="ja-JP" sz="1800" dirty="0"/>
          </a:p>
          <a:p>
            <a:r>
              <a:rPr kumimoji="1" lang="ja-JP" altLang="en-US" sz="1800" dirty="0"/>
              <a:t>インシデントが発生してしまったが対処方法が</a:t>
            </a:r>
            <a:r>
              <a:rPr kumimoji="1" lang="ja-JP" altLang="en-US" sz="1800"/>
              <a:t>わからない、</a:t>
            </a:r>
            <a:r>
              <a:rPr lang="ja-JP" altLang="en-US" sz="1800"/>
              <a:t>この様な</a:t>
            </a:r>
            <a:r>
              <a:rPr kumimoji="1" lang="ja-JP" altLang="en-US" sz="1800"/>
              <a:t>中小</a:t>
            </a:r>
            <a:r>
              <a:rPr kumimoji="1" lang="ja-JP" altLang="en-US" sz="1800" dirty="0"/>
              <a:t>企業の事後対応</a:t>
            </a:r>
            <a:r>
              <a:rPr kumimoji="1" lang="ja-JP" altLang="en-US" sz="1800"/>
              <a:t>を支援し、また</a:t>
            </a:r>
            <a:r>
              <a:rPr lang="ja-JP" altLang="en-US" sz="1800"/>
              <a:t>簡易</a:t>
            </a:r>
            <a:r>
              <a:rPr lang="ja-JP" altLang="en-US" sz="1800" dirty="0"/>
              <a:t>保険の実現を目指し</a:t>
            </a:r>
            <a:r>
              <a:rPr kumimoji="1" lang="ja-JP" altLang="en-US" sz="1800" dirty="0"/>
              <a:t>、</a:t>
            </a:r>
            <a:r>
              <a:rPr kumimoji="1" lang="ja-JP" altLang="en-US" sz="1800" b="1" dirty="0"/>
              <a:t>「サイバーセキュリティお助け隊」</a:t>
            </a:r>
            <a:r>
              <a:rPr kumimoji="1" lang="ja-JP" altLang="en-US" sz="1800" dirty="0"/>
              <a:t>による支援体制を構築。</a:t>
            </a:r>
            <a:endParaRPr kumimoji="1" lang="en-US" altLang="ja-JP" sz="1800" dirty="0"/>
          </a:p>
        </p:txBody>
      </p:sp>
      <p:sp>
        <p:nvSpPr>
          <p:cNvPr id="46" name="テキスト ボックス 45"/>
          <p:cNvSpPr txBox="1"/>
          <p:nvPr/>
        </p:nvSpPr>
        <p:spPr>
          <a:xfrm>
            <a:off x="2159787" y="4078633"/>
            <a:ext cx="2888960" cy="523220"/>
          </a:xfrm>
          <a:prstGeom prst="rect">
            <a:avLst/>
          </a:prstGeom>
          <a:noFill/>
          <a:ln w="254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対策支援</a:t>
            </a:r>
            <a:endParaRPr kumimoji="1" lang="en-US" altLang="ja-JP"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（ポリシー策定支援等、指導</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回</a:t>
            </a: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社）</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a:extLst>
              <a:ext uri="{FF2B5EF4-FFF2-40B4-BE49-F238E27FC236}">
                <a16:creationId xmlns:a16="http://schemas.microsoft.com/office/drawing/2014/main" id="{FC08E8B0-6A21-4568-8BBA-C09398CF3311}"/>
              </a:ext>
            </a:extLst>
          </p:cNvPr>
          <p:cNvGrpSpPr/>
          <p:nvPr/>
        </p:nvGrpSpPr>
        <p:grpSpPr>
          <a:xfrm>
            <a:off x="2196000" y="3163149"/>
            <a:ext cx="3132000" cy="3626584"/>
            <a:chOff x="25884" y="2659599"/>
            <a:chExt cx="3622075" cy="4122781"/>
          </a:xfrm>
        </p:grpSpPr>
        <p:cxnSp>
          <p:nvCxnSpPr>
            <p:cNvPr id="16" name="直線矢印コネクタ 15"/>
            <p:cNvCxnSpPr>
              <a:cxnSpLocks/>
            </p:cNvCxnSpPr>
            <p:nvPr/>
          </p:nvCxnSpPr>
          <p:spPr>
            <a:xfrm>
              <a:off x="488420" y="4835390"/>
              <a:ext cx="3036" cy="755157"/>
            </a:xfrm>
            <a:prstGeom prst="straightConnector1">
              <a:avLst/>
            </a:prstGeom>
            <a:ln w="19050">
              <a:solidFill>
                <a:srgbClr val="0064C8"/>
              </a:solidFill>
              <a:tailEnd type="triangle"/>
            </a:ln>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bwMode="auto">
            <a:xfrm>
              <a:off x="1170352" y="4357638"/>
              <a:ext cx="1299527" cy="424722"/>
            </a:xfrm>
            <a:prstGeom prst="roundRect">
              <a:avLst/>
            </a:prstGeom>
            <a:solidFill>
              <a:srgbClr val="FFFFCC"/>
            </a:solidFill>
            <a:ln w="19050">
              <a:solidFill>
                <a:schemeClr val="bg1">
                  <a:lumMod val="65000"/>
                </a:schemeClr>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中小企業</a:t>
              </a:r>
              <a:endParaRPr kumimoji="0" lang="en-US" altLang="ja-JP"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5" name="角丸四角形 24"/>
            <p:cNvSpPr/>
            <p:nvPr/>
          </p:nvSpPr>
          <p:spPr bwMode="auto">
            <a:xfrm>
              <a:off x="57746" y="4350506"/>
              <a:ext cx="1032539" cy="424722"/>
            </a:xfrm>
            <a:prstGeom prst="roundRect">
              <a:avLst/>
            </a:prstGeom>
            <a:solidFill>
              <a:schemeClr val="accent1">
                <a:lumMod val="20000"/>
                <a:lumOff val="80000"/>
              </a:schemeClr>
            </a:solidFill>
            <a:ln w="19050">
              <a:solidFill>
                <a:schemeClr val="accent1"/>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IPA</a:t>
              </a:r>
            </a:p>
          </p:txBody>
        </p:sp>
        <p:sp>
          <p:nvSpPr>
            <p:cNvPr id="26" name="角丸四角形 25"/>
            <p:cNvSpPr/>
            <p:nvPr/>
          </p:nvSpPr>
          <p:spPr bwMode="auto">
            <a:xfrm>
              <a:off x="107368" y="5662664"/>
              <a:ext cx="2045172" cy="897895"/>
            </a:xfrm>
            <a:prstGeom prst="roundRect">
              <a:avLst/>
            </a:prstGeom>
            <a:solidFill>
              <a:schemeClr val="tx2">
                <a:lumMod val="60000"/>
                <a:lumOff val="40000"/>
              </a:schemeClr>
            </a:solidFill>
            <a:ln w="19050">
              <a:solidFill>
                <a:srgbClr val="0064C8"/>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情報処理安全確保支援士</a:t>
              </a:r>
              <a:endParaRPr kumimoji="0" lang="en-US" altLang="ja-JP" sz="12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（登録セキス</a:t>
              </a:r>
              <a:r>
                <a:rPr kumimoji="0" lang="ja-JP" altLang="en-US" sz="1200" b="1" i="0" u="none" strike="noStrike" kern="1200" cap="none" spc="0" normalizeH="0" baseline="0" noProof="0" dirty="0" err="1">
                  <a:ln>
                    <a:noFill/>
                  </a:ln>
                  <a:solidFill>
                    <a:prstClr val="white"/>
                  </a:solidFill>
                  <a:effectLst/>
                  <a:uLnTx/>
                  <a:uFillTx/>
                  <a:latin typeface="Meiryo UI" panose="020B0604030504040204" pitchFamily="50" charset="-128"/>
                  <a:ea typeface="Meiryo UI" panose="020B0604030504040204" pitchFamily="50" charset="-128"/>
                  <a:cs typeface="+mn-cs"/>
                </a:rPr>
                <a:t>ぺ</a:t>
              </a:r>
              <a:r>
                <a:rPr kumimoji="0" lang="ja-JP" altLang="en-US" sz="12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endParaRPr kumimoji="0" lang="en-US" altLang="ja-JP" sz="12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2" name="正方形/長方形 111"/>
            <p:cNvSpPr/>
            <p:nvPr/>
          </p:nvSpPr>
          <p:spPr bwMode="auto">
            <a:xfrm>
              <a:off x="49772" y="3040306"/>
              <a:ext cx="3571080" cy="3742074"/>
            </a:xfrm>
            <a:prstGeom prst="rect">
              <a:avLst/>
            </a:prstGeom>
            <a:noFill/>
            <a:ln w="9525">
              <a:solidFill>
                <a:schemeClr val="accent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119" name="正方形/長方形 118"/>
            <p:cNvSpPr/>
            <p:nvPr/>
          </p:nvSpPr>
          <p:spPr bwMode="auto">
            <a:xfrm>
              <a:off x="36004" y="2659599"/>
              <a:ext cx="3584848" cy="385948"/>
            </a:xfrm>
            <a:prstGeom prst="rect">
              <a:avLst/>
            </a:prstGeom>
            <a:solidFill>
              <a:schemeClr val="accent2">
                <a:lumMod val="20000"/>
                <a:lumOff val="80000"/>
              </a:schemeClr>
            </a:solidFill>
            <a:ln w="9525">
              <a:solidFill>
                <a:schemeClr val="accent2"/>
              </a:solidFill>
              <a:miter lim="800000"/>
              <a:headEnd/>
              <a:tailEnd/>
            </a:ln>
            <a:effectLst/>
          </p:spPr>
          <p:txBody>
            <a:bodyPr wrap="none" rtlCol="0" anchor="ctr"/>
            <a:lstStyle/>
            <a:p>
              <a:pPr lvl="0" algn="ctr">
                <a:defRPr/>
              </a:pPr>
              <a:r>
                <a:rPr lang="ja-JP" altLang="en-US" sz="1400" b="1" u="sng" dirty="0">
                  <a:solidFill>
                    <a:prstClr val="black"/>
                  </a:solidFill>
                  <a:latin typeface="Meiryo UI" panose="020B0604030504040204" pitchFamily="50" charset="-128"/>
                  <a:ea typeface="Meiryo UI" panose="020B0604030504040204" pitchFamily="50" charset="-128"/>
                </a:rPr>
                <a:t>セキュリティマネジメント指導</a:t>
              </a:r>
              <a:endParaRPr kumimoji="0"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25884" y="3074370"/>
              <a:ext cx="3622075" cy="594808"/>
            </a:xfrm>
            <a:prstGeom prst="rect">
              <a:avLst/>
            </a:prstGeom>
            <a:noFill/>
          </p:spPr>
          <p:txBody>
            <a:bodyPr wrap="square" rtlCol="0" anchor="ctr" anchorCtr="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中小企業に専門家を派遣し、実践的なセキュリティ対策の定着につなげる。</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flipH="1">
              <a:off x="482348" y="4869826"/>
              <a:ext cx="426664" cy="734763"/>
            </a:xfrm>
            <a:prstGeom prst="rect">
              <a:avLst/>
            </a:prstGeom>
            <a:noFill/>
            <a:ln w="254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研</a:t>
              </a:r>
              <a:endParaRPr kumimoji="1" lang="en-US" altLang="ja-JP"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修</a:t>
              </a:r>
            </a:p>
          </p:txBody>
        </p:sp>
        <p:cxnSp>
          <p:nvCxnSpPr>
            <p:cNvPr id="72" name="直線矢印コネクタ 71"/>
            <p:cNvCxnSpPr>
              <a:cxnSpLocks/>
            </p:cNvCxnSpPr>
            <p:nvPr/>
          </p:nvCxnSpPr>
          <p:spPr>
            <a:xfrm>
              <a:off x="1673489" y="4812910"/>
              <a:ext cx="1" cy="755157"/>
            </a:xfrm>
            <a:prstGeom prst="straightConnector1">
              <a:avLst/>
            </a:prstGeom>
            <a:ln w="19050">
              <a:solidFill>
                <a:srgbClr val="0064C8"/>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 name="山形 5"/>
          <p:cNvSpPr/>
          <p:nvPr/>
        </p:nvSpPr>
        <p:spPr bwMode="auto">
          <a:xfrm>
            <a:off x="192234" y="2766979"/>
            <a:ext cx="5056723" cy="304022"/>
          </a:xfrm>
          <a:prstGeom prst="chevron">
            <a:avLst/>
          </a:prstGeom>
          <a:solidFill>
            <a:srgbClr val="DDDDDD"/>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srgbClr val="1F497D"/>
                </a:solidFill>
                <a:effectLst/>
                <a:uLnTx/>
                <a:uFillTx/>
                <a:latin typeface="Calibri"/>
                <a:ea typeface="ＭＳ Ｐゴシック" panose="020B0600070205080204" pitchFamily="50" charset="-128"/>
                <a:cs typeface="+mn-cs"/>
              </a:rPr>
              <a:t>主に事前支援</a:t>
            </a:r>
            <a:r>
              <a:rPr kumimoji="0" lang="ja-JP" altLang="en-US" b="1" dirty="0">
                <a:solidFill>
                  <a:srgbClr val="1F497D"/>
                </a:solidFill>
                <a:latin typeface="Calibri"/>
                <a:ea typeface="ＭＳ Ｐゴシック" panose="020B0600070205080204" pitchFamily="50" charset="-128"/>
              </a:rPr>
              <a:t>（</a:t>
            </a:r>
            <a:r>
              <a:rPr kumimoji="0" lang="ja-JP" altLang="en-US" sz="1800" b="1" i="0" u="none" strike="noStrike" kern="1200" cap="none" spc="0" normalizeH="0" baseline="0" noProof="0" dirty="0">
                <a:ln>
                  <a:noFill/>
                </a:ln>
                <a:solidFill>
                  <a:srgbClr val="1F497D"/>
                </a:solidFill>
                <a:effectLst/>
                <a:uLnTx/>
                <a:uFillTx/>
                <a:latin typeface="Calibri"/>
                <a:ea typeface="ＭＳ Ｐゴシック" panose="020B0600070205080204" pitchFamily="50" charset="-128"/>
                <a:cs typeface="+mn-cs"/>
              </a:rPr>
              <a:t>防御等</a:t>
            </a:r>
            <a:r>
              <a:rPr kumimoji="0" lang="ja-JP" altLang="en-US" b="1" dirty="0">
                <a:solidFill>
                  <a:srgbClr val="1F497D"/>
                </a:solidFill>
                <a:latin typeface="Calibri"/>
                <a:ea typeface="ＭＳ Ｐゴシック" panose="020B0600070205080204" pitchFamily="50" charset="-128"/>
              </a:rPr>
              <a:t>）</a:t>
            </a:r>
            <a:endParaRPr kumimoji="0" lang="ja-JP" altLang="en-US" sz="1800" b="1" i="0" u="none" strike="noStrike" kern="1200" cap="none" spc="0" normalizeH="0" baseline="0" noProof="0" dirty="0">
              <a:ln>
                <a:noFill/>
              </a:ln>
              <a:solidFill>
                <a:srgbClr val="1F497D"/>
              </a:solidFill>
              <a:effectLst/>
              <a:uLnTx/>
              <a:uFillTx/>
              <a:latin typeface="Calibri"/>
              <a:ea typeface="ＭＳ Ｐゴシック" panose="020B0600070205080204" pitchFamily="50" charset="-128"/>
              <a:cs typeface="+mn-cs"/>
            </a:endParaRPr>
          </a:p>
        </p:txBody>
      </p:sp>
      <p:sp>
        <p:nvSpPr>
          <p:cNvPr id="34" name="山形 33"/>
          <p:cNvSpPr/>
          <p:nvPr/>
        </p:nvSpPr>
        <p:spPr bwMode="auto">
          <a:xfrm>
            <a:off x="5376816" y="2774586"/>
            <a:ext cx="4336950" cy="304022"/>
          </a:xfrm>
          <a:prstGeom prst="chevron">
            <a:avLst/>
          </a:prstGeom>
          <a:solidFill>
            <a:srgbClr val="DDDDDD"/>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rPr>
              <a:t>主に事後支援（検知、対応、復旧等）</a:t>
            </a:r>
          </a:p>
        </p:txBody>
      </p:sp>
      <p:grpSp>
        <p:nvGrpSpPr>
          <p:cNvPr id="7" name="グループ化 6">
            <a:extLst>
              <a:ext uri="{FF2B5EF4-FFF2-40B4-BE49-F238E27FC236}">
                <a16:creationId xmlns:a16="http://schemas.microsoft.com/office/drawing/2014/main" id="{40036F52-BA05-45E9-B22D-26B83549E198}"/>
              </a:ext>
            </a:extLst>
          </p:cNvPr>
          <p:cNvGrpSpPr/>
          <p:nvPr/>
        </p:nvGrpSpPr>
        <p:grpSpPr>
          <a:xfrm>
            <a:off x="5376816" y="3163149"/>
            <a:ext cx="4270893" cy="3626584"/>
            <a:chOff x="3711885" y="2659599"/>
            <a:chExt cx="5885633" cy="4122781"/>
          </a:xfrm>
        </p:grpSpPr>
        <p:sp>
          <p:nvSpPr>
            <p:cNvPr id="10" name="正方形/長方形 9"/>
            <p:cNvSpPr/>
            <p:nvPr/>
          </p:nvSpPr>
          <p:spPr bwMode="auto">
            <a:xfrm>
              <a:off x="4467554" y="3896816"/>
              <a:ext cx="2421401" cy="2772544"/>
            </a:xfrm>
            <a:prstGeom prst="rect">
              <a:avLst/>
            </a:prstGeom>
            <a:solidFill>
              <a:schemeClr val="bg1">
                <a:lumMod val="95000"/>
              </a:schemeClr>
            </a:solidFill>
            <a:ln w="9525">
              <a:solidFill>
                <a:srgbClr val="B2B2B2"/>
              </a:solidFill>
              <a:miter lim="800000"/>
              <a:headEnd/>
              <a:tailEnd/>
            </a:ln>
            <a:effectLst/>
          </p:spPr>
          <p:txBody>
            <a:bodyPr wrap="none"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お助け隊チーム</a:t>
              </a:r>
            </a:p>
          </p:txBody>
        </p:sp>
        <p:sp>
          <p:nvSpPr>
            <p:cNvPr id="113" name="正方形/長方形 112"/>
            <p:cNvSpPr/>
            <p:nvPr/>
          </p:nvSpPr>
          <p:spPr bwMode="auto">
            <a:xfrm>
              <a:off x="3711885" y="2960948"/>
              <a:ext cx="5885632" cy="3821432"/>
            </a:xfrm>
            <a:prstGeom prst="rect">
              <a:avLst/>
            </a:prstGeom>
            <a:noFill/>
            <a:ln w="9525">
              <a:solidFill>
                <a:schemeClr val="accent1"/>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120" name="正方形/長方形 119"/>
            <p:cNvSpPr/>
            <p:nvPr/>
          </p:nvSpPr>
          <p:spPr bwMode="auto">
            <a:xfrm>
              <a:off x="3711885" y="2659599"/>
              <a:ext cx="5885633" cy="379276"/>
            </a:xfrm>
            <a:prstGeom prst="rect">
              <a:avLst/>
            </a:prstGeom>
            <a:solidFill>
              <a:schemeClr val="accent1">
                <a:lumMod val="20000"/>
                <a:lumOff val="80000"/>
              </a:schemeClr>
            </a:solidFill>
            <a:ln w="9525">
              <a:solidFill>
                <a:schemeClr val="accent1"/>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i="0" u="sng"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サイバーセキュリティお助け隊</a:t>
              </a:r>
              <a:endParaRPr kumimoji="0"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4" name="テキスト ボックス 63"/>
            <p:cNvSpPr txBox="1"/>
            <p:nvPr/>
          </p:nvSpPr>
          <p:spPr>
            <a:xfrm>
              <a:off x="3743834" y="3074370"/>
              <a:ext cx="5804474" cy="594808"/>
            </a:xfrm>
            <a:prstGeom prst="rect">
              <a:avLst/>
            </a:prstGeom>
            <a:noFill/>
          </p:spPr>
          <p:txBody>
            <a:bodyPr wrap="square" rtlCol="0" anchor="ctr" anchorCtr="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中小企業がサイバー攻撃等で困った時の</a:t>
              </a:r>
              <a:r>
                <a:rPr kumimoji="1" lang="ja-JP" altLang="en-US" sz="1400" b="1" i="0" u="sng"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相談窓口、駆けつけ支援体制</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を構築。</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角丸四角形 46"/>
            <p:cNvSpPr/>
            <p:nvPr/>
          </p:nvSpPr>
          <p:spPr bwMode="auto">
            <a:xfrm>
              <a:off x="7376554" y="3896816"/>
              <a:ext cx="1968934" cy="847617"/>
            </a:xfrm>
            <a:prstGeom prst="roundRect">
              <a:avLst/>
            </a:prstGeom>
            <a:solidFill>
              <a:srgbClr val="FFFFCC"/>
            </a:solidFill>
            <a:ln w="19050">
              <a:solidFill>
                <a:schemeClr val="bg1">
                  <a:lumMod val="65000"/>
                </a:schemeClr>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中小企業</a:t>
              </a:r>
              <a:endParaRPr kumimoji="0" lang="en-US" altLang="ja-JP"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1" name="角丸四角形 50"/>
            <p:cNvSpPr/>
            <p:nvPr/>
          </p:nvSpPr>
          <p:spPr bwMode="auto">
            <a:xfrm>
              <a:off x="4562964" y="5060754"/>
              <a:ext cx="2267137" cy="778652"/>
            </a:xfrm>
            <a:prstGeom prst="roundRect">
              <a:avLst/>
            </a:prstGeom>
            <a:solidFill>
              <a:schemeClr val="accent1">
                <a:lumMod val="20000"/>
                <a:lumOff val="80000"/>
              </a:schemeClr>
            </a:solidFill>
            <a:ln w="19050">
              <a:solidFill>
                <a:schemeClr val="accent1"/>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地域の</a:t>
              </a:r>
              <a:r>
                <a:rPr kumimoji="0" lang="en-US" altLang="ja-JP"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0"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事業者</a:t>
              </a:r>
              <a:r>
                <a:rPr kumimoji="0"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等</a:t>
              </a:r>
              <a:endParaRPr kumimoji="0"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88900" marR="0" lvl="0" indent="-88900" algn="l" defTabSz="914400" rtl="0" eaLnBrk="1" fontAlgn="auto" latinLnBrk="0" hangingPunct="1">
                <a:lnSpc>
                  <a:spcPct val="100000"/>
                </a:lnSpc>
                <a:spcBef>
                  <a:spcPts val="200"/>
                </a:spcBef>
                <a:spcAft>
                  <a:spcPts val="0"/>
                </a:spcAft>
                <a:buClrTx/>
                <a:buSzTx/>
                <a:buFontTx/>
                <a:buNone/>
                <a:tabLst/>
                <a:defRPr/>
              </a:pPr>
              <a:r>
                <a:rPr kumimoji="0"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・駆けつけ支援</a:t>
              </a:r>
              <a:endParaRPr kumimoji="0"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2" name="角丸四角形 51"/>
            <p:cNvSpPr/>
            <p:nvPr/>
          </p:nvSpPr>
          <p:spPr bwMode="auto">
            <a:xfrm>
              <a:off x="4562964" y="4193043"/>
              <a:ext cx="2267137" cy="839141"/>
            </a:xfrm>
            <a:prstGeom prst="roundRect">
              <a:avLst/>
            </a:prstGeom>
            <a:solidFill>
              <a:srgbClr val="CCFFCC"/>
            </a:solidFill>
            <a:ln w="19050">
              <a:solidFill>
                <a:srgbClr val="00B050"/>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0"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ベンダー</a:t>
              </a:r>
              <a:r>
                <a:rPr kumimoji="0" lang="ja-JP" altLang="en-US" sz="140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等</a:t>
              </a:r>
              <a:endParaRPr kumimoji="0" lang="en-US" altLang="ja-JP" sz="140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a:defRPr/>
              </a:pPr>
              <a:r>
                <a:rPr kumimoji="0" lang="ja-JP" altLang="en-US" sz="1100" dirty="0">
                  <a:solidFill>
                    <a:prstClr val="black"/>
                  </a:solidFill>
                  <a:latin typeface="Meiryo UI" panose="020B0604030504040204" pitchFamily="50" charset="-128"/>
                  <a:ea typeface="Meiryo UI" panose="020B0604030504040204" pitchFamily="50" charset="-128"/>
                </a:rPr>
                <a:t>・セキュリティ機器の設置及び監視</a:t>
              </a:r>
              <a:endParaRPr kumimoji="0"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・相談窓口設置</a:t>
              </a:r>
              <a:endParaRPr kumimoji="0"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・一次対応、リモートサポート</a:t>
              </a:r>
              <a:endParaRPr kumimoji="0"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3" name="カギ線コネクタ 12"/>
            <p:cNvCxnSpPr/>
            <p:nvPr/>
          </p:nvCxnSpPr>
          <p:spPr>
            <a:xfrm rot="10800000" flipV="1">
              <a:off x="6905954" y="4744431"/>
              <a:ext cx="1102568" cy="482816"/>
            </a:xfrm>
            <a:prstGeom prst="bentConnector3">
              <a:avLst>
                <a:gd name="adj1" fmla="val -750"/>
              </a:avLst>
            </a:prstGeom>
            <a:ln w="19050">
              <a:solidFill>
                <a:srgbClr val="0064C8"/>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7026008" y="5233722"/>
              <a:ext cx="1162697" cy="419865"/>
            </a:xfrm>
            <a:prstGeom prst="rect">
              <a:avLst/>
            </a:prstGeom>
            <a:noFill/>
            <a:ln w="254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相談</a:t>
              </a:r>
            </a:p>
          </p:txBody>
        </p:sp>
        <p:cxnSp>
          <p:nvCxnSpPr>
            <p:cNvPr id="61" name="カギ線コネクタ 60"/>
            <p:cNvCxnSpPr/>
            <p:nvPr/>
          </p:nvCxnSpPr>
          <p:spPr>
            <a:xfrm flipV="1">
              <a:off x="6921134" y="4751622"/>
              <a:ext cx="1951486" cy="1180860"/>
            </a:xfrm>
            <a:prstGeom prst="bentConnector3">
              <a:avLst>
                <a:gd name="adj1" fmla="val 100111"/>
              </a:avLst>
            </a:prstGeom>
            <a:ln w="19050">
              <a:solidFill>
                <a:srgbClr val="0064C8"/>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6898536" y="5920377"/>
              <a:ext cx="2182879" cy="734763"/>
            </a:xfrm>
            <a:prstGeom prst="rect">
              <a:avLst/>
            </a:prstGeom>
            <a:noFill/>
            <a:ln w="25400">
              <a:noFill/>
            </a:ln>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駆けつけ等の</a:t>
              </a:r>
              <a:r>
                <a:rPr kumimoji="1" lang="ja-JP" altLang="en-US"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対応支援</a:t>
              </a:r>
            </a:p>
          </p:txBody>
        </p:sp>
        <p:sp>
          <p:nvSpPr>
            <p:cNvPr id="35" name="角丸四角形 34"/>
            <p:cNvSpPr/>
            <p:nvPr/>
          </p:nvSpPr>
          <p:spPr bwMode="auto">
            <a:xfrm>
              <a:off x="4562964" y="5867976"/>
              <a:ext cx="2267137" cy="777573"/>
            </a:xfrm>
            <a:prstGeom prst="roundRect">
              <a:avLst/>
            </a:prstGeom>
            <a:solidFill>
              <a:srgbClr val="FFDDFF"/>
            </a:solidFill>
            <a:ln w="19050">
              <a:solidFill>
                <a:srgbClr val="FF99FF"/>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損保会社</a:t>
              </a:r>
              <a:endParaRPr kumimoji="0" lang="en-US" altLang="ja-JP"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a:defRPr/>
              </a:pPr>
              <a:r>
                <a:rPr kumimoji="0" lang="ja-JP" altLang="en-US" sz="1100" dirty="0">
                  <a:solidFill>
                    <a:prstClr val="black"/>
                  </a:solidFill>
                  <a:latin typeface="Meiryo UI" panose="020B0604030504040204" pitchFamily="50" charset="-128"/>
                  <a:ea typeface="Meiryo UI" panose="020B0604030504040204" pitchFamily="50" charset="-128"/>
                </a:rPr>
                <a:t>・普及啓発説明会の開催</a:t>
              </a:r>
              <a:endParaRPr kumimoji="0" lang="en-US" altLang="ja-JP" sz="1100" dirty="0">
                <a:solidFill>
                  <a:prstClr val="black"/>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・簡易保険の在り方の検討</a:t>
              </a:r>
              <a:endParaRPr kumimoji="0"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 name="左中かっこ 11"/>
            <p:cNvSpPr/>
            <p:nvPr/>
          </p:nvSpPr>
          <p:spPr>
            <a:xfrm>
              <a:off x="4304928" y="4252623"/>
              <a:ext cx="235083" cy="2308489"/>
            </a:xfrm>
            <a:prstGeom prst="leftBrace">
              <a:avLst>
                <a:gd name="adj1" fmla="val 20535"/>
                <a:gd name="adj2" fmla="val 49248"/>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54" name="テキスト ボックス 53"/>
          <p:cNvSpPr txBox="1"/>
          <p:nvPr/>
        </p:nvSpPr>
        <p:spPr>
          <a:xfrm>
            <a:off x="3305497" y="5143884"/>
            <a:ext cx="307309" cy="646331"/>
          </a:xfrm>
          <a:prstGeom prst="rect">
            <a:avLst/>
          </a:prstGeom>
          <a:noFill/>
          <a:ln w="254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連</a:t>
            </a:r>
            <a:endParaRPr kumimoji="1" lang="en-US" altLang="ja-JP"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携</a:t>
            </a:r>
          </a:p>
        </p:txBody>
      </p:sp>
      <p:grpSp>
        <p:nvGrpSpPr>
          <p:cNvPr id="49" name="グループ化 48">
            <a:extLst>
              <a:ext uri="{FF2B5EF4-FFF2-40B4-BE49-F238E27FC236}">
                <a16:creationId xmlns:a16="http://schemas.microsoft.com/office/drawing/2014/main" id="{1D9ADD9D-FF6A-4221-8245-4C13084187DB}"/>
              </a:ext>
            </a:extLst>
          </p:cNvPr>
          <p:cNvGrpSpPr/>
          <p:nvPr/>
        </p:nvGrpSpPr>
        <p:grpSpPr>
          <a:xfrm>
            <a:off x="0" y="3153884"/>
            <a:ext cx="2101234" cy="3628495"/>
            <a:chOff x="9114" y="2659599"/>
            <a:chExt cx="3611738" cy="4122781"/>
          </a:xfrm>
        </p:grpSpPr>
        <p:sp>
          <p:nvSpPr>
            <p:cNvPr id="57" name="正方形/長方形 56">
              <a:extLst>
                <a:ext uri="{FF2B5EF4-FFF2-40B4-BE49-F238E27FC236}">
                  <a16:creationId xmlns:a16="http://schemas.microsoft.com/office/drawing/2014/main" id="{00A8BA41-6A57-4627-81D7-C6210AF0E958}"/>
                </a:ext>
              </a:extLst>
            </p:cNvPr>
            <p:cNvSpPr/>
            <p:nvPr/>
          </p:nvSpPr>
          <p:spPr bwMode="auto">
            <a:xfrm>
              <a:off x="49772" y="3040306"/>
              <a:ext cx="3571080" cy="3742074"/>
            </a:xfrm>
            <a:prstGeom prst="rect">
              <a:avLst/>
            </a:prstGeom>
            <a:noFill/>
            <a:ln w="9525">
              <a:solidFill>
                <a:schemeClr val="accent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8" name="正方形/長方形 57">
              <a:extLst>
                <a:ext uri="{FF2B5EF4-FFF2-40B4-BE49-F238E27FC236}">
                  <a16:creationId xmlns:a16="http://schemas.microsoft.com/office/drawing/2014/main" id="{31F551CF-4CC0-4E39-BC95-F942FB444102}"/>
                </a:ext>
              </a:extLst>
            </p:cNvPr>
            <p:cNvSpPr/>
            <p:nvPr/>
          </p:nvSpPr>
          <p:spPr bwMode="auto">
            <a:xfrm>
              <a:off x="36004" y="2659599"/>
              <a:ext cx="3584848" cy="385948"/>
            </a:xfrm>
            <a:prstGeom prst="rect">
              <a:avLst/>
            </a:prstGeom>
            <a:solidFill>
              <a:schemeClr val="accent2">
                <a:lumMod val="20000"/>
                <a:lumOff val="80000"/>
              </a:schemeClr>
            </a:solidFill>
            <a:ln w="9525">
              <a:solidFill>
                <a:schemeClr val="accent2"/>
              </a:solidFill>
              <a:miter lim="800000"/>
              <a:headEnd/>
              <a:tailEnd/>
            </a:ln>
            <a:effectLst/>
          </p:spPr>
          <p:txBody>
            <a:bodyPr wrap="none" rtlCol="0" anchor="ctr"/>
            <a:lstStyle/>
            <a:p>
              <a:pPr lvl="0" algn="ctr">
                <a:defRPr/>
              </a:pPr>
              <a:r>
                <a:rPr lang="en-US" altLang="ja-JP" sz="1400" b="1" u="sng" dirty="0">
                  <a:solidFill>
                    <a:prstClr val="black"/>
                  </a:solidFill>
                  <a:latin typeface="Meiryo UI" panose="020B0604030504040204" pitchFamily="50" charset="-128"/>
                  <a:ea typeface="Meiryo UI" panose="020B0604030504040204" pitchFamily="50" charset="-128"/>
                </a:rPr>
                <a:t>SECURITY ACTION</a:t>
              </a:r>
              <a:endParaRPr kumimoji="0"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59" name="テキスト ボックス 58">
              <a:extLst>
                <a:ext uri="{FF2B5EF4-FFF2-40B4-BE49-F238E27FC236}">
                  <a16:creationId xmlns:a16="http://schemas.microsoft.com/office/drawing/2014/main" id="{73C8D86C-4E43-46B3-82E5-0B6CC6876253}"/>
                </a:ext>
              </a:extLst>
            </p:cNvPr>
            <p:cNvSpPr txBox="1"/>
            <p:nvPr/>
          </p:nvSpPr>
          <p:spPr>
            <a:xfrm>
              <a:off x="9114" y="3051567"/>
              <a:ext cx="3588990" cy="839287"/>
            </a:xfrm>
            <a:prstGeom prst="rect">
              <a:avLst/>
            </a:prstGeom>
            <a:noFill/>
          </p:spPr>
          <p:txBody>
            <a:bodyPr wrap="square" rtlCol="0" anchor="ctr" anchorCtr="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セキュリティ対策に取組むことを事業者が自己宣言する制度</a:t>
              </a:r>
              <a:r>
                <a:rPr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pic>
        <p:nvPicPr>
          <p:cNvPr id="11" name="図 10" descr="クロスワードパズル が含まれている画像&#10;&#10;自動的に生成された説明">
            <a:extLst>
              <a:ext uri="{FF2B5EF4-FFF2-40B4-BE49-F238E27FC236}">
                <a16:creationId xmlns:a16="http://schemas.microsoft.com/office/drawing/2014/main" id="{E9DA0A88-A504-4249-A49D-393805BC07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6722" y="6000320"/>
            <a:ext cx="755063" cy="755063"/>
          </a:xfrm>
          <a:prstGeom prst="rect">
            <a:avLst/>
          </a:prstGeom>
        </p:spPr>
      </p:pic>
      <p:pic>
        <p:nvPicPr>
          <p:cNvPr id="14" name="図 13">
            <a:extLst>
              <a:ext uri="{FF2B5EF4-FFF2-40B4-BE49-F238E27FC236}">
                <a16:creationId xmlns:a16="http://schemas.microsoft.com/office/drawing/2014/main" id="{9DA6BCE9-8D7B-46EA-BEAF-ECF27D50649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81026" y="4175334"/>
            <a:ext cx="470080" cy="470080"/>
          </a:xfrm>
          <a:prstGeom prst="rect">
            <a:avLst/>
          </a:prstGeom>
        </p:spPr>
      </p:pic>
      <p:pic>
        <p:nvPicPr>
          <p:cNvPr id="15" name="図 14">
            <a:extLst>
              <a:ext uri="{FF2B5EF4-FFF2-40B4-BE49-F238E27FC236}">
                <a16:creationId xmlns:a16="http://schemas.microsoft.com/office/drawing/2014/main" id="{5AFACC85-06CB-446D-BB35-80306E56E06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743445" y="4177126"/>
            <a:ext cx="462626" cy="462626"/>
          </a:xfrm>
          <a:prstGeom prst="rect">
            <a:avLst/>
          </a:prstGeom>
        </p:spPr>
      </p:pic>
      <p:pic>
        <p:nvPicPr>
          <p:cNvPr id="18" name="図 17">
            <a:extLst>
              <a:ext uri="{FF2B5EF4-FFF2-40B4-BE49-F238E27FC236}">
                <a16:creationId xmlns:a16="http://schemas.microsoft.com/office/drawing/2014/main" id="{4E05A989-F8CB-4E3F-93E7-6B44D8AB8F1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10766" y="5140278"/>
            <a:ext cx="1126445" cy="1592245"/>
          </a:xfrm>
          <a:prstGeom prst="rect">
            <a:avLst/>
          </a:prstGeom>
          <a:ln w="19050">
            <a:solidFill>
              <a:schemeClr val="tx1"/>
            </a:solidFill>
          </a:ln>
        </p:spPr>
      </p:pic>
      <p:pic>
        <p:nvPicPr>
          <p:cNvPr id="21" name="図 20">
            <a:extLst>
              <a:ext uri="{FF2B5EF4-FFF2-40B4-BE49-F238E27FC236}">
                <a16:creationId xmlns:a16="http://schemas.microsoft.com/office/drawing/2014/main" id="{C477AA02-B4C8-425F-9F5D-B4B1229B485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550" y="4862537"/>
            <a:ext cx="1235727" cy="1757612"/>
          </a:xfrm>
          <a:prstGeom prst="rect">
            <a:avLst/>
          </a:prstGeom>
          <a:ln w="19050">
            <a:solidFill>
              <a:schemeClr val="tx1"/>
            </a:solidFill>
          </a:ln>
        </p:spPr>
      </p:pic>
    </p:spTree>
    <p:extLst>
      <p:ext uri="{BB962C8B-B14F-4D97-AF65-F5344CB8AC3E}">
        <p14:creationId xmlns:p14="http://schemas.microsoft.com/office/powerpoint/2010/main" val="76977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ABB15C0-9B7E-4486-9B30-F3FBF8D1B99E}"/>
              </a:ext>
            </a:extLst>
          </p:cNvPr>
          <p:cNvSpPr>
            <a:spLocks noGrp="1"/>
          </p:cNvSpPr>
          <p:nvPr>
            <p:ph idx="1"/>
          </p:nvPr>
        </p:nvSpPr>
        <p:spPr/>
        <p:txBody>
          <a:bodyPr/>
          <a:lstStyle/>
          <a:p>
            <a:r>
              <a:rPr lang="ja-JP" altLang="en-US" dirty="0">
                <a:solidFill>
                  <a:srgbClr val="002060"/>
                </a:solidFill>
                <a:latin typeface="Meiryo UI" panose="020B0604030504040204" pitchFamily="50" charset="-128"/>
              </a:rPr>
              <a:t>どこからどう始めたら良いか</a:t>
            </a:r>
            <a:endParaRPr lang="en-US" altLang="ja-JP" dirty="0">
              <a:solidFill>
                <a:srgbClr val="002060"/>
              </a:solidFill>
              <a:latin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まずは、 基本的なセキュリティ対策から実施</a:t>
            </a:r>
            <a:endParaRPr lang="en-US" altLang="ja-JP"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組織の実態に合わせ段階的に強化</a:t>
            </a:r>
            <a:endParaRPr kumimoji="1" lang="en-US" altLang="ja-JP" dirty="0">
              <a:latin typeface="Meiryo UI" panose="020B0604030504040204" pitchFamily="50" charset="-128"/>
              <a:ea typeface="Meiryo UI" panose="020B0604030504040204" pitchFamily="50" charset="-128"/>
            </a:endParaRPr>
          </a:p>
          <a:p>
            <a:r>
              <a:rPr lang="ja-JP" altLang="en-US" dirty="0">
                <a:solidFill>
                  <a:srgbClr val="002060"/>
                </a:solidFill>
                <a:latin typeface="Meiryo UI" panose="020B0604030504040204" pitchFamily="50" charset="-128"/>
              </a:rPr>
              <a:t>どこまで実施すれば良いか</a:t>
            </a:r>
            <a:endParaRPr lang="en-US" altLang="ja-JP" dirty="0">
              <a:solidFill>
                <a:srgbClr val="002060"/>
              </a:solidFill>
              <a:latin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組織における改善点を把握し、対策の周知・実践</a:t>
            </a:r>
            <a:endParaRPr lang="en-US" altLang="ja-JP"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リスクを受容できるレベルまで実施</a:t>
            </a:r>
            <a:br>
              <a:rPr lang="en-US" altLang="ja-JP" dirty="0">
                <a:latin typeface="Meiryo UI" panose="020B0604030504040204" pitchFamily="50" charset="-128"/>
                <a:ea typeface="Meiryo UI" panose="020B0604030504040204" pitchFamily="50" charset="-128"/>
              </a:rPr>
            </a:br>
            <a:endParaRPr lang="en-US" altLang="ja-JP" dirty="0">
              <a:latin typeface="Meiryo UI" panose="020B0604030504040204" pitchFamily="50" charset="-128"/>
              <a:ea typeface="Meiryo UI" panose="020B0604030504040204" pitchFamily="50" charset="-128"/>
            </a:endParaRPr>
          </a:p>
          <a:p>
            <a:endParaRPr kumimoji="1" lang="ja-JP" altLang="en-US" dirty="0"/>
          </a:p>
        </p:txBody>
      </p:sp>
      <p:sp>
        <p:nvSpPr>
          <p:cNvPr id="9" name="タイトル 1">
            <a:extLst>
              <a:ext uri="{FF2B5EF4-FFF2-40B4-BE49-F238E27FC236}">
                <a16:creationId xmlns:a16="http://schemas.microsoft.com/office/drawing/2014/main" id="{798DADF8-013E-4737-9230-F4AE8AA89362}"/>
              </a:ext>
            </a:extLst>
          </p:cNvPr>
          <p:cNvSpPr>
            <a:spLocks noGrp="1"/>
          </p:cNvSpPr>
          <p:nvPr>
            <p:ph type="title"/>
          </p:nvPr>
        </p:nvSpPr>
        <p:spPr>
          <a:xfrm>
            <a:off x="705892" y="43656"/>
            <a:ext cx="7415460" cy="1081088"/>
          </a:xfrm>
        </p:spPr>
        <p:txBody>
          <a:bodyPr/>
          <a:lstStyle/>
          <a:p>
            <a:r>
              <a:rPr lang="ja-JP" altLang="en-US" b="1" dirty="0">
                <a:solidFill>
                  <a:srgbClr val="002060"/>
                </a:solidFill>
                <a:latin typeface="Meiryo UI" panose="020B0604030504040204" pitchFamily="50" charset="-128"/>
                <a:ea typeface="Meiryo UI" panose="020B0604030504040204" pitchFamily="50" charset="-128"/>
              </a:rPr>
              <a:t>情報セキュリティ対策 よくある質問</a:t>
            </a:r>
          </a:p>
        </p:txBody>
      </p:sp>
      <p:sp>
        <p:nvSpPr>
          <p:cNvPr id="7" name="タイトル 1">
            <a:extLst>
              <a:ext uri="{FF2B5EF4-FFF2-40B4-BE49-F238E27FC236}">
                <a16:creationId xmlns:a16="http://schemas.microsoft.com/office/drawing/2014/main" id="{8859AE74-E730-4D8D-B068-F28A5BD32E4C}"/>
              </a:ext>
            </a:extLst>
          </p:cNvPr>
          <p:cNvSpPr txBox="1">
            <a:spLocks/>
          </p:cNvSpPr>
          <p:nvPr/>
        </p:nvSpPr>
        <p:spPr bwMode="auto">
          <a:xfrm>
            <a:off x="992560" y="5230635"/>
            <a:ext cx="8136904" cy="720080"/>
          </a:xfrm>
          <a:prstGeom prst="round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600">
                <a:solidFill>
                  <a:schemeClr val="tx1"/>
                </a:solidFill>
                <a:latin typeface="HGP創英角ｺﾞｼｯｸUB" panose="020B0900000000000000" pitchFamily="50" charset="-128"/>
                <a:ea typeface="HGP創英角ｺﾞｼｯｸUB" panose="020B0900000000000000" pitchFamily="50" charset="-128"/>
                <a:cs typeface="+mj-cs"/>
              </a:defRPr>
            </a:lvl1pPr>
            <a:lvl2pPr algn="l" rtl="0" eaLnBrk="1" fontAlgn="base" hangingPunct="1">
              <a:spcBef>
                <a:spcPct val="0"/>
              </a:spcBef>
              <a:spcAft>
                <a:spcPct val="0"/>
              </a:spcAft>
              <a:defRPr kumimoji="1" sz="3600">
                <a:solidFill>
                  <a:srgbClr val="000066"/>
                </a:solidFill>
                <a:latin typeface="Arial" charset="0"/>
                <a:ea typeface="ＭＳ Ｐゴシック" charset="-128"/>
              </a:defRPr>
            </a:lvl2pPr>
            <a:lvl3pPr algn="l" rtl="0" eaLnBrk="1" fontAlgn="base" hangingPunct="1">
              <a:spcBef>
                <a:spcPct val="0"/>
              </a:spcBef>
              <a:spcAft>
                <a:spcPct val="0"/>
              </a:spcAft>
              <a:defRPr kumimoji="1" sz="3600">
                <a:solidFill>
                  <a:srgbClr val="000066"/>
                </a:solidFill>
                <a:latin typeface="Arial" charset="0"/>
                <a:ea typeface="ＭＳ Ｐゴシック" charset="-128"/>
              </a:defRPr>
            </a:lvl3pPr>
            <a:lvl4pPr algn="l" rtl="0" eaLnBrk="1" fontAlgn="base" hangingPunct="1">
              <a:spcBef>
                <a:spcPct val="0"/>
              </a:spcBef>
              <a:spcAft>
                <a:spcPct val="0"/>
              </a:spcAft>
              <a:defRPr kumimoji="1" sz="3600">
                <a:solidFill>
                  <a:srgbClr val="000066"/>
                </a:solidFill>
                <a:latin typeface="Arial" charset="0"/>
                <a:ea typeface="ＭＳ Ｐゴシック" charset="-128"/>
              </a:defRPr>
            </a:lvl4pPr>
            <a:lvl5pPr algn="l" rtl="0" eaLnBrk="1" fontAlgn="base" hangingPunct="1">
              <a:spcBef>
                <a:spcPct val="0"/>
              </a:spcBef>
              <a:spcAft>
                <a:spcPct val="0"/>
              </a:spcAft>
              <a:defRPr kumimoji="1" sz="3600">
                <a:solidFill>
                  <a:srgbClr val="000066"/>
                </a:solidFill>
                <a:latin typeface="Arial" charset="0"/>
                <a:ea typeface="ＭＳ Ｐゴシック" charset="-128"/>
              </a:defRPr>
            </a:lvl5pPr>
            <a:lvl6pPr marL="457198" algn="l" rtl="0" eaLnBrk="1" fontAlgn="base" hangingPunct="1">
              <a:spcBef>
                <a:spcPct val="0"/>
              </a:spcBef>
              <a:spcAft>
                <a:spcPct val="0"/>
              </a:spcAft>
              <a:defRPr kumimoji="1" sz="3600">
                <a:solidFill>
                  <a:srgbClr val="003399"/>
                </a:solidFill>
                <a:latin typeface="Arial" charset="0"/>
                <a:ea typeface="ＭＳ Ｐゴシック" charset="-128"/>
              </a:defRPr>
            </a:lvl6pPr>
            <a:lvl7pPr marL="914395" algn="l" rtl="0" eaLnBrk="1" fontAlgn="base" hangingPunct="1">
              <a:spcBef>
                <a:spcPct val="0"/>
              </a:spcBef>
              <a:spcAft>
                <a:spcPct val="0"/>
              </a:spcAft>
              <a:defRPr kumimoji="1" sz="3600">
                <a:solidFill>
                  <a:srgbClr val="003399"/>
                </a:solidFill>
                <a:latin typeface="Arial" charset="0"/>
                <a:ea typeface="ＭＳ Ｐゴシック" charset="-128"/>
              </a:defRPr>
            </a:lvl7pPr>
            <a:lvl8pPr marL="1371592" algn="l" rtl="0" eaLnBrk="1" fontAlgn="base" hangingPunct="1">
              <a:spcBef>
                <a:spcPct val="0"/>
              </a:spcBef>
              <a:spcAft>
                <a:spcPct val="0"/>
              </a:spcAft>
              <a:defRPr kumimoji="1" sz="3600">
                <a:solidFill>
                  <a:srgbClr val="003399"/>
                </a:solidFill>
                <a:latin typeface="Arial" charset="0"/>
                <a:ea typeface="ＭＳ Ｐゴシック" charset="-128"/>
              </a:defRPr>
            </a:lvl8pPr>
            <a:lvl9pPr marL="1828789" algn="l" rtl="0" eaLnBrk="1" fontAlgn="base" hangingPunct="1">
              <a:spcBef>
                <a:spcPct val="0"/>
              </a:spcBef>
              <a:spcAft>
                <a:spcPct val="0"/>
              </a:spcAft>
              <a:defRPr kumimoji="1" sz="3600">
                <a:solidFill>
                  <a:srgbClr val="003399"/>
                </a:solidFill>
                <a:latin typeface="Arial"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3200" b="1" i="0" u="none" strike="noStrike" kern="0" cap="none" spc="0" normalizeH="0" baseline="0" noProof="0" dirty="0">
                <a:ln>
                  <a:noFill/>
                </a:ln>
                <a:solidFill>
                  <a:srgbClr val="00B0F0"/>
                </a:solidFill>
                <a:effectLst/>
                <a:uLnTx/>
                <a:uFillTx/>
                <a:latin typeface="Meiryo UI" panose="020B0604030504040204" pitchFamily="50" charset="-128"/>
                <a:ea typeface="Meiryo UI" panose="020B0604030504040204" pitchFamily="50" charset="-128"/>
                <a:cs typeface="+mj-cs"/>
              </a:rPr>
              <a:t>SECURITY ACTION </a:t>
            </a:r>
            <a:r>
              <a:rPr kumimoji="1" lang="ja-JP" altLang="en-US" sz="32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j-cs"/>
              </a:rPr>
              <a:t>の取組みから始める</a:t>
            </a:r>
          </a:p>
        </p:txBody>
      </p:sp>
      <p:sp>
        <p:nvSpPr>
          <p:cNvPr id="8" name="下矢印 7"/>
          <p:cNvSpPr/>
          <p:nvPr/>
        </p:nvSpPr>
        <p:spPr bwMode="auto">
          <a:xfrm>
            <a:off x="3872880" y="4649537"/>
            <a:ext cx="2300530" cy="435647"/>
          </a:xfrm>
          <a:prstGeom prst="downArrow">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ja-JP" altLang="en-US" sz="2400" b="0" i="0" u="none" strike="noStrike" kern="1200" cap="none" spc="0" normalizeH="0" baseline="0" noProof="0" dirty="0" err="1">
              <a:ln>
                <a:noFill/>
              </a:ln>
              <a:solidFill>
                <a:srgbClr val="FFFFFF"/>
              </a:solidFill>
              <a:effectLst/>
              <a:uLnTx/>
              <a:uFillTx/>
              <a:latin typeface="Arial"/>
              <a:ea typeface="ＭＳ Ｐゴシック"/>
              <a:cs typeface="+mn-cs"/>
            </a:endParaRPr>
          </a:p>
        </p:txBody>
      </p:sp>
      <p:sp>
        <p:nvSpPr>
          <p:cNvPr id="10" name="スライド番号プレースホルダー 6">
            <a:extLst>
              <a:ext uri="{FF2B5EF4-FFF2-40B4-BE49-F238E27FC236}">
                <a16:creationId xmlns:a16="http://schemas.microsoft.com/office/drawing/2014/main" id="{37DD4D9F-0B9C-4ABE-85DF-135DE1673D7A}"/>
              </a:ext>
            </a:extLst>
          </p:cNvPr>
          <p:cNvSpPr txBox="1">
            <a:spLocks/>
          </p:cNvSpPr>
          <p:nvPr/>
        </p:nvSpPr>
        <p:spPr bwMode="auto">
          <a:xfrm>
            <a:off x="322083" y="6627814"/>
            <a:ext cx="21336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ja-JP"/>
            </a:defPPr>
            <a:lvl1pPr marL="0" algn="r" defTabSz="914400" rtl="0" eaLnBrk="1" latinLnBrk="0" hangingPunct="1">
              <a:defRPr kumimoji="1" sz="1400" kern="1200">
                <a:solidFill>
                  <a:srgbClr val="000066"/>
                </a:solidFill>
                <a:latin typeface="IPA Pゴシック" panose="020B0500000000000000" pitchFamily="50" charset="-128"/>
                <a:ea typeface="IPA Pゴシック" panose="020B05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a:ln>
                  <a:noFill/>
                </a:ln>
                <a:solidFill>
                  <a:srgbClr val="FFFFFF"/>
                </a:solidFill>
                <a:effectLst/>
                <a:uLnTx/>
                <a:uFillTx/>
                <a:latin typeface="IPA Pゴシック" panose="020B0500000000000000" pitchFamily="50" charset="-128"/>
                <a:ea typeface="IPA Pゴシック" panose="020B05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1" lang="ja-JP" altLang="en-US" sz="1100" b="0"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endParaRPr>
          </a:p>
        </p:txBody>
      </p:sp>
      <p:sp>
        <p:nvSpPr>
          <p:cNvPr id="12" name="スライド番号プレースホルダー 5">
            <a:extLst>
              <a:ext uri="{FF2B5EF4-FFF2-40B4-BE49-F238E27FC236}">
                <a16:creationId xmlns:a16="http://schemas.microsoft.com/office/drawing/2014/main" id="{7D817EC6-9D3A-4D54-B141-258A026DA22E}"/>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400" b="0" i="0" u="none" strike="noStrike" kern="1200" cap="none" spc="0" normalizeH="0" baseline="0" noProof="0" smtClean="0">
                <a:ln>
                  <a:noFill/>
                </a:ln>
                <a:solidFill>
                  <a:srgbClr val="002060"/>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4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2" name="日付プレースホルダー 1">
            <a:extLst>
              <a:ext uri="{FF2B5EF4-FFF2-40B4-BE49-F238E27FC236}">
                <a16:creationId xmlns:a16="http://schemas.microsoft.com/office/drawing/2014/main" id="{956DBE91-D61A-410D-96E6-10967E230269}"/>
              </a:ext>
            </a:extLst>
          </p:cNvPr>
          <p:cNvSpPr>
            <a:spLocks noGrp="1"/>
          </p:cNvSpPr>
          <p:nvPr>
            <p:ph type="dt" sz="half" idx="10"/>
          </p:nvPr>
        </p:nvSpPr>
        <p:spPr/>
        <p:txBody>
          <a:bodyPr/>
          <a:lstStyle/>
          <a:p>
            <a:r>
              <a:rPr lang="en-US" altLang="ja-JP"/>
              <a:t>2020/12/8</a:t>
            </a:r>
            <a:endParaRPr lang="ja-JP" altLang="en-US"/>
          </a:p>
        </p:txBody>
      </p:sp>
      <p:sp>
        <p:nvSpPr>
          <p:cNvPr id="4" name="フッター プレースホルダー 3">
            <a:extLst>
              <a:ext uri="{FF2B5EF4-FFF2-40B4-BE49-F238E27FC236}">
                <a16:creationId xmlns:a16="http://schemas.microsoft.com/office/drawing/2014/main" id="{CEA5F59F-747C-444D-B118-0D9814ACDC5E}"/>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46228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5892" y="156878"/>
            <a:ext cx="7559476" cy="967866"/>
          </a:xfrm>
        </p:spPr>
        <p:txBody>
          <a:bodyPr/>
          <a:lstStyle/>
          <a:p>
            <a:r>
              <a:rPr lang="en-US" altLang="ja-JP" sz="3500" dirty="0">
                <a:solidFill>
                  <a:srgbClr val="002060"/>
                </a:solidFill>
                <a:latin typeface="Meiryo UI" panose="020B0604030504040204" pitchFamily="50" charset="-128"/>
              </a:rPr>
              <a:t>SECURITY ACTION</a:t>
            </a:r>
            <a:r>
              <a:rPr lang="ja-JP" altLang="en-US" sz="3500" dirty="0">
                <a:solidFill>
                  <a:srgbClr val="002060"/>
                </a:solidFill>
                <a:latin typeface="Meiryo UI" panose="020B0604030504040204" pitchFamily="50" charset="-128"/>
              </a:rPr>
              <a:t> 制度概要</a:t>
            </a:r>
            <a:br>
              <a:rPr lang="en-US" altLang="ja-JP" dirty="0">
                <a:solidFill>
                  <a:srgbClr val="002060"/>
                </a:solidFill>
                <a:latin typeface="Meiryo UI" panose="020B0604030504040204" pitchFamily="50" charset="-128"/>
              </a:rPr>
            </a:br>
            <a:r>
              <a:rPr lang="en-US" altLang="ja-JP" sz="1900" dirty="0">
                <a:solidFill>
                  <a:srgbClr val="002060"/>
                </a:solidFill>
                <a:latin typeface="Meiryo UI" panose="020B0604030504040204" pitchFamily="50" charset="-128"/>
              </a:rPr>
              <a:t>https://www.ipa.go.jp/security/security-action/</a:t>
            </a:r>
            <a:endParaRPr lang="ja-JP" altLang="en-US" sz="1900" dirty="0">
              <a:solidFill>
                <a:srgbClr val="002060"/>
              </a:solidFill>
              <a:latin typeface="Meiryo UI" panose="020B0604030504040204" pitchFamily="50" charset="-128"/>
            </a:endParaRPr>
          </a:p>
        </p:txBody>
      </p:sp>
      <p:sp>
        <p:nvSpPr>
          <p:cNvPr id="3" name="コンテンツ プレースホルダー 2"/>
          <p:cNvSpPr>
            <a:spLocks noGrp="1"/>
          </p:cNvSpPr>
          <p:nvPr>
            <p:ph idx="1"/>
          </p:nvPr>
        </p:nvSpPr>
        <p:spPr>
          <a:xfrm>
            <a:off x="540015" y="1341438"/>
            <a:ext cx="8805473" cy="5067300"/>
          </a:xfrm>
        </p:spPr>
        <p:txBody>
          <a:bodyPr/>
          <a:lstStyle/>
          <a:p>
            <a:pPr>
              <a:spcBef>
                <a:spcPts val="0"/>
              </a:spcBef>
              <a:spcAft>
                <a:spcPts val="300"/>
              </a:spcAft>
            </a:pPr>
            <a:r>
              <a:rPr lang="ja-JP" altLang="en-US" sz="2700" dirty="0"/>
              <a:t>中小企業自らが情報セキュリティ対策に取組むことを</a:t>
            </a:r>
            <a:br>
              <a:rPr lang="en-US" altLang="ja-JP" sz="2700" dirty="0"/>
            </a:br>
            <a:r>
              <a:rPr lang="ja-JP" altLang="en-US" sz="2700" dirty="0"/>
              <a:t>自己宣言する制度</a:t>
            </a:r>
            <a:endParaRPr lang="en-US" altLang="ja-JP" sz="2700" dirty="0"/>
          </a:p>
          <a:p>
            <a:pPr lvl="1">
              <a:spcBef>
                <a:spcPts val="1200"/>
              </a:spcBef>
              <a:spcAft>
                <a:spcPts val="0"/>
              </a:spcAft>
            </a:pPr>
            <a:r>
              <a:rPr lang="ja-JP" altLang="en-US" sz="2100" dirty="0"/>
              <a:t>「中小企業の情報セキュリティ対策ガイドライン」の実践をベースに</a:t>
            </a:r>
            <a:br>
              <a:rPr lang="en-US" altLang="ja-JP" sz="2100" dirty="0"/>
            </a:br>
            <a:r>
              <a:rPr lang="ja-JP" altLang="en-US" sz="2100" dirty="0"/>
              <a:t>２段階の取組み目標を用意</a:t>
            </a:r>
            <a:endParaRPr lang="en-US" altLang="ja-JP" sz="2100" dirty="0"/>
          </a:p>
          <a:p>
            <a:pPr marL="457198" lvl="1" indent="0">
              <a:spcBef>
                <a:spcPts val="1200"/>
              </a:spcBef>
              <a:spcAft>
                <a:spcPts val="0"/>
              </a:spcAft>
              <a:buNone/>
            </a:pPr>
            <a:r>
              <a:rPr lang="ja-JP" altLang="en-US" sz="2100" dirty="0">
                <a:solidFill>
                  <a:srgbClr val="FF0000"/>
                </a:solidFill>
              </a:rPr>
              <a:t>　　　　　　</a:t>
            </a:r>
            <a:r>
              <a:rPr lang="ja-JP" altLang="en-US" dirty="0">
                <a:solidFill>
                  <a:srgbClr val="FF0000"/>
                </a:solidFill>
              </a:rPr>
              <a:t>　</a:t>
            </a:r>
            <a:r>
              <a:rPr lang="ja-JP" altLang="en-US" sz="2400" dirty="0">
                <a:solidFill>
                  <a:srgbClr val="FF0000"/>
                </a:solidFill>
              </a:rPr>
              <a:t>１段階目（一つ星）</a:t>
            </a:r>
            <a:endParaRPr lang="en-US" altLang="ja-JP" sz="2400" dirty="0">
              <a:solidFill>
                <a:srgbClr val="FF0000"/>
              </a:solidFill>
            </a:endParaRPr>
          </a:p>
          <a:p>
            <a:pPr marL="1795463" indent="0">
              <a:buNone/>
            </a:pPr>
            <a:r>
              <a:rPr lang="ja-JP" altLang="en-US" sz="2400" dirty="0"/>
              <a:t>「情報セキュリティ</a:t>
            </a:r>
            <a:r>
              <a:rPr lang="en-US" altLang="ja-JP" sz="2400" dirty="0"/>
              <a:t>5</a:t>
            </a:r>
            <a:r>
              <a:rPr lang="ja-JP" altLang="en-US" sz="2400" dirty="0"/>
              <a:t>か条」に取組むことを宣言</a:t>
            </a:r>
            <a:endParaRPr lang="en-US" altLang="ja-JP" sz="2400" dirty="0"/>
          </a:p>
          <a:p>
            <a:pPr marL="1795463" indent="0">
              <a:spcBef>
                <a:spcPts val="7800"/>
              </a:spcBef>
              <a:buNone/>
            </a:pPr>
            <a:r>
              <a:rPr lang="ja-JP" altLang="en-US" sz="2400" dirty="0">
                <a:solidFill>
                  <a:srgbClr val="FF0000"/>
                </a:solidFill>
              </a:rPr>
              <a:t>２段階目（二つ星）</a:t>
            </a:r>
            <a:endParaRPr lang="en-US" altLang="ja-JP" sz="2400" dirty="0">
              <a:solidFill>
                <a:srgbClr val="FF0000"/>
              </a:solidFill>
            </a:endParaRPr>
          </a:p>
          <a:p>
            <a:pPr marL="1795463" indent="0">
              <a:buNone/>
            </a:pPr>
            <a:r>
              <a:rPr lang="ja-JP" altLang="en-US" sz="2400" dirty="0"/>
              <a:t>「</a:t>
            </a:r>
            <a:r>
              <a:rPr lang="en-US" altLang="ja-JP" sz="2400" dirty="0"/>
              <a:t>5</a:t>
            </a:r>
            <a:r>
              <a:rPr lang="ja-JP" altLang="en-US" sz="2400" dirty="0"/>
              <a:t>分でできる！情報セキュリティ自社診断」で自社の状況を把握したうえで、「情報セキュリティ基本方針」を定め、外部に公開したことを宣言</a:t>
            </a:r>
            <a:endParaRPr lang="en-US" altLang="ja-JP"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48544" y="3212976"/>
            <a:ext cx="1368152" cy="1368152"/>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48544" y="5085184"/>
            <a:ext cx="1368152" cy="1368152"/>
          </a:xfrm>
          <a:prstGeom prst="rect">
            <a:avLst/>
          </a:prstGeom>
        </p:spPr>
      </p:pic>
      <p:pic>
        <p:nvPicPr>
          <p:cNvPr id="9" name="図 8">
            <a:extLst>
              <a:ext uri="{FF2B5EF4-FFF2-40B4-BE49-F238E27FC236}">
                <a16:creationId xmlns:a16="http://schemas.microsoft.com/office/drawing/2014/main" id="{0044653F-F5A7-46E2-BBBF-1F34CD6BE6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0004" y="143263"/>
            <a:ext cx="1008865" cy="1008865"/>
          </a:xfrm>
          <a:prstGeom prst="rect">
            <a:avLst/>
          </a:prstGeom>
        </p:spPr>
      </p:pic>
      <p:sp>
        <p:nvSpPr>
          <p:cNvPr id="8" name="スライド番号プレースホルダー 5">
            <a:extLst>
              <a:ext uri="{FF2B5EF4-FFF2-40B4-BE49-F238E27FC236}">
                <a16:creationId xmlns:a16="http://schemas.microsoft.com/office/drawing/2014/main" id="{C271EE85-EDBB-4FFF-93DE-A8FC9BD924AC}"/>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400" b="0" i="0" u="none" strike="noStrike" kern="1200" cap="none" spc="0" normalizeH="0" baseline="0" noProof="0" smtClean="0">
                <a:ln>
                  <a:noFill/>
                </a:ln>
                <a:solidFill>
                  <a:srgbClr val="002060"/>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4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4" name="日付プレースホルダー 3">
            <a:extLst>
              <a:ext uri="{FF2B5EF4-FFF2-40B4-BE49-F238E27FC236}">
                <a16:creationId xmlns:a16="http://schemas.microsoft.com/office/drawing/2014/main" id="{13DA2DCE-9AE8-4629-8495-5AE90144CB13}"/>
              </a:ext>
            </a:extLst>
          </p:cNvPr>
          <p:cNvSpPr>
            <a:spLocks noGrp="1"/>
          </p:cNvSpPr>
          <p:nvPr>
            <p:ph type="dt" sz="half" idx="10"/>
          </p:nvPr>
        </p:nvSpPr>
        <p:spPr/>
        <p:txBody>
          <a:bodyPr/>
          <a:lstStyle/>
          <a:p>
            <a:r>
              <a:rPr lang="en-US" altLang="ja-JP"/>
              <a:t>2020/12/8</a:t>
            </a:r>
            <a:endParaRPr lang="ja-JP" altLang="en-US"/>
          </a:p>
        </p:txBody>
      </p:sp>
      <p:sp>
        <p:nvSpPr>
          <p:cNvPr id="7" name="フッター プレースホルダー 6">
            <a:extLst>
              <a:ext uri="{FF2B5EF4-FFF2-40B4-BE49-F238E27FC236}">
                <a16:creationId xmlns:a16="http://schemas.microsoft.com/office/drawing/2014/main" id="{FAF6B8DE-15A1-4A1F-896A-54D357DB42E3}"/>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77097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FE873ACD-D1C8-43B2-B837-9D3305DEA527}"/>
              </a:ext>
            </a:extLst>
          </p:cNvPr>
          <p:cNvSpPr txBox="1"/>
          <p:nvPr/>
        </p:nvSpPr>
        <p:spPr>
          <a:xfrm>
            <a:off x="836433" y="332657"/>
            <a:ext cx="72728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2D2D8A"/>
                </a:solidFill>
                <a:effectLst/>
                <a:uLnTx/>
                <a:uFillTx/>
                <a:latin typeface="Meiryo UI" panose="020B0604030504040204" pitchFamily="50" charset="-128"/>
                <a:ea typeface="メイリオ" panose="020B0604030504040204" pitchFamily="50" charset="-128"/>
                <a:cs typeface="+mn-cs"/>
              </a:rPr>
              <a:t>SECURITY ACTION</a:t>
            </a:r>
            <a:r>
              <a:rPr kumimoji="1" lang="en-US" altLang="ja-JP" sz="36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a:t>
            </a:r>
            <a:r>
              <a:rPr kumimoji="1" lang="ja-JP" altLang="en-US" sz="3600" b="1" i="0" u="none" strike="noStrike" kern="1200" cap="none" spc="0" normalizeH="0" baseline="0" noProof="0" dirty="0">
                <a:ln>
                  <a:noFill/>
                </a:ln>
                <a:solidFill>
                  <a:srgbClr val="00B0F0"/>
                </a:solidFill>
                <a:effectLst/>
                <a:uLnTx/>
                <a:uFillTx/>
                <a:latin typeface="Meiryo UI" panose="020B0604030504040204" pitchFamily="50" charset="-128"/>
                <a:ea typeface="メイリオ" panose="020B0604030504040204" pitchFamily="50" charset="-128"/>
                <a:cs typeface="+mn-cs"/>
              </a:rPr>
              <a:t>一つ星</a:t>
            </a:r>
          </a:p>
        </p:txBody>
      </p:sp>
      <p:sp>
        <p:nvSpPr>
          <p:cNvPr id="13" name="スライド番号プレースホルダー 6">
            <a:extLst>
              <a:ext uri="{FF2B5EF4-FFF2-40B4-BE49-F238E27FC236}">
                <a16:creationId xmlns:a16="http://schemas.microsoft.com/office/drawing/2014/main" id="{C0FE63ED-5AA0-4219-B9FA-C699FB813C43}"/>
              </a:ext>
            </a:extLst>
          </p:cNvPr>
          <p:cNvSpPr>
            <a:spLocks noGrp="1"/>
          </p:cNvSpPr>
          <p:nvPr>
            <p:ph type="sldNum" sz="quarter" idx="12"/>
          </p:nvPr>
        </p:nvSpPr>
        <p:spPr>
          <a:xfrm>
            <a:off x="322083" y="6627814"/>
            <a:ext cx="2133600" cy="28733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a:ln>
                  <a:noFill/>
                </a:ln>
                <a:solidFill>
                  <a:srgbClr val="FFFFFF"/>
                </a:solidFill>
                <a:effectLst/>
                <a:uLnTx/>
                <a:uFillTx/>
                <a:latin typeface="IPA Pゴシック" panose="020B0500000000000000" pitchFamily="50" charset="-128"/>
                <a:ea typeface="IPA Pゴシック" panose="020B05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1" lang="ja-JP" altLang="en-US" sz="1100" b="0"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endParaRPr>
          </a:p>
        </p:txBody>
      </p:sp>
      <p:sp>
        <p:nvSpPr>
          <p:cNvPr id="14" name="テキスト ボックス 13">
            <a:extLst>
              <a:ext uri="{FF2B5EF4-FFF2-40B4-BE49-F238E27FC236}">
                <a16:creationId xmlns:a16="http://schemas.microsoft.com/office/drawing/2014/main" id="{56AC71CF-9E90-46EF-93CE-4B97914AD2C7}"/>
              </a:ext>
            </a:extLst>
          </p:cNvPr>
          <p:cNvSpPr txBox="1"/>
          <p:nvPr/>
        </p:nvSpPr>
        <p:spPr>
          <a:xfrm>
            <a:off x="836433" y="1500753"/>
            <a:ext cx="8509055" cy="33650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「情報セキュリティ５か条」に取組むことを宣言</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1" lang="en-US" altLang="ja-JP" sz="2400" b="1" i="0" u="none" strike="noStrike" kern="1200" cap="none" spc="0" normalizeH="0" baseline="0" noProof="0" dirty="0">
                <a:ln>
                  <a:noFill/>
                </a:ln>
                <a:solidFill>
                  <a:srgbClr val="C00000"/>
                </a:solidFill>
                <a:effectLst/>
                <a:uLnTx/>
                <a:uFillTx/>
                <a:latin typeface="Meiryo UI" panose="020B0604030504040204" pitchFamily="50" charset="-128"/>
                <a:ea typeface="メイリオ" panose="020B0604030504040204" pitchFamily="50" charset="-128"/>
                <a:cs typeface="+mn-cs"/>
              </a:rPr>
              <a:t>1.</a:t>
            </a:r>
            <a:r>
              <a:rPr kumimoji="1" lang="ja-JP" altLang="en-US" sz="24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a:t>
            </a:r>
            <a:r>
              <a:rPr kumimoji="1" lang="en-US" altLang="ja-JP" sz="24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OS</a:t>
            </a:r>
            <a:r>
              <a:rPr kumimoji="1" lang="ja-JP" altLang="en-US" sz="24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やソフトウェアは常に最新の状態にしよう！</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1" lang="en-US" altLang="ja-JP" sz="2400" b="1" i="0" u="none" strike="noStrike" kern="1200" cap="none" spc="0" normalizeH="0" baseline="0" noProof="0" dirty="0">
                <a:ln>
                  <a:noFill/>
                </a:ln>
                <a:solidFill>
                  <a:srgbClr val="C00000"/>
                </a:solidFill>
                <a:effectLst/>
                <a:uLnTx/>
                <a:uFillTx/>
                <a:latin typeface="Meiryo UI" panose="020B0604030504040204" pitchFamily="50" charset="-128"/>
                <a:ea typeface="メイリオ" panose="020B0604030504040204" pitchFamily="50" charset="-128"/>
                <a:cs typeface="+mn-cs"/>
              </a:rPr>
              <a:t>2.</a:t>
            </a:r>
            <a:r>
              <a:rPr kumimoji="1" lang="ja-JP" altLang="en-US" sz="24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ウイルス対策ソフトを導入しよう！</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1" lang="en-US" altLang="ja-JP" sz="2400" b="1" i="0" u="none" strike="noStrike" kern="1200" cap="none" spc="0" normalizeH="0" baseline="0" noProof="0" dirty="0">
                <a:ln>
                  <a:noFill/>
                </a:ln>
                <a:solidFill>
                  <a:srgbClr val="C00000"/>
                </a:solidFill>
                <a:effectLst/>
                <a:uLnTx/>
                <a:uFillTx/>
                <a:latin typeface="Meiryo UI" panose="020B0604030504040204" pitchFamily="50" charset="-128"/>
                <a:ea typeface="メイリオ" panose="020B0604030504040204" pitchFamily="50" charset="-128"/>
                <a:cs typeface="+mn-cs"/>
              </a:rPr>
              <a:t>3.</a:t>
            </a:r>
            <a:r>
              <a:rPr kumimoji="1" lang="ja-JP" altLang="en-US" sz="24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パスワードを強化しよう！</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1" lang="en-US" altLang="ja-JP" sz="2400" b="1" i="0" u="none" strike="noStrike" kern="1200" cap="none" spc="0" normalizeH="0" baseline="0" noProof="0" dirty="0">
                <a:ln>
                  <a:noFill/>
                </a:ln>
                <a:solidFill>
                  <a:srgbClr val="C00000"/>
                </a:solidFill>
                <a:effectLst/>
                <a:uLnTx/>
                <a:uFillTx/>
                <a:latin typeface="Meiryo UI" panose="020B0604030504040204" pitchFamily="50" charset="-128"/>
                <a:ea typeface="メイリオ" panose="020B0604030504040204" pitchFamily="50" charset="-128"/>
                <a:cs typeface="+mn-cs"/>
              </a:rPr>
              <a:t>4.</a:t>
            </a:r>
            <a:r>
              <a:rPr kumimoji="1" lang="ja-JP" altLang="en-US" sz="24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共有設定を見直そう！</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C00000"/>
                </a:solidFill>
                <a:effectLst/>
                <a:uLnTx/>
                <a:uFillTx/>
                <a:latin typeface="Meiryo UI" panose="020B0604030504040204" pitchFamily="50" charset="-128"/>
                <a:ea typeface="メイリオ" panose="020B0604030504040204" pitchFamily="50" charset="-128"/>
                <a:cs typeface="+mn-cs"/>
              </a:rPr>
              <a:t>5.</a:t>
            </a:r>
            <a:r>
              <a:rPr kumimoji="1" lang="ja-JP" altLang="en-US" sz="24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脅威や攻撃の手口を知ろう！</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p:txBody>
      </p:sp>
      <p:pic>
        <p:nvPicPr>
          <p:cNvPr id="15" name="図 14">
            <a:extLst>
              <a:ext uri="{FF2B5EF4-FFF2-40B4-BE49-F238E27FC236}">
                <a16:creationId xmlns:a16="http://schemas.microsoft.com/office/drawing/2014/main" id="{60E14158-F2CC-4E9E-BB64-E9E86A8B36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1839" y="2866629"/>
            <a:ext cx="2643649" cy="3760143"/>
          </a:xfrm>
          <a:prstGeom prst="rect">
            <a:avLst/>
          </a:prstGeom>
          <a:ln w="19050">
            <a:solidFill>
              <a:schemeClr val="tx1"/>
            </a:solidFill>
          </a:ln>
        </p:spPr>
      </p:pic>
      <p:sp>
        <p:nvSpPr>
          <p:cNvPr id="2" name="正方形/長方形 1">
            <a:extLst>
              <a:ext uri="{FF2B5EF4-FFF2-40B4-BE49-F238E27FC236}">
                <a16:creationId xmlns:a16="http://schemas.microsoft.com/office/drawing/2014/main" id="{84F9D8D5-C45B-463E-B5CE-2DC88D80C35B}"/>
              </a:ext>
            </a:extLst>
          </p:cNvPr>
          <p:cNvSpPr/>
          <p:nvPr/>
        </p:nvSpPr>
        <p:spPr>
          <a:xfrm>
            <a:off x="8109242" y="116633"/>
            <a:ext cx="1308255" cy="862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pic>
        <p:nvPicPr>
          <p:cNvPr id="6" name="図 5">
            <a:extLst>
              <a:ext uri="{FF2B5EF4-FFF2-40B4-BE49-F238E27FC236}">
                <a16:creationId xmlns:a16="http://schemas.microsoft.com/office/drawing/2014/main" id="{679DAF0A-50FB-4A54-88AF-890F307CA60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478184" y="44624"/>
            <a:ext cx="1083328" cy="1083328"/>
          </a:xfrm>
          <a:prstGeom prst="rect">
            <a:avLst/>
          </a:prstGeom>
        </p:spPr>
      </p:pic>
      <p:sp>
        <p:nvSpPr>
          <p:cNvPr id="10" name="スライド番号プレースホルダー 5">
            <a:extLst>
              <a:ext uri="{FF2B5EF4-FFF2-40B4-BE49-F238E27FC236}">
                <a16:creationId xmlns:a16="http://schemas.microsoft.com/office/drawing/2014/main" id="{CE2198B2-066D-410D-8BD0-1562D2F4AC77}"/>
              </a:ext>
            </a:extLst>
          </p:cNvPr>
          <p:cNvSpPr txBox="1">
            <a:spLocks/>
          </p:cNvSpPr>
          <p:nvPr/>
        </p:nvSpPr>
        <p:spPr bwMode="auto">
          <a:xfrm>
            <a:off x="7605295" y="6552000"/>
            <a:ext cx="230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defPPr>
              <a:defRPr lang="ja-JP"/>
            </a:defPPr>
            <a:lvl1pPr marL="0" algn="r" defTabSz="914400" rtl="0" eaLnBrk="1" latinLnBrk="0" hangingPunct="1">
              <a:defRPr kumimoji="1" sz="1400" kern="1200">
                <a:solidFill>
                  <a:srgbClr val="000066"/>
                </a:solidFill>
                <a:latin typeface="IPA Pゴシック" panose="020B0500000000000000" pitchFamily="50" charset="-128"/>
                <a:ea typeface="IPA Pゴシック" panose="020B05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400" b="0" i="0" u="none" strike="noStrike" kern="1200" cap="none" spc="0" normalizeH="0" baseline="0" noProof="0" smtClean="0">
                <a:ln>
                  <a:noFill/>
                </a:ln>
                <a:solidFill>
                  <a:srgbClr val="002060"/>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4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3" name="日付プレースホルダー 2">
            <a:extLst>
              <a:ext uri="{FF2B5EF4-FFF2-40B4-BE49-F238E27FC236}">
                <a16:creationId xmlns:a16="http://schemas.microsoft.com/office/drawing/2014/main" id="{402E62E5-C002-4AF0-903A-765099ED33E2}"/>
              </a:ext>
            </a:extLst>
          </p:cNvPr>
          <p:cNvSpPr>
            <a:spLocks noGrp="1"/>
          </p:cNvSpPr>
          <p:nvPr>
            <p:ph type="dt" sz="half" idx="10"/>
          </p:nvPr>
        </p:nvSpPr>
        <p:spPr/>
        <p:txBody>
          <a:bodyPr/>
          <a:lstStyle/>
          <a:p>
            <a:r>
              <a:rPr lang="en-US" altLang="ja-JP"/>
              <a:t>2020/12/8</a:t>
            </a:r>
            <a:endParaRPr lang="ja-JP" altLang="en-US"/>
          </a:p>
        </p:txBody>
      </p:sp>
      <p:sp>
        <p:nvSpPr>
          <p:cNvPr id="4" name="フッター プレースホルダー 3">
            <a:extLst>
              <a:ext uri="{FF2B5EF4-FFF2-40B4-BE49-F238E27FC236}">
                <a16:creationId xmlns:a16="http://schemas.microsoft.com/office/drawing/2014/main" id="{C2A977C4-D0A6-41FD-AE79-08E28F4FE82A}"/>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315247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FE873ACD-D1C8-43B2-B837-9D3305DEA527}"/>
              </a:ext>
            </a:extLst>
          </p:cNvPr>
          <p:cNvSpPr txBox="1"/>
          <p:nvPr/>
        </p:nvSpPr>
        <p:spPr>
          <a:xfrm>
            <a:off x="836433" y="332657"/>
            <a:ext cx="72728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600" b="1" i="0" u="none" strike="noStrike" kern="1200" cap="none" spc="0" normalizeH="0" baseline="0" noProof="0" dirty="0">
                <a:ln>
                  <a:noFill/>
                </a:ln>
                <a:solidFill>
                  <a:srgbClr val="2D2D8A"/>
                </a:solidFill>
                <a:effectLst/>
                <a:uLnTx/>
                <a:uFillTx/>
                <a:latin typeface="Meiryo UI" panose="020B0604030504040204" pitchFamily="50" charset="-128"/>
                <a:ea typeface="メイリオ" panose="020B0604030504040204" pitchFamily="50" charset="-128"/>
                <a:cs typeface="+mn-cs"/>
              </a:rPr>
              <a:t>SECURITY ACTION</a:t>
            </a:r>
            <a:r>
              <a:rPr kumimoji="1" lang="en-US" altLang="ja-JP" sz="36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a:t>
            </a:r>
            <a:r>
              <a:rPr kumimoji="1" lang="ja-JP" altLang="en-US" sz="3600" b="1" i="0" u="none" strike="noStrike" kern="1200" cap="none" spc="0" normalizeH="0" baseline="0" noProof="0" dirty="0">
                <a:ln>
                  <a:noFill/>
                </a:ln>
                <a:solidFill>
                  <a:srgbClr val="00B0F0"/>
                </a:solidFill>
                <a:effectLst/>
                <a:uLnTx/>
                <a:uFillTx/>
                <a:latin typeface="Meiryo UI" panose="020B0604030504040204" pitchFamily="50" charset="-128"/>
                <a:ea typeface="メイリオ" panose="020B0604030504040204" pitchFamily="50" charset="-128"/>
                <a:cs typeface="+mn-cs"/>
              </a:rPr>
              <a:t>二つ星</a:t>
            </a:r>
          </a:p>
        </p:txBody>
      </p:sp>
      <p:sp>
        <p:nvSpPr>
          <p:cNvPr id="13" name="スライド番号プレースホルダー 6">
            <a:extLst>
              <a:ext uri="{FF2B5EF4-FFF2-40B4-BE49-F238E27FC236}">
                <a16:creationId xmlns:a16="http://schemas.microsoft.com/office/drawing/2014/main" id="{C0FE63ED-5AA0-4219-B9FA-C699FB813C43}"/>
              </a:ext>
            </a:extLst>
          </p:cNvPr>
          <p:cNvSpPr>
            <a:spLocks noGrp="1"/>
          </p:cNvSpPr>
          <p:nvPr>
            <p:ph type="sldNum" sz="quarter" idx="12"/>
          </p:nvPr>
        </p:nvSpPr>
        <p:spPr>
          <a:xfrm>
            <a:off x="322083" y="6627814"/>
            <a:ext cx="2133600" cy="28733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a:ln>
                  <a:noFill/>
                </a:ln>
                <a:solidFill>
                  <a:srgbClr val="FFFFFF"/>
                </a:solidFill>
                <a:effectLst/>
                <a:uLnTx/>
                <a:uFillTx/>
                <a:latin typeface="IPA Pゴシック" panose="020B0500000000000000" pitchFamily="50" charset="-128"/>
                <a:ea typeface="IPA Pゴシック" panose="020B05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1" lang="ja-JP" altLang="en-US" sz="1100" b="0"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endParaRPr>
          </a:p>
        </p:txBody>
      </p:sp>
      <p:sp>
        <p:nvSpPr>
          <p:cNvPr id="14" name="テキスト ボックス 13">
            <a:extLst>
              <a:ext uri="{FF2B5EF4-FFF2-40B4-BE49-F238E27FC236}">
                <a16:creationId xmlns:a16="http://schemas.microsoft.com/office/drawing/2014/main" id="{896349A8-EA7C-4F7C-B7C7-73911D6E2A84}"/>
              </a:ext>
            </a:extLst>
          </p:cNvPr>
          <p:cNvSpPr txBox="1"/>
          <p:nvPr/>
        </p:nvSpPr>
        <p:spPr>
          <a:xfrm>
            <a:off x="836433" y="1500753"/>
            <a:ext cx="8509055" cy="18800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1.</a:t>
            </a: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a:t>
            </a:r>
            <a:r>
              <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5</a:t>
            </a: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分でできる！情報セキュリティ自社診断」</a:t>
            </a:r>
            <a:endPar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で自社の状況を把握する</a:t>
            </a:r>
            <a:endPar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2.</a:t>
            </a: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情報セキュリティ基本方針を定め、外部に</a:t>
            </a:r>
            <a:endPar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公開したことを宣言</a:t>
            </a:r>
            <a:endParaRPr kumimoji="1" lang="ja-JP" altLang="en-US" sz="24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p:txBody>
      </p:sp>
      <p:pic>
        <p:nvPicPr>
          <p:cNvPr id="15" name="図 14">
            <a:extLst>
              <a:ext uri="{FF2B5EF4-FFF2-40B4-BE49-F238E27FC236}">
                <a16:creationId xmlns:a16="http://schemas.microsoft.com/office/drawing/2014/main" id="{F678C909-54A9-42B6-AC3C-A013CA4E2CA7}"/>
              </a:ext>
            </a:extLst>
          </p:cNvPr>
          <p:cNvPicPr>
            <a:picLocks noChangeAspect="1"/>
          </p:cNvPicPr>
          <p:nvPr/>
        </p:nvPicPr>
        <p:blipFill>
          <a:blip r:embed="rId2"/>
          <a:stretch>
            <a:fillRect/>
          </a:stretch>
        </p:blipFill>
        <p:spPr>
          <a:xfrm>
            <a:off x="4591505" y="3902520"/>
            <a:ext cx="4753983" cy="2190776"/>
          </a:xfrm>
          <a:prstGeom prst="rect">
            <a:avLst/>
          </a:prstGeom>
        </p:spPr>
      </p:pic>
      <p:sp>
        <p:nvSpPr>
          <p:cNvPr id="17" name="正方形/長方形 16">
            <a:extLst>
              <a:ext uri="{FF2B5EF4-FFF2-40B4-BE49-F238E27FC236}">
                <a16:creationId xmlns:a16="http://schemas.microsoft.com/office/drawing/2014/main" id="{F342257C-D595-4E2D-83B8-11F171F91370}"/>
              </a:ext>
            </a:extLst>
          </p:cNvPr>
          <p:cNvSpPr/>
          <p:nvPr/>
        </p:nvSpPr>
        <p:spPr>
          <a:xfrm>
            <a:off x="3900772" y="4855267"/>
            <a:ext cx="697627"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srgbClr val="000000"/>
                </a:solidFill>
                <a:effectLst/>
                <a:uLnTx/>
                <a:uFillTx/>
                <a:latin typeface="Arial"/>
                <a:ea typeface="ＭＳ Ｐゴシック"/>
                <a:cs typeface="+mn-cs"/>
              </a:rPr>
              <a:t>＋</a:t>
            </a:r>
          </a:p>
        </p:txBody>
      </p:sp>
      <p:sp>
        <p:nvSpPr>
          <p:cNvPr id="9" name="正方形/長方形 8">
            <a:extLst>
              <a:ext uri="{FF2B5EF4-FFF2-40B4-BE49-F238E27FC236}">
                <a16:creationId xmlns:a16="http://schemas.microsoft.com/office/drawing/2014/main" id="{65C508C7-735B-4E36-A421-A1C82A266BE8}"/>
              </a:ext>
            </a:extLst>
          </p:cNvPr>
          <p:cNvSpPr/>
          <p:nvPr/>
        </p:nvSpPr>
        <p:spPr>
          <a:xfrm>
            <a:off x="8109242" y="116633"/>
            <a:ext cx="1308255" cy="862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pic>
        <p:nvPicPr>
          <p:cNvPr id="10" name="図 9">
            <a:extLst>
              <a:ext uri="{FF2B5EF4-FFF2-40B4-BE49-F238E27FC236}">
                <a16:creationId xmlns:a16="http://schemas.microsoft.com/office/drawing/2014/main" id="{A8989022-24A7-4791-B423-7000B9D43BB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477400" y="44624"/>
            <a:ext cx="1084112" cy="1084112"/>
          </a:xfrm>
          <a:prstGeom prst="rect">
            <a:avLst/>
          </a:prstGeom>
        </p:spPr>
      </p:pic>
      <p:sp>
        <p:nvSpPr>
          <p:cNvPr id="12" name="スライド番号プレースホルダー 5">
            <a:extLst>
              <a:ext uri="{FF2B5EF4-FFF2-40B4-BE49-F238E27FC236}">
                <a16:creationId xmlns:a16="http://schemas.microsoft.com/office/drawing/2014/main" id="{6C6B2137-FCCD-4E2C-960D-6F581A65BC9D}"/>
              </a:ext>
            </a:extLst>
          </p:cNvPr>
          <p:cNvSpPr txBox="1">
            <a:spLocks/>
          </p:cNvSpPr>
          <p:nvPr/>
        </p:nvSpPr>
        <p:spPr bwMode="auto">
          <a:xfrm>
            <a:off x="7605295" y="6552000"/>
            <a:ext cx="230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defPPr>
              <a:defRPr lang="ja-JP"/>
            </a:defPPr>
            <a:lvl1pPr marL="0" algn="r" defTabSz="914400" rtl="0" eaLnBrk="1" latinLnBrk="0" hangingPunct="1">
              <a:defRPr kumimoji="1" sz="1400" kern="1200">
                <a:solidFill>
                  <a:srgbClr val="000066"/>
                </a:solidFill>
                <a:latin typeface="IPA Pゴシック" panose="020B0500000000000000" pitchFamily="50" charset="-128"/>
                <a:ea typeface="IPA Pゴシック" panose="020B05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400" b="0" i="0" u="none" strike="noStrike" kern="1200" cap="none" spc="0" normalizeH="0" baseline="0" noProof="0" smtClean="0">
                <a:ln>
                  <a:noFill/>
                </a:ln>
                <a:solidFill>
                  <a:srgbClr val="002060"/>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4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2" name="日付プレースホルダー 1">
            <a:extLst>
              <a:ext uri="{FF2B5EF4-FFF2-40B4-BE49-F238E27FC236}">
                <a16:creationId xmlns:a16="http://schemas.microsoft.com/office/drawing/2014/main" id="{F06A91DA-F3FD-4509-9F89-B75F989C29E7}"/>
              </a:ext>
            </a:extLst>
          </p:cNvPr>
          <p:cNvSpPr>
            <a:spLocks noGrp="1"/>
          </p:cNvSpPr>
          <p:nvPr>
            <p:ph type="dt" sz="half" idx="10"/>
          </p:nvPr>
        </p:nvSpPr>
        <p:spPr/>
        <p:txBody>
          <a:bodyPr/>
          <a:lstStyle/>
          <a:p>
            <a:r>
              <a:rPr lang="en-US" altLang="ja-JP"/>
              <a:t>2020/12/8</a:t>
            </a:r>
            <a:endParaRPr lang="ja-JP" altLang="en-US"/>
          </a:p>
        </p:txBody>
      </p:sp>
      <p:sp>
        <p:nvSpPr>
          <p:cNvPr id="3" name="フッター プレースホルダー 2">
            <a:extLst>
              <a:ext uri="{FF2B5EF4-FFF2-40B4-BE49-F238E27FC236}">
                <a16:creationId xmlns:a16="http://schemas.microsoft.com/office/drawing/2014/main" id="{B81DA6C3-E5F0-452B-A72D-806AB682445A}"/>
              </a:ext>
            </a:extLst>
          </p:cNvPr>
          <p:cNvSpPr>
            <a:spLocks noGrp="1"/>
          </p:cNvSpPr>
          <p:nvPr>
            <p:ph type="ftr" sz="quarter" idx="11"/>
          </p:nvPr>
        </p:nvSpPr>
        <p:spPr/>
        <p:txBody>
          <a:bodyPr/>
          <a:lstStyle/>
          <a:p>
            <a:r>
              <a:rPr lang="zh-TW" altLang="en-US"/>
              <a:t>独立行政法人情報処理推進機構</a:t>
            </a:r>
            <a:endParaRPr lang="ja-JP" altLang="en-US"/>
          </a:p>
        </p:txBody>
      </p:sp>
      <p:pic>
        <p:nvPicPr>
          <p:cNvPr id="16" name="図 15">
            <a:extLst>
              <a:ext uri="{FF2B5EF4-FFF2-40B4-BE49-F238E27FC236}">
                <a16:creationId xmlns:a16="http://schemas.microsoft.com/office/drawing/2014/main" id="{10AFF4CC-06C1-4A36-8883-2C4CFDFB31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55348" y="3429876"/>
            <a:ext cx="2184184" cy="3095467"/>
          </a:xfrm>
          <a:prstGeom prst="rect">
            <a:avLst/>
          </a:prstGeom>
          <a:ln w="19050">
            <a:solidFill>
              <a:schemeClr val="tx1"/>
            </a:solidFill>
          </a:ln>
        </p:spPr>
      </p:pic>
    </p:spTree>
    <p:extLst>
      <p:ext uri="{BB962C8B-B14F-4D97-AF65-F5344CB8AC3E}">
        <p14:creationId xmlns:p14="http://schemas.microsoft.com/office/powerpoint/2010/main" val="425900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3DFBBC4-D2F4-4791-8B26-50A959C3A623}"/>
              </a:ext>
            </a:extLst>
          </p:cNvPr>
          <p:cNvSpPr txBox="1"/>
          <p:nvPr/>
        </p:nvSpPr>
        <p:spPr>
          <a:xfrm>
            <a:off x="920552" y="1700809"/>
            <a:ext cx="72728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3600" b="0" i="0" u="none" strike="noStrike" kern="1200" cap="none" spc="0" normalizeH="0" baseline="0" noProof="0" dirty="0">
              <a:ln>
                <a:noFill/>
              </a:ln>
              <a:solidFill>
                <a:srgbClr val="000000"/>
              </a:solidFill>
              <a:effectLst/>
              <a:uLnTx/>
              <a:uFillTx/>
              <a:latin typeface="IPAexゴシック" panose="020B0500000000000000" pitchFamily="50" charset="-128"/>
              <a:ea typeface="IPAexゴシック" panose="020B0500000000000000" pitchFamily="50" charset="-128"/>
              <a:cs typeface="+mn-cs"/>
            </a:endParaRPr>
          </a:p>
        </p:txBody>
      </p:sp>
      <p:sp>
        <p:nvSpPr>
          <p:cNvPr id="6" name="テキスト ボックス 5">
            <a:extLst>
              <a:ext uri="{FF2B5EF4-FFF2-40B4-BE49-F238E27FC236}">
                <a16:creationId xmlns:a16="http://schemas.microsoft.com/office/drawing/2014/main" id="{6B37E408-2913-47C1-8131-A19F012F401A}"/>
              </a:ext>
            </a:extLst>
          </p:cNvPr>
          <p:cNvSpPr txBox="1"/>
          <p:nvPr/>
        </p:nvSpPr>
        <p:spPr>
          <a:xfrm>
            <a:off x="836433" y="1500754"/>
            <a:ext cx="850905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a:t>
            </a:r>
            <a:r>
              <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25</a:t>
            </a: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項目の設問に答え、自社の情報セキュリティ対策の</a:t>
            </a:r>
            <a:endPar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　 実施状況を把握</a:t>
            </a:r>
          </a:p>
        </p:txBody>
      </p:sp>
      <p:sp>
        <p:nvSpPr>
          <p:cNvPr id="11" name="テキスト ボックス 10">
            <a:extLst>
              <a:ext uri="{FF2B5EF4-FFF2-40B4-BE49-F238E27FC236}">
                <a16:creationId xmlns:a16="http://schemas.microsoft.com/office/drawing/2014/main" id="{2316FEAD-69FC-4A0A-BEF5-AE192163A0B1}"/>
              </a:ext>
            </a:extLst>
          </p:cNvPr>
          <p:cNvSpPr txBox="1"/>
          <p:nvPr/>
        </p:nvSpPr>
        <p:spPr>
          <a:xfrm>
            <a:off x="704528" y="61086"/>
            <a:ext cx="7272808"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1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５分でできる！情報セキュリティ自社診断</a:t>
            </a:r>
            <a:endParaRPr kumimoji="1" lang="en-US" altLang="ja-JP" sz="21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12" name="テキスト ボックス 11">
            <a:extLst>
              <a:ext uri="{FF2B5EF4-FFF2-40B4-BE49-F238E27FC236}">
                <a16:creationId xmlns:a16="http://schemas.microsoft.com/office/drawing/2014/main" id="{B1489939-5FF1-4919-BFAC-833790FC902A}"/>
              </a:ext>
            </a:extLst>
          </p:cNvPr>
          <p:cNvSpPr txBox="1"/>
          <p:nvPr/>
        </p:nvSpPr>
        <p:spPr>
          <a:xfrm>
            <a:off x="734477" y="476251"/>
            <a:ext cx="764495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自社診断のための</a:t>
            </a:r>
            <a:r>
              <a:rPr kumimoji="1" lang="en-US" altLang="ja-JP" sz="36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25</a:t>
            </a:r>
            <a:r>
              <a:rPr kumimoji="1" lang="ja-JP" altLang="en-US" sz="36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項目</a:t>
            </a:r>
          </a:p>
        </p:txBody>
      </p:sp>
      <p:sp>
        <p:nvSpPr>
          <p:cNvPr id="14" name="テキスト ボックス 13">
            <a:extLst>
              <a:ext uri="{FF2B5EF4-FFF2-40B4-BE49-F238E27FC236}">
                <a16:creationId xmlns:a16="http://schemas.microsoft.com/office/drawing/2014/main" id="{A56BACA0-7229-48AB-B2E1-59D633632EF5}"/>
              </a:ext>
            </a:extLst>
          </p:cNvPr>
          <p:cNvSpPr txBox="1"/>
          <p:nvPr/>
        </p:nvSpPr>
        <p:spPr>
          <a:xfrm>
            <a:off x="1353040" y="2634323"/>
            <a:ext cx="4125304" cy="461665"/>
          </a:xfrm>
          <a:prstGeom prst="rect">
            <a:avLst/>
          </a:prstGeom>
          <a:solidFill>
            <a:srgbClr val="FF9900"/>
          </a:solid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eiryo UI" panose="020B0604030504040204" pitchFamily="50" charset="-128"/>
                <a:ea typeface="メイリオ" panose="020B0604030504040204" pitchFamily="50" charset="-128"/>
                <a:cs typeface="+mn-cs"/>
              </a:rPr>
              <a:t>基本的対策　</a:t>
            </a:r>
            <a:r>
              <a:rPr kumimoji="1" lang="en-US" altLang="ja-JP"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eiryo UI" panose="020B0604030504040204" pitchFamily="50" charset="-128"/>
                <a:ea typeface="メイリオ" panose="020B0604030504040204" pitchFamily="50" charset="-128"/>
                <a:cs typeface="+mn-cs"/>
              </a:rPr>
              <a:t>5</a:t>
            </a: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eiryo UI" panose="020B0604030504040204" pitchFamily="50" charset="-128"/>
                <a:ea typeface="メイリオ" panose="020B0604030504040204" pitchFamily="50" charset="-128"/>
                <a:cs typeface="+mn-cs"/>
              </a:rPr>
              <a:t>項目</a:t>
            </a:r>
          </a:p>
        </p:txBody>
      </p:sp>
      <p:sp>
        <p:nvSpPr>
          <p:cNvPr id="17" name="テキスト ボックス 16">
            <a:extLst>
              <a:ext uri="{FF2B5EF4-FFF2-40B4-BE49-F238E27FC236}">
                <a16:creationId xmlns:a16="http://schemas.microsoft.com/office/drawing/2014/main" id="{223FB701-6BE4-4B94-9568-8E517465EEB1}"/>
              </a:ext>
            </a:extLst>
          </p:cNvPr>
          <p:cNvSpPr txBox="1"/>
          <p:nvPr/>
        </p:nvSpPr>
        <p:spPr>
          <a:xfrm>
            <a:off x="1352600" y="3081154"/>
            <a:ext cx="410445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脆弱性対策、ウイルス対策、</a:t>
            </a:r>
            <a:br>
              <a:rPr kumimoji="1" lang="en-US" altLang="ja-JP" sz="20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br>
            <a:r>
              <a:rPr kumimoji="1" lang="ja-JP" altLang="en-US" sz="20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パスワード強化など</a:t>
            </a:r>
          </a:p>
        </p:txBody>
      </p:sp>
      <p:sp>
        <p:nvSpPr>
          <p:cNvPr id="15" name="テキスト ボックス 14">
            <a:extLst>
              <a:ext uri="{FF2B5EF4-FFF2-40B4-BE49-F238E27FC236}">
                <a16:creationId xmlns:a16="http://schemas.microsoft.com/office/drawing/2014/main" id="{738D9F0E-3E46-403B-BC23-80690EE104BE}"/>
              </a:ext>
            </a:extLst>
          </p:cNvPr>
          <p:cNvSpPr txBox="1"/>
          <p:nvPr/>
        </p:nvSpPr>
        <p:spPr>
          <a:xfrm>
            <a:off x="1331752" y="3853633"/>
            <a:ext cx="4125304" cy="461665"/>
          </a:xfrm>
          <a:prstGeom prst="rect">
            <a:avLst/>
          </a:prstGeom>
          <a:solidFill>
            <a:srgbClr val="CC9900"/>
          </a:solid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eiryo UI" panose="020B0604030504040204" pitchFamily="50" charset="-128"/>
                <a:ea typeface="メイリオ" panose="020B0604030504040204" pitchFamily="50" charset="-128"/>
                <a:cs typeface="+mn-cs"/>
              </a:rPr>
              <a:t>従業員としての対策 </a:t>
            </a:r>
            <a:r>
              <a:rPr kumimoji="1" lang="en-US" altLang="ja-JP"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eiryo UI" panose="020B0604030504040204" pitchFamily="50" charset="-128"/>
                <a:ea typeface="メイリオ" panose="020B0604030504040204" pitchFamily="50" charset="-128"/>
                <a:cs typeface="+mn-cs"/>
              </a:rPr>
              <a:t>13</a:t>
            </a: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eiryo UI" panose="020B0604030504040204" pitchFamily="50" charset="-128"/>
                <a:ea typeface="メイリオ" panose="020B0604030504040204" pitchFamily="50" charset="-128"/>
                <a:cs typeface="+mn-cs"/>
              </a:rPr>
              <a:t>項目</a:t>
            </a:r>
          </a:p>
        </p:txBody>
      </p:sp>
      <p:sp>
        <p:nvSpPr>
          <p:cNvPr id="18" name="テキスト ボックス 17">
            <a:extLst>
              <a:ext uri="{FF2B5EF4-FFF2-40B4-BE49-F238E27FC236}">
                <a16:creationId xmlns:a16="http://schemas.microsoft.com/office/drawing/2014/main" id="{14B39D3C-0BFD-42AA-8087-D7C5E3723CAC}"/>
              </a:ext>
            </a:extLst>
          </p:cNvPr>
          <p:cNvSpPr txBox="1"/>
          <p:nvPr/>
        </p:nvSpPr>
        <p:spPr>
          <a:xfrm>
            <a:off x="1352600" y="4312706"/>
            <a:ext cx="410445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標的型攻撃メール、電子メール、持ち出し、廃棄、ウェブ利用など</a:t>
            </a:r>
          </a:p>
        </p:txBody>
      </p:sp>
      <p:sp>
        <p:nvSpPr>
          <p:cNvPr id="16" name="テキスト ボックス 15">
            <a:extLst>
              <a:ext uri="{FF2B5EF4-FFF2-40B4-BE49-F238E27FC236}">
                <a16:creationId xmlns:a16="http://schemas.microsoft.com/office/drawing/2014/main" id="{C580E48B-CDBA-448D-996A-DEF43E54195E}"/>
              </a:ext>
            </a:extLst>
          </p:cNvPr>
          <p:cNvSpPr txBox="1"/>
          <p:nvPr/>
        </p:nvSpPr>
        <p:spPr>
          <a:xfrm>
            <a:off x="1353040" y="5085185"/>
            <a:ext cx="4125304" cy="461665"/>
          </a:xfrm>
          <a:prstGeom prst="rect">
            <a:avLst/>
          </a:prstGeom>
          <a:solidFill>
            <a:srgbClr val="7030A0"/>
          </a:solid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eiryo UI" panose="020B0604030504040204" pitchFamily="50" charset="-128"/>
                <a:ea typeface="メイリオ" panose="020B0604030504040204" pitchFamily="50" charset="-128"/>
                <a:cs typeface="+mn-cs"/>
              </a:rPr>
              <a:t>組織としての対策 </a:t>
            </a:r>
            <a:r>
              <a:rPr kumimoji="1" lang="en-US" altLang="ja-JP"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eiryo UI" panose="020B0604030504040204" pitchFamily="50" charset="-128"/>
                <a:ea typeface="メイリオ" panose="020B0604030504040204" pitchFamily="50" charset="-128"/>
                <a:cs typeface="+mn-cs"/>
              </a:rPr>
              <a:t>7</a:t>
            </a:r>
            <a:r>
              <a:rPr kumimoji="1" lang="ja-JP"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eiryo UI" panose="020B0604030504040204" pitchFamily="50" charset="-128"/>
                <a:ea typeface="メイリオ" panose="020B0604030504040204" pitchFamily="50" charset="-128"/>
                <a:cs typeface="+mn-cs"/>
              </a:rPr>
              <a:t>項目</a:t>
            </a:r>
            <a:endParaRPr kumimoji="1" lang="en-US" altLang="ja-JP"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eiryo UI" panose="020B0604030504040204" pitchFamily="50" charset="-128"/>
              <a:ea typeface="メイリオ" panose="020B0604030504040204" pitchFamily="50" charset="-128"/>
              <a:cs typeface="+mn-cs"/>
            </a:endParaRPr>
          </a:p>
        </p:txBody>
      </p:sp>
      <p:sp>
        <p:nvSpPr>
          <p:cNvPr id="19" name="テキスト ボックス 18">
            <a:extLst>
              <a:ext uri="{FF2B5EF4-FFF2-40B4-BE49-F238E27FC236}">
                <a16:creationId xmlns:a16="http://schemas.microsoft.com/office/drawing/2014/main" id="{B5B2AF7E-D97F-455D-B909-C3D2AEFE1484}"/>
              </a:ext>
            </a:extLst>
          </p:cNvPr>
          <p:cNvSpPr txBox="1"/>
          <p:nvPr/>
        </p:nvSpPr>
        <p:spPr>
          <a:xfrm>
            <a:off x="1352600" y="5545345"/>
            <a:ext cx="410445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守秘義務、インターネット利用、ルール化など</a:t>
            </a:r>
          </a:p>
        </p:txBody>
      </p:sp>
      <p:pic>
        <p:nvPicPr>
          <p:cNvPr id="20" name="図 19">
            <a:extLst>
              <a:ext uri="{FF2B5EF4-FFF2-40B4-BE49-F238E27FC236}">
                <a16:creationId xmlns:a16="http://schemas.microsoft.com/office/drawing/2014/main" id="{9C13D893-7EE0-40DC-B516-76ABC3096E32}"/>
              </a:ext>
            </a:extLst>
          </p:cNvPr>
          <p:cNvPicPr>
            <a:picLocks noChangeAspect="1"/>
          </p:cNvPicPr>
          <p:nvPr/>
        </p:nvPicPr>
        <p:blipFill>
          <a:blip r:embed="rId2"/>
          <a:stretch>
            <a:fillRect/>
          </a:stretch>
        </p:blipFill>
        <p:spPr>
          <a:xfrm>
            <a:off x="5996773" y="2066453"/>
            <a:ext cx="3274762" cy="4543809"/>
          </a:xfrm>
          <a:prstGeom prst="rect">
            <a:avLst/>
          </a:prstGeom>
        </p:spPr>
      </p:pic>
      <p:sp>
        <p:nvSpPr>
          <p:cNvPr id="21" name="スライド番号プレースホルダー 5">
            <a:extLst>
              <a:ext uri="{FF2B5EF4-FFF2-40B4-BE49-F238E27FC236}">
                <a16:creationId xmlns:a16="http://schemas.microsoft.com/office/drawing/2014/main" id="{59959ED2-2046-404B-AC01-E3CCCD7329EB}"/>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400" b="0" i="0" u="none" strike="noStrike" kern="1200" cap="none" spc="0" normalizeH="0" baseline="0" noProof="0" smtClean="0">
                <a:ln>
                  <a:noFill/>
                </a:ln>
                <a:solidFill>
                  <a:srgbClr val="002060"/>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4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2" name="日付プレースホルダー 1">
            <a:extLst>
              <a:ext uri="{FF2B5EF4-FFF2-40B4-BE49-F238E27FC236}">
                <a16:creationId xmlns:a16="http://schemas.microsoft.com/office/drawing/2014/main" id="{A5D3C335-B451-432A-B2B3-129E847A4947}"/>
              </a:ext>
            </a:extLst>
          </p:cNvPr>
          <p:cNvSpPr>
            <a:spLocks noGrp="1"/>
          </p:cNvSpPr>
          <p:nvPr>
            <p:ph type="dt" sz="half" idx="10"/>
          </p:nvPr>
        </p:nvSpPr>
        <p:spPr/>
        <p:txBody>
          <a:bodyPr/>
          <a:lstStyle/>
          <a:p>
            <a:r>
              <a:rPr lang="en-US" altLang="ja-JP"/>
              <a:t>2020/12/8</a:t>
            </a:r>
            <a:endParaRPr lang="ja-JP" altLang="en-US"/>
          </a:p>
        </p:txBody>
      </p:sp>
      <p:sp>
        <p:nvSpPr>
          <p:cNvPr id="3" name="フッター プレースホルダー 2">
            <a:extLst>
              <a:ext uri="{FF2B5EF4-FFF2-40B4-BE49-F238E27FC236}">
                <a16:creationId xmlns:a16="http://schemas.microsoft.com/office/drawing/2014/main" id="{F4D18DF7-D313-4F46-BA8E-DCD8F2663B4E}"/>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90569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rPr>
              <a:t>SECURITY</a:t>
            </a:r>
            <a:r>
              <a:rPr lang="ja-JP" altLang="en-US" dirty="0">
                <a:latin typeface="Meiryo UI" panose="020B0604030504040204" pitchFamily="50" charset="-128"/>
              </a:rPr>
              <a:t> </a:t>
            </a:r>
            <a:r>
              <a:rPr lang="en-US" altLang="ja-JP" dirty="0">
                <a:latin typeface="Meiryo UI" panose="020B0604030504040204" pitchFamily="50" charset="-128"/>
              </a:rPr>
              <a:t>ACTION </a:t>
            </a:r>
            <a:r>
              <a:rPr lang="ja-JP" altLang="en-US" dirty="0">
                <a:latin typeface="Meiryo UI" panose="020B0604030504040204" pitchFamily="50" charset="-128"/>
              </a:rPr>
              <a:t>申込手順</a:t>
            </a:r>
            <a:endParaRPr kumimoji="1" lang="ja-JP" altLang="en-US" dirty="0">
              <a:latin typeface="Meiryo UI" panose="020B0604030504040204" pitchFamily="50" charset="-128"/>
            </a:endParaRPr>
          </a:p>
        </p:txBody>
      </p:sp>
      <p:pic>
        <p:nvPicPr>
          <p:cNvPr id="8" name="コンテンツ プレースホルダー 7"/>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360000" y="1800000"/>
            <a:ext cx="9288000" cy="4045410"/>
          </a:xfrm>
          <a:prstGeom prst="rect">
            <a:avLst/>
          </a:prstGeom>
        </p:spPr>
      </p:pic>
      <p:pic>
        <p:nvPicPr>
          <p:cNvPr id="6" name="図 5" descr="クロスワードパズル が含まれている画像&#10;&#10;自動的に生成された説明">
            <a:extLst>
              <a:ext uri="{FF2B5EF4-FFF2-40B4-BE49-F238E27FC236}">
                <a16:creationId xmlns:a16="http://schemas.microsoft.com/office/drawing/2014/main" id="{69B5D7A6-7D16-4380-B725-ED75DAE8A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000" y="4781729"/>
            <a:ext cx="1440000" cy="1440000"/>
          </a:xfrm>
          <a:prstGeom prst="rect">
            <a:avLst/>
          </a:prstGeom>
        </p:spPr>
      </p:pic>
      <p:sp>
        <p:nvSpPr>
          <p:cNvPr id="7" name="スライド番号プレースホルダー 5">
            <a:extLst>
              <a:ext uri="{FF2B5EF4-FFF2-40B4-BE49-F238E27FC236}">
                <a16:creationId xmlns:a16="http://schemas.microsoft.com/office/drawing/2014/main" id="{0286BE01-97AD-4FA9-9BB9-99A22131C1C1}"/>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400" b="0" i="0" u="none" strike="noStrike" kern="1200" cap="none" spc="0" normalizeH="0" baseline="0" noProof="0" smtClean="0">
                <a:ln>
                  <a:noFill/>
                </a:ln>
                <a:solidFill>
                  <a:srgbClr val="002060"/>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4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3" name="日付プレースホルダー 2">
            <a:extLst>
              <a:ext uri="{FF2B5EF4-FFF2-40B4-BE49-F238E27FC236}">
                <a16:creationId xmlns:a16="http://schemas.microsoft.com/office/drawing/2014/main" id="{1E08E8D4-A078-4F7F-9797-132BE8753F69}"/>
              </a:ext>
            </a:extLst>
          </p:cNvPr>
          <p:cNvSpPr>
            <a:spLocks noGrp="1"/>
          </p:cNvSpPr>
          <p:nvPr>
            <p:ph type="dt" sz="half" idx="10"/>
          </p:nvPr>
        </p:nvSpPr>
        <p:spPr/>
        <p:txBody>
          <a:bodyPr/>
          <a:lstStyle/>
          <a:p>
            <a:r>
              <a:rPr lang="en-US" altLang="ja-JP"/>
              <a:t>2020/12/8</a:t>
            </a:r>
            <a:endParaRPr lang="ja-JP" altLang="en-US"/>
          </a:p>
        </p:txBody>
      </p:sp>
      <p:sp>
        <p:nvSpPr>
          <p:cNvPr id="4" name="フッター プレースホルダー 3">
            <a:extLst>
              <a:ext uri="{FF2B5EF4-FFF2-40B4-BE49-F238E27FC236}">
                <a16:creationId xmlns:a16="http://schemas.microsoft.com/office/drawing/2014/main" id="{C11C87E6-DE97-47B8-B81B-92F54AD4A925}"/>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939731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D805170-C607-4132-B442-1A40EF6A3896}"/>
              </a:ext>
            </a:extLst>
          </p:cNvPr>
          <p:cNvSpPr txBox="1"/>
          <p:nvPr/>
        </p:nvSpPr>
        <p:spPr>
          <a:xfrm>
            <a:off x="576000" y="432000"/>
            <a:ext cx="881081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6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中小企業の情報セキュリティ対策ガイドライン</a:t>
            </a:r>
          </a:p>
        </p:txBody>
      </p:sp>
      <p:sp>
        <p:nvSpPr>
          <p:cNvPr id="5" name="テキスト ボックス 4">
            <a:extLst>
              <a:ext uri="{FF2B5EF4-FFF2-40B4-BE49-F238E27FC236}">
                <a16:creationId xmlns:a16="http://schemas.microsoft.com/office/drawing/2014/main" id="{43DFBBC4-D2F4-4791-8B26-50A959C3A623}"/>
              </a:ext>
            </a:extLst>
          </p:cNvPr>
          <p:cNvSpPr txBox="1"/>
          <p:nvPr/>
        </p:nvSpPr>
        <p:spPr>
          <a:xfrm>
            <a:off x="920552" y="1700809"/>
            <a:ext cx="72728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3600" b="0" i="0" u="none" strike="noStrike" kern="1200" cap="none" spc="0" normalizeH="0" baseline="0" noProof="0" dirty="0">
              <a:ln>
                <a:noFill/>
              </a:ln>
              <a:solidFill>
                <a:srgbClr val="000000"/>
              </a:solidFill>
              <a:effectLst/>
              <a:uLnTx/>
              <a:uFillTx/>
              <a:latin typeface="IPAexゴシック" panose="020B0500000000000000" pitchFamily="50" charset="-128"/>
              <a:ea typeface="IPAexゴシック" panose="020B0500000000000000" pitchFamily="50" charset="-128"/>
              <a:cs typeface="+mn-cs"/>
            </a:endParaRPr>
          </a:p>
        </p:txBody>
      </p:sp>
      <p:sp>
        <p:nvSpPr>
          <p:cNvPr id="6" name="テキスト ボックス 5">
            <a:extLst>
              <a:ext uri="{FF2B5EF4-FFF2-40B4-BE49-F238E27FC236}">
                <a16:creationId xmlns:a16="http://schemas.microsoft.com/office/drawing/2014/main" id="{6B37E408-2913-47C1-8131-A19F012F401A}"/>
              </a:ext>
            </a:extLst>
          </p:cNvPr>
          <p:cNvSpPr txBox="1"/>
          <p:nvPr/>
        </p:nvSpPr>
        <p:spPr>
          <a:xfrm>
            <a:off x="920552" y="1510305"/>
            <a:ext cx="8136904" cy="4255652"/>
          </a:xfrm>
          <a:prstGeom prst="rect">
            <a:avLst/>
          </a:prstGeom>
          <a:noFill/>
        </p:spPr>
        <p:txBody>
          <a:bodyPr wrap="square" rtlCol="0">
            <a:spAutoFit/>
          </a:bodyPr>
          <a:lstStyle/>
          <a:p>
            <a:pPr marL="0" marR="0" lvl="0" indent="0" algn="l" defTabSz="914400" rtl="0" eaLnBrk="1" fontAlgn="auto" latinLnBrk="0" hangingPunct="1">
              <a:lnSpc>
                <a:spcPts val="3500"/>
              </a:lnSpc>
              <a:spcBef>
                <a:spcPts val="0"/>
              </a:spcBef>
              <a:spcAft>
                <a:spcPts val="300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a:t>
            </a:r>
            <a:r>
              <a:rPr kumimoji="1" lang="ja-JP" altLang="en-US" sz="2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入門から本格的対策までこれ一冊！</a:t>
            </a:r>
            <a:endParaRPr kumimoji="1" lang="en-US" altLang="ja-JP" sz="2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ts val="3500"/>
              </a:lnSpc>
              <a:spcBef>
                <a:spcPts val="0"/>
              </a:spcBef>
              <a:spcAft>
                <a:spcPts val="50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・情報を安全に管理するための</a:t>
            </a:r>
            <a:br>
              <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b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　具体的な手順</a:t>
            </a:r>
          </a:p>
          <a:p>
            <a:pPr marL="0" marR="0" lvl="0" indent="0" algn="l" defTabSz="914400" rtl="0" eaLnBrk="1" fontAlgn="auto" latinLnBrk="0" hangingPunct="1">
              <a:lnSpc>
                <a:spcPts val="3500"/>
              </a:lnSpc>
              <a:spcBef>
                <a:spcPts val="0"/>
              </a:spcBef>
              <a:spcAft>
                <a:spcPts val="50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・企業が認識すべき</a:t>
            </a:r>
            <a:r>
              <a:rPr kumimoji="1" lang="ja-JP" altLang="en-US" sz="2800" b="1" i="0" u="none" strike="noStrike" kern="1200" cap="none" spc="0" normalizeH="0" baseline="0" noProof="0" dirty="0">
                <a:ln>
                  <a:noFill/>
                </a:ln>
                <a:solidFill>
                  <a:srgbClr val="C00000"/>
                </a:solidFill>
                <a:effectLst/>
                <a:uLnTx/>
                <a:uFillTx/>
                <a:latin typeface="Meiryo UI" panose="020B0604030504040204" pitchFamily="50" charset="-128"/>
                <a:ea typeface="Meiryo UI" panose="020B0604030504040204" pitchFamily="50" charset="-128"/>
                <a:cs typeface="+mn-cs"/>
              </a:rPr>
              <a:t>「</a:t>
            </a:r>
            <a:r>
              <a:rPr kumimoji="1" lang="en-US" altLang="ja-JP" sz="2800" b="1" i="0" u="none" strike="noStrike" kern="1200" cap="none" spc="0" normalizeH="0" baseline="0" noProof="0" dirty="0">
                <a:ln>
                  <a:noFill/>
                </a:ln>
                <a:solidFill>
                  <a:srgbClr val="C00000"/>
                </a:solidFill>
                <a:effectLst/>
                <a:uLnTx/>
                <a:uFillTx/>
                <a:latin typeface="Meiryo UI" panose="020B0604030504040204" pitchFamily="50" charset="-128"/>
                <a:ea typeface="Meiryo UI" panose="020B0604030504040204" pitchFamily="50" charset="-128"/>
                <a:cs typeface="+mn-cs"/>
              </a:rPr>
              <a:t>3</a:t>
            </a:r>
            <a:r>
              <a:rPr kumimoji="1" lang="ja-JP" altLang="en-US" sz="2800" b="1" i="0" u="none" strike="noStrike" kern="1200" cap="none" spc="0" normalizeH="0" baseline="0" noProof="0" dirty="0">
                <a:ln>
                  <a:noFill/>
                </a:ln>
                <a:solidFill>
                  <a:srgbClr val="C00000"/>
                </a:solidFill>
                <a:effectLst/>
                <a:uLnTx/>
                <a:uFillTx/>
                <a:latin typeface="Meiryo UI" panose="020B0604030504040204" pitchFamily="50" charset="-128"/>
                <a:ea typeface="Meiryo UI" panose="020B0604030504040204" pitchFamily="50" charset="-128"/>
                <a:cs typeface="+mn-cs"/>
              </a:rPr>
              <a:t>原則」</a:t>
            </a:r>
            <a:br>
              <a:rPr kumimoji="1" lang="ja-JP" altLang="en-US" sz="2800" b="1" i="0" u="none" strike="noStrike" kern="1200" cap="none" spc="0" normalizeH="0" baseline="0" noProof="0" dirty="0">
                <a:ln>
                  <a:noFill/>
                </a:ln>
                <a:solidFill>
                  <a:srgbClr val="C00000"/>
                </a:solidFill>
                <a:effectLst/>
                <a:uLnTx/>
                <a:uFillTx/>
                <a:latin typeface="Meiryo UI" panose="020B0604030504040204" pitchFamily="50" charset="-128"/>
                <a:ea typeface="Meiryo UI" panose="020B0604030504040204" pitchFamily="50" charset="-128"/>
                <a:cs typeface="+mn-cs"/>
              </a:rPr>
            </a:b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・企業がやらなければならない</a:t>
            </a:r>
            <a:br>
              <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b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　</a:t>
            </a:r>
            <a:r>
              <a:rPr kumimoji="1" lang="ja-JP" altLang="en-US" sz="2800" b="1" i="0" u="none" strike="noStrike" kern="1200" cap="none" spc="0" normalizeH="0" baseline="0" noProof="0" dirty="0">
                <a:ln>
                  <a:noFill/>
                </a:ln>
                <a:solidFill>
                  <a:srgbClr val="C00000"/>
                </a:solidFill>
                <a:effectLst/>
                <a:uLnTx/>
                <a:uFillTx/>
                <a:latin typeface="Meiryo UI" panose="020B0604030504040204" pitchFamily="50" charset="-128"/>
                <a:ea typeface="Meiryo UI" panose="020B0604030504040204" pitchFamily="50" charset="-128"/>
                <a:cs typeface="+mn-cs"/>
              </a:rPr>
              <a:t>「重要</a:t>
            </a:r>
            <a:r>
              <a:rPr kumimoji="1" lang="en-US" altLang="ja-JP" sz="2800" b="1" i="0" u="none" strike="noStrike" kern="1200" cap="none" spc="0" normalizeH="0" baseline="0" noProof="0" dirty="0">
                <a:ln>
                  <a:noFill/>
                </a:ln>
                <a:solidFill>
                  <a:srgbClr val="C00000"/>
                </a:solidFill>
                <a:effectLst/>
                <a:uLnTx/>
                <a:uFillTx/>
                <a:latin typeface="Meiryo UI" panose="020B0604030504040204" pitchFamily="50" charset="-128"/>
                <a:ea typeface="Meiryo UI" panose="020B0604030504040204" pitchFamily="50" charset="-128"/>
                <a:cs typeface="+mn-cs"/>
              </a:rPr>
              <a:t>7</a:t>
            </a:r>
            <a:r>
              <a:rPr kumimoji="1" lang="ja-JP" altLang="en-US" sz="2800" b="1" i="0" u="none" strike="noStrike" kern="1200" cap="none" spc="0" normalizeH="0" baseline="0" noProof="0" dirty="0">
                <a:ln>
                  <a:noFill/>
                </a:ln>
                <a:solidFill>
                  <a:srgbClr val="C00000"/>
                </a:solidFill>
                <a:effectLst/>
                <a:uLnTx/>
                <a:uFillTx/>
                <a:latin typeface="Meiryo UI" panose="020B0604030504040204" pitchFamily="50" charset="-128"/>
                <a:ea typeface="Meiryo UI" panose="020B0604030504040204" pitchFamily="50" charset="-128"/>
                <a:cs typeface="+mn-cs"/>
              </a:rPr>
              <a:t>項目の取組」</a:t>
            </a:r>
          </a:p>
          <a:p>
            <a:pPr marL="0" marR="0" lvl="0" indent="0" algn="l" defTabSz="914400" rtl="0" eaLnBrk="1" fontAlgn="auto" latinLnBrk="0" hangingPunct="1">
              <a:lnSpc>
                <a:spcPts val="3500"/>
              </a:lnSpc>
              <a:spcBef>
                <a:spcPts val="0"/>
              </a:spcBef>
              <a:spcAft>
                <a:spcPts val="50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・ウェブサイトの運用・クラウド</a:t>
            </a:r>
            <a:endPar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ts val="3500"/>
              </a:lnSpc>
              <a:spcBef>
                <a:spcPts val="0"/>
              </a:spcBef>
              <a:spcAft>
                <a:spcPts val="50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　サービス安全利用の手引き</a:t>
            </a:r>
          </a:p>
        </p:txBody>
      </p:sp>
      <p:pic>
        <p:nvPicPr>
          <p:cNvPr id="7" name="図 6">
            <a:extLst>
              <a:ext uri="{FF2B5EF4-FFF2-40B4-BE49-F238E27FC236}">
                <a16:creationId xmlns:a16="http://schemas.microsoft.com/office/drawing/2014/main" id="{8AF576FE-2166-4C9C-99C0-4B4EB40B4453}"/>
              </a:ext>
            </a:extLst>
          </p:cNvPr>
          <p:cNvPicPr>
            <a:picLocks noChangeAspect="1"/>
          </p:cNvPicPr>
          <p:nvPr/>
        </p:nvPicPr>
        <p:blipFill>
          <a:blip r:embed="rId2"/>
          <a:stretch>
            <a:fillRect/>
          </a:stretch>
        </p:blipFill>
        <p:spPr>
          <a:xfrm>
            <a:off x="8034335" y="5815239"/>
            <a:ext cx="1069213" cy="1070145"/>
          </a:xfrm>
          <a:prstGeom prst="rect">
            <a:avLst/>
          </a:prstGeom>
        </p:spPr>
      </p:pic>
      <p:sp>
        <p:nvSpPr>
          <p:cNvPr id="2" name="テキスト ボックス 1">
            <a:extLst>
              <a:ext uri="{FF2B5EF4-FFF2-40B4-BE49-F238E27FC236}">
                <a16:creationId xmlns:a16="http://schemas.microsoft.com/office/drawing/2014/main" id="{A0927772-1197-4711-9BD3-4D3F1E18CEA5}"/>
              </a:ext>
            </a:extLst>
          </p:cNvPr>
          <p:cNvSpPr txBox="1"/>
          <p:nvPr/>
        </p:nvSpPr>
        <p:spPr>
          <a:xfrm>
            <a:off x="1582170" y="5828599"/>
            <a:ext cx="77768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rPr>
              <a:t>https://www.ipa.go.jp/security/keihatsu/sme/guideline/</a:t>
            </a:r>
          </a:p>
        </p:txBody>
      </p:sp>
      <p:pic>
        <p:nvPicPr>
          <p:cNvPr id="9" name="図 8">
            <a:extLst>
              <a:ext uri="{FF2B5EF4-FFF2-40B4-BE49-F238E27FC236}">
                <a16:creationId xmlns:a16="http://schemas.microsoft.com/office/drawing/2014/main" id="{7919EF81-EEEC-45E9-973C-DD4868F1848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36250" y="2060848"/>
            <a:ext cx="2621206" cy="3705109"/>
          </a:xfrm>
          <a:prstGeom prst="rect">
            <a:avLst/>
          </a:prstGeom>
          <a:ln w="19050">
            <a:solidFill>
              <a:schemeClr val="tx1"/>
            </a:solidFill>
          </a:ln>
        </p:spPr>
      </p:pic>
      <p:sp>
        <p:nvSpPr>
          <p:cNvPr id="11" name="スライド番号プレースホルダー 5">
            <a:extLst>
              <a:ext uri="{FF2B5EF4-FFF2-40B4-BE49-F238E27FC236}">
                <a16:creationId xmlns:a16="http://schemas.microsoft.com/office/drawing/2014/main" id="{1EEDF5FD-E67E-4A26-B1CF-E4A5EA521EF0}"/>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400" b="0" i="0" u="none" strike="noStrike" kern="1200" cap="none" spc="0" normalizeH="0" baseline="0" noProof="0" smtClean="0">
                <a:ln>
                  <a:noFill/>
                </a:ln>
                <a:solidFill>
                  <a:srgbClr val="002060"/>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4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3" name="日付プレースホルダー 2">
            <a:extLst>
              <a:ext uri="{FF2B5EF4-FFF2-40B4-BE49-F238E27FC236}">
                <a16:creationId xmlns:a16="http://schemas.microsoft.com/office/drawing/2014/main" id="{A9A70112-07F8-4F81-8BCB-79CD79FE32B4}"/>
              </a:ext>
            </a:extLst>
          </p:cNvPr>
          <p:cNvSpPr>
            <a:spLocks noGrp="1"/>
          </p:cNvSpPr>
          <p:nvPr>
            <p:ph type="dt" sz="half" idx="10"/>
          </p:nvPr>
        </p:nvSpPr>
        <p:spPr/>
        <p:txBody>
          <a:bodyPr/>
          <a:lstStyle/>
          <a:p>
            <a:r>
              <a:rPr lang="en-US" altLang="ja-JP"/>
              <a:t>2020/12/8</a:t>
            </a:r>
            <a:endParaRPr lang="ja-JP" altLang="en-US"/>
          </a:p>
        </p:txBody>
      </p:sp>
      <p:sp>
        <p:nvSpPr>
          <p:cNvPr id="8" name="フッター プレースホルダー 7">
            <a:extLst>
              <a:ext uri="{FF2B5EF4-FFF2-40B4-BE49-F238E27FC236}">
                <a16:creationId xmlns:a16="http://schemas.microsoft.com/office/drawing/2014/main" id="{BAD1C79D-3F72-43A9-84FC-829E558C7AD2}"/>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373238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3DFBBC4-D2F4-4791-8B26-50A959C3A623}"/>
              </a:ext>
            </a:extLst>
          </p:cNvPr>
          <p:cNvSpPr txBox="1"/>
          <p:nvPr/>
        </p:nvSpPr>
        <p:spPr>
          <a:xfrm>
            <a:off x="920552" y="1700809"/>
            <a:ext cx="72728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3600" b="0" i="0" u="none" strike="noStrike" kern="1200" cap="none" spc="0" normalizeH="0" baseline="0" noProof="0" dirty="0">
              <a:ln>
                <a:noFill/>
              </a:ln>
              <a:solidFill>
                <a:srgbClr val="000000"/>
              </a:solidFill>
              <a:effectLst/>
              <a:uLnTx/>
              <a:uFillTx/>
              <a:latin typeface="IPAexゴシック" panose="020B0500000000000000" pitchFamily="50" charset="-128"/>
              <a:ea typeface="IPAexゴシック" panose="020B0500000000000000" pitchFamily="50" charset="-128"/>
              <a:cs typeface="+mn-cs"/>
            </a:endParaRPr>
          </a:p>
        </p:txBody>
      </p:sp>
      <p:sp>
        <p:nvSpPr>
          <p:cNvPr id="6" name="テキスト ボックス 5">
            <a:extLst>
              <a:ext uri="{FF2B5EF4-FFF2-40B4-BE49-F238E27FC236}">
                <a16:creationId xmlns:a16="http://schemas.microsoft.com/office/drawing/2014/main" id="{6B37E408-2913-47C1-8131-A19F012F401A}"/>
              </a:ext>
            </a:extLst>
          </p:cNvPr>
          <p:cNvSpPr txBox="1"/>
          <p:nvPr/>
        </p:nvSpPr>
        <p:spPr>
          <a:xfrm>
            <a:off x="836433" y="1395648"/>
            <a:ext cx="850905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経営者は、以下の</a:t>
            </a:r>
            <a:r>
              <a:rPr kumimoji="1" lang="ja-JP" altLang="en-US" sz="2800" b="1" i="0" u="none" strike="noStrike" kern="1200" cap="none" spc="0" normalizeH="0" baseline="0" noProof="0" dirty="0">
                <a:ln>
                  <a:noFill/>
                </a:ln>
                <a:solidFill>
                  <a:srgbClr val="C00000"/>
                </a:solidFill>
                <a:effectLst/>
                <a:uLnTx/>
                <a:uFillTx/>
                <a:latin typeface="Meiryo UI" panose="020B0604030504040204" pitchFamily="50" charset="-128"/>
                <a:ea typeface="メイリオ" panose="020B0604030504040204" pitchFamily="50" charset="-128"/>
                <a:cs typeface="+mn-cs"/>
              </a:rPr>
              <a:t>３原則</a:t>
            </a: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を認識し、対策を進める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p:txBody>
      </p:sp>
      <p:sp>
        <p:nvSpPr>
          <p:cNvPr id="11" name="テキスト ボックス 10">
            <a:extLst>
              <a:ext uri="{FF2B5EF4-FFF2-40B4-BE49-F238E27FC236}">
                <a16:creationId xmlns:a16="http://schemas.microsoft.com/office/drawing/2014/main" id="{2316FEAD-69FC-4A0A-BEF5-AE192163A0B1}"/>
              </a:ext>
            </a:extLst>
          </p:cNvPr>
          <p:cNvSpPr txBox="1"/>
          <p:nvPr/>
        </p:nvSpPr>
        <p:spPr>
          <a:xfrm>
            <a:off x="648000" y="180000"/>
            <a:ext cx="727280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企業＝経営者は何をやらなければならないのか</a:t>
            </a:r>
            <a:endParaRPr kumimoji="1" lang="en-US" altLang="ja-JP" sz="20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p:txBody>
      </p:sp>
      <p:sp>
        <p:nvSpPr>
          <p:cNvPr id="12" name="テキスト ボックス 11">
            <a:extLst>
              <a:ext uri="{FF2B5EF4-FFF2-40B4-BE49-F238E27FC236}">
                <a16:creationId xmlns:a16="http://schemas.microsoft.com/office/drawing/2014/main" id="{B1489939-5FF1-4919-BFAC-833790FC902A}"/>
              </a:ext>
            </a:extLst>
          </p:cNvPr>
          <p:cNvSpPr txBox="1"/>
          <p:nvPr/>
        </p:nvSpPr>
        <p:spPr>
          <a:xfrm>
            <a:off x="720000" y="576000"/>
            <a:ext cx="764495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認識すべき「３原則」</a:t>
            </a:r>
          </a:p>
        </p:txBody>
      </p:sp>
      <p:sp>
        <p:nvSpPr>
          <p:cNvPr id="13" name="スライド番号プレースホルダー 6">
            <a:extLst>
              <a:ext uri="{FF2B5EF4-FFF2-40B4-BE49-F238E27FC236}">
                <a16:creationId xmlns:a16="http://schemas.microsoft.com/office/drawing/2014/main" id="{C14A8AA2-1DE4-4C3B-9E22-28D761F642C5}"/>
              </a:ext>
            </a:extLst>
          </p:cNvPr>
          <p:cNvSpPr>
            <a:spLocks noGrp="1"/>
          </p:cNvSpPr>
          <p:nvPr>
            <p:ph type="sldNum" sz="quarter" idx="12"/>
          </p:nvPr>
        </p:nvSpPr>
        <p:spPr>
          <a:xfrm>
            <a:off x="322083" y="6627814"/>
            <a:ext cx="2133600" cy="28733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a:ln>
                  <a:noFill/>
                </a:ln>
                <a:solidFill>
                  <a:srgbClr val="FFFFFF"/>
                </a:solidFill>
                <a:effectLst/>
                <a:uLnTx/>
                <a:uFillTx/>
                <a:latin typeface="IPA Pゴシック" panose="020B0500000000000000" pitchFamily="50" charset="-128"/>
                <a:ea typeface="IPA Pゴシック" panose="020B05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1" lang="ja-JP" altLang="en-US" sz="1100" b="0"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endParaRPr>
          </a:p>
        </p:txBody>
      </p:sp>
      <p:graphicFrame>
        <p:nvGraphicFramePr>
          <p:cNvPr id="21" name="表 20">
            <a:extLst>
              <a:ext uri="{FF2B5EF4-FFF2-40B4-BE49-F238E27FC236}">
                <a16:creationId xmlns:a16="http://schemas.microsoft.com/office/drawing/2014/main" id="{EFD26551-0EB9-4F81-843D-715E63BC6CF0}"/>
              </a:ext>
            </a:extLst>
          </p:cNvPr>
          <p:cNvGraphicFramePr>
            <a:graphicFrameLocks noGrp="1"/>
          </p:cNvGraphicFramePr>
          <p:nvPr/>
        </p:nvGraphicFramePr>
        <p:xfrm>
          <a:off x="992561" y="1916833"/>
          <a:ext cx="8033965" cy="492365"/>
        </p:xfrm>
        <a:graphic>
          <a:graphicData uri="http://schemas.openxmlformats.org/drawingml/2006/table">
            <a:tbl>
              <a:tblPr firstRow="1" bandRow="1"/>
              <a:tblGrid>
                <a:gridCol w="1152128">
                  <a:extLst>
                    <a:ext uri="{9D8B030D-6E8A-4147-A177-3AD203B41FA5}">
                      <a16:colId xmlns:a16="http://schemas.microsoft.com/office/drawing/2014/main" val="20000"/>
                    </a:ext>
                  </a:extLst>
                </a:gridCol>
                <a:gridCol w="6881837">
                  <a:extLst>
                    <a:ext uri="{9D8B030D-6E8A-4147-A177-3AD203B41FA5}">
                      <a16:colId xmlns:a16="http://schemas.microsoft.com/office/drawing/2014/main" val="20001"/>
                    </a:ext>
                  </a:extLst>
                </a:gridCol>
              </a:tblGrid>
              <a:tr h="492365">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pPr algn="ctr"/>
                      <a:r>
                        <a:rPr kumimoji="1" lang="ja-JP" altLang="en-US" sz="2000" b="1" baseline="0" dirty="0">
                          <a:solidFill>
                            <a:schemeClr val="bg1"/>
                          </a:solidFill>
                          <a:effectLst>
                            <a:outerShdw blurRad="38100" dist="38100" dir="2700000" algn="tl">
                              <a:srgbClr val="000000">
                                <a:alpha val="43137"/>
                              </a:srgbClr>
                            </a:outerShdw>
                          </a:effectLst>
                          <a:latin typeface="Meiryo UI" panose="020B0604030504040204" pitchFamily="50" charset="-128"/>
                          <a:ea typeface="メイリオ" panose="020B0604030504040204" pitchFamily="50" charset="-128"/>
                        </a:rPr>
                        <a:t>原則１</a:t>
                      </a: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r>
                        <a:rPr kumimoji="1" lang="ja-JP" altLang="ja-JP" sz="2000" b="1" kern="1200" baseline="0" dirty="0">
                          <a:solidFill>
                            <a:srgbClr val="002060"/>
                          </a:solidFill>
                          <a:effectLst/>
                          <a:latin typeface="Meiryo UI" panose="020B0604030504040204" pitchFamily="50" charset="-128"/>
                          <a:ea typeface="メイリオ" panose="020B0604030504040204" pitchFamily="50" charset="-128"/>
                          <a:cs typeface="+mn-cs"/>
                        </a:rPr>
                        <a:t>情報セキュリティ対策は経営者のリーダーシップで進める</a:t>
                      </a:r>
                      <a:endParaRPr kumimoji="1" lang="ja-JP" altLang="en-US" sz="2000" b="1" baseline="0" dirty="0">
                        <a:solidFill>
                          <a:srgbClr val="002060"/>
                        </a:solidFill>
                        <a:effectLst/>
                        <a:latin typeface="Meiryo UI" panose="020B0604030504040204" pitchFamily="50" charset="-128"/>
                        <a:ea typeface="メイリオ" panose="020B0604030504040204" pitchFamily="50" charset="-128"/>
                      </a:endParaRP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E78A5C">
                        <a:lumMod val="20000"/>
                        <a:lumOff val="80000"/>
                      </a:srgbClr>
                    </a:solidFill>
                  </a:tcPr>
                </a:tc>
                <a:extLst>
                  <a:ext uri="{0D108BD9-81ED-4DB2-BD59-A6C34878D82A}">
                    <a16:rowId xmlns:a16="http://schemas.microsoft.com/office/drawing/2014/main" val="10000"/>
                  </a:ext>
                </a:extLst>
              </a:tr>
            </a:tbl>
          </a:graphicData>
        </a:graphic>
      </p:graphicFrame>
      <p:sp>
        <p:nvSpPr>
          <p:cNvPr id="23" name="正方形/長方形 22">
            <a:extLst>
              <a:ext uri="{FF2B5EF4-FFF2-40B4-BE49-F238E27FC236}">
                <a16:creationId xmlns:a16="http://schemas.microsoft.com/office/drawing/2014/main" id="{E565C099-6D72-45F9-B2DE-EA9314D54234}"/>
              </a:ext>
            </a:extLst>
          </p:cNvPr>
          <p:cNvSpPr/>
          <p:nvPr/>
        </p:nvSpPr>
        <p:spPr>
          <a:xfrm>
            <a:off x="992560" y="2440052"/>
            <a:ext cx="8064896"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・経営者は情報セキュリティ対策の重要性を認識する</a:t>
            </a:r>
            <a:endParaRPr kumimoji="1" lang="en-US" altLang="ja-JP" sz="16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・自らリーダーシップを発揮して対策の実施を主導する</a:t>
            </a:r>
          </a:p>
        </p:txBody>
      </p:sp>
      <p:sp>
        <p:nvSpPr>
          <p:cNvPr id="24" name="正方形/長方形 23">
            <a:extLst>
              <a:ext uri="{FF2B5EF4-FFF2-40B4-BE49-F238E27FC236}">
                <a16:creationId xmlns:a16="http://schemas.microsoft.com/office/drawing/2014/main" id="{A4D84617-5F47-4D9E-8B9C-BBCC3A58C49A}"/>
              </a:ext>
            </a:extLst>
          </p:cNvPr>
          <p:cNvSpPr/>
          <p:nvPr/>
        </p:nvSpPr>
        <p:spPr>
          <a:xfrm>
            <a:off x="987874" y="3893540"/>
            <a:ext cx="8280919"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・必要に応じて委託先が実施している情報セキュリティ対策も確認し、不十分な場合は</a:t>
            </a:r>
            <a:endParaRPr kumimoji="1" lang="en-US" altLang="ja-JP" sz="16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dirty="0">
                <a:solidFill>
                  <a:srgbClr val="2D2D8A">
                    <a:lumMod val="75000"/>
                  </a:srgbClr>
                </a:solidFill>
                <a:latin typeface="Meiryo UI" panose="020B0604030504040204" pitchFamily="50" charset="-128"/>
                <a:ea typeface="メイリオ" panose="020B0604030504040204" pitchFamily="50" charset="-128"/>
              </a:rPr>
              <a:t>　</a:t>
            </a:r>
            <a:r>
              <a:rPr kumimoji="1" lang="ja-JP" altLang="en-US" sz="16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対処する</a:t>
            </a:r>
          </a:p>
        </p:txBody>
      </p:sp>
      <p:sp>
        <p:nvSpPr>
          <p:cNvPr id="25" name="正方形/長方形 24">
            <a:extLst>
              <a:ext uri="{FF2B5EF4-FFF2-40B4-BE49-F238E27FC236}">
                <a16:creationId xmlns:a16="http://schemas.microsoft.com/office/drawing/2014/main" id="{66E6E137-38C8-45C0-AA00-D6E84DD6BEE0}"/>
              </a:ext>
            </a:extLst>
          </p:cNvPr>
          <p:cNvSpPr/>
          <p:nvPr/>
        </p:nvSpPr>
        <p:spPr>
          <a:xfrm>
            <a:off x="1064568" y="5585135"/>
            <a:ext cx="8280919"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・情報セキュリティに関する取組方針を常日頃より関係者に伝えておく</a:t>
            </a:r>
            <a:endParaRPr kumimoji="1" lang="en-US" altLang="ja-JP" sz="16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　⇒　サイバー攻撃によるウイルス感染や情報漏えいなどが発生した際、</a:t>
            </a:r>
            <a:endParaRPr kumimoji="1" lang="en-US" altLang="ja-JP" sz="16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dirty="0">
                <a:solidFill>
                  <a:srgbClr val="2D2D8A">
                    <a:lumMod val="75000"/>
                  </a:srgbClr>
                </a:solidFill>
                <a:latin typeface="Meiryo UI" panose="020B0604030504040204" pitchFamily="50" charset="-128"/>
                <a:ea typeface="メイリオ" panose="020B0604030504040204" pitchFamily="50" charset="-128"/>
              </a:rPr>
              <a:t>　　　</a:t>
            </a:r>
            <a:r>
              <a:rPr kumimoji="1" lang="ja-JP" altLang="en-US" sz="16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説明責任を果たすことができ、信頼関係を維持することが可能</a:t>
            </a:r>
          </a:p>
        </p:txBody>
      </p:sp>
      <p:graphicFrame>
        <p:nvGraphicFramePr>
          <p:cNvPr id="27" name="表 26">
            <a:extLst>
              <a:ext uri="{FF2B5EF4-FFF2-40B4-BE49-F238E27FC236}">
                <a16:creationId xmlns:a16="http://schemas.microsoft.com/office/drawing/2014/main" id="{9387B743-2AB2-4523-8546-E3C79C683986}"/>
              </a:ext>
            </a:extLst>
          </p:cNvPr>
          <p:cNvGraphicFramePr>
            <a:graphicFrameLocks noGrp="1"/>
          </p:cNvGraphicFramePr>
          <p:nvPr/>
        </p:nvGraphicFramePr>
        <p:xfrm>
          <a:off x="992561" y="3371219"/>
          <a:ext cx="8033965" cy="492365"/>
        </p:xfrm>
        <a:graphic>
          <a:graphicData uri="http://schemas.openxmlformats.org/drawingml/2006/table">
            <a:tbl>
              <a:tblPr firstRow="1" bandRow="1"/>
              <a:tblGrid>
                <a:gridCol w="1152128">
                  <a:extLst>
                    <a:ext uri="{9D8B030D-6E8A-4147-A177-3AD203B41FA5}">
                      <a16:colId xmlns:a16="http://schemas.microsoft.com/office/drawing/2014/main" val="20000"/>
                    </a:ext>
                  </a:extLst>
                </a:gridCol>
                <a:gridCol w="6881837">
                  <a:extLst>
                    <a:ext uri="{9D8B030D-6E8A-4147-A177-3AD203B41FA5}">
                      <a16:colId xmlns:a16="http://schemas.microsoft.com/office/drawing/2014/main" val="20001"/>
                    </a:ext>
                  </a:extLst>
                </a:gridCol>
              </a:tblGrid>
              <a:tr h="492365">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pPr algn="ctr"/>
                      <a:r>
                        <a:rPr kumimoji="1" lang="ja-JP" altLang="en-US" sz="2000" b="1" baseline="0" dirty="0">
                          <a:solidFill>
                            <a:schemeClr val="bg1"/>
                          </a:solidFill>
                          <a:effectLst>
                            <a:outerShdw blurRad="38100" dist="38100" dir="2700000" algn="tl">
                              <a:srgbClr val="000000">
                                <a:alpha val="43137"/>
                              </a:srgbClr>
                            </a:outerShdw>
                          </a:effectLst>
                          <a:latin typeface="Meiryo UI" panose="020B0604030504040204" pitchFamily="50" charset="-128"/>
                          <a:ea typeface="メイリオ" panose="020B0604030504040204" pitchFamily="50" charset="-128"/>
                        </a:rPr>
                        <a:t>原則２</a:t>
                      </a: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pPr marL="0" algn="l" defTabSz="914400" rtl="0" eaLnBrk="1" latinLnBrk="0" hangingPunct="1"/>
                      <a:r>
                        <a:rPr kumimoji="1" lang="ja-JP" altLang="ja-JP" sz="2000" b="1" kern="1200" baseline="0" dirty="0">
                          <a:solidFill>
                            <a:srgbClr val="002060"/>
                          </a:solidFill>
                          <a:effectLst/>
                          <a:latin typeface="Meiryo UI" panose="020B0604030504040204" pitchFamily="50" charset="-128"/>
                          <a:ea typeface="メイリオ" panose="020B0604030504040204" pitchFamily="50" charset="-128"/>
                          <a:cs typeface="+mn-cs"/>
                        </a:rPr>
                        <a:t>委託先</a:t>
                      </a:r>
                      <a:r>
                        <a:rPr kumimoji="1" lang="ja-JP" altLang="en-US" sz="2000" b="1" kern="1200" baseline="0" dirty="0">
                          <a:solidFill>
                            <a:srgbClr val="002060"/>
                          </a:solidFill>
                          <a:effectLst/>
                          <a:latin typeface="Meiryo UI" panose="020B0604030504040204" pitchFamily="50" charset="-128"/>
                          <a:ea typeface="メイリオ" panose="020B0604030504040204" pitchFamily="50" charset="-128"/>
                          <a:cs typeface="+mn-cs"/>
                        </a:rPr>
                        <a:t>の</a:t>
                      </a:r>
                      <a:r>
                        <a:rPr kumimoji="1" lang="ja-JP" altLang="ja-JP" sz="2000" b="1" kern="1200" baseline="0" dirty="0">
                          <a:solidFill>
                            <a:srgbClr val="002060"/>
                          </a:solidFill>
                          <a:effectLst/>
                          <a:latin typeface="Meiryo UI" panose="020B0604030504040204" pitchFamily="50" charset="-128"/>
                          <a:ea typeface="メイリオ" panose="020B0604030504040204" pitchFamily="50" charset="-128"/>
                          <a:cs typeface="+mn-cs"/>
                        </a:rPr>
                        <a:t>情報セキュリティ対策まで考慮する</a:t>
                      </a:r>
                      <a:endParaRPr kumimoji="1" lang="ja-JP" altLang="en-US" sz="2000" b="1" kern="1200" baseline="0" dirty="0">
                        <a:solidFill>
                          <a:srgbClr val="002060"/>
                        </a:solidFill>
                        <a:effectLst/>
                        <a:latin typeface="Meiryo UI" panose="020B0604030504040204" pitchFamily="50" charset="-128"/>
                        <a:ea typeface="メイリオ" panose="020B0604030504040204" pitchFamily="50" charset="-128"/>
                        <a:cs typeface="+mn-cs"/>
                      </a:endParaRP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E78A5C">
                        <a:lumMod val="20000"/>
                        <a:lumOff val="80000"/>
                      </a:srgbClr>
                    </a:solidFill>
                  </a:tcPr>
                </a:tc>
                <a:extLst>
                  <a:ext uri="{0D108BD9-81ED-4DB2-BD59-A6C34878D82A}">
                    <a16:rowId xmlns:a16="http://schemas.microsoft.com/office/drawing/2014/main" val="10000"/>
                  </a:ext>
                </a:extLst>
              </a:tr>
            </a:tbl>
          </a:graphicData>
        </a:graphic>
      </p:graphicFrame>
      <p:graphicFrame>
        <p:nvGraphicFramePr>
          <p:cNvPr id="28" name="表 27">
            <a:extLst>
              <a:ext uri="{FF2B5EF4-FFF2-40B4-BE49-F238E27FC236}">
                <a16:creationId xmlns:a16="http://schemas.microsoft.com/office/drawing/2014/main" id="{516C422A-D86A-4B75-B9CC-7BAFC6AFB5FC}"/>
              </a:ext>
            </a:extLst>
          </p:cNvPr>
          <p:cNvGraphicFramePr>
            <a:graphicFrameLocks noGrp="1"/>
          </p:cNvGraphicFramePr>
          <p:nvPr/>
        </p:nvGraphicFramePr>
        <p:xfrm>
          <a:off x="992561" y="4797152"/>
          <a:ext cx="8033965" cy="703200"/>
        </p:xfrm>
        <a:graphic>
          <a:graphicData uri="http://schemas.openxmlformats.org/drawingml/2006/table">
            <a:tbl>
              <a:tblPr firstRow="1" bandRow="1"/>
              <a:tblGrid>
                <a:gridCol w="1138733">
                  <a:extLst>
                    <a:ext uri="{9D8B030D-6E8A-4147-A177-3AD203B41FA5}">
                      <a16:colId xmlns:a16="http://schemas.microsoft.com/office/drawing/2014/main" val="20000"/>
                    </a:ext>
                  </a:extLst>
                </a:gridCol>
                <a:gridCol w="6895232">
                  <a:extLst>
                    <a:ext uri="{9D8B030D-6E8A-4147-A177-3AD203B41FA5}">
                      <a16:colId xmlns:a16="http://schemas.microsoft.com/office/drawing/2014/main" val="20001"/>
                    </a:ext>
                  </a:extLst>
                </a:gridCol>
              </a:tblGrid>
              <a:tr h="492365">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pPr algn="ctr"/>
                      <a:r>
                        <a:rPr kumimoji="1" lang="ja-JP" altLang="en-US" sz="2000" b="1" baseline="0" dirty="0">
                          <a:solidFill>
                            <a:schemeClr val="bg1"/>
                          </a:solidFill>
                          <a:effectLst>
                            <a:outerShdw blurRad="38100" dist="38100" dir="2700000" algn="tl">
                              <a:srgbClr val="000000">
                                <a:alpha val="43137"/>
                              </a:srgbClr>
                            </a:outerShdw>
                          </a:effectLst>
                          <a:latin typeface="Meiryo UI" panose="020B0604030504040204" pitchFamily="50" charset="-128"/>
                          <a:ea typeface="メイリオ" panose="020B0604030504040204" pitchFamily="50" charset="-128"/>
                        </a:rPr>
                        <a:t>原則３</a:t>
                      </a: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kumimoji="1" sz="1800" kern="1200">
                          <a:solidFill>
                            <a:schemeClr val="tx1"/>
                          </a:solidFill>
                          <a:latin typeface="Arial"/>
                          <a:ea typeface="ＭＳ Ｐゴシック"/>
                        </a:defRPr>
                      </a:lvl1pPr>
                      <a:lvl2pPr marL="457200" algn="l" defTabSz="914400" rtl="0" eaLnBrk="1" latinLnBrk="0" hangingPunct="1">
                        <a:defRPr kumimoji="1" sz="1800" kern="1200">
                          <a:solidFill>
                            <a:schemeClr val="tx1"/>
                          </a:solidFill>
                          <a:latin typeface="Arial"/>
                          <a:ea typeface="ＭＳ Ｐゴシック"/>
                        </a:defRPr>
                      </a:lvl2pPr>
                      <a:lvl3pPr marL="914400" algn="l" defTabSz="914400" rtl="0" eaLnBrk="1" latinLnBrk="0" hangingPunct="1">
                        <a:defRPr kumimoji="1" sz="1800" kern="1200">
                          <a:solidFill>
                            <a:schemeClr val="tx1"/>
                          </a:solidFill>
                          <a:latin typeface="Arial"/>
                          <a:ea typeface="ＭＳ Ｐゴシック"/>
                        </a:defRPr>
                      </a:lvl3pPr>
                      <a:lvl4pPr marL="1371600" algn="l" defTabSz="914400" rtl="0" eaLnBrk="1" latinLnBrk="0" hangingPunct="1">
                        <a:defRPr kumimoji="1" sz="1800" kern="1200">
                          <a:solidFill>
                            <a:schemeClr val="tx1"/>
                          </a:solidFill>
                          <a:latin typeface="Arial"/>
                          <a:ea typeface="ＭＳ Ｐゴシック"/>
                        </a:defRPr>
                      </a:lvl4pPr>
                      <a:lvl5pPr marL="1828800" algn="l" defTabSz="914400" rtl="0" eaLnBrk="1" latinLnBrk="0" hangingPunct="1">
                        <a:defRPr kumimoji="1" sz="1800" kern="1200">
                          <a:solidFill>
                            <a:schemeClr val="tx1"/>
                          </a:solidFill>
                          <a:latin typeface="Arial"/>
                          <a:ea typeface="ＭＳ Ｐゴシック"/>
                        </a:defRPr>
                      </a:lvl5pPr>
                      <a:lvl6pPr marL="2286000" algn="l" defTabSz="914400" rtl="0" eaLnBrk="1" latinLnBrk="0" hangingPunct="1">
                        <a:defRPr kumimoji="1" sz="1800" kern="1200">
                          <a:solidFill>
                            <a:schemeClr val="tx1"/>
                          </a:solidFill>
                          <a:latin typeface="Arial"/>
                          <a:ea typeface="ＭＳ Ｐゴシック"/>
                        </a:defRPr>
                      </a:lvl6pPr>
                      <a:lvl7pPr marL="2743200" algn="l" defTabSz="914400" rtl="0" eaLnBrk="1" latinLnBrk="0" hangingPunct="1">
                        <a:defRPr kumimoji="1" sz="1800" kern="1200">
                          <a:solidFill>
                            <a:schemeClr val="tx1"/>
                          </a:solidFill>
                          <a:latin typeface="Arial"/>
                          <a:ea typeface="ＭＳ Ｐゴシック"/>
                        </a:defRPr>
                      </a:lvl7pPr>
                      <a:lvl8pPr marL="3200400" algn="l" defTabSz="914400" rtl="0" eaLnBrk="1" latinLnBrk="0" hangingPunct="1">
                        <a:defRPr kumimoji="1" sz="1800" kern="1200">
                          <a:solidFill>
                            <a:schemeClr val="tx1"/>
                          </a:solidFill>
                          <a:latin typeface="Arial"/>
                          <a:ea typeface="ＭＳ Ｐゴシック"/>
                        </a:defRPr>
                      </a:lvl8pPr>
                      <a:lvl9pPr marL="3657600" algn="l" defTabSz="914400" rtl="0" eaLnBrk="1" latinLnBrk="0" hangingPunct="1">
                        <a:defRPr kumimoji="1" sz="1800" kern="1200">
                          <a:solidFill>
                            <a:schemeClr val="tx1"/>
                          </a:solidFill>
                          <a:latin typeface="Arial"/>
                          <a:ea typeface="ＭＳ Ｐゴシック"/>
                        </a:defRPr>
                      </a:lvl9pPr>
                    </a:lstStyle>
                    <a:p>
                      <a:pPr marL="0" algn="l" defTabSz="914400" rtl="0" eaLnBrk="1" latinLnBrk="0" hangingPunct="1"/>
                      <a:r>
                        <a:rPr kumimoji="1" lang="ja-JP" altLang="en-US" sz="2000" b="1" kern="1200" baseline="0" dirty="0">
                          <a:solidFill>
                            <a:srgbClr val="002060"/>
                          </a:solidFill>
                          <a:effectLst/>
                          <a:latin typeface="Meiryo UI" panose="020B0604030504040204" pitchFamily="50" charset="-128"/>
                          <a:ea typeface="メイリオ" panose="020B0604030504040204" pitchFamily="50" charset="-128"/>
                          <a:cs typeface="+mn-cs"/>
                        </a:rPr>
                        <a:t>関係者とは常に情報セキュリティに関する</a:t>
                      </a:r>
                      <a:endParaRPr kumimoji="1" lang="en-US" altLang="ja-JP" sz="2000" b="1" kern="1200" baseline="0" dirty="0">
                        <a:solidFill>
                          <a:srgbClr val="002060"/>
                        </a:solidFill>
                        <a:effectLst/>
                        <a:latin typeface="Meiryo UI" panose="020B0604030504040204" pitchFamily="50" charset="-128"/>
                        <a:ea typeface="メイリオ" panose="020B0604030504040204" pitchFamily="50" charset="-128"/>
                        <a:cs typeface="+mn-cs"/>
                      </a:endParaRPr>
                    </a:p>
                    <a:p>
                      <a:pPr marL="0" algn="l" defTabSz="914400" rtl="0" eaLnBrk="1" latinLnBrk="0" hangingPunct="1"/>
                      <a:r>
                        <a:rPr kumimoji="1" lang="ja-JP" altLang="en-US" sz="2000" b="1" kern="1200" baseline="0" dirty="0">
                          <a:solidFill>
                            <a:srgbClr val="002060"/>
                          </a:solidFill>
                          <a:effectLst/>
                          <a:latin typeface="Meiryo UI" panose="020B0604030504040204" pitchFamily="50" charset="-128"/>
                          <a:ea typeface="メイリオ" panose="020B0604030504040204" pitchFamily="50" charset="-128"/>
                          <a:cs typeface="+mn-cs"/>
                        </a:rPr>
                        <a:t>コミュニケーションをとる</a:t>
                      </a:r>
                    </a:p>
                  </a:txBody>
                  <a:tcPr marT="46800" marB="4680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E78A5C">
                        <a:lumMod val="20000"/>
                        <a:lumOff val="80000"/>
                      </a:srgbClr>
                    </a:solidFill>
                  </a:tcPr>
                </a:tc>
                <a:extLst>
                  <a:ext uri="{0D108BD9-81ED-4DB2-BD59-A6C34878D82A}">
                    <a16:rowId xmlns:a16="http://schemas.microsoft.com/office/drawing/2014/main" val="10000"/>
                  </a:ext>
                </a:extLst>
              </a:tr>
            </a:tbl>
          </a:graphicData>
        </a:graphic>
      </p:graphicFrame>
      <p:sp>
        <p:nvSpPr>
          <p:cNvPr id="18" name="スライド番号プレースホルダー 5">
            <a:extLst>
              <a:ext uri="{FF2B5EF4-FFF2-40B4-BE49-F238E27FC236}">
                <a16:creationId xmlns:a16="http://schemas.microsoft.com/office/drawing/2014/main" id="{4A200997-EDAD-46F1-BE08-701216A2E3AF}"/>
              </a:ext>
            </a:extLst>
          </p:cNvPr>
          <p:cNvSpPr txBox="1">
            <a:spLocks/>
          </p:cNvSpPr>
          <p:nvPr/>
        </p:nvSpPr>
        <p:spPr bwMode="auto">
          <a:xfrm>
            <a:off x="7605295" y="6552000"/>
            <a:ext cx="230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defPPr>
              <a:defRPr lang="ja-JP"/>
            </a:defPPr>
            <a:lvl1pPr marL="0" algn="r" defTabSz="914400" rtl="0" eaLnBrk="1" latinLnBrk="0" hangingPunct="1">
              <a:defRPr kumimoji="1" sz="1400" kern="1200">
                <a:solidFill>
                  <a:srgbClr val="000066"/>
                </a:solidFill>
                <a:latin typeface="IPA Pゴシック" panose="020B0500000000000000" pitchFamily="50" charset="-128"/>
                <a:ea typeface="IPA Pゴシック" panose="020B05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400" b="0" i="0" u="none" strike="noStrike" kern="1200" cap="none" spc="0" normalizeH="0" baseline="0" noProof="0" smtClean="0">
                <a:ln>
                  <a:noFill/>
                </a:ln>
                <a:solidFill>
                  <a:srgbClr val="002060"/>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ja-JP" altLang="en-US" sz="14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4" name="日付プレースホルダー 3">
            <a:extLst>
              <a:ext uri="{FF2B5EF4-FFF2-40B4-BE49-F238E27FC236}">
                <a16:creationId xmlns:a16="http://schemas.microsoft.com/office/drawing/2014/main" id="{49465D92-9E06-4F83-B997-7C2B2B335B59}"/>
              </a:ext>
            </a:extLst>
          </p:cNvPr>
          <p:cNvSpPr>
            <a:spLocks noGrp="1"/>
          </p:cNvSpPr>
          <p:nvPr>
            <p:ph type="dt" sz="half" idx="10"/>
          </p:nvPr>
        </p:nvSpPr>
        <p:spPr/>
        <p:txBody>
          <a:bodyPr/>
          <a:lstStyle/>
          <a:p>
            <a:r>
              <a:rPr lang="en-US" altLang="ja-JP"/>
              <a:t>2020/12/8</a:t>
            </a:r>
            <a:endParaRPr lang="ja-JP" altLang="en-US"/>
          </a:p>
        </p:txBody>
      </p:sp>
      <p:sp>
        <p:nvSpPr>
          <p:cNvPr id="7" name="フッター プレースホルダー 6">
            <a:extLst>
              <a:ext uri="{FF2B5EF4-FFF2-40B4-BE49-F238E27FC236}">
                <a16:creationId xmlns:a16="http://schemas.microsoft.com/office/drawing/2014/main" id="{993F70F9-4D73-4F45-A4E9-2E6989ACADA7}"/>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2937173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37E408-2913-47C1-8131-A19F012F401A}"/>
              </a:ext>
            </a:extLst>
          </p:cNvPr>
          <p:cNvSpPr txBox="1"/>
          <p:nvPr/>
        </p:nvSpPr>
        <p:spPr>
          <a:xfrm>
            <a:off x="836433" y="1500754"/>
            <a:ext cx="8509055" cy="14491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・経営者は以下の</a:t>
            </a:r>
            <a:r>
              <a:rPr kumimoji="1" lang="ja-JP" altLang="en-US" sz="2800" b="1" i="0" u="none" strike="noStrike" kern="1200" cap="none" spc="0" normalizeH="0" baseline="0" noProof="0" dirty="0">
                <a:ln>
                  <a:noFill/>
                </a:ln>
                <a:solidFill>
                  <a:srgbClr val="C00000"/>
                </a:solidFill>
                <a:effectLst/>
                <a:uLnTx/>
                <a:uFillTx/>
                <a:latin typeface="Meiryo UI" panose="020B0604030504040204" pitchFamily="50" charset="-128"/>
                <a:ea typeface="メイリオ" panose="020B0604030504040204" pitchFamily="50" charset="-128"/>
                <a:cs typeface="+mn-cs"/>
              </a:rPr>
              <a:t>７項目</a:t>
            </a: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を自ら実践する、あるいは</a:t>
            </a:r>
            <a:endPar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・情報セキュリティ対策の責任者・担当者に</a:t>
            </a:r>
            <a:endPar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　指示し、確実に実行する</a:t>
            </a:r>
          </a:p>
        </p:txBody>
      </p:sp>
      <p:sp>
        <p:nvSpPr>
          <p:cNvPr id="11" name="テキスト ボックス 10">
            <a:extLst>
              <a:ext uri="{FF2B5EF4-FFF2-40B4-BE49-F238E27FC236}">
                <a16:creationId xmlns:a16="http://schemas.microsoft.com/office/drawing/2014/main" id="{2316FEAD-69FC-4A0A-BEF5-AE192163A0B1}"/>
              </a:ext>
            </a:extLst>
          </p:cNvPr>
          <p:cNvSpPr txBox="1"/>
          <p:nvPr/>
        </p:nvSpPr>
        <p:spPr>
          <a:xfrm>
            <a:off x="648000" y="180000"/>
            <a:ext cx="727280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企業＝経営者は何をやらなければならないのか</a:t>
            </a:r>
            <a:endParaRPr kumimoji="1" lang="en-US" altLang="ja-JP" sz="20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p:txBody>
      </p:sp>
      <p:sp>
        <p:nvSpPr>
          <p:cNvPr id="12" name="テキスト ボックス 11">
            <a:extLst>
              <a:ext uri="{FF2B5EF4-FFF2-40B4-BE49-F238E27FC236}">
                <a16:creationId xmlns:a16="http://schemas.microsoft.com/office/drawing/2014/main" id="{B1489939-5FF1-4919-BFAC-833790FC902A}"/>
              </a:ext>
            </a:extLst>
          </p:cNvPr>
          <p:cNvSpPr txBox="1"/>
          <p:nvPr/>
        </p:nvSpPr>
        <p:spPr>
          <a:xfrm>
            <a:off x="720000" y="576000"/>
            <a:ext cx="764495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実行すべき「重要</a:t>
            </a:r>
            <a:r>
              <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7</a:t>
            </a: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項目の取組」</a:t>
            </a:r>
          </a:p>
        </p:txBody>
      </p:sp>
      <p:sp>
        <p:nvSpPr>
          <p:cNvPr id="13" name="スライド番号プレースホルダー 6">
            <a:extLst>
              <a:ext uri="{FF2B5EF4-FFF2-40B4-BE49-F238E27FC236}">
                <a16:creationId xmlns:a16="http://schemas.microsoft.com/office/drawing/2014/main" id="{C14A8AA2-1DE4-4C3B-9E22-28D761F642C5}"/>
              </a:ext>
            </a:extLst>
          </p:cNvPr>
          <p:cNvSpPr>
            <a:spLocks noGrp="1"/>
          </p:cNvSpPr>
          <p:nvPr>
            <p:ph type="sldNum" sz="quarter" idx="12"/>
          </p:nvPr>
        </p:nvSpPr>
        <p:spPr>
          <a:xfrm>
            <a:off x="322083" y="6627814"/>
            <a:ext cx="2133600" cy="28733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a:ln>
                  <a:noFill/>
                </a:ln>
                <a:solidFill>
                  <a:srgbClr val="FFFFFF"/>
                </a:solidFill>
                <a:effectLst/>
                <a:uLnTx/>
                <a:uFillTx/>
                <a:latin typeface="IPA Pゴシック" panose="020B0500000000000000" pitchFamily="50" charset="-128"/>
                <a:ea typeface="IPA Pゴシック" panose="020B05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1" lang="ja-JP" altLang="en-US" sz="1100" b="0"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endParaRPr>
          </a:p>
        </p:txBody>
      </p:sp>
      <p:sp>
        <p:nvSpPr>
          <p:cNvPr id="8" name="スライド番号プレースホルダー 5">
            <a:extLst>
              <a:ext uri="{FF2B5EF4-FFF2-40B4-BE49-F238E27FC236}">
                <a16:creationId xmlns:a16="http://schemas.microsoft.com/office/drawing/2014/main" id="{BE275B06-0200-44EE-A22D-7E5A62FDB41C}"/>
              </a:ext>
            </a:extLst>
          </p:cNvPr>
          <p:cNvSpPr txBox="1">
            <a:spLocks/>
          </p:cNvSpPr>
          <p:nvPr/>
        </p:nvSpPr>
        <p:spPr bwMode="auto">
          <a:xfrm>
            <a:off x="7605295" y="6552000"/>
            <a:ext cx="230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defPPr>
              <a:defRPr lang="ja-JP"/>
            </a:defPPr>
            <a:lvl1pPr marL="0" algn="r" defTabSz="914400" rtl="0" eaLnBrk="1" latinLnBrk="0" hangingPunct="1">
              <a:defRPr kumimoji="1" sz="1400" kern="1200">
                <a:solidFill>
                  <a:srgbClr val="000066"/>
                </a:solidFill>
                <a:latin typeface="IPA Pゴシック" panose="020B0500000000000000" pitchFamily="50" charset="-128"/>
                <a:ea typeface="IPA Pゴシック" panose="020B05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400" b="0" i="0" u="none" strike="noStrike" kern="1200" cap="none" spc="0" normalizeH="0" baseline="0" noProof="0" smtClean="0">
                <a:ln>
                  <a:noFill/>
                </a:ln>
                <a:solidFill>
                  <a:srgbClr val="002060"/>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4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2" name="日付プレースホルダー 1">
            <a:extLst>
              <a:ext uri="{FF2B5EF4-FFF2-40B4-BE49-F238E27FC236}">
                <a16:creationId xmlns:a16="http://schemas.microsoft.com/office/drawing/2014/main" id="{A6C330B7-EED4-4F4D-AB82-62A6E07A75D3}"/>
              </a:ext>
            </a:extLst>
          </p:cNvPr>
          <p:cNvSpPr>
            <a:spLocks noGrp="1"/>
          </p:cNvSpPr>
          <p:nvPr>
            <p:ph type="dt" sz="half" idx="10"/>
          </p:nvPr>
        </p:nvSpPr>
        <p:spPr/>
        <p:txBody>
          <a:bodyPr/>
          <a:lstStyle/>
          <a:p>
            <a:r>
              <a:rPr lang="en-US" altLang="ja-JP"/>
              <a:t>2020/12/8</a:t>
            </a:r>
            <a:endParaRPr lang="ja-JP" altLang="en-US"/>
          </a:p>
        </p:txBody>
      </p:sp>
      <p:sp>
        <p:nvSpPr>
          <p:cNvPr id="3" name="フッター プレースホルダー 2">
            <a:extLst>
              <a:ext uri="{FF2B5EF4-FFF2-40B4-BE49-F238E27FC236}">
                <a16:creationId xmlns:a16="http://schemas.microsoft.com/office/drawing/2014/main" id="{D93F463F-10AD-42C8-8B45-6789826BA3B0}"/>
              </a:ext>
            </a:extLst>
          </p:cNvPr>
          <p:cNvSpPr>
            <a:spLocks noGrp="1"/>
          </p:cNvSpPr>
          <p:nvPr>
            <p:ph type="ftr" sz="quarter" idx="11"/>
          </p:nvPr>
        </p:nvSpPr>
        <p:spPr/>
        <p:txBody>
          <a:bodyPr/>
          <a:lstStyle/>
          <a:p>
            <a:r>
              <a:rPr lang="zh-TW" altLang="en-US"/>
              <a:t>独立行政法人情報処理推進機構</a:t>
            </a:r>
            <a:endParaRPr lang="ja-JP" altLang="en-US"/>
          </a:p>
        </p:txBody>
      </p:sp>
      <p:graphicFrame>
        <p:nvGraphicFramePr>
          <p:cNvPr id="14" name="表 13">
            <a:extLst>
              <a:ext uri="{FF2B5EF4-FFF2-40B4-BE49-F238E27FC236}">
                <a16:creationId xmlns:a16="http://schemas.microsoft.com/office/drawing/2014/main" id="{BE556B5B-24B0-4096-86C3-35329FB4AF41}"/>
              </a:ext>
            </a:extLst>
          </p:cNvPr>
          <p:cNvGraphicFramePr>
            <a:graphicFrameLocks noGrp="1"/>
          </p:cNvGraphicFramePr>
          <p:nvPr>
            <p:extLst>
              <p:ext uri="{D42A27DB-BD31-4B8C-83A1-F6EECF244321}">
                <p14:modId xmlns:p14="http://schemas.microsoft.com/office/powerpoint/2010/main" val="1133058778"/>
              </p:ext>
            </p:extLst>
          </p:nvPr>
        </p:nvGraphicFramePr>
        <p:xfrm>
          <a:off x="876448" y="2968088"/>
          <a:ext cx="8397032" cy="3558126"/>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20000"/>
                    </a:ext>
                  </a:extLst>
                </a:gridCol>
                <a:gridCol w="7388920">
                  <a:extLst>
                    <a:ext uri="{9D8B030D-6E8A-4147-A177-3AD203B41FA5}">
                      <a16:colId xmlns:a16="http://schemas.microsoft.com/office/drawing/2014/main" val="20001"/>
                    </a:ext>
                  </a:extLst>
                </a:gridCol>
              </a:tblGrid>
              <a:tr h="475910">
                <a:tc>
                  <a:txBody>
                    <a:bodyPr/>
                    <a:lstStyle/>
                    <a:p>
                      <a:pPr algn="ctr"/>
                      <a:r>
                        <a:rPr kumimoji="1" lang="ja-JP" altLang="en-US" sz="2000" b="1" baseline="0" dirty="0">
                          <a:solidFill>
                            <a:schemeClr val="bg1"/>
                          </a:solidFill>
                          <a:effectLst>
                            <a:outerShdw blurRad="38100" dist="38100" dir="2700000" algn="tl">
                              <a:srgbClr val="000000">
                                <a:alpha val="43137"/>
                              </a:srgbClr>
                            </a:outerShdw>
                          </a:effectLst>
                          <a:latin typeface="Meiryo UI" panose="020B0604030504040204" pitchFamily="50" charset="-128"/>
                          <a:ea typeface="メイリオ" panose="020B0604030504040204" pitchFamily="50" charset="-128"/>
                        </a:rPr>
                        <a:t>取組１</a:t>
                      </a:r>
                    </a:p>
                  </a:txBody>
                  <a:tcPr anchor="ctr">
                    <a:solidFill>
                      <a:schemeClr val="accent5">
                        <a:lumMod val="50000"/>
                      </a:schemeClr>
                    </a:solidFill>
                  </a:tcPr>
                </a:tc>
                <a:tc>
                  <a:txBody>
                    <a:bodyPr/>
                    <a:lstStyle/>
                    <a:p>
                      <a:r>
                        <a:rPr kumimoji="1" lang="ja-JP" altLang="ja-JP" sz="2000" b="1" kern="1200" baseline="0" dirty="0">
                          <a:solidFill>
                            <a:srgbClr val="002060"/>
                          </a:solidFill>
                          <a:effectLst/>
                          <a:latin typeface="Meiryo UI" panose="020B0604030504040204" pitchFamily="50" charset="-128"/>
                          <a:ea typeface="メイリオ" panose="020B0604030504040204" pitchFamily="50" charset="-128"/>
                          <a:cs typeface="+mn-cs"/>
                        </a:rPr>
                        <a:t>情報セキュリティに関する組織全体の対応方針を定める</a:t>
                      </a:r>
                      <a:endParaRPr kumimoji="1" lang="ja-JP" altLang="en-US" sz="2000" b="1" kern="1200" baseline="0" dirty="0">
                        <a:solidFill>
                          <a:srgbClr val="002060"/>
                        </a:solidFill>
                        <a:effectLst/>
                        <a:latin typeface="Meiryo UI" panose="020B0604030504040204" pitchFamily="50" charset="-128"/>
                        <a:ea typeface="メイリオ" panose="020B0604030504040204" pitchFamily="50" charset="-128"/>
                        <a:cs typeface="+mn-cs"/>
                      </a:endParaRPr>
                    </a:p>
                  </a:txBody>
                  <a:tcPr anchor="ctr">
                    <a:solidFill>
                      <a:schemeClr val="accent3"/>
                    </a:solidFill>
                  </a:tcPr>
                </a:tc>
                <a:extLst>
                  <a:ext uri="{0D108BD9-81ED-4DB2-BD59-A6C34878D82A}">
                    <a16:rowId xmlns:a16="http://schemas.microsoft.com/office/drawing/2014/main" val="10000"/>
                  </a:ext>
                </a:extLst>
              </a:tr>
              <a:tr h="475910">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kumimoji="1" lang="ja-JP" altLang="en-US" sz="2000" b="1" baseline="0" dirty="0">
                          <a:solidFill>
                            <a:schemeClr val="bg1"/>
                          </a:solidFill>
                          <a:effectLst>
                            <a:outerShdw blurRad="38100" dist="38100" dir="2700000" algn="tl">
                              <a:srgbClr val="000000">
                                <a:alpha val="43137"/>
                              </a:srgbClr>
                            </a:outerShdw>
                          </a:effectLst>
                          <a:latin typeface="Meiryo UI" panose="020B0604030504040204" pitchFamily="50" charset="-128"/>
                          <a:ea typeface="メイリオ" panose="020B0604030504040204" pitchFamily="50" charset="-128"/>
                        </a:rPr>
                        <a:t>取組２</a:t>
                      </a:r>
                    </a:p>
                  </a:txBody>
                  <a:tcPr anchor="ctr">
                    <a:solidFill>
                      <a:schemeClr val="accent5">
                        <a:lumMod val="50000"/>
                      </a:schemeClr>
                    </a:solidFill>
                  </a:tcPr>
                </a:tc>
                <a:tc>
                  <a:txBody>
                    <a:bodyPr/>
                    <a:lstStyle/>
                    <a:p>
                      <a:r>
                        <a:rPr kumimoji="1" lang="ja-JP" altLang="en-US" sz="2000" b="1" kern="1200" baseline="0" dirty="0">
                          <a:solidFill>
                            <a:srgbClr val="002060"/>
                          </a:solidFill>
                          <a:effectLst/>
                          <a:latin typeface="Meiryo UI" panose="020B0604030504040204" pitchFamily="50" charset="-128"/>
                          <a:ea typeface="メイリオ" panose="020B0604030504040204" pitchFamily="50" charset="-128"/>
                          <a:cs typeface="+mn-cs"/>
                        </a:rPr>
                        <a:t>情報セキュリティ対策のための予算や人材などを確保する</a:t>
                      </a:r>
                    </a:p>
                  </a:txBody>
                  <a:tcPr anchor="ctr">
                    <a:solidFill>
                      <a:schemeClr val="accent3"/>
                    </a:solidFill>
                  </a:tcPr>
                </a:tc>
                <a:extLst>
                  <a:ext uri="{0D108BD9-81ED-4DB2-BD59-A6C34878D82A}">
                    <a16:rowId xmlns:a16="http://schemas.microsoft.com/office/drawing/2014/main" val="3792135042"/>
                  </a:ext>
                </a:extLst>
              </a:tr>
              <a:tr h="475910">
                <a:tc>
                  <a:txBody>
                    <a:bodyPr/>
                    <a:lstStyle/>
                    <a:p>
                      <a:pPr marL="0" algn="ctr" defTabSz="914395" rtl="0" eaLnBrk="1" latinLnBrk="0" hangingPunct="1"/>
                      <a:r>
                        <a:rPr kumimoji="1" lang="ja-JP" altLang="en-US" sz="2000" b="1" kern="1200" baseline="0" dirty="0">
                          <a:solidFill>
                            <a:schemeClr val="bg1"/>
                          </a:solidFill>
                          <a:effectLst>
                            <a:outerShdw blurRad="38100" dist="38100" dir="2700000" algn="tl">
                              <a:srgbClr val="000000">
                                <a:alpha val="43137"/>
                              </a:srgbClr>
                            </a:outerShdw>
                          </a:effectLst>
                          <a:latin typeface="Meiryo UI" panose="020B0604030504040204" pitchFamily="50" charset="-128"/>
                          <a:ea typeface="メイリオ" panose="020B0604030504040204" pitchFamily="50" charset="-128"/>
                          <a:cs typeface="+mn-cs"/>
                        </a:rPr>
                        <a:t>取組３</a:t>
                      </a:r>
                    </a:p>
                  </a:txBody>
                  <a:tcPr anchor="ctr">
                    <a:solidFill>
                      <a:schemeClr val="accent5">
                        <a:lumMod val="50000"/>
                      </a:schemeClr>
                    </a:solidFill>
                  </a:tcPr>
                </a:tc>
                <a:tc>
                  <a:txBody>
                    <a:bodyPr/>
                    <a:lstStyle/>
                    <a:p>
                      <a:pPr marL="0" algn="l" defTabSz="914395" rtl="0" eaLnBrk="1" latinLnBrk="0" hangingPunct="1">
                        <a:spcAft>
                          <a:spcPts val="0"/>
                        </a:spcAft>
                      </a:pPr>
                      <a:r>
                        <a:rPr kumimoji="1" lang="ja-JP" altLang="en-US" sz="2000" b="1" kern="1200" baseline="0" dirty="0">
                          <a:solidFill>
                            <a:srgbClr val="002060"/>
                          </a:solidFill>
                          <a:effectLst/>
                          <a:latin typeface="Meiryo UI" panose="020B0604030504040204" pitchFamily="50" charset="-128"/>
                          <a:ea typeface="メイリオ" panose="020B0604030504040204" pitchFamily="50" charset="-128"/>
                          <a:cs typeface="+mn-cs"/>
                        </a:rPr>
                        <a:t>必要と考えられる対策を検討させて実行を指示する</a:t>
                      </a:r>
                    </a:p>
                  </a:txBody>
                  <a:tcPr anchor="ctr">
                    <a:solidFill>
                      <a:schemeClr val="accent3"/>
                    </a:solidFill>
                  </a:tcPr>
                </a:tc>
                <a:extLst>
                  <a:ext uri="{0D108BD9-81ED-4DB2-BD59-A6C34878D82A}">
                    <a16:rowId xmlns:a16="http://schemas.microsoft.com/office/drawing/2014/main" val="10002"/>
                  </a:ext>
                </a:extLst>
              </a:tr>
              <a:tr h="475910">
                <a:tc>
                  <a:txBody>
                    <a:bodyPr/>
                    <a:lstStyle/>
                    <a:p>
                      <a:pPr marL="0" algn="ctr" defTabSz="914395" rtl="0" eaLnBrk="1" latinLnBrk="0" hangingPunct="1"/>
                      <a:r>
                        <a:rPr kumimoji="1" lang="ja-JP" altLang="en-US" sz="2000" b="1" kern="1200" baseline="0" dirty="0">
                          <a:solidFill>
                            <a:schemeClr val="bg1"/>
                          </a:solidFill>
                          <a:effectLst>
                            <a:outerShdw blurRad="38100" dist="38100" dir="2700000" algn="tl">
                              <a:srgbClr val="000000">
                                <a:alpha val="43137"/>
                              </a:srgbClr>
                            </a:outerShdw>
                          </a:effectLst>
                          <a:latin typeface="Meiryo UI" panose="020B0604030504040204" pitchFamily="50" charset="-128"/>
                          <a:ea typeface="メイリオ" panose="020B0604030504040204" pitchFamily="50" charset="-128"/>
                          <a:cs typeface="+mn-cs"/>
                        </a:rPr>
                        <a:t>取組４</a:t>
                      </a:r>
                    </a:p>
                  </a:txBody>
                  <a:tcPr anchor="ctr">
                    <a:solidFill>
                      <a:schemeClr val="accent5">
                        <a:lumMod val="50000"/>
                      </a:schemeClr>
                    </a:solidFill>
                  </a:tcPr>
                </a:tc>
                <a:tc>
                  <a:txBody>
                    <a:bodyPr/>
                    <a:lstStyle/>
                    <a:p>
                      <a:pPr marL="0" algn="l" defTabSz="914395" rtl="0" eaLnBrk="1" latinLnBrk="0" hangingPunct="1">
                        <a:spcAft>
                          <a:spcPts val="0"/>
                        </a:spcAft>
                      </a:pPr>
                      <a:r>
                        <a:rPr kumimoji="1" lang="ja-JP" altLang="en-US" sz="2000" b="1" kern="1200" baseline="0" dirty="0">
                          <a:solidFill>
                            <a:srgbClr val="002060"/>
                          </a:solidFill>
                          <a:effectLst/>
                          <a:latin typeface="Meiryo UI" panose="020B0604030504040204" pitchFamily="50" charset="-128"/>
                          <a:ea typeface="メイリオ" panose="020B0604030504040204" pitchFamily="50" charset="-128"/>
                          <a:cs typeface="+mn-cs"/>
                        </a:rPr>
                        <a:t>情報セキュリティ対策に関する適宜の見直しを指示する</a:t>
                      </a:r>
                    </a:p>
                  </a:txBody>
                  <a:tcPr anchor="ctr">
                    <a:solidFill>
                      <a:schemeClr val="accent3"/>
                    </a:solidFill>
                  </a:tcPr>
                </a:tc>
                <a:extLst>
                  <a:ext uri="{0D108BD9-81ED-4DB2-BD59-A6C34878D82A}">
                    <a16:rowId xmlns:a16="http://schemas.microsoft.com/office/drawing/2014/main" val="10003"/>
                  </a:ext>
                </a:extLst>
              </a:tr>
              <a:tr h="475910">
                <a:tc>
                  <a:txBody>
                    <a:bodyPr/>
                    <a:lstStyle/>
                    <a:p>
                      <a:pPr marL="0" algn="ctr" defTabSz="914395" rtl="0" eaLnBrk="1" latinLnBrk="0" hangingPunct="1"/>
                      <a:r>
                        <a:rPr kumimoji="1" lang="ja-JP" altLang="en-US" sz="2000" b="1" kern="1200" baseline="0" dirty="0">
                          <a:solidFill>
                            <a:schemeClr val="bg1"/>
                          </a:solidFill>
                          <a:effectLst>
                            <a:outerShdw blurRad="38100" dist="38100" dir="2700000" algn="tl">
                              <a:srgbClr val="000000">
                                <a:alpha val="43137"/>
                              </a:srgbClr>
                            </a:outerShdw>
                          </a:effectLst>
                          <a:latin typeface="Meiryo UI" panose="020B0604030504040204" pitchFamily="50" charset="-128"/>
                          <a:ea typeface="メイリオ" panose="020B0604030504040204" pitchFamily="50" charset="-128"/>
                          <a:cs typeface="+mn-cs"/>
                        </a:rPr>
                        <a:t>取組５</a:t>
                      </a:r>
                    </a:p>
                  </a:txBody>
                  <a:tcPr anchor="ctr">
                    <a:solidFill>
                      <a:schemeClr val="accent5">
                        <a:lumMod val="50000"/>
                      </a:schemeClr>
                    </a:solidFill>
                  </a:tcPr>
                </a:tc>
                <a:tc>
                  <a:txBody>
                    <a:bodyPr/>
                    <a:lstStyle/>
                    <a:p>
                      <a:pPr marL="0" algn="l" defTabSz="914395" rtl="0" eaLnBrk="1" latinLnBrk="0" hangingPunct="1">
                        <a:spcAft>
                          <a:spcPts val="0"/>
                        </a:spcAft>
                      </a:pPr>
                      <a:r>
                        <a:rPr kumimoji="1" lang="ja-JP" altLang="en-US" sz="2000" b="1" kern="1200" baseline="0" dirty="0">
                          <a:solidFill>
                            <a:srgbClr val="002060"/>
                          </a:solidFill>
                          <a:effectLst/>
                          <a:latin typeface="Meiryo UI" panose="020B0604030504040204" pitchFamily="50" charset="-128"/>
                          <a:ea typeface="メイリオ" panose="020B0604030504040204" pitchFamily="50" charset="-128"/>
                          <a:cs typeface="+mn-cs"/>
                        </a:rPr>
                        <a:t>緊急時の対応や復旧のための体制を整備する</a:t>
                      </a:r>
                    </a:p>
                  </a:txBody>
                  <a:tcPr anchor="ctr">
                    <a:solidFill>
                      <a:schemeClr val="accent3"/>
                    </a:solidFill>
                  </a:tcPr>
                </a:tc>
                <a:extLst>
                  <a:ext uri="{0D108BD9-81ED-4DB2-BD59-A6C34878D82A}">
                    <a16:rowId xmlns:a16="http://schemas.microsoft.com/office/drawing/2014/main" val="10004"/>
                  </a:ext>
                </a:extLst>
              </a:tr>
              <a:tr h="702666">
                <a:tc>
                  <a:txBody>
                    <a:bodyPr/>
                    <a:lstStyle/>
                    <a:p>
                      <a:pPr marL="0" algn="ctr" defTabSz="914395" rtl="0" eaLnBrk="1" latinLnBrk="0" hangingPunct="1"/>
                      <a:r>
                        <a:rPr kumimoji="1" lang="ja-JP" altLang="en-US" sz="2000" b="1" kern="1200" baseline="0" dirty="0">
                          <a:solidFill>
                            <a:schemeClr val="bg1"/>
                          </a:solidFill>
                          <a:effectLst>
                            <a:outerShdw blurRad="38100" dist="38100" dir="2700000" algn="tl">
                              <a:srgbClr val="000000">
                                <a:alpha val="43137"/>
                              </a:srgbClr>
                            </a:outerShdw>
                          </a:effectLst>
                          <a:latin typeface="Meiryo UI" panose="020B0604030504040204" pitchFamily="50" charset="-128"/>
                          <a:ea typeface="メイリオ" panose="020B0604030504040204" pitchFamily="50" charset="-128"/>
                          <a:cs typeface="+mn-cs"/>
                        </a:rPr>
                        <a:t>取組６</a:t>
                      </a:r>
                    </a:p>
                  </a:txBody>
                  <a:tcPr anchor="ctr">
                    <a:solidFill>
                      <a:schemeClr val="accent5">
                        <a:lumMod val="50000"/>
                      </a:schemeClr>
                    </a:solidFill>
                  </a:tcPr>
                </a:tc>
                <a:tc>
                  <a:txBody>
                    <a:bodyPr/>
                    <a:lstStyle/>
                    <a:p>
                      <a:pPr marL="0" algn="l" defTabSz="914395" rtl="0" eaLnBrk="1" latinLnBrk="0" hangingPunct="1">
                        <a:spcAft>
                          <a:spcPts val="0"/>
                        </a:spcAft>
                      </a:pPr>
                      <a:r>
                        <a:rPr kumimoji="1" lang="ja-JP" altLang="en-US" sz="1900" b="1" kern="1200" baseline="0" dirty="0">
                          <a:solidFill>
                            <a:srgbClr val="002060"/>
                          </a:solidFill>
                          <a:effectLst/>
                          <a:latin typeface="Meiryo UI" panose="020B0604030504040204" pitchFamily="50" charset="-128"/>
                          <a:ea typeface="メイリオ" panose="020B0604030504040204" pitchFamily="50" charset="-128"/>
                          <a:cs typeface="+mn-cs"/>
                        </a:rPr>
                        <a:t>委託や外部サービス利用の際にはセキュリティに関する責任を</a:t>
                      </a:r>
                      <a:endParaRPr kumimoji="1" lang="en-US" altLang="ja-JP" sz="1900" b="1" kern="1200" baseline="0" dirty="0">
                        <a:solidFill>
                          <a:srgbClr val="002060"/>
                        </a:solidFill>
                        <a:effectLst/>
                        <a:latin typeface="Meiryo UI" panose="020B0604030504040204" pitchFamily="50" charset="-128"/>
                        <a:ea typeface="メイリオ" panose="020B0604030504040204" pitchFamily="50" charset="-128"/>
                        <a:cs typeface="+mn-cs"/>
                      </a:endParaRPr>
                    </a:p>
                    <a:p>
                      <a:pPr marL="0" algn="l" defTabSz="914395" rtl="0" eaLnBrk="1" latinLnBrk="0" hangingPunct="1">
                        <a:spcAft>
                          <a:spcPts val="0"/>
                        </a:spcAft>
                      </a:pPr>
                      <a:r>
                        <a:rPr kumimoji="1" lang="ja-JP" altLang="en-US" sz="1900" b="1" kern="1200" baseline="0" dirty="0">
                          <a:solidFill>
                            <a:srgbClr val="002060"/>
                          </a:solidFill>
                          <a:effectLst/>
                          <a:latin typeface="Meiryo UI" panose="020B0604030504040204" pitchFamily="50" charset="-128"/>
                          <a:ea typeface="メイリオ" panose="020B0604030504040204" pitchFamily="50" charset="-128"/>
                          <a:cs typeface="+mn-cs"/>
                        </a:rPr>
                        <a:t>明確にする</a:t>
                      </a:r>
                    </a:p>
                  </a:txBody>
                  <a:tcPr anchor="ctr">
                    <a:solidFill>
                      <a:schemeClr val="accent3"/>
                    </a:solidFill>
                  </a:tcPr>
                </a:tc>
                <a:extLst>
                  <a:ext uri="{0D108BD9-81ED-4DB2-BD59-A6C34878D82A}">
                    <a16:rowId xmlns:a16="http://schemas.microsoft.com/office/drawing/2014/main" val="10005"/>
                  </a:ext>
                </a:extLst>
              </a:tr>
              <a:tr h="475910">
                <a:tc>
                  <a:txBody>
                    <a:bodyPr/>
                    <a:lstStyle/>
                    <a:p>
                      <a:pPr marL="0" algn="ctr" defTabSz="914395" rtl="0" eaLnBrk="1" latinLnBrk="0" hangingPunct="1"/>
                      <a:r>
                        <a:rPr kumimoji="1" lang="ja-JP" altLang="en-US" sz="2000" b="1" kern="1200" baseline="0" dirty="0">
                          <a:solidFill>
                            <a:schemeClr val="bg1"/>
                          </a:solidFill>
                          <a:effectLst>
                            <a:outerShdw blurRad="38100" dist="38100" dir="2700000" algn="tl">
                              <a:srgbClr val="000000">
                                <a:alpha val="43137"/>
                              </a:srgbClr>
                            </a:outerShdw>
                          </a:effectLst>
                          <a:latin typeface="Meiryo UI" panose="020B0604030504040204" pitchFamily="50" charset="-128"/>
                          <a:ea typeface="メイリオ" panose="020B0604030504040204" pitchFamily="50" charset="-128"/>
                          <a:cs typeface="+mn-cs"/>
                        </a:rPr>
                        <a:t>取組７</a:t>
                      </a:r>
                    </a:p>
                  </a:txBody>
                  <a:tcPr anchor="ctr">
                    <a:solidFill>
                      <a:schemeClr val="accent5">
                        <a:lumMod val="50000"/>
                      </a:schemeClr>
                    </a:solidFill>
                  </a:tcPr>
                </a:tc>
                <a:tc>
                  <a:txBody>
                    <a:bodyPr/>
                    <a:lstStyle/>
                    <a:p>
                      <a:pPr marL="0" algn="l" defTabSz="914395" rtl="0" eaLnBrk="1" latinLnBrk="0" hangingPunct="1">
                        <a:spcAft>
                          <a:spcPts val="0"/>
                        </a:spcAft>
                      </a:pPr>
                      <a:r>
                        <a:rPr kumimoji="1" lang="ja-JP" altLang="en-US" sz="2000" b="1" kern="1200" baseline="0" dirty="0">
                          <a:solidFill>
                            <a:srgbClr val="002060"/>
                          </a:solidFill>
                          <a:effectLst/>
                          <a:latin typeface="Meiryo UI" panose="020B0604030504040204" pitchFamily="50" charset="-128"/>
                          <a:ea typeface="メイリオ" panose="020B0604030504040204" pitchFamily="50" charset="-128"/>
                          <a:cs typeface="+mn-cs"/>
                        </a:rPr>
                        <a:t>情報セキュリティに関する最新動向を収集する</a:t>
                      </a:r>
                    </a:p>
                  </a:txBody>
                  <a:tcPr anchor="ctr">
                    <a:solidFill>
                      <a:schemeClr val="accent3"/>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8144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B265B687-8434-4C02-AA77-903DC4B41FD5}"/>
              </a:ext>
            </a:extLst>
          </p:cNvPr>
          <p:cNvSpPr>
            <a:spLocks noGrp="1"/>
          </p:cNvSpPr>
          <p:nvPr>
            <p:ph type="title"/>
          </p:nvPr>
        </p:nvSpPr>
        <p:spPr>
          <a:xfrm>
            <a:off x="360000" y="180000"/>
            <a:ext cx="9360000" cy="584775"/>
          </a:xfrm>
        </p:spPr>
        <p:txBody>
          <a:bodyPr>
            <a:spAutoFit/>
          </a:bodyPr>
          <a:lstStyle/>
          <a:p>
            <a:r>
              <a:rPr lang="ja-JP" altLang="en-US" sz="3200" dirty="0">
                <a:latin typeface="Meiryo UI" panose="020B0604030504040204" pitchFamily="50" charset="-128"/>
              </a:rPr>
              <a:t>独立行政法人 情報処理推進機構（</a:t>
            </a:r>
            <a:r>
              <a:rPr lang="en-US" altLang="ja-JP" sz="3200" dirty="0">
                <a:latin typeface="Meiryo UI" panose="020B0604030504040204" pitchFamily="50" charset="-128"/>
              </a:rPr>
              <a:t>IPA</a:t>
            </a:r>
            <a:r>
              <a:rPr lang="ja-JP" altLang="en-US" sz="3200" dirty="0">
                <a:latin typeface="Meiryo UI" panose="020B0604030504040204" pitchFamily="50" charset="-128"/>
              </a:rPr>
              <a:t>）とは</a:t>
            </a:r>
            <a:endParaRPr kumimoji="1" lang="ja-JP" altLang="en-US" sz="3200" dirty="0">
              <a:latin typeface="Meiryo UI" panose="020B0604030504040204" pitchFamily="50" charset="-128"/>
            </a:endParaRPr>
          </a:p>
        </p:txBody>
      </p:sp>
      <p:graphicFrame>
        <p:nvGraphicFramePr>
          <p:cNvPr id="10" name="コンテンツ プレースホルダー 9">
            <a:extLst>
              <a:ext uri="{FF2B5EF4-FFF2-40B4-BE49-F238E27FC236}">
                <a16:creationId xmlns:a16="http://schemas.microsoft.com/office/drawing/2014/main" id="{C0F968A1-596E-4895-8501-117C2BDE3C1F}"/>
              </a:ext>
            </a:extLst>
          </p:cNvPr>
          <p:cNvGraphicFramePr>
            <a:graphicFrameLocks noGrp="1"/>
          </p:cNvGraphicFramePr>
          <p:nvPr>
            <p:ph idx="1"/>
            <p:extLst>
              <p:ext uri="{D42A27DB-BD31-4B8C-83A1-F6EECF244321}">
                <p14:modId xmlns:p14="http://schemas.microsoft.com/office/powerpoint/2010/main" val="2043513069"/>
              </p:ext>
            </p:extLst>
          </p:nvPr>
        </p:nvGraphicFramePr>
        <p:xfrm>
          <a:off x="288000" y="1440000"/>
          <a:ext cx="9432000" cy="5067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スライド番号プレースホルダー 5">
            <a:extLst>
              <a:ext uri="{FF2B5EF4-FFF2-40B4-BE49-F238E27FC236}">
                <a16:creationId xmlns:a16="http://schemas.microsoft.com/office/drawing/2014/main" id="{967B16E8-9C64-44B9-9C5A-F0402D2D35F8}"/>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1</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9" name="コンテンツ プレースホルダー 10">
            <a:extLst>
              <a:ext uri="{FF2B5EF4-FFF2-40B4-BE49-F238E27FC236}">
                <a16:creationId xmlns:a16="http://schemas.microsoft.com/office/drawing/2014/main" id="{DD943FE0-08E5-4F8E-B7E6-1CE3C667F4F1}"/>
              </a:ext>
            </a:extLst>
          </p:cNvPr>
          <p:cNvSpPr txBox="1">
            <a:spLocks/>
          </p:cNvSpPr>
          <p:nvPr/>
        </p:nvSpPr>
        <p:spPr bwMode="auto">
          <a:xfrm>
            <a:off x="360000" y="720000"/>
            <a:ext cx="9094257" cy="44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295" tIns="37148" rIns="74295" bIns="37148" numCol="1" anchor="ctr" anchorCtr="0" compatLnSpc="1">
            <a:prstTxWarp prst="textNoShape">
              <a:avLst/>
            </a:prstTxWarp>
            <a:spAutoFit/>
          </a:bodyPr>
          <a:lstStyle>
            <a:lvl1pPr marL="342898" indent="-342898" algn="l" rtl="0" eaLnBrk="1" fontAlgn="base" hangingPunct="1">
              <a:spcBef>
                <a:spcPct val="20000"/>
              </a:spcBef>
              <a:spcAft>
                <a:spcPct val="0"/>
              </a:spcAft>
              <a:buClr>
                <a:srgbClr val="000066"/>
              </a:buClr>
              <a:buFont typeface="Wingdings" pitchFamily="2" charset="2"/>
              <a:buChar char="s"/>
              <a:defRPr kumimoji="1" sz="3200">
                <a:solidFill>
                  <a:srgbClr val="000066"/>
                </a:solidFill>
                <a:latin typeface="メイリオ" panose="020B0604030504040204" pitchFamily="50" charset="-128"/>
                <a:ea typeface="メイリオ" panose="020B0604030504040204" pitchFamily="50" charset="-128"/>
                <a:cs typeface="+mn-cs"/>
              </a:defRPr>
            </a:lvl1pPr>
            <a:lvl2pPr marL="742946" indent="-285748" algn="l" rtl="0" eaLnBrk="1" fontAlgn="base" hangingPunct="1">
              <a:spcBef>
                <a:spcPct val="20000"/>
              </a:spcBef>
              <a:spcAft>
                <a:spcPct val="0"/>
              </a:spcAft>
              <a:buClr>
                <a:srgbClr val="FF0000"/>
              </a:buClr>
              <a:buFont typeface="Arial" charset="0"/>
              <a:buChar char="•"/>
              <a:defRPr kumimoji="1" sz="2800">
                <a:solidFill>
                  <a:schemeClr val="tx1"/>
                </a:solidFill>
                <a:latin typeface="メイリオ" panose="020B0604030504040204" pitchFamily="50" charset="-128"/>
                <a:ea typeface="メイリオ" panose="020B0604030504040204" pitchFamily="50" charset="-128"/>
              </a:defRPr>
            </a:lvl2pPr>
            <a:lvl3pPr marL="1142993" indent="-228598" algn="l" rtl="0" eaLnBrk="1" fontAlgn="base" hangingPunct="1">
              <a:spcBef>
                <a:spcPct val="20000"/>
              </a:spcBef>
              <a:spcAft>
                <a:spcPct val="0"/>
              </a:spcAft>
              <a:buClr>
                <a:srgbClr val="000066"/>
              </a:buClr>
              <a:buFont typeface="Arial" charset="0"/>
              <a:buChar char="•"/>
              <a:defRPr kumimoji="1" sz="2400">
                <a:solidFill>
                  <a:schemeClr val="tx1"/>
                </a:solidFill>
                <a:latin typeface="メイリオ" panose="020B0604030504040204" pitchFamily="50" charset="-128"/>
                <a:ea typeface="メイリオ" panose="020B0604030504040204" pitchFamily="50" charset="-128"/>
              </a:defRPr>
            </a:lvl3pPr>
            <a:lvl4pPr marL="1600191" indent="-228598" algn="l" rtl="0" eaLnBrk="1" fontAlgn="base" hangingPunct="1">
              <a:spcBef>
                <a:spcPct val="20000"/>
              </a:spcBef>
              <a:spcAft>
                <a:spcPct val="0"/>
              </a:spcAft>
              <a:buClr>
                <a:srgbClr val="FF0000"/>
              </a:buClr>
              <a:buFont typeface="Arial" charset="0"/>
              <a:buChar char="•"/>
              <a:defRPr kumimoji="1" sz="2000">
                <a:solidFill>
                  <a:schemeClr val="tx1"/>
                </a:solidFill>
                <a:latin typeface="メイリオ" panose="020B0604030504040204" pitchFamily="50" charset="-128"/>
                <a:ea typeface="メイリオ" panose="020B0604030504040204" pitchFamily="50" charset="-128"/>
              </a:defRPr>
            </a:lvl4pPr>
            <a:lvl5pPr marL="2057388" indent="-228598" algn="l" rtl="0" eaLnBrk="1" fontAlgn="base" hangingPunct="1">
              <a:spcBef>
                <a:spcPct val="20000"/>
              </a:spcBef>
              <a:spcAft>
                <a:spcPct val="0"/>
              </a:spcAft>
              <a:buClr>
                <a:srgbClr val="000066"/>
              </a:buClr>
              <a:buFont typeface="Arial" charset="0"/>
              <a:buChar char="»"/>
              <a:defRPr kumimoji="1" sz="2000">
                <a:solidFill>
                  <a:schemeClr val="tx1"/>
                </a:solidFill>
                <a:latin typeface="メイリオ" panose="020B0604030504040204" pitchFamily="50" charset="-128"/>
                <a:ea typeface="メイリオ" panose="020B0604030504040204" pitchFamily="50" charset="-128"/>
              </a:defRPr>
            </a:lvl5pPr>
            <a:lvl6pPr marL="2514585"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6pPr>
            <a:lvl7pPr marL="2971783"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7pPr>
            <a:lvl8pPr marL="3428980"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8pPr>
            <a:lvl9pPr marL="3886177" indent="-228598" algn="l" rtl="0" eaLnBrk="1" fontAlgn="base" hangingPunct="1">
              <a:spcBef>
                <a:spcPct val="20000"/>
              </a:spcBef>
              <a:spcAft>
                <a:spcPct val="0"/>
              </a:spcAft>
              <a:buClr>
                <a:schemeClr val="accent2"/>
              </a:buClr>
              <a:buFont typeface="Arial" charset="0"/>
              <a:buChar char="»"/>
              <a:defRPr kumimoji="1" sz="2000">
                <a:solidFill>
                  <a:schemeClr val="tx1"/>
                </a:solidFill>
                <a:latin typeface="+mn-lt"/>
                <a:ea typeface="+mn-ea"/>
              </a:defRPr>
            </a:lvl9pPr>
          </a:lstStyle>
          <a:p>
            <a:r>
              <a:rPr lang="ja-JP" altLang="en-US" sz="2400" kern="0" dirty="0">
                <a:latin typeface="Meiryo UI" panose="020B0604030504040204" pitchFamily="50" charset="-128"/>
                <a:ea typeface="Meiryo UI" panose="020B0604030504040204" pitchFamily="50" charset="-128"/>
              </a:rPr>
              <a:t>経済産業省の政策実施機関として：</a:t>
            </a:r>
            <a:endParaRPr lang="en-US" altLang="ja-JP" sz="2400" kern="0" dirty="0">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DF78BA7E-DA21-4B76-8B76-02C533F699BA}"/>
              </a:ext>
            </a:extLst>
          </p:cNvPr>
          <p:cNvSpPr>
            <a:spLocks noGrp="1"/>
          </p:cNvSpPr>
          <p:nvPr>
            <p:ph type="dt" sz="half" idx="10"/>
          </p:nvPr>
        </p:nvSpPr>
        <p:spPr/>
        <p:txBody>
          <a:bodyPr/>
          <a:lstStyle/>
          <a:p>
            <a:r>
              <a:rPr lang="en-US" altLang="ja-JP"/>
              <a:t>2020/12/8</a:t>
            </a:r>
            <a:endParaRPr lang="ja-JP" altLang="en-US"/>
          </a:p>
        </p:txBody>
      </p:sp>
      <p:sp>
        <p:nvSpPr>
          <p:cNvPr id="3" name="フッター プレースホルダー 2">
            <a:extLst>
              <a:ext uri="{FF2B5EF4-FFF2-40B4-BE49-F238E27FC236}">
                <a16:creationId xmlns:a16="http://schemas.microsoft.com/office/drawing/2014/main" id="{69BC8DD1-3D5A-4735-8AB5-7900545DC877}"/>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2434749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37E408-2913-47C1-8131-A19F012F401A}"/>
              </a:ext>
            </a:extLst>
          </p:cNvPr>
          <p:cNvSpPr txBox="1"/>
          <p:nvPr/>
        </p:nvSpPr>
        <p:spPr>
          <a:xfrm>
            <a:off x="836433" y="1500753"/>
            <a:ext cx="85090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・できるところから始めて段階的に</a:t>
            </a:r>
            <a:r>
              <a:rPr kumimoji="1" lang="ja-JP" altLang="en-US" sz="2800" b="1" i="0" u="none" strike="noStrike" kern="1200" cap="none" spc="0" normalizeH="0" baseline="0" noProof="0" dirty="0">
                <a:ln>
                  <a:noFill/>
                </a:ln>
                <a:solidFill>
                  <a:srgbClr val="C00000"/>
                </a:solidFill>
                <a:effectLst/>
                <a:uLnTx/>
                <a:uFillTx/>
                <a:latin typeface="Meiryo UI" panose="020B0604030504040204" pitchFamily="50" charset="-128"/>
                <a:ea typeface="メイリオ" panose="020B0604030504040204" pitchFamily="50" charset="-128"/>
                <a:cs typeface="+mn-cs"/>
              </a:rPr>
              <a:t>ステップアップ</a:t>
            </a:r>
          </a:p>
        </p:txBody>
      </p:sp>
      <p:sp>
        <p:nvSpPr>
          <p:cNvPr id="11" name="テキスト ボックス 10">
            <a:extLst>
              <a:ext uri="{FF2B5EF4-FFF2-40B4-BE49-F238E27FC236}">
                <a16:creationId xmlns:a16="http://schemas.microsoft.com/office/drawing/2014/main" id="{2316FEAD-69FC-4A0A-BEF5-AE192163A0B1}"/>
              </a:ext>
            </a:extLst>
          </p:cNvPr>
          <p:cNvSpPr txBox="1"/>
          <p:nvPr/>
        </p:nvSpPr>
        <p:spPr>
          <a:xfrm>
            <a:off x="704528" y="154953"/>
            <a:ext cx="727280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中小企業の情報セキュリティ対策ガイドライン</a:t>
            </a:r>
            <a:endParaRPr kumimoji="1" lang="en-US" altLang="ja-JP" sz="20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p:txBody>
      </p:sp>
      <p:sp>
        <p:nvSpPr>
          <p:cNvPr id="12" name="テキスト ボックス 11">
            <a:extLst>
              <a:ext uri="{FF2B5EF4-FFF2-40B4-BE49-F238E27FC236}">
                <a16:creationId xmlns:a16="http://schemas.microsoft.com/office/drawing/2014/main" id="{B1489939-5FF1-4919-BFAC-833790FC902A}"/>
              </a:ext>
            </a:extLst>
          </p:cNvPr>
          <p:cNvSpPr txBox="1"/>
          <p:nvPr/>
        </p:nvSpPr>
        <p:spPr>
          <a:xfrm>
            <a:off x="836433" y="555063"/>
            <a:ext cx="76449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200" b="1" dirty="0">
                <a:solidFill>
                  <a:srgbClr val="002060"/>
                </a:solidFill>
                <a:latin typeface="Meiryo UI" panose="020B0604030504040204" pitchFamily="50" charset="-128"/>
                <a:ea typeface="メイリオ" panose="020B0604030504040204" pitchFamily="50" charset="-128"/>
              </a:rPr>
              <a:t>具体的な対策実践に向けた構成</a:t>
            </a:r>
            <a:endParaRPr kumimoji="1" lang="ja-JP" altLang="en-US" sz="32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endParaRPr>
          </a:p>
        </p:txBody>
      </p:sp>
      <p:sp>
        <p:nvSpPr>
          <p:cNvPr id="13" name="スライド番号プレースホルダー 6">
            <a:extLst>
              <a:ext uri="{FF2B5EF4-FFF2-40B4-BE49-F238E27FC236}">
                <a16:creationId xmlns:a16="http://schemas.microsoft.com/office/drawing/2014/main" id="{C14A8AA2-1DE4-4C3B-9E22-28D761F642C5}"/>
              </a:ext>
            </a:extLst>
          </p:cNvPr>
          <p:cNvSpPr>
            <a:spLocks noGrp="1"/>
          </p:cNvSpPr>
          <p:nvPr>
            <p:ph type="sldNum" sz="quarter" idx="12"/>
          </p:nvPr>
        </p:nvSpPr>
        <p:spPr>
          <a:xfrm>
            <a:off x="322083" y="6627814"/>
            <a:ext cx="2133600" cy="28733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a:ln>
                  <a:noFill/>
                </a:ln>
                <a:solidFill>
                  <a:srgbClr val="FFFFFF"/>
                </a:solidFill>
                <a:effectLst/>
                <a:uLnTx/>
                <a:uFillTx/>
                <a:latin typeface="IPA Pゴシック" panose="020B0500000000000000" pitchFamily="50" charset="-128"/>
                <a:ea typeface="IPA Pゴシック" panose="020B05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1" lang="ja-JP" altLang="en-US" sz="1100" b="0"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endParaRPr>
          </a:p>
        </p:txBody>
      </p:sp>
      <p:grpSp>
        <p:nvGrpSpPr>
          <p:cNvPr id="2" name="グループ化 1">
            <a:extLst>
              <a:ext uri="{FF2B5EF4-FFF2-40B4-BE49-F238E27FC236}">
                <a16:creationId xmlns:a16="http://schemas.microsoft.com/office/drawing/2014/main" id="{34137484-730E-4712-9205-4B8A3E40705E}"/>
              </a:ext>
            </a:extLst>
          </p:cNvPr>
          <p:cNvGrpSpPr/>
          <p:nvPr/>
        </p:nvGrpSpPr>
        <p:grpSpPr>
          <a:xfrm>
            <a:off x="802664" y="2115805"/>
            <a:ext cx="8507227" cy="4133967"/>
            <a:chOff x="421663" y="2115804"/>
            <a:chExt cx="8507227" cy="4133967"/>
          </a:xfrm>
        </p:grpSpPr>
        <p:pic>
          <p:nvPicPr>
            <p:cNvPr id="7" name="図 6">
              <a:extLst>
                <a:ext uri="{FF2B5EF4-FFF2-40B4-BE49-F238E27FC236}">
                  <a16:creationId xmlns:a16="http://schemas.microsoft.com/office/drawing/2014/main" id="{E505D90F-0E6F-4349-8C13-44ACBC084FB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00209" y="2759988"/>
              <a:ext cx="1814404" cy="2435735"/>
            </a:xfrm>
            <a:prstGeom prst="rect">
              <a:avLst/>
            </a:prstGeom>
            <a:effectLst>
              <a:outerShdw blurRad="63500" sx="102000" sy="102000" algn="ctr" rotWithShape="0">
                <a:prstClr val="black">
                  <a:alpha val="40000"/>
                </a:prstClr>
              </a:outerShdw>
            </a:effectLst>
          </p:spPr>
        </p:pic>
        <p:sp>
          <p:nvSpPr>
            <p:cNvPr id="8" name="ホームベース 4">
              <a:extLst>
                <a:ext uri="{FF2B5EF4-FFF2-40B4-BE49-F238E27FC236}">
                  <a16:creationId xmlns:a16="http://schemas.microsoft.com/office/drawing/2014/main" id="{2BF2BC95-0B8F-4635-89C2-A1EF7B67C1CC}"/>
                </a:ext>
              </a:extLst>
            </p:cNvPr>
            <p:cNvSpPr/>
            <p:nvPr/>
          </p:nvSpPr>
          <p:spPr>
            <a:xfrm>
              <a:off x="498476" y="2115804"/>
              <a:ext cx="2094768" cy="566988"/>
            </a:xfrm>
            <a:prstGeom prst="homePlate">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lIns="27000" tIns="54000" rIns="27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Step1</a:t>
              </a:r>
              <a:br>
                <a:rPr kumimoji="1" lang="en-US" altLang="ja-JP" sz="135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br>
              <a:r>
                <a:rPr kumimoji="1" lang="ja-JP" altLang="en-US" sz="1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できるところから始める</a:t>
              </a:r>
            </a:p>
          </p:txBody>
        </p:sp>
        <p:sp>
          <p:nvSpPr>
            <p:cNvPr id="9" name="ホームベース 5">
              <a:extLst>
                <a:ext uri="{FF2B5EF4-FFF2-40B4-BE49-F238E27FC236}">
                  <a16:creationId xmlns:a16="http://schemas.microsoft.com/office/drawing/2014/main" id="{AAF728E9-FCB5-45EB-8E67-DCC28994E420}"/>
                </a:ext>
              </a:extLst>
            </p:cNvPr>
            <p:cNvSpPr/>
            <p:nvPr/>
          </p:nvSpPr>
          <p:spPr>
            <a:xfrm>
              <a:off x="2593244" y="2115804"/>
              <a:ext cx="2094768" cy="566988"/>
            </a:xfrm>
            <a:prstGeom prst="homePlate">
              <a:avLst/>
            </a:prstGeom>
            <a:solidFill>
              <a:srgbClr val="00B0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Step2</a:t>
              </a:r>
              <a:br>
                <a:rPr kumimoji="1" lang="en-US" altLang="ja-JP" sz="15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br>
              <a:r>
                <a:rPr kumimoji="1" lang="ja-JP" altLang="en-US" sz="1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組織的</a:t>
              </a:r>
              <a:r>
                <a:rPr kumimoji="1" lang="ja-JP" altLang="en-US" sz="10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な</a:t>
              </a:r>
              <a:r>
                <a:rPr kumimoji="1" lang="ja-JP" altLang="en-US" sz="1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取</a:t>
              </a:r>
              <a:r>
                <a:rPr kumimoji="1" lang="ja-JP" altLang="en-US" sz="10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り</a:t>
              </a:r>
              <a:r>
                <a:rPr kumimoji="1" lang="ja-JP" altLang="en-US" sz="1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組</a:t>
              </a:r>
              <a:r>
                <a:rPr kumimoji="1" lang="ja-JP" altLang="en-US" sz="10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みを</a:t>
              </a:r>
              <a:r>
                <a:rPr kumimoji="1" lang="ja-JP" altLang="en-US" sz="1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開始</a:t>
              </a:r>
            </a:p>
          </p:txBody>
        </p:sp>
        <p:sp>
          <p:nvSpPr>
            <p:cNvPr id="10" name="ホームベース 6">
              <a:extLst>
                <a:ext uri="{FF2B5EF4-FFF2-40B4-BE49-F238E27FC236}">
                  <a16:creationId xmlns:a16="http://schemas.microsoft.com/office/drawing/2014/main" id="{A1155BF8-B5DD-445C-9575-4A2A7AC68071}"/>
                </a:ext>
              </a:extLst>
            </p:cNvPr>
            <p:cNvSpPr/>
            <p:nvPr/>
          </p:nvSpPr>
          <p:spPr>
            <a:xfrm>
              <a:off x="4688012" y="2115804"/>
              <a:ext cx="2094768" cy="566988"/>
            </a:xfrm>
            <a:prstGeom prst="homePlate">
              <a:avLst/>
            </a:prstGeom>
            <a:solidFill>
              <a:srgbClr val="CC66F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Step3</a:t>
              </a:r>
              <a:br>
                <a:rPr kumimoji="1" lang="en-US" altLang="ja-JP" sz="135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br>
              <a:r>
                <a:rPr kumimoji="1" lang="ja-JP" altLang="en-US" sz="1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本格的</a:t>
              </a:r>
              <a:r>
                <a:rPr kumimoji="1" lang="ja-JP" altLang="en-US" sz="10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に</a:t>
              </a:r>
              <a:r>
                <a:rPr kumimoji="1" lang="ja-JP" altLang="en-US" sz="1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取</a:t>
              </a:r>
              <a:r>
                <a:rPr kumimoji="1" lang="ja-JP" altLang="en-US" sz="10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り</a:t>
              </a:r>
              <a:r>
                <a:rPr kumimoji="1" lang="ja-JP" altLang="en-US" sz="1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組</a:t>
              </a:r>
              <a:r>
                <a:rPr kumimoji="1" lang="ja-JP" altLang="en-US" sz="10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む</a:t>
              </a:r>
              <a:endParaRPr kumimoji="1" lang="ja-JP" altLang="en-US" sz="1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endParaRPr>
            </a:p>
          </p:txBody>
        </p:sp>
        <p:sp>
          <p:nvSpPr>
            <p:cNvPr id="15" name="正方形/長方形 14">
              <a:extLst>
                <a:ext uri="{FF2B5EF4-FFF2-40B4-BE49-F238E27FC236}">
                  <a16:creationId xmlns:a16="http://schemas.microsoft.com/office/drawing/2014/main" id="{5F133E81-6779-4A89-9A50-B6721199B262}"/>
                </a:ext>
              </a:extLst>
            </p:cNvPr>
            <p:cNvSpPr/>
            <p:nvPr/>
          </p:nvSpPr>
          <p:spPr>
            <a:xfrm>
              <a:off x="421663" y="5311084"/>
              <a:ext cx="1880349"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rPr>
                <a:t>情報セキュリティ</a:t>
              </a: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５</a:t>
              </a:r>
              <a:r>
                <a:rPr kumimoji="1" lang="ja-JP" altLang="en-US"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rPr>
                <a:t>か条</a:t>
              </a:r>
              <a:endPar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endParaRPr>
            </a:p>
          </p:txBody>
        </p:sp>
        <p:sp>
          <p:nvSpPr>
            <p:cNvPr id="16" name="正方形/長方形 15">
              <a:extLst>
                <a:ext uri="{FF2B5EF4-FFF2-40B4-BE49-F238E27FC236}">
                  <a16:creationId xmlns:a16="http://schemas.microsoft.com/office/drawing/2014/main" id="{D145D89A-A964-4D1D-8A36-DBFF69B243EB}"/>
                </a:ext>
              </a:extLst>
            </p:cNvPr>
            <p:cNvSpPr/>
            <p:nvPr/>
          </p:nvSpPr>
          <p:spPr>
            <a:xfrm>
              <a:off x="2455305" y="5232436"/>
              <a:ext cx="2020000" cy="4385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５</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rPr>
                <a:t>分でできる！</a:t>
              </a:r>
              <a:br>
                <a:rPr kumimoji="1" lang="en-US" altLang="ja-JP"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rPr>
              </a:br>
              <a:r>
                <a:rPr kumimoji="1" lang="ja-JP" altLang="en-US"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rPr>
                <a:t>情報セキュリティ自社診断</a:t>
              </a:r>
              <a:endPar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endParaRPr>
            </a:p>
          </p:txBody>
        </p:sp>
        <p:sp>
          <p:nvSpPr>
            <p:cNvPr id="17" name="正方形/長方形 16">
              <a:extLst>
                <a:ext uri="{FF2B5EF4-FFF2-40B4-BE49-F238E27FC236}">
                  <a16:creationId xmlns:a16="http://schemas.microsoft.com/office/drawing/2014/main" id="{3BF1CCC1-597A-4D9C-A292-360C8FF57B83}"/>
                </a:ext>
              </a:extLst>
            </p:cNvPr>
            <p:cNvSpPr/>
            <p:nvPr/>
          </p:nvSpPr>
          <p:spPr>
            <a:xfrm>
              <a:off x="4597411" y="5311084"/>
              <a:ext cx="2020001"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rPr>
                <a:t>情報セキュリティ関連規程</a:t>
              </a:r>
              <a:endPar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endParaRPr>
            </a:p>
          </p:txBody>
        </p:sp>
        <p:sp>
          <p:nvSpPr>
            <p:cNvPr id="18" name="正方形/長方形 17">
              <a:extLst>
                <a:ext uri="{FF2B5EF4-FFF2-40B4-BE49-F238E27FC236}">
                  <a16:creationId xmlns:a16="http://schemas.microsoft.com/office/drawing/2014/main" id="{5C2F727E-7535-4C36-A4B2-E350A0683B25}"/>
                </a:ext>
              </a:extLst>
            </p:cNvPr>
            <p:cNvSpPr/>
            <p:nvPr/>
          </p:nvSpPr>
          <p:spPr>
            <a:xfrm>
              <a:off x="6732714" y="5304962"/>
              <a:ext cx="1911246"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rPr>
                <a:t>より強固にするため方策</a:t>
              </a:r>
              <a:endPar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endParaRPr>
            </a:p>
          </p:txBody>
        </p:sp>
        <p:sp>
          <p:nvSpPr>
            <p:cNvPr id="19" name="ホームベース 11">
              <a:extLst>
                <a:ext uri="{FF2B5EF4-FFF2-40B4-BE49-F238E27FC236}">
                  <a16:creationId xmlns:a16="http://schemas.microsoft.com/office/drawing/2014/main" id="{D0FB25CF-1A77-49FD-8A0C-C7CC543FAB4F}"/>
                </a:ext>
              </a:extLst>
            </p:cNvPr>
            <p:cNvSpPr/>
            <p:nvPr/>
          </p:nvSpPr>
          <p:spPr>
            <a:xfrm>
              <a:off x="6779495" y="2115804"/>
              <a:ext cx="2094768" cy="566988"/>
            </a:xfrm>
            <a:prstGeom prst="homePlate">
              <a:avLst/>
            </a:prstGeom>
            <a:solidFill>
              <a:srgbClr val="FF7C80"/>
            </a:solidFill>
            <a:ln w="25400" cap="flat" cmpd="sng" algn="ctr">
              <a:noFill/>
              <a:prstDash val="solid"/>
            </a:ln>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Step4</a:t>
              </a:r>
              <a:br>
                <a:rPr kumimoji="0" lang="en-US" altLang="ja-JP" sz="1350" b="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cs typeface="+mn-cs"/>
                </a:rPr>
              </a:br>
              <a:r>
                <a:rPr kumimoji="1" lang="ja-JP" altLang="en-US" sz="10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より</a:t>
              </a:r>
              <a:r>
                <a:rPr kumimoji="1" lang="ja-JP" altLang="en-US" sz="1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強固</a:t>
              </a:r>
              <a:r>
                <a:rPr kumimoji="1" lang="ja-JP" altLang="en-US" sz="10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にするための</a:t>
              </a:r>
              <a:r>
                <a:rPr kumimoji="1" lang="ja-JP" altLang="en-US" sz="1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方策</a:t>
              </a:r>
            </a:p>
          </p:txBody>
        </p:sp>
        <p:pic>
          <p:nvPicPr>
            <p:cNvPr id="20" name="図 19">
              <a:extLst>
                <a:ext uri="{FF2B5EF4-FFF2-40B4-BE49-F238E27FC236}">
                  <a16:creationId xmlns:a16="http://schemas.microsoft.com/office/drawing/2014/main" id="{E6D5C5CC-F6CE-4ED0-85AF-1FE327A96A7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3905" y="2764116"/>
              <a:ext cx="1735865" cy="2453101"/>
            </a:xfrm>
            <a:prstGeom prst="rect">
              <a:avLst/>
            </a:prstGeom>
            <a:effectLst>
              <a:outerShdw blurRad="50800" dist="38100" dir="8100000" algn="tr" rotWithShape="0">
                <a:prstClr val="black">
                  <a:alpha val="40000"/>
                </a:prstClr>
              </a:outerShdw>
            </a:effectLst>
          </p:spPr>
        </p:pic>
        <p:pic>
          <p:nvPicPr>
            <p:cNvPr id="21" name="図 20">
              <a:extLst>
                <a:ext uri="{FF2B5EF4-FFF2-40B4-BE49-F238E27FC236}">
                  <a16:creationId xmlns:a16="http://schemas.microsoft.com/office/drawing/2014/main" id="{3A6CA3DE-62A9-40B5-9453-D838408CF7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99040" y="2745624"/>
              <a:ext cx="1732531" cy="2454443"/>
            </a:xfrm>
            <a:prstGeom prst="rect">
              <a:avLst/>
            </a:prstGeom>
            <a:effectLst>
              <a:outerShdw blurRad="50800" dist="38100" dir="8100000" algn="tr" rotWithShape="0">
                <a:prstClr val="black">
                  <a:alpha val="40000"/>
                </a:prstClr>
              </a:outerShdw>
            </a:effectLst>
          </p:spPr>
        </p:pic>
        <p:sp>
          <p:nvSpPr>
            <p:cNvPr id="22" name="テキスト ボックス 21">
              <a:extLst>
                <a:ext uri="{FF2B5EF4-FFF2-40B4-BE49-F238E27FC236}">
                  <a16:creationId xmlns:a16="http://schemas.microsoft.com/office/drawing/2014/main" id="{7AAC123C-038A-4ADF-B63A-FFEA9046208F}"/>
                </a:ext>
              </a:extLst>
            </p:cNvPr>
            <p:cNvSpPr txBox="1"/>
            <p:nvPr/>
          </p:nvSpPr>
          <p:spPr>
            <a:xfrm>
              <a:off x="915012" y="5768361"/>
              <a:ext cx="1424739" cy="415498"/>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rPr>
                <a:t>SECURITY ACTION </a:t>
              </a:r>
              <a:r>
                <a:rPr kumimoji="1" lang="ja-JP" altLang="en-US" sz="1050" b="0" i="0" u="none" strike="noStrike" kern="1200" cap="none" spc="0" normalizeH="0" baseline="0" noProof="0" dirty="0">
                  <a:ln>
                    <a:noFill/>
                  </a:ln>
                  <a:solidFill>
                    <a:srgbClr val="32AAE6"/>
                  </a:solidFill>
                  <a:effectLst/>
                  <a:uLnTx/>
                  <a:uFillTx/>
                  <a:latin typeface="メイリオ" panose="020B0604030504040204" pitchFamily="50" charset="-128"/>
                  <a:ea typeface="メイリオ" panose="020B0604030504040204" pitchFamily="50" charset="-128"/>
                  <a:cs typeface="+mn-cs"/>
                </a:rPr>
                <a:t>★</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rPr>
                <a:t>一つ星を宣言</a:t>
              </a:r>
            </a:p>
          </p:txBody>
        </p:sp>
        <p:sp>
          <p:nvSpPr>
            <p:cNvPr id="23" name="テキスト ボックス 22">
              <a:extLst>
                <a:ext uri="{FF2B5EF4-FFF2-40B4-BE49-F238E27FC236}">
                  <a16:creationId xmlns:a16="http://schemas.microsoft.com/office/drawing/2014/main" id="{16A238B1-4FF5-4444-8F48-0FD213B1072B}"/>
                </a:ext>
              </a:extLst>
            </p:cNvPr>
            <p:cNvSpPr txBox="1"/>
            <p:nvPr/>
          </p:nvSpPr>
          <p:spPr>
            <a:xfrm>
              <a:off x="3032896" y="5768361"/>
              <a:ext cx="146709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SECURITY ACTION </a:t>
              </a:r>
              <a:r>
                <a:rPr kumimoji="1" lang="ja-JP" altLang="en-US" sz="1050" b="0" i="0" u="none" strike="noStrike" kern="1200" cap="none" spc="0" normalizeH="0" baseline="0" noProof="0" dirty="0">
                  <a:ln>
                    <a:noFill/>
                  </a:ln>
                  <a:solidFill>
                    <a:srgbClr val="32AAE6"/>
                  </a:solidFill>
                  <a:effectLst/>
                  <a:uLnTx/>
                  <a:uFillTx/>
                  <a:latin typeface="メイリオ" panose="020B0604030504040204" pitchFamily="50" charset="-128"/>
                  <a:ea typeface="メイリオ" panose="020B0604030504040204" pitchFamily="50" charset="-128"/>
                  <a:cs typeface="+mn-cs"/>
                </a:rPr>
                <a:t>★★</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rPr>
                <a:t>二つ星を宣言</a:t>
              </a:r>
            </a:p>
          </p:txBody>
        </p:sp>
        <p:pic>
          <p:nvPicPr>
            <p:cNvPr id="24" name="図 23">
              <a:extLst>
                <a:ext uri="{FF2B5EF4-FFF2-40B4-BE49-F238E27FC236}">
                  <a16:creationId xmlns:a16="http://schemas.microsoft.com/office/drawing/2014/main" id="{8785ADA4-C709-4D19-9BE2-B39EF7FF87B9}"/>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67545" y="5733526"/>
              <a:ext cx="516245" cy="516245"/>
            </a:xfrm>
            <a:prstGeom prst="rect">
              <a:avLst/>
            </a:prstGeom>
          </p:spPr>
        </p:pic>
        <p:pic>
          <p:nvPicPr>
            <p:cNvPr id="25" name="図 24">
              <a:extLst>
                <a:ext uri="{FF2B5EF4-FFF2-40B4-BE49-F238E27FC236}">
                  <a16:creationId xmlns:a16="http://schemas.microsoft.com/office/drawing/2014/main" id="{FE878370-DEA4-4A8B-A160-296B1698736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582073" y="5733526"/>
              <a:ext cx="516245" cy="516245"/>
            </a:xfrm>
            <a:prstGeom prst="rect">
              <a:avLst/>
            </a:prstGeom>
          </p:spPr>
        </p:pic>
        <p:sp>
          <p:nvSpPr>
            <p:cNvPr id="26" name="メモ 6">
              <a:extLst>
                <a:ext uri="{FF2B5EF4-FFF2-40B4-BE49-F238E27FC236}">
                  <a16:creationId xmlns:a16="http://schemas.microsoft.com/office/drawing/2014/main" id="{FD983879-A61B-406F-83A2-04D5F320F4C7}"/>
                </a:ext>
              </a:extLst>
            </p:cNvPr>
            <p:cNvSpPr/>
            <p:nvPr/>
          </p:nvSpPr>
          <p:spPr>
            <a:xfrm>
              <a:off x="6788337" y="2745624"/>
              <a:ext cx="1800000" cy="2450099"/>
            </a:xfrm>
            <a:prstGeom prst="foldedCorner">
              <a:avLst/>
            </a:prstGeom>
            <a:gradFill>
              <a:gsLst>
                <a:gs pos="100000">
                  <a:srgbClr val="CCFFFF"/>
                </a:gs>
                <a:gs pos="0">
                  <a:srgbClr val="CCFF99"/>
                </a:gs>
                <a:gs pos="90000">
                  <a:srgbClr val="CCECFF"/>
                </a:gs>
              </a:gsLst>
              <a:lin ang="16200000" scaled="1"/>
            </a:gradFill>
            <a:ln>
              <a:noFill/>
            </a:ln>
          </p:spPr>
          <p:style>
            <a:lnRef idx="1">
              <a:schemeClr val="accent2"/>
            </a:lnRef>
            <a:fillRef idx="2">
              <a:schemeClr val="accent2"/>
            </a:fillRef>
            <a:effectRef idx="1">
              <a:schemeClr val="accent2"/>
            </a:effectRef>
            <a:fontRef idx="minor">
              <a:schemeClr val="dk1"/>
            </a:fontRef>
          </p:style>
          <p:txBody>
            <a:bodyPr rtlCol="0" anchor="t"/>
            <a:lstStyle/>
            <a:p>
              <a:pPr marL="265113" marR="0" lvl="0" indent="-265113" algn="l" defTabSz="914400" rtl="0" eaLnBrk="1" fontAlgn="auto" latinLnBrk="0" hangingPunct="1">
                <a:lnSpc>
                  <a:spcPts val="1700"/>
                </a:lnSpc>
                <a:spcBef>
                  <a:spcPts val="0"/>
                </a:spcBef>
                <a:spcAft>
                  <a:spcPts val="0"/>
                </a:spcAft>
                <a:buClrTx/>
                <a:buSzPct val="180000"/>
                <a:buFontTx/>
                <a:buBlip>
                  <a:blip r:embed="rId7">
                    <a:extLst>
                      <a:ext uri="{96DAC541-7B7A-43D3-8B79-37D633B846F1}">
                        <asvg:svgBlip xmlns:asvg="http://schemas.microsoft.com/office/drawing/2016/SVG/main" r:embed="rId8"/>
                      </a:ext>
                    </a:extLst>
                  </a:blip>
                </a:buBlip>
                <a:tabLst/>
                <a:defRPr/>
              </a:pPr>
              <a:r>
                <a:rPr kumimoji="1" lang="ja-JP" altLang="en-US"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t>情報収集と共有</a:t>
              </a:r>
              <a:endParaRPr kumimoji="1" lang="en-US" altLang="ja-JP"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endParaRPr>
            </a:p>
            <a:p>
              <a:pPr marL="265113" marR="0" lvl="0" indent="-265113" algn="l" defTabSz="914400" rtl="0" eaLnBrk="1" fontAlgn="auto" latinLnBrk="0" hangingPunct="1">
                <a:lnSpc>
                  <a:spcPts val="1700"/>
                </a:lnSpc>
                <a:spcBef>
                  <a:spcPts val="0"/>
                </a:spcBef>
                <a:spcAft>
                  <a:spcPts val="0"/>
                </a:spcAft>
                <a:buClrTx/>
                <a:buSzPct val="180000"/>
                <a:buFontTx/>
                <a:buBlip>
                  <a:blip r:embed="rId7">
                    <a:extLst>
                      <a:ext uri="{96DAC541-7B7A-43D3-8B79-37D633B846F1}">
                        <asvg:svgBlip xmlns:asvg="http://schemas.microsoft.com/office/drawing/2016/SVG/main" r:embed="rId8"/>
                      </a:ext>
                    </a:extLst>
                  </a:blip>
                </a:buBlip>
                <a:tabLst/>
                <a:defRPr/>
              </a:pPr>
              <a:r>
                <a:rPr kumimoji="1" lang="ja-JP" altLang="en-US"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t>ウェブサイトの</a:t>
              </a:r>
              <a:br>
                <a:rPr kumimoji="1" lang="en-US" altLang="ja-JP"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br>
              <a:r>
                <a:rPr kumimoji="1" lang="ja-JP" altLang="en-US"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t>情報セキュリティ</a:t>
              </a:r>
            </a:p>
            <a:p>
              <a:pPr marL="265113" marR="0" lvl="0" indent="-265113" algn="l" defTabSz="914400" rtl="0" eaLnBrk="1" fontAlgn="auto" latinLnBrk="0" hangingPunct="1">
                <a:lnSpc>
                  <a:spcPts val="1700"/>
                </a:lnSpc>
                <a:spcBef>
                  <a:spcPts val="0"/>
                </a:spcBef>
                <a:spcAft>
                  <a:spcPts val="0"/>
                </a:spcAft>
                <a:buClrTx/>
                <a:buSzPct val="180000"/>
                <a:buFontTx/>
                <a:buBlip>
                  <a:blip r:embed="rId7">
                    <a:extLst>
                      <a:ext uri="{96DAC541-7B7A-43D3-8B79-37D633B846F1}">
                        <asvg:svgBlip xmlns:asvg="http://schemas.microsoft.com/office/drawing/2016/SVG/main" r:embed="rId8"/>
                      </a:ext>
                    </a:extLst>
                  </a:blip>
                </a:buBlip>
                <a:tabLst/>
                <a:defRPr/>
              </a:pPr>
              <a:r>
                <a:rPr kumimoji="1" lang="ja-JP" altLang="en-US"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t>クラウドサービスの</a:t>
              </a:r>
              <a:br>
                <a:rPr kumimoji="1" lang="en-US" altLang="ja-JP"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br>
              <a:r>
                <a:rPr kumimoji="1" lang="ja-JP" altLang="en-US"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t>情報セキュリティ</a:t>
              </a:r>
            </a:p>
            <a:p>
              <a:pPr marL="265113" marR="0" lvl="0" indent="-265113" algn="l" defTabSz="914400" rtl="0" eaLnBrk="1" fontAlgn="auto" latinLnBrk="0" hangingPunct="1">
                <a:lnSpc>
                  <a:spcPts val="1700"/>
                </a:lnSpc>
                <a:spcBef>
                  <a:spcPts val="0"/>
                </a:spcBef>
                <a:spcAft>
                  <a:spcPts val="0"/>
                </a:spcAft>
                <a:buClrTx/>
                <a:buSzPct val="180000"/>
                <a:buFontTx/>
                <a:buBlip>
                  <a:blip r:embed="rId7">
                    <a:extLst>
                      <a:ext uri="{96DAC541-7B7A-43D3-8B79-37D633B846F1}">
                        <asvg:svgBlip xmlns:asvg="http://schemas.microsoft.com/office/drawing/2016/SVG/main" r:embed="rId8"/>
                      </a:ext>
                    </a:extLst>
                  </a:blip>
                </a:buBlip>
                <a:tabLst/>
                <a:defRPr/>
              </a:pPr>
              <a:r>
                <a:rPr kumimoji="1" lang="ja-JP" altLang="en-US"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t>情報セキュリティ</a:t>
              </a:r>
              <a:br>
                <a:rPr kumimoji="1" lang="en-US" altLang="ja-JP"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br>
              <a:r>
                <a:rPr kumimoji="1" lang="ja-JP" altLang="en-US"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t>サービスの活用</a:t>
              </a:r>
            </a:p>
            <a:p>
              <a:pPr marL="265113" marR="0" lvl="0" indent="-265113" algn="l" defTabSz="914400" rtl="0" eaLnBrk="1" fontAlgn="auto" latinLnBrk="0" hangingPunct="1">
                <a:lnSpc>
                  <a:spcPts val="1700"/>
                </a:lnSpc>
                <a:spcBef>
                  <a:spcPts val="0"/>
                </a:spcBef>
                <a:spcAft>
                  <a:spcPts val="0"/>
                </a:spcAft>
                <a:buClrTx/>
                <a:buSzPct val="180000"/>
                <a:buFontTx/>
                <a:buBlip>
                  <a:blip r:embed="rId7">
                    <a:extLst>
                      <a:ext uri="{96DAC541-7B7A-43D3-8B79-37D633B846F1}">
                        <asvg:svgBlip xmlns:asvg="http://schemas.microsoft.com/office/drawing/2016/SVG/main" r:embed="rId8"/>
                      </a:ext>
                    </a:extLst>
                  </a:blip>
                </a:buBlip>
                <a:tabLst/>
                <a:defRPr/>
              </a:pPr>
              <a:r>
                <a:rPr kumimoji="1" lang="ja-JP" altLang="en-US"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t>技術的対作例と活用</a:t>
              </a:r>
            </a:p>
            <a:p>
              <a:pPr marL="265113" marR="0" lvl="0" indent="-265113" algn="l" defTabSz="914400" rtl="0" eaLnBrk="1" fontAlgn="auto" latinLnBrk="0" hangingPunct="1">
                <a:lnSpc>
                  <a:spcPts val="1700"/>
                </a:lnSpc>
                <a:spcBef>
                  <a:spcPts val="0"/>
                </a:spcBef>
                <a:spcAft>
                  <a:spcPts val="0"/>
                </a:spcAft>
                <a:buClrTx/>
                <a:buSzPct val="180000"/>
                <a:buFontTx/>
                <a:buBlip>
                  <a:blip r:embed="rId7">
                    <a:extLst>
                      <a:ext uri="{96DAC541-7B7A-43D3-8B79-37D633B846F1}">
                        <asvg:svgBlip xmlns:asvg="http://schemas.microsoft.com/office/drawing/2016/SVG/main" r:embed="rId8"/>
                      </a:ext>
                    </a:extLst>
                  </a:blip>
                </a:buBlip>
                <a:tabLst/>
                <a:defRPr/>
              </a:pPr>
              <a:r>
                <a:rPr kumimoji="1" lang="ja-JP" altLang="en-US"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t>詳細リスク分析の</a:t>
              </a:r>
              <a:br>
                <a:rPr kumimoji="1" lang="en-US" altLang="ja-JP"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br>
              <a:r>
                <a:rPr kumimoji="1" lang="ja-JP" altLang="en-US" sz="1100" b="1" i="0" u="none" strike="noStrike" kern="1200" cap="none" spc="0" normalizeH="0" baseline="0" noProof="0" dirty="0">
                  <a:ln>
                    <a:noFill/>
                  </a:ln>
                  <a:solidFill>
                    <a:srgbClr val="808080">
                      <a:lumMod val="75000"/>
                    </a:srgbClr>
                  </a:solidFill>
                  <a:effectLst/>
                  <a:uLnTx/>
                  <a:uFillTx/>
                  <a:latin typeface="メイリオ" panose="020B0604030504040204" pitchFamily="50" charset="-128"/>
                  <a:ea typeface="メイリオ" panose="020B0604030504040204" pitchFamily="50" charset="-128"/>
                  <a:cs typeface="+mn-cs"/>
                </a:rPr>
                <a:t>実施方法</a:t>
              </a:r>
            </a:p>
          </p:txBody>
        </p:sp>
        <p:pic>
          <p:nvPicPr>
            <p:cNvPr id="27" name="図 26">
              <a:extLst>
                <a:ext uri="{FF2B5EF4-FFF2-40B4-BE49-F238E27FC236}">
                  <a16:creationId xmlns:a16="http://schemas.microsoft.com/office/drawing/2014/main" id="{D208C5AA-7755-4603-BF28-4CA41CA712C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466985" y="5025214"/>
              <a:ext cx="461905" cy="276264"/>
            </a:xfrm>
            <a:prstGeom prst="rect">
              <a:avLst/>
            </a:prstGeom>
          </p:spPr>
        </p:pic>
      </p:grpSp>
      <p:sp>
        <p:nvSpPr>
          <p:cNvPr id="29" name="スライド番号プレースホルダー 5">
            <a:extLst>
              <a:ext uri="{FF2B5EF4-FFF2-40B4-BE49-F238E27FC236}">
                <a16:creationId xmlns:a16="http://schemas.microsoft.com/office/drawing/2014/main" id="{382B9F7D-47B9-4F1E-8426-3748BE7AD8AC}"/>
              </a:ext>
            </a:extLst>
          </p:cNvPr>
          <p:cNvSpPr txBox="1">
            <a:spLocks/>
          </p:cNvSpPr>
          <p:nvPr/>
        </p:nvSpPr>
        <p:spPr bwMode="auto">
          <a:xfrm>
            <a:off x="7605295" y="6552000"/>
            <a:ext cx="230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defPPr>
              <a:defRPr lang="ja-JP"/>
            </a:defPPr>
            <a:lvl1pPr marL="0" algn="r" defTabSz="914400" rtl="0" eaLnBrk="1" latinLnBrk="0" hangingPunct="1">
              <a:defRPr kumimoji="1" sz="1400" kern="1200">
                <a:solidFill>
                  <a:srgbClr val="000066"/>
                </a:solidFill>
                <a:latin typeface="IPA Pゴシック" panose="020B0500000000000000" pitchFamily="50" charset="-128"/>
                <a:ea typeface="IPA Pゴシック" panose="020B05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400" b="0" i="0" u="none" strike="noStrike" kern="1200" cap="none" spc="0" normalizeH="0" baseline="0" noProof="0" smtClean="0">
                <a:ln>
                  <a:noFill/>
                </a:ln>
                <a:solidFill>
                  <a:srgbClr val="002060"/>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ja-JP" altLang="en-US" sz="14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3" name="日付プレースホルダー 2">
            <a:extLst>
              <a:ext uri="{FF2B5EF4-FFF2-40B4-BE49-F238E27FC236}">
                <a16:creationId xmlns:a16="http://schemas.microsoft.com/office/drawing/2014/main" id="{7D492685-73C3-43FE-B728-2F009EAD1F55}"/>
              </a:ext>
            </a:extLst>
          </p:cNvPr>
          <p:cNvSpPr>
            <a:spLocks noGrp="1"/>
          </p:cNvSpPr>
          <p:nvPr>
            <p:ph type="dt" sz="half" idx="10"/>
          </p:nvPr>
        </p:nvSpPr>
        <p:spPr/>
        <p:txBody>
          <a:bodyPr/>
          <a:lstStyle/>
          <a:p>
            <a:r>
              <a:rPr lang="en-US" altLang="ja-JP"/>
              <a:t>2020/12/8</a:t>
            </a:r>
            <a:endParaRPr lang="ja-JP" altLang="en-US"/>
          </a:p>
        </p:txBody>
      </p:sp>
      <p:sp>
        <p:nvSpPr>
          <p:cNvPr id="4" name="フッター プレースホルダー 3">
            <a:extLst>
              <a:ext uri="{FF2B5EF4-FFF2-40B4-BE49-F238E27FC236}">
                <a16:creationId xmlns:a16="http://schemas.microsoft.com/office/drawing/2014/main" id="{6C8AE830-A71B-4E8D-A996-004DC23966BF}"/>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68048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37E408-2913-47C1-8131-A19F012F401A}"/>
              </a:ext>
            </a:extLst>
          </p:cNvPr>
          <p:cNvSpPr txBox="1"/>
          <p:nvPr/>
        </p:nvSpPr>
        <p:spPr>
          <a:xfrm>
            <a:off x="836433" y="1500753"/>
            <a:ext cx="8509055" cy="47987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・対応すべきリスクの特定</a:t>
            </a:r>
            <a:endPar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a:p>
            <a:pPr marL="457200" marR="0" lvl="1" indent="0" algn="l" defTabSz="914400" rtl="0" eaLnBrk="1" fontAlgn="auto" latinLnBrk="0" hangingPunct="1">
              <a:lnSpc>
                <a:spcPct val="100000"/>
              </a:lnSpc>
              <a:spcBef>
                <a:spcPts val="0"/>
              </a:spcBef>
              <a:spcAft>
                <a:spcPts val="500"/>
              </a:spcAft>
              <a:buClrTx/>
              <a:buSzTx/>
              <a:buFontTx/>
              <a:buNone/>
              <a:tabLst/>
              <a:defRPr/>
            </a:pPr>
            <a:r>
              <a:rPr kumimoji="1" lang="ja-JP" altLang="en-US" sz="20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経営者が避けたい重大事故から、対応すべきリスクを特定</a:t>
            </a:r>
          </a:p>
          <a:p>
            <a:pPr marL="457200" marR="0" lvl="1" indent="0" algn="l" defTabSz="914400" rtl="0" eaLnBrk="1" fontAlgn="auto" latinLnBrk="0" hangingPunct="1">
              <a:lnSpc>
                <a:spcPct val="100000"/>
              </a:lnSpc>
              <a:spcBef>
                <a:spcPts val="0"/>
              </a:spcBef>
              <a:spcAft>
                <a:spcPts val="500"/>
              </a:spcAft>
              <a:buClrTx/>
              <a:buSzTx/>
              <a:buFontTx/>
              <a:buNone/>
              <a:tabLst/>
              <a:defRPr/>
            </a:pPr>
            <a:r>
              <a:rPr kumimoji="1" lang="ja-JP" altLang="en-US"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外部状況：法律や規制、情報セキュリティ事故の傾向、取引先からの</a:t>
            </a:r>
            <a:br>
              <a:rPr kumimoji="1" lang="en-US" altLang="ja-JP"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br>
            <a:r>
              <a:rPr kumimoji="1" lang="ja-JP" altLang="en-US"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　　　　　情報セキュリティに関する要求事項など</a:t>
            </a:r>
          </a:p>
          <a:p>
            <a:pPr marL="457200" marR="0" lvl="1" indent="0" algn="l" defTabSz="914400" rtl="0" eaLnBrk="1" fontAlgn="auto" latinLnBrk="0" hangingPunct="1">
              <a:lnSpc>
                <a:spcPct val="100000"/>
              </a:lnSpc>
              <a:spcBef>
                <a:spcPts val="0"/>
              </a:spcBef>
              <a:spcAft>
                <a:spcPts val="500"/>
              </a:spcAft>
              <a:buClrTx/>
              <a:buSzTx/>
              <a:buFontTx/>
              <a:buNone/>
              <a:tabLst/>
              <a:defRPr/>
            </a:pPr>
            <a:r>
              <a:rPr kumimoji="1" lang="ja-JP" altLang="en-US"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内部状況：経営・情報セキュリティ方針、管理体制、情報システムの</a:t>
            </a:r>
            <a:br>
              <a:rPr kumimoji="1" lang="en-US" altLang="ja-JP"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br>
            <a:r>
              <a:rPr kumimoji="1" lang="ja-JP" altLang="en-US"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　　　　　利用状況など</a:t>
            </a:r>
            <a:endPar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1000"/>
              </a:spcBef>
              <a:spcAft>
                <a:spcPts val="500"/>
              </a:spcAft>
              <a:buClrTx/>
              <a:buSzTx/>
              <a:buFontTx/>
              <a:buNone/>
              <a:tabLst/>
              <a:defRPr/>
            </a:pPr>
            <a:r>
              <a:rPr kumimoji="1" lang="ja-JP" altLang="en-US"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・対策の決定</a:t>
            </a:r>
            <a:endParaRPr kumimoji="1" lang="en-US" altLang="ja-JP" sz="28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a:p>
            <a:pPr marL="457200" marR="0" lvl="1" indent="0" algn="l" defTabSz="914400" rtl="0" eaLnBrk="1" fontAlgn="auto" latinLnBrk="0" hangingPunct="1">
              <a:lnSpc>
                <a:spcPct val="100000"/>
              </a:lnSpc>
              <a:spcBef>
                <a:spcPts val="0"/>
              </a:spcBef>
              <a:spcAft>
                <a:spcPts val="500"/>
              </a:spcAft>
              <a:buClrTx/>
              <a:buSzTx/>
              <a:buFontTx/>
              <a:buNone/>
              <a:tabLst/>
              <a:defRPr/>
            </a:pPr>
            <a:r>
              <a:rPr kumimoji="1" lang="ja-JP" altLang="en-US" sz="20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リスクが大きなものを優先して対策を実施</a:t>
            </a:r>
          </a:p>
          <a:p>
            <a:pPr marL="914400" marR="0" lvl="2" indent="0" algn="l" defTabSz="914400" rtl="0" eaLnBrk="1" fontAlgn="auto" latinLnBrk="0" hangingPunct="1">
              <a:lnSpc>
                <a:spcPct val="100000"/>
              </a:lnSpc>
              <a:spcBef>
                <a:spcPts val="0"/>
              </a:spcBef>
              <a:spcAft>
                <a:spcPts val="1000"/>
              </a:spcAft>
              <a:buClrTx/>
              <a:buSzTx/>
              <a:buFontTx/>
              <a:buNone/>
              <a:tabLst/>
              <a:defRPr/>
            </a:pPr>
            <a:r>
              <a:rPr kumimoji="1" lang="ja-JP" altLang="en-US"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いつ事故が起きてもおかしくない</a:t>
            </a:r>
            <a:br>
              <a:rPr kumimoji="1" lang="en-US" altLang="ja-JP"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br>
            <a:r>
              <a:rPr kumimoji="1" lang="ja-JP" altLang="en-US"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事故が起きると大きな被害になる</a:t>
            </a:r>
          </a:p>
          <a:p>
            <a:pPr marL="457200" marR="0" lvl="1" indent="0" algn="l" defTabSz="914400" rtl="0" eaLnBrk="1" fontAlgn="auto" latinLnBrk="0" hangingPunct="1">
              <a:lnSpc>
                <a:spcPct val="100000"/>
              </a:lnSpc>
              <a:spcBef>
                <a:spcPts val="0"/>
              </a:spcBef>
              <a:spcAft>
                <a:spcPts val="500"/>
              </a:spcAft>
              <a:buClrTx/>
              <a:buSzTx/>
              <a:buFontTx/>
              <a:buNone/>
              <a:tabLst/>
              <a:defRPr/>
            </a:pPr>
            <a:r>
              <a:rPr kumimoji="1" lang="ja-JP" altLang="en-US" sz="20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リスクが小さなものは許容する</a:t>
            </a:r>
          </a:p>
          <a:p>
            <a:pPr marL="914400" marR="0" lvl="2" indent="0" algn="l" defTabSz="914400" rtl="0" eaLnBrk="1" fontAlgn="auto" latinLnBrk="0" hangingPunct="1">
              <a:lnSpc>
                <a:spcPct val="100000"/>
              </a:lnSpc>
              <a:spcBef>
                <a:spcPts val="0"/>
              </a:spcBef>
              <a:spcAft>
                <a:spcPts val="500"/>
              </a:spcAft>
              <a:buClrTx/>
              <a:buSzTx/>
              <a:buFontTx/>
              <a:buNone/>
              <a:tabLst/>
              <a:defRPr/>
            </a:pPr>
            <a:r>
              <a:rPr kumimoji="1" lang="ja-JP" altLang="en-US"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事故が起きる可能性が小さい</a:t>
            </a:r>
            <a:br>
              <a:rPr kumimoji="1" lang="en-US" altLang="ja-JP"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br>
            <a:r>
              <a:rPr kumimoji="1" lang="ja-JP" altLang="en-US" sz="18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rPr>
              <a:t>発生しても被害が軽微である</a:t>
            </a:r>
            <a:endParaRPr kumimoji="1" lang="ja-JP" altLang="en-US" sz="2000" b="1" i="0" u="none" strike="noStrike" kern="1200" cap="none" spc="0" normalizeH="0" baseline="0" noProof="0" dirty="0">
              <a:ln>
                <a:noFill/>
              </a:ln>
              <a:solidFill>
                <a:srgbClr val="2D2D8A">
                  <a:lumMod val="75000"/>
                </a:srgbClr>
              </a:solidFill>
              <a:effectLst/>
              <a:uLnTx/>
              <a:uFillTx/>
              <a:latin typeface="Meiryo UI" panose="020B0604030504040204" pitchFamily="50" charset="-128"/>
              <a:ea typeface="メイリオ" panose="020B0604030504040204" pitchFamily="50" charset="-128"/>
              <a:cs typeface="+mn-cs"/>
            </a:endParaRPr>
          </a:p>
        </p:txBody>
      </p:sp>
      <p:sp>
        <p:nvSpPr>
          <p:cNvPr id="11" name="テキスト ボックス 10">
            <a:extLst>
              <a:ext uri="{FF2B5EF4-FFF2-40B4-BE49-F238E27FC236}">
                <a16:creationId xmlns:a16="http://schemas.microsoft.com/office/drawing/2014/main" id="{2316FEAD-69FC-4A0A-BEF5-AE192163A0B1}"/>
              </a:ext>
            </a:extLst>
          </p:cNvPr>
          <p:cNvSpPr txBox="1"/>
          <p:nvPr/>
        </p:nvSpPr>
        <p:spPr>
          <a:xfrm>
            <a:off x="704528" y="61086"/>
            <a:ext cx="727280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本格的に取り組む</a:t>
            </a:r>
            <a:endParaRPr kumimoji="1" lang="en-US" altLang="ja-JP" sz="20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endParaRPr>
          </a:p>
        </p:txBody>
      </p:sp>
      <p:sp>
        <p:nvSpPr>
          <p:cNvPr id="12" name="テキスト ボックス 11">
            <a:extLst>
              <a:ext uri="{FF2B5EF4-FFF2-40B4-BE49-F238E27FC236}">
                <a16:creationId xmlns:a16="http://schemas.microsoft.com/office/drawing/2014/main" id="{B1489939-5FF1-4919-BFAC-833790FC902A}"/>
              </a:ext>
            </a:extLst>
          </p:cNvPr>
          <p:cNvSpPr txBox="1"/>
          <p:nvPr/>
        </p:nvSpPr>
        <p:spPr>
          <a:xfrm>
            <a:off x="836433" y="478414"/>
            <a:ext cx="76449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1" i="0" u="none" strike="noStrike" kern="1200" cap="none" spc="0" normalizeH="0" baseline="0" noProof="0" dirty="0">
                <a:ln>
                  <a:noFill/>
                </a:ln>
                <a:solidFill>
                  <a:srgbClr val="002060"/>
                </a:solidFill>
                <a:effectLst/>
                <a:uLnTx/>
                <a:uFillTx/>
                <a:latin typeface="Meiryo UI" panose="020B0604030504040204" pitchFamily="50" charset="-128"/>
                <a:ea typeface="メイリオ" panose="020B0604030504040204" pitchFamily="50" charset="-128"/>
                <a:cs typeface="+mn-cs"/>
              </a:rPr>
              <a:t>情報セキュリティ規程の作成</a:t>
            </a:r>
          </a:p>
        </p:txBody>
      </p:sp>
      <p:sp>
        <p:nvSpPr>
          <p:cNvPr id="13" name="スライド番号プレースホルダー 6">
            <a:extLst>
              <a:ext uri="{FF2B5EF4-FFF2-40B4-BE49-F238E27FC236}">
                <a16:creationId xmlns:a16="http://schemas.microsoft.com/office/drawing/2014/main" id="{C14A8AA2-1DE4-4C3B-9E22-28D761F642C5}"/>
              </a:ext>
            </a:extLst>
          </p:cNvPr>
          <p:cNvSpPr>
            <a:spLocks noGrp="1"/>
          </p:cNvSpPr>
          <p:nvPr>
            <p:ph type="sldNum" sz="quarter" idx="12"/>
          </p:nvPr>
        </p:nvSpPr>
        <p:spPr>
          <a:xfrm>
            <a:off x="322083" y="6627814"/>
            <a:ext cx="2133600" cy="28733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a:ln>
                  <a:noFill/>
                </a:ln>
                <a:solidFill>
                  <a:srgbClr val="FFFFFF"/>
                </a:solidFill>
                <a:effectLst/>
                <a:uLnTx/>
                <a:uFillTx/>
                <a:latin typeface="IPA Pゴシック" panose="020B0500000000000000" pitchFamily="50" charset="-128"/>
                <a:ea typeface="IPA Pゴシック" panose="020B05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1" lang="ja-JP" altLang="en-US" sz="1100" b="0"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endParaRPr>
          </a:p>
        </p:txBody>
      </p:sp>
      <p:grpSp>
        <p:nvGrpSpPr>
          <p:cNvPr id="14" name="グループ化 13">
            <a:extLst>
              <a:ext uri="{FF2B5EF4-FFF2-40B4-BE49-F238E27FC236}">
                <a16:creationId xmlns:a16="http://schemas.microsoft.com/office/drawing/2014/main" id="{BEA6A307-7F1B-4E13-8EB4-418ADB282264}"/>
              </a:ext>
            </a:extLst>
          </p:cNvPr>
          <p:cNvGrpSpPr/>
          <p:nvPr/>
        </p:nvGrpSpPr>
        <p:grpSpPr>
          <a:xfrm>
            <a:off x="5156172" y="4574388"/>
            <a:ext cx="4254528" cy="1951828"/>
            <a:chOff x="1825835" y="4827409"/>
            <a:chExt cx="5078641" cy="1924682"/>
          </a:xfrm>
        </p:grpSpPr>
        <p:pic>
          <p:nvPicPr>
            <p:cNvPr id="15" name="図 14">
              <a:extLst>
                <a:ext uri="{FF2B5EF4-FFF2-40B4-BE49-F238E27FC236}">
                  <a16:creationId xmlns:a16="http://schemas.microsoft.com/office/drawing/2014/main" id="{F4A47C09-D420-468D-BCD8-7E18F5B79CF2}"/>
                </a:ext>
              </a:extLst>
            </p:cNvPr>
            <p:cNvPicPr>
              <a:picLocks noChangeAspect="1"/>
            </p:cNvPicPr>
            <p:nvPr/>
          </p:nvPicPr>
          <p:blipFill>
            <a:blip r:embed="rId2"/>
            <a:stretch>
              <a:fillRect/>
            </a:stretch>
          </p:blipFill>
          <p:spPr>
            <a:xfrm>
              <a:off x="2487174" y="4827409"/>
              <a:ext cx="4417302" cy="1537055"/>
            </a:xfrm>
            <a:prstGeom prst="rect">
              <a:avLst/>
            </a:prstGeom>
          </p:spPr>
        </p:pic>
        <p:sp>
          <p:nvSpPr>
            <p:cNvPr id="16" name="吹き出し: 円形 5">
              <a:extLst>
                <a:ext uri="{FF2B5EF4-FFF2-40B4-BE49-F238E27FC236}">
                  <a16:creationId xmlns:a16="http://schemas.microsoft.com/office/drawing/2014/main" id="{6F6A6351-0F12-4B89-97F0-6F9C14D7EBDA}"/>
                </a:ext>
              </a:extLst>
            </p:cNvPr>
            <p:cNvSpPr/>
            <p:nvPr/>
          </p:nvSpPr>
          <p:spPr>
            <a:xfrm>
              <a:off x="1825835" y="6292507"/>
              <a:ext cx="1602355" cy="459584"/>
            </a:xfrm>
            <a:prstGeom prst="wedgeEllipseCallout">
              <a:avLst>
                <a:gd name="adj1" fmla="val 18798"/>
                <a:gd name="adj2" fmla="val -13086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rPr>
                <a:t>事故が起きると</a:t>
              </a:r>
              <a:br>
                <a:rPr kumimoji="1" lang="en-US" altLang="ja-JP" sz="900" b="1"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rPr>
              </a:br>
              <a:r>
                <a:rPr kumimoji="1" lang="ja-JP" altLang="en-US" sz="900" b="1"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rPr>
                <a:t>大きな被害</a:t>
              </a:r>
            </a:p>
          </p:txBody>
        </p:sp>
      </p:grpSp>
      <p:grpSp>
        <p:nvGrpSpPr>
          <p:cNvPr id="17" name="グループ化 16">
            <a:extLst>
              <a:ext uri="{FF2B5EF4-FFF2-40B4-BE49-F238E27FC236}">
                <a16:creationId xmlns:a16="http://schemas.microsoft.com/office/drawing/2014/main" id="{AAF87FAF-1F37-4DF2-96F6-73AE1C21E1A4}"/>
              </a:ext>
            </a:extLst>
          </p:cNvPr>
          <p:cNvGrpSpPr/>
          <p:nvPr/>
        </p:nvGrpSpPr>
        <p:grpSpPr>
          <a:xfrm>
            <a:off x="4164600" y="76425"/>
            <a:ext cx="3958428" cy="267856"/>
            <a:chOff x="2627784" y="76425"/>
            <a:chExt cx="3958428" cy="267856"/>
          </a:xfrm>
        </p:grpSpPr>
        <p:sp>
          <p:nvSpPr>
            <p:cNvPr id="18" name="ホームベース 19">
              <a:extLst>
                <a:ext uri="{FF2B5EF4-FFF2-40B4-BE49-F238E27FC236}">
                  <a16:creationId xmlns:a16="http://schemas.microsoft.com/office/drawing/2014/main" id="{8A933B4E-5950-409D-B45D-693C28212A6C}"/>
                </a:ext>
              </a:extLst>
            </p:cNvPr>
            <p:cNvSpPr/>
            <p:nvPr/>
          </p:nvSpPr>
          <p:spPr>
            <a:xfrm>
              <a:off x="2627784" y="76425"/>
              <a:ext cx="989607" cy="267856"/>
            </a:xfrm>
            <a:prstGeom prst="homePlate">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lIns="27000" tIns="54000" rIns="27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Step1</a:t>
              </a:r>
              <a:br>
                <a:rPr kumimoji="1" lang="en-US" altLang="ja-JP" sz="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br>
              <a:r>
                <a:rPr kumimoji="1" lang="ja-JP" altLang="en-US" sz="525"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できるところから始める</a:t>
              </a:r>
            </a:p>
          </p:txBody>
        </p:sp>
        <p:sp>
          <p:nvSpPr>
            <p:cNvPr id="19" name="ホームベース 20">
              <a:extLst>
                <a:ext uri="{FF2B5EF4-FFF2-40B4-BE49-F238E27FC236}">
                  <a16:creationId xmlns:a16="http://schemas.microsoft.com/office/drawing/2014/main" id="{0F7CC488-8169-44DC-A0A5-E27199E4A576}"/>
                </a:ext>
              </a:extLst>
            </p:cNvPr>
            <p:cNvSpPr/>
            <p:nvPr/>
          </p:nvSpPr>
          <p:spPr>
            <a:xfrm>
              <a:off x="3617391" y="76425"/>
              <a:ext cx="989607" cy="267856"/>
            </a:xfrm>
            <a:prstGeom prst="homePlate">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Step2</a:t>
              </a:r>
              <a:br>
                <a:rPr kumimoji="1" lang="en-US" altLang="ja-JP" sz="675"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br>
              <a:r>
                <a:rPr kumimoji="1" lang="ja-JP" altLang="en-US" sz="525"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組織的</a:t>
              </a:r>
              <a:r>
                <a:rPr kumimoji="1" lang="ja-JP" altLang="en-US" sz="45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な</a:t>
              </a:r>
              <a:r>
                <a:rPr kumimoji="1" lang="ja-JP" altLang="en-US" sz="525"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取</a:t>
              </a:r>
              <a:r>
                <a:rPr kumimoji="1" lang="ja-JP" altLang="en-US" sz="45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り</a:t>
              </a:r>
              <a:r>
                <a:rPr kumimoji="1" lang="ja-JP" altLang="en-US" sz="525"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組</a:t>
              </a:r>
              <a:r>
                <a:rPr kumimoji="1" lang="ja-JP" altLang="en-US" sz="45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みを</a:t>
              </a:r>
              <a:r>
                <a:rPr kumimoji="1" lang="ja-JP" altLang="en-US" sz="525"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開始</a:t>
              </a:r>
            </a:p>
          </p:txBody>
        </p:sp>
        <p:sp>
          <p:nvSpPr>
            <p:cNvPr id="20" name="ホームベース 21">
              <a:extLst>
                <a:ext uri="{FF2B5EF4-FFF2-40B4-BE49-F238E27FC236}">
                  <a16:creationId xmlns:a16="http://schemas.microsoft.com/office/drawing/2014/main" id="{5E326578-C46C-4B04-BE1F-125BBA04861E}"/>
                </a:ext>
              </a:extLst>
            </p:cNvPr>
            <p:cNvSpPr/>
            <p:nvPr/>
          </p:nvSpPr>
          <p:spPr>
            <a:xfrm>
              <a:off x="4606998" y="76425"/>
              <a:ext cx="989607" cy="267856"/>
            </a:xfrm>
            <a:prstGeom prst="homePlate">
              <a:avLst/>
            </a:prstGeom>
            <a:solidFill>
              <a:srgbClr val="CC66F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Step3</a:t>
              </a:r>
              <a:br>
                <a:rPr kumimoji="1" lang="en-US" altLang="ja-JP" sz="6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br>
              <a:r>
                <a:rPr kumimoji="1" lang="ja-JP" altLang="en-US" sz="525"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本格的</a:t>
              </a:r>
              <a:r>
                <a:rPr kumimoji="1" lang="ja-JP" altLang="en-US" sz="4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に</a:t>
              </a:r>
              <a:r>
                <a:rPr kumimoji="1" lang="ja-JP" altLang="en-US" sz="525"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取</a:t>
              </a:r>
              <a:r>
                <a:rPr kumimoji="1" lang="ja-JP" altLang="en-US" sz="4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り</a:t>
              </a:r>
              <a:r>
                <a:rPr kumimoji="1" lang="ja-JP" altLang="en-US" sz="525"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組</a:t>
              </a:r>
              <a:r>
                <a:rPr kumimoji="1" lang="ja-JP" altLang="en-US" sz="4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む</a:t>
              </a:r>
              <a:endParaRPr kumimoji="1" lang="ja-JP" altLang="en-US" sz="525"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endParaRPr>
            </a:p>
          </p:txBody>
        </p:sp>
        <p:sp>
          <p:nvSpPr>
            <p:cNvPr id="21" name="ホームベース 22">
              <a:extLst>
                <a:ext uri="{FF2B5EF4-FFF2-40B4-BE49-F238E27FC236}">
                  <a16:creationId xmlns:a16="http://schemas.microsoft.com/office/drawing/2014/main" id="{C90CAF8C-7630-49FA-8329-F76F9D18015D}"/>
                </a:ext>
              </a:extLst>
            </p:cNvPr>
            <p:cNvSpPr/>
            <p:nvPr/>
          </p:nvSpPr>
          <p:spPr>
            <a:xfrm>
              <a:off x="5596605" y="76425"/>
              <a:ext cx="989607" cy="267856"/>
            </a:xfrm>
            <a:prstGeom prst="homePlate">
              <a:avLst/>
            </a:prstGeom>
            <a:solidFill>
              <a:schemeClr val="bg2"/>
            </a:solidFill>
            <a:ln w="25400" cap="flat" cmpd="sng" algn="ctr">
              <a:noFill/>
              <a:prstDash val="solid"/>
            </a:ln>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Step4</a:t>
              </a:r>
              <a:br>
                <a:rPr kumimoji="0" lang="en-US" altLang="ja-JP" sz="600" b="0" i="0" u="none" strike="noStrike" kern="0" cap="none" spc="0" normalizeH="0" baseline="0" noProof="0" dirty="0">
                  <a:ln>
                    <a:noFill/>
                  </a:ln>
                  <a:solidFill>
                    <a:srgbClr val="FFFFFF"/>
                  </a:solidFill>
                  <a:effectLst/>
                  <a:uLnTx/>
                  <a:uFillTx/>
                  <a:latin typeface="メイリオ" panose="020B0604030504040204" pitchFamily="50" charset="-128"/>
                  <a:ea typeface="メイリオ" panose="020B0604030504040204" pitchFamily="50" charset="-128"/>
                  <a:cs typeface="+mn-cs"/>
                </a:rPr>
              </a:br>
              <a:r>
                <a:rPr kumimoji="1" lang="ja-JP" altLang="en-US" sz="4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より</a:t>
              </a:r>
              <a:r>
                <a:rPr kumimoji="1" lang="ja-JP" altLang="en-US" sz="525"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強固</a:t>
              </a:r>
              <a:r>
                <a:rPr kumimoji="1" lang="ja-JP" altLang="en-US" sz="45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にするための</a:t>
              </a:r>
              <a:r>
                <a:rPr kumimoji="1" lang="ja-JP" altLang="en-US" sz="525"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メイリオ" panose="020B0604030504040204" pitchFamily="50" charset="-128"/>
                  <a:ea typeface="メイリオ" panose="020B0604030504040204" pitchFamily="50" charset="-128"/>
                  <a:cs typeface="+mn-cs"/>
                </a:rPr>
                <a:t>方策</a:t>
              </a:r>
            </a:p>
          </p:txBody>
        </p:sp>
      </p:grpSp>
      <p:sp>
        <p:nvSpPr>
          <p:cNvPr id="23" name="スライド番号プレースホルダー 5">
            <a:extLst>
              <a:ext uri="{FF2B5EF4-FFF2-40B4-BE49-F238E27FC236}">
                <a16:creationId xmlns:a16="http://schemas.microsoft.com/office/drawing/2014/main" id="{FE1636F8-DD5F-4D5F-AD71-03477DBCCE09}"/>
              </a:ext>
            </a:extLst>
          </p:cNvPr>
          <p:cNvSpPr txBox="1">
            <a:spLocks/>
          </p:cNvSpPr>
          <p:nvPr/>
        </p:nvSpPr>
        <p:spPr bwMode="auto">
          <a:xfrm>
            <a:off x="7605295" y="6552000"/>
            <a:ext cx="230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defPPr>
              <a:defRPr lang="ja-JP"/>
            </a:defPPr>
            <a:lvl1pPr marL="0" algn="r" defTabSz="914400" rtl="0" eaLnBrk="1" latinLnBrk="0" hangingPunct="1">
              <a:defRPr kumimoji="1" sz="1400" kern="1200">
                <a:solidFill>
                  <a:srgbClr val="000066"/>
                </a:solidFill>
                <a:latin typeface="IPA Pゴシック" panose="020B0500000000000000" pitchFamily="50" charset="-128"/>
                <a:ea typeface="IPA Pゴシック" panose="020B05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400" b="0" i="0" u="none" strike="noStrike" kern="1200" cap="none" spc="0" normalizeH="0" baseline="0" noProof="0" smtClean="0">
                <a:ln>
                  <a:noFill/>
                </a:ln>
                <a:solidFill>
                  <a:srgbClr val="002060"/>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400" b="0" i="0" u="none" strike="noStrike" kern="1200" cap="none" spc="0" normalizeH="0" baseline="0" noProof="0" dirty="0">
              <a:ln>
                <a:noFill/>
              </a:ln>
              <a:solidFill>
                <a:srgbClr val="002060"/>
              </a:solidFill>
              <a:effectLst/>
              <a:uLnTx/>
              <a:uFillTx/>
              <a:latin typeface="Meiryo UI" panose="020B0604030504040204" pitchFamily="50" charset="-128"/>
              <a:ea typeface="Meiryo UI" panose="020B0604030504040204" pitchFamily="50" charset="-128"/>
              <a:cs typeface="+mn-cs"/>
            </a:endParaRPr>
          </a:p>
        </p:txBody>
      </p:sp>
      <p:sp>
        <p:nvSpPr>
          <p:cNvPr id="2" name="日付プレースホルダー 1">
            <a:extLst>
              <a:ext uri="{FF2B5EF4-FFF2-40B4-BE49-F238E27FC236}">
                <a16:creationId xmlns:a16="http://schemas.microsoft.com/office/drawing/2014/main" id="{7A83CF08-E258-4772-959D-10F957D4E26A}"/>
              </a:ext>
            </a:extLst>
          </p:cNvPr>
          <p:cNvSpPr>
            <a:spLocks noGrp="1"/>
          </p:cNvSpPr>
          <p:nvPr>
            <p:ph type="dt" sz="half" idx="10"/>
          </p:nvPr>
        </p:nvSpPr>
        <p:spPr/>
        <p:txBody>
          <a:bodyPr/>
          <a:lstStyle/>
          <a:p>
            <a:r>
              <a:rPr lang="en-US" altLang="ja-JP"/>
              <a:t>2020/12/8</a:t>
            </a:r>
            <a:endParaRPr lang="ja-JP" altLang="en-US"/>
          </a:p>
        </p:txBody>
      </p:sp>
      <p:sp>
        <p:nvSpPr>
          <p:cNvPr id="3" name="フッター プレースホルダー 2">
            <a:extLst>
              <a:ext uri="{FF2B5EF4-FFF2-40B4-BE49-F238E27FC236}">
                <a16:creationId xmlns:a16="http://schemas.microsoft.com/office/drawing/2014/main" id="{1073B1A3-FC7C-443D-9C5C-FF32699F6D3B}"/>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535906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正方形/長方形 104">
            <a:extLst>
              <a:ext uri="{FF2B5EF4-FFF2-40B4-BE49-F238E27FC236}">
                <a16:creationId xmlns:a16="http://schemas.microsoft.com/office/drawing/2014/main" id="{C6F84423-9CE3-4E99-8F79-9C9FAEFDF66B}"/>
              </a:ext>
            </a:extLst>
          </p:cNvPr>
          <p:cNvSpPr/>
          <p:nvPr/>
        </p:nvSpPr>
        <p:spPr>
          <a:xfrm>
            <a:off x="476665" y="361000"/>
            <a:ext cx="7597489" cy="605294"/>
          </a:xfrm>
          <a:prstGeom prst="rect">
            <a:avLst/>
          </a:prstGeom>
          <a:noFill/>
        </p:spPr>
        <p:txBody>
          <a:bodyPr wrap="square" lIns="91440" tIns="45720" rIns="91440" bIns="45720">
            <a:spAutoFit/>
          </a:bodyPr>
          <a:lstStyle/>
          <a:p>
            <a:pPr>
              <a:lnSpc>
                <a:spcPts val="4000"/>
              </a:lnSpc>
            </a:pPr>
            <a:r>
              <a:rPr lang="ja-JP" altLang="en-US" sz="3600" b="1" dirty="0">
                <a:ln w="0"/>
                <a:solidFill>
                  <a:srgbClr val="002060"/>
                </a:solidFill>
                <a:latin typeface="Meiryo UI" panose="020B0604030504040204" pitchFamily="50" charset="-128"/>
                <a:ea typeface="Meiryo UI" panose="020B0604030504040204" pitchFamily="50" charset="-128"/>
              </a:rPr>
              <a:t>情報セキュリティマネジメント指導</a:t>
            </a:r>
            <a:endParaRPr lang="en-US" altLang="ja-JP" sz="3600" b="1" dirty="0">
              <a:ln w="0"/>
              <a:solidFill>
                <a:srgbClr val="002060"/>
              </a:solidFill>
              <a:latin typeface="Meiryo UI" panose="020B0604030504040204" pitchFamily="50" charset="-128"/>
              <a:ea typeface="Meiryo UI" panose="020B0604030504040204" pitchFamily="50" charset="-128"/>
            </a:endParaRPr>
          </a:p>
        </p:txBody>
      </p:sp>
      <p:sp>
        <p:nvSpPr>
          <p:cNvPr id="7" name="テキスト プレースホルダー 7">
            <a:extLst>
              <a:ext uri="{FF2B5EF4-FFF2-40B4-BE49-F238E27FC236}">
                <a16:creationId xmlns:a16="http://schemas.microsoft.com/office/drawing/2014/main" id="{930DE381-C02D-435F-96E0-74491F186A3B}"/>
              </a:ext>
            </a:extLst>
          </p:cNvPr>
          <p:cNvSpPr txBox="1">
            <a:spLocks/>
          </p:cNvSpPr>
          <p:nvPr/>
        </p:nvSpPr>
        <p:spPr>
          <a:xfrm>
            <a:off x="176332" y="1011639"/>
            <a:ext cx="9526016" cy="1093883"/>
          </a:xfrm>
          <a:prstGeom prst="rect">
            <a:avLst/>
          </a:prstGeom>
          <a:solidFill>
            <a:srgbClr val="99D6EC"/>
          </a:solidFill>
          <a:ln>
            <a:noFill/>
          </a:ln>
        </p:spPr>
        <p:txBody>
          <a:bodyPr vert="horz" wrap="square" lIns="199385" tIns="99692" rIns="199385" bIns="99692" rtlCol="0" anchor="t" anchorCtr="0">
            <a:spAutoFit/>
          </a:bodyPr>
          <a:lstStyle>
            <a:lvl1pPr marL="342900" indent="-342900" algn="l" defTabSz="914400" rtl="0" eaLnBrk="1" latinLnBrk="0" hangingPunct="1">
              <a:spcBef>
                <a:spcPts val="600"/>
              </a:spcBef>
              <a:spcAft>
                <a:spcPts val="600"/>
              </a:spcAft>
              <a:buClr>
                <a:srgbClr val="002060"/>
              </a:buClr>
              <a:buFont typeface="Wingdings" panose="05000000000000000000" pitchFamily="2" charset="2"/>
              <a:buChar char="l"/>
              <a:defRPr kumimoji="1" lang="ja-JP" altLang="en-US" sz="2000"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ts val="600"/>
              </a:spcBef>
              <a:spcAft>
                <a:spcPts val="600"/>
              </a:spcAft>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ts val="600"/>
              </a:spcBef>
              <a:spcAft>
                <a:spcPts val="600"/>
              </a:spcAft>
              <a:buFont typeface="Arial" pitchFamily="34" charset="0"/>
              <a:buChar char="•"/>
              <a:defRPr kumimoji="1" sz="105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16531" indent="-316531" defTabSz="844083">
              <a:spcBef>
                <a:spcPts val="554"/>
              </a:spcBef>
              <a:spcAft>
                <a:spcPts val="554"/>
              </a:spcAft>
            </a:pPr>
            <a:r>
              <a:rPr lang="ja-JP" altLang="en-US" sz="1600" dirty="0">
                <a:solidFill>
                  <a:prstClr val="black"/>
                </a:solidFill>
              </a:rPr>
              <a:t>セキュリティポリシーの策定など中小企業における情報セキュリティマネジメント体制の構築に向けた支援を行うため、</a:t>
            </a:r>
            <a:r>
              <a:rPr lang="ja-JP" altLang="en-US" sz="1600" b="1" dirty="0">
                <a:solidFill>
                  <a:prstClr val="black"/>
                </a:solidFill>
              </a:rPr>
              <a:t>全国の中小企業</a:t>
            </a:r>
            <a:r>
              <a:rPr lang="en-US" altLang="ja-JP" sz="1600" b="1" dirty="0">
                <a:solidFill>
                  <a:prstClr val="black"/>
                </a:solidFill>
              </a:rPr>
              <a:t>400</a:t>
            </a:r>
            <a:r>
              <a:rPr lang="ja-JP" altLang="en-US" sz="1600" b="1" dirty="0">
                <a:solidFill>
                  <a:prstClr val="black"/>
                </a:solidFill>
              </a:rPr>
              <a:t>社を対象</a:t>
            </a:r>
            <a:r>
              <a:rPr lang="ja-JP" altLang="en-US" sz="1600" dirty="0">
                <a:solidFill>
                  <a:prstClr val="black"/>
                </a:solidFill>
              </a:rPr>
              <a:t>に</a:t>
            </a:r>
            <a:r>
              <a:rPr lang="ja-JP" altLang="en-US" sz="1600" b="1" dirty="0">
                <a:solidFill>
                  <a:prstClr val="black"/>
                </a:solidFill>
              </a:rPr>
              <a:t>専門家派遣</a:t>
            </a:r>
            <a:r>
              <a:rPr lang="ja-JP" altLang="en-US" sz="1600" dirty="0">
                <a:solidFill>
                  <a:prstClr val="black"/>
                </a:solidFill>
              </a:rPr>
              <a:t>を実施。</a:t>
            </a:r>
            <a:endParaRPr lang="en-US" altLang="ja-JP" sz="1600" dirty="0">
              <a:solidFill>
                <a:prstClr val="black"/>
              </a:solidFill>
            </a:endParaRPr>
          </a:p>
          <a:p>
            <a:pPr marL="316531" indent="-316531" defTabSz="844083">
              <a:spcBef>
                <a:spcPts val="554"/>
              </a:spcBef>
              <a:spcAft>
                <a:spcPts val="554"/>
              </a:spcAft>
            </a:pPr>
            <a:r>
              <a:rPr lang="ja-JP" altLang="en-US" sz="1600" dirty="0">
                <a:solidFill>
                  <a:prstClr val="black"/>
                </a:solidFill>
              </a:rPr>
              <a:t>地域で中小企業の相談相手、対策指導を担う専門家の育成</a:t>
            </a:r>
            <a:endParaRPr lang="en-US" altLang="ja-JP" sz="1600" dirty="0">
              <a:solidFill>
                <a:prstClr val="black"/>
              </a:solidFill>
            </a:endParaRPr>
          </a:p>
        </p:txBody>
      </p:sp>
      <p:sp>
        <p:nvSpPr>
          <p:cNvPr id="80" name="スライド番号プレースホルダー 5">
            <a:extLst>
              <a:ext uri="{FF2B5EF4-FFF2-40B4-BE49-F238E27FC236}">
                <a16:creationId xmlns:a16="http://schemas.microsoft.com/office/drawing/2014/main" id="{4342E256-CE70-4AB2-9A20-F17B3657C07C}"/>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21</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FAC06AA4-28B1-4A82-B537-0E8AA281E064}"/>
              </a:ext>
            </a:extLst>
          </p:cNvPr>
          <p:cNvSpPr>
            <a:spLocks noGrp="1"/>
          </p:cNvSpPr>
          <p:nvPr>
            <p:ph type="dt" sz="half" idx="10"/>
          </p:nvPr>
        </p:nvSpPr>
        <p:spPr/>
        <p:txBody>
          <a:bodyPr/>
          <a:lstStyle/>
          <a:p>
            <a:r>
              <a:rPr kumimoji="1" lang="en-US" altLang="ja-JP"/>
              <a:t>2020/12/8</a:t>
            </a:r>
            <a:endParaRPr kumimoji="1" lang="ja-JP" altLang="en-US"/>
          </a:p>
        </p:txBody>
      </p:sp>
      <p:sp>
        <p:nvSpPr>
          <p:cNvPr id="5" name="フッター プレースホルダー 4">
            <a:extLst>
              <a:ext uri="{FF2B5EF4-FFF2-40B4-BE49-F238E27FC236}">
                <a16:creationId xmlns:a16="http://schemas.microsoft.com/office/drawing/2014/main" id="{5F050FF9-A8A5-42F8-8B9F-21F75D8FEEE8}"/>
              </a:ext>
            </a:extLst>
          </p:cNvPr>
          <p:cNvSpPr>
            <a:spLocks noGrp="1"/>
          </p:cNvSpPr>
          <p:nvPr>
            <p:ph type="ftr" sz="quarter" idx="11"/>
          </p:nvPr>
        </p:nvSpPr>
        <p:spPr/>
        <p:txBody>
          <a:bodyPr/>
          <a:lstStyle/>
          <a:p>
            <a:r>
              <a:rPr kumimoji="1" lang="zh-TW" altLang="en-US"/>
              <a:t>独立行政法人情報処理推進機構</a:t>
            </a:r>
            <a:endParaRPr kumimoji="1" lang="ja-JP" altLang="en-US"/>
          </a:p>
        </p:txBody>
      </p:sp>
      <p:grpSp>
        <p:nvGrpSpPr>
          <p:cNvPr id="8" name="グループ化 7">
            <a:extLst>
              <a:ext uri="{FF2B5EF4-FFF2-40B4-BE49-F238E27FC236}">
                <a16:creationId xmlns:a16="http://schemas.microsoft.com/office/drawing/2014/main" id="{C76AE282-BA06-4CD0-B760-6738737F7B17}"/>
              </a:ext>
            </a:extLst>
          </p:cNvPr>
          <p:cNvGrpSpPr>
            <a:grpSpLocks noChangeAspect="1"/>
          </p:cNvGrpSpPr>
          <p:nvPr/>
        </p:nvGrpSpPr>
        <p:grpSpPr>
          <a:xfrm>
            <a:off x="138518" y="2254532"/>
            <a:ext cx="9756538" cy="4464179"/>
            <a:chOff x="481710" y="1544794"/>
            <a:chExt cx="8668432" cy="3966306"/>
          </a:xfrm>
        </p:grpSpPr>
        <p:sp>
          <p:nvSpPr>
            <p:cNvPr id="58" name="正方形/長方形 57">
              <a:extLst>
                <a:ext uri="{FF2B5EF4-FFF2-40B4-BE49-F238E27FC236}">
                  <a16:creationId xmlns:a16="http://schemas.microsoft.com/office/drawing/2014/main" id="{2280623D-B1A6-4AD8-8925-9765FA6C9DCC}"/>
                </a:ext>
              </a:extLst>
            </p:cNvPr>
            <p:cNvSpPr/>
            <p:nvPr/>
          </p:nvSpPr>
          <p:spPr>
            <a:xfrm>
              <a:off x="481711" y="1577130"/>
              <a:ext cx="5917788" cy="393397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D9AD9D49-7749-4722-A4A5-C3B91F1A3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148" y="2050175"/>
              <a:ext cx="3278994" cy="3372819"/>
            </a:xfrm>
            <a:prstGeom prst="rect">
              <a:avLst/>
            </a:prstGeom>
          </p:spPr>
        </p:pic>
        <p:sp>
          <p:nvSpPr>
            <p:cNvPr id="10" name="正方形/長方形 9">
              <a:extLst>
                <a:ext uri="{FF2B5EF4-FFF2-40B4-BE49-F238E27FC236}">
                  <a16:creationId xmlns:a16="http://schemas.microsoft.com/office/drawing/2014/main" id="{163E8799-73EE-474D-911D-0C5ED1A85D85}"/>
                </a:ext>
              </a:extLst>
            </p:cNvPr>
            <p:cNvSpPr/>
            <p:nvPr/>
          </p:nvSpPr>
          <p:spPr bwMode="auto">
            <a:xfrm>
              <a:off x="7364523" y="4080413"/>
              <a:ext cx="1631239" cy="799626"/>
            </a:xfrm>
            <a:prstGeom prst="rect">
              <a:avLst/>
            </a:prstGeom>
            <a:solidFill>
              <a:srgbClr val="4F81BD">
                <a:lumMod val="20000"/>
                <a:lumOff val="80000"/>
                <a:alpha val="50000"/>
              </a:srgbClr>
            </a:solidFill>
            <a:ln w="9525">
              <a:solidFill>
                <a:srgbClr val="1F497D">
                  <a:lumMod val="40000"/>
                  <a:lumOff val="60000"/>
                </a:srgbClr>
              </a:solidFill>
              <a:miter lim="800000"/>
              <a:headEnd/>
              <a:tailEnd/>
            </a:ln>
            <a:effectLst/>
          </p:spPr>
          <p:txBody>
            <a:bodyPr wrap="none" rtlCol="0" anchor="ctr"/>
            <a:lstStyle/>
            <a:p>
              <a:pPr marL="0" marR="0" lvl="0" indent="0" algn="ctr" defTabSz="779173" rtl="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 name="正方形/長方形 10">
              <a:extLst>
                <a:ext uri="{FF2B5EF4-FFF2-40B4-BE49-F238E27FC236}">
                  <a16:creationId xmlns:a16="http://schemas.microsoft.com/office/drawing/2014/main" id="{6F879C01-09B8-44A3-B362-1E42E9D1F3E9}"/>
                </a:ext>
              </a:extLst>
            </p:cNvPr>
            <p:cNvSpPr/>
            <p:nvPr/>
          </p:nvSpPr>
          <p:spPr bwMode="auto">
            <a:xfrm>
              <a:off x="7364524" y="2976087"/>
              <a:ext cx="1641784" cy="767164"/>
            </a:xfrm>
            <a:prstGeom prst="rect">
              <a:avLst/>
            </a:prstGeom>
            <a:solidFill>
              <a:srgbClr val="4F81BD">
                <a:lumMod val="20000"/>
                <a:lumOff val="80000"/>
                <a:alpha val="50000"/>
              </a:srgbClr>
            </a:solidFill>
            <a:ln w="9525">
              <a:solidFill>
                <a:srgbClr val="1F497D">
                  <a:lumMod val="40000"/>
                  <a:lumOff val="60000"/>
                </a:srgbClr>
              </a:solidFill>
              <a:miter lim="800000"/>
              <a:headEnd/>
              <a:tailEnd/>
            </a:ln>
            <a:effectLst/>
          </p:spPr>
          <p:txBody>
            <a:bodyPr wrap="none" rtlCol="0" anchor="ctr"/>
            <a:lstStyle/>
            <a:p>
              <a:pPr marL="0" marR="0" lvl="0" indent="0" algn="ctr" defTabSz="779173" rtl="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 name="正方形/長方形 11">
              <a:extLst>
                <a:ext uri="{FF2B5EF4-FFF2-40B4-BE49-F238E27FC236}">
                  <a16:creationId xmlns:a16="http://schemas.microsoft.com/office/drawing/2014/main" id="{E065EEDF-DF80-400D-A94C-FA17B671DA17}"/>
                </a:ext>
              </a:extLst>
            </p:cNvPr>
            <p:cNvSpPr/>
            <p:nvPr/>
          </p:nvSpPr>
          <p:spPr bwMode="auto">
            <a:xfrm>
              <a:off x="7346348" y="2058526"/>
              <a:ext cx="1641784" cy="660345"/>
            </a:xfrm>
            <a:prstGeom prst="rect">
              <a:avLst/>
            </a:prstGeom>
            <a:solidFill>
              <a:srgbClr val="4F81BD">
                <a:lumMod val="20000"/>
                <a:lumOff val="80000"/>
                <a:alpha val="50000"/>
              </a:srgbClr>
            </a:solidFill>
            <a:ln w="9525">
              <a:solidFill>
                <a:srgbClr val="1F497D">
                  <a:lumMod val="40000"/>
                  <a:lumOff val="60000"/>
                </a:srgbClr>
              </a:solidFill>
              <a:miter lim="800000"/>
              <a:headEnd/>
              <a:tailEnd/>
            </a:ln>
            <a:effectLst/>
          </p:spPr>
          <p:txBody>
            <a:bodyPr wrap="none" rtlCol="0" anchor="ctr"/>
            <a:lstStyle/>
            <a:p>
              <a:pPr marL="0" marR="0" lvl="0" indent="0" algn="ctr" defTabSz="779173" rtl="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 name="四角形: 角を丸くする 12">
              <a:extLst>
                <a:ext uri="{FF2B5EF4-FFF2-40B4-BE49-F238E27FC236}">
                  <a16:creationId xmlns:a16="http://schemas.microsoft.com/office/drawing/2014/main" id="{4EF20CE8-3D8D-47B3-9460-851138DCF6A8}"/>
                </a:ext>
              </a:extLst>
            </p:cNvPr>
            <p:cNvSpPr/>
            <p:nvPr/>
          </p:nvSpPr>
          <p:spPr>
            <a:xfrm>
              <a:off x="3070370" y="3450287"/>
              <a:ext cx="3096312" cy="1151494"/>
            </a:xfrm>
            <a:prstGeom prst="roundRect">
              <a:avLst>
                <a:gd name="adj" fmla="val 874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事前対策</a:t>
              </a:r>
              <a:r>
                <a:rPr kumimoji="1" lang="ja-JP" altLang="ja-JP" sz="13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（組織・マネジメントの構築）</a:t>
              </a:r>
              <a:endParaRPr kumimoji="1" lang="ja-JP" altLang="en-US" sz="13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4" name="楕円 13">
              <a:extLst>
                <a:ext uri="{FF2B5EF4-FFF2-40B4-BE49-F238E27FC236}">
                  <a16:creationId xmlns:a16="http://schemas.microsoft.com/office/drawing/2014/main" id="{DBD3D6BE-D46A-4EBD-A13C-CE06AC3E3A4B}"/>
                </a:ext>
              </a:extLst>
            </p:cNvPr>
            <p:cNvSpPr/>
            <p:nvPr/>
          </p:nvSpPr>
          <p:spPr>
            <a:xfrm>
              <a:off x="3892490" y="1971187"/>
              <a:ext cx="1400963" cy="1244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sp>
          <p:nvSpPr>
            <p:cNvPr id="15" name="楕円 14">
              <a:extLst>
                <a:ext uri="{FF2B5EF4-FFF2-40B4-BE49-F238E27FC236}">
                  <a16:creationId xmlns:a16="http://schemas.microsoft.com/office/drawing/2014/main" id="{5C7A7EF7-DD63-437B-A857-F1101D462CA4}"/>
                </a:ext>
              </a:extLst>
            </p:cNvPr>
            <p:cNvSpPr/>
            <p:nvPr/>
          </p:nvSpPr>
          <p:spPr>
            <a:xfrm>
              <a:off x="4098184" y="2147014"/>
              <a:ext cx="1008112" cy="910871"/>
            </a:xfrm>
            <a:prstGeom prst="ellipse">
              <a:avLst/>
            </a:prstGeom>
            <a:solidFill>
              <a:schemeClr val="bg1"/>
            </a:solidFill>
            <a:ln>
              <a:solidFill>
                <a:srgbClr val="F12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中小企業</a:t>
              </a:r>
            </a:p>
          </p:txBody>
        </p:sp>
        <p:sp>
          <p:nvSpPr>
            <p:cNvPr id="16" name="四角形: 角を丸くする 15">
              <a:extLst>
                <a:ext uri="{FF2B5EF4-FFF2-40B4-BE49-F238E27FC236}">
                  <a16:creationId xmlns:a16="http://schemas.microsoft.com/office/drawing/2014/main" id="{1B488808-DDF0-4453-A3F5-D28C14E71346}"/>
                </a:ext>
              </a:extLst>
            </p:cNvPr>
            <p:cNvSpPr/>
            <p:nvPr/>
          </p:nvSpPr>
          <p:spPr>
            <a:xfrm>
              <a:off x="6519169" y="1544794"/>
              <a:ext cx="2390673" cy="321755"/>
            </a:xfrm>
            <a:prstGeom prst="roundRect">
              <a:avLst/>
            </a:prstGeom>
            <a:solidFill>
              <a:srgbClr val="D9EFFF"/>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中小企業への周知・募集活動</a:t>
              </a:r>
            </a:p>
          </p:txBody>
        </p:sp>
        <p:sp>
          <p:nvSpPr>
            <p:cNvPr id="17" name="正方形/長方形 16">
              <a:extLst>
                <a:ext uri="{FF2B5EF4-FFF2-40B4-BE49-F238E27FC236}">
                  <a16:creationId xmlns:a16="http://schemas.microsoft.com/office/drawing/2014/main" id="{B1783113-76B3-42E8-B5A8-7CA573AEE18B}"/>
                </a:ext>
              </a:extLst>
            </p:cNvPr>
            <p:cNvSpPr/>
            <p:nvPr/>
          </p:nvSpPr>
          <p:spPr bwMode="auto">
            <a:xfrm>
              <a:off x="3757544" y="5022812"/>
              <a:ext cx="1862133" cy="338069"/>
            </a:xfrm>
            <a:prstGeom prst="rect">
              <a:avLst/>
            </a:prstGeom>
            <a:solidFill>
              <a:srgbClr val="C0504D">
                <a:lumMod val="20000"/>
                <a:lumOff val="80000"/>
              </a:srgbClr>
            </a:solidFill>
            <a:ln w="9525">
              <a:solidFill>
                <a:srgbClr val="C0504D">
                  <a:lumMod val="40000"/>
                  <a:lumOff val="60000"/>
                </a:srgbClr>
              </a:solidFill>
              <a:miter lim="800000"/>
              <a:headEnd/>
              <a:tailEnd/>
            </a:ln>
            <a:effectLst/>
          </p:spPr>
          <p:txBody>
            <a:bodyPr wrap="none" rtlCol="0" anchor="ct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取引先（大企業等）</a:t>
              </a:r>
              <a:endParaRPr kumimoji="0" lang="en-US" altLang="ja-JP" sz="14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 name="テキスト ボックス 17">
              <a:extLst>
                <a:ext uri="{FF2B5EF4-FFF2-40B4-BE49-F238E27FC236}">
                  <a16:creationId xmlns:a16="http://schemas.microsoft.com/office/drawing/2014/main" id="{68BDDE83-7E06-4CCB-8317-EB5AC7A3A901}"/>
                </a:ext>
              </a:extLst>
            </p:cNvPr>
            <p:cNvSpPr txBox="1"/>
            <p:nvPr/>
          </p:nvSpPr>
          <p:spPr>
            <a:xfrm>
              <a:off x="3307700" y="2805411"/>
              <a:ext cx="1052106" cy="261610"/>
            </a:xfrm>
            <a:prstGeom prst="rect">
              <a:avLst/>
            </a:prstGeom>
            <a:noFill/>
          </p:spPr>
          <p:txBody>
            <a:bodyPr wrap="square" rtlCol="0">
              <a:spAutoFit/>
            </a:bodyPr>
            <a:lstStyle/>
            <a:p>
              <a:pPr lvl="0" defTabSz="779173">
                <a:defRPr/>
              </a:pPr>
              <a:r>
                <a:rPr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350</a:t>
              </a:r>
              <a:r>
                <a:rPr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400</a:t>
              </a:r>
              <a:r>
                <a:rPr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社</a:t>
              </a:r>
              <a:endParaRPr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図 18">
              <a:extLst>
                <a:ext uri="{FF2B5EF4-FFF2-40B4-BE49-F238E27FC236}">
                  <a16:creationId xmlns:a16="http://schemas.microsoft.com/office/drawing/2014/main" id="{47A46A90-5029-4EB0-87DF-2361040CA73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93453" y="1803292"/>
              <a:ext cx="567951" cy="1077815"/>
            </a:xfrm>
            <a:prstGeom prst="rect">
              <a:avLst/>
            </a:prstGeom>
          </p:spPr>
        </p:pic>
        <p:sp>
          <p:nvSpPr>
            <p:cNvPr id="20" name="四角形: 角を丸くする 19">
              <a:extLst>
                <a:ext uri="{FF2B5EF4-FFF2-40B4-BE49-F238E27FC236}">
                  <a16:creationId xmlns:a16="http://schemas.microsoft.com/office/drawing/2014/main" id="{F1D34CCE-EF7F-4216-8788-B32C2028B681}"/>
                </a:ext>
              </a:extLst>
            </p:cNvPr>
            <p:cNvSpPr/>
            <p:nvPr/>
          </p:nvSpPr>
          <p:spPr>
            <a:xfrm>
              <a:off x="4585149" y="3827978"/>
              <a:ext cx="1474842" cy="466131"/>
            </a:xfrm>
            <a:prstGeom prst="roundRect">
              <a:avLst/>
            </a:prstGeom>
            <a:solidFill>
              <a:srgbClr val="D9EFFF"/>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組織体制の構築</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＆規程整備</a:t>
              </a:r>
            </a:p>
          </p:txBody>
        </p:sp>
        <p:sp>
          <p:nvSpPr>
            <p:cNvPr id="21" name="四角形: 角を丸くする 20">
              <a:extLst>
                <a:ext uri="{FF2B5EF4-FFF2-40B4-BE49-F238E27FC236}">
                  <a16:creationId xmlns:a16="http://schemas.microsoft.com/office/drawing/2014/main" id="{E574DF62-5D1C-4132-B177-C2E3562C6623}"/>
                </a:ext>
              </a:extLst>
            </p:cNvPr>
            <p:cNvSpPr/>
            <p:nvPr/>
          </p:nvSpPr>
          <p:spPr>
            <a:xfrm>
              <a:off x="3179426" y="3819153"/>
              <a:ext cx="922565" cy="466131"/>
            </a:xfrm>
            <a:prstGeom prst="roundRect">
              <a:avLst/>
            </a:prstGeom>
            <a:solidFill>
              <a:srgbClr val="D9EFFF"/>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取り組みの開始</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22" name="図 21">
              <a:extLst>
                <a:ext uri="{FF2B5EF4-FFF2-40B4-BE49-F238E27FC236}">
                  <a16:creationId xmlns:a16="http://schemas.microsoft.com/office/drawing/2014/main" id="{F7BBCD94-1902-4A3C-9E47-A7153E3A9121}"/>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3000" b="80000" l="9699" r="89967">
                          <a14:foregroundMark x1="55853" y1="7000" x2="55853" y2="7000"/>
                          <a14:foregroundMark x1="45819" y1="3000" x2="45819" y2="3000"/>
                          <a14:foregroundMark x1="28094" y1="36667" x2="28094" y2="36667"/>
                          <a14:foregroundMark x1="33110" y1="37000" x2="33110" y2="37000"/>
                          <a14:foregroundMark x1="39465" y1="35667" x2="39465" y2="35667"/>
                          <a14:foregroundMark x1="45151" y1="36667" x2="45151" y2="36667"/>
                          <a14:foregroundMark x1="55518" y1="36667" x2="55518" y2="36667"/>
                          <a14:foregroundMark x1="59866" y1="34667" x2="59866" y2="34667"/>
                          <a14:foregroundMark x1="63880" y1="36000" x2="63880" y2="36000"/>
                          <a14:foregroundMark x1="70569" y1="36667" x2="70569" y2="36667"/>
                          <a14:foregroundMark x1="35117" y1="48333" x2="35117" y2="48333"/>
                          <a14:foregroundMark x1="39465" y1="46000" x2="39465" y2="46000"/>
                          <a14:foregroundMark x1="46488" y1="46000" x2="46488" y2="46000"/>
                          <a14:foregroundMark x1="50502" y1="46333" x2="50502" y2="46333"/>
                          <a14:foregroundMark x1="56522" y1="46000" x2="56522" y2="46000"/>
                          <a14:foregroundMark x1="62876" y1="46000" x2="62876" y2="46000"/>
                        </a14:backgroundRemoval>
                      </a14:imgEffect>
                    </a14:imgLayer>
                  </a14:imgProps>
                </a:ext>
                <a:ext uri="{28A0092B-C50C-407E-A947-70E740481C1C}">
                  <a14:useLocalDpi xmlns:a14="http://schemas.microsoft.com/office/drawing/2010/main" val="0"/>
                </a:ext>
              </a:extLst>
            </a:blip>
            <a:srcRect b="10511"/>
            <a:stretch/>
          </p:blipFill>
          <p:spPr>
            <a:xfrm>
              <a:off x="3717928" y="4066115"/>
              <a:ext cx="598585" cy="535665"/>
            </a:xfrm>
            <a:prstGeom prst="rect">
              <a:avLst/>
            </a:prstGeom>
          </p:spPr>
        </p:pic>
        <p:sp>
          <p:nvSpPr>
            <p:cNvPr id="23" name="テキスト ボックス 22">
              <a:extLst>
                <a:ext uri="{FF2B5EF4-FFF2-40B4-BE49-F238E27FC236}">
                  <a16:creationId xmlns:a16="http://schemas.microsoft.com/office/drawing/2014/main" id="{469420D1-040E-4FBC-ABF4-6C9C55F96301}"/>
                </a:ext>
              </a:extLst>
            </p:cNvPr>
            <p:cNvSpPr txBox="1"/>
            <p:nvPr/>
          </p:nvSpPr>
          <p:spPr>
            <a:xfrm>
              <a:off x="3825950" y="4267391"/>
              <a:ext cx="4589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808080">
                      <a:lumMod val="75000"/>
                    </a:srgbClr>
                  </a:solidFill>
                  <a:effectLst/>
                  <a:uLnTx/>
                  <a:uFillTx/>
                  <a:latin typeface="Arial"/>
                  <a:ea typeface="ＭＳ Ｐゴシック"/>
                  <a:cs typeface="+mn-cs"/>
                </a:rPr>
                <a:t>★</a:t>
              </a:r>
            </a:p>
          </p:txBody>
        </p:sp>
        <p:pic>
          <p:nvPicPr>
            <p:cNvPr id="24" name="図 23">
              <a:extLst>
                <a:ext uri="{FF2B5EF4-FFF2-40B4-BE49-F238E27FC236}">
                  <a16:creationId xmlns:a16="http://schemas.microsoft.com/office/drawing/2014/main" id="{0DD7DCEC-AD90-42A9-8359-7CD15A1E13B8}"/>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3000" b="80000" l="9699" r="89967">
                          <a14:foregroundMark x1="55853" y1="7000" x2="55853" y2="7000"/>
                          <a14:foregroundMark x1="45819" y1="3000" x2="45819" y2="3000"/>
                          <a14:foregroundMark x1="28094" y1="36667" x2="28094" y2="36667"/>
                          <a14:foregroundMark x1="33110" y1="37000" x2="33110" y2="37000"/>
                          <a14:foregroundMark x1="39465" y1="35667" x2="39465" y2="35667"/>
                          <a14:foregroundMark x1="45151" y1="36667" x2="45151" y2="36667"/>
                          <a14:foregroundMark x1="55518" y1="36667" x2="55518" y2="36667"/>
                          <a14:foregroundMark x1="59866" y1="34667" x2="59866" y2="34667"/>
                          <a14:foregroundMark x1="63880" y1="36000" x2="63880" y2="36000"/>
                          <a14:foregroundMark x1="70569" y1="36667" x2="70569" y2="36667"/>
                          <a14:foregroundMark x1="35117" y1="48333" x2="35117" y2="48333"/>
                          <a14:foregroundMark x1="39465" y1="46000" x2="39465" y2="46000"/>
                          <a14:foregroundMark x1="46488" y1="46000" x2="46488" y2="46000"/>
                          <a14:foregroundMark x1="50502" y1="46333" x2="50502" y2="46333"/>
                          <a14:foregroundMark x1="56522" y1="46000" x2="56522" y2="46000"/>
                          <a14:foregroundMark x1="62876" y1="46000" x2="62876" y2="46000"/>
                        </a14:backgroundRemoval>
                      </a14:imgEffect>
                    </a14:imgLayer>
                  </a14:imgProps>
                </a:ext>
                <a:ext uri="{28A0092B-C50C-407E-A947-70E740481C1C}">
                  <a14:useLocalDpi xmlns:a14="http://schemas.microsoft.com/office/drawing/2010/main" val="0"/>
                </a:ext>
              </a:extLst>
            </a:blip>
            <a:srcRect b="10511"/>
            <a:stretch/>
          </p:blipFill>
          <p:spPr>
            <a:xfrm>
              <a:off x="5625300" y="4051868"/>
              <a:ext cx="598585" cy="535665"/>
            </a:xfrm>
            <a:prstGeom prst="rect">
              <a:avLst/>
            </a:prstGeom>
          </p:spPr>
        </p:pic>
        <p:sp>
          <p:nvSpPr>
            <p:cNvPr id="25" name="テキスト ボックス 24">
              <a:extLst>
                <a:ext uri="{FF2B5EF4-FFF2-40B4-BE49-F238E27FC236}">
                  <a16:creationId xmlns:a16="http://schemas.microsoft.com/office/drawing/2014/main" id="{EB8363DC-6282-4798-AC64-11FA8EB47A5A}"/>
                </a:ext>
              </a:extLst>
            </p:cNvPr>
            <p:cNvSpPr txBox="1"/>
            <p:nvPr/>
          </p:nvSpPr>
          <p:spPr>
            <a:xfrm>
              <a:off x="5624478" y="4267391"/>
              <a:ext cx="7237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808080">
                      <a:lumMod val="75000"/>
                    </a:srgbClr>
                  </a:solidFill>
                  <a:effectLst/>
                  <a:uLnTx/>
                  <a:uFillTx/>
                  <a:latin typeface="Arial"/>
                  <a:ea typeface="ＭＳ Ｐゴシック"/>
                  <a:cs typeface="+mn-cs"/>
                </a:rPr>
                <a:t>★★</a:t>
              </a:r>
            </a:p>
          </p:txBody>
        </p:sp>
        <p:sp>
          <p:nvSpPr>
            <p:cNvPr id="26" name="矢印: 右 25">
              <a:extLst>
                <a:ext uri="{FF2B5EF4-FFF2-40B4-BE49-F238E27FC236}">
                  <a16:creationId xmlns:a16="http://schemas.microsoft.com/office/drawing/2014/main" id="{BC9CB537-704B-44F5-A8F9-2B39A7D387D4}"/>
                </a:ext>
              </a:extLst>
            </p:cNvPr>
            <p:cNvSpPr/>
            <p:nvPr/>
          </p:nvSpPr>
          <p:spPr>
            <a:xfrm>
              <a:off x="4157232" y="3888502"/>
              <a:ext cx="381065" cy="303789"/>
            </a:xfrm>
            <a:prstGeom prst="rightArrow">
              <a:avLst>
                <a:gd name="adj1" fmla="val 50000"/>
                <a:gd name="adj2" fmla="val 46215"/>
              </a:avLst>
            </a:prstGeom>
            <a:solidFill>
              <a:srgbClr val="B2DE8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0" i="0" u="none" strike="noStrike" kern="1200" cap="none" spc="0" normalizeH="0" baseline="0" noProof="0">
                <a:ln>
                  <a:noFill/>
                </a:ln>
                <a:solidFill>
                  <a:srgbClr val="000000"/>
                </a:solidFill>
                <a:effectLst/>
                <a:uLnTx/>
                <a:uFillTx/>
                <a:latin typeface="Arial"/>
                <a:ea typeface="ＭＳ Ｐゴシック"/>
                <a:cs typeface="+mn-cs"/>
              </a:endParaRPr>
            </a:p>
          </p:txBody>
        </p:sp>
        <p:sp>
          <p:nvSpPr>
            <p:cNvPr id="27" name="四角形: 角を丸くする 26">
              <a:extLst>
                <a:ext uri="{FF2B5EF4-FFF2-40B4-BE49-F238E27FC236}">
                  <a16:creationId xmlns:a16="http://schemas.microsoft.com/office/drawing/2014/main" id="{1132CA43-B856-4D97-BF1D-764923B7692E}"/>
                </a:ext>
              </a:extLst>
            </p:cNvPr>
            <p:cNvSpPr/>
            <p:nvPr/>
          </p:nvSpPr>
          <p:spPr>
            <a:xfrm>
              <a:off x="952231" y="2966174"/>
              <a:ext cx="1959565" cy="409489"/>
            </a:xfrm>
            <a:prstGeom prst="roundRect">
              <a:avLst/>
            </a:prstGeom>
            <a:solidFill>
              <a:srgbClr val="D9EFFF"/>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情報処理安全確保支援士</a:t>
              </a:r>
              <a:endParaRPr kumimoji="1" lang="en-US" altLang="ja-JP"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登録セキスペ</a:t>
              </a:r>
              <a:r>
                <a:rPr kumimoji="1" lang="en-US" altLang="ja-JP"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t>
              </a:r>
              <a:r>
                <a:rPr lang="ja-JP" altLang="en-US" sz="1200" dirty="0">
                  <a:solidFill>
                    <a:srgbClr val="000000"/>
                  </a:solidFill>
                  <a:latin typeface="Meiryo UI" panose="020B0604030504040204" pitchFamily="50" charset="-128"/>
                  <a:ea typeface="Meiryo UI" panose="020B0604030504040204" pitchFamily="50" charset="-128"/>
                </a:rPr>
                <a:t>等</a:t>
              </a:r>
              <a:endPar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28" name="Picture 2" descr="120% ロゴデータ_④-2cs6">
              <a:extLst>
                <a:ext uri="{FF2B5EF4-FFF2-40B4-BE49-F238E27FC236}">
                  <a16:creationId xmlns:a16="http://schemas.microsoft.com/office/drawing/2014/main" id="{3BC29A55-58D1-43A2-9E67-AC29AEBC5F74}"/>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550" b="95349" l="1770" r="92920">
                          <a14:foregroundMark x1="25693" y1="15613" x2="14159" y2="20930"/>
                          <a14:foregroundMark x1="16814" y1="22481" x2="6195" y2="31008"/>
                          <a14:foregroundMark x1="6195" y1="31008" x2="7965" y2="41085"/>
                          <a14:foregroundMark x1="5310" y1="38760" x2="9735" y2="52713"/>
                          <a14:foregroundMark x1="9735" y1="52713" x2="10619" y2="55039"/>
                          <a14:foregroundMark x1="1770" y1="34109" x2="1770" y2="34109"/>
                          <a14:foregroundMark x1="41840" y1="90512" x2="47788" y2="96124"/>
                          <a14:foregroundMark x1="41002" y1="91234" x2="45133" y2="94574"/>
                          <a14:foregroundMark x1="75221" y1="74419" x2="54867" y2="91473"/>
                          <a14:foregroundMark x1="90265" y1="46512" x2="78761" y2="72093"/>
                          <a14:foregroundMark x1="78761" y1="72093" x2="78761" y2="72093"/>
                          <a14:foregroundMark x1="92920" y1="31783" x2="92035" y2="44961"/>
                          <a14:foregroundMark x1="92035" y1="44961" x2="88496" y2="55039"/>
                          <a14:foregroundMark x1="81416" y1="21705" x2="95575" y2="29457"/>
                          <a14:foregroundMark x1="51327" y1="2326" x2="83186" y2="18605"/>
                          <a14:foregroundMark x1="53982" y1="3101" x2="85841" y2="20155"/>
                          <a14:foregroundMark x1="83186" y1="19380" x2="92920" y2="23256"/>
                          <a14:foregroundMark x1="93805" y1="24031" x2="80531" y2="19380"/>
                          <a14:foregroundMark x1="84956" y1="20155" x2="92920" y2="24031"/>
                          <a14:foregroundMark x1="40915" y1="91308" x2="47788" y2="96124"/>
                          <a14:foregroundMark x1="33628" y1="86047" x2="41593" y2="92248"/>
                          <a14:foregroundMark x1="46903" y1="2326" x2="23894" y2="15504"/>
                          <a14:backgroundMark x1="5310" y1="57364" x2="11504" y2="68992"/>
                          <a14:backgroundMark x1="11504" y1="68992" x2="31732" y2="87449"/>
                          <a14:backgroundMark x1="46018" y1="775" x2="45432" y2="1049"/>
                        </a14:backgroundRemoval>
                      </a14:imgEffect>
                    </a14:imgLayer>
                  </a14:imgProps>
                </a:ext>
                <a:ext uri="{28A0092B-C50C-407E-A947-70E740481C1C}">
                  <a14:useLocalDpi xmlns:a14="http://schemas.microsoft.com/office/drawing/2010/main" val="0"/>
                </a:ext>
              </a:extLst>
            </a:blip>
            <a:srcRect/>
            <a:stretch>
              <a:fillRect/>
            </a:stretch>
          </p:blipFill>
          <p:spPr bwMode="auto">
            <a:xfrm>
              <a:off x="642592" y="2888158"/>
              <a:ext cx="471352" cy="576868"/>
            </a:xfrm>
            <a:prstGeom prst="rect">
              <a:avLst/>
            </a:prstGeom>
            <a:noFill/>
            <a:ln>
              <a:noFill/>
            </a:ln>
          </p:spPr>
        </p:pic>
        <p:sp>
          <p:nvSpPr>
            <p:cNvPr id="29" name="矢印: 右 28">
              <a:extLst>
                <a:ext uri="{FF2B5EF4-FFF2-40B4-BE49-F238E27FC236}">
                  <a16:creationId xmlns:a16="http://schemas.microsoft.com/office/drawing/2014/main" id="{8D1B3891-56FE-4DF3-9A62-3F1C70217324}"/>
                </a:ext>
              </a:extLst>
            </p:cNvPr>
            <p:cNvSpPr/>
            <p:nvPr/>
          </p:nvSpPr>
          <p:spPr>
            <a:xfrm rot="16200000">
              <a:off x="4402486" y="2971911"/>
              <a:ext cx="384193" cy="556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sp>
          <p:nvSpPr>
            <p:cNvPr id="30" name="テキスト ボックス 29">
              <a:extLst>
                <a:ext uri="{FF2B5EF4-FFF2-40B4-BE49-F238E27FC236}">
                  <a16:creationId xmlns:a16="http://schemas.microsoft.com/office/drawing/2014/main" id="{415391DA-A1B5-4A0B-8F78-097D17BA894D}"/>
                </a:ext>
              </a:extLst>
            </p:cNvPr>
            <p:cNvSpPr txBox="1"/>
            <p:nvPr/>
          </p:nvSpPr>
          <p:spPr>
            <a:xfrm>
              <a:off x="3932826" y="3215478"/>
              <a:ext cx="133882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C00000"/>
                  </a:solidFill>
                  <a:effectLst/>
                  <a:uLnTx/>
                  <a:uFillTx/>
                  <a:latin typeface="Meiryo UI" panose="020B0604030504040204" pitchFamily="50" charset="-128"/>
                  <a:ea typeface="Meiryo UI" panose="020B0604030504040204" pitchFamily="50" charset="-128"/>
                  <a:cs typeface="+mn-cs"/>
                </a:rPr>
                <a:t>専門家派遣</a:t>
              </a:r>
              <a:r>
                <a:rPr lang="ja-JP" altLang="en-US" sz="1200" b="1" dirty="0">
                  <a:solidFill>
                    <a:srgbClr val="C00000"/>
                  </a:solidFill>
                  <a:latin typeface="Meiryo UI" panose="020B0604030504040204" pitchFamily="50" charset="-128"/>
                  <a:ea typeface="Meiryo UI" panose="020B0604030504040204" pitchFamily="50" charset="-128"/>
                </a:rPr>
                <a:t>・</a:t>
              </a:r>
              <a:r>
                <a:rPr kumimoji="1" lang="ja-JP" altLang="en-US" sz="1200" b="1" i="0" u="none" strike="noStrike" kern="1200" cap="none" spc="0" normalizeH="0" baseline="0" noProof="0" dirty="0">
                  <a:ln>
                    <a:noFill/>
                  </a:ln>
                  <a:solidFill>
                    <a:srgbClr val="C00000"/>
                  </a:solidFill>
                  <a:effectLst/>
                  <a:uLnTx/>
                  <a:uFillTx/>
                  <a:latin typeface="Meiryo UI" panose="020B0604030504040204" pitchFamily="50" charset="-128"/>
                  <a:ea typeface="Meiryo UI" panose="020B0604030504040204" pitchFamily="50" charset="-128"/>
                  <a:cs typeface="+mn-cs"/>
                </a:rPr>
                <a:t>指導</a:t>
              </a:r>
            </a:p>
          </p:txBody>
        </p:sp>
        <p:sp>
          <p:nvSpPr>
            <p:cNvPr id="31" name="矢印: 右 30">
              <a:extLst>
                <a:ext uri="{FF2B5EF4-FFF2-40B4-BE49-F238E27FC236}">
                  <a16:creationId xmlns:a16="http://schemas.microsoft.com/office/drawing/2014/main" id="{677EFBFC-44AD-436A-9F9D-05A7E7E23A8D}"/>
                </a:ext>
              </a:extLst>
            </p:cNvPr>
            <p:cNvSpPr/>
            <p:nvPr/>
          </p:nvSpPr>
          <p:spPr>
            <a:xfrm rot="5400000">
              <a:off x="4457905" y="4569519"/>
              <a:ext cx="397268" cy="464009"/>
            </a:xfrm>
            <a:prstGeom prst="rightArrow">
              <a:avLst>
                <a:gd name="adj1" fmla="val 50000"/>
                <a:gd name="adj2" fmla="val 3776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sp>
          <p:nvSpPr>
            <p:cNvPr id="32" name="テキスト ボックス 31">
              <a:extLst>
                <a:ext uri="{FF2B5EF4-FFF2-40B4-BE49-F238E27FC236}">
                  <a16:creationId xmlns:a16="http://schemas.microsoft.com/office/drawing/2014/main" id="{3AF12A89-74DC-4304-838E-44F3AB174ED4}"/>
                </a:ext>
              </a:extLst>
            </p:cNvPr>
            <p:cNvSpPr txBox="1"/>
            <p:nvPr/>
          </p:nvSpPr>
          <p:spPr>
            <a:xfrm>
              <a:off x="3820554" y="4593955"/>
              <a:ext cx="1729961" cy="276999"/>
            </a:xfrm>
            <a:prstGeom prst="rect">
              <a:avLst/>
            </a:prstGeom>
            <a:noFill/>
          </p:spPr>
          <p:txBody>
            <a:bodyPr wrap="none" rtlCol="0">
              <a:spAutoFit/>
            </a:bodyP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C0504D">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rPr>
                <a:t>自社の信頼性をアピール</a:t>
              </a:r>
              <a:endParaRPr kumimoji="1" lang="en-US" altLang="ja-JP" sz="1200" b="1" i="0" u="none" strike="noStrike" kern="1200" cap="none" spc="0" normalizeH="0" baseline="0" noProof="0" dirty="0">
                <a:ln>
                  <a:noFill/>
                </a:ln>
                <a:solidFill>
                  <a:srgbClr val="C0504D">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テキスト ボックス 32">
              <a:extLst>
                <a:ext uri="{FF2B5EF4-FFF2-40B4-BE49-F238E27FC236}">
                  <a16:creationId xmlns:a16="http://schemas.microsoft.com/office/drawing/2014/main" id="{68466EF8-CB18-44ED-A63F-75BD40814ED0}"/>
                </a:ext>
              </a:extLst>
            </p:cNvPr>
            <p:cNvSpPr txBox="1"/>
            <p:nvPr/>
          </p:nvSpPr>
          <p:spPr>
            <a:xfrm>
              <a:off x="4175563" y="4300391"/>
              <a:ext cx="1896397" cy="246221"/>
            </a:xfrm>
            <a:prstGeom prst="rect">
              <a:avLst/>
            </a:prstGeom>
            <a:noFill/>
          </p:spPr>
          <p:txBody>
            <a:bodyPr wrap="square" rtlCol="0">
              <a:spAutoFit/>
            </a:bodyPr>
            <a:lstStyle/>
            <a:p>
              <a:pPr lvl="0" defTabSz="779173">
                <a:defRPr/>
              </a:pPr>
              <a: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社あたり</a:t>
              </a: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回の訪問指導</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テキスト ボックス 33">
              <a:extLst>
                <a:ext uri="{FF2B5EF4-FFF2-40B4-BE49-F238E27FC236}">
                  <a16:creationId xmlns:a16="http://schemas.microsoft.com/office/drawing/2014/main" id="{3EB85361-5E1F-4266-A50F-1C3C1B939ADF}"/>
                </a:ext>
              </a:extLst>
            </p:cNvPr>
            <p:cNvSpPr txBox="1"/>
            <p:nvPr/>
          </p:nvSpPr>
          <p:spPr>
            <a:xfrm>
              <a:off x="5106686" y="2759886"/>
              <a:ext cx="1282187" cy="646331"/>
            </a:xfrm>
            <a:prstGeom prst="rect">
              <a:avLst/>
            </a:prstGeom>
            <a:noFill/>
          </p:spPr>
          <p:txBody>
            <a:bodyPr wrap="square" rtlCol="0">
              <a:spAutoFit/>
            </a:bodyPr>
            <a:lstStyle/>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サプライチェーンを</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構成する中小企業</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テレワーク導入等を</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進める中小企業 等</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ボックス 34">
              <a:extLst>
                <a:ext uri="{FF2B5EF4-FFF2-40B4-BE49-F238E27FC236}">
                  <a16:creationId xmlns:a16="http://schemas.microsoft.com/office/drawing/2014/main" id="{171FB372-C1E2-4B16-BE7E-B47178DE03A2}"/>
                </a:ext>
              </a:extLst>
            </p:cNvPr>
            <p:cNvSpPr txBox="1"/>
            <p:nvPr/>
          </p:nvSpPr>
          <p:spPr>
            <a:xfrm>
              <a:off x="1472219" y="3391889"/>
              <a:ext cx="1052106" cy="369332"/>
            </a:xfrm>
            <a:prstGeom prst="rect">
              <a:avLst/>
            </a:prstGeom>
            <a:noFill/>
          </p:spPr>
          <p:txBody>
            <a:bodyPr wrap="square" rtlCol="0">
              <a:spAutoFit/>
            </a:bodyPr>
            <a:lstStyle/>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指導スキル</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の習得</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6" name="図 35">
              <a:extLst>
                <a:ext uri="{FF2B5EF4-FFF2-40B4-BE49-F238E27FC236}">
                  <a16:creationId xmlns:a16="http://schemas.microsoft.com/office/drawing/2014/main" id="{128E957F-F63F-447F-B936-C5AEF33B86C9}"/>
                </a:ext>
              </a:extLst>
            </p:cNvPr>
            <p:cNvPicPr>
              <a:picLocks noChangeAspect="1"/>
            </p:cNvPicPr>
            <p:nvPr/>
          </p:nvPicPr>
          <p:blipFill>
            <a:blip r:embed="rId8"/>
            <a:stretch>
              <a:fillRect/>
            </a:stretch>
          </p:blipFill>
          <p:spPr>
            <a:xfrm>
              <a:off x="1977365" y="1794109"/>
              <a:ext cx="1305124" cy="756322"/>
            </a:xfrm>
            <a:prstGeom prst="rect">
              <a:avLst/>
            </a:prstGeom>
            <a:ln>
              <a:solidFill>
                <a:schemeClr val="accent5">
                  <a:lumMod val="25000"/>
                </a:schemeClr>
              </a:solidFill>
            </a:ln>
          </p:spPr>
        </p:pic>
        <p:sp>
          <p:nvSpPr>
            <p:cNvPr id="37" name="矢印: 二方向 36">
              <a:extLst>
                <a:ext uri="{FF2B5EF4-FFF2-40B4-BE49-F238E27FC236}">
                  <a16:creationId xmlns:a16="http://schemas.microsoft.com/office/drawing/2014/main" id="{3BE98173-B473-4C28-BD62-E25345F0CD50}"/>
                </a:ext>
              </a:extLst>
            </p:cNvPr>
            <p:cNvSpPr/>
            <p:nvPr/>
          </p:nvSpPr>
          <p:spPr>
            <a:xfrm flipH="1" flipV="1">
              <a:off x="2229817" y="2495963"/>
              <a:ext cx="1835030" cy="428367"/>
            </a:xfrm>
            <a:prstGeom prst="leftUpArrow">
              <a:avLst>
                <a:gd name="adj1" fmla="val 28917"/>
                <a:gd name="adj2" fmla="val 33431"/>
                <a:gd name="adj3" fmla="val 27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上向き折線 37">
              <a:extLst>
                <a:ext uri="{FF2B5EF4-FFF2-40B4-BE49-F238E27FC236}">
                  <a16:creationId xmlns:a16="http://schemas.microsoft.com/office/drawing/2014/main" id="{00E2CB4F-8DB8-4665-A181-D3BE5893E441}"/>
                </a:ext>
              </a:extLst>
            </p:cNvPr>
            <p:cNvSpPr/>
            <p:nvPr/>
          </p:nvSpPr>
          <p:spPr>
            <a:xfrm rot="5400000">
              <a:off x="2478260" y="3247839"/>
              <a:ext cx="404547" cy="755731"/>
            </a:xfrm>
            <a:prstGeom prst="bentUpArrow">
              <a:avLst>
                <a:gd name="adj1" fmla="val 33295"/>
                <a:gd name="adj2" fmla="val 33295"/>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C9B75D8B-439D-43E8-8E11-5FEF1000A93C}"/>
                </a:ext>
              </a:extLst>
            </p:cNvPr>
            <p:cNvSpPr txBox="1"/>
            <p:nvPr/>
          </p:nvSpPr>
          <p:spPr>
            <a:xfrm>
              <a:off x="2253518" y="3403287"/>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C00000"/>
                  </a:solidFill>
                  <a:effectLst/>
                  <a:uLnTx/>
                  <a:uFillTx/>
                  <a:latin typeface="Meiryo UI" panose="020B0604030504040204" pitchFamily="50" charset="-128"/>
                  <a:ea typeface="Meiryo UI" panose="020B0604030504040204" pitchFamily="50" charset="-128"/>
                  <a:cs typeface="+mn-cs"/>
                </a:rPr>
                <a:t>訪問指導</a:t>
              </a:r>
            </a:p>
          </p:txBody>
        </p:sp>
        <p:sp>
          <p:nvSpPr>
            <p:cNvPr id="40" name="テキスト ボックス 39">
              <a:extLst>
                <a:ext uri="{FF2B5EF4-FFF2-40B4-BE49-F238E27FC236}">
                  <a16:creationId xmlns:a16="http://schemas.microsoft.com/office/drawing/2014/main" id="{98636F72-3F2E-4F91-984F-E468B2AF364D}"/>
                </a:ext>
              </a:extLst>
            </p:cNvPr>
            <p:cNvSpPr txBox="1"/>
            <p:nvPr/>
          </p:nvSpPr>
          <p:spPr>
            <a:xfrm>
              <a:off x="2127320" y="3577318"/>
              <a:ext cx="1052106" cy="246221"/>
            </a:xfrm>
            <a:prstGeom prst="rect">
              <a:avLst/>
            </a:prstGeom>
            <a:noFill/>
          </p:spPr>
          <p:txBody>
            <a:bodyPr wrap="square" rtlCol="0">
              <a:spAutoFit/>
            </a:bodyPr>
            <a:lstStyle/>
            <a:p>
              <a:pPr lvl="0" defTabSz="779173">
                <a:defRPr/>
              </a:pPr>
              <a:r>
                <a:rPr lang="ja-JP" altLang="en-US" sz="1000"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（オンライン可）</a:t>
              </a:r>
              <a:endParaRPr lang="en-US" altLang="ja-JP" sz="1000"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a:extLst>
                <a:ext uri="{FF2B5EF4-FFF2-40B4-BE49-F238E27FC236}">
                  <a16:creationId xmlns:a16="http://schemas.microsoft.com/office/drawing/2014/main" id="{2204848C-C193-4629-B1D5-E3D22920522E}"/>
                </a:ext>
              </a:extLst>
            </p:cNvPr>
            <p:cNvSpPr txBox="1"/>
            <p:nvPr/>
          </p:nvSpPr>
          <p:spPr>
            <a:xfrm>
              <a:off x="642592" y="1797260"/>
              <a:ext cx="1320173" cy="382832"/>
            </a:xfrm>
            <a:prstGeom prst="rect">
              <a:avLst/>
            </a:prstGeom>
            <a:solidFill>
              <a:srgbClr val="92D050"/>
            </a:solidFill>
          </p:spPr>
          <p:txBody>
            <a:bodyPr wrap="square" rtlCol="0">
              <a:spAutoFit/>
            </a:bodyPr>
            <a:lstStyle/>
            <a:p>
              <a:pPr lvl="0" defTabSz="779173">
                <a:defRPr/>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セキュリティ</a:t>
              </a:r>
              <a:endPar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algn="r" defTabSz="779173">
                <a:defRPr/>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プレゼンター制度</a:t>
              </a:r>
              <a:endPar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a:extLst>
                <a:ext uri="{FF2B5EF4-FFF2-40B4-BE49-F238E27FC236}">
                  <a16:creationId xmlns:a16="http://schemas.microsoft.com/office/drawing/2014/main" id="{BF60132A-4E50-4FD0-AABA-D58343A4B4D0}"/>
                </a:ext>
              </a:extLst>
            </p:cNvPr>
            <p:cNvCxnSpPr>
              <a:cxnSpLocks/>
            </p:cNvCxnSpPr>
            <p:nvPr/>
          </p:nvCxnSpPr>
          <p:spPr>
            <a:xfrm flipV="1">
              <a:off x="1477423" y="2228147"/>
              <a:ext cx="0" cy="744433"/>
            </a:xfrm>
            <a:prstGeom prst="straightConnector1">
              <a:avLst/>
            </a:prstGeom>
            <a:ln w="3175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D741B496-343D-4238-9AFA-2E5EC6081DC8}"/>
                </a:ext>
              </a:extLst>
            </p:cNvPr>
            <p:cNvSpPr txBox="1"/>
            <p:nvPr/>
          </p:nvSpPr>
          <p:spPr>
            <a:xfrm>
              <a:off x="481710" y="2350960"/>
              <a:ext cx="1447458" cy="430887"/>
            </a:xfrm>
            <a:prstGeom prst="rect">
              <a:avLst/>
            </a:prstGeom>
            <a:noFill/>
          </p:spPr>
          <p:txBody>
            <a:bodyPr wrap="square" rtlCol="0">
              <a:spAutoFit/>
            </a:bodyPr>
            <a:lstStyle/>
            <a:p>
              <a:pPr lvl="0" defTabSz="779173">
                <a:defRPr/>
              </a:pPr>
              <a:r>
                <a:rPr lang="ja-JP" altLang="en-US"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rPr>
                <a:t>②プレゼンター</a:t>
              </a:r>
              <a:endParaRPr lang="en-US" altLang="ja-JP"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rPr>
                <a:t>    登録</a:t>
              </a:r>
              <a:endParaRPr lang="en-US" altLang="ja-JP"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4" name="直線矢印コネクタ 43">
              <a:extLst>
                <a:ext uri="{FF2B5EF4-FFF2-40B4-BE49-F238E27FC236}">
                  <a16:creationId xmlns:a16="http://schemas.microsoft.com/office/drawing/2014/main" id="{88ABDD3C-4F1B-436C-B69D-E646E7BAF690}"/>
                </a:ext>
              </a:extLst>
            </p:cNvPr>
            <p:cNvCxnSpPr>
              <a:cxnSpLocks/>
            </p:cNvCxnSpPr>
            <p:nvPr/>
          </p:nvCxnSpPr>
          <p:spPr>
            <a:xfrm flipH="1">
              <a:off x="3290796" y="2363431"/>
              <a:ext cx="832591" cy="0"/>
            </a:xfrm>
            <a:prstGeom prst="straightConnector1">
              <a:avLst/>
            </a:prstGeom>
            <a:ln w="3175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9BAAF1A9-DB3E-4B44-90C4-180FF0956D4B}"/>
                </a:ext>
              </a:extLst>
            </p:cNvPr>
            <p:cNvSpPr txBox="1"/>
            <p:nvPr/>
          </p:nvSpPr>
          <p:spPr>
            <a:xfrm>
              <a:off x="3245075" y="2034614"/>
              <a:ext cx="1447458" cy="261610"/>
            </a:xfrm>
            <a:prstGeom prst="rect">
              <a:avLst/>
            </a:prstGeom>
            <a:noFill/>
          </p:spPr>
          <p:txBody>
            <a:bodyPr wrap="square" rtlCol="0">
              <a:spAutoFit/>
            </a:bodyPr>
            <a:lstStyle/>
            <a:p>
              <a:pPr lvl="0" defTabSz="779173">
                <a:defRPr/>
              </a:pPr>
              <a:r>
                <a:rPr lang="ja-JP" altLang="en-US"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rPr>
                <a:t>③専門家検索</a:t>
              </a:r>
              <a:endParaRPr lang="en-US" altLang="ja-JP"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テキスト ボックス 45">
              <a:extLst>
                <a:ext uri="{FF2B5EF4-FFF2-40B4-BE49-F238E27FC236}">
                  <a16:creationId xmlns:a16="http://schemas.microsoft.com/office/drawing/2014/main" id="{DD301BBE-4FA9-457F-AF69-ED72EAF85A12}"/>
                </a:ext>
              </a:extLst>
            </p:cNvPr>
            <p:cNvSpPr txBox="1"/>
            <p:nvPr/>
          </p:nvSpPr>
          <p:spPr>
            <a:xfrm>
              <a:off x="2583670" y="2672645"/>
              <a:ext cx="1447458" cy="261610"/>
            </a:xfrm>
            <a:prstGeom prst="rect">
              <a:avLst/>
            </a:prstGeom>
            <a:noFill/>
          </p:spPr>
          <p:txBody>
            <a:bodyPr wrap="square" rtlCol="0">
              <a:spAutoFit/>
            </a:bodyPr>
            <a:lstStyle/>
            <a:p>
              <a:pPr lvl="0" defTabSz="779173">
                <a:defRPr/>
              </a:pPr>
              <a:r>
                <a:rPr lang="ja-JP" altLang="en-US"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rPr>
                <a:t>④マッチング</a:t>
              </a:r>
              <a:endParaRPr lang="en-US" altLang="ja-JP"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7" name="Picture 4" descr="C:\Users\ms-hito\Documents\★広報業務\7_IPAロゴ\2014年5月_Webサイト用ロゴ作成\20140616_ポータルへアップ\IPA_logotype-4CPOJI.png">
              <a:extLst>
                <a:ext uri="{FF2B5EF4-FFF2-40B4-BE49-F238E27FC236}">
                  <a16:creationId xmlns:a16="http://schemas.microsoft.com/office/drawing/2014/main" id="{E5347559-A0FA-4189-BD0F-08572CA6529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0154" y="1819660"/>
              <a:ext cx="297724" cy="21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四角形: 角を丸くする 47">
              <a:extLst>
                <a:ext uri="{FF2B5EF4-FFF2-40B4-BE49-F238E27FC236}">
                  <a16:creationId xmlns:a16="http://schemas.microsoft.com/office/drawing/2014/main" id="{24DD9494-7D48-47E0-A3B6-F54B3DEF1DF8}"/>
                </a:ext>
              </a:extLst>
            </p:cNvPr>
            <p:cNvSpPr/>
            <p:nvPr/>
          </p:nvSpPr>
          <p:spPr>
            <a:xfrm>
              <a:off x="672704" y="3832284"/>
              <a:ext cx="1489794" cy="492771"/>
            </a:xfrm>
            <a:prstGeom prst="roundRect">
              <a:avLst/>
            </a:prstGeom>
            <a:solidFill>
              <a:srgbClr val="D9EFFF"/>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1" lang="ja-JP" altLang="en-US"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指導講習会</a:t>
              </a:r>
              <a:endParaRPr kumimoji="1" lang="en-US" altLang="ja-JP"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lvl="0" algn="ctr">
                <a:defRPr/>
              </a:pPr>
              <a:r>
                <a:rPr kumimoji="1" lang="ja-JP" altLang="en-US" sz="14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lang="en-US" altLang="ja-JP" sz="1400" dirty="0">
                  <a:solidFill>
                    <a:srgbClr val="000000"/>
                  </a:solidFill>
                  <a:latin typeface="Meiryo UI" panose="020B0604030504040204" pitchFamily="50" charset="-128"/>
                  <a:ea typeface="Meiryo UI" panose="020B0604030504040204" pitchFamily="50" charset="-128"/>
                </a:rPr>
                <a:t>E-</a:t>
              </a:r>
              <a:r>
                <a:rPr lang="ja-JP" altLang="en-US" sz="1400" dirty="0">
                  <a:solidFill>
                    <a:srgbClr val="000000"/>
                  </a:solidFill>
                  <a:latin typeface="Meiryo UI" panose="020B0604030504040204" pitchFamily="50" charset="-128"/>
                  <a:ea typeface="Meiryo UI" panose="020B0604030504040204" pitchFamily="50" charset="-128"/>
                </a:rPr>
                <a:t>ラーニング）</a:t>
              </a:r>
              <a:endParaRPr lang="en-US" altLang="ja-JP" sz="1400" dirty="0">
                <a:solidFill>
                  <a:srgbClr val="000000"/>
                </a:solidFill>
                <a:latin typeface="Meiryo UI" panose="020B0604030504040204" pitchFamily="50" charset="-128"/>
                <a:ea typeface="Meiryo UI" panose="020B0604030504040204" pitchFamily="50" charset="-128"/>
              </a:endParaRPr>
            </a:p>
          </p:txBody>
        </p:sp>
        <p:cxnSp>
          <p:nvCxnSpPr>
            <p:cNvPr id="49" name="直線矢印コネクタ 48">
              <a:extLst>
                <a:ext uri="{FF2B5EF4-FFF2-40B4-BE49-F238E27FC236}">
                  <a16:creationId xmlns:a16="http://schemas.microsoft.com/office/drawing/2014/main" id="{BCDBD84C-BB86-4420-B00A-067B2170D121}"/>
                </a:ext>
              </a:extLst>
            </p:cNvPr>
            <p:cNvCxnSpPr>
              <a:cxnSpLocks/>
            </p:cNvCxnSpPr>
            <p:nvPr/>
          </p:nvCxnSpPr>
          <p:spPr>
            <a:xfrm>
              <a:off x="1476022" y="3372860"/>
              <a:ext cx="0" cy="455118"/>
            </a:xfrm>
            <a:prstGeom prst="straightConnector1">
              <a:avLst/>
            </a:prstGeom>
            <a:ln w="31750">
              <a:solidFill>
                <a:srgbClr val="002060"/>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CD0526DE-9D66-4954-9FCB-B93D2D54E320}"/>
                </a:ext>
              </a:extLst>
            </p:cNvPr>
            <p:cNvSpPr txBox="1"/>
            <p:nvPr/>
          </p:nvSpPr>
          <p:spPr>
            <a:xfrm>
              <a:off x="515307" y="3417507"/>
              <a:ext cx="1447458" cy="430887"/>
            </a:xfrm>
            <a:prstGeom prst="rect">
              <a:avLst/>
            </a:prstGeom>
            <a:noFill/>
          </p:spPr>
          <p:txBody>
            <a:bodyPr wrap="square" rtlCol="0">
              <a:spAutoFit/>
            </a:bodyPr>
            <a:lstStyle/>
            <a:p>
              <a:pPr lvl="0" defTabSz="779173">
                <a:defRPr/>
              </a:pPr>
              <a:r>
                <a:rPr lang="ja-JP" altLang="en-US"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rPr>
                <a:t>①指導講習会</a:t>
              </a:r>
              <a:endParaRPr lang="en-US" altLang="ja-JP"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rPr>
                <a:t>   受講</a:t>
              </a:r>
              <a:endParaRPr lang="en-US" altLang="ja-JP" sz="1100" b="1" dirty="0">
                <a:solidFill>
                  <a:srgbClr val="385D8A"/>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テキスト ボックス 50">
              <a:extLst>
                <a:ext uri="{FF2B5EF4-FFF2-40B4-BE49-F238E27FC236}">
                  <a16:creationId xmlns:a16="http://schemas.microsoft.com/office/drawing/2014/main" id="{A4F9B675-8215-45F7-81CD-ABF24ADDA988}"/>
                </a:ext>
              </a:extLst>
            </p:cNvPr>
            <p:cNvSpPr txBox="1"/>
            <p:nvPr/>
          </p:nvSpPr>
          <p:spPr>
            <a:xfrm>
              <a:off x="1428560" y="2529427"/>
              <a:ext cx="1052106" cy="369332"/>
            </a:xfrm>
            <a:prstGeom prst="rect">
              <a:avLst/>
            </a:prstGeom>
            <a:noFill/>
          </p:spPr>
          <p:txBody>
            <a:bodyPr wrap="square" rtlCol="0">
              <a:spAutoFit/>
            </a:bodyPr>
            <a:lstStyle/>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指導地域</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専門分野等</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四角形: 角を丸くする 51">
              <a:extLst>
                <a:ext uri="{FF2B5EF4-FFF2-40B4-BE49-F238E27FC236}">
                  <a16:creationId xmlns:a16="http://schemas.microsoft.com/office/drawing/2014/main" id="{44AB0B02-2B7F-4D63-B09C-4C10878280DB}"/>
                </a:ext>
              </a:extLst>
            </p:cNvPr>
            <p:cNvSpPr/>
            <p:nvPr/>
          </p:nvSpPr>
          <p:spPr>
            <a:xfrm>
              <a:off x="692870" y="4513191"/>
              <a:ext cx="1489794" cy="456185"/>
            </a:xfrm>
            <a:prstGeom prst="roundRect">
              <a:avLst/>
            </a:prstGeom>
            <a:solidFill>
              <a:srgbClr val="D9EFFF"/>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ja-JP" altLang="en-US" sz="1400" dirty="0">
                  <a:solidFill>
                    <a:srgbClr val="000000"/>
                  </a:solidFill>
                  <a:latin typeface="Meiryo UI" panose="020B0604030504040204" pitchFamily="50" charset="-128"/>
                  <a:ea typeface="Meiryo UI" panose="020B0604030504040204" pitchFamily="50" charset="-128"/>
                </a:rPr>
                <a:t>指導要領</a:t>
              </a:r>
              <a:endParaRPr lang="en-US" altLang="ja-JP" sz="1400" dirty="0">
                <a:solidFill>
                  <a:srgbClr val="000000"/>
                </a:solidFill>
                <a:latin typeface="Meiryo UI" panose="020B0604030504040204" pitchFamily="50" charset="-128"/>
                <a:ea typeface="Meiryo UI" panose="020B0604030504040204" pitchFamily="50" charset="-128"/>
              </a:endParaRPr>
            </a:p>
            <a:p>
              <a:pPr lvl="0" algn="ctr">
                <a:defRPr/>
              </a:pPr>
              <a:r>
                <a:rPr lang="ja-JP" altLang="en-US" sz="1400" dirty="0">
                  <a:solidFill>
                    <a:srgbClr val="000000"/>
                  </a:solidFill>
                  <a:latin typeface="Meiryo UI" panose="020B0604030504040204" pitchFamily="50" charset="-128"/>
                  <a:ea typeface="Meiryo UI" panose="020B0604030504040204" pitchFamily="50" charset="-128"/>
                </a:rPr>
                <a:t>（指導ツール）</a:t>
              </a:r>
              <a:endParaRPr kumimoji="1" lang="en-US" altLang="ja-JP"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3" name="二等辺三角形 52">
              <a:extLst>
                <a:ext uri="{FF2B5EF4-FFF2-40B4-BE49-F238E27FC236}">
                  <a16:creationId xmlns:a16="http://schemas.microsoft.com/office/drawing/2014/main" id="{96329AFB-5774-4B93-9FC6-AA76C8788404}"/>
                </a:ext>
              </a:extLst>
            </p:cNvPr>
            <p:cNvSpPr/>
            <p:nvPr/>
          </p:nvSpPr>
          <p:spPr>
            <a:xfrm>
              <a:off x="1002435" y="4369419"/>
              <a:ext cx="936180" cy="1355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A6931ADD-57B5-4A56-8D30-AB9B51CD2F3A}"/>
                </a:ext>
              </a:extLst>
            </p:cNvPr>
            <p:cNvSpPr txBox="1"/>
            <p:nvPr/>
          </p:nvSpPr>
          <p:spPr>
            <a:xfrm>
              <a:off x="739823" y="5000156"/>
              <a:ext cx="1442841" cy="355487"/>
            </a:xfrm>
            <a:prstGeom prst="rect">
              <a:avLst/>
            </a:prstGeom>
            <a:solidFill>
              <a:schemeClr val="accent6">
                <a:lumMod val="20000"/>
                <a:lumOff val="80000"/>
              </a:schemeClr>
            </a:solidFill>
          </p:spPr>
          <p:txBody>
            <a:bodyPr wrap="square" rtlCol="0">
              <a:spAutoFit/>
            </a:bodyPr>
            <a:lstStyle/>
            <a:p>
              <a:pPr lvl="0" algn="r" defTabSz="779173">
                <a:defRPr/>
              </a:pP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中小企業の情報セキュリティ対策ガイドライン等</a:t>
              </a:r>
              <a:endPar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5" name="Picture 4" descr="C:\Users\ms-hito\Documents\★広報業務\7_IPAロゴ\2014年5月_Webサイト用ロゴ作成\20140616_ポータルへアップ\IPA_logotype-4CPOJI.png">
              <a:extLst>
                <a:ext uri="{FF2B5EF4-FFF2-40B4-BE49-F238E27FC236}">
                  <a16:creationId xmlns:a16="http://schemas.microsoft.com/office/drawing/2014/main" id="{4607C697-6141-4ED2-9CD4-7231168A13F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6121" y="4991632"/>
              <a:ext cx="297724" cy="21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テキスト ボックス 55">
              <a:extLst>
                <a:ext uri="{FF2B5EF4-FFF2-40B4-BE49-F238E27FC236}">
                  <a16:creationId xmlns:a16="http://schemas.microsoft.com/office/drawing/2014/main" id="{7E73BE9B-16BB-4FD8-88D7-D05D81CFD703}"/>
                </a:ext>
              </a:extLst>
            </p:cNvPr>
            <p:cNvSpPr txBox="1"/>
            <p:nvPr/>
          </p:nvSpPr>
          <p:spPr>
            <a:xfrm>
              <a:off x="2095860" y="3866352"/>
              <a:ext cx="1052106" cy="507831"/>
            </a:xfrm>
            <a:prstGeom prst="rect">
              <a:avLst/>
            </a:prstGeom>
            <a:noFill/>
          </p:spPr>
          <p:txBody>
            <a:bodyPr wrap="square" rtlCol="0">
              <a:spAutoFit/>
            </a:bodyPr>
            <a:lstStyle/>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回</a:t>
              </a:r>
              <a:r>
                <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/6</a:t>
              </a: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時間</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・受講者</a:t>
              </a:r>
              <a:r>
                <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2000</a:t>
              </a: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を上限</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テキスト ボックス 56">
              <a:extLst>
                <a:ext uri="{FF2B5EF4-FFF2-40B4-BE49-F238E27FC236}">
                  <a16:creationId xmlns:a16="http://schemas.microsoft.com/office/drawing/2014/main" id="{C962558B-EA93-4CB4-9E4B-4496D5337CB7}"/>
                </a:ext>
              </a:extLst>
            </p:cNvPr>
            <p:cNvSpPr txBox="1"/>
            <p:nvPr/>
          </p:nvSpPr>
          <p:spPr>
            <a:xfrm>
              <a:off x="2136640" y="4513324"/>
              <a:ext cx="1169390" cy="646331"/>
            </a:xfrm>
            <a:prstGeom prst="rect">
              <a:avLst/>
            </a:prstGeom>
            <a:noFill/>
          </p:spPr>
          <p:txBody>
            <a:bodyPr wrap="square" rtlCol="0">
              <a:spAutoFit/>
            </a:bodyPr>
            <a:lstStyle/>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・指導ノウハウ</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（継続使用可能）</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・オンライン指導</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も考慮</a:t>
              </a:r>
              <a:endParaRPr lang="en-US" altLang="ja-JP" sz="9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9" name="図 58">
              <a:extLst>
                <a:ext uri="{FF2B5EF4-FFF2-40B4-BE49-F238E27FC236}">
                  <a16:creationId xmlns:a16="http://schemas.microsoft.com/office/drawing/2014/main" id="{A27F2123-16EC-4BBD-A9BB-827AB2E4A5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78957" y="3017348"/>
              <a:ext cx="586478" cy="586478"/>
            </a:xfrm>
            <a:prstGeom prst="rect">
              <a:avLst/>
            </a:prstGeom>
          </p:spPr>
        </p:pic>
        <p:pic>
          <p:nvPicPr>
            <p:cNvPr id="60" name="図 59" descr="挿絵 が含まれている画像&#10;&#10;自動的に生成された説明">
              <a:extLst>
                <a:ext uri="{FF2B5EF4-FFF2-40B4-BE49-F238E27FC236}">
                  <a16:creationId xmlns:a16="http://schemas.microsoft.com/office/drawing/2014/main" id="{59366C09-28FE-4E57-9695-6DE07AC66AE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71681" y="3351570"/>
              <a:ext cx="623011" cy="398213"/>
            </a:xfrm>
            <a:prstGeom prst="rect">
              <a:avLst/>
            </a:prstGeom>
          </p:spPr>
        </p:pic>
        <p:pic>
          <p:nvPicPr>
            <p:cNvPr id="61" name="図 60">
              <a:extLst>
                <a:ext uri="{FF2B5EF4-FFF2-40B4-BE49-F238E27FC236}">
                  <a16:creationId xmlns:a16="http://schemas.microsoft.com/office/drawing/2014/main" id="{A3C30AD6-7D35-48CD-A27D-FBBCFBFC648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69392" y="2081076"/>
              <a:ext cx="1028656" cy="309370"/>
            </a:xfrm>
            <a:prstGeom prst="rect">
              <a:avLst/>
            </a:prstGeom>
          </p:spPr>
        </p:pic>
        <p:sp>
          <p:nvSpPr>
            <p:cNvPr id="62" name="テキスト ボックス 61">
              <a:extLst>
                <a:ext uri="{FF2B5EF4-FFF2-40B4-BE49-F238E27FC236}">
                  <a16:creationId xmlns:a16="http://schemas.microsoft.com/office/drawing/2014/main" id="{74294B42-388B-4EFA-B9F4-2D5361E50A5C}"/>
                </a:ext>
              </a:extLst>
            </p:cNvPr>
            <p:cNvSpPr txBox="1"/>
            <p:nvPr/>
          </p:nvSpPr>
          <p:spPr>
            <a:xfrm>
              <a:off x="3229085" y="2966200"/>
              <a:ext cx="1408956" cy="261610"/>
            </a:xfrm>
            <a:prstGeom prst="rect">
              <a:avLst/>
            </a:prstGeom>
            <a:noFill/>
          </p:spPr>
          <p:txBody>
            <a:bodyPr wrap="square" rtlCol="0">
              <a:spAutoFit/>
            </a:bodyPr>
            <a:lstStyle/>
            <a:p>
              <a:pPr lvl="0" defTabSz="779173">
                <a:defRPr/>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（参加費無料）</a:t>
              </a:r>
              <a:endPar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テキスト ボックス 63">
              <a:extLst>
                <a:ext uri="{FF2B5EF4-FFF2-40B4-BE49-F238E27FC236}">
                  <a16:creationId xmlns:a16="http://schemas.microsoft.com/office/drawing/2014/main" id="{C865134E-5824-42E1-9127-4AC21398625D}"/>
                </a:ext>
              </a:extLst>
            </p:cNvPr>
            <p:cNvSpPr txBox="1"/>
            <p:nvPr/>
          </p:nvSpPr>
          <p:spPr>
            <a:xfrm>
              <a:off x="3334984" y="1597376"/>
              <a:ext cx="3079682" cy="218761"/>
            </a:xfrm>
            <a:prstGeom prst="rect">
              <a:avLst/>
            </a:prstGeom>
            <a:noFill/>
          </p:spPr>
          <p:txBody>
            <a:bodyPr wrap="square" rtlCol="0">
              <a:spAutoFit/>
            </a:bodyPr>
            <a:lstStyle/>
            <a:p>
              <a:pPr lvl="0" algn="r" defTabSz="779173">
                <a:defRPr/>
              </a:pP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＜受付期間：</a:t>
              </a:r>
              <a: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2020</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9</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月末～</a:t>
              </a:r>
              <a: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2021</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12</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月中旬＞</a:t>
              </a:r>
              <a:endPar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テキスト ボックス 64">
              <a:extLst>
                <a:ext uri="{FF2B5EF4-FFF2-40B4-BE49-F238E27FC236}">
                  <a16:creationId xmlns:a16="http://schemas.microsoft.com/office/drawing/2014/main" id="{B1C9F190-80F4-4B27-BCE4-DC620FC4C479}"/>
                </a:ext>
              </a:extLst>
            </p:cNvPr>
            <p:cNvSpPr txBox="1"/>
            <p:nvPr/>
          </p:nvSpPr>
          <p:spPr>
            <a:xfrm>
              <a:off x="7691528" y="2283206"/>
              <a:ext cx="1380494" cy="246221"/>
            </a:xfrm>
            <a:prstGeom prst="rect">
              <a:avLst/>
            </a:prstGeom>
            <a:noFill/>
          </p:spPr>
          <p:txBody>
            <a:bodyPr wrap="square" rtlCol="0">
              <a:spAutoFit/>
            </a:bodyPr>
            <a:lstStyle/>
            <a:p>
              <a:pPr lvl="0" defTabSz="779173">
                <a:defRPr/>
              </a:pPr>
              <a:r>
                <a:rPr lang="ja-JP" altLang="en-US" sz="1000" b="1" dirty="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rPr>
                <a:t>各地域経済産業局</a:t>
              </a:r>
              <a:endParaRPr lang="en-US" altLang="ja-JP" sz="800" b="1" dirty="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テキスト ボックス 65">
              <a:extLst>
                <a:ext uri="{FF2B5EF4-FFF2-40B4-BE49-F238E27FC236}">
                  <a16:creationId xmlns:a16="http://schemas.microsoft.com/office/drawing/2014/main" id="{AFA4FF08-B86C-4921-8182-DADAB1A290B6}"/>
                </a:ext>
              </a:extLst>
            </p:cNvPr>
            <p:cNvSpPr txBox="1"/>
            <p:nvPr/>
          </p:nvSpPr>
          <p:spPr>
            <a:xfrm>
              <a:off x="7422877" y="2457261"/>
              <a:ext cx="1720229" cy="261610"/>
            </a:xfrm>
            <a:prstGeom prst="rect">
              <a:avLst/>
            </a:prstGeom>
            <a:noFill/>
          </p:spPr>
          <p:txBody>
            <a:bodyPr wrap="square" rtlCol="0">
              <a:spAutoFit/>
            </a:bodyPr>
            <a:lstStyle/>
            <a:p>
              <a:pPr lvl="0" defTabSz="779173">
                <a:defRPr/>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地域コミュニティ形成事業</a:t>
              </a:r>
              <a:endPar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矢印: 右 66">
              <a:extLst>
                <a:ext uri="{FF2B5EF4-FFF2-40B4-BE49-F238E27FC236}">
                  <a16:creationId xmlns:a16="http://schemas.microsoft.com/office/drawing/2014/main" id="{D1985460-7C2B-439F-874F-3E45FC9F8B7C}"/>
                </a:ext>
              </a:extLst>
            </p:cNvPr>
            <p:cNvSpPr/>
            <p:nvPr/>
          </p:nvSpPr>
          <p:spPr>
            <a:xfrm rot="10800000">
              <a:off x="6104356" y="2056631"/>
              <a:ext cx="1231235" cy="247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pic>
          <p:nvPicPr>
            <p:cNvPr id="68" name="図 67" descr="時計, 挿絵 が含まれている画像&#10;&#10;自動的に生成された説明">
              <a:extLst>
                <a:ext uri="{FF2B5EF4-FFF2-40B4-BE49-F238E27FC236}">
                  <a16:creationId xmlns:a16="http://schemas.microsoft.com/office/drawing/2014/main" id="{37D58737-98FF-4B9F-8BE8-6655A3E7108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89791" y="3016375"/>
              <a:ext cx="701798" cy="354554"/>
            </a:xfrm>
            <a:prstGeom prst="rect">
              <a:avLst/>
            </a:prstGeom>
          </p:spPr>
        </p:pic>
        <p:sp>
          <p:nvSpPr>
            <p:cNvPr id="69" name="矢印: 右 68">
              <a:extLst>
                <a:ext uri="{FF2B5EF4-FFF2-40B4-BE49-F238E27FC236}">
                  <a16:creationId xmlns:a16="http://schemas.microsoft.com/office/drawing/2014/main" id="{B7269490-CFDB-4ED6-ACDC-DBC646290F6F}"/>
                </a:ext>
              </a:extLst>
            </p:cNvPr>
            <p:cNvSpPr/>
            <p:nvPr/>
          </p:nvSpPr>
          <p:spPr>
            <a:xfrm rot="12541805">
              <a:off x="6074214" y="2778539"/>
              <a:ext cx="1376822" cy="247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sp>
          <p:nvSpPr>
            <p:cNvPr id="70" name="テキスト ボックス 69">
              <a:extLst>
                <a:ext uri="{FF2B5EF4-FFF2-40B4-BE49-F238E27FC236}">
                  <a16:creationId xmlns:a16="http://schemas.microsoft.com/office/drawing/2014/main" id="{C18850F0-C14C-4B2E-A712-D041062235FA}"/>
                </a:ext>
              </a:extLst>
            </p:cNvPr>
            <p:cNvSpPr txBox="1"/>
            <p:nvPr/>
          </p:nvSpPr>
          <p:spPr>
            <a:xfrm>
              <a:off x="7342549" y="3552284"/>
              <a:ext cx="1169390" cy="215444"/>
            </a:xfrm>
            <a:prstGeom prst="rect">
              <a:avLst/>
            </a:prstGeom>
            <a:noFill/>
          </p:spPr>
          <p:txBody>
            <a:bodyPr wrap="square" rtlCol="0">
              <a:spAutoFit/>
            </a:bodyPr>
            <a:lstStyle/>
            <a:p>
              <a:pPr lvl="0" defTabSz="779173">
                <a:defRPr/>
              </a:pPr>
              <a:r>
                <a:rPr lang="ja-JP" altLang="en-US" sz="8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地域プラットフォーム</a:t>
              </a:r>
              <a:endParaRPr lang="en-US" altLang="ja-JP" sz="8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四角形: 角を丸くする 70">
              <a:extLst>
                <a:ext uri="{FF2B5EF4-FFF2-40B4-BE49-F238E27FC236}">
                  <a16:creationId xmlns:a16="http://schemas.microsoft.com/office/drawing/2014/main" id="{FB929AF8-F13C-46D5-9FBD-D2FE7FE7687F}"/>
                </a:ext>
              </a:extLst>
            </p:cNvPr>
            <p:cNvSpPr/>
            <p:nvPr/>
          </p:nvSpPr>
          <p:spPr>
            <a:xfrm>
              <a:off x="8318493" y="4308119"/>
              <a:ext cx="615919" cy="242034"/>
            </a:xfrm>
            <a:prstGeom prst="roundRect">
              <a:avLst/>
            </a:prstGeom>
            <a:solidFill>
              <a:srgbClr val="CDE6FF"/>
            </a:solidFill>
            <a:ln w="19050" cap="flat" cmpd="sng" algn="ctr">
              <a:solidFill>
                <a:srgbClr val="99CCFF">
                  <a:shade val="50000"/>
                </a:srgbClr>
              </a:solidFill>
              <a:prstDash val="solid"/>
            </a:ln>
            <a:effectLst/>
          </p:spPr>
          <p:txBody>
            <a:bodyPr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商工会</a:t>
              </a:r>
              <a:endParaRPr kumimoji="0"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72" name="四角形: 角を丸くする 71">
              <a:extLst>
                <a:ext uri="{FF2B5EF4-FFF2-40B4-BE49-F238E27FC236}">
                  <a16:creationId xmlns:a16="http://schemas.microsoft.com/office/drawing/2014/main" id="{8A570D7E-0725-4A84-9E05-FC0C7FE0C995}"/>
                </a:ext>
              </a:extLst>
            </p:cNvPr>
            <p:cNvSpPr/>
            <p:nvPr/>
          </p:nvSpPr>
          <p:spPr>
            <a:xfrm>
              <a:off x="7422911" y="4308119"/>
              <a:ext cx="858466" cy="242034"/>
            </a:xfrm>
            <a:prstGeom prst="roundRect">
              <a:avLst/>
            </a:prstGeom>
            <a:solidFill>
              <a:srgbClr val="CDE6FF"/>
            </a:solidFill>
            <a:ln w="19050" cap="flat" cmpd="sng" algn="ctr">
              <a:solidFill>
                <a:srgbClr val="99CCFF">
                  <a:shade val="50000"/>
                </a:srgbClr>
              </a:solidFill>
              <a:prstDash val="solid"/>
            </a:ln>
            <a:effectLst/>
          </p:spPr>
          <p:txBody>
            <a:bodyPr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商工会議所</a:t>
              </a:r>
              <a:endParaRPr kumimoji="0"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73" name="四角形: 角を丸くする 72">
              <a:extLst>
                <a:ext uri="{FF2B5EF4-FFF2-40B4-BE49-F238E27FC236}">
                  <a16:creationId xmlns:a16="http://schemas.microsoft.com/office/drawing/2014/main" id="{90A9C794-E6FD-4A8F-BEFC-0CC4D9CBA35E}"/>
                </a:ext>
              </a:extLst>
            </p:cNvPr>
            <p:cNvSpPr/>
            <p:nvPr/>
          </p:nvSpPr>
          <p:spPr>
            <a:xfrm>
              <a:off x="7422911" y="4575112"/>
              <a:ext cx="1503095" cy="242034"/>
            </a:xfrm>
            <a:prstGeom prst="roundRect">
              <a:avLst/>
            </a:prstGeom>
            <a:solidFill>
              <a:srgbClr val="CDE6FF"/>
            </a:solidFill>
            <a:ln w="19050" cap="flat" cmpd="sng" algn="ctr">
              <a:solidFill>
                <a:srgbClr val="99CCFF">
                  <a:shade val="50000"/>
                </a:srgbClr>
              </a:solidFill>
              <a:prstDash val="solid"/>
            </a:ln>
            <a:effectLst/>
          </p:spPr>
          <p:txBody>
            <a:bodyPr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ja-JP" altLang="en-US" sz="1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中小企業団体中央会</a:t>
              </a:r>
              <a:endParaRPr kumimoji="0"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74" name="テキスト ボックス 73">
              <a:extLst>
                <a:ext uri="{FF2B5EF4-FFF2-40B4-BE49-F238E27FC236}">
                  <a16:creationId xmlns:a16="http://schemas.microsoft.com/office/drawing/2014/main" id="{F83D8DAE-8584-4C73-9359-74C2700CD2FF}"/>
                </a:ext>
              </a:extLst>
            </p:cNvPr>
            <p:cNvSpPr txBox="1"/>
            <p:nvPr/>
          </p:nvSpPr>
          <p:spPr>
            <a:xfrm>
              <a:off x="7438828" y="4087940"/>
              <a:ext cx="1641785" cy="261610"/>
            </a:xfrm>
            <a:prstGeom prst="rect">
              <a:avLst/>
            </a:prstGeom>
            <a:noFill/>
          </p:spPr>
          <p:txBody>
            <a:bodyPr wrap="square" rtlCol="0">
              <a:spAutoFit/>
            </a:bodyPr>
            <a:lstStyle/>
            <a:p>
              <a:pPr lvl="0" defTabSz="779173">
                <a:defRPr/>
              </a:pPr>
              <a:r>
                <a:rPr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商工団体・関係機関等</a:t>
              </a:r>
              <a:endParaRPr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矢印: 右 74">
              <a:extLst>
                <a:ext uri="{FF2B5EF4-FFF2-40B4-BE49-F238E27FC236}">
                  <a16:creationId xmlns:a16="http://schemas.microsoft.com/office/drawing/2014/main" id="{509716AA-04EA-4796-BB24-49E13D90774A}"/>
                </a:ext>
              </a:extLst>
            </p:cNvPr>
            <p:cNvSpPr/>
            <p:nvPr/>
          </p:nvSpPr>
          <p:spPr>
            <a:xfrm rot="13685145">
              <a:off x="5904987" y="3552995"/>
              <a:ext cx="1724731" cy="242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Arial"/>
                <a:ea typeface="ＭＳ Ｐゴシック"/>
                <a:cs typeface="+mn-cs"/>
              </a:endParaRPr>
            </a:p>
          </p:txBody>
        </p:sp>
        <p:sp>
          <p:nvSpPr>
            <p:cNvPr id="76" name="テキスト ボックス 75">
              <a:extLst>
                <a:ext uri="{FF2B5EF4-FFF2-40B4-BE49-F238E27FC236}">
                  <a16:creationId xmlns:a16="http://schemas.microsoft.com/office/drawing/2014/main" id="{BE3CCA5D-E294-4BEC-8D2D-E0E8F8F6041A}"/>
                </a:ext>
              </a:extLst>
            </p:cNvPr>
            <p:cNvSpPr txBox="1"/>
            <p:nvPr/>
          </p:nvSpPr>
          <p:spPr>
            <a:xfrm>
              <a:off x="6574847" y="3226741"/>
              <a:ext cx="895582" cy="355487"/>
            </a:xfrm>
            <a:prstGeom prst="rect">
              <a:avLst/>
            </a:prstGeom>
            <a:noFill/>
          </p:spPr>
          <p:txBody>
            <a:bodyPr wrap="square" rtlCol="0" anchor="ctr" anchorCtr="0">
              <a:spAutoFit/>
            </a:bodyPr>
            <a:lstStyle/>
            <a:p>
              <a:pPr lvl="0" defTabSz="779173">
                <a:defRPr/>
              </a:pP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よろず支援拠点での周知</a:t>
              </a:r>
              <a:endPar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テキスト ボックス 76">
              <a:extLst>
                <a:ext uri="{FF2B5EF4-FFF2-40B4-BE49-F238E27FC236}">
                  <a16:creationId xmlns:a16="http://schemas.microsoft.com/office/drawing/2014/main" id="{F690082B-BE83-4E60-BE29-73C0139C2CED}"/>
                </a:ext>
              </a:extLst>
            </p:cNvPr>
            <p:cNvSpPr txBox="1"/>
            <p:nvPr/>
          </p:nvSpPr>
          <p:spPr>
            <a:xfrm>
              <a:off x="6425061" y="2246962"/>
              <a:ext cx="959552" cy="355487"/>
            </a:xfrm>
            <a:prstGeom prst="rect">
              <a:avLst/>
            </a:prstGeom>
            <a:noFill/>
          </p:spPr>
          <p:txBody>
            <a:bodyPr wrap="square" rtlCol="0" anchor="ctr" anchorCtr="0">
              <a:spAutoFit/>
            </a:bodyPr>
            <a:lstStyle/>
            <a:p>
              <a:pPr lvl="0" defTabSz="779173">
                <a:defRPr/>
              </a:pP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各地域普及啓発セミナーでの周知</a:t>
              </a:r>
              <a:endPar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テキスト ボックス 77">
              <a:extLst>
                <a:ext uri="{FF2B5EF4-FFF2-40B4-BE49-F238E27FC236}">
                  <a16:creationId xmlns:a16="http://schemas.microsoft.com/office/drawing/2014/main" id="{F64534E3-1B36-4F93-ADBA-FE9843EFEEAD}"/>
                </a:ext>
              </a:extLst>
            </p:cNvPr>
            <p:cNvSpPr txBox="1"/>
            <p:nvPr/>
          </p:nvSpPr>
          <p:spPr>
            <a:xfrm>
              <a:off x="6605806" y="4221242"/>
              <a:ext cx="768007" cy="507831"/>
            </a:xfrm>
            <a:prstGeom prst="rect">
              <a:avLst/>
            </a:prstGeom>
            <a:noFill/>
          </p:spPr>
          <p:txBody>
            <a:bodyPr wrap="square" rtlCol="0">
              <a:spAutoFit/>
            </a:bodyPr>
            <a:lstStyle/>
            <a:p>
              <a:pPr lvl="0" defTabSz="779173">
                <a:defRPr/>
              </a:pP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商工団体・関係機関等からの周知</a:t>
              </a:r>
              <a:endPar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テキスト ボックス 78">
              <a:extLst>
                <a:ext uri="{FF2B5EF4-FFF2-40B4-BE49-F238E27FC236}">
                  <a16:creationId xmlns:a16="http://schemas.microsoft.com/office/drawing/2014/main" id="{7A7FD093-09FA-4318-82C7-052AB30C2FE5}"/>
                </a:ext>
              </a:extLst>
            </p:cNvPr>
            <p:cNvSpPr txBox="1"/>
            <p:nvPr/>
          </p:nvSpPr>
          <p:spPr>
            <a:xfrm>
              <a:off x="6675862" y="4890449"/>
              <a:ext cx="2366895" cy="574248"/>
            </a:xfrm>
            <a:prstGeom prst="rect">
              <a:avLst/>
            </a:prstGeom>
            <a:noFill/>
          </p:spPr>
          <p:txBody>
            <a:bodyPr wrap="square" rtlCol="0" anchor="ctr" anchorCtr="0">
              <a:spAutoFit/>
            </a:bodyPr>
            <a:lstStyle/>
            <a:p>
              <a:pPr lvl="0" defTabSz="779173">
                <a:defRPr/>
              </a:pPr>
              <a:r>
                <a:rPr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※IPA</a:t>
              </a:r>
              <a:r>
                <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中期目標に即して、３大都市圏</a:t>
              </a:r>
              <a:endParaRPr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（首都圏 ・中京圏 ・近畿圏）以外の</a:t>
              </a:r>
              <a:endParaRPr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defTabSz="779173">
                <a:defRPr/>
              </a:pPr>
              <a:r>
                <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36</a:t>
              </a:r>
              <a:r>
                <a:rPr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道県地域での募集を促進</a:t>
              </a:r>
              <a:endParaRPr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271436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8391" y="2036274"/>
            <a:ext cx="4561078" cy="4561078"/>
          </a:xfrm>
          <a:prstGeom prst="rect">
            <a:avLst/>
          </a:prstGeom>
        </p:spPr>
      </p:pic>
      <p:sp>
        <p:nvSpPr>
          <p:cNvPr id="3" name="タイトル 2"/>
          <p:cNvSpPr>
            <a:spLocks noGrp="1"/>
          </p:cNvSpPr>
          <p:nvPr>
            <p:ph type="title"/>
          </p:nvPr>
        </p:nvSpPr>
        <p:spPr>
          <a:xfrm>
            <a:off x="224176" y="132544"/>
            <a:ext cx="8977296" cy="461665"/>
          </a:xfrm>
        </p:spPr>
        <p:txBody>
          <a:bodyPr/>
          <a:lstStyle/>
          <a:p>
            <a:r>
              <a:rPr lang="ja-JP" altLang="en-US" sz="2400" dirty="0">
                <a:solidFill>
                  <a:srgbClr val="002060"/>
                </a:solidFill>
              </a:rPr>
              <a:t>サイバーセキュリティお助け隊実証事業（</a:t>
            </a:r>
            <a:r>
              <a:rPr lang="en-US" altLang="ja-JP" sz="2400" dirty="0">
                <a:solidFill>
                  <a:srgbClr val="002060"/>
                </a:solidFill>
              </a:rPr>
              <a:t>2019</a:t>
            </a:r>
            <a:r>
              <a:rPr lang="ja-JP" altLang="en-US" sz="2400" dirty="0">
                <a:solidFill>
                  <a:srgbClr val="002060"/>
                </a:solidFill>
              </a:rPr>
              <a:t>年度の取組）</a:t>
            </a:r>
            <a:endParaRPr kumimoji="1" lang="ja-JP" altLang="en-US" sz="2400" dirty="0">
              <a:solidFill>
                <a:srgbClr val="002060"/>
              </a:solidFill>
            </a:endParaRPr>
          </a:p>
        </p:txBody>
      </p:sp>
      <p:sp>
        <p:nvSpPr>
          <p:cNvPr id="8" name="テキスト プレースホルダー 7"/>
          <p:cNvSpPr>
            <a:spLocks noGrp="1"/>
          </p:cNvSpPr>
          <p:nvPr>
            <p:ph type="body" sz="quarter" idx="17"/>
          </p:nvPr>
        </p:nvSpPr>
        <p:spPr>
          <a:xfrm>
            <a:off x="233363" y="667296"/>
            <a:ext cx="9478961" cy="1355460"/>
          </a:xfrm>
        </p:spPr>
        <p:txBody>
          <a:bodyPr vert="horz" wrap="square" lIns="216000" tIns="33231" rIns="166154" bIns="108000" rtlCol="0" anchor="t" anchorCtr="0">
            <a:noAutofit/>
          </a:bodyPr>
          <a:lstStyle/>
          <a:p>
            <a:pPr marL="328254" indent="-328254">
              <a:spcBef>
                <a:spcPts val="0"/>
              </a:spcBef>
              <a:spcAft>
                <a:spcPts val="0"/>
              </a:spcAft>
            </a:pPr>
            <a:r>
              <a:rPr lang="ja-JP" altLang="en-US" dirty="0"/>
              <a:t>全国</a:t>
            </a:r>
            <a:r>
              <a:rPr lang="en-US" altLang="ja-JP" b="1" dirty="0"/>
              <a:t>8</a:t>
            </a:r>
            <a:r>
              <a:rPr lang="ja-JP" altLang="en-US" b="1" dirty="0"/>
              <a:t>地域</a:t>
            </a:r>
            <a:r>
              <a:rPr lang="ja-JP" altLang="en-US" dirty="0"/>
              <a:t>において、中小企業のセキュリティ対策の促進や意識喚起、攻撃実態や対策ニーズの把握を行い、</a:t>
            </a:r>
            <a:r>
              <a:rPr lang="ja-JP" altLang="en-US" b="1" dirty="0"/>
              <a:t>民間による中小企業向けのセキュリティサービスの開発を目指し、実証事業を実施</a:t>
            </a:r>
            <a:r>
              <a:rPr lang="ja-JP" altLang="en-US" dirty="0"/>
              <a:t>。</a:t>
            </a:r>
          </a:p>
          <a:p>
            <a:pPr marL="328254" indent="-328254">
              <a:spcBef>
                <a:spcPts val="0"/>
              </a:spcBef>
              <a:spcAft>
                <a:spcPts val="0"/>
              </a:spcAft>
            </a:pPr>
            <a:r>
              <a:rPr lang="en-US" altLang="ja-JP" dirty="0"/>
              <a:t>2019</a:t>
            </a:r>
            <a:r>
              <a:rPr lang="ja-JP" altLang="en-US" dirty="0"/>
              <a:t>年度の実施内容・成果について、</a:t>
            </a:r>
            <a:r>
              <a:rPr lang="en-US" altLang="ja-JP" dirty="0"/>
              <a:t>IPA</a:t>
            </a:r>
            <a:r>
              <a:rPr lang="ja-JP" altLang="en-US" dirty="0"/>
              <a:t>より報告書を公開。（</a:t>
            </a:r>
            <a:r>
              <a:rPr lang="en-US" altLang="ja-JP" dirty="0"/>
              <a:t>2020</a:t>
            </a:r>
            <a:r>
              <a:rPr lang="ja-JP" altLang="en-US" dirty="0"/>
              <a:t>年</a:t>
            </a:r>
            <a:r>
              <a:rPr lang="en-US" altLang="ja-JP" dirty="0"/>
              <a:t>6</a:t>
            </a:r>
            <a:r>
              <a:rPr lang="ja-JP" altLang="en-US" dirty="0"/>
              <a:t>月</a:t>
            </a:r>
            <a:r>
              <a:rPr lang="en-US" altLang="ja-JP" dirty="0"/>
              <a:t>15</a:t>
            </a:r>
            <a:r>
              <a:rPr lang="ja-JP" altLang="en-US" dirty="0"/>
              <a:t>日）</a:t>
            </a:r>
          </a:p>
        </p:txBody>
      </p:sp>
      <p:sp>
        <p:nvSpPr>
          <p:cNvPr id="11" name="正方形/長方形 10"/>
          <p:cNvSpPr/>
          <p:nvPr/>
        </p:nvSpPr>
        <p:spPr bwMode="auto">
          <a:xfrm>
            <a:off x="2294245" y="4087877"/>
            <a:ext cx="787919" cy="241282"/>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②新潟</a:t>
            </a:r>
          </a:p>
        </p:txBody>
      </p:sp>
      <p:sp>
        <p:nvSpPr>
          <p:cNvPr id="12" name="正方形/長方形 11"/>
          <p:cNvSpPr/>
          <p:nvPr/>
        </p:nvSpPr>
        <p:spPr bwMode="auto">
          <a:xfrm>
            <a:off x="908104" y="4462097"/>
            <a:ext cx="1718484" cy="241282"/>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⑤石川、福井、富山</a:t>
            </a:r>
          </a:p>
        </p:txBody>
      </p:sp>
      <p:sp>
        <p:nvSpPr>
          <p:cNvPr id="13" name="正方形/長方形 12"/>
          <p:cNvSpPr/>
          <p:nvPr/>
        </p:nvSpPr>
        <p:spPr bwMode="auto">
          <a:xfrm>
            <a:off x="3690090" y="4129753"/>
            <a:ext cx="1268952" cy="470191"/>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①岩手、宮城</a:t>
            </a:r>
            <a:endParaRPr kumimoji="0" lang="en-US" altLang="ja-JP"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福島</a:t>
            </a:r>
          </a:p>
        </p:txBody>
      </p:sp>
      <p:sp>
        <p:nvSpPr>
          <p:cNvPr id="14" name="正方形/長方形 13"/>
          <p:cNvSpPr/>
          <p:nvPr/>
        </p:nvSpPr>
        <p:spPr bwMode="auto">
          <a:xfrm>
            <a:off x="3551110" y="4794442"/>
            <a:ext cx="1449496" cy="470191"/>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③長野、群馬</a:t>
            </a:r>
            <a:endParaRPr kumimoji="0" lang="en-US" altLang="ja-JP"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栃木、茨城、埼玉</a:t>
            </a:r>
          </a:p>
        </p:txBody>
      </p:sp>
      <p:sp>
        <p:nvSpPr>
          <p:cNvPr id="15" name="正方形/長方形 14"/>
          <p:cNvSpPr/>
          <p:nvPr/>
        </p:nvSpPr>
        <p:spPr bwMode="auto">
          <a:xfrm>
            <a:off x="3135522" y="5326193"/>
            <a:ext cx="953382" cy="241282"/>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④神奈川</a:t>
            </a:r>
          </a:p>
        </p:txBody>
      </p:sp>
      <p:sp>
        <p:nvSpPr>
          <p:cNvPr id="16" name="正方形/長方形 15"/>
          <p:cNvSpPr/>
          <p:nvPr/>
        </p:nvSpPr>
        <p:spPr bwMode="auto">
          <a:xfrm>
            <a:off x="2294245" y="5511763"/>
            <a:ext cx="787919" cy="241282"/>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⑥愛知</a:t>
            </a:r>
          </a:p>
        </p:txBody>
      </p:sp>
      <p:sp>
        <p:nvSpPr>
          <p:cNvPr id="17" name="正方形/長方形 16"/>
          <p:cNvSpPr/>
          <p:nvPr/>
        </p:nvSpPr>
        <p:spPr bwMode="auto">
          <a:xfrm>
            <a:off x="566051" y="4794441"/>
            <a:ext cx="1688976" cy="241282"/>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⑦大阪、京都、兵庫</a:t>
            </a:r>
          </a:p>
        </p:txBody>
      </p:sp>
      <p:sp>
        <p:nvSpPr>
          <p:cNvPr id="18" name="正方形/長方形 17"/>
          <p:cNvSpPr/>
          <p:nvPr/>
        </p:nvSpPr>
        <p:spPr bwMode="auto">
          <a:xfrm>
            <a:off x="499582" y="5135036"/>
            <a:ext cx="1129972" cy="241282"/>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⑧広島、山口</a:t>
            </a:r>
          </a:p>
        </p:txBody>
      </p:sp>
      <p:sp>
        <p:nvSpPr>
          <p:cNvPr id="19" name="正方形/長方形 18"/>
          <p:cNvSpPr/>
          <p:nvPr/>
        </p:nvSpPr>
        <p:spPr bwMode="auto">
          <a:xfrm>
            <a:off x="5106702" y="2608485"/>
            <a:ext cx="1500036" cy="2844538"/>
          </a:xfrm>
          <a:prstGeom prst="rect">
            <a:avLst/>
          </a:prstGeom>
          <a:solidFill>
            <a:srgbClr val="E6E0EC">
              <a:alpha val="30196"/>
            </a:srgbClr>
          </a:solidFill>
          <a:ln w="28575">
            <a:solidFill>
              <a:srgbClr val="7030A0"/>
            </a:solidFill>
            <a:miter lim="800000"/>
            <a:headEnd/>
            <a:tailEnd/>
          </a:ln>
          <a:effectLst/>
        </p:spPr>
        <p:txBody>
          <a:bodyPr wrap="none" rtlCol="0" anchor="ctr"/>
          <a:lstStyle/>
          <a:p>
            <a:pPr marL="0" marR="0" lvl="0" indent="0" algn="l" defTabSz="779173" rtl="0" eaLnBrk="1" fontAlgn="auto" latinLnBrk="0" hangingPunct="1">
              <a:lnSpc>
                <a:spcPct val="100000"/>
              </a:lnSpc>
              <a:spcBef>
                <a:spcPts val="0"/>
              </a:spcBef>
              <a:spcAft>
                <a:spcPts val="0"/>
              </a:spcAft>
              <a:buClrTx/>
              <a:buSzTx/>
              <a:buFontTx/>
              <a:buNone/>
              <a:tabLst/>
              <a:defRPr/>
            </a:pPr>
            <a:endParaRPr kumimoji="0" lang="ja-JP" altLang="en-US" sz="1534"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 name="正方形/長方形 19"/>
          <p:cNvSpPr/>
          <p:nvPr/>
        </p:nvSpPr>
        <p:spPr bwMode="auto">
          <a:xfrm>
            <a:off x="7433040" y="2608485"/>
            <a:ext cx="1867011" cy="2843131"/>
          </a:xfrm>
          <a:prstGeom prst="rect">
            <a:avLst/>
          </a:prstGeom>
          <a:solidFill>
            <a:srgbClr val="CCFFCC">
              <a:alpha val="30196"/>
            </a:srgbClr>
          </a:solidFill>
          <a:ln w="28575">
            <a:solidFill>
              <a:srgbClr val="00B050"/>
            </a:solidFill>
            <a:miter lim="800000"/>
            <a:headEnd/>
            <a:tailEnd/>
          </a:ln>
          <a:effectLst/>
        </p:spPr>
        <p:txBody>
          <a:bodyPr wrap="none" rtlCol="0" anchor="ctr"/>
          <a:lstStyle/>
          <a:p>
            <a:pPr marL="0" marR="0" lvl="0" indent="0" algn="l" defTabSz="779173" rtl="0" eaLnBrk="1" fontAlgn="auto" latinLnBrk="0" hangingPunct="1">
              <a:lnSpc>
                <a:spcPct val="100000"/>
              </a:lnSpc>
              <a:spcBef>
                <a:spcPts val="0"/>
              </a:spcBef>
              <a:spcAft>
                <a:spcPts val="0"/>
              </a:spcAft>
              <a:buClrTx/>
              <a:buSzTx/>
              <a:buFontTx/>
              <a:buNone/>
              <a:tabLst/>
              <a:defRPr/>
            </a:pPr>
            <a:endParaRPr kumimoji="0" lang="ja-JP" altLang="en-US" sz="1534"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 name="正方形/長方形 20"/>
          <p:cNvSpPr/>
          <p:nvPr/>
        </p:nvSpPr>
        <p:spPr bwMode="auto">
          <a:xfrm>
            <a:off x="4700090" y="2684167"/>
            <a:ext cx="4566717" cy="3675766"/>
          </a:xfrm>
          <a:prstGeom prst="rect">
            <a:avLst/>
          </a:prstGeom>
          <a:noFill/>
          <a:ln w="9525">
            <a:noFill/>
            <a:miter lim="800000"/>
            <a:headEnd/>
            <a:tailEnd/>
          </a:ln>
          <a:effectLst/>
        </p:spPr>
        <p:txBody>
          <a:bodyPr wrap="none" rtlCol="0" anchor="ctr"/>
          <a:lstStyle/>
          <a:p>
            <a:pPr marL="0" marR="0" lvl="0" indent="0" algn="l" defTabSz="779173" rtl="0" eaLnBrk="1" fontAlgn="auto" latinLnBrk="0" hangingPunct="1">
              <a:lnSpc>
                <a:spcPct val="100000"/>
              </a:lnSpc>
              <a:spcBef>
                <a:spcPts val="0"/>
              </a:spcBef>
              <a:spcAft>
                <a:spcPts val="0"/>
              </a:spcAft>
              <a:buClrTx/>
              <a:buSzTx/>
              <a:buFontTx/>
              <a:buNone/>
              <a:tabLst/>
              <a:defRPr/>
            </a:pPr>
            <a:endParaRPr kumimoji="0" lang="ja-JP" altLang="en-US" sz="1534"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22" name="図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88559" y="4265833"/>
            <a:ext cx="561521" cy="736266"/>
          </a:xfrm>
          <a:prstGeom prst="rect">
            <a:avLst/>
          </a:prstGeom>
        </p:spPr>
      </p:pic>
      <p:sp>
        <p:nvSpPr>
          <p:cNvPr id="23" name="テキスト ボックス 22"/>
          <p:cNvSpPr txBox="1"/>
          <p:nvPr/>
        </p:nvSpPr>
        <p:spPr>
          <a:xfrm>
            <a:off x="5166703" y="2808625"/>
            <a:ext cx="1429026" cy="459485"/>
          </a:xfrm>
          <a:prstGeom prst="rect">
            <a:avLst/>
          </a:prstGeom>
          <a:noFill/>
        </p:spPr>
        <p:txBody>
          <a:bodyPr wrap="square" rtlCol="0">
            <a:spAutoFit/>
          </a:bodyP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1193"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実証地域の</a:t>
            </a:r>
            <a:endParaRPr kumimoji="1" lang="en-US" altLang="ja-JP" sz="1193"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1193"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中小企業</a:t>
            </a:r>
          </a:p>
        </p:txBody>
      </p:sp>
      <p:sp>
        <p:nvSpPr>
          <p:cNvPr id="24" name="角丸四角形 23"/>
          <p:cNvSpPr/>
          <p:nvPr/>
        </p:nvSpPr>
        <p:spPr bwMode="auto">
          <a:xfrm>
            <a:off x="7580963" y="2941562"/>
            <a:ext cx="1642971" cy="821095"/>
          </a:xfrm>
          <a:prstGeom prst="roundRect">
            <a:avLst>
              <a:gd name="adj" fmla="val 0"/>
            </a:avLst>
          </a:prstGeom>
          <a:solidFill>
            <a:srgbClr val="FFFFCC"/>
          </a:solidFill>
          <a:ln w="28575">
            <a:solidFill>
              <a:srgbClr val="FF5A00"/>
            </a:solidFill>
            <a:prstDash val="dash"/>
            <a:miter lim="800000"/>
            <a:headEnd/>
            <a:tailEnd/>
          </a:ln>
          <a:effectLst/>
        </p:spPr>
        <p:txBody>
          <a:bodyPr wrap="none" rtlCol="0" anchor="ctr"/>
          <a:lstStyle/>
          <a:p>
            <a:pPr marL="0" marR="0" lvl="0" indent="0" algn="l" defTabSz="779173" rtl="0" eaLnBrk="1" fontAlgn="auto" latinLnBrk="0" hangingPunct="1">
              <a:lnSpc>
                <a:spcPct val="100000"/>
              </a:lnSpc>
              <a:spcBef>
                <a:spcPts val="0"/>
              </a:spcBef>
              <a:spcAft>
                <a:spcPts val="0"/>
              </a:spcAft>
              <a:buClrTx/>
              <a:buSzTx/>
              <a:buFontTx/>
              <a:buNone/>
              <a:tabLst/>
              <a:defRPr/>
            </a:pPr>
            <a:endParaRPr kumimoji="0" lang="ja-JP" altLang="en-US" sz="1534"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25" name="角丸四角形 24"/>
          <p:cNvSpPr/>
          <p:nvPr/>
        </p:nvSpPr>
        <p:spPr bwMode="auto">
          <a:xfrm>
            <a:off x="7576383" y="4204472"/>
            <a:ext cx="1654878" cy="565011"/>
          </a:xfrm>
          <a:prstGeom prst="roundRect">
            <a:avLst>
              <a:gd name="adj" fmla="val 0"/>
            </a:avLst>
          </a:prstGeom>
          <a:solidFill>
            <a:srgbClr val="FFFFCC"/>
          </a:solidFill>
          <a:ln w="28575">
            <a:solidFill>
              <a:srgbClr val="0064C8"/>
            </a:solidFill>
            <a:prstDash val="dash"/>
            <a:miter lim="800000"/>
            <a:headEnd/>
            <a:tailEnd/>
          </a:ln>
          <a:effectLst/>
        </p:spPr>
        <p:txBody>
          <a:bodyPr wrap="none" rtlCol="0" anchor="ctr"/>
          <a:lstStyle/>
          <a:p>
            <a:pPr marL="0" marR="0" lvl="0" indent="0" algn="l" defTabSz="779173" rtl="0" eaLnBrk="1" fontAlgn="auto" latinLnBrk="0" hangingPunct="1">
              <a:lnSpc>
                <a:spcPct val="100000"/>
              </a:lnSpc>
              <a:spcBef>
                <a:spcPts val="0"/>
              </a:spcBef>
              <a:spcAft>
                <a:spcPts val="0"/>
              </a:spcAft>
              <a:buClrTx/>
              <a:buSzTx/>
              <a:buFontTx/>
              <a:buNone/>
              <a:tabLst/>
              <a:defRPr/>
            </a:pPr>
            <a:endParaRPr kumimoji="0" lang="ja-JP" altLang="en-US" sz="1534"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pic>
        <p:nvPicPr>
          <p:cNvPr id="26" name="図 2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583779" y="4251812"/>
            <a:ext cx="536158" cy="484410"/>
          </a:xfrm>
          <a:prstGeom prst="rect">
            <a:avLst/>
          </a:prstGeom>
        </p:spPr>
      </p:pic>
      <p:pic>
        <p:nvPicPr>
          <p:cNvPr id="27" name="図 2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611758" y="3102760"/>
            <a:ext cx="497310" cy="547246"/>
          </a:xfrm>
          <a:prstGeom prst="rect">
            <a:avLst/>
          </a:prstGeom>
        </p:spPr>
      </p:pic>
      <p:sp>
        <p:nvSpPr>
          <p:cNvPr id="28" name="テキスト ボックス 27"/>
          <p:cNvSpPr txBox="1"/>
          <p:nvPr/>
        </p:nvSpPr>
        <p:spPr>
          <a:xfrm>
            <a:off x="7963581" y="2983797"/>
            <a:ext cx="1370758" cy="774315"/>
          </a:xfrm>
          <a:prstGeom prst="rect">
            <a:avLst/>
          </a:prstGeom>
          <a:noFill/>
        </p:spPr>
        <p:txBody>
          <a:bodyPr wrap="square" rtlCol="0">
            <a:spAutoFit/>
          </a:bodyP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1023"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相談窓口機能</a:t>
            </a:r>
            <a:endParaRPr kumimoji="1" lang="en-US" altLang="ja-JP" sz="1023"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（セキュリティベンダー、</a:t>
            </a:r>
            <a:r>
              <a:rPr kumimoji="1" lang="en-US" altLang="ja-JP"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IT</a:t>
            </a:r>
            <a:r>
              <a:rPr kumimoji="1" lang="ja-JP" altLang="en-US"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専門コールセンター等</a:t>
            </a:r>
            <a:r>
              <a:rPr kumimoji="1" lang="ja-JP" altLang="en-US" sz="136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p>
        </p:txBody>
      </p:sp>
      <p:sp>
        <p:nvSpPr>
          <p:cNvPr id="29" name="テキスト ボックス 28"/>
          <p:cNvSpPr txBox="1"/>
          <p:nvPr/>
        </p:nvSpPr>
        <p:spPr>
          <a:xfrm>
            <a:off x="7841534" y="4273438"/>
            <a:ext cx="1564613" cy="407163"/>
          </a:xfrm>
          <a:prstGeom prst="rect">
            <a:avLst/>
          </a:prstGeom>
          <a:noFill/>
        </p:spPr>
        <p:txBody>
          <a:bodyPr wrap="square" rtlCol="0">
            <a:spAutoFit/>
          </a:bodyP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1023"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対応機能</a:t>
            </a:r>
            <a:endParaRPr kumimoji="1" lang="en-US" altLang="ja-JP" sz="1023"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（地域の</a:t>
            </a:r>
            <a:r>
              <a:rPr kumimoji="1" lang="en-US" altLang="ja-JP"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IT</a:t>
            </a:r>
            <a:r>
              <a:rPr kumimoji="1" lang="ja-JP" altLang="en-US"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事業者等）</a:t>
            </a:r>
          </a:p>
        </p:txBody>
      </p:sp>
      <p:pic>
        <p:nvPicPr>
          <p:cNvPr id="30" name="図 2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20523" y="3575456"/>
            <a:ext cx="561521" cy="736266"/>
          </a:xfrm>
          <a:prstGeom prst="rect">
            <a:avLst/>
          </a:prstGeom>
        </p:spPr>
      </p:pic>
      <p:cxnSp>
        <p:nvCxnSpPr>
          <p:cNvPr id="31" name="直線矢印コネクタ 30"/>
          <p:cNvCxnSpPr/>
          <p:nvPr/>
        </p:nvCxnSpPr>
        <p:spPr>
          <a:xfrm>
            <a:off x="6643911" y="3266066"/>
            <a:ext cx="809994"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flipV="1">
            <a:off x="6627331" y="4532386"/>
            <a:ext cx="810855" cy="419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24" idx="2"/>
          </p:cNvCxnSpPr>
          <p:nvPr/>
        </p:nvCxnSpPr>
        <p:spPr>
          <a:xfrm>
            <a:off x="8402447" y="3762658"/>
            <a:ext cx="0" cy="423025"/>
          </a:xfrm>
          <a:prstGeom prst="straightConnector1">
            <a:avLst/>
          </a:prstGeom>
          <a:ln w="28575">
            <a:solidFill>
              <a:srgbClr val="FF5A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7215834" y="2609218"/>
            <a:ext cx="2309166" cy="275909"/>
          </a:xfrm>
          <a:prstGeom prst="rect">
            <a:avLst/>
          </a:prstGeom>
          <a:noFill/>
        </p:spPr>
        <p:txBody>
          <a:bodyPr wrap="square" rtlCol="0">
            <a:spAutoFit/>
          </a:bodyP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1193" b="1" i="0" u="none" strike="noStrike" kern="1200" cap="none" spc="0" normalizeH="0" baseline="0" noProof="0" dirty="0">
                <a:ln>
                  <a:noFill/>
                </a:ln>
                <a:solidFill>
                  <a:srgbClr val="00B050"/>
                </a:solidFill>
                <a:effectLst/>
                <a:uLnTx/>
                <a:uFillTx/>
                <a:latin typeface="Meiryo UI" panose="020B0604030504040204" pitchFamily="50" charset="-128"/>
                <a:ea typeface="Meiryo UI" panose="020B0604030504040204" pitchFamily="50" charset="-128"/>
                <a:cs typeface="Meiryo UI" panose="020B0604030504040204" pitchFamily="50" charset="-128"/>
              </a:rPr>
              <a:t>サイバーセキュリティお助け隊</a:t>
            </a:r>
          </a:p>
        </p:txBody>
      </p:sp>
      <p:sp>
        <p:nvSpPr>
          <p:cNvPr id="35" name="テキスト ボックス 34"/>
          <p:cNvSpPr txBox="1"/>
          <p:nvPr/>
        </p:nvSpPr>
        <p:spPr>
          <a:xfrm>
            <a:off x="8342915" y="3764410"/>
            <a:ext cx="996762" cy="380745"/>
          </a:xfrm>
          <a:prstGeom prst="rect">
            <a:avLst/>
          </a:prstGeom>
          <a:noFill/>
        </p:spPr>
        <p:txBody>
          <a:bodyPr wrap="square" rtlCol="0">
            <a:spAutoFit/>
          </a:bodyPr>
          <a:lstStyle/>
          <a:p>
            <a:pPr marL="0" marR="0" lvl="0" indent="0" algn="l" defTabSz="779173" rtl="0" eaLnBrk="1" fontAlgn="auto" latinLnBrk="0" hangingPunct="1">
              <a:lnSpc>
                <a:spcPct val="100000"/>
              </a:lnSpc>
              <a:spcBef>
                <a:spcPts val="0"/>
              </a:spcBef>
              <a:spcAft>
                <a:spcPts val="0"/>
              </a:spcAft>
              <a:buClrTx/>
              <a:buSzTx/>
              <a:buFontTx/>
              <a:buNone/>
              <a:tabLst/>
              <a:defRPr/>
            </a:pPr>
            <a:r>
              <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＜駆けつけが</a:t>
            </a:r>
            <a:endParaRPr kumimoji="1" lang="en-US" altLang="ja-JP"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779173" rtl="0" eaLnBrk="1" fontAlgn="auto" latinLnBrk="0" hangingPunct="1">
              <a:lnSpc>
                <a:spcPct val="100000"/>
              </a:lnSpc>
              <a:spcBef>
                <a:spcPts val="0"/>
              </a:spcBef>
              <a:spcAft>
                <a:spcPts val="0"/>
              </a:spcAft>
              <a:buClrTx/>
              <a:buSzTx/>
              <a:buFontTx/>
              <a:buNone/>
              <a:tabLst/>
              <a:defRPr/>
            </a:pPr>
            <a:r>
              <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　必要な場合＞</a:t>
            </a:r>
          </a:p>
        </p:txBody>
      </p:sp>
      <p:sp>
        <p:nvSpPr>
          <p:cNvPr id="36" name="テキスト ボックス 35"/>
          <p:cNvSpPr txBox="1"/>
          <p:nvPr/>
        </p:nvSpPr>
        <p:spPr>
          <a:xfrm>
            <a:off x="6429953" y="2875094"/>
            <a:ext cx="1201841" cy="380745"/>
          </a:xfrm>
          <a:prstGeom prst="rect">
            <a:avLst/>
          </a:prstGeom>
          <a:noFill/>
        </p:spPr>
        <p:txBody>
          <a:bodyPr wrap="square" rtlCol="0">
            <a:spAutoFit/>
          </a:bodyP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①相談</a:t>
            </a:r>
            <a:endParaRPr kumimoji="1" lang="en-US" altLang="ja-JP"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＜電話</a:t>
            </a:r>
            <a:r>
              <a:rPr kumimoji="1" lang="en-US" altLang="ja-JP"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or</a:t>
            </a:r>
            <a:r>
              <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メール＞</a:t>
            </a:r>
          </a:p>
        </p:txBody>
      </p:sp>
      <p:sp>
        <p:nvSpPr>
          <p:cNvPr id="37" name="テキスト ボックス 36"/>
          <p:cNvSpPr txBox="1"/>
          <p:nvPr/>
        </p:nvSpPr>
        <p:spPr>
          <a:xfrm>
            <a:off x="6463545" y="3365597"/>
            <a:ext cx="1092582" cy="380745"/>
          </a:xfrm>
          <a:prstGeom prst="rect">
            <a:avLst/>
          </a:prstGeom>
          <a:noFill/>
        </p:spPr>
        <p:txBody>
          <a:bodyPr wrap="square" rtlCol="0">
            <a:spAutoFit/>
          </a:bodyP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②対応、</a:t>
            </a:r>
            <a:endParaRPr kumimoji="1" lang="en-US" altLang="ja-JP"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リモートサポート</a:t>
            </a:r>
          </a:p>
        </p:txBody>
      </p:sp>
      <p:sp>
        <p:nvSpPr>
          <p:cNvPr id="38" name="二等辺三角形 37"/>
          <p:cNvSpPr/>
          <p:nvPr/>
        </p:nvSpPr>
        <p:spPr bwMode="auto">
          <a:xfrm rot="10800000">
            <a:off x="5238676" y="5488035"/>
            <a:ext cx="3968334" cy="246397"/>
          </a:xfrm>
          <a:prstGeom prst="triangle">
            <a:avLst/>
          </a:prstGeom>
          <a:solidFill>
            <a:srgbClr val="FF99FF"/>
          </a:solidFill>
          <a:ln w="9525">
            <a:solidFill>
              <a:srgbClr val="FF99FF"/>
            </a:solidFill>
            <a:miter lim="800000"/>
            <a:headEnd/>
            <a:tailEnd/>
          </a:ln>
          <a:effectLst/>
        </p:spPr>
        <p:txBody>
          <a:bodyPr vert="vert270" wrap="none" rtlCol="0" anchor="ctr"/>
          <a:lstStyle/>
          <a:p>
            <a:pPr marL="0" marR="0" lvl="0" indent="0" algn="l" defTabSz="779173" rtl="0" eaLnBrk="1" fontAlgn="auto" latinLnBrk="0" hangingPunct="1">
              <a:lnSpc>
                <a:spcPct val="100000"/>
              </a:lnSpc>
              <a:spcBef>
                <a:spcPts val="0"/>
              </a:spcBef>
              <a:spcAft>
                <a:spcPts val="0"/>
              </a:spcAft>
              <a:buClrTx/>
              <a:buSzTx/>
              <a:buFontTx/>
              <a:buNone/>
              <a:tabLst/>
              <a:defRPr/>
            </a:pPr>
            <a:endParaRPr kumimoji="0" lang="ja-JP" altLang="en-US" sz="1534"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9" name="正方形/長方形 38"/>
          <p:cNvSpPr/>
          <p:nvPr/>
        </p:nvSpPr>
        <p:spPr bwMode="auto">
          <a:xfrm>
            <a:off x="7106263" y="5955236"/>
            <a:ext cx="2377746" cy="509178"/>
          </a:xfrm>
          <a:prstGeom prst="rect">
            <a:avLst/>
          </a:prstGeom>
          <a:solidFill>
            <a:srgbClr val="FFCCFF">
              <a:alpha val="30196"/>
            </a:srgbClr>
          </a:solidFill>
          <a:ln w="28575">
            <a:solidFill>
              <a:srgbClr val="FF99FF"/>
            </a:solidFill>
            <a:miter lim="800000"/>
            <a:headEnd/>
            <a:tailEnd/>
          </a:ln>
          <a:effectLst/>
        </p:spPr>
        <p:txBody>
          <a:bodyPr wrap="none" rtlCol="0" anchor="ctr"/>
          <a:lstStyle/>
          <a:p>
            <a:pPr marL="146094" marR="0" lvl="0" indent="-146094" algn="l" defTabSz="779173"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ja-JP" altLang="en-US"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中小企業のセキュリティ対策状況の把握</a:t>
            </a:r>
            <a:endParaRPr kumimoji="0" lang="en-US" altLang="ja-JP"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146094" marR="0" lvl="0" indent="-146094" algn="l" defTabSz="779173"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ja-JP" altLang="en-US"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中小企業の被害実態の把握</a:t>
            </a:r>
            <a:endParaRPr kumimoji="0" lang="en-US" altLang="ja-JP"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146094" marR="0" lvl="0" indent="-146094" algn="l" defTabSz="779173"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ja-JP" altLang="en-US"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中小企業が求めるサービスの把握　　　等</a:t>
            </a:r>
            <a:endParaRPr kumimoji="0" lang="en-US" altLang="ja-JP"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0" name="テキスト ボックス 39"/>
          <p:cNvSpPr txBox="1"/>
          <p:nvPr/>
        </p:nvSpPr>
        <p:spPr>
          <a:xfrm>
            <a:off x="4953000" y="2276872"/>
            <a:ext cx="1561646" cy="302070"/>
          </a:xfrm>
          <a:prstGeom prst="rect">
            <a:avLst/>
          </a:prstGeom>
          <a:noFill/>
        </p:spPr>
        <p:txBody>
          <a:bodyPr wrap="none" rtlCol="0">
            <a:spAutoFit/>
          </a:bodyPr>
          <a:lstStyle/>
          <a:p>
            <a:pPr marL="0" marR="0" lvl="0" indent="0" algn="l" defTabSz="779173" rtl="0" eaLnBrk="1" fontAlgn="auto" latinLnBrk="0" hangingPunct="1">
              <a:lnSpc>
                <a:spcPct val="100000"/>
              </a:lnSpc>
              <a:spcBef>
                <a:spcPts val="0"/>
              </a:spcBef>
              <a:spcAft>
                <a:spcPts val="0"/>
              </a:spcAft>
              <a:buClrTx/>
              <a:buSzTx/>
              <a:buFontTx/>
              <a:buNone/>
              <a:tabLst/>
              <a:defRPr/>
            </a:pPr>
            <a:r>
              <a:rPr kumimoji="1" lang="ja-JP" altLang="en-US" sz="136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＜実証のイメージ＞</a:t>
            </a:r>
          </a:p>
        </p:txBody>
      </p:sp>
      <p:pic>
        <p:nvPicPr>
          <p:cNvPr id="41" name="図 4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175855" y="3892801"/>
            <a:ext cx="740449" cy="311670"/>
          </a:xfrm>
          <a:prstGeom prst="rect">
            <a:avLst/>
          </a:prstGeom>
        </p:spPr>
      </p:pic>
      <p:pic>
        <p:nvPicPr>
          <p:cNvPr id="42" name="図 4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12213" y="4265833"/>
            <a:ext cx="561521" cy="736266"/>
          </a:xfrm>
          <a:prstGeom prst="rect">
            <a:avLst/>
          </a:prstGeom>
        </p:spPr>
      </p:pic>
      <p:cxnSp>
        <p:nvCxnSpPr>
          <p:cNvPr id="43" name="直線矢印コネクタ 42"/>
          <p:cNvCxnSpPr/>
          <p:nvPr/>
        </p:nvCxnSpPr>
        <p:spPr>
          <a:xfrm flipH="1">
            <a:off x="6614724" y="3360430"/>
            <a:ext cx="813660"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左矢印 43"/>
          <p:cNvSpPr/>
          <p:nvPr/>
        </p:nvSpPr>
        <p:spPr bwMode="auto">
          <a:xfrm>
            <a:off x="6644551" y="4207186"/>
            <a:ext cx="759552" cy="263160"/>
          </a:xfrm>
          <a:prstGeom prst="leftArrow">
            <a:avLst>
              <a:gd name="adj1" fmla="val 68025"/>
              <a:gd name="adj2" fmla="val 26913"/>
            </a:avLst>
          </a:prstGeom>
          <a:solidFill>
            <a:srgbClr val="00B050"/>
          </a:solidFill>
          <a:ln w="9525">
            <a:solidFill>
              <a:srgbClr val="00B050"/>
            </a:solidFill>
            <a:miter lim="800000"/>
            <a:headEnd/>
            <a:tailEnd/>
          </a:ln>
          <a:effectLst/>
        </p:spPr>
        <p:txBody>
          <a:bodyPr wrap="none" rtlCol="0" anchor="ct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0" lang="ja-JP" altLang="en-US" sz="1023"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機器設置</a:t>
            </a:r>
          </a:p>
        </p:txBody>
      </p:sp>
      <p:sp>
        <p:nvSpPr>
          <p:cNvPr id="45" name="テキスト ボックス 44"/>
          <p:cNvSpPr txBox="1"/>
          <p:nvPr/>
        </p:nvSpPr>
        <p:spPr>
          <a:xfrm>
            <a:off x="6537394" y="4550792"/>
            <a:ext cx="936417" cy="524952"/>
          </a:xfrm>
          <a:prstGeom prst="rect">
            <a:avLst/>
          </a:prstGeom>
          <a:noFill/>
        </p:spPr>
        <p:txBody>
          <a:bodyPr wrap="square" rtlCol="0">
            <a:spAutoFit/>
          </a:bodyP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④対応、</a:t>
            </a:r>
            <a:endParaRPr kumimoji="1" lang="en-US" altLang="ja-JP"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復旧支援</a:t>
            </a:r>
            <a:br>
              <a:rPr kumimoji="1" lang="en-US" altLang="ja-JP"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br>
            <a:r>
              <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＜駆けつけ＞</a:t>
            </a:r>
          </a:p>
        </p:txBody>
      </p:sp>
      <p:sp>
        <p:nvSpPr>
          <p:cNvPr id="46" name="正方形/長方形 45"/>
          <p:cNvSpPr/>
          <p:nvPr/>
        </p:nvSpPr>
        <p:spPr bwMode="auto">
          <a:xfrm>
            <a:off x="4817530" y="5938596"/>
            <a:ext cx="2216358" cy="516488"/>
          </a:xfrm>
          <a:prstGeom prst="rect">
            <a:avLst/>
          </a:prstGeom>
          <a:solidFill>
            <a:srgbClr val="FFCCFF">
              <a:alpha val="30196"/>
            </a:srgbClr>
          </a:solidFill>
          <a:ln w="28575">
            <a:solidFill>
              <a:srgbClr val="FF99FF"/>
            </a:solidFill>
            <a:miter lim="800000"/>
            <a:headEnd/>
            <a:tailEnd/>
          </a:ln>
          <a:effectLst/>
        </p:spPr>
        <p:txBody>
          <a:bodyPr wrap="none" rtlCol="0" anchor="ctr"/>
          <a:lstStyle/>
          <a:p>
            <a:pPr marL="146094" marR="0" lvl="0" indent="-146094" algn="l" defTabSz="779173"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ja-JP" altLang="en-US"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自社の攻撃実態等への気付き</a:t>
            </a:r>
            <a:endParaRPr kumimoji="0" lang="en-US" altLang="ja-JP"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146094" marR="0" lvl="0" indent="-146094" algn="l" defTabSz="779173"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ja-JP" altLang="en-US"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セキュリティ事前対策の促進</a:t>
            </a:r>
            <a:endParaRPr kumimoji="0" lang="en-US" altLang="ja-JP"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146094" marR="0" lvl="0" indent="-146094" algn="l" defTabSz="779173"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ja-JP" altLang="en-US"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事後対応への意識向上　　　等</a:t>
            </a:r>
            <a:endParaRPr kumimoji="0" lang="en-US" altLang="ja-JP"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7" name="正方形/長方形 46"/>
          <p:cNvSpPr/>
          <p:nvPr/>
        </p:nvSpPr>
        <p:spPr bwMode="auto">
          <a:xfrm>
            <a:off x="4810387" y="5747300"/>
            <a:ext cx="997584" cy="172506"/>
          </a:xfrm>
          <a:prstGeom prst="rect">
            <a:avLst/>
          </a:prstGeom>
          <a:solidFill>
            <a:srgbClr val="FF99FF"/>
          </a:solidFill>
          <a:ln w="9525">
            <a:solidFill>
              <a:srgbClr val="FF99FF"/>
            </a:solidFill>
            <a:miter lim="800000"/>
            <a:headEnd/>
            <a:tailEnd/>
          </a:ln>
          <a:effectLst/>
        </p:spPr>
        <p:txBody>
          <a:bodyPr wrap="none" rtlCol="0" anchor="ct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0" lang="ja-JP" altLang="en-US" sz="1023"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中小企業　側</a:t>
            </a:r>
          </a:p>
        </p:txBody>
      </p:sp>
      <p:sp>
        <p:nvSpPr>
          <p:cNvPr id="48" name="正方形/長方形 47"/>
          <p:cNvSpPr/>
          <p:nvPr/>
        </p:nvSpPr>
        <p:spPr bwMode="auto">
          <a:xfrm>
            <a:off x="7095591" y="5765930"/>
            <a:ext cx="1929319" cy="170516"/>
          </a:xfrm>
          <a:prstGeom prst="rect">
            <a:avLst/>
          </a:prstGeom>
          <a:solidFill>
            <a:srgbClr val="FF99FF"/>
          </a:solidFill>
          <a:ln w="9525">
            <a:solidFill>
              <a:srgbClr val="FF99FF"/>
            </a:solidFill>
            <a:miter lim="800000"/>
            <a:headEnd/>
            <a:tailEnd/>
          </a:ln>
          <a:effectLst/>
        </p:spPr>
        <p:txBody>
          <a:bodyPr wrap="none" rtlCol="0" anchor="ct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0" lang="ja-JP" altLang="en-US" sz="1023"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保険会社、セキュリティベンダー　側</a:t>
            </a:r>
          </a:p>
        </p:txBody>
      </p:sp>
      <p:sp>
        <p:nvSpPr>
          <p:cNvPr id="49" name="テキスト ボックス 48"/>
          <p:cNvSpPr txBox="1"/>
          <p:nvPr/>
        </p:nvSpPr>
        <p:spPr>
          <a:xfrm>
            <a:off x="6783297" y="5464485"/>
            <a:ext cx="793807" cy="275909"/>
          </a:xfrm>
          <a:prstGeom prst="rect">
            <a:avLst/>
          </a:prstGeom>
          <a:noFill/>
        </p:spPr>
        <p:txBody>
          <a:bodyPr wrap="none" rtlCol="0">
            <a:spAutoFit/>
          </a:bodyPr>
          <a:lstStyle/>
          <a:p>
            <a:pPr marL="0" marR="0" lvl="0" indent="0" algn="dist" defTabSz="779173" rtl="0" eaLnBrk="1" fontAlgn="auto" latinLnBrk="0" hangingPunct="1">
              <a:lnSpc>
                <a:spcPct val="100000"/>
              </a:lnSpc>
              <a:spcBef>
                <a:spcPts val="0"/>
              </a:spcBef>
              <a:spcAft>
                <a:spcPts val="0"/>
              </a:spcAft>
              <a:buClrTx/>
              <a:buSzTx/>
              <a:buFontTx/>
              <a:buNone/>
              <a:tabLst/>
              <a:defRPr/>
            </a:pPr>
            <a:r>
              <a:rPr kumimoji="1" lang="ja-JP" altLang="en-US" sz="1193"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実証結果</a:t>
            </a:r>
          </a:p>
        </p:txBody>
      </p:sp>
      <p:sp>
        <p:nvSpPr>
          <p:cNvPr id="51" name="正方形/長方形 50"/>
          <p:cNvSpPr/>
          <p:nvPr/>
        </p:nvSpPr>
        <p:spPr bwMode="auto">
          <a:xfrm>
            <a:off x="565639" y="2182841"/>
            <a:ext cx="1535432" cy="321147"/>
          </a:xfrm>
          <a:prstGeom prst="rect">
            <a:avLst/>
          </a:prstGeom>
          <a:noFill/>
          <a:ln w="28575">
            <a:no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846"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＜実証地域＞</a:t>
            </a:r>
          </a:p>
        </p:txBody>
      </p:sp>
      <p:sp>
        <p:nvSpPr>
          <p:cNvPr id="53" name="テキスト ボックス 52"/>
          <p:cNvSpPr txBox="1"/>
          <p:nvPr/>
        </p:nvSpPr>
        <p:spPr>
          <a:xfrm>
            <a:off x="7670286" y="3775652"/>
            <a:ext cx="872037" cy="236540"/>
          </a:xfrm>
          <a:prstGeom prst="rect">
            <a:avLst/>
          </a:prstGeom>
          <a:noFill/>
        </p:spPr>
        <p:txBody>
          <a:bodyPr wrap="square" rtlCol="0">
            <a:spAutoFit/>
          </a:bodyPr>
          <a:lstStyle/>
          <a:p>
            <a:pPr marL="0" marR="0" lvl="0" indent="0" algn="l" defTabSz="779173" rtl="0" eaLnBrk="1" fontAlgn="auto" latinLnBrk="0" hangingPunct="1">
              <a:lnSpc>
                <a:spcPct val="100000"/>
              </a:lnSpc>
              <a:spcBef>
                <a:spcPts val="0"/>
              </a:spcBef>
              <a:spcAft>
                <a:spcPts val="0"/>
              </a:spcAft>
              <a:buClrTx/>
              <a:buSzTx/>
              <a:buFontTx/>
              <a:buNone/>
              <a:tabLst/>
              <a:defRPr/>
            </a:pPr>
            <a:r>
              <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③対応依頼</a:t>
            </a:r>
          </a:p>
        </p:txBody>
      </p:sp>
      <p:sp>
        <p:nvSpPr>
          <p:cNvPr id="55" name="角丸四角形 54"/>
          <p:cNvSpPr/>
          <p:nvPr/>
        </p:nvSpPr>
        <p:spPr bwMode="auto">
          <a:xfrm>
            <a:off x="7576410" y="4839318"/>
            <a:ext cx="1654878" cy="561595"/>
          </a:xfrm>
          <a:prstGeom prst="roundRect">
            <a:avLst>
              <a:gd name="adj" fmla="val 0"/>
            </a:avLst>
          </a:prstGeom>
          <a:solidFill>
            <a:srgbClr val="FFFFCC"/>
          </a:solidFill>
          <a:ln w="28575">
            <a:solidFill>
              <a:srgbClr val="FF6699"/>
            </a:solidFill>
            <a:prstDash val="dash"/>
            <a:miter lim="800000"/>
            <a:headEnd/>
            <a:tailEnd/>
          </a:ln>
          <a:effectLst/>
        </p:spPr>
        <p:txBody>
          <a:bodyPr wrap="none" rtlCol="0" anchor="ctr"/>
          <a:lstStyle/>
          <a:p>
            <a:pPr marL="0" marR="0" lvl="0" indent="0" algn="l" defTabSz="779173" rtl="0" eaLnBrk="1" fontAlgn="auto" latinLnBrk="0" hangingPunct="1">
              <a:lnSpc>
                <a:spcPct val="100000"/>
              </a:lnSpc>
              <a:spcBef>
                <a:spcPts val="0"/>
              </a:spcBef>
              <a:spcAft>
                <a:spcPts val="0"/>
              </a:spcAft>
              <a:buClrTx/>
              <a:buSzTx/>
              <a:buFontTx/>
              <a:buNone/>
              <a:tabLst/>
              <a:defRPr/>
            </a:pPr>
            <a:endParaRPr kumimoji="0" lang="ja-JP" altLang="en-US" sz="1534"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56" name="テキスト ボックス 55"/>
          <p:cNvSpPr txBox="1"/>
          <p:nvPr/>
        </p:nvSpPr>
        <p:spPr>
          <a:xfrm>
            <a:off x="7593804" y="4843540"/>
            <a:ext cx="1637457" cy="564578"/>
          </a:xfrm>
          <a:prstGeom prst="rect">
            <a:avLst/>
          </a:prstGeom>
          <a:noFill/>
        </p:spPr>
        <p:txBody>
          <a:bodyPr wrap="square" rtlCol="0">
            <a:spAutoFit/>
          </a:bodyP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1023"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中小企業向け</a:t>
            </a:r>
            <a:endParaRPr kumimoji="1" lang="en-US" altLang="ja-JP" sz="1023"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1023"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簡易保険・サービスの開発</a:t>
            </a:r>
            <a:endParaRPr kumimoji="1" lang="en-US" altLang="ja-JP" sz="1023"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779173" rtl="0" eaLnBrk="1" fontAlgn="auto" latinLnBrk="0" hangingPunct="1">
              <a:lnSpc>
                <a:spcPct val="100000"/>
              </a:lnSpc>
              <a:spcBef>
                <a:spcPts val="0"/>
              </a:spcBef>
              <a:spcAft>
                <a:spcPts val="0"/>
              </a:spcAft>
              <a:buClrTx/>
              <a:buSzTx/>
              <a:buFontTx/>
              <a:buNone/>
              <a:tabLst/>
              <a:defRPr/>
            </a:pPr>
            <a:r>
              <a:rPr kumimoji="1" lang="ja-JP" altLang="en-US" sz="1023"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（損害保険会社）</a:t>
            </a:r>
          </a:p>
        </p:txBody>
      </p:sp>
      <p:sp>
        <p:nvSpPr>
          <p:cNvPr id="58" name="テキスト ボックス 57"/>
          <p:cNvSpPr txBox="1"/>
          <p:nvPr/>
        </p:nvSpPr>
        <p:spPr>
          <a:xfrm>
            <a:off x="6082973" y="3894750"/>
            <a:ext cx="527739" cy="236540"/>
          </a:xfrm>
          <a:prstGeom prst="rect">
            <a:avLst/>
          </a:prstGeom>
          <a:noFill/>
        </p:spPr>
        <p:txBody>
          <a:bodyPr wrap="square" rtlCol="0">
            <a:spAutoFit/>
          </a:bodyP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1" lang="en-US" altLang="ja-JP"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UTM</a:t>
            </a:r>
            <a:endParaRPr kumimoji="1" lang="ja-JP" altLang="en-US" sz="93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線吹き出し 1 (枠付き) 53"/>
          <p:cNvSpPr/>
          <p:nvPr/>
        </p:nvSpPr>
        <p:spPr bwMode="auto">
          <a:xfrm>
            <a:off x="6997579" y="3801228"/>
            <a:ext cx="747117" cy="330385"/>
          </a:xfrm>
          <a:prstGeom prst="borderCallout1">
            <a:avLst>
              <a:gd name="adj1" fmla="val 62159"/>
              <a:gd name="adj2" fmla="val 971"/>
              <a:gd name="adj3" fmla="val 75972"/>
              <a:gd name="adj4" fmla="val -14110"/>
            </a:avLst>
          </a:prstGeom>
          <a:solidFill>
            <a:srgbClr val="CCFFCC"/>
          </a:solidFill>
          <a:ln w="9525">
            <a:solidFill>
              <a:srgbClr val="00B050"/>
            </a:solidFill>
            <a:miter lim="800000"/>
            <a:headEnd/>
            <a:tailEnd/>
          </a:ln>
          <a:effectLst/>
        </p:spPr>
        <p:txBody>
          <a:bodyPr wrap="none" rtlCol="0" anchor="ctr"/>
          <a:lstStyle/>
          <a:p>
            <a:pPr marL="79133" marR="0" lvl="0" indent="-79133" algn="l" defTabSz="77917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738"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事前対策</a:t>
            </a:r>
            <a:endParaRPr kumimoji="0" lang="en-US" altLang="ja-JP" sz="738"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79133" marR="0" lvl="0" indent="-79133" algn="l" defTabSz="77917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738"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意識喚起</a:t>
            </a:r>
            <a:endParaRPr kumimoji="0" lang="en-US" altLang="ja-JP" sz="738"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79133" marR="0" lvl="0" indent="-79133" algn="l" defTabSz="77917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738"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実態把握　等</a:t>
            </a:r>
            <a:endParaRPr kumimoji="0" lang="en-US" altLang="ja-JP" sz="738"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2" name="テキスト ボックス 51"/>
          <p:cNvSpPr txBox="1"/>
          <p:nvPr/>
        </p:nvSpPr>
        <p:spPr>
          <a:xfrm>
            <a:off x="270994" y="3043899"/>
            <a:ext cx="3312368" cy="338554"/>
          </a:xfrm>
          <a:prstGeom prst="rect">
            <a:avLst/>
          </a:prstGeom>
          <a:noFill/>
          <a:ln w="254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計</a:t>
            </a:r>
            <a:r>
              <a:rPr kumimoji="1" lang="en-US" altLang="ja-JP" sz="16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1,064</a:t>
            </a:r>
            <a:r>
              <a:rPr kumimoji="1" lang="ja-JP" altLang="en-US" sz="16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社の中小企業</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が参加</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スライド番号プレースホルダー 5">
            <a:extLst>
              <a:ext uri="{FF2B5EF4-FFF2-40B4-BE49-F238E27FC236}">
                <a16:creationId xmlns:a16="http://schemas.microsoft.com/office/drawing/2014/main" id="{64D73C70-DDC4-4685-B188-749ACCC5161E}"/>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22</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A8023951-1B42-48AF-AFC6-07F04319D4F6}"/>
              </a:ext>
            </a:extLst>
          </p:cNvPr>
          <p:cNvSpPr>
            <a:spLocks noGrp="1"/>
          </p:cNvSpPr>
          <p:nvPr>
            <p:ph type="dt" sz="half" idx="10"/>
          </p:nvPr>
        </p:nvSpPr>
        <p:spPr/>
        <p:txBody>
          <a:bodyPr/>
          <a:lstStyle/>
          <a:p>
            <a:r>
              <a:rPr kumimoji="1" lang="en-US" altLang="ja-JP"/>
              <a:t>2020/12/8</a:t>
            </a:r>
            <a:endParaRPr kumimoji="1" lang="ja-JP" altLang="en-US"/>
          </a:p>
        </p:txBody>
      </p:sp>
      <p:sp>
        <p:nvSpPr>
          <p:cNvPr id="4" name="フッター プレースホルダー 3">
            <a:extLst>
              <a:ext uri="{FF2B5EF4-FFF2-40B4-BE49-F238E27FC236}">
                <a16:creationId xmlns:a16="http://schemas.microsoft.com/office/drawing/2014/main" id="{4CA83FD5-148C-44B0-B58D-565FC364AB42}"/>
              </a:ext>
            </a:extLst>
          </p:cNvPr>
          <p:cNvSpPr>
            <a:spLocks noGrp="1"/>
          </p:cNvSpPr>
          <p:nvPr>
            <p:ph type="ftr" sz="quarter" idx="11"/>
          </p:nvPr>
        </p:nvSpPr>
        <p:spPr/>
        <p:txBody>
          <a:bodyPr/>
          <a:lstStyle/>
          <a:p>
            <a:r>
              <a:rPr kumimoji="1" lang="zh-TW" altLang="en-US"/>
              <a:t>独立行政法人情報処理推進機構</a:t>
            </a:r>
            <a:endParaRPr kumimoji="1" lang="ja-JP" altLang="en-US"/>
          </a:p>
        </p:txBody>
      </p:sp>
    </p:spTree>
    <p:extLst>
      <p:ext uri="{BB962C8B-B14F-4D97-AF65-F5344CB8AC3E}">
        <p14:creationId xmlns:p14="http://schemas.microsoft.com/office/powerpoint/2010/main" val="39605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7"/>
          </p:nvPr>
        </p:nvSpPr>
        <p:spPr>
          <a:xfrm>
            <a:off x="176908" y="539738"/>
            <a:ext cx="9672636" cy="823929"/>
          </a:xfrm>
        </p:spPr>
        <p:txBody>
          <a:bodyPr tIns="0" bIns="0" anchor="ctr" anchorCtr="0"/>
          <a:lstStyle/>
          <a:p>
            <a:pPr>
              <a:spcBef>
                <a:spcPts val="0"/>
              </a:spcBef>
              <a:spcAft>
                <a:spcPts val="0"/>
              </a:spcAft>
            </a:pPr>
            <a:r>
              <a:rPr lang="en-US" altLang="ja-JP" sz="1600" dirty="0"/>
              <a:t>1,064</a:t>
            </a:r>
            <a:r>
              <a:rPr lang="ja-JP" altLang="en-US" sz="1600" dirty="0"/>
              <a:t>社が参加した実証期間中に、全国８地域で</a:t>
            </a:r>
            <a:r>
              <a:rPr lang="ja-JP" altLang="en-US" sz="1600" b="1" dirty="0">
                <a:solidFill>
                  <a:srgbClr val="FF0000"/>
                </a:solidFill>
              </a:rPr>
              <a:t>計</a:t>
            </a:r>
            <a:r>
              <a:rPr lang="en-US" altLang="ja-JP" sz="1600" b="1" dirty="0">
                <a:solidFill>
                  <a:srgbClr val="FF0000"/>
                </a:solidFill>
              </a:rPr>
              <a:t>910</a:t>
            </a:r>
            <a:r>
              <a:rPr lang="ja-JP" altLang="en-US" sz="1600" b="1" dirty="0">
                <a:solidFill>
                  <a:srgbClr val="FF0000"/>
                </a:solidFill>
              </a:rPr>
              <a:t>件のアラート</a:t>
            </a:r>
            <a:r>
              <a:rPr lang="ja-JP" altLang="en-US" sz="1600" dirty="0"/>
              <a:t>が発生。重大なインシデントの可能性ありと判断し、</a:t>
            </a:r>
            <a:r>
              <a:rPr lang="ja-JP" altLang="en-US" sz="1600" b="1" dirty="0">
                <a:solidFill>
                  <a:srgbClr val="FF0000"/>
                </a:solidFill>
              </a:rPr>
              <a:t>対処を行った件数</a:t>
            </a:r>
            <a:r>
              <a:rPr lang="ja-JP" altLang="en-US" sz="1600" dirty="0"/>
              <a:t>は</a:t>
            </a:r>
            <a:r>
              <a:rPr lang="en-US" altLang="ja-JP" sz="1600" b="1" dirty="0">
                <a:solidFill>
                  <a:srgbClr val="FF0000"/>
                </a:solidFill>
              </a:rPr>
              <a:t>128</a:t>
            </a:r>
            <a:r>
              <a:rPr lang="ja-JP" altLang="en-US" sz="1600" b="1" dirty="0">
                <a:solidFill>
                  <a:srgbClr val="FF0000"/>
                </a:solidFill>
              </a:rPr>
              <a:t>件</a:t>
            </a:r>
            <a:r>
              <a:rPr lang="ja-JP" altLang="en-US" sz="1600" dirty="0"/>
              <a:t>。対処を怠った場合の</a:t>
            </a:r>
            <a:r>
              <a:rPr lang="ja-JP" altLang="en-US" sz="1600" b="1" dirty="0">
                <a:solidFill>
                  <a:srgbClr val="FF0000"/>
                </a:solidFill>
              </a:rPr>
              <a:t>被害想定額</a:t>
            </a:r>
            <a:r>
              <a:rPr lang="ja-JP" altLang="en-US" sz="1600" dirty="0"/>
              <a:t>が</a:t>
            </a:r>
            <a:r>
              <a:rPr lang="en-US" altLang="ja-JP" sz="1600" b="1" dirty="0">
                <a:solidFill>
                  <a:srgbClr val="FF0000"/>
                </a:solidFill>
              </a:rPr>
              <a:t>5000</a:t>
            </a:r>
            <a:r>
              <a:rPr lang="ja-JP" altLang="en-US" sz="1600" b="1" dirty="0">
                <a:solidFill>
                  <a:srgbClr val="FF0000"/>
                </a:solidFill>
              </a:rPr>
              <a:t>万円</a:t>
            </a:r>
            <a:r>
              <a:rPr lang="ja-JP" altLang="en-US" sz="1600" dirty="0"/>
              <a:t>近くなる事案も。</a:t>
            </a:r>
            <a:endParaRPr lang="en-US" altLang="ja-JP" sz="1600" dirty="0"/>
          </a:p>
          <a:p>
            <a:pPr>
              <a:spcBef>
                <a:spcPts val="0"/>
              </a:spcBef>
              <a:spcAft>
                <a:spcPts val="0"/>
              </a:spcAft>
            </a:pPr>
            <a:r>
              <a:rPr lang="ja-JP" altLang="en-US" sz="1600" dirty="0"/>
              <a:t>実証参加前後の中小企業の意識変化や、お助け隊サービスに求められる機能等が明らかになった。</a:t>
            </a:r>
          </a:p>
        </p:txBody>
      </p:sp>
      <p:sp>
        <p:nvSpPr>
          <p:cNvPr id="9" name="正方形/長方形 8"/>
          <p:cNvSpPr/>
          <p:nvPr/>
        </p:nvSpPr>
        <p:spPr bwMode="auto">
          <a:xfrm>
            <a:off x="200472" y="1412776"/>
            <a:ext cx="2947201" cy="360040"/>
          </a:xfrm>
          <a:prstGeom prst="rect">
            <a:avLst/>
          </a:prstGeom>
          <a:noFill/>
          <a:ln w="9525">
            <a:no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＜駆け付け支援の対象となった特徴的な対応事例＞</a:t>
            </a:r>
          </a:p>
        </p:txBody>
      </p:sp>
      <p:sp>
        <p:nvSpPr>
          <p:cNvPr id="10" name="正方形/長方形 9"/>
          <p:cNvSpPr/>
          <p:nvPr/>
        </p:nvSpPr>
        <p:spPr bwMode="auto">
          <a:xfrm>
            <a:off x="344488" y="1922585"/>
            <a:ext cx="2232613" cy="3263277"/>
          </a:xfrm>
          <a:prstGeom prst="rect">
            <a:avLst/>
          </a:prstGeom>
          <a:noFill/>
          <a:ln w="9525">
            <a:solidFill>
              <a:schemeClr val="tx1"/>
            </a:solidFill>
            <a:miter lim="800000"/>
            <a:headEnd/>
            <a:tailEnd/>
          </a:ln>
          <a:effectLst/>
        </p:spPr>
        <p:txBody>
          <a:bodyPr wrap="square" rtlCol="0" anchor="t" anchorCtr="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ja-JP" sz="1500" b="0" i="0" u="none" strike="noStrike" kern="1200" cap="none" spc="-4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96838" marR="0" lvl="0" indent="-96838" algn="l" defTabSz="914400" rtl="0" eaLnBrk="1" fontAlgn="auto" latinLnBrk="0" hangingPunct="1">
              <a:lnSpc>
                <a:spcPct val="100000"/>
              </a:lnSpc>
              <a:spcBef>
                <a:spcPts val="300"/>
              </a:spcBef>
              <a:spcAft>
                <a:spcPts val="0"/>
              </a:spcAft>
              <a:buClrTx/>
              <a:buSzTx/>
              <a:buFontTx/>
              <a:buNone/>
              <a:tabLst/>
              <a:defRPr/>
            </a:pPr>
            <a:r>
              <a:rPr kumimoji="0" lang="ja-JP" altLang="en-US" sz="1500" b="0" i="0" u="none" strike="noStrike" kern="1200" cap="none" spc="-4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0" lang="en-US" altLang="ja-JP" sz="1500" b="0" i="0" u="none" strike="noStrike" kern="1200" cap="none" spc="-4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Windows XP</a:t>
            </a:r>
            <a:r>
              <a:rPr kumimoji="0" lang="ja-JP" altLang="en-US" sz="1500" b="0" i="0" u="none" strike="noStrike" kern="1200" cap="none" spc="-4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でしか動作しないソフトウェア利用のために、</a:t>
            </a:r>
            <a:r>
              <a:rPr kumimoji="0" lang="ja-JP" altLang="en-US" sz="1500" b="1" i="0" u="sng" strike="noStrike" kern="1200" cap="none" spc="-4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マルウェア対策ソフト未導入の</a:t>
            </a:r>
            <a:r>
              <a:rPr kumimoji="0" lang="en-US" altLang="ja-JP" sz="1500" b="1" i="0" u="sng" strike="noStrike" kern="1200" cap="none" spc="-4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Windows XP</a:t>
            </a:r>
            <a:r>
              <a:rPr kumimoji="0" lang="ja-JP" altLang="en-US" sz="1500" b="1" i="0" u="sng" strike="noStrike" kern="1200" cap="none" spc="-4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端末を使用</a:t>
            </a:r>
            <a:r>
              <a:rPr kumimoji="0" lang="ja-JP" altLang="en-US" sz="1500" b="0" i="0" u="none" strike="noStrike" kern="1200" cap="none" spc="-4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0" lang="en-US" altLang="ja-JP" sz="1500" b="0" i="0" u="none" strike="noStrike" kern="1200" cap="none" spc="-4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96838" marR="0" lvl="0" indent="-96838" algn="l" defTabSz="914400" rtl="0" eaLnBrk="1" fontAlgn="auto" latinLnBrk="0" hangingPunct="1">
              <a:lnSpc>
                <a:spcPct val="100000"/>
              </a:lnSpc>
              <a:spcBef>
                <a:spcPts val="600"/>
              </a:spcBef>
              <a:spcAft>
                <a:spcPts val="0"/>
              </a:spcAft>
              <a:buClrTx/>
              <a:buSzTx/>
              <a:buFontTx/>
              <a:buNone/>
              <a:tabLst/>
              <a:defRPr/>
            </a:pP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・社内プリンタ使用のために、社内</a:t>
            </a:r>
            <a:r>
              <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LAN</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に接続したことで、意図せずにインターネット接続状態になり、マルウェアに感染。</a:t>
            </a:r>
            <a:endPar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96838" marR="0" lvl="0" indent="-96838" algn="l" defTabSz="914400" rtl="0" eaLnBrk="1" fontAlgn="auto" latinLnBrk="0" hangingPunct="1">
              <a:lnSpc>
                <a:spcPct val="100000"/>
              </a:lnSpc>
              <a:spcBef>
                <a:spcPts val="600"/>
              </a:spcBef>
              <a:spcAft>
                <a:spcPts val="0"/>
              </a:spcAft>
              <a:buClrTx/>
              <a:buSzTx/>
              <a:buFontTx/>
              <a:buNone/>
              <a:tabLst/>
              <a:defRPr/>
            </a:pP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・検知・駆除できていなかった場合の</a:t>
            </a:r>
            <a:r>
              <a:rPr kumimoji="0" lang="ja-JP" altLang="en-US" sz="15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想定被害額は</a:t>
            </a:r>
            <a:r>
              <a:rPr kumimoji="0" lang="en-US" altLang="ja-JP" sz="18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5,500</a:t>
            </a:r>
            <a:r>
              <a:rPr kumimoji="0" lang="ja-JP" altLang="en-US" sz="12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万円</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 name="正方形/長方形 10"/>
          <p:cNvSpPr/>
          <p:nvPr/>
        </p:nvSpPr>
        <p:spPr bwMode="auto">
          <a:xfrm>
            <a:off x="2725879" y="1922585"/>
            <a:ext cx="2155113" cy="3263277"/>
          </a:xfrm>
          <a:prstGeom prst="rect">
            <a:avLst/>
          </a:prstGeom>
          <a:noFill/>
          <a:ln w="9525">
            <a:solidFill>
              <a:schemeClr val="tx1"/>
            </a:solidFill>
            <a:miter lim="800000"/>
            <a:headEnd/>
            <a:tailEnd/>
          </a:ln>
          <a:effectLst/>
        </p:spPr>
        <p:txBody>
          <a:bodyPr wrap="square"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ja-JP" sz="1500" b="0" i="0" u="none" strike="noStrike" kern="1200" cap="none" spc="-3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88900" marR="0" lvl="0" indent="-88900" algn="l" defTabSz="914400" rtl="0" eaLnBrk="1" fontAlgn="auto" latinLnBrk="0" hangingPunct="1">
              <a:lnSpc>
                <a:spcPct val="100000"/>
              </a:lnSpc>
              <a:spcBef>
                <a:spcPts val="0"/>
              </a:spcBef>
              <a:spcAft>
                <a:spcPts val="0"/>
              </a:spcAft>
              <a:buClrTx/>
              <a:buSzTx/>
              <a:buFontTx/>
              <a:buNone/>
              <a:tabLst/>
              <a:defRPr/>
            </a:pPr>
            <a:r>
              <a:rPr kumimoji="0" lang="ja-JP" altLang="en-US" sz="1500" b="0" i="0" u="none" strike="noStrike" kern="1200" cap="none" spc="-3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・社員の</a:t>
            </a:r>
            <a:r>
              <a:rPr kumimoji="0" lang="ja-JP" altLang="en-US" sz="1500" b="1" i="0" u="sng" strike="noStrike" kern="1200" cap="none" spc="-3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私物</a:t>
            </a:r>
            <a:r>
              <a:rPr kumimoji="0" lang="en-US" altLang="ja-JP" sz="1500" b="1" i="0" u="sng" strike="noStrike" kern="1200" cap="none" spc="-3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iPhone</a:t>
            </a:r>
            <a:r>
              <a:rPr kumimoji="0" lang="ja-JP" altLang="en-US" sz="1500" b="1" i="0" u="sng" strike="noStrike" kern="1200" cap="none" spc="-3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が会社の</a:t>
            </a:r>
            <a:r>
              <a:rPr kumimoji="0" lang="en-US" altLang="ja-JP" sz="1500" b="1" i="0" u="sng" strike="noStrike" kern="1200" cap="none" spc="-3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Wi-Fi</a:t>
            </a:r>
            <a:r>
              <a:rPr kumimoji="0" lang="ja-JP" altLang="en-US" sz="1500" b="1" i="0" u="sng" strike="noStrike" kern="1200" cap="none" spc="-3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に無断で接続</a:t>
            </a:r>
            <a:r>
              <a:rPr kumimoji="0" lang="ja-JP" altLang="en-US" sz="1500" b="0" i="0" u="none" strike="noStrike" kern="1200" cap="none" spc="-3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されていたことが判明。</a:t>
            </a:r>
            <a:endParaRPr kumimoji="0" lang="en-US" altLang="ja-JP" sz="1500" b="0" i="0" u="none" strike="noStrike" kern="1200" cap="none" spc="-3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88900" marR="0" lvl="0" indent="-88900" algn="l" defTabSz="914400" rtl="0" eaLnBrk="1" fontAlgn="auto" latinLnBrk="0" hangingPunct="1">
              <a:lnSpc>
                <a:spcPct val="100000"/>
              </a:lnSpc>
              <a:spcBef>
                <a:spcPts val="600"/>
              </a:spcBef>
              <a:spcAft>
                <a:spcPts val="0"/>
              </a:spcAft>
              <a:buClrTx/>
              <a:buSzTx/>
              <a:buFontTx/>
              <a:buNone/>
              <a:tabLst/>
              <a:defRPr/>
            </a:pP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・私物</a:t>
            </a:r>
            <a:r>
              <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iPhone</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は、過去にマルウェアやランサムウェアの配布に利用されている攻撃者のサーバーと通信していた。</a:t>
            </a:r>
            <a:endPar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88900" marR="0" lvl="0" indent="-88900" algn="l" defTabSz="914400" rtl="0" eaLnBrk="1" fontAlgn="auto" latinLnBrk="0" hangingPunct="1">
              <a:lnSpc>
                <a:spcPct val="100000"/>
              </a:lnSpc>
              <a:spcBef>
                <a:spcPts val="600"/>
              </a:spcBef>
              <a:spcAft>
                <a:spcPts val="0"/>
              </a:spcAft>
              <a:buClrTx/>
              <a:buSzTx/>
              <a:buFontTx/>
              <a:buNone/>
              <a:tabLst/>
              <a:defRPr/>
            </a:pP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・検知・駆除できていなかった場合の</a:t>
            </a:r>
            <a:r>
              <a:rPr kumimoji="0" lang="ja-JP" altLang="en-US" sz="15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想定被害額は</a:t>
            </a:r>
            <a:r>
              <a:rPr kumimoji="0" lang="en-US" altLang="ja-JP" sz="18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4,925</a:t>
            </a:r>
            <a:r>
              <a:rPr kumimoji="0" lang="ja-JP" altLang="en-US" sz="12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万円</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12" name="正方形/長方形 11"/>
          <p:cNvSpPr/>
          <p:nvPr/>
        </p:nvSpPr>
        <p:spPr bwMode="auto">
          <a:xfrm>
            <a:off x="4983465" y="1922585"/>
            <a:ext cx="2201783" cy="3263277"/>
          </a:xfrm>
          <a:prstGeom prst="rect">
            <a:avLst/>
          </a:prstGeom>
          <a:noFill/>
          <a:ln w="9525">
            <a:solidFill>
              <a:schemeClr val="tx1"/>
            </a:solidFill>
            <a:miter lim="800000"/>
            <a:headEnd/>
            <a:tailEnd/>
          </a:ln>
          <a:effectLst/>
        </p:spPr>
        <p:txBody>
          <a:bodyPr wrap="square"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87313" marR="0" lvl="0" indent="-87313" algn="l" defTabSz="914400" rtl="0" eaLnBrk="1" fontAlgn="auto" latinLnBrk="0" hangingPunct="1">
              <a:lnSpc>
                <a:spcPct val="100000"/>
              </a:lnSpc>
              <a:spcBef>
                <a:spcPts val="0"/>
              </a:spcBef>
              <a:spcAft>
                <a:spcPts val="0"/>
              </a:spcAft>
              <a:buClrTx/>
              <a:buSzTx/>
              <a:buFontTx/>
              <a:buNone/>
              <a:tabLst/>
              <a:defRPr/>
            </a:pP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・社員が</a:t>
            </a:r>
            <a:r>
              <a:rPr kumimoji="0" lang="ja-JP" altLang="en-US" sz="15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出張先ホテルの</a:t>
            </a:r>
            <a:r>
              <a:rPr kumimoji="0" lang="en-US" altLang="ja-JP" sz="15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Wi-Fi</a:t>
            </a:r>
            <a:r>
              <a:rPr kumimoji="0" lang="ja-JP" altLang="en-US" sz="15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環境</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でなりすましメールを受信し、添付されたマルウェアを実行したことで</a:t>
            </a:r>
            <a:r>
              <a:rPr kumimoji="0" lang="en-US" altLang="ja-JP" sz="1500" b="1" i="0" u="sng" strike="noStrike" kern="1200" cap="none" spc="0" normalizeH="0" baseline="0" noProof="0" dirty="0" err="1">
                <a:ln>
                  <a:noFill/>
                </a:ln>
                <a:solidFill>
                  <a:srgbClr val="FF0000"/>
                </a:solidFill>
                <a:effectLst/>
                <a:uLnTx/>
                <a:uFillTx/>
                <a:latin typeface="Meiryo UI" panose="020B0604030504040204" pitchFamily="50" charset="-128"/>
                <a:ea typeface="Meiryo UI" panose="020B0604030504040204" pitchFamily="50" charset="-128"/>
                <a:cs typeface="+mn-cs"/>
              </a:rPr>
              <a:t>Emotet</a:t>
            </a:r>
            <a:r>
              <a:rPr kumimoji="0" lang="ja-JP" altLang="en-US" sz="15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に感染</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87313" marR="0" lvl="0" indent="-87313" algn="l" defTabSz="914400" rtl="0" eaLnBrk="1" fontAlgn="auto" latinLnBrk="0" hangingPunct="1">
              <a:lnSpc>
                <a:spcPct val="100000"/>
              </a:lnSpc>
              <a:spcBef>
                <a:spcPts val="600"/>
              </a:spcBef>
              <a:spcAft>
                <a:spcPts val="0"/>
              </a:spcAft>
              <a:buClrTx/>
              <a:buSzTx/>
              <a:buFontTx/>
              <a:buNone/>
              <a:tabLst/>
              <a:defRPr/>
            </a:pPr>
            <a:r>
              <a:rPr kumimoji="0" lang="ja-JP" altLang="en-US" sz="1500" b="0" i="0" u="none" strike="noStrike" kern="1200" cap="none" spc="-5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感染により悪性</a:t>
            </a:r>
            <a:r>
              <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PowerShell</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コマンドが実行され、アドレス情報が抜き取られた後、</a:t>
            </a:r>
            <a:r>
              <a:rPr kumimoji="0" lang="ja-JP" altLang="en-US" sz="15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当該企業になりすまして、取引先等のアドレス宛に悪性メールが送信</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された。</a:t>
            </a:r>
          </a:p>
        </p:txBody>
      </p:sp>
      <p:sp>
        <p:nvSpPr>
          <p:cNvPr id="14" name="正方形/長方形 13"/>
          <p:cNvSpPr/>
          <p:nvPr/>
        </p:nvSpPr>
        <p:spPr bwMode="auto">
          <a:xfrm>
            <a:off x="347066" y="1766331"/>
            <a:ext cx="1764000" cy="344256"/>
          </a:xfrm>
          <a:prstGeom prst="rect">
            <a:avLst/>
          </a:prstGeom>
          <a:solidFill>
            <a:schemeClr val="tx1"/>
          </a:solidFill>
          <a:ln w="9525">
            <a:solidFill>
              <a:schemeClr val="tx1"/>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古い</a:t>
            </a:r>
            <a:r>
              <a:rPr kumimoji="0" lang="en-US" altLang="ja-JP" sz="14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OS</a:t>
            </a:r>
            <a:r>
              <a:rPr kumimoji="0" lang="ja-JP" altLang="en-US" sz="14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の使用</a:t>
            </a:r>
          </a:p>
        </p:txBody>
      </p:sp>
      <p:sp>
        <p:nvSpPr>
          <p:cNvPr id="21" name="正方形/長方形 20"/>
          <p:cNvSpPr/>
          <p:nvPr/>
        </p:nvSpPr>
        <p:spPr bwMode="auto">
          <a:xfrm>
            <a:off x="2730725" y="1766331"/>
            <a:ext cx="1764000" cy="344256"/>
          </a:xfrm>
          <a:prstGeom prst="rect">
            <a:avLst/>
          </a:prstGeom>
          <a:solidFill>
            <a:schemeClr val="tx1"/>
          </a:solidFill>
          <a:ln w="9525">
            <a:solidFill>
              <a:schemeClr val="tx1"/>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私物端末の利用</a:t>
            </a:r>
          </a:p>
        </p:txBody>
      </p:sp>
      <p:sp>
        <p:nvSpPr>
          <p:cNvPr id="22" name="正方形/長方形 21"/>
          <p:cNvSpPr/>
          <p:nvPr/>
        </p:nvSpPr>
        <p:spPr bwMode="auto">
          <a:xfrm>
            <a:off x="4987475" y="1766331"/>
            <a:ext cx="1764000" cy="344256"/>
          </a:xfrm>
          <a:prstGeom prst="rect">
            <a:avLst/>
          </a:prstGeom>
          <a:solidFill>
            <a:schemeClr val="tx1"/>
          </a:solidFill>
          <a:ln w="9525">
            <a:solidFill>
              <a:schemeClr val="tx1"/>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ホテル</a:t>
            </a:r>
            <a:r>
              <a:rPr kumimoji="0" lang="en-US" altLang="ja-JP" sz="14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Wi-Fi</a:t>
            </a:r>
            <a:r>
              <a:rPr kumimoji="0" lang="ja-JP" altLang="en-US" sz="14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の利用</a:t>
            </a:r>
          </a:p>
        </p:txBody>
      </p:sp>
      <p:sp>
        <p:nvSpPr>
          <p:cNvPr id="17" name="正方形/長方形 16"/>
          <p:cNvSpPr/>
          <p:nvPr/>
        </p:nvSpPr>
        <p:spPr bwMode="auto">
          <a:xfrm>
            <a:off x="7287721" y="1922585"/>
            <a:ext cx="2201783" cy="3263277"/>
          </a:xfrm>
          <a:prstGeom prst="rect">
            <a:avLst/>
          </a:prstGeom>
          <a:noFill/>
          <a:ln w="9525">
            <a:solidFill>
              <a:schemeClr val="tx1"/>
            </a:solidFill>
            <a:miter lim="800000"/>
            <a:headEnd/>
            <a:tailEnd/>
          </a:ln>
          <a:effectLst/>
        </p:spPr>
        <p:txBody>
          <a:bodyPr wrap="square"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87313" marR="0" lvl="0" indent="-87313" algn="l" defTabSz="914400" rtl="0" eaLnBrk="1" fontAlgn="auto" latinLnBrk="0" hangingPunct="1">
              <a:lnSpc>
                <a:spcPct val="100000"/>
              </a:lnSpc>
              <a:spcBef>
                <a:spcPts val="0"/>
              </a:spcBef>
              <a:spcAft>
                <a:spcPts val="0"/>
              </a:spcAft>
              <a:buClrTx/>
              <a:buSzTx/>
              <a:buFontTx/>
              <a:buNone/>
              <a:tabLst/>
              <a:defRPr/>
            </a:pP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・実証参加企業でマルウェア添付メールを集中検知。</a:t>
            </a:r>
            <a:endPar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87313" marR="0" lvl="0" indent="-87313" algn="l" defTabSz="914400" rtl="0" eaLnBrk="1" fontAlgn="auto" latinLnBrk="0" hangingPunct="1">
              <a:lnSpc>
                <a:spcPct val="100000"/>
              </a:lnSpc>
              <a:spcBef>
                <a:spcPts val="600"/>
              </a:spcBef>
              <a:spcAft>
                <a:spcPts val="0"/>
              </a:spcAft>
              <a:buClrTx/>
              <a:buSzTx/>
              <a:buFontTx/>
              <a:buNone/>
              <a:tabLst/>
              <a:defRPr/>
            </a:pPr>
            <a:r>
              <a:rPr kumimoji="0" lang="ja-JP" altLang="en-US" sz="1500" b="0" i="0" u="none" strike="noStrike" kern="1200" cap="none" spc="-5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0" lang="ja-JP" altLang="en-US" sz="1500" b="1" i="0" u="sng" strike="noStrike" kern="1200" cap="none" spc="-5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取引先のメールサーバーがハックされてメールアドレスが漏えい</a:t>
            </a:r>
            <a:r>
              <a:rPr kumimoji="0" lang="ja-JP" altLang="en-US" sz="1500" b="0" i="0" u="none" strike="noStrike" kern="1200" cap="none" spc="-5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し、それらのアドレスからマルウェア添付メールが送付されていた。</a:t>
            </a:r>
            <a:endParaRPr kumimoji="0" lang="en-US" altLang="ja-JP" sz="1500" b="0" i="0" u="none" strike="noStrike" kern="1200" cap="none" spc="-5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87313" marR="0" lvl="0" indent="-87313" algn="l" defTabSz="914400" rtl="0" eaLnBrk="1" fontAlgn="auto" latinLnBrk="0" hangingPunct="1">
              <a:lnSpc>
                <a:spcPct val="100000"/>
              </a:lnSpc>
              <a:spcBef>
                <a:spcPts val="600"/>
              </a:spcBef>
              <a:spcAft>
                <a:spcPts val="0"/>
              </a:spcAft>
              <a:buClrTx/>
              <a:buSzTx/>
              <a:buFontTx/>
              <a:buNone/>
              <a:tabLst/>
              <a:defRPr/>
            </a:pP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・メールは賞与支払い、請求書支払い等を装うなりすましメールであり、</a:t>
            </a:r>
            <a:r>
              <a:rPr kumimoji="0" lang="ja-JP" altLang="en-US" sz="15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サプライチェーンを通じた標的型攻撃</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であった。</a:t>
            </a:r>
          </a:p>
        </p:txBody>
      </p:sp>
      <p:sp>
        <p:nvSpPr>
          <p:cNvPr id="18" name="正方形/長方形 17"/>
          <p:cNvSpPr/>
          <p:nvPr/>
        </p:nvSpPr>
        <p:spPr bwMode="auto">
          <a:xfrm>
            <a:off x="7285381" y="1766331"/>
            <a:ext cx="1764000" cy="344256"/>
          </a:xfrm>
          <a:prstGeom prst="rect">
            <a:avLst/>
          </a:prstGeom>
          <a:solidFill>
            <a:schemeClr val="tx1"/>
          </a:solidFill>
          <a:ln w="9525">
            <a:solidFill>
              <a:schemeClr val="tx1"/>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サプライチェーン攻撃</a:t>
            </a:r>
          </a:p>
        </p:txBody>
      </p:sp>
      <p:sp>
        <p:nvSpPr>
          <p:cNvPr id="20" name="タイトル 2"/>
          <p:cNvSpPr>
            <a:spLocks noGrp="1"/>
          </p:cNvSpPr>
          <p:nvPr>
            <p:ph type="title"/>
          </p:nvPr>
        </p:nvSpPr>
        <p:spPr>
          <a:xfrm>
            <a:off x="200472" y="118949"/>
            <a:ext cx="8929439" cy="461665"/>
          </a:xfrm>
        </p:spPr>
        <p:txBody>
          <a:bodyPr/>
          <a:lstStyle/>
          <a:p>
            <a:r>
              <a:rPr lang="en-US" altLang="ja-JP" sz="2400" dirty="0">
                <a:solidFill>
                  <a:srgbClr val="002060"/>
                </a:solidFill>
              </a:rPr>
              <a:t>2019</a:t>
            </a:r>
            <a:r>
              <a:rPr lang="ja-JP" altLang="en-US" sz="2400" dirty="0">
                <a:solidFill>
                  <a:srgbClr val="002060"/>
                </a:solidFill>
              </a:rPr>
              <a:t>年度サイバーセキュリティお助け隊実証事業の結果</a:t>
            </a:r>
            <a:endParaRPr kumimoji="1" lang="ja-JP" altLang="en-US" sz="2400" dirty="0">
              <a:solidFill>
                <a:srgbClr val="002060"/>
              </a:solidFill>
            </a:endParaRPr>
          </a:p>
        </p:txBody>
      </p:sp>
      <p:sp>
        <p:nvSpPr>
          <p:cNvPr id="26" name="テキスト ボックス 25"/>
          <p:cNvSpPr txBox="1"/>
          <p:nvPr/>
        </p:nvSpPr>
        <p:spPr>
          <a:xfrm>
            <a:off x="4728334" y="5197131"/>
            <a:ext cx="5121210" cy="276999"/>
          </a:xfrm>
          <a:prstGeom prst="rect">
            <a:avLst/>
          </a:prstGeom>
          <a:noFill/>
          <a:ln w="25400">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hlinkClick r:id="rId2"/>
              </a:rPr>
              <a:t>https://www.meti.go.jp/press/2020/06/20200612004/20200612004.html</a:t>
            </a: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a:t>
            </a:r>
          </a:p>
        </p:txBody>
      </p:sp>
      <p:sp>
        <p:nvSpPr>
          <p:cNvPr id="25" name="正方形/長方形 24"/>
          <p:cNvSpPr/>
          <p:nvPr/>
        </p:nvSpPr>
        <p:spPr bwMode="auto">
          <a:xfrm>
            <a:off x="-15552" y="5329877"/>
            <a:ext cx="5904656" cy="288268"/>
          </a:xfrm>
          <a:prstGeom prst="rect">
            <a:avLst/>
          </a:prstGeom>
          <a:noFill/>
          <a:ln w="9525">
            <a:no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＜実証参加の成果</a:t>
            </a:r>
            <a:r>
              <a:rPr kumimoji="0" lang="ja-JP" altLang="en-US" sz="145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（参加中小企業のアンケート結果より）</a:t>
            </a:r>
            <a:r>
              <a:rPr kumimoji="0"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4" name="正方形/長方形 3"/>
          <p:cNvSpPr/>
          <p:nvPr/>
        </p:nvSpPr>
        <p:spPr bwMode="auto">
          <a:xfrm>
            <a:off x="128464" y="5606877"/>
            <a:ext cx="9583862" cy="1062483"/>
          </a:xfrm>
          <a:prstGeom prst="rect">
            <a:avLst/>
          </a:prstGeom>
          <a:solidFill>
            <a:srgbClr val="FFFF99"/>
          </a:solidFill>
          <a:ln w="12700">
            <a:solidFill>
              <a:schemeClr val="tx1"/>
            </a:solidFill>
            <a:miter lim="800000"/>
            <a:headEnd/>
            <a:tailEnd/>
          </a:ln>
          <a:effectLst/>
        </p:spPr>
        <p:txBody>
          <a:bodyPr wrap="none" rtlCol="0" anchor="ctr"/>
          <a:lstStyle/>
          <a:p>
            <a:pPr marL="95250" marR="0" lvl="0" indent="-95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アラート通知が実際にあり、</a:t>
            </a:r>
            <a:r>
              <a:rPr kumimoji="0"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他人事ではないとの意識につながった</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。（大阪府・建設業）</a:t>
            </a:r>
            <a:endPar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95250" marR="0" lvl="0" indent="-95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UTM</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導入時、当社に</a:t>
            </a:r>
            <a:r>
              <a:rPr kumimoji="0"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専門知識が無いため、業者と話がかみ合わず、導入に手間取った</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。（神奈川県・サービス業）</a:t>
            </a:r>
            <a:endPar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95250" marR="0" lvl="0" indent="-95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参加することで、情報セキュリティ対策を実施していることを、</a:t>
            </a:r>
            <a:r>
              <a:rPr kumimoji="0"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外向けにアピールできる</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のが良い。（新潟県・電気通信工事業）</a:t>
            </a:r>
            <a:endParaRPr kumimoji="0"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95250" marR="0" lvl="0" indent="-95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総務担当がセキュリティを兼務していることもあり、</a:t>
            </a:r>
            <a:r>
              <a:rPr kumimoji="0"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ワンパッケージでやってくれると非常に助かる</a:t>
            </a:r>
            <a:r>
              <a:rPr kumimoji="0"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。（石川県・製造業）</a:t>
            </a:r>
          </a:p>
        </p:txBody>
      </p:sp>
      <p:sp>
        <p:nvSpPr>
          <p:cNvPr id="19" name="スライド番号プレースホルダー 5">
            <a:extLst>
              <a:ext uri="{FF2B5EF4-FFF2-40B4-BE49-F238E27FC236}">
                <a16:creationId xmlns:a16="http://schemas.microsoft.com/office/drawing/2014/main" id="{31146779-481F-401A-B539-57F072EB8C69}"/>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23</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DB44B1DF-0877-4534-A49E-E5D61F0DCA8B}"/>
              </a:ext>
            </a:extLst>
          </p:cNvPr>
          <p:cNvSpPr>
            <a:spLocks noGrp="1"/>
          </p:cNvSpPr>
          <p:nvPr>
            <p:ph type="dt" sz="half" idx="10"/>
          </p:nvPr>
        </p:nvSpPr>
        <p:spPr/>
        <p:txBody>
          <a:bodyPr/>
          <a:lstStyle/>
          <a:p>
            <a:r>
              <a:rPr kumimoji="1" lang="en-US" altLang="ja-JP"/>
              <a:t>2020/12/8</a:t>
            </a:r>
            <a:endParaRPr kumimoji="1" lang="ja-JP" altLang="en-US"/>
          </a:p>
        </p:txBody>
      </p:sp>
      <p:sp>
        <p:nvSpPr>
          <p:cNvPr id="3" name="フッター プレースホルダー 2">
            <a:extLst>
              <a:ext uri="{FF2B5EF4-FFF2-40B4-BE49-F238E27FC236}">
                <a16:creationId xmlns:a16="http://schemas.microsoft.com/office/drawing/2014/main" id="{CF287DE0-0EA0-4366-AEA8-53E622413314}"/>
              </a:ext>
            </a:extLst>
          </p:cNvPr>
          <p:cNvSpPr>
            <a:spLocks noGrp="1"/>
          </p:cNvSpPr>
          <p:nvPr>
            <p:ph type="ftr" sz="quarter" idx="11"/>
          </p:nvPr>
        </p:nvSpPr>
        <p:spPr/>
        <p:txBody>
          <a:bodyPr/>
          <a:lstStyle/>
          <a:p>
            <a:r>
              <a:rPr kumimoji="1" lang="zh-TW" altLang="en-US"/>
              <a:t>独立行政法人情報処理推進機構</a:t>
            </a:r>
            <a:endParaRPr kumimoji="1" lang="ja-JP" altLang="en-US"/>
          </a:p>
        </p:txBody>
      </p:sp>
    </p:spTree>
    <p:extLst>
      <p:ext uri="{BB962C8B-B14F-4D97-AF65-F5344CB8AC3E}">
        <p14:creationId xmlns:p14="http://schemas.microsoft.com/office/powerpoint/2010/main" val="225391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543228" y="1560033"/>
            <a:ext cx="3784084" cy="3996276"/>
          </a:xfrm>
          <a:prstGeom prst="rect">
            <a:avLst/>
          </a:prstGeom>
        </p:spPr>
      </p:pic>
      <p:sp>
        <p:nvSpPr>
          <p:cNvPr id="8" name="テキスト プレースホルダー 7"/>
          <p:cNvSpPr>
            <a:spLocks noGrp="1"/>
          </p:cNvSpPr>
          <p:nvPr>
            <p:ph type="body" sz="quarter" idx="17"/>
          </p:nvPr>
        </p:nvSpPr>
        <p:spPr>
          <a:xfrm>
            <a:off x="233364" y="526474"/>
            <a:ext cx="9478962" cy="923330"/>
          </a:xfrm>
        </p:spPr>
        <p:txBody>
          <a:bodyPr tIns="0" bIns="0" anchor="ctr" anchorCtr="0"/>
          <a:lstStyle/>
          <a:p>
            <a:r>
              <a:rPr lang="en-US" altLang="ja-JP" dirty="0"/>
              <a:t>17</a:t>
            </a:r>
            <a:r>
              <a:rPr lang="ja-JP" altLang="en-US" dirty="0"/>
              <a:t>件の応募があり、</a:t>
            </a:r>
            <a:r>
              <a:rPr lang="en-US" altLang="ja-JP" b="1" dirty="0"/>
              <a:t>15</a:t>
            </a:r>
            <a:r>
              <a:rPr lang="ja-JP" altLang="en-US" b="1" dirty="0"/>
              <a:t>件を採択</a:t>
            </a:r>
            <a:r>
              <a:rPr lang="ja-JP" altLang="en-US" dirty="0"/>
              <a:t>。昨年度事業の結果を踏まえ、サービス内容のスリム化や導入・運用負荷を下げる検討を進めることで、</a:t>
            </a:r>
            <a:r>
              <a:rPr lang="en-US" altLang="ja-JP" b="1" dirty="0"/>
              <a:t>2021</a:t>
            </a:r>
            <a:r>
              <a:rPr lang="ja-JP" altLang="en-US" b="1" dirty="0"/>
              <a:t>年度以降の民間でのサービス展開に繋げる</a:t>
            </a:r>
            <a:r>
              <a:rPr lang="ja-JP" altLang="en-US" dirty="0"/>
              <a:t>。</a:t>
            </a:r>
            <a:endParaRPr lang="en-US" altLang="ja-JP" dirty="0"/>
          </a:p>
        </p:txBody>
      </p:sp>
      <p:sp>
        <p:nvSpPr>
          <p:cNvPr id="20" name="タイトル 2"/>
          <p:cNvSpPr>
            <a:spLocks noGrp="1"/>
          </p:cNvSpPr>
          <p:nvPr>
            <p:ph type="title"/>
          </p:nvPr>
        </p:nvSpPr>
        <p:spPr>
          <a:xfrm>
            <a:off x="200472" y="44624"/>
            <a:ext cx="8929439" cy="461665"/>
          </a:xfrm>
        </p:spPr>
        <p:txBody>
          <a:bodyPr/>
          <a:lstStyle/>
          <a:p>
            <a:r>
              <a:rPr lang="en-US" altLang="ja-JP" sz="2400" dirty="0">
                <a:solidFill>
                  <a:srgbClr val="002060"/>
                </a:solidFill>
              </a:rPr>
              <a:t>2019</a:t>
            </a:r>
            <a:r>
              <a:rPr lang="ja-JP" altLang="en-US" sz="2400" dirty="0">
                <a:solidFill>
                  <a:srgbClr val="002060"/>
                </a:solidFill>
              </a:rPr>
              <a:t>年度実証事業の結果を踏まえた</a:t>
            </a:r>
            <a:r>
              <a:rPr lang="en-US" altLang="ja-JP" sz="2400" dirty="0">
                <a:solidFill>
                  <a:srgbClr val="002060"/>
                </a:solidFill>
              </a:rPr>
              <a:t>2020</a:t>
            </a:r>
            <a:r>
              <a:rPr lang="ja-JP" altLang="en-US" sz="2400" dirty="0">
                <a:solidFill>
                  <a:srgbClr val="002060"/>
                </a:solidFill>
              </a:rPr>
              <a:t>年度実証事業の取組</a:t>
            </a:r>
            <a:endParaRPr kumimoji="1" lang="ja-JP" altLang="en-US" sz="2400" dirty="0">
              <a:solidFill>
                <a:srgbClr val="002060"/>
              </a:solidFill>
            </a:endParaRPr>
          </a:p>
        </p:txBody>
      </p:sp>
      <p:sp>
        <p:nvSpPr>
          <p:cNvPr id="18" name="正方形/長方形 17"/>
          <p:cNvSpPr/>
          <p:nvPr/>
        </p:nvSpPr>
        <p:spPr bwMode="auto">
          <a:xfrm>
            <a:off x="200472" y="1603266"/>
            <a:ext cx="1535432" cy="321147"/>
          </a:xfrm>
          <a:prstGeom prst="rect">
            <a:avLst/>
          </a:prstGeom>
          <a:noFill/>
          <a:ln w="28575">
            <a:no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846"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＜実証地域＞</a:t>
            </a:r>
          </a:p>
        </p:txBody>
      </p:sp>
      <p:sp>
        <p:nvSpPr>
          <p:cNvPr id="21" name="テキスト ボックス 20"/>
          <p:cNvSpPr txBox="1"/>
          <p:nvPr/>
        </p:nvSpPr>
        <p:spPr>
          <a:xfrm>
            <a:off x="5241032" y="1484784"/>
            <a:ext cx="4471295" cy="353943"/>
          </a:xfrm>
          <a:prstGeom prst="rect">
            <a:avLst/>
          </a:prstGeom>
          <a:solidFill>
            <a:schemeClr val="accent1"/>
          </a:solidFill>
          <a:ln>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7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2019</a:t>
            </a:r>
            <a:r>
              <a:rPr kumimoji="1" lang="ja-JP" altLang="en-US" sz="17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度実証で明らかになった実態・課題等</a:t>
            </a:r>
          </a:p>
        </p:txBody>
      </p:sp>
      <p:sp>
        <p:nvSpPr>
          <p:cNvPr id="22" name="正方形/長方形 21"/>
          <p:cNvSpPr/>
          <p:nvPr/>
        </p:nvSpPr>
        <p:spPr bwMode="auto">
          <a:xfrm>
            <a:off x="5241032" y="1838726"/>
            <a:ext cx="4471294" cy="2192187"/>
          </a:xfrm>
          <a:prstGeom prst="rect">
            <a:avLst/>
          </a:prstGeom>
          <a:solidFill>
            <a:schemeClr val="bg1">
              <a:alpha val="70000"/>
            </a:schemeClr>
          </a:solidFill>
          <a:ln w="9525">
            <a:solidFill>
              <a:schemeClr val="accent1"/>
            </a:solidFill>
            <a:miter lim="800000"/>
            <a:headEnd/>
            <a:tailEnd/>
          </a:ln>
          <a:effectLst/>
        </p:spPr>
        <p:txBody>
          <a:bodyPr wrap="square"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業種や規模を問わず</a:t>
            </a: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内外に向けた不正通信等を数多く検知</a:t>
            </a:r>
            <a:endParaRPr kumimoji="1"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地域特性、産業特性</a:t>
            </a: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等の考慮が必要</a:t>
            </a:r>
            <a:endParaRPr kumimoji="1"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無償の実証事業でも参加の</a:t>
            </a:r>
            <a:r>
              <a:rPr kumimoji="1"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必要性を感じない</a:t>
            </a: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中小企業が多い</a:t>
            </a:r>
            <a:endParaRPr kumimoji="1"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中小企業が自社の</a:t>
            </a:r>
            <a:r>
              <a:rPr kumimoji="1"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NW</a:t>
            </a: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構成図を把握していなかったり人手不足により、</a:t>
            </a:r>
            <a:r>
              <a:rPr kumimoji="1"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機器設置に対応できないケースが多い</a:t>
            </a:r>
            <a:endParaRPr kumimoji="1" lang="en-US" altLang="ja-JP"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中小企業の多くはセキュリティ対策に</a:t>
            </a:r>
            <a:r>
              <a:rPr kumimoji="1"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コストを割けない</a:t>
            </a:r>
            <a:endParaRPr kumimoji="1" lang="en-US" altLang="ja-JP"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二等辺三角形 22"/>
          <p:cNvSpPr/>
          <p:nvPr/>
        </p:nvSpPr>
        <p:spPr bwMode="auto">
          <a:xfrm rot="10800000">
            <a:off x="6609184" y="4020226"/>
            <a:ext cx="1800200" cy="200862"/>
          </a:xfrm>
          <a:prstGeom prst="triangle">
            <a:avLst/>
          </a:prstGeom>
          <a:solidFill>
            <a:schemeClr val="accent1"/>
          </a:solidFill>
          <a:ln w="9525">
            <a:solidFill>
              <a:schemeClr val="accent1"/>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5" name="テキスト ボックス 24"/>
          <p:cNvSpPr txBox="1"/>
          <p:nvPr/>
        </p:nvSpPr>
        <p:spPr>
          <a:xfrm>
            <a:off x="5241032" y="4221088"/>
            <a:ext cx="4471295" cy="353943"/>
          </a:xfrm>
          <a:prstGeom prst="rect">
            <a:avLst/>
          </a:prstGeom>
          <a:solidFill>
            <a:srgbClr val="FFFF00"/>
          </a:solidFill>
          <a:ln>
            <a:solidFill>
              <a:schemeClr val="accent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7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2020</a:t>
            </a:r>
            <a:r>
              <a:rPr kumimoji="1" lang="ja-JP" altLang="en-US" sz="17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年度実証のポイント</a:t>
            </a:r>
          </a:p>
        </p:txBody>
      </p:sp>
      <p:sp>
        <p:nvSpPr>
          <p:cNvPr id="14" name="二等辺三角形 13"/>
          <p:cNvSpPr/>
          <p:nvPr/>
        </p:nvSpPr>
        <p:spPr bwMode="auto">
          <a:xfrm rot="16200000">
            <a:off x="4771765" y="6310644"/>
            <a:ext cx="578498" cy="216027"/>
          </a:xfrm>
          <a:prstGeom prst="triangle">
            <a:avLst/>
          </a:prstGeom>
          <a:solidFill>
            <a:schemeClr val="accent1"/>
          </a:solidFill>
          <a:ln w="9525">
            <a:solidFill>
              <a:schemeClr val="accent1"/>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 name="正方形/長方形 18"/>
          <p:cNvSpPr/>
          <p:nvPr/>
        </p:nvSpPr>
        <p:spPr bwMode="auto">
          <a:xfrm>
            <a:off x="2672282" y="4797152"/>
            <a:ext cx="1399337" cy="454678"/>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⑨滋賀、奈良、</a:t>
            </a:r>
            <a:endParaRPr kumimoji="0" lang="en-US" altLang="ja-JP"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和歌山</a:t>
            </a:r>
          </a:p>
        </p:txBody>
      </p:sp>
      <p:sp>
        <p:nvSpPr>
          <p:cNvPr id="24" name="正方形/長方形 23"/>
          <p:cNvSpPr/>
          <p:nvPr/>
        </p:nvSpPr>
        <p:spPr bwMode="auto">
          <a:xfrm>
            <a:off x="2258282" y="1924413"/>
            <a:ext cx="828000" cy="252000"/>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①北海道</a:t>
            </a:r>
          </a:p>
        </p:txBody>
      </p:sp>
      <p:sp>
        <p:nvSpPr>
          <p:cNvPr id="29" name="正方形/長方形 28"/>
          <p:cNvSpPr/>
          <p:nvPr/>
        </p:nvSpPr>
        <p:spPr bwMode="auto">
          <a:xfrm>
            <a:off x="3318863" y="4005064"/>
            <a:ext cx="1256812" cy="273932"/>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⑤千葉、埼玉</a:t>
            </a:r>
          </a:p>
        </p:txBody>
      </p:sp>
      <p:sp>
        <p:nvSpPr>
          <p:cNvPr id="33" name="正方形/長方形 32"/>
          <p:cNvSpPr/>
          <p:nvPr/>
        </p:nvSpPr>
        <p:spPr bwMode="auto">
          <a:xfrm>
            <a:off x="255195" y="5553264"/>
            <a:ext cx="828000" cy="252000"/>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⑬沖縄</a:t>
            </a:r>
          </a:p>
        </p:txBody>
      </p:sp>
      <p:sp>
        <p:nvSpPr>
          <p:cNvPr id="36" name="正方形/長方形 35"/>
          <p:cNvSpPr/>
          <p:nvPr/>
        </p:nvSpPr>
        <p:spPr bwMode="auto">
          <a:xfrm>
            <a:off x="1674269" y="2559192"/>
            <a:ext cx="1268952" cy="476421"/>
          </a:xfrm>
          <a:prstGeom prst="rect">
            <a:avLst/>
          </a:prstGeom>
          <a:solidFill>
            <a:schemeClr val="bg1"/>
          </a:solidFill>
          <a:ln w="28575">
            <a:solidFill>
              <a:schemeClr val="tx1"/>
            </a:solidFill>
            <a:miter lim="800000"/>
            <a:headEnd/>
            <a:tailEnd/>
          </a:ln>
          <a:effectLst/>
        </p:spPr>
        <p:txBody>
          <a:bodyPr wrap="squar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②宮城、山形、秋田、青森</a:t>
            </a:r>
          </a:p>
        </p:txBody>
      </p:sp>
      <p:sp>
        <p:nvSpPr>
          <p:cNvPr id="37" name="正方形/長方形 36"/>
          <p:cNvSpPr/>
          <p:nvPr/>
        </p:nvSpPr>
        <p:spPr bwMode="auto">
          <a:xfrm>
            <a:off x="3572938" y="3105689"/>
            <a:ext cx="828000" cy="252000"/>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③岩手</a:t>
            </a:r>
          </a:p>
        </p:txBody>
      </p:sp>
      <p:sp>
        <p:nvSpPr>
          <p:cNvPr id="38" name="正方形/長方形 37"/>
          <p:cNvSpPr/>
          <p:nvPr/>
        </p:nvSpPr>
        <p:spPr bwMode="auto">
          <a:xfrm>
            <a:off x="3572938" y="3430787"/>
            <a:ext cx="1268952" cy="470191"/>
          </a:xfrm>
          <a:prstGeom prst="rect">
            <a:avLst/>
          </a:prstGeom>
          <a:solidFill>
            <a:schemeClr val="bg1"/>
          </a:solidFill>
          <a:ln w="28575">
            <a:solidFill>
              <a:schemeClr val="tx1"/>
            </a:solidFill>
            <a:miter lim="800000"/>
            <a:headEnd/>
            <a:tailEnd/>
          </a:ln>
          <a:effectLst/>
        </p:spPr>
        <p:txBody>
          <a:bodyPr wrap="squar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④岩手、宮城、福島</a:t>
            </a:r>
          </a:p>
        </p:txBody>
      </p:sp>
      <p:sp>
        <p:nvSpPr>
          <p:cNvPr id="39" name="正方形/長方形 38"/>
          <p:cNvSpPr/>
          <p:nvPr/>
        </p:nvSpPr>
        <p:spPr bwMode="auto">
          <a:xfrm>
            <a:off x="3311429" y="4334867"/>
            <a:ext cx="828000" cy="252000"/>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⑥千葉</a:t>
            </a:r>
          </a:p>
        </p:txBody>
      </p:sp>
      <p:sp>
        <p:nvSpPr>
          <p:cNvPr id="40" name="正方形/長方形 39"/>
          <p:cNvSpPr/>
          <p:nvPr/>
        </p:nvSpPr>
        <p:spPr bwMode="auto">
          <a:xfrm>
            <a:off x="2941801" y="5429901"/>
            <a:ext cx="1197627" cy="468000"/>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⑭防衛・航空</a:t>
            </a:r>
            <a:endParaRPr kumimoji="0" lang="en-US" altLang="ja-JP"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宇宙産業</a:t>
            </a:r>
          </a:p>
        </p:txBody>
      </p:sp>
      <p:sp>
        <p:nvSpPr>
          <p:cNvPr id="41" name="正方形/長方形 40"/>
          <p:cNvSpPr/>
          <p:nvPr/>
        </p:nvSpPr>
        <p:spPr bwMode="auto">
          <a:xfrm>
            <a:off x="975431" y="3140968"/>
            <a:ext cx="1268952" cy="470191"/>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⑦岐阜を中心</a:t>
            </a:r>
            <a:endParaRPr kumimoji="0" lang="en-US" altLang="ja-JP"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中部エリア</a:t>
            </a:r>
          </a:p>
        </p:txBody>
      </p:sp>
      <p:sp>
        <p:nvSpPr>
          <p:cNvPr id="42" name="正方形/長方形 41"/>
          <p:cNvSpPr/>
          <p:nvPr/>
        </p:nvSpPr>
        <p:spPr bwMode="auto">
          <a:xfrm>
            <a:off x="671690" y="3678889"/>
            <a:ext cx="1359224" cy="470191"/>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⑧愛知、岐阜、</a:t>
            </a:r>
            <a:endParaRPr kumimoji="0" lang="en-US" altLang="ja-JP"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三重</a:t>
            </a:r>
          </a:p>
        </p:txBody>
      </p:sp>
      <p:sp>
        <p:nvSpPr>
          <p:cNvPr id="43" name="正方形/長方形 42"/>
          <p:cNvSpPr/>
          <p:nvPr/>
        </p:nvSpPr>
        <p:spPr bwMode="auto">
          <a:xfrm>
            <a:off x="1779599" y="4797152"/>
            <a:ext cx="828000" cy="252000"/>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⑩香川</a:t>
            </a:r>
          </a:p>
        </p:txBody>
      </p:sp>
      <p:sp>
        <p:nvSpPr>
          <p:cNvPr id="44" name="正方形/長方形 43"/>
          <p:cNvSpPr/>
          <p:nvPr/>
        </p:nvSpPr>
        <p:spPr bwMode="auto">
          <a:xfrm>
            <a:off x="73506" y="4725172"/>
            <a:ext cx="828000" cy="252000"/>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⑫熊本</a:t>
            </a:r>
          </a:p>
        </p:txBody>
      </p:sp>
      <p:sp>
        <p:nvSpPr>
          <p:cNvPr id="45" name="正方形/長方形 44"/>
          <p:cNvSpPr/>
          <p:nvPr/>
        </p:nvSpPr>
        <p:spPr bwMode="auto">
          <a:xfrm>
            <a:off x="1160384" y="5429901"/>
            <a:ext cx="1718484" cy="468000"/>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⑪福岡、佐賀、長崎、</a:t>
            </a:r>
            <a:endParaRPr kumimoji="0" lang="en-US" altLang="ja-JP"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熊本、大分、宮崎</a:t>
            </a:r>
          </a:p>
        </p:txBody>
      </p:sp>
      <p:sp>
        <p:nvSpPr>
          <p:cNvPr id="46" name="正方形/長方形 45"/>
          <p:cNvSpPr/>
          <p:nvPr/>
        </p:nvSpPr>
        <p:spPr bwMode="auto">
          <a:xfrm>
            <a:off x="4202360" y="5429901"/>
            <a:ext cx="966667" cy="468000"/>
          </a:xfrm>
          <a:prstGeom prst="rect">
            <a:avLst/>
          </a:prstGeom>
          <a:solidFill>
            <a:schemeClr val="bg1"/>
          </a:solidFill>
          <a:ln w="28575">
            <a:solidFill>
              <a:schemeClr val="tx1"/>
            </a:solidFill>
            <a:miter lim="800000"/>
            <a:headEnd/>
            <a:tailEnd/>
          </a:ln>
          <a:effectLst/>
        </p:spPr>
        <p:txBody>
          <a:bodyPr wrap="none" rtlCol="0" anchor="ctr"/>
          <a:lstStyle/>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⑮自動車</a:t>
            </a:r>
            <a:endParaRPr kumimoji="0" lang="en-US" altLang="ja-JP"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844083" rtl="0" eaLnBrk="1" fontAlgn="auto" latinLnBrk="0" hangingPunct="1">
              <a:lnSpc>
                <a:spcPct val="100000"/>
              </a:lnSpc>
              <a:spcBef>
                <a:spcPts val="0"/>
              </a:spcBef>
              <a:spcAft>
                <a:spcPts val="0"/>
              </a:spcAft>
              <a:buClrTx/>
              <a:buSzTx/>
              <a:buFontTx/>
              <a:buNone/>
              <a:tabLst/>
              <a:defRPr/>
            </a:pPr>
            <a:r>
              <a:rPr kumimoji="0" lang="ja-JP" altLang="en-US" sz="1477"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産業</a:t>
            </a:r>
          </a:p>
        </p:txBody>
      </p:sp>
      <p:sp>
        <p:nvSpPr>
          <p:cNvPr id="30" name="スライド番号プレースホルダー 5">
            <a:extLst>
              <a:ext uri="{FF2B5EF4-FFF2-40B4-BE49-F238E27FC236}">
                <a16:creationId xmlns:a16="http://schemas.microsoft.com/office/drawing/2014/main" id="{3A0EB201-9414-4EC6-9E23-2036CF28F30A}"/>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24</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B4EE8937-0EA5-4ABA-8000-204FAB57CD23}"/>
              </a:ext>
            </a:extLst>
          </p:cNvPr>
          <p:cNvSpPr>
            <a:spLocks noGrp="1"/>
          </p:cNvSpPr>
          <p:nvPr>
            <p:ph type="dt" sz="half" idx="10"/>
          </p:nvPr>
        </p:nvSpPr>
        <p:spPr/>
        <p:txBody>
          <a:bodyPr/>
          <a:lstStyle/>
          <a:p>
            <a:r>
              <a:rPr kumimoji="1" lang="en-US" altLang="ja-JP"/>
              <a:t>2020/12/8</a:t>
            </a:r>
            <a:endParaRPr kumimoji="1" lang="ja-JP" altLang="en-US"/>
          </a:p>
        </p:txBody>
      </p:sp>
      <p:sp>
        <p:nvSpPr>
          <p:cNvPr id="4" name="フッター プレースホルダー 3">
            <a:extLst>
              <a:ext uri="{FF2B5EF4-FFF2-40B4-BE49-F238E27FC236}">
                <a16:creationId xmlns:a16="http://schemas.microsoft.com/office/drawing/2014/main" id="{7B430B1C-F1D6-4225-A9E8-CD6A51A1B1D3}"/>
              </a:ext>
            </a:extLst>
          </p:cNvPr>
          <p:cNvSpPr>
            <a:spLocks noGrp="1"/>
          </p:cNvSpPr>
          <p:nvPr>
            <p:ph type="ftr" sz="quarter" idx="11"/>
          </p:nvPr>
        </p:nvSpPr>
        <p:spPr/>
        <p:txBody>
          <a:bodyPr/>
          <a:lstStyle/>
          <a:p>
            <a:r>
              <a:rPr kumimoji="1" lang="zh-TW" altLang="en-US"/>
              <a:t>独立行政法人情報処理推進機構</a:t>
            </a:r>
            <a:endParaRPr kumimoji="1" lang="ja-JP" altLang="en-US"/>
          </a:p>
        </p:txBody>
      </p:sp>
      <p:sp>
        <p:nvSpPr>
          <p:cNvPr id="32" name="テキスト ボックス 31"/>
          <p:cNvSpPr txBox="1"/>
          <p:nvPr/>
        </p:nvSpPr>
        <p:spPr>
          <a:xfrm>
            <a:off x="2541930" y="6129409"/>
            <a:ext cx="2372863" cy="569387"/>
          </a:xfrm>
          <a:prstGeom prst="rect">
            <a:avLst/>
          </a:prstGeom>
          <a:solidFill>
            <a:schemeClr val="bg1"/>
          </a:solidFill>
          <a:ln w="12700">
            <a:solidFill>
              <a:schemeClr val="accent1">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2021</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年度以降</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700" b="1" i="0" u="sng"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民間でのサービス展開</a:t>
            </a:r>
            <a:endParaRPr kumimoji="1" lang="en-US" altLang="ja-JP" sz="1700" b="1" i="0" u="sng"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26" name="正方形/長方形 25"/>
          <p:cNvSpPr/>
          <p:nvPr/>
        </p:nvSpPr>
        <p:spPr bwMode="auto">
          <a:xfrm>
            <a:off x="5241079" y="4564011"/>
            <a:ext cx="4477466" cy="2170680"/>
          </a:xfrm>
          <a:prstGeom prst="rect">
            <a:avLst/>
          </a:prstGeom>
          <a:solidFill>
            <a:schemeClr val="bg1">
              <a:alpha val="70000"/>
            </a:schemeClr>
          </a:solidFill>
          <a:ln w="9525">
            <a:solidFill>
              <a:schemeClr val="accent1"/>
            </a:solidFill>
            <a:miter lim="800000"/>
            <a:headEnd/>
            <a:tailEnd/>
          </a:ln>
          <a:effectLst/>
        </p:spPr>
        <p:txBody>
          <a:bodyPr wrap="square"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全国で</a:t>
            </a:r>
            <a:r>
              <a:rPr kumimoji="1" lang="en-US" altLang="ja-JP"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15</a:t>
            </a:r>
            <a:r>
              <a:rPr kumimoji="1"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件</a:t>
            </a: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実施。（昨年度の</a:t>
            </a:r>
            <a:r>
              <a:rPr kumimoji="1"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8</a:t>
            </a: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地域より拡大）</a:t>
            </a:r>
            <a:endParaRPr kumimoji="1"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地域特性や産業特性等を考慮</a:t>
            </a: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して進める</a:t>
            </a:r>
            <a:endParaRPr kumimoji="1"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セキュリティ対策への理解を促す</a:t>
            </a:r>
            <a:r>
              <a:rPr kumimoji="1"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意識啓発（継続）</a:t>
            </a:r>
            <a:endParaRPr kumimoji="1" lang="en-US" altLang="ja-JP"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セキュリティサービスの</a:t>
            </a:r>
            <a:r>
              <a:rPr kumimoji="1"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導入・運用負荷を下げる</a:t>
            </a: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方法の検討</a:t>
            </a:r>
            <a:endParaRPr kumimoji="1" lang="en-US" altLang="ja-JP"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サービス内容のスリム化、事前対策等とのセットによる</a:t>
            </a:r>
            <a:r>
              <a:rPr kumimoji="1"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リスク低減方法の検討</a:t>
            </a:r>
            <a:endParaRPr kumimoji="1" lang="en-US" altLang="ja-JP"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5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テレワークに留意した実証</a:t>
            </a:r>
            <a:r>
              <a:rPr kumimoji="1" lang="ja-JP" altLang="en-US" sz="15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も実施（例 テレワーク環境での実態調査、テレワークにも対応した機器 等）</a:t>
            </a:r>
          </a:p>
        </p:txBody>
      </p:sp>
    </p:spTree>
    <p:extLst>
      <p:ext uri="{BB962C8B-B14F-4D97-AF65-F5344CB8AC3E}">
        <p14:creationId xmlns:p14="http://schemas.microsoft.com/office/powerpoint/2010/main" val="249064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692B52-A3E5-4841-8FF6-B3FA3F32476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smtClean="0">
                <a:ln>
                  <a:noFill/>
                </a:ln>
                <a:solidFill>
                  <a:srgbClr val="FFFFFF">
                    <a:lumMod val="50000"/>
                  </a:srgbClr>
                </a:solidFill>
                <a:effectLst/>
                <a:uLnTx/>
                <a:uFillTx/>
                <a:latin typeface="IPA Pゴシック" panose="020B0500000000000000" pitchFamily="50" charset="-128"/>
                <a:ea typeface="IPA Pゴシック" panose="020B05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100" b="0" i="0" u="none" strike="noStrike" kern="1200" cap="none" spc="0" normalizeH="0" baseline="0" noProof="0">
              <a:ln>
                <a:noFill/>
              </a:ln>
              <a:solidFill>
                <a:srgbClr val="FFFFFF">
                  <a:lumMod val="50000"/>
                </a:srgbClr>
              </a:solidFill>
              <a:effectLst/>
              <a:uLnTx/>
              <a:uFillTx/>
              <a:latin typeface="IPA Pゴシック" panose="020B0500000000000000" pitchFamily="50" charset="-128"/>
              <a:ea typeface="IPA Pゴシック" panose="020B0500000000000000" pitchFamily="50" charset="-128"/>
              <a:cs typeface="+mn-cs"/>
            </a:endParaRPr>
          </a:p>
        </p:txBody>
      </p:sp>
      <p:sp>
        <p:nvSpPr>
          <p:cNvPr id="8" name="タイトル 1">
            <a:extLst>
              <a:ext uri="{FF2B5EF4-FFF2-40B4-BE49-F238E27FC236}">
                <a16:creationId xmlns:a16="http://schemas.microsoft.com/office/drawing/2014/main" id="{330412EA-BD74-482F-B28F-9E79636640C4}"/>
              </a:ext>
            </a:extLst>
          </p:cNvPr>
          <p:cNvSpPr>
            <a:spLocks noGrp="1"/>
          </p:cNvSpPr>
          <p:nvPr>
            <p:ph type="title"/>
          </p:nvPr>
        </p:nvSpPr>
        <p:spPr>
          <a:xfrm>
            <a:off x="344488" y="44450"/>
            <a:ext cx="9230143" cy="1081088"/>
          </a:xfrm>
        </p:spPr>
        <p:txBody>
          <a:bodyPr/>
          <a:lstStyle/>
          <a:p>
            <a:r>
              <a:rPr lang="ja-JP" altLang="en-US" sz="3200" dirty="0"/>
              <a:t>産業界を挙げたサプライチェーン全体の</a:t>
            </a:r>
            <a:br>
              <a:rPr lang="en-US" altLang="ja-JP" sz="3200" dirty="0"/>
            </a:br>
            <a:r>
              <a:rPr lang="ja-JP" altLang="en-US" sz="3200" dirty="0"/>
              <a:t>サイバーセキュリティ強化運動の展開</a:t>
            </a:r>
            <a:endParaRPr kumimoji="1" lang="ja-JP" altLang="en-US" sz="3200" dirty="0"/>
          </a:p>
        </p:txBody>
      </p:sp>
      <p:sp>
        <p:nvSpPr>
          <p:cNvPr id="42" name="フリーフォーム 8">
            <a:extLst>
              <a:ext uri="{FF2B5EF4-FFF2-40B4-BE49-F238E27FC236}">
                <a16:creationId xmlns:a16="http://schemas.microsoft.com/office/drawing/2014/main" id="{963A1627-2AC3-4549-8BBF-0C6438B34844}"/>
              </a:ext>
            </a:extLst>
          </p:cNvPr>
          <p:cNvSpPr/>
          <p:nvPr/>
        </p:nvSpPr>
        <p:spPr>
          <a:xfrm>
            <a:off x="653900" y="1342986"/>
            <a:ext cx="9051628" cy="423917"/>
          </a:xfrm>
          <a:custGeom>
            <a:avLst/>
            <a:gdLst>
              <a:gd name="connsiteX0" fmla="*/ 0 w 8604956"/>
              <a:gd name="connsiteY0" fmla="*/ 109397 h 656370"/>
              <a:gd name="connsiteX1" fmla="*/ 109397 w 8604956"/>
              <a:gd name="connsiteY1" fmla="*/ 0 h 656370"/>
              <a:gd name="connsiteX2" fmla="*/ 8495559 w 8604956"/>
              <a:gd name="connsiteY2" fmla="*/ 0 h 656370"/>
              <a:gd name="connsiteX3" fmla="*/ 8604956 w 8604956"/>
              <a:gd name="connsiteY3" fmla="*/ 109397 h 656370"/>
              <a:gd name="connsiteX4" fmla="*/ 8604956 w 8604956"/>
              <a:gd name="connsiteY4" fmla="*/ 546973 h 656370"/>
              <a:gd name="connsiteX5" fmla="*/ 8495559 w 8604956"/>
              <a:gd name="connsiteY5" fmla="*/ 656370 h 656370"/>
              <a:gd name="connsiteX6" fmla="*/ 109397 w 8604956"/>
              <a:gd name="connsiteY6" fmla="*/ 656370 h 656370"/>
              <a:gd name="connsiteX7" fmla="*/ 0 w 8604956"/>
              <a:gd name="connsiteY7" fmla="*/ 546973 h 656370"/>
              <a:gd name="connsiteX8" fmla="*/ 0 w 8604956"/>
              <a:gd name="connsiteY8" fmla="*/ 109397 h 65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04956" h="656370">
                <a:moveTo>
                  <a:pt x="0" y="109397"/>
                </a:moveTo>
                <a:cubicBezTo>
                  <a:pt x="0" y="48979"/>
                  <a:pt x="48979" y="0"/>
                  <a:pt x="109397" y="0"/>
                </a:cubicBezTo>
                <a:lnTo>
                  <a:pt x="8495559" y="0"/>
                </a:lnTo>
                <a:cubicBezTo>
                  <a:pt x="8555977" y="0"/>
                  <a:pt x="8604956" y="48979"/>
                  <a:pt x="8604956" y="109397"/>
                </a:cubicBezTo>
                <a:lnTo>
                  <a:pt x="8604956" y="546973"/>
                </a:lnTo>
                <a:cubicBezTo>
                  <a:pt x="8604956" y="607391"/>
                  <a:pt x="8555977" y="656370"/>
                  <a:pt x="8495559" y="656370"/>
                </a:cubicBezTo>
                <a:lnTo>
                  <a:pt x="109397" y="656370"/>
                </a:lnTo>
                <a:cubicBezTo>
                  <a:pt x="48979" y="656370"/>
                  <a:pt x="0" y="607391"/>
                  <a:pt x="0" y="546973"/>
                </a:cubicBezTo>
                <a:lnTo>
                  <a:pt x="0" y="109397"/>
                </a:lnTo>
                <a:close/>
              </a:path>
            </a:pathLst>
          </a:custGeom>
          <a:gradFill rotWithShape="1">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txBody>
          <a:bodyPr spcFirstLastPara="0" vert="horz" wrap="square" lIns="115861" tIns="115861" rIns="115861" bIns="115861" numCol="1" spcCol="1270" anchor="ctr" anchorCtr="0">
            <a:noAutofit/>
          </a:bodyPr>
          <a:lstStyle/>
          <a:p>
            <a:pPr marL="0" marR="0" lvl="0" indent="0" algn="l" defTabSz="914400" rtl="0" eaLnBrk="1" fontAlgn="auto" latinLnBrk="0" hangingPunct="1">
              <a:lnSpc>
                <a:spcPts val="2585"/>
              </a:lnSpc>
              <a:spcBef>
                <a:spcPts val="0"/>
              </a:spcBef>
              <a:spcAft>
                <a:spcPts val="0"/>
              </a:spcAft>
              <a:buClrTx/>
              <a:buSzTx/>
              <a:buFontTx/>
              <a:buNone/>
              <a:tabLst/>
              <a:defRPr/>
            </a:pPr>
            <a:r>
              <a:rPr kumimoji="0"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１</a:t>
            </a:r>
            <a:r>
              <a:rPr kumimoji="0" lang="en-US" altLang="ja-JP"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 </a:t>
            </a:r>
            <a:r>
              <a:rPr kumimoji="0"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企業のリスクマネジメント強化のための</a:t>
            </a:r>
            <a:r>
              <a:rPr kumimoji="0" lang="ja-JP" altLang="ja-JP" sz="20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基本行動指針</a:t>
            </a:r>
            <a:r>
              <a:rPr kumimoji="0" lang="ja-JP" altLang="ja-JP"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の設定</a:t>
            </a:r>
            <a:r>
              <a:rPr kumimoji="0" lang="ja-JP" altLang="en-US" sz="1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0" lang="en-US" altLang="ja-JP" sz="1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2020/6/12</a:t>
            </a:r>
            <a:r>
              <a:rPr kumimoji="0" lang="ja-JP" altLang="en-US" sz="1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 経済産業省公表）</a:t>
            </a:r>
            <a:endParaRPr kumimoji="0" lang="ja-JP" altLang="ja-JP"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3" name="フリーフォーム 9">
            <a:extLst>
              <a:ext uri="{FF2B5EF4-FFF2-40B4-BE49-F238E27FC236}">
                <a16:creationId xmlns:a16="http://schemas.microsoft.com/office/drawing/2014/main" id="{5CCC2370-473D-49C7-B865-4A7D1C4104AA}"/>
              </a:ext>
            </a:extLst>
          </p:cNvPr>
          <p:cNvSpPr/>
          <p:nvPr/>
        </p:nvSpPr>
        <p:spPr>
          <a:xfrm>
            <a:off x="653899" y="3342536"/>
            <a:ext cx="9051628" cy="454234"/>
          </a:xfrm>
          <a:custGeom>
            <a:avLst/>
            <a:gdLst>
              <a:gd name="connsiteX0" fmla="*/ 0 w 8604956"/>
              <a:gd name="connsiteY0" fmla="*/ 109397 h 656370"/>
              <a:gd name="connsiteX1" fmla="*/ 109397 w 8604956"/>
              <a:gd name="connsiteY1" fmla="*/ 0 h 656370"/>
              <a:gd name="connsiteX2" fmla="*/ 8495559 w 8604956"/>
              <a:gd name="connsiteY2" fmla="*/ 0 h 656370"/>
              <a:gd name="connsiteX3" fmla="*/ 8604956 w 8604956"/>
              <a:gd name="connsiteY3" fmla="*/ 109397 h 656370"/>
              <a:gd name="connsiteX4" fmla="*/ 8604956 w 8604956"/>
              <a:gd name="connsiteY4" fmla="*/ 546973 h 656370"/>
              <a:gd name="connsiteX5" fmla="*/ 8495559 w 8604956"/>
              <a:gd name="connsiteY5" fmla="*/ 656370 h 656370"/>
              <a:gd name="connsiteX6" fmla="*/ 109397 w 8604956"/>
              <a:gd name="connsiteY6" fmla="*/ 656370 h 656370"/>
              <a:gd name="connsiteX7" fmla="*/ 0 w 8604956"/>
              <a:gd name="connsiteY7" fmla="*/ 546973 h 656370"/>
              <a:gd name="connsiteX8" fmla="*/ 0 w 8604956"/>
              <a:gd name="connsiteY8" fmla="*/ 109397 h 656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04956" h="656370">
                <a:moveTo>
                  <a:pt x="0" y="109397"/>
                </a:moveTo>
                <a:cubicBezTo>
                  <a:pt x="0" y="48979"/>
                  <a:pt x="48979" y="0"/>
                  <a:pt x="109397" y="0"/>
                </a:cubicBezTo>
                <a:lnTo>
                  <a:pt x="8495559" y="0"/>
                </a:lnTo>
                <a:cubicBezTo>
                  <a:pt x="8555977" y="0"/>
                  <a:pt x="8604956" y="48979"/>
                  <a:pt x="8604956" y="109397"/>
                </a:cubicBezTo>
                <a:lnTo>
                  <a:pt x="8604956" y="546973"/>
                </a:lnTo>
                <a:cubicBezTo>
                  <a:pt x="8604956" y="607391"/>
                  <a:pt x="8555977" y="656370"/>
                  <a:pt x="8495559" y="656370"/>
                </a:cubicBezTo>
                <a:lnTo>
                  <a:pt x="109397" y="656370"/>
                </a:lnTo>
                <a:cubicBezTo>
                  <a:pt x="48979" y="656370"/>
                  <a:pt x="0" y="607391"/>
                  <a:pt x="0" y="546973"/>
                </a:cubicBezTo>
                <a:lnTo>
                  <a:pt x="0" y="109397"/>
                </a:lnTo>
                <a:close/>
              </a:path>
            </a:pathLst>
          </a:custGeom>
          <a:gradFill rotWithShape="1">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txBody>
          <a:bodyPr spcFirstLastPara="0" vert="horz" wrap="square" lIns="115861" tIns="115861" rIns="115861" bIns="115861" numCol="1" spcCol="1270" anchor="ctr" anchorCtr="0">
            <a:noAutofit/>
          </a:bodyPr>
          <a:lstStyle/>
          <a:p>
            <a:pPr marL="0" marR="0" lvl="0" indent="0" algn="l" defTabSz="914400" rtl="0" eaLnBrk="1" fontAlgn="auto" latinLnBrk="0" hangingPunct="1">
              <a:lnSpc>
                <a:spcPts val="2585"/>
              </a:lnSpc>
              <a:spcBef>
                <a:spcPts val="0"/>
              </a:spcBef>
              <a:spcAft>
                <a:spcPts val="0"/>
              </a:spcAft>
              <a:buClrTx/>
              <a:buSzTx/>
              <a:buFontTx/>
              <a:buNone/>
              <a:tabLst/>
              <a:defRPr/>
            </a:pPr>
            <a:r>
              <a:rPr kumimoji="0" lang="en-US" altLang="ja-JP" sz="18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2.</a:t>
            </a:r>
            <a:r>
              <a:rPr kumimoji="0" lang="ja-JP" altLang="en-US" sz="18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　</a:t>
            </a:r>
            <a:r>
              <a:rPr kumimoji="0" lang="ja-JP" altLang="ja-JP" sz="18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中小企業を含めた</a:t>
            </a:r>
            <a:r>
              <a:rPr kumimoji="0" lang="ja-JP" altLang="en-US" sz="18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サプライチェーン・サイバーセキュリティ・コンソーシアム</a:t>
            </a:r>
            <a:r>
              <a:rPr kumimoji="0" lang="ja-JP" altLang="en-US" sz="18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の</a:t>
            </a:r>
            <a:r>
              <a:rPr kumimoji="0" lang="ja-JP" altLang="ja-JP" sz="18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立ち上げ</a:t>
            </a:r>
          </a:p>
        </p:txBody>
      </p:sp>
      <p:sp>
        <p:nvSpPr>
          <p:cNvPr id="44" name="フリーフォーム 10">
            <a:extLst>
              <a:ext uri="{FF2B5EF4-FFF2-40B4-BE49-F238E27FC236}">
                <a16:creationId xmlns:a16="http://schemas.microsoft.com/office/drawing/2014/main" id="{A941E587-8742-48F0-9D80-7EC4A4616100}"/>
              </a:ext>
            </a:extLst>
          </p:cNvPr>
          <p:cNvSpPr/>
          <p:nvPr/>
        </p:nvSpPr>
        <p:spPr>
          <a:xfrm>
            <a:off x="653899" y="3820324"/>
            <a:ext cx="8810478" cy="671600"/>
          </a:xfrm>
          <a:custGeom>
            <a:avLst/>
            <a:gdLst>
              <a:gd name="connsiteX0" fmla="*/ 0 w 8604956"/>
              <a:gd name="connsiteY0" fmla="*/ 0 h 705870"/>
              <a:gd name="connsiteX1" fmla="*/ 8604956 w 8604956"/>
              <a:gd name="connsiteY1" fmla="*/ 0 h 705870"/>
              <a:gd name="connsiteX2" fmla="*/ 8604956 w 8604956"/>
              <a:gd name="connsiteY2" fmla="*/ 705870 h 705870"/>
              <a:gd name="connsiteX3" fmla="*/ 0 w 8604956"/>
              <a:gd name="connsiteY3" fmla="*/ 705870 h 705870"/>
              <a:gd name="connsiteX4" fmla="*/ 0 w 8604956"/>
              <a:gd name="connsiteY4" fmla="*/ 0 h 705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4956" h="705870">
                <a:moveTo>
                  <a:pt x="0" y="0"/>
                </a:moveTo>
                <a:lnTo>
                  <a:pt x="8604956" y="0"/>
                </a:lnTo>
                <a:lnTo>
                  <a:pt x="8604956" y="705870"/>
                </a:lnTo>
                <a:lnTo>
                  <a:pt x="0" y="705870"/>
                </a:lnTo>
                <a:lnTo>
                  <a:pt x="0" y="0"/>
                </a:lnTo>
                <a:close/>
              </a:path>
            </a:pathLst>
          </a:custGeom>
          <a:noFill/>
          <a:ln>
            <a:solidFill>
              <a:sysClr val="windowText" lastClr="000000"/>
            </a:solidFill>
          </a:ln>
          <a:effectLst/>
        </p:spPr>
        <p:txBody>
          <a:bodyPr spcFirstLastPara="0" vert="horz" wrap="square" lIns="108000" tIns="27940" rIns="108000" bIns="27940" numCol="1" spcCol="1270" anchor="t" anchorCtr="0">
            <a:noAutofit/>
          </a:bodyPr>
          <a:lstStyle/>
          <a:p>
            <a:pPr marL="0" marR="0" lvl="1" indent="0" algn="l" defTabSz="755650" rtl="0" eaLnBrk="1" fontAlgn="auto" latinLnBrk="0" hangingPunct="1">
              <a:lnSpc>
                <a:spcPct val="100000"/>
              </a:lnSpc>
              <a:spcBef>
                <a:spcPct val="0"/>
              </a:spcBef>
              <a:spcAft>
                <a:spcPct val="20000"/>
              </a:spcAft>
              <a:buClrTx/>
              <a:buSzTx/>
              <a:buFontTx/>
              <a:buNone/>
              <a:tabLst/>
              <a:defRPr/>
            </a:pPr>
            <a:r>
              <a:rPr kumimoji="0" lang="ja-JP" altLang="en-US" sz="1800" b="1" i="0" u="none" strike="noStrike" kern="0" cap="none" spc="0" normalizeH="0" baseline="0" noProof="0" dirty="0">
                <a:ln>
                  <a:noFill/>
                </a:ln>
                <a:solidFill>
                  <a:prstClr val="black">
                    <a:hueOff val="0"/>
                    <a:satOff val="0"/>
                    <a:lumOff val="0"/>
                    <a:alphaOff val="0"/>
                  </a:prstClr>
                </a:solidFill>
                <a:effectLst/>
                <a:uLnTx/>
                <a:uFillTx/>
                <a:latin typeface="Meiryo UI" panose="020B0604030504040204" pitchFamily="50" charset="-128"/>
                <a:ea typeface="Meiryo UI" panose="020B0604030504040204" pitchFamily="50" charset="-128"/>
                <a:cs typeface="+mn-cs"/>
              </a:rPr>
              <a:t>大企業と中小企業がともにサイバーセキュリティ対策を推進するためのコンソーシアムを立上げ</a:t>
            </a:r>
            <a:endParaRPr kumimoji="0" lang="en-US" altLang="ja-JP" sz="1800" b="0" i="0" u="none" strike="noStrike" kern="0" cap="none" spc="0" normalizeH="0" baseline="0" noProof="0" dirty="0">
              <a:ln>
                <a:noFill/>
              </a:ln>
              <a:solidFill>
                <a:prstClr val="black">
                  <a:hueOff val="0"/>
                  <a:satOff val="0"/>
                  <a:lumOff val="0"/>
                  <a:alphaOff val="0"/>
                </a:prstClr>
              </a:solidFill>
              <a:effectLst/>
              <a:uLnTx/>
              <a:uFillTx/>
              <a:latin typeface="Meiryo UI" panose="020B0604030504040204" pitchFamily="50" charset="-128"/>
              <a:ea typeface="Meiryo UI" panose="020B0604030504040204" pitchFamily="50" charset="-128"/>
              <a:cs typeface="+mn-cs"/>
            </a:endParaRPr>
          </a:p>
          <a:p>
            <a:pPr marL="0" marR="0" lvl="1" indent="0" algn="l" defTabSz="755650" rtl="0" eaLnBrk="1" fontAlgn="auto" latinLnBrk="0" hangingPunct="1">
              <a:lnSpc>
                <a:spcPct val="100000"/>
              </a:lnSpc>
              <a:spcBef>
                <a:spcPct val="0"/>
              </a:spcBef>
              <a:spcAft>
                <a:spcPct val="20000"/>
              </a:spcAft>
              <a:buClrTx/>
              <a:buSzTx/>
              <a:buFontTx/>
              <a:buNone/>
              <a:tabLst/>
              <a:defRPr/>
            </a:pPr>
            <a:r>
              <a:rPr kumimoji="0" lang="ja-JP" altLang="en-US" sz="1600" b="0" i="0" u="none" strike="noStrike" kern="0" cap="none" spc="0" normalizeH="0" baseline="0" noProof="0" dirty="0">
                <a:ln>
                  <a:noFill/>
                </a:ln>
                <a:solidFill>
                  <a:prstClr val="black">
                    <a:hueOff val="0"/>
                    <a:satOff val="0"/>
                    <a:lumOff val="0"/>
                    <a:alphaOff val="0"/>
                  </a:prstClr>
                </a:solidFill>
                <a:effectLst/>
                <a:uLnTx/>
                <a:uFillTx/>
                <a:latin typeface="Meiryo UI" panose="020B0604030504040204" pitchFamily="50" charset="-128"/>
                <a:ea typeface="Meiryo UI" panose="020B0604030504040204" pitchFamily="50" charset="-128"/>
                <a:cs typeface="+mn-cs"/>
              </a:rPr>
              <a:t>－サイバーセキュリティ対策の取組を可視化し、マークを持つモノとの取引を望むことを明確化</a:t>
            </a:r>
          </a:p>
        </p:txBody>
      </p:sp>
      <p:sp>
        <p:nvSpPr>
          <p:cNvPr id="48" name="角丸四角形 12">
            <a:extLst>
              <a:ext uri="{FF2B5EF4-FFF2-40B4-BE49-F238E27FC236}">
                <a16:creationId xmlns:a16="http://schemas.microsoft.com/office/drawing/2014/main" id="{D735910B-2E21-4346-976E-276C21F0035D}"/>
              </a:ext>
            </a:extLst>
          </p:cNvPr>
          <p:cNvSpPr/>
          <p:nvPr/>
        </p:nvSpPr>
        <p:spPr bwMode="auto">
          <a:xfrm>
            <a:off x="1562074" y="5505766"/>
            <a:ext cx="1044116" cy="391991"/>
          </a:xfrm>
          <a:prstGeom prst="roundRect">
            <a:avLst/>
          </a:prstGeom>
          <a:solidFill>
            <a:srgbClr val="DDDDDD"/>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prstClr val="black"/>
                </a:solidFill>
                <a:effectLst/>
                <a:uLnTx/>
                <a:uFillTx/>
                <a:latin typeface="Calibri"/>
                <a:ea typeface="ＭＳ Ｐゴシック"/>
                <a:cs typeface="+mn-cs"/>
              </a:rPr>
              <a:t>METI/IPA</a:t>
            </a:r>
            <a:endParaRPr kumimoji="0" lang="ja-JP" altLang="en-US" sz="1800" b="0" i="0" u="none" strike="noStrike" kern="0" cap="none" spc="0" normalizeH="0" baseline="0" noProof="0" dirty="0">
              <a:ln>
                <a:noFill/>
              </a:ln>
              <a:solidFill>
                <a:prstClr val="black"/>
              </a:solidFill>
              <a:effectLst/>
              <a:uLnTx/>
              <a:uFillTx/>
              <a:latin typeface="Calibri"/>
              <a:ea typeface="ＭＳ Ｐゴシック"/>
              <a:cs typeface="+mn-cs"/>
            </a:endParaRPr>
          </a:p>
        </p:txBody>
      </p:sp>
      <p:sp>
        <p:nvSpPr>
          <p:cNvPr id="49" name="テキスト ボックス 48">
            <a:extLst>
              <a:ext uri="{FF2B5EF4-FFF2-40B4-BE49-F238E27FC236}">
                <a16:creationId xmlns:a16="http://schemas.microsoft.com/office/drawing/2014/main" id="{FBC4A4DF-4542-4AD8-A419-630C3F7F5A0E}"/>
              </a:ext>
            </a:extLst>
          </p:cNvPr>
          <p:cNvSpPr txBox="1"/>
          <p:nvPr/>
        </p:nvSpPr>
        <p:spPr>
          <a:xfrm>
            <a:off x="659944" y="5947886"/>
            <a:ext cx="2627683"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「お助け隊」のブランド化</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SECURITY</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 </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ACTION</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」加速</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pic>
        <p:nvPicPr>
          <p:cNvPr id="50" name="図 49">
            <a:extLst>
              <a:ext uri="{FF2B5EF4-FFF2-40B4-BE49-F238E27FC236}">
                <a16:creationId xmlns:a16="http://schemas.microsoft.com/office/drawing/2014/main" id="{6444A9BA-252F-48F4-AC86-F0F77AA999A2}"/>
              </a:ext>
            </a:extLst>
          </p:cNvPr>
          <p:cNvPicPr>
            <a:picLocks noChangeAspect="1"/>
          </p:cNvPicPr>
          <p:nvPr/>
        </p:nvPicPr>
        <p:blipFill>
          <a:blip r:embed="rId2"/>
          <a:stretch>
            <a:fillRect/>
          </a:stretch>
        </p:blipFill>
        <p:spPr>
          <a:xfrm>
            <a:off x="2505309" y="4578476"/>
            <a:ext cx="503391" cy="521960"/>
          </a:xfrm>
          <a:prstGeom prst="rect">
            <a:avLst/>
          </a:prstGeom>
        </p:spPr>
      </p:pic>
      <p:pic>
        <p:nvPicPr>
          <p:cNvPr id="51" name="Picture 2">
            <a:extLst>
              <a:ext uri="{FF2B5EF4-FFF2-40B4-BE49-F238E27FC236}">
                <a16:creationId xmlns:a16="http://schemas.microsoft.com/office/drawing/2014/main" id="{2C5BDA47-F9B8-461D-AB0E-77A67D2CC2FD}"/>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18689"/>
          <a:stretch/>
        </p:blipFill>
        <p:spPr bwMode="auto">
          <a:xfrm>
            <a:off x="3759195" y="5857635"/>
            <a:ext cx="495570" cy="505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角丸四角形 16">
            <a:extLst>
              <a:ext uri="{FF2B5EF4-FFF2-40B4-BE49-F238E27FC236}">
                <a16:creationId xmlns:a16="http://schemas.microsoft.com/office/drawing/2014/main" id="{03BD34A7-2487-42A4-A1C4-D23C81D248FC}"/>
              </a:ext>
            </a:extLst>
          </p:cNvPr>
          <p:cNvSpPr/>
          <p:nvPr/>
        </p:nvSpPr>
        <p:spPr bwMode="auto">
          <a:xfrm>
            <a:off x="3062450" y="4862260"/>
            <a:ext cx="972108" cy="265671"/>
          </a:xfrm>
          <a:prstGeom prst="roundRect">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審査機関</a:t>
            </a:r>
          </a:p>
        </p:txBody>
      </p:sp>
      <p:sp>
        <p:nvSpPr>
          <p:cNvPr id="53" name="テキスト ボックス 52">
            <a:extLst>
              <a:ext uri="{FF2B5EF4-FFF2-40B4-BE49-F238E27FC236}">
                <a16:creationId xmlns:a16="http://schemas.microsoft.com/office/drawing/2014/main" id="{C97403EE-552D-4FC5-9120-1653E7D28A84}"/>
              </a:ext>
            </a:extLst>
          </p:cNvPr>
          <p:cNvSpPr txBox="1"/>
          <p:nvPr/>
        </p:nvSpPr>
        <p:spPr>
          <a:xfrm>
            <a:off x="4034558" y="4730310"/>
            <a:ext cx="244827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「お助け隊」サービスの認定</a:t>
            </a:r>
          </a:p>
        </p:txBody>
      </p:sp>
      <p:sp>
        <p:nvSpPr>
          <p:cNvPr id="54" name="横巻き 18">
            <a:extLst>
              <a:ext uri="{FF2B5EF4-FFF2-40B4-BE49-F238E27FC236}">
                <a16:creationId xmlns:a16="http://schemas.microsoft.com/office/drawing/2014/main" id="{07546541-F854-4A8F-9A04-FADB105C84BB}"/>
              </a:ext>
            </a:extLst>
          </p:cNvPr>
          <p:cNvSpPr/>
          <p:nvPr/>
        </p:nvSpPr>
        <p:spPr bwMode="auto">
          <a:xfrm>
            <a:off x="4062500" y="5164344"/>
            <a:ext cx="1594372" cy="381408"/>
          </a:xfrm>
          <a:prstGeom prst="horizontalScroll">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お助け隊サービス</a:t>
            </a:r>
          </a:p>
        </p:txBody>
      </p:sp>
      <p:cxnSp>
        <p:nvCxnSpPr>
          <p:cNvPr id="55" name="直線矢印コネクタ 54">
            <a:extLst>
              <a:ext uri="{FF2B5EF4-FFF2-40B4-BE49-F238E27FC236}">
                <a16:creationId xmlns:a16="http://schemas.microsoft.com/office/drawing/2014/main" id="{6DADD319-65E5-47D4-B162-A3E6D986890F}"/>
              </a:ext>
            </a:extLst>
          </p:cNvPr>
          <p:cNvCxnSpPr>
            <a:cxnSpLocks/>
          </p:cNvCxnSpPr>
          <p:nvPr/>
        </p:nvCxnSpPr>
        <p:spPr>
          <a:xfrm flipV="1">
            <a:off x="2555600" y="5158509"/>
            <a:ext cx="616806" cy="318930"/>
          </a:xfrm>
          <a:prstGeom prst="straightConnector1">
            <a:avLst/>
          </a:prstGeom>
          <a:noFill/>
          <a:ln w="38100" cap="flat" cmpd="sng" algn="ctr">
            <a:solidFill>
              <a:sysClr val="windowText" lastClr="000000"/>
            </a:solidFill>
            <a:prstDash val="solid"/>
            <a:tailEnd type="triangle"/>
          </a:ln>
          <a:effectLst/>
        </p:spPr>
      </p:cxnSp>
      <p:sp>
        <p:nvSpPr>
          <p:cNvPr id="56" name="横巻き 20">
            <a:extLst>
              <a:ext uri="{FF2B5EF4-FFF2-40B4-BE49-F238E27FC236}">
                <a16:creationId xmlns:a16="http://schemas.microsoft.com/office/drawing/2014/main" id="{1E7F65F6-FC61-43F4-9023-EA44F7BCF4AF}"/>
              </a:ext>
            </a:extLst>
          </p:cNvPr>
          <p:cNvSpPr/>
          <p:nvPr/>
        </p:nvSpPr>
        <p:spPr bwMode="auto">
          <a:xfrm>
            <a:off x="4191314" y="5346624"/>
            <a:ext cx="1594372" cy="381408"/>
          </a:xfrm>
          <a:prstGeom prst="horizontalScroll">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お助け隊サービス</a:t>
            </a:r>
          </a:p>
        </p:txBody>
      </p:sp>
      <p:cxnSp>
        <p:nvCxnSpPr>
          <p:cNvPr id="57" name="直線矢印コネクタ 56">
            <a:extLst>
              <a:ext uri="{FF2B5EF4-FFF2-40B4-BE49-F238E27FC236}">
                <a16:creationId xmlns:a16="http://schemas.microsoft.com/office/drawing/2014/main" id="{EAF07463-2C4B-4E67-BE1F-8E9778062792}"/>
              </a:ext>
            </a:extLst>
          </p:cNvPr>
          <p:cNvCxnSpPr>
            <a:stCxn id="52" idx="2"/>
            <a:endCxn id="54" idx="1"/>
          </p:cNvCxnSpPr>
          <p:nvPr/>
        </p:nvCxnSpPr>
        <p:spPr>
          <a:xfrm>
            <a:off x="3548504" y="5127930"/>
            <a:ext cx="513996" cy="227118"/>
          </a:xfrm>
          <a:prstGeom prst="straightConnector1">
            <a:avLst/>
          </a:prstGeom>
          <a:noFill/>
          <a:ln w="9525" cap="flat" cmpd="sng" algn="ctr">
            <a:solidFill>
              <a:sysClr val="windowText" lastClr="000000"/>
            </a:solidFill>
            <a:prstDash val="solid"/>
            <a:tailEnd type="triangle"/>
          </a:ln>
          <a:effectLst/>
        </p:spPr>
      </p:cxnSp>
      <p:cxnSp>
        <p:nvCxnSpPr>
          <p:cNvPr id="58" name="直線矢印コネクタ 57">
            <a:extLst>
              <a:ext uri="{FF2B5EF4-FFF2-40B4-BE49-F238E27FC236}">
                <a16:creationId xmlns:a16="http://schemas.microsoft.com/office/drawing/2014/main" id="{0F571452-260C-4484-8274-C10AF3D47257}"/>
              </a:ext>
            </a:extLst>
          </p:cNvPr>
          <p:cNvCxnSpPr>
            <a:stCxn id="52" idx="2"/>
            <a:endCxn id="56" idx="1"/>
          </p:cNvCxnSpPr>
          <p:nvPr/>
        </p:nvCxnSpPr>
        <p:spPr>
          <a:xfrm>
            <a:off x="3548504" y="5127930"/>
            <a:ext cx="642810" cy="409398"/>
          </a:xfrm>
          <a:prstGeom prst="straightConnector1">
            <a:avLst/>
          </a:prstGeom>
          <a:noFill/>
          <a:ln w="9525" cap="flat" cmpd="sng" algn="ctr">
            <a:solidFill>
              <a:sysClr val="windowText" lastClr="000000"/>
            </a:solidFill>
            <a:prstDash val="solid"/>
            <a:tailEnd type="triangle"/>
          </a:ln>
          <a:effectLst/>
        </p:spPr>
      </p:cxnSp>
      <p:sp>
        <p:nvSpPr>
          <p:cNvPr id="59" name="角丸四角形 23">
            <a:extLst>
              <a:ext uri="{FF2B5EF4-FFF2-40B4-BE49-F238E27FC236}">
                <a16:creationId xmlns:a16="http://schemas.microsoft.com/office/drawing/2014/main" id="{2D6BEB7B-3104-4B70-9486-26B474C9C6F2}"/>
              </a:ext>
            </a:extLst>
          </p:cNvPr>
          <p:cNvSpPr/>
          <p:nvPr/>
        </p:nvSpPr>
        <p:spPr bwMode="auto">
          <a:xfrm>
            <a:off x="5875822" y="5771586"/>
            <a:ext cx="1044116" cy="391991"/>
          </a:xfrm>
          <a:prstGeom prst="roundRect">
            <a:avLst/>
          </a:prstGeom>
          <a:solidFill>
            <a:srgbClr val="DDDDDD"/>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中小企業</a:t>
            </a:r>
          </a:p>
        </p:txBody>
      </p:sp>
      <p:sp>
        <p:nvSpPr>
          <p:cNvPr id="60" name="テキスト ボックス 59">
            <a:extLst>
              <a:ext uri="{FF2B5EF4-FFF2-40B4-BE49-F238E27FC236}">
                <a16:creationId xmlns:a16="http://schemas.microsoft.com/office/drawing/2014/main" id="{9E798FAB-F88C-4A69-93A4-4976AD9B1E04}"/>
              </a:ext>
            </a:extLst>
          </p:cNvPr>
          <p:cNvSpPr txBox="1"/>
          <p:nvPr/>
        </p:nvSpPr>
        <p:spPr>
          <a:xfrm>
            <a:off x="6934201" y="5882065"/>
            <a:ext cx="24546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「お助け隊」サービスの利用</a:t>
            </a:r>
          </a:p>
        </p:txBody>
      </p:sp>
      <p:sp>
        <p:nvSpPr>
          <p:cNvPr id="61" name="テキスト ボックス 60">
            <a:extLst>
              <a:ext uri="{FF2B5EF4-FFF2-40B4-BE49-F238E27FC236}">
                <a16:creationId xmlns:a16="http://schemas.microsoft.com/office/drawing/2014/main" id="{98B6A2D4-7767-493C-9A5E-F9E9125AC7BA}"/>
              </a:ext>
            </a:extLst>
          </p:cNvPr>
          <p:cNvSpPr txBox="1"/>
          <p:nvPr/>
        </p:nvSpPr>
        <p:spPr>
          <a:xfrm>
            <a:off x="6386027" y="6137292"/>
            <a:ext cx="301706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a:t>
            </a:r>
            <a:r>
              <a:rPr kumimoji="1" lang="en-US" altLang="ja-JP"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SECURITY</a:t>
            </a:r>
            <a:r>
              <a:rPr kumimoji="1" lang="ja-JP" altLang="en-US"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 </a:t>
            </a:r>
            <a:r>
              <a:rPr kumimoji="1" lang="en-US" altLang="ja-JP"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ACTION</a:t>
            </a:r>
            <a:r>
              <a:rPr kumimoji="1" lang="ja-JP" altLang="en-US"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」の実施</a:t>
            </a:r>
          </a:p>
        </p:txBody>
      </p:sp>
      <p:cxnSp>
        <p:nvCxnSpPr>
          <p:cNvPr id="62" name="直線矢印コネクタ 61">
            <a:extLst>
              <a:ext uri="{FF2B5EF4-FFF2-40B4-BE49-F238E27FC236}">
                <a16:creationId xmlns:a16="http://schemas.microsoft.com/office/drawing/2014/main" id="{B15E83C4-5F6A-4D4D-8A61-38F53C324FDC}"/>
              </a:ext>
            </a:extLst>
          </p:cNvPr>
          <p:cNvCxnSpPr>
            <a:stCxn id="56" idx="2"/>
            <a:endCxn id="59" idx="1"/>
          </p:cNvCxnSpPr>
          <p:nvPr/>
        </p:nvCxnSpPr>
        <p:spPr>
          <a:xfrm>
            <a:off x="4988500" y="5680357"/>
            <a:ext cx="887322" cy="287225"/>
          </a:xfrm>
          <a:prstGeom prst="straightConnector1">
            <a:avLst/>
          </a:prstGeom>
          <a:noFill/>
          <a:ln w="9525" cap="flat" cmpd="sng" algn="ctr">
            <a:solidFill>
              <a:sysClr val="windowText" lastClr="000000"/>
            </a:solidFill>
            <a:prstDash val="solid"/>
            <a:tailEnd type="triangle"/>
          </a:ln>
          <a:effectLst/>
        </p:spPr>
      </p:cxnSp>
      <p:cxnSp>
        <p:nvCxnSpPr>
          <p:cNvPr id="63" name="直線矢印コネクタ 62">
            <a:extLst>
              <a:ext uri="{FF2B5EF4-FFF2-40B4-BE49-F238E27FC236}">
                <a16:creationId xmlns:a16="http://schemas.microsoft.com/office/drawing/2014/main" id="{36A93696-31DC-4DE5-B08A-403DEB5D96DA}"/>
              </a:ext>
            </a:extLst>
          </p:cNvPr>
          <p:cNvCxnSpPr>
            <a:cxnSpLocks/>
            <a:stCxn id="48" idx="3"/>
            <a:endCxn id="59" idx="1"/>
          </p:cNvCxnSpPr>
          <p:nvPr/>
        </p:nvCxnSpPr>
        <p:spPr>
          <a:xfrm>
            <a:off x="2606190" y="5701761"/>
            <a:ext cx="3269632" cy="265820"/>
          </a:xfrm>
          <a:prstGeom prst="straightConnector1">
            <a:avLst/>
          </a:prstGeom>
          <a:noFill/>
          <a:ln w="9525" cap="flat" cmpd="sng" algn="ctr">
            <a:solidFill>
              <a:sysClr val="windowText" lastClr="000000"/>
            </a:solidFill>
            <a:prstDash val="solid"/>
            <a:tailEnd type="triangle"/>
          </a:ln>
          <a:effectLst/>
        </p:spPr>
      </p:cxnSp>
      <p:pic>
        <p:nvPicPr>
          <p:cNvPr id="64" name="図 63">
            <a:extLst>
              <a:ext uri="{FF2B5EF4-FFF2-40B4-BE49-F238E27FC236}">
                <a16:creationId xmlns:a16="http://schemas.microsoft.com/office/drawing/2014/main" id="{42A3CA07-4B70-4C58-8142-CD21F05950BB}"/>
              </a:ext>
            </a:extLst>
          </p:cNvPr>
          <p:cNvPicPr>
            <a:picLocks noChangeAspect="1"/>
          </p:cNvPicPr>
          <p:nvPr/>
        </p:nvPicPr>
        <p:blipFill>
          <a:blip r:embed="rId2"/>
          <a:stretch>
            <a:fillRect/>
          </a:stretch>
        </p:blipFill>
        <p:spPr>
          <a:xfrm>
            <a:off x="6322959" y="5216458"/>
            <a:ext cx="503391" cy="521960"/>
          </a:xfrm>
          <a:prstGeom prst="rect">
            <a:avLst/>
          </a:prstGeom>
        </p:spPr>
      </p:pic>
      <p:pic>
        <p:nvPicPr>
          <p:cNvPr id="65" name="Picture 2">
            <a:extLst>
              <a:ext uri="{FF2B5EF4-FFF2-40B4-BE49-F238E27FC236}">
                <a16:creationId xmlns:a16="http://schemas.microsoft.com/office/drawing/2014/main" id="{A0A62446-6837-4120-AC63-A65EC4EE5FCC}"/>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18689"/>
          <a:stretch/>
        </p:blipFill>
        <p:spPr bwMode="auto">
          <a:xfrm>
            <a:off x="6827013" y="5196666"/>
            <a:ext cx="495570" cy="505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雲 65">
            <a:extLst>
              <a:ext uri="{FF2B5EF4-FFF2-40B4-BE49-F238E27FC236}">
                <a16:creationId xmlns:a16="http://schemas.microsoft.com/office/drawing/2014/main" id="{9AC7C3E1-B325-4AE9-AF55-206FEA7926F5}"/>
              </a:ext>
            </a:extLst>
          </p:cNvPr>
          <p:cNvSpPr/>
          <p:nvPr/>
        </p:nvSpPr>
        <p:spPr bwMode="auto">
          <a:xfrm>
            <a:off x="7591528" y="4509120"/>
            <a:ext cx="1836203" cy="853416"/>
          </a:xfrm>
          <a:prstGeom prst="cloud">
            <a:avLst/>
          </a:prstGeom>
          <a:solidFill>
            <a:srgbClr val="FFFF00"/>
          </a:solidFill>
          <a:ln w="9525">
            <a:solidFill>
              <a:sysClr val="windowText" lastClr="000000"/>
            </a:solid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コンソーシアム</a:t>
            </a:r>
          </a:p>
        </p:txBody>
      </p:sp>
      <p:sp>
        <p:nvSpPr>
          <p:cNvPr id="67" name="左矢印 31">
            <a:extLst>
              <a:ext uri="{FF2B5EF4-FFF2-40B4-BE49-F238E27FC236}">
                <a16:creationId xmlns:a16="http://schemas.microsoft.com/office/drawing/2014/main" id="{B9931C29-A67B-4941-BBF7-4AE8CB35454C}"/>
              </a:ext>
            </a:extLst>
          </p:cNvPr>
          <p:cNvSpPr/>
          <p:nvPr/>
        </p:nvSpPr>
        <p:spPr bwMode="auto">
          <a:xfrm rot="19593615">
            <a:off x="7197576" y="4914447"/>
            <a:ext cx="374007" cy="539504"/>
          </a:xfrm>
          <a:prstGeom prst="leftArrow">
            <a:avLst/>
          </a:prstGeom>
          <a:solidFill>
            <a:srgbClr val="FF9900"/>
          </a:solidFill>
          <a:ln w="9525">
            <a:solidFill>
              <a:srgbClr val="B2B2B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dirty="0">
              <a:ln>
                <a:noFill/>
              </a:ln>
              <a:solidFill>
                <a:prstClr val="black"/>
              </a:solidFill>
              <a:effectLst/>
              <a:uLnTx/>
              <a:uFillTx/>
              <a:latin typeface="Calibri"/>
              <a:ea typeface="ＭＳ Ｐゴシック"/>
              <a:cs typeface="+mn-cs"/>
            </a:endParaRPr>
          </a:p>
        </p:txBody>
      </p:sp>
      <p:sp>
        <p:nvSpPr>
          <p:cNvPr id="68" name="テキスト ボックス 67">
            <a:extLst>
              <a:ext uri="{FF2B5EF4-FFF2-40B4-BE49-F238E27FC236}">
                <a16:creationId xmlns:a16="http://schemas.microsoft.com/office/drawing/2014/main" id="{EA2B786F-D267-48B7-84FD-69FB31DA30D0}"/>
              </a:ext>
            </a:extLst>
          </p:cNvPr>
          <p:cNvSpPr txBox="1"/>
          <p:nvPr/>
        </p:nvSpPr>
        <p:spPr>
          <a:xfrm>
            <a:off x="7260092" y="5389045"/>
            <a:ext cx="231453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マーク取得期待の明確化</a:t>
            </a:r>
          </a:p>
        </p:txBody>
      </p:sp>
      <p:sp>
        <p:nvSpPr>
          <p:cNvPr id="69" name="正方形/長方形 68">
            <a:extLst>
              <a:ext uri="{FF2B5EF4-FFF2-40B4-BE49-F238E27FC236}">
                <a16:creationId xmlns:a16="http://schemas.microsoft.com/office/drawing/2014/main" id="{6866E8CB-B5A1-41BD-81AC-B3081D9F8074}"/>
              </a:ext>
            </a:extLst>
          </p:cNvPr>
          <p:cNvSpPr/>
          <p:nvPr/>
        </p:nvSpPr>
        <p:spPr bwMode="auto">
          <a:xfrm>
            <a:off x="743487" y="2198004"/>
            <a:ext cx="2612068" cy="1086981"/>
          </a:xfrm>
          <a:prstGeom prst="rect">
            <a:avLst/>
          </a:prstGeom>
          <a:noFill/>
          <a:ln w="9525">
            <a:solidFill>
              <a:srgbClr val="B2B2B2"/>
            </a:solidFill>
            <a:miter lim="800000"/>
            <a:headEnd/>
            <a:tailEnd/>
          </a:ln>
          <a:effectLst/>
        </p:spPr>
        <p:txBody>
          <a:bodyPr wrap="none" tIns="72000" rtlCol="0" anchor="t"/>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1" lang="ja-JP" altLang="en-US" sz="16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①サプライチェーン共有主体間</a:t>
            </a:r>
            <a:br>
              <a:rPr kumimoji="1" lang="en-US" altLang="ja-JP" sz="16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　 での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高密度な情報共有</a:t>
            </a:r>
            <a:endPar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l" defTabSz="666750" rtl="0" eaLnBrk="1" fontAlgn="auto" latinLnBrk="0" hangingPunct="1">
              <a:lnSpc>
                <a:spcPct val="90000"/>
              </a:lnSpc>
              <a:spcBef>
                <a:spcPct val="0"/>
              </a:spcBef>
              <a:spcAft>
                <a:spcPct val="3500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  </a:t>
            </a:r>
            <a:r>
              <a:rPr kumimoji="1" lang="en-US" altLang="ja-JP" sz="1600" b="1" i="0" u="sng"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NDA</a:t>
            </a:r>
            <a:r>
              <a:rPr kumimoji="1" lang="ja-JP" altLang="en-US" sz="1600" b="1" i="0" u="sng"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関連情報</a:t>
            </a:r>
            <a:r>
              <a:rPr kumimoji="1"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が目安</a:t>
            </a:r>
            <a:endParaRPr kumimoji="1" lang="en-US" altLang="ja-JP"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70" name="正方形/長方形 69">
            <a:extLst>
              <a:ext uri="{FF2B5EF4-FFF2-40B4-BE49-F238E27FC236}">
                <a16:creationId xmlns:a16="http://schemas.microsoft.com/office/drawing/2014/main" id="{E1DA3CF3-E33F-4705-A680-578AD760E54A}"/>
              </a:ext>
            </a:extLst>
          </p:cNvPr>
          <p:cNvSpPr/>
          <p:nvPr/>
        </p:nvSpPr>
        <p:spPr bwMode="auto">
          <a:xfrm>
            <a:off x="6593659" y="2212337"/>
            <a:ext cx="2821870" cy="1077233"/>
          </a:xfrm>
          <a:prstGeom prst="rect">
            <a:avLst/>
          </a:prstGeom>
          <a:noFill/>
          <a:ln w="9525">
            <a:solidFill>
              <a:srgbClr val="B2B2B2"/>
            </a:solidFill>
            <a:miter lim="800000"/>
            <a:headEnd/>
            <a:tailEnd/>
          </a:ln>
          <a:effectLst/>
        </p:spPr>
        <p:txBody>
          <a:bodyPr wrap="square" tIns="108000" rtlCol="0" anchor="t"/>
          <a:lstStyle/>
          <a:p>
            <a:pPr marL="0" marR="0" lvl="0" indent="0" algn="l" defTabSz="914400" rtl="0" eaLnBrk="1" fontAlgn="auto" latinLnBrk="0" hangingPunct="1">
              <a:lnSpc>
                <a:spcPts val="1400"/>
              </a:lnSpc>
              <a:spcBef>
                <a:spcPts val="60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③</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適切な場合の公表</a:t>
            </a:r>
            <a:endPar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ts val="1400"/>
              </a:lnSpc>
              <a:spcBef>
                <a:spcPts val="0"/>
              </a:spcBef>
              <a:spcAft>
                <a:spcPts val="0"/>
              </a:spcAft>
              <a:buClrTx/>
              <a:buSzTx/>
              <a:buFontTx/>
              <a:buNone/>
              <a:tabLst/>
              <a:defRPr/>
            </a:pPr>
            <a:endParaRPr kumimoji="1" lang="en-US" altLang="ja-JP" sz="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ts val="14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　</a:t>
            </a:r>
            <a:r>
              <a:rPr kumimoji="1"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被害企業内での</a:t>
            </a:r>
            <a:r>
              <a:rPr kumimoji="1" lang="ja-JP" altLang="en-US" sz="1600" b="1" i="0" u="sng"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取締役会</a:t>
            </a:r>
            <a:endParaRPr kumimoji="1" lang="en-US" altLang="ja-JP" sz="1600" b="1" i="0" u="sng"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ts val="14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　　</a:t>
            </a:r>
            <a:r>
              <a:rPr kumimoji="1" lang="ja-JP" altLang="en-US" sz="1600" b="1" i="0" u="sng"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への報告事項</a:t>
            </a:r>
            <a:r>
              <a:rPr kumimoji="1" lang="en-US" altLang="ja-JP"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①の対象外</a:t>
            </a:r>
            <a:endParaRPr kumimoji="1" lang="en-US" altLang="ja-JP"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ts val="14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　　のもの</a:t>
            </a:r>
            <a:r>
              <a:rPr kumimoji="1" lang="en-US" altLang="ja-JP"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が目安</a:t>
            </a:r>
          </a:p>
        </p:txBody>
      </p:sp>
      <p:sp>
        <p:nvSpPr>
          <p:cNvPr id="71" name="正方形/長方形 70">
            <a:extLst>
              <a:ext uri="{FF2B5EF4-FFF2-40B4-BE49-F238E27FC236}">
                <a16:creationId xmlns:a16="http://schemas.microsoft.com/office/drawing/2014/main" id="{9F6F7E16-33D9-4AE4-98D2-3467C27E2770}"/>
              </a:ext>
            </a:extLst>
          </p:cNvPr>
          <p:cNvSpPr/>
          <p:nvPr/>
        </p:nvSpPr>
        <p:spPr bwMode="auto">
          <a:xfrm>
            <a:off x="3680291" y="2202984"/>
            <a:ext cx="2615639" cy="1077233"/>
          </a:xfrm>
          <a:prstGeom prst="rect">
            <a:avLst/>
          </a:prstGeom>
          <a:noFill/>
          <a:ln w="9525">
            <a:solidFill>
              <a:srgbClr val="B2B2B2"/>
            </a:solidFill>
            <a:miter lim="800000"/>
            <a:headEnd/>
            <a:tailEnd/>
          </a:ln>
          <a:effectLst/>
        </p:spPr>
        <p:txBody>
          <a:bodyPr wrap="square" rIns="0" rtlCol="0" anchor="t"/>
          <a:lstStyle/>
          <a:p>
            <a:pPr marL="0" marR="0" lvl="0" indent="0" algn="l" defTabSz="666750" rtl="0" eaLnBrk="1" fontAlgn="auto" latinLnBrk="0" hangingPunct="1">
              <a:lnSpc>
                <a:spcPct val="90000"/>
              </a:lnSpc>
              <a:spcBef>
                <a:spcPct val="0"/>
              </a:spcBef>
              <a:spcAft>
                <a:spcPts val="0"/>
              </a:spcAft>
              <a:buClrTx/>
              <a:buSzTx/>
              <a:buFontTx/>
              <a:buNone/>
              <a:tabLst/>
              <a:defRPr/>
            </a:pPr>
            <a:r>
              <a:rPr kumimoji="1" lang="ja-JP" altLang="en-US" sz="1600"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cs typeface="+mn-cs"/>
              </a:rPr>
              <a:t>②機微技術情報の流出懸念時の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経産省への報告</a:t>
            </a:r>
            <a:endPar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l" defTabSz="666750" rtl="0" eaLnBrk="1" fontAlgn="auto" latinLnBrk="0" hangingPunct="1">
              <a:lnSpc>
                <a:spcPct val="90000"/>
              </a:lnSpc>
              <a:spcBef>
                <a:spcPct val="0"/>
              </a:spcBef>
              <a:spcAft>
                <a:spcPts val="0"/>
              </a:spcAft>
              <a:buClrTx/>
              <a:buSzTx/>
              <a:buFontTx/>
              <a:buNone/>
              <a:tabLst/>
              <a:defRPr/>
            </a:pPr>
            <a:endParaRPr kumimoji="1" lang="en-US" altLang="ja-JP" sz="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l" defTabSz="666750" rtl="0" eaLnBrk="1" fontAlgn="auto" latinLnBrk="0" hangingPunct="1">
              <a:lnSpc>
                <a:spcPct val="90000"/>
              </a:lnSpc>
              <a:spcBef>
                <a:spcPct val="0"/>
              </a:spcBef>
              <a:spcAft>
                <a:spcPct val="35000"/>
              </a:spcAft>
              <a:buClrTx/>
              <a:buSzTx/>
              <a:buFontTx/>
              <a:buNone/>
              <a:tabLst/>
              <a:defRPr/>
            </a:pPr>
            <a:r>
              <a:rPr kumimoji="1" lang="ja-JP" altLang="en-US" sz="1600" b="0" i="0" u="none" strike="noStrike" kern="1200" cap="none" spc="-12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   </a:t>
            </a:r>
            <a:r>
              <a:rPr kumimoji="1" lang="ja-JP" altLang="en-US" sz="1600" b="1" i="0" u="sng" strike="noStrike" kern="1200" cap="none" spc="-12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輸出管理対象技術</a:t>
            </a:r>
            <a:r>
              <a:rPr kumimoji="1" lang="ja-JP" altLang="en-US" sz="1600" b="1" i="0" u="none" strike="noStrike" kern="1200" cap="none" spc="-12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が目安</a:t>
            </a:r>
            <a:endParaRPr kumimoji="1" lang="en-US" altLang="ja-JP" sz="1600" b="1" i="0" u="none" strike="noStrike" kern="1200" cap="none" spc="-12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72" name="正方形/長方形 71">
            <a:extLst>
              <a:ext uri="{FF2B5EF4-FFF2-40B4-BE49-F238E27FC236}">
                <a16:creationId xmlns:a16="http://schemas.microsoft.com/office/drawing/2014/main" id="{D82D4405-EE3E-4DD8-8946-67B7E6673A47}"/>
              </a:ext>
            </a:extLst>
          </p:cNvPr>
          <p:cNvSpPr/>
          <p:nvPr/>
        </p:nvSpPr>
        <p:spPr bwMode="auto">
          <a:xfrm>
            <a:off x="743488" y="1779790"/>
            <a:ext cx="2639073" cy="432000"/>
          </a:xfrm>
          <a:prstGeom prst="rect">
            <a:avLst/>
          </a:prstGeom>
          <a:solidFill>
            <a:sysClr val="windowText" lastClr="000000"/>
          </a:solidFill>
          <a:ln w="9525">
            <a:solidFill>
              <a:srgbClr val="B2B2B2"/>
            </a:solidFill>
            <a:miter lim="800000"/>
            <a:headEnd/>
            <a:tailEnd/>
          </a:ln>
          <a:effectLst/>
        </p:spPr>
        <p:txBody>
          <a:bodyPr wrap="square" tIns="72000" rtlCol="0" anchor="ct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ja-JP" altLang="en-US" sz="20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共有</a:t>
            </a:r>
            <a:r>
              <a:rPr kumimoji="0" lang="ja-JP" altLang="en-US" sz="16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a:t>
            </a:r>
            <a:r>
              <a:rPr kumimoji="0" lang="en-US" altLang="ja-JP" sz="24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S</a:t>
            </a:r>
            <a:r>
              <a:rPr kumimoji="0" lang="en-US" altLang="ja-JP" sz="16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hare</a:t>
            </a:r>
            <a:r>
              <a:rPr kumimoji="0" lang="ja-JP" altLang="en-US" sz="16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a:t>
            </a:r>
          </a:p>
        </p:txBody>
      </p:sp>
      <p:sp>
        <p:nvSpPr>
          <p:cNvPr id="73" name="正方形/長方形 72">
            <a:extLst>
              <a:ext uri="{FF2B5EF4-FFF2-40B4-BE49-F238E27FC236}">
                <a16:creationId xmlns:a16="http://schemas.microsoft.com/office/drawing/2014/main" id="{C0ACEBC3-41FC-4708-9E1B-8EADC464F2B4}"/>
              </a:ext>
            </a:extLst>
          </p:cNvPr>
          <p:cNvSpPr/>
          <p:nvPr/>
        </p:nvSpPr>
        <p:spPr bwMode="auto">
          <a:xfrm>
            <a:off x="6593659" y="1779790"/>
            <a:ext cx="2821870" cy="432000"/>
          </a:xfrm>
          <a:prstGeom prst="rect">
            <a:avLst/>
          </a:prstGeom>
          <a:solidFill>
            <a:sysClr val="windowText" lastClr="000000"/>
          </a:solidFill>
          <a:ln w="9525">
            <a:solidFill>
              <a:srgbClr val="B2B2B2"/>
            </a:solidFill>
            <a:miter lim="800000"/>
            <a:headEnd/>
            <a:tailEnd/>
          </a:ln>
          <a:effectLst/>
        </p:spPr>
        <p:txBody>
          <a:bodyPr wrap="square" lIns="0" rIns="0" rtlCol="0" anchor="ct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ja-JP" altLang="en-US" sz="20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公表　</a:t>
            </a:r>
            <a:r>
              <a:rPr kumimoji="0" lang="en-US" altLang="ja-JP" sz="16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a:t>
            </a:r>
            <a:r>
              <a:rPr kumimoji="0" lang="en-US" altLang="ja-JP" sz="20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A</a:t>
            </a:r>
            <a:r>
              <a:rPr kumimoji="0" lang="en-US" altLang="ja-JP" sz="14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nnouncement</a:t>
            </a:r>
            <a:r>
              <a:rPr kumimoji="0" lang="en-US" altLang="ja-JP" sz="16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a:t>
            </a:r>
            <a:endParaRPr kumimoji="0" lang="ja-JP" altLang="en-US" sz="16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endParaRPr>
          </a:p>
        </p:txBody>
      </p:sp>
      <p:sp>
        <p:nvSpPr>
          <p:cNvPr id="74" name="正方形/長方形 73">
            <a:extLst>
              <a:ext uri="{FF2B5EF4-FFF2-40B4-BE49-F238E27FC236}">
                <a16:creationId xmlns:a16="http://schemas.microsoft.com/office/drawing/2014/main" id="{3AD0BA04-465F-40A3-AE07-C8D7D7BACF79}"/>
              </a:ext>
            </a:extLst>
          </p:cNvPr>
          <p:cNvSpPr/>
          <p:nvPr/>
        </p:nvSpPr>
        <p:spPr bwMode="auto">
          <a:xfrm>
            <a:off x="3649137" y="1766886"/>
            <a:ext cx="2646793" cy="432000"/>
          </a:xfrm>
          <a:prstGeom prst="rect">
            <a:avLst/>
          </a:prstGeom>
          <a:solidFill>
            <a:sysClr val="windowText" lastClr="000000"/>
          </a:solidFill>
          <a:ln w="9525">
            <a:solidFill>
              <a:srgbClr val="B2B2B2"/>
            </a:solidFill>
            <a:miter lim="800000"/>
            <a:headEnd/>
            <a:tailEnd/>
          </a:ln>
          <a:effectLst/>
        </p:spPr>
        <p:txBody>
          <a:bodyPr wrap="square" rtlCol="0" anchor="ct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ja-JP" altLang="en-US" sz="20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報告</a:t>
            </a:r>
            <a:r>
              <a:rPr kumimoji="0" lang="ja-JP" altLang="en-US" sz="16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a:t>
            </a:r>
            <a:r>
              <a:rPr kumimoji="0" lang="en-US" altLang="ja-JP" sz="24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R</a:t>
            </a:r>
            <a:r>
              <a:rPr kumimoji="0" lang="en-US" altLang="ja-JP" sz="16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eport</a:t>
            </a:r>
            <a:r>
              <a:rPr kumimoji="0" lang="ja-JP" altLang="en-US" sz="1600" b="1" i="0" u="none" strike="noStrike" kern="0" cap="none" spc="0" normalizeH="0" baseline="0" noProof="0" dirty="0">
                <a:ln>
                  <a:noFill/>
                </a:ln>
                <a:solidFill>
                  <a:srgbClr val="FFFF00"/>
                </a:solidFill>
                <a:effectLst/>
                <a:uLnTx/>
                <a:uFillTx/>
                <a:latin typeface="Meiryo UI" panose="020B0604030504040204" pitchFamily="50" charset="-128"/>
                <a:ea typeface="Meiryo UI" panose="020B0604030504040204" pitchFamily="50" charset="-128"/>
                <a:cs typeface="+mn-cs"/>
              </a:rPr>
              <a:t>）</a:t>
            </a:r>
          </a:p>
        </p:txBody>
      </p:sp>
      <p:cxnSp>
        <p:nvCxnSpPr>
          <p:cNvPr id="76" name="直線コネクタ 75">
            <a:extLst>
              <a:ext uri="{FF2B5EF4-FFF2-40B4-BE49-F238E27FC236}">
                <a16:creationId xmlns:a16="http://schemas.microsoft.com/office/drawing/2014/main" id="{BBE35820-328A-464C-A06F-B90B812F878B}"/>
              </a:ext>
            </a:extLst>
          </p:cNvPr>
          <p:cNvCxnSpPr>
            <a:cxnSpLocks/>
          </p:cNvCxnSpPr>
          <p:nvPr/>
        </p:nvCxnSpPr>
        <p:spPr>
          <a:xfrm flipV="1">
            <a:off x="5678734" y="6157426"/>
            <a:ext cx="244760" cy="306697"/>
          </a:xfrm>
          <a:prstGeom prst="line">
            <a:avLst/>
          </a:prstGeom>
          <a:noFill/>
          <a:ln w="9525" cap="flat" cmpd="sng" algn="ctr">
            <a:solidFill>
              <a:sysClr val="windowText" lastClr="000000">
                <a:lumMod val="50000"/>
                <a:lumOff val="50000"/>
              </a:sysClr>
            </a:solidFill>
            <a:prstDash val="dash"/>
          </a:ln>
          <a:effectLst/>
        </p:spPr>
      </p:cxnSp>
      <p:sp>
        <p:nvSpPr>
          <p:cNvPr id="2" name="日付プレースホルダー 1">
            <a:extLst>
              <a:ext uri="{FF2B5EF4-FFF2-40B4-BE49-F238E27FC236}">
                <a16:creationId xmlns:a16="http://schemas.microsoft.com/office/drawing/2014/main" id="{E2AD081A-72CF-4C06-B18B-08D3951DF2CA}"/>
              </a:ext>
            </a:extLst>
          </p:cNvPr>
          <p:cNvSpPr>
            <a:spLocks noGrp="1"/>
          </p:cNvSpPr>
          <p:nvPr>
            <p:ph type="dt" sz="half" idx="10"/>
          </p:nvPr>
        </p:nvSpPr>
        <p:spPr/>
        <p:txBody>
          <a:bodyPr/>
          <a:lstStyle/>
          <a:p>
            <a:r>
              <a:rPr lang="en-US" altLang="ja-JP"/>
              <a:t>2020/12/8</a:t>
            </a:r>
            <a:endParaRPr lang="ja-JP" altLang="en-US"/>
          </a:p>
        </p:txBody>
      </p:sp>
      <p:sp>
        <p:nvSpPr>
          <p:cNvPr id="3" name="フッター プレースホルダー 2">
            <a:extLst>
              <a:ext uri="{FF2B5EF4-FFF2-40B4-BE49-F238E27FC236}">
                <a16:creationId xmlns:a16="http://schemas.microsoft.com/office/drawing/2014/main" id="{021730E5-50FA-45B4-8CAA-DEFD55ADDA15}"/>
              </a:ext>
            </a:extLst>
          </p:cNvPr>
          <p:cNvSpPr>
            <a:spLocks noGrp="1"/>
          </p:cNvSpPr>
          <p:nvPr>
            <p:ph type="ftr" sz="quarter" idx="11"/>
          </p:nvPr>
        </p:nvSpPr>
        <p:spPr/>
        <p:txBody>
          <a:bodyPr/>
          <a:lstStyle/>
          <a:p>
            <a:r>
              <a:rPr lang="zh-TW" altLang="en-US"/>
              <a:t>独立行政法人情報処理推進機構</a:t>
            </a:r>
            <a:endParaRPr lang="ja-JP" altLang="en-US"/>
          </a:p>
        </p:txBody>
      </p:sp>
      <p:sp>
        <p:nvSpPr>
          <p:cNvPr id="75" name="正方形/長方形 74">
            <a:extLst>
              <a:ext uri="{FF2B5EF4-FFF2-40B4-BE49-F238E27FC236}">
                <a16:creationId xmlns:a16="http://schemas.microsoft.com/office/drawing/2014/main" id="{37352658-0248-49C0-BF2E-42493D332DD2}"/>
              </a:ext>
            </a:extLst>
          </p:cNvPr>
          <p:cNvSpPr/>
          <p:nvPr/>
        </p:nvSpPr>
        <p:spPr>
          <a:xfrm>
            <a:off x="3241196" y="6464122"/>
            <a:ext cx="5364596" cy="307777"/>
          </a:xfrm>
          <a:prstGeom prst="rect">
            <a:avLst/>
          </a:prstGeom>
          <a:solidFill>
            <a:schemeClr val="bg1"/>
          </a:solidFill>
          <a:ln>
            <a:solidFill>
              <a:sysClr val="windowText" lastClr="000000">
                <a:lumMod val="50000"/>
                <a:lumOff val="50000"/>
              </a:sysClr>
            </a:solidFill>
            <a:prstDash val="dash"/>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特にサプライチェーン上重要な役割を担う者や多くの個人情報等を扱う者</a:t>
            </a:r>
          </a:p>
        </p:txBody>
      </p:sp>
    </p:spTree>
    <p:extLst>
      <p:ext uri="{BB962C8B-B14F-4D97-AF65-F5344CB8AC3E}">
        <p14:creationId xmlns:p14="http://schemas.microsoft.com/office/powerpoint/2010/main" val="4047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E692B52-A3E5-4841-8FF6-B3FA3F32476D}"/>
              </a:ext>
            </a:extLst>
          </p:cNvPr>
          <p:cNvSpPr>
            <a:spLocks noGrp="1"/>
          </p:cNvSpPr>
          <p:nvPr>
            <p:ph type="sldNum" sz="quarter" idx="12"/>
          </p:nvPr>
        </p:nvSpPr>
        <p:spPr>
          <a:xfrm>
            <a:off x="7116025" y="6526216"/>
            <a:ext cx="2133600" cy="28733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smtClean="0">
                <a:ln>
                  <a:noFill/>
                </a:ln>
                <a:solidFill>
                  <a:srgbClr val="FFFFFF">
                    <a:lumMod val="50000"/>
                  </a:srgbClr>
                </a:solidFill>
                <a:effectLst/>
                <a:uLnTx/>
                <a:uFillTx/>
                <a:latin typeface="IPA Pゴシック" panose="020B0500000000000000" pitchFamily="50" charset="-128"/>
                <a:ea typeface="IPA Pゴシック" panose="020B05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ja-JP" altLang="en-US" sz="1100" b="0" i="0" u="none" strike="noStrike" kern="1200" cap="none" spc="0" normalizeH="0" baseline="0" noProof="0">
              <a:ln>
                <a:noFill/>
              </a:ln>
              <a:solidFill>
                <a:srgbClr val="FFFFFF">
                  <a:lumMod val="50000"/>
                </a:srgbClr>
              </a:solidFill>
              <a:effectLst/>
              <a:uLnTx/>
              <a:uFillTx/>
              <a:latin typeface="IPA Pゴシック" panose="020B0500000000000000" pitchFamily="50" charset="-128"/>
              <a:ea typeface="IPA Pゴシック" panose="020B0500000000000000" pitchFamily="50" charset="-128"/>
              <a:cs typeface="+mn-cs"/>
            </a:endParaRPr>
          </a:p>
        </p:txBody>
      </p:sp>
      <p:sp>
        <p:nvSpPr>
          <p:cNvPr id="8" name="タイトル 1">
            <a:extLst>
              <a:ext uri="{FF2B5EF4-FFF2-40B4-BE49-F238E27FC236}">
                <a16:creationId xmlns:a16="http://schemas.microsoft.com/office/drawing/2014/main" id="{330412EA-BD74-482F-B28F-9E79636640C4}"/>
              </a:ext>
            </a:extLst>
          </p:cNvPr>
          <p:cNvSpPr>
            <a:spLocks noGrp="1"/>
          </p:cNvSpPr>
          <p:nvPr>
            <p:ph type="title"/>
          </p:nvPr>
        </p:nvSpPr>
        <p:spPr>
          <a:xfrm>
            <a:off x="849313" y="44450"/>
            <a:ext cx="8280151" cy="1081088"/>
          </a:xfrm>
        </p:spPr>
        <p:txBody>
          <a:bodyPr/>
          <a:lstStyle/>
          <a:p>
            <a:r>
              <a:rPr lang="ja-JP" altLang="en-US" sz="3200" dirty="0"/>
              <a:t>サプライチェーン・サイバーセキュリティ・</a:t>
            </a:r>
            <a:br>
              <a:rPr lang="en-US" altLang="ja-JP" sz="3200" dirty="0"/>
            </a:br>
            <a:r>
              <a:rPr lang="ja-JP" altLang="en-US" sz="3200" dirty="0"/>
              <a:t>コンソーシアム（</a:t>
            </a:r>
            <a:r>
              <a:rPr lang="en-US" altLang="ja-JP" sz="3200" dirty="0"/>
              <a:t>SC3</a:t>
            </a:r>
            <a:r>
              <a:rPr lang="ja-JP" altLang="en-US" sz="3200" dirty="0"/>
              <a:t>）の全体像</a:t>
            </a:r>
            <a:endParaRPr kumimoji="1" lang="ja-JP" altLang="en-US" sz="3200" dirty="0"/>
          </a:p>
        </p:txBody>
      </p:sp>
      <p:sp>
        <p:nvSpPr>
          <p:cNvPr id="88" name="L 字 87">
            <a:extLst>
              <a:ext uri="{FF2B5EF4-FFF2-40B4-BE49-F238E27FC236}">
                <a16:creationId xmlns:a16="http://schemas.microsoft.com/office/drawing/2014/main" id="{426E2060-ED37-4E94-821F-A01C549000E8}"/>
              </a:ext>
            </a:extLst>
          </p:cNvPr>
          <p:cNvSpPr/>
          <p:nvPr/>
        </p:nvSpPr>
        <p:spPr bwMode="auto">
          <a:xfrm flipH="1" flipV="1">
            <a:off x="1123193" y="2603369"/>
            <a:ext cx="7659612" cy="2981891"/>
          </a:xfrm>
          <a:prstGeom prst="corner">
            <a:avLst>
              <a:gd name="adj1" fmla="val 100000"/>
              <a:gd name="adj2" fmla="val 52253"/>
            </a:avLst>
          </a:prstGeom>
          <a:solidFill>
            <a:srgbClr val="9BBB59">
              <a:lumMod val="40000"/>
              <a:lumOff val="60000"/>
            </a:srgbClr>
          </a:solidFill>
          <a:ln w="76200">
            <a:solidFill>
              <a:srgbClr val="9BBB59">
                <a:lumMod val="75000"/>
              </a:srgbClr>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534"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9" name="正方形/長方形 88">
            <a:extLst>
              <a:ext uri="{FF2B5EF4-FFF2-40B4-BE49-F238E27FC236}">
                <a16:creationId xmlns:a16="http://schemas.microsoft.com/office/drawing/2014/main" id="{DF12E42A-DF25-490E-9CE1-7218DFE02413}"/>
              </a:ext>
            </a:extLst>
          </p:cNvPr>
          <p:cNvSpPr/>
          <p:nvPr/>
        </p:nvSpPr>
        <p:spPr>
          <a:xfrm>
            <a:off x="1934557" y="2404291"/>
            <a:ext cx="6036883" cy="376385"/>
          </a:xfrm>
          <a:prstGeom prst="rect">
            <a:avLst/>
          </a:prstGeom>
          <a:solidFill>
            <a:srgbClr val="9BBB59">
              <a:lumMod val="75000"/>
            </a:srgb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846"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Supply-Chain Cybersecurity Consortium (SC3)</a:t>
            </a:r>
            <a:endParaRPr kumimoji="0" lang="ja-JP" altLang="en-US" sz="1846" b="0" i="0" u="none" strike="noStrike" kern="0" cap="none" spc="0" normalizeH="0" baseline="0" noProof="0" dirty="0">
              <a:ln>
                <a:noFill/>
              </a:ln>
              <a:solidFill>
                <a:prstClr val="white"/>
              </a:solidFill>
              <a:effectLst/>
              <a:uLnTx/>
              <a:uFillTx/>
              <a:latin typeface="Calibri"/>
              <a:ea typeface="ＭＳ Ｐゴシック"/>
              <a:cs typeface="+mn-cs"/>
            </a:endParaRPr>
          </a:p>
        </p:txBody>
      </p:sp>
      <p:cxnSp>
        <p:nvCxnSpPr>
          <p:cNvPr id="90" name="直線コネクタ 89">
            <a:extLst>
              <a:ext uri="{FF2B5EF4-FFF2-40B4-BE49-F238E27FC236}">
                <a16:creationId xmlns:a16="http://schemas.microsoft.com/office/drawing/2014/main" id="{8EE3C62F-9537-40B7-90F6-9AA1AAC14BB9}"/>
              </a:ext>
            </a:extLst>
          </p:cNvPr>
          <p:cNvCxnSpPr/>
          <p:nvPr/>
        </p:nvCxnSpPr>
        <p:spPr>
          <a:xfrm flipH="1">
            <a:off x="1961902" y="4448607"/>
            <a:ext cx="4949971" cy="0"/>
          </a:xfrm>
          <a:prstGeom prst="line">
            <a:avLst/>
          </a:prstGeom>
          <a:noFill/>
          <a:ln w="28575" cap="flat" cmpd="sng" algn="ctr">
            <a:solidFill>
              <a:sysClr val="windowText" lastClr="000000">
                <a:shade val="95000"/>
                <a:satMod val="105000"/>
              </a:sysClr>
            </a:solidFill>
            <a:prstDash val="solid"/>
          </a:ln>
          <a:effectLst/>
        </p:spPr>
      </p:cxnSp>
      <p:cxnSp>
        <p:nvCxnSpPr>
          <p:cNvPr id="91" name="直線コネクタ 90">
            <a:extLst>
              <a:ext uri="{FF2B5EF4-FFF2-40B4-BE49-F238E27FC236}">
                <a16:creationId xmlns:a16="http://schemas.microsoft.com/office/drawing/2014/main" id="{6CD0FEC0-9C4E-416C-A316-1944DBCE4967}"/>
              </a:ext>
            </a:extLst>
          </p:cNvPr>
          <p:cNvCxnSpPr>
            <a:cxnSpLocks/>
          </p:cNvCxnSpPr>
          <p:nvPr/>
        </p:nvCxnSpPr>
        <p:spPr>
          <a:xfrm flipV="1">
            <a:off x="1961900" y="3074542"/>
            <a:ext cx="0" cy="1742775"/>
          </a:xfrm>
          <a:prstGeom prst="line">
            <a:avLst/>
          </a:prstGeom>
          <a:noFill/>
          <a:ln w="28575" cap="flat" cmpd="sng" algn="ctr">
            <a:solidFill>
              <a:sysClr val="windowText" lastClr="000000">
                <a:shade val="95000"/>
                <a:satMod val="105000"/>
              </a:sysClr>
            </a:solidFill>
            <a:prstDash val="solid"/>
          </a:ln>
          <a:effectLst/>
        </p:spPr>
      </p:cxnSp>
      <p:sp>
        <p:nvSpPr>
          <p:cNvPr id="92" name="テキスト ボックス 91">
            <a:extLst>
              <a:ext uri="{FF2B5EF4-FFF2-40B4-BE49-F238E27FC236}">
                <a16:creationId xmlns:a16="http://schemas.microsoft.com/office/drawing/2014/main" id="{322BC57B-5E4F-4CF6-AC23-2CA041A465FF}"/>
              </a:ext>
            </a:extLst>
          </p:cNvPr>
          <p:cNvSpPr txBox="1"/>
          <p:nvPr/>
        </p:nvSpPr>
        <p:spPr>
          <a:xfrm>
            <a:off x="4896513" y="5301208"/>
            <a:ext cx="3886293" cy="284052"/>
          </a:xfrm>
          <a:prstGeom prst="rect">
            <a:avLst/>
          </a:prstGeom>
          <a:noFill/>
        </p:spPr>
        <p:txBody>
          <a:bodyPr wrap="square" rtlCol="0">
            <a:spAutoFit/>
          </a:bodyPr>
          <a:lstStyle/>
          <a:p>
            <a:pPr marL="0" marR="0" lvl="0" indent="0" algn="r" defTabSz="779173" rtl="0" eaLnBrk="1" fontAlgn="auto" latinLnBrk="0" hangingPunct="1">
              <a:lnSpc>
                <a:spcPct val="100000"/>
              </a:lnSpc>
              <a:spcBef>
                <a:spcPts val="0"/>
              </a:spcBef>
              <a:spcAft>
                <a:spcPts val="0"/>
              </a:spcAft>
              <a:buClrTx/>
              <a:buSzTx/>
              <a:buFontTx/>
              <a:buNone/>
              <a:tabLst/>
              <a:defRPr/>
            </a:pPr>
            <a:r>
              <a:rPr kumimoji="0" lang="ja-JP" altLang="en-US" sz="1246"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事務局：独立行政法人情報処理推進機構（</a:t>
            </a:r>
            <a:r>
              <a:rPr kumimoji="0" lang="en-US" altLang="ja-JP" sz="1246"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IPA</a:t>
            </a:r>
            <a:r>
              <a:rPr kumimoji="0" lang="ja-JP" altLang="en-US" sz="1246"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0" lang="en-US" altLang="ja-JP" sz="1246"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4" name="テキスト プレースホルダー 7">
            <a:extLst>
              <a:ext uri="{FF2B5EF4-FFF2-40B4-BE49-F238E27FC236}">
                <a16:creationId xmlns:a16="http://schemas.microsoft.com/office/drawing/2014/main" id="{147AD2DB-5C7A-4A02-97B3-1E0BCAF7BE19}"/>
              </a:ext>
            </a:extLst>
          </p:cNvPr>
          <p:cNvSpPr txBox="1">
            <a:spLocks/>
          </p:cNvSpPr>
          <p:nvPr/>
        </p:nvSpPr>
        <p:spPr>
          <a:xfrm>
            <a:off x="677363" y="1283041"/>
            <a:ext cx="8709361" cy="1070020"/>
          </a:xfrm>
          <a:prstGeom prst="rect">
            <a:avLst/>
          </a:prstGeom>
          <a:solidFill>
            <a:srgbClr val="99D6EC"/>
          </a:solidFill>
          <a:ln>
            <a:noFill/>
          </a:ln>
        </p:spPr>
        <p:txBody>
          <a:bodyPr vert="horz" wrap="square" lIns="199385" tIns="30675" rIns="153373" bIns="99692" rtlCol="0" anchor="t" anchorCtr="0">
            <a:noAutofit/>
          </a:bodyPr>
          <a:lstStyle>
            <a:lvl1pPr marL="316531" indent="-316531" algn="l" defTabSz="844083" rtl="0" eaLnBrk="1" latinLnBrk="0" hangingPunct="1">
              <a:spcBef>
                <a:spcPts val="554"/>
              </a:spcBef>
              <a:spcAft>
                <a:spcPts val="554"/>
              </a:spcAft>
              <a:buClr>
                <a:srgbClr val="002060"/>
              </a:buClr>
              <a:buFont typeface="Wingdings" panose="05000000000000000000" pitchFamily="2" charset="2"/>
              <a:buChar char="l"/>
              <a:defRPr kumimoji="1" lang="ja-JP" altLang="en-US" sz="1846" kern="1200" dirty="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17" indent="-263776" algn="l" defTabSz="844083" rtl="0" eaLnBrk="1" latinLnBrk="0" hangingPunct="1">
              <a:spcBef>
                <a:spcPts val="554"/>
              </a:spcBef>
              <a:spcAft>
                <a:spcPts val="554"/>
              </a:spcAft>
              <a:buFont typeface="Arial" pitchFamily="34" charset="0"/>
              <a:buChar char="–"/>
              <a:defRPr kumimoji="1" sz="1292"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055103" indent="-211021" algn="l" defTabSz="844083" rtl="0" eaLnBrk="1" latinLnBrk="0" hangingPunct="1">
              <a:spcBef>
                <a:spcPts val="554"/>
              </a:spcBef>
              <a:spcAft>
                <a:spcPts val="554"/>
              </a:spcAft>
              <a:buFont typeface="Arial" pitchFamily="34" charset="0"/>
              <a:buChar char="•"/>
              <a:defRPr kumimoji="1" sz="969"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477145" indent="-211021" algn="l" defTabSz="844083" rtl="0" eaLnBrk="1" latinLnBrk="0" hangingPunct="1">
              <a:spcBef>
                <a:spcPct val="20000"/>
              </a:spcBef>
              <a:buFont typeface="Arial" pitchFamily="34" charset="0"/>
              <a:buChar char="–"/>
              <a:defRPr kumimoji="1" sz="1846"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1899186" indent="-211021" algn="l" defTabSz="844083" rtl="0" eaLnBrk="1" latinLnBrk="0" hangingPunct="1">
              <a:spcBef>
                <a:spcPct val="20000"/>
              </a:spcBef>
              <a:buFont typeface="Arial" pitchFamily="34" charset="0"/>
              <a:buChar char="»"/>
              <a:defRPr kumimoji="1" sz="1846"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321227"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9pPr>
          </a:lstStyle>
          <a:p>
            <a:pPr marL="303011" marR="0" lvl="0" indent="-303011" algn="l" defTabSz="844083" rtl="0" eaLnBrk="1" fontAlgn="auto" latinLnBrk="0" hangingPunct="1">
              <a:lnSpc>
                <a:spcPct val="100000"/>
              </a:lnSpc>
              <a:spcBef>
                <a:spcPts val="0"/>
              </a:spcBef>
              <a:spcAft>
                <a:spcPts val="0"/>
              </a:spcAft>
              <a:buClr>
                <a:srgbClr val="002060"/>
              </a:buClr>
              <a:buSzTx/>
              <a:buFont typeface="Wingdings" panose="05000000000000000000" pitchFamily="2" charset="2"/>
              <a:buChar char="l"/>
              <a:tabLst/>
              <a:defRPr/>
            </a:pPr>
            <a:r>
              <a:rPr kumimoji="1" lang="ja-JP" altLang="en-US" sz="1662"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rPr>
              <a:t>大企業と中小企業がともにサイバーセキュリティ対策を推進</a:t>
            </a:r>
            <a:r>
              <a:rPr kumimoji="1" lang="ja-JP" altLang="en-US" sz="1662" b="0"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rPr>
              <a:t>するためのコンソーシアム</a:t>
            </a:r>
          </a:p>
          <a:p>
            <a:pPr marL="303011" marR="0" lvl="0" indent="-303011" algn="l" defTabSz="844083" rtl="0" eaLnBrk="1" fontAlgn="auto" latinLnBrk="0" hangingPunct="1">
              <a:lnSpc>
                <a:spcPct val="100000"/>
              </a:lnSpc>
              <a:spcBef>
                <a:spcPts val="0"/>
              </a:spcBef>
              <a:spcAft>
                <a:spcPts val="0"/>
              </a:spcAft>
              <a:buClr>
                <a:srgbClr val="002060"/>
              </a:buClr>
              <a:buSzTx/>
              <a:buFont typeface="Wingdings" panose="05000000000000000000" pitchFamily="2" charset="2"/>
              <a:buChar char="l"/>
              <a:tabLst/>
              <a:defRPr/>
            </a:pPr>
            <a:r>
              <a:rPr kumimoji="1" lang="ja-JP" altLang="en-US" sz="1662" b="0"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rPr>
              <a:t>サプライチェーンのサイバーセキュリティ強化のために</a:t>
            </a:r>
            <a:r>
              <a:rPr kumimoji="1" lang="ja-JP" altLang="en-US" sz="1662"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rPr>
              <a:t>企業に求められる基本的な行動（①共有、　②報告、③公表）</a:t>
            </a:r>
            <a:r>
              <a:rPr kumimoji="1" lang="ja-JP" altLang="en-US" sz="1662" b="0"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rPr>
              <a:t>の促進と、</a:t>
            </a:r>
            <a:r>
              <a:rPr kumimoji="1" lang="ja-JP" altLang="en-US" sz="1662" b="1"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rPr>
              <a:t>中小企業・地域を含めたサプライチェーン全体のサイバー　　　　　セキュリティ対策</a:t>
            </a:r>
            <a:r>
              <a:rPr kumimoji="1" lang="ja-JP" altLang="en-US" sz="1662" b="0" i="0" u="none" strike="noStrike" kern="1200" cap="none" spc="0" normalizeH="0" baseline="0" noProof="0" dirty="0">
                <a:ln>
                  <a:noFill/>
                </a:ln>
                <a:solidFill>
                  <a:sysClr val="windowText" lastClr="000000"/>
                </a:solidFill>
                <a:effectLst/>
                <a:uLnTx/>
                <a:uFillTx/>
                <a:latin typeface="Meiryo UI" panose="020B0604030504040204" pitchFamily="50" charset="-128"/>
                <a:ea typeface="Meiryo UI" panose="020B0604030504040204" pitchFamily="50" charset="-128"/>
              </a:rPr>
              <a:t>の促進を行う</a:t>
            </a:r>
          </a:p>
        </p:txBody>
      </p:sp>
      <p:sp>
        <p:nvSpPr>
          <p:cNvPr id="95" name="角丸四角形 10">
            <a:extLst>
              <a:ext uri="{FF2B5EF4-FFF2-40B4-BE49-F238E27FC236}">
                <a16:creationId xmlns:a16="http://schemas.microsoft.com/office/drawing/2014/main" id="{121E1D0B-8AA6-4C5D-A589-73C674C9E538}"/>
              </a:ext>
            </a:extLst>
          </p:cNvPr>
          <p:cNvSpPr/>
          <p:nvPr/>
        </p:nvSpPr>
        <p:spPr bwMode="auto">
          <a:xfrm>
            <a:off x="1324104" y="2836863"/>
            <a:ext cx="3611797" cy="475093"/>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6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総会</a:t>
            </a:r>
            <a:endParaRPr kumimoji="0"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年１回程度開催（</a:t>
            </a:r>
            <a:r>
              <a:rPr kumimoji="0"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WG</a:t>
            </a:r>
            <a:r>
              <a:rPr kumimoji="0"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報告、重要事項の決定等）</a:t>
            </a:r>
            <a:endParaRPr kumimoji="0"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96" name="直線コネクタ 95">
            <a:extLst>
              <a:ext uri="{FF2B5EF4-FFF2-40B4-BE49-F238E27FC236}">
                <a16:creationId xmlns:a16="http://schemas.microsoft.com/office/drawing/2014/main" id="{26A357BA-6216-4108-97EE-7B4A65603A22}"/>
              </a:ext>
            </a:extLst>
          </p:cNvPr>
          <p:cNvCxnSpPr>
            <a:cxnSpLocks/>
          </p:cNvCxnSpPr>
          <p:nvPr/>
        </p:nvCxnSpPr>
        <p:spPr>
          <a:xfrm flipV="1">
            <a:off x="4898849" y="4448608"/>
            <a:ext cx="0" cy="243303"/>
          </a:xfrm>
          <a:prstGeom prst="line">
            <a:avLst/>
          </a:prstGeom>
          <a:noFill/>
          <a:ln w="28575" cap="flat" cmpd="sng" algn="ctr">
            <a:solidFill>
              <a:sysClr val="windowText" lastClr="000000">
                <a:shade val="95000"/>
                <a:satMod val="105000"/>
              </a:sysClr>
            </a:solidFill>
            <a:prstDash val="solid"/>
          </a:ln>
          <a:effectLst/>
        </p:spPr>
      </p:cxnSp>
      <p:sp>
        <p:nvSpPr>
          <p:cNvPr id="97" name="テキスト ボックス 96">
            <a:extLst>
              <a:ext uri="{FF2B5EF4-FFF2-40B4-BE49-F238E27FC236}">
                <a16:creationId xmlns:a16="http://schemas.microsoft.com/office/drawing/2014/main" id="{019A3E18-3F6D-4910-9423-21E99542A449}"/>
              </a:ext>
            </a:extLst>
          </p:cNvPr>
          <p:cNvSpPr txBox="1"/>
          <p:nvPr/>
        </p:nvSpPr>
        <p:spPr>
          <a:xfrm>
            <a:off x="3301623" y="3414414"/>
            <a:ext cx="4823660" cy="603820"/>
          </a:xfrm>
          <a:prstGeom prst="rect">
            <a:avLst/>
          </a:prstGeom>
          <a:noFill/>
        </p:spPr>
        <p:txBody>
          <a:bodyPr wrap="square" rtlCol="0">
            <a:spAutoFit/>
          </a:bodyPr>
          <a:lstStyle/>
          <a:p>
            <a:pPr marL="158265" marR="0" lvl="0" indent="-158265" algn="l" defTabSz="77917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ja-JP" altLang="en-US" sz="1108"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会長</a:t>
            </a:r>
            <a:r>
              <a:rPr kumimoji="0" lang="en-US" altLang="ja-JP" sz="1108"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r>
              <a:rPr kumimoji="0" lang="ja-JP" altLang="en-US" sz="1108"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遠藤　信博	経団連サイバーセキュリティ委員長</a:t>
            </a:r>
            <a:endParaRPr kumimoji="0" lang="en-US" altLang="ja-JP" sz="1108"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158265" marR="0" lvl="0" indent="-158265" algn="l" defTabSz="77917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ja-JP" altLang="en-US" sz="1108"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副会長	金子　眞吾	日本商工会議所　特別顧問</a:t>
            </a:r>
          </a:p>
          <a:p>
            <a:pPr marL="158265" marR="0" lvl="0" indent="-158265" algn="l" defTabSz="77917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ja-JP" altLang="en-US" sz="1108"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副会長	間下　直晃	経済同友会　副代表幹事</a:t>
            </a:r>
          </a:p>
        </p:txBody>
      </p:sp>
      <p:sp>
        <p:nvSpPr>
          <p:cNvPr id="98" name="角丸四角形 11">
            <a:extLst>
              <a:ext uri="{FF2B5EF4-FFF2-40B4-BE49-F238E27FC236}">
                <a16:creationId xmlns:a16="http://schemas.microsoft.com/office/drawing/2014/main" id="{5A850E6F-53E6-4DA5-A430-280B98A5876F}"/>
              </a:ext>
            </a:extLst>
          </p:cNvPr>
          <p:cNvSpPr/>
          <p:nvPr/>
        </p:nvSpPr>
        <p:spPr bwMode="auto">
          <a:xfrm>
            <a:off x="1324104" y="4581128"/>
            <a:ext cx="1914365" cy="598154"/>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77"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中小企業</a:t>
            </a:r>
            <a:endParaRPr kumimoji="0" lang="en-US" altLang="ja-JP" sz="1477"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77"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対策強化ＷＧ</a:t>
            </a:r>
            <a:endParaRPr kumimoji="0" lang="en-US" altLang="ja-JP" sz="1477"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99" name="直線コネクタ 98">
            <a:extLst>
              <a:ext uri="{FF2B5EF4-FFF2-40B4-BE49-F238E27FC236}">
                <a16:creationId xmlns:a16="http://schemas.microsoft.com/office/drawing/2014/main" id="{D3D2CE0E-2578-43DE-8A30-B0974DBDBE57}"/>
              </a:ext>
            </a:extLst>
          </p:cNvPr>
          <p:cNvCxnSpPr>
            <a:cxnSpLocks/>
          </p:cNvCxnSpPr>
          <p:nvPr/>
        </p:nvCxnSpPr>
        <p:spPr>
          <a:xfrm flipV="1">
            <a:off x="6911872" y="4437098"/>
            <a:ext cx="0" cy="243303"/>
          </a:xfrm>
          <a:prstGeom prst="line">
            <a:avLst/>
          </a:prstGeom>
          <a:noFill/>
          <a:ln w="28575" cap="flat" cmpd="sng" algn="ctr">
            <a:solidFill>
              <a:sysClr val="windowText" lastClr="000000">
                <a:shade val="95000"/>
                <a:satMod val="105000"/>
              </a:sysClr>
            </a:solidFill>
            <a:prstDash val="solid"/>
          </a:ln>
          <a:effectLst/>
        </p:spPr>
      </p:cxnSp>
      <p:sp>
        <p:nvSpPr>
          <p:cNvPr id="100" name="テキスト ボックス 99">
            <a:extLst>
              <a:ext uri="{FF2B5EF4-FFF2-40B4-BE49-F238E27FC236}">
                <a16:creationId xmlns:a16="http://schemas.microsoft.com/office/drawing/2014/main" id="{379D1D0F-855A-4367-8C66-E09C242C672E}"/>
              </a:ext>
            </a:extLst>
          </p:cNvPr>
          <p:cNvSpPr txBox="1"/>
          <p:nvPr/>
        </p:nvSpPr>
        <p:spPr>
          <a:xfrm>
            <a:off x="4502321" y="4747857"/>
            <a:ext cx="793057" cy="348109"/>
          </a:xfrm>
          <a:prstGeom prst="rect">
            <a:avLst/>
          </a:prstGeom>
          <a:noFill/>
        </p:spPr>
        <p:txBody>
          <a:bodyPr wrap="square" rtlCol="0">
            <a:spAutoFit/>
          </a:bodyPr>
          <a:lstStyle/>
          <a:p>
            <a:pPr marL="0" marR="0" lvl="0" indent="0" algn="ctr" defTabSz="779173" rtl="0" eaLnBrk="1" fontAlgn="auto" latinLnBrk="0" hangingPunct="1">
              <a:lnSpc>
                <a:spcPct val="100000"/>
              </a:lnSpc>
              <a:spcBef>
                <a:spcPts val="0"/>
              </a:spcBef>
              <a:spcAft>
                <a:spcPts val="0"/>
              </a:spcAft>
              <a:buClrTx/>
              <a:buSzTx/>
              <a:buFontTx/>
              <a:buNone/>
              <a:tabLst/>
              <a:defRPr/>
            </a:pPr>
            <a:r>
              <a:rPr kumimoji="0" lang="ja-JP" altLang="en-US" sz="1662" b="0" i="0" u="none" strike="noStrike" kern="1200" cap="none" spc="0" normalizeH="0" baseline="0" noProof="0" dirty="0">
                <a:ln>
                  <a:noFill/>
                </a:ln>
                <a:solidFill>
                  <a:prstClr val="black"/>
                </a:solidFill>
                <a:effectLst/>
                <a:uLnTx/>
                <a:uFillTx/>
                <a:latin typeface="Calibri"/>
                <a:ea typeface="ＭＳ Ｐゴシック"/>
                <a:cs typeface="+mn-cs"/>
              </a:rPr>
              <a:t>・・・・・</a:t>
            </a:r>
            <a:endParaRPr kumimoji="0" lang="en-US" altLang="ja-JP" sz="1662" b="0" i="0" u="none" strike="noStrike" kern="1200" cap="none" spc="0" normalizeH="0" baseline="0" noProof="0" dirty="0">
              <a:ln>
                <a:noFill/>
              </a:ln>
              <a:solidFill>
                <a:prstClr val="black"/>
              </a:solidFill>
              <a:effectLst/>
              <a:uLnTx/>
              <a:uFillTx/>
              <a:latin typeface="Calibri"/>
              <a:ea typeface="ＭＳ Ｐゴシック"/>
              <a:cs typeface="+mn-cs"/>
            </a:endParaRPr>
          </a:p>
        </p:txBody>
      </p:sp>
      <p:sp>
        <p:nvSpPr>
          <p:cNvPr id="102" name="四角形: 角を丸くする 101">
            <a:extLst>
              <a:ext uri="{FF2B5EF4-FFF2-40B4-BE49-F238E27FC236}">
                <a16:creationId xmlns:a16="http://schemas.microsoft.com/office/drawing/2014/main" id="{B4F09BD9-099C-4BAC-BD4C-F0F6BC36A61D}"/>
              </a:ext>
            </a:extLst>
          </p:cNvPr>
          <p:cNvSpPr/>
          <p:nvPr/>
        </p:nvSpPr>
        <p:spPr bwMode="auto">
          <a:xfrm>
            <a:off x="5487746" y="4561371"/>
            <a:ext cx="3499216" cy="737890"/>
          </a:xfrm>
          <a:prstGeom prst="roundRect">
            <a:avLst>
              <a:gd name="adj" fmla="val 13771"/>
            </a:avLst>
          </a:prstGeom>
          <a:solidFill>
            <a:srgbClr val="9BBB59">
              <a:lumMod val="20000"/>
              <a:lumOff val="80000"/>
            </a:srgbClr>
          </a:solidFill>
          <a:ln w="9525">
            <a:solidFill>
              <a:srgbClr val="9BBB59">
                <a:lumMod val="75000"/>
              </a:srgbClr>
            </a:solidFill>
            <a:miter lim="800000"/>
            <a:headEnd/>
            <a:tailEnd/>
          </a:ln>
          <a:effectLst/>
        </p:spPr>
        <p:txBody>
          <a:bodyPr wrap="squar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その他、コンソーシアムにおいて扱うべき議題等を　審議の上、必要に応じて専門</a:t>
            </a:r>
            <a:r>
              <a:rPr kumimoji="0"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WG</a:t>
            </a:r>
            <a:r>
              <a:rPr kumimoji="0"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を設置予定</a:t>
            </a:r>
            <a:endParaRPr kumimoji="0"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4" name="大かっこ 103">
            <a:extLst>
              <a:ext uri="{FF2B5EF4-FFF2-40B4-BE49-F238E27FC236}">
                <a16:creationId xmlns:a16="http://schemas.microsoft.com/office/drawing/2014/main" id="{EF5AA5B8-28D3-4234-B3E1-EA1987013373}"/>
              </a:ext>
            </a:extLst>
          </p:cNvPr>
          <p:cNvSpPr/>
          <p:nvPr/>
        </p:nvSpPr>
        <p:spPr>
          <a:xfrm>
            <a:off x="5032043" y="2926633"/>
            <a:ext cx="3093240" cy="295551"/>
          </a:xfrm>
          <a:prstGeom prst="bracketPair">
            <a:avLst/>
          </a:prstGeom>
          <a:noFill/>
          <a:ln w="28575" cap="flat" cmpd="sng" algn="ctr">
            <a:solidFill>
              <a:sysClr val="windowText" lastClr="000000"/>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会員：</a:t>
            </a:r>
            <a:r>
              <a:rPr kumimoji="0"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133</a:t>
            </a:r>
            <a:r>
              <a:rPr kumimoji="0"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団体・社（</a:t>
            </a:r>
            <a:r>
              <a:rPr kumimoji="0"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11/1</a:t>
            </a:r>
            <a:r>
              <a:rPr kumimoji="0"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設立時点）</a:t>
            </a:r>
            <a:endParaRPr kumimoji="0"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6" name="正方形/長方形 105">
            <a:extLst>
              <a:ext uri="{FF2B5EF4-FFF2-40B4-BE49-F238E27FC236}">
                <a16:creationId xmlns:a16="http://schemas.microsoft.com/office/drawing/2014/main" id="{F57D759E-F61D-4E16-9F50-08E86500AEDF}"/>
              </a:ext>
            </a:extLst>
          </p:cNvPr>
          <p:cNvSpPr/>
          <p:nvPr/>
        </p:nvSpPr>
        <p:spPr>
          <a:xfrm>
            <a:off x="670330" y="6040378"/>
            <a:ext cx="8819174" cy="772278"/>
          </a:xfrm>
          <a:prstGeom prst="rect">
            <a:avLst/>
          </a:prstGeom>
          <a:solidFill>
            <a:srgbClr val="F79646">
              <a:lumMod val="20000"/>
              <a:lumOff val="80000"/>
            </a:srgbClr>
          </a:solidFill>
          <a:ln w="19050" cap="flat" cmpd="sng" algn="ctr">
            <a:solidFill>
              <a:srgbClr val="F79646">
                <a:lumMod val="75000"/>
              </a:srgbClr>
            </a:solidFill>
            <a:prstDash val="solid"/>
          </a:ln>
          <a:effectLst/>
        </p:spPr>
        <p:txBody>
          <a:bodyPr wrap="square" rtlCol="0" anchor="ctr">
            <a:noAutofit/>
          </a:bodyPr>
          <a:lstStyle/>
          <a:p>
            <a:pPr marL="171450" marR="0" lvl="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ja-JP" altLang="en-US" sz="12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取引先の中小企業がサイバー攻撃の対象となっている実態が明らかに。</a:t>
            </a:r>
            <a:endParaRPr kumimoji="0" lang="en-US" altLang="ja-JP" sz="12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171450" marR="0" lvl="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ja-JP" altLang="en-US" sz="12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特にセキュリティ体制の構築が十分でない中小企業の動機づけ、サプライチェーン全体でのサイバーセキュリティ対策の取組推進の必要性。</a:t>
            </a:r>
            <a:endParaRPr kumimoji="0" lang="en-US" altLang="ja-JP" sz="12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171450" marR="0" lvl="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ja-JP" altLang="en-US" sz="12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基本行動指針（①共有、②報告、③公表）の促進と、サプライチェーン全体のサイバーセキュリティ対策推進に向けた具体的な取組強化。</a:t>
            </a:r>
            <a:endParaRPr kumimoji="0" lang="en-US" altLang="ja-JP" sz="12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07" name="正方形/長方形 106">
            <a:extLst>
              <a:ext uri="{FF2B5EF4-FFF2-40B4-BE49-F238E27FC236}">
                <a16:creationId xmlns:a16="http://schemas.microsoft.com/office/drawing/2014/main" id="{0B13BCAC-E406-4076-9500-ABF643762857}"/>
              </a:ext>
            </a:extLst>
          </p:cNvPr>
          <p:cNvSpPr/>
          <p:nvPr/>
        </p:nvSpPr>
        <p:spPr bwMode="auto">
          <a:xfrm>
            <a:off x="670330" y="5754769"/>
            <a:ext cx="8819174" cy="337115"/>
          </a:xfrm>
          <a:prstGeom prst="rect">
            <a:avLst/>
          </a:prstGeom>
          <a:solidFill>
            <a:sysClr val="window" lastClr="FFFFFF"/>
          </a:solidFill>
          <a:ln w="19050">
            <a:solidFill>
              <a:srgbClr val="F79646">
                <a:lumMod val="75000"/>
              </a:srgbClr>
            </a:solidFill>
            <a:miter lim="800000"/>
            <a:headEnd/>
            <a:tailEnd/>
          </a:ln>
          <a:effectLst/>
        </p:spPr>
        <p:txBody>
          <a:bodyPr wrap="square" rtlCol="0" anchor="ctr">
            <a:noAutofit/>
          </a:bodyPr>
          <a:lstStyle/>
          <a:p>
            <a:pPr marL="0" marR="0" lvl="0" indent="0" algn="ctr" defTabSz="663944" rtl="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サプライチェーン・サイバーセキュリティ確保に向けた共同宣言　</a:t>
            </a:r>
            <a:r>
              <a:rPr kumimoji="0" lang="ja-JP" altLang="en-US" sz="13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0" lang="en-US" altLang="ja-JP" sz="13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11</a:t>
            </a:r>
            <a:r>
              <a:rPr kumimoji="0" lang="ja-JP" altLang="en-US" sz="13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月</a:t>
            </a:r>
            <a:r>
              <a:rPr kumimoji="0" lang="en-US" altLang="ja-JP" sz="13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19</a:t>
            </a:r>
            <a:r>
              <a:rPr kumimoji="0" lang="ja-JP" altLang="en-US" sz="13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日：経団連・日本商工会議所・経済同友会）</a:t>
            </a:r>
            <a:endParaRPr kumimoji="0" lang="en-US" altLang="ja-JP" sz="13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8" name="角丸四角形 11">
            <a:extLst>
              <a:ext uri="{FF2B5EF4-FFF2-40B4-BE49-F238E27FC236}">
                <a16:creationId xmlns:a16="http://schemas.microsoft.com/office/drawing/2014/main" id="{73781D16-0FE4-4E06-9D01-E08F877CC87E}"/>
              </a:ext>
            </a:extLst>
          </p:cNvPr>
          <p:cNvSpPr/>
          <p:nvPr/>
        </p:nvSpPr>
        <p:spPr bwMode="auto">
          <a:xfrm>
            <a:off x="1324104" y="3896345"/>
            <a:ext cx="1914365" cy="380593"/>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77"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運営委員会</a:t>
            </a:r>
            <a:endParaRPr kumimoji="0" lang="en-US" altLang="ja-JP" sz="1477"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 name="日付プレースホルダー 1">
            <a:extLst>
              <a:ext uri="{FF2B5EF4-FFF2-40B4-BE49-F238E27FC236}">
                <a16:creationId xmlns:a16="http://schemas.microsoft.com/office/drawing/2014/main" id="{CF266992-49DF-43F4-A160-F14FC58B5FAC}"/>
              </a:ext>
            </a:extLst>
          </p:cNvPr>
          <p:cNvSpPr>
            <a:spLocks noGrp="1"/>
          </p:cNvSpPr>
          <p:nvPr>
            <p:ph type="dt" sz="half" idx="10"/>
          </p:nvPr>
        </p:nvSpPr>
        <p:spPr/>
        <p:txBody>
          <a:bodyPr/>
          <a:lstStyle/>
          <a:p>
            <a:r>
              <a:rPr lang="en-US" altLang="ja-JP"/>
              <a:t>2020/12/8</a:t>
            </a:r>
            <a:endParaRPr lang="ja-JP" altLang="en-US"/>
          </a:p>
        </p:txBody>
      </p:sp>
      <p:sp>
        <p:nvSpPr>
          <p:cNvPr id="3" name="フッター プレースホルダー 2">
            <a:extLst>
              <a:ext uri="{FF2B5EF4-FFF2-40B4-BE49-F238E27FC236}">
                <a16:creationId xmlns:a16="http://schemas.microsoft.com/office/drawing/2014/main" id="{8AFA011C-D9EF-405B-92D9-8D49C8C5030F}"/>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249166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二等辺三角形 33"/>
          <p:cNvSpPr/>
          <p:nvPr/>
        </p:nvSpPr>
        <p:spPr bwMode="auto">
          <a:xfrm rot="5219803">
            <a:off x="8767139" y="5783260"/>
            <a:ext cx="1428045" cy="692876"/>
          </a:xfrm>
          <a:prstGeom prst="triangle">
            <a:avLst/>
          </a:prstGeom>
          <a:solidFill>
            <a:schemeClr val="accent6">
              <a:lumMod val="75000"/>
            </a:schemeClr>
          </a:solidFill>
          <a:ln w="9525">
            <a:noFill/>
            <a:miter lim="800000"/>
            <a:headEnd/>
            <a:tailEnd/>
          </a:ln>
          <a:effectLst/>
        </p:spPr>
        <p:txBody>
          <a:bodyPr wrap="none" rtlCol="0" anchor="ctr"/>
          <a:lstStyle/>
          <a:p>
            <a:pPr algn="l"/>
            <a:endParaRPr kumimoji="0" lang="ja-JP" altLang="en-US" sz="1800" dirty="0">
              <a:latin typeface="Meiryo UI" panose="020B0604030504040204" pitchFamily="50" charset="-128"/>
              <a:ea typeface="Meiryo UI" panose="020B0604030504040204" pitchFamily="50" charset="-128"/>
            </a:endParaRPr>
          </a:p>
        </p:txBody>
      </p:sp>
      <p:sp>
        <p:nvSpPr>
          <p:cNvPr id="35" name="フローチャート: 組合せ 34"/>
          <p:cNvSpPr/>
          <p:nvPr/>
        </p:nvSpPr>
        <p:spPr bwMode="auto">
          <a:xfrm rot="5225731">
            <a:off x="4334705" y="1990670"/>
            <a:ext cx="848402" cy="8837766"/>
          </a:xfrm>
          <a:prstGeom prst="flowChartMerge">
            <a:avLst/>
          </a:prstGeom>
          <a:gradFill>
            <a:gsLst>
              <a:gs pos="0">
                <a:schemeClr val="accent6">
                  <a:lumMod val="75000"/>
                </a:schemeClr>
              </a:gs>
              <a:gs pos="56000">
                <a:schemeClr val="accent3">
                  <a:lumMod val="75000"/>
                </a:schemeClr>
              </a:gs>
              <a:gs pos="100000">
                <a:schemeClr val="accent5">
                  <a:lumMod val="20000"/>
                  <a:lumOff val="80000"/>
                </a:schemeClr>
              </a:gs>
            </a:gsLst>
            <a:lin ang="5400000" scaled="1"/>
          </a:gradFill>
          <a:ln w="9525">
            <a:noFill/>
            <a:miter lim="800000"/>
            <a:headEnd/>
            <a:tailEnd/>
          </a:ln>
          <a:effectLst/>
        </p:spPr>
        <p:txBody>
          <a:bodyPr wrap="none" rtlCol="0" anchor="ctr"/>
          <a:lstStyle/>
          <a:p>
            <a:pPr algn="l"/>
            <a:endParaRPr kumimoji="0" lang="ja-JP" altLang="en-US" sz="1800"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a:xfrm>
            <a:off x="136810" y="188640"/>
            <a:ext cx="9505503" cy="461665"/>
          </a:xfrm>
        </p:spPr>
        <p:txBody>
          <a:bodyPr/>
          <a:lstStyle/>
          <a:p>
            <a:r>
              <a:rPr lang="ja-JP" altLang="en-US" dirty="0"/>
              <a:t>地域に根付いたセキュリティ・コミュニティ（地域</a:t>
            </a:r>
            <a:r>
              <a:rPr lang="en-US" altLang="ja-JP" dirty="0"/>
              <a:t>SECUNITY</a:t>
            </a:r>
            <a:r>
              <a:rPr lang="ja-JP" altLang="en-US" dirty="0"/>
              <a:t>）の形成促進</a:t>
            </a:r>
            <a:endParaRPr kumimoji="1" lang="ja-JP" altLang="en-US" dirty="0"/>
          </a:p>
        </p:txBody>
      </p:sp>
      <p:sp>
        <p:nvSpPr>
          <p:cNvPr id="8" name="テキスト プレースホルダー 7"/>
          <p:cNvSpPr>
            <a:spLocks noGrp="1"/>
          </p:cNvSpPr>
          <p:nvPr>
            <p:ph type="body" sz="quarter" idx="17"/>
          </p:nvPr>
        </p:nvSpPr>
        <p:spPr>
          <a:xfrm>
            <a:off x="125517" y="783249"/>
            <a:ext cx="9623425" cy="1479993"/>
          </a:xfrm>
        </p:spPr>
        <p:txBody>
          <a:bodyPr/>
          <a:lstStyle/>
          <a:p>
            <a:r>
              <a:rPr lang="ja-JP" altLang="en-US" sz="1800" dirty="0"/>
              <a:t>地域の民間企業、行政機関、教育機関、関係団体等が、セキュリティについて語り合い、「共助」の関係を築くコミュニティ活動を、「地域</a:t>
            </a:r>
            <a:r>
              <a:rPr lang="en-US" altLang="ja-JP" sz="1800" dirty="0"/>
              <a:t>SECUNITY</a:t>
            </a:r>
            <a:r>
              <a:rPr lang="ja-JP" altLang="en-US" sz="1800" dirty="0"/>
              <a:t>」と命名。</a:t>
            </a:r>
            <a:endParaRPr lang="en-US" altLang="ja-JP" sz="1800" dirty="0"/>
          </a:p>
          <a:p>
            <a:r>
              <a:rPr lang="ja-JP" altLang="en-US" sz="1800" dirty="0"/>
              <a:t>まずは各地域で地域</a:t>
            </a:r>
            <a:r>
              <a:rPr lang="en-US" altLang="ja-JP" sz="1800" dirty="0"/>
              <a:t>SECUNITY</a:t>
            </a:r>
            <a:r>
              <a:rPr lang="ja-JP" altLang="en-US" sz="1800" dirty="0"/>
              <a:t>の形成を促進し、将来的には、地域の</a:t>
            </a:r>
            <a:r>
              <a:rPr kumimoji="1" lang="ja-JP" altLang="en-US" sz="1800" dirty="0"/>
              <a:t>ニーズとシーズのマッチングによる課題解決・付加価値創出の場（コラボレーション・プラットフォーム）へと発展することを目指す。</a:t>
            </a:r>
          </a:p>
        </p:txBody>
      </p:sp>
      <p:grpSp>
        <p:nvGrpSpPr>
          <p:cNvPr id="11" name="グループ化 10"/>
          <p:cNvGrpSpPr/>
          <p:nvPr/>
        </p:nvGrpSpPr>
        <p:grpSpPr>
          <a:xfrm>
            <a:off x="159778" y="6000856"/>
            <a:ext cx="2664296" cy="740269"/>
            <a:chOff x="159778" y="6000856"/>
            <a:chExt cx="2664296" cy="740269"/>
          </a:xfrm>
        </p:grpSpPr>
        <p:sp>
          <p:nvSpPr>
            <p:cNvPr id="9" name="楕円 8"/>
            <p:cNvSpPr/>
            <p:nvPr/>
          </p:nvSpPr>
          <p:spPr bwMode="auto">
            <a:xfrm>
              <a:off x="159778" y="6000856"/>
              <a:ext cx="2664296" cy="720080"/>
            </a:xfrm>
            <a:prstGeom prst="ellipse">
              <a:avLst/>
            </a:prstGeom>
            <a:solidFill>
              <a:srgbClr val="DDDDDD">
                <a:alpha val="70000"/>
              </a:srgbClr>
            </a:solidFill>
            <a:ln w="9525">
              <a:solidFill>
                <a:srgbClr val="B2B2B2"/>
              </a:solidFill>
              <a:miter lim="800000"/>
              <a:headEnd/>
              <a:tailEnd/>
            </a:ln>
            <a:effectLst/>
          </p:spPr>
          <p:txBody>
            <a:bodyPr wrap="none" rtlCol="0" anchor="ctr"/>
            <a:lstStyle/>
            <a:p>
              <a:pPr algn="l"/>
              <a:endParaRPr kumimoji="0" lang="ja-JP" altLang="en-US" sz="1800"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480450" y="6094794"/>
              <a:ext cx="1911101" cy="646331"/>
            </a:xfrm>
            <a:prstGeom prst="rect">
              <a:avLst/>
            </a:prstGeom>
            <a:noFill/>
          </p:spPr>
          <p:txBody>
            <a:bodyPr wrap="none" rtlCol="0">
              <a:spAutoFit/>
            </a:bodyPr>
            <a:lstStyle/>
            <a:p>
              <a:pPr algn="ctr"/>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地域</a:t>
              </a:r>
              <a:r>
                <a:rPr kumimoji="1" lang="en-US" altLang="ja-JP" b="1" dirty="0">
                  <a:latin typeface="Meiryo UI" panose="020B0604030504040204" pitchFamily="50" charset="-128"/>
                  <a:ea typeface="Meiryo UI" panose="020B0604030504040204" pitchFamily="50" charset="-128"/>
                  <a:cs typeface="Meiryo UI" panose="020B0604030504040204" pitchFamily="50" charset="-128"/>
                </a:rPr>
                <a:t>SECUNITY</a:t>
              </a:r>
              <a:br>
                <a:rPr kumimoji="1" lang="en-US" altLang="ja-JP" b="1"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がない状態</a:t>
              </a:r>
            </a:p>
          </p:txBody>
        </p:sp>
      </p:grpSp>
      <p:pic>
        <p:nvPicPr>
          <p:cNvPr id="16" name="図 15" descr="R:\【省内共有】職員共有ファイル限定（担当者・所属を記載のこと）\テンプレート共有システム\ppt用素材\ピクトグラム\理解した.pn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09045" y="4763479"/>
            <a:ext cx="659666" cy="1270052"/>
          </a:xfrm>
          <a:custGeom>
            <a:avLst/>
            <a:gdLst>
              <a:gd name="connsiteX0" fmla="*/ 324037 w 576063"/>
              <a:gd name="connsiteY0" fmla="*/ 0 h 1109092"/>
              <a:gd name="connsiteX1" fmla="*/ 569056 w 576063"/>
              <a:gd name="connsiteY1" fmla="*/ 211515 h 1109092"/>
              <a:gd name="connsiteX2" fmla="*/ 576063 w 576063"/>
              <a:gd name="connsiteY2" fmla="*/ 229667 h 1109092"/>
              <a:gd name="connsiteX3" fmla="*/ 576063 w 576063"/>
              <a:gd name="connsiteY3" fmla="*/ 986984 h 1109092"/>
              <a:gd name="connsiteX4" fmla="*/ 553165 w 576063"/>
              <a:gd name="connsiteY4" fmla="*/ 1044866 h 1109092"/>
              <a:gd name="connsiteX5" fmla="*/ 511954 w 576063"/>
              <a:gd name="connsiteY5" fmla="*/ 1109092 h 1109092"/>
              <a:gd name="connsiteX6" fmla="*/ 136119 w 576063"/>
              <a:gd name="connsiteY6" fmla="*/ 1109092 h 1109092"/>
              <a:gd name="connsiteX7" fmla="*/ 94908 w 576063"/>
              <a:gd name="connsiteY7" fmla="*/ 1044866 h 1109092"/>
              <a:gd name="connsiteX8" fmla="*/ 0 w 576063"/>
              <a:gd name="connsiteY8" fmla="*/ 612068 h 1109092"/>
              <a:gd name="connsiteX9" fmla="*/ 324037 w 576063"/>
              <a:gd name="connsiteY9" fmla="*/ 0 h 110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063" h="1109092">
                <a:moveTo>
                  <a:pt x="324037" y="0"/>
                </a:moveTo>
                <a:cubicBezTo>
                  <a:pt x="421906" y="0"/>
                  <a:pt x="509641" y="81956"/>
                  <a:pt x="569056" y="211515"/>
                </a:cubicBezTo>
                <a:lnTo>
                  <a:pt x="576063" y="229667"/>
                </a:lnTo>
                <a:lnTo>
                  <a:pt x="576063" y="986984"/>
                </a:lnTo>
                <a:lnTo>
                  <a:pt x="553165" y="1044866"/>
                </a:lnTo>
                <a:lnTo>
                  <a:pt x="511954" y="1109092"/>
                </a:lnTo>
                <a:lnTo>
                  <a:pt x="136119" y="1109092"/>
                </a:lnTo>
                <a:lnTo>
                  <a:pt x="94908" y="1044866"/>
                </a:lnTo>
                <a:cubicBezTo>
                  <a:pt x="36269" y="934103"/>
                  <a:pt x="0" y="781086"/>
                  <a:pt x="0" y="612068"/>
                </a:cubicBezTo>
                <a:cubicBezTo>
                  <a:pt x="0" y="274032"/>
                  <a:pt x="145076" y="0"/>
                  <a:pt x="324037" y="0"/>
                </a:cubicBezTo>
                <a:close/>
              </a:path>
            </a:pathLst>
          </a:custGeom>
          <a:noFill/>
          <a:extLst>
            <a:ext uri="{909E8E84-426E-40DD-AFC4-6F175D3DCCD1}">
              <a14:hiddenFill xmlns:a14="http://schemas.microsoft.com/office/drawing/2010/main">
                <a:solidFill>
                  <a:srgbClr val="FFFFFF"/>
                </a:solidFill>
              </a14:hiddenFill>
            </a:ext>
          </a:extLst>
        </p:spPr>
      </p:pic>
      <p:grpSp>
        <p:nvGrpSpPr>
          <p:cNvPr id="10" name="グループ化 9"/>
          <p:cNvGrpSpPr/>
          <p:nvPr/>
        </p:nvGrpSpPr>
        <p:grpSpPr>
          <a:xfrm>
            <a:off x="3180075" y="5922903"/>
            <a:ext cx="2664296" cy="741501"/>
            <a:chOff x="3248581" y="5922903"/>
            <a:chExt cx="2664296" cy="741501"/>
          </a:xfrm>
        </p:grpSpPr>
        <p:sp>
          <p:nvSpPr>
            <p:cNvPr id="19" name="楕円 18"/>
            <p:cNvSpPr/>
            <p:nvPr/>
          </p:nvSpPr>
          <p:spPr bwMode="auto">
            <a:xfrm>
              <a:off x="3248581" y="5922903"/>
              <a:ext cx="2664296" cy="720080"/>
            </a:xfrm>
            <a:prstGeom prst="ellipse">
              <a:avLst/>
            </a:prstGeom>
            <a:solidFill>
              <a:srgbClr val="DDDDDD">
                <a:alpha val="70000"/>
              </a:srgbClr>
            </a:solidFill>
            <a:ln w="9525">
              <a:solidFill>
                <a:schemeClr val="accent3">
                  <a:lumMod val="60000"/>
                  <a:lumOff val="40000"/>
                </a:schemeClr>
              </a:solidFill>
              <a:miter lim="800000"/>
              <a:headEnd/>
              <a:tailEnd/>
            </a:ln>
            <a:effectLst/>
          </p:spPr>
          <p:txBody>
            <a:bodyPr wrap="none" rtlCol="0" anchor="ctr"/>
            <a:lstStyle/>
            <a:p>
              <a:pPr algn="l"/>
              <a:endParaRPr kumimoji="0" lang="ja-JP" altLang="en-US" sz="1800" dirty="0">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3625179" y="6018073"/>
              <a:ext cx="1911101" cy="646331"/>
            </a:xfrm>
            <a:prstGeom prst="rect">
              <a:avLst/>
            </a:prstGeom>
            <a:noFill/>
          </p:spPr>
          <p:txBody>
            <a:bodyPr wrap="none" rtlCol="0">
              <a:spAutoFit/>
            </a:bodyPr>
            <a:lstStyle/>
            <a:p>
              <a:pPr algn="ctr"/>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地域</a:t>
              </a:r>
              <a:r>
                <a:rPr kumimoji="1" lang="en-US" altLang="ja-JP" b="1" dirty="0">
                  <a:latin typeface="Meiryo UI" panose="020B0604030504040204" pitchFamily="50" charset="-128"/>
                  <a:ea typeface="Meiryo UI" panose="020B0604030504040204" pitchFamily="50" charset="-128"/>
                  <a:cs typeface="Meiryo UI" panose="020B0604030504040204" pitchFamily="50" charset="-128"/>
                </a:rPr>
                <a:t>SECUNITY</a:t>
              </a:r>
              <a:br>
                <a:rPr kumimoji="1" lang="en-US" altLang="ja-JP" b="1" dirty="0">
                  <a:latin typeface="Meiryo UI" panose="020B0604030504040204" pitchFamily="50" charset="-128"/>
                  <a:ea typeface="Meiryo UI" panose="020B0604030504040204" pitchFamily="50" charset="-128"/>
                  <a:cs typeface="Meiryo UI" panose="020B0604030504040204" pitchFamily="50" charset="-128"/>
                </a:rPr>
              </a:br>
              <a:r>
                <a:rPr lang="ja-JP" altLang="en-US" b="1" dirty="0">
                  <a:latin typeface="Meiryo UI" panose="020B0604030504040204" pitchFamily="50" charset="-128"/>
                  <a:ea typeface="Meiryo UI" panose="020B0604030504040204" pitchFamily="50" charset="-128"/>
                  <a:cs typeface="Meiryo UI" panose="020B0604030504040204" pitchFamily="50" charset="-128"/>
                </a:rPr>
                <a:t>形成</a:t>
              </a:r>
              <a:endParaRPr kumimoji="1" lang="en-US" altLang="ja-JP" b="1"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3" name="テキスト ボックス 12"/>
          <p:cNvSpPr txBox="1"/>
          <p:nvPr/>
        </p:nvSpPr>
        <p:spPr>
          <a:xfrm>
            <a:off x="3571679" y="2651197"/>
            <a:ext cx="2831032" cy="1323439"/>
          </a:xfrm>
          <a:prstGeom prst="wedgeRectCallout">
            <a:avLst>
              <a:gd name="adj1" fmla="val 8607"/>
              <a:gd name="adj2" fmla="val 89427"/>
            </a:avLst>
          </a:prstGeom>
          <a:solidFill>
            <a:schemeClr val="accent3">
              <a:lumMod val="40000"/>
              <a:lumOff val="60000"/>
            </a:schemeClr>
          </a:solidFill>
          <a:ln>
            <a:solidFill>
              <a:schemeClr val="accent3">
                <a:lumMod val="60000"/>
                <a:lumOff val="40000"/>
              </a:schemeClr>
            </a:solidFill>
          </a:ln>
        </p:spPr>
        <p:txBody>
          <a:bodyPr wrap="square" rtlCol="0">
            <a:spAutoFit/>
          </a:bodyPr>
          <a:lstStyle/>
          <a:p>
            <a:pPr marL="176213" indent="-176213">
              <a:spcBef>
                <a:spcPts val="600"/>
              </a:spcBef>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地域の関係者間でのセキュリティに関する「共助」の関係を形成</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176213" indent="-176213">
              <a:spcBef>
                <a:spcPts val="600"/>
              </a:spcBef>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イベント等の継続開催による地域のセキュリティ意識向上・人材育成</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176213" indent="-176213">
              <a:spcBef>
                <a:spcPts val="600"/>
              </a:spcBef>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国や専門家からの情報提供の場</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 name="グループ化 4"/>
          <p:cNvGrpSpPr/>
          <p:nvPr/>
        </p:nvGrpSpPr>
        <p:grpSpPr>
          <a:xfrm>
            <a:off x="6200371" y="5786954"/>
            <a:ext cx="3334402" cy="839688"/>
            <a:chOff x="6200371" y="5786954"/>
            <a:chExt cx="3334402" cy="839688"/>
          </a:xfrm>
        </p:grpSpPr>
        <p:sp>
          <p:nvSpPr>
            <p:cNvPr id="31" name="楕円 30"/>
            <p:cNvSpPr/>
            <p:nvPr/>
          </p:nvSpPr>
          <p:spPr bwMode="auto">
            <a:xfrm>
              <a:off x="6200371" y="5786954"/>
              <a:ext cx="3334402" cy="839688"/>
            </a:xfrm>
            <a:prstGeom prst="ellipse">
              <a:avLst/>
            </a:prstGeom>
            <a:solidFill>
              <a:srgbClr val="DDDDDD">
                <a:alpha val="70000"/>
              </a:srgbClr>
            </a:solidFill>
            <a:ln w="9525">
              <a:solidFill>
                <a:schemeClr val="accent6">
                  <a:lumMod val="60000"/>
                  <a:lumOff val="40000"/>
                </a:schemeClr>
              </a:solidFill>
              <a:miter lim="800000"/>
              <a:headEnd/>
              <a:tailEnd/>
            </a:ln>
            <a:effectLst/>
          </p:spPr>
          <p:txBody>
            <a:bodyPr wrap="none" rtlCol="0" anchor="ctr"/>
            <a:lstStyle/>
            <a:p>
              <a:pPr algn="l"/>
              <a:endParaRPr kumimoji="0" lang="ja-JP" altLang="en-US" sz="1800"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6361383" y="5920174"/>
              <a:ext cx="3171061" cy="646331"/>
            </a:xfrm>
            <a:prstGeom prst="rect">
              <a:avLst/>
            </a:prstGeom>
            <a:noFill/>
          </p:spPr>
          <p:txBody>
            <a:bodyPr wrap="none" rtlCol="0">
              <a:spAutoFit/>
            </a:bodyPr>
            <a:lstStyle/>
            <a:p>
              <a:pPr algn="ctr"/>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コラボレーション・プラットフォーム</a:t>
              </a:r>
              <a:br>
                <a:rPr kumimoji="1" lang="en-US" altLang="ja-JP" b="1" dirty="0">
                  <a:latin typeface="Meiryo UI" panose="020B0604030504040204" pitchFamily="50" charset="-128"/>
                  <a:ea typeface="Meiryo UI" panose="020B0604030504040204" pitchFamily="50" charset="-128"/>
                  <a:cs typeface="Meiryo UI" panose="020B0604030504040204" pitchFamily="50" charset="-128"/>
                </a:rPr>
              </a:br>
              <a:r>
                <a:rPr lang="ja-JP" altLang="en-US" b="1" dirty="0">
                  <a:latin typeface="Meiryo UI" panose="020B0604030504040204" pitchFamily="50" charset="-128"/>
                  <a:ea typeface="Meiryo UI" panose="020B0604030504040204" pitchFamily="50" charset="-128"/>
                  <a:cs typeface="Meiryo UI" panose="020B0604030504040204" pitchFamily="50" charset="-128"/>
                </a:rPr>
                <a:t>を全国に展開</a:t>
              </a:r>
              <a:endParaRPr kumimoji="1" lang="en-US" altLang="ja-JP" b="1"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4" name="雲 13"/>
          <p:cNvSpPr/>
          <p:nvPr/>
        </p:nvSpPr>
        <p:spPr bwMode="auto">
          <a:xfrm>
            <a:off x="6658286" y="2483253"/>
            <a:ext cx="3192356" cy="1602090"/>
          </a:xfrm>
          <a:prstGeom prst="cloud">
            <a:avLst/>
          </a:prstGeom>
          <a:solidFill>
            <a:schemeClr val="accent6">
              <a:lumMod val="40000"/>
              <a:lumOff val="60000"/>
            </a:schemeClr>
          </a:solidFill>
          <a:ln w="9525">
            <a:solidFill>
              <a:schemeClr val="accent6">
                <a:lumMod val="60000"/>
                <a:lumOff val="40000"/>
              </a:schemeClr>
            </a:solidFill>
            <a:miter lim="800000"/>
            <a:headEnd/>
            <a:tailEnd/>
          </a:ln>
          <a:effectLst/>
        </p:spPr>
        <p:txBody>
          <a:bodyPr wrap="none" rtlCol="0" anchor="ctr"/>
          <a:lstStyle/>
          <a:p>
            <a:pPr algn="l"/>
            <a:endParaRPr kumimoji="0" lang="ja-JP" altLang="en-US" sz="1800" dirty="0">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6861150" y="2621577"/>
            <a:ext cx="2908946" cy="1323439"/>
          </a:xfrm>
          <a:prstGeom prst="rect">
            <a:avLst/>
          </a:prstGeom>
          <a:noFill/>
        </p:spPr>
        <p:txBody>
          <a:bodyPr wrap="square" rtlCol="0">
            <a:spAutoFit/>
          </a:bodyPr>
          <a:lstStyle/>
          <a:p>
            <a:pPr marL="176213" indent="-176213">
              <a:spcAft>
                <a:spcPts val="600"/>
              </a:spcAft>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ニーズとシーズのビジネスマッチングや</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共同研究による地域発のセキュリティソリューションの開発</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p>
            <a:pPr marL="176213" indent="-176213">
              <a:spcAft>
                <a:spcPts val="600"/>
              </a:spcAft>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地域一体となった課題解決</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176213" indent="-176213">
              <a:spcAft>
                <a:spcPts val="600"/>
              </a:spcAft>
              <a:buFont typeface="Arial" panose="020B0604020202020204" pitchFamily="34" charset="0"/>
              <a:buChar char="•"/>
            </a:pPr>
            <a:r>
              <a:rPr lang="ja-JP" altLang="en-US" sz="1400" dirty="0">
                <a:latin typeface="Meiryo UI" panose="020B0604030504040204" pitchFamily="50" charset="-128"/>
                <a:ea typeface="Meiryo UI" panose="020B0604030504040204" pitchFamily="50" charset="-128"/>
                <a:cs typeface="Meiryo UI" panose="020B0604030504040204" pitchFamily="50" charset="-128"/>
              </a:rPr>
              <a:t>地域を越えた連携</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7030819" y="2315256"/>
            <a:ext cx="1632373" cy="307777"/>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将来目指す姿</a:t>
            </a:r>
          </a:p>
        </p:txBody>
      </p:sp>
      <p:sp>
        <p:nvSpPr>
          <p:cNvPr id="4" name="テキスト ボックス 3"/>
          <p:cNvSpPr txBox="1"/>
          <p:nvPr/>
        </p:nvSpPr>
        <p:spPr>
          <a:xfrm>
            <a:off x="-49299" y="2244665"/>
            <a:ext cx="3839594" cy="400110"/>
          </a:xfrm>
          <a:prstGeom prst="rect">
            <a:avLst/>
          </a:prstGeom>
          <a:noFill/>
        </p:spPr>
        <p:txBody>
          <a:bodyPr wrap="square" rtlCol="0">
            <a:spAutoFit/>
          </a:bodyPr>
          <a:lstStyle/>
          <a:p>
            <a:r>
              <a:rPr kumimoji="1" lang="ja-JP" altLang="en-US" sz="2000" b="1" dirty="0">
                <a:latin typeface="Meiryo UI" panose="020B0604030504040204" pitchFamily="50" charset="-128"/>
                <a:ea typeface="Meiryo UI" panose="020B0604030504040204" pitchFamily="50" charset="-128"/>
                <a:cs typeface="Meiryo UI" panose="020B0604030504040204" pitchFamily="50" charset="-128"/>
              </a:rPr>
              <a:t>＜地域</a:t>
            </a:r>
            <a:r>
              <a:rPr kumimoji="1" lang="en-US" altLang="ja-JP" sz="2000" b="1" dirty="0">
                <a:latin typeface="Meiryo UI" panose="020B0604030504040204" pitchFamily="50" charset="-128"/>
                <a:ea typeface="Meiryo UI" panose="020B0604030504040204" pitchFamily="50" charset="-128"/>
                <a:cs typeface="Meiryo UI" panose="020B0604030504040204" pitchFamily="50" charset="-128"/>
              </a:rPr>
              <a:t>SECUNITY</a:t>
            </a:r>
            <a:r>
              <a:rPr kumimoji="1" lang="ja-JP" altLang="en-US" sz="2000" b="1" dirty="0">
                <a:latin typeface="Meiryo UI" panose="020B0604030504040204" pitchFamily="50" charset="-128"/>
                <a:ea typeface="Meiryo UI" panose="020B0604030504040204" pitchFamily="50" charset="-128"/>
                <a:cs typeface="Meiryo UI" panose="020B0604030504040204" pitchFamily="50" charset="-128"/>
              </a:rPr>
              <a:t>のコンセプト＞</a:t>
            </a:r>
          </a:p>
        </p:txBody>
      </p:sp>
      <p:sp>
        <p:nvSpPr>
          <p:cNvPr id="44" name="楕円 43"/>
          <p:cNvSpPr/>
          <p:nvPr/>
        </p:nvSpPr>
        <p:spPr bwMode="auto">
          <a:xfrm>
            <a:off x="4038515" y="4495334"/>
            <a:ext cx="1136566" cy="1232155"/>
          </a:xfrm>
          <a:prstGeom prst="ellipse">
            <a:avLst/>
          </a:prstGeom>
          <a:noFill/>
          <a:ln w="101600">
            <a:solidFill>
              <a:srgbClr val="99D6EC"/>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45" name="フローチャート: 代替処理 44"/>
          <p:cNvSpPr/>
          <p:nvPr/>
        </p:nvSpPr>
        <p:spPr bwMode="auto">
          <a:xfrm>
            <a:off x="4153951" y="4239912"/>
            <a:ext cx="930182" cy="297480"/>
          </a:xfrm>
          <a:prstGeom prst="flowChartAlternateProcess">
            <a:avLst/>
          </a:prstGeom>
          <a:solidFill>
            <a:schemeClr val="accent6">
              <a:lumMod val="60000"/>
              <a:lumOff val="40000"/>
            </a:schemeClr>
          </a:solidFill>
          <a:ln w="9525">
            <a:no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大学・高専</a:t>
            </a:r>
          </a:p>
        </p:txBody>
      </p:sp>
      <p:sp>
        <p:nvSpPr>
          <p:cNvPr id="46" name="フローチャート: 代替処理 45"/>
          <p:cNvSpPr/>
          <p:nvPr/>
        </p:nvSpPr>
        <p:spPr bwMode="auto">
          <a:xfrm>
            <a:off x="5165200" y="4992175"/>
            <a:ext cx="822000" cy="297132"/>
          </a:xfrm>
          <a:prstGeom prst="flowChartAlternateProcess">
            <a:avLst/>
          </a:prstGeom>
          <a:solidFill>
            <a:srgbClr val="FFE79B"/>
          </a:solidFill>
          <a:ln w="9525">
            <a:no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自治体</a:t>
            </a:r>
          </a:p>
        </p:txBody>
      </p:sp>
      <p:sp>
        <p:nvSpPr>
          <p:cNvPr id="47" name="フローチャート: 代替処理 46"/>
          <p:cNvSpPr/>
          <p:nvPr/>
        </p:nvSpPr>
        <p:spPr bwMode="auto">
          <a:xfrm>
            <a:off x="3213813" y="4937432"/>
            <a:ext cx="817386" cy="410723"/>
          </a:xfrm>
          <a:prstGeom prst="flowChartAlternateProcess">
            <a:avLst/>
          </a:prstGeom>
          <a:solidFill>
            <a:srgbClr val="99FF99"/>
          </a:solidFill>
          <a:ln w="9525">
            <a:noFill/>
            <a:miter lim="800000"/>
            <a:headEnd/>
            <a:tailEnd/>
          </a:ln>
          <a:effectLst/>
        </p:spPr>
        <p:txBody>
          <a:bodyPr wrap="none"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ja-JP" altLang="en-US" sz="140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地元</a:t>
            </a:r>
            <a:br>
              <a:rPr kumimoji="0" lang="en-US" altLang="ja-JP" sz="140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br>
            <a:r>
              <a:rPr kumimoji="0" lang="ja-JP" altLang="en-US" sz="140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ベンダー</a:t>
            </a:r>
          </a:p>
        </p:txBody>
      </p:sp>
      <p:sp>
        <p:nvSpPr>
          <p:cNvPr id="48" name="フローチャート: 代替処理 47"/>
          <p:cNvSpPr/>
          <p:nvPr/>
        </p:nvSpPr>
        <p:spPr bwMode="auto">
          <a:xfrm>
            <a:off x="5064986" y="5402297"/>
            <a:ext cx="818614" cy="271543"/>
          </a:xfrm>
          <a:prstGeom prst="flowChartAlternateProcess">
            <a:avLst/>
          </a:prstGeom>
          <a:solidFill>
            <a:srgbClr val="FFFF99"/>
          </a:solidFill>
          <a:ln w="9525">
            <a:no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国</a:t>
            </a:r>
          </a:p>
        </p:txBody>
      </p:sp>
      <p:sp>
        <p:nvSpPr>
          <p:cNvPr id="49" name="フローチャート: 代替処理 48"/>
          <p:cNvSpPr/>
          <p:nvPr/>
        </p:nvSpPr>
        <p:spPr bwMode="auto">
          <a:xfrm>
            <a:off x="5084133" y="4601997"/>
            <a:ext cx="822000" cy="298236"/>
          </a:xfrm>
          <a:prstGeom prst="flowChartAlternateProcess">
            <a:avLst/>
          </a:prstGeom>
          <a:solidFill>
            <a:schemeClr val="accent4">
              <a:lumMod val="20000"/>
              <a:lumOff val="80000"/>
            </a:schemeClr>
          </a:solidFill>
          <a:ln w="9525">
            <a:no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県警</a:t>
            </a:r>
          </a:p>
        </p:txBody>
      </p:sp>
      <p:sp>
        <p:nvSpPr>
          <p:cNvPr id="50" name="フローチャート: 代替処理 49"/>
          <p:cNvSpPr/>
          <p:nvPr/>
        </p:nvSpPr>
        <p:spPr bwMode="auto">
          <a:xfrm>
            <a:off x="3319568" y="5403444"/>
            <a:ext cx="820168" cy="298236"/>
          </a:xfrm>
          <a:prstGeom prst="flowChartAlternateProcess">
            <a:avLst/>
          </a:prstGeom>
          <a:solidFill>
            <a:srgbClr val="FFC000"/>
          </a:solidFill>
          <a:ln w="9525">
            <a:no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民間団体</a:t>
            </a:r>
          </a:p>
        </p:txBody>
      </p:sp>
      <p:sp>
        <p:nvSpPr>
          <p:cNvPr id="51" name="フローチャート: 代替処理 50"/>
          <p:cNvSpPr/>
          <p:nvPr/>
        </p:nvSpPr>
        <p:spPr bwMode="auto">
          <a:xfrm>
            <a:off x="3320419" y="4605237"/>
            <a:ext cx="827494" cy="296191"/>
          </a:xfrm>
          <a:prstGeom prst="flowChartAlternateProcess">
            <a:avLst/>
          </a:prstGeom>
          <a:solidFill>
            <a:srgbClr val="FF9999"/>
          </a:solidFill>
          <a:ln w="9525">
            <a:noFill/>
            <a:miter lim="800000"/>
            <a:headEnd/>
            <a:tailEnd/>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地元企業</a:t>
            </a:r>
          </a:p>
        </p:txBody>
      </p:sp>
      <p:sp>
        <p:nvSpPr>
          <p:cNvPr id="52" name="テキスト ボックス 51">
            <a:extLst>
              <a:ext uri="{FF2B5EF4-FFF2-40B4-BE49-F238E27FC236}">
                <a16:creationId xmlns:a16="http://schemas.microsoft.com/office/drawing/2014/main" id="{2C901F04-7744-40E7-9BCA-FF90F7278C09}"/>
              </a:ext>
            </a:extLst>
          </p:cNvPr>
          <p:cNvSpPr txBox="1"/>
          <p:nvPr/>
        </p:nvSpPr>
        <p:spPr>
          <a:xfrm>
            <a:off x="4037913" y="4626184"/>
            <a:ext cx="1136566" cy="954107"/>
          </a:xfrm>
          <a:prstGeom prst="rect">
            <a:avLst/>
          </a:prstGeom>
          <a:noFill/>
          <a:ln w="2540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地域の</a:t>
            </a:r>
            <a:endParaRPr kumimoji="1" lang="en-US" altLang="ja-JP"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セキュリティ</a:t>
            </a:r>
            <a:endParaRPr kumimoji="1" lang="en-US" altLang="ja-JP"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関係者の</a:t>
            </a:r>
            <a:endParaRPr kumimoji="1" lang="en-US" altLang="ja-JP"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つながり</a:t>
            </a:r>
          </a:p>
        </p:txBody>
      </p:sp>
      <p:sp>
        <p:nvSpPr>
          <p:cNvPr id="53" name="テキスト ボックス 52"/>
          <p:cNvSpPr txBox="1"/>
          <p:nvPr/>
        </p:nvSpPr>
        <p:spPr>
          <a:xfrm>
            <a:off x="616729" y="4218870"/>
            <a:ext cx="900954" cy="707886"/>
          </a:xfrm>
          <a:prstGeom prst="rect">
            <a:avLst/>
          </a:prstGeom>
          <a:noFill/>
          <a:ln w="25400">
            <a:noFill/>
          </a:ln>
        </p:spPr>
        <p:txBody>
          <a:bodyPr wrap="square" rtlCol="0">
            <a:spAutoFit/>
          </a:bodyPr>
          <a:lstStyle/>
          <a:p>
            <a:pPr algn="ctr"/>
            <a:r>
              <a:rPr kumimoji="1" lang="ja-JP" altLang="en-US" sz="4000" b="1" dirty="0">
                <a:solidFill>
                  <a:schemeClr val="accent5">
                    <a:lumMod val="75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6" name="四角形: 角を丸くする 61">
            <a:extLst>
              <a:ext uri="{FF2B5EF4-FFF2-40B4-BE49-F238E27FC236}">
                <a16:creationId xmlns:a16="http://schemas.microsoft.com/office/drawing/2014/main" id="{A3A0B207-FCD5-42BA-881C-966B7A8CE24C}"/>
              </a:ext>
            </a:extLst>
          </p:cNvPr>
          <p:cNvSpPr/>
          <p:nvPr/>
        </p:nvSpPr>
        <p:spPr bwMode="auto">
          <a:xfrm>
            <a:off x="8401334" y="4209464"/>
            <a:ext cx="1438376" cy="674924"/>
          </a:xfrm>
          <a:prstGeom prst="roundRect">
            <a:avLst/>
          </a:prstGeom>
          <a:solidFill>
            <a:schemeClr val="accent6">
              <a:lumMod val="40000"/>
              <a:lumOff val="60000"/>
            </a:schemeClr>
          </a:solidFill>
          <a:ln w="9525">
            <a:solidFill>
              <a:schemeClr val="accent6">
                <a:lumMod val="60000"/>
                <a:lumOff val="40000"/>
              </a:schemeClr>
            </a:solidFill>
            <a:miter lim="800000"/>
            <a:headEnd/>
            <a:tailEnd/>
          </a:ln>
          <a:effectLst/>
        </p:spPr>
        <p:txBody>
          <a:bodyPr wrap="none" lIns="36000" bIns="0" rtlCol="0" anchor="ctr"/>
          <a:lstStyle/>
          <a:p>
            <a:pPr marL="92075" lvl="0" indent="-92075">
              <a:lnSpc>
                <a:spcPts val="1400"/>
              </a:lnSpc>
              <a:spcAft>
                <a:spcPts val="600"/>
              </a:spcAft>
              <a:buFont typeface="Arial" panose="020B0604020202020204" pitchFamily="34" charset="0"/>
              <a:buChar char="•"/>
            </a:pPr>
            <a:r>
              <a:rPr lang="ja-JP" altLang="en-US"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地域の課題解決</a:t>
            </a:r>
            <a:endParaRPr lang="en-US" altLang="ja-JP"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92075" lvl="0" indent="-92075">
              <a:lnSpc>
                <a:spcPts val="1400"/>
              </a:lnSpc>
              <a:spcAft>
                <a:spcPts val="600"/>
              </a:spcAft>
              <a:buFont typeface="Arial" panose="020B0604020202020204" pitchFamily="34" charset="0"/>
              <a:buChar char="•"/>
            </a:pPr>
            <a:r>
              <a:rPr lang="ja-JP" altLang="en-US"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価値創出</a:t>
            </a:r>
          </a:p>
        </p:txBody>
      </p:sp>
      <p:sp>
        <p:nvSpPr>
          <p:cNvPr id="57" name="テキスト ボックス 56">
            <a:extLst>
              <a:ext uri="{FF2B5EF4-FFF2-40B4-BE49-F238E27FC236}">
                <a16:creationId xmlns:a16="http://schemas.microsoft.com/office/drawing/2014/main" id="{47149A07-D728-4097-AA6C-6D9F1D3319CF}"/>
              </a:ext>
            </a:extLst>
          </p:cNvPr>
          <p:cNvSpPr txBox="1"/>
          <p:nvPr/>
        </p:nvSpPr>
        <p:spPr>
          <a:xfrm>
            <a:off x="6312143" y="4477819"/>
            <a:ext cx="1541767" cy="523220"/>
          </a:xfrm>
          <a:prstGeom prst="rect">
            <a:avLst/>
          </a:prstGeom>
          <a:noFill/>
          <a:ln w="25400">
            <a:noFill/>
          </a:ln>
        </p:spPr>
        <p:txBody>
          <a:bodyPr wrap="square" rtlCol="0">
            <a:spAutoFit/>
          </a:bodyPr>
          <a:lstStyle/>
          <a:p>
            <a:pPr algn="ctr"/>
            <a:r>
              <a:rPr kumimoji="1" lang="ja-JP" altLang="en-US" sz="1400" b="1" dirty="0">
                <a:latin typeface="Meiryo UI" panose="020B0604030504040204" pitchFamily="50" charset="-128"/>
                <a:ea typeface="Meiryo UI" panose="020B0604030504040204" pitchFamily="50" charset="-128"/>
                <a:cs typeface="Meiryo UI" panose="020B0604030504040204" pitchFamily="50" charset="-128"/>
              </a:rPr>
              <a:t>地域のニーズと</a:t>
            </a:r>
            <a:endParaRPr kumimoji="1" lang="en-US" altLang="ja-JP" sz="1400" b="1"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シーズのマッチング</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8" name="図 57" descr="R:\【省内共有】職員共有ファイル限定（担当者・所属を記載のこと）\テンプレート共有システム\ppt用素材\ピクトグラム\理解した.png">
            <a:extLst>
              <a:ext uri="{FF2B5EF4-FFF2-40B4-BE49-F238E27FC236}">
                <a16:creationId xmlns:a16="http://schemas.microsoft.com/office/drawing/2014/main" id="{D7BAD265-109F-4919-824A-1AD64228EEC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83" t="6097" r="47217"/>
          <a:stretch/>
        </p:blipFill>
        <p:spPr bwMode="auto">
          <a:xfrm>
            <a:off x="6060598" y="4384697"/>
            <a:ext cx="353236" cy="680082"/>
          </a:xfrm>
          <a:custGeom>
            <a:avLst/>
            <a:gdLst>
              <a:gd name="connsiteX0" fmla="*/ 324037 w 576063"/>
              <a:gd name="connsiteY0" fmla="*/ 0 h 1109092"/>
              <a:gd name="connsiteX1" fmla="*/ 569056 w 576063"/>
              <a:gd name="connsiteY1" fmla="*/ 211515 h 1109092"/>
              <a:gd name="connsiteX2" fmla="*/ 576063 w 576063"/>
              <a:gd name="connsiteY2" fmla="*/ 229667 h 1109092"/>
              <a:gd name="connsiteX3" fmla="*/ 576063 w 576063"/>
              <a:gd name="connsiteY3" fmla="*/ 986984 h 1109092"/>
              <a:gd name="connsiteX4" fmla="*/ 553165 w 576063"/>
              <a:gd name="connsiteY4" fmla="*/ 1044866 h 1109092"/>
              <a:gd name="connsiteX5" fmla="*/ 511954 w 576063"/>
              <a:gd name="connsiteY5" fmla="*/ 1109092 h 1109092"/>
              <a:gd name="connsiteX6" fmla="*/ 136119 w 576063"/>
              <a:gd name="connsiteY6" fmla="*/ 1109092 h 1109092"/>
              <a:gd name="connsiteX7" fmla="*/ 94908 w 576063"/>
              <a:gd name="connsiteY7" fmla="*/ 1044866 h 1109092"/>
              <a:gd name="connsiteX8" fmla="*/ 0 w 576063"/>
              <a:gd name="connsiteY8" fmla="*/ 612068 h 1109092"/>
              <a:gd name="connsiteX9" fmla="*/ 324037 w 576063"/>
              <a:gd name="connsiteY9" fmla="*/ 0 h 110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063" h="1109092">
                <a:moveTo>
                  <a:pt x="324037" y="0"/>
                </a:moveTo>
                <a:cubicBezTo>
                  <a:pt x="421906" y="0"/>
                  <a:pt x="509641" y="81956"/>
                  <a:pt x="569056" y="211515"/>
                </a:cubicBezTo>
                <a:lnTo>
                  <a:pt x="576063" y="229667"/>
                </a:lnTo>
                <a:lnTo>
                  <a:pt x="576063" y="986984"/>
                </a:lnTo>
                <a:lnTo>
                  <a:pt x="553165" y="1044866"/>
                </a:lnTo>
                <a:lnTo>
                  <a:pt x="511954" y="1109092"/>
                </a:lnTo>
                <a:lnTo>
                  <a:pt x="136119" y="1109092"/>
                </a:lnTo>
                <a:lnTo>
                  <a:pt x="94908" y="1044866"/>
                </a:lnTo>
                <a:cubicBezTo>
                  <a:pt x="36269" y="934103"/>
                  <a:pt x="0" y="781086"/>
                  <a:pt x="0" y="612068"/>
                </a:cubicBezTo>
                <a:cubicBezTo>
                  <a:pt x="0" y="274032"/>
                  <a:pt x="145076" y="0"/>
                  <a:pt x="324037" y="0"/>
                </a:cubicBezTo>
                <a:close/>
              </a:path>
            </a:pathLst>
          </a:custGeom>
          <a:noFill/>
          <a:extLst>
            <a:ext uri="{909E8E84-426E-40DD-AFC4-6F175D3DCCD1}">
              <a14:hiddenFill xmlns:a14="http://schemas.microsoft.com/office/drawing/2010/main">
                <a:solidFill>
                  <a:srgbClr val="FFFFFF"/>
                </a:solidFill>
              </a14:hiddenFill>
            </a:ext>
          </a:extLst>
        </p:spPr>
      </p:pic>
      <p:cxnSp>
        <p:nvCxnSpPr>
          <p:cNvPr id="59" name="直線コネクタ 58">
            <a:extLst>
              <a:ext uri="{FF2B5EF4-FFF2-40B4-BE49-F238E27FC236}">
                <a16:creationId xmlns:a16="http://schemas.microsoft.com/office/drawing/2014/main" id="{AEEE2233-456C-4416-9167-605C7EC4FE2E}"/>
              </a:ext>
            </a:extLst>
          </p:cNvPr>
          <p:cNvCxnSpPr>
            <a:cxnSpLocks/>
            <a:stCxn id="62" idx="8"/>
          </p:cNvCxnSpPr>
          <p:nvPr/>
        </p:nvCxnSpPr>
        <p:spPr>
          <a:xfrm flipH="1">
            <a:off x="6413834" y="4260964"/>
            <a:ext cx="491865" cy="350608"/>
          </a:xfrm>
          <a:prstGeom prst="line">
            <a:avLst/>
          </a:prstGeom>
          <a:ln w="25400">
            <a:solidFill>
              <a:srgbClr val="99D6EC"/>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819A9DB4-AABA-498A-A97C-CDF10C76A122}"/>
              </a:ext>
            </a:extLst>
          </p:cNvPr>
          <p:cNvCxnSpPr>
            <a:cxnSpLocks/>
          </p:cNvCxnSpPr>
          <p:nvPr/>
        </p:nvCxnSpPr>
        <p:spPr>
          <a:xfrm>
            <a:off x="7301649" y="4308263"/>
            <a:ext cx="423981" cy="316480"/>
          </a:xfrm>
          <a:prstGeom prst="line">
            <a:avLst/>
          </a:prstGeom>
          <a:ln w="25400">
            <a:solidFill>
              <a:srgbClr val="99D6EC"/>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4151311-F188-475F-9C19-FC2B65C824B5}"/>
              </a:ext>
            </a:extLst>
          </p:cNvPr>
          <p:cNvCxnSpPr>
            <a:cxnSpLocks/>
          </p:cNvCxnSpPr>
          <p:nvPr/>
        </p:nvCxnSpPr>
        <p:spPr>
          <a:xfrm>
            <a:off x="6413834" y="4962138"/>
            <a:ext cx="1350037" cy="0"/>
          </a:xfrm>
          <a:prstGeom prst="line">
            <a:avLst/>
          </a:prstGeom>
          <a:ln w="25400">
            <a:solidFill>
              <a:srgbClr val="99D6EC"/>
            </a:solidFill>
          </a:ln>
        </p:spPr>
        <p:style>
          <a:lnRef idx="1">
            <a:schemeClr val="accent1"/>
          </a:lnRef>
          <a:fillRef idx="0">
            <a:schemeClr val="accent1"/>
          </a:fillRef>
          <a:effectRef idx="0">
            <a:schemeClr val="accent1"/>
          </a:effectRef>
          <a:fontRef idx="minor">
            <a:schemeClr val="tx1"/>
          </a:fontRef>
        </p:style>
      </p:cxnSp>
      <p:pic>
        <p:nvPicPr>
          <p:cNvPr id="62" name="図 61" descr="R:\【省内共有】職員共有ファイル限定（担当者・所属を記載のこと）\テンプレート共有システム\ppt用素材\ピクトグラム\理解した.png">
            <a:extLst>
              <a:ext uri="{FF2B5EF4-FFF2-40B4-BE49-F238E27FC236}">
                <a16:creationId xmlns:a16="http://schemas.microsoft.com/office/drawing/2014/main" id="{6F0CB5CF-7FFE-4CEA-86D5-F7D0CE93A5C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83" t="6097" r="47217"/>
          <a:stretch/>
        </p:blipFill>
        <p:spPr bwMode="auto">
          <a:xfrm>
            <a:off x="6905699" y="3902283"/>
            <a:ext cx="353236" cy="649945"/>
          </a:xfrm>
          <a:custGeom>
            <a:avLst/>
            <a:gdLst>
              <a:gd name="connsiteX0" fmla="*/ 324037 w 576063"/>
              <a:gd name="connsiteY0" fmla="*/ 0 h 1109092"/>
              <a:gd name="connsiteX1" fmla="*/ 569056 w 576063"/>
              <a:gd name="connsiteY1" fmla="*/ 211515 h 1109092"/>
              <a:gd name="connsiteX2" fmla="*/ 576063 w 576063"/>
              <a:gd name="connsiteY2" fmla="*/ 229667 h 1109092"/>
              <a:gd name="connsiteX3" fmla="*/ 576063 w 576063"/>
              <a:gd name="connsiteY3" fmla="*/ 986984 h 1109092"/>
              <a:gd name="connsiteX4" fmla="*/ 553165 w 576063"/>
              <a:gd name="connsiteY4" fmla="*/ 1044866 h 1109092"/>
              <a:gd name="connsiteX5" fmla="*/ 511954 w 576063"/>
              <a:gd name="connsiteY5" fmla="*/ 1109092 h 1109092"/>
              <a:gd name="connsiteX6" fmla="*/ 136119 w 576063"/>
              <a:gd name="connsiteY6" fmla="*/ 1109092 h 1109092"/>
              <a:gd name="connsiteX7" fmla="*/ 94908 w 576063"/>
              <a:gd name="connsiteY7" fmla="*/ 1044866 h 1109092"/>
              <a:gd name="connsiteX8" fmla="*/ 0 w 576063"/>
              <a:gd name="connsiteY8" fmla="*/ 612068 h 1109092"/>
              <a:gd name="connsiteX9" fmla="*/ 324037 w 576063"/>
              <a:gd name="connsiteY9" fmla="*/ 0 h 110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063" h="1109092">
                <a:moveTo>
                  <a:pt x="324037" y="0"/>
                </a:moveTo>
                <a:cubicBezTo>
                  <a:pt x="421906" y="0"/>
                  <a:pt x="509641" y="81956"/>
                  <a:pt x="569056" y="211515"/>
                </a:cubicBezTo>
                <a:lnTo>
                  <a:pt x="576063" y="229667"/>
                </a:lnTo>
                <a:lnTo>
                  <a:pt x="576063" y="986984"/>
                </a:lnTo>
                <a:lnTo>
                  <a:pt x="553165" y="1044866"/>
                </a:lnTo>
                <a:lnTo>
                  <a:pt x="511954" y="1109092"/>
                </a:lnTo>
                <a:lnTo>
                  <a:pt x="136119" y="1109092"/>
                </a:lnTo>
                <a:lnTo>
                  <a:pt x="94908" y="1044866"/>
                </a:lnTo>
                <a:cubicBezTo>
                  <a:pt x="36269" y="934103"/>
                  <a:pt x="0" y="781086"/>
                  <a:pt x="0" y="612068"/>
                </a:cubicBezTo>
                <a:cubicBezTo>
                  <a:pt x="0" y="274032"/>
                  <a:pt x="145076" y="0"/>
                  <a:pt x="324037" y="0"/>
                </a:cubicBezTo>
                <a:close/>
              </a:path>
            </a:pathLst>
          </a:custGeom>
          <a:noFill/>
          <a:extLst>
            <a:ext uri="{909E8E84-426E-40DD-AFC4-6F175D3DCCD1}">
              <a14:hiddenFill xmlns:a14="http://schemas.microsoft.com/office/drawing/2010/main">
                <a:solidFill>
                  <a:srgbClr val="FFFFFF"/>
                </a:solidFill>
              </a14:hiddenFill>
            </a:ext>
          </a:extLst>
        </p:spPr>
      </p:pic>
      <p:pic>
        <p:nvPicPr>
          <p:cNvPr id="63" name="図 62" descr="R:\【省内共有】職員共有ファイル限定（担当者・所属を記載のこと）\テンプレート共有システム\ppt用素材\ピクトグラム\理解した.png">
            <a:extLst>
              <a:ext uri="{FF2B5EF4-FFF2-40B4-BE49-F238E27FC236}">
                <a16:creationId xmlns:a16="http://schemas.microsoft.com/office/drawing/2014/main" id="{19F6F84A-BDFA-4DA0-B38A-DAD34298109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83" t="6097" r="47217"/>
          <a:stretch/>
        </p:blipFill>
        <p:spPr bwMode="auto">
          <a:xfrm>
            <a:off x="7692398" y="4341690"/>
            <a:ext cx="353236" cy="680082"/>
          </a:xfrm>
          <a:custGeom>
            <a:avLst/>
            <a:gdLst>
              <a:gd name="connsiteX0" fmla="*/ 324037 w 576063"/>
              <a:gd name="connsiteY0" fmla="*/ 0 h 1109092"/>
              <a:gd name="connsiteX1" fmla="*/ 569056 w 576063"/>
              <a:gd name="connsiteY1" fmla="*/ 211515 h 1109092"/>
              <a:gd name="connsiteX2" fmla="*/ 576063 w 576063"/>
              <a:gd name="connsiteY2" fmla="*/ 229667 h 1109092"/>
              <a:gd name="connsiteX3" fmla="*/ 576063 w 576063"/>
              <a:gd name="connsiteY3" fmla="*/ 986984 h 1109092"/>
              <a:gd name="connsiteX4" fmla="*/ 553165 w 576063"/>
              <a:gd name="connsiteY4" fmla="*/ 1044866 h 1109092"/>
              <a:gd name="connsiteX5" fmla="*/ 511954 w 576063"/>
              <a:gd name="connsiteY5" fmla="*/ 1109092 h 1109092"/>
              <a:gd name="connsiteX6" fmla="*/ 136119 w 576063"/>
              <a:gd name="connsiteY6" fmla="*/ 1109092 h 1109092"/>
              <a:gd name="connsiteX7" fmla="*/ 94908 w 576063"/>
              <a:gd name="connsiteY7" fmla="*/ 1044866 h 1109092"/>
              <a:gd name="connsiteX8" fmla="*/ 0 w 576063"/>
              <a:gd name="connsiteY8" fmla="*/ 612068 h 1109092"/>
              <a:gd name="connsiteX9" fmla="*/ 324037 w 576063"/>
              <a:gd name="connsiteY9" fmla="*/ 0 h 110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063" h="1109092">
                <a:moveTo>
                  <a:pt x="324037" y="0"/>
                </a:moveTo>
                <a:cubicBezTo>
                  <a:pt x="421906" y="0"/>
                  <a:pt x="509641" y="81956"/>
                  <a:pt x="569056" y="211515"/>
                </a:cubicBezTo>
                <a:lnTo>
                  <a:pt x="576063" y="229667"/>
                </a:lnTo>
                <a:lnTo>
                  <a:pt x="576063" y="986984"/>
                </a:lnTo>
                <a:lnTo>
                  <a:pt x="553165" y="1044866"/>
                </a:lnTo>
                <a:lnTo>
                  <a:pt x="511954" y="1109092"/>
                </a:lnTo>
                <a:lnTo>
                  <a:pt x="136119" y="1109092"/>
                </a:lnTo>
                <a:lnTo>
                  <a:pt x="94908" y="1044866"/>
                </a:lnTo>
                <a:cubicBezTo>
                  <a:pt x="36269" y="934103"/>
                  <a:pt x="0" y="781086"/>
                  <a:pt x="0" y="612068"/>
                </a:cubicBezTo>
                <a:cubicBezTo>
                  <a:pt x="0" y="274032"/>
                  <a:pt x="145076" y="0"/>
                  <a:pt x="324037" y="0"/>
                </a:cubicBezTo>
                <a:close/>
              </a:path>
            </a:pathLst>
          </a:custGeom>
          <a:noFill/>
          <a:extLst>
            <a:ext uri="{909E8E84-426E-40DD-AFC4-6F175D3DCCD1}">
              <a14:hiddenFill xmlns:a14="http://schemas.microsoft.com/office/drawing/2010/main">
                <a:solidFill>
                  <a:srgbClr val="FFFFFF"/>
                </a:solidFill>
              </a14:hiddenFill>
            </a:ext>
          </a:extLst>
        </p:spPr>
      </p:pic>
      <p:sp>
        <p:nvSpPr>
          <p:cNvPr id="64" name="矢印: 右 69">
            <a:extLst>
              <a:ext uri="{FF2B5EF4-FFF2-40B4-BE49-F238E27FC236}">
                <a16:creationId xmlns:a16="http://schemas.microsoft.com/office/drawing/2014/main" id="{C78B2B97-0AB0-461A-A75A-492B6876985B}"/>
              </a:ext>
            </a:extLst>
          </p:cNvPr>
          <p:cNvSpPr/>
          <p:nvPr/>
        </p:nvSpPr>
        <p:spPr bwMode="auto">
          <a:xfrm>
            <a:off x="8086248" y="4338171"/>
            <a:ext cx="254531" cy="440044"/>
          </a:xfrm>
          <a:prstGeom prst="rightArrow">
            <a:avLst/>
          </a:prstGeom>
          <a:solidFill>
            <a:schemeClr val="accent6">
              <a:lumMod val="75000"/>
            </a:schemeClr>
          </a:solidFill>
          <a:ln w="9525">
            <a:noFill/>
            <a:miter lim="800000"/>
            <a:headEnd/>
            <a:tailEnd/>
          </a:ln>
          <a:effectLst/>
        </p:spPr>
        <p:txBody>
          <a:bodyPr wrap="none" bIns="0" rtlCol="0" anchor="ctr"/>
          <a:lstStyle/>
          <a:p>
            <a:pPr algn="l"/>
            <a:endParaRPr kumimoji="0" lang="ja-JP" altLang="en-US" sz="2000" b="1" dirty="0">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7368938" y="3917523"/>
            <a:ext cx="502061" cy="584775"/>
          </a:xfrm>
          <a:prstGeom prst="rect">
            <a:avLst/>
          </a:prstGeom>
          <a:noFill/>
          <a:ln w="25400">
            <a:noFill/>
          </a:ln>
        </p:spPr>
        <p:txBody>
          <a:bodyPr wrap="none" rtlCol="0">
            <a:spAutoFit/>
          </a:bodyPr>
          <a:lstStyle/>
          <a:p>
            <a:pPr algn="ctr"/>
            <a:r>
              <a:rPr lang="en-US" altLang="ja-JP" sz="3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3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雲形吹き出し 68"/>
          <p:cNvSpPr/>
          <p:nvPr/>
        </p:nvSpPr>
        <p:spPr bwMode="auto">
          <a:xfrm>
            <a:off x="1218280" y="3621499"/>
            <a:ext cx="2088232" cy="778452"/>
          </a:xfrm>
          <a:prstGeom prst="cloudCallout">
            <a:avLst>
              <a:gd name="adj1" fmla="val -47355"/>
              <a:gd name="adj2" fmla="val 103929"/>
            </a:avLst>
          </a:prstGeom>
          <a:solidFill>
            <a:schemeClr val="accent5">
              <a:lumMod val="20000"/>
              <a:lumOff val="80000"/>
            </a:schemeClr>
          </a:solidFill>
          <a:ln w="9525">
            <a:solidFill>
              <a:srgbClr val="99D6EC"/>
            </a:solidFill>
            <a:miter lim="800000"/>
            <a:headEnd/>
            <a:tailEnd/>
          </a:ln>
          <a:effectLst/>
        </p:spPr>
        <p:txBody>
          <a:bodyPr wrap="none" rtlCol="0" anchor="ctr"/>
          <a:lstStyle/>
          <a:p>
            <a:pPr algn="l"/>
            <a:endParaRPr kumimoji="0" lang="ja-JP" altLang="en-US" sz="1800" dirty="0">
              <a:latin typeface="Meiryo UI" panose="020B0604030504040204" pitchFamily="50" charset="-128"/>
              <a:ea typeface="Meiryo UI" panose="020B0604030504040204" pitchFamily="50" charset="-128"/>
            </a:endParaRPr>
          </a:p>
        </p:txBody>
      </p:sp>
      <p:sp>
        <p:nvSpPr>
          <p:cNvPr id="70" name="テキスト ボックス 69"/>
          <p:cNvSpPr txBox="1"/>
          <p:nvPr/>
        </p:nvSpPr>
        <p:spPr>
          <a:xfrm>
            <a:off x="1277604" y="3753798"/>
            <a:ext cx="2016224"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地域にセキュリティを学ぶ機会が少ない</a:t>
            </a:r>
          </a:p>
        </p:txBody>
      </p:sp>
      <p:sp>
        <p:nvSpPr>
          <p:cNvPr id="71" name="雲形吹き出し 70"/>
          <p:cNvSpPr/>
          <p:nvPr/>
        </p:nvSpPr>
        <p:spPr bwMode="auto">
          <a:xfrm>
            <a:off x="43747" y="2651197"/>
            <a:ext cx="2242016" cy="1015123"/>
          </a:xfrm>
          <a:prstGeom prst="cloudCallout">
            <a:avLst>
              <a:gd name="adj1" fmla="val -4911"/>
              <a:gd name="adj2" fmla="val 110469"/>
            </a:avLst>
          </a:prstGeom>
          <a:solidFill>
            <a:schemeClr val="accent5">
              <a:lumMod val="20000"/>
              <a:lumOff val="80000"/>
            </a:schemeClr>
          </a:solidFill>
          <a:ln w="9525">
            <a:solidFill>
              <a:srgbClr val="99D6EC"/>
            </a:solidFill>
            <a:miter lim="800000"/>
            <a:headEnd/>
            <a:tailEnd/>
          </a:ln>
          <a:effectLst/>
        </p:spPr>
        <p:txBody>
          <a:bodyPr wrap="none" rtlCol="0" anchor="ctr"/>
          <a:lstStyle/>
          <a:p>
            <a:pPr algn="l"/>
            <a:endParaRPr kumimoji="0" lang="ja-JP" altLang="en-US" sz="1800" dirty="0">
              <a:latin typeface="Meiryo UI" panose="020B0604030504040204" pitchFamily="50" charset="-128"/>
              <a:ea typeface="Meiryo UI" panose="020B0604030504040204" pitchFamily="50" charset="-128"/>
            </a:endParaRPr>
          </a:p>
        </p:txBody>
      </p:sp>
      <p:sp>
        <p:nvSpPr>
          <p:cNvPr id="72" name="テキスト ボックス 71"/>
          <p:cNvSpPr txBox="1"/>
          <p:nvPr/>
        </p:nvSpPr>
        <p:spPr>
          <a:xfrm>
            <a:off x="107713" y="2858616"/>
            <a:ext cx="1990632"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地域にセキュリティについて相談できる相手がいない</a:t>
            </a:r>
          </a:p>
        </p:txBody>
      </p:sp>
      <p:sp>
        <p:nvSpPr>
          <p:cNvPr id="73" name="雲形吹き出し 72"/>
          <p:cNvSpPr/>
          <p:nvPr/>
        </p:nvSpPr>
        <p:spPr bwMode="auto">
          <a:xfrm>
            <a:off x="1708499" y="4671829"/>
            <a:ext cx="1178528" cy="1049293"/>
          </a:xfrm>
          <a:prstGeom prst="cloudCallout">
            <a:avLst>
              <a:gd name="adj1" fmla="val -82987"/>
              <a:gd name="adj2" fmla="val -15435"/>
            </a:avLst>
          </a:prstGeom>
          <a:solidFill>
            <a:schemeClr val="accent5">
              <a:lumMod val="20000"/>
              <a:lumOff val="80000"/>
            </a:schemeClr>
          </a:solidFill>
          <a:ln w="9525">
            <a:solidFill>
              <a:srgbClr val="99D6EC"/>
            </a:solidFill>
            <a:miter lim="800000"/>
            <a:headEnd/>
            <a:tailEnd/>
          </a:ln>
          <a:effectLst/>
        </p:spPr>
        <p:txBody>
          <a:bodyPr wrap="none" rtlCol="0" anchor="ctr"/>
          <a:lstStyle/>
          <a:p>
            <a:pPr algn="l"/>
            <a:endParaRPr kumimoji="0" lang="ja-JP" altLang="en-US" sz="1800" dirty="0">
              <a:latin typeface="Meiryo UI" panose="020B0604030504040204" pitchFamily="50" charset="-128"/>
              <a:ea typeface="Meiryo UI" panose="020B0604030504040204" pitchFamily="50" charset="-128"/>
            </a:endParaRPr>
          </a:p>
        </p:txBody>
      </p:sp>
      <p:sp>
        <p:nvSpPr>
          <p:cNvPr id="74" name="テキスト ボックス 73"/>
          <p:cNvSpPr txBox="1"/>
          <p:nvPr/>
        </p:nvSpPr>
        <p:spPr>
          <a:xfrm>
            <a:off x="1651213" y="4807179"/>
            <a:ext cx="1242594" cy="738664"/>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地域の</a:t>
            </a:r>
            <a:b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ベンダーを</a:t>
            </a:r>
            <a:b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知らない</a:t>
            </a:r>
          </a:p>
        </p:txBody>
      </p:sp>
      <p:sp>
        <p:nvSpPr>
          <p:cNvPr id="54" name="スライド番号プレースホルダー 5">
            <a:extLst>
              <a:ext uri="{FF2B5EF4-FFF2-40B4-BE49-F238E27FC236}">
                <a16:creationId xmlns:a16="http://schemas.microsoft.com/office/drawing/2014/main" id="{A339D4E5-A7C8-4719-AED2-FC522E216A40}"/>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27</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7420DBE1-16AE-4C06-8099-BC172240B0DA}"/>
              </a:ext>
            </a:extLst>
          </p:cNvPr>
          <p:cNvSpPr>
            <a:spLocks noGrp="1"/>
          </p:cNvSpPr>
          <p:nvPr>
            <p:ph type="dt" sz="half" idx="10"/>
          </p:nvPr>
        </p:nvSpPr>
        <p:spPr/>
        <p:txBody>
          <a:bodyPr/>
          <a:lstStyle/>
          <a:p>
            <a:r>
              <a:rPr kumimoji="1" lang="en-US" altLang="ja-JP"/>
              <a:t>2020/12/8</a:t>
            </a:r>
            <a:endParaRPr kumimoji="1" lang="ja-JP" altLang="en-US"/>
          </a:p>
        </p:txBody>
      </p:sp>
      <p:sp>
        <p:nvSpPr>
          <p:cNvPr id="7" name="フッター プレースホルダー 6">
            <a:extLst>
              <a:ext uri="{FF2B5EF4-FFF2-40B4-BE49-F238E27FC236}">
                <a16:creationId xmlns:a16="http://schemas.microsoft.com/office/drawing/2014/main" id="{78F08709-39EC-4D0D-BE69-DE014E1928BC}"/>
              </a:ext>
            </a:extLst>
          </p:cNvPr>
          <p:cNvSpPr>
            <a:spLocks noGrp="1"/>
          </p:cNvSpPr>
          <p:nvPr>
            <p:ph type="ftr" sz="quarter" idx="11"/>
          </p:nvPr>
        </p:nvSpPr>
        <p:spPr/>
        <p:txBody>
          <a:bodyPr/>
          <a:lstStyle/>
          <a:p>
            <a:r>
              <a:rPr kumimoji="1" lang="zh-TW" altLang="en-US"/>
              <a:t>独立行政法人情報処理推進機構</a:t>
            </a:r>
            <a:endParaRPr kumimoji="1" lang="ja-JP" altLang="en-US"/>
          </a:p>
        </p:txBody>
      </p:sp>
    </p:spTree>
    <p:extLst>
      <p:ext uri="{BB962C8B-B14F-4D97-AF65-F5344CB8AC3E}">
        <p14:creationId xmlns:p14="http://schemas.microsoft.com/office/powerpoint/2010/main" val="3263034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descr="背景（ﾎﾞｰﾄﾞと先生)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6" y="1125538"/>
            <a:ext cx="8831038" cy="571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8" name="Rectangle 3"/>
          <p:cNvSpPr>
            <a:spLocks noGrp="1" noChangeArrowheads="1"/>
          </p:cNvSpPr>
          <p:nvPr>
            <p:ph type="title"/>
          </p:nvPr>
        </p:nvSpPr>
        <p:spPr/>
        <p:txBody>
          <a:bodyPr/>
          <a:lstStyle/>
          <a:p>
            <a:r>
              <a:rPr lang="ja-JP" altLang="en-US" b="1" dirty="0">
                <a:latin typeface="Meiryo UI" panose="020B0604030504040204" pitchFamily="50" charset="-128"/>
                <a:ea typeface="Meiryo UI" panose="020B0604030504040204" pitchFamily="50" charset="-128"/>
              </a:rPr>
              <a:t>目次</a:t>
            </a:r>
          </a:p>
        </p:txBody>
      </p:sp>
      <p:sp>
        <p:nvSpPr>
          <p:cNvPr id="144387" name="Rectangle 4"/>
          <p:cNvSpPr>
            <a:spLocks noGrp="1" noChangeArrowheads="1"/>
          </p:cNvSpPr>
          <p:nvPr>
            <p:ph idx="1"/>
          </p:nvPr>
        </p:nvSpPr>
        <p:spPr>
          <a:xfrm>
            <a:off x="755650" y="1458045"/>
            <a:ext cx="8394700" cy="5067300"/>
          </a:xfrm>
        </p:spPr>
        <p:txBody>
          <a:bodyPr/>
          <a:lstStyle/>
          <a:p>
            <a:pPr marL="0" indent="0">
              <a:spcBef>
                <a:spcPts val="600"/>
              </a:spcBef>
              <a:buNone/>
            </a:pPr>
            <a:r>
              <a:rPr lang="ja-JP" altLang="en-US" sz="3000" b="1" dirty="0">
                <a:solidFill>
                  <a:schemeClr val="bg1">
                    <a:lumMod val="65000"/>
                  </a:schemeClr>
                </a:solidFill>
                <a:latin typeface="Meiryo UI" panose="020B0604030504040204" pitchFamily="50" charset="-128"/>
                <a:ea typeface="Meiryo UI" panose="020B0604030504040204" pitchFamily="50" charset="-128"/>
              </a:rPr>
              <a:t>１．サイバーセキュリティを巡る状況</a:t>
            </a:r>
            <a:endParaRPr lang="en-US" altLang="ja-JP" sz="3000" b="1" dirty="0">
              <a:solidFill>
                <a:schemeClr val="bg1">
                  <a:lumMod val="65000"/>
                </a:schemeClr>
              </a:solidFill>
              <a:latin typeface="Meiryo UI" panose="020B0604030504040204" pitchFamily="50" charset="-128"/>
              <a:ea typeface="Meiryo UI" panose="020B0604030504040204" pitchFamily="50" charset="-128"/>
            </a:endParaRPr>
          </a:p>
          <a:p>
            <a:pPr marL="0" indent="0">
              <a:spcBef>
                <a:spcPts val="600"/>
              </a:spcBef>
              <a:buNone/>
            </a:pPr>
            <a:r>
              <a:rPr lang="ja-JP" altLang="en-US" sz="3000" b="1" dirty="0">
                <a:solidFill>
                  <a:schemeClr val="bg1">
                    <a:lumMod val="65000"/>
                  </a:schemeClr>
                </a:solidFill>
                <a:latin typeface="Meiryo UI" panose="020B0604030504040204" pitchFamily="50" charset="-128"/>
                <a:ea typeface="Meiryo UI" panose="020B0604030504040204" pitchFamily="50" charset="-128"/>
              </a:rPr>
              <a:t>２．国等における主な取組みと中小企業</a:t>
            </a:r>
            <a:endParaRPr lang="en-US" altLang="ja-JP" sz="3000" b="1" dirty="0">
              <a:solidFill>
                <a:schemeClr val="bg1">
                  <a:lumMod val="65000"/>
                </a:schemeClr>
              </a:solidFill>
              <a:latin typeface="Meiryo UI" panose="020B0604030504040204" pitchFamily="50" charset="-128"/>
              <a:ea typeface="Meiryo UI" panose="020B0604030504040204" pitchFamily="50" charset="-128"/>
            </a:endParaRPr>
          </a:p>
          <a:p>
            <a:pPr marL="0" indent="0">
              <a:spcBef>
                <a:spcPts val="600"/>
              </a:spcBef>
              <a:buNone/>
            </a:pPr>
            <a:r>
              <a:rPr lang="en-US" altLang="ja-JP" sz="3000" b="1" dirty="0">
                <a:solidFill>
                  <a:schemeClr val="bg1">
                    <a:lumMod val="65000"/>
                  </a:schemeClr>
                </a:solidFill>
                <a:latin typeface="Meiryo UI" panose="020B0604030504040204" pitchFamily="50" charset="-128"/>
                <a:ea typeface="Meiryo UI" panose="020B0604030504040204" pitchFamily="50" charset="-128"/>
              </a:rPr>
              <a:t>      </a:t>
            </a:r>
            <a:r>
              <a:rPr lang="ja-JP" altLang="en-US" sz="3000" b="1" dirty="0">
                <a:solidFill>
                  <a:schemeClr val="bg1">
                    <a:lumMod val="65000"/>
                  </a:schemeClr>
                </a:solidFill>
                <a:latin typeface="Meiryo UI" panose="020B0604030504040204" pitchFamily="50" charset="-128"/>
                <a:ea typeface="Meiryo UI" panose="020B0604030504040204" pitchFamily="50" charset="-128"/>
              </a:rPr>
              <a:t>向けサイバーセキュリティ対策支援事業</a:t>
            </a:r>
            <a:endParaRPr lang="en-US" altLang="ja-JP" sz="3000" b="1" dirty="0">
              <a:solidFill>
                <a:schemeClr val="bg1">
                  <a:lumMod val="65000"/>
                </a:schemeClr>
              </a:solidFill>
              <a:latin typeface="Meiryo UI" panose="020B0604030504040204" pitchFamily="50" charset="-128"/>
              <a:ea typeface="Meiryo UI" panose="020B0604030504040204" pitchFamily="50" charset="-128"/>
            </a:endParaRPr>
          </a:p>
          <a:p>
            <a:pPr marL="0" indent="0">
              <a:spcBef>
                <a:spcPts val="600"/>
              </a:spcBef>
              <a:buNone/>
            </a:pPr>
            <a:r>
              <a:rPr lang="ja-JP" altLang="en-US" sz="3000" b="1" dirty="0">
                <a:solidFill>
                  <a:schemeClr val="accent6"/>
                </a:solidFill>
                <a:latin typeface="Meiryo UI" panose="020B0604030504040204" pitchFamily="50" charset="-128"/>
                <a:ea typeface="Meiryo UI" panose="020B0604030504040204" pitchFamily="50" charset="-128"/>
              </a:rPr>
              <a:t>３．参考情報</a:t>
            </a:r>
            <a:endParaRPr lang="en-US" altLang="ja-JP" sz="3000" b="1" dirty="0">
              <a:solidFill>
                <a:schemeClr val="accent6"/>
              </a:solidFill>
              <a:latin typeface="Meiryo UI" panose="020B0604030504040204" pitchFamily="50" charset="-128"/>
              <a:ea typeface="Meiryo UI" panose="020B0604030504040204" pitchFamily="50" charset="-128"/>
            </a:endParaRPr>
          </a:p>
          <a:p>
            <a:pPr marL="0" indent="0">
              <a:spcBef>
                <a:spcPts val="600"/>
              </a:spcBef>
              <a:buNone/>
            </a:pPr>
            <a:r>
              <a:rPr lang="ja-JP" altLang="en-US" sz="3000" b="1" dirty="0">
                <a:solidFill>
                  <a:schemeClr val="accent6"/>
                </a:solidFill>
                <a:latin typeface="Meiryo UI" panose="020B0604030504040204" pitchFamily="50" charset="-128"/>
                <a:ea typeface="Meiryo UI" panose="020B0604030504040204" pitchFamily="50" charset="-128"/>
              </a:rPr>
              <a:t>   （</a:t>
            </a:r>
            <a:r>
              <a:rPr lang="en-US" altLang="ja-JP" sz="3000" b="1" dirty="0">
                <a:solidFill>
                  <a:schemeClr val="accent6"/>
                </a:solidFill>
                <a:latin typeface="Meiryo UI" panose="020B0604030504040204" pitchFamily="50" charset="-128"/>
                <a:ea typeface="Meiryo UI" panose="020B0604030504040204" pitchFamily="50" charset="-128"/>
              </a:rPr>
              <a:t>IPA</a:t>
            </a:r>
            <a:r>
              <a:rPr lang="ja-JP" altLang="en-US" sz="3000" b="1" dirty="0">
                <a:solidFill>
                  <a:schemeClr val="accent6"/>
                </a:solidFill>
                <a:latin typeface="Meiryo UI" panose="020B0604030504040204" pitchFamily="50" charset="-128"/>
                <a:ea typeface="Meiryo UI" panose="020B0604030504040204" pitchFamily="50" charset="-128"/>
              </a:rPr>
              <a:t>のツール・制度のご紹介） 　</a:t>
            </a:r>
          </a:p>
        </p:txBody>
      </p:sp>
      <p:sp>
        <p:nvSpPr>
          <p:cNvPr id="6" name="スライド番号プレースホルダー 6">
            <a:extLst>
              <a:ext uri="{FF2B5EF4-FFF2-40B4-BE49-F238E27FC236}">
                <a16:creationId xmlns:a16="http://schemas.microsoft.com/office/drawing/2014/main" id="{744F94B2-796B-4640-BF4C-D0DB7FBDAB6C}"/>
              </a:ext>
            </a:extLst>
          </p:cNvPr>
          <p:cNvSpPr txBox="1">
            <a:spLocks/>
          </p:cNvSpPr>
          <p:nvPr/>
        </p:nvSpPr>
        <p:spPr bwMode="auto">
          <a:xfrm>
            <a:off x="322083" y="6627814"/>
            <a:ext cx="21336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ja-JP"/>
            </a:defPPr>
            <a:lvl1pPr marL="0" algn="r" defTabSz="914400" rtl="0" eaLnBrk="1" latinLnBrk="0" hangingPunct="1">
              <a:defRPr kumimoji="1" sz="1400" kern="1200">
                <a:solidFill>
                  <a:srgbClr val="000066"/>
                </a:solidFill>
                <a:latin typeface="IPA Pゴシック" panose="020B0500000000000000" pitchFamily="50" charset="-128"/>
                <a:ea typeface="IPA Pゴシック" panose="020B05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a:ln>
                  <a:noFill/>
                </a:ln>
                <a:solidFill>
                  <a:srgbClr val="FFFFFF"/>
                </a:solidFill>
                <a:effectLst/>
                <a:uLnTx/>
                <a:uFillTx/>
                <a:latin typeface="IPA Pゴシック" panose="020B0500000000000000" pitchFamily="50" charset="-128"/>
                <a:ea typeface="IPA Pゴシック" panose="020B05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1" lang="ja-JP" altLang="en-US" sz="1100" b="0"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endParaRPr>
          </a:p>
        </p:txBody>
      </p:sp>
      <p:sp>
        <p:nvSpPr>
          <p:cNvPr id="7" name="スライド番号プレースホルダー 5">
            <a:extLst>
              <a:ext uri="{FF2B5EF4-FFF2-40B4-BE49-F238E27FC236}">
                <a16:creationId xmlns:a16="http://schemas.microsoft.com/office/drawing/2014/main" id="{E8B096C1-6A75-47E8-ABB2-F137966910F2}"/>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28</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DA787713-4CA7-4D4B-8AAE-3338ED8F663D}"/>
              </a:ext>
            </a:extLst>
          </p:cNvPr>
          <p:cNvSpPr>
            <a:spLocks noGrp="1"/>
          </p:cNvSpPr>
          <p:nvPr>
            <p:ph type="dt" sz="half" idx="10"/>
          </p:nvPr>
        </p:nvSpPr>
        <p:spPr/>
        <p:txBody>
          <a:bodyPr/>
          <a:lstStyle/>
          <a:p>
            <a:r>
              <a:rPr lang="en-US" altLang="ja-JP"/>
              <a:t>2020/12/8</a:t>
            </a:r>
            <a:endParaRPr lang="ja-JP" altLang="en-US"/>
          </a:p>
        </p:txBody>
      </p:sp>
      <p:sp>
        <p:nvSpPr>
          <p:cNvPr id="3" name="フッター プレースホルダー 2">
            <a:extLst>
              <a:ext uri="{FF2B5EF4-FFF2-40B4-BE49-F238E27FC236}">
                <a16:creationId xmlns:a16="http://schemas.microsoft.com/office/drawing/2014/main" id="{498142AB-1815-418C-839B-23568CEDCAFF}"/>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27320089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descr="背景（ﾎﾞｰﾄﾞと先生)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6" y="1125538"/>
            <a:ext cx="8831038" cy="571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8" name="Rectangle 3"/>
          <p:cNvSpPr>
            <a:spLocks noGrp="1" noChangeArrowheads="1"/>
          </p:cNvSpPr>
          <p:nvPr>
            <p:ph type="title"/>
          </p:nvPr>
        </p:nvSpPr>
        <p:spPr>
          <a:xfrm>
            <a:off x="540000" y="360000"/>
            <a:ext cx="7565363" cy="646331"/>
          </a:xfrm>
        </p:spPr>
        <p:txBody>
          <a:bodyPr>
            <a:spAutoFit/>
          </a:bodyPr>
          <a:lstStyle/>
          <a:p>
            <a:r>
              <a:rPr lang="ja-JP" altLang="en-US" b="1" dirty="0">
                <a:latin typeface="Meiryo UI" panose="020B0604030504040204" pitchFamily="50" charset="-128"/>
                <a:ea typeface="Meiryo UI" panose="020B0604030504040204" pitchFamily="50" charset="-128"/>
              </a:rPr>
              <a:t>目次</a:t>
            </a:r>
          </a:p>
        </p:txBody>
      </p:sp>
      <p:sp>
        <p:nvSpPr>
          <p:cNvPr id="144387" name="Rectangle 4"/>
          <p:cNvSpPr>
            <a:spLocks noGrp="1" noChangeArrowheads="1"/>
          </p:cNvSpPr>
          <p:nvPr>
            <p:ph idx="1"/>
          </p:nvPr>
        </p:nvSpPr>
        <p:spPr>
          <a:xfrm>
            <a:off x="755650" y="1458045"/>
            <a:ext cx="8394700" cy="5067300"/>
          </a:xfrm>
        </p:spPr>
        <p:txBody>
          <a:bodyPr/>
          <a:lstStyle/>
          <a:p>
            <a:pPr marL="0" indent="0">
              <a:spcBef>
                <a:spcPts val="600"/>
              </a:spcBef>
              <a:buNone/>
            </a:pPr>
            <a:r>
              <a:rPr lang="ja-JP" altLang="en-US" sz="3000" b="1" dirty="0">
                <a:solidFill>
                  <a:schemeClr val="accent6"/>
                </a:solidFill>
                <a:latin typeface="Meiryo UI" panose="020B0604030504040204" pitchFamily="50" charset="-128"/>
                <a:ea typeface="Meiryo UI" panose="020B0604030504040204" pitchFamily="50" charset="-128"/>
              </a:rPr>
              <a:t>１．サイバーセキュリティを巡る状況</a:t>
            </a:r>
            <a:endParaRPr lang="en-US" altLang="ja-JP" sz="3000" b="1" dirty="0">
              <a:solidFill>
                <a:schemeClr val="accent6"/>
              </a:solidFill>
              <a:latin typeface="Meiryo UI" panose="020B0604030504040204" pitchFamily="50" charset="-128"/>
              <a:ea typeface="Meiryo UI" panose="020B0604030504040204" pitchFamily="50" charset="-128"/>
            </a:endParaRPr>
          </a:p>
          <a:p>
            <a:pPr marL="0" indent="0">
              <a:spcBef>
                <a:spcPts val="600"/>
              </a:spcBef>
              <a:buNone/>
            </a:pPr>
            <a:r>
              <a:rPr lang="ja-JP" altLang="en-US" sz="3000" b="1" dirty="0">
                <a:solidFill>
                  <a:schemeClr val="bg1">
                    <a:lumMod val="65000"/>
                  </a:schemeClr>
                </a:solidFill>
                <a:latin typeface="Meiryo UI" panose="020B0604030504040204" pitchFamily="50" charset="-128"/>
                <a:ea typeface="Meiryo UI" panose="020B0604030504040204" pitchFamily="50" charset="-128"/>
              </a:rPr>
              <a:t>２．国等における主な取組みと中小企業</a:t>
            </a:r>
            <a:endParaRPr lang="en-US" altLang="ja-JP" sz="3000" b="1" dirty="0">
              <a:solidFill>
                <a:schemeClr val="bg1">
                  <a:lumMod val="65000"/>
                </a:schemeClr>
              </a:solidFill>
              <a:latin typeface="Meiryo UI" panose="020B0604030504040204" pitchFamily="50" charset="-128"/>
              <a:ea typeface="Meiryo UI" panose="020B0604030504040204" pitchFamily="50" charset="-128"/>
            </a:endParaRPr>
          </a:p>
          <a:p>
            <a:pPr marL="0" indent="0">
              <a:spcBef>
                <a:spcPts val="600"/>
              </a:spcBef>
              <a:buNone/>
            </a:pPr>
            <a:r>
              <a:rPr lang="en-US" altLang="ja-JP" sz="3000" b="1" dirty="0">
                <a:solidFill>
                  <a:schemeClr val="bg1">
                    <a:lumMod val="65000"/>
                  </a:schemeClr>
                </a:solidFill>
                <a:latin typeface="Meiryo UI" panose="020B0604030504040204" pitchFamily="50" charset="-128"/>
                <a:ea typeface="Meiryo UI" panose="020B0604030504040204" pitchFamily="50" charset="-128"/>
              </a:rPr>
              <a:t>      </a:t>
            </a:r>
            <a:r>
              <a:rPr lang="ja-JP" altLang="en-US" sz="3000" b="1" dirty="0">
                <a:solidFill>
                  <a:schemeClr val="bg1">
                    <a:lumMod val="65000"/>
                  </a:schemeClr>
                </a:solidFill>
                <a:latin typeface="Meiryo UI" panose="020B0604030504040204" pitchFamily="50" charset="-128"/>
                <a:ea typeface="Meiryo UI" panose="020B0604030504040204" pitchFamily="50" charset="-128"/>
              </a:rPr>
              <a:t>向けサイバーセキュリティ対策支援事業</a:t>
            </a:r>
            <a:endParaRPr lang="en-US" altLang="ja-JP" sz="3000" b="1" dirty="0">
              <a:solidFill>
                <a:schemeClr val="bg1">
                  <a:lumMod val="65000"/>
                </a:schemeClr>
              </a:solidFill>
              <a:latin typeface="Meiryo UI" panose="020B0604030504040204" pitchFamily="50" charset="-128"/>
              <a:ea typeface="Meiryo UI" panose="020B0604030504040204" pitchFamily="50" charset="-128"/>
            </a:endParaRPr>
          </a:p>
          <a:p>
            <a:pPr marL="0" indent="0">
              <a:spcBef>
                <a:spcPts val="600"/>
              </a:spcBef>
              <a:buNone/>
            </a:pPr>
            <a:r>
              <a:rPr lang="ja-JP" altLang="en-US" sz="3000" b="1" dirty="0">
                <a:solidFill>
                  <a:schemeClr val="bg1">
                    <a:lumMod val="75000"/>
                  </a:schemeClr>
                </a:solidFill>
                <a:latin typeface="Meiryo UI" panose="020B0604030504040204" pitchFamily="50" charset="-128"/>
                <a:ea typeface="Meiryo UI" panose="020B0604030504040204" pitchFamily="50" charset="-128"/>
              </a:rPr>
              <a:t>３．参考情報</a:t>
            </a:r>
            <a:endParaRPr lang="en-US" altLang="ja-JP" sz="3000" b="1" dirty="0">
              <a:solidFill>
                <a:schemeClr val="bg1">
                  <a:lumMod val="75000"/>
                </a:schemeClr>
              </a:solidFill>
              <a:latin typeface="Meiryo UI" panose="020B0604030504040204" pitchFamily="50" charset="-128"/>
              <a:ea typeface="Meiryo UI" panose="020B0604030504040204" pitchFamily="50" charset="-128"/>
            </a:endParaRPr>
          </a:p>
          <a:p>
            <a:pPr marL="0" indent="0">
              <a:spcBef>
                <a:spcPts val="600"/>
              </a:spcBef>
              <a:buNone/>
            </a:pPr>
            <a:r>
              <a:rPr lang="ja-JP" altLang="en-US" sz="3000" b="1" dirty="0">
                <a:solidFill>
                  <a:schemeClr val="bg1">
                    <a:lumMod val="75000"/>
                  </a:schemeClr>
                </a:solidFill>
                <a:latin typeface="Meiryo UI" panose="020B0604030504040204" pitchFamily="50" charset="-128"/>
                <a:ea typeface="Meiryo UI" panose="020B0604030504040204" pitchFamily="50" charset="-128"/>
              </a:rPr>
              <a:t>   （</a:t>
            </a:r>
            <a:r>
              <a:rPr lang="en-US" altLang="ja-JP" sz="3000" b="1" dirty="0">
                <a:solidFill>
                  <a:schemeClr val="bg1">
                    <a:lumMod val="75000"/>
                  </a:schemeClr>
                </a:solidFill>
                <a:latin typeface="Meiryo UI" panose="020B0604030504040204" pitchFamily="50" charset="-128"/>
                <a:ea typeface="Meiryo UI" panose="020B0604030504040204" pitchFamily="50" charset="-128"/>
              </a:rPr>
              <a:t>IPA</a:t>
            </a:r>
            <a:r>
              <a:rPr lang="ja-JP" altLang="en-US" sz="3000" b="1" dirty="0">
                <a:solidFill>
                  <a:schemeClr val="bg1">
                    <a:lumMod val="75000"/>
                  </a:schemeClr>
                </a:solidFill>
                <a:latin typeface="Meiryo UI" panose="020B0604030504040204" pitchFamily="50" charset="-128"/>
                <a:ea typeface="Meiryo UI" panose="020B0604030504040204" pitchFamily="50" charset="-128"/>
              </a:rPr>
              <a:t>のツール・制度のご紹介） 　</a:t>
            </a:r>
          </a:p>
        </p:txBody>
      </p:sp>
      <p:sp>
        <p:nvSpPr>
          <p:cNvPr id="6" name="スライド番号プレースホルダー 6">
            <a:extLst>
              <a:ext uri="{FF2B5EF4-FFF2-40B4-BE49-F238E27FC236}">
                <a16:creationId xmlns:a16="http://schemas.microsoft.com/office/drawing/2014/main" id="{744F94B2-796B-4640-BF4C-D0DB7FBDAB6C}"/>
              </a:ext>
            </a:extLst>
          </p:cNvPr>
          <p:cNvSpPr txBox="1">
            <a:spLocks/>
          </p:cNvSpPr>
          <p:nvPr/>
        </p:nvSpPr>
        <p:spPr bwMode="auto">
          <a:xfrm>
            <a:off x="322083" y="6627814"/>
            <a:ext cx="21336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ja-JP"/>
            </a:defPPr>
            <a:lvl1pPr marL="0" algn="r" defTabSz="914400" rtl="0" eaLnBrk="1" latinLnBrk="0" hangingPunct="1">
              <a:defRPr kumimoji="1" sz="1400" kern="1200">
                <a:solidFill>
                  <a:srgbClr val="000066"/>
                </a:solidFill>
                <a:latin typeface="IPA Pゴシック" panose="020B0500000000000000" pitchFamily="50" charset="-128"/>
                <a:ea typeface="IPA Pゴシック" panose="020B05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a:ln>
                  <a:noFill/>
                </a:ln>
                <a:solidFill>
                  <a:srgbClr val="FFFFFF"/>
                </a:solidFill>
                <a:effectLst/>
                <a:uLnTx/>
                <a:uFillTx/>
                <a:latin typeface="IPA Pゴシック" panose="020B0500000000000000" pitchFamily="50" charset="-128"/>
                <a:ea typeface="IPA Pゴシック" panose="020B05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1" lang="ja-JP" altLang="en-US" sz="1100" b="0"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endParaRPr>
          </a:p>
        </p:txBody>
      </p:sp>
      <p:sp>
        <p:nvSpPr>
          <p:cNvPr id="7" name="スライド番号プレースホルダー 5">
            <a:extLst>
              <a:ext uri="{FF2B5EF4-FFF2-40B4-BE49-F238E27FC236}">
                <a16:creationId xmlns:a16="http://schemas.microsoft.com/office/drawing/2014/main" id="{0C497384-31CE-48A8-B6CC-D5A09E00C61E}"/>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2</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5E631C55-A487-439D-8666-41AC75C9CB57}"/>
              </a:ext>
            </a:extLst>
          </p:cNvPr>
          <p:cNvSpPr>
            <a:spLocks noGrp="1"/>
          </p:cNvSpPr>
          <p:nvPr>
            <p:ph type="dt" sz="half" idx="10"/>
          </p:nvPr>
        </p:nvSpPr>
        <p:spPr/>
        <p:txBody>
          <a:bodyPr/>
          <a:lstStyle/>
          <a:p>
            <a:r>
              <a:rPr lang="en-US" altLang="ja-JP"/>
              <a:t>2020/12/8</a:t>
            </a:r>
            <a:endParaRPr lang="ja-JP" altLang="en-US"/>
          </a:p>
        </p:txBody>
      </p:sp>
      <p:sp>
        <p:nvSpPr>
          <p:cNvPr id="3" name="フッター プレースホルダー 2">
            <a:extLst>
              <a:ext uri="{FF2B5EF4-FFF2-40B4-BE49-F238E27FC236}">
                <a16:creationId xmlns:a16="http://schemas.microsoft.com/office/drawing/2014/main" id="{5B8C0404-7C34-47DD-9728-D40C165C7A0A}"/>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54735778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37E408-2913-47C1-8131-A19F012F401A}"/>
              </a:ext>
            </a:extLst>
          </p:cNvPr>
          <p:cNvSpPr txBox="1"/>
          <p:nvPr/>
        </p:nvSpPr>
        <p:spPr>
          <a:xfrm>
            <a:off x="704528" y="1500754"/>
            <a:ext cx="8869096" cy="3057247"/>
          </a:xfrm>
          <a:prstGeom prst="rect">
            <a:avLst/>
          </a:prstGeom>
          <a:noFill/>
        </p:spPr>
        <p:txBody>
          <a:bodyPr wrap="square" rtlCol="0">
            <a:spAutoFit/>
          </a:bodyPr>
          <a:lstStyle/>
          <a:p>
            <a:pPr>
              <a:spcAft>
                <a:spcPts val="1000"/>
              </a:spcAft>
            </a:pPr>
            <a:r>
              <a:rPr lang="ja-JP" altLang="en-US" sz="2800" b="1" dirty="0">
                <a:solidFill>
                  <a:srgbClr val="002060"/>
                </a:solidFill>
                <a:latin typeface="Meiryo UI" panose="020B0604030504040204" pitchFamily="50" charset="-128"/>
                <a:ea typeface="Meiryo UI" panose="020B0604030504040204" pitchFamily="50" charset="-128"/>
              </a:rPr>
              <a:t>情報セキュリティ対策を「始めたい」「強化したい」</a:t>
            </a:r>
            <a:br>
              <a:rPr lang="en-US" altLang="ja-JP" sz="2800" b="1" dirty="0">
                <a:solidFill>
                  <a:srgbClr val="002060"/>
                </a:solidFill>
                <a:latin typeface="Meiryo UI" panose="020B0604030504040204" pitchFamily="50" charset="-128"/>
                <a:ea typeface="Meiryo UI" panose="020B0604030504040204" pitchFamily="50" charset="-128"/>
              </a:rPr>
            </a:br>
            <a:r>
              <a:rPr lang="ja-JP" altLang="en-US" sz="2800" b="1" dirty="0">
                <a:solidFill>
                  <a:srgbClr val="002060"/>
                </a:solidFill>
                <a:latin typeface="Meiryo UI" panose="020B0604030504040204" pitchFamily="50" charset="-128"/>
                <a:ea typeface="Meiryo UI" panose="020B0604030504040204" pitchFamily="50" charset="-128"/>
              </a:rPr>
              <a:t>「学びたい」中小企業の方々をサポートするポータルサイト</a:t>
            </a:r>
          </a:p>
          <a:p>
            <a:pPr>
              <a:spcAft>
                <a:spcPts val="500"/>
              </a:spcAft>
            </a:pPr>
            <a:r>
              <a:rPr lang="ja-JP" altLang="en-US" sz="2400" b="1" dirty="0">
                <a:solidFill>
                  <a:srgbClr val="002060"/>
                </a:solidFill>
                <a:latin typeface="Meiryo UI" panose="020B0604030504040204" pitchFamily="50" charset="-128"/>
                <a:ea typeface="Meiryo UI" panose="020B0604030504040204" pitchFamily="50" charset="-128"/>
              </a:rPr>
              <a:t>　・</a:t>
            </a:r>
            <a:r>
              <a:rPr lang="en-US" altLang="ja-JP" sz="2400" b="1" dirty="0">
                <a:solidFill>
                  <a:srgbClr val="002060"/>
                </a:solidFill>
                <a:latin typeface="Meiryo UI" panose="020B0604030504040204" pitchFamily="50" charset="-128"/>
                <a:ea typeface="Meiryo UI" panose="020B0604030504040204" pitchFamily="50" charset="-128"/>
              </a:rPr>
              <a:t>5</a:t>
            </a:r>
            <a:r>
              <a:rPr lang="ja-JP" altLang="en-US" sz="2400" b="1" dirty="0">
                <a:solidFill>
                  <a:srgbClr val="002060"/>
                </a:solidFill>
                <a:latin typeface="Meiryo UI" panose="020B0604030504040204" pitchFamily="50" charset="-128"/>
                <a:ea typeface="Meiryo UI" panose="020B0604030504040204" pitchFamily="50" charset="-128"/>
              </a:rPr>
              <a:t>分でできる！自社診断</a:t>
            </a:r>
            <a:br>
              <a:rPr lang="ja-JP" altLang="en-US" sz="2400" b="1" dirty="0">
                <a:solidFill>
                  <a:srgbClr val="002060"/>
                </a:solidFill>
                <a:latin typeface="Meiryo UI" panose="020B0604030504040204" pitchFamily="50" charset="-128"/>
                <a:ea typeface="Meiryo UI" panose="020B0604030504040204" pitchFamily="50" charset="-128"/>
              </a:rPr>
            </a:br>
            <a:r>
              <a:rPr lang="ja-JP" altLang="en-US" sz="2400" b="1" dirty="0">
                <a:solidFill>
                  <a:srgbClr val="002060"/>
                </a:solidFill>
                <a:latin typeface="Meiryo UI" panose="020B0604030504040204" pitchFamily="50" charset="-128"/>
                <a:ea typeface="Meiryo UI" panose="020B0604030504040204" pitchFamily="50" charset="-128"/>
              </a:rPr>
              <a:t>　　＆ポイント学習</a:t>
            </a:r>
          </a:p>
          <a:p>
            <a:pPr>
              <a:spcAft>
                <a:spcPts val="500"/>
              </a:spcAft>
            </a:pPr>
            <a:r>
              <a:rPr lang="ja-JP" altLang="en-US" sz="2400" b="1" dirty="0">
                <a:solidFill>
                  <a:srgbClr val="002060"/>
                </a:solidFill>
                <a:latin typeface="Meiryo UI" panose="020B0604030504040204" pitchFamily="50" charset="-128"/>
                <a:ea typeface="Meiryo UI" panose="020B0604030504040204" pitchFamily="50" charset="-128"/>
              </a:rPr>
              <a:t>　・セキュリティプレゼンター支援</a:t>
            </a:r>
          </a:p>
          <a:p>
            <a:r>
              <a:rPr lang="ja-JP" altLang="en-US" sz="2400" b="1" dirty="0">
                <a:solidFill>
                  <a:srgbClr val="002060"/>
                </a:solidFill>
                <a:latin typeface="Meiryo UI" panose="020B0604030504040204" pitchFamily="50" charset="-128"/>
                <a:ea typeface="Meiryo UI" panose="020B0604030504040204" pitchFamily="50" charset="-128"/>
              </a:rPr>
              <a:t>　・</a:t>
            </a:r>
            <a:r>
              <a:rPr lang="en-US" altLang="ja-JP" sz="2400" b="1" dirty="0">
                <a:solidFill>
                  <a:srgbClr val="00B0F0"/>
                </a:solidFill>
                <a:latin typeface="Meiryo UI" panose="020B0604030504040204" pitchFamily="50" charset="-128"/>
                <a:ea typeface="Meiryo UI" panose="020B0604030504040204" pitchFamily="50" charset="-128"/>
              </a:rPr>
              <a:t>SECURITY ACTION</a:t>
            </a:r>
            <a:br>
              <a:rPr lang="en-US" altLang="ja-JP" sz="2400" b="1" dirty="0">
                <a:solidFill>
                  <a:srgbClr val="002060"/>
                </a:solidFill>
                <a:latin typeface="Meiryo UI" panose="020B0604030504040204" pitchFamily="50" charset="-128"/>
                <a:ea typeface="Meiryo UI" panose="020B0604030504040204" pitchFamily="50" charset="-128"/>
              </a:rPr>
            </a:br>
            <a:r>
              <a:rPr lang="ja-JP" altLang="en-US" sz="2400" b="1" dirty="0">
                <a:solidFill>
                  <a:srgbClr val="002060"/>
                </a:solidFill>
                <a:latin typeface="Meiryo UI" panose="020B0604030504040204" pitchFamily="50" charset="-128"/>
                <a:ea typeface="Meiryo UI" panose="020B0604030504040204" pitchFamily="50" charset="-128"/>
              </a:rPr>
              <a:t>　　自己宣言者サイト</a:t>
            </a:r>
          </a:p>
        </p:txBody>
      </p:sp>
      <p:sp>
        <p:nvSpPr>
          <p:cNvPr id="21" name="テキスト ボックス 20">
            <a:extLst>
              <a:ext uri="{FF2B5EF4-FFF2-40B4-BE49-F238E27FC236}">
                <a16:creationId xmlns:a16="http://schemas.microsoft.com/office/drawing/2014/main" id="{BA101F61-C515-492B-BCBE-636EAC363CC2}"/>
              </a:ext>
            </a:extLst>
          </p:cNvPr>
          <p:cNvSpPr txBox="1"/>
          <p:nvPr/>
        </p:nvSpPr>
        <p:spPr>
          <a:xfrm>
            <a:off x="776536" y="116632"/>
            <a:ext cx="7272808" cy="923330"/>
          </a:xfrm>
          <a:prstGeom prst="rect">
            <a:avLst/>
          </a:prstGeom>
          <a:noFill/>
        </p:spPr>
        <p:txBody>
          <a:bodyPr wrap="square" rtlCol="0">
            <a:spAutoFit/>
          </a:bodyPr>
          <a:lstStyle/>
          <a:p>
            <a:r>
              <a:rPr lang="ja-JP" altLang="en-US" sz="3600" b="1" dirty="0">
                <a:solidFill>
                  <a:srgbClr val="002060"/>
                </a:solidFill>
                <a:latin typeface="Meiryo UI" panose="020B0604030504040204" pitchFamily="50" charset="-128"/>
                <a:ea typeface="Meiryo UI" panose="020B0604030504040204" pitchFamily="50" charset="-128"/>
              </a:rPr>
              <a:t>情報セキュリティ対策支援サイト</a:t>
            </a:r>
            <a:endParaRPr lang="en-US" altLang="ja-JP" sz="3600" b="1" dirty="0">
              <a:solidFill>
                <a:srgbClr val="002060"/>
              </a:solidFill>
              <a:latin typeface="Meiryo UI" panose="020B0604030504040204" pitchFamily="50" charset="-128"/>
              <a:ea typeface="Meiryo UI" panose="020B0604030504040204" pitchFamily="50" charset="-128"/>
            </a:endParaRPr>
          </a:p>
          <a:p>
            <a:r>
              <a:rPr lang="en-US" altLang="ja-JP" b="1" dirty="0">
                <a:solidFill>
                  <a:srgbClr val="002060"/>
                </a:solidFill>
                <a:latin typeface="Meiryo UI" panose="020B0604030504040204" pitchFamily="50" charset="-128"/>
                <a:ea typeface="Meiryo UI" panose="020B0604030504040204" pitchFamily="50" charset="-128"/>
              </a:rPr>
              <a:t>https://security-shien.ipa.go.jp/</a:t>
            </a:r>
            <a:endParaRPr lang="ja-JP" altLang="en-US" b="1" dirty="0">
              <a:solidFill>
                <a:srgbClr val="002060"/>
              </a:solidFill>
              <a:latin typeface="Meiryo UI" panose="020B0604030504040204" pitchFamily="50" charset="-128"/>
              <a:ea typeface="Meiryo UI" panose="020B0604030504040204" pitchFamily="50" charset="-128"/>
            </a:endParaRPr>
          </a:p>
        </p:txBody>
      </p:sp>
      <p:grpSp>
        <p:nvGrpSpPr>
          <p:cNvPr id="9" name="グループ化 8">
            <a:extLst>
              <a:ext uri="{FF2B5EF4-FFF2-40B4-BE49-F238E27FC236}">
                <a16:creationId xmlns:a16="http://schemas.microsoft.com/office/drawing/2014/main" id="{1A6213FB-8F6A-451E-B4EB-F4AE345C0687}"/>
              </a:ext>
            </a:extLst>
          </p:cNvPr>
          <p:cNvGrpSpPr/>
          <p:nvPr/>
        </p:nvGrpSpPr>
        <p:grpSpPr>
          <a:xfrm>
            <a:off x="5631986" y="6049321"/>
            <a:ext cx="3817236" cy="324926"/>
            <a:chOff x="839741" y="6532987"/>
            <a:chExt cx="2012214" cy="324926"/>
          </a:xfrm>
        </p:grpSpPr>
        <p:grpSp>
          <p:nvGrpSpPr>
            <p:cNvPr id="11" name="グループ化 8">
              <a:extLst>
                <a:ext uri="{FF2B5EF4-FFF2-40B4-BE49-F238E27FC236}">
                  <a16:creationId xmlns:a16="http://schemas.microsoft.com/office/drawing/2014/main" id="{77A35B88-9C6D-4D77-BE1B-17FB4BA0B65D}"/>
                </a:ext>
              </a:extLst>
            </p:cNvPr>
            <p:cNvGrpSpPr>
              <a:grpSpLocks/>
            </p:cNvGrpSpPr>
            <p:nvPr/>
          </p:nvGrpSpPr>
          <p:grpSpPr bwMode="auto">
            <a:xfrm>
              <a:off x="839741" y="6532988"/>
              <a:ext cx="1632631" cy="324925"/>
              <a:chOff x="1521216" y="5767037"/>
              <a:chExt cx="1967971" cy="665570"/>
            </a:xfrm>
          </p:grpSpPr>
          <p:sp>
            <p:nvSpPr>
              <p:cNvPr id="14" name="正方形/長方形 13">
                <a:extLst>
                  <a:ext uri="{FF2B5EF4-FFF2-40B4-BE49-F238E27FC236}">
                    <a16:creationId xmlns:a16="http://schemas.microsoft.com/office/drawing/2014/main" id="{B1D734F3-A380-45B9-89B1-47B55585508D}"/>
                  </a:ext>
                </a:extLst>
              </p:cNvPr>
              <p:cNvSpPr/>
              <p:nvPr/>
            </p:nvSpPr>
            <p:spPr>
              <a:xfrm>
                <a:off x="1521731" y="5767037"/>
                <a:ext cx="1967456" cy="61784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ja-JP"/>
                </a:defPPr>
                <a:lvl1pPr algn="l" rtl="0" fontAlgn="base">
                  <a:spcBef>
                    <a:spcPct val="0"/>
                  </a:spcBef>
                  <a:spcAft>
                    <a:spcPct val="0"/>
                  </a:spcAft>
                  <a:defRPr kumimoji="1" sz="2400" kern="1200">
                    <a:solidFill>
                      <a:schemeClr val="lt1"/>
                    </a:solidFill>
                    <a:latin typeface="+mn-lt"/>
                    <a:ea typeface="+mn-ea"/>
                    <a:cs typeface="+mn-cs"/>
                  </a:defRPr>
                </a:lvl1pPr>
                <a:lvl2pPr marL="457200" algn="l" rtl="0" fontAlgn="base">
                  <a:spcBef>
                    <a:spcPct val="0"/>
                  </a:spcBef>
                  <a:spcAft>
                    <a:spcPct val="0"/>
                  </a:spcAft>
                  <a:defRPr kumimoji="1" sz="2400" kern="1200">
                    <a:solidFill>
                      <a:schemeClr val="lt1"/>
                    </a:solidFill>
                    <a:latin typeface="+mn-lt"/>
                    <a:ea typeface="+mn-ea"/>
                    <a:cs typeface="+mn-cs"/>
                  </a:defRPr>
                </a:lvl2pPr>
                <a:lvl3pPr marL="914400" algn="l" rtl="0" fontAlgn="base">
                  <a:spcBef>
                    <a:spcPct val="0"/>
                  </a:spcBef>
                  <a:spcAft>
                    <a:spcPct val="0"/>
                  </a:spcAft>
                  <a:defRPr kumimoji="1" sz="2400" kern="1200">
                    <a:solidFill>
                      <a:schemeClr val="lt1"/>
                    </a:solidFill>
                    <a:latin typeface="+mn-lt"/>
                    <a:ea typeface="+mn-ea"/>
                    <a:cs typeface="+mn-cs"/>
                  </a:defRPr>
                </a:lvl3pPr>
                <a:lvl4pPr marL="1371600" algn="l" rtl="0" fontAlgn="base">
                  <a:spcBef>
                    <a:spcPct val="0"/>
                  </a:spcBef>
                  <a:spcAft>
                    <a:spcPct val="0"/>
                  </a:spcAft>
                  <a:defRPr kumimoji="1" sz="2400" kern="1200">
                    <a:solidFill>
                      <a:schemeClr val="lt1"/>
                    </a:solidFill>
                    <a:latin typeface="+mn-lt"/>
                    <a:ea typeface="+mn-ea"/>
                    <a:cs typeface="+mn-cs"/>
                  </a:defRPr>
                </a:lvl4pPr>
                <a:lvl5pPr marL="1828800" algn="l" rtl="0" fontAlgn="base">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defRPr/>
                </a:pPr>
                <a:endParaRPr lang="ja-JP" altLang="en-US" sz="2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3">
                <a:extLst>
                  <a:ext uri="{FF2B5EF4-FFF2-40B4-BE49-F238E27FC236}">
                    <a16:creationId xmlns:a16="http://schemas.microsoft.com/office/drawing/2014/main" id="{FFF5C95B-BF4E-47FB-8739-366894040426}"/>
                  </a:ext>
                </a:extLst>
              </p:cNvPr>
              <p:cNvSpPr txBox="1"/>
              <p:nvPr/>
            </p:nvSpPr>
            <p:spPr>
              <a:xfrm>
                <a:off x="1521216" y="5808261"/>
                <a:ext cx="1967454" cy="62434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lvl1pPr eaLnBrk="0" hangingPunct="0">
                  <a:spcBef>
                    <a:spcPct val="20000"/>
                  </a:spcBef>
                  <a:buClr>
                    <a:srgbClr val="000066"/>
                  </a:buClr>
                  <a:buFont typeface="Wingdings" pitchFamily="2" charset="2"/>
                  <a:buChar char="s"/>
                  <a:defRPr kumimoji="1" sz="3200">
                    <a:solidFill>
                      <a:srgbClr val="000066"/>
                    </a:solidFill>
                    <a:latin typeface="IPA Pゴシック" pitchFamily="50" charset="-128"/>
                    <a:ea typeface="IPA Pゴシック" pitchFamily="50" charset="-128"/>
                  </a:defRPr>
                </a:lvl1pPr>
                <a:lvl2pPr indent="-285750" eaLnBrk="0" hangingPunct="0">
                  <a:spcBef>
                    <a:spcPct val="20000"/>
                  </a:spcBef>
                  <a:buClr>
                    <a:srgbClr val="FF0000"/>
                  </a:buClr>
                  <a:buFont typeface="Arial" charset="0"/>
                  <a:buChar char="•"/>
                  <a:defRPr kumimoji="1" sz="2800">
                    <a:solidFill>
                      <a:schemeClr val="tx1"/>
                    </a:solidFill>
                    <a:latin typeface="IPA Pゴシック" pitchFamily="50" charset="-128"/>
                    <a:ea typeface="IPA Pゴシック" pitchFamily="50" charset="-128"/>
                  </a:defRPr>
                </a:lvl2pPr>
                <a:lvl3pPr indent="-228600" eaLnBrk="0" hangingPunct="0">
                  <a:spcBef>
                    <a:spcPct val="20000"/>
                  </a:spcBef>
                  <a:buClr>
                    <a:srgbClr val="000066"/>
                  </a:buClr>
                  <a:buFont typeface="Arial" charset="0"/>
                  <a:buChar char="•"/>
                  <a:defRPr kumimoji="1" sz="2400">
                    <a:solidFill>
                      <a:schemeClr val="tx1"/>
                    </a:solidFill>
                    <a:latin typeface="IPA Pゴシック" pitchFamily="50" charset="-128"/>
                    <a:ea typeface="IPA Pゴシック" pitchFamily="50" charset="-128"/>
                  </a:defRPr>
                </a:lvl3pPr>
                <a:lvl4pPr indent="-228600" eaLnBrk="0" hangingPunct="0">
                  <a:spcBef>
                    <a:spcPct val="20000"/>
                  </a:spcBef>
                  <a:buClr>
                    <a:srgbClr val="FF0000"/>
                  </a:buClr>
                  <a:buFont typeface="Arial" charset="0"/>
                  <a:buChar char="•"/>
                  <a:defRPr kumimoji="1" sz="2000">
                    <a:solidFill>
                      <a:schemeClr val="tx1"/>
                    </a:solidFill>
                    <a:latin typeface="IPA Pゴシック" pitchFamily="50" charset="-128"/>
                    <a:ea typeface="IPA Pゴシック" pitchFamily="50" charset="-128"/>
                  </a:defRPr>
                </a:lvl4pPr>
                <a:lvl5pPr indent="-228600" eaLnBrk="0" hangingPunct="0">
                  <a:spcBef>
                    <a:spcPct val="20000"/>
                  </a:spcBef>
                  <a:buClr>
                    <a:srgbClr val="000066"/>
                  </a:buClr>
                  <a:buFont typeface="Arial" charset="0"/>
                  <a:buChar char="»"/>
                  <a:defRPr kumimoji="1" sz="2000">
                    <a:solidFill>
                      <a:schemeClr val="tx1"/>
                    </a:solidFill>
                    <a:latin typeface="IPA Pゴシック" pitchFamily="50" charset="-128"/>
                    <a:ea typeface="IPA Pゴシック" pitchFamily="50" charset="-128"/>
                  </a:defRPr>
                </a:lvl5pPr>
                <a:lvl6pPr indent="-228600" eaLnBrk="0" fontAlgn="base" hangingPunct="0">
                  <a:spcBef>
                    <a:spcPct val="20000"/>
                  </a:spcBef>
                  <a:spcAft>
                    <a:spcPct val="0"/>
                  </a:spcAft>
                  <a:buClr>
                    <a:srgbClr val="000066"/>
                  </a:buClr>
                  <a:buFont typeface="Arial" charset="0"/>
                  <a:buChar char="»"/>
                  <a:defRPr kumimoji="1" sz="2000">
                    <a:solidFill>
                      <a:schemeClr val="tx1"/>
                    </a:solidFill>
                    <a:latin typeface="IPA Pゴシック" pitchFamily="50" charset="-128"/>
                    <a:ea typeface="IPA Pゴシック" pitchFamily="50" charset="-128"/>
                  </a:defRPr>
                </a:lvl6pPr>
                <a:lvl7pPr indent="-228600" eaLnBrk="0" fontAlgn="base" hangingPunct="0">
                  <a:spcBef>
                    <a:spcPct val="20000"/>
                  </a:spcBef>
                  <a:spcAft>
                    <a:spcPct val="0"/>
                  </a:spcAft>
                  <a:buClr>
                    <a:srgbClr val="000066"/>
                  </a:buClr>
                  <a:buFont typeface="Arial" charset="0"/>
                  <a:buChar char="»"/>
                  <a:defRPr kumimoji="1" sz="2000">
                    <a:solidFill>
                      <a:schemeClr val="tx1"/>
                    </a:solidFill>
                    <a:latin typeface="IPA Pゴシック" pitchFamily="50" charset="-128"/>
                    <a:ea typeface="IPA Pゴシック" pitchFamily="50" charset="-128"/>
                  </a:defRPr>
                </a:lvl7pPr>
                <a:lvl8pPr indent="-228600" eaLnBrk="0" fontAlgn="base" hangingPunct="0">
                  <a:spcBef>
                    <a:spcPct val="20000"/>
                  </a:spcBef>
                  <a:spcAft>
                    <a:spcPct val="0"/>
                  </a:spcAft>
                  <a:buClr>
                    <a:srgbClr val="000066"/>
                  </a:buClr>
                  <a:buFont typeface="Arial" charset="0"/>
                  <a:buChar char="»"/>
                  <a:defRPr kumimoji="1" sz="2000">
                    <a:solidFill>
                      <a:schemeClr val="tx1"/>
                    </a:solidFill>
                    <a:latin typeface="IPA Pゴシック" pitchFamily="50" charset="-128"/>
                    <a:ea typeface="IPA Pゴシック" pitchFamily="50" charset="-128"/>
                  </a:defRPr>
                </a:lvl8pPr>
                <a:lvl9pPr indent="-228600" eaLnBrk="0" fontAlgn="base" hangingPunct="0">
                  <a:spcBef>
                    <a:spcPct val="20000"/>
                  </a:spcBef>
                  <a:spcAft>
                    <a:spcPct val="0"/>
                  </a:spcAft>
                  <a:buClr>
                    <a:srgbClr val="000066"/>
                  </a:buClr>
                  <a:buFont typeface="Arial" charset="0"/>
                  <a:buChar char="»"/>
                  <a:defRPr kumimoji="1" sz="2000">
                    <a:solidFill>
                      <a:schemeClr val="tx1"/>
                    </a:solidFill>
                    <a:latin typeface="IPA Pゴシック" pitchFamily="50" charset="-128"/>
                    <a:ea typeface="IPA Pゴシック" pitchFamily="50" charset="-128"/>
                  </a:defRPr>
                </a:lvl9pPr>
              </a:lstStyle>
              <a:p>
                <a:pPr algn="just" eaLnBrk="1" hangingPunct="1">
                  <a:spcBef>
                    <a:spcPct val="0"/>
                  </a:spcBef>
                  <a:buClrTx/>
                  <a:buNone/>
                  <a:defRPr/>
                </a:pPr>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情報セキュリティ対策支援サイト</a:t>
                </a:r>
              </a:p>
            </p:txBody>
          </p:sp>
        </p:grpSp>
        <p:sp>
          <p:nvSpPr>
            <p:cNvPr id="12" name="正方形/長方形 11">
              <a:extLst>
                <a:ext uri="{FF2B5EF4-FFF2-40B4-BE49-F238E27FC236}">
                  <a16:creationId xmlns:a16="http://schemas.microsoft.com/office/drawing/2014/main" id="{14E70499-E654-4CEC-86E3-2DF6D5BF7041}"/>
                </a:ext>
              </a:extLst>
            </p:cNvPr>
            <p:cNvSpPr/>
            <p:nvPr/>
          </p:nvSpPr>
          <p:spPr bwMode="auto">
            <a:xfrm>
              <a:off x="2472373" y="6532987"/>
              <a:ext cx="379582" cy="301625"/>
            </a:xfrm>
            <a:prstGeom prst="rect">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defPPr>
                <a:defRPr lang="ja-JP"/>
              </a:defPPr>
              <a:lvl1pPr algn="l" rtl="0" fontAlgn="base">
                <a:spcBef>
                  <a:spcPct val="0"/>
                </a:spcBef>
                <a:spcAft>
                  <a:spcPct val="0"/>
                </a:spcAft>
                <a:defRPr kumimoji="1" sz="2400" kern="1200">
                  <a:solidFill>
                    <a:schemeClr val="lt1"/>
                  </a:solidFill>
                  <a:latin typeface="+mn-lt"/>
                  <a:ea typeface="+mn-ea"/>
                  <a:cs typeface="+mn-cs"/>
                </a:defRPr>
              </a:lvl1pPr>
              <a:lvl2pPr marL="457200" algn="l" rtl="0" fontAlgn="base">
                <a:spcBef>
                  <a:spcPct val="0"/>
                </a:spcBef>
                <a:spcAft>
                  <a:spcPct val="0"/>
                </a:spcAft>
                <a:defRPr kumimoji="1" sz="2400" kern="1200">
                  <a:solidFill>
                    <a:schemeClr val="lt1"/>
                  </a:solidFill>
                  <a:latin typeface="+mn-lt"/>
                  <a:ea typeface="+mn-ea"/>
                  <a:cs typeface="+mn-cs"/>
                </a:defRPr>
              </a:lvl2pPr>
              <a:lvl3pPr marL="914400" algn="l" rtl="0" fontAlgn="base">
                <a:spcBef>
                  <a:spcPct val="0"/>
                </a:spcBef>
                <a:spcAft>
                  <a:spcPct val="0"/>
                </a:spcAft>
                <a:defRPr kumimoji="1" sz="2400" kern="1200">
                  <a:solidFill>
                    <a:schemeClr val="lt1"/>
                  </a:solidFill>
                  <a:latin typeface="+mn-lt"/>
                  <a:ea typeface="+mn-ea"/>
                  <a:cs typeface="+mn-cs"/>
                </a:defRPr>
              </a:lvl3pPr>
              <a:lvl4pPr marL="1371600" algn="l" rtl="0" fontAlgn="base">
                <a:spcBef>
                  <a:spcPct val="0"/>
                </a:spcBef>
                <a:spcAft>
                  <a:spcPct val="0"/>
                </a:spcAft>
                <a:defRPr kumimoji="1" sz="2400" kern="1200">
                  <a:solidFill>
                    <a:schemeClr val="lt1"/>
                  </a:solidFill>
                  <a:latin typeface="+mn-lt"/>
                  <a:ea typeface="+mn-ea"/>
                  <a:cs typeface="+mn-cs"/>
                </a:defRPr>
              </a:lvl4pPr>
              <a:lvl5pPr marL="1828800" algn="l" rtl="0" fontAlgn="base">
                <a:spcBef>
                  <a:spcPct val="0"/>
                </a:spcBef>
                <a:spcAft>
                  <a:spcPct val="0"/>
                </a:spcAft>
                <a:defRPr kumimoji="1" sz="2400" kern="1200">
                  <a:solidFill>
                    <a:schemeClr val="lt1"/>
                  </a:solidFill>
                  <a:latin typeface="+mn-lt"/>
                  <a:ea typeface="+mn-ea"/>
                  <a:cs typeface="+mn-cs"/>
                </a:defRPr>
              </a:lvl5pPr>
              <a:lvl6pPr marL="2286000" algn="l" defTabSz="914400" rtl="0" eaLnBrk="1" latinLnBrk="0" hangingPunct="1">
                <a:defRPr kumimoji="1" sz="2400" kern="1200">
                  <a:solidFill>
                    <a:schemeClr val="lt1"/>
                  </a:solidFill>
                  <a:latin typeface="+mn-lt"/>
                  <a:ea typeface="+mn-ea"/>
                  <a:cs typeface="+mn-cs"/>
                </a:defRPr>
              </a:lvl6pPr>
              <a:lvl7pPr marL="2743200" algn="l" defTabSz="914400" rtl="0" eaLnBrk="1" latinLnBrk="0" hangingPunct="1">
                <a:defRPr kumimoji="1" sz="2400" kern="1200">
                  <a:solidFill>
                    <a:schemeClr val="lt1"/>
                  </a:solidFill>
                  <a:latin typeface="+mn-lt"/>
                  <a:ea typeface="+mn-ea"/>
                  <a:cs typeface="+mn-cs"/>
                </a:defRPr>
              </a:lvl7pPr>
              <a:lvl8pPr marL="3200400" algn="l" defTabSz="914400" rtl="0" eaLnBrk="1" latinLnBrk="0" hangingPunct="1">
                <a:defRPr kumimoji="1" sz="2400" kern="1200">
                  <a:solidFill>
                    <a:schemeClr val="lt1"/>
                  </a:solidFill>
                  <a:latin typeface="+mn-lt"/>
                  <a:ea typeface="+mn-ea"/>
                  <a:cs typeface="+mn-cs"/>
                </a:defRPr>
              </a:lvl8pPr>
              <a:lvl9pPr marL="3657600" algn="l" defTabSz="914400" rtl="0" eaLnBrk="1" latinLnBrk="0" hangingPunct="1">
                <a:defRPr kumimoji="1" sz="2400" kern="1200">
                  <a:solidFill>
                    <a:schemeClr val="lt1"/>
                  </a:solidFill>
                  <a:latin typeface="+mn-lt"/>
                  <a:ea typeface="+mn-ea"/>
                  <a:cs typeface="+mn-cs"/>
                </a:defRPr>
              </a:lvl9pPr>
            </a:lstStyle>
            <a:p>
              <a:pPr algn="ctr">
                <a:defRPr/>
              </a:pPr>
              <a:r>
                <a:rPr lang="ja-JP" altLang="en-US" sz="1400" dirty="0">
                  <a:latin typeface="+mn-ea"/>
                  <a:cs typeface="メイリオ" panose="020B0604030504040204" pitchFamily="50" charset="-128"/>
                </a:rPr>
                <a:t>検索</a:t>
              </a:r>
            </a:p>
          </p:txBody>
        </p:sp>
      </p:grpSp>
      <p:sp>
        <p:nvSpPr>
          <p:cNvPr id="10" name="矢印: 左 9">
            <a:extLst>
              <a:ext uri="{FF2B5EF4-FFF2-40B4-BE49-F238E27FC236}">
                <a16:creationId xmlns:a16="http://schemas.microsoft.com/office/drawing/2014/main" id="{74A8D6EB-B3BB-4D93-A578-6E76F250E650}"/>
              </a:ext>
            </a:extLst>
          </p:cNvPr>
          <p:cNvSpPr/>
          <p:nvPr/>
        </p:nvSpPr>
        <p:spPr>
          <a:xfrm rot="2320594">
            <a:off x="9235735" y="6194034"/>
            <a:ext cx="346407" cy="31382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ja-JP" altLang="en-US"/>
          </a:p>
        </p:txBody>
      </p:sp>
      <p:pic>
        <p:nvPicPr>
          <p:cNvPr id="2" name="図 1">
            <a:extLst>
              <a:ext uri="{FF2B5EF4-FFF2-40B4-BE49-F238E27FC236}">
                <a16:creationId xmlns:a16="http://schemas.microsoft.com/office/drawing/2014/main" id="{24C65136-2AFC-4855-99B8-B7DC6FB958EC}"/>
              </a:ext>
            </a:extLst>
          </p:cNvPr>
          <p:cNvPicPr>
            <a:picLocks noChangeAspect="1"/>
          </p:cNvPicPr>
          <p:nvPr/>
        </p:nvPicPr>
        <p:blipFill>
          <a:blip r:embed="rId2"/>
          <a:stretch>
            <a:fillRect/>
          </a:stretch>
        </p:blipFill>
        <p:spPr>
          <a:xfrm>
            <a:off x="5672269" y="2560624"/>
            <a:ext cx="3736670" cy="3432393"/>
          </a:xfrm>
          <a:prstGeom prst="rect">
            <a:avLst/>
          </a:prstGeom>
          <a:ln>
            <a:solidFill>
              <a:schemeClr val="bg2"/>
            </a:solidFill>
          </a:ln>
        </p:spPr>
      </p:pic>
      <p:pic>
        <p:nvPicPr>
          <p:cNvPr id="16" name="図 15">
            <a:extLst>
              <a:ext uri="{FF2B5EF4-FFF2-40B4-BE49-F238E27FC236}">
                <a16:creationId xmlns:a16="http://schemas.microsoft.com/office/drawing/2014/main" id="{258795D0-4C24-4D4D-9925-0A4D7724F526}"/>
              </a:ext>
            </a:extLst>
          </p:cNvPr>
          <p:cNvPicPr>
            <a:picLocks noChangeAspect="1"/>
          </p:cNvPicPr>
          <p:nvPr/>
        </p:nvPicPr>
        <p:blipFill>
          <a:blip r:embed="rId3"/>
          <a:stretch>
            <a:fillRect/>
          </a:stretch>
        </p:blipFill>
        <p:spPr>
          <a:xfrm>
            <a:off x="7036548" y="108134"/>
            <a:ext cx="1012796" cy="1013682"/>
          </a:xfrm>
          <a:prstGeom prst="rect">
            <a:avLst/>
          </a:prstGeom>
        </p:spPr>
      </p:pic>
      <p:pic>
        <p:nvPicPr>
          <p:cNvPr id="13" name="図 12">
            <a:extLst>
              <a:ext uri="{FF2B5EF4-FFF2-40B4-BE49-F238E27FC236}">
                <a16:creationId xmlns:a16="http://schemas.microsoft.com/office/drawing/2014/main" id="{5E56FCBE-C553-4CED-8A82-0511F12F506A}"/>
              </a:ext>
            </a:extLst>
          </p:cNvPr>
          <p:cNvPicPr>
            <a:picLocks noChangeAspect="1"/>
          </p:cNvPicPr>
          <p:nvPr/>
        </p:nvPicPr>
        <p:blipFill>
          <a:blip r:embed="rId4"/>
          <a:stretch>
            <a:fillRect/>
          </a:stretch>
        </p:blipFill>
        <p:spPr>
          <a:xfrm>
            <a:off x="1136576" y="4754341"/>
            <a:ext cx="2592287" cy="1482971"/>
          </a:xfrm>
          <a:prstGeom prst="rect">
            <a:avLst/>
          </a:prstGeom>
          <a:effectLst>
            <a:softEdge rad="31750"/>
          </a:effectLst>
        </p:spPr>
      </p:pic>
      <p:sp>
        <p:nvSpPr>
          <p:cNvPr id="18" name="スライド番号プレースホルダー 5">
            <a:extLst>
              <a:ext uri="{FF2B5EF4-FFF2-40B4-BE49-F238E27FC236}">
                <a16:creationId xmlns:a16="http://schemas.microsoft.com/office/drawing/2014/main" id="{F29CEF2A-71D6-45F6-9B15-CAEBEF987BD5}"/>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29</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8C6BD476-BACD-4B51-8DD6-AB89597E98BF}"/>
              </a:ext>
            </a:extLst>
          </p:cNvPr>
          <p:cNvSpPr>
            <a:spLocks noGrp="1"/>
          </p:cNvSpPr>
          <p:nvPr>
            <p:ph type="dt" sz="half" idx="10"/>
          </p:nvPr>
        </p:nvSpPr>
        <p:spPr/>
        <p:txBody>
          <a:bodyPr/>
          <a:lstStyle/>
          <a:p>
            <a:r>
              <a:rPr lang="en-US" altLang="ja-JP"/>
              <a:t>2020/12/8</a:t>
            </a:r>
            <a:endParaRPr lang="ja-JP" altLang="en-US"/>
          </a:p>
        </p:txBody>
      </p:sp>
      <p:sp>
        <p:nvSpPr>
          <p:cNvPr id="4" name="フッター プレースホルダー 3">
            <a:extLst>
              <a:ext uri="{FF2B5EF4-FFF2-40B4-BE49-F238E27FC236}">
                <a16:creationId xmlns:a16="http://schemas.microsoft.com/office/drawing/2014/main" id="{AE68D3B6-2CD7-434C-ADC7-0D8E05BB35D6}"/>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2028736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男, スーツ, モニター, 記号 が含まれている画像&#10;&#10;自動的に生成された説明">
            <a:extLst>
              <a:ext uri="{FF2B5EF4-FFF2-40B4-BE49-F238E27FC236}">
                <a16:creationId xmlns:a16="http://schemas.microsoft.com/office/drawing/2014/main" id="{C9C7D3F3-14AD-4045-822D-CE473437A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614" y="3259343"/>
            <a:ext cx="2771775" cy="2209800"/>
          </a:xfrm>
          <a:prstGeom prst="rect">
            <a:avLst/>
          </a:prstGeom>
        </p:spPr>
      </p:pic>
      <p:pic>
        <p:nvPicPr>
          <p:cNvPr id="13" name="図 12" descr="女性, スーツ, 電車, 立つ が含まれている画像&#10;&#10;自動的に生成された説明">
            <a:extLst>
              <a:ext uri="{FF2B5EF4-FFF2-40B4-BE49-F238E27FC236}">
                <a16:creationId xmlns:a16="http://schemas.microsoft.com/office/drawing/2014/main" id="{71B620B3-32AE-4E75-A443-BF1A05C12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957" y="4292177"/>
            <a:ext cx="2771775" cy="2200275"/>
          </a:xfrm>
          <a:prstGeom prst="rect">
            <a:avLst/>
          </a:prstGeom>
        </p:spPr>
      </p:pic>
      <p:sp>
        <p:nvSpPr>
          <p:cNvPr id="2" name="タイトル 1"/>
          <p:cNvSpPr>
            <a:spLocks noGrp="1"/>
          </p:cNvSpPr>
          <p:nvPr>
            <p:ph type="title"/>
          </p:nvPr>
        </p:nvSpPr>
        <p:spPr>
          <a:xfrm>
            <a:off x="507339" y="44450"/>
            <a:ext cx="8262085" cy="1081088"/>
          </a:xfrm>
        </p:spPr>
        <p:txBody>
          <a:bodyPr/>
          <a:lstStyle/>
          <a:p>
            <a:r>
              <a:rPr lang="ja-JP" altLang="en-US" sz="2000" b="1" dirty="0">
                <a:solidFill>
                  <a:schemeClr val="accent6">
                    <a:lumMod val="75000"/>
                  </a:schemeClr>
                </a:solidFill>
                <a:latin typeface="Meiryo UI" panose="020B0604030504040204" pitchFamily="50" charset="-128"/>
                <a:ea typeface="Meiryo UI" panose="020B0604030504040204" pitchFamily="50" charset="-128"/>
              </a:rPr>
              <a:t>情報セキュリティ対策支援サイト</a:t>
            </a:r>
            <a:br>
              <a:rPr lang="en-US" altLang="ja-JP" b="1" dirty="0">
                <a:solidFill>
                  <a:schemeClr val="accent6">
                    <a:lumMod val="75000"/>
                  </a:schemeClr>
                </a:solidFill>
                <a:latin typeface="Meiryo UI" panose="020B0604030504040204" pitchFamily="50" charset="-128"/>
                <a:ea typeface="Meiryo UI" panose="020B0604030504040204" pitchFamily="50" charset="-128"/>
              </a:rPr>
            </a:br>
            <a:r>
              <a:rPr lang="en-US" altLang="ja-JP" b="1" dirty="0">
                <a:solidFill>
                  <a:schemeClr val="accent6">
                    <a:lumMod val="75000"/>
                  </a:schemeClr>
                </a:solidFill>
                <a:latin typeface="Meiryo UI" panose="020B0604030504040204" pitchFamily="50" charset="-128"/>
                <a:ea typeface="Meiryo UI" panose="020B0604030504040204" pitchFamily="50" charset="-128"/>
              </a:rPr>
              <a:t>5</a:t>
            </a:r>
            <a:r>
              <a:rPr lang="ja-JP" altLang="en-US" b="1" dirty="0">
                <a:solidFill>
                  <a:schemeClr val="accent6">
                    <a:lumMod val="75000"/>
                  </a:schemeClr>
                </a:solidFill>
                <a:latin typeface="Meiryo UI" panose="020B0604030504040204" pitchFamily="50" charset="-128"/>
                <a:ea typeface="Meiryo UI" panose="020B0604030504040204" pitchFamily="50" charset="-128"/>
              </a:rPr>
              <a:t>分でできる！自社診断＆ポイント学習</a:t>
            </a:r>
            <a:endParaRPr kumimoji="1" lang="ja-JP" altLang="en-US" b="1" dirty="0">
              <a:solidFill>
                <a:schemeClr val="accent6">
                  <a:lumMod val="75000"/>
                </a:schemeClr>
              </a:solidFill>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B3DCFA21-A804-4642-AAED-6074320CAD73}"/>
              </a:ext>
            </a:extLst>
          </p:cNvPr>
          <p:cNvSpPr txBox="1"/>
          <p:nvPr/>
        </p:nvSpPr>
        <p:spPr>
          <a:xfrm>
            <a:off x="5693781" y="5971140"/>
            <a:ext cx="2021707" cy="338554"/>
          </a:xfrm>
          <a:prstGeom prst="rect">
            <a:avLst/>
          </a:prstGeom>
          <a:solidFill>
            <a:schemeClr val="bg1">
              <a:alpha val="50000"/>
            </a:schemeClr>
          </a:solidFill>
        </p:spPr>
        <p:txBody>
          <a:bodyPr wrap="none" rtlCol="0">
            <a:spAutoFit/>
          </a:bodyPr>
          <a:lstStyle/>
          <a:p>
            <a:r>
              <a:rPr lang="ja-JP" altLang="en-US" sz="1600" dirty="0">
                <a:solidFill>
                  <a:srgbClr val="FF0000"/>
                </a:solidFill>
                <a:latin typeface="Meiryo UI" panose="020B0604030504040204" pitchFamily="50" charset="-128"/>
                <a:ea typeface="Meiryo UI" panose="020B0604030504040204" pitchFamily="50" charset="-128"/>
              </a:rPr>
              <a:t>修了証も発行できます</a:t>
            </a:r>
          </a:p>
        </p:txBody>
      </p:sp>
      <p:pic>
        <p:nvPicPr>
          <p:cNvPr id="7" name="図 6">
            <a:extLst>
              <a:ext uri="{FF2B5EF4-FFF2-40B4-BE49-F238E27FC236}">
                <a16:creationId xmlns:a16="http://schemas.microsoft.com/office/drawing/2014/main" id="{BACA7624-4E60-4033-A23C-D80D975C1930}"/>
              </a:ext>
            </a:extLst>
          </p:cNvPr>
          <p:cNvPicPr>
            <a:picLocks noChangeAspect="1"/>
          </p:cNvPicPr>
          <p:nvPr/>
        </p:nvPicPr>
        <p:blipFill>
          <a:blip r:embed="rId4"/>
          <a:stretch>
            <a:fillRect/>
          </a:stretch>
        </p:blipFill>
        <p:spPr>
          <a:xfrm>
            <a:off x="4731450" y="3259344"/>
            <a:ext cx="4320000" cy="2170463"/>
          </a:xfrm>
          <a:prstGeom prst="rect">
            <a:avLst/>
          </a:prstGeom>
        </p:spPr>
      </p:pic>
      <p:pic>
        <p:nvPicPr>
          <p:cNvPr id="12" name="図 11">
            <a:extLst>
              <a:ext uri="{FF2B5EF4-FFF2-40B4-BE49-F238E27FC236}">
                <a16:creationId xmlns:a16="http://schemas.microsoft.com/office/drawing/2014/main" id="{2E975B84-BE3A-42B6-B376-A86B6758F47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810557" y="4258844"/>
            <a:ext cx="1543265" cy="2172003"/>
          </a:xfrm>
          <a:prstGeom prst="rect">
            <a:avLst/>
          </a:prstGeom>
          <a:effectLst>
            <a:outerShdw blurRad="50800" dist="38100" dir="5400000" algn="t" rotWithShape="0">
              <a:prstClr val="black">
                <a:alpha val="40000"/>
              </a:prstClr>
            </a:outerShdw>
          </a:effectLst>
        </p:spPr>
      </p:pic>
      <p:sp>
        <p:nvSpPr>
          <p:cNvPr id="11" name="テキスト ボックス 10">
            <a:extLst>
              <a:ext uri="{FF2B5EF4-FFF2-40B4-BE49-F238E27FC236}">
                <a16:creationId xmlns:a16="http://schemas.microsoft.com/office/drawing/2014/main" id="{A1C3D60F-D63D-47AC-BCAD-87C8ABB3255F}"/>
              </a:ext>
            </a:extLst>
          </p:cNvPr>
          <p:cNvSpPr txBox="1"/>
          <p:nvPr/>
        </p:nvSpPr>
        <p:spPr>
          <a:xfrm>
            <a:off x="836433" y="1268760"/>
            <a:ext cx="8509055" cy="1944122"/>
          </a:xfrm>
          <a:prstGeom prst="rect">
            <a:avLst/>
          </a:prstGeom>
          <a:noFill/>
        </p:spPr>
        <p:txBody>
          <a:bodyPr wrap="square" rtlCol="0">
            <a:spAutoFit/>
          </a:bodyPr>
          <a:lstStyle/>
          <a:p>
            <a:pPr>
              <a:spcAft>
                <a:spcPts val="1000"/>
              </a:spcAft>
            </a:pPr>
            <a:r>
              <a:rPr lang="ja-JP" altLang="en-US" sz="2800" b="1" dirty="0">
                <a:solidFill>
                  <a:srgbClr val="002060"/>
                </a:solidFill>
                <a:latin typeface="Meiryo UI" panose="020B0604030504040204" pitchFamily="50" charset="-128"/>
                <a:ea typeface="Meiryo UI" panose="020B0604030504040204" pitchFamily="50" charset="-128"/>
              </a:rPr>
              <a:t>・職場での日常を取り入れた親しみやすいシナリオで、</a:t>
            </a:r>
            <a:br>
              <a:rPr lang="en-US" altLang="ja-JP" sz="2800" b="1" dirty="0">
                <a:solidFill>
                  <a:srgbClr val="002060"/>
                </a:solidFill>
                <a:latin typeface="Meiryo UI" panose="020B0604030504040204" pitchFamily="50" charset="-128"/>
                <a:ea typeface="Meiryo UI" panose="020B0604030504040204" pitchFamily="50" charset="-128"/>
              </a:rPr>
            </a:br>
            <a:r>
              <a:rPr lang="ja-JP" altLang="en-US" sz="2800" b="1" dirty="0">
                <a:solidFill>
                  <a:srgbClr val="002060"/>
                </a:solidFill>
                <a:latin typeface="Meiryo UI" panose="020B0604030504040204" pitchFamily="50" charset="-128"/>
                <a:ea typeface="Meiryo UI" panose="020B0604030504040204" pitchFamily="50" charset="-128"/>
              </a:rPr>
              <a:t>  セキュリティに関する様々な事例を疑似体験しながら</a:t>
            </a:r>
            <a:br>
              <a:rPr lang="en-US" altLang="ja-JP" sz="2800" b="1" dirty="0">
                <a:solidFill>
                  <a:srgbClr val="002060"/>
                </a:solidFill>
                <a:latin typeface="Meiryo UI" panose="020B0604030504040204" pitchFamily="50" charset="-128"/>
                <a:ea typeface="Meiryo UI" panose="020B0604030504040204" pitchFamily="50" charset="-128"/>
              </a:rPr>
            </a:br>
            <a:r>
              <a:rPr lang="ja-JP" altLang="en-US" sz="2800" b="1" dirty="0">
                <a:solidFill>
                  <a:srgbClr val="002060"/>
                </a:solidFill>
                <a:latin typeface="Meiryo UI" panose="020B0604030504040204" pitchFamily="50" charset="-128"/>
                <a:ea typeface="Meiryo UI" panose="020B0604030504040204" pitchFamily="50" charset="-128"/>
              </a:rPr>
              <a:t>　正しい対処法を</a:t>
            </a:r>
            <a:r>
              <a:rPr lang="en-US" altLang="ja-JP" sz="2800" b="1" dirty="0">
                <a:solidFill>
                  <a:srgbClr val="C00000"/>
                </a:solidFill>
                <a:latin typeface="Meiryo UI" panose="020B0604030504040204" pitchFamily="50" charset="-128"/>
                <a:ea typeface="Meiryo UI" panose="020B0604030504040204" pitchFamily="50" charset="-128"/>
              </a:rPr>
              <a:t>1</a:t>
            </a:r>
            <a:r>
              <a:rPr lang="ja-JP" altLang="en-US" sz="2800" b="1" dirty="0">
                <a:solidFill>
                  <a:srgbClr val="C00000"/>
                </a:solidFill>
                <a:latin typeface="Meiryo UI" panose="020B0604030504040204" pitchFamily="50" charset="-128"/>
                <a:ea typeface="Meiryo UI" panose="020B0604030504040204" pitchFamily="50" charset="-128"/>
              </a:rPr>
              <a:t>テーマ</a:t>
            </a:r>
            <a:r>
              <a:rPr lang="en-US" altLang="ja-JP" sz="2800" b="1" dirty="0">
                <a:solidFill>
                  <a:srgbClr val="C00000"/>
                </a:solidFill>
                <a:latin typeface="Meiryo UI" panose="020B0604030504040204" pitchFamily="50" charset="-128"/>
                <a:ea typeface="Meiryo UI" panose="020B0604030504040204" pitchFamily="50" charset="-128"/>
              </a:rPr>
              <a:t>5</a:t>
            </a:r>
            <a:r>
              <a:rPr lang="ja-JP" altLang="en-US" sz="2800" b="1" dirty="0">
                <a:solidFill>
                  <a:srgbClr val="C00000"/>
                </a:solidFill>
                <a:latin typeface="Meiryo UI" panose="020B0604030504040204" pitchFamily="50" charset="-128"/>
                <a:ea typeface="Meiryo UI" panose="020B0604030504040204" pitchFamily="50" charset="-128"/>
              </a:rPr>
              <a:t>分で</a:t>
            </a:r>
            <a:r>
              <a:rPr lang="ja-JP" altLang="en-US" sz="2800" b="1" dirty="0">
                <a:solidFill>
                  <a:srgbClr val="002060"/>
                </a:solidFill>
                <a:latin typeface="Meiryo UI" panose="020B0604030504040204" pitchFamily="50" charset="-128"/>
                <a:ea typeface="Meiryo UI" panose="020B0604030504040204" pitchFamily="50" charset="-128"/>
              </a:rPr>
              <a:t>学べる</a:t>
            </a:r>
          </a:p>
          <a:p>
            <a:pPr>
              <a:spcAft>
                <a:spcPts val="1000"/>
              </a:spcAft>
            </a:pPr>
            <a:r>
              <a:rPr lang="ja-JP" altLang="en-US" sz="2800" b="1" dirty="0">
                <a:solidFill>
                  <a:srgbClr val="002060"/>
                </a:solidFill>
                <a:latin typeface="Meiryo UI" panose="020B0604030504040204" pitchFamily="50" charset="-128"/>
                <a:ea typeface="Meiryo UI" panose="020B0604030504040204" pitchFamily="50" charset="-128"/>
              </a:rPr>
              <a:t>・学習テーマは自社診断の</a:t>
            </a:r>
            <a:r>
              <a:rPr lang="en-US" altLang="ja-JP" sz="2800" b="1" dirty="0">
                <a:solidFill>
                  <a:srgbClr val="002060"/>
                </a:solidFill>
                <a:latin typeface="Meiryo UI" panose="020B0604030504040204" pitchFamily="50" charset="-128"/>
                <a:ea typeface="Meiryo UI" panose="020B0604030504040204" pitchFamily="50" charset="-128"/>
              </a:rPr>
              <a:t>25</a:t>
            </a:r>
            <a:r>
              <a:rPr lang="ja-JP" altLang="en-US" sz="2800" b="1" dirty="0">
                <a:solidFill>
                  <a:srgbClr val="002060"/>
                </a:solidFill>
                <a:latin typeface="Meiryo UI" panose="020B0604030504040204" pitchFamily="50" charset="-128"/>
                <a:ea typeface="Meiryo UI" panose="020B0604030504040204" pitchFamily="50" charset="-128"/>
              </a:rPr>
              <a:t>の質問と連動</a:t>
            </a:r>
          </a:p>
        </p:txBody>
      </p:sp>
      <p:sp>
        <p:nvSpPr>
          <p:cNvPr id="15" name="スライド番号プレースホルダー 5">
            <a:extLst>
              <a:ext uri="{FF2B5EF4-FFF2-40B4-BE49-F238E27FC236}">
                <a16:creationId xmlns:a16="http://schemas.microsoft.com/office/drawing/2014/main" id="{FA53F9E0-9C80-4561-802E-2FA96431FB8F}"/>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30</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C8160568-5FAD-4AE1-B7DA-BB92424654AA}"/>
              </a:ext>
            </a:extLst>
          </p:cNvPr>
          <p:cNvSpPr>
            <a:spLocks noGrp="1"/>
          </p:cNvSpPr>
          <p:nvPr>
            <p:ph type="dt" sz="half" idx="10"/>
          </p:nvPr>
        </p:nvSpPr>
        <p:spPr/>
        <p:txBody>
          <a:bodyPr/>
          <a:lstStyle/>
          <a:p>
            <a:r>
              <a:rPr lang="en-US" altLang="ja-JP"/>
              <a:t>2020/12/8</a:t>
            </a:r>
            <a:endParaRPr lang="ja-JP" altLang="en-US"/>
          </a:p>
        </p:txBody>
      </p:sp>
      <p:sp>
        <p:nvSpPr>
          <p:cNvPr id="4" name="フッター プレースホルダー 3">
            <a:extLst>
              <a:ext uri="{FF2B5EF4-FFF2-40B4-BE49-F238E27FC236}">
                <a16:creationId xmlns:a16="http://schemas.microsoft.com/office/drawing/2014/main" id="{B7CE8563-86A4-446A-B10B-DCF5273F66D8}"/>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3057799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latin typeface="Meiryo UI" panose="020B0604030504040204" pitchFamily="50" charset="-128"/>
                <a:ea typeface="Meiryo UI" panose="020B0604030504040204" pitchFamily="50" charset="-128"/>
              </a:rPr>
              <a:t>映像で知る情報セキュリティ</a:t>
            </a:r>
            <a:br>
              <a:rPr lang="en-US" altLang="ja-JP" b="1" dirty="0">
                <a:latin typeface="Meiryo UI" panose="020B0604030504040204" pitchFamily="50" charset="-128"/>
                <a:ea typeface="Meiryo UI" panose="020B0604030504040204" pitchFamily="50" charset="-128"/>
              </a:rPr>
            </a:br>
            <a:r>
              <a:rPr lang="en-US" altLang="ja-JP" sz="2000" dirty="0">
                <a:solidFill>
                  <a:srgbClr val="00B0F0"/>
                </a:solidFill>
                <a:latin typeface="Arial 見出し"/>
              </a:rPr>
              <a:t>https://www.ipa.go.jp/security/keihatsu/videos/</a:t>
            </a:r>
            <a:endParaRPr lang="ja-JP" altLang="en-US" sz="2000" dirty="0">
              <a:latin typeface="Arial 見出し"/>
            </a:endParaRPr>
          </a:p>
        </p:txBody>
      </p:sp>
      <p:sp>
        <p:nvSpPr>
          <p:cNvPr id="3" name="コンテンツ プレースホルダー 2"/>
          <p:cNvSpPr>
            <a:spLocks noGrp="1"/>
          </p:cNvSpPr>
          <p:nvPr>
            <p:ph idx="1"/>
          </p:nvPr>
        </p:nvSpPr>
        <p:spPr>
          <a:xfrm>
            <a:off x="879475" y="1341438"/>
            <a:ext cx="8394700" cy="2303586"/>
          </a:xfrm>
        </p:spPr>
        <p:txBody>
          <a:bodyPr>
            <a:normAutofit lnSpcReduction="10000"/>
          </a:bodyPr>
          <a:lstStyle/>
          <a:p>
            <a:r>
              <a:rPr lang="ja-JP" altLang="en-US" sz="2800" b="1" dirty="0">
                <a:latin typeface="Meiryo UI" panose="020B0604030504040204" pitchFamily="50" charset="-128"/>
                <a:ea typeface="Meiryo UI" panose="020B0604030504040204" pitchFamily="50" charset="-128"/>
              </a:rPr>
              <a:t>情報セキュリティに関する様々な脅威と対策を</a:t>
            </a:r>
            <a:br>
              <a:rPr lang="en-US" altLang="ja-JP" sz="2800" b="1" dirty="0">
                <a:latin typeface="Meiryo UI" panose="020B0604030504040204" pitchFamily="50" charset="-128"/>
                <a:ea typeface="Meiryo UI" panose="020B0604030504040204" pitchFamily="50" charset="-128"/>
              </a:rPr>
            </a:br>
            <a:r>
              <a:rPr lang="en-US" altLang="ja-JP" sz="2800" b="1" dirty="0">
                <a:solidFill>
                  <a:srgbClr val="FF0000"/>
                </a:solidFill>
                <a:latin typeface="Meiryo UI" panose="020B0604030504040204" pitchFamily="50" charset="-128"/>
                <a:ea typeface="Meiryo UI" panose="020B0604030504040204" pitchFamily="50" charset="-128"/>
              </a:rPr>
              <a:t>10</a:t>
            </a:r>
            <a:r>
              <a:rPr lang="ja-JP" altLang="en-US" sz="2800" b="1" dirty="0">
                <a:solidFill>
                  <a:srgbClr val="FF0000"/>
                </a:solidFill>
                <a:latin typeface="Meiryo UI" panose="020B0604030504040204" pitchFamily="50" charset="-128"/>
                <a:ea typeface="Meiryo UI" panose="020B0604030504040204" pitchFamily="50" charset="-128"/>
              </a:rPr>
              <a:t>分程度のドラマなど</a:t>
            </a:r>
            <a:r>
              <a:rPr lang="ja-JP" altLang="en-US" sz="2800" b="1" dirty="0">
                <a:latin typeface="Meiryo UI" panose="020B0604030504040204" pitchFamily="50" charset="-128"/>
                <a:ea typeface="Meiryo UI" panose="020B0604030504040204" pitchFamily="50" charset="-128"/>
              </a:rPr>
              <a:t>で分かりやすく解説した</a:t>
            </a:r>
            <a:br>
              <a:rPr lang="en-US" altLang="ja-JP" sz="2800" b="1" dirty="0">
                <a:latin typeface="Meiryo UI" panose="020B0604030504040204" pitchFamily="50" charset="-128"/>
                <a:ea typeface="Meiryo UI" panose="020B0604030504040204" pitchFamily="50" charset="-128"/>
              </a:rPr>
            </a:br>
            <a:r>
              <a:rPr lang="ja-JP" altLang="en-US" sz="2800" b="1" dirty="0">
                <a:latin typeface="Meiryo UI" panose="020B0604030504040204" pitchFamily="50" charset="-128"/>
                <a:ea typeface="Meiryo UI" panose="020B0604030504040204" pitchFamily="50" charset="-128"/>
              </a:rPr>
              <a:t>映像コンテンツ</a:t>
            </a:r>
            <a:r>
              <a:rPr lang="en-US" altLang="ja-JP" sz="2800" b="1" dirty="0">
                <a:solidFill>
                  <a:srgbClr val="FF0000"/>
                </a:solidFill>
                <a:latin typeface="Meiryo UI" panose="020B0604030504040204" pitchFamily="50" charset="-128"/>
                <a:ea typeface="Meiryo UI" panose="020B0604030504040204" pitchFamily="50" charset="-128"/>
              </a:rPr>
              <a:t>27</a:t>
            </a:r>
            <a:r>
              <a:rPr lang="ja-JP" altLang="en-US" sz="2800" b="1" dirty="0">
                <a:solidFill>
                  <a:srgbClr val="FF0000"/>
                </a:solidFill>
                <a:latin typeface="Meiryo UI" panose="020B0604030504040204" pitchFamily="50" charset="-128"/>
                <a:ea typeface="Meiryo UI" panose="020B0604030504040204" pitchFamily="50" charset="-128"/>
              </a:rPr>
              <a:t>タイトル。</a:t>
            </a:r>
          </a:p>
          <a:p>
            <a:r>
              <a:rPr lang="en-US" altLang="ja-JP" sz="2800" b="1" dirty="0">
                <a:latin typeface="Meiryo UI" panose="020B0604030504040204" pitchFamily="50" charset="-128"/>
                <a:ea typeface="Meiryo UI" panose="020B0604030504040204" pitchFamily="50" charset="-128"/>
              </a:rPr>
              <a:t>YouTube</a:t>
            </a:r>
            <a:r>
              <a:rPr lang="ja-JP" altLang="en-US" sz="2800" b="1" dirty="0">
                <a:latin typeface="Meiryo UI" panose="020B0604030504040204" pitchFamily="50" charset="-128"/>
                <a:ea typeface="Meiryo UI" panose="020B0604030504040204" pitchFamily="50" charset="-128"/>
              </a:rPr>
              <a:t>「</a:t>
            </a:r>
            <a:r>
              <a:rPr lang="en-US" altLang="ja-JP" sz="2800" b="1" dirty="0">
                <a:solidFill>
                  <a:srgbClr val="FF0000"/>
                </a:solidFill>
                <a:latin typeface="Meiryo UI" panose="020B0604030504040204" pitchFamily="50" charset="-128"/>
                <a:ea typeface="Meiryo UI" panose="020B0604030504040204" pitchFamily="50" charset="-128"/>
              </a:rPr>
              <a:t>IPA</a:t>
            </a:r>
            <a:r>
              <a:rPr lang="ja-JP" altLang="en-US" sz="2800" b="1" dirty="0">
                <a:solidFill>
                  <a:srgbClr val="FF0000"/>
                </a:solidFill>
                <a:latin typeface="Meiryo UI" panose="020B0604030504040204" pitchFamily="50" charset="-128"/>
                <a:ea typeface="Meiryo UI" panose="020B0604030504040204" pitchFamily="50" charset="-128"/>
              </a:rPr>
              <a:t>チャンネル</a:t>
            </a:r>
            <a:r>
              <a:rPr lang="ja-JP" altLang="en-US" sz="2800" b="1" dirty="0">
                <a:latin typeface="Meiryo UI" panose="020B0604030504040204" pitchFamily="50" charset="-128"/>
                <a:ea typeface="Meiryo UI" panose="020B0604030504040204" pitchFamily="50" charset="-128"/>
              </a:rPr>
              <a:t>」では</a:t>
            </a:r>
            <a:r>
              <a:rPr lang="en-US" altLang="ja-JP" sz="2800" b="1" dirty="0">
                <a:latin typeface="Meiryo UI" panose="020B0604030504040204" pitchFamily="50" charset="-128"/>
                <a:ea typeface="Meiryo UI" panose="020B0604030504040204" pitchFamily="50" charset="-128"/>
              </a:rPr>
              <a:t>27</a:t>
            </a:r>
            <a:r>
              <a:rPr lang="ja-JP" altLang="en-US" sz="2800" b="1" dirty="0">
                <a:latin typeface="Meiryo UI" panose="020B0604030504040204" pitchFamily="50" charset="-128"/>
                <a:ea typeface="Meiryo UI" panose="020B0604030504040204" pitchFamily="50" charset="-128"/>
              </a:rPr>
              <a:t>タイトルをいつでも視聴可能。主な映像は</a:t>
            </a:r>
            <a:r>
              <a:rPr lang="en-US" altLang="ja-JP" sz="2800" b="1" dirty="0">
                <a:latin typeface="Meiryo UI" panose="020B0604030504040204" pitchFamily="50" charset="-128"/>
                <a:ea typeface="Meiryo UI" panose="020B0604030504040204" pitchFamily="50" charset="-128"/>
              </a:rPr>
              <a:t>DVD-ROM</a:t>
            </a:r>
            <a:r>
              <a:rPr lang="ja-JP" altLang="en-US" sz="2800" b="1" dirty="0">
                <a:latin typeface="Meiryo UI" panose="020B0604030504040204" pitchFamily="50" charset="-128"/>
                <a:ea typeface="Meiryo UI" panose="020B0604030504040204" pitchFamily="50" charset="-128"/>
              </a:rPr>
              <a:t>でも提供中。</a:t>
            </a:r>
          </a:p>
        </p:txBody>
      </p:sp>
      <p:pic>
        <p:nvPicPr>
          <p:cNvPr id="5" name="図 4">
            <a:extLst>
              <a:ext uri="{FF2B5EF4-FFF2-40B4-BE49-F238E27FC236}">
                <a16:creationId xmlns:a16="http://schemas.microsoft.com/office/drawing/2014/main" id="{38988AC7-CF5B-4380-BCE8-C0D811088FCE}"/>
              </a:ext>
            </a:extLst>
          </p:cNvPr>
          <p:cNvPicPr>
            <a:picLocks noChangeAspect="1"/>
          </p:cNvPicPr>
          <p:nvPr/>
        </p:nvPicPr>
        <p:blipFill>
          <a:blip r:embed="rId2"/>
          <a:stretch>
            <a:fillRect/>
          </a:stretch>
        </p:blipFill>
        <p:spPr>
          <a:xfrm>
            <a:off x="894842" y="3645025"/>
            <a:ext cx="3050047" cy="3050047"/>
          </a:xfrm>
          <a:prstGeom prst="rect">
            <a:avLst/>
          </a:prstGeom>
        </p:spPr>
      </p:pic>
      <p:pic>
        <p:nvPicPr>
          <p:cNvPr id="6" name="図 5">
            <a:extLst>
              <a:ext uri="{FF2B5EF4-FFF2-40B4-BE49-F238E27FC236}">
                <a16:creationId xmlns:a16="http://schemas.microsoft.com/office/drawing/2014/main" id="{2850C20A-6F2A-45FB-966A-2690615D5B12}"/>
              </a:ext>
            </a:extLst>
          </p:cNvPr>
          <p:cNvPicPr>
            <a:picLocks noChangeAspect="1"/>
          </p:cNvPicPr>
          <p:nvPr/>
        </p:nvPicPr>
        <p:blipFill>
          <a:blip r:embed="rId3"/>
          <a:stretch>
            <a:fillRect/>
          </a:stretch>
        </p:blipFill>
        <p:spPr>
          <a:xfrm>
            <a:off x="6284951" y="152945"/>
            <a:ext cx="900297" cy="902395"/>
          </a:xfrm>
          <a:prstGeom prst="rect">
            <a:avLst/>
          </a:prstGeom>
        </p:spPr>
      </p:pic>
      <p:sp>
        <p:nvSpPr>
          <p:cNvPr id="8" name="正方形/長方形 7">
            <a:extLst>
              <a:ext uri="{FF2B5EF4-FFF2-40B4-BE49-F238E27FC236}">
                <a16:creationId xmlns:a16="http://schemas.microsoft.com/office/drawing/2014/main" id="{06B1CDEF-EB99-42E1-8DA3-F85D5C2AE95B}"/>
              </a:ext>
            </a:extLst>
          </p:cNvPr>
          <p:cNvSpPr/>
          <p:nvPr/>
        </p:nvSpPr>
        <p:spPr>
          <a:xfrm>
            <a:off x="4304928" y="6254143"/>
            <a:ext cx="1296144" cy="4030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IPA   </a:t>
            </a:r>
            <a:r>
              <a:rPr lang="ja-JP" altLang="en-US" dirty="0"/>
              <a:t>映像</a:t>
            </a:r>
          </a:p>
        </p:txBody>
      </p:sp>
      <p:sp>
        <p:nvSpPr>
          <p:cNvPr id="10" name="正方形/長方形 9">
            <a:extLst>
              <a:ext uri="{FF2B5EF4-FFF2-40B4-BE49-F238E27FC236}">
                <a16:creationId xmlns:a16="http://schemas.microsoft.com/office/drawing/2014/main" id="{9260CCE1-BCBC-41C2-B3C1-000758174055}"/>
              </a:ext>
            </a:extLst>
          </p:cNvPr>
          <p:cNvSpPr/>
          <p:nvPr/>
        </p:nvSpPr>
        <p:spPr>
          <a:xfrm>
            <a:off x="5601072" y="6254143"/>
            <a:ext cx="746718" cy="4030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b="1" dirty="0"/>
              <a:t>検索</a:t>
            </a:r>
          </a:p>
        </p:txBody>
      </p:sp>
      <p:pic>
        <p:nvPicPr>
          <p:cNvPr id="9" name="図 8">
            <a:extLst>
              <a:ext uri="{FF2B5EF4-FFF2-40B4-BE49-F238E27FC236}">
                <a16:creationId xmlns:a16="http://schemas.microsoft.com/office/drawing/2014/main" id="{78E7FC1D-5AC3-4CC9-83BF-1DAAAA7D1443}"/>
              </a:ext>
            </a:extLst>
          </p:cNvPr>
          <p:cNvPicPr>
            <a:picLocks noChangeAspect="1"/>
          </p:cNvPicPr>
          <p:nvPr/>
        </p:nvPicPr>
        <p:blipFill>
          <a:blip r:embed="rId4"/>
          <a:stretch>
            <a:fillRect/>
          </a:stretch>
        </p:blipFill>
        <p:spPr>
          <a:xfrm>
            <a:off x="4257379" y="3622307"/>
            <a:ext cx="3407470" cy="2434650"/>
          </a:xfrm>
          <a:prstGeom prst="rect">
            <a:avLst/>
          </a:prstGeom>
        </p:spPr>
      </p:pic>
      <p:sp>
        <p:nvSpPr>
          <p:cNvPr id="12" name="スライド番号プレースホルダー 5">
            <a:extLst>
              <a:ext uri="{FF2B5EF4-FFF2-40B4-BE49-F238E27FC236}">
                <a16:creationId xmlns:a16="http://schemas.microsoft.com/office/drawing/2014/main" id="{4A1F2988-C4FA-4A33-A12E-367A742E5D86}"/>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31</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4" name="日付プレースホルダー 3">
            <a:extLst>
              <a:ext uri="{FF2B5EF4-FFF2-40B4-BE49-F238E27FC236}">
                <a16:creationId xmlns:a16="http://schemas.microsoft.com/office/drawing/2014/main" id="{0E345FA6-4A7C-484D-A719-032935809777}"/>
              </a:ext>
            </a:extLst>
          </p:cNvPr>
          <p:cNvSpPr>
            <a:spLocks noGrp="1"/>
          </p:cNvSpPr>
          <p:nvPr>
            <p:ph type="dt" sz="half" idx="10"/>
          </p:nvPr>
        </p:nvSpPr>
        <p:spPr/>
        <p:txBody>
          <a:bodyPr/>
          <a:lstStyle/>
          <a:p>
            <a:r>
              <a:rPr lang="en-US" altLang="ja-JP"/>
              <a:t>2020/12/8</a:t>
            </a:r>
            <a:endParaRPr lang="ja-JP" altLang="en-US"/>
          </a:p>
        </p:txBody>
      </p:sp>
      <p:sp>
        <p:nvSpPr>
          <p:cNvPr id="7" name="フッター プレースホルダー 6">
            <a:extLst>
              <a:ext uri="{FF2B5EF4-FFF2-40B4-BE49-F238E27FC236}">
                <a16:creationId xmlns:a16="http://schemas.microsoft.com/office/drawing/2014/main" id="{44DD7700-010D-420B-BD1F-EF73E9E11F44}"/>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3057382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175FF56C-B620-4DDD-B0FD-1CF43B498FE4}"/>
              </a:ext>
            </a:extLst>
          </p:cNvPr>
          <p:cNvSpPr txBox="1"/>
          <p:nvPr/>
        </p:nvSpPr>
        <p:spPr>
          <a:xfrm>
            <a:off x="836433" y="332657"/>
            <a:ext cx="7272808" cy="646331"/>
          </a:xfrm>
          <a:prstGeom prst="rect">
            <a:avLst/>
          </a:prstGeom>
          <a:noFill/>
        </p:spPr>
        <p:txBody>
          <a:bodyPr wrap="square" rtlCol="0">
            <a:spAutoFit/>
          </a:bodyPr>
          <a:lstStyle/>
          <a:p>
            <a:r>
              <a:rPr lang="ja-JP" altLang="en-US" sz="3600" b="1" dirty="0">
                <a:solidFill>
                  <a:srgbClr val="002060"/>
                </a:solidFill>
                <a:latin typeface="Meiryo UI" panose="020B0604030504040204" pitchFamily="50" charset="-128"/>
                <a:ea typeface="Meiryo UI" panose="020B0604030504040204" pitchFamily="50" charset="-128"/>
              </a:rPr>
              <a:t>情報セキュリティ安心相談窓口</a:t>
            </a:r>
          </a:p>
        </p:txBody>
      </p:sp>
      <p:sp>
        <p:nvSpPr>
          <p:cNvPr id="10" name="正方形/長方形 9">
            <a:extLst>
              <a:ext uri="{FF2B5EF4-FFF2-40B4-BE49-F238E27FC236}">
                <a16:creationId xmlns:a16="http://schemas.microsoft.com/office/drawing/2014/main" id="{1518EDD2-835D-4597-A541-A8FE28FCFF06}"/>
              </a:ext>
            </a:extLst>
          </p:cNvPr>
          <p:cNvSpPr/>
          <p:nvPr/>
        </p:nvSpPr>
        <p:spPr>
          <a:xfrm>
            <a:off x="870750" y="1410184"/>
            <a:ext cx="8330722" cy="741229"/>
          </a:xfrm>
          <a:prstGeom prst="rect">
            <a:avLst/>
          </a:prstGeom>
        </p:spPr>
        <p:txBody>
          <a:bodyPr wrap="square" lIns="0" tIns="0" rIns="0" bIns="0">
            <a:spAutoFit/>
          </a:bodyPr>
          <a:lstStyle/>
          <a:p>
            <a:pPr eaLnBrk="0" fontAlgn="base" hangingPunct="0">
              <a:spcAft>
                <a:spcPct val="0"/>
              </a:spcAft>
            </a:pPr>
            <a:r>
              <a:rPr lang="ja-JP" altLang="en-US" sz="22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・ウイルスや不正アクセスに関する相談にアドバイスを提供</a:t>
            </a:r>
            <a:endParaRPr lang="en-US" altLang="ja-JP" sz="22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ts val="450"/>
              </a:spcBef>
              <a:spcAft>
                <a:spcPct val="0"/>
              </a:spcAft>
            </a:pPr>
            <a:r>
              <a:rPr lang="ja-JP" altLang="en-US" sz="22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・相談内容から判明したトラブルの傾向、手口、対策に関する情報を公開</a:t>
            </a:r>
          </a:p>
        </p:txBody>
      </p:sp>
      <p:grpSp>
        <p:nvGrpSpPr>
          <p:cNvPr id="11" name="グループ化 10">
            <a:extLst>
              <a:ext uri="{FF2B5EF4-FFF2-40B4-BE49-F238E27FC236}">
                <a16:creationId xmlns:a16="http://schemas.microsoft.com/office/drawing/2014/main" id="{8A7A9B8F-8CCB-436A-B415-4215F2E4E5F4}"/>
              </a:ext>
            </a:extLst>
          </p:cNvPr>
          <p:cNvGrpSpPr/>
          <p:nvPr/>
        </p:nvGrpSpPr>
        <p:grpSpPr>
          <a:xfrm>
            <a:off x="929663" y="2132132"/>
            <a:ext cx="8283233" cy="1541023"/>
            <a:chOff x="532547" y="5181682"/>
            <a:chExt cx="8283233" cy="1541023"/>
          </a:xfrm>
        </p:grpSpPr>
        <p:sp>
          <p:nvSpPr>
            <p:cNvPr id="15" name="角丸四角形 65">
              <a:extLst>
                <a:ext uri="{FF2B5EF4-FFF2-40B4-BE49-F238E27FC236}">
                  <a16:creationId xmlns:a16="http://schemas.microsoft.com/office/drawing/2014/main" id="{985C0F88-59E5-4870-AF44-568B39A49480}"/>
                </a:ext>
              </a:extLst>
            </p:cNvPr>
            <p:cNvSpPr/>
            <p:nvPr/>
          </p:nvSpPr>
          <p:spPr>
            <a:xfrm>
              <a:off x="532547" y="5279201"/>
              <a:ext cx="8283233" cy="1443504"/>
            </a:xfrm>
            <a:prstGeom prst="roundRect">
              <a:avLst>
                <a:gd name="adj" fmla="val 3008"/>
              </a:avLst>
            </a:prstGeom>
            <a:solidFill>
              <a:srgbClr val="006600"/>
            </a:solidFill>
            <a:ln w="25400" cap="flat" cmpd="sng" algn="ctr">
              <a:noFill/>
              <a:prstDash val="solid"/>
            </a:ln>
            <a:effectLst/>
          </p:spPr>
          <p:txBody>
            <a:bodyPr rtlCol="0" anchor="ctr"/>
            <a:lstStyle/>
            <a:p>
              <a:pPr algn="ctr" eaLnBrk="0" fontAlgn="base" hangingPunct="0">
                <a:spcBef>
                  <a:spcPct val="0"/>
                </a:spcBef>
                <a:spcAft>
                  <a:spcPct val="0"/>
                </a:spcAft>
                <a:defRPr/>
              </a:pPr>
              <a:r>
                <a:rPr kumimoji="0" lang="ja-JP" altLang="en-US" sz="900" b="1" kern="100" dirty="0">
                  <a:solidFill>
                    <a:srgbClr val="FFFFFF"/>
                  </a:solidFill>
                  <a:latin typeface="ＭＳ Ｐゴシック" panose="020B0600070205080204" pitchFamily="50" charset="-128"/>
                  <a:ea typeface="ＭＳ Ｐゴシック" panose="020B0600070205080204" pitchFamily="50" charset="-128"/>
                  <a:cs typeface="Courier New" panose="02070309020205020404" pitchFamily="49" charset="0"/>
                </a:rPr>
                <a:t>　　 </a:t>
              </a:r>
              <a:endParaRPr kumimoji="0" lang="en-US" altLang="ja-JP" sz="900" b="1" kern="100" dirty="0">
                <a:solidFill>
                  <a:srgbClr val="FFFFFF"/>
                </a:solidFill>
                <a:latin typeface="ＭＳ Ｐゴシック" panose="020B0600070205080204" pitchFamily="50" charset="-128"/>
                <a:ea typeface="ＭＳ Ｐゴシック" panose="020B0600070205080204" pitchFamily="50" charset="-128"/>
                <a:cs typeface="Courier New" panose="02070309020205020404" pitchFamily="49" charset="0"/>
              </a:endParaRPr>
            </a:p>
          </p:txBody>
        </p:sp>
        <p:sp>
          <p:nvSpPr>
            <p:cNvPr id="16" name="テキスト ボックス 15">
              <a:extLst>
                <a:ext uri="{FF2B5EF4-FFF2-40B4-BE49-F238E27FC236}">
                  <a16:creationId xmlns:a16="http://schemas.microsoft.com/office/drawing/2014/main" id="{F1C210A2-375B-4321-9788-83CEC3468935}"/>
                </a:ext>
              </a:extLst>
            </p:cNvPr>
            <p:cNvSpPr txBox="1"/>
            <p:nvPr/>
          </p:nvSpPr>
          <p:spPr bwMode="gray">
            <a:xfrm>
              <a:off x="1383959" y="6185351"/>
              <a:ext cx="3462550" cy="184666"/>
            </a:xfrm>
            <a:prstGeom prst="rect">
              <a:avLst/>
            </a:prstGeom>
            <a:noFill/>
          </p:spPr>
          <p:txBody>
            <a:bodyPr wrap="square" lIns="0" tIns="0" rIns="0" bIns="0" rtlCol="0">
              <a:spAutoFit/>
            </a:bodyPr>
            <a:lstStyle/>
            <a:p>
              <a:pPr eaLnBrk="0" fontAlgn="base" hangingPunct="0">
                <a:spcBef>
                  <a:spcPct val="0"/>
                </a:spcBef>
                <a:spcAft>
                  <a:spcPct val="0"/>
                </a:spcAft>
              </a:pPr>
              <a:r>
                <a:rPr lang="ja-JP" altLang="en-US" sz="12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平日　</a:t>
              </a:r>
              <a:r>
                <a:rPr lang="en-US" altLang="ja-JP" sz="12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10</a:t>
              </a:r>
              <a:r>
                <a:rPr lang="ja-JP" altLang="en-US" sz="12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00-12</a:t>
              </a:r>
              <a:r>
                <a:rPr lang="ja-JP" altLang="en-US" sz="12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00､13</a:t>
              </a:r>
              <a:r>
                <a:rPr lang="ja-JP" altLang="en-US" sz="12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30-17</a:t>
              </a:r>
              <a:r>
                <a:rPr lang="ja-JP" altLang="en-US" sz="12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00</a:t>
              </a:r>
              <a:endParaRPr lang="ja-JP" altLang="en-US" sz="12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a:extLst>
                <a:ext uri="{FF2B5EF4-FFF2-40B4-BE49-F238E27FC236}">
                  <a16:creationId xmlns:a16="http://schemas.microsoft.com/office/drawing/2014/main" id="{C789FE19-242E-4E2C-841C-7840EB61ED95}"/>
                </a:ext>
              </a:extLst>
            </p:cNvPr>
            <p:cNvSpPr txBox="1"/>
            <p:nvPr/>
          </p:nvSpPr>
          <p:spPr bwMode="gray">
            <a:xfrm>
              <a:off x="1386837" y="5531148"/>
              <a:ext cx="3612708" cy="415498"/>
            </a:xfrm>
            <a:prstGeom prst="rect">
              <a:avLst/>
            </a:prstGeom>
            <a:noFill/>
          </p:spPr>
          <p:txBody>
            <a:bodyPr wrap="square" lIns="0" tIns="0" rIns="0" bIns="0" rtlCol="0">
              <a:spAutoFit/>
            </a:bodyPr>
            <a:lstStyle/>
            <a:p>
              <a:pPr eaLnBrk="0" fontAlgn="base" hangingPunct="0">
                <a:spcBef>
                  <a:spcPct val="0"/>
                </a:spcBef>
                <a:spcAft>
                  <a:spcPct val="0"/>
                </a:spcAft>
              </a:pPr>
              <a:r>
                <a:rPr lang="en-US" altLang="ja-JP" sz="27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03-5978-7509</a:t>
              </a:r>
              <a:endParaRPr lang="ja-JP" altLang="en-US" sz="27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テキスト ボックス 17">
              <a:extLst>
                <a:ext uri="{FF2B5EF4-FFF2-40B4-BE49-F238E27FC236}">
                  <a16:creationId xmlns:a16="http://schemas.microsoft.com/office/drawing/2014/main" id="{6C549FB9-5931-42E6-98E8-6F662E177B4B}"/>
                </a:ext>
              </a:extLst>
            </p:cNvPr>
            <p:cNvSpPr txBox="1"/>
            <p:nvPr/>
          </p:nvSpPr>
          <p:spPr bwMode="gray">
            <a:xfrm>
              <a:off x="5291029" y="5415396"/>
              <a:ext cx="2369036" cy="230832"/>
            </a:xfrm>
            <a:prstGeom prst="rect">
              <a:avLst/>
            </a:prstGeom>
            <a:noFill/>
          </p:spPr>
          <p:txBody>
            <a:bodyPr wrap="square" lIns="0" tIns="0" rIns="0" bIns="0" rtlCol="0">
              <a:spAutoFit/>
            </a:bodyPr>
            <a:lstStyle/>
            <a:p>
              <a:pPr eaLnBrk="0" fontAlgn="base" hangingPunct="0">
                <a:spcBef>
                  <a:spcPct val="0"/>
                </a:spcBef>
                <a:spcAft>
                  <a:spcPct val="0"/>
                </a:spcAft>
              </a:pPr>
              <a:r>
                <a:rPr lang="en-US" altLang="ja-JP" sz="15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anshin@ipa.go.jp</a:t>
              </a:r>
              <a:endParaRPr lang="ja-JP" altLang="en-US" sz="15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9" name="図 18">
              <a:extLst>
                <a:ext uri="{FF2B5EF4-FFF2-40B4-BE49-F238E27FC236}">
                  <a16:creationId xmlns:a16="http://schemas.microsoft.com/office/drawing/2014/main" id="{36CA5702-6AEC-48CB-B3A7-0FA7D47565C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08212" y="5412615"/>
              <a:ext cx="1121637" cy="1121637"/>
            </a:xfrm>
            <a:prstGeom prst="rect">
              <a:avLst/>
            </a:prstGeom>
            <a:ln>
              <a:noFill/>
            </a:ln>
          </p:spPr>
        </p:pic>
        <p:pic>
          <p:nvPicPr>
            <p:cNvPr id="20" name="図 19">
              <a:extLst>
                <a:ext uri="{FF2B5EF4-FFF2-40B4-BE49-F238E27FC236}">
                  <a16:creationId xmlns:a16="http://schemas.microsoft.com/office/drawing/2014/main" id="{8934AA3D-1EA5-41ED-AC68-473E27F558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20098" y="5918051"/>
              <a:ext cx="567960" cy="567960"/>
            </a:xfrm>
            <a:prstGeom prst="rect">
              <a:avLst/>
            </a:prstGeom>
          </p:spPr>
        </p:pic>
        <p:pic>
          <p:nvPicPr>
            <p:cNvPr id="21" name="図 20">
              <a:extLst>
                <a:ext uri="{FF2B5EF4-FFF2-40B4-BE49-F238E27FC236}">
                  <a16:creationId xmlns:a16="http://schemas.microsoft.com/office/drawing/2014/main" id="{E1408AB5-F6F1-4ADC-9082-F9494AB684F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71010" y="5181682"/>
              <a:ext cx="676760" cy="676760"/>
            </a:xfrm>
            <a:prstGeom prst="rect">
              <a:avLst/>
            </a:prstGeom>
          </p:spPr>
        </p:pic>
        <p:pic>
          <p:nvPicPr>
            <p:cNvPr id="22" name="図 21">
              <a:extLst>
                <a:ext uri="{FF2B5EF4-FFF2-40B4-BE49-F238E27FC236}">
                  <a16:creationId xmlns:a16="http://schemas.microsoft.com/office/drawing/2014/main" id="{24873458-626A-4AE8-A4FA-65AED3E8F0A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305057" y="6115208"/>
              <a:ext cx="2036058" cy="244327"/>
            </a:xfrm>
            <a:prstGeom prst="rect">
              <a:avLst/>
            </a:prstGeom>
          </p:spPr>
        </p:pic>
        <p:sp>
          <p:nvSpPr>
            <p:cNvPr id="23" name="テキスト ボックス 22">
              <a:extLst>
                <a:ext uri="{FF2B5EF4-FFF2-40B4-BE49-F238E27FC236}">
                  <a16:creationId xmlns:a16="http://schemas.microsoft.com/office/drawing/2014/main" id="{A6FDA758-C0FE-427B-A4B7-681921CB3456}"/>
                </a:ext>
              </a:extLst>
            </p:cNvPr>
            <p:cNvSpPr txBox="1"/>
            <p:nvPr/>
          </p:nvSpPr>
          <p:spPr>
            <a:xfrm>
              <a:off x="5435004" y="6159188"/>
              <a:ext cx="1082919" cy="153888"/>
            </a:xfrm>
            <a:prstGeom prst="rect">
              <a:avLst/>
            </a:prstGeom>
            <a:noFill/>
          </p:spPr>
          <p:txBody>
            <a:bodyPr wrap="square" lIns="0" tIns="0" rIns="0" bIns="0" rtlCol="0">
              <a:spAutoFit/>
            </a:bodyPr>
            <a:lstStyle/>
            <a:p>
              <a:pPr eaLnBrk="0" fontAlgn="base" hangingPunct="0">
                <a:spcBef>
                  <a:spcPct val="0"/>
                </a:spcBef>
                <a:spcAft>
                  <a:spcPct val="0"/>
                </a:spcAft>
              </a:pPr>
              <a:r>
                <a:rPr lang="en-US" altLang="ja-JP" sz="1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IPA</a:t>
              </a:r>
              <a:r>
                <a:rPr lang="ja-JP" altLang="en-US" sz="1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安心相談</a:t>
              </a:r>
              <a:endParaRPr lang="en-US" altLang="ja-JP" sz="1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4" name="図 23">
              <a:extLst>
                <a:ext uri="{FF2B5EF4-FFF2-40B4-BE49-F238E27FC236}">
                  <a16:creationId xmlns:a16="http://schemas.microsoft.com/office/drawing/2014/main" id="{6A16FF52-E0FD-462F-9ECF-A0CEC0314E6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72902" y="5411141"/>
              <a:ext cx="751481" cy="751481"/>
            </a:xfrm>
            <a:prstGeom prst="rect">
              <a:avLst/>
            </a:prstGeom>
          </p:spPr>
        </p:pic>
        <p:sp>
          <p:nvSpPr>
            <p:cNvPr id="25" name="テキスト ボックス 24">
              <a:extLst>
                <a:ext uri="{FF2B5EF4-FFF2-40B4-BE49-F238E27FC236}">
                  <a16:creationId xmlns:a16="http://schemas.microsoft.com/office/drawing/2014/main" id="{3E9D6ED2-D45D-4A7A-B86C-C0FF0BFDE6F3}"/>
                </a:ext>
              </a:extLst>
            </p:cNvPr>
            <p:cNvSpPr txBox="1"/>
            <p:nvPr/>
          </p:nvSpPr>
          <p:spPr bwMode="gray">
            <a:xfrm>
              <a:off x="623380" y="6103649"/>
              <a:ext cx="669746" cy="338554"/>
            </a:xfrm>
            <a:prstGeom prst="rect">
              <a:avLst/>
            </a:prstGeom>
            <a:noFill/>
          </p:spPr>
          <p:txBody>
            <a:bodyPr wrap="square" rtlCol="0">
              <a:spAutoFit/>
            </a:bodyPr>
            <a:lstStyle/>
            <a:p>
              <a:pPr algn="ctr" eaLnBrk="0" fontAlgn="base" hangingPunct="0">
                <a:spcBef>
                  <a:spcPct val="0"/>
                </a:spcBef>
                <a:spcAft>
                  <a:spcPct val="0"/>
                </a:spcAft>
              </a:pPr>
              <a:r>
                <a:rPr lang="ja-JP" altLang="en-US" sz="16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電話</a:t>
              </a:r>
            </a:p>
          </p:txBody>
        </p:sp>
        <p:sp>
          <p:nvSpPr>
            <p:cNvPr id="26" name="テキスト ボックス 25">
              <a:extLst>
                <a:ext uri="{FF2B5EF4-FFF2-40B4-BE49-F238E27FC236}">
                  <a16:creationId xmlns:a16="http://schemas.microsoft.com/office/drawing/2014/main" id="{682AFD30-D1FB-4358-84C2-63DAACB72F07}"/>
                </a:ext>
              </a:extLst>
            </p:cNvPr>
            <p:cNvSpPr txBox="1"/>
            <p:nvPr/>
          </p:nvSpPr>
          <p:spPr bwMode="gray">
            <a:xfrm>
              <a:off x="5061997" y="5729708"/>
              <a:ext cx="669746" cy="230832"/>
            </a:xfrm>
            <a:prstGeom prst="rect">
              <a:avLst/>
            </a:prstGeom>
            <a:noFill/>
          </p:spPr>
          <p:txBody>
            <a:bodyPr wrap="square" rtlCol="0">
              <a:spAutoFit/>
            </a:bodyPr>
            <a:lstStyle/>
            <a:p>
              <a:pPr algn="ctr" eaLnBrk="0" fontAlgn="base" hangingPunct="0">
                <a:spcBef>
                  <a:spcPct val="0"/>
                </a:spcBef>
                <a:spcAft>
                  <a:spcPct val="0"/>
                </a:spcAft>
              </a:pPr>
              <a:r>
                <a:rPr lang="ja-JP" altLang="en-US" sz="9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メール</a:t>
              </a:r>
            </a:p>
          </p:txBody>
        </p:sp>
        <p:sp>
          <p:nvSpPr>
            <p:cNvPr id="27" name="テキスト ボックス 26">
              <a:extLst>
                <a:ext uri="{FF2B5EF4-FFF2-40B4-BE49-F238E27FC236}">
                  <a16:creationId xmlns:a16="http://schemas.microsoft.com/office/drawing/2014/main" id="{6A6049B7-665A-46A9-8F3C-40048101230F}"/>
                </a:ext>
              </a:extLst>
            </p:cNvPr>
            <p:cNvSpPr txBox="1"/>
            <p:nvPr/>
          </p:nvSpPr>
          <p:spPr bwMode="gray">
            <a:xfrm>
              <a:off x="4555884" y="6403087"/>
              <a:ext cx="669746" cy="230832"/>
            </a:xfrm>
            <a:prstGeom prst="rect">
              <a:avLst/>
            </a:prstGeom>
            <a:noFill/>
          </p:spPr>
          <p:txBody>
            <a:bodyPr wrap="square" rtlCol="0">
              <a:spAutoFit/>
            </a:bodyPr>
            <a:lstStyle/>
            <a:p>
              <a:pPr algn="ctr" eaLnBrk="0" fontAlgn="base" hangingPunct="0">
                <a:spcBef>
                  <a:spcPct val="0"/>
                </a:spcBef>
                <a:spcAft>
                  <a:spcPct val="0"/>
                </a:spcAft>
              </a:pPr>
              <a:r>
                <a:rPr lang="ja-JP" altLang="en-US" sz="900" b="1"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ポータル</a:t>
              </a:r>
            </a:p>
          </p:txBody>
        </p:sp>
      </p:grpSp>
      <p:grpSp>
        <p:nvGrpSpPr>
          <p:cNvPr id="28" name="グループ化 27">
            <a:extLst>
              <a:ext uri="{FF2B5EF4-FFF2-40B4-BE49-F238E27FC236}">
                <a16:creationId xmlns:a16="http://schemas.microsoft.com/office/drawing/2014/main" id="{EE905BAB-AEE3-4D32-83B5-D4D839850BDD}"/>
              </a:ext>
            </a:extLst>
          </p:cNvPr>
          <p:cNvGrpSpPr/>
          <p:nvPr/>
        </p:nvGrpSpPr>
        <p:grpSpPr>
          <a:xfrm>
            <a:off x="947694" y="3715208"/>
            <a:ext cx="8231124" cy="2810136"/>
            <a:chOff x="584656" y="2348880"/>
            <a:chExt cx="8231124" cy="2810136"/>
          </a:xfrm>
        </p:grpSpPr>
        <p:sp>
          <p:nvSpPr>
            <p:cNvPr id="29" name="爆発: 14 pt 60">
              <a:extLst>
                <a:ext uri="{FF2B5EF4-FFF2-40B4-BE49-F238E27FC236}">
                  <a16:creationId xmlns:a16="http://schemas.microsoft.com/office/drawing/2014/main" id="{BE461193-8272-4B73-829D-F17D76CFE2E8}"/>
                </a:ext>
              </a:extLst>
            </p:cNvPr>
            <p:cNvSpPr/>
            <p:nvPr/>
          </p:nvSpPr>
          <p:spPr>
            <a:xfrm>
              <a:off x="629718" y="2511568"/>
              <a:ext cx="4069486" cy="2456501"/>
            </a:xfrm>
            <a:prstGeom prst="irregularSeal2">
              <a:avLst/>
            </a:prstGeom>
            <a:solidFill>
              <a:srgbClr val="FFFFFF">
                <a:lumMod val="85000"/>
              </a:srgbClr>
            </a:solidFill>
            <a:ln w="25400" cap="flat" cmpd="sng" algn="ctr">
              <a:noFill/>
              <a:prstDash val="solid"/>
            </a:ln>
            <a:effectLst/>
          </p:spPr>
          <p:txBody>
            <a:bodyPr rtlCol="0" anchor="ctr"/>
            <a:lstStyle/>
            <a:p>
              <a:pPr algn="ctr" eaLnBrk="0" fontAlgn="base" hangingPunct="0">
                <a:spcBef>
                  <a:spcPct val="0"/>
                </a:spcBef>
                <a:spcAft>
                  <a:spcPct val="0"/>
                </a:spcAft>
                <a:defRPr/>
              </a:pPr>
              <a:endParaRPr kumimoji="0" lang="ja-JP" altLang="en-US" sz="2400" b="1" kern="0">
                <a:solidFill>
                  <a:srgbClr val="FFFFFF"/>
                </a:solidFill>
                <a:latin typeface="Arial"/>
                <a:ea typeface="ＭＳ Ｐゴシック"/>
              </a:endParaRPr>
            </a:p>
          </p:txBody>
        </p:sp>
        <p:sp>
          <p:nvSpPr>
            <p:cNvPr id="30" name="角丸四角形 60">
              <a:extLst>
                <a:ext uri="{FF2B5EF4-FFF2-40B4-BE49-F238E27FC236}">
                  <a16:creationId xmlns:a16="http://schemas.microsoft.com/office/drawing/2014/main" id="{2A66D5EE-4CD0-477D-9891-CCB583E9E609}"/>
                </a:ext>
              </a:extLst>
            </p:cNvPr>
            <p:cNvSpPr/>
            <p:nvPr/>
          </p:nvSpPr>
          <p:spPr>
            <a:xfrm>
              <a:off x="7141121" y="2631427"/>
              <a:ext cx="1674659" cy="2456501"/>
            </a:xfrm>
            <a:prstGeom prst="roundRect">
              <a:avLst>
                <a:gd name="adj" fmla="val 12348"/>
              </a:avLst>
            </a:prstGeom>
            <a:solidFill>
              <a:srgbClr val="BEFABE"/>
            </a:solidFill>
            <a:ln w="25400" cap="flat" cmpd="sng" algn="ctr">
              <a:noFill/>
              <a:prstDash val="solid"/>
            </a:ln>
            <a:effectLst/>
          </p:spPr>
          <p:txBody>
            <a:bodyPr rtlCol="0" anchor="ctr"/>
            <a:lstStyle/>
            <a:p>
              <a:pPr algn="ctr" eaLnBrk="0" fontAlgn="base" hangingPunct="0">
                <a:spcBef>
                  <a:spcPct val="0"/>
                </a:spcBef>
                <a:spcAft>
                  <a:spcPct val="0"/>
                </a:spcAft>
                <a:defRPr/>
              </a:pPr>
              <a:endParaRPr kumimoji="0" lang="ja-JP" altLang="en-US" sz="2400" b="1" kern="0">
                <a:solidFill>
                  <a:srgbClr val="FFFFFF"/>
                </a:solidFill>
                <a:latin typeface="Arial"/>
                <a:ea typeface="ＭＳ Ｐゴシック"/>
              </a:endParaRPr>
            </a:p>
          </p:txBody>
        </p:sp>
        <p:sp>
          <p:nvSpPr>
            <p:cNvPr id="31" name="円/楕円 128">
              <a:extLst>
                <a:ext uri="{FF2B5EF4-FFF2-40B4-BE49-F238E27FC236}">
                  <a16:creationId xmlns:a16="http://schemas.microsoft.com/office/drawing/2014/main" id="{E5D8FBE3-EEB9-4B60-A856-335B7A40CD59}"/>
                </a:ext>
              </a:extLst>
            </p:cNvPr>
            <p:cNvSpPr/>
            <p:nvPr/>
          </p:nvSpPr>
          <p:spPr>
            <a:xfrm rot="10800000" flipH="1">
              <a:off x="6651629" y="4187143"/>
              <a:ext cx="387838" cy="387838"/>
            </a:xfrm>
            <a:prstGeom prst="ellipse">
              <a:avLst/>
            </a:prstGeom>
            <a:solidFill>
              <a:srgbClr val="00B050"/>
            </a:solidFill>
            <a:ln w="25400" cap="flat" cmpd="sng" algn="ctr">
              <a:noFill/>
              <a:prstDash val="solid"/>
            </a:ln>
            <a:effectLst/>
          </p:spPr>
          <p:txBody>
            <a:bodyPr rtlCol="0" anchor="ctr"/>
            <a:lstStyle/>
            <a:p>
              <a:pPr algn="ctr" eaLnBrk="0" fontAlgn="base" hangingPunct="0">
                <a:spcBef>
                  <a:spcPct val="0"/>
                </a:spcBef>
                <a:spcAft>
                  <a:spcPct val="0"/>
                </a:spcAft>
                <a:defRPr/>
              </a:pPr>
              <a:endParaRPr kumimoji="0" lang="ja-JP" altLang="en-US" sz="2400" b="1" kern="0">
                <a:solidFill>
                  <a:srgbClr val="FFFFFF"/>
                </a:solidFill>
                <a:latin typeface="Arial"/>
                <a:ea typeface="ＭＳ Ｐゴシック"/>
              </a:endParaRPr>
            </a:p>
          </p:txBody>
        </p:sp>
        <p:pic>
          <p:nvPicPr>
            <p:cNvPr id="32" name="図 31">
              <a:extLst>
                <a:ext uri="{FF2B5EF4-FFF2-40B4-BE49-F238E27FC236}">
                  <a16:creationId xmlns:a16="http://schemas.microsoft.com/office/drawing/2014/main" id="{743B7FF7-A678-443D-81EB-54C5338FD418}"/>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200152" y="3253715"/>
              <a:ext cx="642075" cy="642075"/>
            </a:xfrm>
            <a:prstGeom prst="rect">
              <a:avLst/>
            </a:prstGeom>
          </p:spPr>
        </p:pic>
        <p:pic>
          <p:nvPicPr>
            <p:cNvPr id="33" name="図 32">
              <a:extLst>
                <a:ext uri="{FF2B5EF4-FFF2-40B4-BE49-F238E27FC236}">
                  <a16:creationId xmlns:a16="http://schemas.microsoft.com/office/drawing/2014/main" id="{6E419687-1551-490A-943D-E49D23937EE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235410" y="4321028"/>
              <a:ext cx="603458" cy="603458"/>
            </a:xfrm>
            <a:prstGeom prst="rect">
              <a:avLst/>
            </a:prstGeom>
          </p:spPr>
        </p:pic>
        <p:pic>
          <p:nvPicPr>
            <p:cNvPr id="34" name="図 33">
              <a:extLst>
                <a:ext uri="{FF2B5EF4-FFF2-40B4-BE49-F238E27FC236}">
                  <a16:creationId xmlns:a16="http://schemas.microsoft.com/office/drawing/2014/main" id="{14E5DF3F-82D9-4976-9CA2-E1459E23B06E}"/>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266619" y="3849955"/>
              <a:ext cx="550580" cy="550580"/>
            </a:xfrm>
            <a:prstGeom prst="rect">
              <a:avLst/>
            </a:prstGeom>
          </p:spPr>
        </p:pic>
        <p:sp>
          <p:nvSpPr>
            <p:cNvPr id="35" name="角丸四角形 24">
              <a:extLst>
                <a:ext uri="{FF2B5EF4-FFF2-40B4-BE49-F238E27FC236}">
                  <a16:creationId xmlns:a16="http://schemas.microsoft.com/office/drawing/2014/main" id="{265D37B2-A420-4980-810E-D700F27E67A7}"/>
                </a:ext>
              </a:extLst>
            </p:cNvPr>
            <p:cNvSpPr/>
            <p:nvPr/>
          </p:nvSpPr>
          <p:spPr>
            <a:xfrm>
              <a:off x="5283515" y="2928552"/>
              <a:ext cx="1277911" cy="656983"/>
            </a:xfrm>
            <a:prstGeom prst="roundRect">
              <a:avLst>
                <a:gd name="adj" fmla="val 8134"/>
              </a:avLst>
            </a:prstGeom>
            <a:solidFill>
              <a:srgbClr val="FFFFFF"/>
            </a:solidFill>
            <a:ln w="22225" cap="flat" cmpd="sng" algn="ctr">
              <a:solidFill>
                <a:srgbClr val="00B050"/>
              </a:solidFill>
              <a:prstDash val="solid"/>
            </a:ln>
            <a:effectLst/>
          </p:spPr>
          <p:txBody>
            <a:bodyPr lIns="27000" tIns="270000" rIns="27000" bIns="27000" rtlCol="0" anchor="ctr"/>
            <a:lstStyle/>
            <a:p>
              <a:pPr eaLnBrk="0" fontAlgn="base" hangingPunct="0">
                <a:spcBef>
                  <a:spcPct val="0"/>
                </a:spcBef>
                <a:spcAft>
                  <a:spcPct val="0"/>
                </a:spcAft>
                <a:defRPr/>
              </a:pPr>
              <a:endPar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a:extLst>
                <a:ext uri="{FF2B5EF4-FFF2-40B4-BE49-F238E27FC236}">
                  <a16:creationId xmlns:a16="http://schemas.microsoft.com/office/drawing/2014/main" id="{A10F1B60-F0B7-49D1-9180-11B5BFEF7397}"/>
                </a:ext>
              </a:extLst>
            </p:cNvPr>
            <p:cNvSpPr txBox="1"/>
            <p:nvPr/>
          </p:nvSpPr>
          <p:spPr>
            <a:xfrm>
              <a:off x="5373269" y="3038080"/>
              <a:ext cx="1002996" cy="184666"/>
            </a:xfrm>
            <a:prstGeom prst="rect">
              <a:avLst/>
            </a:prstGeom>
            <a:noFill/>
            <a:ln>
              <a:noFill/>
            </a:ln>
          </p:spPr>
          <p:txBody>
            <a:bodyPr wrap="square" lIns="0" tIns="0" rIns="0" bIns="0" rtlCol="0">
              <a:spAutoFit/>
            </a:bodyPr>
            <a:lstStyle/>
            <a:p>
              <a:pPr algn="r" eaLnBrk="0" fontAlgn="base" hangingPunct="0">
                <a:spcBef>
                  <a:spcPct val="0"/>
                </a:spcBef>
                <a:spcAft>
                  <a:spcPct val="0"/>
                </a:spcAft>
              </a:pPr>
              <a:r>
                <a:rPr lang="ja-JP" altLang="en-US" sz="12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メール、電話</a:t>
              </a:r>
              <a:endParaRPr lang="en-US" altLang="ja-JP" sz="12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テキスト ボックス 36">
              <a:extLst>
                <a:ext uri="{FF2B5EF4-FFF2-40B4-BE49-F238E27FC236}">
                  <a16:creationId xmlns:a16="http://schemas.microsoft.com/office/drawing/2014/main" id="{82CB340F-1576-4D57-9E4C-8F222DD85CDF}"/>
                </a:ext>
              </a:extLst>
            </p:cNvPr>
            <p:cNvSpPr txBox="1"/>
            <p:nvPr/>
          </p:nvSpPr>
          <p:spPr>
            <a:xfrm>
              <a:off x="5368404" y="3308032"/>
              <a:ext cx="1253851" cy="138499"/>
            </a:xfrm>
            <a:prstGeom prst="rect">
              <a:avLst/>
            </a:prstGeom>
            <a:noFill/>
            <a:ln>
              <a:noFill/>
            </a:ln>
          </p:spPr>
          <p:txBody>
            <a:bodyPr wrap="square" lIns="0" tIns="0" rIns="0" bIns="0" rtlCol="0">
              <a:spAutoFit/>
            </a:bodyPr>
            <a:lstStyle/>
            <a:p>
              <a:pPr eaLnBrk="0" fontAlgn="base" hangingPunct="0">
                <a:spcBef>
                  <a:spcPct val="0"/>
                </a:spcBef>
                <a:spcAft>
                  <a:spcPct val="0"/>
                </a:spcAft>
              </a:pPr>
              <a:r>
                <a:rPr lang="ja-JP" altLang="en-US" sz="900" b="1" dirty="0">
                  <a:solidFill>
                    <a:srgbClr val="000000">
                      <a:lumMod val="95000"/>
                      <a:lumOff val="5000"/>
                    </a:srgbClr>
                  </a:solidFill>
                  <a:latin typeface="Meiryo UI" panose="020B0604030504040204" pitchFamily="50" charset="-128"/>
                  <a:ea typeface="Meiryo UI" panose="020B0604030504040204" pitchFamily="50" charset="-128"/>
                  <a:cs typeface="Meiryo UI" panose="020B0604030504040204" pitchFamily="50" charset="-128"/>
                </a:rPr>
                <a:t>で相談対応を行います</a:t>
              </a:r>
            </a:p>
          </p:txBody>
        </p:sp>
        <p:sp>
          <p:nvSpPr>
            <p:cNvPr id="38" name="角丸四角形 70">
              <a:extLst>
                <a:ext uri="{FF2B5EF4-FFF2-40B4-BE49-F238E27FC236}">
                  <a16:creationId xmlns:a16="http://schemas.microsoft.com/office/drawing/2014/main" id="{B1D42CCB-35AC-4BE5-95EB-8C77CA2D9FF9}"/>
                </a:ext>
              </a:extLst>
            </p:cNvPr>
            <p:cNvSpPr/>
            <p:nvPr/>
          </p:nvSpPr>
          <p:spPr>
            <a:xfrm>
              <a:off x="4313275" y="3920284"/>
              <a:ext cx="1372538" cy="818083"/>
            </a:xfrm>
            <a:prstGeom prst="roundRect">
              <a:avLst>
                <a:gd name="adj" fmla="val 8134"/>
              </a:avLst>
            </a:prstGeom>
            <a:solidFill>
              <a:srgbClr val="FFFFFF"/>
            </a:solidFill>
            <a:ln w="22225" cap="flat" cmpd="sng" algn="ctr">
              <a:solidFill>
                <a:srgbClr val="00B050"/>
              </a:solidFill>
              <a:prstDash val="solid"/>
            </a:ln>
            <a:effectLst/>
          </p:spPr>
          <p:txBody>
            <a:bodyPr lIns="27000" tIns="270000" rIns="27000" bIns="27000" rtlCol="0" anchor="ctr"/>
            <a:lstStyle/>
            <a:p>
              <a:pPr eaLnBrk="0" fontAlgn="base" hangingPunct="0">
                <a:spcBef>
                  <a:spcPct val="0"/>
                </a:spcBef>
                <a:spcAft>
                  <a:spcPct val="0"/>
                </a:spcAft>
                <a:defRPr/>
              </a:pPr>
              <a:endParaRPr kumimoji="0" lang="ja-JP" altLang="en-US" sz="900" b="1" kern="0" dirty="0">
                <a:solidFill>
                  <a:srgbClr val="FFFFFF"/>
                </a:solidFill>
                <a:latin typeface="Arial"/>
                <a:ea typeface="ＭＳ Ｐゴシック"/>
              </a:endParaRPr>
            </a:p>
          </p:txBody>
        </p:sp>
        <p:sp>
          <p:nvSpPr>
            <p:cNvPr id="39" name="テキスト ボックス 38">
              <a:extLst>
                <a:ext uri="{FF2B5EF4-FFF2-40B4-BE49-F238E27FC236}">
                  <a16:creationId xmlns:a16="http://schemas.microsoft.com/office/drawing/2014/main" id="{58DFF53E-6082-4059-BCEB-C0EFC4BEAABD}"/>
                </a:ext>
              </a:extLst>
            </p:cNvPr>
            <p:cNvSpPr txBox="1"/>
            <p:nvPr/>
          </p:nvSpPr>
          <p:spPr>
            <a:xfrm>
              <a:off x="4413871" y="4045559"/>
              <a:ext cx="1249283" cy="507831"/>
            </a:xfrm>
            <a:prstGeom prst="rect">
              <a:avLst/>
            </a:prstGeom>
            <a:noFill/>
          </p:spPr>
          <p:txBody>
            <a:bodyPr wrap="square" lIns="0" tIns="0" rIns="0" bIns="0" rtlCol="0">
              <a:spAutoFit/>
            </a:bodyPr>
            <a:lstStyle/>
            <a:p>
              <a:pPr eaLnBrk="0" fontAlgn="base" hangingPunct="0">
                <a:spcBef>
                  <a:spcPct val="0"/>
                </a:spcBef>
                <a:spcAft>
                  <a:spcPct val="0"/>
                </a:spcAft>
              </a:pPr>
              <a:r>
                <a:rPr lang="ja-JP" altLang="en-US" sz="9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寄せられた情報をもとに被害拡大防止のための</a:t>
              </a:r>
              <a:r>
                <a:rPr lang="ja-JP" altLang="en-US" sz="1200" b="1"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情報発信</a:t>
              </a:r>
              <a:r>
                <a:rPr lang="ja-JP" altLang="en-US" sz="9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を行います</a:t>
              </a:r>
            </a:p>
          </p:txBody>
        </p:sp>
        <p:sp>
          <p:nvSpPr>
            <p:cNvPr id="40" name="角丸四角形 35">
              <a:extLst>
                <a:ext uri="{FF2B5EF4-FFF2-40B4-BE49-F238E27FC236}">
                  <a16:creationId xmlns:a16="http://schemas.microsoft.com/office/drawing/2014/main" id="{8B420B54-A2A4-44AA-99DF-F3327DBCB324}"/>
                </a:ext>
              </a:extLst>
            </p:cNvPr>
            <p:cNvSpPr/>
            <p:nvPr/>
          </p:nvSpPr>
          <p:spPr>
            <a:xfrm>
              <a:off x="7861049" y="2859647"/>
              <a:ext cx="791016" cy="319478"/>
            </a:xfrm>
            <a:prstGeom prst="roundRect">
              <a:avLst/>
            </a:prstGeom>
            <a:solidFill>
              <a:srgbClr val="00B050"/>
            </a:solidFill>
            <a:ln w="25400" cap="flat" cmpd="sng" algn="ctr">
              <a:noFill/>
              <a:prstDash val="solid"/>
            </a:ln>
            <a:effectLst/>
          </p:spPr>
          <p:txBody>
            <a:bodyPr bIns="40500" rtlCol="0" anchor="ctr"/>
            <a:lstStyle/>
            <a:p>
              <a:pPr algn="ctr" eaLnBrk="0" fontAlgn="base" hangingPunct="0">
                <a:spcBef>
                  <a:spcPct val="0"/>
                </a:spcBef>
                <a:spcAft>
                  <a:spcPct val="0"/>
                </a:spcAft>
                <a:defRPr/>
              </a:pPr>
              <a:r>
                <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注意</a:t>
              </a:r>
              <a:br>
                <a:rPr kumimoji="0" lang="en-US" altLang="ja-JP"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br>
              <a:r>
                <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喚起</a:t>
              </a:r>
            </a:p>
          </p:txBody>
        </p:sp>
        <p:sp>
          <p:nvSpPr>
            <p:cNvPr id="41" name="角丸四角形 79">
              <a:extLst>
                <a:ext uri="{FF2B5EF4-FFF2-40B4-BE49-F238E27FC236}">
                  <a16:creationId xmlns:a16="http://schemas.microsoft.com/office/drawing/2014/main" id="{0F10A533-93B5-4A65-9C22-C48457B71631}"/>
                </a:ext>
              </a:extLst>
            </p:cNvPr>
            <p:cNvSpPr/>
            <p:nvPr/>
          </p:nvSpPr>
          <p:spPr>
            <a:xfrm>
              <a:off x="7871508" y="3415076"/>
              <a:ext cx="791016" cy="319478"/>
            </a:xfrm>
            <a:prstGeom prst="roundRect">
              <a:avLst/>
            </a:prstGeom>
            <a:solidFill>
              <a:srgbClr val="00B050"/>
            </a:solidFill>
            <a:ln w="25400" cap="flat" cmpd="sng" algn="ctr">
              <a:noFill/>
              <a:prstDash val="solid"/>
            </a:ln>
            <a:effectLst/>
          </p:spPr>
          <p:txBody>
            <a:bodyPr bIns="40500" rtlCol="0" anchor="ctr"/>
            <a:lstStyle/>
            <a:p>
              <a:pPr algn="ctr" eaLnBrk="0" fontAlgn="base" hangingPunct="0">
                <a:spcBef>
                  <a:spcPct val="0"/>
                </a:spcBef>
                <a:spcAft>
                  <a:spcPct val="0"/>
                </a:spcAft>
                <a:defRPr/>
              </a:pPr>
              <a:r>
                <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安心相談窓口だより</a:t>
              </a:r>
            </a:p>
          </p:txBody>
        </p:sp>
        <p:sp>
          <p:nvSpPr>
            <p:cNvPr id="42" name="角丸四角形 81">
              <a:extLst>
                <a:ext uri="{FF2B5EF4-FFF2-40B4-BE49-F238E27FC236}">
                  <a16:creationId xmlns:a16="http://schemas.microsoft.com/office/drawing/2014/main" id="{7053CDBB-FBA0-4B98-A877-575DD3CE2C13}"/>
                </a:ext>
              </a:extLst>
            </p:cNvPr>
            <p:cNvSpPr/>
            <p:nvPr/>
          </p:nvSpPr>
          <p:spPr>
            <a:xfrm>
              <a:off x="7898608" y="3977296"/>
              <a:ext cx="791016" cy="319478"/>
            </a:xfrm>
            <a:prstGeom prst="roundRect">
              <a:avLst/>
            </a:prstGeom>
            <a:solidFill>
              <a:srgbClr val="00B050"/>
            </a:solidFill>
            <a:ln w="25400" cap="flat" cmpd="sng" algn="ctr">
              <a:noFill/>
              <a:prstDash val="solid"/>
            </a:ln>
            <a:effectLst/>
          </p:spPr>
          <p:txBody>
            <a:bodyPr bIns="40500" rtlCol="0" anchor="ctr"/>
            <a:lstStyle/>
            <a:p>
              <a:pPr algn="ctr" eaLnBrk="0" fontAlgn="base" hangingPunct="0">
                <a:spcBef>
                  <a:spcPct val="0"/>
                </a:spcBef>
                <a:spcAft>
                  <a:spcPct val="0"/>
                </a:spcAft>
                <a:defRPr/>
              </a:pPr>
              <a:r>
                <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統計</a:t>
              </a:r>
              <a:endParaRPr kumimoji="0" lang="en-US" altLang="ja-JP"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a:p>
              <a:pPr algn="ctr" eaLnBrk="0" fontAlgn="base" hangingPunct="0">
                <a:spcBef>
                  <a:spcPct val="0"/>
                </a:spcBef>
                <a:spcAft>
                  <a:spcPct val="0"/>
                </a:spcAft>
                <a:defRPr/>
              </a:pPr>
              <a:r>
                <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情報</a:t>
              </a:r>
            </a:p>
          </p:txBody>
        </p:sp>
        <p:sp>
          <p:nvSpPr>
            <p:cNvPr id="43" name="角丸四角形 87">
              <a:extLst>
                <a:ext uri="{FF2B5EF4-FFF2-40B4-BE49-F238E27FC236}">
                  <a16:creationId xmlns:a16="http://schemas.microsoft.com/office/drawing/2014/main" id="{584354BE-C1F0-4D89-9639-FB58B748111B}"/>
                </a:ext>
              </a:extLst>
            </p:cNvPr>
            <p:cNvSpPr/>
            <p:nvPr/>
          </p:nvSpPr>
          <p:spPr>
            <a:xfrm>
              <a:off x="7895988" y="4498575"/>
              <a:ext cx="791016" cy="319478"/>
            </a:xfrm>
            <a:prstGeom prst="roundRect">
              <a:avLst/>
            </a:prstGeom>
            <a:solidFill>
              <a:srgbClr val="00B050"/>
            </a:solidFill>
            <a:ln w="25400" cap="flat" cmpd="sng" algn="ctr">
              <a:noFill/>
              <a:prstDash val="solid"/>
            </a:ln>
            <a:effectLst/>
          </p:spPr>
          <p:txBody>
            <a:bodyPr bIns="40500" rtlCol="0" anchor="ctr"/>
            <a:lstStyle/>
            <a:p>
              <a:pPr algn="ctr" eaLnBrk="0" fontAlgn="base" hangingPunct="0">
                <a:spcBef>
                  <a:spcPct val="0"/>
                </a:spcBef>
                <a:spcAft>
                  <a:spcPct val="0"/>
                </a:spcAft>
                <a:defRPr/>
              </a:pPr>
              <a:r>
                <a:rPr kumimoji="0" lang="en-US" altLang="ja-JP"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FAQ</a:t>
              </a:r>
              <a:endPar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44" name="図 43">
              <a:extLst>
                <a:ext uri="{FF2B5EF4-FFF2-40B4-BE49-F238E27FC236}">
                  <a16:creationId xmlns:a16="http://schemas.microsoft.com/office/drawing/2014/main" id="{6B3BD1C8-E240-43E9-AF34-47C2F2FA79DE}"/>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l="3216" t="16968" r="9662" b="9694"/>
            <a:stretch/>
          </p:blipFill>
          <p:spPr>
            <a:xfrm>
              <a:off x="7247067" y="2750840"/>
              <a:ext cx="597188" cy="503513"/>
            </a:xfrm>
            <a:prstGeom prst="rect">
              <a:avLst/>
            </a:prstGeom>
          </p:spPr>
        </p:pic>
        <p:sp>
          <p:nvSpPr>
            <p:cNvPr id="45" name="上矢印 129">
              <a:extLst>
                <a:ext uri="{FF2B5EF4-FFF2-40B4-BE49-F238E27FC236}">
                  <a16:creationId xmlns:a16="http://schemas.microsoft.com/office/drawing/2014/main" id="{0FE05806-0A77-46CE-B808-665C4B8A1E2B}"/>
                </a:ext>
              </a:extLst>
            </p:cNvPr>
            <p:cNvSpPr/>
            <p:nvPr/>
          </p:nvSpPr>
          <p:spPr>
            <a:xfrm rot="5400000" flipH="1">
              <a:off x="6750614" y="4197298"/>
              <a:ext cx="187603" cy="376232"/>
            </a:xfrm>
            <a:prstGeom prst="upArrow">
              <a:avLst>
                <a:gd name="adj1" fmla="val 25834"/>
                <a:gd name="adj2" fmla="val 98844"/>
              </a:avLst>
            </a:prstGeom>
            <a:solidFill>
              <a:srgbClr val="FFFFFF"/>
            </a:solidFill>
            <a:ln w="25400" cap="flat" cmpd="sng" algn="ctr">
              <a:noFill/>
              <a:prstDash val="solid"/>
            </a:ln>
            <a:effectLst/>
          </p:spPr>
          <p:txBody>
            <a:bodyPr rtlCol="0" anchor="ctr"/>
            <a:lstStyle/>
            <a:p>
              <a:pPr algn="ctr" eaLnBrk="0" fontAlgn="base" hangingPunct="0">
                <a:spcBef>
                  <a:spcPct val="0"/>
                </a:spcBef>
                <a:spcAft>
                  <a:spcPct val="0"/>
                </a:spcAft>
                <a:defRPr/>
              </a:pPr>
              <a:endParaRPr kumimoji="0" lang="ja-JP" altLang="en-US" sz="2400" b="1" kern="0">
                <a:solidFill>
                  <a:srgbClr val="FFFFFF"/>
                </a:solidFill>
                <a:latin typeface="Arial"/>
                <a:ea typeface="ＭＳ Ｐゴシック"/>
              </a:endParaRPr>
            </a:p>
          </p:txBody>
        </p:sp>
        <p:sp>
          <p:nvSpPr>
            <p:cNvPr id="46" name="円/楕円 128">
              <a:extLst>
                <a:ext uri="{FF2B5EF4-FFF2-40B4-BE49-F238E27FC236}">
                  <a16:creationId xmlns:a16="http://schemas.microsoft.com/office/drawing/2014/main" id="{C310F425-68C8-459B-AA3C-97AD09158E02}"/>
                </a:ext>
              </a:extLst>
            </p:cNvPr>
            <p:cNvSpPr/>
            <p:nvPr/>
          </p:nvSpPr>
          <p:spPr>
            <a:xfrm rot="10800000" flipH="1">
              <a:off x="4103835" y="3175988"/>
              <a:ext cx="387838" cy="387838"/>
            </a:xfrm>
            <a:prstGeom prst="ellipse">
              <a:avLst/>
            </a:prstGeom>
            <a:solidFill>
              <a:srgbClr val="00B050"/>
            </a:solidFill>
            <a:ln w="25400" cap="flat" cmpd="sng" algn="ctr">
              <a:noFill/>
              <a:prstDash val="solid"/>
            </a:ln>
            <a:effectLst/>
          </p:spPr>
          <p:txBody>
            <a:bodyPr rtlCol="0" anchor="ctr"/>
            <a:lstStyle/>
            <a:p>
              <a:pPr algn="ctr" eaLnBrk="0" fontAlgn="base" hangingPunct="0">
                <a:spcBef>
                  <a:spcPct val="0"/>
                </a:spcBef>
                <a:spcAft>
                  <a:spcPct val="0"/>
                </a:spcAft>
                <a:defRPr/>
              </a:pPr>
              <a:endParaRPr kumimoji="0" lang="ja-JP" altLang="en-US" sz="2400" b="1" kern="0">
                <a:solidFill>
                  <a:srgbClr val="FFFFFF"/>
                </a:solidFill>
                <a:latin typeface="Arial"/>
                <a:ea typeface="ＭＳ Ｐゴシック"/>
              </a:endParaRPr>
            </a:p>
          </p:txBody>
        </p:sp>
        <p:sp>
          <p:nvSpPr>
            <p:cNvPr id="47" name="上矢印 129">
              <a:extLst>
                <a:ext uri="{FF2B5EF4-FFF2-40B4-BE49-F238E27FC236}">
                  <a16:creationId xmlns:a16="http://schemas.microsoft.com/office/drawing/2014/main" id="{DDA82867-422D-4E5C-B362-7E3F8B5D24A9}"/>
                </a:ext>
              </a:extLst>
            </p:cNvPr>
            <p:cNvSpPr/>
            <p:nvPr/>
          </p:nvSpPr>
          <p:spPr>
            <a:xfrm rot="5400000" flipH="1">
              <a:off x="4202820" y="3186143"/>
              <a:ext cx="187603" cy="376232"/>
            </a:xfrm>
            <a:prstGeom prst="upArrow">
              <a:avLst>
                <a:gd name="adj1" fmla="val 25834"/>
                <a:gd name="adj2" fmla="val 98844"/>
              </a:avLst>
            </a:prstGeom>
            <a:solidFill>
              <a:srgbClr val="FFFFFF"/>
            </a:solidFill>
            <a:ln w="25400" cap="flat" cmpd="sng" algn="ctr">
              <a:noFill/>
              <a:prstDash val="solid"/>
            </a:ln>
            <a:effectLst/>
          </p:spPr>
          <p:txBody>
            <a:bodyPr rtlCol="0" anchor="ctr"/>
            <a:lstStyle/>
            <a:p>
              <a:pPr algn="ctr" eaLnBrk="0" fontAlgn="base" hangingPunct="0">
                <a:spcBef>
                  <a:spcPct val="0"/>
                </a:spcBef>
                <a:spcAft>
                  <a:spcPct val="0"/>
                </a:spcAft>
                <a:defRPr/>
              </a:pPr>
              <a:endParaRPr kumimoji="0" lang="ja-JP" altLang="en-US" sz="2400" b="1" kern="0">
                <a:solidFill>
                  <a:srgbClr val="FFFFFF"/>
                </a:solidFill>
                <a:latin typeface="Arial"/>
                <a:ea typeface="ＭＳ Ｐゴシック"/>
              </a:endParaRPr>
            </a:p>
          </p:txBody>
        </p:sp>
        <p:pic>
          <p:nvPicPr>
            <p:cNvPr id="48" name="図 47">
              <a:extLst>
                <a:ext uri="{FF2B5EF4-FFF2-40B4-BE49-F238E27FC236}">
                  <a16:creationId xmlns:a16="http://schemas.microsoft.com/office/drawing/2014/main" id="{72A62C7F-D361-449F-9D74-EFFCA68A69B4}"/>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03312" y="2348880"/>
              <a:ext cx="1236654" cy="1236654"/>
            </a:xfrm>
            <a:prstGeom prst="rect">
              <a:avLst/>
            </a:prstGeom>
          </p:spPr>
        </p:pic>
        <p:sp>
          <p:nvSpPr>
            <p:cNvPr id="49" name="四角形: 角を丸くする 108">
              <a:extLst>
                <a:ext uri="{FF2B5EF4-FFF2-40B4-BE49-F238E27FC236}">
                  <a16:creationId xmlns:a16="http://schemas.microsoft.com/office/drawing/2014/main" id="{AAC213A2-CAC1-4678-ACC5-D7923F097844}"/>
                </a:ext>
              </a:extLst>
            </p:cNvPr>
            <p:cNvSpPr/>
            <p:nvPr/>
          </p:nvSpPr>
          <p:spPr>
            <a:xfrm>
              <a:off x="605665" y="2619754"/>
              <a:ext cx="2529857" cy="638955"/>
            </a:xfrm>
            <a:prstGeom prst="roundRect">
              <a:avLst/>
            </a:prstGeom>
            <a:solidFill>
              <a:srgbClr val="000000">
                <a:lumMod val="75000"/>
                <a:lumOff val="25000"/>
              </a:srgbClr>
            </a:solidFill>
            <a:ln w="25400" cap="flat" cmpd="sng" algn="ctr">
              <a:noFill/>
              <a:prstDash val="solid"/>
            </a:ln>
            <a:effectLst/>
          </p:spPr>
          <p:txBody>
            <a:bodyPr rtlCol="0" anchor="ctr"/>
            <a:lstStyle/>
            <a:p>
              <a:pPr eaLnBrk="0" fontAlgn="base" hangingPunct="0">
                <a:spcBef>
                  <a:spcPct val="0"/>
                </a:spcBef>
                <a:spcAft>
                  <a:spcPct val="0"/>
                </a:spcAft>
                <a:defRPr/>
              </a:pPr>
              <a:r>
                <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突然</a:t>
              </a:r>
              <a:r>
                <a:rPr kumimoji="0" lang="ja-JP" altLang="en-US" sz="1600" b="1" kern="0" dirty="0">
                  <a:solidFill>
                    <a:srgbClr val="DEC0D2"/>
                  </a:solidFill>
                  <a:latin typeface="Meiryo UI" panose="020B0604030504040204" pitchFamily="50" charset="-128"/>
                  <a:ea typeface="Meiryo UI" panose="020B0604030504040204" pitchFamily="50" charset="-128"/>
                  <a:cs typeface="Meiryo UI" panose="020B0604030504040204" pitchFamily="50" charset="-128"/>
                </a:rPr>
                <a:t>ウイルスに感染している</a:t>
              </a:r>
              <a:r>
                <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と表示されたけど本当？</a:t>
              </a:r>
            </a:p>
          </p:txBody>
        </p:sp>
        <p:sp>
          <p:nvSpPr>
            <p:cNvPr id="50" name="四角形: 角を丸くする 109">
              <a:extLst>
                <a:ext uri="{FF2B5EF4-FFF2-40B4-BE49-F238E27FC236}">
                  <a16:creationId xmlns:a16="http://schemas.microsoft.com/office/drawing/2014/main" id="{46A09A1F-F8BA-4869-AF5F-C90A8B4B077A}"/>
                </a:ext>
              </a:extLst>
            </p:cNvPr>
            <p:cNvSpPr/>
            <p:nvPr/>
          </p:nvSpPr>
          <p:spPr>
            <a:xfrm>
              <a:off x="602083" y="4113930"/>
              <a:ext cx="2070615" cy="638955"/>
            </a:xfrm>
            <a:prstGeom prst="roundRect">
              <a:avLst>
                <a:gd name="adj" fmla="val 15348"/>
              </a:avLst>
            </a:prstGeom>
            <a:solidFill>
              <a:srgbClr val="000000">
                <a:lumMod val="75000"/>
                <a:lumOff val="25000"/>
              </a:srgbClr>
            </a:solidFill>
            <a:ln w="25400" cap="flat" cmpd="sng" algn="ctr">
              <a:noFill/>
              <a:prstDash val="solid"/>
            </a:ln>
            <a:effectLst/>
          </p:spPr>
          <p:txBody>
            <a:bodyPr rtlCol="0" anchor="ctr"/>
            <a:lstStyle/>
            <a:p>
              <a:pPr eaLnBrk="0" fontAlgn="base" hangingPunct="0">
                <a:spcBef>
                  <a:spcPct val="0"/>
                </a:spcBef>
                <a:spcAft>
                  <a:spcPct val="0"/>
                </a:spcAft>
                <a:defRPr/>
              </a:pPr>
              <a:r>
                <a:rPr kumimoji="0" lang="ja-JP" altLang="en-US" sz="1600" b="1" kern="0" dirty="0">
                  <a:solidFill>
                    <a:srgbClr val="DEC0D2"/>
                  </a:solidFill>
                  <a:latin typeface="Meiryo UI" panose="020B0604030504040204" pitchFamily="50" charset="-128"/>
                  <a:ea typeface="Meiryo UI" panose="020B0604030504040204" pitchFamily="50" charset="-128"/>
                  <a:cs typeface="Meiryo UI" panose="020B0604030504040204" pitchFamily="50" charset="-128"/>
                </a:rPr>
                <a:t>ファイルが暗号化</a:t>
              </a:r>
              <a:r>
                <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されてしまって開けない</a:t>
              </a:r>
              <a:r>
                <a:rPr kumimoji="0" lang="en-US" altLang="ja-JP"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a:t>
              </a:r>
              <a:endParaRPr kumimoji="0" lang="ja-JP" altLang="en-US" sz="7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四角形: 角を丸くする 110">
              <a:extLst>
                <a:ext uri="{FF2B5EF4-FFF2-40B4-BE49-F238E27FC236}">
                  <a16:creationId xmlns:a16="http://schemas.microsoft.com/office/drawing/2014/main" id="{AF228C0D-F3C1-4FF7-8169-7C658D6CE1E9}"/>
                </a:ext>
              </a:extLst>
            </p:cNvPr>
            <p:cNvSpPr/>
            <p:nvPr/>
          </p:nvSpPr>
          <p:spPr>
            <a:xfrm>
              <a:off x="584656" y="3338442"/>
              <a:ext cx="2383876" cy="638955"/>
            </a:xfrm>
            <a:prstGeom prst="roundRect">
              <a:avLst>
                <a:gd name="adj" fmla="val 16711"/>
              </a:avLst>
            </a:prstGeom>
            <a:solidFill>
              <a:srgbClr val="000000">
                <a:lumMod val="75000"/>
                <a:lumOff val="25000"/>
              </a:srgbClr>
            </a:solidFill>
            <a:ln w="25400" cap="flat" cmpd="sng" algn="ctr">
              <a:noFill/>
              <a:prstDash val="solid"/>
            </a:ln>
            <a:effectLst/>
          </p:spPr>
          <p:txBody>
            <a:bodyPr rtlCol="0" anchor="ctr"/>
            <a:lstStyle/>
            <a:p>
              <a:pPr eaLnBrk="0" fontAlgn="base" hangingPunct="0">
                <a:spcBef>
                  <a:spcPct val="0"/>
                </a:spcBef>
                <a:spcAft>
                  <a:spcPct val="0"/>
                </a:spcAft>
                <a:defRPr/>
              </a:pPr>
              <a:r>
                <a:rPr kumimoji="0" lang="ja-JP" altLang="en-US" sz="1600" b="1" kern="0" dirty="0">
                  <a:solidFill>
                    <a:srgbClr val="DEC0D2"/>
                  </a:solidFill>
                  <a:latin typeface="Meiryo UI" panose="020B0604030504040204" pitchFamily="50" charset="-128"/>
                  <a:ea typeface="Meiryo UI" panose="020B0604030504040204" pitchFamily="50" charset="-128"/>
                  <a:cs typeface="Meiryo UI" panose="020B0604030504040204" pitchFamily="50" charset="-128"/>
                </a:rPr>
                <a:t>アダルトサイトの請求画面</a:t>
              </a:r>
              <a:r>
                <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が消えない</a:t>
              </a:r>
              <a:r>
                <a:rPr kumimoji="0" lang="en-US" altLang="ja-JP"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rPr>
                <a:t>…</a:t>
              </a:r>
              <a:endParaRPr kumimoji="0" lang="ja-JP" altLang="en-US" sz="900" b="1" kern="0" dirty="0">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2" name="図 51">
              <a:extLst>
                <a:ext uri="{FF2B5EF4-FFF2-40B4-BE49-F238E27FC236}">
                  <a16:creationId xmlns:a16="http://schemas.microsoft.com/office/drawing/2014/main" id="{7EB491AD-4AA2-4CC2-819C-AF19808E1586}"/>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788782" y="3948531"/>
              <a:ext cx="694997" cy="806513"/>
            </a:xfrm>
            <a:prstGeom prst="rect">
              <a:avLst/>
            </a:prstGeom>
          </p:spPr>
        </p:pic>
        <p:sp>
          <p:nvSpPr>
            <p:cNvPr id="53" name="正方形/長方形 52">
              <a:extLst>
                <a:ext uri="{FF2B5EF4-FFF2-40B4-BE49-F238E27FC236}">
                  <a16:creationId xmlns:a16="http://schemas.microsoft.com/office/drawing/2014/main" id="{E32D37B1-08E8-4C07-ABB0-A010596C50E0}"/>
                </a:ext>
              </a:extLst>
            </p:cNvPr>
            <p:cNvSpPr/>
            <p:nvPr/>
          </p:nvSpPr>
          <p:spPr>
            <a:xfrm>
              <a:off x="4147573" y="2511566"/>
              <a:ext cx="2902182" cy="229060"/>
            </a:xfrm>
            <a:prstGeom prst="rect">
              <a:avLst/>
            </a:prstGeom>
            <a:solidFill>
              <a:srgbClr val="006600"/>
            </a:solidFill>
            <a:ln w="25400" cap="flat" cmpd="sng" algn="ctr">
              <a:noFill/>
              <a:prstDash val="solid"/>
            </a:ln>
            <a:effectLst/>
          </p:spPr>
          <p:txBody>
            <a:bodyPr rtlCol="0" anchor="ctr"/>
            <a:lstStyle/>
            <a:p>
              <a:pPr algn="ctr" eaLnBrk="0" fontAlgn="base" hangingPunct="0">
                <a:spcBef>
                  <a:spcPct val="0"/>
                </a:spcBef>
                <a:spcAft>
                  <a:spcPct val="0"/>
                </a:spcAft>
                <a:defRPr/>
              </a:pPr>
              <a:r>
                <a:rPr kumimoji="0" lang="ja-JP" altLang="en-US" sz="1000" b="1" kern="0">
                  <a:solidFill>
                    <a:srgbClr val="FFFFFF"/>
                  </a:solidFill>
                  <a:latin typeface="Meiryo UI" panose="020B0604030504040204" pitchFamily="50" charset="-128"/>
                  <a:ea typeface="Meiryo UI" panose="020B0604030504040204" pitchFamily="50" charset="-128"/>
                  <a:cs typeface="Meiryo UI" panose="020B0604030504040204" pitchFamily="50" charset="-128"/>
                </a:rPr>
                <a:t>情報セキュリティ安心相談窓口</a:t>
              </a:r>
            </a:p>
          </p:txBody>
        </p:sp>
        <p:pic>
          <p:nvPicPr>
            <p:cNvPr id="54" name="図 53">
              <a:extLst>
                <a:ext uri="{FF2B5EF4-FFF2-40B4-BE49-F238E27FC236}">
                  <a16:creationId xmlns:a16="http://schemas.microsoft.com/office/drawing/2014/main" id="{7DB8505E-0396-4C03-9349-C177540F6DC3}"/>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2405403" y="3921424"/>
              <a:ext cx="1237592" cy="1237592"/>
            </a:xfrm>
            <a:prstGeom prst="rect">
              <a:avLst/>
            </a:prstGeom>
          </p:spPr>
        </p:pic>
        <p:pic>
          <p:nvPicPr>
            <p:cNvPr id="55" name="図 54">
              <a:extLst>
                <a:ext uri="{FF2B5EF4-FFF2-40B4-BE49-F238E27FC236}">
                  <a16:creationId xmlns:a16="http://schemas.microsoft.com/office/drawing/2014/main" id="{E01F05CB-D64C-4627-B3DF-55AE8E0B3A1B}"/>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004425" y="3330427"/>
              <a:ext cx="919503" cy="918032"/>
            </a:xfrm>
            <a:prstGeom prst="rect">
              <a:avLst/>
            </a:prstGeom>
          </p:spPr>
        </p:pic>
        <p:pic>
          <p:nvPicPr>
            <p:cNvPr id="56" name="図 55">
              <a:extLst>
                <a:ext uri="{FF2B5EF4-FFF2-40B4-BE49-F238E27FC236}">
                  <a16:creationId xmlns:a16="http://schemas.microsoft.com/office/drawing/2014/main" id="{BE622CD5-861D-4B25-BD75-33648D0DCF11}"/>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229094" y="2707460"/>
              <a:ext cx="1334970" cy="1334970"/>
            </a:xfrm>
            <a:prstGeom prst="rect">
              <a:avLst/>
            </a:prstGeom>
          </p:spPr>
        </p:pic>
      </p:grpSp>
      <p:sp>
        <p:nvSpPr>
          <p:cNvPr id="58" name="スライド番号プレースホルダー 5">
            <a:extLst>
              <a:ext uri="{FF2B5EF4-FFF2-40B4-BE49-F238E27FC236}">
                <a16:creationId xmlns:a16="http://schemas.microsoft.com/office/drawing/2014/main" id="{FFF93940-90F8-4BAD-B2E6-67EEDC731901}"/>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32</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7441BFF9-12A9-467B-B9C1-4D71735127B8}"/>
              </a:ext>
            </a:extLst>
          </p:cNvPr>
          <p:cNvSpPr>
            <a:spLocks noGrp="1"/>
          </p:cNvSpPr>
          <p:nvPr>
            <p:ph type="dt" sz="half" idx="10"/>
          </p:nvPr>
        </p:nvSpPr>
        <p:spPr/>
        <p:txBody>
          <a:bodyPr/>
          <a:lstStyle/>
          <a:p>
            <a:r>
              <a:rPr lang="en-US" altLang="ja-JP"/>
              <a:t>2020/12/8</a:t>
            </a:r>
            <a:endParaRPr lang="ja-JP" altLang="en-US"/>
          </a:p>
        </p:txBody>
      </p:sp>
      <p:sp>
        <p:nvSpPr>
          <p:cNvPr id="3" name="フッター プレースホルダー 2">
            <a:extLst>
              <a:ext uri="{FF2B5EF4-FFF2-40B4-BE49-F238E27FC236}">
                <a16:creationId xmlns:a16="http://schemas.microsoft.com/office/drawing/2014/main" id="{F3B8916C-1E71-4ED2-B56B-82344271526E}"/>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263718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ln w="1905"/>
                <a:latin typeface="Meiryo UI" panose="020B0604030504040204" pitchFamily="50" charset="-128"/>
                <a:ea typeface="Meiryo UI" panose="020B0604030504040204" pitchFamily="50" charset="-128"/>
                <a:cs typeface="メイリオ" panose="020B0604030504040204" pitchFamily="50" charset="-128"/>
              </a:rPr>
              <a:t>IT</a:t>
            </a:r>
            <a:r>
              <a:rPr lang="ja-JP" altLang="en-US" b="1" dirty="0">
                <a:ln w="1905"/>
                <a:latin typeface="Meiryo UI" panose="020B0604030504040204" pitchFamily="50" charset="-128"/>
                <a:ea typeface="Meiryo UI" panose="020B0604030504040204" pitchFamily="50" charset="-128"/>
                <a:cs typeface="メイリオ" panose="020B0604030504040204" pitchFamily="50" charset="-128"/>
              </a:rPr>
              <a:t>利用者に求められる</a:t>
            </a:r>
            <a:r>
              <a:rPr lang="en-US" altLang="ja-JP" b="1" dirty="0">
                <a:ln w="1905"/>
                <a:latin typeface="Meiryo UI" panose="020B0604030504040204" pitchFamily="50" charset="-128"/>
                <a:ea typeface="Meiryo UI" panose="020B0604030504040204" pitchFamily="50" charset="-128"/>
                <a:cs typeface="メイリオ" panose="020B0604030504040204" pitchFamily="50" charset="-128"/>
              </a:rPr>
              <a:t>IT</a:t>
            </a:r>
            <a:r>
              <a:rPr lang="ja-JP" altLang="en-US" b="1" dirty="0">
                <a:ln w="1905"/>
                <a:latin typeface="Meiryo UI" panose="020B0604030504040204" pitchFamily="50" charset="-128"/>
                <a:ea typeface="Meiryo UI" panose="020B0604030504040204" pitchFamily="50" charset="-128"/>
                <a:cs typeface="メイリオ" panose="020B0604030504040204" pitchFamily="50" charset="-128"/>
              </a:rPr>
              <a:t>知識を</a:t>
            </a:r>
            <a:br>
              <a:rPr lang="en-US" altLang="ja-JP" b="1" dirty="0">
                <a:ln w="1905"/>
                <a:latin typeface="Meiryo UI" panose="020B0604030504040204" pitchFamily="50" charset="-128"/>
                <a:ea typeface="Meiryo UI" panose="020B0604030504040204" pitchFamily="50" charset="-128"/>
                <a:cs typeface="メイリオ" panose="020B0604030504040204" pitchFamily="50" charset="-128"/>
              </a:rPr>
            </a:br>
            <a:r>
              <a:rPr lang="ja-JP" altLang="en-US" b="1" dirty="0">
                <a:ln w="1905"/>
                <a:latin typeface="Meiryo UI" panose="020B0604030504040204" pitchFamily="50" charset="-128"/>
                <a:ea typeface="Meiryo UI" panose="020B0604030504040204" pitchFamily="50" charset="-128"/>
                <a:cs typeface="メイリオ" panose="020B0604030504040204" pitchFamily="50" charset="-128"/>
              </a:rPr>
              <a:t>習得できる国家試験</a:t>
            </a:r>
            <a:endParaRPr lang="ja-JP" altLang="en-US" sz="3200" b="1"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5241033" y="2054695"/>
            <a:ext cx="4305633" cy="615553"/>
          </a:xfrm>
          <a:prstGeom prst="rect">
            <a:avLst/>
          </a:prstGeom>
          <a:noFill/>
        </p:spPr>
        <p:txBody>
          <a:bodyPr wrap="square" rtlCol="0">
            <a:spAutoFit/>
          </a:bodyPr>
          <a:lstStyle/>
          <a:p>
            <a:pPr marL="179388" indent="-179388">
              <a:spcBef>
                <a:spcPct val="20000"/>
              </a:spcBef>
              <a:buSzPct val="75000"/>
              <a:defRPr/>
            </a:pPr>
            <a:r>
              <a:rPr lang="ja-JP" altLang="en-US"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000" dirty="0">
                <a:solidFill>
                  <a:srgbClr val="993300"/>
                </a:solidFill>
                <a:latin typeface="Meiryo UI" panose="020B0604030504040204" pitchFamily="50" charset="-128"/>
                <a:ea typeface="Meiryo UI" panose="020B0604030504040204" pitchFamily="50" charset="-128"/>
                <a:cs typeface="メイリオ" panose="020B0604030504040204" pitchFamily="50" charset="-128"/>
              </a:rPr>
              <a:t>IT</a:t>
            </a:r>
            <a:r>
              <a:rPr lang="ja-JP" altLang="en-US" sz="1000" dirty="0">
                <a:solidFill>
                  <a:srgbClr val="993300"/>
                </a:solidFill>
                <a:latin typeface="Meiryo UI" panose="020B0604030504040204" pitchFamily="50" charset="-128"/>
                <a:ea typeface="Meiryo UI" panose="020B0604030504040204" pitchFamily="50" charset="-128"/>
                <a:cs typeface="メイリオ" panose="020B0604030504040204" pitchFamily="50" charset="-128"/>
              </a:rPr>
              <a:t>利用者の情報セキュリティ対策に特化</a:t>
            </a:r>
            <a:r>
              <a:rPr lang="ja-JP" altLang="en-US"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した国家試験です。</a:t>
            </a:r>
            <a:endParaRPr lang="en-US" altLang="ja-JP"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pPr marL="179388" indent="-179388">
              <a:spcBef>
                <a:spcPct val="20000"/>
              </a:spcBef>
              <a:buSzPct val="75000"/>
              <a:defRPr/>
            </a:pPr>
            <a:r>
              <a:rPr lang="ja-JP" altLang="en-US"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ja-JP" altLang="en-US" sz="1000" dirty="0">
                <a:solidFill>
                  <a:srgbClr val="993300"/>
                </a:solidFill>
                <a:latin typeface="Meiryo UI" panose="020B0604030504040204" pitchFamily="50" charset="-128"/>
                <a:ea typeface="Meiryo UI" panose="020B0604030504040204" pitchFamily="50" charset="-128"/>
                <a:cs typeface="メイリオ" panose="020B0604030504040204" pitchFamily="50" charset="-128"/>
              </a:rPr>
              <a:t>社会人として必要な情報セキュリティの知識を体系的に習得</a:t>
            </a:r>
            <a:r>
              <a:rPr lang="ja-JP" altLang="en-US"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できます。</a:t>
            </a:r>
            <a:endParaRPr lang="en-US" altLang="ja-JP"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pPr>
              <a:spcBef>
                <a:spcPct val="20000"/>
              </a:spcBef>
              <a:buSzPct val="75000"/>
              <a:defRPr/>
            </a:pPr>
            <a:r>
              <a:rPr lang="ja-JP" altLang="en-US"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・身近な事例をベースにした実践的な出題。</a:t>
            </a:r>
            <a:endParaRPr lang="en-US" altLang="ja-JP"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7" name="テキスト ボックス 6"/>
          <p:cNvSpPr txBox="1"/>
          <p:nvPr/>
        </p:nvSpPr>
        <p:spPr>
          <a:xfrm>
            <a:off x="5367890" y="3409670"/>
            <a:ext cx="2160000" cy="252000"/>
          </a:xfrm>
          <a:prstGeom prst="roundRect">
            <a:avLst/>
          </a:prstGeom>
          <a:solidFill>
            <a:schemeClr val="bg1"/>
          </a:solidFill>
          <a:ln w="25400" cap="flat" cmpd="sng" algn="ctr">
            <a:solidFill>
              <a:srgbClr val="00B0F0"/>
            </a:solidFill>
            <a:prstDash val="solid"/>
          </a:ln>
          <a:effectLst/>
        </p:spPr>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defPPr>
              <a:defRPr lang="ja-JP"/>
            </a:defPPr>
            <a:lvl1pPr algn="ctr">
              <a:defRPr sz="2400"/>
            </a:lvl1pPr>
          </a:lstStyle>
          <a:p>
            <a:pPr>
              <a:defRPr/>
            </a:pPr>
            <a:r>
              <a:rPr kumimoji="0" lang="ja-JP" altLang="en-US" sz="1400" kern="0" dirty="0">
                <a:solidFill>
                  <a:srgbClr val="00B0F0"/>
                </a:solidFill>
                <a:latin typeface="メイリオ"/>
                <a:ea typeface="メイリオ"/>
              </a:rPr>
              <a:t>試験時間・出題形式</a:t>
            </a:r>
          </a:p>
        </p:txBody>
      </p:sp>
      <p:graphicFrame>
        <p:nvGraphicFramePr>
          <p:cNvPr id="8" name="表 7"/>
          <p:cNvGraphicFramePr>
            <a:graphicFrameLocks noGrp="1"/>
          </p:cNvGraphicFramePr>
          <p:nvPr/>
        </p:nvGraphicFramePr>
        <p:xfrm>
          <a:off x="5458100" y="3701526"/>
          <a:ext cx="3752620" cy="1205280"/>
        </p:xfrm>
        <a:graphic>
          <a:graphicData uri="http://schemas.openxmlformats.org/drawingml/2006/table">
            <a:tbl>
              <a:tblPr firstRow="1" bandRow="1">
                <a:tableStyleId>{00A15C55-8517-42AA-B614-E9B94910E393}</a:tableStyleId>
              </a:tblPr>
              <a:tblGrid>
                <a:gridCol w="750524">
                  <a:extLst>
                    <a:ext uri="{9D8B030D-6E8A-4147-A177-3AD203B41FA5}">
                      <a16:colId xmlns:a16="http://schemas.microsoft.com/office/drawing/2014/main" val="20000"/>
                    </a:ext>
                  </a:extLst>
                </a:gridCol>
                <a:gridCol w="624305">
                  <a:extLst>
                    <a:ext uri="{9D8B030D-6E8A-4147-A177-3AD203B41FA5}">
                      <a16:colId xmlns:a16="http://schemas.microsoft.com/office/drawing/2014/main" val="20001"/>
                    </a:ext>
                  </a:extLst>
                </a:gridCol>
                <a:gridCol w="876743">
                  <a:extLst>
                    <a:ext uri="{9D8B030D-6E8A-4147-A177-3AD203B41FA5}">
                      <a16:colId xmlns:a16="http://schemas.microsoft.com/office/drawing/2014/main" val="20002"/>
                    </a:ext>
                  </a:extLst>
                </a:gridCol>
                <a:gridCol w="750524">
                  <a:extLst>
                    <a:ext uri="{9D8B030D-6E8A-4147-A177-3AD203B41FA5}">
                      <a16:colId xmlns:a16="http://schemas.microsoft.com/office/drawing/2014/main" val="20003"/>
                    </a:ext>
                  </a:extLst>
                </a:gridCol>
                <a:gridCol w="750524">
                  <a:extLst>
                    <a:ext uri="{9D8B030D-6E8A-4147-A177-3AD203B41FA5}">
                      <a16:colId xmlns:a16="http://schemas.microsoft.com/office/drawing/2014/main" val="20004"/>
                    </a:ext>
                  </a:extLst>
                </a:gridCol>
              </a:tblGrid>
              <a:tr h="378083">
                <a:tc>
                  <a:txBody>
                    <a:bodyPr/>
                    <a:lstStyle/>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時間</a:t>
                      </a: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区分</a:t>
                      </a:r>
                    </a:p>
                  </a:txBody>
                  <a:tcPr marL="36000" marR="36000" marT="36000" marB="0" anchor="ctr" anchorCtr="1">
                    <a:solidFill>
                      <a:srgbClr val="993300"/>
                    </a:solidFill>
                  </a:tcPr>
                </a:tc>
                <a:tc>
                  <a:txBody>
                    <a:bodyPr/>
                    <a:lstStyle/>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試験</a:t>
                      </a: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時間</a:t>
                      </a:r>
                    </a:p>
                  </a:txBody>
                  <a:tcPr marL="36000" marR="36000" marT="36000" marB="0" anchor="ctr" anchorCtr="1">
                    <a:solidFill>
                      <a:srgbClr val="993300"/>
                    </a:solidFill>
                  </a:tcPr>
                </a:tc>
                <a:tc>
                  <a:txBody>
                    <a:bodyPr/>
                    <a:lstStyle/>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出題形式</a:t>
                      </a:r>
                    </a:p>
                  </a:txBody>
                  <a:tcPr marL="36000" marR="36000" marT="36000" marB="0" anchor="ctr" anchorCtr="1">
                    <a:solidFill>
                      <a:srgbClr val="993300"/>
                    </a:solidFill>
                  </a:tcPr>
                </a:tc>
                <a:tc>
                  <a:txBody>
                    <a:bodyPr/>
                    <a:lstStyle/>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出題数</a:t>
                      </a: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解答数</a:t>
                      </a:r>
                    </a:p>
                  </a:txBody>
                  <a:tcPr marL="36000" marR="36000" marT="36000" marB="0" anchor="ctr" anchorCtr="1">
                    <a:solidFill>
                      <a:srgbClr val="993300"/>
                    </a:solidFill>
                  </a:tcPr>
                </a:tc>
                <a:tc>
                  <a:txBody>
                    <a:bodyPr/>
                    <a:lstStyle/>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基準点</a:t>
                      </a:r>
                    </a:p>
                  </a:txBody>
                  <a:tcPr marL="36000" marR="36000" marT="36000" marB="0" anchor="ctr" anchorCtr="1">
                    <a:solidFill>
                      <a:srgbClr val="993300"/>
                    </a:solidFill>
                  </a:tcPr>
                </a:tc>
                <a:extLst>
                  <a:ext uri="{0D108BD9-81ED-4DB2-BD59-A6C34878D82A}">
                    <a16:rowId xmlns:a16="http://schemas.microsoft.com/office/drawing/2014/main" val="10000"/>
                  </a:ext>
                </a:extLst>
              </a:tr>
              <a:tr h="378083">
                <a:tc>
                  <a:txBody>
                    <a:bodyPr/>
                    <a:lstStyle/>
                    <a:p>
                      <a:pPr marL="0" algn="ctr" defTabSz="914400" rtl="0" eaLnBrk="1" latinLnBrk="0" hangingPunct="1"/>
                      <a:r>
                        <a:rPr kumimoji="1" lang="ja-JP" altLang="en-US" sz="1200" b="1" kern="1200" dirty="0">
                          <a:solidFill>
                            <a:schemeClr val="lt1"/>
                          </a:solidFill>
                          <a:latin typeface="メイリオ" panose="020B0604030504040204" pitchFamily="50" charset="-128"/>
                          <a:ea typeface="メイリオ" panose="020B0604030504040204" pitchFamily="50" charset="-128"/>
                          <a:cs typeface="メイリオ" panose="020B0604030504040204" pitchFamily="50" charset="-128"/>
                        </a:rPr>
                        <a:t>午前</a:t>
                      </a:r>
                    </a:p>
                  </a:txBody>
                  <a:tcPr marL="36000" marR="36000" marT="36000" marB="0" anchor="ctr" anchorCtr="1">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90</a:t>
                      </a:r>
                      <a:r>
                        <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rPr>
                        <a:t>分</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L="36000" marR="36000" marT="36000" marB="0"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多肢選択式</a:t>
                      </a:r>
                      <a:endParaRPr kumimoji="1" lang="en-US" altLang="ja-JP"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四肢択一</a:t>
                      </a:r>
                      <a:r>
                        <a:rPr kumimoji="1" lang="en-US" altLang="ja-JP" sz="8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8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txBody>
                  <a:tcPr marL="36000" marR="36000" marT="36000" marB="0"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50</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問</a:t>
                      </a:r>
                      <a:endPar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50</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問</a:t>
                      </a:r>
                    </a:p>
                  </a:txBody>
                  <a:tcPr marL="36000" marR="36000" marT="36000" marB="0"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60</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点</a:t>
                      </a:r>
                      <a:endPar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(100</a:t>
                      </a:r>
                      <a:r>
                        <a:rPr kumimoji="1" lang="ja-JP" altLang="en-US"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点満点</a:t>
                      </a:r>
                      <a:r>
                        <a:rPr kumimoji="1" lang="en-US" altLang="ja-JP"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txBody>
                  <a:tcPr marL="36000" marR="36000" marT="36000" marB="0" anchor="ctr" anchorCtr="1"/>
                </a:tc>
                <a:extLst>
                  <a:ext uri="{0D108BD9-81ED-4DB2-BD59-A6C34878D82A}">
                    <a16:rowId xmlns:a16="http://schemas.microsoft.com/office/drawing/2014/main" val="10001"/>
                  </a:ext>
                </a:extLst>
              </a:tr>
              <a:tr h="378083">
                <a:tc>
                  <a:txBody>
                    <a:bodyPr/>
                    <a:lstStyle/>
                    <a:p>
                      <a:pPr marL="0" algn="ctr" defTabSz="914400" rtl="0" eaLnBrk="1" latinLnBrk="0" hangingPunct="1"/>
                      <a:r>
                        <a:rPr kumimoji="1" lang="ja-JP" altLang="en-US" sz="1200" b="1" kern="1200" dirty="0">
                          <a:solidFill>
                            <a:schemeClr val="lt1"/>
                          </a:solidFill>
                          <a:latin typeface="メイリオ" panose="020B0604030504040204" pitchFamily="50" charset="-128"/>
                          <a:ea typeface="メイリオ" panose="020B0604030504040204" pitchFamily="50" charset="-128"/>
                          <a:cs typeface="メイリオ" panose="020B0604030504040204" pitchFamily="50" charset="-128"/>
                        </a:rPr>
                        <a:t>午後</a:t>
                      </a:r>
                    </a:p>
                  </a:txBody>
                  <a:tcPr marL="36000" marR="36000" marT="36000" marB="0" anchor="ctr" anchorCtr="1">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90</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分</a:t>
                      </a:r>
                      <a:endParaRPr kumimoji="1" lang="ja-JP" altLang="en-US"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txBody>
                  <a:tcPr marL="36000" marR="36000" marT="36000" marB="0"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多肢選択式</a:t>
                      </a:r>
                    </a:p>
                  </a:txBody>
                  <a:tcPr marL="36000" marR="36000" marT="36000" marB="0"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3</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問</a:t>
                      </a:r>
                      <a:endParaRPr kumimoji="1" lang="en-US" altLang="ja-JP"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3</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問</a:t>
                      </a:r>
                    </a:p>
                  </a:txBody>
                  <a:tcPr marL="36000" marR="36000" marT="36000" marB="0"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60</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点</a:t>
                      </a:r>
                      <a:endPar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(100</a:t>
                      </a:r>
                      <a:r>
                        <a:rPr kumimoji="1" lang="ja-JP" altLang="en-US"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点満点</a:t>
                      </a:r>
                      <a:r>
                        <a:rPr kumimoji="1" lang="en-US" altLang="ja-JP"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txBody>
                  <a:tcPr marL="36000" marR="36000" marT="36000" marB="0" anchor="ctr" anchorCtr="1"/>
                </a:tc>
                <a:extLst>
                  <a:ext uri="{0D108BD9-81ED-4DB2-BD59-A6C34878D82A}">
                    <a16:rowId xmlns:a16="http://schemas.microsoft.com/office/drawing/2014/main" val="10002"/>
                  </a:ext>
                </a:extLst>
              </a:tr>
            </a:tbl>
          </a:graphicData>
        </a:graphic>
      </p:graphicFrame>
      <p:sp>
        <p:nvSpPr>
          <p:cNvPr id="9" name="テキスト ボックス 8"/>
          <p:cNvSpPr txBox="1"/>
          <p:nvPr/>
        </p:nvSpPr>
        <p:spPr>
          <a:xfrm>
            <a:off x="5367890" y="4979075"/>
            <a:ext cx="2160000" cy="252028"/>
          </a:xfrm>
          <a:prstGeom prst="roundRect">
            <a:avLst/>
          </a:prstGeom>
          <a:solidFill>
            <a:schemeClr val="bg1"/>
          </a:solidFill>
          <a:ln w="25400" cap="flat" cmpd="sng" algn="ctr">
            <a:solidFill>
              <a:srgbClr val="00B0F0"/>
            </a:solidFill>
            <a:prstDash val="solid"/>
          </a:ln>
          <a:effectLst/>
        </p:spPr>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defPPr>
              <a:defRPr lang="ja-JP"/>
            </a:defPPr>
            <a:lvl1pPr algn="ctr">
              <a:defRPr sz="2400"/>
            </a:lvl1pPr>
          </a:lstStyle>
          <a:p>
            <a:pPr>
              <a:defRPr/>
            </a:pPr>
            <a:r>
              <a:rPr kumimoji="0" lang="ja-JP" altLang="en-US" sz="1400" kern="0" dirty="0">
                <a:solidFill>
                  <a:srgbClr val="00B0F0"/>
                </a:solidFill>
                <a:latin typeface="メイリオ"/>
                <a:ea typeface="メイリオ"/>
              </a:rPr>
              <a:t>試験実施概要</a:t>
            </a:r>
          </a:p>
        </p:txBody>
      </p:sp>
      <p:sp>
        <p:nvSpPr>
          <p:cNvPr id="10" name="テキスト ボックス 9"/>
          <p:cNvSpPr txBox="1"/>
          <p:nvPr/>
        </p:nvSpPr>
        <p:spPr>
          <a:xfrm>
            <a:off x="6609185" y="5458056"/>
            <a:ext cx="2738599" cy="1231106"/>
          </a:xfrm>
          <a:prstGeom prst="rect">
            <a:avLst/>
          </a:prstGeom>
          <a:noFill/>
        </p:spPr>
        <p:txBody>
          <a:bodyPr wrap="square" rtlCol="0">
            <a:spAutoFit/>
          </a:bodyPr>
          <a:lstStyle/>
          <a:p>
            <a:pPr>
              <a:spcBef>
                <a:spcPct val="20000"/>
              </a:spcBef>
              <a:buSzPct val="75000"/>
              <a:defRPr/>
            </a:pPr>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・試験実施日</a:t>
            </a:r>
            <a:endPar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ct val="20000"/>
              </a:spcBef>
              <a:buSzPct val="75000"/>
              <a:defRPr/>
            </a:pPr>
            <a:r>
              <a:rPr lang="ja-JP" altLang="en-US" sz="1400" b="1" dirty="0">
                <a:solidFill>
                  <a:srgbClr val="993300"/>
                </a:solidFill>
                <a:latin typeface="メイリオ" panose="020B0604030504040204" pitchFamily="50" charset="-128"/>
                <a:ea typeface="メイリオ" panose="020B0604030504040204" pitchFamily="50" charset="-128"/>
                <a:cs typeface="メイリオ" panose="020B0604030504040204" pitchFamily="50" charset="-128"/>
              </a:rPr>
              <a:t> 　 年</a:t>
            </a:r>
            <a:r>
              <a:rPr lang="en-US" altLang="ja-JP" sz="1400" b="1" dirty="0">
                <a:solidFill>
                  <a:srgbClr val="993300"/>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solidFill>
                  <a:srgbClr val="993300"/>
                </a:solidFill>
                <a:latin typeface="メイリオ" panose="020B0604030504040204" pitchFamily="50" charset="-128"/>
                <a:ea typeface="メイリオ" panose="020B0604030504040204" pitchFamily="50" charset="-128"/>
                <a:cs typeface="メイリオ" panose="020B0604030504040204" pitchFamily="50" charset="-128"/>
              </a:rPr>
              <a:t>回実施（春期・秋期）</a:t>
            </a:r>
            <a:endParaRPr lang="en-US" altLang="ja-JP" sz="1400" b="1" dirty="0">
              <a:solidFill>
                <a:srgbClr val="993300"/>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ct val="20000"/>
              </a:spcBef>
              <a:buSzPct val="75000"/>
              <a:defRPr/>
            </a:pPr>
            <a:r>
              <a:rPr lang="ja-JP" altLang="en-US" sz="1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春期：</a:t>
            </a:r>
            <a:r>
              <a:rPr lang="en-US" altLang="ja-JP" sz="1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月第三日曜日</a:t>
            </a:r>
            <a:endParaRPr lang="en-US" altLang="ja-JP" sz="1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ct val="20000"/>
              </a:spcBef>
              <a:buSzPct val="75000"/>
              <a:defRPr/>
            </a:pPr>
            <a:r>
              <a:rPr lang="ja-JP" altLang="en-US" sz="1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秋期：</a:t>
            </a:r>
            <a:r>
              <a:rPr lang="en-US" altLang="ja-JP" sz="1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月第三日曜日</a:t>
            </a:r>
            <a:endParaRPr lang="en-US" altLang="ja-JP" sz="1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ct val="20000"/>
              </a:spcBef>
              <a:buSzPct val="75000"/>
              <a:defRPr/>
            </a:pPr>
            <a:r>
              <a:rPr lang="ja-JP" altLang="en-US" sz="1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インターネット・郵便にて受付</a:t>
            </a:r>
            <a:endParaRPr lang="en-US" altLang="ja-JP" sz="10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5367890" y="2690281"/>
            <a:ext cx="2160000" cy="252000"/>
          </a:xfrm>
          <a:prstGeom prst="roundRect">
            <a:avLst/>
          </a:prstGeom>
          <a:solidFill>
            <a:schemeClr val="bg1"/>
          </a:solidFill>
          <a:ln w="25400" cap="flat" cmpd="sng" algn="ctr">
            <a:solidFill>
              <a:srgbClr val="00B0F0"/>
            </a:solidFill>
            <a:prstDash val="solid"/>
          </a:ln>
          <a:effectLst/>
        </p:spPr>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defPPr>
              <a:defRPr lang="ja-JP"/>
            </a:defPPr>
            <a:lvl1pPr algn="ctr">
              <a:defRPr sz="2400"/>
            </a:lvl1pPr>
          </a:lstStyle>
          <a:p>
            <a:pPr>
              <a:defRPr/>
            </a:pPr>
            <a:r>
              <a:rPr kumimoji="0" lang="ja-JP" altLang="en-US" sz="1400" kern="0" dirty="0">
                <a:solidFill>
                  <a:srgbClr val="00B0F0"/>
                </a:solidFill>
                <a:latin typeface="メイリオ"/>
                <a:ea typeface="メイリオ"/>
              </a:rPr>
              <a:t>受験を特にお勧めする方</a:t>
            </a:r>
            <a:endParaRPr kumimoji="0" lang="en-US" altLang="ja-JP" sz="1400" kern="0" dirty="0">
              <a:solidFill>
                <a:srgbClr val="00B0F0"/>
              </a:solidFill>
              <a:latin typeface="メイリオ"/>
              <a:ea typeface="メイリオ"/>
            </a:endParaRPr>
          </a:p>
        </p:txBody>
      </p:sp>
      <p:sp>
        <p:nvSpPr>
          <p:cNvPr id="12" name="正方形/長方形 11"/>
          <p:cNvSpPr/>
          <p:nvPr/>
        </p:nvSpPr>
        <p:spPr>
          <a:xfrm>
            <a:off x="5362414" y="5275030"/>
            <a:ext cx="3752620" cy="144712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ja-JP" altLang="en-US">
              <a:solidFill>
                <a:srgbClr val="FFFFFF"/>
              </a:solidFill>
              <a:latin typeface="Arial"/>
              <a:ea typeface="ＭＳ Ｐゴシック"/>
            </a:endParaRPr>
          </a:p>
        </p:txBody>
      </p:sp>
      <p:sp>
        <p:nvSpPr>
          <p:cNvPr id="13" name="テキスト ボックス 12"/>
          <p:cNvSpPr txBox="1"/>
          <p:nvPr/>
        </p:nvSpPr>
        <p:spPr>
          <a:xfrm>
            <a:off x="5256923" y="2975524"/>
            <a:ext cx="3116309" cy="430887"/>
          </a:xfrm>
          <a:prstGeom prst="rect">
            <a:avLst/>
          </a:prstGeom>
          <a:noFill/>
        </p:spPr>
        <p:txBody>
          <a:bodyPr wrap="square" rtlCol="0">
            <a:spAutoFit/>
          </a:bodyPr>
          <a:lstStyle/>
          <a:p>
            <a:pPr>
              <a:spcBef>
                <a:spcPct val="20000"/>
              </a:spcBef>
              <a:buSzPct val="75000"/>
              <a:defRPr/>
            </a:pPr>
            <a:r>
              <a:rPr lang="ja-JP" altLang="en-US"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・業務で個人情報を取り扱う方</a:t>
            </a:r>
            <a:endParaRPr lang="en-US" altLang="ja-JP"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pPr>
              <a:spcBef>
                <a:spcPct val="20000"/>
              </a:spcBef>
              <a:buSzPct val="75000"/>
              <a:defRPr/>
            </a:pPr>
            <a:r>
              <a:rPr lang="ja-JP" altLang="en-US"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・業務部門・管理部門で情報管理を担当する方</a:t>
            </a:r>
            <a:endParaRPr lang="en-US" altLang="ja-JP"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4" name="テキスト ボックス 13"/>
          <p:cNvSpPr txBox="1"/>
          <p:nvPr/>
        </p:nvSpPr>
        <p:spPr>
          <a:xfrm>
            <a:off x="5223897" y="1335996"/>
            <a:ext cx="4068000" cy="360000"/>
          </a:xfrm>
          <a:prstGeom prst="roundRect">
            <a:avLst/>
          </a:prstGeom>
          <a:solidFill>
            <a:schemeClr val="bg1"/>
          </a:solidFill>
          <a:ln w="25400" cap="flat" cmpd="sng" algn="ctr">
            <a:solidFill>
              <a:srgbClr val="00B0F0"/>
            </a:solidFill>
            <a:prstDash val="solid"/>
          </a:ln>
          <a:effectLst/>
        </p:spPr>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defPPr>
              <a:defRPr lang="ja-JP"/>
            </a:defPPr>
            <a:lvl1pPr algn="ctr">
              <a:defRPr sz="2400"/>
            </a:lvl1pPr>
          </a:lstStyle>
          <a:p>
            <a:pPr>
              <a:defRPr/>
            </a:pPr>
            <a:r>
              <a:rPr kumimoji="0" lang="ja-JP" altLang="en-US" sz="1800" b="1" kern="0" dirty="0">
                <a:solidFill>
                  <a:srgbClr val="000000"/>
                </a:solidFill>
                <a:latin typeface="メイリオ"/>
                <a:ea typeface="メイリオ"/>
              </a:rPr>
              <a:t>情報セキュリティマネジメント試験</a:t>
            </a:r>
          </a:p>
        </p:txBody>
      </p:sp>
      <p:sp>
        <p:nvSpPr>
          <p:cNvPr id="15" name="テキスト ボックス 14"/>
          <p:cNvSpPr txBox="1"/>
          <p:nvPr/>
        </p:nvSpPr>
        <p:spPr>
          <a:xfrm>
            <a:off x="934204" y="1769205"/>
            <a:ext cx="2160000" cy="252000"/>
          </a:xfrm>
          <a:prstGeom prst="roundRect">
            <a:avLst/>
          </a:prstGeom>
          <a:solidFill>
            <a:schemeClr val="bg1"/>
          </a:solidFill>
          <a:ln w="25400" cap="flat" cmpd="sng" algn="ctr">
            <a:solidFill>
              <a:srgbClr val="00B0F0"/>
            </a:solidFill>
            <a:prstDash val="solid"/>
          </a:ln>
          <a:effectLst/>
        </p:spPr>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defPPr>
              <a:defRPr lang="ja-JP"/>
            </a:defPPr>
            <a:lvl1pPr algn="ctr">
              <a:defRPr sz="2400"/>
            </a:lvl1pPr>
          </a:lstStyle>
          <a:p>
            <a:pPr>
              <a:defRPr/>
            </a:pPr>
            <a:r>
              <a:rPr kumimoji="0" lang="ja-JP" altLang="en-US" sz="1400" kern="0" dirty="0">
                <a:solidFill>
                  <a:srgbClr val="00B0F0"/>
                </a:solidFill>
                <a:latin typeface="メイリオ"/>
                <a:ea typeface="メイリオ"/>
              </a:rPr>
              <a:t>試験の特徴</a:t>
            </a:r>
          </a:p>
        </p:txBody>
      </p:sp>
      <p:sp>
        <p:nvSpPr>
          <p:cNvPr id="16" name="テキスト ボックス 15"/>
          <p:cNvSpPr txBox="1"/>
          <p:nvPr/>
        </p:nvSpPr>
        <p:spPr>
          <a:xfrm>
            <a:off x="791383" y="2070366"/>
            <a:ext cx="4432514" cy="400110"/>
          </a:xfrm>
          <a:prstGeom prst="rect">
            <a:avLst/>
          </a:prstGeom>
          <a:noFill/>
        </p:spPr>
        <p:txBody>
          <a:bodyPr wrap="square" rtlCol="0">
            <a:spAutoFit/>
          </a:bodyPr>
          <a:lstStyle/>
          <a:p>
            <a:pPr marL="179388" indent="-179388">
              <a:spcBef>
                <a:spcPct val="20000"/>
              </a:spcBef>
              <a:buSzPct val="75000"/>
              <a:defRPr/>
            </a:pPr>
            <a:r>
              <a:rPr lang="ja-JP" altLang="en-US"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000" dirty="0">
                <a:solidFill>
                  <a:srgbClr val="993300"/>
                </a:solidFill>
                <a:latin typeface="Meiryo UI" panose="020B0604030504040204" pitchFamily="50" charset="-128"/>
                <a:ea typeface="Meiryo UI" panose="020B0604030504040204" pitchFamily="50" charset="-128"/>
                <a:cs typeface="メイリオ" panose="020B0604030504040204" pitchFamily="50" charset="-128"/>
              </a:rPr>
              <a:t>IT</a:t>
            </a:r>
            <a:r>
              <a:rPr lang="ja-JP" altLang="en-US" sz="1000" dirty="0">
                <a:solidFill>
                  <a:srgbClr val="993300"/>
                </a:solidFill>
                <a:latin typeface="Meiryo UI" panose="020B0604030504040204" pitchFamily="50" charset="-128"/>
                <a:ea typeface="Meiryo UI" panose="020B0604030504040204" pitchFamily="50" charset="-128"/>
                <a:cs typeface="メイリオ" panose="020B0604030504040204" pitchFamily="50" charset="-128"/>
              </a:rPr>
              <a:t>パスポートは、</a:t>
            </a:r>
            <a:r>
              <a:rPr lang="en-US" altLang="ja-JP" sz="1000" dirty="0">
                <a:solidFill>
                  <a:srgbClr val="993300"/>
                </a:solidFill>
                <a:latin typeface="Meiryo UI" panose="020B0604030504040204" pitchFamily="50" charset="-128"/>
                <a:ea typeface="Meiryo UI" panose="020B0604030504040204" pitchFamily="50" charset="-128"/>
                <a:cs typeface="メイリオ" panose="020B0604030504040204" pitchFamily="50" charset="-128"/>
              </a:rPr>
              <a:t>IT</a:t>
            </a:r>
            <a:r>
              <a:rPr lang="ja-JP" altLang="en-US" sz="1000" dirty="0" err="1">
                <a:solidFill>
                  <a:srgbClr val="993300"/>
                </a:solidFill>
                <a:latin typeface="Meiryo UI" panose="020B0604030504040204" pitchFamily="50" charset="-128"/>
                <a:ea typeface="Meiryo UI" panose="020B0604030504040204" pitchFamily="50" charset="-128"/>
                <a:cs typeface="メイリオ" panose="020B0604030504040204" pitchFamily="50" charset="-128"/>
              </a:rPr>
              <a:t>を利</a:t>
            </a:r>
            <a:r>
              <a:rPr lang="ja-JP" altLang="en-US" sz="1000" dirty="0">
                <a:solidFill>
                  <a:srgbClr val="993300"/>
                </a:solidFill>
                <a:latin typeface="Meiryo UI" panose="020B0604030504040204" pitchFamily="50" charset="-128"/>
                <a:ea typeface="Meiryo UI" panose="020B0604030504040204" pitchFamily="50" charset="-128"/>
                <a:cs typeface="メイリオ" panose="020B0604030504040204" pitchFamily="50" charset="-128"/>
              </a:rPr>
              <a:t>活用するすべての社会人・学生が備えておくべき</a:t>
            </a:r>
            <a:r>
              <a:rPr lang="en-US" altLang="ja-JP" sz="1000" dirty="0">
                <a:solidFill>
                  <a:srgbClr val="993300"/>
                </a:solidFill>
                <a:latin typeface="Meiryo UI" panose="020B0604030504040204" pitchFamily="50" charset="-128"/>
                <a:ea typeface="Meiryo UI" panose="020B0604030504040204" pitchFamily="50" charset="-128"/>
                <a:cs typeface="メイリオ" panose="020B0604030504040204" pitchFamily="50" charset="-128"/>
              </a:rPr>
              <a:t>IT</a:t>
            </a:r>
            <a:r>
              <a:rPr lang="ja-JP" altLang="en-US" sz="1000" dirty="0">
                <a:solidFill>
                  <a:srgbClr val="993300"/>
                </a:solidFill>
                <a:latin typeface="Meiryo UI" panose="020B0604030504040204" pitchFamily="50" charset="-128"/>
                <a:ea typeface="Meiryo UI" panose="020B0604030504040204" pitchFamily="50" charset="-128"/>
                <a:cs typeface="メイリオ" panose="020B0604030504040204" pitchFamily="50" charset="-128"/>
              </a:rPr>
              <a:t>に関する基礎的な知識が証明できる</a:t>
            </a:r>
            <a:r>
              <a:rPr lang="ja-JP" altLang="en-US" sz="1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国家試験です。</a:t>
            </a:r>
          </a:p>
        </p:txBody>
      </p:sp>
      <p:sp>
        <p:nvSpPr>
          <p:cNvPr id="17" name="テキスト ボックス 16"/>
          <p:cNvSpPr txBox="1"/>
          <p:nvPr/>
        </p:nvSpPr>
        <p:spPr>
          <a:xfrm>
            <a:off x="934204" y="3838952"/>
            <a:ext cx="2160000" cy="252000"/>
          </a:xfrm>
          <a:prstGeom prst="roundRect">
            <a:avLst/>
          </a:prstGeom>
          <a:solidFill>
            <a:schemeClr val="bg1"/>
          </a:solidFill>
          <a:ln w="25400" cap="flat" cmpd="sng" algn="ctr">
            <a:solidFill>
              <a:srgbClr val="00B0F0"/>
            </a:solidFill>
            <a:prstDash val="solid"/>
          </a:ln>
          <a:effectLst/>
        </p:spPr>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defPPr>
              <a:defRPr lang="ja-JP"/>
            </a:defPPr>
            <a:lvl1pPr algn="ctr">
              <a:defRPr sz="2400"/>
            </a:lvl1pPr>
          </a:lstStyle>
          <a:p>
            <a:pPr>
              <a:defRPr/>
            </a:pPr>
            <a:r>
              <a:rPr kumimoji="0" lang="ja-JP" altLang="en-US" sz="1400" kern="0" dirty="0">
                <a:solidFill>
                  <a:srgbClr val="00B0F0"/>
                </a:solidFill>
                <a:latin typeface="メイリオ"/>
                <a:ea typeface="メイリオ"/>
              </a:rPr>
              <a:t>試験時間・出題形式</a:t>
            </a:r>
          </a:p>
        </p:txBody>
      </p:sp>
      <p:graphicFrame>
        <p:nvGraphicFramePr>
          <p:cNvPr id="18" name="表 17"/>
          <p:cNvGraphicFramePr>
            <a:graphicFrameLocks noGrp="1"/>
          </p:cNvGraphicFramePr>
          <p:nvPr/>
        </p:nvGraphicFramePr>
        <p:xfrm>
          <a:off x="1064568" y="4149183"/>
          <a:ext cx="3752620" cy="727320"/>
        </p:xfrm>
        <a:graphic>
          <a:graphicData uri="http://schemas.openxmlformats.org/drawingml/2006/table">
            <a:tbl>
              <a:tblPr firstRow="1" bandRow="1">
                <a:tableStyleId>{00A15C55-8517-42AA-B614-E9B94910E393}</a:tableStyleId>
              </a:tblPr>
              <a:tblGrid>
                <a:gridCol w="750524">
                  <a:extLst>
                    <a:ext uri="{9D8B030D-6E8A-4147-A177-3AD203B41FA5}">
                      <a16:colId xmlns:a16="http://schemas.microsoft.com/office/drawing/2014/main" val="20000"/>
                    </a:ext>
                  </a:extLst>
                </a:gridCol>
                <a:gridCol w="624305">
                  <a:extLst>
                    <a:ext uri="{9D8B030D-6E8A-4147-A177-3AD203B41FA5}">
                      <a16:colId xmlns:a16="http://schemas.microsoft.com/office/drawing/2014/main" val="20001"/>
                    </a:ext>
                  </a:extLst>
                </a:gridCol>
                <a:gridCol w="876743">
                  <a:extLst>
                    <a:ext uri="{9D8B030D-6E8A-4147-A177-3AD203B41FA5}">
                      <a16:colId xmlns:a16="http://schemas.microsoft.com/office/drawing/2014/main" val="20002"/>
                    </a:ext>
                  </a:extLst>
                </a:gridCol>
                <a:gridCol w="750524">
                  <a:extLst>
                    <a:ext uri="{9D8B030D-6E8A-4147-A177-3AD203B41FA5}">
                      <a16:colId xmlns:a16="http://schemas.microsoft.com/office/drawing/2014/main" val="20003"/>
                    </a:ext>
                  </a:extLst>
                </a:gridCol>
                <a:gridCol w="750524">
                  <a:extLst>
                    <a:ext uri="{9D8B030D-6E8A-4147-A177-3AD203B41FA5}">
                      <a16:colId xmlns:a16="http://schemas.microsoft.com/office/drawing/2014/main" val="20004"/>
                    </a:ext>
                  </a:extLst>
                </a:gridCol>
              </a:tblGrid>
              <a:tr h="249537">
                <a:tc>
                  <a:txBody>
                    <a:bodyPr/>
                    <a:lstStyle/>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時間</a:t>
                      </a: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区分</a:t>
                      </a:r>
                    </a:p>
                  </a:txBody>
                  <a:tcPr marL="36000" marR="36000" marT="36000" marB="0" anchor="ctr" anchorCtr="1">
                    <a:solidFill>
                      <a:srgbClr val="993300"/>
                    </a:solidFill>
                  </a:tcPr>
                </a:tc>
                <a:tc>
                  <a:txBody>
                    <a:bodyPr/>
                    <a:lstStyle/>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試験</a:t>
                      </a: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時間</a:t>
                      </a:r>
                    </a:p>
                  </a:txBody>
                  <a:tcPr marL="36000" marR="36000" marT="36000" marB="0" anchor="ctr" anchorCtr="1">
                    <a:solidFill>
                      <a:srgbClr val="993300"/>
                    </a:solidFill>
                  </a:tcPr>
                </a:tc>
                <a:tc>
                  <a:txBody>
                    <a:bodyPr/>
                    <a:lstStyle/>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出題形式</a:t>
                      </a:r>
                    </a:p>
                  </a:txBody>
                  <a:tcPr marL="36000" marR="36000" marT="36000" marB="0" anchor="ctr" anchorCtr="1">
                    <a:solidFill>
                      <a:srgbClr val="993300"/>
                    </a:solidFill>
                  </a:tcPr>
                </a:tc>
                <a:tc>
                  <a:txBody>
                    <a:bodyPr/>
                    <a:lstStyle/>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出題数</a:t>
                      </a:r>
                      <a:endPar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解答数</a:t>
                      </a:r>
                    </a:p>
                  </a:txBody>
                  <a:tcPr marL="36000" marR="36000" marT="36000" marB="0" anchor="ctr" anchorCtr="1">
                    <a:solidFill>
                      <a:srgbClr val="993300"/>
                    </a:solidFill>
                  </a:tcPr>
                </a:tc>
                <a:tc>
                  <a:txBody>
                    <a:bodyPr/>
                    <a:lstStyle/>
                    <a:p>
                      <a:pPr algn="ctr"/>
                      <a:r>
                        <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rPr>
                        <a:t>基準点</a:t>
                      </a:r>
                    </a:p>
                  </a:txBody>
                  <a:tcPr marL="36000" marR="36000" marT="36000" marB="0" anchor="ctr" anchorCtr="1">
                    <a:solidFill>
                      <a:srgbClr val="993300"/>
                    </a:solidFill>
                  </a:tcPr>
                </a:tc>
                <a:extLst>
                  <a:ext uri="{0D108BD9-81ED-4DB2-BD59-A6C34878D82A}">
                    <a16:rowId xmlns:a16="http://schemas.microsoft.com/office/drawing/2014/main" val="10000"/>
                  </a:ext>
                </a:extLst>
              </a:tr>
              <a:tr h="249537">
                <a:tc>
                  <a:txBody>
                    <a:bodyPr/>
                    <a:lstStyle/>
                    <a:p>
                      <a:pPr marL="0" algn="ctr" defTabSz="914400" rtl="0" eaLnBrk="1" latinLnBrk="0" hangingPunct="1"/>
                      <a:r>
                        <a:rPr kumimoji="1" lang="ja-JP" altLang="en-US" sz="1200" b="1" kern="1200" dirty="0">
                          <a:solidFill>
                            <a:schemeClr val="lt1"/>
                          </a:solidFill>
                          <a:latin typeface="メイリオ" panose="020B0604030504040204" pitchFamily="50" charset="-128"/>
                          <a:ea typeface="メイリオ" panose="020B0604030504040204" pitchFamily="50" charset="-128"/>
                          <a:cs typeface="メイリオ" panose="020B0604030504040204" pitchFamily="50" charset="-128"/>
                        </a:rPr>
                        <a:t>午前</a:t>
                      </a:r>
                    </a:p>
                  </a:txBody>
                  <a:tcPr marL="36000" marR="36000" marT="36000" marB="0" anchor="ctr" anchorCtr="1">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メイリオ" panose="020B0604030504040204" pitchFamily="50" charset="-128"/>
                          <a:ea typeface="メイリオ" panose="020B0604030504040204" pitchFamily="50" charset="-128"/>
                          <a:cs typeface="メイリオ" panose="020B0604030504040204" pitchFamily="50" charset="-128"/>
                        </a:rPr>
                        <a:t>120</a:t>
                      </a:r>
                      <a:r>
                        <a:rPr kumimoji="1" lang="ja-JP" altLang="en-US" sz="1050" dirty="0">
                          <a:latin typeface="メイリオ" panose="020B0604030504040204" pitchFamily="50" charset="-128"/>
                          <a:ea typeface="メイリオ" panose="020B0604030504040204" pitchFamily="50" charset="-128"/>
                          <a:cs typeface="メイリオ" panose="020B0604030504040204" pitchFamily="50" charset="-128"/>
                        </a:rPr>
                        <a:t>分</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L="36000" marR="36000" marT="36000" marB="0"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四肢択一</a:t>
                      </a:r>
                    </a:p>
                  </a:txBody>
                  <a:tcPr marL="36000" marR="36000" marT="36000" marB="0"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100</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問</a:t>
                      </a:r>
                      <a:endPar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txBody>
                  <a:tcPr marL="36000" marR="36000" marT="36000" marB="0"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60</a:t>
                      </a:r>
                      <a:r>
                        <a:rPr kumimoji="1" lang="ja-JP" altLang="en-US" sz="105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点</a:t>
                      </a:r>
                      <a:endParaRPr kumimoji="1" lang="en-US" altLang="ja-JP" sz="12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(100</a:t>
                      </a:r>
                      <a:r>
                        <a:rPr kumimoji="1" lang="ja-JP" altLang="en-US"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点満点</a:t>
                      </a:r>
                      <a:r>
                        <a:rPr kumimoji="1" lang="en-US" altLang="ja-JP"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700" b="0" i="0" u="none" strike="noStrike" kern="120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a:txBody>
                  <a:tcPr marL="36000" marR="36000" marT="36000" marB="0" anchor="ctr" anchorCtr="1"/>
                </a:tc>
                <a:extLst>
                  <a:ext uri="{0D108BD9-81ED-4DB2-BD59-A6C34878D82A}">
                    <a16:rowId xmlns:a16="http://schemas.microsoft.com/office/drawing/2014/main" val="10001"/>
                  </a:ext>
                </a:extLst>
              </a:tr>
            </a:tbl>
          </a:graphicData>
        </a:graphic>
      </p:graphicFrame>
      <p:sp>
        <p:nvSpPr>
          <p:cNvPr id="19" name="テキスト ボックス 18"/>
          <p:cNvSpPr txBox="1"/>
          <p:nvPr/>
        </p:nvSpPr>
        <p:spPr>
          <a:xfrm>
            <a:off x="934205" y="4971674"/>
            <a:ext cx="2160000" cy="252000"/>
          </a:xfrm>
          <a:prstGeom prst="roundRect">
            <a:avLst/>
          </a:prstGeom>
          <a:solidFill>
            <a:schemeClr val="bg1"/>
          </a:solidFill>
          <a:ln w="25400" cap="flat" cmpd="sng" algn="ctr">
            <a:solidFill>
              <a:srgbClr val="00B0F0"/>
            </a:solidFill>
            <a:prstDash val="solid"/>
          </a:ln>
          <a:effectLst/>
        </p:spPr>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defPPr>
              <a:defRPr lang="ja-JP"/>
            </a:defPPr>
            <a:lvl1pPr algn="ctr">
              <a:defRPr sz="2400"/>
            </a:lvl1pPr>
          </a:lstStyle>
          <a:p>
            <a:pPr>
              <a:defRPr/>
            </a:pPr>
            <a:r>
              <a:rPr kumimoji="0" lang="ja-JP" altLang="en-US" sz="1400" kern="0" dirty="0">
                <a:solidFill>
                  <a:srgbClr val="00B0F0"/>
                </a:solidFill>
                <a:latin typeface="メイリオ"/>
                <a:ea typeface="メイリオ"/>
              </a:rPr>
              <a:t>試験実施概要</a:t>
            </a:r>
          </a:p>
        </p:txBody>
      </p:sp>
      <p:sp>
        <p:nvSpPr>
          <p:cNvPr id="20" name="テキスト ボックス 19"/>
          <p:cNvSpPr txBox="1"/>
          <p:nvPr/>
        </p:nvSpPr>
        <p:spPr>
          <a:xfrm>
            <a:off x="2286410" y="5458057"/>
            <a:ext cx="2738599" cy="1194173"/>
          </a:xfrm>
          <a:prstGeom prst="rect">
            <a:avLst/>
          </a:prstGeom>
          <a:noFill/>
        </p:spPr>
        <p:txBody>
          <a:bodyPr wrap="square" rtlCol="0">
            <a:spAutoFit/>
          </a:bodyPr>
          <a:lstStyle/>
          <a:p>
            <a:pPr>
              <a:spcBef>
                <a:spcPct val="20000"/>
              </a:spcBef>
              <a:buSzPct val="75000"/>
              <a:defRPr/>
            </a:pPr>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・試験実施日</a:t>
            </a:r>
            <a:endPar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ct val="20000"/>
              </a:spcBef>
              <a:buSzPct val="75000"/>
              <a:defRPr/>
            </a:pPr>
            <a:r>
              <a:rPr lang="ja-JP" altLang="en-US" sz="1400" b="1" dirty="0">
                <a:solidFill>
                  <a:srgbClr val="9933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rgbClr val="993300"/>
                </a:solidFill>
                <a:latin typeface="メイリオ" panose="020B0604030504040204" pitchFamily="50" charset="-128"/>
                <a:ea typeface="メイリオ" panose="020B0604030504040204" pitchFamily="50" charset="-128"/>
                <a:cs typeface="メイリオ" panose="020B0604030504040204" pitchFamily="50" charset="-128"/>
              </a:rPr>
              <a:t>CBT</a:t>
            </a:r>
            <a:r>
              <a:rPr lang="ja-JP" altLang="en-US" sz="1400" b="1" dirty="0">
                <a:solidFill>
                  <a:srgbClr val="993300"/>
                </a:solidFill>
                <a:latin typeface="メイリオ" panose="020B0604030504040204" pitchFamily="50" charset="-128"/>
                <a:ea typeface="メイリオ" panose="020B0604030504040204" pitchFamily="50" charset="-128"/>
                <a:cs typeface="メイリオ" panose="020B0604030504040204" pitchFamily="50" charset="-128"/>
              </a:rPr>
              <a:t>方式で随時実施中</a:t>
            </a:r>
            <a:endParaRPr lang="en-US" altLang="ja-JP" sz="1400" b="1" dirty="0">
              <a:solidFill>
                <a:srgbClr val="993300"/>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ct val="20000"/>
              </a:spcBef>
              <a:buSzPct val="75000"/>
              <a:defRPr/>
            </a:pPr>
            <a:r>
              <a:rPr lang="ja-JP" alt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CBT</a:t>
            </a:r>
            <a:r>
              <a:rPr lang="ja-JP" alt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とは、コンピュータを利用して</a:t>
            </a:r>
            <a:endParaRPr lang="en-US" altLang="ja-JP"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ct val="20000"/>
              </a:spcBef>
              <a:buSzPct val="75000"/>
              <a:defRPr/>
            </a:pPr>
            <a:r>
              <a:rPr lang="en-US" altLang="ja-JP"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実施する試験方式のことです。</a:t>
            </a:r>
            <a:endParaRPr lang="en-US" altLang="ja-JP"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ct val="20000"/>
              </a:spcBef>
              <a:buSzPct val="75000"/>
              <a:defRPr/>
            </a:pPr>
            <a:r>
              <a:rPr lang="ja-JP" altLang="en-US" sz="12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インターネットにて受付</a:t>
            </a:r>
            <a:endParaRPr lang="en-US" altLang="ja-JP" sz="10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テキスト ボックス 20"/>
          <p:cNvSpPr txBox="1"/>
          <p:nvPr/>
        </p:nvSpPr>
        <p:spPr>
          <a:xfrm>
            <a:off x="934204" y="2480636"/>
            <a:ext cx="2160000" cy="252000"/>
          </a:xfrm>
          <a:prstGeom prst="roundRect">
            <a:avLst/>
          </a:prstGeom>
          <a:solidFill>
            <a:schemeClr val="bg1"/>
          </a:solidFill>
          <a:ln w="25400" cap="flat" cmpd="sng" algn="ctr">
            <a:solidFill>
              <a:srgbClr val="00B0F0"/>
            </a:solidFill>
            <a:prstDash val="solid"/>
          </a:ln>
          <a:effectLst/>
        </p:spPr>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defPPr>
              <a:defRPr lang="ja-JP"/>
            </a:defPPr>
            <a:lvl1pPr algn="ctr">
              <a:defRPr sz="2400"/>
            </a:lvl1pPr>
          </a:lstStyle>
          <a:p>
            <a:pPr>
              <a:defRPr/>
            </a:pPr>
            <a:r>
              <a:rPr kumimoji="0" lang="ja-JP" altLang="en-US" sz="1400" kern="0" dirty="0">
                <a:solidFill>
                  <a:srgbClr val="00B0F0"/>
                </a:solidFill>
                <a:latin typeface="メイリオ"/>
                <a:ea typeface="メイリオ"/>
              </a:rPr>
              <a:t>メリット</a:t>
            </a:r>
            <a:endParaRPr kumimoji="0" lang="en-US" altLang="ja-JP" sz="1400" kern="0" dirty="0">
              <a:solidFill>
                <a:srgbClr val="00B0F0"/>
              </a:solidFill>
              <a:latin typeface="メイリオ"/>
              <a:ea typeface="メイリオ"/>
            </a:endParaRPr>
          </a:p>
        </p:txBody>
      </p:sp>
      <p:sp>
        <p:nvSpPr>
          <p:cNvPr id="22" name="正方形/長方形 21"/>
          <p:cNvSpPr/>
          <p:nvPr/>
        </p:nvSpPr>
        <p:spPr>
          <a:xfrm>
            <a:off x="935623" y="5262116"/>
            <a:ext cx="3885331" cy="146004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ja-JP" altLang="en-US">
              <a:solidFill>
                <a:srgbClr val="FFFFFF"/>
              </a:solidFill>
              <a:latin typeface="Arial"/>
              <a:ea typeface="ＭＳ Ｐゴシック"/>
            </a:endParaRPr>
          </a:p>
        </p:txBody>
      </p:sp>
      <p:sp>
        <p:nvSpPr>
          <p:cNvPr id="23" name="テキスト ボックス 22"/>
          <p:cNvSpPr txBox="1"/>
          <p:nvPr/>
        </p:nvSpPr>
        <p:spPr>
          <a:xfrm>
            <a:off x="803578" y="2765530"/>
            <a:ext cx="4149423" cy="1061829"/>
          </a:xfrm>
          <a:prstGeom prst="rect">
            <a:avLst/>
          </a:prstGeom>
          <a:noFill/>
        </p:spPr>
        <p:txBody>
          <a:bodyPr wrap="square" rtlCol="0">
            <a:spAutoFit/>
          </a:bodyPr>
          <a:lstStyle/>
          <a:p>
            <a:pPr>
              <a:spcBef>
                <a:spcPct val="20000"/>
              </a:spcBef>
              <a:buSzPct val="75000"/>
              <a:defRPr/>
            </a:pPr>
            <a:r>
              <a:rPr lang="ja-JP" altLang="en-US" sz="9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試験勉強を通じ、幅広い分野の基礎知識が取得可能！</a:t>
            </a:r>
          </a:p>
          <a:p>
            <a:pPr>
              <a:spcBef>
                <a:spcPct val="20000"/>
              </a:spcBef>
              <a:buSzPct val="75000"/>
              <a:defRPr/>
            </a:pPr>
            <a:r>
              <a:rPr lang="ja-JP" altLang="en-US" sz="9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・情報セキュリティや情報モラルに関する知識が身に付きます </a:t>
            </a:r>
          </a:p>
          <a:p>
            <a:pPr>
              <a:spcBef>
                <a:spcPct val="20000"/>
              </a:spcBef>
              <a:buSzPct val="75000"/>
              <a:defRPr/>
            </a:pPr>
            <a:r>
              <a:rPr lang="ja-JP" altLang="en-US" sz="9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・企業コンプライアンス・法令遵守に貢献する正しい知識が身に付きます </a:t>
            </a:r>
          </a:p>
          <a:p>
            <a:pPr>
              <a:spcBef>
                <a:spcPct val="20000"/>
              </a:spcBef>
              <a:buSzPct val="75000"/>
              <a:defRPr/>
            </a:pPr>
            <a:r>
              <a:rPr lang="ja-JP" altLang="en-US" sz="9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・経営戦略、財務など、経営全般に関する基礎知識が身に付きます </a:t>
            </a:r>
          </a:p>
          <a:p>
            <a:pPr>
              <a:spcBef>
                <a:spcPct val="20000"/>
              </a:spcBef>
              <a:buSzPct val="75000"/>
              <a:defRPr/>
            </a:pPr>
            <a:r>
              <a:rPr lang="ja-JP" altLang="en-US" sz="9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・業務に必要な</a:t>
            </a:r>
            <a:r>
              <a:rPr lang="en-US" altLang="ja-JP" sz="9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IT</a:t>
            </a:r>
            <a:r>
              <a:rPr lang="ja-JP" altLang="en-US" sz="9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の基礎知識が身に付きます </a:t>
            </a:r>
            <a:endParaRPr lang="en-US" altLang="ja-JP" sz="9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pPr>
              <a:spcBef>
                <a:spcPct val="20000"/>
              </a:spcBef>
              <a:buSzPct val="75000"/>
              <a:defRPr/>
            </a:pPr>
            <a:r>
              <a:rPr lang="ja-JP" altLang="en-US" sz="9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ja-JP" altLang="en-US" sz="900" dirty="0">
                <a:latin typeface="Meiryo UI" panose="020B0604030504040204" pitchFamily="50" charset="-128"/>
                <a:ea typeface="Meiryo UI" panose="020B0604030504040204" pitchFamily="50" charset="-128"/>
                <a:cs typeface="メイリオ" panose="020B0604030504040204" pitchFamily="50" charset="-128"/>
              </a:rPr>
              <a:t>・システム開発など</a:t>
            </a:r>
            <a:r>
              <a:rPr lang="en-US" altLang="ja-JP" sz="900" dirty="0">
                <a:latin typeface="Meiryo UI" panose="020B0604030504040204" pitchFamily="50" charset="-128"/>
                <a:ea typeface="Meiryo UI" panose="020B0604030504040204" pitchFamily="50" charset="-128"/>
                <a:cs typeface="メイリオ" panose="020B0604030504040204" pitchFamily="50" charset="-128"/>
              </a:rPr>
              <a:t>IT</a:t>
            </a:r>
            <a:r>
              <a:rPr lang="ja-JP" altLang="en-US" sz="900" dirty="0">
                <a:latin typeface="Meiryo UI" panose="020B0604030504040204" pitchFamily="50" charset="-128"/>
                <a:ea typeface="Meiryo UI" panose="020B0604030504040204" pitchFamily="50" charset="-128"/>
                <a:cs typeface="メイリオ" panose="020B0604030504040204" pitchFamily="50" charset="-128"/>
              </a:rPr>
              <a:t>管理に関する基礎知識が身に付きます </a:t>
            </a:r>
          </a:p>
        </p:txBody>
      </p:sp>
      <p:sp>
        <p:nvSpPr>
          <p:cNvPr id="24" name="テキスト ボックス 23"/>
          <p:cNvSpPr txBox="1"/>
          <p:nvPr/>
        </p:nvSpPr>
        <p:spPr>
          <a:xfrm>
            <a:off x="805634" y="1335996"/>
            <a:ext cx="4068000" cy="360000"/>
          </a:xfrm>
          <a:prstGeom prst="roundRect">
            <a:avLst/>
          </a:prstGeom>
          <a:solidFill>
            <a:schemeClr val="bg1"/>
          </a:solidFill>
          <a:ln w="25400" cap="flat" cmpd="sng" algn="ctr">
            <a:solidFill>
              <a:srgbClr val="00B0F0"/>
            </a:solidFill>
            <a:prstDash val="solid"/>
          </a:ln>
          <a:effectLst/>
        </p:spPr>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defPPr>
              <a:defRPr lang="ja-JP"/>
            </a:defPPr>
            <a:lvl1pPr algn="ctr">
              <a:defRPr sz="2400"/>
            </a:lvl1pPr>
          </a:lstStyle>
          <a:p>
            <a:pPr>
              <a:defRPr/>
            </a:pPr>
            <a:r>
              <a:rPr kumimoji="0" lang="en-US" altLang="ja-JP" sz="2000" b="1" kern="0" dirty="0">
                <a:solidFill>
                  <a:srgbClr val="000000"/>
                </a:solidFill>
                <a:latin typeface="メイリオ"/>
                <a:ea typeface="メイリオ"/>
              </a:rPr>
              <a:t>IT</a:t>
            </a:r>
            <a:r>
              <a:rPr kumimoji="0" lang="ja-JP" altLang="en-US" sz="2000" b="1" kern="0" dirty="0">
                <a:solidFill>
                  <a:srgbClr val="000000"/>
                </a:solidFill>
                <a:latin typeface="メイリオ"/>
                <a:ea typeface="メイリオ"/>
              </a:rPr>
              <a:t>パスポート試験</a:t>
            </a:r>
          </a:p>
        </p:txBody>
      </p:sp>
      <p:pic>
        <p:nvPicPr>
          <p:cNvPr id="25" name="図 2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05565" y="5368784"/>
            <a:ext cx="937263" cy="1320378"/>
          </a:xfrm>
          <a:prstGeom prst="rect">
            <a:avLst/>
          </a:prstGeom>
        </p:spPr>
      </p:pic>
      <p:pic>
        <p:nvPicPr>
          <p:cNvPr id="26" name="図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5848" y="5374022"/>
            <a:ext cx="968234" cy="1322290"/>
          </a:xfrm>
          <a:prstGeom prst="rect">
            <a:avLst/>
          </a:prstGeom>
        </p:spPr>
      </p:pic>
      <p:sp>
        <p:nvSpPr>
          <p:cNvPr id="27" name="テキスト ボックス 26"/>
          <p:cNvSpPr txBox="1"/>
          <p:nvPr/>
        </p:nvSpPr>
        <p:spPr>
          <a:xfrm>
            <a:off x="5367890" y="1769205"/>
            <a:ext cx="2160000" cy="252000"/>
          </a:xfrm>
          <a:prstGeom prst="roundRect">
            <a:avLst/>
          </a:prstGeom>
          <a:solidFill>
            <a:schemeClr val="bg1"/>
          </a:solidFill>
          <a:ln w="25400" cap="flat" cmpd="sng" algn="ctr">
            <a:solidFill>
              <a:srgbClr val="00B0F0"/>
            </a:solidFill>
            <a:prstDash val="solid"/>
          </a:ln>
          <a:effectLst/>
        </p:spPr>
        <p:txBody>
          <a:bodyPr rot="0" spcFirstLastPara="0" vertOverflow="overflow" horzOverflow="overflow" vert="horz" wrap="square" lIns="0" tIns="72000" rIns="0" bIns="0" numCol="1" spcCol="0" rtlCol="0" fromWordArt="0" anchor="ctr" anchorCtr="0" forceAA="0" compatLnSpc="1">
            <a:prstTxWarp prst="textNoShape">
              <a:avLst/>
            </a:prstTxWarp>
            <a:noAutofit/>
          </a:bodyPr>
          <a:lstStyle>
            <a:defPPr>
              <a:defRPr lang="ja-JP"/>
            </a:defPPr>
            <a:lvl1pPr algn="ctr">
              <a:defRPr sz="2400"/>
            </a:lvl1pPr>
          </a:lstStyle>
          <a:p>
            <a:pPr>
              <a:defRPr/>
            </a:pPr>
            <a:r>
              <a:rPr kumimoji="0" lang="ja-JP" altLang="en-US" sz="1400" kern="0" dirty="0">
                <a:solidFill>
                  <a:srgbClr val="00B0F0"/>
                </a:solidFill>
                <a:latin typeface="メイリオ"/>
                <a:ea typeface="メイリオ"/>
              </a:rPr>
              <a:t>試験の特徴</a:t>
            </a:r>
          </a:p>
        </p:txBody>
      </p:sp>
      <p:sp>
        <p:nvSpPr>
          <p:cNvPr id="29" name="スライド番号プレースホルダー 5">
            <a:extLst>
              <a:ext uri="{FF2B5EF4-FFF2-40B4-BE49-F238E27FC236}">
                <a16:creationId xmlns:a16="http://schemas.microsoft.com/office/drawing/2014/main" id="{70D22FBE-212C-4FB0-A123-64425ABAF6B4}"/>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33</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76FDA06-DD8A-48B3-B439-9AC7A99087C6}"/>
              </a:ext>
            </a:extLst>
          </p:cNvPr>
          <p:cNvSpPr>
            <a:spLocks noGrp="1"/>
          </p:cNvSpPr>
          <p:nvPr>
            <p:ph type="dt" sz="half" idx="10"/>
          </p:nvPr>
        </p:nvSpPr>
        <p:spPr/>
        <p:txBody>
          <a:bodyPr/>
          <a:lstStyle/>
          <a:p>
            <a:r>
              <a:rPr lang="en-US" altLang="ja-JP"/>
              <a:t>2020/12/8</a:t>
            </a:r>
            <a:endParaRPr lang="ja-JP" altLang="en-US"/>
          </a:p>
        </p:txBody>
      </p:sp>
      <p:sp>
        <p:nvSpPr>
          <p:cNvPr id="4" name="フッター プレースホルダー 3">
            <a:extLst>
              <a:ext uri="{FF2B5EF4-FFF2-40B4-BE49-F238E27FC236}">
                <a16:creationId xmlns:a16="http://schemas.microsoft.com/office/drawing/2014/main" id="{5B41EB4A-1011-414A-8538-4D14E3C8EFB2}"/>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1488749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1889844" y="44450"/>
            <a:ext cx="6159500" cy="1081088"/>
          </a:xfrm>
        </p:spPr>
        <p:txBody>
          <a:bodyPr/>
          <a:lstStyle/>
          <a:p>
            <a:r>
              <a:rPr lang="zh-TW" altLang="en-US" dirty="0">
                <a:latin typeface="Meiryo UI" panose="020B0604030504040204" pitchFamily="50" charset="-128"/>
              </a:rPr>
              <a:t>新国家資格</a:t>
            </a:r>
            <a:br>
              <a:rPr lang="en-US" altLang="zh-TW" dirty="0">
                <a:latin typeface="Meiryo UI" panose="020B0604030504040204" pitchFamily="50" charset="-128"/>
              </a:rPr>
            </a:br>
            <a:r>
              <a:rPr lang="zh-TW" altLang="en-US" dirty="0">
                <a:latin typeface="Meiryo UI" panose="020B0604030504040204" pitchFamily="50" charset="-128"/>
              </a:rPr>
              <a:t>「情報処理安全確保支援士」</a:t>
            </a:r>
            <a:endParaRPr kumimoji="1" lang="ja-JP" altLang="en-US" dirty="0">
              <a:latin typeface="Meiryo UI" panose="020B0604030504040204" pitchFamily="50" charset="-128"/>
            </a:endParaRPr>
          </a:p>
        </p:txBody>
      </p:sp>
      <p:sp>
        <p:nvSpPr>
          <p:cNvPr id="15" name="他ページ結合子 6"/>
          <p:cNvSpPr/>
          <p:nvPr/>
        </p:nvSpPr>
        <p:spPr>
          <a:xfrm>
            <a:off x="6485478" y="1348533"/>
            <a:ext cx="2990195" cy="1489075"/>
          </a:xfrm>
          <a:prstGeom prst="flowChartOffpageConnector">
            <a:avLst/>
          </a:prstGeom>
          <a:gradFill>
            <a:gsLst>
              <a:gs pos="0">
                <a:srgbClr val="012D86"/>
              </a:gs>
              <a:gs pos="100000">
                <a:srgbClr val="0E2557"/>
              </a:gs>
            </a:gsLst>
            <a:lin ang="16200000" scaled="0"/>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lstStyle/>
          <a:p>
            <a:pPr algn="ctr">
              <a:defRPr/>
            </a:pPr>
            <a:r>
              <a:rPr lang="ja-JP" altLang="en-US" sz="1200" dirty="0">
                <a:solidFill>
                  <a:srgbClr val="FFFFFF"/>
                </a:solidFill>
                <a:latin typeface="Meiryo UI" panose="020B0604030504040204" pitchFamily="50" charset="-128"/>
                <a:ea typeface="Meiryo UI" panose="020B0604030504040204" pitchFamily="50" charset="-128"/>
              </a:rPr>
              <a:t>　</a:t>
            </a:r>
          </a:p>
          <a:p>
            <a:pPr algn="ctr">
              <a:defRPr/>
            </a:pPr>
            <a:r>
              <a:rPr lang="ja-JP" altLang="en-US" sz="2000" dirty="0">
                <a:solidFill>
                  <a:srgbClr val="FFFFFF"/>
                </a:solidFill>
                <a:latin typeface="Meiryo UI" panose="020B0604030504040204" pitchFamily="50" charset="-128"/>
                <a:ea typeface="Meiryo UI" panose="020B0604030504040204" pitchFamily="50" charset="-128"/>
              </a:rPr>
              <a:t>情報処理安全確保支援士</a:t>
            </a:r>
          </a:p>
          <a:p>
            <a:pPr algn="ctr">
              <a:defRPr/>
            </a:pPr>
            <a:r>
              <a:rPr lang="ja-JP" altLang="en-US" sz="2800" dirty="0">
                <a:solidFill>
                  <a:srgbClr val="FFFFFF"/>
                </a:solidFill>
                <a:latin typeface="Meiryo UI" panose="020B0604030504040204" pitchFamily="50" charset="-128"/>
                <a:ea typeface="Meiryo UI" panose="020B0604030504040204" pitchFamily="50" charset="-128"/>
              </a:rPr>
              <a:t>試験受験</a:t>
            </a:r>
          </a:p>
        </p:txBody>
      </p:sp>
      <p:sp>
        <p:nvSpPr>
          <p:cNvPr id="16" name="他ページ結合子 8"/>
          <p:cNvSpPr/>
          <p:nvPr/>
        </p:nvSpPr>
        <p:spPr>
          <a:xfrm>
            <a:off x="6485478" y="2915713"/>
            <a:ext cx="2990195" cy="1489075"/>
          </a:xfrm>
          <a:prstGeom prst="flowChartOffpageConnector">
            <a:avLst/>
          </a:prstGeom>
          <a:gradFill>
            <a:gsLst>
              <a:gs pos="0">
                <a:srgbClr val="14CD68"/>
              </a:gs>
              <a:gs pos="100000">
                <a:srgbClr val="0B6E38"/>
              </a:gs>
            </a:gsLst>
            <a:lin ang="16200000" scaled="0"/>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lstStyle/>
          <a:p>
            <a:pPr algn="ctr">
              <a:defRPr/>
            </a:pPr>
            <a:r>
              <a:rPr lang="ja-JP" altLang="en-US" sz="1200" dirty="0">
                <a:solidFill>
                  <a:srgbClr val="FFFFFF"/>
                </a:solidFill>
                <a:latin typeface="ＭＳ Ｐゴシック"/>
                <a:ea typeface="ＭＳ Ｐゴシック"/>
              </a:rPr>
              <a:t>　</a:t>
            </a:r>
            <a:endParaRPr lang="ja-JP" altLang="en-US" sz="1200" dirty="0">
              <a:solidFill>
                <a:srgbClr val="FFFFFF"/>
              </a:solidFill>
              <a:latin typeface="Meiryo UI" panose="020B0604030504040204" pitchFamily="50" charset="-128"/>
              <a:ea typeface="Meiryo UI" panose="020B0604030504040204" pitchFamily="50" charset="-128"/>
            </a:endParaRPr>
          </a:p>
          <a:p>
            <a:pPr algn="ctr">
              <a:defRPr/>
            </a:pPr>
            <a:r>
              <a:rPr lang="ja-JP" altLang="en-US" sz="2800" dirty="0">
                <a:solidFill>
                  <a:srgbClr val="FFFFFF"/>
                </a:solidFill>
                <a:latin typeface="Meiryo UI" panose="020B0604030504040204" pitchFamily="50" charset="-128"/>
                <a:ea typeface="Meiryo UI" panose="020B0604030504040204" pitchFamily="50" charset="-128"/>
              </a:rPr>
              <a:t>登録簿へ登録</a:t>
            </a:r>
          </a:p>
          <a:p>
            <a:pPr algn="ctr">
              <a:defRPr/>
            </a:pPr>
            <a:r>
              <a:rPr lang="ja-JP" altLang="en-US" sz="2000" dirty="0">
                <a:solidFill>
                  <a:srgbClr val="FFFFFF"/>
                </a:solidFill>
                <a:latin typeface="Meiryo UI" panose="020B0604030504040204" pitchFamily="50" charset="-128"/>
                <a:ea typeface="Meiryo UI" panose="020B0604030504040204" pitchFamily="50" charset="-128"/>
              </a:rPr>
              <a:t>（申請が必要）</a:t>
            </a:r>
          </a:p>
        </p:txBody>
      </p:sp>
      <p:sp>
        <p:nvSpPr>
          <p:cNvPr id="17" name="他ページ結合子 9"/>
          <p:cNvSpPr/>
          <p:nvPr/>
        </p:nvSpPr>
        <p:spPr>
          <a:xfrm>
            <a:off x="6590564" y="4512103"/>
            <a:ext cx="824969" cy="1795145"/>
          </a:xfrm>
          <a:prstGeom prst="flowChartOffpageConnector">
            <a:avLst/>
          </a:prstGeom>
          <a:gradFill>
            <a:gsLst>
              <a:gs pos="0">
                <a:srgbClr val="FE4444"/>
              </a:gs>
              <a:gs pos="100000">
                <a:srgbClr val="832B2B"/>
              </a:gs>
            </a:gsLst>
            <a:lin ang="16200000" scaled="0"/>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eaVert" wrap="square" lIns="91440" tIns="45720" rIns="91440" bIns="45720" numCol="1" anchor="ctr" anchorCtr="1" compatLnSpc="1"/>
          <a:lstStyle/>
          <a:p>
            <a:pPr algn="ctr">
              <a:defRPr/>
            </a:pPr>
            <a:r>
              <a:rPr lang="ja-JP" altLang="en-US" sz="2000" dirty="0">
                <a:solidFill>
                  <a:srgbClr val="FFFFFF"/>
                </a:solidFill>
                <a:latin typeface="Meiryo UI" panose="020B0604030504040204" pitchFamily="50" charset="-128"/>
                <a:ea typeface="Meiryo UI" panose="020B0604030504040204" pitchFamily="50" charset="-128"/>
              </a:rPr>
              <a:t>登録情報の公開</a:t>
            </a:r>
          </a:p>
        </p:txBody>
      </p:sp>
      <p:sp>
        <p:nvSpPr>
          <p:cNvPr id="18" name="他ページ結合子 10"/>
          <p:cNvSpPr/>
          <p:nvPr/>
        </p:nvSpPr>
        <p:spPr>
          <a:xfrm>
            <a:off x="7550962" y="4512103"/>
            <a:ext cx="824969" cy="1795145"/>
          </a:xfrm>
          <a:prstGeom prst="flowChartOffpageConnector">
            <a:avLst/>
          </a:prstGeom>
          <a:gradFill>
            <a:gsLst>
              <a:gs pos="0">
                <a:srgbClr val="FE4444"/>
              </a:gs>
              <a:gs pos="100000">
                <a:srgbClr val="832B2B"/>
              </a:gs>
            </a:gsLst>
            <a:lin ang="16200000" scaled="0"/>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eaVert" wrap="square" lIns="91440" tIns="45720" rIns="91440" bIns="45720" numCol="1" anchor="ctr" anchorCtr="1" compatLnSpc="1"/>
          <a:lstStyle/>
          <a:p>
            <a:pPr algn="ctr">
              <a:defRPr/>
            </a:pPr>
            <a:r>
              <a:rPr lang="ja-JP" altLang="en-US" sz="2000" dirty="0">
                <a:solidFill>
                  <a:srgbClr val="FFFFFF"/>
                </a:solidFill>
                <a:latin typeface="Meiryo UI" panose="020B0604030504040204" pitchFamily="50" charset="-128"/>
                <a:ea typeface="Meiryo UI" panose="020B0604030504040204" pitchFamily="50" charset="-128"/>
              </a:rPr>
              <a:t>資格名称の使用</a:t>
            </a:r>
          </a:p>
        </p:txBody>
      </p:sp>
      <p:sp>
        <p:nvSpPr>
          <p:cNvPr id="19" name="他ページ結合子 11"/>
          <p:cNvSpPr/>
          <p:nvPr/>
        </p:nvSpPr>
        <p:spPr>
          <a:xfrm>
            <a:off x="8534780" y="4512103"/>
            <a:ext cx="824969" cy="1795145"/>
          </a:xfrm>
          <a:prstGeom prst="flowChartOffpageConnector">
            <a:avLst/>
          </a:prstGeom>
          <a:gradFill>
            <a:gsLst>
              <a:gs pos="0">
                <a:srgbClr val="FE4444"/>
              </a:gs>
              <a:gs pos="100000">
                <a:srgbClr val="832B2B"/>
              </a:gs>
            </a:gsLst>
            <a:lin ang="16200000" scaled="0"/>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eaVert" wrap="square" lIns="91440" tIns="45720" rIns="91440" bIns="45720" numCol="1" anchor="ctr" anchorCtr="1" compatLnSpc="1"/>
          <a:lstStyle/>
          <a:p>
            <a:pPr algn="ctr">
              <a:defRPr/>
            </a:pPr>
            <a:r>
              <a:rPr lang="ja-JP" altLang="en-US" sz="2000" dirty="0">
                <a:solidFill>
                  <a:srgbClr val="FFFFFF"/>
                </a:solidFill>
                <a:latin typeface="Meiryo UI" panose="020B0604030504040204" pitchFamily="50" charset="-128"/>
                <a:ea typeface="Meiryo UI" panose="020B0604030504040204" pitchFamily="50" charset="-128"/>
              </a:rPr>
              <a:t>講習受講</a:t>
            </a:r>
          </a:p>
        </p:txBody>
      </p:sp>
      <p:sp>
        <p:nvSpPr>
          <p:cNvPr id="21" name="角丸四角形 20"/>
          <p:cNvSpPr/>
          <p:nvPr/>
        </p:nvSpPr>
        <p:spPr bwMode="auto">
          <a:xfrm>
            <a:off x="722455" y="3146542"/>
            <a:ext cx="5526690" cy="2425620"/>
          </a:xfrm>
          <a:prstGeom prst="roundRect">
            <a:avLst>
              <a:gd name="adj" fmla="val 7055"/>
            </a:avLst>
          </a:prstGeom>
          <a:solidFill>
            <a:srgbClr val="FFFFCC"/>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algn="ctr">
              <a:defRPr/>
            </a:pPr>
            <a:endParaRPr lang="ja-JP" altLang="en-US" sz="1200">
              <a:solidFill>
                <a:srgbClr val="000000"/>
              </a:solidFill>
              <a:latin typeface="HGP創英角ｺﾞｼｯｸUB" panose="020B0900000000000000" pitchFamily="50" charset="-128"/>
              <a:ea typeface="ＭＳ Ｐゴシック"/>
            </a:endParaRPr>
          </a:p>
        </p:txBody>
      </p:sp>
      <p:sp>
        <p:nvSpPr>
          <p:cNvPr id="23" name="テキストボックス 16"/>
          <p:cNvSpPr txBox="1"/>
          <p:nvPr/>
        </p:nvSpPr>
        <p:spPr>
          <a:xfrm>
            <a:off x="704529" y="2276873"/>
            <a:ext cx="5935443" cy="830997"/>
          </a:xfrm>
          <a:prstGeom prst="rect">
            <a:avLst/>
          </a:prstGeom>
          <a:noFill/>
        </p:spPr>
        <p:txBody>
          <a:bodyPr wrap="square" rtlCol="0" anchor="t">
            <a:spAutoFit/>
          </a:bodyPr>
          <a:lstStyle/>
          <a:p>
            <a:pPr>
              <a:defRPr/>
            </a:pPr>
            <a:r>
              <a:rPr lang="ja-JP" altLang="en-US" sz="2400" dirty="0">
                <a:solidFill>
                  <a:srgbClr val="000000"/>
                </a:solidFill>
                <a:latin typeface="Meiryo UI" panose="020B0604030504040204" pitchFamily="50" charset="-128"/>
                <a:ea typeface="Meiryo UI" panose="020B0604030504040204" pitchFamily="50" charset="-128"/>
                <a:sym typeface="+mn-ea"/>
              </a:rPr>
              <a:t>サイバーセキュリティに関する実践的な</a:t>
            </a:r>
          </a:p>
          <a:p>
            <a:pPr>
              <a:defRPr/>
            </a:pPr>
            <a:r>
              <a:rPr lang="ja-JP" altLang="en-US" sz="2400" dirty="0">
                <a:solidFill>
                  <a:srgbClr val="000000"/>
                </a:solidFill>
                <a:latin typeface="Meiryo UI" panose="020B0604030504040204" pitchFamily="50" charset="-128"/>
                <a:ea typeface="Meiryo UI" panose="020B0604030504040204" pitchFamily="50" charset="-128"/>
                <a:sym typeface="+mn-ea"/>
              </a:rPr>
              <a:t>知識・技能を有する専門人材を育成・確保</a:t>
            </a:r>
          </a:p>
        </p:txBody>
      </p:sp>
      <p:sp>
        <p:nvSpPr>
          <p:cNvPr id="24" name="テキストボックス 13"/>
          <p:cNvSpPr txBox="1"/>
          <p:nvPr/>
        </p:nvSpPr>
        <p:spPr>
          <a:xfrm>
            <a:off x="776536" y="5589241"/>
            <a:ext cx="5544616" cy="1015663"/>
          </a:xfrm>
          <a:prstGeom prst="rect">
            <a:avLst/>
          </a:prstGeom>
          <a:noFill/>
        </p:spPr>
        <p:txBody>
          <a:bodyPr wrap="square" rtlCol="0" anchor="t">
            <a:spAutoFit/>
          </a:bodyPr>
          <a:lstStyle/>
          <a:p>
            <a:pPr>
              <a:defRPr/>
            </a:pPr>
            <a:r>
              <a:rPr lang="ja-JP" altLang="en-US" sz="2000" b="1" dirty="0">
                <a:solidFill>
                  <a:srgbClr val="BC4478"/>
                </a:solidFill>
                <a:latin typeface="Meiryo UI" panose="020B0604030504040204" pitchFamily="50" charset="-128"/>
                <a:ea typeface="Meiryo UI" panose="020B0604030504040204" pitchFamily="50" charset="-128"/>
                <a:sym typeface="+mn-ea"/>
              </a:rPr>
              <a:t>企業における安全な情報システムの</a:t>
            </a:r>
            <a:endParaRPr lang="en-US" altLang="ja-JP" sz="2000" b="1" dirty="0">
              <a:solidFill>
                <a:srgbClr val="BC4478"/>
              </a:solidFill>
              <a:latin typeface="Meiryo UI" panose="020B0604030504040204" pitchFamily="50" charset="-128"/>
              <a:ea typeface="Meiryo UI" panose="020B0604030504040204" pitchFamily="50" charset="-128"/>
              <a:sym typeface="+mn-ea"/>
            </a:endParaRPr>
          </a:p>
          <a:p>
            <a:pPr>
              <a:defRPr/>
            </a:pPr>
            <a:r>
              <a:rPr lang="ja-JP" altLang="en-US" sz="2000" b="1" dirty="0">
                <a:solidFill>
                  <a:srgbClr val="BC4478"/>
                </a:solidFill>
                <a:latin typeface="Meiryo UI" panose="020B0604030504040204" pitchFamily="50" charset="-128"/>
                <a:ea typeface="Meiryo UI" panose="020B0604030504040204" pitchFamily="50" charset="-128"/>
                <a:sym typeface="+mn-ea"/>
              </a:rPr>
              <a:t>企画・設計・開発・運用を支援、</a:t>
            </a:r>
            <a:endParaRPr lang="en-US" altLang="ja-JP" sz="2000" b="1" dirty="0">
              <a:solidFill>
                <a:srgbClr val="BC4478"/>
              </a:solidFill>
              <a:latin typeface="Meiryo UI" panose="020B0604030504040204" pitchFamily="50" charset="-128"/>
              <a:ea typeface="Meiryo UI" panose="020B0604030504040204" pitchFamily="50" charset="-128"/>
              <a:sym typeface="+mn-ea"/>
            </a:endParaRPr>
          </a:p>
          <a:p>
            <a:pPr>
              <a:defRPr/>
            </a:pPr>
            <a:r>
              <a:rPr lang="ja-JP" altLang="en-US" sz="2000" b="1" dirty="0">
                <a:solidFill>
                  <a:srgbClr val="BC4478"/>
                </a:solidFill>
                <a:latin typeface="Meiryo UI" panose="020B0604030504040204" pitchFamily="50" charset="-128"/>
                <a:ea typeface="Meiryo UI" panose="020B0604030504040204" pitchFamily="50" charset="-128"/>
                <a:sym typeface="+mn-ea"/>
              </a:rPr>
              <a:t>サイバーセキュリティ対策の指導・助言を実施</a:t>
            </a:r>
          </a:p>
        </p:txBody>
      </p:sp>
      <p:sp>
        <p:nvSpPr>
          <p:cNvPr id="25" name="テキストボックス 16"/>
          <p:cNvSpPr txBox="1"/>
          <p:nvPr/>
        </p:nvSpPr>
        <p:spPr>
          <a:xfrm>
            <a:off x="722455" y="1371386"/>
            <a:ext cx="5526690" cy="830997"/>
          </a:xfrm>
          <a:prstGeom prst="rect">
            <a:avLst/>
          </a:prstGeom>
          <a:noFill/>
          <a:ln w="31750">
            <a:solidFill>
              <a:schemeClr val="accent1"/>
            </a:solidFill>
          </a:ln>
        </p:spPr>
        <p:txBody>
          <a:bodyPr wrap="square" rtlCol="0" anchor="t">
            <a:spAutoFit/>
          </a:bodyPr>
          <a:lstStyle/>
          <a:p>
            <a:pPr algn="ctr">
              <a:defRPr/>
            </a:pPr>
            <a:r>
              <a:rPr lang="ja-JP" altLang="en-US" sz="2400" b="1" dirty="0">
                <a:solidFill>
                  <a:srgbClr val="FF0000"/>
                </a:solidFill>
                <a:latin typeface="Meiryo UI" panose="020B0604030504040204" pitchFamily="50" charset="-128"/>
                <a:ea typeface="Meiryo UI" panose="020B0604030504040204" pitchFamily="50" charset="-128"/>
                <a:sym typeface="+mn-ea"/>
              </a:rPr>
              <a:t>通称：登録セキスペ</a:t>
            </a:r>
            <a:endParaRPr lang="en-US" altLang="ja-JP" sz="2400" b="1" dirty="0">
              <a:solidFill>
                <a:srgbClr val="FF0000"/>
              </a:solidFill>
              <a:latin typeface="Meiryo UI" panose="020B0604030504040204" pitchFamily="50" charset="-128"/>
              <a:ea typeface="Meiryo UI" panose="020B0604030504040204" pitchFamily="50" charset="-128"/>
              <a:sym typeface="+mn-ea"/>
            </a:endParaRPr>
          </a:p>
          <a:p>
            <a:pPr algn="ctr">
              <a:defRPr/>
            </a:pPr>
            <a:r>
              <a:rPr lang="ja-JP" altLang="en-US" sz="2400" b="1" dirty="0">
                <a:solidFill>
                  <a:srgbClr val="FF0000"/>
                </a:solidFill>
                <a:latin typeface="Meiryo UI" panose="020B0604030504040204" pitchFamily="50" charset="-128"/>
                <a:ea typeface="Meiryo UI" panose="020B0604030504040204" pitchFamily="50" charset="-128"/>
                <a:sym typeface="+mn-ea"/>
              </a:rPr>
              <a:t>　　　</a:t>
            </a:r>
            <a:r>
              <a:rPr lang="ja-JP" altLang="en-US" sz="2000" b="1" dirty="0">
                <a:solidFill>
                  <a:srgbClr val="FF0000"/>
                </a:solidFill>
                <a:latin typeface="Meiryo UI" panose="020B0604030504040204" pitchFamily="50" charset="-128"/>
                <a:ea typeface="Meiryo UI" panose="020B0604030504040204" pitchFamily="50" charset="-128"/>
                <a:sym typeface="+mn-ea"/>
              </a:rPr>
              <a:t>（登録情報セキュリティスペシャリスト）</a:t>
            </a:r>
            <a:endParaRPr lang="en-US" altLang="ja-JP" sz="2800" b="1" dirty="0">
              <a:solidFill>
                <a:srgbClr val="FF0000"/>
              </a:solidFill>
              <a:latin typeface="Meiryo UI" panose="020B0604030504040204" pitchFamily="50" charset="-128"/>
              <a:ea typeface="Meiryo UI" panose="020B0604030504040204" pitchFamily="50" charset="-128"/>
              <a:sym typeface="+mn-ea"/>
            </a:endParaRPr>
          </a:p>
        </p:txBody>
      </p:sp>
      <p:sp>
        <p:nvSpPr>
          <p:cNvPr id="27" name="テキストボックス 12"/>
          <p:cNvSpPr txBox="1"/>
          <p:nvPr/>
        </p:nvSpPr>
        <p:spPr>
          <a:xfrm>
            <a:off x="818756" y="3239686"/>
            <a:ext cx="5502396" cy="2277547"/>
          </a:xfrm>
          <a:prstGeom prst="rect">
            <a:avLst/>
          </a:prstGeom>
          <a:noFill/>
        </p:spPr>
        <p:txBody>
          <a:bodyPr wrap="square" rtlCol="0" anchor="t">
            <a:spAutoFit/>
          </a:bodyPr>
          <a:lstStyle/>
          <a:p>
            <a:pPr>
              <a:defRPr/>
            </a:pPr>
            <a:r>
              <a:rPr lang="ja-JP" altLang="en-US" b="1" dirty="0">
                <a:solidFill>
                  <a:srgbClr val="0070C0"/>
                </a:solidFill>
                <a:latin typeface="Meiryo UI" panose="020B0604030504040204" pitchFamily="50" charset="-128"/>
                <a:ea typeface="Meiryo UI" panose="020B0604030504040204" pitchFamily="50" charset="-128"/>
                <a:sym typeface="+mn-ea"/>
              </a:rPr>
              <a:t>①人材の質の担保</a:t>
            </a:r>
          </a:p>
          <a:p>
            <a:pPr>
              <a:defRPr/>
            </a:pPr>
            <a:r>
              <a:rPr lang="ja-JP" altLang="en-US" sz="1400" dirty="0">
                <a:solidFill>
                  <a:srgbClr val="000000"/>
                </a:solidFill>
                <a:latin typeface="Meiryo UI" panose="020B0604030504040204" pitchFamily="50" charset="-128"/>
                <a:ea typeface="Meiryo UI" panose="020B0604030504040204" pitchFamily="50" charset="-128"/>
                <a:sym typeface="+mn-ea"/>
              </a:rPr>
              <a:t>　・「情報セキュリティスペシャリスト試験」をベースとした</a:t>
            </a:r>
            <a:endParaRPr lang="en-US" altLang="ja-JP" sz="1400" dirty="0">
              <a:solidFill>
                <a:srgbClr val="000000"/>
              </a:solidFill>
              <a:latin typeface="Meiryo UI" panose="020B0604030504040204" pitchFamily="50" charset="-128"/>
              <a:ea typeface="Meiryo UI" panose="020B0604030504040204" pitchFamily="50" charset="-128"/>
              <a:sym typeface="+mn-ea"/>
            </a:endParaRPr>
          </a:p>
          <a:p>
            <a:pPr>
              <a:defRPr/>
            </a:pPr>
            <a:r>
              <a:rPr lang="ja-JP" altLang="en-US" sz="1400" dirty="0">
                <a:solidFill>
                  <a:srgbClr val="000000"/>
                </a:solidFill>
                <a:latin typeface="Meiryo UI" panose="020B0604030504040204" pitchFamily="50" charset="-128"/>
                <a:ea typeface="Meiryo UI" panose="020B0604030504040204" pitchFamily="50" charset="-128"/>
                <a:sym typeface="+mn-ea"/>
              </a:rPr>
              <a:t>　　新たな試験の合格者を登録</a:t>
            </a:r>
          </a:p>
          <a:p>
            <a:pPr>
              <a:defRPr/>
            </a:pPr>
            <a:r>
              <a:rPr lang="ja-JP" altLang="en-US" sz="1400" dirty="0">
                <a:solidFill>
                  <a:srgbClr val="000000"/>
                </a:solidFill>
                <a:latin typeface="Meiryo UI" panose="020B0604030504040204" pitchFamily="50" charset="-128"/>
                <a:ea typeface="Meiryo UI" panose="020B0604030504040204" pitchFamily="50" charset="-128"/>
                <a:sym typeface="+mn-ea"/>
              </a:rPr>
              <a:t>　・継続的な講習受講義務により、最新の知識・技能を維持</a:t>
            </a:r>
          </a:p>
          <a:p>
            <a:pPr>
              <a:defRPr/>
            </a:pPr>
            <a:r>
              <a:rPr lang="ja-JP" altLang="en-US" b="1" dirty="0">
                <a:solidFill>
                  <a:srgbClr val="0070C0"/>
                </a:solidFill>
                <a:latin typeface="Meiryo UI" panose="020B0604030504040204" pitchFamily="50" charset="-128"/>
                <a:ea typeface="Meiryo UI" panose="020B0604030504040204" pitchFamily="50" charset="-128"/>
                <a:sym typeface="+mn-ea"/>
              </a:rPr>
              <a:t>②人材の見える化</a:t>
            </a:r>
          </a:p>
          <a:p>
            <a:pPr>
              <a:defRPr/>
            </a:pPr>
            <a:r>
              <a:rPr lang="ja-JP" altLang="en-US" sz="1400" dirty="0">
                <a:solidFill>
                  <a:srgbClr val="000000"/>
                </a:solidFill>
                <a:latin typeface="Meiryo UI" panose="020B0604030504040204" pitchFamily="50" charset="-128"/>
                <a:ea typeface="Meiryo UI" panose="020B0604030504040204" pitchFamily="50" charset="-128"/>
                <a:sym typeface="+mn-ea"/>
              </a:rPr>
              <a:t>　・資格保持者のみ資格名称を使用</a:t>
            </a:r>
          </a:p>
          <a:p>
            <a:pPr>
              <a:defRPr/>
            </a:pPr>
            <a:r>
              <a:rPr lang="ja-JP" altLang="en-US" sz="1400" dirty="0">
                <a:solidFill>
                  <a:srgbClr val="000000"/>
                </a:solidFill>
                <a:latin typeface="Meiryo UI" panose="020B0604030504040204" pitchFamily="50" charset="-128"/>
                <a:ea typeface="Meiryo UI" panose="020B0604030504040204" pitchFamily="50" charset="-128"/>
                <a:sym typeface="+mn-ea"/>
              </a:rPr>
              <a:t>　・登録簿の整備・登録情報の公開（希望しない者を除く）</a:t>
            </a:r>
          </a:p>
          <a:p>
            <a:pPr>
              <a:defRPr/>
            </a:pPr>
            <a:r>
              <a:rPr lang="ja-JP" altLang="en-US" b="1" dirty="0">
                <a:solidFill>
                  <a:srgbClr val="0070C0"/>
                </a:solidFill>
                <a:latin typeface="Meiryo UI" panose="020B0604030504040204" pitchFamily="50" charset="-128"/>
                <a:ea typeface="Meiryo UI" panose="020B0604030504040204" pitchFamily="50" charset="-128"/>
                <a:sym typeface="+mn-ea"/>
              </a:rPr>
              <a:t>③人材活用の安心感</a:t>
            </a:r>
          </a:p>
          <a:p>
            <a:pPr>
              <a:defRPr/>
            </a:pPr>
            <a:r>
              <a:rPr lang="ja-JP" altLang="en-US" sz="1400" dirty="0">
                <a:solidFill>
                  <a:srgbClr val="000000"/>
                </a:solidFill>
                <a:latin typeface="Meiryo UI" panose="020B0604030504040204" pitchFamily="50" charset="-128"/>
                <a:ea typeface="Meiryo UI" panose="020B0604030504040204" pitchFamily="50" charset="-128"/>
                <a:sym typeface="+mn-ea"/>
              </a:rPr>
              <a:t>　・国家資格として厳格な秘密保持義務、信用失墜行為の禁止義務</a:t>
            </a:r>
          </a:p>
        </p:txBody>
      </p:sp>
      <p:pic>
        <p:nvPicPr>
          <p:cNvPr id="4" name="図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8756" y="84938"/>
            <a:ext cx="927144" cy="1000113"/>
          </a:xfrm>
          <a:prstGeom prst="rect">
            <a:avLst/>
          </a:prstGeom>
        </p:spPr>
      </p:pic>
      <p:sp>
        <p:nvSpPr>
          <p:cNvPr id="22" name="スライド番号プレースホルダー 5">
            <a:extLst>
              <a:ext uri="{FF2B5EF4-FFF2-40B4-BE49-F238E27FC236}">
                <a16:creationId xmlns:a16="http://schemas.microsoft.com/office/drawing/2014/main" id="{446A2D7E-DAC8-4704-9F83-F25CA8308683}"/>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34</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8AB2D2C-F55D-4536-9512-69A89833625C}"/>
              </a:ext>
            </a:extLst>
          </p:cNvPr>
          <p:cNvSpPr>
            <a:spLocks noGrp="1"/>
          </p:cNvSpPr>
          <p:nvPr>
            <p:ph type="dt" sz="half" idx="10"/>
          </p:nvPr>
        </p:nvSpPr>
        <p:spPr/>
        <p:txBody>
          <a:bodyPr/>
          <a:lstStyle/>
          <a:p>
            <a:r>
              <a:rPr kumimoji="1" lang="en-US" altLang="ja-JP"/>
              <a:t>2020/12/8</a:t>
            </a:r>
            <a:endParaRPr kumimoji="1" lang="ja-JP" altLang="en-US"/>
          </a:p>
        </p:txBody>
      </p:sp>
      <p:sp>
        <p:nvSpPr>
          <p:cNvPr id="5" name="フッター プレースホルダー 4">
            <a:extLst>
              <a:ext uri="{FF2B5EF4-FFF2-40B4-BE49-F238E27FC236}">
                <a16:creationId xmlns:a16="http://schemas.microsoft.com/office/drawing/2014/main" id="{E1D9C3F5-2E66-4262-A08B-965D3C720D9B}"/>
              </a:ext>
            </a:extLst>
          </p:cNvPr>
          <p:cNvSpPr>
            <a:spLocks noGrp="1"/>
          </p:cNvSpPr>
          <p:nvPr>
            <p:ph type="ftr" sz="quarter" idx="11"/>
          </p:nvPr>
        </p:nvSpPr>
        <p:spPr/>
        <p:txBody>
          <a:bodyPr/>
          <a:lstStyle/>
          <a:p>
            <a:r>
              <a:rPr kumimoji="1" lang="zh-TW" altLang="en-US"/>
              <a:t>独立行政法人情報処理推進機構</a:t>
            </a:r>
            <a:endParaRPr kumimoji="1" lang="ja-JP" altLang="en-US"/>
          </a:p>
        </p:txBody>
      </p:sp>
    </p:spTree>
    <p:extLst>
      <p:ext uri="{BB962C8B-B14F-4D97-AF65-F5344CB8AC3E}">
        <p14:creationId xmlns:p14="http://schemas.microsoft.com/office/powerpoint/2010/main" val="3968308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018B8ED-DDAE-43D6-B2D0-F61EB758FA94}"/>
              </a:ext>
            </a:extLst>
          </p:cNvPr>
          <p:cNvSpPr txBox="1">
            <a:spLocks noChangeArrowheads="1"/>
          </p:cNvSpPr>
          <p:nvPr/>
        </p:nvSpPr>
        <p:spPr>
          <a:xfrm>
            <a:off x="1064568" y="2204864"/>
            <a:ext cx="7565363" cy="1081088"/>
          </a:xfrm>
          <a:prstGeom prst="rect">
            <a:avLst/>
          </a:prstGeom>
        </p:spPr>
        <p:txBody>
          <a:bodyPr anchor="ctr"/>
          <a:lstStyle>
            <a:lvl1pPr algn="l" rtl="0" eaLnBrk="1" fontAlgn="base" hangingPunct="1">
              <a:spcBef>
                <a:spcPct val="0"/>
              </a:spcBef>
              <a:spcAft>
                <a:spcPct val="0"/>
              </a:spcAft>
              <a:defRPr kumimoji="1" sz="3600">
                <a:solidFill>
                  <a:srgbClr val="000066"/>
                </a:solidFill>
                <a:latin typeface="IPA Pゴシック" panose="020B0500000000000000" pitchFamily="50" charset="-128"/>
                <a:ea typeface="IPA Pゴシック" panose="020B0500000000000000" pitchFamily="50" charset="-128"/>
                <a:cs typeface="+mj-cs"/>
              </a:defRPr>
            </a:lvl1pPr>
            <a:lvl2pPr algn="l" rtl="0" eaLnBrk="1" fontAlgn="base" hangingPunct="1">
              <a:spcBef>
                <a:spcPct val="0"/>
              </a:spcBef>
              <a:spcAft>
                <a:spcPct val="0"/>
              </a:spcAft>
              <a:defRPr kumimoji="1" sz="3600">
                <a:solidFill>
                  <a:srgbClr val="000066"/>
                </a:solidFill>
                <a:latin typeface="Arial" charset="0"/>
                <a:ea typeface="ＭＳ Ｐゴシック" charset="-128"/>
              </a:defRPr>
            </a:lvl2pPr>
            <a:lvl3pPr algn="l" rtl="0" eaLnBrk="1" fontAlgn="base" hangingPunct="1">
              <a:spcBef>
                <a:spcPct val="0"/>
              </a:spcBef>
              <a:spcAft>
                <a:spcPct val="0"/>
              </a:spcAft>
              <a:defRPr kumimoji="1" sz="3600">
                <a:solidFill>
                  <a:srgbClr val="000066"/>
                </a:solidFill>
                <a:latin typeface="Arial" charset="0"/>
                <a:ea typeface="ＭＳ Ｐゴシック" charset="-128"/>
              </a:defRPr>
            </a:lvl3pPr>
            <a:lvl4pPr algn="l" rtl="0" eaLnBrk="1" fontAlgn="base" hangingPunct="1">
              <a:spcBef>
                <a:spcPct val="0"/>
              </a:spcBef>
              <a:spcAft>
                <a:spcPct val="0"/>
              </a:spcAft>
              <a:defRPr kumimoji="1" sz="3600">
                <a:solidFill>
                  <a:srgbClr val="000066"/>
                </a:solidFill>
                <a:latin typeface="Arial" charset="0"/>
                <a:ea typeface="ＭＳ Ｐゴシック" charset="-128"/>
              </a:defRPr>
            </a:lvl4pPr>
            <a:lvl5pPr algn="l" rtl="0" eaLnBrk="1" fontAlgn="base" hangingPunct="1">
              <a:spcBef>
                <a:spcPct val="0"/>
              </a:spcBef>
              <a:spcAft>
                <a:spcPct val="0"/>
              </a:spcAft>
              <a:defRPr kumimoji="1" sz="3600">
                <a:solidFill>
                  <a:srgbClr val="000066"/>
                </a:solidFill>
                <a:latin typeface="Arial" charset="0"/>
                <a:ea typeface="ＭＳ Ｐゴシック" charset="-128"/>
              </a:defRPr>
            </a:lvl5pPr>
            <a:lvl6pPr marL="457198" algn="l" rtl="0" eaLnBrk="1" fontAlgn="base" hangingPunct="1">
              <a:spcBef>
                <a:spcPct val="0"/>
              </a:spcBef>
              <a:spcAft>
                <a:spcPct val="0"/>
              </a:spcAft>
              <a:defRPr kumimoji="1" sz="3600">
                <a:solidFill>
                  <a:srgbClr val="003399"/>
                </a:solidFill>
                <a:latin typeface="Arial" charset="0"/>
                <a:ea typeface="ＭＳ Ｐゴシック" charset="-128"/>
              </a:defRPr>
            </a:lvl6pPr>
            <a:lvl7pPr marL="914395" algn="l" rtl="0" eaLnBrk="1" fontAlgn="base" hangingPunct="1">
              <a:spcBef>
                <a:spcPct val="0"/>
              </a:spcBef>
              <a:spcAft>
                <a:spcPct val="0"/>
              </a:spcAft>
              <a:defRPr kumimoji="1" sz="3600">
                <a:solidFill>
                  <a:srgbClr val="003399"/>
                </a:solidFill>
                <a:latin typeface="Arial" charset="0"/>
                <a:ea typeface="ＭＳ Ｐゴシック" charset="-128"/>
              </a:defRPr>
            </a:lvl7pPr>
            <a:lvl8pPr marL="1371592" algn="l" rtl="0" eaLnBrk="1" fontAlgn="base" hangingPunct="1">
              <a:spcBef>
                <a:spcPct val="0"/>
              </a:spcBef>
              <a:spcAft>
                <a:spcPct val="0"/>
              </a:spcAft>
              <a:defRPr kumimoji="1" sz="3600">
                <a:solidFill>
                  <a:srgbClr val="003399"/>
                </a:solidFill>
                <a:latin typeface="Arial" charset="0"/>
                <a:ea typeface="ＭＳ Ｐゴシック" charset="-128"/>
              </a:defRPr>
            </a:lvl8pPr>
            <a:lvl9pPr marL="1828789" algn="l" rtl="0" eaLnBrk="1" fontAlgn="base" hangingPunct="1">
              <a:spcBef>
                <a:spcPct val="0"/>
              </a:spcBef>
              <a:spcAft>
                <a:spcPct val="0"/>
              </a:spcAft>
              <a:defRPr kumimoji="1" sz="3600">
                <a:solidFill>
                  <a:srgbClr val="003399"/>
                </a:solidFill>
                <a:latin typeface="Arial" charset="0"/>
                <a:ea typeface="ＭＳ Ｐゴシック" charset="-128"/>
              </a:defRPr>
            </a:lvl9pPr>
          </a:lstStyle>
          <a:p>
            <a:pPr algn="ctr"/>
            <a:r>
              <a:rPr lang="ja-JP" altLang="en-US" sz="4800" b="1" kern="0" dirty="0">
                <a:solidFill>
                  <a:srgbClr val="000000"/>
                </a:solidFill>
                <a:latin typeface="Meiryo UI" panose="020B0604030504040204" pitchFamily="50" charset="-128"/>
                <a:ea typeface="Meiryo UI" panose="020B0604030504040204" pitchFamily="50" charset="-128"/>
              </a:rPr>
              <a:t>ご清聴ありがとうございました</a:t>
            </a:r>
            <a:endParaRPr lang="ja-JP" altLang="en-US" sz="4800" b="1" kern="0" dirty="0">
              <a:latin typeface="Meiryo UI" panose="020B0604030504040204" pitchFamily="50" charset="-128"/>
              <a:ea typeface="Meiryo UI" panose="020B0604030504040204" pitchFamily="50" charset="-128"/>
            </a:endParaRPr>
          </a:p>
        </p:txBody>
      </p:sp>
      <p:pic>
        <p:nvPicPr>
          <p:cNvPr id="9" name="図 8" descr="黒い背景と白い文字&#10;&#10;自動的に生成された説明">
            <a:extLst>
              <a:ext uri="{FF2B5EF4-FFF2-40B4-BE49-F238E27FC236}">
                <a16:creationId xmlns:a16="http://schemas.microsoft.com/office/drawing/2014/main" id="{AC3AD8AB-81EB-405F-B97F-7659297B0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947" y="4797152"/>
            <a:ext cx="4882604" cy="651013"/>
          </a:xfrm>
          <a:prstGeom prst="rect">
            <a:avLst/>
          </a:prstGeom>
        </p:spPr>
      </p:pic>
      <p:sp>
        <p:nvSpPr>
          <p:cNvPr id="2" name="日付プレースホルダー 1">
            <a:extLst>
              <a:ext uri="{FF2B5EF4-FFF2-40B4-BE49-F238E27FC236}">
                <a16:creationId xmlns:a16="http://schemas.microsoft.com/office/drawing/2014/main" id="{6FABF0B8-6944-4298-B2E3-2159DC19856E}"/>
              </a:ext>
            </a:extLst>
          </p:cNvPr>
          <p:cNvSpPr>
            <a:spLocks noGrp="1"/>
          </p:cNvSpPr>
          <p:nvPr>
            <p:ph type="dt" sz="half" idx="10"/>
          </p:nvPr>
        </p:nvSpPr>
        <p:spPr/>
        <p:txBody>
          <a:bodyPr/>
          <a:lstStyle/>
          <a:p>
            <a:r>
              <a:rPr kumimoji="1" lang="en-US" altLang="ja-JP"/>
              <a:t>2020/12/8</a:t>
            </a:r>
            <a:endParaRPr kumimoji="1" lang="ja-JP" altLang="en-US"/>
          </a:p>
        </p:txBody>
      </p:sp>
      <p:sp>
        <p:nvSpPr>
          <p:cNvPr id="4" name="フッター プレースホルダー 3">
            <a:extLst>
              <a:ext uri="{FF2B5EF4-FFF2-40B4-BE49-F238E27FC236}">
                <a16:creationId xmlns:a16="http://schemas.microsoft.com/office/drawing/2014/main" id="{77520F70-FD33-41C9-A2C0-61E19C3832E6}"/>
              </a:ext>
            </a:extLst>
          </p:cNvPr>
          <p:cNvSpPr>
            <a:spLocks noGrp="1"/>
          </p:cNvSpPr>
          <p:nvPr>
            <p:ph type="ftr" sz="quarter" idx="11"/>
          </p:nvPr>
        </p:nvSpPr>
        <p:spPr/>
        <p:txBody>
          <a:bodyPr/>
          <a:lstStyle/>
          <a:p>
            <a:r>
              <a:rPr kumimoji="1" lang="zh-TW" altLang="en-US"/>
              <a:t>独立行政法人情報処理推進機構</a:t>
            </a:r>
            <a:endParaRPr kumimoji="1" lang="ja-JP" altLang="en-US"/>
          </a:p>
        </p:txBody>
      </p:sp>
      <p:sp>
        <p:nvSpPr>
          <p:cNvPr id="5" name="スライド番号プレースホルダー 4">
            <a:extLst>
              <a:ext uri="{FF2B5EF4-FFF2-40B4-BE49-F238E27FC236}">
                <a16:creationId xmlns:a16="http://schemas.microsoft.com/office/drawing/2014/main" id="{5F1A2D1E-6CCA-4A97-A988-9D018024A34A}"/>
              </a:ext>
            </a:extLst>
          </p:cNvPr>
          <p:cNvSpPr>
            <a:spLocks noGrp="1"/>
          </p:cNvSpPr>
          <p:nvPr>
            <p:ph type="sldNum" sz="quarter" idx="12"/>
          </p:nvPr>
        </p:nvSpPr>
        <p:spPr/>
        <p:txBody>
          <a:bodyPr/>
          <a:lstStyle/>
          <a:p>
            <a:fld id="{DBFB1F43-6F2E-4538-AABB-23AEDF146290}" type="slidenum">
              <a:rPr kumimoji="1" lang="ja-JP" altLang="en-US" smtClean="0"/>
              <a:t>35</a:t>
            </a:fld>
            <a:endParaRPr kumimoji="1" lang="ja-JP" altLang="en-US"/>
          </a:p>
        </p:txBody>
      </p:sp>
    </p:spTree>
    <p:extLst>
      <p:ext uri="{BB962C8B-B14F-4D97-AF65-F5344CB8AC3E}">
        <p14:creationId xmlns:p14="http://schemas.microsoft.com/office/powerpoint/2010/main" val="347447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92560" y="44450"/>
            <a:ext cx="8190077" cy="1081088"/>
          </a:xfrm>
        </p:spPr>
        <p:txBody>
          <a:bodyPr/>
          <a:lstStyle/>
          <a:p>
            <a:r>
              <a:rPr lang="ja-JP" altLang="en-US" sz="2400" dirty="0">
                <a:solidFill>
                  <a:srgbClr val="002060"/>
                </a:solidFill>
              </a:rPr>
              <a:t>情報セキュリティ</a:t>
            </a:r>
            <a:r>
              <a:rPr lang="en-US" altLang="ja-JP" sz="2400" dirty="0">
                <a:solidFill>
                  <a:srgbClr val="002060"/>
                </a:solidFill>
              </a:rPr>
              <a:t>10</a:t>
            </a:r>
            <a:r>
              <a:rPr lang="ja-JP" altLang="en-US" sz="2400" dirty="0">
                <a:solidFill>
                  <a:srgbClr val="002060"/>
                </a:solidFill>
              </a:rPr>
              <a:t>大脅威</a:t>
            </a:r>
            <a:r>
              <a:rPr lang="en-US" altLang="ja-JP" sz="2400" dirty="0">
                <a:solidFill>
                  <a:srgbClr val="002060"/>
                </a:solidFill>
              </a:rPr>
              <a:t>2020 </a:t>
            </a:r>
            <a:br>
              <a:rPr lang="en-US" altLang="ja-JP" sz="2400" dirty="0">
                <a:solidFill>
                  <a:srgbClr val="002060"/>
                </a:solidFill>
              </a:rPr>
            </a:br>
            <a:r>
              <a:rPr lang="ja-JP" altLang="en-US" dirty="0">
                <a:solidFill>
                  <a:srgbClr val="002060"/>
                </a:solidFill>
              </a:rPr>
              <a:t>「個人」および「組織」向けの脅威の順位</a:t>
            </a:r>
            <a:endParaRPr lang="ja-JP" altLang="en-US" dirty="0">
              <a:solidFill>
                <a:srgbClr val="002060"/>
              </a:solidFill>
              <a:latin typeface="+mn-ea"/>
            </a:endParaRPr>
          </a:p>
        </p:txBody>
      </p:sp>
      <p:graphicFrame>
        <p:nvGraphicFramePr>
          <p:cNvPr id="5" name="コンテンツ プレースホルダー 4"/>
          <p:cNvGraphicFramePr>
            <a:graphicFrameLocks noGrp="1"/>
          </p:cNvGraphicFramePr>
          <p:nvPr>
            <p:ph idx="4294967295"/>
            <p:extLst>
              <p:ext uri="{D42A27DB-BD31-4B8C-83A1-F6EECF244321}">
                <p14:modId xmlns:p14="http://schemas.microsoft.com/office/powerpoint/2010/main" val="1052353778"/>
              </p:ext>
            </p:extLst>
          </p:nvPr>
        </p:nvGraphicFramePr>
        <p:xfrm>
          <a:off x="776536" y="1412776"/>
          <a:ext cx="8348216" cy="5215487"/>
        </p:xfrm>
        <a:graphic>
          <a:graphicData uri="http://schemas.openxmlformats.org/drawingml/2006/table">
            <a:tbl>
              <a:tblPr firstRow="1" bandRow="1">
                <a:tableStyleId>{9DCAF9ED-07DC-4A11-8D7F-57B35C25682E}</a:tableStyleId>
              </a:tblPr>
              <a:tblGrid>
                <a:gridCol w="622455">
                  <a:extLst>
                    <a:ext uri="{9D8B030D-6E8A-4147-A177-3AD203B41FA5}">
                      <a16:colId xmlns:a16="http://schemas.microsoft.com/office/drawing/2014/main" val="20000"/>
                    </a:ext>
                  </a:extLst>
                </a:gridCol>
                <a:gridCol w="3185503">
                  <a:extLst>
                    <a:ext uri="{9D8B030D-6E8A-4147-A177-3AD203B41FA5}">
                      <a16:colId xmlns:a16="http://schemas.microsoft.com/office/drawing/2014/main" val="20001"/>
                    </a:ext>
                  </a:extLst>
                </a:gridCol>
                <a:gridCol w="732300">
                  <a:extLst>
                    <a:ext uri="{9D8B030D-6E8A-4147-A177-3AD203B41FA5}">
                      <a16:colId xmlns:a16="http://schemas.microsoft.com/office/drawing/2014/main" val="20002"/>
                    </a:ext>
                  </a:extLst>
                </a:gridCol>
                <a:gridCol w="3185503">
                  <a:extLst>
                    <a:ext uri="{9D8B030D-6E8A-4147-A177-3AD203B41FA5}">
                      <a16:colId xmlns:a16="http://schemas.microsoft.com/office/drawing/2014/main" val="20003"/>
                    </a:ext>
                  </a:extLst>
                </a:gridCol>
                <a:gridCol w="622455">
                  <a:extLst>
                    <a:ext uri="{9D8B030D-6E8A-4147-A177-3AD203B41FA5}">
                      <a16:colId xmlns:a16="http://schemas.microsoft.com/office/drawing/2014/main" val="20004"/>
                    </a:ext>
                  </a:extLst>
                </a:gridCol>
              </a:tblGrid>
              <a:tr h="384877">
                <a:tc>
                  <a:txBody>
                    <a:bodyPr/>
                    <a:lstStyle/>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昨年</a:t>
                      </a:r>
                      <a:endParaRPr lang="en-US" altLang="ja-JP" sz="1200" b="1" i="0" u="none" strike="noStrike" dirty="0">
                        <a:solidFill>
                          <a:schemeClr val="bg1"/>
                        </a:solidFill>
                        <a:effectLst/>
                        <a:latin typeface="Meiryo UI" panose="020B0604030504040204" pitchFamily="50" charset="-128"/>
                        <a:ea typeface="Meiryo UI" panose="020B0604030504040204" pitchFamily="50" charset="-128"/>
                      </a:endParaRPr>
                    </a:p>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順位</a:t>
                      </a:r>
                    </a:p>
                  </a:txBody>
                  <a:tcPr marL="8808" marR="8808" marT="8807" marB="0" anchor="ctr">
                    <a:lnL w="6350"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fontAlgn="ctr"/>
                      <a:r>
                        <a:rPr lang="ja-JP" altLang="en-US" sz="1800" b="1" i="0" u="none" strike="noStrike" dirty="0">
                          <a:solidFill>
                            <a:schemeClr val="bg1"/>
                          </a:solidFill>
                          <a:effectLst/>
                          <a:latin typeface="Meiryo UI" panose="020B0604030504040204" pitchFamily="50" charset="-128"/>
                          <a:ea typeface="Meiryo UI" panose="020B0604030504040204" pitchFamily="50" charset="-128"/>
                        </a:rPr>
                        <a:t>個人の脅威</a:t>
                      </a:r>
                    </a:p>
                  </a:txBody>
                  <a:tcPr marL="8808" marR="8808" marT="8807"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2060"/>
                    </a:solidFill>
                  </a:tcPr>
                </a:tc>
                <a:tc>
                  <a:txBody>
                    <a:bodyPr/>
                    <a:lstStyle/>
                    <a:p>
                      <a:pPr algn="ctr" fontAlgn="ctr"/>
                      <a:r>
                        <a:rPr lang="ja-JP" altLang="en-US" sz="1800" b="1" i="0" u="none" strike="noStrike" dirty="0">
                          <a:solidFill>
                            <a:schemeClr val="bg1"/>
                          </a:solidFill>
                          <a:effectLst/>
                          <a:latin typeface="Meiryo UI" panose="020B0604030504040204" pitchFamily="50" charset="-128"/>
                          <a:ea typeface="Meiryo UI" panose="020B0604030504040204" pitchFamily="50" charset="-128"/>
                        </a:rPr>
                        <a:t>順位</a:t>
                      </a:r>
                    </a:p>
                  </a:txBody>
                  <a:tcPr marL="8808" marR="8808" marT="8807"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2060"/>
                    </a:solidFill>
                  </a:tcPr>
                </a:tc>
                <a:tc>
                  <a:txBody>
                    <a:bodyPr/>
                    <a:lstStyle/>
                    <a:p>
                      <a:pPr algn="ctr" fontAlgn="ctr"/>
                      <a:r>
                        <a:rPr lang="ja-JP" altLang="en-US" sz="1800" b="1" i="0" u="none" strike="noStrike" dirty="0">
                          <a:solidFill>
                            <a:schemeClr val="bg1"/>
                          </a:solidFill>
                          <a:effectLst/>
                          <a:latin typeface="Meiryo UI" panose="020B0604030504040204" pitchFamily="50" charset="-128"/>
                          <a:ea typeface="Meiryo UI" panose="020B0604030504040204" pitchFamily="50" charset="-128"/>
                        </a:rPr>
                        <a:t>組織の脅威</a:t>
                      </a:r>
                    </a:p>
                  </a:txBody>
                  <a:tcPr marL="8808" marR="8808" marT="8807"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2060"/>
                    </a:solidFill>
                  </a:tcPr>
                </a:tc>
                <a:tc>
                  <a:txBody>
                    <a:bodyPr/>
                    <a:lstStyle/>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昨年</a:t>
                      </a:r>
                      <a:endParaRPr lang="en-US" altLang="ja-JP" sz="1200" b="1" i="0" u="none" strike="noStrike" dirty="0">
                        <a:solidFill>
                          <a:schemeClr val="bg1"/>
                        </a:solidFill>
                        <a:effectLst/>
                        <a:latin typeface="Meiryo UI" panose="020B0604030504040204" pitchFamily="50" charset="-128"/>
                        <a:ea typeface="Meiryo UI" panose="020B0604030504040204" pitchFamily="50" charset="-128"/>
                      </a:endParaRPr>
                    </a:p>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順位</a:t>
                      </a:r>
                    </a:p>
                  </a:txBody>
                  <a:tcPr marL="8808" marR="8808" marT="8807" marB="0" anchor="ctr">
                    <a:lnL w="635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78442">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lang="en-US" altLang="ja-JP" sz="1400" b="1" kern="100" dirty="0">
                          <a:solidFill>
                            <a:srgbClr val="FF0000"/>
                          </a:solidFill>
                          <a:effectLst/>
                          <a:latin typeface="Meiryo UI" panose="020B0604030504040204" pitchFamily="50" charset="-128"/>
                          <a:ea typeface="Meiryo UI" panose="020B0604030504040204" pitchFamily="50" charset="-128"/>
                          <a:cs typeface="HGP明朝B" panose="02020800000000000000" pitchFamily="18" charset="-128"/>
                        </a:rPr>
                        <a:t>NEW</a:t>
                      </a:r>
                      <a:endParaRPr lang="ja-JP" altLang="ja-JP" sz="14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indent="0" algn="l">
                        <a:spcAft>
                          <a:spcPts val="0"/>
                        </a:spcAft>
                      </a:pPr>
                      <a:r>
                        <a:rPr lang="ja-JP" altLang="en-US" sz="1600" kern="100" dirty="0">
                          <a:effectLst/>
                          <a:latin typeface="Meiryo UI" panose="020B0604030504040204" pitchFamily="50" charset="-128"/>
                          <a:ea typeface="Meiryo UI" panose="020B0604030504040204" pitchFamily="50" charset="-128"/>
                          <a:cs typeface="Times New Roman" panose="02020603050405020304" pitchFamily="18" charset="0"/>
                        </a:rPr>
                        <a:t>スマホ決済の不正利用</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solidFill>
                            <a:schemeClr val="bg1"/>
                          </a:solidFill>
                          <a:effectLst/>
                          <a:latin typeface="Meiryo UI" panose="020B0604030504040204" pitchFamily="50" charset="-128"/>
                          <a:ea typeface="Meiryo UI" panose="020B0604030504040204" pitchFamily="50" charset="-128"/>
                        </a:rPr>
                        <a:t>1</a:t>
                      </a:r>
                      <a:r>
                        <a:rPr lang="ja-JP" altLang="en-US" sz="1600" b="1" i="0" u="none" strike="noStrike" dirty="0">
                          <a:solidFill>
                            <a:schemeClr val="bg1"/>
                          </a:solidFill>
                          <a:effectLst/>
                          <a:latin typeface="Meiryo UI" panose="020B0604030504040204" pitchFamily="50" charset="-128"/>
                          <a:ea typeface="Meiryo UI" panose="020B0604030504040204" pitchFamily="50" charset="-128"/>
                        </a:rPr>
                        <a:t>位</a:t>
                      </a:r>
                    </a:p>
                  </a:txBody>
                  <a:tcPr marL="8808" marR="8808" marT="8807"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2060"/>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標的型攻撃による機密情報の窃取</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600" kern="100">
                          <a:effectLst/>
                          <a:latin typeface="Meiryo UI" panose="020B0604030504040204" pitchFamily="50" charset="-128"/>
                          <a:ea typeface="Meiryo UI" panose="020B0604030504040204" pitchFamily="50" charset="-128"/>
                          <a:cs typeface="HGP明朝B" panose="02020800000000000000" pitchFamily="18" charset="-128"/>
                        </a:rPr>
                        <a:t>1</a:t>
                      </a:r>
                      <a:r>
                        <a:rPr lang="ja-JP" sz="1600" kern="10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78442">
                <a:tc>
                  <a:txBody>
                    <a:bodyPr/>
                    <a:lstStyle/>
                    <a:p>
                      <a:pPr algn="ctr">
                        <a:spcAft>
                          <a:spcPts val="0"/>
                        </a:spcAft>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2</a:t>
                      </a:r>
                      <a:r>
                        <a:rPr lang="ja-JP" alt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alt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フィッシングによる個人情報の詐取</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solidFill>
                            <a:schemeClr val="bg1"/>
                          </a:solidFill>
                          <a:effectLst/>
                          <a:latin typeface="Meiryo UI" panose="020B0604030504040204" pitchFamily="50" charset="-128"/>
                          <a:ea typeface="Meiryo UI" panose="020B0604030504040204" pitchFamily="50" charset="-128"/>
                        </a:rPr>
                        <a:t>2</a:t>
                      </a:r>
                      <a:r>
                        <a:rPr lang="ja-JP" altLang="en-US" sz="1600" b="1" i="0" u="none" strike="noStrike" dirty="0">
                          <a:solidFill>
                            <a:schemeClr val="bg1"/>
                          </a:solidFill>
                          <a:effectLst/>
                          <a:latin typeface="Meiryo UI" panose="020B0604030504040204" pitchFamily="50" charset="-128"/>
                          <a:ea typeface="Meiryo UI" panose="020B0604030504040204" pitchFamily="50" charset="-128"/>
                        </a:rPr>
                        <a:t>位</a:t>
                      </a:r>
                    </a:p>
                  </a:txBody>
                  <a:tcPr marL="8808" marR="8808" marT="8807"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2060"/>
                    </a:solidFill>
                  </a:tcPr>
                </a:tc>
                <a:tc>
                  <a:txBody>
                    <a:bodyPr/>
                    <a:lstStyle/>
                    <a:p>
                      <a:pPr indent="0" algn="l">
                        <a:spcAft>
                          <a:spcPts val="0"/>
                        </a:spcAft>
                      </a:pPr>
                      <a:r>
                        <a:rPr kumimoji="1" lang="ja-JP" altLang="en-US" sz="1600" b="0" kern="100" dirty="0">
                          <a:solidFill>
                            <a:schemeClr val="tx1"/>
                          </a:solidFill>
                          <a:effectLst/>
                          <a:latin typeface="Meiryo UI" panose="020B0604030504040204" pitchFamily="50" charset="-128"/>
                          <a:ea typeface="Meiryo UI" panose="020B0604030504040204" pitchFamily="50" charset="-128"/>
                          <a:cs typeface="+mn-cs"/>
                        </a:rPr>
                        <a:t>内部不正による情報漏えい</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5</a:t>
                      </a:r>
                      <a:r>
                        <a:rPr 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78442">
                <a:tc>
                  <a:txBody>
                    <a:bodyPr/>
                    <a:lstStyle/>
                    <a:p>
                      <a:pPr algn="ctr">
                        <a:spcAft>
                          <a:spcPts val="0"/>
                        </a:spcAft>
                      </a:pPr>
                      <a:r>
                        <a:rPr lang="ja-JP" altLang="en-US" sz="1600" kern="100" dirty="0">
                          <a:effectLst/>
                          <a:latin typeface="Meiryo UI" panose="020B0604030504040204" pitchFamily="50" charset="-128"/>
                          <a:ea typeface="Meiryo UI" panose="020B0604030504040204" pitchFamily="50" charset="-128"/>
                          <a:cs typeface="HGP明朝B" panose="02020800000000000000" pitchFamily="18" charset="-128"/>
                        </a:rPr>
                        <a:t>１</a:t>
                      </a:r>
                      <a:r>
                        <a:rPr 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クレジットカード情報の不正利用</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solidFill>
                            <a:schemeClr val="bg1"/>
                          </a:solidFill>
                          <a:effectLst/>
                          <a:latin typeface="Meiryo UI" panose="020B0604030504040204" pitchFamily="50" charset="-128"/>
                          <a:ea typeface="Meiryo UI" panose="020B0604030504040204" pitchFamily="50" charset="-128"/>
                        </a:rPr>
                        <a:t>3</a:t>
                      </a:r>
                      <a:r>
                        <a:rPr lang="ja-JP" altLang="en-US" sz="1600" b="1" i="0" u="none" strike="noStrike" dirty="0">
                          <a:solidFill>
                            <a:schemeClr val="bg1"/>
                          </a:solidFill>
                          <a:effectLst/>
                          <a:latin typeface="Meiryo UI" panose="020B0604030504040204" pitchFamily="50" charset="-128"/>
                          <a:ea typeface="Meiryo UI" panose="020B0604030504040204" pitchFamily="50" charset="-128"/>
                        </a:rPr>
                        <a:t>位</a:t>
                      </a:r>
                    </a:p>
                  </a:txBody>
                  <a:tcPr marL="8808" marR="8808" marT="8807"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2060"/>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ビジネスメール詐欺による金銭被害</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600" kern="100">
                          <a:effectLst/>
                          <a:latin typeface="Meiryo UI" panose="020B0604030504040204" pitchFamily="50" charset="-128"/>
                          <a:ea typeface="Meiryo UI" panose="020B0604030504040204" pitchFamily="50" charset="-128"/>
                          <a:cs typeface="HGP明朝B" panose="02020800000000000000" pitchFamily="18" charset="-128"/>
                        </a:rPr>
                        <a:t>2</a:t>
                      </a:r>
                      <a:r>
                        <a:rPr lang="ja-JP" sz="1600" kern="10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78442">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7</a:t>
                      </a:r>
                      <a:r>
                        <a:rPr lang="ja-JP" alt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alt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インターネットバンキングの不正利用</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solidFill>
                            <a:schemeClr val="bg1"/>
                          </a:solidFill>
                          <a:effectLst/>
                          <a:latin typeface="Meiryo UI" panose="020B0604030504040204" pitchFamily="50" charset="-128"/>
                          <a:ea typeface="Meiryo UI" panose="020B0604030504040204" pitchFamily="50" charset="-128"/>
                        </a:rPr>
                        <a:t>4</a:t>
                      </a:r>
                      <a:r>
                        <a:rPr lang="ja-JP" altLang="en-US" sz="1600" b="1" i="0" u="none" strike="noStrike" dirty="0">
                          <a:solidFill>
                            <a:schemeClr val="bg1"/>
                          </a:solidFill>
                          <a:effectLst/>
                          <a:latin typeface="Meiryo UI" panose="020B0604030504040204" pitchFamily="50" charset="-128"/>
                          <a:ea typeface="Meiryo UI" panose="020B0604030504040204" pitchFamily="50" charset="-128"/>
                        </a:rPr>
                        <a:t>位</a:t>
                      </a:r>
                    </a:p>
                  </a:txBody>
                  <a:tcPr marL="8808" marR="8808" marT="8807"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2060"/>
                    </a:solidFill>
                  </a:tcPr>
                </a:tc>
                <a:tc>
                  <a:txBody>
                    <a:bodyPr/>
                    <a:lstStyle/>
                    <a:p>
                      <a:pPr indent="0" algn="l">
                        <a:spcAft>
                          <a:spcPts val="0"/>
                        </a:spcAft>
                      </a:pPr>
                      <a:r>
                        <a:rPr kumimoji="1" lang="ja-JP" altLang="en-US" sz="1600" b="1" kern="100" dirty="0">
                          <a:solidFill>
                            <a:schemeClr val="accent6">
                              <a:lumMod val="75000"/>
                            </a:schemeClr>
                          </a:solidFill>
                          <a:effectLst/>
                          <a:latin typeface="Meiryo UI" panose="020B0604030504040204" pitchFamily="50" charset="-128"/>
                          <a:ea typeface="Meiryo UI" panose="020B0604030504040204" pitchFamily="50" charset="-128"/>
                          <a:cs typeface="+mn-cs"/>
                        </a:rPr>
                        <a:t>サプライチェーンの弱点を悪用した攻撃</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95" rtl="0" eaLnBrk="1" fontAlgn="auto" latinLnBrk="0" hangingPunct="1">
                        <a:lnSpc>
                          <a:spcPct val="100000"/>
                        </a:lnSpc>
                        <a:spcBef>
                          <a:spcPts val="0"/>
                        </a:spcBef>
                        <a:spcAft>
                          <a:spcPts val="0"/>
                        </a:spcAft>
                        <a:buClrTx/>
                        <a:buSzTx/>
                        <a:buFontTx/>
                        <a:buNone/>
                        <a:tabLst/>
                        <a:defRPr/>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4</a:t>
                      </a:r>
                      <a:r>
                        <a:rPr lang="ja-JP" alt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alt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52641">
                <a:tc>
                  <a:txBody>
                    <a:bodyPr/>
                    <a:lstStyle/>
                    <a:p>
                      <a:pPr algn="ctr">
                        <a:spcAft>
                          <a:spcPts val="0"/>
                        </a:spcAft>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4</a:t>
                      </a:r>
                      <a:r>
                        <a:rPr 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メールや</a:t>
                      </a:r>
                      <a:r>
                        <a:rPr kumimoji="1" lang="en-US" altLang="ja-JP" sz="1600" kern="100" dirty="0">
                          <a:solidFill>
                            <a:schemeClr val="tx1"/>
                          </a:solidFill>
                          <a:effectLst/>
                          <a:latin typeface="Meiryo UI" panose="020B0604030504040204" pitchFamily="50" charset="-128"/>
                          <a:ea typeface="Meiryo UI" panose="020B0604030504040204" pitchFamily="50" charset="-128"/>
                          <a:cs typeface="+mn-cs"/>
                        </a:rPr>
                        <a:t>SMS</a:t>
                      </a: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等を使った脅迫・詐欺の手口による金銭要求</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solidFill>
                            <a:schemeClr val="bg1"/>
                          </a:solidFill>
                          <a:effectLst/>
                          <a:latin typeface="Meiryo UI" panose="020B0604030504040204" pitchFamily="50" charset="-128"/>
                          <a:ea typeface="Meiryo UI" panose="020B0604030504040204" pitchFamily="50" charset="-128"/>
                        </a:rPr>
                        <a:t>5</a:t>
                      </a:r>
                      <a:r>
                        <a:rPr lang="ja-JP" altLang="en-US" sz="1600" b="1" i="0" u="none" strike="noStrike" dirty="0">
                          <a:solidFill>
                            <a:schemeClr val="bg1"/>
                          </a:solidFill>
                          <a:effectLst/>
                          <a:latin typeface="Meiryo UI" panose="020B0604030504040204" pitchFamily="50" charset="-128"/>
                          <a:ea typeface="Meiryo UI" panose="020B0604030504040204" pitchFamily="50" charset="-128"/>
                        </a:rPr>
                        <a:t>位</a:t>
                      </a:r>
                    </a:p>
                  </a:txBody>
                  <a:tcPr marL="8808" marR="8808" marT="8807"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2060"/>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ランサムウェアによる被害</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3</a:t>
                      </a:r>
                      <a:r>
                        <a:rPr 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78442">
                <a:tc>
                  <a:txBody>
                    <a:bodyPr/>
                    <a:lstStyle/>
                    <a:p>
                      <a:pPr algn="ctr">
                        <a:spcAft>
                          <a:spcPts val="0"/>
                        </a:spcAft>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3</a:t>
                      </a:r>
                      <a:r>
                        <a:rPr 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不正アプリによる</a:t>
                      </a:r>
                      <a:endParaRPr kumimoji="1" lang="en-US" altLang="ja-JP" sz="1600" kern="100" dirty="0">
                        <a:solidFill>
                          <a:schemeClr val="tx1"/>
                        </a:solidFill>
                        <a:effectLst/>
                        <a:latin typeface="Meiryo UI" panose="020B0604030504040204" pitchFamily="50" charset="-128"/>
                        <a:ea typeface="Meiryo UI" panose="020B0604030504040204" pitchFamily="50" charset="-128"/>
                        <a:cs typeface="+mn-cs"/>
                      </a:endParaRPr>
                    </a:p>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スマートフォン利用者への被害</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solidFill>
                            <a:schemeClr val="bg1"/>
                          </a:solidFill>
                          <a:effectLst/>
                          <a:latin typeface="Meiryo UI" panose="020B0604030504040204" pitchFamily="50" charset="-128"/>
                          <a:ea typeface="Meiryo UI" panose="020B0604030504040204" pitchFamily="50" charset="-128"/>
                        </a:rPr>
                        <a:t>6</a:t>
                      </a:r>
                      <a:r>
                        <a:rPr lang="ja-JP" altLang="en-US" sz="1600" b="1" i="0" u="none" strike="noStrike" dirty="0">
                          <a:solidFill>
                            <a:schemeClr val="bg1"/>
                          </a:solidFill>
                          <a:effectLst/>
                          <a:latin typeface="Meiryo UI" panose="020B0604030504040204" pitchFamily="50" charset="-128"/>
                          <a:ea typeface="Meiryo UI" panose="020B0604030504040204" pitchFamily="50" charset="-128"/>
                        </a:rPr>
                        <a:t>位</a:t>
                      </a:r>
                    </a:p>
                  </a:txBody>
                  <a:tcPr marL="8808" marR="8808" marT="8807"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2060"/>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予期せぬ</a:t>
                      </a:r>
                      <a:r>
                        <a:rPr kumimoji="1" lang="en-US" altLang="ja-JP" sz="1600" kern="100" dirty="0">
                          <a:solidFill>
                            <a:schemeClr val="tx1"/>
                          </a:solidFill>
                          <a:effectLst/>
                          <a:latin typeface="Meiryo UI" panose="020B0604030504040204" pitchFamily="50" charset="-128"/>
                          <a:ea typeface="Meiryo UI" panose="020B0604030504040204" pitchFamily="50" charset="-128"/>
                          <a:cs typeface="+mn-cs"/>
                        </a:rPr>
                        <a:t>IT</a:t>
                      </a: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基盤の障害に伴う業務停止</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16</a:t>
                      </a:r>
                      <a:r>
                        <a:rPr 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78442">
                <a:tc>
                  <a:txBody>
                    <a:bodyPr/>
                    <a:lstStyle/>
                    <a:p>
                      <a:pPr algn="ctr">
                        <a:spcAft>
                          <a:spcPts val="0"/>
                        </a:spcAft>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5</a:t>
                      </a:r>
                      <a:r>
                        <a:rPr lang="ja-JP" alt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alt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ネット上の誹謗・中傷・デマ</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solidFill>
                            <a:schemeClr val="bg1"/>
                          </a:solidFill>
                          <a:effectLst/>
                          <a:latin typeface="Meiryo UI" panose="020B0604030504040204" pitchFamily="50" charset="-128"/>
                          <a:ea typeface="Meiryo UI" panose="020B0604030504040204" pitchFamily="50" charset="-128"/>
                        </a:rPr>
                        <a:t>7</a:t>
                      </a:r>
                      <a:r>
                        <a:rPr lang="ja-JP" altLang="en-US" sz="1600" b="1" i="0" u="none" strike="noStrike" dirty="0">
                          <a:solidFill>
                            <a:schemeClr val="bg1"/>
                          </a:solidFill>
                          <a:effectLst/>
                          <a:latin typeface="Meiryo UI" panose="020B0604030504040204" pitchFamily="50" charset="-128"/>
                          <a:ea typeface="Meiryo UI" panose="020B0604030504040204" pitchFamily="50" charset="-128"/>
                        </a:rPr>
                        <a:t>位</a:t>
                      </a:r>
                    </a:p>
                  </a:txBody>
                  <a:tcPr marL="8808" marR="8808" marT="8807"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2060"/>
                    </a:solidFill>
                  </a:tcPr>
                </a:tc>
                <a:tc>
                  <a:txBody>
                    <a:bodyPr/>
                    <a:lstStyle/>
                    <a:p>
                      <a:pPr indent="0" algn="l">
                        <a:spcAft>
                          <a:spcPts val="0"/>
                        </a:spcAft>
                      </a:pPr>
                      <a:r>
                        <a:rPr kumimoji="1" lang="ja-JP" altLang="en-US" sz="1600" b="0" kern="100" dirty="0">
                          <a:solidFill>
                            <a:schemeClr val="tx1"/>
                          </a:solidFill>
                          <a:effectLst/>
                          <a:latin typeface="Meiryo UI" panose="020B0604030504040204" pitchFamily="50" charset="-128"/>
                          <a:ea typeface="Meiryo UI" panose="020B0604030504040204" pitchFamily="50" charset="-128"/>
                          <a:cs typeface="+mn-cs"/>
                        </a:rPr>
                        <a:t>不注意による情報漏えい</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10</a:t>
                      </a:r>
                      <a:r>
                        <a:rPr 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78442">
                <a:tc>
                  <a:txBody>
                    <a:bodyPr/>
                    <a:lstStyle/>
                    <a:p>
                      <a:pPr algn="ctr">
                        <a:spcAft>
                          <a:spcPts val="0"/>
                        </a:spcAft>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8</a:t>
                      </a:r>
                      <a:r>
                        <a:rPr 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インターネット上のサービスへの不正ログイン</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solidFill>
                            <a:schemeClr val="bg1"/>
                          </a:solidFill>
                          <a:effectLst/>
                          <a:latin typeface="Meiryo UI" panose="020B0604030504040204" pitchFamily="50" charset="-128"/>
                          <a:ea typeface="Meiryo UI" panose="020B0604030504040204" pitchFamily="50" charset="-128"/>
                        </a:rPr>
                        <a:t>8</a:t>
                      </a:r>
                      <a:r>
                        <a:rPr lang="ja-JP" altLang="en-US" sz="1600" b="1" i="0" u="none" strike="noStrike" dirty="0">
                          <a:solidFill>
                            <a:schemeClr val="bg1"/>
                          </a:solidFill>
                          <a:effectLst/>
                          <a:latin typeface="Meiryo UI" panose="020B0604030504040204" pitchFamily="50" charset="-128"/>
                          <a:ea typeface="Meiryo UI" panose="020B0604030504040204" pitchFamily="50" charset="-128"/>
                        </a:rPr>
                        <a:t>位</a:t>
                      </a:r>
                    </a:p>
                  </a:txBody>
                  <a:tcPr marL="8808" marR="8808" marT="8807"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2060"/>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インターネット上のサービスからの</a:t>
                      </a:r>
                      <a:endParaRPr kumimoji="1" lang="en-US" altLang="ja-JP" sz="1600" kern="100" dirty="0">
                        <a:solidFill>
                          <a:schemeClr val="tx1"/>
                        </a:solidFill>
                        <a:effectLst/>
                        <a:latin typeface="Meiryo UI" panose="020B0604030504040204" pitchFamily="50" charset="-128"/>
                        <a:ea typeface="Meiryo UI" panose="020B0604030504040204" pitchFamily="50" charset="-128"/>
                        <a:cs typeface="+mn-cs"/>
                      </a:endParaRPr>
                    </a:p>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個人情報の窃取</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sz="1600" kern="100" dirty="0">
                          <a:solidFill>
                            <a:srgbClr val="000000"/>
                          </a:solidFill>
                          <a:effectLst/>
                          <a:latin typeface="Meiryo UI" panose="020B0604030504040204" pitchFamily="50" charset="-128"/>
                          <a:ea typeface="Meiryo UI" panose="020B0604030504040204" pitchFamily="50" charset="-128"/>
                          <a:cs typeface="HGP明朝B" panose="02020800000000000000" pitchFamily="18" charset="-128"/>
                        </a:rPr>
                        <a:t>7</a:t>
                      </a:r>
                      <a:r>
                        <a:rPr lang="ja-JP" sz="1600" kern="100" dirty="0">
                          <a:solidFill>
                            <a:srgbClr val="000000"/>
                          </a:solidFill>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78442">
                <a:tc>
                  <a:txBody>
                    <a:bodyPr/>
                    <a:lstStyle/>
                    <a:p>
                      <a:pPr algn="ctr">
                        <a:spcAft>
                          <a:spcPts val="0"/>
                        </a:spcAft>
                      </a:pPr>
                      <a:r>
                        <a:rPr lang="en-US" altLang="ja-JP" sz="1600" kern="100" dirty="0">
                          <a:solidFill>
                            <a:srgbClr val="000000"/>
                          </a:solidFill>
                          <a:effectLst/>
                          <a:latin typeface="Meiryo UI" panose="020B0604030504040204" pitchFamily="50" charset="-128"/>
                          <a:ea typeface="Meiryo UI" panose="020B0604030504040204" pitchFamily="50" charset="-128"/>
                          <a:cs typeface="HGP明朝B" panose="02020800000000000000" pitchFamily="18" charset="-128"/>
                        </a:rPr>
                        <a:t>6</a:t>
                      </a:r>
                      <a:r>
                        <a:rPr lang="ja-JP" sz="1600" kern="100" dirty="0">
                          <a:solidFill>
                            <a:srgbClr val="000000"/>
                          </a:solidFill>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偽警告によるインターネット詐欺</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1600" b="1" i="0" u="none" strike="noStrike" dirty="0">
                          <a:solidFill>
                            <a:schemeClr val="bg1"/>
                          </a:solidFill>
                          <a:effectLst/>
                          <a:latin typeface="Meiryo UI" panose="020B0604030504040204" pitchFamily="50" charset="-128"/>
                          <a:ea typeface="Meiryo UI" panose="020B0604030504040204" pitchFamily="50" charset="-128"/>
                        </a:rPr>
                        <a:t>9</a:t>
                      </a:r>
                      <a:r>
                        <a:rPr lang="ja-JP" altLang="en-US" sz="1600" b="1" i="0" u="none" strike="noStrike" dirty="0">
                          <a:solidFill>
                            <a:schemeClr val="bg1"/>
                          </a:solidFill>
                          <a:effectLst/>
                          <a:latin typeface="Meiryo UI" panose="020B0604030504040204" pitchFamily="50" charset="-128"/>
                          <a:ea typeface="Meiryo UI" panose="020B0604030504040204" pitchFamily="50" charset="-128"/>
                        </a:rPr>
                        <a:t>位</a:t>
                      </a:r>
                    </a:p>
                  </a:txBody>
                  <a:tcPr marL="8808" marR="8808" marT="8807"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2060"/>
                    </a:solidFill>
                  </a:tcPr>
                </a:tc>
                <a:tc>
                  <a:txBody>
                    <a:bodyPr/>
                    <a:lstStyle/>
                    <a:p>
                      <a:pPr indent="0" algn="l">
                        <a:spcAft>
                          <a:spcPts val="0"/>
                        </a:spcAft>
                      </a:pPr>
                      <a:r>
                        <a:rPr kumimoji="1" lang="en-US" altLang="ja-JP" sz="1600" kern="100" dirty="0">
                          <a:solidFill>
                            <a:schemeClr val="tx1"/>
                          </a:solidFill>
                          <a:effectLst/>
                          <a:latin typeface="Meiryo UI" panose="020B0604030504040204" pitchFamily="50" charset="-128"/>
                          <a:ea typeface="Meiryo UI" panose="020B0604030504040204" pitchFamily="50" charset="-128"/>
                          <a:cs typeface="+mn-cs"/>
                        </a:rPr>
                        <a:t>IoT</a:t>
                      </a: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機器の不正利用</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ja-JP" sz="1600" kern="100" dirty="0">
                          <a:solidFill>
                            <a:srgbClr val="000000"/>
                          </a:solidFill>
                          <a:effectLst/>
                          <a:latin typeface="Meiryo UI" panose="020B0604030504040204" pitchFamily="50" charset="-128"/>
                          <a:ea typeface="Meiryo UI" panose="020B0604030504040204" pitchFamily="50" charset="-128"/>
                          <a:cs typeface="HGP明朝B" panose="02020800000000000000" pitchFamily="18" charset="-128"/>
                        </a:rPr>
                        <a:t>8</a:t>
                      </a:r>
                      <a:r>
                        <a:rPr lang="ja-JP" sz="1600" kern="100" dirty="0">
                          <a:solidFill>
                            <a:srgbClr val="000000"/>
                          </a:solidFill>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47514">
                <a:tc>
                  <a:txBody>
                    <a:bodyPr/>
                    <a:lstStyle/>
                    <a:p>
                      <a:pPr algn="ctr">
                        <a:spcAft>
                          <a:spcPts val="0"/>
                        </a:spcAft>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12</a:t>
                      </a:r>
                      <a:r>
                        <a:rPr 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インターネット上のサービスからの</a:t>
                      </a:r>
                      <a:endParaRPr kumimoji="1" lang="en-US" altLang="ja-JP" sz="1600" kern="100" dirty="0">
                        <a:solidFill>
                          <a:schemeClr val="tx1"/>
                        </a:solidFill>
                        <a:effectLst/>
                        <a:latin typeface="Meiryo UI" panose="020B0604030504040204" pitchFamily="50" charset="-128"/>
                        <a:ea typeface="Meiryo UI" panose="020B0604030504040204" pitchFamily="50" charset="-128"/>
                        <a:cs typeface="+mn-cs"/>
                      </a:endParaRPr>
                    </a:p>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個人情報の窃取</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b="1" i="0" u="none" strike="noStrike" dirty="0">
                          <a:solidFill>
                            <a:schemeClr val="bg1"/>
                          </a:solidFill>
                          <a:effectLst/>
                          <a:latin typeface="Meiryo UI" panose="020B0604030504040204" pitchFamily="50" charset="-128"/>
                          <a:ea typeface="Meiryo UI" panose="020B0604030504040204" pitchFamily="50" charset="-128"/>
                        </a:rPr>
                        <a:t>10</a:t>
                      </a:r>
                      <a:r>
                        <a:rPr lang="ja-JP" altLang="en-US" sz="1400" b="1" i="0" u="none" strike="noStrike" dirty="0">
                          <a:solidFill>
                            <a:schemeClr val="bg1"/>
                          </a:solidFill>
                          <a:effectLst/>
                          <a:latin typeface="Meiryo UI" panose="020B0604030504040204" pitchFamily="50" charset="-128"/>
                          <a:ea typeface="Meiryo UI" panose="020B0604030504040204" pitchFamily="50" charset="-128"/>
                        </a:rPr>
                        <a:t>位</a:t>
                      </a:r>
                    </a:p>
                  </a:txBody>
                  <a:tcPr marL="8808" marR="8808" marT="8807"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2060"/>
                    </a:solidFill>
                  </a:tcPr>
                </a:tc>
                <a:tc>
                  <a:txBody>
                    <a:bodyPr/>
                    <a:lstStyle/>
                    <a:p>
                      <a:pPr indent="0" algn="l">
                        <a:spcAft>
                          <a:spcPts val="0"/>
                        </a:spcAft>
                      </a:pPr>
                      <a:r>
                        <a:rPr kumimoji="1" lang="ja-JP" altLang="en-US" sz="1600" kern="100" dirty="0">
                          <a:solidFill>
                            <a:schemeClr val="tx1"/>
                          </a:solidFill>
                          <a:effectLst/>
                          <a:latin typeface="Meiryo UI" panose="020B0604030504040204" pitchFamily="50" charset="-128"/>
                          <a:ea typeface="Meiryo UI" panose="020B0604030504040204" pitchFamily="50" charset="-128"/>
                          <a:cs typeface="+mn-cs"/>
                        </a:rPr>
                        <a:t>サービス妨害攻撃によるサービスの停止</a:t>
                      </a: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ja-JP" sz="1600" kern="100" dirty="0">
                          <a:effectLst/>
                          <a:latin typeface="Meiryo UI" panose="020B0604030504040204" pitchFamily="50" charset="-128"/>
                          <a:ea typeface="Meiryo UI" panose="020B0604030504040204" pitchFamily="50" charset="-128"/>
                          <a:cs typeface="HGP明朝B" panose="02020800000000000000" pitchFamily="18" charset="-128"/>
                        </a:rPr>
                        <a:t>6</a:t>
                      </a:r>
                      <a:r>
                        <a:rPr lang="ja-JP" sz="1600" kern="100" dirty="0">
                          <a:effectLst/>
                          <a:latin typeface="Meiryo UI" panose="020B0604030504040204" pitchFamily="50" charset="-128"/>
                          <a:ea typeface="Meiryo UI" panose="020B0604030504040204" pitchFamily="50" charset="-128"/>
                          <a:cs typeface="HGP明朝B" panose="02020800000000000000" pitchFamily="18" charset="-128"/>
                        </a:rPr>
                        <a:t>位</a:t>
                      </a:r>
                      <a:endParaRPr lang="ja-JP" sz="16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
        <p:nvSpPr>
          <p:cNvPr id="7" name="正方形/長方形 6">
            <a:extLst>
              <a:ext uri="{FF2B5EF4-FFF2-40B4-BE49-F238E27FC236}">
                <a16:creationId xmlns:a16="http://schemas.microsoft.com/office/drawing/2014/main" id="{29862F53-2B42-4F39-BF7F-BD44F46C0077}"/>
              </a:ext>
            </a:extLst>
          </p:cNvPr>
          <p:cNvSpPr/>
          <p:nvPr/>
        </p:nvSpPr>
        <p:spPr>
          <a:xfrm>
            <a:off x="4604581" y="3234531"/>
            <a:ext cx="4536000" cy="4814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矢印: 左 11">
            <a:extLst>
              <a:ext uri="{FF2B5EF4-FFF2-40B4-BE49-F238E27FC236}">
                <a16:creationId xmlns:a16="http://schemas.microsoft.com/office/drawing/2014/main" id="{004F4891-E951-4614-A272-6E858D261EEF}"/>
              </a:ext>
            </a:extLst>
          </p:cNvPr>
          <p:cNvSpPr/>
          <p:nvPr/>
        </p:nvSpPr>
        <p:spPr>
          <a:xfrm>
            <a:off x="9148132" y="3258461"/>
            <a:ext cx="269364" cy="523680"/>
          </a:xfrm>
          <a:prstGeom prst="leftArrow">
            <a:avLst/>
          </a:prstGeom>
          <a:solidFill>
            <a:srgbClr val="E500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スライド番号プレースホルダー 5">
            <a:extLst>
              <a:ext uri="{FF2B5EF4-FFF2-40B4-BE49-F238E27FC236}">
                <a16:creationId xmlns:a16="http://schemas.microsoft.com/office/drawing/2014/main" id="{C52A3353-42B4-4ED2-87A3-81EC175D6432}"/>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3</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A3EA1D41-F495-4864-9AD3-DECFF2D89081}"/>
              </a:ext>
            </a:extLst>
          </p:cNvPr>
          <p:cNvSpPr>
            <a:spLocks noGrp="1"/>
          </p:cNvSpPr>
          <p:nvPr>
            <p:ph type="dt" sz="half" idx="10"/>
          </p:nvPr>
        </p:nvSpPr>
        <p:spPr/>
        <p:txBody>
          <a:bodyPr/>
          <a:lstStyle/>
          <a:p>
            <a:r>
              <a:rPr kumimoji="1" lang="en-US" altLang="ja-JP"/>
              <a:t>2020/12/8</a:t>
            </a:r>
            <a:endParaRPr kumimoji="1" lang="ja-JP" altLang="en-US"/>
          </a:p>
        </p:txBody>
      </p:sp>
      <p:sp>
        <p:nvSpPr>
          <p:cNvPr id="4" name="フッター プレースホルダー 3">
            <a:extLst>
              <a:ext uri="{FF2B5EF4-FFF2-40B4-BE49-F238E27FC236}">
                <a16:creationId xmlns:a16="http://schemas.microsoft.com/office/drawing/2014/main" id="{87527630-E241-4252-AA48-7BDED58ADF1F}"/>
              </a:ext>
            </a:extLst>
          </p:cNvPr>
          <p:cNvSpPr>
            <a:spLocks noGrp="1"/>
          </p:cNvSpPr>
          <p:nvPr>
            <p:ph type="ftr" sz="quarter" idx="11"/>
          </p:nvPr>
        </p:nvSpPr>
        <p:spPr/>
        <p:txBody>
          <a:bodyPr/>
          <a:lstStyle/>
          <a:p>
            <a:r>
              <a:rPr kumimoji="1" lang="zh-TW" altLang="en-US"/>
              <a:t>独立行政法人情報処理推進機構</a:t>
            </a:r>
            <a:endParaRPr kumimoji="1" lang="ja-JP" altLang="en-US"/>
          </a:p>
        </p:txBody>
      </p:sp>
    </p:spTree>
    <p:extLst>
      <p:ext uri="{BB962C8B-B14F-4D97-AF65-F5344CB8AC3E}">
        <p14:creationId xmlns:p14="http://schemas.microsoft.com/office/powerpoint/2010/main" val="42491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BF65755-FB2C-45ED-B454-2F2EC05E8D39}"/>
              </a:ext>
            </a:extLst>
          </p:cNvPr>
          <p:cNvSpPr txBox="1">
            <a:spLocks/>
          </p:cNvSpPr>
          <p:nvPr/>
        </p:nvSpPr>
        <p:spPr bwMode="auto">
          <a:xfrm>
            <a:off x="416495" y="4869160"/>
            <a:ext cx="884635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2"/>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sz="2400" b="1" kern="0" dirty="0">
                <a:latin typeface="Meiryo UI" panose="020B0604030504040204" pitchFamily="50" charset="-128"/>
                <a:ea typeface="Meiryo UI" panose="020B0604030504040204" pitchFamily="50" charset="-128"/>
              </a:rPr>
              <a:t>原材料や部品の調達、製造、在庫管理、物流、販売、業務委託先などの一連の商流（サプライチェーン）において、セキュリティ対策が甘い組織が攻撃の足がかりとして狙われる</a:t>
            </a:r>
            <a:endParaRPr lang="en-US" altLang="ja-JP" sz="2400" b="1" kern="0" dirty="0">
              <a:latin typeface="Meiryo UI" panose="020B0604030504040204" pitchFamily="50" charset="-128"/>
              <a:ea typeface="Meiryo UI" panose="020B0604030504040204" pitchFamily="50" charset="-128"/>
            </a:endParaRPr>
          </a:p>
          <a:p>
            <a:pPr lvl="1"/>
            <a:r>
              <a:rPr lang="ja-JP" altLang="en-US" sz="2400" b="1" kern="0" dirty="0">
                <a:latin typeface="Meiryo UI" panose="020B0604030504040204" pitchFamily="50" charset="-128"/>
                <a:ea typeface="Meiryo UI" panose="020B0604030504040204" pitchFamily="50" charset="-128"/>
              </a:rPr>
              <a:t>一部業務を委託している外部委託先組織から情報が漏えい</a:t>
            </a:r>
            <a:endParaRPr lang="en-US" altLang="ja-JP" sz="2400" b="1" kern="0" dirty="0">
              <a:latin typeface="Meiryo UI" panose="020B0604030504040204" pitchFamily="50" charset="-128"/>
              <a:ea typeface="Meiryo UI" panose="020B0604030504040204" pitchFamily="50" charset="-128"/>
            </a:endParaRPr>
          </a:p>
        </p:txBody>
      </p:sp>
      <p:sp>
        <p:nvSpPr>
          <p:cNvPr id="4" name="タイトル 1">
            <a:extLst>
              <a:ext uri="{FF2B5EF4-FFF2-40B4-BE49-F238E27FC236}">
                <a16:creationId xmlns:a16="http://schemas.microsoft.com/office/drawing/2014/main" id="{1CD6D87D-EC7D-4995-9851-033A088DC62A}"/>
              </a:ext>
            </a:extLst>
          </p:cNvPr>
          <p:cNvSpPr txBox="1">
            <a:spLocks/>
          </p:cNvSpPr>
          <p:nvPr/>
        </p:nvSpPr>
        <p:spPr bwMode="auto">
          <a:xfrm>
            <a:off x="669662" y="213026"/>
            <a:ext cx="8243779" cy="993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a:solidFill>
                  <a:srgbClr val="003399"/>
                </a:solidFill>
                <a:latin typeface="HGP創英角ｺﾞｼｯｸUB" pitchFamily="50" charset="-128"/>
                <a:ea typeface="HGP創英角ｺﾞｼｯｸUB" pitchFamily="50" charset="-128"/>
                <a:cs typeface="+mj-cs"/>
              </a:defRPr>
            </a:lvl1pPr>
            <a:lvl2pPr algn="l" rtl="0" eaLnBrk="0" fontAlgn="base" hangingPunct="0">
              <a:spcBef>
                <a:spcPct val="0"/>
              </a:spcBef>
              <a:spcAft>
                <a:spcPct val="0"/>
              </a:spcAft>
              <a:defRPr kumimoji="1" sz="36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36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36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3600">
                <a:solidFill>
                  <a:schemeClr val="tx1"/>
                </a:solidFill>
                <a:latin typeface="Arial" charset="0"/>
                <a:ea typeface="ＭＳ Ｐゴシック" pitchFamily="50" charset="-128"/>
              </a:defRPr>
            </a:lvl5pPr>
            <a:lvl6pPr marL="457200" algn="l" rtl="0" fontAlgn="base">
              <a:spcBef>
                <a:spcPct val="0"/>
              </a:spcBef>
              <a:spcAft>
                <a:spcPct val="0"/>
              </a:spcAft>
              <a:defRPr kumimoji="1" sz="3600">
                <a:solidFill>
                  <a:schemeClr val="tx1"/>
                </a:solidFill>
                <a:latin typeface="Arial" charset="0"/>
                <a:ea typeface="ＭＳ Ｐゴシック" pitchFamily="50" charset="-128"/>
              </a:defRPr>
            </a:lvl6pPr>
            <a:lvl7pPr marL="914400" algn="l" rtl="0" fontAlgn="base">
              <a:spcBef>
                <a:spcPct val="0"/>
              </a:spcBef>
              <a:spcAft>
                <a:spcPct val="0"/>
              </a:spcAft>
              <a:defRPr kumimoji="1" sz="3600">
                <a:solidFill>
                  <a:schemeClr val="tx1"/>
                </a:solidFill>
                <a:latin typeface="Arial" charset="0"/>
                <a:ea typeface="ＭＳ Ｐゴシック" pitchFamily="50" charset="-128"/>
              </a:defRPr>
            </a:lvl7pPr>
            <a:lvl8pPr marL="1371600" algn="l" rtl="0" fontAlgn="base">
              <a:spcBef>
                <a:spcPct val="0"/>
              </a:spcBef>
              <a:spcAft>
                <a:spcPct val="0"/>
              </a:spcAft>
              <a:defRPr kumimoji="1" sz="3600">
                <a:solidFill>
                  <a:schemeClr val="tx1"/>
                </a:solidFill>
                <a:latin typeface="Arial" charset="0"/>
                <a:ea typeface="ＭＳ Ｐゴシック" pitchFamily="50" charset="-128"/>
              </a:defRPr>
            </a:lvl8pPr>
            <a:lvl9pPr marL="1828800" algn="l" rtl="0" fontAlgn="base">
              <a:spcBef>
                <a:spcPct val="0"/>
              </a:spcBef>
              <a:spcAft>
                <a:spcPct val="0"/>
              </a:spcAft>
              <a:defRPr kumimoji="1" sz="3600">
                <a:solidFill>
                  <a:schemeClr val="tx1"/>
                </a:solidFill>
                <a:latin typeface="Arial" charset="0"/>
                <a:ea typeface="ＭＳ Ｐゴシック" pitchFamily="50" charset="-128"/>
              </a:defRPr>
            </a:lvl9pPr>
          </a:lstStyle>
          <a:p>
            <a:pPr>
              <a:defRPr/>
            </a:pPr>
            <a:r>
              <a:rPr lang="en-US" altLang="ja-JP" sz="2800" b="1" kern="0" dirty="0">
                <a:solidFill>
                  <a:srgbClr val="002060"/>
                </a:solidFill>
                <a:latin typeface="Meiryo UI" panose="020B0604030504040204" pitchFamily="50" charset="-128"/>
                <a:ea typeface="Meiryo UI" panose="020B0604030504040204" pitchFamily="50" charset="-128"/>
              </a:rPr>
              <a:t>【4</a:t>
            </a:r>
            <a:r>
              <a:rPr lang="ja-JP" altLang="en-US" sz="2800" b="1" kern="0" dirty="0">
                <a:solidFill>
                  <a:srgbClr val="002060"/>
                </a:solidFill>
                <a:latin typeface="Meiryo UI" panose="020B0604030504040204" pitchFamily="50" charset="-128"/>
                <a:ea typeface="Meiryo UI" panose="020B0604030504040204" pitchFamily="50" charset="-128"/>
              </a:rPr>
              <a:t>位</a:t>
            </a:r>
            <a:r>
              <a:rPr lang="en-US" altLang="ja-JP" sz="2800" b="1" kern="0" dirty="0">
                <a:solidFill>
                  <a:srgbClr val="002060"/>
                </a:solidFill>
                <a:latin typeface="Meiryo UI" panose="020B0604030504040204" pitchFamily="50" charset="-128"/>
                <a:ea typeface="Meiryo UI" panose="020B0604030504040204" pitchFamily="50" charset="-128"/>
              </a:rPr>
              <a:t>】</a:t>
            </a:r>
            <a:r>
              <a:rPr lang="ja-JP" altLang="en-US" sz="2800" b="1" kern="0" dirty="0">
                <a:solidFill>
                  <a:srgbClr val="002060"/>
                </a:solidFill>
                <a:latin typeface="Meiryo UI" panose="020B0604030504040204" pitchFamily="50" charset="-128"/>
                <a:ea typeface="Meiryo UI" panose="020B0604030504040204" pitchFamily="50" charset="-128"/>
              </a:rPr>
              <a:t>サプライチェーンの弱点を悪用した攻撃</a:t>
            </a:r>
            <a:br>
              <a:rPr lang="en-US" altLang="ja-JP" sz="2800" b="1" kern="0" dirty="0">
                <a:solidFill>
                  <a:srgbClr val="002060"/>
                </a:solidFill>
                <a:latin typeface="Meiryo UI" panose="020B0604030504040204" pitchFamily="50" charset="-128"/>
                <a:ea typeface="Meiryo UI" panose="020B0604030504040204" pitchFamily="50" charset="-128"/>
              </a:rPr>
            </a:br>
            <a:r>
              <a:rPr lang="ja-JP" altLang="en-US" sz="2400" b="1" kern="0" dirty="0">
                <a:solidFill>
                  <a:srgbClr val="002060"/>
                </a:solidFill>
                <a:latin typeface="Meiryo UI" panose="020B0604030504040204" pitchFamily="50" charset="-128"/>
                <a:ea typeface="Meiryo UI" panose="020B0604030504040204" pitchFamily="50" charset="-128"/>
              </a:rPr>
              <a:t>～</a:t>
            </a:r>
            <a:r>
              <a:rPr lang="ja-JP" altLang="en-US" sz="2000" b="1" kern="0" dirty="0">
                <a:solidFill>
                  <a:srgbClr val="002060"/>
                </a:solidFill>
                <a:latin typeface="Meiryo UI" panose="020B0604030504040204" pitchFamily="50" charset="-128"/>
                <a:ea typeface="Meiryo UI" panose="020B0604030504040204" pitchFamily="50" charset="-128"/>
              </a:rPr>
              <a:t>業務委託先にも適切なセキュリティ管理を要求</a:t>
            </a:r>
            <a:r>
              <a:rPr lang="ja-JP" altLang="en-US" sz="2400" b="1" kern="0" dirty="0">
                <a:solidFill>
                  <a:srgbClr val="002060"/>
                </a:solidFill>
                <a:latin typeface="Meiryo UI" panose="020B0604030504040204" pitchFamily="50" charset="-128"/>
                <a:ea typeface="Meiryo UI" panose="020B0604030504040204" pitchFamily="50" charset="-128"/>
              </a:rPr>
              <a:t>～</a:t>
            </a:r>
            <a:endParaRPr lang="ja-JP" altLang="en-US" sz="2000" b="1" kern="0" dirty="0">
              <a:solidFill>
                <a:srgbClr val="002060"/>
              </a:solidFill>
              <a:latin typeface="Meiryo UI" panose="020B0604030504040204" pitchFamily="50" charset="-128"/>
              <a:ea typeface="Meiryo UI" panose="020B0604030504040204" pitchFamily="50" charset="-128"/>
            </a:endParaRPr>
          </a:p>
        </p:txBody>
      </p:sp>
      <p:pic>
        <p:nvPicPr>
          <p:cNvPr id="5" name="図 4" descr="おもちゃ, レゴ, 室内 が含まれている画像&#10;&#10;自動的に生成された説明">
            <a:extLst>
              <a:ext uri="{FF2B5EF4-FFF2-40B4-BE49-F238E27FC236}">
                <a16:creationId xmlns:a16="http://schemas.microsoft.com/office/drawing/2014/main" id="{5D0B2826-67C8-4B5E-92A8-2D8E978C9AF5}"/>
              </a:ext>
            </a:extLst>
          </p:cNvPr>
          <p:cNvPicPr/>
          <p:nvPr/>
        </p:nvPicPr>
        <p:blipFill>
          <a:blip r:embed="rId3">
            <a:extLst>
              <a:ext uri="{28A0092B-C50C-407E-A947-70E740481C1C}">
                <a14:useLocalDpi xmlns:a14="http://schemas.microsoft.com/office/drawing/2010/main" val="0"/>
              </a:ext>
            </a:extLst>
          </a:blip>
          <a:stretch>
            <a:fillRect/>
          </a:stretch>
        </p:blipFill>
        <p:spPr>
          <a:xfrm>
            <a:off x="2216697" y="1340768"/>
            <a:ext cx="5616623" cy="3390052"/>
          </a:xfrm>
          <a:prstGeom prst="rect">
            <a:avLst/>
          </a:prstGeom>
        </p:spPr>
      </p:pic>
      <p:sp>
        <p:nvSpPr>
          <p:cNvPr id="6" name="正方形/長方形 5">
            <a:extLst>
              <a:ext uri="{FF2B5EF4-FFF2-40B4-BE49-F238E27FC236}">
                <a16:creationId xmlns:a16="http://schemas.microsoft.com/office/drawing/2014/main" id="{0642C859-9D53-439E-8B5E-2E85AAD5EE90}"/>
              </a:ext>
            </a:extLst>
          </p:cNvPr>
          <p:cNvSpPr/>
          <p:nvPr/>
        </p:nvSpPr>
        <p:spPr>
          <a:xfrm>
            <a:off x="837911" y="1340768"/>
            <a:ext cx="8424936" cy="3390052"/>
          </a:xfrm>
          <a:prstGeom prst="rect">
            <a:avLst/>
          </a:prstGeom>
          <a:noFill/>
          <a:ln w="25400" cap="flat" cmpd="sng" algn="ctr">
            <a:solidFill>
              <a:sysClr val="windowText" lastClr="000000"/>
            </a:solidFill>
            <a:prstDash val="solid"/>
          </a:ln>
          <a:effectLst/>
        </p:spPr>
        <p:txBody>
          <a:bodyPr rtlCol="0" anchor="ctr"/>
          <a:lstStyle/>
          <a:p>
            <a:pPr algn="ctr" fontAlgn="base">
              <a:spcBef>
                <a:spcPct val="0"/>
              </a:spcBef>
              <a:spcAft>
                <a:spcPct val="0"/>
              </a:spcAft>
              <a:defRPr/>
            </a:pPr>
            <a:endParaRPr kumimoji="0" lang="ja-JP" altLang="en-US" kern="0">
              <a:solidFill>
                <a:prstClr val="black"/>
              </a:solidFill>
              <a:latin typeface="Arial"/>
              <a:ea typeface="ＭＳ Ｐゴシック"/>
            </a:endParaRPr>
          </a:p>
        </p:txBody>
      </p:sp>
      <p:sp>
        <p:nvSpPr>
          <p:cNvPr id="7" name="スライド番号プレースホルダー 5">
            <a:extLst>
              <a:ext uri="{FF2B5EF4-FFF2-40B4-BE49-F238E27FC236}">
                <a16:creationId xmlns:a16="http://schemas.microsoft.com/office/drawing/2014/main" id="{CC5E6673-B4B4-4F3E-8BF4-78B774C7FD0F}"/>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4</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041DBF4E-C3AF-4E24-919B-67EED7FE21BA}"/>
              </a:ext>
            </a:extLst>
          </p:cNvPr>
          <p:cNvSpPr>
            <a:spLocks noGrp="1"/>
          </p:cNvSpPr>
          <p:nvPr>
            <p:ph type="dt" sz="half" idx="10"/>
          </p:nvPr>
        </p:nvSpPr>
        <p:spPr/>
        <p:txBody>
          <a:bodyPr/>
          <a:lstStyle/>
          <a:p>
            <a:r>
              <a:rPr kumimoji="1" lang="en-US" altLang="ja-JP"/>
              <a:t>2020/12/8</a:t>
            </a:r>
            <a:endParaRPr kumimoji="1" lang="ja-JP" altLang="en-US"/>
          </a:p>
        </p:txBody>
      </p:sp>
      <p:sp>
        <p:nvSpPr>
          <p:cNvPr id="8" name="フッター プレースホルダー 7">
            <a:extLst>
              <a:ext uri="{FF2B5EF4-FFF2-40B4-BE49-F238E27FC236}">
                <a16:creationId xmlns:a16="http://schemas.microsoft.com/office/drawing/2014/main" id="{6DB2932B-812E-40AF-A430-B201AA5D10D7}"/>
              </a:ext>
            </a:extLst>
          </p:cNvPr>
          <p:cNvSpPr>
            <a:spLocks noGrp="1"/>
          </p:cNvSpPr>
          <p:nvPr>
            <p:ph type="ftr" sz="quarter" idx="11"/>
          </p:nvPr>
        </p:nvSpPr>
        <p:spPr/>
        <p:txBody>
          <a:bodyPr/>
          <a:lstStyle/>
          <a:p>
            <a:r>
              <a:rPr kumimoji="1" lang="zh-TW" altLang="en-US"/>
              <a:t>独立行政法人情報処理推進機構</a:t>
            </a:r>
            <a:endParaRPr kumimoji="1" lang="ja-JP" altLang="en-US"/>
          </a:p>
        </p:txBody>
      </p:sp>
    </p:spTree>
    <p:extLst>
      <p:ext uri="{BB962C8B-B14F-4D97-AF65-F5344CB8AC3E}">
        <p14:creationId xmlns:p14="http://schemas.microsoft.com/office/powerpoint/2010/main" val="324414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A36A8F0-6480-407A-AEEC-93F0C624290A}"/>
              </a:ext>
            </a:extLst>
          </p:cNvPr>
          <p:cNvSpPr txBox="1">
            <a:spLocks/>
          </p:cNvSpPr>
          <p:nvPr/>
        </p:nvSpPr>
        <p:spPr bwMode="auto">
          <a:xfrm>
            <a:off x="128464" y="2187922"/>
            <a:ext cx="9000999" cy="27681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2"/>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lvl="1"/>
            <a:r>
              <a:rPr lang="ja-JP" altLang="en-US" b="1" kern="0" dirty="0">
                <a:latin typeface="Meiryo UI" panose="020B0604030504040204" pitchFamily="50" charset="-128"/>
                <a:ea typeface="Meiryo UI" panose="020B0604030504040204" pitchFamily="50" charset="-128"/>
              </a:rPr>
              <a:t>サプライチェーンを適切に選定、管理していない</a:t>
            </a:r>
            <a:endParaRPr lang="en-US" altLang="ja-JP" b="1" kern="0" dirty="0">
              <a:latin typeface="Meiryo UI" panose="020B0604030504040204" pitchFamily="50" charset="-128"/>
              <a:ea typeface="Meiryo UI" panose="020B0604030504040204" pitchFamily="50" charset="-128"/>
            </a:endParaRPr>
          </a:p>
          <a:p>
            <a:pPr lvl="1"/>
            <a:r>
              <a:rPr lang="ja-JP" altLang="en-US" b="1" kern="0" dirty="0">
                <a:latin typeface="Meiryo UI" panose="020B0604030504040204" pitchFamily="50" charset="-128"/>
                <a:ea typeface="Meiryo UI" panose="020B0604030504040204" pitchFamily="50" charset="-128"/>
              </a:rPr>
              <a:t>再委託先や再々委託先の管理は困難</a:t>
            </a:r>
            <a:endParaRPr lang="en-US" altLang="ja-JP" b="1" kern="0" dirty="0">
              <a:latin typeface="Meiryo UI" panose="020B0604030504040204" pitchFamily="50" charset="-128"/>
              <a:ea typeface="Meiryo UI" panose="020B0604030504040204" pitchFamily="50" charset="-128"/>
            </a:endParaRPr>
          </a:p>
          <a:p>
            <a:pPr marL="457200" lvl="1" indent="0">
              <a:buNone/>
            </a:pPr>
            <a:r>
              <a:rPr lang="ja-JP" altLang="en-US" sz="2400" b="1" kern="0" dirty="0">
                <a:latin typeface="Meiryo UI" panose="020B0604030504040204" pitchFamily="50" charset="-128"/>
                <a:ea typeface="Meiryo UI" panose="020B0604030504040204" pitchFamily="50" charset="-128"/>
              </a:rPr>
              <a:t>　　委託先組織の先に再委託先組織や再々委託先組織がある</a:t>
            </a:r>
            <a:endParaRPr lang="en-US" altLang="ja-JP" sz="2400" b="1" kern="0" dirty="0">
              <a:latin typeface="Meiryo UI" panose="020B0604030504040204" pitchFamily="50" charset="-128"/>
              <a:ea typeface="Meiryo UI" panose="020B0604030504040204" pitchFamily="50" charset="-128"/>
            </a:endParaRPr>
          </a:p>
          <a:p>
            <a:pPr marL="457200" lvl="1" indent="0">
              <a:buNone/>
            </a:pPr>
            <a:r>
              <a:rPr lang="ja-JP" altLang="en-US" sz="2400" b="1" kern="0" dirty="0">
                <a:latin typeface="Meiryo UI" panose="020B0604030504040204" pitchFamily="50" charset="-128"/>
                <a:ea typeface="Meiryo UI" panose="020B0604030504040204" pitchFamily="50" charset="-128"/>
              </a:rPr>
              <a:t>　　場合、その管理は委託先組織が行うため、委託元からの</a:t>
            </a:r>
            <a:endParaRPr lang="en-US" altLang="ja-JP" sz="2400" b="1" kern="0" dirty="0">
              <a:latin typeface="Meiryo UI" panose="020B0604030504040204" pitchFamily="50" charset="-128"/>
              <a:ea typeface="Meiryo UI" panose="020B0604030504040204" pitchFamily="50" charset="-128"/>
            </a:endParaRPr>
          </a:p>
          <a:p>
            <a:pPr marL="457200" lvl="1" indent="0">
              <a:buNone/>
            </a:pPr>
            <a:r>
              <a:rPr lang="ja-JP" altLang="en-US" sz="2400" b="1" kern="0" dirty="0">
                <a:latin typeface="Meiryo UI" panose="020B0604030504040204" pitchFamily="50" charset="-128"/>
                <a:ea typeface="Meiryo UI" panose="020B0604030504040204" pitchFamily="50" charset="-128"/>
              </a:rPr>
              <a:t>　　セキュリティ対策管理はさらに難しくなる</a:t>
            </a:r>
            <a:endParaRPr lang="en-US" altLang="ja-JP" sz="2400" b="1" kern="0"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6BEF46E3-497F-415C-BEE0-4F59EC512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240" y="3861048"/>
            <a:ext cx="2160240" cy="2226916"/>
          </a:xfrm>
          <a:prstGeom prst="rect">
            <a:avLst/>
          </a:prstGeom>
        </p:spPr>
      </p:pic>
      <p:sp>
        <p:nvSpPr>
          <p:cNvPr id="5" name="コンテンツ プレースホルダー 2">
            <a:extLst>
              <a:ext uri="{FF2B5EF4-FFF2-40B4-BE49-F238E27FC236}">
                <a16:creationId xmlns:a16="http://schemas.microsoft.com/office/drawing/2014/main" id="{3CDB3ABB-0722-446E-8F74-F235BC265419}"/>
              </a:ext>
            </a:extLst>
          </p:cNvPr>
          <p:cNvSpPr txBox="1">
            <a:spLocks/>
          </p:cNvSpPr>
          <p:nvPr/>
        </p:nvSpPr>
        <p:spPr bwMode="auto">
          <a:xfrm>
            <a:off x="585370" y="1266701"/>
            <a:ext cx="2063376" cy="722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2"/>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r>
              <a:rPr lang="ja-JP" altLang="en-US" sz="2800" kern="0" dirty="0">
                <a:solidFill>
                  <a:prstClr val="black"/>
                </a:solidFill>
                <a:latin typeface="HGP創英角ｺﾞｼｯｸUB" pitchFamily="50" charset="-128"/>
                <a:ea typeface="HGP創英角ｺﾞｼｯｸUB" pitchFamily="50" charset="-128"/>
              </a:rPr>
              <a:t>要因</a:t>
            </a:r>
            <a:endParaRPr lang="en-US" altLang="ja-JP" sz="2800" kern="0" dirty="0">
              <a:solidFill>
                <a:prstClr val="black"/>
              </a:solidFill>
              <a:latin typeface="HGP創英角ｺﾞｼｯｸUB" pitchFamily="50" charset="-128"/>
              <a:ea typeface="HGP創英角ｺﾞｼｯｸUB" pitchFamily="50" charset="-128"/>
            </a:endParaRPr>
          </a:p>
        </p:txBody>
      </p:sp>
      <p:sp>
        <p:nvSpPr>
          <p:cNvPr id="6" name="コンテンツ プレースホルダー 2">
            <a:extLst>
              <a:ext uri="{FF2B5EF4-FFF2-40B4-BE49-F238E27FC236}">
                <a16:creationId xmlns:a16="http://schemas.microsoft.com/office/drawing/2014/main" id="{F743A7EA-439C-44DD-8159-2FFD5AE74263}"/>
              </a:ext>
            </a:extLst>
          </p:cNvPr>
          <p:cNvSpPr txBox="1">
            <a:spLocks/>
          </p:cNvSpPr>
          <p:nvPr/>
        </p:nvSpPr>
        <p:spPr bwMode="auto">
          <a:xfrm>
            <a:off x="1953949" y="1349541"/>
            <a:ext cx="6743468" cy="552370"/>
          </a:xfrm>
          <a:prstGeom prst="rect">
            <a:avLst/>
          </a:prstGeom>
          <a:solidFill>
            <a:srgbClr val="1F497D"/>
          </a:solidFill>
          <a:ln w="9525">
            <a:solidFill>
              <a:sysClr val="windowText" lastClr="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Tx/>
              <a:buBlip>
                <a:blip r:embed="rId2"/>
              </a:buBlip>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marL="0" indent="0" algn="ctr">
              <a:buNone/>
              <a:defRPr/>
            </a:pPr>
            <a:r>
              <a:rPr lang="ja-JP" altLang="en-US" sz="2800" kern="0" dirty="0">
                <a:solidFill>
                  <a:prstClr val="white"/>
                </a:solidFill>
                <a:latin typeface="HGP創英角ｺﾞｼｯｸUB" pitchFamily="50" charset="-128"/>
                <a:ea typeface="HGP創英角ｺﾞｼｯｸUB" pitchFamily="50" charset="-128"/>
              </a:rPr>
              <a:t>サプライチェーンのセキュリティ対策不足</a:t>
            </a:r>
          </a:p>
          <a:p>
            <a:pPr marL="0" indent="0">
              <a:buNone/>
              <a:defRPr/>
            </a:pPr>
            <a:endParaRPr lang="en-US" altLang="ja-JP" sz="2800" kern="0" dirty="0">
              <a:solidFill>
                <a:prstClr val="white"/>
              </a:solidFill>
              <a:latin typeface="HGP創英角ｺﾞｼｯｸUB" pitchFamily="50" charset="-128"/>
              <a:ea typeface="HGP創英角ｺﾞｼｯｸUB" pitchFamily="50" charset="-128"/>
            </a:endParaRPr>
          </a:p>
        </p:txBody>
      </p:sp>
      <p:sp>
        <p:nvSpPr>
          <p:cNvPr id="7" name="タイトル 1">
            <a:extLst>
              <a:ext uri="{FF2B5EF4-FFF2-40B4-BE49-F238E27FC236}">
                <a16:creationId xmlns:a16="http://schemas.microsoft.com/office/drawing/2014/main" id="{A3F33996-B3A4-47AF-858A-6A57C20BA89A}"/>
              </a:ext>
            </a:extLst>
          </p:cNvPr>
          <p:cNvSpPr txBox="1">
            <a:spLocks/>
          </p:cNvSpPr>
          <p:nvPr/>
        </p:nvSpPr>
        <p:spPr bwMode="auto">
          <a:xfrm>
            <a:off x="669662" y="213026"/>
            <a:ext cx="8243779" cy="993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a:solidFill>
                  <a:srgbClr val="003399"/>
                </a:solidFill>
                <a:latin typeface="HGP創英角ｺﾞｼｯｸUB" pitchFamily="50" charset="-128"/>
                <a:ea typeface="HGP創英角ｺﾞｼｯｸUB" pitchFamily="50" charset="-128"/>
                <a:cs typeface="+mj-cs"/>
              </a:defRPr>
            </a:lvl1pPr>
            <a:lvl2pPr algn="l" rtl="0" eaLnBrk="0" fontAlgn="base" hangingPunct="0">
              <a:spcBef>
                <a:spcPct val="0"/>
              </a:spcBef>
              <a:spcAft>
                <a:spcPct val="0"/>
              </a:spcAft>
              <a:defRPr kumimoji="1" sz="36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36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36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3600">
                <a:solidFill>
                  <a:schemeClr val="tx1"/>
                </a:solidFill>
                <a:latin typeface="Arial" charset="0"/>
                <a:ea typeface="ＭＳ Ｐゴシック" pitchFamily="50" charset="-128"/>
              </a:defRPr>
            </a:lvl5pPr>
            <a:lvl6pPr marL="457200" algn="l" rtl="0" fontAlgn="base">
              <a:spcBef>
                <a:spcPct val="0"/>
              </a:spcBef>
              <a:spcAft>
                <a:spcPct val="0"/>
              </a:spcAft>
              <a:defRPr kumimoji="1" sz="3600">
                <a:solidFill>
                  <a:schemeClr val="tx1"/>
                </a:solidFill>
                <a:latin typeface="Arial" charset="0"/>
                <a:ea typeface="ＭＳ Ｐゴシック" pitchFamily="50" charset="-128"/>
              </a:defRPr>
            </a:lvl6pPr>
            <a:lvl7pPr marL="914400" algn="l" rtl="0" fontAlgn="base">
              <a:spcBef>
                <a:spcPct val="0"/>
              </a:spcBef>
              <a:spcAft>
                <a:spcPct val="0"/>
              </a:spcAft>
              <a:defRPr kumimoji="1" sz="3600">
                <a:solidFill>
                  <a:schemeClr val="tx1"/>
                </a:solidFill>
                <a:latin typeface="Arial" charset="0"/>
                <a:ea typeface="ＭＳ Ｐゴシック" pitchFamily="50" charset="-128"/>
              </a:defRPr>
            </a:lvl7pPr>
            <a:lvl8pPr marL="1371600" algn="l" rtl="0" fontAlgn="base">
              <a:spcBef>
                <a:spcPct val="0"/>
              </a:spcBef>
              <a:spcAft>
                <a:spcPct val="0"/>
              </a:spcAft>
              <a:defRPr kumimoji="1" sz="3600">
                <a:solidFill>
                  <a:schemeClr val="tx1"/>
                </a:solidFill>
                <a:latin typeface="Arial" charset="0"/>
                <a:ea typeface="ＭＳ Ｐゴシック" pitchFamily="50" charset="-128"/>
              </a:defRPr>
            </a:lvl8pPr>
            <a:lvl9pPr marL="1828800" algn="l" rtl="0" fontAlgn="base">
              <a:spcBef>
                <a:spcPct val="0"/>
              </a:spcBef>
              <a:spcAft>
                <a:spcPct val="0"/>
              </a:spcAft>
              <a:defRPr kumimoji="1" sz="3600">
                <a:solidFill>
                  <a:schemeClr val="tx1"/>
                </a:solidFill>
                <a:latin typeface="Arial" charset="0"/>
                <a:ea typeface="ＭＳ Ｐゴシック" pitchFamily="50" charset="-128"/>
              </a:defRPr>
            </a:lvl9pPr>
          </a:lstStyle>
          <a:p>
            <a:pPr>
              <a:defRPr/>
            </a:pPr>
            <a:r>
              <a:rPr lang="en-US" altLang="ja-JP" sz="2800" b="1" kern="0" dirty="0">
                <a:solidFill>
                  <a:srgbClr val="002060"/>
                </a:solidFill>
                <a:latin typeface="Meiryo UI" panose="020B0604030504040204" pitchFamily="50" charset="-128"/>
                <a:ea typeface="Meiryo UI" panose="020B0604030504040204" pitchFamily="50" charset="-128"/>
              </a:rPr>
              <a:t>【4</a:t>
            </a:r>
            <a:r>
              <a:rPr lang="ja-JP" altLang="en-US" sz="2800" b="1" kern="0" dirty="0">
                <a:solidFill>
                  <a:srgbClr val="002060"/>
                </a:solidFill>
                <a:latin typeface="Meiryo UI" panose="020B0604030504040204" pitchFamily="50" charset="-128"/>
                <a:ea typeface="Meiryo UI" panose="020B0604030504040204" pitchFamily="50" charset="-128"/>
              </a:rPr>
              <a:t>位</a:t>
            </a:r>
            <a:r>
              <a:rPr lang="en-US" altLang="ja-JP" sz="2800" b="1" kern="0" dirty="0">
                <a:solidFill>
                  <a:srgbClr val="002060"/>
                </a:solidFill>
                <a:latin typeface="Meiryo UI" panose="020B0604030504040204" pitchFamily="50" charset="-128"/>
                <a:ea typeface="Meiryo UI" panose="020B0604030504040204" pitchFamily="50" charset="-128"/>
              </a:rPr>
              <a:t>】</a:t>
            </a:r>
            <a:r>
              <a:rPr lang="ja-JP" altLang="en-US" sz="2800" b="1" kern="0" dirty="0">
                <a:solidFill>
                  <a:srgbClr val="002060"/>
                </a:solidFill>
                <a:latin typeface="Meiryo UI" panose="020B0604030504040204" pitchFamily="50" charset="-128"/>
                <a:ea typeface="Meiryo UI" panose="020B0604030504040204" pitchFamily="50" charset="-128"/>
              </a:rPr>
              <a:t>サプライチェーンの弱点を悪用した攻撃</a:t>
            </a:r>
            <a:br>
              <a:rPr lang="en-US" altLang="ja-JP" sz="2800" b="1" kern="0" dirty="0">
                <a:solidFill>
                  <a:srgbClr val="002060"/>
                </a:solidFill>
                <a:latin typeface="Meiryo UI" panose="020B0604030504040204" pitchFamily="50" charset="-128"/>
                <a:ea typeface="Meiryo UI" panose="020B0604030504040204" pitchFamily="50" charset="-128"/>
              </a:rPr>
            </a:br>
            <a:r>
              <a:rPr lang="ja-JP" altLang="en-US" sz="2400" b="1" kern="0" dirty="0">
                <a:solidFill>
                  <a:srgbClr val="002060"/>
                </a:solidFill>
                <a:latin typeface="Meiryo UI" panose="020B0604030504040204" pitchFamily="50" charset="-128"/>
                <a:ea typeface="Meiryo UI" panose="020B0604030504040204" pitchFamily="50" charset="-128"/>
              </a:rPr>
              <a:t>～</a:t>
            </a:r>
            <a:r>
              <a:rPr lang="ja-JP" altLang="en-US" sz="2000" b="1" kern="0" dirty="0">
                <a:solidFill>
                  <a:srgbClr val="002060"/>
                </a:solidFill>
                <a:latin typeface="Meiryo UI" panose="020B0604030504040204" pitchFamily="50" charset="-128"/>
                <a:ea typeface="Meiryo UI" panose="020B0604030504040204" pitchFamily="50" charset="-128"/>
              </a:rPr>
              <a:t>業務委託先にも適切なセキュリティ管理を要求</a:t>
            </a:r>
            <a:r>
              <a:rPr lang="ja-JP" altLang="en-US" sz="2400" b="1" kern="0" dirty="0">
                <a:solidFill>
                  <a:srgbClr val="002060"/>
                </a:solidFill>
                <a:latin typeface="Meiryo UI" panose="020B0604030504040204" pitchFamily="50" charset="-128"/>
                <a:ea typeface="Meiryo UI" panose="020B0604030504040204" pitchFamily="50" charset="-128"/>
              </a:rPr>
              <a:t>～</a:t>
            </a:r>
            <a:endParaRPr lang="ja-JP" altLang="en-US" sz="2000" b="1" kern="0" dirty="0">
              <a:solidFill>
                <a:srgbClr val="002060"/>
              </a:solidFill>
              <a:latin typeface="Meiryo UI" panose="020B0604030504040204" pitchFamily="50" charset="-128"/>
              <a:ea typeface="Meiryo UI" panose="020B0604030504040204" pitchFamily="50" charset="-128"/>
            </a:endParaRPr>
          </a:p>
        </p:txBody>
      </p:sp>
      <p:sp>
        <p:nvSpPr>
          <p:cNvPr id="11" name="スライド番号プレースホルダー 5">
            <a:extLst>
              <a:ext uri="{FF2B5EF4-FFF2-40B4-BE49-F238E27FC236}">
                <a16:creationId xmlns:a16="http://schemas.microsoft.com/office/drawing/2014/main" id="{463B760A-8B73-4B7C-A409-3AE2164DD212}"/>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5</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D814001C-07E0-474F-9B3C-FF10E98B605C}"/>
              </a:ext>
            </a:extLst>
          </p:cNvPr>
          <p:cNvSpPr>
            <a:spLocks noGrp="1"/>
          </p:cNvSpPr>
          <p:nvPr>
            <p:ph type="dt" sz="half" idx="10"/>
          </p:nvPr>
        </p:nvSpPr>
        <p:spPr/>
        <p:txBody>
          <a:bodyPr/>
          <a:lstStyle/>
          <a:p>
            <a:r>
              <a:rPr kumimoji="1" lang="en-US" altLang="ja-JP"/>
              <a:t>2020/12/8</a:t>
            </a:r>
            <a:endParaRPr kumimoji="1" lang="ja-JP" altLang="en-US"/>
          </a:p>
        </p:txBody>
      </p:sp>
      <p:sp>
        <p:nvSpPr>
          <p:cNvPr id="12" name="フッター プレースホルダー 11">
            <a:extLst>
              <a:ext uri="{FF2B5EF4-FFF2-40B4-BE49-F238E27FC236}">
                <a16:creationId xmlns:a16="http://schemas.microsoft.com/office/drawing/2014/main" id="{421E2C85-CF8A-4442-869D-0D4A5C0B0882}"/>
              </a:ext>
            </a:extLst>
          </p:cNvPr>
          <p:cNvSpPr>
            <a:spLocks noGrp="1"/>
          </p:cNvSpPr>
          <p:nvPr>
            <p:ph type="ftr" sz="quarter" idx="11"/>
          </p:nvPr>
        </p:nvSpPr>
        <p:spPr/>
        <p:txBody>
          <a:bodyPr/>
          <a:lstStyle/>
          <a:p>
            <a:r>
              <a:rPr kumimoji="1" lang="zh-TW" altLang="en-US"/>
              <a:t>独立行政法人情報処理推進機構</a:t>
            </a:r>
            <a:endParaRPr kumimoji="1" lang="ja-JP" altLang="en-US"/>
          </a:p>
        </p:txBody>
      </p:sp>
    </p:spTree>
    <p:extLst>
      <p:ext uri="{BB962C8B-B14F-4D97-AF65-F5344CB8AC3E}">
        <p14:creationId xmlns:p14="http://schemas.microsoft.com/office/powerpoint/2010/main" val="2393890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B61FEE-D9C4-415F-B0B8-9D3E48D054CF}"/>
              </a:ext>
            </a:extLst>
          </p:cNvPr>
          <p:cNvSpPr>
            <a:spLocks noGrp="1"/>
          </p:cNvSpPr>
          <p:nvPr>
            <p:ph type="title"/>
          </p:nvPr>
        </p:nvSpPr>
        <p:spPr/>
        <p:txBody>
          <a:bodyPr>
            <a:normAutofit/>
          </a:bodyPr>
          <a:lstStyle/>
          <a:p>
            <a:r>
              <a:rPr lang="ja-JP" altLang="en-US" sz="2800" dirty="0">
                <a:solidFill>
                  <a:srgbClr val="002060"/>
                </a:solidFill>
                <a:latin typeface="Meiryo UI" panose="020B0604030504040204" pitchFamily="50" charset="-128"/>
              </a:rPr>
              <a:t>中小企業における対策の状況</a:t>
            </a:r>
            <a:br>
              <a:rPr lang="en-US" altLang="ja-JP" sz="2800" b="1" dirty="0">
                <a:solidFill>
                  <a:srgbClr val="002060"/>
                </a:solidFill>
                <a:latin typeface="Meiryo UI" panose="020B0604030504040204" pitchFamily="50" charset="-128"/>
              </a:rPr>
            </a:br>
            <a:r>
              <a:rPr lang="ja-JP" altLang="en-US" sz="2800" b="1" dirty="0">
                <a:solidFill>
                  <a:srgbClr val="002060"/>
                </a:solidFill>
                <a:latin typeface="Meiryo UI" panose="020B0604030504040204" pitchFamily="50" charset="-128"/>
              </a:rPr>
              <a:t>情報セキュリティ対策を進める上での課題点</a:t>
            </a:r>
            <a:endParaRPr kumimoji="1" lang="ja-JP" altLang="en-US" sz="2800" b="1" dirty="0">
              <a:solidFill>
                <a:srgbClr val="002060"/>
              </a:solidFill>
            </a:endParaRPr>
          </a:p>
        </p:txBody>
      </p:sp>
      <p:sp>
        <p:nvSpPr>
          <p:cNvPr id="3" name="コンテンツ プレースホルダー 2">
            <a:extLst>
              <a:ext uri="{FF2B5EF4-FFF2-40B4-BE49-F238E27FC236}">
                <a16:creationId xmlns:a16="http://schemas.microsoft.com/office/drawing/2014/main" id="{7890A5BD-00CC-4D89-A734-FE5EF8754469}"/>
              </a:ext>
            </a:extLst>
          </p:cNvPr>
          <p:cNvSpPr>
            <a:spLocks noGrp="1"/>
          </p:cNvSpPr>
          <p:nvPr>
            <p:ph idx="1"/>
          </p:nvPr>
        </p:nvSpPr>
        <p:spPr/>
        <p:txBody>
          <a:bodyPr/>
          <a:lstStyle/>
          <a:p>
            <a:r>
              <a:rPr lang="ja-JP" altLang="en-US" sz="2200" dirty="0">
                <a:solidFill>
                  <a:srgbClr val="002060"/>
                </a:solidFill>
                <a:latin typeface="Meiryo UI" panose="020B0604030504040204" pitchFamily="50" charset="-128"/>
              </a:rPr>
              <a:t>「従業員の意識がまだ低い」が最も高く</a:t>
            </a:r>
            <a:r>
              <a:rPr lang="en-US" altLang="ja-JP" sz="2200" dirty="0">
                <a:solidFill>
                  <a:srgbClr val="FF0000"/>
                </a:solidFill>
                <a:latin typeface="Meiryo UI" panose="020B0604030504040204" pitchFamily="50" charset="-128"/>
              </a:rPr>
              <a:t>56.6%</a:t>
            </a:r>
          </a:p>
          <a:p>
            <a:r>
              <a:rPr lang="ja-JP" altLang="en-US" sz="2200" dirty="0">
                <a:solidFill>
                  <a:srgbClr val="002060"/>
                </a:solidFill>
                <a:latin typeface="Meiryo UI" panose="020B0604030504040204" pitchFamily="50" charset="-128"/>
              </a:rPr>
              <a:t>「情報セキュリティ対策の知識をもった従業員がいない」が</a:t>
            </a:r>
            <a:r>
              <a:rPr lang="en-US" altLang="ja-JP" sz="2200" dirty="0">
                <a:solidFill>
                  <a:srgbClr val="FF0000"/>
                </a:solidFill>
                <a:latin typeface="Meiryo UI" panose="020B0604030504040204" pitchFamily="50" charset="-128"/>
              </a:rPr>
              <a:t>42.7%</a:t>
            </a:r>
            <a:r>
              <a:rPr lang="ja-JP" altLang="en-US" sz="2200" dirty="0">
                <a:latin typeface="Meiryo UI" panose="020B0604030504040204" pitchFamily="50" charset="-128"/>
              </a:rPr>
              <a:t> 、</a:t>
            </a:r>
            <a:r>
              <a:rPr lang="ja-JP" altLang="en-US" sz="2200" dirty="0">
                <a:solidFill>
                  <a:srgbClr val="002060"/>
                </a:solidFill>
                <a:latin typeface="Meiryo UI" panose="020B0604030504040204" pitchFamily="50" charset="-128"/>
              </a:rPr>
              <a:t>「業務を行うための人手が足りない状態である」が</a:t>
            </a:r>
            <a:r>
              <a:rPr lang="en-US" altLang="ja-JP" sz="2200" dirty="0">
                <a:solidFill>
                  <a:srgbClr val="FF0000"/>
                </a:solidFill>
                <a:latin typeface="Meiryo UI" panose="020B0604030504040204" pitchFamily="50" charset="-128"/>
              </a:rPr>
              <a:t>41.8%</a:t>
            </a:r>
            <a:endParaRPr lang="ja-JP" altLang="en-US" sz="2200" dirty="0">
              <a:solidFill>
                <a:srgbClr val="FF0000"/>
              </a:solidFill>
              <a:latin typeface="Meiryo UI" panose="020B0604030504040204" pitchFamily="50" charset="-128"/>
            </a:endParaRPr>
          </a:p>
          <a:p>
            <a:endParaRPr lang="ja-JP" altLang="en-US" sz="2200" dirty="0"/>
          </a:p>
        </p:txBody>
      </p:sp>
      <p:pic>
        <p:nvPicPr>
          <p:cNvPr id="5" name="図 4">
            <a:extLst>
              <a:ext uri="{FF2B5EF4-FFF2-40B4-BE49-F238E27FC236}">
                <a16:creationId xmlns:a16="http://schemas.microsoft.com/office/drawing/2014/main" id="{910E0AD8-6A3A-48AA-BA19-E634F5471A40}"/>
              </a:ext>
            </a:extLst>
          </p:cNvPr>
          <p:cNvPicPr/>
          <p:nvPr/>
        </p:nvPicPr>
        <p:blipFill rotWithShape="1">
          <a:blip r:embed="rId2" cstate="email">
            <a:extLst>
              <a:ext uri="{28A0092B-C50C-407E-A947-70E740481C1C}">
                <a14:useLocalDpi xmlns:a14="http://schemas.microsoft.com/office/drawing/2010/main"/>
              </a:ext>
            </a:extLst>
          </a:blip>
          <a:srcRect t="1345" r="1940" b="2369"/>
          <a:stretch/>
        </p:blipFill>
        <p:spPr bwMode="auto">
          <a:xfrm>
            <a:off x="1772648" y="2492896"/>
            <a:ext cx="6360704" cy="4088032"/>
          </a:xfrm>
          <a:prstGeom prst="rect">
            <a:avLst/>
          </a:prstGeom>
          <a:noFill/>
          <a:ln>
            <a:noFill/>
          </a:ln>
          <a:extLst>
            <a:ext uri="{53640926-AAD7-44D8-BBD7-CCE9431645EC}">
              <a14:shadowObscured xmlns:a14="http://schemas.microsoft.com/office/drawing/2010/main"/>
            </a:ext>
          </a:extLst>
        </p:spPr>
      </p:pic>
      <p:sp>
        <p:nvSpPr>
          <p:cNvPr id="7" name="スライド番号プレースホルダー 6">
            <a:extLst>
              <a:ext uri="{FF2B5EF4-FFF2-40B4-BE49-F238E27FC236}">
                <a16:creationId xmlns:a16="http://schemas.microsoft.com/office/drawing/2014/main" id="{51662EF5-37CF-41EF-8F35-9044E8C27DBB}"/>
              </a:ext>
            </a:extLst>
          </p:cNvPr>
          <p:cNvSpPr txBox="1">
            <a:spLocks/>
          </p:cNvSpPr>
          <p:nvPr/>
        </p:nvSpPr>
        <p:spPr bwMode="auto">
          <a:xfrm>
            <a:off x="322083" y="6627814"/>
            <a:ext cx="21336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ja-JP"/>
            </a:defPPr>
            <a:lvl1pPr marL="0" algn="r" defTabSz="914400" rtl="0" eaLnBrk="1" latinLnBrk="0" hangingPunct="1">
              <a:defRPr kumimoji="1" sz="1400" kern="1200">
                <a:solidFill>
                  <a:srgbClr val="000066"/>
                </a:solidFill>
                <a:latin typeface="IPA Pゴシック" panose="020B0500000000000000" pitchFamily="50" charset="-128"/>
                <a:ea typeface="IPA Pゴシック" panose="020B05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fld id="{DBFB1F43-6F2E-4538-AABB-23AEDF146290}" type="slidenum">
              <a:rPr lang="ja-JP" altLang="en-US" sz="1100">
                <a:solidFill>
                  <a:schemeClr val="bg1"/>
                </a:solidFill>
              </a:rPr>
              <a:pPr algn="l"/>
              <a:t>6</a:t>
            </a:fld>
            <a:endParaRPr lang="ja-JP" altLang="en-US" sz="1100" dirty="0">
              <a:solidFill>
                <a:schemeClr val="bg1"/>
              </a:solidFill>
            </a:endParaRPr>
          </a:p>
        </p:txBody>
      </p:sp>
      <p:sp>
        <p:nvSpPr>
          <p:cNvPr id="8" name="テキスト ボックス 7">
            <a:extLst>
              <a:ext uri="{FF2B5EF4-FFF2-40B4-BE49-F238E27FC236}">
                <a16:creationId xmlns:a16="http://schemas.microsoft.com/office/drawing/2014/main" id="{D449F44A-880C-45BF-B249-89289065FC50}"/>
              </a:ext>
            </a:extLst>
          </p:cNvPr>
          <p:cNvSpPr txBox="1"/>
          <p:nvPr/>
        </p:nvSpPr>
        <p:spPr>
          <a:xfrm>
            <a:off x="6325315" y="5785760"/>
            <a:ext cx="3616074" cy="507831"/>
          </a:xfrm>
          <a:prstGeom prst="rect">
            <a:avLst/>
          </a:prstGeom>
          <a:noFill/>
        </p:spPr>
        <p:txBody>
          <a:bodyPr wrap="square" rtlCol="0">
            <a:spAutoFit/>
          </a:bodyPr>
          <a:lstStyle/>
          <a:p>
            <a:r>
              <a:rPr lang="ja-JP" altLang="en-US" sz="900" dirty="0">
                <a:solidFill>
                  <a:srgbClr val="002060"/>
                </a:solidFill>
                <a:latin typeface="Meiryo UI" panose="020B0604030504040204" pitchFamily="50" charset="-128"/>
                <a:ea typeface="メイリオ" panose="020B0604030504040204" pitchFamily="50" charset="-128"/>
              </a:rPr>
              <a:t>出典：</a:t>
            </a:r>
            <a:r>
              <a:rPr lang="en-US" altLang="ja-JP" sz="900" dirty="0">
                <a:solidFill>
                  <a:srgbClr val="002060"/>
                </a:solidFill>
                <a:latin typeface="Meiryo UI" panose="020B0604030504040204" pitchFamily="50" charset="-128"/>
                <a:ea typeface="メイリオ" panose="020B0604030504040204" pitchFamily="50" charset="-128"/>
              </a:rPr>
              <a:t>IPA</a:t>
            </a:r>
            <a:r>
              <a:rPr lang="ja-JP" altLang="en-US" sz="900" dirty="0">
                <a:solidFill>
                  <a:srgbClr val="002060"/>
                </a:solidFill>
                <a:latin typeface="Meiryo UI" panose="020B0604030504040204" pitchFamily="50" charset="-128"/>
                <a:ea typeface="メイリオ" panose="020B0604030504040204" pitchFamily="50" charset="-128"/>
              </a:rPr>
              <a:t>「</a:t>
            </a:r>
            <a:r>
              <a:rPr lang="en-US" altLang="ja-JP" sz="900" dirty="0">
                <a:solidFill>
                  <a:srgbClr val="002060"/>
                </a:solidFill>
                <a:latin typeface="Meiryo UI" panose="020B0604030504040204" pitchFamily="50" charset="-128"/>
                <a:ea typeface="メイリオ" panose="020B0604030504040204" pitchFamily="50" charset="-128"/>
              </a:rPr>
              <a:t>2018</a:t>
            </a:r>
            <a:r>
              <a:rPr lang="ja-JP" altLang="en-US" sz="900" dirty="0">
                <a:solidFill>
                  <a:srgbClr val="002060"/>
                </a:solidFill>
                <a:latin typeface="Meiryo UI" panose="020B0604030504040204" pitchFamily="50" charset="-128"/>
                <a:ea typeface="メイリオ" panose="020B0604030504040204" pitchFamily="50" charset="-128"/>
              </a:rPr>
              <a:t>年度</a:t>
            </a:r>
            <a:r>
              <a:rPr lang="en-US" altLang="ja-JP" sz="900" dirty="0">
                <a:solidFill>
                  <a:srgbClr val="002060"/>
                </a:solidFill>
                <a:latin typeface="Meiryo UI" panose="020B0604030504040204" pitchFamily="50" charset="-128"/>
                <a:ea typeface="メイリオ" panose="020B0604030504040204" pitchFamily="50" charset="-128"/>
              </a:rPr>
              <a:t>SECURITY ACTION</a:t>
            </a:r>
            <a:r>
              <a:rPr lang="ja-JP" altLang="en-US" sz="900" dirty="0">
                <a:solidFill>
                  <a:srgbClr val="002060"/>
                </a:solidFill>
                <a:latin typeface="Meiryo UI" panose="020B0604030504040204" pitchFamily="50" charset="-128"/>
                <a:ea typeface="メイリオ" panose="020B0604030504040204" pitchFamily="50" charset="-128"/>
              </a:rPr>
              <a:t>宣言事業者における</a:t>
            </a:r>
            <a:endParaRPr lang="en-US" altLang="ja-JP" sz="900" dirty="0">
              <a:solidFill>
                <a:srgbClr val="002060"/>
              </a:solidFill>
              <a:latin typeface="Meiryo UI" panose="020B0604030504040204" pitchFamily="50" charset="-128"/>
              <a:ea typeface="メイリオ" panose="020B0604030504040204" pitchFamily="50" charset="-128"/>
            </a:endParaRPr>
          </a:p>
          <a:p>
            <a:r>
              <a:rPr lang="ja-JP" altLang="en-US" sz="900" dirty="0">
                <a:solidFill>
                  <a:srgbClr val="002060"/>
                </a:solidFill>
                <a:latin typeface="Meiryo UI" panose="020B0604030504040204" pitchFamily="50" charset="-128"/>
                <a:ea typeface="メイリオ" panose="020B0604030504040204" pitchFamily="50" charset="-128"/>
              </a:rPr>
              <a:t>情報セキュリティ対策の実態調査」 </a:t>
            </a:r>
            <a:endParaRPr lang="en-US" altLang="ja-JP" sz="900" dirty="0">
              <a:solidFill>
                <a:srgbClr val="002060"/>
              </a:solidFill>
              <a:latin typeface="Meiryo UI" panose="020B0604030504040204" pitchFamily="50" charset="-128"/>
              <a:ea typeface="メイリオ" panose="020B0604030504040204" pitchFamily="50" charset="-128"/>
            </a:endParaRPr>
          </a:p>
          <a:p>
            <a:r>
              <a:rPr lang="en-US" altLang="ja-JP" sz="900" dirty="0">
                <a:solidFill>
                  <a:srgbClr val="002060"/>
                </a:solidFill>
                <a:latin typeface="Meiryo UI" panose="020B0604030504040204" pitchFamily="50" charset="-128"/>
                <a:ea typeface="メイリオ" panose="020B0604030504040204" pitchFamily="50" charset="-128"/>
              </a:rPr>
              <a:t>https://www.ipa.go.jp/files/000072383.pdf</a:t>
            </a:r>
            <a:endParaRPr lang="ja-JP" altLang="en-US" sz="900" dirty="0">
              <a:solidFill>
                <a:srgbClr val="002060"/>
              </a:solidFill>
              <a:latin typeface="Meiryo UI" panose="020B0604030504040204" pitchFamily="50" charset="-128"/>
              <a:ea typeface="メイリオ" panose="020B0604030504040204" pitchFamily="50" charset="-128"/>
            </a:endParaRPr>
          </a:p>
        </p:txBody>
      </p:sp>
      <p:cxnSp>
        <p:nvCxnSpPr>
          <p:cNvPr id="9" name="直線コネクタ 8">
            <a:extLst>
              <a:ext uri="{FF2B5EF4-FFF2-40B4-BE49-F238E27FC236}">
                <a16:creationId xmlns:a16="http://schemas.microsoft.com/office/drawing/2014/main" id="{D0688029-137D-4CAE-B16D-C1F25CE14312}"/>
              </a:ext>
            </a:extLst>
          </p:cNvPr>
          <p:cNvCxnSpPr/>
          <p:nvPr/>
        </p:nvCxnSpPr>
        <p:spPr>
          <a:xfrm>
            <a:off x="3393976" y="2996952"/>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423DA3CB-F933-450C-B378-3BD68307B781}"/>
              </a:ext>
            </a:extLst>
          </p:cNvPr>
          <p:cNvCxnSpPr>
            <a:cxnSpLocks/>
          </p:cNvCxnSpPr>
          <p:nvPr/>
        </p:nvCxnSpPr>
        <p:spPr>
          <a:xfrm>
            <a:off x="3114328" y="4725144"/>
            <a:ext cx="16226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B12577C-5A4D-4B76-B1B6-04CB2D8B5BB2}"/>
              </a:ext>
            </a:extLst>
          </p:cNvPr>
          <p:cNvCxnSpPr>
            <a:cxnSpLocks/>
          </p:cNvCxnSpPr>
          <p:nvPr/>
        </p:nvCxnSpPr>
        <p:spPr>
          <a:xfrm>
            <a:off x="3318173" y="3356992"/>
            <a:ext cx="13719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3C9865D-B8E9-4388-9F3B-285C387CFDA0}"/>
              </a:ext>
            </a:extLst>
          </p:cNvPr>
          <p:cNvCxnSpPr>
            <a:cxnSpLocks/>
          </p:cNvCxnSpPr>
          <p:nvPr/>
        </p:nvCxnSpPr>
        <p:spPr>
          <a:xfrm>
            <a:off x="3546376" y="3645024"/>
            <a:ext cx="1190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F82B8B0-F89E-4452-A434-CB3520594517}"/>
              </a:ext>
            </a:extLst>
          </p:cNvPr>
          <p:cNvCxnSpPr/>
          <p:nvPr/>
        </p:nvCxnSpPr>
        <p:spPr>
          <a:xfrm>
            <a:off x="3368824" y="4005064"/>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96CD24F-0D65-4C16-87D2-210960F9B150}"/>
              </a:ext>
            </a:extLst>
          </p:cNvPr>
          <p:cNvCxnSpPr>
            <a:cxnSpLocks/>
          </p:cNvCxnSpPr>
          <p:nvPr/>
        </p:nvCxnSpPr>
        <p:spPr>
          <a:xfrm>
            <a:off x="3546376" y="4365104"/>
            <a:ext cx="1190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8E451DA-8C6D-47B1-9C6F-EC4F8D28F816}"/>
              </a:ext>
            </a:extLst>
          </p:cNvPr>
          <p:cNvCxnSpPr/>
          <p:nvPr/>
        </p:nvCxnSpPr>
        <p:spPr>
          <a:xfrm>
            <a:off x="3872880" y="5157192"/>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ー 5">
            <a:extLst>
              <a:ext uri="{FF2B5EF4-FFF2-40B4-BE49-F238E27FC236}">
                <a16:creationId xmlns:a16="http://schemas.microsoft.com/office/drawing/2014/main" id="{FD2A210F-5F66-403A-87CA-4537B328154A}"/>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6</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4" name="日付プレースホルダー 3">
            <a:extLst>
              <a:ext uri="{FF2B5EF4-FFF2-40B4-BE49-F238E27FC236}">
                <a16:creationId xmlns:a16="http://schemas.microsoft.com/office/drawing/2014/main" id="{966BF7CC-C8AF-4E17-9CAB-24DEC7E97184}"/>
              </a:ext>
            </a:extLst>
          </p:cNvPr>
          <p:cNvSpPr>
            <a:spLocks noGrp="1"/>
          </p:cNvSpPr>
          <p:nvPr>
            <p:ph type="dt" sz="half" idx="10"/>
          </p:nvPr>
        </p:nvSpPr>
        <p:spPr/>
        <p:txBody>
          <a:bodyPr/>
          <a:lstStyle/>
          <a:p>
            <a:r>
              <a:rPr lang="en-US" altLang="ja-JP"/>
              <a:t>2020/12/8</a:t>
            </a:r>
            <a:endParaRPr lang="ja-JP" altLang="en-US"/>
          </a:p>
        </p:txBody>
      </p:sp>
      <p:sp>
        <p:nvSpPr>
          <p:cNvPr id="6" name="フッター プレースホルダー 5">
            <a:extLst>
              <a:ext uri="{FF2B5EF4-FFF2-40B4-BE49-F238E27FC236}">
                <a16:creationId xmlns:a16="http://schemas.microsoft.com/office/drawing/2014/main" id="{9ED85158-7DF1-4709-8FC6-B1217A820B14}"/>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337378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descr="背景（ﾎﾞｰﾄﾞと先生)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6" y="1125538"/>
            <a:ext cx="8831038" cy="571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8" name="Rectangle 3"/>
          <p:cNvSpPr>
            <a:spLocks noGrp="1" noChangeArrowheads="1"/>
          </p:cNvSpPr>
          <p:nvPr>
            <p:ph type="title"/>
          </p:nvPr>
        </p:nvSpPr>
        <p:spPr/>
        <p:txBody>
          <a:bodyPr/>
          <a:lstStyle/>
          <a:p>
            <a:r>
              <a:rPr lang="ja-JP" altLang="en-US" b="1" dirty="0">
                <a:latin typeface="Meiryo UI" panose="020B0604030504040204" pitchFamily="50" charset="-128"/>
                <a:ea typeface="Meiryo UI" panose="020B0604030504040204" pitchFamily="50" charset="-128"/>
              </a:rPr>
              <a:t>目次</a:t>
            </a:r>
          </a:p>
        </p:txBody>
      </p:sp>
      <p:sp>
        <p:nvSpPr>
          <p:cNvPr id="144387" name="Rectangle 4"/>
          <p:cNvSpPr>
            <a:spLocks noGrp="1" noChangeArrowheads="1"/>
          </p:cNvSpPr>
          <p:nvPr>
            <p:ph idx="1"/>
          </p:nvPr>
        </p:nvSpPr>
        <p:spPr>
          <a:xfrm>
            <a:off x="755650" y="1458045"/>
            <a:ext cx="8394700" cy="5067300"/>
          </a:xfrm>
        </p:spPr>
        <p:txBody>
          <a:bodyPr/>
          <a:lstStyle/>
          <a:p>
            <a:pPr marL="0" indent="0">
              <a:spcBef>
                <a:spcPts val="600"/>
              </a:spcBef>
              <a:buNone/>
            </a:pPr>
            <a:r>
              <a:rPr lang="ja-JP" altLang="en-US" sz="3000" b="1" dirty="0">
                <a:solidFill>
                  <a:schemeClr val="bg1">
                    <a:lumMod val="65000"/>
                  </a:schemeClr>
                </a:solidFill>
                <a:latin typeface="Meiryo UI" panose="020B0604030504040204" pitchFamily="50" charset="-128"/>
                <a:ea typeface="Meiryo UI" panose="020B0604030504040204" pitchFamily="50" charset="-128"/>
              </a:rPr>
              <a:t>１．サイバーセキュリティを巡る状況</a:t>
            </a:r>
            <a:endParaRPr lang="en-US" altLang="ja-JP" sz="3000" b="1" dirty="0">
              <a:solidFill>
                <a:schemeClr val="bg1">
                  <a:lumMod val="65000"/>
                </a:schemeClr>
              </a:solidFill>
              <a:latin typeface="Meiryo UI" panose="020B0604030504040204" pitchFamily="50" charset="-128"/>
              <a:ea typeface="Meiryo UI" panose="020B0604030504040204" pitchFamily="50" charset="-128"/>
            </a:endParaRPr>
          </a:p>
          <a:p>
            <a:pPr marL="0" indent="0">
              <a:spcBef>
                <a:spcPts val="600"/>
              </a:spcBef>
              <a:buNone/>
            </a:pPr>
            <a:r>
              <a:rPr lang="ja-JP" altLang="en-US" sz="3000" b="1" dirty="0">
                <a:solidFill>
                  <a:schemeClr val="accent6"/>
                </a:solidFill>
                <a:latin typeface="Meiryo UI" panose="020B0604030504040204" pitchFamily="50" charset="-128"/>
                <a:ea typeface="Meiryo UI" panose="020B0604030504040204" pitchFamily="50" charset="-128"/>
              </a:rPr>
              <a:t>２．国等における主な取組みと中小企業</a:t>
            </a:r>
            <a:endParaRPr lang="en-US" altLang="ja-JP" sz="3000" b="1" dirty="0">
              <a:solidFill>
                <a:schemeClr val="accent6"/>
              </a:solidFill>
              <a:latin typeface="Meiryo UI" panose="020B0604030504040204" pitchFamily="50" charset="-128"/>
              <a:ea typeface="Meiryo UI" panose="020B0604030504040204" pitchFamily="50" charset="-128"/>
            </a:endParaRPr>
          </a:p>
          <a:p>
            <a:pPr marL="0" indent="0">
              <a:spcBef>
                <a:spcPts val="600"/>
              </a:spcBef>
              <a:buNone/>
            </a:pPr>
            <a:r>
              <a:rPr lang="en-US" altLang="ja-JP" sz="3000" b="1" dirty="0">
                <a:solidFill>
                  <a:schemeClr val="accent6"/>
                </a:solidFill>
                <a:latin typeface="Meiryo UI" panose="020B0604030504040204" pitchFamily="50" charset="-128"/>
                <a:ea typeface="Meiryo UI" panose="020B0604030504040204" pitchFamily="50" charset="-128"/>
              </a:rPr>
              <a:t>      </a:t>
            </a:r>
            <a:r>
              <a:rPr lang="ja-JP" altLang="en-US" sz="3000" b="1" dirty="0">
                <a:solidFill>
                  <a:schemeClr val="accent6"/>
                </a:solidFill>
                <a:latin typeface="Meiryo UI" panose="020B0604030504040204" pitchFamily="50" charset="-128"/>
                <a:ea typeface="Meiryo UI" panose="020B0604030504040204" pitchFamily="50" charset="-128"/>
              </a:rPr>
              <a:t>向けサイバーセキュリティ対策支援事業</a:t>
            </a:r>
            <a:endParaRPr lang="en-US" altLang="ja-JP" sz="3000" b="1" dirty="0">
              <a:solidFill>
                <a:schemeClr val="accent6"/>
              </a:solidFill>
              <a:latin typeface="Meiryo UI" panose="020B0604030504040204" pitchFamily="50" charset="-128"/>
              <a:ea typeface="Meiryo UI" panose="020B0604030504040204" pitchFamily="50" charset="-128"/>
            </a:endParaRPr>
          </a:p>
          <a:p>
            <a:pPr marL="0" indent="0">
              <a:spcBef>
                <a:spcPts val="600"/>
              </a:spcBef>
              <a:buNone/>
            </a:pPr>
            <a:r>
              <a:rPr lang="ja-JP" altLang="en-US" sz="3000" b="1" dirty="0">
                <a:solidFill>
                  <a:schemeClr val="bg1">
                    <a:lumMod val="75000"/>
                  </a:schemeClr>
                </a:solidFill>
                <a:latin typeface="Meiryo UI" panose="020B0604030504040204" pitchFamily="50" charset="-128"/>
                <a:ea typeface="Meiryo UI" panose="020B0604030504040204" pitchFamily="50" charset="-128"/>
              </a:rPr>
              <a:t>３．参考情報</a:t>
            </a:r>
            <a:endParaRPr lang="en-US" altLang="ja-JP" sz="3000" b="1" dirty="0">
              <a:solidFill>
                <a:schemeClr val="bg1">
                  <a:lumMod val="75000"/>
                </a:schemeClr>
              </a:solidFill>
              <a:latin typeface="Meiryo UI" panose="020B0604030504040204" pitchFamily="50" charset="-128"/>
              <a:ea typeface="Meiryo UI" panose="020B0604030504040204" pitchFamily="50" charset="-128"/>
            </a:endParaRPr>
          </a:p>
          <a:p>
            <a:pPr marL="0" indent="0">
              <a:spcBef>
                <a:spcPts val="600"/>
              </a:spcBef>
              <a:buNone/>
            </a:pPr>
            <a:r>
              <a:rPr lang="ja-JP" altLang="en-US" sz="3000" b="1" dirty="0">
                <a:solidFill>
                  <a:schemeClr val="bg1">
                    <a:lumMod val="75000"/>
                  </a:schemeClr>
                </a:solidFill>
                <a:latin typeface="Meiryo UI" panose="020B0604030504040204" pitchFamily="50" charset="-128"/>
                <a:ea typeface="Meiryo UI" panose="020B0604030504040204" pitchFamily="50" charset="-128"/>
              </a:rPr>
              <a:t>   （</a:t>
            </a:r>
            <a:r>
              <a:rPr lang="en-US" altLang="ja-JP" sz="3000" b="1" dirty="0">
                <a:solidFill>
                  <a:schemeClr val="bg1">
                    <a:lumMod val="75000"/>
                  </a:schemeClr>
                </a:solidFill>
                <a:latin typeface="Meiryo UI" panose="020B0604030504040204" pitchFamily="50" charset="-128"/>
                <a:ea typeface="Meiryo UI" panose="020B0604030504040204" pitchFamily="50" charset="-128"/>
              </a:rPr>
              <a:t>IPA</a:t>
            </a:r>
            <a:r>
              <a:rPr lang="ja-JP" altLang="en-US" sz="3000" b="1" dirty="0">
                <a:solidFill>
                  <a:schemeClr val="bg1">
                    <a:lumMod val="75000"/>
                  </a:schemeClr>
                </a:solidFill>
                <a:latin typeface="Meiryo UI" panose="020B0604030504040204" pitchFamily="50" charset="-128"/>
                <a:ea typeface="Meiryo UI" panose="020B0604030504040204" pitchFamily="50" charset="-128"/>
              </a:rPr>
              <a:t>のツール・制度のご紹介） 　</a:t>
            </a:r>
          </a:p>
        </p:txBody>
      </p:sp>
      <p:sp>
        <p:nvSpPr>
          <p:cNvPr id="6" name="スライド番号プレースホルダー 6">
            <a:extLst>
              <a:ext uri="{FF2B5EF4-FFF2-40B4-BE49-F238E27FC236}">
                <a16:creationId xmlns:a16="http://schemas.microsoft.com/office/drawing/2014/main" id="{744F94B2-796B-4640-BF4C-D0DB7FBDAB6C}"/>
              </a:ext>
            </a:extLst>
          </p:cNvPr>
          <p:cNvSpPr txBox="1">
            <a:spLocks/>
          </p:cNvSpPr>
          <p:nvPr/>
        </p:nvSpPr>
        <p:spPr bwMode="auto">
          <a:xfrm>
            <a:off x="322083" y="6627814"/>
            <a:ext cx="21336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ja-JP"/>
            </a:defPPr>
            <a:lvl1pPr marL="0" algn="r" defTabSz="914400" rtl="0" eaLnBrk="1" latinLnBrk="0" hangingPunct="1">
              <a:defRPr kumimoji="1" sz="1400" kern="1200">
                <a:solidFill>
                  <a:srgbClr val="000066"/>
                </a:solidFill>
                <a:latin typeface="IPA Pゴシック" panose="020B0500000000000000" pitchFamily="50" charset="-128"/>
                <a:ea typeface="IPA Pゴシック" panose="020B05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DBFB1F43-6F2E-4538-AABB-23AEDF146290}" type="slidenum">
              <a:rPr kumimoji="1" lang="ja-JP" altLang="en-US" sz="1100" b="0" i="0" u="none" strike="noStrike" kern="1200" cap="none" spc="0" normalizeH="0" baseline="0" noProof="0">
                <a:ln>
                  <a:noFill/>
                </a:ln>
                <a:solidFill>
                  <a:srgbClr val="FFFFFF"/>
                </a:solidFill>
                <a:effectLst/>
                <a:uLnTx/>
                <a:uFillTx/>
                <a:latin typeface="IPA Pゴシック" panose="020B0500000000000000" pitchFamily="50" charset="-128"/>
                <a:ea typeface="IPA Pゴシック" panose="020B05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1" lang="ja-JP" altLang="en-US" sz="1100" b="0" i="0" u="none" strike="noStrike" kern="1200" cap="none" spc="0" normalizeH="0" baseline="0" noProof="0" dirty="0">
              <a:ln>
                <a:noFill/>
              </a:ln>
              <a:solidFill>
                <a:srgbClr val="FFFFFF"/>
              </a:solidFill>
              <a:effectLst/>
              <a:uLnTx/>
              <a:uFillTx/>
              <a:latin typeface="IPA Pゴシック" panose="020B0500000000000000" pitchFamily="50" charset="-128"/>
              <a:ea typeface="IPA Pゴシック" panose="020B0500000000000000" pitchFamily="50" charset="-128"/>
              <a:cs typeface="+mn-cs"/>
            </a:endParaRPr>
          </a:p>
        </p:txBody>
      </p:sp>
      <p:sp>
        <p:nvSpPr>
          <p:cNvPr id="7" name="スライド番号プレースホルダー 5">
            <a:extLst>
              <a:ext uri="{FF2B5EF4-FFF2-40B4-BE49-F238E27FC236}">
                <a16:creationId xmlns:a16="http://schemas.microsoft.com/office/drawing/2014/main" id="{2EF81F29-C22A-47C4-9E29-68B37BE9B389}"/>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7</a:t>
            </a:fld>
            <a:endParaRPr lang="ja-JP" altLang="en-US" dirty="0">
              <a:solidFill>
                <a:srgbClr val="002060"/>
              </a:solidFill>
              <a:latin typeface="Meiryo UI" panose="020B0604030504040204" pitchFamily="50" charset="-128"/>
              <a:ea typeface="Meiryo UI" panose="020B0604030504040204" pitchFamily="50" charset="-128"/>
            </a:endParaRPr>
          </a:p>
        </p:txBody>
      </p:sp>
      <p:sp>
        <p:nvSpPr>
          <p:cNvPr id="2" name="日付プレースホルダー 1">
            <a:extLst>
              <a:ext uri="{FF2B5EF4-FFF2-40B4-BE49-F238E27FC236}">
                <a16:creationId xmlns:a16="http://schemas.microsoft.com/office/drawing/2014/main" id="{E181AB02-DFAC-4C4D-BB18-05A180CDC2B6}"/>
              </a:ext>
            </a:extLst>
          </p:cNvPr>
          <p:cNvSpPr>
            <a:spLocks noGrp="1"/>
          </p:cNvSpPr>
          <p:nvPr>
            <p:ph type="dt" sz="half" idx="10"/>
          </p:nvPr>
        </p:nvSpPr>
        <p:spPr/>
        <p:txBody>
          <a:bodyPr/>
          <a:lstStyle/>
          <a:p>
            <a:r>
              <a:rPr lang="en-US" altLang="ja-JP"/>
              <a:t>2020/12/8</a:t>
            </a:r>
            <a:endParaRPr lang="ja-JP" altLang="en-US"/>
          </a:p>
        </p:txBody>
      </p:sp>
      <p:sp>
        <p:nvSpPr>
          <p:cNvPr id="3" name="フッター プレースホルダー 2">
            <a:extLst>
              <a:ext uri="{FF2B5EF4-FFF2-40B4-BE49-F238E27FC236}">
                <a16:creationId xmlns:a16="http://schemas.microsoft.com/office/drawing/2014/main" id="{94C2ECE4-F6DB-4516-BC14-A1871AA7B78A}"/>
              </a:ext>
            </a:extLst>
          </p:cNvPr>
          <p:cNvSpPr>
            <a:spLocks noGrp="1"/>
          </p:cNvSpPr>
          <p:nvPr>
            <p:ph type="ftr" sz="quarter" idx="11"/>
          </p:nvPr>
        </p:nvSpPr>
        <p:spPr/>
        <p:txBody>
          <a:bodyPr/>
          <a:lstStyle/>
          <a:p>
            <a:r>
              <a:rPr lang="zh-TW" altLang="en-US"/>
              <a:t>独立行政法人情報処理推進機構</a:t>
            </a:r>
            <a:endParaRPr lang="ja-JP" altLang="en-US"/>
          </a:p>
        </p:txBody>
      </p:sp>
    </p:spTree>
    <p:extLst>
      <p:ext uri="{BB962C8B-B14F-4D97-AF65-F5344CB8AC3E}">
        <p14:creationId xmlns:p14="http://schemas.microsoft.com/office/powerpoint/2010/main" val="41270589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メモ 19"/>
          <p:cNvSpPr/>
          <p:nvPr/>
        </p:nvSpPr>
        <p:spPr bwMode="auto">
          <a:xfrm flipV="1">
            <a:off x="4849773" y="5707782"/>
            <a:ext cx="4672649" cy="1008070"/>
          </a:xfrm>
          <a:prstGeom prst="foldedCorner">
            <a:avLst/>
          </a:prstGeom>
          <a:solidFill>
            <a:schemeClr val="bg1"/>
          </a:solidFill>
          <a:ln w="38100">
            <a:solidFill>
              <a:srgbClr val="0000CC"/>
            </a:solidFill>
            <a:miter lim="800000"/>
            <a:headEnd/>
            <a:tailEnd/>
          </a:ln>
          <a:effectLst/>
        </p:spPr>
        <p:txBody>
          <a:bodyPr wrap="none" rtlCol="0" anchor="ctr"/>
          <a:lstStyle/>
          <a:p>
            <a:pPr algn="l"/>
            <a:endParaRPr kumimoji="0" lang="ja-JP" altLang="en-US" sz="1662" dirty="0"/>
          </a:p>
        </p:txBody>
      </p:sp>
      <p:sp>
        <p:nvSpPr>
          <p:cNvPr id="3" name="タイトル 2"/>
          <p:cNvSpPr>
            <a:spLocks noGrp="1"/>
          </p:cNvSpPr>
          <p:nvPr>
            <p:ph type="title"/>
          </p:nvPr>
        </p:nvSpPr>
        <p:spPr>
          <a:xfrm>
            <a:off x="344488" y="56528"/>
            <a:ext cx="8316924" cy="430887"/>
          </a:xfrm>
        </p:spPr>
        <p:txBody>
          <a:bodyPr/>
          <a:lstStyle/>
          <a:p>
            <a:r>
              <a:rPr lang="ja-JP" altLang="en-US" sz="2200" dirty="0">
                <a:solidFill>
                  <a:prstClr val="black"/>
                </a:solidFill>
              </a:rPr>
              <a:t>産業サイバーセキュリティ研究会と</a:t>
            </a:r>
            <a:r>
              <a:rPr lang="en-US" altLang="ja-JP" sz="2200" dirty="0">
                <a:solidFill>
                  <a:prstClr val="black"/>
                </a:solidFill>
              </a:rPr>
              <a:t>WG</a:t>
            </a:r>
            <a:r>
              <a:rPr lang="ja-JP" altLang="en-US" sz="2200" dirty="0">
                <a:solidFill>
                  <a:prstClr val="black"/>
                </a:solidFill>
              </a:rPr>
              <a:t>の設置による検討体制</a:t>
            </a:r>
          </a:p>
        </p:txBody>
      </p:sp>
      <p:sp>
        <p:nvSpPr>
          <p:cNvPr id="22" name="楕円 21"/>
          <p:cNvSpPr/>
          <p:nvPr/>
        </p:nvSpPr>
        <p:spPr bwMode="auto">
          <a:xfrm>
            <a:off x="3806072" y="1840189"/>
            <a:ext cx="128226" cy="119056"/>
          </a:xfrm>
          <a:prstGeom prst="ellipse">
            <a:avLst/>
          </a:prstGeom>
          <a:noFill/>
          <a:ln w="9525">
            <a:noFill/>
            <a:miter lim="800000"/>
            <a:headEnd/>
            <a:tailEnd/>
          </a:ln>
          <a:effectLst/>
        </p:spPr>
        <p:txBody>
          <a:bodyPr wrap="none" rtlCol="0" anchor="ctr"/>
          <a:lstStyle/>
          <a:p>
            <a:endParaRPr kumimoji="0" lang="ja-JP" altLang="en-US" sz="1206" dirty="0">
              <a:noFill/>
              <a:latin typeface="Calibri"/>
              <a:ea typeface="メイリオ"/>
            </a:endParaRPr>
          </a:p>
        </p:txBody>
      </p:sp>
      <p:cxnSp>
        <p:nvCxnSpPr>
          <p:cNvPr id="33" name="直線コネクタ 32"/>
          <p:cNvCxnSpPr/>
          <p:nvPr/>
        </p:nvCxnSpPr>
        <p:spPr>
          <a:xfrm flipV="1">
            <a:off x="4617257" y="1160748"/>
            <a:ext cx="574338" cy="6256"/>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4980891" y="4105893"/>
            <a:ext cx="304826"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a:endCxn id="36" idx="1"/>
          </p:cNvCxnSpPr>
          <p:nvPr/>
        </p:nvCxnSpPr>
        <p:spPr>
          <a:xfrm>
            <a:off x="4989039" y="2579940"/>
            <a:ext cx="202256"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bwMode="auto">
          <a:xfrm>
            <a:off x="344488" y="548680"/>
            <a:ext cx="4382561" cy="6192688"/>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rtlCol="0" anchor="t"/>
          <a:lstStyle/>
          <a:p>
            <a:r>
              <a:rPr kumimoji="0" lang="ja-JP" altLang="en-US" sz="134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kumimoji="0" lang="ja-JP" altLang="en-US"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産業サイバーセキュリティ研究会　</a:t>
            </a:r>
            <a:endParaRPr kumimoji="0" lang="en-US" altLang="ja-JP"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841274" y="814303"/>
            <a:ext cx="3562041" cy="2123658"/>
          </a:xfrm>
          <a:prstGeom prst="rect">
            <a:avLst/>
          </a:prstGeom>
        </p:spPr>
        <p:txBody>
          <a:bodyPr wrap="square">
            <a:spAutoFit/>
          </a:bodyPr>
          <a:lstStyle/>
          <a:p>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第１回：平成</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29</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12</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27</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　開催</a:t>
            </a:r>
            <a:endPar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第２回：平成</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  </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5</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　開催</a:t>
            </a:r>
            <a:endPar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endPar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endPar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第３回：平成</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31</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　</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4</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19</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　開催</a:t>
            </a:r>
            <a:endPar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endPar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endPar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第４回：令和</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　　</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4</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17</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　開催</a:t>
            </a:r>
            <a:r>
              <a:rPr kumimoji="0"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（電話開催）</a:t>
            </a:r>
            <a:endParaRPr kumimoji="0"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endPar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endPar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第５回：令和</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　　</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6</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kumimoji="0" lang="ja-JP" altLang="en-US"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　開催</a:t>
            </a:r>
            <a:endParaRPr kumimoji="0"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endParaRPr kumimoji="0" lang="en-US" altLang="ja-JP" sz="11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bwMode="auto">
          <a:xfrm>
            <a:off x="5199313" y="813796"/>
            <a:ext cx="2062858" cy="696000"/>
          </a:xfrm>
          <a:prstGeom prst="rect">
            <a:avLst/>
          </a:prstGeom>
          <a:solidFill>
            <a:srgbClr val="9DDC84"/>
          </a:solidFill>
          <a:ln>
            <a:solidFill>
              <a:srgbClr val="9DDC84"/>
            </a:solidFill>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kumimoji="0" lang="ja-JP" altLang="en-US"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ＷＧ１</a:t>
            </a:r>
            <a:endParaRPr kumimoji="0" lang="en-US" altLang="ja-JP"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0" lang="ja-JP" altLang="en-US"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（制度・技術・標準化）</a:t>
            </a:r>
          </a:p>
        </p:txBody>
      </p:sp>
      <p:sp>
        <p:nvSpPr>
          <p:cNvPr id="36" name="正方形/長方形 35"/>
          <p:cNvSpPr/>
          <p:nvPr/>
        </p:nvSpPr>
        <p:spPr bwMode="auto">
          <a:xfrm>
            <a:off x="5191297" y="2204498"/>
            <a:ext cx="2062341" cy="750884"/>
          </a:xfrm>
          <a:prstGeom prst="rect">
            <a:avLst/>
          </a:prstGeom>
          <a:solidFill>
            <a:srgbClr val="FFAFD7"/>
          </a:solidFill>
          <a:ln>
            <a:solidFill>
              <a:srgbClr val="FFAFD7"/>
            </a:solidFill>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kumimoji="0" lang="ja-JP" altLang="en-US"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ＷＧ２</a:t>
            </a:r>
            <a:endParaRPr kumimoji="0" lang="en-US" altLang="ja-JP"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0" lang="ja-JP" altLang="en-US"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（経営・人材・国際）</a:t>
            </a:r>
            <a:endParaRPr kumimoji="0" lang="en-US" altLang="ja-JP"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正方形/長方形 40"/>
          <p:cNvSpPr/>
          <p:nvPr/>
        </p:nvSpPr>
        <p:spPr bwMode="auto">
          <a:xfrm>
            <a:off x="5191295" y="3794283"/>
            <a:ext cx="2064297" cy="651481"/>
          </a:xfrm>
          <a:prstGeom prst="rect">
            <a:avLst/>
          </a:prstGeom>
          <a:solidFill>
            <a:srgbClr val="FAC090"/>
          </a:solidFill>
          <a:ln>
            <a:solidFill>
              <a:srgbClr val="FAC090"/>
            </a:solidFill>
            <a:headEnd/>
            <a:tailEnd/>
          </a:ln>
        </p:spPr>
        <p:style>
          <a:lnRef idx="1">
            <a:schemeClr val="accent6"/>
          </a:lnRef>
          <a:fillRef idx="2">
            <a:schemeClr val="accent6"/>
          </a:fillRef>
          <a:effectRef idx="1">
            <a:schemeClr val="accent6"/>
          </a:effectRef>
          <a:fontRef idx="minor">
            <a:schemeClr val="dk1"/>
          </a:fontRef>
        </p:style>
        <p:txBody>
          <a:bodyPr wrap="none" rtlCol="0" anchor="ctr"/>
          <a:lstStyle/>
          <a:p>
            <a:pPr algn="ctr"/>
            <a:r>
              <a:rPr kumimoji="0" lang="ja-JP" altLang="en-US"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ＷＧ３</a:t>
            </a:r>
            <a:endParaRPr kumimoji="0" lang="en-US" altLang="ja-JP"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0" lang="en-US" altLang="ja-JP"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サイバーセキュリティビジネス化</a:t>
            </a:r>
            <a:r>
              <a:rPr kumimoji="0" lang="en-US" altLang="ja-JP" sz="1206"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1" name="角丸四角形 50"/>
          <p:cNvSpPr/>
          <p:nvPr/>
        </p:nvSpPr>
        <p:spPr bwMode="auto">
          <a:xfrm>
            <a:off x="5235629" y="1692362"/>
            <a:ext cx="3978524" cy="322155"/>
          </a:xfrm>
          <a:prstGeom prst="roundRect">
            <a:avLst>
              <a:gd name="adj" fmla="val 12891"/>
            </a:avLst>
          </a:prstGeom>
          <a:solidFill>
            <a:schemeClr val="bg1"/>
          </a:solidFill>
          <a:ln>
            <a:solidFill>
              <a:srgbClr val="9DDC84"/>
            </a:solidFill>
            <a:headEnd/>
            <a:tailEnd/>
          </a:ln>
        </p:spPr>
        <p:style>
          <a:lnRef idx="2">
            <a:schemeClr val="accent3"/>
          </a:lnRef>
          <a:fillRef idx="1">
            <a:schemeClr val="lt1"/>
          </a:fillRef>
          <a:effectRef idx="0">
            <a:schemeClr val="accent3"/>
          </a:effectRef>
          <a:fontRef idx="minor">
            <a:schemeClr val="dk1"/>
          </a:fontRef>
        </p:style>
        <p:txBody>
          <a:bodyPr wrap="none" rtlCol="0" anchor="ctr"/>
          <a:lstStyle/>
          <a:p>
            <a:endParaRPr kumimoji="0" lang="ja-JP" altLang="en-US" sz="1206" dirty="0">
              <a:solidFill>
                <a:prstClr val="black"/>
              </a:solidFill>
              <a:latin typeface="Calibri"/>
              <a:ea typeface="メイリオ"/>
            </a:endParaRPr>
          </a:p>
        </p:txBody>
      </p:sp>
      <p:sp>
        <p:nvSpPr>
          <p:cNvPr id="54" name="角丸四角形 53"/>
          <p:cNvSpPr/>
          <p:nvPr/>
        </p:nvSpPr>
        <p:spPr bwMode="auto">
          <a:xfrm>
            <a:off x="5308693" y="3140968"/>
            <a:ext cx="3978526" cy="624077"/>
          </a:xfrm>
          <a:prstGeom prst="roundRect">
            <a:avLst>
              <a:gd name="adj" fmla="val 8445"/>
            </a:avLst>
          </a:prstGeom>
          <a:solidFill>
            <a:schemeClr val="bg1"/>
          </a:solidFill>
          <a:ln>
            <a:solidFill>
              <a:srgbClr val="FFAFD7"/>
            </a:solidFill>
            <a:headEnd/>
            <a:tailEnd/>
          </a:ln>
        </p:spPr>
        <p:style>
          <a:lnRef idx="2">
            <a:schemeClr val="accent2"/>
          </a:lnRef>
          <a:fillRef idx="1">
            <a:schemeClr val="lt1"/>
          </a:fillRef>
          <a:effectRef idx="0">
            <a:schemeClr val="accent2"/>
          </a:effectRef>
          <a:fontRef idx="minor">
            <a:schemeClr val="dk1"/>
          </a:fontRef>
        </p:style>
        <p:txBody>
          <a:bodyPr wrap="none" rtlCol="0" anchor="ctr"/>
          <a:lstStyle/>
          <a:p>
            <a:endParaRPr kumimoji="0" lang="ja-JP" altLang="en-US" sz="1206" dirty="0">
              <a:solidFill>
                <a:prstClr val="black"/>
              </a:solidFill>
              <a:latin typeface="Calibri"/>
              <a:ea typeface="メイリオ"/>
            </a:endParaRPr>
          </a:p>
        </p:txBody>
      </p:sp>
      <p:sp>
        <p:nvSpPr>
          <p:cNvPr id="56" name="角丸四角形 55"/>
          <p:cNvSpPr/>
          <p:nvPr/>
        </p:nvSpPr>
        <p:spPr bwMode="auto">
          <a:xfrm>
            <a:off x="5297430" y="4671019"/>
            <a:ext cx="3968472" cy="391681"/>
          </a:xfrm>
          <a:prstGeom prst="roundRect">
            <a:avLst>
              <a:gd name="adj" fmla="val 22366"/>
            </a:avLst>
          </a:prstGeom>
          <a:solidFill>
            <a:schemeClr val="bg1"/>
          </a:solidFill>
          <a:ln>
            <a:solidFill>
              <a:srgbClr val="FAC090"/>
            </a:solidFill>
            <a:headEnd/>
            <a:tailEnd/>
          </a:ln>
        </p:spPr>
        <p:style>
          <a:lnRef idx="2">
            <a:schemeClr val="accent6"/>
          </a:lnRef>
          <a:fillRef idx="1">
            <a:schemeClr val="lt1"/>
          </a:fillRef>
          <a:effectRef idx="0">
            <a:schemeClr val="accent6"/>
          </a:effectRef>
          <a:fontRef idx="minor">
            <a:schemeClr val="dk1"/>
          </a:fontRef>
        </p:style>
        <p:txBody>
          <a:bodyPr wrap="none" rtlCol="0" anchor="ctr"/>
          <a:lstStyle/>
          <a:p>
            <a:endParaRPr kumimoji="0" lang="ja-JP" altLang="en-US" sz="1206" dirty="0">
              <a:solidFill>
                <a:prstClr val="black"/>
              </a:solidFill>
              <a:latin typeface="Calibri"/>
              <a:ea typeface="メイリオ"/>
            </a:endParaRPr>
          </a:p>
        </p:txBody>
      </p:sp>
      <p:sp>
        <p:nvSpPr>
          <p:cNvPr id="46" name="テキスト プレースホルダー 4"/>
          <p:cNvSpPr>
            <a:spLocks noGrp="1"/>
          </p:cNvSpPr>
          <p:nvPr>
            <p:ph type="body" sz="quarter" idx="4294967295"/>
          </p:nvPr>
        </p:nvSpPr>
        <p:spPr>
          <a:xfrm>
            <a:off x="5159693" y="1628800"/>
            <a:ext cx="4114439" cy="454200"/>
          </a:xfrm>
          <a:prstGeom prst="rect">
            <a:avLst/>
          </a:prstGeom>
        </p:spPr>
        <p:txBody>
          <a:bodyPr/>
          <a:lstStyle/>
          <a:p>
            <a:pPr marL="614139" indent="-614139">
              <a:spcBef>
                <a:spcPts val="0"/>
              </a:spcBef>
              <a:spcAft>
                <a:spcPts val="0"/>
              </a:spcAft>
              <a:buClrTx/>
              <a:buNone/>
            </a:pPr>
            <a:r>
              <a:rPr lang="ja-JP" altLang="en-US" sz="1534" b="1" u="sng" dirty="0">
                <a:solidFill>
                  <a:srgbClr val="92D050"/>
                </a:solidFill>
                <a:latin typeface="メイリオ" panose="020B0604030504040204" pitchFamily="50" charset="-128"/>
                <a:ea typeface="メイリオ" panose="020B0604030504040204" pitchFamily="50" charset="-128"/>
                <a:cs typeface="メイリオ" panose="020B0604030504040204" pitchFamily="50" charset="-128"/>
              </a:rPr>
              <a:t>１．サプライチェーン強化パッケージ</a:t>
            </a:r>
          </a:p>
        </p:txBody>
      </p:sp>
      <p:sp>
        <p:nvSpPr>
          <p:cNvPr id="47" name="テキスト プレースホルダー 4"/>
          <p:cNvSpPr>
            <a:spLocks noGrp="1"/>
          </p:cNvSpPr>
          <p:nvPr>
            <p:ph type="body" sz="quarter" idx="4294967295"/>
          </p:nvPr>
        </p:nvSpPr>
        <p:spPr>
          <a:xfrm>
            <a:off x="5242379" y="3093814"/>
            <a:ext cx="4239254" cy="767234"/>
          </a:xfrm>
          <a:prstGeom prst="rect">
            <a:avLst/>
          </a:prstGeom>
        </p:spPr>
        <p:txBody>
          <a:bodyPr/>
          <a:lstStyle/>
          <a:p>
            <a:pPr marL="614139" indent="-614139">
              <a:spcBef>
                <a:spcPts val="0"/>
              </a:spcBef>
              <a:spcAft>
                <a:spcPts val="0"/>
              </a:spcAft>
              <a:buClrTx/>
              <a:buNone/>
            </a:pPr>
            <a:r>
              <a:rPr lang="ja-JP" altLang="en-US" sz="1534" b="1" u="sng" dirty="0">
                <a:solidFill>
                  <a:srgbClr val="FE7ED3"/>
                </a:solidFill>
                <a:latin typeface="メイリオ" panose="020B0604030504040204" pitchFamily="50" charset="-128"/>
                <a:ea typeface="メイリオ" panose="020B0604030504040204" pitchFamily="50" charset="-128"/>
                <a:cs typeface="メイリオ" panose="020B0604030504040204" pitchFamily="50" charset="-128"/>
              </a:rPr>
              <a:t>２．経営強化パッケージ</a:t>
            </a:r>
            <a:endParaRPr lang="en-US" altLang="ja-JP" b="1" u="sng" dirty="0">
              <a:solidFill>
                <a:srgbClr val="FE7ED3"/>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534" b="1" u="sng" dirty="0">
                <a:solidFill>
                  <a:srgbClr val="FE7ED3"/>
                </a:solidFill>
                <a:latin typeface="メイリオ" panose="020B0604030504040204" pitchFamily="50" charset="-128"/>
                <a:ea typeface="メイリオ" panose="020B0604030504040204" pitchFamily="50" charset="-128"/>
                <a:cs typeface="メイリオ" panose="020B0604030504040204" pitchFamily="50" charset="-128"/>
              </a:rPr>
              <a:t>３．人材育成・活躍促進パッケージ</a:t>
            </a:r>
            <a:endParaRPr lang="en-US" altLang="ja-JP" sz="1363" b="1" dirty="0">
              <a:solidFill>
                <a:srgbClr val="FE7ED3"/>
              </a:solidFill>
            </a:endParaRPr>
          </a:p>
        </p:txBody>
      </p:sp>
      <p:sp>
        <p:nvSpPr>
          <p:cNvPr id="48" name="テキスト プレースホルダー 4"/>
          <p:cNvSpPr>
            <a:spLocks noGrp="1"/>
          </p:cNvSpPr>
          <p:nvPr>
            <p:ph type="body" sz="quarter" idx="4294967295"/>
          </p:nvPr>
        </p:nvSpPr>
        <p:spPr>
          <a:xfrm>
            <a:off x="5242379" y="4635014"/>
            <a:ext cx="4363446" cy="454200"/>
          </a:xfrm>
          <a:prstGeom prst="rect">
            <a:avLst/>
          </a:prstGeom>
        </p:spPr>
        <p:txBody>
          <a:bodyPr/>
          <a:lstStyle/>
          <a:p>
            <a:pPr marL="0" indent="0">
              <a:buNone/>
            </a:pPr>
            <a:r>
              <a:rPr lang="ja-JP" altLang="en-US" sz="1534" b="1" u="sng"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４．ビジネスエコシステム創造パッケージ</a:t>
            </a:r>
            <a:endParaRPr lang="en-US" altLang="ja-JP" sz="1416" b="1" dirty="0">
              <a:solidFill>
                <a:schemeClr val="accent6">
                  <a:lumMod val="75000"/>
                </a:schemeClr>
              </a:solidFill>
            </a:endParaRPr>
          </a:p>
        </p:txBody>
      </p:sp>
      <p:sp>
        <p:nvSpPr>
          <p:cNvPr id="42" name="正方形/長方形 41"/>
          <p:cNvSpPr/>
          <p:nvPr/>
        </p:nvSpPr>
        <p:spPr>
          <a:xfrm>
            <a:off x="1876733" y="1238836"/>
            <a:ext cx="2084323" cy="246221"/>
          </a:xfrm>
          <a:prstGeom prst="rect">
            <a:avLst/>
          </a:prstGeom>
          <a:ln w="38100">
            <a:solidFill>
              <a:srgbClr val="FF0000">
                <a:alpha val="30000"/>
              </a:srgbClr>
            </a:solidFill>
          </a:ln>
        </p:spPr>
        <p:txBody>
          <a:bodyPr wrap="square">
            <a:spAutoFit/>
          </a:bodyPr>
          <a:lstStyle/>
          <a:p>
            <a:r>
              <a:rPr kumimoji="0" lang="ja-JP" altLang="en-US" sz="10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アクションプラン（４つの柱）</a:t>
            </a:r>
            <a:r>
              <a:rPr kumimoji="0" lang="ja-JP" altLang="en-US" sz="1000" b="1" dirty="0">
                <a:latin typeface="Meiryo UI" panose="020B0604030504040204" pitchFamily="50" charset="-128"/>
                <a:ea typeface="Meiryo UI" panose="020B0604030504040204" pitchFamily="50" charset="-128"/>
                <a:cs typeface="Meiryo UI" panose="020B0604030504040204" pitchFamily="50" charset="-128"/>
              </a:rPr>
              <a:t>を提示</a:t>
            </a:r>
            <a:endParaRPr kumimoji="0" lang="en-US" altLang="ja-JP" sz="10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bwMode="auto">
          <a:xfrm>
            <a:off x="451393" y="3021851"/>
            <a:ext cx="4110602" cy="3637413"/>
          </a:xfrm>
          <a:prstGeom prst="rect">
            <a:avLst/>
          </a:prstGeom>
          <a:solidFill>
            <a:schemeClr val="bg1"/>
          </a:solidFill>
          <a:ln w="9525">
            <a:solidFill>
              <a:srgbClr val="B2B2B2"/>
            </a:solidFill>
            <a:miter lim="800000"/>
            <a:headEnd/>
            <a:tailEnd/>
          </a:ln>
          <a:effectLst/>
        </p:spPr>
        <p:txBody>
          <a:bodyPr wrap="none" rtlCol="0" anchor="ctr"/>
          <a:lstStyle/>
          <a:p>
            <a:pPr algn="l"/>
            <a:endParaRPr kumimoji="0" lang="ja-JP" altLang="en-US" sz="1600" dirty="0"/>
          </a:p>
        </p:txBody>
      </p:sp>
      <p:sp>
        <p:nvSpPr>
          <p:cNvPr id="6" name="テキスト ボックス 5"/>
          <p:cNvSpPr txBox="1"/>
          <p:nvPr/>
        </p:nvSpPr>
        <p:spPr>
          <a:xfrm>
            <a:off x="562007" y="6085227"/>
            <a:ext cx="1043934" cy="246221"/>
          </a:xfrm>
          <a:prstGeom prst="rect">
            <a:avLst/>
          </a:prstGeom>
          <a:noFill/>
          <a:ln>
            <a:solidFill>
              <a:schemeClr val="tx1"/>
            </a:solidFill>
          </a:ln>
        </p:spPr>
        <p:txBody>
          <a:bodyPr wrap="square" rtlCol="0">
            <a:spAutoFit/>
          </a:bodyPr>
          <a:lstStyle/>
          <a:p>
            <a:pPr algn="ctr"/>
            <a:r>
              <a:rPr lang="ja-JP" altLang="en-US" sz="1000" b="1" dirty="0">
                <a:latin typeface="Meiryo UI" panose="020B0604030504040204" pitchFamily="50" charset="-128"/>
                <a:ea typeface="Meiryo UI" panose="020B0604030504040204" pitchFamily="50" charset="-128"/>
                <a:cs typeface="メイリオ" panose="020B0604030504040204" pitchFamily="50" charset="-128"/>
              </a:rPr>
              <a:t>オブザーバー</a:t>
            </a:r>
          </a:p>
        </p:txBody>
      </p:sp>
      <p:sp>
        <p:nvSpPr>
          <p:cNvPr id="40" name="テキスト ボックス 39"/>
          <p:cNvSpPr txBox="1"/>
          <p:nvPr/>
        </p:nvSpPr>
        <p:spPr>
          <a:xfrm>
            <a:off x="562007" y="3040279"/>
            <a:ext cx="719898" cy="246221"/>
          </a:xfrm>
          <a:prstGeom prst="rect">
            <a:avLst/>
          </a:prstGeom>
          <a:noFill/>
          <a:ln>
            <a:solidFill>
              <a:schemeClr val="tx1"/>
            </a:solidFill>
          </a:ln>
        </p:spPr>
        <p:txBody>
          <a:bodyPr wrap="square" rtlCol="0">
            <a:spAutoFit/>
          </a:bodyPr>
          <a:lstStyle/>
          <a:p>
            <a:pPr algn="ctr"/>
            <a:r>
              <a:rPr lang="ja-JP" altLang="en-US" sz="1000" b="1" dirty="0">
                <a:latin typeface="Meiryo UI" panose="020B0604030504040204" pitchFamily="50" charset="-128"/>
                <a:ea typeface="Meiryo UI" panose="020B0604030504040204" pitchFamily="50" charset="-128"/>
                <a:cs typeface="メイリオ" panose="020B0604030504040204" pitchFamily="50" charset="-128"/>
              </a:rPr>
              <a:t>構成員</a:t>
            </a:r>
          </a:p>
        </p:txBody>
      </p:sp>
      <p:sp>
        <p:nvSpPr>
          <p:cNvPr id="43" name="テキスト ボックス 42"/>
          <p:cNvSpPr txBox="1"/>
          <p:nvPr/>
        </p:nvSpPr>
        <p:spPr>
          <a:xfrm>
            <a:off x="564131" y="6294865"/>
            <a:ext cx="3805992" cy="400110"/>
          </a:xfrm>
          <a:prstGeom prst="rect">
            <a:avLst/>
          </a:prstGeom>
          <a:noFill/>
        </p:spPr>
        <p:txBody>
          <a:bodyPr wrap="square" rtlCol="0">
            <a:spAutoFit/>
          </a:bodyPr>
          <a:lstStyle/>
          <a:p>
            <a:pPr>
              <a:spcBef>
                <a:spcPts val="511"/>
              </a:spcBef>
              <a:spcAft>
                <a:spcPts val="511"/>
              </a:spcAft>
            </a:pPr>
            <a: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NISC</a:t>
            </a:r>
            <a:r>
              <a:rPr lang="ja-JP" altLang="en-US" sz="1000" dirty="0" err="1">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警察庁、金融庁、総務省、外務省、文部科学省、厚生労働省、農林水産省、国土交通省、防衛省</a:t>
            </a:r>
          </a:p>
        </p:txBody>
      </p:sp>
      <p:cxnSp>
        <p:nvCxnSpPr>
          <p:cNvPr id="32" name="直線コネクタ 31"/>
          <p:cNvCxnSpPr/>
          <p:nvPr/>
        </p:nvCxnSpPr>
        <p:spPr>
          <a:xfrm flipH="1">
            <a:off x="4989036" y="1173344"/>
            <a:ext cx="2085" cy="2932549"/>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403982" y="620688"/>
            <a:ext cx="2108557" cy="1082219"/>
          </a:xfrm>
          <a:prstGeom prst="rect">
            <a:avLst/>
          </a:prstGeom>
          <a:noFill/>
          <a:ln w="25400">
            <a:noFill/>
          </a:ln>
        </p:spPr>
        <p:txBody>
          <a:bodyPr wrap="square" rtlCol="0">
            <a:spAutoFit/>
          </a:bodyPr>
          <a:lstStyle/>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第１回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7</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第２回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29</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第３回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8</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第４回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12</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25</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第５回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31</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第６回　令和２年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ja-JP" altLang="en-US" sz="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（書面開催）</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テキスト ボックス 28"/>
          <p:cNvSpPr txBox="1"/>
          <p:nvPr/>
        </p:nvSpPr>
        <p:spPr>
          <a:xfrm>
            <a:off x="7403982" y="2137084"/>
            <a:ext cx="1870148" cy="1082219"/>
          </a:xfrm>
          <a:prstGeom prst="rect">
            <a:avLst/>
          </a:prstGeom>
          <a:noFill/>
          <a:ln w="25400">
            <a:noFill/>
          </a:ln>
        </p:spPr>
        <p:txBody>
          <a:bodyPr wrap="square" rtlCol="0">
            <a:spAutoFit/>
          </a:bodyPr>
          <a:lstStyle/>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第１回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16</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第２回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22</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第３回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11</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9</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第４回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31</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29</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第５回　令和　</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15</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第６回　令和　</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8</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25</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ボックス 29"/>
          <p:cNvSpPr txBox="1"/>
          <p:nvPr/>
        </p:nvSpPr>
        <p:spPr>
          <a:xfrm>
            <a:off x="7403983" y="3757264"/>
            <a:ext cx="1988296" cy="917239"/>
          </a:xfrm>
          <a:prstGeom prst="rect">
            <a:avLst/>
          </a:prstGeom>
          <a:noFill/>
          <a:ln w="25400">
            <a:noFill/>
          </a:ln>
        </p:spPr>
        <p:txBody>
          <a:bodyPr wrap="square" rtlCol="0">
            <a:spAutoFit/>
          </a:bodyPr>
          <a:lstStyle/>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第１回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第２回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8</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9</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第３回　平成</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31</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28</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第４回　令和元年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8</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a:t>
            </a:r>
            <a:endPar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第５回　令和</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072"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書面開催</a:t>
            </a:r>
            <a:r>
              <a:rPr lang="en-US" altLang="ja-JP" sz="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3111543" y="3008794"/>
            <a:ext cx="1353256" cy="230832"/>
          </a:xfrm>
          <a:prstGeom prst="rect">
            <a:avLst/>
          </a:prstGeom>
          <a:noFill/>
          <a:ln w="25400">
            <a:noFill/>
          </a:ln>
        </p:spPr>
        <p:txBody>
          <a:bodyPr wrap="none" rtlCol="0">
            <a:spAutoFit/>
          </a:bodyPr>
          <a:lstStyle/>
          <a:p>
            <a:pPr algn="ctr"/>
            <a:r>
              <a:rPr lang="en-US" altLang="ja-JP" sz="900" dirty="0">
                <a:latin typeface="Meiryo UI" panose="020B0604030504040204" pitchFamily="50" charset="-128"/>
                <a:ea typeface="Meiryo UI" panose="020B0604030504040204" pitchFamily="50" charset="-128"/>
                <a:cs typeface="Meiryo UI" panose="020B0604030504040204" pitchFamily="50" charset="-128"/>
              </a:rPr>
              <a:t>※2020</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月開催時点</a:t>
            </a:r>
          </a:p>
        </p:txBody>
      </p:sp>
      <p:sp>
        <p:nvSpPr>
          <p:cNvPr id="53" name="テキスト ボックス 52"/>
          <p:cNvSpPr txBox="1"/>
          <p:nvPr/>
        </p:nvSpPr>
        <p:spPr>
          <a:xfrm>
            <a:off x="4851348" y="5983478"/>
            <a:ext cx="5145507" cy="774251"/>
          </a:xfrm>
          <a:prstGeom prst="rect">
            <a:avLst/>
          </a:prstGeom>
          <a:noFill/>
        </p:spPr>
        <p:txBody>
          <a:bodyPr wrap="square" rtlCol="0">
            <a:spAutoFit/>
          </a:bodyPr>
          <a:lstStyle/>
          <a:p>
            <a:pPr marL="665301" indent="-665301"/>
            <a:r>
              <a:rPr lang="ja-JP" altLang="en-US" sz="1477" b="1" u="sng" dirty="0">
                <a:latin typeface="メイリオ" panose="020B0604030504040204" pitchFamily="50" charset="-128"/>
                <a:ea typeface="メイリオ" panose="020B0604030504040204" pitchFamily="50" charset="-128"/>
                <a:cs typeface="メイリオ" panose="020B0604030504040204" pitchFamily="50" charset="-128"/>
              </a:rPr>
              <a:t>１．</a:t>
            </a:r>
            <a:r>
              <a:rPr lang="en-US" altLang="ja-JP" sz="1477"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77"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グローバル</a:t>
            </a:r>
            <a:r>
              <a:rPr lang="en-US" altLang="ja-JP" sz="1477"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77" b="1" u="sng" dirty="0">
                <a:latin typeface="メイリオ" panose="020B0604030504040204" pitchFamily="50" charset="-128"/>
                <a:ea typeface="メイリオ" panose="020B0604030504040204" pitchFamily="50" charset="-128"/>
                <a:cs typeface="メイリオ" panose="020B0604030504040204" pitchFamily="50" charset="-128"/>
              </a:rPr>
              <a:t>をリードする</a:t>
            </a:r>
            <a:endParaRPr lang="en-US" altLang="ja-JP" sz="1477" b="1" u="sng" dirty="0">
              <a:latin typeface="メイリオ" panose="020B0604030504040204" pitchFamily="50" charset="-128"/>
              <a:ea typeface="メイリオ" panose="020B0604030504040204" pitchFamily="50" charset="-128"/>
              <a:cs typeface="メイリオ" panose="020B0604030504040204" pitchFamily="50" charset="-128"/>
            </a:endParaRPr>
          </a:p>
          <a:p>
            <a:pPr marL="665301" indent="-665301"/>
            <a:r>
              <a:rPr lang="ja-JP" altLang="en-US" sz="1477" b="1" u="sng" dirty="0">
                <a:latin typeface="メイリオ" panose="020B0604030504040204" pitchFamily="50" charset="-128"/>
                <a:ea typeface="メイリオ" panose="020B0604030504040204" pitchFamily="50" charset="-128"/>
                <a:cs typeface="メイリオ" panose="020B0604030504040204" pitchFamily="50" charset="-128"/>
              </a:rPr>
              <a:t>２．</a:t>
            </a:r>
            <a:r>
              <a:rPr lang="en-US" altLang="ja-JP" sz="1477"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77"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信頼の価値</a:t>
            </a:r>
            <a:r>
              <a:rPr lang="en-US" altLang="ja-JP" sz="1477"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77" b="1" u="sng" dirty="0">
                <a:latin typeface="メイリオ" panose="020B0604030504040204" pitchFamily="50" charset="-128"/>
                <a:ea typeface="メイリオ" panose="020B0604030504040204" pitchFamily="50" charset="-128"/>
                <a:cs typeface="メイリオ" panose="020B0604030504040204" pitchFamily="50" charset="-128"/>
              </a:rPr>
              <a:t>を創出する</a:t>
            </a:r>
            <a:r>
              <a:rPr lang="en-US" altLang="ja-JP" sz="1477" b="1" u="sng"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77"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Proven in Japan</a:t>
            </a:r>
            <a:r>
              <a:rPr lang="en-US" altLang="ja-JP" sz="1477" b="1" u="sng" dirty="0">
                <a:latin typeface="メイリオ" panose="020B0604030504040204" pitchFamily="50" charset="-128"/>
                <a:ea typeface="メイリオ" panose="020B0604030504040204" pitchFamily="50" charset="-128"/>
                <a:cs typeface="メイリオ" panose="020B0604030504040204" pitchFamily="50" charset="-128"/>
              </a:rPr>
              <a:t>~</a:t>
            </a:r>
          </a:p>
          <a:p>
            <a:pPr marL="665301" indent="-665301"/>
            <a:r>
              <a:rPr lang="ja-JP" altLang="en-US" sz="1477" b="1" u="sng" dirty="0">
                <a:latin typeface="メイリオ" panose="020B0604030504040204" pitchFamily="50" charset="-128"/>
                <a:ea typeface="メイリオ" panose="020B0604030504040204" pitchFamily="50" charset="-128"/>
                <a:cs typeface="メイリオ" panose="020B0604030504040204" pitchFamily="50" charset="-128"/>
              </a:rPr>
              <a:t>３．</a:t>
            </a:r>
            <a:r>
              <a:rPr lang="en-US" altLang="ja-JP" sz="1477"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77"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中小企業・地域</a:t>
            </a:r>
            <a:r>
              <a:rPr lang="en-US" altLang="ja-JP" sz="1477"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77" b="1" u="sng" dirty="0" err="1">
                <a:latin typeface="メイリオ" panose="020B0604030504040204" pitchFamily="50" charset="-128"/>
                <a:ea typeface="メイリオ" panose="020B0604030504040204" pitchFamily="50" charset="-128"/>
                <a:cs typeface="メイリオ" panose="020B0604030504040204" pitchFamily="50" charset="-128"/>
              </a:rPr>
              <a:t>まで</a:t>
            </a:r>
            <a:r>
              <a:rPr lang="ja-JP" altLang="en-US" sz="1477" b="1" u="sng" dirty="0">
                <a:latin typeface="メイリオ" panose="020B0604030504040204" pitchFamily="50" charset="-128"/>
                <a:ea typeface="メイリオ" panose="020B0604030504040204" pitchFamily="50" charset="-128"/>
                <a:cs typeface="メイリオ" panose="020B0604030504040204" pitchFamily="50" charset="-128"/>
              </a:rPr>
              <a:t>展開する</a:t>
            </a:r>
            <a:endParaRPr lang="en-US" altLang="ja-JP" sz="1477"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正方形/長方形 49"/>
          <p:cNvSpPr/>
          <p:nvPr/>
        </p:nvSpPr>
        <p:spPr>
          <a:xfrm>
            <a:off x="1875556" y="1750848"/>
            <a:ext cx="2712635" cy="246221"/>
          </a:xfrm>
          <a:prstGeom prst="rect">
            <a:avLst/>
          </a:prstGeom>
          <a:ln w="38100">
            <a:solidFill>
              <a:srgbClr val="0000CC"/>
            </a:solidFill>
          </a:ln>
        </p:spPr>
        <p:txBody>
          <a:bodyPr wrap="square">
            <a:spAutoFit/>
          </a:bodyPr>
          <a:lstStyle/>
          <a:p>
            <a:r>
              <a:rPr kumimoji="0" lang="ja-JP" altLang="en-US" sz="1000" b="1" u="sng" dirty="0">
                <a:latin typeface="Meiryo UI" panose="020B0604030504040204" pitchFamily="50" charset="-128"/>
                <a:ea typeface="Meiryo UI" panose="020B0604030504040204" pitchFamily="50" charset="-128"/>
                <a:cs typeface="Meiryo UI" panose="020B0604030504040204" pitchFamily="50" charset="-128"/>
              </a:rPr>
              <a:t>アクションプランを加速化する</a:t>
            </a:r>
            <a:r>
              <a:rPr kumimoji="0" lang="ja-JP" altLang="en-US" sz="10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３つの指針</a:t>
            </a:r>
            <a:r>
              <a:rPr kumimoji="0" lang="ja-JP" altLang="en-US" sz="1000" b="1" dirty="0">
                <a:latin typeface="Meiryo UI" panose="020B0604030504040204" pitchFamily="50" charset="-128"/>
                <a:ea typeface="Meiryo UI" panose="020B0604030504040204" pitchFamily="50" charset="-128"/>
                <a:cs typeface="Meiryo UI" panose="020B0604030504040204" pitchFamily="50" charset="-128"/>
              </a:rPr>
              <a:t>を提示</a:t>
            </a:r>
            <a:endParaRPr kumimoji="0" lang="en-US" altLang="ja-JP" sz="10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4818400" y="5714636"/>
            <a:ext cx="3589444" cy="319639"/>
          </a:xfrm>
          <a:prstGeom prst="rect">
            <a:avLst/>
          </a:prstGeom>
        </p:spPr>
        <p:txBody>
          <a:bodyPr wrap="none">
            <a:spAutoFit/>
          </a:bodyPr>
          <a:lstStyle/>
          <a:p>
            <a:r>
              <a:rPr lang="ja-JP" altLang="en-US" sz="1477" b="1" dirty="0">
                <a:latin typeface="メイリオ" panose="020B0604030504040204" pitchFamily="50" charset="-128"/>
                <a:ea typeface="メイリオ" panose="020B0604030504040204" pitchFamily="50" charset="-128"/>
                <a:cs typeface="メイリオ" panose="020B0604030504040204" pitchFamily="50" charset="-128"/>
              </a:rPr>
              <a:t>産業サイバーセキュリティの加速化指針</a:t>
            </a:r>
            <a:endParaRPr lang="ja-JP" altLang="en-US" sz="1477" b="1" dirty="0"/>
          </a:p>
        </p:txBody>
      </p:sp>
      <p:sp>
        <p:nvSpPr>
          <p:cNvPr id="13" name="下矢印 12"/>
          <p:cNvSpPr/>
          <p:nvPr/>
        </p:nvSpPr>
        <p:spPr bwMode="auto">
          <a:xfrm>
            <a:off x="5718065" y="5278464"/>
            <a:ext cx="3071145" cy="402804"/>
          </a:xfrm>
          <a:prstGeom prst="downArrow">
            <a:avLst/>
          </a:prstGeom>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l"/>
            <a:endParaRPr kumimoji="0" lang="ja-JP" altLang="en-US" sz="1662" dirty="0"/>
          </a:p>
        </p:txBody>
      </p:sp>
      <p:sp>
        <p:nvSpPr>
          <p:cNvPr id="12" name="角丸四角形 11"/>
          <p:cNvSpPr/>
          <p:nvPr/>
        </p:nvSpPr>
        <p:spPr bwMode="auto">
          <a:xfrm>
            <a:off x="5057503" y="548680"/>
            <a:ext cx="4334776" cy="4722620"/>
          </a:xfrm>
          <a:prstGeom prst="roundRect">
            <a:avLst>
              <a:gd name="adj" fmla="val 2734"/>
            </a:avLst>
          </a:prstGeom>
          <a:noFill/>
          <a:ln w="38100">
            <a:solidFill>
              <a:srgbClr val="FF0000">
                <a:alpha val="30000"/>
              </a:srgbClr>
            </a:solidFill>
            <a:miter lim="800000"/>
            <a:headEnd/>
            <a:tailEnd/>
          </a:ln>
          <a:effectLst/>
        </p:spPr>
        <p:txBody>
          <a:bodyPr wrap="none" rtlCol="0" anchor="ctr"/>
          <a:lstStyle/>
          <a:p>
            <a:pPr algn="l"/>
            <a:endParaRPr kumimoji="0" lang="ja-JP" altLang="en-US" sz="1662" dirty="0"/>
          </a:p>
        </p:txBody>
      </p:sp>
      <p:cxnSp>
        <p:nvCxnSpPr>
          <p:cNvPr id="23" name="直線矢印コネクタ 22"/>
          <p:cNvCxnSpPr/>
          <p:nvPr/>
        </p:nvCxnSpPr>
        <p:spPr>
          <a:xfrm>
            <a:off x="3934298" y="1498082"/>
            <a:ext cx="1144756" cy="6509"/>
          </a:xfrm>
          <a:prstGeom prst="straightConnector1">
            <a:avLst/>
          </a:prstGeom>
          <a:ln w="38100">
            <a:solidFill>
              <a:srgbClr val="FF0000">
                <a:alpha val="30000"/>
              </a:srgb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カギ線コネクタ 56"/>
          <p:cNvCxnSpPr/>
          <p:nvPr/>
        </p:nvCxnSpPr>
        <p:spPr>
          <a:xfrm>
            <a:off x="4556150" y="1976503"/>
            <a:ext cx="364769" cy="3561521"/>
          </a:xfrm>
          <a:prstGeom prst="bentConnector2">
            <a:avLst/>
          </a:prstGeom>
          <a:ln w="38100">
            <a:solidFill>
              <a:srgbClr val="0000C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1874437" y="2242862"/>
            <a:ext cx="1690697" cy="246221"/>
          </a:xfrm>
          <a:prstGeom prst="rect">
            <a:avLst/>
          </a:prstGeom>
          <a:ln w="38100">
            <a:solidFill>
              <a:schemeClr val="accent5">
                <a:lumMod val="60000"/>
                <a:lumOff val="40000"/>
              </a:schemeClr>
            </a:solidFill>
          </a:ln>
        </p:spPr>
        <p:txBody>
          <a:bodyPr wrap="square">
            <a:spAutoFit/>
          </a:bodyPr>
          <a:lstStyle/>
          <a:p>
            <a:r>
              <a:rPr kumimoji="0" lang="ja-JP" altLang="en-US" sz="10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産業界へのメッセージ</a:t>
            </a:r>
            <a:r>
              <a:rPr kumimoji="0" lang="ja-JP" altLang="en-US" sz="1000" b="1" dirty="0">
                <a:latin typeface="Meiryo UI" panose="020B0604030504040204" pitchFamily="50" charset="-128"/>
                <a:ea typeface="Meiryo UI" panose="020B0604030504040204" pitchFamily="50" charset="-128"/>
                <a:cs typeface="Meiryo UI" panose="020B0604030504040204" pitchFamily="50" charset="-128"/>
              </a:rPr>
              <a:t>を発信　</a:t>
            </a:r>
            <a:endParaRPr kumimoji="0"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テキスト ボックス 60"/>
          <p:cNvSpPr txBox="1"/>
          <p:nvPr/>
        </p:nvSpPr>
        <p:spPr>
          <a:xfrm>
            <a:off x="563102" y="3259488"/>
            <a:ext cx="4083240" cy="2862322"/>
          </a:xfrm>
          <a:prstGeom prst="rect">
            <a:avLst/>
          </a:prstGeom>
          <a:noFill/>
        </p:spPr>
        <p:txBody>
          <a:bodyPr wrap="square" rtlCol="0">
            <a:spAutoFit/>
          </a:bodyPr>
          <a:lstStyle/>
          <a:p>
            <a:pPr>
              <a:spcBef>
                <a:spcPts val="100"/>
              </a:spcBef>
              <a:spcAft>
                <a:spcPts val="511"/>
              </a:spcAft>
            </a:pPr>
            <a:r>
              <a:rPr lang="ja-JP" altLang="en-US"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泉澤　清次</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三菱重工業株式会社取締役社長</a:t>
            </a:r>
          </a:p>
          <a:p>
            <a:pPr>
              <a:spcBef>
                <a:spcPts val="100"/>
              </a:spcBef>
              <a:spcAft>
                <a:spcPts val="511"/>
              </a:spcAft>
            </a:pPr>
            <a:r>
              <a:rPr lang="ja-JP" altLang="en-US"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遠藤　信博</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日本経済団体連合会サイバーセキュリティ委員長、</a:t>
            </a:r>
          </a:p>
          <a:p>
            <a:pPr>
              <a:spcBef>
                <a:spcPts val="100"/>
              </a:spcBef>
              <a:spcAft>
                <a:spcPts val="511"/>
              </a:spcAft>
            </a:pP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日本電気株式会社取締役会長等</a:t>
            </a:r>
          </a:p>
          <a:p>
            <a:pPr>
              <a:spcBef>
                <a:spcPts val="100"/>
              </a:spcBef>
              <a:spcAft>
                <a:spcPts val="511"/>
              </a:spcAft>
            </a:pPr>
            <a:r>
              <a:rPr lang="ja-JP" altLang="en-US"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大林　剛郎</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日本情報ｼｽﾃﾑ･ﾕｰｻﾞｰ協会会長、</a:t>
            </a:r>
          </a:p>
          <a:p>
            <a:pPr>
              <a:spcBef>
                <a:spcPts val="100"/>
              </a:spcBef>
              <a:spcAft>
                <a:spcPts val="511"/>
              </a:spcAft>
            </a:pP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株式会社大林組代表取締役会長</a:t>
            </a:r>
          </a:p>
          <a:p>
            <a:pPr>
              <a:spcBef>
                <a:spcPts val="100"/>
              </a:spcBef>
              <a:spcAft>
                <a:spcPts val="511"/>
              </a:spcAft>
            </a:pPr>
            <a:r>
              <a:rPr lang="ja-JP" altLang="en-US"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櫻田　謙悟</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経済同友会代表幹事、ＳＯＭＰＯホールディングス</a:t>
            </a:r>
            <a:b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グループＣＥＯ取締役　代表執行役社長</a:t>
            </a:r>
          </a:p>
          <a:p>
            <a:pPr>
              <a:spcBef>
                <a:spcPts val="100"/>
              </a:spcBef>
              <a:spcAft>
                <a:spcPts val="511"/>
              </a:spcAft>
            </a:pPr>
            <a:r>
              <a:rPr lang="ja-JP" altLang="en-US"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篠原　弘道</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日本電信電話株式会社取締役会長</a:t>
            </a:r>
          </a:p>
          <a:p>
            <a:pPr>
              <a:spcBef>
                <a:spcPts val="100"/>
              </a:spcBef>
              <a:spcAft>
                <a:spcPts val="511"/>
              </a:spcAft>
            </a:pPr>
            <a:r>
              <a:rPr lang="ja-JP" altLang="en-US"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中西　宏明</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株式会社日立製作所取締役会長</a:t>
            </a:r>
          </a:p>
          <a:p>
            <a:pPr>
              <a:spcBef>
                <a:spcPts val="100"/>
              </a:spcBef>
              <a:spcAft>
                <a:spcPts val="511"/>
              </a:spcAft>
            </a:pPr>
            <a:r>
              <a:rPr lang="ja-JP" altLang="en-US"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船橋　洋一</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アジア・パシフィック・イニシアティブ理事長</a:t>
            </a:r>
          </a:p>
          <a:p>
            <a:pPr>
              <a:spcBef>
                <a:spcPts val="100"/>
              </a:spcBef>
              <a:spcAft>
                <a:spcPts val="511"/>
              </a:spcAft>
            </a:pPr>
            <a:r>
              <a:rPr lang="ja-JP" altLang="en-US"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村井　純</a:t>
            </a:r>
            <a:r>
              <a:rPr lang="en-US" altLang="ja-JP"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座長</a:t>
            </a:r>
            <a:r>
              <a:rPr lang="en-US" altLang="ja-JP"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慶應義塾大学教授</a:t>
            </a:r>
          </a:p>
          <a:p>
            <a:pPr>
              <a:spcBef>
                <a:spcPts val="100"/>
              </a:spcBef>
              <a:spcAft>
                <a:spcPts val="511"/>
              </a:spcAft>
            </a:pPr>
            <a:r>
              <a:rPr lang="ja-JP" altLang="en-US" sz="10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渡辺　佳英</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日本商工会議所特別顧問、大崎電気工業株式会社</a:t>
            </a:r>
            <a:b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取締役会長</a:t>
            </a:r>
          </a:p>
        </p:txBody>
      </p:sp>
      <p:sp>
        <p:nvSpPr>
          <p:cNvPr id="39" name="正方形/長方形 38"/>
          <p:cNvSpPr/>
          <p:nvPr/>
        </p:nvSpPr>
        <p:spPr>
          <a:xfrm>
            <a:off x="1881291" y="2735905"/>
            <a:ext cx="2178464" cy="246221"/>
          </a:xfrm>
          <a:prstGeom prst="rect">
            <a:avLst/>
          </a:prstGeom>
          <a:ln w="38100">
            <a:solidFill>
              <a:srgbClr val="FF0000"/>
            </a:solidFill>
          </a:ln>
        </p:spPr>
        <p:txBody>
          <a:bodyPr wrap="square">
            <a:spAutoFit/>
          </a:bodyPr>
          <a:lstStyle/>
          <a:p>
            <a:r>
              <a:rPr kumimoji="0" lang="ja-JP" altLang="en-US" sz="10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サイバーセキュリティ強化運動</a:t>
            </a:r>
            <a:r>
              <a:rPr kumimoji="0" lang="ja-JP" altLang="en-US" sz="1000" b="1" u="sng" dirty="0">
                <a:latin typeface="Meiryo UI" panose="020B0604030504040204" pitchFamily="50" charset="-128"/>
                <a:ea typeface="Meiryo UI" panose="020B0604030504040204" pitchFamily="50" charset="-128"/>
                <a:cs typeface="Meiryo UI" panose="020B0604030504040204" pitchFamily="50" charset="-128"/>
              </a:rPr>
              <a:t>の展開</a:t>
            </a:r>
            <a:r>
              <a:rPr kumimoji="0" lang="ja-JP" altLang="en-US" sz="1000" b="1" dirty="0">
                <a:latin typeface="Meiryo UI" panose="020B0604030504040204" pitchFamily="50" charset="-128"/>
                <a:ea typeface="Meiryo UI" panose="020B0604030504040204" pitchFamily="50" charset="-128"/>
                <a:cs typeface="Meiryo UI" panose="020B0604030504040204" pitchFamily="50" charset="-128"/>
              </a:rPr>
              <a:t>　</a:t>
            </a:r>
            <a:endParaRPr kumimoji="0"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スライド番号プレースホルダー 5">
            <a:extLst>
              <a:ext uri="{FF2B5EF4-FFF2-40B4-BE49-F238E27FC236}">
                <a16:creationId xmlns:a16="http://schemas.microsoft.com/office/drawing/2014/main" id="{CCF8E2AB-9826-4DC1-A3F9-7DC91FAAD5BB}"/>
              </a:ext>
            </a:extLst>
          </p:cNvPr>
          <p:cNvSpPr>
            <a:spLocks noGrp="1"/>
          </p:cNvSpPr>
          <p:nvPr>
            <p:ph type="sldNum" sz="quarter" idx="12"/>
          </p:nvPr>
        </p:nvSpPr>
        <p:spPr>
          <a:xfrm>
            <a:off x="7605295" y="6552000"/>
            <a:ext cx="2304000" cy="307777"/>
          </a:xfrm>
          <a:prstGeom prst="rect">
            <a:avLst/>
          </a:prstGeom>
        </p:spPr>
        <p:txBody>
          <a:bodyPr anchor="ctr" anchorCtr="0">
            <a:spAutoFit/>
          </a:bodyPr>
          <a:lstStyle/>
          <a:p>
            <a:fld id="{DBFB1F43-6F2E-4538-AABB-23AEDF146290}" type="slidenum">
              <a:rPr lang="ja-JP" altLang="en-US" smtClean="0">
                <a:solidFill>
                  <a:srgbClr val="002060"/>
                </a:solidFill>
                <a:latin typeface="Meiryo UI" panose="020B0604030504040204" pitchFamily="50" charset="-128"/>
                <a:ea typeface="Meiryo UI" panose="020B0604030504040204" pitchFamily="50" charset="-128"/>
              </a:rPr>
              <a:pPr/>
              <a:t>8</a:t>
            </a:fld>
            <a:endParaRPr lang="ja-JP" altLang="en-US" dirty="0">
              <a:solidFill>
                <a:srgbClr val="00206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52637642"/>
      </p:ext>
    </p:extLst>
  </p:cSld>
  <p:clrMapOvr>
    <a:masterClrMapping/>
  </p:clrMapOvr>
</p:sld>
</file>

<file path=ppt/theme/theme1.xml><?xml version="1.0" encoding="utf-8"?>
<a:theme xmlns:a="http://schemas.openxmlformats.org/drawingml/2006/main" name="【機○・記載例な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DDDDD"/>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wrap="none" rtlCol="0" anchor="ctr"/>
      <a:lstStyle>
        <a:defPPr algn="l">
          <a:defRPr kumimoji="0" sz="1800" dirty="0" smtClean="0">
            <a:latin typeface="Meiryo UI" panose="020B0604030504040204" pitchFamily="50" charset="-128"/>
            <a:ea typeface="Meiryo UI" panose="020B0604030504040204" pitchFamily="50" charset="-128"/>
          </a:defRPr>
        </a:defPPr>
      </a:lstStyle>
    </a:spDef>
    <a:txDef>
      <a:spPr>
        <a:noFill/>
      </a:spPr>
      <a:bodyPr wrap="square" rtlCol="0">
        <a:spAutoFit/>
      </a:bodyPr>
      <a:lstStyle>
        <a:defPPr>
          <a:defRPr kumimoji="1" dirty="0" smtClean="0">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1.pptx" id="{701444D8-EF31-4EB0-BD1C-F30C1B0DED45}" vid="{6E5706C9-2896-4B8F-93B9-F133632A857E}"/>
    </a:ext>
  </a:extLst>
</a:theme>
</file>

<file path=ppt/theme/theme2.xml><?xml version="1.0" encoding="utf-8"?>
<a:theme xmlns:a="http://schemas.openxmlformats.org/drawingml/2006/main" name="IPA2004">
  <a:themeElements>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PA200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2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2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A20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A20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A20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A20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A20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A20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A20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A20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A20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A20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A20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IPA2004">
  <a:themeElements>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PA200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2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2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A20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A20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A20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A20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A20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A20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A20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A20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A20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A20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A20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IPA2004">
  <a:themeElements>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PA200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2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2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A20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A20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A20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A20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A20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A20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A20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A20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A20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A20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A20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IPA2004">
  <a:themeElements>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PA200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A20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A20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A20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A20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A20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A20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A20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A20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A20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A20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A20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PAテンプレートデザイン_20151104.potx" id="{7A2FBEA4-6E63-42AF-BF3D-B26C41A01E2D}" vid="{E17A614D-12A2-40FA-BEED-C08CBDC4E1CC}"/>
    </a:ext>
  </a:extLst>
</a:theme>
</file>

<file path=ppt/theme/theme6.xml><?xml version="1.0" encoding="utf-8"?>
<a:theme xmlns:a="http://schemas.openxmlformats.org/drawingml/2006/main" name="4_IPA2004">
  <a:themeElements>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PA200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PA20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A20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A20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A20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A20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A20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A200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A20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A20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A20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A20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A20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PAテンプレートデザイン_20151104.potx" id="{7A2FBEA4-6E63-42AF-BF3D-B26C41A01E2D}" vid="{E17A614D-12A2-40FA-BEED-C08CBDC4E1CC}"/>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5978</Words>
  <Application>Microsoft Office PowerPoint</Application>
  <PresentationFormat>A4 210 x 297 mm</PresentationFormat>
  <Paragraphs>856</Paragraphs>
  <Slides>36</Slides>
  <Notes>8</Notes>
  <HiddenSlides>0</HiddenSlides>
  <MMClips>0</MMClips>
  <ScaleCrop>false</ScaleCrop>
  <HeadingPairs>
    <vt:vector size="6" baseType="variant">
      <vt:variant>
        <vt:lpstr>使用されているフォント</vt:lpstr>
      </vt:variant>
      <vt:variant>
        <vt:i4>11</vt:i4>
      </vt:variant>
      <vt:variant>
        <vt:lpstr>テーマ</vt:lpstr>
      </vt:variant>
      <vt:variant>
        <vt:i4>6</vt:i4>
      </vt:variant>
      <vt:variant>
        <vt:lpstr>スライド タイトル</vt:lpstr>
      </vt:variant>
      <vt:variant>
        <vt:i4>36</vt:i4>
      </vt:variant>
    </vt:vector>
  </HeadingPairs>
  <TitlesOfParts>
    <vt:vector size="53" baseType="lpstr">
      <vt:lpstr>Arial 見出し</vt:lpstr>
      <vt:lpstr>HGP創英角ｺﾞｼｯｸUB</vt:lpstr>
      <vt:lpstr>IPA Pゴシック</vt:lpstr>
      <vt:lpstr>IPAexゴシック</vt:lpstr>
      <vt:lpstr>Meiryo UI</vt:lpstr>
      <vt:lpstr>ＭＳ Ｐゴシック</vt:lpstr>
      <vt:lpstr>メイリオ</vt:lpstr>
      <vt:lpstr>Arial</vt:lpstr>
      <vt:lpstr>Calibri</vt:lpstr>
      <vt:lpstr>Tahoma</vt:lpstr>
      <vt:lpstr>Wingdings</vt:lpstr>
      <vt:lpstr>【機○・記載例なし】</vt:lpstr>
      <vt:lpstr>IPA2004</vt:lpstr>
      <vt:lpstr>1_IPA2004</vt:lpstr>
      <vt:lpstr>2_IPA2004</vt:lpstr>
      <vt:lpstr>3_IPA2004</vt:lpstr>
      <vt:lpstr>4_IPA2004</vt:lpstr>
      <vt:lpstr>中小企業におけるサイバーセキュリティ対策 普及に向けた施策等について</vt:lpstr>
      <vt:lpstr>独立行政法人 情報処理推進機構（IPA）とは</vt:lpstr>
      <vt:lpstr>目次</vt:lpstr>
      <vt:lpstr>情報セキュリティ10大脅威2020  「個人」および「組織」向けの脅威の順位</vt:lpstr>
      <vt:lpstr>PowerPoint プレゼンテーション</vt:lpstr>
      <vt:lpstr>PowerPoint プレゼンテーション</vt:lpstr>
      <vt:lpstr>中小企業における対策の状況 情報セキュリティ対策を進める上での課題点</vt:lpstr>
      <vt:lpstr>目次</vt:lpstr>
      <vt:lpstr>産業サイバーセキュリティ研究会とWGの設置による検討体制</vt:lpstr>
      <vt:lpstr>中小企業における現場対応の徹底支援 　~事前の備えから、インシデントが発生してしまった後の対応・復旧支援まで</vt:lpstr>
      <vt:lpstr>情報セキュリティ対策 よくある質問</vt:lpstr>
      <vt:lpstr>SECURITY ACTION 制度概要 https://www.ipa.go.jp/security/security-action/</vt:lpstr>
      <vt:lpstr>PowerPoint プレゼンテーション</vt:lpstr>
      <vt:lpstr>PowerPoint プレゼンテーション</vt:lpstr>
      <vt:lpstr>PowerPoint プレゼンテーション</vt:lpstr>
      <vt:lpstr>SECURITY ACTION 申込手順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サイバーセキュリティお助け隊実証事業（2019年度の取組）</vt:lpstr>
      <vt:lpstr>2019年度サイバーセキュリティお助け隊実証事業の結果</vt:lpstr>
      <vt:lpstr>2019年度実証事業の結果を踏まえた2020年度実証事業の取組</vt:lpstr>
      <vt:lpstr>産業界を挙げたサプライチェーン全体の サイバーセキュリティ強化運動の展開</vt:lpstr>
      <vt:lpstr>サプライチェーン・サイバーセキュリティ・ コンソーシアム（SC3）の全体像</vt:lpstr>
      <vt:lpstr>地域に根付いたセキュリティ・コミュニティ（地域SECUNITY）の形成促進</vt:lpstr>
      <vt:lpstr>目次</vt:lpstr>
      <vt:lpstr>PowerPoint プレゼンテーション</vt:lpstr>
      <vt:lpstr>情報セキュリティ対策支援サイト 5分でできる！自社診断＆ポイント学習</vt:lpstr>
      <vt:lpstr>映像で知る情報セキュリティ https://www.ipa.go.jp/security/keihatsu/videos/</vt:lpstr>
      <vt:lpstr>PowerPoint プレゼンテーション</vt:lpstr>
      <vt:lpstr>IT利用者に求められるIT知識を 習得できる国家試験</vt:lpstr>
      <vt:lpstr>新国家資格 「情報処理安全確保支援士」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2019-04-25T05:07:52Z</dcterms:created>
  <dcterms:modified xsi:type="dcterms:W3CDTF">2020-12-03T12:20:22Z</dcterms:modified>
</cp:coreProperties>
</file>