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1"/>
  </p:notesMasterIdLst>
  <p:sldIdLst>
    <p:sldId id="347" r:id="rId2"/>
    <p:sldId id="345" r:id="rId3"/>
    <p:sldId id="348" r:id="rId4"/>
    <p:sldId id="349" r:id="rId5"/>
    <p:sldId id="350" r:id="rId6"/>
    <p:sldId id="354" r:id="rId7"/>
    <p:sldId id="355" r:id="rId8"/>
    <p:sldId id="356" r:id="rId9"/>
    <p:sldId id="35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0"/>
    <a:srgbClr val="66FFFF"/>
    <a:srgbClr val="FF5050"/>
    <a:srgbClr val="FEE8FD"/>
    <a:srgbClr val="B60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90589" autoAdjust="0"/>
  </p:normalViewPr>
  <p:slideViewPr>
    <p:cSldViewPr snapToGrid="0">
      <p:cViewPr varScale="1">
        <p:scale>
          <a:sx n="77" d="100"/>
          <a:sy n="77" d="100"/>
        </p:scale>
        <p:origin x="26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5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55C9-D60B-41E2-8B31-8AEB533DDC74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F7A6B-47E9-4AAC-86A8-E9E24BF34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47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F7A6B-47E9-4AAC-86A8-E9E24BF34B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90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1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1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0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9C8C-1F95-417C-9EC6-E408CCA3058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07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9C8C-1F95-417C-9EC6-E408CCA3058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0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9C8C-1F95-417C-9EC6-E408CCA3058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84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3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515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2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5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56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4490"/>
            <a:ext cx="10287000" cy="707886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2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3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25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8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C2DC-174B-4B21-93A8-9D2F9487F9D2}" type="datetimeFigureOut">
              <a:rPr kumimoji="1" lang="ja-JP" altLang="en-US" smtClean="0"/>
              <a:t>2020/11/30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F3FD-CC3C-469C-A2AB-4FF9279F7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18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r="1840" b="15257"/>
          <a:stretch/>
        </p:blipFill>
        <p:spPr bwMode="auto">
          <a:xfrm>
            <a:off x="10478506" y="104629"/>
            <a:ext cx="1570974" cy="34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2.bp.blogspot.com/-oR7ONsqhFg0/VmFjaB5Fg4I/AAAAAAAA1Ug/Xlr-iM7A-44/s800/job_sagyouin_helmet.png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9074" y="2894660"/>
            <a:ext cx="11253852" cy="140481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東京都</a:t>
            </a:r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</a:t>
            </a: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</a:t>
            </a:r>
            <a:endParaRPr lang="en-US" altLang="ja-JP" sz="4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向上</a:t>
            </a:r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支援</a:t>
            </a: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</a:t>
            </a:r>
            <a:endParaRPr lang="en-US" altLang="ja-JP" sz="4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4800" b="1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事業概要</a:t>
            </a:r>
            <a:endParaRPr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6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１．事業概要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169181" y="1187734"/>
            <a:ext cx="10728000" cy="646331"/>
          </a:xfrm>
          <a:prstGeom prst="rect">
            <a:avLst/>
          </a:prstGeom>
          <a:solidFill>
            <a:srgbClr val="F6F6C0"/>
          </a:solidFill>
          <a:ln w="9525">
            <a:noFill/>
            <a:miter lim="800000"/>
            <a:headEnd/>
            <a:tailEnd/>
          </a:ln>
          <a:extLst/>
        </p:spPr>
        <p:txBody>
          <a:bodyPr wrap="square" lIns="180000" rIns="90000" rtlCol="0">
            <a:spAutoFit/>
          </a:bodyPr>
          <a:lstStyle/>
          <a:p>
            <a:pPr fontAlgn="ctr"/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東京都中小企業サイバーセキュリティ向上支援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 bwMode="auto">
          <a:xfrm>
            <a:off x="150062" y="2139740"/>
            <a:ext cx="11464113" cy="415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714375" indent="-352425" font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中小企業に対する「サイバー攻撃の実態を把握」するとともに「自立的なサイバーセキュリティ対策の後押し」「サイバーセキュリティ対策に対する意識の向上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」を行うことを目的とした東京都の中小企業支援事業です。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61950" fontAlgn="ctr">
              <a:lnSpc>
                <a:spcPct val="130000"/>
              </a:lnSpc>
            </a:pPr>
            <a:endParaRPr lang="en-US" altLang="ja-JP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14375" indent="-352425" font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請負事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業者</a:t>
            </a:r>
            <a:r>
              <a:rPr lang="en-US" altLang="ja-JP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(NTT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東日本</a:t>
            </a:r>
            <a:r>
              <a:rPr lang="en-US" altLang="ja-JP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が事業主体となり、中小企業のサイバーセキュリティ対策支援を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行います。</a:t>
            </a:r>
            <a:endParaRPr lang="en-US" altLang="ja-JP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87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．実施概要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8E5306-9CC3-4DF6-A2AA-0FE98A11B477}"/>
              </a:ext>
            </a:extLst>
          </p:cNvPr>
          <p:cNvSpPr/>
          <p:nvPr/>
        </p:nvSpPr>
        <p:spPr>
          <a:xfrm>
            <a:off x="116503" y="1463518"/>
            <a:ext cx="11663121" cy="53743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047750" indent="-514350" fontAlgn="ctr">
              <a:spcAft>
                <a:spcPts val="1200"/>
              </a:spcAft>
              <a:buFont typeface="+mj-lt"/>
              <a:buAutoNum type="arabicPeriod"/>
            </a:pPr>
            <a:endParaRPr lang="en-US" altLang="ja-JP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47750" indent="-514350" fontAlgn="ctr">
              <a:spcAft>
                <a:spcPts val="1200"/>
              </a:spcAft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現場調査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アンケート等によるサイバーセキュリティ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対策</a:t>
            </a:r>
            <a:r>
              <a:rPr lang="ja-JP" altLang="en-US" sz="3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状況の実態把握</a:t>
            </a:r>
            <a:endParaRPr lang="en-US" altLang="ja-JP" sz="3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47750" indent="-514350" fontAlgn="ctr">
              <a:spcAft>
                <a:spcPts val="1200"/>
              </a:spcAft>
              <a:buFont typeface="+mj-lt"/>
              <a:buAutoNum type="arabicPeriod"/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セキュリティ対策機器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(UTM)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の設置に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よる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lang="ja-JP" altLang="en-US" sz="3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攻撃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の状況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及び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相談内容</a:t>
            </a:r>
            <a:r>
              <a:rPr lang="ja-JP" altLang="en-US" sz="3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の把握</a:t>
            </a:r>
            <a:r>
              <a:rPr lang="en-US" altLang="ja-JP" sz="3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47750" indent="-514350" fontAlgn="ctr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「標的型攻撃メール訓練」等による</a:t>
            </a:r>
            <a:r>
              <a:rPr lang="ja-JP" altLang="en-US" sz="32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セキュリティ意識把握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 bwMode="auto">
          <a:xfrm>
            <a:off x="272480" y="1140000"/>
            <a:ext cx="93610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実態把握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　</a:t>
            </a:r>
            <a:endParaRPr kumimoji="0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2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３．参加申し込みの流れ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ホームベース 5"/>
          <p:cNvSpPr/>
          <p:nvPr/>
        </p:nvSpPr>
        <p:spPr>
          <a:xfrm rot="5400000">
            <a:off x="5584587" y="-2622957"/>
            <a:ext cx="1152000" cy="8320905"/>
          </a:xfrm>
          <a:prstGeom prst="homePlate">
            <a:avLst>
              <a:gd name="adj" fmla="val 3712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kern="0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</a:t>
            </a:r>
            <a:r>
              <a: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参加お申し込み</a:t>
            </a:r>
            <a:endParaRPr kumimoji="0" lang="ja-JP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ホームベース 9"/>
          <p:cNvSpPr/>
          <p:nvPr/>
        </p:nvSpPr>
        <p:spPr>
          <a:xfrm rot="5400000">
            <a:off x="5584586" y="61079"/>
            <a:ext cx="1152000" cy="8320905"/>
          </a:xfrm>
          <a:prstGeom prst="homePlate">
            <a:avLst>
              <a:gd name="adj" fmla="val 39263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現状・実態把握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43770" y="4922347"/>
            <a:ext cx="4073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事前アンケート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defTabSz="457200"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環境調査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defTabSz="457200"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機器設置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defTabSz="457200">
              <a:buFont typeface="Wingdings" panose="05000000000000000000" pitchFamily="2" charset="2"/>
              <a:buChar char="ü"/>
            </a:pP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事後アンケート</a:t>
            </a: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0530" y="2272303"/>
            <a:ext cx="1195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ja-JP" alt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「本事業における中小企業等の定義」等の対象条件に則り参加決定を判断いたします</a:t>
            </a:r>
            <a:endParaRPr lang="en-US" altLang="ja-JP" sz="27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457200"/>
            <a:endParaRPr lang="en-US" altLang="ja-JP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defTabSz="457200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お客様環境等を総合的に判断し、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事業へのお申し込みをお断り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する場合も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しくは一部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サービスのみ提供となる場合がございます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8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ホームベース 5"/>
          <p:cNvSpPr/>
          <p:nvPr/>
        </p:nvSpPr>
        <p:spPr>
          <a:xfrm rot="5400000">
            <a:off x="5584586" y="-2622957"/>
            <a:ext cx="1152000" cy="8320905"/>
          </a:xfrm>
          <a:prstGeom prst="homePlate">
            <a:avLst>
              <a:gd name="adj" fmla="val 3712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kern="0" dirty="0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支援・相談</a:t>
            </a:r>
            <a:endParaRPr kumimoji="0" lang="ja-JP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6060" y="2218107"/>
            <a:ext cx="6840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セキュリティ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対策サービス体験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相談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窓口等の利用</a:t>
            </a:r>
          </a:p>
        </p:txBody>
      </p:sp>
      <p:sp>
        <p:nvSpPr>
          <p:cNvPr id="15" name="Rectangle 2055"/>
          <p:cNvSpPr>
            <a:spLocks noChangeArrowheads="1"/>
          </p:cNvSpPr>
          <p:nvPr/>
        </p:nvSpPr>
        <p:spPr bwMode="auto">
          <a:xfrm>
            <a:off x="2187683" y="5200991"/>
            <a:ext cx="7449485" cy="1343421"/>
          </a:xfrm>
          <a:prstGeom prst="rect">
            <a:avLst/>
          </a:prstGeom>
          <a:solidFill>
            <a:srgbClr val="FFFFFF"/>
          </a:solidFill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010" tIns="64006" rIns="128010" bIns="6400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Rectangle 2055"/>
          <p:cNvSpPr>
            <a:spLocks noChangeArrowheads="1"/>
          </p:cNvSpPr>
          <p:nvPr/>
        </p:nvSpPr>
        <p:spPr bwMode="auto">
          <a:xfrm>
            <a:off x="2066790" y="5127188"/>
            <a:ext cx="7458018" cy="13323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010" tIns="64006" rIns="128010" bIns="6400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Rectangle 2055"/>
          <p:cNvSpPr>
            <a:spLocks noChangeArrowheads="1"/>
          </p:cNvSpPr>
          <p:nvPr/>
        </p:nvSpPr>
        <p:spPr bwMode="auto">
          <a:xfrm>
            <a:off x="1954430" y="5042290"/>
            <a:ext cx="7420266" cy="1318711"/>
          </a:xfrm>
          <a:prstGeom prst="rect">
            <a:avLst/>
          </a:prstGeom>
          <a:solidFill>
            <a:srgbClr val="FFFFFF"/>
          </a:solidFill>
          <a:ln w="1270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010" tIns="64006" rIns="128010" bIns="64006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209403" y="3703165"/>
            <a:ext cx="813223" cy="737041"/>
            <a:chOff x="247451" y="2594148"/>
            <a:chExt cx="701984" cy="941881"/>
          </a:xfrm>
        </p:grpSpPr>
        <p:pic>
          <p:nvPicPr>
            <p:cNvPr id="97" name="Picture 22" descr="C:\Users\0051747\Desktop\ＰＮＧデータ61-119\96_侵入者_Ｂ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0" y="2594148"/>
              <a:ext cx="254359" cy="86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テキスト ボックス 97"/>
            <p:cNvSpPr txBox="1"/>
            <p:nvPr/>
          </p:nvSpPr>
          <p:spPr>
            <a:xfrm>
              <a:off x="247451" y="3005054"/>
              <a:ext cx="701984" cy="5309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4001001" y="3696372"/>
            <a:ext cx="744005" cy="751130"/>
            <a:chOff x="146457" y="2409131"/>
            <a:chExt cx="537111" cy="761510"/>
          </a:xfrm>
        </p:grpSpPr>
        <p:pic>
          <p:nvPicPr>
            <p:cNvPr id="95" name="Picture 22" descr="C:\Users\0051747\Desktop\ＰＮＧデータ61-119\96_侵入者_Ｂ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47" y="2409131"/>
              <a:ext cx="212725" cy="73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テキスト ボックス 95"/>
            <p:cNvSpPr txBox="1"/>
            <p:nvPr/>
          </p:nvSpPr>
          <p:spPr>
            <a:xfrm>
              <a:off x="146457" y="2749401"/>
              <a:ext cx="537111" cy="42124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" name="正方形/長方形 323"/>
          <p:cNvSpPr>
            <a:spLocks noChangeArrowheads="1"/>
          </p:cNvSpPr>
          <p:nvPr/>
        </p:nvSpPr>
        <p:spPr bwMode="auto">
          <a:xfrm>
            <a:off x="1829915" y="5029683"/>
            <a:ext cx="2070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957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defTabSz="957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defTabSz="957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defTabSz="957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defTabSz="9572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defTabSz="957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b="1" kern="0" dirty="0">
                <a:solidFill>
                  <a:srgbClr val="0033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参加企業様</a:t>
            </a:r>
            <a:endParaRPr kumimoji="1" lang="ja-JP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1" name="図 20" descr="52_マルチコピー機_C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61" y="5909440"/>
            <a:ext cx="389052" cy="248349"/>
          </a:xfrm>
          <a:prstGeom prst="rect">
            <a:avLst/>
          </a:prstGeom>
        </p:spPr>
      </p:pic>
      <p:pic>
        <p:nvPicPr>
          <p:cNvPr id="22" name="Picture 19" descr="C:\Users\0051747\Desktop\PNGデータ1-60\5_ノートＰＣ_ＣＢ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45" y="5930176"/>
            <a:ext cx="370784" cy="2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C:\Users\0051747\Desktop\ＰＮＧデータ61-119\84_ＷＩＦＩ_ＣＢ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65" y="5882606"/>
            <a:ext cx="290113" cy="2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0051747\Desktop\PNGデータ1-60\5_ノートＰＣ_ＣＢ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28" y="5930176"/>
            <a:ext cx="370784" cy="2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AutoShape 44"/>
          <p:cNvCxnSpPr>
            <a:cxnSpLocks noChangeShapeType="1"/>
          </p:cNvCxnSpPr>
          <p:nvPr/>
        </p:nvCxnSpPr>
        <p:spPr bwMode="auto">
          <a:xfrm flipH="1" flipV="1">
            <a:off x="5608857" y="5726702"/>
            <a:ext cx="2691177" cy="1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4"/>
          <p:cNvCxnSpPr>
            <a:cxnSpLocks noChangeShapeType="1"/>
          </p:cNvCxnSpPr>
          <p:nvPr/>
        </p:nvCxnSpPr>
        <p:spPr bwMode="auto">
          <a:xfrm flipV="1">
            <a:off x="6129368" y="5723133"/>
            <a:ext cx="0" cy="174015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44"/>
          <p:cNvCxnSpPr>
            <a:cxnSpLocks noChangeShapeType="1"/>
          </p:cNvCxnSpPr>
          <p:nvPr/>
        </p:nvCxnSpPr>
        <p:spPr bwMode="auto">
          <a:xfrm flipV="1">
            <a:off x="7123324" y="5717262"/>
            <a:ext cx="1" cy="183456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4"/>
          <p:cNvCxnSpPr>
            <a:cxnSpLocks noChangeShapeType="1"/>
          </p:cNvCxnSpPr>
          <p:nvPr/>
        </p:nvCxnSpPr>
        <p:spPr bwMode="auto">
          <a:xfrm flipV="1">
            <a:off x="7641531" y="5725984"/>
            <a:ext cx="1" cy="183456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44"/>
          <p:cNvCxnSpPr>
            <a:cxnSpLocks noChangeShapeType="1"/>
          </p:cNvCxnSpPr>
          <p:nvPr/>
        </p:nvCxnSpPr>
        <p:spPr bwMode="auto">
          <a:xfrm flipV="1">
            <a:off x="8127756" y="5724718"/>
            <a:ext cx="1" cy="152345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図 29" descr="18_ウェブカメラ1_C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13" y="5895978"/>
            <a:ext cx="347629" cy="220780"/>
          </a:xfrm>
          <a:prstGeom prst="rect">
            <a:avLst/>
          </a:prstGeom>
        </p:spPr>
      </p:pic>
      <p:cxnSp>
        <p:nvCxnSpPr>
          <p:cNvPr id="31" name="AutoShape 44"/>
          <p:cNvCxnSpPr>
            <a:cxnSpLocks noChangeShapeType="1"/>
          </p:cNvCxnSpPr>
          <p:nvPr/>
        </p:nvCxnSpPr>
        <p:spPr bwMode="auto">
          <a:xfrm flipV="1">
            <a:off x="6544676" y="5543246"/>
            <a:ext cx="1" cy="183456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4"/>
          <p:cNvCxnSpPr>
            <a:cxnSpLocks noChangeShapeType="1"/>
          </p:cNvCxnSpPr>
          <p:nvPr/>
        </p:nvCxnSpPr>
        <p:spPr bwMode="auto">
          <a:xfrm flipV="1">
            <a:off x="6605968" y="5243924"/>
            <a:ext cx="0" cy="96344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角丸四角形 32"/>
          <p:cNvSpPr/>
          <p:nvPr/>
        </p:nvSpPr>
        <p:spPr>
          <a:xfrm>
            <a:off x="5483402" y="5280289"/>
            <a:ext cx="3449518" cy="447729"/>
          </a:xfrm>
          <a:prstGeom prst="roundRect">
            <a:avLst/>
          </a:prstGeom>
          <a:noFill/>
          <a:ln w="22225" cap="flat" cmpd="sng" algn="ctr">
            <a:solidFill>
              <a:srgbClr val="FF0000">
                <a:alpha val="85882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4" name="AutoShape 44"/>
          <p:cNvCxnSpPr>
            <a:cxnSpLocks noChangeShapeType="1"/>
            <a:stCxn id="56" idx="0"/>
          </p:cNvCxnSpPr>
          <p:nvPr/>
        </p:nvCxnSpPr>
        <p:spPr bwMode="auto">
          <a:xfrm flipH="1" flipV="1">
            <a:off x="4889522" y="4430176"/>
            <a:ext cx="1290853" cy="650242"/>
          </a:xfrm>
          <a:prstGeom prst="straightConnector1">
            <a:avLst/>
          </a:prstGeom>
          <a:noFill/>
          <a:ln w="12700">
            <a:solidFill>
              <a:srgbClr val="2D2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テキスト ボックス 34"/>
          <p:cNvSpPr txBox="1"/>
          <p:nvPr/>
        </p:nvSpPr>
        <p:spPr>
          <a:xfrm>
            <a:off x="7683915" y="5407827"/>
            <a:ext cx="13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出入り口対策</a:t>
            </a:r>
          </a:p>
        </p:txBody>
      </p:sp>
      <p:sp>
        <p:nvSpPr>
          <p:cNvPr id="36" name="テキスト ボックス 11"/>
          <p:cNvSpPr txBox="1">
            <a:spLocks noChangeArrowheads="1"/>
          </p:cNvSpPr>
          <p:nvPr/>
        </p:nvSpPr>
        <p:spPr bwMode="auto">
          <a:xfrm>
            <a:off x="4544536" y="3687624"/>
            <a:ext cx="1082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攻撃者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 rot="1052276">
            <a:off x="4832184" y="4275999"/>
            <a:ext cx="633288" cy="260351"/>
            <a:chOff x="2539575" y="2477219"/>
            <a:chExt cx="658813" cy="357187"/>
          </a:xfrm>
        </p:grpSpPr>
        <p:pic>
          <p:nvPicPr>
            <p:cNvPr id="93" name="Picture 38" descr="C:\Users\0051747\Desktop\ＰＮＧデータ61-119\100_ファイル転送_Ｂ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575" y="2477219"/>
              <a:ext cx="658813" cy="357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8" descr="C:\Users\0051747\Desktop\ＰＮＧデータ61-119\97_ウイルス_ＧＹ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83" y="2557079"/>
              <a:ext cx="229782" cy="197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テキスト ボックス 37"/>
          <p:cNvSpPr txBox="1"/>
          <p:nvPr/>
        </p:nvSpPr>
        <p:spPr>
          <a:xfrm>
            <a:off x="7413209" y="4224739"/>
            <a:ext cx="103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ワーム等の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マルウェア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14201" y="4252133"/>
            <a:ext cx="166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不正アクセスによる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情報搾取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377934" y="4240873"/>
            <a:ext cx="111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スパムメール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7298149" y="5190820"/>
            <a:ext cx="312066" cy="258289"/>
          </a:xfrm>
          <a:prstGeom prst="star16">
            <a:avLst>
              <a:gd name="adj" fmla="val 375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AutoShape 52"/>
          <p:cNvSpPr>
            <a:spLocks noChangeArrowheads="1"/>
          </p:cNvSpPr>
          <p:nvPr/>
        </p:nvSpPr>
        <p:spPr bwMode="auto">
          <a:xfrm>
            <a:off x="7711103" y="5189497"/>
            <a:ext cx="312066" cy="258289"/>
          </a:xfrm>
          <a:prstGeom prst="star16">
            <a:avLst>
              <a:gd name="adj" fmla="val 375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AutoShape 52"/>
          <p:cNvSpPr>
            <a:spLocks noChangeArrowheads="1"/>
          </p:cNvSpPr>
          <p:nvPr/>
        </p:nvSpPr>
        <p:spPr bwMode="auto">
          <a:xfrm>
            <a:off x="8091219" y="5189497"/>
            <a:ext cx="312066" cy="258289"/>
          </a:xfrm>
          <a:prstGeom prst="star16">
            <a:avLst>
              <a:gd name="adj" fmla="val 375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  <a:ea typeface="Osaka"/>
                <a:cs typeface="Osaka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037" y="3952953"/>
            <a:ext cx="507595" cy="2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 descr="http://koike-yakkyoku.co.jp/image/illust/illust0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336">
            <a:off x="8697696" y="3907723"/>
            <a:ext cx="462712" cy="36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C:\Users\0051747\Desktop\ＰＮＧデータ61-119\97_ウイルス_Ｂ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56" y="3905986"/>
            <a:ext cx="501205" cy="3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6713677" y="6118544"/>
            <a:ext cx="733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複合機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92958" y="6091159"/>
            <a:ext cx="475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263259" y="6122139"/>
            <a:ext cx="85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NW</a:t>
            </a:r>
            <a:r>
              <a: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カメラ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56927" y="4589009"/>
            <a:ext cx="118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有害サイトへのアクセス</a:t>
            </a: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1" name="禁止 50"/>
          <p:cNvSpPr/>
          <p:nvPr/>
        </p:nvSpPr>
        <p:spPr>
          <a:xfrm>
            <a:off x="4311816" y="4424467"/>
            <a:ext cx="325797" cy="216656"/>
          </a:xfrm>
          <a:prstGeom prst="noSmoking">
            <a:avLst/>
          </a:prstGeom>
          <a:solidFill>
            <a:srgbClr val="FFFFFF"/>
          </a:solidFill>
          <a:ln w="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8286597" y="5996033"/>
            <a:ext cx="171606" cy="235940"/>
            <a:chOff x="678401" y="3789040"/>
            <a:chExt cx="432049" cy="720080"/>
          </a:xfrm>
        </p:grpSpPr>
        <p:sp>
          <p:nvSpPr>
            <p:cNvPr id="88" name="角丸四角形 87"/>
            <p:cNvSpPr/>
            <p:nvPr/>
          </p:nvSpPr>
          <p:spPr>
            <a:xfrm>
              <a:off x="678401" y="3789040"/>
              <a:ext cx="432049" cy="720080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43392" y="3890326"/>
              <a:ext cx="308606" cy="4833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90" name="円/楕円 157"/>
            <p:cNvSpPr/>
            <p:nvPr/>
          </p:nvSpPr>
          <p:spPr>
            <a:xfrm>
              <a:off x="865148" y="4390742"/>
              <a:ext cx="72008" cy="7200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cxnSp>
          <p:nvCxnSpPr>
            <p:cNvPr id="91" name="直線コネクタ 90"/>
            <p:cNvCxnSpPr>
              <a:stCxn id="88" idx="0"/>
              <a:endCxn id="88" idx="0"/>
            </p:cNvCxnSpPr>
            <p:nvPr/>
          </p:nvCxnSpPr>
          <p:spPr>
            <a:xfrm>
              <a:off x="894426" y="3789040"/>
              <a:ext cx="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" name="直線コネクタ 91"/>
            <p:cNvCxnSpPr/>
            <p:nvPr/>
          </p:nvCxnSpPr>
          <p:spPr>
            <a:xfrm>
              <a:off x="838599" y="3847596"/>
              <a:ext cx="108013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grpSp>
        <p:nvGrpSpPr>
          <p:cNvPr id="53" name="グループ化 52"/>
          <p:cNvGrpSpPr/>
          <p:nvPr/>
        </p:nvGrpSpPr>
        <p:grpSpPr>
          <a:xfrm>
            <a:off x="8422004" y="6042047"/>
            <a:ext cx="171606" cy="235940"/>
            <a:chOff x="678401" y="3789040"/>
            <a:chExt cx="432049" cy="720080"/>
          </a:xfrm>
        </p:grpSpPr>
        <p:sp>
          <p:nvSpPr>
            <p:cNvPr id="83" name="角丸四角形 82"/>
            <p:cNvSpPr/>
            <p:nvPr/>
          </p:nvSpPr>
          <p:spPr>
            <a:xfrm>
              <a:off x="678401" y="3789040"/>
              <a:ext cx="432049" cy="720080"/>
            </a:xfrm>
            <a:prstGeom prst="round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43392" y="3890326"/>
              <a:ext cx="308606" cy="4833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85" name="円/楕円 163"/>
            <p:cNvSpPr/>
            <p:nvPr/>
          </p:nvSpPr>
          <p:spPr>
            <a:xfrm>
              <a:off x="865148" y="4390742"/>
              <a:ext cx="72008" cy="7200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cxnSp>
          <p:nvCxnSpPr>
            <p:cNvPr id="86" name="直線コネクタ 85"/>
            <p:cNvCxnSpPr>
              <a:stCxn id="83" idx="0"/>
              <a:endCxn id="83" idx="0"/>
            </p:cNvCxnSpPr>
            <p:nvPr/>
          </p:nvCxnSpPr>
          <p:spPr>
            <a:xfrm>
              <a:off x="894426" y="3789040"/>
              <a:ext cx="0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直線コネクタ 86"/>
            <p:cNvCxnSpPr/>
            <p:nvPr/>
          </p:nvCxnSpPr>
          <p:spPr>
            <a:xfrm>
              <a:off x="838599" y="3847596"/>
              <a:ext cx="108013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54" name="テキスト ボックス 53"/>
          <p:cNvSpPr txBox="1"/>
          <p:nvPr/>
        </p:nvSpPr>
        <p:spPr bwMode="auto">
          <a:xfrm>
            <a:off x="1983359" y="4669774"/>
            <a:ext cx="24176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×100</a:t>
            </a: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社（予定）</a:t>
            </a:r>
            <a:endParaRPr kumimoji="0" lang="en-US" altLang="ja-JP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Text Box 2098"/>
          <p:cNvSpPr txBox="1">
            <a:spLocks noChangeArrowheads="1"/>
          </p:cNvSpPr>
          <p:nvPr/>
        </p:nvSpPr>
        <p:spPr bwMode="auto">
          <a:xfrm>
            <a:off x="5673385" y="5366153"/>
            <a:ext cx="1365449" cy="283415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  <a:headEnd/>
            <a:tailEnd/>
          </a:ln>
          <a:effectLst/>
        </p:spPr>
        <p:txBody>
          <a:bodyPr lIns="0" tIns="0" rIns="0" bIns="0" anchor="ctr" anchorCtr="1"/>
          <a:lstStyle>
            <a:lvl1pPr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156051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セキュリティ対策機器</a:t>
            </a:r>
            <a:r>
              <a:rPr kumimoji="1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(UTM)</a:t>
            </a:r>
            <a:endParaRPr kumimoji="1" lang="en-US" altLang="ja-JP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Text Box 2098"/>
          <p:cNvSpPr txBox="1">
            <a:spLocks noChangeArrowheads="1"/>
          </p:cNvSpPr>
          <p:nvPr/>
        </p:nvSpPr>
        <p:spPr bwMode="auto">
          <a:xfrm>
            <a:off x="5852496" y="5080418"/>
            <a:ext cx="655760" cy="197482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defTabSz="1560513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156051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ルータ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7" name="曲線コネクタ 56"/>
          <p:cNvCxnSpPr>
            <a:stCxn id="56" idx="1"/>
            <a:endCxn id="51" idx="6"/>
          </p:cNvCxnSpPr>
          <p:nvPr/>
        </p:nvCxnSpPr>
        <p:spPr>
          <a:xfrm rot="10800000">
            <a:off x="4637614" y="4532795"/>
            <a:ext cx="1214883" cy="64636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58" name="Picture 19" descr="C:\Users\0051747\Desktop\PNGデータ1-60\5_ノートＰＣ_ＣＢ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36" y="5930176"/>
            <a:ext cx="370784" cy="2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5859820" y="6130635"/>
            <a:ext cx="641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001151" y="5334078"/>
            <a:ext cx="1647036" cy="973138"/>
          </a:xfrm>
          <a:prstGeom prst="roundRect">
            <a:avLst/>
          </a:prstGeom>
          <a:noFill/>
          <a:ln w="22225" cap="flat" cmpd="sng" algn="ctr">
            <a:solidFill>
              <a:srgbClr val="FF0000">
                <a:alpha val="85882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1" name="Picture 4" descr="ウイルスに感染したEメールのイラスト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23" y="5754062"/>
            <a:ext cx="439581" cy="3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67" b="95556" l="0" r="98667">
                        <a14:foregroundMark x1="84000" y1="9778" x2="92000" y2="8000"/>
                        <a14:foregroundMark x1="89333" y1="27111" x2="89333" y2="2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69" y="5839204"/>
            <a:ext cx="603227" cy="45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2098"/>
          <p:cNvSpPr txBox="1">
            <a:spLocks noChangeArrowheads="1"/>
          </p:cNvSpPr>
          <p:nvPr/>
        </p:nvSpPr>
        <p:spPr bwMode="auto">
          <a:xfrm>
            <a:off x="3086139" y="5558840"/>
            <a:ext cx="1484026" cy="17339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  <a:headEnd/>
            <a:tailEnd/>
          </a:ln>
          <a:effectLst/>
        </p:spPr>
        <p:txBody>
          <a:bodyPr lIns="0" tIns="0" rIns="0" bIns="0" anchor="ctr" anchorCtr="1"/>
          <a:lstStyle>
            <a:defPPr>
              <a:defRPr lang="ja-JP"/>
            </a:defPPr>
            <a:lvl1pPr algn="ctr" defTabSz="1560513" fontAlgn="base">
              <a:spcBef>
                <a:spcPct val="50000"/>
              </a:spcBef>
              <a:spcAft>
                <a:spcPct val="0"/>
              </a:spcAft>
              <a:defRPr sz="12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defTabSz="1560513" eaLnBrk="0" hangingPunct="0">
              <a:defRPr sz="2400" b="1"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defTabSz="1560513" eaLnBrk="0" hangingPunct="0">
              <a:defRPr sz="2400" b="1"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defTabSz="1560513" eaLnBrk="0" hangingPunct="0">
              <a:defRPr sz="2400" b="1"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defTabSz="1560513" eaLnBrk="0" hangingPunct="0">
              <a:defRPr sz="2400" b="1"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defTabSz="15605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156051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1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標的型攻撃メール</a:t>
            </a:r>
            <a:r>
              <a:rPr kumimoji="0" lang="ja-JP" altLang="en-US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訓練</a:t>
            </a:r>
            <a:endParaRPr kumimoji="0" lang="en-US" altLang="ja-JP" b="1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91725" y="5275875"/>
            <a:ext cx="171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メールセキュリティ対策</a:t>
            </a:r>
          </a:p>
        </p:txBody>
      </p:sp>
      <p:cxnSp>
        <p:nvCxnSpPr>
          <p:cNvPr id="65" name="直線矢印コネクタ 64"/>
          <p:cNvCxnSpPr>
            <a:endCxn id="40" idx="2"/>
          </p:cNvCxnSpPr>
          <p:nvPr/>
        </p:nvCxnSpPr>
        <p:spPr>
          <a:xfrm flipH="1" flipV="1">
            <a:off x="6936351" y="4517872"/>
            <a:ext cx="274128" cy="7609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6" name="直線矢印コネクタ 65"/>
          <p:cNvCxnSpPr>
            <a:endCxn id="38" idx="2"/>
          </p:cNvCxnSpPr>
          <p:nvPr/>
        </p:nvCxnSpPr>
        <p:spPr>
          <a:xfrm flipV="1">
            <a:off x="7641529" y="4686404"/>
            <a:ext cx="289729" cy="5797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7" name="直線矢印コネクタ 66"/>
          <p:cNvCxnSpPr/>
          <p:nvPr/>
        </p:nvCxnSpPr>
        <p:spPr>
          <a:xfrm flipV="1">
            <a:off x="7985865" y="4610596"/>
            <a:ext cx="961260" cy="6555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68" name="直線コネクタ 67"/>
          <p:cNvCxnSpPr/>
          <p:nvPr/>
        </p:nvCxnSpPr>
        <p:spPr>
          <a:xfrm>
            <a:off x="5412249" y="4585005"/>
            <a:ext cx="1798224" cy="68654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69" name="直線コネクタ 68"/>
          <p:cNvCxnSpPr/>
          <p:nvPr/>
        </p:nvCxnSpPr>
        <p:spPr>
          <a:xfrm>
            <a:off x="5455119" y="4517747"/>
            <a:ext cx="2186412" cy="74835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70" name="直線コネクタ 69"/>
          <p:cNvCxnSpPr/>
          <p:nvPr/>
        </p:nvCxnSpPr>
        <p:spPr>
          <a:xfrm>
            <a:off x="5446150" y="4442936"/>
            <a:ext cx="2539715" cy="82316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73" name="グループ化 72"/>
          <p:cNvGrpSpPr/>
          <p:nvPr/>
        </p:nvGrpSpPr>
        <p:grpSpPr>
          <a:xfrm>
            <a:off x="3699203" y="3906316"/>
            <a:ext cx="1486816" cy="562118"/>
            <a:chOff x="1747824" y="2330815"/>
            <a:chExt cx="1546742" cy="685174"/>
          </a:xfrm>
        </p:grpSpPr>
        <p:pic>
          <p:nvPicPr>
            <p:cNvPr id="81" name="Picture 35" descr="C:\Users\0051747\Desktop\PNGデータ1-60\19_クラウドＮＷ_ＣＢ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565" y="2330815"/>
              <a:ext cx="1289489" cy="685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テキスト ボックス 81"/>
            <p:cNvSpPr txBox="1"/>
            <p:nvPr/>
          </p:nvSpPr>
          <p:spPr>
            <a:xfrm>
              <a:off x="1747824" y="2557872"/>
              <a:ext cx="1546742" cy="33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インターネット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80" name="Picture 6" descr="走る作業員のイラスト（ヘルメットあり）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32" y="5211407"/>
            <a:ext cx="950090" cy="72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9838161" y="5940053"/>
            <a:ext cx="120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遠隔・駆けつけ対応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３．参加申し込みの流れ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427859" y="3371471"/>
            <a:ext cx="9943051" cy="3331029"/>
          </a:xfrm>
          <a:prstGeom prst="roundRect">
            <a:avLst>
              <a:gd name="adj" fmla="val 789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2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３．参加申し込みの流れ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36263" y="1506160"/>
            <a:ext cx="684000" cy="68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102" name="グループ化 101"/>
          <p:cNvGrpSpPr/>
          <p:nvPr/>
        </p:nvGrpSpPr>
        <p:grpSpPr>
          <a:xfrm>
            <a:off x="2955167" y="1506160"/>
            <a:ext cx="3096000" cy="684000"/>
            <a:chOff x="127982" y="1233328"/>
            <a:chExt cx="2913711" cy="56733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3" name="正方形/長方形 102"/>
            <p:cNvSpPr/>
            <p:nvPr/>
          </p:nvSpPr>
          <p:spPr>
            <a:xfrm>
              <a:off x="127982" y="1233329"/>
              <a:ext cx="2913711" cy="528552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04" name="正方形/長方形 103"/>
            <p:cNvSpPr/>
            <p:nvPr/>
          </p:nvSpPr>
          <p:spPr>
            <a:xfrm>
              <a:off x="127982" y="1233328"/>
              <a:ext cx="2913711" cy="567335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不正プログラム対策</a:t>
              </a:r>
            </a:p>
          </p:txBody>
        </p:sp>
      </p:grpSp>
      <p:sp>
        <p:nvSpPr>
          <p:cNvPr id="105" name="正方形/長方形 104"/>
          <p:cNvSpPr/>
          <p:nvPr/>
        </p:nvSpPr>
        <p:spPr>
          <a:xfrm>
            <a:off x="236263" y="2257347"/>
            <a:ext cx="684000" cy="684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106" name="正方形/長方形 105"/>
          <p:cNvSpPr/>
          <p:nvPr/>
        </p:nvSpPr>
        <p:spPr>
          <a:xfrm>
            <a:off x="2955167" y="2257347"/>
            <a:ext cx="3096000" cy="68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サイトアクセスブロック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41424" y="3759721"/>
            <a:ext cx="684000" cy="6840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108" name="グループ化 107"/>
          <p:cNvGrpSpPr/>
          <p:nvPr/>
        </p:nvGrpSpPr>
        <p:grpSpPr>
          <a:xfrm>
            <a:off x="2955167" y="3759721"/>
            <a:ext cx="3096000" cy="684000"/>
            <a:chOff x="1235656" y="533429"/>
            <a:chExt cx="3155718" cy="113467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9" name="正方形/長方形 108"/>
            <p:cNvSpPr/>
            <p:nvPr/>
          </p:nvSpPr>
          <p:spPr>
            <a:xfrm>
              <a:off x="1235656" y="533431"/>
              <a:ext cx="3155718" cy="1008113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10" name="正方形/長方形 109"/>
            <p:cNvSpPr/>
            <p:nvPr/>
          </p:nvSpPr>
          <p:spPr>
            <a:xfrm>
              <a:off x="1235656" y="533429"/>
              <a:ext cx="3155718" cy="1134671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IPS(</a:t>
              </a:r>
              <a:r>
                <a: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不正侵入防御</a:t>
              </a: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)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11" name="正方形/長方形 110"/>
          <p:cNvSpPr/>
          <p:nvPr/>
        </p:nvSpPr>
        <p:spPr>
          <a:xfrm>
            <a:off x="242502" y="3008534"/>
            <a:ext cx="684000" cy="684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112" name="グループ化 111"/>
          <p:cNvGrpSpPr/>
          <p:nvPr/>
        </p:nvGrpSpPr>
        <p:grpSpPr>
          <a:xfrm>
            <a:off x="2955167" y="3008534"/>
            <a:ext cx="3096000" cy="684000"/>
            <a:chOff x="122932" y="1328578"/>
            <a:chExt cx="2915494" cy="56733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3" name="正方形/長方形 112"/>
            <p:cNvSpPr/>
            <p:nvPr/>
          </p:nvSpPr>
          <p:spPr>
            <a:xfrm>
              <a:off x="122933" y="1338104"/>
              <a:ext cx="2915493" cy="528552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14" name="正方形/長方形 113"/>
            <p:cNvSpPr/>
            <p:nvPr/>
          </p:nvSpPr>
          <p:spPr>
            <a:xfrm>
              <a:off x="122932" y="1328578"/>
              <a:ext cx="2915494" cy="567335"/>
            </a:xfrm>
            <a:prstGeom prst="rect">
              <a:avLst/>
            </a:prstGeom>
            <a:grp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ファイアウォール</a:t>
              </a:r>
            </a:p>
          </p:txBody>
        </p:sp>
      </p:grpSp>
      <p:sp>
        <p:nvSpPr>
          <p:cNvPr id="115" name="正方形/長方形 114"/>
          <p:cNvSpPr/>
          <p:nvPr/>
        </p:nvSpPr>
        <p:spPr>
          <a:xfrm>
            <a:off x="233020" y="5262095"/>
            <a:ext cx="684000" cy="684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116" name="グループ化 115"/>
          <p:cNvGrpSpPr/>
          <p:nvPr/>
        </p:nvGrpSpPr>
        <p:grpSpPr>
          <a:xfrm>
            <a:off x="1077053" y="5262095"/>
            <a:ext cx="4977864" cy="684000"/>
            <a:chOff x="-250164" y="1190997"/>
            <a:chExt cx="4588236" cy="898749"/>
          </a:xfrm>
        </p:grpSpPr>
        <p:sp>
          <p:nvSpPr>
            <p:cNvPr id="117" name="正方形/長方形 116"/>
            <p:cNvSpPr/>
            <p:nvPr/>
          </p:nvSpPr>
          <p:spPr>
            <a:xfrm>
              <a:off x="-250164" y="1190997"/>
              <a:ext cx="4588236" cy="895373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18" name="正方形/長方形 117"/>
            <p:cNvSpPr/>
            <p:nvPr/>
          </p:nvSpPr>
          <p:spPr>
            <a:xfrm>
              <a:off x="522480" y="1324912"/>
              <a:ext cx="3046866" cy="764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URL</a:t>
              </a:r>
              <a:r>
                <a: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指定によるアクセス制御</a:t>
              </a:r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1077053" y="6013284"/>
            <a:ext cx="4977864" cy="684000"/>
            <a:chOff x="127982" y="1233328"/>
            <a:chExt cx="2915702" cy="567335"/>
          </a:xfrm>
        </p:grpSpPr>
        <p:sp>
          <p:nvSpPr>
            <p:cNvPr id="120" name="正方形/長方形 119"/>
            <p:cNvSpPr/>
            <p:nvPr/>
          </p:nvSpPr>
          <p:spPr>
            <a:xfrm>
              <a:off x="127982" y="1233329"/>
              <a:ext cx="2915702" cy="52855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121" name="正方形/長方形 120"/>
            <p:cNvSpPr/>
            <p:nvPr/>
          </p:nvSpPr>
          <p:spPr>
            <a:xfrm>
              <a:off x="127982" y="1233328"/>
              <a:ext cx="2915702" cy="56733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755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アプリケーション利用制限</a:t>
              </a:r>
            </a:p>
          </p:txBody>
        </p:sp>
      </p:grpSp>
      <p:sp>
        <p:nvSpPr>
          <p:cNvPr id="122" name="正方形/長方形 121"/>
          <p:cNvSpPr/>
          <p:nvPr/>
        </p:nvSpPr>
        <p:spPr>
          <a:xfrm>
            <a:off x="227861" y="6013284"/>
            <a:ext cx="684000" cy="68400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123" name="正方形/長方形 122"/>
          <p:cNvSpPr/>
          <p:nvPr/>
        </p:nvSpPr>
        <p:spPr>
          <a:xfrm>
            <a:off x="242502" y="4510908"/>
            <a:ext cx="684000" cy="68400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124" name="正方形/長方形 123"/>
          <p:cNvSpPr/>
          <p:nvPr/>
        </p:nvSpPr>
        <p:spPr>
          <a:xfrm>
            <a:off x="1077053" y="4510908"/>
            <a:ext cx="4974114" cy="684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001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メールセキュリティ対策</a:t>
            </a:r>
          </a:p>
        </p:txBody>
      </p:sp>
      <p:sp>
        <p:nvSpPr>
          <p:cNvPr id="125" name="正方形/長方形 124"/>
          <p:cNvSpPr/>
          <p:nvPr/>
        </p:nvSpPr>
        <p:spPr>
          <a:xfrm>
            <a:off x="1077053" y="1506160"/>
            <a:ext cx="1811340" cy="14269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不正アクセス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1077053" y="3008534"/>
            <a:ext cx="1797193" cy="143261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不正侵入対策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6190531" y="1506160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不正な通信、プログラムによる攻撃を検知し、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内部感染を発見する機能</a:t>
            </a:r>
          </a:p>
        </p:txBody>
      </p:sp>
      <p:sp>
        <p:nvSpPr>
          <p:cNvPr id="128" name="正方形/長方形 127"/>
          <p:cNvSpPr/>
          <p:nvPr/>
        </p:nvSpPr>
        <p:spPr>
          <a:xfrm>
            <a:off x="6190531" y="2257347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不正プログラムによる感染、フィッシング詐欺被害を未然に防止する機能</a:t>
            </a:r>
          </a:p>
        </p:txBody>
      </p:sp>
      <p:sp>
        <p:nvSpPr>
          <p:cNvPr id="129" name="正方形/長方形 128"/>
          <p:cNvSpPr/>
          <p:nvPr/>
        </p:nvSpPr>
        <p:spPr>
          <a:xfrm>
            <a:off x="6190531" y="3008534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外部のネットワークからの攻撃や不正なアクセスを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ブロックする機能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6190531" y="3759721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ネットワーク内に侵入した不正なパケットを検知し、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攻撃を防御する機能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6190531" y="4510908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メールに含まれる不正プログラムの検知や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スパム</a:t>
            </a:r>
            <a:r>
              <a:rPr kumimoji="0" lang="ja-JP" altLang="en-US" sz="2000" kern="0" noProof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迷惑</a:t>
            </a:r>
            <a:r>
              <a:rPr kumimoji="0" lang="ja-JP" altLang="en-US" sz="2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メールを判定する機能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6190531" y="5262095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特定のサイトのみをブロックしたり、特定のサイトのみをアクセス可能とする機能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190531" y="6013284"/>
            <a:ext cx="5148000" cy="684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設定したアプリケーションの利用制限に基づき、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通信の検出・ブロックを行う機能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57117" y="824329"/>
            <a:ext cx="11477767" cy="576064"/>
          </a:xfrm>
          <a:prstGeom prst="rect">
            <a:avLst/>
          </a:prstGeom>
          <a:solidFill>
            <a:srgbClr val="FFFF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本事業において設置する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UTM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が提供する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ネットワークセキュリティ対策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機能は以下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の通りです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ホームベース 5"/>
          <p:cNvSpPr/>
          <p:nvPr/>
        </p:nvSpPr>
        <p:spPr>
          <a:xfrm rot="5400000">
            <a:off x="5584586" y="-2622957"/>
            <a:ext cx="1152000" cy="8320905"/>
          </a:xfrm>
          <a:prstGeom prst="homePlate">
            <a:avLst>
              <a:gd name="adj" fmla="val 3712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改善・検討</a:t>
            </a:r>
            <a:endParaRPr kumimoji="0" lang="ja-JP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86491" y="2259149"/>
            <a:ext cx="4867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事後アンケート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個別コンサルティング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1" name="テキスト ボックス 100"/>
          <p:cNvSpPr txBox="1"/>
          <p:nvPr/>
        </p:nvSpPr>
        <p:spPr bwMode="auto">
          <a:xfrm>
            <a:off x="4261256" y="4535250"/>
            <a:ext cx="8478539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各企業様へ</a:t>
            </a:r>
            <a:r>
              <a:rPr kumimoji="0" lang="ja-JP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個別に</a:t>
            </a:r>
            <a:r>
              <a:rPr kumimoji="0" lang="ja-JP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フィードバック</a:t>
            </a:r>
            <a:r>
              <a:rPr kumimoji="0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r>
              <a:rPr kumimoji="0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とともに</a:t>
            </a:r>
            <a:endParaRPr kumimoji="0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事業全体として</a:t>
            </a:r>
            <a:r>
              <a:rPr kumimoji="0" lang="ja-JP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統計・分析</a:t>
            </a:r>
            <a:r>
              <a:rPr kumimoji="0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等を実施します</a:t>
            </a:r>
            <a:endParaRPr kumimoji="0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" name="図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4" y="3813882"/>
            <a:ext cx="4680000" cy="2632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83C6">
                    <a:lumMod val="7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３．参加申し込みの流れ</a:t>
            </a:r>
            <a:endParaRPr kumimoji="1" lang="en-US" altLang="ja-JP" sz="4000" b="1" i="0" u="none" strike="noStrike" kern="1200" cap="none" spc="0" normalizeH="0" baseline="0" noProof="0" dirty="0" smtClean="0">
              <a:ln>
                <a:noFill/>
              </a:ln>
              <a:solidFill>
                <a:srgbClr val="2683C6">
                  <a:lumMod val="7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6729" y="3333358"/>
            <a:ext cx="19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■レポート報告例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8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618527" y="1823190"/>
            <a:ext cx="3276000" cy="1479848"/>
          </a:xfrm>
          <a:prstGeom prst="roundRect">
            <a:avLst>
              <a:gd name="adj" fmla="val 19595"/>
            </a:avLst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solidFill>
              <a:srgbClr val="80808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セキュリティ対策が</a:t>
            </a:r>
            <a:endParaRPr kumimoji="0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不十分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56973" y="871943"/>
            <a:ext cx="6478054" cy="769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400" b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こんなお悩みありませんか？</a:t>
            </a:r>
            <a:endParaRPr lang="ja-JP" altLang="en-US" sz="2800" dirty="0">
              <a:solidFill>
                <a:srgbClr val="0070C0"/>
              </a:solidFill>
              <a:ea typeface="HGP創英角ｺﾞｼｯｸUB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505887" y="1818177"/>
            <a:ext cx="3276000" cy="1484860"/>
          </a:xfrm>
          <a:prstGeom prst="roundRect">
            <a:avLst>
              <a:gd name="adj" fmla="val 16302"/>
            </a:avLst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solidFill>
              <a:srgbClr val="80808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サイバー攻撃</a:t>
            </a: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</a:t>
            </a:r>
            <a:endParaRPr kumimoji="0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原因なのか</a:t>
            </a:r>
            <a:endParaRPr kumimoji="0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判定が難しい</a:t>
            </a:r>
            <a:endParaRPr kumimoji="0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450353" y="1856348"/>
            <a:ext cx="3276000" cy="1446690"/>
          </a:xfrm>
          <a:prstGeom prst="roundRect">
            <a:avLst>
              <a:gd name="adj" fmla="val 19118"/>
            </a:avLst>
          </a:prstGeom>
          <a:solidFill>
            <a:srgbClr val="808080">
              <a:lumMod val="20000"/>
              <a:lumOff val="80000"/>
            </a:srgbClr>
          </a:solidFill>
          <a:ln w="12700" cap="flat" cmpd="sng" algn="ctr">
            <a:solidFill>
              <a:srgbClr val="808080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専門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</a:t>
            </a: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を有する</a:t>
            </a:r>
            <a:endParaRPr kumimoji="0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人材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kumimoji="0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不足</a:t>
            </a:r>
            <a:endParaRPr kumimoji="0" lang="ja-JP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3743" y="3671455"/>
            <a:ext cx="345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近年、セキュリティ</a:t>
            </a:r>
            <a:r>
              <a:rPr lang="ja-JP" altLang="en-US" sz="2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対策の弱い中小企業へ</a:t>
            </a:r>
            <a:r>
              <a:rPr lang="ja-JP" altLang="en-US" sz="2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　サイバー</a:t>
            </a:r>
            <a:r>
              <a:rPr lang="ja-JP" altLang="en-US" sz="2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攻撃</a:t>
            </a:r>
            <a:r>
              <a:rPr lang="ja-JP" altLang="en-US" sz="2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　さらに</a:t>
            </a:r>
            <a:r>
              <a:rPr lang="ja-JP" altLang="en-US" sz="2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深刻化。</a:t>
            </a:r>
            <a:endParaRPr lang="ja-JP" altLang="en-US" sz="2400" dirty="0">
              <a:solidFill>
                <a:srgbClr val="000000">
                  <a:lumMod val="75000"/>
                  <a:lumOff val="2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57132" y="3671455"/>
            <a:ext cx="330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トラブル時</a:t>
            </a:r>
            <a:r>
              <a:rPr lang="ja-JP" altLang="en-US" sz="24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に原因</a:t>
            </a:r>
            <a:r>
              <a:rPr lang="ja-JP" altLang="en-US" sz="24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の特定・判断等が難しくどうしたらいいかわからない。</a:t>
            </a:r>
            <a:endParaRPr lang="ja-JP" altLang="en-US" sz="2400" dirty="0">
              <a:solidFill>
                <a:srgbClr val="000000">
                  <a:lumMod val="75000"/>
                  <a:lumOff val="2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Picture 4" descr="http://koike-yakkyoku.co.jp/image/illust/illust0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3336">
            <a:off x="5544025" y="5123282"/>
            <a:ext cx="1199724" cy="125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C:\Users\0051747\Desktop\ＰＮＧデータ61-119\97_ウイルス_Ｂ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14" y="5285127"/>
            <a:ext cx="1228914" cy="10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漫符「驚いた記号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056">
            <a:off x="9188204" y="4706193"/>
            <a:ext cx="718174" cy="10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コンピューターウィルス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260" y="4989521"/>
            <a:ext cx="1512000" cy="15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223985" y="3666232"/>
            <a:ext cx="371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専門人材</a:t>
            </a:r>
            <a:r>
              <a:rPr lang="ja-JP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が不足、経営者　自ら</a:t>
            </a:r>
            <a:r>
              <a:rPr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が構築</a:t>
            </a:r>
            <a:r>
              <a:rPr lang="ja-JP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・運用</a:t>
            </a:r>
            <a:r>
              <a:rPr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するケース</a:t>
            </a:r>
            <a:r>
              <a:rPr lang="ja-JP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も多いの</a:t>
            </a:r>
            <a:r>
              <a:rPr lang="ja-JP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が現状。</a:t>
            </a:r>
            <a:endParaRPr lang="en-US" altLang="ja-JP" sz="2400" b="1" dirty="0">
              <a:solidFill>
                <a:srgbClr val="000000">
                  <a:lumMod val="75000"/>
                  <a:lumOff val="2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6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02697" y="1049440"/>
            <a:ext cx="73901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000" b="1" dirty="0" smtClean="0">
                <a:solidFill>
                  <a:srgbClr val="0070C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参加申し込み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又は</a:t>
            </a:r>
            <a:r>
              <a:rPr lang="ja-JP" altLang="en-US" sz="4000" b="1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ご興味のある方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</a:t>
            </a:r>
            <a:r>
              <a:rPr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までお問合せください。</a:t>
            </a:r>
            <a:endParaRPr lang="en-US" altLang="ja-JP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238812" y="2714432"/>
            <a:ext cx="9208933" cy="3763413"/>
          </a:xfrm>
          <a:prstGeom prst="rect">
            <a:avLst/>
          </a:prstGeom>
          <a:solidFill>
            <a:srgbClr val="CCEC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お申込み・お問合せ先</a:t>
            </a:r>
            <a:r>
              <a:rPr lang="en-US" altLang="ja-JP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</a:p>
          <a:p>
            <a:pPr algn="ctr"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東日本電信電話株式会社</a:t>
            </a:r>
            <a:endParaRPr lang="en-US" altLang="ja-JP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東京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事業部　</a:t>
            </a:r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事務局</a:t>
            </a:r>
            <a:endParaRPr lang="en-US" altLang="ja-JP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defTabSz="390525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E-mail</a:t>
            </a:r>
            <a:r>
              <a:rPr lang="ja-JP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cs-tokyo-ml@east.ntt.co.jp 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0062" y="0"/>
            <a:ext cx="1028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３．参加申し込みの流れ</a:t>
            </a:r>
            <a:endParaRPr lang="en-US" altLang="ja-JP" sz="4000" b="1" dirty="0" smtClean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9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5004</TotalTime>
  <Words>630</Words>
  <Application>Microsoft Office PowerPoint</Application>
  <PresentationFormat>ワイド画面</PresentationFormat>
  <Paragraphs>110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HGP創英角ｺﾞｼｯｸUB</vt:lpstr>
      <vt:lpstr>Meiryo UI</vt:lpstr>
      <vt:lpstr>メイリオ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　亜希子</dc:creator>
  <cp:lastModifiedBy>kawakami makiko</cp:lastModifiedBy>
  <cp:revision>305</cp:revision>
  <dcterms:created xsi:type="dcterms:W3CDTF">2020-05-28T08:30:26Z</dcterms:created>
  <dcterms:modified xsi:type="dcterms:W3CDTF">2020-11-30T05:55:33Z</dcterms:modified>
</cp:coreProperties>
</file>