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4.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Ex1.xml" ContentType="application/vnd.ms-office.chartex+xml"/>
  <Override PartName="/ppt/charts/style13.xml" ContentType="application/vnd.ms-office.chartstyle+xml"/>
  <Override PartName="/ppt/charts/colors13.xml" ContentType="application/vnd.ms-office.chartcolorstyle+xml"/>
  <Override PartName="/ppt/theme/themeOverride5.xml" ContentType="application/vnd.openxmlformats-officedocument.themeOverrid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6.xml" ContentType="application/vnd.openxmlformats-officedocument.themeOverrid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718" r:id="rId1"/>
  </p:sldMasterIdLst>
  <p:notesMasterIdLst>
    <p:notesMasterId r:id="rId18"/>
  </p:notesMasterIdLst>
  <p:handoutMasterIdLst>
    <p:handoutMasterId r:id="rId19"/>
  </p:handoutMasterIdLst>
  <p:sldIdLst>
    <p:sldId id="572" r:id="rId2"/>
    <p:sldId id="1039" r:id="rId3"/>
    <p:sldId id="1040" r:id="rId4"/>
    <p:sldId id="1041" r:id="rId5"/>
    <p:sldId id="1042" r:id="rId6"/>
    <p:sldId id="1050" r:id="rId7"/>
    <p:sldId id="1052" r:id="rId8"/>
    <p:sldId id="1055" r:id="rId9"/>
    <p:sldId id="1054" r:id="rId10"/>
    <p:sldId id="1045" r:id="rId11"/>
    <p:sldId id="1047" r:id="rId12"/>
    <p:sldId id="1048" r:id="rId13"/>
    <p:sldId id="1057" r:id="rId14"/>
    <p:sldId id="1056" r:id="rId15"/>
    <p:sldId id="1051" r:id="rId16"/>
    <p:sldId id="1049" r:id="rId17"/>
  </p:sldIdLst>
  <p:sldSz cx="9906000" cy="6858000" type="A4"/>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4" userDrawn="1">
          <p15:clr>
            <a:srgbClr val="A4A3A4"/>
          </p15:clr>
        </p15:guide>
        <p15:guide id="2" pos="172" userDrawn="1">
          <p15:clr>
            <a:srgbClr val="A4A3A4"/>
          </p15:clr>
        </p15:guide>
        <p15:guide id="4" pos="6068" userDrawn="1">
          <p15:clr>
            <a:srgbClr val="A4A3A4"/>
          </p15:clr>
        </p15:guide>
        <p15:guide id="5" pos="312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CC00"/>
    <a:srgbClr val="FFFFCC"/>
    <a:srgbClr val="FF00FF"/>
    <a:srgbClr val="0000FF"/>
    <a:srgbClr val="E9EDF4"/>
    <a:srgbClr val="E9EDE0"/>
    <a:srgbClr val="009900"/>
    <a:srgbClr val="FF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9" autoAdjust="0"/>
    <p:restoredTop sz="94005" autoAdjust="0"/>
  </p:normalViewPr>
  <p:slideViewPr>
    <p:cSldViewPr>
      <p:cViewPr varScale="1">
        <p:scale>
          <a:sx n="113" d="100"/>
          <a:sy n="113" d="100"/>
        </p:scale>
        <p:origin x="3210" y="84"/>
      </p:cViewPr>
      <p:guideLst>
        <p:guide orient="horz" pos="2614"/>
        <p:guide pos="172"/>
        <p:guide pos="6068"/>
        <p:guide pos="31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60" d="100"/>
        <a:sy n="160" d="100"/>
      </p:scale>
      <p:origin x="0" y="3978"/>
    </p:cViewPr>
  </p:sorterViewPr>
  <p:notesViewPr>
    <p:cSldViewPr>
      <p:cViewPr>
        <p:scale>
          <a:sx n="33" d="100"/>
          <a:sy n="33" d="100"/>
        </p:scale>
        <p:origin x="-4962" y="-1506"/>
      </p:cViewPr>
      <p:guideLst>
        <p:guide orient="horz" pos="3131"/>
        <p:guide pos="2144"/>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12475;&#12511;&#12490;&#12540;&#38306;&#36899;\&#38598;&#35336;_&#12304;&#26368;&#32066;&#12305;&#12469;&#12452;&#12496;&#12540;&#12475;&#12461;&#12517;&#12522;&#12486;&#12451;&#12475;&#12511;&#12490;&#12540;%20&#21442;&#21152;&#32773;&#12450;&#12531;&#12465;&#12540;&#12488;&#32080;&#26524;.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4.bin"/></Relationships>
</file>

<file path=ppt/charts/_rels/chart11.xml.rels><?xml version="1.0" encoding="UTF-8" standalone="yes"?>
<Relationships xmlns="http://schemas.openxmlformats.org/package/2006/relationships"><Relationship Id="rId3" Type="http://schemas.openxmlformats.org/officeDocument/2006/relationships/oleObject" Target="file:///C:\Users\shimizu\Desktop\workfiles\&#26696;&#20214;2021\02_ICR\03_&#12469;&#12452;&#12496;&#12540;&#12475;&#12461;&#12517;&#12522;&#12486;&#12451;&#65288;&#26481;&#20140;&#65289;\&#20316;&#26989;&#28168;_&#21442;&#21152;&#32773;&#20107;&#21069;&#12450;&#12531;&#12465;&#12540;&#12488;&#38598;&#35336;&#32080;&#26524;%20(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imizu\Desktop\workfiles\&#26696;&#20214;2021\02_ICR\03_&#12469;&#12452;&#12496;&#12540;&#12475;&#12461;&#12517;&#12522;&#12486;&#12451;&#65288;&#26481;&#20140;&#65289;\&#20316;&#26989;&#28168;_&#21442;&#21152;&#32773;&#20107;&#21069;&#12450;&#12531;&#12465;&#12540;&#12488;&#38598;&#35336;&#32080;&#26524;%20(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embeddings/oleObject5.bin"/></Relationships>
</file>

<file path=ppt/charts/_rels/chart14.xml.rels><?xml version="1.0" encoding="UTF-8" standalone="yes"?>
<Relationships xmlns="http://schemas.openxmlformats.org/package/2006/relationships"><Relationship Id="rId3" Type="http://schemas.openxmlformats.org/officeDocument/2006/relationships/oleObject" Target="file:///C:\Users\shimizu\Desktop\workfiles\&#26696;&#20214;2021\02_ICR\03_&#12469;&#12452;&#12496;&#12540;&#12475;&#12461;&#12517;&#12522;&#12486;&#12451;&#65288;&#26481;&#20140;&#65289;\&#21442;&#21152;&#32773;&#20107;&#24460;&#12450;&#12531;&#12465;&#12540;&#12488;&#38598;&#35336;&#32080;&#26524;_&#12464;&#12521;&#12501;&#21270;.xlsx" TargetMode="External"/><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himizu\Desktop\workfiles\&#26696;&#20214;2021\02_ICR\03_&#12469;&#12452;&#12496;&#12540;&#12475;&#12461;&#12517;&#12522;&#12486;&#12451;&#65288;&#26481;&#20140;&#65289;\&#21442;&#21152;&#32773;&#20107;&#24460;&#12450;&#12531;&#12465;&#12540;&#12488;&#38598;&#35336;&#32080;&#26524;_&#12464;&#12521;&#12501;&#21270;.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12475;&#12511;&#12490;&#12540;&#38306;&#36899;\&#38598;&#35336;_&#12304;&#26368;&#32066;&#12305;&#12469;&#12452;&#12496;&#12540;&#12475;&#12461;&#12517;&#12522;&#12486;&#12451;&#12475;&#12511;&#12490;&#12540;%20&#21442;&#21152;&#32773;&#12450;&#12531;&#12465;&#12540;&#12488;&#32080;&#265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12475;&#12511;&#12490;&#12540;&#38306;&#36899;\&#38598;&#35336;_&#12304;&#26368;&#32066;&#12305;&#12469;&#12452;&#12496;&#12540;&#12475;&#12461;&#12517;&#12522;&#12486;&#12451;&#12475;&#12511;&#12490;&#12540;%20&#21442;&#21152;&#32773;&#12450;&#12531;&#12465;&#12540;&#12488;&#32080;&#2652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12475;&#12511;&#12490;&#12540;&#38306;&#36899;\&#38598;&#35336;_&#12304;&#26368;&#32066;&#12305;&#12469;&#12452;&#12496;&#12540;&#12475;&#12461;&#12517;&#12522;&#12486;&#12451;&#12475;&#12511;&#12490;&#12540;%20&#21442;&#21152;&#32773;&#12450;&#12531;&#12465;&#12540;&#12488;&#32080;&#2652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2-4_&#25903;&#25588;&#20225;&#26989;&#12398;&#23646;&#24615;\&#23646;&#24615;&#12464;&#12521;&#12501;.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2-4_&#25903;&#25588;&#20225;&#26989;&#12398;&#23646;&#24615;\&#23646;&#24615;&#12464;&#12521;&#125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imizu\Desktop\workfiles\&#26696;&#20214;2021\02_ICR\03_&#12469;&#12452;&#12496;&#12540;&#12475;&#12461;&#12517;&#12522;&#12486;&#12451;&#65288;&#26481;&#20140;&#65289;\&#20316;&#26989;&#28168;_&#21442;&#21152;&#32773;&#20107;&#21069;&#12450;&#12531;&#12465;&#12540;&#12488;&#38598;&#35336;&#32080;&#26524;%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2.bin"/></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3.bin"/></Relationships>
</file>

<file path=ppt/charts/_rels/chartEx1.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e-ad\fs59-angou\&#26481;&#20140;&#20107;&#26989;&#37096;_&#12499;&#12472;&#12493;&#12473;&#12452;&#12494;&#12505;&#12540;&#12471;&#12519;&#12531;&#37096;\&#31532;&#19968;&#12510;&#12540;&#12465;&#12486;&#12451;&#12531;&#12464;&#12464;&#12523;&#12540;&#12503;_&#31532;&#19968;&#12510;&#12540;&#12465;&#12486;&#12451;&#12531;&#12464;&#25285;&#24403;\001_&#20107;&#26989;&#25126;&#30053;&#25285;&#24403;\01_&#12362;&#23458;&#27096;&#24773;&#22577;_&#24259;&#26820;20220331\2020&#24180;&#24230;\97_&#12381;&#12398;&#20182;\&#26481;&#20140;&#37117;&#29987;&#26989;&#21172;&#20685;&#23616;&#12469;&#12452;&#12496;&#12540;&#12475;&#12461;&#12517;&#12522;&#12486;&#12451;&#26696;&#20214;\&#9733;&#9733;&#22577;&#21578;&#26360;&#12539;&#12503;&#12524;&#12476;&#12531;&#36039;&#26009;\4-4_&#12469;&#12509;&#12475;&#12531;&#24540;&#23550;&#29366;&#27841;\&#9678;&#38598;&#35336;_20210316_&#24540;&#23550;&#23653;&#27508;&#25277;&#20986;.xlsx" TargetMode="External"/><Relationship Id="rId4"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457414227332662"/>
          <c:y val="0.13073919191831829"/>
          <c:w val="0.63621715799508016"/>
          <c:h val="0.94641582950972802"/>
        </c:manualLayout>
      </c:layout>
      <c:pieChart>
        <c:varyColors val="1"/>
        <c:ser>
          <c:idx val="0"/>
          <c:order val="0"/>
          <c:dPt>
            <c:idx val="0"/>
            <c:bubble3D val="0"/>
            <c:spPr>
              <a:pattFill prst="ltUpDiag">
                <a:fgClr>
                  <a:srgbClr val="00B0F0"/>
                </a:fgClr>
                <a:bgClr>
                  <a:schemeClr val="accent5">
                    <a:lumMod val="60000"/>
                    <a:lumOff val="40000"/>
                  </a:schemeClr>
                </a:bgClr>
              </a:pattFill>
              <a:ln w="19050">
                <a:solidFill>
                  <a:schemeClr val="lt1"/>
                </a:solidFill>
              </a:ln>
              <a:effectLst/>
            </c:spPr>
            <c:extLst>
              <c:ext xmlns:c16="http://schemas.microsoft.com/office/drawing/2014/chart" uri="{C3380CC4-5D6E-409C-BE32-E72D297353CC}">
                <c16:uniqueId val="{00000001-5798-4259-AB63-1E7E16914AEB}"/>
              </c:ext>
            </c:extLst>
          </c:dPt>
          <c:dPt>
            <c:idx val="1"/>
            <c:bubble3D val="0"/>
            <c:spPr>
              <a:pattFill prst="ltUpDiag">
                <a:fgClr>
                  <a:srgbClr val="00B0F0"/>
                </a:fgClr>
                <a:bgClr>
                  <a:schemeClr val="tx2">
                    <a:lumMod val="20000"/>
                    <a:lumOff val="80000"/>
                  </a:schemeClr>
                </a:bgClr>
              </a:pattFill>
              <a:ln w="19050">
                <a:solidFill>
                  <a:schemeClr val="lt1"/>
                </a:solidFill>
              </a:ln>
              <a:effectLst/>
            </c:spPr>
            <c:extLst>
              <c:ext xmlns:c16="http://schemas.microsoft.com/office/drawing/2014/chart" uri="{C3380CC4-5D6E-409C-BE32-E72D297353CC}">
                <c16:uniqueId val="{00000003-5798-4259-AB63-1E7E16914AEB}"/>
              </c:ext>
            </c:extLst>
          </c:dPt>
          <c:dPt>
            <c:idx val="2"/>
            <c:bubble3D val="0"/>
            <c:spPr>
              <a:pattFill prst="ltUpDiag">
                <a:fgClr>
                  <a:srgbClr val="FFFF00"/>
                </a:fgClr>
                <a:bgClr>
                  <a:srgbClr val="FFFFCC"/>
                </a:bgClr>
              </a:pattFill>
              <a:ln w="19050">
                <a:solidFill>
                  <a:schemeClr val="lt1"/>
                </a:solidFill>
              </a:ln>
              <a:effectLst/>
            </c:spPr>
            <c:extLst>
              <c:ext xmlns:c16="http://schemas.microsoft.com/office/drawing/2014/chart" uri="{C3380CC4-5D6E-409C-BE32-E72D297353CC}">
                <c16:uniqueId val="{00000005-5798-4259-AB63-1E7E16914AE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798-4259-AB63-1E7E16914AE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798-4259-AB63-1E7E16914AEB}"/>
              </c:ext>
            </c:extLst>
          </c:dPt>
          <c:dLbls>
            <c:dLbl>
              <c:idx val="0"/>
              <c:layout>
                <c:manualLayout>
                  <c:x val="-0.19699420446650706"/>
                  <c:y val="0.1932519071579289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32044179128069383"/>
                      <c:h val="0.14660489508532537"/>
                    </c:manualLayout>
                  </c15:layout>
                </c:ext>
                <c:ext xmlns:c16="http://schemas.microsoft.com/office/drawing/2014/chart" uri="{C3380CC4-5D6E-409C-BE32-E72D297353CC}">
                  <c16:uniqueId val="{00000001-5798-4259-AB63-1E7E16914AEB}"/>
                </c:ext>
              </c:extLst>
            </c:dLbl>
            <c:dLbl>
              <c:idx val="1"/>
              <c:layout>
                <c:manualLayout>
                  <c:x val="-9.4945715935020394E-2"/>
                  <c:y val="-0.22699237136828437"/>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38147832295320694"/>
                      <c:h val="0.14660489508532537"/>
                    </c:manualLayout>
                  </c15:layout>
                </c:ext>
                <c:ext xmlns:c16="http://schemas.microsoft.com/office/drawing/2014/chart" uri="{C3380CC4-5D6E-409C-BE32-E72D297353CC}">
                  <c16:uniqueId val="{00000003-5798-4259-AB63-1E7E16914AEB}"/>
                </c:ext>
              </c:extLst>
            </c:dLbl>
            <c:dLbl>
              <c:idx val="2"/>
              <c:layout>
                <c:manualLayout>
                  <c:x val="0.16276408446003496"/>
                  <c:y val="0.18841265132731475"/>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34078730183819816"/>
                      <c:h val="0.14660489508532537"/>
                    </c:manualLayout>
                  </c15:layout>
                </c:ext>
                <c:ext xmlns:c16="http://schemas.microsoft.com/office/drawing/2014/chart" uri="{C3380CC4-5D6E-409C-BE32-E72D297353CC}">
                  <c16:uniqueId val="{00000005-5798-4259-AB63-1E7E16914AEB}"/>
                </c:ext>
              </c:extLst>
            </c:dLbl>
            <c:dLbl>
              <c:idx val="3"/>
              <c:delete val="1"/>
              <c:extLst>
                <c:ext xmlns:c15="http://schemas.microsoft.com/office/drawing/2012/chart" uri="{CE6537A1-D6FC-4f65-9D91-7224C49458BB}"/>
                <c:ext xmlns:c16="http://schemas.microsoft.com/office/drawing/2014/chart" uri="{C3380CC4-5D6E-409C-BE32-E72D297353CC}">
                  <c16:uniqueId val="{00000007-5798-4259-AB63-1E7E16914AEB}"/>
                </c:ext>
              </c:extLst>
            </c:dLbl>
            <c:dLbl>
              <c:idx val="4"/>
              <c:delete val="1"/>
              <c:extLst>
                <c:ext xmlns:c15="http://schemas.microsoft.com/office/drawing/2012/chart" uri="{CE6537A1-D6FC-4f65-9D91-7224C49458BB}"/>
                <c:ext xmlns:c16="http://schemas.microsoft.com/office/drawing/2014/chart" uri="{C3380CC4-5D6E-409C-BE32-E72D297353CC}">
                  <c16:uniqueId val="{00000009-5798-4259-AB63-1E7E16914AEB}"/>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ja-JP"/>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集計!$B$5:$F$5</c:f>
              <c:strCache>
                <c:ptCount val="5"/>
                <c:pt idx="0">
                  <c:v>大変良かった</c:v>
                </c:pt>
                <c:pt idx="1">
                  <c:v>良かった</c:v>
                </c:pt>
                <c:pt idx="2">
                  <c:v>良くも悪くもない</c:v>
                </c:pt>
                <c:pt idx="3">
                  <c:v>良くなかった</c:v>
                </c:pt>
                <c:pt idx="4">
                  <c:v>大変良くなかった</c:v>
                </c:pt>
              </c:strCache>
            </c:strRef>
          </c:cat>
          <c:val>
            <c:numRef>
              <c:f>集計!$B$6:$F$6</c:f>
              <c:numCache>
                <c:formatCode>General</c:formatCode>
                <c:ptCount val="5"/>
                <c:pt idx="0">
                  <c:v>1</c:v>
                </c:pt>
                <c:pt idx="1">
                  <c:v>4</c:v>
                </c:pt>
                <c:pt idx="2">
                  <c:v>2</c:v>
                </c:pt>
                <c:pt idx="3">
                  <c:v>0</c:v>
                </c:pt>
                <c:pt idx="4">
                  <c:v>0</c:v>
                </c:pt>
              </c:numCache>
            </c:numRef>
          </c:val>
          <c:extLst>
            <c:ext xmlns:c16="http://schemas.microsoft.com/office/drawing/2014/chart" uri="{C3380CC4-5D6E-409C-BE32-E72D297353CC}">
              <c16:uniqueId val="{0000000A-5798-4259-AB63-1E7E16914AEB}"/>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91-488D-92F5-DFE2B6374E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691-488D-92F5-DFE2B6374EEC}"/>
              </c:ext>
            </c:extLst>
          </c:dPt>
          <c:cat>
            <c:strRef>
              <c:f>'data (21_100)'!$DU$5:$DV$5</c:f>
              <c:strCache>
                <c:ptCount val="2"/>
                <c:pt idx="0">
                  <c:v>いる</c:v>
                </c:pt>
                <c:pt idx="1">
                  <c:v>いない</c:v>
                </c:pt>
              </c:strCache>
            </c:strRef>
          </c:cat>
          <c:val>
            <c:numRef>
              <c:f>'data (21_100)'!$DU$6:$DV$6</c:f>
              <c:numCache>
                <c:formatCode>General</c:formatCode>
                <c:ptCount val="2"/>
                <c:pt idx="0">
                  <c:v>18</c:v>
                </c:pt>
                <c:pt idx="1">
                  <c:v>6</c:v>
                </c:pt>
              </c:numCache>
            </c:numRef>
          </c:val>
          <c:extLst>
            <c:ext xmlns:c16="http://schemas.microsoft.com/office/drawing/2014/chart" uri="{C3380CC4-5D6E-409C-BE32-E72D297353CC}">
              <c16:uniqueId val="{00000004-2691-488D-92F5-DFE2B6374EE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469619401732919"/>
          <c:y val="6.5434930129496915E-2"/>
          <c:w val="0.48281812629951809"/>
          <c:h val="0.79724567133843982"/>
        </c:manualLayout>
      </c:layout>
      <c:barChart>
        <c:barDir val="bar"/>
        <c:grouping val="clustered"/>
        <c:varyColors val="0"/>
        <c:ser>
          <c:idx val="2"/>
          <c:order val="0"/>
          <c:tx>
            <c:strRef>
              <c:f>グラフ!$D$180</c:f>
              <c:strCache>
                <c:ptCount val="1"/>
                <c:pt idx="0">
                  <c:v>割合（~20名）</c:v>
                </c:pt>
              </c:strCache>
            </c:strRef>
          </c:tx>
          <c:spPr>
            <a:solidFill>
              <a:srgbClr val="00B0F0"/>
            </a:solidFill>
            <a:ln w="28575">
              <a:solidFill>
                <a:srgbClr val="FF505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rgbClr val="FF5050"/>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グラフ!$A$181:$A$189</c:f>
              <c:strCache>
                <c:ptCount val="9"/>
                <c:pt idx="0">
                  <c:v>セキュリティポリシーの策定</c:v>
                </c:pt>
                <c:pt idx="1">
                  <c:v>管理体制の構築</c:v>
                </c:pt>
                <c:pt idx="2">
                  <c:v>リスクの洗い出し、評価</c:v>
                </c:pt>
                <c:pt idx="3">
                  <c:v>グループ会社、取引先も含めた対策の実施</c:v>
                </c:pt>
                <c:pt idx="4">
                  <c:v>セキュリティ対策費予算の確保</c:v>
                </c:pt>
                <c:pt idx="5">
                  <c:v>セキュリティ対策専門人材の確保</c:v>
                </c:pt>
                <c:pt idx="6">
                  <c:v>インシデント発生時の体制の構築</c:v>
                </c:pt>
                <c:pt idx="7">
                  <c:v>情報収集（最新技術動向や事故事例）</c:v>
                </c:pt>
                <c:pt idx="8">
                  <c:v>なし</c:v>
                </c:pt>
              </c:strCache>
            </c:strRef>
          </c:cat>
          <c:val>
            <c:numRef>
              <c:f>グラフ!$D$181:$D$189</c:f>
              <c:numCache>
                <c:formatCode>0%</c:formatCode>
                <c:ptCount val="9"/>
                <c:pt idx="0">
                  <c:v>0.10526315789473684</c:v>
                </c:pt>
                <c:pt idx="1">
                  <c:v>0.2807017543859649</c:v>
                </c:pt>
                <c:pt idx="2">
                  <c:v>0.22807017543859648</c:v>
                </c:pt>
                <c:pt idx="3">
                  <c:v>5.2631578947368418E-2</c:v>
                </c:pt>
                <c:pt idx="4">
                  <c:v>0.26315789473684209</c:v>
                </c:pt>
                <c:pt idx="5">
                  <c:v>0.21052631578947367</c:v>
                </c:pt>
                <c:pt idx="6">
                  <c:v>0.17543859649122806</c:v>
                </c:pt>
                <c:pt idx="7">
                  <c:v>0.26315789473684209</c:v>
                </c:pt>
                <c:pt idx="8">
                  <c:v>7.0175438596491224E-2</c:v>
                </c:pt>
              </c:numCache>
            </c:numRef>
          </c:val>
          <c:extLst>
            <c:ext xmlns:c16="http://schemas.microsoft.com/office/drawing/2014/chart" uri="{C3380CC4-5D6E-409C-BE32-E72D297353CC}">
              <c16:uniqueId val="{00000000-5E78-40E4-84C2-01F16F68FB69}"/>
            </c:ext>
          </c:extLst>
        </c:ser>
        <c:ser>
          <c:idx val="5"/>
          <c:order val="1"/>
          <c:tx>
            <c:strRef>
              <c:f>グラフ!$G$180</c:f>
              <c:strCache>
                <c:ptCount val="1"/>
                <c:pt idx="0">
                  <c:v>割合（~100名）</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グラフ!$A$181:$A$189</c:f>
              <c:strCache>
                <c:ptCount val="9"/>
                <c:pt idx="0">
                  <c:v>セキュリティポリシーの策定</c:v>
                </c:pt>
                <c:pt idx="1">
                  <c:v>管理体制の構築</c:v>
                </c:pt>
                <c:pt idx="2">
                  <c:v>リスクの洗い出し、評価</c:v>
                </c:pt>
                <c:pt idx="3">
                  <c:v>グループ会社、取引先も含めた対策の実施</c:v>
                </c:pt>
                <c:pt idx="4">
                  <c:v>セキュリティ対策費予算の確保</c:v>
                </c:pt>
                <c:pt idx="5">
                  <c:v>セキュリティ対策専門人材の確保</c:v>
                </c:pt>
                <c:pt idx="6">
                  <c:v>インシデント発生時の体制の構築</c:v>
                </c:pt>
                <c:pt idx="7">
                  <c:v>情報収集（最新技術動向や事故事例）</c:v>
                </c:pt>
                <c:pt idx="8">
                  <c:v>なし</c:v>
                </c:pt>
              </c:strCache>
            </c:strRef>
          </c:cat>
          <c:val>
            <c:numRef>
              <c:f>グラフ!$G$181:$G$189</c:f>
              <c:numCache>
                <c:formatCode>0%</c:formatCode>
                <c:ptCount val="9"/>
                <c:pt idx="0">
                  <c:v>0.33333333333333331</c:v>
                </c:pt>
                <c:pt idx="1">
                  <c:v>0.625</c:v>
                </c:pt>
                <c:pt idx="2">
                  <c:v>0.45833333333333331</c:v>
                </c:pt>
                <c:pt idx="3">
                  <c:v>0.125</c:v>
                </c:pt>
                <c:pt idx="4">
                  <c:v>0.125</c:v>
                </c:pt>
                <c:pt idx="5">
                  <c:v>0.125</c:v>
                </c:pt>
                <c:pt idx="6">
                  <c:v>0.25</c:v>
                </c:pt>
                <c:pt idx="7">
                  <c:v>0.20833333333333334</c:v>
                </c:pt>
                <c:pt idx="8">
                  <c:v>0</c:v>
                </c:pt>
              </c:numCache>
            </c:numRef>
          </c:val>
          <c:extLst>
            <c:ext xmlns:c16="http://schemas.microsoft.com/office/drawing/2014/chart" uri="{C3380CC4-5D6E-409C-BE32-E72D297353CC}">
              <c16:uniqueId val="{00000001-5E78-40E4-84C2-01F16F68FB69}"/>
            </c:ext>
          </c:extLst>
        </c:ser>
        <c:ser>
          <c:idx val="8"/>
          <c:order val="2"/>
          <c:tx>
            <c:strRef>
              <c:f>グラフ!$J$180</c:f>
              <c:strCache>
                <c:ptCount val="1"/>
                <c:pt idx="0">
                  <c:v>割合（101名~）</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グラフ!$A$181:$A$189</c:f>
              <c:strCache>
                <c:ptCount val="9"/>
                <c:pt idx="0">
                  <c:v>セキュリティポリシーの策定</c:v>
                </c:pt>
                <c:pt idx="1">
                  <c:v>管理体制の構築</c:v>
                </c:pt>
                <c:pt idx="2">
                  <c:v>リスクの洗い出し、評価</c:v>
                </c:pt>
                <c:pt idx="3">
                  <c:v>グループ会社、取引先も含めた対策の実施</c:v>
                </c:pt>
                <c:pt idx="4">
                  <c:v>セキュリティ対策費予算の確保</c:v>
                </c:pt>
                <c:pt idx="5">
                  <c:v>セキュリティ対策専門人材の確保</c:v>
                </c:pt>
                <c:pt idx="6">
                  <c:v>インシデント発生時の体制の構築</c:v>
                </c:pt>
                <c:pt idx="7">
                  <c:v>情報収集（最新技術動向や事故事例）</c:v>
                </c:pt>
                <c:pt idx="8">
                  <c:v>なし</c:v>
                </c:pt>
              </c:strCache>
            </c:strRef>
          </c:cat>
          <c:val>
            <c:numRef>
              <c:f>グラフ!$J$181:$J$189</c:f>
              <c:numCache>
                <c:formatCode>0%</c:formatCode>
                <c:ptCount val="9"/>
                <c:pt idx="0">
                  <c:v>0.3</c:v>
                </c:pt>
                <c:pt idx="1">
                  <c:v>0.55000000000000004</c:v>
                </c:pt>
                <c:pt idx="2">
                  <c:v>0.5</c:v>
                </c:pt>
                <c:pt idx="3">
                  <c:v>0.2</c:v>
                </c:pt>
                <c:pt idx="4">
                  <c:v>0.45</c:v>
                </c:pt>
                <c:pt idx="5">
                  <c:v>0.3</c:v>
                </c:pt>
                <c:pt idx="6">
                  <c:v>0.4</c:v>
                </c:pt>
                <c:pt idx="7">
                  <c:v>0.45</c:v>
                </c:pt>
                <c:pt idx="8">
                  <c:v>0</c:v>
                </c:pt>
              </c:numCache>
            </c:numRef>
          </c:val>
          <c:extLst>
            <c:ext xmlns:c16="http://schemas.microsoft.com/office/drawing/2014/chart" uri="{C3380CC4-5D6E-409C-BE32-E72D297353CC}">
              <c16:uniqueId val="{00000002-5E78-40E4-84C2-01F16F68FB69}"/>
            </c:ext>
          </c:extLst>
        </c:ser>
        <c:dLbls>
          <c:dLblPos val="outEnd"/>
          <c:showLegendKey val="0"/>
          <c:showVal val="1"/>
          <c:showCatName val="0"/>
          <c:showSerName val="0"/>
          <c:showPercent val="0"/>
          <c:showBubbleSize val="0"/>
        </c:dLbls>
        <c:gapWidth val="219"/>
        <c:axId val="741968608"/>
        <c:axId val="741973528"/>
      </c:barChart>
      <c:catAx>
        <c:axId val="7419686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crossAx val="741973528"/>
        <c:crosses val="autoZero"/>
        <c:auto val="1"/>
        <c:lblAlgn val="ctr"/>
        <c:lblOffset val="100"/>
        <c:noMultiLvlLbl val="0"/>
      </c:catAx>
      <c:valAx>
        <c:axId val="741973528"/>
        <c:scaling>
          <c:orientation val="minMax"/>
          <c:max val="1"/>
        </c:scaling>
        <c:delete val="1"/>
        <c:axPos val="b"/>
        <c:numFmt formatCode="0%" sourceLinked="1"/>
        <c:majorTickMark val="none"/>
        <c:minorTickMark val="none"/>
        <c:tickLblPos val="nextTo"/>
        <c:crossAx val="741968608"/>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329445550635354"/>
          <c:y val="4.0237148594608856E-2"/>
          <c:w val="0.71344342788373716"/>
          <c:h val="0.91952570281078227"/>
        </c:manualLayout>
      </c:layout>
      <c:barChart>
        <c:barDir val="bar"/>
        <c:grouping val="clustered"/>
        <c:varyColors val="0"/>
        <c:ser>
          <c:idx val="2"/>
          <c:order val="0"/>
          <c:tx>
            <c:strRef>
              <c:f>グラフ!$D$198</c:f>
              <c:strCache>
                <c:ptCount val="1"/>
                <c:pt idx="0">
                  <c:v>割合（~20名）</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グラフ!$A$199:$A$208</c:f>
              <c:strCache>
                <c:ptCount val="10"/>
                <c:pt idx="0">
                  <c:v>ウイルス対策ソフト</c:v>
                </c:pt>
                <c:pt idx="1">
                  <c:v>出入口対策</c:v>
                </c:pt>
                <c:pt idx="2">
                  <c:v>社員教育</c:v>
                </c:pt>
                <c:pt idx="3">
                  <c:v>セキュリティ管理者の設置</c:v>
                </c:pt>
                <c:pt idx="4">
                  <c:v>セキュアな無線環境</c:v>
                </c:pt>
                <c:pt idx="5">
                  <c:v>セキュアな拠点間通信</c:v>
                </c:pt>
                <c:pt idx="6">
                  <c:v>重要なファイルのバックアップ</c:v>
                </c:pt>
                <c:pt idx="7">
                  <c:v>サイバーリスク保険加入</c:v>
                </c:pt>
                <c:pt idx="8">
                  <c:v>セキュリティポリシーの策定</c:v>
                </c:pt>
                <c:pt idx="9">
                  <c:v>SECURITY ACTIONの自己宣言</c:v>
                </c:pt>
              </c:strCache>
            </c:strRef>
          </c:cat>
          <c:val>
            <c:numRef>
              <c:f>グラフ!$D$199:$D$208</c:f>
              <c:numCache>
                <c:formatCode>0%</c:formatCode>
                <c:ptCount val="10"/>
                <c:pt idx="0">
                  <c:v>0.2982456140350877</c:v>
                </c:pt>
                <c:pt idx="1">
                  <c:v>7.0175438596491224E-2</c:v>
                </c:pt>
                <c:pt idx="2">
                  <c:v>3.5087719298245612E-2</c:v>
                </c:pt>
                <c:pt idx="3">
                  <c:v>7.0175438596491224E-2</c:v>
                </c:pt>
                <c:pt idx="4">
                  <c:v>1.7543859649122806E-2</c:v>
                </c:pt>
                <c:pt idx="5">
                  <c:v>1.7543859649122806E-2</c:v>
                </c:pt>
                <c:pt idx="6">
                  <c:v>8.771929824561403E-2</c:v>
                </c:pt>
                <c:pt idx="7">
                  <c:v>3.5087719298245612E-2</c:v>
                </c:pt>
                <c:pt idx="8">
                  <c:v>1.7543859649122806E-2</c:v>
                </c:pt>
                <c:pt idx="9">
                  <c:v>0</c:v>
                </c:pt>
              </c:numCache>
            </c:numRef>
          </c:val>
          <c:extLst>
            <c:ext xmlns:c16="http://schemas.microsoft.com/office/drawing/2014/chart" uri="{C3380CC4-5D6E-409C-BE32-E72D297353CC}">
              <c16:uniqueId val="{00000000-ABFE-4990-AC81-C8DD24AD3172}"/>
            </c:ext>
          </c:extLst>
        </c:ser>
        <c:ser>
          <c:idx val="5"/>
          <c:order val="1"/>
          <c:tx>
            <c:strRef>
              <c:f>グラフ!$G$198</c:f>
              <c:strCache>
                <c:ptCount val="1"/>
                <c:pt idx="0">
                  <c:v>割合（~100名）</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グラフ!$A$199:$A$208</c:f>
              <c:strCache>
                <c:ptCount val="10"/>
                <c:pt idx="0">
                  <c:v>ウイルス対策ソフト</c:v>
                </c:pt>
                <c:pt idx="1">
                  <c:v>出入口対策</c:v>
                </c:pt>
                <c:pt idx="2">
                  <c:v>社員教育</c:v>
                </c:pt>
                <c:pt idx="3">
                  <c:v>セキュリティ管理者の設置</c:v>
                </c:pt>
                <c:pt idx="4">
                  <c:v>セキュアな無線環境</c:v>
                </c:pt>
                <c:pt idx="5">
                  <c:v>セキュアな拠点間通信</c:v>
                </c:pt>
                <c:pt idx="6">
                  <c:v>重要なファイルのバックアップ</c:v>
                </c:pt>
                <c:pt idx="7">
                  <c:v>サイバーリスク保険加入</c:v>
                </c:pt>
                <c:pt idx="8">
                  <c:v>セキュリティポリシーの策定</c:v>
                </c:pt>
                <c:pt idx="9">
                  <c:v>SECURITY ACTIONの自己宣言</c:v>
                </c:pt>
              </c:strCache>
            </c:strRef>
          </c:cat>
          <c:val>
            <c:numRef>
              <c:f>グラフ!$G$199:$G$208</c:f>
              <c:numCache>
                <c:formatCode>0%</c:formatCode>
                <c:ptCount val="10"/>
                <c:pt idx="0">
                  <c:v>0.25</c:v>
                </c:pt>
                <c:pt idx="1">
                  <c:v>0</c:v>
                </c:pt>
                <c:pt idx="2">
                  <c:v>0.125</c:v>
                </c:pt>
                <c:pt idx="3">
                  <c:v>8.3333333333333329E-2</c:v>
                </c:pt>
                <c:pt idx="4">
                  <c:v>0</c:v>
                </c:pt>
                <c:pt idx="5">
                  <c:v>0</c:v>
                </c:pt>
                <c:pt idx="6">
                  <c:v>4.1666666666666664E-2</c:v>
                </c:pt>
                <c:pt idx="7">
                  <c:v>4.1666666666666664E-2</c:v>
                </c:pt>
                <c:pt idx="8">
                  <c:v>0.125</c:v>
                </c:pt>
                <c:pt idx="9">
                  <c:v>0</c:v>
                </c:pt>
              </c:numCache>
            </c:numRef>
          </c:val>
          <c:extLst>
            <c:ext xmlns:c16="http://schemas.microsoft.com/office/drawing/2014/chart" uri="{C3380CC4-5D6E-409C-BE32-E72D297353CC}">
              <c16:uniqueId val="{00000001-ABFE-4990-AC81-C8DD24AD3172}"/>
            </c:ext>
          </c:extLst>
        </c:ser>
        <c:ser>
          <c:idx val="8"/>
          <c:order val="2"/>
          <c:tx>
            <c:strRef>
              <c:f>グラフ!$J$198</c:f>
              <c:strCache>
                <c:ptCount val="1"/>
                <c:pt idx="0">
                  <c:v>割合（101名~）</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グラフ!$A$199:$A$208</c:f>
              <c:strCache>
                <c:ptCount val="10"/>
                <c:pt idx="0">
                  <c:v>ウイルス対策ソフト</c:v>
                </c:pt>
                <c:pt idx="1">
                  <c:v>出入口対策</c:v>
                </c:pt>
                <c:pt idx="2">
                  <c:v>社員教育</c:v>
                </c:pt>
                <c:pt idx="3">
                  <c:v>セキュリティ管理者の設置</c:v>
                </c:pt>
                <c:pt idx="4">
                  <c:v>セキュアな無線環境</c:v>
                </c:pt>
                <c:pt idx="5">
                  <c:v>セキュアな拠点間通信</c:v>
                </c:pt>
                <c:pt idx="6">
                  <c:v>重要なファイルのバックアップ</c:v>
                </c:pt>
                <c:pt idx="7">
                  <c:v>サイバーリスク保険加入</c:v>
                </c:pt>
                <c:pt idx="8">
                  <c:v>セキュリティポリシーの策定</c:v>
                </c:pt>
                <c:pt idx="9">
                  <c:v>SECURITY ACTIONの自己宣言</c:v>
                </c:pt>
              </c:strCache>
            </c:strRef>
          </c:cat>
          <c:val>
            <c:numRef>
              <c:f>グラフ!$J$199:$J$208</c:f>
              <c:numCache>
                <c:formatCode>0%</c:formatCode>
                <c:ptCount val="10"/>
                <c:pt idx="0">
                  <c:v>0.25</c:v>
                </c:pt>
                <c:pt idx="1">
                  <c:v>0.1</c:v>
                </c:pt>
                <c:pt idx="2">
                  <c:v>0.05</c:v>
                </c:pt>
                <c:pt idx="3">
                  <c:v>0</c:v>
                </c:pt>
                <c:pt idx="4">
                  <c:v>0.05</c:v>
                </c:pt>
                <c:pt idx="5">
                  <c:v>0.05</c:v>
                </c:pt>
                <c:pt idx="6">
                  <c:v>0</c:v>
                </c:pt>
                <c:pt idx="7">
                  <c:v>0.05</c:v>
                </c:pt>
                <c:pt idx="8">
                  <c:v>0.05</c:v>
                </c:pt>
                <c:pt idx="9">
                  <c:v>0.05</c:v>
                </c:pt>
              </c:numCache>
            </c:numRef>
          </c:val>
          <c:extLst>
            <c:ext xmlns:c16="http://schemas.microsoft.com/office/drawing/2014/chart" uri="{C3380CC4-5D6E-409C-BE32-E72D297353CC}">
              <c16:uniqueId val="{00000002-ABFE-4990-AC81-C8DD24AD3172}"/>
            </c:ext>
          </c:extLst>
        </c:ser>
        <c:dLbls>
          <c:dLblPos val="outEnd"/>
          <c:showLegendKey val="0"/>
          <c:showVal val="1"/>
          <c:showCatName val="0"/>
          <c:showSerName val="0"/>
          <c:showPercent val="0"/>
          <c:showBubbleSize val="0"/>
        </c:dLbls>
        <c:gapWidth val="219"/>
        <c:axId val="741968608"/>
        <c:axId val="741973528"/>
      </c:barChart>
      <c:catAx>
        <c:axId val="7419686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ja-JP"/>
          </a:p>
        </c:txPr>
        <c:crossAx val="741973528"/>
        <c:crosses val="autoZero"/>
        <c:auto val="1"/>
        <c:lblAlgn val="ctr"/>
        <c:lblOffset val="100"/>
        <c:noMultiLvlLbl val="0"/>
      </c:catAx>
      <c:valAx>
        <c:axId val="741973528"/>
        <c:scaling>
          <c:orientation val="minMax"/>
          <c:max val="1"/>
        </c:scaling>
        <c:delete val="1"/>
        <c:axPos val="b"/>
        <c:numFmt formatCode="0%" sourceLinked="1"/>
        <c:majorTickMark val="none"/>
        <c:minorTickMark val="none"/>
        <c:tickLblPos val="nextTo"/>
        <c:crossAx val="741968608"/>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96-42BB-8EE8-E80E422ED2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96-42BB-8EE8-E80E422ED2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196-42BB-8EE8-E80E422ED2A6}"/>
              </c:ext>
            </c:extLst>
          </c:dPt>
          <c:dLbls>
            <c:delete val="1"/>
          </c:dLbls>
          <c:cat>
            <c:strRef>
              <c:f>'data (all)'!$AP$5:$AR$5</c:f>
              <c:strCache>
                <c:ptCount val="3"/>
                <c:pt idx="0">
                  <c:v>セキュリティ対策意識が高まった</c:v>
                </c:pt>
                <c:pt idx="1">
                  <c:v>セキュリティ対策意識に変化はなかった</c:v>
                </c:pt>
                <c:pt idx="2">
                  <c:v>セキュリティ対策意識は低くなった</c:v>
                </c:pt>
              </c:strCache>
            </c:strRef>
          </c:cat>
          <c:val>
            <c:numRef>
              <c:f>'data (all)'!$AP$6:$AR$6</c:f>
              <c:numCache>
                <c:formatCode>General</c:formatCode>
                <c:ptCount val="3"/>
                <c:pt idx="0">
                  <c:v>68</c:v>
                </c:pt>
                <c:pt idx="1">
                  <c:v>30</c:v>
                </c:pt>
                <c:pt idx="2">
                  <c:v>0</c:v>
                </c:pt>
              </c:numCache>
            </c:numRef>
          </c:val>
          <c:extLst>
            <c:ext xmlns:c16="http://schemas.microsoft.com/office/drawing/2014/chart" uri="{C3380CC4-5D6E-409C-BE32-E72D297353CC}">
              <c16:uniqueId val="{00000006-F196-42BB-8EE8-E80E422ED2A6}"/>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477943727608478"/>
          <c:y val="4.5311125584147009E-2"/>
          <c:w val="0.53511622984232599"/>
          <c:h val="0.85463367073958652"/>
        </c:manualLayout>
      </c:layout>
      <c:barChart>
        <c:barDir val="bar"/>
        <c:grouping val="clustered"/>
        <c:varyColors val="0"/>
        <c:ser>
          <c:idx val="1"/>
          <c:order val="0"/>
          <c:tx>
            <c:strRef>
              <c:f>グラフ!$C$25</c:f>
              <c:strCache>
                <c:ptCount val="1"/>
                <c:pt idx="0">
                  <c:v>~20名</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グラフ!$A$26:$A$31</c:f>
              <c:strCache>
                <c:ptCount val="6"/>
                <c:pt idx="0">
                  <c:v>UTM機器を設置し、出入口対策の必要性を感じた</c:v>
                </c:pt>
                <c:pt idx="1">
                  <c:v>標的型攻撃メール訓練を受けて、攻撃メール対策の必要性を感じた</c:v>
                </c:pt>
                <c:pt idx="2">
                  <c:v>インシデント発生時の体制構築の必要性を感じた</c:v>
                </c:pt>
                <c:pt idx="3">
                  <c:v>セキュリティ対策の相談窓口（社内人材or外部有識者等）の必要性を感じた</c:v>
                </c:pt>
                <c:pt idx="4">
                  <c:v>セキュリティに関する社員教育の必要性を感じた</c:v>
                </c:pt>
                <c:pt idx="5">
                  <c:v>その他</c:v>
                </c:pt>
              </c:strCache>
            </c:strRef>
          </c:cat>
          <c:val>
            <c:numRef>
              <c:f>グラフ!$C$26:$C$31</c:f>
              <c:numCache>
                <c:formatCode>0%</c:formatCode>
                <c:ptCount val="6"/>
                <c:pt idx="0">
                  <c:v>0.52631578947368418</c:v>
                </c:pt>
                <c:pt idx="1">
                  <c:v>0.17543859649122806</c:v>
                </c:pt>
                <c:pt idx="2">
                  <c:v>0.17543859649122806</c:v>
                </c:pt>
                <c:pt idx="3">
                  <c:v>0.2982456140350877</c:v>
                </c:pt>
                <c:pt idx="4">
                  <c:v>0.22807017543859648</c:v>
                </c:pt>
                <c:pt idx="5">
                  <c:v>1.7543859649122806E-2</c:v>
                </c:pt>
              </c:numCache>
            </c:numRef>
          </c:val>
          <c:extLst>
            <c:ext xmlns:c16="http://schemas.microsoft.com/office/drawing/2014/chart" uri="{C3380CC4-5D6E-409C-BE32-E72D297353CC}">
              <c16:uniqueId val="{00000000-B373-4CA7-AD84-811D4AAE8B5E}"/>
            </c:ext>
          </c:extLst>
        </c:ser>
        <c:ser>
          <c:idx val="0"/>
          <c:order val="1"/>
          <c:tx>
            <c:strRef>
              <c:f>グラフ!$E$25</c:f>
              <c:strCache>
                <c:ptCount val="1"/>
                <c:pt idx="0">
                  <c:v>~100名</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グラフ!$A$26:$A$31</c:f>
              <c:strCache>
                <c:ptCount val="6"/>
                <c:pt idx="0">
                  <c:v>UTM機器を設置し、出入口対策の必要性を感じた</c:v>
                </c:pt>
                <c:pt idx="1">
                  <c:v>標的型攻撃メール訓練を受けて、攻撃メール対策の必要性を感じた</c:v>
                </c:pt>
                <c:pt idx="2">
                  <c:v>インシデント発生時の体制構築の必要性を感じた</c:v>
                </c:pt>
                <c:pt idx="3">
                  <c:v>セキュリティ対策の相談窓口（社内人材or外部有識者等）の必要性を感じた</c:v>
                </c:pt>
                <c:pt idx="4">
                  <c:v>セキュリティに関する社員教育の必要性を感じた</c:v>
                </c:pt>
                <c:pt idx="5">
                  <c:v>その他</c:v>
                </c:pt>
              </c:strCache>
            </c:strRef>
          </c:cat>
          <c:val>
            <c:numRef>
              <c:f>グラフ!$E$26:$E$31</c:f>
              <c:numCache>
                <c:formatCode>0%</c:formatCode>
                <c:ptCount val="6"/>
                <c:pt idx="0">
                  <c:v>0.63636363636363635</c:v>
                </c:pt>
                <c:pt idx="1">
                  <c:v>0.45454545454545453</c:v>
                </c:pt>
                <c:pt idx="2">
                  <c:v>0.31818181818181818</c:v>
                </c:pt>
                <c:pt idx="3">
                  <c:v>0.27272727272727271</c:v>
                </c:pt>
                <c:pt idx="4">
                  <c:v>0.31818181818181818</c:v>
                </c:pt>
                <c:pt idx="5">
                  <c:v>4.5454545454545456E-2</c:v>
                </c:pt>
              </c:numCache>
            </c:numRef>
          </c:val>
          <c:extLst>
            <c:ext xmlns:c16="http://schemas.microsoft.com/office/drawing/2014/chart" uri="{C3380CC4-5D6E-409C-BE32-E72D297353CC}">
              <c16:uniqueId val="{00000001-B373-4CA7-AD84-811D4AAE8B5E}"/>
            </c:ext>
          </c:extLst>
        </c:ser>
        <c:ser>
          <c:idx val="2"/>
          <c:order val="2"/>
          <c:tx>
            <c:strRef>
              <c:f>グラフ!$G$25</c:f>
              <c:strCache>
                <c:ptCount val="1"/>
                <c:pt idx="0">
                  <c:v>101名~</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グラフ!$A$26:$A$31</c:f>
              <c:strCache>
                <c:ptCount val="6"/>
                <c:pt idx="0">
                  <c:v>UTM機器を設置し、出入口対策の必要性を感じた</c:v>
                </c:pt>
                <c:pt idx="1">
                  <c:v>標的型攻撃メール訓練を受けて、攻撃メール対策の必要性を感じた</c:v>
                </c:pt>
                <c:pt idx="2">
                  <c:v>インシデント発生時の体制構築の必要性を感じた</c:v>
                </c:pt>
                <c:pt idx="3">
                  <c:v>セキュリティ対策の相談窓口（社内人材or外部有識者等）の必要性を感じた</c:v>
                </c:pt>
                <c:pt idx="4">
                  <c:v>セキュリティに関する社員教育の必要性を感じた</c:v>
                </c:pt>
                <c:pt idx="5">
                  <c:v>その他</c:v>
                </c:pt>
              </c:strCache>
            </c:strRef>
          </c:cat>
          <c:val>
            <c:numRef>
              <c:f>グラフ!$G$26:$G$31</c:f>
              <c:numCache>
                <c:formatCode>0%</c:formatCode>
                <c:ptCount val="6"/>
                <c:pt idx="0">
                  <c:v>0.65</c:v>
                </c:pt>
                <c:pt idx="1">
                  <c:v>0.35</c:v>
                </c:pt>
                <c:pt idx="2">
                  <c:v>0.2</c:v>
                </c:pt>
                <c:pt idx="3">
                  <c:v>0.4</c:v>
                </c:pt>
                <c:pt idx="4">
                  <c:v>0.45</c:v>
                </c:pt>
                <c:pt idx="5">
                  <c:v>0.05</c:v>
                </c:pt>
              </c:numCache>
            </c:numRef>
          </c:val>
          <c:extLst>
            <c:ext xmlns:c16="http://schemas.microsoft.com/office/drawing/2014/chart" uri="{C3380CC4-5D6E-409C-BE32-E72D297353CC}">
              <c16:uniqueId val="{00000002-B373-4CA7-AD84-811D4AAE8B5E}"/>
            </c:ext>
          </c:extLst>
        </c:ser>
        <c:dLbls>
          <c:dLblPos val="outEnd"/>
          <c:showLegendKey val="0"/>
          <c:showVal val="1"/>
          <c:showCatName val="0"/>
          <c:showSerName val="0"/>
          <c:showPercent val="0"/>
          <c:showBubbleSize val="0"/>
        </c:dLbls>
        <c:gapWidth val="182"/>
        <c:axId val="473463080"/>
        <c:axId val="473465048"/>
      </c:barChart>
      <c:catAx>
        <c:axId val="4734630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473465048"/>
        <c:crosses val="autoZero"/>
        <c:auto val="1"/>
        <c:lblAlgn val="ctr"/>
        <c:lblOffset val="100"/>
        <c:noMultiLvlLbl val="0"/>
      </c:catAx>
      <c:valAx>
        <c:axId val="473465048"/>
        <c:scaling>
          <c:orientation val="minMax"/>
          <c:max val="1"/>
        </c:scaling>
        <c:delete val="1"/>
        <c:axPos val="b"/>
        <c:numFmt formatCode="0%" sourceLinked="1"/>
        <c:majorTickMark val="none"/>
        <c:minorTickMark val="none"/>
        <c:tickLblPos val="nextTo"/>
        <c:crossAx val="473463080"/>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3203200527922134"/>
          <c:y val="3.2342514872463535E-2"/>
          <c:w val="0.46377761280211172"/>
          <c:h val="0.91105808410072531"/>
        </c:manualLayout>
      </c:layout>
      <c:barChart>
        <c:barDir val="bar"/>
        <c:grouping val="clustered"/>
        <c:varyColors val="0"/>
        <c:ser>
          <c:idx val="0"/>
          <c:order val="1"/>
          <c:tx>
            <c:strRef>
              <c:f>グラフ!$C$194</c:f>
              <c:strCache>
                <c:ptCount val="1"/>
                <c:pt idx="0">
                  <c:v>~20名</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グラフ!$A$195:$A$201</c:f>
              <c:strCache>
                <c:ptCount val="7"/>
                <c:pt idx="0">
                  <c:v>セキュリティ対策に役立つ情報の提供</c:v>
                </c:pt>
                <c:pt idx="1">
                  <c:v>出入口対策（UTM等の設置）</c:v>
                </c:pt>
                <c:pt idx="2">
                  <c:v>セキュリティ管理者の育成</c:v>
                </c:pt>
                <c:pt idx="3">
                  <c:v>自社システム・NWのセキュリティ診断</c:v>
                </c:pt>
                <c:pt idx="4">
                  <c:v>セキュリティインシデントの対応実習</c:v>
                </c:pt>
                <c:pt idx="5">
                  <c:v>セキュリティに関する社内規定等の作成支援</c:v>
                </c:pt>
                <c:pt idx="6">
                  <c:v>社員に対するセキュリティセミナー</c:v>
                </c:pt>
              </c:strCache>
            </c:strRef>
          </c:cat>
          <c:val>
            <c:numRef>
              <c:f>グラフ!$C$195:$C$201</c:f>
              <c:numCache>
                <c:formatCode>0%</c:formatCode>
                <c:ptCount val="7"/>
                <c:pt idx="0">
                  <c:v>0.57894736842105265</c:v>
                </c:pt>
                <c:pt idx="1">
                  <c:v>0.12280701754385964</c:v>
                </c:pt>
                <c:pt idx="2">
                  <c:v>0.12280701754385964</c:v>
                </c:pt>
                <c:pt idx="3">
                  <c:v>0.17543859649122806</c:v>
                </c:pt>
                <c:pt idx="4">
                  <c:v>0.19298245614035087</c:v>
                </c:pt>
                <c:pt idx="5">
                  <c:v>7.0175438596491224E-2</c:v>
                </c:pt>
                <c:pt idx="6">
                  <c:v>0.14035087719298245</c:v>
                </c:pt>
              </c:numCache>
            </c:numRef>
          </c:val>
          <c:extLst>
            <c:ext xmlns:c16="http://schemas.microsoft.com/office/drawing/2014/chart" uri="{C3380CC4-5D6E-409C-BE32-E72D297353CC}">
              <c16:uniqueId val="{00000000-278C-4190-8923-83BB26B602F6}"/>
            </c:ext>
          </c:extLst>
        </c:ser>
        <c:ser>
          <c:idx val="3"/>
          <c:order val="3"/>
          <c:tx>
            <c:strRef>
              <c:f>グラフ!$E$194</c:f>
              <c:strCache>
                <c:ptCount val="1"/>
                <c:pt idx="0">
                  <c:v>~100名</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グラフ!$A$195:$A$201</c:f>
              <c:strCache>
                <c:ptCount val="7"/>
                <c:pt idx="0">
                  <c:v>セキュリティ対策に役立つ情報の提供</c:v>
                </c:pt>
                <c:pt idx="1">
                  <c:v>出入口対策（UTM等の設置）</c:v>
                </c:pt>
                <c:pt idx="2">
                  <c:v>セキュリティ管理者の育成</c:v>
                </c:pt>
                <c:pt idx="3">
                  <c:v>自社システム・NWのセキュリティ診断</c:v>
                </c:pt>
                <c:pt idx="4">
                  <c:v>セキュリティインシデントの対応実習</c:v>
                </c:pt>
                <c:pt idx="5">
                  <c:v>セキュリティに関する社内規定等の作成支援</c:v>
                </c:pt>
                <c:pt idx="6">
                  <c:v>社員に対するセキュリティセミナー</c:v>
                </c:pt>
              </c:strCache>
            </c:strRef>
          </c:cat>
          <c:val>
            <c:numRef>
              <c:f>グラフ!$E$195:$E$201</c:f>
              <c:numCache>
                <c:formatCode>0%</c:formatCode>
                <c:ptCount val="7"/>
                <c:pt idx="0">
                  <c:v>0.63636363636363635</c:v>
                </c:pt>
                <c:pt idx="1">
                  <c:v>0.22727272727272727</c:v>
                </c:pt>
                <c:pt idx="2">
                  <c:v>0.36363636363636365</c:v>
                </c:pt>
                <c:pt idx="3">
                  <c:v>0.27272727272727271</c:v>
                </c:pt>
                <c:pt idx="4">
                  <c:v>0.27272727272727271</c:v>
                </c:pt>
                <c:pt idx="5">
                  <c:v>0.22727272727272727</c:v>
                </c:pt>
                <c:pt idx="6">
                  <c:v>0.31818181818181818</c:v>
                </c:pt>
              </c:numCache>
            </c:numRef>
          </c:val>
          <c:extLst>
            <c:ext xmlns:c16="http://schemas.microsoft.com/office/drawing/2014/chart" uri="{C3380CC4-5D6E-409C-BE32-E72D297353CC}">
              <c16:uniqueId val="{00000001-278C-4190-8923-83BB26B602F6}"/>
            </c:ext>
          </c:extLst>
        </c:ser>
        <c:ser>
          <c:idx val="5"/>
          <c:order val="5"/>
          <c:tx>
            <c:strRef>
              <c:f>グラフ!$G$194</c:f>
              <c:strCache>
                <c:ptCount val="1"/>
                <c:pt idx="0">
                  <c:v>101名~</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グラフ!$A$195:$A$201</c:f>
              <c:strCache>
                <c:ptCount val="7"/>
                <c:pt idx="0">
                  <c:v>セキュリティ対策に役立つ情報の提供</c:v>
                </c:pt>
                <c:pt idx="1">
                  <c:v>出入口対策（UTM等の設置）</c:v>
                </c:pt>
                <c:pt idx="2">
                  <c:v>セキュリティ管理者の育成</c:v>
                </c:pt>
                <c:pt idx="3">
                  <c:v>自社システム・NWのセキュリティ診断</c:v>
                </c:pt>
                <c:pt idx="4">
                  <c:v>セキュリティインシデントの対応実習</c:v>
                </c:pt>
                <c:pt idx="5">
                  <c:v>セキュリティに関する社内規定等の作成支援</c:v>
                </c:pt>
                <c:pt idx="6">
                  <c:v>社員に対するセキュリティセミナー</c:v>
                </c:pt>
              </c:strCache>
            </c:strRef>
          </c:cat>
          <c:val>
            <c:numRef>
              <c:f>グラフ!$G$195:$G$201</c:f>
              <c:numCache>
                <c:formatCode>0%</c:formatCode>
                <c:ptCount val="7"/>
                <c:pt idx="0">
                  <c:v>0.65</c:v>
                </c:pt>
                <c:pt idx="1">
                  <c:v>0.45</c:v>
                </c:pt>
                <c:pt idx="2">
                  <c:v>0.2</c:v>
                </c:pt>
                <c:pt idx="3">
                  <c:v>0.15</c:v>
                </c:pt>
                <c:pt idx="4">
                  <c:v>0.2</c:v>
                </c:pt>
                <c:pt idx="5">
                  <c:v>0.1</c:v>
                </c:pt>
                <c:pt idx="6">
                  <c:v>0.1</c:v>
                </c:pt>
              </c:numCache>
            </c:numRef>
          </c:val>
          <c:extLst>
            <c:ext xmlns:c16="http://schemas.microsoft.com/office/drawing/2014/chart" uri="{C3380CC4-5D6E-409C-BE32-E72D297353CC}">
              <c16:uniqueId val="{00000002-278C-4190-8923-83BB26B602F6}"/>
            </c:ext>
          </c:extLst>
        </c:ser>
        <c:dLbls>
          <c:dLblPos val="outEnd"/>
          <c:showLegendKey val="0"/>
          <c:showVal val="1"/>
          <c:showCatName val="0"/>
          <c:showSerName val="0"/>
          <c:showPercent val="0"/>
          <c:showBubbleSize val="0"/>
        </c:dLbls>
        <c:gapWidth val="182"/>
        <c:axId val="473463080"/>
        <c:axId val="473465048"/>
        <c:extLst>
          <c:ext xmlns:c15="http://schemas.microsoft.com/office/drawing/2012/chart" uri="{02D57815-91ED-43cb-92C2-25804820EDAC}">
            <c15:filteredBarSeries>
              <c15:ser>
                <c:idx val="1"/>
                <c:order val="0"/>
                <c:tx>
                  <c:strRef>
                    <c:extLst>
                      <c:ext uri="{02D57815-91ED-43cb-92C2-25804820EDAC}">
                        <c15:formulaRef>
                          <c15:sqref>グラフ!$B$194</c15:sqref>
                        </c15:formulaRef>
                      </c:ext>
                    </c:extLst>
                    <c:strCache>
                      <c:ptCount val="1"/>
                      <c:pt idx="0">
                        <c:v>~20名xx</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グラフ!$A$195:$A$201</c15:sqref>
                        </c15:formulaRef>
                      </c:ext>
                    </c:extLst>
                    <c:strCache>
                      <c:ptCount val="7"/>
                      <c:pt idx="0">
                        <c:v>セキュリティ対策に役立つ情報の提供</c:v>
                      </c:pt>
                      <c:pt idx="1">
                        <c:v>出入口対策（UTM等の設置）</c:v>
                      </c:pt>
                      <c:pt idx="2">
                        <c:v>セキュリティ管理者の育成</c:v>
                      </c:pt>
                      <c:pt idx="3">
                        <c:v>自社システム・NWのセキュリティ診断</c:v>
                      </c:pt>
                      <c:pt idx="4">
                        <c:v>セキュリティインシデントの対応実習</c:v>
                      </c:pt>
                      <c:pt idx="5">
                        <c:v>セキュリティに関する社内規定等の作成支援</c:v>
                      </c:pt>
                      <c:pt idx="6">
                        <c:v>社員に対するセキュリティセミナー</c:v>
                      </c:pt>
                    </c:strCache>
                  </c:strRef>
                </c:cat>
                <c:val>
                  <c:numRef>
                    <c:extLst>
                      <c:ext uri="{02D57815-91ED-43cb-92C2-25804820EDAC}">
                        <c15:formulaRef>
                          <c15:sqref>グラフ!$B$195:$B$201</c15:sqref>
                        </c15:formulaRef>
                      </c:ext>
                    </c:extLst>
                    <c:numCache>
                      <c:formatCode>General</c:formatCode>
                      <c:ptCount val="7"/>
                      <c:pt idx="0">
                        <c:v>33</c:v>
                      </c:pt>
                      <c:pt idx="1">
                        <c:v>7</c:v>
                      </c:pt>
                      <c:pt idx="2">
                        <c:v>7</c:v>
                      </c:pt>
                      <c:pt idx="3">
                        <c:v>10</c:v>
                      </c:pt>
                      <c:pt idx="4">
                        <c:v>11</c:v>
                      </c:pt>
                      <c:pt idx="5">
                        <c:v>4</c:v>
                      </c:pt>
                      <c:pt idx="6">
                        <c:v>8</c:v>
                      </c:pt>
                    </c:numCache>
                  </c:numRef>
                </c:val>
                <c:extLst>
                  <c:ext xmlns:c16="http://schemas.microsoft.com/office/drawing/2014/chart" uri="{C3380CC4-5D6E-409C-BE32-E72D297353CC}">
                    <c16:uniqueId val="{00000003-278C-4190-8923-83BB26B602F6}"/>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グラフ!$D$194</c15:sqref>
                        </c15:formulaRef>
                      </c:ext>
                    </c:extLst>
                    <c:strCache>
                      <c:ptCount val="1"/>
                      <c:pt idx="0">
                        <c:v>~100名</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グラフ!$A$195:$A$201</c15:sqref>
                        </c15:formulaRef>
                      </c:ext>
                    </c:extLst>
                    <c:strCache>
                      <c:ptCount val="7"/>
                      <c:pt idx="0">
                        <c:v>セキュリティ対策に役立つ情報の提供</c:v>
                      </c:pt>
                      <c:pt idx="1">
                        <c:v>出入口対策（UTM等の設置）</c:v>
                      </c:pt>
                      <c:pt idx="2">
                        <c:v>セキュリティ管理者の育成</c:v>
                      </c:pt>
                      <c:pt idx="3">
                        <c:v>自社システム・NWのセキュリティ診断</c:v>
                      </c:pt>
                      <c:pt idx="4">
                        <c:v>セキュリティインシデントの対応実習</c:v>
                      </c:pt>
                      <c:pt idx="5">
                        <c:v>セキュリティに関する社内規定等の作成支援</c:v>
                      </c:pt>
                      <c:pt idx="6">
                        <c:v>社員に対するセキュリティセミナー</c:v>
                      </c:pt>
                    </c:strCache>
                  </c:strRef>
                </c:cat>
                <c:val>
                  <c:numRef>
                    <c:extLst xmlns:c15="http://schemas.microsoft.com/office/drawing/2012/chart">
                      <c:ext xmlns:c15="http://schemas.microsoft.com/office/drawing/2012/chart" uri="{02D57815-91ED-43cb-92C2-25804820EDAC}">
                        <c15:formulaRef>
                          <c15:sqref>グラフ!$D$195:$D$201</c15:sqref>
                        </c15:formulaRef>
                      </c:ext>
                    </c:extLst>
                    <c:numCache>
                      <c:formatCode>General</c:formatCode>
                      <c:ptCount val="7"/>
                      <c:pt idx="0">
                        <c:v>14</c:v>
                      </c:pt>
                      <c:pt idx="1">
                        <c:v>5</c:v>
                      </c:pt>
                      <c:pt idx="2">
                        <c:v>8</c:v>
                      </c:pt>
                      <c:pt idx="3">
                        <c:v>6</c:v>
                      </c:pt>
                      <c:pt idx="4">
                        <c:v>6</c:v>
                      </c:pt>
                      <c:pt idx="5">
                        <c:v>5</c:v>
                      </c:pt>
                      <c:pt idx="6">
                        <c:v>7</c:v>
                      </c:pt>
                    </c:numCache>
                  </c:numRef>
                </c:val>
                <c:extLst xmlns:c15="http://schemas.microsoft.com/office/drawing/2012/chart">
                  <c:ext xmlns:c16="http://schemas.microsoft.com/office/drawing/2014/chart" uri="{C3380CC4-5D6E-409C-BE32-E72D297353CC}">
                    <c16:uniqueId val="{00000004-278C-4190-8923-83BB26B602F6}"/>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グラフ!$F$194</c15:sqref>
                        </c15:formulaRef>
                      </c:ext>
                    </c:extLst>
                    <c:strCache>
                      <c:ptCount val="1"/>
                      <c:pt idx="0">
                        <c:v>101名~</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グラフ!$A$195:$A$201</c15:sqref>
                        </c15:formulaRef>
                      </c:ext>
                    </c:extLst>
                    <c:strCache>
                      <c:ptCount val="7"/>
                      <c:pt idx="0">
                        <c:v>セキュリティ対策に役立つ情報の提供</c:v>
                      </c:pt>
                      <c:pt idx="1">
                        <c:v>出入口対策（UTM等の設置）</c:v>
                      </c:pt>
                      <c:pt idx="2">
                        <c:v>セキュリティ管理者の育成</c:v>
                      </c:pt>
                      <c:pt idx="3">
                        <c:v>自社システム・NWのセキュリティ診断</c:v>
                      </c:pt>
                      <c:pt idx="4">
                        <c:v>セキュリティインシデントの対応実習</c:v>
                      </c:pt>
                      <c:pt idx="5">
                        <c:v>セキュリティに関する社内規定等の作成支援</c:v>
                      </c:pt>
                      <c:pt idx="6">
                        <c:v>社員に対するセキュリティセミナー</c:v>
                      </c:pt>
                    </c:strCache>
                  </c:strRef>
                </c:cat>
                <c:val>
                  <c:numRef>
                    <c:extLst xmlns:c15="http://schemas.microsoft.com/office/drawing/2012/chart">
                      <c:ext xmlns:c15="http://schemas.microsoft.com/office/drawing/2012/chart" uri="{02D57815-91ED-43cb-92C2-25804820EDAC}">
                        <c15:formulaRef>
                          <c15:sqref>グラフ!$F$195:$F$201</c15:sqref>
                        </c15:formulaRef>
                      </c:ext>
                    </c:extLst>
                    <c:numCache>
                      <c:formatCode>General</c:formatCode>
                      <c:ptCount val="7"/>
                      <c:pt idx="0">
                        <c:v>13</c:v>
                      </c:pt>
                      <c:pt idx="1">
                        <c:v>9</c:v>
                      </c:pt>
                      <c:pt idx="2">
                        <c:v>4</c:v>
                      </c:pt>
                      <c:pt idx="3">
                        <c:v>3</c:v>
                      </c:pt>
                      <c:pt idx="4">
                        <c:v>4</c:v>
                      </c:pt>
                      <c:pt idx="5">
                        <c:v>2</c:v>
                      </c:pt>
                      <c:pt idx="6">
                        <c:v>2</c:v>
                      </c:pt>
                    </c:numCache>
                  </c:numRef>
                </c:val>
                <c:extLst xmlns:c15="http://schemas.microsoft.com/office/drawing/2012/chart">
                  <c:ext xmlns:c16="http://schemas.microsoft.com/office/drawing/2014/chart" uri="{C3380CC4-5D6E-409C-BE32-E72D297353CC}">
                    <c16:uniqueId val="{00000005-278C-4190-8923-83BB26B602F6}"/>
                  </c:ext>
                </c:extLst>
              </c15:ser>
            </c15:filteredBarSeries>
          </c:ext>
        </c:extLst>
      </c:barChart>
      <c:catAx>
        <c:axId val="4734630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473465048"/>
        <c:crosses val="autoZero"/>
        <c:auto val="1"/>
        <c:lblAlgn val="ctr"/>
        <c:lblOffset val="100"/>
        <c:noMultiLvlLbl val="0"/>
      </c:catAx>
      <c:valAx>
        <c:axId val="473465048"/>
        <c:scaling>
          <c:orientation val="minMax"/>
          <c:max val="1"/>
        </c:scaling>
        <c:delete val="1"/>
        <c:axPos val="b"/>
        <c:numFmt formatCode="0%" sourceLinked="1"/>
        <c:majorTickMark val="none"/>
        <c:minorTickMark val="none"/>
        <c:tickLblPos val="nextTo"/>
        <c:crossAx val="473463080"/>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457414227332662"/>
          <c:y val="0.13073919191831829"/>
          <c:w val="0.63621715799508016"/>
          <c:h val="0.94641582950972802"/>
        </c:manualLayout>
      </c:layout>
      <c:pieChart>
        <c:varyColors val="1"/>
        <c:ser>
          <c:idx val="0"/>
          <c:order val="0"/>
          <c:dPt>
            <c:idx val="0"/>
            <c:bubble3D val="0"/>
            <c:spPr>
              <a:pattFill prst="ltUpDiag">
                <a:fgClr>
                  <a:srgbClr val="00B0F0"/>
                </a:fgClr>
                <a:bgClr>
                  <a:schemeClr val="accent5">
                    <a:lumMod val="60000"/>
                    <a:lumOff val="40000"/>
                  </a:schemeClr>
                </a:bgClr>
              </a:pattFill>
              <a:ln w="19050">
                <a:solidFill>
                  <a:schemeClr val="lt1"/>
                </a:solidFill>
              </a:ln>
              <a:effectLst/>
            </c:spPr>
            <c:extLst>
              <c:ext xmlns:c16="http://schemas.microsoft.com/office/drawing/2014/chart" uri="{C3380CC4-5D6E-409C-BE32-E72D297353CC}">
                <c16:uniqueId val="{00000001-8484-4451-AF2C-9EB8FF025360}"/>
              </c:ext>
            </c:extLst>
          </c:dPt>
          <c:dPt>
            <c:idx val="1"/>
            <c:bubble3D val="0"/>
            <c:spPr>
              <a:pattFill prst="ltUpDiag">
                <a:fgClr>
                  <a:srgbClr val="00B0F0"/>
                </a:fgClr>
                <a:bgClr>
                  <a:schemeClr val="tx2">
                    <a:lumMod val="20000"/>
                    <a:lumOff val="80000"/>
                  </a:schemeClr>
                </a:bgClr>
              </a:pattFill>
              <a:ln w="19050">
                <a:solidFill>
                  <a:schemeClr val="lt1"/>
                </a:solidFill>
              </a:ln>
              <a:effectLst/>
            </c:spPr>
            <c:extLst>
              <c:ext xmlns:c16="http://schemas.microsoft.com/office/drawing/2014/chart" uri="{C3380CC4-5D6E-409C-BE32-E72D297353CC}">
                <c16:uniqueId val="{00000003-8484-4451-AF2C-9EB8FF025360}"/>
              </c:ext>
            </c:extLst>
          </c:dPt>
          <c:dPt>
            <c:idx val="2"/>
            <c:bubble3D val="0"/>
            <c:spPr>
              <a:pattFill prst="ltUpDiag">
                <a:fgClr>
                  <a:srgbClr val="FFFF00"/>
                </a:fgClr>
                <a:bgClr>
                  <a:srgbClr val="FFFFCC"/>
                </a:bgClr>
              </a:pattFill>
              <a:ln w="19050">
                <a:solidFill>
                  <a:schemeClr val="lt1"/>
                </a:solidFill>
              </a:ln>
              <a:effectLst/>
            </c:spPr>
            <c:extLst>
              <c:ext xmlns:c16="http://schemas.microsoft.com/office/drawing/2014/chart" uri="{C3380CC4-5D6E-409C-BE32-E72D297353CC}">
                <c16:uniqueId val="{00000005-8484-4451-AF2C-9EB8FF0253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484-4451-AF2C-9EB8FF02536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484-4451-AF2C-9EB8FF025360}"/>
              </c:ext>
            </c:extLst>
          </c:dPt>
          <c:dLbls>
            <c:dLbl>
              <c:idx val="0"/>
              <c:layout>
                <c:manualLayout>
                  <c:x val="-0.19699420446650706"/>
                  <c:y val="0.1932519071579289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32044179128069383"/>
                      <c:h val="0.14660489508532537"/>
                    </c:manualLayout>
                  </c15:layout>
                </c:ext>
                <c:ext xmlns:c16="http://schemas.microsoft.com/office/drawing/2014/chart" uri="{C3380CC4-5D6E-409C-BE32-E72D297353CC}">
                  <c16:uniqueId val="{00000001-8484-4451-AF2C-9EB8FF025360}"/>
                </c:ext>
              </c:extLst>
            </c:dLbl>
            <c:dLbl>
              <c:idx val="1"/>
              <c:layout>
                <c:manualLayout>
                  <c:x val="-0.10172755278752185"/>
                  <c:y val="-0.24476266168165714"/>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34756913869069966"/>
                      <c:h val="0.14660489508532537"/>
                    </c:manualLayout>
                  </c15:layout>
                </c:ext>
                <c:ext xmlns:c16="http://schemas.microsoft.com/office/drawing/2014/chart" uri="{C3380CC4-5D6E-409C-BE32-E72D297353CC}">
                  <c16:uniqueId val="{00000003-8484-4451-AF2C-9EB8FF025360}"/>
                </c:ext>
              </c:extLst>
            </c:dLbl>
            <c:dLbl>
              <c:idx val="2"/>
              <c:layout>
                <c:manualLayout>
                  <c:x val="0.16276408446003496"/>
                  <c:y val="0.18841265132731475"/>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34078730183819816"/>
                      <c:h val="0.14660489508532537"/>
                    </c:manualLayout>
                  </c15:layout>
                </c:ext>
                <c:ext xmlns:c16="http://schemas.microsoft.com/office/drawing/2014/chart" uri="{C3380CC4-5D6E-409C-BE32-E72D297353CC}">
                  <c16:uniqueId val="{00000005-8484-4451-AF2C-9EB8FF025360}"/>
                </c:ext>
              </c:extLst>
            </c:dLbl>
            <c:dLbl>
              <c:idx val="3"/>
              <c:delete val="1"/>
              <c:extLst>
                <c:ext xmlns:c15="http://schemas.microsoft.com/office/drawing/2012/chart" uri="{CE6537A1-D6FC-4f65-9D91-7224C49458BB}"/>
                <c:ext xmlns:c16="http://schemas.microsoft.com/office/drawing/2014/chart" uri="{C3380CC4-5D6E-409C-BE32-E72D297353CC}">
                  <c16:uniqueId val="{00000007-8484-4451-AF2C-9EB8FF025360}"/>
                </c:ext>
              </c:extLst>
            </c:dLbl>
            <c:dLbl>
              <c:idx val="4"/>
              <c:delete val="1"/>
              <c:extLst>
                <c:ext xmlns:c15="http://schemas.microsoft.com/office/drawing/2012/chart" uri="{CE6537A1-D6FC-4f65-9D91-7224C49458BB}"/>
                <c:ext xmlns:c16="http://schemas.microsoft.com/office/drawing/2014/chart" uri="{C3380CC4-5D6E-409C-BE32-E72D297353CC}">
                  <c16:uniqueId val="{00000009-8484-4451-AF2C-9EB8FF025360}"/>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ja-JP"/>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集計!$B$5:$F$5</c:f>
              <c:strCache>
                <c:ptCount val="5"/>
                <c:pt idx="0">
                  <c:v>大変良かった</c:v>
                </c:pt>
                <c:pt idx="1">
                  <c:v>良かった</c:v>
                </c:pt>
                <c:pt idx="2">
                  <c:v>良くも悪くもない</c:v>
                </c:pt>
                <c:pt idx="3">
                  <c:v>良くなかった</c:v>
                </c:pt>
                <c:pt idx="4">
                  <c:v>大変良くなかった</c:v>
                </c:pt>
              </c:strCache>
            </c:strRef>
          </c:cat>
          <c:val>
            <c:numRef>
              <c:f>集計!$B$6:$F$6</c:f>
              <c:numCache>
                <c:formatCode>General</c:formatCode>
                <c:ptCount val="5"/>
                <c:pt idx="0">
                  <c:v>1</c:v>
                </c:pt>
                <c:pt idx="1">
                  <c:v>4</c:v>
                </c:pt>
                <c:pt idx="2">
                  <c:v>2</c:v>
                </c:pt>
                <c:pt idx="3">
                  <c:v>0</c:v>
                </c:pt>
                <c:pt idx="4">
                  <c:v>0</c:v>
                </c:pt>
              </c:numCache>
            </c:numRef>
          </c:val>
          <c:extLst>
            <c:ext xmlns:c16="http://schemas.microsoft.com/office/drawing/2014/chart" uri="{C3380CC4-5D6E-409C-BE32-E72D297353CC}">
              <c16:uniqueId val="{0000000A-8484-4451-AF2C-9EB8FF025360}"/>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508257896334385"/>
          <c:y val="4.9677433166628031E-2"/>
          <c:w val="0.67237023943435625"/>
          <c:h val="0.85235039572728089"/>
        </c:manualLayout>
      </c:layout>
      <c:pieChart>
        <c:varyColors val="1"/>
        <c:ser>
          <c:idx val="0"/>
          <c:order val="0"/>
          <c:spPr>
            <a:ln>
              <a:solidFill>
                <a:schemeClr val="bg1"/>
              </a:solidFill>
            </a:ln>
          </c:spPr>
          <c:explosion val="2"/>
          <c:dPt>
            <c:idx val="0"/>
            <c:bubble3D val="0"/>
            <c:spPr>
              <a:pattFill prst="ltUpDiag">
                <a:fgClr>
                  <a:schemeClr val="accent5"/>
                </a:fgClr>
                <a:bgClr>
                  <a:schemeClr val="accent5">
                    <a:lumMod val="40000"/>
                    <a:lumOff val="60000"/>
                  </a:schemeClr>
                </a:bgClr>
              </a:pattFill>
              <a:ln w="19050">
                <a:solidFill>
                  <a:schemeClr val="bg1"/>
                </a:solidFill>
              </a:ln>
              <a:effectLst/>
            </c:spPr>
            <c:extLst>
              <c:ext xmlns:c16="http://schemas.microsoft.com/office/drawing/2014/chart" uri="{C3380CC4-5D6E-409C-BE32-E72D297353CC}">
                <c16:uniqueId val="{00000001-1AA6-4DF6-B640-D15655F41117}"/>
              </c:ext>
            </c:extLst>
          </c:dPt>
          <c:dPt>
            <c:idx val="1"/>
            <c:bubble3D val="0"/>
            <c:spPr>
              <a:pattFill prst="ltUpDiag">
                <a:fgClr>
                  <a:schemeClr val="accent6"/>
                </a:fgClr>
                <a:bgClr>
                  <a:schemeClr val="accent6">
                    <a:lumMod val="20000"/>
                    <a:lumOff val="80000"/>
                  </a:schemeClr>
                </a:bgClr>
              </a:pattFill>
              <a:ln w="19050">
                <a:solidFill>
                  <a:schemeClr val="bg1"/>
                </a:solidFill>
              </a:ln>
              <a:effectLst/>
            </c:spPr>
            <c:extLst>
              <c:ext xmlns:c16="http://schemas.microsoft.com/office/drawing/2014/chart" uri="{C3380CC4-5D6E-409C-BE32-E72D297353CC}">
                <c16:uniqueId val="{00000003-1AA6-4DF6-B640-D15655F41117}"/>
              </c:ext>
            </c:extLst>
          </c:dPt>
          <c:dPt>
            <c:idx val="2"/>
            <c:bubble3D val="0"/>
            <c:spPr>
              <a:pattFill prst="ltUpDiag">
                <a:fgClr>
                  <a:schemeClr val="accent3"/>
                </a:fgClr>
                <a:bgClr>
                  <a:schemeClr val="accent3">
                    <a:lumMod val="20000"/>
                    <a:lumOff val="80000"/>
                  </a:schemeClr>
                </a:bgClr>
              </a:pattFill>
              <a:ln w="19050">
                <a:solidFill>
                  <a:schemeClr val="bg1"/>
                </a:solidFill>
              </a:ln>
              <a:effectLst/>
            </c:spPr>
            <c:extLst>
              <c:ext xmlns:c16="http://schemas.microsoft.com/office/drawing/2014/chart" uri="{C3380CC4-5D6E-409C-BE32-E72D297353CC}">
                <c16:uniqueId val="{00000005-1AA6-4DF6-B640-D15655F41117}"/>
              </c:ext>
            </c:extLst>
          </c:dPt>
          <c:dPt>
            <c:idx val="3"/>
            <c:bubble3D val="0"/>
            <c:spPr>
              <a:pattFill prst="ltUpDiag">
                <a:fgClr>
                  <a:schemeClr val="accent4"/>
                </a:fgClr>
                <a:bgClr>
                  <a:schemeClr val="accent4">
                    <a:lumMod val="20000"/>
                    <a:lumOff val="80000"/>
                  </a:schemeClr>
                </a:bgClr>
              </a:pattFill>
              <a:ln w="19050">
                <a:solidFill>
                  <a:schemeClr val="bg1"/>
                </a:solidFill>
              </a:ln>
              <a:effectLst/>
            </c:spPr>
            <c:extLst>
              <c:ext xmlns:c16="http://schemas.microsoft.com/office/drawing/2014/chart" uri="{C3380CC4-5D6E-409C-BE32-E72D297353CC}">
                <c16:uniqueId val="{00000007-1AA6-4DF6-B640-D15655F41117}"/>
              </c:ext>
            </c:extLst>
          </c:dPt>
          <c:dPt>
            <c:idx val="4"/>
            <c:bubble3D val="0"/>
            <c:spPr>
              <a:pattFill prst="ltUpDiag">
                <a:fgClr>
                  <a:schemeClr val="accent2"/>
                </a:fgClr>
                <a:bgClr>
                  <a:schemeClr val="accent2">
                    <a:lumMod val="20000"/>
                    <a:lumOff val="80000"/>
                  </a:schemeClr>
                </a:bgClr>
              </a:pattFill>
              <a:ln w="19050">
                <a:solidFill>
                  <a:schemeClr val="bg1"/>
                </a:solidFill>
              </a:ln>
              <a:effectLst/>
            </c:spPr>
            <c:extLst>
              <c:ext xmlns:c16="http://schemas.microsoft.com/office/drawing/2014/chart" uri="{C3380CC4-5D6E-409C-BE32-E72D297353CC}">
                <c16:uniqueId val="{00000009-1AA6-4DF6-B640-D15655F41117}"/>
              </c:ext>
            </c:extLst>
          </c:dPt>
          <c:dPt>
            <c:idx val="5"/>
            <c:bubble3D val="0"/>
            <c:spPr>
              <a:solidFill>
                <a:schemeClr val="accent6"/>
              </a:solidFill>
              <a:ln w="19050">
                <a:solidFill>
                  <a:schemeClr val="bg1"/>
                </a:solidFill>
              </a:ln>
              <a:effectLst/>
            </c:spPr>
            <c:extLst>
              <c:ext xmlns:c16="http://schemas.microsoft.com/office/drawing/2014/chart" uri="{C3380CC4-5D6E-409C-BE32-E72D297353CC}">
                <c16:uniqueId val="{0000000B-1AA6-4DF6-B640-D15655F41117}"/>
              </c:ext>
            </c:extLst>
          </c:dPt>
          <c:dLbls>
            <c:dLbl>
              <c:idx val="5"/>
              <c:delete val="1"/>
              <c:extLst>
                <c:ext xmlns:c15="http://schemas.microsoft.com/office/drawing/2012/chart" uri="{CE6537A1-D6FC-4f65-9D91-7224C49458BB}"/>
                <c:ext xmlns:c16="http://schemas.microsoft.com/office/drawing/2014/chart" uri="{C3380CC4-5D6E-409C-BE32-E72D297353CC}">
                  <c16:uniqueId val="{0000000B-1AA6-4DF6-B640-D15655F41117}"/>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ja-JP"/>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集計!$B$15:$G$15</c:f>
              <c:strCache>
                <c:ptCount val="6"/>
                <c:pt idx="0">
                  <c:v>セキュリティ対策全般</c:v>
                </c:pt>
                <c:pt idx="1">
                  <c:v>出入口対策を含むNW関連対策</c:v>
                </c:pt>
                <c:pt idx="2">
                  <c:v>標的型攻撃メール訓練</c:v>
                </c:pt>
                <c:pt idx="3">
                  <c:v>Webセキュリティ対策</c:v>
                </c:pt>
                <c:pt idx="4">
                  <c:v>社員教育(セキュリティ意識向上)</c:v>
                </c:pt>
                <c:pt idx="5">
                  <c:v>その他</c:v>
                </c:pt>
              </c:strCache>
            </c:strRef>
          </c:cat>
          <c:val>
            <c:numRef>
              <c:f>集計!$B$16:$G$16</c:f>
              <c:numCache>
                <c:formatCode>General</c:formatCode>
                <c:ptCount val="6"/>
                <c:pt idx="0">
                  <c:v>2</c:v>
                </c:pt>
                <c:pt idx="1">
                  <c:v>1</c:v>
                </c:pt>
                <c:pt idx="2">
                  <c:v>1</c:v>
                </c:pt>
                <c:pt idx="3">
                  <c:v>1</c:v>
                </c:pt>
                <c:pt idx="4">
                  <c:v>2</c:v>
                </c:pt>
                <c:pt idx="5">
                  <c:v>0</c:v>
                </c:pt>
              </c:numCache>
            </c:numRef>
          </c:val>
          <c:extLst>
            <c:ext xmlns:c16="http://schemas.microsoft.com/office/drawing/2014/chart" uri="{C3380CC4-5D6E-409C-BE32-E72D297353CC}">
              <c16:uniqueId val="{0000000C-1AA6-4DF6-B640-D15655F4111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274235873341164"/>
          <c:y val="7.4894704330907377E-2"/>
          <c:w val="0.66047391508348219"/>
          <c:h val="0.76593608114593981"/>
        </c:manualLayout>
      </c:layout>
      <c:pieChart>
        <c:varyColors val="1"/>
        <c:ser>
          <c:idx val="0"/>
          <c:order val="0"/>
          <c:spPr>
            <a:pattFill prst="ltUpDiag">
              <a:fgClr>
                <a:srgbClr val="00B0F0"/>
              </a:fgClr>
              <a:bgClr>
                <a:schemeClr val="accent5">
                  <a:lumMod val="60000"/>
                  <a:lumOff val="40000"/>
                </a:schemeClr>
              </a:bgClr>
            </a:pattFill>
            <a:ln w="25400">
              <a:solidFill>
                <a:srgbClr val="0070C0"/>
              </a:solidFill>
            </a:ln>
          </c:spPr>
          <c:dPt>
            <c:idx val="0"/>
            <c:bubble3D val="0"/>
            <c:spPr>
              <a:pattFill prst="ltUpDiag">
                <a:fgClr>
                  <a:srgbClr val="00B0F0"/>
                </a:fgClr>
                <a:bgClr>
                  <a:schemeClr val="accent5">
                    <a:lumMod val="60000"/>
                    <a:lumOff val="40000"/>
                  </a:schemeClr>
                </a:bgClr>
              </a:pattFill>
              <a:ln w="31750">
                <a:solidFill>
                  <a:srgbClr val="0070C0"/>
                </a:solidFill>
              </a:ln>
              <a:effectLst/>
            </c:spPr>
            <c:extLst>
              <c:ext xmlns:c16="http://schemas.microsoft.com/office/drawing/2014/chart" uri="{C3380CC4-5D6E-409C-BE32-E72D297353CC}">
                <c16:uniqueId val="{00000001-3FAE-45CB-916A-1031CA271D6C}"/>
              </c:ext>
            </c:extLst>
          </c:dPt>
          <c:dPt>
            <c:idx val="1"/>
            <c:bubble3D val="0"/>
            <c:spPr>
              <a:pattFill prst="ltUpDiag">
                <a:fgClr>
                  <a:srgbClr val="00B0F0"/>
                </a:fgClr>
                <a:bgClr>
                  <a:schemeClr val="accent5">
                    <a:lumMod val="60000"/>
                    <a:lumOff val="40000"/>
                  </a:schemeClr>
                </a:bgClr>
              </a:pattFill>
              <a:ln w="25400">
                <a:solidFill>
                  <a:srgbClr val="0070C0"/>
                </a:solidFill>
              </a:ln>
              <a:effectLst/>
            </c:spPr>
            <c:extLst>
              <c:ext xmlns:c16="http://schemas.microsoft.com/office/drawing/2014/chart" uri="{C3380CC4-5D6E-409C-BE32-E72D297353CC}">
                <c16:uniqueId val="{00000003-3FAE-45CB-916A-1031CA271D6C}"/>
              </c:ext>
            </c:extLst>
          </c:dPt>
          <c:dLbls>
            <c:delete val="1"/>
          </c:dLbls>
          <c:cat>
            <c:strRef>
              <c:f>集計!$B$17:$C$17</c:f>
              <c:strCache>
                <c:ptCount val="2"/>
                <c:pt idx="0">
                  <c:v>興味がある</c:v>
                </c:pt>
                <c:pt idx="1">
                  <c:v>興味がない</c:v>
                </c:pt>
              </c:strCache>
            </c:strRef>
          </c:cat>
          <c:val>
            <c:numRef>
              <c:f>集計!$B$18:$C$18</c:f>
              <c:numCache>
                <c:formatCode>General</c:formatCode>
                <c:ptCount val="2"/>
                <c:pt idx="0">
                  <c:v>7</c:v>
                </c:pt>
                <c:pt idx="1">
                  <c:v>0</c:v>
                </c:pt>
              </c:numCache>
            </c:numRef>
          </c:val>
          <c:extLst>
            <c:ext xmlns:c16="http://schemas.microsoft.com/office/drawing/2014/chart" uri="{C3380CC4-5D6E-409C-BE32-E72D297353CC}">
              <c16:uniqueId val="{00000004-3FAE-45CB-916A-1031CA271D6C}"/>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ja-JP"/>
          </a:p>
        </c:rich>
      </c:tx>
      <c:layout/>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549952890504072"/>
          <c:y val="0.12563513036168605"/>
          <c:w val="0.78438555757453399"/>
          <c:h val="0.83382723667207703"/>
        </c:manualLayout>
      </c:layout>
      <c:doughnutChart>
        <c:varyColors val="1"/>
        <c:ser>
          <c:idx val="0"/>
          <c:order val="0"/>
          <c:tx>
            <c:strRef>
              <c:f>ppt用集計!$B$2</c:f>
              <c:strCache>
                <c:ptCount val="1"/>
                <c:pt idx="0">
                  <c:v>企業数</c:v>
                </c:pt>
              </c:strCache>
            </c:strRef>
          </c:tx>
          <c:spPr>
            <a:effectLst>
              <a:outerShdw blurRad="50800" dist="38100" dir="2700000" algn="tl" rotWithShape="0">
                <a:prstClr val="black">
                  <a:alpha val="40000"/>
                </a:prstClr>
              </a:outerShdw>
            </a:effectLst>
          </c:spPr>
          <c:dPt>
            <c:idx val="0"/>
            <c:bubble3D val="0"/>
            <c:spPr>
              <a:solidFill>
                <a:schemeClr val="accent1"/>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A95A-42C0-84B9-045A9D78FA57}"/>
              </c:ext>
            </c:extLst>
          </c:dPt>
          <c:dPt>
            <c:idx val="1"/>
            <c:bubble3D val="0"/>
            <c:spPr>
              <a:solidFill>
                <a:schemeClr val="accent2"/>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A95A-42C0-84B9-045A9D78FA57}"/>
              </c:ext>
            </c:extLst>
          </c:dPt>
          <c:dPt>
            <c:idx val="2"/>
            <c:bubble3D val="0"/>
            <c:spPr>
              <a:solidFill>
                <a:schemeClr val="accent3"/>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A95A-42C0-84B9-045A9D78FA57}"/>
              </c:ext>
            </c:extLst>
          </c:dPt>
          <c:dPt>
            <c:idx val="3"/>
            <c:bubble3D val="0"/>
            <c:spPr>
              <a:solidFill>
                <a:schemeClr val="accent4"/>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7-A95A-42C0-84B9-045A9D78FA57}"/>
              </c:ext>
            </c:extLst>
          </c:dPt>
          <c:dPt>
            <c:idx val="4"/>
            <c:bubble3D val="0"/>
            <c:spPr>
              <a:solidFill>
                <a:schemeClr val="accent5"/>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9-A95A-42C0-84B9-045A9D78FA57}"/>
              </c:ext>
            </c:extLst>
          </c:dPt>
          <c:dPt>
            <c:idx val="5"/>
            <c:bubble3D val="0"/>
            <c:spPr>
              <a:solidFill>
                <a:schemeClr val="accent6"/>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B-A95A-42C0-84B9-045A9D78FA57}"/>
              </c:ext>
            </c:extLst>
          </c:dPt>
          <c:dPt>
            <c:idx val="6"/>
            <c:bubble3D val="0"/>
            <c:spPr>
              <a:solidFill>
                <a:schemeClr val="accent1">
                  <a:lumMod val="6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D-A95A-42C0-84B9-045A9D78FA57}"/>
              </c:ext>
            </c:extLst>
          </c:dPt>
          <c:dPt>
            <c:idx val="7"/>
            <c:bubble3D val="0"/>
            <c:spPr>
              <a:solidFill>
                <a:schemeClr val="accent2">
                  <a:lumMod val="6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F-A95A-42C0-84B9-045A9D78FA57}"/>
              </c:ext>
            </c:extLst>
          </c:dPt>
          <c:dPt>
            <c:idx val="8"/>
            <c:bubble3D val="0"/>
            <c:spPr>
              <a:solidFill>
                <a:schemeClr val="accent3">
                  <a:lumMod val="6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11-A95A-42C0-84B9-045A9D78FA57}"/>
              </c:ext>
            </c:extLst>
          </c:dPt>
          <c:dPt>
            <c:idx val="9"/>
            <c:bubble3D val="0"/>
            <c:spPr>
              <a:solidFill>
                <a:schemeClr val="accent4">
                  <a:lumMod val="6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13-A95A-42C0-84B9-045A9D78FA57}"/>
              </c:ext>
            </c:extLst>
          </c:dPt>
          <c:dPt>
            <c:idx val="10"/>
            <c:bubble3D val="0"/>
            <c:spPr>
              <a:solidFill>
                <a:schemeClr val="accent5">
                  <a:lumMod val="6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15-A95A-42C0-84B9-045A9D78FA57}"/>
              </c:ext>
            </c:extLst>
          </c:dPt>
          <c:dPt>
            <c:idx val="11"/>
            <c:bubble3D val="0"/>
            <c:spPr>
              <a:solidFill>
                <a:schemeClr val="accent6">
                  <a:lumMod val="6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17-A95A-42C0-84B9-045A9D78FA57}"/>
              </c:ext>
            </c:extLst>
          </c:dPt>
          <c:dPt>
            <c:idx val="12"/>
            <c:bubble3D val="0"/>
            <c:spPr>
              <a:solidFill>
                <a:schemeClr val="accent1">
                  <a:lumMod val="80000"/>
                  <a:lumOff val="20000"/>
                </a:schemeClr>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19-A95A-42C0-84B9-045A9D78FA57}"/>
              </c:ext>
            </c:extLst>
          </c:dPt>
          <c:dLbls>
            <c:dLbl>
              <c:idx val="0"/>
              <c:layout>
                <c:manualLayout>
                  <c:x val="-1.4957264957264958E-2"/>
                  <c:y val="1.3628620102214609E-2"/>
                </c:manualLayout>
              </c:layout>
              <c:showLegendKey val="0"/>
              <c:showVal val="0"/>
              <c:showCatName val="1"/>
              <c:showSerName val="0"/>
              <c:showPercent val="1"/>
              <c:showBubbleSize val="0"/>
              <c:extLst>
                <c:ext xmlns:c15="http://schemas.microsoft.com/office/drawing/2012/chart" uri="{CE6537A1-D6FC-4f65-9D91-7224C49458BB}">
                  <c15:layout>
                    <c:manualLayout>
                      <c:w val="0.23780991318392894"/>
                      <c:h val="0.16429301533219762"/>
                    </c:manualLayout>
                  </c15:layout>
                </c:ext>
                <c:ext xmlns:c16="http://schemas.microsoft.com/office/drawing/2014/chart" uri="{C3380CC4-5D6E-409C-BE32-E72D297353CC}">
                  <c16:uniqueId val="{00000001-A95A-42C0-84B9-045A9D78FA57}"/>
                </c:ext>
              </c:extLst>
            </c:dLbl>
            <c:dLbl>
              <c:idx val="3"/>
              <c:layout>
                <c:manualLayout>
                  <c:x val="-1.282051282051282E-2"/>
                  <c:y val="2.7257240204429302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A95A-42C0-84B9-045A9D78FA57}"/>
                </c:ext>
              </c:extLst>
            </c:dLbl>
            <c:dLbl>
              <c:idx val="4"/>
              <c:layout>
                <c:manualLayout>
                  <c:x val="-1.966814814814815E-2"/>
                  <c:y val="1.3891879145776591E-3"/>
                </c:manualLayout>
              </c:layout>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31693370370370372"/>
                      <c:h val="0.13056209140275513"/>
                    </c:manualLayout>
                  </c15:layout>
                </c:ext>
                <c:ext xmlns:c16="http://schemas.microsoft.com/office/drawing/2014/chart" uri="{C3380CC4-5D6E-409C-BE32-E72D297353CC}">
                  <c16:uniqueId val="{00000009-A95A-42C0-84B9-045A9D78FA57}"/>
                </c:ext>
              </c:extLst>
            </c:dLbl>
            <c:dLbl>
              <c:idx val="5"/>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6="http://schemas.microsoft.com/office/drawing/2014/chart" uri="{C3380CC4-5D6E-409C-BE32-E72D297353CC}">
                  <c16:uniqueId val="{0000000B-A95A-42C0-84B9-045A9D78FA57}"/>
                </c:ext>
              </c:extLst>
            </c:dLbl>
            <c:dLbl>
              <c:idx val="6"/>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6="http://schemas.microsoft.com/office/drawing/2014/chart" uri="{C3380CC4-5D6E-409C-BE32-E72D297353CC}">
                  <c16:uniqueId val="{0000000D-A95A-42C0-84B9-045A9D78FA57}"/>
                </c:ext>
              </c:extLst>
            </c:dLbl>
            <c:dLbl>
              <c:idx val="7"/>
              <c:layout>
                <c:manualLayout>
                  <c:x val="-4.2735042735042736E-2"/>
                  <c:y val="2.2714366837024418E-3"/>
                </c:manualLayout>
              </c:layout>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F-A95A-42C0-84B9-045A9D78FA57}"/>
                </c:ext>
              </c:extLst>
            </c:dLbl>
            <c:dLbl>
              <c:idx val="8"/>
              <c:layout>
                <c:manualLayout>
                  <c:x val="-2.564102564102564E-2"/>
                  <c:y val="-1.8171493469619535E-2"/>
                </c:manualLayout>
              </c:layout>
              <c:spPr>
                <a:noFill/>
                <a:ln>
                  <a:noFill/>
                </a:ln>
                <a:effectLst/>
              </c:spPr>
              <c:txPr>
                <a:bodyPr rot="0" spcFirstLastPara="1" vertOverflow="ellipsis" vert="horz" wrap="square" anchor="ctr" anchorCtr="1"/>
                <a:lstStyle/>
                <a:p>
                  <a:pPr>
                    <a:defRPr sz="110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1-A95A-42C0-84B9-045A9D78FA57}"/>
                </c:ext>
              </c:extLst>
            </c:dLbl>
            <c:dLbl>
              <c:idx val="9"/>
              <c:layout>
                <c:manualLayout>
                  <c:x val="-2.1367521367521368E-2"/>
                  <c:y val="-2.2714366837024418E-2"/>
                </c:manualLayout>
              </c:layout>
              <c:spPr>
                <a:noFill/>
                <a:ln>
                  <a:noFill/>
                </a:ln>
                <a:effectLst/>
              </c:spPr>
              <c:txPr>
                <a:bodyPr rot="0" spcFirstLastPara="1" vertOverflow="ellipsis" vert="horz" wrap="square" anchor="ctr" anchorCtr="1"/>
                <a:lstStyle/>
                <a:p>
                  <a:pPr>
                    <a:defRPr sz="105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3-A95A-42C0-84B9-045A9D78FA57}"/>
                </c:ext>
              </c:extLst>
            </c:dLbl>
            <c:dLbl>
              <c:idx val="10"/>
              <c:layout>
                <c:manualLayout>
                  <c:x val="-0.17220222222222223"/>
                  <c:y val="-0.1700294241277848"/>
                </c:manualLayout>
              </c:layout>
              <c:spPr>
                <a:noFill/>
                <a:ln>
                  <a:noFill/>
                </a:ln>
                <a:effectLst/>
              </c:spPr>
              <c:txPr>
                <a:bodyPr rot="0" spcFirstLastPara="1" vertOverflow="ellipsis" vert="horz" wrap="square" anchor="ctr" anchorCtr="1"/>
                <a:lstStyle/>
                <a:p>
                  <a:pPr>
                    <a:defRPr sz="105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5-A95A-42C0-84B9-045A9D78FA57}"/>
                </c:ext>
              </c:extLst>
            </c:dLbl>
            <c:dLbl>
              <c:idx val="11"/>
              <c:layout>
                <c:manualLayout>
                  <c:x val="-1.3752777777777773E-2"/>
                  <c:y val="-0.1755201765447667"/>
                </c:manualLayout>
              </c:layout>
              <c:spPr>
                <a:noFill/>
                <a:ln>
                  <a:noFill/>
                </a:ln>
                <a:effectLst/>
              </c:spPr>
              <c:txPr>
                <a:bodyPr rot="0" spcFirstLastPara="1" vertOverflow="ellipsis" vert="horz" wrap="square" anchor="ctr" anchorCtr="1"/>
                <a:lstStyle/>
                <a:p>
                  <a:pPr>
                    <a:defRPr sz="105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1998487037037037"/>
                      <c:h val="0.10218327199034917"/>
                    </c:manualLayout>
                  </c15:layout>
                </c:ext>
                <c:ext xmlns:c16="http://schemas.microsoft.com/office/drawing/2014/chart" uri="{C3380CC4-5D6E-409C-BE32-E72D297353CC}">
                  <c16:uniqueId val="{00000017-A95A-42C0-84B9-045A9D78FA57}"/>
                </c:ext>
              </c:extLst>
            </c:dLbl>
            <c:dLbl>
              <c:idx val="12"/>
              <c:layout>
                <c:manualLayout>
                  <c:x val="0.15173796296296296"/>
                  <c:y val="-0.15867221487473387"/>
                </c:manualLayout>
              </c:layout>
              <c:spPr>
                <a:noFill/>
                <a:ln>
                  <a:noFill/>
                </a:ln>
                <a:effectLst/>
              </c:spPr>
              <c:txPr>
                <a:bodyPr rot="0" spcFirstLastPara="1" vertOverflow="ellipsis" vert="horz" wrap="square" anchor="ctr" anchorCtr="1"/>
                <a:lstStyle/>
                <a:p>
                  <a:pPr>
                    <a:defRPr sz="105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19-A95A-42C0-84B9-045A9D78FA57}"/>
                </c:ext>
              </c:extLst>
            </c:dLbl>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effectLst>
                      <a:glow rad="127000">
                        <a:schemeClr val="bg1"/>
                      </a:glow>
                    </a:effectLst>
                    <a:latin typeface="Meiryo UI" panose="020B0604030504040204" pitchFamily="50" charset="-128"/>
                    <a:ea typeface="Meiryo UI" panose="020B0604030504040204" pitchFamily="50" charset="-128"/>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ppt用集計!$A$3:$A$15</c:f>
              <c:strCache>
                <c:ptCount val="13"/>
                <c:pt idx="0">
                  <c:v>卸売業、小売業</c:v>
                </c:pt>
                <c:pt idx="1">
                  <c:v>製造業</c:v>
                </c:pt>
                <c:pt idx="2">
                  <c:v>サービス業</c:v>
                </c:pt>
                <c:pt idx="3">
                  <c:v>情報通信業</c:v>
                </c:pt>
                <c:pt idx="4">
                  <c:v>不動産業、物品賃貸業</c:v>
                </c:pt>
                <c:pt idx="5">
                  <c:v>医療、福祉</c:v>
                </c:pt>
                <c:pt idx="6">
                  <c:v>建設業</c:v>
                </c:pt>
                <c:pt idx="7">
                  <c:v>宿泊業、飲食店</c:v>
                </c:pt>
                <c:pt idx="8">
                  <c:v>その他</c:v>
                </c:pt>
                <c:pt idx="9">
                  <c:v>運輸業、郵便業</c:v>
                </c:pt>
                <c:pt idx="10">
                  <c:v>生活関連サービス業、娯楽業</c:v>
                </c:pt>
                <c:pt idx="11">
                  <c:v>金融業、保険業</c:v>
                </c:pt>
                <c:pt idx="12">
                  <c:v>学術研究、専門・技術サービス業</c:v>
                </c:pt>
              </c:strCache>
            </c:strRef>
          </c:cat>
          <c:val>
            <c:numRef>
              <c:f>ppt用集計!$B$3:$B$15</c:f>
              <c:numCache>
                <c:formatCode>General</c:formatCode>
                <c:ptCount val="13"/>
                <c:pt idx="0">
                  <c:v>30</c:v>
                </c:pt>
                <c:pt idx="1">
                  <c:v>13</c:v>
                </c:pt>
                <c:pt idx="2">
                  <c:v>13</c:v>
                </c:pt>
                <c:pt idx="3">
                  <c:v>7</c:v>
                </c:pt>
                <c:pt idx="4">
                  <c:v>7</c:v>
                </c:pt>
                <c:pt idx="5">
                  <c:v>7</c:v>
                </c:pt>
                <c:pt idx="6">
                  <c:v>6</c:v>
                </c:pt>
                <c:pt idx="7">
                  <c:v>5</c:v>
                </c:pt>
                <c:pt idx="8">
                  <c:v>5</c:v>
                </c:pt>
                <c:pt idx="9">
                  <c:v>4</c:v>
                </c:pt>
                <c:pt idx="10">
                  <c:v>3</c:v>
                </c:pt>
                <c:pt idx="11">
                  <c:v>1</c:v>
                </c:pt>
                <c:pt idx="12">
                  <c:v>1</c:v>
                </c:pt>
              </c:numCache>
            </c:numRef>
          </c:val>
          <c:extLst>
            <c:ext xmlns:c16="http://schemas.microsoft.com/office/drawing/2014/chart" uri="{C3380CC4-5D6E-409C-BE32-E72D297353CC}">
              <c16:uniqueId val="{0000001A-A95A-42C0-84B9-045A9D78FA57}"/>
            </c:ext>
          </c:extLst>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sz="1400" b="1"/>
      </a:pPr>
      <a:endParaRPr lang="ja-JP"/>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ppt用集計!$B$18</c:f>
              <c:strCache>
                <c:ptCount val="1"/>
                <c:pt idx="0">
                  <c:v>回答企業数（社）</c:v>
                </c:pt>
              </c:strCache>
            </c:strRef>
          </c:tx>
          <c:spPr>
            <a:effectLst>
              <a:outerShdw blurRad="50800" dist="38100" dir="2700000" algn="tl" rotWithShape="0">
                <a:prstClr val="black">
                  <a:alpha val="40000"/>
                </a:prstClr>
              </a:outerShdw>
            </a:effectLst>
          </c:spPr>
          <c:dPt>
            <c:idx val="0"/>
            <c:bubble3D val="0"/>
            <c:spPr>
              <a:solidFill>
                <a:schemeClr val="accent2"/>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07F2-435D-AD06-047F908A64C8}"/>
              </c:ext>
            </c:extLst>
          </c:dPt>
          <c:dPt>
            <c:idx val="1"/>
            <c:bubble3D val="0"/>
            <c:spPr>
              <a:solidFill>
                <a:schemeClr val="accent4"/>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07F2-435D-AD06-047F908A64C8}"/>
              </c:ext>
            </c:extLst>
          </c:dPt>
          <c:dPt>
            <c:idx val="2"/>
            <c:bubble3D val="0"/>
            <c:spPr>
              <a:solidFill>
                <a:schemeClr val="accent6"/>
              </a:solidFill>
              <a:ln w="19050">
                <a:solidFill>
                  <a:schemeClr val="lt1"/>
                </a:solid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5-07F2-435D-AD06-047F908A64C8}"/>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50" baseline="0">
                      <a:solidFill>
                        <a:schemeClr val="tx1">
                          <a:lumMod val="75000"/>
                          <a:lumOff val="25000"/>
                        </a:schemeClr>
                      </a:solidFill>
                      <a:effectLst>
                        <a:glow rad="127000">
                          <a:schemeClr val="bg1"/>
                        </a:glow>
                      </a:effectLst>
                      <a:latin typeface="+mn-lt"/>
                      <a:ea typeface="+mn-ea"/>
                      <a:cs typeface="+mn-cs"/>
                    </a:defRPr>
                  </a:pPr>
                  <a:endParaRPr lang="ja-JP"/>
                </a:p>
              </c:txPr>
              <c:showLegendKey val="0"/>
              <c:showVal val="0"/>
              <c:showCatName val="1"/>
              <c:showSerName val="0"/>
              <c:showPercent val="1"/>
              <c:showBubbleSize val="0"/>
              <c:extLst>
                <c:ext xmlns:c16="http://schemas.microsoft.com/office/drawing/2014/chart" uri="{C3380CC4-5D6E-409C-BE32-E72D297353CC}">
                  <c16:uniqueId val="{00000001-07F2-435D-AD06-047F908A64C8}"/>
                </c:ext>
              </c:extLst>
            </c:dLbl>
            <c:dLbl>
              <c:idx val="1"/>
              <c:layout>
                <c:manualLayout>
                  <c:x val="1.8884537459685734E-2"/>
                  <c:y val="1.6338239508867734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60" baseline="0">
                      <a:solidFill>
                        <a:schemeClr val="tx1">
                          <a:lumMod val="75000"/>
                          <a:lumOff val="25000"/>
                        </a:schemeClr>
                      </a:solidFill>
                      <a:effectLst>
                        <a:glow rad="127000">
                          <a:schemeClr val="bg1"/>
                        </a:glow>
                      </a:effectLst>
                      <a:latin typeface="+mn-lt"/>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26698949147360657"/>
                      <c:h val="0.19695716686918385"/>
                    </c:manualLayout>
                  </c15:layout>
                </c:ext>
                <c:ext xmlns:c16="http://schemas.microsoft.com/office/drawing/2014/chart" uri="{C3380CC4-5D6E-409C-BE32-E72D297353CC}">
                  <c16:uniqueId val="{00000003-07F2-435D-AD06-047F908A64C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effectLst>
                      <a:glow rad="127000">
                        <a:schemeClr val="bg1"/>
                      </a:glow>
                    </a:effectLst>
                    <a:latin typeface="+mn-lt"/>
                    <a:ea typeface="+mn-ea"/>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ppt用集計!$A$19:$A$21</c:f>
              <c:strCache>
                <c:ptCount val="3"/>
                <c:pt idx="0">
                  <c:v>~20名</c:v>
                </c:pt>
                <c:pt idx="1">
                  <c:v>21名~100名</c:v>
                </c:pt>
                <c:pt idx="2">
                  <c:v>101名~</c:v>
                </c:pt>
              </c:strCache>
            </c:strRef>
          </c:cat>
          <c:val>
            <c:numRef>
              <c:f>ppt用集計!$B$19:$B$21</c:f>
              <c:numCache>
                <c:formatCode>General</c:formatCode>
                <c:ptCount val="3"/>
                <c:pt idx="0">
                  <c:v>57</c:v>
                </c:pt>
                <c:pt idx="1">
                  <c:v>24</c:v>
                </c:pt>
                <c:pt idx="2">
                  <c:v>20</c:v>
                </c:pt>
              </c:numCache>
            </c:numRef>
          </c:val>
          <c:extLst>
            <c:ext xmlns:c16="http://schemas.microsoft.com/office/drawing/2014/chart" uri="{C3380CC4-5D6E-409C-BE32-E72D297353CC}">
              <c16:uniqueId val="{00000006-07F2-435D-AD06-047F908A64C8}"/>
            </c:ext>
          </c:extLst>
        </c:ser>
        <c:dLbls>
          <c:showLegendKey val="0"/>
          <c:showVal val="0"/>
          <c:showCatName val="0"/>
          <c:showSerName val="0"/>
          <c:showPercent val="1"/>
          <c:showBubbleSize val="0"/>
          <c:showLeaderLines val="1"/>
        </c:dLbls>
        <c:firstSliceAng val="0"/>
        <c:holeSize val="40"/>
      </c:doughnut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6677528186494954"/>
          <c:y val="3.99674424126946E-2"/>
          <c:w val="0.47849680243468634"/>
          <c:h val="0.75114387850126385"/>
        </c:manualLayout>
      </c:layout>
      <c:barChart>
        <c:barDir val="bar"/>
        <c:grouping val="clustered"/>
        <c:varyColors val="0"/>
        <c:ser>
          <c:idx val="2"/>
          <c:order val="0"/>
          <c:tx>
            <c:strRef>
              <c:f>グラフ!$E$33</c:f>
              <c:strCache>
                <c:ptCount val="1"/>
                <c:pt idx="0">
                  <c:v>~20名（認知率）</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グラフ!$B$34:$B$43</c:f>
              <c:strCache>
                <c:ptCount val="10"/>
                <c:pt idx="0">
                  <c:v>標的型攻撃による機密情報の窃取</c:v>
                </c:pt>
                <c:pt idx="1">
                  <c:v>内部不正による情報漏えい</c:v>
                </c:pt>
                <c:pt idx="2">
                  <c:v>ビジネスメール詐欺による金銭被害</c:v>
                </c:pt>
                <c:pt idx="3">
                  <c:v>サプライチェーンの弱点を悪用した攻撃</c:v>
                </c:pt>
                <c:pt idx="4">
                  <c:v>ランサムウェアによる被害</c:v>
                </c:pt>
                <c:pt idx="5">
                  <c:v>予期せぬIT基盤の障害に伴う業務停止</c:v>
                </c:pt>
                <c:pt idx="6">
                  <c:v>不注意による情報漏えい</c:v>
                </c:pt>
                <c:pt idx="7">
                  <c:v>IoT機器の不正利用</c:v>
                </c:pt>
                <c:pt idx="8">
                  <c:v>サービス妨害攻撃によるサービスの停止</c:v>
                </c:pt>
                <c:pt idx="9">
                  <c:v>インターネット上のサービスからの個人情報の窃取</c:v>
                </c:pt>
              </c:strCache>
            </c:strRef>
          </c:cat>
          <c:val>
            <c:numRef>
              <c:f>グラフ!$E$34:$E$43</c:f>
              <c:numCache>
                <c:formatCode>0%</c:formatCode>
                <c:ptCount val="10"/>
                <c:pt idx="0">
                  <c:v>0.59649122807017541</c:v>
                </c:pt>
                <c:pt idx="1">
                  <c:v>0.33333333333333331</c:v>
                </c:pt>
                <c:pt idx="2">
                  <c:v>0.57894736842105265</c:v>
                </c:pt>
                <c:pt idx="3">
                  <c:v>0.14035087719298245</c:v>
                </c:pt>
                <c:pt idx="4">
                  <c:v>0.50877192982456143</c:v>
                </c:pt>
                <c:pt idx="5">
                  <c:v>0.19298245614035087</c:v>
                </c:pt>
                <c:pt idx="6">
                  <c:v>0.57894736842105265</c:v>
                </c:pt>
                <c:pt idx="7">
                  <c:v>5.2631578947368418E-2</c:v>
                </c:pt>
                <c:pt idx="8">
                  <c:v>0.2982456140350877</c:v>
                </c:pt>
                <c:pt idx="9">
                  <c:v>0.63157894736842102</c:v>
                </c:pt>
              </c:numCache>
            </c:numRef>
          </c:val>
          <c:extLst>
            <c:ext xmlns:c16="http://schemas.microsoft.com/office/drawing/2014/chart" uri="{C3380CC4-5D6E-409C-BE32-E72D297353CC}">
              <c16:uniqueId val="{00000000-105E-4BB1-A7E1-B731A1FDCC0F}"/>
            </c:ext>
          </c:extLst>
        </c:ser>
        <c:ser>
          <c:idx val="5"/>
          <c:order val="1"/>
          <c:tx>
            <c:strRef>
              <c:f>グラフ!$H$33</c:f>
              <c:strCache>
                <c:ptCount val="1"/>
                <c:pt idx="0">
                  <c:v>~100名（認知率）</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グラフ!$B$34:$B$43</c:f>
              <c:strCache>
                <c:ptCount val="10"/>
                <c:pt idx="0">
                  <c:v>標的型攻撃による機密情報の窃取</c:v>
                </c:pt>
                <c:pt idx="1">
                  <c:v>内部不正による情報漏えい</c:v>
                </c:pt>
                <c:pt idx="2">
                  <c:v>ビジネスメール詐欺による金銭被害</c:v>
                </c:pt>
                <c:pt idx="3">
                  <c:v>サプライチェーンの弱点を悪用した攻撃</c:v>
                </c:pt>
                <c:pt idx="4">
                  <c:v>ランサムウェアによる被害</c:v>
                </c:pt>
                <c:pt idx="5">
                  <c:v>予期せぬIT基盤の障害に伴う業務停止</c:v>
                </c:pt>
                <c:pt idx="6">
                  <c:v>不注意による情報漏えい</c:v>
                </c:pt>
                <c:pt idx="7">
                  <c:v>IoT機器の不正利用</c:v>
                </c:pt>
                <c:pt idx="8">
                  <c:v>サービス妨害攻撃によるサービスの停止</c:v>
                </c:pt>
                <c:pt idx="9">
                  <c:v>インターネット上のサービスからの個人情報の窃取</c:v>
                </c:pt>
              </c:strCache>
            </c:strRef>
          </c:cat>
          <c:val>
            <c:numRef>
              <c:f>グラフ!$H$34:$H$43</c:f>
              <c:numCache>
                <c:formatCode>0%</c:formatCode>
                <c:ptCount val="10"/>
                <c:pt idx="0">
                  <c:v>0.75</c:v>
                </c:pt>
                <c:pt idx="1">
                  <c:v>0.625</c:v>
                </c:pt>
                <c:pt idx="2">
                  <c:v>0.66666666666666663</c:v>
                </c:pt>
                <c:pt idx="3">
                  <c:v>0.20833333333333334</c:v>
                </c:pt>
                <c:pt idx="4">
                  <c:v>0.625</c:v>
                </c:pt>
                <c:pt idx="5">
                  <c:v>0.33333333333333331</c:v>
                </c:pt>
                <c:pt idx="6">
                  <c:v>0.83333333333333337</c:v>
                </c:pt>
                <c:pt idx="7">
                  <c:v>0.29166666666666669</c:v>
                </c:pt>
                <c:pt idx="8">
                  <c:v>0.20833333333333334</c:v>
                </c:pt>
                <c:pt idx="9">
                  <c:v>0.83333333333333337</c:v>
                </c:pt>
              </c:numCache>
            </c:numRef>
          </c:val>
          <c:extLst>
            <c:ext xmlns:c16="http://schemas.microsoft.com/office/drawing/2014/chart" uri="{C3380CC4-5D6E-409C-BE32-E72D297353CC}">
              <c16:uniqueId val="{00000001-105E-4BB1-A7E1-B731A1FDCC0F}"/>
            </c:ext>
          </c:extLst>
        </c:ser>
        <c:ser>
          <c:idx val="8"/>
          <c:order val="2"/>
          <c:tx>
            <c:strRef>
              <c:f>グラフ!$K$33</c:f>
              <c:strCache>
                <c:ptCount val="1"/>
                <c:pt idx="0">
                  <c:v>101名~（認知率）</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グラフ!$B$34:$B$43</c:f>
              <c:strCache>
                <c:ptCount val="10"/>
                <c:pt idx="0">
                  <c:v>標的型攻撃による機密情報の窃取</c:v>
                </c:pt>
                <c:pt idx="1">
                  <c:v>内部不正による情報漏えい</c:v>
                </c:pt>
                <c:pt idx="2">
                  <c:v>ビジネスメール詐欺による金銭被害</c:v>
                </c:pt>
                <c:pt idx="3">
                  <c:v>サプライチェーンの弱点を悪用した攻撃</c:v>
                </c:pt>
                <c:pt idx="4">
                  <c:v>ランサムウェアによる被害</c:v>
                </c:pt>
                <c:pt idx="5">
                  <c:v>予期せぬIT基盤の障害に伴う業務停止</c:v>
                </c:pt>
                <c:pt idx="6">
                  <c:v>不注意による情報漏えい</c:v>
                </c:pt>
                <c:pt idx="7">
                  <c:v>IoT機器の不正利用</c:v>
                </c:pt>
                <c:pt idx="8">
                  <c:v>サービス妨害攻撃によるサービスの停止</c:v>
                </c:pt>
                <c:pt idx="9">
                  <c:v>インターネット上のサービスからの個人情報の窃取</c:v>
                </c:pt>
              </c:strCache>
            </c:strRef>
          </c:cat>
          <c:val>
            <c:numRef>
              <c:f>グラフ!$K$34:$K$43</c:f>
              <c:numCache>
                <c:formatCode>0%</c:formatCode>
                <c:ptCount val="10"/>
                <c:pt idx="0">
                  <c:v>0.7</c:v>
                </c:pt>
                <c:pt idx="1">
                  <c:v>0.6</c:v>
                </c:pt>
                <c:pt idx="2">
                  <c:v>0.55000000000000004</c:v>
                </c:pt>
                <c:pt idx="3">
                  <c:v>0.1</c:v>
                </c:pt>
                <c:pt idx="4">
                  <c:v>0.65</c:v>
                </c:pt>
                <c:pt idx="5">
                  <c:v>0.35</c:v>
                </c:pt>
                <c:pt idx="6">
                  <c:v>0.5</c:v>
                </c:pt>
                <c:pt idx="7">
                  <c:v>0.3</c:v>
                </c:pt>
                <c:pt idx="8">
                  <c:v>0.2</c:v>
                </c:pt>
                <c:pt idx="9">
                  <c:v>0.7</c:v>
                </c:pt>
              </c:numCache>
            </c:numRef>
          </c:val>
          <c:extLst>
            <c:ext xmlns:c16="http://schemas.microsoft.com/office/drawing/2014/chart" uri="{C3380CC4-5D6E-409C-BE32-E72D297353CC}">
              <c16:uniqueId val="{00000002-105E-4BB1-A7E1-B731A1FDCC0F}"/>
            </c:ext>
          </c:extLst>
        </c:ser>
        <c:dLbls>
          <c:dLblPos val="outEnd"/>
          <c:showLegendKey val="0"/>
          <c:showVal val="1"/>
          <c:showCatName val="0"/>
          <c:showSerName val="0"/>
          <c:showPercent val="0"/>
          <c:showBubbleSize val="0"/>
        </c:dLbls>
        <c:gapWidth val="219"/>
        <c:axId val="790057032"/>
        <c:axId val="790058672"/>
      </c:barChart>
      <c:catAx>
        <c:axId val="79005703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85000"/>
                    <a:lumOff val="15000"/>
                  </a:schemeClr>
                </a:solidFill>
                <a:latin typeface="+mn-lt"/>
                <a:ea typeface="+mn-ea"/>
                <a:cs typeface="+mn-cs"/>
              </a:defRPr>
            </a:pPr>
            <a:endParaRPr lang="ja-JP"/>
          </a:p>
        </c:txPr>
        <c:crossAx val="790058672"/>
        <c:crosses val="autoZero"/>
        <c:auto val="1"/>
        <c:lblAlgn val="ctr"/>
        <c:lblOffset val="100"/>
        <c:noMultiLvlLbl val="0"/>
      </c:catAx>
      <c:valAx>
        <c:axId val="790058672"/>
        <c:scaling>
          <c:orientation val="minMax"/>
          <c:max val="1"/>
        </c:scaling>
        <c:delete val="1"/>
        <c:axPos val="b"/>
        <c:numFmt formatCode="0%" sourceLinked="1"/>
        <c:majorTickMark val="none"/>
        <c:minorTickMark val="none"/>
        <c:tickLblPos val="nextTo"/>
        <c:crossAx val="790057032"/>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8B3-40ED-A6CD-6DCC0B64EA0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8B3-40ED-A6CD-6DCC0B64EA0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8B3-40ED-A6CD-6DCC0B64EA0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8B3-40ED-A6CD-6DCC0B64EA01}"/>
              </c:ext>
            </c:extLst>
          </c:dPt>
          <c:cat>
            <c:strRef>
              <c:f>'data (all)'!$AP$5:$AS$5</c:f>
              <c:strCache>
                <c:ptCount val="4"/>
                <c:pt idx="0">
                  <c:v>すぐにでも、検討しようと思った</c:v>
                </c:pt>
                <c:pt idx="1">
                  <c:v>とても関心があり、いずれ検討しようと思った</c:v>
                </c:pt>
                <c:pt idx="2">
                  <c:v>関心はあるが、検討するかはわからない</c:v>
                </c:pt>
                <c:pt idx="3">
                  <c:v>関心はない</c:v>
                </c:pt>
              </c:strCache>
            </c:strRef>
          </c:cat>
          <c:val>
            <c:numRef>
              <c:f>'data (all)'!$AP$6:$AS$6</c:f>
              <c:numCache>
                <c:formatCode>General</c:formatCode>
                <c:ptCount val="4"/>
                <c:pt idx="0">
                  <c:v>22</c:v>
                </c:pt>
                <c:pt idx="1">
                  <c:v>49</c:v>
                </c:pt>
                <c:pt idx="2">
                  <c:v>30</c:v>
                </c:pt>
                <c:pt idx="3">
                  <c:v>0</c:v>
                </c:pt>
              </c:numCache>
            </c:numRef>
          </c:val>
          <c:extLst>
            <c:ext xmlns:c16="http://schemas.microsoft.com/office/drawing/2014/chart" uri="{C3380CC4-5D6E-409C-BE32-E72D297353CC}">
              <c16:uniqueId val="{00000008-28B3-40ED-A6CD-6DCC0B64EA0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E1-4574-988D-6A1F43C262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E1-4574-988D-6A1F43C2623E}"/>
              </c:ext>
            </c:extLst>
          </c:dPt>
          <c:dLbls>
            <c:delete val="1"/>
          </c:dLbls>
          <c:cat>
            <c:strRef>
              <c:f>'data (1_20)'!$DU$5:$DV$5</c:f>
              <c:strCache>
                <c:ptCount val="2"/>
                <c:pt idx="0">
                  <c:v>いる</c:v>
                </c:pt>
                <c:pt idx="1">
                  <c:v>いない</c:v>
                </c:pt>
              </c:strCache>
            </c:strRef>
          </c:cat>
          <c:val>
            <c:numRef>
              <c:f>'data (1_20)'!$DU$6:$DV$6</c:f>
              <c:numCache>
                <c:formatCode>General</c:formatCode>
                <c:ptCount val="2"/>
                <c:pt idx="0">
                  <c:v>24</c:v>
                </c:pt>
                <c:pt idx="1">
                  <c:v>32</c:v>
                </c:pt>
              </c:numCache>
            </c:numRef>
          </c:val>
          <c:extLst>
            <c:ext xmlns:c16="http://schemas.microsoft.com/office/drawing/2014/chart" uri="{C3380CC4-5D6E-409C-BE32-E72D297353CC}">
              <c16:uniqueId val="{00000004-42E1-4574-988D-6A1F43C2623E}"/>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Sheet2!$A$2:$B$10</cx:f>
        <cx:lvl ptCount="9">
          <cx:pt idx="0">特定URLブロック設定・解除</cx:pt>
          <cx:pt idx="1">機器ステータス確認</cx:pt>
          <cx:pt idx="2">業務時の不具合対応</cx:pt>
          <cx:pt idx="3">サポートデスクからの機器状況確認</cx:pt>
          <cx:pt idx="4">レポート内容確認</cx:pt>
          <cx:pt idx="5">管理コンソール画面の確認</cx:pt>
          <cx:pt idx="6">レポートふまえた対応相談</cx:pt>
          <cx:pt idx="7">ウイルス感染疑い相談</cx:pt>
          <cx:pt idx="8">その他</cx:pt>
        </cx:lvl>
        <cx:lvl ptCount="9">
          <cx:pt idx="0">UTMの設定確認・変更依頼</cx:pt>
          <cx:pt idx="4">UTMのアタック状況等内容確認</cx:pt>
          <cx:pt idx="6">レポートに関する対応相談</cx:pt>
          <cx:pt idx="7">ウイルス感染疑い対応</cx:pt>
          <cx:pt idx="8">その他</cx:pt>
        </cx:lvl>
      </cx:strDim>
      <cx:numDim type="size">
        <cx:f>Sheet2!$C$2:$C$10</cx:f>
        <cx:lvl ptCount="9" formatCode="G/標準">
          <cx:pt idx="0">9</cx:pt>
          <cx:pt idx="1">4</cx:pt>
          <cx:pt idx="2">2</cx:pt>
          <cx:pt idx="3">3</cx:pt>
          <cx:pt idx="4">4</cx:pt>
          <cx:pt idx="5">2</cx:pt>
          <cx:pt idx="6">1</cx:pt>
          <cx:pt idx="7">2</cx:pt>
          <cx:pt idx="8">2</cx:pt>
        </cx:lvl>
      </cx:numDim>
    </cx:data>
  </cx:chartData>
  <cx:chart>
    <cx:plotArea>
      <cx:plotAreaRegion>
        <cx:series layoutId="sunburst" uniqueId="{293527AD-BF27-48A4-BDFE-7B51A0ADDB96}">
          <cx:dataPt idx="1">
            <cx:spPr>
              <a:pattFill prst="ltUpDiag">
                <a:fgClr>
                  <a:schemeClr val="accent5"/>
                </a:fgClr>
                <a:bgClr>
                  <a:schemeClr val="accent5">
                    <a:lumMod val="40000"/>
                    <a:lumOff val="60000"/>
                  </a:schemeClr>
                </a:bgClr>
              </a:pattFill>
            </cx:spPr>
          </cx:dataPt>
          <cx:dataPt idx="2">
            <cx:spPr>
              <a:pattFill prst="ltUpDiag">
                <a:fgClr>
                  <a:schemeClr val="accent5"/>
                </a:fgClr>
                <a:bgClr>
                  <a:schemeClr val="accent5">
                    <a:lumMod val="40000"/>
                    <a:lumOff val="60000"/>
                  </a:schemeClr>
                </a:bgClr>
              </a:pattFill>
            </cx:spPr>
          </cx:dataPt>
          <cx:dataPt idx="3">
            <cx:spPr>
              <a:pattFill prst="ltUpDiag">
                <a:fgClr>
                  <a:schemeClr val="accent5"/>
                </a:fgClr>
                <a:bgClr>
                  <a:schemeClr val="accent5">
                    <a:lumMod val="40000"/>
                    <a:lumOff val="60000"/>
                  </a:schemeClr>
                </a:bgClr>
              </a:pattFill>
            </cx:spPr>
          </cx:dataPt>
          <cx:dataPt idx="4">
            <cx:spPr>
              <a:pattFill prst="ltUpDiag">
                <a:fgClr>
                  <a:schemeClr val="accent5"/>
                </a:fgClr>
                <a:bgClr>
                  <a:schemeClr val="accent5">
                    <a:lumMod val="40000"/>
                    <a:lumOff val="60000"/>
                  </a:schemeClr>
                </a:bgClr>
              </a:pattFill>
            </cx:spPr>
          </cx:dataPt>
          <cx:dataPt idx="6">
            <cx:spPr>
              <a:pattFill prst="ltUpDiag">
                <a:fgClr>
                  <a:schemeClr val="accent2"/>
                </a:fgClr>
                <a:bgClr>
                  <a:schemeClr val="accent2">
                    <a:lumMod val="40000"/>
                    <a:lumOff val="60000"/>
                  </a:schemeClr>
                </a:bgClr>
              </a:pattFill>
            </cx:spPr>
          </cx:dataPt>
          <cx:dataPt idx="7">
            <cx:spPr>
              <a:pattFill prst="ltUpDiag">
                <a:fgClr>
                  <a:schemeClr val="accent2"/>
                </a:fgClr>
                <a:bgClr>
                  <a:schemeClr val="accent2">
                    <a:lumMod val="40000"/>
                    <a:lumOff val="60000"/>
                  </a:schemeClr>
                </a:bgClr>
              </a:pattFill>
            </cx:spPr>
          </cx:dataPt>
          <cx:dataPt idx="8">
            <cx:spPr>
              <a:solidFill>
                <a:srgbClr val="92D050"/>
              </a:solidFill>
            </cx:spPr>
          </cx:dataPt>
          <cx:dataPt idx="10">
            <cx:spPr>
              <a:solidFill>
                <a:srgbClr val="FFC000"/>
              </a:solidFill>
            </cx:spPr>
          </cx:dataPt>
          <cx:dataPt idx="12">
            <cx:spPr>
              <a:solidFill>
                <a:schemeClr val="bg1">
                  <a:lumMod val="65000"/>
                </a:schemeClr>
              </a:solidFill>
            </cx:spPr>
          </cx:dataPt>
          <cx:dataId val="0"/>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50" kern="1200"/>
    <cs:bodyPr wrap="square" lIns="38100" tIns="19050" rIns="38100" bIns="19050" anchor="ctr">
      <a:spAutoFit/>
    </cs:bodyPr>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9525">
        <a:solidFill>
          <a:schemeClr val="lt1"/>
        </a:solidFill>
      </a:ln>
    </cs:spPr>
  </cs:dataPoint>
  <cs:dataPoint3D>
    <cs:lnRef idx="0"/>
    <cs:fillRef idx="0">
      <cs:styleClr val="auto"/>
    </cs:fillRef>
    <cs:effectRef idx="0"/>
    <cs:fontRef idx="minor">
      <a:schemeClr val="tx1"/>
    </cs:fontRef>
    <cs:spPr>
      <a:solidFill>
        <a:schemeClr val="phClr"/>
      </a:solidFill>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defRPr sz="900"/>
  </cs:dataTable>
  <cs:downBar>
    <cs:lnRef idx="0"/>
    <cs:fillRef idx="0"/>
    <cs:effectRef idx="0"/>
    <cs:fontRef idx="minor">
      <a:schemeClr val="tx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lumOff val="10000"/>
          </a:schemeClr>
        </a:solidFill>
        <a:round/>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3"/>
            <a:ext cx="2949575" cy="496888"/>
          </a:xfrm>
          <a:prstGeom prst="rect">
            <a:avLst/>
          </a:prstGeom>
        </p:spPr>
        <p:txBody>
          <a:bodyPr vert="horz" lIns="87781" tIns="43891" rIns="87781" bIns="43891" rtlCol="0"/>
          <a:lstStyle>
            <a:lvl1pPr algn="l">
              <a:defRPr sz="1100"/>
            </a:lvl1pPr>
          </a:lstStyle>
          <a:p>
            <a:endParaRPr kumimoji="1" lang="ja-JP" altLang="en-US" dirty="0"/>
          </a:p>
        </p:txBody>
      </p:sp>
      <p:sp>
        <p:nvSpPr>
          <p:cNvPr id="3" name="日付プレースホルダー 2"/>
          <p:cNvSpPr>
            <a:spLocks noGrp="1"/>
          </p:cNvSpPr>
          <p:nvPr>
            <p:ph type="dt" sz="quarter" idx="1"/>
          </p:nvPr>
        </p:nvSpPr>
        <p:spPr>
          <a:xfrm>
            <a:off x="3854453" y="3"/>
            <a:ext cx="2949575" cy="496888"/>
          </a:xfrm>
          <a:prstGeom prst="rect">
            <a:avLst/>
          </a:prstGeom>
        </p:spPr>
        <p:txBody>
          <a:bodyPr vert="horz" lIns="87781" tIns="43891" rIns="87781" bIns="43891" rtlCol="0"/>
          <a:lstStyle>
            <a:lvl1pPr algn="r">
              <a:defRPr sz="1100"/>
            </a:lvl1pPr>
          </a:lstStyle>
          <a:p>
            <a:fld id="{E8D4FFF3-F06D-4D63-92C9-B5FE4FF99672}" type="datetimeFigureOut">
              <a:rPr kumimoji="1" lang="ja-JP" altLang="en-US" smtClean="0"/>
              <a:t>2021/3/29</a:t>
            </a:fld>
            <a:endParaRPr kumimoji="1" lang="ja-JP" altLang="en-US" dirty="0"/>
          </a:p>
        </p:txBody>
      </p:sp>
      <p:sp>
        <p:nvSpPr>
          <p:cNvPr id="4" name="フッター プレースホルダー 3"/>
          <p:cNvSpPr>
            <a:spLocks noGrp="1"/>
          </p:cNvSpPr>
          <p:nvPr>
            <p:ph type="ftr" sz="quarter" idx="2"/>
          </p:nvPr>
        </p:nvSpPr>
        <p:spPr>
          <a:xfrm>
            <a:off x="2" y="9440868"/>
            <a:ext cx="2949575" cy="496887"/>
          </a:xfrm>
          <a:prstGeom prst="rect">
            <a:avLst/>
          </a:prstGeom>
        </p:spPr>
        <p:txBody>
          <a:bodyPr vert="horz" lIns="87781" tIns="43891" rIns="87781" bIns="43891" rtlCol="0" anchor="b"/>
          <a:lstStyle>
            <a:lvl1pPr algn="l">
              <a:defRPr sz="1100"/>
            </a:lvl1pPr>
          </a:lstStyle>
          <a:p>
            <a:endParaRPr kumimoji="1" lang="ja-JP" altLang="en-US" dirty="0"/>
          </a:p>
        </p:txBody>
      </p:sp>
      <p:sp>
        <p:nvSpPr>
          <p:cNvPr id="5" name="スライド番号プレースホルダー 4"/>
          <p:cNvSpPr>
            <a:spLocks noGrp="1"/>
          </p:cNvSpPr>
          <p:nvPr>
            <p:ph type="sldNum" sz="quarter" idx="3"/>
          </p:nvPr>
        </p:nvSpPr>
        <p:spPr>
          <a:xfrm>
            <a:off x="3854453" y="9440868"/>
            <a:ext cx="2949575" cy="496887"/>
          </a:xfrm>
          <a:prstGeom prst="rect">
            <a:avLst/>
          </a:prstGeom>
        </p:spPr>
        <p:txBody>
          <a:bodyPr vert="horz" lIns="87781" tIns="43891" rIns="87781" bIns="43891" rtlCol="0" anchor="b"/>
          <a:lstStyle>
            <a:lvl1pPr algn="r">
              <a:defRPr sz="1100"/>
            </a:lvl1pPr>
          </a:lstStyle>
          <a:p>
            <a:fld id="{7D8425AA-3076-4634-89F3-842CA06884F8}" type="slidenum">
              <a:rPr kumimoji="1" lang="ja-JP" altLang="en-US" smtClean="0"/>
              <a:t>‹#›</a:t>
            </a:fld>
            <a:endParaRPr kumimoji="1" lang="ja-JP" altLang="en-US" dirty="0"/>
          </a:p>
        </p:txBody>
      </p:sp>
    </p:spTree>
    <p:extLst>
      <p:ext uri="{BB962C8B-B14F-4D97-AF65-F5344CB8AC3E}">
        <p14:creationId xmlns:p14="http://schemas.microsoft.com/office/powerpoint/2010/main" val="2281844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5"/>
            <a:ext cx="2949099" cy="496967"/>
          </a:xfrm>
          <a:prstGeom prst="rect">
            <a:avLst/>
          </a:prstGeom>
        </p:spPr>
        <p:txBody>
          <a:bodyPr vert="horz" lIns="87772" tIns="43887" rIns="87772" bIns="43887" rtlCol="0"/>
          <a:lstStyle>
            <a:lvl1pPr algn="l">
              <a:defRPr sz="1100"/>
            </a:lvl1pPr>
          </a:lstStyle>
          <a:p>
            <a:endParaRPr kumimoji="1" lang="ja-JP" altLang="en-US" dirty="0"/>
          </a:p>
        </p:txBody>
      </p:sp>
      <p:sp>
        <p:nvSpPr>
          <p:cNvPr id="3" name="日付プレースホルダー 2"/>
          <p:cNvSpPr>
            <a:spLocks noGrp="1"/>
          </p:cNvSpPr>
          <p:nvPr>
            <p:ph type="dt" idx="1"/>
          </p:nvPr>
        </p:nvSpPr>
        <p:spPr>
          <a:xfrm>
            <a:off x="3854946" y="5"/>
            <a:ext cx="2949099" cy="496967"/>
          </a:xfrm>
          <a:prstGeom prst="rect">
            <a:avLst/>
          </a:prstGeom>
        </p:spPr>
        <p:txBody>
          <a:bodyPr vert="horz" lIns="87772" tIns="43887" rIns="87772" bIns="43887" rtlCol="0"/>
          <a:lstStyle>
            <a:lvl1pPr algn="r">
              <a:defRPr sz="1100"/>
            </a:lvl1pPr>
          </a:lstStyle>
          <a:p>
            <a:fld id="{38D6F8D4-3BBF-4575-AC7D-0A0C588B32A2}" type="datetimeFigureOut">
              <a:rPr kumimoji="1" lang="ja-JP" altLang="en-US" smtClean="0"/>
              <a:t>2021/3/29</a:t>
            </a:fld>
            <a:endParaRPr kumimoji="1" lang="ja-JP" altLang="en-US" dirty="0"/>
          </a:p>
        </p:txBody>
      </p:sp>
      <p:sp>
        <p:nvSpPr>
          <p:cNvPr id="4" name="スライド イメージ プレースホルダー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87772" tIns="43887" rIns="87772" bIns="43887" rtlCol="0" anchor="ctr"/>
          <a:lstStyle/>
          <a:p>
            <a:endParaRPr lang="ja-JP" altLang="en-US" dirty="0"/>
          </a:p>
        </p:txBody>
      </p:sp>
      <p:sp>
        <p:nvSpPr>
          <p:cNvPr id="5" name="ノート プレースホルダー 4"/>
          <p:cNvSpPr>
            <a:spLocks noGrp="1"/>
          </p:cNvSpPr>
          <p:nvPr>
            <p:ph type="body" sz="quarter" idx="3"/>
          </p:nvPr>
        </p:nvSpPr>
        <p:spPr>
          <a:xfrm>
            <a:off x="680562" y="4721187"/>
            <a:ext cx="5444490" cy="4472702"/>
          </a:xfrm>
          <a:prstGeom prst="rect">
            <a:avLst/>
          </a:prstGeom>
        </p:spPr>
        <p:txBody>
          <a:bodyPr vert="horz" lIns="87772" tIns="43887" rIns="87772" bIns="4388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7" y="9440654"/>
            <a:ext cx="2949099" cy="496967"/>
          </a:xfrm>
          <a:prstGeom prst="rect">
            <a:avLst/>
          </a:prstGeom>
        </p:spPr>
        <p:txBody>
          <a:bodyPr vert="horz" lIns="87772" tIns="43887" rIns="87772" bIns="43887" rtlCol="0" anchor="b"/>
          <a:lstStyle>
            <a:lvl1pPr algn="l">
              <a:defRPr sz="1100"/>
            </a:lvl1pPr>
          </a:lstStyle>
          <a:p>
            <a:endParaRPr kumimoji="1" lang="ja-JP" altLang="en-US" dirty="0"/>
          </a:p>
        </p:txBody>
      </p:sp>
      <p:sp>
        <p:nvSpPr>
          <p:cNvPr id="7" name="スライド番号プレースホルダー 6"/>
          <p:cNvSpPr>
            <a:spLocks noGrp="1"/>
          </p:cNvSpPr>
          <p:nvPr>
            <p:ph type="sldNum" sz="quarter" idx="5"/>
          </p:nvPr>
        </p:nvSpPr>
        <p:spPr>
          <a:xfrm>
            <a:off x="3854946" y="9440654"/>
            <a:ext cx="2949099" cy="496967"/>
          </a:xfrm>
          <a:prstGeom prst="rect">
            <a:avLst/>
          </a:prstGeom>
        </p:spPr>
        <p:txBody>
          <a:bodyPr vert="horz" lIns="87772" tIns="43887" rIns="87772" bIns="43887" rtlCol="0" anchor="b"/>
          <a:lstStyle>
            <a:lvl1pPr algn="r">
              <a:defRPr sz="1100"/>
            </a:lvl1pPr>
          </a:lstStyle>
          <a:p>
            <a:fld id="{657B984A-F65E-4A14-A859-B3DFED62AA89}" type="slidenum">
              <a:rPr kumimoji="1" lang="ja-JP" altLang="en-US" smtClean="0"/>
              <a:t>‹#›</a:t>
            </a:fld>
            <a:endParaRPr kumimoji="1" lang="ja-JP" altLang="en-US" dirty="0"/>
          </a:p>
        </p:txBody>
      </p:sp>
    </p:spTree>
    <p:extLst>
      <p:ext uri="{BB962C8B-B14F-4D97-AF65-F5344CB8AC3E}">
        <p14:creationId xmlns:p14="http://schemas.microsoft.com/office/powerpoint/2010/main" val="31823740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55933" y="9440378"/>
            <a:ext cx="2948083" cy="49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962" tIns="43479" rIns="86962" bIns="43479" anchor="b"/>
          <a:lstStyle>
            <a:lvl1pPr defTabSz="912813">
              <a:defRPr sz="1000">
                <a:solidFill>
                  <a:schemeClr val="tx1"/>
                </a:solidFill>
                <a:latin typeface="Arial" charset="0"/>
                <a:ea typeface="HGP創英角ｺﾞｼｯｸUB" pitchFamily="50" charset="-128"/>
              </a:defRPr>
            </a:lvl1pPr>
            <a:lvl2pPr marL="742950" indent="-285750" defTabSz="912813">
              <a:defRPr sz="1000">
                <a:solidFill>
                  <a:schemeClr val="tx1"/>
                </a:solidFill>
                <a:latin typeface="Arial" charset="0"/>
                <a:ea typeface="HGP創英角ｺﾞｼｯｸUB" pitchFamily="50" charset="-128"/>
              </a:defRPr>
            </a:lvl2pPr>
            <a:lvl3pPr marL="1143000" indent="-228600" defTabSz="912813">
              <a:defRPr sz="1000">
                <a:solidFill>
                  <a:schemeClr val="tx1"/>
                </a:solidFill>
                <a:latin typeface="Arial" charset="0"/>
                <a:ea typeface="HGP創英角ｺﾞｼｯｸUB" pitchFamily="50" charset="-128"/>
              </a:defRPr>
            </a:lvl3pPr>
            <a:lvl4pPr marL="1600200" indent="-228600" defTabSz="912813">
              <a:defRPr sz="1000">
                <a:solidFill>
                  <a:schemeClr val="tx1"/>
                </a:solidFill>
                <a:latin typeface="Arial" charset="0"/>
                <a:ea typeface="HGP創英角ｺﾞｼｯｸUB" pitchFamily="50" charset="-128"/>
              </a:defRPr>
            </a:lvl4pPr>
            <a:lvl5pPr marL="2057400" indent="-228600" defTabSz="912813">
              <a:defRPr sz="1000">
                <a:solidFill>
                  <a:schemeClr val="tx1"/>
                </a:solidFill>
                <a:latin typeface="Arial" charset="0"/>
                <a:ea typeface="HGP創英角ｺﾞｼｯｸUB" pitchFamily="50" charset="-128"/>
              </a:defRPr>
            </a:lvl5pPr>
            <a:lvl6pPr marL="2514600" indent="-228600" defTabSz="912813" eaLnBrk="0" fontAlgn="base" hangingPunct="0">
              <a:spcBef>
                <a:spcPct val="0"/>
              </a:spcBef>
              <a:spcAft>
                <a:spcPct val="0"/>
              </a:spcAft>
              <a:defRPr sz="1000">
                <a:solidFill>
                  <a:schemeClr val="tx1"/>
                </a:solidFill>
                <a:latin typeface="Arial" charset="0"/>
                <a:ea typeface="HGP創英角ｺﾞｼｯｸUB" pitchFamily="50" charset="-128"/>
              </a:defRPr>
            </a:lvl6pPr>
            <a:lvl7pPr marL="2971800" indent="-228600" defTabSz="912813" eaLnBrk="0" fontAlgn="base" hangingPunct="0">
              <a:spcBef>
                <a:spcPct val="0"/>
              </a:spcBef>
              <a:spcAft>
                <a:spcPct val="0"/>
              </a:spcAft>
              <a:defRPr sz="1000">
                <a:solidFill>
                  <a:schemeClr val="tx1"/>
                </a:solidFill>
                <a:latin typeface="Arial" charset="0"/>
                <a:ea typeface="HGP創英角ｺﾞｼｯｸUB" pitchFamily="50" charset="-128"/>
              </a:defRPr>
            </a:lvl7pPr>
            <a:lvl8pPr marL="3429000" indent="-228600" defTabSz="912813" eaLnBrk="0" fontAlgn="base" hangingPunct="0">
              <a:spcBef>
                <a:spcPct val="0"/>
              </a:spcBef>
              <a:spcAft>
                <a:spcPct val="0"/>
              </a:spcAft>
              <a:defRPr sz="1000">
                <a:solidFill>
                  <a:schemeClr val="tx1"/>
                </a:solidFill>
                <a:latin typeface="Arial" charset="0"/>
                <a:ea typeface="HGP創英角ｺﾞｼｯｸUB" pitchFamily="50" charset="-128"/>
              </a:defRPr>
            </a:lvl8pPr>
            <a:lvl9pPr marL="3886200" indent="-228600" defTabSz="912813" eaLnBrk="0" fontAlgn="base" hangingPunct="0">
              <a:spcBef>
                <a:spcPct val="0"/>
              </a:spcBef>
              <a:spcAft>
                <a:spcPct val="0"/>
              </a:spcAft>
              <a:defRPr sz="1000">
                <a:solidFill>
                  <a:schemeClr val="tx1"/>
                </a:solidFill>
                <a:latin typeface="Arial" charset="0"/>
                <a:ea typeface="HGP創英角ｺﾞｼｯｸUB" pitchFamily="50" charset="-128"/>
              </a:defRPr>
            </a:lvl9pPr>
          </a:lstStyle>
          <a:p>
            <a:pPr algn="r" fontAlgn="base">
              <a:spcBef>
                <a:spcPct val="0"/>
              </a:spcBef>
              <a:spcAft>
                <a:spcPct val="0"/>
              </a:spcAft>
            </a:pPr>
            <a:fld id="{749D7BFD-B675-4057-8795-26C6FF9C7BD6}" type="slidenum">
              <a:rPr lang="en-US" altLang="ja-JP">
                <a:solidFill>
                  <a:srgbClr val="000000"/>
                </a:solidFill>
                <a:ea typeface="ＭＳ Ｐゴシック" charset="-128"/>
              </a:rPr>
              <a:pPr algn="r" fontAlgn="base">
                <a:spcBef>
                  <a:spcPct val="0"/>
                </a:spcBef>
                <a:spcAft>
                  <a:spcPct val="0"/>
                </a:spcAft>
              </a:pPr>
              <a:t>0</a:t>
            </a:fld>
            <a:endParaRPr lang="en-US" altLang="ja-JP" dirty="0">
              <a:solidFill>
                <a:srgbClr val="000000"/>
              </a:solidFill>
              <a:ea typeface="ＭＳ Ｐゴシック" charset="-128"/>
            </a:endParaRPr>
          </a:p>
        </p:txBody>
      </p:sp>
      <p:sp>
        <p:nvSpPr>
          <p:cNvPr id="218115" name="Rectangle 2"/>
          <p:cNvSpPr>
            <a:spLocks noGrp="1" noRot="1" noChangeAspect="1" noChangeArrowheads="1" noTextEdit="1"/>
          </p:cNvSpPr>
          <p:nvPr>
            <p:ph type="sldImg"/>
          </p:nvPr>
        </p:nvSpPr>
        <p:spPr>
          <a:xfrm>
            <a:off x="722313" y="747713"/>
            <a:ext cx="5372100" cy="3721100"/>
          </a:xfrm>
          <a:ln/>
        </p:spPr>
      </p:sp>
      <p:sp>
        <p:nvSpPr>
          <p:cNvPr id="218116" name="Rectangle 3"/>
          <p:cNvSpPr>
            <a:spLocks noGrp="1" noChangeArrowheads="1"/>
          </p:cNvSpPr>
          <p:nvPr>
            <p:ph type="body" idx="1"/>
          </p:nvPr>
        </p:nvSpPr>
        <p:spPr>
          <a:noFill/>
        </p:spPr>
        <p:txBody>
          <a:bodyPr/>
          <a:lstStyle/>
          <a:p>
            <a:pPr eaLnBrk="1" hangingPunct="1"/>
            <a:endParaRPr lang="ja-JP" altLang="ja-JP"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Tree>
    <p:extLst>
      <p:ext uri="{BB962C8B-B14F-4D97-AF65-F5344CB8AC3E}">
        <p14:creationId xmlns:p14="http://schemas.microsoft.com/office/powerpoint/2010/main" val="5789467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タイトルのみ">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Tree>
    <p:extLst>
      <p:ext uri="{BB962C8B-B14F-4D97-AF65-F5344CB8AC3E}">
        <p14:creationId xmlns:p14="http://schemas.microsoft.com/office/powerpoint/2010/main" val="36378169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タイトルのみ">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Tree>
    <p:extLst>
      <p:ext uri="{BB962C8B-B14F-4D97-AF65-F5344CB8AC3E}">
        <p14:creationId xmlns:p14="http://schemas.microsoft.com/office/powerpoint/2010/main" val="2308958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Tree>
    <p:extLst>
      <p:ext uri="{BB962C8B-B14F-4D97-AF65-F5344CB8AC3E}">
        <p14:creationId xmlns:p14="http://schemas.microsoft.com/office/powerpoint/2010/main" val="38528543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6" name="think-cell スライド" r:id="rId4" imgW="563" imgH="564" progId="TCLayout.ActiveDocument.1">
                  <p:embed/>
                </p:oleObj>
              </mc:Choice>
              <mc:Fallback>
                <p:oleObj name="think-cell スライド" r:id="rId4" imgW="563" imgH="564"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17000" y="1476000"/>
            <a:ext cx="4356000" cy="4824000"/>
          </a:xfrm>
          <a:prstGeom prst="rect">
            <a:avLst/>
          </a:prstGeom>
        </p:spPr>
        <p:txBody>
          <a:bodyPr/>
          <a:lstStyle>
            <a:lvl1pPr>
              <a:buNone/>
              <a:defRPr sz="1200" baseline="0">
                <a:latin typeface="Arial" pitchFamily="34" charset="0"/>
                <a:ea typeface="+mn-ea"/>
                <a:cs typeface="Arial" pitchFamily="34" charset="0"/>
              </a:defRPr>
            </a:lvl1pPr>
            <a:lvl2pPr marL="172800" indent="-172800">
              <a:lnSpc>
                <a:spcPct val="106000"/>
              </a:lnSpc>
              <a:spcBef>
                <a:spcPts val="1056"/>
              </a:spcBef>
              <a:buFont typeface="Wingdings" pitchFamily="2" charset="2"/>
              <a:buChar char="n"/>
              <a:defRPr sz="1200" baseline="0">
                <a:latin typeface="Arial" pitchFamily="34" charset="0"/>
                <a:ea typeface="+mn-ea"/>
                <a:cs typeface="Arial" pitchFamily="34" charset="0"/>
              </a:defRPr>
            </a:lvl2pPr>
            <a:lvl3pPr marL="345600" indent="-172800">
              <a:lnSpc>
                <a:spcPct val="106000"/>
              </a:lnSpc>
              <a:spcBef>
                <a:spcPts val="480"/>
              </a:spcBef>
              <a:buFont typeface="Wingdings" pitchFamily="2" charset="2"/>
              <a:buChar char="Ø"/>
              <a:defRPr sz="1200" baseline="0">
                <a:latin typeface="Arial" pitchFamily="34" charset="0"/>
                <a:ea typeface="+mn-ea"/>
                <a:cs typeface="Arial" pitchFamily="34" charset="0"/>
              </a:defRPr>
            </a:lvl3pPr>
            <a:lvl4pPr marL="518400" marR="0" indent="-172800" algn="l" defTabSz="989013" rtl="0" eaLnBrk="1" fontAlgn="auto" latinLnBrk="0" hangingPunct="1">
              <a:lnSpc>
                <a:spcPct val="106000"/>
              </a:lnSpc>
              <a:spcBef>
                <a:spcPts val="240"/>
              </a:spcBef>
              <a:spcAft>
                <a:spcPts val="0"/>
              </a:spcAft>
              <a:buClrTx/>
              <a:buSzTx/>
              <a:buFont typeface="Arial" pitchFamily="34" charset="0"/>
              <a:buChar char="•"/>
              <a:tabLst/>
              <a:defRPr sz="1200" baseline="0">
                <a:latin typeface="Arial" pitchFamily="34" charset="0"/>
                <a:ea typeface="+mn-ea"/>
                <a:cs typeface="Arial" pitchFamily="34" charset="0"/>
              </a:defRPr>
            </a:lvl4pPr>
          </a:lstStyle>
          <a:p>
            <a:pPr lvl="0"/>
            <a:r>
              <a:rPr lang="ja-JP" altLang="en-US" dirty="0"/>
              <a:t>マスター テキストの書式設定</a:t>
            </a:r>
          </a:p>
          <a:p>
            <a:pPr lvl="1"/>
            <a:r>
              <a:rPr lang="ja-JP" altLang="en-US" dirty="0"/>
              <a:t>第 </a:t>
            </a:r>
            <a:r>
              <a:rPr lang="en-US" altLang="ja-JP" dirty="0"/>
              <a:t>1 </a:t>
            </a:r>
            <a:r>
              <a:rPr lang="ja-JP" altLang="en-US" dirty="0"/>
              <a:t>レベル</a:t>
            </a:r>
          </a:p>
          <a:p>
            <a:pPr lvl="2"/>
            <a:r>
              <a:rPr lang="ja-JP" altLang="en-US" dirty="0"/>
              <a:t>第 </a:t>
            </a:r>
            <a:r>
              <a:rPr lang="en-US" altLang="ja-JP" dirty="0"/>
              <a:t>2 </a:t>
            </a:r>
            <a:r>
              <a:rPr lang="ja-JP" altLang="en-US" dirty="0"/>
              <a:t>レベル</a:t>
            </a:r>
          </a:p>
          <a:p>
            <a:pPr lvl="3"/>
            <a:r>
              <a:rPr lang="ja-JP" altLang="en-US" dirty="0"/>
              <a:t>第 </a:t>
            </a:r>
            <a:r>
              <a:rPr lang="en-US" altLang="ja-JP" dirty="0"/>
              <a:t>3 </a:t>
            </a:r>
            <a:r>
              <a:rPr lang="ja-JP" altLang="en-US" dirty="0"/>
              <a:t>レベル</a:t>
            </a:r>
          </a:p>
        </p:txBody>
      </p:sp>
      <p:sp>
        <p:nvSpPr>
          <p:cNvPr id="9" name="コンテンツ プレースホルダ 2"/>
          <p:cNvSpPr>
            <a:spLocks noGrp="1"/>
          </p:cNvSpPr>
          <p:nvPr>
            <p:ph idx="12"/>
          </p:nvPr>
        </p:nvSpPr>
        <p:spPr bwMode="gray">
          <a:xfrm>
            <a:off x="5132388" y="1476000"/>
            <a:ext cx="4356000" cy="4824000"/>
          </a:xfrm>
          <a:prstGeom prst="rect">
            <a:avLst/>
          </a:prstGeom>
        </p:spPr>
        <p:txBody>
          <a:bodyPr/>
          <a:lstStyle>
            <a:lvl1pPr>
              <a:buNone/>
              <a:defRPr sz="1200" baseline="0">
                <a:latin typeface="Arial" pitchFamily="34" charset="0"/>
                <a:ea typeface="+mn-ea"/>
                <a:cs typeface="Arial" pitchFamily="34" charset="0"/>
              </a:defRPr>
            </a:lvl1pPr>
            <a:lvl2pPr marL="172800" indent="-172800">
              <a:lnSpc>
                <a:spcPct val="106000"/>
              </a:lnSpc>
              <a:spcBef>
                <a:spcPts val="1056"/>
              </a:spcBef>
              <a:buFont typeface="Wingdings" pitchFamily="2" charset="2"/>
              <a:buChar char="n"/>
              <a:defRPr sz="1200" baseline="0">
                <a:latin typeface="Arial" pitchFamily="34" charset="0"/>
                <a:ea typeface="+mn-ea"/>
                <a:cs typeface="Arial" pitchFamily="34" charset="0"/>
              </a:defRPr>
            </a:lvl2pPr>
            <a:lvl3pPr marL="345600" indent="-172800">
              <a:lnSpc>
                <a:spcPct val="106000"/>
              </a:lnSpc>
              <a:spcBef>
                <a:spcPts val="480"/>
              </a:spcBef>
              <a:buFont typeface="Wingdings" pitchFamily="2" charset="2"/>
              <a:buChar char="Ø"/>
              <a:defRPr sz="1200" baseline="0">
                <a:latin typeface="Arial" pitchFamily="34" charset="0"/>
                <a:ea typeface="+mn-ea"/>
                <a:cs typeface="Arial" pitchFamily="34" charset="0"/>
              </a:defRPr>
            </a:lvl3pPr>
            <a:lvl4pPr marL="518400" indent="-172800">
              <a:lnSpc>
                <a:spcPct val="106000"/>
              </a:lnSpc>
              <a:spcBef>
                <a:spcPts val="240"/>
              </a:spcBef>
              <a:buFont typeface="Arial" pitchFamily="34" charset="0"/>
              <a:buChar char="•"/>
              <a:defRPr sz="1200" baseline="0">
                <a:latin typeface="Arial" pitchFamily="34" charset="0"/>
                <a:ea typeface="+mn-ea"/>
                <a:cs typeface="Arial" pitchFamily="34" charset="0"/>
              </a:defRPr>
            </a:lvl4pPr>
          </a:lstStyle>
          <a:p>
            <a:pPr lvl="0"/>
            <a:r>
              <a:rPr lang="ja-JP" altLang="en-US" dirty="0"/>
              <a:t>マスター テキストの書式設定</a:t>
            </a:r>
          </a:p>
          <a:p>
            <a:pPr lvl="1"/>
            <a:r>
              <a:rPr lang="ja-JP" altLang="en-US" dirty="0"/>
              <a:t>第 </a:t>
            </a:r>
            <a:r>
              <a:rPr lang="en-US" altLang="ja-JP" dirty="0"/>
              <a:t>1 </a:t>
            </a:r>
            <a:r>
              <a:rPr lang="ja-JP" altLang="en-US" dirty="0"/>
              <a:t>レベル</a:t>
            </a:r>
          </a:p>
          <a:p>
            <a:pPr lvl="2"/>
            <a:r>
              <a:rPr lang="ja-JP" altLang="en-US" dirty="0"/>
              <a:t>第 </a:t>
            </a:r>
            <a:r>
              <a:rPr lang="en-US" altLang="ja-JP" dirty="0"/>
              <a:t>2 </a:t>
            </a:r>
            <a:r>
              <a:rPr lang="ja-JP" altLang="en-US" dirty="0"/>
              <a:t>レベル</a:t>
            </a:r>
          </a:p>
          <a:p>
            <a:pPr lvl="3"/>
            <a:r>
              <a:rPr lang="ja-JP" altLang="en-US" dirty="0"/>
              <a:t>第 </a:t>
            </a:r>
            <a:r>
              <a:rPr lang="en-US" altLang="ja-JP" dirty="0"/>
              <a:t>3 </a:t>
            </a:r>
            <a:r>
              <a:rPr lang="ja-JP" altLang="en-US" dirty="0"/>
              <a:t>レベル</a:t>
            </a:r>
          </a:p>
        </p:txBody>
      </p:sp>
      <p:sp>
        <p:nvSpPr>
          <p:cNvPr id="11" name="フッター プレースホルダ 10"/>
          <p:cNvSpPr>
            <a:spLocks noGrp="1"/>
          </p:cNvSpPr>
          <p:nvPr>
            <p:ph type="ftr" sz="quarter" idx="14"/>
          </p:nvPr>
        </p:nvSpPr>
        <p:spPr bwMode="gray"/>
        <p:txBody>
          <a:bodyPr/>
          <a:lstStyle>
            <a:lvl1pPr>
              <a:defRPr>
                <a:solidFill>
                  <a:schemeClr val="tx1"/>
                </a:solidFill>
              </a:defRPr>
            </a:lvl1pPr>
          </a:lstStyle>
          <a:p>
            <a:endParaRPr lang="en-GB" altLang="en-GB" dirty="0"/>
          </a:p>
        </p:txBody>
      </p:sp>
      <p:sp>
        <p:nvSpPr>
          <p:cNvPr id="3" name="テキスト プレースホルダー 2"/>
          <p:cNvSpPr>
            <a:spLocks noGrp="1"/>
          </p:cNvSpPr>
          <p:nvPr>
            <p:ph type="body" sz="quarter" idx="15" hasCustomPrompt="1"/>
          </p:nvPr>
        </p:nvSpPr>
        <p:spPr bwMode="gray">
          <a:xfrm>
            <a:off x="417000" y="1016000"/>
            <a:ext cx="4356000" cy="432000"/>
          </a:xfrm>
          <a:prstGeom prst="rect">
            <a:avLst/>
          </a:prstGeom>
        </p:spPr>
        <p:txBody>
          <a:bodyPr wrap="none" anchor="ctr">
            <a:noAutofit/>
          </a:bodyPr>
          <a:lstStyle>
            <a:lvl1pPr>
              <a:lnSpc>
                <a:spcPct val="100000"/>
              </a:lnSpc>
              <a:spcBef>
                <a:spcPts val="0"/>
              </a:spcBef>
              <a:defRPr sz="1400" b="1">
                <a:solidFill>
                  <a:schemeClr val="accent1"/>
                </a:solidFill>
              </a:defRPr>
            </a:lvl1pPr>
          </a:lstStyle>
          <a:p>
            <a:pPr lvl="0"/>
            <a:r>
              <a:rPr kumimoji="1" lang="en-US" altLang="ja-JP" dirty="0"/>
              <a:t>Header</a:t>
            </a:r>
            <a:r>
              <a:rPr kumimoji="1" lang="ja-JP" altLang="en-US" dirty="0"/>
              <a:t>を入力（スライドタイトル）</a:t>
            </a:r>
          </a:p>
        </p:txBody>
      </p:sp>
      <p:sp>
        <p:nvSpPr>
          <p:cNvPr id="13" name="テキスト プレースホルダー 2"/>
          <p:cNvSpPr>
            <a:spLocks noGrp="1"/>
          </p:cNvSpPr>
          <p:nvPr>
            <p:ph type="body" sz="quarter" idx="16" hasCustomPrompt="1"/>
          </p:nvPr>
        </p:nvSpPr>
        <p:spPr bwMode="gray">
          <a:xfrm>
            <a:off x="5132388" y="1016000"/>
            <a:ext cx="4356000" cy="432000"/>
          </a:xfrm>
          <a:prstGeom prst="rect">
            <a:avLst/>
          </a:prstGeom>
        </p:spPr>
        <p:txBody>
          <a:bodyPr wrap="none" anchor="ctr">
            <a:noAutofit/>
          </a:bodyPr>
          <a:lstStyle>
            <a:lvl1pPr>
              <a:lnSpc>
                <a:spcPct val="100000"/>
              </a:lnSpc>
              <a:spcBef>
                <a:spcPts val="0"/>
              </a:spcBef>
              <a:defRPr sz="1400" b="1">
                <a:solidFill>
                  <a:schemeClr val="accent1"/>
                </a:solidFill>
              </a:defRPr>
            </a:lvl1pPr>
          </a:lstStyle>
          <a:p>
            <a:pPr lvl="0"/>
            <a:r>
              <a:rPr kumimoji="1" lang="en-US" altLang="ja-JP" dirty="0"/>
              <a:t>Header</a:t>
            </a:r>
            <a:r>
              <a:rPr kumimoji="1" lang="ja-JP" altLang="en-US" dirty="0"/>
              <a:t>を入力（スライドタイトル）</a:t>
            </a:r>
          </a:p>
        </p:txBody>
      </p:sp>
      <p:sp>
        <p:nvSpPr>
          <p:cNvPr id="2" name="タイトル 1"/>
          <p:cNvSpPr>
            <a:spLocks noGrp="1"/>
          </p:cNvSpPr>
          <p:nvPr>
            <p:ph type="title" hasCustomPrompt="1"/>
          </p:nvPr>
        </p:nvSpPr>
        <p:spPr bwMode="gray">
          <a:xfrm>
            <a:off x="417000" y="136800"/>
            <a:ext cx="9072000" cy="651600"/>
          </a:xfrm>
        </p:spPr>
        <p:txBody>
          <a:bodyPr/>
          <a:lstStyle>
            <a:lvl1pPr>
              <a:defRPr/>
            </a:lvl1pPr>
          </a:lstStyle>
          <a:p>
            <a:r>
              <a:rPr lang="ja-JP" altLang="en-US" dirty="0"/>
              <a:t>キーメッセージを入力（本スライドで一番伝えたいこと＜名詞止め・体言止め不可＞）</a:t>
            </a:r>
            <a:endParaRPr kumimoji="1" lang="ja-JP" altLang="en-US" dirty="0"/>
          </a:p>
        </p:txBody>
      </p:sp>
      <p:sp>
        <p:nvSpPr>
          <p:cNvPr id="12"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Tree>
    <p:extLst>
      <p:ext uri="{BB962C8B-B14F-4D97-AF65-F5344CB8AC3E}">
        <p14:creationId xmlns:p14="http://schemas.microsoft.com/office/powerpoint/2010/main" val="324053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白紙">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a:xfrm>
            <a:off x="495300" y="6245225"/>
            <a:ext cx="2311400" cy="476250"/>
          </a:xfrm>
          <a:prstGeom prst="rect">
            <a:avLst/>
          </a:prstGeom>
        </p:spPr>
        <p:txBody>
          <a:bodyPr/>
          <a:lstStyle>
            <a:lvl1pPr>
              <a:defRPr/>
            </a:lvl1pPr>
          </a:lstStyle>
          <a:p>
            <a:pPr>
              <a:defRPr/>
            </a:pPr>
            <a:endParaRPr lang="en-US" altLang="ja-JP" dirty="0">
              <a:solidFill>
                <a:srgbClr val="000000"/>
              </a:solidFill>
            </a:endParaRPr>
          </a:p>
        </p:txBody>
      </p:sp>
      <p:sp>
        <p:nvSpPr>
          <p:cNvPr id="5"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
        <p:nvSpPr>
          <p:cNvPr id="2" name="タイトル 1"/>
          <p:cNvSpPr>
            <a:spLocks noGrp="1"/>
          </p:cNvSpPr>
          <p:nvPr>
            <p:ph type="title"/>
          </p:nvPr>
        </p:nvSpPr>
        <p:spPr>
          <a:xfrm>
            <a:off x="112741" y="113585"/>
            <a:ext cx="8543925" cy="360000"/>
          </a:xfrm>
          <a:prstGeom prst="rect">
            <a:avLst/>
          </a:prstGeom>
        </p:spPr>
        <p:txBody>
          <a:bodyPr/>
          <a:lstStyle>
            <a:lvl1pPr algn="l">
              <a:defRPr sz="1800" b="1"/>
            </a:lvl1p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24753489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57545" y="478829"/>
            <a:ext cx="9792000" cy="69851"/>
          </a:xfrm>
          <a:prstGeom prst="rect">
            <a:avLst/>
          </a:prstGeom>
          <a:gradFill rotWithShape="1">
            <a:gsLst>
              <a:gs pos="20000">
                <a:srgbClr val="0070C0"/>
              </a:gs>
              <a:gs pos="5000">
                <a:srgbClr val="00B0F0"/>
              </a:gs>
              <a:gs pos="95000">
                <a:srgbClr val="00B0F0"/>
              </a:gs>
              <a:gs pos="80000">
                <a:srgbClr val="0070C0"/>
              </a:gs>
              <a:gs pos="0">
                <a:schemeClr val="bg1"/>
              </a:gs>
              <a:gs pos="100000">
                <a:schemeClr val="bg1"/>
              </a:gs>
            </a:gsLst>
            <a:lin ang="0" scaled="1"/>
          </a:gradFill>
          <a:ln>
            <a:noFill/>
          </a:ln>
          <a:effectLst/>
          <a:extLst/>
        </p:spPr>
        <p:txBody>
          <a:bodyPr wrap="none" lIns="91429" tIns="45715" rIns="91429" bIns="45715" anchor="ctr"/>
          <a:lstStyle>
            <a:lvl1pPr>
              <a:defRPr kumimoji="1" sz="900" u="sng">
                <a:solidFill>
                  <a:schemeClr val="tx1"/>
                </a:solidFill>
                <a:latin typeface="HGP創英角ｺﾞｼｯｸUB" pitchFamily="50" charset="-128"/>
                <a:ea typeface="ＭＳ Ｐゴシック" pitchFamily="-106" charset="-128"/>
              </a:defRPr>
            </a:lvl1pPr>
            <a:lvl2pPr marL="37931725" indent="-37474525">
              <a:defRPr kumimoji="1" sz="900" u="sng">
                <a:solidFill>
                  <a:schemeClr val="tx1"/>
                </a:solidFill>
                <a:latin typeface="HGP創英角ｺﾞｼｯｸUB" pitchFamily="50" charset="-128"/>
                <a:ea typeface="ＭＳ Ｐゴシック" pitchFamily="-106" charset="-128"/>
              </a:defRPr>
            </a:lvl2pPr>
            <a:lvl3pPr>
              <a:defRPr kumimoji="1" sz="900" u="sng">
                <a:solidFill>
                  <a:schemeClr val="tx1"/>
                </a:solidFill>
                <a:latin typeface="HGP創英角ｺﾞｼｯｸUB" pitchFamily="50" charset="-128"/>
                <a:ea typeface="ＭＳ Ｐゴシック" pitchFamily="-106" charset="-128"/>
              </a:defRPr>
            </a:lvl3pPr>
            <a:lvl4pPr>
              <a:defRPr kumimoji="1" sz="900" u="sng">
                <a:solidFill>
                  <a:schemeClr val="tx1"/>
                </a:solidFill>
                <a:latin typeface="HGP創英角ｺﾞｼｯｸUB" pitchFamily="50" charset="-128"/>
                <a:ea typeface="ＭＳ Ｐゴシック" pitchFamily="-106" charset="-128"/>
              </a:defRPr>
            </a:lvl4pPr>
            <a:lvl5pPr>
              <a:defRPr kumimoji="1" sz="900" u="sng">
                <a:solidFill>
                  <a:schemeClr val="tx1"/>
                </a:solidFill>
                <a:latin typeface="HGP創英角ｺﾞｼｯｸUB" pitchFamily="50" charset="-128"/>
                <a:ea typeface="ＭＳ Ｐゴシック" pitchFamily="-106" charset="-128"/>
              </a:defRPr>
            </a:lvl5pPr>
            <a:lvl6pPr marL="457200" eaLnBrk="0" fontAlgn="base" hangingPunct="0">
              <a:spcBef>
                <a:spcPct val="0"/>
              </a:spcBef>
              <a:spcAft>
                <a:spcPct val="0"/>
              </a:spcAft>
              <a:defRPr kumimoji="1" sz="900" u="sng">
                <a:solidFill>
                  <a:schemeClr val="tx1"/>
                </a:solidFill>
                <a:latin typeface="HGP創英角ｺﾞｼｯｸUB" pitchFamily="50" charset="-128"/>
                <a:ea typeface="ＭＳ Ｐゴシック" pitchFamily="-106" charset="-128"/>
              </a:defRPr>
            </a:lvl6pPr>
            <a:lvl7pPr marL="914400" eaLnBrk="0" fontAlgn="base" hangingPunct="0">
              <a:spcBef>
                <a:spcPct val="0"/>
              </a:spcBef>
              <a:spcAft>
                <a:spcPct val="0"/>
              </a:spcAft>
              <a:defRPr kumimoji="1" sz="900" u="sng">
                <a:solidFill>
                  <a:schemeClr val="tx1"/>
                </a:solidFill>
                <a:latin typeface="HGP創英角ｺﾞｼｯｸUB" pitchFamily="50" charset="-128"/>
                <a:ea typeface="ＭＳ Ｐゴシック" pitchFamily="-106" charset="-128"/>
              </a:defRPr>
            </a:lvl7pPr>
            <a:lvl8pPr marL="1371600" eaLnBrk="0" fontAlgn="base" hangingPunct="0">
              <a:spcBef>
                <a:spcPct val="0"/>
              </a:spcBef>
              <a:spcAft>
                <a:spcPct val="0"/>
              </a:spcAft>
              <a:defRPr kumimoji="1" sz="900" u="sng">
                <a:solidFill>
                  <a:schemeClr val="tx1"/>
                </a:solidFill>
                <a:latin typeface="HGP創英角ｺﾞｼｯｸUB" pitchFamily="50" charset="-128"/>
                <a:ea typeface="ＭＳ Ｐゴシック" pitchFamily="-106" charset="-128"/>
              </a:defRPr>
            </a:lvl8pPr>
            <a:lvl9pPr marL="1828800" eaLnBrk="0" fontAlgn="base" hangingPunct="0">
              <a:spcBef>
                <a:spcPct val="0"/>
              </a:spcBef>
              <a:spcAft>
                <a:spcPct val="0"/>
              </a:spcAft>
              <a:defRPr kumimoji="1" sz="900" u="sng">
                <a:solidFill>
                  <a:schemeClr val="tx1"/>
                </a:solidFill>
                <a:latin typeface="HGP創英角ｺﾞｼｯｸUB" pitchFamily="50" charset="-128"/>
                <a:ea typeface="ＭＳ Ｐゴシック" pitchFamily="-106" charset="-128"/>
              </a:defRPr>
            </a:lvl9pPr>
          </a:lstStyle>
          <a:p>
            <a:pPr marL="0" marR="0" lvl="0" indent="0" defTabSz="914296" eaLnBrk="1" fontAlgn="base" latinLnBrk="0" hangingPunct="1">
              <a:lnSpc>
                <a:spcPct val="100000"/>
              </a:lnSpc>
              <a:spcBef>
                <a:spcPct val="0"/>
              </a:spcBef>
              <a:spcAft>
                <a:spcPct val="0"/>
              </a:spcAft>
              <a:buClrTx/>
              <a:buSzTx/>
              <a:buFontTx/>
              <a:buNone/>
              <a:tabLst/>
              <a:defRPr/>
            </a:pPr>
            <a:endParaRPr kumimoji="1" lang="ja-JP" altLang="en-US" sz="900" b="0" i="0" u="none" strike="noStrike" kern="0" cap="none" spc="0" normalizeH="0" baseline="0" noProof="0" dirty="0" smtClean="0">
              <a:ln>
                <a:noFill/>
              </a:ln>
              <a:solidFill>
                <a:srgbClr val="000000"/>
              </a:solidFill>
              <a:effectLst/>
              <a:uLnTx/>
              <a:uFillTx/>
              <a:latin typeface="Arial" charset="0"/>
              <a:ea typeface="HGP創英角ｺﾞｼｯｸUB" pitchFamily="50" charset="-128"/>
            </a:endParaRPr>
          </a:p>
        </p:txBody>
      </p:sp>
      <p:pic>
        <p:nvPicPr>
          <p:cNvPr id="6" name="Picture 8"/>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572324"/>
            <a:ext cx="99060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Grp="1" noChangeArrowheads="1"/>
          </p:cNvSpPr>
          <p:nvPr>
            <p:ph type="sldNum" sz="quarter" idx="4"/>
          </p:nvPr>
        </p:nvSpPr>
        <p:spPr bwMode="auto">
          <a:xfrm>
            <a:off x="7594600" y="6489700"/>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solidFill>
                  <a:schemeClr val="tx1">
                    <a:lumMod val="65000"/>
                    <a:lumOff val="35000"/>
                  </a:schemeClr>
                </a:solidFill>
                <a:latin typeface="HGP創英角ｺﾞｼｯｸUB" pitchFamily="50" charset="-128"/>
              </a:defRPr>
            </a:lvl1p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a:t>
            </a:fld>
            <a:endParaRPr lang="en-US" altLang="ja-JP" dirty="0">
              <a:ea typeface="HGP創英角ｺﾞｼｯｸUB" pitchFamily="50" charset="-128"/>
            </a:endParaRPr>
          </a:p>
        </p:txBody>
      </p:sp>
    </p:spTree>
    <p:extLst>
      <p:ext uri="{BB962C8B-B14F-4D97-AF65-F5344CB8AC3E}">
        <p14:creationId xmlns:p14="http://schemas.microsoft.com/office/powerpoint/2010/main" val="1114399251"/>
      </p:ext>
    </p:extLst>
  </p:cSld>
  <p:clrMap bg1="lt1" tx1="dk1" bg2="lt2" tx2="dk2" accent1="accent1" accent2="accent2" accent3="accent3" accent4="accent4" accent5="accent5" accent6="accent6" hlink="hlink" folHlink="folHlink"/>
  <p:sldLayoutIdLst>
    <p:sldLayoutId id="2147483719" r:id="rId1"/>
    <p:sldLayoutId id="2147483721" r:id="rId2"/>
    <p:sldLayoutId id="2147483722" r:id="rId3"/>
    <p:sldLayoutId id="2147483723" r:id="rId4"/>
    <p:sldLayoutId id="2147483724" r:id="rId5"/>
    <p:sldLayoutId id="2147483725" r:id="rId6"/>
  </p:sldLayoutIdLst>
  <p:timing>
    <p:tnLst>
      <p:par>
        <p:cTn id="1" dur="indefinite" restart="never" nodeType="tmRoot"/>
      </p:par>
    </p:tnLst>
  </p:timing>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0" kern="1200">
          <a:solidFill>
            <a:schemeClr val="tx1"/>
          </a:solidFill>
          <a:latin typeface="+mj-ea"/>
          <a:ea typeface="+mj-ea"/>
          <a:cs typeface="Meiryo UI"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4/relationships/chartEx" Target="../charts/chartEx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 Id="rId4" Type="http://schemas.openxmlformats.org/officeDocument/2006/relationships/chart" Target="../charts/char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jpeg"/><Relationship Id="rId2" Type="http://schemas.openxmlformats.org/officeDocument/2006/relationships/image" Target="../media/image3.png"/><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hyperlink" Target="http://2.bp.blogspot.com/-oR7ONsqhFg0/VmFjaB5Fg4I/AAAAAAAA1Ug/Xlr-iM7A-44/s800/job_sagyouin_helmet.png" TargetMode="External"/><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 Id="rId5" Type="http://schemas.openxmlformats.org/officeDocument/2006/relationships/chart" Target="../charts/chart10.xml"/><Relationship Id="rId4" Type="http://schemas.openxmlformats.org/officeDocument/2006/relationships/chart" Target="../charts/chart9.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87300" y="1844675"/>
            <a:ext cx="9032925" cy="1584325"/>
          </a:xfrm>
          <a:prstGeom prst="rect">
            <a:avLst/>
          </a:prstGeom>
        </p:spPr>
        <p:txBody>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nSpc>
                <a:spcPct val="150000"/>
              </a:lnSpc>
            </a:pPr>
            <a:r>
              <a:rPr lang="ja-JP" altLang="en-US" sz="3200" b="1" dirty="0" smtClean="0">
                <a:latin typeface="Meiryo UI" panose="020B0604030504040204" pitchFamily="50" charset="-128"/>
                <a:ea typeface="Meiryo UI" panose="020B0604030504040204" pitchFamily="50" charset="-128"/>
                <a:cs typeface="Meiryo UI" panose="020B0604030504040204" pitchFamily="50" charset="-128"/>
              </a:rPr>
              <a:t>東京都中小企業サイバーセキュリティ向上支援事業</a:t>
            </a:r>
            <a:br>
              <a:rPr lang="ja-JP" altLang="en-US" sz="3200" b="1" dirty="0" smtClean="0">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latin typeface="Meiryo UI" panose="020B0604030504040204" pitchFamily="50" charset="-128"/>
                <a:ea typeface="Meiryo UI" panose="020B0604030504040204" pitchFamily="50" charset="-128"/>
                <a:cs typeface="Meiryo UI" panose="020B0604030504040204" pitchFamily="50" charset="-128"/>
              </a:rPr>
              <a:t>運営業務委託　実施報告書（概要版）</a:t>
            </a:r>
            <a:endParaRPr lang="ja-JP" altLang="en-US" sz="32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9"/>
          <p:cNvSpPr txBox="1"/>
          <p:nvPr/>
        </p:nvSpPr>
        <p:spPr bwMode="auto">
          <a:xfrm>
            <a:off x="3103762" y="4509000"/>
            <a:ext cx="3600000" cy="833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smtClean="0">
                <a:ln>
                  <a:noFill/>
                </a:ln>
                <a:solidFill>
                  <a:prstClr val="black"/>
                </a:solidFill>
                <a:effectLst/>
                <a:uLnTx/>
                <a:uFillTx/>
                <a:latin typeface="Meiryo UI"/>
                <a:ea typeface="Meiryo UI"/>
              </a:rPr>
              <a:t>2021</a:t>
            </a:r>
            <a:r>
              <a:rPr kumimoji="1" lang="ja-JP" altLang="en-US" sz="2400" b="0" i="0" u="none" strike="noStrike" kern="1200" cap="none" spc="0" normalizeH="0" baseline="0" noProof="0" dirty="0" smtClean="0">
                <a:ln>
                  <a:noFill/>
                </a:ln>
                <a:solidFill>
                  <a:prstClr val="black"/>
                </a:solidFill>
                <a:effectLst/>
                <a:uLnTx/>
                <a:uFillTx/>
                <a:latin typeface="Meiryo UI"/>
                <a:ea typeface="Meiryo UI"/>
              </a:rPr>
              <a:t>年</a:t>
            </a:r>
            <a:r>
              <a:rPr kumimoji="1" lang="en-US" altLang="ja-JP" sz="2400" b="0" i="0" u="none" strike="noStrike" kern="1200" cap="none" spc="0" normalizeH="0" baseline="0" noProof="0" dirty="0" smtClean="0">
                <a:ln>
                  <a:noFill/>
                </a:ln>
                <a:solidFill>
                  <a:prstClr val="black"/>
                </a:solidFill>
                <a:effectLst/>
                <a:uLnTx/>
                <a:uFillTx/>
                <a:latin typeface="Meiryo UI"/>
                <a:ea typeface="Meiryo UI"/>
              </a:rPr>
              <a:t>3</a:t>
            </a:r>
            <a:r>
              <a:rPr kumimoji="1" lang="ja-JP" altLang="en-US" sz="2400" b="0" i="0" u="none" strike="noStrike" kern="1200" cap="none" spc="0" normalizeH="0" baseline="0" noProof="0" dirty="0" smtClean="0">
                <a:ln>
                  <a:noFill/>
                </a:ln>
                <a:solidFill>
                  <a:prstClr val="black"/>
                </a:solidFill>
                <a:effectLst/>
                <a:uLnTx/>
                <a:uFillTx/>
                <a:latin typeface="Meiryo UI"/>
                <a:ea typeface="Meiryo UI"/>
              </a:rPr>
              <a:t>月</a:t>
            </a:r>
            <a:r>
              <a:rPr kumimoji="1" lang="en-US" altLang="ja-JP" sz="2400" b="0" i="0" u="none" strike="noStrike" kern="1200" cap="none" spc="0" normalizeH="0" baseline="0" noProof="0" dirty="0" smtClean="0">
                <a:ln>
                  <a:noFill/>
                </a:ln>
                <a:solidFill>
                  <a:prstClr val="black"/>
                </a:solidFill>
                <a:effectLst/>
                <a:uLnTx/>
                <a:uFillTx/>
                <a:latin typeface="Meiryo UI"/>
                <a:ea typeface="Meiryo UI"/>
              </a:rPr>
              <a:t>29</a:t>
            </a:r>
            <a:r>
              <a:rPr kumimoji="1" lang="ja-JP" altLang="en-US" sz="2400" b="0" i="0" u="none" strike="noStrike" kern="1200" cap="none" spc="0" normalizeH="0" baseline="0" noProof="0" dirty="0" smtClean="0">
                <a:ln>
                  <a:noFill/>
                </a:ln>
                <a:solidFill>
                  <a:prstClr val="black"/>
                </a:solidFill>
                <a:effectLst/>
                <a:uLnTx/>
                <a:uFillTx/>
                <a:latin typeface="Meiryo UI"/>
                <a:ea typeface="Meiryo UI"/>
              </a:rPr>
              <a:t>日</a:t>
            </a:r>
            <a:endParaRPr kumimoji="1" lang="en-US" altLang="ja-JP" sz="2400" b="0" i="0" u="none" strike="noStrike" kern="1200" cap="none" spc="0" normalizeH="0" baseline="0" noProof="0" dirty="0" smtClean="0">
              <a:ln>
                <a:noFill/>
              </a:ln>
              <a:solidFill>
                <a:prstClr val="black"/>
              </a:solidFill>
              <a:effectLst/>
              <a:uLnTx/>
              <a:uFillTx/>
              <a:latin typeface="Meiryo UI"/>
              <a:ea typeface="Meiryo UI"/>
            </a:endParaRPr>
          </a:p>
          <a:p>
            <a:pPr marL="0" marR="0" lvl="0" indent="0" algn="dist" defTabSz="914400" rtl="0" eaLnBrk="1" fontAlgn="auto" latinLnBrk="0" hangingPunct="1">
              <a:lnSpc>
                <a:spcPct val="100000"/>
              </a:lnSpc>
              <a:spcBef>
                <a:spcPts val="0"/>
              </a:spcBef>
              <a:spcAft>
                <a:spcPts val="0"/>
              </a:spcAft>
              <a:buClrTx/>
              <a:buSzTx/>
              <a:buFontTx/>
              <a:buNone/>
              <a:tabLst/>
              <a:defRPr/>
            </a:pPr>
            <a:r>
              <a:rPr lang="ja-JP" altLang="en-US" sz="2400" dirty="0" smtClean="0">
                <a:solidFill>
                  <a:prstClr val="black"/>
                </a:solidFill>
                <a:latin typeface="Meiryo UI"/>
                <a:ea typeface="Meiryo UI"/>
              </a:rPr>
              <a:t>東日本電信電話</a:t>
            </a:r>
            <a:r>
              <a:rPr lang="ja-JP" altLang="en-US" sz="2400" dirty="0">
                <a:solidFill>
                  <a:prstClr val="black"/>
                </a:solidFill>
                <a:latin typeface="Meiryo UI"/>
                <a:ea typeface="Meiryo UI"/>
              </a:rPr>
              <a:t>株式会社</a:t>
            </a:r>
            <a:endParaRPr kumimoji="1" lang="en-US" altLang="ja-JP" sz="2400" b="0" i="0" u="none" strike="noStrike" kern="1200" cap="none" spc="0" normalizeH="0" baseline="0" noProof="0" dirty="0" smtClean="0">
              <a:ln>
                <a:noFill/>
              </a:ln>
              <a:solidFill>
                <a:prstClr val="black"/>
              </a:solidFill>
              <a:effectLst/>
              <a:uLnTx/>
              <a:uFillTx/>
              <a:latin typeface="Meiryo UI"/>
              <a:ea typeface="Meiryo UI"/>
            </a:endParaRPr>
          </a:p>
        </p:txBody>
      </p:sp>
      <p:sp>
        <p:nvSpPr>
          <p:cNvPr id="5" name="スライド番号プレースホルダー 1"/>
          <p:cNvSpPr>
            <a:spLocks noGrp="1"/>
          </p:cNvSpPr>
          <p:nvPr>
            <p:ph type="sldNum" sz="quarter" idx="4"/>
          </p:nvPr>
        </p:nvSpPr>
        <p:spPr>
          <a:xfrm>
            <a:off x="7594600" y="6489700"/>
            <a:ext cx="2311400" cy="476250"/>
          </a:xfrm>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0</a:t>
            </a:fld>
            <a:endParaRPr lang="en-US" altLang="ja-JP" dirty="0">
              <a:ea typeface="HGP創英角ｺﾞｼｯｸUB" pitchFamily="50" charset="-128"/>
            </a:endParaRPr>
          </a:p>
        </p:txBody>
      </p:sp>
    </p:spTree>
    <p:extLst>
      <p:ext uri="{BB962C8B-B14F-4D97-AF65-F5344CB8AC3E}">
        <p14:creationId xmlns:p14="http://schemas.microsoft.com/office/powerpoint/2010/main" val="640235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9</a:t>
            </a:fld>
            <a:endParaRPr lang="en-US" altLang="ja-JP" dirty="0">
              <a:ea typeface="HGP創英角ｺﾞｼｯｸUB" pitchFamily="50" charset="-128"/>
            </a:endParaRPr>
          </a:p>
        </p:txBody>
      </p:sp>
      <p:sp>
        <p:nvSpPr>
          <p:cNvPr id="3" name="タイトル 2"/>
          <p:cNvSpPr>
            <a:spLocks noGrp="1"/>
          </p:cNvSpPr>
          <p:nvPr>
            <p:ph type="title"/>
          </p:nvPr>
        </p:nvSpPr>
        <p:spPr>
          <a:xfrm>
            <a:off x="112741" y="113585"/>
            <a:ext cx="9160259" cy="360000"/>
          </a:xfrm>
        </p:spPr>
        <p:txBody>
          <a:bodyPr/>
          <a:lstStyle/>
          <a:p>
            <a:r>
              <a:rPr lang="ja-JP" altLang="en-US" dirty="0"/>
              <a:t>５．支援期間中のサイバーセキュリティ脅威の状況と支援</a:t>
            </a:r>
            <a:r>
              <a:rPr lang="ja-JP" altLang="en-US" dirty="0" smtClean="0"/>
              <a:t>状況　～標的型攻撃メール訓練～</a:t>
            </a:r>
            <a:endParaRPr kumimoji="1" lang="ja-JP" altLang="en-US" dirty="0"/>
          </a:p>
        </p:txBody>
      </p:sp>
      <p:sp>
        <p:nvSpPr>
          <p:cNvPr id="4" name="正方形/長方形 3"/>
          <p:cNvSpPr/>
          <p:nvPr/>
        </p:nvSpPr>
        <p:spPr>
          <a:xfrm>
            <a:off x="272999" y="624416"/>
            <a:ext cx="9360001" cy="996994"/>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標的型攻撃メール訓練は期間中、異なる内容の訓練を</a:t>
            </a:r>
            <a:r>
              <a:rPr lang="en-US" altLang="ja-JP"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回実施した。第</a:t>
            </a:r>
            <a:r>
              <a:rPr lang="en-US" altLang="ja-JP"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回目訓練は添付ファイルのあるメールを、第</a:t>
            </a:r>
            <a:r>
              <a:rPr lang="en-US" altLang="ja-JP"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回目訓練では添付ファイルはなく</a:t>
            </a:r>
            <a:r>
              <a:rPr lang="en-US" altLang="ja-JP"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が含まれるメールをそれぞれ送信した</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en-US" altLang="ja-JP"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回目と</a:t>
            </a:r>
            <a:r>
              <a:rPr lang="en-US" altLang="ja-JP"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回目で検知傾向に大きな差はなく、標的型攻撃メールの受信及び開封に伴いその被害を受ける可能性のある企業は潜在的には約</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割弱</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存在することを示して</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いる。</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bwMode="auto">
          <a:xfrm>
            <a:off x="285878" y="1671319"/>
            <a:ext cx="1078157"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訓練内容</a:t>
            </a:r>
            <a:endParaRPr lang="ja-JP" altLang="en-US" dirty="0"/>
          </a:p>
        </p:txBody>
      </p:sp>
      <p:sp>
        <p:nvSpPr>
          <p:cNvPr id="6" name="テキスト ボックス 5"/>
          <p:cNvSpPr txBox="1"/>
          <p:nvPr/>
        </p:nvSpPr>
        <p:spPr bwMode="auto">
          <a:xfrm>
            <a:off x="285878" y="4814481"/>
            <a:ext cx="1078157"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訓練結果</a:t>
            </a:r>
            <a:endParaRPr lang="ja-JP" altLang="en-US" dirty="0"/>
          </a:p>
        </p:txBody>
      </p:sp>
      <p:sp>
        <p:nvSpPr>
          <p:cNvPr id="8" name="正方形/長方形 7"/>
          <p:cNvSpPr/>
          <p:nvPr/>
        </p:nvSpPr>
        <p:spPr>
          <a:xfrm>
            <a:off x="422301" y="1884587"/>
            <a:ext cx="3960000" cy="461665"/>
          </a:xfrm>
          <a:prstGeom prst="rect">
            <a:avLst/>
          </a:prstGeom>
        </p:spPr>
        <p:txBody>
          <a:bodyPr wrap="square">
            <a:spAutoFit/>
          </a:bodyPr>
          <a:lstStyle/>
          <a:p>
            <a:r>
              <a:rPr lang="ja-JP" altLang="en-US" sz="1200" dirty="0" smtClean="0">
                <a:solidFill>
                  <a:schemeClr val="tx1">
                    <a:lumMod val="85000"/>
                    <a:lumOff val="15000"/>
                  </a:schemeClr>
                </a:solidFill>
              </a:rPr>
              <a:t>＜第</a:t>
            </a:r>
            <a:r>
              <a:rPr lang="en-US" altLang="ja-JP" sz="1200" dirty="0" smtClean="0">
                <a:solidFill>
                  <a:schemeClr val="tx1">
                    <a:lumMod val="85000"/>
                    <a:lumOff val="15000"/>
                  </a:schemeClr>
                </a:solidFill>
              </a:rPr>
              <a:t>1</a:t>
            </a:r>
            <a:r>
              <a:rPr lang="ja-JP" altLang="en-US" sz="1200" dirty="0" smtClean="0">
                <a:solidFill>
                  <a:schemeClr val="tx1">
                    <a:lumMod val="85000"/>
                    <a:lumOff val="15000"/>
                  </a:schemeClr>
                </a:solidFill>
              </a:rPr>
              <a:t>回目＞</a:t>
            </a:r>
            <a:endParaRPr lang="en-US" altLang="ja-JP" sz="1200" dirty="0" smtClean="0">
              <a:solidFill>
                <a:schemeClr val="tx1">
                  <a:lumMod val="85000"/>
                  <a:lumOff val="15000"/>
                </a:schemeClr>
              </a:solidFill>
            </a:endParaRPr>
          </a:p>
          <a:p>
            <a:r>
              <a:rPr lang="en-US" altLang="ja-JP" sz="1200" dirty="0" smtClean="0">
                <a:solidFill>
                  <a:schemeClr val="tx1">
                    <a:lumMod val="85000"/>
                    <a:lumOff val="15000"/>
                  </a:schemeClr>
                </a:solidFill>
              </a:rPr>
              <a:t>2021</a:t>
            </a:r>
            <a:r>
              <a:rPr lang="ja-JP" altLang="en-US" sz="1200" dirty="0">
                <a:solidFill>
                  <a:schemeClr val="tx1">
                    <a:lumMod val="85000"/>
                    <a:lumOff val="15000"/>
                  </a:schemeClr>
                </a:solidFill>
              </a:rPr>
              <a:t>年</a:t>
            </a:r>
            <a:r>
              <a:rPr lang="en-US" altLang="ja-JP" sz="1200" dirty="0">
                <a:solidFill>
                  <a:schemeClr val="tx1">
                    <a:lumMod val="85000"/>
                    <a:lumOff val="15000"/>
                  </a:schemeClr>
                </a:solidFill>
              </a:rPr>
              <a:t>2</a:t>
            </a:r>
            <a:r>
              <a:rPr lang="ja-JP" altLang="en-US" sz="1200" dirty="0">
                <a:solidFill>
                  <a:schemeClr val="tx1">
                    <a:lumMod val="85000"/>
                    <a:lumOff val="15000"/>
                  </a:schemeClr>
                </a:solidFill>
              </a:rPr>
              <a:t>月</a:t>
            </a:r>
            <a:r>
              <a:rPr lang="en-US" altLang="ja-JP" sz="1200" dirty="0">
                <a:solidFill>
                  <a:schemeClr val="tx1">
                    <a:lumMod val="85000"/>
                    <a:lumOff val="15000"/>
                  </a:schemeClr>
                </a:solidFill>
              </a:rPr>
              <a:t>8</a:t>
            </a:r>
            <a:r>
              <a:rPr lang="ja-JP" altLang="en-US" sz="1200" dirty="0">
                <a:solidFill>
                  <a:schemeClr val="tx1">
                    <a:lumMod val="85000"/>
                    <a:lumOff val="15000"/>
                  </a:schemeClr>
                </a:solidFill>
              </a:rPr>
              <a:t>日（月）</a:t>
            </a:r>
            <a:r>
              <a:rPr lang="en-US" altLang="ja-JP" sz="1200" dirty="0">
                <a:solidFill>
                  <a:schemeClr val="tx1">
                    <a:lumMod val="85000"/>
                    <a:lumOff val="15000"/>
                  </a:schemeClr>
                </a:solidFill>
              </a:rPr>
              <a:t>10</a:t>
            </a:r>
            <a:r>
              <a:rPr lang="ja-JP" altLang="en-US" sz="1200" dirty="0">
                <a:solidFill>
                  <a:schemeClr val="tx1">
                    <a:lumMod val="85000"/>
                    <a:lumOff val="15000"/>
                  </a:schemeClr>
                </a:solidFill>
              </a:rPr>
              <a:t>時～</a:t>
            </a:r>
            <a:r>
              <a:rPr lang="en-US" altLang="ja-JP" sz="1200" dirty="0">
                <a:solidFill>
                  <a:schemeClr val="tx1">
                    <a:lumMod val="85000"/>
                    <a:lumOff val="15000"/>
                  </a:schemeClr>
                </a:solidFill>
              </a:rPr>
              <a:t>2</a:t>
            </a:r>
            <a:r>
              <a:rPr lang="ja-JP" altLang="en-US" sz="1200" dirty="0">
                <a:solidFill>
                  <a:schemeClr val="tx1">
                    <a:lumMod val="85000"/>
                    <a:lumOff val="15000"/>
                  </a:schemeClr>
                </a:solidFill>
              </a:rPr>
              <a:t>月</a:t>
            </a:r>
            <a:r>
              <a:rPr lang="en-US" altLang="ja-JP" sz="1200" dirty="0">
                <a:solidFill>
                  <a:schemeClr val="tx1">
                    <a:lumMod val="85000"/>
                    <a:lumOff val="15000"/>
                  </a:schemeClr>
                </a:solidFill>
              </a:rPr>
              <a:t>13</a:t>
            </a:r>
            <a:r>
              <a:rPr lang="ja-JP" altLang="en-US" sz="1200" dirty="0">
                <a:solidFill>
                  <a:schemeClr val="tx1">
                    <a:lumMod val="85000"/>
                    <a:lumOff val="15000"/>
                  </a:schemeClr>
                </a:solidFill>
              </a:rPr>
              <a:t>日（</a:t>
            </a:r>
            <a:r>
              <a:rPr lang="ja-JP" altLang="en-US" sz="1200" dirty="0" smtClean="0">
                <a:solidFill>
                  <a:schemeClr val="tx1">
                    <a:lumMod val="85000"/>
                    <a:lumOff val="15000"/>
                  </a:schemeClr>
                </a:solidFill>
              </a:rPr>
              <a:t>土）</a:t>
            </a:r>
            <a:r>
              <a:rPr lang="en-US" altLang="ja-JP" sz="1200" dirty="0" smtClean="0">
                <a:solidFill>
                  <a:schemeClr val="tx1">
                    <a:lumMod val="85000"/>
                    <a:lumOff val="15000"/>
                  </a:schemeClr>
                </a:solidFill>
              </a:rPr>
              <a:t>10</a:t>
            </a:r>
            <a:r>
              <a:rPr lang="ja-JP" altLang="en-US" sz="1200" dirty="0">
                <a:solidFill>
                  <a:schemeClr val="tx1">
                    <a:lumMod val="85000"/>
                    <a:lumOff val="15000"/>
                  </a:schemeClr>
                </a:solidFill>
              </a:rPr>
              <a:t>時の間</a:t>
            </a:r>
          </a:p>
        </p:txBody>
      </p:sp>
      <p:graphicFrame>
        <p:nvGraphicFramePr>
          <p:cNvPr id="10" name="表 9"/>
          <p:cNvGraphicFramePr>
            <a:graphicFrameLocks noGrp="1"/>
          </p:cNvGraphicFramePr>
          <p:nvPr>
            <p:extLst>
              <p:ext uri="{D42A27DB-BD31-4B8C-83A1-F6EECF244321}">
                <p14:modId xmlns:p14="http://schemas.microsoft.com/office/powerpoint/2010/main" val="2357289925"/>
              </p:ext>
            </p:extLst>
          </p:nvPr>
        </p:nvGraphicFramePr>
        <p:xfrm>
          <a:off x="501528" y="5045215"/>
          <a:ext cx="9131476" cy="766346"/>
        </p:xfrm>
        <a:graphic>
          <a:graphicData uri="http://schemas.openxmlformats.org/drawingml/2006/table">
            <a:tbl>
              <a:tblPr firstRow="1" firstCol="1" bandRow="1"/>
              <a:tblGrid>
                <a:gridCol w="1274295">
                  <a:extLst>
                    <a:ext uri="{9D8B030D-6E8A-4147-A177-3AD203B41FA5}">
                      <a16:colId xmlns:a16="http://schemas.microsoft.com/office/drawing/2014/main" val="3326874832"/>
                    </a:ext>
                  </a:extLst>
                </a:gridCol>
                <a:gridCol w="1009530">
                  <a:extLst>
                    <a:ext uri="{9D8B030D-6E8A-4147-A177-3AD203B41FA5}">
                      <a16:colId xmlns:a16="http://schemas.microsoft.com/office/drawing/2014/main" val="2457537456"/>
                    </a:ext>
                  </a:extLst>
                </a:gridCol>
                <a:gridCol w="1009530">
                  <a:extLst>
                    <a:ext uri="{9D8B030D-6E8A-4147-A177-3AD203B41FA5}">
                      <a16:colId xmlns:a16="http://schemas.microsoft.com/office/drawing/2014/main" val="3738011981"/>
                    </a:ext>
                  </a:extLst>
                </a:gridCol>
                <a:gridCol w="1009530">
                  <a:extLst>
                    <a:ext uri="{9D8B030D-6E8A-4147-A177-3AD203B41FA5}">
                      <a16:colId xmlns:a16="http://schemas.microsoft.com/office/drawing/2014/main" val="1376474453"/>
                    </a:ext>
                  </a:extLst>
                </a:gridCol>
                <a:gridCol w="1009530">
                  <a:extLst>
                    <a:ext uri="{9D8B030D-6E8A-4147-A177-3AD203B41FA5}">
                      <a16:colId xmlns:a16="http://schemas.microsoft.com/office/drawing/2014/main" val="1720950702"/>
                    </a:ext>
                  </a:extLst>
                </a:gridCol>
                <a:gridCol w="1009530">
                  <a:extLst>
                    <a:ext uri="{9D8B030D-6E8A-4147-A177-3AD203B41FA5}">
                      <a16:colId xmlns:a16="http://schemas.microsoft.com/office/drawing/2014/main" val="3541340284"/>
                    </a:ext>
                  </a:extLst>
                </a:gridCol>
                <a:gridCol w="1009530">
                  <a:extLst>
                    <a:ext uri="{9D8B030D-6E8A-4147-A177-3AD203B41FA5}">
                      <a16:colId xmlns:a16="http://schemas.microsoft.com/office/drawing/2014/main" val="2639874962"/>
                    </a:ext>
                  </a:extLst>
                </a:gridCol>
                <a:gridCol w="1800001">
                  <a:extLst>
                    <a:ext uri="{9D8B030D-6E8A-4147-A177-3AD203B41FA5}">
                      <a16:colId xmlns:a16="http://schemas.microsoft.com/office/drawing/2014/main" val="2910570626"/>
                    </a:ext>
                  </a:extLst>
                </a:gridCol>
              </a:tblGrid>
              <a:tr h="194903">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gridSpan="3">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回目</a:t>
                      </a: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(a)</a:t>
                      </a: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gridSpan="3">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回目</a:t>
                      </a: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(b)</a:t>
                      </a: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hMerge="1">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rowSpan="2">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回目と</a:t>
                      </a: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回目の</a:t>
                      </a: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
                      </a:r>
                      <a:b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b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検知率差分（</a:t>
                      </a: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b-a</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a:t>
                      </a: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4123133106"/>
                  </a:ext>
                </a:extLst>
              </a:tr>
              <a:tr h="194903">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 </a:t>
                      </a: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対象数</a:t>
                      </a: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検知数</a:t>
                      </a: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検知率</a:t>
                      </a: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対象数</a:t>
                      </a: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検知数</a:t>
                      </a: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r>
                        <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検知率</a:t>
                      </a: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vMerge="1">
                  <a:txBody>
                    <a:bodyPr/>
                    <a:lstStyle/>
                    <a:p>
                      <a:pPr marL="0" marR="0" lvl="0" indent="0" algn="ctr" defTabSz="1219170" rtl="0" eaLnBrk="1" fontAlgn="auto" latinLnBrk="0" hangingPunct="1">
                        <a:lnSpc>
                          <a:spcPct val="100000"/>
                        </a:lnSpc>
                        <a:spcBef>
                          <a:spcPts val="1200"/>
                        </a:spcBef>
                        <a:spcAft>
                          <a:spcPts val="0"/>
                        </a:spcAft>
                        <a:buClrTx/>
                        <a:buSzTx/>
                        <a:buFontTx/>
                        <a:buNone/>
                        <a:tabLst/>
                        <a:defRPr/>
                      </a:pPr>
                      <a:endParaRPr kumimoji="1" lang="ja-JP"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extLst>
                  <a:ext uri="{0D108BD9-81ED-4DB2-BD59-A6C34878D82A}">
                    <a16:rowId xmlns:a16="http://schemas.microsoft.com/office/drawing/2014/main" val="1718918208"/>
                  </a:ext>
                </a:extLst>
              </a:tr>
              <a:tr h="194903">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ja-JP" altLang="en-US" sz="1100" b="0" i="0" u="none" strike="noStrike" kern="1200" cap="none" spc="0" normalizeH="0" baseline="0" dirty="0" smtClean="0">
                          <a:ln w="0"/>
                          <a:solidFill>
                            <a:schemeClr val="tx1"/>
                          </a:solidFill>
                          <a:effectLst/>
                          <a:uLnTx/>
                          <a:uFillTx/>
                          <a:latin typeface="Meiryo UI" panose="020B0604030504040204" pitchFamily="50" charset="-128"/>
                          <a:ea typeface="Meiryo UI" panose="020B0604030504040204" pitchFamily="50" charset="-128"/>
                          <a:cs typeface="+mn-cs"/>
                        </a:rPr>
                        <a:t>ユーザ単位</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128</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5</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3.9%</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141</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5</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3.5%</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ja-JP" altLang="en-US"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rPr>
                        <a:t>▲</a:t>
                      </a:r>
                      <a:r>
                        <a:rPr kumimoji="0" lang="en-US" altLang="ja-JP"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rPr>
                        <a:t>0.4</a:t>
                      </a:r>
                      <a:r>
                        <a:rPr kumimoji="0" lang="ja-JP" altLang="en-US"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rPr>
                        <a:t>％</a:t>
                      </a:r>
                      <a:endParaRPr kumimoji="0" lang="ja-JP" sz="1100" b="1" i="0" u="none" strike="noStrike" kern="1200" cap="none" spc="0" normalizeH="0" baseline="0" dirty="0">
                        <a:ln w="0"/>
                        <a:solidFill>
                          <a:srgbClr val="FF0000"/>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851542128"/>
                  </a:ext>
                </a:extLst>
              </a:tr>
              <a:tr h="18163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ja-JP" altLang="en-US" sz="1100" b="0" i="0" u="none" strike="noStrike" kern="1200" cap="none" spc="0" normalizeH="0" baseline="0" dirty="0" smtClean="0">
                          <a:ln w="0"/>
                          <a:solidFill>
                            <a:schemeClr val="tx1"/>
                          </a:solidFill>
                          <a:effectLst/>
                          <a:uLnTx/>
                          <a:uFillTx/>
                          <a:latin typeface="Meiryo UI" panose="020B0604030504040204" pitchFamily="50" charset="-128"/>
                          <a:ea typeface="Meiryo UI" panose="020B0604030504040204" pitchFamily="50" charset="-128"/>
                          <a:cs typeface="+mn-cs"/>
                        </a:rPr>
                        <a:t>企業単位</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91</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5</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5.5%</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99</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5</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en-US"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rPr>
                        <a:t>5.1%</a:t>
                      </a:r>
                      <a:endParaRPr kumimoji="0" lang="ja-JP" sz="1100" b="0" i="0" u="none" strike="noStrike" kern="1200" cap="none" spc="0" normalizeH="0" baseline="0" dirty="0">
                        <a:ln w="0"/>
                        <a:solidFill>
                          <a:schemeClr val="tx1"/>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kumimoji="0" lang="ja-JP" altLang="en-US"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rPr>
                        <a:t>▲</a:t>
                      </a:r>
                      <a:r>
                        <a:rPr kumimoji="0" lang="en-US" altLang="ja-JP"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rPr>
                        <a:t>0.4</a:t>
                      </a:r>
                      <a:r>
                        <a:rPr kumimoji="0" lang="ja-JP" altLang="en-US"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rPr>
                        <a:t>％</a:t>
                      </a:r>
                      <a:endParaRPr kumimoji="0" lang="ja-JP" altLang="ja-JP" sz="1100" b="1" i="0" u="none" strike="noStrike" kern="1200" cap="none" spc="0" normalizeH="0" baseline="0" dirty="0" smtClean="0">
                        <a:ln w="0"/>
                        <a:solidFill>
                          <a:srgbClr val="FF0000"/>
                        </a:solidFill>
                        <a:effectLst/>
                        <a:uLnTx/>
                        <a:uFillTx/>
                        <a:latin typeface="Meiryo UI" panose="020B0604030504040204" pitchFamily="50" charset="-128"/>
                        <a:ea typeface="Meiryo UI" panose="020B0604030504040204" pitchFamily="50" charset="-128"/>
                        <a:cs typeface="+mn-cs"/>
                      </a:endParaRPr>
                    </a:p>
                  </a:txBody>
                  <a:tcPr marL="68580" marR="6858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17604022"/>
                  </a:ext>
                </a:extLst>
              </a:tr>
            </a:tbl>
          </a:graphicData>
        </a:graphic>
      </p:graphicFrame>
      <p:sp>
        <p:nvSpPr>
          <p:cNvPr id="12" name="正方形/長方形 11"/>
          <p:cNvSpPr/>
          <p:nvPr/>
        </p:nvSpPr>
        <p:spPr>
          <a:xfrm>
            <a:off x="501528" y="5844056"/>
            <a:ext cx="9131421" cy="738664"/>
          </a:xfrm>
          <a:prstGeom prst="rect">
            <a:avLst/>
          </a:prstGeom>
        </p:spPr>
        <p:txBody>
          <a:bodyPr wrap="square">
            <a:spAutoFit/>
          </a:bodyPr>
          <a:lstStyle/>
          <a:p>
            <a:pPr marL="171450" indent="-171450">
              <a:buFont typeface="Arial" panose="020B0604020202020204" pitchFamily="34" charset="0"/>
              <a:buChar char="•"/>
            </a:pPr>
            <a:r>
              <a:rPr lang="en-US" altLang="ja-JP" sz="1400" dirty="0" smtClean="0">
                <a:solidFill>
                  <a:schemeClr val="tx1">
                    <a:lumMod val="85000"/>
                    <a:lumOff val="15000"/>
                  </a:schemeClr>
                </a:solidFill>
              </a:rPr>
              <a:t>1</a:t>
            </a:r>
            <a:r>
              <a:rPr lang="ja-JP" altLang="en-US" sz="1400" dirty="0" smtClean="0">
                <a:solidFill>
                  <a:schemeClr val="tx1">
                    <a:lumMod val="85000"/>
                    <a:lumOff val="15000"/>
                  </a:schemeClr>
                </a:solidFill>
              </a:rPr>
              <a:t>回目と</a:t>
            </a:r>
            <a:r>
              <a:rPr lang="en-US" altLang="ja-JP" sz="1400" dirty="0" smtClean="0">
                <a:solidFill>
                  <a:schemeClr val="tx1">
                    <a:lumMod val="85000"/>
                    <a:lumOff val="15000"/>
                  </a:schemeClr>
                </a:solidFill>
              </a:rPr>
              <a:t>2</a:t>
            </a:r>
            <a:r>
              <a:rPr lang="ja-JP" altLang="en-US" sz="1400" dirty="0" smtClean="0">
                <a:solidFill>
                  <a:schemeClr val="tx1">
                    <a:lumMod val="85000"/>
                    <a:lumOff val="15000"/>
                  </a:schemeClr>
                </a:solidFill>
              </a:rPr>
              <a:t>回目で検知傾向に大きな差はなく、標的型</a:t>
            </a:r>
            <a:r>
              <a:rPr lang="ja-JP" altLang="en-US" sz="1400" dirty="0">
                <a:solidFill>
                  <a:schemeClr val="tx1">
                    <a:lumMod val="85000"/>
                    <a:lumOff val="15000"/>
                  </a:schemeClr>
                </a:solidFill>
              </a:rPr>
              <a:t>攻撃メールの受信及び開封に伴いその被害を受ける可能性のある企業は</a:t>
            </a:r>
            <a:r>
              <a:rPr lang="ja-JP" altLang="en-US" sz="1400" b="1" u="sng" dirty="0">
                <a:solidFill>
                  <a:schemeClr val="tx1">
                    <a:lumMod val="85000"/>
                    <a:lumOff val="15000"/>
                  </a:schemeClr>
                </a:solidFill>
              </a:rPr>
              <a:t>潜在的には約</a:t>
            </a:r>
            <a:r>
              <a:rPr lang="en-US" altLang="ja-JP" sz="1400" b="1" u="sng" dirty="0">
                <a:solidFill>
                  <a:schemeClr val="tx1">
                    <a:lumMod val="85000"/>
                    <a:lumOff val="15000"/>
                  </a:schemeClr>
                </a:solidFill>
              </a:rPr>
              <a:t>1</a:t>
            </a:r>
            <a:r>
              <a:rPr lang="ja-JP" altLang="en-US" sz="1400" b="1" u="sng" dirty="0">
                <a:solidFill>
                  <a:schemeClr val="tx1">
                    <a:lumMod val="85000"/>
                    <a:lumOff val="15000"/>
                  </a:schemeClr>
                </a:solidFill>
              </a:rPr>
              <a:t>弱</a:t>
            </a:r>
            <a:r>
              <a:rPr lang="ja-JP" altLang="en-US" sz="1400" b="1" u="sng" dirty="0" smtClean="0">
                <a:solidFill>
                  <a:schemeClr val="tx1">
                    <a:lumMod val="85000"/>
                    <a:lumOff val="15000"/>
                  </a:schemeClr>
                </a:solidFill>
              </a:rPr>
              <a:t>存在する</a:t>
            </a:r>
            <a:r>
              <a:rPr lang="ja-JP" altLang="en-US" sz="1400" dirty="0" smtClean="0">
                <a:solidFill>
                  <a:schemeClr val="tx1">
                    <a:lumMod val="85000"/>
                    <a:lumOff val="15000"/>
                  </a:schemeClr>
                </a:solidFill>
              </a:rPr>
              <a:t>ことが分かる。メール</a:t>
            </a:r>
            <a:r>
              <a:rPr lang="ja-JP" altLang="en-US" sz="1400" dirty="0">
                <a:solidFill>
                  <a:schemeClr val="tx1">
                    <a:lumMod val="85000"/>
                    <a:lumOff val="15000"/>
                  </a:schemeClr>
                </a:solidFill>
              </a:rPr>
              <a:t>の利用においては</a:t>
            </a:r>
            <a:r>
              <a:rPr lang="ja-JP" altLang="en-US" sz="1400" b="1" u="sng" dirty="0">
                <a:solidFill>
                  <a:schemeClr val="tx1">
                    <a:lumMod val="85000"/>
                    <a:lumOff val="15000"/>
                  </a:schemeClr>
                </a:solidFill>
              </a:rPr>
              <a:t>一人ひとりが安易に添付ファイルを開いたり、リンクをクリックしたりしないよう留意しておくことが強く求められることを示した結果</a:t>
            </a:r>
            <a:r>
              <a:rPr lang="ja-JP" altLang="en-US" sz="1400" dirty="0">
                <a:solidFill>
                  <a:schemeClr val="tx1">
                    <a:lumMod val="85000"/>
                    <a:lumOff val="15000"/>
                  </a:schemeClr>
                </a:solidFill>
              </a:rPr>
              <a:t>と考える。</a:t>
            </a:r>
          </a:p>
        </p:txBody>
      </p:sp>
      <p:graphicFrame>
        <p:nvGraphicFramePr>
          <p:cNvPr id="13" name="表 12"/>
          <p:cNvGraphicFramePr>
            <a:graphicFrameLocks noGrp="1"/>
          </p:cNvGraphicFramePr>
          <p:nvPr>
            <p:extLst>
              <p:ext uri="{D42A27DB-BD31-4B8C-83A1-F6EECF244321}">
                <p14:modId xmlns:p14="http://schemas.microsoft.com/office/powerpoint/2010/main" val="1273391556"/>
              </p:ext>
            </p:extLst>
          </p:nvPr>
        </p:nvGraphicFramePr>
        <p:xfrm>
          <a:off x="493264" y="2346250"/>
          <a:ext cx="4331947" cy="2379736"/>
        </p:xfrm>
        <a:graphic>
          <a:graphicData uri="http://schemas.openxmlformats.org/drawingml/2006/table">
            <a:tbl>
              <a:tblPr firstRow="1" firstCol="1" bandRow="1"/>
              <a:tblGrid>
                <a:gridCol w="900212">
                  <a:extLst>
                    <a:ext uri="{9D8B030D-6E8A-4147-A177-3AD203B41FA5}">
                      <a16:colId xmlns:a16="http://schemas.microsoft.com/office/drawing/2014/main" val="3684199742"/>
                    </a:ext>
                  </a:extLst>
                </a:gridCol>
                <a:gridCol w="3431735">
                  <a:extLst>
                    <a:ext uri="{9D8B030D-6E8A-4147-A177-3AD203B41FA5}">
                      <a16:colId xmlns:a16="http://schemas.microsoft.com/office/drawing/2014/main" val="2139379523"/>
                    </a:ext>
                  </a:extLst>
                </a:gridCol>
              </a:tblGrid>
              <a:tr h="169981">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送信元</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総務</a:t>
                      </a:r>
                      <a:r>
                        <a:rPr lang="en-US" sz="1050" kern="0" dirty="0">
                          <a:effectLst/>
                          <a:latin typeface="游明朝" panose="02020400000000000000" pitchFamily="18" charset="-128"/>
                          <a:ea typeface="Meiryo UI" panose="020B0604030504040204" pitchFamily="50" charset="-128"/>
                          <a:cs typeface="Times New Roman" panose="02020603050405020304" pitchFamily="18" charset="0"/>
                        </a:rPr>
                        <a:t>&lt;soumu.kyoyu@infomaton.com&gt;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9589823"/>
                  </a:ext>
                </a:extLst>
              </a:tr>
              <a:tr h="169981">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送信日時</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en-US" sz="1050" kern="0" dirty="0">
                          <a:effectLst/>
                          <a:latin typeface="Meiryo UI" panose="020B0604030504040204" pitchFamily="50" charset="-128"/>
                          <a:ea typeface="游明朝" panose="02020400000000000000" pitchFamily="18" charset="-128"/>
                          <a:cs typeface="Times New Roman" panose="02020603050405020304" pitchFamily="18" charset="0"/>
                        </a:rPr>
                        <a:t>2021</a:t>
                      </a: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年</a:t>
                      </a:r>
                      <a:r>
                        <a:rPr lang="en-US" sz="1050" kern="0" dirty="0">
                          <a:effectLst/>
                          <a:latin typeface="游明朝" panose="02020400000000000000" pitchFamily="18" charset="-128"/>
                          <a:ea typeface="Meiryo UI" panose="020B0604030504040204" pitchFamily="50" charset="-128"/>
                          <a:cs typeface="Times New Roman" panose="02020603050405020304" pitchFamily="18" charset="0"/>
                        </a:rPr>
                        <a:t>2</a:t>
                      </a: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月</a:t>
                      </a:r>
                      <a:r>
                        <a:rPr lang="en-US" sz="1050" kern="0" dirty="0">
                          <a:effectLst/>
                          <a:latin typeface="游明朝" panose="02020400000000000000" pitchFamily="18" charset="-128"/>
                          <a:ea typeface="Meiryo UI" panose="020B0604030504040204" pitchFamily="50" charset="-128"/>
                          <a:cs typeface="Times New Roman" panose="02020603050405020304" pitchFamily="18" charset="0"/>
                        </a:rPr>
                        <a:t>8</a:t>
                      </a: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日（月）</a:t>
                      </a:r>
                      <a:r>
                        <a:rPr lang="en-US" sz="1050" kern="0" dirty="0">
                          <a:effectLst/>
                          <a:latin typeface="游明朝" panose="02020400000000000000" pitchFamily="18" charset="-128"/>
                          <a:ea typeface="Meiryo UI" panose="020B0604030504040204" pitchFamily="50" charset="-128"/>
                          <a:cs typeface="Times New Roman" panose="02020603050405020304" pitchFamily="18" charset="0"/>
                        </a:rPr>
                        <a:t>10:00</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7368301"/>
                  </a:ext>
                </a:extLst>
              </a:tr>
              <a:tr h="169981">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メール件名</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落とし物の確認</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538572"/>
                  </a:ext>
                </a:extLst>
              </a:tr>
              <a:tr h="1699812">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本文</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各位</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en-US" sz="1050" kern="0" dirty="0">
                          <a:effectLst/>
                          <a:latin typeface="Meiryo UI" panose="020B0604030504040204" pitchFamily="50"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お疲れ様です。</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総務より連絡です。</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en-US" sz="1050" kern="0" dirty="0">
                          <a:effectLst/>
                          <a:latin typeface="Meiryo UI" panose="020B0604030504040204" pitchFamily="50"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スマートフォンの落し物（添付ファイル参照）を預かって</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おりますので、持ち主の方は総務までお越しください。</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en-US" sz="1050" kern="0" dirty="0">
                          <a:effectLst/>
                          <a:latin typeface="Meiryo UI" panose="020B0604030504040204" pitchFamily="50"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何卒、宜しくお願い致します。</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0"/>
                        </a:spcAft>
                      </a:pPr>
                      <a:r>
                        <a:rPr lang="en-US" sz="1050" kern="0" dirty="0">
                          <a:effectLst/>
                          <a:latin typeface="Meiryo UI" panose="020B0604030504040204" pitchFamily="50"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050868"/>
                  </a:ext>
                </a:extLst>
              </a:tr>
              <a:tr h="169981">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添付ファイル</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落とし物</a:t>
                      </a:r>
                      <a:r>
                        <a:rPr lang="en-US" sz="1050" kern="0" dirty="0">
                          <a:effectLst/>
                          <a:latin typeface="游明朝" panose="02020400000000000000" pitchFamily="18" charset="-128"/>
                          <a:ea typeface="Meiryo UI" panose="020B0604030504040204" pitchFamily="50" charset="-128"/>
                          <a:cs typeface="Times New Roman" panose="02020603050405020304" pitchFamily="18" charset="0"/>
                        </a:rPr>
                        <a:t>.pdf</a:t>
                      </a: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（圧縮無し、パスワード無し、</a:t>
                      </a:r>
                      <a:r>
                        <a:rPr lang="en-US" sz="1050" kern="0" dirty="0">
                          <a:effectLst/>
                          <a:latin typeface="游明朝" panose="02020400000000000000" pitchFamily="18" charset="-128"/>
                          <a:ea typeface="Meiryo UI" panose="020B0604030504040204" pitchFamily="50" charset="-128"/>
                          <a:cs typeface="Times New Roman" panose="02020603050405020304" pitchFamily="18" charset="0"/>
                        </a:rPr>
                        <a:t>42KB</a:t>
                      </a:r>
                      <a:r>
                        <a:rPr lang="ja-JP" sz="1050" kern="0" dirty="0">
                          <a:effectLst/>
                          <a:latin typeface="游明朝" panose="02020400000000000000" pitchFamily="18" charset="-128"/>
                          <a:ea typeface="Meiryo UI" panose="020B0604030504040204" pitchFamily="50" charset="-128"/>
                          <a:cs typeface="Times New Roman" panose="02020603050405020304" pitchFamily="18" charset="0"/>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4567756"/>
                  </a:ext>
                </a:extLst>
              </a:tr>
            </a:tbl>
          </a:graphicData>
        </a:graphic>
      </p:graphicFrame>
      <p:sp>
        <p:nvSpPr>
          <p:cNvPr id="14" name="正方形/長方形 13"/>
          <p:cNvSpPr/>
          <p:nvPr/>
        </p:nvSpPr>
        <p:spPr>
          <a:xfrm>
            <a:off x="4863750" y="1886023"/>
            <a:ext cx="3960000" cy="461665"/>
          </a:xfrm>
          <a:prstGeom prst="rect">
            <a:avLst/>
          </a:prstGeom>
        </p:spPr>
        <p:txBody>
          <a:bodyPr wrap="square">
            <a:spAutoFit/>
          </a:bodyPr>
          <a:lstStyle/>
          <a:p>
            <a:r>
              <a:rPr lang="ja-JP" altLang="en-US" sz="1200" dirty="0" smtClean="0">
                <a:solidFill>
                  <a:schemeClr val="tx1">
                    <a:lumMod val="85000"/>
                    <a:lumOff val="15000"/>
                  </a:schemeClr>
                </a:solidFill>
              </a:rPr>
              <a:t>＜第</a:t>
            </a:r>
            <a:r>
              <a:rPr lang="en-US" altLang="ja-JP" sz="1200" dirty="0" smtClean="0">
                <a:solidFill>
                  <a:schemeClr val="tx1">
                    <a:lumMod val="85000"/>
                    <a:lumOff val="15000"/>
                  </a:schemeClr>
                </a:solidFill>
              </a:rPr>
              <a:t>2</a:t>
            </a:r>
            <a:r>
              <a:rPr lang="ja-JP" altLang="en-US" sz="1200" dirty="0" smtClean="0">
                <a:solidFill>
                  <a:schemeClr val="tx1">
                    <a:lumMod val="85000"/>
                    <a:lumOff val="15000"/>
                  </a:schemeClr>
                </a:solidFill>
              </a:rPr>
              <a:t>回目＞</a:t>
            </a:r>
            <a:endParaRPr lang="en-US" altLang="ja-JP" sz="1200" dirty="0" smtClean="0">
              <a:solidFill>
                <a:schemeClr val="tx1">
                  <a:lumMod val="85000"/>
                  <a:lumOff val="15000"/>
                </a:schemeClr>
              </a:solidFill>
            </a:endParaRPr>
          </a:p>
          <a:p>
            <a:r>
              <a:rPr lang="en-US" altLang="ja-JP" sz="1200" dirty="0">
                <a:solidFill>
                  <a:schemeClr val="tx1">
                    <a:lumMod val="85000"/>
                    <a:lumOff val="15000"/>
                  </a:schemeClr>
                </a:solidFill>
              </a:rPr>
              <a:t>2021</a:t>
            </a:r>
            <a:r>
              <a:rPr lang="ja-JP" altLang="en-US" sz="1200" dirty="0">
                <a:solidFill>
                  <a:schemeClr val="tx1">
                    <a:lumMod val="85000"/>
                    <a:lumOff val="15000"/>
                  </a:schemeClr>
                </a:solidFill>
              </a:rPr>
              <a:t>年</a:t>
            </a:r>
            <a:r>
              <a:rPr lang="en-US" altLang="ja-JP" sz="1200" dirty="0">
                <a:solidFill>
                  <a:schemeClr val="tx1">
                    <a:lumMod val="85000"/>
                    <a:lumOff val="15000"/>
                  </a:schemeClr>
                </a:solidFill>
              </a:rPr>
              <a:t>2</a:t>
            </a:r>
            <a:r>
              <a:rPr lang="ja-JP" altLang="en-US" sz="1200" dirty="0">
                <a:solidFill>
                  <a:schemeClr val="tx1">
                    <a:lumMod val="85000"/>
                    <a:lumOff val="15000"/>
                  </a:schemeClr>
                </a:solidFill>
              </a:rPr>
              <a:t>月</a:t>
            </a:r>
            <a:r>
              <a:rPr lang="en-US" altLang="ja-JP" sz="1200" dirty="0">
                <a:solidFill>
                  <a:schemeClr val="tx1">
                    <a:lumMod val="85000"/>
                    <a:lumOff val="15000"/>
                  </a:schemeClr>
                </a:solidFill>
              </a:rPr>
              <a:t>22</a:t>
            </a:r>
            <a:r>
              <a:rPr lang="ja-JP" altLang="en-US" sz="1200" dirty="0">
                <a:solidFill>
                  <a:schemeClr val="tx1">
                    <a:lumMod val="85000"/>
                    <a:lumOff val="15000"/>
                  </a:schemeClr>
                </a:solidFill>
              </a:rPr>
              <a:t>日（月）</a:t>
            </a:r>
            <a:r>
              <a:rPr lang="en-US" altLang="ja-JP" sz="1200" dirty="0">
                <a:solidFill>
                  <a:schemeClr val="tx1">
                    <a:lumMod val="85000"/>
                    <a:lumOff val="15000"/>
                  </a:schemeClr>
                </a:solidFill>
              </a:rPr>
              <a:t>14</a:t>
            </a:r>
            <a:r>
              <a:rPr lang="ja-JP" altLang="en-US" sz="1200" dirty="0">
                <a:solidFill>
                  <a:schemeClr val="tx1">
                    <a:lumMod val="85000"/>
                    <a:lumOff val="15000"/>
                  </a:schemeClr>
                </a:solidFill>
              </a:rPr>
              <a:t>時～</a:t>
            </a:r>
            <a:r>
              <a:rPr lang="en-US" altLang="ja-JP" sz="1200" dirty="0">
                <a:solidFill>
                  <a:schemeClr val="tx1">
                    <a:lumMod val="85000"/>
                    <a:lumOff val="15000"/>
                  </a:schemeClr>
                </a:solidFill>
              </a:rPr>
              <a:t>2</a:t>
            </a:r>
            <a:r>
              <a:rPr lang="ja-JP" altLang="en-US" sz="1200" dirty="0">
                <a:solidFill>
                  <a:schemeClr val="tx1">
                    <a:lumMod val="85000"/>
                    <a:lumOff val="15000"/>
                  </a:schemeClr>
                </a:solidFill>
              </a:rPr>
              <a:t>月</a:t>
            </a:r>
            <a:r>
              <a:rPr lang="en-US" altLang="ja-JP" sz="1200" dirty="0">
                <a:solidFill>
                  <a:schemeClr val="tx1">
                    <a:lumMod val="85000"/>
                    <a:lumOff val="15000"/>
                  </a:schemeClr>
                </a:solidFill>
              </a:rPr>
              <a:t>27</a:t>
            </a:r>
            <a:r>
              <a:rPr lang="ja-JP" altLang="en-US" sz="1200" dirty="0">
                <a:solidFill>
                  <a:schemeClr val="tx1">
                    <a:lumMod val="85000"/>
                    <a:lumOff val="15000"/>
                  </a:schemeClr>
                </a:solidFill>
              </a:rPr>
              <a:t>日（土）</a:t>
            </a:r>
            <a:r>
              <a:rPr lang="en-US" altLang="ja-JP" sz="1200" dirty="0">
                <a:solidFill>
                  <a:schemeClr val="tx1">
                    <a:lumMod val="85000"/>
                    <a:lumOff val="15000"/>
                  </a:schemeClr>
                </a:solidFill>
              </a:rPr>
              <a:t>14</a:t>
            </a:r>
            <a:r>
              <a:rPr lang="ja-JP" altLang="en-US" sz="1200" dirty="0">
                <a:solidFill>
                  <a:schemeClr val="tx1">
                    <a:lumMod val="85000"/>
                    <a:lumOff val="15000"/>
                  </a:schemeClr>
                </a:solidFill>
              </a:rPr>
              <a:t>時の間</a:t>
            </a:r>
          </a:p>
        </p:txBody>
      </p:sp>
      <p:graphicFrame>
        <p:nvGraphicFramePr>
          <p:cNvPr id="15" name="表 14"/>
          <p:cNvGraphicFramePr>
            <a:graphicFrameLocks noGrp="1"/>
          </p:cNvGraphicFramePr>
          <p:nvPr>
            <p:extLst>
              <p:ext uri="{D42A27DB-BD31-4B8C-83A1-F6EECF244321}">
                <p14:modId xmlns:p14="http://schemas.microsoft.com/office/powerpoint/2010/main" val="1878051565"/>
              </p:ext>
            </p:extLst>
          </p:nvPr>
        </p:nvGraphicFramePr>
        <p:xfrm>
          <a:off x="4953000" y="2323812"/>
          <a:ext cx="4680000" cy="2402174"/>
        </p:xfrm>
        <a:graphic>
          <a:graphicData uri="http://schemas.openxmlformats.org/drawingml/2006/table">
            <a:tbl>
              <a:tblPr firstRow="1" firstCol="1" bandRow="1"/>
              <a:tblGrid>
                <a:gridCol w="856669">
                  <a:extLst>
                    <a:ext uri="{9D8B030D-6E8A-4147-A177-3AD203B41FA5}">
                      <a16:colId xmlns:a16="http://schemas.microsoft.com/office/drawing/2014/main" val="3245999752"/>
                    </a:ext>
                  </a:extLst>
                </a:gridCol>
                <a:gridCol w="3823331">
                  <a:extLst>
                    <a:ext uri="{9D8B030D-6E8A-4147-A177-3AD203B41FA5}">
                      <a16:colId xmlns:a16="http://schemas.microsoft.com/office/drawing/2014/main" val="553194203"/>
                    </a:ext>
                  </a:extLst>
                </a:gridCol>
              </a:tblGrid>
              <a:tr h="192374">
                <a:tc>
                  <a:txBody>
                    <a:bodyPr/>
                    <a:lstStyle/>
                    <a:p>
                      <a:pPr algn="l">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送信元</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健康管理</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センター</a:t>
                      </a:r>
                      <a:r>
                        <a:rPr lang="en-US" altLang="ja-JP" sz="1050" kern="0" dirty="0" smtClean="0">
                          <a:effectLst/>
                          <a:latin typeface="游明朝" panose="02020400000000000000" pitchFamily="18" charset="-128"/>
                          <a:ea typeface="Meiryo UI" panose="020B0604030504040204" pitchFamily="50" charset="-128"/>
                          <a:cs typeface="Times New Roman" panose="02020603050405020304" pitchFamily="18" charset="0"/>
                        </a:rPr>
                        <a:t>&lt;</a:t>
                      </a:r>
                      <a:r>
                        <a:rPr lang="en-US"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tokyo_healthmanagement@a7nx3dmh.com</a:t>
                      </a:r>
                      <a:r>
                        <a:rPr lang="en-US"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&gt;</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390083"/>
                  </a:ext>
                </a:extLst>
              </a:tr>
              <a:tr h="137435">
                <a:tc>
                  <a:txBody>
                    <a:bodyPr/>
                    <a:lstStyle/>
                    <a:p>
                      <a:pPr algn="just">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送信日時</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en-US" sz="1050" kern="0" dirty="0">
                          <a:solidFill>
                            <a:schemeClr val="tx1">
                              <a:lumMod val="85000"/>
                              <a:lumOff val="15000"/>
                            </a:schemeClr>
                          </a:solidFill>
                          <a:effectLst/>
                          <a:latin typeface="Meiryo UI" panose="020B0604030504040204" pitchFamily="50" charset="-128"/>
                          <a:ea typeface="游明朝" panose="02020400000000000000" pitchFamily="18" charset="-128"/>
                          <a:cs typeface="Times New Roman" panose="02020603050405020304" pitchFamily="18" charset="0"/>
                        </a:rPr>
                        <a:t>2021</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年</a:t>
                      </a:r>
                      <a:r>
                        <a:rPr lang="en-US"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2</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月</a:t>
                      </a:r>
                      <a:r>
                        <a:rPr lang="en-US"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22</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日（月）</a:t>
                      </a:r>
                      <a:r>
                        <a:rPr lang="en-US"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14:00</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2592861"/>
                  </a:ext>
                </a:extLst>
              </a:tr>
              <a:tr h="137435">
                <a:tc>
                  <a:txBody>
                    <a:bodyPr/>
                    <a:lstStyle/>
                    <a:p>
                      <a:pPr algn="just">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メール件名</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【ご案内】新型コロナウイルス健康管理調査について</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22207"/>
                  </a:ext>
                </a:extLst>
              </a:tr>
              <a:tr h="1580508">
                <a:tc>
                  <a:txBody>
                    <a:bodyPr/>
                    <a:lstStyle/>
                    <a:p>
                      <a:pPr algn="just">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本文</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30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東京都内の事業者様</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へ</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30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健康管理センターです。</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30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いつもお世話になっております</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30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このたび、新型コロナウイルス感染拡大防止対策の一環</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で東京</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都内の企業様における従業員の健康管理状況を把握するために</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、アンケート</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を実施させていただきます</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30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お忙しいところ大変申し訳ございませんが</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、以下</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の</a:t>
                      </a:r>
                      <a:r>
                        <a:rPr lang="en-US"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URL</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にアクセスいただき、ご報告をお願いいたします</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1200"/>
                        </a:lnSpc>
                        <a:spcAft>
                          <a:spcPts val="300"/>
                        </a:spcAft>
                      </a:pPr>
                      <a:r>
                        <a:rPr lang="en-US" sz="1050" u="sng" kern="0" dirty="0" smtClean="0">
                          <a:solidFill>
                            <a:schemeClr val="tx1">
                              <a:lumMod val="85000"/>
                              <a:lumOff val="15000"/>
                            </a:schemeClr>
                          </a:solidFill>
                          <a:effectLst/>
                          <a:latin typeface="Meiryo UI" panose="020B0604030504040204" pitchFamily="50" charset="-128"/>
                          <a:ea typeface="ＭＳ 明朝" panose="02020609040205080304" pitchFamily="17" charset="-128"/>
                          <a:cs typeface="Times New Roman" panose="02020603050405020304" pitchFamily="18" charset="0"/>
                        </a:rPr>
                        <a:t>http://</a:t>
                      </a:r>
                      <a:r>
                        <a:rPr lang="en-US" sz="1050" u="sng" kern="0" dirty="0" smtClean="0">
                          <a:solidFill>
                            <a:schemeClr val="tx1">
                              <a:lumMod val="85000"/>
                              <a:lumOff val="15000"/>
                            </a:schemeClr>
                          </a:solidFill>
                          <a:effectLst/>
                          <a:latin typeface="+mj-lt"/>
                          <a:ea typeface="ＭＳ 明朝" panose="02020609040205080304" pitchFamily="17" charset="-128"/>
                          <a:cs typeface="Times New Roman" panose="02020603050405020304" pitchFamily="18" charset="0"/>
                        </a:rPr>
                        <a:t>www.****</a:t>
                      </a:r>
                      <a:r>
                        <a:rPr lang="ja-JP" altLang="en-US" sz="1050" u="sng" kern="0" dirty="0" smtClea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略*</a:t>
                      </a:r>
                      <a:r>
                        <a:rPr lang="ja-JP" altLang="en-US" sz="1050" u="sng" kern="0" dirty="0" smtClean="0">
                          <a:solidFill>
                            <a:schemeClr val="tx1">
                              <a:lumMod val="85000"/>
                              <a:lumOff val="15000"/>
                            </a:schemeClr>
                          </a:solidFill>
                          <a:effectLst/>
                          <a:latin typeface="+mj-lt"/>
                          <a:ea typeface="ＭＳ 明朝" panose="02020609040205080304" pitchFamily="17" charset="-128"/>
                          <a:cs typeface="Times New Roman" panose="02020603050405020304" pitchFamily="18" charset="0"/>
                        </a:rPr>
                        <a:t>***</a:t>
                      </a:r>
                      <a:r>
                        <a:rPr lang="en-US" altLang="ja-JP" sz="1050" u="sng" kern="0" dirty="0" smtClean="0">
                          <a:solidFill>
                            <a:schemeClr val="tx1">
                              <a:lumMod val="85000"/>
                              <a:lumOff val="15000"/>
                            </a:schemeClr>
                          </a:solidFill>
                          <a:effectLst/>
                          <a:latin typeface="+mj-lt"/>
                          <a:ea typeface="ＭＳ 明朝" panose="02020609040205080304" pitchFamily="17" charset="-128"/>
                          <a:cs typeface="Times New Roman" panose="02020603050405020304" pitchFamily="18" charset="0"/>
                        </a:rPr>
                        <a:t>.</a:t>
                      </a:r>
                      <a:r>
                        <a:rPr lang="en-US" sz="1050" u="sng" kern="0" dirty="0" smtClean="0">
                          <a:solidFill>
                            <a:schemeClr val="tx1">
                              <a:lumMod val="85000"/>
                              <a:lumOff val="15000"/>
                            </a:schemeClr>
                          </a:solidFill>
                          <a:effectLst/>
                          <a:latin typeface="+mj-lt"/>
                          <a:ea typeface="ＭＳ 明朝" panose="02020609040205080304" pitchFamily="17" charset="-128"/>
                          <a:cs typeface="Times New Roman" panose="02020603050405020304" pitchFamily="18" charset="0"/>
                        </a:rPr>
                        <a:t>com/****</a:t>
                      </a:r>
                      <a:r>
                        <a:rPr lang="ja-JP" altLang="en-US" sz="1050" u="sng" kern="0" dirty="0" smtClea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略</a:t>
                      </a:r>
                      <a:r>
                        <a:rPr lang="ja-JP" altLang="en-US" sz="1050" u="sng" kern="0" dirty="0" smtClean="0">
                          <a:solidFill>
                            <a:schemeClr val="tx1">
                              <a:lumMod val="85000"/>
                              <a:lumOff val="15000"/>
                            </a:schemeClr>
                          </a:solidFill>
                          <a:effectLst/>
                          <a:latin typeface="+mj-lt"/>
                          <a:ea typeface="ＭＳ 明朝" panose="02020609040205080304" pitchFamily="17" charset="-128"/>
                          <a:cs typeface="Times New Roman" panose="02020603050405020304" pitchFamily="18" charset="0"/>
                        </a:rPr>
                        <a:t>****</a:t>
                      </a:r>
                      <a:endParaRPr lang="en-US" altLang="ja-JP" sz="1050" u="sng" kern="0" dirty="0" smtClean="0">
                        <a:solidFill>
                          <a:schemeClr val="tx1">
                            <a:lumMod val="85000"/>
                            <a:lumOff val="15000"/>
                          </a:schemeClr>
                        </a:solidFill>
                        <a:effectLst/>
                        <a:latin typeface="+mj-lt"/>
                        <a:ea typeface="ＭＳ 明朝" panose="02020609040205080304" pitchFamily="17" charset="-128"/>
                        <a:cs typeface="Times New Roman" panose="02020603050405020304" pitchFamily="18" charset="0"/>
                      </a:endParaRPr>
                    </a:p>
                    <a:p>
                      <a:pPr algn="just">
                        <a:lnSpc>
                          <a:spcPts val="1200"/>
                        </a:lnSpc>
                        <a:spcAft>
                          <a:spcPts val="300"/>
                        </a:spcAft>
                      </a:pP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以上</a:t>
                      </a: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、よろしくお願いいたします</a:t>
                      </a:r>
                      <a:r>
                        <a:rPr lang="ja-JP" sz="1050" kern="0" dirty="0" smtClean="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a:t>
                      </a:r>
                      <a:r>
                        <a:rPr lang="en-US" sz="1050" kern="0" dirty="0">
                          <a:solidFill>
                            <a:schemeClr val="tx1">
                              <a:lumMod val="85000"/>
                              <a:lumOff val="15000"/>
                            </a:schemeClr>
                          </a:solidFill>
                          <a:effectLst/>
                          <a:latin typeface="Meiryo UI" panose="020B0604030504040204" pitchFamily="50" charset="-128"/>
                          <a:ea typeface="游明朝" panose="02020400000000000000" pitchFamily="18" charset="-128"/>
                          <a:cs typeface="Times New Roman" panose="02020603050405020304" pitchFamily="18" charset="0"/>
                        </a:rPr>
                        <a:t> </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022853"/>
                  </a:ext>
                </a:extLst>
              </a:tr>
              <a:tr h="137435">
                <a:tc>
                  <a:txBody>
                    <a:bodyPr/>
                    <a:lstStyle/>
                    <a:p>
                      <a:pPr algn="just">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添付ファイル</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Aft>
                          <a:spcPts val="0"/>
                        </a:spcAft>
                      </a:pPr>
                      <a:r>
                        <a:rPr lang="ja-JP" sz="1050" kern="0" dirty="0">
                          <a:solidFill>
                            <a:schemeClr val="tx1">
                              <a:lumMod val="85000"/>
                              <a:lumOff val="15000"/>
                            </a:schemeClr>
                          </a:solidFill>
                          <a:effectLst/>
                          <a:latin typeface="游明朝" panose="02020400000000000000" pitchFamily="18" charset="-128"/>
                          <a:ea typeface="Meiryo UI" panose="020B0604030504040204" pitchFamily="50" charset="-128"/>
                          <a:cs typeface="Times New Roman" panose="02020603050405020304" pitchFamily="18" charset="0"/>
                        </a:rPr>
                        <a:t>無し</a:t>
                      </a:r>
                      <a:endParaRPr lang="ja-JP" sz="1050" kern="100" dirty="0">
                        <a:solidFill>
                          <a:schemeClr val="tx1">
                            <a:lumMod val="85000"/>
                            <a:lumOff val="15000"/>
                          </a:schemeClr>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9486144"/>
                  </a:ext>
                </a:extLst>
              </a:tr>
            </a:tbl>
          </a:graphicData>
        </a:graphic>
      </p:graphicFrame>
      <p:sp>
        <p:nvSpPr>
          <p:cNvPr id="16" name="正方形/長方形 15"/>
          <p:cNvSpPr/>
          <p:nvPr/>
        </p:nvSpPr>
        <p:spPr>
          <a:xfrm>
            <a:off x="3808429" y="5256577"/>
            <a:ext cx="999241" cy="550334"/>
          </a:xfrm>
          <a:prstGeom prst="rect">
            <a:avLst/>
          </a:prstGeom>
          <a:noFill/>
          <a:ln w="38100">
            <a:solidFill>
              <a:srgbClr val="FF5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843750" y="5256577"/>
            <a:ext cx="999241" cy="550334"/>
          </a:xfrm>
          <a:prstGeom prst="rect">
            <a:avLst/>
          </a:prstGeom>
          <a:noFill/>
          <a:ln w="38100">
            <a:solidFill>
              <a:srgbClr val="FF5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991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10</a:t>
            </a:fld>
            <a:endParaRPr lang="en-US" altLang="ja-JP" dirty="0">
              <a:ea typeface="HGP創英角ｺﾞｼｯｸUB" pitchFamily="50" charset="-128"/>
            </a:endParaRPr>
          </a:p>
        </p:txBody>
      </p:sp>
      <p:sp>
        <p:nvSpPr>
          <p:cNvPr id="3" name="タイトル 2"/>
          <p:cNvSpPr>
            <a:spLocks noGrp="1"/>
          </p:cNvSpPr>
          <p:nvPr>
            <p:ph type="title"/>
          </p:nvPr>
        </p:nvSpPr>
        <p:spPr>
          <a:xfrm>
            <a:off x="112741" y="113585"/>
            <a:ext cx="9520209" cy="360000"/>
          </a:xfrm>
        </p:spPr>
        <p:txBody>
          <a:bodyPr/>
          <a:lstStyle/>
          <a:p>
            <a:r>
              <a:rPr lang="ja-JP" altLang="en-US" dirty="0"/>
              <a:t>５</a:t>
            </a:r>
            <a:r>
              <a:rPr lang="ja-JP" altLang="en-US" dirty="0" smtClean="0"/>
              <a:t>．支援期間中のサイバーセキュリティ脅威の状況と支援状況　～サポートデスク応対内容～</a:t>
            </a:r>
            <a:endParaRPr kumimoji="1" lang="ja-JP" altLang="en-US" dirty="0"/>
          </a:p>
        </p:txBody>
      </p:sp>
      <p:sp>
        <p:nvSpPr>
          <p:cNvPr id="4" name="正方形/長方形 3"/>
          <p:cNvSpPr/>
          <p:nvPr/>
        </p:nvSpPr>
        <p:spPr>
          <a:xfrm>
            <a:off x="272999" y="624416"/>
            <a:ext cx="9360001" cy="993724"/>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支援期間中において、サポートデスクでは、</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29</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件）からの問い合わせに対応。</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大部分は、</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UTM</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機器の設定確認・変更依頼であるが、支援対象企業自身が自社へのアタック状況を確認したいという意識も見てとれた。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本支援期間中において、支援対象企業にてセキュリティインシデントは発生していない。</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mc:AlternateContent xmlns:mc="http://schemas.openxmlformats.org/markup-compatibility/2006" xmlns:cx1="http://schemas.microsoft.com/office/drawing/2015/9/8/chartex">
        <mc:Choice Requires="cx1">
          <p:graphicFrame>
            <p:nvGraphicFramePr>
              <p:cNvPr id="10" name="グラフ 9"/>
              <p:cNvGraphicFramePr/>
              <p:nvPr>
                <p:extLst>
                  <p:ext uri="{D42A27DB-BD31-4B8C-83A1-F6EECF244321}">
                    <p14:modId xmlns:p14="http://schemas.microsoft.com/office/powerpoint/2010/main" val="1067667909"/>
                  </p:ext>
                </p:extLst>
              </p:nvPr>
            </p:nvGraphicFramePr>
            <p:xfrm>
              <a:off x="-406314" y="1646552"/>
              <a:ext cx="7564351" cy="464857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グラフ 9"/>
              <p:cNvPicPr>
                <a:picLocks noGrp="1" noRot="1" noChangeAspect="1" noMove="1" noResize="1" noEditPoints="1" noAdjustHandles="1" noChangeArrowheads="1" noChangeShapeType="1"/>
              </p:cNvPicPr>
              <p:nvPr/>
            </p:nvPicPr>
            <p:blipFill>
              <a:blip r:embed="rId3"/>
              <a:stretch>
                <a:fillRect/>
              </a:stretch>
            </p:blipFill>
            <p:spPr>
              <a:xfrm>
                <a:off x="-406314" y="1646552"/>
                <a:ext cx="7564351" cy="4648577"/>
              </a:xfrm>
              <a:prstGeom prst="rect">
                <a:avLst/>
              </a:prstGeom>
            </p:spPr>
          </p:pic>
        </mc:Fallback>
      </mc:AlternateContent>
      <p:sp>
        <p:nvSpPr>
          <p:cNvPr id="11" name="テキスト ボックス 10"/>
          <p:cNvSpPr txBox="1"/>
          <p:nvPr/>
        </p:nvSpPr>
        <p:spPr bwMode="auto">
          <a:xfrm>
            <a:off x="3779033" y="4034306"/>
            <a:ext cx="1207680" cy="4330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UTM</a:t>
            </a:r>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の設定確認</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変更依頼</a:t>
            </a:r>
            <a:endParaRPr kumimoji="1"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bwMode="auto">
          <a:xfrm>
            <a:off x="1589130" y="3880094"/>
            <a:ext cx="1502632" cy="4330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UTM</a:t>
            </a:r>
            <a:r>
              <a:rPr kumimoji="1"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のアタック状況等</a:t>
            </a:r>
            <a:endPar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内容</a:t>
            </a:r>
            <a:r>
              <a:rPr lang="ja-JP" altLang="en-US" sz="1100" b="1" dirty="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確認</a:t>
            </a:r>
            <a:endParaRPr kumimoji="1" lang="ja-JP" altLang="en-US" sz="1100" b="1" dirty="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bwMode="auto">
          <a:xfrm>
            <a:off x="2593207" y="1738030"/>
            <a:ext cx="1127530"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レポートに関する</a:t>
            </a:r>
            <a:endParaRPr kumimoji="1" lang="en-US" altLang="ja-JP"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対応相談</a:t>
            </a:r>
            <a:endParaRPr lang="en-US" altLang="ja-JP"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en-US" altLang="ja-JP"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件</a:t>
            </a:r>
            <a:r>
              <a:rPr kumimoji="1" lang="en-US" altLang="ja-JP" sz="11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100" b="1" dirty="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bwMode="auto">
          <a:xfrm>
            <a:off x="2225228" y="2269056"/>
            <a:ext cx="927155"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ウイルス感染</a:t>
            </a:r>
            <a:endParaRPr kumimoji="1" lang="en-US" altLang="ja-JP"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ja-JP" altLang="en-US"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疑い対応</a:t>
            </a:r>
            <a:endParaRPr kumimoji="1" lang="en-US" altLang="ja-JP"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en-US" altLang="ja-JP"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(2</a:t>
            </a:r>
            <a:r>
              <a:rPr lang="ja-JP" altLang="en-US" sz="1100" b="1" dirty="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件</a:t>
            </a:r>
            <a:r>
              <a:rPr lang="en-US" altLang="ja-JP" sz="11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100" b="1" dirty="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bwMode="auto">
          <a:xfrm>
            <a:off x="1656874" y="2605447"/>
            <a:ext cx="747618" cy="4330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chemeClr val="tx1">
                    <a:lumMod val="50000"/>
                    <a:lumOff val="50000"/>
                  </a:schemeClr>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その他</a:t>
            </a:r>
            <a:endParaRPr kumimoji="1" lang="en-US" altLang="ja-JP" sz="1100" b="1" dirty="0" smtClean="0">
              <a:solidFill>
                <a:schemeClr val="tx1">
                  <a:lumMod val="50000"/>
                  <a:lumOff val="50000"/>
                </a:schemeClr>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chemeClr val="tx1">
                    <a:lumMod val="50000"/>
                    <a:lumOff val="50000"/>
                  </a:schemeClr>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smtClean="0">
                <a:solidFill>
                  <a:schemeClr val="tx1">
                    <a:lumMod val="50000"/>
                    <a:lumOff val="50000"/>
                  </a:schemeClr>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2 </a:t>
            </a:r>
            <a:r>
              <a:rPr lang="ja-JP" altLang="en-US" sz="1100" b="1" dirty="0" smtClean="0">
                <a:solidFill>
                  <a:schemeClr val="tx1">
                    <a:lumMod val="50000"/>
                    <a:lumOff val="50000"/>
                  </a:schemeClr>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件）</a:t>
            </a:r>
            <a:endParaRPr kumimoji="1" lang="ja-JP" altLang="en-US" sz="1100" b="1" dirty="0">
              <a:solidFill>
                <a:schemeClr val="tx1">
                  <a:lumMod val="50000"/>
                  <a:lumOff val="50000"/>
                </a:schemeClr>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bwMode="auto">
          <a:xfrm>
            <a:off x="1197642" y="4351122"/>
            <a:ext cx="919139"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レポート内容</a:t>
            </a:r>
            <a:endPar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の確認</a:t>
            </a:r>
            <a:endPar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4 </a:t>
            </a:r>
            <a:r>
              <a:rPr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件）</a:t>
            </a:r>
            <a:endParaRPr kumimoji="1" lang="ja-JP" altLang="en-US" sz="1100" b="1" dirty="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bwMode="auto">
          <a:xfrm>
            <a:off x="1002968" y="3070512"/>
            <a:ext cx="1029746"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管理コンソール</a:t>
            </a:r>
            <a:endPar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画面の確認</a:t>
            </a:r>
            <a:endParaRPr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(2</a:t>
            </a:r>
            <a:r>
              <a:rPr lang="ja-JP" altLang="en-US"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 件</a:t>
            </a:r>
            <a:r>
              <a:rPr kumimoji="1" lang="en-US" altLang="ja-JP" sz="1100" b="1" dirty="0" smtClean="0">
                <a:solidFill>
                  <a:schemeClr val="accent6"/>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p>
        </p:txBody>
      </p:sp>
      <p:sp>
        <p:nvSpPr>
          <p:cNvPr id="19" name="テキスト ボックス 18"/>
          <p:cNvSpPr txBox="1"/>
          <p:nvPr/>
        </p:nvSpPr>
        <p:spPr bwMode="auto">
          <a:xfrm>
            <a:off x="4329265" y="2614037"/>
            <a:ext cx="1263784"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特定</a:t>
            </a:r>
            <a:r>
              <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URL</a:t>
            </a:r>
          </a:p>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ブロック設定・解除</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9</a:t>
            </a:r>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 件）</a:t>
            </a:r>
            <a:endParaRPr kumimoji="1"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bwMode="auto">
          <a:xfrm>
            <a:off x="4014164" y="4927215"/>
            <a:ext cx="1387216"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支援対象企業からの</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機器ステータス確認</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4</a:t>
            </a:r>
            <a:r>
              <a:rPr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 </a:t>
            </a:r>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件）</a:t>
            </a:r>
            <a:endParaRPr kumimoji="1"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bwMode="auto">
          <a:xfrm>
            <a:off x="1896906" y="5275915"/>
            <a:ext cx="887079"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業務時の</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不具合対応</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2</a:t>
            </a:r>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 件）</a:t>
            </a:r>
            <a:endParaRPr kumimoji="1"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p:cNvSpPr txBox="1"/>
          <p:nvPr/>
        </p:nvSpPr>
        <p:spPr bwMode="auto">
          <a:xfrm>
            <a:off x="2692707" y="5564154"/>
            <a:ext cx="1347141"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サポートデスクからの</a:t>
            </a:r>
            <a:endPar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機器</a:t>
            </a:r>
            <a:r>
              <a:rPr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状況確認</a:t>
            </a:r>
            <a:endParaRPr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3 </a:t>
            </a:r>
            <a:r>
              <a:rPr kumimoji="1" lang="ja-JP" altLang="en-US" sz="1100" b="1" dirty="0" smtClean="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件）</a:t>
            </a:r>
            <a:endParaRPr kumimoji="1" lang="ja-JP" altLang="en-US" sz="1100" b="1" dirty="0">
              <a:solidFill>
                <a:srgbClr val="0070C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40783" y="5081610"/>
            <a:ext cx="1472108" cy="895900"/>
          </a:xfrm>
          <a:prstGeom prst="rect">
            <a:avLst/>
          </a:prstGeom>
          <a:pattFill prst="pct60">
            <a:fgClr>
              <a:schemeClr val="accent6">
                <a:lumMod val="20000"/>
                <a:lumOff val="80000"/>
              </a:schemeClr>
            </a:fgClr>
            <a:bgClr>
              <a:schemeClr val="bg1"/>
            </a:bgClr>
          </a:pattFill>
          <a:ln w="3175">
            <a:solidFill>
              <a:schemeClr val="accent6"/>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lumMod val="85000"/>
                    <a:lumOff val="15000"/>
                  </a:schemeClr>
                </a:solidFill>
              </a:rPr>
              <a:t>月次で支援対象企業へ提出しているアタック状のレポートの見方や、ユーザ管理画面の見方に関する問い合わせ　等</a:t>
            </a:r>
            <a:endParaRPr kumimoji="1" lang="ja-JP" altLang="en-US" sz="1000" dirty="0">
              <a:solidFill>
                <a:schemeClr val="tx1">
                  <a:lumMod val="85000"/>
                  <a:lumOff val="15000"/>
                </a:schemeClr>
              </a:solidFill>
            </a:endParaRPr>
          </a:p>
        </p:txBody>
      </p:sp>
      <p:sp>
        <p:nvSpPr>
          <p:cNvPr id="25" name="正方形/長方形 24"/>
          <p:cNvSpPr/>
          <p:nvPr/>
        </p:nvSpPr>
        <p:spPr>
          <a:xfrm>
            <a:off x="921157" y="6084731"/>
            <a:ext cx="1472108" cy="437670"/>
          </a:xfrm>
          <a:prstGeom prst="rect">
            <a:avLst/>
          </a:prstGeom>
          <a:pattFill prst="pct50">
            <a:fgClr>
              <a:schemeClr val="tx2">
                <a:lumMod val="20000"/>
                <a:lumOff val="80000"/>
              </a:schemeClr>
            </a:fgClr>
            <a:bgClr>
              <a:schemeClr val="bg1"/>
            </a:bgClr>
          </a:pattFill>
          <a:ln w="3175">
            <a:solidFill>
              <a:srgbClr val="0070C0"/>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smtClean="0">
                <a:solidFill>
                  <a:schemeClr val="tx1">
                    <a:lumMod val="85000"/>
                    <a:lumOff val="15000"/>
                  </a:schemeClr>
                </a:solidFill>
              </a:rPr>
              <a:t>特定のアプリのインストール可否等の相談　等</a:t>
            </a:r>
            <a:endParaRPr kumimoji="1" lang="ja-JP" altLang="en-US" sz="1000" dirty="0">
              <a:solidFill>
                <a:schemeClr val="tx1">
                  <a:lumMod val="85000"/>
                  <a:lumOff val="15000"/>
                </a:schemeClr>
              </a:solidFill>
            </a:endParaRPr>
          </a:p>
        </p:txBody>
      </p:sp>
      <p:sp>
        <p:nvSpPr>
          <p:cNvPr id="32" name="正方形/長方形 31"/>
          <p:cNvSpPr/>
          <p:nvPr/>
        </p:nvSpPr>
        <p:spPr>
          <a:xfrm>
            <a:off x="5912996" y="1693834"/>
            <a:ext cx="3719953" cy="2031557"/>
          </a:xfrm>
          <a:prstGeom prst="rect">
            <a:avLst/>
          </a:prstGeom>
          <a:pattFill prst="pct50">
            <a:fgClr>
              <a:schemeClr val="accent3">
                <a:lumMod val="20000"/>
                <a:lumOff val="80000"/>
              </a:schemeClr>
            </a:fgClr>
            <a:bgClr>
              <a:schemeClr val="bg1"/>
            </a:bgClr>
          </a:pattFill>
          <a:ln w="31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b="1" dirty="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レポートに</a:t>
            </a:r>
            <a:r>
              <a:rPr lang="ja-JP" altLang="en-US" sz="1200" b="1" dirty="0" smtClean="0">
                <a:solidFill>
                  <a:srgbClr val="00B05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関する対応相談</a:t>
            </a:r>
            <a:r>
              <a:rPr lang="ja-JP" altLang="en-US" sz="12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の詳細</a:t>
            </a:r>
            <a:endParaRPr lang="en-US" altLang="ja-JP" sz="12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200" dirty="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テキスト ボックス 33"/>
          <p:cNvSpPr txBox="1"/>
          <p:nvPr/>
        </p:nvSpPr>
        <p:spPr bwMode="auto">
          <a:xfrm>
            <a:off x="5973885" y="1962029"/>
            <a:ext cx="3493935" cy="17565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spcAft>
                <a:spcPts val="600"/>
              </a:spcAft>
            </a:pPr>
            <a:r>
              <a:rPr lang="ja-JP" altLang="en-US" sz="1100" b="1" dirty="0" smtClean="0">
                <a:solidFill>
                  <a:schemeClr val="tx1">
                    <a:lumMod val="85000"/>
                    <a:lumOff val="15000"/>
                  </a:schemeClr>
                </a:solidFill>
              </a:rPr>
              <a:t>＜申告内容＞</a:t>
            </a:r>
            <a:endParaRPr lang="en-US" altLang="ja-JP" sz="1100" b="1" dirty="0" smtClean="0">
              <a:solidFill>
                <a:schemeClr val="tx1">
                  <a:lumMod val="85000"/>
                  <a:lumOff val="15000"/>
                </a:schemeClr>
              </a:solidFill>
            </a:endParaRPr>
          </a:p>
          <a:p>
            <a:pPr marL="87313">
              <a:spcAft>
                <a:spcPts val="600"/>
              </a:spcAft>
            </a:pPr>
            <a:r>
              <a:rPr lang="ja-JP" altLang="en-US" sz="1100" dirty="0" smtClean="0">
                <a:solidFill>
                  <a:schemeClr val="tx1">
                    <a:lumMod val="85000"/>
                    <a:lumOff val="15000"/>
                  </a:schemeClr>
                </a:solidFill>
              </a:rPr>
              <a:t>「</a:t>
            </a:r>
            <a:r>
              <a:rPr lang="ja-JP" altLang="en-US" sz="1100" dirty="0">
                <a:solidFill>
                  <a:schemeClr val="tx1">
                    <a:lumMod val="85000"/>
                    <a:lumOff val="15000"/>
                  </a:schemeClr>
                </a:solidFill>
              </a:rPr>
              <a:t>レポートを見ると危ない通信をたくさんブロックした形跡があるがどうしたらよいか」</a:t>
            </a:r>
            <a:endParaRPr lang="en-US" altLang="ja-JP" sz="1100" dirty="0">
              <a:solidFill>
                <a:schemeClr val="tx1">
                  <a:lumMod val="85000"/>
                  <a:lumOff val="15000"/>
                </a:schemeClr>
              </a:solidFill>
            </a:endParaRPr>
          </a:p>
          <a:p>
            <a:pPr>
              <a:spcAft>
                <a:spcPts val="600"/>
              </a:spcAft>
            </a:pPr>
            <a:r>
              <a:rPr lang="ja-JP" altLang="en-US" sz="1100" b="1" dirty="0" smtClean="0">
                <a:solidFill>
                  <a:schemeClr val="tx1">
                    <a:lumMod val="85000"/>
                    <a:lumOff val="15000"/>
                  </a:schemeClr>
                </a:solidFill>
              </a:rPr>
              <a:t>＜対応内容＞</a:t>
            </a:r>
            <a:endParaRPr lang="en-US" altLang="ja-JP" sz="1100" b="1" dirty="0">
              <a:solidFill>
                <a:schemeClr val="tx1">
                  <a:lumMod val="85000"/>
                  <a:lumOff val="15000"/>
                </a:schemeClr>
              </a:solidFill>
            </a:endParaRPr>
          </a:p>
          <a:p>
            <a:pPr marL="176213" indent="-88900">
              <a:spcAft>
                <a:spcPts val="600"/>
              </a:spcAft>
              <a:buFont typeface="Arial" panose="020B0604020202020204" pitchFamily="34" charset="0"/>
              <a:buChar char="•"/>
            </a:pPr>
            <a:r>
              <a:rPr lang="ja-JP" altLang="en-US" sz="1100" dirty="0" smtClean="0">
                <a:solidFill>
                  <a:schemeClr val="tx1">
                    <a:lumMod val="85000"/>
                    <a:lumOff val="15000"/>
                  </a:schemeClr>
                </a:solidFill>
              </a:rPr>
              <a:t>申告内容（</a:t>
            </a:r>
            <a:r>
              <a:rPr lang="en-US" altLang="ja-JP" sz="1100" dirty="0" smtClean="0">
                <a:solidFill>
                  <a:schemeClr val="tx1">
                    <a:lumMod val="85000"/>
                    <a:lumOff val="15000"/>
                  </a:schemeClr>
                </a:solidFill>
              </a:rPr>
              <a:t>IP</a:t>
            </a:r>
            <a:r>
              <a:rPr lang="ja-JP" altLang="en-US" sz="1100" dirty="0" smtClean="0">
                <a:solidFill>
                  <a:schemeClr val="tx1">
                    <a:lumMod val="85000"/>
                    <a:lumOff val="15000"/>
                  </a:schemeClr>
                </a:solidFill>
              </a:rPr>
              <a:t>アドレス等）を確認。</a:t>
            </a:r>
            <a:endParaRPr lang="en-US" altLang="ja-JP" sz="1100" dirty="0" smtClean="0">
              <a:solidFill>
                <a:schemeClr val="tx1">
                  <a:lumMod val="85000"/>
                  <a:lumOff val="15000"/>
                </a:schemeClr>
              </a:solidFill>
            </a:endParaRPr>
          </a:p>
          <a:p>
            <a:pPr marL="176213" indent="-88900">
              <a:spcAft>
                <a:spcPts val="600"/>
              </a:spcAft>
              <a:buFont typeface="Arial" panose="020B0604020202020204" pitchFamily="34" charset="0"/>
              <a:buChar char="•"/>
            </a:pPr>
            <a:r>
              <a:rPr lang="ja-JP" altLang="en-US" sz="1100" dirty="0" smtClean="0">
                <a:solidFill>
                  <a:schemeClr val="tx1">
                    <a:lumMod val="85000"/>
                    <a:lumOff val="15000"/>
                  </a:schemeClr>
                </a:solidFill>
              </a:rPr>
              <a:t>申告</a:t>
            </a:r>
            <a:r>
              <a:rPr lang="ja-JP" altLang="en-US" sz="1100" dirty="0">
                <a:solidFill>
                  <a:schemeClr val="tx1">
                    <a:lumMod val="85000"/>
                    <a:lumOff val="15000"/>
                  </a:schemeClr>
                </a:solidFill>
              </a:rPr>
              <a:t>の</a:t>
            </a:r>
            <a:r>
              <a:rPr lang="en-US" altLang="ja-JP" sz="1100" dirty="0" smtClean="0">
                <a:solidFill>
                  <a:schemeClr val="tx1">
                    <a:lumMod val="85000"/>
                    <a:lumOff val="15000"/>
                  </a:schemeClr>
                </a:solidFill>
              </a:rPr>
              <a:t>IP</a:t>
            </a:r>
            <a:r>
              <a:rPr lang="ja-JP" altLang="en-US" sz="1100" dirty="0" smtClean="0">
                <a:solidFill>
                  <a:schemeClr val="tx1">
                    <a:lumMod val="85000"/>
                    <a:lumOff val="15000"/>
                  </a:schemeClr>
                </a:solidFill>
              </a:rPr>
              <a:t>アドレスだけで</a:t>
            </a:r>
            <a:r>
              <a:rPr lang="ja-JP" altLang="en-US" sz="1100" dirty="0">
                <a:solidFill>
                  <a:schemeClr val="tx1">
                    <a:lumMod val="85000"/>
                    <a:lumOff val="15000"/>
                  </a:schemeClr>
                </a:solidFill>
              </a:rPr>
              <a:t>なくそれ以外の</a:t>
            </a:r>
            <a:r>
              <a:rPr lang="en-US" altLang="ja-JP" sz="1100" dirty="0" smtClean="0">
                <a:solidFill>
                  <a:schemeClr val="tx1">
                    <a:lumMod val="85000"/>
                    <a:lumOff val="15000"/>
                  </a:schemeClr>
                </a:solidFill>
              </a:rPr>
              <a:t>IP</a:t>
            </a:r>
            <a:r>
              <a:rPr lang="ja-JP" altLang="en-US" sz="1100" dirty="0" smtClean="0">
                <a:solidFill>
                  <a:schemeClr val="tx1">
                    <a:lumMod val="85000"/>
                    <a:lumOff val="15000"/>
                  </a:schemeClr>
                </a:solidFill>
              </a:rPr>
              <a:t>アドレスも</a:t>
            </a:r>
            <a:r>
              <a:rPr lang="ja-JP" altLang="en-US" sz="1100" dirty="0">
                <a:solidFill>
                  <a:schemeClr val="tx1">
                    <a:lumMod val="85000"/>
                    <a:lumOff val="15000"/>
                  </a:schemeClr>
                </a:solidFill>
              </a:rPr>
              <a:t>検知されており、発生源の特定不可。根本的な原因がローカル</a:t>
            </a:r>
            <a:r>
              <a:rPr lang="en-US" altLang="ja-JP" sz="1100" dirty="0">
                <a:solidFill>
                  <a:schemeClr val="tx1">
                    <a:lumMod val="85000"/>
                    <a:lumOff val="15000"/>
                  </a:schemeClr>
                </a:solidFill>
              </a:rPr>
              <a:t>PC</a:t>
            </a:r>
            <a:r>
              <a:rPr lang="ja-JP" altLang="en-US" sz="1100" dirty="0">
                <a:solidFill>
                  <a:schemeClr val="tx1">
                    <a:lumMod val="85000"/>
                    <a:lumOff val="15000"/>
                  </a:schemeClr>
                </a:solidFill>
              </a:rPr>
              <a:t>に</a:t>
            </a:r>
            <a:r>
              <a:rPr lang="ja-JP" altLang="en-US" sz="1100" dirty="0" smtClean="0">
                <a:solidFill>
                  <a:schemeClr val="tx1">
                    <a:lumMod val="85000"/>
                    <a:lumOff val="15000"/>
                  </a:schemeClr>
                </a:solidFill>
              </a:rPr>
              <a:t>ある場合は</a:t>
            </a:r>
            <a:r>
              <a:rPr lang="en-US" altLang="ja-JP" sz="1100" dirty="0">
                <a:solidFill>
                  <a:schemeClr val="tx1">
                    <a:lumMod val="85000"/>
                    <a:lumOff val="15000"/>
                  </a:schemeClr>
                </a:solidFill>
              </a:rPr>
              <a:t>PC</a:t>
            </a:r>
            <a:r>
              <a:rPr lang="ja-JP" altLang="en-US" sz="1100" dirty="0">
                <a:solidFill>
                  <a:schemeClr val="tx1">
                    <a:lumMod val="85000"/>
                    <a:lumOff val="15000"/>
                  </a:schemeClr>
                </a:solidFill>
              </a:rPr>
              <a:t>側のフルスキャン</a:t>
            </a:r>
            <a:r>
              <a:rPr lang="ja-JP" altLang="en-US" sz="1100" dirty="0" smtClean="0">
                <a:solidFill>
                  <a:schemeClr val="tx1">
                    <a:lumMod val="85000"/>
                    <a:lumOff val="15000"/>
                  </a:schemeClr>
                </a:solidFill>
              </a:rPr>
              <a:t>をご案内。</a:t>
            </a:r>
            <a:endParaRPr lang="ja-JP" altLang="en-US" sz="1100" dirty="0">
              <a:solidFill>
                <a:schemeClr val="tx1">
                  <a:lumMod val="85000"/>
                  <a:lumOff val="15000"/>
                </a:schemeClr>
              </a:solidFill>
            </a:endParaRPr>
          </a:p>
        </p:txBody>
      </p:sp>
      <p:sp>
        <p:nvSpPr>
          <p:cNvPr id="35" name="正方形/長方形 34"/>
          <p:cNvSpPr/>
          <p:nvPr/>
        </p:nvSpPr>
        <p:spPr>
          <a:xfrm>
            <a:off x="5912996" y="3769208"/>
            <a:ext cx="3719954" cy="2767767"/>
          </a:xfrm>
          <a:prstGeom prst="rect">
            <a:avLst/>
          </a:prstGeom>
          <a:solidFill>
            <a:srgbClr val="FFFFCC">
              <a:alpha val="60000"/>
            </a:srgbClr>
          </a:solid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200" b="1" dirty="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sz="1200" b="1" dirty="0" smtClean="0">
                <a:solidFill>
                  <a:srgbClr val="FFC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rPr>
              <a:t>感染疑い対応</a:t>
            </a:r>
            <a:r>
              <a:rPr lang="ja-JP" altLang="en-US" sz="12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の詳細</a:t>
            </a:r>
            <a:endParaRPr lang="en-US" altLang="ja-JP" sz="12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200" dirty="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bwMode="auto">
          <a:xfrm>
            <a:off x="5995133" y="4002378"/>
            <a:ext cx="3695718" cy="24336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spcAft>
                <a:spcPts val="600"/>
              </a:spcAft>
            </a:pPr>
            <a:r>
              <a:rPr lang="ja-JP" altLang="en-US" sz="1100" b="1" dirty="0" smtClean="0">
                <a:solidFill>
                  <a:schemeClr val="tx1">
                    <a:lumMod val="85000"/>
                    <a:lumOff val="15000"/>
                  </a:schemeClr>
                </a:solidFill>
              </a:rPr>
              <a:t>＜申告内容＞</a:t>
            </a:r>
            <a:endParaRPr lang="en-US" altLang="ja-JP" sz="1100" b="1" dirty="0" smtClean="0">
              <a:solidFill>
                <a:schemeClr val="tx1">
                  <a:lumMod val="85000"/>
                  <a:lumOff val="15000"/>
                </a:schemeClr>
              </a:solidFill>
            </a:endParaRPr>
          </a:p>
          <a:p>
            <a:pPr marL="87313">
              <a:spcAft>
                <a:spcPts val="600"/>
              </a:spcAft>
            </a:pPr>
            <a:r>
              <a:rPr lang="ja-JP" altLang="en-US" sz="1100" dirty="0" smtClean="0">
                <a:solidFill>
                  <a:schemeClr val="tx1">
                    <a:lumMod val="85000"/>
                    <a:lumOff val="15000"/>
                  </a:schemeClr>
                </a:solidFill>
              </a:rPr>
              <a:t>「送った</a:t>
            </a:r>
            <a:r>
              <a:rPr lang="ja-JP" altLang="en-US" sz="1100" dirty="0">
                <a:solidFill>
                  <a:schemeClr val="tx1">
                    <a:lumMod val="85000"/>
                    <a:lumOff val="15000"/>
                  </a:schemeClr>
                </a:solidFill>
              </a:rPr>
              <a:t>覚えのないメールが送信されており、受信先でウイルス検知</a:t>
            </a:r>
            <a:r>
              <a:rPr lang="ja-JP" altLang="en-US" sz="1100" dirty="0" smtClean="0">
                <a:solidFill>
                  <a:schemeClr val="tx1">
                    <a:lumMod val="85000"/>
                    <a:lumOff val="15000"/>
                  </a:schemeClr>
                </a:solidFill>
              </a:rPr>
              <a:t>されたようだ。</a:t>
            </a:r>
            <a:r>
              <a:rPr lang="en-US" altLang="ja-JP" sz="1100" dirty="0" smtClean="0">
                <a:solidFill>
                  <a:schemeClr val="tx1">
                    <a:lumMod val="85000"/>
                    <a:lumOff val="15000"/>
                  </a:schemeClr>
                </a:solidFill>
              </a:rPr>
              <a:t>UTM</a:t>
            </a:r>
            <a:r>
              <a:rPr lang="ja-JP" altLang="en-US" sz="1100" dirty="0" smtClean="0">
                <a:solidFill>
                  <a:schemeClr val="tx1">
                    <a:lumMod val="85000"/>
                    <a:lumOff val="15000"/>
                  </a:schemeClr>
                </a:solidFill>
              </a:rPr>
              <a:t>のログを確認してほしい」</a:t>
            </a:r>
            <a:endParaRPr lang="en-US" altLang="ja-JP" sz="1100" dirty="0">
              <a:solidFill>
                <a:schemeClr val="tx1">
                  <a:lumMod val="85000"/>
                  <a:lumOff val="15000"/>
                </a:schemeClr>
              </a:solidFill>
            </a:endParaRPr>
          </a:p>
          <a:p>
            <a:pPr>
              <a:spcAft>
                <a:spcPts val="300"/>
              </a:spcAft>
            </a:pPr>
            <a:r>
              <a:rPr lang="ja-JP" altLang="en-US" sz="1100" b="1" dirty="0" smtClean="0">
                <a:solidFill>
                  <a:schemeClr val="tx1">
                    <a:lumMod val="85000"/>
                    <a:lumOff val="15000"/>
                  </a:schemeClr>
                </a:solidFill>
              </a:rPr>
              <a:t>＜対応内容＞</a:t>
            </a:r>
            <a:endParaRPr lang="en-US" altLang="ja-JP" sz="1100" b="1" dirty="0">
              <a:solidFill>
                <a:schemeClr val="tx1">
                  <a:lumMod val="85000"/>
                  <a:lumOff val="15000"/>
                </a:schemeClr>
              </a:solidFill>
            </a:endParaRPr>
          </a:p>
          <a:p>
            <a:pPr marL="176213" indent="-88900">
              <a:buFont typeface="Arial" panose="020B0604020202020204" pitchFamily="34" charset="0"/>
              <a:buChar char="•"/>
            </a:pPr>
            <a:r>
              <a:rPr lang="ja-JP" altLang="en-US" sz="1100" dirty="0">
                <a:solidFill>
                  <a:schemeClr val="tx1">
                    <a:lumMod val="85000"/>
                    <a:lumOff val="15000"/>
                  </a:schemeClr>
                </a:solidFill>
              </a:rPr>
              <a:t>以下の三つの可能性および対策を</a:t>
            </a:r>
            <a:r>
              <a:rPr lang="ja-JP" altLang="en-US" sz="1100" dirty="0" smtClean="0">
                <a:solidFill>
                  <a:schemeClr val="tx1">
                    <a:lumMod val="85000"/>
                    <a:lumOff val="15000"/>
                  </a:schemeClr>
                </a:solidFill>
              </a:rPr>
              <a:t>ご案内し、フルスキャン実施のためのウイルス対策ソフトの確認等を遠隔で実施。</a:t>
            </a:r>
            <a:endParaRPr lang="en-US" altLang="ja-JP" sz="1100" dirty="0" smtClean="0">
              <a:solidFill>
                <a:schemeClr val="tx1">
                  <a:lumMod val="85000"/>
                  <a:lumOff val="15000"/>
                </a:schemeClr>
              </a:solidFill>
            </a:endParaRPr>
          </a:p>
          <a:p>
            <a:pPr marL="87313"/>
            <a:r>
              <a:rPr lang="ja-JP" altLang="en-US" sz="1050" dirty="0" smtClean="0">
                <a:solidFill>
                  <a:schemeClr val="tx1">
                    <a:lumMod val="85000"/>
                    <a:lumOff val="15000"/>
                  </a:schemeClr>
                </a:solidFill>
              </a:rPr>
              <a:t>①</a:t>
            </a:r>
            <a:r>
              <a:rPr lang="en-US" altLang="ja-JP" sz="1050" dirty="0">
                <a:solidFill>
                  <a:schemeClr val="tx1">
                    <a:lumMod val="85000"/>
                    <a:lumOff val="15000"/>
                  </a:schemeClr>
                </a:solidFill>
              </a:rPr>
              <a:t>PC</a:t>
            </a:r>
            <a:r>
              <a:rPr lang="ja-JP" altLang="en-US" sz="1050" dirty="0">
                <a:solidFill>
                  <a:schemeClr val="tx1">
                    <a:lumMod val="85000"/>
                    <a:lumOff val="15000"/>
                  </a:schemeClr>
                </a:solidFill>
              </a:rPr>
              <a:t>がマルウェアに感染して</a:t>
            </a:r>
            <a:r>
              <a:rPr lang="ja-JP" altLang="en-US" sz="1050" dirty="0" smtClean="0">
                <a:solidFill>
                  <a:schemeClr val="tx1">
                    <a:lumMod val="85000"/>
                    <a:lumOff val="15000"/>
                  </a:schemeClr>
                </a:solidFill>
              </a:rPr>
              <a:t>いる</a:t>
            </a:r>
            <a:endParaRPr lang="en-US" altLang="ja-JP" sz="1050" dirty="0" smtClean="0">
              <a:solidFill>
                <a:schemeClr val="tx1">
                  <a:lumMod val="85000"/>
                  <a:lumOff val="15000"/>
                </a:schemeClr>
              </a:solidFill>
            </a:endParaRPr>
          </a:p>
          <a:p>
            <a:pPr marL="273050"/>
            <a:r>
              <a:rPr lang="ja-JP" altLang="en-US" sz="1050" dirty="0" smtClean="0">
                <a:solidFill>
                  <a:schemeClr val="tx1">
                    <a:lumMod val="85000"/>
                    <a:lumOff val="15000"/>
                  </a:schemeClr>
                </a:solidFill>
              </a:rPr>
              <a:t>⇒対策は</a:t>
            </a:r>
            <a:r>
              <a:rPr lang="en-US" altLang="ja-JP" sz="1050" dirty="0" smtClean="0">
                <a:solidFill>
                  <a:schemeClr val="tx1">
                    <a:lumMod val="85000"/>
                    <a:lumOff val="15000"/>
                  </a:schemeClr>
                </a:solidFill>
              </a:rPr>
              <a:t>PC</a:t>
            </a:r>
            <a:r>
              <a:rPr lang="ja-JP" altLang="en-US" sz="1050" dirty="0" smtClean="0">
                <a:solidFill>
                  <a:schemeClr val="tx1">
                    <a:lumMod val="85000"/>
                    <a:lumOff val="15000"/>
                  </a:schemeClr>
                </a:solidFill>
              </a:rPr>
              <a:t>フルスキャン</a:t>
            </a:r>
            <a:endParaRPr lang="ja-JP" altLang="en-US" sz="1050" dirty="0">
              <a:solidFill>
                <a:schemeClr val="tx1">
                  <a:lumMod val="85000"/>
                  <a:lumOff val="15000"/>
                </a:schemeClr>
              </a:solidFill>
            </a:endParaRPr>
          </a:p>
          <a:p>
            <a:pPr marL="87313"/>
            <a:r>
              <a:rPr lang="ja-JP" altLang="en-US" sz="1050" dirty="0" smtClean="0">
                <a:solidFill>
                  <a:schemeClr val="tx1">
                    <a:lumMod val="85000"/>
                    <a:lumOff val="15000"/>
                  </a:schemeClr>
                </a:solidFill>
              </a:rPr>
              <a:t>②</a:t>
            </a:r>
            <a:r>
              <a:rPr lang="ja-JP" altLang="en-US" sz="1050" dirty="0">
                <a:solidFill>
                  <a:schemeClr val="tx1">
                    <a:lumMod val="85000"/>
                    <a:lumOff val="15000"/>
                  </a:schemeClr>
                </a:solidFill>
              </a:rPr>
              <a:t>情報が抜き取られ、アドレスを偽装されて</a:t>
            </a:r>
            <a:r>
              <a:rPr lang="ja-JP" altLang="en-US" sz="1050" dirty="0" smtClean="0">
                <a:solidFill>
                  <a:schemeClr val="tx1">
                    <a:lumMod val="85000"/>
                    <a:lumOff val="15000"/>
                  </a:schemeClr>
                </a:solidFill>
              </a:rPr>
              <a:t>いる</a:t>
            </a:r>
            <a:endParaRPr lang="en-US" altLang="ja-JP" sz="1050" dirty="0">
              <a:solidFill>
                <a:schemeClr val="tx1">
                  <a:lumMod val="85000"/>
                  <a:lumOff val="15000"/>
                </a:schemeClr>
              </a:solidFill>
            </a:endParaRPr>
          </a:p>
          <a:p>
            <a:pPr marL="395288" indent="-122238"/>
            <a:r>
              <a:rPr lang="ja-JP" altLang="en-US" sz="1050" dirty="0" smtClean="0">
                <a:solidFill>
                  <a:schemeClr val="tx1">
                    <a:lumMod val="85000"/>
                    <a:lumOff val="15000"/>
                  </a:schemeClr>
                </a:solidFill>
              </a:rPr>
              <a:t>⇒対策は</a:t>
            </a:r>
            <a:r>
              <a:rPr lang="en-US" altLang="ja-JP" sz="1050" dirty="0" smtClean="0">
                <a:solidFill>
                  <a:schemeClr val="tx1">
                    <a:lumMod val="85000"/>
                    <a:lumOff val="15000"/>
                  </a:schemeClr>
                </a:solidFill>
              </a:rPr>
              <a:t>PW</a:t>
            </a:r>
            <a:r>
              <a:rPr lang="ja-JP" altLang="en-US" sz="1050" dirty="0">
                <a:solidFill>
                  <a:schemeClr val="tx1">
                    <a:lumMod val="85000"/>
                    <a:lumOff val="15000"/>
                  </a:schemeClr>
                </a:solidFill>
              </a:rPr>
              <a:t>変更などのセキュリティ強化</a:t>
            </a:r>
            <a:r>
              <a:rPr lang="ja-JP" altLang="en-US" sz="1050" dirty="0" smtClean="0">
                <a:solidFill>
                  <a:schemeClr val="tx1">
                    <a:lumMod val="85000"/>
                    <a:lumOff val="15000"/>
                  </a:schemeClr>
                </a:solidFill>
              </a:rPr>
              <a:t>、</a:t>
            </a:r>
            <a:r>
              <a:rPr lang="en-US" altLang="ja-JP" sz="1050" dirty="0" smtClean="0">
                <a:solidFill>
                  <a:schemeClr val="tx1">
                    <a:lumMod val="85000"/>
                    <a:lumOff val="15000"/>
                  </a:schemeClr>
                </a:solidFill>
              </a:rPr>
              <a:t/>
            </a:r>
            <a:br>
              <a:rPr lang="en-US" altLang="ja-JP" sz="1050" dirty="0" smtClean="0">
                <a:solidFill>
                  <a:schemeClr val="tx1">
                    <a:lumMod val="85000"/>
                    <a:lumOff val="15000"/>
                  </a:schemeClr>
                </a:solidFill>
              </a:rPr>
            </a:br>
            <a:r>
              <a:rPr lang="ja-JP" altLang="en-US" sz="1050" dirty="0" smtClean="0">
                <a:solidFill>
                  <a:schemeClr val="tx1">
                    <a:lumMod val="85000"/>
                    <a:lumOff val="15000"/>
                  </a:schemeClr>
                </a:solidFill>
              </a:rPr>
              <a:t>メールサーバ</a:t>
            </a:r>
            <a:r>
              <a:rPr lang="ja-JP" altLang="en-US" sz="1050" dirty="0">
                <a:solidFill>
                  <a:schemeClr val="tx1">
                    <a:lumMod val="85000"/>
                    <a:lumOff val="15000"/>
                  </a:schemeClr>
                </a:solidFill>
              </a:rPr>
              <a:t>への</a:t>
            </a:r>
            <a:r>
              <a:rPr lang="ja-JP" altLang="en-US" sz="1050" dirty="0" smtClean="0">
                <a:solidFill>
                  <a:schemeClr val="tx1">
                    <a:lumMod val="85000"/>
                    <a:lumOff val="15000"/>
                  </a:schemeClr>
                </a:solidFill>
              </a:rPr>
              <a:t>問い合わせ</a:t>
            </a:r>
            <a:endParaRPr lang="en-US" altLang="ja-JP" sz="1050" dirty="0" smtClean="0">
              <a:solidFill>
                <a:schemeClr val="tx1">
                  <a:lumMod val="85000"/>
                  <a:lumOff val="15000"/>
                </a:schemeClr>
              </a:solidFill>
            </a:endParaRPr>
          </a:p>
          <a:p>
            <a:pPr marL="87313"/>
            <a:r>
              <a:rPr lang="ja-JP" altLang="en-US" sz="1050" dirty="0" smtClean="0">
                <a:solidFill>
                  <a:schemeClr val="tx1">
                    <a:lumMod val="85000"/>
                    <a:lumOff val="15000"/>
                  </a:schemeClr>
                </a:solidFill>
              </a:rPr>
              <a:t>③</a:t>
            </a:r>
            <a:r>
              <a:rPr lang="ja-JP" altLang="en-US" sz="1050" dirty="0">
                <a:solidFill>
                  <a:schemeClr val="tx1">
                    <a:lumMod val="85000"/>
                    <a:lumOff val="15000"/>
                  </a:schemeClr>
                </a:solidFill>
              </a:rPr>
              <a:t>サーバが不正に操作されて</a:t>
            </a:r>
            <a:r>
              <a:rPr lang="ja-JP" altLang="en-US" sz="1050" dirty="0" smtClean="0">
                <a:solidFill>
                  <a:schemeClr val="tx1">
                    <a:lumMod val="85000"/>
                    <a:lumOff val="15000"/>
                  </a:schemeClr>
                </a:solidFill>
              </a:rPr>
              <a:t>いる</a:t>
            </a:r>
            <a:endParaRPr lang="en-US" altLang="ja-JP" sz="1050" dirty="0" smtClean="0">
              <a:solidFill>
                <a:schemeClr val="tx1">
                  <a:lumMod val="85000"/>
                  <a:lumOff val="15000"/>
                </a:schemeClr>
              </a:solidFill>
            </a:endParaRPr>
          </a:p>
          <a:p>
            <a:pPr marL="273050"/>
            <a:r>
              <a:rPr lang="ja-JP" altLang="en-US" sz="1050" dirty="0" smtClean="0">
                <a:solidFill>
                  <a:schemeClr val="tx1">
                    <a:lumMod val="85000"/>
                    <a:lumOff val="15000"/>
                  </a:schemeClr>
                </a:solidFill>
              </a:rPr>
              <a:t>⇒対策はメールサーバ</a:t>
            </a:r>
            <a:r>
              <a:rPr lang="ja-JP" altLang="en-US" sz="1050" dirty="0">
                <a:solidFill>
                  <a:schemeClr val="tx1">
                    <a:lumMod val="85000"/>
                    <a:lumOff val="15000"/>
                  </a:schemeClr>
                </a:solidFill>
              </a:rPr>
              <a:t>への</a:t>
            </a:r>
            <a:r>
              <a:rPr lang="ja-JP" altLang="en-US" sz="1050" dirty="0" smtClean="0">
                <a:solidFill>
                  <a:schemeClr val="tx1">
                    <a:lumMod val="85000"/>
                    <a:lumOff val="15000"/>
                  </a:schemeClr>
                </a:solidFill>
              </a:rPr>
              <a:t>問い合わせ</a:t>
            </a:r>
            <a:endParaRPr lang="en-US" altLang="ja-JP" sz="1050" dirty="0" smtClean="0">
              <a:solidFill>
                <a:schemeClr val="tx1">
                  <a:lumMod val="85000"/>
                  <a:lumOff val="15000"/>
                </a:schemeClr>
              </a:solidFill>
            </a:endParaRPr>
          </a:p>
        </p:txBody>
      </p:sp>
      <p:cxnSp>
        <p:nvCxnSpPr>
          <p:cNvPr id="6" name="直線矢印コネクタ 5"/>
          <p:cNvCxnSpPr/>
          <p:nvPr/>
        </p:nvCxnSpPr>
        <p:spPr>
          <a:xfrm flipH="1" flipV="1">
            <a:off x="3287501" y="2323654"/>
            <a:ext cx="2639995" cy="367866"/>
          </a:xfrm>
          <a:prstGeom prst="straightConnector1">
            <a:avLst/>
          </a:prstGeom>
          <a:ln>
            <a:solidFill>
              <a:srgbClr val="00B050"/>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flipV="1">
            <a:off x="3091763" y="2871402"/>
            <a:ext cx="2821232" cy="1385015"/>
          </a:xfrm>
          <a:prstGeom prst="straightConnector1">
            <a:avLst/>
          </a:prstGeom>
          <a:ln>
            <a:solidFill>
              <a:schemeClr val="accent6"/>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23" idx="3"/>
          </p:cNvCxnSpPr>
          <p:nvPr/>
        </p:nvCxnSpPr>
        <p:spPr>
          <a:xfrm flipV="1">
            <a:off x="1512891" y="4699944"/>
            <a:ext cx="757779" cy="829616"/>
          </a:xfrm>
          <a:prstGeom prst="straightConnector1">
            <a:avLst/>
          </a:prstGeom>
          <a:ln>
            <a:solidFill>
              <a:schemeClr val="accent6">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5" idx="0"/>
          </p:cNvCxnSpPr>
          <p:nvPr/>
        </p:nvCxnSpPr>
        <p:spPr>
          <a:xfrm flipV="1">
            <a:off x="1657211" y="5878260"/>
            <a:ext cx="683234" cy="206471"/>
          </a:xfrm>
          <a:prstGeom prst="straightConnector1">
            <a:avLst/>
          </a:prstGeom>
          <a:ln>
            <a:solidFill>
              <a:srgbClr val="0070C0"/>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0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11</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６．支援終了時の中小企業の意識の変化①（支援後のアンケート結果）</a:t>
            </a:r>
            <a:endParaRPr kumimoji="1" lang="ja-JP" altLang="en-US" dirty="0"/>
          </a:p>
        </p:txBody>
      </p:sp>
      <p:sp>
        <p:nvSpPr>
          <p:cNvPr id="4" name="正方形/長方形 3"/>
          <p:cNvSpPr/>
          <p:nvPr/>
        </p:nvSpPr>
        <p:spPr>
          <a:xfrm>
            <a:off x="272999" y="624416"/>
            <a:ext cx="9360001" cy="1006421"/>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支援終了時のアンケートでは、約</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7</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割の企業がセキュリティ意識が高まったと回答していること、本事業における支援を受けて各サイバーセキュリティ対策の必要性を認識したことがうかがえる。</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また、今後支援事業において実施してほしいこととして、どの企業規模においても「セキュリティ対策に役立つ情報の提供」を期待していることが分かった。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p:cNvSpPr txBox="1"/>
          <p:nvPr/>
        </p:nvSpPr>
        <p:spPr bwMode="auto">
          <a:xfrm>
            <a:off x="272999" y="1679122"/>
            <a:ext cx="7895729"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lvl="0" indent="-176213">
              <a:lnSpc>
                <a:spcPct val="80000"/>
              </a:lnSpc>
              <a:spcBef>
                <a:spcPct val="50000"/>
              </a:spcBef>
              <a:buFont typeface="Wingdings" panose="05000000000000000000" pitchFamily="2" charset="2"/>
              <a:buChar char="n"/>
              <a:tabLst>
                <a:tab pos="2686050" algn="l"/>
              </a:tabLst>
            </a:pPr>
            <a:r>
              <a:rPr kumimoji="1"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支援後の中小企業の実態　</a:t>
            </a:r>
            <a:r>
              <a:rPr kumimoji="1"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n=99</a:t>
            </a:r>
            <a:r>
              <a:rPr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（企業規模別内訳：～</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57</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22</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101</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bwMode="auto">
          <a:xfrm>
            <a:off x="200163" y="1994276"/>
            <a:ext cx="2519950"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＜支援前後の意識の変化＞</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bwMode="auto">
          <a:xfrm>
            <a:off x="325781" y="2181705"/>
            <a:ext cx="2821330" cy="1110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en-US" altLang="ja-JP" sz="1100" b="1" u="sng" dirty="0"/>
              <a:t>69%</a:t>
            </a:r>
            <a:r>
              <a:rPr lang="ja-JP" altLang="en-US" sz="1100" b="1" u="sng" dirty="0"/>
              <a:t>の企業が、セキュリティ意識が高まったと回答しており、中小企業のサイバーセキュリティ対策意識の向上に役立った。</a:t>
            </a:r>
            <a:r>
              <a:rPr lang="ja-JP" altLang="en-US" sz="1100" dirty="0"/>
              <a:t>セキュリティ意識に変化はなかったと回答した企業</a:t>
            </a:r>
            <a:r>
              <a:rPr lang="en-US" altLang="ja-JP" sz="1100" dirty="0"/>
              <a:t>31%</a:t>
            </a:r>
            <a:r>
              <a:rPr lang="ja-JP" altLang="en-US" sz="1100" dirty="0"/>
              <a:t>の多くは、もともとセキュリティ対策意識を持っており、セキュリティ対策の重要性を再認識したと解釈</a:t>
            </a:r>
            <a:r>
              <a:rPr lang="ja-JP" altLang="en-US" sz="1100" dirty="0" smtClean="0"/>
              <a:t>できる。</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0" name="グラフ 9">
            <a:extLst>
              <a:ext uri="{FF2B5EF4-FFF2-40B4-BE49-F238E27FC236}">
                <a16:creationId xmlns:a16="http://schemas.microsoft.com/office/drawing/2014/main" id="{BB37BADC-6396-4D3B-BE93-8491E8E0730A}"/>
              </a:ext>
            </a:extLst>
          </p:cNvPr>
          <p:cNvGraphicFramePr/>
          <p:nvPr>
            <p:extLst>
              <p:ext uri="{D42A27DB-BD31-4B8C-83A1-F6EECF244321}">
                <p14:modId xmlns:p14="http://schemas.microsoft.com/office/powerpoint/2010/main" val="369314533"/>
              </p:ext>
            </p:extLst>
          </p:nvPr>
        </p:nvGraphicFramePr>
        <p:xfrm>
          <a:off x="273050" y="3213149"/>
          <a:ext cx="2804811" cy="2042720"/>
        </p:xfrm>
        <a:graphic>
          <a:graphicData uri="http://schemas.openxmlformats.org/drawingml/2006/chart">
            <c:chart xmlns:c="http://schemas.openxmlformats.org/drawingml/2006/chart" xmlns:r="http://schemas.openxmlformats.org/officeDocument/2006/relationships" r:id="rId2"/>
          </a:graphicData>
        </a:graphic>
      </p:graphicFrame>
      <p:sp>
        <p:nvSpPr>
          <p:cNvPr id="11" name="正方形/長方形 10"/>
          <p:cNvSpPr/>
          <p:nvPr/>
        </p:nvSpPr>
        <p:spPr>
          <a:xfrm>
            <a:off x="373243" y="5340539"/>
            <a:ext cx="407551" cy="119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テキスト ボックス 11"/>
          <p:cNvSpPr txBox="1"/>
          <p:nvPr/>
        </p:nvSpPr>
        <p:spPr bwMode="auto">
          <a:xfrm>
            <a:off x="804160" y="5310056"/>
            <a:ext cx="1430498"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セキュリティ対策意識が高まった</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bwMode="auto">
          <a:xfrm>
            <a:off x="321439" y="5760890"/>
            <a:ext cx="2267991"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87313" indent="-87313" eaLnBrk="1" hangingPunct="1">
              <a:lnSpc>
                <a:spcPct val="80000"/>
              </a:lnSpc>
              <a:spcBef>
                <a:spcPct val="50000"/>
              </a:spcBef>
            </a:pPr>
            <a:r>
              <a:rPr kumimoji="1"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「セキュリティ対策意識は低くなった」の回答はなし</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373243" y="5544183"/>
            <a:ext cx="407551" cy="1197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5" name="テキスト ボックス 14"/>
          <p:cNvSpPr txBox="1"/>
          <p:nvPr/>
        </p:nvSpPr>
        <p:spPr bwMode="auto">
          <a:xfrm>
            <a:off x="804160" y="5513700"/>
            <a:ext cx="1712626"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セキュリティ対策意識に変化はなかった</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円 17"/>
          <p:cNvSpPr/>
          <p:nvPr/>
        </p:nvSpPr>
        <p:spPr>
          <a:xfrm rot="16200000">
            <a:off x="820626" y="3386657"/>
            <a:ext cx="1734381" cy="1714500"/>
          </a:xfrm>
          <a:prstGeom prst="pie">
            <a:avLst>
              <a:gd name="adj1" fmla="val 0"/>
              <a:gd name="adj2" fmla="val 15059222"/>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p:cNvSpPr/>
          <p:nvPr/>
        </p:nvSpPr>
        <p:spPr>
          <a:xfrm>
            <a:off x="476509" y="4651077"/>
            <a:ext cx="752792" cy="295466"/>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smtClean="0"/>
              <a:t>69</a:t>
            </a:r>
            <a:r>
              <a:rPr kumimoji="1" lang="ja-JP" altLang="en-US" sz="1200" b="1" dirty="0" smtClean="0"/>
              <a:t>％</a:t>
            </a:r>
            <a:endParaRPr kumimoji="1" lang="ja-JP" altLang="en-US" sz="1200" b="1" dirty="0"/>
          </a:p>
        </p:txBody>
      </p:sp>
      <p:sp>
        <p:nvSpPr>
          <p:cNvPr id="20" name="テキスト ボックス 19"/>
          <p:cNvSpPr txBox="1"/>
          <p:nvPr/>
        </p:nvSpPr>
        <p:spPr bwMode="auto">
          <a:xfrm>
            <a:off x="3147111" y="1994276"/>
            <a:ext cx="2519950"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＜本事業に参加して感じたこと＞</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bwMode="auto">
          <a:xfrm>
            <a:off x="3264903" y="2181705"/>
            <a:ext cx="3143261" cy="14487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b="1" u="sng" dirty="0"/>
              <a:t>企業規模の大小にかかわらず、本事業でサイバーセキュリティ対策の重要性を感じている</a:t>
            </a:r>
            <a:r>
              <a:rPr lang="ja-JP" altLang="en-US" sz="1100" dirty="0"/>
              <a:t>。</a:t>
            </a:r>
            <a:r>
              <a:rPr lang="en-US" altLang="ja-JP" sz="1100" b="1" u="sng" dirty="0"/>
              <a:t>UTM</a:t>
            </a:r>
            <a:r>
              <a:rPr lang="ja-JP" altLang="en-US" sz="1100" b="1" u="sng" dirty="0"/>
              <a:t>機器の設置は、いずれの企業規模においても</a:t>
            </a:r>
            <a:r>
              <a:rPr lang="en-US" altLang="ja-JP" sz="1100" b="1" u="sng" dirty="0"/>
              <a:t>50%</a:t>
            </a:r>
            <a:r>
              <a:rPr lang="ja-JP" altLang="en-US" sz="1100" b="1" u="sng" dirty="0"/>
              <a:t>以上の企業が必要性を感じており、意識改革のきっかけとなった</a:t>
            </a:r>
            <a:r>
              <a:rPr lang="ja-JP" altLang="en-US" sz="1100" dirty="0"/>
              <a:t>。人材育成や体制構築については、企業規模が大きいほど、意識が高まった傾向であるが、いずれも</a:t>
            </a:r>
            <a:r>
              <a:rPr lang="en-US" altLang="ja-JP" sz="1100" dirty="0"/>
              <a:t>50%</a:t>
            </a:r>
            <a:r>
              <a:rPr lang="ja-JP" altLang="en-US" sz="1100" dirty="0"/>
              <a:t>未満にとどまり、</a:t>
            </a:r>
            <a:r>
              <a:rPr lang="ja-JP" altLang="en-US" sz="1100" b="1" u="sng" dirty="0"/>
              <a:t>インフラ整備に意識が偏重していることが</a:t>
            </a:r>
            <a:r>
              <a:rPr lang="ja-JP" altLang="en-US" sz="1100" b="1" u="sng" dirty="0" smtClean="0"/>
              <a:t>うかがえる。</a:t>
            </a:r>
            <a:endParaRPr kumimoji="1"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2" name="グラフ 21">
            <a:extLst>
              <a:ext uri="{FF2B5EF4-FFF2-40B4-BE49-F238E27FC236}">
                <a16:creationId xmlns:a16="http://schemas.microsoft.com/office/drawing/2014/main" id="{EF7EF64D-610D-450A-99E1-5D66F3A8A42C}"/>
              </a:ext>
            </a:extLst>
          </p:cNvPr>
          <p:cNvGraphicFramePr/>
          <p:nvPr>
            <p:extLst>
              <p:ext uri="{D42A27DB-BD31-4B8C-83A1-F6EECF244321}">
                <p14:modId xmlns:p14="http://schemas.microsoft.com/office/powerpoint/2010/main" val="4200874603"/>
              </p:ext>
            </p:extLst>
          </p:nvPr>
        </p:nvGraphicFramePr>
        <p:xfrm>
          <a:off x="3101227" y="3541330"/>
          <a:ext cx="3651773" cy="2970596"/>
        </p:xfrm>
        <a:graphic>
          <a:graphicData uri="http://schemas.openxmlformats.org/drawingml/2006/chart">
            <c:chart xmlns:c="http://schemas.openxmlformats.org/drawingml/2006/chart" xmlns:r="http://schemas.openxmlformats.org/officeDocument/2006/relationships" r:id="rId3"/>
          </a:graphicData>
        </a:graphic>
      </p:graphicFrame>
      <p:sp>
        <p:nvSpPr>
          <p:cNvPr id="23" name="正方形/長方形 22"/>
          <p:cNvSpPr/>
          <p:nvPr/>
        </p:nvSpPr>
        <p:spPr>
          <a:xfrm>
            <a:off x="3167158" y="6274516"/>
            <a:ext cx="407551" cy="1197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4" name="テキスト ボックス 23"/>
          <p:cNvSpPr txBox="1"/>
          <p:nvPr/>
        </p:nvSpPr>
        <p:spPr bwMode="auto">
          <a:xfrm>
            <a:off x="3538515" y="6244033"/>
            <a:ext cx="90631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名以下の企業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4650361" y="6274516"/>
            <a:ext cx="407551" cy="1197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6" name="テキスト ボックス 25"/>
          <p:cNvSpPr txBox="1"/>
          <p:nvPr/>
        </p:nvSpPr>
        <p:spPr bwMode="auto">
          <a:xfrm>
            <a:off x="5022589" y="6244033"/>
            <a:ext cx="109867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3167158" y="6450726"/>
            <a:ext cx="407551" cy="11972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8" name="テキスト ボックス 27"/>
          <p:cNvSpPr txBox="1"/>
          <p:nvPr/>
        </p:nvSpPr>
        <p:spPr bwMode="auto">
          <a:xfrm>
            <a:off x="3538515" y="6420243"/>
            <a:ext cx="97043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名以上の企業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テキスト ボックス 28"/>
          <p:cNvSpPr txBox="1"/>
          <p:nvPr/>
        </p:nvSpPr>
        <p:spPr bwMode="auto">
          <a:xfrm>
            <a:off x="6334624" y="1994276"/>
            <a:ext cx="3298375"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＜今後支援事業において実施してほしいこと＞</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テキスト ボックス 29"/>
          <p:cNvSpPr txBox="1"/>
          <p:nvPr/>
        </p:nvSpPr>
        <p:spPr bwMode="auto">
          <a:xfrm>
            <a:off x="6452417" y="2181705"/>
            <a:ext cx="3143261" cy="94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dirty="0"/>
              <a:t>どの企業規模においても、具体的な取り組みよりも、</a:t>
            </a:r>
            <a:r>
              <a:rPr lang="ja-JP" altLang="en-US" sz="1100" b="1" u="sng" dirty="0"/>
              <a:t>セキュリティ対策に役立つ情報の提供を期待している傾向</a:t>
            </a:r>
            <a:r>
              <a:rPr lang="ja-JP" altLang="en-US" sz="1100" dirty="0"/>
              <a:t>となった。具体的な施策への落とし込みというよりは、</a:t>
            </a:r>
            <a:r>
              <a:rPr lang="ja-JP" altLang="en-US" sz="1100" b="1" u="sng" dirty="0"/>
              <a:t>自社の状況を見極め、優先順位を決めて対策するための検討への支援を期待されていると想定</a:t>
            </a:r>
            <a:r>
              <a:rPr lang="ja-JP" altLang="en-US" sz="1100" dirty="0" smtClean="0"/>
              <a:t>される。</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31" name="グラフ 30">
            <a:extLst>
              <a:ext uri="{FF2B5EF4-FFF2-40B4-BE49-F238E27FC236}">
                <a16:creationId xmlns:a16="http://schemas.microsoft.com/office/drawing/2014/main" id="{8C26D344-80F9-4A52-8BB4-9186EF24D40B}"/>
              </a:ext>
            </a:extLst>
          </p:cNvPr>
          <p:cNvGraphicFramePr/>
          <p:nvPr>
            <p:extLst>
              <p:ext uri="{D42A27DB-BD31-4B8C-83A1-F6EECF244321}">
                <p14:modId xmlns:p14="http://schemas.microsoft.com/office/powerpoint/2010/main" val="3804008929"/>
              </p:ext>
            </p:extLst>
          </p:nvPr>
        </p:nvGraphicFramePr>
        <p:xfrm>
          <a:off x="6393000" y="3291882"/>
          <a:ext cx="3030750" cy="3078839"/>
        </p:xfrm>
        <a:graphic>
          <a:graphicData uri="http://schemas.openxmlformats.org/drawingml/2006/chart">
            <c:chart xmlns:c="http://schemas.openxmlformats.org/drawingml/2006/chart" xmlns:r="http://schemas.openxmlformats.org/officeDocument/2006/relationships" r:id="rId4"/>
          </a:graphicData>
        </a:graphic>
      </p:graphicFrame>
      <p:sp>
        <p:nvSpPr>
          <p:cNvPr id="32" name="正方形/長方形 31"/>
          <p:cNvSpPr/>
          <p:nvPr/>
        </p:nvSpPr>
        <p:spPr>
          <a:xfrm>
            <a:off x="6524672" y="6276087"/>
            <a:ext cx="407551" cy="1197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3" name="テキスト ボックス 32"/>
          <p:cNvSpPr txBox="1"/>
          <p:nvPr/>
        </p:nvSpPr>
        <p:spPr bwMode="auto">
          <a:xfrm>
            <a:off x="6896029" y="6245604"/>
            <a:ext cx="90631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名以下の企業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007875" y="6276087"/>
            <a:ext cx="407551" cy="1197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5" name="テキスト ボックス 34"/>
          <p:cNvSpPr txBox="1"/>
          <p:nvPr/>
        </p:nvSpPr>
        <p:spPr bwMode="auto">
          <a:xfrm>
            <a:off x="8380103" y="6245604"/>
            <a:ext cx="109867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6524672" y="6452297"/>
            <a:ext cx="407551" cy="11972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7" name="テキスト ボックス 36"/>
          <p:cNvSpPr txBox="1"/>
          <p:nvPr/>
        </p:nvSpPr>
        <p:spPr bwMode="auto">
          <a:xfrm>
            <a:off x="6896029" y="6421814"/>
            <a:ext cx="97043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名以上の企業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3104244" y="3669194"/>
            <a:ext cx="3265390" cy="436605"/>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641370" y="3370550"/>
            <a:ext cx="2954308" cy="436605"/>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bwMode="auto">
          <a:xfrm flipH="1">
            <a:off x="866016" y="3811269"/>
            <a:ext cx="794457" cy="248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kumimoji="1" lang="en-US" altLang="ja-JP"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31</a:t>
            </a:r>
            <a:r>
              <a:rPr kumimoji="1" lang="ja-JP" altLang="en-US"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b="1" dirty="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テキスト ボックス 40"/>
          <p:cNvSpPr txBox="1"/>
          <p:nvPr/>
        </p:nvSpPr>
        <p:spPr bwMode="auto">
          <a:xfrm flipH="1">
            <a:off x="1680049" y="4198826"/>
            <a:ext cx="794457" cy="248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lang="en-US" altLang="ja-JP"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6</a:t>
            </a:r>
            <a:r>
              <a:rPr kumimoji="1" lang="en-US" altLang="ja-JP"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9</a:t>
            </a:r>
            <a:r>
              <a:rPr kumimoji="1" lang="ja-JP" altLang="en-US"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b="1" dirty="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12</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６．支援終了時の中小企業の意識の変化②（支援前後の意識変化）</a:t>
            </a:r>
            <a:endParaRPr kumimoji="1" lang="ja-JP" altLang="en-US" dirty="0"/>
          </a:p>
        </p:txBody>
      </p:sp>
      <p:sp>
        <p:nvSpPr>
          <p:cNvPr id="4" name="正方形/長方形 3"/>
          <p:cNvSpPr/>
          <p:nvPr/>
        </p:nvSpPr>
        <p:spPr>
          <a:xfrm>
            <a:off x="272999" y="624416"/>
            <a:ext cx="9360001" cy="835107"/>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支援前後のアンケートで同一の質問をすることで、意識変化を分析した。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セキュリティ対策の導入状況については、どの企業規模においてもウイルス対策ソフトやセキュリティポリシー策定の必要性を感じていることが見て取れ、セキュリティ意識の低かった層への意識啓発ができていると考えられる。</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p:cNvSpPr txBox="1"/>
          <p:nvPr/>
        </p:nvSpPr>
        <p:spPr bwMode="auto">
          <a:xfrm>
            <a:off x="272999" y="1479415"/>
            <a:ext cx="2451931"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eaLnBrk="1" hangingPunct="1">
              <a:lnSpc>
                <a:spcPct val="80000"/>
              </a:lnSpc>
              <a:spcBef>
                <a:spcPct val="50000"/>
              </a:spcBef>
              <a:buFont typeface="Wingdings" panose="05000000000000000000" pitchFamily="2" charset="2"/>
              <a:buChar char="n"/>
            </a:pPr>
            <a:r>
              <a:rPr kumimoji="1"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セキュリティ対策導入状況</a:t>
            </a:r>
            <a:r>
              <a:rPr kumimoji="1" lang="en-US" altLang="ja-JP" sz="1400" b="1" baseline="30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baseline="30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1653646783"/>
              </p:ext>
            </p:extLst>
          </p:nvPr>
        </p:nvGraphicFramePr>
        <p:xfrm>
          <a:off x="382350" y="1727117"/>
          <a:ext cx="9144028" cy="3262296"/>
        </p:xfrm>
        <a:graphic>
          <a:graphicData uri="http://schemas.openxmlformats.org/drawingml/2006/table">
            <a:tbl>
              <a:tblPr/>
              <a:tblGrid>
                <a:gridCol w="995689">
                  <a:extLst>
                    <a:ext uri="{9D8B030D-6E8A-4147-A177-3AD203B41FA5}">
                      <a16:colId xmlns:a16="http://schemas.microsoft.com/office/drawing/2014/main" val="196242567"/>
                    </a:ext>
                  </a:extLst>
                </a:gridCol>
                <a:gridCol w="1801251">
                  <a:extLst>
                    <a:ext uri="{9D8B030D-6E8A-4147-A177-3AD203B41FA5}">
                      <a16:colId xmlns:a16="http://schemas.microsoft.com/office/drawing/2014/main" val="3649885471"/>
                    </a:ext>
                  </a:extLst>
                </a:gridCol>
                <a:gridCol w="705232">
                  <a:extLst>
                    <a:ext uri="{9D8B030D-6E8A-4147-A177-3AD203B41FA5}">
                      <a16:colId xmlns:a16="http://schemas.microsoft.com/office/drawing/2014/main" val="3833892777"/>
                    </a:ext>
                  </a:extLst>
                </a:gridCol>
                <a:gridCol w="705232">
                  <a:extLst>
                    <a:ext uri="{9D8B030D-6E8A-4147-A177-3AD203B41FA5}">
                      <a16:colId xmlns:a16="http://schemas.microsoft.com/office/drawing/2014/main" val="92179619"/>
                    </a:ext>
                  </a:extLst>
                </a:gridCol>
                <a:gridCol w="705232">
                  <a:extLst>
                    <a:ext uri="{9D8B030D-6E8A-4147-A177-3AD203B41FA5}">
                      <a16:colId xmlns:a16="http://schemas.microsoft.com/office/drawing/2014/main" val="4212263527"/>
                    </a:ext>
                  </a:extLst>
                </a:gridCol>
                <a:gridCol w="705232">
                  <a:extLst>
                    <a:ext uri="{9D8B030D-6E8A-4147-A177-3AD203B41FA5}">
                      <a16:colId xmlns:a16="http://schemas.microsoft.com/office/drawing/2014/main" val="3160653708"/>
                    </a:ext>
                  </a:extLst>
                </a:gridCol>
                <a:gridCol w="705232">
                  <a:extLst>
                    <a:ext uri="{9D8B030D-6E8A-4147-A177-3AD203B41FA5}">
                      <a16:colId xmlns:a16="http://schemas.microsoft.com/office/drawing/2014/main" val="3977482304"/>
                    </a:ext>
                  </a:extLst>
                </a:gridCol>
                <a:gridCol w="705232">
                  <a:extLst>
                    <a:ext uri="{9D8B030D-6E8A-4147-A177-3AD203B41FA5}">
                      <a16:colId xmlns:a16="http://schemas.microsoft.com/office/drawing/2014/main" val="2941749422"/>
                    </a:ext>
                  </a:extLst>
                </a:gridCol>
                <a:gridCol w="705232">
                  <a:extLst>
                    <a:ext uri="{9D8B030D-6E8A-4147-A177-3AD203B41FA5}">
                      <a16:colId xmlns:a16="http://schemas.microsoft.com/office/drawing/2014/main" val="2630972866"/>
                    </a:ext>
                  </a:extLst>
                </a:gridCol>
                <a:gridCol w="705232">
                  <a:extLst>
                    <a:ext uri="{9D8B030D-6E8A-4147-A177-3AD203B41FA5}">
                      <a16:colId xmlns:a16="http://schemas.microsoft.com/office/drawing/2014/main" val="1631165755"/>
                    </a:ext>
                  </a:extLst>
                </a:gridCol>
                <a:gridCol w="705232">
                  <a:extLst>
                    <a:ext uri="{9D8B030D-6E8A-4147-A177-3AD203B41FA5}">
                      <a16:colId xmlns:a16="http://schemas.microsoft.com/office/drawing/2014/main" val="2081053703"/>
                    </a:ext>
                  </a:extLst>
                </a:gridCol>
              </a:tblGrid>
              <a:tr h="650901">
                <a:tc gridSpan="2">
                  <a:txBody>
                    <a:bodyPr/>
                    <a:lstStyle/>
                    <a:p>
                      <a:pPr algn="ctr" fontAlgn="t"/>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　</a:t>
                      </a:r>
                      <a:endParaRPr lang="ja-JP" altLang="en-US" sz="1100" b="1" i="0" u="none" strike="noStrike" baseline="30000" dirty="0">
                        <a:solidFill>
                          <a:schemeClr val="bg1"/>
                        </a:solidFill>
                        <a:effectLst/>
                        <a:latin typeface="Meiryo UI" panose="020B0604030504040204" pitchFamily="50" charset="-128"/>
                        <a:ea typeface="Meiryo UI" panose="020B0604030504040204" pitchFamily="50" charset="-128"/>
                      </a:endParaRPr>
                    </a:p>
                  </a:txBody>
                  <a:tcPr marL="8888"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pPr algn="l" fontAlgn="t"/>
                      <a:endParaRPr lang="ja-JP" alt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8888" marR="8888" marT="8888"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ウイルス</a:t>
                      </a:r>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対策</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ソフト</a:t>
                      </a:r>
                      <a:endParaRPr lang="ja-JP" altLang="en-US" sz="1050" b="0" i="0" u="none" strike="noStrike" dirty="0">
                        <a:solidFill>
                          <a:schemeClr val="bg1"/>
                        </a:solidFill>
                        <a:effectLst/>
                        <a:latin typeface="Meiryo UI" panose="020B0604030504040204" pitchFamily="50" charset="-128"/>
                        <a:ea typeface="Meiryo UI" panose="020B0604030504040204" pitchFamily="50" charset="-128"/>
                      </a:endParaRP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出入口</a:t>
                      </a:r>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対策</a:t>
                      </a:r>
                      <a:endParaRPr lang="ja-JP" altLang="en-US" sz="1050" b="0" i="0" u="none" strike="noStrike" dirty="0">
                        <a:solidFill>
                          <a:schemeClr val="bg1"/>
                        </a:solidFill>
                        <a:effectLst/>
                        <a:latin typeface="Meiryo UI" panose="020B0604030504040204" pitchFamily="50" charset="-128"/>
                        <a:ea typeface="Meiryo UI" panose="020B0604030504040204" pitchFamily="50" charset="-128"/>
                      </a:endParaRP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社員教育</a:t>
                      </a: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セキュリティ</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管理者の</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設置</a:t>
                      </a:r>
                      <a:endParaRPr lang="ja-JP" altLang="en-US" sz="1050" b="0" i="0" u="none" strike="noStrike" dirty="0">
                        <a:solidFill>
                          <a:schemeClr val="bg1"/>
                        </a:solidFill>
                        <a:effectLst/>
                        <a:latin typeface="Meiryo UI" panose="020B0604030504040204" pitchFamily="50" charset="-128"/>
                        <a:ea typeface="Meiryo UI" panose="020B0604030504040204" pitchFamily="50" charset="-128"/>
                      </a:endParaRP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セキュア</a:t>
                      </a:r>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な</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無線</a:t>
                      </a:r>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環境</a:t>
                      </a: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セキュア</a:t>
                      </a:r>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な</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拠点間</a:t>
                      </a:r>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通信</a:t>
                      </a: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重要</a:t>
                      </a:r>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な</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ファイルの</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バックアップ</a:t>
                      </a:r>
                      <a:endParaRPr lang="ja-JP" altLang="en-US" sz="1050" b="0" i="0" u="none" strike="noStrike" dirty="0">
                        <a:solidFill>
                          <a:schemeClr val="bg1"/>
                        </a:solidFill>
                        <a:effectLst/>
                        <a:latin typeface="Meiryo UI" panose="020B0604030504040204" pitchFamily="50" charset="-128"/>
                        <a:ea typeface="Meiryo UI" panose="020B0604030504040204" pitchFamily="50" charset="-128"/>
                      </a:endParaRP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サイバー</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リスク</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保険</a:t>
                      </a:r>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加入</a:t>
                      </a: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セキュリティ</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ポリシー</a:t>
                      </a:r>
                      <a:endParaRPr lang="en-US" altLang="ja-JP" sz="1050" b="0" i="0" u="none" strike="noStrike" dirty="0" smtClean="0">
                        <a:solidFill>
                          <a:schemeClr val="bg1"/>
                        </a:solidFill>
                        <a:effectLst/>
                        <a:latin typeface="Meiryo UI" panose="020B0604030504040204" pitchFamily="50" charset="-128"/>
                        <a:ea typeface="Meiryo UI" panose="020B0604030504040204" pitchFamily="50" charset="-128"/>
                      </a:endParaRPr>
                    </a:p>
                    <a:p>
                      <a:pPr algn="ctr" fontAlgn="t"/>
                      <a:r>
                        <a:rPr lang="ja-JP" altLang="en-US" sz="1050" b="0" i="0" u="none" strike="noStrike" dirty="0" smtClean="0">
                          <a:solidFill>
                            <a:schemeClr val="bg1"/>
                          </a:solidFill>
                          <a:effectLst/>
                          <a:latin typeface="Meiryo UI" panose="020B0604030504040204" pitchFamily="50" charset="-128"/>
                          <a:ea typeface="Meiryo UI" panose="020B0604030504040204" pitchFamily="50" charset="-128"/>
                        </a:rPr>
                        <a:t>の</a:t>
                      </a:r>
                      <a:r>
                        <a:rPr lang="ja-JP" altLang="en-US" sz="1050" b="0" i="0" u="none" strike="noStrike" dirty="0">
                          <a:solidFill>
                            <a:schemeClr val="bg1"/>
                          </a:solidFill>
                          <a:effectLst/>
                          <a:latin typeface="Meiryo UI" panose="020B0604030504040204" pitchFamily="50" charset="-128"/>
                          <a:ea typeface="Meiryo UI" panose="020B0604030504040204" pitchFamily="50" charset="-128"/>
                        </a:rPr>
                        <a:t>策定</a:t>
                      </a:r>
                    </a:p>
                  </a:txBody>
                  <a:tcPr marL="8888" marR="8888" marT="8888"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223538274"/>
                  </a:ext>
                </a:extLst>
              </a:tr>
              <a:tr h="290155">
                <a:tc rowSpan="3">
                  <a:txBody>
                    <a:bodyPr/>
                    <a:lstStyle/>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企業規模</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20</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名以下</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n=57</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支援</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実施前に導入済</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89%</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32%</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9%</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39%</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5125222"/>
                  </a:ext>
                </a:extLst>
              </a:tr>
              <a:tr h="290155">
                <a:tc vMerge="1">
                  <a:txBody>
                    <a:bodyPr/>
                    <a:lstStyle/>
                    <a:p>
                      <a:pPr algn="l" fontAlgn="b"/>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zh-TW" altLang="en-US" sz="1100" b="0" i="0" u="none" strike="noStrike" dirty="0" smtClean="0">
                          <a:solidFill>
                            <a:srgbClr val="000000"/>
                          </a:solidFill>
                          <a:effectLst/>
                          <a:latin typeface="Meiryo UI" panose="020B0604030504040204" pitchFamily="50" charset="-128"/>
                          <a:ea typeface="Meiryo UI" panose="020B0604030504040204" pitchFamily="50" charset="-128"/>
                        </a:rPr>
                        <a:t>支援終了時</a:t>
                      </a:r>
                      <a:r>
                        <a:rPr lang="ja-JP" altLang="en-US" sz="1100" b="0" i="0" u="none" strike="noStrike" dirty="0" err="1" smtClean="0">
                          <a:solidFill>
                            <a:srgbClr val="000000"/>
                          </a:solidFill>
                          <a:effectLst/>
                          <a:latin typeface="Meiryo UI" panose="020B0604030504040204" pitchFamily="50" charset="-128"/>
                          <a:ea typeface="Meiryo UI" panose="020B0604030504040204" pitchFamily="50" charset="-128"/>
                        </a:rPr>
                        <a:t>までに</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導入済</a:t>
                      </a:r>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96%</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32%</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14%</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9%</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27%</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33%</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7%</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705097456"/>
                  </a:ext>
                </a:extLst>
              </a:tr>
              <a:tr h="290155">
                <a:tc vMerge="1">
                  <a:txBody>
                    <a:bodyPr/>
                    <a:lstStyle/>
                    <a:p>
                      <a:pPr algn="l" fontAlgn="b"/>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今後</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検討</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したい</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30%</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26%</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21%</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30%</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11%</a:t>
                      </a:r>
                    </a:p>
                  </a:txBody>
                  <a:tcPr marL="36000" marR="36000" marT="8888"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270570334"/>
                  </a:ext>
                </a:extLst>
              </a:tr>
              <a:tr h="290155">
                <a:tc rowSpan="3">
                  <a:txBody>
                    <a:bodyPr/>
                    <a:lstStyle/>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企業規模</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21</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100</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(n=24</a:t>
                      </a:r>
                      <a:r>
                        <a:rPr lang="en-US" altLang="ja-JP" sz="1100" b="0" i="0" u="none" strike="noStrike" baseline="30000" dirty="0" smtClean="0">
                          <a:solidFill>
                            <a:srgbClr val="000000"/>
                          </a:solidFill>
                          <a:effectLst/>
                          <a:latin typeface="Meiryo UI" panose="020B0604030504040204" pitchFamily="50" charset="-128"/>
                          <a:ea typeface="Meiryo UI" panose="020B0604030504040204" pitchFamily="50" charset="-128"/>
                        </a:rPr>
                        <a:t>※2</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支援</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実施前に導入済</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13%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32%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21%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63%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13%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88801306"/>
                  </a:ext>
                </a:extLst>
              </a:tr>
              <a:tr h="290155">
                <a:tc vMerge="1">
                  <a:txBody>
                    <a:bodyPr/>
                    <a:lstStyle/>
                    <a:p>
                      <a:pPr algn="l" fontAlgn="b"/>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zh-TW" altLang="en-US" sz="1100" b="0" i="0" u="none" strike="noStrike" dirty="0" smtClean="0">
                          <a:solidFill>
                            <a:srgbClr val="000000"/>
                          </a:solidFill>
                          <a:effectLst/>
                          <a:latin typeface="Meiryo UI" panose="020B0604030504040204" pitchFamily="50" charset="-128"/>
                          <a:ea typeface="Meiryo UI" panose="020B0604030504040204" pitchFamily="50" charset="-128"/>
                        </a:rPr>
                        <a:t>支援終了時</a:t>
                      </a:r>
                      <a:r>
                        <a:rPr lang="ja-JP" altLang="en-US" sz="1100" b="0" i="0" u="none" strike="noStrike" dirty="0" err="1" smtClean="0">
                          <a:solidFill>
                            <a:srgbClr val="000000"/>
                          </a:solidFill>
                          <a:effectLst/>
                          <a:latin typeface="Meiryo UI" panose="020B0604030504040204" pitchFamily="50" charset="-128"/>
                          <a:ea typeface="Meiryo UI" panose="020B0604030504040204" pitchFamily="50" charset="-128"/>
                        </a:rPr>
                        <a:t>までに</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導入済</a:t>
                      </a:r>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41%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14%</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59%</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395791"/>
                  </a:ext>
                </a:extLst>
              </a:tr>
              <a:tr h="290155">
                <a:tc vMerge="1">
                  <a:txBody>
                    <a:bodyPr/>
                    <a:lstStyle/>
                    <a:p>
                      <a:pPr algn="l" fontAlgn="b"/>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今後</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検討</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したい</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92%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13%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63%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636698999"/>
                  </a:ext>
                </a:extLst>
              </a:tr>
              <a:tr h="290155">
                <a:tc rowSpan="3">
                  <a:txBody>
                    <a:bodyPr/>
                    <a:lstStyle/>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企業規模</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101</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名以上</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n=20</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支援</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実施前に導入済</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85%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25%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35%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407660249"/>
                  </a:ext>
                </a:extLst>
              </a:tr>
              <a:tr h="290155">
                <a:tc vMerge="1">
                  <a:txBody>
                    <a:bodyPr/>
                    <a:lstStyle/>
                    <a:p>
                      <a:pPr algn="l" fontAlgn="b"/>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zh-TW" altLang="en-US" sz="1100" b="0" i="0" u="none" strike="noStrike" dirty="0" smtClean="0">
                          <a:solidFill>
                            <a:srgbClr val="000000"/>
                          </a:solidFill>
                          <a:effectLst/>
                          <a:latin typeface="Meiryo UI" panose="020B0604030504040204" pitchFamily="50" charset="-128"/>
                          <a:ea typeface="Meiryo UI" panose="020B0604030504040204" pitchFamily="50" charset="-128"/>
                        </a:rPr>
                        <a:t>支援終了時</a:t>
                      </a:r>
                      <a:r>
                        <a:rPr lang="ja-JP" altLang="en-US" sz="1100" b="0" i="0" u="none" strike="noStrike" dirty="0" err="1" smtClean="0">
                          <a:solidFill>
                            <a:srgbClr val="000000"/>
                          </a:solidFill>
                          <a:effectLst/>
                          <a:latin typeface="Meiryo UI" panose="020B0604030504040204" pitchFamily="50" charset="-128"/>
                          <a:ea typeface="Meiryo UI" panose="020B0604030504040204" pitchFamily="50" charset="-128"/>
                        </a:rPr>
                        <a:t>までに</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導入済</a:t>
                      </a:r>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20%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30%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45%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74197209"/>
                  </a:ext>
                </a:extLst>
              </a:tr>
              <a:tr h="290155">
                <a:tc vMerge="1">
                  <a:txBody>
                    <a:bodyPr/>
                    <a:lstStyle/>
                    <a:p>
                      <a:pPr algn="l" fontAlgn="b"/>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今後</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検討</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したい</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a:solidFill>
                            <a:srgbClr val="000000"/>
                          </a:solidFill>
                          <a:effectLst/>
                          <a:latin typeface="Meiryo UI" panose="020B0604030504040204" pitchFamily="50" charset="-128"/>
                          <a:ea typeface="Meiryo UI" panose="020B0604030504040204" pitchFamily="50" charset="-128"/>
                        </a:rPr>
                        <a:t>55%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r" fontAlgn="b"/>
                      <a:r>
                        <a:rPr lang="en-US" altLang="ja-JP" sz="1100" b="1" i="0" u="none" strike="noStrike" dirty="0">
                          <a:solidFill>
                            <a:srgbClr val="000000"/>
                          </a:solidFill>
                          <a:effectLst/>
                          <a:latin typeface="Meiryo UI" panose="020B0604030504040204" pitchFamily="50" charset="-128"/>
                          <a:ea typeface="Meiryo UI" panose="020B0604030504040204" pitchFamily="50" charset="-128"/>
                        </a:rPr>
                        <a:t>25%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95259481"/>
                  </a:ext>
                </a:extLst>
              </a:tr>
            </a:tbl>
          </a:graphicData>
        </a:graphic>
      </p:graphicFrame>
      <p:sp>
        <p:nvSpPr>
          <p:cNvPr id="22" name="正方形/長方形 21"/>
          <p:cNvSpPr/>
          <p:nvPr/>
        </p:nvSpPr>
        <p:spPr>
          <a:xfrm>
            <a:off x="8825790" y="2370683"/>
            <a:ext cx="720000" cy="2618730"/>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bwMode="auto">
          <a:xfrm>
            <a:off x="273050" y="5746342"/>
            <a:ext cx="8708131" cy="8639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各項目の考え方は以下のとおり。</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indent="292100"/>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支援実施前に導入済み：支援開始時のアンケート（</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Q5</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）の「貴社</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で導入しているサイバーセキュリティ対策をお教えください。</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いくつ</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でも）」の回答構成比</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indent="292100"/>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支援終了時までに導入済み：支援終了時のアンケート（</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Q4</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）の「現在</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、貴社で導入しているサイバーセキュリティ対策をお教えください。</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いくつでも</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」の回答構成比</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indent="292100"/>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今後</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検討</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したい：</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支援終了時の</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アンケート（</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Q6</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）の「今後</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、導入を検討したいサイバーセキュリティ対策をお教えください。（いくつでも</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）」の回答構成比</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支援開始時のアンケートは</a:t>
            </a:r>
            <a:r>
              <a:rPr kumimoji="1"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n=24</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であるが</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支援終了時のアンケートは</a:t>
            </a:r>
            <a:r>
              <a:rPr kumimoji="1"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n=22</a:t>
            </a:r>
            <a:endParaRPr kumimoji="1"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3171854" y="2404869"/>
            <a:ext cx="720000" cy="2584543"/>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922497" y="5054426"/>
            <a:ext cx="4110503" cy="310973"/>
          </a:xfrm>
          <a:prstGeom prst="rect">
            <a:avLst/>
          </a:prstGeom>
          <a:pattFill prst="ltUpDiag">
            <a:fgClr>
              <a:schemeClr val="accent2">
                <a:lumMod val="40000"/>
                <a:lumOff val="60000"/>
              </a:schemeClr>
            </a:fgClr>
            <a:bgClr>
              <a:schemeClr val="bg1"/>
            </a:bgClr>
          </a:patt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lumMod val="85000"/>
                    <a:lumOff val="15000"/>
                  </a:schemeClr>
                </a:solidFill>
                <a:effectLst>
                  <a:glow rad="127000">
                    <a:schemeClr val="bg1"/>
                  </a:glow>
                </a:effectLst>
              </a:rPr>
              <a:t>①ウイルス対策ソフトを未導入だった層が本支援期間に導入</a:t>
            </a:r>
            <a:endParaRPr kumimoji="1" lang="ja-JP" altLang="en-US" sz="1200" dirty="0">
              <a:solidFill>
                <a:schemeClr val="tx1">
                  <a:lumMod val="85000"/>
                  <a:lumOff val="15000"/>
                </a:schemeClr>
              </a:solidFill>
              <a:effectLst>
                <a:glow rad="127000">
                  <a:schemeClr val="bg1"/>
                </a:glow>
              </a:effectLst>
            </a:endParaRPr>
          </a:p>
        </p:txBody>
      </p:sp>
      <p:sp>
        <p:nvSpPr>
          <p:cNvPr id="29" name="正方形/長方形 28"/>
          <p:cNvSpPr/>
          <p:nvPr/>
        </p:nvSpPr>
        <p:spPr>
          <a:xfrm>
            <a:off x="3171854" y="2419776"/>
            <a:ext cx="247614" cy="220742"/>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bg1"/>
                </a:solidFill>
                <a:effectLst/>
              </a:rPr>
              <a:t>①</a:t>
            </a:r>
          </a:p>
        </p:txBody>
      </p:sp>
      <p:sp>
        <p:nvSpPr>
          <p:cNvPr id="30" name="正方形/長方形 29"/>
          <p:cNvSpPr/>
          <p:nvPr/>
        </p:nvSpPr>
        <p:spPr>
          <a:xfrm>
            <a:off x="8825790" y="2372637"/>
            <a:ext cx="247614" cy="220742"/>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bg1"/>
                </a:solidFill>
                <a:effectLst/>
              </a:rPr>
              <a:t>②</a:t>
            </a:r>
            <a:endParaRPr lang="ja-JP" altLang="en-US" sz="1400" b="1" dirty="0">
              <a:solidFill>
                <a:schemeClr val="bg1"/>
              </a:solidFill>
              <a:effectLst/>
            </a:endParaRPr>
          </a:p>
        </p:txBody>
      </p:sp>
      <p:sp>
        <p:nvSpPr>
          <p:cNvPr id="34" name="正方形/長方形 33"/>
          <p:cNvSpPr/>
          <p:nvPr/>
        </p:nvSpPr>
        <p:spPr>
          <a:xfrm>
            <a:off x="1922497" y="5426917"/>
            <a:ext cx="4110503" cy="310973"/>
          </a:xfrm>
          <a:prstGeom prst="rect">
            <a:avLst/>
          </a:prstGeom>
          <a:pattFill prst="ltUpDiag">
            <a:fgClr>
              <a:schemeClr val="accent2">
                <a:lumMod val="40000"/>
                <a:lumOff val="60000"/>
              </a:schemeClr>
            </a:fgClr>
            <a:bgClr>
              <a:schemeClr val="bg1"/>
            </a:bgClr>
          </a:patt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lumMod val="85000"/>
                    <a:lumOff val="15000"/>
                  </a:schemeClr>
                </a:solidFill>
                <a:effectLst>
                  <a:glow rad="127000">
                    <a:schemeClr val="bg1"/>
                  </a:glow>
                </a:effectLst>
              </a:rPr>
              <a:t>②セキュリティポリシーの策定を検討をしたいという層が増加</a:t>
            </a:r>
            <a:endParaRPr kumimoji="1" lang="ja-JP" altLang="en-US" sz="1200" dirty="0">
              <a:solidFill>
                <a:schemeClr val="tx1">
                  <a:lumMod val="85000"/>
                  <a:lumOff val="15000"/>
                </a:schemeClr>
              </a:solidFill>
              <a:effectLst>
                <a:glow rad="127000">
                  <a:schemeClr val="bg1"/>
                </a:glow>
              </a:effectLst>
            </a:endParaRPr>
          </a:p>
        </p:txBody>
      </p:sp>
      <p:sp>
        <p:nvSpPr>
          <p:cNvPr id="35" name="正方形/長方形 34"/>
          <p:cNvSpPr/>
          <p:nvPr/>
        </p:nvSpPr>
        <p:spPr>
          <a:xfrm>
            <a:off x="618892" y="5068353"/>
            <a:ext cx="1080000" cy="669538"/>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solidFill>
                  <a:schemeClr val="bg1"/>
                </a:solidFill>
                <a:effectLst/>
              </a:rPr>
              <a:t>Point</a:t>
            </a:r>
            <a:endParaRPr lang="ja-JP" altLang="en-US" sz="1400" b="1" dirty="0">
              <a:solidFill>
                <a:schemeClr val="bg1"/>
              </a:solidFill>
              <a:effectLst/>
            </a:endParaRPr>
          </a:p>
        </p:txBody>
      </p:sp>
      <p:sp>
        <p:nvSpPr>
          <p:cNvPr id="8" name="二等辺三角形 7"/>
          <p:cNvSpPr/>
          <p:nvPr/>
        </p:nvSpPr>
        <p:spPr>
          <a:xfrm rot="5400000">
            <a:off x="5989317" y="5318339"/>
            <a:ext cx="534574" cy="217157"/>
          </a:xfrm>
          <a:prstGeom prst="triangle">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462858" y="5052678"/>
            <a:ext cx="2810141" cy="693664"/>
          </a:xfrm>
          <a:prstGeom prst="rect">
            <a:avLst/>
          </a:prstGeom>
          <a:pattFill prst="ltUpDiag">
            <a:fgClr>
              <a:schemeClr val="accent2">
                <a:lumMod val="40000"/>
                <a:lumOff val="60000"/>
              </a:schemeClr>
            </a:fgClr>
            <a:bgClr>
              <a:schemeClr val="bg1"/>
            </a:bgClr>
          </a:patt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chemeClr val="tx1">
                    <a:lumMod val="85000"/>
                    <a:lumOff val="15000"/>
                  </a:schemeClr>
                </a:solidFill>
                <a:effectLst>
                  <a:glow rad="127000">
                    <a:schemeClr val="bg1"/>
                  </a:glow>
                </a:effectLst>
              </a:rPr>
              <a:t>セキュリティ意識の低い層への</a:t>
            </a:r>
            <a:endParaRPr lang="en-US" altLang="ja-JP" sz="1200" b="1" dirty="0" smtClean="0">
              <a:solidFill>
                <a:schemeClr val="tx1">
                  <a:lumMod val="85000"/>
                  <a:lumOff val="15000"/>
                </a:schemeClr>
              </a:solidFill>
              <a:effectLst>
                <a:glow rad="127000">
                  <a:schemeClr val="bg1"/>
                </a:glow>
              </a:effectLst>
            </a:endParaRPr>
          </a:p>
          <a:p>
            <a:pPr algn="ctr"/>
            <a:r>
              <a:rPr lang="ja-JP" altLang="en-US" sz="1200" b="1" dirty="0">
                <a:solidFill>
                  <a:schemeClr val="tx1">
                    <a:lumMod val="85000"/>
                    <a:lumOff val="15000"/>
                  </a:schemeClr>
                </a:solidFill>
                <a:effectLst>
                  <a:glow rad="127000">
                    <a:schemeClr val="bg1"/>
                  </a:glow>
                </a:effectLst>
              </a:rPr>
              <a:t>意識</a:t>
            </a:r>
            <a:r>
              <a:rPr lang="ja-JP" altLang="en-US" sz="1200" b="1" dirty="0" smtClean="0">
                <a:solidFill>
                  <a:schemeClr val="tx1">
                    <a:lumMod val="85000"/>
                    <a:lumOff val="15000"/>
                  </a:schemeClr>
                </a:solidFill>
                <a:effectLst>
                  <a:glow rad="127000">
                    <a:schemeClr val="bg1"/>
                  </a:glow>
                </a:effectLst>
              </a:rPr>
              <a:t>啓発ができたと考えられる</a:t>
            </a:r>
            <a:endParaRPr kumimoji="1" lang="ja-JP" altLang="en-US" sz="1200" b="1" dirty="0">
              <a:solidFill>
                <a:schemeClr val="tx1">
                  <a:lumMod val="85000"/>
                  <a:lumOff val="15000"/>
                </a:schemeClr>
              </a:solidFill>
              <a:effectLst>
                <a:glow rad="127000">
                  <a:schemeClr val="bg1"/>
                </a:glow>
              </a:effectLst>
            </a:endParaRPr>
          </a:p>
        </p:txBody>
      </p:sp>
    </p:spTree>
    <p:extLst>
      <p:ext uri="{BB962C8B-B14F-4D97-AF65-F5344CB8AC3E}">
        <p14:creationId xmlns:p14="http://schemas.microsoft.com/office/powerpoint/2010/main" val="1269028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13</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６．支援終了時の中小企業の意識の変化②（支援前後の意識変化）</a:t>
            </a:r>
            <a:endParaRPr kumimoji="1" lang="ja-JP" altLang="en-US" dirty="0"/>
          </a:p>
        </p:txBody>
      </p:sp>
      <p:sp>
        <p:nvSpPr>
          <p:cNvPr id="4" name="正方形/長方形 3"/>
          <p:cNvSpPr/>
          <p:nvPr/>
        </p:nvSpPr>
        <p:spPr>
          <a:xfrm>
            <a:off x="272999" y="624416"/>
            <a:ext cx="9360001" cy="835107"/>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セキュリティ対策費用の予算規模については、支援実施前には費用はかけていない、もしくは</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3,000</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円以下と回答していた企業が、支援終了時や今後の見込みにおいては割合が少なくなっている。</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これは本事業においてセキュリティ対策支援を実施した結果</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、各社の社内</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におけるセキュリティ対策導入のプライオリティが向上したと</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考えられる。</a:t>
            </a:r>
            <a:endPar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p:cNvSpPr txBox="1"/>
          <p:nvPr/>
        </p:nvSpPr>
        <p:spPr bwMode="auto">
          <a:xfrm>
            <a:off x="272999" y="1479415"/>
            <a:ext cx="3075499"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eaLnBrk="1" hangingPunct="1">
              <a:lnSpc>
                <a:spcPct val="80000"/>
              </a:lnSpc>
              <a:spcBef>
                <a:spcPct val="50000"/>
              </a:spcBef>
              <a:buFont typeface="Wingdings" panose="05000000000000000000" pitchFamily="2" charset="2"/>
              <a:buChar char="n"/>
            </a:pPr>
            <a:r>
              <a:rPr kumimoji="1"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セキュリティ対策費用の予算規模</a:t>
            </a:r>
            <a:r>
              <a:rPr kumimoji="1" lang="en-US" altLang="ja-JP" sz="1400" b="1" baseline="30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b="1" baseline="30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880446890"/>
              </p:ext>
            </p:extLst>
          </p:nvPr>
        </p:nvGraphicFramePr>
        <p:xfrm>
          <a:off x="382350" y="1727117"/>
          <a:ext cx="9250599" cy="3262296"/>
        </p:xfrm>
        <a:graphic>
          <a:graphicData uri="http://schemas.openxmlformats.org/drawingml/2006/table">
            <a:tbl>
              <a:tblPr/>
              <a:tblGrid>
                <a:gridCol w="1310513">
                  <a:extLst>
                    <a:ext uri="{9D8B030D-6E8A-4147-A177-3AD203B41FA5}">
                      <a16:colId xmlns:a16="http://schemas.microsoft.com/office/drawing/2014/main" val="196242567"/>
                    </a:ext>
                  </a:extLst>
                </a:gridCol>
                <a:gridCol w="1460122">
                  <a:extLst>
                    <a:ext uri="{9D8B030D-6E8A-4147-A177-3AD203B41FA5}">
                      <a16:colId xmlns:a16="http://schemas.microsoft.com/office/drawing/2014/main" val="3649885471"/>
                    </a:ext>
                  </a:extLst>
                </a:gridCol>
                <a:gridCol w="1079994">
                  <a:extLst>
                    <a:ext uri="{9D8B030D-6E8A-4147-A177-3AD203B41FA5}">
                      <a16:colId xmlns:a16="http://schemas.microsoft.com/office/drawing/2014/main" val="2270606129"/>
                    </a:ext>
                  </a:extLst>
                </a:gridCol>
                <a:gridCol w="1079994">
                  <a:extLst>
                    <a:ext uri="{9D8B030D-6E8A-4147-A177-3AD203B41FA5}">
                      <a16:colId xmlns:a16="http://schemas.microsoft.com/office/drawing/2014/main" val="3833892777"/>
                    </a:ext>
                  </a:extLst>
                </a:gridCol>
                <a:gridCol w="1079994">
                  <a:extLst>
                    <a:ext uri="{9D8B030D-6E8A-4147-A177-3AD203B41FA5}">
                      <a16:colId xmlns:a16="http://schemas.microsoft.com/office/drawing/2014/main" val="92179619"/>
                    </a:ext>
                  </a:extLst>
                </a:gridCol>
                <a:gridCol w="1079994">
                  <a:extLst>
                    <a:ext uri="{9D8B030D-6E8A-4147-A177-3AD203B41FA5}">
                      <a16:colId xmlns:a16="http://schemas.microsoft.com/office/drawing/2014/main" val="4212263527"/>
                    </a:ext>
                  </a:extLst>
                </a:gridCol>
                <a:gridCol w="1079994">
                  <a:extLst>
                    <a:ext uri="{9D8B030D-6E8A-4147-A177-3AD203B41FA5}">
                      <a16:colId xmlns:a16="http://schemas.microsoft.com/office/drawing/2014/main" val="3160653708"/>
                    </a:ext>
                  </a:extLst>
                </a:gridCol>
                <a:gridCol w="1079994">
                  <a:extLst>
                    <a:ext uri="{9D8B030D-6E8A-4147-A177-3AD203B41FA5}">
                      <a16:colId xmlns:a16="http://schemas.microsoft.com/office/drawing/2014/main" val="3977482304"/>
                    </a:ext>
                  </a:extLst>
                </a:gridCol>
              </a:tblGrid>
              <a:tr h="650901">
                <a:tc gridSpan="2">
                  <a:txBody>
                    <a:bodyPr/>
                    <a:lstStyle/>
                    <a:p>
                      <a:pPr algn="ctr" fontAlgn="t"/>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　</a:t>
                      </a:r>
                      <a:endParaRPr lang="ja-JP" altLang="en-US" sz="1100" b="1" i="0" u="none" strike="noStrike" baseline="30000" dirty="0">
                        <a:solidFill>
                          <a:schemeClr val="bg1"/>
                        </a:solidFill>
                        <a:effectLst/>
                        <a:latin typeface="Meiryo UI" panose="020B0604030504040204" pitchFamily="50" charset="-128"/>
                        <a:ea typeface="Meiryo UI" panose="020B0604030504040204" pitchFamily="50" charset="-128"/>
                      </a:endParaRPr>
                    </a:p>
                  </a:txBody>
                  <a:tcPr marL="8888"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pPr algn="l" fontAlgn="t"/>
                      <a:endParaRPr lang="ja-JP" alt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8888" marR="8888" marT="8888"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ct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費用</a:t>
                      </a:r>
                      <a:r>
                        <a:rPr kumimoji="1" lang="ja-JP" altLang="en-US" sz="1100" b="1" i="0" u="none" strike="noStrike" kern="1200" dirty="0" smtClean="0">
                          <a:solidFill>
                            <a:schemeClr val="bg1"/>
                          </a:solidFill>
                          <a:effectLst/>
                          <a:latin typeface="Meiryo UI" panose="020B0604030504040204" pitchFamily="50" charset="-128"/>
                          <a:ea typeface="Meiryo UI" panose="020B0604030504040204" pitchFamily="50" charset="-128"/>
                          <a:cs typeface="+mn-cs"/>
                        </a:rPr>
                        <a:t>は</a:t>
                      </a:r>
                      <a:r>
                        <a:rPr kumimoji="1" lang="en-US" altLang="ja-JP" sz="1100" b="1" i="0" u="none" strike="noStrike" kern="1200" dirty="0" smtClean="0">
                          <a:solidFill>
                            <a:schemeClr val="bg1"/>
                          </a:solidFill>
                          <a:effectLst/>
                          <a:latin typeface="Meiryo UI" panose="020B0604030504040204" pitchFamily="50" charset="-128"/>
                          <a:ea typeface="Meiryo UI" panose="020B0604030504040204" pitchFamily="50" charset="-128"/>
                          <a:cs typeface="+mn-cs"/>
                        </a:rPr>
                        <a:t/>
                      </a:r>
                      <a:br>
                        <a:rPr kumimoji="1" lang="en-US" altLang="ja-JP" sz="1100" b="1" i="0" u="none" strike="noStrike" kern="1200" dirty="0" smtClean="0">
                          <a:solidFill>
                            <a:schemeClr val="bg1"/>
                          </a:solidFill>
                          <a:effectLst/>
                          <a:latin typeface="Meiryo UI" panose="020B0604030504040204" pitchFamily="50" charset="-128"/>
                          <a:ea typeface="Meiryo UI" panose="020B0604030504040204" pitchFamily="50" charset="-128"/>
                          <a:cs typeface="+mn-cs"/>
                        </a:rPr>
                      </a:br>
                      <a:r>
                        <a:rPr kumimoji="1" lang="ja-JP" altLang="en-US" sz="1100" b="1" i="0" u="none" strike="noStrike" kern="1200" dirty="0" smtClean="0">
                          <a:solidFill>
                            <a:schemeClr val="bg1"/>
                          </a:solidFill>
                          <a:effectLst/>
                          <a:latin typeface="Meiryo UI" panose="020B0604030504040204" pitchFamily="50" charset="-128"/>
                          <a:ea typeface="Meiryo UI" panose="020B0604030504040204" pitchFamily="50" charset="-128"/>
                          <a:cs typeface="+mn-cs"/>
                        </a:rPr>
                        <a:t>かけて</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いない</a:t>
                      </a:r>
                    </a:p>
                  </a:txBody>
                  <a:tcPr marL="9525" marR="9525"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ct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3,000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円以下</a:t>
                      </a:r>
                    </a:p>
                  </a:txBody>
                  <a:tcPr marL="9525" marR="9525"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ct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3,000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5,000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p>
                  </a:txBody>
                  <a:tcPr marL="9525" marR="9525"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ct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5,000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10,000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p>
                  </a:txBody>
                  <a:tcPr marL="9525" marR="9525"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ct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10,000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20,000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p>
                  </a:txBody>
                  <a:tcPr marL="9525" marR="9525"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tc>
                  <a:txBody>
                    <a:bodyPr/>
                    <a:lstStyle/>
                    <a:p>
                      <a:pPr algn="ctr" fontAlgn="ctr"/>
                      <a:r>
                        <a:rPr kumimoji="1" lang="en-US" altLang="ja-JP" sz="1100" b="1" i="0" u="none" strike="noStrike" kern="1200" dirty="0">
                          <a:solidFill>
                            <a:schemeClr val="bg1"/>
                          </a:solidFill>
                          <a:effectLst/>
                          <a:latin typeface="Meiryo UI" panose="020B0604030504040204" pitchFamily="50" charset="-128"/>
                          <a:ea typeface="Meiryo UI" panose="020B0604030504040204" pitchFamily="50" charset="-128"/>
                          <a:cs typeface="+mn-cs"/>
                        </a:rPr>
                        <a:t>20,000</a:t>
                      </a:r>
                      <a:r>
                        <a:rPr kumimoji="1" lang="ja-JP" altLang="en-US" sz="1100" b="1" i="0" u="none" strike="noStrike" kern="1200" dirty="0">
                          <a:solidFill>
                            <a:schemeClr val="bg1"/>
                          </a:solidFill>
                          <a:effectLst/>
                          <a:latin typeface="Meiryo UI" panose="020B0604030504040204" pitchFamily="50" charset="-128"/>
                          <a:ea typeface="Meiryo UI" panose="020B0604030504040204" pitchFamily="50" charset="-128"/>
                          <a:cs typeface="+mn-cs"/>
                        </a:rPr>
                        <a:t>円～</a:t>
                      </a:r>
                    </a:p>
                  </a:txBody>
                  <a:tcPr marL="9525" marR="9525"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223538274"/>
                  </a:ext>
                </a:extLst>
              </a:tr>
              <a:tr h="290155">
                <a:tc rowSpan="3">
                  <a:txBody>
                    <a:bodyPr/>
                    <a:lstStyle/>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企業規模</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20</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名以下</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n=57</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支援</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実施前</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45%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5125222"/>
                  </a:ext>
                </a:extLst>
              </a:tr>
              <a:tr h="290155">
                <a:tc vMerge="1">
                  <a:txBody>
                    <a:bodyPr/>
                    <a:lstStyle/>
                    <a:p>
                      <a:pPr algn="l" fontAlgn="b"/>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zh-TW" altLang="en-US" sz="1100" b="0" i="0" u="none" strike="noStrike" dirty="0" smtClean="0">
                          <a:solidFill>
                            <a:srgbClr val="000000"/>
                          </a:solidFill>
                          <a:effectLst/>
                          <a:latin typeface="Meiryo UI" panose="020B0604030504040204" pitchFamily="50" charset="-128"/>
                          <a:ea typeface="Meiryo UI" panose="020B0604030504040204" pitchFamily="50" charset="-128"/>
                        </a:rPr>
                        <a:t>支援終了時</a:t>
                      </a:r>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28%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14%</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14%</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705097456"/>
                  </a:ext>
                </a:extLst>
              </a:tr>
              <a:tr h="290155">
                <a:tc vMerge="1">
                  <a:txBody>
                    <a:bodyPr/>
                    <a:lstStyle/>
                    <a:p>
                      <a:pPr algn="l" fontAlgn="b"/>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今後の見込み</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30%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19%</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22%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270570334"/>
                  </a:ext>
                </a:extLst>
              </a:tr>
              <a:tr h="290155">
                <a:tc rowSpan="3">
                  <a:txBody>
                    <a:bodyPr/>
                    <a:lstStyle/>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企業規模</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21</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100</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(n=24</a:t>
                      </a:r>
                      <a:r>
                        <a:rPr lang="en-US" altLang="ja-JP" sz="1100" b="0" i="0" u="none" strike="noStrike" baseline="30000" dirty="0" smtClean="0">
                          <a:solidFill>
                            <a:srgbClr val="000000"/>
                          </a:solidFill>
                          <a:effectLst/>
                          <a:latin typeface="Meiryo UI" panose="020B0604030504040204" pitchFamily="50" charset="-128"/>
                          <a:ea typeface="Meiryo UI" panose="020B0604030504040204" pitchFamily="50" charset="-128"/>
                        </a:rPr>
                        <a:t>※2</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a:t>
                      </a:r>
                      <a:endPar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支援</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実施前</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45%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88801306"/>
                  </a:ext>
                </a:extLst>
              </a:tr>
              <a:tr h="290155">
                <a:tc vMerge="1">
                  <a:txBody>
                    <a:bodyPr/>
                    <a:lstStyle/>
                    <a:p>
                      <a:pPr algn="l" fontAlgn="b"/>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zh-TW" altLang="en-US" sz="1100" b="0" i="0" u="none" strike="noStrike" dirty="0" smtClean="0">
                          <a:solidFill>
                            <a:srgbClr val="000000"/>
                          </a:solidFill>
                          <a:effectLst/>
                          <a:latin typeface="Meiryo UI" panose="020B0604030504040204" pitchFamily="50" charset="-128"/>
                          <a:ea typeface="Meiryo UI" panose="020B0604030504040204" pitchFamily="50" charset="-128"/>
                        </a:rPr>
                        <a:t>支援終了時</a:t>
                      </a:r>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28%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14%</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14%</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395791"/>
                  </a:ext>
                </a:extLst>
              </a:tr>
              <a:tr h="290155">
                <a:tc vMerge="1">
                  <a:txBody>
                    <a:bodyPr/>
                    <a:lstStyle/>
                    <a:p>
                      <a:pPr algn="l" fontAlgn="b"/>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今後の見込み</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30%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19%</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22%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11%</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636698999"/>
                  </a:ext>
                </a:extLst>
              </a:tr>
              <a:tr h="290155">
                <a:tc rowSpan="3">
                  <a:txBody>
                    <a:bodyPr/>
                    <a:lstStyle/>
                    <a:p>
                      <a:pPr algn="ctr"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企業規模</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algn="ctr" fontAlgn="b"/>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101</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名以上</a:t>
                      </a:r>
                      <a:endPar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r>
                        <a:rPr lang="en-US" altLang="ja-JP" sz="1100" b="0" i="0" u="none" strike="noStrike" dirty="0" smtClean="0">
                          <a:solidFill>
                            <a:srgbClr val="000000"/>
                          </a:solidFill>
                          <a:effectLst/>
                          <a:latin typeface="Meiryo UI" panose="020B0604030504040204" pitchFamily="50" charset="-128"/>
                          <a:ea typeface="Meiryo UI" panose="020B0604030504040204" pitchFamily="50" charset="-128"/>
                        </a:rPr>
                        <a:t>n=20</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a:t>
                      </a:r>
                    </a:p>
                  </a:txBody>
                  <a:tcPr marL="36000" marR="8888" marT="8888" marB="0" anchor="ctr">
                    <a:lnL w="381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支援</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実施前</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33%</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28%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17%</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407660249"/>
                  </a:ext>
                </a:extLst>
              </a:tr>
              <a:tr h="290155">
                <a:tc vMerge="1">
                  <a:txBody>
                    <a:bodyPr/>
                    <a:lstStyle/>
                    <a:p>
                      <a:pPr algn="l" fontAlgn="b"/>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zh-TW" altLang="en-US" sz="1100" b="0" i="0" u="none" strike="noStrike" dirty="0" smtClean="0">
                          <a:solidFill>
                            <a:srgbClr val="000000"/>
                          </a:solidFill>
                          <a:effectLst/>
                          <a:latin typeface="Meiryo UI" panose="020B0604030504040204" pitchFamily="50" charset="-128"/>
                          <a:ea typeface="Meiryo UI" panose="020B0604030504040204" pitchFamily="50" charset="-128"/>
                        </a:rPr>
                        <a:t>支援終了時</a:t>
                      </a:r>
                      <a:endParaRPr lang="zh-TW"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25%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40%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74197209"/>
                  </a:ext>
                </a:extLst>
              </a:tr>
              <a:tr h="290155">
                <a:tc vMerge="1">
                  <a:txBody>
                    <a:bodyPr/>
                    <a:lstStyle/>
                    <a:p>
                      <a:pPr algn="l" fontAlgn="b"/>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b">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algn="l" fontAlgn="b"/>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今後の見込み</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36000" marR="8888" marT="8888"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12%</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0%</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6%</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18%</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a:solidFill>
                            <a:srgbClr val="000000"/>
                          </a:solidFill>
                          <a:effectLst/>
                          <a:latin typeface="Meiryo UI" panose="020B0604030504040204" pitchFamily="50" charset="-128"/>
                          <a:ea typeface="Meiryo UI" panose="020B0604030504040204" pitchFamily="50" charset="-128"/>
                          <a:cs typeface="+mn-cs"/>
                        </a:rPr>
                        <a:t>35%</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tc>
                  <a:txBody>
                    <a:bodyPr/>
                    <a:lstStyle/>
                    <a:p>
                      <a:pPr marL="0" algn="r" defTabSz="914400" rtl="0" eaLnBrk="1" fontAlgn="b" latinLnBrk="0" hangingPunct="1"/>
                      <a:r>
                        <a:rPr kumimoji="1" lang="en-US" altLang="ja-JP" sz="1100" b="1" i="0" u="none" strike="noStrike" kern="1200" dirty="0">
                          <a:solidFill>
                            <a:srgbClr val="000000"/>
                          </a:solidFill>
                          <a:effectLst/>
                          <a:latin typeface="Meiryo UI" panose="020B0604030504040204" pitchFamily="50" charset="-128"/>
                          <a:ea typeface="Meiryo UI" panose="020B0604030504040204" pitchFamily="50" charset="-128"/>
                          <a:cs typeface="+mn-cs"/>
                        </a:rPr>
                        <a:t>29%</a:t>
                      </a:r>
                    </a:p>
                  </a:txBody>
                  <a:tcPr marL="9525" marR="36000" marT="9525"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95259481"/>
                  </a:ext>
                </a:extLst>
              </a:tr>
            </a:tbl>
          </a:graphicData>
        </a:graphic>
      </p:graphicFrame>
      <p:sp>
        <p:nvSpPr>
          <p:cNvPr id="26" name="テキスト ボックス 25"/>
          <p:cNvSpPr txBox="1"/>
          <p:nvPr/>
        </p:nvSpPr>
        <p:spPr bwMode="auto">
          <a:xfrm>
            <a:off x="273050" y="5710476"/>
            <a:ext cx="7707857" cy="8639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各項目の考え方は以下のとおり。</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indent="292100"/>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支援実施前：支援開始時のアンケート（</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Q7</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の「現在セキュリティ対策にかけている月額費用はいくらぐらいですか。」</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の回答構成比</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indent="292100"/>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支援終了時：支援終了時のアンケート（</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Q5</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の「現在セキュリティ対策にかけている月額費用はいくらぐらいですか。」</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の回答構成比</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indent="292100"/>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今後の見込み：</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支援終了時の</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アンケート（</a:t>
            </a:r>
            <a:r>
              <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Q7</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の「今後、セキュリティ対策にかける月額費用はいくらぐらいを見込んでいますか。」</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の回答構成比</a:t>
            </a:r>
            <a:endParaRPr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支援</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開始時のアンケートは</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n=24</a:t>
            </a:r>
            <a:r>
              <a:rPr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であるが、支援終了時のアンケートは</a:t>
            </a:r>
            <a:r>
              <a:rPr lang="en-US" altLang="ja-JP"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n=22</a:t>
            </a:r>
            <a:endParaRPr kumimoji="1" lang="ja-JP" altLang="en-US" sz="10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1885090" y="5090416"/>
            <a:ext cx="7472790" cy="613496"/>
          </a:xfrm>
          <a:prstGeom prst="rect">
            <a:avLst/>
          </a:prstGeom>
          <a:pattFill prst="ltUpDiag">
            <a:fgClr>
              <a:schemeClr val="accent2">
                <a:lumMod val="40000"/>
                <a:lumOff val="60000"/>
              </a:schemeClr>
            </a:fgClr>
            <a:bgClr>
              <a:schemeClr val="bg1"/>
            </a:bgClr>
          </a:patt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85000"/>
                    <a:lumOff val="15000"/>
                  </a:schemeClr>
                </a:solidFill>
                <a:effectLst>
                  <a:glow rad="127000">
                    <a:schemeClr val="bg1"/>
                  </a:glow>
                </a:effectLst>
              </a:rPr>
              <a:t>セキュリティ対策にかける費用が、「かけていない」「</a:t>
            </a:r>
            <a:r>
              <a:rPr lang="en-US" altLang="ja-JP" sz="1200" dirty="0" smtClean="0">
                <a:solidFill>
                  <a:schemeClr val="tx1">
                    <a:lumMod val="85000"/>
                    <a:lumOff val="15000"/>
                  </a:schemeClr>
                </a:solidFill>
                <a:effectLst>
                  <a:glow rad="127000">
                    <a:schemeClr val="bg1"/>
                  </a:glow>
                </a:effectLst>
              </a:rPr>
              <a:t>3,000</a:t>
            </a:r>
            <a:r>
              <a:rPr lang="ja-JP" altLang="en-US" sz="1200" dirty="0" smtClean="0">
                <a:solidFill>
                  <a:schemeClr val="tx1">
                    <a:lumMod val="85000"/>
                    <a:lumOff val="15000"/>
                  </a:schemeClr>
                </a:solidFill>
                <a:effectLst>
                  <a:glow rad="127000">
                    <a:schemeClr val="bg1"/>
                  </a:glow>
                </a:effectLst>
              </a:rPr>
              <a:t>円以下」の割合がどの企業規模でも減っていることから、</a:t>
            </a:r>
            <a:r>
              <a:rPr lang="en-US" altLang="ja-JP" sz="1200" dirty="0" smtClean="0">
                <a:solidFill>
                  <a:schemeClr val="tx1">
                    <a:lumMod val="85000"/>
                    <a:lumOff val="15000"/>
                  </a:schemeClr>
                </a:solidFill>
                <a:effectLst>
                  <a:glow rad="127000">
                    <a:schemeClr val="bg1"/>
                  </a:glow>
                </a:effectLst>
              </a:rPr>
              <a:t/>
            </a:r>
            <a:br>
              <a:rPr lang="en-US" altLang="ja-JP" sz="1200" dirty="0" smtClean="0">
                <a:solidFill>
                  <a:schemeClr val="tx1">
                    <a:lumMod val="85000"/>
                    <a:lumOff val="15000"/>
                  </a:schemeClr>
                </a:solidFill>
                <a:effectLst>
                  <a:glow rad="127000">
                    <a:schemeClr val="bg1"/>
                  </a:glow>
                </a:effectLst>
              </a:rPr>
            </a:br>
            <a:r>
              <a:rPr lang="ja-JP" altLang="en-US" sz="1200" b="1" dirty="0" smtClean="0">
                <a:solidFill>
                  <a:schemeClr val="tx1">
                    <a:lumMod val="85000"/>
                    <a:lumOff val="15000"/>
                  </a:schemeClr>
                </a:solidFill>
                <a:effectLst>
                  <a:glow rad="127000">
                    <a:schemeClr val="bg1"/>
                  </a:glow>
                </a:effectLst>
              </a:rPr>
              <a:t>本事業においてセキュリティ対策支援を実施した結果、各社のセキュリティ意識が向上し、社内におけるセキュリティ対策導入のプライオリティが向上したと考えられる</a:t>
            </a:r>
            <a:endParaRPr kumimoji="1" lang="ja-JP" altLang="en-US" sz="1200" b="1" dirty="0">
              <a:solidFill>
                <a:schemeClr val="tx1">
                  <a:lumMod val="85000"/>
                  <a:lumOff val="15000"/>
                </a:schemeClr>
              </a:solidFill>
              <a:effectLst>
                <a:glow rad="127000">
                  <a:schemeClr val="bg1"/>
                </a:glow>
              </a:effectLst>
            </a:endParaRPr>
          </a:p>
        </p:txBody>
      </p:sp>
      <p:sp>
        <p:nvSpPr>
          <p:cNvPr id="33" name="正方形/長方形 32"/>
          <p:cNvSpPr/>
          <p:nvPr/>
        </p:nvSpPr>
        <p:spPr>
          <a:xfrm>
            <a:off x="581485" y="5090416"/>
            <a:ext cx="1080000" cy="613496"/>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solidFill>
                  <a:schemeClr val="bg1"/>
                </a:solidFill>
                <a:effectLst/>
              </a:rPr>
              <a:t>Point </a:t>
            </a:r>
            <a:endParaRPr lang="ja-JP" altLang="en-US" sz="1400" b="1" dirty="0">
              <a:solidFill>
                <a:schemeClr val="bg1"/>
              </a:solidFill>
              <a:effectLst/>
            </a:endParaRPr>
          </a:p>
        </p:txBody>
      </p:sp>
      <p:sp>
        <p:nvSpPr>
          <p:cNvPr id="47" name="正方形/長方形 46"/>
          <p:cNvSpPr/>
          <p:nvPr/>
        </p:nvSpPr>
        <p:spPr>
          <a:xfrm>
            <a:off x="3644721" y="2663093"/>
            <a:ext cx="588278" cy="586182"/>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カギ線コネクタ 59"/>
          <p:cNvCxnSpPr>
            <a:endCxn id="47" idx="1"/>
          </p:cNvCxnSpPr>
          <p:nvPr/>
        </p:nvCxnSpPr>
        <p:spPr>
          <a:xfrm rot="10800000" flipV="1">
            <a:off x="3644722" y="2550132"/>
            <a:ext cx="173001" cy="406051"/>
          </a:xfrm>
          <a:prstGeom prst="bentConnector3">
            <a:avLst>
              <a:gd name="adj1" fmla="val 232138"/>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3644721" y="3552559"/>
            <a:ext cx="588278" cy="586182"/>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カギ線コネクタ 68"/>
          <p:cNvCxnSpPr>
            <a:endCxn id="68" idx="1"/>
          </p:cNvCxnSpPr>
          <p:nvPr/>
        </p:nvCxnSpPr>
        <p:spPr>
          <a:xfrm rot="10800000" flipV="1">
            <a:off x="3644722" y="3439598"/>
            <a:ext cx="173001" cy="406051"/>
          </a:xfrm>
          <a:prstGeom prst="bentConnector3">
            <a:avLst>
              <a:gd name="adj1" fmla="val 232138"/>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644721" y="4376011"/>
            <a:ext cx="588278" cy="586182"/>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カギ線コネクタ 70"/>
          <p:cNvCxnSpPr>
            <a:endCxn id="70" idx="1"/>
          </p:cNvCxnSpPr>
          <p:nvPr/>
        </p:nvCxnSpPr>
        <p:spPr>
          <a:xfrm rot="10800000" flipV="1">
            <a:off x="3644722" y="4263050"/>
            <a:ext cx="173001" cy="406051"/>
          </a:xfrm>
          <a:prstGeom prst="bentConnector3">
            <a:avLst>
              <a:gd name="adj1" fmla="val 232138"/>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4727196" y="2665120"/>
            <a:ext cx="588278" cy="586182"/>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p:cNvCxnSpPr>
            <a:endCxn id="72" idx="1"/>
          </p:cNvCxnSpPr>
          <p:nvPr/>
        </p:nvCxnSpPr>
        <p:spPr>
          <a:xfrm rot="10800000" flipV="1">
            <a:off x="4727197" y="2552159"/>
            <a:ext cx="173001" cy="406051"/>
          </a:xfrm>
          <a:prstGeom prst="bentConnector3">
            <a:avLst>
              <a:gd name="adj1" fmla="val 232138"/>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4726749" y="3525304"/>
            <a:ext cx="588278" cy="586182"/>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カギ線コネクタ 74"/>
          <p:cNvCxnSpPr>
            <a:endCxn id="74" idx="1"/>
          </p:cNvCxnSpPr>
          <p:nvPr/>
        </p:nvCxnSpPr>
        <p:spPr>
          <a:xfrm rot="10800000" flipV="1">
            <a:off x="4726750" y="3412343"/>
            <a:ext cx="173001" cy="406051"/>
          </a:xfrm>
          <a:prstGeom prst="bentConnector3">
            <a:avLst>
              <a:gd name="adj1" fmla="val 232138"/>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
        <p:nvSpPr>
          <p:cNvPr id="76" name="正方形/長方形 75"/>
          <p:cNvSpPr/>
          <p:nvPr/>
        </p:nvSpPr>
        <p:spPr>
          <a:xfrm>
            <a:off x="4713423" y="4399073"/>
            <a:ext cx="588278" cy="586182"/>
          </a:xfrm>
          <a:prstGeom prst="rect">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カギ線コネクタ 76"/>
          <p:cNvCxnSpPr>
            <a:endCxn id="76" idx="1"/>
          </p:cNvCxnSpPr>
          <p:nvPr/>
        </p:nvCxnSpPr>
        <p:spPr>
          <a:xfrm rot="10800000" flipV="1">
            <a:off x="4713424" y="4286112"/>
            <a:ext cx="173001" cy="406051"/>
          </a:xfrm>
          <a:prstGeom prst="bentConnector3">
            <a:avLst>
              <a:gd name="adj1" fmla="val 232138"/>
            </a:avLst>
          </a:prstGeom>
          <a:ln w="381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93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14</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lang="ja-JP" altLang="en-US" dirty="0" smtClean="0"/>
              <a:t>６．</a:t>
            </a:r>
            <a:r>
              <a:rPr lang="ja-JP" altLang="en-US" dirty="0"/>
              <a:t>支援終了時の中小企業の意識の</a:t>
            </a:r>
            <a:r>
              <a:rPr lang="ja-JP" altLang="en-US" dirty="0" smtClean="0"/>
              <a:t>変化③（個社ヒアリングの結果）</a:t>
            </a:r>
            <a:endParaRPr kumimoji="1" lang="ja-JP" altLang="en-US" dirty="0"/>
          </a:p>
        </p:txBody>
      </p:sp>
      <p:sp>
        <p:nvSpPr>
          <p:cNvPr id="4" name="正方形/長方形 3"/>
          <p:cNvSpPr/>
          <p:nvPr/>
        </p:nvSpPr>
        <p:spPr>
          <a:xfrm>
            <a:off x="272999" y="624416"/>
            <a:ext cx="9360001" cy="802048"/>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支援対象企業の中から、業種・規模等に偏りのないように</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社を選定しヒアリングを実施。</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サイバーセキュリティ対策導入状況や業務上の</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対応や課題に</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ついては、各社の業務内容や</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環境に</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よって様々で</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あるが、各社の業務内容に即した対策をするためのサポートが必要であることが分かる。</a:t>
            </a:r>
            <a:endPar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テキスト ボックス 5"/>
          <p:cNvSpPr txBox="1"/>
          <p:nvPr/>
        </p:nvSpPr>
        <p:spPr bwMode="auto">
          <a:xfrm>
            <a:off x="285878" y="1505511"/>
            <a:ext cx="2203465"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ヒアリング</a:t>
            </a:r>
            <a:r>
              <a:rPr lang="ja-JP" altLang="en-US" dirty="0" smtClean="0"/>
              <a:t>内容（抜粋）</a:t>
            </a:r>
            <a:endParaRPr lang="ja-JP" altLang="en-US" dirty="0"/>
          </a:p>
        </p:txBody>
      </p:sp>
      <p:sp>
        <p:nvSpPr>
          <p:cNvPr id="12" name="テキスト ボックス 11"/>
          <p:cNvSpPr txBox="1"/>
          <p:nvPr/>
        </p:nvSpPr>
        <p:spPr bwMode="auto">
          <a:xfrm>
            <a:off x="323934" y="1824977"/>
            <a:ext cx="2880000" cy="229936"/>
          </a:xfrm>
          <a:prstGeom prst="rect">
            <a:avLst/>
          </a:prstGeom>
          <a:pattFill prst="pct70">
            <a:fgClr>
              <a:schemeClr val="accent5">
                <a:lumMod val="20000"/>
                <a:lumOff val="80000"/>
              </a:schemeClr>
            </a:fgClr>
            <a:bgClr>
              <a:schemeClr val="bg1"/>
            </a:bgClr>
          </a:pattFill>
          <a:ln>
            <a:noFill/>
          </a:ln>
          <a:effectLst/>
          <a:extLst/>
        </p:spPr>
        <p:txBody>
          <a:bodyPr wrap="square" lIns="90000" tIns="46800" rIns="90000" bIns="46800" rtlCol="0" anchor="ctr">
            <a:spAutoFit/>
          </a:bodyPr>
          <a:lstStyle>
            <a:defPPr>
              <a:defRPr lang="ja-JP"/>
            </a:defPPr>
            <a:lvl1pPr>
              <a:lnSpc>
                <a:spcPct val="80000"/>
              </a:lnSpc>
              <a:spcBef>
                <a:spcPct val="50000"/>
              </a:spcBef>
              <a:defRPr sz="1400" b="1">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1100" dirty="0"/>
              <a:t>会社として取り組んでいること</a:t>
            </a:r>
          </a:p>
        </p:txBody>
      </p:sp>
      <p:sp>
        <p:nvSpPr>
          <p:cNvPr id="13" name="正方形/長方形 12"/>
          <p:cNvSpPr/>
          <p:nvPr/>
        </p:nvSpPr>
        <p:spPr>
          <a:xfrm>
            <a:off x="272998" y="2033129"/>
            <a:ext cx="9360001" cy="807913"/>
          </a:xfrm>
          <a:prstGeom prst="rect">
            <a:avLst/>
          </a:prstGeom>
        </p:spPr>
        <p:txBody>
          <a:bodyPr wrap="square">
            <a:spAutoFit/>
          </a:bodyPr>
          <a:lstStyle/>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サイバーセキュリティの脅威に対して、</a:t>
            </a:r>
            <a:r>
              <a:rPr lang="ja-JP" altLang="en-US" sz="1100" b="1"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課題意識は持っているが、特段セキュリティ教育等は行っていない</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i="1"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担当している部署はなく、コンピュータに詳しい人もいない</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業務上、情報収集や担当する業務について、ネットで検索することが多い。そのため</a:t>
            </a:r>
            <a:r>
              <a:rPr lang="ja-JP" altLang="en-US" sz="1100" b="1"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意図せず危険なサイトにアクセスしてしまわないか常に心配</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している。セキュリティソフトは常時必要と感じ、導入して</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いて</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ウイルス</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対策ソフトは各</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PC</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に入っている。</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ウイルス対策ソフトに付随して、簡易的なものではあるがファイアウォール機能やメールのチェック機能がついている法人向けセキュリティソフトを利用</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している。</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bwMode="auto">
          <a:xfrm>
            <a:off x="323934" y="4863880"/>
            <a:ext cx="2880000" cy="229936"/>
          </a:xfrm>
          <a:prstGeom prst="rect">
            <a:avLst/>
          </a:prstGeom>
          <a:pattFill prst="pct70">
            <a:fgClr>
              <a:schemeClr val="accent5">
                <a:lumMod val="20000"/>
                <a:lumOff val="80000"/>
              </a:schemeClr>
            </a:fgClr>
            <a:bgClr>
              <a:schemeClr val="bg1"/>
            </a:bgClr>
          </a:pattFill>
          <a:ln>
            <a:noFill/>
          </a:ln>
          <a:effectLst/>
          <a:extLst/>
        </p:spPr>
        <p:txBody>
          <a:bodyPr wrap="square" lIns="90000" tIns="46800" rIns="90000" bIns="46800" rtlCol="0" anchor="ctr">
            <a:spAutoFit/>
          </a:bodyPr>
          <a:lstStyle>
            <a:defPPr>
              <a:defRPr lang="ja-JP"/>
            </a:defPPr>
            <a:lvl1pPr>
              <a:lnSpc>
                <a:spcPct val="80000"/>
              </a:lnSpc>
              <a:spcBef>
                <a:spcPct val="50000"/>
              </a:spcBef>
              <a:defRPr sz="1400" b="1">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1100" dirty="0" smtClean="0"/>
              <a:t>社内で</a:t>
            </a:r>
            <a:r>
              <a:rPr lang="ja-JP" altLang="en-US" sz="1100" dirty="0"/>
              <a:t>講</a:t>
            </a:r>
            <a:r>
              <a:rPr lang="ja-JP" altLang="en-US" sz="1100" dirty="0" smtClean="0"/>
              <a:t>じているセキュリティ</a:t>
            </a:r>
            <a:r>
              <a:rPr lang="ja-JP" altLang="en-US" sz="1100" dirty="0"/>
              <a:t>対策ルール</a:t>
            </a:r>
          </a:p>
        </p:txBody>
      </p:sp>
      <p:sp>
        <p:nvSpPr>
          <p:cNvPr id="15" name="正方形/長方形 14"/>
          <p:cNvSpPr/>
          <p:nvPr/>
        </p:nvSpPr>
        <p:spPr>
          <a:xfrm>
            <a:off x="422650" y="5068890"/>
            <a:ext cx="9210300" cy="600164"/>
          </a:xfrm>
          <a:prstGeom prst="rect">
            <a:avLst/>
          </a:prstGeom>
        </p:spPr>
        <p:txBody>
          <a:bodyPr wrap="square">
            <a:spAutoFit/>
          </a:bodyPr>
          <a:lstStyle/>
          <a:p>
            <a:pPr marL="179388" indent="-179388">
              <a:spcBef>
                <a:spcPts val="300"/>
              </a:spcBef>
              <a:buFont typeface="Arial" panose="020B0604020202020204" pitchFamily="34" charset="0"/>
              <a:buChar char="•"/>
              <a:tabLst>
                <a:tab pos="6910388" algn="l"/>
              </a:tabLst>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簡素な物だが</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気を付ける点を記載したものを頒布</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した。</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気を付けるポイント等は社員に共有しているが、それがきちんとしたルールかと言われると何とも言えない。そういった点をサポートしていただける「最低限抑えてほしいポイント」のような雛形があるとよい</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。弊社も含めて小さい会社でセキュリティや</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PC</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が得意ではない会社になればなるほど、</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何を抑えるべきかわからないので、ルールの雛形（ポイント集）があるといいと感じている</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bwMode="auto">
          <a:xfrm>
            <a:off x="323933" y="2907914"/>
            <a:ext cx="2880000" cy="229936"/>
          </a:xfrm>
          <a:prstGeom prst="rect">
            <a:avLst/>
          </a:prstGeom>
          <a:pattFill prst="pct70">
            <a:fgClr>
              <a:schemeClr val="accent5">
                <a:lumMod val="20000"/>
                <a:lumOff val="80000"/>
              </a:schemeClr>
            </a:fgClr>
            <a:bgClr>
              <a:schemeClr val="bg1"/>
            </a:bgClr>
          </a:pattFill>
          <a:ln>
            <a:noFill/>
          </a:ln>
          <a:effectLst/>
          <a:extLst/>
        </p:spPr>
        <p:txBody>
          <a:bodyPr wrap="square" lIns="90000" tIns="46800" rIns="90000" bIns="46800" rtlCol="0" anchor="ctr">
            <a:spAutoFit/>
          </a:bodyPr>
          <a:lstStyle/>
          <a:p>
            <a:pPr>
              <a:lnSpc>
                <a:spcPct val="80000"/>
              </a:lnSpc>
              <a:spcBef>
                <a:spcPct val="50000"/>
              </a:spcBef>
            </a:pPr>
            <a:r>
              <a:rPr kumimoji="1" lang="ja-JP" altLang="en-US" sz="1100" b="1"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取引先や社内のやりとりで気を付けていること</a:t>
            </a:r>
            <a:endParaRPr kumimoji="1" lang="ja-JP" altLang="en-US" sz="1100" b="1"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422650" y="3131072"/>
            <a:ext cx="9210300" cy="807913"/>
          </a:xfrm>
          <a:prstGeom prst="rect">
            <a:avLst/>
          </a:prstGeom>
        </p:spPr>
        <p:txBody>
          <a:bodyPr wrap="square">
            <a:spAutoFit/>
          </a:bodyPr>
          <a:lstStyle/>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日々のファイルはメール添付でやり取りしているが、納品物や初期の相手先からの重要資料等は、</a:t>
            </a:r>
            <a:r>
              <a:rPr lang="ja-JP" altLang="en-US" sz="11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メール添付や外部</a:t>
            </a:r>
            <a:r>
              <a:rPr lang="ja-JP" altLang="en-US" sz="1100"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のストレージ、無料ファイル転送サービス等</a:t>
            </a:r>
            <a:r>
              <a:rPr lang="ja-JP" altLang="en-US" sz="11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は極力利用せず、</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自社で法人契約している</a:t>
            </a:r>
            <a:r>
              <a:rPr lang="en-US" altLang="ja-JP"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Office365</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の領域内にある</a:t>
            </a:r>
            <a:r>
              <a:rPr lang="en-US" altLang="ja-JP"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OneDrive</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でやり取りするよう心掛けている</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。名目上</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、セキュリティ担保</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されているものを利用している</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専用ポータルを通じて実施している</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u="sng"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個人</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情報が入ったメールのやりとりは行わない</a:t>
            </a:r>
            <a:r>
              <a:rPr lang="ja-JP" altLang="en-US" sz="1100"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u="sng" dirty="0">
                <a:solidFill>
                  <a:srgbClr val="0070C0"/>
                </a:solidFill>
                <a:latin typeface="Meiryo UI" panose="020B0604030504040204" pitchFamily="50" charset="-128"/>
                <a:ea typeface="Meiryo UI" panose="020B0604030504040204" pitchFamily="50" charset="-128"/>
                <a:cs typeface="Meiryo UI" panose="020B0604030504040204" pitchFamily="50" charset="-128"/>
              </a:rPr>
              <a:t>メール送付が必要な時は必ず暗号化</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している</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テキスト ボックス 17"/>
          <p:cNvSpPr txBox="1"/>
          <p:nvPr/>
        </p:nvSpPr>
        <p:spPr bwMode="auto">
          <a:xfrm>
            <a:off x="323933" y="4018274"/>
            <a:ext cx="2880000" cy="229936"/>
          </a:xfrm>
          <a:prstGeom prst="rect">
            <a:avLst/>
          </a:prstGeom>
          <a:pattFill prst="pct70">
            <a:fgClr>
              <a:schemeClr val="accent5">
                <a:lumMod val="20000"/>
                <a:lumOff val="80000"/>
              </a:schemeClr>
            </a:fgClr>
            <a:bgClr>
              <a:schemeClr val="bg1"/>
            </a:bgClr>
          </a:pattFill>
          <a:ln>
            <a:noFill/>
          </a:ln>
          <a:effectLst/>
          <a:extLst/>
        </p:spPr>
        <p:txBody>
          <a:bodyPr wrap="square" lIns="90000" tIns="46800" rIns="90000" bIns="46800" rtlCol="0" anchor="ctr">
            <a:spAutoFit/>
          </a:bodyPr>
          <a:lstStyle>
            <a:defPPr>
              <a:defRPr lang="ja-JP"/>
            </a:defPPr>
            <a:lvl1pPr>
              <a:lnSpc>
                <a:spcPct val="80000"/>
              </a:lnSpc>
              <a:spcBef>
                <a:spcPct val="50000"/>
              </a:spcBef>
              <a:defRPr sz="1400" b="1">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1100" dirty="0"/>
              <a:t>対策が必要だと思うセキュリティ脅威</a:t>
            </a:r>
          </a:p>
        </p:txBody>
      </p:sp>
      <p:sp>
        <p:nvSpPr>
          <p:cNvPr id="19" name="正方形/長方形 18"/>
          <p:cNvSpPr/>
          <p:nvPr/>
        </p:nvSpPr>
        <p:spPr>
          <a:xfrm>
            <a:off x="323934" y="4245478"/>
            <a:ext cx="9309015" cy="600164"/>
          </a:xfrm>
          <a:prstGeom prst="rect">
            <a:avLst/>
          </a:prstGeom>
        </p:spPr>
        <p:txBody>
          <a:bodyPr wrap="square">
            <a:spAutoFit/>
          </a:bodyPr>
          <a:lstStyle/>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ニュースも含めてだが、</a:t>
            </a:r>
            <a:r>
              <a:rPr lang="ja-JP" altLang="en-US" sz="1100" b="1"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実際に不審なメールが送られてきて、ユーザから問い合わせがあったり、社内から不審メールのエスカレーションがあったり等、ウイルスには感染しなかったがヒヤリハットすることがあった</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元請先や</a:t>
            </a:r>
            <a:r>
              <a:rPr lang="ja-JP" altLang="en-US" sz="1100"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取引先の名前を名乗って送られてくる。メールの中身を確認すると辻褄が合っていない</a:t>
            </a:r>
            <a:r>
              <a:rPr lang="ja-JP" altLang="en-US" sz="1100"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のでわか</a:t>
            </a:r>
            <a:r>
              <a:rPr lang="ja-JP" altLang="en-US" sz="1100"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る</a:t>
            </a:r>
            <a:r>
              <a:rPr lang="ja-JP" altLang="en-US" sz="1100"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が</a:t>
            </a:r>
            <a:r>
              <a:rPr lang="ja-JP" altLang="en-US" sz="1100"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アドレスだけで判断するのは難しい</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7472900" y="1466889"/>
            <a:ext cx="2160050" cy="19350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rgbClr val="C00000"/>
                </a:solidFill>
              </a:rPr>
              <a:t>赤字：中小企業の実態、懸念</a:t>
            </a:r>
            <a:endParaRPr kumimoji="1" lang="ja-JP" altLang="en-US" sz="800" dirty="0">
              <a:solidFill>
                <a:srgbClr val="C00000"/>
              </a:solidFill>
            </a:endParaRPr>
          </a:p>
        </p:txBody>
      </p:sp>
      <p:sp>
        <p:nvSpPr>
          <p:cNvPr id="22" name="正方形/長方形 21"/>
          <p:cNvSpPr/>
          <p:nvPr/>
        </p:nvSpPr>
        <p:spPr>
          <a:xfrm>
            <a:off x="7472900" y="1689749"/>
            <a:ext cx="2160050" cy="193506"/>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rgbClr val="0070C0"/>
                </a:solidFill>
              </a:rPr>
              <a:t>青</a:t>
            </a:r>
            <a:r>
              <a:rPr kumimoji="1" lang="ja-JP" altLang="en-US" sz="800" dirty="0" smtClean="0">
                <a:solidFill>
                  <a:srgbClr val="0070C0"/>
                </a:solidFill>
              </a:rPr>
              <a:t>字：参考になる取り組み事例、考え</a:t>
            </a:r>
            <a:endParaRPr kumimoji="1" lang="ja-JP" altLang="en-US" sz="800" dirty="0">
              <a:solidFill>
                <a:srgbClr val="0070C0"/>
              </a:solidFill>
            </a:endParaRPr>
          </a:p>
        </p:txBody>
      </p:sp>
      <p:sp>
        <p:nvSpPr>
          <p:cNvPr id="23" name="テキスト ボックス 22"/>
          <p:cNvSpPr txBox="1"/>
          <p:nvPr/>
        </p:nvSpPr>
        <p:spPr bwMode="auto">
          <a:xfrm>
            <a:off x="323934" y="5727725"/>
            <a:ext cx="2880000" cy="229936"/>
          </a:xfrm>
          <a:prstGeom prst="rect">
            <a:avLst/>
          </a:prstGeom>
          <a:pattFill prst="pct70">
            <a:fgClr>
              <a:schemeClr val="accent5">
                <a:lumMod val="20000"/>
                <a:lumOff val="80000"/>
              </a:schemeClr>
            </a:fgClr>
            <a:bgClr>
              <a:schemeClr val="bg1"/>
            </a:bgClr>
          </a:pattFill>
          <a:ln>
            <a:noFill/>
          </a:ln>
          <a:effectLst/>
          <a:extLst/>
        </p:spPr>
        <p:txBody>
          <a:bodyPr wrap="square" lIns="90000" tIns="46800" rIns="90000" bIns="46800" rtlCol="0" anchor="ctr">
            <a:spAutoFit/>
          </a:bodyPr>
          <a:lstStyle>
            <a:defPPr>
              <a:defRPr lang="ja-JP"/>
            </a:defPPr>
            <a:lvl1pPr>
              <a:lnSpc>
                <a:spcPct val="80000"/>
              </a:lnSpc>
              <a:spcBef>
                <a:spcPct val="50000"/>
              </a:spcBef>
              <a:defRPr sz="1400" b="1">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1100" dirty="0" smtClean="0"/>
              <a:t>本事業前後の意識変化</a:t>
            </a:r>
            <a:endParaRPr lang="ja-JP" altLang="en-US" sz="1100" dirty="0"/>
          </a:p>
        </p:txBody>
      </p:sp>
      <p:sp>
        <p:nvSpPr>
          <p:cNvPr id="24" name="正方形/長方形 23"/>
          <p:cNvSpPr/>
          <p:nvPr/>
        </p:nvSpPr>
        <p:spPr>
          <a:xfrm>
            <a:off x="422650" y="5914462"/>
            <a:ext cx="9210300" cy="677108"/>
          </a:xfrm>
          <a:prstGeom prst="rect">
            <a:avLst/>
          </a:prstGeom>
        </p:spPr>
        <p:txBody>
          <a:bodyPr wrap="square">
            <a:spAutoFit/>
          </a:bodyPr>
          <a:lstStyle/>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改めて本事業に参加・導入することを社員に伝えたので、</a:t>
            </a:r>
            <a:r>
              <a:rPr lang="ja-JP" altLang="en-US" sz="1100" b="1" u="sng"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社員へ意識づけできたかと思う</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179388" indent="-179388">
              <a:spcBef>
                <a:spcPts val="300"/>
              </a:spcBef>
              <a:buFont typeface="Arial" panose="020B0604020202020204" pitchFamily="34" charset="0"/>
              <a:buChar char="•"/>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本支援事業で</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UTM</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を設置して</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まだ短期間ので</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レポートを見て精査したい</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攻撃型メール訓練</a:t>
            </a:r>
            <a:r>
              <a:rPr lang="en-US" altLang="ja-JP"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回目で開封してしまったが、セキュリティ意識醸成に役立った</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marL="179388" indent="-179388">
              <a:spcBef>
                <a:spcPts val="300"/>
              </a:spcBef>
              <a:buFont typeface="Arial" panose="020B0604020202020204" pitchFamily="34" charset="0"/>
              <a:buChar char="•"/>
            </a:pP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OS</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のアップデートを</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行うな</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ど</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社員教育が必要と感じた</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9152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15</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７．まとめ</a:t>
            </a:r>
            <a:endParaRPr kumimoji="1" lang="ja-JP" altLang="en-US" dirty="0"/>
          </a:p>
        </p:txBody>
      </p:sp>
      <p:sp>
        <p:nvSpPr>
          <p:cNvPr id="5" name="正方形/長方形 4"/>
          <p:cNvSpPr/>
          <p:nvPr/>
        </p:nvSpPr>
        <p:spPr>
          <a:xfrm>
            <a:off x="457908" y="1039303"/>
            <a:ext cx="9175042"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smtClean="0"/>
              <a:t>業務上の</a:t>
            </a:r>
            <a:r>
              <a:rPr lang="en-US" altLang="ja-JP" sz="1400" b="1" dirty="0" smtClean="0"/>
              <a:t>IT</a:t>
            </a:r>
            <a:r>
              <a:rPr lang="ja-JP" altLang="en-US" sz="1400" b="1" dirty="0" smtClean="0"/>
              <a:t>利用領域拡大に伴い、サイバーセキュリティ対策の検討を行うこと</a:t>
            </a:r>
            <a:endParaRPr lang="ja-JP" altLang="en-US" sz="1400" b="1" dirty="0"/>
          </a:p>
        </p:txBody>
      </p:sp>
      <p:sp>
        <p:nvSpPr>
          <p:cNvPr id="6" name="テキスト ボックス 5"/>
          <p:cNvSpPr txBox="1"/>
          <p:nvPr/>
        </p:nvSpPr>
        <p:spPr bwMode="auto">
          <a:xfrm>
            <a:off x="272999" y="696454"/>
            <a:ext cx="4965440" cy="2914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eaLnBrk="1" hangingPunct="1">
              <a:lnSpc>
                <a:spcPct val="80000"/>
              </a:lnSpc>
              <a:spcBef>
                <a:spcPct val="50000"/>
              </a:spcBef>
              <a:buFont typeface="Wingdings" panose="05000000000000000000" pitchFamily="2" charset="2"/>
              <a:buChar char="n"/>
            </a:pPr>
            <a:r>
              <a:rPr kumimoji="1" lang="ja-JP" altLang="en-US" sz="1600" b="1"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サイバーセキュリティ対策における中小企業のあるべき姿</a:t>
            </a:r>
            <a:endParaRPr kumimoji="1" lang="ja-JP" altLang="en-US" sz="1600" b="1"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74189" y="1441569"/>
            <a:ext cx="8967444" cy="738664"/>
          </a:xfrm>
          <a:prstGeom prst="rect">
            <a:avLst/>
          </a:prstGeom>
        </p:spPr>
        <p:txBody>
          <a:bodyPr wrap="square">
            <a:spAutoFit/>
          </a:bodyPr>
          <a:lstStyle/>
          <a:p>
            <a:pPr algn="just"/>
            <a:r>
              <a:rPr lang="ja-JP" altLang="en-US" sz="1400" dirty="0" smtClean="0"/>
              <a:t>中小企業は、ネットワーク</a:t>
            </a:r>
            <a:r>
              <a:rPr lang="ja-JP" altLang="en-US" sz="1400" dirty="0"/>
              <a:t>環境を利用して業務を遂行しているものの、</a:t>
            </a:r>
            <a:r>
              <a:rPr lang="en-US" altLang="ja-JP" sz="1400" dirty="0" err="1"/>
              <a:t>IoT</a:t>
            </a:r>
            <a:r>
              <a:rPr lang="ja-JP" altLang="en-US" sz="1400" dirty="0"/>
              <a:t>機器等のデジタル技術を活用して業務プロセスやビジネスモデルの変革を行うデジタルトランスフォーメーションの途上段階で</a:t>
            </a:r>
            <a:r>
              <a:rPr lang="ja-JP" altLang="en-US" sz="1400" dirty="0" smtClean="0"/>
              <a:t>ある。</a:t>
            </a:r>
            <a:r>
              <a:rPr lang="ja-JP" altLang="en-US" sz="1400" b="1" u="sng" dirty="0" smtClean="0"/>
              <a:t>現状は、課題認識のない業務ツール等においてもサイバー攻撃の可能性があることを認識し適切に対策を講じる必要がある</a:t>
            </a:r>
            <a:r>
              <a:rPr lang="ja-JP" altLang="en-US" sz="1400" dirty="0" smtClean="0"/>
              <a:t>。</a:t>
            </a:r>
            <a:endParaRPr lang="ja-JP" altLang="en-US" sz="1400" dirty="0"/>
          </a:p>
        </p:txBody>
      </p:sp>
      <p:sp>
        <p:nvSpPr>
          <p:cNvPr id="15" name="正方形/長方形 14"/>
          <p:cNvSpPr/>
          <p:nvPr/>
        </p:nvSpPr>
        <p:spPr>
          <a:xfrm>
            <a:off x="437118" y="2276230"/>
            <a:ext cx="9175042"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a:t>技術的対策だけでなく、社内ルール整備や社員教育の必要性を認識し、費用対効果をふまえて適切な投資を</a:t>
            </a:r>
            <a:r>
              <a:rPr lang="ja-JP" altLang="en-US" sz="1400" b="1" dirty="0" smtClean="0"/>
              <a:t>行うこと</a:t>
            </a:r>
            <a:endParaRPr lang="ja-JP" altLang="en-US" sz="1400" b="1" dirty="0"/>
          </a:p>
        </p:txBody>
      </p:sp>
      <p:sp>
        <p:nvSpPr>
          <p:cNvPr id="16" name="正方形/長方形 15"/>
          <p:cNvSpPr/>
          <p:nvPr/>
        </p:nvSpPr>
        <p:spPr>
          <a:xfrm>
            <a:off x="474189" y="2682701"/>
            <a:ext cx="8967444" cy="738664"/>
          </a:xfrm>
          <a:prstGeom prst="rect">
            <a:avLst/>
          </a:prstGeom>
        </p:spPr>
        <p:txBody>
          <a:bodyPr wrap="square">
            <a:spAutoFit/>
          </a:bodyPr>
          <a:lstStyle/>
          <a:p>
            <a:pPr algn="just"/>
            <a:r>
              <a:rPr lang="ja-JP" altLang="en-US" sz="1400" dirty="0" smtClean="0"/>
              <a:t>サイバー</a:t>
            </a:r>
            <a:r>
              <a:rPr lang="ja-JP" altLang="en-US" sz="1400" dirty="0"/>
              <a:t>攻撃に対するセキュリティ対策には物理的対策や技術的対策に加え、組織的対策、人的対策が含まれる。これらの対策には費用を要するため、</a:t>
            </a:r>
            <a:r>
              <a:rPr lang="ja-JP" altLang="en-US" sz="1400" b="1" u="sng" dirty="0"/>
              <a:t>サイバーセキュリティ対策の費用対効果をふまえて必要な投資を行うことが企業のあるべき姿</a:t>
            </a:r>
            <a:r>
              <a:rPr lang="ja-JP" altLang="en-US" sz="1400" dirty="0"/>
              <a:t>と</a:t>
            </a:r>
            <a:r>
              <a:rPr lang="ja-JP" altLang="en-US" sz="1400" dirty="0" smtClean="0"/>
              <a:t>いえる。</a:t>
            </a:r>
            <a:endParaRPr lang="ja-JP" altLang="en-US" sz="1400" dirty="0"/>
          </a:p>
        </p:txBody>
      </p:sp>
      <p:sp>
        <p:nvSpPr>
          <p:cNvPr id="17" name="テキスト ボックス 16"/>
          <p:cNvSpPr txBox="1"/>
          <p:nvPr/>
        </p:nvSpPr>
        <p:spPr bwMode="auto">
          <a:xfrm>
            <a:off x="272999" y="3473208"/>
            <a:ext cx="2710014" cy="2914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eaLnBrk="1" hangingPunct="1">
              <a:lnSpc>
                <a:spcPct val="80000"/>
              </a:lnSpc>
              <a:spcBef>
                <a:spcPct val="50000"/>
              </a:spcBef>
              <a:buFont typeface="Wingdings" panose="05000000000000000000" pitchFamily="2" charset="2"/>
              <a:buChar char="n"/>
            </a:pPr>
            <a:r>
              <a:rPr kumimoji="1" lang="ja-JP" altLang="en-US" sz="1600" b="1"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中小企業</a:t>
            </a:r>
            <a:r>
              <a:rPr lang="ja-JP" altLang="en-US" sz="1600" b="1"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向け支援の在り方</a:t>
            </a:r>
            <a:endParaRPr kumimoji="1" lang="ja-JP" altLang="en-US" sz="1600" b="1"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7118" y="3765547"/>
            <a:ext cx="9175042"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smtClean="0"/>
              <a:t>加速化</a:t>
            </a:r>
            <a:r>
              <a:rPr lang="ja-JP" altLang="en-US" sz="1400" b="1" dirty="0"/>
              <a:t>する働き方の</a:t>
            </a:r>
            <a:r>
              <a:rPr lang="ja-JP" altLang="en-US" sz="1400" b="1" dirty="0" smtClean="0"/>
              <a:t>多様化・デジタル化に即した</a:t>
            </a:r>
            <a:r>
              <a:rPr lang="ja-JP" altLang="en-US" sz="1400" b="1" dirty="0"/>
              <a:t>意識</a:t>
            </a:r>
            <a:r>
              <a:rPr lang="ja-JP" altLang="en-US" sz="1400" b="1" dirty="0" smtClean="0"/>
              <a:t>啓発と導入支援</a:t>
            </a:r>
            <a:endParaRPr lang="ja-JP" altLang="en-US" sz="1400" b="1" dirty="0"/>
          </a:p>
        </p:txBody>
      </p:sp>
      <p:sp>
        <p:nvSpPr>
          <p:cNvPr id="19" name="正方形/長方形 18"/>
          <p:cNvSpPr/>
          <p:nvPr/>
        </p:nvSpPr>
        <p:spPr>
          <a:xfrm>
            <a:off x="474189" y="4181445"/>
            <a:ext cx="8967444" cy="1169551"/>
          </a:xfrm>
          <a:prstGeom prst="rect">
            <a:avLst/>
          </a:prstGeom>
        </p:spPr>
        <p:txBody>
          <a:bodyPr wrap="square">
            <a:spAutoFit/>
          </a:bodyPr>
          <a:lstStyle/>
          <a:p>
            <a:pPr algn="just"/>
            <a:r>
              <a:rPr lang="ja-JP" altLang="en-US" sz="1400" dirty="0" smtClean="0"/>
              <a:t>本事業において把握した実態の示す通り、</a:t>
            </a:r>
            <a:r>
              <a:rPr lang="ja-JP" altLang="en-US" sz="1400" b="1" u="sng" dirty="0" smtClean="0"/>
              <a:t>中小企業はサイバーセキュリティ対策について関心はあるものの自社の直面する課題として認知できていない傾向があるが、我が事として捉えられる意識啓発をしたり対策導入や運用サポート等の支援を実施したりすることでセキュリティ対策向上は実現できる</a:t>
            </a:r>
            <a:r>
              <a:rPr lang="ja-JP" altLang="en-US" sz="1400" dirty="0" smtClean="0"/>
              <a:t>。</a:t>
            </a:r>
            <a:endParaRPr lang="en-US" altLang="ja-JP" sz="1400" dirty="0" smtClean="0"/>
          </a:p>
          <a:p>
            <a:pPr algn="just"/>
            <a:r>
              <a:rPr lang="ja-JP" altLang="en-US" sz="1400" dirty="0" smtClean="0"/>
              <a:t>今後</a:t>
            </a:r>
            <a:r>
              <a:rPr lang="ja-JP" altLang="en-US" sz="1400" dirty="0"/>
              <a:t>一層加速化する働き方の多様化、デジタル化にあわせて</a:t>
            </a:r>
            <a:r>
              <a:rPr lang="ja-JP" altLang="en-US" sz="1400" dirty="0" smtClean="0"/>
              <a:t>、</a:t>
            </a:r>
            <a:r>
              <a:rPr lang="ja-JP" altLang="en-US" sz="1400" b="1" u="sng" dirty="0"/>
              <a:t>各社</a:t>
            </a:r>
            <a:r>
              <a:rPr lang="ja-JP" altLang="en-US" sz="1400" b="1" u="sng" dirty="0" smtClean="0"/>
              <a:t>の</a:t>
            </a:r>
            <a:r>
              <a:rPr lang="en-US" altLang="ja-JP" sz="1400" b="1" u="sng" dirty="0" smtClean="0"/>
              <a:t>IT</a:t>
            </a:r>
            <a:r>
              <a:rPr lang="ja-JP" altLang="en-US" sz="1400" b="1" u="sng" dirty="0" smtClean="0"/>
              <a:t>業務ツールの利用</a:t>
            </a:r>
            <a:r>
              <a:rPr lang="ja-JP" altLang="en-US" sz="1400" b="1" u="sng" dirty="0"/>
              <a:t>形態に</a:t>
            </a:r>
            <a:r>
              <a:rPr lang="ja-JP" altLang="en-US" sz="1400" b="1" u="sng" dirty="0" smtClean="0"/>
              <a:t>即して、様々</a:t>
            </a:r>
            <a:r>
              <a:rPr lang="ja-JP" altLang="en-US" sz="1400" b="1" u="sng" dirty="0"/>
              <a:t>な</a:t>
            </a:r>
            <a:r>
              <a:rPr lang="en-US" altLang="ja-JP" sz="1400" b="1" u="sng" dirty="0"/>
              <a:t>NW</a:t>
            </a:r>
            <a:r>
              <a:rPr lang="ja-JP" altLang="en-US" sz="1400" b="1" u="sng" dirty="0"/>
              <a:t>・デバイスから機密情報にアクセスすることを前提とした意識</a:t>
            </a:r>
            <a:r>
              <a:rPr lang="ja-JP" altLang="en-US" sz="1400" b="1" u="sng" dirty="0" smtClean="0"/>
              <a:t>啓発・サービス導入支援が必要</a:t>
            </a:r>
            <a:r>
              <a:rPr lang="ja-JP" altLang="en-US" sz="1400" dirty="0" smtClean="0"/>
              <a:t>。</a:t>
            </a:r>
            <a:endParaRPr lang="ja-JP" altLang="en-US" sz="1400" dirty="0"/>
          </a:p>
        </p:txBody>
      </p:sp>
      <p:sp>
        <p:nvSpPr>
          <p:cNvPr id="20" name="正方形/長方形 19"/>
          <p:cNvSpPr/>
          <p:nvPr/>
        </p:nvSpPr>
        <p:spPr>
          <a:xfrm>
            <a:off x="437118" y="5420072"/>
            <a:ext cx="9175042"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smtClean="0"/>
              <a:t>企業の自助努力だけでなく、適切に専門家等を活用した実態分析・評価の支援</a:t>
            </a:r>
            <a:endParaRPr lang="ja-JP" altLang="en-US" sz="1400" b="1" dirty="0"/>
          </a:p>
        </p:txBody>
      </p:sp>
      <p:sp>
        <p:nvSpPr>
          <p:cNvPr id="21" name="正方形/長方形 20"/>
          <p:cNvSpPr/>
          <p:nvPr/>
        </p:nvSpPr>
        <p:spPr>
          <a:xfrm>
            <a:off x="474189" y="5794924"/>
            <a:ext cx="8967444" cy="738664"/>
          </a:xfrm>
          <a:prstGeom prst="rect">
            <a:avLst/>
          </a:prstGeom>
        </p:spPr>
        <p:txBody>
          <a:bodyPr wrap="square">
            <a:spAutoFit/>
          </a:bodyPr>
          <a:lstStyle/>
          <a:p>
            <a:pPr algn="just"/>
            <a:r>
              <a:rPr lang="ja-JP" altLang="en-US" sz="1400" dirty="0"/>
              <a:t>企業単独では様々な制約により、多面的な視点での評価、対策が取れないこともある。企業の自助努力に加え、</a:t>
            </a:r>
            <a:r>
              <a:rPr lang="ja-JP" altLang="en-US" sz="1400" b="1" u="sng" dirty="0"/>
              <a:t>専門家を活用し、精緻な分析、多面的な評価による</a:t>
            </a:r>
            <a:r>
              <a:rPr lang="ja-JP" altLang="en-US" sz="1400" b="1" u="sng" dirty="0" smtClean="0"/>
              <a:t>支援が不可欠であり、専門家</a:t>
            </a:r>
            <a:r>
              <a:rPr lang="ja-JP" altLang="en-US" sz="1400" b="1" u="sng" dirty="0"/>
              <a:t>の客観的な視点により、自社の状況や今後の対応を冷静に判断し、適切な対応を行うことが、サイバーセキュリティ</a:t>
            </a:r>
            <a:r>
              <a:rPr lang="ja-JP" altLang="en-US" sz="1400" b="1" u="sng" dirty="0" smtClean="0"/>
              <a:t>から中小企業を</a:t>
            </a:r>
            <a:r>
              <a:rPr lang="ja-JP" altLang="en-US" sz="1400" b="1" u="sng" dirty="0"/>
              <a:t>守るうえで</a:t>
            </a:r>
            <a:r>
              <a:rPr lang="ja-JP" altLang="en-US" sz="1400" b="1" u="sng" dirty="0" smtClean="0"/>
              <a:t>重要</a:t>
            </a:r>
            <a:r>
              <a:rPr lang="ja-JP" altLang="en-US" sz="1400" dirty="0" smtClean="0"/>
              <a:t>である。</a:t>
            </a:r>
            <a:endParaRPr lang="ja-JP" altLang="en-US" sz="1400" dirty="0"/>
          </a:p>
        </p:txBody>
      </p:sp>
    </p:spTree>
    <p:extLst>
      <p:ext uri="{BB962C8B-B14F-4D97-AF65-F5344CB8AC3E}">
        <p14:creationId xmlns:p14="http://schemas.microsoft.com/office/powerpoint/2010/main" val="241329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785352" y="2645873"/>
            <a:ext cx="8640000"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a:t>中小企業を巻き込んだサプライチェーン上での攻撃パターンの急激な拡がり</a:t>
            </a:r>
          </a:p>
        </p:txBody>
      </p:sp>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1</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１．サイバーセキュリティ対策の現状について</a:t>
            </a:r>
            <a:endParaRPr kumimoji="1" lang="ja-JP" altLang="en-US" dirty="0"/>
          </a:p>
        </p:txBody>
      </p:sp>
      <p:sp>
        <p:nvSpPr>
          <p:cNvPr id="4" name="正方形/長方形 3"/>
          <p:cNvSpPr/>
          <p:nvPr/>
        </p:nvSpPr>
        <p:spPr>
          <a:xfrm>
            <a:off x="272999" y="624416"/>
            <a:ext cx="9360001" cy="1552114"/>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中</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小企業をとりまくサイバー攻撃の</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脅威から身を守りつつ、デジタル化による恩恵を享受するためには、中小企業が自社のセキュリティの実態に目を向け、必要な対策を講じることが重要である。しかしながら、多くの中小企業は、その知識や経営資源を有していない状況にある。</a:t>
            </a:r>
          </a:p>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中小企業サイバーセキュリティ向上支援事業（以下、本事業）は、こうした中小企業のサイバー攻撃の実態把握やインシデントへの対応支援を行い、自立的なサイバーセキュリティ対策の後押しをすると共に、これらの取組を広く紹介することで、中小企業のサイバーセキュリティ対策に対する意識の向上を図っていくものである。</a:t>
            </a:r>
          </a:p>
        </p:txBody>
      </p:sp>
      <p:sp>
        <p:nvSpPr>
          <p:cNvPr id="5" name="テキスト ボックス 4"/>
          <p:cNvSpPr txBox="1"/>
          <p:nvPr/>
        </p:nvSpPr>
        <p:spPr bwMode="auto">
          <a:xfrm>
            <a:off x="272999" y="2327361"/>
            <a:ext cx="3035424"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eaLnBrk="1" hangingPunct="1">
              <a:lnSpc>
                <a:spcPct val="80000"/>
              </a:lnSpc>
              <a:spcBef>
                <a:spcPct val="50000"/>
              </a:spcBef>
              <a:buFont typeface="Wingdings" panose="05000000000000000000" pitchFamily="2" charset="2"/>
              <a:buChar char="n"/>
            </a:pPr>
            <a:r>
              <a:rPr kumimoji="1" lang="ja-JP" altLang="en-US" sz="1400" b="1"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企業をとりまくサイバー攻撃の現状</a:t>
            </a:r>
            <a:r>
              <a:rPr kumimoji="1" lang="en-US" altLang="ja-JP" sz="1400" b="1" baseline="300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b="1" baseline="300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p:cNvSpPr/>
          <p:nvPr/>
        </p:nvSpPr>
        <p:spPr>
          <a:xfrm>
            <a:off x="457908" y="2613676"/>
            <a:ext cx="439662" cy="456231"/>
          </a:xfrm>
          <a:prstGeom prst="ellipse">
            <a:avLst/>
          </a:prstGeom>
          <a:solidFill>
            <a:schemeClr val="tx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1</a:t>
            </a:r>
            <a:endParaRPr kumimoji="1" lang="ja-JP" altLang="en-US" sz="2000" b="1" dirty="0"/>
          </a:p>
        </p:txBody>
      </p:sp>
      <p:sp>
        <p:nvSpPr>
          <p:cNvPr id="14" name="正方形/長方形 13"/>
          <p:cNvSpPr/>
          <p:nvPr/>
        </p:nvSpPr>
        <p:spPr>
          <a:xfrm>
            <a:off x="785352" y="3093791"/>
            <a:ext cx="8640000" cy="523220"/>
          </a:xfrm>
          <a:prstGeom prst="rect">
            <a:avLst/>
          </a:prstGeom>
        </p:spPr>
        <p:txBody>
          <a:bodyPr wrap="square">
            <a:spAutoFit/>
          </a:bodyPr>
          <a:lstStyle/>
          <a:p>
            <a:pPr algn="just"/>
            <a:r>
              <a:rPr lang="ja-JP" altLang="en-US" sz="1400" dirty="0">
                <a:solidFill>
                  <a:schemeClr val="tx1">
                    <a:lumMod val="85000"/>
                    <a:lumOff val="15000"/>
                  </a:schemeClr>
                </a:solidFill>
              </a:rPr>
              <a:t>昨今、中小企業を含む取引先や海外展開を進める企業の海外拠点、更には新型コロナウイルスの感染拡大に伴うテレワークの増加に起因する隙など、攻撃者が利用するサプライチェーン上の「攻撃起点」がますます拡大している。</a:t>
            </a:r>
          </a:p>
        </p:txBody>
      </p:sp>
      <p:sp>
        <p:nvSpPr>
          <p:cNvPr id="15" name="正方形/長方形 14"/>
          <p:cNvSpPr/>
          <p:nvPr/>
        </p:nvSpPr>
        <p:spPr>
          <a:xfrm>
            <a:off x="785352" y="3717470"/>
            <a:ext cx="8640000"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a:t>大企業・中小企業等を問わないランサムウェアによる被害の急増</a:t>
            </a:r>
          </a:p>
        </p:txBody>
      </p:sp>
      <p:sp>
        <p:nvSpPr>
          <p:cNvPr id="16" name="楕円 15"/>
          <p:cNvSpPr/>
          <p:nvPr/>
        </p:nvSpPr>
        <p:spPr>
          <a:xfrm>
            <a:off x="457908" y="3685273"/>
            <a:ext cx="439662" cy="456231"/>
          </a:xfrm>
          <a:prstGeom prst="ellipse">
            <a:avLst/>
          </a:prstGeom>
          <a:solidFill>
            <a:schemeClr val="tx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2</a:t>
            </a:r>
            <a:endParaRPr kumimoji="1" lang="ja-JP" altLang="en-US" sz="2000" b="1" dirty="0"/>
          </a:p>
        </p:txBody>
      </p:sp>
      <p:sp>
        <p:nvSpPr>
          <p:cNvPr id="17" name="正方形/長方形 16"/>
          <p:cNvSpPr/>
          <p:nvPr/>
        </p:nvSpPr>
        <p:spPr>
          <a:xfrm>
            <a:off x="785352" y="4165388"/>
            <a:ext cx="8640000" cy="954107"/>
          </a:xfrm>
          <a:prstGeom prst="rect">
            <a:avLst/>
          </a:prstGeom>
        </p:spPr>
        <p:txBody>
          <a:bodyPr wrap="square">
            <a:spAutoFit/>
          </a:bodyPr>
          <a:lstStyle/>
          <a:p>
            <a:pPr algn="just"/>
            <a:r>
              <a:rPr lang="ja-JP" altLang="en-US" sz="1400" dirty="0">
                <a:solidFill>
                  <a:schemeClr val="tx1">
                    <a:lumMod val="85000"/>
                    <a:lumOff val="15000"/>
                  </a:schemeClr>
                </a:solidFill>
              </a:rPr>
              <a:t>暗号化したデータを復旧するための身代金の要求に加えて、暗号化する前にあらかじめデータを窃取しておき、身代金を支払わなければデータを公開するなどと脅迫する、いわゆる「二重の脅迫」を行うランサムウェアの被害が国内でも急増しつつある。背景には、攻撃者の側でランサムウェアの提供や身代金の回収を組織的に行うエコシステムが成立し、高度な技術を持たなくても簡単に攻撃を行えるようになっていることがある。</a:t>
            </a:r>
          </a:p>
        </p:txBody>
      </p:sp>
      <p:sp>
        <p:nvSpPr>
          <p:cNvPr id="18" name="正方形/長方形 17"/>
          <p:cNvSpPr/>
          <p:nvPr/>
        </p:nvSpPr>
        <p:spPr>
          <a:xfrm>
            <a:off x="785352" y="5142079"/>
            <a:ext cx="8640000" cy="406471"/>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p>
            <a:r>
              <a:rPr lang="ja-JP" altLang="en-US" sz="1400" b="1" dirty="0"/>
              <a:t>機微性の高い情報の窃取等を目的としたと考えられる海外拠点を経由した攻撃</a:t>
            </a:r>
          </a:p>
        </p:txBody>
      </p:sp>
      <p:sp>
        <p:nvSpPr>
          <p:cNvPr id="19" name="楕円 18"/>
          <p:cNvSpPr/>
          <p:nvPr/>
        </p:nvSpPr>
        <p:spPr>
          <a:xfrm>
            <a:off x="457908" y="5109882"/>
            <a:ext cx="439662" cy="456231"/>
          </a:xfrm>
          <a:prstGeom prst="ellipse">
            <a:avLst/>
          </a:prstGeom>
          <a:solidFill>
            <a:schemeClr val="tx2"/>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3</a:t>
            </a:r>
            <a:endParaRPr kumimoji="1" lang="ja-JP" altLang="en-US" sz="2000" b="1" dirty="0"/>
          </a:p>
        </p:txBody>
      </p:sp>
      <p:sp>
        <p:nvSpPr>
          <p:cNvPr id="20" name="正方形/長方形 19"/>
          <p:cNvSpPr/>
          <p:nvPr/>
        </p:nvSpPr>
        <p:spPr>
          <a:xfrm>
            <a:off x="785352" y="5589997"/>
            <a:ext cx="8640000" cy="738664"/>
          </a:xfrm>
          <a:prstGeom prst="rect">
            <a:avLst/>
          </a:prstGeom>
        </p:spPr>
        <p:txBody>
          <a:bodyPr wrap="square">
            <a:spAutoFit/>
          </a:bodyPr>
          <a:lstStyle/>
          <a:p>
            <a:pPr algn="just"/>
            <a:r>
              <a:rPr lang="ja-JP" altLang="en-US" sz="1400" dirty="0">
                <a:solidFill>
                  <a:schemeClr val="tx1">
                    <a:lumMod val="85000"/>
                    <a:lumOff val="15000"/>
                  </a:schemeClr>
                </a:solidFill>
              </a:rPr>
              <a:t>ビジネスのグローバル化に伴い海外拠点と密に連携したシステム構築が進む一方で、十分な対策を採らないまま海外と日本国内のシステムをつなげてしまった結果、セキュリティ対策が不十分な海外拠点で侵入経路を構築され、国内に侵入されるリスクが増大している。</a:t>
            </a:r>
          </a:p>
        </p:txBody>
      </p:sp>
      <p:sp>
        <p:nvSpPr>
          <p:cNvPr id="21" name="テキスト ボックス 20"/>
          <p:cNvSpPr txBox="1"/>
          <p:nvPr/>
        </p:nvSpPr>
        <p:spPr bwMode="auto">
          <a:xfrm>
            <a:off x="457908" y="6398717"/>
            <a:ext cx="7015360" cy="2237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nSpc>
                <a:spcPct val="80000"/>
              </a:lnSpc>
              <a:spcBef>
                <a:spcPct val="50000"/>
              </a:spcBef>
            </a:pPr>
            <a:r>
              <a:rPr lang="ja-JP" altLang="en-US" sz="1050" dirty="0">
                <a:solidFill>
                  <a:schemeClr val="tx1">
                    <a:lumMod val="85000"/>
                    <a:lumOff val="15000"/>
                  </a:schemeClr>
                </a:solidFill>
                <a:latin typeface="+mj-lt"/>
                <a:ea typeface="Meiryo UI" panose="020B0604030504040204" pitchFamily="50" charset="-128"/>
                <a:cs typeface="Meiryo UI" panose="020B0604030504040204" pitchFamily="50" charset="-128"/>
              </a:rPr>
              <a:t>出典</a:t>
            </a:r>
            <a:r>
              <a:rPr lang="ja-JP" altLang="en-US" sz="1050" dirty="0" smtClean="0">
                <a:solidFill>
                  <a:schemeClr val="tx1">
                    <a:lumMod val="85000"/>
                    <a:lumOff val="15000"/>
                  </a:schemeClr>
                </a:solidFill>
                <a:latin typeface="+mj-lt"/>
                <a:ea typeface="Meiryo UI" panose="020B0604030504040204" pitchFamily="50" charset="-128"/>
                <a:cs typeface="Meiryo UI" panose="020B0604030504040204" pitchFamily="50" charset="-128"/>
              </a:rPr>
              <a:t>：経済</a:t>
            </a:r>
            <a:r>
              <a:rPr lang="ja-JP" altLang="en-US" sz="1050" dirty="0">
                <a:solidFill>
                  <a:schemeClr val="tx1">
                    <a:lumMod val="85000"/>
                    <a:lumOff val="15000"/>
                  </a:schemeClr>
                </a:solidFill>
                <a:latin typeface="+mj-lt"/>
                <a:ea typeface="Meiryo UI" panose="020B0604030504040204" pitchFamily="50" charset="-128"/>
                <a:cs typeface="Meiryo UI" panose="020B0604030504040204" pitchFamily="50" charset="-128"/>
              </a:rPr>
              <a:t>産業省ウェブサイト（</a:t>
            </a:r>
            <a:r>
              <a:rPr lang="en-US" altLang="ja-JP" sz="1050" dirty="0">
                <a:solidFill>
                  <a:schemeClr val="tx1">
                    <a:lumMod val="85000"/>
                    <a:lumOff val="15000"/>
                  </a:schemeClr>
                </a:solidFill>
                <a:latin typeface="+mj-lt"/>
                <a:ea typeface="Meiryo UI" panose="020B0604030504040204" pitchFamily="50" charset="-128"/>
                <a:cs typeface="Meiryo UI" panose="020B0604030504040204" pitchFamily="50" charset="-128"/>
              </a:rPr>
              <a:t>https://www.meti.go.jp/press/2020/12/20201218008/20201218008.html</a:t>
            </a:r>
            <a:r>
              <a:rPr lang="ja-JP" altLang="en-US" sz="1050" dirty="0">
                <a:solidFill>
                  <a:schemeClr val="tx1">
                    <a:lumMod val="85000"/>
                    <a:lumOff val="15000"/>
                  </a:schemeClr>
                </a:solidFill>
                <a:latin typeface="+mj-lt"/>
                <a:ea typeface="Meiryo UI" panose="020B0604030504040204" pitchFamily="50" charset="-128"/>
                <a:cs typeface="Meiryo UI" panose="020B0604030504040204" pitchFamily="50" charset="-128"/>
              </a:rPr>
              <a:t>）</a:t>
            </a:r>
            <a:endParaRPr kumimoji="1" lang="ja-JP" altLang="en-US" sz="1050" dirty="0">
              <a:solidFill>
                <a:schemeClr val="tx1">
                  <a:lumMod val="85000"/>
                  <a:lumOff val="15000"/>
                </a:schemeClr>
              </a:solidFill>
              <a:latin typeface="+mj-lt"/>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147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2</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lang="ja-JP" altLang="en-US" dirty="0"/>
              <a:t>２</a:t>
            </a:r>
            <a:r>
              <a:rPr kumimoji="1" lang="ja-JP" altLang="en-US" dirty="0" smtClean="0"/>
              <a:t>．本事業の支援内容</a:t>
            </a:r>
            <a:endParaRPr kumimoji="1" lang="ja-JP" altLang="en-US" dirty="0"/>
          </a:p>
        </p:txBody>
      </p:sp>
      <p:sp>
        <p:nvSpPr>
          <p:cNvPr id="4" name="正方形/長方形 3"/>
          <p:cNvSpPr/>
          <p:nvPr/>
        </p:nvSpPr>
        <p:spPr>
          <a:xfrm>
            <a:off x="272999" y="624417"/>
            <a:ext cx="9360001" cy="799938"/>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中小企業へのサイバー攻撃の実態把握に</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向けて、①アンケート、②標的型攻撃メール訓練、③</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UTM</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設置による出入口対策支援、④テレワーク実施者向けセキュリティ対策、⑤相談窓口への問い合わせ内容分析を</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円滑</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に実施し、サイバー</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攻撃や企業のセキュリティ意識の実態を</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把握を行った。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p:cNvPicPr>
            <a:picLocks noChangeAspect="1"/>
          </p:cNvPicPr>
          <p:nvPr/>
        </p:nvPicPr>
        <p:blipFill>
          <a:blip r:embed="rId2">
            <a:duotone>
              <a:schemeClr val="accent1">
                <a:shade val="45000"/>
                <a:satMod val="135000"/>
              </a:schemeClr>
              <a:prstClr val="white"/>
            </a:duotone>
          </a:blip>
          <a:stretch>
            <a:fillRect/>
          </a:stretch>
        </p:blipFill>
        <p:spPr>
          <a:xfrm>
            <a:off x="1286429" y="1665652"/>
            <a:ext cx="1158565" cy="1158565"/>
          </a:xfrm>
          <a:prstGeom prst="rect">
            <a:avLst/>
          </a:prstGeom>
        </p:spPr>
      </p:pic>
      <p:sp>
        <p:nvSpPr>
          <p:cNvPr id="6" name="テキスト ボックス 5">
            <a:extLst>
              <a:ext uri="{FF2B5EF4-FFF2-40B4-BE49-F238E27FC236}">
                <a16:creationId xmlns:a16="http://schemas.microsoft.com/office/drawing/2014/main" id="{72A3DDDE-DA63-4422-A572-EBCABBCC9E40}"/>
              </a:ext>
            </a:extLst>
          </p:cNvPr>
          <p:cNvSpPr txBox="1"/>
          <p:nvPr/>
        </p:nvSpPr>
        <p:spPr>
          <a:xfrm>
            <a:off x="1217823" y="2231458"/>
            <a:ext cx="1289489"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200" b="1" i="0" u="none" strike="noStrike" kern="1200" cap="none" spc="0" normalizeH="0" baseline="0" noProof="0" dirty="0">
                <a:ln>
                  <a:noFill/>
                </a:ln>
                <a:solidFill>
                  <a:srgbClr val="1F497D">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rPr>
              <a:t>クラウドサービス</a:t>
            </a:r>
            <a:endParaRPr kumimoji="0" lang="en-US" altLang="ja-JP" sz="1200" b="1" i="0" u="none" strike="noStrike" kern="1200" cap="none" spc="0" normalizeH="0" baseline="0" noProof="0" dirty="0">
              <a:ln>
                <a:noFill/>
              </a:ln>
              <a:solidFill>
                <a:srgbClr val="1F497D">
                  <a:lumMod val="75000"/>
                </a:srgbClr>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2055">
            <a:extLst>
              <a:ext uri="{FF2B5EF4-FFF2-40B4-BE49-F238E27FC236}">
                <a16:creationId xmlns:a16="http://schemas.microsoft.com/office/drawing/2014/main" id="{C9BD9F38-B4A5-4C2D-BC77-6D3792C2434B}"/>
              </a:ext>
            </a:extLst>
          </p:cNvPr>
          <p:cNvSpPr>
            <a:spLocks noChangeArrowheads="1"/>
          </p:cNvSpPr>
          <p:nvPr/>
        </p:nvSpPr>
        <p:spPr bwMode="auto">
          <a:xfrm>
            <a:off x="488159" y="2817468"/>
            <a:ext cx="9112620" cy="2447836"/>
          </a:xfrm>
          <a:prstGeom prst="rect">
            <a:avLst/>
          </a:prstGeom>
          <a:solidFill>
            <a:srgbClr val="FFFFFF"/>
          </a:solidFill>
          <a:ln w="9525">
            <a:solidFill>
              <a:schemeClr val="tx2">
                <a:lumMod val="20000"/>
                <a:lumOff val="80000"/>
              </a:schemeClr>
            </a:solidFill>
            <a:miter lim="800000"/>
            <a:headEnd/>
            <a:tailEnd/>
          </a:ln>
          <a:effectLst>
            <a:outerShdw blurRad="50800" dist="38100" dir="2700000" algn="tl" rotWithShape="0">
              <a:prstClr val="black">
                <a:alpha val="40000"/>
              </a:prstClr>
            </a:outerShdw>
          </a:effectLst>
        </p:spPr>
        <p:txBody>
          <a:bodyPr wrap="none" lIns="128010" tIns="64006" rIns="128010" bIns="64006"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ja-JP" altLang="en-US" sz="1000" b="0" i="0" u="none" strike="noStrike" kern="0" cap="none" spc="0" normalizeH="0" baseline="0" noProof="0" dirty="0">
              <a:ln>
                <a:noFill/>
              </a:ln>
              <a:solidFill>
                <a:srgbClr val="0000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767357" y="3800905"/>
            <a:ext cx="3100760" cy="1407424"/>
          </a:xfrm>
          <a:prstGeom prst="rect">
            <a:avLst/>
          </a:prstGeom>
          <a:solidFill>
            <a:schemeClr val="accent3">
              <a:lumMod val="20000"/>
              <a:lumOff val="80000"/>
            </a:schemeClr>
          </a:solid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a:ea typeface="Meiryo UI"/>
              <a:cs typeface="+mn-cs"/>
            </a:endParaRPr>
          </a:p>
        </p:txBody>
      </p:sp>
      <p:sp>
        <p:nvSpPr>
          <p:cNvPr id="9" name="正方形/長方形 8"/>
          <p:cNvSpPr/>
          <p:nvPr/>
        </p:nvSpPr>
        <p:spPr>
          <a:xfrm>
            <a:off x="4289707" y="3061770"/>
            <a:ext cx="5214450" cy="2146559"/>
          </a:xfrm>
          <a:prstGeom prst="rect">
            <a:avLst/>
          </a:prstGeom>
          <a:solidFill>
            <a:schemeClr val="accent3">
              <a:lumMod val="20000"/>
              <a:lumOff val="80000"/>
            </a:schemeClr>
          </a:solidFill>
          <a:ln w="952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a:ea typeface="Meiryo UI"/>
              <a:cs typeface="+mn-cs"/>
            </a:endParaRPr>
          </a:p>
        </p:txBody>
      </p:sp>
      <p:pic>
        <p:nvPicPr>
          <p:cNvPr id="10" name="Picture 22" descr="C:\Users\0051747\Desktop\ＰＮＧデータ61-119\96_侵入者_Ｂ.png">
            <a:extLst>
              <a:ext uri="{FF2B5EF4-FFF2-40B4-BE49-F238E27FC236}">
                <a16:creationId xmlns:a16="http://schemas.microsoft.com/office/drawing/2014/main" id="{273EA9E1-AB78-4F7D-A1CB-0AFC976871F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83769" b="39796"/>
          <a:stretch/>
        </p:blipFill>
        <p:spPr bwMode="auto">
          <a:xfrm>
            <a:off x="4281809" y="1786430"/>
            <a:ext cx="563330" cy="596227"/>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323">
            <a:extLst>
              <a:ext uri="{FF2B5EF4-FFF2-40B4-BE49-F238E27FC236}">
                <a16:creationId xmlns:a16="http://schemas.microsoft.com/office/drawing/2014/main" id="{C40AE759-F3B7-4AEA-A372-784A50B476B0}"/>
              </a:ext>
            </a:extLst>
          </p:cNvPr>
          <p:cNvSpPr>
            <a:spLocks noChangeArrowheads="1"/>
          </p:cNvSpPr>
          <p:nvPr/>
        </p:nvSpPr>
        <p:spPr bwMode="auto">
          <a:xfrm>
            <a:off x="272480" y="2885114"/>
            <a:ext cx="140884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square" lIns="0" tIns="0" rIns="0" bIns="0" anchor="ctr" anchorCtr="1">
            <a:spAutoFit/>
          </a:bodyPr>
          <a:lstStyle>
            <a:lvl1pPr defTabSz="957263" eaLnBrk="0" hangingPunct="0">
              <a:defRPr kumimoji="1" sz="2400">
                <a:solidFill>
                  <a:schemeClr val="tx1"/>
                </a:solidFill>
                <a:latin typeface="Times New Roman" pitchFamily="18" charset="0"/>
                <a:ea typeface="ＭＳ Ｐゴシック" pitchFamily="50" charset="-128"/>
              </a:defRPr>
            </a:lvl1pPr>
            <a:lvl2pPr marL="742950" indent="-285750" defTabSz="957263" eaLnBrk="0" hangingPunct="0">
              <a:defRPr kumimoji="1" sz="2400">
                <a:solidFill>
                  <a:schemeClr val="tx1"/>
                </a:solidFill>
                <a:latin typeface="Times New Roman" pitchFamily="18" charset="0"/>
                <a:ea typeface="ＭＳ Ｐゴシック" pitchFamily="50" charset="-128"/>
              </a:defRPr>
            </a:lvl2pPr>
            <a:lvl3pPr marL="1143000" indent="-228600" defTabSz="957263" eaLnBrk="0" hangingPunct="0">
              <a:defRPr kumimoji="1" sz="2400">
                <a:solidFill>
                  <a:schemeClr val="tx1"/>
                </a:solidFill>
                <a:latin typeface="Times New Roman" pitchFamily="18" charset="0"/>
                <a:ea typeface="ＭＳ Ｐゴシック" pitchFamily="50" charset="-128"/>
              </a:defRPr>
            </a:lvl3pPr>
            <a:lvl4pPr marL="1600200" indent="-228600" defTabSz="957263" eaLnBrk="0" hangingPunct="0">
              <a:defRPr kumimoji="1" sz="2400">
                <a:solidFill>
                  <a:schemeClr val="tx1"/>
                </a:solidFill>
                <a:latin typeface="Times New Roman" pitchFamily="18" charset="0"/>
                <a:ea typeface="ＭＳ Ｐゴシック" pitchFamily="50" charset="-128"/>
              </a:defRPr>
            </a:lvl4pPr>
            <a:lvl5pPr marL="2057400" indent="-228600" defTabSz="957263" eaLnBrk="0" hangingPunct="0">
              <a:defRPr kumimoji="1" sz="2400">
                <a:solidFill>
                  <a:schemeClr val="tx1"/>
                </a:solidFill>
                <a:latin typeface="Times New Roman" pitchFamily="18" charset="0"/>
                <a:ea typeface="ＭＳ Ｐゴシック" pitchFamily="50" charset="-128"/>
              </a:defRPr>
            </a:lvl5pPr>
            <a:lvl6pPr marL="2514600" indent="-228600" algn="ctr" defTabSz="957263"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algn="ctr" defTabSz="957263"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algn="ctr" defTabSz="957263"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algn="ctr" defTabSz="957263"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0" marR="0" lvl="0" indent="0" algn="l" defTabSz="957263" rtl="0" eaLnBrk="0" fontAlgn="base" latinLnBrk="0" hangingPunct="0">
              <a:lnSpc>
                <a:spcPct val="100000"/>
              </a:lnSpc>
              <a:spcBef>
                <a:spcPct val="0"/>
              </a:spcBef>
              <a:spcAft>
                <a:spcPct val="0"/>
              </a:spcAft>
              <a:buClrTx/>
              <a:buSzTx/>
              <a:buFontTx/>
              <a:buNone/>
              <a:tabLst/>
              <a:defRPr/>
            </a:pPr>
            <a:r>
              <a:rPr lang="ja-JP" altLang="en-US" sz="1400" b="1" dirty="0" smtClean="0">
                <a:solidFill>
                  <a:srgbClr val="003366"/>
                </a:solidFill>
                <a:latin typeface="Meiryo UI" panose="020B0604030504040204" pitchFamily="50" charset="-128"/>
                <a:ea typeface="Meiryo UI" panose="020B0604030504040204" pitchFamily="50" charset="-128"/>
                <a:cs typeface="Meiryo UI" panose="020B0604030504040204" pitchFamily="50" charset="-128"/>
              </a:rPr>
              <a:t>支援</a:t>
            </a:r>
            <a:r>
              <a:rPr kumimoji="1" lang="ja-JP" altLang="en-US" sz="1400" b="1" i="0" u="none" strike="noStrike" kern="1200" cap="none" spc="0" normalizeH="0" baseline="0" noProof="0" dirty="0" smtClean="0">
                <a:ln>
                  <a:noFill/>
                </a:ln>
                <a:solidFill>
                  <a:srgbClr val="003366"/>
                </a:solidFill>
                <a:effectLst/>
                <a:uLnTx/>
                <a:uFillTx/>
                <a:latin typeface="Meiryo UI" panose="020B0604030504040204" pitchFamily="50" charset="-128"/>
                <a:ea typeface="Meiryo UI" panose="020B0604030504040204" pitchFamily="50" charset="-128"/>
                <a:cs typeface="Meiryo UI" panose="020B0604030504040204" pitchFamily="50" charset="-128"/>
              </a:rPr>
              <a:t>企業</a:t>
            </a:r>
            <a:endParaRPr kumimoji="1" lang="ja-JP" altLang="en-US" sz="1400" b="1" i="0" u="none" strike="noStrike" kern="1200" cap="none" spc="0" normalizeH="0" baseline="0" noProof="0" dirty="0">
              <a:ln>
                <a:noFill/>
              </a:ln>
              <a:solidFill>
                <a:srgbClr val="003366"/>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12" name="図 11" descr="52_マルチコピー機_CB.png">
            <a:extLst>
              <a:ext uri="{FF2B5EF4-FFF2-40B4-BE49-F238E27FC236}">
                <a16:creationId xmlns:a16="http://schemas.microsoft.com/office/drawing/2014/main" id="{4A6286BD-7B49-44BF-99AA-ECD9D0D350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97824" y="4693213"/>
            <a:ext cx="404733" cy="340720"/>
          </a:xfrm>
          <a:prstGeom prst="rect">
            <a:avLst/>
          </a:prstGeom>
        </p:spPr>
      </p:pic>
      <p:pic>
        <p:nvPicPr>
          <p:cNvPr id="13" name="Picture 19" descr="C:\Users\0051747\Desktop\PNGデータ1-60\5_ノートＰＣ_ＣＢ.png">
            <a:extLst>
              <a:ext uri="{FF2B5EF4-FFF2-40B4-BE49-F238E27FC236}">
                <a16:creationId xmlns:a16="http://schemas.microsoft.com/office/drawing/2014/main" id="{638029C7-B440-4E5E-8FF6-1AEDFA40308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804186" y="4709387"/>
            <a:ext cx="385728" cy="3059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5" descr="C:\Users\0051747\Desktop\ＰＮＧデータ61-119\84_ＷＩＦＩ_ＣＢ.png">
            <a:extLst>
              <a:ext uri="{FF2B5EF4-FFF2-40B4-BE49-F238E27FC236}">
                <a16:creationId xmlns:a16="http://schemas.microsoft.com/office/drawing/2014/main" id="{B456F277-10A2-4328-B030-09872A320D0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95038" y="4656398"/>
            <a:ext cx="301806" cy="28768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AutoShape 44">
            <a:extLst>
              <a:ext uri="{FF2B5EF4-FFF2-40B4-BE49-F238E27FC236}">
                <a16:creationId xmlns:a16="http://schemas.microsoft.com/office/drawing/2014/main" id="{2E3FB729-A2BD-482A-8477-101F57C40FFF}"/>
              </a:ext>
            </a:extLst>
          </p:cNvPr>
          <p:cNvCxnSpPr>
            <a:cxnSpLocks noChangeShapeType="1"/>
          </p:cNvCxnSpPr>
          <p:nvPr/>
        </p:nvCxnSpPr>
        <p:spPr bwMode="auto">
          <a:xfrm flipH="1">
            <a:off x="4935916" y="4442507"/>
            <a:ext cx="1575643" cy="1"/>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cxnSp>
        <p:nvCxnSpPr>
          <p:cNvPr id="16" name="AutoShape 44">
            <a:extLst>
              <a:ext uri="{FF2B5EF4-FFF2-40B4-BE49-F238E27FC236}">
                <a16:creationId xmlns:a16="http://schemas.microsoft.com/office/drawing/2014/main" id="{788224AA-DCBD-4027-B53C-10EDC2CA5FD9}"/>
              </a:ext>
            </a:extLst>
          </p:cNvPr>
          <p:cNvCxnSpPr>
            <a:cxnSpLocks noChangeShapeType="1"/>
          </p:cNvCxnSpPr>
          <p:nvPr/>
        </p:nvCxnSpPr>
        <p:spPr bwMode="auto">
          <a:xfrm flipV="1">
            <a:off x="5497732" y="4429555"/>
            <a:ext cx="1" cy="251691"/>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cxnSp>
        <p:nvCxnSpPr>
          <p:cNvPr id="17" name="AutoShape 44">
            <a:extLst>
              <a:ext uri="{FF2B5EF4-FFF2-40B4-BE49-F238E27FC236}">
                <a16:creationId xmlns:a16="http://schemas.microsoft.com/office/drawing/2014/main" id="{A099D942-D8AD-46B4-B2F9-A08A659B73CC}"/>
              </a:ext>
            </a:extLst>
          </p:cNvPr>
          <p:cNvCxnSpPr>
            <a:cxnSpLocks noChangeShapeType="1"/>
          </p:cNvCxnSpPr>
          <p:nvPr/>
        </p:nvCxnSpPr>
        <p:spPr bwMode="auto">
          <a:xfrm flipV="1">
            <a:off x="6036825" y="4441522"/>
            <a:ext cx="1" cy="251691"/>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cxnSp>
        <p:nvCxnSpPr>
          <p:cNvPr id="18" name="AutoShape 44">
            <a:extLst>
              <a:ext uri="{FF2B5EF4-FFF2-40B4-BE49-F238E27FC236}">
                <a16:creationId xmlns:a16="http://schemas.microsoft.com/office/drawing/2014/main" id="{84259FA6-8EC2-4256-9CB5-83F203108C2A}"/>
              </a:ext>
            </a:extLst>
          </p:cNvPr>
          <p:cNvCxnSpPr>
            <a:cxnSpLocks noChangeShapeType="1"/>
          </p:cNvCxnSpPr>
          <p:nvPr/>
        </p:nvCxnSpPr>
        <p:spPr bwMode="auto">
          <a:xfrm flipV="1">
            <a:off x="6521321" y="4439784"/>
            <a:ext cx="1" cy="209008"/>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pic>
        <p:nvPicPr>
          <p:cNvPr id="19" name="図 18" descr="18_ウェブカメラ1_CB.png">
            <a:extLst>
              <a:ext uri="{FF2B5EF4-FFF2-40B4-BE49-F238E27FC236}">
                <a16:creationId xmlns:a16="http://schemas.microsoft.com/office/drawing/2014/main" id="{3B69C71F-F0FA-49FB-8D46-12E7A208484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59331" y="4674743"/>
            <a:ext cx="361640" cy="302897"/>
          </a:xfrm>
          <a:prstGeom prst="rect">
            <a:avLst/>
          </a:prstGeom>
        </p:spPr>
      </p:pic>
      <p:cxnSp>
        <p:nvCxnSpPr>
          <p:cNvPr id="20" name="AutoShape 44">
            <a:extLst>
              <a:ext uri="{FF2B5EF4-FFF2-40B4-BE49-F238E27FC236}">
                <a16:creationId xmlns:a16="http://schemas.microsoft.com/office/drawing/2014/main" id="{B441DE9C-8B75-4BF0-A9CF-977CAF55CAA0}"/>
              </a:ext>
            </a:extLst>
          </p:cNvPr>
          <p:cNvCxnSpPr>
            <a:cxnSpLocks noChangeShapeType="1"/>
          </p:cNvCxnSpPr>
          <p:nvPr/>
        </p:nvCxnSpPr>
        <p:spPr bwMode="auto">
          <a:xfrm flipV="1">
            <a:off x="5909452" y="4190816"/>
            <a:ext cx="1" cy="251691"/>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cxnSp>
        <p:nvCxnSpPr>
          <p:cNvPr id="21" name="AutoShape 44">
            <a:extLst>
              <a:ext uri="{FF2B5EF4-FFF2-40B4-BE49-F238E27FC236}">
                <a16:creationId xmlns:a16="http://schemas.microsoft.com/office/drawing/2014/main" id="{8B6740EF-AA95-4DFB-B6DB-0D2614E189D9}"/>
              </a:ext>
            </a:extLst>
          </p:cNvPr>
          <p:cNvCxnSpPr>
            <a:cxnSpLocks noChangeShapeType="1"/>
          </p:cNvCxnSpPr>
          <p:nvPr/>
        </p:nvCxnSpPr>
        <p:spPr bwMode="auto">
          <a:xfrm flipV="1">
            <a:off x="4853253" y="3566440"/>
            <a:ext cx="0" cy="132179"/>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cxnSp>
        <p:nvCxnSpPr>
          <p:cNvPr id="22" name="AutoShape 44">
            <a:extLst>
              <a:ext uri="{FF2B5EF4-FFF2-40B4-BE49-F238E27FC236}">
                <a16:creationId xmlns:a16="http://schemas.microsoft.com/office/drawing/2014/main" id="{3F9B0256-6DAB-4B05-8A0F-7858C74D155E}"/>
              </a:ext>
            </a:extLst>
          </p:cNvPr>
          <p:cNvCxnSpPr>
            <a:cxnSpLocks noChangeShapeType="1"/>
            <a:endCxn id="83" idx="2"/>
          </p:cNvCxnSpPr>
          <p:nvPr/>
        </p:nvCxnSpPr>
        <p:spPr bwMode="auto">
          <a:xfrm flipH="1" flipV="1">
            <a:off x="5073916" y="3678852"/>
            <a:ext cx="348246" cy="163403"/>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sp>
        <p:nvSpPr>
          <p:cNvPr id="23" name="テキスト ボックス 22">
            <a:extLst>
              <a:ext uri="{FF2B5EF4-FFF2-40B4-BE49-F238E27FC236}">
                <a16:creationId xmlns:a16="http://schemas.microsoft.com/office/drawing/2014/main" id="{0C763528-9381-453E-9718-C72B5BCE6751}"/>
              </a:ext>
            </a:extLst>
          </p:cNvPr>
          <p:cNvSpPr txBox="1"/>
          <p:nvPr/>
        </p:nvSpPr>
        <p:spPr>
          <a:xfrm>
            <a:off x="4595811" y="4123309"/>
            <a:ext cx="1407133"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出入口対策</a:t>
            </a:r>
            <a:endPar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11">
            <a:extLst>
              <a:ext uri="{FF2B5EF4-FFF2-40B4-BE49-F238E27FC236}">
                <a16:creationId xmlns:a16="http://schemas.microsoft.com/office/drawing/2014/main" id="{11993D4E-F147-4FB1-A7B2-F001F1AA7E82}"/>
              </a:ext>
            </a:extLst>
          </p:cNvPr>
          <p:cNvSpPr txBox="1">
            <a:spLocks noChangeArrowheads="1"/>
          </p:cNvSpPr>
          <p:nvPr/>
        </p:nvSpPr>
        <p:spPr bwMode="auto">
          <a:xfrm>
            <a:off x="4347175" y="1780673"/>
            <a:ext cx="11260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攻撃者</a:t>
            </a:r>
            <a:endParaRPr kumimoji="1" lang="en-US" altLang="ja-JP" sz="16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a:extLst>
              <a:ext uri="{FF2B5EF4-FFF2-40B4-BE49-F238E27FC236}">
                <a16:creationId xmlns:a16="http://schemas.microsoft.com/office/drawing/2014/main" id="{92FC2C63-58FA-4E22-A51D-F66816FCB295}"/>
              </a:ext>
            </a:extLst>
          </p:cNvPr>
          <p:cNvSpPr txBox="1"/>
          <p:nvPr/>
        </p:nvSpPr>
        <p:spPr>
          <a:xfrm>
            <a:off x="6090347" y="2849111"/>
            <a:ext cx="1015391" cy="430887"/>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05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t>ワーム等の</a:t>
            </a:r>
            <a:endParaRPr kumimoji="0" lang="en-US" altLang="ja-JP" sz="105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05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t>マルウェア</a:t>
            </a:r>
            <a:endParaRPr kumimoji="0" lang="en-US" altLang="ja-JP" sz="105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テキスト ボックス 25">
            <a:extLst>
              <a:ext uri="{FF2B5EF4-FFF2-40B4-BE49-F238E27FC236}">
                <a16:creationId xmlns:a16="http://schemas.microsoft.com/office/drawing/2014/main" id="{B331E6D7-DD84-4447-BFBE-91A4566ACB1C}"/>
              </a:ext>
            </a:extLst>
          </p:cNvPr>
          <p:cNvSpPr txBox="1"/>
          <p:nvPr/>
        </p:nvSpPr>
        <p:spPr>
          <a:xfrm>
            <a:off x="5435659" y="2847323"/>
            <a:ext cx="1006616" cy="430887"/>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100" b="1" i="0" u="none" strike="noStrike" kern="1200" cap="none" spc="0" normalizeH="0" baseline="0" noProof="0" dirty="0" smtClean="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t>スパム</a:t>
            </a:r>
            <a:r>
              <a:rPr kumimoji="0" lang="en-US" altLang="ja-JP" sz="1100" b="1" i="0" u="none" strike="noStrike" kern="1200" cap="none" spc="0" normalizeH="0" baseline="0" noProof="0" dirty="0" smtClean="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100" b="1" i="0" u="none" strike="noStrike" kern="1200" cap="none" spc="0" normalizeH="0" baseline="0" noProof="0" dirty="0" smtClean="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0" lang="ja-JP" altLang="en-US" sz="1100" b="1" i="0" u="none" strike="noStrike" kern="1200" cap="none" spc="0" normalizeH="0" baseline="0" noProof="0" dirty="0" smtClean="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t>メール</a:t>
            </a:r>
            <a:endParaRPr kumimoji="0" lang="en-US" altLang="ja-JP" sz="110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AutoShape 52">
            <a:extLst>
              <a:ext uri="{FF2B5EF4-FFF2-40B4-BE49-F238E27FC236}">
                <a16:creationId xmlns:a16="http://schemas.microsoft.com/office/drawing/2014/main" id="{D3F40A40-022F-4FE3-8576-513F7F65DE48}"/>
              </a:ext>
            </a:extLst>
          </p:cNvPr>
          <p:cNvSpPr>
            <a:spLocks noChangeArrowheads="1"/>
          </p:cNvSpPr>
          <p:nvPr/>
        </p:nvSpPr>
        <p:spPr bwMode="auto">
          <a:xfrm>
            <a:off x="5573333" y="3493584"/>
            <a:ext cx="324644" cy="354358"/>
          </a:xfrm>
          <a:prstGeom prst="star16">
            <a:avLst>
              <a:gd name="adj" fmla="val 3750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Times New Roman" pitchFamily="18" charset="0"/>
                <a:ea typeface="Osaka"/>
                <a:cs typeface="Osaka"/>
              </a:defRPr>
            </a:lvl1pPr>
            <a:lvl2pPr marL="742950" indent="-285750" eaLnBrk="0" hangingPunct="0">
              <a:defRPr sz="1000">
                <a:solidFill>
                  <a:schemeClr val="tx1"/>
                </a:solidFill>
                <a:latin typeface="Times New Roman" pitchFamily="18" charset="0"/>
                <a:ea typeface="Osaka"/>
                <a:cs typeface="Osaka"/>
              </a:defRPr>
            </a:lvl2pPr>
            <a:lvl3pPr marL="1143000" indent="-228600" eaLnBrk="0" hangingPunct="0">
              <a:defRPr sz="1000">
                <a:solidFill>
                  <a:schemeClr val="tx1"/>
                </a:solidFill>
                <a:latin typeface="Times New Roman" pitchFamily="18" charset="0"/>
                <a:ea typeface="Osaka"/>
                <a:cs typeface="Osaka"/>
              </a:defRPr>
            </a:lvl3pPr>
            <a:lvl4pPr marL="1600200" indent="-228600" eaLnBrk="0" hangingPunct="0">
              <a:defRPr sz="1000">
                <a:solidFill>
                  <a:schemeClr val="tx1"/>
                </a:solidFill>
                <a:latin typeface="Times New Roman" pitchFamily="18" charset="0"/>
                <a:ea typeface="Osaka"/>
                <a:cs typeface="Osaka"/>
              </a:defRPr>
            </a:lvl4pPr>
            <a:lvl5pPr marL="2057400" indent="-228600" eaLnBrk="0" hangingPunct="0">
              <a:defRPr sz="1000">
                <a:solidFill>
                  <a:schemeClr val="tx1"/>
                </a:solidFill>
                <a:latin typeface="Times New Roman" pitchFamily="18" charset="0"/>
                <a:ea typeface="Osaka"/>
                <a:cs typeface="Osaka"/>
              </a:defRPr>
            </a:lvl5pPr>
            <a:lvl6pPr marL="2514600" indent="-228600" eaLnBrk="0" fontAlgn="base" hangingPunct="0">
              <a:spcBef>
                <a:spcPct val="0"/>
              </a:spcBef>
              <a:spcAft>
                <a:spcPct val="0"/>
              </a:spcAft>
              <a:defRPr sz="1000">
                <a:solidFill>
                  <a:schemeClr val="tx1"/>
                </a:solidFill>
                <a:latin typeface="Times New Roman" pitchFamily="18" charset="0"/>
                <a:ea typeface="Osaka"/>
                <a:cs typeface="Osaka"/>
              </a:defRPr>
            </a:lvl6pPr>
            <a:lvl7pPr marL="2971800" indent="-228600" eaLnBrk="0" fontAlgn="base" hangingPunct="0">
              <a:spcBef>
                <a:spcPct val="0"/>
              </a:spcBef>
              <a:spcAft>
                <a:spcPct val="0"/>
              </a:spcAft>
              <a:defRPr sz="1000">
                <a:solidFill>
                  <a:schemeClr val="tx1"/>
                </a:solidFill>
                <a:latin typeface="Times New Roman" pitchFamily="18" charset="0"/>
                <a:ea typeface="Osaka"/>
                <a:cs typeface="Osaka"/>
              </a:defRPr>
            </a:lvl7pPr>
            <a:lvl8pPr marL="3429000" indent="-228600" eaLnBrk="0" fontAlgn="base" hangingPunct="0">
              <a:spcBef>
                <a:spcPct val="0"/>
              </a:spcBef>
              <a:spcAft>
                <a:spcPct val="0"/>
              </a:spcAft>
              <a:defRPr sz="1000">
                <a:solidFill>
                  <a:schemeClr val="tx1"/>
                </a:solidFill>
                <a:latin typeface="Times New Roman" pitchFamily="18" charset="0"/>
                <a:ea typeface="Osaka"/>
                <a:cs typeface="Osaka"/>
              </a:defRPr>
            </a:lvl8pPr>
            <a:lvl9pPr marL="3886200" indent="-228600" eaLnBrk="0" fontAlgn="base" hangingPunct="0">
              <a:spcBef>
                <a:spcPct val="0"/>
              </a:spcBef>
              <a:spcAft>
                <a:spcPct val="0"/>
              </a:spcAft>
              <a:defRPr sz="1000">
                <a:solidFill>
                  <a:schemeClr val="tx1"/>
                </a:solidFill>
                <a:latin typeface="Times New Roman" pitchFamily="18" charset="0"/>
                <a:ea typeface="Osaka"/>
                <a:cs typeface="Osaka"/>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AutoShape 52">
            <a:extLst>
              <a:ext uri="{FF2B5EF4-FFF2-40B4-BE49-F238E27FC236}">
                <a16:creationId xmlns:a16="http://schemas.microsoft.com/office/drawing/2014/main" id="{6CDDCDFD-317D-47CE-B04D-3120B0EDF010}"/>
              </a:ext>
            </a:extLst>
          </p:cNvPr>
          <p:cNvSpPr>
            <a:spLocks noChangeArrowheads="1"/>
          </p:cNvSpPr>
          <p:nvPr/>
        </p:nvSpPr>
        <p:spPr bwMode="auto">
          <a:xfrm>
            <a:off x="6002931" y="3491770"/>
            <a:ext cx="324644" cy="354358"/>
          </a:xfrm>
          <a:prstGeom prst="star16">
            <a:avLst>
              <a:gd name="adj" fmla="val 3750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000">
                <a:solidFill>
                  <a:schemeClr val="tx1"/>
                </a:solidFill>
                <a:latin typeface="Times New Roman" pitchFamily="18" charset="0"/>
                <a:ea typeface="Osaka"/>
                <a:cs typeface="Osaka"/>
              </a:defRPr>
            </a:lvl1pPr>
            <a:lvl2pPr marL="742950" indent="-285750" eaLnBrk="0" hangingPunct="0">
              <a:defRPr sz="1000">
                <a:solidFill>
                  <a:schemeClr val="tx1"/>
                </a:solidFill>
                <a:latin typeface="Times New Roman" pitchFamily="18" charset="0"/>
                <a:ea typeface="Osaka"/>
                <a:cs typeface="Osaka"/>
              </a:defRPr>
            </a:lvl2pPr>
            <a:lvl3pPr marL="1143000" indent="-228600" eaLnBrk="0" hangingPunct="0">
              <a:defRPr sz="1000">
                <a:solidFill>
                  <a:schemeClr val="tx1"/>
                </a:solidFill>
                <a:latin typeface="Times New Roman" pitchFamily="18" charset="0"/>
                <a:ea typeface="Osaka"/>
                <a:cs typeface="Osaka"/>
              </a:defRPr>
            </a:lvl3pPr>
            <a:lvl4pPr marL="1600200" indent="-228600" eaLnBrk="0" hangingPunct="0">
              <a:defRPr sz="1000">
                <a:solidFill>
                  <a:schemeClr val="tx1"/>
                </a:solidFill>
                <a:latin typeface="Times New Roman" pitchFamily="18" charset="0"/>
                <a:ea typeface="Osaka"/>
                <a:cs typeface="Osaka"/>
              </a:defRPr>
            </a:lvl4pPr>
            <a:lvl5pPr marL="2057400" indent="-228600" eaLnBrk="0" hangingPunct="0">
              <a:defRPr sz="1000">
                <a:solidFill>
                  <a:schemeClr val="tx1"/>
                </a:solidFill>
                <a:latin typeface="Times New Roman" pitchFamily="18" charset="0"/>
                <a:ea typeface="Osaka"/>
                <a:cs typeface="Osaka"/>
              </a:defRPr>
            </a:lvl5pPr>
            <a:lvl6pPr marL="2514600" indent="-228600" eaLnBrk="0" fontAlgn="base" hangingPunct="0">
              <a:spcBef>
                <a:spcPct val="0"/>
              </a:spcBef>
              <a:spcAft>
                <a:spcPct val="0"/>
              </a:spcAft>
              <a:defRPr sz="1000">
                <a:solidFill>
                  <a:schemeClr val="tx1"/>
                </a:solidFill>
                <a:latin typeface="Times New Roman" pitchFamily="18" charset="0"/>
                <a:ea typeface="Osaka"/>
                <a:cs typeface="Osaka"/>
              </a:defRPr>
            </a:lvl6pPr>
            <a:lvl7pPr marL="2971800" indent="-228600" eaLnBrk="0" fontAlgn="base" hangingPunct="0">
              <a:spcBef>
                <a:spcPct val="0"/>
              </a:spcBef>
              <a:spcAft>
                <a:spcPct val="0"/>
              </a:spcAft>
              <a:defRPr sz="1000">
                <a:solidFill>
                  <a:schemeClr val="tx1"/>
                </a:solidFill>
                <a:latin typeface="Times New Roman" pitchFamily="18" charset="0"/>
                <a:ea typeface="Osaka"/>
                <a:cs typeface="Osaka"/>
              </a:defRPr>
            </a:lvl7pPr>
            <a:lvl8pPr marL="3429000" indent="-228600" eaLnBrk="0" fontAlgn="base" hangingPunct="0">
              <a:spcBef>
                <a:spcPct val="0"/>
              </a:spcBef>
              <a:spcAft>
                <a:spcPct val="0"/>
              </a:spcAft>
              <a:defRPr sz="1000">
                <a:solidFill>
                  <a:schemeClr val="tx1"/>
                </a:solidFill>
                <a:latin typeface="Times New Roman" pitchFamily="18" charset="0"/>
                <a:ea typeface="Osaka"/>
                <a:cs typeface="Osaka"/>
              </a:defRPr>
            </a:lvl8pPr>
            <a:lvl9pPr marL="3886200" indent="-228600" eaLnBrk="0" fontAlgn="base" hangingPunct="0">
              <a:spcBef>
                <a:spcPct val="0"/>
              </a:spcBef>
              <a:spcAft>
                <a:spcPct val="0"/>
              </a:spcAft>
              <a:defRPr sz="1000">
                <a:solidFill>
                  <a:schemeClr val="tx1"/>
                </a:solidFill>
                <a:latin typeface="Times New Roman" pitchFamily="18" charset="0"/>
                <a:ea typeface="Osaka"/>
                <a:cs typeface="Osaka"/>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29" name="Picture 26" descr="C:\Users\0051747\Desktop\ＰＮＧデータ61-119\97_ウイルス_Ｂ.png">
            <a:extLst>
              <a:ext uri="{FF2B5EF4-FFF2-40B4-BE49-F238E27FC236}">
                <a16:creationId xmlns:a16="http://schemas.microsoft.com/office/drawing/2014/main" id="{2A787BB9-F2CF-4466-88EF-88D86993FED4}"/>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337299" y="2571375"/>
            <a:ext cx="386845" cy="33244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9B0F142A-C807-4B21-887D-2E09AC062B96}"/>
              </a:ext>
            </a:extLst>
          </p:cNvPr>
          <p:cNvSpPr txBox="1"/>
          <p:nvPr/>
        </p:nvSpPr>
        <p:spPr>
          <a:xfrm>
            <a:off x="5167636" y="4980091"/>
            <a:ext cx="667277" cy="253916"/>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複合機</a:t>
            </a:r>
          </a:p>
        </p:txBody>
      </p:sp>
      <p:sp>
        <p:nvSpPr>
          <p:cNvPr id="31" name="テキスト ボックス 30">
            <a:extLst>
              <a:ext uri="{FF2B5EF4-FFF2-40B4-BE49-F238E27FC236}">
                <a16:creationId xmlns:a16="http://schemas.microsoft.com/office/drawing/2014/main" id="{8BAD1F2A-A6CC-4139-8A35-786239D3464F}"/>
              </a:ext>
            </a:extLst>
          </p:cNvPr>
          <p:cNvSpPr txBox="1"/>
          <p:nvPr/>
        </p:nvSpPr>
        <p:spPr>
          <a:xfrm>
            <a:off x="6192887" y="4890073"/>
            <a:ext cx="677713" cy="415498"/>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05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アクセス</a:t>
            </a:r>
            <a:r>
              <a:rPr kumimoji="0" lang="ja-JP" altLang="en-US" sz="105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ポイント</a:t>
            </a:r>
            <a:endParaRPr kumimoji="0"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テキスト ボックス 31">
            <a:extLst>
              <a:ext uri="{FF2B5EF4-FFF2-40B4-BE49-F238E27FC236}">
                <a16:creationId xmlns:a16="http://schemas.microsoft.com/office/drawing/2014/main" id="{27ADED58-0AA7-4C22-9E50-D063377FAA4E}"/>
              </a:ext>
            </a:extLst>
          </p:cNvPr>
          <p:cNvSpPr txBox="1"/>
          <p:nvPr/>
        </p:nvSpPr>
        <p:spPr>
          <a:xfrm>
            <a:off x="5643307" y="4985022"/>
            <a:ext cx="790148" cy="253916"/>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NW</a:t>
            </a:r>
            <a:r>
              <a:rPr kumimoji="0"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カメラ</a:t>
            </a:r>
          </a:p>
        </p:txBody>
      </p:sp>
      <p:sp>
        <p:nvSpPr>
          <p:cNvPr id="33" name="テキスト ボックス 32">
            <a:extLst>
              <a:ext uri="{FF2B5EF4-FFF2-40B4-BE49-F238E27FC236}">
                <a16:creationId xmlns:a16="http://schemas.microsoft.com/office/drawing/2014/main" id="{12EED3EA-B311-4524-A4AA-93FC283F2B9A}"/>
              </a:ext>
            </a:extLst>
          </p:cNvPr>
          <p:cNvSpPr txBox="1"/>
          <p:nvPr/>
        </p:nvSpPr>
        <p:spPr>
          <a:xfrm>
            <a:off x="6824321" y="2859254"/>
            <a:ext cx="1002965" cy="430887"/>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10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rPr>
              <a:t>有害サイトへのアクセス</a:t>
            </a:r>
            <a:endParaRPr kumimoji="0" lang="en-US" altLang="ja-JP" sz="1100" b="1" i="0" u="none" strike="noStrike" kern="1200" cap="none" spc="0" normalizeH="0" baseline="0" noProof="0" dirty="0">
              <a:ln>
                <a:noFill/>
              </a:ln>
              <a:solidFill>
                <a:srgbClr val="FF33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禁止 233">
            <a:extLst>
              <a:ext uri="{FF2B5EF4-FFF2-40B4-BE49-F238E27FC236}">
                <a16:creationId xmlns:a16="http://schemas.microsoft.com/office/drawing/2014/main" id="{5690328F-69CD-46D5-9812-00814E895460}"/>
              </a:ext>
            </a:extLst>
          </p:cNvPr>
          <p:cNvSpPr/>
          <p:nvPr/>
        </p:nvSpPr>
        <p:spPr>
          <a:xfrm>
            <a:off x="7112353" y="2633513"/>
            <a:ext cx="338928" cy="297240"/>
          </a:xfrm>
          <a:prstGeom prst="noSmoking">
            <a:avLst/>
          </a:prstGeom>
          <a:solidFill>
            <a:srgbClr val="FFFFFF"/>
          </a:solidFill>
          <a:ln w="0" cap="flat" cmpd="sng" algn="ctr">
            <a:solidFill>
              <a:srgbClr val="FF0000"/>
            </a:solidFill>
            <a:prstDash val="soli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ja-JP" altLang="en-US" sz="10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5" name="グループ化 34">
            <a:extLst>
              <a:ext uri="{FF2B5EF4-FFF2-40B4-BE49-F238E27FC236}">
                <a16:creationId xmlns:a16="http://schemas.microsoft.com/office/drawing/2014/main" id="{BF53B37E-CAA8-425C-8EF2-8C3353FF2E38}"/>
              </a:ext>
            </a:extLst>
          </p:cNvPr>
          <p:cNvGrpSpPr/>
          <p:nvPr/>
        </p:nvGrpSpPr>
        <p:grpSpPr>
          <a:xfrm>
            <a:off x="6793613" y="4812013"/>
            <a:ext cx="178523" cy="323696"/>
            <a:chOff x="678401" y="3789040"/>
            <a:chExt cx="432049" cy="720080"/>
          </a:xfrm>
        </p:grpSpPr>
        <p:sp>
          <p:nvSpPr>
            <p:cNvPr id="36" name="角丸四角形 235">
              <a:extLst>
                <a:ext uri="{FF2B5EF4-FFF2-40B4-BE49-F238E27FC236}">
                  <a16:creationId xmlns:a16="http://schemas.microsoft.com/office/drawing/2014/main" id="{79A43A75-32AC-4354-A412-93B7EDCF0D13}"/>
                </a:ext>
              </a:extLst>
            </p:cNvPr>
            <p:cNvSpPr/>
            <p:nvPr/>
          </p:nvSpPr>
          <p:spPr>
            <a:xfrm>
              <a:off x="678401" y="3789040"/>
              <a:ext cx="432049" cy="7200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a:extLst>
                <a:ext uri="{FF2B5EF4-FFF2-40B4-BE49-F238E27FC236}">
                  <a16:creationId xmlns:a16="http://schemas.microsoft.com/office/drawing/2014/main" id="{376ADFB5-3493-4113-BE17-C27E08A7B961}"/>
                </a:ext>
              </a:extLst>
            </p:cNvPr>
            <p:cNvSpPr/>
            <p:nvPr/>
          </p:nvSpPr>
          <p:spPr>
            <a:xfrm>
              <a:off x="743392" y="3890326"/>
              <a:ext cx="308606" cy="483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円/楕円 157">
              <a:extLst>
                <a:ext uri="{FF2B5EF4-FFF2-40B4-BE49-F238E27FC236}">
                  <a16:creationId xmlns:a16="http://schemas.microsoft.com/office/drawing/2014/main" id="{6A4C788A-A011-4C96-9A80-F0F5C6BB352E}"/>
                </a:ext>
              </a:extLst>
            </p:cNvPr>
            <p:cNvSpPr/>
            <p:nvPr/>
          </p:nvSpPr>
          <p:spPr>
            <a:xfrm>
              <a:off x="865148" y="4390742"/>
              <a:ext cx="72008" cy="72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 name="直線コネクタ 38">
              <a:extLst>
                <a:ext uri="{FF2B5EF4-FFF2-40B4-BE49-F238E27FC236}">
                  <a16:creationId xmlns:a16="http://schemas.microsoft.com/office/drawing/2014/main" id="{AA178A75-F3EE-4499-AED8-EFED73149DA0}"/>
                </a:ext>
              </a:extLst>
            </p:cNvPr>
            <p:cNvCxnSpPr>
              <a:stCxn id="36" idx="0"/>
              <a:endCxn id="36" idx="0"/>
            </p:cNvCxnSpPr>
            <p:nvPr/>
          </p:nvCxnSpPr>
          <p:spPr>
            <a:xfrm>
              <a:off x="894426" y="37890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2CBB42B-513E-4373-A26F-CF64BB27CE2E}"/>
                </a:ext>
              </a:extLst>
            </p:cNvPr>
            <p:cNvCxnSpPr/>
            <p:nvPr/>
          </p:nvCxnSpPr>
          <p:spPr>
            <a:xfrm>
              <a:off x="838599" y="3847596"/>
              <a:ext cx="1080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F0A2B9FF-42AE-499E-9D60-F12B75BF26D0}"/>
              </a:ext>
            </a:extLst>
          </p:cNvPr>
          <p:cNvGrpSpPr/>
          <p:nvPr/>
        </p:nvGrpSpPr>
        <p:grpSpPr>
          <a:xfrm>
            <a:off x="6934477" y="4875141"/>
            <a:ext cx="178523" cy="323696"/>
            <a:chOff x="678401" y="3789040"/>
            <a:chExt cx="432049" cy="720080"/>
          </a:xfrm>
        </p:grpSpPr>
        <p:sp>
          <p:nvSpPr>
            <p:cNvPr id="42" name="角丸四角形 241">
              <a:extLst>
                <a:ext uri="{FF2B5EF4-FFF2-40B4-BE49-F238E27FC236}">
                  <a16:creationId xmlns:a16="http://schemas.microsoft.com/office/drawing/2014/main" id="{B452FFCD-B49A-4922-B173-97494521F3E5}"/>
                </a:ext>
              </a:extLst>
            </p:cNvPr>
            <p:cNvSpPr/>
            <p:nvPr/>
          </p:nvSpPr>
          <p:spPr>
            <a:xfrm>
              <a:off x="678401" y="3789040"/>
              <a:ext cx="432049" cy="72008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F3552BB9-2371-43F8-8CD1-E9EB4C519CE2}"/>
                </a:ext>
              </a:extLst>
            </p:cNvPr>
            <p:cNvSpPr/>
            <p:nvPr/>
          </p:nvSpPr>
          <p:spPr>
            <a:xfrm>
              <a:off x="743392" y="3890326"/>
              <a:ext cx="308606" cy="483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円/楕円 163">
              <a:extLst>
                <a:ext uri="{FF2B5EF4-FFF2-40B4-BE49-F238E27FC236}">
                  <a16:creationId xmlns:a16="http://schemas.microsoft.com/office/drawing/2014/main" id="{624B27F5-DF2E-46C8-BD9C-3D49A9F0D305}"/>
                </a:ext>
              </a:extLst>
            </p:cNvPr>
            <p:cNvSpPr/>
            <p:nvPr/>
          </p:nvSpPr>
          <p:spPr>
            <a:xfrm>
              <a:off x="865148" y="4390742"/>
              <a:ext cx="72008" cy="72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直線コネクタ 44">
              <a:extLst>
                <a:ext uri="{FF2B5EF4-FFF2-40B4-BE49-F238E27FC236}">
                  <a16:creationId xmlns:a16="http://schemas.microsoft.com/office/drawing/2014/main" id="{BBD04CE4-EDC3-4FC9-A02B-0FC0038F539D}"/>
                </a:ext>
              </a:extLst>
            </p:cNvPr>
            <p:cNvCxnSpPr>
              <a:stCxn id="42" idx="0"/>
              <a:endCxn id="42" idx="0"/>
            </p:cNvCxnSpPr>
            <p:nvPr/>
          </p:nvCxnSpPr>
          <p:spPr>
            <a:xfrm>
              <a:off x="894426" y="37890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1D125823-B8CB-4FA5-8740-1B08DE1FEED3}"/>
                </a:ext>
              </a:extLst>
            </p:cNvPr>
            <p:cNvCxnSpPr/>
            <p:nvPr/>
          </p:nvCxnSpPr>
          <p:spPr>
            <a:xfrm>
              <a:off x="838599" y="3847596"/>
              <a:ext cx="1080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7" name="カギ線コネクタ 255">
            <a:extLst>
              <a:ext uri="{FF2B5EF4-FFF2-40B4-BE49-F238E27FC236}">
                <a16:creationId xmlns:a16="http://schemas.microsoft.com/office/drawing/2014/main" id="{52698FD2-2AEC-4F23-9A8A-9776DB3D3994}"/>
              </a:ext>
            </a:extLst>
          </p:cNvPr>
          <p:cNvCxnSpPr/>
          <p:nvPr/>
        </p:nvCxnSpPr>
        <p:spPr>
          <a:xfrm rot="5400000" flipH="1" flipV="1">
            <a:off x="7836052" y="5489685"/>
            <a:ext cx="773748" cy="401467"/>
          </a:xfrm>
          <a:prstGeom prst="bentConnector3">
            <a:avLst>
              <a:gd name="adj1" fmla="val 50000"/>
            </a:avLst>
          </a:prstGeom>
          <a:ln w="28575">
            <a:solidFill>
              <a:schemeClr val="bg1">
                <a:lumMod val="50000"/>
              </a:schemeClr>
            </a:solidFill>
            <a:prstDash val="sysDot"/>
            <a:tailEnd type="arrow"/>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CB1CD0F-7360-42DA-AEDB-D730F58CC743}"/>
              </a:ext>
            </a:extLst>
          </p:cNvPr>
          <p:cNvSpPr txBox="1"/>
          <p:nvPr/>
        </p:nvSpPr>
        <p:spPr bwMode="auto">
          <a:xfrm>
            <a:off x="8066093" y="5900089"/>
            <a:ext cx="17150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ja-JP" altLang="en-US" sz="1100" b="1" u="sng"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インシデント発生の場合</a:t>
            </a:r>
            <a:r>
              <a:rPr kumimoji="0" lang="ja-JP" altLang="en-US" sz="11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は</a:t>
            </a:r>
            <a:r>
              <a:rPr kumimoji="0" lang="ja-JP" altLang="en-US" sz="11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駆けつけ</a:t>
            </a:r>
            <a:r>
              <a:rPr kumimoji="0" lang="ja-JP" altLang="en-US" sz="11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サポート</a:t>
            </a:r>
          </a:p>
        </p:txBody>
      </p:sp>
      <p:sp>
        <p:nvSpPr>
          <p:cNvPr id="49" name="テキスト ボックス 48">
            <a:extLst>
              <a:ext uri="{FF2B5EF4-FFF2-40B4-BE49-F238E27FC236}">
                <a16:creationId xmlns:a16="http://schemas.microsoft.com/office/drawing/2014/main" id="{15DDA397-9B90-4193-BD13-50056658D1D3}"/>
              </a:ext>
            </a:extLst>
          </p:cNvPr>
          <p:cNvSpPr txBox="1"/>
          <p:nvPr/>
        </p:nvSpPr>
        <p:spPr>
          <a:xfrm>
            <a:off x="4691182" y="4996679"/>
            <a:ext cx="667277" cy="253916"/>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altLang="ja-JP"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PC</a:t>
            </a:r>
            <a:endParaRPr kumimoji="0" lang="ja-JP" altLang="en-US" sz="105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0" name="直線矢印コネクタ 49">
            <a:extLst>
              <a:ext uri="{FF2B5EF4-FFF2-40B4-BE49-F238E27FC236}">
                <a16:creationId xmlns:a16="http://schemas.microsoft.com/office/drawing/2014/main" id="{E7ABB436-B095-42B5-8CC1-01EF01D676CD}"/>
              </a:ext>
            </a:extLst>
          </p:cNvPr>
          <p:cNvCxnSpPr/>
          <p:nvPr/>
        </p:nvCxnSpPr>
        <p:spPr>
          <a:xfrm flipV="1">
            <a:off x="5712874" y="3416134"/>
            <a:ext cx="138054" cy="21121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9423EBA-A560-4BD0-B68B-9DD0E239A16A}"/>
              </a:ext>
            </a:extLst>
          </p:cNvPr>
          <p:cNvCxnSpPr>
            <a:cxnSpLocks/>
          </p:cNvCxnSpPr>
          <p:nvPr/>
        </p:nvCxnSpPr>
        <p:spPr>
          <a:xfrm>
            <a:off x="5222722" y="2741764"/>
            <a:ext cx="497938" cy="871289"/>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2" name="Text Box 2098">
            <a:extLst>
              <a:ext uri="{FF2B5EF4-FFF2-40B4-BE49-F238E27FC236}">
                <a16:creationId xmlns:a16="http://schemas.microsoft.com/office/drawing/2014/main" id="{9D313886-1974-4476-B028-C861D09E2B8C}"/>
              </a:ext>
            </a:extLst>
          </p:cNvPr>
          <p:cNvSpPr txBox="1">
            <a:spLocks noChangeArrowheads="1"/>
          </p:cNvSpPr>
          <p:nvPr/>
        </p:nvSpPr>
        <p:spPr bwMode="auto">
          <a:xfrm>
            <a:off x="700324" y="4162142"/>
            <a:ext cx="1538600" cy="419566"/>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defPPr>
              <a:defRPr lang="ja-JP"/>
            </a:defPPr>
            <a:lvl1pPr algn="ctr" defTabSz="1560513" fontAlgn="base">
              <a:spcBef>
                <a:spcPct val="50000"/>
              </a:spcBef>
              <a:spcAft>
                <a:spcPct val="0"/>
              </a:spcAft>
              <a:defRPr sz="1200" b="1" u="sng">
                <a:solidFill>
                  <a:srgbClr val="FF0000"/>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defTabSz="1560513" eaLnBrk="0" hangingPunct="0">
              <a:defRPr sz="2400" b="1">
                <a:latin typeface="Times New Roman" pitchFamily="18" charset="0"/>
                <a:ea typeface="ＭＳ Ｐゴシック" pitchFamily="50" charset="-128"/>
              </a:defRPr>
            </a:lvl2pPr>
            <a:lvl3pPr marL="1143000" indent="-228600" defTabSz="1560513" eaLnBrk="0" hangingPunct="0">
              <a:defRPr sz="2400" b="1">
                <a:latin typeface="Times New Roman" pitchFamily="18" charset="0"/>
                <a:ea typeface="ＭＳ Ｐゴシック" pitchFamily="50" charset="-128"/>
              </a:defRPr>
            </a:lvl3pPr>
            <a:lvl4pPr marL="1600200" indent="-228600" defTabSz="1560513" eaLnBrk="0" hangingPunct="0">
              <a:defRPr sz="2400" b="1">
                <a:latin typeface="Times New Roman" pitchFamily="18" charset="0"/>
                <a:ea typeface="ＭＳ Ｐゴシック" pitchFamily="50" charset="-128"/>
              </a:defRPr>
            </a:lvl4pPr>
            <a:lvl5pPr marL="2057400" indent="-228600" defTabSz="1560513" eaLnBrk="0" hangingPunct="0">
              <a:defRPr sz="2400" b="1">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sz="2400" b="1">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sz="2400" b="1">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sz="2400" b="1">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sz="2400" b="1">
                <a:latin typeface="Times New Roman" pitchFamily="18" charset="0"/>
                <a:ea typeface="ＭＳ Ｐゴシック" pitchFamily="50" charset="-128"/>
              </a:defRPr>
            </a:lvl9pPr>
          </a:lstStyle>
          <a:p>
            <a:pPr marL="0" marR="0" lvl="0" indent="0" algn="l" defTabSz="1560513" rtl="0" eaLnBrk="1" fontAlgn="base" latinLnBrk="0" hangingPunct="1">
              <a:lnSpc>
                <a:spcPct val="100000"/>
              </a:lnSpc>
              <a:spcBef>
                <a:spcPct val="50000"/>
              </a:spcBef>
              <a:spcAft>
                <a:spcPct val="0"/>
              </a:spcAft>
              <a:buClrTx/>
              <a:buSzTx/>
              <a:buFontTx/>
              <a:buNone/>
              <a:tabLst/>
              <a:defRPr/>
            </a:pPr>
            <a:r>
              <a:rPr kumimoji="0" lang="ja-JP" altLang="en-US"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④テレワーク</a:t>
            </a:r>
            <a:r>
              <a:rPr kumimoji="0" lang="en-US" altLang="ja-JP"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
            </a:r>
            <a:br>
              <a:rPr kumimoji="0" lang="en-US" altLang="ja-JP"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br>
            <a:r>
              <a:rPr kumimoji="0" lang="ja-JP" altLang="en-US"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セキュリティ支援</a:t>
            </a:r>
            <a:r>
              <a:rPr kumimoji="0" lang="en-US" altLang="ja-JP" sz="1200" b="1" i="0" u="none" strike="noStrike" kern="1200" cap="none" spc="0" normalizeH="0" baseline="30000" noProof="0" dirty="0" smtClean="0">
                <a:ln>
                  <a:noFill/>
                </a:ln>
                <a:solidFill>
                  <a:prstClr val="white"/>
                </a:solidFill>
                <a:effectLst/>
                <a:uLnTx/>
                <a:uFillTx/>
                <a:latin typeface="Meiryo UI" panose="020B0604030504040204" pitchFamily="50" charset="-128"/>
                <a:ea typeface="Meiryo UI" panose="020B0604030504040204" pitchFamily="50" charset="-128"/>
              </a:rPr>
              <a:t>※</a:t>
            </a:r>
          </a:p>
        </p:txBody>
      </p:sp>
      <p:sp>
        <p:nvSpPr>
          <p:cNvPr id="53" name="Text Box 2098">
            <a:extLst>
              <a:ext uri="{FF2B5EF4-FFF2-40B4-BE49-F238E27FC236}">
                <a16:creationId xmlns:a16="http://schemas.microsoft.com/office/drawing/2014/main" id="{D8E5CE59-4952-4102-B2B3-F39A599E1AA6}"/>
              </a:ext>
            </a:extLst>
          </p:cNvPr>
          <p:cNvSpPr txBox="1">
            <a:spLocks noChangeArrowheads="1"/>
          </p:cNvSpPr>
          <p:nvPr/>
        </p:nvSpPr>
        <p:spPr bwMode="auto">
          <a:xfrm>
            <a:off x="7734260" y="3472262"/>
            <a:ext cx="1543840" cy="43234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defPPr>
              <a:defRPr lang="ja-JP"/>
            </a:defPPr>
            <a:lvl1pPr algn="ctr" defTabSz="1560513" fontAlgn="base">
              <a:spcBef>
                <a:spcPct val="50000"/>
              </a:spcBef>
              <a:spcAft>
                <a:spcPct val="0"/>
              </a:spcAft>
              <a:defRPr sz="1200" b="1" u="sng">
                <a:solidFill>
                  <a:srgbClr val="FF0000"/>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defTabSz="1560513" eaLnBrk="0" hangingPunct="0">
              <a:defRPr sz="2400" b="1">
                <a:latin typeface="Times New Roman" pitchFamily="18" charset="0"/>
                <a:ea typeface="ＭＳ Ｐゴシック" pitchFamily="50" charset="-128"/>
              </a:defRPr>
            </a:lvl2pPr>
            <a:lvl3pPr marL="1143000" indent="-228600" defTabSz="1560513" eaLnBrk="0" hangingPunct="0">
              <a:defRPr sz="2400" b="1">
                <a:latin typeface="Times New Roman" pitchFamily="18" charset="0"/>
                <a:ea typeface="ＭＳ Ｐゴシック" pitchFamily="50" charset="-128"/>
              </a:defRPr>
            </a:lvl3pPr>
            <a:lvl4pPr marL="1600200" indent="-228600" defTabSz="1560513" eaLnBrk="0" hangingPunct="0">
              <a:defRPr sz="2400" b="1">
                <a:latin typeface="Times New Roman" pitchFamily="18" charset="0"/>
                <a:ea typeface="ＭＳ Ｐゴシック" pitchFamily="50" charset="-128"/>
              </a:defRPr>
            </a:lvl4pPr>
            <a:lvl5pPr marL="2057400" indent="-228600" defTabSz="1560513" eaLnBrk="0" hangingPunct="0">
              <a:defRPr sz="2400" b="1">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sz="2400" b="1">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sz="2400" b="1">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sz="2400" b="1">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sz="2400" b="1">
                <a:latin typeface="Times New Roman" pitchFamily="18" charset="0"/>
                <a:ea typeface="ＭＳ Ｐゴシック" pitchFamily="50" charset="-128"/>
              </a:defRPr>
            </a:lvl9pPr>
          </a:lstStyle>
          <a:p>
            <a:pPr marL="0" marR="0" lvl="0" indent="0" algn="ctr" defTabSz="1560513" rtl="0" eaLnBrk="1" fontAlgn="base" latinLnBrk="0" hangingPunct="1">
              <a:lnSpc>
                <a:spcPct val="100000"/>
              </a:lnSpc>
              <a:spcBef>
                <a:spcPts val="0"/>
              </a:spcBef>
              <a:spcAft>
                <a:spcPct val="0"/>
              </a:spcAft>
              <a:buClrTx/>
              <a:buSzTx/>
              <a:buFontTx/>
              <a:buNone/>
              <a:tabLst/>
              <a:defRPr/>
            </a:pPr>
            <a:r>
              <a:rPr kumimoji="0" lang="ja-JP" altLang="en-US" sz="1200" b="1" i="0" u="sng"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①</a:t>
            </a:r>
            <a:r>
              <a:rPr kumimoji="0" lang="ja-JP" altLang="en-US"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アンケート</a:t>
            </a:r>
            <a:r>
              <a:rPr kumimoji="0" lang="en-US" altLang="ja-JP"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
            </a:r>
            <a:br>
              <a:rPr kumimoji="0" lang="en-US" altLang="ja-JP"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br>
            <a:r>
              <a:rPr kumimoji="0" lang="ja-JP" altLang="en-US"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（事前・事後）</a:t>
            </a:r>
            <a:endParaRPr kumimoji="0" lang="en-US" altLang="ja-JP" sz="1200" b="1" i="0" u="sng"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3526D9F0-1218-46F1-9DA5-973C8143E408}"/>
              </a:ext>
            </a:extLst>
          </p:cNvPr>
          <p:cNvSpPr txBox="1"/>
          <p:nvPr/>
        </p:nvSpPr>
        <p:spPr>
          <a:xfrm>
            <a:off x="7710531" y="3950599"/>
            <a:ext cx="1562623"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現状環境・意識把握</a:t>
            </a:r>
          </a:p>
        </p:txBody>
      </p:sp>
      <p:pic>
        <p:nvPicPr>
          <p:cNvPr id="55" name="Picture 6" descr="走る作業員のイラスト（ヘルメットあり）">
            <a:hlinkClick r:id="rId9"/>
            <a:extLst>
              <a:ext uri="{FF2B5EF4-FFF2-40B4-BE49-F238E27FC236}">
                <a16:creationId xmlns:a16="http://schemas.microsoft.com/office/drawing/2014/main" id="{3C94ED16-21C3-49BF-A80D-DBD98B84DB9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500215" y="5264460"/>
            <a:ext cx="680970" cy="680628"/>
          </a:xfrm>
          <a:prstGeom prst="rect">
            <a:avLst/>
          </a:prstGeom>
          <a:noFill/>
          <a:extLst>
            <a:ext uri="{909E8E84-426E-40DD-AFC4-6F175D3DCCD1}">
              <a14:hiddenFill xmlns:a14="http://schemas.microsoft.com/office/drawing/2010/main">
                <a:solidFill>
                  <a:srgbClr val="FFFFFF"/>
                </a:solidFill>
              </a14:hiddenFill>
            </a:ext>
          </a:extLst>
        </p:spPr>
      </p:pic>
      <p:sp>
        <p:nvSpPr>
          <p:cNvPr id="56" name="Text Box 2098">
            <a:extLst>
              <a:ext uri="{FF2B5EF4-FFF2-40B4-BE49-F238E27FC236}">
                <a16:creationId xmlns:a16="http://schemas.microsoft.com/office/drawing/2014/main" id="{188E7D9C-9498-4C82-A048-FDE31E7E7D21}"/>
              </a:ext>
            </a:extLst>
          </p:cNvPr>
          <p:cNvSpPr txBox="1">
            <a:spLocks noChangeArrowheads="1"/>
          </p:cNvSpPr>
          <p:nvPr/>
        </p:nvSpPr>
        <p:spPr bwMode="auto">
          <a:xfrm>
            <a:off x="7743925" y="4265876"/>
            <a:ext cx="1529229" cy="4255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defPPr>
              <a:defRPr lang="ja-JP"/>
            </a:defPPr>
            <a:lvl1pPr algn="ctr" defTabSz="1560513" fontAlgn="base">
              <a:spcBef>
                <a:spcPct val="50000"/>
              </a:spcBef>
              <a:spcAft>
                <a:spcPct val="0"/>
              </a:spcAft>
              <a:defRPr sz="1200" b="1" u="sng">
                <a:solidFill>
                  <a:srgbClr val="FF0000"/>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defTabSz="1560513" eaLnBrk="0" hangingPunct="0">
              <a:defRPr sz="2400" b="1">
                <a:latin typeface="Times New Roman" pitchFamily="18" charset="0"/>
                <a:ea typeface="ＭＳ Ｐゴシック" pitchFamily="50" charset="-128"/>
              </a:defRPr>
            </a:lvl2pPr>
            <a:lvl3pPr marL="1143000" indent="-228600" defTabSz="1560513" eaLnBrk="0" hangingPunct="0">
              <a:defRPr sz="2400" b="1">
                <a:latin typeface="Times New Roman" pitchFamily="18" charset="0"/>
                <a:ea typeface="ＭＳ Ｐゴシック" pitchFamily="50" charset="-128"/>
              </a:defRPr>
            </a:lvl3pPr>
            <a:lvl4pPr marL="1600200" indent="-228600" defTabSz="1560513" eaLnBrk="0" hangingPunct="0">
              <a:defRPr sz="2400" b="1">
                <a:latin typeface="Times New Roman" pitchFamily="18" charset="0"/>
                <a:ea typeface="ＭＳ Ｐゴシック" pitchFamily="50" charset="-128"/>
              </a:defRPr>
            </a:lvl4pPr>
            <a:lvl5pPr marL="2057400" indent="-228600" defTabSz="1560513" eaLnBrk="0" hangingPunct="0">
              <a:defRPr sz="2400" b="1">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sz="2400" b="1">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sz="2400" b="1">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sz="2400" b="1">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sz="2400" b="1">
                <a:latin typeface="Times New Roman" pitchFamily="18" charset="0"/>
                <a:ea typeface="ＭＳ Ｐゴシック" pitchFamily="50" charset="-128"/>
              </a:defRPr>
            </a:lvl9pPr>
          </a:lstStyle>
          <a:p>
            <a:pPr marL="0" marR="0" lvl="0" indent="0" algn="ctr" defTabSz="1560513" rtl="0" eaLnBrk="1" fontAlgn="base" latinLnBrk="0" hangingPunct="1">
              <a:lnSpc>
                <a:spcPct val="100000"/>
              </a:lnSpc>
              <a:spcBef>
                <a:spcPct val="50000"/>
              </a:spcBef>
              <a:spcAft>
                <a:spcPct val="0"/>
              </a:spcAft>
              <a:buClrTx/>
              <a:buSzTx/>
              <a:buFontTx/>
              <a:buNone/>
              <a:tabLst/>
              <a:defRPr/>
            </a:pPr>
            <a:r>
              <a:rPr kumimoji="0" lang="ja-JP" altLang="en-US" sz="1200" b="1" i="0" u="sng"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rPr>
              <a:t>②</a:t>
            </a:r>
            <a:r>
              <a:rPr kumimoji="0" lang="ja-JP" altLang="en-US"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rPr>
              <a:t>標的型攻撃</a:t>
            </a:r>
            <a:r>
              <a:rPr kumimoji="0" lang="en-US" altLang="ja-JP"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rPr>
              <a:t/>
            </a:r>
            <a:br>
              <a:rPr kumimoji="0" lang="en-US" altLang="ja-JP"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rPr>
            </a:br>
            <a:r>
              <a:rPr kumimoji="0" lang="ja-JP" altLang="en-US"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rPr>
              <a:t>メール</a:t>
            </a:r>
            <a:r>
              <a:rPr kumimoji="0" lang="ja-JP" altLang="en-US" sz="1200" b="1" i="0" u="sng"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rPr>
              <a:t>訓練</a:t>
            </a:r>
            <a:endParaRPr kumimoji="0" lang="en-US" altLang="ja-JP" sz="1200" b="1" i="0" u="sng"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endParaRPr>
          </a:p>
        </p:txBody>
      </p:sp>
      <p:sp>
        <p:nvSpPr>
          <p:cNvPr id="57" name="テキスト ボックス 56">
            <a:extLst>
              <a:ext uri="{FF2B5EF4-FFF2-40B4-BE49-F238E27FC236}">
                <a16:creationId xmlns:a16="http://schemas.microsoft.com/office/drawing/2014/main" id="{E2107EB4-C2D7-45F4-94DF-0BF9E256ECDA}"/>
              </a:ext>
            </a:extLst>
          </p:cNvPr>
          <p:cNvSpPr txBox="1"/>
          <p:nvPr/>
        </p:nvSpPr>
        <p:spPr>
          <a:xfrm>
            <a:off x="7687009" y="4727463"/>
            <a:ext cx="1562623" cy="461665"/>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メールセキュリティ</a:t>
            </a:r>
            <a:r>
              <a:rPr kumimoji="0" lang="en-US" altLang="ja-JP"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
            </a:r>
            <a:br>
              <a:rPr kumimoji="0" lang="en-US" altLang="ja-JP"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br>
            <a:r>
              <a:rPr kumimoji="0" lang="ja-JP" altLang="en-US"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演習</a:t>
            </a:r>
            <a:endPar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AutoShape 44">
            <a:extLst>
              <a:ext uri="{FF2B5EF4-FFF2-40B4-BE49-F238E27FC236}">
                <a16:creationId xmlns:a16="http://schemas.microsoft.com/office/drawing/2014/main" id="{8C95D98E-CBF8-4171-877D-EFD7E6761D74}"/>
              </a:ext>
            </a:extLst>
          </p:cNvPr>
          <p:cNvCxnSpPr>
            <a:cxnSpLocks noChangeShapeType="1"/>
          </p:cNvCxnSpPr>
          <p:nvPr/>
        </p:nvCxnSpPr>
        <p:spPr bwMode="auto">
          <a:xfrm flipV="1">
            <a:off x="4935915" y="4436004"/>
            <a:ext cx="0" cy="238739"/>
          </a:xfrm>
          <a:prstGeom prst="straightConnector1">
            <a:avLst/>
          </a:prstGeom>
          <a:noFill/>
          <a:ln w="12700">
            <a:solidFill>
              <a:srgbClr val="2D2D8A"/>
            </a:solidFill>
            <a:round/>
            <a:headEnd/>
            <a:tailEnd/>
          </a:ln>
          <a:extLst>
            <a:ext uri="{909E8E84-426E-40DD-AFC4-6F175D3DCCD1}">
              <a14:hiddenFill xmlns:a14="http://schemas.microsoft.com/office/drawing/2010/main">
                <a:noFill/>
              </a14:hiddenFill>
            </a:ext>
          </a:extLst>
        </p:spPr>
      </p:cxnSp>
      <p:cxnSp>
        <p:nvCxnSpPr>
          <p:cNvPr id="59" name="AutoShape 44">
            <a:extLst>
              <a:ext uri="{FF2B5EF4-FFF2-40B4-BE49-F238E27FC236}">
                <a16:creationId xmlns:a16="http://schemas.microsoft.com/office/drawing/2014/main" id="{3F9B0256-6DAB-4B05-8A0F-7858C74D155E}"/>
              </a:ext>
            </a:extLst>
          </p:cNvPr>
          <p:cNvCxnSpPr>
            <a:cxnSpLocks noChangeShapeType="1"/>
          </p:cNvCxnSpPr>
          <p:nvPr/>
        </p:nvCxnSpPr>
        <p:spPr bwMode="auto">
          <a:xfrm flipH="1" flipV="1">
            <a:off x="2507312" y="2366077"/>
            <a:ext cx="1401533" cy="3881"/>
          </a:xfrm>
          <a:prstGeom prst="straightConnector1">
            <a:avLst/>
          </a:prstGeom>
          <a:noFill/>
          <a:ln w="38100">
            <a:solidFill>
              <a:schemeClr val="accent1">
                <a:lumMod val="75000"/>
                <a:alpha val="62000"/>
              </a:schemeClr>
            </a:solidFill>
            <a:round/>
            <a:headEnd/>
            <a:tailEnd/>
          </a:ln>
          <a:extLst>
            <a:ext uri="{909E8E84-426E-40DD-AFC4-6F175D3DCCD1}">
              <a14:hiddenFill xmlns:a14="http://schemas.microsoft.com/office/drawing/2010/main">
                <a:noFill/>
              </a14:hiddenFill>
            </a:ext>
          </a:extLst>
        </p:spPr>
      </p:cxnSp>
      <p:cxnSp>
        <p:nvCxnSpPr>
          <p:cNvPr id="60" name="直線矢印コネクタ 59">
            <a:extLst>
              <a:ext uri="{FF2B5EF4-FFF2-40B4-BE49-F238E27FC236}">
                <a16:creationId xmlns:a16="http://schemas.microsoft.com/office/drawing/2014/main" id="{E7ABB436-B095-42B5-8CC1-01EF01D676CD}"/>
              </a:ext>
            </a:extLst>
          </p:cNvPr>
          <p:cNvCxnSpPr/>
          <p:nvPr/>
        </p:nvCxnSpPr>
        <p:spPr>
          <a:xfrm flipV="1">
            <a:off x="6034607" y="3426409"/>
            <a:ext cx="138054" cy="211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9423EBA-A560-4BD0-B68B-9DD0E239A16A}"/>
              </a:ext>
            </a:extLst>
          </p:cNvPr>
          <p:cNvCxnSpPr>
            <a:cxnSpLocks/>
          </p:cNvCxnSpPr>
          <p:nvPr/>
        </p:nvCxnSpPr>
        <p:spPr>
          <a:xfrm>
            <a:off x="5325283" y="2716393"/>
            <a:ext cx="706836" cy="896660"/>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67A5B146-6D69-41D2-B153-93A89D4DEC93}"/>
              </a:ext>
            </a:extLst>
          </p:cNvPr>
          <p:cNvSpPr txBox="1"/>
          <p:nvPr/>
        </p:nvSpPr>
        <p:spPr bwMode="auto">
          <a:xfrm>
            <a:off x="4132585" y="3010692"/>
            <a:ext cx="777074" cy="2769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ja-JP" altLang="en-US" sz="1200" b="1" i="0" u="none" strike="noStrike" kern="1200" cap="none" spc="0" normalizeH="0" baseline="0" noProof="0" dirty="0" smtClean="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オフィス</a:t>
            </a:r>
            <a:endParaRPr kumimoji="0" lang="en-US" altLang="ja-JP" sz="1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テキスト ボックス 62">
            <a:extLst>
              <a:ext uri="{FF2B5EF4-FFF2-40B4-BE49-F238E27FC236}">
                <a16:creationId xmlns:a16="http://schemas.microsoft.com/office/drawing/2014/main" id="{67A5B146-6D69-41D2-B153-93A89D4DEC93}"/>
              </a:ext>
            </a:extLst>
          </p:cNvPr>
          <p:cNvSpPr txBox="1"/>
          <p:nvPr/>
        </p:nvSpPr>
        <p:spPr bwMode="auto">
          <a:xfrm>
            <a:off x="748797" y="3679572"/>
            <a:ext cx="1252819" cy="2769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ja-JP" altLang="en-US" sz="1200" b="1" i="0" u="none" strike="noStrike" kern="1200" cap="none" spc="0" normalizeH="0" baseline="0" noProof="0" dirty="0" smtClean="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在宅・サテライト</a:t>
            </a:r>
            <a:endParaRPr kumimoji="0" lang="en-US" altLang="ja-JP" sz="1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角丸四角形 246">
            <a:extLst>
              <a:ext uri="{FF2B5EF4-FFF2-40B4-BE49-F238E27FC236}">
                <a16:creationId xmlns:a16="http://schemas.microsoft.com/office/drawing/2014/main" id="{8728E7B6-E67A-47A4-8A23-9638EC6BB2D9}"/>
              </a:ext>
            </a:extLst>
          </p:cNvPr>
          <p:cNvSpPr/>
          <p:nvPr/>
        </p:nvSpPr>
        <p:spPr bwMode="auto">
          <a:xfrm>
            <a:off x="1224977" y="5396064"/>
            <a:ext cx="6813151" cy="784546"/>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65" name="図 64" descr="15_コールセンターオペレーター_CB.png">
            <a:extLst>
              <a:ext uri="{FF2B5EF4-FFF2-40B4-BE49-F238E27FC236}">
                <a16:creationId xmlns:a16="http://schemas.microsoft.com/office/drawing/2014/main" id="{633E56D0-ACD7-4ACC-B57F-3B5A295FBE01}"/>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517554" y="5500846"/>
            <a:ext cx="351860" cy="340308"/>
          </a:xfrm>
          <a:prstGeom prst="rect">
            <a:avLst/>
          </a:prstGeom>
        </p:spPr>
      </p:pic>
      <p:pic>
        <p:nvPicPr>
          <p:cNvPr id="66" name="Picture 31" descr="C:\Users\0051747\Desktop\ＰＮＧデータ61-119\98_ポータル画面_ＣＢ.png">
            <a:extLst>
              <a:ext uri="{FF2B5EF4-FFF2-40B4-BE49-F238E27FC236}">
                <a16:creationId xmlns:a16="http://schemas.microsoft.com/office/drawing/2014/main" id="{B76C4151-FD50-48F4-8DFF-6559E475E123}"/>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512240" y="5861711"/>
            <a:ext cx="355855" cy="255530"/>
          </a:xfrm>
          <a:prstGeom prst="rect">
            <a:avLst/>
          </a:prstGeom>
          <a:noFill/>
          <a:extLst>
            <a:ext uri="{909E8E84-426E-40DD-AFC4-6F175D3DCCD1}">
              <a14:hiddenFill xmlns:a14="http://schemas.microsoft.com/office/drawing/2010/main">
                <a:solidFill>
                  <a:srgbClr val="FFFFFF"/>
                </a:solidFill>
              </a14:hiddenFill>
            </a:ext>
          </a:extLst>
        </p:spPr>
      </p:pic>
      <p:sp>
        <p:nvSpPr>
          <p:cNvPr id="67" name="テキスト ボックス 66">
            <a:extLst>
              <a:ext uri="{FF2B5EF4-FFF2-40B4-BE49-F238E27FC236}">
                <a16:creationId xmlns:a16="http://schemas.microsoft.com/office/drawing/2014/main" id="{31FC7730-9C2A-4096-9361-E2D8893128E5}"/>
              </a:ext>
            </a:extLst>
          </p:cNvPr>
          <p:cNvSpPr txBox="1"/>
          <p:nvPr/>
        </p:nvSpPr>
        <p:spPr>
          <a:xfrm>
            <a:off x="1528643" y="5750843"/>
            <a:ext cx="2246129" cy="4616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rtlCol="0" anchor="ctr">
            <a:spAutoFit/>
          </a:bodyPr>
          <a:lstStyle/>
          <a:p>
            <a:pPr marL="88900" marR="0" lvl="0" indent="-158750" algn="l" defTabSz="457200" rtl="0" eaLnBrk="1" fontAlgn="auto" latinLnBrk="0" hangingPunct="1">
              <a:lnSpc>
                <a:spcPct val="100000"/>
              </a:lnSpc>
              <a:spcBef>
                <a:spcPts val="0"/>
              </a:spcBef>
              <a:spcAft>
                <a:spcPts val="0"/>
              </a:spcAft>
              <a:buClrTx/>
              <a:buSzTx/>
              <a:buFontTx/>
              <a:buNone/>
              <a:tabLst/>
              <a:defRPr/>
            </a:pPr>
            <a:r>
              <a:rPr lang="ja-JP" altLang="en-US" sz="1200" dirty="0">
                <a:solidFill>
                  <a:srgbClr val="003366"/>
                </a:solidFill>
                <a:latin typeface="Meiryo UI" panose="020B0604030504040204" pitchFamily="50" charset="-128"/>
                <a:ea typeface="Meiryo UI" panose="020B0604030504040204" pitchFamily="50" charset="-128"/>
                <a:cs typeface="Meiryo UI" panose="020B0604030504040204" pitchFamily="50" charset="-128"/>
              </a:rPr>
              <a:t>☑状況に応じて電話・メールによる能動的な通知</a:t>
            </a:r>
            <a:endParaRPr lang="en-US" altLang="ja-JP" sz="1200" dirty="0">
              <a:solidFill>
                <a:srgbClr val="003366"/>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テキスト ボックス 67">
            <a:extLst>
              <a:ext uri="{FF2B5EF4-FFF2-40B4-BE49-F238E27FC236}">
                <a16:creationId xmlns:a16="http://schemas.microsoft.com/office/drawing/2014/main" id="{1C6DD8FB-61E4-4EEF-B73D-AF9DC7C03978}"/>
              </a:ext>
            </a:extLst>
          </p:cNvPr>
          <p:cNvSpPr txBox="1"/>
          <p:nvPr/>
        </p:nvSpPr>
        <p:spPr>
          <a:xfrm>
            <a:off x="5545796" y="5750843"/>
            <a:ext cx="1721269" cy="4616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rtlCol="0" anchor="ctr">
            <a:spAutoFit/>
          </a:bodyPr>
          <a:lstStyle>
            <a:defPPr>
              <a:defRPr lang="ja-JP"/>
            </a:defPPr>
            <a:lvl1pPr marL="88900" marR="0" lvl="0" indent="-158750" defTabSz="457200" fontAlgn="auto">
              <a:lnSpc>
                <a:spcPct val="100000"/>
              </a:lnSpc>
              <a:spcBef>
                <a:spcPts val="0"/>
              </a:spcBef>
              <a:spcAft>
                <a:spcPts val="0"/>
              </a:spcAft>
              <a:buClrTx/>
              <a:buSzTx/>
              <a:buFontTx/>
              <a:buNone/>
              <a:tabLst/>
              <a:defRPr sz="1200">
                <a:solidFill>
                  <a:srgbClr val="003366"/>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☑毎月のレポート報告・初動対応</a:t>
            </a:r>
            <a:endParaRPr lang="en-US" altLang="ja-JP" dirty="0"/>
          </a:p>
        </p:txBody>
      </p:sp>
      <p:sp>
        <p:nvSpPr>
          <p:cNvPr id="69" name="テキスト ボックス 68">
            <a:extLst>
              <a:ext uri="{FF2B5EF4-FFF2-40B4-BE49-F238E27FC236}">
                <a16:creationId xmlns:a16="http://schemas.microsoft.com/office/drawing/2014/main" id="{9E6F67E1-C675-474B-97DE-762BCEB46C98}"/>
              </a:ext>
            </a:extLst>
          </p:cNvPr>
          <p:cNvSpPr txBox="1"/>
          <p:nvPr/>
        </p:nvSpPr>
        <p:spPr>
          <a:xfrm>
            <a:off x="3745887" y="5750843"/>
            <a:ext cx="1828795" cy="4616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rtlCol="0" anchor="ctr">
            <a:spAutoFit/>
          </a:bodyPr>
          <a:lstStyle>
            <a:defPPr>
              <a:defRPr lang="ja-JP"/>
            </a:defPPr>
            <a:lvl1pPr marL="88900" marR="0" lvl="0" indent="-158750" defTabSz="457200" fontAlgn="auto">
              <a:lnSpc>
                <a:spcPct val="100000"/>
              </a:lnSpc>
              <a:spcBef>
                <a:spcPts val="0"/>
              </a:spcBef>
              <a:spcAft>
                <a:spcPts val="0"/>
              </a:spcAft>
              <a:buClrTx/>
              <a:buSzTx/>
              <a:buFontTx/>
              <a:buNone/>
              <a:tabLst/>
              <a:defRPr sz="1200">
                <a:solidFill>
                  <a:srgbClr val="003366"/>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☑サイバーセキュリティに関する</a:t>
            </a:r>
            <a:r>
              <a:rPr lang="ja-JP" altLang="en-US" dirty="0" err="1"/>
              <a:t>お</a:t>
            </a:r>
            <a:r>
              <a:rPr lang="ja-JP" altLang="en-US" dirty="0"/>
              <a:t>困りごとの問合せ</a:t>
            </a:r>
          </a:p>
        </p:txBody>
      </p:sp>
      <p:sp>
        <p:nvSpPr>
          <p:cNvPr id="70" name="テキスト ボックス 69">
            <a:extLst>
              <a:ext uri="{FF2B5EF4-FFF2-40B4-BE49-F238E27FC236}">
                <a16:creationId xmlns:a16="http://schemas.microsoft.com/office/drawing/2014/main" id="{CFC534A0-CF81-44E4-8174-9988DC6989A2}"/>
              </a:ext>
            </a:extLst>
          </p:cNvPr>
          <p:cNvSpPr txBox="1"/>
          <p:nvPr/>
        </p:nvSpPr>
        <p:spPr>
          <a:xfrm>
            <a:off x="2346724" y="5428723"/>
            <a:ext cx="3903239" cy="25736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72000" tIns="36000" bIns="36000" rtlCol="0" anchor="ctr">
            <a:spAutoFit/>
          </a:bodyPr>
          <a:lstStyle/>
          <a:p>
            <a:pPr marL="88900" marR="0" lvl="0" indent="-158750" algn="l" defTabSz="457200" rtl="0" eaLnBrk="1" fontAlgn="auto" latinLnBrk="0" hangingPunct="1">
              <a:lnSpc>
                <a:spcPct val="100000"/>
              </a:lnSpc>
              <a:spcBef>
                <a:spcPts val="0"/>
              </a:spcBef>
              <a:spcAft>
                <a:spcPts val="0"/>
              </a:spcAft>
              <a:buClrTx/>
              <a:buSzTx/>
              <a:buFontTx/>
              <a:buNone/>
              <a:tabLst/>
              <a:defRPr/>
            </a:pPr>
            <a:r>
              <a:rPr kumimoji="1" lang="ja-JP" altLang="en-US"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サイバーセキュリティ運用支援</a:t>
            </a:r>
            <a:r>
              <a:rPr kumimoji="1" lang="ja-JP" altLang="en-US" sz="1200" b="1" i="0" u="none"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（セキュリティサポートデスク）</a:t>
            </a:r>
            <a:endParaRPr kumimoji="1" lang="ja-JP" altLang="en-US" sz="12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Text Box 2098">
            <a:extLst>
              <a:ext uri="{FF2B5EF4-FFF2-40B4-BE49-F238E27FC236}">
                <a16:creationId xmlns:a16="http://schemas.microsoft.com/office/drawing/2014/main" id="{739B10F4-7F91-487C-88F1-405AE7EFA5FC}"/>
              </a:ext>
            </a:extLst>
          </p:cNvPr>
          <p:cNvSpPr txBox="1">
            <a:spLocks noChangeArrowheads="1"/>
          </p:cNvSpPr>
          <p:nvPr/>
        </p:nvSpPr>
        <p:spPr bwMode="auto">
          <a:xfrm>
            <a:off x="488159" y="5391047"/>
            <a:ext cx="1750765" cy="36459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defPPr>
              <a:defRPr lang="ja-JP"/>
            </a:defPPr>
            <a:lvl1pPr algn="ctr" defTabSz="1560513" fontAlgn="base">
              <a:spcBef>
                <a:spcPct val="50000"/>
              </a:spcBef>
              <a:spcAft>
                <a:spcPct val="0"/>
              </a:spcAft>
              <a:defRPr sz="1200" b="1" u="sng">
                <a:solidFill>
                  <a:srgbClr val="FF0000"/>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defTabSz="1560513" eaLnBrk="0" hangingPunct="0">
              <a:defRPr sz="2400" b="1">
                <a:latin typeface="Times New Roman" pitchFamily="18" charset="0"/>
                <a:ea typeface="ＭＳ Ｐゴシック" pitchFamily="50" charset="-128"/>
              </a:defRPr>
            </a:lvl2pPr>
            <a:lvl3pPr marL="1143000" indent="-228600" defTabSz="1560513" eaLnBrk="0" hangingPunct="0">
              <a:defRPr sz="2400" b="1">
                <a:latin typeface="Times New Roman" pitchFamily="18" charset="0"/>
                <a:ea typeface="ＭＳ Ｐゴシック" pitchFamily="50" charset="-128"/>
              </a:defRPr>
            </a:lvl3pPr>
            <a:lvl4pPr marL="1600200" indent="-228600" defTabSz="1560513" eaLnBrk="0" hangingPunct="0">
              <a:defRPr sz="2400" b="1">
                <a:latin typeface="Times New Roman" pitchFamily="18" charset="0"/>
                <a:ea typeface="ＭＳ Ｐゴシック" pitchFamily="50" charset="-128"/>
              </a:defRPr>
            </a:lvl4pPr>
            <a:lvl5pPr marL="2057400" indent="-228600" defTabSz="1560513" eaLnBrk="0" hangingPunct="0">
              <a:defRPr sz="2400" b="1">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sz="2400" b="1">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sz="2400" b="1">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sz="2400" b="1">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sz="2400" b="1">
                <a:latin typeface="Times New Roman" pitchFamily="18" charset="0"/>
                <a:ea typeface="ＭＳ Ｐゴシック" pitchFamily="50" charset="-128"/>
              </a:defRPr>
            </a:lvl9pPr>
          </a:lstStyle>
          <a:p>
            <a:pPr marL="0" marR="0" lvl="0" indent="0" algn="ctr" defTabSz="1560513" rtl="0" eaLnBrk="1" fontAlgn="base" latinLnBrk="0" hangingPunct="1">
              <a:lnSpc>
                <a:spcPct val="100000"/>
              </a:lnSpc>
              <a:spcBef>
                <a:spcPct val="50000"/>
              </a:spcBef>
              <a:spcAft>
                <a:spcPct val="0"/>
              </a:spcAft>
              <a:buClrTx/>
              <a:buSzTx/>
              <a:buFontTx/>
              <a:buNone/>
              <a:tabLst/>
              <a:defRPr/>
            </a:pPr>
            <a:r>
              <a:rPr kumimoji="0" lang="ja-JP" altLang="en-US" sz="1200" b="1" i="0" u="sng"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⑤相談窓口への</a:t>
            </a:r>
            <a:r>
              <a:rPr kumimoji="0" lang="ja-JP" altLang="en-US"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トラブル</a:t>
            </a:r>
            <a:r>
              <a:rPr kumimoji="0" lang="en-US" altLang="ja-JP"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
            </a:r>
            <a:br>
              <a:rPr kumimoji="0" lang="en-US" altLang="ja-JP"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br>
            <a:r>
              <a:rPr kumimoji="0" lang="ja-JP" altLang="en-US" sz="1200" b="1" i="0" u="sng"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rPr>
              <a:t>対応</a:t>
            </a:r>
            <a:r>
              <a:rPr kumimoji="0" lang="ja-JP" altLang="en-US" sz="1200" b="1" i="0" u="sng"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や申告内容分析</a:t>
            </a:r>
          </a:p>
        </p:txBody>
      </p:sp>
      <p:sp>
        <p:nvSpPr>
          <p:cNvPr id="72" name="テキスト ボックス 71">
            <a:extLst>
              <a:ext uri="{FF2B5EF4-FFF2-40B4-BE49-F238E27FC236}">
                <a16:creationId xmlns:a16="http://schemas.microsoft.com/office/drawing/2014/main" id="{0C763528-9381-453E-9718-C72B5BCE6751}"/>
              </a:ext>
            </a:extLst>
          </p:cNvPr>
          <p:cNvSpPr txBox="1"/>
          <p:nvPr/>
        </p:nvSpPr>
        <p:spPr>
          <a:xfrm>
            <a:off x="583212" y="4605356"/>
            <a:ext cx="1775081"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クラウドセキュリティ</a:t>
            </a:r>
            <a:r>
              <a:rPr kumimoji="0" lang="ja-JP" altLang="en-US" sz="1200" b="1" i="0" u="sng" strike="noStrike" kern="1200" cap="none" spc="0" normalizeH="0" baseline="0" noProof="0" dirty="0" smtClean="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対策</a:t>
            </a:r>
            <a:endParaRPr kumimoji="0" lang="ja-JP" altLang="en-US" sz="1200" b="1" i="0" u="sng"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73" name="図 7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462476" flipH="1" flipV="1">
            <a:off x="2964899" y="3986961"/>
            <a:ext cx="235667" cy="301627"/>
          </a:xfrm>
          <a:prstGeom prst="rect">
            <a:avLst/>
          </a:prstGeom>
        </p:spPr>
      </p:pic>
      <p:grpSp>
        <p:nvGrpSpPr>
          <p:cNvPr id="74" name="グループ化 73">
            <a:extLst>
              <a:ext uri="{FF2B5EF4-FFF2-40B4-BE49-F238E27FC236}">
                <a16:creationId xmlns:a16="http://schemas.microsoft.com/office/drawing/2014/main" id="{677F367A-6879-42E6-B7BF-7325FAD4E757}"/>
              </a:ext>
            </a:extLst>
          </p:cNvPr>
          <p:cNvGrpSpPr/>
          <p:nvPr/>
        </p:nvGrpSpPr>
        <p:grpSpPr>
          <a:xfrm rot="1052276">
            <a:off x="4883645" y="2322957"/>
            <a:ext cx="658813" cy="357187"/>
            <a:chOff x="2539575" y="2477219"/>
            <a:chExt cx="658813" cy="357187"/>
          </a:xfrm>
        </p:grpSpPr>
        <p:pic>
          <p:nvPicPr>
            <p:cNvPr id="75" name="Picture 38" descr="C:\Users\0051747\Desktop\ＰＮＧデータ61-119\100_ファイル転送_Ｂ.png">
              <a:extLst>
                <a:ext uri="{FF2B5EF4-FFF2-40B4-BE49-F238E27FC236}">
                  <a16:creationId xmlns:a16="http://schemas.microsoft.com/office/drawing/2014/main" id="{7EDB17CE-9651-4144-A1A2-B0A189571F2A}"/>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2539575" y="2477219"/>
              <a:ext cx="658813" cy="357187"/>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8" descr="C:\Users\0051747\Desktop\ＰＮＧデータ61-119\97_ウイルス_ＧＹ.png">
              <a:extLst>
                <a:ext uri="{FF2B5EF4-FFF2-40B4-BE49-F238E27FC236}">
                  <a16:creationId xmlns:a16="http://schemas.microsoft.com/office/drawing/2014/main" id="{E27EBB28-5B91-43B2-9CE6-18A88F3C96C6}"/>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2901083" y="2557079"/>
              <a:ext cx="229782" cy="197469"/>
            </a:xfrm>
            <a:prstGeom prst="rect">
              <a:avLst/>
            </a:prstGeom>
            <a:noFill/>
            <a:extLst>
              <a:ext uri="{909E8E84-426E-40DD-AFC4-6F175D3DCCD1}">
                <a14:hiddenFill xmlns:a14="http://schemas.microsoft.com/office/drawing/2010/main">
                  <a:solidFill>
                    <a:srgbClr val="FFFFFF"/>
                  </a:solidFill>
                </a14:hiddenFill>
              </a:ext>
            </a:extLst>
          </p:spPr>
        </p:pic>
      </p:grpSp>
      <p:sp>
        <p:nvSpPr>
          <p:cNvPr id="77" name="テキスト ボックス 76">
            <a:extLst>
              <a:ext uri="{FF2B5EF4-FFF2-40B4-BE49-F238E27FC236}">
                <a16:creationId xmlns:a16="http://schemas.microsoft.com/office/drawing/2014/main" id="{67A5B146-6D69-41D2-B153-93A89D4DEC93}"/>
              </a:ext>
            </a:extLst>
          </p:cNvPr>
          <p:cNvSpPr txBox="1"/>
          <p:nvPr/>
        </p:nvSpPr>
        <p:spPr bwMode="auto">
          <a:xfrm>
            <a:off x="526176" y="3090332"/>
            <a:ext cx="19146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×100</a:t>
            </a:r>
            <a:r>
              <a:rPr kumimoji="0" lang="ja-JP" altLang="en-US" sz="1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社（予定）</a:t>
            </a:r>
            <a:endParaRPr kumimoji="0" lang="en-US" altLang="ja-JP" sz="1200" b="1"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8" name="カギ線コネクタ 77"/>
          <p:cNvCxnSpPr/>
          <p:nvPr/>
        </p:nvCxnSpPr>
        <p:spPr>
          <a:xfrm>
            <a:off x="4963043" y="3566628"/>
            <a:ext cx="938761" cy="363397"/>
          </a:xfrm>
          <a:prstGeom prst="bentConnector2">
            <a:avLst/>
          </a:prstGeom>
          <a:ln w="57150">
            <a:solidFill>
              <a:schemeClr val="accent6">
                <a:lumMod val="60000"/>
                <a:lumOff val="40000"/>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カギ線コネクタ 78"/>
          <p:cNvCxnSpPr/>
          <p:nvPr/>
        </p:nvCxnSpPr>
        <p:spPr>
          <a:xfrm flipV="1">
            <a:off x="4987106" y="3782263"/>
            <a:ext cx="899917" cy="624772"/>
          </a:xfrm>
          <a:prstGeom prst="bentConnector3">
            <a:avLst>
              <a:gd name="adj1" fmla="val 100302"/>
            </a:avLst>
          </a:prstGeom>
          <a:ln w="57150">
            <a:solidFill>
              <a:schemeClr val="accent6">
                <a:lumMod val="60000"/>
                <a:lumOff val="40000"/>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カギ線コネクタ 79"/>
          <p:cNvCxnSpPr/>
          <p:nvPr/>
        </p:nvCxnSpPr>
        <p:spPr>
          <a:xfrm rot="5400000" flipH="1" flipV="1">
            <a:off x="3551406" y="2883884"/>
            <a:ext cx="706705" cy="2143101"/>
          </a:xfrm>
          <a:prstGeom prst="bentConnector3">
            <a:avLst>
              <a:gd name="adj1" fmla="val 257893"/>
            </a:avLst>
          </a:prstGeom>
          <a:ln w="57150">
            <a:solidFill>
              <a:schemeClr val="accent6">
                <a:lumMod val="60000"/>
                <a:lumOff val="40000"/>
                <a:alpha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5005257" y="4407690"/>
            <a:ext cx="0" cy="275331"/>
          </a:xfrm>
          <a:prstGeom prst="straightConnector1">
            <a:avLst/>
          </a:prstGeom>
          <a:ln w="57150">
            <a:solidFill>
              <a:schemeClr val="accent6">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 Box 2098">
            <a:extLst>
              <a:ext uri="{FF2B5EF4-FFF2-40B4-BE49-F238E27FC236}">
                <a16:creationId xmlns:a16="http://schemas.microsoft.com/office/drawing/2014/main" id="{6ADB3EB9-56D5-4A70-A3E3-B6BB521434F9}"/>
              </a:ext>
            </a:extLst>
          </p:cNvPr>
          <p:cNvSpPr txBox="1">
            <a:spLocks noChangeArrowheads="1"/>
          </p:cNvSpPr>
          <p:nvPr/>
        </p:nvSpPr>
        <p:spPr bwMode="auto">
          <a:xfrm>
            <a:off x="5191562" y="3794230"/>
            <a:ext cx="1420483" cy="35362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nchor="ctr" anchorCtr="1"/>
          <a:lstStyle>
            <a:lvl1pPr defTabSz="1560513" eaLnBrk="0" hangingPunct="0">
              <a:defRPr kumimoji="1" sz="2400" b="1">
                <a:solidFill>
                  <a:schemeClr val="tx1"/>
                </a:solidFill>
                <a:latin typeface="Times New Roman" pitchFamily="18" charset="0"/>
                <a:ea typeface="ＭＳ Ｐゴシック" pitchFamily="50" charset="-128"/>
              </a:defRPr>
            </a:lvl1pPr>
            <a:lvl2pPr marL="742950" indent="-285750" defTabSz="1560513" eaLnBrk="0" hangingPunct="0">
              <a:defRPr kumimoji="1" sz="2400" b="1">
                <a:solidFill>
                  <a:schemeClr val="tx1"/>
                </a:solidFill>
                <a:latin typeface="Times New Roman" pitchFamily="18" charset="0"/>
                <a:ea typeface="ＭＳ Ｐゴシック" pitchFamily="50" charset="-128"/>
              </a:defRPr>
            </a:lvl2pPr>
            <a:lvl3pPr marL="1143000" indent="-228600" defTabSz="1560513" eaLnBrk="0" hangingPunct="0">
              <a:defRPr kumimoji="1" sz="2400" b="1">
                <a:solidFill>
                  <a:schemeClr val="tx1"/>
                </a:solidFill>
                <a:latin typeface="Times New Roman" pitchFamily="18" charset="0"/>
                <a:ea typeface="ＭＳ Ｐゴシック" pitchFamily="50" charset="-128"/>
              </a:defRPr>
            </a:lvl3pPr>
            <a:lvl4pPr marL="1600200" indent="-228600" defTabSz="1560513" eaLnBrk="0" hangingPunct="0">
              <a:defRPr kumimoji="1" sz="2400" b="1">
                <a:solidFill>
                  <a:schemeClr val="tx1"/>
                </a:solidFill>
                <a:latin typeface="Times New Roman" pitchFamily="18" charset="0"/>
                <a:ea typeface="ＭＳ Ｐゴシック" pitchFamily="50" charset="-128"/>
              </a:defRPr>
            </a:lvl4pPr>
            <a:lvl5pPr marL="2057400" indent="-228600" defTabSz="1560513" eaLnBrk="0" hangingPunct="0">
              <a:defRPr kumimoji="1" sz="2400" b="1">
                <a:solidFill>
                  <a:schemeClr val="tx1"/>
                </a:solidFill>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9pPr>
          </a:lstStyle>
          <a:p>
            <a:pPr marL="0" marR="0" lvl="0" indent="0" algn="ctr" defTabSz="1560513" rtl="0" eaLnBrk="1" fontAlgn="base" latinLnBrk="0" hangingPunct="1">
              <a:lnSpc>
                <a:spcPct val="100000"/>
              </a:lnSpc>
              <a:spcBef>
                <a:spcPct val="50000"/>
              </a:spcBef>
              <a:spcAft>
                <a:spcPct val="0"/>
              </a:spcAft>
              <a:buClrTx/>
              <a:buSzTx/>
              <a:buFontTx/>
              <a:buNone/>
              <a:tabLst/>
              <a:defRPr/>
            </a:pPr>
            <a:r>
              <a:rPr kumimoji="1" lang="ja-JP" altLang="en-US"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cs typeface="Meiryo UI" panose="020B0604030504040204" pitchFamily="50" charset="-128"/>
              </a:rPr>
              <a:t>③出入口対策支援（</a:t>
            </a:r>
            <a:r>
              <a:rPr kumimoji="1" lang="en-US" altLang="ja-JP"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cs typeface="Meiryo UI" panose="020B0604030504040204" pitchFamily="50" charset="-128"/>
              </a:rPr>
              <a:t>UTM</a:t>
            </a:r>
            <a:r>
              <a:rPr kumimoji="1" lang="ja-JP" altLang="en-US" sz="1200" b="1" i="0" u="sng" strike="noStrike" kern="1200" cap="none" spc="0" normalizeH="0" baseline="0" noProof="0" dirty="0" smtClean="0">
                <a:ln>
                  <a:noFill/>
                </a:ln>
                <a:solidFill>
                  <a:schemeClr val="bg1"/>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Text Box 2098">
            <a:extLst>
              <a:ext uri="{FF2B5EF4-FFF2-40B4-BE49-F238E27FC236}">
                <a16:creationId xmlns:a16="http://schemas.microsoft.com/office/drawing/2014/main" id="{41B6052D-FCFA-4FD6-B7A5-2BB81E145D5C}"/>
              </a:ext>
            </a:extLst>
          </p:cNvPr>
          <p:cNvSpPr txBox="1">
            <a:spLocks noChangeArrowheads="1"/>
          </p:cNvSpPr>
          <p:nvPr/>
        </p:nvSpPr>
        <p:spPr bwMode="auto">
          <a:xfrm>
            <a:off x="4732821" y="3407918"/>
            <a:ext cx="682190" cy="270934"/>
          </a:xfrm>
          <a:prstGeom prst="rect">
            <a:avLst/>
          </a:prstGeom>
          <a:solidFill>
            <a:schemeClr val="bg1"/>
          </a:solidFill>
          <a:ln w="9525">
            <a:solidFill>
              <a:srgbClr val="000000"/>
            </a:solidFill>
            <a:miter lim="800000"/>
            <a:headEnd/>
            <a:tailEnd/>
          </a:ln>
        </p:spPr>
        <p:txBody>
          <a:bodyPr lIns="0" tIns="0" rIns="0" bIns="0" anchor="ctr" anchorCtr="1"/>
          <a:lstStyle>
            <a:lvl1pPr defTabSz="1560513" eaLnBrk="0" hangingPunct="0">
              <a:defRPr kumimoji="1" sz="2400" b="1">
                <a:solidFill>
                  <a:schemeClr val="tx1"/>
                </a:solidFill>
                <a:latin typeface="Times New Roman" pitchFamily="18" charset="0"/>
                <a:ea typeface="ＭＳ Ｐゴシック" pitchFamily="50" charset="-128"/>
              </a:defRPr>
            </a:lvl1pPr>
            <a:lvl2pPr marL="742950" indent="-285750" defTabSz="1560513" eaLnBrk="0" hangingPunct="0">
              <a:defRPr kumimoji="1" sz="2400" b="1">
                <a:solidFill>
                  <a:schemeClr val="tx1"/>
                </a:solidFill>
                <a:latin typeface="Times New Roman" pitchFamily="18" charset="0"/>
                <a:ea typeface="ＭＳ Ｐゴシック" pitchFamily="50" charset="-128"/>
              </a:defRPr>
            </a:lvl2pPr>
            <a:lvl3pPr marL="1143000" indent="-228600" defTabSz="1560513" eaLnBrk="0" hangingPunct="0">
              <a:defRPr kumimoji="1" sz="2400" b="1">
                <a:solidFill>
                  <a:schemeClr val="tx1"/>
                </a:solidFill>
                <a:latin typeface="Times New Roman" pitchFamily="18" charset="0"/>
                <a:ea typeface="ＭＳ Ｐゴシック" pitchFamily="50" charset="-128"/>
              </a:defRPr>
            </a:lvl3pPr>
            <a:lvl4pPr marL="1600200" indent="-228600" defTabSz="1560513" eaLnBrk="0" hangingPunct="0">
              <a:defRPr kumimoji="1" sz="2400" b="1">
                <a:solidFill>
                  <a:schemeClr val="tx1"/>
                </a:solidFill>
                <a:latin typeface="Times New Roman" pitchFamily="18" charset="0"/>
                <a:ea typeface="ＭＳ Ｐゴシック" pitchFamily="50" charset="-128"/>
              </a:defRPr>
            </a:lvl4pPr>
            <a:lvl5pPr marL="2057400" indent="-228600" defTabSz="1560513" eaLnBrk="0" hangingPunct="0">
              <a:defRPr kumimoji="1" sz="2400" b="1">
                <a:solidFill>
                  <a:schemeClr val="tx1"/>
                </a:solidFill>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9pPr>
          </a:lstStyle>
          <a:p>
            <a:pPr marL="0" marR="0" lvl="0" indent="0" algn="ctr" defTabSz="1560513" rtl="0" eaLnBrk="1" fontAlgn="base" latinLnBrk="0" hangingPunct="1">
              <a:lnSpc>
                <a:spcPct val="100000"/>
              </a:lnSpc>
              <a:spcBef>
                <a:spcPct val="50000"/>
              </a:spcBef>
              <a:spcAft>
                <a:spcPct val="0"/>
              </a:spcAft>
              <a:buClrTx/>
              <a:buSzTx/>
              <a:buFontTx/>
              <a:buNone/>
              <a:tabLst/>
              <a:defRPr/>
            </a:pPr>
            <a:r>
              <a:rPr kumimoji="1" lang="ja-JP" altLang="en-US"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ルータ</a:t>
            </a:r>
            <a:endPar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Text Box 2098">
            <a:extLst>
              <a:ext uri="{FF2B5EF4-FFF2-40B4-BE49-F238E27FC236}">
                <a16:creationId xmlns:a16="http://schemas.microsoft.com/office/drawing/2014/main" id="{41B6052D-FCFA-4FD6-B7A5-2BB81E145D5C}"/>
              </a:ext>
            </a:extLst>
          </p:cNvPr>
          <p:cNvSpPr txBox="1">
            <a:spLocks noChangeArrowheads="1"/>
          </p:cNvSpPr>
          <p:nvPr/>
        </p:nvSpPr>
        <p:spPr bwMode="auto">
          <a:xfrm>
            <a:off x="2677589" y="3831827"/>
            <a:ext cx="500544" cy="198793"/>
          </a:xfrm>
          <a:prstGeom prst="rect">
            <a:avLst/>
          </a:prstGeom>
          <a:solidFill>
            <a:schemeClr val="bg1"/>
          </a:solidFill>
          <a:ln w="9525">
            <a:solidFill>
              <a:srgbClr val="000000"/>
            </a:solidFill>
            <a:miter lim="800000"/>
            <a:headEnd/>
            <a:tailEnd/>
          </a:ln>
        </p:spPr>
        <p:txBody>
          <a:bodyPr lIns="0" tIns="0" rIns="0" bIns="0" anchor="ctr" anchorCtr="1"/>
          <a:lstStyle>
            <a:lvl1pPr defTabSz="1560513" eaLnBrk="0" hangingPunct="0">
              <a:defRPr kumimoji="1" sz="2400" b="1">
                <a:solidFill>
                  <a:schemeClr val="tx1"/>
                </a:solidFill>
                <a:latin typeface="Times New Roman" pitchFamily="18" charset="0"/>
                <a:ea typeface="ＭＳ Ｐゴシック" pitchFamily="50" charset="-128"/>
              </a:defRPr>
            </a:lvl1pPr>
            <a:lvl2pPr marL="742950" indent="-285750" defTabSz="1560513" eaLnBrk="0" hangingPunct="0">
              <a:defRPr kumimoji="1" sz="2400" b="1">
                <a:solidFill>
                  <a:schemeClr val="tx1"/>
                </a:solidFill>
                <a:latin typeface="Times New Roman" pitchFamily="18" charset="0"/>
                <a:ea typeface="ＭＳ Ｐゴシック" pitchFamily="50" charset="-128"/>
              </a:defRPr>
            </a:lvl2pPr>
            <a:lvl3pPr marL="1143000" indent="-228600" defTabSz="1560513" eaLnBrk="0" hangingPunct="0">
              <a:defRPr kumimoji="1" sz="2400" b="1">
                <a:solidFill>
                  <a:schemeClr val="tx1"/>
                </a:solidFill>
                <a:latin typeface="Times New Roman" pitchFamily="18" charset="0"/>
                <a:ea typeface="ＭＳ Ｐゴシック" pitchFamily="50" charset="-128"/>
              </a:defRPr>
            </a:lvl3pPr>
            <a:lvl4pPr marL="1600200" indent="-228600" defTabSz="1560513" eaLnBrk="0" hangingPunct="0">
              <a:defRPr kumimoji="1" sz="2400" b="1">
                <a:solidFill>
                  <a:schemeClr val="tx1"/>
                </a:solidFill>
                <a:latin typeface="Times New Roman" pitchFamily="18" charset="0"/>
                <a:ea typeface="ＭＳ Ｐゴシック" pitchFamily="50" charset="-128"/>
              </a:defRPr>
            </a:lvl4pPr>
            <a:lvl5pPr marL="2057400" indent="-228600" defTabSz="1560513" eaLnBrk="0" hangingPunct="0">
              <a:defRPr kumimoji="1" sz="2400" b="1">
                <a:solidFill>
                  <a:schemeClr val="tx1"/>
                </a:solidFill>
                <a:latin typeface="Times New Roman" pitchFamily="18" charset="0"/>
                <a:ea typeface="ＭＳ Ｐゴシック" pitchFamily="50" charset="-128"/>
              </a:defRPr>
            </a:lvl5pPr>
            <a:lvl6pPr marL="25146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6pPr>
            <a:lvl7pPr marL="29718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7pPr>
            <a:lvl8pPr marL="34290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8pPr>
            <a:lvl9pPr marL="3886200" indent="-228600" algn="ctr" defTabSz="1560513" eaLnBrk="0" fontAlgn="base" hangingPunct="0">
              <a:spcBef>
                <a:spcPct val="0"/>
              </a:spcBef>
              <a:spcAft>
                <a:spcPct val="0"/>
              </a:spcAft>
              <a:defRPr kumimoji="1" sz="2400" b="1">
                <a:solidFill>
                  <a:schemeClr val="tx1"/>
                </a:solidFill>
                <a:latin typeface="Times New Roman" pitchFamily="18" charset="0"/>
                <a:ea typeface="ＭＳ Ｐゴシック" pitchFamily="50" charset="-128"/>
              </a:defRPr>
            </a:lvl9pPr>
          </a:lstStyle>
          <a:p>
            <a:pPr marL="0" marR="0" lvl="0" indent="0" algn="ctr" defTabSz="1560513" rtl="0" eaLnBrk="1" fontAlgn="base" latinLnBrk="0" hangingPunct="1">
              <a:lnSpc>
                <a:spcPct val="100000"/>
              </a:lnSpc>
              <a:spcBef>
                <a:spcPct val="50000"/>
              </a:spcBef>
              <a:spcAft>
                <a:spcPct val="0"/>
              </a:spcAft>
              <a:buClrTx/>
              <a:buSzTx/>
              <a:buFontTx/>
              <a:buNone/>
              <a:tabLst/>
              <a:defRPr/>
            </a:pPr>
            <a:r>
              <a:rPr kumimoji="1" lang="en-US" altLang="ja-JP" sz="1050" b="0" i="0" u="none" strike="noStrike" kern="0" cap="none" spc="0" normalizeH="0" baseline="0" noProof="0" dirty="0" smtClean="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rPr>
              <a:t>Wi-Fi</a:t>
            </a:r>
            <a:endParaRPr kumimoji="1" lang="en-US" altLang="ja-JP" sz="105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5" name="直線矢印コネクタ 84"/>
          <p:cNvCxnSpPr/>
          <p:nvPr/>
        </p:nvCxnSpPr>
        <p:spPr>
          <a:xfrm flipH="1">
            <a:off x="2422714" y="2494887"/>
            <a:ext cx="392388" cy="0"/>
          </a:xfrm>
          <a:prstGeom prst="straightConnector1">
            <a:avLst/>
          </a:prstGeom>
          <a:ln w="57150">
            <a:solidFill>
              <a:schemeClr val="accent6">
                <a:lumMod val="60000"/>
                <a:lumOff val="40000"/>
                <a:alpha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6" name="グループ化 85">
            <a:extLst>
              <a:ext uri="{FF2B5EF4-FFF2-40B4-BE49-F238E27FC236}">
                <a16:creationId xmlns:a16="http://schemas.microsoft.com/office/drawing/2014/main" id="{BD32747D-AE0F-4F09-BF20-25CE7452D077}"/>
              </a:ext>
            </a:extLst>
          </p:cNvPr>
          <p:cNvGrpSpPr/>
          <p:nvPr/>
        </p:nvGrpSpPr>
        <p:grpSpPr>
          <a:xfrm>
            <a:off x="3333354" y="2107130"/>
            <a:ext cx="1546742" cy="478872"/>
            <a:chOff x="8816192" y="517130"/>
            <a:chExt cx="1546742" cy="685174"/>
          </a:xfrm>
        </p:grpSpPr>
        <p:pic>
          <p:nvPicPr>
            <p:cNvPr id="87" name="Picture 35" descr="C:\Users\0051747\Desktop\PNGデータ1-60\19_クラウドＮＷ_ＣＢ.png">
              <a:extLst>
                <a:ext uri="{FF2B5EF4-FFF2-40B4-BE49-F238E27FC236}">
                  <a16:creationId xmlns:a16="http://schemas.microsoft.com/office/drawing/2014/main" id="{CF497BD6-3A5D-46B0-9402-8EC094382AEF}"/>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8942933" y="517130"/>
              <a:ext cx="1289489" cy="685174"/>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21CBEE27-C940-4208-9F07-3A8580601F74}"/>
                </a:ext>
              </a:extLst>
            </p:cNvPr>
            <p:cNvSpPr txBox="1"/>
            <p:nvPr/>
          </p:nvSpPr>
          <p:spPr>
            <a:xfrm>
              <a:off x="8816192" y="744186"/>
              <a:ext cx="1546742"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ja-JP" altLang="en-US" sz="1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rPr>
                <a:t>インターネット</a:t>
              </a:r>
              <a:endParaRPr kumimoji="0" lang="en-US" altLang="ja-JP" sz="1200" b="1"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89" name="カギ線コネクタ 88"/>
          <p:cNvCxnSpPr/>
          <p:nvPr/>
        </p:nvCxnSpPr>
        <p:spPr>
          <a:xfrm rot="16200000" flipH="1">
            <a:off x="4382448" y="2716449"/>
            <a:ext cx="1041841" cy="341095"/>
          </a:xfrm>
          <a:prstGeom prst="bentConnector3">
            <a:avLst>
              <a:gd name="adj1" fmla="val 468"/>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pic>
        <p:nvPicPr>
          <p:cNvPr id="90" name="図 89"/>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66489" y="4166526"/>
            <a:ext cx="1437286" cy="1012633"/>
          </a:xfrm>
          <a:prstGeom prst="rect">
            <a:avLst/>
          </a:prstGeom>
        </p:spPr>
      </p:pic>
      <p:sp>
        <p:nvSpPr>
          <p:cNvPr id="91" name="テキスト ボックス 90"/>
          <p:cNvSpPr txBox="1"/>
          <p:nvPr/>
        </p:nvSpPr>
        <p:spPr bwMode="auto">
          <a:xfrm>
            <a:off x="3187366" y="4613165"/>
            <a:ext cx="1203392" cy="537492"/>
          </a:xfrm>
          <a:prstGeom prst="wedgeRectCallout">
            <a:avLst>
              <a:gd name="adj1" fmla="val -64148"/>
              <a:gd name="adj2" fmla="val -42499"/>
            </a:avLst>
          </a:prstGeom>
          <a:solidFill>
            <a:schemeClr val="accent6">
              <a:lumMod val="60000"/>
              <a:lumOff val="40000"/>
            </a:schemeClr>
          </a:solidFill>
          <a:ln>
            <a:noFill/>
          </a:ln>
          <a:effectLst/>
          <a:extLst/>
        </p:spPr>
        <p:txBody>
          <a:bodyPr wrap="none" lIns="90000" tIns="0" rIns="9000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職場の自身の</a:t>
            </a:r>
            <a:r>
              <a:rPr kumimoji="1" lang="en-US" altLang="ja-JP"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や</a:t>
            </a:r>
            <a:endParaRPr kumimoji="1" lang="en-US" altLang="ja-JP"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クラウドへ</a:t>
            </a:r>
            <a:endParaRPr kumimoji="1" lang="en-US" altLang="ja-JP"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リモートでアクセス</a:t>
            </a:r>
            <a:endParaRPr kumimoji="1" lang="ja-JP" altLang="en-US" sz="1100" b="1"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pic>
        <p:nvPicPr>
          <p:cNvPr id="92" name="Picture 2" descr="https://illustimage.com/photo/dl/585.png?2016070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19687" y="2316080"/>
            <a:ext cx="614921" cy="614921"/>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4" descr="https://jinbutuillust.businesscatalyst.com/images/010115.png?crc=43251793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629903" y="3564426"/>
            <a:ext cx="803529" cy="803529"/>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p:cNvSpPr txBox="1"/>
          <p:nvPr/>
        </p:nvSpPr>
        <p:spPr bwMode="auto">
          <a:xfrm>
            <a:off x="417050" y="6343507"/>
            <a:ext cx="2563820" cy="2237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成果報告書（概要版）では</a:t>
            </a:r>
            <a:r>
              <a:rPr lang="ja-JP" altLang="en-US" sz="105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記載</a:t>
            </a:r>
            <a:r>
              <a:rPr kumimoji="1"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を割愛</a:t>
            </a:r>
            <a:endParaRPr kumimoji="1" lang="ja-JP" altLang="en-US" sz="105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4060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グループ化 38"/>
          <p:cNvGrpSpPr/>
          <p:nvPr/>
        </p:nvGrpSpPr>
        <p:grpSpPr>
          <a:xfrm>
            <a:off x="7087458" y="2521666"/>
            <a:ext cx="1872649" cy="1429352"/>
            <a:chOff x="5672999" y="2659089"/>
            <a:chExt cx="2183417" cy="1849912"/>
          </a:xfrm>
        </p:grpSpPr>
        <p:graphicFrame>
          <p:nvGraphicFramePr>
            <p:cNvPr id="40" name="グラフ 39"/>
            <p:cNvGraphicFramePr>
              <a:graphicFrameLocks/>
            </p:cNvGraphicFramePr>
            <p:nvPr>
              <p:extLst>
                <p:ext uri="{D42A27DB-BD31-4B8C-83A1-F6EECF244321}">
                  <p14:modId xmlns:p14="http://schemas.microsoft.com/office/powerpoint/2010/main" val="2307114109"/>
                </p:ext>
              </p:extLst>
            </p:nvPr>
          </p:nvGraphicFramePr>
          <p:xfrm>
            <a:off x="5672999" y="2659089"/>
            <a:ext cx="2183417" cy="1849912"/>
          </p:xfrm>
          <a:graphic>
            <a:graphicData uri="http://schemas.openxmlformats.org/drawingml/2006/chart">
              <c:chart xmlns:c="http://schemas.openxmlformats.org/drawingml/2006/chart" xmlns:r="http://schemas.openxmlformats.org/officeDocument/2006/relationships" r:id="rId2"/>
            </a:graphicData>
          </a:graphic>
        </p:graphicFrame>
        <p:sp>
          <p:nvSpPr>
            <p:cNvPr id="41" name="円 40"/>
            <p:cNvSpPr/>
            <p:nvPr/>
          </p:nvSpPr>
          <p:spPr>
            <a:xfrm rot="16200000">
              <a:off x="6106394" y="2941347"/>
              <a:ext cx="1490688" cy="1394273"/>
            </a:xfrm>
            <a:prstGeom prst="pie">
              <a:avLst>
                <a:gd name="adj1" fmla="val 0"/>
                <a:gd name="adj2" fmla="val 15318899"/>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3</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lang="ja-JP" altLang="en-US" dirty="0"/>
              <a:t>３</a:t>
            </a:r>
            <a:r>
              <a:rPr kumimoji="1" lang="ja-JP" altLang="en-US" dirty="0" smtClean="0"/>
              <a:t>．支援対象企業の募集</a:t>
            </a:r>
            <a:endParaRPr kumimoji="1" lang="ja-JP" altLang="en-US" dirty="0"/>
          </a:p>
        </p:txBody>
      </p:sp>
      <p:sp>
        <p:nvSpPr>
          <p:cNvPr id="4" name="正方形/長方形 3"/>
          <p:cNvSpPr/>
          <p:nvPr/>
        </p:nvSpPr>
        <p:spPr>
          <a:xfrm>
            <a:off x="272999" y="624416"/>
            <a:ext cx="9360001" cy="843899"/>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説明会</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（セキュリティセミナー）による</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案内および</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弊社</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の営業担当者による案内で、支援対象企業の募集を実施。</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説明会（セキュリティセミナー</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）で</a:t>
            </a: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は、本事業の支援対象企業募集に関する周知だけでなく、参加企業のサイバーセキュリティ対策に関する意識向上を目的に、有識者による講演やサイバーセキュリティ関連事業の紹介などを</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行った。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bwMode="auto">
          <a:xfrm>
            <a:off x="272999" y="1566000"/>
            <a:ext cx="3447395"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eaLnBrk="1" hangingPunct="1">
              <a:lnSpc>
                <a:spcPct val="80000"/>
              </a:lnSpc>
              <a:spcBef>
                <a:spcPct val="50000"/>
              </a:spcBef>
              <a:buFont typeface="Wingdings" panose="05000000000000000000" pitchFamily="2" charset="2"/>
              <a:buChar char="n"/>
            </a:pPr>
            <a:r>
              <a:rPr lang="ja-JP" altLang="en-US" sz="1400" b="1"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説明会（セキュリティセミナー）による案内</a:t>
            </a:r>
            <a:endParaRPr kumimoji="1" lang="ja-JP" altLang="en-US" sz="1400" b="1"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1211657647"/>
              </p:ext>
            </p:extLst>
          </p:nvPr>
        </p:nvGraphicFramePr>
        <p:xfrm>
          <a:off x="633000" y="2838539"/>
          <a:ext cx="3637623" cy="2824945"/>
        </p:xfrm>
        <a:graphic>
          <a:graphicData uri="http://schemas.openxmlformats.org/drawingml/2006/table">
            <a:tbl>
              <a:tblPr firstRow="1" bandRow="1"/>
              <a:tblGrid>
                <a:gridCol w="555964">
                  <a:extLst>
                    <a:ext uri="{9D8B030D-6E8A-4147-A177-3AD203B41FA5}">
                      <a16:colId xmlns:a16="http://schemas.microsoft.com/office/drawing/2014/main" val="1224620024"/>
                    </a:ext>
                  </a:extLst>
                </a:gridCol>
                <a:gridCol w="1809698">
                  <a:extLst>
                    <a:ext uri="{9D8B030D-6E8A-4147-A177-3AD203B41FA5}">
                      <a16:colId xmlns:a16="http://schemas.microsoft.com/office/drawing/2014/main" val="879685813"/>
                    </a:ext>
                  </a:extLst>
                </a:gridCol>
                <a:gridCol w="1271961">
                  <a:extLst>
                    <a:ext uri="{9D8B030D-6E8A-4147-A177-3AD203B41FA5}">
                      <a16:colId xmlns:a16="http://schemas.microsoft.com/office/drawing/2014/main" val="624412412"/>
                    </a:ext>
                  </a:extLst>
                </a:gridCol>
              </a:tblGrid>
              <a:tr h="400111">
                <a:tc>
                  <a:txBody>
                    <a:bodyPr/>
                    <a:lstStyle/>
                    <a:p>
                      <a:pPr marL="0" algn="ctr" defTabSz="1219170" rtl="0" eaLnBrk="1" latinLnBrk="0" hangingPunct="1"/>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所用</a:t>
                      </a:r>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
                      </a:r>
                      <a:b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b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時間</a:t>
                      </a:r>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algn="ctr" defTabSz="1219170" rtl="0" eaLnBrk="1" latinLnBrk="0" hangingPunct="1"/>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プログラム</a:t>
                      </a:r>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講話者</a:t>
                      </a:r>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0040918"/>
                  </a:ext>
                </a:extLst>
              </a:tr>
              <a:tr h="675744">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50</a:t>
                      </a:r>
                      <a:r>
                        <a:rPr lang="ja-JP" altLang="en-US"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分</a:t>
                      </a:r>
                      <a:endPar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l" defTabSz="1219170" rtl="0" eaLnBrk="1" fontAlgn="auto" latinLnBrk="0" hangingPunct="1">
                        <a:lnSpc>
                          <a:spcPct val="100000"/>
                        </a:lnSpc>
                        <a:spcBef>
                          <a:spcPts val="1200"/>
                        </a:spcBef>
                        <a:spcAft>
                          <a:spcPts val="0"/>
                        </a:spcAft>
                        <a:buClrTx/>
                        <a:buSzTx/>
                        <a:buFont typeface="Arial" panose="020B0604020202020204" pitchFamily="34" charset="0"/>
                        <a:buNone/>
                        <a:tabLst/>
                        <a:defRPr/>
                      </a:pPr>
                      <a:r>
                        <a:rPr lang="ja-JP" altLang="en-US" sz="1100" b="0" dirty="0" smtClean="0">
                          <a:ln w="0"/>
                          <a:solidFill>
                            <a:schemeClr val="tx1"/>
                          </a:solidFill>
                          <a:effectLst/>
                          <a:latin typeface="Meiryo UI" panose="020B0604030504040204" pitchFamily="50" charset="-128"/>
                          <a:ea typeface="Meiryo UI" panose="020B0604030504040204" pitchFamily="50" charset="-128"/>
                        </a:rPr>
                        <a:t>広がるテレワーク環境と</a:t>
                      </a:r>
                      <a:r>
                        <a:rPr lang="en-US" altLang="ja-JP" sz="1100" b="0" dirty="0" smtClean="0">
                          <a:ln w="0"/>
                          <a:solidFill>
                            <a:schemeClr val="tx1"/>
                          </a:solidFill>
                          <a:effectLst/>
                          <a:latin typeface="Meiryo UI" panose="020B0604030504040204" pitchFamily="50" charset="-128"/>
                          <a:ea typeface="Meiryo UI" panose="020B0604030504040204" pitchFamily="50" charset="-128"/>
                        </a:rPr>
                        <a:t/>
                      </a:r>
                      <a:br>
                        <a:rPr lang="en-US" altLang="ja-JP" sz="1100" b="0" dirty="0" smtClean="0">
                          <a:ln w="0"/>
                          <a:solidFill>
                            <a:schemeClr val="tx1"/>
                          </a:solidFill>
                          <a:effectLst/>
                          <a:latin typeface="Meiryo UI" panose="020B0604030504040204" pitchFamily="50" charset="-128"/>
                          <a:ea typeface="Meiryo UI" panose="020B0604030504040204" pitchFamily="50" charset="-128"/>
                        </a:rPr>
                      </a:br>
                      <a:r>
                        <a:rPr lang="ja-JP" altLang="ja-JP" sz="1100" b="0" dirty="0" smtClean="0">
                          <a:ln w="0"/>
                          <a:solidFill>
                            <a:schemeClr val="tx1"/>
                          </a:solidFill>
                          <a:effectLst/>
                          <a:latin typeface="Meiryo UI" panose="020B0604030504040204" pitchFamily="50" charset="-128"/>
                          <a:ea typeface="Meiryo UI" panose="020B0604030504040204" pitchFamily="50" charset="-128"/>
                        </a:rPr>
                        <a:t>セキュリティ対策</a:t>
                      </a:r>
                      <a:r>
                        <a:rPr lang="ja-JP" altLang="en-US" sz="1100" b="0" dirty="0" smtClean="0">
                          <a:ln w="0"/>
                          <a:solidFill>
                            <a:schemeClr val="tx1"/>
                          </a:solidFill>
                          <a:effectLst/>
                          <a:latin typeface="Meiryo UI" panose="020B0604030504040204" pitchFamily="50" charset="-128"/>
                          <a:ea typeface="Meiryo UI" panose="020B0604030504040204" pitchFamily="50" charset="-128"/>
                        </a:rPr>
                        <a:t>のポイント</a:t>
                      </a:r>
                      <a:endParaRPr kumimoji="1" lang="en-US" altLang="ja-JP" sz="1100" b="0" kern="1200" baseline="30000" dirty="0" smtClean="0">
                        <a:ln w="0"/>
                        <a:solidFill>
                          <a:schemeClr val="tx1"/>
                        </a:solidFill>
                        <a:effectLst/>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ja-JP" altLang="en-US"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トレンドマイクロ</a:t>
                      </a:r>
                      <a:r>
                        <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
                      </a:r>
                      <a:br>
                        <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br>
                      <a:r>
                        <a:rPr kumimoji="0" lang="ja-JP" altLang="en-US"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株式会社</a:t>
                      </a:r>
                      <a:endPar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82934677"/>
                  </a:ext>
                </a:extLst>
              </a:tr>
              <a:tr h="675744">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20</a:t>
                      </a:r>
                      <a:r>
                        <a:rPr lang="ja-JP" altLang="en-US"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分</a:t>
                      </a:r>
                      <a:endPar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l" defTabSz="121917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1" lang="ja-JP" altLang="en-US" sz="1100" b="0" kern="1200" dirty="0" smtClean="0">
                          <a:ln w="0"/>
                          <a:solidFill>
                            <a:schemeClr val="tx1"/>
                          </a:solidFill>
                          <a:effectLst/>
                          <a:latin typeface="Meiryo UI" panose="020B0604030504040204" pitchFamily="50" charset="-128"/>
                          <a:ea typeface="Meiryo UI" panose="020B0604030504040204" pitchFamily="50" charset="-128"/>
                          <a:cs typeface="+mn-cs"/>
                        </a:rPr>
                        <a:t>サイバーセキュリティ対策</a:t>
                      </a:r>
                      <a:r>
                        <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rPr>
                        <a:t/>
                      </a:r>
                      <a:br>
                        <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rPr>
                      </a:br>
                      <a:r>
                        <a:rPr kumimoji="1" lang="ja-JP" altLang="en-US" sz="1100" b="0" kern="1200" dirty="0" smtClean="0">
                          <a:ln w="0"/>
                          <a:solidFill>
                            <a:schemeClr val="tx1"/>
                          </a:solidFill>
                          <a:effectLst/>
                          <a:latin typeface="Meiryo UI" panose="020B0604030504040204" pitchFamily="50" charset="-128"/>
                          <a:ea typeface="Meiryo UI" panose="020B0604030504040204" pitchFamily="50" charset="-128"/>
                          <a:cs typeface="+mn-cs"/>
                        </a:rPr>
                        <a:t>関連施策紹介</a:t>
                      </a:r>
                      <a:endPar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ja-JP" altLang="en-US"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独立行政法人</a:t>
                      </a:r>
                      <a:r>
                        <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
                      </a:r>
                      <a:br>
                        <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br>
                      <a:r>
                        <a:rPr kumimoji="0" lang="zh-TW" altLang="en-US"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情報処理推進機構</a:t>
                      </a:r>
                      <a:endPar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42035889"/>
                  </a:ext>
                </a:extLst>
              </a:tr>
              <a:tr h="675744">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10</a:t>
                      </a:r>
                      <a:r>
                        <a:rPr lang="ja-JP" altLang="en-US"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分</a:t>
                      </a:r>
                      <a:endPar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algn="l" defTabSz="1219170" rtl="0" eaLnBrk="1" latinLnBrk="0" hangingPunct="1">
                        <a:spcBef>
                          <a:spcPts val="600"/>
                        </a:spcBef>
                      </a:pPr>
                      <a:r>
                        <a:rPr kumimoji="1" lang="ja-JP" altLang="en-US" sz="1100" b="0" kern="1200" dirty="0" smtClean="0">
                          <a:ln w="0"/>
                          <a:solidFill>
                            <a:schemeClr val="tx1"/>
                          </a:solidFill>
                          <a:effectLst/>
                          <a:latin typeface="Meiryo UI" panose="020B0604030504040204" pitchFamily="50" charset="-128"/>
                          <a:ea typeface="Meiryo UI" panose="020B0604030504040204" pitchFamily="50" charset="-128"/>
                          <a:cs typeface="+mn-cs"/>
                        </a:rPr>
                        <a:t>事業概要説明</a:t>
                      </a:r>
                      <a:r>
                        <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rPr>
                        <a:t/>
                      </a:r>
                      <a:br>
                        <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rPr>
                      </a:br>
                      <a:r>
                        <a:rPr kumimoji="1" lang="ja-JP" altLang="en-US" sz="1100" b="0" kern="1200" dirty="0" smtClean="0">
                          <a:ln w="0"/>
                          <a:solidFill>
                            <a:schemeClr val="tx1"/>
                          </a:solidFill>
                          <a:effectLst/>
                          <a:latin typeface="Meiryo UI" panose="020B0604030504040204" pitchFamily="50" charset="-128"/>
                          <a:ea typeface="Meiryo UI" panose="020B0604030504040204" pitchFamily="50" charset="-128"/>
                          <a:cs typeface="+mn-cs"/>
                        </a:rPr>
                        <a:t>（セキュリティ対策事業）</a:t>
                      </a:r>
                      <a:endPar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457200" rtl="0" eaLnBrk="1" fontAlgn="auto" latinLnBrk="0" hangingPunct="1">
                        <a:lnSpc>
                          <a:spcPct val="100000"/>
                        </a:lnSpc>
                        <a:spcBef>
                          <a:spcPts val="1200"/>
                        </a:spcBef>
                        <a:spcAft>
                          <a:spcPts val="0"/>
                        </a:spcAft>
                        <a:buClrTx/>
                        <a:buSzTx/>
                        <a:buFontTx/>
                        <a:buNone/>
                        <a:tabLst/>
                        <a:defRPr/>
                      </a:pPr>
                      <a:r>
                        <a:rPr kumimoji="0" lang="ja-JP" altLang="en-US"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東日本電信電話</a:t>
                      </a:r>
                      <a:r>
                        <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
                      </a:r>
                      <a:br>
                        <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br>
                      <a:r>
                        <a:rPr kumimoji="0" lang="ja-JP" altLang="en-US"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rPr>
                        <a:t>株式会社</a:t>
                      </a:r>
                      <a:endPar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03737265"/>
                  </a:ext>
                </a:extLst>
              </a:tr>
              <a:tr h="397602">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5</a:t>
                      </a:r>
                      <a:r>
                        <a:rPr lang="ja-JP" altLang="en-US"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rPr>
                        <a:t>分</a:t>
                      </a:r>
                      <a:endParaRPr lang="en-US" altLang="ja-JP" sz="1100" b="0" i="0" u="none" strike="noStrike" dirty="0" smtClean="0">
                        <a:solidFill>
                          <a:schemeClr val="tx1">
                            <a:lumMod val="75000"/>
                            <a:lumOff val="2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algn="l" defTabSz="1219170" rtl="0" eaLnBrk="1" latinLnBrk="0" hangingPunct="1">
                        <a:spcBef>
                          <a:spcPts val="600"/>
                        </a:spcBef>
                      </a:pPr>
                      <a:r>
                        <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rPr>
                        <a:t>Q&amp;A</a:t>
                      </a:r>
                      <a:r>
                        <a:rPr kumimoji="1" lang="ja-JP" altLang="en-US" sz="1100" b="0" kern="1200" dirty="0" smtClean="0">
                          <a:ln w="0"/>
                          <a:solidFill>
                            <a:schemeClr val="tx1"/>
                          </a:solidFill>
                          <a:effectLst/>
                          <a:latin typeface="Meiryo UI" panose="020B0604030504040204" pitchFamily="50" charset="-128"/>
                          <a:ea typeface="Meiryo UI" panose="020B0604030504040204" pitchFamily="50" charset="-128"/>
                          <a:cs typeface="+mn-cs"/>
                        </a:rPr>
                        <a:t>タイム</a:t>
                      </a:r>
                      <a:endParaRPr kumimoji="1" lang="en-US" altLang="ja-JP" sz="1100" b="0" kern="1200" dirty="0" smtClean="0">
                        <a:ln w="0"/>
                        <a:solidFill>
                          <a:schemeClr val="tx1"/>
                        </a:solidFill>
                        <a:effectLst/>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kumimoji="0" lang="ja-JP" altLang="en-US" sz="1100" b="0" i="0" u="none" strike="noStrike" kern="1200" cap="none" spc="0" normalizeH="0" baseline="0" noProof="0" dirty="0" err="1" smtClean="0">
                          <a:ln w="0"/>
                          <a:solidFill>
                            <a:schemeClr val="tx1"/>
                          </a:solidFill>
                          <a:effectLst/>
                          <a:uLnTx/>
                          <a:uFillTx/>
                          <a:latin typeface="Meiryo UI" panose="020B0604030504040204" pitchFamily="50" charset="-128"/>
                          <a:ea typeface="Meiryo UI" panose="020B0604030504040204" pitchFamily="50" charset="-128"/>
                          <a:cs typeface="+mn-cs"/>
                        </a:rPr>
                        <a:t>ー</a:t>
                      </a:r>
                      <a:endParaRPr kumimoji="0" lang="en-US" altLang="ja-JP" sz="1100" b="0" i="0" u="none" strike="noStrike" kern="1200" cap="none" spc="0" normalizeH="0" baseline="0" noProof="0" dirty="0" smtClean="0">
                        <a:ln w="0"/>
                        <a:solidFill>
                          <a:schemeClr val="tx1"/>
                        </a:solidFill>
                        <a:effectLst/>
                        <a:uLnTx/>
                        <a:uFillTx/>
                        <a:latin typeface="Meiryo UI" panose="020B0604030504040204" pitchFamily="50" charset="-128"/>
                        <a:ea typeface="Meiryo UI" panose="020B0604030504040204" pitchFamily="50" charset="-128"/>
                        <a:cs typeface="+mn-cs"/>
                      </a:endParaRPr>
                    </a:p>
                  </a:txBody>
                  <a:tcPr marL="72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150474796"/>
                  </a:ext>
                </a:extLst>
              </a:tr>
            </a:tbl>
          </a:graphicData>
        </a:graphic>
      </p:graphicFrame>
      <p:sp>
        <p:nvSpPr>
          <p:cNvPr id="11" name="テキスト ボックス 10"/>
          <p:cNvSpPr txBox="1"/>
          <p:nvPr/>
        </p:nvSpPr>
        <p:spPr>
          <a:xfrm>
            <a:off x="369984" y="1850454"/>
            <a:ext cx="3960000" cy="946413"/>
          </a:xfrm>
          <a:prstGeom prst="rect">
            <a:avLst/>
          </a:prstGeom>
          <a:noFill/>
        </p:spPr>
        <p:txBody>
          <a:bodyPr wrap="square" rtlCol="0">
            <a:spAutoFit/>
          </a:bodyPr>
          <a:lstStyle/>
          <a:p>
            <a:pPr lvl="0">
              <a:spcAft>
                <a:spcPts val="300"/>
              </a:spcAft>
              <a:defRPr/>
            </a:pP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＜開催日＞　</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令和</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日（火）</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15</a:t>
            </a: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00-16</a:t>
            </a: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30</a:t>
            </a:r>
          </a:p>
          <a:p>
            <a:pPr lvl="0">
              <a:spcAft>
                <a:spcPts val="300"/>
              </a:spcAft>
              <a:defRPr/>
            </a:pP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＜開催形式</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オンライン</a:t>
            </a: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形式</a:t>
            </a:r>
          </a:p>
          <a:p>
            <a:pPr lvl="0">
              <a:spcAft>
                <a:spcPts val="300"/>
              </a:spcAft>
              <a:defRPr/>
            </a:pP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＜セミナー参加企業数＞　</a:t>
            </a:r>
            <a:r>
              <a:rPr lang="en-US" altLang="ja-JP"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15</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a:t>
            </a:r>
            <a:endParaRPr lang="en-US" altLang="ja-JP"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lvl="0">
              <a:spcAft>
                <a:spcPts val="300"/>
              </a:spcAft>
              <a:defRPr/>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＜セミナーコンテンツ＞</a:t>
            </a:r>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4719706" y="1850454"/>
            <a:ext cx="3036409" cy="276999"/>
          </a:xfrm>
          <a:prstGeom prst="rect">
            <a:avLst/>
          </a:prstGeom>
        </p:spPr>
        <p:txBody>
          <a:bodyPr wrap="none">
            <a:spAutoFit/>
          </a:bodyPr>
          <a:lstStyle/>
          <a:p>
            <a:pPr lvl="0">
              <a:spcAft>
                <a:spcPts val="300"/>
              </a:spcAft>
              <a:defRPr/>
            </a:pPr>
            <a:r>
              <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セミナー参加者アンケート結果　（</a:t>
            </a:r>
            <a:r>
              <a:rPr lang="en-US" altLang="ja-JP"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n=7</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6250575" y="2782136"/>
            <a:ext cx="167943" cy="119725"/>
          </a:xfrm>
          <a:prstGeom prst="rect">
            <a:avLst/>
          </a:prstGeom>
          <a:pattFill prst="ltUpDiag">
            <a:fgClr>
              <a:srgbClr val="00B0F0"/>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2" name="テキスト ボックス 21"/>
          <p:cNvSpPr txBox="1"/>
          <p:nvPr/>
        </p:nvSpPr>
        <p:spPr bwMode="auto">
          <a:xfrm>
            <a:off x="6362341" y="2748117"/>
            <a:ext cx="471902"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良かった</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6250575" y="2627056"/>
            <a:ext cx="167943" cy="119725"/>
          </a:xfrm>
          <a:prstGeom prst="rect">
            <a:avLst/>
          </a:prstGeom>
          <a:pattFill prst="ltUpDiag">
            <a:fgClr>
              <a:srgbClr val="00B0F0"/>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5" name="テキスト ボックス 24"/>
          <p:cNvSpPr txBox="1"/>
          <p:nvPr/>
        </p:nvSpPr>
        <p:spPr bwMode="auto">
          <a:xfrm>
            <a:off x="6341832" y="2600511"/>
            <a:ext cx="651438"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大変良かった</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p:cNvSpPr/>
          <p:nvPr/>
        </p:nvSpPr>
        <p:spPr>
          <a:xfrm>
            <a:off x="6250575" y="2938172"/>
            <a:ext cx="167943" cy="119725"/>
          </a:xfrm>
          <a:prstGeom prst="rect">
            <a:avLst/>
          </a:prstGeom>
          <a:pattFill prst="ltUpDiag">
            <a:fgClr>
              <a:srgbClr val="FFFF00"/>
            </a:fgClr>
            <a:bgClr>
              <a:srgbClr val="FFFFC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7" name="テキスト ボックス 26"/>
          <p:cNvSpPr txBox="1"/>
          <p:nvPr/>
        </p:nvSpPr>
        <p:spPr bwMode="auto">
          <a:xfrm>
            <a:off x="6362341" y="2900057"/>
            <a:ext cx="739603"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良くも悪くもない</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0" name="グループ化 19"/>
          <p:cNvGrpSpPr/>
          <p:nvPr/>
        </p:nvGrpSpPr>
        <p:grpSpPr>
          <a:xfrm>
            <a:off x="4589476" y="2540224"/>
            <a:ext cx="1872649" cy="1429352"/>
            <a:chOff x="5672999" y="2659089"/>
            <a:chExt cx="2183417" cy="1849912"/>
          </a:xfrm>
        </p:grpSpPr>
        <p:graphicFrame>
          <p:nvGraphicFramePr>
            <p:cNvPr id="17" name="グラフ 16"/>
            <p:cNvGraphicFramePr>
              <a:graphicFrameLocks/>
            </p:cNvGraphicFramePr>
            <p:nvPr>
              <p:extLst>
                <p:ext uri="{D42A27DB-BD31-4B8C-83A1-F6EECF244321}">
                  <p14:modId xmlns:p14="http://schemas.microsoft.com/office/powerpoint/2010/main" val="849087818"/>
                </p:ext>
              </p:extLst>
            </p:nvPr>
          </p:nvGraphicFramePr>
          <p:xfrm>
            <a:off x="5672999" y="2659089"/>
            <a:ext cx="2183417" cy="1849912"/>
          </p:xfrm>
          <a:graphic>
            <a:graphicData uri="http://schemas.openxmlformats.org/drawingml/2006/chart">
              <c:chart xmlns:c="http://schemas.openxmlformats.org/drawingml/2006/chart" xmlns:r="http://schemas.openxmlformats.org/officeDocument/2006/relationships" r:id="rId3"/>
            </a:graphicData>
          </a:graphic>
        </p:graphicFrame>
        <p:sp>
          <p:nvSpPr>
            <p:cNvPr id="19" name="円 18"/>
            <p:cNvSpPr/>
            <p:nvPr/>
          </p:nvSpPr>
          <p:spPr>
            <a:xfrm rot="16200000">
              <a:off x="6106394" y="2941347"/>
              <a:ext cx="1490688" cy="1394273"/>
            </a:xfrm>
            <a:prstGeom prst="pie">
              <a:avLst>
                <a:gd name="adj1" fmla="val 0"/>
                <a:gd name="adj2" fmla="val 15318899"/>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1" name="テキスト ボックス 30"/>
          <p:cNvSpPr txBox="1"/>
          <p:nvPr/>
        </p:nvSpPr>
        <p:spPr bwMode="auto">
          <a:xfrm>
            <a:off x="7310979" y="2118325"/>
            <a:ext cx="2164739"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本セミナーを受けて、セキュリティ対策の意識に変化があったと答えたのは全体の</a:t>
            </a:r>
            <a:r>
              <a:rPr lang="en-US" altLang="ja-JP"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71</a:t>
            </a:r>
            <a:r>
              <a:rPr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bwMode="auto">
          <a:xfrm>
            <a:off x="4765645" y="2130508"/>
            <a:ext cx="2109535"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本セミナーの満足度について「大変良かった」「良かった」と答えたのは全体の</a:t>
            </a:r>
            <a:r>
              <a:rPr lang="en-US" altLang="ja-JP"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71</a:t>
            </a:r>
            <a:r>
              <a:rPr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4934690" y="3603241"/>
            <a:ext cx="523269" cy="21198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smtClean="0"/>
              <a:t>71</a:t>
            </a:r>
            <a:r>
              <a:rPr kumimoji="1" lang="ja-JP" altLang="en-US" sz="1100" b="1" dirty="0" smtClean="0"/>
              <a:t>％</a:t>
            </a:r>
            <a:endParaRPr kumimoji="1" lang="ja-JP" altLang="en-US" sz="1100" b="1" dirty="0"/>
          </a:p>
        </p:txBody>
      </p:sp>
      <p:sp>
        <p:nvSpPr>
          <p:cNvPr id="33" name="正方形/長方形 32"/>
          <p:cNvSpPr/>
          <p:nvPr/>
        </p:nvSpPr>
        <p:spPr>
          <a:xfrm>
            <a:off x="8699793" y="2822328"/>
            <a:ext cx="167943" cy="119725"/>
          </a:xfrm>
          <a:prstGeom prst="rect">
            <a:avLst/>
          </a:prstGeom>
          <a:pattFill prst="ltUpDiag">
            <a:fgClr>
              <a:srgbClr val="00B0F0"/>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4" name="テキスト ボックス 33"/>
          <p:cNvSpPr txBox="1"/>
          <p:nvPr/>
        </p:nvSpPr>
        <p:spPr bwMode="auto">
          <a:xfrm>
            <a:off x="8807061" y="2777286"/>
            <a:ext cx="838989"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社内で検討・上申</a:t>
            </a: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しようと思った</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8699793" y="2597364"/>
            <a:ext cx="167943" cy="119725"/>
          </a:xfrm>
          <a:prstGeom prst="rect">
            <a:avLst/>
          </a:prstGeom>
          <a:pattFill prst="ltUpDiag">
            <a:fgClr>
              <a:srgbClr val="00B0F0"/>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6" name="テキスト ボックス 35"/>
          <p:cNvSpPr txBox="1"/>
          <p:nvPr/>
        </p:nvSpPr>
        <p:spPr bwMode="auto">
          <a:xfrm>
            <a:off x="8807061" y="2552927"/>
            <a:ext cx="822959"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すぐに対策を</a:t>
            </a: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実施しようと思った</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p:cNvSpPr/>
          <p:nvPr/>
        </p:nvSpPr>
        <p:spPr>
          <a:xfrm>
            <a:off x="8699793" y="3043711"/>
            <a:ext cx="167943" cy="119725"/>
          </a:xfrm>
          <a:prstGeom prst="rect">
            <a:avLst/>
          </a:prstGeom>
          <a:pattFill prst="ltUpDiag">
            <a:fgClr>
              <a:srgbClr val="FFFF00"/>
            </a:fgClr>
            <a:bgClr>
              <a:srgbClr val="FFFFC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8" name="テキスト ボックス 37"/>
          <p:cNvSpPr txBox="1"/>
          <p:nvPr/>
        </p:nvSpPr>
        <p:spPr bwMode="auto">
          <a:xfrm>
            <a:off x="8807061" y="2993933"/>
            <a:ext cx="715558"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特に意識の</a:t>
            </a: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変化はなかった</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7432672" y="3584683"/>
            <a:ext cx="523269" cy="21198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smtClean="0"/>
              <a:t>71</a:t>
            </a:r>
            <a:r>
              <a:rPr kumimoji="1" lang="ja-JP" altLang="en-US" sz="1100" b="1" dirty="0" smtClean="0"/>
              <a:t>％</a:t>
            </a:r>
            <a:endParaRPr kumimoji="1" lang="ja-JP" altLang="en-US" sz="1100" b="1" dirty="0"/>
          </a:p>
        </p:txBody>
      </p:sp>
      <p:sp>
        <p:nvSpPr>
          <p:cNvPr id="43" name="テキスト ボックス 42"/>
          <p:cNvSpPr txBox="1"/>
          <p:nvPr/>
        </p:nvSpPr>
        <p:spPr bwMode="auto">
          <a:xfrm>
            <a:off x="6197199" y="3084446"/>
            <a:ext cx="1009744" cy="3530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87313" indent="-87313" eaLnBrk="1" hangingPunct="1">
              <a:lnSpc>
                <a:spcPct val="80000"/>
              </a:lnSpc>
              <a:spcBef>
                <a:spcPct val="50000"/>
              </a:spcBef>
            </a:pP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「良くなかった」</a:t>
            </a: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「大変良くなかった」の回答はなし</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6203457" y="4865562"/>
            <a:ext cx="167943" cy="119725"/>
          </a:xfrm>
          <a:prstGeom prst="rect">
            <a:avLst/>
          </a:prstGeom>
          <a:pattFill prst="ltUpDiag">
            <a:fgClr>
              <a:schemeClr val="accent6"/>
            </a:fgClr>
            <a:bgClr>
              <a:schemeClr val="accent6">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9" name="正方形/長方形 48"/>
          <p:cNvSpPr/>
          <p:nvPr/>
        </p:nvSpPr>
        <p:spPr>
          <a:xfrm>
            <a:off x="6203457" y="4700018"/>
            <a:ext cx="167943" cy="119725"/>
          </a:xfrm>
          <a:prstGeom prst="rect">
            <a:avLst/>
          </a:prstGeom>
          <a:pattFill prst="ltUpDiag">
            <a:fgClr>
              <a:srgbClr val="00B0F0"/>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0" name="テキスト ボックス 49"/>
          <p:cNvSpPr txBox="1"/>
          <p:nvPr/>
        </p:nvSpPr>
        <p:spPr bwMode="auto">
          <a:xfrm>
            <a:off x="6320116" y="4662709"/>
            <a:ext cx="920743"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セキュリティ対策全般</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6203457" y="5089276"/>
            <a:ext cx="167943" cy="119725"/>
          </a:xfrm>
          <a:prstGeom prst="rect">
            <a:avLst/>
          </a:prstGeom>
          <a:pattFill prst="ltUpDiag">
            <a:fgClr>
              <a:schemeClr val="accent3"/>
            </a:fgClr>
            <a:bgClr>
              <a:schemeClr val="accent3">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7" name="テキスト ボックス 56"/>
          <p:cNvSpPr txBox="1"/>
          <p:nvPr/>
        </p:nvSpPr>
        <p:spPr bwMode="auto">
          <a:xfrm>
            <a:off x="4765645" y="4034523"/>
            <a:ext cx="2501623" cy="6023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セキュリティ対策について相談したいこと（中小企業のセキュリティに関する懸念点）は、</a:t>
            </a:r>
            <a:r>
              <a:rPr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回答者によってばらつき</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があった。</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テキスト ボックス 65"/>
          <p:cNvSpPr txBox="1"/>
          <p:nvPr/>
        </p:nvSpPr>
        <p:spPr bwMode="auto">
          <a:xfrm>
            <a:off x="6130479" y="5678395"/>
            <a:ext cx="1136789"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87313" indent="-87313" eaLnBrk="1" hangingPunct="1">
              <a:lnSpc>
                <a:spcPct val="80000"/>
              </a:lnSpc>
              <a:spcBef>
                <a:spcPct val="50000"/>
              </a:spcBef>
            </a:pP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「その他」の回答はなし</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テキスト ボックス 66"/>
          <p:cNvSpPr txBox="1"/>
          <p:nvPr/>
        </p:nvSpPr>
        <p:spPr bwMode="auto">
          <a:xfrm>
            <a:off x="8694261" y="3286952"/>
            <a:ext cx="1023761" cy="3530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87313" indent="-87313" eaLnBrk="1" hangingPunct="1">
              <a:lnSpc>
                <a:spcPct val="80000"/>
              </a:lnSpc>
              <a:spcBef>
                <a:spcPct val="50000"/>
              </a:spcBef>
            </a:pP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「すでに対策は万全であり、これ以上必要ない」の回答はなし</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8" name="グラフ 67"/>
          <p:cNvGraphicFramePr/>
          <p:nvPr>
            <p:extLst>
              <p:ext uri="{D42A27DB-BD31-4B8C-83A1-F6EECF244321}">
                <p14:modId xmlns:p14="http://schemas.microsoft.com/office/powerpoint/2010/main" val="2535909567"/>
              </p:ext>
            </p:extLst>
          </p:nvPr>
        </p:nvGraphicFramePr>
        <p:xfrm>
          <a:off x="4406452" y="4547024"/>
          <a:ext cx="2073722" cy="1416573"/>
        </p:xfrm>
        <a:graphic>
          <a:graphicData uri="http://schemas.openxmlformats.org/drawingml/2006/chart">
            <c:chart xmlns:c="http://schemas.openxmlformats.org/drawingml/2006/chart" xmlns:r="http://schemas.openxmlformats.org/officeDocument/2006/relationships" r:id="rId4"/>
          </a:graphicData>
        </a:graphic>
      </p:graphicFrame>
      <p:sp>
        <p:nvSpPr>
          <p:cNvPr id="69" name="正方形/長方形 68"/>
          <p:cNvSpPr/>
          <p:nvPr/>
        </p:nvSpPr>
        <p:spPr>
          <a:xfrm>
            <a:off x="6207301" y="5251331"/>
            <a:ext cx="167943" cy="119725"/>
          </a:xfrm>
          <a:prstGeom prst="rect">
            <a:avLst/>
          </a:prstGeom>
          <a:pattFill prst="ltUpDiag">
            <a:fgClr>
              <a:schemeClr val="accent4"/>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0" name="正方形/長方形 69"/>
          <p:cNvSpPr/>
          <p:nvPr/>
        </p:nvSpPr>
        <p:spPr>
          <a:xfrm>
            <a:off x="6203456" y="5420237"/>
            <a:ext cx="167943" cy="119725"/>
          </a:xfrm>
          <a:prstGeom prst="rect">
            <a:avLst/>
          </a:prstGeom>
          <a:pattFill prst="ltUpDiag">
            <a:fgClr>
              <a:schemeClr val="accent2"/>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1" name="テキスト ボックス 70"/>
          <p:cNvSpPr txBox="1"/>
          <p:nvPr/>
        </p:nvSpPr>
        <p:spPr bwMode="auto">
          <a:xfrm>
            <a:off x="6320116" y="4826332"/>
            <a:ext cx="861431"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出入口対策を含む</a:t>
            </a: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NW</a:t>
            </a: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関連対策</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テキスト ボックス 71"/>
          <p:cNvSpPr txBox="1"/>
          <p:nvPr/>
        </p:nvSpPr>
        <p:spPr bwMode="auto">
          <a:xfrm>
            <a:off x="6320116" y="5057393"/>
            <a:ext cx="1020129"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標的型攻撃メール訓練</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テキスト ボックス 72"/>
          <p:cNvSpPr txBox="1"/>
          <p:nvPr/>
        </p:nvSpPr>
        <p:spPr bwMode="auto">
          <a:xfrm>
            <a:off x="6320116" y="5222161"/>
            <a:ext cx="936773"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テキスト ボックス 73"/>
          <p:cNvSpPr txBox="1"/>
          <p:nvPr/>
        </p:nvSpPr>
        <p:spPr bwMode="auto">
          <a:xfrm>
            <a:off x="6320116" y="5378735"/>
            <a:ext cx="1100279"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社員教育</a:t>
            </a: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（セキュリティ意識向上）</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テキスト ボックス 74"/>
          <p:cNvSpPr txBox="1"/>
          <p:nvPr/>
        </p:nvSpPr>
        <p:spPr bwMode="auto">
          <a:xfrm>
            <a:off x="7289395" y="4046071"/>
            <a:ext cx="2186323" cy="4330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kumimoji="1"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アンケート回答者</a:t>
            </a:r>
            <a:r>
              <a:rPr kumimoji="1"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全員が本事業に興味</a:t>
            </a:r>
            <a:r>
              <a:rPr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がある</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と回答。</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7" name="グラフ 76"/>
          <p:cNvGraphicFramePr>
            <a:graphicFrameLocks/>
          </p:cNvGraphicFramePr>
          <p:nvPr>
            <p:extLst>
              <p:ext uri="{D42A27DB-BD31-4B8C-83A1-F6EECF244321}">
                <p14:modId xmlns:p14="http://schemas.microsoft.com/office/powerpoint/2010/main" val="3430186528"/>
              </p:ext>
            </p:extLst>
          </p:nvPr>
        </p:nvGraphicFramePr>
        <p:xfrm>
          <a:off x="7256944" y="4501398"/>
          <a:ext cx="1807328" cy="1558476"/>
        </p:xfrm>
        <a:graphic>
          <a:graphicData uri="http://schemas.openxmlformats.org/drawingml/2006/chart">
            <c:chart xmlns:c="http://schemas.openxmlformats.org/drawingml/2006/chart" xmlns:r="http://schemas.openxmlformats.org/officeDocument/2006/relationships" r:id="rId5"/>
          </a:graphicData>
        </a:graphic>
      </p:graphicFrame>
      <p:sp>
        <p:nvSpPr>
          <p:cNvPr id="78" name="正方形/長方形 77"/>
          <p:cNvSpPr/>
          <p:nvPr/>
        </p:nvSpPr>
        <p:spPr>
          <a:xfrm>
            <a:off x="7877822" y="5406176"/>
            <a:ext cx="655409" cy="21198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smtClean="0"/>
              <a:t>100</a:t>
            </a:r>
            <a:r>
              <a:rPr kumimoji="1" lang="ja-JP" altLang="en-US" sz="1100" b="1" dirty="0" smtClean="0"/>
              <a:t>％</a:t>
            </a:r>
            <a:endParaRPr kumimoji="1" lang="ja-JP" altLang="en-US" sz="1100" b="1" dirty="0"/>
          </a:p>
        </p:txBody>
      </p:sp>
      <p:sp>
        <p:nvSpPr>
          <p:cNvPr id="79" name="正方形/長方形 78"/>
          <p:cNvSpPr/>
          <p:nvPr/>
        </p:nvSpPr>
        <p:spPr>
          <a:xfrm>
            <a:off x="8732334" y="4568980"/>
            <a:ext cx="167943" cy="119725"/>
          </a:xfrm>
          <a:prstGeom prst="rect">
            <a:avLst/>
          </a:prstGeom>
          <a:pattFill prst="ltUpDiag">
            <a:fgClr>
              <a:srgbClr val="00B0F0"/>
            </a:fgClr>
            <a:bgClr>
              <a:schemeClr val="accent5">
                <a:lumMod val="60000"/>
                <a:lumOff val="4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0" name="テキスト ボックス 79"/>
          <p:cNvSpPr txBox="1"/>
          <p:nvPr/>
        </p:nvSpPr>
        <p:spPr bwMode="auto">
          <a:xfrm>
            <a:off x="8829155" y="4538496"/>
            <a:ext cx="577700" cy="1806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興味がある</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テキスト ボックス 80"/>
          <p:cNvSpPr txBox="1"/>
          <p:nvPr/>
        </p:nvSpPr>
        <p:spPr bwMode="auto">
          <a:xfrm>
            <a:off x="8791289" y="4759880"/>
            <a:ext cx="829707"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87313" indent="-87313" eaLnBrk="1" hangingPunct="1">
              <a:lnSpc>
                <a:spcPct val="80000"/>
              </a:lnSpc>
              <a:spcBef>
                <a:spcPct val="50000"/>
              </a:spcBef>
            </a:pPr>
            <a:r>
              <a:rPr kumimoji="1" lang="en-US" altLang="ja-JP"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7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「興味がない」の回答はなし</a:t>
            </a:r>
            <a:endParaRPr kumimoji="1" lang="ja-JP" altLang="en-US" sz="7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テキスト ボックス 81"/>
          <p:cNvSpPr txBox="1"/>
          <p:nvPr/>
        </p:nvSpPr>
        <p:spPr bwMode="auto">
          <a:xfrm>
            <a:off x="369984" y="5859087"/>
            <a:ext cx="2583377"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a:lnSpc>
                <a:spcPct val="80000"/>
              </a:lnSpc>
              <a:spcBef>
                <a:spcPct val="50000"/>
              </a:spcBef>
              <a:buFont typeface="Wingdings" panose="05000000000000000000" pitchFamily="2" charset="2"/>
              <a:buChar char="n"/>
            </a:pPr>
            <a:r>
              <a:rPr lang="ja-JP" altLang="en-US" sz="1400" b="1"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弊社の営業担当者による案内</a:t>
            </a:r>
            <a:endParaRPr kumimoji="1" lang="ja-JP" altLang="en-US" sz="1400" b="1"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p:cNvSpPr/>
          <p:nvPr/>
        </p:nvSpPr>
        <p:spPr>
          <a:xfrm>
            <a:off x="476860" y="6082207"/>
            <a:ext cx="8796139" cy="461665"/>
          </a:xfrm>
          <a:prstGeom prst="rect">
            <a:avLst/>
          </a:prstGeom>
        </p:spPr>
        <p:txBody>
          <a:bodyPr wrap="square">
            <a:spAutoFit/>
          </a:bodyPr>
          <a:lstStyle/>
          <a:p>
            <a:r>
              <a:rPr lang="ja-JP" altLang="en-US" sz="1200" dirty="0">
                <a:solidFill>
                  <a:schemeClr val="tx1">
                    <a:lumMod val="85000"/>
                    <a:lumOff val="15000"/>
                  </a:schemeClr>
                </a:solidFill>
              </a:rPr>
              <a:t>東京都内の日頃からリレーションのある中小企業のお客様に対して、</a:t>
            </a:r>
            <a:r>
              <a:rPr lang="en-US" altLang="ja-JP" sz="1200" dirty="0">
                <a:solidFill>
                  <a:schemeClr val="tx1">
                    <a:lumMod val="85000"/>
                    <a:lumOff val="15000"/>
                  </a:schemeClr>
                </a:solidFill>
              </a:rPr>
              <a:t>NTT</a:t>
            </a:r>
            <a:r>
              <a:rPr lang="ja-JP" altLang="en-US" sz="1200" dirty="0">
                <a:solidFill>
                  <a:schemeClr val="tx1">
                    <a:lumMod val="85000"/>
                    <a:lumOff val="15000"/>
                  </a:schemeClr>
                </a:solidFill>
              </a:rPr>
              <a:t>東日本の営業担当社員が直接コンサルティング等を実施</a:t>
            </a:r>
            <a:r>
              <a:rPr lang="ja-JP" altLang="en-US" sz="1200" dirty="0" smtClean="0">
                <a:solidFill>
                  <a:schemeClr val="tx1">
                    <a:lumMod val="85000"/>
                    <a:lumOff val="15000"/>
                  </a:schemeClr>
                </a:solidFill>
              </a:rPr>
              <a:t>しながら</a:t>
            </a:r>
            <a:r>
              <a:rPr lang="en-US" altLang="ja-JP" sz="1200" dirty="0" smtClean="0">
                <a:solidFill>
                  <a:schemeClr val="tx1">
                    <a:lumMod val="85000"/>
                    <a:lumOff val="15000"/>
                  </a:schemeClr>
                </a:solidFill>
              </a:rPr>
              <a:t/>
            </a:r>
            <a:br>
              <a:rPr lang="en-US" altLang="ja-JP" sz="1200" dirty="0" smtClean="0">
                <a:solidFill>
                  <a:schemeClr val="tx1">
                    <a:lumMod val="85000"/>
                    <a:lumOff val="15000"/>
                  </a:schemeClr>
                </a:solidFill>
              </a:rPr>
            </a:br>
            <a:r>
              <a:rPr lang="ja-JP" altLang="en-US" sz="1200" dirty="0" smtClean="0">
                <a:solidFill>
                  <a:schemeClr val="tx1">
                    <a:lumMod val="85000"/>
                    <a:lumOff val="15000"/>
                  </a:schemeClr>
                </a:solidFill>
              </a:rPr>
              <a:t>本事業</a:t>
            </a:r>
            <a:r>
              <a:rPr lang="ja-JP" altLang="en-US" sz="1200" dirty="0">
                <a:solidFill>
                  <a:schemeClr val="tx1">
                    <a:lumMod val="85000"/>
                    <a:lumOff val="15000"/>
                  </a:schemeClr>
                </a:solidFill>
              </a:rPr>
              <a:t>の周知を</a:t>
            </a:r>
            <a:r>
              <a:rPr lang="ja-JP" altLang="en-US" sz="1200" dirty="0" smtClean="0">
                <a:solidFill>
                  <a:schemeClr val="tx1">
                    <a:lumMod val="85000"/>
                    <a:lumOff val="15000"/>
                  </a:schemeClr>
                </a:solidFill>
              </a:rPr>
              <a:t>行った。</a:t>
            </a:r>
            <a:endParaRPr lang="ja-JP" altLang="en-US" sz="1200" dirty="0">
              <a:solidFill>
                <a:schemeClr val="tx1">
                  <a:lumMod val="85000"/>
                  <a:lumOff val="15000"/>
                </a:schemeClr>
              </a:solidFill>
            </a:endParaRPr>
          </a:p>
        </p:txBody>
      </p:sp>
    </p:spTree>
    <p:extLst>
      <p:ext uri="{BB962C8B-B14F-4D97-AF65-F5344CB8AC3E}">
        <p14:creationId xmlns:p14="http://schemas.microsoft.com/office/powerpoint/2010/main" val="131123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4</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３．</a:t>
            </a:r>
            <a:r>
              <a:rPr lang="ja-JP" altLang="en-US" dirty="0"/>
              <a:t>支援対象企業</a:t>
            </a:r>
            <a:r>
              <a:rPr lang="ja-JP" altLang="en-US" dirty="0" smtClean="0"/>
              <a:t>の属性</a:t>
            </a:r>
            <a:endParaRPr kumimoji="1" lang="ja-JP" altLang="en-US" dirty="0"/>
          </a:p>
        </p:txBody>
      </p:sp>
      <p:sp>
        <p:nvSpPr>
          <p:cNvPr id="5" name="正方形/長方形 4"/>
          <p:cNvSpPr/>
          <p:nvPr/>
        </p:nvSpPr>
        <p:spPr>
          <a:xfrm>
            <a:off x="272999" y="624416"/>
            <a:ext cx="9360001" cy="835107"/>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前頁の募集活動の結果、東京都内の</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101</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社の中小企業に本事業に参加いただいた。（内、実態把握に加えて「出入口対策」等の支援を実施したのは</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99</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業種・規模も偏りなく、支援対象企業を選定することができた。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9" name="グラフ 8"/>
          <p:cNvGraphicFramePr>
            <a:graphicFrameLocks/>
          </p:cNvGraphicFramePr>
          <p:nvPr>
            <p:extLst>
              <p:ext uri="{D42A27DB-BD31-4B8C-83A1-F6EECF244321}">
                <p14:modId xmlns:p14="http://schemas.microsoft.com/office/powerpoint/2010/main" val="1179939370"/>
              </p:ext>
            </p:extLst>
          </p:nvPr>
        </p:nvGraphicFramePr>
        <p:xfrm>
          <a:off x="-268904" y="1468679"/>
          <a:ext cx="5400000" cy="4681872"/>
        </p:xfrm>
        <a:graphic>
          <a:graphicData uri="http://schemas.openxmlformats.org/drawingml/2006/chart">
            <c:chart xmlns:c="http://schemas.openxmlformats.org/drawingml/2006/chart" xmlns:r="http://schemas.openxmlformats.org/officeDocument/2006/relationships" r:id="rId2"/>
          </a:graphicData>
        </a:graphic>
      </p:graphicFrame>
      <p:sp>
        <p:nvSpPr>
          <p:cNvPr id="13" name="正方形/長方形 12"/>
          <p:cNvSpPr/>
          <p:nvPr/>
        </p:nvSpPr>
        <p:spPr>
          <a:xfrm>
            <a:off x="2037832" y="3654065"/>
            <a:ext cx="1440000" cy="720000"/>
          </a:xfrm>
          <a:prstGeom prst="rect">
            <a:avLst/>
          </a:prstGeom>
          <a:solidFill>
            <a:schemeClr val="bg1">
              <a:lumMod val="8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lumMod val="85000"/>
                    <a:lumOff val="15000"/>
                  </a:schemeClr>
                </a:solidFill>
              </a:rPr>
              <a:t>業種別</a:t>
            </a:r>
            <a:r>
              <a:rPr kumimoji="1" lang="en-US" altLang="ja-JP" sz="1600" b="1" baseline="30000" dirty="0" smtClean="0">
                <a:solidFill>
                  <a:schemeClr val="tx1">
                    <a:lumMod val="85000"/>
                    <a:lumOff val="15000"/>
                  </a:schemeClr>
                </a:solidFill>
              </a:rPr>
              <a:t>※</a:t>
            </a:r>
          </a:p>
          <a:p>
            <a:pPr algn="ctr"/>
            <a:r>
              <a:rPr lang="ja-JP" altLang="en-US" sz="1600" b="1" dirty="0" smtClean="0">
                <a:solidFill>
                  <a:schemeClr val="tx1">
                    <a:lumMod val="85000"/>
                    <a:lumOff val="15000"/>
                  </a:schemeClr>
                </a:solidFill>
              </a:rPr>
              <a:t>（</a:t>
            </a:r>
            <a:r>
              <a:rPr lang="en-US" altLang="ja-JP" sz="1600" b="1" dirty="0" smtClean="0">
                <a:solidFill>
                  <a:schemeClr val="tx1">
                    <a:lumMod val="85000"/>
                    <a:lumOff val="15000"/>
                  </a:schemeClr>
                </a:solidFill>
              </a:rPr>
              <a:t>101</a:t>
            </a:r>
            <a:r>
              <a:rPr lang="ja-JP" altLang="en-US" sz="1600" b="1" dirty="0" smtClean="0">
                <a:solidFill>
                  <a:schemeClr val="tx1">
                    <a:lumMod val="85000"/>
                    <a:lumOff val="15000"/>
                  </a:schemeClr>
                </a:solidFill>
              </a:rPr>
              <a:t>社）</a:t>
            </a:r>
            <a:endParaRPr kumimoji="1" lang="ja-JP" altLang="en-US" sz="1600" b="1" dirty="0">
              <a:solidFill>
                <a:schemeClr val="tx1">
                  <a:lumMod val="85000"/>
                  <a:lumOff val="15000"/>
                </a:schemeClr>
              </a:solidFill>
            </a:endParaRPr>
          </a:p>
        </p:txBody>
      </p:sp>
      <p:graphicFrame>
        <p:nvGraphicFramePr>
          <p:cNvPr id="15" name="グラフ 14"/>
          <p:cNvGraphicFramePr>
            <a:graphicFrameLocks/>
          </p:cNvGraphicFramePr>
          <p:nvPr>
            <p:extLst>
              <p:ext uri="{D42A27DB-BD31-4B8C-83A1-F6EECF244321}">
                <p14:modId xmlns:p14="http://schemas.microsoft.com/office/powerpoint/2010/main" val="1457896877"/>
              </p:ext>
            </p:extLst>
          </p:nvPr>
        </p:nvGraphicFramePr>
        <p:xfrm>
          <a:off x="4589141" y="1658732"/>
          <a:ext cx="5043809" cy="4689314"/>
        </p:xfrm>
        <a:graphic>
          <a:graphicData uri="http://schemas.openxmlformats.org/drawingml/2006/chart">
            <c:chart xmlns:c="http://schemas.openxmlformats.org/drawingml/2006/chart" xmlns:r="http://schemas.openxmlformats.org/officeDocument/2006/relationships" r:id="rId3"/>
          </a:graphicData>
        </a:graphic>
      </p:graphicFrame>
      <p:sp>
        <p:nvSpPr>
          <p:cNvPr id="16" name="正方形/長方形 15"/>
          <p:cNvSpPr/>
          <p:nvPr/>
        </p:nvSpPr>
        <p:spPr>
          <a:xfrm>
            <a:off x="6359671" y="3654065"/>
            <a:ext cx="1502747" cy="720000"/>
          </a:xfrm>
          <a:prstGeom prst="rect">
            <a:avLst/>
          </a:prstGeom>
          <a:solidFill>
            <a:schemeClr val="bg1">
              <a:lumMod val="8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lumMod val="85000"/>
                    <a:lumOff val="15000"/>
                  </a:schemeClr>
                </a:solidFill>
              </a:rPr>
              <a:t>従業員規模別</a:t>
            </a:r>
            <a:endParaRPr kumimoji="1" lang="en-US" altLang="ja-JP" sz="1600" b="1" baseline="30000" dirty="0" smtClean="0">
              <a:solidFill>
                <a:schemeClr val="tx1">
                  <a:lumMod val="85000"/>
                  <a:lumOff val="15000"/>
                </a:schemeClr>
              </a:solidFill>
            </a:endParaRPr>
          </a:p>
          <a:p>
            <a:pPr algn="ctr"/>
            <a:r>
              <a:rPr lang="ja-JP" altLang="en-US" sz="1600" b="1" dirty="0" smtClean="0">
                <a:solidFill>
                  <a:schemeClr val="tx1">
                    <a:lumMod val="85000"/>
                    <a:lumOff val="15000"/>
                  </a:schemeClr>
                </a:solidFill>
              </a:rPr>
              <a:t>（</a:t>
            </a:r>
            <a:r>
              <a:rPr lang="en-US" altLang="ja-JP" sz="1600" b="1" dirty="0" smtClean="0">
                <a:solidFill>
                  <a:schemeClr val="tx1">
                    <a:lumMod val="85000"/>
                    <a:lumOff val="15000"/>
                  </a:schemeClr>
                </a:solidFill>
              </a:rPr>
              <a:t>101</a:t>
            </a:r>
            <a:r>
              <a:rPr lang="ja-JP" altLang="en-US" sz="1600" b="1" dirty="0" smtClean="0">
                <a:solidFill>
                  <a:schemeClr val="tx1">
                    <a:lumMod val="85000"/>
                    <a:lumOff val="15000"/>
                  </a:schemeClr>
                </a:solidFill>
              </a:rPr>
              <a:t>社）</a:t>
            </a:r>
            <a:endParaRPr kumimoji="1" lang="ja-JP" altLang="en-US" sz="1600" b="1" dirty="0">
              <a:solidFill>
                <a:schemeClr val="tx1">
                  <a:lumMod val="85000"/>
                  <a:lumOff val="15000"/>
                </a:schemeClr>
              </a:solidFill>
            </a:endParaRPr>
          </a:p>
        </p:txBody>
      </p:sp>
      <p:sp>
        <p:nvSpPr>
          <p:cNvPr id="17" name="テキスト ボックス 16"/>
          <p:cNvSpPr txBox="1"/>
          <p:nvPr/>
        </p:nvSpPr>
        <p:spPr bwMode="auto">
          <a:xfrm>
            <a:off x="273050" y="6345636"/>
            <a:ext cx="7486643" cy="2237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a:lnSpc>
                <a:spcPct val="80000"/>
              </a:lnSpc>
              <a:spcBef>
                <a:spcPct val="50000"/>
              </a:spcBef>
            </a:pPr>
            <a:r>
              <a:rPr lang="en-US" altLang="ja-JP" sz="1050" dirty="0" smtClean="0"/>
              <a:t>※</a:t>
            </a:r>
            <a:r>
              <a:rPr lang="ja-JP" altLang="ja-JP" sz="1050" dirty="0" smtClean="0"/>
              <a:t>回答</a:t>
            </a:r>
            <a:r>
              <a:rPr lang="ja-JP" altLang="ja-JP" sz="1050" dirty="0"/>
              <a:t>企業数は</a:t>
            </a:r>
            <a:r>
              <a:rPr lang="en-US" altLang="ja-JP" sz="1050" dirty="0"/>
              <a:t>101</a:t>
            </a:r>
            <a:r>
              <a:rPr lang="ja-JP" altLang="ja-JP" sz="1050" dirty="0"/>
              <a:t>社であるが、業種未回答企業が</a:t>
            </a:r>
            <a:r>
              <a:rPr lang="en-US" altLang="ja-JP" sz="1050" dirty="0"/>
              <a:t>1</a:t>
            </a:r>
            <a:r>
              <a:rPr lang="ja-JP" altLang="ja-JP" sz="1050" dirty="0"/>
              <a:t>社、複数の業種に該当する企業が</a:t>
            </a:r>
            <a:r>
              <a:rPr lang="en-US" altLang="ja-JP" sz="1050" dirty="0"/>
              <a:t>2</a:t>
            </a:r>
            <a:r>
              <a:rPr lang="ja-JP" altLang="ja-JP" sz="1050" dirty="0"/>
              <a:t>社</a:t>
            </a:r>
            <a:r>
              <a:rPr lang="ja-JP" altLang="ja-JP" sz="1050" dirty="0" smtClean="0"/>
              <a:t>ある</a:t>
            </a:r>
            <a:r>
              <a:rPr lang="ja-JP" altLang="en-US" sz="1050" dirty="0" smtClean="0"/>
              <a:t>ため、業種回答数は合計</a:t>
            </a:r>
            <a:r>
              <a:rPr lang="en-US" altLang="ja-JP" sz="1050" dirty="0" smtClean="0"/>
              <a:t>102</a:t>
            </a:r>
            <a:r>
              <a:rPr lang="ja-JP" altLang="en-US" sz="1050" dirty="0" smtClean="0"/>
              <a:t>である</a:t>
            </a:r>
            <a:r>
              <a:rPr lang="ja-JP" altLang="ja-JP" sz="1050" dirty="0" smtClean="0"/>
              <a:t>。</a:t>
            </a:r>
            <a:endParaRPr kumimoji="1"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7976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5</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r>
              <a:rPr kumimoji="1" lang="ja-JP" altLang="en-US" dirty="0" smtClean="0"/>
              <a:t>４．中小企業の実態①（支援前のアンケート結果）</a:t>
            </a:r>
            <a:endParaRPr kumimoji="1" lang="ja-JP" altLang="en-US" dirty="0"/>
          </a:p>
        </p:txBody>
      </p:sp>
      <p:sp>
        <p:nvSpPr>
          <p:cNvPr id="4" name="正方形/長方形 3"/>
          <p:cNvSpPr/>
          <p:nvPr/>
        </p:nvSpPr>
        <p:spPr>
          <a:xfrm>
            <a:off x="272999" y="624416"/>
            <a:ext cx="9360001" cy="835107"/>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支援前に中小企業へアンケートを実施した。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傾向</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としては、サイバーセキュリティ対策の関心はあり、その必要性は感じつつも自社に直面する課題としては認識していないということが分かった。また、企業規模が小さい場合、セキュリティ対策の相談相手もいないことがうかがえ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3" name="グラフ 12">
            <a:extLst>
              <a:ext uri="{FF2B5EF4-FFF2-40B4-BE49-F238E27FC236}">
                <a16:creationId xmlns:a16="http://schemas.microsoft.com/office/drawing/2014/main" id="{B57FEDCA-FA89-4748-885F-720339BA7F3C}"/>
              </a:ext>
            </a:extLst>
          </p:cNvPr>
          <p:cNvGraphicFramePr/>
          <p:nvPr>
            <p:extLst>
              <p:ext uri="{D42A27DB-BD31-4B8C-83A1-F6EECF244321}">
                <p14:modId xmlns:p14="http://schemas.microsoft.com/office/powerpoint/2010/main" val="3389966762"/>
              </p:ext>
            </p:extLst>
          </p:nvPr>
        </p:nvGraphicFramePr>
        <p:xfrm>
          <a:off x="3000415" y="3008435"/>
          <a:ext cx="3407749" cy="3495345"/>
        </p:xfrm>
        <a:graphic>
          <a:graphicData uri="http://schemas.openxmlformats.org/drawingml/2006/chart">
            <c:chart xmlns:c="http://schemas.openxmlformats.org/drawingml/2006/chart" xmlns:r="http://schemas.openxmlformats.org/officeDocument/2006/relationships" r:id="rId2"/>
          </a:graphicData>
        </a:graphic>
      </p:graphicFrame>
      <p:sp>
        <p:nvSpPr>
          <p:cNvPr id="14" name="テキスト ボックス 13"/>
          <p:cNvSpPr txBox="1"/>
          <p:nvPr/>
        </p:nvSpPr>
        <p:spPr bwMode="auto">
          <a:xfrm>
            <a:off x="272999" y="1566000"/>
            <a:ext cx="7313838"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marL="176213" indent="-176213">
              <a:lnSpc>
                <a:spcPct val="80000"/>
              </a:lnSpc>
              <a:spcBef>
                <a:spcPct val="50000"/>
              </a:spcBef>
              <a:buFont typeface="Wingdings" panose="05000000000000000000" pitchFamily="2" charset="2"/>
              <a:buChar char="n"/>
              <a:tabLst>
                <a:tab pos="2686050" algn="l"/>
              </a:tabLst>
            </a:pPr>
            <a:r>
              <a:rPr kumimoji="1"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中小企業の実態</a:t>
            </a:r>
            <a:r>
              <a:rPr lang="ja-JP" altLang="en-US" sz="1400" b="1"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n=101</a:t>
            </a:r>
            <a:r>
              <a:rPr kumimoji="1" lang="ja-JP" altLang="en-US" sz="1400" b="1"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（企業規模別内訳：～</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57</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24</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101</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6" name="グループ化 25"/>
          <p:cNvGrpSpPr/>
          <p:nvPr/>
        </p:nvGrpSpPr>
        <p:grpSpPr>
          <a:xfrm>
            <a:off x="112741" y="3008435"/>
            <a:ext cx="3153000" cy="2059920"/>
            <a:chOff x="134890" y="1836486"/>
            <a:chExt cx="2857500" cy="2004060"/>
          </a:xfrm>
        </p:grpSpPr>
        <p:graphicFrame>
          <p:nvGraphicFramePr>
            <p:cNvPr id="6" name="グラフ 5">
              <a:extLst>
                <a:ext uri="{FF2B5EF4-FFF2-40B4-BE49-F238E27FC236}">
                  <a16:creationId xmlns:a16="http://schemas.microsoft.com/office/drawing/2014/main" id="{C8ACBAAB-133B-44B4-B40A-47826FF5A153}"/>
                </a:ext>
              </a:extLst>
            </p:cNvPr>
            <p:cNvGraphicFramePr/>
            <p:nvPr>
              <p:extLst>
                <p:ext uri="{D42A27DB-BD31-4B8C-83A1-F6EECF244321}">
                  <p14:modId xmlns:p14="http://schemas.microsoft.com/office/powerpoint/2010/main" val="690983586"/>
                </p:ext>
              </p:extLst>
            </p:nvPr>
          </p:nvGraphicFramePr>
          <p:xfrm>
            <a:off x="134890" y="1836486"/>
            <a:ext cx="2857500" cy="2004060"/>
          </p:xfrm>
          <a:graphic>
            <a:graphicData uri="http://schemas.openxmlformats.org/drawingml/2006/chart">
              <c:chart xmlns:c="http://schemas.openxmlformats.org/drawingml/2006/chart" xmlns:r="http://schemas.openxmlformats.org/officeDocument/2006/relationships" r:id="rId3"/>
            </a:graphicData>
          </a:graphic>
        </p:graphicFrame>
        <p:sp>
          <p:nvSpPr>
            <p:cNvPr id="15" name="テキスト ボックス 14"/>
            <p:cNvSpPr txBox="1"/>
            <p:nvPr/>
          </p:nvSpPr>
          <p:spPr bwMode="auto">
            <a:xfrm flipH="1">
              <a:off x="1545736" y="2323773"/>
              <a:ext cx="720000" cy="2422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kumimoji="1" lang="en-US" altLang="ja-JP"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22</a:t>
              </a:r>
              <a:r>
                <a:rPr kumimoji="1" lang="ja-JP" altLang="en-US"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b="1" dirty="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bwMode="auto">
            <a:xfrm flipH="1">
              <a:off x="1265350" y="3155098"/>
              <a:ext cx="720000" cy="2422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kumimoji="1" lang="en-US" altLang="ja-JP"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48</a:t>
              </a:r>
              <a:r>
                <a:rPr kumimoji="1" lang="ja-JP" altLang="en-US"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b="1" dirty="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bwMode="auto">
            <a:xfrm flipH="1">
              <a:off x="843640" y="2329569"/>
              <a:ext cx="720000" cy="24224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kumimoji="1" lang="en-US" altLang="ja-JP"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200" b="1" dirty="0" smtClean="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b="1" dirty="0">
                <a:solidFill>
                  <a:prstClr val="black"/>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0" name="正方形/長方形 19"/>
          <p:cNvSpPr/>
          <p:nvPr/>
        </p:nvSpPr>
        <p:spPr>
          <a:xfrm>
            <a:off x="377946" y="5212851"/>
            <a:ext cx="407551" cy="119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1" name="テキスト ボックス 20"/>
          <p:cNvSpPr txBox="1"/>
          <p:nvPr/>
        </p:nvSpPr>
        <p:spPr bwMode="auto">
          <a:xfrm>
            <a:off x="808863" y="5182368"/>
            <a:ext cx="1375996"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すぐにでも、検討しようと思った</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テキスト ボックス 23"/>
          <p:cNvSpPr txBox="1"/>
          <p:nvPr/>
        </p:nvSpPr>
        <p:spPr bwMode="auto">
          <a:xfrm>
            <a:off x="200163" y="1866588"/>
            <a:ext cx="2519950"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＜サイバーセキュリティ対策の関心度＞</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テキスト ボックス 24"/>
          <p:cNvSpPr txBox="1"/>
          <p:nvPr/>
        </p:nvSpPr>
        <p:spPr bwMode="auto">
          <a:xfrm>
            <a:off x="796829" y="5804843"/>
            <a:ext cx="2033152"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87313" indent="-87313" eaLnBrk="1" hangingPunct="1">
              <a:lnSpc>
                <a:spcPct val="80000"/>
              </a:lnSpc>
              <a:spcBef>
                <a:spcPct val="50000"/>
              </a:spcBef>
            </a:pPr>
            <a:r>
              <a:rPr kumimoji="1"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「関心はない」の回答はなし</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bwMode="auto">
          <a:xfrm>
            <a:off x="325781" y="2080062"/>
            <a:ext cx="2821330" cy="1110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b="1" u="sng" dirty="0" smtClean="0">
                <a:solidFill>
                  <a:schemeClr val="tx1">
                    <a:lumMod val="85000"/>
                    <a:lumOff val="15000"/>
                  </a:schemeClr>
                </a:solidFill>
              </a:rPr>
              <a:t>回答企業の</a:t>
            </a:r>
            <a:r>
              <a:rPr lang="en-US" altLang="ja-JP" sz="1100" b="1" u="sng" dirty="0" smtClean="0">
                <a:solidFill>
                  <a:schemeClr val="tx1">
                    <a:lumMod val="85000"/>
                    <a:lumOff val="15000"/>
                  </a:schemeClr>
                </a:solidFill>
              </a:rPr>
              <a:t>70</a:t>
            </a:r>
            <a:r>
              <a:rPr lang="ja-JP" altLang="en-US" sz="1100" b="1" u="sng" dirty="0" smtClean="0">
                <a:solidFill>
                  <a:schemeClr val="tx1">
                    <a:lumMod val="85000"/>
                    <a:lumOff val="15000"/>
                  </a:schemeClr>
                </a:solidFill>
              </a:rPr>
              <a:t>％が関心を持ち、対応を検討している</a:t>
            </a:r>
            <a:r>
              <a:rPr lang="ja-JP" altLang="en-US" sz="1100" dirty="0" smtClean="0">
                <a:solidFill>
                  <a:schemeClr val="tx1">
                    <a:lumMod val="85000"/>
                    <a:lumOff val="15000"/>
                  </a:schemeClr>
                </a:solidFill>
              </a:rPr>
              <a:t>。ただし、全体として、「いずれ検討」が「すぐにでも検討」</a:t>
            </a:r>
            <a:r>
              <a:rPr lang="ja-JP" altLang="ja-JP" sz="1100" dirty="0" smtClean="0">
                <a:solidFill>
                  <a:schemeClr val="tx1">
                    <a:lumMod val="85000"/>
                    <a:lumOff val="15000"/>
                  </a:schemeClr>
                </a:solidFill>
              </a:rPr>
              <a:t>を上回って</a:t>
            </a:r>
            <a:r>
              <a:rPr lang="ja-JP" altLang="en-US" sz="1100" dirty="0" smtClean="0">
                <a:solidFill>
                  <a:schemeClr val="tx1">
                    <a:lumMod val="85000"/>
                    <a:lumOff val="15000"/>
                  </a:schemeClr>
                </a:solidFill>
              </a:rPr>
              <a:t>いるとおり</a:t>
            </a:r>
            <a:r>
              <a:rPr lang="ja-JP" altLang="ja-JP" sz="1100" dirty="0" smtClean="0">
                <a:solidFill>
                  <a:schemeClr val="tx1">
                    <a:lumMod val="85000"/>
                    <a:lumOff val="15000"/>
                  </a:schemeClr>
                </a:solidFill>
              </a:rPr>
              <a:t>、</a:t>
            </a:r>
            <a:r>
              <a:rPr lang="ja-JP" altLang="ja-JP" sz="1100" b="1" u="sng" dirty="0">
                <a:solidFill>
                  <a:schemeClr val="tx1">
                    <a:lumMod val="85000"/>
                    <a:lumOff val="15000"/>
                  </a:schemeClr>
                </a:solidFill>
              </a:rPr>
              <a:t>サイバーセキュリティ対策の必要性を感じつつも、自社に直面する課題として認知されていない</a:t>
            </a:r>
            <a:r>
              <a:rPr lang="ja-JP" altLang="ja-JP" sz="1100" dirty="0">
                <a:solidFill>
                  <a:schemeClr val="tx1">
                    <a:lumMod val="85000"/>
                    <a:lumOff val="15000"/>
                  </a:schemeClr>
                </a:solidFill>
              </a:rPr>
              <a:t>と</a:t>
            </a:r>
            <a:r>
              <a:rPr lang="ja-JP" altLang="ja-JP" sz="1100" dirty="0" smtClean="0">
                <a:solidFill>
                  <a:schemeClr val="tx1">
                    <a:lumMod val="85000"/>
                    <a:lumOff val="15000"/>
                  </a:schemeClr>
                </a:solidFill>
              </a:rPr>
              <a:t>考えられる</a:t>
            </a:r>
            <a:r>
              <a:rPr lang="ja-JP" altLang="en-US" sz="1100" dirty="0" smtClean="0">
                <a:solidFill>
                  <a:schemeClr val="tx1">
                    <a:lumMod val="85000"/>
                    <a:lumOff val="15000"/>
                  </a:schemeClr>
                </a:solidFill>
              </a:rPr>
              <a:t>。</a:t>
            </a:r>
            <a:endParaRPr kumimoji="1" lang="ja-JP" altLang="en-US" sz="110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377946" y="5416495"/>
            <a:ext cx="407551" cy="11972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9" name="テキスト ボックス 28"/>
          <p:cNvSpPr txBox="1"/>
          <p:nvPr/>
        </p:nvSpPr>
        <p:spPr bwMode="auto">
          <a:xfrm>
            <a:off x="808863" y="5386012"/>
            <a:ext cx="1903383"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とても関心があり、いずれ検討しようと思った</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377946" y="5620922"/>
            <a:ext cx="407551" cy="1197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31" name="テキスト ボックス 30"/>
          <p:cNvSpPr txBox="1"/>
          <p:nvPr/>
        </p:nvSpPr>
        <p:spPr bwMode="auto">
          <a:xfrm>
            <a:off x="808863" y="5590439"/>
            <a:ext cx="1759113"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kumimoji="1"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関心はあるが、検討するかは</a:t>
            </a:r>
            <a:r>
              <a:rPr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分</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からない</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円 31"/>
          <p:cNvSpPr/>
          <p:nvPr/>
        </p:nvSpPr>
        <p:spPr>
          <a:xfrm rot="16200000">
            <a:off x="825328" y="3181667"/>
            <a:ext cx="1734381" cy="1714500"/>
          </a:xfrm>
          <a:prstGeom prst="pie">
            <a:avLst>
              <a:gd name="adj1" fmla="val 0"/>
              <a:gd name="adj2" fmla="val 15236987"/>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p:cNvSpPr/>
          <p:nvPr/>
        </p:nvSpPr>
        <p:spPr>
          <a:xfrm>
            <a:off x="524797" y="4329217"/>
            <a:ext cx="752792" cy="295466"/>
          </a:xfrm>
          <a:prstGeom prst="rect">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smtClean="0"/>
              <a:t>70</a:t>
            </a:r>
            <a:r>
              <a:rPr kumimoji="1" lang="ja-JP" altLang="en-US" sz="1200" b="1" dirty="0" smtClean="0"/>
              <a:t>％</a:t>
            </a:r>
            <a:endParaRPr kumimoji="1" lang="ja-JP" altLang="en-US" sz="1200" b="1" dirty="0"/>
          </a:p>
        </p:txBody>
      </p:sp>
      <p:sp>
        <p:nvSpPr>
          <p:cNvPr id="34" name="テキスト ボックス 33"/>
          <p:cNvSpPr txBox="1"/>
          <p:nvPr/>
        </p:nvSpPr>
        <p:spPr bwMode="auto">
          <a:xfrm>
            <a:off x="3147111" y="1866588"/>
            <a:ext cx="2519950"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＜対策が必要だと感じる脅威＞</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テキスト ボックス 34"/>
          <p:cNvSpPr txBox="1"/>
          <p:nvPr/>
        </p:nvSpPr>
        <p:spPr bwMode="auto">
          <a:xfrm>
            <a:off x="3264903" y="2080062"/>
            <a:ext cx="3143261" cy="94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dirty="0">
                <a:solidFill>
                  <a:schemeClr val="tx1">
                    <a:lumMod val="85000"/>
                    <a:lumOff val="15000"/>
                  </a:schemeClr>
                </a:solidFill>
              </a:rPr>
              <a:t>企業規模にかかわらず、セキュリティ脅威への対策への関心は高い。その多くは情報漏洩につながる脅威である。</a:t>
            </a:r>
            <a:r>
              <a:rPr lang="ja-JP" altLang="en-US" sz="1100" b="1" u="sng" dirty="0">
                <a:solidFill>
                  <a:schemeClr val="tx1">
                    <a:lumMod val="85000"/>
                    <a:lumOff val="15000"/>
                  </a:schemeClr>
                </a:solidFill>
              </a:rPr>
              <a:t>サプライチェーンの弱点を悪用した攻撃や、</a:t>
            </a:r>
            <a:r>
              <a:rPr lang="ja-JP" altLang="en-US" sz="1100" b="1" u="sng" dirty="0" smtClean="0">
                <a:solidFill>
                  <a:schemeClr val="tx1">
                    <a:lumMod val="85000"/>
                    <a:lumOff val="15000"/>
                  </a:schemeClr>
                </a:solidFill>
              </a:rPr>
              <a:t>サービス</a:t>
            </a:r>
            <a:r>
              <a:rPr lang="ja-JP" altLang="en-US" sz="1100" b="1" u="sng" dirty="0">
                <a:solidFill>
                  <a:schemeClr val="tx1">
                    <a:lumMod val="85000"/>
                    <a:lumOff val="15000"/>
                  </a:schemeClr>
                </a:solidFill>
              </a:rPr>
              <a:t>妨害</a:t>
            </a:r>
            <a:r>
              <a:rPr lang="ja-JP" altLang="en-US" sz="1100" b="1" u="sng" dirty="0" smtClean="0">
                <a:solidFill>
                  <a:schemeClr val="tx1">
                    <a:lumMod val="85000"/>
                    <a:lumOff val="15000"/>
                  </a:schemeClr>
                </a:solidFill>
              </a:rPr>
              <a:t>攻撃</a:t>
            </a:r>
            <a:r>
              <a:rPr lang="ja-JP" altLang="en-US" sz="1100" b="1" u="sng" dirty="0">
                <a:solidFill>
                  <a:schemeClr val="tx1">
                    <a:lumMod val="85000"/>
                    <a:lumOff val="15000"/>
                  </a:schemeClr>
                </a:solidFill>
              </a:rPr>
              <a:t>によるサービスの停止への関心は相対的に低く、情報漏洩対策を先行対応する</a:t>
            </a:r>
            <a:r>
              <a:rPr lang="ja-JP" altLang="en-US" sz="1100" b="1" u="sng" dirty="0" smtClean="0">
                <a:solidFill>
                  <a:schemeClr val="tx1">
                    <a:lumMod val="85000"/>
                    <a:lumOff val="15000"/>
                  </a:schemeClr>
                </a:solidFill>
              </a:rPr>
              <a:t>傾向。</a:t>
            </a:r>
            <a:endParaRPr kumimoji="1" lang="ja-JP" altLang="en-US" sz="1100" b="1" u="sng"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3059257" y="3154142"/>
            <a:ext cx="3200866" cy="758436"/>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068720" y="4206985"/>
            <a:ext cx="3200866" cy="259507"/>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068720" y="4727782"/>
            <a:ext cx="3200866" cy="259507"/>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3055280" y="5522761"/>
            <a:ext cx="3200866" cy="259507"/>
          </a:xfrm>
          <a:prstGeom prst="rect">
            <a:avLst/>
          </a:prstGeom>
          <a:noFill/>
          <a:ln>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3270853" y="5947628"/>
            <a:ext cx="407551" cy="1197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4" name="テキスト ボックス 43"/>
          <p:cNvSpPr txBox="1"/>
          <p:nvPr/>
        </p:nvSpPr>
        <p:spPr bwMode="auto">
          <a:xfrm>
            <a:off x="3642210" y="5917145"/>
            <a:ext cx="90631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名以下の企業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4754056" y="5947628"/>
            <a:ext cx="407551" cy="1197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6" name="テキスト ボックス 45"/>
          <p:cNvSpPr txBox="1"/>
          <p:nvPr/>
        </p:nvSpPr>
        <p:spPr bwMode="auto">
          <a:xfrm>
            <a:off x="5126284" y="5917145"/>
            <a:ext cx="109867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3270853" y="6179006"/>
            <a:ext cx="407551" cy="11972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8" name="テキスト ボックス 47"/>
          <p:cNvSpPr txBox="1"/>
          <p:nvPr/>
        </p:nvSpPr>
        <p:spPr bwMode="auto">
          <a:xfrm>
            <a:off x="3642210" y="6148523"/>
            <a:ext cx="97043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名以上の企業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テキスト ボックス 54"/>
          <p:cNvSpPr txBox="1"/>
          <p:nvPr/>
        </p:nvSpPr>
        <p:spPr bwMode="auto">
          <a:xfrm>
            <a:off x="6379702" y="1866588"/>
            <a:ext cx="2519950"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＜セキュリティ対策の相談相手</a:t>
            </a:r>
            <a:r>
              <a:rPr lang="en-US" altLang="ja-JP" sz="1200" baseline="300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テキスト ボックス 55"/>
          <p:cNvSpPr txBox="1"/>
          <p:nvPr/>
        </p:nvSpPr>
        <p:spPr bwMode="auto">
          <a:xfrm>
            <a:off x="6452731" y="2108344"/>
            <a:ext cx="3143261" cy="7716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b="1" u="sng" dirty="0" smtClean="0">
                <a:solidFill>
                  <a:schemeClr val="tx1">
                    <a:lumMod val="85000"/>
                    <a:lumOff val="15000"/>
                  </a:schemeClr>
                </a:solidFill>
              </a:rPr>
              <a:t>企業規模が</a:t>
            </a:r>
            <a:r>
              <a:rPr lang="en-US" altLang="ja-JP" sz="1100" b="1" u="sng" dirty="0" smtClean="0">
                <a:solidFill>
                  <a:schemeClr val="tx1">
                    <a:lumMod val="85000"/>
                    <a:lumOff val="15000"/>
                  </a:schemeClr>
                </a:solidFill>
              </a:rPr>
              <a:t>20</a:t>
            </a:r>
            <a:r>
              <a:rPr lang="ja-JP" altLang="en-US" sz="1100" b="1" u="sng" dirty="0" smtClean="0">
                <a:solidFill>
                  <a:schemeClr val="tx1">
                    <a:lumMod val="85000"/>
                    <a:lumOff val="15000"/>
                  </a:schemeClr>
                </a:solidFill>
              </a:rPr>
              <a:t>名以下の企業はセキュリティ対策を相談できる専門家がいない場合が</a:t>
            </a:r>
            <a:r>
              <a:rPr lang="ja-JP" altLang="en-US" sz="1100" b="1" u="sng" dirty="0">
                <a:solidFill>
                  <a:schemeClr val="tx1">
                    <a:lumMod val="85000"/>
                    <a:lumOff val="15000"/>
                  </a:schemeClr>
                </a:solidFill>
              </a:rPr>
              <a:t>多い</a:t>
            </a:r>
            <a:r>
              <a:rPr lang="ja-JP" altLang="en-US" sz="1100" dirty="0">
                <a:solidFill>
                  <a:schemeClr val="tx1">
                    <a:lumMod val="85000"/>
                    <a:lumOff val="15000"/>
                  </a:schemeClr>
                </a:solidFill>
              </a:rPr>
              <a:t>。社内システムが未整備で、システムを相談するきっかけがないことも要因の一つと</a:t>
            </a:r>
            <a:r>
              <a:rPr lang="ja-JP" altLang="en-US" sz="1100" dirty="0" smtClean="0">
                <a:solidFill>
                  <a:schemeClr val="tx1">
                    <a:lumMod val="85000"/>
                    <a:lumOff val="15000"/>
                  </a:schemeClr>
                </a:solidFill>
              </a:rPr>
              <a:t>考えられる。</a:t>
            </a:r>
            <a:endParaRPr lang="en-US" altLang="ja-JP" sz="1100" dirty="0" smtClean="0">
              <a:solidFill>
                <a:schemeClr val="tx1">
                  <a:lumMod val="85000"/>
                  <a:lumOff val="15000"/>
                </a:schemeClr>
              </a:solidFill>
            </a:endParaRPr>
          </a:p>
        </p:txBody>
      </p:sp>
      <p:sp>
        <p:nvSpPr>
          <p:cNvPr id="57" name="正方形/長方形 56"/>
          <p:cNvSpPr/>
          <p:nvPr/>
        </p:nvSpPr>
        <p:spPr>
          <a:xfrm>
            <a:off x="6504240" y="4278861"/>
            <a:ext cx="2781488" cy="600164"/>
          </a:xfrm>
          <a:prstGeom prst="rect">
            <a:avLst/>
          </a:prstGeom>
        </p:spPr>
        <p:txBody>
          <a:bodyPr wrap="square">
            <a:spAutoFit/>
          </a:bodyPr>
          <a:lstStyle/>
          <a:p>
            <a:pPr algn="just">
              <a:spcBef>
                <a:spcPct val="50000"/>
              </a:spcBef>
            </a:pP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企業規模が</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名の会社では、システムベンダや専門家による支援を受けている企業が多い</a:t>
            </a: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9" name="グラフ 58">
            <a:extLst>
              <a:ext uri="{FF2B5EF4-FFF2-40B4-BE49-F238E27FC236}">
                <a16:creationId xmlns:a16="http://schemas.microsoft.com/office/drawing/2014/main" id="{E6C95CC2-8EEA-4E20-A16D-A0EF9D707D3A}"/>
              </a:ext>
            </a:extLst>
          </p:cNvPr>
          <p:cNvGraphicFramePr/>
          <p:nvPr>
            <p:extLst>
              <p:ext uri="{D42A27DB-BD31-4B8C-83A1-F6EECF244321}">
                <p14:modId xmlns:p14="http://schemas.microsoft.com/office/powerpoint/2010/main" val="3794669757"/>
              </p:ext>
            </p:extLst>
          </p:nvPr>
        </p:nvGraphicFramePr>
        <p:xfrm>
          <a:off x="5973360" y="2762963"/>
          <a:ext cx="2529465" cy="1598563"/>
        </p:xfrm>
        <a:graphic>
          <a:graphicData uri="http://schemas.openxmlformats.org/drawingml/2006/chart">
            <c:chart xmlns:c="http://schemas.openxmlformats.org/drawingml/2006/chart" xmlns:r="http://schemas.openxmlformats.org/officeDocument/2006/relationships" r:id="rId4"/>
          </a:graphicData>
        </a:graphic>
      </p:graphicFrame>
      <p:sp>
        <p:nvSpPr>
          <p:cNvPr id="62" name="円 61"/>
          <p:cNvSpPr/>
          <p:nvPr/>
        </p:nvSpPr>
        <p:spPr>
          <a:xfrm rot="16200000">
            <a:off x="6601293" y="2908097"/>
            <a:ext cx="1272766" cy="1300895"/>
          </a:xfrm>
          <a:prstGeom prst="pie">
            <a:avLst>
              <a:gd name="adj1" fmla="val 9177361"/>
              <a:gd name="adj2" fmla="val 89831"/>
            </a:avLst>
          </a:prstGeom>
          <a:noFill/>
          <a:ln w="5715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p:cNvSpPr txBox="1"/>
          <p:nvPr/>
        </p:nvSpPr>
        <p:spPr bwMode="auto">
          <a:xfrm flipH="1">
            <a:off x="6292871" y="3643462"/>
            <a:ext cx="1196225" cy="417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相談相手がいない</a:t>
            </a:r>
            <a:endPar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80000"/>
              </a:lnSpc>
              <a:spcBef>
                <a:spcPct val="50000"/>
              </a:spcBef>
            </a:pPr>
            <a:r>
              <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5</a:t>
            </a:r>
            <a:r>
              <a:rPr lang="en-US" altLang="ja-JP" sz="1000" b="1" dirty="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7</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32</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社）</a:t>
            </a:r>
            <a:endParaRPr kumimoji="1" lang="ja-JP" altLang="en-US" sz="1000" b="1" dirty="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テキスト ボックス 59"/>
          <p:cNvSpPr txBox="1"/>
          <p:nvPr/>
        </p:nvSpPr>
        <p:spPr bwMode="auto">
          <a:xfrm flipH="1">
            <a:off x="7016553" y="3227415"/>
            <a:ext cx="1133018" cy="417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相談相手がいる</a:t>
            </a:r>
            <a:endPar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80000"/>
              </a:lnSpc>
              <a:spcBef>
                <a:spcPct val="50000"/>
              </a:spcBef>
            </a:pPr>
            <a:r>
              <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43</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24</a:t>
            </a:r>
            <a:r>
              <a:rPr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社）</a:t>
            </a:r>
            <a:endParaRPr kumimoji="1" lang="ja-JP" altLang="en-US" sz="1000" b="1" dirty="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四角形吹き出し 62"/>
          <p:cNvSpPr/>
          <p:nvPr/>
        </p:nvSpPr>
        <p:spPr>
          <a:xfrm>
            <a:off x="8149571" y="2828670"/>
            <a:ext cx="1471891" cy="827691"/>
          </a:xfrm>
          <a:prstGeom prst="wedgeRectCallout">
            <a:avLst>
              <a:gd name="adj1" fmla="val -60629"/>
              <a:gd name="adj2" fmla="val -2899"/>
            </a:avLst>
          </a:prstGeom>
          <a:pattFill prst="pct50">
            <a:fgClr>
              <a:schemeClr val="accent5">
                <a:lumMod val="20000"/>
                <a:lumOff val="80000"/>
              </a:schemeClr>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smtClean="0">
                <a:solidFill>
                  <a:schemeClr val="tx1">
                    <a:lumMod val="85000"/>
                    <a:lumOff val="15000"/>
                  </a:schemeClr>
                </a:solidFill>
              </a:rPr>
              <a:t>【</a:t>
            </a:r>
            <a:r>
              <a:rPr lang="ja-JP" altLang="en-US" sz="1050" dirty="0" smtClean="0">
                <a:solidFill>
                  <a:schemeClr val="tx1">
                    <a:lumMod val="85000"/>
                    <a:lumOff val="15000"/>
                  </a:schemeClr>
                </a:solidFill>
              </a:rPr>
              <a:t>相談相手</a:t>
            </a:r>
            <a:r>
              <a:rPr lang="en-US" altLang="ja-JP" sz="1050" dirty="0" smtClean="0">
                <a:solidFill>
                  <a:schemeClr val="tx1">
                    <a:lumMod val="85000"/>
                    <a:lumOff val="15000"/>
                  </a:schemeClr>
                </a:solidFill>
              </a:rPr>
              <a:t>】</a:t>
            </a:r>
          </a:p>
          <a:p>
            <a:r>
              <a:rPr lang="ja-JP" altLang="en-US" sz="1050" dirty="0" smtClean="0">
                <a:solidFill>
                  <a:schemeClr val="tx1">
                    <a:lumMod val="85000"/>
                    <a:lumOff val="15000"/>
                  </a:schemeClr>
                </a:solidFill>
              </a:rPr>
              <a:t>・システムベンダ </a:t>
            </a:r>
            <a:r>
              <a:rPr lang="en-US" altLang="ja-JP" sz="1050" dirty="0" smtClean="0">
                <a:solidFill>
                  <a:schemeClr val="tx1">
                    <a:lumMod val="85000"/>
                    <a:lumOff val="15000"/>
                  </a:schemeClr>
                </a:solidFill>
              </a:rPr>
              <a:t>13</a:t>
            </a:r>
            <a:r>
              <a:rPr lang="ja-JP" altLang="en-US" sz="1050" dirty="0" smtClean="0">
                <a:solidFill>
                  <a:schemeClr val="tx1">
                    <a:lumMod val="85000"/>
                    <a:lumOff val="15000"/>
                  </a:schemeClr>
                </a:solidFill>
              </a:rPr>
              <a:t>社</a:t>
            </a:r>
            <a:endParaRPr lang="en-US" altLang="ja-JP" sz="1050" dirty="0" smtClean="0">
              <a:solidFill>
                <a:schemeClr val="tx1">
                  <a:lumMod val="85000"/>
                  <a:lumOff val="15000"/>
                </a:schemeClr>
              </a:solidFill>
            </a:endParaRPr>
          </a:p>
          <a:p>
            <a:r>
              <a:rPr kumimoji="1" lang="ja-JP" altLang="en-US" sz="1050" dirty="0" smtClean="0">
                <a:solidFill>
                  <a:schemeClr val="tx1">
                    <a:lumMod val="85000"/>
                    <a:lumOff val="15000"/>
                  </a:schemeClr>
                </a:solidFill>
              </a:rPr>
              <a:t>・社外の有識者　</a:t>
            </a:r>
            <a:r>
              <a:rPr kumimoji="1" lang="en-US" altLang="ja-JP" sz="1050" dirty="0" smtClean="0">
                <a:solidFill>
                  <a:schemeClr val="tx1">
                    <a:lumMod val="85000"/>
                    <a:lumOff val="15000"/>
                  </a:schemeClr>
                </a:solidFill>
              </a:rPr>
              <a:t>10</a:t>
            </a:r>
            <a:r>
              <a:rPr kumimoji="1" lang="ja-JP" altLang="en-US" sz="1050" dirty="0" smtClean="0">
                <a:solidFill>
                  <a:schemeClr val="tx1">
                    <a:lumMod val="85000"/>
                    <a:lumOff val="15000"/>
                  </a:schemeClr>
                </a:solidFill>
              </a:rPr>
              <a:t>社</a:t>
            </a:r>
            <a:endParaRPr kumimoji="1" lang="en-US" altLang="ja-JP" sz="1050" dirty="0" smtClean="0">
              <a:solidFill>
                <a:schemeClr val="tx1">
                  <a:lumMod val="85000"/>
                  <a:lumOff val="15000"/>
                </a:schemeClr>
              </a:solidFill>
            </a:endParaRPr>
          </a:p>
          <a:p>
            <a:r>
              <a:rPr lang="ja-JP" altLang="en-US" sz="1050" dirty="0" smtClean="0">
                <a:solidFill>
                  <a:schemeClr val="tx1">
                    <a:lumMod val="85000"/>
                    <a:lumOff val="15000"/>
                  </a:schemeClr>
                </a:solidFill>
              </a:rPr>
              <a:t>・その他　</a:t>
            </a:r>
            <a:r>
              <a:rPr lang="en-US" altLang="ja-JP" sz="1050" dirty="0" smtClean="0">
                <a:solidFill>
                  <a:schemeClr val="tx1">
                    <a:lumMod val="85000"/>
                    <a:lumOff val="15000"/>
                  </a:schemeClr>
                </a:solidFill>
              </a:rPr>
              <a:t>2</a:t>
            </a:r>
            <a:r>
              <a:rPr lang="ja-JP" altLang="en-US" sz="1050" dirty="0" smtClean="0">
                <a:solidFill>
                  <a:schemeClr val="tx1">
                    <a:lumMod val="85000"/>
                    <a:lumOff val="15000"/>
                  </a:schemeClr>
                </a:solidFill>
              </a:rPr>
              <a:t>社</a:t>
            </a:r>
            <a:endParaRPr lang="en-US" altLang="ja-JP" sz="1050" dirty="0" smtClean="0">
              <a:solidFill>
                <a:schemeClr val="tx1">
                  <a:lumMod val="85000"/>
                  <a:lumOff val="15000"/>
                </a:schemeClr>
              </a:solidFill>
            </a:endParaRPr>
          </a:p>
          <a:p>
            <a:r>
              <a:rPr lang="ja-JP" altLang="en-US" sz="1050" dirty="0">
                <a:solidFill>
                  <a:schemeClr val="tx1">
                    <a:lumMod val="85000"/>
                    <a:lumOff val="15000"/>
                  </a:schemeClr>
                </a:solidFill>
              </a:rPr>
              <a:t>（複数回答あり）</a:t>
            </a:r>
            <a:endParaRPr kumimoji="1" lang="ja-JP" altLang="en-US" sz="1050" dirty="0">
              <a:solidFill>
                <a:schemeClr val="tx1">
                  <a:lumMod val="85000"/>
                  <a:lumOff val="15000"/>
                </a:schemeClr>
              </a:solidFill>
            </a:endParaRPr>
          </a:p>
        </p:txBody>
      </p:sp>
      <p:graphicFrame>
        <p:nvGraphicFramePr>
          <p:cNvPr id="65" name="グラフ 64">
            <a:extLst>
              <a:ext uri="{FF2B5EF4-FFF2-40B4-BE49-F238E27FC236}">
                <a16:creationId xmlns:a16="http://schemas.microsoft.com/office/drawing/2014/main" id="{4DE1E4C6-25F3-4E68-ADBF-69F0D88F5CFC}"/>
              </a:ext>
            </a:extLst>
          </p:cNvPr>
          <p:cNvGraphicFramePr/>
          <p:nvPr>
            <p:extLst>
              <p:ext uri="{D42A27DB-BD31-4B8C-83A1-F6EECF244321}">
                <p14:modId xmlns:p14="http://schemas.microsoft.com/office/powerpoint/2010/main" val="914022104"/>
              </p:ext>
            </p:extLst>
          </p:nvPr>
        </p:nvGraphicFramePr>
        <p:xfrm>
          <a:off x="5990649" y="4681691"/>
          <a:ext cx="2424061" cy="1621294"/>
        </p:xfrm>
        <a:graphic>
          <a:graphicData uri="http://schemas.openxmlformats.org/drawingml/2006/chart">
            <c:chart xmlns:c="http://schemas.openxmlformats.org/drawingml/2006/chart" xmlns:r="http://schemas.openxmlformats.org/officeDocument/2006/relationships" r:id="rId5"/>
          </a:graphicData>
        </a:graphic>
      </p:graphicFrame>
      <p:sp>
        <p:nvSpPr>
          <p:cNvPr id="66" name="テキスト ボックス 65"/>
          <p:cNvSpPr txBox="1"/>
          <p:nvPr/>
        </p:nvSpPr>
        <p:spPr bwMode="auto">
          <a:xfrm flipH="1">
            <a:off x="6216792" y="4967833"/>
            <a:ext cx="1196225" cy="417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相談相手がいない</a:t>
            </a:r>
            <a:endPar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80000"/>
              </a:lnSpc>
              <a:spcBef>
                <a:spcPct val="50000"/>
              </a:spcBef>
            </a:pPr>
            <a:r>
              <a:rPr kumimoji="1"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25</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社）</a:t>
            </a:r>
            <a:endParaRPr kumimoji="1" lang="ja-JP" altLang="en-US" sz="1000" b="1" dirty="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テキスト ボックス 66"/>
          <p:cNvSpPr txBox="1"/>
          <p:nvPr/>
        </p:nvSpPr>
        <p:spPr bwMode="auto">
          <a:xfrm flipH="1">
            <a:off x="6922587" y="5533053"/>
            <a:ext cx="1133018" cy="417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ctr" eaLnBrk="1" hangingPunct="1">
              <a:lnSpc>
                <a:spcPct val="80000"/>
              </a:lnSpc>
              <a:spcBef>
                <a:spcPct val="50000"/>
              </a:spcBef>
            </a:pPr>
            <a:r>
              <a:rPr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相談相手がいる</a:t>
            </a:r>
            <a:endParaRPr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lnSpc>
                <a:spcPct val="80000"/>
              </a:lnSpc>
              <a:spcBef>
                <a:spcPct val="50000"/>
              </a:spcBef>
            </a:pPr>
            <a:r>
              <a:rPr kumimoji="1"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75</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18</a:t>
            </a:r>
            <a:r>
              <a:rPr kumimoji="1" lang="ja-JP" altLang="en-US" sz="1000" b="1" dirty="0" smtClean="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rPr>
              <a:t>社）</a:t>
            </a:r>
            <a:endParaRPr kumimoji="1" lang="ja-JP" altLang="en-US" sz="1000" b="1" dirty="0">
              <a:solidFill>
                <a:schemeClr val="tx1">
                  <a:lumMod val="85000"/>
                  <a:lumOff val="15000"/>
                </a:schemeClr>
              </a:solidFill>
              <a:effectLst>
                <a:glow rad="63500">
                  <a:schemeClr val="bg1"/>
                </a:glow>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四角形吹き出し 67"/>
          <p:cNvSpPr/>
          <p:nvPr/>
        </p:nvSpPr>
        <p:spPr>
          <a:xfrm>
            <a:off x="8163710" y="5027453"/>
            <a:ext cx="1471891" cy="827691"/>
          </a:xfrm>
          <a:prstGeom prst="wedgeRectCallout">
            <a:avLst>
              <a:gd name="adj1" fmla="val -60629"/>
              <a:gd name="adj2" fmla="val -2899"/>
            </a:avLst>
          </a:prstGeom>
          <a:pattFill prst="pct50">
            <a:fgClr>
              <a:schemeClr val="accent5">
                <a:lumMod val="20000"/>
                <a:lumOff val="80000"/>
              </a:schemeClr>
            </a:fgClr>
            <a:bgClr>
              <a:schemeClr val="bg1"/>
            </a:bgClr>
          </a:patt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smtClean="0">
                <a:solidFill>
                  <a:schemeClr val="tx1">
                    <a:lumMod val="85000"/>
                    <a:lumOff val="15000"/>
                  </a:schemeClr>
                </a:solidFill>
              </a:rPr>
              <a:t>【</a:t>
            </a:r>
            <a:r>
              <a:rPr lang="ja-JP" altLang="en-US" sz="1050" dirty="0" smtClean="0">
                <a:solidFill>
                  <a:schemeClr val="tx1">
                    <a:lumMod val="85000"/>
                    <a:lumOff val="15000"/>
                  </a:schemeClr>
                </a:solidFill>
              </a:rPr>
              <a:t>相談相手</a:t>
            </a:r>
            <a:r>
              <a:rPr lang="en-US" altLang="ja-JP" sz="1050" dirty="0" smtClean="0">
                <a:solidFill>
                  <a:schemeClr val="tx1">
                    <a:lumMod val="85000"/>
                    <a:lumOff val="15000"/>
                  </a:schemeClr>
                </a:solidFill>
              </a:rPr>
              <a:t>】</a:t>
            </a:r>
          </a:p>
          <a:p>
            <a:r>
              <a:rPr lang="ja-JP" altLang="en-US" sz="1050" dirty="0" smtClean="0">
                <a:solidFill>
                  <a:schemeClr val="tx1">
                    <a:lumMod val="85000"/>
                    <a:lumOff val="15000"/>
                  </a:schemeClr>
                </a:solidFill>
              </a:rPr>
              <a:t>・システムベンダ </a:t>
            </a:r>
            <a:r>
              <a:rPr lang="en-US" altLang="ja-JP" sz="1050" dirty="0" smtClean="0">
                <a:solidFill>
                  <a:schemeClr val="tx1">
                    <a:lumMod val="85000"/>
                    <a:lumOff val="15000"/>
                  </a:schemeClr>
                </a:solidFill>
              </a:rPr>
              <a:t>11</a:t>
            </a:r>
            <a:r>
              <a:rPr lang="ja-JP" altLang="en-US" sz="1050" dirty="0" smtClean="0">
                <a:solidFill>
                  <a:schemeClr val="tx1">
                    <a:lumMod val="85000"/>
                    <a:lumOff val="15000"/>
                  </a:schemeClr>
                </a:solidFill>
              </a:rPr>
              <a:t>社</a:t>
            </a:r>
            <a:endParaRPr lang="en-US" altLang="ja-JP" sz="1050" dirty="0" smtClean="0">
              <a:solidFill>
                <a:schemeClr val="tx1">
                  <a:lumMod val="85000"/>
                  <a:lumOff val="15000"/>
                </a:schemeClr>
              </a:solidFill>
            </a:endParaRPr>
          </a:p>
          <a:p>
            <a:r>
              <a:rPr kumimoji="1" lang="ja-JP" altLang="en-US" sz="1050" dirty="0" smtClean="0">
                <a:solidFill>
                  <a:schemeClr val="tx1">
                    <a:lumMod val="85000"/>
                    <a:lumOff val="15000"/>
                  </a:schemeClr>
                </a:solidFill>
              </a:rPr>
              <a:t>・社外の有識者　</a:t>
            </a:r>
            <a:r>
              <a:rPr lang="en-US" altLang="ja-JP" sz="1050" dirty="0">
                <a:solidFill>
                  <a:schemeClr val="tx1">
                    <a:lumMod val="85000"/>
                    <a:lumOff val="15000"/>
                  </a:schemeClr>
                </a:solidFill>
              </a:rPr>
              <a:t>6</a:t>
            </a:r>
            <a:r>
              <a:rPr kumimoji="1" lang="ja-JP" altLang="en-US" sz="1050" dirty="0" smtClean="0">
                <a:solidFill>
                  <a:schemeClr val="tx1">
                    <a:lumMod val="85000"/>
                    <a:lumOff val="15000"/>
                  </a:schemeClr>
                </a:solidFill>
              </a:rPr>
              <a:t>社</a:t>
            </a:r>
            <a:endParaRPr kumimoji="1" lang="en-US" altLang="ja-JP" sz="1050" dirty="0" smtClean="0">
              <a:solidFill>
                <a:schemeClr val="tx1">
                  <a:lumMod val="85000"/>
                  <a:lumOff val="15000"/>
                </a:schemeClr>
              </a:solidFill>
            </a:endParaRPr>
          </a:p>
          <a:p>
            <a:r>
              <a:rPr lang="ja-JP" altLang="en-US" sz="1050" dirty="0" smtClean="0">
                <a:solidFill>
                  <a:schemeClr val="tx1">
                    <a:lumMod val="85000"/>
                    <a:lumOff val="15000"/>
                  </a:schemeClr>
                </a:solidFill>
              </a:rPr>
              <a:t>・その他　</a:t>
            </a:r>
            <a:r>
              <a:rPr lang="en-US" altLang="ja-JP" sz="1050" dirty="0" smtClean="0">
                <a:solidFill>
                  <a:schemeClr val="tx1">
                    <a:lumMod val="85000"/>
                    <a:lumOff val="15000"/>
                  </a:schemeClr>
                </a:solidFill>
              </a:rPr>
              <a:t>2</a:t>
            </a:r>
            <a:r>
              <a:rPr lang="ja-JP" altLang="en-US" sz="1050" dirty="0" smtClean="0">
                <a:solidFill>
                  <a:schemeClr val="tx1">
                    <a:lumMod val="85000"/>
                    <a:lumOff val="15000"/>
                  </a:schemeClr>
                </a:solidFill>
              </a:rPr>
              <a:t>社</a:t>
            </a:r>
            <a:endParaRPr lang="en-US" altLang="ja-JP" sz="1050" dirty="0" smtClean="0">
              <a:solidFill>
                <a:schemeClr val="tx1">
                  <a:lumMod val="85000"/>
                  <a:lumOff val="15000"/>
                </a:schemeClr>
              </a:solidFill>
            </a:endParaRPr>
          </a:p>
          <a:p>
            <a:r>
              <a:rPr lang="ja-JP" altLang="en-US" sz="1050" dirty="0">
                <a:solidFill>
                  <a:schemeClr val="tx1">
                    <a:lumMod val="85000"/>
                    <a:lumOff val="15000"/>
                  </a:schemeClr>
                </a:solidFill>
              </a:rPr>
              <a:t>（複数回答あり）</a:t>
            </a:r>
            <a:endParaRPr kumimoji="1" lang="ja-JP" altLang="en-US" sz="1050" dirty="0">
              <a:solidFill>
                <a:schemeClr val="tx1">
                  <a:lumMod val="85000"/>
                  <a:lumOff val="15000"/>
                </a:schemeClr>
              </a:solidFill>
            </a:endParaRPr>
          </a:p>
        </p:txBody>
      </p:sp>
      <p:sp>
        <p:nvSpPr>
          <p:cNvPr id="69" name="テキスト ボックス 68"/>
          <p:cNvSpPr txBox="1"/>
          <p:nvPr/>
        </p:nvSpPr>
        <p:spPr bwMode="auto">
          <a:xfrm>
            <a:off x="6522692" y="6219820"/>
            <a:ext cx="3253757" cy="3530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marL="128588" indent="-128588">
              <a:lnSpc>
                <a:spcPct val="80000"/>
              </a:lnSpc>
              <a:spcBef>
                <a:spcPct val="50000"/>
              </a:spcBef>
            </a:pPr>
            <a:r>
              <a:rPr kumimoji="1" lang="en-US" altLang="ja-JP"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kumimoji="1"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名以上の規模の</a:t>
            </a:r>
            <a:r>
              <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傾向</a:t>
            </a:r>
            <a:r>
              <a:rPr lang="ja-JP" altLang="en-US" sz="105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105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成果報告書（概要版）では記載を割愛</a:t>
            </a:r>
          </a:p>
        </p:txBody>
      </p:sp>
    </p:spTree>
    <p:extLst>
      <p:ext uri="{BB962C8B-B14F-4D97-AF65-F5344CB8AC3E}">
        <p14:creationId xmlns:p14="http://schemas.microsoft.com/office/powerpoint/2010/main" val="23356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6</a:t>
            </a:fld>
            <a:endParaRPr lang="en-US" altLang="ja-JP" dirty="0">
              <a:ea typeface="HGP創英角ｺﾞｼｯｸUB" pitchFamily="50" charset="-128"/>
            </a:endParaRPr>
          </a:p>
        </p:txBody>
      </p:sp>
      <p:sp>
        <p:nvSpPr>
          <p:cNvPr id="4" name="正方形/長方形 3"/>
          <p:cNvSpPr/>
          <p:nvPr/>
        </p:nvSpPr>
        <p:spPr>
          <a:xfrm>
            <a:off x="272999" y="624417"/>
            <a:ext cx="9360001" cy="852691"/>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Ins="72000"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サイバーセキュリティ対策に関する自社の課題については、企業規模が大きい方が課題意識を持っているが、</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名以下の企業では、自社の業務における具体的な課題認識にまで至っていないことが分かった。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また、中小企業の企業規模に関わらず、取引先企業からサイバーセキュリティ対策を義務付けられている傾向はなかった。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グラフ 5">
            <a:extLst>
              <a:ext uri="{FF2B5EF4-FFF2-40B4-BE49-F238E27FC236}">
                <a16:creationId xmlns:a16="http://schemas.microsoft.com/office/drawing/2014/main" id="{6FACABC1-6D7E-49C8-A8EA-D8B32EA623C9}"/>
              </a:ext>
            </a:extLst>
          </p:cNvPr>
          <p:cNvGraphicFramePr/>
          <p:nvPr>
            <p:extLst>
              <p:ext uri="{D42A27DB-BD31-4B8C-83A1-F6EECF244321}">
                <p14:modId xmlns:p14="http://schemas.microsoft.com/office/powerpoint/2010/main" val="3080595118"/>
              </p:ext>
            </p:extLst>
          </p:nvPr>
        </p:nvGraphicFramePr>
        <p:xfrm>
          <a:off x="373357" y="2387489"/>
          <a:ext cx="4162263" cy="414070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ボックス 7"/>
          <p:cNvSpPr txBox="1"/>
          <p:nvPr/>
        </p:nvSpPr>
        <p:spPr bwMode="auto">
          <a:xfrm>
            <a:off x="373357" y="1732282"/>
            <a:ext cx="4162263" cy="7716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b="1" u="sng" dirty="0" smtClean="0"/>
              <a:t>企業</a:t>
            </a:r>
            <a:r>
              <a:rPr lang="ja-JP" altLang="en-US" sz="1100" b="1" u="sng" dirty="0"/>
              <a:t>規模が大きいほうが課題意識を持っている</a:t>
            </a:r>
            <a:r>
              <a:rPr lang="ja-JP" altLang="en-US" sz="1100" dirty="0"/>
              <a:t>という結果となった。特に</a:t>
            </a:r>
            <a:r>
              <a:rPr lang="en-US" altLang="ja-JP" sz="1100" dirty="0"/>
              <a:t>100</a:t>
            </a:r>
            <a:r>
              <a:rPr lang="ja-JP" altLang="en-US" sz="1100" dirty="0"/>
              <a:t>名以上の企業では、</a:t>
            </a:r>
            <a:r>
              <a:rPr lang="en-US" altLang="ja-JP" sz="1100" dirty="0"/>
              <a:t>8</a:t>
            </a:r>
            <a:r>
              <a:rPr lang="ja-JP" altLang="en-US" sz="1100" dirty="0" err="1"/>
              <a:t>つの</a:t>
            </a:r>
            <a:r>
              <a:rPr lang="ja-JP" altLang="en-US" sz="1100" dirty="0"/>
              <a:t>選択肢のうち</a:t>
            </a:r>
            <a:r>
              <a:rPr lang="en-US" altLang="ja-JP" sz="1100" dirty="0"/>
              <a:t>7</a:t>
            </a:r>
            <a:r>
              <a:rPr lang="ja-JP" altLang="en-US" sz="1100" dirty="0" err="1"/>
              <a:t>つの</a:t>
            </a:r>
            <a:r>
              <a:rPr lang="ja-JP" altLang="en-US" sz="1100" dirty="0"/>
              <a:t>課題に対して</a:t>
            </a:r>
            <a:r>
              <a:rPr lang="en-US" altLang="ja-JP" sz="1100" dirty="0"/>
              <a:t>30%</a:t>
            </a:r>
            <a:r>
              <a:rPr lang="ja-JP" altLang="en-US" sz="1100" dirty="0"/>
              <a:t>以上の企業が課題認識を持っている</a:t>
            </a:r>
            <a:r>
              <a:rPr lang="ja-JP" altLang="en-US" sz="1100" dirty="0" smtClean="0"/>
              <a:t>。一方、</a:t>
            </a:r>
            <a:r>
              <a:rPr lang="en-US" altLang="ja-JP" sz="1100" b="1" u="sng" dirty="0" smtClean="0"/>
              <a:t>20</a:t>
            </a:r>
            <a:r>
              <a:rPr lang="ja-JP" altLang="en-US" sz="1100" b="1" u="sng" dirty="0" smtClean="0"/>
              <a:t>名以下の企業では、</a:t>
            </a:r>
            <a:r>
              <a:rPr lang="en-US" altLang="ja-JP" sz="1100" b="1" u="sng" dirty="0" smtClean="0"/>
              <a:t>8</a:t>
            </a:r>
            <a:r>
              <a:rPr lang="ja-JP" altLang="en-US" sz="1100" b="1" u="sng" dirty="0" err="1" smtClean="0"/>
              <a:t>つの</a:t>
            </a:r>
            <a:r>
              <a:rPr lang="ja-JP" altLang="en-US" sz="1100" b="1" u="sng" dirty="0" smtClean="0"/>
              <a:t>選択肢すべて</a:t>
            </a:r>
            <a:r>
              <a:rPr lang="en-US" altLang="ja-JP" sz="1100" b="1" u="sng" dirty="0" smtClean="0"/>
              <a:t>30</a:t>
            </a:r>
            <a:r>
              <a:rPr lang="ja-JP" altLang="en-US" sz="1100" b="1" u="sng" dirty="0" smtClean="0"/>
              <a:t>％以下であり、課題として認識していない傾向。</a:t>
            </a:r>
            <a:endParaRPr kumimoji="1" lang="ja-JP" altLang="en-US" sz="1100" b="1" u="sng"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1112697" y="6161613"/>
            <a:ext cx="407551" cy="119725"/>
          </a:xfrm>
          <a:prstGeom prst="rect">
            <a:avLst/>
          </a:prstGeom>
          <a:solidFill>
            <a:srgbClr val="00B0F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0" name="テキスト ボックス 9"/>
          <p:cNvSpPr txBox="1"/>
          <p:nvPr/>
        </p:nvSpPr>
        <p:spPr bwMode="auto">
          <a:xfrm>
            <a:off x="1484054" y="6131130"/>
            <a:ext cx="90631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名以下の企業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595900" y="6161613"/>
            <a:ext cx="407551" cy="1197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2" name="テキスト ボックス 11"/>
          <p:cNvSpPr txBox="1"/>
          <p:nvPr/>
        </p:nvSpPr>
        <p:spPr bwMode="auto">
          <a:xfrm>
            <a:off x="2968128" y="6131130"/>
            <a:ext cx="109867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1112697" y="6392991"/>
            <a:ext cx="407551" cy="11972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4" name="テキスト ボックス 13"/>
          <p:cNvSpPr txBox="1"/>
          <p:nvPr/>
        </p:nvSpPr>
        <p:spPr bwMode="auto">
          <a:xfrm>
            <a:off x="1484054" y="6362508"/>
            <a:ext cx="97043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名以上の企業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bwMode="auto">
          <a:xfrm>
            <a:off x="164667" y="1511522"/>
            <a:ext cx="3640004"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＜サイバーセキュリティ対策に関する自社の課題＞</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テキスト ボックス 19"/>
          <p:cNvSpPr txBox="1"/>
          <p:nvPr/>
        </p:nvSpPr>
        <p:spPr bwMode="auto">
          <a:xfrm>
            <a:off x="4953000" y="1732282"/>
            <a:ext cx="4162263" cy="94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100" dirty="0"/>
              <a:t>アンケートの回答を見る限り、取引先からセキュリティ対策を詳細に指示されている企業は</a:t>
            </a:r>
            <a:r>
              <a:rPr lang="ja-JP" altLang="en-US" sz="1100" dirty="0" smtClean="0"/>
              <a:t>少ない。</a:t>
            </a:r>
            <a:r>
              <a:rPr kumimoji="1"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ウイルス対策ソフトに関しても義務付けられている企業は少なく、多くの企業が自主的に対策を行っている</a:t>
            </a:r>
            <a:r>
              <a:rPr kumimoji="1"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ことが分かる。</a:t>
            </a:r>
            <a:r>
              <a:rPr kumimoji="1" lang="ja-JP" altLang="en-US" sz="1100" b="1" u="sng"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中小企業のサイバーセキュリティ対策向上にあたっては、中小企業の自主的な対策を促すことが重要である</a:t>
            </a:r>
            <a:r>
              <a:rPr kumimoji="1"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ことが見て取れる。</a:t>
            </a:r>
            <a:endParaRPr kumimoji="1" lang="ja-JP" altLang="en-US" sz="11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bwMode="auto">
          <a:xfrm>
            <a:off x="4744310" y="1508923"/>
            <a:ext cx="3640004" cy="2791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rtlCol="0" anchor="b">
            <a:spAutoFit/>
          </a:bodyPr>
          <a:lstStyle/>
          <a:p>
            <a:pPr algn="just">
              <a:spcBef>
                <a:spcPct val="50000"/>
              </a:spcBef>
            </a:pPr>
            <a:r>
              <a:rPr lang="ja-JP" altLang="en-US" sz="12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＜取引先企業から義務付けられている対策＞</a:t>
            </a:r>
            <a:endParaRPr kumimoji="1" lang="ja-JP" altLang="en-US" sz="12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22" name="グラフ 21">
            <a:extLst>
              <a:ext uri="{FF2B5EF4-FFF2-40B4-BE49-F238E27FC236}">
                <a16:creationId xmlns:a16="http://schemas.microsoft.com/office/drawing/2014/main" id="{EAE9E91C-016B-4FF9-9BDA-5B75FD97119A}"/>
              </a:ext>
            </a:extLst>
          </p:cNvPr>
          <p:cNvGraphicFramePr/>
          <p:nvPr>
            <p:extLst>
              <p:ext uri="{D42A27DB-BD31-4B8C-83A1-F6EECF244321}">
                <p14:modId xmlns:p14="http://schemas.microsoft.com/office/powerpoint/2010/main" val="2802093136"/>
              </p:ext>
            </p:extLst>
          </p:nvPr>
        </p:nvGraphicFramePr>
        <p:xfrm>
          <a:off x="4953000" y="2616966"/>
          <a:ext cx="6109052" cy="3471916"/>
        </p:xfrm>
        <a:graphic>
          <a:graphicData uri="http://schemas.openxmlformats.org/drawingml/2006/chart">
            <c:chart xmlns:c="http://schemas.openxmlformats.org/drawingml/2006/chart" xmlns:r="http://schemas.openxmlformats.org/officeDocument/2006/relationships" r:id="rId3"/>
          </a:graphicData>
        </a:graphic>
      </p:graphicFrame>
      <p:sp>
        <p:nvSpPr>
          <p:cNvPr id="23" name="正方形/長方形 22"/>
          <p:cNvSpPr/>
          <p:nvPr/>
        </p:nvSpPr>
        <p:spPr>
          <a:xfrm>
            <a:off x="5634231" y="6157073"/>
            <a:ext cx="407551" cy="1197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4" name="テキスト ボックス 23"/>
          <p:cNvSpPr txBox="1"/>
          <p:nvPr/>
        </p:nvSpPr>
        <p:spPr bwMode="auto">
          <a:xfrm>
            <a:off x="6005588" y="6126590"/>
            <a:ext cx="90631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名以下の企業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117434" y="6157073"/>
            <a:ext cx="407551" cy="1197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6" name="テキスト ボックス 25"/>
          <p:cNvSpPr txBox="1"/>
          <p:nvPr/>
        </p:nvSpPr>
        <p:spPr bwMode="auto">
          <a:xfrm>
            <a:off x="7489662" y="6126590"/>
            <a:ext cx="109867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21</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a:t>
            </a: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5634231" y="6388451"/>
            <a:ext cx="407551" cy="11972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8" name="テキスト ボックス 27"/>
          <p:cNvSpPr txBox="1"/>
          <p:nvPr/>
        </p:nvSpPr>
        <p:spPr bwMode="auto">
          <a:xfrm>
            <a:off x="6005588" y="6357968"/>
            <a:ext cx="970435" cy="1930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en-US" altLang="ja-JP"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100</a:t>
            </a:r>
            <a:r>
              <a:rPr lang="ja-JP" altLang="en-US" sz="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名以上の企業</a:t>
            </a:r>
            <a:endParaRPr kumimoji="1" lang="ja-JP" altLang="en-US" sz="8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タイトル 28"/>
          <p:cNvSpPr>
            <a:spLocks noGrp="1"/>
          </p:cNvSpPr>
          <p:nvPr>
            <p:ph type="title"/>
          </p:nvPr>
        </p:nvSpPr>
        <p:spPr/>
        <p:txBody>
          <a:bodyPr/>
          <a:lstStyle/>
          <a:p>
            <a:r>
              <a:rPr lang="ja-JP" altLang="en-US" dirty="0"/>
              <a:t>４．中小企業の実態①（支援前のアンケート結果</a:t>
            </a:r>
            <a:r>
              <a:rPr lang="ja-JP" altLang="en-US" dirty="0" smtClean="0"/>
              <a:t>）</a:t>
            </a:r>
            <a:endParaRPr kumimoji="1" lang="ja-JP" altLang="en-US" dirty="0"/>
          </a:p>
        </p:txBody>
      </p:sp>
    </p:spTree>
    <p:extLst>
      <p:ext uri="{BB962C8B-B14F-4D97-AF65-F5344CB8AC3E}">
        <p14:creationId xmlns:p14="http://schemas.microsoft.com/office/powerpoint/2010/main" val="259674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7</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pPr defTabSz="931863"/>
            <a:r>
              <a:rPr kumimoji="1" lang="ja-JP" altLang="en-US" dirty="0" smtClean="0"/>
              <a:t>５．支援期間中のサイバーセキュリティ脅威の状況と支援状況　～</a:t>
            </a:r>
            <a:r>
              <a:rPr kumimoji="1" lang="en-US" altLang="ja-JP" dirty="0" smtClean="0"/>
              <a:t>UTM</a:t>
            </a:r>
            <a:r>
              <a:rPr kumimoji="1" lang="ja-JP" altLang="en-US" dirty="0" smtClean="0"/>
              <a:t>のログ分析～</a:t>
            </a:r>
            <a:endParaRPr kumimoji="1" lang="ja-JP" altLang="en-US" dirty="0"/>
          </a:p>
        </p:txBody>
      </p:sp>
      <p:sp>
        <p:nvSpPr>
          <p:cNvPr id="4" name="正方形/長方形 3"/>
          <p:cNvSpPr/>
          <p:nvPr/>
        </p:nvSpPr>
        <p:spPr>
          <a:xfrm>
            <a:off x="272999" y="624416"/>
            <a:ext cx="9360001" cy="998322"/>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支援期間中において</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UTM</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を設置した</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99</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社のログから、サイバーセキュリティ脅威のアタックとブロックの状況を分析した。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「不正プログラム・スパイウェア」は、様々なブログラムが存在するが、中でも業務上利用頻度が高いと思われる表計算関連ファイルに不正プログラムが含まれるのが特徴的。</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「不正侵入検知（</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IPS</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社あたりでも</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月が多く、同一ルールが複数社でも検知されている。</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bwMode="auto">
          <a:xfrm>
            <a:off x="285878" y="1728391"/>
            <a:ext cx="2429489"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不正プログラム・スパイウェア</a:t>
            </a:r>
          </a:p>
        </p:txBody>
      </p:sp>
      <p:sp>
        <p:nvSpPr>
          <p:cNvPr id="7" name="正方形/長方形 6"/>
          <p:cNvSpPr/>
          <p:nvPr/>
        </p:nvSpPr>
        <p:spPr>
          <a:xfrm>
            <a:off x="365790" y="2775968"/>
            <a:ext cx="4536000" cy="830997"/>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支援期間中に</a:t>
            </a:r>
            <a:r>
              <a:rPr lang="ja-JP" altLang="en-US" sz="1200" dirty="0">
                <a:solidFill>
                  <a:schemeClr val="tx1">
                    <a:lumMod val="85000"/>
                    <a:lumOff val="15000"/>
                  </a:schemeClr>
                </a:solidFill>
              </a:rPr>
              <a:t>「不正プログラム／スパイウェア」を検知した件数は</a:t>
            </a:r>
            <a:r>
              <a:rPr lang="ja-JP" altLang="en-US" sz="1200" dirty="0" smtClean="0">
                <a:solidFill>
                  <a:schemeClr val="tx1">
                    <a:lumMod val="85000"/>
                    <a:lumOff val="15000"/>
                  </a:schemeClr>
                </a:solidFill>
              </a:rPr>
              <a:t>、期</a:t>
            </a:r>
            <a:r>
              <a:rPr lang="ja-JP" altLang="en-US" sz="1200" dirty="0">
                <a:solidFill>
                  <a:schemeClr val="tx1">
                    <a:lumMod val="85000"/>
                    <a:lumOff val="15000"/>
                  </a:schemeClr>
                </a:solidFill>
              </a:rPr>
              <a:t>間中の検知件数が最も多かった</a:t>
            </a:r>
            <a:r>
              <a:rPr lang="en-US" altLang="ja-JP" sz="1200" dirty="0">
                <a:solidFill>
                  <a:schemeClr val="tx1">
                    <a:lumMod val="85000"/>
                    <a:lumOff val="15000"/>
                  </a:schemeClr>
                </a:solidFill>
              </a:rPr>
              <a:t>2021</a:t>
            </a:r>
            <a:r>
              <a:rPr lang="ja-JP" altLang="en-US" sz="1200" dirty="0">
                <a:solidFill>
                  <a:schemeClr val="tx1">
                    <a:lumMod val="85000"/>
                    <a:lumOff val="15000"/>
                  </a:schemeClr>
                </a:solidFill>
              </a:rPr>
              <a:t>年</a:t>
            </a:r>
            <a:r>
              <a:rPr lang="en-US" altLang="ja-JP" sz="1200" dirty="0">
                <a:solidFill>
                  <a:schemeClr val="tx1">
                    <a:lumMod val="85000"/>
                    <a:lumOff val="15000"/>
                  </a:schemeClr>
                </a:solidFill>
              </a:rPr>
              <a:t>1</a:t>
            </a:r>
            <a:r>
              <a:rPr lang="ja-JP" altLang="en-US" sz="1200" dirty="0">
                <a:solidFill>
                  <a:schemeClr val="tx1">
                    <a:lumMod val="85000"/>
                    <a:lumOff val="15000"/>
                  </a:schemeClr>
                </a:solidFill>
              </a:rPr>
              <a:t>月</a:t>
            </a:r>
            <a:r>
              <a:rPr lang="ja-JP" altLang="en-US" sz="1200" dirty="0" smtClean="0">
                <a:solidFill>
                  <a:schemeClr val="tx1">
                    <a:lumMod val="85000"/>
                    <a:lumOff val="15000"/>
                  </a:schemeClr>
                </a:solidFill>
              </a:rPr>
              <a:t>でも</a:t>
            </a:r>
            <a:r>
              <a:rPr lang="en-US" altLang="ja-JP" sz="1200" dirty="0" smtClean="0">
                <a:solidFill>
                  <a:schemeClr val="tx1">
                    <a:lumMod val="85000"/>
                    <a:lumOff val="15000"/>
                  </a:schemeClr>
                </a:solidFill>
              </a:rPr>
              <a:t>1</a:t>
            </a:r>
            <a:r>
              <a:rPr lang="ja-JP" altLang="en-US" sz="1200" dirty="0">
                <a:solidFill>
                  <a:schemeClr val="tx1">
                    <a:lumMod val="85000"/>
                    <a:lumOff val="15000"/>
                  </a:schemeClr>
                </a:solidFill>
              </a:rPr>
              <a:t>社あたり</a:t>
            </a:r>
            <a:r>
              <a:rPr lang="en-US" altLang="ja-JP" sz="1200" dirty="0">
                <a:solidFill>
                  <a:schemeClr val="tx1">
                    <a:lumMod val="85000"/>
                    <a:lumOff val="15000"/>
                  </a:schemeClr>
                </a:solidFill>
              </a:rPr>
              <a:t>0.4</a:t>
            </a:r>
            <a:r>
              <a:rPr lang="ja-JP" altLang="en-US" sz="1200" dirty="0">
                <a:solidFill>
                  <a:schemeClr val="tx1">
                    <a:lumMod val="85000"/>
                    <a:lumOff val="15000"/>
                  </a:schemeClr>
                </a:solidFill>
              </a:rPr>
              <a:t>件であり、期間全体を通して不正プログラム／スパイウェアはそれほど目立たなかったと</a:t>
            </a:r>
            <a:r>
              <a:rPr lang="ja-JP" altLang="en-US" sz="1200" dirty="0" smtClean="0">
                <a:solidFill>
                  <a:schemeClr val="tx1">
                    <a:lumMod val="85000"/>
                    <a:lumOff val="15000"/>
                  </a:schemeClr>
                </a:solidFill>
              </a:rPr>
              <a:t>言える。</a:t>
            </a:r>
            <a:endParaRPr lang="ja-JP" altLang="en-US" sz="1200" dirty="0">
              <a:solidFill>
                <a:schemeClr val="tx1">
                  <a:lumMod val="85000"/>
                  <a:lumOff val="15000"/>
                </a:schemeClr>
              </a:solidFill>
            </a:endParaRPr>
          </a:p>
        </p:txBody>
      </p:sp>
      <p:graphicFrame>
        <p:nvGraphicFramePr>
          <p:cNvPr id="25" name="表 24"/>
          <p:cNvGraphicFramePr>
            <a:graphicFrameLocks noGrp="1"/>
          </p:cNvGraphicFramePr>
          <p:nvPr>
            <p:extLst>
              <p:ext uri="{D42A27DB-BD31-4B8C-83A1-F6EECF244321}">
                <p14:modId xmlns:p14="http://schemas.microsoft.com/office/powerpoint/2010/main" val="597748879"/>
              </p:ext>
            </p:extLst>
          </p:nvPr>
        </p:nvGraphicFramePr>
        <p:xfrm>
          <a:off x="466014" y="3819378"/>
          <a:ext cx="4435776" cy="1014891"/>
        </p:xfrm>
        <a:graphic>
          <a:graphicData uri="http://schemas.openxmlformats.org/drawingml/2006/table">
            <a:tbl>
              <a:tblPr firstRow="1" bandRow="1"/>
              <a:tblGrid>
                <a:gridCol w="1289768">
                  <a:extLst>
                    <a:ext uri="{9D8B030D-6E8A-4147-A177-3AD203B41FA5}">
                      <a16:colId xmlns:a16="http://schemas.microsoft.com/office/drawing/2014/main" val="383831615"/>
                    </a:ext>
                  </a:extLst>
                </a:gridCol>
                <a:gridCol w="786502">
                  <a:extLst>
                    <a:ext uri="{9D8B030D-6E8A-4147-A177-3AD203B41FA5}">
                      <a16:colId xmlns:a16="http://schemas.microsoft.com/office/drawing/2014/main" val="1667560950"/>
                    </a:ext>
                  </a:extLst>
                </a:gridCol>
                <a:gridCol w="786502">
                  <a:extLst>
                    <a:ext uri="{9D8B030D-6E8A-4147-A177-3AD203B41FA5}">
                      <a16:colId xmlns:a16="http://schemas.microsoft.com/office/drawing/2014/main" val="1224620024"/>
                    </a:ext>
                  </a:extLst>
                </a:gridCol>
                <a:gridCol w="786502">
                  <a:extLst>
                    <a:ext uri="{9D8B030D-6E8A-4147-A177-3AD203B41FA5}">
                      <a16:colId xmlns:a16="http://schemas.microsoft.com/office/drawing/2014/main" val="879685813"/>
                    </a:ext>
                  </a:extLst>
                </a:gridCol>
                <a:gridCol w="786502">
                  <a:extLst>
                    <a:ext uri="{9D8B030D-6E8A-4147-A177-3AD203B41FA5}">
                      <a16:colId xmlns:a16="http://schemas.microsoft.com/office/drawing/2014/main" val="624412412"/>
                    </a:ext>
                  </a:extLst>
                </a:gridCol>
              </a:tblGrid>
              <a:tr h="163157">
                <a:tc>
                  <a:txBody>
                    <a:bodyPr/>
                    <a:lstStyle/>
                    <a:p>
                      <a:pPr marL="0" algn="ctr" defTabSz="1219170" rtl="0" eaLnBrk="1" latinLnBrk="0" hangingPunct="1"/>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3</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r>
                        <a:rPr kumimoji="1" lang="en-US" altLang="ja-JP" sz="1050" b="1" kern="1200" baseline="300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endParaRPr kumimoji="1" lang="ja-JP" altLang="en-US" sz="1050" b="1" kern="1200" baseline="300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0040918"/>
                  </a:ext>
                </a:extLst>
              </a:tr>
              <a:tr h="28241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社数</a:t>
                      </a:r>
                      <a:r>
                        <a:rPr lang="en-US" altLang="ja-JP" sz="1050" b="0" i="0" u="none" strike="noStrike" baseline="300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※2</a:t>
                      </a: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altLang="ja-JP" sz="1100" kern="100" dirty="0" smtClea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2(2)</a:t>
                      </a: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60 (58)</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98 (93)</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99 (91)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82934677"/>
                  </a:ext>
                </a:extLst>
              </a:tr>
              <a:tr h="28241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検知件数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altLang="ja-JP" sz="1100" kern="100" dirty="0" smtClea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22</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8</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5</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42035889"/>
                  </a:ext>
                </a:extLst>
              </a:tr>
              <a:tr h="28241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1</a:t>
                      </a: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社あたり検知件数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altLang="ja-JP" sz="1100" kern="100" dirty="0" smtClea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0.4</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03737265"/>
                  </a:ext>
                </a:extLst>
              </a:tr>
            </a:tbl>
          </a:graphicData>
        </a:graphic>
      </p:graphicFrame>
      <p:sp>
        <p:nvSpPr>
          <p:cNvPr id="26" name="テキスト ボックス 25"/>
          <p:cNvSpPr txBox="1"/>
          <p:nvPr/>
        </p:nvSpPr>
        <p:spPr bwMode="auto">
          <a:xfrm>
            <a:off x="5149564" y="6188161"/>
            <a:ext cx="3876680" cy="417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月」は</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2021</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日までが対象。</a:t>
            </a:r>
            <a:endPar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eaLnBrk="1" hangingPunct="1"/>
            <a:r>
              <a:rPr kumimoji="1"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　括弧内は</a:t>
            </a:r>
            <a:r>
              <a:rPr kumimoji="1"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UTM</a:t>
            </a:r>
            <a:r>
              <a:rPr kumimoji="1"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設置企業のうちデータ送受信のあった企業数。</a:t>
            </a:r>
            <a:endParaRPr kumimoji="1" lang="ja-JP" altLang="en-US" sz="105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p:cNvSpPr txBox="1"/>
          <p:nvPr/>
        </p:nvSpPr>
        <p:spPr bwMode="auto">
          <a:xfrm>
            <a:off x="4886577" y="1728391"/>
            <a:ext cx="1078157"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不正侵入</a:t>
            </a:r>
            <a:endParaRPr lang="ja-JP" altLang="en-US" dirty="0"/>
          </a:p>
        </p:txBody>
      </p:sp>
      <p:sp>
        <p:nvSpPr>
          <p:cNvPr id="33" name="正方形/長方形 32"/>
          <p:cNvSpPr/>
          <p:nvPr/>
        </p:nvSpPr>
        <p:spPr>
          <a:xfrm>
            <a:off x="236063" y="4903044"/>
            <a:ext cx="4546779" cy="1015663"/>
          </a:xfrm>
          <a:prstGeom prst="rect">
            <a:avLst/>
          </a:prstGeom>
        </p:spPr>
        <p:txBody>
          <a:bodyPr wrap="square">
            <a:spAutoFit/>
          </a:bodyPr>
          <a:lstStyle/>
          <a:p>
            <a:pPr marL="171450" indent="-171450">
              <a:buFont typeface="Arial" panose="020B0604020202020204" pitchFamily="34" charset="0"/>
              <a:buChar char="•"/>
            </a:pPr>
            <a:r>
              <a:rPr lang="ja-JP" altLang="en-US" sz="1200" dirty="0">
                <a:solidFill>
                  <a:schemeClr val="tx1">
                    <a:lumMod val="85000"/>
                    <a:lumOff val="15000"/>
                  </a:schemeClr>
                </a:solidFill>
              </a:rPr>
              <a:t>また</a:t>
            </a:r>
            <a:r>
              <a:rPr lang="ja-JP" altLang="en-US" sz="1200" dirty="0" smtClean="0">
                <a:solidFill>
                  <a:schemeClr val="tx1">
                    <a:lumMod val="85000"/>
                    <a:lumOff val="15000"/>
                  </a:schemeClr>
                </a:solidFill>
              </a:rPr>
              <a:t>、プログラム</a:t>
            </a:r>
            <a:r>
              <a:rPr lang="ja-JP" altLang="en-US" sz="1200" dirty="0">
                <a:solidFill>
                  <a:schemeClr val="tx1">
                    <a:lumMod val="85000"/>
                    <a:lumOff val="15000"/>
                  </a:schemeClr>
                </a:solidFill>
              </a:rPr>
              <a:t>名称別の件数内訳でみる</a:t>
            </a:r>
            <a:r>
              <a:rPr lang="ja-JP" altLang="en-US" sz="1200" dirty="0" smtClean="0">
                <a:solidFill>
                  <a:schemeClr val="tx1">
                    <a:lumMod val="85000"/>
                    <a:lumOff val="15000"/>
                  </a:schemeClr>
                </a:solidFill>
              </a:rPr>
              <a:t>と、</a:t>
            </a:r>
            <a:r>
              <a:rPr lang="en-US" altLang="ja-JP" sz="1200" dirty="0" smtClean="0">
                <a:solidFill>
                  <a:schemeClr val="tx1">
                    <a:lumMod val="85000"/>
                    <a:lumOff val="15000"/>
                  </a:schemeClr>
                </a:solidFill>
              </a:rPr>
              <a:t>35</a:t>
            </a:r>
            <a:r>
              <a:rPr lang="ja-JP" altLang="en-US" sz="1200" dirty="0" smtClean="0">
                <a:solidFill>
                  <a:schemeClr val="tx1">
                    <a:lumMod val="85000"/>
                    <a:lumOff val="15000"/>
                  </a:schemeClr>
                </a:solidFill>
              </a:rPr>
              <a:t>種類の様々なプログラム</a:t>
            </a:r>
            <a:r>
              <a:rPr lang="ja-JP" altLang="en-US" sz="1200" dirty="0">
                <a:solidFill>
                  <a:schemeClr val="tx1">
                    <a:lumMod val="85000"/>
                    <a:lumOff val="15000"/>
                  </a:schemeClr>
                </a:solidFill>
              </a:rPr>
              <a:t>が存在しており、中でも表計算関連ファイル（拡張子が</a:t>
            </a:r>
            <a:r>
              <a:rPr lang="en-US" altLang="ja-JP" sz="1200" dirty="0">
                <a:solidFill>
                  <a:schemeClr val="tx1">
                    <a:lumMod val="85000"/>
                    <a:lumOff val="15000"/>
                  </a:schemeClr>
                </a:solidFill>
              </a:rPr>
              <a:t>.</a:t>
            </a:r>
            <a:r>
              <a:rPr lang="en-US" altLang="ja-JP" sz="1200" dirty="0" err="1">
                <a:solidFill>
                  <a:schemeClr val="tx1">
                    <a:lumMod val="85000"/>
                    <a:lumOff val="15000"/>
                  </a:schemeClr>
                </a:solidFill>
              </a:rPr>
              <a:t>xlsm</a:t>
            </a:r>
            <a:r>
              <a:rPr lang="ja-JP" altLang="en-US" sz="1200" dirty="0">
                <a:solidFill>
                  <a:schemeClr val="tx1">
                    <a:lumMod val="85000"/>
                    <a:lumOff val="15000"/>
                  </a:schemeClr>
                </a:solidFill>
              </a:rPr>
              <a:t>）が複数検知された。</a:t>
            </a:r>
            <a:r>
              <a:rPr lang="ja-JP" altLang="en-US" sz="1200" b="1" u="sng" dirty="0">
                <a:solidFill>
                  <a:schemeClr val="tx1">
                    <a:lumMod val="85000"/>
                    <a:lumOff val="15000"/>
                  </a:schemeClr>
                </a:solidFill>
              </a:rPr>
              <a:t>表計算関連ファイルのように業務上利用頻度が高いと思われるファイルに不正プログラムが含まれるのは特徴の一つと</a:t>
            </a:r>
            <a:r>
              <a:rPr lang="ja-JP" altLang="en-US" sz="1200" b="1" u="sng" dirty="0" smtClean="0">
                <a:solidFill>
                  <a:schemeClr val="tx1">
                    <a:lumMod val="85000"/>
                    <a:lumOff val="15000"/>
                  </a:schemeClr>
                </a:solidFill>
              </a:rPr>
              <a:t>いえる。</a:t>
            </a:r>
            <a:endParaRPr lang="ja-JP" altLang="en-US" sz="1200" b="1" u="sng" dirty="0">
              <a:solidFill>
                <a:schemeClr val="tx1">
                  <a:lumMod val="85000"/>
                  <a:lumOff val="15000"/>
                </a:schemeClr>
              </a:solidFill>
            </a:endParaRPr>
          </a:p>
        </p:txBody>
      </p:sp>
      <p:sp>
        <p:nvSpPr>
          <p:cNvPr id="35" name="正方形/長方形 34"/>
          <p:cNvSpPr/>
          <p:nvPr/>
        </p:nvSpPr>
        <p:spPr>
          <a:xfrm>
            <a:off x="365790" y="2009275"/>
            <a:ext cx="4536000" cy="738664"/>
          </a:xfrm>
          <a:prstGeom prst="rect">
            <a:avLst/>
          </a:prstGeom>
          <a:solidFill>
            <a:schemeClr val="bg1">
              <a:lumMod val="95000"/>
            </a:schemeClr>
          </a:solidFill>
          <a:ln w="3175">
            <a:solidFill>
              <a:schemeClr val="tx1">
                <a:lumMod val="50000"/>
                <a:lumOff val="50000"/>
              </a:schemeClr>
            </a:solidFill>
          </a:ln>
        </p:spPr>
        <p:txBody>
          <a:bodyPr wrap="square">
            <a:spAutoFit/>
          </a:bodyPr>
          <a:lstStyle/>
          <a:p>
            <a:pPr marL="171450" indent="-171450">
              <a:buFont typeface="Arial" panose="020B0604020202020204" pitchFamily="34" charset="0"/>
              <a:buChar char="•"/>
            </a:pPr>
            <a:r>
              <a:rPr lang="ja-JP" altLang="en-US" sz="1050" dirty="0">
                <a:solidFill>
                  <a:schemeClr val="tx1">
                    <a:lumMod val="85000"/>
                    <a:lumOff val="15000"/>
                  </a:schemeClr>
                </a:solidFill>
              </a:rPr>
              <a:t>「不正プログラム／スパイウェア」は、コンピュータが不正に操作され、社内の情報をインターネットに対して送り出してしまう脅威がある。</a:t>
            </a:r>
            <a:endParaRPr lang="en-US" altLang="ja-JP" sz="1050" dirty="0">
              <a:solidFill>
                <a:schemeClr val="tx1">
                  <a:lumMod val="85000"/>
                  <a:lumOff val="15000"/>
                </a:schemeClr>
              </a:solidFill>
            </a:endParaRPr>
          </a:p>
          <a:p>
            <a:pPr marL="171450" indent="-171450">
              <a:buFont typeface="Arial" panose="020B0604020202020204" pitchFamily="34" charset="0"/>
              <a:buChar char="•"/>
            </a:pPr>
            <a:r>
              <a:rPr lang="en-US" altLang="ja-JP" sz="1050" dirty="0">
                <a:solidFill>
                  <a:schemeClr val="tx1">
                    <a:lumMod val="85000"/>
                    <a:lumOff val="15000"/>
                  </a:schemeClr>
                </a:solidFill>
              </a:rPr>
              <a:t>UTM</a:t>
            </a:r>
            <a:r>
              <a:rPr lang="ja-JP" altLang="en-US" sz="1050" dirty="0">
                <a:solidFill>
                  <a:schemeClr val="tx1">
                    <a:lumMod val="85000"/>
                    <a:lumOff val="15000"/>
                  </a:schemeClr>
                </a:solidFill>
              </a:rPr>
              <a:t>により、不正な通信、プログラムによる攻撃を検知し、どのような通信が行われているかを判別し、内部感染を早期に発見できる。</a:t>
            </a:r>
            <a:endParaRPr lang="en-US" altLang="ja-JP" sz="1050" dirty="0">
              <a:solidFill>
                <a:schemeClr val="tx1">
                  <a:lumMod val="85000"/>
                  <a:lumOff val="15000"/>
                </a:schemeClr>
              </a:solidFill>
            </a:endParaRPr>
          </a:p>
        </p:txBody>
      </p:sp>
      <p:sp>
        <p:nvSpPr>
          <p:cNvPr id="37" name="正方形/長方形 36"/>
          <p:cNvSpPr/>
          <p:nvPr/>
        </p:nvSpPr>
        <p:spPr>
          <a:xfrm>
            <a:off x="5031508" y="2009275"/>
            <a:ext cx="4536000" cy="738664"/>
          </a:xfrm>
          <a:prstGeom prst="rect">
            <a:avLst/>
          </a:prstGeom>
          <a:solidFill>
            <a:schemeClr val="bg1">
              <a:lumMod val="95000"/>
            </a:schemeClr>
          </a:solidFill>
          <a:ln w="3175">
            <a:solidFill>
              <a:schemeClr val="tx1">
                <a:lumMod val="50000"/>
                <a:lumOff val="50000"/>
              </a:schemeClr>
            </a:solidFill>
          </a:ln>
        </p:spPr>
        <p:txBody>
          <a:bodyPr wrap="square">
            <a:noAutofit/>
          </a:bodyPr>
          <a:lstStyle/>
          <a:p>
            <a:pPr marL="171450" indent="-171450">
              <a:buFont typeface="Arial" panose="020B0604020202020204" pitchFamily="34" charset="0"/>
              <a:buChar char="•"/>
            </a:pPr>
            <a:r>
              <a:rPr lang="ja-JP" altLang="en-US" sz="1050" dirty="0">
                <a:solidFill>
                  <a:schemeClr val="tx1">
                    <a:lumMod val="85000"/>
                    <a:lumOff val="15000"/>
                  </a:schemeClr>
                </a:solidFill>
              </a:rPr>
              <a:t>「不正</a:t>
            </a:r>
            <a:r>
              <a:rPr lang="ja-JP" altLang="en-US" sz="1050" dirty="0" smtClean="0">
                <a:solidFill>
                  <a:schemeClr val="tx1">
                    <a:lumMod val="85000"/>
                    <a:lumOff val="15000"/>
                  </a:schemeClr>
                </a:solidFill>
              </a:rPr>
              <a:t>侵入」</a:t>
            </a:r>
            <a:r>
              <a:rPr lang="ja-JP" altLang="en-US" sz="1050" dirty="0">
                <a:solidFill>
                  <a:schemeClr val="tx1">
                    <a:lumMod val="85000"/>
                    <a:lumOff val="15000"/>
                  </a:schemeClr>
                </a:solidFill>
              </a:rPr>
              <a:t>は、ソフトウェアやネットワークの脆弱性を利用してシステムが乗っとられたり、その結果機密情報が漏えいしてしまったりする脅威がある</a:t>
            </a:r>
            <a:r>
              <a:rPr lang="ja-JP" altLang="en-US" sz="1050" dirty="0" smtClean="0">
                <a:solidFill>
                  <a:schemeClr val="tx1">
                    <a:lumMod val="85000"/>
                    <a:lumOff val="15000"/>
                  </a:schemeClr>
                </a:solidFill>
              </a:rPr>
              <a:t>。</a:t>
            </a:r>
            <a:endParaRPr lang="en-US" altLang="ja-JP" sz="1050" dirty="0" smtClean="0">
              <a:solidFill>
                <a:schemeClr val="tx1">
                  <a:lumMod val="85000"/>
                  <a:lumOff val="15000"/>
                </a:schemeClr>
              </a:solidFill>
            </a:endParaRPr>
          </a:p>
          <a:p>
            <a:pPr marL="171450" indent="-171450">
              <a:buFont typeface="Arial" panose="020B0604020202020204" pitchFamily="34" charset="0"/>
              <a:buChar char="•"/>
            </a:pPr>
            <a:r>
              <a:rPr lang="en-US" altLang="ja-JP" sz="1050" dirty="0" smtClean="0">
                <a:solidFill>
                  <a:schemeClr val="tx1">
                    <a:lumMod val="85000"/>
                    <a:lumOff val="15000"/>
                  </a:schemeClr>
                </a:solidFill>
              </a:rPr>
              <a:t>UTM</a:t>
            </a:r>
            <a:r>
              <a:rPr lang="ja-JP" altLang="en-US" sz="1050" dirty="0">
                <a:solidFill>
                  <a:schemeClr val="tx1">
                    <a:lumMod val="85000"/>
                    <a:lumOff val="15000"/>
                  </a:schemeClr>
                </a:solidFill>
              </a:rPr>
              <a:t>により、ソフトウェアやネットワークの脆弱性をついた攻撃と疑われる通信を検知しブロックできる。</a:t>
            </a:r>
            <a:endParaRPr lang="en-US" altLang="ja-JP" sz="1050" dirty="0">
              <a:solidFill>
                <a:schemeClr val="tx1">
                  <a:lumMod val="85000"/>
                  <a:lumOff val="15000"/>
                </a:schemeClr>
              </a:solidFill>
            </a:endParaRPr>
          </a:p>
        </p:txBody>
      </p:sp>
      <p:sp>
        <p:nvSpPr>
          <p:cNvPr id="38" name="正方形/長方形 37"/>
          <p:cNvSpPr/>
          <p:nvPr/>
        </p:nvSpPr>
        <p:spPr>
          <a:xfrm>
            <a:off x="5031508" y="2818282"/>
            <a:ext cx="4536000" cy="646331"/>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支援期間中に</a:t>
            </a:r>
            <a:r>
              <a:rPr lang="ja-JP" altLang="en-US" sz="1200" dirty="0">
                <a:solidFill>
                  <a:schemeClr val="tx1">
                    <a:lumMod val="85000"/>
                    <a:lumOff val="15000"/>
                  </a:schemeClr>
                </a:solidFill>
              </a:rPr>
              <a:t>「不正侵入検知（</a:t>
            </a:r>
            <a:r>
              <a:rPr lang="en-US" altLang="ja-JP" sz="1200" dirty="0">
                <a:solidFill>
                  <a:schemeClr val="tx1">
                    <a:lumMod val="85000"/>
                    <a:lumOff val="15000"/>
                  </a:schemeClr>
                </a:solidFill>
              </a:rPr>
              <a:t>IPS</a:t>
            </a:r>
            <a:r>
              <a:rPr lang="ja-JP" altLang="en-US" sz="1200" dirty="0">
                <a:solidFill>
                  <a:schemeClr val="tx1">
                    <a:lumMod val="85000"/>
                    <a:lumOff val="15000"/>
                  </a:schemeClr>
                </a:solidFill>
              </a:rPr>
              <a:t>）」を検知したマッチ回数は</a:t>
            </a:r>
            <a:r>
              <a:rPr lang="ja-JP" altLang="en-US" sz="1200" dirty="0" smtClean="0">
                <a:solidFill>
                  <a:schemeClr val="tx1">
                    <a:lumMod val="85000"/>
                    <a:lumOff val="15000"/>
                  </a:schemeClr>
                </a:solidFill>
              </a:rPr>
              <a:t>、</a:t>
            </a:r>
            <a:r>
              <a:rPr lang="ja-JP" altLang="en-US" sz="1200" b="1" u="sng" dirty="0" smtClean="0">
                <a:solidFill>
                  <a:schemeClr val="tx1">
                    <a:lumMod val="85000"/>
                    <a:lumOff val="15000"/>
                  </a:schemeClr>
                </a:solidFill>
              </a:rPr>
              <a:t>月別</a:t>
            </a:r>
            <a:r>
              <a:rPr lang="ja-JP" altLang="en-US" sz="1200" b="1" u="sng" dirty="0">
                <a:solidFill>
                  <a:schemeClr val="tx1">
                    <a:lumMod val="85000"/>
                    <a:lumOff val="15000"/>
                  </a:schemeClr>
                </a:solidFill>
              </a:rPr>
              <a:t>の変化を</a:t>
            </a:r>
            <a:r>
              <a:rPr lang="en-US" altLang="ja-JP" sz="1200" b="1" u="sng" dirty="0">
                <a:solidFill>
                  <a:schemeClr val="tx1">
                    <a:lumMod val="85000"/>
                    <a:lumOff val="15000"/>
                  </a:schemeClr>
                </a:solidFill>
              </a:rPr>
              <a:t>1</a:t>
            </a:r>
            <a:r>
              <a:rPr lang="ja-JP" altLang="en-US" sz="1200" b="1" u="sng" dirty="0">
                <a:solidFill>
                  <a:schemeClr val="tx1">
                    <a:lumMod val="85000"/>
                    <a:lumOff val="15000"/>
                  </a:schemeClr>
                </a:solidFill>
              </a:rPr>
              <a:t>社あたりマッチ件数でみても、</a:t>
            </a:r>
            <a:r>
              <a:rPr lang="en-US" altLang="ja-JP" sz="1200" b="1" u="sng" dirty="0">
                <a:solidFill>
                  <a:schemeClr val="tx1">
                    <a:lumMod val="85000"/>
                    <a:lumOff val="15000"/>
                  </a:schemeClr>
                </a:solidFill>
              </a:rPr>
              <a:t>2021</a:t>
            </a:r>
            <a:r>
              <a:rPr lang="ja-JP" altLang="en-US" sz="1200" b="1" u="sng" dirty="0">
                <a:solidFill>
                  <a:schemeClr val="tx1">
                    <a:lumMod val="85000"/>
                    <a:lumOff val="15000"/>
                  </a:schemeClr>
                </a:solidFill>
              </a:rPr>
              <a:t>年</a:t>
            </a:r>
            <a:r>
              <a:rPr lang="en-US" altLang="ja-JP" sz="1200" b="1" u="sng" dirty="0">
                <a:solidFill>
                  <a:schemeClr val="tx1">
                    <a:lumMod val="85000"/>
                    <a:lumOff val="15000"/>
                  </a:schemeClr>
                </a:solidFill>
              </a:rPr>
              <a:t>2</a:t>
            </a:r>
            <a:r>
              <a:rPr lang="ja-JP" altLang="en-US" sz="1200" b="1" u="sng" dirty="0">
                <a:solidFill>
                  <a:schemeClr val="tx1">
                    <a:lumMod val="85000"/>
                    <a:lumOff val="15000"/>
                  </a:schemeClr>
                </a:solidFill>
              </a:rPr>
              <a:t>月の多さが際立っている</a:t>
            </a:r>
            <a:r>
              <a:rPr lang="ja-JP" altLang="en-US" sz="1200" dirty="0">
                <a:solidFill>
                  <a:schemeClr val="tx1">
                    <a:lumMod val="85000"/>
                    <a:lumOff val="15000"/>
                  </a:schemeClr>
                </a:solidFill>
              </a:rPr>
              <a:t>。</a:t>
            </a:r>
          </a:p>
        </p:txBody>
      </p:sp>
      <p:graphicFrame>
        <p:nvGraphicFramePr>
          <p:cNvPr id="39" name="表 38"/>
          <p:cNvGraphicFramePr>
            <a:graphicFrameLocks noGrp="1"/>
          </p:cNvGraphicFramePr>
          <p:nvPr>
            <p:extLst>
              <p:ext uri="{D42A27DB-BD31-4B8C-83A1-F6EECF244321}">
                <p14:modId xmlns:p14="http://schemas.microsoft.com/office/powerpoint/2010/main" val="3071710800"/>
              </p:ext>
            </p:extLst>
          </p:nvPr>
        </p:nvGraphicFramePr>
        <p:xfrm>
          <a:off x="5118119" y="3550279"/>
          <a:ext cx="4435777" cy="1011600"/>
        </p:xfrm>
        <a:graphic>
          <a:graphicData uri="http://schemas.openxmlformats.org/drawingml/2006/table">
            <a:tbl>
              <a:tblPr firstRow="1" bandRow="1"/>
              <a:tblGrid>
                <a:gridCol w="1274881">
                  <a:extLst>
                    <a:ext uri="{9D8B030D-6E8A-4147-A177-3AD203B41FA5}">
                      <a16:colId xmlns:a16="http://schemas.microsoft.com/office/drawing/2014/main" val="383831615"/>
                    </a:ext>
                  </a:extLst>
                </a:gridCol>
                <a:gridCol w="790224">
                  <a:extLst>
                    <a:ext uri="{9D8B030D-6E8A-4147-A177-3AD203B41FA5}">
                      <a16:colId xmlns:a16="http://schemas.microsoft.com/office/drawing/2014/main" val="1667560950"/>
                    </a:ext>
                  </a:extLst>
                </a:gridCol>
                <a:gridCol w="790224">
                  <a:extLst>
                    <a:ext uri="{9D8B030D-6E8A-4147-A177-3AD203B41FA5}">
                      <a16:colId xmlns:a16="http://schemas.microsoft.com/office/drawing/2014/main" val="1224620024"/>
                    </a:ext>
                  </a:extLst>
                </a:gridCol>
                <a:gridCol w="790224">
                  <a:extLst>
                    <a:ext uri="{9D8B030D-6E8A-4147-A177-3AD203B41FA5}">
                      <a16:colId xmlns:a16="http://schemas.microsoft.com/office/drawing/2014/main" val="879685813"/>
                    </a:ext>
                  </a:extLst>
                </a:gridCol>
                <a:gridCol w="790224">
                  <a:extLst>
                    <a:ext uri="{9D8B030D-6E8A-4147-A177-3AD203B41FA5}">
                      <a16:colId xmlns:a16="http://schemas.microsoft.com/office/drawing/2014/main" val="624412412"/>
                    </a:ext>
                  </a:extLst>
                </a:gridCol>
              </a:tblGrid>
              <a:tr h="169200">
                <a:tc>
                  <a:txBody>
                    <a:bodyPr/>
                    <a:lstStyle/>
                    <a:p>
                      <a:pPr marL="0" algn="ctr" defTabSz="1219170" rtl="0" eaLnBrk="1" latinLnBrk="0" hangingPunct="1"/>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12</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algn="ctr" defTabSz="1219170" rtl="0" eaLnBrk="1" latinLnBrk="0" hangingPunct="1"/>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3</a:t>
                      </a:r>
                      <a:r>
                        <a:rPr kumimoji="1" lang="ja-JP" altLang="en-US" sz="110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r>
                        <a:rPr kumimoji="1" lang="en-US" altLang="ja-JP" sz="1100" b="1" kern="1200" baseline="300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endParaRPr kumimoji="1" lang="ja-JP" altLang="en-US" sz="1100" b="1" kern="1200" baseline="300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0040918"/>
                  </a:ext>
                </a:extLst>
              </a:tr>
              <a:tr h="280800">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社数</a:t>
                      </a:r>
                      <a:r>
                        <a:rPr lang="en-US" altLang="ja-JP" sz="1050" b="0" i="0" u="none" strike="noStrike" baseline="300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※2</a:t>
                      </a: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2 (2)</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60 (58)</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98 (93)</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99 (91)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82934677"/>
                  </a:ext>
                </a:extLst>
              </a:tr>
              <a:tr h="280800">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マッチ件数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71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10,290</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111,106</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35,821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42035889"/>
                  </a:ext>
                </a:extLst>
              </a:tr>
              <a:tr h="280800">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1</a:t>
                      </a: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社あたりマッチ件数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35.5</a:t>
                      </a:r>
                      <a:endParaRPr lang="ja-JP" sz="1100" kern="10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177.4</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1,194.7</a:t>
                      </a:r>
                      <a:endParaRPr lang="ja-JP" sz="1100" kern="10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393.6</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03737265"/>
                  </a:ext>
                </a:extLst>
              </a:tr>
            </a:tbl>
          </a:graphicData>
        </a:graphic>
      </p:graphicFrame>
      <p:sp>
        <p:nvSpPr>
          <p:cNvPr id="40" name="正方形/長方形 39"/>
          <p:cNvSpPr/>
          <p:nvPr/>
        </p:nvSpPr>
        <p:spPr>
          <a:xfrm>
            <a:off x="5032007" y="4763965"/>
            <a:ext cx="4536000" cy="1015663"/>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ルール名称別の件数内訳でみると、複</a:t>
            </a:r>
            <a:r>
              <a:rPr lang="ja-JP" altLang="en-US" sz="1200" dirty="0">
                <a:solidFill>
                  <a:schemeClr val="tx1">
                    <a:lumMod val="85000"/>
                    <a:lumOff val="15000"/>
                  </a:schemeClr>
                </a:solidFill>
              </a:rPr>
              <a:t>数社で検知されたり、月を跨いで検知されたり</a:t>
            </a:r>
            <a:r>
              <a:rPr lang="ja-JP" altLang="en-US" sz="1200" dirty="0" smtClean="0">
                <a:solidFill>
                  <a:schemeClr val="tx1">
                    <a:lumMod val="85000"/>
                    <a:lumOff val="15000"/>
                  </a:schemeClr>
                </a:solidFill>
              </a:rPr>
              <a:t>する</a:t>
            </a:r>
            <a:r>
              <a:rPr lang="en-US" altLang="ja-JP" sz="1200" dirty="0" smtClean="0">
                <a:solidFill>
                  <a:schemeClr val="tx1">
                    <a:lumMod val="85000"/>
                    <a:lumOff val="15000"/>
                  </a:schemeClr>
                </a:solidFill>
              </a:rPr>
              <a:t>IPS</a:t>
            </a:r>
            <a:r>
              <a:rPr lang="ja-JP" altLang="en-US" sz="1200" dirty="0" smtClean="0">
                <a:solidFill>
                  <a:schemeClr val="tx1">
                    <a:lumMod val="85000"/>
                    <a:lumOff val="15000"/>
                  </a:schemeClr>
                </a:solidFill>
              </a:rPr>
              <a:t>ルール</a:t>
            </a:r>
            <a:r>
              <a:rPr lang="ja-JP" altLang="en-US" sz="1200" dirty="0">
                <a:solidFill>
                  <a:schemeClr val="tx1">
                    <a:lumMod val="85000"/>
                    <a:lumOff val="15000"/>
                  </a:schemeClr>
                </a:solidFill>
              </a:rPr>
              <a:t>が</a:t>
            </a:r>
            <a:r>
              <a:rPr lang="ja-JP" altLang="en-US" sz="1200" dirty="0" smtClean="0">
                <a:solidFill>
                  <a:schemeClr val="tx1">
                    <a:lumMod val="85000"/>
                    <a:lumOff val="15000"/>
                  </a:schemeClr>
                </a:solidFill>
              </a:rPr>
              <a:t>ある。</a:t>
            </a:r>
            <a:endParaRPr lang="ja-JP" altLang="en-US" sz="1200" dirty="0">
              <a:solidFill>
                <a:schemeClr val="tx1">
                  <a:lumMod val="85000"/>
                  <a:lumOff val="15000"/>
                </a:schemeClr>
              </a:solidFill>
            </a:endParaRPr>
          </a:p>
          <a:p>
            <a:pPr marL="171450" indent="-171450">
              <a:buFont typeface="Arial" panose="020B0604020202020204" pitchFamily="34" charset="0"/>
              <a:buChar char="•"/>
            </a:pPr>
            <a:r>
              <a:rPr lang="ja-JP" altLang="en-US" sz="1200" dirty="0">
                <a:solidFill>
                  <a:schemeClr val="tx1">
                    <a:lumMod val="85000"/>
                    <a:lumOff val="15000"/>
                  </a:schemeClr>
                </a:solidFill>
              </a:rPr>
              <a:t>また、</a:t>
            </a:r>
            <a:r>
              <a:rPr lang="en-US" altLang="ja-JP" sz="1200" dirty="0">
                <a:solidFill>
                  <a:schemeClr val="tx1">
                    <a:lumMod val="85000"/>
                    <a:lumOff val="15000"/>
                  </a:schemeClr>
                </a:solidFill>
              </a:rPr>
              <a:t>2021</a:t>
            </a:r>
            <a:r>
              <a:rPr lang="ja-JP" altLang="en-US" sz="1200" dirty="0">
                <a:solidFill>
                  <a:schemeClr val="tx1">
                    <a:lumMod val="85000"/>
                    <a:lumOff val="15000"/>
                  </a:schemeClr>
                </a:solidFill>
              </a:rPr>
              <a:t>年</a:t>
            </a:r>
            <a:r>
              <a:rPr lang="en-US" altLang="ja-JP" sz="1200" dirty="0">
                <a:solidFill>
                  <a:schemeClr val="tx1">
                    <a:lumMod val="85000"/>
                    <a:lumOff val="15000"/>
                  </a:schemeClr>
                </a:solidFill>
              </a:rPr>
              <a:t>1</a:t>
            </a:r>
            <a:r>
              <a:rPr lang="ja-JP" altLang="en-US" sz="1200" dirty="0">
                <a:solidFill>
                  <a:schemeClr val="tx1">
                    <a:lumMod val="85000"/>
                    <a:lumOff val="15000"/>
                  </a:schemeClr>
                </a:solidFill>
              </a:rPr>
              <a:t>月の第</a:t>
            </a:r>
            <a:r>
              <a:rPr lang="en-US" altLang="ja-JP" sz="1200" dirty="0">
                <a:solidFill>
                  <a:schemeClr val="tx1">
                    <a:lumMod val="85000"/>
                    <a:lumOff val="15000"/>
                  </a:schemeClr>
                </a:solidFill>
              </a:rPr>
              <a:t>1</a:t>
            </a:r>
            <a:r>
              <a:rPr lang="ja-JP" altLang="en-US" sz="1200" dirty="0">
                <a:solidFill>
                  <a:schemeClr val="tx1">
                    <a:lumMod val="85000"/>
                    <a:lumOff val="15000"/>
                  </a:schemeClr>
                </a:solidFill>
              </a:rPr>
              <a:t>位に</a:t>
            </a:r>
            <a:r>
              <a:rPr lang="ja-JP" altLang="en-US" sz="1200" dirty="0" smtClean="0">
                <a:solidFill>
                  <a:schemeClr val="tx1">
                    <a:lumMod val="85000"/>
                    <a:lumOff val="15000"/>
                  </a:schemeClr>
                </a:solidFill>
              </a:rPr>
              <a:t>なった</a:t>
            </a:r>
            <a:r>
              <a:rPr lang="en-US" altLang="ja-JP" sz="1200" dirty="0" smtClean="0">
                <a:solidFill>
                  <a:schemeClr val="tx1">
                    <a:lumMod val="85000"/>
                    <a:lumOff val="15000"/>
                  </a:schemeClr>
                </a:solidFill>
              </a:rPr>
              <a:t>IPS</a:t>
            </a:r>
            <a:r>
              <a:rPr lang="ja-JP" altLang="en-US" sz="1200" dirty="0" smtClean="0">
                <a:solidFill>
                  <a:schemeClr val="tx1">
                    <a:lumMod val="85000"/>
                    <a:lumOff val="15000"/>
                  </a:schemeClr>
                </a:solidFill>
              </a:rPr>
              <a:t>ルールは</a:t>
            </a:r>
            <a:r>
              <a:rPr lang="ja-JP" altLang="en-US" sz="1200" dirty="0">
                <a:solidFill>
                  <a:schemeClr val="tx1">
                    <a:lumMod val="85000"/>
                    <a:lumOff val="15000"/>
                  </a:schemeClr>
                </a:solidFill>
              </a:rPr>
              <a:t>、該当社数は</a:t>
            </a:r>
            <a:r>
              <a:rPr lang="en-US" altLang="ja-JP" sz="1200" dirty="0">
                <a:solidFill>
                  <a:schemeClr val="tx1">
                    <a:lumMod val="85000"/>
                    <a:lumOff val="15000"/>
                  </a:schemeClr>
                </a:solidFill>
              </a:rPr>
              <a:t>1</a:t>
            </a:r>
            <a:r>
              <a:rPr lang="ja-JP" altLang="en-US" sz="1200" dirty="0">
                <a:solidFill>
                  <a:schemeClr val="tx1">
                    <a:lumMod val="85000"/>
                    <a:lumOff val="15000"/>
                  </a:schemeClr>
                </a:solidFill>
              </a:rPr>
              <a:t>社ではあるが、</a:t>
            </a:r>
            <a:r>
              <a:rPr lang="en-US" altLang="ja-JP" sz="1200" dirty="0">
                <a:solidFill>
                  <a:schemeClr val="tx1">
                    <a:lumMod val="85000"/>
                    <a:lumOff val="15000"/>
                  </a:schemeClr>
                </a:solidFill>
              </a:rPr>
              <a:t>2</a:t>
            </a:r>
            <a:r>
              <a:rPr lang="ja-JP" altLang="en-US" sz="1200" dirty="0">
                <a:solidFill>
                  <a:schemeClr val="tx1">
                    <a:lumMod val="85000"/>
                    <a:lumOff val="15000"/>
                  </a:schemeClr>
                </a:solidFill>
              </a:rPr>
              <a:t>月、</a:t>
            </a:r>
            <a:r>
              <a:rPr lang="en-US" altLang="ja-JP" sz="1200" dirty="0">
                <a:solidFill>
                  <a:schemeClr val="tx1">
                    <a:lumMod val="85000"/>
                    <a:lumOff val="15000"/>
                  </a:schemeClr>
                </a:solidFill>
              </a:rPr>
              <a:t>3</a:t>
            </a:r>
            <a:r>
              <a:rPr lang="ja-JP" altLang="en-US" sz="1200" dirty="0">
                <a:solidFill>
                  <a:schemeClr val="tx1">
                    <a:lumMod val="85000"/>
                    <a:lumOff val="15000"/>
                  </a:schemeClr>
                </a:solidFill>
              </a:rPr>
              <a:t>月でも第</a:t>
            </a:r>
            <a:r>
              <a:rPr lang="en-US" altLang="ja-JP" sz="1200" dirty="0">
                <a:solidFill>
                  <a:schemeClr val="tx1">
                    <a:lumMod val="85000"/>
                    <a:lumOff val="15000"/>
                  </a:schemeClr>
                </a:solidFill>
              </a:rPr>
              <a:t>1</a:t>
            </a:r>
            <a:r>
              <a:rPr lang="ja-JP" altLang="en-US" sz="1200" dirty="0">
                <a:solidFill>
                  <a:schemeClr val="tx1">
                    <a:lumMod val="85000"/>
                    <a:lumOff val="15000"/>
                  </a:schemeClr>
                </a:solidFill>
              </a:rPr>
              <a:t>位に</a:t>
            </a:r>
            <a:r>
              <a:rPr lang="ja-JP" altLang="en-US" sz="1200" dirty="0" smtClean="0">
                <a:solidFill>
                  <a:schemeClr val="tx1">
                    <a:lumMod val="85000"/>
                    <a:lumOff val="15000"/>
                  </a:schemeClr>
                </a:solidFill>
              </a:rPr>
              <a:t>なっており</a:t>
            </a:r>
            <a:r>
              <a:rPr lang="ja-JP" altLang="en-US" sz="1200" dirty="0">
                <a:solidFill>
                  <a:schemeClr val="tx1">
                    <a:lumMod val="85000"/>
                    <a:lumOff val="15000"/>
                  </a:schemeClr>
                </a:solidFill>
              </a:rPr>
              <a:t>、この期間の特徴となっている</a:t>
            </a:r>
            <a:r>
              <a:rPr lang="ja-JP" altLang="en-US" sz="1200" dirty="0" smtClean="0">
                <a:solidFill>
                  <a:schemeClr val="tx1">
                    <a:lumMod val="85000"/>
                    <a:lumOff val="15000"/>
                  </a:schemeClr>
                </a:solidFill>
              </a:rPr>
              <a:t>。</a:t>
            </a:r>
            <a:endParaRPr lang="ja-JP" altLang="en-US" sz="1200" dirty="0">
              <a:solidFill>
                <a:schemeClr val="tx1">
                  <a:lumMod val="85000"/>
                  <a:lumOff val="15000"/>
                </a:schemeClr>
              </a:solidFill>
            </a:endParaRPr>
          </a:p>
        </p:txBody>
      </p:sp>
      <p:graphicFrame>
        <p:nvGraphicFramePr>
          <p:cNvPr id="41" name="表 40"/>
          <p:cNvGraphicFramePr>
            <a:graphicFrameLocks noGrp="1"/>
          </p:cNvGraphicFramePr>
          <p:nvPr>
            <p:extLst>
              <p:ext uri="{D42A27DB-BD31-4B8C-83A1-F6EECF244321}">
                <p14:modId xmlns:p14="http://schemas.microsoft.com/office/powerpoint/2010/main" val="3561965874"/>
              </p:ext>
            </p:extLst>
          </p:nvPr>
        </p:nvGraphicFramePr>
        <p:xfrm>
          <a:off x="451891" y="6090951"/>
          <a:ext cx="4434644" cy="425984"/>
        </p:xfrm>
        <a:graphic>
          <a:graphicData uri="http://schemas.openxmlformats.org/drawingml/2006/table">
            <a:tbl>
              <a:tblPr firstRow="1" bandRow="1"/>
              <a:tblGrid>
                <a:gridCol w="1029524">
                  <a:extLst>
                    <a:ext uri="{9D8B030D-6E8A-4147-A177-3AD203B41FA5}">
                      <a16:colId xmlns:a16="http://schemas.microsoft.com/office/drawing/2014/main" val="1765504116"/>
                    </a:ext>
                  </a:extLst>
                </a:gridCol>
                <a:gridCol w="1135040">
                  <a:extLst>
                    <a:ext uri="{9D8B030D-6E8A-4147-A177-3AD203B41FA5}">
                      <a16:colId xmlns:a16="http://schemas.microsoft.com/office/drawing/2014/main" val="3774162754"/>
                    </a:ext>
                  </a:extLst>
                </a:gridCol>
                <a:gridCol w="1135040">
                  <a:extLst>
                    <a:ext uri="{9D8B030D-6E8A-4147-A177-3AD203B41FA5}">
                      <a16:colId xmlns:a16="http://schemas.microsoft.com/office/drawing/2014/main" val="383831615"/>
                    </a:ext>
                  </a:extLst>
                </a:gridCol>
                <a:gridCol w="1135040">
                  <a:extLst>
                    <a:ext uri="{9D8B030D-6E8A-4147-A177-3AD203B41FA5}">
                      <a16:colId xmlns:a16="http://schemas.microsoft.com/office/drawing/2014/main" val="1667560950"/>
                    </a:ext>
                  </a:extLst>
                </a:gridCol>
              </a:tblGrid>
              <a:tr h="186344">
                <a:tc>
                  <a:txBody>
                    <a:bodyPr/>
                    <a:lstStyle/>
                    <a:p>
                      <a:pPr marL="0" algn="ctr" defTabSz="1219170" rtl="0" eaLnBrk="1" latinLnBrk="0" hangingPunct="1"/>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位　</a:t>
                      </a:r>
                      <a:r>
                        <a:rPr kumimoji="1" lang="en-US" altLang="ja-JP" sz="1050" b="1" kern="1200" dirty="0" err="1"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xlsm</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位　</a:t>
                      </a:r>
                      <a:r>
                        <a:rPr kumimoji="1" lang="en-US" altLang="ja-JP" sz="1050" b="1" kern="1200" dirty="0" err="1"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gz</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位　</a:t>
                      </a:r>
                      <a:r>
                        <a:rPr kumimoji="1" lang="en-US" altLang="ja-JP" sz="1050" b="1" kern="1200" dirty="0" err="1"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iso</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0040918"/>
                  </a:ext>
                </a:extLst>
              </a:tr>
              <a:tr h="212405">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baseline="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検知件数</a:t>
                      </a:r>
                      <a:endParaRPr lang="en-US" altLang="ja-JP" sz="1050" b="0" i="0" u="none" strike="noStrike" baseline="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lang="en-US" altLang="ja-JP" sz="1100" b="0" i="0" u="none" strike="noStrike" baseline="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15</a:t>
                      </a: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r" defTabSz="457200" rtl="0" eaLnBrk="1" fontAlgn="auto" latinLnBrk="0" hangingPunct="1">
                        <a:lnSpc>
                          <a:spcPct val="100000"/>
                        </a:lnSpc>
                        <a:spcBef>
                          <a:spcPts val="1200"/>
                        </a:spcBef>
                        <a:spcAft>
                          <a:spcPts val="0"/>
                        </a:spcAft>
                        <a:buClrTx/>
                        <a:buSzTx/>
                        <a:buFontTx/>
                        <a:buNone/>
                        <a:tabLst/>
                        <a:defRPr/>
                      </a:pPr>
                      <a:r>
                        <a:rPr lang="en-US" altLang="ja-JP" sz="1100" b="0" i="0" u="none" strike="noStrike" baseline="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3</a:t>
                      </a: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altLang="ja-JP" sz="1100" kern="100" dirty="0" smtClea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a:t>
                      </a: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82934677"/>
                  </a:ext>
                </a:extLst>
              </a:tr>
            </a:tbl>
          </a:graphicData>
        </a:graphic>
      </p:graphicFrame>
      <p:sp>
        <p:nvSpPr>
          <p:cNvPr id="42" name="テキスト ボックス 41"/>
          <p:cNvSpPr txBox="1"/>
          <p:nvPr/>
        </p:nvSpPr>
        <p:spPr bwMode="auto">
          <a:xfrm>
            <a:off x="303432" y="3603889"/>
            <a:ext cx="2395505" cy="2299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（不正プログラム・スパイウェア検知数）</a:t>
            </a:r>
            <a:endParaRPr kumimoji="1"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42"/>
          <p:cNvSpPr txBox="1"/>
          <p:nvPr/>
        </p:nvSpPr>
        <p:spPr bwMode="auto">
          <a:xfrm>
            <a:off x="272999" y="5892434"/>
            <a:ext cx="3876680" cy="2299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ja-JP" altLang="en-US"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（不正プログラム・スパイウェアを検知した上位拡張子と検知数）</a:t>
            </a:r>
            <a:endParaRPr kumimoji="1" lang="en-US" altLang="ja-JP" sz="11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7961973" y="4291786"/>
            <a:ext cx="795077" cy="255888"/>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7241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pPr fontAlgn="base">
              <a:spcBef>
                <a:spcPct val="0"/>
              </a:spcBef>
              <a:spcAft>
                <a:spcPct val="0"/>
              </a:spcAft>
              <a:defRPr/>
            </a:pPr>
            <a:fld id="{E4C36D2C-0B9E-4811-8429-72763C94C2BF}" type="slidenum">
              <a:rPr lang="en-US" altLang="ja-JP" smtClean="0">
                <a:ea typeface="HGP創英角ｺﾞｼｯｸUB" pitchFamily="50" charset="-128"/>
              </a:rPr>
              <a:pPr fontAlgn="base">
                <a:spcBef>
                  <a:spcPct val="0"/>
                </a:spcBef>
                <a:spcAft>
                  <a:spcPct val="0"/>
                </a:spcAft>
                <a:defRPr/>
              </a:pPr>
              <a:t>8</a:t>
            </a:fld>
            <a:endParaRPr lang="en-US" altLang="ja-JP" dirty="0">
              <a:ea typeface="HGP創英角ｺﾞｼｯｸUB" pitchFamily="50" charset="-128"/>
            </a:endParaRPr>
          </a:p>
        </p:txBody>
      </p:sp>
      <p:sp>
        <p:nvSpPr>
          <p:cNvPr id="3" name="タイトル 2"/>
          <p:cNvSpPr>
            <a:spLocks noGrp="1"/>
          </p:cNvSpPr>
          <p:nvPr>
            <p:ph type="title"/>
          </p:nvPr>
        </p:nvSpPr>
        <p:spPr/>
        <p:txBody>
          <a:bodyPr/>
          <a:lstStyle/>
          <a:p>
            <a:pPr defTabSz="931863"/>
            <a:r>
              <a:rPr kumimoji="1" lang="ja-JP" altLang="en-US" dirty="0" smtClean="0"/>
              <a:t>５．支援期間中のサイバーセキュリティ脅威の状況と支援状況　～</a:t>
            </a:r>
            <a:r>
              <a:rPr kumimoji="1" lang="en-US" altLang="ja-JP" dirty="0" smtClean="0"/>
              <a:t>UTM</a:t>
            </a:r>
            <a:r>
              <a:rPr kumimoji="1" lang="ja-JP" altLang="en-US" dirty="0" smtClean="0"/>
              <a:t>のログ分析～</a:t>
            </a:r>
            <a:endParaRPr kumimoji="1" lang="ja-JP" altLang="en-US" dirty="0"/>
          </a:p>
        </p:txBody>
      </p:sp>
      <p:sp>
        <p:nvSpPr>
          <p:cNvPr id="4" name="正方形/長方形 3"/>
          <p:cNvSpPr/>
          <p:nvPr/>
        </p:nvSpPr>
        <p:spPr>
          <a:xfrm>
            <a:off x="272999" y="624416"/>
            <a:ext cx="9360001" cy="789605"/>
          </a:xfrm>
          <a:prstGeom prst="rect">
            <a:avLst/>
          </a:prstGeom>
          <a:solidFill>
            <a:srgbClr val="FFFFC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「不正サイト」、「スパムメール」は、多く検知され、</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社あたりで見ても年度末に向けて増加傾向であることが特徴的。（</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月はログ分析対象期間は</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3/12</a:t>
            </a:r>
            <a:r>
              <a:rPr lang="ja-JP" altLang="en-US" sz="1500" dirty="0" err="1"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まで</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となっており、前月以前より検知期間が短いため）</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63525" indent="-263525">
              <a:buFont typeface="Wingdings" panose="05000000000000000000" pitchFamily="2" charset="2"/>
              <a:buChar char="l"/>
            </a:pP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「ランサムウェア」、「</a:t>
            </a:r>
            <a:r>
              <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C&amp;C</a:t>
            </a:r>
            <a:r>
              <a:rPr lang="ja-JP" altLang="en-US"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コールバック」は、目立った検知はなかった。</a:t>
            </a:r>
            <a:endParaRPr lang="en-US" altLang="ja-JP" sz="15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bwMode="auto">
          <a:xfrm>
            <a:off x="285878" y="1484541"/>
            <a:ext cx="1145483"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不正</a:t>
            </a:r>
            <a:r>
              <a:rPr lang="ja-JP" altLang="en-US" dirty="0"/>
              <a:t>サイト</a:t>
            </a:r>
          </a:p>
        </p:txBody>
      </p:sp>
      <p:sp>
        <p:nvSpPr>
          <p:cNvPr id="7" name="正方形/長方形 6"/>
          <p:cNvSpPr/>
          <p:nvPr/>
        </p:nvSpPr>
        <p:spPr>
          <a:xfrm>
            <a:off x="365790" y="2476581"/>
            <a:ext cx="4536000" cy="461665"/>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支援期間中に「</a:t>
            </a:r>
            <a:r>
              <a:rPr lang="ja-JP" altLang="en-US" sz="1200" dirty="0">
                <a:solidFill>
                  <a:schemeClr val="tx1">
                    <a:lumMod val="85000"/>
                    <a:lumOff val="15000"/>
                  </a:schemeClr>
                </a:solidFill>
              </a:rPr>
              <a:t>不正サイト」を検知した件数は</a:t>
            </a:r>
            <a:r>
              <a:rPr lang="ja-JP" altLang="en-US" sz="1200" dirty="0" smtClean="0">
                <a:solidFill>
                  <a:schemeClr val="tx1">
                    <a:lumMod val="85000"/>
                    <a:lumOff val="15000"/>
                  </a:schemeClr>
                </a:solidFill>
              </a:rPr>
              <a:t>、</a:t>
            </a:r>
            <a:r>
              <a:rPr lang="ja-JP" altLang="en-US" sz="1200" b="1" u="sng" dirty="0" smtClean="0">
                <a:solidFill>
                  <a:schemeClr val="tx1">
                    <a:lumMod val="85000"/>
                    <a:lumOff val="15000"/>
                  </a:schemeClr>
                </a:solidFill>
              </a:rPr>
              <a:t>年度末に向けて増加傾向であることが</a:t>
            </a:r>
            <a:r>
              <a:rPr lang="ja-JP" altLang="en-US" sz="1200" b="1" u="sng" dirty="0">
                <a:solidFill>
                  <a:schemeClr val="tx1">
                    <a:lumMod val="85000"/>
                    <a:lumOff val="15000"/>
                  </a:schemeClr>
                </a:solidFill>
              </a:rPr>
              <a:t>見てとれる</a:t>
            </a:r>
            <a:r>
              <a:rPr lang="ja-JP" altLang="en-US" sz="1200" dirty="0">
                <a:solidFill>
                  <a:schemeClr val="tx1">
                    <a:lumMod val="85000"/>
                    <a:lumOff val="15000"/>
                  </a:schemeClr>
                </a:solidFill>
              </a:rPr>
              <a:t>。</a:t>
            </a:r>
          </a:p>
        </p:txBody>
      </p:sp>
      <p:graphicFrame>
        <p:nvGraphicFramePr>
          <p:cNvPr id="25" name="表 24"/>
          <p:cNvGraphicFramePr>
            <a:graphicFrameLocks noGrp="1"/>
          </p:cNvGraphicFramePr>
          <p:nvPr>
            <p:extLst>
              <p:ext uri="{D42A27DB-BD31-4B8C-83A1-F6EECF244321}">
                <p14:modId xmlns:p14="http://schemas.microsoft.com/office/powerpoint/2010/main" val="2724530063"/>
              </p:ext>
            </p:extLst>
          </p:nvPr>
        </p:nvGraphicFramePr>
        <p:xfrm>
          <a:off x="466014" y="3152962"/>
          <a:ext cx="4435776" cy="910245"/>
        </p:xfrm>
        <a:graphic>
          <a:graphicData uri="http://schemas.openxmlformats.org/drawingml/2006/table">
            <a:tbl>
              <a:tblPr firstRow="1" bandRow="1"/>
              <a:tblGrid>
                <a:gridCol w="1289768">
                  <a:extLst>
                    <a:ext uri="{9D8B030D-6E8A-4147-A177-3AD203B41FA5}">
                      <a16:colId xmlns:a16="http://schemas.microsoft.com/office/drawing/2014/main" val="383831615"/>
                    </a:ext>
                  </a:extLst>
                </a:gridCol>
                <a:gridCol w="786502">
                  <a:extLst>
                    <a:ext uri="{9D8B030D-6E8A-4147-A177-3AD203B41FA5}">
                      <a16:colId xmlns:a16="http://schemas.microsoft.com/office/drawing/2014/main" val="1667560950"/>
                    </a:ext>
                  </a:extLst>
                </a:gridCol>
                <a:gridCol w="786502">
                  <a:extLst>
                    <a:ext uri="{9D8B030D-6E8A-4147-A177-3AD203B41FA5}">
                      <a16:colId xmlns:a16="http://schemas.microsoft.com/office/drawing/2014/main" val="1224620024"/>
                    </a:ext>
                  </a:extLst>
                </a:gridCol>
                <a:gridCol w="786502">
                  <a:extLst>
                    <a:ext uri="{9D8B030D-6E8A-4147-A177-3AD203B41FA5}">
                      <a16:colId xmlns:a16="http://schemas.microsoft.com/office/drawing/2014/main" val="879685813"/>
                    </a:ext>
                  </a:extLst>
                </a:gridCol>
                <a:gridCol w="786502">
                  <a:extLst>
                    <a:ext uri="{9D8B030D-6E8A-4147-A177-3AD203B41FA5}">
                      <a16:colId xmlns:a16="http://schemas.microsoft.com/office/drawing/2014/main" val="624412412"/>
                    </a:ext>
                  </a:extLst>
                </a:gridCol>
              </a:tblGrid>
              <a:tr h="146934">
                <a:tc>
                  <a:txBody>
                    <a:bodyPr/>
                    <a:lstStyle/>
                    <a:p>
                      <a:pPr marL="0" algn="ctr" defTabSz="1219170" rtl="0" eaLnBrk="1" latinLnBrk="0" hangingPunct="1"/>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3</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r>
                        <a:rPr kumimoji="1" lang="en-US" altLang="ja-JP" sz="1050" b="1" kern="1200" baseline="300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endParaRPr kumimoji="1" lang="ja-JP" altLang="en-US" sz="1050" b="1" kern="1200" baseline="300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0040918"/>
                  </a:ext>
                </a:extLst>
              </a:tr>
              <a:tr h="247535">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社数</a:t>
                      </a:r>
                      <a:r>
                        <a:rPr lang="en-US" altLang="ja-JP" sz="1050" b="0" i="0" u="none" strike="noStrike" baseline="300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※2</a:t>
                      </a: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2 (2)</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60 (58)</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98 (93)</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99 (91)</a:t>
                      </a:r>
                      <a:endParaRPr lang="ja-JP" sz="1100" kern="10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82934677"/>
                  </a:ext>
                </a:extLst>
              </a:tr>
              <a:tr h="247535">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検知件数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35</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311</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333</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42035889"/>
                  </a:ext>
                </a:extLst>
              </a:tr>
              <a:tr h="247535">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1</a:t>
                      </a: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社あたり検知件数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0.5</a:t>
                      </a:r>
                      <a:endParaRPr lang="ja-JP" sz="1100" kern="10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0.6</a:t>
                      </a:r>
                      <a:endParaRPr lang="ja-JP" sz="1100" kern="10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3.3</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rPr>
                        <a:t>3.7</a:t>
                      </a:r>
                      <a:endParaRPr lang="ja-JP" sz="1100" kern="100" dirty="0">
                        <a:solidFill>
                          <a:schemeClr val="tx1">
                            <a:lumMod val="85000"/>
                            <a:lumOff val="15000"/>
                          </a:schemeClr>
                        </a:solidFill>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03737265"/>
                  </a:ext>
                </a:extLst>
              </a:tr>
            </a:tbl>
          </a:graphicData>
        </a:graphic>
      </p:graphicFrame>
      <p:sp>
        <p:nvSpPr>
          <p:cNvPr id="27" name="テキスト ボックス 26"/>
          <p:cNvSpPr txBox="1"/>
          <p:nvPr/>
        </p:nvSpPr>
        <p:spPr bwMode="auto">
          <a:xfrm>
            <a:off x="4886577" y="1470526"/>
            <a:ext cx="1268915"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スパムメール</a:t>
            </a:r>
            <a:endParaRPr lang="ja-JP" altLang="en-US" dirty="0"/>
          </a:p>
        </p:txBody>
      </p:sp>
      <p:sp>
        <p:nvSpPr>
          <p:cNvPr id="33" name="正方形/長方形 32"/>
          <p:cNvSpPr/>
          <p:nvPr/>
        </p:nvSpPr>
        <p:spPr>
          <a:xfrm>
            <a:off x="303432" y="4037596"/>
            <a:ext cx="4546779" cy="830997"/>
          </a:xfrm>
          <a:prstGeom prst="rect">
            <a:avLst/>
          </a:prstGeom>
        </p:spPr>
        <p:txBody>
          <a:bodyPr wrap="square">
            <a:spAutoFit/>
          </a:bodyPr>
          <a:lstStyle/>
          <a:p>
            <a:pPr marL="171450" indent="-171450">
              <a:buFont typeface="Arial" panose="020B0604020202020204" pitchFamily="34" charset="0"/>
              <a:buChar char="•"/>
            </a:pPr>
            <a:r>
              <a:rPr lang="ja-JP" altLang="en-US" sz="1200" dirty="0">
                <a:solidFill>
                  <a:schemeClr val="tx1">
                    <a:lumMod val="85000"/>
                    <a:lumOff val="15000"/>
                  </a:schemeClr>
                </a:solidFill>
              </a:rPr>
              <a:t>また</a:t>
            </a:r>
            <a:r>
              <a:rPr lang="ja-JP" altLang="en-US" sz="1200" dirty="0" smtClean="0">
                <a:solidFill>
                  <a:schemeClr val="tx1">
                    <a:lumMod val="85000"/>
                    <a:lumOff val="15000"/>
                  </a:schemeClr>
                </a:solidFill>
              </a:rPr>
              <a:t>、不正サイト名称</a:t>
            </a:r>
            <a:r>
              <a:rPr lang="ja-JP" altLang="en-US" sz="1200" dirty="0">
                <a:solidFill>
                  <a:schemeClr val="tx1">
                    <a:lumMod val="85000"/>
                    <a:lumOff val="15000"/>
                  </a:schemeClr>
                </a:solidFill>
              </a:rPr>
              <a:t>別の件数内訳でみると、期間を通じ、複数社が該当した不正サイトはいくつかあるものの、全体としては</a:t>
            </a:r>
            <a:r>
              <a:rPr lang="ja-JP" altLang="en-US" sz="1200" b="1" u="sng" dirty="0">
                <a:solidFill>
                  <a:schemeClr val="tx1">
                    <a:lumMod val="85000"/>
                    <a:lumOff val="15000"/>
                  </a:schemeClr>
                </a:solidFill>
              </a:rPr>
              <a:t>不正サイト自体が多様に存在しており、そこへのアクセスが個別化している状況が見てとれる。</a:t>
            </a:r>
            <a:r>
              <a:rPr lang="ja-JP" altLang="en-US" sz="1200" dirty="0">
                <a:solidFill>
                  <a:schemeClr val="tx1">
                    <a:lumMod val="85000"/>
                    <a:lumOff val="15000"/>
                  </a:schemeClr>
                </a:solidFill>
              </a:rPr>
              <a:t>不正サイトが身近に存在していることを示唆していると</a:t>
            </a:r>
            <a:r>
              <a:rPr lang="ja-JP" altLang="en-US" sz="1200" dirty="0" smtClean="0">
                <a:solidFill>
                  <a:schemeClr val="tx1">
                    <a:lumMod val="85000"/>
                    <a:lumOff val="15000"/>
                  </a:schemeClr>
                </a:solidFill>
              </a:rPr>
              <a:t>言える。</a:t>
            </a:r>
            <a:endParaRPr lang="ja-JP" altLang="en-US" sz="1200" b="1" u="sng" dirty="0">
              <a:solidFill>
                <a:schemeClr val="tx1">
                  <a:lumMod val="85000"/>
                  <a:lumOff val="15000"/>
                </a:schemeClr>
              </a:solidFill>
            </a:endParaRPr>
          </a:p>
        </p:txBody>
      </p:sp>
      <p:sp>
        <p:nvSpPr>
          <p:cNvPr id="35" name="正方形/長方形 34"/>
          <p:cNvSpPr/>
          <p:nvPr/>
        </p:nvSpPr>
        <p:spPr>
          <a:xfrm>
            <a:off x="365790" y="1765425"/>
            <a:ext cx="4536000" cy="738664"/>
          </a:xfrm>
          <a:prstGeom prst="rect">
            <a:avLst/>
          </a:prstGeom>
          <a:solidFill>
            <a:schemeClr val="bg1">
              <a:lumMod val="95000"/>
            </a:schemeClr>
          </a:solidFill>
          <a:ln w="3175">
            <a:solidFill>
              <a:schemeClr val="tx1">
                <a:lumMod val="50000"/>
                <a:lumOff val="50000"/>
              </a:schemeClr>
            </a:solidFill>
          </a:ln>
        </p:spPr>
        <p:txBody>
          <a:bodyPr wrap="square">
            <a:spAutoFit/>
          </a:bodyPr>
          <a:lstStyle/>
          <a:p>
            <a:pPr marL="171450" indent="-171450">
              <a:buFont typeface="Arial" panose="020B0604020202020204" pitchFamily="34" charset="0"/>
              <a:buChar char="•"/>
            </a:pPr>
            <a:r>
              <a:rPr lang="ja-JP" altLang="en-US" sz="1050" dirty="0">
                <a:solidFill>
                  <a:schemeClr val="tx1">
                    <a:lumMod val="85000"/>
                    <a:lumOff val="15000"/>
                  </a:schemeClr>
                </a:solidFill>
              </a:rPr>
              <a:t>「不正サイト」は、不正な</a:t>
            </a:r>
            <a:r>
              <a:rPr lang="en-US" altLang="ja-JP" sz="1050" dirty="0">
                <a:solidFill>
                  <a:schemeClr val="tx1">
                    <a:lumMod val="85000"/>
                    <a:lumOff val="15000"/>
                  </a:schemeClr>
                </a:solidFill>
              </a:rPr>
              <a:t>Web</a:t>
            </a:r>
            <a:r>
              <a:rPr lang="ja-JP" altLang="en-US" sz="1050" dirty="0">
                <a:solidFill>
                  <a:schemeClr val="tx1">
                    <a:lumMod val="85000"/>
                    <a:lumOff val="15000"/>
                  </a:schemeClr>
                </a:solidFill>
              </a:rPr>
              <a:t>サイトへのアクセスによる不正プログラムへの感染や実行、フィッシング詐欺被害等の発生につながる脅威がある</a:t>
            </a:r>
            <a:r>
              <a:rPr lang="ja-JP" altLang="en-US" sz="1050" dirty="0" smtClean="0">
                <a:solidFill>
                  <a:schemeClr val="tx1">
                    <a:lumMod val="85000"/>
                    <a:lumOff val="15000"/>
                  </a:schemeClr>
                </a:solidFill>
              </a:rPr>
              <a:t>。</a:t>
            </a:r>
            <a:endParaRPr lang="en-US" altLang="ja-JP" sz="1050" dirty="0" smtClean="0">
              <a:solidFill>
                <a:schemeClr val="tx1">
                  <a:lumMod val="85000"/>
                  <a:lumOff val="15000"/>
                </a:schemeClr>
              </a:solidFill>
            </a:endParaRPr>
          </a:p>
          <a:p>
            <a:pPr marL="171450" indent="-171450">
              <a:buFont typeface="Arial" panose="020B0604020202020204" pitchFamily="34" charset="0"/>
              <a:buChar char="•"/>
            </a:pPr>
            <a:r>
              <a:rPr lang="en-US" altLang="ja-JP" sz="1050" dirty="0" smtClean="0">
                <a:solidFill>
                  <a:schemeClr val="tx1">
                    <a:lumMod val="85000"/>
                    <a:lumOff val="15000"/>
                  </a:schemeClr>
                </a:solidFill>
              </a:rPr>
              <a:t>UTM</a:t>
            </a:r>
            <a:r>
              <a:rPr lang="ja-JP" altLang="en-US" sz="1050" dirty="0">
                <a:solidFill>
                  <a:schemeClr val="tx1">
                    <a:lumMod val="85000"/>
                    <a:lumOff val="15000"/>
                  </a:schemeClr>
                </a:solidFill>
              </a:rPr>
              <a:t>により、</a:t>
            </a:r>
            <a:r>
              <a:rPr lang="en-US" altLang="ja-JP" sz="1050" dirty="0">
                <a:solidFill>
                  <a:schemeClr val="tx1">
                    <a:lumMod val="85000"/>
                    <a:lumOff val="15000"/>
                  </a:schemeClr>
                </a:solidFill>
              </a:rPr>
              <a:t>IP</a:t>
            </a:r>
            <a:r>
              <a:rPr lang="ja-JP" altLang="en-US" sz="1050" dirty="0">
                <a:solidFill>
                  <a:schemeClr val="tx1">
                    <a:lumMod val="85000"/>
                    <a:lumOff val="15000"/>
                  </a:schemeClr>
                </a:solidFill>
              </a:rPr>
              <a:t>アドレスの情報から、どのユーザが不正サイトへのアクセスを試みているかを把握することが可能で、不正サイトへの接続を検知しブロックできる。</a:t>
            </a:r>
            <a:endParaRPr lang="en-US" altLang="ja-JP" sz="1050" dirty="0">
              <a:solidFill>
                <a:schemeClr val="tx1">
                  <a:lumMod val="85000"/>
                  <a:lumOff val="15000"/>
                </a:schemeClr>
              </a:solidFill>
            </a:endParaRPr>
          </a:p>
        </p:txBody>
      </p:sp>
      <p:sp>
        <p:nvSpPr>
          <p:cNvPr id="37" name="正方形/長方形 36"/>
          <p:cNvSpPr/>
          <p:nvPr/>
        </p:nvSpPr>
        <p:spPr>
          <a:xfrm>
            <a:off x="5031508" y="1751410"/>
            <a:ext cx="4536000" cy="845028"/>
          </a:xfrm>
          <a:prstGeom prst="rect">
            <a:avLst/>
          </a:prstGeom>
          <a:solidFill>
            <a:schemeClr val="bg1">
              <a:lumMod val="95000"/>
            </a:schemeClr>
          </a:solidFill>
          <a:ln w="3175">
            <a:solidFill>
              <a:schemeClr val="tx1">
                <a:lumMod val="50000"/>
                <a:lumOff val="50000"/>
              </a:schemeClr>
            </a:solidFill>
          </a:ln>
        </p:spPr>
        <p:txBody>
          <a:bodyPr wrap="square">
            <a:noAutofit/>
          </a:bodyPr>
          <a:lstStyle/>
          <a:p>
            <a:pPr marL="171450" indent="-171450">
              <a:buFont typeface="Arial" panose="020B0604020202020204" pitchFamily="34" charset="0"/>
              <a:buChar char="•"/>
            </a:pPr>
            <a:r>
              <a:rPr lang="ja-JP" altLang="en-US" sz="1050" dirty="0">
                <a:solidFill>
                  <a:schemeClr val="tx1">
                    <a:lumMod val="85000"/>
                    <a:lumOff val="15000"/>
                  </a:schemeClr>
                </a:solidFill>
              </a:rPr>
              <a:t>「スパムメール」は、宣伝広告目的で、ユーザの同意なしに勝手に送られてくる迷惑メールで、アクセスのみで感染にいたる</a:t>
            </a:r>
            <a:r>
              <a:rPr lang="en-US" altLang="ja-JP" sz="1050" dirty="0">
                <a:solidFill>
                  <a:schemeClr val="tx1">
                    <a:lumMod val="85000"/>
                    <a:lumOff val="15000"/>
                  </a:schemeClr>
                </a:solidFill>
              </a:rPr>
              <a:t>URL</a:t>
            </a:r>
            <a:r>
              <a:rPr lang="ja-JP" altLang="en-US" sz="1050" dirty="0">
                <a:solidFill>
                  <a:schemeClr val="tx1">
                    <a:lumMod val="85000"/>
                    <a:lumOff val="15000"/>
                  </a:schemeClr>
                </a:solidFill>
              </a:rPr>
              <a:t>が記されている場合は誤ってアクセスすることで情報漏えい等につながる脅威がある</a:t>
            </a:r>
            <a:r>
              <a:rPr lang="ja-JP" altLang="en-US" sz="1050" dirty="0" smtClean="0">
                <a:solidFill>
                  <a:schemeClr val="tx1">
                    <a:lumMod val="85000"/>
                    <a:lumOff val="15000"/>
                  </a:schemeClr>
                </a:solidFill>
              </a:rPr>
              <a:t>。</a:t>
            </a:r>
            <a:endParaRPr lang="en-US" altLang="ja-JP" sz="1050" dirty="0" smtClean="0">
              <a:solidFill>
                <a:schemeClr val="tx1">
                  <a:lumMod val="85000"/>
                  <a:lumOff val="15000"/>
                </a:schemeClr>
              </a:solidFill>
            </a:endParaRPr>
          </a:p>
          <a:p>
            <a:pPr marL="171450" indent="-171450">
              <a:buFont typeface="Arial" panose="020B0604020202020204" pitchFamily="34" charset="0"/>
              <a:buChar char="•"/>
            </a:pPr>
            <a:r>
              <a:rPr lang="en-US" altLang="ja-JP" sz="1050" dirty="0" smtClean="0">
                <a:solidFill>
                  <a:schemeClr val="tx1">
                    <a:lumMod val="85000"/>
                    <a:lumOff val="15000"/>
                  </a:schemeClr>
                </a:solidFill>
              </a:rPr>
              <a:t>UTM</a:t>
            </a:r>
            <a:r>
              <a:rPr lang="ja-JP" altLang="en-US" sz="1050" dirty="0">
                <a:solidFill>
                  <a:schemeClr val="tx1">
                    <a:lumMod val="85000"/>
                    <a:lumOff val="15000"/>
                  </a:schemeClr>
                </a:solidFill>
              </a:rPr>
              <a:t>により、スパムメールを判定して、件名に「スパムメール」と付与する処理を行いユーザが誤って</a:t>
            </a:r>
            <a:r>
              <a:rPr lang="en-US" altLang="ja-JP" sz="1050" dirty="0">
                <a:solidFill>
                  <a:schemeClr val="tx1">
                    <a:lumMod val="85000"/>
                    <a:lumOff val="15000"/>
                  </a:schemeClr>
                </a:solidFill>
              </a:rPr>
              <a:t>URL</a:t>
            </a:r>
            <a:r>
              <a:rPr lang="ja-JP" altLang="en-US" sz="1050" dirty="0">
                <a:solidFill>
                  <a:schemeClr val="tx1">
                    <a:lumMod val="85000"/>
                    <a:lumOff val="15000"/>
                  </a:schemeClr>
                </a:solidFill>
              </a:rPr>
              <a:t>にアクセスしないよう注意を喚起できる。</a:t>
            </a:r>
            <a:endParaRPr lang="en-US" altLang="ja-JP" sz="1050" dirty="0">
              <a:solidFill>
                <a:schemeClr val="tx1">
                  <a:lumMod val="85000"/>
                  <a:lumOff val="15000"/>
                </a:schemeClr>
              </a:solidFill>
            </a:endParaRPr>
          </a:p>
        </p:txBody>
      </p:sp>
      <p:sp>
        <p:nvSpPr>
          <p:cNvPr id="38" name="正方形/長方形 37"/>
          <p:cNvSpPr/>
          <p:nvPr/>
        </p:nvSpPr>
        <p:spPr>
          <a:xfrm>
            <a:off x="5031508" y="2575915"/>
            <a:ext cx="4536000" cy="461665"/>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支援期間中に「スパムメール」</a:t>
            </a:r>
            <a:r>
              <a:rPr lang="ja-JP" altLang="en-US" sz="1200" dirty="0">
                <a:solidFill>
                  <a:schemeClr val="tx1">
                    <a:lumMod val="85000"/>
                    <a:lumOff val="15000"/>
                  </a:schemeClr>
                </a:solidFill>
              </a:rPr>
              <a:t>を検知</a:t>
            </a:r>
            <a:r>
              <a:rPr lang="ja-JP" altLang="en-US" sz="1200" dirty="0" smtClean="0">
                <a:solidFill>
                  <a:schemeClr val="tx1">
                    <a:lumMod val="85000"/>
                    <a:lumOff val="15000"/>
                  </a:schemeClr>
                </a:solidFill>
              </a:rPr>
              <a:t>した件数は年度末に向けて増加</a:t>
            </a:r>
            <a:r>
              <a:rPr lang="ja-JP" altLang="en-US" sz="1200" dirty="0">
                <a:solidFill>
                  <a:schemeClr val="tx1">
                    <a:lumMod val="85000"/>
                    <a:lumOff val="15000"/>
                  </a:schemeClr>
                </a:solidFill>
              </a:rPr>
              <a:t>傾向となっている可能性が</a:t>
            </a:r>
            <a:r>
              <a:rPr lang="ja-JP" altLang="en-US" sz="1200" dirty="0" smtClean="0">
                <a:solidFill>
                  <a:schemeClr val="tx1">
                    <a:lumMod val="85000"/>
                    <a:lumOff val="15000"/>
                  </a:schemeClr>
                </a:solidFill>
              </a:rPr>
              <a:t>ある。</a:t>
            </a:r>
            <a:endParaRPr lang="ja-JP" altLang="en-US" sz="1200" dirty="0">
              <a:solidFill>
                <a:schemeClr val="tx1">
                  <a:lumMod val="85000"/>
                  <a:lumOff val="15000"/>
                </a:schemeClr>
              </a:solidFill>
            </a:endParaRPr>
          </a:p>
        </p:txBody>
      </p:sp>
      <p:sp>
        <p:nvSpPr>
          <p:cNvPr id="42" name="テキスト ボックス 41"/>
          <p:cNvSpPr txBox="1"/>
          <p:nvPr/>
        </p:nvSpPr>
        <p:spPr bwMode="auto">
          <a:xfrm>
            <a:off x="303432" y="2943704"/>
            <a:ext cx="1486602" cy="2299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ja-JP" altLang="en-US" sz="11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（不正サイト検知数）</a:t>
            </a:r>
            <a:endParaRPr kumimoji="1" lang="en-US" altLang="ja-JP" sz="11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3974844522"/>
              </p:ext>
            </p:extLst>
          </p:nvPr>
        </p:nvGraphicFramePr>
        <p:xfrm>
          <a:off x="5060153" y="3289123"/>
          <a:ext cx="4435776" cy="1014891"/>
        </p:xfrm>
        <a:graphic>
          <a:graphicData uri="http://schemas.openxmlformats.org/drawingml/2006/table">
            <a:tbl>
              <a:tblPr firstRow="1" bandRow="1"/>
              <a:tblGrid>
                <a:gridCol w="1289768">
                  <a:extLst>
                    <a:ext uri="{9D8B030D-6E8A-4147-A177-3AD203B41FA5}">
                      <a16:colId xmlns:a16="http://schemas.microsoft.com/office/drawing/2014/main" val="383831615"/>
                    </a:ext>
                  </a:extLst>
                </a:gridCol>
                <a:gridCol w="786502">
                  <a:extLst>
                    <a:ext uri="{9D8B030D-6E8A-4147-A177-3AD203B41FA5}">
                      <a16:colId xmlns:a16="http://schemas.microsoft.com/office/drawing/2014/main" val="1667560950"/>
                    </a:ext>
                  </a:extLst>
                </a:gridCol>
                <a:gridCol w="786502">
                  <a:extLst>
                    <a:ext uri="{9D8B030D-6E8A-4147-A177-3AD203B41FA5}">
                      <a16:colId xmlns:a16="http://schemas.microsoft.com/office/drawing/2014/main" val="1224620024"/>
                    </a:ext>
                  </a:extLst>
                </a:gridCol>
                <a:gridCol w="786502">
                  <a:extLst>
                    <a:ext uri="{9D8B030D-6E8A-4147-A177-3AD203B41FA5}">
                      <a16:colId xmlns:a16="http://schemas.microsoft.com/office/drawing/2014/main" val="879685813"/>
                    </a:ext>
                  </a:extLst>
                </a:gridCol>
                <a:gridCol w="786502">
                  <a:extLst>
                    <a:ext uri="{9D8B030D-6E8A-4147-A177-3AD203B41FA5}">
                      <a16:colId xmlns:a16="http://schemas.microsoft.com/office/drawing/2014/main" val="624412412"/>
                    </a:ext>
                  </a:extLst>
                </a:gridCol>
              </a:tblGrid>
              <a:tr h="163157">
                <a:tc>
                  <a:txBody>
                    <a:bodyPr/>
                    <a:lstStyle/>
                    <a:p>
                      <a:pPr marL="0" algn="ctr" defTabSz="1219170" rtl="0" eaLnBrk="1" latinLnBrk="0" hangingPunct="1"/>
                      <a:endParaRPr kumimoji="1" lang="ja-JP" altLang="en-US" sz="110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2</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endParaRPr kumimoji="1" lang="ja-JP" altLang="en-US" sz="1050" b="1" kern="12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algn="ctr" defTabSz="1219170" rtl="0" eaLnBrk="1" latinLnBrk="0" hangingPunct="1"/>
                      <a:r>
                        <a:rPr kumimoji="1" lang="en-US" altLang="ja-JP"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3</a:t>
                      </a:r>
                      <a:r>
                        <a:rPr kumimoji="1" lang="ja-JP" altLang="en-US" sz="1050" b="1" kern="12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月</a:t>
                      </a:r>
                      <a:r>
                        <a:rPr kumimoji="1" lang="en-US" altLang="ja-JP" sz="1050" b="1" kern="1200" baseline="30000" dirty="0" smtClean="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rPr>
                        <a:t>※1</a:t>
                      </a:r>
                      <a:endParaRPr kumimoji="1" lang="ja-JP" altLang="en-US" sz="1050" b="1" kern="1200" baseline="30000" dirty="0">
                        <a:ln w="0"/>
                        <a:solidFill>
                          <a:schemeClr val="bg1"/>
                        </a:solidFill>
                        <a:effectLst>
                          <a:outerShdw blurRad="38100" dist="25400" dir="5400000" algn="ctr" rotWithShape="0">
                            <a:srgbClr val="6E747A">
                              <a:alpha val="43000"/>
                            </a:srgbClr>
                          </a:outerShdw>
                        </a:effectLst>
                        <a:latin typeface="Meiryo UI" panose="020B0604030504040204" pitchFamily="50" charset="-128"/>
                        <a:ea typeface="Meiryo UI" panose="020B0604030504040204" pitchFamily="50" charset="-128"/>
                        <a:cs typeface="+mn-cs"/>
                      </a:endParaRPr>
                    </a:p>
                  </a:txBody>
                  <a:tcPr marL="0" marR="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20040918"/>
                  </a:ext>
                </a:extLst>
              </a:tr>
              <a:tr h="28241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社数</a:t>
                      </a:r>
                      <a:r>
                        <a:rPr lang="en-US" altLang="ja-JP" sz="1050" b="0" i="0" u="none" strike="noStrike" baseline="30000"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※2</a:t>
                      </a: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2 (2)</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60 (58)</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98 (93)</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latinLnBrk="1">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99 (91)</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82934677"/>
                  </a:ext>
                </a:extLst>
              </a:tr>
              <a:tr h="28241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検知件数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53</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3,154</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14,475</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13,360</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242035889"/>
                  </a:ext>
                </a:extLst>
              </a:tr>
              <a:tr h="282417">
                <a:tc>
                  <a:txBody>
                    <a:bodyPr/>
                    <a:lstStyle/>
                    <a:p>
                      <a:pPr marL="0" marR="0" lvl="0" indent="0" algn="ctr" defTabSz="457200" rtl="0" eaLnBrk="1" fontAlgn="auto" latinLnBrk="0" hangingPunct="1">
                        <a:lnSpc>
                          <a:spcPct val="100000"/>
                        </a:lnSpc>
                        <a:spcBef>
                          <a:spcPts val="1200"/>
                        </a:spcBef>
                        <a:spcAft>
                          <a:spcPts val="0"/>
                        </a:spcAft>
                        <a:buClrTx/>
                        <a:buSzTx/>
                        <a:buFontTx/>
                        <a:buNone/>
                        <a:tabLst/>
                        <a:defRPr/>
                      </a:pPr>
                      <a:r>
                        <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1</a:t>
                      </a:r>
                      <a:r>
                        <a:rPr lang="ja-JP" altLang="en-US"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rPr>
                        <a:t>社あたり検知件数</a:t>
                      </a:r>
                      <a:endParaRPr lang="en-US" altLang="ja-JP" sz="1050" b="0" i="0" u="none" strike="noStrike" dirty="0" smtClean="0">
                        <a:solidFill>
                          <a:schemeClr val="tx1">
                            <a:lumMod val="85000"/>
                            <a:lumOff val="15000"/>
                          </a:schemeClr>
                        </a:solidFill>
                        <a:effectLst/>
                        <a:latin typeface="Meiryo UI" panose="020B0604030504040204" pitchFamily="50" charset="-128"/>
                        <a:ea typeface="Meiryo UI" panose="020B0604030504040204" pitchFamily="50" charset="-128"/>
                        <a:cs typeface="Meiryo UI" panose="020B0604030504040204" pitchFamily="50" charset="-128"/>
                      </a:endParaRPr>
                    </a:p>
                  </a:txBody>
                  <a:tcPr marL="36000" marR="36000" marT="36000" marB="3600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26.5</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54.4</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a:effectLst/>
                          <a:latin typeface="Meiryo UI" panose="020B0604030504040204" pitchFamily="50" charset="-128"/>
                          <a:ea typeface="Meiryo UI" panose="020B0604030504040204" pitchFamily="50" charset="-128"/>
                          <a:cs typeface="Times New Roman" panose="02020603050405020304" pitchFamily="18" charset="0"/>
                        </a:rPr>
                        <a:t>155.6</a:t>
                      </a:r>
                      <a:endParaRPr lang="ja-JP" sz="1100" kern="10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r">
                        <a:lnSpc>
                          <a:spcPts val="1200"/>
                        </a:lnSpc>
                        <a:spcAft>
                          <a:spcPts val="0"/>
                        </a:spcAft>
                      </a:pPr>
                      <a:r>
                        <a:rPr lang="en-US" sz="1100" kern="0" dirty="0">
                          <a:effectLst/>
                          <a:latin typeface="Meiryo UI" panose="020B0604030504040204" pitchFamily="50" charset="-128"/>
                          <a:ea typeface="Meiryo UI" panose="020B0604030504040204" pitchFamily="50" charset="-128"/>
                          <a:cs typeface="Times New Roman" panose="02020603050405020304" pitchFamily="18" charset="0"/>
                        </a:rPr>
                        <a:t>146.8</a:t>
                      </a:r>
                      <a:endParaRPr lang="ja-JP" sz="1100" kern="100" dirty="0">
                        <a:effectLst/>
                        <a:latin typeface="Meiryo UI" panose="020B0604030504040204" pitchFamily="50" charset="-128"/>
                        <a:ea typeface="Meiryo UI" panose="020B0604030504040204" pitchFamily="50" charset="-128"/>
                        <a:cs typeface="Times New Roman" panose="02020603050405020304" pitchFamily="18" charset="0"/>
                      </a:endParaRPr>
                    </a:p>
                  </a:txBody>
                  <a:tcPr marL="68580" marR="68580" marT="0" marB="0" anchor="ctr">
                    <a:lnL w="12700" cap="flat" cmpd="sng" algn="ctr">
                      <a:solidFill>
                        <a:sysClr val="window" lastClr="FFFFFF">
                          <a:lumMod val="50000"/>
                        </a:sysClr>
                      </a:solidFill>
                      <a:prstDash val="solid"/>
                      <a:round/>
                      <a:headEnd type="none" w="med" len="med"/>
                      <a:tailEnd type="none" w="med" len="med"/>
                    </a:lnL>
                    <a:lnR w="12700" cap="flat" cmpd="sng" algn="ctr">
                      <a:solidFill>
                        <a:sysClr val="window" lastClr="FFFFFF">
                          <a:lumMod val="50000"/>
                        </a:sysClr>
                      </a:solidFill>
                      <a:prstDash val="solid"/>
                      <a:round/>
                      <a:headEnd type="none" w="med" len="med"/>
                      <a:tailEnd type="none" w="med" len="med"/>
                    </a:lnR>
                    <a:lnT w="12700" cap="flat" cmpd="sng" algn="ctr">
                      <a:solidFill>
                        <a:sysClr val="window" lastClr="FFFFFF">
                          <a:lumMod val="50000"/>
                        </a:sysClr>
                      </a:solidFill>
                      <a:prstDash val="solid"/>
                      <a:round/>
                      <a:headEnd type="none" w="med" len="med"/>
                      <a:tailEnd type="none" w="med" len="med"/>
                    </a:lnT>
                    <a:lnB w="12700" cap="flat" cmpd="sng" algn="ctr">
                      <a:solidFill>
                        <a:sysClr val="window" lastClr="FFFFFF">
                          <a:lumMod val="50000"/>
                        </a:sys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103737265"/>
                  </a:ext>
                </a:extLst>
              </a:tr>
            </a:tbl>
          </a:graphicData>
        </a:graphic>
      </p:graphicFrame>
      <p:sp>
        <p:nvSpPr>
          <p:cNvPr id="20" name="テキスト ボックス 19"/>
          <p:cNvSpPr txBox="1"/>
          <p:nvPr/>
        </p:nvSpPr>
        <p:spPr bwMode="auto">
          <a:xfrm>
            <a:off x="4868006" y="3082854"/>
            <a:ext cx="1614842" cy="2299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lnSpc>
                <a:spcPct val="80000"/>
              </a:lnSpc>
              <a:spcBef>
                <a:spcPct val="50000"/>
              </a:spcBef>
            </a:pPr>
            <a:r>
              <a:rPr lang="ja-JP" altLang="en-US" sz="11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（スパムメール検知数）</a:t>
            </a:r>
            <a:endParaRPr kumimoji="1" lang="en-US" altLang="ja-JP" sz="110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テキスト ボックス 20"/>
          <p:cNvSpPr txBox="1"/>
          <p:nvPr/>
        </p:nvSpPr>
        <p:spPr bwMode="auto">
          <a:xfrm>
            <a:off x="252094" y="4934995"/>
            <a:ext cx="1355477"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smtClean="0"/>
              <a:t>ランサムウェア</a:t>
            </a:r>
            <a:endParaRPr lang="ja-JP" altLang="en-US" dirty="0"/>
          </a:p>
        </p:txBody>
      </p:sp>
      <p:sp>
        <p:nvSpPr>
          <p:cNvPr id="22" name="正方形/長方形 21"/>
          <p:cNvSpPr/>
          <p:nvPr/>
        </p:nvSpPr>
        <p:spPr>
          <a:xfrm>
            <a:off x="314211" y="6063115"/>
            <a:ext cx="4536000" cy="276999"/>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支援期間中に「ランサムウェア」</a:t>
            </a:r>
            <a:r>
              <a:rPr lang="ja-JP" altLang="en-US" sz="1200" dirty="0">
                <a:solidFill>
                  <a:schemeClr val="tx1">
                    <a:lumMod val="85000"/>
                    <a:lumOff val="15000"/>
                  </a:schemeClr>
                </a:solidFill>
              </a:rPr>
              <a:t>を検知した件数は</a:t>
            </a:r>
            <a:r>
              <a:rPr lang="ja-JP" altLang="en-US" sz="1200" dirty="0" smtClean="0">
                <a:solidFill>
                  <a:schemeClr val="tx1">
                    <a:lumMod val="85000"/>
                    <a:lumOff val="15000"/>
                  </a:schemeClr>
                </a:solidFill>
              </a:rPr>
              <a:t>、</a:t>
            </a:r>
            <a:r>
              <a:rPr lang="en-US" altLang="ja-JP" sz="1200" dirty="0" smtClean="0">
                <a:solidFill>
                  <a:schemeClr val="tx1">
                    <a:lumMod val="85000"/>
                    <a:lumOff val="15000"/>
                  </a:schemeClr>
                </a:solidFill>
              </a:rPr>
              <a:t>0</a:t>
            </a:r>
            <a:r>
              <a:rPr lang="ja-JP" altLang="en-US" sz="1200" dirty="0" smtClean="0">
                <a:solidFill>
                  <a:schemeClr val="tx1">
                    <a:lumMod val="85000"/>
                    <a:lumOff val="15000"/>
                  </a:schemeClr>
                </a:solidFill>
              </a:rPr>
              <a:t>件だった。</a:t>
            </a:r>
            <a:endParaRPr lang="ja-JP" altLang="en-US" sz="1200" dirty="0">
              <a:solidFill>
                <a:schemeClr val="tx1">
                  <a:lumMod val="85000"/>
                  <a:lumOff val="15000"/>
                </a:schemeClr>
              </a:solidFill>
            </a:endParaRPr>
          </a:p>
        </p:txBody>
      </p:sp>
      <p:sp>
        <p:nvSpPr>
          <p:cNvPr id="23" name="正方形/長方形 22"/>
          <p:cNvSpPr/>
          <p:nvPr/>
        </p:nvSpPr>
        <p:spPr>
          <a:xfrm>
            <a:off x="332006" y="5159950"/>
            <a:ext cx="4536000" cy="900246"/>
          </a:xfrm>
          <a:prstGeom prst="rect">
            <a:avLst/>
          </a:prstGeom>
          <a:solidFill>
            <a:schemeClr val="bg1">
              <a:lumMod val="95000"/>
            </a:schemeClr>
          </a:solidFill>
          <a:ln w="3175">
            <a:solidFill>
              <a:schemeClr val="tx1">
                <a:lumMod val="50000"/>
                <a:lumOff val="50000"/>
              </a:schemeClr>
            </a:solidFill>
          </a:ln>
        </p:spPr>
        <p:txBody>
          <a:bodyPr wrap="square">
            <a:spAutoFit/>
          </a:bodyPr>
          <a:lstStyle/>
          <a:p>
            <a:pPr marL="171450" indent="-171450">
              <a:buFont typeface="Arial" panose="020B0604020202020204" pitchFamily="34" charset="0"/>
              <a:buChar char="•"/>
            </a:pPr>
            <a:r>
              <a:rPr lang="ja-JP" altLang="en-US" sz="1050" dirty="0">
                <a:solidFill>
                  <a:schemeClr val="tx1">
                    <a:lumMod val="85000"/>
                    <a:lumOff val="15000"/>
                  </a:schemeClr>
                </a:solidFill>
              </a:rPr>
              <a:t>「ラムサムウェア」は、</a:t>
            </a:r>
            <a:r>
              <a:rPr lang="en-US" altLang="ja-JP" sz="1050" dirty="0">
                <a:solidFill>
                  <a:schemeClr val="tx1">
                    <a:lumMod val="85000"/>
                    <a:lumOff val="15000"/>
                  </a:schemeClr>
                </a:solidFill>
              </a:rPr>
              <a:t>PC</a:t>
            </a:r>
            <a:r>
              <a:rPr lang="ja-JP" altLang="en-US" sz="1050" dirty="0">
                <a:solidFill>
                  <a:schemeClr val="tx1">
                    <a:lumMod val="85000"/>
                    <a:lumOff val="15000"/>
                  </a:schemeClr>
                </a:solidFill>
              </a:rPr>
              <a:t>内のファイルの暗号化やロックにより、それを元に戻すことと引き換えに「身代金」（</a:t>
            </a:r>
            <a:r>
              <a:rPr lang="en-US" altLang="ja-JP" sz="1050" dirty="0">
                <a:solidFill>
                  <a:schemeClr val="tx1">
                    <a:lumMod val="85000"/>
                    <a:lumOff val="15000"/>
                  </a:schemeClr>
                </a:solidFill>
              </a:rPr>
              <a:t>Ransom</a:t>
            </a:r>
            <a:r>
              <a:rPr lang="ja-JP" altLang="en-US" sz="1050" dirty="0">
                <a:solidFill>
                  <a:schemeClr val="tx1">
                    <a:lumMod val="85000"/>
                    <a:lumOff val="15000"/>
                  </a:schemeClr>
                </a:solidFill>
              </a:rPr>
              <a:t>）を要求する不正プログラムで、業務で使っている</a:t>
            </a:r>
            <a:r>
              <a:rPr lang="en-US" altLang="ja-JP" sz="1050" dirty="0">
                <a:solidFill>
                  <a:schemeClr val="tx1">
                    <a:lumMod val="85000"/>
                    <a:lumOff val="15000"/>
                  </a:schemeClr>
                </a:solidFill>
              </a:rPr>
              <a:t>PC</a:t>
            </a:r>
            <a:r>
              <a:rPr lang="ja-JP" altLang="en-US" sz="1050" dirty="0">
                <a:solidFill>
                  <a:schemeClr val="tx1">
                    <a:lumMod val="85000"/>
                    <a:lumOff val="15000"/>
                  </a:schemeClr>
                </a:solidFill>
              </a:rPr>
              <a:t>等が使用できない状況に追いこまれる脅威がある</a:t>
            </a:r>
            <a:r>
              <a:rPr lang="ja-JP" altLang="en-US" sz="1050" dirty="0" smtClean="0">
                <a:solidFill>
                  <a:schemeClr val="tx1">
                    <a:lumMod val="85000"/>
                    <a:lumOff val="15000"/>
                  </a:schemeClr>
                </a:solidFill>
              </a:rPr>
              <a:t>。</a:t>
            </a:r>
            <a:endParaRPr lang="en-US" altLang="ja-JP" sz="1050" dirty="0" smtClean="0">
              <a:solidFill>
                <a:schemeClr val="tx1">
                  <a:lumMod val="85000"/>
                  <a:lumOff val="15000"/>
                </a:schemeClr>
              </a:solidFill>
            </a:endParaRPr>
          </a:p>
          <a:p>
            <a:pPr marL="171450" indent="-171450">
              <a:buFont typeface="Arial" panose="020B0604020202020204" pitchFamily="34" charset="0"/>
              <a:buChar char="•"/>
            </a:pPr>
            <a:r>
              <a:rPr lang="en-US" altLang="ja-JP" sz="1050" dirty="0" smtClean="0">
                <a:solidFill>
                  <a:schemeClr val="tx1">
                    <a:lumMod val="85000"/>
                    <a:lumOff val="15000"/>
                  </a:schemeClr>
                </a:solidFill>
              </a:rPr>
              <a:t>UTM</a:t>
            </a:r>
            <a:r>
              <a:rPr lang="ja-JP" altLang="en-US" sz="1050" dirty="0">
                <a:solidFill>
                  <a:schemeClr val="tx1">
                    <a:lumMod val="85000"/>
                    <a:lumOff val="15000"/>
                  </a:schemeClr>
                </a:solidFill>
              </a:rPr>
              <a:t>により、ランサムウェアの侵入を検出しブロックした件数と、宛て先となっていたユーザを把握できる。</a:t>
            </a:r>
            <a:endParaRPr lang="en-US" altLang="ja-JP" sz="1050" dirty="0">
              <a:solidFill>
                <a:schemeClr val="tx1">
                  <a:lumMod val="85000"/>
                  <a:lumOff val="15000"/>
                </a:schemeClr>
              </a:solidFill>
            </a:endParaRPr>
          </a:p>
        </p:txBody>
      </p:sp>
      <p:sp>
        <p:nvSpPr>
          <p:cNvPr id="24" name="テキスト ボックス 23"/>
          <p:cNvSpPr txBox="1"/>
          <p:nvPr/>
        </p:nvSpPr>
        <p:spPr bwMode="auto">
          <a:xfrm>
            <a:off x="4951596" y="4429664"/>
            <a:ext cx="1621576" cy="2668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defPPr>
              <a:defRPr lang="ja-JP"/>
            </a:defPPr>
            <a:lvl1pPr marL="176213" indent="-176213">
              <a:lnSpc>
                <a:spcPct val="80000"/>
              </a:lnSpc>
              <a:spcBef>
                <a:spcPct val="50000"/>
              </a:spcBef>
              <a:buFont typeface="Wingdings" panose="05000000000000000000" pitchFamily="2" charset="2"/>
              <a:buChar char="n"/>
              <a:defRPr sz="1400" b="1">
                <a:solidFill>
                  <a:prstClr val="black"/>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smtClean="0"/>
              <a:t>C&amp;C</a:t>
            </a:r>
            <a:r>
              <a:rPr lang="ja-JP" altLang="en-US" dirty="0"/>
              <a:t>コールバック</a:t>
            </a:r>
          </a:p>
        </p:txBody>
      </p:sp>
      <p:sp>
        <p:nvSpPr>
          <p:cNvPr id="28" name="正方形/長方形 27"/>
          <p:cNvSpPr/>
          <p:nvPr/>
        </p:nvSpPr>
        <p:spPr>
          <a:xfrm>
            <a:off x="5013713" y="5710365"/>
            <a:ext cx="4536000" cy="461665"/>
          </a:xfrm>
          <a:prstGeom prst="rect">
            <a:avLst/>
          </a:prstGeom>
        </p:spPr>
        <p:txBody>
          <a:bodyPr wrap="square">
            <a:spAutoFit/>
          </a:bodyPr>
          <a:lstStyle/>
          <a:p>
            <a:pPr marL="171450" indent="-171450">
              <a:buFont typeface="Arial" panose="020B0604020202020204" pitchFamily="34" charset="0"/>
              <a:buChar char="•"/>
            </a:pPr>
            <a:r>
              <a:rPr lang="ja-JP" altLang="en-US" sz="1200" dirty="0" smtClean="0">
                <a:solidFill>
                  <a:schemeClr val="tx1">
                    <a:lumMod val="85000"/>
                    <a:lumOff val="15000"/>
                  </a:schemeClr>
                </a:solidFill>
              </a:rPr>
              <a:t>支援期間中に「</a:t>
            </a:r>
            <a:r>
              <a:rPr lang="en-US" altLang="ja-JP" sz="1200" dirty="0" smtClean="0">
                <a:solidFill>
                  <a:schemeClr val="tx1">
                    <a:lumMod val="85000"/>
                    <a:lumOff val="15000"/>
                  </a:schemeClr>
                </a:solidFill>
              </a:rPr>
              <a:t>C</a:t>
            </a:r>
            <a:r>
              <a:rPr lang="en-US" altLang="ja-JP" sz="1200" dirty="0">
                <a:solidFill>
                  <a:schemeClr val="tx1">
                    <a:lumMod val="85000"/>
                    <a:lumOff val="15000"/>
                  </a:schemeClr>
                </a:solidFill>
              </a:rPr>
              <a:t>&amp;</a:t>
            </a:r>
            <a:r>
              <a:rPr lang="en-US" altLang="ja-JP" sz="1200" dirty="0" smtClean="0">
                <a:solidFill>
                  <a:schemeClr val="tx1">
                    <a:lumMod val="85000"/>
                    <a:lumOff val="15000"/>
                  </a:schemeClr>
                </a:solidFill>
              </a:rPr>
              <a:t>C</a:t>
            </a:r>
            <a:r>
              <a:rPr lang="ja-JP" altLang="en-US" sz="1200" dirty="0" smtClean="0">
                <a:solidFill>
                  <a:schemeClr val="tx1">
                    <a:lumMod val="85000"/>
                    <a:lumOff val="15000"/>
                  </a:schemeClr>
                </a:solidFill>
              </a:rPr>
              <a:t>コールバック」</a:t>
            </a:r>
            <a:r>
              <a:rPr lang="ja-JP" altLang="en-US" sz="1200" dirty="0">
                <a:solidFill>
                  <a:schemeClr val="tx1">
                    <a:lumMod val="85000"/>
                    <a:lumOff val="15000"/>
                  </a:schemeClr>
                </a:solidFill>
              </a:rPr>
              <a:t>を検知した件数は</a:t>
            </a:r>
            <a:r>
              <a:rPr lang="ja-JP" altLang="en-US" sz="1200" dirty="0" smtClean="0">
                <a:solidFill>
                  <a:schemeClr val="tx1">
                    <a:lumMod val="85000"/>
                    <a:lumOff val="15000"/>
                  </a:schemeClr>
                </a:solidFill>
              </a:rPr>
              <a:t>、</a:t>
            </a:r>
            <a:r>
              <a:rPr lang="en-US" altLang="ja-JP" sz="1200" dirty="0">
                <a:solidFill>
                  <a:schemeClr val="tx1">
                    <a:lumMod val="85000"/>
                    <a:lumOff val="15000"/>
                  </a:schemeClr>
                </a:solidFill>
              </a:rPr>
              <a:t>1</a:t>
            </a:r>
            <a:r>
              <a:rPr lang="ja-JP" altLang="en-US" sz="1200" dirty="0" smtClean="0">
                <a:solidFill>
                  <a:schemeClr val="tx1">
                    <a:lumMod val="85000"/>
                    <a:lumOff val="15000"/>
                  </a:schemeClr>
                </a:solidFill>
              </a:rPr>
              <a:t>月に検知されたの</a:t>
            </a:r>
            <a:r>
              <a:rPr lang="en-US" altLang="ja-JP" sz="1200" dirty="0" smtClean="0">
                <a:solidFill>
                  <a:schemeClr val="tx1">
                    <a:lumMod val="85000"/>
                    <a:lumOff val="15000"/>
                  </a:schemeClr>
                </a:solidFill>
              </a:rPr>
              <a:t>26</a:t>
            </a:r>
            <a:r>
              <a:rPr lang="ja-JP" altLang="en-US" sz="1200" dirty="0" smtClean="0">
                <a:solidFill>
                  <a:schemeClr val="tx1">
                    <a:lumMod val="85000"/>
                    <a:lumOff val="15000"/>
                  </a:schemeClr>
                </a:solidFill>
              </a:rPr>
              <a:t>件（</a:t>
            </a:r>
            <a:r>
              <a:rPr lang="en-US" altLang="ja-JP" sz="1200" dirty="0" smtClean="0">
                <a:solidFill>
                  <a:schemeClr val="tx1">
                    <a:lumMod val="85000"/>
                    <a:lumOff val="15000"/>
                  </a:schemeClr>
                </a:solidFill>
              </a:rPr>
              <a:t>1</a:t>
            </a:r>
            <a:r>
              <a:rPr lang="ja-JP" altLang="en-US" sz="1200" dirty="0" smtClean="0">
                <a:solidFill>
                  <a:schemeClr val="tx1">
                    <a:lumMod val="85000"/>
                    <a:lumOff val="15000"/>
                  </a:schemeClr>
                </a:solidFill>
              </a:rPr>
              <a:t>社あたり</a:t>
            </a:r>
            <a:r>
              <a:rPr lang="en-US" altLang="ja-JP" sz="1200" dirty="0" smtClean="0">
                <a:solidFill>
                  <a:schemeClr val="tx1">
                    <a:lumMod val="85000"/>
                    <a:lumOff val="15000"/>
                  </a:schemeClr>
                </a:solidFill>
              </a:rPr>
              <a:t>0.4</a:t>
            </a:r>
            <a:r>
              <a:rPr lang="ja-JP" altLang="en-US" sz="1200" dirty="0" smtClean="0">
                <a:solidFill>
                  <a:schemeClr val="tx1">
                    <a:lumMod val="85000"/>
                    <a:lumOff val="15000"/>
                  </a:schemeClr>
                </a:solidFill>
              </a:rPr>
              <a:t>件）のみだった。</a:t>
            </a:r>
            <a:endParaRPr lang="ja-JP" altLang="en-US" sz="1200" dirty="0">
              <a:solidFill>
                <a:schemeClr val="tx1">
                  <a:lumMod val="85000"/>
                  <a:lumOff val="15000"/>
                </a:schemeClr>
              </a:solidFill>
            </a:endParaRPr>
          </a:p>
        </p:txBody>
      </p:sp>
      <p:sp>
        <p:nvSpPr>
          <p:cNvPr id="29" name="正方形/長方形 28"/>
          <p:cNvSpPr/>
          <p:nvPr/>
        </p:nvSpPr>
        <p:spPr>
          <a:xfrm>
            <a:off x="5031508" y="4654619"/>
            <a:ext cx="4536000" cy="1061829"/>
          </a:xfrm>
          <a:prstGeom prst="rect">
            <a:avLst/>
          </a:prstGeom>
          <a:solidFill>
            <a:schemeClr val="bg1">
              <a:lumMod val="95000"/>
            </a:schemeClr>
          </a:solidFill>
          <a:ln w="3175">
            <a:solidFill>
              <a:schemeClr val="tx1">
                <a:lumMod val="50000"/>
                <a:lumOff val="50000"/>
              </a:schemeClr>
            </a:solidFill>
          </a:ln>
        </p:spPr>
        <p:txBody>
          <a:bodyPr wrap="square">
            <a:spAutoFit/>
          </a:bodyPr>
          <a:lstStyle/>
          <a:p>
            <a:pPr marL="171450" indent="-171450">
              <a:buFont typeface="Arial" panose="020B0604020202020204" pitchFamily="34" charset="0"/>
              <a:buChar char="•"/>
            </a:pPr>
            <a:r>
              <a:rPr lang="ja-JP" altLang="en-US" sz="1050" dirty="0">
                <a:solidFill>
                  <a:schemeClr val="tx1">
                    <a:lumMod val="85000"/>
                    <a:lumOff val="15000"/>
                  </a:schemeClr>
                </a:solidFill>
              </a:rPr>
              <a:t>「</a:t>
            </a:r>
            <a:r>
              <a:rPr lang="en-US" altLang="ja-JP" sz="1050" dirty="0" smtClean="0">
                <a:solidFill>
                  <a:schemeClr val="tx1">
                    <a:lumMod val="85000"/>
                    <a:lumOff val="15000"/>
                  </a:schemeClr>
                </a:solidFill>
              </a:rPr>
              <a:t>C</a:t>
            </a:r>
            <a:r>
              <a:rPr lang="en-US" altLang="ja-JP" sz="1050" dirty="0">
                <a:solidFill>
                  <a:schemeClr val="tx1">
                    <a:lumMod val="85000"/>
                    <a:lumOff val="15000"/>
                  </a:schemeClr>
                </a:solidFill>
              </a:rPr>
              <a:t>&amp;</a:t>
            </a:r>
            <a:r>
              <a:rPr lang="en-US" altLang="ja-JP" sz="1050" dirty="0" smtClean="0">
                <a:solidFill>
                  <a:schemeClr val="tx1">
                    <a:lumMod val="85000"/>
                    <a:lumOff val="15000"/>
                  </a:schemeClr>
                </a:solidFill>
              </a:rPr>
              <a:t>C</a:t>
            </a:r>
            <a:r>
              <a:rPr lang="ja-JP" altLang="en-US" sz="1050" dirty="0">
                <a:solidFill>
                  <a:schemeClr val="tx1">
                    <a:lumMod val="85000"/>
                    <a:lumOff val="15000"/>
                  </a:schemeClr>
                </a:solidFill>
              </a:rPr>
              <a:t>コールバック」は、ボットネットや感染コンピュータのネットワークに対し、不正なコマンドを遠隔で頻繁に送信するために利用される</a:t>
            </a:r>
            <a:r>
              <a:rPr lang="en-US" altLang="ja-JP" sz="1050" dirty="0">
                <a:solidFill>
                  <a:schemeClr val="tx1">
                    <a:lumMod val="85000"/>
                    <a:lumOff val="15000"/>
                  </a:schemeClr>
                </a:solidFill>
              </a:rPr>
              <a:t>C&amp;C</a:t>
            </a:r>
            <a:r>
              <a:rPr lang="ja-JP" altLang="en-US" sz="1050" dirty="0">
                <a:solidFill>
                  <a:schemeClr val="tx1">
                    <a:lumMod val="85000"/>
                    <a:lumOff val="15000"/>
                  </a:schemeClr>
                </a:solidFill>
              </a:rPr>
              <a:t>サーバに通信が発生した場合、特定の</a:t>
            </a:r>
            <a:r>
              <a:rPr lang="en-US" altLang="ja-JP" sz="1050" dirty="0">
                <a:solidFill>
                  <a:schemeClr val="tx1">
                    <a:lumMod val="85000"/>
                    <a:lumOff val="15000"/>
                  </a:schemeClr>
                </a:solidFill>
              </a:rPr>
              <a:t>Web</a:t>
            </a:r>
            <a:r>
              <a:rPr lang="ja-JP" altLang="en-US" sz="1050" dirty="0">
                <a:solidFill>
                  <a:schemeClr val="tx1">
                    <a:lumMod val="85000"/>
                    <a:lumOff val="15000"/>
                  </a:schemeClr>
                </a:solidFill>
              </a:rPr>
              <a:t>サイトへ負荷を与える</a:t>
            </a:r>
            <a:r>
              <a:rPr lang="en-US" altLang="ja-JP" sz="1050" dirty="0" err="1">
                <a:solidFill>
                  <a:schemeClr val="tx1">
                    <a:lumMod val="85000"/>
                    <a:lumOff val="15000"/>
                  </a:schemeClr>
                </a:solidFill>
              </a:rPr>
              <a:t>DDoS</a:t>
            </a:r>
            <a:r>
              <a:rPr lang="ja-JP" altLang="en-US" sz="1050" dirty="0">
                <a:solidFill>
                  <a:schemeClr val="tx1">
                    <a:lumMod val="85000"/>
                    <a:lumOff val="15000"/>
                  </a:schemeClr>
                </a:solidFill>
              </a:rPr>
              <a:t>攻撃や、サーバから重要な機密情報を抜き取りなどの被害が発生する脅威がある</a:t>
            </a:r>
            <a:r>
              <a:rPr lang="ja-JP" altLang="en-US" sz="1050" dirty="0" smtClean="0">
                <a:solidFill>
                  <a:schemeClr val="tx1">
                    <a:lumMod val="85000"/>
                    <a:lumOff val="15000"/>
                  </a:schemeClr>
                </a:solidFill>
              </a:rPr>
              <a:t>。</a:t>
            </a:r>
            <a:endParaRPr lang="en-US" altLang="ja-JP" sz="1050" dirty="0" smtClean="0">
              <a:solidFill>
                <a:schemeClr val="tx1">
                  <a:lumMod val="85000"/>
                  <a:lumOff val="15000"/>
                </a:schemeClr>
              </a:solidFill>
            </a:endParaRPr>
          </a:p>
          <a:p>
            <a:pPr marL="171450" indent="-171450">
              <a:buFont typeface="Arial" panose="020B0604020202020204" pitchFamily="34" charset="0"/>
              <a:buChar char="•"/>
            </a:pPr>
            <a:r>
              <a:rPr lang="en-US" altLang="ja-JP" sz="1050" dirty="0" smtClean="0">
                <a:solidFill>
                  <a:schemeClr val="tx1">
                    <a:lumMod val="85000"/>
                    <a:lumOff val="15000"/>
                  </a:schemeClr>
                </a:solidFill>
              </a:rPr>
              <a:t>UTM</a:t>
            </a:r>
            <a:r>
              <a:rPr lang="ja-JP" altLang="en-US" sz="1050" dirty="0">
                <a:solidFill>
                  <a:schemeClr val="tx1">
                    <a:lumMod val="85000"/>
                    <a:lumOff val="15000"/>
                  </a:schemeClr>
                </a:solidFill>
              </a:rPr>
              <a:t>により、</a:t>
            </a:r>
            <a:r>
              <a:rPr lang="en-US" altLang="ja-JP" sz="1050" dirty="0">
                <a:solidFill>
                  <a:schemeClr val="tx1">
                    <a:lumMod val="85000"/>
                    <a:lumOff val="15000"/>
                  </a:schemeClr>
                </a:solidFill>
              </a:rPr>
              <a:t>C&amp;C</a:t>
            </a:r>
            <a:r>
              <a:rPr lang="ja-JP" altLang="en-US" sz="1050" dirty="0">
                <a:solidFill>
                  <a:schemeClr val="tx1">
                    <a:lumMod val="85000"/>
                    <a:lumOff val="15000"/>
                  </a:schemeClr>
                </a:solidFill>
              </a:rPr>
              <a:t>サーバ接続を検知・ブロックし、</a:t>
            </a:r>
            <a:r>
              <a:rPr lang="en-US" altLang="ja-JP" sz="1050" dirty="0">
                <a:solidFill>
                  <a:schemeClr val="tx1">
                    <a:lumMod val="85000"/>
                    <a:lumOff val="15000"/>
                  </a:schemeClr>
                </a:solidFill>
              </a:rPr>
              <a:t>IP</a:t>
            </a:r>
            <a:r>
              <a:rPr lang="ja-JP" altLang="en-US" sz="1050" dirty="0">
                <a:solidFill>
                  <a:schemeClr val="tx1">
                    <a:lumMod val="85000"/>
                    <a:lumOff val="15000"/>
                  </a:schemeClr>
                </a:solidFill>
              </a:rPr>
              <a:t>アドレスにより、どのユーザが</a:t>
            </a:r>
            <a:r>
              <a:rPr lang="en-US" altLang="ja-JP" sz="1050" dirty="0">
                <a:solidFill>
                  <a:schemeClr val="tx1">
                    <a:lumMod val="85000"/>
                    <a:lumOff val="15000"/>
                  </a:schemeClr>
                </a:solidFill>
              </a:rPr>
              <a:t>C&amp;C</a:t>
            </a:r>
            <a:r>
              <a:rPr lang="ja-JP" altLang="en-US" sz="1050" dirty="0">
                <a:solidFill>
                  <a:schemeClr val="tx1">
                    <a:lumMod val="85000"/>
                    <a:lumOff val="15000"/>
                  </a:schemeClr>
                </a:solidFill>
              </a:rPr>
              <a:t>サーバへの通信を実施しているか把握できる。</a:t>
            </a:r>
            <a:endParaRPr lang="en-US" altLang="ja-JP" sz="1050" dirty="0">
              <a:solidFill>
                <a:schemeClr val="tx1">
                  <a:lumMod val="85000"/>
                  <a:lumOff val="15000"/>
                </a:schemeClr>
              </a:solidFill>
            </a:endParaRPr>
          </a:p>
        </p:txBody>
      </p:sp>
      <p:sp>
        <p:nvSpPr>
          <p:cNvPr id="6" name="正方形/長方形 5"/>
          <p:cNvSpPr/>
          <p:nvPr/>
        </p:nvSpPr>
        <p:spPr>
          <a:xfrm>
            <a:off x="466014" y="3821155"/>
            <a:ext cx="4420563" cy="232625"/>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075366" y="4035039"/>
            <a:ext cx="4420563" cy="255888"/>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bwMode="auto">
          <a:xfrm>
            <a:off x="5149564" y="6188161"/>
            <a:ext cx="3766072" cy="4176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rtlCol="0" anchor="b">
            <a:spAutoFit/>
          </a:bodyPr>
          <a:lstStyle/>
          <a:p>
            <a:pPr eaLnBrk="1" hangingPunct="1"/>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月」は</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2021</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日までが対象。</a:t>
            </a:r>
            <a:endParaRPr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a:p>
            <a:pPr eaLnBrk="1" hangingPunct="1"/>
            <a:r>
              <a:rPr kumimoji="1"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　括弧内は</a:t>
            </a:r>
            <a:r>
              <a:rPr kumimoji="1" lang="en-US" altLang="ja-JP"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UTM</a:t>
            </a:r>
            <a:r>
              <a:rPr kumimoji="1" lang="ja-JP" altLang="en-US" sz="1050" dirty="0" smtClean="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rPr>
              <a:t>設置企業のうちデータ送受信のあった企業数。</a:t>
            </a:r>
            <a:endParaRPr kumimoji="1" lang="ja-JP" altLang="en-US" sz="1050" dirty="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572335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square" lIns="90000" tIns="46800" rIns="90000" bIns="46800" anchor="b">
        <a:spAutoFit/>
      </a:bodyPr>
      <a:lstStyle>
        <a:defPPr eaLnBrk="1" hangingPunct="1">
          <a:lnSpc>
            <a:spcPct val="80000"/>
          </a:lnSpc>
          <a:spcBef>
            <a:spcPct val="50000"/>
          </a:spcBef>
          <a:defRPr sz="1400" dirty="0">
            <a:solidFill>
              <a:prstClr val="black"/>
            </a:solidFill>
            <a:latin typeface="Meiryo UI" panose="020B0604030504040204" pitchFamily="50" charset="-128"/>
            <a:ea typeface="Meiryo UI" panose="020B0604030504040204" pitchFamily="50" charset="-128"/>
            <a:cs typeface="Meiryo UI" panose="020B0604030504040204"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明朝"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明朝"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明朝"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明朝"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28416</TotalTime>
  <Words>6867</Words>
  <Application>Microsoft Office PowerPoint</Application>
  <PresentationFormat>A4 210 x 297 mm</PresentationFormat>
  <Paragraphs>730</Paragraphs>
  <Slides>16</Slides>
  <Notes>1</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27" baseType="lpstr">
      <vt:lpstr>HGP創英角ｺﾞｼｯｸUB</vt:lpstr>
      <vt:lpstr>Meiryo UI</vt:lpstr>
      <vt:lpstr>ＭＳ Ｐゴシック</vt:lpstr>
      <vt:lpstr>ＭＳ 明朝</vt:lpstr>
      <vt:lpstr>游明朝</vt:lpstr>
      <vt:lpstr>Arial</vt:lpstr>
      <vt:lpstr>Calibri</vt:lpstr>
      <vt:lpstr>Times New Roman</vt:lpstr>
      <vt:lpstr>Wingdings</vt:lpstr>
      <vt:lpstr>Office ​​テーマ</vt:lpstr>
      <vt:lpstr>think-cell スライド</vt:lpstr>
      <vt:lpstr>PowerPoint プレゼンテーション</vt:lpstr>
      <vt:lpstr>１．サイバーセキュリティ対策の現状について</vt:lpstr>
      <vt:lpstr>２．本事業の支援内容</vt:lpstr>
      <vt:lpstr>３．支援対象企業の募集</vt:lpstr>
      <vt:lpstr>３．支援対象企業の属性</vt:lpstr>
      <vt:lpstr>４．中小企業の実態①（支援前のアンケート結果）</vt:lpstr>
      <vt:lpstr>４．中小企業の実態①（支援前のアンケート結果）</vt:lpstr>
      <vt:lpstr>５．支援期間中のサイバーセキュリティ脅威の状況と支援状況　～UTMのログ分析～</vt:lpstr>
      <vt:lpstr>５．支援期間中のサイバーセキュリティ脅威の状況と支援状況　～UTMのログ分析～</vt:lpstr>
      <vt:lpstr>５．支援期間中のサイバーセキュリティ脅威の状況と支援状況　～標的型攻撃メール訓練～</vt:lpstr>
      <vt:lpstr>５．支援期間中のサイバーセキュリティ脅威の状況と支援状況　～サポートデスク応対内容～</vt:lpstr>
      <vt:lpstr>６．支援終了時の中小企業の意識の変化①（支援後のアンケート結果）</vt:lpstr>
      <vt:lpstr>６．支援終了時の中小企業の意識の変化②（支援前後の意識変化）</vt:lpstr>
      <vt:lpstr>６．支援終了時の中小企業の意識の変化②（支援前後の意識変化）</vt:lpstr>
      <vt:lpstr>６．支援終了時の中小企業の意識の変化③（個社ヒアリングの結果）</vt:lpstr>
      <vt:lpstr>７．まとめ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fujimoto</cp:lastModifiedBy>
  <cp:revision>1538</cp:revision>
  <cp:lastPrinted>2020-10-09T06:44:00Z</cp:lastPrinted>
  <dcterms:created xsi:type="dcterms:W3CDTF">2017-05-11T01:23:50Z</dcterms:created>
  <dcterms:modified xsi:type="dcterms:W3CDTF">2021-03-29T07:09:33Z</dcterms:modified>
</cp:coreProperties>
</file>