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1954" r:id="rId2"/>
    <p:sldId id="1924" r:id="rId3"/>
    <p:sldId id="1953" r:id="rId4"/>
    <p:sldId id="1797" r:id="rId5"/>
    <p:sldId id="1829" r:id="rId6"/>
    <p:sldId id="1928" r:id="rId7"/>
    <p:sldId id="1832" r:id="rId8"/>
    <p:sldId id="1833" r:id="rId9"/>
    <p:sldId id="1835" r:id="rId10"/>
    <p:sldId id="1858" r:id="rId11"/>
    <p:sldId id="1859" r:id="rId12"/>
    <p:sldId id="1879" r:id="rId13"/>
    <p:sldId id="1880" r:id="rId14"/>
    <p:sldId id="1881" r:id="rId15"/>
    <p:sldId id="1882" r:id="rId16"/>
    <p:sldId id="1883" r:id="rId17"/>
    <p:sldId id="1884" r:id="rId18"/>
    <p:sldId id="1885" r:id="rId19"/>
    <p:sldId id="1864" r:id="rId20"/>
    <p:sldId id="1886" r:id="rId21"/>
    <p:sldId id="1887" r:id="rId22"/>
    <p:sldId id="1838" r:id="rId23"/>
  </p:sldIdLst>
  <p:sldSz cx="12192000" cy="6858000"/>
  <p:notesSz cx="6735763" cy="9866313"/>
  <p:custShowLst>
    <p:custShow name="TP&amp;Dフォーラム" id="0">
      <p:sldLst/>
    </p:custShow>
  </p:custShow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02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666A78-6515-471E-AF18-0942C0AA8AE0}" v="39" dt="2019-04-14T07:24:38.711"/>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7" autoAdjust="0"/>
    <p:restoredTop sz="92000" autoAdjust="0"/>
  </p:normalViewPr>
  <p:slideViewPr>
    <p:cSldViewPr snapToGrid="0">
      <p:cViewPr varScale="1">
        <p:scale>
          <a:sx n="89" d="100"/>
          <a:sy n="89" d="100"/>
        </p:scale>
        <p:origin x="300" y="10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2" d="100"/>
        <a:sy n="102" d="100"/>
      </p:scale>
      <p:origin x="0" y="15258"/>
    </p:cViewPr>
  </p:sorterViewPr>
  <p:notesViewPr>
    <p:cSldViewPr snapToGrid="0">
      <p:cViewPr>
        <p:scale>
          <a:sx n="100" d="100"/>
          <a:sy n="100" d="100"/>
        </p:scale>
        <p:origin x="1194" y="-12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aki Nakayama" userId="7eabd57b-b900-4e86-8622-e94bcfa04d00" providerId="ADAL" clId="{BF666A78-6515-471E-AF18-0942C0AA8AE0}"/>
    <pc:docChg chg="undo custSel addSld delSld modSld sldOrd">
      <pc:chgData name="Masaki Nakayama" userId="7eabd57b-b900-4e86-8622-e94bcfa04d00" providerId="ADAL" clId="{BF666A78-6515-471E-AF18-0942C0AA8AE0}" dt="2019-04-28T04:38:01.556" v="258" actId="1076"/>
      <pc:docMkLst>
        <pc:docMk/>
      </pc:docMkLst>
      <pc:sldChg chg="modSp">
        <pc:chgData name="Masaki Nakayama" userId="7eabd57b-b900-4e86-8622-e94bcfa04d00" providerId="ADAL" clId="{BF666A78-6515-471E-AF18-0942C0AA8AE0}" dt="2019-04-14T07:24:50.795" v="256" actId="20577"/>
        <pc:sldMkLst>
          <pc:docMk/>
          <pc:sldMk cId="2101191886" sldId="1634"/>
        </pc:sldMkLst>
        <pc:spChg chg="mod">
          <ac:chgData name="Masaki Nakayama" userId="7eabd57b-b900-4e86-8622-e94bcfa04d00" providerId="ADAL" clId="{BF666A78-6515-471E-AF18-0942C0AA8AE0}" dt="2019-04-14T07:24:50.795" v="256" actId="20577"/>
          <ac:spMkLst>
            <pc:docMk/>
            <pc:sldMk cId="2101191886" sldId="1634"/>
            <ac:spMk id="4" creationId="{00000000-0000-0000-0000-000000000000}"/>
          </ac:spMkLst>
        </pc:spChg>
      </pc:sldChg>
      <pc:sldChg chg="add">
        <pc:chgData name="Masaki Nakayama" userId="7eabd57b-b900-4e86-8622-e94bcfa04d00" providerId="ADAL" clId="{BF666A78-6515-471E-AF18-0942C0AA8AE0}" dt="2019-04-14T07:21:08.009" v="172"/>
        <pc:sldMkLst>
          <pc:docMk/>
          <pc:sldMk cId="1230930213" sldId="1792"/>
        </pc:sldMkLst>
      </pc:sldChg>
      <pc:sldChg chg="add">
        <pc:chgData name="Masaki Nakayama" userId="7eabd57b-b900-4e86-8622-e94bcfa04d00" providerId="ADAL" clId="{BF666A78-6515-471E-AF18-0942C0AA8AE0}" dt="2019-04-14T07:21:08.009" v="172"/>
        <pc:sldMkLst>
          <pc:docMk/>
          <pc:sldMk cId="848645741" sldId="1793"/>
        </pc:sldMkLst>
      </pc:sldChg>
      <pc:sldChg chg="add">
        <pc:chgData name="Masaki Nakayama" userId="7eabd57b-b900-4e86-8622-e94bcfa04d00" providerId="ADAL" clId="{BF666A78-6515-471E-AF18-0942C0AA8AE0}" dt="2019-04-14T07:21:08.009" v="172"/>
        <pc:sldMkLst>
          <pc:docMk/>
          <pc:sldMk cId="3605557312" sldId="1795"/>
        </pc:sldMkLst>
      </pc:sldChg>
      <pc:sldChg chg="add">
        <pc:chgData name="Masaki Nakayama" userId="7eabd57b-b900-4e86-8622-e94bcfa04d00" providerId="ADAL" clId="{BF666A78-6515-471E-AF18-0942C0AA8AE0}" dt="2019-04-14T07:21:08.009" v="172"/>
        <pc:sldMkLst>
          <pc:docMk/>
          <pc:sldMk cId="2916143957" sldId="1796"/>
        </pc:sldMkLst>
      </pc:sldChg>
      <pc:sldChg chg="add">
        <pc:chgData name="Masaki Nakayama" userId="7eabd57b-b900-4e86-8622-e94bcfa04d00" providerId="ADAL" clId="{BF666A78-6515-471E-AF18-0942C0AA8AE0}" dt="2019-04-14T07:21:08.009" v="172"/>
        <pc:sldMkLst>
          <pc:docMk/>
          <pc:sldMk cId="1391538086" sldId="1797"/>
        </pc:sldMkLst>
      </pc:sldChg>
      <pc:sldChg chg="add">
        <pc:chgData name="Masaki Nakayama" userId="7eabd57b-b900-4e86-8622-e94bcfa04d00" providerId="ADAL" clId="{BF666A78-6515-471E-AF18-0942C0AA8AE0}" dt="2019-04-14T07:21:08.009" v="172"/>
        <pc:sldMkLst>
          <pc:docMk/>
          <pc:sldMk cId="1413727672" sldId="1798"/>
        </pc:sldMkLst>
      </pc:sldChg>
      <pc:sldChg chg="modTransition">
        <pc:chgData name="Masaki Nakayama" userId="7eabd57b-b900-4e86-8622-e94bcfa04d00" providerId="ADAL" clId="{BF666A78-6515-471E-AF18-0942C0AA8AE0}" dt="2019-04-12T13:12:32.818" v="3"/>
        <pc:sldMkLst>
          <pc:docMk/>
          <pc:sldMk cId="3201365313" sldId="1823"/>
        </pc:sldMkLst>
      </pc:sldChg>
      <pc:sldChg chg="modSp">
        <pc:chgData name="Masaki Nakayama" userId="7eabd57b-b900-4e86-8622-e94bcfa04d00" providerId="ADAL" clId="{BF666A78-6515-471E-AF18-0942C0AA8AE0}" dt="2019-04-14T07:13:58.634" v="121" actId="20577"/>
        <pc:sldMkLst>
          <pc:docMk/>
          <pc:sldMk cId="1739588930" sldId="1824"/>
        </pc:sldMkLst>
        <pc:spChg chg="mod">
          <ac:chgData name="Masaki Nakayama" userId="7eabd57b-b900-4e86-8622-e94bcfa04d00" providerId="ADAL" clId="{BF666A78-6515-471E-AF18-0942C0AA8AE0}" dt="2019-04-14T07:13:44.873" v="117"/>
          <ac:spMkLst>
            <pc:docMk/>
            <pc:sldMk cId="1739588930" sldId="1824"/>
            <ac:spMk id="2" creationId="{00000000-0000-0000-0000-000000000000}"/>
          </ac:spMkLst>
        </pc:spChg>
        <pc:spChg chg="mod">
          <ac:chgData name="Masaki Nakayama" userId="7eabd57b-b900-4e86-8622-e94bcfa04d00" providerId="ADAL" clId="{BF666A78-6515-471E-AF18-0942C0AA8AE0}" dt="2019-04-14T07:13:58.634" v="121" actId="20577"/>
          <ac:spMkLst>
            <pc:docMk/>
            <pc:sldMk cId="1739588930" sldId="1824"/>
            <ac:spMk id="7" creationId="{00000000-0000-0000-0000-000000000000}"/>
          </ac:spMkLst>
        </pc:spChg>
      </pc:sldChg>
      <pc:sldChg chg="modTransition">
        <pc:chgData name="Masaki Nakayama" userId="7eabd57b-b900-4e86-8622-e94bcfa04d00" providerId="ADAL" clId="{BF666A78-6515-471E-AF18-0942C0AA8AE0}" dt="2019-04-12T11:31:07.466" v="0"/>
        <pc:sldMkLst>
          <pc:docMk/>
          <pc:sldMk cId="1476721715" sldId="1826"/>
        </pc:sldMkLst>
      </pc:sldChg>
      <pc:sldChg chg="ord">
        <pc:chgData name="Masaki Nakayama" userId="7eabd57b-b900-4e86-8622-e94bcfa04d00" providerId="ADAL" clId="{BF666A78-6515-471E-AF18-0942C0AA8AE0}" dt="2019-04-12T11:33:38.347" v="2"/>
        <pc:sldMkLst>
          <pc:docMk/>
          <pc:sldMk cId="4125294095" sldId="1827"/>
        </pc:sldMkLst>
      </pc:sldChg>
      <pc:sldChg chg="add">
        <pc:chgData name="Masaki Nakayama" userId="7eabd57b-b900-4e86-8622-e94bcfa04d00" providerId="ADAL" clId="{BF666A78-6515-471E-AF18-0942C0AA8AE0}" dt="2019-04-14T07:21:08.009" v="172"/>
        <pc:sldMkLst>
          <pc:docMk/>
          <pc:sldMk cId="804474083" sldId="1829"/>
        </pc:sldMkLst>
      </pc:sldChg>
      <pc:sldChg chg="add">
        <pc:chgData name="Masaki Nakayama" userId="7eabd57b-b900-4e86-8622-e94bcfa04d00" providerId="ADAL" clId="{BF666A78-6515-471E-AF18-0942C0AA8AE0}" dt="2019-04-14T07:21:08.009" v="172"/>
        <pc:sldMkLst>
          <pc:docMk/>
          <pc:sldMk cId="2261488112" sldId="1832"/>
        </pc:sldMkLst>
      </pc:sldChg>
      <pc:sldChg chg="add">
        <pc:chgData name="Masaki Nakayama" userId="7eabd57b-b900-4e86-8622-e94bcfa04d00" providerId="ADAL" clId="{BF666A78-6515-471E-AF18-0942C0AA8AE0}" dt="2019-04-14T07:21:08.009" v="172"/>
        <pc:sldMkLst>
          <pc:docMk/>
          <pc:sldMk cId="1538292305" sldId="1833"/>
        </pc:sldMkLst>
      </pc:sldChg>
      <pc:sldChg chg="add">
        <pc:chgData name="Masaki Nakayama" userId="7eabd57b-b900-4e86-8622-e94bcfa04d00" providerId="ADAL" clId="{BF666A78-6515-471E-AF18-0942C0AA8AE0}" dt="2019-04-14T07:21:08.009" v="172"/>
        <pc:sldMkLst>
          <pc:docMk/>
          <pc:sldMk cId="2037936197" sldId="1835"/>
        </pc:sldMkLst>
      </pc:sldChg>
      <pc:sldChg chg="add">
        <pc:chgData name="Masaki Nakayama" userId="7eabd57b-b900-4e86-8622-e94bcfa04d00" providerId="ADAL" clId="{BF666A78-6515-471E-AF18-0942C0AA8AE0}" dt="2019-04-14T07:21:08.009" v="172"/>
        <pc:sldMkLst>
          <pc:docMk/>
          <pc:sldMk cId="2579000951" sldId="1836"/>
        </pc:sldMkLst>
      </pc:sldChg>
      <pc:sldChg chg="add">
        <pc:chgData name="Masaki Nakayama" userId="7eabd57b-b900-4e86-8622-e94bcfa04d00" providerId="ADAL" clId="{BF666A78-6515-471E-AF18-0942C0AA8AE0}" dt="2019-04-14T07:21:08.009" v="172"/>
        <pc:sldMkLst>
          <pc:docMk/>
          <pc:sldMk cId="611876880" sldId="1837"/>
        </pc:sldMkLst>
      </pc:sldChg>
      <pc:sldChg chg="add">
        <pc:chgData name="Masaki Nakayama" userId="7eabd57b-b900-4e86-8622-e94bcfa04d00" providerId="ADAL" clId="{BF666A78-6515-471E-AF18-0942C0AA8AE0}" dt="2019-04-14T07:21:08.009" v="172"/>
        <pc:sldMkLst>
          <pc:docMk/>
          <pc:sldMk cId="2735405160" sldId="1838"/>
        </pc:sldMkLst>
      </pc:sldChg>
      <pc:sldChg chg="add">
        <pc:chgData name="Masaki Nakayama" userId="7eabd57b-b900-4e86-8622-e94bcfa04d00" providerId="ADAL" clId="{BF666A78-6515-471E-AF18-0942C0AA8AE0}" dt="2019-04-14T07:21:08.009" v="172"/>
        <pc:sldMkLst>
          <pc:docMk/>
          <pc:sldMk cId="3170560893" sldId="1848"/>
        </pc:sldMkLst>
      </pc:sldChg>
      <pc:sldChg chg="add">
        <pc:chgData name="Masaki Nakayama" userId="7eabd57b-b900-4e86-8622-e94bcfa04d00" providerId="ADAL" clId="{BF666A78-6515-471E-AF18-0942C0AA8AE0}" dt="2019-04-14T07:21:08.009" v="172"/>
        <pc:sldMkLst>
          <pc:docMk/>
          <pc:sldMk cId="2552261098" sldId="1849"/>
        </pc:sldMkLst>
      </pc:sldChg>
      <pc:sldChg chg="add">
        <pc:chgData name="Masaki Nakayama" userId="7eabd57b-b900-4e86-8622-e94bcfa04d00" providerId="ADAL" clId="{BF666A78-6515-471E-AF18-0942C0AA8AE0}" dt="2019-04-14T07:21:08.009" v="172"/>
        <pc:sldMkLst>
          <pc:docMk/>
          <pc:sldMk cId="3609695058" sldId="1850"/>
        </pc:sldMkLst>
      </pc:sldChg>
      <pc:sldChg chg="add">
        <pc:chgData name="Masaki Nakayama" userId="7eabd57b-b900-4e86-8622-e94bcfa04d00" providerId="ADAL" clId="{BF666A78-6515-471E-AF18-0942C0AA8AE0}" dt="2019-04-14T07:21:08.009" v="172"/>
        <pc:sldMkLst>
          <pc:docMk/>
          <pc:sldMk cId="3992354416" sldId="1851"/>
        </pc:sldMkLst>
      </pc:sldChg>
      <pc:sldChg chg="add">
        <pc:chgData name="Masaki Nakayama" userId="7eabd57b-b900-4e86-8622-e94bcfa04d00" providerId="ADAL" clId="{BF666A78-6515-471E-AF18-0942C0AA8AE0}" dt="2019-04-12T11:32:25.677" v="1"/>
        <pc:sldMkLst>
          <pc:docMk/>
          <pc:sldMk cId="4013876566" sldId="1855"/>
        </pc:sldMkLst>
      </pc:sldChg>
      <pc:sldChg chg="add">
        <pc:chgData name="Masaki Nakayama" userId="7eabd57b-b900-4e86-8622-e94bcfa04d00" providerId="ADAL" clId="{BF666A78-6515-471E-AF18-0942C0AA8AE0}" dt="2019-04-12T11:32:25.677" v="1"/>
        <pc:sldMkLst>
          <pc:docMk/>
          <pc:sldMk cId="3993866945" sldId="1857"/>
        </pc:sldMkLst>
      </pc:sldChg>
      <pc:sldChg chg="add">
        <pc:chgData name="Masaki Nakayama" userId="7eabd57b-b900-4e86-8622-e94bcfa04d00" providerId="ADAL" clId="{BF666A78-6515-471E-AF18-0942C0AA8AE0}" dt="2019-04-14T07:21:08.009" v="172"/>
        <pc:sldMkLst>
          <pc:docMk/>
          <pc:sldMk cId="1411963871" sldId="1858"/>
        </pc:sldMkLst>
      </pc:sldChg>
      <pc:sldChg chg="add">
        <pc:chgData name="Masaki Nakayama" userId="7eabd57b-b900-4e86-8622-e94bcfa04d00" providerId="ADAL" clId="{BF666A78-6515-471E-AF18-0942C0AA8AE0}" dt="2019-04-14T07:21:08.009" v="172"/>
        <pc:sldMkLst>
          <pc:docMk/>
          <pc:sldMk cId="613782110" sldId="1859"/>
        </pc:sldMkLst>
      </pc:sldChg>
      <pc:sldChg chg="add">
        <pc:chgData name="Masaki Nakayama" userId="7eabd57b-b900-4e86-8622-e94bcfa04d00" providerId="ADAL" clId="{BF666A78-6515-471E-AF18-0942C0AA8AE0}" dt="2019-04-14T07:21:08.009" v="172"/>
        <pc:sldMkLst>
          <pc:docMk/>
          <pc:sldMk cId="1682218731" sldId="1860"/>
        </pc:sldMkLst>
      </pc:sldChg>
      <pc:sldChg chg="add">
        <pc:chgData name="Masaki Nakayama" userId="7eabd57b-b900-4e86-8622-e94bcfa04d00" providerId="ADAL" clId="{BF666A78-6515-471E-AF18-0942C0AA8AE0}" dt="2019-04-14T07:21:08.009" v="172"/>
        <pc:sldMkLst>
          <pc:docMk/>
          <pc:sldMk cId="2859250077" sldId="1861"/>
        </pc:sldMkLst>
      </pc:sldChg>
      <pc:sldChg chg="add">
        <pc:chgData name="Masaki Nakayama" userId="7eabd57b-b900-4e86-8622-e94bcfa04d00" providerId="ADAL" clId="{BF666A78-6515-471E-AF18-0942C0AA8AE0}" dt="2019-04-14T07:21:08.009" v="172"/>
        <pc:sldMkLst>
          <pc:docMk/>
          <pc:sldMk cId="2649248756" sldId="1862"/>
        </pc:sldMkLst>
      </pc:sldChg>
      <pc:sldChg chg="modSp add">
        <pc:chgData name="Masaki Nakayama" userId="7eabd57b-b900-4e86-8622-e94bcfa04d00" providerId="ADAL" clId="{BF666A78-6515-471E-AF18-0942C0AA8AE0}" dt="2019-04-28T04:38:01.556" v="258" actId="1076"/>
        <pc:sldMkLst>
          <pc:docMk/>
          <pc:sldMk cId="1936515190" sldId="1863"/>
        </pc:sldMkLst>
        <pc:picChg chg="mod">
          <ac:chgData name="Masaki Nakayama" userId="7eabd57b-b900-4e86-8622-e94bcfa04d00" providerId="ADAL" clId="{BF666A78-6515-471E-AF18-0942C0AA8AE0}" dt="2019-04-28T04:38:01.556" v="258" actId="1076"/>
          <ac:picMkLst>
            <pc:docMk/>
            <pc:sldMk cId="1936515190" sldId="1863"/>
            <ac:picMk id="5" creationId="{00000000-0000-0000-0000-000000000000}"/>
          </ac:picMkLst>
        </pc:picChg>
      </pc:sldChg>
      <pc:sldChg chg="add">
        <pc:chgData name="Masaki Nakayama" userId="7eabd57b-b900-4e86-8622-e94bcfa04d00" providerId="ADAL" clId="{BF666A78-6515-471E-AF18-0942C0AA8AE0}" dt="2019-04-14T07:21:08.009" v="172"/>
        <pc:sldMkLst>
          <pc:docMk/>
          <pc:sldMk cId="1326144733" sldId="1864"/>
        </pc:sldMkLst>
      </pc:sldChg>
      <pc:sldChg chg="add">
        <pc:chgData name="Masaki Nakayama" userId="7eabd57b-b900-4e86-8622-e94bcfa04d00" providerId="ADAL" clId="{BF666A78-6515-471E-AF18-0942C0AA8AE0}" dt="2019-04-14T07:21:08.009" v="172"/>
        <pc:sldMkLst>
          <pc:docMk/>
          <pc:sldMk cId="2481909588" sldId="1865"/>
        </pc:sldMkLst>
      </pc:sldChg>
      <pc:sldChg chg="add">
        <pc:chgData name="Masaki Nakayama" userId="7eabd57b-b900-4e86-8622-e94bcfa04d00" providerId="ADAL" clId="{BF666A78-6515-471E-AF18-0942C0AA8AE0}" dt="2019-04-14T07:21:08.009" v="172"/>
        <pc:sldMkLst>
          <pc:docMk/>
          <pc:sldMk cId="1595749079" sldId="1879"/>
        </pc:sldMkLst>
      </pc:sldChg>
      <pc:sldChg chg="add">
        <pc:chgData name="Masaki Nakayama" userId="7eabd57b-b900-4e86-8622-e94bcfa04d00" providerId="ADAL" clId="{BF666A78-6515-471E-AF18-0942C0AA8AE0}" dt="2019-04-14T07:21:08.009" v="172"/>
        <pc:sldMkLst>
          <pc:docMk/>
          <pc:sldMk cId="855115238" sldId="1880"/>
        </pc:sldMkLst>
      </pc:sldChg>
      <pc:sldChg chg="add">
        <pc:chgData name="Masaki Nakayama" userId="7eabd57b-b900-4e86-8622-e94bcfa04d00" providerId="ADAL" clId="{BF666A78-6515-471E-AF18-0942C0AA8AE0}" dt="2019-04-14T07:21:08.009" v="172"/>
        <pc:sldMkLst>
          <pc:docMk/>
          <pc:sldMk cId="781459955" sldId="1881"/>
        </pc:sldMkLst>
      </pc:sldChg>
      <pc:sldChg chg="add">
        <pc:chgData name="Masaki Nakayama" userId="7eabd57b-b900-4e86-8622-e94bcfa04d00" providerId="ADAL" clId="{BF666A78-6515-471E-AF18-0942C0AA8AE0}" dt="2019-04-14T07:21:08.009" v="172"/>
        <pc:sldMkLst>
          <pc:docMk/>
          <pc:sldMk cId="1877953811" sldId="1882"/>
        </pc:sldMkLst>
      </pc:sldChg>
      <pc:sldChg chg="add">
        <pc:chgData name="Masaki Nakayama" userId="7eabd57b-b900-4e86-8622-e94bcfa04d00" providerId="ADAL" clId="{BF666A78-6515-471E-AF18-0942C0AA8AE0}" dt="2019-04-14T07:21:08.009" v="172"/>
        <pc:sldMkLst>
          <pc:docMk/>
          <pc:sldMk cId="4240836029" sldId="1883"/>
        </pc:sldMkLst>
      </pc:sldChg>
      <pc:sldChg chg="add">
        <pc:chgData name="Masaki Nakayama" userId="7eabd57b-b900-4e86-8622-e94bcfa04d00" providerId="ADAL" clId="{BF666A78-6515-471E-AF18-0942C0AA8AE0}" dt="2019-04-14T07:21:08.009" v="172"/>
        <pc:sldMkLst>
          <pc:docMk/>
          <pc:sldMk cId="3387640223" sldId="1884"/>
        </pc:sldMkLst>
      </pc:sldChg>
      <pc:sldChg chg="add">
        <pc:chgData name="Masaki Nakayama" userId="7eabd57b-b900-4e86-8622-e94bcfa04d00" providerId="ADAL" clId="{BF666A78-6515-471E-AF18-0942C0AA8AE0}" dt="2019-04-14T07:21:08.009" v="172"/>
        <pc:sldMkLst>
          <pc:docMk/>
          <pc:sldMk cId="741554776" sldId="1885"/>
        </pc:sldMkLst>
      </pc:sldChg>
      <pc:sldChg chg="add">
        <pc:chgData name="Masaki Nakayama" userId="7eabd57b-b900-4e86-8622-e94bcfa04d00" providerId="ADAL" clId="{BF666A78-6515-471E-AF18-0942C0AA8AE0}" dt="2019-04-14T07:21:08.009" v="172"/>
        <pc:sldMkLst>
          <pc:docMk/>
          <pc:sldMk cId="766977753" sldId="1886"/>
        </pc:sldMkLst>
      </pc:sldChg>
      <pc:sldChg chg="add">
        <pc:chgData name="Masaki Nakayama" userId="7eabd57b-b900-4e86-8622-e94bcfa04d00" providerId="ADAL" clId="{BF666A78-6515-471E-AF18-0942C0AA8AE0}" dt="2019-04-14T07:21:08.009" v="172"/>
        <pc:sldMkLst>
          <pc:docMk/>
          <pc:sldMk cId="1405212602" sldId="1887"/>
        </pc:sldMkLst>
      </pc:sldChg>
      <pc:sldChg chg="add">
        <pc:chgData name="Masaki Nakayama" userId="7eabd57b-b900-4e86-8622-e94bcfa04d00" providerId="ADAL" clId="{BF666A78-6515-471E-AF18-0942C0AA8AE0}" dt="2019-04-14T07:21:08.009" v="172"/>
        <pc:sldMkLst>
          <pc:docMk/>
          <pc:sldMk cId="1264305608" sldId="1888"/>
        </pc:sldMkLst>
      </pc:sldChg>
      <pc:sldChg chg="add">
        <pc:chgData name="Masaki Nakayama" userId="7eabd57b-b900-4e86-8622-e94bcfa04d00" providerId="ADAL" clId="{BF666A78-6515-471E-AF18-0942C0AA8AE0}" dt="2019-04-14T07:21:08.009" v="172"/>
        <pc:sldMkLst>
          <pc:docMk/>
          <pc:sldMk cId="843735262" sldId="1889"/>
        </pc:sldMkLst>
      </pc:sldChg>
      <pc:sldChg chg="add">
        <pc:chgData name="Masaki Nakayama" userId="7eabd57b-b900-4e86-8622-e94bcfa04d00" providerId="ADAL" clId="{BF666A78-6515-471E-AF18-0942C0AA8AE0}" dt="2019-04-14T07:21:08.009" v="172"/>
        <pc:sldMkLst>
          <pc:docMk/>
          <pc:sldMk cId="201490229" sldId="1890"/>
        </pc:sldMkLst>
      </pc:sldChg>
      <pc:sldChg chg="add">
        <pc:chgData name="Masaki Nakayama" userId="7eabd57b-b900-4e86-8622-e94bcfa04d00" providerId="ADAL" clId="{BF666A78-6515-471E-AF18-0942C0AA8AE0}" dt="2019-04-14T07:21:08.009" v="172"/>
        <pc:sldMkLst>
          <pc:docMk/>
          <pc:sldMk cId="1573632783" sldId="1891"/>
        </pc:sldMkLst>
      </pc:sldChg>
      <pc:sldChg chg="add">
        <pc:chgData name="Masaki Nakayama" userId="7eabd57b-b900-4e86-8622-e94bcfa04d00" providerId="ADAL" clId="{BF666A78-6515-471E-AF18-0942C0AA8AE0}" dt="2019-04-14T07:21:08.009" v="172"/>
        <pc:sldMkLst>
          <pc:docMk/>
          <pc:sldMk cId="3651253492" sldId="1892"/>
        </pc:sldMkLst>
      </pc:sldChg>
      <pc:sldChg chg="add">
        <pc:chgData name="Masaki Nakayama" userId="7eabd57b-b900-4e86-8622-e94bcfa04d00" providerId="ADAL" clId="{BF666A78-6515-471E-AF18-0942C0AA8AE0}" dt="2019-04-14T07:21:08.009" v="172"/>
        <pc:sldMkLst>
          <pc:docMk/>
          <pc:sldMk cId="3075392506" sldId="1893"/>
        </pc:sldMkLst>
      </pc:sldChg>
      <pc:sldChg chg="add">
        <pc:chgData name="Masaki Nakayama" userId="7eabd57b-b900-4e86-8622-e94bcfa04d00" providerId="ADAL" clId="{BF666A78-6515-471E-AF18-0942C0AA8AE0}" dt="2019-04-14T07:21:08.009" v="172"/>
        <pc:sldMkLst>
          <pc:docMk/>
          <pc:sldMk cId="222798518" sldId="1894"/>
        </pc:sldMkLst>
      </pc:sldChg>
      <pc:sldChg chg="add">
        <pc:chgData name="Masaki Nakayama" userId="7eabd57b-b900-4e86-8622-e94bcfa04d00" providerId="ADAL" clId="{BF666A78-6515-471E-AF18-0942C0AA8AE0}" dt="2019-04-14T07:21:08.009" v="172"/>
        <pc:sldMkLst>
          <pc:docMk/>
          <pc:sldMk cId="2953111954" sldId="1895"/>
        </pc:sldMkLst>
      </pc:sldChg>
      <pc:sldChg chg="add">
        <pc:chgData name="Masaki Nakayama" userId="7eabd57b-b900-4e86-8622-e94bcfa04d00" providerId="ADAL" clId="{BF666A78-6515-471E-AF18-0942C0AA8AE0}" dt="2019-04-14T07:21:08.009" v="172"/>
        <pc:sldMkLst>
          <pc:docMk/>
          <pc:sldMk cId="4143128235" sldId="1896"/>
        </pc:sldMkLst>
      </pc:sldChg>
      <pc:sldChg chg="add">
        <pc:chgData name="Masaki Nakayama" userId="7eabd57b-b900-4e86-8622-e94bcfa04d00" providerId="ADAL" clId="{BF666A78-6515-471E-AF18-0942C0AA8AE0}" dt="2019-04-14T07:21:08.009" v="172"/>
        <pc:sldMkLst>
          <pc:docMk/>
          <pc:sldMk cId="3457692751" sldId="1924"/>
        </pc:sldMkLst>
      </pc:sldChg>
      <pc:sldChg chg="add">
        <pc:chgData name="Masaki Nakayama" userId="7eabd57b-b900-4e86-8622-e94bcfa04d00" providerId="ADAL" clId="{BF666A78-6515-471E-AF18-0942C0AA8AE0}" dt="2019-04-14T07:21:08.009" v="172"/>
        <pc:sldMkLst>
          <pc:docMk/>
          <pc:sldMk cId="2672456141" sldId="1925"/>
        </pc:sldMkLst>
      </pc:sldChg>
      <pc:sldChg chg="add">
        <pc:chgData name="Masaki Nakayama" userId="7eabd57b-b900-4e86-8622-e94bcfa04d00" providerId="ADAL" clId="{BF666A78-6515-471E-AF18-0942C0AA8AE0}" dt="2019-04-14T07:21:08.009" v="172"/>
        <pc:sldMkLst>
          <pc:docMk/>
          <pc:sldMk cId="1841110364" sldId="1928"/>
        </pc:sldMkLst>
      </pc:sldChg>
      <pc:sldChg chg="modTransition">
        <pc:chgData name="Masaki Nakayama" userId="7eabd57b-b900-4e86-8622-e94bcfa04d00" providerId="ADAL" clId="{BF666A78-6515-471E-AF18-0942C0AA8AE0}" dt="2019-04-14T07:12:53.338" v="104"/>
        <pc:sldMkLst>
          <pc:docMk/>
          <pc:sldMk cId="1019950728" sldId="1931"/>
        </pc:sldMkLst>
      </pc:sldChg>
      <pc:sldChg chg="modSp">
        <pc:chgData name="Masaki Nakayama" userId="7eabd57b-b900-4e86-8622-e94bcfa04d00" providerId="ADAL" clId="{BF666A78-6515-471E-AF18-0942C0AA8AE0}" dt="2019-04-12T13:39:38.671" v="99"/>
        <pc:sldMkLst>
          <pc:docMk/>
          <pc:sldMk cId="1816678261" sldId="1937"/>
        </pc:sldMkLst>
        <pc:spChg chg="mod">
          <ac:chgData name="Masaki Nakayama" userId="7eabd57b-b900-4e86-8622-e94bcfa04d00" providerId="ADAL" clId="{BF666A78-6515-471E-AF18-0942C0AA8AE0}" dt="2019-04-12T13:39:38.671" v="99"/>
          <ac:spMkLst>
            <pc:docMk/>
            <pc:sldMk cId="1816678261" sldId="1937"/>
            <ac:spMk id="5" creationId="{00000000-0000-0000-0000-000000000000}"/>
          </ac:spMkLst>
        </pc:spChg>
      </pc:sldChg>
      <pc:sldChg chg="modSp">
        <pc:chgData name="Masaki Nakayama" userId="7eabd57b-b900-4e86-8622-e94bcfa04d00" providerId="ADAL" clId="{BF666A78-6515-471E-AF18-0942C0AA8AE0}" dt="2019-04-12T13:39:17.697" v="85"/>
        <pc:sldMkLst>
          <pc:docMk/>
          <pc:sldMk cId="3920018094" sldId="1938"/>
        </pc:sldMkLst>
        <pc:spChg chg="mod">
          <ac:chgData name="Masaki Nakayama" userId="7eabd57b-b900-4e86-8622-e94bcfa04d00" providerId="ADAL" clId="{BF666A78-6515-471E-AF18-0942C0AA8AE0}" dt="2019-04-12T13:39:17.697" v="85"/>
          <ac:spMkLst>
            <pc:docMk/>
            <pc:sldMk cId="3920018094" sldId="1938"/>
            <ac:spMk id="4" creationId="{00000000-0000-0000-0000-000000000000}"/>
          </ac:spMkLst>
        </pc:spChg>
      </pc:sldChg>
      <pc:sldChg chg="add">
        <pc:chgData name="Masaki Nakayama" userId="7eabd57b-b900-4e86-8622-e94bcfa04d00" providerId="ADAL" clId="{BF666A78-6515-471E-AF18-0942C0AA8AE0}" dt="2019-04-14T07:21:08.009" v="172"/>
        <pc:sldMkLst>
          <pc:docMk/>
          <pc:sldMk cId="3542688945" sldId="1939"/>
        </pc:sldMkLst>
      </pc:sldChg>
      <pc:sldChg chg="add">
        <pc:chgData name="Masaki Nakayama" userId="7eabd57b-b900-4e86-8622-e94bcfa04d00" providerId="ADAL" clId="{BF666A78-6515-471E-AF18-0942C0AA8AE0}" dt="2019-04-14T07:21:08.009" v="172"/>
        <pc:sldMkLst>
          <pc:docMk/>
          <pc:sldMk cId="504647405" sldId="1953"/>
        </pc:sldMkLst>
      </pc:sldChg>
      <pc:sldChg chg="modTransition">
        <pc:chgData name="Masaki Nakayama" userId="7eabd57b-b900-4e86-8622-e94bcfa04d00" providerId="ADAL" clId="{BF666A78-6515-471E-AF18-0942C0AA8AE0}" dt="2019-04-14T07:12:53.338" v="104"/>
        <pc:sldMkLst>
          <pc:docMk/>
          <pc:sldMk cId="366913899" sldId="1955"/>
        </pc:sldMkLst>
      </pc:sldChg>
      <pc:sldChg chg="modTransition">
        <pc:chgData name="Masaki Nakayama" userId="7eabd57b-b900-4e86-8622-e94bcfa04d00" providerId="ADAL" clId="{BF666A78-6515-471E-AF18-0942C0AA8AE0}" dt="2019-04-14T07:12:53.338" v="104"/>
        <pc:sldMkLst>
          <pc:docMk/>
          <pc:sldMk cId="2350528700" sldId="1956"/>
        </pc:sldMkLst>
      </pc:sldChg>
      <pc:sldChg chg="modTransition">
        <pc:chgData name="Masaki Nakayama" userId="7eabd57b-b900-4e86-8622-e94bcfa04d00" providerId="ADAL" clId="{BF666A78-6515-471E-AF18-0942C0AA8AE0}" dt="2019-04-14T07:12:53.338" v="104"/>
        <pc:sldMkLst>
          <pc:docMk/>
          <pc:sldMk cId="645363916" sldId="1957"/>
        </pc:sldMkLst>
      </pc:sldChg>
      <pc:sldChg chg="modTransition">
        <pc:chgData name="Masaki Nakayama" userId="7eabd57b-b900-4e86-8622-e94bcfa04d00" providerId="ADAL" clId="{BF666A78-6515-471E-AF18-0942C0AA8AE0}" dt="2019-04-14T07:12:53.338" v="104"/>
        <pc:sldMkLst>
          <pc:docMk/>
          <pc:sldMk cId="1168253317" sldId="1958"/>
        </pc:sldMkLst>
      </pc:sldChg>
      <pc:sldChg chg="modTransition">
        <pc:chgData name="Masaki Nakayama" userId="7eabd57b-b900-4e86-8622-e94bcfa04d00" providerId="ADAL" clId="{BF666A78-6515-471E-AF18-0942C0AA8AE0}" dt="2019-04-14T07:12:53.338" v="104"/>
        <pc:sldMkLst>
          <pc:docMk/>
          <pc:sldMk cId="728319630" sldId="1986"/>
        </pc:sldMkLst>
      </pc:sldChg>
      <pc:sldChg chg="addSp delSp modSp modTransition">
        <pc:chgData name="Masaki Nakayama" userId="7eabd57b-b900-4e86-8622-e94bcfa04d00" providerId="ADAL" clId="{BF666A78-6515-471E-AF18-0942C0AA8AE0}" dt="2019-04-12T13:39:06.434" v="80"/>
        <pc:sldMkLst>
          <pc:docMk/>
          <pc:sldMk cId="2738490032" sldId="1987"/>
        </pc:sldMkLst>
        <pc:spChg chg="mod">
          <ac:chgData name="Masaki Nakayama" userId="7eabd57b-b900-4e86-8622-e94bcfa04d00" providerId="ADAL" clId="{BF666A78-6515-471E-AF18-0942C0AA8AE0}" dt="2019-04-12T13:38:15.779" v="51"/>
          <ac:spMkLst>
            <pc:docMk/>
            <pc:sldMk cId="2738490032" sldId="1987"/>
            <ac:spMk id="4" creationId="{00000000-0000-0000-0000-000000000000}"/>
          </ac:spMkLst>
        </pc:spChg>
        <pc:spChg chg="add del mod">
          <ac:chgData name="Masaki Nakayama" userId="7eabd57b-b900-4e86-8622-e94bcfa04d00" providerId="ADAL" clId="{BF666A78-6515-471E-AF18-0942C0AA8AE0}" dt="2019-04-12T13:39:06.434" v="80"/>
          <ac:spMkLst>
            <pc:docMk/>
            <pc:sldMk cId="2738490032" sldId="1987"/>
            <ac:spMk id="5" creationId="{00000000-0000-0000-0000-000000000000}"/>
          </ac:spMkLst>
        </pc:spChg>
        <pc:spChg chg="add del mod">
          <ac:chgData name="Masaki Nakayama" userId="7eabd57b-b900-4e86-8622-e94bcfa04d00" providerId="ADAL" clId="{BF666A78-6515-471E-AF18-0942C0AA8AE0}" dt="2019-04-12T13:38:26.244" v="53" actId="478"/>
          <ac:spMkLst>
            <pc:docMk/>
            <pc:sldMk cId="2738490032" sldId="1987"/>
            <ac:spMk id="6" creationId="{E5CFCFBD-CC50-47F6-A8A7-5BB6E3A7316D}"/>
          </ac:spMkLst>
        </pc:spChg>
      </pc:sldChg>
      <pc:sldChg chg="modSp modTransition">
        <pc:chgData name="Masaki Nakayama" userId="7eabd57b-b900-4e86-8622-e94bcfa04d00" providerId="ADAL" clId="{BF666A78-6515-471E-AF18-0942C0AA8AE0}" dt="2019-04-12T13:38:00.062" v="44" actId="20577"/>
        <pc:sldMkLst>
          <pc:docMk/>
          <pc:sldMk cId="663196912" sldId="1990"/>
        </pc:sldMkLst>
        <pc:spChg chg="mod">
          <ac:chgData name="Masaki Nakayama" userId="7eabd57b-b900-4e86-8622-e94bcfa04d00" providerId="ADAL" clId="{BF666A78-6515-471E-AF18-0942C0AA8AE0}" dt="2019-04-12T13:38:00.062" v="44" actId="20577"/>
          <ac:spMkLst>
            <pc:docMk/>
            <pc:sldMk cId="663196912" sldId="1990"/>
            <ac:spMk id="4" creationId="{00000000-0000-0000-0000-000000000000}"/>
          </ac:spMkLst>
        </pc:spChg>
      </pc:sldChg>
      <pc:sldChg chg="modTransition">
        <pc:chgData name="Masaki Nakayama" userId="7eabd57b-b900-4e86-8622-e94bcfa04d00" providerId="ADAL" clId="{BF666A78-6515-471E-AF18-0942C0AA8AE0}" dt="2019-04-14T07:12:53.338" v="104"/>
        <pc:sldMkLst>
          <pc:docMk/>
          <pc:sldMk cId="596305873" sldId="1991"/>
        </pc:sldMkLst>
      </pc:sldChg>
      <pc:sldChg chg="add">
        <pc:chgData name="Masaki Nakayama" userId="7eabd57b-b900-4e86-8622-e94bcfa04d00" providerId="ADAL" clId="{BF666A78-6515-471E-AF18-0942C0AA8AE0}" dt="2019-04-14T07:21:08.009" v="172"/>
        <pc:sldMkLst>
          <pc:docMk/>
          <pc:sldMk cId="2780101954" sldId="1993"/>
        </pc:sldMkLst>
      </pc:sldChg>
      <pc:sldChg chg="add">
        <pc:chgData name="Masaki Nakayama" userId="7eabd57b-b900-4e86-8622-e94bcfa04d00" providerId="ADAL" clId="{BF666A78-6515-471E-AF18-0942C0AA8AE0}" dt="2019-04-14T07:21:08.009" v="172"/>
        <pc:sldMkLst>
          <pc:docMk/>
          <pc:sldMk cId="3911344269" sldId="1994"/>
        </pc:sldMkLst>
      </pc:sldChg>
      <pc:sldChg chg="modTransition">
        <pc:chgData name="Masaki Nakayama" userId="7eabd57b-b900-4e86-8622-e94bcfa04d00" providerId="ADAL" clId="{BF666A78-6515-471E-AF18-0942C0AA8AE0}" dt="2019-04-14T07:11:52.704" v="100"/>
        <pc:sldMkLst>
          <pc:docMk/>
          <pc:sldMk cId="2020582946" sldId="1995"/>
        </pc:sldMkLst>
      </pc:sldChg>
      <pc:sldChg chg="modTransition">
        <pc:chgData name="Masaki Nakayama" userId="7eabd57b-b900-4e86-8622-e94bcfa04d00" providerId="ADAL" clId="{BF666A78-6515-471E-AF18-0942C0AA8AE0}" dt="2019-04-14T07:11:57.251" v="101"/>
        <pc:sldMkLst>
          <pc:docMk/>
          <pc:sldMk cId="1070865556" sldId="1996"/>
        </pc:sldMkLst>
      </pc:sldChg>
      <pc:sldChg chg="modTransition">
        <pc:chgData name="Masaki Nakayama" userId="7eabd57b-b900-4e86-8622-e94bcfa04d00" providerId="ADAL" clId="{BF666A78-6515-471E-AF18-0942C0AA8AE0}" dt="2019-04-14T07:12:06.977" v="103"/>
        <pc:sldMkLst>
          <pc:docMk/>
          <pc:sldMk cId="509043364" sldId="1997"/>
        </pc:sldMkLst>
      </pc:sldChg>
      <pc:sldChg chg="modTransition">
        <pc:chgData name="Masaki Nakayama" userId="7eabd57b-b900-4e86-8622-e94bcfa04d00" providerId="ADAL" clId="{BF666A78-6515-471E-AF18-0942C0AA8AE0}" dt="2019-04-14T07:12:01.432" v="102"/>
        <pc:sldMkLst>
          <pc:docMk/>
          <pc:sldMk cId="3045575900" sldId="199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4763" y="0"/>
            <a:ext cx="2919412" cy="493713"/>
          </a:xfrm>
          <a:prstGeom prst="rect">
            <a:avLst/>
          </a:prstGeom>
        </p:spPr>
        <p:txBody>
          <a:bodyPr vert="horz" lIns="91440" tIns="45720" rIns="91440" bIns="45720" rtlCol="0"/>
          <a:lstStyle>
            <a:lvl1pPr algn="r">
              <a:defRPr sz="1200"/>
            </a:lvl1pPr>
          </a:lstStyle>
          <a:p>
            <a:fld id="{E7D302CD-0C70-4D6E-82D3-235F25526846}" type="datetimeFigureOut">
              <a:rPr kumimoji="1" lang="ja-JP" altLang="en-US" smtClean="0"/>
              <a:t>2024/9/8</a:t>
            </a:fld>
            <a:endParaRPr kumimoji="1" lang="ja-JP" altLang="en-US"/>
          </a:p>
        </p:txBody>
      </p:sp>
      <p:sp>
        <p:nvSpPr>
          <p:cNvPr id="4" name="フッター プレースホルダー 3"/>
          <p:cNvSpPr>
            <a:spLocks noGrp="1"/>
          </p:cNvSpPr>
          <p:nvPr>
            <p:ph type="ftr" sz="quarter" idx="2"/>
          </p:nvPr>
        </p:nvSpPr>
        <p:spPr>
          <a:xfrm>
            <a:off x="0" y="9371013"/>
            <a:ext cx="2919413" cy="49371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4763" y="9371013"/>
            <a:ext cx="2919412" cy="493712"/>
          </a:xfrm>
          <a:prstGeom prst="rect">
            <a:avLst/>
          </a:prstGeom>
        </p:spPr>
        <p:txBody>
          <a:bodyPr vert="horz" lIns="91440" tIns="45720" rIns="91440" bIns="45720" rtlCol="0" anchor="b"/>
          <a:lstStyle>
            <a:lvl1pPr algn="r">
              <a:defRPr sz="1200"/>
            </a:lvl1pPr>
          </a:lstStyle>
          <a:p>
            <a:fld id="{20F7BC34-E0F4-4F5A-A350-02C511233BD5}" type="slidenum">
              <a:rPr kumimoji="1" lang="ja-JP" altLang="en-US" smtClean="0"/>
              <a:t>‹#›</a:t>
            </a:fld>
            <a:endParaRPr kumimoji="1" lang="ja-JP" altLang="en-US"/>
          </a:p>
        </p:txBody>
      </p:sp>
    </p:spTree>
    <p:extLst>
      <p:ext uri="{BB962C8B-B14F-4D97-AF65-F5344CB8AC3E}">
        <p14:creationId xmlns:p14="http://schemas.microsoft.com/office/powerpoint/2010/main" val="19000875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4859" tIns="47430" rIns="94859" bIns="47430" rtlCol="0"/>
          <a:lstStyle>
            <a:lvl1pPr algn="l">
              <a:defRPr sz="13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4859" tIns="47430" rIns="94859" bIns="47430" rtlCol="0"/>
          <a:lstStyle>
            <a:lvl1pPr algn="r">
              <a:defRPr sz="1300"/>
            </a:lvl1pPr>
          </a:lstStyle>
          <a:p>
            <a:fld id="{B377335C-6462-4247-BEFA-CD97B67177F9}" type="datetimeFigureOut">
              <a:rPr kumimoji="1" lang="ja-JP" altLang="en-US" smtClean="0"/>
              <a:t>2024/9/8</a:t>
            </a:fld>
            <a:endParaRPr kumimoji="1" lang="ja-JP" altLang="en-US"/>
          </a:p>
        </p:txBody>
      </p:sp>
      <p:sp>
        <p:nvSpPr>
          <p:cNvPr id="4" name="スライド イメージ プレースホルダー 3"/>
          <p:cNvSpPr>
            <a:spLocks noGrp="1" noRot="1" noChangeAspect="1"/>
          </p:cNvSpPr>
          <p:nvPr>
            <p:ph type="sldImg" idx="2"/>
          </p:nvPr>
        </p:nvSpPr>
        <p:spPr>
          <a:xfrm>
            <a:off x="407988" y="1233488"/>
            <a:ext cx="5919787" cy="3330575"/>
          </a:xfrm>
          <a:prstGeom prst="rect">
            <a:avLst/>
          </a:prstGeom>
          <a:noFill/>
          <a:ln w="12700">
            <a:solidFill>
              <a:prstClr val="black"/>
            </a:solidFill>
          </a:ln>
        </p:spPr>
        <p:txBody>
          <a:bodyPr vert="horz" lIns="94859" tIns="47430" rIns="94859" bIns="47430" rtlCol="0" anchor="ctr"/>
          <a:lstStyle/>
          <a:p>
            <a:endParaRPr lang="ja-JP" altLang="en-US"/>
          </a:p>
        </p:txBody>
      </p:sp>
      <p:sp>
        <p:nvSpPr>
          <p:cNvPr id="5" name="ノート プレースホルダー 4"/>
          <p:cNvSpPr>
            <a:spLocks noGrp="1"/>
          </p:cNvSpPr>
          <p:nvPr>
            <p:ph type="body" sz="quarter" idx="3"/>
          </p:nvPr>
        </p:nvSpPr>
        <p:spPr>
          <a:xfrm>
            <a:off x="673577" y="4748164"/>
            <a:ext cx="5388610" cy="3884861"/>
          </a:xfrm>
          <a:prstGeom prst="rect">
            <a:avLst/>
          </a:prstGeom>
        </p:spPr>
        <p:txBody>
          <a:bodyPr vert="horz" lIns="94859" tIns="47430" rIns="94859" bIns="4743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9"/>
            <a:ext cx="2918831" cy="495028"/>
          </a:xfrm>
          <a:prstGeom prst="rect">
            <a:avLst/>
          </a:prstGeom>
        </p:spPr>
        <p:txBody>
          <a:bodyPr vert="horz" lIns="94859" tIns="47430" rIns="94859" bIns="47430"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815373" y="9371289"/>
            <a:ext cx="2918831" cy="495028"/>
          </a:xfrm>
          <a:prstGeom prst="rect">
            <a:avLst/>
          </a:prstGeom>
        </p:spPr>
        <p:txBody>
          <a:bodyPr vert="horz" lIns="94859" tIns="47430" rIns="94859" bIns="47430" rtlCol="0" anchor="b"/>
          <a:lstStyle>
            <a:lvl1pPr algn="r">
              <a:defRPr sz="1300"/>
            </a:lvl1pPr>
          </a:lstStyle>
          <a:p>
            <a:fld id="{E8C625AA-FB67-408E-B08D-52E2020531D8}" type="slidenum">
              <a:rPr kumimoji="1" lang="ja-JP" altLang="en-US" smtClean="0"/>
              <a:t>‹#›</a:t>
            </a:fld>
            <a:endParaRPr kumimoji="1" lang="ja-JP" altLang="en-US"/>
          </a:p>
        </p:txBody>
      </p:sp>
    </p:spTree>
    <p:extLst>
      <p:ext uri="{BB962C8B-B14F-4D97-AF65-F5344CB8AC3E}">
        <p14:creationId xmlns:p14="http://schemas.microsoft.com/office/powerpoint/2010/main" val="207637773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 政府における業務システム最適化のガイドラインの見直し 
新たなガイドライン</a:t>
            </a:r>
            <a:endParaRPr lang="en-US" altLang="ja-JP" dirty="0"/>
          </a:p>
          <a:p>
            <a:pPr lvl="1"/>
            <a:r>
              <a:rPr lang="ja-JP" altLang="en-US" dirty="0"/>
              <a:t> 政府情報システムの整備及び管理 に関する標準ガイドライン</a:t>
            </a:r>
            <a:endParaRPr lang="en-US" altLang="ja-JP" u="sng" dirty="0"/>
          </a:p>
          <a:p>
            <a:pPr lvl="1"/>
            <a:r>
              <a:rPr lang="ja-JP" altLang="en-US" u="sng" dirty="0"/>
              <a:t>    </a:t>
            </a:r>
            <a:r>
              <a:rPr lang="ja-JP" altLang="en-US" u="sng" dirty="0">
                <a:solidFill>
                  <a:srgbClr val="FF0000"/>
                </a:solidFill>
              </a:rPr>
              <a:t>共通フレームワーク ソフトウェアライフサイクルプロセス </a:t>
            </a:r>
            <a:r>
              <a:rPr lang="en-US" altLang="ja-JP" u="sng" dirty="0">
                <a:solidFill>
                  <a:srgbClr val="FF0000"/>
                </a:solidFill>
              </a:rPr>
              <a:t>SLCP </a:t>
            </a:r>
            <a:r>
              <a:rPr lang="ja-JP" altLang="en-US" u="sng" dirty="0">
                <a:solidFill>
                  <a:srgbClr val="FF0000"/>
                </a:solidFill>
              </a:rPr>
              <a:t>ガイドライン準拠</a:t>
            </a:r>
            <a:br>
              <a:rPr lang="en-US" altLang="ja-JP" dirty="0"/>
            </a:br>
            <a:r>
              <a:rPr lang="ja-JP" altLang="en-US" sz="1500" dirty="0"/>
              <a:t>（</a:t>
            </a:r>
            <a:r>
              <a:rPr lang="en-US" altLang="ja-JP" sz="1500" dirty="0"/>
              <a:t>2014</a:t>
            </a:r>
            <a:r>
              <a:rPr lang="ja-JP" altLang="en-US" sz="1500" dirty="0"/>
              <a:t>年</a:t>
            </a:r>
            <a:r>
              <a:rPr lang="en-US" altLang="ja-JP" sz="1500" dirty="0"/>
              <a:t>12</a:t>
            </a:r>
            <a:r>
              <a:rPr lang="ja-JP" altLang="en-US" sz="1500" dirty="0"/>
              <a:t>月</a:t>
            </a:r>
            <a:r>
              <a:rPr lang="en-US" altLang="ja-JP" sz="1500" dirty="0"/>
              <a:t>3</a:t>
            </a:r>
            <a:r>
              <a:rPr lang="ja-JP" altLang="en-US" sz="1500" dirty="0"/>
              <a:t>日 各府省情報化統括責任者（</a:t>
            </a:r>
            <a:r>
              <a:rPr lang="en-US" altLang="ja-JP" sz="1500" dirty="0"/>
              <a:t>CIO</a:t>
            </a:r>
            <a:r>
              <a:rPr lang="ja-JP" altLang="en-US" sz="1500" dirty="0"/>
              <a:t>）連絡会議決定）</a:t>
            </a:r>
            <a:r>
              <a:rPr lang="ja-JP" altLang="en-US" dirty="0"/>
              <a:t>
  </a:t>
            </a:r>
            <a:r>
              <a:rPr lang="en-US" altLang="ja-JP" dirty="0" err="1"/>
              <a:t>i</a:t>
            </a:r>
            <a:r>
              <a:rPr lang="ja-JP" altLang="en-US" dirty="0"/>
              <a:t>コンピテンシ・ディクショナリ </a:t>
            </a:r>
            <a:endParaRPr lang="en-US" altLang="ja-JP" dirty="0"/>
          </a:p>
          <a:p>
            <a:pPr lvl="2"/>
            <a:r>
              <a:rPr lang="ja-JP" altLang="en-US" sz="2000" dirty="0"/>
              <a:t>新時代のビジネスモデルに求められるタスクやスキル、役割分担例</a:t>
            </a:r>
            <a:endParaRPr lang="en-US" altLang="ja-JP" sz="2000" dirty="0"/>
          </a:p>
          <a:p>
            <a:pPr lvl="2"/>
            <a:r>
              <a:rPr lang="ja-JP" altLang="en-US" sz="2000" dirty="0"/>
              <a:t>（</a:t>
            </a:r>
            <a:r>
              <a:rPr lang="en-US" altLang="ja-JP" sz="2000" dirty="0"/>
              <a:t>2015</a:t>
            </a:r>
            <a:r>
              <a:rPr lang="ja-JP" altLang="en-US" sz="2000" dirty="0"/>
              <a:t>年夏　情報処理振興機構　正式版公開予定）</a:t>
            </a:r>
            <a:endParaRPr lang="en-US" altLang="ja-JP" sz="2000" dirty="0"/>
          </a:p>
          <a:p>
            <a:endParaRPr kumimoji="1" lang="ja-JP" altLang="en-US" dirty="0"/>
          </a:p>
        </p:txBody>
      </p:sp>
      <p:sp>
        <p:nvSpPr>
          <p:cNvPr id="4" name="ヘッダー プレースホルダー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5" name="日付プレースホルダー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D7E75E-981D-420C-AB9A-802B51B8B339}" type="datetime1">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2024/9/8</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6" name="フッター プレースホルダー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7" name="スライド番号プレースホルダー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6A9BB7-DD5C-41DE-9B80-A8A5AECCA2DE}" type="slidenum">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737440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47500" lnSpcReduction="20000"/>
          </a:bodyPr>
          <a:lstStyle/>
          <a:p>
            <a:r>
              <a:rPr kumimoji="1" lang="ja-JP" altLang="en-US" dirty="0"/>
              <a:t>将来構想</a:t>
            </a:r>
            <a:endParaRPr kumimoji="1" lang="en-US" altLang="ja-JP" dirty="0"/>
          </a:p>
          <a:p>
            <a:pPr lvl="1"/>
            <a:r>
              <a:rPr lang="ja-JP" altLang="en-US" dirty="0"/>
              <a:t>あるべき姿の検討</a:t>
            </a:r>
            <a:endParaRPr kumimoji="1" lang="en-US" altLang="ja-JP" dirty="0"/>
          </a:p>
          <a:p>
            <a:r>
              <a:rPr kumimoji="1" lang="ja-JP" altLang="en-US" dirty="0"/>
              <a:t>使命・目標設定</a:t>
            </a:r>
            <a:endParaRPr kumimoji="1" lang="en-US" altLang="ja-JP" dirty="0"/>
          </a:p>
          <a:p>
            <a:pPr lvl="1"/>
            <a:r>
              <a:rPr lang="ja-JP" altLang="en-US" dirty="0"/>
              <a:t>サービスの理念、活動の方向性</a:t>
            </a:r>
            <a:endParaRPr kumimoji="1" lang="en-US" altLang="ja-JP" dirty="0"/>
          </a:p>
          <a:p>
            <a:r>
              <a:rPr lang="ja-JP" altLang="en-US" dirty="0"/>
              <a:t>活動計画（年次展開）</a:t>
            </a:r>
            <a:endParaRPr lang="en-US" altLang="ja-JP" dirty="0"/>
          </a:p>
          <a:p>
            <a:pPr lvl="1"/>
            <a:r>
              <a:rPr lang="ja-JP" altLang="en-US" dirty="0"/>
              <a:t>サービスの項目と概念、スケジュール感</a:t>
            </a:r>
            <a:endParaRPr lang="en-US" altLang="ja-JP" dirty="0"/>
          </a:p>
          <a:p>
            <a:r>
              <a:rPr lang="ja-JP" altLang="en-US" dirty="0"/>
              <a:t>動向調査</a:t>
            </a:r>
            <a:endParaRPr lang="en-US" altLang="ja-JP" dirty="0"/>
          </a:p>
          <a:p>
            <a:pPr lvl="1"/>
            <a:r>
              <a:rPr lang="ja-JP" altLang="en-US" dirty="0"/>
              <a:t>利用者ニーズ調査</a:t>
            </a:r>
            <a:endParaRPr lang="en-US" altLang="ja-JP" dirty="0"/>
          </a:p>
          <a:p>
            <a:pPr lvl="2"/>
            <a:r>
              <a:rPr lang="ja-JP" altLang="en-US" dirty="0"/>
              <a:t>利用者種別、利用目的、利用場所、利用機器</a:t>
            </a:r>
            <a:r>
              <a:rPr lang="ja-JP" altLang="en-US" dirty="0" err="1"/>
              <a:t>、、、</a:t>
            </a:r>
            <a:endParaRPr lang="en-US" altLang="ja-JP" dirty="0"/>
          </a:p>
          <a:p>
            <a:pPr lvl="1"/>
            <a:r>
              <a:rPr lang="ja-JP" altLang="en-US" dirty="0"/>
              <a:t>外部サービス動向調査</a:t>
            </a:r>
            <a:endParaRPr lang="en-US" altLang="ja-JP" dirty="0"/>
          </a:p>
          <a:p>
            <a:pPr lvl="2"/>
            <a:r>
              <a:rPr lang="ja-JP" altLang="en-US" dirty="0"/>
              <a:t>類似サービス、補完的サービスの今後の動向から見た当館の役割</a:t>
            </a:r>
            <a:endParaRPr lang="en-US" altLang="ja-JP" dirty="0"/>
          </a:p>
          <a:p>
            <a:pPr lvl="1"/>
            <a:r>
              <a:rPr lang="ja-JP" altLang="en-US" dirty="0"/>
              <a:t>技術・製品開発及び適用動向調査</a:t>
            </a:r>
            <a:endParaRPr lang="en-US" altLang="ja-JP" dirty="0"/>
          </a:p>
          <a:p>
            <a:pPr lvl="2"/>
            <a:r>
              <a:rPr lang="ja-JP" altLang="en-US" dirty="0"/>
              <a:t>今後利用可能になると思われる技術の動向と、当館での適用可能性</a:t>
            </a:r>
            <a:endParaRPr lang="en-US" altLang="ja-JP" dirty="0"/>
          </a:p>
          <a:p>
            <a:r>
              <a:rPr lang="ja-JP" altLang="en-US" dirty="0"/>
              <a:t>サービス要件定義</a:t>
            </a:r>
            <a:endParaRPr lang="en-US" altLang="ja-JP" dirty="0"/>
          </a:p>
          <a:p>
            <a:pPr lvl="1"/>
            <a:r>
              <a:rPr kumimoji="1" lang="ja-JP" altLang="en-US" dirty="0"/>
              <a:t>利用者ニーズ調査</a:t>
            </a:r>
            <a:endParaRPr kumimoji="1" lang="en-US" altLang="ja-JP" dirty="0"/>
          </a:p>
          <a:p>
            <a:pPr lvl="1"/>
            <a:r>
              <a:rPr lang="ja-JP" altLang="en-US" dirty="0"/>
              <a:t>使命・目標の達成のアプローチとして、サービスの提供の方向性の再認識</a:t>
            </a:r>
            <a:endParaRPr lang="en-US" altLang="ja-JP" dirty="0"/>
          </a:p>
          <a:p>
            <a:pPr lvl="1"/>
            <a:r>
              <a:rPr kumimoji="1" lang="ja-JP" altLang="en-US" dirty="0"/>
              <a:t>具体的なサービスのイメージ</a:t>
            </a:r>
            <a:endParaRPr kumimoji="1" lang="en-US" altLang="ja-JP" dirty="0"/>
          </a:p>
          <a:p>
            <a:pPr lvl="2"/>
            <a:r>
              <a:rPr lang="ja-JP" altLang="en-US" dirty="0"/>
              <a:t>何をしたいか？（サービス部門）</a:t>
            </a:r>
            <a:endParaRPr lang="en-US" altLang="ja-JP" dirty="0"/>
          </a:p>
          <a:p>
            <a:pPr lvl="2"/>
            <a:r>
              <a:rPr kumimoji="1" lang="ja-JP" altLang="en-US" dirty="0"/>
              <a:t>何ができるか？（システム部門）</a:t>
            </a:r>
            <a:endParaRPr kumimoji="1" lang="en-US" altLang="ja-JP" dirty="0"/>
          </a:p>
          <a:p>
            <a:pPr lvl="2"/>
            <a:endParaRPr kumimoji="1" lang="en-US" altLang="ja-JP" dirty="0"/>
          </a:p>
          <a:p>
            <a:r>
              <a:rPr kumimoji="1" lang="ja-JP" altLang="en-US" dirty="0"/>
              <a:t>業務システム最適化計画</a:t>
            </a:r>
            <a:endParaRPr kumimoji="1" lang="en-US" altLang="ja-JP" dirty="0"/>
          </a:p>
          <a:p>
            <a:pPr lvl="1"/>
            <a:r>
              <a:rPr kumimoji="1" lang="ja-JP" altLang="en-US" dirty="0"/>
              <a:t>情報化の推進を図るために、総合的な考慮</a:t>
            </a:r>
            <a:endParaRPr kumimoji="1" lang="en-US" altLang="ja-JP" dirty="0"/>
          </a:p>
          <a:p>
            <a:pPr lvl="1"/>
            <a:r>
              <a:rPr kumimoji="1" lang="ja-JP" altLang="en-US" dirty="0"/>
              <a:t>業務的観点（システム抜きには業務は成り立たない）</a:t>
            </a:r>
            <a:endParaRPr kumimoji="1" lang="en-US" altLang="ja-JP" dirty="0"/>
          </a:p>
          <a:p>
            <a:pPr lvl="1"/>
            <a:r>
              <a:rPr lang="ja-JP" altLang="en-US" dirty="0"/>
              <a:t>システム的観点（システム化は業務・サービスを向上させるためにある）</a:t>
            </a:r>
            <a:endParaRPr kumimoji="1" lang="en-US" altLang="ja-JP" dirty="0"/>
          </a:p>
          <a:p>
            <a:pPr lvl="1"/>
            <a:r>
              <a:rPr kumimoji="1" lang="ja-JP" altLang="en-US" dirty="0"/>
              <a:t>経営資源の配分（人・物・金）</a:t>
            </a:r>
            <a:endParaRPr kumimoji="1" lang="en-US" altLang="ja-JP" dirty="0"/>
          </a:p>
          <a:p>
            <a:pPr lvl="1"/>
            <a:r>
              <a:rPr lang="ja-JP" altLang="en-US" dirty="0"/>
              <a:t>行司役（システム化を通じた業務の変更、業務向上のためのシステム変更）</a:t>
            </a:r>
            <a:endParaRPr kumimoji="1" lang="en-US" altLang="ja-JP" dirty="0"/>
          </a:p>
          <a:p>
            <a:r>
              <a:rPr kumimoji="1" lang="ja-JP" altLang="en-US" dirty="0"/>
              <a:t>業務システム最適化実施計画</a:t>
            </a:r>
            <a:endParaRPr kumimoji="1" lang="en-US" altLang="ja-JP" dirty="0"/>
          </a:p>
          <a:p>
            <a:pPr lvl="1"/>
            <a:r>
              <a:rPr kumimoji="1" lang="ja-JP" altLang="en-US" dirty="0"/>
              <a:t>具体的な実施内容とスケジューリング</a:t>
            </a:r>
            <a:endParaRPr kumimoji="1" lang="en-US" altLang="ja-JP" dirty="0"/>
          </a:p>
          <a:p>
            <a:r>
              <a:rPr kumimoji="1" lang="ja-JP" altLang="en-US" dirty="0"/>
              <a:t>システム化企画</a:t>
            </a:r>
            <a:endParaRPr kumimoji="1" lang="en-US" altLang="ja-JP" dirty="0"/>
          </a:p>
          <a:p>
            <a:pPr lvl="1"/>
            <a:r>
              <a:rPr kumimoji="1" lang="ja-JP" altLang="en-US" dirty="0"/>
              <a:t>プロジェクト計画</a:t>
            </a:r>
            <a:endParaRPr kumimoji="1" lang="en-US" altLang="ja-JP" dirty="0"/>
          </a:p>
          <a:p>
            <a:pPr lvl="1"/>
            <a:r>
              <a:rPr lang="ja-JP" altLang="en-US" dirty="0"/>
              <a:t>体制立上げ</a:t>
            </a:r>
            <a:endParaRPr lang="en-US" altLang="ja-JP" dirty="0"/>
          </a:p>
          <a:p>
            <a:r>
              <a:rPr kumimoji="1" lang="ja-JP" altLang="en-US" dirty="0"/>
              <a:t>システム化要件定義</a:t>
            </a:r>
            <a:endParaRPr kumimoji="1" lang="en-US" altLang="ja-JP" dirty="0"/>
          </a:p>
          <a:p>
            <a:pPr lvl="1"/>
            <a:r>
              <a:rPr kumimoji="1" lang="ja-JP" altLang="en-US" dirty="0"/>
              <a:t>業務・機能要件定義</a:t>
            </a:r>
            <a:endParaRPr kumimoji="1" lang="en-US" altLang="ja-JP" dirty="0"/>
          </a:p>
          <a:p>
            <a:pPr lvl="1"/>
            <a:r>
              <a:rPr lang="ja-JP" altLang="en-US" dirty="0"/>
              <a:t>非機能要件定義</a:t>
            </a:r>
            <a:endParaRPr lang="en-US" altLang="ja-JP" dirty="0"/>
          </a:p>
          <a:p>
            <a:pPr lvl="1"/>
            <a:r>
              <a:rPr lang="ja-JP" altLang="en-US" dirty="0"/>
              <a:t>下記に沿って</a:t>
            </a:r>
            <a:endParaRPr lang="en-US" altLang="ja-JP" dirty="0"/>
          </a:p>
          <a:p>
            <a:pPr lvl="2"/>
            <a:r>
              <a:rPr lang="ja-JP" altLang="en-US" dirty="0"/>
              <a:t>技術標準適用指針</a:t>
            </a:r>
            <a:endParaRPr lang="en-US" altLang="ja-JP" dirty="0"/>
          </a:p>
          <a:p>
            <a:pPr lvl="2"/>
            <a:r>
              <a:rPr kumimoji="1" lang="ja-JP" altLang="en-US" dirty="0"/>
              <a:t>技術標準適用ガイドライン</a:t>
            </a:r>
            <a:endParaRPr kumimoji="1" lang="en-US" altLang="ja-JP" dirty="0"/>
          </a:p>
          <a:p>
            <a:r>
              <a:rPr lang="ja-JP" altLang="en-US" dirty="0"/>
              <a:t>全体管理体制</a:t>
            </a:r>
            <a:endParaRPr lang="en-US" altLang="ja-JP" dirty="0"/>
          </a:p>
          <a:p>
            <a:pPr lvl="1"/>
            <a:r>
              <a:rPr kumimoji="1" lang="ja-JP" altLang="en-US" dirty="0"/>
              <a:t>開発スケジュール</a:t>
            </a:r>
            <a:endParaRPr kumimoji="1" lang="en-US" altLang="ja-JP" dirty="0"/>
          </a:p>
          <a:p>
            <a:pPr lvl="1"/>
            <a:r>
              <a:rPr lang="ja-JP" altLang="en-US" dirty="0"/>
              <a:t>開発体制立上げ</a:t>
            </a:r>
            <a:endParaRPr lang="en-US" altLang="ja-JP" dirty="0"/>
          </a:p>
          <a:p>
            <a:pPr lvl="1"/>
            <a:r>
              <a:rPr kumimoji="1" lang="ja-JP" altLang="en-US" dirty="0"/>
              <a:t>進捗管理</a:t>
            </a:r>
            <a:endParaRPr kumimoji="1" lang="en-US" altLang="ja-JP" dirty="0"/>
          </a:p>
          <a:p>
            <a:r>
              <a:rPr lang="ja-JP" altLang="en-US" dirty="0"/>
              <a:t>システム構築</a:t>
            </a:r>
            <a:endParaRPr lang="en-US" altLang="ja-JP" dirty="0"/>
          </a:p>
          <a:p>
            <a:pPr lvl="1"/>
            <a:r>
              <a:rPr lang="ja-JP" altLang="en-US" dirty="0"/>
              <a:t>調達</a:t>
            </a:r>
            <a:endParaRPr lang="en-US" altLang="ja-JP" dirty="0"/>
          </a:p>
          <a:p>
            <a:pPr lvl="1"/>
            <a:r>
              <a:rPr lang="ja-JP" altLang="en-US" dirty="0"/>
              <a:t>開発</a:t>
            </a:r>
            <a:endParaRPr lang="en-US" altLang="ja-JP" dirty="0"/>
          </a:p>
          <a:p>
            <a:pPr lvl="1"/>
            <a:r>
              <a:rPr lang="ja-JP" altLang="en-US" dirty="0"/>
              <a:t>運用</a:t>
            </a:r>
            <a:endParaRPr lang="en-US" altLang="ja-JP" dirty="0"/>
          </a:p>
          <a:p>
            <a:endParaRPr kumimoji="1" lang="en-US" altLang="ja-JP" dirty="0"/>
          </a:p>
        </p:txBody>
      </p:sp>
      <p:sp>
        <p:nvSpPr>
          <p:cNvPr id="4" name="ヘッダー プレースホルダ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5" name="スライド番号プレースホルダ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6A9BB7-DD5C-41DE-9B80-A8A5AECCA2DE}" type="slidenum">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6" name="日付プレースホルダ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955919-400E-464D-A15E-47A50D37AAD1}" type="datetime1">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2024/9/8</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7" name="フッター プレースホルダ 6"/>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3968678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fontScale="70000" lnSpcReduction="20000"/>
          </a:bodyPr>
          <a:lstStyle/>
          <a:p>
            <a:pPr defTabSz="931916">
              <a:defRPr/>
            </a:pPr>
            <a:r>
              <a:rPr lang="ja-JP" altLang="en-US" sz="1000" dirty="0">
                <a:latin typeface="+mj-ea"/>
              </a:rPr>
              <a:t>資源の無駄遣いをなくして、より高いサービスの提供を目指す。</a:t>
            </a:r>
            <a:endParaRPr lang="en-US" altLang="ja-JP" sz="1000" dirty="0">
              <a:latin typeface="+mj-ea"/>
            </a:endParaRPr>
          </a:p>
          <a:p>
            <a:pPr defTabSz="931916">
              <a:defRPr/>
            </a:pPr>
            <a:endParaRPr lang="ja-JP" altLang="en-US" sz="1000" dirty="0">
              <a:latin typeface="+mj-ea"/>
            </a:endParaRPr>
          </a:p>
          <a:p>
            <a:r>
              <a:rPr lang="ja-JP" altLang="ja-JP" dirty="0">
                <a:solidFill>
                  <a:srgbClr val="FF0000"/>
                </a:solidFill>
              </a:rPr>
              <a:t>サービス要件の定義は、基本計画書</a:t>
            </a:r>
            <a:r>
              <a:rPr lang="ja-JP" altLang="en-US" dirty="0">
                <a:solidFill>
                  <a:srgbClr val="FF0000"/>
                </a:solidFill>
              </a:rPr>
              <a:t>の行間を埋める</a:t>
            </a:r>
          </a:p>
          <a:p>
            <a:r>
              <a:rPr lang="ja-JP" altLang="ja-JP" dirty="0">
                <a:solidFill>
                  <a:srgbClr val="FF0000"/>
                </a:solidFill>
              </a:rPr>
              <a:t>開発に大きな工数が掛かるのは、例外処理の規模と拡張性</a:t>
            </a:r>
            <a:r>
              <a:rPr lang="ja-JP" altLang="en-US" dirty="0">
                <a:solidFill>
                  <a:srgbClr val="FF0000"/>
                </a:solidFill>
              </a:rPr>
              <a:t>への配慮</a:t>
            </a:r>
            <a:endParaRPr lang="ja-JP" altLang="ja-JP" dirty="0">
              <a:solidFill>
                <a:srgbClr val="FF0000"/>
              </a:solidFill>
            </a:endParaRPr>
          </a:p>
          <a:p>
            <a:r>
              <a:rPr lang="ja-JP" altLang="ja-JP" dirty="0">
                <a:solidFill>
                  <a:srgbClr val="FF0000"/>
                </a:solidFill>
              </a:rPr>
              <a:t>論理的に明確なサービスの要件がなければ構築できない</a:t>
            </a:r>
          </a:p>
          <a:p>
            <a:r>
              <a:rPr lang="ja-JP" altLang="en-US" sz="1100" dirty="0">
                <a:solidFill>
                  <a:srgbClr val="FF0000"/>
                </a:solidFill>
              </a:rPr>
              <a:t>過大な見積もり、大きな手戻り</a:t>
            </a:r>
          </a:p>
          <a:p>
            <a:r>
              <a:rPr lang="ja-JP" altLang="ja-JP" dirty="0">
                <a:solidFill>
                  <a:srgbClr val="FF0000"/>
                </a:solidFill>
              </a:rPr>
              <a:t>情報（データ）と機能の流れは明確に</a:t>
            </a:r>
            <a:r>
              <a:rPr lang="ja-JP" altLang="en-US" dirty="0"/>
              <a:t>。</a:t>
            </a:r>
            <a:endParaRPr lang="ja-JP" altLang="ja-JP" dirty="0"/>
          </a:p>
          <a:p>
            <a:r>
              <a:rPr lang="ja-JP" altLang="en-US" dirty="0">
                <a:solidFill>
                  <a:srgbClr val="FF0000"/>
                </a:solidFill>
              </a:rPr>
              <a:t>全体</a:t>
            </a:r>
            <a:r>
              <a:rPr lang="ja-JP" altLang="ja-JP" dirty="0">
                <a:solidFill>
                  <a:srgbClr val="FF0000"/>
                </a:solidFill>
              </a:rPr>
              <a:t>最適化の観点で</a:t>
            </a:r>
            <a:endParaRPr kumimoji="1" lang="en-US" altLang="ja-JP" dirty="0"/>
          </a:p>
          <a:p>
            <a:r>
              <a:rPr kumimoji="1" lang="ja-JP" altLang="en-US" dirty="0"/>
              <a:t>～～～～～～</a:t>
            </a:r>
            <a:endParaRPr kumimoji="1" lang="en-US" altLang="ja-JP" dirty="0"/>
          </a:p>
          <a:p>
            <a:r>
              <a:rPr lang="ja-JP" altLang="en-US" sz="2100" dirty="0"/>
              <a:t>重要性は、</a:t>
            </a:r>
            <a:r>
              <a:rPr lang="ja-JP" altLang="ja-JP" sz="2100" dirty="0"/>
              <a:t>ソフトウェア開発に限ら</a:t>
            </a:r>
            <a:r>
              <a:rPr lang="ja-JP" altLang="en-US" sz="2100" dirty="0"/>
              <a:t>ない</a:t>
            </a:r>
            <a:endParaRPr lang="ja-JP" altLang="ja-JP" sz="2100" dirty="0"/>
          </a:p>
          <a:p>
            <a:r>
              <a:rPr lang="ja-JP" altLang="ja-JP" sz="2100" dirty="0">
                <a:solidFill>
                  <a:srgbClr val="FF0000"/>
                </a:solidFill>
              </a:rPr>
              <a:t>サービス要件の定義は、基本計画書</a:t>
            </a:r>
            <a:r>
              <a:rPr lang="ja-JP" altLang="en-US" sz="2100" dirty="0">
                <a:solidFill>
                  <a:srgbClr val="FF0000"/>
                </a:solidFill>
              </a:rPr>
              <a:t>の行間を埋める</a:t>
            </a:r>
            <a:r>
              <a:rPr lang="ja-JP" altLang="en-US" sz="2100" dirty="0"/>
              <a:t>もの</a:t>
            </a:r>
            <a:endParaRPr lang="ja-JP" altLang="ja-JP" sz="2100" dirty="0"/>
          </a:p>
          <a:p>
            <a:r>
              <a:rPr lang="ja-JP" altLang="ja-JP" sz="2100" dirty="0">
                <a:solidFill>
                  <a:srgbClr val="FF0000"/>
                </a:solidFill>
              </a:rPr>
              <a:t>開発に大きな工数が掛かるのは、例外処理の規模と拡張性</a:t>
            </a:r>
            <a:r>
              <a:rPr lang="ja-JP" altLang="en-US" sz="2100" dirty="0">
                <a:solidFill>
                  <a:srgbClr val="FF0000"/>
                </a:solidFill>
              </a:rPr>
              <a:t>への配慮</a:t>
            </a:r>
            <a:endParaRPr lang="ja-JP" altLang="ja-JP" sz="2100" dirty="0">
              <a:solidFill>
                <a:srgbClr val="FF0000"/>
              </a:solidFill>
            </a:endParaRPr>
          </a:p>
          <a:p>
            <a:r>
              <a:rPr lang="ja-JP" altLang="ja-JP" sz="2100" dirty="0"/>
              <a:t>サービス要件定義段階での合意形成が重要</a:t>
            </a:r>
          </a:p>
          <a:p>
            <a:r>
              <a:rPr lang="ja-JP" altLang="ja-JP" sz="2100" dirty="0"/>
              <a:t>業務、システムの構築は、</a:t>
            </a:r>
            <a:r>
              <a:rPr lang="ja-JP" altLang="ja-JP" sz="2100" dirty="0">
                <a:solidFill>
                  <a:srgbClr val="FF0000"/>
                </a:solidFill>
              </a:rPr>
              <a:t>論理的に明確なサービスの要件がなければ構築できない</a:t>
            </a:r>
          </a:p>
          <a:p>
            <a:pPr lvl="1"/>
            <a:r>
              <a:rPr lang="ja-JP" altLang="en-US" sz="1900" dirty="0"/>
              <a:t>曖昧</a:t>
            </a:r>
            <a:r>
              <a:rPr lang="ja-JP" altLang="ja-JP" sz="1900" dirty="0"/>
              <a:t>なまま、業務構築、システム開発を行った場合</a:t>
            </a:r>
            <a:r>
              <a:rPr lang="ja-JP" altLang="en-US" sz="1900" dirty="0"/>
              <a:t>、</a:t>
            </a:r>
            <a:r>
              <a:rPr lang="ja-JP" altLang="en-US" sz="1900" dirty="0">
                <a:solidFill>
                  <a:srgbClr val="FF0000"/>
                </a:solidFill>
              </a:rPr>
              <a:t>過大な見積もり、大きな手戻り</a:t>
            </a:r>
            <a:r>
              <a:rPr lang="ja-JP" altLang="en-US" sz="1900" dirty="0"/>
              <a:t>が発生する</a:t>
            </a:r>
            <a:endParaRPr lang="en-US" altLang="ja-JP" sz="1900" dirty="0"/>
          </a:p>
          <a:p>
            <a:pPr lvl="1"/>
            <a:r>
              <a:rPr lang="ja-JP" altLang="en-US" sz="1900" dirty="0"/>
              <a:t>齟齬の顕在化が後工程になればなるほど、工数が大きくな</a:t>
            </a:r>
            <a:r>
              <a:rPr lang="ja-JP" altLang="en-US" sz="2500" dirty="0"/>
              <a:t>る</a:t>
            </a:r>
            <a:endParaRPr lang="ja-JP" altLang="ja-JP" sz="1900" dirty="0"/>
          </a:p>
          <a:p>
            <a:r>
              <a:rPr lang="ja-JP" altLang="ja-JP" sz="2100" dirty="0"/>
              <a:t>業務とシステムでの分担は明確に</a:t>
            </a:r>
          </a:p>
          <a:p>
            <a:r>
              <a:rPr lang="ja-JP" altLang="ja-JP" sz="2100" dirty="0">
                <a:solidFill>
                  <a:srgbClr val="FF0000"/>
                </a:solidFill>
              </a:rPr>
              <a:t>情報（データ）と機能の流れは明確に</a:t>
            </a:r>
            <a:r>
              <a:rPr lang="ja-JP" altLang="en-US" sz="2100" dirty="0"/>
              <a:t>。</a:t>
            </a:r>
            <a:endParaRPr lang="ja-JP" altLang="ja-JP" sz="2100" dirty="0"/>
          </a:p>
          <a:p>
            <a:r>
              <a:rPr lang="ja-JP" altLang="ja-JP" sz="2100" dirty="0"/>
              <a:t>サービス要件は、開発過程、検証中に、なんらかの変更があることを前提とする</a:t>
            </a:r>
            <a:endParaRPr lang="en-US" altLang="ja-JP" sz="2100" dirty="0"/>
          </a:p>
          <a:p>
            <a:r>
              <a:rPr lang="ja-JP" altLang="en-US" sz="2100" dirty="0"/>
              <a:t>サービス要件定義には、</a:t>
            </a:r>
            <a:r>
              <a:rPr lang="ja-JP" altLang="en-US" sz="2100" dirty="0">
                <a:solidFill>
                  <a:srgbClr val="FF0000"/>
                </a:solidFill>
              </a:rPr>
              <a:t>全体</a:t>
            </a:r>
            <a:r>
              <a:rPr lang="ja-JP" altLang="ja-JP" sz="2100" dirty="0">
                <a:solidFill>
                  <a:srgbClr val="FF0000"/>
                </a:solidFill>
              </a:rPr>
              <a:t>最適化の観点で</a:t>
            </a:r>
            <a:r>
              <a:rPr lang="ja-JP" altLang="en-US" sz="2100" dirty="0"/>
              <a:t>システムサイドからの</a:t>
            </a:r>
            <a:r>
              <a:rPr lang="ja-JP" altLang="ja-JP" sz="2100" dirty="0"/>
              <a:t>助言が必要</a:t>
            </a:r>
          </a:p>
          <a:p>
            <a:endParaRPr kumimoji="1" lang="ja-JP" altLang="en-US" dirty="0"/>
          </a:p>
        </p:txBody>
      </p:sp>
      <p:sp>
        <p:nvSpPr>
          <p:cNvPr id="4" name="ヘッダー プレースホルダー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5" name="日付プレースホルダー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D7E75E-981D-420C-AB9A-802B51B8B339}" type="datetime1">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2024/9/8</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6" name="フッター プレースホルダー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7" name="スライド番号プレースホルダー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6A9BB7-DD5C-41DE-9B80-A8A5AECCA2DE}" type="slidenum">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3350843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fontScale="92500" lnSpcReduction="20000"/>
          </a:bodyPr>
          <a:lstStyle/>
          <a:p>
            <a:r>
              <a:rPr lang="ja-JP" altLang="en-US" dirty="0">
                <a:solidFill>
                  <a:srgbClr val="FF0000"/>
                </a:solidFill>
              </a:rPr>
              <a:t>意識的に、サービスの実施内容が曖昧に</a:t>
            </a:r>
          </a:p>
          <a:p>
            <a:r>
              <a:rPr lang="ja-JP" altLang="en-US" dirty="0">
                <a:solidFill>
                  <a:srgbClr val="FF0000"/>
                </a:solidFill>
              </a:rPr>
              <a:t>サービス部門とシステム部門で暗黙知でなく、形式知化した形で合</a:t>
            </a:r>
          </a:p>
          <a:p>
            <a:pPr lvl="1"/>
            <a:r>
              <a:rPr lang="ja-JP" altLang="en-US" dirty="0">
                <a:solidFill>
                  <a:srgbClr val="FF0000"/>
                </a:solidFill>
              </a:rPr>
              <a:t>後工程でシステムの根幹に関わる変更は不可能</a:t>
            </a:r>
          </a:p>
          <a:p>
            <a:pPr lvl="1"/>
            <a:r>
              <a:rPr lang="ja-JP" altLang="en-US" dirty="0">
                <a:solidFill>
                  <a:srgbClr val="FF0000"/>
                </a:solidFill>
              </a:rPr>
              <a:t>開発規模感が掴めない</a:t>
            </a:r>
            <a:endParaRPr lang="en-US" altLang="ja-JP" dirty="0">
              <a:solidFill>
                <a:srgbClr val="FF0000"/>
              </a:solidFill>
            </a:endParaRPr>
          </a:p>
          <a:p>
            <a:pPr lvl="1"/>
            <a:r>
              <a:rPr lang="ja-JP" altLang="en-US" dirty="0">
                <a:solidFill>
                  <a:srgbClr val="FF0000"/>
                </a:solidFill>
              </a:rPr>
              <a:t>開発者は安全を見込み、見積もり額が大幅に大きくなる</a:t>
            </a:r>
            <a:endParaRPr lang="en-US" altLang="ja-JP" dirty="0">
              <a:solidFill>
                <a:srgbClr val="FF0000"/>
              </a:solidFill>
            </a:endParaRPr>
          </a:p>
          <a:p>
            <a:r>
              <a:rPr lang="ja-JP" altLang="en-US" dirty="0">
                <a:solidFill>
                  <a:srgbClr val="FF0000"/>
                </a:solidFill>
              </a:rPr>
              <a:t>サービスの方法、手順が示されていても</a:t>
            </a:r>
            <a:endParaRPr kumimoji="1" lang="en-US" altLang="ja-JP" dirty="0"/>
          </a:p>
          <a:p>
            <a:r>
              <a:rPr kumimoji="1" lang="ja-JP" altLang="en-US" dirty="0"/>
              <a:t>～～～～～</a:t>
            </a:r>
            <a:endParaRPr kumimoji="1" lang="en-US" altLang="ja-JP" dirty="0"/>
          </a:p>
          <a:p>
            <a:r>
              <a:rPr lang="ja-JP" altLang="en-US" dirty="0"/>
              <a:t>サービスの基本方針・基本計画書レベルでは、不十分</a:t>
            </a:r>
            <a:endParaRPr lang="en-US" altLang="ja-JP" dirty="0"/>
          </a:p>
          <a:p>
            <a:pPr lvl="1"/>
            <a:r>
              <a:rPr lang="ja-JP" altLang="en-US" dirty="0"/>
              <a:t>基本合意のために、</a:t>
            </a:r>
            <a:r>
              <a:rPr lang="ja-JP" altLang="en-US" dirty="0">
                <a:solidFill>
                  <a:srgbClr val="FF0000"/>
                </a:solidFill>
              </a:rPr>
              <a:t>意識的に、サービスの実施内容が曖昧に</a:t>
            </a:r>
            <a:r>
              <a:rPr lang="ja-JP" altLang="en-US" dirty="0"/>
              <a:t>なっている</a:t>
            </a:r>
            <a:endParaRPr lang="en-US" altLang="ja-JP" dirty="0"/>
          </a:p>
          <a:p>
            <a:pPr lvl="1"/>
            <a:r>
              <a:rPr lang="ja-JP" altLang="en-US" dirty="0"/>
              <a:t>概念・方向性は認識できるが具体的なサービスの実施内容が判断できない</a:t>
            </a:r>
            <a:endParaRPr lang="en-US" altLang="ja-JP" dirty="0"/>
          </a:p>
          <a:p>
            <a:r>
              <a:rPr kumimoji="1" lang="ja-JP" altLang="en-US" dirty="0"/>
              <a:t>業務、システムの構築は、論理的に明確なサービスの要件がなければ構築できない</a:t>
            </a:r>
            <a:endParaRPr kumimoji="1" lang="en-US" altLang="ja-JP" dirty="0"/>
          </a:p>
          <a:p>
            <a:pPr lvl="1"/>
            <a:r>
              <a:rPr lang="ja-JP" altLang="en-US" dirty="0"/>
              <a:t>実施内容が曖昧になっているサービスは、その条件と実施内容の明確化が必要</a:t>
            </a:r>
            <a:endParaRPr lang="en-US" altLang="ja-JP" dirty="0"/>
          </a:p>
          <a:p>
            <a:pPr lvl="1"/>
            <a:r>
              <a:rPr lang="ja-JP" altLang="en-US" dirty="0">
                <a:solidFill>
                  <a:srgbClr val="FF0000"/>
                </a:solidFill>
              </a:rPr>
              <a:t>サービス部門とシステム部門で暗黙知でなく、形式知化した形で合</a:t>
            </a:r>
            <a:r>
              <a:rPr lang="ja-JP" altLang="en-US" dirty="0"/>
              <a:t>意しておく必要がある⇒サービス要件定義書</a:t>
            </a:r>
            <a:endParaRPr lang="en-US" altLang="ja-JP" dirty="0"/>
          </a:p>
          <a:p>
            <a:r>
              <a:rPr lang="ja-JP" altLang="en-US" dirty="0"/>
              <a:t>サービス要件定義段階での合意形成が最も重要</a:t>
            </a:r>
            <a:endParaRPr lang="en-US" altLang="ja-JP" dirty="0"/>
          </a:p>
          <a:p>
            <a:pPr lvl="1"/>
            <a:r>
              <a:rPr lang="ja-JP" altLang="en-US" dirty="0">
                <a:solidFill>
                  <a:srgbClr val="FF0000"/>
                </a:solidFill>
              </a:rPr>
              <a:t>後工程でシステムの根幹に関わる変更は不可能</a:t>
            </a:r>
          </a:p>
          <a:p>
            <a:r>
              <a:rPr lang="ja-JP" altLang="en-US" dirty="0"/>
              <a:t>サービスの実施内容があいまいなまま、業務構築、システム開発を行った場合</a:t>
            </a:r>
            <a:endParaRPr lang="en-US" altLang="ja-JP" dirty="0"/>
          </a:p>
          <a:p>
            <a:pPr lvl="1"/>
            <a:r>
              <a:rPr lang="ja-JP" altLang="en-US" dirty="0"/>
              <a:t>システム化要件定義書が曖昧になる</a:t>
            </a:r>
            <a:br>
              <a:rPr lang="en-US" altLang="ja-JP" dirty="0"/>
            </a:br>
            <a:r>
              <a:rPr lang="ja-JP" altLang="en-US" dirty="0"/>
              <a:t>⇒</a:t>
            </a:r>
            <a:r>
              <a:rPr lang="ja-JP" altLang="en-US" dirty="0">
                <a:solidFill>
                  <a:srgbClr val="FF0000"/>
                </a:solidFill>
              </a:rPr>
              <a:t>開発規模感が掴めない</a:t>
            </a:r>
            <a:endParaRPr lang="en-US" altLang="ja-JP" dirty="0">
              <a:solidFill>
                <a:srgbClr val="FF0000"/>
              </a:solidFill>
            </a:endParaRPr>
          </a:p>
          <a:p>
            <a:pPr lvl="1"/>
            <a:r>
              <a:rPr lang="ja-JP" altLang="en-US" dirty="0"/>
              <a:t>調達仕様書が曖昧になる</a:t>
            </a:r>
            <a:br>
              <a:rPr lang="en-US" altLang="ja-JP" dirty="0"/>
            </a:br>
            <a:r>
              <a:rPr lang="ja-JP" altLang="en-US" dirty="0"/>
              <a:t>⇒</a:t>
            </a:r>
            <a:r>
              <a:rPr lang="ja-JP" altLang="en-US" dirty="0">
                <a:solidFill>
                  <a:srgbClr val="FF0000"/>
                </a:solidFill>
              </a:rPr>
              <a:t>開発者は安全を見込み、見積もり額が大幅に大きくなる</a:t>
            </a:r>
            <a:endParaRPr lang="en-US" altLang="ja-JP" dirty="0">
              <a:solidFill>
                <a:srgbClr val="FF0000"/>
              </a:solidFill>
            </a:endParaRPr>
          </a:p>
          <a:p>
            <a:pPr lvl="1"/>
            <a:r>
              <a:rPr lang="ja-JP" altLang="en-US" dirty="0"/>
              <a:t>開発工程で手戻りが発生する</a:t>
            </a:r>
            <a:endParaRPr lang="en-US" altLang="ja-JP" dirty="0"/>
          </a:p>
          <a:p>
            <a:r>
              <a:rPr lang="ja-JP" altLang="en-US" dirty="0"/>
              <a:t>最適化の観点でシステム担当からの助言が必要</a:t>
            </a:r>
            <a:endParaRPr lang="en-US" altLang="ja-JP" dirty="0"/>
          </a:p>
          <a:p>
            <a:pPr lvl="1"/>
            <a:r>
              <a:rPr lang="ja-JP" altLang="en-US" dirty="0"/>
              <a:t>サービス要件に</a:t>
            </a:r>
            <a:r>
              <a:rPr lang="ja-JP" altLang="en-US" dirty="0">
                <a:solidFill>
                  <a:srgbClr val="FF0000"/>
                </a:solidFill>
              </a:rPr>
              <a:t>サービスの方法、手順が示されていても</a:t>
            </a:r>
            <a:r>
              <a:rPr lang="ja-JP" altLang="en-US" dirty="0"/>
              <a:t>、より最適な方法がある場合は、システム構築の立場から、助言する</a:t>
            </a:r>
            <a:endParaRPr lang="en-US" altLang="ja-JP" dirty="0"/>
          </a:p>
          <a:p>
            <a:r>
              <a:rPr lang="ja-JP" altLang="en-US" dirty="0"/>
              <a:t>サービス要件は、開発過程、検証中に、なんらかの変更があることを前提とする</a:t>
            </a:r>
            <a:endParaRPr lang="en-US" altLang="ja-JP" dirty="0"/>
          </a:p>
          <a:p>
            <a:pPr lvl="1"/>
            <a:r>
              <a:rPr lang="ja-JP" altLang="en-US" dirty="0"/>
              <a:t>変更による後工程への影響を極力小さくするためにも、早期発見が必要</a:t>
            </a:r>
            <a:endParaRPr lang="en-US" altLang="ja-JP" dirty="0"/>
          </a:p>
          <a:p>
            <a:pPr lvl="1"/>
            <a:r>
              <a:rPr lang="ja-JP" altLang="en-US" dirty="0"/>
              <a:t>⇒プロトタイピング手法が有効</a:t>
            </a:r>
            <a:endParaRPr lang="en-US" altLang="ja-JP" dirty="0"/>
          </a:p>
          <a:p>
            <a:pPr lvl="1"/>
            <a:endParaRPr lang="en-US" altLang="ja-JP" dirty="0"/>
          </a:p>
          <a:p>
            <a:endParaRPr kumimoji="1" lang="ja-JP" altLang="en-US" dirty="0"/>
          </a:p>
        </p:txBody>
      </p:sp>
      <p:sp>
        <p:nvSpPr>
          <p:cNvPr id="4" name="ヘッダー プレースホルダー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5" name="日付プレースホルダー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428956-2509-4927-9D33-9BDC3787A8B6}" type="datetime1">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2024/9/8</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6" name="フッター プレースホルダー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7" name="スライド番号プレースホルダー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6A9BB7-DD5C-41DE-9B80-A8A5AECCA2DE}" type="slidenum">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2142813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fontScale="62500" lnSpcReduction="20000"/>
          </a:bodyPr>
          <a:lstStyle/>
          <a:p>
            <a:pPr lvl="0"/>
            <a:r>
              <a:rPr lang="ja-JP" altLang="en-US" sz="2100" dirty="0">
                <a:solidFill>
                  <a:srgbClr val="FF0000"/>
                </a:solidFill>
              </a:rPr>
              <a:t>図表を活用することが有効。</a:t>
            </a:r>
            <a:endParaRPr lang="en-US" altLang="ja-JP" sz="2100" dirty="0">
              <a:solidFill>
                <a:srgbClr val="FF0000"/>
              </a:solidFill>
            </a:endParaRPr>
          </a:p>
          <a:p>
            <a:pPr lvl="0"/>
            <a:r>
              <a:rPr lang="ja-JP" altLang="en-US" sz="2100" dirty="0">
                <a:solidFill>
                  <a:srgbClr val="FF0000"/>
                </a:solidFill>
              </a:rPr>
              <a:t>暗黙知なしで、難易度、工数、適用すべき技術、実現方式を算定できるか？</a:t>
            </a:r>
            <a:endParaRPr lang="en-US" altLang="ja-JP" sz="2100" dirty="0">
              <a:solidFill>
                <a:srgbClr val="FF0000"/>
              </a:solidFill>
            </a:endParaRPr>
          </a:p>
          <a:p>
            <a:pPr lvl="0"/>
            <a:r>
              <a:rPr lang="ja-JP" altLang="en-US" sz="2100" dirty="0">
                <a:solidFill>
                  <a:srgbClr val="FF0000"/>
                </a:solidFill>
              </a:rPr>
              <a:t>曖昧な仕様書をベースにした業者の高額見積もりをベースに、要件をカットしない。</a:t>
            </a:r>
            <a:endParaRPr lang="en-US" altLang="ja-JP" sz="2100" dirty="0">
              <a:solidFill>
                <a:srgbClr val="FF0000"/>
              </a:solidFill>
            </a:endParaRPr>
          </a:p>
          <a:p>
            <a:endParaRPr kumimoji="1" lang="en-US" altLang="ja-JP" dirty="0"/>
          </a:p>
          <a:p>
            <a:r>
              <a:rPr kumimoji="1" lang="ja-JP" altLang="en-US" dirty="0"/>
              <a:t>～～～～～～</a:t>
            </a:r>
            <a:endParaRPr kumimoji="1" lang="en-US" altLang="ja-JP" dirty="0"/>
          </a:p>
          <a:p>
            <a:r>
              <a:rPr lang="ja-JP" altLang="ja-JP" sz="2900" dirty="0"/>
              <a:t>各工程での成果物の妥当性評価</a:t>
            </a:r>
            <a:endParaRPr lang="en-US" altLang="ja-JP" sz="2900" dirty="0"/>
          </a:p>
          <a:p>
            <a:pPr lvl="1"/>
            <a:r>
              <a:rPr lang="ja-JP" altLang="ja-JP" sz="2500" dirty="0"/>
              <a:t>全ての工程での仕様書について</a:t>
            </a:r>
            <a:endParaRPr lang="en-US" altLang="ja-JP" sz="2500" dirty="0"/>
          </a:p>
          <a:p>
            <a:pPr lvl="2"/>
            <a:r>
              <a:rPr lang="zh-TW" altLang="en-US" sz="2100" dirty="0"/>
              <a:t>基本設計</a:t>
            </a:r>
            <a:r>
              <a:rPr lang="ja-JP" altLang="en-US" sz="2100" dirty="0"/>
              <a:t>書</a:t>
            </a:r>
            <a:r>
              <a:rPr lang="zh-TW" altLang="en-US" sz="2100" dirty="0"/>
              <a:t>、概要設計</a:t>
            </a:r>
            <a:r>
              <a:rPr lang="ja-JP" altLang="en-US" sz="2100" dirty="0"/>
              <a:t>書</a:t>
            </a:r>
            <a:r>
              <a:rPr lang="zh-TW" altLang="en-US" sz="2100" dirty="0"/>
              <a:t>、詳細設計</a:t>
            </a:r>
            <a:r>
              <a:rPr lang="ja-JP" altLang="en-US" sz="2100" dirty="0"/>
              <a:t>書</a:t>
            </a:r>
            <a:r>
              <a:rPr lang="zh-TW" altLang="en-US" sz="2100" dirty="0"/>
              <a:t>、外部設計</a:t>
            </a:r>
            <a:r>
              <a:rPr lang="ja-JP" altLang="en-US" sz="2100" dirty="0"/>
              <a:t>書</a:t>
            </a:r>
            <a:r>
              <a:rPr lang="zh-TW" altLang="en-US" sz="2100" dirty="0"/>
              <a:t>、内部設計</a:t>
            </a:r>
            <a:r>
              <a:rPr lang="ja-JP" altLang="en-US" sz="2100" dirty="0"/>
              <a:t>書、プログラム仕様書</a:t>
            </a:r>
            <a:r>
              <a:rPr lang="ja-JP" altLang="en-US" sz="2100" dirty="0" err="1"/>
              <a:t>、、、</a:t>
            </a:r>
            <a:r>
              <a:rPr lang="ja-JP" altLang="en-US" sz="2100" dirty="0"/>
              <a:t>？</a:t>
            </a:r>
            <a:endParaRPr lang="en-US" altLang="ja-JP" sz="2100" dirty="0"/>
          </a:p>
          <a:p>
            <a:pPr lvl="1"/>
            <a:r>
              <a:rPr lang="ja-JP" altLang="ja-JP" sz="2500" dirty="0"/>
              <a:t>曖昧性・不確実性の排除</a:t>
            </a:r>
            <a:endParaRPr lang="en-US" altLang="ja-JP" sz="2500" dirty="0"/>
          </a:p>
          <a:p>
            <a:pPr lvl="2"/>
            <a:r>
              <a:rPr lang="ja-JP" altLang="en-US" sz="2100" dirty="0">
                <a:solidFill>
                  <a:srgbClr val="FF0000"/>
                </a:solidFill>
              </a:rPr>
              <a:t>図表を活用することが有効。</a:t>
            </a:r>
            <a:endParaRPr lang="en-US" altLang="ja-JP" sz="2100" dirty="0">
              <a:solidFill>
                <a:srgbClr val="FF0000"/>
              </a:solidFill>
            </a:endParaRPr>
          </a:p>
          <a:p>
            <a:pPr lvl="1"/>
            <a:r>
              <a:rPr lang="ja-JP" altLang="ja-JP" sz="2500" dirty="0"/>
              <a:t>読むべき人が理解できるか？</a:t>
            </a:r>
            <a:endParaRPr lang="en-US" altLang="ja-JP" sz="2500" dirty="0"/>
          </a:p>
          <a:p>
            <a:pPr lvl="2"/>
            <a:r>
              <a:rPr lang="ja-JP" altLang="en-US" sz="2100" dirty="0">
                <a:solidFill>
                  <a:srgbClr val="FF0000"/>
                </a:solidFill>
              </a:rPr>
              <a:t>暗黙知なしで、難易度、工数、適用すべき技術、実現方式を算定できるか？</a:t>
            </a:r>
            <a:endParaRPr lang="en-US" altLang="ja-JP" sz="2100" dirty="0">
              <a:solidFill>
                <a:srgbClr val="FF0000"/>
              </a:solidFill>
            </a:endParaRPr>
          </a:p>
          <a:p>
            <a:pPr lvl="1"/>
            <a:r>
              <a:rPr lang="ja-JP" altLang="en-US" sz="2500" dirty="0"/>
              <a:t>将来のコストを削減するか、当面のコストを削減するか？</a:t>
            </a:r>
            <a:endParaRPr lang="en-US" altLang="ja-JP" sz="2500" dirty="0"/>
          </a:p>
          <a:p>
            <a:r>
              <a:rPr lang="ja-JP" altLang="ja-JP" sz="2900" dirty="0"/>
              <a:t>参考見積書の評価</a:t>
            </a:r>
            <a:endParaRPr lang="ja-JP" altLang="ja-JP" sz="2100" dirty="0"/>
          </a:p>
          <a:p>
            <a:pPr lvl="1"/>
            <a:r>
              <a:rPr lang="ja-JP" altLang="en-US" sz="2100" dirty="0">
                <a:solidFill>
                  <a:srgbClr val="FF0000"/>
                </a:solidFill>
              </a:rPr>
              <a:t>曖昧な仕様書をベースにした業者の高額見積もりをベースに、要件をカットしない。</a:t>
            </a:r>
            <a:endParaRPr lang="en-US" altLang="ja-JP" sz="2100" dirty="0">
              <a:solidFill>
                <a:srgbClr val="FF0000"/>
              </a:solidFill>
            </a:endParaRPr>
          </a:p>
          <a:p>
            <a:pPr lvl="1"/>
            <a:r>
              <a:rPr lang="ja-JP" altLang="en-US" sz="2100" dirty="0"/>
              <a:t>人件費単価が高いから、見積もりが高くなるという評価は妥当でない。</a:t>
            </a:r>
            <a:endParaRPr lang="ja-JP" altLang="ja-JP" sz="2100" dirty="0"/>
          </a:p>
          <a:p>
            <a:endParaRPr kumimoji="1" lang="ja-JP" altLang="en-US" dirty="0"/>
          </a:p>
        </p:txBody>
      </p:sp>
      <p:sp>
        <p:nvSpPr>
          <p:cNvPr id="4" name="ヘッダー プレースホルダー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5" name="日付プレースホルダー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D7E75E-981D-420C-AB9A-802B51B8B339}" type="datetime1">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2024/9/8</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6" name="フッター プレースホルダー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7" name="スライド番号プレースホルダー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6A9BB7-DD5C-41DE-9B80-A8A5AECCA2DE}" type="slidenum">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709310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fontScale="85000" lnSpcReduction="20000"/>
          </a:bodyPr>
          <a:lstStyle/>
          <a:p>
            <a:pPr lvl="0"/>
            <a:r>
              <a:rPr lang="ja-JP" altLang="en-US" dirty="0">
                <a:solidFill>
                  <a:srgbClr val="FF0000"/>
                </a:solidFill>
              </a:rPr>
              <a:t>プロセスと成果物の具体化度を明確にしないで、成果物名のみの提示は齟齬が生じる</a:t>
            </a:r>
            <a:endParaRPr lang="en-US" altLang="ja-JP" dirty="0">
              <a:solidFill>
                <a:srgbClr val="FF0000"/>
              </a:solidFill>
            </a:endParaRPr>
          </a:p>
          <a:p>
            <a:pPr lvl="0"/>
            <a:r>
              <a:rPr lang="ja-JP" altLang="en-US" dirty="0">
                <a:solidFill>
                  <a:srgbClr val="FF0000"/>
                </a:solidFill>
              </a:rPr>
              <a:t>「柔軟に対応できること」？</a:t>
            </a:r>
            <a:endParaRPr lang="en-US" altLang="ja-JP" dirty="0">
              <a:solidFill>
                <a:srgbClr val="FF0000"/>
              </a:solidFill>
            </a:endParaRPr>
          </a:p>
          <a:p>
            <a:pPr lvl="0"/>
            <a:r>
              <a:rPr lang="ja-JP" altLang="en-US" dirty="0">
                <a:solidFill>
                  <a:srgbClr val="FF0000"/>
                </a:solidFill>
              </a:rPr>
              <a:t>その仕様書をインプットとして、難易度の認識、妥当な工数見積もりができるかを評価</a:t>
            </a:r>
            <a:endParaRPr lang="en-US" altLang="ja-JP" dirty="0">
              <a:solidFill>
                <a:srgbClr val="FF0000"/>
              </a:solidFill>
            </a:endParaRPr>
          </a:p>
          <a:p>
            <a:pPr lvl="0"/>
            <a:r>
              <a:rPr kumimoji="1" lang="ja-JP" altLang="en-US" dirty="0">
                <a:solidFill>
                  <a:srgbClr val="FF0000"/>
                </a:solidFill>
              </a:rPr>
              <a:t>ある程度の実地の経験は必要</a:t>
            </a:r>
            <a:endParaRPr kumimoji="1" lang="en-US" altLang="ja-JP" dirty="0">
              <a:solidFill>
                <a:srgbClr val="FF0000"/>
              </a:solidFill>
            </a:endParaRPr>
          </a:p>
          <a:p>
            <a:pPr lvl="0"/>
            <a:r>
              <a:rPr lang="ja-JP" altLang="en-US" dirty="0">
                <a:solidFill>
                  <a:srgbClr val="FF0000"/>
                </a:solidFill>
              </a:rPr>
              <a:t>随意契約の場合は、妥当と思われるまで調整する必要がある</a:t>
            </a:r>
            <a:endParaRPr lang="en-US" altLang="ja-JP" dirty="0">
              <a:solidFill>
                <a:srgbClr val="FF0000"/>
              </a:solidFill>
            </a:endParaRPr>
          </a:p>
          <a:p>
            <a:endParaRPr kumimoji="1" lang="en-US" altLang="ja-JP" dirty="0"/>
          </a:p>
          <a:p>
            <a:r>
              <a:rPr kumimoji="1" lang="ja-JP" altLang="en-US" dirty="0"/>
              <a:t>～～～～～～～</a:t>
            </a:r>
            <a:endParaRPr kumimoji="1" lang="en-US" altLang="ja-JP" dirty="0"/>
          </a:p>
          <a:p>
            <a:r>
              <a:rPr kumimoji="1" lang="ja-JP" altLang="en-US" dirty="0"/>
              <a:t>各仕様書の記述内容</a:t>
            </a:r>
            <a:endParaRPr kumimoji="1" lang="en-US" altLang="ja-JP" dirty="0"/>
          </a:p>
          <a:p>
            <a:pPr lvl="1"/>
            <a:r>
              <a:rPr kumimoji="1" lang="ja-JP" altLang="en-US" dirty="0"/>
              <a:t>（サービス要件定義書、システム化要件定義書、調達仕様書、開発段階での仕様書、作業指示書</a:t>
            </a:r>
            <a:r>
              <a:rPr kumimoji="1" lang="ja-JP" altLang="en-US" dirty="0" err="1"/>
              <a:t>、、</a:t>
            </a:r>
            <a:r>
              <a:rPr kumimoji="1" lang="ja-JP" altLang="en-US" dirty="0"/>
              <a:t>）</a:t>
            </a:r>
            <a:endParaRPr kumimoji="1" lang="en-US" altLang="ja-JP" dirty="0"/>
          </a:p>
          <a:p>
            <a:pPr lvl="1"/>
            <a:r>
              <a:rPr lang="ja-JP" altLang="en-US" dirty="0"/>
              <a:t>曖昧性・不確実性の排除</a:t>
            </a:r>
            <a:endParaRPr lang="en-US" altLang="ja-JP" dirty="0"/>
          </a:p>
          <a:p>
            <a:pPr lvl="2"/>
            <a:r>
              <a:rPr lang="ja-JP" altLang="en-US" dirty="0">
                <a:solidFill>
                  <a:srgbClr val="FF0000"/>
                </a:solidFill>
              </a:rPr>
              <a:t>プロセスと成果物の具体化度を明確にしないで、成果物名のみの提示は齟齬が生じる</a:t>
            </a:r>
            <a:endParaRPr lang="en-US" altLang="ja-JP" dirty="0">
              <a:solidFill>
                <a:srgbClr val="FF0000"/>
              </a:solidFill>
            </a:endParaRPr>
          </a:p>
          <a:p>
            <a:pPr lvl="3"/>
            <a:r>
              <a:rPr lang="ja-JP" altLang="en-US" dirty="0"/>
              <a:t>「仕様素案」、「基本設計書」、「概要設計書」、「詳細設計書」</a:t>
            </a:r>
            <a:r>
              <a:rPr lang="ja-JP" altLang="en-US" dirty="0" err="1"/>
              <a:t>、、、</a:t>
            </a:r>
            <a:endParaRPr lang="en-US" altLang="ja-JP" dirty="0"/>
          </a:p>
          <a:p>
            <a:pPr lvl="2"/>
            <a:r>
              <a:rPr lang="ja-JP" altLang="en-US" dirty="0">
                <a:solidFill>
                  <a:srgbClr val="FF0000"/>
                </a:solidFill>
              </a:rPr>
              <a:t>「柔軟に対応できること」？</a:t>
            </a:r>
            <a:endParaRPr lang="en-US" altLang="ja-JP" dirty="0">
              <a:solidFill>
                <a:srgbClr val="FF0000"/>
              </a:solidFill>
            </a:endParaRPr>
          </a:p>
          <a:p>
            <a:pPr lvl="1"/>
            <a:r>
              <a:rPr lang="ja-JP" altLang="en-US" dirty="0"/>
              <a:t>読むべき人が理解できるか？</a:t>
            </a:r>
            <a:endParaRPr lang="en-US" altLang="ja-JP" dirty="0"/>
          </a:p>
          <a:p>
            <a:pPr lvl="2"/>
            <a:r>
              <a:rPr lang="ja-JP" altLang="en-US" dirty="0">
                <a:solidFill>
                  <a:srgbClr val="FF0000"/>
                </a:solidFill>
              </a:rPr>
              <a:t>その仕様書をインプットとして、難易度の認識、妥当な工数見積もりができるかを評価</a:t>
            </a:r>
            <a:endParaRPr lang="en-US" altLang="ja-JP" dirty="0">
              <a:solidFill>
                <a:srgbClr val="FF0000"/>
              </a:solidFill>
            </a:endParaRPr>
          </a:p>
          <a:p>
            <a:pPr lvl="1"/>
            <a:r>
              <a:rPr kumimoji="1" lang="ja-JP" altLang="en-US" dirty="0"/>
              <a:t>方法としての選択肢は可</a:t>
            </a:r>
            <a:endParaRPr kumimoji="1" lang="en-US" altLang="ja-JP" dirty="0"/>
          </a:p>
          <a:p>
            <a:pPr lvl="2"/>
            <a:r>
              <a:rPr lang="ja-JP" altLang="en-US" dirty="0"/>
              <a:t>コストが高くても将来性、柔軟性のある方法</a:t>
            </a:r>
            <a:endParaRPr lang="en-US" altLang="ja-JP" dirty="0"/>
          </a:p>
          <a:p>
            <a:pPr lvl="2"/>
            <a:r>
              <a:rPr lang="ja-JP" altLang="en-US" dirty="0"/>
              <a:t>コストが安いが、当面の課題は解決で</a:t>
            </a:r>
            <a:endParaRPr lang="en-US" altLang="ja-JP" dirty="0"/>
          </a:p>
          <a:p>
            <a:r>
              <a:rPr kumimoji="1" lang="ja-JP" altLang="en-US" dirty="0"/>
              <a:t>参考見積書の評価</a:t>
            </a:r>
            <a:endParaRPr kumimoji="1" lang="en-US" altLang="ja-JP" dirty="0"/>
          </a:p>
          <a:p>
            <a:pPr lvl="1"/>
            <a:r>
              <a:rPr lang="ja-JP" altLang="en-US" dirty="0"/>
              <a:t>曖昧な仕様書では安全係数が大きくなり、高額な見積もりになる</a:t>
            </a:r>
            <a:endParaRPr lang="en-US" altLang="ja-JP" dirty="0"/>
          </a:p>
          <a:p>
            <a:pPr lvl="1"/>
            <a:r>
              <a:rPr lang="ja-JP" altLang="en-US" dirty="0"/>
              <a:t>業者の高額な参考見積もりを鵜呑みにして安易な要件緩和やスペックダウンはしない</a:t>
            </a:r>
            <a:endParaRPr lang="en-US" altLang="ja-JP" dirty="0"/>
          </a:p>
          <a:p>
            <a:pPr lvl="1"/>
            <a:r>
              <a:rPr kumimoji="1" lang="ja-JP" altLang="en-US" dirty="0"/>
              <a:t>提案もしくは指示した実施方法が明確な場合は、具体的な作業と要する工数を評価する</a:t>
            </a:r>
            <a:endParaRPr kumimoji="1" lang="en-US" altLang="ja-JP" dirty="0"/>
          </a:p>
          <a:p>
            <a:pPr lvl="2"/>
            <a:r>
              <a:rPr kumimoji="1" lang="ja-JP" altLang="en-US" dirty="0">
                <a:solidFill>
                  <a:srgbClr val="FF0000"/>
                </a:solidFill>
              </a:rPr>
              <a:t>ある程度の実地の経験は必要</a:t>
            </a:r>
            <a:endParaRPr kumimoji="1" lang="en-US" altLang="ja-JP" dirty="0">
              <a:solidFill>
                <a:srgbClr val="FF0000"/>
              </a:solidFill>
            </a:endParaRPr>
          </a:p>
          <a:p>
            <a:pPr lvl="1"/>
            <a:r>
              <a:rPr lang="ja-JP" altLang="en-US" dirty="0"/>
              <a:t>競争入札になれば、適正な価格に近づく。</a:t>
            </a:r>
            <a:r>
              <a:rPr lang="ja-JP" altLang="en-US" dirty="0">
                <a:solidFill>
                  <a:srgbClr val="FF0000"/>
                </a:solidFill>
              </a:rPr>
              <a:t>随意契約の場合は、妥当と思われるまで調整する必要がある</a:t>
            </a:r>
            <a:endParaRPr lang="en-US" altLang="ja-JP" dirty="0">
              <a:solidFill>
                <a:srgbClr val="FF0000"/>
              </a:solidFill>
            </a:endParaRPr>
          </a:p>
          <a:p>
            <a:pPr lvl="1"/>
            <a:r>
              <a:rPr lang="ja-JP" altLang="en-US" dirty="0"/>
              <a:t>「単価が高いから見積もりが高くなる」という評価は正しくない</a:t>
            </a:r>
            <a:endParaRPr lang="en-US" altLang="ja-JP" dirty="0"/>
          </a:p>
          <a:p>
            <a:pPr lvl="2"/>
            <a:endParaRPr kumimoji="1" lang="en-US" altLang="ja-JP" dirty="0"/>
          </a:p>
          <a:p>
            <a:pPr lvl="1"/>
            <a:endParaRPr kumimoji="1" lang="en-US" altLang="ja-JP" dirty="0"/>
          </a:p>
          <a:p>
            <a:pPr lvl="1"/>
            <a:endParaRPr kumimoji="1" lang="ja-JP" altLang="en-US" dirty="0"/>
          </a:p>
          <a:p>
            <a:endParaRPr kumimoji="1" lang="ja-JP" altLang="en-US" dirty="0"/>
          </a:p>
        </p:txBody>
      </p:sp>
      <p:sp>
        <p:nvSpPr>
          <p:cNvPr id="4" name="ヘッダー プレースホルダー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5" name="日付プレースホルダー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FDB888-8984-4EB9-9AF7-4F6444B51377}" type="datetime1">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2024/9/8</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6" name="フッター プレースホルダー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7" name="スライド番号プレースホルダー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6A9BB7-DD5C-41DE-9B80-A8A5AECCA2DE}" type="slidenum">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4138361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normAutofit fontScale="77500" lnSpcReduction="20000"/>
          </a:bodyPr>
          <a:lstStyle/>
          <a:p>
            <a:pPr lvl="0"/>
            <a:r>
              <a:rPr lang="ja-JP" altLang="en-US" dirty="0">
                <a:solidFill>
                  <a:srgbClr val="FF0000"/>
                </a:solidFill>
              </a:rPr>
              <a:t>基本方針、基本計画の策定において検討したメモ、カットされた記述がベース</a:t>
            </a:r>
            <a:endParaRPr lang="en-US" altLang="ja-JP" dirty="0">
              <a:solidFill>
                <a:srgbClr val="FF0000"/>
              </a:solidFill>
            </a:endParaRPr>
          </a:p>
          <a:p>
            <a:pPr lvl="0"/>
            <a:r>
              <a:rPr lang="ja-JP" altLang="en-US" dirty="0">
                <a:solidFill>
                  <a:srgbClr val="FF0000"/>
                </a:solidFill>
              </a:rPr>
              <a:t>例外的なサービスは条件と実施内容を提示</a:t>
            </a:r>
            <a:endParaRPr lang="en-US" altLang="ja-JP" dirty="0">
              <a:solidFill>
                <a:srgbClr val="FF0000"/>
              </a:solidFill>
            </a:endParaRPr>
          </a:p>
          <a:p>
            <a:pPr lvl="0"/>
            <a:r>
              <a:rPr lang="ja-JP" altLang="en-US" dirty="0">
                <a:solidFill>
                  <a:srgbClr val="FF0000"/>
                </a:solidFill>
              </a:rPr>
              <a:t>曖昧な文章ではなく、箇条書きで、判断要素は明確に</a:t>
            </a:r>
            <a:endParaRPr lang="en-US" altLang="ja-JP" dirty="0">
              <a:solidFill>
                <a:srgbClr val="FF0000"/>
              </a:solidFill>
            </a:endParaRPr>
          </a:p>
          <a:p>
            <a:pPr lvl="0"/>
            <a:r>
              <a:rPr lang="ja-JP" altLang="en-US" dirty="0">
                <a:solidFill>
                  <a:srgbClr val="FF0000"/>
                </a:solidFill>
              </a:rPr>
              <a:t>「原則として</a:t>
            </a:r>
            <a:r>
              <a:rPr lang="ja-JP" altLang="en-US" dirty="0" err="1">
                <a:solidFill>
                  <a:srgbClr val="FF0000"/>
                </a:solidFill>
              </a:rPr>
              <a:t>～する</a:t>
            </a:r>
            <a:r>
              <a:rPr lang="ja-JP" altLang="en-US" dirty="0">
                <a:solidFill>
                  <a:srgbClr val="FF0000"/>
                </a:solidFill>
              </a:rPr>
              <a:t>」「</a:t>
            </a:r>
            <a:r>
              <a:rPr lang="ja-JP" altLang="en-US" dirty="0" err="1">
                <a:solidFill>
                  <a:srgbClr val="FF0000"/>
                </a:solidFill>
              </a:rPr>
              <a:t>～する</a:t>
            </a:r>
            <a:r>
              <a:rPr lang="ja-JP" altLang="en-US" dirty="0">
                <a:solidFill>
                  <a:srgbClr val="FF0000"/>
                </a:solidFill>
              </a:rPr>
              <a:t>場合もある。」は</a:t>
            </a:r>
            <a:r>
              <a:rPr lang="en-US" altLang="ja-JP" dirty="0">
                <a:solidFill>
                  <a:srgbClr val="FF0000"/>
                </a:solidFill>
              </a:rPr>
              <a:t>NG</a:t>
            </a:r>
          </a:p>
          <a:p>
            <a:pPr lvl="0"/>
            <a:r>
              <a:rPr lang="ja-JP" altLang="en-US" dirty="0">
                <a:solidFill>
                  <a:srgbClr val="FF0000"/>
                </a:solidFill>
              </a:rPr>
              <a:t>業務で行わなければならないことの負荷の許容は大きな要件</a:t>
            </a:r>
            <a:endParaRPr lang="en-US" altLang="ja-JP" dirty="0">
              <a:solidFill>
                <a:srgbClr val="FF0000"/>
              </a:solidFill>
            </a:endParaRPr>
          </a:p>
          <a:p>
            <a:pPr lvl="0"/>
            <a:r>
              <a:rPr lang="ja-JP" altLang="en-US" dirty="0">
                <a:solidFill>
                  <a:srgbClr val="FF0000"/>
                </a:solidFill>
              </a:rPr>
              <a:t>ユースケース図（人とシステムの役割</a:t>
            </a:r>
            <a:r>
              <a:rPr lang="ja-JP" altLang="en-US" dirty="0"/>
              <a:t>）</a:t>
            </a:r>
            <a:endParaRPr lang="en-US" altLang="ja-JP" dirty="0"/>
          </a:p>
          <a:p>
            <a:pPr lvl="0"/>
            <a:r>
              <a:rPr lang="ja-JP" altLang="en-US" dirty="0">
                <a:solidFill>
                  <a:srgbClr val="FF0000"/>
                </a:solidFill>
              </a:rPr>
              <a:t>実施方法、実装方法は、システム化要件定義で</a:t>
            </a:r>
            <a:endParaRPr lang="en-US" altLang="ja-JP" dirty="0">
              <a:solidFill>
                <a:srgbClr val="FF0000"/>
              </a:solidFill>
            </a:endParaRPr>
          </a:p>
          <a:p>
            <a:endParaRPr kumimoji="1" lang="en-US" altLang="ja-JP" dirty="0"/>
          </a:p>
          <a:p>
            <a:r>
              <a:rPr kumimoji="1" lang="ja-JP" altLang="en-US" dirty="0"/>
              <a:t>～～～～～～～</a:t>
            </a:r>
            <a:endParaRPr kumimoji="1" lang="en-US" altLang="ja-JP" dirty="0"/>
          </a:p>
          <a:p>
            <a:r>
              <a:rPr lang="ja-JP" altLang="en-US" dirty="0"/>
              <a:t>実施計画書、サービス要件定義書</a:t>
            </a:r>
            <a:endParaRPr lang="en-US" altLang="ja-JP" dirty="0"/>
          </a:p>
          <a:p>
            <a:pPr lvl="1"/>
            <a:r>
              <a:rPr lang="ja-JP" altLang="en-US" dirty="0">
                <a:solidFill>
                  <a:srgbClr val="FF0000"/>
                </a:solidFill>
              </a:rPr>
              <a:t>基本方針、基本計画の策定において検討したメモ、カットされた記述がベース</a:t>
            </a:r>
            <a:endParaRPr lang="en-US" altLang="ja-JP" dirty="0">
              <a:solidFill>
                <a:srgbClr val="FF0000"/>
              </a:solidFill>
            </a:endParaRPr>
          </a:p>
          <a:p>
            <a:r>
              <a:rPr lang="ja-JP" altLang="en-US" dirty="0"/>
              <a:t>網羅性の確保</a:t>
            </a:r>
            <a:endParaRPr lang="en-US" altLang="ja-JP" dirty="0"/>
          </a:p>
          <a:p>
            <a:pPr lvl="1"/>
            <a:r>
              <a:rPr lang="ja-JP" altLang="en-US" dirty="0"/>
              <a:t>例外的なサービスも網羅的に</a:t>
            </a:r>
            <a:endParaRPr lang="en-US" altLang="ja-JP" dirty="0"/>
          </a:p>
          <a:p>
            <a:pPr lvl="2"/>
            <a:r>
              <a:rPr lang="ja-JP" altLang="en-US" dirty="0">
                <a:solidFill>
                  <a:srgbClr val="FF0000"/>
                </a:solidFill>
              </a:rPr>
              <a:t>例外的なサービスは条件と実施内容を提示</a:t>
            </a:r>
            <a:endParaRPr lang="en-US" altLang="ja-JP" dirty="0">
              <a:solidFill>
                <a:srgbClr val="FF0000"/>
              </a:solidFill>
            </a:endParaRPr>
          </a:p>
          <a:p>
            <a:pPr lvl="3"/>
            <a:r>
              <a:rPr lang="ja-JP" altLang="en-US" dirty="0"/>
              <a:t>例外的なサービスの内容が明確でないと、次工程でもめる</a:t>
            </a:r>
            <a:endParaRPr lang="en-US" altLang="ja-JP" dirty="0"/>
          </a:p>
          <a:p>
            <a:r>
              <a:rPr lang="ja-JP" altLang="en-US" dirty="0"/>
              <a:t>曖昧性の排除</a:t>
            </a:r>
            <a:endParaRPr lang="en-US" altLang="ja-JP" dirty="0"/>
          </a:p>
          <a:p>
            <a:pPr lvl="1"/>
            <a:r>
              <a:rPr lang="ja-JP" altLang="en-US" dirty="0"/>
              <a:t>やるべきことを明確に</a:t>
            </a:r>
            <a:endParaRPr lang="en-US" altLang="ja-JP" dirty="0"/>
          </a:p>
          <a:p>
            <a:pPr lvl="2"/>
            <a:r>
              <a:rPr lang="ja-JP" altLang="en-US" dirty="0"/>
              <a:t>論理的な思考で、条件と内容を明確に</a:t>
            </a:r>
            <a:endParaRPr lang="en-US" altLang="ja-JP" dirty="0"/>
          </a:p>
          <a:p>
            <a:pPr lvl="3"/>
            <a:r>
              <a:rPr lang="ja-JP" altLang="en-US" dirty="0">
                <a:solidFill>
                  <a:srgbClr val="FF0000"/>
                </a:solidFill>
              </a:rPr>
              <a:t>曖昧な文章ではなく、箇条書きで、判断要素は明確に</a:t>
            </a:r>
            <a:endParaRPr lang="en-US" altLang="ja-JP" dirty="0">
              <a:solidFill>
                <a:srgbClr val="FF0000"/>
              </a:solidFill>
            </a:endParaRPr>
          </a:p>
          <a:p>
            <a:pPr lvl="3"/>
            <a:r>
              <a:rPr lang="ja-JP" altLang="en-US" dirty="0">
                <a:solidFill>
                  <a:srgbClr val="FF0000"/>
                </a:solidFill>
              </a:rPr>
              <a:t>「原則として</a:t>
            </a:r>
            <a:r>
              <a:rPr lang="ja-JP" altLang="en-US" dirty="0" err="1">
                <a:solidFill>
                  <a:srgbClr val="FF0000"/>
                </a:solidFill>
              </a:rPr>
              <a:t>～する</a:t>
            </a:r>
            <a:r>
              <a:rPr lang="ja-JP" altLang="en-US" dirty="0">
                <a:solidFill>
                  <a:srgbClr val="FF0000"/>
                </a:solidFill>
              </a:rPr>
              <a:t>」「</a:t>
            </a:r>
            <a:r>
              <a:rPr lang="ja-JP" altLang="en-US" dirty="0" err="1">
                <a:solidFill>
                  <a:srgbClr val="FF0000"/>
                </a:solidFill>
              </a:rPr>
              <a:t>～する</a:t>
            </a:r>
            <a:r>
              <a:rPr lang="ja-JP" altLang="en-US" dirty="0">
                <a:solidFill>
                  <a:srgbClr val="FF0000"/>
                </a:solidFill>
              </a:rPr>
              <a:t>場合もある。」は</a:t>
            </a:r>
            <a:r>
              <a:rPr lang="en-US" altLang="ja-JP" dirty="0">
                <a:solidFill>
                  <a:srgbClr val="FF0000"/>
                </a:solidFill>
              </a:rPr>
              <a:t>NG</a:t>
            </a:r>
          </a:p>
          <a:p>
            <a:pPr lvl="1"/>
            <a:r>
              <a:rPr lang="ja-JP" altLang="en-US" dirty="0"/>
              <a:t>業務とシステムでの分担は明確に</a:t>
            </a:r>
            <a:endParaRPr lang="en-US" altLang="ja-JP" dirty="0"/>
          </a:p>
          <a:p>
            <a:pPr lvl="2"/>
            <a:r>
              <a:rPr lang="ja-JP" altLang="en-US" dirty="0"/>
              <a:t>システムでできないことの許容</a:t>
            </a:r>
            <a:endParaRPr lang="en-US" altLang="ja-JP" dirty="0"/>
          </a:p>
          <a:p>
            <a:pPr lvl="3"/>
            <a:r>
              <a:rPr lang="ja-JP" altLang="en-US" dirty="0">
                <a:solidFill>
                  <a:srgbClr val="FF0000"/>
                </a:solidFill>
              </a:rPr>
              <a:t>業務で行わなければならないことの負荷の許容は大きな要件</a:t>
            </a:r>
            <a:endParaRPr lang="en-US" altLang="ja-JP" dirty="0">
              <a:solidFill>
                <a:srgbClr val="FF0000"/>
              </a:solidFill>
            </a:endParaRPr>
          </a:p>
          <a:p>
            <a:pPr lvl="2"/>
            <a:r>
              <a:rPr lang="ja-JP" altLang="en-US" dirty="0"/>
              <a:t>業務とシステムの分担は図式化して共有</a:t>
            </a:r>
            <a:endParaRPr lang="en-US" altLang="ja-JP" dirty="0"/>
          </a:p>
          <a:p>
            <a:pPr lvl="3"/>
            <a:r>
              <a:rPr lang="ja-JP" altLang="en-US" dirty="0">
                <a:solidFill>
                  <a:srgbClr val="FF0000"/>
                </a:solidFill>
              </a:rPr>
              <a:t>ユースケース図（人とシステムの役割</a:t>
            </a:r>
            <a:r>
              <a:rPr lang="ja-JP" altLang="en-US" dirty="0"/>
              <a:t>）</a:t>
            </a:r>
            <a:endParaRPr lang="en-US" altLang="ja-JP" dirty="0"/>
          </a:p>
          <a:p>
            <a:pPr lvl="1"/>
            <a:r>
              <a:rPr lang="ja-JP" altLang="en-US" dirty="0"/>
              <a:t>情報（データ）と機能の流れは明確に</a:t>
            </a:r>
            <a:endParaRPr lang="en-US" altLang="ja-JP" dirty="0"/>
          </a:p>
          <a:p>
            <a:pPr lvl="2"/>
            <a:r>
              <a:rPr lang="ja-JP" altLang="en-US" dirty="0"/>
              <a:t>機能情報関連図（情報と機能の流れ（サブシステムレベル））等で</a:t>
            </a:r>
            <a:endParaRPr lang="en-US" altLang="ja-JP" dirty="0"/>
          </a:p>
          <a:p>
            <a:pPr lvl="1"/>
            <a:r>
              <a:rPr lang="ja-JP" altLang="en-US" dirty="0">
                <a:solidFill>
                  <a:srgbClr val="FF0000"/>
                </a:solidFill>
              </a:rPr>
              <a:t>実施方法、実装方法は、システム化要件定義で</a:t>
            </a:r>
            <a:endParaRPr lang="en-US" altLang="ja-JP" dirty="0">
              <a:solidFill>
                <a:srgbClr val="FF0000"/>
              </a:solidFill>
            </a:endParaRPr>
          </a:p>
          <a:p>
            <a:pPr lvl="2"/>
            <a:r>
              <a:rPr lang="ja-JP" altLang="en-US" dirty="0"/>
              <a:t>システム化要件定義でサービス内容がぶれないように</a:t>
            </a:r>
            <a:endParaRPr lang="en-US" altLang="ja-JP" dirty="0"/>
          </a:p>
          <a:p>
            <a:r>
              <a:rPr lang="ja-JP" altLang="en-US" dirty="0"/>
              <a:t>進め方</a:t>
            </a:r>
            <a:endParaRPr lang="en-US" altLang="ja-JP" dirty="0"/>
          </a:p>
          <a:p>
            <a:pPr lvl="1"/>
            <a:r>
              <a:rPr lang="ja-JP" altLang="en-US" dirty="0"/>
              <a:t>サービス部門が主体となってサービスを想定</a:t>
            </a:r>
            <a:endParaRPr lang="en-US" altLang="ja-JP" dirty="0"/>
          </a:p>
          <a:p>
            <a:pPr lvl="1"/>
            <a:r>
              <a:rPr lang="ja-JP" altLang="en-US" dirty="0"/>
              <a:t>システム部門が最適化や実装の観点から助言する</a:t>
            </a:r>
            <a:endParaRPr lang="en-US" altLang="ja-JP" dirty="0"/>
          </a:p>
          <a:p>
            <a:pPr lvl="3"/>
            <a:endParaRPr lang="en-US" altLang="ja-JP" dirty="0"/>
          </a:p>
          <a:p>
            <a:pPr lvl="2"/>
            <a:endParaRPr lang="en-US" altLang="ja-JP" dirty="0"/>
          </a:p>
          <a:p>
            <a:pPr lvl="2"/>
            <a:endParaRPr kumimoji="1" lang="ja-JP" altLang="en-US" dirty="0"/>
          </a:p>
          <a:p>
            <a:endParaRPr kumimoji="1" lang="ja-JP" altLang="en-US" dirty="0"/>
          </a:p>
        </p:txBody>
      </p:sp>
      <p:sp>
        <p:nvSpPr>
          <p:cNvPr id="4" name="ヘッダー プレースホルダー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5" name="日付プレースホルダー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0FFE62-504B-46F2-B918-54DBAB078DBC}" type="datetime1">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2024/9/8</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6" name="フッター プレースホルダー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7" name="スライド番号プレースホルダー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6A9BB7-DD5C-41DE-9B80-A8A5AECCA2DE}" type="slidenum">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10363555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・事業を実施するために、業務がある。業務の固まりが「タスクプロフィール」</a:t>
            </a:r>
            <a:endParaRPr kumimoji="1" lang="en-US" altLang="ja-JP" dirty="0"/>
          </a:p>
          <a:p>
            <a:pPr defTabSz="903427">
              <a:defRPr/>
            </a:pPr>
            <a:r>
              <a:rPr kumimoji="1" lang="ja-JP" altLang="en-US" dirty="0"/>
              <a:t>・１つ１つのタスクプロフィールは、様々なタスクで構成される</a:t>
            </a:r>
            <a:endParaRPr kumimoji="1" lang="en-US" altLang="ja-JP" dirty="0"/>
          </a:p>
          <a:p>
            <a:pPr defTabSz="903427">
              <a:defRPr/>
            </a:pPr>
            <a:r>
              <a:rPr kumimoji="1" lang="ja-JP" altLang="en-US" dirty="0"/>
              <a:t>・タスクの種類を列挙したものが、タスクディクショナリ（</a:t>
            </a:r>
            <a:r>
              <a:rPr kumimoji="1" lang="en-US" altLang="ja-JP" dirty="0"/>
              <a:t>415</a:t>
            </a:r>
            <a:r>
              <a:rPr kumimoji="1" lang="ja-JP" altLang="en-US" dirty="0"/>
              <a:t>項目）</a:t>
            </a:r>
            <a:endParaRPr kumimoji="1" lang="en-US" altLang="ja-JP" dirty="0"/>
          </a:p>
          <a:p>
            <a:pPr defTabSz="903427">
              <a:defRPr/>
            </a:pPr>
            <a:r>
              <a:rPr kumimoji="1" lang="ja-JP" altLang="en-US" dirty="0"/>
              <a:t>・１つ１つのタスクを実施するためには、様々なスキルが必要</a:t>
            </a:r>
            <a:endParaRPr kumimoji="1" lang="en-US" altLang="ja-JP" dirty="0"/>
          </a:p>
          <a:p>
            <a:pPr defTabSz="903427">
              <a:defRPr/>
            </a:pPr>
            <a:r>
              <a:rPr kumimoji="1" lang="ja-JP" altLang="en-US" dirty="0"/>
              <a:t>・スキルの種類を列挙したものが、スキルディクショナリ（</a:t>
            </a:r>
            <a:r>
              <a:rPr kumimoji="1" lang="en-US" altLang="ja-JP" dirty="0"/>
              <a:t>XX</a:t>
            </a:r>
            <a:r>
              <a:rPr kumimoji="1" lang="ja-JP" altLang="en-US" dirty="0"/>
              <a:t>項目）</a:t>
            </a:r>
            <a:endParaRPr kumimoji="1" lang="en-US" altLang="ja-JP" dirty="0"/>
          </a:p>
          <a:p>
            <a:pPr defTabSz="903427">
              <a:defRPr/>
            </a:pPr>
            <a:r>
              <a:rPr kumimoji="1" lang="ja-JP" altLang="en-US" dirty="0"/>
              <a:t>・１つ１つのスキルは、経験と様々な知識により身に付く</a:t>
            </a:r>
            <a:endParaRPr kumimoji="1" lang="en-US" altLang="ja-JP" dirty="0"/>
          </a:p>
          <a:p>
            <a:pPr defTabSz="903427">
              <a:defRPr/>
            </a:pPr>
            <a:r>
              <a:rPr kumimoji="1" lang="ja-JP" altLang="en-US" dirty="0"/>
              <a:t>・知識の種類を列挙したものが、知識ディクショナリ（</a:t>
            </a:r>
            <a:r>
              <a:rPr kumimoji="1" lang="en-US" altLang="ja-JP" dirty="0"/>
              <a:t>XX</a:t>
            </a:r>
            <a:r>
              <a:rPr kumimoji="1" lang="ja-JP" altLang="en-US" dirty="0"/>
              <a:t>項目）</a:t>
            </a:r>
            <a:endParaRPr kumimoji="1" lang="en-US" altLang="ja-JP" dirty="0"/>
          </a:p>
          <a:p>
            <a:pPr defTabSz="903427">
              <a:defRPr/>
            </a:pPr>
            <a:r>
              <a:rPr kumimoji="1" lang="ja-JP" altLang="en-US" dirty="0"/>
              <a:t>●</a:t>
            </a:r>
            <a:endParaRPr kumimoji="1" lang="en-US" altLang="ja-JP" dirty="0"/>
          </a:p>
          <a:p>
            <a:pPr defTabSz="903427">
              <a:defRPr/>
            </a:pPr>
            <a:r>
              <a:rPr kumimoji="1" lang="ja-JP" altLang="en-US" dirty="0"/>
              <a:t>・全てのスキルと知識を身に付いていれば、どんなタスクもこなせるが、そんな人はいない</a:t>
            </a:r>
            <a:endParaRPr kumimoji="1" lang="en-US" altLang="ja-JP" dirty="0"/>
          </a:p>
          <a:p>
            <a:pPr algn="l"/>
            <a:r>
              <a:rPr lang="ja-JP" altLang="en-US" dirty="0">
                <a:latin typeface="Meiryo UI" panose="020B0604030504040204" pitchFamily="50" charset="-128"/>
                <a:ea typeface="Meiryo UI" panose="020B0604030504040204" pitchFamily="50" charset="-128"/>
              </a:rPr>
              <a:t>・現在の職務に必要なスキル・知識を選択的に習得し、最終的に網羅性に確保する実践的なアプローチが、</a:t>
            </a:r>
            <a:r>
              <a:rPr lang="en-US" altLang="ja-JP" dirty="0" err="1">
                <a:latin typeface="Meiryo UI" panose="020B0604030504040204" pitchFamily="50" charset="-128"/>
                <a:ea typeface="Meiryo UI" panose="020B0604030504040204" pitchFamily="50" charset="-128"/>
              </a:rPr>
              <a:t>i</a:t>
            </a:r>
            <a:r>
              <a:rPr lang="ja-JP" altLang="en-US" dirty="0">
                <a:latin typeface="Meiryo UI" panose="020B0604030504040204" pitchFamily="50" charset="-128"/>
                <a:ea typeface="Meiryo UI" panose="020B0604030504040204" pitchFamily="50" charset="-128"/>
              </a:rPr>
              <a:t>コンピテンシ・ディクショナリの考え方</a:t>
            </a:r>
            <a:endParaRPr lang="en-US" altLang="ja-JP" dirty="0">
              <a:latin typeface="Meiryo UI" panose="020B0604030504040204" pitchFamily="50" charset="-128"/>
              <a:ea typeface="Meiryo UI" panose="020B0604030504040204" pitchFamily="50" charset="-128"/>
            </a:endParaRPr>
          </a:p>
          <a:p>
            <a:pPr algn="l"/>
            <a:r>
              <a:rPr lang="ja-JP" altLang="en-US" dirty="0">
                <a:latin typeface="Meiryo UI" panose="020B0604030504040204" pitchFamily="50" charset="-128"/>
                <a:ea typeface="Meiryo UI" panose="020B0604030504040204" pitchFamily="50" charset="-128"/>
              </a:rPr>
              <a:t>●</a:t>
            </a:r>
            <a:endParaRPr lang="en-US" altLang="ja-JP" dirty="0">
              <a:latin typeface="Meiryo UI" panose="020B0604030504040204" pitchFamily="50" charset="-128"/>
              <a:ea typeface="Meiryo UI" panose="020B0604030504040204" pitchFamily="50" charset="-128"/>
            </a:endParaRPr>
          </a:p>
          <a:p>
            <a:pPr defTabSz="903427">
              <a:defRPr/>
            </a:pPr>
            <a:r>
              <a:rPr lang="ja-JP" altLang="en-US" dirty="0">
                <a:latin typeface="Meiryo UI" panose="020B0604030504040204" pitchFamily="50" charset="-128"/>
                <a:ea typeface="Meiryo UI" panose="020B0604030504040204" pitchFamily="50" charset="-128"/>
              </a:rPr>
              <a:t>・業務を遂行するためには、的確に判断し、指示できるレベルのスキル・知識が必要であり</a:t>
            </a:r>
          </a:p>
          <a:p>
            <a:pPr algn="l"/>
            <a:r>
              <a:rPr lang="ja-JP" altLang="en-US" dirty="0">
                <a:latin typeface="Meiryo UI" panose="020B0604030504040204" pitchFamily="50" charset="-128"/>
                <a:ea typeface="Meiryo UI" panose="020B0604030504040204" pitchFamily="50" charset="-128"/>
              </a:rPr>
              <a:t>・業務に必要なスキル・知識を、事前に選択的に習得して、業務を遂行する。</a:t>
            </a:r>
            <a:endParaRPr lang="en-US" altLang="ja-JP" dirty="0">
              <a:latin typeface="Meiryo UI" panose="020B0604030504040204" pitchFamily="50" charset="-128"/>
              <a:ea typeface="Meiryo UI" panose="020B0604030504040204" pitchFamily="50" charset="-128"/>
            </a:endParaRPr>
          </a:p>
          <a:p>
            <a:pPr algn="l"/>
            <a:r>
              <a:rPr lang="ja-JP" altLang="en-US" dirty="0">
                <a:latin typeface="Meiryo UI" panose="020B0604030504040204" pitchFamily="50" charset="-128"/>
                <a:ea typeface="Meiryo UI" panose="020B0604030504040204" pitchFamily="50" charset="-128"/>
              </a:rPr>
              <a:t>・しかし、業務を遂行する前に持っていないスキル・知識は、タスクの遂行を通じて習得する（いわゆる</a:t>
            </a:r>
            <a:r>
              <a:rPr lang="en-US" altLang="ja-JP" dirty="0">
                <a:latin typeface="Meiryo UI" panose="020B0604030504040204" pitchFamily="50" charset="-128"/>
                <a:ea typeface="Meiryo UI" panose="020B0604030504040204" pitchFamily="50" charset="-128"/>
              </a:rPr>
              <a:t>OJT</a:t>
            </a:r>
            <a:r>
              <a:rPr lang="ja-JP" altLang="en-US" dirty="0">
                <a:latin typeface="Meiryo UI" panose="020B0604030504040204" pitchFamily="50" charset="-128"/>
                <a:ea typeface="Meiryo UI" panose="020B0604030504040204" pitchFamily="50" charset="-128"/>
              </a:rPr>
              <a:t>）</a:t>
            </a:r>
            <a:endParaRPr lang="en-US" altLang="ja-JP" dirty="0">
              <a:latin typeface="Meiryo UI" panose="020B0604030504040204" pitchFamily="50" charset="-128"/>
              <a:ea typeface="Meiryo UI" panose="020B0604030504040204" pitchFamily="50" charset="-128"/>
            </a:endParaRPr>
          </a:p>
          <a:p>
            <a:pPr algn="l"/>
            <a:r>
              <a:rPr lang="ja-JP" altLang="en-US" dirty="0">
                <a:latin typeface="Meiryo UI" panose="020B0604030504040204" pitchFamily="50" charset="-128"/>
                <a:ea typeface="Meiryo UI" panose="020B0604030504040204" pitchFamily="50" charset="-128"/>
              </a:rPr>
              <a:t>●</a:t>
            </a:r>
            <a:endParaRPr lang="en-US" altLang="ja-JP" dirty="0">
              <a:latin typeface="Meiryo UI" panose="020B0604030504040204" pitchFamily="50" charset="-128"/>
              <a:ea typeface="Meiryo UI" panose="020B0604030504040204" pitchFamily="50" charset="-128"/>
            </a:endParaRPr>
          </a:p>
          <a:p>
            <a:pPr algn="l"/>
            <a:r>
              <a:rPr lang="ja-JP" altLang="en-US" dirty="0">
                <a:latin typeface="Meiryo UI" panose="020B0604030504040204" pitchFamily="50" charset="-128"/>
                <a:ea typeface="Meiryo UI" panose="020B0604030504040204" pitchFamily="50" charset="-128"/>
              </a:rPr>
              <a:t>・知識のレベルを評価するものが、情報技術者試験制度である。</a:t>
            </a:r>
            <a:endParaRPr lang="en-US" altLang="ja-JP" dirty="0">
              <a:latin typeface="Meiryo UI" panose="020B0604030504040204" pitchFamily="50" charset="-128"/>
              <a:ea typeface="Meiryo UI" panose="020B0604030504040204" pitchFamily="50" charset="-128"/>
            </a:endParaRPr>
          </a:p>
          <a:p>
            <a:pPr algn="l"/>
            <a:r>
              <a:rPr lang="ja-JP" altLang="en-US" dirty="0">
                <a:latin typeface="Meiryo UI" panose="020B0604030504040204" pitchFamily="50" charset="-128"/>
                <a:ea typeface="Meiryo UI" panose="020B0604030504040204" pitchFamily="50" charset="-128"/>
              </a:rPr>
              <a:t>・知識の網羅性は評価認定できるが、その知識を活用した実践的なスキルは評価できない</a:t>
            </a:r>
            <a:endParaRPr lang="en-US" altLang="ja-JP" dirty="0">
              <a:latin typeface="Meiryo UI" panose="020B0604030504040204" pitchFamily="50" charset="-128"/>
              <a:ea typeface="Meiryo UI" panose="020B0604030504040204" pitchFamily="50" charset="-128"/>
            </a:endParaRPr>
          </a:p>
          <a:p>
            <a:pPr algn="l"/>
            <a:endParaRPr lang="en-US" altLang="ja-JP" dirty="0">
              <a:latin typeface="Meiryo UI" panose="020B0604030504040204" pitchFamily="50" charset="-128"/>
              <a:ea typeface="Meiryo UI" panose="020B0604030504040204" pitchFamily="50" charset="-128"/>
            </a:endParaRPr>
          </a:p>
          <a:p>
            <a:pPr algn="l"/>
            <a:endParaRPr lang="en-US" altLang="ja-JP" dirty="0">
              <a:latin typeface="Meiryo UI" panose="020B0604030504040204" pitchFamily="50" charset="-128"/>
              <a:ea typeface="Meiryo UI" panose="020B0604030504040204" pitchFamily="50" charset="-128"/>
            </a:endParaRPr>
          </a:p>
          <a:p>
            <a:pPr algn="l"/>
            <a:endParaRPr lang="ja-JP" altLang="en-US" dirty="0">
              <a:latin typeface="Meiryo UI" panose="020B0604030504040204" pitchFamily="50" charset="-128"/>
              <a:ea typeface="Meiryo UI" panose="020B0604030504040204" pitchFamily="50" charset="-128"/>
            </a:endParaRPr>
          </a:p>
          <a:p>
            <a:pPr defTabSz="903427">
              <a:defRPr/>
            </a:pPr>
            <a:endParaRPr kumimoji="1" lang="en-US" altLang="ja-JP" dirty="0"/>
          </a:p>
          <a:p>
            <a:pPr defTabSz="903427">
              <a:defRPr/>
            </a:pPr>
            <a:endParaRPr kumimoji="1"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C625AA-FB67-408E-B08D-52E2020531D8}" type="slidenum">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2370181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政府の標準ガイドライン</a:t>
            </a:r>
            <a:r>
              <a:rPr lang="en-US" altLang="ja-JP" dirty="0"/>
              <a:t>/</a:t>
            </a:r>
            <a:r>
              <a:rPr lang="en-US" altLang="ja-JP" dirty="0" err="1"/>
              <a:t>i</a:t>
            </a:r>
            <a:r>
              <a:rPr lang="ja-JP" altLang="en-US" dirty="0"/>
              <a:t>コンピテンシ・ディクショナリを活用した業務の遂行とスキル・知識の選択的習得をブレークダウンしたもの</a:t>
            </a:r>
            <a:endParaRPr lang="en-US" altLang="ja-JP" dirty="0"/>
          </a:p>
          <a:p>
            <a:r>
              <a:rPr lang="ja-JP" altLang="en-US" dirty="0"/>
              <a:t>●</a:t>
            </a:r>
            <a:endParaRPr lang="en-US" altLang="ja-JP" dirty="0"/>
          </a:p>
          <a:p>
            <a:r>
              <a:rPr lang="ja-JP" altLang="en-US" dirty="0"/>
              <a:t>・図書館におけるデジタルアーカイブ事業を念頭にタスクプロフィールを仮定</a:t>
            </a:r>
            <a:endParaRPr lang="en-US" altLang="ja-JP" dirty="0"/>
          </a:p>
          <a:p>
            <a:r>
              <a:rPr lang="ja-JP" altLang="en-US" dirty="0"/>
              <a:t>・今後説明するデジタルアーカイブ構築プロジェクトを、政府標準ガイドラインに沿った業務</a:t>
            </a:r>
            <a:r>
              <a:rPr lang="en-US" altLang="ja-JP" dirty="0"/>
              <a:t>j</a:t>
            </a:r>
            <a:r>
              <a:rPr lang="ja-JP" altLang="en-US" dirty="0"/>
              <a:t>の工程（タスクプロフィール）で想定し、その中の個々のタスクに必要なスキルを選択</a:t>
            </a:r>
            <a:endParaRPr lang="en-US" altLang="ja-JP" dirty="0"/>
          </a:p>
          <a:p>
            <a:r>
              <a:rPr lang="ja-JP" altLang="en-US" dirty="0"/>
              <a:t>・そのスキルを身につけるためのベースとなる知識を選択</a:t>
            </a:r>
            <a:endParaRPr lang="en-US" altLang="ja-JP" dirty="0"/>
          </a:p>
          <a:p>
            <a:r>
              <a:rPr lang="ja-JP" altLang="en-US" dirty="0"/>
              <a:t>●</a:t>
            </a:r>
            <a:endParaRPr lang="en-US" altLang="ja-JP" dirty="0"/>
          </a:p>
          <a:p>
            <a:pPr defTabSz="903427">
              <a:defRPr/>
            </a:pPr>
            <a:r>
              <a:rPr lang="ja-JP" altLang="en-US" dirty="0"/>
              <a:t>・</a:t>
            </a:r>
            <a:r>
              <a:rPr lang="ja-JP" altLang="en-US" dirty="0">
                <a:latin typeface="Meiryo UI" panose="020B0604030504040204" pitchFamily="50" charset="-128"/>
                <a:ea typeface="Meiryo UI" panose="020B0604030504040204" pitchFamily="50" charset="-128"/>
              </a:rPr>
              <a:t>サービス構築・運用のためのスキル・知識は、右上の「スキル・知識提供機関」でのセミナー等により習得</a:t>
            </a:r>
            <a:endParaRPr lang="en-US" altLang="ja-JP" dirty="0">
              <a:latin typeface="Meiryo UI" panose="020B0604030504040204" pitchFamily="50" charset="-128"/>
              <a:ea typeface="Meiryo UI" panose="020B0604030504040204" pitchFamily="50" charset="-128"/>
            </a:endParaRPr>
          </a:p>
          <a:p>
            <a:pPr defTabSz="903427">
              <a:defRPr/>
            </a:pPr>
            <a:r>
              <a:rPr lang="ja-JP" altLang="en-US" dirty="0">
                <a:latin typeface="Meiryo UI" panose="020B0604030504040204" pitchFamily="50" charset="-128"/>
                <a:ea typeface="Meiryo UI" panose="020B0604030504040204" pitchFamily="50" charset="-128"/>
              </a:rPr>
              <a:t>・「スキルを活用」して、左の政府標準ガイドラインに沿ったタスクを遂行</a:t>
            </a:r>
            <a:endParaRPr lang="en-US" altLang="ja-JP" dirty="0">
              <a:latin typeface="Meiryo UI" panose="020B0604030504040204" pitchFamily="50" charset="-128"/>
              <a:ea typeface="Meiryo UI" panose="020B0604030504040204" pitchFamily="50" charset="-128"/>
            </a:endParaRPr>
          </a:p>
          <a:p>
            <a:pPr defTabSz="903427">
              <a:defRPr/>
            </a:pPr>
            <a:r>
              <a:rPr lang="ja-JP" altLang="en-US" dirty="0">
                <a:latin typeface="Meiryo UI" panose="020B0604030504040204" pitchFamily="50" charset="-128"/>
                <a:ea typeface="Meiryo UI" panose="020B0604030504040204" pitchFamily="50" charset="-128"/>
              </a:rPr>
              <a:t>・タスクを遂行することにより、「</a:t>
            </a:r>
            <a:r>
              <a:rPr lang="en-US" altLang="ja-JP" dirty="0">
                <a:latin typeface="Meiryo UI" panose="020B0604030504040204" pitchFamily="50" charset="-128"/>
                <a:ea typeface="Meiryo UI" panose="020B0604030504040204" pitchFamily="50" charset="-128"/>
              </a:rPr>
              <a:t>OJT</a:t>
            </a:r>
            <a:r>
              <a:rPr lang="ja-JP" altLang="en-US" dirty="0">
                <a:latin typeface="Meiryo UI" panose="020B0604030504040204" pitchFamily="50" charset="-128"/>
                <a:ea typeface="Meiryo UI" panose="020B0604030504040204" pitchFamily="50" charset="-128"/>
              </a:rPr>
              <a:t>によりスキルを習得」</a:t>
            </a:r>
            <a:endParaRPr lang="en-US" altLang="ja-JP" dirty="0">
              <a:latin typeface="Meiryo UI" panose="020B0604030504040204" pitchFamily="50" charset="-128"/>
              <a:ea typeface="Meiryo UI" panose="020B0604030504040204" pitchFamily="50" charset="-128"/>
            </a:endParaRPr>
          </a:p>
          <a:p>
            <a:pPr defTabSz="903427">
              <a:defRPr/>
            </a:pPr>
            <a:endParaRPr lang="ja-JP" altLang="en-US" dirty="0">
              <a:latin typeface="Meiryo UI" panose="020B0604030504040204" pitchFamily="50" charset="-128"/>
              <a:ea typeface="Meiryo UI" panose="020B0604030504040204" pitchFamily="50" charset="-128"/>
            </a:endParaRPr>
          </a:p>
          <a:p>
            <a:endParaRPr lang="en-US" altLang="ja-JP" dirty="0"/>
          </a:p>
          <a:p>
            <a:r>
              <a:rPr lang="ja-JP" altLang="en-US" dirty="0"/>
              <a:t>●</a:t>
            </a:r>
            <a:endParaRPr lang="en-US" altLang="ja-JP" dirty="0"/>
          </a:p>
          <a:p>
            <a:r>
              <a:rPr lang="ja-JP" altLang="en-US" dirty="0"/>
              <a:t>・右の黒い部分は、情報処理技術者試験の分類、左から右に向かってレベルが高くなる</a:t>
            </a:r>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C625AA-FB67-408E-B08D-52E2020531D8}" type="slidenum">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27793313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「政府の標準ガイドライン</a:t>
            </a:r>
            <a:r>
              <a:rPr lang="en-US" altLang="ja-JP" dirty="0"/>
              <a:t>/</a:t>
            </a:r>
            <a:r>
              <a:rPr lang="en-US" altLang="ja-JP" dirty="0" err="1"/>
              <a:t>i</a:t>
            </a:r>
            <a:r>
              <a:rPr lang="ja-JP" altLang="en-US" dirty="0"/>
              <a:t>コンピテンシ・ディクショナリを活用した業務の遂行とスキル・知識の選択的習得」と変わらず、形としては簡略版の図</a:t>
            </a:r>
            <a:endParaRPr lang="en-US" altLang="ja-JP" dirty="0"/>
          </a:p>
          <a:p>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C625AA-FB67-408E-B08D-52E2020531D8}" type="slidenum">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3727840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情報システムは、サービスを効率的・効果的に実現する手段</a:t>
            </a:r>
            <a:endParaRPr lang="en-US" altLang="ja-JP" dirty="0"/>
          </a:p>
          <a:p>
            <a:r>
              <a:rPr lang="ja-JP" altLang="en-US" dirty="0"/>
              <a:t>その情報システムを第三者とともに効率的に構築するために</a:t>
            </a:r>
            <a:endParaRPr lang="en-US" altLang="ja-JP" dirty="0"/>
          </a:p>
          <a:p>
            <a:pPr lvl="1"/>
            <a:r>
              <a:rPr lang="ja-JP" altLang="en-US" dirty="0"/>
              <a:t>システム開発の標準ガイドラインの参照</a:t>
            </a:r>
            <a:endParaRPr lang="en-US" altLang="ja-JP" dirty="0"/>
          </a:p>
          <a:p>
            <a:r>
              <a:rPr lang="ja-JP" altLang="en-US" dirty="0"/>
              <a:t>その情報システムの企画・構築・運用のタスクを遂行するために</a:t>
            </a:r>
            <a:endParaRPr lang="en-US" altLang="ja-JP" dirty="0"/>
          </a:p>
          <a:p>
            <a:pPr lvl="1"/>
            <a:r>
              <a:rPr lang="ja-JP" altLang="en-US" dirty="0"/>
              <a:t>タスクに必要なスキル、スキルを必要な知識を選択的に習得</a:t>
            </a:r>
            <a:endParaRPr lang="en-US" altLang="ja-JP" dirty="0"/>
          </a:p>
          <a:p>
            <a:endParaRPr kumimoji="1" lang="en-US" altLang="ja-JP" dirty="0"/>
          </a:p>
          <a:p>
            <a:pPr marL="451714" indent="-451714">
              <a:buFont typeface="Arial" panose="020B0604020202020204" pitchFamily="34" charset="0"/>
              <a:buChar char="•"/>
            </a:pPr>
            <a:r>
              <a:rPr lang="ja-JP" altLang="en-US" sz="2800" dirty="0">
                <a:latin typeface="Meiryo UI" panose="020B0604030504040204" pitchFamily="50" charset="-128"/>
                <a:ea typeface="Meiryo UI" panose="020B0604030504040204" pitchFamily="50" charset="-128"/>
              </a:rPr>
              <a:t>政府標準ガイドラインに沿ったシステム開発手順と作成するドキュメント</a:t>
            </a:r>
            <a:endParaRPr lang="en-US" altLang="ja-JP" sz="2800" dirty="0">
              <a:latin typeface="Meiryo UI" panose="020B0604030504040204" pitchFamily="50" charset="-128"/>
              <a:ea typeface="Meiryo UI" panose="020B0604030504040204" pitchFamily="50" charset="-128"/>
            </a:endParaRPr>
          </a:p>
          <a:p>
            <a:pPr marL="451714" indent="-451714">
              <a:buFont typeface="Arial" panose="020B0604020202020204" pitchFamily="34" charset="0"/>
              <a:buChar char="•"/>
            </a:pPr>
            <a:r>
              <a:rPr lang="en-US" altLang="ja-JP" sz="2800" dirty="0" err="1">
                <a:latin typeface="Meiryo UI" panose="020B0604030504040204" pitchFamily="50" charset="-128"/>
                <a:ea typeface="Meiryo UI" panose="020B0604030504040204" pitchFamily="50" charset="-128"/>
              </a:rPr>
              <a:t>i</a:t>
            </a:r>
            <a:r>
              <a:rPr lang="ja-JP" altLang="en-US" sz="2800" dirty="0">
                <a:latin typeface="Meiryo UI" panose="020B0604030504040204" pitchFamily="50" charset="-128"/>
                <a:ea typeface="Meiryo UI" panose="020B0604030504040204" pitchFamily="50" charset="-128"/>
              </a:rPr>
              <a:t>コンピテンシ・ディクショナリを活用した効率的なスキル・知識の習得</a:t>
            </a:r>
          </a:p>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C625AA-FB67-408E-B08D-52E2020531D8}" type="slidenum">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4146301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政府標準ガイドラインは概要編、実務者手引書等で構成される</a:t>
            </a:r>
            <a:endParaRPr kumimoji="1" lang="en-US" altLang="ja-JP" dirty="0"/>
          </a:p>
          <a:p>
            <a:r>
              <a:rPr kumimoji="1" lang="ja-JP" altLang="en-US" dirty="0"/>
              <a:t>・組織としての事業計画に基づいた、業務・サービスの企画段階から、運用・保守、その後のシステム監査までのタスクと、その各工程でのドキュメントを抜き出したもの</a:t>
            </a:r>
            <a:endParaRPr kumimoji="1" lang="en-US" altLang="ja-JP" dirty="0"/>
          </a:p>
          <a:p>
            <a:r>
              <a:rPr kumimoji="1" lang="ja-JP" altLang="en-US" dirty="0"/>
              <a:t>・全体の流れを掴むために提示</a:t>
            </a:r>
            <a:endParaRPr kumimoji="1"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C625AA-FB67-408E-B08D-52E2020531D8}" type="slidenum">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1186335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latin typeface="Meiryo UI" panose="020B0604030504040204" pitchFamily="50" charset="-128"/>
                <a:ea typeface="Meiryo UI" panose="020B0604030504040204" pitchFamily="50" charset="-128"/>
              </a:rPr>
              <a:t>■基本は、一般競争入札（最低価格落札方式）</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・仕様書の解釈により、実施内容にブレがでない詳細な仕様提示が必要</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・予定価格の妥当性の評価は必要だが、業者見積もりの妥当性は評価する能力は求められない</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■一般競争入札（総合評価落札方式）</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・提案者の創意工夫の余地を残し、提案内容の優劣を技術点で評価する</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■企画競争</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・具体的な実装方式を特定せず、提案者の創意工夫の内容の優劣で評価する</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・業者を選定後は、随意契約として扱われる</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■随意契約</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・業者の言いなりにならないようにすることが肝要</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実施内容と業者見積もり額の妥当性を精緻に評価する能力が必要</a:t>
            </a:r>
            <a:endParaRPr lang="en-US" altLang="ja-JP" dirty="0">
              <a:latin typeface="Meiryo UI" panose="020B0604030504040204" pitchFamily="50" charset="-128"/>
              <a:ea typeface="Meiryo UI" panose="020B060403050404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C625AA-FB67-408E-B08D-52E2020531D8}" type="slidenum">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1125705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03427">
              <a:defRPr/>
            </a:pPr>
            <a:r>
              <a:rPr lang="ja-JP" altLang="en-US" dirty="0">
                <a:latin typeface="Meiryo UI" panose="020B0604030504040204" pitchFamily="50" charset="-128"/>
                <a:ea typeface="Meiryo UI" panose="020B0604030504040204" pitchFamily="50" charset="-128"/>
              </a:rPr>
              <a:t>提案依頼書（</a:t>
            </a:r>
            <a:r>
              <a:rPr lang="en-US" altLang="ja-JP" dirty="0">
                <a:latin typeface="Meiryo UI" panose="020B0604030504040204" pitchFamily="50" charset="-128"/>
                <a:ea typeface="Meiryo UI" panose="020B0604030504040204" pitchFamily="50" charset="-128"/>
              </a:rPr>
              <a:t>RFP</a:t>
            </a:r>
            <a:r>
              <a:rPr lang="ja-JP" altLang="en-US" dirty="0">
                <a:latin typeface="Meiryo UI" panose="020B0604030504040204" pitchFamily="50" charset="-128"/>
                <a:ea typeface="Meiryo UI" panose="020B0604030504040204" pitchFamily="50" charset="-128"/>
              </a:rPr>
              <a:t>）は、</a:t>
            </a:r>
            <a:r>
              <a:rPr kumimoji="1" lang="ja-JP" altLang="en-US" dirty="0"/>
              <a:t>調達方式に寄らず作成する必要が</a:t>
            </a:r>
            <a:r>
              <a:rPr lang="ja-JP" altLang="en-US" dirty="0">
                <a:latin typeface="Meiryo UI" panose="020B0604030504040204" pitchFamily="50" charset="-128"/>
                <a:ea typeface="Meiryo UI" panose="020B0604030504040204" pitchFamily="50" charset="-128"/>
              </a:rPr>
              <a:t>ある</a:t>
            </a:r>
            <a:endParaRPr lang="en-US" altLang="ja-JP" dirty="0">
              <a:latin typeface="Meiryo UI" panose="020B0604030504040204" pitchFamily="50" charset="-128"/>
              <a:ea typeface="Meiryo UI" panose="020B0604030504040204" pitchFamily="50" charset="-128"/>
            </a:endParaRPr>
          </a:p>
          <a:p>
            <a:pPr algn="l"/>
            <a:r>
              <a:rPr lang="ja-JP" altLang="en-US" dirty="0">
                <a:latin typeface="Meiryo UI" panose="020B0604030504040204" pitchFamily="50" charset="-128"/>
                <a:ea typeface="Meiryo UI" panose="020B0604030504040204" pitchFamily="50" charset="-128"/>
              </a:rPr>
              <a:t>一般競争入札（最低価格落札方式）が最も、より精緻な要件定義能力が求められる</a:t>
            </a:r>
          </a:p>
          <a:p>
            <a:pPr defTabSz="903427">
              <a:defRPr/>
            </a:pPr>
            <a:r>
              <a:rPr lang="ja-JP" altLang="en-US" dirty="0">
                <a:latin typeface="Meiryo UI" panose="020B0604030504040204" pitchFamily="50" charset="-128"/>
                <a:ea typeface="Meiryo UI" panose="020B0604030504040204" pitchFamily="50" charset="-128"/>
              </a:rPr>
              <a:t>随意契約は、</a:t>
            </a:r>
            <a:r>
              <a:rPr kumimoji="1" lang="ja-JP" altLang="en-US" dirty="0"/>
              <a:t>より精緻な実施内容・見積価格評価能力が求められる</a:t>
            </a:r>
          </a:p>
          <a:p>
            <a:pPr defTabSz="903427">
              <a:defRPr/>
            </a:pPr>
            <a:endParaRPr lang="en-US" altLang="ja-JP" dirty="0">
              <a:latin typeface="Meiryo UI" panose="020B0604030504040204" pitchFamily="50" charset="-128"/>
              <a:ea typeface="Meiryo UI" panose="020B0604030504040204" pitchFamily="50" charset="-128"/>
            </a:endParaRPr>
          </a:p>
          <a:p>
            <a:pPr defTabSz="903427">
              <a:defRPr/>
            </a:pPr>
            <a:endParaRPr lang="en-US" altLang="ja-JP" dirty="0">
              <a:latin typeface="Meiryo UI" panose="020B0604030504040204" pitchFamily="50" charset="-128"/>
              <a:ea typeface="Meiryo UI" panose="020B0604030504040204" pitchFamily="50" charset="-128"/>
            </a:endParaRPr>
          </a:p>
          <a:p>
            <a:pPr algn="l"/>
            <a:endParaRPr lang="en-US" altLang="ja-JP" dirty="0">
              <a:latin typeface="Meiryo UI" panose="020B0604030504040204" pitchFamily="50" charset="-128"/>
              <a:ea typeface="Meiryo UI" panose="020B0604030504040204" pitchFamily="50" charset="-128"/>
            </a:endParaRPr>
          </a:p>
          <a:p>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C625AA-FB67-408E-B08D-52E2020531D8}" type="slidenum">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2397160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03427">
              <a:defRPr/>
            </a:pPr>
            <a:r>
              <a:rPr lang="ja-JP" altLang="en-US" dirty="0">
                <a:latin typeface="Meiryo UI" panose="020B0604030504040204" pitchFamily="50" charset="-128"/>
                <a:ea typeface="Meiryo UI" panose="020B0604030504040204" pitchFamily="50" charset="-128"/>
              </a:rPr>
              <a:t>・業務要件書は、要件定義書に含まれる</a:t>
            </a:r>
            <a:endParaRPr lang="en-US" altLang="ja-JP" dirty="0">
              <a:latin typeface="Meiryo UI" panose="020B0604030504040204" pitchFamily="50" charset="-128"/>
              <a:ea typeface="Meiryo UI" panose="020B0604030504040204" pitchFamily="50" charset="-128"/>
            </a:endParaRPr>
          </a:p>
          <a:p>
            <a:pPr defTabSz="903427">
              <a:defRPr/>
            </a:pPr>
            <a:r>
              <a:rPr lang="ja-JP" altLang="en-US" dirty="0">
                <a:latin typeface="Meiryo UI" panose="020B0604030504040204" pitchFamily="50" charset="-128"/>
                <a:ea typeface="Meiryo UI" panose="020B0604030504040204" pitchFamily="50" charset="-128"/>
              </a:rPr>
              <a:t>・要件定義書は、調達仕様書に含まれる</a:t>
            </a:r>
            <a:endParaRPr lang="en-US" altLang="ja-JP" dirty="0">
              <a:latin typeface="Meiryo UI" panose="020B0604030504040204" pitchFamily="50" charset="-128"/>
              <a:ea typeface="Meiryo UI" panose="020B0604030504040204" pitchFamily="50" charset="-128"/>
            </a:endParaRPr>
          </a:p>
          <a:p>
            <a:pPr defTabSz="903427">
              <a:defRPr/>
            </a:pPr>
            <a:r>
              <a:rPr lang="ja-JP" altLang="en-US" dirty="0">
                <a:latin typeface="Meiryo UI" panose="020B0604030504040204" pitchFamily="50" charset="-128"/>
                <a:ea typeface="Meiryo UI" panose="020B0604030504040204" pitchFamily="50" charset="-128"/>
              </a:rPr>
              <a:t>・調達仕様書は、提案依頼書に含まれる</a:t>
            </a:r>
            <a:endParaRPr lang="en-US" altLang="ja-JP" dirty="0">
              <a:latin typeface="Meiryo UI" panose="020B0604030504040204" pitchFamily="50" charset="-128"/>
              <a:ea typeface="Meiryo UI" panose="020B0604030504040204" pitchFamily="50" charset="-128"/>
            </a:endParaRPr>
          </a:p>
          <a:p>
            <a:pPr defTabSz="903427">
              <a:defRPr/>
            </a:pPr>
            <a:r>
              <a:rPr lang="ja-JP" altLang="en-US" dirty="0">
                <a:latin typeface="Meiryo UI" panose="020B0604030504040204" pitchFamily="50" charset="-128"/>
                <a:ea typeface="Meiryo UI" panose="020B0604030504040204" pitchFamily="50" charset="-128"/>
              </a:rPr>
              <a:t>工程ごとに様々な仕様書類を作成することになるが、そのもとは、事業計画であり、個別のプロジェクト計画から作成され、それぞれが引用されていく</a:t>
            </a:r>
            <a:endParaRPr lang="en-US" altLang="ja-JP" dirty="0">
              <a:latin typeface="Meiryo UI" panose="020B0604030504040204" pitchFamily="50" charset="-128"/>
              <a:ea typeface="Meiryo UI" panose="020B0604030504040204" pitchFamily="50" charset="-128"/>
            </a:endParaRPr>
          </a:p>
          <a:p>
            <a:pPr defTabSz="903427">
              <a:defRPr/>
            </a:pPr>
            <a:r>
              <a:rPr lang="ja-JP" altLang="en-US" dirty="0">
                <a:latin typeface="Meiryo UI" panose="020B0604030504040204" pitchFamily="50" charset="-128"/>
                <a:ea typeface="Meiryo UI" panose="020B0604030504040204" pitchFamily="50" charset="-128"/>
              </a:rPr>
              <a:t>・つまり、作業が進んだ段階で計画が変更になれば、プロジェクト計画書にフィードバックする</a:t>
            </a:r>
            <a:endParaRPr lang="en-US" altLang="ja-JP" dirty="0">
              <a:latin typeface="Meiryo UI" panose="020B0604030504040204" pitchFamily="50" charset="-128"/>
              <a:ea typeface="Meiryo UI" panose="020B0604030504040204" pitchFamily="50" charset="-128"/>
            </a:endParaRPr>
          </a:p>
          <a:p>
            <a:pPr defTabSz="903427">
              <a:defRPr/>
            </a:pPr>
            <a:r>
              <a:rPr lang="ja-JP" altLang="en-US" dirty="0">
                <a:latin typeface="Meiryo UI" panose="020B0604030504040204" pitchFamily="50" charset="-128"/>
                <a:ea typeface="Meiryo UI" panose="020B0604030504040204" pitchFamily="50" charset="-128"/>
              </a:rPr>
              <a:t>必要がある</a:t>
            </a:r>
            <a:endParaRPr lang="en-US" altLang="ja-JP" dirty="0">
              <a:latin typeface="Meiryo UI" panose="020B0604030504040204" pitchFamily="50" charset="-128"/>
              <a:ea typeface="Meiryo UI" panose="020B0604030504040204" pitchFamily="50" charset="-128"/>
            </a:endParaRPr>
          </a:p>
          <a:p>
            <a:pPr defTabSz="903427">
              <a:defRPr/>
            </a:pPr>
            <a:endParaRPr lang="en-US" altLang="ja-JP" dirty="0">
              <a:latin typeface="Meiryo UI" panose="020B0604030504040204" pitchFamily="50" charset="-128"/>
              <a:ea typeface="Meiryo UI" panose="020B0604030504040204" pitchFamily="50" charset="-128"/>
            </a:endParaRPr>
          </a:p>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C625AA-FB67-408E-B08D-52E2020531D8}" type="slidenum">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2752186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03427">
              <a:defRPr/>
            </a:pPr>
            <a:r>
              <a:rPr kumimoji="1" lang="ja-JP" altLang="en-US" dirty="0"/>
              <a:t>各種ドキュメントに記載されるべき項目列挙したもの</a:t>
            </a:r>
          </a:p>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C625AA-FB67-408E-B08D-52E2020531D8}" type="slidenum">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194104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要件定義書記載項目（全体）</a:t>
            </a:r>
            <a:endParaRPr lang="en-US" altLang="ja-JP" dirty="0"/>
          </a:p>
          <a:p>
            <a:r>
              <a:rPr kumimoji="1" lang="ja-JP" altLang="en-US" dirty="0"/>
              <a:t>開発したい内容の仕様は、機能要件で記載される</a:t>
            </a:r>
            <a:endParaRPr kumimoji="1" lang="en-US" altLang="ja-JP" dirty="0"/>
          </a:p>
          <a:p>
            <a:r>
              <a:rPr kumimoji="1" lang="ja-JP" altLang="en-US" dirty="0"/>
              <a:t>しかし、機能ではなく、性能その他、ここに列挙したような事項も明確にしていく必要がある</a:t>
            </a:r>
            <a:endParaRPr kumimoji="1" lang="en-US" altLang="ja-JP"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C625AA-FB67-408E-B08D-52E2020531D8}" type="slidenum">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2772234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要件定義書記載項目の１つとして、業務要件</a:t>
            </a:r>
            <a:endParaRPr lang="en-US" altLang="ja-JP" dirty="0"/>
          </a:p>
          <a:p>
            <a:r>
              <a:rPr kumimoji="1" lang="ja-JP" altLang="en-US" dirty="0"/>
              <a:t>その他に関しては、このあと、別途。</a:t>
            </a:r>
          </a:p>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C625AA-FB67-408E-B08D-52E2020531D8}" type="slidenum">
              <a:rPr kumimoji="1" lang="ja-JP" altLang="en-US" sz="13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ja-JP" altLang="en-US" sz="13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971900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a:noFill/>
        </p:spPr>
        <p:style>
          <a:lnRef idx="1">
            <a:schemeClr val="accent1"/>
          </a:lnRef>
          <a:fillRef idx="2">
            <a:schemeClr val="accent1"/>
          </a:fillRef>
          <a:effectRef idx="1">
            <a:schemeClr val="accent1"/>
          </a:effectRef>
          <a:fontRef idx="none"/>
        </p:style>
        <p:txBody>
          <a:bodyPr anchor="b"/>
          <a:lstStyle>
            <a:lvl1pPr algn="ctr">
              <a:defRPr sz="6000">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3" name="サブタイトル 2"/>
          <p:cNvSpPr>
            <a:spLocks noGrp="1"/>
          </p:cNvSpPr>
          <p:nvPr>
            <p:ph type="subTitle" idx="1"/>
          </p:nvPr>
        </p:nvSpPr>
        <p:spPr>
          <a:xfrm>
            <a:off x="1524000" y="3602038"/>
            <a:ext cx="9144000" cy="1655762"/>
          </a:xfrm>
          <a:noFill/>
        </p:spPr>
        <p:style>
          <a:lnRef idx="1">
            <a:schemeClr val="accent1"/>
          </a:lnRef>
          <a:fillRef idx="2">
            <a:schemeClr val="accent1"/>
          </a:fillRef>
          <a:effectRef idx="1">
            <a:schemeClr val="accent1"/>
          </a:effectRef>
          <a:fontRef idx="none"/>
        </p:style>
        <p:txBody>
          <a:bodyPr>
            <a:normAutofit/>
          </a:bodyPr>
          <a:lstStyle>
            <a:lvl1pPr marL="0" indent="0" algn="ctr">
              <a:buNone/>
              <a:defRPr sz="40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2024/9/8</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179820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116840" y="111125"/>
            <a:ext cx="11958320" cy="762635"/>
          </a:xfrm>
        </p:spPr>
        <p:txBody>
          <a:bodyPr/>
          <a:lstStyle>
            <a:lvl1pPr>
              <a:defRPr>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3" name="縦書きテキスト プレースホルダー 2"/>
          <p:cNvSpPr>
            <a:spLocks noGrp="1"/>
          </p:cNvSpPr>
          <p:nvPr>
            <p:ph type="body" orient="vert" idx="1"/>
          </p:nvPr>
        </p:nvSpPr>
        <p:spPr>
          <a:xfrm>
            <a:off x="116840" y="995680"/>
            <a:ext cx="11958320" cy="5181283"/>
          </a:xfrm>
        </p:spPr>
        <p:txBody>
          <a:bodyPr vert="eaVert"/>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2024/9/8</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534287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0596880" y="344329"/>
            <a:ext cx="1478280" cy="5811838"/>
          </a:xfrm>
        </p:spPr>
        <p:txBody>
          <a:bodyPr vert="eaVert"/>
          <a:lstStyle>
            <a:lvl1pPr>
              <a:defRPr>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3" name="縦書きテキスト プレースホルダー 2"/>
          <p:cNvSpPr>
            <a:spLocks noGrp="1"/>
          </p:cNvSpPr>
          <p:nvPr>
            <p:ph type="body" orient="vert" idx="1"/>
          </p:nvPr>
        </p:nvSpPr>
        <p:spPr>
          <a:xfrm>
            <a:off x="0" y="365125"/>
            <a:ext cx="10373360" cy="5811838"/>
          </a:xfrm>
        </p:spPr>
        <p:txBody>
          <a:bodyPr vert="eaVert"/>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2024/9/8</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121912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100012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dirty="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p>
        </p:txBody>
      </p:sp>
      <p:pic>
        <p:nvPicPr>
          <p:cNvPr id="6" name="Picture 5" descr="C:\Documents and Settings\s-hara\デスクトップ\情報探索用GUI\情報探索用GUI\resources\images\heading_bg.gif"/>
          <p:cNvPicPr>
            <a:picLocks noChangeArrowheads="1"/>
          </p:cNvPicPr>
          <p:nvPr userDrawn="1"/>
        </p:nvPicPr>
        <p:blipFill>
          <a:blip r:embed="rId2" cstate="print"/>
          <a:srcRect/>
          <a:stretch>
            <a:fillRect/>
          </a:stretch>
        </p:blipFill>
        <p:spPr bwMode="auto">
          <a:xfrm>
            <a:off x="1583267" y="4292600"/>
            <a:ext cx="10608733" cy="215900"/>
          </a:xfrm>
          <a:prstGeom prst="rect">
            <a:avLst/>
          </a:prstGeom>
          <a:noFill/>
          <a:ln w="9525">
            <a:noFill/>
            <a:miter lim="800000"/>
            <a:headEnd/>
            <a:tailEnd/>
          </a:ln>
        </p:spPr>
      </p:pic>
      <p:sp>
        <p:nvSpPr>
          <p:cNvPr id="2" name="タイトル 1"/>
          <p:cNvSpPr>
            <a:spLocks noGrp="1"/>
          </p:cNvSpPr>
          <p:nvPr>
            <p:ph type="ctrTitle"/>
          </p:nvPr>
        </p:nvSpPr>
        <p:spPr>
          <a:xfrm>
            <a:off x="-9939" y="1340768"/>
            <a:ext cx="10032437" cy="2952328"/>
          </a:xfrm>
          <a:noFill/>
        </p:spPr>
        <p:style>
          <a:lnRef idx="1">
            <a:schemeClr val="accent1"/>
          </a:lnRef>
          <a:fillRef idx="2">
            <a:schemeClr val="accent1"/>
          </a:fillRef>
          <a:effectRef idx="1">
            <a:schemeClr val="accent1"/>
          </a:effectRef>
          <a:fontRef idx="none"/>
        </p:style>
        <p:txBody>
          <a:bodyPr/>
          <a:lstStyle>
            <a:lvl1pPr algn="ctr">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j-ea"/>
                <a:ea typeface="+mj-ea"/>
                <a:cs typeface="Arial Unicode MS" pitchFamily="50" charset="-128"/>
              </a:defRPr>
            </a:lvl1pPr>
          </a:lstStyle>
          <a:p>
            <a:pPr>
              <a:defRPr/>
            </a:pPr>
            <a:fld id="{90591A0B-9E12-496A-B029-EF4AE7D72982}" type="datetime1">
              <a:rPr lang="ja-JP" altLang="en-US" smtClean="0"/>
              <a:t>2024/9/8</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j-ea"/>
                <a:ea typeface="+mj-ea"/>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j-ea"/>
                <a:ea typeface="+mj-ea"/>
                <a:cs typeface="Arial Unicode MS" pitchFamily="50" charset="-128"/>
              </a:defRPr>
            </a:lvl1pPr>
          </a:lstStyle>
          <a:p>
            <a:pPr>
              <a:defRPr/>
            </a:pPr>
            <a:fld id="{3C3BFEE1-B11D-4F33-BE4E-1752C7FA7201}" type="slidenum">
              <a:rPr lang="ja-JP" altLang="en-US"/>
              <a:pPr>
                <a:defRPr/>
              </a:pPr>
              <a:t>‹#›</a:t>
            </a:fld>
            <a:endParaRPr lang="ja-JP" altLang="en-US" dirty="0"/>
          </a:p>
        </p:txBody>
      </p:sp>
    </p:spTree>
    <p:extLst>
      <p:ext uri="{BB962C8B-B14F-4D97-AF65-F5344CB8AC3E}">
        <p14:creationId xmlns:p14="http://schemas.microsoft.com/office/powerpoint/2010/main" val="2124371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2024/9/8</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30977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9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2024/9/8</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918202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0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2024/9/8</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28829485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1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2024/9/8</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27198179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2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2024/9/8</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25528033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3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2024/9/8</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30743917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4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2024/9/8</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2995296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21920" y="29845"/>
            <a:ext cx="11968480" cy="742315"/>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3" name="コンテンツ プレースホルダー 2"/>
          <p:cNvSpPr>
            <a:spLocks noGrp="1"/>
          </p:cNvSpPr>
          <p:nvPr>
            <p:ph idx="1"/>
          </p:nvPr>
        </p:nvSpPr>
        <p:spPr>
          <a:xfrm>
            <a:off x="838200" y="965200"/>
            <a:ext cx="10515600" cy="5211763"/>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2024/9/8</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7028423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5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2024/9/8</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35626835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6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2024/9/8</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27646492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7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2024/9/8</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23349041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8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2024/9/8</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31158315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9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2024/9/8</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3257510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0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2024/9/8</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34754988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1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2024/9/8</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21780490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2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2024/9/8</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18993957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5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2024/9/8</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18898189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6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2024/9/8</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1006388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a:noFill/>
        </p:spPr>
        <p:style>
          <a:lnRef idx="1">
            <a:schemeClr val="accent1"/>
          </a:lnRef>
          <a:fillRef idx="2">
            <a:schemeClr val="accent1"/>
          </a:fillRef>
          <a:effectRef idx="1">
            <a:schemeClr val="accent1"/>
          </a:effectRef>
          <a:fontRef idx="none"/>
        </p:style>
        <p:txBody>
          <a:bodyPr anchor="b"/>
          <a:lstStyle>
            <a:lvl1pPr>
              <a:defRPr sz="6000">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831850" y="4589463"/>
            <a:ext cx="10515600" cy="1500187"/>
          </a:xfrm>
          <a:noFill/>
        </p:spPr>
        <p:style>
          <a:lnRef idx="1">
            <a:schemeClr val="accent1"/>
          </a:lnRef>
          <a:fillRef idx="2">
            <a:schemeClr val="accent1"/>
          </a:fillRef>
          <a:effectRef idx="1">
            <a:schemeClr val="accent1"/>
          </a:effectRef>
          <a:fontRef idx="none"/>
        </p:style>
        <p:txBody>
          <a:bodyPr>
            <a:normAutofit/>
          </a:bodyPr>
          <a:lstStyle>
            <a:lvl1pPr marL="0" indent="0">
              <a:buNone/>
              <a:defRPr sz="4000">
                <a:solidFill>
                  <a:schemeClr val="tx1">
                    <a:tint val="75000"/>
                  </a:schemeClr>
                </a:solidFill>
                <a:latin typeface="Meiryo UI" panose="020B0604030504040204" pitchFamily="50" charset="-128"/>
                <a:ea typeface="Meiryo UI" panose="020B0604030504040204" pitchFamily="50" charset="-128"/>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dirty="0"/>
              <a:t>マスター テキストの書式設定</a:t>
            </a:r>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2024/9/8</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4732347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7_タイトル スライド">
    <p:spTree>
      <p:nvGrpSpPr>
        <p:cNvPr id="1" name=""/>
        <p:cNvGrpSpPr/>
        <p:nvPr/>
      </p:nvGrpSpPr>
      <p:grpSpPr>
        <a:xfrm>
          <a:off x="0" y="0"/>
          <a:ext cx="0" cy="0"/>
          <a:chOff x="0" y="0"/>
          <a:chExt cx="0" cy="0"/>
        </a:xfrm>
      </p:grpSpPr>
      <p:sp>
        <p:nvSpPr>
          <p:cNvPr id="3" name="正方形/長方形 2"/>
          <p:cNvSpPr/>
          <p:nvPr/>
        </p:nvSpPr>
        <p:spPr>
          <a:xfrm>
            <a:off x="0" y="1"/>
            <a:ext cx="12192000" cy="77215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4" name="正方形/長方形 3"/>
          <p:cNvSpPr/>
          <p:nvPr userDrawn="1"/>
        </p:nvSpPr>
        <p:spPr>
          <a:xfrm>
            <a:off x="0" y="6286500"/>
            <a:ext cx="12192000" cy="5715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ja-JP" altLang="en-US" sz="1800">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1" y="1340768"/>
            <a:ext cx="10032436" cy="1702683"/>
          </a:xfrm>
        </p:spPr>
        <p:style>
          <a:lnRef idx="1">
            <a:schemeClr val="accent3"/>
          </a:lnRef>
          <a:fillRef idx="2">
            <a:schemeClr val="accent3"/>
          </a:fillRef>
          <a:effectRef idx="1">
            <a:schemeClr val="accent3"/>
          </a:effectRef>
          <a:fontRef idx="none"/>
        </p:style>
        <p:txBody>
          <a:bodyPr/>
          <a:lstStyle>
            <a:lvl1pPr algn="l">
              <a:defRPr sz="4400" baseline="0">
                <a:solidFill>
                  <a:schemeClr val="tx1"/>
                </a:solidFill>
                <a:latin typeface="Meiryo UI" panose="020B0604030504040204" pitchFamily="50" charset="-128"/>
                <a:ea typeface="Meiryo UI" panose="020B0604030504040204" pitchFamily="50" charset="-128"/>
                <a:cs typeface="Arial Unicode MS" pitchFamily="50" charset="-128"/>
              </a:defRPr>
            </a:lvl1pPr>
          </a:lstStyle>
          <a:p>
            <a:r>
              <a:rPr lang="ja-JP" altLang="en-US" dirty="0"/>
              <a:t>マスタ タイトルの書式設定</a:t>
            </a:r>
          </a:p>
        </p:txBody>
      </p:sp>
      <p:sp>
        <p:nvSpPr>
          <p:cNvPr id="7" name="日付プレースホルダ 3"/>
          <p:cNvSpPr>
            <a:spLocks noGrp="1"/>
          </p:cNvSpPr>
          <p:nvPr>
            <p:ph type="dt" sz="half" idx="10"/>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90591A0B-9E12-496A-B029-EF4AE7D72982}" type="datetime1">
              <a:rPr lang="ja-JP" altLang="en-US" smtClean="0"/>
              <a:pPr>
                <a:defRPr/>
              </a:pPr>
              <a:t>2024/9/8</a:t>
            </a:fld>
            <a:endParaRPr lang="ja-JP" altLang="en-US" dirty="0"/>
          </a:p>
        </p:txBody>
      </p:sp>
      <p:sp>
        <p:nvSpPr>
          <p:cNvPr id="8" name="フッター プレースホルダ 4"/>
          <p:cNvSpPr>
            <a:spLocks noGrp="1"/>
          </p:cNvSpPr>
          <p:nvPr>
            <p:ph type="ftr" sz="quarter" idx="11"/>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endParaRPr lang="ja-JP" altLang="en-US" dirty="0"/>
          </a:p>
        </p:txBody>
      </p:sp>
      <p:sp>
        <p:nvSpPr>
          <p:cNvPr id="9" name="スライド番号プレースホルダ 5"/>
          <p:cNvSpPr>
            <a:spLocks noGrp="1"/>
          </p:cNvSpPr>
          <p:nvPr>
            <p:ph type="sldNum" sz="quarter" idx="12"/>
          </p:nvPr>
        </p:nvSpPr>
        <p:spPr/>
        <p:txBody>
          <a:bodyPr/>
          <a:lstStyle>
            <a:lvl1pPr>
              <a:defRPr baseline="0">
                <a:solidFill>
                  <a:schemeClr val="tx1">
                    <a:lumMod val="85000"/>
                    <a:lumOff val="15000"/>
                  </a:schemeClr>
                </a:solidFill>
                <a:latin typeface="Meiryo UI" panose="020B0604030504040204" pitchFamily="50" charset="-128"/>
                <a:ea typeface="Meiryo UI" panose="020B0604030504040204" pitchFamily="50" charset="-128"/>
                <a:cs typeface="Arial Unicode MS" pitchFamily="50" charset="-128"/>
              </a:defRPr>
            </a:lvl1pPr>
          </a:lstStyle>
          <a:p>
            <a:pPr>
              <a:defRPr/>
            </a:pPr>
            <a:fld id="{3C3BFEE1-B11D-4F33-BE4E-1752C7FA7201}" type="slidenum">
              <a:rPr lang="ja-JP" altLang="en-US" smtClean="0"/>
              <a:pPr>
                <a:defRPr/>
              </a:pPr>
              <a:t>‹#›</a:t>
            </a:fld>
            <a:endParaRPr lang="ja-JP" altLang="en-US" dirty="0"/>
          </a:p>
        </p:txBody>
      </p:sp>
      <p:sp>
        <p:nvSpPr>
          <p:cNvPr id="10" name="サブタイトル 2"/>
          <p:cNvSpPr>
            <a:spLocks noGrp="1"/>
          </p:cNvSpPr>
          <p:nvPr>
            <p:ph type="subTitle" idx="1"/>
          </p:nvPr>
        </p:nvSpPr>
        <p:spPr>
          <a:xfrm>
            <a:off x="-1" y="3043451"/>
            <a:ext cx="10032437" cy="2429301"/>
          </a:xfrm>
        </p:spPr>
        <p:style>
          <a:lnRef idx="1">
            <a:schemeClr val="accent3"/>
          </a:lnRef>
          <a:fillRef idx="2">
            <a:schemeClr val="accent3"/>
          </a:fillRef>
          <a:effectRef idx="1">
            <a:schemeClr val="accent3"/>
          </a:effectRef>
          <a:fontRef idx="none"/>
        </p:style>
        <p:txBody>
          <a:bodyPr>
            <a:normAutofit/>
          </a:bodyPr>
          <a:lstStyle>
            <a:lvl1pPr marL="0" indent="0" algn="l">
              <a:buNone/>
              <a:defRPr sz="32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Tree>
    <p:extLst>
      <p:ext uri="{BB962C8B-B14F-4D97-AF65-F5344CB8AC3E}">
        <p14:creationId xmlns:p14="http://schemas.microsoft.com/office/powerpoint/2010/main" val="1115090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62560" y="90805"/>
            <a:ext cx="11856720" cy="701675"/>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3" name="コンテンツ プレースホルダー 2"/>
          <p:cNvSpPr>
            <a:spLocks noGrp="1"/>
          </p:cNvSpPr>
          <p:nvPr>
            <p:ph sz="half" idx="1"/>
          </p:nvPr>
        </p:nvSpPr>
        <p:spPr>
          <a:xfrm>
            <a:off x="162560" y="971867"/>
            <a:ext cx="5857240" cy="5205096"/>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コンテンツ プレースホルダー 3"/>
          <p:cNvSpPr>
            <a:spLocks noGrp="1"/>
          </p:cNvSpPr>
          <p:nvPr>
            <p:ph sz="half" idx="2"/>
          </p:nvPr>
        </p:nvSpPr>
        <p:spPr>
          <a:xfrm>
            <a:off x="6172200" y="971867"/>
            <a:ext cx="5847080" cy="5205096"/>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2024/9/8</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84696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274320" y="104775"/>
            <a:ext cx="11785600" cy="687705"/>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274320" y="872174"/>
            <a:ext cx="5721667" cy="823912"/>
          </a:xfrm>
        </p:spPr>
        <p:txBody>
          <a:bodyPr anchor="b"/>
          <a:lstStyle>
            <a:lvl1pPr marL="0" indent="0">
              <a:buNone/>
              <a:defRPr sz="2400" b="1">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a:t>マスター テキストの書式設定</a:t>
            </a:r>
          </a:p>
        </p:txBody>
      </p:sp>
      <p:sp>
        <p:nvSpPr>
          <p:cNvPr id="4" name="コンテンツ プレースホルダー 3"/>
          <p:cNvSpPr>
            <a:spLocks noGrp="1"/>
          </p:cNvSpPr>
          <p:nvPr>
            <p:ph sz="half" idx="2"/>
          </p:nvPr>
        </p:nvSpPr>
        <p:spPr>
          <a:xfrm>
            <a:off x="274320" y="1775780"/>
            <a:ext cx="5723255" cy="4413883"/>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テキスト プレースホルダー 4"/>
          <p:cNvSpPr>
            <a:spLocks noGrp="1"/>
          </p:cNvSpPr>
          <p:nvPr>
            <p:ph type="body" sz="quarter" idx="3"/>
          </p:nvPr>
        </p:nvSpPr>
        <p:spPr>
          <a:xfrm>
            <a:off x="6096000" y="862966"/>
            <a:ext cx="5963920" cy="823912"/>
          </a:xfrm>
        </p:spPr>
        <p:txBody>
          <a:bodyPr anchor="b"/>
          <a:lstStyle>
            <a:lvl1pPr marL="0" indent="0">
              <a:buNone/>
              <a:defRPr sz="2400" b="1">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a:t>マスター テキストの書式設定</a:t>
            </a:r>
          </a:p>
        </p:txBody>
      </p:sp>
      <p:sp>
        <p:nvSpPr>
          <p:cNvPr id="6" name="コンテンツ プレースホルダー 5"/>
          <p:cNvSpPr>
            <a:spLocks noGrp="1"/>
          </p:cNvSpPr>
          <p:nvPr>
            <p:ph sz="quarter" idx="4"/>
          </p:nvPr>
        </p:nvSpPr>
        <p:spPr>
          <a:xfrm>
            <a:off x="6172200" y="1775780"/>
            <a:ext cx="5887720" cy="4413883"/>
          </a:xfrm>
        </p:spPr>
        <p:txBody>
          <a:bodyPr/>
          <a:lstStyle>
            <a:lvl1pPr>
              <a:defRPr>
                <a:latin typeface="Meiryo UI" panose="020B0604030504040204" pitchFamily="50" charset="-128"/>
                <a:ea typeface="Meiryo UI" panose="020B0604030504040204" pitchFamily="50" charset="-128"/>
              </a:defRPr>
            </a:lvl1pPr>
            <a:lvl2pPr>
              <a:defRPr>
                <a:latin typeface="Meiryo UI" panose="020B0604030504040204" pitchFamily="50" charset="-128"/>
                <a:ea typeface="Meiryo UI" panose="020B0604030504040204" pitchFamily="50" charset="-128"/>
              </a:defRPr>
            </a:lvl2pPr>
            <a:lvl3pPr>
              <a:defRPr>
                <a:latin typeface="Meiryo UI" panose="020B0604030504040204" pitchFamily="50" charset="-128"/>
                <a:ea typeface="Meiryo UI" panose="020B0604030504040204" pitchFamily="50" charset="-128"/>
              </a:defRPr>
            </a:lvl3pPr>
            <a:lvl4pPr>
              <a:defRPr>
                <a:latin typeface="Meiryo UI" panose="020B0604030504040204" pitchFamily="50" charset="-128"/>
                <a:ea typeface="Meiryo UI" panose="020B0604030504040204" pitchFamily="50" charset="-128"/>
              </a:defRPr>
            </a:lvl4pPr>
            <a:lvl5pPr>
              <a:defRPr>
                <a:latin typeface="Meiryo UI" panose="020B0604030504040204" pitchFamily="50" charset="-128"/>
                <a:ea typeface="Meiryo UI"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7" name="日付プレースホルダー 6"/>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2024/9/8</a:t>
            </a:fld>
            <a:endParaRPr lang="ja-JP" altLang="en-US"/>
          </a:p>
        </p:txBody>
      </p:sp>
      <p:sp>
        <p:nvSpPr>
          <p:cNvPr id="8" name="フッター プレースホルダー 7"/>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564652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81280" y="34609"/>
            <a:ext cx="12029440" cy="696912"/>
          </a:xfrm>
        </p:spPr>
        <p:txBody>
          <a:bodyPr/>
          <a:lstStyle>
            <a:lvl1pPr algn="ctr">
              <a:defRPr>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3" name="日付プレースホルダー 2"/>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2024/9/8</a:t>
            </a:fld>
            <a:endParaRPr lang="ja-JP" altLang="en-US"/>
          </a:p>
        </p:txBody>
      </p:sp>
      <p:sp>
        <p:nvSpPr>
          <p:cNvPr id="4" name="フッター プレースホルダー 3"/>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5" name="スライド番号プレースホルダー 4"/>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2840903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2024/9/8</a:t>
            </a:fld>
            <a:endParaRPr lang="ja-JP" altLang="en-US"/>
          </a:p>
        </p:txBody>
      </p:sp>
      <p:sp>
        <p:nvSpPr>
          <p:cNvPr id="3" name="フッター プレースホルダー 2"/>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4" name="スライド番号プレースホルダー 3"/>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89272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21920" y="81280"/>
            <a:ext cx="4648517" cy="1600200"/>
          </a:xfrm>
        </p:spPr>
        <p:txBody>
          <a:bodyPr anchor="b"/>
          <a:lstStyle>
            <a:lvl1pPr>
              <a:defRPr sz="3200">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3" name="コンテンツ プレースホルダー 2"/>
          <p:cNvSpPr>
            <a:spLocks noGrp="1"/>
          </p:cNvSpPr>
          <p:nvPr>
            <p:ph idx="1"/>
          </p:nvPr>
        </p:nvSpPr>
        <p:spPr>
          <a:xfrm>
            <a:off x="5183188" y="81281"/>
            <a:ext cx="6805612" cy="5779770"/>
          </a:xfrm>
        </p:spPr>
        <p:txBody>
          <a:bodyPr/>
          <a:lstStyle>
            <a:lvl1pPr>
              <a:defRPr sz="3200">
                <a:latin typeface="Meiryo UI" panose="020B0604030504040204" pitchFamily="50" charset="-128"/>
                <a:ea typeface="Meiryo UI" panose="020B0604030504040204" pitchFamily="50" charset="-128"/>
              </a:defRPr>
            </a:lvl1pPr>
            <a:lvl2pPr>
              <a:defRPr sz="2800">
                <a:latin typeface="Meiryo UI" panose="020B0604030504040204" pitchFamily="50" charset="-128"/>
                <a:ea typeface="Meiryo UI" panose="020B0604030504040204" pitchFamily="50" charset="-128"/>
              </a:defRPr>
            </a:lvl2pPr>
            <a:lvl3pPr>
              <a:defRPr sz="2400">
                <a:latin typeface="Meiryo UI" panose="020B0604030504040204" pitchFamily="50" charset="-128"/>
                <a:ea typeface="Meiryo UI" panose="020B0604030504040204" pitchFamily="50" charset="-128"/>
              </a:defRPr>
            </a:lvl3pPr>
            <a:lvl4pPr>
              <a:defRPr sz="2000">
                <a:latin typeface="Meiryo UI" panose="020B0604030504040204" pitchFamily="50" charset="-128"/>
                <a:ea typeface="Meiryo UI" panose="020B0604030504040204" pitchFamily="50" charset="-128"/>
              </a:defRPr>
            </a:lvl4pPr>
            <a:lvl5pPr>
              <a:defRPr sz="2000">
                <a:latin typeface="Meiryo UI" panose="020B0604030504040204" pitchFamily="50" charset="-128"/>
                <a:ea typeface="Meiryo UI" panose="020B0604030504040204" pitchFamily="50" charset="-128"/>
              </a:defRPr>
            </a:lvl5pPr>
            <a:lvl6pPr>
              <a:defRPr sz="2000"/>
            </a:lvl6pPr>
            <a:lvl7pPr>
              <a:defRPr sz="2000"/>
            </a:lvl7pPr>
            <a:lvl8pPr>
              <a:defRPr sz="2000"/>
            </a:lvl8pPr>
            <a:lvl9pPr>
              <a:defRPr sz="20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テキスト プレースホルダー 3"/>
          <p:cNvSpPr>
            <a:spLocks noGrp="1"/>
          </p:cNvSpPr>
          <p:nvPr>
            <p:ph type="body" sz="half" idx="2"/>
          </p:nvPr>
        </p:nvSpPr>
        <p:spPr>
          <a:xfrm>
            <a:off x="121920" y="2057400"/>
            <a:ext cx="4650105" cy="3811588"/>
          </a:xfrm>
        </p:spPr>
        <p:txBody>
          <a:bodyPr/>
          <a:lstStyle>
            <a:lvl1pPr marL="0" indent="0">
              <a:buNone/>
              <a:defRPr sz="1600">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2024/9/8</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3635520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 y="81280"/>
            <a:ext cx="4619625" cy="1158240"/>
          </a:xfrm>
        </p:spPr>
        <p:txBody>
          <a:bodyPr anchor="b"/>
          <a:lstStyle>
            <a:lvl1pPr>
              <a:defRPr sz="3200">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3" name="図プレースホルダー 2"/>
          <p:cNvSpPr>
            <a:spLocks noGrp="1"/>
          </p:cNvSpPr>
          <p:nvPr>
            <p:ph type="pic" idx="1"/>
          </p:nvPr>
        </p:nvSpPr>
        <p:spPr>
          <a:xfrm>
            <a:off x="5183188" y="81281"/>
            <a:ext cx="6866572" cy="5779770"/>
          </a:xfrm>
        </p:spPr>
        <p:txBody>
          <a:bodyPr/>
          <a:lstStyle>
            <a:lvl1pPr marL="0" indent="0">
              <a:buNone/>
              <a:defRPr sz="3200">
                <a:latin typeface="Meiryo UI" panose="020B0604030504040204" pitchFamily="50" charset="-128"/>
                <a:ea typeface="Meiryo UI" panose="020B0604030504040204" pitchFamily="50" charset="-128"/>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52400" y="1381760"/>
            <a:ext cx="4619625" cy="4487228"/>
          </a:xfrm>
        </p:spPr>
        <p:txBody>
          <a:bodyPr/>
          <a:lstStyle>
            <a:lvl1pPr marL="0" indent="0">
              <a:buNone/>
              <a:defRPr sz="1600">
                <a:latin typeface="Meiryo UI" panose="020B0604030504040204" pitchFamily="50" charset="-128"/>
                <a:ea typeface="Meiryo UI" panose="020B0604030504040204" pitchFamily="50" charset="-128"/>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2024/9/8</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503908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52400" y="100965"/>
            <a:ext cx="11846560" cy="752475"/>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152400" y="985520"/>
            <a:ext cx="11846560" cy="519144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eiryo UI" panose="020B0604030504040204" pitchFamily="50" charset="-128"/>
                <a:ea typeface="Meiryo UI" panose="020B0604030504040204" pitchFamily="50" charset="-128"/>
              </a:defRPr>
            </a:lvl1pPr>
          </a:lstStyle>
          <a:p>
            <a:fld id="{DD2B6372-1A88-4F0C-86B1-FCF70832C42C}" type="datetimeFigureOut">
              <a:rPr lang="ja-JP" altLang="en-US" smtClean="0"/>
              <a:pPr/>
              <a:t>2024/9/8</a:t>
            </a:fld>
            <a:endParaRPr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defRPr>
            </a:lvl1pPr>
          </a:lstStyle>
          <a:p>
            <a:fld id="{58882FA7-82BB-4297-BF22-86316EE7AC97}" type="slidenum">
              <a:rPr lang="ja-JP" altLang="en-US" smtClean="0"/>
              <a:pPr/>
              <a:t>‹#›</a:t>
            </a:fld>
            <a:endParaRPr lang="ja-JP" altLang="en-US"/>
          </a:p>
        </p:txBody>
      </p:sp>
    </p:spTree>
    <p:extLst>
      <p:ext uri="{BB962C8B-B14F-4D97-AF65-F5344CB8AC3E}">
        <p14:creationId xmlns:p14="http://schemas.microsoft.com/office/powerpoint/2010/main" val="1592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2"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91" r:id="rId28"/>
    <p:sldLayoutId id="2147483692" r:id="rId29"/>
    <p:sldLayoutId id="2147483693" r:id="rId30"/>
  </p:sldLayoutIdLst>
  <p:txStyles>
    <p:title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12304;&#20998;&#20874;&#12305;WORD/&#12304;&#26368;&#26032;&#29256;&#12305;&#12304;&#25991;&#26360;&#12305;&#25919;&#24220;&#24773;&#22577;&#12471;&#12473;&#12486;&#12512;&#12398;&#25972;&#20633;&#21450;&#12403;&#31649;&#29702;&#12395;&#38306;&#12377;&#12427;&#27161;&#28310;&#12460;&#12452;&#12489;&#12521;&#12452;&#12531;&#12304;&#26412;&#25991;&#35201;&#32004;&#12305;.docx"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www.soumu.go.jp/main_sosiki/gyoukan/kanri/infosystem-guide.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ipa.go.jp/jinzai/hrd/i_competency_dictionary/download.html" TargetMode="External"/><Relationship Id="rId4" Type="http://schemas.openxmlformats.org/officeDocument/2006/relationships/hyperlink" Target="https://www.ipa.go.jp/jinzai/hrd/i_competency_dictionary/icd.html"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12304;&#20998;&#20874;&#12305;WORD/&#12304;&#26368;&#26032;&#29256;&#12305;&#12304;&#25991;&#26360;&#12305;05-01&#25919;&#24220;&#24773;&#22577;&#12471;&#12473;&#12486;&#12512;&#12398;&#25972;&#20633;&#21450;&#12403;&#31649;&#29702;&#12395;&#38306;&#12377;&#12427;&#27161;&#28310;&#12460;&#12452;&#12489;&#12521;&#12452;&#12531;&#12304;&#26412;&#25991;&#35201;&#32004;&#12305;.docx"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style>
          <a:lnRef idx="0">
            <a:schemeClr val="accent3"/>
          </a:lnRef>
          <a:fillRef idx="3">
            <a:schemeClr val="accent3"/>
          </a:fillRef>
          <a:effectRef idx="3">
            <a:schemeClr val="accent3"/>
          </a:effectRef>
          <a:fontRef idx="minor">
            <a:schemeClr val="lt1"/>
          </a:fontRef>
        </p:style>
        <p:txBody>
          <a:bodyPr/>
          <a:lstStyle/>
          <a:p>
            <a:r>
              <a:rPr lang="ja-JP" altLang="en-US" dirty="0"/>
              <a:t>情報システムの調達の進め方</a:t>
            </a:r>
            <a:br>
              <a:rPr lang="en-US" altLang="ja-JP" dirty="0"/>
            </a:br>
            <a:r>
              <a:rPr kumimoji="1" lang="ja-JP" altLang="en-US" dirty="0"/>
              <a:t>（政府のガイドラインと</a:t>
            </a:r>
            <a:r>
              <a:rPr kumimoji="1" lang="en-US" altLang="ja-JP" dirty="0" err="1"/>
              <a:t>iCD</a:t>
            </a:r>
            <a:r>
              <a:rPr kumimoji="1" lang="ja-JP" altLang="en-US" dirty="0"/>
              <a:t>を参考に）</a:t>
            </a:r>
          </a:p>
        </p:txBody>
      </p:sp>
    </p:spTree>
    <p:extLst>
      <p:ext uri="{BB962C8B-B14F-4D97-AF65-F5344CB8AC3E}">
        <p14:creationId xmlns:p14="http://schemas.microsoft.com/office/powerpoint/2010/main" val="361138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lang="ja-JP" altLang="en-US" dirty="0"/>
              <a:t>要件定義書記載項目（全体）</a:t>
            </a:r>
            <a:endParaRPr kumimoji="1" lang="ja-JP" altLang="en-US" dirty="0"/>
          </a:p>
        </p:txBody>
      </p:sp>
      <p:sp>
        <p:nvSpPr>
          <p:cNvPr id="4" name="コンテンツ プレースホルダー 3"/>
          <p:cNvSpPr>
            <a:spLocks noGrp="1"/>
          </p:cNvSpPr>
          <p:nvPr>
            <p:ph sz="half" idx="1"/>
          </p:nvPr>
        </p:nvSpPr>
        <p:spPr>
          <a:xfrm>
            <a:off x="162560" y="1413655"/>
            <a:ext cx="5857240" cy="5205096"/>
          </a:xfrm>
        </p:spPr>
        <p:style>
          <a:lnRef idx="2">
            <a:schemeClr val="accent1"/>
          </a:lnRef>
          <a:fillRef idx="1">
            <a:schemeClr val="lt1"/>
          </a:fillRef>
          <a:effectRef idx="0">
            <a:schemeClr val="accent1"/>
          </a:effectRef>
          <a:fontRef idx="minor">
            <a:schemeClr val="dk1"/>
          </a:fontRef>
        </p:style>
        <p:txBody>
          <a:bodyPr>
            <a:normAutofit fontScale="85000" lnSpcReduction="20000"/>
          </a:bodyPr>
          <a:lstStyle/>
          <a:p>
            <a:r>
              <a:rPr lang="ja-JP" altLang="en-US" dirty="0"/>
              <a:t>業務要件</a:t>
            </a:r>
            <a:endParaRPr lang="en-US" altLang="ja-JP" dirty="0"/>
          </a:p>
          <a:p>
            <a:pPr lvl="1"/>
            <a:r>
              <a:rPr lang="ja-JP" altLang="en-US" dirty="0"/>
              <a:t>業務実施手順</a:t>
            </a:r>
            <a:endParaRPr lang="en-US" altLang="ja-JP" dirty="0"/>
          </a:p>
          <a:p>
            <a:pPr lvl="1"/>
            <a:r>
              <a:rPr lang="ja-JP" altLang="en-US" dirty="0"/>
              <a:t>規模</a:t>
            </a:r>
            <a:endParaRPr lang="en-US" altLang="ja-JP" dirty="0"/>
          </a:p>
          <a:p>
            <a:pPr lvl="1"/>
            <a:r>
              <a:rPr lang="ja-JP" altLang="en-US" dirty="0"/>
              <a:t>時期・時間</a:t>
            </a:r>
            <a:endParaRPr lang="en-US" altLang="ja-JP" dirty="0"/>
          </a:p>
          <a:p>
            <a:pPr lvl="1"/>
            <a:r>
              <a:rPr lang="ja-JP" altLang="en-US" dirty="0"/>
              <a:t>場所等</a:t>
            </a:r>
            <a:endParaRPr lang="en-US" altLang="ja-JP" dirty="0"/>
          </a:p>
          <a:p>
            <a:pPr lvl="1"/>
            <a:r>
              <a:rPr lang="ja-JP" altLang="en-US" dirty="0"/>
              <a:t>管理すべき指標</a:t>
            </a:r>
            <a:endParaRPr lang="en-US" altLang="ja-JP" dirty="0"/>
          </a:p>
          <a:p>
            <a:pPr lvl="1"/>
            <a:r>
              <a:rPr lang="ja-JP" altLang="en-US" dirty="0"/>
              <a:t>情報システム化の範囲</a:t>
            </a:r>
            <a:endParaRPr lang="en-US" altLang="ja-JP" dirty="0"/>
          </a:p>
          <a:p>
            <a:pPr lvl="1"/>
            <a:r>
              <a:rPr lang="ja-JP" altLang="en-US" dirty="0"/>
              <a:t>業務の継続の方針等</a:t>
            </a:r>
            <a:endParaRPr lang="en-US" altLang="ja-JP" dirty="0"/>
          </a:p>
          <a:p>
            <a:pPr lvl="1"/>
            <a:r>
              <a:rPr lang="ja-JP" altLang="en-US" dirty="0"/>
              <a:t>情報セキュリティ</a:t>
            </a:r>
            <a:endParaRPr lang="en-US" altLang="ja-JP" dirty="0"/>
          </a:p>
          <a:p>
            <a:r>
              <a:rPr lang="ja-JP" altLang="en-US" dirty="0"/>
              <a:t>機能要件</a:t>
            </a:r>
            <a:endParaRPr lang="en-US" altLang="ja-JP" dirty="0"/>
          </a:p>
          <a:p>
            <a:pPr lvl="1"/>
            <a:r>
              <a:rPr lang="ja-JP" altLang="en-US" dirty="0"/>
              <a:t>機能に関する事項</a:t>
            </a:r>
          </a:p>
          <a:p>
            <a:pPr lvl="1"/>
            <a:r>
              <a:rPr lang="ja-JP" altLang="en-US" dirty="0"/>
              <a:t>画面に関する事項</a:t>
            </a:r>
          </a:p>
          <a:p>
            <a:pPr lvl="1"/>
            <a:r>
              <a:rPr lang="ja-JP" altLang="en-US" dirty="0"/>
              <a:t>帳票に関する事項</a:t>
            </a:r>
          </a:p>
          <a:p>
            <a:pPr lvl="1"/>
            <a:r>
              <a:rPr lang="ja-JP" altLang="en-US" dirty="0"/>
              <a:t>情報・データに関する事項</a:t>
            </a:r>
          </a:p>
          <a:p>
            <a:pPr lvl="1"/>
            <a:r>
              <a:rPr lang="ja-JP" altLang="en-US" dirty="0"/>
              <a:t>外部インタフェースに関する事項</a:t>
            </a:r>
          </a:p>
        </p:txBody>
      </p:sp>
      <p:sp>
        <p:nvSpPr>
          <p:cNvPr id="6" name="コンテンツ プレースホルダー 5"/>
          <p:cNvSpPr>
            <a:spLocks noGrp="1"/>
          </p:cNvSpPr>
          <p:nvPr>
            <p:ph sz="half" idx="2"/>
          </p:nvPr>
        </p:nvSpPr>
        <p:spPr>
          <a:xfrm>
            <a:off x="6172200" y="1413655"/>
            <a:ext cx="5847080" cy="5205096"/>
          </a:xfrm>
        </p:spPr>
        <p:style>
          <a:lnRef idx="2">
            <a:schemeClr val="accent1"/>
          </a:lnRef>
          <a:fillRef idx="1">
            <a:schemeClr val="lt1"/>
          </a:fillRef>
          <a:effectRef idx="0">
            <a:schemeClr val="accent1"/>
          </a:effectRef>
          <a:fontRef idx="minor">
            <a:schemeClr val="dk1"/>
          </a:fontRef>
        </p:style>
        <p:txBody>
          <a:bodyPr>
            <a:normAutofit fontScale="85000" lnSpcReduction="20000"/>
          </a:bodyPr>
          <a:lstStyle/>
          <a:p>
            <a:r>
              <a:rPr lang="ja-JP" altLang="en-US" dirty="0"/>
              <a:t>非機能要件</a:t>
            </a:r>
            <a:endParaRPr lang="en-US" altLang="ja-JP" dirty="0"/>
          </a:p>
          <a:p>
            <a:pPr lvl="1"/>
            <a:r>
              <a:rPr lang="ja-JP" altLang="en-US" dirty="0"/>
              <a:t>ユーザビリティ及びアクセシビリティに関する事項</a:t>
            </a:r>
          </a:p>
          <a:p>
            <a:pPr lvl="1"/>
            <a:r>
              <a:rPr lang="ja-JP" altLang="en-US" dirty="0"/>
              <a:t>システム方式に関する事項</a:t>
            </a:r>
          </a:p>
          <a:p>
            <a:pPr lvl="1"/>
            <a:r>
              <a:rPr lang="ja-JP" altLang="en-US" dirty="0"/>
              <a:t>規模に関する事項</a:t>
            </a:r>
          </a:p>
          <a:p>
            <a:pPr lvl="1"/>
            <a:r>
              <a:rPr lang="ja-JP" altLang="en-US" dirty="0"/>
              <a:t>性能に関する事項</a:t>
            </a:r>
          </a:p>
          <a:p>
            <a:pPr lvl="1"/>
            <a:r>
              <a:rPr lang="ja-JP" altLang="en-US" dirty="0"/>
              <a:t>信頼性に関する事項</a:t>
            </a:r>
          </a:p>
          <a:p>
            <a:pPr lvl="1"/>
            <a:r>
              <a:rPr lang="ja-JP" altLang="en-US" dirty="0"/>
              <a:t>拡張性に関する事項</a:t>
            </a:r>
          </a:p>
          <a:p>
            <a:pPr lvl="1"/>
            <a:r>
              <a:rPr lang="ja-JP" altLang="en-US" dirty="0"/>
              <a:t>中立性に関する事項</a:t>
            </a:r>
          </a:p>
          <a:p>
            <a:pPr lvl="1"/>
            <a:r>
              <a:rPr lang="ja-JP" altLang="en-US" dirty="0"/>
              <a:t>継続性に関する事項</a:t>
            </a:r>
          </a:p>
          <a:p>
            <a:pPr lvl="1"/>
            <a:r>
              <a:rPr lang="ja-JP" altLang="en-US" dirty="0"/>
              <a:t>情報セキュリティに関する事項</a:t>
            </a:r>
          </a:p>
          <a:p>
            <a:pPr lvl="1"/>
            <a:r>
              <a:rPr lang="ja-JP" altLang="en-US" dirty="0"/>
              <a:t>情報システム稼働環境に関する事項</a:t>
            </a:r>
          </a:p>
          <a:p>
            <a:pPr lvl="1"/>
            <a:r>
              <a:rPr lang="ja-JP" altLang="en-US" dirty="0"/>
              <a:t>テストに関する事項</a:t>
            </a:r>
            <a:endParaRPr lang="en-US" altLang="ja-JP" dirty="0"/>
          </a:p>
          <a:p>
            <a:pPr lvl="1"/>
            <a:r>
              <a:rPr lang="ja-JP" altLang="en-US" dirty="0"/>
              <a:t>移行に関する事項</a:t>
            </a:r>
            <a:endParaRPr lang="en-US" altLang="ja-JP" dirty="0"/>
          </a:p>
          <a:p>
            <a:pPr lvl="1"/>
            <a:r>
              <a:rPr lang="ja-JP" altLang="en-US" dirty="0"/>
              <a:t>引継ぎに関する事項</a:t>
            </a:r>
            <a:endParaRPr lang="en-US" altLang="ja-JP" dirty="0"/>
          </a:p>
          <a:p>
            <a:pPr lvl="1"/>
            <a:r>
              <a:rPr lang="ja-JP" altLang="en-US" dirty="0"/>
              <a:t>教育に関する事項</a:t>
            </a:r>
          </a:p>
          <a:p>
            <a:pPr lvl="1"/>
            <a:r>
              <a:rPr lang="ja-JP" altLang="en-US" dirty="0"/>
              <a:t>運用に関する事項</a:t>
            </a:r>
            <a:endParaRPr lang="en-US" altLang="ja-JP" dirty="0"/>
          </a:p>
          <a:p>
            <a:pPr lvl="1"/>
            <a:r>
              <a:rPr lang="ja-JP" altLang="en-US" dirty="0"/>
              <a:t>保守に関する事項</a:t>
            </a:r>
          </a:p>
          <a:p>
            <a:endParaRPr lang="ja-JP" altLang="en-US" dirty="0"/>
          </a:p>
          <a:p>
            <a:endParaRPr lang="ja-JP" altLang="en-US" dirty="0"/>
          </a:p>
          <a:p>
            <a:endParaRPr kumimoji="1" lang="ja-JP" altLang="en-US" dirty="0"/>
          </a:p>
        </p:txBody>
      </p:sp>
      <p:sp>
        <p:nvSpPr>
          <p:cNvPr id="2" name="テキスト ボックス 1"/>
          <p:cNvSpPr txBox="1"/>
          <p:nvPr/>
        </p:nvSpPr>
        <p:spPr>
          <a:xfrm>
            <a:off x="4286251" y="949390"/>
            <a:ext cx="77724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hlinkClick r:id="rId3" action="ppaction://hlinkfile"/>
              </a:rPr>
              <a:t>政府情報システムの整備及び管理に関する標準ガイドライン</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hlinkClick r:id="rId3" action="ppaction://hlinkfile"/>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hlinkClick r:id="rId3" action="ppaction://hlinkfile"/>
              </a:rPr>
              <a:t>内容要約</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hlinkClick r:id="rId3" action="ppaction://hlinkfile"/>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hlinkClick r:id="rId3" action="ppaction://hlinkfile"/>
              </a:rPr>
              <a:t>より抜粋</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横巻き 6"/>
          <p:cNvSpPr/>
          <p:nvPr/>
        </p:nvSpPr>
        <p:spPr>
          <a:xfrm>
            <a:off x="8854440" y="5791200"/>
            <a:ext cx="3204211" cy="770082"/>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・非機能要件が、安定的なサービスの継続に重要</a:t>
            </a:r>
            <a:endParaRPr kumimoji="1" lang="en-US" altLang="ja-JP"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1411963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lang="ja-JP" altLang="en-US" dirty="0"/>
              <a:t>要件定義書記載項目（業務要件）</a:t>
            </a:r>
            <a:endParaRPr kumimoji="1" lang="ja-JP" altLang="en-US" dirty="0"/>
          </a:p>
        </p:txBody>
      </p:sp>
      <p:sp>
        <p:nvSpPr>
          <p:cNvPr id="4" name="コンテンツ プレースホルダー 3"/>
          <p:cNvSpPr>
            <a:spLocks noGrp="1"/>
          </p:cNvSpPr>
          <p:nvPr>
            <p:ph sz="half" idx="1"/>
          </p:nvPr>
        </p:nvSpPr>
        <p:spPr>
          <a:xfrm>
            <a:off x="162560" y="971867"/>
            <a:ext cx="5857240" cy="5747432"/>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r>
              <a:rPr lang="ja-JP" altLang="en-US" dirty="0"/>
              <a:t>業務実施手順</a:t>
            </a:r>
            <a:endParaRPr lang="en-US" altLang="ja-JP" dirty="0"/>
          </a:p>
          <a:p>
            <a:pPr lvl="1"/>
            <a:r>
              <a:rPr lang="ja-JP" altLang="ja-JP" dirty="0"/>
              <a:t>業務の範囲（業務機能とその階層）</a:t>
            </a:r>
            <a:r>
              <a:rPr lang="ja-JP" altLang="en-US" dirty="0"/>
              <a:t> 、</a:t>
            </a:r>
            <a:r>
              <a:rPr lang="ja-JP" altLang="ja-JP" dirty="0"/>
              <a:t>業務フロー図</a:t>
            </a:r>
            <a:r>
              <a:rPr lang="ja-JP" altLang="en-US" dirty="0"/>
              <a:t>、</a:t>
            </a:r>
            <a:r>
              <a:rPr lang="ja-JP" altLang="ja-JP" dirty="0"/>
              <a:t>業務の実施に必要な体制</a:t>
            </a:r>
            <a:r>
              <a:rPr lang="ja-JP" altLang="en-US" dirty="0"/>
              <a:t>、</a:t>
            </a:r>
            <a:r>
              <a:rPr lang="ja-JP" altLang="ja-JP" dirty="0"/>
              <a:t>入出力情報項目及び取扱量</a:t>
            </a:r>
            <a:endParaRPr lang="en-US" altLang="ja-JP" dirty="0"/>
          </a:p>
          <a:p>
            <a:r>
              <a:rPr lang="ja-JP" altLang="en-US" dirty="0"/>
              <a:t>規模</a:t>
            </a:r>
            <a:endParaRPr lang="en-US" altLang="ja-JP" dirty="0"/>
          </a:p>
          <a:p>
            <a:pPr lvl="1"/>
            <a:r>
              <a:rPr lang="ja-JP" altLang="ja-JP" dirty="0"/>
              <a:t>サービスの利用者数</a:t>
            </a:r>
            <a:r>
              <a:rPr lang="ja-JP" altLang="en-US" dirty="0"/>
              <a:t>、</a:t>
            </a:r>
            <a:r>
              <a:rPr lang="ja-JP" altLang="ja-JP" dirty="0"/>
              <a:t>単位（年、月、日、時間等）当たりの処理件数</a:t>
            </a:r>
            <a:endParaRPr lang="ja-JP" altLang="en-US" dirty="0"/>
          </a:p>
          <a:p>
            <a:r>
              <a:rPr lang="ja-JP" altLang="en-US" dirty="0"/>
              <a:t>時期・時間</a:t>
            </a:r>
            <a:endParaRPr lang="en-US" altLang="ja-JP" dirty="0"/>
          </a:p>
          <a:p>
            <a:pPr lvl="1"/>
            <a:r>
              <a:rPr lang="ja-JP" altLang="ja-JP" u="sng" dirty="0"/>
              <a:t>業務の実施時期、期間及び繁忙期等</a:t>
            </a:r>
            <a:endParaRPr lang="ja-JP" altLang="en-US" dirty="0"/>
          </a:p>
          <a:p>
            <a:r>
              <a:rPr lang="ja-JP" altLang="en-US" dirty="0"/>
              <a:t>場所等</a:t>
            </a:r>
            <a:endParaRPr lang="en-US" altLang="ja-JP" dirty="0"/>
          </a:p>
          <a:p>
            <a:pPr lvl="1"/>
            <a:r>
              <a:rPr lang="ja-JP" altLang="ja-JP" u="sng" dirty="0"/>
              <a:t>業務の実施場所、諸設備、必要な物品等の資源の種類及び量等</a:t>
            </a:r>
            <a:endParaRPr lang="en-US" altLang="ja-JP" u="sng" dirty="0"/>
          </a:p>
          <a:p>
            <a:r>
              <a:rPr lang="ja-JP" altLang="en-US" dirty="0"/>
              <a:t>管理すべき指標</a:t>
            </a:r>
            <a:endParaRPr lang="en-US" altLang="ja-JP" dirty="0"/>
          </a:p>
          <a:p>
            <a:pPr lvl="1"/>
            <a:r>
              <a:rPr lang="ja-JP" altLang="ja-JP" u="sng" dirty="0"/>
              <a:t>業務の運営上補足すべき指標項目、把握手順・手法・頻度　等</a:t>
            </a:r>
            <a:endParaRPr lang="ja-JP" altLang="en-US" dirty="0"/>
          </a:p>
          <a:p>
            <a:pPr lvl="2"/>
            <a:endParaRPr lang="ja-JP" altLang="en-US" dirty="0"/>
          </a:p>
        </p:txBody>
      </p:sp>
      <p:sp>
        <p:nvSpPr>
          <p:cNvPr id="6" name="コンテンツ プレースホルダー 5"/>
          <p:cNvSpPr>
            <a:spLocks noGrp="1"/>
          </p:cNvSpPr>
          <p:nvPr>
            <p:ph sz="half" idx="2"/>
          </p:nvPr>
        </p:nvSpPr>
        <p:spPr>
          <a:xfrm>
            <a:off x="6172200" y="971867"/>
            <a:ext cx="5847080" cy="5747432"/>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r>
              <a:rPr lang="ja-JP" altLang="en-US" dirty="0"/>
              <a:t>情報システム化の範囲</a:t>
            </a:r>
            <a:endParaRPr lang="en-US" altLang="ja-JP" dirty="0"/>
          </a:p>
          <a:p>
            <a:pPr lvl="1"/>
            <a:r>
              <a:rPr lang="ja-JP" altLang="ja-JP" dirty="0"/>
              <a:t>情報システムを用いて実施する業務の範囲及び情報システムを用いずに実施する業務の範囲</a:t>
            </a:r>
            <a:endParaRPr lang="ja-JP" altLang="en-US" dirty="0"/>
          </a:p>
          <a:p>
            <a:r>
              <a:rPr lang="ja-JP" altLang="en-US" dirty="0"/>
              <a:t>業務の継続の方針等</a:t>
            </a:r>
            <a:endParaRPr lang="en-US" altLang="ja-JP" dirty="0"/>
          </a:p>
          <a:p>
            <a:pPr lvl="1"/>
            <a:r>
              <a:rPr lang="ja-JP" altLang="ja-JP" dirty="0"/>
              <a:t>業務の継続に伴うリスク及び基本的な考え方。なお、</a:t>
            </a:r>
            <a:r>
              <a:rPr lang="ja-JP" altLang="ja-JP" u="sng" dirty="0"/>
              <a:t>業務継続計画を策定する必要がある業務にあっては当該計画の策定時に検討</a:t>
            </a:r>
            <a:endParaRPr lang="en-US" altLang="ja-JP" u="sng" dirty="0"/>
          </a:p>
          <a:p>
            <a:pPr lvl="2"/>
            <a:r>
              <a:rPr lang="ja-JP" altLang="ja-JP" dirty="0"/>
              <a:t>定常時と大規模災害等の発災時に考慮すべき要因</a:t>
            </a:r>
            <a:endParaRPr lang="en-US" altLang="ja-JP" u="sng" dirty="0"/>
          </a:p>
          <a:p>
            <a:pPr lvl="1"/>
            <a:r>
              <a:rPr lang="ja-JP" altLang="en-US" u="sng" dirty="0"/>
              <a:t>（</a:t>
            </a:r>
            <a:r>
              <a:rPr lang="ja-JP" altLang="ja-JP" dirty="0"/>
              <a:t>情報システムの非機能要件（信頼性、継続性等）の前提</a:t>
            </a:r>
            <a:r>
              <a:rPr lang="ja-JP" altLang="en-US" u="sng" dirty="0"/>
              <a:t>）</a:t>
            </a:r>
            <a:endParaRPr lang="ja-JP" altLang="en-US" dirty="0"/>
          </a:p>
          <a:p>
            <a:r>
              <a:rPr lang="ja-JP" altLang="en-US" dirty="0"/>
              <a:t>情報セキュリティ</a:t>
            </a:r>
            <a:endParaRPr lang="en-US" altLang="ja-JP" dirty="0"/>
          </a:p>
          <a:p>
            <a:pPr marL="685800" lvl="2">
              <a:spcBef>
                <a:spcPts val="1000"/>
              </a:spcBef>
            </a:pPr>
            <a:r>
              <a:rPr lang="ja-JP" altLang="ja-JP" dirty="0"/>
              <a:t>取り扱われる情報の格付・取扱制限等に応じた情報セキュリティ対策の基本的な考え方</a:t>
            </a:r>
            <a:endParaRPr lang="en-US" altLang="ja-JP" dirty="0"/>
          </a:p>
          <a:p>
            <a:pPr marL="685800" lvl="2">
              <a:spcBef>
                <a:spcPts val="1000"/>
              </a:spcBef>
            </a:pPr>
            <a:r>
              <a:rPr lang="ja-JP" altLang="ja-JP" dirty="0"/>
              <a:t>情報セキュリティ上のリスクを特定し、その対策を</a:t>
            </a:r>
            <a:r>
              <a:rPr lang="ja-JP" altLang="en-US" dirty="0"/>
              <a:t>システム化要件（</a:t>
            </a:r>
            <a:r>
              <a:rPr lang="ja-JP" altLang="ja-JP" dirty="0"/>
              <a:t>機能要件及び非機能要件</a:t>
            </a:r>
            <a:r>
              <a:rPr lang="ja-JP" altLang="en-US" dirty="0"/>
              <a:t>）</a:t>
            </a:r>
            <a:r>
              <a:rPr lang="ja-JP" altLang="ja-JP" dirty="0"/>
              <a:t>として定義できるように、</a:t>
            </a:r>
            <a:endParaRPr lang="en-US" altLang="ja-JP" dirty="0"/>
          </a:p>
          <a:p>
            <a:pPr marL="685800" lvl="2">
              <a:spcBef>
                <a:spcPts val="1000"/>
              </a:spcBef>
            </a:pPr>
            <a:r>
              <a:rPr lang="ja-JP" altLang="ja-JP" dirty="0"/>
              <a:t>情報セキュリティ対策の対象となる情報について、情報セキュリティポリシーに準拠した格付の区分及び取扱制限を明確化</a:t>
            </a:r>
          </a:p>
          <a:p>
            <a:endParaRPr kumimoji="1" lang="ja-JP" altLang="en-US" dirty="0"/>
          </a:p>
        </p:txBody>
      </p:sp>
      <p:sp>
        <p:nvSpPr>
          <p:cNvPr id="7" name="横巻き 6"/>
          <p:cNvSpPr/>
          <p:nvPr/>
        </p:nvSpPr>
        <p:spPr>
          <a:xfrm>
            <a:off x="426720" y="5791200"/>
            <a:ext cx="5608320" cy="770082"/>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・人とシステムがどのように分担してサービスを実施するか</a:t>
            </a:r>
            <a:endParaRPr kumimoji="1" lang="en-US" altLang="ja-JP"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・サービスを継続するために、どこまで考慮しておくか</a:t>
            </a:r>
            <a:endParaRPr kumimoji="1" lang="en-US" altLang="ja-JP"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613782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style>
          <a:lnRef idx="0">
            <a:schemeClr val="accent3"/>
          </a:lnRef>
          <a:fillRef idx="3">
            <a:schemeClr val="accent3"/>
          </a:fillRef>
          <a:effectRef idx="3">
            <a:schemeClr val="accent3"/>
          </a:effectRef>
          <a:fontRef idx="minor">
            <a:schemeClr val="lt1"/>
          </a:fontRef>
        </p:style>
        <p:txBody>
          <a:bodyPr/>
          <a:lstStyle/>
          <a:p>
            <a:r>
              <a:rPr kumimoji="1" lang="ja-JP" altLang="en-US" dirty="0"/>
              <a:t>情報システム構築の経験から</a:t>
            </a:r>
          </a:p>
        </p:txBody>
      </p:sp>
    </p:spTree>
    <p:extLst>
      <p:ext uri="{BB962C8B-B14F-4D97-AF65-F5344CB8AC3E}">
        <p14:creationId xmlns:p14="http://schemas.microsoft.com/office/powerpoint/2010/main" val="1595749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円/楕円 67"/>
          <p:cNvSpPr/>
          <p:nvPr/>
        </p:nvSpPr>
        <p:spPr>
          <a:xfrm>
            <a:off x="4727848" y="908720"/>
            <a:ext cx="5940152" cy="568863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65" name="円/楕円 64"/>
          <p:cNvSpPr/>
          <p:nvPr/>
        </p:nvSpPr>
        <p:spPr>
          <a:xfrm>
            <a:off x="1524000" y="980728"/>
            <a:ext cx="4716016" cy="568863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 name="タイトル 1"/>
          <p:cNvSpPr>
            <a:spLocks noGrp="1"/>
          </p:cNvSpPr>
          <p:nvPr>
            <p:ph type="title"/>
          </p:nvPr>
        </p:nvSpPr>
        <p:spPr>
          <a:xfrm>
            <a:off x="1703512" y="0"/>
            <a:ext cx="8784976" cy="928670"/>
          </a:xfrm>
        </p:spPr>
        <p:txBody>
          <a:bodyPr>
            <a:noAutofit/>
          </a:bodyPr>
          <a:lstStyle/>
          <a:p>
            <a:r>
              <a:rPr lang="ja-JP" altLang="en-US" sz="4000" dirty="0"/>
              <a:t>情報化のプロセス</a:t>
            </a:r>
            <a:endParaRPr lang="ja-JP" altLang="en-US" dirty="0"/>
          </a:p>
        </p:txBody>
      </p:sp>
      <p:sp>
        <p:nvSpPr>
          <p:cNvPr id="4" name="フローチャート : 書類 3"/>
          <p:cNvSpPr/>
          <p:nvPr/>
        </p:nvSpPr>
        <p:spPr>
          <a:xfrm>
            <a:off x="1847528" y="908721"/>
            <a:ext cx="1785950" cy="382191"/>
          </a:xfrm>
          <a:prstGeom prst="flowChartDocument">
            <a:avLst/>
          </a:prstGeom>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目標</a:t>
            </a:r>
          </a:p>
        </p:txBody>
      </p:sp>
      <p:sp>
        <p:nvSpPr>
          <p:cNvPr id="5" name="フローチャート : 複数書類 4"/>
          <p:cNvSpPr/>
          <p:nvPr/>
        </p:nvSpPr>
        <p:spPr>
          <a:xfrm>
            <a:off x="3719736" y="2420888"/>
            <a:ext cx="1546368" cy="654784"/>
          </a:xfrm>
          <a:prstGeom prst="flowChartMultidocument">
            <a:avLst/>
          </a:prstGeom>
        </p:spPr>
        <p:style>
          <a:lnRef idx="1">
            <a:schemeClr val="accent6"/>
          </a:lnRef>
          <a:fillRef idx="3">
            <a:schemeClr val="accent6"/>
          </a:fillRef>
          <a:effectRef idx="2">
            <a:schemeClr val="accent6"/>
          </a:effectRef>
          <a:fontRef idx="minor">
            <a:schemeClr val="lt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サービス要件定義書</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8" name="フローチャート: 処理 7"/>
          <p:cNvSpPr/>
          <p:nvPr/>
        </p:nvSpPr>
        <p:spPr>
          <a:xfrm>
            <a:off x="5879976" y="3429001"/>
            <a:ext cx="2197224" cy="307777"/>
          </a:xfrm>
          <a:prstGeom prst="flowChartProcess">
            <a:avLst/>
          </a:prstGeom>
          <a:effectLst/>
        </p:spPr>
        <p:style>
          <a:lnRef idx="1">
            <a:schemeClr val="accent5"/>
          </a:lnRef>
          <a:fillRef idx="2">
            <a:schemeClr val="accent5"/>
          </a:fillRef>
          <a:effectRef idx="1">
            <a:schemeClr val="accent5"/>
          </a:effectRef>
          <a:fontRef idx="minor">
            <a:schemeClr val="dk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システム化要件定義作業</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1" name="フローチャート : 複数書類 10"/>
          <p:cNvSpPr/>
          <p:nvPr/>
        </p:nvSpPr>
        <p:spPr>
          <a:xfrm>
            <a:off x="8256240" y="4221089"/>
            <a:ext cx="2071702" cy="385167"/>
          </a:xfrm>
          <a:prstGeom prst="flowChartMultidocument">
            <a:avLst/>
          </a:prstGeom>
        </p:spPr>
        <p:style>
          <a:lnRef idx="1">
            <a:schemeClr val="accent5"/>
          </a:lnRef>
          <a:fillRef idx="3">
            <a:schemeClr val="accent5"/>
          </a:fillRef>
          <a:effectRef idx="2">
            <a:schemeClr val="accent5"/>
          </a:effectRef>
          <a:fontRef idx="minor">
            <a:schemeClr val="lt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システム調達仕様書</a:t>
            </a:r>
          </a:p>
        </p:txBody>
      </p:sp>
      <p:sp>
        <p:nvSpPr>
          <p:cNvPr id="13" name="フローチャート : 複数書類 12"/>
          <p:cNvSpPr/>
          <p:nvPr/>
        </p:nvSpPr>
        <p:spPr>
          <a:xfrm>
            <a:off x="6744072" y="1052736"/>
            <a:ext cx="1724996" cy="654784"/>
          </a:xfrm>
          <a:prstGeom prst="flowChartMultidocument">
            <a:avLst/>
          </a:prstGeom>
        </p:spPr>
        <p:style>
          <a:lnRef idx="1">
            <a:schemeClr val="accent4"/>
          </a:lnRef>
          <a:fillRef idx="3">
            <a:schemeClr val="accent4"/>
          </a:fillRef>
          <a:effectRef idx="2">
            <a:schemeClr val="accent4"/>
          </a:effectRef>
          <a:fontRef idx="minor">
            <a:schemeClr val="lt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業務・システム</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最適化計画</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4" name="フローチャート : 複数書類 13"/>
          <p:cNvSpPr/>
          <p:nvPr/>
        </p:nvSpPr>
        <p:spPr>
          <a:xfrm>
            <a:off x="4151784" y="980728"/>
            <a:ext cx="2069422" cy="654784"/>
          </a:xfrm>
          <a:prstGeom prst="flowChartMultidocument">
            <a:avLst/>
          </a:prstGeom>
        </p:spPr>
        <p:style>
          <a:lnRef idx="1">
            <a:schemeClr val="accent4"/>
          </a:lnRef>
          <a:fillRef idx="3">
            <a:schemeClr val="accent4"/>
          </a:fillRef>
          <a:effectRef idx="2">
            <a:schemeClr val="accent4"/>
          </a:effectRef>
          <a:fontRef idx="minor">
            <a:schemeClr val="lt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・年度重点目標</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・年度活動計画</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6" name="正方形/長方形 15"/>
          <p:cNvSpPr/>
          <p:nvPr/>
        </p:nvSpPr>
        <p:spPr>
          <a:xfrm>
            <a:off x="5807968" y="4653137"/>
            <a:ext cx="2071702" cy="307777"/>
          </a:xfrm>
          <a:prstGeom prst="rect">
            <a:avLst/>
          </a:prstGeom>
          <a:effectLst/>
        </p:spPr>
        <p:style>
          <a:lnRef idx="1">
            <a:schemeClr val="accent5"/>
          </a:lnRef>
          <a:fillRef idx="2">
            <a:schemeClr val="accent5"/>
          </a:fillRef>
          <a:effectRef idx="1">
            <a:schemeClr val="accent5"/>
          </a:effectRef>
          <a:fontRef idx="minor">
            <a:schemeClr val="dk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システム開発作業</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8" name="フローチャート : 定義済み処理 17"/>
          <p:cNvSpPr/>
          <p:nvPr/>
        </p:nvSpPr>
        <p:spPr>
          <a:xfrm>
            <a:off x="6812884" y="5553526"/>
            <a:ext cx="1656184" cy="738664"/>
          </a:xfrm>
          <a:prstGeom prst="flowChartPredefinedProcess">
            <a:avLst/>
          </a:prstGeom>
          <a:ln/>
        </p:spPr>
        <p:style>
          <a:lnRef idx="1">
            <a:schemeClr val="accent5"/>
          </a:lnRef>
          <a:fillRef idx="2">
            <a:schemeClr val="accent5"/>
          </a:fillRef>
          <a:effectRef idx="1">
            <a:schemeClr val="accent5"/>
          </a:effectRef>
          <a:fontRef idx="minor">
            <a:schemeClr val="dk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（サービス系）</a:t>
            </a:r>
          </a:p>
        </p:txBody>
      </p:sp>
      <p:sp>
        <p:nvSpPr>
          <p:cNvPr id="19" name="正方形/長方形 18"/>
          <p:cNvSpPr/>
          <p:nvPr/>
        </p:nvSpPr>
        <p:spPr>
          <a:xfrm>
            <a:off x="5807968" y="5157193"/>
            <a:ext cx="2160240" cy="307777"/>
          </a:xfrm>
          <a:prstGeom prst="rect">
            <a:avLst/>
          </a:prstGeom>
          <a:effectLst/>
        </p:spPr>
        <p:style>
          <a:lnRef idx="1">
            <a:schemeClr val="accent5"/>
          </a:lnRef>
          <a:fillRef idx="2">
            <a:schemeClr val="accent5"/>
          </a:fillRef>
          <a:effectRef idx="1">
            <a:schemeClr val="accent5"/>
          </a:effectRef>
          <a:fontRef idx="minor">
            <a:schemeClr val="dk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システム運用・保守作業</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0" name="フローチャート : 定義済み処理 19"/>
          <p:cNvSpPr/>
          <p:nvPr/>
        </p:nvSpPr>
        <p:spPr>
          <a:xfrm>
            <a:off x="5012684" y="5661248"/>
            <a:ext cx="1584176" cy="523220"/>
          </a:xfrm>
          <a:prstGeom prst="flowChartPredefinedProcess">
            <a:avLst/>
          </a:prstGeom>
          <a:ln/>
        </p:spPr>
        <p:style>
          <a:lnRef idx="1">
            <a:schemeClr val="accent5"/>
          </a:lnRef>
          <a:fillRef idx="2">
            <a:schemeClr val="accent5"/>
          </a:fillRef>
          <a:effectRef idx="1">
            <a:schemeClr val="accent5"/>
          </a:effectRef>
          <a:fontRef idx="minor">
            <a:schemeClr val="dk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（業務系）</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3" name="下矢印 22"/>
          <p:cNvSpPr/>
          <p:nvPr/>
        </p:nvSpPr>
        <p:spPr>
          <a:xfrm>
            <a:off x="2423592" y="1340768"/>
            <a:ext cx="500066" cy="35605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pic>
        <p:nvPicPr>
          <p:cNvPr id="22" name="Picture 36" descr="MCj02320470000[1]"/>
          <p:cNvPicPr>
            <a:picLocks noChangeAspect="1" noChangeArrowheads="1"/>
          </p:cNvPicPr>
          <p:nvPr/>
        </p:nvPicPr>
        <p:blipFill>
          <a:blip r:embed="rId3" cstate="print"/>
          <a:srcRect/>
          <a:stretch>
            <a:fillRect/>
          </a:stretch>
        </p:blipFill>
        <p:spPr bwMode="auto">
          <a:xfrm>
            <a:off x="4583833" y="6165305"/>
            <a:ext cx="517525" cy="485775"/>
          </a:xfrm>
          <a:prstGeom prst="rect">
            <a:avLst/>
          </a:prstGeom>
          <a:noFill/>
          <a:ln w="9525">
            <a:noFill/>
            <a:miter lim="800000"/>
            <a:headEnd/>
            <a:tailEnd/>
          </a:ln>
        </p:spPr>
      </p:pic>
      <p:cxnSp>
        <p:nvCxnSpPr>
          <p:cNvPr id="41" name="直線矢印コネクタ 40"/>
          <p:cNvCxnSpPr>
            <a:stCxn id="56" idx="3"/>
            <a:endCxn id="75" idx="1"/>
          </p:cNvCxnSpPr>
          <p:nvPr/>
        </p:nvCxnSpPr>
        <p:spPr>
          <a:xfrm>
            <a:off x="3215680" y="3933057"/>
            <a:ext cx="144016" cy="369913"/>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stCxn id="117" idx="1"/>
            <a:endCxn id="56" idx="3"/>
          </p:cNvCxnSpPr>
          <p:nvPr/>
        </p:nvCxnSpPr>
        <p:spPr>
          <a:xfrm flipH="1">
            <a:off x="3215680" y="3582890"/>
            <a:ext cx="216024" cy="350167"/>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stCxn id="57" idx="1"/>
            <a:endCxn id="104" idx="3"/>
          </p:cNvCxnSpPr>
          <p:nvPr/>
        </p:nvCxnSpPr>
        <p:spPr>
          <a:xfrm flipH="1">
            <a:off x="7896200" y="3861049"/>
            <a:ext cx="360040" cy="441921"/>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a:stCxn id="75" idx="1"/>
            <a:endCxn id="69" idx="3"/>
          </p:cNvCxnSpPr>
          <p:nvPr/>
        </p:nvCxnSpPr>
        <p:spPr>
          <a:xfrm rot="10800000" flipV="1">
            <a:off x="3143672" y="4302969"/>
            <a:ext cx="216024" cy="811524"/>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19" idx="2"/>
          </p:cNvCxnSpPr>
          <p:nvPr/>
        </p:nvCxnSpPr>
        <p:spPr>
          <a:xfrm rot="5400000">
            <a:off x="6320300" y="5093458"/>
            <a:ext cx="196279" cy="93930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9" name="フローチャート : 複数書類 68"/>
          <p:cNvSpPr/>
          <p:nvPr/>
        </p:nvSpPr>
        <p:spPr>
          <a:xfrm>
            <a:off x="1643474" y="4941168"/>
            <a:ext cx="1500198" cy="346650"/>
          </a:xfrm>
          <a:prstGeom prst="flowChartMultidocument">
            <a:avLst/>
          </a:prstGeom>
        </p:spPr>
        <p:style>
          <a:lnRef idx="1">
            <a:schemeClr val="accent6"/>
          </a:lnRef>
          <a:fillRef idx="3">
            <a:schemeClr val="accent6"/>
          </a:fillRef>
          <a:effectRef idx="2">
            <a:schemeClr val="accent6"/>
          </a:effectRef>
          <a:fontRef idx="minor">
            <a:schemeClr val="lt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業務マニュアル</a:t>
            </a:r>
            <a:endParaRPr kumimoji="1" lang="en-US" altLang="ja-JP"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56" name="フローチャート : 書類 55"/>
          <p:cNvSpPr/>
          <p:nvPr/>
        </p:nvSpPr>
        <p:spPr>
          <a:xfrm>
            <a:off x="1594520" y="3717032"/>
            <a:ext cx="1621160" cy="432048"/>
          </a:xfrm>
          <a:prstGeom prst="flowChartDocument">
            <a:avLst/>
          </a:prstGeom>
        </p:spPr>
        <p:style>
          <a:lnRef idx="1">
            <a:schemeClr val="accent6"/>
          </a:lnRef>
          <a:fillRef idx="3">
            <a:schemeClr val="accent6"/>
          </a:fillRef>
          <a:effectRef idx="2">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・業務要件定義書</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57" name="フローチャート : 書類 56"/>
          <p:cNvSpPr/>
          <p:nvPr/>
        </p:nvSpPr>
        <p:spPr>
          <a:xfrm>
            <a:off x="8256240" y="3645024"/>
            <a:ext cx="2160240" cy="432048"/>
          </a:xfrm>
          <a:prstGeom prst="flowChartDocument">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・システム化要件定義書</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cxnSp>
        <p:nvCxnSpPr>
          <p:cNvPr id="60" name="直線矢印コネクタ 59"/>
          <p:cNvCxnSpPr>
            <a:stCxn id="8" idx="3"/>
            <a:endCxn id="57" idx="1"/>
          </p:cNvCxnSpPr>
          <p:nvPr/>
        </p:nvCxnSpPr>
        <p:spPr>
          <a:xfrm>
            <a:off x="8077200" y="3582890"/>
            <a:ext cx="179040" cy="278159"/>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a:stCxn id="16" idx="3"/>
            <a:endCxn id="192" idx="1"/>
          </p:cNvCxnSpPr>
          <p:nvPr/>
        </p:nvCxnSpPr>
        <p:spPr>
          <a:xfrm>
            <a:off x="7879670" y="4807026"/>
            <a:ext cx="376570" cy="206995"/>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直線矢印コネクタ 106"/>
          <p:cNvCxnSpPr>
            <a:stCxn id="19" idx="2"/>
            <a:endCxn id="18" idx="0"/>
          </p:cNvCxnSpPr>
          <p:nvPr/>
        </p:nvCxnSpPr>
        <p:spPr>
          <a:xfrm>
            <a:off x="6888088" y="5464970"/>
            <a:ext cx="752888" cy="88556"/>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7" name="フローチャート: 処理 116"/>
          <p:cNvSpPr/>
          <p:nvPr/>
        </p:nvSpPr>
        <p:spPr>
          <a:xfrm>
            <a:off x="3431704" y="3429001"/>
            <a:ext cx="2016224" cy="307777"/>
          </a:xfrm>
          <a:prstGeom prst="flowChartProcess">
            <a:avLst/>
          </a:prstGeom>
          <a:effectLst/>
        </p:spPr>
        <p:style>
          <a:lnRef idx="1">
            <a:schemeClr val="accent6"/>
          </a:lnRef>
          <a:fillRef idx="2">
            <a:schemeClr val="accent6"/>
          </a:fillRef>
          <a:effectRef idx="1">
            <a:schemeClr val="accent6"/>
          </a:effectRef>
          <a:fontRef idx="minor">
            <a:schemeClr val="dk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業務要件定義作業</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80" name="フローチャート : 書類 179"/>
          <p:cNvSpPr/>
          <p:nvPr/>
        </p:nvSpPr>
        <p:spPr>
          <a:xfrm>
            <a:off x="8184232" y="1916832"/>
            <a:ext cx="2232248" cy="1027276"/>
          </a:xfrm>
          <a:prstGeom prst="flowChartDocument">
            <a:avLst/>
          </a:prstGeom>
        </p:spPr>
        <p:style>
          <a:lnRef idx="1">
            <a:schemeClr val="accent4"/>
          </a:lnRef>
          <a:fillRef idx="3">
            <a:schemeClr val="accent4"/>
          </a:fillRef>
          <a:effectRef idx="2">
            <a:schemeClr val="accent4"/>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・標準化仕様</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・技術標準ガイドライン</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・技術調査研究成果</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63" name="フローチャート: 処理 62"/>
          <p:cNvSpPr/>
          <p:nvPr/>
        </p:nvSpPr>
        <p:spPr>
          <a:xfrm>
            <a:off x="1703512" y="1700808"/>
            <a:ext cx="2160240" cy="523220"/>
          </a:xfrm>
          <a:prstGeom prst="flowChartProcess">
            <a:avLst/>
          </a:prstGeom>
          <a:effectLst/>
        </p:spPr>
        <p:style>
          <a:lnRef idx="1">
            <a:schemeClr val="accent6"/>
          </a:lnRef>
          <a:fillRef idx="2">
            <a:schemeClr val="accent6"/>
          </a:fillRef>
          <a:effectRef idx="1">
            <a:schemeClr val="accent6"/>
          </a:effectRef>
          <a:fontRef idx="minor">
            <a:schemeClr val="dk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サービス実施計画書作成</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サービス要件書作成</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64" name="フローチャート: 処理 63"/>
          <p:cNvSpPr/>
          <p:nvPr/>
        </p:nvSpPr>
        <p:spPr>
          <a:xfrm>
            <a:off x="5303912" y="1916833"/>
            <a:ext cx="2088232" cy="307777"/>
          </a:xfrm>
          <a:prstGeom prst="flowChartProcess">
            <a:avLst/>
          </a:prstGeom>
          <a:effectLst/>
        </p:spPr>
        <p:style>
          <a:lnRef idx="1">
            <a:schemeClr val="accent5"/>
          </a:lnRef>
          <a:fillRef idx="2">
            <a:schemeClr val="accent5"/>
          </a:fillRef>
          <a:effectRef idx="1">
            <a:schemeClr val="accent5"/>
          </a:effectRef>
          <a:fontRef idx="minor">
            <a:schemeClr val="dk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他機関との連携調整</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75" name="フローチャート: 処理 74"/>
          <p:cNvSpPr/>
          <p:nvPr/>
        </p:nvSpPr>
        <p:spPr>
          <a:xfrm>
            <a:off x="3359696" y="4149081"/>
            <a:ext cx="2016224" cy="307777"/>
          </a:xfrm>
          <a:prstGeom prst="flowChartProcess">
            <a:avLst/>
          </a:prstGeom>
          <a:effectLst/>
        </p:spPr>
        <p:style>
          <a:lnRef idx="1">
            <a:schemeClr val="accent6"/>
          </a:lnRef>
          <a:fillRef idx="2">
            <a:schemeClr val="accent6"/>
          </a:fillRef>
          <a:effectRef idx="1">
            <a:schemeClr val="accent6"/>
          </a:effectRef>
          <a:fontRef idx="minor">
            <a:schemeClr val="dk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業務実施手順書作成</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76" name="フローチャート: 処理 75"/>
          <p:cNvSpPr/>
          <p:nvPr/>
        </p:nvSpPr>
        <p:spPr>
          <a:xfrm>
            <a:off x="3359696" y="5157193"/>
            <a:ext cx="2016224" cy="307777"/>
          </a:xfrm>
          <a:prstGeom prst="flowChartProcess">
            <a:avLst/>
          </a:prstGeom>
          <a:effectLst/>
        </p:spPr>
        <p:style>
          <a:lnRef idx="1">
            <a:schemeClr val="accent6"/>
          </a:lnRef>
          <a:fillRef idx="2">
            <a:schemeClr val="accent6"/>
          </a:fillRef>
          <a:effectRef idx="1">
            <a:schemeClr val="accent6"/>
          </a:effectRef>
          <a:fontRef idx="minor">
            <a:schemeClr val="dk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業務・コンテンツ運用</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87" name="フローチャート: 処理 86"/>
          <p:cNvSpPr/>
          <p:nvPr/>
        </p:nvSpPr>
        <p:spPr>
          <a:xfrm>
            <a:off x="5663952" y="2420888"/>
            <a:ext cx="2088232" cy="523220"/>
          </a:xfrm>
          <a:prstGeom prst="flowChartProcess">
            <a:avLst/>
          </a:prstGeom>
          <a:effectLst/>
        </p:spPr>
        <p:style>
          <a:lnRef idx="1">
            <a:schemeClr val="accent5"/>
          </a:lnRef>
          <a:fillRef idx="2">
            <a:schemeClr val="accent5"/>
          </a:fillRef>
          <a:effectRef idx="1">
            <a:schemeClr val="accent5"/>
          </a:effectRef>
          <a:fontRef idx="minor">
            <a:schemeClr val="dk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サービス要件定義</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とりまとめ</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4" name="フローチャート: 処理 103"/>
          <p:cNvSpPr/>
          <p:nvPr/>
        </p:nvSpPr>
        <p:spPr>
          <a:xfrm>
            <a:off x="5807968" y="4149081"/>
            <a:ext cx="2088232" cy="307777"/>
          </a:xfrm>
          <a:prstGeom prst="flowChartProcess">
            <a:avLst/>
          </a:prstGeom>
          <a:effectLst/>
        </p:spPr>
        <p:style>
          <a:lnRef idx="1">
            <a:schemeClr val="accent5"/>
          </a:lnRef>
          <a:fillRef idx="2">
            <a:schemeClr val="accent5"/>
          </a:fillRef>
          <a:effectRef idx="1">
            <a:schemeClr val="accent5"/>
          </a:effectRef>
          <a:fontRef idx="minor">
            <a:schemeClr val="dk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調達仕様書作成</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cxnSp>
        <p:nvCxnSpPr>
          <p:cNvPr id="140" name="直線矢印コネクタ 139"/>
          <p:cNvCxnSpPr>
            <a:stCxn id="69" idx="3"/>
            <a:endCxn id="76" idx="1"/>
          </p:cNvCxnSpPr>
          <p:nvPr/>
        </p:nvCxnSpPr>
        <p:spPr>
          <a:xfrm>
            <a:off x="3143672" y="5114493"/>
            <a:ext cx="216024" cy="196588"/>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6" name="直線矢印コネクタ 155"/>
          <p:cNvCxnSpPr>
            <a:stCxn id="11" idx="1"/>
            <a:endCxn id="16" idx="3"/>
          </p:cNvCxnSpPr>
          <p:nvPr/>
        </p:nvCxnSpPr>
        <p:spPr>
          <a:xfrm rot="10800000" flipV="1">
            <a:off x="7879670" y="4413672"/>
            <a:ext cx="376570" cy="393353"/>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9" name="直線矢印コネクタ 158"/>
          <p:cNvCxnSpPr>
            <a:stCxn id="104" idx="3"/>
            <a:endCxn id="11" idx="1"/>
          </p:cNvCxnSpPr>
          <p:nvPr/>
        </p:nvCxnSpPr>
        <p:spPr>
          <a:xfrm>
            <a:off x="7896200" y="4302970"/>
            <a:ext cx="360040" cy="110703"/>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3" name="直線矢印コネクタ 162"/>
          <p:cNvCxnSpPr>
            <a:stCxn id="14" idx="1"/>
            <a:endCxn id="63" idx="0"/>
          </p:cNvCxnSpPr>
          <p:nvPr/>
        </p:nvCxnSpPr>
        <p:spPr>
          <a:xfrm rot="10800000" flipV="1">
            <a:off x="2783632" y="1308120"/>
            <a:ext cx="1368152" cy="3926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68" name="直線矢印コネクタ 167"/>
          <p:cNvCxnSpPr>
            <a:stCxn id="64" idx="1"/>
            <a:endCxn id="5" idx="0"/>
          </p:cNvCxnSpPr>
          <p:nvPr/>
        </p:nvCxnSpPr>
        <p:spPr>
          <a:xfrm rot="10800000" flipV="1">
            <a:off x="4599304" y="2070721"/>
            <a:ext cx="704608" cy="350167"/>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71" name="直線矢印コネクタ 170"/>
          <p:cNvCxnSpPr>
            <a:stCxn id="180" idx="2"/>
            <a:endCxn id="8" idx="0"/>
          </p:cNvCxnSpPr>
          <p:nvPr/>
        </p:nvCxnSpPr>
        <p:spPr>
          <a:xfrm flipH="1">
            <a:off x="6978588" y="2876194"/>
            <a:ext cx="2321768" cy="552806"/>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76" name="直線矢印コネクタ 175"/>
          <p:cNvCxnSpPr>
            <a:stCxn id="13" idx="2"/>
            <a:endCxn id="117" idx="0"/>
          </p:cNvCxnSpPr>
          <p:nvPr/>
        </p:nvCxnSpPr>
        <p:spPr>
          <a:xfrm flipH="1">
            <a:off x="4439817" y="1682724"/>
            <a:ext cx="3046803" cy="1746277"/>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79" name="直線矢印コネクタ 178"/>
          <p:cNvCxnSpPr>
            <a:stCxn id="13" idx="2"/>
            <a:endCxn id="8" idx="0"/>
          </p:cNvCxnSpPr>
          <p:nvPr/>
        </p:nvCxnSpPr>
        <p:spPr>
          <a:xfrm flipH="1">
            <a:off x="6978589" y="1682724"/>
            <a:ext cx="508031" cy="1746277"/>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88" name="直線矢印コネクタ 187"/>
          <p:cNvCxnSpPr>
            <a:stCxn id="13" idx="2"/>
            <a:endCxn id="87" idx="0"/>
          </p:cNvCxnSpPr>
          <p:nvPr/>
        </p:nvCxnSpPr>
        <p:spPr>
          <a:xfrm flipH="1">
            <a:off x="6708069" y="1682724"/>
            <a:ext cx="778551" cy="738165"/>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92" name="フローチャート : 複数書類 191"/>
          <p:cNvSpPr/>
          <p:nvPr/>
        </p:nvSpPr>
        <p:spPr>
          <a:xfrm>
            <a:off x="8256240" y="4725145"/>
            <a:ext cx="2411760" cy="577751"/>
          </a:xfrm>
          <a:prstGeom prst="flowChartMultidocument">
            <a:avLst/>
          </a:prstGeom>
        </p:spPr>
        <p:style>
          <a:lnRef idx="1">
            <a:schemeClr val="accent5"/>
          </a:lnRef>
          <a:fillRef idx="3">
            <a:schemeClr val="accent5"/>
          </a:fillRef>
          <a:effectRef idx="2">
            <a:schemeClr val="accent5"/>
          </a:effectRef>
          <a:fontRef idx="minor">
            <a:schemeClr val="lt1"/>
          </a:fontRef>
        </p:style>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・システム設計書</a:t>
            </a:r>
            <a:endParaRPr kumimoji="1" lang="en-US" altLang="ja-JP"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・システム運用マニュアル</a:t>
            </a:r>
            <a:endParaRPr kumimoji="1" lang="en-US" altLang="ja-JP"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cxnSp>
        <p:nvCxnSpPr>
          <p:cNvPr id="196" name="直線矢印コネクタ 195"/>
          <p:cNvCxnSpPr>
            <a:stCxn id="192" idx="1"/>
            <a:endCxn id="19" idx="3"/>
          </p:cNvCxnSpPr>
          <p:nvPr/>
        </p:nvCxnSpPr>
        <p:spPr>
          <a:xfrm flipH="1">
            <a:off x="7968208" y="5014021"/>
            <a:ext cx="288032" cy="297061"/>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10" name="Picture 36" descr="MCj02320470000[1]"/>
          <p:cNvPicPr>
            <a:picLocks noChangeAspect="1" noChangeArrowheads="1"/>
          </p:cNvPicPr>
          <p:nvPr/>
        </p:nvPicPr>
        <p:blipFill>
          <a:blip r:embed="rId3" cstate="print"/>
          <a:srcRect/>
          <a:stretch>
            <a:fillRect/>
          </a:stretch>
        </p:blipFill>
        <p:spPr bwMode="auto">
          <a:xfrm>
            <a:off x="5951985" y="6372226"/>
            <a:ext cx="517525" cy="485775"/>
          </a:xfrm>
          <a:prstGeom prst="rect">
            <a:avLst/>
          </a:prstGeom>
          <a:noFill/>
          <a:ln w="9525">
            <a:noFill/>
            <a:miter lim="800000"/>
            <a:headEnd/>
            <a:tailEnd/>
          </a:ln>
        </p:spPr>
      </p:pic>
      <p:sp>
        <p:nvSpPr>
          <p:cNvPr id="211" name="正方形/長方形 210"/>
          <p:cNvSpPr/>
          <p:nvPr/>
        </p:nvSpPr>
        <p:spPr>
          <a:xfrm>
            <a:off x="3935761" y="6309321"/>
            <a:ext cx="543739" cy="30777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職員</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12" name="正方形/長方形 211"/>
          <p:cNvSpPr/>
          <p:nvPr/>
        </p:nvSpPr>
        <p:spPr>
          <a:xfrm>
            <a:off x="6528048" y="6516242"/>
            <a:ext cx="723276" cy="30777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利用者</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cxnSp>
        <p:nvCxnSpPr>
          <p:cNvPr id="213" name="直線矢印コネクタ 212"/>
          <p:cNvCxnSpPr>
            <a:stCxn id="20" idx="2"/>
            <a:endCxn id="22" idx="3"/>
          </p:cNvCxnSpPr>
          <p:nvPr/>
        </p:nvCxnSpPr>
        <p:spPr>
          <a:xfrm rot="5400000">
            <a:off x="5341203" y="5944624"/>
            <a:ext cx="223724" cy="703415"/>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17" name="直線矢印コネクタ 216"/>
          <p:cNvCxnSpPr/>
          <p:nvPr/>
        </p:nvCxnSpPr>
        <p:spPr>
          <a:xfrm rot="5400000">
            <a:off x="7058089" y="5726435"/>
            <a:ext cx="268870" cy="1184936"/>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221" name="下矢印 220"/>
          <p:cNvSpPr/>
          <p:nvPr/>
        </p:nvSpPr>
        <p:spPr>
          <a:xfrm>
            <a:off x="4079776" y="3789040"/>
            <a:ext cx="500066" cy="35605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22" name="下矢印 221"/>
          <p:cNvSpPr/>
          <p:nvPr/>
        </p:nvSpPr>
        <p:spPr>
          <a:xfrm>
            <a:off x="4079776" y="4581128"/>
            <a:ext cx="500066" cy="504056"/>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23" name="下矢印 222"/>
          <p:cNvSpPr/>
          <p:nvPr/>
        </p:nvSpPr>
        <p:spPr>
          <a:xfrm>
            <a:off x="6600056" y="3789040"/>
            <a:ext cx="500066" cy="35605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24" name="下矢印 223"/>
          <p:cNvSpPr/>
          <p:nvPr/>
        </p:nvSpPr>
        <p:spPr>
          <a:xfrm>
            <a:off x="6600056" y="4437112"/>
            <a:ext cx="500066" cy="144016"/>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25" name="下矢印 224"/>
          <p:cNvSpPr/>
          <p:nvPr/>
        </p:nvSpPr>
        <p:spPr>
          <a:xfrm>
            <a:off x="6600056" y="5013176"/>
            <a:ext cx="500066" cy="144016"/>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31" name="屈折矢印 230"/>
          <p:cNvSpPr/>
          <p:nvPr/>
        </p:nvSpPr>
        <p:spPr>
          <a:xfrm rot="5400000">
            <a:off x="2819636" y="2096852"/>
            <a:ext cx="720080" cy="936104"/>
          </a:xfrm>
          <a:prstGeom prst="bentUpArrow">
            <a:avLst>
              <a:gd name="adj1" fmla="val 25000"/>
              <a:gd name="adj2" fmla="val 20262"/>
              <a:gd name="adj3" fmla="val 23105"/>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33" name="下矢印 232"/>
          <p:cNvSpPr/>
          <p:nvPr/>
        </p:nvSpPr>
        <p:spPr>
          <a:xfrm>
            <a:off x="4079776" y="3068960"/>
            <a:ext cx="500066" cy="35605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34" name="左矢印 233"/>
          <p:cNvSpPr/>
          <p:nvPr/>
        </p:nvSpPr>
        <p:spPr>
          <a:xfrm>
            <a:off x="5159896" y="2492896"/>
            <a:ext cx="467544" cy="360040"/>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70" name="四角形吹き出し 69"/>
          <p:cNvSpPr/>
          <p:nvPr/>
        </p:nvSpPr>
        <p:spPr>
          <a:xfrm>
            <a:off x="9192344" y="908720"/>
            <a:ext cx="1475656" cy="648072"/>
          </a:xfrm>
          <a:prstGeom prst="wedgeRectCallout">
            <a:avLst>
              <a:gd name="adj1" fmla="val -110136"/>
              <a:gd name="adj2" fmla="val 83249"/>
            </a:avLst>
          </a:prstGeom>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開発部門が中心に</a:t>
            </a:r>
          </a:p>
        </p:txBody>
      </p:sp>
      <p:sp>
        <p:nvSpPr>
          <p:cNvPr id="66" name="四角形吹き出し 65"/>
          <p:cNvSpPr/>
          <p:nvPr/>
        </p:nvSpPr>
        <p:spPr>
          <a:xfrm>
            <a:off x="1775520" y="5805264"/>
            <a:ext cx="2016224" cy="792088"/>
          </a:xfrm>
          <a:prstGeom prst="wedgeRectCallout">
            <a:avLst>
              <a:gd name="adj1" fmla="val 73960"/>
              <a:gd name="adj2" fmla="val -56864"/>
            </a:avLst>
          </a:prstGeom>
          <a:solidFill>
            <a:schemeClr val="accent6">
              <a:lumMod val="75000"/>
            </a:schemeClr>
          </a:solid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業務・サービスの実施部署が中心に</a:t>
            </a:r>
          </a:p>
        </p:txBody>
      </p:sp>
      <p:sp>
        <p:nvSpPr>
          <p:cNvPr id="71" name="上下矢印 70"/>
          <p:cNvSpPr/>
          <p:nvPr/>
        </p:nvSpPr>
        <p:spPr>
          <a:xfrm rot="18812556">
            <a:off x="5317712" y="2766291"/>
            <a:ext cx="312139" cy="821362"/>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72" name="上下矢印 71"/>
          <p:cNvSpPr/>
          <p:nvPr/>
        </p:nvSpPr>
        <p:spPr>
          <a:xfrm rot="16200000">
            <a:off x="5419066" y="3457862"/>
            <a:ext cx="387888" cy="906228"/>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67" name="スライド番号プレースホルダ 6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2AED99-7FB4-404E-8A97-64753DCE42EC}" type="slidenum">
              <a:rPr kumimoji="0" lang="en-US" sz="1200" b="0" i="0" u="none" strike="noStrike" kern="1200" cap="none" spc="0" normalizeH="0" baseline="0" noProof="0" smtClean="0">
                <a:ln>
                  <a:noFill/>
                </a:ln>
                <a:solidFill>
                  <a:prstClr val="black">
                    <a:tint val="75000"/>
                  </a:prstClr>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Meiryo UI" panose="020B0604030504040204" pitchFamily="50" charset="-128"/>
              <a:ea typeface="Meiryo UI" panose="020B0604030504040204" pitchFamily="50" charset="-128"/>
              <a:cs typeface="+mn-cs"/>
            </a:endParaRPr>
          </a:p>
        </p:txBody>
      </p:sp>
      <p:sp>
        <p:nvSpPr>
          <p:cNvPr id="73" name="フッター プレースホルダ 7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Meiryo UI" panose="020B0604030504040204" pitchFamily="50" charset="-128"/>
              <a:ea typeface="Meiryo UI" panose="020B0604030504040204" pitchFamily="50" charset="-128"/>
              <a:cs typeface="+mn-cs"/>
            </a:endParaRPr>
          </a:p>
        </p:txBody>
      </p:sp>
      <p:sp>
        <p:nvSpPr>
          <p:cNvPr id="74" name="横巻き 73"/>
          <p:cNvSpPr/>
          <p:nvPr/>
        </p:nvSpPr>
        <p:spPr>
          <a:xfrm>
            <a:off x="8256240" y="5933862"/>
            <a:ext cx="3700108" cy="770082"/>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・情報化プロセスにおける</a:t>
            </a:r>
            <a:endParaRPr kumimoji="1" lang="en-US" altLang="ja-JP"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業務担当とシステム担当との分担</a:t>
            </a:r>
            <a:endParaRPr kumimoji="1" lang="en-US" altLang="ja-JP"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85511523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kumimoji="1" lang="ja-JP" altLang="en-US" dirty="0"/>
              <a:t>要件定義の重要性と考慮点</a:t>
            </a:r>
            <a:r>
              <a:rPr kumimoji="1" lang="en-US" altLang="ja-JP" dirty="0">
                <a:solidFill>
                  <a:srgbClr val="FF0000"/>
                </a:solidFill>
              </a:rPr>
              <a:t>【</a:t>
            </a:r>
            <a:r>
              <a:rPr kumimoji="1" lang="ja-JP" altLang="en-US" dirty="0">
                <a:solidFill>
                  <a:srgbClr val="FF0000"/>
                </a:solidFill>
              </a:rPr>
              <a:t>概要</a:t>
            </a:r>
            <a:r>
              <a:rPr kumimoji="1" lang="en-US" altLang="ja-JP" dirty="0">
                <a:solidFill>
                  <a:srgbClr val="FF0000"/>
                </a:solidFill>
              </a:rPr>
              <a:t>】</a:t>
            </a:r>
            <a:endParaRPr kumimoji="1" lang="ja-JP" altLang="en-US" dirty="0">
              <a:solidFill>
                <a:srgbClr val="FF0000"/>
              </a:solidFill>
            </a:endParaRPr>
          </a:p>
        </p:txBody>
      </p:sp>
      <p:sp>
        <p:nvSpPr>
          <p:cNvPr id="6" name="コンテンツ プレースホルダ 5"/>
          <p:cNvSpPr>
            <a:spLocks noGrp="1"/>
          </p:cNvSpPr>
          <p:nvPr>
            <p:ph idx="1"/>
          </p:nvPr>
        </p:nvSpPr>
        <p:spPr>
          <a:xfrm>
            <a:off x="589730" y="1052736"/>
            <a:ext cx="11065398" cy="5668739"/>
          </a:xfrm>
        </p:spPr>
        <p:txBody>
          <a:bodyPr>
            <a:noAutofit/>
          </a:bodyPr>
          <a:lstStyle/>
          <a:p>
            <a:r>
              <a:rPr lang="ja-JP" altLang="en-US" sz="2400" dirty="0"/>
              <a:t>重要性は、</a:t>
            </a:r>
            <a:r>
              <a:rPr lang="ja-JP" altLang="ja-JP" sz="2400" dirty="0"/>
              <a:t>ソフトウェア開発に限ら</a:t>
            </a:r>
            <a:r>
              <a:rPr lang="ja-JP" altLang="en-US" sz="2400" dirty="0"/>
              <a:t>ない</a:t>
            </a:r>
            <a:endParaRPr lang="ja-JP" altLang="ja-JP" sz="2400" dirty="0"/>
          </a:p>
          <a:p>
            <a:r>
              <a:rPr lang="ja-JP" altLang="ja-JP" sz="2400" dirty="0">
                <a:solidFill>
                  <a:srgbClr val="FF0000"/>
                </a:solidFill>
              </a:rPr>
              <a:t>サービス要件の定義は、基本計画書</a:t>
            </a:r>
            <a:r>
              <a:rPr lang="ja-JP" altLang="en-US" sz="2400" dirty="0">
                <a:solidFill>
                  <a:srgbClr val="FF0000"/>
                </a:solidFill>
              </a:rPr>
              <a:t>の行間を埋める</a:t>
            </a:r>
            <a:r>
              <a:rPr lang="ja-JP" altLang="en-US" sz="2400" dirty="0"/>
              <a:t>もの</a:t>
            </a:r>
            <a:endParaRPr lang="ja-JP" altLang="ja-JP" sz="2400" dirty="0"/>
          </a:p>
          <a:p>
            <a:r>
              <a:rPr lang="ja-JP" altLang="ja-JP" sz="2400" dirty="0">
                <a:solidFill>
                  <a:srgbClr val="FF0000"/>
                </a:solidFill>
              </a:rPr>
              <a:t>開発に大きな工数が掛かるのは、例外処理の規模と拡張性</a:t>
            </a:r>
            <a:r>
              <a:rPr lang="ja-JP" altLang="en-US" sz="2400" dirty="0">
                <a:solidFill>
                  <a:srgbClr val="FF0000"/>
                </a:solidFill>
              </a:rPr>
              <a:t>への配慮</a:t>
            </a:r>
            <a:endParaRPr lang="ja-JP" altLang="ja-JP" sz="2400" dirty="0">
              <a:solidFill>
                <a:srgbClr val="FF0000"/>
              </a:solidFill>
            </a:endParaRPr>
          </a:p>
          <a:p>
            <a:r>
              <a:rPr lang="ja-JP" altLang="ja-JP" sz="2400" dirty="0"/>
              <a:t>サービス要件定義段階での合意形成が重要</a:t>
            </a:r>
          </a:p>
          <a:p>
            <a:r>
              <a:rPr lang="ja-JP" altLang="ja-JP" sz="2400" dirty="0"/>
              <a:t>業務、システムの構築は、</a:t>
            </a:r>
            <a:r>
              <a:rPr lang="ja-JP" altLang="ja-JP" sz="2400" dirty="0">
                <a:solidFill>
                  <a:srgbClr val="FF0000"/>
                </a:solidFill>
              </a:rPr>
              <a:t>論理的に明確なサービスの要件がなければ構築できない</a:t>
            </a:r>
          </a:p>
          <a:p>
            <a:pPr lvl="1"/>
            <a:r>
              <a:rPr lang="ja-JP" altLang="en-US" sz="2000" dirty="0"/>
              <a:t>曖昧</a:t>
            </a:r>
            <a:r>
              <a:rPr lang="ja-JP" altLang="ja-JP" sz="2000" dirty="0"/>
              <a:t>なまま、業務構築、システム開発を行った場合</a:t>
            </a:r>
            <a:r>
              <a:rPr lang="ja-JP" altLang="en-US" sz="2000" dirty="0"/>
              <a:t>、</a:t>
            </a:r>
            <a:r>
              <a:rPr lang="ja-JP" altLang="en-US" sz="2000" dirty="0">
                <a:solidFill>
                  <a:srgbClr val="FF0000"/>
                </a:solidFill>
              </a:rPr>
              <a:t>過大な見積もり、大きな手戻り</a:t>
            </a:r>
            <a:r>
              <a:rPr lang="ja-JP" altLang="en-US" sz="2000" dirty="0"/>
              <a:t>が発生する</a:t>
            </a:r>
            <a:endParaRPr lang="en-US" altLang="ja-JP" sz="2000" dirty="0"/>
          </a:p>
          <a:p>
            <a:pPr lvl="1"/>
            <a:r>
              <a:rPr lang="ja-JP" altLang="en-US" sz="2000" dirty="0"/>
              <a:t>齟齬の顕在化が後工程になればなるほど、工数が大きくなる</a:t>
            </a:r>
            <a:endParaRPr lang="ja-JP" altLang="ja-JP" sz="2000" dirty="0"/>
          </a:p>
          <a:p>
            <a:r>
              <a:rPr lang="ja-JP" altLang="ja-JP" sz="2400" dirty="0"/>
              <a:t>業務とシステムでの分担は明確に</a:t>
            </a:r>
          </a:p>
          <a:p>
            <a:r>
              <a:rPr lang="ja-JP" altLang="ja-JP" sz="2400" dirty="0">
                <a:solidFill>
                  <a:srgbClr val="FF0000"/>
                </a:solidFill>
              </a:rPr>
              <a:t>情報（データ）と機能の流れは明確に</a:t>
            </a:r>
            <a:r>
              <a:rPr lang="ja-JP" altLang="en-US" sz="2400" dirty="0"/>
              <a:t>。</a:t>
            </a:r>
            <a:endParaRPr lang="ja-JP" altLang="ja-JP" sz="2400" dirty="0"/>
          </a:p>
          <a:p>
            <a:r>
              <a:rPr lang="ja-JP" altLang="ja-JP" sz="2400" dirty="0"/>
              <a:t>サービス要件は、開発過程、検証中に、なんらかの変更があることを前提とする</a:t>
            </a:r>
            <a:endParaRPr lang="en-US" altLang="ja-JP" sz="2400" dirty="0"/>
          </a:p>
          <a:p>
            <a:r>
              <a:rPr lang="ja-JP" altLang="en-US" sz="2400" dirty="0"/>
              <a:t>サービス要件定義には、</a:t>
            </a:r>
            <a:r>
              <a:rPr lang="ja-JP" altLang="en-US" sz="2400" dirty="0">
                <a:solidFill>
                  <a:srgbClr val="FF0000"/>
                </a:solidFill>
              </a:rPr>
              <a:t>全体</a:t>
            </a:r>
            <a:r>
              <a:rPr lang="ja-JP" altLang="ja-JP" sz="2400" dirty="0">
                <a:solidFill>
                  <a:srgbClr val="FF0000"/>
                </a:solidFill>
              </a:rPr>
              <a:t>最適化の観点で</a:t>
            </a:r>
            <a:r>
              <a:rPr lang="ja-JP" altLang="en-US" sz="2400" dirty="0"/>
              <a:t>システムサイドからの</a:t>
            </a:r>
            <a:r>
              <a:rPr lang="ja-JP" altLang="ja-JP" sz="2400" dirty="0"/>
              <a:t>助言が必要</a:t>
            </a:r>
          </a:p>
        </p:txBody>
      </p:sp>
      <p:sp>
        <p:nvSpPr>
          <p:cNvPr id="3" name="フッター プレースホルダ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Meiryo UI" panose="020B0604030504040204" pitchFamily="50" charset="-128"/>
              <a:ea typeface="Meiryo UI" panose="020B0604030504040204" pitchFamily="50" charset="-128"/>
              <a:cs typeface="+mn-cs"/>
            </a:endParaRPr>
          </a:p>
        </p:txBody>
      </p:sp>
      <p:sp>
        <p:nvSpPr>
          <p:cNvPr id="4" name="スライド番号プレースホル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2AED99-7FB4-404E-8A97-64753DCE42EC}" type="slidenum">
              <a:rPr kumimoji="0" lang="en-US" sz="1200" b="0" i="0" u="none" strike="noStrike" kern="1200" cap="none" spc="0" normalizeH="0" baseline="0" noProof="0" smtClean="0">
                <a:ln>
                  <a:noFill/>
                </a:ln>
                <a:solidFill>
                  <a:prstClr val="black">
                    <a:tint val="75000"/>
                  </a:prstClr>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Meiryo UI" panose="020B0604030504040204" pitchFamily="50" charset="-128"/>
              <a:ea typeface="Meiryo UI" panose="020B0604030504040204" pitchFamily="50" charset="-128"/>
              <a:cs typeface="+mn-cs"/>
            </a:endParaRPr>
          </a:p>
        </p:txBody>
      </p:sp>
      <p:sp>
        <p:nvSpPr>
          <p:cNvPr id="2" name="右矢印 1"/>
          <p:cNvSpPr/>
          <p:nvPr/>
        </p:nvSpPr>
        <p:spPr>
          <a:xfrm>
            <a:off x="1716280" y="6217419"/>
            <a:ext cx="648072"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8" name="横巻き 7"/>
          <p:cNvSpPr/>
          <p:nvPr/>
        </p:nvSpPr>
        <p:spPr>
          <a:xfrm>
            <a:off x="8256240" y="813222"/>
            <a:ext cx="3700108" cy="770082"/>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・資源の無駄遣いをなくして、より高いサービスの提供を目指すために</a:t>
            </a:r>
          </a:p>
        </p:txBody>
      </p:sp>
    </p:spTree>
    <p:extLst>
      <p:ext uri="{BB962C8B-B14F-4D97-AF65-F5344CB8AC3E}">
        <p14:creationId xmlns:p14="http://schemas.microsoft.com/office/powerpoint/2010/main" val="781459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87488" y="0"/>
            <a:ext cx="9180512" cy="928670"/>
          </a:xfrm>
        </p:spPr>
        <p:txBody>
          <a:bodyPr>
            <a:normAutofit/>
          </a:bodyPr>
          <a:lstStyle/>
          <a:p>
            <a:r>
              <a:rPr kumimoji="1" lang="en-US" altLang="ja-JP" dirty="0"/>
              <a:t>【</a:t>
            </a:r>
            <a:r>
              <a:rPr lang="ja-JP" altLang="en-US" dirty="0"/>
              <a:t>詳細</a:t>
            </a:r>
            <a:r>
              <a:rPr kumimoji="1" lang="en-US" altLang="ja-JP" dirty="0"/>
              <a:t>】</a:t>
            </a:r>
            <a:r>
              <a:rPr kumimoji="1" lang="ja-JP" altLang="en-US" dirty="0"/>
              <a:t>サービス要件定義での考慮点</a:t>
            </a:r>
          </a:p>
        </p:txBody>
      </p:sp>
      <p:sp>
        <p:nvSpPr>
          <p:cNvPr id="3" name="コンテンツ プレースホルダ 2"/>
          <p:cNvSpPr>
            <a:spLocks noGrp="1"/>
          </p:cNvSpPr>
          <p:nvPr>
            <p:ph sz="half" idx="1"/>
          </p:nvPr>
        </p:nvSpPr>
        <p:spPr>
          <a:xfrm>
            <a:off x="532435" y="1052736"/>
            <a:ext cx="5487365" cy="5805264"/>
          </a:xfrm>
        </p:spPr>
        <p:txBody>
          <a:bodyPr>
            <a:normAutofit fontScale="92500" lnSpcReduction="20000"/>
          </a:bodyPr>
          <a:lstStyle/>
          <a:p>
            <a:r>
              <a:rPr lang="ja-JP" altLang="en-US" dirty="0"/>
              <a:t>サービスの基本方針・基本計画書レベルでは、不十分</a:t>
            </a:r>
            <a:endParaRPr lang="en-US" altLang="ja-JP" dirty="0"/>
          </a:p>
          <a:p>
            <a:pPr lvl="1"/>
            <a:r>
              <a:rPr lang="ja-JP" altLang="en-US" dirty="0"/>
              <a:t>基本合意のために、</a:t>
            </a:r>
            <a:r>
              <a:rPr lang="ja-JP" altLang="en-US" dirty="0">
                <a:solidFill>
                  <a:srgbClr val="FF0000"/>
                </a:solidFill>
              </a:rPr>
              <a:t>意識的に、サービスの実施内容が曖昧に</a:t>
            </a:r>
            <a:r>
              <a:rPr lang="ja-JP" altLang="en-US" dirty="0"/>
              <a:t>なっている</a:t>
            </a:r>
            <a:endParaRPr lang="en-US" altLang="ja-JP" dirty="0"/>
          </a:p>
          <a:p>
            <a:pPr lvl="1"/>
            <a:r>
              <a:rPr lang="ja-JP" altLang="en-US" dirty="0"/>
              <a:t>概念・方向性は認識できるが具体的なサービスの実施内容が判断できない</a:t>
            </a:r>
            <a:endParaRPr lang="en-US" altLang="ja-JP" dirty="0"/>
          </a:p>
          <a:p>
            <a:r>
              <a:rPr kumimoji="1" lang="ja-JP" altLang="en-US" dirty="0"/>
              <a:t>業務、システムの構築は、論理的に明確なサービスの要件がなければ構築できない</a:t>
            </a:r>
            <a:endParaRPr kumimoji="1" lang="en-US" altLang="ja-JP" dirty="0"/>
          </a:p>
          <a:p>
            <a:pPr lvl="1"/>
            <a:r>
              <a:rPr lang="ja-JP" altLang="en-US" dirty="0"/>
              <a:t>実施内容が曖昧になっているサービスは、その条件と実施内容の明確化が必要</a:t>
            </a:r>
            <a:endParaRPr lang="en-US" altLang="ja-JP" dirty="0"/>
          </a:p>
          <a:p>
            <a:pPr lvl="1"/>
            <a:r>
              <a:rPr lang="ja-JP" altLang="en-US" dirty="0">
                <a:solidFill>
                  <a:srgbClr val="FF0000"/>
                </a:solidFill>
              </a:rPr>
              <a:t>サービス部門とシステム部門で暗黙知でなく、形式知化した形で</a:t>
            </a:r>
            <a:r>
              <a:rPr lang="ja-JP" altLang="en-US" dirty="0"/>
              <a:t>合意しておく必要がある⇒サービス要件定義書</a:t>
            </a:r>
            <a:endParaRPr lang="en-US" altLang="ja-JP" dirty="0"/>
          </a:p>
          <a:p>
            <a:r>
              <a:rPr lang="ja-JP" altLang="en-US" dirty="0"/>
              <a:t>サービス要件定義段階での合意形成が最も重要</a:t>
            </a:r>
            <a:endParaRPr lang="en-US" altLang="ja-JP" dirty="0"/>
          </a:p>
          <a:p>
            <a:pPr lvl="1"/>
            <a:r>
              <a:rPr lang="ja-JP" altLang="en-US" dirty="0">
                <a:solidFill>
                  <a:srgbClr val="FF0000"/>
                </a:solidFill>
              </a:rPr>
              <a:t>後工程でシステムの根幹に関わる変更は不可能</a:t>
            </a:r>
          </a:p>
          <a:p>
            <a:pPr lvl="1"/>
            <a:endParaRPr lang="en-US" altLang="ja-JP" dirty="0"/>
          </a:p>
        </p:txBody>
      </p:sp>
      <p:sp>
        <p:nvSpPr>
          <p:cNvPr id="4" name="コンテンツ プレースホルダ 3"/>
          <p:cNvSpPr>
            <a:spLocks noGrp="1"/>
          </p:cNvSpPr>
          <p:nvPr>
            <p:ph sz="half" idx="2"/>
          </p:nvPr>
        </p:nvSpPr>
        <p:spPr>
          <a:xfrm>
            <a:off x="6172199" y="1052736"/>
            <a:ext cx="5738149" cy="5805264"/>
          </a:xfrm>
        </p:spPr>
        <p:txBody>
          <a:bodyPr>
            <a:normAutofit fontScale="92500" lnSpcReduction="20000"/>
          </a:bodyPr>
          <a:lstStyle/>
          <a:p>
            <a:r>
              <a:rPr lang="ja-JP" altLang="en-US" dirty="0"/>
              <a:t>サービスの実施内容があいまいなまま、業務構築、システム開発を行った場合</a:t>
            </a:r>
            <a:endParaRPr lang="en-US" altLang="ja-JP" dirty="0"/>
          </a:p>
          <a:p>
            <a:pPr lvl="1"/>
            <a:r>
              <a:rPr lang="ja-JP" altLang="en-US" dirty="0"/>
              <a:t>システム化要件定義書が曖昧になる</a:t>
            </a:r>
            <a:br>
              <a:rPr lang="en-US" altLang="ja-JP" dirty="0"/>
            </a:br>
            <a:r>
              <a:rPr lang="ja-JP" altLang="en-US" dirty="0"/>
              <a:t>⇒</a:t>
            </a:r>
            <a:r>
              <a:rPr lang="ja-JP" altLang="en-US" dirty="0">
                <a:solidFill>
                  <a:srgbClr val="FF0000"/>
                </a:solidFill>
              </a:rPr>
              <a:t>開発規模感が掴めない</a:t>
            </a:r>
            <a:endParaRPr lang="en-US" altLang="ja-JP" dirty="0">
              <a:solidFill>
                <a:srgbClr val="FF0000"/>
              </a:solidFill>
            </a:endParaRPr>
          </a:p>
          <a:p>
            <a:pPr lvl="1"/>
            <a:r>
              <a:rPr lang="ja-JP" altLang="en-US" dirty="0"/>
              <a:t>調達仕様書が曖昧になる</a:t>
            </a:r>
            <a:br>
              <a:rPr lang="en-US" altLang="ja-JP" dirty="0"/>
            </a:br>
            <a:r>
              <a:rPr lang="ja-JP" altLang="en-US" dirty="0"/>
              <a:t>⇒</a:t>
            </a:r>
            <a:r>
              <a:rPr lang="ja-JP" altLang="en-US" dirty="0">
                <a:solidFill>
                  <a:srgbClr val="FF0000"/>
                </a:solidFill>
              </a:rPr>
              <a:t>開発者は安全を見込み、見積もり額が大幅に大きくなる</a:t>
            </a:r>
            <a:endParaRPr lang="en-US" altLang="ja-JP" dirty="0">
              <a:solidFill>
                <a:srgbClr val="FF0000"/>
              </a:solidFill>
            </a:endParaRPr>
          </a:p>
          <a:p>
            <a:pPr lvl="1"/>
            <a:r>
              <a:rPr lang="ja-JP" altLang="en-US" dirty="0"/>
              <a:t>開発工程で手戻りが発生する</a:t>
            </a:r>
            <a:endParaRPr lang="en-US" altLang="ja-JP" dirty="0"/>
          </a:p>
          <a:p>
            <a:r>
              <a:rPr lang="ja-JP" altLang="en-US" dirty="0"/>
              <a:t>最適化の観点でシステム担当からの助言が必要</a:t>
            </a:r>
            <a:endParaRPr lang="en-US" altLang="ja-JP" dirty="0"/>
          </a:p>
          <a:p>
            <a:pPr lvl="1"/>
            <a:r>
              <a:rPr lang="ja-JP" altLang="en-US" dirty="0"/>
              <a:t>サービス要件に</a:t>
            </a:r>
            <a:r>
              <a:rPr lang="ja-JP" altLang="en-US" dirty="0">
                <a:solidFill>
                  <a:srgbClr val="FF0000"/>
                </a:solidFill>
              </a:rPr>
              <a:t>サービスの方法、手順が示されていても</a:t>
            </a:r>
            <a:r>
              <a:rPr lang="ja-JP" altLang="en-US" dirty="0"/>
              <a:t>、より最適な方法がある場合は、システム構築の立場から、助言する</a:t>
            </a:r>
            <a:endParaRPr lang="en-US" altLang="ja-JP" dirty="0"/>
          </a:p>
          <a:p>
            <a:r>
              <a:rPr lang="ja-JP" altLang="en-US" dirty="0"/>
              <a:t>サービス要件は、開発過程、検証中に、なんらかの変更があることを前提とする</a:t>
            </a:r>
            <a:endParaRPr lang="en-US" altLang="ja-JP" dirty="0"/>
          </a:p>
          <a:p>
            <a:pPr lvl="1"/>
            <a:r>
              <a:rPr lang="ja-JP" altLang="en-US" dirty="0"/>
              <a:t>変更による後工程への影響を極力小さくするためにも、早期発見が必要</a:t>
            </a:r>
            <a:endParaRPr lang="en-US" altLang="ja-JP" dirty="0"/>
          </a:p>
          <a:p>
            <a:pPr lvl="1"/>
            <a:r>
              <a:rPr lang="ja-JP" altLang="en-US" dirty="0"/>
              <a:t>⇒プロトタイピング手法が有効</a:t>
            </a:r>
            <a:endParaRPr lang="en-US" altLang="ja-JP" dirty="0"/>
          </a:p>
          <a:p>
            <a:pPr lvl="2"/>
            <a:endParaRPr lang="en-US" altLang="ja-JP" dirty="0"/>
          </a:p>
          <a:p>
            <a:endParaRPr lang="en-US" altLang="ja-JP" dirty="0"/>
          </a:p>
        </p:txBody>
      </p:sp>
      <p:sp>
        <p:nvSpPr>
          <p:cNvPr id="5" name="フッター プレースホルダ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Meiryo UI" panose="020B0604030504040204" pitchFamily="50" charset="-128"/>
              <a:ea typeface="Meiryo UI" panose="020B0604030504040204" pitchFamily="50" charset="-128"/>
              <a:cs typeface="+mn-cs"/>
            </a:endParaRPr>
          </a:p>
        </p:txBody>
      </p:sp>
      <p:sp>
        <p:nvSpPr>
          <p:cNvPr id="6" name="スライド番号プレースホルダ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2AED99-7FB4-404E-8A97-64753DCE42EC}" type="slidenum">
              <a:rPr kumimoji="0" lang="en-US" sz="1200" b="0" i="0" u="none" strike="noStrike" kern="1200" cap="none" spc="0" normalizeH="0" baseline="0" noProof="0" smtClean="0">
                <a:ln>
                  <a:noFill/>
                </a:ln>
                <a:solidFill>
                  <a:prstClr val="black">
                    <a:tint val="75000"/>
                  </a:prstClr>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1877953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normAutofit/>
          </a:bodyPr>
          <a:lstStyle/>
          <a:p>
            <a:r>
              <a:rPr lang="ja-JP" altLang="ja-JP" dirty="0"/>
              <a:t>各工程での成果物の妥当性評価</a:t>
            </a:r>
            <a:endParaRPr lang="en-US" altLang="ja-JP" dirty="0"/>
          </a:p>
        </p:txBody>
      </p:sp>
      <p:sp>
        <p:nvSpPr>
          <p:cNvPr id="6" name="コンテンツ プレースホルダ 5"/>
          <p:cNvSpPr>
            <a:spLocks noGrp="1"/>
          </p:cNvSpPr>
          <p:nvPr>
            <p:ph idx="1"/>
          </p:nvPr>
        </p:nvSpPr>
        <p:spPr>
          <a:xfrm>
            <a:off x="509285" y="980729"/>
            <a:ext cx="11088547" cy="5740747"/>
          </a:xfrm>
        </p:spPr>
        <p:txBody>
          <a:bodyPr>
            <a:noAutofit/>
          </a:bodyPr>
          <a:lstStyle/>
          <a:p>
            <a:r>
              <a:rPr lang="ja-JP" altLang="ja-JP" sz="3200" dirty="0"/>
              <a:t>各工程での成果物の妥当性評価</a:t>
            </a:r>
            <a:endParaRPr lang="en-US" altLang="ja-JP" sz="3200" dirty="0"/>
          </a:p>
          <a:p>
            <a:pPr lvl="1"/>
            <a:r>
              <a:rPr lang="ja-JP" altLang="ja-JP" sz="2800" dirty="0"/>
              <a:t>全ての工程での仕様書について</a:t>
            </a:r>
            <a:endParaRPr lang="en-US" altLang="ja-JP" sz="2800" dirty="0"/>
          </a:p>
          <a:p>
            <a:pPr lvl="2"/>
            <a:r>
              <a:rPr lang="zh-TW" altLang="en-US" sz="2400" dirty="0"/>
              <a:t>基本設計</a:t>
            </a:r>
            <a:r>
              <a:rPr lang="ja-JP" altLang="en-US" sz="2400" dirty="0"/>
              <a:t>書</a:t>
            </a:r>
            <a:r>
              <a:rPr lang="zh-TW" altLang="en-US" sz="2400" dirty="0"/>
              <a:t>、概要設計</a:t>
            </a:r>
            <a:r>
              <a:rPr lang="ja-JP" altLang="en-US" sz="2400" dirty="0"/>
              <a:t>書</a:t>
            </a:r>
            <a:r>
              <a:rPr lang="zh-TW" altLang="en-US" sz="2400" dirty="0"/>
              <a:t>、詳細設計</a:t>
            </a:r>
            <a:r>
              <a:rPr lang="ja-JP" altLang="en-US" sz="2400" dirty="0"/>
              <a:t>書</a:t>
            </a:r>
            <a:r>
              <a:rPr lang="zh-TW" altLang="en-US" sz="2400" dirty="0"/>
              <a:t>、外部設計</a:t>
            </a:r>
            <a:r>
              <a:rPr lang="ja-JP" altLang="en-US" sz="2400" dirty="0"/>
              <a:t>書</a:t>
            </a:r>
            <a:r>
              <a:rPr lang="zh-TW" altLang="en-US" sz="2400" dirty="0"/>
              <a:t>、内部設計</a:t>
            </a:r>
            <a:r>
              <a:rPr lang="ja-JP" altLang="en-US" sz="2400" dirty="0"/>
              <a:t>書、プログラム仕様書</a:t>
            </a:r>
            <a:r>
              <a:rPr lang="ja-JP" altLang="en-US" sz="2400" dirty="0" err="1"/>
              <a:t>、、、</a:t>
            </a:r>
            <a:r>
              <a:rPr lang="ja-JP" altLang="en-US" sz="2400" dirty="0"/>
              <a:t>？</a:t>
            </a:r>
            <a:endParaRPr lang="en-US" altLang="ja-JP" sz="2400" dirty="0"/>
          </a:p>
          <a:p>
            <a:pPr lvl="1"/>
            <a:r>
              <a:rPr lang="ja-JP" altLang="ja-JP" sz="2800" dirty="0"/>
              <a:t>曖昧性・不確実性の排除</a:t>
            </a:r>
            <a:endParaRPr lang="en-US" altLang="ja-JP" sz="2800" dirty="0"/>
          </a:p>
          <a:p>
            <a:pPr lvl="2"/>
            <a:r>
              <a:rPr lang="ja-JP" altLang="en-US" sz="2400" dirty="0">
                <a:solidFill>
                  <a:srgbClr val="FF0000"/>
                </a:solidFill>
              </a:rPr>
              <a:t>図表を活用することが有効</a:t>
            </a:r>
            <a:endParaRPr lang="en-US" altLang="ja-JP" sz="2400" dirty="0">
              <a:solidFill>
                <a:srgbClr val="FF0000"/>
              </a:solidFill>
            </a:endParaRPr>
          </a:p>
          <a:p>
            <a:pPr lvl="1"/>
            <a:r>
              <a:rPr lang="ja-JP" altLang="ja-JP" sz="2800" dirty="0"/>
              <a:t>読むべき人が理解できるか？</a:t>
            </a:r>
            <a:endParaRPr lang="en-US" altLang="ja-JP" sz="2800" dirty="0"/>
          </a:p>
          <a:p>
            <a:pPr lvl="2"/>
            <a:r>
              <a:rPr lang="ja-JP" altLang="en-US" sz="2400" dirty="0">
                <a:solidFill>
                  <a:srgbClr val="FF0000"/>
                </a:solidFill>
              </a:rPr>
              <a:t>暗黙知なしで、難易度、工数、適用すべき技術、実現方式を算定できるか？</a:t>
            </a:r>
            <a:endParaRPr lang="en-US" altLang="ja-JP" sz="2400" dirty="0">
              <a:solidFill>
                <a:srgbClr val="FF0000"/>
              </a:solidFill>
            </a:endParaRPr>
          </a:p>
          <a:p>
            <a:pPr lvl="1"/>
            <a:r>
              <a:rPr lang="ja-JP" altLang="en-US" sz="2800" dirty="0"/>
              <a:t>将来のコストを削減するか、当面のコストを削減するか？</a:t>
            </a:r>
            <a:endParaRPr lang="en-US" altLang="ja-JP" sz="2800" dirty="0"/>
          </a:p>
          <a:p>
            <a:r>
              <a:rPr lang="ja-JP" altLang="ja-JP" sz="3200" dirty="0"/>
              <a:t>参考見積書の評価</a:t>
            </a:r>
            <a:endParaRPr lang="ja-JP" altLang="ja-JP" sz="2400" dirty="0"/>
          </a:p>
          <a:p>
            <a:pPr lvl="1"/>
            <a:r>
              <a:rPr lang="ja-JP" altLang="en-US" dirty="0">
                <a:solidFill>
                  <a:srgbClr val="FF0000"/>
                </a:solidFill>
              </a:rPr>
              <a:t>曖昧な仕様書をベースにした業者の高額見積もりをベースに、要件をカットしない</a:t>
            </a:r>
            <a:endParaRPr lang="en-US" altLang="ja-JP" dirty="0">
              <a:solidFill>
                <a:srgbClr val="FF0000"/>
              </a:solidFill>
            </a:endParaRPr>
          </a:p>
          <a:p>
            <a:pPr lvl="1"/>
            <a:r>
              <a:rPr lang="ja-JP" altLang="en-US" dirty="0"/>
              <a:t>人件費単価が高いから、見積もりが高くなるという評価は妥当でない。</a:t>
            </a:r>
            <a:endParaRPr lang="ja-JP" altLang="ja-JP" dirty="0"/>
          </a:p>
        </p:txBody>
      </p:sp>
      <p:sp>
        <p:nvSpPr>
          <p:cNvPr id="3" name="フッター プレースホルダ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Meiryo UI" panose="020B0604030504040204" pitchFamily="50" charset="-128"/>
              <a:ea typeface="Meiryo UI" panose="020B0604030504040204" pitchFamily="50" charset="-128"/>
              <a:cs typeface="+mn-cs"/>
            </a:endParaRPr>
          </a:p>
        </p:txBody>
      </p:sp>
      <p:sp>
        <p:nvSpPr>
          <p:cNvPr id="4" name="スライド番号プレースホル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2AED99-7FB4-404E-8A97-64753DCE42EC}" type="slidenum">
              <a:rPr kumimoji="0" lang="en-US" sz="1200" b="0" i="0" u="none" strike="noStrike" kern="1200" cap="none" spc="0" normalizeH="0" baseline="0" noProof="0" smtClean="0">
                <a:ln>
                  <a:noFill/>
                </a:ln>
                <a:solidFill>
                  <a:prstClr val="black">
                    <a:tint val="75000"/>
                  </a:prstClr>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Meiryo UI" panose="020B0604030504040204" pitchFamily="50" charset="-128"/>
              <a:ea typeface="Meiryo UI" panose="020B0604030504040204" pitchFamily="50" charset="-128"/>
              <a:cs typeface="+mn-cs"/>
            </a:endParaRPr>
          </a:p>
        </p:txBody>
      </p:sp>
      <p:sp>
        <p:nvSpPr>
          <p:cNvPr id="7" name="横巻き 6"/>
          <p:cNvSpPr/>
          <p:nvPr/>
        </p:nvSpPr>
        <p:spPr>
          <a:xfrm>
            <a:off x="8256240" y="813222"/>
            <a:ext cx="3700108" cy="770082"/>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・調達に関わるドキュメントが適正なものかを評価事項の一例</a:t>
            </a:r>
          </a:p>
        </p:txBody>
      </p:sp>
    </p:spTree>
    <p:extLst>
      <p:ext uri="{BB962C8B-B14F-4D97-AF65-F5344CB8AC3E}">
        <p14:creationId xmlns:p14="http://schemas.microsoft.com/office/powerpoint/2010/main" val="4240836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15480" y="0"/>
            <a:ext cx="9252520" cy="928670"/>
          </a:xfrm>
        </p:spPr>
        <p:txBody>
          <a:bodyPr>
            <a:normAutofit/>
          </a:bodyPr>
          <a:lstStyle/>
          <a:p>
            <a:r>
              <a:rPr lang="en-US" altLang="ja-JP" dirty="0"/>
              <a:t>【</a:t>
            </a:r>
            <a:r>
              <a:rPr lang="ja-JP" altLang="en-US" dirty="0"/>
              <a:t>詳細</a:t>
            </a:r>
            <a:r>
              <a:rPr lang="en-US" altLang="ja-JP" dirty="0"/>
              <a:t>】</a:t>
            </a:r>
            <a:r>
              <a:rPr lang="ja-JP" altLang="en-US" dirty="0"/>
              <a:t>各仕様書</a:t>
            </a:r>
            <a:r>
              <a:rPr kumimoji="1" lang="ja-JP" altLang="en-US" dirty="0"/>
              <a:t>の妥当性の評価</a:t>
            </a:r>
          </a:p>
        </p:txBody>
      </p:sp>
      <p:sp>
        <p:nvSpPr>
          <p:cNvPr id="3" name="コンテンツ プレースホルダ 2"/>
          <p:cNvSpPr>
            <a:spLocks noGrp="1"/>
          </p:cNvSpPr>
          <p:nvPr>
            <p:ph sz="half" idx="1"/>
          </p:nvPr>
        </p:nvSpPr>
        <p:spPr>
          <a:xfrm>
            <a:off x="300942" y="1052736"/>
            <a:ext cx="5718858" cy="5805264"/>
          </a:xfrm>
        </p:spPr>
        <p:txBody>
          <a:bodyPr>
            <a:normAutofit/>
          </a:bodyPr>
          <a:lstStyle/>
          <a:p>
            <a:r>
              <a:rPr kumimoji="1" lang="ja-JP" altLang="en-US" dirty="0"/>
              <a:t>各仕様書の記述内容</a:t>
            </a:r>
            <a:endParaRPr kumimoji="1" lang="en-US" altLang="ja-JP" dirty="0"/>
          </a:p>
          <a:p>
            <a:pPr lvl="1"/>
            <a:r>
              <a:rPr kumimoji="1" lang="ja-JP" altLang="en-US" dirty="0"/>
              <a:t>（サービス要件定義書、システム化要件定義書、調達仕様書、開発段階での仕様書、作業指示書</a:t>
            </a:r>
            <a:r>
              <a:rPr kumimoji="1" lang="ja-JP" altLang="en-US" dirty="0" err="1"/>
              <a:t>、、</a:t>
            </a:r>
            <a:r>
              <a:rPr kumimoji="1" lang="ja-JP" altLang="en-US" dirty="0"/>
              <a:t>）</a:t>
            </a:r>
            <a:endParaRPr kumimoji="1" lang="en-US" altLang="ja-JP" dirty="0"/>
          </a:p>
          <a:p>
            <a:pPr lvl="1"/>
            <a:r>
              <a:rPr lang="ja-JP" altLang="en-US" dirty="0"/>
              <a:t>曖昧性・不確実性の排除</a:t>
            </a:r>
            <a:endParaRPr lang="en-US" altLang="ja-JP" dirty="0"/>
          </a:p>
          <a:p>
            <a:pPr lvl="2"/>
            <a:r>
              <a:rPr lang="ja-JP" altLang="en-US" dirty="0">
                <a:solidFill>
                  <a:srgbClr val="FF0000"/>
                </a:solidFill>
              </a:rPr>
              <a:t>プロセスと成果物の具体化度を明確にしないで、成果物名のみの提示は齟齬が生じる</a:t>
            </a:r>
            <a:endParaRPr lang="en-US" altLang="ja-JP" dirty="0">
              <a:solidFill>
                <a:srgbClr val="FF0000"/>
              </a:solidFill>
            </a:endParaRPr>
          </a:p>
          <a:p>
            <a:pPr lvl="3"/>
            <a:r>
              <a:rPr lang="ja-JP" altLang="en-US" dirty="0"/>
              <a:t>「仕様素案」、「基本設計書」、「概要設計書」、「詳細設計書」</a:t>
            </a:r>
            <a:r>
              <a:rPr lang="ja-JP" altLang="en-US" dirty="0" err="1"/>
              <a:t>、、、</a:t>
            </a:r>
            <a:endParaRPr lang="en-US" altLang="ja-JP" dirty="0"/>
          </a:p>
          <a:p>
            <a:pPr lvl="2"/>
            <a:r>
              <a:rPr lang="ja-JP" altLang="en-US" dirty="0">
                <a:solidFill>
                  <a:srgbClr val="FF0000"/>
                </a:solidFill>
              </a:rPr>
              <a:t>「柔軟に対応できること」？</a:t>
            </a:r>
            <a:endParaRPr lang="en-US" altLang="ja-JP" dirty="0">
              <a:solidFill>
                <a:srgbClr val="FF0000"/>
              </a:solidFill>
            </a:endParaRPr>
          </a:p>
          <a:p>
            <a:pPr lvl="1"/>
            <a:r>
              <a:rPr lang="ja-JP" altLang="en-US" dirty="0"/>
              <a:t>読むべき人が理解できるか？</a:t>
            </a:r>
            <a:endParaRPr lang="en-US" altLang="ja-JP" dirty="0"/>
          </a:p>
          <a:p>
            <a:pPr lvl="2"/>
            <a:r>
              <a:rPr lang="ja-JP" altLang="en-US" dirty="0">
                <a:solidFill>
                  <a:srgbClr val="FF0000"/>
                </a:solidFill>
              </a:rPr>
              <a:t>その仕様書をインプットとして、難易度の認識、妥当な工数見積もりができるかを評価</a:t>
            </a:r>
            <a:endParaRPr lang="en-US" altLang="ja-JP" dirty="0">
              <a:solidFill>
                <a:srgbClr val="FF0000"/>
              </a:solidFill>
            </a:endParaRPr>
          </a:p>
          <a:p>
            <a:pPr lvl="1"/>
            <a:r>
              <a:rPr kumimoji="1" lang="ja-JP" altLang="en-US" dirty="0"/>
              <a:t>方法としての選択肢は可</a:t>
            </a:r>
            <a:endParaRPr kumimoji="1" lang="en-US" altLang="ja-JP" dirty="0"/>
          </a:p>
          <a:p>
            <a:pPr lvl="2"/>
            <a:r>
              <a:rPr lang="ja-JP" altLang="en-US" dirty="0"/>
              <a:t>コストが高くても将来性、柔軟性のある方法</a:t>
            </a:r>
            <a:endParaRPr lang="en-US" altLang="ja-JP" dirty="0"/>
          </a:p>
          <a:p>
            <a:pPr lvl="2"/>
            <a:r>
              <a:rPr lang="ja-JP" altLang="en-US" dirty="0"/>
              <a:t>コストが安いが、当面の課題は解決で</a:t>
            </a:r>
            <a:endParaRPr lang="en-US" altLang="ja-JP" dirty="0"/>
          </a:p>
          <a:p>
            <a:pPr lvl="2"/>
            <a:endParaRPr kumimoji="1" lang="en-US" altLang="ja-JP" dirty="0"/>
          </a:p>
          <a:p>
            <a:pPr lvl="1"/>
            <a:endParaRPr kumimoji="1" lang="en-US" altLang="ja-JP" dirty="0"/>
          </a:p>
          <a:p>
            <a:pPr lvl="1"/>
            <a:endParaRPr kumimoji="1" lang="ja-JP" altLang="en-US" dirty="0"/>
          </a:p>
        </p:txBody>
      </p:sp>
      <p:sp>
        <p:nvSpPr>
          <p:cNvPr id="4" name="コンテンツ プレースホルダ 3"/>
          <p:cNvSpPr>
            <a:spLocks noGrp="1"/>
          </p:cNvSpPr>
          <p:nvPr>
            <p:ph sz="half" idx="2"/>
          </p:nvPr>
        </p:nvSpPr>
        <p:spPr>
          <a:xfrm>
            <a:off x="6172200" y="1158858"/>
            <a:ext cx="5610828" cy="5562617"/>
          </a:xfrm>
        </p:spPr>
        <p:txBody>
          <a:bodyPr>
            <a:normAutofit/>
          </a:bodyPr>
          <a:lstStyle/>
          <a:p>
            <a:r>
              <a:rPr kumimoji="1" lang="ja-JP" altLang="en-US" dirty="0"/>
              <a:t>参考見積書の評価</a:t>
            </a:r>
            <a:endParaRPr kumimoji="1" lang="en-US" altLang="ja-JP" dirty="0"/>
          </a:p>
          <a:p>
            <a:pPr lvl="1"/>
            <a:r>
              <a:rPr lang="ja-JP" altLang="en-US" dirty="0"/>
              <a:t>曖昧な仕様書では安全係数が大きくなり、高額な見積もりになる</a:t>
            </a:r>
            <a:endParaRPr lang="en-US" altLang="ja-JP" dirty="0"/>
          </a:p>
          <a:p>
            <a:pPr lvl="1"/>
            <a:r>
              <a:rPr lang="ja-JP" altLang="en-US" dirty="0"/>
              <a:t>業者の高額な参考見積もりを鵜呑みにして安易な要件緩和やスペックダウンはしない</a:t>
            </a:r>
            <a:endParaRPr lang="en-US" altLang="ja-JP" dirty="0"/>
          </a:p>
          <a:p>
            <a:pPr lvl="1"/>
            <a:r>
              <a:rPr kumimoji="1" lang="ja-JP" altLang="en-US" dirty="0"/>
              <a:t>提案もしくは指示した実施方法が明確な場合は、具体的な作業と要する工数を評価する</a:t>
            </a:r>
            <a:endParaRPr kumimoji="1" lang="en-US" altLang="ja-JP" dirty="0"/>
          </a:p>
          <a:p>
            <a:pPr lvl="2"/>
            <a:r>
              <a:rPr kumimoji="1" lang="ja-JP" altLang="en-US" dirty="0">
                <a:solidFill>
                  <a:srgbClr val="FF0000"/>
                </a:solidFill>
              </a:rPr>
              <a:t>ある程度の実地の経験は必要</a:t>
            </a:r>
            <a:endParaRPr kumimoji="1" lang="en-US" altLang="ja-JP" dirty="0">
              <a:solidFill>
                <a:srgbClr val="FF0000"/>
              </a:solidFill>
            </a:endParaRPr>
          </a:p>
          <a:p>
            <a:pPr lvl="1"/>
            <a:r>
              <a:rPr lang="ja-JP" altLang="en-US" dirty="0"/>
              <a:t>競争入札になれば、適正な価格に近づく。</a:t>
            </a:r>
            <a:r>
              <a:rPr lang="ja-JP" altLang="en-US" dirty="0">
                <a:solidFill>
                  <a:srgbClr val="FF0000"/>
                </a:solidFill>
              </a:rPr>
              <a:t>随意契約の場合は、妥当と思われるまで調整する必要がある</a:t>
            </a:r>
            <a:endParaRPr lang="en-US" altLang="ja-JP" dirty="0">
              <a:solidFill>
                <a:srgbClr val="FF0000"/>
              </a:solidFill>
            </a:endParaRPr>
          </a:p>
          <a:p>
            <a:pPr lvl="1"/>
            <a:r>
              <a:rPr lang="ja-JP" altLang="en-US" dirty="0"/>
              <a:t>「単価が高いから見積もりが高くなる」という評価は正しくない</a:t>
            </a:r>
            <a:endParaRPr lang="en-US" altLang="ja-JP" dirty="0"/>
          </a:p>
          <a:p>
            <a:pPr lvl="1"/>
            <a:endParaRPr lang="en-US" altLang="ja-JP" dirty="0"/>
          </a:p>
        </p:txBody>
      </p:sp>
      <p:sp>
        <p:nvSpPr>
          <p:cNvPr id="5" name="フッター プレースホルダ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Meiryo UI" panose="020B0604030504040204" pitchFamily="50" charset="-128"/>
              <a:ea typeface="Meiryo UI" panose="020B0604030504040204" pitchFamily="50" charset="-128"/>
              <a:cs typeface="+mn-cs"/>
            </a:endParaRPr>
          </a:p>
        </p:txBody>
      </p:sp>
      <p:sp>
        <p:nvSpPr>
          <p:cNvPr id="6" name="スライド番号プレースホルダ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2AED99-7FB4-404E-8A97-64753DCE42EC}" type="slidenum">
              <a:rPr kumimoji="0" lang="en-US" sz="1200" b="0" i="0" u="none" strike="noStrike" kern="1200" cap="none" spc="0" normalizeH="0" baseline="0" noProof="0" smtClean="0">
                <a:ln>
                  <a:noFill/>
                </a:ln>
                <a:solidFill>
                  <a:prstClr val="black">
                    <a:tint val="75000"/>
                  </a:prstClr>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387640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6240" y="0"/>
            <a:ext cx="10271760" cy="928670"/>
          </a:xfrm>
        </p:spPr>
        <p:txBody>
          <a:bodyPr>
            <a:normAutofit/>
          </a:bodyPr>
          <a:lstStyle/>
          <a:p>
            <a:r>
              <a:rPr lang="ja-JP" altLang="en-US" sz="3600" dirty="0"/>
              <a:t>サービス要件定義のまとめ</a:t>
            </a:r>
          </a:p>
        </p:txBody>
      </p:sp>
      <p:sp>
        <p:nvSpPr>
          <p:cNvPr id="3" name="コンテンツ プレースホルダ 2"/>
          <p:cNvSpPr>
            <a:spLocks noGrp="1"/>
          </p:cNvSpPr>
          <p:nvPr>
            <p:ph sz="half" idx="1"/>
          </p:nvPr>
        </p:nvSpPr>
        <p:spPr>
          <a:xfrm>
            <a:off x="393539" y="1124744"/>
            <a:ext cx="5626261" cy="5733256"/>
          </a:xfrm>
        </p:spPr>
        <p:style>
          <a:lnRef idx="2">
            <a:schemeClr val="accent1"/>
          </a:lnRef>
          <a:fillRef idx="1">
            <a:schemeClr val="lt1"/>
          </a:fillRef>
          <a:effectRef idx="0">
            <a:schemeClr val="accent1"/>
          </a:effectRef>
          <a:fontRef idx="minor">
            <a:schemeClr val="dk1"/>
          </a:fontRef>
        </p:style>
        <p:txBody>
          <a:bodyPr>
            <a:normAutofit lnSpcReduction="10000"/>
          </a:bodyPr>
          <a:lstStyle/>
          <a:p>
            <a:r>
              <a:rPr lang="ja-JP" altLang="en-US" dirty="0"/>
              <a:t>実施計画書、サービス要件定義書</a:t>
            </a:r>
            <a:endParaRPr lang="en-US" altLang="ja-JP" dirty="0"/>
          </a:p>
          <a:p>
            <a:pPr lvl="1"/>
            <a:r>
              <a:rPr lang="ja-JP" altLang="en-US" dirty="0">
                <a:solidFill>
                  <a:srgbClr val="FF0000"/>
                </a:solidFill>
              </a:rPr>
              <a:t>基本方針、基本計画の策定において検討したメモ、カットされた記述がベース</a:t>
            </a:r>
            <a:endParaRPr lang="en-US" altLang="ja-JP" dirty="0">
              <a:solidFill>
                <a:srgbClr val="FF0000"/>
              </a:solidFill>
            </a:endParaRPr>
          </a:p>
          <a:p>
            <a:r>
              <a:rPr lang="ja-JP" altLang="en-US" dirty="0"/>
              <a:t>網羅性の確保</a:t>
            </a:r>
            <a:endParaRPr lang="en-US" altLang="ja-JP" dirty="0"/>
          </a:p>
          <a:p>
            <a:pPr lvl="1"/>
            <a:r>
              <a:rPr lang="ja-JP" altLang="en-US" dirty="0"/>
              <a:t>例外的なサービスも網羅的に</a:t>
            </a:r>
            <a:endParaRPr lang="en-US" altLang="ja-JP" dirty="0"/>
          </a:p>
          <a:p>
            <a:pPr lvl="2"/>
            <a:r>
              <a:rPr lang="ja-JP" altLang="en-US" dirty="0">
                <a:solidFill>
                  <a:srgbClr val="FF0000"/>
                </a:solidFill>
              </a:rPr>
              <a:t>例外的なサービスは条件と実施内容を提示</a:t>
            </a:r>
            <a:endParaRPr lang="en-US" altLang="ja-JP" dirty="0">
              <a:solidFill>
                <a:srgbClr val="FF0000"/>
              </a:solidFill>
            </a:endParaRPr>
          </a:p>
          <a:p>
            <a:pPr lvl="3"/>
            <a:r>
              <a:rPr lang="ja-JP" altLang="en-US" dirty="0"/>
              <a:t>例外的なサービスの内容が明確でないと、次工程でもめる</a:t>
            </a:r>
            <a:endParaRPr lang="en-US" altLang="ja-JP" dirty="0"/>
          </a:p>
          <a:p>
            <a:r>
              <a:rPr lang="ja-JP" altLang="en-US" dirty="0"/>
              <a:t>曖昧性の排除</a:t>
            </a:r>
            <a:endParaRPr lang="en-US" altLang="ja-JP" dirty="0"/>
          </a:p>
          <a:p>
            <a:pPr lvl="1"/>
            <a:r>
              <a:rPr lang="ja-JP" altLang="en-US" dirty="0"/>
              <a:t>やるべきことを明確に</a:t>
            </a:r>
            <a:endParaRPr lang="en-US" altLang="ja-JP" dirty="0"/>
          </a:p>
          <a:p>
            <a:pPr lvl="2"/>
            <a:r>
              <a:rPr lang="ja-JP" altLang="en-US" dirty="0"/>
              <a:t>論理的な思考で、条件と内容を明確に</a:t>
            </a:r>
            <a:endParaRPr lang="en-US" altLang="ja-JP" dirty="0"/>
          </a:p>
          <a:p>
            <a:pPr lvl="3"/>
            <a:r>
              <a:rPr lang="ja-JP" altLang="en-US" dirty="0">
                <a:solidFill>
                  <a:srgbClr val="FF0000"/>
                </a:solidFill>
              </a:rPr>
              <a:t>曖昧な文章ではなく、箇条書きで、判断要素は明確に</a:t>
            </a:r>
            <a:endParaRPr lang="en-US" altLang="ja-JP" dirty="0">
              <a:solidFill>
                <a:srgbClr val="FF0000"/>
              </a:solidFill>
            </a:endParaRPr>
          </a:p>
          <a:p>
            <a:pPr lvl="3"/>
            <a:r>
              <a:rPr lang="ja-JP" altLang="en-US" dirty="0">
                <a:solidFill>
                  <a:srgbClr val="FF0000"/>
                </a:solidFill>
              </a:rPr>
              <a:t>「原則として</a:t>
            </a:r>
            <a:r>
              <a:rPr lang="ja-JP" altLang="en-US" dirty="0" err="1">
                <a:solidFill>
                  <a:srgbClr val="FF0000"/>
                </a:solidFill>
              </a:rPr>
              <a:t>～する</a:t>
            </a:r>
            <a:r>
              <a:rPr lang="ja-JP" altLang="en-US" dirty="0">
                <a:solidFill>
                  <a:srgbClr val="FF0000"/>
                </a:solidFill>
              </a:rPr>
              <a:t>」「</a:t>
            </a:r>
            <a:r>
              <a:rPr lang="ja-JP" altLang="en-US" dirty="0" err="1">
                <a:solidFill>
                  <a:srgbClr val="FF0000"/>
                </a:solidFill>
              </a:rPr>
              <a:t>～する</a:t>
            </a:r>
            <a:r>
              <a:rPr lang="ja-JP" altLang="en-US" dirty="0">
                <a:solidFill>
                  <a:srgbClr val="FF0000"/>
                </a:solidFill>
              </a:rPr>
              <a:t>場合もある。」は</a:t>
            </a:r>
            <a:r>
              <a:rPr lang="en-US" altLang="ja-JP" dirty="0">
                <a:solidFill>
                  <a:srgbClr val="FF0000"/>
                </a:solidFill>
              </a:rPr>
              <a:t>NG</a:t>
            </a:r>
          </a:p>
          <a:p>
            <a:pPr lvl="3"/>
            <a:endParaRPr lang="en-US" altLang="ja-JP" dirty="0"/>
          </a:p>
          <a:p>
            <a:pPr lvl="2"/>
            <a:endParaRPr lang="en-US" altLang="ja-JP" dirty="0"/>
          </a:p>
          <a:p>
            <a:pPr lvl="2"/>
            <a:endParaRPr kumimoji="1" lang="ja-JP" altLang="en-US" dirty="0"/>
          </a:p>
        </p:txBody>
      </p:sp>
      <p:sp>
        <p:nvSpPr>
          <p:cNvPr id="4" name="コンテンツ プレースホルダ 3"/>
          <p:cNvSpPr>
            <a:spLocks noGrp="1"/>
          </p:cNvSpPr>
          <p:nvPr>
            <p:ph sz="half" idx="2"/>
          </p:nvPr>
        </p:nvSpPr>
        <p:spPr>
          <a:xfrm>
            <a:off x="6172199" y="1052736"/>
            <a:ext cx="5626261" cy="5805264"/>
          </a:xfrm>
        </p:spPr>
        <p:style>
          <a:lnRef idx="2">
            <a:schemeClr val="accent1"/>
          </a:lnRef>
          <a:fillRef idx="1">
            <a:schemeClr val="lt1"/>
          </a:fillRef>
          <a:effectRef idx="0">
            <a:schemeClr val="accent1"/>
          </a:effectRef>
          <a:fontRef idx="minor">
            <a:schemeClr val="dk1"/>
          </a:fontRef>
        </p:style>
        <p:txBody>
          <a:bodyPr>
            <a:normAutofit lnSpcReduction="10000"/>
          </a:bodyPr>
          <a:lstStyle/>
          <a:p>
            <a:pPr lvl="1"/>
            <a:r>
              <a:rPr lang="ja-JP" altLang="en-US" dirty="0"/>
              <a:t>業務とシステムでの分担は明確に</a:t>
            </a:r>
            <a:endParaRPr lang="en-US" altLang="ja-JP" dirty="0"/>
          </a:p>
          <a:p>
            <a:pPr lvl="2"/>
            <a:r>
              <a:rPr lang="ja-JP" altLang="en-US" dirty="0"/>
              <a:t>システムでできないことの許容</a:t>
            </a:r>
            <a:endParaRPr lang="en-US" altLang="ja-JP" dirty="0"/>
          </a:p>
          <a:p>
            <a:pPr lvl="3"/>
            <a:r>
              <a:rPr lang="ja-JP" altLang="en-US" dirty="0">
                <a:solidFill>
                  <a:srgbClr val="FF0000"/>
                </a:solidFill>
              </a:rPr>
              <a:t>業務で行わなければならないことの負荷の許容は大きな要件</a:t>
            </a:r>
            <a:endParaRPr lang="en-US" altLang="ja-JP" dirty="0">
              <a:solidFill>
                <a:srgbClr val="FF0000"/>
              </a:solidFill>
            </a:endParaRPr>
          </a:p>
          <a:p>
            <a:pPr lvl="2"/>
            <a:r>
              <a:rPr lang="ja-JP" altLang="en-US" dirty="0"/>
              <a:t>業務とシステムの分担は図式化して共有</a:t>
            </a:r>
            <a:endParaRPr lang="en-US" altLang="ja-JP" dirty="0"/>
          </a:p>
          <a:p>
            <a:pPr lvl="3"/>
            <a:r>
              <a:rPr lang="ja-JP" altLang="en-US" dirty="0">
                <a:solidFill>
                  <a:srgbClr val="FF0000"/>
                </a:solidFill>
              </a:rPr>
              <a:t>ユースケース図（人とシステムの役割</a:t>
            </a:r>
            <a:r>
              <a:rPr lang="ja-JP" altLang="en-US" dirty="0"/>
              <a:t>）</a:t>
            </a:r>
            <a:endParaRPr lang="en-US" altLang="ja-JP" dirty="0"/>
          </a:p>
          <a:p>
            <a:pPr lvl="1"/>
            <a:r>
              <a:rPr lang="ja-JP" altLang="en-US" dirty="0"/>
              <a:t>情報（データ）と機能の流れは明確に</a:t>
            </a:r>
            <a:endParaRPr lang="en-US" altLang="ja-JP" dirty="0"/>
          </a:p>
          <a:p>
            <a:pPr lvl="2"/>
            <a:r>
              <a:rPr lang="ja-JP" altLang="en-US" dirty="0"/>
              <a:t>機能情報関連図（情報と機能の流れ（サブシステムレベル））等で</a:t>
            </a:r>
            <a:endParaRPr lang="en-US" altLang="ja-JP" dirty="0"/>
          </a:p>
          <a:p>
            <a:pPr lvl="1"/>
            <a:r>
              <a:rPr lang="ja-JP" altLang="en-US" dirty="0">
                <a:solidFill>
                  <a:srgbClr val="FF0000"/>
                </a:solidFill>
              </a:rPr>
              <a:t>実施方法、実装方法は、システム化要件定義で</a:t>
            </a:r>
            <a:endParaRPr lang="en-US" altLang="ja-JP" dirty="0">
              <a:solidFill>
                <a:srgbClr val="FF0000"/>
              </a:solidFill>
            </a:endParaRPr>
          </a:p>
          <a:p>
            <a:pPr lvl="2"/>
            <a:r>
              <a:rPr lang="ja-JP" altLang="en-US" dirty="0"/>
              <a:t>システム化要件定義でサービス内容がぶれないように</a:t>
            </a:r>
            <a:endParaRPr lang="en-US" altLang="ja-JP" dirty="0"/>
          </a:p>
          <a:p>
            <a:r>
              <a:rPr lang="ja-JP" altLang="en-US" dirty="0"/>
              <a:t>進め方</a:t>
            </a:r>
            <a:endParaRPr lang="en-US" altLang="ja-JP" dirty="0"/>
          </a:p>
          <a:p>
            <a:pPr lvl="1"/>
            <a:r>
              <a:rPr lang="ja-JP" altLang="en-US" dirty="0"/>
              <a:t>サービス部門が主体となってサービスを想定</a:t>
            </a:r>
            <a:endParaRPr lang="en-US" altLang="ja-JP" dirty="0"/>
          </a:p>
          <a:p>
            <a:pPr lvl="1"/>
            <a:r>
              <a:rPr lang="ja-JP" altLang="en-US" dirty="0"/>
              <a:t>システム部門は最適化や実装の観点から助言する</a:t>
            </a:r>
            <a:endParaRPr lang="en-US" altLang="ja-JP" dirty="0"/>
          </a:p>
          <a:p>
            <a:pPr lvl="1"/>
            <a:endParaRPr lang="en-US" altLang="ja-JP" dirty="0"/>
          </a:p>
          <a:p>
            <a:pPr lvl="1"/>
            <a:endParaRPr lang="en-US" altLang="ja-JP" dirty="0"/>
          </a:p>
          <a:p>
            <a:endParaRPr kumimoji="1" lang="ja-JP" altLang="en-US" dirty="0"/>
          </a:p>
        </p:txBody>
      </p:sp>
      <p:sp>
        <p:nvSpPr>
          <p:cNvPr id="5" name="フッター プレースホルダ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Meiryo UI" panose="020B0604030504040204" pitchFamily="50" charset="-128"/>
              <a:ea typeface="Meiryo UI" panose="020B0604030504040204" pitchFamily="50" charset="-128"/>
              <a:cs typeface="+mn-cs"/>
            </a:endParaRPr>
          </a:p>
        </p:txBody>
      </p:sp>
      <p:sp>
        <p:nvSpPr>
          <p:cNvPr id="6" name="スライド番号プレースホルダ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2AED99-7FB4-404E-8A97-64753DCE42EC}" type="slidenum">
              <a:rPr kumimoji="0" lang="en-US" sz="1200" b="0" i="0" u="none" strike="noStrike" kern="1200" cap="none" spc="0" normalizeH="0" baseline="0" noProof="0" smtClean="0">
                <a:ln>
                  <a:noFill/>
                </a:ln>
                <a:solidFill>
                  <a:prstClr val="black">
                    <a:tint val="75000"/>
                  </a:prstClr>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Meiryo UI" panose="020B0604030504040204" pitchFamily="50" charset="-128"/>
              <a:ea typeface="Meiryo UI" panose="020B0604030504040204" pitchFamily="50" charset="-128"/>
              <a:cs typeface="+mn-cs"/>
            </a:endParaRPr>
          </a:p>
        </p:txBody>
      </p:sp>
      <p:sp>
        <p:nvSpPr>
          <p:cNvPr id="7" name="横巻き 6"/>
          <p:cNvSpPr/>
          <p:nvPr/>
        </p:nvSpPr>
        <p:spPr>
          <a:xfrm>
            <a:off x="8256240" y="209124"/>
            <a:ext cx="3700108" cy="770082"/>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・適正な調達のための留意点</a:t>
            </a:r>
            <a:endParaRPr kumimoji="1" lang="en-US" altLang="ja-JP"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741554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style>
          <a:lnRef idx="0">
            <a:schemeClr val="accent3"/>
          </a:lnRef>
          <a:fillRef idx="3">
            <a:schemeClr val="accent3"/>
          </a:fillRef>
          <a:effectRef idx="3">
            <a:schemeClr val="accent3"/>
          </a:effectRef>
          <a:fontRef idx="minor">
            <a:schemeClr val="lt1"/>
          </a:fontRef>
        </p:style>
        <p:txBody>
          <a:bodyPr/>
          <a:lstStyle/>
          <a:p>
            <a:r>
              <a:rPr lang="ja-JP" altLang="en-US" dirty="0"/>
              <a:t>情報システムの構築に必要なスキルと知識</a:t>
            </a:r>
            <a:endParaRPr kumimoji="1" lang="ja-JP" altLang="en-US" dirty="0"/>
          </a:p>
        </p:txBody>
      </p:sp>
    </p:spTree>
    <p:extLst>
      <p:ext uri="{BB962C8B-B14F-4D97-AF65-F5344CB8AC3E}">
        <p14:creationId xmlns:p14="http://schemas.microsoft.com/office/powerpoint/2010/main" val="1326144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1569720" y="0"/>
            <a:ext cx="9144000" cy="928670"/>
          </a:xfrm>
        </p:spPr>
        <p:txBody>
          <a:bodyPr>
            <a:noAutofit/>
          </a:bodyPr>
          <a:lstStyle/>
          <a:p>
            <a:r>
              <a:rPr lang="ja-JP" altLang="en-US" sz="3200" dirty="0"/>
              <a:t>システム開発及び人材育成・確保に関して</a:t>
            </a:r>
            <a:br>
              <a:rPr lang="en-US" altLang="ja-JP" sz="3200" dirty="0"/>
            </a:br>
            <a:r>
              <a:rPr lang="ja-JP" altLang="en-US" sz="3200" dirty="0"/>
              <a:t>政府の新しい方法論</a:t>
            </a:r>
          </a:p>
        </p:txBody>
      </p:sp>
      <p:sp>
        <p:nvSpPr>
          <p:cNvPr id="3" name="コンテンツ プレースホルダー 2"/>
          <p:cNvSpPr>
            <a:spLocks noGrp="1"/>
          </p:cNvSpPr>
          <p:nvPr>
            <p:ph idx="1"/>
          </p:nvPr>
        </p:nvSpPr>
        <p:spPr>
          <a:xfrm>
            <a:off x="451413" y="2680855"/>
            <a:ext cx="11250591" cy="3846628"/>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r>
              <a:rPr lang="ja-JP" altLang="en-US" sz="3200" dirty="0"/>
              <a:t>政府情報システムの整備及び管理 に関する標準ガイドライン</a:t>
            </a:r>
            <a:endParaRPr lang="en-US" altLang="ja-JP" sz="3200" dirty="0"/>
          </a:p>
          <a:p>
            <a:pPr lvl="1"/>
            <a:r>
              <a:rPr lang="ja-JP" altLang="en-US" dirty="0"/>
              <a:t>（</a:t>
            </a:r>
            <a:r>
              <a:rPr lang="en-US" altLang="ja-JP" dirty="0"/>
              <a:t>2014</a:t>
            </a:r>
            <a:r>
              <a:rPr lang="ja-JP" altLang="en-US" dirty="0"/>
              <a:t>年</a:t>
            </a:r>
            <a:r>
              <a:rPr lang="en-US" altLang="ja-JP" dirty="0"/>
              <a:t>12</a:t>
            </a:r>
            <a:r>
              <a:rPr lang="ja-JP" altLang="en-US" dirty="0"/>
              <a:t>月</a:t>
            </a:r>
            <a:r>
              <a:rPr lang="en-US" altLang="ja-JP" dirty="0"/>
              <a:t>3</a:t>
            </a:r>
            <a:r>
              <a:rPr lang="ja-JP" altLang="en-US" dirty="0"/>
              <a:t>日 各府省情報化統括責任者（</a:t>
            </a:r>
            <a:r>
              <a:rPr lang="en-US" altLang="ja-JP" dirty="0"/>
              <a:t>CIO</a:t>
            </a:r>
            <a:r>
              <a:rPr lang="ja-JP" altLang="en-US" dirty="0"/>
              <a:t>）連絡会議決定）</a:t>
            </a:r>
            <a:endParaRPr lang="en-US" altLang="ja-JP" dirty="0"/>
          </a:p>
          <a:p>
            <a:pPr lvl="2"/>
            <a:r>
              <a:rPr lang="ja-JP" altLang="en-US" dirty="0"/>
              <a:t>「政府情報システムの整備及び管理に関する標準ガイドライン」・「実務手引書」</a:t>
            </a:r>
            <a:br>
              <a:rPr lang="en-US" altLang="ja-JP" dirty="0"/>
            </a:br>
            <a:r>
              <a:rPr lang="en-US" altLang="ja-JP" dirty="0">
                <a:hlinkClick r:id="rId3"/>
              </a:rPr>
              <a:t>http://www.soumu.go.jp/main_sosiki/gyoukan/kanri/infosystem-guide.html</a:t>
            </a:r>
            <a:endParaRPr lang="en-US" altLang="ja-JP" dirty="0"/>
          </a:p>
          <a:p>
            <a:r>
              <a:rPr lang="ja-JP" altLang="en-US" dirty="0"/>
              <a:t> </a:t>
            </a:r>
            <a:r>
              <a:rPr lang="en-US" altLang="ja-JP" dirty="0" err="1"/>
              <a:t>i</a:t>
            </a:r>
            <a:r>
              <a:rPr lang="ja-JP" altLang="en-US" dirty="0"/>
              <a:t>コンピテンシ・ディクショナリ </a:t>
            </a:r>
            <a:endParaRPr lang="en-US" altLang="ja-JP" dirty="0"/>
          </a:p>
          <a:p>
            <a:pPr lvl="1"/>
            <a:r>
              <a:rPr lang="ja-JP" altLang="en-US" sz="2800" dirty="0"/>
              <a:t>新時代のビジネスモデルに求められるタスクやスキル、役割分担例</a:t>
            </a:r>
            <a:endParaRPr lang="en-US" altLang="ja-JP" sz="2800" dirty="0"/>
          </a:p>
          <a:p>
            <a:pPr lvl="1"/>
            <a:r>
              <a:rPr lang="ja-JP" altLang="en-US" sz="2800" dirty="0"/>
              <a:t>（</a:t>
            </a:r>
            <a:r>
              <a:rPr lang="en-US" altLang="ja-JP" sz="2800" dirty="0"/>
              <a:t>2015</a:t>
            </a:r>
            <a:r>
              <a:rPr lang="ja-JP" altLang="en-US" sz="2800" dirty="0"/>
              <a:t>年　情報処理振興機構）</a:t>
            </a:r>
            <a:endParaRPr lang="en-US" altLang="ja-JP" sz="2800" dirty="0"/>
          </a:p>
          <a:p>
            <a:pPr lvl="2"/>
            <a:r>
              <a:rPr lang="en-US" altLang="ja-JP" dirty="0" err="1"/>
              <a:t>i</a:t>
            </a:r>
            <a:r>
              <a:rPr lang="en-US" altLang="ja-JP" dirty="0"/>
              <a:t> </a:t>
            </a:r>
            <a:r>
              <a:rPr lang="ja-JP" altLang="en-US" dirty="0"/>
              <a:t>コンピテンシ ディクショナリ概要：</a:t>
            </a:r>
            <a:r>
              <a:rPr lang="en-US" altLang="ja-JP" dirty="0"/>
              <a:t> </a:t>
            </a:r>
            <a:r>
              <a:rPr lang="en-US" altLang="ja-JP" dirty="0">
                <a:hlinkClick r:id="rId4"/>
              </a:rPr>
              <a:t>https://www.ipa.go.jp/jinzai/hrd/i_competency_dictionary/icd.html</a:t>
            </a:r>
            <a:endParaRPr lang="en-US" altLang="ja-JP" dirty="0"/>
          </a:p>
          <a:p>
            <a:pPr lvl="2"/>
            <a:r>
              <a:rPr lang="en-US" altLang="ja-JP" dirty="0" err="1"/>
              <a:t>i</a:t>
            </a:r>
            <a:r>
              <a:rPr lang="en-US" altLang="ja-JP" dirty="0"/>
              <a:t> </a:t>
            </a:r>
            <a:r>
              <a:rPr lang="ja-JP" altLang="en-US" dirty="0"/>
              <a:t>コンピテンシ ディクショナリ</a:t>
            </a:r>
            <a:r>
              <a:rPr lang="en-US" altLang="ja-JP" dirty="0"/>
              <a:t>2015</a:t>
            </a:r>
            <a:r>
              <a:rPr lang="ja-JP" altLang="en-US" dirty="0"/>
              <a:t>：</a:t>
            </a:r>
            <a:r>
              <a:rPr lang="en-US" altLang="ja-JP" dirty="0"/>
              <a:t> </a:t>
            </a:r>
            <a:r>
              <a:rPr lang="en-US" altLang="ja-JP" dirty="0">
                <a:hlinkClick r:id="rId5"/>
              </a:rPr>
              <a:t>https://www.ipa.go.jp/jinzai/hrd/i_competency_dictionary/download.html</a:t>
            </a:r>
            <a:endParaRPr lang="en-US" altLang="ja-JP" dirty="0"/>
          </a:p>
        </p:txBody>
      </p:sp>
      <p:sp>
        <p:nvSpPr>
          <p:cNvPr id="5" name="フッター プレースホルダー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Meiryo UI" panose="020B0604030504040204" pitchFamily="50" charset="-128"/>
              <a:ea typeface="Meiryo UI" panose="020B0604030504040204" pitchFamily="50" charset="-128"/>
              <a:cs typeface="+mn-cs"/>
            </a:endParaRPr>
          </a:p>
        </p:txBody>
      </p:sp>
      <p:sp>
        <p:nvSpPr>
          <p:cNvPr id="6" name="スライド番号プレースホルダー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2AED99-7FB4-404E-8A97-64753DCE42EC}" type="slidenum">
              <a:rPr kumimoji="0" lang="en-US" sz="1200" b="0" i="0" u="none" strike="noStrike" kern="1200" cap="none" spc="0" normalizeH="0" baseline="0" noProof="0" smtClean="0">
                <a:ln>
                  <a:noFill/>
                </a:ln>
                <a:solidFill>
                  <a:prstClr val="black">
                    <a:tint val="75000"/>
                  </a:prstClr>
                </a:solidFill>
                <a:effectLst/>
                <a:uLnTx/>
                <a:uFillTx/>
                <a:latin typeface="Meiryo UI" panose="020B0604030504040204" pitchFamily="50" charset="-128"/>
                <a:ea typeface="Meiryo UI" panose="020B060403050404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Meiryo UI" panose="020B0604030504040204" pitchFamily="50" charset="-128"/>
              <a:ea typeface="Meiryo UI" panose="020B0604030504040204" pitchFamily="50" charset="-128"/>
              <a:cs typeface="+mn-cs"/>
            </a:endParaRPr>
          </a:p>
        </p:txBody>
      </p:sp>
      <p:sp>
        <p:nvSpPr>
          <p:cNvPr id="8" name="横巻き 7"/>
          <p:cNvSpPr/>
          <p:nvPr/>
        </p:nvSpPr>
        <p:spPr>
          <a:xfrm>
            <a:off x="1" y="1005840"/>
            <a:ext cx="12039600" cy="1442606"/>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政府機関に関しては、最適なシステム構築の方法論、実務者用の手引きは</a:t>
            </a:r>
            <a:r>
              <a:rPr kumimoji="1" lang="ja-JP" altLang="en-US" sz="1800" b="1" i="0" u="none" strike="noStrike" kern="1200" cap="none" spc="0" normalizeH="0" baseline="0" noProof="0" dirty="0" err="1">
                <a:ln>
                  <a:noFill/>
                </a:ln>
                <a:solidFill>
                  <a:srgbClr val="FF0000"/>
                </a:solidFill>
                <a:effectLst/>
                <a:uLnTx/>
                <a:uFillTx/>
                <a:latin typeface="Meiryo UI" panose="020B0604030504040204" pitchFamily="50" charset="-128"/>
                <a:ea typeface="Meiryo UI" panose="020B0604030504040204" pitchFamily="50" charset="-128"/>
                <a:cs typeface="+mn-cs"/>
              </a:rPr>
              <a:t>が</a:t>
            </a: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用意されている</a:t>
            </a:r>
            <a:endParaRPr kumimoji="1" lang="en-US" altLang="ja-JP"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また、システム構築のためのタスクと、それを担当する人が取捨選択して備えるべきスキル・知識がディクショナリの形で用意されている</a:t>
            </a:r>
            <a:endParaRPr kumimoji="1" lang="en-US" altLang="ja-JP"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これらを活用することが、効率的・効果的</a:t>
            </a:r>
            <a:endParaRPr kumimoji="1" lang="en-US" altLang="ja-JP"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457692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solidFill>
                  <a:srgbClr val="000000"/>
                </a:solidFill>
              </a:rPr>
              <a:t>業務遂行のタスクとスキル・知識の蓄積の関係 </a:t>
            </a:r>
            <a:endParaRPr kumimoji="1" lang="ja-JP" altLang="en-US" dirty="0"/>
          </a:p>
        </p:txBody>
      </p:sp>
      <p:sp>
        <p:nvSpPr>
          <p:cNvPr id="4" name="角丸四角形 3"/>
          <p:cNvSpPr/>
          <p:nvPr/>
        </p:nvSpPr>
        <p:spPr>
          <a:xfrm>
            <a:off x="4456386" y="1477362"/>
            <a:ext cx="2334232" cy="57981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・それぞれのタスクに必要な技能（スキル）</a:t>
            </a:r>
          </a:p>
        </p:txBody>
      </p:sp>
      <p:sp>
        <p:nvSpPr>
          <p:cNvPr id="5" name="角丸四角形 4"/>
          <p:cNvSpPr/>
          <p:nvPr/>
        </p:nvSpPr>
        <p:spPr>
          <a:xfrm>
            <a:off x="7080976" y="1482103"/>
            <a:ext cx="2529393" cy="6038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・それぞれのスキルの</a:t>
            </a:r>
            <a:r>
              <a:rPr kumimoji="1" lang="ja-JP" altLang="en-US" sz="1800" b="0" i="0" u="none" strike="noStrike" kern="1200" cap="none" spc="0" normalizeH="0" baseline="0" noProof="0" dirty="0" err="1">
                <a:ln>
                  <a:noFill/>
                </a:ln>
                <a:solidFill>
                  <a:prstClr val="black"/>
                </a:solidFill>
                <a:effectLst/>
                <a:uLnTx/>
                <a:uFillTx/>
                <a:latin typeface="Meiryo UI" panose="020B0604030504040204" pitchFamily="50" charset="-128"/>
                <a:ea typeface="Meiryo UI" panose="020B0604030504040204" pitchFamily="50" charset="-128"/>
                <a:cs typeface="+mn-cs"/>
              </a:rPr>
              <a:t>もととと</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なる知識（ノウハウ）</a:t>
            </a:r>
          </a:p>
        </p:txBody>
      </p:sp>
      <p:sp>
        <p:nvSpPr>
          <p:cNvPr id="9" name="四角形吹き出し 8"/>
          <p:cNvSpPr/>
          <p:nvPr/>
        </p:nvSpPr>
        <p:spPr>
          <a:xfrm>
            <a:off x="10636207" y="2792483"/>
            <a:ext cx="1540786" cy="1378687"/>
          </a:xfrm>
          <a:prstGeom prst="wedgeRectCallout">
            <a:avLst>
              <a:gd name="adj1" fmla="val 6240"/>
              <a:gd name="adj2" fmla="val 65431"/>
            </a:avLst>
          </a:prstGeom>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a:t>
            </a:r>
            <a:r>
              <a:rPr kumimoji="1" lang="en-US" altLang="ja-JP"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IT</a:t>
            </a:r>
            <a:r>
              <a:rPr kumimoji="1" lang="ja-JP" altLang="en-US"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パスポート」は社会人としての基礎的知識レベル</a:t>
            </a:r>
          </a:p>
        </p:txBody>
      </p:sp>
      <p:sp>
        <p:nvSpPr>
          <p:cNvPr id="11" name="円/楕円 10"/>
          <p:cNvSpPr/>
          <p:nvPr/>
        </p:nvSpPr>
        <p:spPr>
          <a:xfrm>
            <a:off x="801313" y="2480948"/>
            <a:ext cx="906869" cy="2321132"/>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事業目標達成</a:t>
            </a:r>
          </a:p>
        </p:txBody>
      </p:sp>
      <p:sp>
        <p:nvSpPr>
          <p:cNvPr id="12" name="角丸四角形 11"/>
          <p:cNvSpPr/>
          <p:nvPr/>
        </p:nvSpPr>
        <p:spPr>
          <a:xfrm>
            <a:off x="2378033" y="2130189"/>
            <a:ext cx="1199468" cy="374063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・事業毎のタスクプロフィールに沿って業務遂行</a:t>
            </a:r>
            <a:endParaRPr kumimoji="1" lang="en-US" altLang="ja-JP"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3" name="角丸四角形 12"/>
          <p:cNvSpPr/>
          <p:nvPr/>
        </p:nvSpPr>
        <p:spPr>
          <a:xfrm>
            <a:off x="4050365" y="2194604"/>
            <a:ext cx="1318048" cy="371518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網羅的</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なタスクディクショナリより</a:t>
            </a: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選択</a:t>
            </a:r>
          </a:p>
        </p:txBody>
      </p:sp>
      <p:sp>
        <p:nvSpPr>
          <p:cNvPr id="14" name="角丸四角形 13"/>
          <p:cNvSpPr/>
          <p:nvPr/>
        </p:nvSpPr>
        <p:spPr>
          <a:xfrm>
            <a:off x="5781320" y="2161244"/>
            <a:ext cx="1299655" cy="37406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網羅的</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なスキルディクショナリより</a:t>
            </a: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選択</a:t>
            </a:r>
          </a:p>
        </p:txBody>
      </p:sp>
      <p:sp>
        <p:nvSpPr>
          <p:cNvPr id="15" name="角丸四角形 14"/>
          <p:cNvSpPr/>
          <p:nvPr/>
        </p:nvSpPr>
        <p:spPr>
          <a:xfrm>
            <a:off x="7512276" y="2194604"/>
            <a:ext cx="1326923" cy="371518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網羅的</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な知識ディクショナリより</a:t>
            </a: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選択</a:t>
            </a:r>
          </a:p>
        </p:txBody>
      </p:sp>
      <p:sp>
        <p:nvSpPr>
          <p:cNvPr id="16" name="フローチャート: 磁気ディスク 15"/>
          <p:cNvSpPr/>
          <p:nvPr/>
        </p:nvSpPr>
        <p:spPr>
          <a:xfrm>
            <a:off x="9400483" y="2185871"/>
            <a:ext cx="1149131" cy="1865969"/>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・知識情報基盤（知識データベース）</a:t>
            </a:r>
          </a:p>
        </p:txBody>
      </p:sp>
      <p:sp>
        <p:nvSpPr>
          <p:cNvPr id="17" name="左矢印 16"/>
          <p:cNvSpPr/>
          <p:nvPr/>
        </p:nvSpPr>
        <p:spPr>
          <a:xfrm>
            <a:off x="6980789" y="2551752"/>
            <a:ext cx="2491373" cy="1025158"/>
          </a:xfrm>
          <a:prstGeom prst="leftArrow">
            <a:avLst/>
          </a:prstGeom>
        </p:spPr>
        <p:style>
          <a:lnRef idx="3">
            <a:schemeClr val="lt1"/>
          </a:lnRef>
          <a:fillRef idx="1">
            <a:schemeClr val="dk1"/>
          </a:fillRef>
          <a:effectRef idx="1">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研修・自己啓発</a:t>
            </a:r>
          </a:p>
        </p:txBody>
      </p:sp>
      <p:sp>
        <p:nvSpPr>
          <p:cNvPr id="18" name="U ターン矢印 17"/>
          <p:cNvSpPr/>
          <p:nvPr/>
        </p:nvSpPr>
        <p:spPr>
          <a:xfrm flipV="1">
            <a:off x="2627586" y="5603889"/>
            <a:ext cx="4225192" cy="1066232"/>
          </a:xfrm>
          <a:prstGeom prst="uturnArrow">
            <a:avLst>
              <a:gd name="adj1" fmla="val 30814"/>
              <a:gd name="adj2" fmla="val 25000"/>
              <a:gd name="adj3" fmla="val 25986"/>
              <a:gd name="adj4" fmla="val 50650"/>
              <a:gd name="adj5" fmla="val 100000"/>
            </a:avLst>
          </a:prstGeom>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1" name="正方形/長方形 20"/>
          <p:cNvSpPr/>
          <p:nvPr/>
        </p:nvSpPr>
        <p:spPr>
          <a:xfrm>
            <a:off x="2745886" y="6342989"/>
            <a:ext cx="3988592"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タスクの遂行を通じてスキル習得（</a:t>
            </a:r>
            <a:r>
              <a:rPr kumimoji="1" lang="en-US" altLang="ja-JP"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OJT</a:t>
            </a:r>
            <a:r>
              <a:rPr kumimoji="1" lang="ja-JP" altLang="en-US"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a:t>
            </a:r>
          </a:p>
        </p:txBody>
      </p:sp>
      <p:sp>
        <p:nvSpPr>
          <p:cNvPr id="23" name="右矢印 22"/>
          <p:cNvSpPr/>
          <p:nvPr/>
        </p:nvSpPr>
        <p:spPr>
          <a:xfrm flipH="1">
            <a:off x="3521781" y="2596196"/>
            <a:ext cx="2214845" cy="10453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スキルを活用して業務遂行</a:t>
            </a:r>
          </a:p>
        </p:txBody>
      </p:sp>
      <p:sp>
        <p:nvSpPr>
          <p:cNvPr id="6" name="角丸四角形 5"/>
          <p:cNvSpPr/>
          <p:nvPr/>
        </p:nvSpPr>
        <p:spPr>
          <a:xfrm>
            <a:off x="0" y="5750960"/>
            <a:ext cx="2627585" cy="98257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・業務では、的確に判断し、指示できる</a:t>
            </a: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必要最低限</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のスキル・知識があれば</a:t>
            </a:r>
          </a:p>
        </p:txBody>
      </p:sp>
      <p:sp>
        <p:nvSpPr>
          <p:cNvPr id="24" name="右矢印 23"/>
          <p:cNvSpPr/>
          <p:nvPr/>
        </p:nvSpPr>
        <p:spPr>
          <a:xfrm flipH="1">
            <a:off x="1693434" y="3157214"/>
            <a:ext cx="783030" cy="6492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6" name="角丸四角形 25"/>
          <p:cNvSpPr/>
          <p:nvPr/>
        </p:nvSpPr>
        <p:spPr>
          <a:xfrm>
            <a:off x="10976545" y="4389684"/>
            <a:ext cx="1199468" cy="229406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スキル・知識レベルの認定は、情報処理技術者試験棟</a:t>
            </a:r>
          </a:p>
        </p:txBody>
      </p:sp>
      <p:sp>
        <p:nvSpPr>
          <p:cNvPr id="28" name="角丸四角形 27"/>
          <p:cNvSpPr/>
          <p:nvPr/>
        </p:nvSpPr>
        <p:spPr>
          <a:xfrm>
            <a:off x="5736626" y="4715217"/>
            <a:ext cx="3102574" cy="982573"/>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スキル・知識の蓄積と活用</a:t>
            </a:r>
          </a:p>
        </p:txBody>
      </p:sp>
      <p:sp>
        <p:nvSpPr>
          <p:cNvPr id="29" name="角丸四角形 28"/>
          <p:cNvSpPr/>
          <p:nvPr/>
        </p:nvSpPr>
        <p:spPr>
          <a:xfrm>
            <a:off x="3820897" y="4759712"/>
            <a:ext cx="1717027" cy="98257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実施するタスク</a:t>
            </a:r>
          </a:p>
        </p:txBody>
      </p:sp>
      <p:sp>
        <p:nvSpPr>
          <p:cNvPr id="30" name="角丸四角形 29"/>
          <p:cNvSpPr/>
          <p:nvPr/>
        </p:nvSpPr>
        <p:spPr>
          <a:xfrm>
            <a:off x="1947486" y="4759712"/>
            <a:ext cx="1717027" cy="98257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実施するタスク・関連するタスクの集合</a:t>
            </a:r>
          </a:p>
        </p:txBody>
      </p:sp>
      <p:sp>
        <p:nvSpPr>
          <p:cNvPr id="35" name="曲折矢印 34"/>
          <p:cNvSpPr/>
          <p:nvPr/>
        </p:nvSpPr>
        <p:spPr>
          <a:xfrm rot="16200000" flipV="1">
            <a:off x="7339867" y="3649598"/>
            <a:ext cx="2543120" cy="3564922"/>
          </a:xfrm>
          <a:prstGeom prst="bentArrow">
            <a:avLst>
              <a:gd name="adj1" fmla="val 11731"/>
              <a:gd name="adj2" fmla="val 18325"/>
              <a:gd name="adj3" fmla="val 16011"/>
              <a:gd name="adj4" fmla="val 43750"/>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37" name="正方形/長方形 36"/>
          <p:cNvSpPr/>
          <p:nvPr/>
        </p:nvSpPr>
        <p:spPr>
          <a:xfrm>
            <a:off x="7400810" y="6342989"/>
            <a:ext cx="309411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FE02EC"/>
                </a:solidFill>
                <a:effectLst/>
                <a:uLnTx/>
                <a:uFillTx/>
                <a:latin typeface="Meiryo UI" panose="020B0604030504040204" pitchFamily="50" charset="-128"/>
                <a:ea typeface="Meiryo UI" panose="020B0604030504040204" pitchFamily="50" charset="-128"/>
                <a:cs typeface="+mn-cs"/>
              </a:rPr>
              <a:t>新たに創造された知識・ノウハウ</a:t>
            </a:r>
          </a:p>
        </p:txBody>
      </p:sp>
      <p:sp>
        <p:nvSpPr>
          <p:cNvPr id="31" name="四角形吹き出し 30"/>
          <p:cNvSpPr/>
          <p:nvPr/>
        </p:nvSpPr>
        <p:spPr>
          <a:xfrm>
            <a:off x="8711745" y="5446791"/>
            <a:ext cx="2120563" cy="779881"/>
          </a:xfrm>
          <a:prstGeom prst="wedgeRectCallout">
            <a:avLst>
              <a:gd name="adj1" fmla="val 56843"/>
              <a:gd name="adj2" fmla="val -85457"/>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・試験では、あるレベルでのスキル・知識の</a:t>
            </a: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網羅性</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を求められる</a:t>
            </a:r>
          </a:p>
        </p:txBody>
      </p:sp>
      <p:sp>
        <p:nvSpPr>
          <p:cNvPr id="43" name="四角形吹き出し 42"/>
          <p:cNvSpPr/>
          <p:nvPr/>
        </p:nvSpPr>
        <p:spPr>
          <a:xfrm>
            <a:off x="9900727" y="1354853"/>
            <a:ext cx="2291273" cy="825634"/>
          </a:xfrm>
          <a:prstGeom prst="wedgeRectCallout">
            <a:avLst>
              <a:gd name="adj1" fmla="val -32478"/>
              <a:gd name="adj2" fmla="val 77249"/>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書籍・論文</a:t>
            </a:r>
            <a:r>
              <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研修教材</a:t>
            </a:r>
            <a:r>
              <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レファレンス事例</a:t>
            </a:r>
            <a:r>
              <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各種</a:t>
            </a:r>
            <a:r>
              <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DB, Web</a:t>
            </a: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情報</a:t>
            </a:r>
            <a:r>
              <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400" b="0" i="0" u="none" strike="noStrike" kern="1200" cap="none" spc="0" normalizeH="0" baseline="0" noProof="0" dirty="0">
                <a:ln>
                  <a:noFill/>
                </a:ln>
                <a:solidFill>
                  <a:srgbClr val="FE02EC"/>
                </a:solidFill>
                <a:effectLst/>
                <a:uLnTx/>
                <a:uFillTx/>
                <a:latin typeface="Meiryo UI" panose="020B0604030504040204" pitchFamily="50" charset="-128"/>
                <a:ea typeface="Meiryo UI" panose="020B0604030504040204" pitchFamily="50" charset="-128"/>
                <a:cs typeface="+mn-cs"/>
              </a:rPr>
              <a:t>自ら創造した知識</a:t>
            </a:r>
          </a:p>
        </p:txBody>
      </p:sp>
      <p:sp>
        <p:nvSpPr>
          <p:cNvPr id="32" name="横巻き 31"/>
          <p:cNvSpPr/>
          <p:nvPr/>
        </p:nvSpPr>
        <p:spPr>
          <a:xfrm>
            <a:off x="8112011" y="471306"/>
            <a:ext cx="3894388" cy="1142758"/>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・現在の職務に必要なスキル・知識を選択的に習得し、最終的に網羅性に確保する実践的なアプローチ</a:t>
            </a:r>
          </a:p>
        </p:txBody>
      </p:sp>
      <p:sp>
        <p:nvSpPr>
          <p:cNvPr id="33" name="角丸四角形 32"/>
          <p:cNvSpPr/>
          <p:nvPr/>
        </p:nvSpPr>
        <p:spPr>
          <a:xfrm>
            <a:off x="1380415" y="1292737"/>
            <a:ext cx="2806000" cy="98257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網羅的</a:t>
            </a: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なシステム調達標準</a:t>
            </a:r>
            <a:endPar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・「政府情報システムの整備及び管理に関するガイドライン」</a:t>
            </a:r>
          </a:p>
        </p:txBody>
      </p:sp>
      <p:sp>
        <p:nvSpPr>
          <p:cNvPr id="34" name="角丸四角形 33"/>
          <p:cNvSpPr/>
          <p:nvPr/>
        </p:nvSpPr>
        <p:spPr>
          <a:xfrm>
            <a:off x="123807" y="661116"/>
            <a:ext cx="2622079" cy="69373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網羅的</a:t>
            </a: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なシステム開発標準</a:t>
            </a:r>
            <a:endPar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・「共通フレーム</a:t>
            </a:r>
            <a:r>
              <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2013</a:t>
            </a:r>
            <a:r>
              <a:rPr kumimoji="1" lang="ja-JP" altLang="en-US"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en-US" altLang="ja-JP" sz="16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3" name="屈折矢印 2"/>
          <p:cNvSpPr/>
          <p:nvPr/>
        </p:nvSpPr>
        <p:spPr>
          <a:xfrm rot="5400000">
            <a:off x="700438" y="1413800"/>
            <a:ext cx="592245" cy="63446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36" name="屈折矢印 35"/>
          <p:cNvSpPr/>
          <p:nvPr/>
        </p:nvSpPr>
        <p:spPr>
          <a:xfrm rot="5400000">
            <a:off x="1651363" y="2278965"/>
            <a:ext cx="592245" cy="63446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38" name="テキスト ボックス 37"/>
          <p:cNvSpPr txBox="1"/>
          <p:nvPr/>
        </p:nvSpPr>
        <p:spPr>
          <a:xfrm>
            <a:off x="0" y="0"/>
            <a:ext cx="907649" cy="369332"/>
          </a:xfrm>
          <a:prstGeom prst="rect">
            <a:avLst/>
          </a:prstGeom>
          <a:noFill/>
          <a:ln>
            <a:solidFill>
              <a:srgbClr val="FF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rPr>
              <a:t>2018</a:t>
            </a:r>
            <a:r>
              <a:rPr kumimoji="1" lang="ja-JP" altLang="en-US"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50" charset="-128"/>
                <a:cs typeface="+mn-cs"/>
              </a:rPr>
              <a:t>年</a:t>
            </a:r>
          </a:p>
        </p:txBody>
      </p:sp>
    </p:spTree>
    <p:extLst>
      <p:ext uri="{BB962C8B-B14F-4D97-AF65-F5344CB8AC3E}">
        <p14:creationId xmlns:p14="http://schemas.microsoft.com/office/powerpoint/2010/main" val="766977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円柱 8"/>
          <p:cNvSpPr/>
          <p:nvPr/>
        </p:nvSpPr>
        <p:spPr>
          <a:xfrm>
            <a:off x="4570984" y="2167826"/>
            <a:ext cx="4052486" cy="4581974"/>
          </a:xfrm>
          <a:prstGeom prst="can">
            <a:avLst>
              <a:gd name="adj" fmla="val 5617"/>
            </a:avLst>
          </a:prstGeom>
        </p:spPr>
        <p:style>
          <a:lnRef idx="1">
            <a:schemeClr val="accent2"/>
          </a:lnRef>
          <a:fillRef idx="2">
            <a:schemeClr val="accent2"/>
          </a:fillRef>
          <a:effectRef idx="1">
            <a:schemeClr val="accent2"/>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prstClr val="black"/>
                </a:solidFill>
                <a:effectLst/>
                <a:uLnTx/>
                <a:uFillTx/>
                <a:latin typeface="Meiryo UI" panose="020B0604030504040204" pitchFamily="50" charset="-128"/>
                <a:ea typeface="Meiryo UI" panose="020B0604030504040204" pitchFamily="50" charset="-128"/>
                <a:cs typeface="+mn-cs"/>
              </a:rPr>
              <a:t>i</a:t>
            </a: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コンピテンシ・ディクショナリ</a:t>
            </a:r>
            <a:r>
              <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網羅的辞書</a:t>
            </a:r>
            <a:r>
              <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p:txBody>
      </p:sp>
      <p:sp>
        <p:nvSpPr>
          <p:cNvPr id="11" name="角丸四角形 10"/>
          <p:cNvSpPr/>
          <p:nvPr/>
        </p:nvSpPr>
        <p:spPr>
          <a:xfrm>
            <a:off x="6036208" y="2712736"/>
            <a:ext cx="1642127" cy="3844180"/>
          </a:xfrm>
          <a:prstGeom prst="roundRect">
            <a:avLst>
              <a:gd name="adj" fmla="val 0"/>
            </a:avLst>
          </a:prstGeom>
        </p:spPr>
        <p:style>
          <a:lnRef idx="1">
            <a:schemeClr val="accent6"/>
          </a:lnRef>
          <a:fillRef idx="2">
            <a:schemeClr val="accent6"/>
          </a:fillRef>
          <a:effectRef idx="1">
            <a:schemeClr val="accent6"/>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スキル・ディクショナリ</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2" name="角丸四角形 11"/>
          <p:cNvSpPr/>
          <p:nvPr/>
        </p:nvSpPr>
        <p:spPr>
          <a:xfrm>
            <a:off x="7885570" y="2693912"/>
            <a:ext cx="934044" cy="3844180"/>
          </a:xfrm>
          <a:prstGeom prst="roundRect">
            <a:avLst>
              <a:gd name="adj" fmla="val 0"/>
            </a:avLst>
          </a:prstGeom>
        </p:spPr>
        <p:style>
          <a:lnRef idx="1">
            <a:schemeClr val="accent6"/>
          </a:lnRef>
          <a:fillRef idx="2">
            <a:schemeClr val="accent6"/>
          </a:fillRef>
          <a:effectRef idx="1">
            <a:schemeClr val="accent6"/>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知識項目</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71" name="角丸四角形 70"/>
          <p:cNvSpPr/>
          <p:nvPr/>
        </p:nvSpPr>
        <p:spPr>
          <a:xfrm>
            <a:off x="285750" y="1285696"/>
            <a:ext cx="4008404" cy="5349986"/>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例：知識の集約と提供業務</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タスクプロフィール</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 name="タイトル 1"/>
          <p:cNvSpPr>
            <a:spLocks noGrp="1"/>
          </p:cNvSpPr>
          <p:nvPr>
            <p:ph type="title"/>
          </p:nvPr>
        </p:nvSpPr>
        <p:spPr>
          <a:xfrm>
            <a:off x="81280" y="34608"/>
            <a:ext cx="10312376" cy="957373"/>
          </a:xfrm>
        </p:spPr>
        <p:txBody>
          <a:bodyPr>
            <a:noAutofit/>
          </a:bodyPr>
          <a:lstStyle/>
          <a:p>
            <a:r>
              <a:rPr kumimoji="1" lang="ja-JP" altLang="en-US" sz="3200" dirty="0"/>
              <a:t>政府の標準ガイドライン</a:t>
            </a:r>
            <a:r>
              <a:rPr kumimoji="1" lang="en-US" altLang="ja-JP" sz="3200" dirty="0"/>
              <a:t>/</a:t>
            </a:r>
            <a:r>
              <a:rPr kumimoji="1" lang="en-US" altLang="ja-JP" sz="3200" dirty="0" err="1"/>
              <a:t>i</a:t>
            </a:r>
            <a:r>
              <a:rPr kumimoji="1" lang="ja-JP" altLang="en-US" sz="3200" dirty="0"/>
              <a:t>コンピテンシ・</a:t>
            </a:r>
            <a:r>
              <a:rPr lang="ja-JP" altLang="en-US" sz="3200" dirty="0"/>
              <a:t>ディクショナリを活用した</a:t>
            </a:r>
            <a:br>
              <a:rPr lang="en-US" altLang="ja-JP" sz="3200" dirty="0"/>
            </a:br>
            <a:r>
              <a:rPr lang="ja-JP" altLang="en-US" sz="3200" dirty="0"/>
              <a:t>業務の遂行と</a:t>
            </a:r>
            <a:r>
              <a:rPr kumimoji="1" lang="ja-JP" altLang="en-US" sz="3200" dirty="0"/>
              <a:t>スキル・知識の選択的習得</a:t>
            </a:r>
          </a:p>
        </p:txBody>
      </p:sp>
      <p:sp>
        <p:nvSpPr>
          <p:cNvPr id="3" name="角丸四角形 2"/>
          <p:cNvSpPr/>
          <p:nvPr/>
        </p:nvSpPr>
        <p:spPr>
          <a:xfrm>
            <a:off x="2422744" y="2011985"/>
            <a:ext cx="1778891" cy="4560203"/>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政府標準ガイドライン</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4" name="角丸四角形 3"/>
          <p:cNvSpPr/>
          <p:nvPr/>
        </p:nvSpPr>
        <p:spPr>
          <a:xfrm>
            <a:off x="457015" y="2104576"/>
            <a:ext cx="1778891" cy="4374281"/>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固有業務</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（例：知識インフラ）</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角丸四角形 4"/>
          <p:cNvSpPr/>
          <p:nvPr/>
        </p:nvSpPr>
        <p:spPr>
          <a:xfrm>
            <a:off x="530059" y="2658966"/>
            <a:ext cx="1612237" cy="777345"/>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知識利活用</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21" name="角丸四角形 120"/>
          <p:cNvSpPr/>
          <p:nvPr/>
        </p:nvSpPr>
        <p:spPr>
          <a:xfrm>
            <a:off x="6155819" y="3061419"/>
            <a:ext cx="1388404" cy="1073109"/>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vert="eaVert" lIns="0" rtlCol="0" anchor="b"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メソドロジ</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6" name="角丸四角形 5"/>
          <p:cNvSpPr/>
          <p:nvPr/>
        </p:nvSpPr>
        <p:spPr>
          <a:xfrm>
            <a:off x="540343" y="3599534"/>
            <a:ext cx="1612237" cy="1665282"/>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知識創造</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7" name="角丸四角形 6"/>
          <p:cNvSpPr/>
          <p:nvPr/>
        </p:nvSpPr>
        <p:spPr>
          <a:xfrm>
            <a:off x="540343" y="5483164"/>
            <a:ext cx="1612237" cy="777345"/>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恒久的保存</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8" name="角丸四角形 7"/>
          <p:cNvSpPr/>
          <p:nvPr/>
        </p:nvSpPr>
        <p:spPr>
          <a:xfrm>
            <a:off x="641029" y="4514920"/>
            <a:ext cx="1390296" cy="623509"/>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創造支援</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 name="角丸四角形 9"/>
          <p:cNvSpPr/>
          <p:nvPr/>
        </p:nvSpPr>
        <p:spPr>
          <a:xfrm>
            <a:off x="4678673" y="2678336"/>
            <a:ext cx="1328291" cy="3844180"/>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タスク・ディクショナリ</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4" name="角丸四角形 13"/>
          <p:cNvSpPr/>
          <p:nvPr/>
        </p:nvSpPr>
        <p:spPr>
          <a:xfrm>
            <a:off x="8975933" y="2167761"/>
            <a:ext cx="3171485" cy="4603517"/>
          </a:xfrm>
          <a:prstGeom prst="roundRect">
            <a:avLst>
              <a:gd name="adj" fmla="val 0"/>
            </a:avLst>
          </a:prstGeom>
        </p:spPr>
        <p:style>
          <a:lnRef idx="1">
            <a:schemeClr val="dk1"/>
          </a:lnRef>
          <a:fillRef idx="2">
            <a:schemeClr val="dk1"/>
          </a:fillRef>
          <a:effectRef idx="1">
            <a:schemeClr val="dk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情報処理技術者試験</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5" name="角丸四角形 14"/>
          <p:cNvSpPr/>
          <p:nvPr/>
        </p:nvSpPr>
        <p:spPr>
          <a:xfrm>
            <a:off x="9017909" y="2384345"/>
            <a:ext cx="1039188" cy="4251335"/>
          </a:xfrm>
          <a:prstGeom prst="roundRect">
            <a:avLst>
              <a:gd name="adj" fmla="val 0"/>
            </a:avLst>
          </a:prstGeom>
        </p:spPr>
        <p:style>
          <a:lnRef idx="0">
            <a:schemeClr val="dk1"/>
          </a:lnRef>
          <a:fillRef idx="3">
            <a:schemeClr val="dk1"/>
          </a:fillRef>
          <a:effectRef idx="3">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IT</a:t>
            </a:r>
            <a:r>
              <a:rPr kumimoji="1" lang="ja-JP" altLang="en-US" sz="105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パスポート</a:t>
            </a:r>
            <a:endParaRPr kumimoji="1" lang="en-US" altLang="ja-JP" sz="105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情報セキュリティマネジメント</a:t>
            </a:r>
            <a:endParaRPr kumimoji="1" lang="en-US" altLang="ja-JP" sz="105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6" name="角丸四角形 15"/>
          <p:cNvSpPr/>
          <p:nvPr/>
        </p:nvSpPr>
        <p:spPr>
          <a:xfrm>
            <a:off x="10084376" y="2370402"/>
            <a:ext cx="618560" cy="4201785"/>
          </a:xfrm>
          <a:prstGeom prst="roundRect">
            <a:avLst>
              <a:gd name="adj" fmla="val 0"/>
            </a:avLst>
          </a:prstGeom>
        </p:spPr>
        <p:style>
          <a:lnRef idx="0">
            <a:schemeClr val="dk1"/>
          </a:lnRef>
          <a:fillRef idx="3">
            <a:schemeClr val="dk1"/>
          </a:fillRef>
          <a:effectRef idx="3">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基礎情報技術者</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7" name="角丸四角形 16"/>
          <p:cNvSpPr/>
          <p:nvPr/>
        </p:nvSpPr>
        <p:spPr>
          <a:xfrm>
            <a:off x="10758451" y="2369513"/>
            <a:ext cx="624416" cy="4266168"/>
          </a:xfrm>
          <a:prstGeom prst="roundRect">
            <a:avLst>
              <a:gd name="adj" fmla="val 0"/>
            </a:avLst>
          </a:prstGeom>
        </p:spPr>
        <p:style>
          <a:lnRef idx="0">
            <a:schemeClr val="dk1"/>
          </a:lnRef>
          <a:fillRef idx="3">
            <a:schemeClr val="dk1"/>
          </a:fillRef>
          <a:effectRef idx="3">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応用情報技術者</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8" name="角丸四角形 17"/>
          <p:cNvSpPr/>
          <p:nvPr/>
        </p:nvSpPr>
        <p:spPr>
          <a:xfrm>
            <a:off x="11410146" y="2379688"/>
            <a:ext cx="696456" cy="349924"/>
          </a:xfrm>
          <a:prstGeom prst="roundRect">
            <a:avLst>
              <a:gd name="adj" fmla="val 0"/>
            </a:avLst>
          </a:prstGeom>
        </p:spPr>
        <p:style>
          <a:lnRef idx="0">
            <a:schemeClr val="dk1"/>
          </a:lnRef>
          <a:fillRef idx="3">
            <a:schemeClr val="dk1"/>
          </a:fillRef>
          <a:effectRef idx="3">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IT</a:t>
            </a: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ストラテジ</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9" name="角丸四角形 18"/>
          <p:cNvSpPr/>
          <p:nvPr/>
        </p:nvSpPr>
        <p:spPr>
          <a:xfrm>
            <a:off x="2549271" y="1617192"/>
            <a:ext cx="1545307" cy="295183"/>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戦略企画</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0" name="角丸四角形 19"/>
          <p:cNvSpPr/>
          <p:nvPr/>
        </p:nvSpPr>
        <p:spPr>
          <a:xfrm>
            <a:off x="2557409" y="2312935"/>
            <a:ext cx="1545307" cy="222565"/>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企画</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1" name="角丸四角形 20"/>
          <p:cNvSpPr/>
          <p:nvPr/>
        </p:nvSpPr>
        <p:spPr>
          <a:xfrm>
            <a:off x="2549271" y="2612590"/>
            <a:ext cx="1545307" cy="234044"/>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プロジェクト管理</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2" name="角丸四角形 21"/>
          <p:cNvSpPr/>
          <p:nvPr/>
        </p:nvSpPr>
        <p:spPr>
          <a:xfrm>
            <a:off x="2516233" y="2891970"/>
            <a:ext cx="1545307" cy="212820"/>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業務・サービス要件定義</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3" name="角丸四角形 22"/>
          <p:cNvSpPr/>
          <p:nvPr/>
        </p:nvSpPr>
        <p:spPr>
          <a:xfrm>
            <a:off x="2516233" y="3486104"/>
            <a:ext cx="1545307" cy="279201"/>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システム化要件定義</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4" name="角丸四角形 23"/>
          <p:cNvSpPr/>
          <p:nvPr/>
        </p:nvSpPr>
        <p:spPr>
          <a:xfrm>
            <a:off x="2557408" y="3180917"/>
            <a:ext cx="1545307" cy="212415"/>
          </a:xfrm>
          <a:prstGeom prst="roundRect">
            <a:avLst>
              <a:gd name="adj" fmla="val 0"/>
            </a:avLst>
          </a:prstGeom>
        </p:spPr>
        <p:style>
          <a:lnRef idx="1">
            <a:schemeClr val="accent2"/>
          </a:lnRef>
          <a:fillRef idx="3">
            <a:schemeClr val="accent2"/>
          </a:fillRef>
          <a:effectRef idx="2">
            <a:schemeClr val="accent2"/>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予算要求</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5" name="角丸四角形 24"/>
          <p:cNvSpPr/>
          <p:nvPr/>
        </p:nvSpPr>
        <p:spPr>
          <a:xfrm>
            <a:off x="2516233" y="3870672"/>
            <a:ext cx="1545307" cy="213538"/>
          </a:xfrm>
          <a:prstGeom prst="roundRect">
            <a:avLst>
              <a:gd name="adj" fmla="val 0"/>
            </a:avLst>
          </a:prstGeom>
        </p:spPr>
        <p:style>
          <a:lnRef idx="1">
            <a:schemeClr val="accent2"/>
          </a:lnRef>
          <a:fillRef idx="3">
            <a:schemeClr val="accent2"/>
          </a:fillRef>
          <a:effectRef idx="2">
            <a:schemeClr val="accent2"/>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調達</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6" name="角丸四角形 25"/>
          <p:cNvSpPr/>
          <p:nvPr/>
        </p:nvSpPr>
        <p:spPr>
          <a:xfrm>
            <a:off x="2481671" y="4169832"/>
            <a:ext cx="1545307" cy="212603"/>
          </a:xfrm>
          <a:prstGeom prst="roundRect">
            <a:avLst>
              <a:gd name="adj" fmla="val 0"/>
            </a:avLst>
          </a:prstGeom>
        </p:spPr>
        <p:style>
          <a:lnRef idx="1">
            <a:schemeClr val="accent2"/>
          </a:lnRef>
          <a:fillRef idx="3">
            <a:schemeClr val="accent2"/>
          </a:fillRef>
          <a:effectRef idx="2">
            <a:schemeClr val="accent2"/>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契約</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7" name="角丸四角形 26"/>
          <p:cNvSpPr/>
          <p:nvPr/>
        </p:nvSpPr>
        <p:spPr>
          <a:xfrm>
            <a:off x="2539535" y="4469852"/>
            <a:ext cx="1545307" cy="212603"/>
          </a:xfrm>
          <a:prstGeom prst="roundRect">
            <a:avLst>
              <a:gd name="adj" fmla="val 0"/>
            </a:avLst>
          </a:prstGeom>
        </p:spPr>
        <p:style>
          <a:lnRef idx="1">
            <a:schemeClr val="accent6"/>
          </a:lnRef>
          <a:fillRef idx="3">
            <a:schemeClr val="accent6"/>
          </a:fillRef>
          <a:effectRef idx="2">
            <a:schemeClr val="accent6"/>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設計</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8" name="角丸四角形 27"/>
          <p:cNvSpPr/>
          <p:nvPr/>
        </p:nvSpPr>
        <p:spPr>
          <a:xfrm>
            <a:off x="2571758" y="4744725"/>
            <a:ext cx="1545307" cy="212603"/>
          </a:xfrm>
          <a:prstGeom prst="roundRect">
            <a:avLst>
              <a:gd name="adj" fmla="val 0"/>
            </a:avLst>
          </a:prstGeom>
        </p:spPr>
        <p:style>
          <a:lnRef idx="1">
            <a:schemeClr val="accent6"/>
          </a:lnRef>
          <a:fillRef idx="3">
            <a:schemeClr val="accent6"/>
          </a:fillRef>
          <a:effectRef idx="2">
            <a:schemeClr val="accent6"/>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開発・テスト「</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9" name="角丸四角形 28"/>
          <p:cNvSpPr/>
          <p:nvPr/>
        </p:nvSpPr>
        <p:spPr>
          <a:xfrm>
            <a:off x="2571758" y="5050682"/>
            <a:ext cx="1545307" cy="212603"/>
          </a:xfrm>
          <a:prstGeom prst="roundRect">
            <a:avLst>
              <a:gd name="adj" fmla="val 0"/>
            </a:avLst>
          </a:prstGeom>
        </p:spPr>
        <p:style>
          <a:lnRef idx="1">
            <a:schemeClr val="accent2"/>
          </a:lnRef>
          <a:fillRef idx="3">
            <a:schemeClr val="accent2"/>
          </a:fillRef>
          <a:effectRef idx="2">
            <a:schemeClr val="accent2"/>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検査（検収）</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30" name="角丸四角形 29"/>
          <p:cNvSpPr/>
          <p:nvPr/>
        </p:nvSpPr>
        <p:spPr>
          <a:xfrm>
            <a:off x="2557407" y="5352172"/>
            <a:ext cx="1545307" cy="212603"/>
          </a:xfrm>
          <a:prstGeom prst="roundRect">
            <a:avLst>
              <a:gd name="adj" fmla="val 0"/>
            </a:avLst>
          </a:prstGeom>
        </p:spPr>
        <p:style>
          <a:lnRef idx="1">
            <a:schemeClr val="dk1"/>
          </a:lnRef>
          <a:fillRef idx="3">
            <a:schemeClr val="dk1"/>
          </a:fillRef>
          <a:effectRef idx="2">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運用開始準備</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31" name="角丸四角形 30"/>
          <p:cNvSpPr/>
          <p:nvPr/>
        </p:nvSpPr>
        <p:spPr>
          <a:xfrm>
            <a:off x="2549567" y="5636360"/>
            <a:ext cx="1545307" cy="212603"/>
          </a:xfrm>
          <a:prstGeom prst="roundRect">
            <a:avLst>
              <a:gd name="adj" fmla="val 0"/>
            </a:avLst>
          </a:prstGeom>
        </p:spPr>
        <p:style>
          <a:lnRef idx="1">
            <a:schemeClr val="dk1"/>
          </a:lnRef>
          <a:fillRef idx="3">
            <a:schemeClr val="dk1"/>
          </a:fillRef>
          <a:effectRef idx="2">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運用の実施</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32" name="角丸四角形 31"/>
          <p:cNvSpPr/>
          <p:nvPr/>
        </p:nvSpPr>
        <p:spPr>
          <a:xfrm>
            <a:off x="2516233" y="5920548"/>
            <a:ext cx="1545307" cy="212603"/>
          </a:xfrm>
          <a:prstGeom prst="roundRect">
            <a:avLst>
              <a:gd name="adj" fmla="val 0"/>
            </a:avLst>
          </a:prstGeom>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保守の実施</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33" name="角丸四角形 32"/>
          <p:cNvSpPr/>
          <p:nvPr/>
        </p:nvSpPr>
        <p:spPr>
          <a:xfrm>
            <a:off x="2516232" y="6234492"/>
            <a:ext cx="1545307" cy="212603"/>
          </a:xfrm>
          <a:prstGeom prst="roundRect">
            <a:avLst>
              <a:gd name="adj" fmla="val 0"/>
            </a:avLst>
          </a:prstGeom>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システム監査</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34" name="角丸四角形 33"/>
          <p:cNvSpPr/>
          <p:nvPr/>
        </p:nvSpPr>
        <p:spPr>
          <a:xfrm>
            <a:off x="4776258" y="3118547"/>
            <a:ext cx="1131723" cy="209795"/>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戦略</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35" name="角丸四角形 34"/>
          <p:cNvSpPr/>
          <p:nvPr/>
        </p:nvSpPr>
        <p:spPr>
          <a:xfrm>
            <a:off x="4768120" y="3418202"/>
            <a:ext cx="1131723" cy="220616"/>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企画</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36" name="角丸四角形 35"/>
          <p:cNvSpPr/>
          <p:nvPr/>
        </p:nvSpPr>
        <p:spPr>
          <a:xfrm>
            <a:off x="4735082" y="3697582"/>
            <a:ext cx="1131723" cy="200610"/>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開発</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37" name="角丸四角形 36"/>
          <p:cNvSpPr/>
          <p:nvPr/>
        </p:nvSpPr>
        <p:spPr>
          <a:xfrm>
            <a:off x="4735082" y="4291717"/>
            <a:ext cx="1131723" cy="264664"/>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評価・改善</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38" name="角丸四角形 37"/>
          <p:cNvSpPr/>
          <p:nvPr/>
        </p:nvSpPr>
        <p:spPr>
          <a:xfrm>
            <a:off x="4776257" y="3986530"/>
            <a:ext cx="1131723" cy="200228"/>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利活用</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39" name="角丸四角形 38"/>
          <p:cNvSpPr/>
          <p:nvPr/>
        </p:nvSpPr>
        <p:spPr>
          <a:xfrm>
            <a:off x="4735082" y="4676284"/>
            <a:ext cx="1131723" cy="201286"/>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管理・統制</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40" name="角丸四角形 39"/>
          <p:cNvSpPr/>
          <p:nvPr/>
        </p:nvSpPr>
        <p:spPr>
          <a:xfrm>
            <a:off x="4758384" y="4965761"/>
            <a:ext cx="1131723" cy="200405"/>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推進・支援</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41" name="角丸四角形 40"/>
          <p:cNvSpPr/>
          <p:nvPr/>
        </p:nvSpPr>
        <p:spPr>
          <a:xfrm>
            <a:off x="4758384" y="5275464"/>
            <a:ext cx="1131723" cy="200405"/>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その他業務</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6" name="角丸四角形 55"/>
          <p:cNvSpPr/>
          <p:nvPr/>
        </p:nvSpPr>
        <p:spPr>
          <a:xfrm>
            <a:off x="651312" y="3902052"/>
            <a:ext cx="1390296" cy="523306"/>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知識創造</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7" name="角丸四角形 56"/>
          <p:cNvSpPr/>
          <p:nvPr/>
        </p:nvSpPr>
        <p:spPr>
          <a:xfrm>
            <a:off x="9072964" y="3015263"/>
            <a:ext cx="2287522" cy="1032955"/>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ストラテジ系</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8" name="角丸四角形 57"/>
          <p:cNvSpPr/>
          <p:nvPr/>
        </p:nvSpPr>
        <p:spPr>
          <a:xfrm>
            <a:off x="9150431" y="3786383"/>
            <a:ext cx="2105904" cy="200610"/>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企業と法規（法規）</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9" name="角丸四角形 58"/>
          <p:cNvSpPr/>
          <p:nvPr/>
        </p:nvSpPr>
        <p:spPr>
          <a:xfrm>
            <a:off x="7783953" y="3061420"/>
            <a:ext cx="768831" cy="1103941"/>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スキル項目毎に必要な知識項目一覧</a:t>
            </a: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(9000</a:t>
            </a: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項目</a:t>
            </a: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60" name="角丸四角形 59"/>
          <p:cNvSpPr/>
          <p:nvPr/>
        </p:nvSpPr>
        <p:spPr>
          <a:xfrm>
            <a:off x="9105727" y="3190285"/>
            <a:ext cx="2105904" cy="200610"/>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システム戦略</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61" name="角丸四角形 60"/>
          <p:cNvSpPr/>
          <p:nvPr/>
        </p:nvSpPr>
        <p:spPr>
          <a:xfrm>
            <a:off x="9072964" y="4127712"/>
            <a:ext cx="2287522" cy="1259787"/>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マネジメント系</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62" name="角丸四角形 61"/>
          <p:cNvSpPr/>
          <p:nvPr/>
        </p:nvSpPr>
        <p:spPr>
          <a:xfrm>
            <a:off x="9161560" y="4365185"/>
            <a:ext cx="789919" cy="279115"/>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開発技術</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63" name="角丸四角形 62"/>
          <p:cNvSpPr/>
          <p:nvPr/>
        </p:nvSpPr>
        <p:spPr>
          <a:xfrm>
            <a:off x="9161561" y="4602660"/>
            <a:ext cx="2105904" cy="200610"/>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プロジェクトマネジメント</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64" name="角丸四角形 63"/>
          <p:cNvSpPr/>
          <p:nvPr/>
        </p:nvSpPr>
        <p:spPr>
          <a:xfrm>
            <a:off x="9152684" y="4853755"/>
            <a:ext cx="2105904" cy="201376"/>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サービスマネジメント</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65" name="角丸四角形 64"/>
          <p:cNvSpPr/>
          <p:nvPr/>
        </p:nvSpPr>
        <p:spPr>
          <a:xfrm>
            <a:off x="9161560" y="5097226"/>
            <a:ext cx="2097028" cy="210399"/>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システム監査</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66" name="角丸四角形 65"/>
          <p:cNvSpPr/>
          <p:nvPr/>
        </p:nvSpPr>
        <p:spPr>
          <a:xfrm>
            <a:off x="9072964" y="5425199"/>
            <a:ext cx="2287522" cy="1289975"/>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テクノロジ系</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67" name="角丸四角形 66"/>
          <p:cNvSpPr/>
          <p:nvPr/>
        </p:nvSpPr>
        <p:spPr>
          <a:xfrm>
            <a:off x="9161561" y="5662673"/>
            <a:ext cx="2105904" cy="200610"/>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基礎理論</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68" name="角丸四角形 67"/>
          <p:cNvSpPr/>
          <p:nvPr/>
        </p:nvSpPr>
        <p:spPr>
          <a:xfrm>
            <a:off x="9161561" y="5900147"/>
            <a:ext cx="2105904" cy="200610"/>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コンピュータシステム</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69" name="角丸四角形 68"/>
          <p:cNvSpPr/>
          <p:nvPr/>
        </p:nvSpPr>
        <p:spPr>
          <a:xfrm>
            <a:off x="9152684" y="6151242"/>
            <a:ext cx="2105904" cy="200610"/>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技術要素</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72" name="角丸四角形 71"/>
          <p:cNvSpPr/>
          <p:nvPr/>
        </p:nvSpPr>
        <p:spPr>
          <a:xfrm>
            <a:off x="9936403" y="6430273"/>
            <a:ext cx="1313904" cy="205408"/>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開発技術</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76" name="角丸四角形 75"/>
          <p:cNvSpPr/>
          <p:nvPr/>
        </p:nvSpPr>
        <p:spPr>
          <a:xfrm>
            <a:off x="5526216" y="1216844"/>
            <a:ext cx="1916544" cy="527998"/>
          </a:xfrm>
          <a:prstGeom prst="roundRect">
            <a:avLst>
              <a:gd name="adj" fmla="val 0"/>
            </a:avLst>
          </a:prstGeom>
        </p:spPr>
        <p:style>
          <a:lnRef idx="0">
            <a:schemeClr val="dk1"/>
          </a:lnRef>
          <a:fillRef idx="3">
            <a:schemeClr val="dk1"/>
          </a:fillRef>
          <a:effectRef idx="3">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サービス構築・運用のためのスキル・知識</a:t>
            </a:r>
          </a:p>
        </p:txBody>
      </p:sp>
      <p:sp>
        <p:nvSpPr>
          <p:cNvPr id="77" name="角丸四角形 76"/>
          <p:cNvSpPr/>
          <p:nvPr/>
        </p:nvSpPr>
        <p:spPr>
          <a:xfrm>
            <a:off x="8931491" y="920905"/>
            <a:ext cx="3260371" cy="1057472"/>
          </a:xfrm>
          <a:prstGeom prst="roundRect">
            <a:avLst>
              <a:gd name="adj" fmla="val 0"/>
            </a:avLst>
          </a:prstGeom>
        </p:spPr>
        <p:style>
          <a:lnRef idx="1">
            <a:schemeClr val="accent6"/>
          </a:lnRef>
          <a:fillRef idx="2">
            <a:schemeClr val="accent6"/>
          </a:fillRef>
          <a:effectRef idx="1">
            <a:schemeClr val="accent6"/>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スキル・知識提供機関</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94" name="左右矢印 93"/>
          <p:cNvSpPr/>
          <p:nvPr/>
        </p:nvSpPr>
        <p:spPr>
          <a:xfrm>
            <a:off x="4340481" y="5742661"/>
            <a:ext cx="1174990" cy="1056871"/>
          </a:xfrm>
          <a:prstGeom prst="leftRightArrow">
            <a:avLst>
              <a:gd name="adj1" fmla="val 50000"/>
              <a:gd name="adj2" fmla="val 29271"/>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選択して</a:t>
            </a:r>
            <a:endParaRPr kumimoji="1" lang="en-US" altLang="ja-JP" sz="14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適用</a:t>
            </a:r>
          </a:p>
        </p:txBody>
      </p:sp>
      <p:sp>
        <p:nvSpPr>
          <p:cNvPr id="95" name="右矢印 94"/>
          <p:cNvSpPr/>
          <p:nvPr/>
        </p:nvSpPr>
        <p:spPr>
          <a:xfrm>
            <a:off x="4026978" y="1123529"/>
            <a:ext cx="1499237" cy="501655"/>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OJT</a:t>
            </a:r>
            <a:r>
              <a:rPr kumimoji="1" lang="ja-JP" altLang="en-US" sz="14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により習得</a:t>
            </a:r>
          </a:p>
        </p:txBody>
      </p:sp>
      <p:sp>
        <p:nvSpPr>
          <p:cNvPr id="96" name="左矢印 95"/>
          <p:cNvSpPr/>
          <p:nvPr/>
        </p:nvSpPr>
        <p:spPr>
          <a:xfrm>
            <a:off x="1770843" y="6003043"/>
            <a:ext cx="780261" cy="564757"/>
          </a:xfrm>
          <a:prstGeom prst="leftArrow">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構築</a:t>
            </a:r>
          </a:p>
        </p:txBody>
      </p:sp>
      <p:sp>
        <p:nvSpPr>
          <p:cNvPr id="97" name="上矢印 96"/>
          <p:cNvSpPr/>
          <p:nvPr/>
        </p:nvSpPr>
        <p:spPr>
          <a:xfrm>
            <a:off x="419857" y="1327807"/>
            <a:ext cx="435006" cy="725217"/>
          </a:xfrm>
          <a:prstGeom prst="upArrow">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利活用</a:t>
            </a:r>
          </a:p>
        </p:txBody>
      </p:sp>
      <p:sp>
        <p:nvSpPr>
          <p:cNvPr id="98" name="左右矢印 97"/>
          <p:cNvSpPr/>
          <p:nvPr/>
        </p:nvSpPr>
        <p:spPr>
          <a:xfrm>
            <a:off x="5566856" y="6021813"/>
            <a:ext cx="1056430" cy="822184"/>
          </a:xfrm>
          <a:prstGeom prst="leftRightArrow">
            <a:avLst>
              <a:gd name="adj1" fmla="val 50000"/>
              <a:gd name="adj2" fmla="val 30265"/>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多対多で関連付け</a:t>
            </a:r>
          </a:p>
        </p:txBody>
      </p:sp>
      <p:sp>
        <p:nvSpPr>
          <p:cNvPr id="99" name="左矢印 98"/>
          <p:cNvSpPr/>
          <p:nvPr/>
        </p:nvSpPr>
        <p:spPr>
          <a:xfrm>
            <a:off x="7430867" y="1258928"/>
            <a:ext cx="1500624" cy="575773"/>
          </a:xfrm>
          <a:prstGeom prst="leftArrow">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学習により習得</a:t>
            </a:r>
          </a:p>
        </p:txBody>
      </p:sp>
      <p:sp>
        <p:nvSpPr>
          <p:cNvPr id="100" name="角丸四角形 99"/>
          <p:cNvSpPr/>
          <p:nvPr/>
        </p:nvSpPr>
        <p:spPr>
          <a:xfrm>
            <a:off x="9059273" y="1210767"/>
            <a:ext cx="1065507" cy="304879"/>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各種研修</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2" name="角丸四角形 101"/>
          <p:cNvSpPr/>
          <p:nvPr/>
        </p:nvSpPr>
        <p:spPr>
          <a:xfrm>
            <a:off x="10219065" y="1197633"/>
            <a:ext cx="864284" cy="284804"/>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教育</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3" name="角丸四角形 102"/>
          <p:cNvSpPr/>
          <p:nvPr/>
        </p:nvSpPr>
        <p:spPr>
          <a:xfrm>
            <a:off x="161213" y="977390"/>
            <a:ext cx="2633703" cy="352121"/>
          </a:xfrm>
          <a:prstGeom prst="roundRect">
            <a:avLst>
              <a:gd name="adj" fmla="val 0"/>
            </a:avLst>
          </a:prstGeom>
        </p:spPr>
        <p:style>
          <a:lnRef idx="0">
            <a:schemeClr val="dk1"/>
          </a:lnRef>
          <a:fillRef idx="3">
            <a:schemeClr val="dk1"/>
          </a:fillRef>
          <a:effectRef idx="3">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例：国民への知識提供サービス</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04" name="左矢印 103"/>
          <p:cNvSpPr/>
          <p:nvPr/>
        </p:nvSpPr>
        <p:spPr>
          <a:xfrm>
            <a:off x="8263578" y="3900462"/>
            <a:ext cx="875601" cy="1150220"/>
          </a:xfrm>
          <a:prstGeom prst="leftArrow">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スキルレベル毎</a:t>
            </a:r>
          </a:p>
        </p:txBody>
      </p:sp>
      <p:sp>
        <p:nvSpPr>
          <p:cNvPr id="105" name="左矢印 104"/>
          <p:cNvSpPr/>
          <p:nvPr/>
        </p:nvSpPr>
        <p:spPr>
          <a:xfrm>
            <a:off x="4191030" y="1566844"/>
            <a:ext cx="1414780" cy="507032"/>
          </a:xfrm>
          <a:prstGeom prst="leftArrow">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スキルを活用</a:t>
            </a:r>
          </a:p>
        </p:txBody>
      </p:sp>
      <p:sp>
        <p:nvSpPr>
          <p:cNvPr id="106" name="角丸四角形 105"/>
          <p:cNvSpPr/>
          <p:nvPr/>
        </p:nvSpPr>
        <p:spPr>
          <a:xfrm>
            <a:off x="11227560" y="1181620"/>
            <a:ext cx="820091" cy="300817"/>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セミナー</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7" name="円柱 106"/>
          <p:cNvSpPr/>
          <p:nvPr/>
        </p:nvSpPr>
        <p:spPr>
          <a:xfrm>
            <a:off x="9235446" y="1545752"/>
            <a:ext cx="1556288" cy="475067"/>
          </a:xfrm>
          <a:prstGeom prst="can">
            <a:avLst/>
          </a:prstGeom>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知識</a:t>
            </a:r>
            <a:r>
              <a:rPr kumimoji="1" lang="en-US" altLang="ja-JP" sz="14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DB</a:t>
            </a:r>
            <a:endParaRPr kumimoji="1" lang="ja-JP" altLang="en-US" sz="14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08" name="右矢印 107"/>
          <p:cNvSpPr/>
          <p:nvPr/>
        </p:nvSpPr>
        <p:spPr>
          <a:xfrm rot="19698679">
            <a:off x="8141701" y="2057950"/>
            <a:ext cx="1234181" cy="501655"/>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知識の蓄積</a:t>
            </a:r>
          </a:p>
        </p:txBody>
      </p:sp>
      <p:sp>
        <p:nvSpPr>
          <p:cNvPr id="111" name="上矢印 110"/>
          <p:cNvSpPr/>
          <p:nvPr/>
        </p:nvSpPr>
        <p:spPr>
          <a:xfrm>
            <a:off x="7697309" y="1701242"/>
            <a:ext cx="435006" cy="576252"/>
          </a:xfrm>
          <a:prstGeom prst="upArrow">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参照</a:t>
            </a:r>
          </a:p>
        </p:txBody>
      </p:sp>
      <p:sp>
        <p:nvSpPr>
          <p:cNvPr id="112" name="円柱 111"/>
          <p:cNvSpPr/>
          <p:nvPr/>
        </p:nvSpPr>
        <p:spPr>
          <a:xfrm>
            <a:off x="663315" y="5818991"/>
            <a:ext cx="1110427" cy="475067"/>
          </a:xfrm>
          <a:prstGeom prst="can">
            <a:avLst/>
          </a:prstGeom>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知識</a:t>
            </a:r>
            <a:r>
              <a:rPr kumimoji="1" lang="en-US" altLang="ja-JP" sz="14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DB</a:t>
            </a:r>
            <a:endParaRPr kumimoji="1" lang="ja-JP" altLang="en-US" sz="14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113" name="角丸四角形 112"/>
          <p:cNvSpPr/>
          <p:nvPr/>
        </p:nvSpPr>
        <p:spPr>
          <a:xfrm>
            <a:off x="9138521" y="3484803"/>
            <a:ext cx="2105904" cy="200610"/>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経営戦略</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cxnSp>
        <p:nvCxnSpPr>
          <p:cNvPr id="114" name="直線矢印コネクタ 113"/>
          <p:cNvCxnSpPr>
            <a:stCxn id="34" idx="1"/>
            <a:endCxn id="19" idx="3"/>
          </p:cNvCxnSpPr>
          <p:nvPr/>
        </p:nvCxnSpPr>
        <p:spPr>
          <a:xfrm flipH="1" flipV="1">
            <a:off x="4094578" y="1764784"/>
            <a:ext cx="681680" cy="1458661"/>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線矢印コネクタ 116"/>
          <p:cNvCxnSpPr>
            <a:stCxn id="35" idx="1"/>
            <a:endCxn id="20" idx="3"/>
          </p:cNvCxnSpPr>
          <p:nvPr/>
        </p:nvCxnSpPr>
        <p:spPr>
          <a:xfrm flipH="1" flipV="1">
            <a:off x="4102716" y="2424218"/>
            <a:ext cx="665404" cy="1104292"/>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a:stCxn id="39" idx="1"/>
            <a:endCxn id="21" idx="3"/>
          </p:cNvCxnSpPr>
          <p:nvPr/>
        </p:nvCxnSpPr>
        <p:spPr>
          <a:xfrm flipH="1" flipV="1">
            <a:off x="4094578" y="2729612"/>
            <a:ext cx="640504" cy="2047315"/>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a:stCxn id="35" idx="1"/>
            <a:endCxn id="22" idx="3"/>
          </p:cNvCxnSpPr>
          <p:nvPr/>
        </p:nvCxnSpPr>
        <p:spPr>
          <a:xfrm flipH="1" flipV="1">
            <a:off x="4061540" y="2998380"/>
            <a:ext cx="706580" cy="530130"/>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a:stCxn id="40" idx="1"/>
            <a:endCxn id="24" idx="3"/>
          </p:cNvCxnSpPr>
          <p:nvPr/>
        </p:nvCxnSpPr>
        <p:spPr>
          <a:xfrm flipH="1" flipV="1">
            <a:off x="4102715" y="3287125"/>
            <a:ext cx="655669" cy="1778839"/>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a:stCxn id="35" idx="1"/>
            <a:endCxn id="23" idx="3"/>
          </p:cNvCxnSpPr>
          <p:nvPr/>
        </p:nvCxnSpPr>
        <p:spPr>
          <a:xfrm flipH="1">
            <a:off x="4061540" y="3528510"/>
            <a:ext cx="706580" cy="97195"/>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32" name="直線矢印コネクタ 131"/>
          <p:cNvCxnSpPr>
            <a:stCxn id="40" idx="1"/>
            <a:endCxn id="25" idx="3"/>
          </p:cNvCxnSpPr>
          <p:nvPr/>
        </p:nvCxnSpPr>
        <p:spPr>
          <a:xfrm flipH="1" flipV="1">
            <a:off x="4061540" y="3977441"/>
            <a:ext cx="696844" cy="1088523"/>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a:stCxn id="40" idx="1"/>
            <a:endCxn id="26" idx="3"/>
          </p:cNvCxnSpPr>
          <p:nvPr/>
        </p:nvCxnSpPr>
        <p:spPr>
          <a:xfrm flipH="1" flipV="1">
            <a:off x="4026978" y="4276134"/>
            <a:ext cx="731406" cy="789830"/>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矢印コネクタ 137"/>
          <p:cNvCxnSpPr>
            <a:stCxn id="36" idx="1"/>
          </p:cNvCxnSpPr>
          <p:nvPr/>
        </p:nvCxnSpPr>
        <p:spPr>
          <a:xfrm flipH="1">
            <a:off x="4106690" y="3797887"/>
            <a:ext cx="628392" cy="780889"/>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41" name="直線矢印コネクタ 140"/>
          <p:cNvCxnSpPr>
            <a:stCxn id="36" idx="1"/>
            <a:endCxn id="28" idx="3"/>
          </p:cNvCxnSpPr>
          <p:nvPr/>
        </p:nvCxnSpPr>
        <p:spPr>
          <a:xfrm flipH="1">
            <a:off x="4117065" y="3797887"/>
            <a:ext cx="618017" cy="1053140"/>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44" name="直線矢印コネクタ 143"/>
          <p:cNvCxnSpPr>
            <a:stCxn id="40" idx="1"/>
            <a:endCxn id="29" idx="3"/>
          </p:cNvCxnSpPr>
          <p:nvPr/>
        </p:nvCxnSpPr>
        <p:spPr>
          <a:xfrm flipH="1">
            <a:off x="4117065" y="5065964"/>
            <a:ext cx="641319" cy="91020"/>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矢印コネクタ 146"/>
          <p:cNvCxnSpPr>
            <a:stCxn id="41" idx="1"/>
            <a:endCxn id="30" idx="3"/>
          </p:cNvCxnSpPr>
          <p:nvPr/>
        </p:nvCxnSpPr>
        <p:spPr>
          <a:xfrm flipH="1">
            <a:off x="4102714" y="5375667"/>
            <a:ext cx="655670" cy="82807"/>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50" name="直線矢印コネクタ 149"/>
          <p:cNvCxnSpPr>
            <a:stCxn id="41" idx="1"/>
            <a:endCxn id="31" idx="3"/>
          </p:cNvCxnSpPr>
          <p:nvPr/>
        </p:nvCxnSpPr>
        <p:spPr>
          <a:xfrm flipH="1">
            <a:off x="4094874" y="5375667"/>
            <a:ext cx="663510" cy="366995"/>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53" name="直線矢印コネクタ 152"/>
          <p:cNvCxnSpPr>
            <a:stCxn id="36" idx="1"/>
            <a:endCxn id="32" idx="3"/>
          </p:cNvCxnSpPr>
          <p:nvPr/>
        </p:nvCxnSpPr>
        <p:spPr>
          <a:xfrm flipH="1">
            <a:off x="4061540" y="3797887"/>
            <a:ext cx="673542" cy="2228963"/>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56" name="直線矢印コネクタ 155"/>
          <p:cNvCxnSpPr>
            <a:stCxn id="37" idx="1"/>
            <a:endCxn id="33" idx="3"/>
          </p:cNvCxnSpPr>
          <p:nvPr/>
        </p:nvCxnSpPr>
        <p:spPr>
          <a:xfrm flipH="1">
            <a:off x="4061539" y="4424049"/>
            <a:ext cx="673543" cy="1916745"/>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59" name="直線矢印コネクタ 158"/>
          <p:cNvCxnSpPr>
            <a:stCxn id="37" idx="1"/>
            <a:endCxn id="32" idx="3"/>
          </p:cNvCxnSpPr>
          <p:nvPr/>
        </p:nvCxnSpPr>
        <p:spPr>
          <a:xfrm flipH="1">
            <a:off x="4061540" y="4424049"/>
            <a:ext cx="673542" cy="1602801"/>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矢印コネクタ 161"/>
          <p:cNvCxnSpPr>
            <a:stCxn id="37" idx="1"/>
            <a:endCxn id="31" idx="3"/>
          </p:cNvCxnSpPr>
          <p:nvPr/>
        </p:nvCxnSpPr>
        <p:spPr>
          <a:xfrm flipH="1">
            <a:off x="4094874" y="4424049"/>
            <a:ext cx="640208" cy="1318613"/>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65" name="直線矢印コネクタ 164"/>
          <p:cNvCxnSpPr>
            <a:stCxn id="5" idx="3"/>
            <a:endCxn id="3" idx="1"/>
          </p:cNvCxnSpPr>
          <p:nvPr/>
        </p:nvCxnSpPr>
        <p:spPr>
          <a:xfrm>
            <a:off x="2142296" y="3047639"/>
            <a:ext cx="280448" cy="1244448"/>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68" name="直線矢印コネクタ 167"/>
          <p:cNvCxnSpPr>
            <a:endCxn id="3" idx="1"/>
          </p:cNvCxnSpPr>
          <p:nvPr/>
        </p:nvCxnSpPr>
        <p:spPr>
          <a:xfrm>
            <a:off x="2047788" y="4197480"/>
            <a:ext cx="374956" cy="94607"/>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73" name="直線矢印コネクタ 172"/>
          <p:cNvCxnSpPr>
            <a:endCxn id="3" idx="1"/>
          </p:cNvCxnSpPr>
          <p:nvPr/>
        </p:nvCxnSpPr>
        <p:spPr>
          <a:xfrm flipV="1">
            <a:off x="2041608" y="4292087"/>
            <a:ext cx="381136" cy="472864"/>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76" name="直線矢印コネクタ 175"/>
          <p:cNvCxnSpPr>
            <a:stCxn id="7" idx="3"/>
            <a:endCxn id="3" idx="1"/>
          </p:cNvCxnSpPr>
          <p:nvPr/>
        </p:nvCxnSpPr>
        <p:spPr>
          <a:xfrm flipV="1">
            <a:off x="2152580" y="4292087"/>
            <a:ext cx="270164" cy="1579750"/>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180" name="左右矢印 179"/>
          <p:cNvSpPr/>
          <p:nvPr/>
        </p:nvSpPr>
        <p:spPr>
          <a:xfrm>
            <a:off x="7124612" y="5991564"/>
            <a:ext cx="1056430" cy="822184"/>
          </a:xfrm>
          <a:prstGeom prst="leftRightArrow">
            <a:avLst>
              <a:gd name="adj1" fmla="val 50000"/>
              <a:gd name="adj2" fmla="val 30265"/>
            </a:avLst>
          </a:prstGeom>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多対多で関連付け</a:t>
            </a:r>
          </a:p>
        </p:txBody>
      </p:sp>
      <p:sp>
        <p:nvSpPr>
          <p:cNvPr id="181" name="角丸四角形 180"/>
          <p:cNvSpPr/>
          <p:nvPr/>
        </p:nvSpPr>
        <p:spPr>
          <a:xfrm>
            <a:off x="11360486" y="2780999"/>
            <a:ext cx="696456" cy="541544"/>
          </a:xfrm>
          <a:prstGeom prst="roundRect">
            <a:avLst>
              <a:gd name="adj" fmla="val 0"/>
            </a:avLst>
          </a:prstGeom>
        </p:spPr>
        <p:style>
          <a:lnRef idx="0">
            <a:schemeClr val="dk1"/>
          </a:lnRef>
          <a:fillRef idx="3">
            <a:schemeClr val="dk1"/>
          </a:fillRef>
          <a:effectRef idx="3">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システムアーキテクト</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82" name="角丸四角形 181"/>
          <p:cNvSpPr/>
          <p:nvPr/>
        </p:nvSpPr>
        <p:spPr>
          <a:xfrm>
            <a:off x="11381592" y="3353565"/>
            <a:ext cx="696456" cy="541544"/>
          </a:xfrm>
          <a:prstGeom prst="roundRect">
            <a:avLst>
              <a:gd name="adj" fmla="val 0"/>
            </a:avLst>
          </a:prstGeom>
        </p:spPr>
        <p:style>
          <a:lnRef idx="0">
            <a:schemeClr val="dk1"/>
          </a:lnRef>
          <a:fillRef idx="3">
            <a:schemeClr val="dk1"/>
          </a:fillRef>
          <a:effectRef idx="3">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プロジェクトマネージャ</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83" name="角丸四角形 182"/>
          <p:cNvSpPr/>
          <p:nvPr/>
        </p:nvSpPr>
        <p:spPr>
          <a:xfrm>
            <a:off x="11348801" y="3928003"/>
            <a:ext cx="696456" cy="399417"/>
          </a:xfrm>
          <a:prstGeom prst="roundRect">
            <a:avLst>
              <a:gd name="adj" fmla="val 0"/>
            </a:avLst>
          </a:prstGeom>
        </p:spPr>
        <p:style>
          <a:lnRef idx="0">
            <a:schemeClr val="dk1"/>
          </a:lnRef>
          <a:fillRef idx="3">
            <a:schemeClr val="dk1"/>
          </a:fillRef>
          <a:effectRef idx="3">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ネットワーク</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84" name="角丸四角形 183"/>
          <p:cNvSpPr/>
          <p:nvPr/>
        </p:nvSpPr>
        <p:spPr>
          <a:xfrm>
            <a:off x="11395447" y="4403853"/>
            <a:ext cx="696456" cy="399417"/>
          </a:xfrm>
          <a:prstGeom prst="roundRect">
            <a:avLst>
              <a:gd name="adj" fmla="val 0"/>
            </a:avLst>
          </a:prstGeom>
        </p:spPr>
        <p:style>
          <a:lnRef idx="0">
            <a:schemeClr val="dk1"/>
          </a:lnRef>
          <a:fillRef idx="3">
            <a:schemeClr val="dk1"/>
          </a:fillRef>
          <a:effectRef idx="3">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データベース</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85" name="角丸四角形 184"/>
          <p:cNvSpPr/>
          <p:nvPr/>
        </p:nvSpPr>
        <p:spPr>
          <a:xfrm>
            <a:off x="11405750" y="5417087"/>
            <a:ext cx="696456" cy="399417"/>
          </a:xfrm>
          <a:prstGeom prst="roundRect">
            <a:avLst>
              <a:gd name="adj" fmla="val 0"/>
            </a:avLst>
          </a:prstGeom>
        </p:spPr>
        <p:style>
          <a:lnRef idx="0">
            <a:schemeClr val="dk1"/>
          </a:lnRef>
          <a:fillRef idx="3">
            <a:schemeClr val="dk1"/>
          </a:fillRef>
          <a:effectRef idx="3">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情報セキュリティ</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86" name="角丸四角形 185"/>
          <p:cNvSpPr/>
          <p:nvPr/>
        </p:nvSpPr>
        <p:spPr>
          <a:xfrm>
            <a:off x="11387010" y="5864207"/>
            <a:ext cx="696456" cy="399417"/>
          </a:xfrm>
          <a:prstGeom prst="roundRect">
            <a:avLst>
              <a:gd name="adj" fmla="val 0"/>
            </a:avLst>
          </a:prstGeom>
        </p:spPr>
        <p:style>
          <a:lnRef idx="0">
            <a:schemeClr val="dk1"/>
          </a:lnRef>
          <a:fillRef idx="3">
            <a:schemeClr val="dk1"/>
          </a:fillRef>
          <a:effectRef idx="3">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IT</a:t>
            </a: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サービス</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87" name="角丸四角形 186"/>
          <p:cNvSpPr/>
          <p:nvPr/>
        </p:nvSpPr>
        <p:spPr>
          <a:xfrm>
            <a:off x="11377935" y="6308775"/>
            <a:ext cx="696456" cy="399417"/>
          </a:xfrm>
          <a:prstGeom prst="roundRect">
            <a:avLst>
              <a:gd name="adj" fmla="val 0"/>
            </a:avLst>
          </a:prstGeom>
        </p:spPr>
        <p:style>
          <a:lnRef idx="0">
            <a:schemeClr val="dk1"/>
          </a:lnRef>
          <a:fillRef idx="3">
            <a:schemeClr val="dk1"/>
          </a:fillRef>
          <a:effectRef idx="3">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システム監査</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cxnSp>
        <p:nvCxnSpPr>
          <p:cNvPr id="188" name="直線矢印コネクタ 187"/>
          <p:cNvCxnSpPr>
            <a:stCxn id="4" idx="0"/>
            <a:endCxn id="19" idx="1"/>
          </p:cNvCxnSpPr>
          <p:nvPr/>
        </p:nvCxnSpPr>
        <p:spPr>
          <a:xfrm flipV="1">
            <a:off x="1346461" y="1764784"/>
            <a:ext cx="1202810" cy="339792"/>
          </a:xfrm>
          <a:prstGeom prst="straightConnector1">
            <a:avLst/>
          </a:prstGeom>
          <a:ln w="28575">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191" name="角丸四角形 190"/>
          <p:cNvSpPr/>
          <p:nvPr/>
        </p:nvSpPr>
        <p:spPr>
          <a:xfrm>
            <a:off x="11395447" y="4861080"/>
            <a:ext cx="696456" cy="526419"/>
          </a:xfrm>
          <a:prstGeom prst="roundRect">
            <a:avLst>
              <a:gd name="adj" fmla="val 0"/>
            </a:avLst>
          </a:prstGeom>
        </p:spPr>
        <p:style>
          <a:lnRef idx="0">
            <a:schemeClr val="dk1"/>
          </a:lnRef>
          <a:fillRef idx="3">
            <a:schemeClr val="dk1"/>
          </a:fillRef>
          <a:effectRef idx="3">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エンベデッドシステム</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22" name="角丸四角形 121"/>
          <p:cNvSpPr/>
          <p:nvPr/>
        </p:nvSpPr>
        <p:spPr>
          <a:xfrm>
            <a:off x="6114653" y="5283064"/>
            <a:ext cx="1410793" cy="448261"/>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vert="eaVert" lIns="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関連知識</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24" name="角丸四角形 123"/>
          <p:cNvSpPr/>
          <p:nvPr/>
        </p:nvSpPr>
        <p:spPr>
          <a:xfrm>
            <a:off x="6143635" y="4194164"/>
            <a:ext cx="1400588" cy="1089798"/>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vert="eaVert" lIns="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テクノロジ</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48" name="角丸四角形 47"/>
          <p:cNvSpPr/>
          <p:nvPr/>
        </p:nvSpPr>
        <p:spPr>
          <a:xfrm>
            <a:off x="6359427" y="3145124"/>
            <a:ext cx="1131723" cy="209795"/>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戦略</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49" name="角丸四角形 48"/>
          <p:cNvSpPr/>
          <p:nvPr/>
        </p:nvSpPr>
        <p:spPr>
          <a:xfrm>
            <a:off x="6351550" y="3430922"/>
            <a:ext cx="1131723" cy="220616"/>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企画</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0" name="角丸四角形 49"/>
          <p:cNvSpPr/>
          <p:nvPr/>
        </p:nvSpPr>
        <p:spPr>
          <a:xfrm>
            <a:off x="6342129" y="3708661"/>
            <a:ext cx="1131723" cy="200610"/>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利活用</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1" name="角丸四角形 50"/>
          <p:cNvSpPr/>
          <p:nvPr/>
        </p:nvSpPr>
        <p:spPr>
          <a:xfrm>
            <a:off x="6348871" y="4523483"/>
            <a:ext cx="1131723" cy="222687"/>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開発</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2" name="角丸四角形 51"/>
          <p:cNvSpPr/>
          <p:nvPr/>
        </p:nvSpPr>
        <p:spPr>
          <a:xfrm>
            <a:off x="6343043" y="4252154"/>
            <a:ext cx="1131723" cy="200228"/>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3" name="角丸四角形 52"/>
          <p:cNvSpPr/>
          <p:nvPr/>
        </p:nvSpPr>
        <p:spPr>
          <a:xfrm>
            <a:off x="6348720" y="3960689"/>
            <a:ext cx="1131723" cy="201286"/>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支援活動</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4" name="角丸四角形 53"/>
          <p:cNvSpPr/>
          <p:nvPr/>
        </p:nvSpPr>
        <p:spPr>
          <a:xfrm>
            <a:off x="6431148" y="5283962"/>
            <a:ext cx="1052125" cy="350491"/>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組織活動・法規・基</a:t>
            </a: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準・標準</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5" name="角丸四角形 54"/>
          <p:cNvSpPr/>
          <p:nvPr/>
        </p:nvSpPr>
        <p:spPr>
          <a:xfrm>
            <a:off x="6114653" y="5810524"/>
            <a:ext cx="1385337" cy="530270"/>
          </a:xfrm>
          <a:prstGeom prst="roundRect">
            <a:avLst>
              <a:gd name="adj" fmla="val 0"/>
            </a:avLst>
          </a:prstGeom>
        </p:spPr>
        <p:style>
          <a:lnRef idx="0">
            <a:schemeClr val="accent6"/>
          </a:lnRef>
          <a:fillRef idx="3">
            <a:schemeClr val="accent6"/>
          </a:fillRef>
          <a:effectRef idx="3">
            <a:schemeClr val="accent6"/>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IT</a:t>
            </a:r>
            <a:r>
              <a:rPr kumimoji="1" lang="ja-JP" altLang="en-US" sz="105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ヒューマンスキル</a:t>
            </a:r>
            <a:endParaRPr kumimoji="1" lang="en-US" altLang="ja-JP" sz="105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創造力</a:t>
            </a:r>
            <a:r>
              <a:rPr kumimoji="1" lang="en-US" altLang="ja-JP" sz="105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a:t>
            </a:r>
            <a:r>
              <a:rPr kumimoji="1" lang="ja-JP" altLang="en-US" sz="105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実行・実践力</a:t>
            </a:r>
            <a:r>
              <a:rPr kumimoji="1" lang="en-US" altLang="ja-JP" sz="105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a:t>
            </a:r>
            <a:r>
              <a:rPr kumimoji="1" lang="ja-JP" altLang="en-US" sz="105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コミュニケーション力</a:t>
            </a:r>
            <a:endParaRPr kumimoji="1" lang="en-US" altLang="ja-JP" sz="105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18" name="角丸四角形 117"/>
          <p:cNvSpPr/>
          <p:nvPr/>
        </p:nvSpPr>
        <p:spPr>
          <a:xfrm>
            <a:off x="6352557" y="4788866"/>
            <a:ext cx="1131723" cy="230085"/>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保守・運用</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19" name="角丸四角形 118"/>
          <p:cNvSpPr/>
          <p:nvPr/>
        </p:nvSpPr>
        <p:spPr>
          <a:xfrm>
            <a:off x="6359427" y="5043545"/>
            <a:ext cx="1131723" cy="230085"/>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非機能要件</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25" name="横巻き 124"/>
          <p:cNvSpPr/>
          <p:nvPr/>
        </p:nvSpPr>
        <p:spPr>
          <a:xfrm>
            <a:off x="9049524" y="266457"/>
            <a:ext cx="3052682" cy="772451"/>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・辞書を活用して選択的に</a:t>
            </a:r>
            <a:endParaRPr kumimoji="1" lang="en-US" altLang="ja-JP"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・認定試験では網羅的に</a:t>
            </a:r>
          </a:p>
        </p:txBody>
      </p:sp>
    </p:spTree>
    <p:extLst>
      <p:ext uri="{BB962C8B-B14F-4D97-AF65-F5344CB8AC3E}">
        <p14:creationId xmlns:p14="http://schemas.microsoft.com/office/powerpoint/2010/main" val="1405212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角丸四角形 163"/>
          <p:cNvSpPr/>
          <p:nvPr/>
        </p:nvSpPr>
        <p:spPr>
          <a:xfrm>
            <a:off x="82577" y="878194"/>
            <a:ext cx="2593112" cy="5517988"/>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情報システム構築・運用実務</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6" name="角丸四角形 5"/>
          <p:cNvSpPr/>
          <p:nvPr/>
        </p:nvSpPr>
        <p:spPr>
          <a:xfrm>
            <a:off x="2877451" y="1133856"/>
            <a:ext cx="4338941" cy="4674006"/>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タスク・ディクショナリ</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2" name="角丸四角形 11"/>
          <p:cNvSpPr/>
          <p:nvPr/>
        </p:nvSpPr>
        <p:spPr>
          <a:xfrm>
            <a:off x="4354363" y="1796766"/>
            <a:ext cx="864643" cy="3004843"/>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管理・統制</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3" name="角丸四角形 12"/>
          <p:cNvSpPr/>
          <p:nvPr/>
        </p:nvSpPr>
        <p:spPr>
          <a:xfrm>
            <a:off x="5337471" y="1787529"/>
            <a:ext cx="830666" cy="3003927"/>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推進・支援</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4" name="角丸四角形 13"/>
          <p:cNvSpPr/>
          <p:nvPr/>
        </p:nvSpPr>
        <p:spPr>
          <a:xfrm>
            <a:off x="6269753" y="1786613"/>
            <a:ext cx="864642" cy="3004843"/>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その他業務</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95" name="角丸四角形 94"/>
          <p:cNvSpPr/>
          <p:nvPr/>
        </p:nvSpPr>
        <p:spPr>
          <a:xfrm>
            <a:off x="5861984" y="2097287"/>
            <a:ext cx="233603" cy="1129249"/>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vert="eaVert" lIns="36000" rIns="3600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調達・委託</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7" name="角丸四角形 106"/>
          <p:cNvSpPr/>
          <p:nvPr/>
        </p:nvSpPr>
        <p:spPr>
          <a:xfrm>
            <a:off x="4546850" y="2127619"/>
            <a:ext cx="233603" cy="1129249"/>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vert="eaVert" lIns="36000" rIns="3600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契約管理</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45" name="角丸四角形 144"/>
          <p:cNvSpPr/>
          <p:nvPr/>
        </p:nvSpPr>
        <p:spPr>
          <a:xfrm>
            <a:off x="4386911" y="3448787"/>
            <a:ext cx="242666" cy="1301618"/>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vert="eaVert" lIns="36000" rIns="3600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事業継続計画</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49" name="角丸四角形 148"/>
          <p:cNvSpPr/>
          <p:nvPr/>
        </p:nvSpPr>
        <p:spPr>
          <a:xfrm>
            <a:off x="4946333" y="3426884"/>
            <a:ext cx="242666" cy="1301618"/>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vert="eaVert" lIns="36000" rIns="3600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コンプライアンス</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50" name="角丸四角形 149"/>
          <p:cNvSpPr/>
          <p:nvPr/>
        </p:nvSpPr>
        <p:spPr>
          <a:xfrm>
            <a:off x="4663007" y="3432447"/>
            <a:ext cx="242666" cy="1301618"/>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vert="eaVert" lIns="36000" rIns="3600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情報セキュリティ</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51" name="角丸四角形 150"/>
          <p:cNvSpPr/>
          <p:nvPr/>
        </p:nvSpPr>
        <p:spPr>
          <a:xfrm>
            <a:off x="5789678" y="3477655"/>
            <a:ext cx="255868" cy="1225075"/>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vert="eaVert" lIns="36000" rIns="3600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データサイエンス</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52" name="角丸四角形 151"/>
          <p:cNvSpPr/>
          <p:nvPr/>
        </p:nvSpPr>
        <p:spPr>
          <a:xfrm>
            <a:off x="5402072" y="3286430"/>
            <a:ext cx="276562" cy="1439442"/>
          </a:xfrm>
          <a:prstGeom prst="roundRect">
            <a:avLst>
              <a:gd name="adj" fmla="val 25269"/>
            </a:avLst>
          </a:prstGeom>
        </p:spPr>
        <p:style>
          <a:lnRef idx="2">
            <a:schemeClr val="accent2"/>
          </a:lnRef>
          <a:fillRef idx="1">
            <a:schemeClr val="lt1"/>
          </a:fillRef>
          <a:effectRef idx="0">
            <a:schemeClr val="accent2"/>
          </a:effectRef>
          <a:fontRef idx="minor">
            <a:schemeClr val="dk1"/>
          </a:fontRef>
        </p:style>
        <p:txBody>
          <a:bodyPr vert="eaVert" lIns="36000" rIns="3600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標準策定・維持管理</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53" name="角丸四角形 152"/>
          <p:cNvSpPr/>
          <p:nvPr/>
        </p:nvSpPr>
        <p:spPr>
          <a:xfrm>
            <a:off x="6806448" y="2057047"/>
            <a:ext cx="204399" cy="1356807"/>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vert="eaVert" lIns="36000" rIns="3600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総務・人事・経理</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54" name="角丸四角形 153"/>
          <p:cNvSpPr/>
          <p:nvPr/>
        </p:nvSpPr>
        <p:spPr>
          <a:xfrm>
            <a:off x="5442063" y="2101638"/>
            <a:ext cx="233603" cy="1129249"/>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vert="eaVert" lIns="36000" rIns="3600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新サービス開発</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 name="タイトル 1"/>
          <p:cNvSpPr>
            <a:spLocks noGrp="1"/>
          </p:cNvSpPr>
          <p:nvPr>
            <p:ph type="title"/>
          </p:nvPr>
        </p:nvSpPr>
        <p:spPr>
          <a:xfrm>
            <a:off x="81280" y="34609"/>
            <a:ext cx="9522311" cy="696912"/>
          </a:xfrm>
        </p:spPr>
        <p:txBody>
          <a:bodyPr/>
          <a:lstStyle/>
          <a:p>
            <a:r>
              <a:rPr kumimoji="1" lang="ja-JP" altLang="en-US" dirty="0"/>
              <a:t>実務に必要なスキルの見つけ方</a:t>
            </a:r>
          </a:p>
        </p:txBody>
      </p:sp>
      <p:sp>
        <p:nvSpPr>
          <p:cNvPr id="3" name="角丸四角形 2"/>
          <p:cNvSpPr/>
          <p:nvPr/>
        </p:nvSpPr>
        <p:spPr>
          <a:xfrm>
            <a:off x="7506177" y="850392"/>
            <a:ext cx="2513646" cy="5916168"/>
          </a:xfrm>
          <a:prstGeom prst="roundRect">
            <a:avLst>
              <a:gd name="adj" fmla="val 0"/>
            </a:avLst>
          </a:prstGeom>
        </p:spPr>
        <p:style>
          <a:lnRef idx="1">
            <a:schemeClr val="accent6"/>
          </a:lnRef>
          <a:fillRef idx="2">
            <a:schemeClr val="accent6"/>
          </a:fillRef>
          <a:effectRef idx="1">
            <a:schemeClr val="accent6"/>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スキル・ディクショナリ</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4" name="角丸四角形 3"/>
          <p:cNvSpPr/>
          <p:nvPr/>
        </p:nvSpPr>
        <p:spPr>
          <a:xfrm>
            <a:off x="10488562" y="1786613"/>
            <a:ext cx="846950" cy="3996060"/>
          </a:xfrm>
          <a:prstGeom prst="roundRect">
            <a:avLst>
              <a:gd name="adj" fmla="val 0"/>
            </a:avLst>
          </a:prstGeom>
        </p:spPr>
        <p:style>
          <a:lnRef idx="1">
            <a:schemeClr val="accent6"/>
          </a:lnRef>
          <a:fillRef idx="2">
            <a:schemeClr val="accent6"/>
          </a:fillRef>
          <a:effectRef idx="1">
            <a:schemeClr val="accent6"/>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知識項目</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角丸四角形 4"/>
          <p:cNvSpPr/>
          <p:nvPr/>
        </p:nvSpPr>
        <p:spPr>
          <a:xfrm>
            <a:off x="7719527" y="1167895"/>
            <a:ext cx="1925392" cy="1723259"/>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vert="eaVert" lIns="0" rtlCol="0" anchor="b"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メソドロジ</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5" name="フローチャート: 磁気ディスク 14"/>
          <p:cNvSpPr/>
          <p:nvPr/>
        </p:nvSpPr>
        <p:spPr>
          <a:xfrm>
            <a:off x="10590855" y="2558180"/>
            <a:ext cx="676386" cy="1326962"/>
          </a:xfrm>
          <a:custGeom>
            <a:avLst/>
            <a:gdLst>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8333 h 10000"/>
              <a:gd name="connsiteX6" fmla="*/ 0 w 10000"/>
              <a:gd name="connsiteY6" fmla="*/ 1667 h 10000"/>
              <a:gd name="connsiteX0" fmla="*/ 10000 w 10000"/>
              <a:gd name="connsiteY0" fmla="*/ 1667 h 10000"/>
              <a:gd name="connsiteX1" fmla="*/ 5000 w 10000"/>
              <a:gd name="connsiteY1" fmla="*/ 3334 h 10000"/>
              <a:gd name="connsiteX2" fmla="*/ 0 w 10000"/>
              <a:gd name="connsiteY2" fmla="*/ 1667 h 10000"/>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8333 h 10000"/>
              <a:gd name="connsiteX6" fmla="*/ 0 w 10000"/>
              <a:gd name="connsiteY6" fmla="*/ 1667 h 10000"/>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8333 h 10000"/>
              <a:gd name="connsiteX6" fmla="*/ 0 w 10000"/>
              <a:gd name="connsiteY6" fmla="*/ 1667 h 10000"/>
              <a:gd name="connsiteX0" fmla="*/ 10000 w 10000"/>
              <a:gd name="connsiteY0" fmla="*/ 1667 h 10000"/>
              <a:gd name="connsiteX1" fmla="*/ 5273 w 10000"/>
              <a:gd name="connsiteY1" fmla="*/ 2609 h 10000"/>
              <a:gd name="connsiteX2" fmla="*/ 0 w 10000"/>
              <a:gd name="connsiteY2" fmla="*/ 1667 h 10000"/>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8333 h 10000"/>
              <a:gd name="connsiteX6" fmla="*/ 0 w 10000"/>
              <a:gd name="connsiteY6" fmla="*/ 166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stroke="0" extrusionOk="0">
                <a:moveTo>
                  <a:pt x="0" y="1667"/>
                </a:moveTo>
                <a:cubicBezTo>
                  <a:pt x="0" y="746"/>
                  <a:pt x="2239" y="0"/>
                  <a:pt x="5000" y="0"/>
                </a:cubicBezTo>
                <a:cubicBezTo>
                  <a:pt x="7761" y="0"/>
                  <a:pt x="10000" y="746"/>
                  <a:pt x="10000" y="1667"/>
                </a:cubicBezTo>
                <a:lnTo>
                  <a:pt x="10000" y="8333"/>
                </a:lnTo>
                <a:cubicBezTo>
                  <a:pt x="10000" y="9254"/>
                  <a:pt x="7761" y="10000"/>
                  <a:pt x="5000" y="10000"/>
                </a:cubicBezTo>
                <a:cubicBezTo>
                  <a:pt x="2239" y="10000"/>
                  <a:pt x="0" y="9254"/>
                  <a:pt x="0" y="8333"/>
                </a:cubicBezTo>
                <a:lnTo>
                  <a:pt x="0" y="1667"/>
                </a:lnTo>
                <a:close/>
              </a:path>
              <a:path w="10000" h="10000" fill="none" extrusionOk="0">
                <a:moveTo>
                  <a:pt x="10000" y="1667"/>
                </a:moveTo>
                <a:cubicBezTo>
                  <a:pt x="10000" y="2588"/>
                  <a:pt x="8034" y="2609"/>
                  <a:pt x="5273" y="2609"/>
                </a:cubicBezTo>
                <a:cubicBezTo>
                  <a:pt x="2512" y="2609"/>
                  <a:pt x="0" y="2588"/>
                  <a:pt x="0" y="1667"/>
                </a:cubicBezTo>
              </a:path>
              <a:path w="10000" h="10000" fill="none">
                <a:moveTo>
                  <a:pt x="0" y="1667"/>
                </a:moveTo>
                <a:cubicBezTo>
                  <a:pt x="0" y="746"/>
                  <a:pt x="2239" y="0"/>
                  <a:pt x="5000" y="0"/>
                </a:cubicBezTo>
                <a:cubicBezTo>
                  <a:pt x="7761" y="0"/>
                  <a:pt x="10000" y="746"/>
                  <a:pt x="10000" y="1667"/>
                </a:cubicBezTo>
                <a:lnTo>
                  <a:pt x="10000" y="8333"/>
                </a:lnTo>
                <a:cubicBezTo>
                  <a:pt x="10000" y="9254"/>
                  <a:pt x="7761" y="10000"/>
                  <a:pt x="5000" y="10000"/>
                </a:cubicBezTo>
                <a:cubicBezTo>
                  <a:pt x="2239" y="10000"/>
                  <a:pt x="0" y="9254"/>
                  <a:pt x="0" y="8333"/>
                </a:cubicBezTo>
                <a:lnTo>
                  <a:pt x="0" y="1667"/>
                </a:lnTo>
                <a:close/>
              </a:path>
            </a:pathLst>
          </a:custGeom>
        </p:spPr>
        <p:style>
          <a:lnRef idx="2">
            <a:schemeClr val="accent6"/>
          </a:lnRef>
          <a:fillRef idx="1">
            <a:schemeClr val="lt1"/>
          </a:fillRef>
          <a:effectRef idx="0">
            <a:schemeClr val="accent6"/>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スキル項目毎に必要な知識項目一覧</a:t>
            </a: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(9000</a:t>
            </a: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項目</a:t>
            </a: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6" name="角丸四角形 15"/>
          <p:cNvSpPr/>
          <p:nvPr/>
        </p:nvSpPr>
        <p:spPr>
          <a:xfrm>
            <a:off x="7760855" y="5095602"/>
            <a:ext cx="1884064" cy="831579"/>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vert="eaVert" lIns="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関連知識</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7" name="角丸四角形 16"/>
          <p:cNvSpPr/>
          <p:nvPr/>
        </p:nvSpPr>
        <p:spPr>
          <a:xfrm>
            <a:off x="7719527" y="2965133"/>
            <a:ext cx="1884064" cy="2047243"/>
          </a:xfrm>
          <a:prstGeom prst="roundRect">
            <a:avLst>
              <a:gd name="adj" fmla="val 0"/>
            </a:avLst>
          </a:prstGeom>
        </p:spPr>
        <p:style>
          <a:lnRef idx="2">
            <a:schemeClr val="accent6"/>
          </a:lnRef>
          <a:fillRef idx="1">
            <a:schemeClr val="lt1"/>
          </a:fillRef>
          <a:effectRef idx="0">
            <a:schemeClr val="accent6"/>
          </a:effectRef>
          <a:fontRef idx="minor">
            <a:schemeClr val="dk1"/>
          </a:fontRef>
        </p:style>
        <p:txBody>
          <a:bodyPr vert="eaVert" lIns="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テクノロジ</a:t>
            </a:r>
            <a:endParaRPr kumimoji="1" lang="en-US" altLang="ja-JP" sz="1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8" name="角丸四角形 17"/>
          <p:cNvSpPr/>
          <p:nvPr/>
        </p:nvSpPr>
        <p:spPr>
          <a:xfrm>
            <a:off x="8258343" y="1358983"/>
            <a:ext cx="1026197" cy="218084"/>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戦略</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9" name="角丸四角形 18"/>
          <p:cNvSpPr/>
          <p:nvPr/>
        </p:nvSpPr>
        <p:spPr>
          <a:xfrm>
            <a:off x="8258343" y="1682100"/>
            <a:ext cx="1026197" cy="229332"/>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企画</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0" name="角丸四角形 19"/>
          <p:cNvSpPr/>
          <p:nvPr/>
        </p:nvSpPr>
        <p:spPr>
          <a:xfrm>
            <a:off x="8289185" y="2280747"/>
            <a:ext cx="1026197" cy="208536"/>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利活用</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1" name="角丸四角形 20"/>
          <p:cNvSpPr/>
          <p:nvPr/>
        </p:nvSpPr>
        <p:spPr>
          <a:xfrm>
            <a:off x="8189788" y="3817495"/>
            <a:ext cx="1026197" cy="231485"/>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開発</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2" name="角丸四角形 21"/>
          <p:cNvSpPr/>
          <p:nvPr/>
        </p:nvSpPr>
        <p:spPr>
          <a:xfrm>
            <a:off x="8210145" y="3507428"/>
            <a:ext cx="1250847" cy="253165"/>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システム（利用）</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3" name="角丸四角形 22"/>
          <p:cNvSpPr/>
          <p:nvPr/>
        </p:nvSpPr>
        <p:spPr>
          <a:xfrm>
            <a:off x="8268678" y="2558180"/>
            <a:ext cx="1026197" cy="209239"/>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支援活動</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4" name="角丸四角形 23"/>
          <p:cNvSpPr/>
          <p:nvPr/>
        </p:nvSpPr>
        <p:spPr>
          <a:xfrm>
            <a:off x="8303323" y="5167454"/>
            <a:ext cx="954021" cy="235754"/>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組織活動</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5" name="角丸四角形 24"/>
          <p:cNvSpPr/>
          <p:nvPr/>
        </p:nvSpPr>
        <p:spPr>
          <a:xfrm>
            <a:off x="7733668" y="5990101"/>
            <a:ext cx="2093329" cy="686080"/>
          </a:xfrm>
          <a:prstGeom prst="roundRect">
            <a:avLst>
              <a:gd name="adj" fmla="val 0"/>
            </a:avLst>
          </a:prstGeom>
        </p:spPr>
        <p:style>
          <a:lnRef idx="0">
            <a:schemeClr val="accent6"/>
          </a:lnRef>
          <a:fillRef idx="3">
            <a:schemeClr val="accent6"/>
          </a:fillRef>
          <a:effectRef idx="3">
            <a:schemeClr val="accent6"/>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IT</a:t>
            </a:r>
            <a:r>
              <a:rPr kumimoji="1" lang="ja-JP" altLang="en-US" sz="105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ヒューマンスキル</a:t>
            </a:r>
            <a:endParaRPr kumimoji="1" lang="en-US" altLang="ja-JP" sz="105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創造力</a:t>
            </a:r>
            <a:r>
              <a:rPr kumimoji="1" lang="en-US" altLang="ja-JP" sz="105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a:t>
            </a:r>
            <a:r>
              <a:rPr kumimoji="1" lang="ja-JP" altLang="en-US" sz="105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実行・実践力</a:t>
            </a:r>
            <a:r>
              <a:rPr kumimoji="1" lang="en-US" altLang="ja-JP" sz="105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a:t>
            </a:r>
            <a:r>
              <a:rPr kumimoji="1" lang="ja-JP" altLang="en-US" sz="105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コミュニケーション力</a:t>
            </a:r>
            <a:endParaRPr kumimoji="1" lang="en-US" altLang="ja-JP" sz="105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6" name="角丸四角形 25"/>
          <p:cNvSpPr/>
          <p:nvPr/>
        </p:nvSpPr>
        <p:spPr>
          <a:xfrm>
            <a:off x="8164287" y="4113685"/>
            <a:ext cx="1026197" cy="239175"/>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保守・運用</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7" name="角丸四角形 26"/>
          <p:cNvSpPr/>
          <p:nvPr/>
        </p:nvSpPr>
        <p:spPr>
          <a:xfrm>
            <a:off x="8189788" y="4438049"/>
            <a:ext cx="1026197" cy="239175"/>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非機能要件</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8" name="角丸四角形 27"/>
          <p:cNvSpPr/>
          <p:nvPr/>
        </p:nvSpPr>
        <p:spPr>
          <a:xfrm>
            <a:off x="2981842" y="1775092"/>
            <a:ext cx="1262369" cy="3016364"/>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計画・実行</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7" name="角丸四角形 6"/>
          <p:cNvSpPr/>
          <p:nvPr/>
        </p:nvSpPr>
        <p:spPr>
          <a:xfrm>
            <a:off x="3083459" y="2225003"/>
            <a:ext cx="1026197" cy="218084"/>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戦略</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8" name="角丸四角形 7"/>
          <p:cNvSpPr/>
          <p:nvPr/>
        </p:nvSpPr>
        <p:spPr>
          <a:xfrm>
            <a:off x="3083459" y="2799196"/>
            <a:ext cx="1026197" cy="229332"/>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企画</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9" name="角丸四角形 8"/>
          <p:cNvSpPr/>
          <p:nvPr/>
        </p:nvSpPr>
        <p:spPr>
          <a:xfrm>
            <a:off x="3058748" y="3288316"/>
            <a:ext cx="1026197" cy="208536"/>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開発</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 name="角丸四角形 9"/>
          <p:cNvSpPr/>
          <p:nvPr/>
        </p:nvSpPr>
        <p:spPr>
          <a:xfrm>
            <a:off x="3022013" y="4271707"/>
            <a:ext cx="1026197" cy="275121"/>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評価・改善</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1" name="角丸四角形 10"/>
          <p:cNvSpPr/>
          <p:nvPr/>
        </p:nvSpPr>
        <p:spPr>
          <a:xfrm>
            <a:off x="3058748" y="3762036"/>
            <a:ext cx="1026197" cy="208139"/>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利活用</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9" name="角丸四角形 28"/>
          <p:cNvSpPr/>
          <p:nvPr/>
        </p:nvSpPr>
        <p:spPr>
          <a:xfrm>
            <a:off x="8200791" y="3247722"/>
            <a:ext cx="1250847" cy="253165"/>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システム（構築）</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30" name="角丸四角形 29"/>
          <p:cNvSpPr/>
          <p:nvPr/>
        </p:nvSpPr>
        <p:spPr>
          <a:xfrm>
            <a:off x="8200790" y="2983115"/>
            <a:ext cx="1250847" cy="253165"/>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システム（基礎）</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32" name="角丸四角形 31"/>
          <p:cNvSpPr/>
          <p:nvPr/>
        </p:nvSpPr>
        <p:spPr>
          <a:xfrm>
            <a:off x="8242931" y="5626677"/>
            <a:ext cx="1166564" cy="254499"/>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法規・基</a:t>
            </a: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準・標準</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cxnSp>
        <p:nvCxnSpPr>
          <p:cNvPr id="33" name="直線矢印コネクタ 32"/>
          <p:cNvCxnSpPr>
            <a:stCxn id="8" idx="3"/>
            <a:endCxn id="47" idx="1"/>
          </p:cNvCxnSpPr>
          <p:nvPr/>
        </p:nvCxnSpPr>
        <p:spPr>
          <a:xfrm flipV="1">
            <a:off x="4109656" y="2094995"/>
            <a:ext cx="4148686" cy="818867"/>
          </a:xfrm>
          <a:prstGeom prst="straightConnector1">
            <a:avLst/>
          </a:prstGeom>
          <a:ln w="28575">
            <a:solidFill>
              <a:srgbClr val="0070C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23" idx="1"/>
          </p:cNvCxnSpPr>
          <p:nvPr/>
        </p:nvCxnSpPr>
        <p:spPr>
          <a:xfrm flipV="1">
            <a:off x="4109656" y="2662800"/>
            <a:ext cx="4159022" cy="251062"/>
          </a:xfrm>
          <a:prstGeom prst="straightConnector1">
            <a:avLst/>
          </a:prstGeom>
          <a:ln w="28575">
            <a:solidFill>
              <a:srgbClr val="0070C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stCxn id="8" idx="3"/>
            <a:endCxn id="19" idx="1"/>
          </p:cNvCxnSpPr>
          <p:nvPr/>
        </p:nvCxnSpPr>
        <p:spPr>
          <a:xfrm flipV="1">
            <a:off x="4109656" y="1796766"/>
            <a:ext cx="4148687" cy="1117096"/>
          </a:xfrm>
          <a:prstGeom prst="straightConnector1">
            <a:avLst/>
          </a:prstGeom>
          <a:ln w="28575">
            <a:solidFill>
              <a:srgbClr val="0070C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7" name="角丸四角形 46"/>
          <p:cNvSpPr/>
          <p:nvPr/>
        </p:nvSpPr>
        <p:spPr>
          <a:xfrm>
            <a:off x="8258342" y="1980329"/>
            <a:ext cx="1026197" cy="229332"/>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実装</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cxnSp>
        <p:nvCxnSpPr>
          <p:cNvPr id="51" name="直線矢印コネクタ 50"/>
          <p:cNvCxnSpPr>
            <a:stCxn id="8" idx="3"/>
            <a:endCxn id="21" idx="1"/>
          </p:cNvCxnSpPr>
          <p:nvPr/>
        </p:nvCxnSpPr>
        <p:spPr>
          <a:xfrm>
            <a:off x="4109656" y="2913862"/>
            <a:ext cx="4080132" cy="1019376"/>
          </a:xfrm>
          <a:prstGeom prst="straightConnector1">
            <a:avLst/>
          </a:prstGeom>
          <a:ln w="28575">
            <a:solidFill>
              <a:srgbClr val="0070C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a:stCxn id="8" idx="3"/>
            <a:endCxn id="24" idx="1"/>
          </p:cNvCxnSpPr>
          <p:nvPr/>
        </p:nvCxnSpPr>
        <p:spPr>
          <a:xfrm>
            <a:off x="4109656" y="2913862"/>
            <a:ext cx="4193667" cy="2371469"/>
          </a:xfrm>
          <a:prstGeom prst="straightConnector1">
            <a:avLst/>
          </a:prstGeom>
          <a:ln w="28575">
            <a:solidFill>
              <a:srgbClr val="0070C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a:stCxn id="13" idx="3"/>
            <a:endCxn id="30" idx="1"/>
          </p:cNvCxnSpPr>
          <p:nvPr/>
        </p:nvCxnSpPr>
        <p:spPr>
          <a:xfrm flipV="1">
            <a:off x="6168137" y="3109698"/>
            <a:ext cx="2032653" cy="179795"/>
          </a:xfrm>
          <a:prstGeom prst="straightConnector1">
            <a:avLst/>
          </a:prstGeom>
          <a:ln w="28575">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13" idx="3"/>
            <a:endCxn id="22" idx="1"/>
          </p:cNvCxnSpPr>
          <p:nvPr/>
        </p:nvCxnSpPr>
        <p:spPr>
          <a:xfrm>
            <a:off x="6168137" y="3289493"/>
            <a:ext cx="2042008" cy="344518"/>
          </a:xfrm>
          <a:prstGeom prst="straightConnector1">
            <a:avLst/>
          </a:prstGeom>
          <a:ln w="28575">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a:endCxn id="27" idx="1"/>
          </p:cNvCxnSpPr>
          <p:nvPr/>
        </p:nvCxnSpPr>
        <p:spPr>
          <a:xfrm>
            <a:off x="6168927" y="3070783"/>
            <a:ext cx="2020861" cy="1486854"/>
          </a:xfrm>
          <a:prstGeom prst="straightConnector1">
            <a:avLst/>
          </a:prstGeom>
          <a:ln w="28575">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stCxn id="13" idx="3"/>
            <a:endCxn id="19" idx="1"/>
          </p:cNvCxnSpPr>
          <p:nvPr/>
        </p:nvCxnSpPr>
        <p:spPr>
          <a:xfrm flipV="1">
            <a:off x="6168137" y="1796766"/>
            <a:ext cx="2090206" cy="1492727"/>
          </a:xfrm>
          <a:prstGeom prst="straightConnector1">
            <a:avLst/>
          </a:prstGeom>
          <a:ln w="28575">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13" idx="3"/>
            <a:endCxn id="23" idx="1"/>
          </p:cNvCxnSpPr>
          <p:nvPr/>
        </p:nvCxnSpPr>
        <p:spPr>
          <a:xfrm flipV="1">
            <a:off x="6168137" y="2662800"/>
            <a:ext cx="2100541" cy="626693"/>
          </a:xfrm>
          <a:prstGeom prst="straightConnector1">
            <a:avLst/>
          </a:prstGeom>
          <a:ln w="28575">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a:stCxn id="13" idx="3"/>
            <a:endCxn id="47" idx="1"/>
          </p:cNvCxnSpPr>
          <p:nvPr/>
        </p:nvCxnSpPr>
        <p:spPr>
          <a:xfrm flipV="1">
            <a:off x="6168137" y="2094995"/>
            <a:ext cx="2090205" cy="1194498"/>
          </a:xfrm>
          <a:prstGeom prst="straightConnector1">
            <a:avLst/>
          </a:prstGeom>
          <a:ln w="28575">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a:stCxn id="13" idx="3"/>
            <a:endCxn id="18" idx="1"/>
          </p:cNvCxnSpPr>
          <p:nvPr/>
        </p:nvCxnSpPr>
        <p:spPr>
          <a:xfrm flipV="1">
            <a:off x="6168137" y="1468025"/>
            <a:ext cx="2090206" cy="1821468"/>
          </a:xfrm>
          <a:prstGeom prst="straightConnector1">
            <a:avLst/>
          </a:prstGeom>
          <a:ln w="28575">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stCxn id="13" idx="3"/>
            <a:endCxn id="20" idx="1"/>
          </p:cNvCxnSpPr>
          <p:nvPr/>
        </p:nvCxnSpPr>
        <p:spPr>
          <a:xfrm flipV="1">
            <a:off x="6168137" y="2385015"/>
            <a:ext cx="2121048" cy="904478"/>
          </a:xfrm>
          <a:prstGeom prst="straightConnector1">
            <a:avLst/>
          </a:prstGeom>
          <a:ln w="28575">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83" name="角丸四角形 82"/>
          <p:cNvSpPr/>
          <p:nvPr/>
        </p:nvSpPr>
        <p:spPr>
          <a:xfrm>
            <a:off x="8230211" y="5394829"/>
            <a:ext cx="1166564" cy="254499"/>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ビジネスインダストリ</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cxnSp>
        <p:nvCxnSpPr>
          <p:cNvPr id="84" name="直線矢印コネクタ 83"/>
          <p:cNvCxnSpPr>
            <a:stCxn id="13" idx="3"/>
            <a:endCxn id="83" idx="1"/>
          </p:cNvCxnSpPr>
          <p:nvPr/>
        </p:nvCxnSpPr>
        <p:spPr>
          <a:xfrm>
            <a:off x="6168137" y="3289493"/>
            <a:ext cx="2062074" cy="2232586"/>
          </a:xfrm>
          <a:prstGeom prst="straightConnector1">
            <a:avLst/>
          </a:prstGeom>
          <a:ln w="28575">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a:stCxn id="13" idx="3"/>
            <a:endCxn id="32" idx="1"/>
          </p:cNvCxnSpPr>
          <p:nvPr/>
        </p:nvCxnSpPr>
        <p:spPr>
          <a:xfrm>
            <a:off x="6168137" y="3289493"/>
            <a:ext cx="2074794" cy="2464434"/>
          </a:xfrm>
          <a:prstGeom prst="straightConnector1">
            <a:avLst/>
          </a:prstGeom>
          <a:ln w="28575">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a:stCxn id="13" idx="3"/>
            <a:endCxn id="24" idx="1"/>
          </p:cNvCxnSpPr>
          <p:nvPr/>
        </p:nvCxnSpPr>
        <p:spPr>
          <a:xfrm>
            <a:off x="6168137" y="3289493"/>
            <a:ext cx="2135186" cy="1995838"/>
          </a:xfrm>
          <a:prstGeom prst="straightConnector1">
            <a:avLst/>
          </a:prstGeom>
          <a:ln w="28575">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12" idx="3"/>
            <a:endCxn id="97" idx="1"/>
          </p:cNvCxnSpPr>
          <p:nvPr/>
        </p:nvCxnSpPr>
        <p:spPr>
          <a:xfrm>
            <a:off x="5219006" y="3299188"/>
            <a:ext cx="2960149" cy="1557011"/>
          </a:xfrm>
          <a:prstGeom prst="straightConnector1">
            <a:avLst/>
          </a:prstGeom>
          <a:ln w="28575">
            <a:solidFill>
              <a:srgbClr val="FFC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97" name="角丸四角形 96"/>
          <p:cNvSpPr/>
          <p:nvPr/>
        </p:nvSpPr>
        <p:spPr>
          <a:xfrm>
            <a:off x="8179155" y="4736611"/>
            <a:ext cx="1026197" cy="239175"/>
          </a:xfrm>
          <a:prstGeom prst="roundRect">
            <a:avLst>
              <a:gd name="adj" fmla="val 0"/>
            </a:avLst>
          </a:prstGeom>
        </p:spPr>
        <p:style>
          <a:lnRef idx="2">
            <a:schemeClr val="accent4"/>
          </a:lnRef>
          <a:fillRef idx="1">
            <a:schemeClr val="lt1"/>
          </a:fillRef>
          <a:effectRef idx="0">
            <a:schemeClr val="accent4"/>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共通技術</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cxnSp>
        <p:nvCxnSpPr>
          <p:cNvPr id="99" name="直線矢印コネクタ 98"/>
          <p:cNvCxnSpPr>
            <a:stCxn id="12" idx="3"/>
            <a:endCxn id="26" idx="1"/>
          </p:cNvCxnSpPr>
          <p:nvPr/>
        </p:nvCxnSpPr>
        <p:spPr>
          <a:xfrm>
            <a:off x="5219006" y="3299188"/>
            <a:ext cx="2945281" cy="934085"/>
          </a:xfrm>
          <a:prstGeom prst="straightConnector1">
            <a:avLst/>
          </a:prstGeom>
          <a:ln w="28575">
            <a:solidFill>
              <a:srgbClr val="FFC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a:stCxn id="12" idx="3"/>
            <a:endCxn id="19" idx="1"/>
          </p:cNvCxnSpPr>
          <p:nvPr/>
        </p:nvCxnSpPr>
        <p:spPr>
          <a:xfrm flipV="1">
            <a:off x="5219006" y="1796766"/>
            <a:ext cx="3039337" cy="1502422"/>
          </a:xfrm>
          <a:prstGeom prst="straightConnector1">
            <a:avLst/>
          </a:prstGeom>
          <a:ln w="28575">
            <a:solidFill>
              <a:srgbClr val="FFC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a:stCxn id="12" idx="3"/>
            <a:endCxn id="23" idx="1"/>
          </p:cNvCxnSpPr>
          <p:nvPr/>
        </p:nvCxnSpPr>
        <p:spPr>
          <a:xfrm flipV="1">
            <a:off x="5219006" y="2662800"/>
            <a:ext cx="3049672" cy="636388"/>
          </a:xfrm>
          <a:prstGeom prst="straightConnector1">
            <a:avLst/>
          </a:prstGeom>
          <a:ln w="28575">
            <a:solidFill>
              <a:srgbClr val="FFC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a:stCxn id="12" idx="3"/>
            <a:endCxn id="18" idx="1"/>
          </p:cNvCxnSpPr>
          <p:nvPr/>
        </p:nvCxnSpPr>
        <p:spPr>
          <a:xfrm flipV="1">
            <a:off x="5219006" y="1468025"/>
            <a:ext cx="3039337" cy="1831163"/>
          </a:xfrm>
          <a:prstGeom prst="straightConnector1">
            <a:avLst/>
          </a:prstGeom>
          <a:ln w="28575">
            <a:solidFill>
              <a:srgbClr val="FFC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a:stCxn id="12" idx="3"/>
            <a:endCxn id="24" idx="1"/>
          </p:cNvCxnSpPr>
          <p:nvPr/>
        </p:nvCxnSpPr>
        <p:spPr>
          <a:xfrm>
            <a:off x="5219006" y="3299188"/>
            <a:ext cx="3084317" cy="1986143"/>
          </a:xfrm>
          <a:prstGeom prst="straightConnector1">
            <a:avLst/>
          </a:prstGeom>
          <a:ln w="28575">
            <a:solidFill>
              <a:srgbClr val="FFC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a:stCxn id="7" idx="3"/>
            <a:endCxn id="18" idx="1"/>
          </p:cNvCxnSpPr>
          <p:nvPr/>
        </p:nvCxnSpPr>
        <p:spPr>
          <a:xfrm flipV="1">
            <a:off x="4109656" y="1468025"/>
            <a:ext cx="4148687" cy="866020"/>
          </a:xfrm>
          <a:prstGeom prst="straightConnector1">
            <a:avLst/>
          </a:prstGeom>
          <a:ln w="2857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a:stCxn id="7" idx="3"/>
            <a:endCxn id="24" idx="1"/>
          </p:cNvCxnSpPr>
          <p:nvPr/>
        </p:nvCxnSpPr>
        <p:spPr>
          <a:xfrm>
            <a:off x="4109656" y="2334045"/>
            <a:ext cx="4193667" cy="2951286"/>
          </a:xfrm>
          <a:prstGeom prst="straightConnector1">
            <a:avLst/>
          </a:prstGeom>
          <a:ln w="2857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a:stCxn id="7" idx="3"/>
            <a:endCxn id="83" idx="1"/>
          </p:cNvCxnSpPr>
          <p:nvPr/>
        </p:nvCxnSpPr>
        <p:spPr>
          <a:xfrm>
            <a:off x="4109656" y="2334045"/>
            <a:ext cx="4120555" cy="3188034"/>
          </a:xfrm>
          <a:prstGeom prst="straightConnector1">
            <a:avLst/>
          </a:prstGeom>
          <a:ln w="2857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26" name="角丸四角形 125"/>
          <p:cNvSpPr/>
          <p:nvPr/>
        </p:nvSpPr>
        <p:spPr>
          <a:xfrm>
            <a:off x="523960" y="1574973"/>
            <a:ext cx="1778891" cy="4560203"/>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n-cs"/>
              </a:rPr>
              <a:t>政府標準ガイドライン</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27" name="角丸四角形 126"/>
          <p:cNvSpPr/>
          <p:nvPr/>
        </p:nvSpPr>
        <p:spPr>
          <a:xfrm>
            <a:off x="650487" y="1180180"/>
            <a:ext cx="1545307" cy="295183"/>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戦略企画</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28" name="角丸四角形 127"/>
          <p:cNvSpPr/>
          <p:nvPr/>
        </p:nvSpPr>
        <p:spPr>
          <a:xfrm>
            <a:off x="658625" y="1875923"/>
            <a:ext cx="1545307" cy="222565"/>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企画</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29" name="角丸四角形 128"/>
          <p:cNvSpPr/>
          <p:nvPr/>
        </p:nvSpPr>
        <p:spPr>
          <a:xfrm>
            <a:off x="650487" y="2175578"/>
            <a:ext cx="1545307" cy="234044"/>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プロジェクト管理</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30" name="角丸四角形 129"/>
          <p:cNvSpPr/>
          <p:nvPr/>
        </p:nvSpPr>
        <p:spPr>
          <a:xfrm>
            <a:off x="617449" y="2454958"/>
            <a:ext cx="1545307" cy="212820"/>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業務・サービス要件定義</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31" name="角丸四角形 130"/>
          <p:cNvSpPr/>
          <p:nvPr/>
        </p:nvSpPr>
        <p:spPr>
          <a:xfrm>
            <a:off x="617449" y="3049092"/>
            <a:ext cx="1545307" cy="279201"/>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システム化要件定義</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32" name="角丸四角形 131"/>
          <p:cNvSpPr/>
          <p:nvPr/>
        </p:nvSpPr>
        <p:spPr>
          <a:xfrm>
            <a:off x="658624" y="2743905"/>
            <a:ext cx="1545307" cy="212415"/>
          </a:xfrm>
          <a:prstGeom prst="roundRect">
            <a:avLst>
              <a:gd name="adj" fmla="val 0"/>
            </a:avLst>
          </a:prstGeom>
        </p:spPr>
        <p:style>
          <a:lnRef idx="1">
            <a:schemeClr val="accent2"/>
          </a:lnRef>
          <a:fillRef idx="3">
            <a:schemeClr val="accent2"/>
          </a:fillRef>
          <a:effectRef idx="2">
            <a:schemeClr val="accent2"/>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予算要求</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33" name="角丸四角形 132"/>
          <p:cNvSpPr/>
          <p:nvPr/>
        </p:nvSpPr>
        <p:spPr>
          <a:xfrm>
            <a:off x="617449" y="3433660"/>
            <a:ext cx="1545307" cy="213538"/>
          </a:xfrm>
          <a:prstGeom prst="roundRect">
            <a:avLst>
              <a:gd name="adj" fmla="val 0"/>
            </a:avLst>
          </a:prstGeom>
        </p:spPr>
        <p:style>
          <a:lnRef idx="1">
            <a:schemeClr val="accent2"/>
          </a:lnRef>
          <a:fillRef idx="3">
            <a:schemeClr val="accent2"/>
          </a:fillRef>
          <a:effectRef idx="2">
            <a:schemeClr val="accent2"/>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調達</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34" name="角丸四角形 133"/>
          <p:cNvSpPr/>
          <p:nvPr/>
        </p:nvSpPr>
        <p:spPr>
          <a:xfrm>
            <a:off x="647436" y="3733661"/>
            <a:ext cx="1545307" cy="212603"/>
          </a:xfrm>
          <a:prstGeom prst="roundRect">
            <a:avLst>
              <a:gd name="adj" fmla="val 0"/>
            </a:avLst>
          </a:prstGeom>
        </p:spPr>
        <p:style>
          <a:lnRef idx="1">
            <a:schemeClr val="accent2"/>
          </a:lnRef>
          <a:fillRef idx="3">
            <a:schemeClr val="accent2"/>
          </a:fillRef>
          <a:effectRef idx="2">
            <a:schemeClr val="accent2"/>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契約</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35" name="角丸四角形 134"/>
          <p:cNvSpPr/>
          <p:nvPr/>
        </p:nvSpPr>
        <p:spPr>
          <a:xfrm>
            <a:off x="640751" y="4032840"/>
            <a:ext cx="1545307" cy="212603"/>
          </a:xfrm>
          <a:prstGeom prst="roundRect">
            <a:avLst>
              <a:gd name="adj" fmla="val 0"/>
            </a:avLst>
          </a:prstGeom>
        </p:spPr>
        <p:style>
          <a:lnRef idx="1">
            <a:schemeClr val="accent6"/>
          </a:lnRef>
          <a:fillRef idx="3">
            <a:schemeClr val="accent6"/>
          </a:fillRef>
          <a:effectRef idx="2">
            <a:schemeClr val="accent6"/>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設計</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36" name="角丸四角形 135"/>
          <p:cNvSpPr/>
          <p:nvPr/>
        </p:nvSpPr>
        <p:spPr>
          <a:xfrm>
            <a:off x="672974" y="4307713"/>
            <a:ext cx="1545307" cy="212603"/>
          </a:xfrm>
          <a:prstGeom prst="roundRect">
            <a:avLst>
              <a:gd name="adj" fmla="val 0"/>
            </a:avLst>
          </a:prstGeom>
        </p:spPr>
        <p:style>
          <a:lnRef idx="1">
            <a:schemeClr val="accent6"/>
          </a:lnRef>
          <a:fillRef idx="3">
            <a:schemeClr val="accent6"/>
          </a:fillRef>
          <a:effectRef idx="2">
            <a:schemeClr val="accent6"/>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開発・テスト「</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37" name="角丸四角形 136"/>
          <p:cNvSpPr/>
          <p:nvPr/>
        </p:nvSpPr>
        <p:spPr>
          <a:xfrm>
            <a:off x="672974" y="4613670"/>
            <a:ext cx="1545307" cy="212603"/>
          </a:xfrm>
          <a:prstGeom prst="roundRect">
            <a:avLst>
              <a:gd name="adj" fmla="val 0"/>
            </a:avLst>
          </a:prstGeom>
        </p:spPr>
        <p:style>
          <a:lnRef idx="1">
            <a:schemeClr val="accent2"/>
          </a:lnRef>
          <a:fillRef idx="3">
            <a:schemeClr val="accent2"/>
          </a:fillRef>
          <a:effectRef idx="2">
            <a:schemeClr val="accent2"/>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検査（検収）</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38" name="角丸四角形 137"/>
          <p:cNvSpPr/>
          <p:nvPr/>
        </p:nvSpPr>
        <p:spPr>
          <a:xfrm>
            <a:off x="658623" y="4915160"/>
            <a:ext cx="1545307" cy="212603"/>
          </a:xfrm>
          <a:prstGeom prst="roundRect">
            <a:avLst>
              <a:gd name="adj" fmla="val 0"/>
            </a:avLst>
          </a:prstGeom>
        </p:spPr>
        <p:style>
          <a:lnRef idx="1">
            <a:schemeClr val="dk1"/>
          </a:lnRef>
          <a:fillRef idx="3">
            <a:schemeClr val="dk1"/>
          </a:fillRef>
          <a:effectRef idx="2">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運用開始準備</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39" name="角丸四角形 138"/>
          <p:cNvSpPr/>
          <p:nvPr/>
        </p:nvSpPr>
        <p:spPr>
          <a:xfrm>
            <a:off x="650783" y="5199348"/>
            <a:ext cx="1545307" cy="212603"/>
          </a:xfrm>
          <a:prstGeom prst="roundRect">
            <a:avLst>
              <a:gd name="adj" fmla="val 0"/>
            </a:avLst>
          </a:prstGeom>
        </p:spPr>
        <p:style>
          <a:lnRef idx="1">
            <a:schemeClr val="dk1"/>
          </a:lnRef>
          <a:fillRef idx="3">
            <a:schemeClr val="dk1"/>
          </a:fillRef>
          <a:effectRef idx="2">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運用の実施</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40" name="角丸四角形 139"/>
          <p:cNvSpPr/>
          <p:nvPr/>
        </p:nvSpPr>
        <p:spPr>
          <a:xfrm>
            <a:off x="617449" y="5483536"/>
            <a:ext cx="1545307" cy="212603"/>
          </a:xfrm>
          <a:prstGeom prst="roundRect">
            <a:avLst>
              <a:gd name="adj" fmla="val 0"/>
            </a:avLst>
          </a:prstGeom>
        </p:spPr>
        <p:style>
          <a:lnRef idx="0">
            <a:schemeClr val="dk1"/>
          </a:lnRef>
          <a:fillRef idx="3">
            <a:schemeClr val="dk1"/>
          </a:fillRef>
          <a:effectRef idx="3">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保守の実施</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41" name="角丸四角形 140"/>
          <p:cNvSpPr/>
          <p:nvPr/>
        </p:nvSpPr>
        <p:spPr>
          <a:xfrm>
            <a:off x="617448" y="5797480"/>
            <a:ext cx="1545307" cy="212603"/>
          </a:xfrm>
          <a:prstGeom prst="roundRect">
            <a:avLst>
              <a:gd name="adj" fmla="val 0"/>
            </a:avLst>
          </a:prstGeom>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システム監査</a:t>
            </a:r>
            <a:endParaRPr kumimoji="1" lang="en-US" altLang="ja-JP" sz="11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cxnSp>
        <p:nvCxnSpPr>
          <p:cNvPr id="76" name="直線矢印コネクタ 75"/>
          <p:cNvCxnSpPr>
            <a:stCxn id="127" idx="3"/>
            <a:endCxn id="7" idx="1"/>
          </p:cNvCxnSpPr>
          <p:nvPr/>
        </p:nvCxnSpPr>
        <p:spPr>
          <a:xfrm>
            <a:off x="2195794" y="1327772"/>
            <a:ext cx="887665" cy="1006273"/>
          </a:xfrm>
          <a:prstGeom prst="straightConnector1">
            <a:avLst/>
          </a:prstGeom>
          <a:ln w="2857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a:stCxn id="128" idx="3"/>
            <a:endCxn id="8" idx="1"/>
          </p:cNvCxnSpPr>
          <p:nvPr/>
        </p:nvCxnSpPr>
        <p:spPr>
          <a:xfrm>
            <a:off x="2203932" y="1987206"/>
            <a:ext cx="879527" cy="926656"/>
          </a:xfrm>
          <a:prstGeom prst="straightConnector1">
            <a:avLst/>
          </a:prstGeom>
          <a:ln w="2857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a:stCxn id="129" idx="3"/>
            <a:endCxn id="8" idx="1"/>
          </p:cNvCxnSpPr>
          <p:nvPr/>
        </p:nvCxnSpPr>
        <p:spPr>
          <a:xfrm>
            <a:off x="2195794" y="2292600"/>
            <a:ext cx="887665" cy="621262"/>
          </a:xfrm>
          <a:prstGeom prst="straightConnector1">
            <a:avLst/>
          </a:prstGeom>
          <a:ln w="2857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a:stCxn id="130" idx="3"/>
          </p:cNvCxnSpPr>
          <p:nvPr/>
        </p:nvCxnSpPr>
        <p:spPr>
          <a:xfrm>
            <a:off x="2162756" y="2561368"/>
            <a:ext cx="906565" cy="632520"/>
          </a:xfrm>
          <a:prstGeom prst="straightConnector1">
            <a:avLst/>
          </a:prstGeom>
          <a:ln w="2857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a:stCxn id="131" idx="3"/>
            <a:endCxn id="8" idx="1"/>
          </p:cNvCxnSpPr>
          <p:nvPr/>
        </p:nvCxnSpPr>
        <p:spPr>
          <a:xfrm flipV="1">
            <a:off x="2162756" y="2913862"/>
            <a:ext cx="920703" cy="274831"/>
          </a:xfrm>
          <a:prstGeom prst="straightConnector1">
            <a:avLst/>
          </a:prstGeom>
          <a:ln w="2857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a:stCxn id="132" idx="3"/>
            <a:endCxn id="107" idx="1"/>
          </p:cNvCxnSpPr>
          <p:nvPr/>
        </p:nvCxnSpPr>
        <p:spPr>
          <a:xfrm flipV="1">
            <a:off x="2203931" y="2692244"/>
            <a:ext cx="2342919" cy="157869"/>
          </a:xfrm>
          <a:prstGeom prst="straightConnector1">
            <a:avLst/>
          </a:prstGeom>
          <a:ln w="28575">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133" idx="3"/>
            <a:endCxn id="95" idx="1"/>
          </p:cNvCxnSpPr>
          <p:nvPr/>
        </p:nvCxnSpPr>
        <p:spPr>
          <a:xfrm flipV="1">
            <a:off x="2162756" y="2661912"/>
            <a:ext cx="3699228" cy="878517"/>
          </a:xfrm>
          <a:prstGeom prst="straightConnector1">
            <a:avLst/>
          </a:prstGeom>
          <a:ln w="28575">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a:stCxn id="134" idx="3"/>
            <a:endCxn id="107" idx="1"/>
          </p:cNvCxnSpPr>
          <p:nvPr/>
        </p:nvCxnSpPr>
        <p:spPr>
          <a:xfrm flipV="1">
            <a:off x="2192743" y="2692244"/>
            <a:ext cx="2354107" cy="1147719"/>
          </a:xfrm>
          <a:prstGeom prst="straightConnector1">
            <a:avLst/>
          </a:prstGeom>
          <a:ln w="28575">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5" name="直線矢印コネクタ 114"/>
          <p:cNvCxnSpPr>
            <a:stCxn id="135" idx="3"/>
            <a:endCxn id="9" idx="1"/>
          </p:cNvCxnSpPr>
          <p:nvPr/>
        </p:nvCxnSpPr>
        <p:spPr>
          <a:xfrm flipV="1">
            <a:off x="2186058" y="3392584"/>
            <a:ext cx="872690" cy="746558"/>
          </a:xfrm>
          <a:prstGeom prst="straightConnector1">
            <a:avLst/>
          </a:prstGeom>
          <a:ln w="28575">
            <a:solidFill>
              <a:srgbClr val="00B05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8" name="直線矢印コネクタ 117"/>
          <p:cNvCxnSpPr>
            <a:stCxn id="136" idx="3"/>
            <a:endCxn id="9" idx="1"/>
          </p:cNvCxnSpPr>
          <p:nvPr/>
        </p:nvCxnSpPr>
        <p:spPr>
          <a:xfrm flipV="1">
            <a:off x="2218281" y="3392584"/>
            <a:ext cx="840467" cy="1021431"/>
          </a:xfrm>
          <a:prstGeom prst="straightConnector1">
            <a:avLst/>
          </a:prstGeom>
          <a:ln w="28575">
            <a:solidFill>
              <a:srgbClr val="00B05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a:stCxn id="137" idx="3"/>
            <a:endCxn id="95" idx="1"/>
          </p:cNvCxnSpPr>
          <p:nvPr/>
        </p:nvCxnSpPr>
        <p:spPr>
          <a:xfrm flipV="1">
            <a:off x="2218281" y="2661912"/>
            <a:ext cx="3643703" cy="2058060"/>
          </a:xfrm>
          <a:prstGeom prst="straightConnector1">
            <a:avLst/>
          </a:prstGeom>
          <a:ln w="28575">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a:stCxn id="138" idx="3"/>
            <a:endCxn id="11" idx="1"/>
          </p:cNvCxnSpPr>
          <p:nvPr/>
        </p:nvCxnSpPr>
        <p:spPr>
          <a:xfrm flipV="1">
            <a:off x="2203930" y="3866106"/>
            <a:ext cx="854818" cy="1155356"/>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42" name="直線矢印コネクタ 141"/>
          <p:cNvCxnSpPr>
            <a:stCxn id="139" idx="3"/>
            <a:endCxn id="11" idx="1"/>
          </p:cNvCxnSpPr>
          <p:nvPr/>
        </p:nvCxnSpPr>
        <p:spPr>
          <a:xfrm flipV="1">
            <a:off x="2196090" y="3866106"/>
            <a:ext cx="862658" cy="1439544"/>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43" name="直線矢印コネクタ 142"/>
          <p:cNvCxnSpPr>
            <a:stCxn id="140" idx="3"/>
            <a:endCxn id="11" idx="1"/>
          </p:cNvCxnSpPr>
          <p:nvPr/>
        </p:nvCxnSpPr>
        <p:spPr>
          <a:xfrm flipV="1">
            <a:off x="2162756" y="3866106"/>
            <a:ext cx="895992" cy="1723732"/>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44" name="直線矢印コネクタ 143"/>
          <p:cNvCxnSpPr>
            <a:stCxn id="141" idx="3"/>
            <a:endCxn id="10" idx="1"/>
          </p:cNvCxnSpPr>
          <p:nvPr/>
        </p:nvCxnSpPr>
        <p:spPr>
          <a:xfrm flipV="1">
            <a:off x="2162755" y="4409268"/>
            <a:ext cx="859258" cy="1494514"/>
          </a:xfrm>
          <a:prstGeom prst="straightConnector1">
            <a:avLst/>
          </a:prstGeom>
          <a:ln w="28575">
            <a:solidFill>
              <a:schemeClr val="accent4"/>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55" name="直線矢印コネクタ 154"/>
          <p:cNvCxnSpPr>
            <a:stCxn id="5" idx="3"/>
          </p:cNvCxnSpPr>
          <p:nvPr/>
        </p:nvCxnSpPr>
        <p:spPr>
          <a:xfrm>
            <a:off x="9644919" y="2029525"/>
            <a:ext cx="1013845" cy="1292760"/>
          </a:xfrm>
          <a:prstGeom prst="straightConnector1">
            <a:avLst/>
          </a:prstGeom>
          <a:ln w="2857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58" name="直線矢印コネクタ 157"/>
          <p:cNvCxnSpPr>
            <a:stCxn id="17" idx="3"/>
          </p:cNvCxnSpPr>
          <p:nvPr/>
        </p:nvCxnSpPr>
        <p:spPr>
          <a:xfrm flipV="1">
            <a:off x="9603591" y="3226536"/>
            <a:ext cx="987264" cy="762219"/>
          </a:xfrm>
          <a:prstGeom prst="straightConnector1">
            <a:avLst/>
          </a:prstGeom>
          <a:ln w="2857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1" name="直線矢印コネクタ 160"/>
          <p:cNvCxnSpPr>
            <a:stCxn id="16" idx="3"/>
          </p:cNvCxnSpPr>
          <p:nvPr/>
        </p:nvCxnSpPr>
        <p:spPr>
          <a:xfrm flipV="1">
            <a:off x="9644919" y="3208657"/>
            <a:ext cx="1013845" cy="2302735"/>
          </a:xfrm>
          <a:prstGeom prst="straightConnector1">
            <a:avLst/>
          </a:prstGeom>
          <a:ln w="2857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405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7675" y="258756"/>
            <a:ext cx="11856720" cy="701675"/>
          </a:xfrm>
        </p:spPr>
        <p:txBody>
          <a:bodyPr>
            <a:noAutofit/>
          </a:bodyPr>
          <a:lstStyle/>
          <a:p>
            <a:r>
              <a:rPr lang="ja-JP" altLang="en-US" sz="3600" dirty="0"/>
              <a:t>政府情報システムの整備及び管理 に関する標準ガイドライン</a:t>
            </a:r>
            <a:br>
              <a:rPr lang="en-US" altLang="ja-JP" sz="3600" dirty="0"/>
            </a:br>
            <a:r>
              <a:rPr lang="ja-JP" altLang="en-US" sz="3600" dirty="0"/>
              <a:t>全体構成</a:t>
            </a:r>
            <a:endParaRPr kumimoji="1" lang="ja-JP" altLang="en-US" sz="3600" dirty="0"/>
          </a:p>
        </p:txBody>
      </p:sp>
      <p:sp>
        <p:nvSpPr>
          <p:cNvPr id="9" name="コンテンツ プレースホルダー 8"/>
          <p:cNvSpPr>
            <a:spLocks noGrp="1"/>
          </p:cNvSpPr>
          <p:nvPr>
            <p:ph sz="half" idx="1"/>
          </p:nvPr>
        </p:nvSpPr>
        <p:spPr>
          <a:xfrm>
            <a:off x="675640" y="1896625"/>
            <a:ext cx="5857240" cy="4574541"/>
          </a:xfrm>
        </p:spPr>
        <p:txBody>
          <a:bodyPr>
            <a:normAutofit fontScale="55000" lnSpcReduction="20000"/>
          </a:bodyPr>
          <a:lstStyle/>
          <a:p>
            <a:r>
              <a:rPr lang="en-US" altLang="ja-JP" dirty="0"/>
              <a:t>1.1.	</a:t>
            </a:r>
            <a:r>
              <a:rPr lang="ja-JP" altLang="en-US" dirty="0"/>
              <a:t>組織体制</a:t>
            </a:r>
          </a:p>
          <a:p>
            <a:r>
              <a:rPr lang="en-US" altLang="ja-JP" dirty="0"/>
              <a:t>1.2.	</a:t>
            </a:r>
            <a:r>
              <a:rPr lang="ja-JP" altLang="en-US" dirty="0"/>
              <a:t>人材の育成・確保</a:t>
            </a:r>
          </a:p>
          <a:p>
            <a:r>
              <a:rPr lang="en-US" altLang="ja-JP" dirty="0"/>
              <a:t>1.3.	</a:t>
            </a:r>
            <a:r>
              <a:rPr lang="ja-JP" altLang="en-US" dirty="0"/>
              <a:t>ＩＴマネジメントの全体像</a:t>
            </a:r>
          </a:p>
          <a:p>
            <a:r>
              <a:rPr lang="en-US" altLang="ja-JP" dirty="0"/>
              <a:t>1.4.	</a:t>
            </a:r>
            <a:r>
              <a:rPr lang="ja-JP" altLang="en-US" dirty="0"/>
              <a:t>プロジェクトの管理</a:t>
            </a:r>
          </a:p>
          <a:p>
            <a:r>
              <a:rPr lang="en-US" altLang="ja-JP" dirty="0"/>
              <a:t>1.5.	</a:t>
            </a:r>
            <a:r>
              <a:rPr lang="ja-JP" altLang="en-US" dirty="0"/>
              <a:t>予算要求</a:t>
            </a:r>
          </a:p>
          <a:p>
            <a:r>
              <a:rPr lang="en-US" altLang="ja-JP" dirty="0"/>
              <a:t>1.6.	</a:t>
            </a:r>
            <a:r>
              <a:rPr lang="ja-JP" altLang="en-US" dirty="0"/>
              <a:t>業務の見直し</a:t>
            </a:r>
          </a:p>
          <a:p>
            <a:r>
              <a:rPr lang="en-US" altLang="ja-JP" dirty="0"/>
              <a:t>1.7.	</a:t>
            </a:r>
            <a:r>
              <a:rPr lang="ja-JP" altLang="en-US" dirty="0"/>
              <a:t>要件定義の準備</a:t>
            </a:r>
          </a:p>
          <a:p>
            <a:r>
              <a:rPr lang="en-US" altLang="ja-JP" dirty="0"/>
              <a:t>1.8.	</a:t>
            </a:r>
            <a:r>
              <a:rPr lang="ja-JP" altLang="en-US" dirty="0"/>
              <a:t>要件定義</a:t>
            </a:r>
          </a:p>
          <a:p>
            <a:r>
              <a:rPr lang="en-US" altLang="ja-JP" dirty="0"/>
              <a:t>1.9.	</a:t>
            </a:r>
            <a:r>
              <a:rPr lang="ja-JP" altLang="en-US" dirty="0"/>
              <a:t>調達の計画</a:t>
            </a:r>
          </a:p>
          <a:p>
            <a:r>
              <a:rPr lang="en-US" altLang="ja-JP" dirty="0"/>
              <a:t>1.10.	</a:t>
            </a:r>
            <a:r>
              <a:rPr lang="ja-JP" altLang="en-US" dirty="0"/>
              <a:t>調達仕様書の作成等</a:t>
            </a:r>
          </a:p>
          <a:p>
            <a:r>
              <a:rPr lang="en-US" altLang="ja-JP" dirty="0"/>
              <a:t>1.11.	</a:t>
            </a:r>
            <a:r>
              <a:rPr lang="ja-JP" altLang="en-US" dirty="0"/>
              <a:t>ＲＦＰ・公告</a:t>
            </a:r>
          </a:p>
          <a:p>
            <a:r>
              <a:rPr lang="en-US" altLang="ja-JP" dirty="0"/>
              <a:t>1.12.	</a:t>
            </a:r>
            <a:r>
              <a:rPr lang="ja-JP" altLang="en-US" dirty="0"/>
              <a:t>審査</a:t>
            </a:r>
          </a:p>
          <a:p>
            <a:r>
              <a:rPr lang="en-US" altLang="ja-JP" dirty="0"/>
              <a:t>1.13.	</a:t>
            </a:r>
            <a:r>
              <a:rPr lang="ja-JP" altLang="en-US" dirty="0"/>
              <a:t>入開札</a:t>
            </a:r>
          </a:p>
          <a:p>
            <a:r>
              <a:rPr lang="en-US" altLang="ja-JP" dirty="0"/>
              <a:t>1.14.	</a:t>
            </a:r>
            <a:r>
              <a:rPr lang="ja-JP" altLang="en-US" dirty="0"/>
              <a:t>契約</a:t>
            </a:r>
          </a:p>
          <a:p>
            <a:r>
              <a:rPr lang="en-US" altLang="ja-JP" dirty="0"/>
              <a:t>1.15.	</a:t>
            </a:r>
            <a:r>
              <a:rPr lang="ja-JP" altLang="en-US" dirty="0"/>
              <a:t>設計・開発</a:t>
            </a:r>
          </a:p>
          <a:p>
            <a:endParaRPr kumimoji="1" lang="ja-JP" altLang="en-US" dirty="0"/>
          </a:p>
        </p:txBody>
      </p:sp>
      <p:sp>
        <p:nvSpPr>
          <p:cNvPr id="10" name="コンテンツ プレースホルダー 9"/>
          <p:cNvSpPr>
            <a:spLocks noGrp="1"/>
          </p:cNvSpPr>
          <p:nvPr>
            <p:ph sz="half" idx="2"/>
          </p:nvPr>
        </p:nvSpPr>
        <p:spPr>
          <a:xfrm>
            <a:off x="6134878" y="1737359"/>
            <a:ext cx="5847080" cy="4711701"/>
          </a:xfrm>
        </p:spPr>
        <p:txBody>
          <a:bodyPr>
            <a:normAutofit fontScale="55000" lnSpcReduction="20000"/>
          </a:bodyPr>
          <a:lstStyle/>
          <a:p>
            <a:r>
              <a:rPr lang="en-US" altLang="ja-JP" dirty="0"/>
              <a:t>1.16.	</a:t>
            </a:r>
            <a:r>
              <a:rPr lang="ja-JP" altLang="en-US" dirty="0"/>
              <a:t>設計・開発工程に入る前の要件定義の内容の調整・確定</a:t>
            </a:r>
          </a:p>
          <a:p>
            <a:r>
              <a:rPr lang="en-US" altLang="ja-JP" dirty="0"/>
              <a:t>1.17.	</a:t>
            </a:r>
            <a:r>
              <a:rPr lang="ja-JP" altLang="en-US" dirty="0"/>
              <a:t>設計</a:t>
            </a:r>
          </a:p>
          <a:p>
            <a:r>
              <a:rPr lang="en-US" altLang="ja-JP" dirty="0"/>
              <a:t>1.18.	</a:t>
            </a:r>
            <a:r>
              <a:rPr lang="ja-JP" altLang="en-US" dirty="0"/>
              <a:t>開発・テスト</a:t>
            </a:r>
          </a:p>
          <a:p>
            <a:r>
              <a:rPr lang="en-US" altLang="ja-JP" dirty="0"/>
              <a:t>1.19.	</a:t>
            </a:r>
            <a:r>
              <a:rPr lang="ja-JP" altLang="en-US" dirty="0"/>
              <a:t>情報システムの本番移行</a:t>
            </a:r>
          </a:p>
          <a:p>
            <a:r>
              <a:rPr lang="en-US" altLang="ja-JP" dirty="0"/>
              <a:t>1.20.	</a:t>
            </a:r>
            <a:r>
              <a:rPr lang="ja-JP" altLang="en-US" dirty="0"/>
              <a:t>引継ぎ</a:t>
            </a:r>
          </a:p>
          <a:p>
            <a:r>
              <a:rPr lang="en-US" altLang="ja-JP" dirty="0"/>
              <a:t>1.21.	</a:t>
            </a:r>
            <a:r>
              <a:rPr lang="ja-JP" altLang="en-US" dirty="0"/>
              <a:t>検査（検収）・納品管理</a:t>
            </a:r>
          </a:p>
          <a:p>
            <a:r>
              <a:rPr lang="en-US" altLang="ja-JP" dirty="0"/>
              <a:t>1.22.	</a:t>
            </a:r>
            <a:r>
              <a:rPr lang="ja-JP" altLang="en-US" dirty="0"/>
              <a:t>業務の運営開始</a:t>
            </a:r>
          </a:p>
          <a:p>
            <a:r>
              <a:rPr lang="en-US" altLang="ja-JP" dirty="0"/>
              <a:t>1.23.	</a:t>
            </a:r>
            <a:r>
              <a:rPr lang="ja-JP" altLang="en-US" dirty="0"/>
              <a:t>運営の定着</a:t>
            </a:r>
          </a:p>
          <a:p>
            <a:r>
              <a:rPr lang="en-US" altLang="ja-JP" dirty="0"/>
              <a:t>1.24.	</a:t>
            </a:r>
            <a:r>
              <a:rPr lang="ja-JP" altLang="en-US" dirty="0"/>
              <a:t>日常運営における業務改善</a:t>
            </a:r>
          </a:p>
          <a:p>
            <a:r>
              <a:rPr lang="en-US" altLang="ja-JP" dirty="0"/>
              <a:t>1.25.	</a:t>
            </a:r>
            <a:r>
              <a:rPr lang="ja-JP" altLang="en-US" dirty="0"/>
              <a:t>運用開始前の準備</a:t>
            </a:r>
          </a:p>
          <a:p>
            <a:r>
              <a:rPr lang="en-US" altLang="ja-JP" dirty="0"/>
              <a:t>1.26.	</a:t>
            </a:r>
            <a:r>
              <a:rPr lang="ja-JP" altLang="en-US" dirty="0"/>
              <a:t>運用の実施</a:t>
            </a:r>
          </a:p>
          <a:p>
            <a:r>
              <a:rPr lang="en-US" altLang="ja-JP" dirty="0"/>
              <a:t>1.27.	</a:t>
            </a:r>
            <a:r>
              <a:rPr lang="ja-JP" altLang="en-US" dirty="0"/>
              <a:t>保守の実施</a:t>
            </a:r>
          </a:p>
          <a:p>
            <a:r>
              <a:rPr lang="en-US" altLang="ja-JP" dirty="0"/>
              <a:t>1.28.	</a:t>
            </a:r>
            <a:r>
              <a:rPr lang="ja-JP" altLang="en-US" dirty="0"/>
              <a:t>システム監査の実施</a:t>
            </a:r>
          </a:p>
          <a:p>
            <a:r>
              <a:rPr lang="en-US" altLang="ja-JP" dirty="0"/>
              <a:t>1.29.	</a:t>
            </a:r>
            <a:r>
              <a:rPr lang="ja-JP" altLang="en-US" dirty="0"/>
              <a:t>情報システムの見直し又は廃止</a:t>
            </a:r>
          </a:p>
          <a:p>
            <a:endParaRPr lang="ja-JP" altLang="en-US" dirty="0"/>
          </a:p>
          <a:p>
            <a:endParaRPr kumimoji="1" lang="ja-JP" altLang="en-US" dirty="0"/>
          </a:p>
        </p:txBody>
      </p:sp>
      <p:cxnSp>
        <p:nvCxnSpPr>
          <p:cNvPr id="5" name="直線コネクタ 4"/>
          <p:cNvCxnSpPr/>
          <p:nvPr/>
        </p:nvCxnSpPr>
        <p:spPr>
          <a:xfrm>
            <a:off x="3838575" y="10552113"/>
            <a:ext cx="0" cy="762000"/>
          </a:xfrm>
          <a:prstGeom prst="line">
            <a:avLst/>
          </a:prstGeom>
          <a:ln w="6350"/>
        </p:spPr>
        <p:style>
          <a:lnRef idx="1">
            <a:schemeClr val="dk1"/>
          </a:lnRef>
          <a:fillRef idx="0">
            <a:schemeClr val="dk1"/>
          </a:fillRef>
          <a:effectRef idx="0">
            <a:schemeClr val="dk1"/>
          </a:effectRef>
          <a:fontRef idx="minor">
            <a:schemeClr val="tx1"/>
          </a:fontRef>
        </p:style>
      </p:cxnSp>
      <p:cxnSp>
        <p:nvCxnSpPr>
          <p:cNvPr id="6" name="直線コネクタ 5"/>
          <p:cNvCxnSpPr/>
          <p:nvPr/>
        </p:nvCxnSpPr>
        <p:spPr>
          <a:xfrm>
            <a:off x="3838575" y="11771313"/>
            <a:ext cx="0" cy="152400"/>
          </a:xfrm>
          <a:prstGeom prst="line">
            <a:avLst/>
          </a:prstGeom>
          <a:ln w="6350"/>
        </p:spPr>
        <p:style>
          <a:lnRef idx="1">
            <a:schemeClr val="dk1"/>
          </a:lnRef>
          <a:fillRef idx="0">
            <a:schemeClr val="dk1"/>
          </a:fillRef>
          <a:effectRef idx="0">
            <a:schemeClr val="dk1"/>
          </a:effectRef>
          <a:fontRef idx="minor">
            <a:schemeClr val="tx1"/>
          </a:fontRef>
        </p:style>
      </p:cxnSp>
      <p:cxnSp>
        <p:nvCxnSpPr>
          <p:cNvPr id="7" name="直線コネクタ 6"/>
          <p:cNvCxnSpPr/>
          <p:nvPr/>
        </p:nvCxnSpPr>
        <p:spPr>
          <a:xfrm>
            <a:off x="3838575" y="3846513"/>
            <a:ext cx="0" cy="152400"/>
          </a:xfrm>
          <a:prstGeom prst="line">
            <a:avLst/>
          </a:prstGeom>
          <a:ln w="6350"/>
        </p:spPr>
        <p:style>
          <a:lnRef idx="1">
            <a:schemeClr val="dk1"/>
          </a:lnRef>
          <a:fillRef idx="0">
            <a:schemeClr val="dk1"/>
          </a:fillRef>
          <a:effectRef idx="0">
            <a:schemeClr val="dk1"/>
          </a:effectRef>
          <a:fontRef idx="minor">
            <a:schemeClr val="tx1"/>
          </a:fontRef>
        </p:style>
      </p:cxnSp>
      <p:sp>
        <p:nvSpPr>
          <p:cNvPr id="8" name="テキスト ボックス 7"/>
          <p:cNvSpPr txBox="1"/>
          <p:nvPr/>
        </p:nvSpPr>
        <p:spPr>
          <a:xfrm>
            <a:off x="5187820" y="6286500"/>
            <a:ext cx="700418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hlinkClick r:id="rId2" action="ppaction://hlinkfile"/>
              </a:rPr>
              <a:t>政府情報システムの整備及び管理に関する標準ガイドライン</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hlinkClick r:id="rId2" action="ppaction://hlinkfile"/>
              </a:rPr>
              <a:t>【</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hlinkClick r:id="rId2" action="ppaction://hlinkfile"/>
              </a:rPr>
              <a:t>内容要約</a:t>
            </a: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hlinkClick r:id="rId2" action="ppaction://hlinkfile"/>
              </a:rPr>
              <a:t>】</a:t>
            </a:r>
            <a:endParaRPr kumimoji="1"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横巻き 10"/>
          <p:cNvSpPr/>
          <p:nvPr/>
        </p:nvSpPr>
        <p:spPr>
          <a:xfrm>
            <a:off x="0" y="953152"/>
            <a:ext cx="7208520" cy="845168"/>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・システム構築のための業務の流れに沿って示されている</a:t>
            </a:r>
            <a:endParaRPr kumimoji="1" lang="en-US" altLang="ja-JP"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・業務には色々なタスクがあるが、それぞれの役割に応じて分担される</a:t>
            </a:r>
            <a:endParaRPr kumimoji="1" lang="en-US" altLang="ja-JP"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504647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Autofit/>
          </a:bodyPr>
          <a:lstStyle/>
          <a:p>
            <a:r>
              <a:rPr lang="ja-JP" altLang="en-US" sz="3600" dirty="0"/>
              <a:t>情報システムの構築のプロセスと必要なスキル</a:t>
            </a:r>
            <a:r>
              <a:rPr lang="en-US" altLang="ja-JP" sz="3600" dirty="0">
                <a:solidFill>
                  <a:srgbClr val="FF0000"/>
                </a:solidFill>
              </a:rPr>
              <a:t>【</a:t>
            </a:r>
            <a:r>
              <a:rPr lang="ja-JP" altLang="en-US" sz="3600" dirty="0">
                <a:solidFill>
                  <a:srgbClr val="FF0000"/>
                </a:solidFill>
              </a:rPr>
              <a:t>まとめ</a:t>
            </a:r>
            <a:r>
              <a:rPr lang="en-US" altLang="ja-JP" sz="3600" dirty="0">
                <a:solidFill>
                  <a:srgbClr val="FF0000"/>
                </a:solidFill>
              </a:rPr>
              <a:t>】</a:t>
            </a:r>
            <a:endParaRPr lang="ja-JP" altLang="en-US" sz="3600" dirty="0">
              <a:solidFill>
                <a:srgbClr val="FF0000"/>
              </a:solidFill>
            </a:endParaRPr>
          </a:p>
        </p:txBody>
      </p:sp>
      <p:sp>
        <p:nvSpPr>
          <p:cNvPr id="4" name="コンテンツ プレースホルダー 3"/>
          <p:cNvSpPr>
            <a:spLocks noGrp="1"/>
          </p:cNvSpPr>
          <p:nvPr>
            <p:ph idx="1"/>
          </p:nvPr>
        </p:nvSpPr>
        <p:spPr>
          <a:xfrm>
            <a:off x="838200" y="1337187"/>
            <a:ext cx="10515600" cy="2310581"/>
          </a:xfrm>
        </p:spPr>
        <p:style>
          <a:lnRef idx="2">
            <a:schemeClr val="accent2"/>
          </a:lnRef>
          <a:fillRef idx="1">
            <a:schemeClr val="lt1"/>
          </a:fillRef>
          <a:effectRef idx="0">
            <a:schemeClr val="accent2"/>
          </a:effectRef>
          <a:fontRef idx="minor">
            <a:schemeClr val="dk1"/>
          </a:fontRef>
        </p:style>
        <p:txBody>
          <a:bodyPr/>
          <a:lstStyle/>
          <a:p>
            <a:r>
              <a:rPr lang="ja-JP" altLang="en-US" dirty="0"/>
              <a:t>情報システムは、サービスを効率的・効果的に実現する手段</a:t>
            </a:r>
            <a:endParaRPr lang="en-US" altLang="ja-JP" dirty="0"/>
          </a:p>
          <a:p>
            <a:r>
              <a:rPr lang="ja-JP" altLang="en-US" dirty="0"/>
              <a:t>その情報システムを第三者とともに効率的に構築するために</a:t>
            </a:r>
            <a:endParaRPr lang="en-US" altLang="ja-JP" dirty="0"/>
          </a:p>
          <a:p>
            <a:pPr lvl="1"/>
            <a:r>
              <a:rPr lang="ja-JP" altLang="en-US" dirty="0"/>
              <a:t>システム開発の標準ガイドラインの参照</a:t>
            </a:r>
            <a:endParaRPr lang="en-US" altLang="ja-JP" dirty="0"/>
          </a:p>
          <a:p>
            <a:r>
              <a:rPr lang="ja-JP" altLang="en-US" dirty="0"/>
              <a:t>その情報システムの企画・構築・運用のタスクを遂行するために</a:t>
            </a:r>
            <a:endParaRPr lang="en-US" altLang="ja-JP" dirty="0"/>
          </a:p>
          <a:p>
            <a:pPr lvl="1"/>
            <a:r>
              <a:rPr lang="ja-JP" altLang="en-US" dirty="0"/>
              <a:t>タスクに必要なスキル、スキルを必要な知識を選択的に習得</a:t>
            </a:r>
            <a:endParaRPr lang="en-US" altLang="ja-JP" dirty="0"/>
          </a:p>
          <a:p>
            <a:pPr lvl="1"/>
            <a:endParaRPr lang="en-US" altLang="ja-JP" dirty="0"/>
          </a:p>
        </p:txBody>
      </p:sp>
      <p:sp>
        <p:nvSpPr>
          <p:cNvPr id="2" name="正方形/長方形 1"/>
          <p:cNvSpPr/>
          <p:nvPr/>
        </p:nvSpPr>
        <p:spPr>
          <a:xfrm>
            <a:off x="196645" y="4792899"/>
            <a:ext cx="11739715" cy="95410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2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政府標準ガイドラインに沿ったシステム開発手順と作成するドキュメント</a:t>
            </a:r>
            <a:endParaRPr kumimoji="1" lang="en-US" altLang="ja-JP" sz="2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2800" b="0" i="0" u="none" strike="noStrike" kern="1200" cap="none" spc="0" normalizeH="0" baseline="0" noProof="0" dirty="0" err="1">
                <a:ln>
                  <a:noFill/>
                </a:ln>
                <a:solidFill>
                  <a:prstClr val="black"/>
                </a:solidFill>
                <a:effectLst/>
                <a:uLnTx/>
                <a:uFillTx/>
                <a:latin typeface="Meiryo UI" panose="020B0604030504040204" pitchFamily="50" charset="-128"/>
                <a:ea typeface="Meiryo UI" panose="020B0604030504040204" pitchFamily="50" charset="-128"/>
                <a:cs typeface="+mn-cs"/>
              </a:rPr>
              <a:t>i</a:t>
            </a:r>
            <a:r>
              <a:rPr kumimoji="1" lang="ja-JP" altLang="en-US" sz="2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コンピテンシ・ディクショナリを活用した効率的なスキル・知識の習得</a:t>
            </a:r>
          </a:p>
        </p:txBody>
      </p:sp>
      <p:sp>
        <p:nvSpPr>
          <p:cNvPr id="6" name="下矢印 5"/>
          <p:cNvSpPr/>
          <p:nvPr/>
        </p:nvSpPr>
        <p:spPr>
          <a:xfrm>
            <a:off x="3795252" y="3814916"/>
            <a:ext cx="2644877" cy="8062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1391538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角丸四角形 246"/>
          <p:cNvSpPr/>
          <p:nvPr/>
        </p:nvSpPr>
        <p:spPr>
          <a:xfrm>
            <a:off x="85960" y="2308473"/>
            <a:ext cx="2109766" cy="1318214"/>
          </a:xfrm>
          <a:prstGeom prst="roundRect">
            <a:avLst>
              <a:gd name="adj" fmla="val 0"/>
            </a:avLst>
          </a:prstGeom>
          <a:gradFill flip="none" rotWithShape="1">
            <a:gsLst>
              <a:gs pos="0">
                <a:schemeClr val="accent1">
                  <a:satMod val="103000"/>
                  <a:lumMod val="102000"/>
                  <a:tint val="94000"/>
                </a:schemeClr>
              </a:gs>
              <a:gs pos="0">
                <a:srgbClr val="FFC000"/>
              </a:gs>
              <a:gs pos="100000">
                <a:srgbClr val="0070C0"/>
              </a:gs>
            </a:gsLst>
            <a:lin ang="13500000" scaled="1"/>
            <a:tileRect/>
          </a:gradFill>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企画</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41" name="角丸四角形 240"/>
          <p:cNvSpPr/>
          <p:nvPr/>
        </p:nvSpPr>
        <p:spPr>
          <a:xfrm>
            <a:off x="-12654" y="6307366"/>
            <a:ext cx="12135269" cy="493039"/>
          </a:xfrm>
          <a:prstGeom prst="roundRect">
            <a:avLst>
              <a:gd name="adj" fmla="val 0"/>
            </a:avLst>
          </a:prstGeom>
        </p:spPr>
        <p:style>
          <a:lnRef idx="2">
            <a:schemeClr val="accent2"/>
          </a:lnRef>
          <a:fillRef idx="1">
            <a:schemeClr val="lt1"/>
          </a:fillRef>
          <a:effectRef idx="0">
            <a:schemeClr val="accent2"/>
          </a:effectRef>
          <a:fontRef idx="minor">
            <a:schemeClr val="dk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prstClr val="black"/>
                </a:solidFill>
                <a:effectLst/>
                <a:uLnTx/>
                <a:uFillTx/>
                <a:latin typeface="Meiryo UI" panose="020B0604030504040204" pitchFamily="50" charset="-128"/>
                <a:ea typeface="Meiryo UI" panose="020B0604030504040204" pitchFamily="50" charset="-128"/>
                <a:cs typeface="+mn-cs"/>
              </a:rPr>
              <a:t>i</a:t>
            </a: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コンピテンシ・</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ディクショナリ（タスク）</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49" name="角丸四角形 148"/>
          <p:cNvSpPr/>
          <p:nvPr/>
        </p:nvSpPr>
        <p:spPr>
          <a:xfrm>
            <a:off x="8613641" y="5374742"/>
            <a:ext cx="3539528" cy="989807"/>
          </a:xfrm>
          <a:prstGeom prst="roundRect">
            <a:avLst>
              <a:gd name="adj" fmla="val 0"/>
            </a:avLst>
          </a:prstGeom>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システム監査</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34" name="角丸四角形 133"/>
          <p:cNvSpPr/>
          <p:nvPr/>
        </p:nvSpPr>
        <p:spPr>
          <a:xfrm>
            <a:off x="10166312" y="511986"/>
            <a:ext cx="1968957" cy="1801201"/>
          </a:xfrm>
          <a:prstGeom prst="roundRect">
            <a:avLst>
              <a:gd name="adj" fmla="val 0"/>
            </a:avLst>
          </a:prstGeom>
        </p:spPr>
        <p:style>
          <a:lnRef idx="1">
            <a:schemeClr val="dk1"/>
          </a:lnRef>
          <a:fillRef idx="3">
            <a:schemeClr val="dk1"/>
          </a:fillRef>
          <a:effectRef idx="2">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業務の運営開始準備</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20" name="角丸四角形 119"/>
          <p:cNvSpPr/>
          <p:nvPr/>
        </p:nvSpPr>
        <p:spPr>
          <a:xfrm>
            <a:off x="8092076" y="539918"/>
            <a:ext cx="1993485" cy="2419195"/>
          </a:xfrm>
          <a:prstGeom prst="roundRect">
            <a:avLst>
              <a:gd name="adj" fmla="val 0"/>
            </a:avLst>
          </a:prstGeom>
        </p:spPr>
        <p:style>
          <a:lnRef idx="1">
            <a:schemeClr val="accent6"/>
          </a:lnRef>
          <a:fillRef idx="3">
            <a:schemeClr val="accent6"/>
          </a:fillRef>
          <a:effectRef idx="2">
            <a:schemeClr val="accent6"/>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本番移行準備</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16" name="角丸四角形 115"/>
          <p:cNvSpPr/>
          <p:nvPr/>
        </p:nvSpPr>
        <p:spPr>
          <a:xfrm>
            <a:off x="6071848" y="5061080"/>
            <a:ext cx="1945080" cy="1316433"/>
          </a:xfrm>
          <a:prstGeom prst="roundRect">
            <a:avLst>
              <a:gd name="adj" fmla="val 0"/>
            </a:avLst>
          </a:prstGeom>
        </p:spPr>
        <p:style>
          <a:lnRef idx="1">
            <a:schemeClr val="accent6"/>
          </a:lnRef>
          <a:fillRef idx="3">
            <a:schemeClr val="accent6"/>
          </a:fillRef>
          <a:effectRef idx="2">
            <a:schemeClr val="accent6"/>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開発・テスト</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13" name="角丸四角形 112"/>
          <p:cNvSpPr/>
          <p:nvPr/>
        </p:nvSpPr>
        <p:spPr>
          <a:xfrm>
            <a:off x="6047774" y="2812691"/>
            <a:ext cx="1945080" cy="2170335"/>
          </a:xfrm>
          <a:prstGeom prst="roundRect">
            <a:avLst>
              <a:gd name="adj" fmla="val 0"/>
            </a:avLst>
          </a:prstGeom>
        </p:spPr>
        <p:style>
          <a:lnRef idx="1">
            <a:schemeClr val="accent6"/>
          </a:lnRef>
          <a:fillRef idx="3">
            <a:schemeClr val="accent6"/>
          </a:fillRef>
          <a:effectRef idx="2">
            <a:schemeClr val="accent6"/>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設計</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11" name="角丸四角形 110"/>
          <p:cNvSpPr/>
          <p:nvPr/>
        </p:nvSpPr>
        <p:spPr>
          <a:xfrm>
            <a:off x="6036617" y="554659"/>
            <a:ext cx="1956237" cy="2122393"/>
          </a:xfrm>
          <a:prstGeom prst="roundRect">
            <a:avLst>
              <a:gd name="adj" fmla="val 0"/>
            </a:avLst>
          </a:prstGeom>
        </p:spPr>
        <p:style>
          <a:lnRef idx="1">
            <a:schemeClr val="accent6"/>
          </a:lnRef>
          <a:fillRef idx="3">
            <a:schemeClr val="accent6"/>
          </a:fillRef>
          <a:effectRef idx="2">
            <a:schemeClr val="accent6"/>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設計・開発準備</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09" name="角丸四角形 108"/>
          <p:cNvSpPr/>
          <p:nvPr/>
        </p:nvSpPr>
        <p:spPr>
          <a:xfrm>
            <a:off x="4149913" y="4459721"/>
            <a:ext cx="1816675" cy="1389020"/>
          </a:xfrm>
          <a:prstGeom prst="roundRect">
            <a:avLst>
              <a:gd name="adj" fmla="val 0"/>
            </a:avLst>
          </a:prstGeom>
        </p:spPr>
        <p:style>
          <a:lnRef idx="1">
            <a:schemeClr val="accent2"/>
          </a:lnRef>
          <a:fillRef idx="3">
            <a:schemeClr val="accent2"/>
          </a:fillRef>
          <a:effectRef idx="2">
            <a:schemeClr val="accent2"/>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契約</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84" name="角丸四角形 83"/>
          <p:cNvSpPr/>
          <p:nvPr/>
        </p:nvSpPr>
        <p:spPr>
          <a:xfrm>
            <a:off x="2275429" y="4894275"/>
            <a:ext cx="1737789" cy="1337492"/>
          </a:xfrm>
          <a:prstGeom prst="roundRect">
            <a:avLst>
              <a:gd name="adj" fmla="val 0"/>
            </a:avLst>
          </a:prstGeom>
        </p:spPr>
        <p:style>
          <a:lnRef idx="1">
            <a:schemeClr val="accent2"/>
          </a:lnRef>
          <a:fillRef idx="3">
            <a:schemeClr val="accent2"/>
          </a:fillRef>
          <a:effectRef idx="2">
            <a:schemeClr val="accent2"/>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調達準備</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83" name="角丸四角形 82"/>
          <p:cNvSpPr/>
          <p:nvPr/>
        </p:nvSpPr>
        <p:spPr>
          <a:xfrm>
            <a:off x="2295086" y="3736435"/>
            <a:ext cx="1755467" cy="1117523"/>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システム化要件定義</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75" name="角丸四角形 74"/>
          <p:cNvSpPr/>
          <p:nvPr/>
        </p:nvSpPr>
        <p:spPr>
          <a:xfrm>
            <a:off x="2296267" y="2281894"/>
            <a:ext cx="1772798" cy="1370211"/>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システム化要件定義準備</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68" name="角丸四角形 67"/>
          <p:cNvSpPr/>
          <p:nvPr/>
        </p:nvSpPr>
        <p:spPr>
          <a:xfrm>
            <a:off x="329694" y="3929470"/>
            <a:ext cx="1937765" cy="1108845"/>
          </a:xfrm>
          <a:prstGeom prst="roundRect">
            <a:avLst>
              <a:gd name="adj" fmla="val 0"/>
            </a:avLst>
          </a:prstGeom>
          <a:gradFill flip="none" rotWithShape="1">
            <a:gsLst>
              <a:gs pos="0">
                <a:schemeClr val="tx1"/>
              </a:gs>
              <a:gs pos="65000">
                <a:schemeClr val="accent1">
                  <a:satMod val="110000"/>
                  <a:lumMod val="100000"/>
                  <a:shade val="100000"/>
                </a:schemeClr>
              </a:gs>
              <a:gs pos="100000">
                <a:schemeClr val="accent1">
                  <a:lumMod val="99000"/>
                  <a:satMod val="120000"/>
                  <a:shade val="78000"/>
                </a:schemeClr>
              </a:gs>
            </a:gsLst>
            <a:lin ang="13500000" scaled="1"/>
            <a:tileRect/>
          </a:gradFill>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業務・サービス要件定義</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66" name="角丸四角形 65"/>
          <p:cNvSpPr/>
          <p:nvPr/>
        </p:nvSpPr>
        <p:spPr>
          <a:xfrm>
            <a:off x="2337905" y="1091847"/>
            <a:ext cx="1706504" cy="1108845"/>
          </a:xfrm>
          <a:prstGeom prst="roundRect">
            <a:avLst>
              <a:gd name="adj" fmla="val 0"/>
            </a:avLst>
          </a:prstGeom>
        </p:spPr>
        <p:style>
          <a:lnRef idx="1">
            <a:schemeClr val="accent2"/>
          </a:lnRef>
          <a:fillRef idx="3">
            <a:schemeClr val="accent2"/>
          </a:fillRef>
          <a:effectRef idx="2">
            <a:schemeClr val="accent2"/>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予算要求</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60" name="角丸四角形 59"/>
          <p:cNvSpPr/>
          <p:nvPr/>
        </p:nvSpPr>
        <p:spPr>
          <a:xfrm>
            <a:off x="68684" y="694868"/>
            <a:ext cx="2154090" cy="1496413"/>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企画</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 name="タイトル 1"/>
          <p:cNvSpPr>
            <a:spLocks noGrp="1"/>
          </p:cNvSpPr>
          <p:nvPr>
            <p:ph type="title"/>
          </p:nvPr>
        </p:nvSpPr>
        <p:spPr>
          <a:xfrm>
            <a:off x="159237" y="80197"/>
            <a:ext cx="12029440" cy="438841"/>
          </a:xfrm>
        </p:spPr>
        <p:txBody>
          <a:bodyPr>
            <a:noAutofit/>
          </a:bodyPr>
          <a:lstStyle/>
          <a:p>
            <a:r>
              <a:rPr lang="ja-JP" altLang="ja-JP" sz="3600" kern="100" dirty="0">
                <a:cs typeface="Times New Roman" panose="02020603050405020304" pitchFamily="18" charset="0"/>
              </a:rPr>
              <a:t>政府標準ガイドライン</a:t>
            </a:r>
            <a:r>
              <a:rPr lang="ja-JP" altLang="en-US" sz="3600" kern="100" dirty="0">
                <a:cs typeface="Times New Roman" panose="02020603050405020304" pitchFamily="18" charset="0"/>
              </a:rPr>
              <a:t>に沿った開発タスクとドキュメント</a:t>
            </a:r>
            <a:endParaRPr kumimoji="1" lang="ja-JP" altLang="en-US" sz="3600" dirty="0"/>
          </a:p>
        </p:txBody>
      </p:sp>
      <p:sp>
        <p:nvSpPr>
          <p:cNvPr id="45" name="フローチャート: 複数書類 44"/>
          <p:cNvSpPr/>
          <p:nvPr/>
        </p:nvSpPr>
        <p:spPr>
          <a:xfrm>
            <a:off x="424633" y="2814042"/>
            <a:ext cx="1650813"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プロジェクト計画書等</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46" name="フローチャート: 複数書類 45"/>
          <p:cNvSpPr/>
          <p:nvPr/>
        </p:nvSpPr>
        <p:spPr>
          <a:xfrm>
            <a:off x="2422983" y="1411914"/>
            <a:ext cx="1314508"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・予算要求資料</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47" name="フローチャート: 複数書類 46"/>
          <p:cNvSpPr/>
          <p:nvPr/>
        </p:nvSpPr>
        <p:spPr>
          <a:xfrm>
            <a:off x="316262" y="1314480"/>
            <a:ext cx="1826909" cy="828827"/>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IT</a:t>
            </a: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戦略基本方針</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IT</a:t>
            </a: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化構想</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・システム化計画</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48" name="フローチャート: 複数書類 47"/>
          <p:cNvSpPr/>
          <p:nvPr/>
        </p:nvSpPr>
        <p:spPr>
          <a:xfrm>
            <a:off x="2429009" y="4112493"/>
            <a:ext cx="1462357"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・システム化要件定義書</a:t>
            </a: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（案）</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49" name="フローチャート: 複数書類 48"/>
          <p:cNvSpPr/>
          <p:nvPr/>
        </p:nvSpPr>
        <p:spPr>
          <a:xfrm>
            <a:off x="2446195" y="5135825"/>
            <a:ext cx="1462357"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・調達仕様書（案）</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0" name="フローチャート: 複数書類 49"/>
          <p:cNvSpPr/>
          <p:nvPr/>
        </p:nvSpPr>
        <p:spPr>
          <a:xfrm>
            <a:off x="6190217" y="1325038"/>
            <a:ext cx="1650813"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設計・開発実施計画書等</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1" name="フローチャート: 複数書類 50"/>
          <p:cNvSpPr/>
          <p:nvPr/>
        </p:nvSpPr>
        <p:spPr>
          <a:xfrm>
            <a:off x="6137131" y="1935279"/>
            <a:ext cx="1650813"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設計・開発実施</a:t>
            </a: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要領</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2" name="フローチャート: 複数書類 51"/>
          <p:cNvSpPr/>
          <p:nvPr/>
        </p:nvSpPr>
        <p:spPr>
          <a:xfrm>
            <a:off x="6186061" y="3069832"/>
            <a:ext cx="1650813"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・設計書</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（外部・内部）</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3" name="フローチャート: 複数書類 52"/>
          <p:cNvSpPr/>
          <p:nvPr/>
        </p:nvSpPr>
        <p:spPr>
          <a:xfrm>
            <a:off x="6244986" y="5847461"/>
            <a:ext cx="1650813" cy="530052"/>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・テスト計画書</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・テスト仕様書</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4" name="フローチャート: 複数書類 53"/>
          <p:cNvSpPr/>
          <p:nvPr/>
        </p:nvSpPr>
        <p:spPr>
          <a:xfrm>
            <a:off x="6211531" y="3626686"/>
            <a:ext cx="1645040" cy="524239"/>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・移行計画書</a:t>
            </a: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（案）</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5" name="フローチャート: 複数書類 54"/>
          <p:cNvSpPr/>
          <p:nvPr/>
        </p:nvSpPr>
        <p:spPr>
          <a:xfrm>
            <a:off x="8680771" y="5684079"/>
            <a:ext cx="1650813"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・システム監査計画書</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6" name="フローチャート: 複数書類 55"/>
          <p:cNvSpPr/>
          <p:nvPr/>
        </p:nvSpPr>
        <p:spPr>
          <a:xfrm>
            <a:off x="10398714" y="5622050"/>
            <a:ext cx="1650813"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・システム監査実施計画書</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7" name="フローチャート: 複数書類 56"/>
          <p:cNvSpPr/>
          <p:nvPr/>
        </p:nvSpPr>
        <p:spPr>
          <a:xfrm>
            <a:off x="10262400" y="1267678"/>
            <a:ext cx="1552385" cy="513625"/>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・運用計画書</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・保守作業計画書</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8" name="フローチャート: 複数書類 57"/>
          <p:cNvSpPr/>
          <p:nvPr/>
        </p:nvSpPr>
        <p:spPr>
          <a:xfrm>
            <a:off x="10257525" y="1729612"/>
            <a:ext cx="1786530" cy="541601"/>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・運用実施要領</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・保守作業実施要領</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9" name="フローチャート: 複数書類 58"/>
          <p:cNvSpPr/>
          <p:nvPr/>
        </p:nvSpPr>
        <p:spPr>
          <a:xfrm>
            <a:off x="6195967" y="4042937"/>
            <a:ext cx="1684942" cy="88486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・中長期</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運用・保守作業計画書（案）</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62" name="フローチャート: 複数書類 61"/>
          <p:cNvSpPr/>
          <p:nvPr/>
        </p:nvSpPr>
        <p:spPr>
          <a:xfrm>
            <a:off x="4232214" y="4766667"/>
            <a:ext cx="1672103"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・契約書</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（契約仕様書）</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67" name="フローチャート: 複数書類 66"/>
          <p:cNvSpPr/>
          <p:nvPr/>
        </p:nvSpPr>
        <p:spPr>
          <a:xfrm>
            <a:off x="408713" y="4223499"/>
            <a:ext cx="1833879"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・サービス要件定義</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・業務要件定義</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cxnSp>
        <p:nvCxnSpPr>
          <p:cNvPr id="70" name="カギ線コネクタ 69"/>
          <p:cNvCxnSpPr>
            <a:stCxn id="247" idx="2"/>
            <a:endCxn id="68" idx="0"/>
          </p:cNvCxnSpPr>
          <p:nvPr/>
        </p:nvCxnSpPr>
        <p:spPr>
          <a:xfrm rot="16200000" flipH="1">
            <a:off x="1068319" y="3699211"/>
            <a:ext cx="302783" cy="157734"/>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sp>
        <p:nvSpPr>
          <p:cNvPr id="78" name="フローチャート: 複数書類 77"/>
          <p:cNvSpPr/>
          <p:nvPr/>
        </p:nvSpPr>
        <p:spPr>
          <a:xfrm>
            <a:off x="2415071" y="2598024"/>
            <a:ext cx="1381128" cy="463387"/>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RFI</a:t>
            </a: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説明書</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82" name="フローチャート: 手操作入力 81"/>
          <p:cNvSpPr/>
          <p:nvPr/>
        </p:nvSpPr>
        <p:spPr>
          <a:xfrm>
            <a:off x="2492994" y="3114763"/>
            <a:ext cx="1136348" cy="284892"/>
          </a:xfrm>
          <a:prstGeom prst="flowChartManualInpu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RFI</a:t>
            </a:r>
          </a:p>
        </p:txBody>
      </p:sp>
      <p:cxnSp>
        <p:nvCxnSpPr>
          <p:cNvPr id="87" name="カギ線コネクタ 86"/>
          <p:cNvCxnSpPr>
            <a:stCxn id="47" idx="2"/>
            <a:endCxn id="247" idx="0"/>
          </p:cNvCxnSpPr>
          <p:nvPr/>
        </p:nvCxnSpPr>
        <p:spPr>
          <a:xfrm rot="16200000" flipH="1">
            <a:off x="1023484" y="2191114"/>
            <a:ext cx="196554" cy="38164"/>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sp>
        <p:nvSpPr>
          <p:cNvPr id="90" name="フローチャート: 手操作入力 89"/>
          <p:cNvSpPr/>
          <p:nvPr/>
        </p:nvSpPr>
        <p:spPr>
          <a:xfrm>
            <a:off x="2377857" y="5881152"/>
            <a:ext cx="1136348" cy="284892"/>
          </a:xfrm>
          <a:prstGeom prst="flowChartManualInpu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RFC</a:t>
            </a:r>
          </a:p>
        </p:txBody>
      </p:sp>
      <p:sp>
        <p:nvSpPr>
          <p:cNvPr id="91" name="角丸四角形 90"/>
          <p:cNvSpPr/>
          <p:nvPr/>
        </p:nvSpPr>
        <p:spPr>
          <a:xfrm>
            <a:off x="4136450" y="1443093"/>
            <a:ext cx="1798809" cy="1389020"/>
          </a:xfrm>
          <a:prstGeom prst="roundRect">
            <a:avLst>
              <a:gd name="adj" fmla="val 0"/>
            </a:avLst>
          </a:prstGeom>
        </p:spPr>
        <p:style>
          <a:lnRef idx="1">
            <a:schemeClr val="accent2"/>
          </a:lnRef>
          <a:fillRef idx="3">
            <a:schemeClr val="accent2"/>
          </a:fillRef>
          <a:effectRef idx="2">
            <a:schemeClr val="accent2"/>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調達（提案要求）</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92" name="フローチャート: 複数書類 91"/>
          <p:cNvSpPr/>
          <p:nvPr/>
        </p:nvSpPr>
        <p:spPr>
          <a:xfrm>
            <a:off x="4233084" y="1682493"/>
            <a:ext cx="1548262" cy="793961"/>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・提案依頼書</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（評価基準）</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・調達仕様書</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93" name="フローチャート: 手操作入力 92"/>
          <p:cNvSpPr/>
          <p:nvPr/>
        </p:nvSpPr>
        <p:spPr>
          <a:xfrm>
            <a:off x="4419363" y="2449564"/>
            <a:ext cx="1136348" cy="284892"/>
          </a:xfrm>
          <a:prstGeom prst="flowChartManualInpu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RFP</a:t>
            </a:r>
          </a:p>
        </p:txBody>
      </p:sp>
      <p:sp>
        <p:nvSpPr>
          <p:cNvPr id="99" name="フローチャート: 手操作入力 98"/>
          <p:cNvSpPr/>
          <p:nvPr/>
        </p:nvSpPr>
        <p:spPr>
          <a:xfrm>
            <a:off x="408713" y="908727"/>
            <a:ext cx="1559859" cy="421505"/>
          </a:xfrm>
          <a:prstGeom prst="flowChartManualInpu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・戦略企画会議</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PMO</a:t>
            </a: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体制</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2" name="フローチャート: 手操作入力 101"/>
          <p:cNvSpPr/>
          <p:nvPr/>
        </p:nvSpPr>
        <p:spPr>
          <a:xfrm>
            <a:off x="481285" y="2318928"/>
            <a:ext cx="1360679" cy="333559"/>
          </a:xfrm>
          <a:prstGeom prst="flowChartManualInpu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PJMO</a:t>
            </a: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体制</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6" name="角丸四角形 105"/>
          <p:cNvSpPr/>
          <p:nvPr/>
        </p:nvSpPr>
        <p:spPr>
          <a:xfrm>
            <a:off x="4121400" y="2976177"/>
            <a:ext cx="1830818" cy="1389020"/>
          </a:xfrm>
          <a:prstGeom prst="roundRect">
            <a:avLst>
              <a:gd name="adj" fmla="val 0"/>
            </a:avLst>
          </a:prstGeom>
        </p:spPr>
        <p:style>
          <a:lnRef idx="1">
            <a:schemeClr val="accent2"/>
          </a:lnRef>
          <a:fillRef idx="3">
            <a:schemeClr val="accent2"/>
          </a:fillRef>
          <a:effectRef idx="2">
            <a:schemeClr val="accent2"/>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審査・入開札</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07" name="フローチャート: 複数書類 106"/>
          <p:cNvSpPr/>
          <p:nvPr/>
        </p:nvSpPr>
        <p:spPr>
          <a:xfrm>
            <a:off x="4210250" y="3196826"/>
            <a:ext cx="1519484"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・提案書</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・見積書</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08" name="フローチャート: 手操作入力 107"/>
          <p:cNvSpPr/>
          <p:nvPr/>
        </p:nvSpPr>
        <p:spPr>
          <a:xfrm>
            <a:off x="4380546" y="3933678"/>
            <a:ext cx="1310218" cy="283751"/>
          </a:xfrm>
          <a:prstGeom prst="flowChartManualInpu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・評価・入開札</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10" name="フローチャート: 手操作入力 109"/>
          <p:cNvSpPr/>
          <p:nvPr/>
        </p:nvSpPr>
        <p:spPr>
          <a:xfrm>
            <a:off x="4471127" y="5468773"/>
            <a:ext cx="1310218" cy="283751"/>
          </a:xfrm>
          <a:prstGeom prst="flowChartManualInpu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・契約締結</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15" name="フローチャート: 複数書類 114"/>
          <p:cNvSpPr/>
          <p:nvPr/>
        </p:nvSpPr>
        <p:spPr>
          <a:xfrm>
            <a:off x="6207867" y="793558"/>
            <a:ext cx="1650813"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・システム化要件定義書</a:t>
            </a: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（更新）</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17" name="フローチャート: 複数書類 116"/>
          <p:cNvSpPr/>
          <p:nvPr/>
        </p:nvSpPr>
        <p:spPr>
          <a:xfrm>
            <a:off x="6244986" y="5323150"/>
            <a:ext cx="1650813" cy="530052"/>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・開発成果物</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18" name="フローチャート: 複数書類 117"/>
          <p:cNvSpPr/>
          <p:nvPr/>
        </p:nvSpPr>
        <p:spPr>
          <a:xfrm>
            <a:off x="8172827" y="870132"/>
            <a:ext cx="1813015" cy="530052"/>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・受入テスト手順書</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21" name="フローチャート: 複数書類 120"/>
          <p:cNvSpPr/>
          <p:nvPr/>
        </p:nvSpPr>
        <p:spPr>
          <a:xfrm>
            <a:off x="8225140" y="1247679"/>
            <a:ext cx="1708385" cy="620907"/>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・移行計画書</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（確定）</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22" name="フローチャート: 複数書類 121"/>
          <p:cNvSpPr/>
          <p:nvPr/>
        </p:nvSpPr>
        <p:spPr>
          <a:xfrm>
            <a:off x="8243520" y="1805081"/>
            <a:ext cx="1650813" cy="530052"/>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・引継ぎ手順書</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・データ移行手順書</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24" name="角丸四角形 123"/>
          <p:cNvSpPr/>
          <p:nvPr/>
        </p:nvSpPr>
        <p:spPr>
          <a:xfrm>
            <a:off x="8085930" y="3025935"/>
            <a:ext cx="1968957" cy="818165"/>
          </a:xfrm>
          <a:prstGeom prst="roundRect">
            <a:avLst>
              <a:gd name="adj" fmla="val 0"/>
            </a:avLst>
          </a:prstGeom>
        </p:spPr>
        <p:style>
          <a:lnRef idx="1">
            <a:schemeClr val="accent2"/>
          </a:lnRef>
          <a:fillRef idx="3">
            <a:schemeClr val="accent2"/>
          </a:fillRef>
          <a:effectRef idx="2">
            <a:schemeClr val="accent2"/>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検査（検収）</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25" name="フローチャート: 複数書類 124"/>
          <p:cNvSpPr/>
          <p:nvPr/>
        </p:nvSpPr>
        <p:spPr>
          <a:xfrm>
            <a:off x="8212846" y="3255152"/>
            <a:ext cx="1650813" cy="530052"/>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・検査成績書</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機能・品質の判定</a:t>
            </a: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p:txBody>
      </p:sp>
      <p:sp>
        <p:nvSpPr>
          <p:cNvPr id="128" name="角丸四角形 127"/>
          <p:cNvSpPr/>
          <p:nvPr/>
        </p:nvSpPr>
        <p:spPr>
          <a:xfrm>
            <a:off x="8085930" y="3939770"/>
            <a:ext cx="1968957" cy="849502"/>
          </a:xfrm>
          <a:prstGeom prst="roundRect">
            <a:avLst>
              <a:gd name="adj" fmla="val 0"/>
            </a:avLst>
          </a:prstGeom>
        </p:spPr>
        <p:style>
          <a:lnRef idx="1">
            <a:schemeClr val="dk1"/>
          </a:lnRef>
          <a:fillRef idx="3">
            <a:schemeClr val="dk1"/>
          </a:fillRef>
          <a:effectRef idx="2">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業務の試行</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29" name="フローチャート: 複数書類 128"/>
          <p:cNvSpPr/>
          <p:nvPr/>
        </p:nvSpPr>
        <p:spPr>
          <a:xfrm>
            <a:off x="8257670" y="4205642"/>
            <a:ext cx="1650813" cy="530052"/>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・リハーサル手順書</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・教育・訓練手引き</a:t>
            </a:r>
            <a:endParaRPr kumimoji="1" lang="en-US" altLang="ja-JP" sz="105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32" name="フローチャート: 複数書類 131"/>
          <p:cNvSpPr/>
          <p:nvPr/>
        </p:nvSpPr>
        <p:spPr>
          <a:xfrm>
            <a:off x="8213638" y="2361919"/>
            <a:ext cx="1650813" cy="530052"/>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・業務手順書</a:t>
            </a: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（見直し）</a:t>
            </a:r>
            <a:endParaRPr kumimoji="1" lang="en-US" altLang="ja-JP" sz="11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35" name="フローチャート: 手操作入力 134"/>
          <p:cNvSpPr/>
          <p:nvPr/>
        </p:nvSpPr>
        <p:spPr>
          <a:xfrm>
            <a:off x="10284247" y="793558"/>
            <a:ext cx="1650813" cy="384053"/>
          </a:xfrm>
          <a:prstGeom prst="flowChartManualInpu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・運用業者・保守業者調達</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42" name="角丸四角形 141"/>
          <p:cNvSpPr/>
          <p:nvPr/>
        </p:nvSpPr>
        <p:spPr>
          <a:xfrm>
            <a:off x="10166312" y="2453076"/>
            <a:ext cx="1968957" cy="1023030"/>
          </a:xfrm>
          <a:prstGeom prst="roundRect">
            <a:avLst>
              <a:gd name="adj" fmla="val 0"/>
            </a:avLst>
          </a:prstGeom>
        </p:spPr>
        <p:style>
          <a:lnRef idx="1">
            <a:schemeClr val="dk1"/>
          </a:lnRef>
          <a:fillRef idx="3">
            <a:schemeClr val="dk1"/>
          </a:fillRef>
          <a:effectRef idx="2">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運用の実施</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43" name="フローチャート: 複数書類 142"/>
          <p:cNvSpPr/>
          <p:nvPr/>
        </p:nvSpPr>
        <p:spPr>
          <a:xfrm>
            <a:off x="10292027" y="2717904"/>
            <a:ext cx="1843242"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・定常時対応手順書</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・障害発生時対応手順書</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44" name="角丸四角形 143"/>
          <p:cNvSpPr/>
          <p:nvPr/>
        </p:nvSpPr>
        <p:spPr>
          <a:xfrm>
            <a:off x="10166312" y="3547039"/>
            <a:ext cx="1968957" cy="1796935"/>
          </a:xfrm>
          <a:prstGeom prst="roundRect">
            <a:avLst>
              <a:gd name="adj" fmla="val 0"/>
            </a:avLst>
          </a:prstGeom>
        </p:spPr>
        <p:style>
          <a:lnRef idx="1">
            <a:schemeClr val="dk1"/>
          </a:lnRef>
          <a:fillRef idx="3">
            <a:schemeClr val="dk1"/>
          </a:fillRef>
          <a:effectRef idx="2">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保守の実施</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45" name="フローチャート: 複数書類 144"/>
          <p:cNvSpPr/>
          <p:nvPr/>
        </p:nvSpPr>
        <p:spPr>
          <a:xfrm>
            <a:off x="10292027" y="3794815"/>
            <a:ext cx="1843242" cy="647274"/>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・定常時対応手順書</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・障害発生時対応手順書</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46" name="フローチャート: 複数書類 145"/>
          <p:cNvSpPr/>
          <p:nvPr/>
        </p:nvSpPr>
        <p:spPr>
          <a:xfrm>
            <a:off x="10309927" y="4416001"/>
            <a:ext cx="1843242" cy="373271"/>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・資産現況確認書</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48" name="フローチャート: 複数書類 147"/>
          <p:cNvSpPr/>
          <p:nvPr/>
        </p:nvSpPr>
        <p:spPr>
          <a:xfrm>
            <a:off x="10309927" y="4815800"/>
            <a:ext cx="1843242" cy="454560"/>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・大規模災害発災時対応手順書</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cxnSp>
        <p:nvCxnSpPr>
          <p:cNvPr id="150" name="カギ線コネクタ 149"/>
          <p:cNvCxnSpPr>
            <a:stCxn id="45" idx="3"/>
            <a:endCxn id="46" idx="1"/>
          </p:cNvCxnSpPr>
          <p:nvPr/>
        </p:nvCxnSpPr>
        <p:spPr>
          <a:xfrm flipV="1">
            <a:off x="2075446" y="1735551"/>
            <a:ext cx="347537" cy="1402128"/>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3" name="カギ線コネクタ 152"/>
          <p:cNvCxnSpPr>
            <a:endCxn id="78" idx="1"/>
          </p:cNvCxnSpPr>
          <p:nvPr/>
        </p:nvCxnSpPr>
        <p:spPr>
          <a:xfrm flipV="1">
            <a:off x="2242592" y="2829718"/>
            <a:ext cx="172479" cy="1463418"/>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6" name="カギ線コネクタ 155"/>
          <p:cNvCxnSpPr>
            <a:endCxn id="48" idx="1"/>
          </p:cNvCxnSpPr>
          <p:nvPr/>
        </p:nvCxnSpPr>
        <p:spPr>
          <a:xfrm>
            <a:off x="2267459" y="4229893"/>
            <a:ext cx="161550" cy="206237"/>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0" name="カギ線コネクタ 159"/>
          <p:cNvCxnSpPr>
            <a:stCxn id="83" idx="2"/>
          </p:cNvCxnSpPr>
          <p:nvPr/>
        </p:nvCxnSpPr>
        <p:spPr>
          <a:xfrm rot="16200000" flipH="1">
            <a:off x="3112705" y="4914072"/>
            <a:ext cx="129069" cy="8839"/>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5" name="カギ線コネクタ 164"/>
          <p:cNvCxnSpPr>
            <a:stCxn id="75" idx="2"/>
            <a:endCxn id="83" idx="0"/>
          </p:cNvCxnSpPr>
          <p:nvPr/>
        </p:nvCxnSpPr>
        <p:spPr>
          <a:xfrm rot="5400000">
            <a:off x="3135578" y="3689347"/>
            <a:ext cx="84330" cy="9846"/>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8" name="カギ線コネクタ 167"/>
          <p:cNvCxnSpPr>
            <a:stCxn id="49" idx="3"/>
          </p:cNvCxnSpPr>
          <p:nvPr/>
        </p:nvCxnSpPr>
        <p:spPr>
          <a:xfrm flipV="1">
            <a:off x="3908552" y="1825474"/>
            <a:ext cx="324532" cy="3633988"/>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1" name="カギ線コネクタ 170"/>
          <p:cNvCxnSpPr>
            <a:stCxn id="91" idx="2"/>
            <a:endCxn id="106" idx="0"/>
          </p:cNvCxnSpPr>
          <p:nvPr/>
        </p:nvCxnSpPr>
        <p:spPr>
          <a:xfrm rot="16200000" flipH="1">
            <a:off x="4964300" y="2903668"/>
            <a:ext cx="144064" cy="954"/>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4" name="カギ線コネクタ 173"/>
          <p:cNvCxnSpPr>
            <a:stCxn id="106" idx="2"/>
            <a:endCxn id="109" idx="0"/>
          </p:cNvCxnSpPr>
          <p:nvPr/>
        </p:nvCxnSpPr>
        <p:spPr>
          <a:xfrm rot="16200000" flipH="1">
            <a:off x="5000268" y="4401738"/>
            <a:ext cx="94524" cy="21442"/>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0" name="カギ線コネクタ 179"/>
          <p:cNvCxnSpPr>
            <a:stCxn id="62" idx="3"/>
            <a:endCxn id="115" idx="1"/>
          </p:cNvCxnSpPr>
          <p:nvPr/>
        </p:nvCxnSpPr>
        <p:spPr>
          <a:xfrm flipV="1">
            <a:off x="5904317" y="1117195"/>
            <a:ext cx="303550" cy="3973109"/>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3" name="カギ線コネクタ 182"/>
          <p:cNvCxnSpPr>
            <a:stCxn id="92" idx="3"/>
            <a:endCxn id="115" idx="1"/>
          </p:cNvCxnSpPr>
          <p:nvPr/>
        </p:nvCxnSpPr>
        <p:spPr>
          <a:xfrm flipV="1">
            <a:off x="5781346" y="1117195"/>
            <a:ext cx="426521" cy="962279"/>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7" name="カギ線コネクタ 186"/>
          <p:cNvCxnSpPr>
            <a:stCxn id="111" idx="2"/>
            <a:endCxn id="113" idx="0"/>
          </p:cNvCxnSpPr>
          <p:nvPr/>
        </p:nvCxnSpPr>
        <p:spPr>
          <a:xfrm rot="16200000" flipH="1">
            <a:off x="6949706" y="2742082"/>
            <a:ext cx="135639" cy="5578"/>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0" name="カギ線コネクタ 189"/>
          <p:cNvCxnSpPr>
            <a:stCxn id="113" idx="2"/>
            <a:endCxn id="116" idx="0"/>
          </p:cNvCxnSpPr>
          <p:nvPr/>
        </p:nvCxnSpPr>
        <p:spPr>
          <a:xfrm rot="16200000" flipH="1">
            <a:off x="6993324" y="5010016"/>
            <a:ext cx="78054" cy="24074"/>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4" name="カギ線コネクタ 193"/>
          <p:cNvCxnSpPr>
            <a:stCxn id="116" idx="3"/>
            <a:endCxn id="118" idx="1"/>
          </p:cNvCxnSpPr>
          <p:nvPr/>
        </p:nvCxnSpPr>
        <p:spPr>
          <a:xfrm flipV="1">
            <a:off x="8016928" y="1135158"/>
            <a:ext cx="155899" cy="4584139"/>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7" name="カギ線コネクタ 196"/>
          <p:cNvCxnSpPr>
            <a:stCxn id="120" idx="2"/>
            <a:endCxn id="124" idx="0"/>
          </p:cNvCxnSpPr>
          <p:nvPr/>
        </p:nvCxnSpPr>
        <p:spPr>
          <a:xfrm rot="5400000">
            <a:off x="9046203" y="2983319"/>
            <a:ext cx="66822" cy="18410"/>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0" name="カギ線コネクタ 199"/>
          <p:cNvCxnSpPr>
            <a:stCxn id="124" idx="2"/>
            <a:endCxn id="128" idx="0"/>
          </p:cNvCxnSpPr>
          <p:nvPr/>
        </p:nvCxnSpPr>
        <p:spPr>
          <a:xfrm rot="5400000">
            <a:off x="9022574" y="3891935"/>
            <a:ext cx="95670" cy="12700"/>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4" name="カギ線コネクタ 203"/>
          <p:cNvCxnSpPr>
            <a:stCxn id="128" idx="3"/>
            <a:endCxn id="135" idx="1"/>
          </p:cNvCxnSpPr>
          <p:nvPr/>
        </p:nvCxnSpPr>
        <p:spPr>
          <a:xfrm flipV="1">
            <a:off x="10054887" y="985585"/>
            <a:ext cx="229360" cy="3378936"/>
          </a:xfrm>
          <a:prstGeom prst="bentConnector3">
            <a:avLst>
              <a:gd name="adj1" fmla="val 50000"/>
            </a:avLst>
          </a:prstGeom>
          <a:ln w="254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sp>
        <p:nvSpPr>
          <p:cNvPr id="236" name="角丸四角形 235"/>
          <p:cNvSpPr/>
          <p:nvPr/>
        </p:nvSpPr>
        <p:spPr>
          <a:xfrm>
            <a:off x="1640787" y="6429673"/>
            <a:ext cx="977153" cy="362614"/>
          </a:xfrm>
          <a:prstGeom prst="roundRect">
            <a:avLst>
              <a:gd name="adj" fmla="val 0"/>
            </a:avLst>
          </a:prstGeom>
        </p:spPr>
        <p:style>
          <a:lnRef idx="1">
            <a:schemeClr val="accent1"/>
          </a:lnRef>
          <a:fillRef idx="2">
            <a:schemeClr val="accent1"/>
          </a:fillRef>
          <a:effectRef idx="1">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戦略</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37" name="角丸四角形 236"/>
          <p:cNvSpPr/>
          <p:nvPr/>
        </p:nvSpPr>
        <p:spPr>
          <a:xfrm>
            <a:off x="6594164" y="6459939"/>
            <a:ext cx="1247112" cy="259532"/>
          </a:xfrm>
          <a:prstGeom prst="roundRect">
            <a:avLst>
              <a:gd name="adj" fmla="val 0"/>
            </a:avLst>
          </a:prstGeom>
        </p:spPr>
        <p:style>
          <a:lnRef idx="1">
            <a:schemeClr val="accent6"/>
          </a:lnRef>
          <a:fillRef idx="3">
            <a:schemeClr val="accent6"/>
          </a:fillRef>
          <a:effectRef idx="2">
            <a:schemeClr val="accent6"/>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開発</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38" name="角丸四角形 237"/>
          <p:cNvSpPr/>
          <p:nvPr/>
        </p:nvSpPr>
        <p:spPr>
          <a:xfrm>
            <a:off x="7939782" y="6424058"/>
            <a:ext cx="1149038" cy="303787"/>
          </a:xfrm>
          <a:prstGeom prst="roundRect">
            <a:avLst>
              <a:gd name="adj" fmla="val 0"/>
            </a:avLst>
          </a:prstGeom>
        </p:spPr>
        <p:style>
          <a:lnRef idx="1">
            <a:schemeClr val="dk1"/>
          </a:lnRef>
          <a:fillRef idx="3">
            <a:schemeClr val="dk1"/>
          </a:fillRef>
          <a:effectRef idx="2">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利活用</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39" name="角丸四角形 238"/>
          <p:cNvSpPr/>
          <p:nvPr/>
        </p:nvSpPr>
        <p:spPr>
          <a:xfrm>
            <a:off x="9201835" y="6437108"/>
            <a:ext cx="1129749" cy="290737"/>
          </a:xfrm>
          <a:prstGeom prst="roundRect">
            <a:avLst>
              <a:gd name="adj" fmla="val 0"/>
            </a:avLst>
          </a:prstGeom>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評価・改善</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40" name="角丸四角形 239"/>
          <p:cNvSpPr/>
          <p:nvPr/>
        </p:nvSpPr>
        <p:spPr>
          <a:xfrm>
            <a:off x="3883486" y="6440970"/>
            <a:ext cx="1174766" cy="351317"/>
          </a:xfrm>
          <a:prstGeom prst="roundRect">
            <a:avLst>
              <a:gd name="adj" fmla="val 0"/>
            </a:avLst>
          </a:prstGeom>
        </p:spPr>
        <p:style>
          <a:lnRef idx="1">
            <a:schemeClr val="accent2"/>
          </a:lnRef>
          <a:fillRef idx="3">
            <a:schemeClr val="accent2"/>
          </a:fillRef>
          <a:effectRef idx="2">
            <a:schemeClr val="accent2"/>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推進・支援</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50" name="角丸四角形 249"/>
          <p:cNvSpPr/>
          <p:nvPr/>
        </p:nvSpPr>
        <p:spPr>
          <a:xfrm>
            <a:off x="2710291" y="6413409"/>
            <a:ext cx="1085908" cy="352592"/>
          </a:xfrm>
          <a:prstGeom prst="roundRect">
            <a:avLst>
              <a:gd name="adj" fmla="val 0"/>
            </a:avLst>
          </a:prstGeom>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企画</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51" name="角丸四角形 250"/>
          <p:cNvSpPr/>
          <p:nvPr/>
        </p:nvSpPr>
        <p:spPr>
          <a:xfrm>
            <a:off x="5190115" y="6439402"/>
            <a:ext cx="1329029" cy="341963"/>
          </a:xfrm>
          <a:prstGeom prst="roundRect">
            <a:avLst>
              <a:gd name="adj" fmla="val 0"/>
            </a:avLst>
          </a:prstGeom>
        </p:spPr>
        <p:style>
          <a:lnRef idx="1">
            <a:schemeClr val="accent4"/>
          </a:lnRef>
          <a:fillRef idx="3">
            <a:schemeClr val="accent4"/>
          </a:fillRef>
          <a:effectRef idx="2">
            <a:schemeClr val="accent4"/>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管理・統制</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53" name="角丸四角形 252"/>
          <p:cNvSpPr/>
          <p:nvPr/>
        </p:nvSpPr>
        <p:spPr>
          <a:xfrm>
            <a:off x="10509766" y="6428025"/>
            <a:ext cx="964477" cy="290737"/>
          </a:xfrm>
          <a:prstGeom prst="roundRect">
            <a:avLst>
              <a:gd name="adj" fmla="val 0"/>
            </a:avLst>
          </a:prstGeom>
        </p:spPr>
        <p:style>
          <a:lnRef idx="1">
            <a:schemeClr val="dk1"/>
          </a:lnRef>
          <a:fillRef idx="3">
            <a:schemeClr val="dk1"/>
          </a:fillRef>
          <a:effectRef idx="2">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業務</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94" name="横巻き 93"/>
          <p:cNvSpPr/>
          <p:nvPr/>
        </p:nvSpPr>
        <p:spPr>
          <a:xfrm>
            <a:off x="52048" y="5140112"/>
            <a:ext cx="2023398" cy="1025932"/>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各タスクの成果物はドキュメント</a:t>
            </a:r>
            <a:endParaRPr kumimoji="1" lang="en-US" altLang="ja-JP"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804474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0607" y="130437"/>
            <a:ext cx="12029440" cy="696912"/>
          </a:xfrm>
        </p:spPr>
        <p:txBody>
          <a:bodyPr/>
          <a:lstStyle/>
          <a:p>
            <a:r>
              <a:rPr kumimoji="1" lang="ja-JP" altLang="en-US" dirty="0"/>
              <a:t>調達方式の決定の判断</a:t>
            </a:r>
          </a:p>
        </p:txBody>
      </p:sp>
      <p:sp>
        <p:nvSpPr>
          <p:cNvPr id="3" name="正方形/長方形 2"/>
          <p:cNvSpPr/>
          <p:nvPr/>
        </p:nvSpPr>
        <p:spPr>
          <a:xfrm>
            <a:off x="3156355" y="788673"/>
            <a:ext cx="2816543" cy="606146"/>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「公共調達の適正化について」に留意</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一般競争入札（総合評価落札方式を含む。）を原則とする。</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4" name="正方形/長方形 3"/>
          <p:cNvSpPr/>
          <p:nvPr/>
        </p:nvSpPr>
        <p:spPr>
          <a:xfrm>
            <a:off x="3156354" y="1612781"/>
            <a:ext cx="2816543" cy="1152473"/>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特殊な技術又は設備等が不可欠な場合であっても、それを有する者が複数存在する可能性を排除せず、必要な技術又は設備等を明示した上で参加者を募る</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 name="フローチャート: 端子 4"/>
          <p:cNvSpPr/>
          <p:nvPr/>
        </p:nvSpPr>
        <p:spPr>
          <a:xfrm>
            <a:off x="3385931" y="2983216"/>
            <a:ext cx="2152073" cy="387927"/>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公募</a:t>
            </a:r>
          </a:p>
        </p:txBody>
      </p:sp>
      <p:sp>
        <p:nvSpPr>
          <p:cNvPr id="6" name="フローチャート: 判断 5"/>
          <p:cNvSpPr/>
          <p:nvPr/>
        </p:nvSpPr>
        <p:spPr>
          <a:xfrm>
            <a:off x="3356375" y="3589105"/>
            <a:ext cx="2181629" cy="517237"/>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単独応募</a:t>
            </a:r>
          </a:p>
        </p:txBody>
      </p:sp>
      <p:sp>
        <p:nvSpPr>
          <p:cNvPr id="7" name="フローチャート: 端子 6"/>
          <p:cNvSpPr/>
          <p:nvPr/>
        </p:nvSpPr>
        <p:spPr>
          <a:xfrm>
            <a:off x="627582" y="5945471"/>
            <a:ext cx="2152073" cy="387927"/>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随意契約</a:t>
            </a:r>
          </a:p>
        </p:txBody>
      </p:sp>
      <p:cxnSp>
        <p:nvCxnSpPr>
          <p:cNvPr id="12" name="カギ線コネクタ 11"/>
          <p:cNvCxnSpPr>
            <a:stCxn id="6" idx="2"/>
            <a:endCxn id="26" idx="0"/>
          </p:cNvCxnSpPr>
          <p:nvPr/>
        </p:nvCxnSpPr>
        <p:spPr>
          <a:xfrm rot="5400000">
            <a:off x="4299147" y="4222519"/>
            <a:ext cx="264221" cy="31867"/>
          </a:xfrm>
          <a:prstGeom prst="bentConnector3">
            <a:avLst>
              <a:gd name="adj1" fmla="val 50000"/>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5" name="横巻き 14"/>
          <p:cNvSpPr/>
          <p:nvPr/>
        </p:nvSpPr>
        <p:spPr>
          <a:xfrm>
            <a:off x="6145327" y="3794781"/>
            <a:ext cx="5965393" cy="3067838"/>
          </a:xfrm>
          <a:prstGeom prst="horizontalScroll">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■基本は、一般競争入札（最低価格落札方式）</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・仕様書の解釈により、実施内容にブレがでない詳細な仕様提示が必要</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・予定価格の妥当性の評価は必要だが、業者見積もりの妥当性は評価する能力は求められない</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■一般競争入札（総合評価落札方式）</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・提案者の創意工夫の余地を残し、提案内容の優劣を技術点で評価する</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■企画競争</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・具体的な実装方式を特定せず、提案者の創意工夫の内容の優劣で評価する</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・業者を選定後は、随意契約として扱われる</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■随意契約</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・業者の言いなりにならないようにすることが肝要</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実施内容と業者見積もり額の妥当性を精緻に評価する能力が必要</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6" name="フローチャート: 端子 15"/>
          <p:cNvSpPr/>
          <p:nvPr/>
        </p:nvSpPr>
        <p:spPr>
          <a:xfrm>
            <a:off x="3317672" y="5161806"/>
            <a:ext cx="2152073" cy="387927"/>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企画競争</a:t>
            </a:r>
          </a:p>
        </p:txBody>
      </p:sp>
      <p:sp>
        <p:nvSpPr>
          <p:cNvPr id="17" name="正方形/長方形 16"/>
          <p:cNvSpPr/>
          <p:nvPr/>
        </p:nvSpPr>
        <p:spPr>
          <a:xfrm>
            <a:off x="2985438" y="5842508"/>
            <a:ext cx="2816543" cy="593854"/>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総合評価落札方式と同様に、提案依頼書の作成や審査を行う</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8" name="フローチャート: 端子 17"/>
          <p:cNvSpPr/>
          <p:nvPr/>
        </p:nvSpPr>
        <p:spPr>
          <a:xfrm>
            <a:off x="6924276" y="1568695"/>
            <a:ext cx="2152073" cy="620324"/>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一般競争入札</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（総合評価落札方式を含む。）</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6" name="フローチャート: 判断 25"/>
          <p:cNvSpPr/>
          <p:nvPr/>
        </p:nvSpPr>
        <p:spPr>
          <a:xfrm>
            <a:off x="3157952" y="4370563"/>
            <a:ext cx="2514741" cy="517237"/>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企画競争要件</a:t>
            </a:r>
          </a:p>
        </p:txBody>
      </p:sp>
      <p:cxnSp>
        <p:nvCxnSpPr>
          <p:cNvPr id="30" name="カギ線コネクタ 29"/>
          <p:cNvCxnSpPr>
            <a:stCxn id="26" idx="3"/>
            <a:endCxn id="18" idx="0"/>
          </p:cNvCxnSpPr>
          <p:nvPr/>
        </p:nvCxnSpPr>
        <p:spPr>
          <a:xfrm flipV="1">
            <a:off x="5672693" y="1568695"/>
            <a:ext cx="2327620" cy="3060487"/>
          </a:xfrm>
          <a:prstGeom prst="bentConnector4">
            <a:avLst>
              <a:gd name="adj1" fmla="val 26885"/>
              <a:gd name="adj2" fmla="val 107469"/>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カギ線コネクタ 32"/>
          <p:cNvCxnSpPr>
            <a:stCxn id="26" idx="2"/>
            <a:endCxn id="16" idx="0"/>
          </p:cNvCxnSpPr>
          <p:nvPr/>
        </p:nvCxnSpPr>
        <p:spPr>
          <a:xfrm rot="5400000">
            <a:off x="4267513" y="5013996"/>
            <a:ext cx="274006" cy="21614"/>
          </a:xfrm>
          <a:prstGeom prst="bentConnector3">
            <a:avLst>
              <a:gd name="adj1" fmla="val 50000"/>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77" idx="2"/>
            <a:endCxn id="26" idx="0"/>
          </p:cNvCxnSpPr>
          <p:nvPr/>
        </p:nvCxnSpPr>
        <p:spPr>
          <a:xfrm>
            <a:off x="1593358" y="3473487"/>
            <a:ext cx="2821965" cy="8970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横巻き 43"/>
          <p:cNvSpPr/>
          <p:nvPr/>
        </p:nvSpPr>
        <p:spPr>
          <a:xfrm>
            <a:off x="8976371" y="497138"/>
            <a:ext cx="2874588" cy="1071557"/>
          </a:xfrm>
          <a:prstGeom prst="horizontalScroll">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総合評価落札方式要件</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調達案件が価格以外の技術的要素を評価することが必要と認められるものであるとき</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46" name="フローチャート: 端子 45"/>
          <p:cNvSpPr/>
          <p:nvPr/>
        </p:nvSpPr>
        <p:spPr>
          <a:xfrm>
            <a:off x="6672260" y="3431245"/>
            <a:ext cx="2152073" cy="387927"/>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最低価格落札方式</a:t>
            </a:r>
          </a:p>
        </p:txBody>
      </p:sp>
      <p:sp>
        <p:nvSpPr>
          <p:cNvPr id="47" name="フローチャート: 端子 46"/>
          <p:cNvSpPr/>
          <p:nvPr/>
        </p:nvSpPr>
        <p:spPr>
          <a:xfrm>
            <a:off x="8941378" y="3387013"/>
            <a:ext cx="2152073" cy="387927"/>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総合評価落札方式</a:t>
            </a:r>
          </a:p>
        </p:txBody>
      </p:sp>
      <p:sp>
        <p:nvSpPr>
          <p:cNvPr id="55" name="フローチャート: 判断 54"/>
          <p:cNvSpPr/>
          <p:nvPr/>
        </p:nvSpPr>
        <p:spPr>
          <a:xfrm>
            <a:off x="6894720" y="2462008"/>
            <a:ext cx="2181629" cy="517237"/>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総合評価落札方式要件</a:t>
            </a:r>
          </a:p>
        </p:txBody>
      </p:sp>
      <p:cxnSp>
        <p:nvCxnSpPr>
          <p:cNvPr id="56" name="カギ線コネクタ 55"/>
          <p:cNvCxnSpPr>
            <a:stCxn id="18" idx="2"/>
            <a:endCxn id="55" idx="0"/>
          </p:cNvCxnSpPr>
          <p:nvPr/>
        </p:nvCxnSpPr>
        <p:spPr>
          <a:xfrm rot="5400000">
            <a:off x="7856430" y="2318124"/>
            <a:ext cx="272989" cy="14778"/>
          </a:xfrm>
          <a:prstGeom prst="bentConnector3">
            <a:avLst>
              <a:gd name="adj1" fmla="val 50000"/>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9" name="カギ線コネクタ 58"/>
          <p:cNvCxnSpPr>
            <a:stCxn id="55" idx="2"/>
            <a:endCxn id="46" idx="0"/>
          </p:cNvCxnSpPr>
          <p:nvPr/>
        </p:nvCxnSpPr>
        <p:spPr>
          <a:xfrm rot="5400000">
            <a:off x="7640916" y="3086626"/>
            <a:ext cx="452000" cy="237238"/>
          </a:xfrm>
          <a:prstGeom prst="bentConnector3">
            <a:avLst>
              <a:gd name="adj1" fmla="val 50000"/>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2" name="カギ線コネクタ 61"/>
          <p:cNvCxnSpPr>
            <a:stCxn id="55" idx="3"/>
            <a:endCxn id="47" idx="0"/>
          </p:cNvCxnSpPr>
          <p:nvPr/>
        </p:nvCxnSpPr>
        <p:spPr>
          <a:xfrm>
            <a:off x="9076349" y="2720627"/>
            <a:ext cx="941066" cy="666386"/>
          </a:xfrm>
          <a:prstGeom prst="bentConnector2">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5" name="カギ線コネクタ 64"/>
          <p:cNvCxnSpPr>
            <a:stCxn id="4" idx="2"/>
            <a:endCxn id="5" idx="0"/>
          </p:cNvCxnSpPr>
          <p:nvPr/>
        </p:nvCxnSpPr>
        <p:spPr>
          <a:xfrm rot="5400000">
            <a:off x="4404316" y="2822906"/>
            <a:ext cx="217962" cy="102658"/>
          </a:xfrm>
          <a:prstGeom prst="bentConnector3">
            <a:avLst>
              <a:gd name="adj1" fmla="val 50000"/>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8" name="カギ線コネクタ 67"/>
          <p:cNvCxnSpPr>
            <a:stCxn id="5" idx="2"/>
            <a:endCxn id="6" idx="0"/>
          </p:cNvCxnSpPr>
          <p:nvPr/>
        </p:nvCxnSpPr>
        <p:spPr>
          <a:xfrm rot="5400000">
            <a:off x="4345598" y="3472735"/>
            <a:ext cx="217962" cy="14778"/>
          </a:xfrm>
          <a:prstGeom prst="bentConnector3">
            <a:avLst>
              <a:gd name="adj1" fmla="val 50000"/>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a:stCxn id="44" idx="2"/>
            <a:endCxn id="55" idx="0"/>
          </p:cNvCxnSpPr>
          <p:nvPr/>
        </p:nvCxnSpPr>
        <p:spPr>
          <a:xfrm flipH="1">
            <a:off x="7985535" y="1434750"/>
            <a:ext cx="2428130" cy="10272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カギ線コネクタ 73"/>
          <p:cNvCxnSpPr>
            <a:stCxn id="3" idx="2"/>
            <a:endCxn id="4" idx="0"/>
          </p:cNvCxnSpPr>
          <p:nvPr/>
        </p:nvCxnSpPr>
        <p:spPr>
          <a:xfrm rot="5400000">
            <a:off x="4455646" y="1503800"/>
            <a:ext cx="217962" cy="1"/>
          </a:xfrm>
          <a:prstGeom prst="bentConnector3">
            <a:avLst>
              <a:gd name="adj1" fmla="val 50000"/>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77" name="横巻き 76"/>
          <p:cNvSpPr/>
          <p:nvPr/>
        </p:nvSpPr>
        <p:spPr>
          <a:xfrm>
            <a:off x="156064" y="1719666"/>
            <a:ext cx="2874588" cy="2004367"/>
          </a:xfrm>
          <a:prstGeom prst="horizontalScroll">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企画競争要件</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・政策上の理由等で品質を・最優先する必要がある案件</a:t>
            </a:r>
            <a:endParaRPr kumimoji="1" lang="en-US" altLang="ja-JP"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・民間事業者のノウハウや創意工夫を積極的に活用すべきであって調達仕様書及び要件定義書で具体的な仕様を定義することが適切でない案件等</a:t>
            </a:r>
          </a:p>
        </p:txBody>
      </p:sp>
      <p:cxnSp>
        <p:nvCxnSpPr>
          <p:cNvPr id="86" name="カギ線コネクタ 85"/>
          <p:cNvCxnSpPr>
            <a:stCxn id="17" idx="1"/>
            <a:endCxn id="7" idx="3"/>
          </p:cNvCxnSpPr>
          <p:nvPr/>
        </p:nvCxnSpPr>
        <p:spPr>
          <a:xfrm rot="10800000">
            <a:off x="2779656" y="6139435"/>
            <a:ext cx="205783" cy="12700"/>
          </a:xfrm>
          <a:prstGeom prst="bentConnector3">
            <a:avLst>
              <a:gd name="adj1" fmla="val 50000"/>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7" name="カギ線コネクタ 96"/>
          <p:cNvCxnSpPr>
            <a:stCxn id="6" idx="1"/>
            <a:endCxn id="7" idx="0"/>
          </p:cNvCxnSpPr>
          <p:nvPr/>
        </p:nvCxnSpPr>
        <p:spPr>
          <a:xfrm rot="10800000" flipV="1">
            <a:off x="1703619" y="3847723"/>
            <a:ext cx="1652756" cy="2097747"/>
          </a:xfrm>
          <a:prstGeom prst="bentConnector2">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2" name="カギ線コネクタ 111"/>
          <p:cNvCxnSpPr>
            <a:stCxn id="16" idx="2"/>
            <a:endCxn id="17" idx="0"/>
          </p:cNvCxnSpPr>
          <p:nvPr/>
        </p:nvCxnSpPr>
        <p:spPr>
          <a:xfrm rot="16200000" flipH="1">
            <a:off x="4247322" y="5696119"/>
            <a:ext cx="292775" cy="1"/>
          </a:xfrm>
          <a:prstGeom prst="bentConnector3">
            <a:avLst>
              <a:gd name="adj1" fmla="val 50000"/>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横巻き 31"/>
          <p:cNvSpPr/>
          <p:nvPr/>
        </p:nvSpPr>
        <p:spPr>
          <a:xfrm>
            <a:off x="0" y="610331"/>
            <a:ext cx="3156354" cy="1338047"/>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・構築するシステムの特性によって調達方式は異なる</a:t>
            </a:r>
            <a:endParaRPr kumimoji="1" lang="en-US" altLang="ja-JP"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・如何にして、「適正」な調達にするかを判断する</a:t>
            </a:r>
            <a:endParaRPr kumimoji="1" lang="en-US" altLang="ja-JP"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1841110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フローチャート: 書類 23"/>
          <p:cNvSpPr/>
          <p:nvPr/>
        </p:nvSpPr>
        <p:spPr>
          <a:xfrm>
            <a:off x="8169443" y="1415680"/>
            <a:ext cx="3549316" cy="5442320"/>
          </a:xfrm>
          <a:prstGeom prst="flowChartDocument">
            <a:avLst/>
          </a:prstGeom>
        </p:spPr>
        <p:style>
          <a:lnRef idx="0">
            <a:schemeClr val="accent6"/>
          </a:lnRef>
          <a:fillRef idx="3">
            <a:schemeClr val="accent6"/>
          </a:fillRef>
          <a:effectRef idx="3">
            <a:schemeClr val="accent6"/>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■提案依頼書（</a:t>
            </a:r>
            <a:r>
              <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RFP</a:t>
            </a: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・提出期限、提出方法等</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 name="タイトル 1"/>
          <p:cNvSpPr>
            <a:spLocks noGrp="1"/>
          </p:cNvSpPr>
          <p:nvPr>
            <p:ph type="title"/>
          </p:nvPr>
        </p:nvSpPr>
        <p:spPr/>
        <p:txBody>
          <a:bodyPr>
            <a:normAutofit/>
          </a:bodyPr>
          <a:lstStyle/>
          <a:p>
            <a:r>
              <a:rPr lang="ja-JP" altLang="en-US" dirty="0"/>
              <a:t>調達方式の違いによる作成すべき仕様書の精緻度</a:t>
            </a:r>
            <a:endParaRPr kumimoji="1" lang="ja-JP" altLang="en-US" dirty="0"/>
          </a:p>
        </p:txBody>
      </p:sp>
      <p:sp>
        <p:nvSpPr>
          <p:cNvPr id="5" name="フローチャート: 端子 4"/>
          <p:cNvSpPr/>
          <p:nvPr/>
        </p:nvSpPr>
        <p:spPr>
          <a:xfrm>
            <a:off x="501847" y="1487788"/>
            <a:ext cx="2152073" cy="387927"/>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公募</a:t>
            </a:r>
          </a:p>
        </p:txBody>
      </p:sp>
      <p:sp>
        <p:nvSpPr>
          <p:cNvPr id="6" name="フローチャート: 端子 5"/>
          <p:cNvSpPr/>
          <p:nvPr/>
        </p:nvSpPr>
        <p:spPr>
          <a:xfrm>
            <a:off x="501846" y="3088862"/>
            <a:ext cx="2152073" cy="387927"/>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企画競争</a:t>
            </a:r>
          </a:p>
        </p:txBody>
      </p:sp>
      <p:sp>
        <p:nvSpPr>
          <p:cNvPr id="7" name="フローチャート: 端子 6"/>
          <p:cNvSpPr/>
          <p:nvPr/>
        </p:nvSpPr>
        <p:spPr>
          <a:xfrm>
            <a:off x="501846" y="4067355"/>
            <a:ext cx="2152073" cy="387927"/>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随意契約</a:t>
            </a:r>
          </a:p>
        </p:txBody>
      </p:sp>
      <p:sp>
        <p:nvSpPr>
          <p:cNvPr id="8" name="フローチャート: 端子 7"/>
          <p:cNvSpPr/>
          <p:nvPr/>
        </p:nvSpPr>
        <p:spPr>
          <a:xfrm>
            <a:off x="2850676" y="3088862"/>
            <a:ext cx="2338429" cy="620324"/>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一般競争入札</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（総合評価落札方式。）</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cxnSp>
        <p:nvCxnSpPr>
          <p:cNvPr id="9" name="カギ線コネクタ 8"/>
          <p:cNvCxnSpPr>
            <a:stCxn id="5" idx="2"/>
            <a:endCxn id="6" idx="0"/>
          </p:cNvCxnSpPr>
          <p:nvPr/>
        </p:nvCxnSpPr>
        <p:spPr>
          <a:xfrm rot="5400000">
            <a:off x="971311" y="2482288"/>
            <a:ext cx="1213147" cy="1"/>
          </a:xfrm>
          <a:prstGeom prst="bentConnector3">
            <a:avLst>
              <a:gd name="adj1" fmla="val 50000"/>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 name="カギ線コネクタ 11"/>
          <p:cNvCxnSpPr>
            <a:stCxn id="5" idx="2"/>
            <a:endCxn id="8" idx="0"/>
          </p:cNvCxnSpPr>
          <p:nvPr/>
        </p:nvCxnSpPr>
        <p:spPr>
          <a:xfrm rot="16200000" flipH="1">
            <a:off x="2192314" y="1261284"/>
            <a:ext cx="1213147" cy="2442007"/>
          </a:xfrm>
          <a:prstGeom prst="bentConnector3">
            <a:avLst>
              <a:gd name="adj1" fmla="val 50000"/>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5" name="カギ線コネクタ 14"/>
          <p:cNvCxnSpPr>
            <a:stCxn id="6" idx="2"/>
            <a:endCxn id="7" idx="0"/>
          </p:cNvCxnSpPr>
          <p:nvPr/>
        </p:nvCxnSpPr>
        <p:spPr>
          <a:xfrm rot="5400000">
            <a:off x="1282600" y="3772072"/>
            <a:ext cx="590566" cy="12700"/>
          </a:xfrm>
          <a:prstGeom prst="bentConnector3">
            <a:avLst>
              <a:gd name="adj1" fmla="val 50000"/>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8" name="フローチャート: 書類 17"/>
          <p:cNvSpPr/>
          <p:nvPr/>
        </p:nvSpPr>
        <p:spPr>
          <a:xfrm>
            <a:off x="8514563" y="2248525"/>
            <a:ext cx="2867312" cy="4164307"/>
          </a:xfrm>
          <a:prstGeom prst="flowChartDocument">
            <a:avLst/>
          </a:prstGeom>
        </p:spPr>
        <p:style>
          <a:lnRef idx="0">
            <a:schemeClr val="accent2"/>
          </a:lnRef>
          <a:fillRef idx="3">
            <a:schemeClr val="accent2"/>
          </a:fillRef>
          <a:effectRef idx="3">
            <a:schemeClr val="accent2"/>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■調達仕様書</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調達単位、調達方式、作業実施内容、実施体制・方式、遵守事項、成果物の取扱い、入札要件、再委託事項、附属文書、契約書記載事項</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9" name="正方形/長方形 18"/>
          <p:cNvSpPr/>
          <p:nvPr/>
        </p:nvSpPr>
        <p:spPr>
          <a:xfrm>
            <a:off x="8800917" y="3577059"/>
            <a:ext cx="2336126" cy="2202148"/>
          </a:xfrm>
          <a:prstGeom prst="rect">
            <a:avLst/>
          </a:prstGeom>
        </p:spPr>
        <p:style>
          <a:lnRef idx="0">
            <a:schemeClr val="accent1"/>
          </a:lnRef>
          <a:fillRef idx="3">
            <a:schemeClr val="accent1"/>
          </a:fillRef>
          <a:effectRef idx="3">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●要件定義書（</a:t>
            </a:r>
            <a:r>
              <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RFI</a:t>
            </a: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後）</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0" name="正方形/長方形 19"/>
          <p:cNvSpPr/>
          <p:nvPr/>
        </p:nvSpPr>
        <p:spPr>
          <a:xfrm>
            <a:off x="9045192" y="4488746"/>
            <a:ext cx="1865763" cy="1028767"/>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●システム化機能要件</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1" name="正方形/長方形 20"/>
          <p:cNvSpPr/>
          <p:nvPr/>
        </p:nvSpPr>
        <p:spPr>
          <a:xfrm>
            <a:off x="9274268" y="4819307"/>
            <a:ext cx="1432540" cy="236280"/>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●機能要件</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2" name="正方形/長方形 21"/>
          <p:cNvSpPr/>
          <p:nvPr/>
        </p:nvSpPr>
        <p:spPr>
          <a:xfrm>
            <a:off x="9274268" y="5089447"/>
            <a:ext cx="1448080" cy="277244"/>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●非機能要件</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3" name="正方形/長方形 22"/>
          <p:cNvSpPr/>
          <p:nvPr/>
        </p:nvSpPr>
        <p:spPr>
          <a:xfrm>
            <a:off x="9120713" y="4054096"/>
            <a:ext cx="1813376" cy="248073"/>
          </a:xfrm>
          <a:prstGeom prst="rect">
            <a:avLst/>
          </a:prstGeom>
        </p:spPr>
        <p:style>
          <a:lnRef idx="0">
            <a:schemeClr val="dk1"/>
          </a:lnRef>
          <a:fillRef idx="3">
            <a:schemeClr val="dk1"/>
          </a:fillRef>
          <a:effectRef idx="3">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●業務要件</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6" name="フローチャート: 端子 25"/>
          <p:cNvSpPr/>
          <p:nvPr/>
        </p:nvSpPr>
        <p:spPr>
          <a:xfrm>
            <a:off x="5385862" y="3088861"/>
            <a:ext cx="2338429" cy="620324"/>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一般競争入札</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（最低価格落札方式）</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cxnSp>
        <p:nvCxnSpPr>
          <p:cNvPr id="27" name="カギ線コネクタ 26"/>
          <p:cNvCxnSpPr>
            <a:stCxn id="5" idx="2"/>
            <a:endCxn id="26" idx="0"/>
          </p:cNvCxnSpPr>
          <p:nvPr/>
        </p:nvCxnSpPr>
        <p:spPr>
          <a:xfrm rot="16200000" flipH="1">
            <a:off x="3459907" y="-6309"/>
            <a:ext cx="1213146" cy="4977193"/>
          </a:xfrm>
          <a:prstGeom prst="bentConnector3">
            <a:avLst>
              <a:gd name="adj1" fmla="val 50000"/>
            </a:avLst>
          </a:prstGeom>
          <a:ln w="3175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右矢印 31"/>
          <p:cNvSpPr/>
          <p:nvPr/>
        </p:nvSpPr>
        <p:spPr>
          <a:xfrm>
            <a:off x="1263316" y="4390803"/>
            <a:ext cx="5883442" cy="890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より精緻な要件定義能力が求められる</a:t>
            </a:r>
          </a:p>
        </p:txBody>
      </p:sp>
      <p:sp>
        <p:nvSpPr>
          <p:cNvPr id="33" name="左矢印 32"/>
          <p:cNvSpPr/>
          <p:nvPr/>
        </p:nvSpPr>
        <p:spPr>
          <a:xfrm>
            <a:off x="1194991" y="5040186"/>
            <a:ext cx="5642810" cy="99616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より精緻な実施内容・見積価格評価能力が求められる</a:t>
            </a:r>
          </a:p>
        </p:txBody>
      </p:sp>
      <p:sp>
        <p:nvSpPr>
          <p:cNvPr id="36" name="四角形吹き出し 35"/>
          <p:cNvSpPr/>
          <p:nvPr/>
        </p:nvSpPr>
        <p:spPr>
          <a:xfrm>
            <a:off x="4785216" y="980088"/>
            <a:ext cx="2811912" cy="1348033"/>
          </a:xfrm>
          <a:prstGeom prst="wedgeRectCallout">
            <a:avLst>
              <a:gd name="adj1" fmla="val 69022"/>
              <a:gd name="adj2" fmla="val 7567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調達方式に寄らず、作成する必要がある。</a:t>
            </a:r>
            <a:endParaRPr kumimoji="1" lang="en-US" altLang="ja-JP"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rPr>
              <a:t>作成できる仕様書の内容の詳細度・精緻度に応じて、調達方式を選択する</a:t>
            </a:r>
          </a:p>
        </p:txBody>
      </p:sp>
      <p:sp>
        <p:nvSpPr>
          <p:cNvPr id="25" name="横巻き 24"/>
          <p:cNvSpPr/>
          <p:nvPr/>
        </p:nvSpPr>
        <p:spPr>
          <a:xfrm>
            <a:off x="251616" y="5779207"/>
            <a:ext cx="5295743" cy="1025932"/>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調達方式は、具体的な要件を提示できるか、適正な予定価格を設定できるかによって決まる</a:t>
            </a:r>
            <a:endParaRPr kumimoji="1" lang="en-US" altLang="ja-JP"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261488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外部委託に必要なドキュメントと手続き</a:t>
            </a:r>
            <a:r>
              <a:rPr lang="ja-JP" altLang="en-US" sz="4000" dirty="0"/>
              <a:t>（一般競争入札）</a:t>
            </a:r>
            <a:endParaRPr kumimoji="1" lang="ja-JP" altLang="en-US" dirty="0"/>
          </a:p>
        </p:txBody>
      </p:sp>
      <p:sp>
        <p:nvSpPr>
          <p:cNvPr id="3" name="フローチャート: 書類 2"/>
          <p:cNvSpPr/>
          <p:nvPr/>
        </p:nvSpPr>
        <p:spPr>
          <a:xfrm>
            <a:off x="181094" y="1693673"/>
            <a:ext cx="1833879" cy="647274"/>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■サービス要件定義書</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4" name="フローチャート: 書類 3"/>
          <p:cNvSpPr/>
          <p:nvPr/>
        </p:nvSpPr>
        <p:spPr>
          <a:xfrm>
            <a:off x="2489075" y="814526"/>
            <a:ext cx="1976593" cy="2077666"/>
          </a:xfrm>
          <a:prstGeom prst="flowChartDocument">
            <a:avLst/>
          </a:prstGeom>
        </p:spPr>
        <p:style>
          <a:lnRef idx="0">
            <a:schemeClr val="accent1"/>
          </a:lnRef>
          <a:fillRef idx="3">
            <a:schemeClr val="accent1"/>
          </a:fillRef>
          <a:effectRef idx="3">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■要件定義書（原案）</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6" name="フローチャート: 書類 5"/>
          <p:cNvSpPr/>
          <p:nvPr/>
        </p:nvSpPr>
        <p:spPr>
          <a:xfrm>
            <a:off x="2482725" y="3579510"/>
            <a:ext cx="1998483" cy="538532"/>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■資料招請による提供資料</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7" name="フローチャート: 書類 6"/>
          <p:cNvSpPr/>
          <p:nvPr/>
        </p:nvSpPr>
        <p:spPr>
          <a:xfrm>
            <a:off x="5164312" y="3626584"/>
            <a:ext cx="2129702" cy="647274"/>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■意見招請による意見資料</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8" name="フローチャート: 書類 7"/>
          <p:cNvSpPr/>
          <p:nvPr/>
        </p:nvSpPr>
        <p:spPr>
          <a:xfrm>
            <a:off x="4917120" y="779025"/>
            <a:ext cx="2571192" cy="2011734"/>
          </a:xfrm>
          <a:prstGeom prst="flowChartDocument">
            <a:avLst/>
          </a:prstGeom>
        </p:spPr>
        <p:style>
          <a:lnRef idx="0">
            <a:schemeClr val="accent2"/>
          </a:lnRef>
          <a:fillRef idx="3">
            <a:schemeClr val="accent2"/>
          </a:fillRef>
          <a:effectRef idx="3">
            <a:schemeClr val="accent2"/>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■調達仕様書</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調達単位、調達方式、作業実施内容、実施体制・方式、遵守事項、成果物の取扱い、入札要件、再委託事項、附属文書、契約書記載事項</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9" name="正方形/長方形 8"/>
          <p:cNvSpPr/>
          <p:nvPr/>
        </p:nvSpPr>
        <p:spPr>
          <a:xfrm>
            <a:off x="5203474" y="2107559"/>
            <a:ext cx="2090539" cy="333838"/>
          </a:xfrm>
          <a:prstGeom prst="rect">
            <a:avLst/>
          </a:prstGeom>
        </p:spPr>
        <p:style>
          <a:lnRef idx="0">
            <a:schemeClr val="accent1"/>
          </a:lnRef>
          <a:fillRef idx="3">
            <a:schemeClr val="accent1"/>
          </a:fillRef>
          <a:effectRef idx="3">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●要件定義書（</a:t>
            </a:r>
            <a:r>
              <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RFI</a:t>
            </a: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後）</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3" name="正方形/長方形 12"/>
          <p:cNvSpPr/>
          <p:nvPr/>
        </p:nvSpPr>
        <p:spPr>
          <a:xfrm>
            <a:off x="5203474" y="3091160"/>
            <a:ext cx="1998483" cy="266158"/>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RFC</a:t>
            </a:r>
          </a:p>
        </p:txBody>
      </p:sp>
      <p:sp>
        <p:nvSpPr>
          <p:cNvPr id="14" name="正方形/長方形 13"/>
          <p:cNvSpPr/>
          <p:nvPr/>
        </p:nvSpPr>
        <p:spPr>
          <a:xfrm>
            <a:off x="2490081" y="3102772"/>
            <a:ext cx="1998483" cy="266158"/>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RFI</a:t>
            </a:r>
          </a:p>
        </p:txBody>
      </p:sp>
      <p:sp>
        <p:nvSpPr>
          <p:cNvPr id="15" name="フローチャート: 書類 14"/>
          <p:cNvSpPr/>
          <p:nvPr/>
        </p:nvSpPr>
        <p:spPr>
          <a:xfrm>
            <a:off x="10653767" y="914468"/>
            <a:ext cx="1335153" cy="727606"/>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■評価基準、審査方法</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■予定価格</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6" name="フローチャート: 書類 15"/>
          <p:cNvSpPr/>
          <p:nvPr/>
        </p:nvSpPr>
        <p:spPr>
          <a:xfrm>
            <a:off x="8193764" y="885830"/>
            <a:ext cx="2275789" cy="1665689"/>
          </a:xfrm>
          <a:prstGeom prst="flowChartDocument">
            <a:avLst/>
          </a:prstGeom>
        </p:spPr>
        <p:style>
          <a:lnRef idx="0">
            <a:schemeClr val="accent6"/>
          </a:lnRef>
          <a:fillRef idx="3">
            <a:schemeClr val="accent6"/>
          </a:fillRef>
          <a:effectRef idx="3">
            <a:schemeClr val="accent6"/>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■提案依頼書（</a:t>
            </a:r>
            <a:r>
              <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RFP</a:t>
            </a: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・提出期限、提出方法等</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7" name="正方形/長方形 16"/>
          <p:cNvSpPr/>
          <p:nvPr/>
        </p:nvSpPr>
        <p:spPr>
          <a:xfrm>
            <a:off x="8304983" y="1410790"/>
            <a:ext cx="2128840" cy="791550"/>
          </a:xfrm>
          <a:prstGeom prst="rect">
            <a:avLst/>
          </a:prstGeom>
        </p:spPr>
        <p:style>
          <a:lnRef idx="0">
            <a:schemeClr val="accent2"/>
          </a:lnRef>
          <a:fillRef idx="3">
            <a:schemeClr val="accent2"/>
          </a:fillRef>
          <a:effectRef idx="3">
            <a:schemeClr val="accent2"/>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●調達仕様書（</a:t>
            </a:r>
            <a:r>
              <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RFC</a:t>
            </a: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後）</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8" name="正方形/長方形 17"/>
          <p:cNvSpPr/>
          <p:nvPr/>
        </p:nvSpPr>
        <p:spPr>
          <a:xfrm>
            <a:off x="8404921" y="1739594"/>
            <a:ext cx="2003386" cy="312442"/>
          </a:xfrm>
          <a:prstGeom prst="rect">
            <a:avLst/>
          </a:prstGeom>
        </p:spPr>
        <p:style>
          <a:lnRef idx="0">
            <a:schemeClr val="accent1"/>
          </a:lnRef>
          <a:fillRef idx="3">
            <a:schemeClr val="accent1"/>
          </a:fillRef>
          <a:effectRef idx="3">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●要件定義書</a:t>
            </a:r>
            <a:r>
              <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(RFC</a:t>
            </a: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後</a:t>
            </a:r>
            <a:r>
              <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a:t>
            </a:r>
          </a:p>
        </p:txBody>
      </p:sp>
      <p:sp>
        <p:nvSpPr>
          <p:cNvPr id="19" name="フローチャート: 書類 18"/>
          <p:cNvSpPr/>
          <p:nvPr/>
        </p:nvSpPr>
        <p:spPr>
          <a:xfrm>
            <a:off x="8404921" y="3201502"/>
            <a:ext cx="2129702" cy="647274"/>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■業者からの提案書・応札金額</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0" name="正方形/長方形 19"/>
          <p:cNvSpPr/>
          <p:nvPr/>
        </p:nvSpPr>
        <p:spPr>
          <a:xfrm>
            <a:off x="8423610" y="2699310"/>
            <a:ext cx="1998483" cy="266158"/>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RFP</a:t>
            </a:r>
          </a:p>
        </p:txBody>
      </p:sp>
      <p:sp>
        <p:nvSpPr>
          <p:cNvPr id="21" name="正方形/長方形 20"/>
          <p:cNvSpPr/>
          <p:nvPr/>
        </p:nvSpPr>
        <p:spPr>
          <a:xfrm>
            <a:off x="8447070" y="4076560"/>
            <a:ext cx="1998483" cy="301722"/>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審査、入開札</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2" name="フローチャート: 書類 21"/>
          <p:cNvSpPr/>
          <p:nvPr/>
        </p:nvSpPr>
        <p:spPr>
          <a:xfrm>
            <a:off x="8404921" y="4661044"/>
            <a:ext cx="2129702" cy="1447074"/>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■契約書</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・契約条件</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23" name="正方形/長方形 22"/>
          <p:cNvSpPr/>
          <p:nvPr/>
        </p:nvSpPr>
        <p:spPr>
          <a:xfrm>
            <a:off x="8656177" y="5143809"/>
            <a:ext cx="1813376" cy="714449"/>
          </a:xfrm>
          <a:prstGeom prst="rect">
            <a:avLst/>
          </a:prstGeom>
        </p:spPr>
        <p:style>
          <a:lnRef idx="0">
            <a:schemeClr val="accent6"/>
          </a:lnRef>
          <a:fillRef idx="3">
            <a:schemeClr val="accent6"/>
          </a:fillRef>
          <a:effectRef idx="3">
            <a:schemeClr val="accent6"/>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●実施仕様書</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調達仕様書＋業者からの提案書</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cxnSp>
        <p:nvCxnSpPr>
          <p:cNvPr id="45" name="カギ線コネクタ 44"/>
          <p:cNvCxnSpPr>
            <a:stCxn id="18" idx="3"/>
            <a:endCxn id="23" idx="3"/>
          </p:cNvCxnSpPr>
          <p:nvPr/>
        </p:nvCxnSpPr>
        <p:spPr>
          <a:xfrm>
            <a:off x="10408307" y="1895815"/>
            <a:ext cx="61246" cy="3605219"/>
          </a:xfrm>
          <a:prstGeom prst="bentConnector3">
            <a:avLst>
              <a:gd name="adj1" fmla="val 473249"/>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49" name="カギ線コネクタ 48"/>
          <p:cNvCxnSpPr>
            <a:stCxn id="4" idx="3"/>
            <a:endCxn id="9" idx="1"/>
          </p:cNvCxnSpPr>
          <p:nvPr/>
        </p:nvCxnSpPr>
        <p:spPr>
          <a:xfrm>
            <a:off x="4465668" y="1853359"/>
            <a:ext cx="737806" cy="421119"/>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52" name="カギ線コネクタ 51"/>
          <p:cNvCxnSpPr>
            <a:stCxn id="6" idx="3"/>
            <a:endCxn id="9" idx="1"/>
          </p:cNvCxnSpPr>
          <p:nvPr/>
        </p:nvCxnSpPr>
        <p:spPr>
          <a:xfrm flipV="1">
            <a:off x="4481208" y="2274478"/>
            <a:ext cx="722266" cy="1574298"/>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56" name="カギ線コネクタ 55"/>
          <p:cNvCxnSpPr>
            <a:stCxn id="7" idx="3"/>
            <a:endCxn id="18" idx="1"/>
          </p:cNvCxnSpPr>
          <p:nvPr/>
        </p:nvCxnSpPr>
        <p:spPr>
          <a:xfrm flipV="1">
            <a:off x="7294014" y="1895815"/>
            <a:ext cx="1110907" cy="2054406"/>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60" name="カギ線コネクタ 59"/>
          <p:cNvCxnSpPr>
            <a:stCxn id="9" idx="3"/>
            <a:endCxn id="18" idx="1"/>
          </p:cNvCxnSpPr>
          <p:nvPr/>
        </p:nvCxnSpPr>
        <p:spPr>
          <a:xfrm flipV="1">
            <a:off x="7294013" y="1895815"/>
            <a:ext cx="1110908" cy="378663"/>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65" name="カギ線コネクタ 64"/>
          <p:cNvCxnSpPr>
            <a:stCxn id="19" idx="1"/>
            <a:endCxn id="23" idx="1"/>
          </p:cNvCxnSpPr>
          <p:nvPr/>
        </p:nvCxnSpPr>
        <p:spPr>
          <a:xfrm rot="10800000" flipH="1" flipV="1">
            <a:off x="8404921" y="3525138"/>
            <a:ext cx="251256" cy="1975895"/>
          </a:xfrm>
          <a:prstGeom prst="bentConnector3">
            <a:avLst>
              <a:gd name="adj1" fmla="val -90983"/>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69" name="フローチャート: 書類 68"/>
          <p:cNvSpPr/>
          <p:nvPr/>
        </p:nvSpPr>
        <p:spPr>
          <a:xfrm>
            <a:off x="163246" y="762983"/>
            <a:ext cx="1833879" cy="647274"/>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■プロジェクト計画書</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cxnSp>
        <p:nvCxnSpPr>
          <p:cNvPr id="71" name="カギ線コネクタ 70"/>
          <p:cNvCxnSpPr>
            <a:stCxn id="69" idx="2"/>
            <a:endCxn id="3" idx="0"/>
          </p:cNvCxnSpPr>
          <p:nvPr/>
        </p:nvCxnSpPr>
        <p:spPr>
          <a:xfrm rot="16200000" flipH="1">
            <a:off x="926006" y="1521645"/>
            <a:ext cx="326208" cy="17848"/>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74" name="カギ線コネクタ 73"/>
          <p:cNvCxnSpPr>
            <a:stCxn id="3" idx="3"/>
          </p:cNvCxnSpPr>
          <p:nvPr/>
        </p:nvCxnSpPr>
        <p:spPr>
          <a:xfrm>
            <a:off x="2014973" y="2017310"/>
            <a:ext cx="474102" cy="5379"/>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77" name="カギ線コネクタ 76"/>
          <p:cNvCxnSpPr>
            <a:stCxn id="4" idx="2"/>
            <a:endCxn id="14" idx="0"/>
          </p:cNvCxnSpPr>
          <p:nvPr/>
        </p:nvCxnSpPr>
        <p:spPr>
          <a:xfrm rot="16200000" flipH="1">
            <a:off x="3309379" y="2922827"/>
            <a:ext cx="347937" cy="11951"/>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80" name="カギ線コネクタ 79"/>
          <p:cNvCxnSpPr>
            <a:stCxn id="14" idx="2"/>
            <a:endCxn id="6" idx="0"/>
          </p:cNvCxnSpPr>
          <p:nvPr/>
        </p:nvCxnSpPr>
        <p:spPr>
          <a:xfrm rot="5400000">
            <a:off x="3380355" y="3470542"/>
            <a:ext cx="210580" cy="7356"/>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83" name="カギ線コネクタ 82"/>
          <p:cNvCxnSpPr>
            <a:stCxn id="8" idx="2"/>
            <a:endCxn id="13" idx="0"/>
          </p:cNvCxnSpPr>
          <p:nvPr/>
        </p:nvCxnSpPr>
        <p:spPr>
          <a:xfrm rot="5400000">
            <a:off x="5986017" y="2874460"/>
            <a:ext cx="433399" cy="12700"/>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86" name="カギ線コネクタ 85"/>
          <p:cNvCxnSpPr>
            <a:stCxn id="13" idx="2"/>
            <a:endCxn id="7" idx="0"/>
          </p:cNvCxnSpPr>
          <p:nvPr/>
        </p:nvCxnSpPr>
        <p:spPr>
          <a:xfrm rot="16200000" flipH="1">
            <a:off x="6081306" y="3478727"/>
            <a:ext cx="269266" cy="26447"/>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89" name="カギ線コネクタ 88"/>
          <p:cNvCxnSpPr>
            <a:stCxn id="16" idx="2"/>
            <a:endCxn id="20" idx="0"/>
          </p:cNvCxnSpPr>
          <p:nvPr/>
        </p:nvCxnSpPr>
        <p:spPr>
          <a:xfrm rot="16200000" flipH="1">
            <a:off x="9248299" y="2524757"/>
            <a:ext cx="257912" cy="91193"/>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92" name="カギ線コネクタ 91"/>
          <p:cNvCxnSpPr>
            <a:stCxn id="20" idx="2"/>
            <a:endCxn id="19" idx="0"/>
          </p:cNvCxnSpPr>
          <p:nvPr/>
        </p:nvCxnSpPr>
        <p:spPr>
          <a:xfrm rot="16200000" flipH="1">
            <a:off x="9328295" y="3060025"/>
            <a:ext cx="236034" cy="46920"/>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95" name="カギ線コネクタ 94"/>
          <p:cNvCxnSpPr>
            <a:stCxn id="19" idx="2"/>
            <a:endCxn id="21" idx="0"/>
          </p:cNvCxnSpPr>
          <p:nvPr/>
        </p:nvCxnSpPr>
        <p:spPr>
          <a:xfrm rot="5400000">
            <a:off x="9322754" y="3929542"/>
            <a:ext cx="270576" cy="23460"/>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98" name="カギ線コネクタ 97"/>
          <p:cNvCxnSpPr>
            <a:stCxn id="21" idx="2"/>
            <a:endCxn id="22" idx="0"/>
          </p:cNvCxnSpPr>
          <p:nvPr/>
        </p:nvCxnSpPr>
        <p:spPr>
          <a:xfrm rot="16200000" flipH="1">
            <a:off x="9316661" y="4507933"/>
            <a:ext cx="282762" cy="23460"/>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13" name="カギ線コネクタ 112"/>
          <p:cNvCxnSpPr>
            <a:stCxn id="15" idx="2"/>
            <a:endCxn id="21" idx="3"/>
          </p:cNvCxnSpPr>
          <p:nvPr/>
        </p:nvCxnSpPr>
        <p:spPr>
          <a:xfrm rot="5400000">
            <a:off x="9566724" y="2472801"/>
            <a:ext cx="2633450" cy="875791"/>
          </a:xfrm>
          <a:prstGeom prst="bentConnector2">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20" name="フローチャート: 書類 119"/>
          <p:cNvSpPr/>
          <p:nvPr/>
        </p:nvSpPr>
        <p:spPr>
          <a:xfrm>
            <a:off x="225886" y="3276193"/>
            <a:ext cx="1833879" cy="647274"/>
          </a:xfrm>
          <a:prstGeom prst="flowChartDocument">
            <a:avLst/>
          </a:prstGeom>
        </p:spPr>
        <p:style>
          <a:lnRef idx="0">
            <a:schemeClr val="dk1"/>
          </a:lnRef>
          <a:fillRef idx="3">
            <a:schemeClr val="dk1"/>
          </a:fillRef>
          <a:effectRef idx="3">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■業務要件書</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cxnSp>
        <p:nvCxnSpPr>
          <p:cNvPr id="121" name="カギ線コネクタ 120"/>
          <p:cNvCxnSpPr>
            <a:stCxn id="3" idx="2"/>
            <a:endCxn id="120" idx="0"/>
          </p:cNvCxnSpPr>
          <p:nvPr/>
        </p:nvCxnSpPr>
        <p:spPr>
          <a:xfrm rot="16200000" flipH="1">
            <a:off x="631411" y="2764778"/>
            <a:ext cx="978038" cy="44792"/>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25" name="正方形/長方形 124"/>
          <p:cNvSpPr/>
          <p:nvPr/>
        </p:nvSpPr>
        <p:spPr>
          <a:xfrm>
            <a:off x="190264" y="2574714"/>
            <a:ext cx="1998483" cy="516445"/>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業務分析・業務の見直し（</a:t>
            </a:r>
            <a:r>
              <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BPR</a:t>
            </a: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cxnSp>
        <p:nvCxnSpPr>
          <p:cNvPr id="128" name="カギ線コネクタ 127"/>
          <p:cNvCxnSpPr>
            <a:stCxn id="120" idx="3"/>
            <a:endCxn id="136" idx="1"/>
          </p:cNvCxnSpPr>
          <p:nvPr/>
        </p:nvCxnSpPr>
        <p:spPr>
          <a:xfrm flipV="1">
            <a:off x="2059765" y="1283546"/>
            <a:ext cx="562109" cy="2316284"/>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33" name="正方形/長方形 132"/>
          <p:cNvSpPr/>
          <p:nvPr/>
        </p:nvSpPr>
        <p:spPr>
          <a:xfrm>
            <a:off x="2546353" y="1594159"/>
            <a:ext cx="1865763" cy="1028767"/>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●システム化機能要件</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34" name="正方形/長方形 133"/>
          <p:cNvSpPr/>
          <p:nvPr/>
        </p:nvSpPr>
        <p:spPr>
          <a:xfrm>
            <a:off x="2775429" y="1924720"/>
            <a:ext cx="1432540" cy="236280"/>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●機能要件</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35" name="正方形/長方形 134"/>
          <p:cNvSpPr/>
          <p:nvPr/>
        </p:nvSpPr>
        <p:spPr>
          <a:xfrm>
            <a:off x="2775429" y="2194860"/>
            <a:ext cx="1448080" cy="277244"/>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●非機能要件</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36" name="正方形/長方形 135"/>
          <p:cNvSpPr/>
          <p:nvPr/>
        </p:nvSpPr>
        <p:spPr>
          <a:xfrm>
            <a:off x="2621874" y="1159509"/>
            <a:ext cx="1813376" cy="248073"/>
          </a:xfrm>
          <a:prstGeom prst="rect">
            <a:avLst/>
          </a:prstGeom>
        </p:spPr>
        <p:style>
          <a:lnRef idx="0">
            <a:schemeClr val="dk1"/>
          </a:lnRef>
          <a:fillRef idx="3">
            <a:schemeClr val="dk1"/>
          </a:fillRef>
          <a:effectRef idx="3">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●業務要件</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47" name="横巻き 46"/>
          <p:cNvSpPr/>
          <p:nvPr/>
        </p:nvSpPr>
        <p:spPr>
          <a:xfrm>
            <a:off x="251616" y="5501034"/>
            <a:ext cx="5295743" cy="1304105"/>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・各工程で作成したドキュメントがベースとなって、次工程のドキュメントが作られる</a:t>
            </a:r>
            <a:endParaRPr kumimoji="1" lang="en-US" altLang="ja-JP"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・これを実施するためのスキルが必要となる</a:t>
            </a:r>
            <a:endParaRPr kumimoji="1" lang="en-US" altLang="ja-JP"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1538292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各種ドキュメントに記載されるべき項目</a:t>
            </a:r>
          </a:p>
        </p:txBody>
      </p:sp>
      <p:sp>
        <p:nvSpPr>
          <p:cNvPr id="3" name="フローチャート: 書類 2"/>
          <p:cNvSpPr/>
          <p:nvPr/>
        </p:nvSpPr>
        <p:spPr>
          <a:xfrm>
            <a:off x="186453" y="1501891"/>
            <a:ext cx="1833879" cy="2728363"/>
          </a:xfrm>
          <a:prstGeom prst="flowChartDocument">
            <a:avLst/>
          </a:prstGeom>
        </p:spPr>
        <p:style>
          <a:lnRef idx="2">
            <a:schemeClr val="accent1"/>
          </a:lnRef>
          <a:fillRef idx="1">
            <a:schemeClr val="lt1"/>
          </a:fillRef>
          <a:effectRef idx="0">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■プロジェクト計画書</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●政策目的</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●対象範囲</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●既存の業務の見直しの方向性等</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●予算</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●目標</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●体制</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●実施計画</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●その他</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4" name="フローチャート: 書類 3"/>
          <p:cNvSpPr/>
          <p:nvPr/>
        </p:nvSpPr>
        <p:spPr>
          <a:xfrm>
            <a:off x="2375649" y="762981"/>
            <a:ext cx="2120151" cy="2728363"/>
          </a:xfrm>
          <a:prstGeom prst="flowChartDocument">
            <a:avLst/>
          </a:prstGeom>
        </p:spPr>
        <p:style>
          <a:lnRef idx="0">
            <a:schemeClr val="dk1"/>
          </a:lnRef>
          <a:fillRef idx="3">
            <a:schemeClr val="dk1"/>
          </a:fillRef>
          <a:effectRef idx="3">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■業務要件書</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●業務実施手順</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●規模</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●時期・時間</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●場所等</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●管理すべき指標</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●情報システム化の範囲</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●業務の継続の方針等</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●情報セキュリティ</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5" name="フローチャート: 書類 4"/>
          <p:cNvSpPr/>
          <p:nvPr/>
        </p:nvSpPr>
        <p:spPr>
          <a:xfrm>
            <a:off x="4614662" y="762982"/>
            <a:ext cx="2962675" cy="5656291"/>
          </a:xfrm>
          <a:prstGeom prst="flowChartDocument">
            <a:avLst/>
          </a:prstGeom>
        </p:spPr>
        <p:style>
          <a:lnRef idx="0">
            <a:schemeClr val="accent1"/>
          </a:lnRef>
          <a:fillRef idx="3">
            <a:schemeClr val="accent1"/>
          </a:fillRef>
          <a:effectRef idx="3">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■要件定義書</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●システム化機能要件</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★機能要件</a:t>
            </a:r>
            <a:endParaRPr kumimoji="1" lang="en-US" altLang="ja-JP"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☆機能に関する事項</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☆画面に関する事項</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☆帳票に関する事項</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☆情報・データに関する事項</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☆外部インタフェースに関する事項</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★非機能要件</a:t>
            </a:r>
            <a:endParaRPr kumimoji="1" lang="en-US" altLang="ja-JP"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☆ユーザビリティ及びアクセシビリティに関する事項</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☆システム方式に関する事項</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☆規模に関する事項</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☆性能に関する事項</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☆信頼性に関する事項</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☆拡張性に関する事項</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☆中立性に関する事項</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☆継続性に関する事項</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☆情報セキュリティに関する事項</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☆情報システム稼働環境に関する事項</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☆テストに関する事項　☆移行に関する事項　☆引継ぎに関する事項</a:t>
            </a:r>
            <a:endParaRPr kumimoji="1" lang="en-US" altLang="ja-JP"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☆教育に関する事項</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☆運用に関する事項</a:t>
            </a:r>
            <a:endParaRPr kumimoji="1" lang="en-US" altLang="ja-JP"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☆保守に関する事項</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7" name="フローチャート: 書類 6"/>
          <p:cNvSpPr/>
          <p:nvPr/>
        </p:nvSpPr>
        <p:spPr>
          <a:xfrm>
            <a:off x="7909702" y="834442"/>
            <a:ext cx="2571192" cy="2315157"/>
          </a:xfrm>
          <a:prstGeom prst="flowChartDocument">
            <a:avLst/>
          </a:prstGeom>
        </p:spPr>
        <p:style>
          <a:lnRef idx="0">
            <a:schemeClr val="accent2"/>
          </a:lnRef>
          <a:fillRef idx="3">
            <a:schemeClr val="accent2"/>
          </a:fillRef>
          <a:effectRef idx="3">
            <a:schemeClr val="accent2"/>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■調達仕様書</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●調達単位、調達方式、作業実施内容、実施体制・方式、遵守事項、成果物の取扱い、入札要件、再委託事項、附属文書、契約書記載事項</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8" name="正方形/長方形 7"/>
          <p:cNvSpPr/>
          <p:nvPr/>
        </p:nvSpPr>
        <p:spPr>
          <a:xfrm>
            <a:off x="4843373" y="1055363"/>
            <a:ext cx="1991536" cy="523220"/>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●業務要件</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☆（別紙）業務要件書</a:t>
            </a:r>
          </a:p>
        </p:txBody>
      </p:sp>
      <p:sp>
        <p:nvSpPr>
          <p:cNvPr id="9" name="正方形/長方形 8"/>
          <p:cNvSpPr/>
          <p:nvPr/>
        </p:nvSpPr>
        <p:spPr>
          <a:xfrm>
            <a:off x="8081818" y="2228379"/>
            <a:ext cx="1995055" cy="52322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●要件定義書</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☆（別紙）要件定義書</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cxnSp>
        <p:nvCxnSpPr>
          <p:cNvPr id="10" name="カギ線コネクタ 9"/>
          <p:cNvCxnSpPr>
            <a:stCxn id="4" idx="3"/>
            <a:endCxn id="8" idx="1"/>
          </p:cNvCxnSpPr>
          <p:nvPr/>
        </p:nvCxnSpPr>
        <p:spPr>
          <a:xfrm flipV="1">
            <a:off x="4495800" y="1316973"/>
            <a:ext cx="347573" cy="810190"/>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3" name="カギ線コネクタ 12"/>
          <p:cNvCxnSpPr>
            <a:stCxn id="5" idx="3"/>
            <a:endCxn id="9" idx="1"/>
          </p:cNvCxnSpPr>
          <p:nvPr/>
        </p:nvCxnSpPr>
        <p:spPr>
          <a:xfrm flipV="1">
            <a:off x="7577337" y="2489989"/>
            <a:ext cx="504481" cy="1101139"/>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3" idx="3"/>
            <a:endCxn id="4" idx="1"/>
          </p:cNvCxnSpPr>
          <p:nvPr/>
        </p:nvCxnSpPr>
        <p:spPr>
          <a:xfrm flipV="1">
            <a:off x="2020332" y="2127163"/>
            <a:ext cx="355317" cy="738910"/>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9" name="正方形/長方形 18"/>
          <p:cNvSpPr/>
          <p:nvPr/>
        </p:nvSpPr>
        <p:spPr>
          <a:xfrm>
            <a:off x="81280" y="4449917"/>
            <a:ext cx="1998483" cy="2043247"/>
          </a:xfrm>
          <a:prstGeom prst="rect">
            <a:avLst/>
          </a:prstGeom>
        </p:spPr>
        <p:style>
          <a:lnRef idx="0">
            <a:schemeClr val="dk1"/>
          </a:lnRef>
          <a:fillRef idx="3">
            <a:schemeClr val="dk1"/>
          </a:fillRef>
          <a:effectRef idx="3">
            <a:schemeClr val="dk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■業務分析・業務の見直し（</a:t>
            </a:r>
            <a:r>
              <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BPR</a:t>
            </a: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a:t>
            </a:r>
            <a:r>
              <a:rPr kumimoji="1" lang="ja-JP"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主要課題として整理</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a:t>
            </a:r>
            <a:r>
              <a:rPr kumimoji="1" lang="ja-JP"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具体的な業務の見直し内容とその結果期待される効果</a:t>
            </a: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の多角的かつ階層的分析</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a:t>
            </a:r>
            <a:r>
              <a:rPr kumimoji="1" lang="ja-JP"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関係業務</a:t>
            </a: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への</a:t>
            </a:r>
            <a:r>
              <a:rPr kumimoji="1" lang="ja-JP"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影響</a:t>
            </a:r>
            <a:r>
              <a:rPr kumimoji="1" lang="ja-JP" altLang="en-US"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調査と調整・協議</a:t>
            </a:r>
            <a:endParaRPr kumimoji="1" lang="en-US" altLang="ja-JP" sz="14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cxnSp>
        <p:nvCxnSpPr>
          <p:cNvPr id="20" name="カギ線コネクタ 19"/>
          <p:cNvCxnSpPr>
            <a:stCxn id="3" idx="2"/>
            <a:endCxn id="19" idx="0"/>
          </p:cNvCxnSpPr>
          <p:nvPr/>
        </p:nvCxnSpPr>
        <p:spPr>
          <a:xfrm rot="5400000">
            <a:off x="891939" y="4238463"/>
            <a:ext cx="400038" cy="22871"/>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23" name="カギ線コネクタ 22"/>
          <p:cNvCxnSpPr>
            <a:stCxn id="19" idx="3"/>
            <a:endCxn id="4" idx="1"/>
          </p:cNvCxnSpPr>
          <p:nvPr/>
        </p:nvCxnSpPr>
        <p:spPr>
          <a:xfrm flipV="1">
            <a:off x="2079763" y="2127163"/>
            <a:ext cx="295886" cy="3344378"/>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30" name="正方形/長方形 29"/>
          <p:cNvSpPr/>
          <p:nvPr/>
        </p:nvSpPr>
        <p:spPr>
          <a:xfrm>
            <a:off x="108958" y="672810"/>
            <a:ext cx="1998483" cy="472499"/>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事業計画書</a:t>
            </a: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cxnSp>
        <p:nvCxnSpPr>
          <p:cNvPr id="31" name="カギ線コネクタ 30"/>
          <p:cNvCxnSpPr>
            <a:stCxn id="30" idx="2"/>
            <a:endCxn id="3" idx="0"/>
          </p:cNvCxnSpPr>
          <p:nvPr/>
        </p:nvCxnSpPr>
        <p:spPr>
          <a:xfrm rot="5400000">
            <a:off x="927506" y="1321197"/>
            <a:ext cx="356582" cy="4807"/>
          </a:xfrm>
          <a:prstGeom prst="bentConnector3">
            <a:avLst>
              <a:gd name="adj1" fmla="val 50000"/>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7" name="横巻き 16"/>
          <p:cNvSpPr/>
          <p:nvPr/>
        </p:nvSpPr>
        <p:spPr>
          <a:xfrm>
            <a:off x="6896257" y="5554275"/>
            <a:ext cx="5295743" cy="1304105"/>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・外部委託者を決定するまでの各工程で作成したドキュメントに記載された項目が、次工程のドキュメントの別紙もしくは添付資料となっていく</a:t>
            </a:r>
            <a:endParaRPr kumimoji="1" lang="en-US" altLang="ja-JP" sz="18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0379361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63844</TotalTime>
  <Words>7300</Words>
  <Application>Microsoft Office PowerPoint</Application>
  <PresentationFormat>ワイド画面</PresentationFormat>
  <Paragraphs>946</Paragraphs>
  <Slides>22</Slides>
  <Notes>18</Notes>
  <HiddenSlides>0</HiddenSlides>
  <MMClips>0</MMClips>
  <ScaleCrop>false</ScaleCrop>
  <HeadingPairs>
    <vt:vector size="8" baseType="variant">
      <vt:variant>
        <vt:lpstr>使用されているフォント</vt:lpstr>
      </vt:variant>
      <vt:variant>
        <vt:i4>4</vt:i4>
      </vt:variant>
      <vt:variant>
        <vt:lpstr>テーマ</vt:lpstr>
      </vt:variant>
      <vt:variant>
        <vt:i4>1</vt:i4>
      </vt:variant>
      <vt:variant>
        <vt:lpstr>スライド タイトル</vt:lpstr>
      </vt:variant>
      <vt:variant>
        <vt:i4>22</vt:i4>
      </vt:variant>
      <vt:variant>
        <vt:lpstr>目的別スライド ショー</vt:lpstr>
      </vt:variant>
      <vt:variant>
        <vt:i4>1</vt:i4>
      </vt:variant>
    </vt:vector>
  </HeadingPairs>
  <TitlesOfParts>
    <vt:vector size="28" baseType="lpstr">
      <vt:lpstr>Meiryo UI</vt:lpstr>
      <vt:lpstr>Arial</vt:lpstr>
      <vt:lpstr>Calibri</vt:lpstr>
      <vt:lpstr>Times New Roman</vt:lpstr>
      <vt:lpstr>Office テーマ</vt:lpstr>
      <vt:lpstr>情報システムの調達の進め方 （政府のガイドラインとiCDを参考に）</vt:lpstr>
      <vt:lpstr>システム開発及び人材育成・確保に関して 政府の新しい方法論</vt:lpstr>
      <vt:lpstr>政府情報システムの整備及び管理 に関する標準ガイドライン 全体構成</vt:lpstr>
      <vt:lpstr>情報システムの構築のプロセスと必要なスキル【まとめ】</vt:lpstr>
      <vt:lpstr>政府標準ガイドラインに沿った開発タスクとドキュメント</vt:lpstr>
      <vt:lpstr>調達方式の決定の判断</vt:lpstr>
      <vt:lpstr>調達方式の違いによる作成すべき仕様書の精緻度</vt:lpstr>
      <vt:lpstr>外部委託に必要なドキュメントと手続き（一般競争入札）</vt:lpstr>
      <vt:lpstr>各種ドキュメントに記載されるべき項目</vt:lpstr>
      <vt:lpstr>要件定義書記載項目（全体）</vt:lpstr>
      <vt:lpstr>要件定義書記載項目（業務要件）</vt:lpstr>
      <vt:lpstr>情報システム構築の経験から</vt:lpstr>
      <vt:lpstr>情報化のプロセス</vt:lpstr>
      <vt:lpstr>要件定義の重要性と考慮点【概要】</vt:lpstr>
      <vt:lpstr>【詳細】サービス要件定義での考慮点</vt:lpstr>
      <vt:lpstr>各工程での成果物の妥当性評価</vt:lpstr>
      <vt:lpstr>【詳細】各仕様書の妥当性の評価</vt:lpstr>
      <vt:lpstr>サービス要件定義のまとめ</vt:lpstr>
      <vt:lpstr>情報システムの構築に必要なスキルと知識</vt:lpstr>
      <vt:lpstr>業務遂行のタスクとスキル・知識の蓄積の関係 </vt:lpstr>
      <vt:lpstr>政府の標準ガイドライン/iコンピテンシ・ディクショナリを活用した 業務の遂行とスキル・知識の選択的習得</vt:lpstr>
      <vt:lpstr>実務に必要なスキルの見つけ方</vt:lpstr>
      <vt:lpstr>TP&amp;Dフォーラム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図書館情報学研究 (図書館システム・オープンデータ)</dc:title>
  <dc:creator>中山正樹</dc:creator>
  <cp:lastModifiedBy>中山 正樹</cp:lastModifiedBy>
  <cp:revision>1186</cp:revision>
  <cp:lastPrinted>2019-04-14T03:28:29Z</cp:lastPrinted>
  <dcterms:created xsi:type="dcterms:W3CDTF">2015-08-12T01:03:55Z</dcterms:created>
  <dcterms:modified xsi:type="dcterms:W3CDTF">2024-09-08T01:03:34Z</dcterms:modified>
</cp:coreProperties>
</file>