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1848" r:id="rId5"/>
    <p:sldId id="185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3775" autoAdjust="0"/>
  </p:normalViewPr>
  <p:slideViewPr>
    <p:cSldViewPr snapToGrid="0">
      <p:cViewPr varScale="1">
        <p:scale>
          <a:sx n="66" d="100"/>
          <a:sy n="66" d="100"/>
        </p:scale>
        <p:origin x="4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009B5-C2A5-4F5D-8CE4-846EE57B32A4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4C64-DFC1-4B3F-A121-C6F583DBC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5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●資料のデジタル化に関しての要件部分をブレークダウンしたもの</a:t>
            </a:r>
            <a:endParaRPr kumimoji="1" lang="en-US" altLang="ja-JP" dirty="0"/>
          </a:p>
          <a:p>
            <a:r>
              <a:rPr kumimoji="1" lang="ja-JP" altLang="en-US" dirty="0"/>
              <a:t>具体的な内容として、要件を詳細化していく必要がある</a:t>
            </a:r>
            <a:endParaRPr kumimoji="1" lang="en-US" altLang="ja-JP" dirty="0"/>
          </a:p>
          <a:p>
            <a:r>
              <a:rPr kumimoji="1" lang="ja-JP" altLang="en-US" dirty="0"/>
              <a:t>参考にする資料はいろいろあるが、発注サイドとして、その内容の意味するところ、変更した場合の影響度合い等、受注者と対等に議論できるスキル（ノウハウと知識）が必要である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625AA-FB67-408E-B08D-52E2020531D8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013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ja-JP" dirty="0"/>
              <a:t>●資料のデジタル化に関しての要件部分をブレークダウンしたもの</a:t>
            </a:r>
          </a:p>
          <a:p>
            <a:r>
              <a:rPr lang="ja-JP" altLang="ja-JP" dirty="0"/>
              <a:t>具体的な内容として、要件を詳細化していく必要がある</a:t>
            </a:r>
          </a:p>
          <a:p>
            <a:r>
              <a:rPr lang="ja-JP" altLang="ja-JP" dirty="0"/>
              <a:t>参考にする資料はいろいろあるが、発注サイドとして、その内容の意味するところ、変更した場合の影響度合い等、受注者と対等に議論できるスキル（ノウハウと知識）が必要である</a:t>
            </a:r>
          </a:p>
          <a:p>
            <a:r>
              <a:rPr lang="en-US" altLang="ja-JP" dirty="0"/>
              <a:t> </a:t>
            </a:r>
            <a:endParaRPr lang="ja-JP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625AA-FB67-408E-B08D-52E2020531D8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46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b"/>
          <a:lstStyle>
            <a:lvl1pPr algn="ctr">
              <a:defRPr sz="6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4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D2B6372-1A88-4F0C-86B1-FCF70832C42C}" type="datetimeFigureOut">
              <a:rPr lang="ja-JP" altLang="en-US" smtClean="0"/>
              <a:pPr/>
              <a:t>2020/5/13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104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6840" y="111125"/>
            <a:ext cx="11958320" cy="762635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6840" y="995680"/>
            <a:ext cx="11958320" cy="5181283"/>
          </a:xfrm>
        </p:spPr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D2B6372-1A88-4F0C-86B1-FCF70832C42C}" type="datetimeFigureOut">
              <a:rPr lang="ja-JP" altLang="en-US" smtClean="0"/>
              <a:pPr/>
              <a:t>2020/5/13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4813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596880" y="344329"/>
            <a:ext cx="1478280" cy="5811838"/>
          </a:xfrm>
        </p:spPr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0" y="365125"/>
            <a:ext cx="10373360" cy="5811838"/>
          </a:xfrm>
        </p:spPr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D2B6372-1A88-4F0C-86B1-FCF70832C42C}" type="datetimeFigureOut">
              <a:rPr lang="ja-JP" altLang="en-US" smtClean="0"/>
              <a:pPr/>
              <a:t>2020/5/13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8959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1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/>
          </a:p>
        </p:txBody>
      </p:sp>
      <p:pic>
        <p:nvPicPr>
          <p:cNvPr id="6" name="Picture 5" descr="C:\Documents and Settings\s-hara\デスクトップ\情報探索用GUI\情報探索用GUI\resources\images\heading_bg.gif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3267" y="4292600"/>
            <a:ext cx="1060873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9939" y="1340768"/>
            <a:ext cx="10032437" cy="2952328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algn="ctr">
              <a:defRPr sz="4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 Unicode MS" pitchFamily="50" charset="-128"/>
              </a:defRPr>
            </a:lvl1pPr>
          </a:lstStyle>
          <a:p>
            <a:pPr>
              <a:defRPr/>
            </a:pPr>
            <a:fld id="{90591A0B-9E12-496A-B029-EF4AE7D72982}" type="datetime1">
              <a:rPr lang="ja-JP" altLang="en-US" smtClean="0"/>
              <a:t>2020/5/13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 Unicode MS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 Unicode MS" pitchFamily="50" charset="-128"/>
              </a:defRPr>
            </a:lvl1pPr>
          </a:lstStyle>
          <a:p>
            <a:pPr>
              <a:defRPr/>
            </a:pPr>
            <a:fld id="{3C3BFEE1-B11D-4F33-BE4E-1752C7FA7201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3101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1"/>
            <a:ext cx="12192000" cy="772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340768"/>
            <a:ext cx="10032436" cy="170268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l">
              <a:defRPr sz="4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90591A0B-9E12-496A-B029-EF4AE7D72982}" type="datetime1">
              <a:rPr lang="ja-JP" altLang="en-US" smtClean="0"/>
              <a:pPr>
                <a:defRPr/>
              </a:pPr>
              <a:t>2020/5/13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3C3BFEE1-B11D-4F33-BE4E-1752C7FA7201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3043451"/>
            <a:ext cx="10032437" cy="24293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27546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1"/>
            <a:ext cx="12192000" cy="772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340768"/>
            <a:ext cx="10032436" cy="170268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l">
              <a:defRPr sz="4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90591A0B-9E12-496A-B029-EF4AE7D72982}" type="datetime1">
              <a:rPr lang="ja-JP" altLang="en-US" smtClean="0"/>
              <a:pPr>
                <a:defRPr/>
              </a:pPr>
              <a:t>2020/5/13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3C3BFEE1-B11D-4F33-BE4E-1752C7FA7201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3043451"/>
            <a:ext cx="10032437" cy="24293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87468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1"/>
            <a:ext cx="12192000" cy="772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340768"/>
            <a:ext cx="10032436" cy="170268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l">
              <a:defRPr sz="4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90591A0B-9E12-496A-B029-EF4AE7D72982}" type="datetime1">
              <a:rPr lang="ja-JP" altLang="en-US" smtClean="0"/>
              <a:pPr>
                <a:defRPr/>
              </a:pPr>
              <a:t>2020/5/13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3C3BFEE1-B11D-4F33-BE4E-1752C7FA7201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3043451"/>
            <a:ext cx="10032437" cy="24293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24642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1"/>
            <a:ext cx="12192000" cy="772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340768"/>
            <a:ext cx="10032436" cy="170268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l">
              <a:defRPr sz="4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90591A0B-9E12-496A-B029-EF4AE7D72982}" type="datetime1">
              <a:rPr lang="ja-JP" altLang="en-US" smtClean="0"/>
              <a:pPr>
                <a:defRPr/>
              </a:pPr>
              <a:t>2020/5/13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3C3BFEE1-B11D-4F33-BE4E-1752C7FA7201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3043451"/>
            <a:ext cx="10032437" cy="24293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58144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1"/>
            <a:ext cx="12192000" cy="772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340768"/>
            <a:ext cx="10032436" cy="170268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l">
              <a:defRPr sz="4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90591A0B-9E12-496A-B029-EF4AE7D72982}" type="datetime1">
              <a:rPr lang="ja-JP" altLang="en-US" smtClean="0"/>
              <a:pPr>
                <a:defRPr/>
              </a:pPr>
              <a:t>2020/5/13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3C3BFEE1-B11D-4F33-BE4E-1752C7FA7201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3043451"/>
            <a:ext cx="10032437" cy="24293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12270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1"/>
            <a:ext cx="12192000" cy="772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340768"/>
            <a:ext cx="10032436" cy="170268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l">
              <a:defRPr sz="4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90591A0B-9E12-496A-B029-EF4AE7D72982}" type="datetime1">
              <a:rPr lang="ja-JP" altLang="en-US" smtClean="0"/>
              <a:pPr>
                <a:defRPr/>
              </a:pPr>
              <a:t>2020/5/13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3C3BFEE1-B11D-4F33-BE4E-1752C7FA7201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3043451"/>
            <a:ext cx="10032437" cy="24293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423763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1"/>
            <a:ext cx="12192000" cy="772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340768"/>
            <a:ext cx="10032436" cy="170268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l">
              <a:defRPr sz="4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90591A0B-9E12-496A-B029-EF4AE7D72982}" type="datetime1">
              <a:rPr lang="ja-JP" altLang="en-US" smtClean="0"/>
              <a:pPr>
                <a:defRPr/>
              </a:pPr>
              <a:t>2020/5/13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3C3BFEE1-B11D-4F33-BE4E-1752C7FA7201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3043451"/>
            <a:ext cx="10032437" cy="24293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337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" y="29845"/>
            <a:ext cx="11968480" cy="742315"/>
          </a:xfrm>
        </p:spPr>
        <p:txBody>
          <a:bodyPr/>
          <a:lstStyle>
            <a:lvl1pPr algn="ctr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D2B6372-1A88-4F0C-86B1-FCF70832C42C}" type="datetimeFigureOut">
              <a:rPr lang="ja-JP" altLang="en-US" smtClean="0"/>
              <a:pPr/>
              <a:t>2020/5/13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463105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1"/>
            <a:ext cx="12192000" cy="772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340768"/>
            <a:ext cx="10032436" cy="170268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l">
              <a:defRPr sz="4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90591A0B-9E12-496A-B029-EF4AE7D72982}" type="datetime1">
              <a:rPr lang="ja-JP" altLang="en-US" smtClean="0"/>
              <a:pPr>
                <a:defRPr/>
              </a:pPr>
              <a:t>2020/5/13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3C3BFEE1-B11D-4F33-BE4E-1752C7FA7201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3043451"/>
            <a:ext cx="10032437" cy="24293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61346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1"/>
            <a:ext cx="12192000" cy="772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340768"/>
            <a:ext cx="10032436" cy="170268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l">
              <a:defRPr sz="4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90591A0B-9E12-496A-B029-EF4AE7D72982}" type="datetime1">
              <a:rPr lang="ja-JP" altLang="en-US" smtClean="0"/>
              <a:pPr>
                <a:defRPr/>
              </a:pPr>
              <a:t>2020/5/13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3C3BFEE1-B11D-4F33-BE4E-1752C7FA7201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3043451"/>
            <a:ext cx="10032437" cy="24293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62530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1"/>
            <a:ext cx="12192000" cy="772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340768"/>
            <a:ext cx="10032436" cy="170268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l">
              <a:defRPr sz="4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90591A0B-9E12-496A-B029-EF4AE7D72982}" type="datetime1">
              <a:rPr lang="ja-JP" altLang="en-US" smtClean="0"/>
              <a:pPr>
                <a:defRPr/>
              </a:pPr>
              <a:t>2020/5/13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3C3BFEE1-B11D-4F33-BE4E-1752C7FA7201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3043451"/>
            <a:ext cx="10032437" cy="24293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50564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1"/>
            <a:ext cx="12192000" cy="772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340768"/>
            <a:ext cx="10032436" cy="170268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l">
              <a:defRPr sz="4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90591A0B-9E12-496A-B029-EF4AE7D72982}" type="datetime1">
              <a:rPr lang="ja-JP" altLang="en-US" smtClean="0"/>
              <a:pPr>
                <a:defRPr/>
              </a:pPr>
              <a:t>2020/5/13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3C3BFEE1-B11D-4F33-BE4E-1752C7FA7201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3043451"/>
            <a:ext cx="10032437" cy="24293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54608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1"/>
            <a:ext cx="12192000" cy="772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340768"/>
            <a:ext cx="10032436" cy="170268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l">
              <a:defRPr sz="4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90591A0B-9E12-496A-B029-EF4AE7D72982}" type="datetime1">
              <a:rPr lang="ja-JP" altLang="en-US" smtClean="0"/>
              <a:pPr>
                <a:defRPr/>
              </a:pPr>
              <a:t>2020/5/13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3C3BFEE1-B11D-4F33-BE4E-1752C7FA7201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3043451"/>
            <a:ext cx="10032437" cy="24293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6436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1"/>
            <a:ext cx="12192000" cy="772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340768"/>
            <a:ext cx="10032436" cy="170268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l">
              <a:defRPr sz="4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90591A0B-9E12-496A-B029-EF4AE7D72982}" type="datetime1">
              <a:rPr lang="ja-JP" altLang="en-US" smtClean="0"/>
              <a:pPr>
                <a:defRPr/>
              </a:pPr>
              <a:t>2020/5/13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3C3BFEE1-B11D-4F33-BE4E-1752C7FA7201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3043451"/>
            <a:ext cx="10032437" cy="24293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882703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1"/>
            <a:ext cx="12192000" cy="772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340768"/>
            <a:ext cx="10032436" cy="170268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l">
              <a:defRPr sz="4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90591A0B-9E12-496A-B029-EF4AE7D72982}" type="datetime1">
              <a:rPr lang="ja-JP" altLang="en-US" smtClean="0"/>
              <a:pPr>
                <a:defRPr/>
              </a:pPr>
              <a:t>2020/5/13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3C3BFEE1-B11D-4F33-BE4E-1752C7FA7201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3043451"/>
            <a:ext cx="10032437" cy="24293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518876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1"/>
            <a:ext cx="12192000" cy="772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340768"/>
            <a:ext cx="10032436" cy="170268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l">
              <a:defRPr sz="4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90591A0B-9E12-496A-B029-EF4AE7D72982}" type="datetime1">
              <a:rPr lang="ja-JP" altLang="en-US" smtClean="0"/>
              <a:pPr>
                <a:defRPr/>
              </a:pPr>
              <a:t>2020/5/13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3C3BFEE1-B11D-4F33-BE4E-1752C7FA7201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3043451"/>
            <a:ext cx="10032437" cy="24293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46019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1"/>
            <a:ext cx="12192000" cy="772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340768"/>
            <a:ext cx="10032436" cy="170268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l">
              <a:defRPr sz="4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90591A0B-9E12-496A-B029-EF4AE7D72982}" type="datetime1">
              <a:rPr lang="ja-JP" altLang="en-US" smtClean="0"/>
              <a:pPr>
                <a:defRPr/>
              </a:pPr>
              <a:t>2020/5/13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3C3BFEE1-B11D-4F33-BE4E-1752C7FA7201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3043451"/>
            <a:ext cx="10032437" cy="24293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38093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1"/>
            <a:ext cx="12192000" cy="772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340768"/>
            <a:ext cx="10032436" cy="170268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l">
              <a:defRPr sz="4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90591A0B-9E12-496A-B029-EF4AE7D72982}" type="datetime1">
              <a:rPr lang="ja-JP" altLang="en-US" smtClean="0"/>
              <a:pPr>
                <a:defRPr/>
              </a:pPr>
              <a:t>2020/5/13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3C3BFEE1-B11D-4F33-BE4E-1752C7FA7201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3043451"/>
            <a:ext cx="10032437" cy="24293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003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b"/>
          <a:lstStyle>
            <a:lvl1pPr>
              <a:defRPr sz="6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D2B6372-1A88-4F0C-86B1-FCF70832C42C}" type="datetimeFigureOut">
              <a:rPr lang="ja-JP" altLang="en-US" smtClean="0"/>
              <a:pPr/>
              <a:t>2020/5/13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922149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1"/>
            <a:ext cx="12192000" cy="772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340768"/>
            <a:ext cx="10032436" cy="170268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l">
              <a:defRPr sz="4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90591A0B-9E12-496A-B029-EF4AE7D72982}" type="datetime1">
              <a:rPr lang="ja-JP" altLang="en-US" smtClean="0"/>
              <a:pPr>
                <a:defRPr/>
              </a:pPr>
              <a:t>2020/5/13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3C3BFEE1-B11D-4F33-BE4E-1752C7FA7201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3043451"/>
            <a:ext cx="10032437" cy="24293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9856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60" y="90805"/>
            <a:ext cx="11856720" cy="701675"/>
          </a:xfrm>
        </p:spPr>
        <p:txBody>
          <a:bodyPr/>
          <a:lstStyle>
            <a:lvl1pPr algn="ctr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62560" y="971867"/>
            <a:ext cx="5857240" cy="520509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971867"/>
            <a:ext cx="5847080" cy="520509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D2B6372-1A88-4F0C-86B1-FCF70832C42C}" type="datetimeFigureOut">
              <a:rPr lang="ja-JP" altLang="en-US" smtClean="0"/>
              <a:pPr/>
              <a:t>2020/5/13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7931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4320" y="104775"/>
            <a:ext cx="11785600" cy="687705"/>
          </a:xfrm>
        </p:spPr>
        <p:txBody>
          <a:bodyPr/>
          <a:lstStyle>
            <a:lvl1pPr algn="ctr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4320" y="872174"/>
            <a:ext cx="5721667" cy="823912"/>
          </a:xfrm>
        </p:spPr>
        <p:txBody>
          <a:bodyPr anchor="b"/>
          <a:lstStyle>
            <a:lvl1pPr marL="0" indent="0">
              <a:buNone/>
              <a:defRPr sz="24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74320" y="1775780"/>
            <a:ext cx="5723255" cy="441388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096000" y="862966"/>
            <a:ext cx="5963920" cy="823912"/>
          </a:xfrm>
        </p:spPr>
        <p:txBody>
          <a:bodyPr anchor="b"/>
          <a:lstStyle>
            <a:lvl1pPr marL="0" indent="0">
              <a:buNone/>
              <a:defRPr sz="24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1775780"/>
            <a:ext cx="5887720" cy="441388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D2B6372-1A88-4F0C-86B1-FCF70832C42C}" type="datetimeFigureOut">
              <a:rPr lang="ja-JP" altLang="en-US" smtClean="0"/>
              <a:pPr/>
              <a:t>2020/5/13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8458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" y="34609"/>
            <a:ext cx="12029440" cy="696912"/>
          </a:xfrm>
        </p:spPr>
        <p:txBody>
          <a:bodyPr/>
          <a:lstStyle>
            <a:lvl1pPr algn="ctr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D2B6372-1A88-4F0C-86B1-FCF70832C42C}" type="datetimeFigureOut">
              <a:rPr lang="ja-JP" altLang="en-US" smtClean="0"/>
              <a:pPr/>
              <a:t>2020/5/13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4691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D2B6372-1A88-4F0C-86B1-FCF70832C42C}" type="datetimeFigureOut">
              <a:rPr lang="ja-JP" altLang="en-US" smtClean="0"/>
              <a:pPr/>
              <a:t>2020/5/13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500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" y="81280"/>
            <a:ext cx="4648517" cy="1600200"/>
          </a:xfrm>
        </p:spPr>
        <p:txBody>
          <a:bodyPr anchor="b"/>
          <a:lstStyle>
            <a:lvl1pPr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81281"/>
            <a:ext cx="6805612" cy="5779770"/>
          </a:xfrm>
        </p:spPr>
        <p:txBody>
          <a:bodyPr/>
          <a:lstStyle>
            <a:lvl1pPr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920" y="2057400"/>
            <a:ext cx="4650105" cy="3811588"/>
          </a:xfrm>
        </p:spPr>
        <p:txBody>
          <a:bodyPr/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D2B6372-1A88-4F0C-86B1-FCF70832C42C}" type="datetimeFigureOut">
              <a:rPr lang="ja-JP" altLang="en-US" smtClean="0"/>
              <a:pPr/>
              <a:t>2020/5/13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0559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81280"/>
            <a:ext cx="4619625" cy="1158240"/>
          </a:xfrm>
        </p:spPr>
        <p:txBody>
          <a:bodyPr anchor="b"/>
          <a:lstStyle>
            <a:lvl1pPr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81281"/>
            <a:ext cx="6866572" cy="5779770"/>
          </a:xfrm>
        </p:spPr>
        <p:txBody>
          <a:bodyPr/>
          <a:lstStyle>
            <a:lvl1pPr marL="0" indent="0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2400" y="1381760"/>
            <a:ext cx="4619625" cy="4487228"/>
          </a:xfrm>
        </p:spPr>
        <p:txBody>
          <a:bodyPr/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D2B6372-1A88-4F0C-86B1-FCF70832C42C}" type="datetimeFigureOut">
              <a:rPr lang="ja-JP" altLang="en-US" smtClean="0"/>
              <a:pPr/>
              <a:t>2020/5/13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7541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2400" y="100965"/>
            <a:ext cx="1184656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400" y="985520"/>
            <a:ext cx="11846560" cy="5191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D2B6372-1A88-4F0C-86B1-FCF70832C42C}" type="datetimeFigureOut">
              <a:rPr lang="ja-JP" altLang="en-US" smtClean="0"/>
              <a:pPr/>
              <a:t>2020/5/13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8036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60" y="-113984"/>
            <a:ext cx="11856720" cy="977831"/>
          </a:xfrm>
        </p:spPr>
        <p:txBody>
          <a:bodyPr>
            <a:normAutofit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成果物としてのデジタル化仕様の要件定義</a:t>
            </a:r>
            <a:b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－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原資料からのデジタル化要件定義（主な項目）－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62560" y="971866"/>
            <a:ext cx="5857240" cy="588613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ja-JP" altLang="en-US" dirty="0"/>
              <a:t>作成内容</a:t>
            </a:r>
            <a:endParaRPr lang="en-US" altLang="ja-JP" dirty="0"/>
          </a:p>
          <a:p>
            <a:pPr lvl="1"/>
            <a:r>
              <a:rPr lang="ja-JP" altLang="en-US" dirty="0"/>
              <a:t>原資料からスキャニングして画像データ作成</a:t>
            </a:r>
            <a:endParaRPr lang="en-US" altLang="ja-JP" dirty="0"/>
          </a:p>
          <a:p>
            <a:pPr lvl="1"/>
            <a:r>
              <a:rPr lang="ja-JP" altLang="en-US" dirty="0"/>
              <a:t>メタデータ作成（記述メタデータ、技術メタデータ、管理メタデータ、権利メタデータ等）</a:t>
            </a:r>
            <a:endParaRPr lang="en-US" altLang="ja-JP" dirty="0"/>
          </a:p>
          <a:p>
            <a:pPr lvl="1"/>
            <a:r>
              <a:rPr lang="ja-JP" altLang="en-US" dirty="0"/>
              <a:t>検索のための目次、索引、タグ付け</a:t>
            </a:r>
            <a:endParaRPr lang="en-US" altLang="ja-JP" dirty="0"/>
          </a:p>
          <a:p>
            <a:pPr lvl="1"/>
            <a:r>
              <a:rPr lang="ja-JP" altLang="en-US" dirty="0"/>
              <a:t>全文テキスト化、構造化</a:t>
            </a:r>
            <a:endParaRPr lang="en-US" altLang="ja-JP" dirty="0"/>
          </a:p>
          <a:p>
            <a:pPr lvl="2"/>
            <a:r>
              <a:rPr lang="ja-JP" altLang="en-US" dirty="0"/>
              <a:t>リフロー型電子書籍、</a:t>
            </a:r>
            <a:endParaRPr lang="en-US" altLang="ja-JP" dirty="0"/>
          </a:p>
          <a:p>
            <a:pPr lvl="2"/>
            <a:r>
              <a:rPr lang="ja-JP" altLang="en-US" dirty="0"/>
              <a:t>視覚障碍者向けに読み上げ可能化</a:t>
            </a:r>
            <a:endParaRPr lang="en-US" altLang="ja-JP" dirty="0"/>
          </a:p>
          <a:p>
            <a:r>
              <a:rPr lang="ja-JP" altLang="en-US" dirty="0"/>
              <a:t>デジタル化方法</a:t>
            </a:r>
            <a:endParaRPr lang="en-US" altLang="ja-JP" dirty="0"/>
          </a:p>
          <a:p>
            <a:pPr lvl="1"/>
            <a:r>
              <a:rPr lang="ja-JP" altLang="en-US" dirty="0"/>
              <a:t>撮影</a:t>
            </a:r>
            <a:endParaRPr lang="en-US" altLang="ja-JP" dirty="0"/>
          </a:p>
          <a:p>
            <a:pPr lvl="2"/>
            <a:r>
              <a:rPr lang="ja-JP" altLang="en-US" dirty="0"/>
              <a:t>スキャニング</a:t>
            </a:r>
            <a:endParaRPr lang="en-US" altLang="ja-JP" dirty="0"/>
          </a:p>
          <a:p>
            <a:pPr lvl="3"/>
            <a:r>
              <a:rPr lang="ja-JP" altLang="en-US" dirty="0"/>
              <a:t>フラットベッド、オーバーヘッド、デジタルカメラ</a:t>
            </a:r>
            <a:endParaRPr lang="en-US" altLang="ja-JP" dirty="0"/>
          </a:p>
          <a:p>
            <a:pPr lvl="2"/>
            <a:r>
              <a:rPr lang="ja-JP" altLang="en-US" dirty="0"/>
              <a:t>フィルム撮影、フィルムからデジタル化</a:t>
            </a:r>
            <a:endParaRPr lang="en-US" altLang="ja-JP" dirty="0"/>
          </a:p>
          <a:p>
            <a:pPr lvl="1"/>
            <a:r>
              <a:rPr lang="ja-JP" altLang="en-US" dirty="0"/>
              <a:t>スキャニング単位</a:t>
            </a:r>
            <a:endParaRPr lang="en-US" altLang="ja-JP" dirty="0"/>
          </a:p>
          <a:p>
            <a:pPr lvl="2"/>
            <a:r>
              <a:rPr lang="ja-JP" altLang="en-US" dirty="0"/>
              <a:t>見開き、片ページ</a:t>
            </a:r>
            <a:endParaRPr lang="en-US" altLang="ja-JP" dirty="0"/>
          </a:p>
          <a:p>
            <a:pPr lvl="1"/>
            <a:r>
              <a:rPr lang="ja-JP" altLang="en-US" dirty="0"/>
              <a:t>媒体</a:t>
            </a:r>
            <a:endParaRPr lang="en-US" altLang="ja-JP" dirty="0"/>
          </a:p>
          <a:p>
            <a:pPr lvl="2"/>
            <a:r>
              <a:rPr lang="ja-JP" altLang="en-US" dirty="0"/>
              <a:t>マイクロフィルム、カラーマイクロフィルム</a:t>
            </a:r>
            <a:endParaRPr lang="en-US" altLang="ja-JP" dirty="0"/>
          </a:p>
          <a:p>
            <a:pPr lvl="2"/>
            <a:r>
              <a:rPr lang="ja-JP" altLang="en-US" dirty="0"/>
              <a:t>大判・中判フィルム、</a:t>
            </a:r>
            <a:r>
              <a:rPr lang="en-US" altLang="ja-JP" dirty="0"/>
              <a:t>35</a:t>
            </a:r>
            <a:r>
              <a:rPr lang="ja-JP" altLang="en-US" dirty="0"/>
              <a:t>㎜フィルム</a:t>
            </a:r>
            <a:endParaRPr lang="en-US" altLang="ja-JP" dirty="0"/>
          </a:p>
          <a:p>
            <a:pPr lvl="2"/>
            <a:r>
              <a:rPr lang="ja-JP" altLang="en-US" dirty="0"/>
              <a:t>光ディスク</a:t>
            </a:r>
            <a:endParaRPr lang="en-US" altLang="ja-JP" dirty="0"/>
          </a:p>
          <a:p>
            <a:r>
              <a:rPr lang="ja-JP" altLang="en-US" dirty="0"/>
              <a:t>スキャニング方法</a:t>
            </a:r>
            <a:endParaRPr lang="en-US" altLang="ja-JP" dirty="0"/>
          </a:p>
          <a:p>
            <a:pPr lvl="1"/>
            <a:r>
              <a:rPr lang="ja-JP" altLang="en-US" dirty="0"/>
              <a:t>色調、明るさ及びコントラストの調整仕様</a:t>
            </a:r>
            <a:endParaRPr lang="en-US" altLang="ja-JP" dirty="0"/>
          </a:p>
          <a:p>
            <a:pPr lvl="1"/>
            <a:r>
              <a:rPr lang="ja-JP" altLang="en-US" dirty="0"/>
              <a:t>カラーマネジメント</a:t>
            </a:r>
            <a:endParaRPr lang="en-US" altLang="ja-JP" dirty="0"/>
          </a:p>
          <a:p>
            <a:r>
              <a:rPr lang="ja-JP" altLang="en-US" dirty="0"/>
              <a:t>品質検査仕様</a:t>
            </a:r>
            <a:endParaRPr lang="en-US" altLang="ja-JP" dirty="0"/>
          </a:p>
          <a:p>
            <a:pPr lvl="1"/>
            <a:r>
              <a:rPr lang="ja-JP" altLang="en-US" dirty="0"/>
              <a:t>解像度、解像度分解能</a:t>
            </a:r>
            <a:r>
              <a:rPr lang="en-US" altLang="ja-JP" dirty="0"/>
              <a:t>52</a:t>
            </a:r>
            <a:r>
              <a:rPr lang="ja-JP" altLang="en-US" dirty="0" err="1"/>
              <a:t>、</a:t>
            </a:r>
            <a:r>
              <a:rPr lang="ja-JP" altLang="en-US" dirty="0"/>
              <a:t>階調、色調再現性等を評価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971866"/>
            <a:ext cx="5847080" cy="580907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ja-JP" altLang="en-US" dirty="0"/>
              <a:t>画像データ仕様</a:t>
            </a:r>
            <a:endParaRPr lang="en-US" altLang="ja-JP" dirty="0"/>
          </a:p>
          <a:p>
            <a:pPr lvl="1"/>
            <a:r>
              <a:rPr lang="ja-JP" altLang="en-US" dirty="0"/>
              <a:t>画像フォーマット</a:t>
            </a:r>
            <a:endParaRPr lang="en-US" altLang="ja-JP" dirty="0"/>
          </a:p>
          <a:p>
            <a:pPr lvl="2"/>
            <a:r>
              <a:rPr lang="ja-JP" altLang="en-US" dirty="0"/>
              <a:t>保存用画像：</a:t>
            </a:r>
            <a:r>
              <a:rPr lang="en-US" altLang="ja-JP" dirty="0"/>
              <a:t>Jpeg2000,tiff,Jpeg,PNG,PDF,,,</a:t>
            </a:r>
          </a:p>
          <a:p>
            <a:pPr lvl="2"/>
            <a:r>
              <a:rPr lang="ja-JP" altLang="en-US" dirty="0"/>
              <a:t>提供用画像：予め作成しておく場合の形式</a:t>
            </a:r>
            <a:endParaRPr lang="en-US" altLang="ja-JP" dirty="0"/>
          </a:p>
          <a:p>
            <a:pPr lvl="2"/>
            <a:r>
              <a:rPr lang="ja-JP" altLang="en-US" dirty="0"/>
              <a:t>サムネイル画像</a:t>
            </a:r>
            <a:endParaRPr lang="en-US" altLang="ja-JP" dirty="0"/>
          </a:p>
          <a:p>
            <a:pPr lvl="1"/>
            <a:r>
              <a:rPr lang="ja-JP" altLang="en-US" dirty="0"/>
              <a:t>解像度、サイズ、圧縮率</a:t>
            </a:r>
            <a:endParaRPr lang="en-US" altLang="ja-JP" dirty="0"/>
          </a:p>
          <a:p>
            <a:pPr lvl="1"/>
            <a:r>
              <a:rPr lang="ja-JP" altLang="en-US" dirty="0"/>
              <a:t>カラースペース、階調</a:t>
            </a:r>
            <a:endParaRPr lang="en-US" altLang="ja-JP" dirty="0"/>
          </a:p>
          <a:p>
            <a:r>
              <a:rPr lang="ja-JP" altLang="en-US" dirty="0"/>
              <a:t>コンテナ形式</a:t>
            </a:r>
            <a:endParaRPr lang="en-US" altLang="ja-JP" dirty="0"/>
          </a:p>
          <a:p>
            <a:pPr lvl="1"/>
            <a:r>
              <a:rPr lang="en-US" altLang="ja-JP" dirty="0"/>
              <a:t>EPUB</a:t>
            </a:r>
            <a:r>
              <a:rPr lang="ja-JP" altLang="en-US" dirty="0" err="1"/>
              <a:t>、</a:t>
            </a:r>
            <a:r>
              <a:rPr lang="en-US" altLang="ja-JP" dirty="0"/>
              <a:t>PDF</a:t>
            </a:r>
          </a:p>
          <a:p>
            <a:pPr lvl="2"/>
            <a:r>
              <a:rPr lang="en-US" altLang="ja-JP" dirty="0"/>
              <a:t>FIX</a:t>
            </a:r>
            <a:r>
              <a:rPr lang="ja-JP" altLang="en-US" dirty="0"/>
              <a:t>型（レイアウト保持）</a:t>
            </a:r>
            <a:r>
              <a:rPr lang="en-US" altLang="ja-JP" dirty="0"/>
              <a:t>, </a:t>
            </a:r>
            <a:r>
              <a:rPr lang="ja-JP" altLang="en-US" dirty="0"/>
              <a:t>リフロー型</a:t>
            </a:r>
            <a:r>
              <a:rPr lang="en-US" altLang="ja-JP" dirty="0"/>
              <a:t>, </a:t>
            </a:r>
            <a:r>
              <a:rPr lang="ja-JP" altLang="en-US" dirty="0"/>
              <a:t>ハイブリット型</a:t>
            </a:r>
            <a:endParaRPr lang="en-US" altLang="ja-JP" dirty="0"/>
          </a:p>
          <a:p>
            <a:pPr lvl="1"/>
            <a:r>
              <a:rPr lang="ja-JP" altLang="en-US" dirty="0"/>
              <a:t>単一画像</a:t>
            </a:r>
            <a:endParaRPr lang="en-US" altLang="ja-JP" dirty="0"/>
          </a:p>
          <a:p>
            <a:r>
              <a:rPr lang="ja-JP" altLang="en-US" dirty="0"/>
              <a:t>メタデータ</a:t>
            </a:r>
            <a:endParaRPr lang="en-US" altLang="ja-JP" dirty="0"/>
          </a:p>
          <a:p>
            <a:pPr lvl="1"/>
            <a:r>
              <a:rPr lang="ja-JP" altLang="en-US" dirty="0"/>
              <a:t>管理用</a:t>
            </a:r>
            <a:endParaRPr lang="en-US" altLang="ja-JP" dirty="0"/>
          </a:p>
          <a:p>
            <a:pPr lvl="2"/>
            <a:r>
              <a:rPr lang="ja-JP" altLang="en-US" dirty="0"/>
              <a:t>画像データ自体に関するもの</a:t>
            </a:r>
            <a:endParaRPr lang="en-US" altLang="ja-JP" dirty="0"/>
          </a:p>
          <a:p>
            <a:pPr lvl="2"/>
            <a:r>
              <a:rPr lang="ja-JP" altLang="en-US" dirty="0"/>
              <a:t>画像データの作製に関するもの</a:t>
            </a:r>
            <a:endParaRPr lang="en-US" altLang="ja-JP" dirty="0"/>
          </a:p>
          <a:p>
            <a:r>
              <a:rPr lang="ja-JP" altLang="en-US" dirty="0"/>
              <a:t>テキストデータ仕様</a:t>
            </a:r>
            <a:endParaRPr lang="en-US" altLang="ja-JP" dirty="0"/>
          </a:p>
          <a:p>
            <a:pPr lvl="1"/>
            <a:r>
              <a:rPr kumimoji="1" lang="en-US" altLang="ja-JP" dirty="0"/>
              <a:t>EPUB3.0</a:t>
            </a:r>
            <a:r>
              <a:rPr kumimoji="1" lang="ja-JP" altLang="en-US" dirty="0"/>
              <a:t>（現在</a:t>
            </a:r>
            <a:r>
              <a:rPr kumimoji="1" lang="en-US" altLang="ja-JP" dirty="0"/>
              <a:t>3.1</a:t>
            </a:r>
            <a:r>
              <a:rPr kumimoji="1" lang="ja-JP" altLang="en-US" dirty="0"/>
              <a:t>版策定中）</a:t>
            </a:r>
            <a:endParaRPr kumimoji="1" lang="en-US" altLang="ja-JP" dirty="0"/>
          </a:p>
          <a:p>
            <a:pPr lvl="1"/>
            <a:r>
              <a:rPr lang="en-US" altLang="ja-JP" dirty="0"/>
              <a:t>HTML/CSS</a:t>
            </a:r>
          </a:p>
          <a:p>
            <a:pPr lvl="1"/>
            <a:r>
              <a:rPr lang="en-US" altLang="ja-JP" dirty="0"/>
              <a:t>XML, XHTML</a:t>
            </a:r>
          </a:p>
          <a:p>
            <a:pPr lvl="1"/>
            <a:r>
              <a:rPr lang="ja-JP" altLang="en-US" dirty="0"/>
              <a:t>プレーンテキスト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5" name="横巻き 4"/>
          <p:cNvSpPr/>
          <p:nvPr/>
        </p:nvSpPr>
        <p:spPr>
          <a:xfrm>
            <a:off x="8641080" y="5090161"/>
            <a:ext cx="3393989" cy="1752600"/>
          </a:xfrm>
          <a:prstGeom prst="horizontalScroll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・発注者として、その内容の意味するところ、変更した場合の影響度合い等、受注者と対等に議論できるスキル（ノウハウと知識）が必要</a:t>
            </a:r>
          </a:p>
        </p:txBody>
      </p:sp>
    </p:spTree>
    <p:extLst>
      <p:ext uri="{BB962C8B-B14F-4D97-AF65-F5344CB8AC3E}">
        <p14:creationId xmlns:p14="http://schemas.microsoft.com/office/powerpoint/2010/main" val="317056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60" y="178940"/>
            <a:ext cx="8478519" cy="881062"/>
          </a:xfrm>
        </p:spPr>
        <p:txBody>
          <a:bodyPr>
            <a:noAutofit/>
          </a:bodyPr>
          <a:lstStyle/>
          <a:p>
            <a:r>
              <a:rPr lang="ja-JP" altLang="en-US" sz="3600" dirty="0"/>
              <a:t>成果物としてのデジタル化仕様の要件定義</a:t>
            </a:r>
            <a:br>
              <a:rPr lang="ja-JP" altLang="en-US" sz="3600" dirty="0"/>
            </a:br>
            <a:r>
              <a:rPr lang="ja-JP" altLang="en-US" sz="3600" dirty="0"/>
              <a:t>－電子書籍化要件定義（主な項目）－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62560" y="1237266"/>
            <a:ext cx="5857240" cy="562700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最終成果物の形式</a:t>
            </a:r>
            <a:endParaRPr kumimoji="1" lang="en-US" altLang="ja-JP" dirty="0"/>
          </a:p>
          <a:p>
            <a:pPr lvl="1"/>
            <a:r>
              <a:rPr lang="ja-JP" altLang="en-US" dirty="0"/>
              <a:t>構造化テキスト（マスター原稿）</a:t>
            </a:r>
            <a:endParaRPr lang="en-US" altLang="ja-JP" dirty="0"/>
          </a:p>
          <a:p>
            <a:pPr lvl="2"/>
            <a:r>
              <a:rPr lang="en-US" altLang="ja-JP" dirty="0"/>
              <a:t>XML+XSL</a:t>
            </a:r>
          </a:p>
          <a:p>
            <a:pPr lvl="2"/>
            <a:r>
              <a:rPr lang="en-US" altLang="ja-JP" dirty="0"/>
              <a:t>HTML5+CSS3</a:t>
            </a:r>
          </a:p>
          <a:p>
            <a:pPr lvl="1"/>
            <a:r>
              <a:rPr lang="ja-JP" altLang="en-US" dirty="0"/>
              <a:t>リフロー型電子書籍（文字主体の本）</a:t>
            </a:r>
            <a:endParaRPr lang="en-US" altLang="ja-JP" dirty="0"/>
          </a:p>
          <a:p>
            <a:pPr lvl="2"/>
            <a:r>
              <a:rPr lang="en-US" altLang="ja-JP" dirty="0"/>
              <a:t>EPUB3.0</a:t>
            </a:r>
            <a:r>
              <a:rPr lang="ja-JP" altLang="en-US" dirty="0"/>
              <a:t>（現在仕様）</a:t>
            </a:r>
            <a:endParaRPr lang="en-US" altLang="ja-JP" dirty="0" err="1"/>
          </a:p>
          <a:p>
            <a:pPr lvl="2"/>
            <a:r>
              <a:rPr lang="en-US" altLang="ja-JP" dirty="0"/>
              <a:t>EPUB3.1</a:t>
            </a:r>
            <a:r>
              <a:rPr lang="ja-JP" altLang="en-US" dirty="0"/>
              <a:t>（策定中）</a:t>
            </a:r>
            <a:endParaRPr lang="en-US" altLang="ja-JP" dirty="0"/>
          </a:p>
          <a:p>
            <a:pPr lvl="1"/>
            <a:r>
              <a:rPr lang="en-US" altLang="ja-JP" dirty="0"/>
              <a:t>FIX</a:t>
            </a:r>
            <a:r>
              <a:rPr lang="ja-JP" altLang="en-US" dirty="0"/>
              <a:t>型電子書籍（ビジュアル指向の本）</a:t>
            </a:r>
            <a:endParaRPr lang="en-US" altLang="ja-JP" dirty="0"/>
          </a:p>
          <a:p>
            <a:pPr lvl="2"/>
            <a:r>
              <a:rPr lang="en-US" altLang="ja-JP" dirty="0"/>
              <a:t>EPUB3.0</a:t>
            </a:r>
          </a:p>
          <a:p>
            <a:pPr lvl="2"/>
            <a:r>
              <a:rPr lang="en-US" altLang="ja-JP" dirty="0"/>
              <a:t>PDF</a:t>
            </a:r>
            <a:r>
              <a:rPr lang="ja-JP" altLang="en-US" dirty="0"/>
              <a:t> （テキスト埋め込み有無）</a:t>
            </a: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en-US" dirty="0"/>
              <a:t>ページ（</a:t>
            </a:r>
            <a:r>
              <a:rPr lang="en-US" altLang="ja-JP" dirty="0"/>
              <a:t>HTML5+CSS3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en-US" altLang="ja-JP" dirty="0"/>
              <a:t>POD</a:t>
            </a:r>
            <a:r>
              <a:rPr lang="ja-JP" altLang="en-US" dirty="0"/>
              <a:t>によるペーパーバック本</a:t>
            </a:r>
            <a:endParaRPr lang="en-US" altLang="ja-JP" dirty="0"/>
          </a:p>
          <a:p>
            <a:r>
              <a:rPr lang="ja-JP" altLang="en-US" dirty="0"/>
              <a:t>作成するメタデータ記述要素・記述規則</a:t>
            </a:r>
            <a:endParaRPr lang="en-US" altLang="ja-JP" dirty="0"/>
          </a:p>
          <a:p>
            <a:pPr lvl="1"/>
            <a:r>
              <a:rPr lang="ja-JP" altLang="en-US" dirty="0"/>
              <a:t>書誌的事項のメタデータ</a:t>
            </a:r>
            <a:endParaRPr lang="en-US" altLang="ja-JP" dirty="0"/>
          </a:p>
          <a:p>
            <a:pPr lvl="1"/>
            <a:r>
              <a:rPr lang="ja-JP" altLang="en-US" dirty="0"/>
              <a:t>本文埋め込みメタデータ</a:t>
            </a:r>
            <a:endParaRPr lang="en-US" altLang="ja-JP" dirty="0"/>
          </a:p>
          <a:p>
            <a:r>
              <a:rPr lang="ja-JP" altLang="en-US" dirty="0"/>
              <a:t>指定するビューア依存形式</a:t>
            </a:r>
            <a:endParaRPr lang="en-US" altLang="ja-JP" dirty="0"/>
          </a:p>
          <a:p>
            <a:pPr lvl="1"/>
            <a:r>
              <a:rPr lang="ja-JP" altLang="en-US" dirty="0"/>
              <a:t>著作権保護機能（</a:t>
            </a:r>
            <a:r>
              <a:rPr lang="en-US" altLang="ja-JP" dirty="0"/>
              <a:t>DRM</a:t>
            </a:r>
            <a:r>
              <a:rPr lang="ja-JP" altLang="en-US" dirty="0"/>
              <a:t>）</a:t>
            </a:r>
          </a:p>
          <a:p>
            <a:pPr lvl="1"/>
            <a:r>
              <a:rPr lang="en-US" altLang="ja-JP" dirty="0"/>
              <a:t>KindleAZW3</a:t>
            </a:r>
            <a:r>
              <a:rPr lang="ja-JP" altLang="en-US" dirty="0"/>
              <a:t>形式（</a:t>
            </a:r>
            <a:r>
              <a:rPr lang="en-US" altLang="ja-JP" dirty="0" err="1"/>
              <a:t>mobi</a:t>
            </a:r>
            <a:r>
              <a:rPr lang="ja-JP" altLang="en-US" dirty="0"/>
              <a:t>＋</a:t>
            </a:r>
            <a:r>
              <a:rPr lang="en-US" altLang="ja-JP" dirty="0"/>
              <a:t>DRM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222871"/>
            <a:ext cx="5847080" cy="563512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ja-JP" altLang="en-US" dirty="0"/>
              <a:t>利用するコンテンツ制作環境サービス</a:t>
            </a:r>
            <a:endParaRPr lang="en-US" altLang="ja-JP" dirty="0"/>
          </a:p>
          <a:p>
            <a:pPr lvl="1"/>
            <a:r>
              <a:rPr lang="en-US" altLang="ja-JP" dirty="0" err="1"/>
              <a:t>NextPublishing</a:t>
            </a:r>
            <a:r>
              <a:rPr lang="ja-JP" altLang="en-US" dirty="0"/>
              <a:t>（インプレス</a:t>
            </a:r>
            <a:r>
              <a:rPr lang="en-US" altLang="ja-JP" dirty="0"/>
              <a:t>R&amp;D</a:t>
            </a:r>
            <a:r>
              <a:rPr lang="ja-JP" altLang="en-US" dirty="0"/>
              <a:t>社）</a:t>
            </a:r>
            <a:endParaRPr lang="en-US" altLang="ja-JP" dirty="0"/>
          </a:p>
          <a:p>
            <a:pPr lvl="1"/>
            <a:r>
              <a:rPr lang="en-US" altLang="ja-JP" dirty="0" err="1"/>
              <a:t>Viviliostyle</a:t>
            </a:r>
            <a:r>
              <a:rPr lang="ja-JP" altLang="en-US" dirty="0"/>
              <a:t>（ビブリオスタイル社）</a:t>
            </a:r>
            <a:endParaRPr lang="en-US" altLang="ja-JP" dirty="0"/>
          </a:p>
          <a:p>
            <a:pPr lvl="1"/>
            <a:r>
              <a:rPr lang="en-US" altLang="ja-JP" dirty="0"/>
              <a:t>Romancer</a:t>
            </a:r>
            <a:r>
              <a:rPr lang="ja-JP" altLang="en-US" dirty="0"/>
              <a:t>（ボイジャー社）</a:t>
            </a:r>
            <a:endParaRPr lang="en-US" altLang="ja-JP" dirty="0"/>
          </a:p>
          <a:p>
            <a:pPr lvl="1"/>
            <a:r>
              <a:rPr lang="ja-JP" altLang="en-US" dirty="0"/>
              <a:t>でんでんコンバーター（電書ちゃんねる ）</a:t>
            </a:r>
            <a:endParaRPr lang="en-US" altLang="ja-JP" dirty="0"/>
          </a:p>
          <a:p>
            <a:r>
              <a:rPr lang="ja-JP" altLang="en-US" dirty="0"/>
              <a:t>維持管理に利用するコンテンツ管理用・制作用ツール</a:t>
            </a:r>
            <a:endParaRPr lang="en-US" altLang="ja-JP" dirty="0"/>
          </a:p>
          <a:p>
            <a:pPr lvl="1"/>
            <a:r>
              <a:rPr lang="en-US" altLang="ja-JP" dirty="0" err="1"/>
              <a:t>Calibre</a:t>
            </a:r>
            <a:r>
              <a:rPr lang="ja-JP" altLang="en-US" dirty="0"/>
              <a:t>（オープンソースソフトウェア）</a:t>
            </a:r>
            <a:endParaRPr lang="en-US" altLang="ja-JP" dirty="0"/>
          </a:p>
          <a:p>
            <a:pPr lvl="1"/>
            <a:r>
              <a:rPr lang="ja-JP" altLang="en-US" dirty="0"/>
              <a:t>一太郎</a:t>
            </a:r>
            <a:r>
              <a:rPr lang="en-US" altLang="ja-JP" dirty="0"/>
              <a:t>2015</a:t>
            </a:r>
            <a:r>
              <a:rPr lang="ja-JP" altLang="en-US" dirty="0"/>
              <a:t>（ジャストシステム）</a:t>
            </a:r>
            <a:endParaRPr lang="en-US" altLang="ja-JP" dirty="0"/>
          </a:p>
          <a:p>
            <a:pPr lvl="1"/>
            <a:r>
              <a:rPr lang="en-US" altLang="ja-JP" dirty="0" err="1"/>
              <a:t>FUSEe</a:t>
            </a:r>
            <a:r>
              <a:rPr lang="en-US" altLang="ja-JP" dirty="0"/>
              <a:t>, sigil(EPUB2.0</a:t>
            </a:r>
            <a:r>
              <a:rPr lang="ja-JP" altLang="en-US" dirty="0"/>
              <a:t>のみ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適用するコンテンツ制作用ガイドライン・テンプレート</a:t>
            </a:r>
            <a:endParaRPr lang="en-US" altLang="ja-JP" dirty="0"/>
          </a:p>
          <a:p>
            <a:pPr lvl="1"/>
            <a:r>
              <a:rPr lang="ja-JP" altLang="en-US" dirty="0"/>
              <a:t>超原稿用紙（</a:t>
            </a:r>
            <a:r>
              <a:rPr lang="en-US" altLang="ja-JP" dirty="0"/>
              <a:t>MSWORD</a:t>
            </a:r>
            <a:r>
              <a:rPr lang="ja-JP" altLang="en-US" dirty="0"/>
              <a:t>版）（インプレス</a:t>
            </a:r>
            <a:r>
              <a:rPr lang="en-US" altLang="ja-JP" dirty="0"/>
              <a:t>R&amp;D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電書協 </a:t>
            </a:r>
            <a:r>
              <a:rPr lang="en-US" altLang="ja-JP" dirty="0"/>
              <a:t>EPUB 3 </a:t>
            </a:r>
            <a:r>
              <a:rPr lang="ja-JP" altLang="en-US" dirty="0"/>
              <a:t>制作ガイド </a:t>
            </a:r>
            <a:r>
              <a:rPr lang="en-US" altLang="ja-JP" dirty="0"/>
              <a:t>ver.1.1.3</a:t>
            </a:r>
            <a:r>
              <a:rPr lang="ja-JP" altLang="en-US" dirty="0"/>
              <a:t>（日本電子書籍出版社協会）</a:t>
            </a:r>
            <a:endParaRPr lang="en-US" altLang="ja-JP" dirty="0"/>
          </a:p>
          <a:p>
            <a:pPr lvl="1"/>
            <a:r>
              <a:rPr lang="en-US" altLang="ja-JP" dirty="0"/>
              <a:t>XML</a:t>
            </a:r>
            <a:r>
              <a:rPr lang="ja-JP" altLang="en-US" dirty="0"/>
              <a:t>組版ガイドライン（</a:t>
            </a:r>
            <a:r>
              <a:rPr lang="zh-TW" altLang="en-US" dirty="0"/>
              <a:t>学術情報</a:t>
            </a:r>
            <a:r>
              <a:rPr lang="en-US" altLang="zh-TW" dirty="0"/>
              <a:t>XML</a:t>
            </a:r>
            <a:r>
              <a:rPr lang="zh-TW" altLang="en-US" dirty="0"/>
              <a:t>推進協議会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5" name="横巻き 4"/>
          <p:cNvSpPr/>
          <p:nvPr/>
        </p:nvSpPr>
        <p:spPr>
          <a:xfrm>
            <a:off x="8641079" y="0"/>
            <a:ext cx="3393989" cy="1036321"/>
          </a:xfrm>
          <a:prstGeom prst="horizontalScroll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・担当する場合は、必要に応じて、専門的なスキルが必要</a:t>
            </a:r>
          </a:p>
        </p:txBody>
      </p:sp>
    </p:spTree>
    <p:extLst>
      <p:ext uri="{BB962C8B-B14F-4D97-AF65-F5344CB8AC3E}">
        <p14:creationId xmlns:p14="http://schemas.microsoft.com/office/powerpoint/2010/main" val="16693020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E5E7EEABD194145A93ACB9C84A2914C" ma:contentTypeVersion="15" ma:contentTypeDescription="新しいドキュメントを作成します。" ma:contentTypeScope="" ma:versionID="7227b37d42d87e244a0eb7baadeee9dc">
  <xsd:schema xmlns:xsd="http://www.w3.org/2001/XMLSchema" xmlns:xs="http://www.w3.org/2001/XMLSchema" xmlns:p="http://schemas.microsoft.com/office/2006/metadata/properties" xmlns:ns3="94e8a195-850d-48a3-a32c-a6694023dc1c" xmlns:ns4="c0cf9db6-bd91-419e-9d37-ff5e13d29cdb" targetNamespace="http://schemas.microsoft.com/office/2006/metadata/properties" ma:root="true" ma:fieldsID="4f34680b0da8a9a2ee79688a6aa7e656" ns3:_="" ns4:_="">
    <xsd:import namespace="94e8a195-850d-48a3-a32c-a6694023dc1c"/>
    <xsd:import namespace="c0cf9db6-bd91-419e-9d37-ff5e13d29cd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8a195-850d-48a3-a32c-a6694023dc1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有のヒントのハッシュ" ma:description="" ma:internalName="SharingHintHash" ma:readOnly="true">
      <xsd:simpleType>
        <xsd:restriction base="dms:Text"/>
      </xsd:simpleType>
    </xsd:element>
    <xsd:element name="LastSharedByUser" ma:index="11" nillable="true" ma:displayName="最新の共有 (ユーザー別)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最新の共有 (時間別)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cf9db6-bd91-419e-9d37-ff5e13d29c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2A1399-E60F-447F-A0E5-F3F734F788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e8a195-850d-48a3-a32c-a6694023dc1c"/>
    <ds:schemaRef ds:uri="c0cf9db6-bd91-419e-9d37-ff5e13d29c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0B6F7F-E501-483C-8A86-E657B27F66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C151D3-EB0B-4224-9736-4B5E3A4A149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630</Words>
  <Application>Microsoft Office PowerPoint</Application>
  <PresentationFormat>ワイド画面</PresentationFormat>
  <Paragraphs>96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Meiryo UI</vt:lpstr>
      <vt:lpstr>ＭＳ Ｐゴシック</vt:lpstr>
      <vt:lpstr>游ゴシック</vt:lpstr>
      <vt:lpstr>Arial</vt:lpstr>
      <vt:lpstr>Calibri</vt:lpstr>
      <vt:lpstr>1_Office テーマ</vt:lpstr>
      <vt:lpstr>成果物としてのデジタル化仕様の要件定義 －原資料からのデジタル化要件定義（主な項目）－</vt:lpstr>
      <vt:lpstr>成果物としてのデジタル化仕様の要件定義 －電子書籍化要件定義（主な項目）－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成果物としてのデジタル化仕様の要件定義 －原資料からのデジタル化要件定義（主な項目）－</dc:title>
  <dc:creator>nakayama masaki</dc:creator>
  <cp:lastModifiedBy>nakayama masaki</cp:lastModifiedBy>
  <cp:revision>1</cp:revision>
  <dcterms:created xsi:type="dcterms:W3CDTF">2020-05-13T01:30:10Z</dcterms:created>
  <dcterms:modified xsi:type="dcterms:W3CDTF">2020-05-13T01:32:54Z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0x010100FE5E7EEABD194145A93ACB9C84A2914C</vt:lpwstr>
  </property>
</Properties>
</file>