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1855" r:id="rId2"/>
    <p:sldId id="1857" r:id="rId3"/>
    <p:sldId id="1859" r:id="rId4"/>
    <p:sldId id="1850" r:id="rId5"/>
    <p:sldId id="1851" r:id="rId6"/>
    <p:sldId id="1856" r:id="rId7"/>
    <p:sldId id="1858" r:id="rId8"/>
  </p:sldIdLst>
  <p:sldSz cx="12801600" cy="9601200" type="A3"/>
  <p:notesSz cx="6735763" cy="9866313"/>
  <p:custShowLst>
    <p:custShow name="TP&amp;Dフォーラム" id="0">
      <p:sldLst/>
    </p:custShow>
  </p:custShowLst>
  <p:defaultTextStyle>
    <a:defPPr>
      <a:defRPr lang="ja-JP"/>
    </a:defPPr>
    <a:lvl1pPr marL="0" algn="l" defTabSz="1075284" rtl="0" eaLnBrk="1" latinLnBrk="0" hangingPunct="1">
      <a:defRPr kumimoji="1" sz="2100" kern="1200">
        <a:solidFill>
          <a:schemeClr val="tx1"/>
        </a:solidFill>
        <a:latin typeface="+mn-lt"/>
        <a:ea typeface="+mn-ea"/>
        <a:cs typeface="+mn-cs"/>
      </a:defRPr>
    </a:lvl1pPr>
    <a:lvl2pPr marL="537641" algn="l" defTabSz="1075284" rtl="0" eaLnBrk="1" latinLnBrk="0" hangingPunct="1">
      <a:defRPr kumimoji="1" sz="2100" kern="1200">
        <a:solidFill>
          <a:schemeClr val="tx1"/>
        </a:solidFill>
        <a:latin typeface="+mn-lt"/>
        <a:ea typeface="+mn-ea"/>
        <a:cs typeface="+mn-cs"/>
      </a:defRPr>
    </a:lvl2pPr>
    <a:lvl3pPr marL="1075284" algn="l" defTabSz="1075284" rtl="0" eaLnBrk="1" latinLnBrk="0" hangingPunct="1">
      <a:defRPr kumimoji="1" sz="2100" kern="1200">
        <a:solidFill>
          <a:schemeClr val="tx1"/>
        </a:solidFill>
        <a:latin typeface="+mn-lt"/>
        <a:ea typeface="+mn-ea"/>
        <a:cs typeface="+mn-cs"/>
      </a:defRPr>
    </a:lvl3pPr>
    <a:lvl4pPr marL="1612926" algn="l" defTabSz="1075284" rtl="0" eaLnBrk="1" latinLnBrk="0" hangingPunct="1">
      <a:defRPr kumimoji="1" sz="2100" kern="1200">
        <a:solidFill>
          <a:schemeClr val="tx1"/>
        </a:solidFill>
        <a:latin typeface="+mn-lt"/>
        <a:ea typeface="+mn-ea"/>
        <a:cs typeface="+mn-cs"/>
      </a:defRPr>
    </a:lvl4pPr>
    <a:lvl5pPr marL="2150568" algn="l" defTabSz="1075284" rtl="0" eaLnBrk="1" latinLnBrk="0" hangingPunct="1">
      <a:defRPr kumimoji="1" sz="2100" kern="1200">
        <a:solidFill>
          <a:schemeClr val="tx1"/>
        </a:solidFill>
        <a:latin typeface="+mn-lt"/>
        <a:ea typeface="+mn-ea"/>
        <a:cs typeface="+mn-cs"/>
      </a:defRPr>
    </a:lvl5pPr>
    <a:lvl6pPr marL="2688209" algn="l" defTabSz="1075284" rtl="0" eaLnBrk="1" latinLnBrk="0" hangingPunct="1">
      <a:defRPr kumimoji="1" sz="2100" kern="1200">
        <a:solidFill>
          <a:schemeClr val="tx1"/>
        </a:solidFill>
        <a:latin typeface="+mn-lt"/>
        <a:ea typeface="+mn-ea"/>
        <a:cs typeface="+mn-cs"/>
      </a:defRPr>
    </a:lvl6pPr>
    <a:lvl7pPr marL="3225850" algn="l" defTabSz="1075284" rtl="0" eaLnBrk="1" latinLnBrk="0" hangingPunct="1">
      <a:defRPr kumimoji="1" sz="2100" kern="1200">
        <a:solidFill>
          <a:schemeClr val="tx1"/>
        </a:solidFill>
        <a:latin typeface="+mn-lt"/>
        <a:ea typeface="+mn-ea"/>
        <a:cs typeface="+mn-cs"/>
      </a:defRPr>
    </a:lvl7pPr>
    <a:lvl8pPr marL="3763493" algn="l" defTabSz="1075284" rtl="0" eaLnBrk="1" latinLnBrk="0" hangingPunct="1">
      <a:defRPr kumimoji="1" sz="2100" kern="1200">
        <a:solidFill>
          <a:schemeClr val="tx1"/>
        </a:solidFill>
        <a:latin typeface="+mn-lt"/>
        <a:ea typeface="+mn-ea"/>
        <a:cs typeface="+mn-cs"/>
      </a:defRPr>
    </a:lvl8pPr>
    <a:lvl9pPr marL="4301135" algn="l" defTabSz="1075284"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59" autoAdjust="0"/>
    <p:restoredTop sz="92150" autoAdjust="0"/>
  </p:normalViewPr>
  <p:slideViewPr>
    <p:cSldViewPr snapToGrid="0">
      <p:cViewPr varScale="1">
        <p:scale>
          <a:sx n="61" d="100"/>
          <a:sy n="61" d="100"/>
        </p:scale>
        <p:origin x="492" y="60"/>
      </p:cViewPr>
      <p:guideLst>
        <p:guide orient="horz" pos="3024"/>
        <p:guide pos="4032"/>
      </p:guideLst>
    </p:cSldViewPr>
  </p:slideViewPr>
  <p:outlineViewPr>
    <p:cViewPr>
      <p:scale>
        <a:sx n="33" d="100"/>
        <a:sy n="33" d="100"/>
      </p:scale>
      <p:origin x="0" y="0"/>
    </p:cViewPr>
  </p:outlineViewPr>
  <p:notesTextViewPr>
    <p:cViewPr>
      <p:scale>
        <a:sx n="3" d="2"/>
        <a:sy n="3" d="2"/>
      </p:scale>
      <p:origin x="0" y="0"/>
    </p:cViewPr>
  </p:notesTextViewPr>
  <p:sorterViewPr>
    <p:cViewPr>
      <p:scale>
        <a:sx n="194931" d="250000"/>
        <a:sy n="194931" d="250000"/>
      </p:scale>
      <p:origin x="0" y="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正樹 中山" userId="7eabd57b-b900-4e86-8622-e94bcfa04d00" providerId="ADAL" clId="{DAB25F23-E969-480A-8DD5-B3BDF3BDEAE4}"/>
    <pc:docChg chg="undo modSld">
      <pc:chgData name="正樹 中山" userId="7eabd57b-b900-4e86-8622-e94bcfa04d00" providerId="ADAL" clId="{DAB25F23-E969-480A-8DD5-B3BDF3BDEAE4}" dt="2019-03-14T05:29:57.793" v="7" actId="9405"/>
      <pc:docMkLst>
        <pc:docMk/>
      </pc:docMkLst>
      <pc:sldChg chg="addSp modSp">
        <pc:chgData name="正樹 中山" userId="7eabd57b-b900-4e86-8622-e94bcfa04d00" providerId="ADAL" clId="{DAB25F23-E969-480A-8DD5-B3BDF3BDEAE4}" dt="2019-03-14T05:16:47.921" v="3" actId="20577"/>
        <pc:sldMkLst>
          <pc:docMk/>
          <pc:sldMk cId="4013876566" sldId="1855"/>
        </pc:sldMkLst>
        <pc:spChg chg="mod">
          <ac:chgData name="正樹 中山" userId="7eabd57b-b900-4e86-8622-e94bcfa04d00" providerId="ADAL" clId="{DAB25F23-E969-480A-8DD5-B3BDF3BDEAE4}" dt="2019-03-14T05:16:47.921" v="3" actId="20577"/>
          <ac:spMkLst>
            <pc:docMk/>
            <pc:sldMk cId="4013876566" sldId="1855"/>
            <ac:spMk id="2" creationId="{00000000-0000-0000-0000-000000000000}"/>
          </ac:spMkLst>
        </pc:spChg>
        <pc:inkChg chg="add">
          <ac:chgData name="正樹 中山" userId="7eabd57b-b900-4e86-8622-e94bcfa04d00" providerId="ADAL" clId="{DAB25F23-E969-480A-8DD5-B3BDF3BDEAE4}" dt="2019-03-14T05:16:17.050" v="0" actId="9405"/>
          <ac:inkMkLst>
            <pc:docMk/>
            <pc:sldMk cId="4013876566" sldId="1855"/>
            <ac:inkMk id="81" creationId="{CD3058B9-2E83-4CEF-828B-7111EF0D8856}"/>
          </ac:inkMkLst>
        </pc:inkChg>
        <pc:inkChg chg="add">
          <ac:chgData name="正樹 中山" userId="7eabd57b-b900-4e86-8622-e94bcfa04d00" providerId="ADAL" clId="{DAB25F23-E969-480A-8DD5-B3BDF3BDEAE4}" dt="2019-03-14T05:16:34.258" v="1" actId="9405"/>
          <ac:inkMkLst>
            <pc:docMk/>
            <pc:sldMk cId="4013876566" sldId="1855"/>
            <ac:inkMk id="102" creationId="{2CBCA01C-9D3F-4394-99DA-6FCAE664CAEC}"/>
          </ac:inkMkLst>
        </pc:inkChg>
      </pc:sldChg>
      <pc:sldChg chg="addSp modSp">
        <pc:chgData name="正樹 中山" userId="7eabd57b-b900-4e86-8622-e94bcfa04d00" providerId="ADAL" clId="{DAB25F23-E969-480A-8DD5-B3BDF3BDEAE4}" dt="2019-03-14T05:29:57.793" v="7" actId="9405"/>
        <pc:sldMkLst>
          <pc:docMk/>
          <pc:sldMk cId="3993866945" sldId="1857"/>
        </pc:sldMkLst>
        <pc:spChg chg="mod">
          <ac:chgData name="正樹 中山" userId="7eabd57b-b900-4e86-8622-e94bcfa04d00" providerId="ADAL" clId="{DAB25F23-E969-480A-8DD5-B3BDF3BDEAE4}" dt="2019-03-14T05:29:42.083" v="6" actId="1076"/>
          <ac:spMkLst>
            <pc:docMk/>
            <pc:sldMk cId="3993866945" sldId="1857"/>
            <ac:spMk id="2" creationId="{00000000-0000-0000-0000-000000000000}"/>
          </ac:spMkLst>
        </pc:spChg>
        <pc:inkChg chg="add">
          <ac:chgData name="正樹 中山" userId="7eabd57b-b900-4e86-8622-e94bcfa04d00" providerId="ADAL" clId="{DAB25F23-E969-480A-8DD5-B3BDF3BDEAE4}" dt="2019-03-14T05:29:33.994" v="4" actId="9405"/>
          <ac:inkMkLst>
            <pc:docMk/>
            <pc:sldMk cId="3993866945" sldId="1857"/>
            <ac:inkMk id="4" creationId="{5EDF5B3E-162F-4BA6-9F60-0683828298DD}"/>
          </ac:inkMkLst>
        </pc:inkChg>
        <pc:inkChg chg="add">
          <ac:chgData name="正樹 中山" userId="7eabd57b-b900-4e86-8622-e94bcfa04d00" providerId="ADAL" clId="{DAB25F23-E969-480A-8DD5-B3BDF3BDEAE4}" dt="2019-03-14T05:29:57.793" v="7" actId="9405"/>
          <ac:inkMkLst>
            <pc:docMk/>
            <pc:sldMk cId="3993866945" sldId="1857"/>
            <ac:inkMk id="6" creationId="{1815E9FB-B454-41AD-A9B2-DD38C1EE6DF0}"/>
          </ac:inkMkLst>
        </pc:inkChg>
      </pc:sldChg>
    </pc:docChg>
  </pc:docChgLst>
  <pc:docChgLst>
    <pc:chgData name="Masaki Nakayama" userId="7eabd57b-b900-4e86-8622-e94bcfa04d00" providerId="ADAL" clId="{F8BE844D-4FE8-4A3F-A2A2-8DD4B3C15157}"/>
    <pc:docChg chg="undo custSel modSld">
      <pc:chgData name="Masaki Nakayama" userId="7eabd57b-b900-4e86-8622-e94bcfa04d00" providerId="ADAL" clId="{F8BE844D-4FE8-4A3F-A2A2-8DD4B3C15157}" dt="2019-05-06T07:19:54.973" v="30" actId="478"/>
      <pc:docMkLst>
        <pc:docMk/>
      </pc:docMkLst>
      <pc:sldChg chg="delSp modSp">
        <pc:chgData name="Masaki Nakayama" userId="7eabd57b-b900-4e86-8622-e94bcfa04d00" providerId="ADAL" clId="{F8BE844D-4FE8-4A3F-A2A2-8DD4B3C15157}" dt="2019-05-06T07:19:54.973" v="30" actId="478"/>
        <pc:sldMkLst>
          <pc:docMk/>
          <pc:sldMk cId="4013876566" sldId="1855"/>
        </pc:sldMkLst>
        <pc:spChg chg="del mod">
          <ac:chgData name="Masaki Nakayama" userId="7eabd57b-b900-4e86-8622-e94bcfa04d00" providerId="ADAL" clId="{F8BE844D-4FE8-4A3F-A2A2-8DD4B3C15157}" dt="2019-05-06T07:19:54.973" v="30" actId="478"/>
          <ac:spMkLst>
            <pc:docMk/>
            <pc:sldMk cId="4013876566" sldId="1855"/>
            <ac:spMk id="92" creationId="{00000000-0000-0000-0000-000000000000}"/>
          </ac:spMkLst>
        </pc:spChg>
        <pc:spChg chg="del">
          <ac:chgData name="Masaki Nakayama" userId="7eabd57b-b900-4e86-8622-e94bcfa04d00" providerId="ADAL" clId="{F8BE844D-4FE8-4A3F-A2A2-8DD4B3C15157}" dt="2019-05-06T07:17:39.705" v="28" actId="478"/>
          <ac:spMkLst>
            <pc:docMk/>
            <pc:sldMk cId="4013876566" sldId="1855"/>
            <ac:spMk id="96" creationId="{00000000-0000-0000-0000-000000000000}"/>
          </ac:spMkLst>
        </pc:spChg>
        <pc:spChg chg="mod">
          <ac:chgData name="Masaki Nakayama" userId="7eabd57b-b900-4e86-8622-e94bcfa04d00" providerId="ADAL" clId="{F8BE844D-4FE8-4A3F-A2A2-8DD4B3C15157}" dt="2019-05-06T07:16:31.330" v="16" actId="20577"/>
          <ac:spMkLst>
            <pc:docMk/>
            <pc:sldMk cId="4013876566" sldId="1855"/>
            <ac:spMk id="100" creationId="{00000000-0000-0000-0000-000000000000}"/>
          </ac:spMkLst>
        </pc:spChg>
        <pc:spChg chg="mod">
          <ac:chgData name="Masaki Nakayama" userId="7eabd57b-b900-4e86-8622-e94bcfa04d00" providerId="ADAL" clId="{F8BE844D-4FE8-4A3F-A2A2-8DD4B3C15157}" dt="2019-05-06T07:16:42.229" v="27"/>
          <ac:spMkLst>
            <pc:docMk/>
            <pc:sldMk cId="4013876566" sldId="1855"/>
            <ac:spMk id="101" creationId="{00000000-0000-0000-0000-000000000000}"/>
          </ac:spMkLst>
        </pc:spChg>
      </pc:sldChg>
    </pc:docChg>
  </pc:docChgLst>
  <pc:docChgLst>
    <pc:chgData name="Masaki Nakayama" userId="7eabd57b-b900-4e86-8622-e94bcfa04d00" providerId="ADAL" clId="{DAB25F23-E969-480A-8DD5-B3BDF3BDEAE4}"/>
    <pc:docChg chg="modSld">
      <pc:chgData name="Masaki Nakayama" userId="7eabd57b-b900-4e86-8622-e94bcfa04d00" providerId="ADAL" clId="{DAB25F23-E969-480A-8DD5-B3BDF3BDEAE4}" dt="2019-04-07T11:28:48.134" v="8" actId="20577"/>
      <pc:docMkLst>
        <pc:docMk/>
      </pc:docMkLst>
      <pc:sldChg chg="modSp">
        <pc:chgData name="Masaki Nakayama" userId="7eabd57b-b900-4e86-8622-e94bcfa04d00" providerId="ADAL" clId="{DAB25F23-E969-480A-8DD5-B3BDF3BDEAE4}" dt="2019-04-07T11:28:48.134" v="8" actId="20577"/>
        <pc:sldMkLst>
          <pc:docMk/>
          <pc:sldMk cId="4013876566" sldId="1855"/>
        </pc:sldMkLst>
        <pc:spChg chg="mod">
          <ac:chgData name="Masaki Nakayama" userId="7eabd57b-b900-4e86-8622-e94bcfa04d00" providerId="ADAL" clId="{DAB25F23-E969-480A-8DD5-B3BDF3BDEAE4}" dt="2019-04-07T11:28:48.134" v="8" actId="20577"/>
          <ac:spMkLst>
            <pc:docMk/>
            <pc:sldMk cId="4013876566" sldId="1855"/>
            <ac:spMk id="2"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14T05:16:17.030"/>
    </inkml:context>
    <inkml:brush xml:id="br0">
      <inkml:brushProperty name="width" value="0.05" units="cm"/>
      <inkml:brushProperty name="height" value="0.05" units="cm"/>
    </inkml:brush>
  </inkml:definitions>
  <inkml:trace contextRef="#ctx0" brushRef="#br0">1 0 7648 0 0,'0'0'257'0'0,"0"0"6"0"0,0 0 1 0 0,0 0 25 0 0,0 0 103 0 0,0 0 29 0 0,0 0-2 0 0,0 0-28 0 0,0 0-127 0 0,0 0-32 0 0,0 0 1 0 0,0 0-36 0 0,0 0-163 0 0,0 0-1213 0 0,0 0-4682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14T05:16:34.255"/>
    </inkml:context>
    <inkml:brush xml:id="br0">
      <inkml:brushProperty name="width" value="0.05" units="cm"/>
      <inkml:brushProperty name="height" value="0.05" units="cm"/>
    </inkml:brush>
  </inkml:definitions>
  <inkml:trace contextRef="#ctx0" brushRef="#br0">0 1 5496 0 0,'0'0'0'0'0,"0"0"0"0"0,0 0 0 0 0,0 0-2688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14T05:29:33.992"/>
    </inkml:context>
    <inkml:brush xml:id="br0">
      <inkml:brushProperty name="width" value="0.05" units="cm"/>
      <inkml:brushProperty name="height" value="0.05" units="cm"/>
    </inkml:brush>
  </inkml:definitions>
  <inkml:trace contextRef="#ctx0" brushRef="#br0">1 0 8280 0 0,'0'0'313'0'0,"0"0"6"0"0,0 0 1 0 0,0 0-10 0 0,0 0-36 0 0,0 0-10 0 0,0 0 1 0 0,4 8-5 0 0,3 3-164 0 0,-1-3 12 0 0,-1-1 0 0 0,-1 1 0 0 0,0 0 0 0 0,0 1 0 0 0,1 1-108 0 0,-4-2 123 0 0,0 0 0 0 0,0 0 0 0 0,0 0 1 0 0,-1 0-1 0 0,-1 0 0 0 0,1 0 0 0 0,-1 1-123 0 0,-1 18 418 0 0,2 22 1677 0 0,0-48-1957 0 0,0-1-20 0 0,0 0-6 0 0,0 0 0 0 0,0 0-10 0 0,0 0-35 0 0,0 0-6 0 0,0-29 2155 0 0,1 28-2188 0 0,-1 0-1 0 0,0 0 1 0 0,0 0-1 0 0,1 0 0 0 0,-1 1 1 0 0,1-1-1 0 0,-1 0 1 0 0,1 0-1 0 0,-1 1 1 0 0,1-1-1 0 0,-1 0 1 0 0,1 1-1 0 0,0-1 1 0 0,-1 0-1 0 0,1 1 1 0 0,0-1-1 0 0,-1 1 0 0 0,1-1 1 0 0,0 1-1 0 0,0 0 1 0 0,0-1-1 0 0,-1 1 1 0 0,2-1-28 0 0,20-4 176 0 0,-21 2-97 0 0,0-1 0 0 0,0 1 1 0 0,-1-1-1 0 0,1 1 0 0 0,-1-1 0 0 0,0 1 0 0 0,0-1 1 0 0,0 1-1 0 0,-1-3-79 0 0,1 1 154 0 0,0-19 83 0 0,0 24-228 0 0,0 0-1 0 0,0 0 0 0 0,0 0 0 0 0,0 0 0 0 0,0 0 4 0 0,0 0 16 0 0,0 0 4 0 0,0 0 0 0 0,0 0-4 0 0,0 0-14 0 0,0 0 0 0 0,0 0 2 0 0,0 0 2 0 0,0 0 4 0 0,0 0 2 0 0,0 0 0 0 0,0 0-2 0 0,0 0-10 0 0,0 0 1 0 0,0 0-2 0 0,0 0 3 0 0,0 0 4 0 0,0 0 4 0 0,0 0 2 0 0,0 0-2 0 0,0 0-10 0 0,0 0 1 0 0,0 0-2 0 0,0 0 2 0 0,0 0-4 0 0,0 0-1 0 0,0 0 0 0 0,0 0 0 0 0,0 0 0 0 0,0 0 0 0 0,0 0 0 0 0,0 0 0 0 0,0 0 0 0 0,0 0 2 0 0,0 0 4 0 0,0 0 4 0 0,0 0 4 0 0,0 0 2 0 0,0 0-2 0 0,0 0-10 0 0,0 0 2 0 0,0 0 2 0 0,0 0-1 0 0,0 0-6 0 0,0 0-1 0 0,0 0 0 0 0,0 0 0 0 0,0 0 0 0 0,0 0 0 0 0,0 0 0 0 0,0 0 0 0 0,0 0 0 0 0,0 0 0 0 0,0 0 0 0 0,0 0 0 0 0,0 0 0 0 0,0 0 0 0 0,0 0 0 0 0,0 0 0 0 0,0 0 0 0 0,0 0 0 0 0,0 0 2 0 0,0 0 6 0 0,0 0 5 0 0,0 0-2 0 0,0 0 3 0 0,0 0 2 0 0,0 0 0 0 0,0 0 2 0 0,0 0 0 0 0,0 0-12 0 0,0 0-1 0 0,0 0-2 0 0,0 0 5 0 0,0 0 6 0 0,0 0 2 0 0,0 0 0 0 0,0 0-2 0 0,0 0-10 0 0,0 0 1 0 0,0 0-2 0 0,0 0 2 0 0,0 0-4 0 0,0 0-1 0 0,0 0 0 0 0,0 0 0 0 0,0 0 0 0 0,0 0 0 0 0,0 0 0 0 0,0 0 0 0 0,0 0 0 0 0,0 0 0 0 0,0 0 0 0 0,0 0 0 0 0,0 0 0 0 0,0 0 0 0 0,0 0 0 0 0,0 0 0 0 0,0 0-2 0 0,0 0-12 0 0,0 0-2 0 0,0 0 0 0 0,0 0 0 0 0,0 0 0 0 0,0 0 0 0 0,0 0 3 0 0,0 0 10 0 0,0 0 3 0 0,0 0 2 0 0,0 0 6 0 0,0 0 5 0 0,0 0-2 0 0,0 0 1 0 0,0 0-8 0 0,0 0 2 0 0,0 0 2 0 0,0 0 2 0 0,0 0 4 0 0,0 0 2 0 0,0 0 0 0 0,0 0-2 0 0,0 0-10 0 0,0 0 1 0 0,0 0-2 0 0,0 0 2 0 0,0 0-4 0 0,0 0-1 0 0,0 0 0 0 0,0 0 0 0 0,0 0 0 0 0,0 0-2 0 0,0 0-9 0 0,0 0 8 0 0,0 0 3 0 0,0 0 0 0 0,0 0 3 0 0,0 0 10 0 0,0 0 3 0 0,0 0 2 0 0,0 0 4 0 0,0 0 2 0 0,0 0 0 0 0,0-6 54 0 0,-1 2-62 0 0,8 6-8 0 0,12 5 32 0 0,-10-6-2672 0 0,-9-1-9517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14T05:29:57.787"/>
    </inkml:context>
    <inkml:brush xml:id="br0">
      <inkml:brushProperty name="width" value="0.05" units="cm"/>
      <inkml:brushProperty name="height" value="0.05" units="cm"/>
    </inkml:brush>
  </inkml:definitions>
  <inkml:trace contextRef="#ctx0" brushRef="#br0">0 1 9352 0 0,'0'0'0'0'0,"0"0"0"0"0,0 0 0 0 0,0 0 240 0 0,0 0 0 0 0,0 0 0 0 0,0 0 8 0 0,0 0-112 0 0,0 0 8 0 0,0 0 0 0 0,0 0 0 0 0,0 0-6872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18830" cy="495029"/>
          </a:xfrm>
          <a:prstGeom prst="rect">
            <a:avLst/>
          </a:prstGeom>
        </p:spPr>
        <p:txBody>
          <a:bodyPr vert="horz" lIns="94847" tIns="47423" rIns="94847" bIns="4742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4" y="1"/>
            <a:ext cx="2918830" cy="495029"/>
          </a:xfrm>
          <a:prstGeom prst="rect">
            <a:avLst/>
          </a:prstGeom>
        </p:spPr>
        <p:txBody>
          <a:bodyPr vert="horz" lIns="94847" tIns="47423" rIns="94847" bIns="47423" rtlCol="0"/>
          <a:lstStyle>
            <a:lvl1pPr algn="r">
              <a:defRPr sz="1200"/>
            </a:lvl1pPr>
          </a:lstStyle>
          <a:p>
            <a:fld id="{B377335C-6462-4247-BEFA-CD97B67177F9}" type="datetimeFigureOut">
              <a:rPr kumimoji="1" lang="ja-JP" altLang="en-US" smtClean="0"/>
              <a:t>2020/2/28</a:t>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47" tIns="47423" rIns="94847" bIns="47423" rtlCol="0" anchor="ctr"/>
          <a:lstStyle/>
          <a:p>
            <a:endParaRPr lang="ja-JP" altLang="en-US"/>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4847" tIns="47423" rIns="94847" bIns="474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8"/>
            <a:ext cx="2918830" cy="495028"/>
          </a:xfrm>
          <a:prstGeom prst="rect">
            <a:avLst/>
          </a:prstGeom>
        </p:spPr>
        <p:txBody>
          <a:bodyPr vert="horz" lIns="94847" tIns="47423" rIns="94847" bIns="4742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4" y="9371288"/>
            <a:ext cx="2918830" cy="495028"/>
          </a:xfrm>
          <a:prstGeom prst="rect">
            <a:avLst/>
          </a:prstGeom>
        </p:spPr>
        <p:txBody>
          <a:bodyPr vert="horz" lIns="94847" tIns="47423" rIns="94847" bIns="47423" rtlCol="0" anchor="b"/>
          <a:lstStyle>
            <a:lvl1pPr algn="r">
              <a:defRPr sz="12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1075284" rtl="0" eaLnBrk="1" latinLnBrk="0" hangingPunct="1">
      <a:defRPr kumimoji="1" sz="1400" kern="1200">
        <a:solidFill>
          <a:schemeClr val="tx1"/>
        </a:solidFill>
        <a:latin typeface="+mn-lt"/>
        <a:ea typeface="+mn-ea"/>
        <a:cs typeface="+mn-cs"/>
      </a:defRPr>
    </a:lvl1pPr>
    <a:lvl2pPr marL="537641" algn="l" defTabSz="1075284" rtl="0" eaLnBrk="1" latinLnBrk="0" hangingPunct="1">
      <a:defRPr kumimoji="1" sz="1400" kern="1200">
        <a:solidFill>
          <a:schemeClr val="tx1"/>
        </a:solidFill>
        <a:latin typeface="+mn-lt"/>
        <a:ea typeface="+mn-ea"/>
        <a:cs typeface="+mn-cs"/>
      </a:defRPr>
    </a:lvl2pPr>
    <a:lvl3pPr marL="1075284" algn="l" defTabSz="1075284" rtl="0" eaLnBrk="1" latinLnBrk="0" hangingPunct="1">
      <a:defRPr kumimoji="1" sz="1400" kern="1200">
        <a:solidFill>
          <a:schemeClr val="tx1"/>
        </a:solidFill>
        <a:latin typeface="+mn-lt"/>
        <a:ea typeface="+mn-ea"/>
        <a:cs typeface="+mn-cs"/>
      </a:defRPr>
    </a:lvl3pPr>
    <a:lvl4pPr marL="1612926" algn="l" defTabSz="1075284" rtl="0" eaLnBrk="1" latinLnBrk="0" hangingPunct="1">
      <a:defRPr kumimoji="1" sz="1400" kern="1200">
        <a:solidFill>
          <a:schemeClr val="tx1"/>
        </a:solidFill>
        <a:latin typeface="+mn-lt"/>
        <a:ea typeface="+mn-ea"/>
        <a:cs typeface="+mn-cs"/>
      </a:defRPr>
    </a:lvl4pPr>
    <a:lvl5pPr marL="2150568" algn="l" defTabSz="1075284" rtl="0" eaLnBrk="1" latinLnBrk="0" hangingPunct="1">
      <a:defRPr kumimoji="1" sz="1400" kern="1200">
        <a:solidFill>
          <a:schemeClr val="tx1"/>
        </a:solidFill>
        <a:latin typeface="+mn-lt"/>
        <a:ea typeface="+mn-ea"/>
        <a:cs typeface="+mn-cs"/>
      </a:defRPr>
    </a:lvl5pPr>
    <a:lvl6pPr marL="2688209" algn="l" defTabSz="1075284" rtl="0" eaLnBrk="1" latinLnBrk="0" hangingPunct="1">
      <a:defRPr kumimoji="1" sz="1400" kern="1200">
        <a:solidFill>
          <a:schemeClr val="tx1"/>
        </a:solidFill>
        <a:latin typeface="+mn-lt"/>
        <a:ea typeface="+mn-ea"/>
        <a:cs typeface="+mn-cs"/>
      </a:defRPr>
    </a:lvl6pPr>
    <a:lvl7pPr marL="3225850" algn="l" defTabSz="1075284" rtl="0" eaLnBrk="1" latinLnBrk="0" hangingPunct="1">
      <a:defRPr kumimoji="1" sz="1400" kern="1200">
        <a:solidFill>
          <a:schemeClr val="tx1"/>
        </a:solidFill>
        <a:latin typeface="+mn-lt"/>
        <a:ea typeface="+mn-ea"/>
        <a:cs typeface="+mn-cs"/>
      </a:defRPr>
    </a:lvl7pPr>
    <a:lvl8pPr marL="3763493" algn="l" defTabSz="1075284" rtl="0" eaLnBrk="1" latinLnBrk="0" hangingPunct="1">
      <a:defRPr kumimoji="1" sz="1400" kern="1200">
        <a:solidFill>
          <a:schemeClr val="tx1"/>
        </a:solidFill>
        <a:latin typeface="+mn-lt"/>
        <a:ea typeface="+mn-ea"/>
        <a:cs typeface="+mn-cs"/>
      </a:defRPr>
    </a:lvl8pPr>
    <a:lvl9pPr marL="4301135" algn="l" defTabSz="1075284" rtl="0" eaLnBrk="1" latinLnBrk="0" hangingPunct="1">
      <a:defRPr kumimoji="1"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0200" y="1571308"/>
            <a:ext cx="9601200" cy="3342640"/>
          </a:xfrm>
          <a:noFill/>
        </p:spPr>
        <p:style>
          <a:lnRef idx="1">
            <a:schemeClr val="accent1"/>
          </a:lnRef>
          <a:fillRef idx="2">
            <a:schemeClr val="accent1"/>
          </a:fillRef>
          <a:effectRef idx="1">
            <a:schemeClr val="accent1"/>
          </a:effectRef>
          <a:fontRef idx="none"/>
        </p:style>
        <p:txBody>
          <a:bodyPr anchor="b"/>
          <a:lstStyle>
            <a:lvl1pPr algn="ctr">
              <a:defRPr sz="71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600200" y="5042853"/>
            <a:ext cx="9601200" cy="2318067"/>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7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22682" y="155577"/>
            <a:ext cx="12556236" cy="1067689"/>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122682" y="1393954"/>
            <a:ext cx="12556236" cy="7253796"/>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1126724" y="482062"/>
            <a:ext cx="1552194" cy="8136573"/>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0" y="511175"/>
            <a:ext cx="10892028" cy="813657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30977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91820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2882948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2719817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2552803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3074391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2995296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356268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8016" y="41785"/>
            <a:ext cx="12566904" cy="1039241"/>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880110" y="1351282"/>
            <a:ext cx="11041380" cy="7296468"/>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2764649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2334904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3115831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325751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3475498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21780490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18993957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1889818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1006388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2020/2/28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a:t>マスター サブタイトルの書式設定</a:t>
            </a:r>
          </a:p>
        </p:txBody>
      </p:sp>
    </p:spTree>
    <p:extLst>
      <p:ext uri="{BB962C8B-B14F-4D97-AF65-F5344CB8AC3E}">
        <p14:creationId xmlns:p14="http://schemas.microsoft.com/office/powerpoint/2010/main" val="111509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73443" y="2393635"/>
            <a:ext cx="11041380" cy="3993832"/>
          </a:xfrm>
          <a:noFill/>
        </p:spPr>
        <p:style>
          <a:lnRef idx="1">
            <a:schemeClr val="accent1"/>
          </a:lnRef>
          <a:fillRef idx="2">
            <a:schemeClr val="accent1"/>
          </a:fillRef>
          <a:effectRef idx="1">
            <a:schemeClr val="accent1"/>
          </a:effectRef>
          <a:fontRef idx="none"/>
        </p:style>
        <p:txBody>
          <a:bodyPr anchor="b"/>
          <a:lstStyle>
            <a:lvl1pPr>
              <a:defRPr sz="71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73443" y="6425250"/>
            <a:ext cx="11041380" cy="2100262"/>
          </a:xfrm>
          <a:noFill/>
        </p:spPr>
        <p:style>
          <a:lnRef idx="1">
            <a:schemeClr val="accent1"/>
          </a:lnRef>
          <a:fillRef idx="2">
            <a:schemeClr val="accent1"/>
          </a:fillRef>
          <a:effectRef idx="1">
            <a:schemeClr val="accent1"/>
          </a:effectRef>
          <a:fontRef idx="none"/>
        </p:style>
        <p:txBody>
          <a:bodyPr>
            <a:normAutofit/>
          </a:bodyPr>
          <a:lstStyle>
            <a:lvl1pPr marL="0" indent="0">
              <a:buNone/>
              <a:defRPr sz="4700">
                <a:solidFill>
                  <a:schemeClr val="tx1">
                    <a:tint val="75000"/>
                  </a:schemeClr>
                </a:solidFill>
                <a:latin typeface="Meiryo UI" panose="020B0604030504040204" pitchFamily="50" charset="-128"/>
                <a:ea typeface="Meiryo UI" panose="020B0604030504040204" pitchFamily="50" charset="-128"/>
              </a:defRPr>
            </a:lvl1pPr>
            <a:lvl2pPr marL="537641" indent="0">
              <a:buNone/>
              <a:defRPr sz="2400">
                <a:solidFill>
                  <a:schemeClr val="tx1">
                    <a:tint val="75000"/>
                  </a:schemeClr>
                </a:solidFill>
              </a:defRPr>
            </a:lvl2pPr>
            <a:lvl3pPr marL="1075284" indent="0">
              <a:buNone/>
              <a:defRPr sz="2100">
                <a:solidFill>
                  <a:schemeClr val="tx1">
                    <a:tint val="75000"/>
                  </a:schemeClr>
                </a:solidFill>
              </a:defRPr>
            </a:lvl3pPr>
            <a:lvl4pPr marL="1612926" indent="0">
              <a:buNone/>
              <a:defRPr sz="1900">
                <a:solidFill>
                  <a:schemeClr val="tx1">
                    <a:tint val="75000"/>
                  </a:schemeClr>
                </a:solidFill>
              </a:defRPr>
            </a:lvl4pPr>
            <a:lvl5pPr marL="2150568" indent="0">
              <a:buNone/>
              <a:defRPr sz="1900">
                <a:solidFill>
                  <a:schemeClr val="tx1">
                    <a:tint val="75000"/>
                  </a:schemeClr>
                </a:solidFill>
              </a:defRPr>
            </a:lvl5pPr>
            <a:lvl6pPr marL="2688209" indent="0">
              <a:buNone/>
              <a:defRPr sz="1900">
                <a:solidFill>
                  <a:schemeClr val="tx1">
                    <a:tint val="75000"/>
                  </a:schemeClr>
                </a:solidFill>
              </a:defRPr>
            </a:lvl6pPr>
            <a:lvl7pPr marL="3225850" indent="0">
              <a:buNone/>
              <a:defRPr sz="1900">
                <a:solidFill>
                  <a:schemeClr val="tx1">
                    <a:tint val="75000"/>
                  </a:schemeClr>
                </a:solidFill>
              </a:defRPr>
            </a:lvl7pPr>
            <a:lvl8pPr marL="3763493" indent="0">
              <a:buNone/>
              <a:defRPr sz="1900">
                <a:solidFill>
                  <a:schemeClr val="tx1">
                    <a:tint val="75000"/>
                  </a:schemeClr>
                </a:solidFill>
              </a:defRPr>
            </a:lvl8pPr>
            <a:lvl9pPr marL="4301135" indent="0">
              <a:buNone/>
              <a:defRPr sz="1900">
                <a:solidFill>
                  <a:schemeClr val="tx1">
                    <a:tint val="75000"/>
                  </a:schemeClr>
                </a:solidFill>
              </a:defRPr>
            </a:lvl9pPr>
          </a:lstStyle>
          <a:p>
            <a:pPr lvl="0"/>
            <a:r>
              <a:rPr kumimoji="1" lang="ja-JP" altLang="en-US" dirty="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0688" y="127129"/>
            <a:ext cx="12449556" cy="98234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170688" y="1360614"/>
            <a:ext cx="6150102" cy="7287134"/>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6480810" y="1360614"/>
            <a:ext cx="6139434" cy="7287134"/>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88036" y="146687"/>
            <a:ext cx="12374880" cy="962787"/>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88038" y="1221045"/>
            <a:ext cx="6007750" cy="1153477"/>
          </a:xfrm>
        </p:spPr>
        <p:txBody>
          <a:bodyPr anchor="b"/>
          <a:lstStyle>
            <a:lvl1pPr marL="0" indent="0">
              <a:buNone/>
              <a:defRPr sz="2800" b="1">
                <a:latin typeface="Meiryo UI" panose="020B0604030504040204" pitchFamily="50" charset="-128"/>
                <a:ea typeface="Meiryo UI" panose="020B0604030504040204" pitchFamily="50" charset="-128"/>
              </a:defRPr>
            </a:lvl1pPr>
            <a:lvl2pPr marL="537641" indent="0">
              <a:buNone/>
              <a:defRPr sz="2400" b="1"/>
            </a:lvl2pPr>
            <a:lvl3pPr marL="1075284" indent="0">
              <a:buNone/>
              <a:defRPr sz="2100" b="1"/>
            </a:lvl3pPr>
            <a:lvl4pPr marL="1612926" indent="0">
              <a:buNone/>
              <a:defRPr sz="1900" b="1"/>
            </a:lvl4pPr>
            <a:lvl5pPr marL="2150568" indent="0">
              <a:buNone/>
              <a:defRPr sz="1900" b="1"/>
            </a:lvl5pPr>
            <a:lvl6pPr marL="2688209" indent="0">
              <a:buNone/>
              <a:defRPr sz="1900" b="1"/>
            </a:lvl6pPr>
            <a:lvl7pPr marL="3225850" indent="0">
              <a:buNone/>
              <a:defRPr sz="1900" b="1"/>
            </a:lvl7pPr>
            <a:lvl8pPr marL="3763493" indent="0">
              <a:buNone/>
              <a:defRPr sz="1900" b="1"/>
            </a:lvl8pPr>
            <a:lvl9pPr marL="4301135" indent="0">
              <a:buNone/>
              <a:defRPr sz="19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288036" y="2486094"/>
            <a:ext cx="6009418" cy="617943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6400800" y="1208152"/>
            <a:ext cx="6262116" cy="1153477"/>
          </a:xfrm>
        </p:spPr>
        <p:txBody>
          <a:bodyPr anchor="b"/>
          <a:lstStyle>
            <a:lvl1pPr marL="0" indent="0">
              <a:buNone/>
              <a:defRPr sz="2800" b="1">
                <a:latin typeface="Meiryo UI" panose="020B0604030504040204" pitchFamily="50" charset="-128"/>
                <a:ea typeface="Meiryo UI" panose="020B0604030504040204" pitchFamily="50" charset="-128"/>
              </a:defRPr>
            </a:lvl1pPr>
            <a:lvl2pPr marL="537641" indent="0">
              <a:buNone/>
              <a:defRPr sz="2400" b="1"/>
            </a:lvl2pPr>
            <a:lvl3pPr marL="1075284" indent="0">
              <a:buNone/>
              <a:defRPr sz="2100" b="1"/>
            </a:lvl3pPr>
            <a:lvl4pPr marL="1612926" indent="0">
              <a:buNone/>
              <a:defRPr sz="1900" b="1"/>
            </a:lvl4pPr>
            <a:lvl5pPr marL="2150568" indent="0">
              <a:buNone/>
              <a:defRPr sz="1900" b="1"/>
            </a:lvl5pPr>
            <a:lvl6pPr marL="2688209" indent="0">
              <a:buNone/>
              <a:defRPr sz="1900" b="1"/>
            </a:lvl6pPr>
            <a:lvl7pPr marL="3225850" indent="0">
              <a:buNone/>
              <a:defRPr sz="1900" b="1"/>
            </a:lvl7pPr>
            <a:lvl8pPr marL="3763493" indent="0">
              <a:buNone/>
              <a:defRPr sz="1900" b="1"/>
            </a:lvl8pPr>
            <a:lvl9pPr marL="4301135" indent="0">
              <a:buNone/>
              <a:defRPr sz="19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6480810" y="2486094"/>
            <a:ext cx="6182106" cy="617943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5344" y="48454"/>
            <a:ext cx="12630912" cy="975677"/>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8018" y="113792"/>
            <a:ext cx="4880943" cy="2240280"/>
          </a:xfrm>
        </p:spPr>
        <p:txBody>
          <a:bodyPr anchor="b"/>
          <a:lstStyle>
            <a:lvl1pPr>
              <a:defRPr sz="38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5442347" y="113793"/>
            <a:ext cx="7145893" cy="8091678"/>
          </a:xfrm>
        </p:spPr>
        <p:txBody>
          <a:bodyPr/>
          <a:lstStyle>
            <a:lvl1pPr>
              <a:defRPr sz="3800">
                <a:latin typeface="Meiryo UI" panose="020B0604030504040204" pitchFamily="50" charset="-128"/>
                <a:ea typeface="Meiryo UI" panose="020B0604030504040204" pitchFamily="50" charset="-128"/>
              </a:defRPr>
            </a:lvl1pPr>
            <a:lvl2pPr>
              <a:defRPr sz="3300">
                <a:latin typeface="Meiryo UI" panose="020B0604030504040204" pitchFamily="50" charset="-128"/>
                <a:ea typeface="Meiryo UI" panose="020B0604030504040204" pitchFamily="50" charset="-128"/>
              </a:defRPr>
            </a:lvl2pPr>
            <a:lvl3pPr>
              <a:defRPr sz="2800">
                <a:latin typeface="Meiryo UI" panose="020B0604030504040204" pitchFamily="50" charset="-128"/>
                <a:ea typeface="Meiryo UI" panose="020B0604030504040204" pitchFamily="50" charset="-128"/>
              </a:defRPr>
            </a:lvl3pPr>
            <a:lvl4pPr>
              <a:defRPr sz="2400">
                <a:latin typeface="Meiryo UI" panose="020B0604030504040204" pitchFamily="50" charset="-128"/>
                <a:ea typeface="Meiryo UI" panose="020B0604030504040204" pitchFamily="50" charset="-128"/>
              </a:defRPr>
            </a:lvl4pPr>
            <a:lvl5pPr>
              <a:defRPr sz="2400">
                <a:latin typeface="Meiryo UI" panose="020B0604030504040204" pitchFamily="50" charset="-128"/>
                <a:ea typeface="Meiryo UI" panose="020B0604030504040204" pitchFamily="50" charset="-128"/>
              </a:defRPr>
            </a:lvl5pPr>
            <a:lvl6pPr>
              <a:defRPr sz="2400"/>
            </a:lvl6pPr>
            <a:lvl7pPr>
              <a:defRPr sz="2400"/>
            </a:lvl7pPr>
            <a:lvl8pPr>
              <a:defRPr sz="2400"/>
            </a:lvl8pPr>
            <a:lvl9pPr>
              <a:defRPr sz="24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128018" y="2880360"/>
            <a:ext cx="4882610" cy="5336223"/>
          </a:xfrm>
        </p:spPr>
        <p:txBody>
          <a:bodyPr/>
          <a:lstStyle>
            <a:lvl1pPr marL="0" indent="0">
              <a:buNone/>
              <a:defRPr sz="1900">
                <a:latin typeface="Meiryo UI" panose="020B0604030504040204" pitchFamily="50" charset="-128"/>
                <a:ea typeface="Meiryo UI" panose="020B0604030504040204" pitchFamily="50" charset="-128"/>
              </a:defRPr>
            </a:lvl1pPr>
            <a:lvl2pPr marL="537641" indent="0">
              <a:buNone/>
              <a:defRPr sz="1600"/>
            </a:lvl2pPr>
            <a:lvl3pPr marL="1075284" indent="0">
              <a:buNone/>
              <a:defRPr sz="1400"/>
            </a:lvl3pPr>
            <a:lvl4pPr marL="1612926" indent="0">
              <a:buNone/>
              <a:defRPr sz="1200"/>
            </a:lvl4pPr>
            <a:lvl5pPr marL="2150568" indent="0">
              <a:buNone/>
              <a:defRPr sz="1200"/>
            </a:lvl5pPr>
            <a:lvl6pPr marL="2688209" indent="0">
              <a:buNone/>
              <a:defRPr sz="1200"/>
            </a:lvl6pPr>
            <a:lvl7pPr marL="3225850" indent="0">
              <a:buNone/>
              <a:defRPr sz="1200"/>
            </a:lvl7pPr>
            <a:lvl8pPr marL="3763493" indent="0">
              <a:buNone/>
              <a:defRPr sz="1200"/>
            </a:lvl8pPr>
            <a:lvl9pPr marL="4301135" indent="0">
              <a:buNone/>
              <a:defRPr sz="12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60022" y="113792"/>
            <a:ext cx="4850606" cy="1621536"/>
          </a:xfrm>
        </p:spPr>
        <p:txBody>
          <a:bodyPr anchor="b"/>
          <a:lstStyle>
            <a:lvl1pPr>
              <a:defRPr sz="38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図プレースホルダー 2"/>
          <p:cNvSpPr>
            <a:spLocks noGrp="1"/>
          </p:cNvSpPr>
          <p:nvPr>
            <p:ph type="pic" idx="1"/>
          </p:nvPr>
        </p:nvSpPr>
        <p:spPr>
          <a:xfrm>
            <a:off x="5442347" y="113793"/>
            <a:ext cx="7209901" cy="8091678"/>
          </a:xfrm>
        </p:spPr>
        <p:txBody>
          <a:bodyPr/>
          <a:lstStyle>
            <a:lvl1pPr marL="0" indent="0">
              <a:buNone/>
              <a:defRPr sz="3800">
                <a:latin typeface="Meiryo UI" panose="020B0604030504040204" pitchFamily="50" charset="-128"/>
                <a:ea typeface="Meiryo UI" panose="020B0604030504040204" pitchFamily="50" charset="-128"/>
              </a:defRPr>
            </a:lvl1pPr>
            <a:lvl2pPr marL="537641" indent="0">
              <a:buNone/>
              <a:defRPr sz="3300"/>
            </a:lvl2pPr>
            <a:lvl3pPr marL="1075284" indent="0">
              <a:buNone/>
              <a:defRPr sz="2800"/>
            </a:lvl3pPr>
            <a:lvl4pPr marL="1612926" indent="0">
              <a:buNone/>
              <a:defRPr sz="2400"/>
            </a:lvl4pPr>
            <a:lvl5pPr marL="2150568" indent="0">
              <a:buNone/>
              <a:defRPr sz="2400"/>
            </a:lvl5pPr>
            <a:lvl6pPr marL="2688209" indent="0">
              <a:buNone/>
              <a:defRPr sz="2400"/>
            </a:lvl6pPr>
            <a:lvl7pPr marL="3225850" indent="0">
              <a:buNone/>
              <a:defRPr sz="2400"/>
            </a:lvl7pPr>
            <a:lvl8pPr marL="3763493" indent="0">
              <a:buNone/>
              <a:defRPr sz="2400"/>
            </a:lvl8pPr>
            <a:lvl9pPr marL="4301135" indent="0">
              <a:buNone/>
              <a:defRPr sz="2400"/>
            </a:lvl9pPr>
          </a:lstStyle>
          <a:p>
            <a:endParaRPr kumimoji="1" lang="ja-JP" altLang="en-US"/>
          </a:p>
        </p:txBody>
      </p:sp>
      <p:sp>
        <p:nvSpPr>
          <p:cNvPr id="4" name="テキスト プレースホルダー 3"/>
          <p:cNvSpPr>
            <a:spLocks noGrp="1"/>
          </p:cNvSpPr>
          <p:nvPr>
            <p:ph type="body" sz="half" idx="2"/>
          </p:nvPr>
        </p:nvSpPr>
        <p:spPr>
          <a:xfrm>
            <a:off x="160022" y="1934464"/>
            <a:ext cx="4850606" cy="6282119"/>
          </a:xfrm>
        </p:spPr>
        <p:txBody>
          <a:bodyPr/>
          <a:lstStyle>
            <a:lvl1pPr marL="0" indent="0">
              <a:buNone/>
              <a:defRPr sz="1900">
                <a:latin typeface="Meiryo UI" panose="020B0604030504040204" pitchFamily="50" charset="-128"/>
                <a:ea typeface="Meiryo UI" panose="020B0604030504040204" pitchFamily="50" charset="-128"/>
              </a:defRPr>
            </a:lvl1pPr>
            <a:lvl2pPr marL="537641" indent="0">
              <a:buNone/>
              <a:defRPr sz="1600"/>
            </a:lvl2pPr>
            <a:lvl3pPr marL="1075284" indent="0">
              <a:buNone/>
              <a:defRPr sz="1400"/>
            </a:lvl3pPr>
            <a:lvl4pPr marL="1612926" indent="0">
              <a:buNone/>
              <a:defRPr sz="1200"/>
            </a:lvl4pPr>
            <a:lvl5pPr marL="2150568" indent="0">
              <a:buNone/>
              <a:defRPr sz="1200"/>
            </a:lvl5pPr>
            <a:lvl6pPr marL="2688209" indent="0">
              <a:buNone/>
              <a:defRPr sz="1200"/>
            </a:lvl6pPr>
            <a:lvl7pPr marL="3225850" indent="0">
              <a:buNone/>
              <a:defRPr sz="1200"/>
            </a:lvl7pPr>
            <a:lvl8pPr marL="3763493" indent="0">
              <a:buNone/>
              <a:defRPr sz="1200"/>
            </a:lvl8pPr>
            <a:lvl9pPr marL="4301135" indent="0">
              <a:buNone/>
              <a:defRPr sz="12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60020" y="141353"/>
            <a:ext cx="12438888" cy="1053465"/>
          </a:xfrm>
          <a:prstGeom prst="rect">
            <a:avLst/>
          </a:prstGeom>
        </p:spPr>
        <p:txBody>
          <a:bodyPr vert="horz" lIns="107528" tIns="53764" rIns="107528" bIns="53764"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60020" y="1379730"/>
            <a:ext cx="12438888" cy="7268020"/>
          </a:xfrm>
          <a:prstGeom prst="rect">
            <a:avLst/>
          </a:prstGeom>
        </p:spPr>
        <p:txBody>
          <a:bodyPr vert="horz" lIns="107528" tIns="53764" rIns="107528" bIns="53764"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80110" y="8898892"/>
            <a:ext cx="2880360" cy="511175"/>
          </a:xfrm>
          <a:prstGeom prst="rect">
            <a:avLst/>
          </a:prstGeom>
        </p:spPr>
        <p:txBody>
          <a:bodyPr vert="horz" lIns="107528" tIns="53764" rIns="107528" bIns="53764" rtlCol="0" anchor="ctr"/>
          <a:lstStyle>
            <a:lvl1pPr algn="l">
              <a:defRPr sz="14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2020/2/28</a:t>
            </a:fld>
            <a:endParaRPr lang="ja-JP" altLang="en-US"/>
          </a:p>
        </p:txBody>
      </p:sp>
      <p:sp>
        <p:nvSpPr>
          <p:cNvPr id="5" name="フッター プレースホルダー 4"/>
          <p:cNvSpPr>
            <a:spLocks noGrp="1"/>
          </p:cNvSpPr>
          <p:nvPr>
            <p:ph type="ftr" sz="quarter" idx="3"/>
          </p:nvPr>
        </p:nvSpPr>
        <p:spPr>
          <a:xfrm>
            <a:off x="4240530" y="8898892"/>
            <a:ext cx="4320540" cy="511175"/>
          </a:xfrm>
          <a:prstGeom prst="rect">
            <a:avLst/>
          </a:prstGeom>
        </p:spPr>
        <p:txBody>
          <a:bodyPr vert="horz" lIns="107528" tIns="53764" rIns="107528" bIns="53764" rtlCol="0" anchor="ctr"/>
          <a:lstStyle>
            <a:lvl1pPr algn="ctr">
              <a:defRPr sz="14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9041130" y="8898892"/>
            <a:ext cx="2880360" cy="511175"/>
          </a:xfrm>
          <a:prstGeom prst="rect">
            <a:avLst/>
          </a:prstGeom>
        </p:spPr>
        <p:txBody>
          <a:bodyPr vert="horz" lIns="107528" tIns="53764" rIns="107528" bIns="53764" rtlCol="0" anchor="ctr"/>
          <a:lstStyle>
            <a:lvl1pPr algn="r">
              <a:defRPr sz="14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Lst>
  <p:txStyles>
    <p:titleStyle>
      <a:lvl1pPr algn="l" defTabSz="1075284" rtl="0" eaLnBrk="1" latinLnBrk="0" hangingPunct="1">
        <a:lnSpc>
          <a:spcPct val="90000"/>
        </a:lnSpc>
        <a:spcBef>
          <a:spcPct val="0"/>
        </a:spcBef>
        <a:buNone/>
        <a:defRPr kumimoji="1" sz="5200" kern="1200">
          <a:solidFill>
            <a:schemeClr val="tx1"/>
          </a:solidFill>
          <a:latin typeface="Meiryo UI" panose="020B0604030504040204" pitchFamily="50" charset="-128"/>
          <a:ea typeface="Meiryo UI" panose="020B0604030504040204" pitchFamily="50" charset="-128"/>
          <a:cs typeface="+mj-cs"/>
        </a:defRPr>
      </a:lvl1pPr>
    </p:titleStyle>
    <p:bodyStyle>
      <a:lvl1pPr marL="268822" indent="-268822" algn="l" defTabSz="1075284" rtl="0" eaLnBrk="1" latinLnBrk="0" hangingPunct="1">
        <a:lnSpc>
          <a:spcPct val="90000"/>
        </a:lnSpc>
        <a:spcBef>
          <a:spcPts val="1176"/>
        </a:spcBef>
        <a:buFont typeface="Arial" panose="020B0604020202020204" pitchFamily="34" charset="0"/>
        <a:buChar char="•"/>
        <a:defRPr kumimoji="1" sz="3300" kern="1200">
          <a:solidFill>
            <a:schemeClr val="tx1"/>
          </a:solidFill>
          <a:latin typeface="Meiryo UI" panose="020B0604030504040204" pitchFamily="50" charset="-128"/>
          <a:ea typeface="Meiryo UI" panose="020B0604030504040204" pitchFamily="50" charset="-128"/>
          <a:cs typeface="+mn-cs"/>
        </a:defRPr>
      </a:lvl1pPr>
      <a:lvl2pPr marL="806463" indent="-268822" algn="l" defTabSz="1075284" rtl="0" eaLnBrk="1" latinLnBrk="0" hangingPunct="1">
        <a:lnSpc>
          <a:spcPct val="90000"/>
        </a:lnSpc>
        <a:spcBef>
          <a:spcPts val="588"/>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2pPr>
      <a:lvl3pPr marL="1344104" indent="-268822" algn="l" defTabSz="1075284" rtl="0" eaLnBrk="1" latinLnBrk="0" hangingPunct="1">
        <a:lnSpc>
          <a:spcPct val="90000"/>
        </a:lnSpc>
        <a:spcBef>
          <a:spcPts val="588"/>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3pPr>
      <a:lvl4pPr marL="1881746"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eiryo UI" panose="020B0604030504040204" pitchFamily="50" charset="-128"/>
          <a:ea typeface="Meiryo UI" panose="020B0604030504040204" pitchFamily="50" charset="-128"/>
          <a:cs typeface="+mn-cs"/>
        </a:defRPr>
      </a:lvl4pPr>
      <a:lvl5pPr marL="2419388"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eiryo UI" panose="020B0604030504040204" pitchFamily="50" charset="-128"/>
          <a:ea typeface="Meiryo UI" panose="020B0604030504040204" pitchFamily="50" charset="-128"/>
          <a:cs typeface="+mn-cs"/>
        </a:defRPr>
      </a:lvl5pPr>
      <a:lvl6pPr marL="2957031"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n-lt"/>
          <a:ea typeface="+mn-ea"/>
          <a:cs typeface="+mn-cs"/>
        </a:defRPr>
      </a:lvl6pPr>
      <a:lvl7pPr marL="3494672"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n-lt"/>
          <a:ea typeface="+mn-ea"/>
          <a:cs typeface="+mn-cs"/>
        </a:defRPr>
      </a:lvl7pPr>
      <a:lvl8pPr marL="4032313"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n-lt"/>
          <a:ea typeface="+mn-ea"/>
          <a:cs typeface="+mn-cs"/>
        </a:defRPr>
      </a:lvl8pPr>
      <a:lvl9pPr marL="4569955"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n-lt"/>
          <a:ea typeface="+mn-ea"/>
          <a:cs typeface="+mn-cs"/>
        </a:defRPr>
      </a:lvl9pPr>
    </p:bodyStyle>
    <p:otherStyle>
      <a:defPPr>
        <a:defRPr lang="ja-JP"/>
      </a:defPPr>
      <a:lvl1pPr marL="0" algn="l" defTabSz="1075284" rtl="0" eaLnBrk="1" latinLnBrk="0" hangingPunct="1">
        <a:defRPr kumimoji="1" sz="2100" kern="1200">
          <a:solidFill>
            <a:schemeClr val="tx1"/>
          </a:solidFill>
          <a:latin typeface="+mn-lt"/>
          <a:ea typeface="+mn-ea"/>
          <a:cs typeface="+mn-cs"/>
        </a:defRPr>
      </a:lvl1pPr>
      <a:lvl2pPr marL="537641" algn="l" defTabSz="1075284" rtl="0" eaLnBrk="1" latinLnBrk="0" hangingPunct="1">
        <a:defRPr kumimoji="1" sz="2100" kern="1200">
          <a:solidFill>
            <a:schemeClr val="tx1"/>
          </a:solidFill>
          <a:latin typeface="+mn-lt"/>
          <a:ea typeface="+mn-ea"/>
          <a:cs typeface="+mn-cs"/>
        </a:defRPr>
      </a:lvl2pPr>
      <a:lvl3pPr marL="1075284" algn="l" defTabSz="1075284" rtl="0" eaLnBrk="1" latinLnBrk="0" hangingPunct="1">
        <a:defRPr kumimoji="1" sz="2100" kern="1200">
          <a:solidFill>
            <a:schemeClr val="tx1"/>
          </a:solidFill>
          <a:latin typeface="+mn-lt"/>
          <a:ea typeface="+mn-ea"/>
          <a:cs typeface="+mn-cs"/>
        </a:defRPr>
      </a:lvl3pPr>
      <a:lvl4pPr marL="1612926" algn="l" defTabSz="1075284" rtl="0" eaLnBrk="1" latinLnBrk="0" hangingPunct="1">
        <a:defRPr kumimoji="1" sz="2100" kern="1200">
          <a:solidFill>
            <a:schemeClr val="tx1"/>
          </a:solidFill>
          <a:latin typeface="+mn-lt"/>
          <a:ea typeface="+mn-ea"/>
          <a:cs typeface="+mn-cs"/>
        </a:defRPr>
      </a:lvl4pPr>
      <a:lvl5pPr marL="2150568" algn="l" defTabSz="1075284" rtl="0" eaLnBrk="1" latinLnBrk="0" hangingPunct="1">
        <a:defRPr kumimoji="1" sz="2100" kern="1200">
          <a:solidFill>
            <a:schemeClr val="tx1"/>
          </a:solidFill>
          <a:latin typeface="+mn-lt"/>
          <a:ea typeface="+mn-ea"/>
          <a:cs typeface="+mn-cs"/>
        </a:defRPr>
      </a:lvl5pPr>
      <a:lvl6pPr marL="2688209" algn="l" defTabSz="1075284" rtl="0" eaLnBrk="1" latinLnBrk="0" hangingPunct="1">
        <a:defRPr kumimoji="1" sz="2100" kern="1200">
          <a:solidFill>
            <a:schemeClr val="tx1"/>
          </a:solidFill>
          <a:latin typeface="+mn-lt"/>
          <a:ea typeface="+mn-ea"/>
          <a:cs typeface="+mn-cs"/>
        </a:defRPr>
      </a:lvl6pPr>
      <a:lvl7pPr marL="3225850" algn="l" defTabSz="1075284" rtl="0" eaLnBrk="1" latinLnBrk="0" hangingPunct="1">
        <a:defRPr kumimoji="1" sz="2100" kern="1200">
          <a:solidFill>
            <a:schemeClr val="tx1"/>
          </a:solidFill>
          <a:latin typeface="+mn-lt"/>
          <a:ea typeface="+mn-ea"/>
          <a:cs typeface="+mn-cs"/>
        </a:defRPr>
      </a:lvl7pPr>
      <a:lvl8pPr marL="3763493" algn="l" defTabSz="1075284" rtl="0" eaLnBrk="1" latinLnBrk="0" hangingPunct="1">
        <a:defRPr kumimoji="1" sz="2100" kern="1200">
          <a:solidFill>
            <a:schemeClr val="tx1"/>
          </a:solidFill>
          <a:latin typeface="+mn-lt"/>
          <a:ea typeface="+mn-ea"/>
          <a:cs typeface="+mn-cs"/>
        </a:defRPr>
      </a:lvl8pPr>
      <a:lvl9pPr marL="4301135" algn="l" defTabSz="1075284"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6.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customXml" Target="../ink/ink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9444" y="169275"/>
            <a:ext cx="10932563" cy="562247"/>
          </a:xfrm>
        </p:spPr>
        <p:txBody>
          <a:bodyPr>
            <a:normAutofit/>
          </a:bodyPr>
          <a:lstStyle/>
          <a:p>
            <a:r>
              <a:rPr lang="en-US" altLang="ja-JP" sz="2800" dirty="0">
                <a:cs typeface="Meiryo UI" panose="020B0604030504040204" pitchFamily="50" charset="-128"/>
              </a:rPr>
              <a:t>DAP34 </a:t>
            </a:r>
            <a:r>
              <a:rPr lang="ja-JP" altLang="en-US" sz="2800" dirty="0">
                <a:cs typeface="Meiryo UI" panose="020B0604030504040204" pitchFamily="50" charset="-128"/>
              </a:rPr>
              <a:t>次世代サービスの構築のために</a:t>
            </a:r>
            <a:endParaRPr kumimoji="1" lang="ja-JP" altLang="en-US" sz="2800" dirty="0">
              <a:cs typeface="Meiryo UI" panose="020B0604030504040204" pitchFamily="50" charset="-128"/>
            </a:endParaRPr>
          </a:p>
        </p:txBody>
      </p:sp>
      <p:sp>
        <p:nvSpPr>
          <p:cNvPr id="3" name="下リボン 2"/>
          <p:cNvSpPr/>
          <p:nvPr/>
        </p:nvSpPr>
        <p:spPr>
          <a:xfrm>
            <a:off x="10311344" y="475013"/>
            <a:ext cx="1880656" cy="1314638"/>
          </a:xfrm>
          <a:prstGeom prst="ribbon">
            <a:avLst>
              <a:gd name="adj1" fmla="val 16667"/>
              <a:gd name="adj2" fmla="val 75000"/>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目指すところ</a:t>
            </a:r>
          </a:p>
        </p:txBody>
      </p:sp>
      <p:sp>
        <p:nvSpPr>
          <p:cNvPr id="4" name="タイトル 1"/>
          <p:cNvSpPr txBox="1">
            <a:spLocks/>
          </p:cNvSpPr>
          <p:nvPr/>
        </p:nvSpPr>
        <p:spPr>
          <a:xfrm>
            <a:off x="81280" y="34610"/>
            <a:ext cx="12029440" cy="696912"/>
          </a:xfrm>
          <a:prstGeom prst="rect">
            <a:avLst/>
          </a:prstGeom>
        </p:spPr>
        <p:txBody>
          <a:bodyPr vert="horz" lIns="107528" tIns="53764" rIns="107528" bIns="53764" rtlCol="0" anchor="ctr">
            <a:normAutofit fontScale="92500" lnSpcReduction="10000"/>
          </a:bodyPr>
          <a:lstStyle>
            <a:lvl1pPr algn="ctr" defTabSz="1075284" rtl="0" eaLnBrk="1" latinLnBrk="0" hangingPunct="1">
              <a:lnSpc>
                <a:spcPct val="90000"/>
              </a:lnSpc>
              <a:spcBef>
                <a:spcPct val="0"/>
              </a:spcBef>
              <a:buNone/>
              <a:defRPr kumimoji="1" sz="5200" kern="1200">
                <a:solidFill>
                  <a:schemeClr val="tx1"/>
                </a:solidFill>
                <a:latin typeface="Meiryo UI" panose="020B0604030504040204" pitchFamily="50" charset="-128"/>
                <a:ea typeface="Meiryo UI" panose="020B0604030504040204" pitchFamily="50" charset="-128"/>
                <a:cs typeface="+mj-cs"/>
              </a:defRPr>
            </a:lvl1pPr>
          </a:lstStyle>
          <a:p>
            <a:endParaRPr lang="ja-JP" altLang="en-US" dirty="0">
              <a:cs typeface="Meiryo UI" panose="020B0604030504040204" pitchFamily="50" charset="-128"/>
            </a:endParaRPr>
          </a:p>
        </p:txBody>
      </p:sp>
      <p:sp>
        <p:nvSpPr>
          <p:cNvPr id="5" name="正方形/長方形 4"/>
          <p:cNvSpPr/>
          <p:nvPr/>
        </p:nvSpPr>
        <p:spPr>
          <a:xfrm>
            <a:off x="94988" y="876651"/>
            <a:ext cx="4667016" cy="1378392"/>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デジタルアーカイブの歴史</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【DAX40-02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電子図書館サービスの始動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】【DAX40-03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電子図書館サービスから知識インフラの構築へ</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】【DAX40-05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「知の共有化」の実現を目指した構想</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【2013</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a:xfrm>
            <a:off x="306955" y="1386186"/>
            <a:ext cx="1217046" cy="23835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デジタルアーカイブの歩み</a:t>
            </a:r>
          </a:p>
        </p:txBody>
      </p:sp>
      <p:sp>
        <p:nvSpPr>
          <p:cNvPr id="7" name="角丸四角形 6"/>
          <p:cNvSpPr/>
          <p:nvPr/>
        </p:nvSpPr>
        <p:spPr>
          <a:xfrm>
            <a:off x="1701432" y="1321228"/>
            <a:ext cx="1305998" cy="238359"/>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デジタルアーカイブポータル</a:t>
            </a:r>
          </a:p>
        </p:txBody>
      </p:sp>
      <p:sp>
        <p:nvSpPr>
          <p:cNvPr id="8" name="角丸四角形 7"/>
          <p:cNvSpPr/>
          <p:nvPr/>
        </p:nvSpPr>
        <p:spPr>
          <a:xfrm>
            <a:off x="1701432" y="1678230"/>
            <a:ext cx="1051293" cy="238359"/>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a:t>
            </a:r>
          </a:p>
        </p:txBody>
      </p:sp>
      <p:sp>
        <p:nvSpPr>
          <p:cNvPr id="9" name="角丸四角形 8"/>
          <p:cNvSpPr/>
          <p:nvPr/>
        </p:nvSpPr>
        <p:spPr>
          <a:xfrm>
            <a:off x="3063762" y="1323210"/>
            <a:ext cx="1254341" cy="238359"/>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PORTA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NDLSearch</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3074735" y="1650342"/>
            <a:ext cx="1136904" cy="238359"/>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ひなぎく→知識インフラ</a:t>
            </a:r>
          </a:p>
        </p:txBody>
      </p:sp>
      <p:sp>
        <p:nvSpPr>
          <p:cNvPr id="11" name="正方形/長方形 10"/>
          <p:cNvSpPr/>
          <p:nvPr/>
        </p:nvSpPr>
        <p:spPr>
          <a:xfrm>
            <a:off x="5058128" y="848798"/>
            <a:ext cx="2983545" cy="127382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次世代サービスの想定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【DAX40-04 ICT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の急速な発展と図書館を取り巻くサービスの変革</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】DAX40-05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「知の共有化」の実現を目指した構想</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【2013</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】】DAX40-07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課題テーマ</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今後の図書館サービスシステムの構築を考える</a:t>
            </a:r>
          </a:p>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a:xfrm>
            <a:off x="5263992" y="1483285"/>
            <a:ext cx="1015291" cy="238359"/>
          </a:xfrm>
          <a:prstGeom prst="roundRect">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次世代サービス</a:t>
            </a:r>
          </a:p>
        </p:txBody>
      </p:sp>
      <p:sp>
        <p:nvSpPr>
          <p:cNvPr id="13" name="角丸四角形 12"/>
          <p:cNvSpPr/>
          <p:nvPr/>
        </p:nvSpPr>
        <p:spPr>
          <a:xfrm>
            <a:off x="5301186" y="1799157"/>
            <a:ext cx="941091"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サービスイメージ</a:t>
            </a:r>
          </a:p>
        </p:txBody>
      </p:sp>
      <p:sp>
        <p:nvSpPr>
          <p:cNvPr id="14" name="角丸四角形 13"/>
          <p:cNvSpPr/>
          <p:nvPr/>
        </p:nvSpPr>
        <p:spPr>
          <a:xfrm>
            <a:off x="6454980" y="1808528"/>
            <a:ext cx="924037"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必要な機能</a:t>
            </a:r>
          </a:p>
        </p:txBody>
      </p:sp>
      <p:sp>
        <p:nvSpPr>
          <p:cNvPr id="15" name="角丸四角形 14"/>
          <p:cNvSpPr/>
          <p:nvPr/>
        </p:nvSpPr>
        <p:spPr>
          <a:xfrm>
            <a:off x="6477161" y="1483285"/>
            <a:ext cx="1239156" cy="238359"/>
          </a:xfrm>
          <a:prstGeom prst="roundRect">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未来の図書館を作るとは</a:t>
            </a:r>
          </a:p>
        </p:txBody>
      </p:sp>
      <p:sp>
        <p:nvSpPr>
          <p:cNvPr id="16" name="正方形/長方形 15"/>
          <p:cNvSpPr/>
          <p:nvPr/>
        </p:nvSpPr>
        <p:spPr>
          <a:xfrm>
            <a:off x="8536353" y="837912"/>
            <a:ext cx="1626266" cy="975104"/>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年後に運用するシステムのイメージ</a:t>
            </a:r>
          </a:p>
        </p:txBody>
      </p:sp>
      <p:sp>
        <p:nvSpPr>
          <p:cNvPr id="17" name="角丸四角形 16"/>
          <p:cNvSpPr/>
          <p:nvPr/>
        </p:nvSpPr>
        <p:spPr>
          <a:xfrm>
            <a:off x="8719538" y="1322637"/>
            <a:ext cx="839448" cy="238359"/>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構築イメージ</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2460990" y="2729986"/>
            <a:ext cx="1486969" cy="1631291"/>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次産業革命</a:t>
            </a:r>
          </a:p>
        </p:txBody>
      </p:sp>
      <p:sp>
        <p:nvSpPr>
          <p:cNvPr id="19" name="角丸四角形 18"/>
          <p:cNvSpPr/>
          <p:nvPr/>
        </p:nvSpPr>
        <p:spPr>
          <a:xfrm>
            <a:off x="2589990" y="3079288"/>
            <a:ext cx="1010447" cy="238359"/>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Society5.0</a:t>
            </a:r>
          </a:p>
        </p:txBody>
      </p:sp>
      <p:sp>
        <p:nvSpPr>
          <p:cNvPr id="20" name="角丸四角形 19"/>
          <p:cNvSpPr/>
          <p:nvPr/>
        </p:nvSpPr>
        <p:spPr>
          <a:xfrm>
            <a:off x="2625244" y="3367475"/>
            <a:ext cx="1017079" cy="510774"/>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Digital Transformation</a:t>
            </a: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DX)</a:t>
            </a:r>
          </a:p>
        </p:txBody>
      </p:sp>
      <p:sp>
        <p:nvSpPr>
          <p:cNvPr id="21" name="正方形/長方形 20"/>
          <p:cNvSpPr/>
          <p:nvPr/>
        </p:nvSpPr>
        <p:spPr>
          <a:xfrm>
            <a:off x="4151928" y="2761560"/>
            <a:ext cx="1829381" cy="1691358"/>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時代のタスク</a:t>
            </a:r>
          </a:p>
        </p:txBody>
      </p:sp>
      <p:sp>
        <p:nvSpPr>
          <p:cNvPr id="22" name="角丸四角形 21"/>
          <p:cNvSpPr/>
          <p:nvPr/>
        </p:nvSpPr>
        <p:spPr>
          <a:xfrm>
            <a:off x="4239016" y="3037976"/>
            <a:ext cx="992758" cy="238359"/>
          </a:xfrm>
          <a:prstGeom prst="roundRect">
            <a:avLst/>
          </a:prstGeom>
        </p:spPr>
        <p:style>
          <a:lnRef idx="0">
            <a:schemeClr val="accent1"/>
          </a:lnRef>
          <a:fillRef idx="3">
            <a:schemeClr val="accent1"/>
          </a:fillRef>
          <a:effectRef idx="3">
            <a:schemeClr val="accent1"/>
          </a:effectRef>
          <a:fontRef idx="minor">
            <a:schemeClr val="lt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時代のタスク</a:t>
            </a:r>
          </a:p>
        </p:txBody>
      </p:sp>
      <p:sp>
        <p:nvSpPr>
          <p:cNvPr id="23" name="角丸四角形 22"/>
          <p:cNvSpPr/>
          <p:nvPr/>
        </p:nvSpPr>
        <p:spPr>
          <a:xfrm>
            <a:off x="4561265" y="3392501"/>
            <a:ext cx="970820" cy="240691"/>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業務・サービス</a:t>
            </a:r>
          </a:p>
        </p:txBody>
      </p:sp>
      <p:sp>
        <p:nvSpPr>
          <p:cNvPr id="24" name="角丸四角形 23"/>
          <p:cNvSpPr/>
          <p:nvPr/>
        </p:nvSpPr>
        <p:spPr>
          <a:xfrm>
            <a:off x="4568533" y="3742268"/>
            <a:ext cx="963552"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a:t>
            </a:r>
          </a:p>
        </p:txBody>
      </p:sp>
      <p:sp>
        <p:nvSpPr>
          <p:cNvPr id="25" name="角丸四角形 24"/>
          <p:cNvSpPr/>
          <p:nvPr/>
        </p:nvSpPr>
        <p:spPr>
          <a:xfrm>
            <a:off x="4568533" y="4060501"/>
            <a:ext cx="963552"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p:cNvSpPr/>
          <p:nvPr/>
        </p:nvSpPr>
        <p:spPr>
          <a:xfrm>
            <a:off x="8702074" y="1894461"/>
            <a:ext cx="3182577" cy="3131273"/>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Society5.0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時代に適用すべきと思われる技術、普及が見込まれるサービス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角丸四角形 26"/>
          <p:cNvSpPr/>
          <p:nvPr/>
        </p:nvSpPr>
        <p:spPr>
          <a:xfrm>
            <a:off x="10493882" y="4058061"/>
            <a:ext cx="1293068"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P2P/</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ブロックチェーン技術</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角丸四角形 27"/>
          <p:cNvSpPr/>
          <p:nvPr/>
        </p:nvSpPr>
        <p:spPr>
          <a:xfrm>
            <a:off x="9103663" y="3053116"/>
            <a:ext cx="1176243" cy="2435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RPA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IPA</a:t>
            </a:r>
          </a:p>
        </p:txBody>
      </p:sp>
      <p:sp>
        <p:nvSpPr>
          <p:cNvPr id="29" name="角丸四角形 28"/>
          <p:cNvSpPr/>
          <p:nvPr/>
        </p:nvSpPr>
        <p:spPr>
          <a:xfrm>
            <a:off x="8897373" y="4615279"/>
            <a:ext cx="1462648"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エッジコンピューティング</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角丸四角形 29"/>
          <p:cNvSpPr/>
          <p:nvPr/>
        </p:nvSpPr>
        <p:spPr>
          <a:xfrm>
            <a:off x="10543438" y="3606994"/>
            <a:ext cx="1143737"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データサイエンスツール</a:t>
            </a:r>
          </a:p>
        </p:txBody>
      </p:sp>
      <p:sp>
        <p:nvSpPr>
          <p:cNvPr id="31" name="角丸四角形 30"/>
          <p:cNvSpPr/>
          <p:nvPr/>
        </p:nvSpPr>
        <p:spPr>
          <a:xfrm>
            <a:off x="10626450" y="2522334"/>
            <a:ext cx="1060725"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CUI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GUI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NUI</a:t>
            </a:r>
          </a:p>
        </p:txBody>
      </p:sp>
      <p:sp>
        <p:nvSpPr>
          <p:cNvPr id="32" name="角丸四角形 31"/>
          <p:cNvSpPr/>
          <p:nvPr/>
        </p:nvSpPr>
        <p:spPr>
          <a:xfrm>
            <a:off x="8897373" y="4174163"/>
            <a:ext cx="1382533"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アシスタントデバイス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9066952" y="2628676"/>
            <a:ext cx="1248919"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エンタープライズ・チャット</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9103666" y="3474937"/>
            <a:ext cx="1256356" cy="510774"/>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iPaaS</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Integration Platform as a Service</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角丸四角形 34"/>
          <p:cNvSpPr/>
          <p:nvPr/>
        </p:nvSpPr>
        <p:spPr>
          <a:xfrm>
            <a:off x="10626450" y="3045154"/>
            <a:ext cx="673692"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VR</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AR</a:t>
            </a:r>
          </a:p>
        </p:txBody>
      </p:sp>
      <p:sp>
        <p:nvSpPr>
          <p:cNvPr id="36" name="角丸四角形 35"/>
          <p:cNvSpPr/>
          <p:nvPr/>
        </p:nvSpPr>
        <p:spPr>
          <a:xfrm>
            <a:off x="10591585" y="4529402"/>
            <a:ext cx="1293069" cy="3745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働き方改革ソリューションツール</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p:cNvSpPr/>
          <p:nvPr/>
        </p:nvSpPr>
        <p:spPr>
          <a:xfrm>
            <a:off x="6096000" y="2847612"/>
            <a:ext cx="2253309" cy="2661327"/>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構築・運用に必要な役割と、必要な技能・知識　</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DAX40-06-3</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6349337" y="3198467"/>
            <a:ext cx="1196091" cy="238359"/>
          </a:xfrm>
          <a:prstGeom prst="roundRect">
            <a:avLst/>
          </a:prstGeom>
        </p:spPr>
        <p:style>
          <a:lnRef idx="0">
            <a:schemeClr val="accent1"/>
          </a:lnRef>
          <a:fillRef idx="3">
            <a:schemeClr val="accent1"/>
          </a:fillRef>
          <a:effectRef idx="3">
            <a:schemeClr val="accent1"/>
          </a:effectRef>
          <a:fontRef idx="minor">
            <a:schemeClr val="lt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必要な役（タスク）</a:t>
            </a:r>
          </a:p>
        </p:txBody>
      </p:sp>
      <p:sp>
        <p:nvSpPr>
          <p:cNvPr id="39" name="角丸四角形 38"/>
          <p:cNvSpPr/>
          <p:nvPr/>
        </p:nvSpPr>
        <p:spPr>
          <a:xfrm>
            <a:off x="6936250" y="3498893"/>
            <a:ext cx="830665"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マネージャ</a:t>
            </a:r>
          </a:p>
        </p:txBody>
      </p:sp>
      <p:sp>
        <p:nvSpPr>
          <p:cNvPr id="40" name="角丸四角形 39"/>
          <p:cNvSpPr/>
          <p:nvPr/>
        </p:nvSpPr>
        <p:spPr>
          <a:xfrm>
            <a:off x="6936249" y="3749045"/>
            <a:ext cx="1105424" cy="374566"/>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データサイエンティスト</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・データアナリスト</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角丸四角形 40"/>
          <p:cNvSpPr/>
          <p:nvPr/>
        </p:nvSpPr>
        <p:spPr>
          <a:xfrm>
            <a:off x="6938972" y="4140541"/>
            <a:ext cx="1102701" cy="374566"/>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システムエンジニア</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・データエンジニア</a:t>
            </a:r>
          </a:p>
        </p:txBody>
      </p:sp>
      <p:sp>
        <p:nvSpPr>
          <p:cNvPr id="42" name="角丸四角形 41"/>
          <p:cNvSpPr/>
          <p:nvPr/>
        </p:nvSpPr>
        <p:spPr>
          <a:xfrm>
            <a:off x="6473846" y="4587223"/>
            <a:ext cx="1441429" cy="238359"/>
          </a:xfrm>
          <a:prstGeom prst="roundRect">
            <a:avLst/>
          </a:prstGeom>
        </p:spPr>
        <p:style>
          <a:lnRef idx="0">
            <a:schemeClr val="accent1"/>
          </a:lnRef>
          <a:fillRef idx="3">
            <a:schemeClr val="accent1"/>
          </a:fillRef>
          <a:effectRef idx="3">
            <a:schemeClr val="accent1"/>
          </a:effectRef>
          <a:fontRef idx="minor">
            <a:schemeClr val="lt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必要な技能、知識（スキル）</a:t>
            </a:r>
          </a:p>
        </p:txBody>
      </p:sp>
      <p:sp>
        <p:nvSpPr>
          <p:cNvPr id="43" name="正方形/長方形 42"/>
          <p:cNvSpPr/>
          <p:nvPr/>
        </p:nvSpPr>
        <p:spPr>
          <a:xfrm>
            <a:off x="165580" y="4412657"/>
            <a:ext cx="3372066" cy="2227447"/>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標準的なシステム構築プロセス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DAX40-06-1</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DAX40-06-2</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1686235" y="4726620"/>
            <a:ext cx="1293069" cy="374566"/>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従来型のシステムの開発手法</a:t>
            </a:r>
          </a:p>
        </p:txBody>
      </p:sp>
      <p:sp>
        <p:nvSpPr>
          <p:cNvPr id="45" name="角丸四角形 44"/>
          <p:cNvSpPr/>
          <p:nvPr/>
        </p:nvSpPr>
        <p:spPr>
          <a:xfrm>
            <a:off x="1715507" y="5613229"/>
            <a:ext cx="1437352" cy="238359"/>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創造的なシステムの開発手法</a:t>
            </a:r>
          </a:p>
        </p:txBody>
      </p:sp>
      <p:sp>
        <p:nvSpPr>
          <p:cNvPr id="46" name="角丸四角形 45"/>
          <p:cNvSpPr/>
          <p:nvPr/>
        </p:nvSpPr>
        <p:spPr>
          <a:xfrm>
            <a:off x="2203021" y="5288059"/>
            <a:ext cx="1080136"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ウォータフォール</a:t>
            </a:r>
          </a:p>
        </p:txBody>
      </p:sp>
      <p:sp>
        <p:nvSpPr>
          <p:cNvPr id="47" name="角丸四角形 46"/>
          <p:cNvSpPr/>
          <p:nvPr/>
        </p:nvSpPr>
        <p:spPr>
          <a:xfrm>
            <a:off x="2173775" y="6242044"/>
            <a:ext cx="935252"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b="1" dirty="0">
                <a:latin typeface="Meiryo UI" panose="020B0604030504040204" pitchFamily="50" charset="-128"/>
                <a:ea typeface="Meiryo UI" panose="020B0604030504040204" pitchFamily="50" charset="-128"/>
                <a:cs typeface="Meiryo UI" panose="020B0604030504040204" pitchFamily="50" charset="-128"/>
              </a:rPr>
              <a:t>アジャイル</a:t>
            </a:r>
          </a:p>
        </p:txBody>
      </p:sp>
      <p:sp>
        <p:nvSpPr>
          <p:cNvPr id="48" name="正方形/長方形 47"/>
          <p:cNvSpPr/>
          <p:nvPr/>
        </p:nvSpPr>
        <p:spPr>
          <a:xfrm>
            <a:off x="5138435" y="5583331"/>
            <a:ext cx="4114162" cy="125561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時代に必要な能力</a:t>
            </a:r>
          </a:p>
        </p:txBody>
      </p:sp>
      <p:sp>
        <p:nvSpPr>
          <p:cNvPr id="49" name="角丸四角形 48"/>
          <p:cNvSpPr/>
          <p:nvPr/>
        </p:nvSpPr>
        <p:spPr>
          <a:xfrm>
            <a:off x="7222654" y="5791735"/>
            <a:ext cx="1814810"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という部下を使いこなすための能力</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7350850" y="6314245"/>
            <a:ext cx="1686614" cy="238359"/>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ではすぐに置換できない能力</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角丸四角形 50"/>
          <p:cNvSpPr/>
          <p:nvPr/>
        </p:nvSpPr>
        <p:spPr>
          <a:xfrm>
            <a:off x="5281609" y="5884701"/>
            <a:ext cx="1815130" cy="374566"/>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が人間をアシストする「インテリジェント・ワークプレイス」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p:cNvSpPr/>
          <p:nvPr/>
        </p:nvSpPr>
        <p:spPr>
          <a:xfrm>
            <a:off x="9486904" y="5135917"/>
            <a:ext cx="1648880" cy="1297508"/>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時代の技能の習得方法</a:t>
            </a:r>
          </a:p>
        </p:txBody>
      </p:sp>
      <p:sp>
        <p:nvSpPr>
          <p:cNvPr id="53" name="角丸四角形 52"/>
          <p:cNvSpPr/>
          <p:nvPr/>
        </p:nvSpPr>
        <p:spPr>
          <a:xfrm>
            <a:off x="9558985" y="5400692"/>
            <a:ext cx="1293069" cy="238359"/>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技能の習得方法</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53"/>
          <p:cNvSpPr/>
          <p:nvPr/>
        </p:nvSpPr>
        <p:spPr>
          <a:xfrm>
            <a:off x="9722650" y="5762502"/>
            <a:ext cx="868936"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プログラミング</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角丸四角形 54"/>
          <p:cNvSpPr/>
          <p:nvPr/>
        </p:nvSpPr>
        <p:spPr>
          <a:xfrm>
            <a:off x="9738938" y="6117206"/>
            <a:ext cx="884865"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リベラルアーツ</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右矢印 55"/>
          <p:cNvSpPr/>
          <p:nvPr/>
        </p:nvSpPr>
        <p:spPr>
          <a:xfrm>
            <a:off x="4784059" y="1266970"/>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右矢印 56"/>
          <p:cNvSpPr/>
          <p:nvPr/>
        </p:nvSpPr>
        <p:spPr>
          <a:xfrm>
            <a:off x="8145442" y="1216338"/>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右矢印 57"/>
          <p:cNvSpPr/>
          <p:nvPr/>
        </p:nvSpPr>
        <p:spPr>
          <a:xfrm>
            <a:off x="3886260" y="3286155"/>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右矢印 58"/>
          <p:cNvSpPr/>
          <p:nvPr/>
        </p:nvSpPr>
        <p:spPr>
          <a:xfrm>
            <a:off x="5866744" y="3419211"/>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右矢印 59"/>
          <p:cNvSpPr/>
          <p:nvPr/>
        </p:nvSpPr>
        <p:spPr>
          <a:xfrm rot="5400000">
            <a:off x="6351925" y="2546712"/>
            <a:ext cx="196395"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右矢印 60"/>
          <p:cNvSpPr/>
          <p:nvPr/>
        </p:nvSpPr>
        <p:spPr>
          <a:xfrm rot="5400000">
            <a:off x="6448884" y="5410598"/>
            <a:ext cx="196395"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右矢印 61"/>
          <p:cNvSpPr/>
          <p:nvPr/>
        </p:nvSpPr>
        <p:spPr>
          <a:xfrm>
            <a:off x="9277117" y="5756645"/>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右矢印 62"/>
          <p:cNvSpPr/>
          <p:nvPr/>
        </p:nvSpPr>
        <p:spPr>
          <a:xfrm rot="5400000">
            <a:off x="2247672" y="4192511"/>
            <a:ext cx="196395"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右矢印 63"/>
          <p:cNvSpPr/>
          <p:nvPr/>
        </p:nvSpPr>
        <p:spPr>
          <a:xfrm rot="16200000">
            <a:off x="9953281" y="1575670"/>
            <a:ext cx="246341"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角丸四角形 64"/>
          <p:cNvSpPr/>
          <p:nvPr/>
        </p:nvSpPr>
        <p:spPr>
          <a:xfrm>
            <a:off x="306954" y="1748061"/>
            <a:ext cx="1131321" cy="3745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電子図書館中期計画、</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e-Japan</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戦略</a:t>
            </a:r>
          </a:p>
        </p:txBody>
      </p:sp>
      <p:sp>
        <p:nvSpPr>
          <p:cNvPr id="66" name="角丸四角形 65"/>
          <p:cNvSpPr/>
          <p:nvPr/>
        </p:nvSpPr>
        <p:spPr>
          <a:xfrm>
            <a:off x="8897374" y="2268600"/>
            <a:ext cx="975623" cy="238359"/>
          </a:xfrm>
          <a:prstGeom prst="roundRect">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次世代技術</a:t>
            </a:r>
          </a:p>
        </p:txBody>
      </p:sp>
      <p:sp>
        <p:nvSpPr>
          <p:cNvPr id="67" name="角丸四角形 66"/>
          <p:cNvSpPr/>
          <p:nvPr/>
        </p:nvSpPr>
        <p:spPr>
          <a:xfrm>
            <a:off x="345559" y="5213203"/>
            <a:ext cx="1293069" cy="238359"/>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共通フレームワーク</a:t>
            </a:r>
          </a:p>
        </p:txBody>
      </p:sp>
      <p:sp>
        <p:nvSpPr>
          <p:cNvPr id="68" name="角丸四角形 67"/>
          <p:cNvSpPr/>
          <p:nvPr/>
        </p:nvSpPr>
        <p:spPr>
          <a:xfrm>
            <a:off x="245812" y="4808377"/>
            <a:ext cx="1293069" cy="238359"/>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システム開発標準</a:t>
            </a:r>
          </a:p>
        </p:txBody>
      </p:sp>
      <p:sp>
        <p:nvSpPr>
          <p:cNvPr id="69" name="角丸四角形 68"/>
          <p:cNvSpPr/>
          <p:nvPr/>
        </p:nvSpPr>
        <p:spPr>
          <a:xfrm>
            <a:off x="317964" y="5604543"/>
            <a:ext cx="1293069" cy="374566"/>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政府情報システム構築ガイドライン、実務者手引書</a:t>
            </a:r>
          </a:p>
        </p:txBody>
      </p:sp>
      <p:sp>
        <p:nvSpPr>
          <p:cNvPr id="70" name="角丸四角形 69"/>
          <p:cNvSpPr/>
          <p:nvPr/>
        </p:nvSpPr>
        <p:spPr>
          <a:xfrm>
            <a:off x="6937494" y="4886561"/>
            <a:ext cx="1256663"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コンピテンシ・ディクショナリ</a:t>
            </a:r>
          </a:p>
        </p:txBody>
      </p:sp>
      <p:sp>
        <p:nvSpPr>
          <p:cNvPr id="71" name="角丸四角形 70"/>
          <p:cNvSpPr/>
          <p:nvPr/>
        </p:nvSpPr>
        <p:spPr>
          <a:xfrm>
            <a:off x="6938972" y="5184733"/>
            <a:ext cx="1293069" cy="238359"/>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情報処理技術者試験等</a:t>
            </a:r>
          </a:p>
        </p:txBody>
      </p:sp>
      <p:sp>
        <p:nvSpPr>
          <p:cNvPr id="72" name="正方形/長方形 71"/>
          <p:cNvSpPr/>
          <p:nvPr/>
        </p:nvSpPr>
        <p:spPr>
          <a:xfrm>
            <a:off x="306955" y="2847612"/>
            <a:ext cx="1626266" cy="1480212"/>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社会の進展／国の施策</a:t>
            </a:r>
          </a:p>
        </p:txBody>
      </p:sp>
      <p:sp>
        <p:nvSpPr>
          <p:cNvPr id="73" name="角丸四角形 72"/>
          <p:cNvSpPr/>
          <p:nvPr/>
        </p:nvSpPr>
        <p:spPr>
          <a:xfrm>
            <a:off x="364123" y="3867053"/>
            <a:ext cx="1511929" cy="229846"/>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750" dirty="0">
                <a:latin typeface="Meiryo UI" panose="020B0604030504040204" pitchFamily="50" charset="-128"/>
                <a:ea typeface="Meiryo UI" panose="020B0604030504040204" pitchFamily="50" charset="-128"/>
                <a:cs typeface="Meiryo UI" panose="020B0604030504040204" pitchFamily="50" charset="-128"/>
              </a:rPr>
              <a:t>科学技術イノベーション総合戦略</a:t>
            </a:r>
            <a:endParaRPr lang="en-US" altLang="ja-JP" sz="7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角丸四角形 73"/>
          <p:cNvSpPr/>
          <p:nvPr/>
        </p:nvSpPr>
        <p:spPr>
          <a:xfrm>
            <a:off x="399832" y="3056332"/>
            <a:ext cx="1234297" cy="238359"/>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知的財産政策ビジョン</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右矢印 74"/>
          <p:cNvSpPr/>
          <p:nvPr/>
        </p:nvSpPr>
        <p:spPr>
          <a:xfrm>
            <a:off x="2049420" y="3132370"/>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角丸四角形 75"/>
          <p:cNvSpPr/>
          <p:nvPr/>
        </p:nvSpPr>
        <p:spPr>
          <a:xfrm>
            <a:off x="10623803" y="992774"/>
            <a:ext cx="1163147" cy="23835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未来の図書館の実現</a:t>
            </a:r>
          </a:p>
        </p:txBody>
      </p:sp>
      <p:sp>
        <p:nvSpPr>
          <p:cNvPr id="77" name="角丸四角形 76"/>
          <p:cNvSpPr/>
          <p:nvPr/>
        </p:nvSpPr>
        <p:spPr>
          <a:xfrm>
            <a:off x="10591583" y="1399541"/>
            <a:ext cx="1195368" cy="23835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知の共有化の実現</a:t>
            </a:r>
          </a:p>
        </p:txBody>
      </p:sp>
      <p:sp>
        <p:nvSpPr>
          <p:cNvPr id="78" name="右矢印 77"/>
          <p:cNvSpPr/>
          <p:nvPr/>
        </p:nvSpPr>
        <p:spPr>
          <a:xfrm>
            <a:off x="10131339" y="1023410"/>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角丸四角形 78"/>
          <p:cNvSpPr/>
          <p:nvPr/>
        </p:nvSpPr>
        <p:spPr>
          <a:xfrm>
            <a:off x="9716723" y="6542658"/>
            <a:ext cx="1749720" cy="374566"/>
          </a:xfrm>
          <a:prstGeom prst="roundRect">
            <a:avLst/>
          </a:prstGeom>
        </p:spPr>
        <p:style>
          <a:lnRef idx="0">
            <a:schemeClr val="accent2"/>
          </a:lnRef>
          <a:fillRef idx="3">
            <a:schemeClr val="accent2"/>
          </a:fillRef>
          <a:effectRef idx="3">
            <a:schemeClr val="accent2"/>
          </a:effectRef>
          <a:fontRef idx="minor">
            <a:schemeClr val="lt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まとめ</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DAX40-09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見たことのない図書館</a:t>
            </a:r>
          </a:p>
        </p:txBody>
      </p:sp>
      <p:sp>
        <p:nvSpPr>
          <p:cNvPr id="80" name="テキスト ボックス 79"/>
          <p:cNvSpPr txBox="1"/>
          <p:nvPr/>
        </p:nvSpPr>
        <p:spPr>
          <a:xfrm>
            <a:off x="10311344" y="0"/>
            <a:ext cx="1825433" cy="338550"/>
          </a:xfrm>
          <a:prstGeom prst="rect">
            <a:avLst/>
          </a:prstGeom>
          <a:noFill/>
        </p:spPr>
        <p:txBody>
          <a:bodyPr wrap="square" lIns="91435" tIns="45718" rIns="91435" bIns="45718"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2020</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27</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日</a:t>
            </a:r>
          </a:p>
        </p:txBody>
      </p:sp>
      <p:sp>
        <p:nvSpPr>
          <p:cNvPr id="82" name="正方形/長方形 81"/>
          <p:cNvSpPr/>
          <p:nvPr/>
        </p:nvSpPr>
        <p:spPr>
          <a:xfrm>
            <a:off x="3243231" y="7008422"/>
            <a:ext cx="3816788" cy="1720907"/>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サイバーセキュリティ対策</a:t>
            </a:r>
          </a:p>
        </p:txBody>
      </p:sp>
      <p:sp>
        <p:nvSpPr>
          <p:cNvPr id="83" name="角丸四角形 82"/>
          <p:cNvSpPr/>
          <p:nvPr/>
        </p:nvSpPr>
        <p:spPr>
          <a:xfrm>
            <a:off x="3356048" y="7477934"/>
            <a:ext cx="1091805" cy="256336"/>
          </a:xfrm>
          <a:prstGeom prst="roundRect">
            <a:avLst/>
          </a:prstGeom>
        </p:spPr>
        <p:style>
          <a:lnRef idx="0">
            <a:schemeClr val="accent6"/>
          </a:lnRef>
          <a:fillRef idx="3">
            <a:schemeClr val="accent6"/>
          </a:fillRef>
          <a:effectRef idx="3">
            <a:schemeClr val="accent6"/>
          </a:effectRef>
          <a:fontRef idx="minor">
            <a:schemeClr val="lt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角丸四角形 83"/>
          <p:cNvSpPr/>
          <p:nvPr/>
        </p:nvSpPr>
        <p:spPr>
          <a:xfrm>
            <a:off x="3327329" y="7876610"/>
            <a:ext cx="947977" cy="256336"/>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電子的認証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角丸四角形 84"/>
          <p:cNvSpPr/>
          <p:nvPr/>
        </p:nvSpPr>
        <p:spPr>
          <a:xfrm>
            <a:off x="4884058" y="7477934"/>
            <a:ext cx="772464" cy="256336"/>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GDPR</a:t>
            </a:r>
          </a:p>
        </p:txBody>
      </p:sp>
      <p:sp>
        <p:nvSpPr>
          <p:cNvPr id="86" name="角丸四角形 85"/>
          <p:cNvSpPr/>
          <p:nvPr/>
        </p:nvSpPr>
        <p:spPr>
          <a:xfrm>
            <a:off x="2165872" y="4021361"/>
            <a:ext cx="505224" cy="238359"/>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SDGs</a:t>
            </a:r>
          </a:p>
        </p:txBody>
      </p:sp>
      <p:sp>
        <p:nvSpPr>
          <p:cNvPr id="87" name="角丸四角形 86"/>
          <p:cNvSpPr/>
          <p:nvPr/>
        </p:nvSpPr>
        <p:spPr>
          <a:xfrm>
            <a:off x="5019084" y="8072881"/>
            <a:ext cx="1584016" cy="392544"/>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サイバー・フィジカル・セキュリティ・フレームワーク</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角丸四角形 87"/>
          <p:cNvSpPr/>
          <p:nvPr/>
        </p:nvSpPr>
        <p:spPr>
          <a:xfrm>
            <a:off x="5997619" y="7713710"/>
            <a:ext cx="998997" cy="256336"/>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サプライチェーン</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p:cNvSpPr/>
          <p:nvPr/>
        </p:nvSpPr>
        <p:spPr>
          <a:xfrm>
            <a:off x="5050125" y="2168287"/>
            <a:ext cx="3105950" cy="56169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サービスの構築運用</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角丸四角形 89"/>
          <p:cNvSpPr/>
          <p:nvPr/>
        </p:nvSpPr>
        <p:spPr>
          <a:xfrm>
            <a:off x="5415597" y="2387126"/>
            <a:ext cx="970820" cy="240691"/>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業務要件</a:t>
            </a:r>
          </a:p>
        </p:txBody>
      </p:sp>
      <p:sp>
        <p:nvSpPr>
          <p:cNvPr id="91" name="角丸四角形 90"/>
          <p:cNvSpPr/>
          <p:nvPr/>
        </p:nvSpPr>
        <p:spPr>
          <a:xfrm>
            <a:off x="6574609" y="2371331"/>
            <a:ext cx="970820" cy="240691"/>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システム化要件</a:t>
            </a:r>
          </a:p>
        </p:txBody>
      </p:sp>
      <p:sp>
        <p:nvSpPr>
          <p:cNvPr id="93" name="正方形/長方形 92"/>
          <p:cNvSpPr/>
          <p:nvPr/>
        </p:nvSpPr>
        <p:spPr>
          <a:xfrm>
            <a:off x="3726289" y="4545534"/>
            <a:ext cx="2271330" cy="1037797"/>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時代の仕事の種類</a:t>
            </a:r>
          </a:p>
        </p:txBody>
      </p:sp>
      <p:sp>
        <p:nvSpPr>
          <p:cNvPr id="94" name="角丸四角形 93"/>
          <p:cNvSpPr/>
          <p:nvPr/>
        </p:nvSpPr>
        <p:spPr>
          <a:xfrm>
            <a:off x="3876654" y="4754277"/>
            <a:ext cx="691879"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創造性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角丸四角形 94"/>
          <p:cNvSpPr/>
          <p:nvPr/>
        </p:nvSpPr>
        <p:spPr>
          <a:xfrm>
            <a:off x="3865699" y="5025734"/>
            <a:ext cx="691879"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感性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角丸四角形 96"/>
          <p:cNvSpPr/>
          <p:nvPr/>
        </p:nvSpPr>
        <p:spPr>
          <a:xfrm>
            <a:off x="6110885" y="7214788"/>
            <a:ext cx="772464" cy="256336"/>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eIDAS</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角丸四角形 97"/>
          <p:cNvSpPr/>
          <p:nvPr/>
        </p:nvSpPr>
        <p:spPr>
          <a:xfrm>
            <a:off x="1056375" y="6135703"/>
            <a:ext cx="935252" cy="374566"/>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DevOps</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による迅速なソフト開発</a:t>
            </a:r>
          </a:p>
        </p:txBody>
      </p:sp>
      <p:sp>
        <p:nvSpPr>
          <p:cNvPr id="99" name="角丸四角形 98"/>
          <p:cNvSpPr/>
          <p:nvPr/>
        </p:nvSpPr>
        <p:spPr>
          <a:xfrm>
            <a:off x="4630649" y="4716685"/>
            <a:ext cx="1025873"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コミュニケーション</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角丸四角形 99"/>
          <p:cNvSpPr/>
          <p:nvPr/>
        </p:nvSpPr>
        <p:spPr>
          <a:xfrm>
            <a:off x="4630831" y="4974844"/>
            <a:ext cx="1270176"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進化と発展を生み出す</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角丸四角形 100"/>
          <p:cNvSpPr/>
          <p:nvPr/>
        </p:nvSpPr>
        <p:spPr>
          <a:xfrm>
            <a:off x="4635202" y="5253217"/>
            <a:ext cx="1270176"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教育に関わる</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3" name="角丸四角形 102"/>
          <p:cNvSpPr/>
          <p:nvPr/>
        </p:nvSpPr>
        <p:spPr>
          <a:xfrm>
            <a:off x="3353755" y="8205139"/>
            <a:ext cx="1530303" cy="392544"/>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DevSecOps</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（セキュアなソフトウェア開発ライフサイクル）</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角丸四角形 103"/>
          <p:cNvSpPr/>
          <p:nvPr/>
        </p:nvSpPr>
        <p:spPr>
          <a:xfrm>
            <a:off x="8415603" y="5010023"/>
            <a:ext cx="963539" cy="510774"/>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WaaS</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Workspace as a Service</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角丸四角形 104"/>
          <p:cNvSpPr/>
          <p:nvPr/>
        </p:nvSpPr>
        <p:spPr>
          <a:xfrm>
            <a:off x="2742390" y="3981976"/>
            <a:ext cx="1010447" cy="374566"/>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Connected Industries</a:t>
            </a:r>
          </a:p>
        </p:txBody>
      </p:sp>
      <p:sp>
        <p:nvSpPr>
          <p:cNvPr id="107" name="角丸四角形 106"/>
          <p:cNvSpPr/>
          <p:nvPr/>
        </p:nvSpPr>
        <p:spPr>
          <a:xfrm>
            <a:off x="2167789" y="5935825"/>
            <a:ext cx="1075441"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PoC</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（概念実証）</a:t>
            </a:r>
          </a:p>
        </p:txBody>
      </p:sp>
      <p:sp>
        <p:nvSpPr>
          <p:cNvPr id="109" name="角丸四角形 108"/>
          <p:cNvSpPr/>
          <p:nvPr/>
        </p:nvSpPr>
        <p:spPr>
          <a:xfrm>
            <a:off x="408548" y="3351138"/>
            <a:ext cx="1524673" cy="238359"/>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官民データ活用推進基本計画</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角丸四角形 109"/>
          <p:cNvSpPr/>
          <p:nvPr/>
        </p:nvSpPr>
        <p:spPr>
          <a:xfrm>
            <a:off x="399832" y="3627637"/>
            <a:ext cx="1524673" cy="238359"/>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科学技術基本計画</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p14="http://schemas.microsoft.com/office/powerpoint/2010/main">
        <mc:Choice Requires="p14">
          <p:contentPart p14:bwMode="auto" r:id="rId2">
            <p14:nvContentPartPr>
              <p14:cNvPr id="81" name="インク 80">
                <a:extLst>
                  <a:ext uri="{FF2B5EF4-FFF2-40B4-BE49-F238E27FC236}">
                    <a16:creationId xmlns:a16="http://schemas.microsoft.com/office/drawing/2014/main" id="{CD3058B9-2E83-4CEF-828B-7111EF0D8856}"/>
                  </a:ext>
                </a:extLst>
              </p14:cNvPr>
              <p14:cNvContentPartPr/>
              <p14:nvPr/>
            </p14:nvContentPartPr>
            <p14:xfrm>
              <a:off x="2921183" y="407861"/>
              <a:ext cx="360" cy="360"/>
            </p14:xfrm>
          </p:contentPart>
        </mc:Choice>
        <mc:Fallback xmlns="">
          <p:pic>
            <p:nvPicPr>
              <p:cNvPr id="81" name="インク 80">
                <a:extLst>
                  <a:ext uri="{FF2B5EF4-FFF2-40B4-BE49-F238E27FC236}">
                    <a16:creationId xmlns:a16="http://schemas.microsoft.com/office/drawing/2014/main" id="{CD3058B9-2E83-4CEF-828B-7111EF0D8856}"/>
                  </a:ext>
                </a:extLst>
              </p:cNvPr>
              <p:cNvPicPr/>
              <p:nvPr/>
            </p:nvPicPr>
            <p:blipFill>
              <a:blip r:embed="rId3"/>
              <a:stretch>
                <a:fillRect/>
              </a:stretch>
            </p:blipFill>
            <p:spPr>
              <a:xfrm>
                <a:off x="2912543" y="39886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2" name="インク 101">
                <a:extLst>
                  <a:ext uri="{FF2B5EF4-FFF2-40B4-BE49-F238E27FC236}">
                    <a16:creationId xmlns:a16="http://schemas.microsoft.com/office/drawing/2014/main" id="{2CBCA01C-9D3F-4394-99DA-6FCAE664CAEC}"/>
                  </a:ext>
                </a:extLst>
              </p14:cNvPr>
              <p14:cNvContentPartPr/>
              <p14:nvPr/>
            </p14:nvContentPartPr>
            <p14:xfrm>
              <a:off x="2329343" y="409459"/>
              <a:ext cx="360" cy="360"/>
            </p14:xfrm>
          </p:contentPart>
        </mc:Choice>
        <mc:Fallback xmlns="">
          <p:pic>
            <p:nvPicPr>
              <p:cNvPr id="102" name="インク 101">
                <a:extLst>
                  <a:ext uri="{FF2B5EF4-FFF2-40B4-BE49-F238E27FC236}">
                    <a16:creationId xmlns:a16="http://schemas.microsoft.com/office/drawing/2014/main" id="{2CBCA01C-9D3F-4394-99DA-6FCAE664CAEC}"/>
                  </a:ext>
                </a:extLst>
              </p:cNvPr>
              <p:cNvPicPr/>
              <p:nvPr/>
            </p:nvPicPr>
            <p:blipFill>
              <a:blip r:embed="rId3"/>
              <a:stretch>
                <a:fillRect/>
              </a:stretch>
            </p:blipFill>
            <p:spPr>
              <a:xfrm>
                <a:off x="2320343" y="400819"/>
                <a:ext cx="18000" cy="18000"/>
              </a:xfrm>
              <a:prstGeom prst="rect">
                <a:avLst/>
              </a:prstGeom>
            </p:spPr>
          </p:pic>
        </mc:Fallback>
      </mc:AlternateContent>
    </p:spTree>
    <p:extLst>
      <p:ext uri="{BB962C8B-B14F-4D97-AF65-F5344CB8AC3E}">
        <p14:creationId xmlns:p14="http://schemas.microsoft.com/office/powerpoint/2010/main" val="401387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344" y="48454"/>
            <a:ext cx="12630912" cy="975677"/>
          </a:xfrm>
        </p:spPr>
        <p:txBody>
          <a:bodyPr>
            <a:normAutofit/>
          </a:bodyPr>
          <a:lstStyle/>
          <a:p>
            <a:r>
              <a:rPr lang="ja-JP" altLang="en-US" sz="3200" dirty="0"/>
              <a:t>国等の施策の関連</a:t>
            </a:r>
          </a:p>
        </p:txBody>
      </p:sp>
      <p:sp>
        <p:nvSpPr>
          <p:cNvPr id="70" name="角丸四角形 69"/>
          <p:cNvSpPr/>
          <p:nvPr/>
        </p:nvSpPr>
        <p:spPr>
          <a:xfrm>
            <a:off x="227484" y="992017"/>
            <a:ext cx="1925140" cy="392544"/>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経済財政運営と改革の基本方針</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角丸四角形 70"/>
          <p:cNvSpPr/>
          <p:nvPr/>
        </p:nvSpPr>
        <p:spPr>
          <a:xfrm>
            <a:off x="900959" y="1510427"/>
            <a:ext cx="1925140" cy="392544"/>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未来投資戦略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月未来投資会議</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角丸四角形 71"/>
          <p:cNvSpPr/>
          <p:nvPr/>
        </p:nvSpPr>
        <p:spPr>
          <a:xfrm>
            <a:off x="900959" y="1994995"/>
            <a:ext cx="1925140" cy="528751"/>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成長戦略の方向性</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日内閣官房日本経済再生総合事務局</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角丸四角形 72"/>
          <p:cNvSpPr/>
          <p:nvPr/>
        </p:nvSpPr>
        <p:spPr>
          <a:xfrm>
            <a:off x="900959" y="2563376"/>
            <a:ext cx="1925140" cy="392544"/>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統合イノベーション戦略</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角丸四角形 73"/>
          <p:cNvSpPr/>
          <p:nvPr/>
        </p:nvSpPr>
        <p:spPr>
          <a:xfrm>
            <a:off x="3434491" y="1974618"/>
            <a:ext cx="1925140" cy="392544"/>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zh-TW" altLang="en-US" sz="800" dirty="0">
                <a:latin typeface="Meiryo UI" panose="020B0604030504040204" pitchFamily="50" charset="-128"/>
                <a:ea typeface="Meiryo UI" panose="020B0604030504040204" pitchFamily="50" charset="-128"/>
                <a:cs typeface="Meiryo UI" panose="020B0604030504040204" pitchFamily="50" charset="-128"/>
              </a:rPr>
              <a:t>第</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5</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期科学技術基本計画</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【2016</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1</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22</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74"/>
          <p:cNvSpPr/>
          <p:nvPr/>
        </p:nvSpPr>
        <p:spPr>
          <a:xfrm>
            <a:off x="3594510" y="2465913"/>
            <a:ext cx="1925140" cy="256336"/>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統合イノベーション戦略</a:t>
            </a:r>
          </a:p>
        </p:txBody>
      </p:sp>
      <p:sp>
        <p:nvSpPr>
          <p:cNvPr id="76" name="角丸四角形 75"/>
          <p:cNvSpPr/>
          <p:nvPr/>
        </p:nvSpPr>
        <p:spPr>
          <a:xfrm>
            <a:off x="3594510" y="2827752"/>
            <a:ext cx="1925140" cy="256336"/>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zh-TW" altLang="en-US" sz="800" dirty="0">
                <a:latin typeface="Meiryo UI" panose="020B0604030504040204" pitchFamily="50" charset="-128"/>
                <a:ea typeface="Meiryo UI" panose="020B0604030504040204" pitchFamily="50" charset="-128"/>
                <a:cs typeface="Meiryo UI" panose="020B0604030504040204" pitchFamily="50" charset="-128"/>
              </a:rPr>
              <a:t>平成</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29</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年度情報通信白書</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総務省</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角丸四角形 76"/>
          <p:cNvSpPr/>
          <p:nvPr/>
        </p:nvSpPr>
        <p:spPr>
          <a:xfrm>
            <a:off x="5839688" y="2722249"/>
            <a:ext cx="1925140" cy="392544"/>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en-US" altLang="zh-TW" sz="800" dirty="0">
                <a:latin typeface="Meiryo UI" panose="020B0604030504040204" pitchFamily="50" charset="-128"/>
                <a:ea typeface="Meiryo UI" panose="020B0604030504040204" pitchFamily="50" charset="-128"/>
                <a:cs typeface="Meiryo UI" panose="020B0604030504040204" pitchFamily="50" charset="-128"/>
              </a:rPr>
              <a:t>AI</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白書</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2017</a:t>
            </a:r>
            <a:br>
              <a:rPr lang="en-US" altLang="zh-TW" sz="800" dirty="0">
                <a:latin typeface="Meiryo UI" panose="020B0604030504040204" pitchFamily="50" charset="-128"/>
                <a:ea typeface="Meiryo UI" panose="020B0604030504040204" pitchFamily="50" charset="-128"/>
                <a:cs typeface="Meiryo UI" panose="020B0604030504040204" pitchFamily="50" charset="-128"/>
              </a:rPr>
            </a:br>
            <a:r>
              <a:rPr lang="en-US" altLang="zh-TW" sz="800" dirty="0">
                <a:latin typeface="Meiryo UI" panose="020B0604030504040204" pitchFamily="50" charset="-128"/>
                <a:ea typeface="Meiryo UI" panose="020B0604030504040204" pitchFamily="50" charset="-128"/>
                <a:cs typeface="Meiryo UI" panose="020B0604030504040204" pitchFamily="50" charset="-128"/>
              </a:rPr>
              <a:t>【2017</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7</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日</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IPA】</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77"/>
          <p:cNvSpPr/>
          <p:nvPr/>
        </p:nvSpPr>
        <p:spPr>
          <a:xfrm>
            <a:off x="8700384" y="1914769"/>
            <a:ext cx="1925140" cy="528751"/>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知的財産政策ビジョン</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日知的財産戦略本部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知財本部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角丸四角形 78"/>
          <p:cNvSpPr/>
          <p:nvPr/>
        </p:nvSpPr>
        <p:spPr>
          <a:xfrm>
            <a:off x="8700384" y="2521440"/>
            <a:ext cx="1925140" cy="528751"/>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zh-TW" altLang="en-US" sz="800" dirty="0">
                <a:latin typeface="Meiryo UI" panose="020B0604030504040204" pitchFamily="50" charset="-128"/>
                <a:ea typeface="Meiryo UI" panose="020B0604030504040204" pitchFamily="50" charset="-128"/>
                <a:cs typeface="Meiryo UI" panose="020B0604030504040204" pitchFamily="50" charset="-128"/>
              </a:rPr>
              <a:t>知的財産推進計画</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2018</a:t>
            </a:r>
            <a:br>
              <a:rPr lang="en-US" altLang="zh-TW"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2018</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X</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X</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日内閣官房知的財産戦略本部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角丸四角形 79"/>
          <p:cNvSpPr/>
          <p:nvPr/>
        </p:nvSpPr>
        <p:spPr>
          <a:xfrm>
            <a:off x="8705979" y="3098260"/>
            <a:ext cx="1925140" cy="528751"/>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デジタルアーカイブジャパン推進委員会（第</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回）</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9</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0705767" y="1919921"/>
            <a:ext cx="1925140" cy="664959"/>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デジタルアーカイブの連携に関する関係省庁等連絡会</a:t>
            </a: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デジタルアーカイブの連携に関する実務者協議会</a:t>
            </a:r>
          </a:p>
        </p:txBody>
      </p:sp>
      <p:sp>
        <p:nvSpPr>
          <p:cNvPr id="82" name="角丸四角形 81"/>
          <p:cNvSpPr/>
          <p:nvPr/>
        </p:nvSpPr>
        <p:spPr>
          <a:xfrm>
            <a:off x="4877117" y="5839841"/>
            <a:ext cx="1925140" cy="528751"/>
          </a:xfrm>
          <a:prstGeom prst="roundRect">
            <a:avLst/>
          </a:prstGeom>
        </p:spPr>
        <p:style>
          <a:lnRef idx="1">
            <a:schemeClr val="accent6"/>
          </a:lnRef>
          <a:fillRef idx="2">
            <a:schemeClr val="accent6"/>
          </a:fillRef>
          <a:effectRef idx="1">
            <a:schemeClr val="accent6"/>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文化芸術基本法</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23</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日改正公布・施行　文化庁</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82"/>
          <p:cNvSpPr/>
          <p:nvPr/>
        </p:nvSpPr>
        <p:spPr>
          <a:xfrm>
            <a:off x="7487617" y="5891061"/>
            <a:ext cx="1925140" cy="528751"/>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高度情報通信ネットワーク社会形成基本法（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基本法）</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日改訂施行</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角丸四角形 83"/>
          <p:cNvSpPr/>
          <p:nvPr/>
        </p:nvSpPr>
        <p:spPr>
          <a:xfrm>
            <a:off x="7884548" y="6518456"/>
            <a:ext cx="1925140" cy="528751"/>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「世界最先端デジタル国家創造宣言・官民データ活用推進基本計画」</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角丸四角形 84"/>
          <p:cNvSpPr/>
          <p:nvPr/>
        </p:nvSpPr>
        <p:spPr>
          <a:xfrm>
            <a:off x="8199822" y="7165607"/>
            <a:ext cx="1925140" cy="528751"/>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官民</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ITS</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構想・ロードマップ</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日内閣官房</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総合戦略室</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角丸四角形 85"/>
          <p:cNvSpPr/>
          <p:nvPr/>
        </p:nvSpPr>
        <p:spPr>
          <a:xfrm>
            <a:off x="8422578" y="7758293"/>
            <a:ext cx="1925140" cy="392544"/>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「新産業構造ビジョン」</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METI】</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角丸四角形 86"/>
          <p:cNvSpPr/>
          <p:nvPr/>
        </p:nvSpPr>
        <p:spPr>
          <a:xfrm>
            <a:off x="10047416" y="6232103"/>
            <a:ext cx="1925140" cy="664959"/>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レポート～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年の崖」の克服と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の本格的な展開～</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9</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日デジタルトランスフォーメーションに向けた研究会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角丸四角形 87"/>
          <p:cNvSpPr/>
          <p:nvPr/>
        </p:nvSpPr>
        <p:spPr>
          <a:xfrm>
            <a:off x="5221375" y="8797823"/>
            <a:ext cx="1925140" cy="256336"/>
          </a:xfrm>
          <a:prstGeom prst="roundRect">
            <a:avLst/>
          </a:prstGeom>
        </p:spPr>
        <p:style>
          <a:lnRef idx="1">
            <a:schemeClr val="accent5"/>
          </a:lnRef>
          <a:fillRef idx="2">
            <a:schemeClr val="accent5"/>
          </a:fillRef>
          <a:effectRef idx="1">
            <a:schemeClr val="accent5"/>
          </a:effectRef>
          <a:fontRef idx="minor">
            <a:schemeClr val="dk1"/>
          </a:fontRef>
        </p:style>
        <p:txBody>
          <a:bodyPr lIns="107528" tIns="53764" rIns="107528" bIns="53764" rtlCol="0" anchor="ctr">
            <a:spAutoFit/>
          </a:bodyPr>
          <a:lstStyle/>
          <a:p>
            <a:pPr algn="ctr"/>
            <a:r>
              <a:rPr lang="en-US" altLang="zh-TW" sz="800" dirty="0">
                <a:latin typeface="Meiryo UI" panose="020B0604030504040204" pitchFamily="50" charset="-128"/>
                <a:ea typeface="Meiryo UI" panose="020B0604030504040204" pitchFamily="50" charset="-128"/>
                <a:cs typeface="Meiryo UI" panose="020B0604030504040204" pitchFamily="50" charset="-128"/>
              </a:rPr>
              <a:t>IT</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人材白書</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2018【2018</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4</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IPA】</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角丸四角形 88"/>
          <p:cNvSpPr/>
          <p:nvPr/>
        </p:nvSpPr>
        <p:spPr>
          <a:xfrm>
            <a:off x="239528" y="6030236"/>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サイバーセキュリティ基本法（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日改正）</a:t>
            </a:r>
          </a:p>
        </p:txBody>
      </p:sp>
      <p:sp>
        <p:nvSpPr>
          <p:cNvPr id="90" name="角丸四角形 89"/>
          <p:cNvSpPr/>
          <p:nvPr/>
        </p:nvSpPr>
        <p:spPr>
          <a:xfrm>
            <a:off x="599052" y="6504518"/>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サイバーセキュリティ戦略（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NISC</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1" name="角丸四角形 90"/>
          <p:cNvSpPr/>
          <p:nvPr/>
        </p:nvSpPr>
        <p:spPr>
          <a:xfrm>
            <a:off x="2524192" y="6504518"/>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2016【2016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年サイバーセキュリティ戦略本部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角丸四角形 91"/>
          <p:cNvSpPr/>
          <p:nvPr/>
        </p:nvSpPr>
        <p:spPr>
          <a:xfrm>
            <a:off x="2568841" y="7046039"/>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サイバーセキュリティ経営を進める先約マネジメント層の育成</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正方形/長方形 92"/>
          <p:cNvSpPr/>
          <p:nvPr/>
        </p:nvSpPr>
        <p:spPr>
          <a:xfrm>
            <a:off x="83699" y="460771"/>
            <a:ext cx="3070983" cy="4416031"/>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基本戦略</a:t>
            </a:r>
          </a:p>
        </p:txBody>
      </p:sp>
      <p:sp>
        <p:nvSpPr>
          <p:cNvPr id="94" name="正方形/長方形 93"/>
          <p:cNvSpPr/>
          <p:nvPr/>
        </p:nvSpPr>
        <p:spPr>
          <a:xfrm>
            <a:off x="3224199" y="1536213"/>
            <a:ext cx="4792041" cy="3340588"/>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関連戦略</a:t>
            </a:r>
          </a:p>
        </p:txBody>
      </p:sp>
      <p:sp>
        <p:nvSpPr>
          <p:cNvPr id="95" name="正方形/長方形 94"/>
          <p:cNvSpPr/>
          <p:nvPr/>
        </p:nvSpPr>
        <p:spPr>
          <a:xfrm>
            <a:off x="8262557" y="1536213"/>
            <a:ext cx="4507623" cy="3340588"/>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知財戦略</a:t>
            </a:r>
          </a:p>
        </p:txBody>
      </p:sp>
      <p:sp>
        <p:nvSpPr>
          <p:cNvPr id="96" name="正方形/長方形 95"/>
          <p:cNvSpPr/>
          <p:nvPr/>
        </p:nvSpPr>
        <p:spPr>
          <a:xfrm>
            <a:off x="94356" y="5538968"/>
            <a:ext cx="4561782" cy="4062231"/>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サイバーセキュリティ戦略</a:t>
            </a:r>
          </a:p>
        </p:txBody>
      </p:sp>
      <p:sp>
        <p:nvSpPr>
          <p:cNvPr id="97" name="正方形/長方形 96"/>
          <p:cNvSpPr/>
          <p:nvPr/>
        </p:nvSpPr>
        <p:spPr>
          <a:xfrm>
            <a:off x="4722586" y="5478154"/>
            <a:ext cx="2535166" cy="1418908"/>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文化戦略</a:t>
            </a:r>
          </a:p>
        </p:txBody>
      </p:sp>
      <p:sp>
        <p:nvSpPr>
          <p:cNvPr id="98" name="正方形/長方形 97"/>
          <p:cNvSpPr/>
          <p:nvPr/>
        </p:nvSpPr>
        <p:spPr>
          <a:xfrm>
            <a:off x="4887969" y="7046038"/>
            <a:ext cx="2415966" cy="2187129"/>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noAutofit/>
          </a:bodyPr>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人材育成戦略</a:t>
            </a:r>
          </a:p>
        </p:txBody>
      </p:sp>
      <p:sp>
        <p:nvSpPr>
          <p:cNvPr id="99" name="正方形/長方形 98"/>
          <p:cNvSpPr/>
          <p:nvPr/>
        </p:nvSpPr>
        <p:spPr>
          <a:xfrm>
            <a:off x="7376953" y="5394764"/>
            <a:ext cx="5333730" cy="3932117"/>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戦略</a:t>
            </a:r>
          </a:p>
        </p:txBody>
      </p:sp>
      <p:sp>
        <p:nvSpPr>
          <p:cNvPr id="35" name="角丸四角形 34"/>
          <p:cNvSpPr/>
          <p:nvPr/>
        </p:nvSpPr>
        <p:spPr>
          <a:xfrm>
            <a:off x="450107" y="7954565"/>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サイバーフィジカルセキュリティ対策</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フレームワークの策定（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2019/3</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ローチャート : 書類 2"/>
          <p:cNvSpPr/>
          <p:nvPr/>
        </p:nvSpPr>
        <p:spPr>
          <a:xfrm>
            <a:off x="2428464" y="5498041"/>
            <a:ext cx="1271453" cy="42041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サイバーセキュリティ協議会の設置</a:t>
            </a:r>
          </a:p>
        </p:txBody>
      </p:sp>
      <p:sp>
        <p:nvSpPr>
          <p:cNvPr id="38" name="角丸四角形 37"/>
          <p:cNvSpPr/>
          <p:nvPr/>
        </p:nvSpPr>
        <p:spPr>
          <a:xfrm>
            <a:off x="2631940" y="7630475"/>
            <a:ext cx="1925140" cy="256336"/>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次世代経営人材の育成プログラム</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2631940" y="7954565"/>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CISO</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人材の育成プログラム（</a:t>
            </a: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ICSCoE</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39"/>
          <p:cNvSpPr/>
          <p:nvPr/>
        </p:nvSpPr>
        <p:spPr>
          <a:xfrm>
            <a:off x="452268" y="8547381"/>
            <a:ext cx="1925140" cy="256336"/>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サイバーセキュリティ政策の方向性</a:t>
            </a:r>
          </a:p>
        </p:txBody>
      </p:sp>
      <p:sp>
        <p:nvSpPr>
          <p:cNvPr id="41" name="角丸四角形 40"/>
          <p:cNvSpPr/>
          <p:nvPr/>
        </p:nvSpPr>
        <p:spPr>
          <a:xfrm>
            <a:off x="2503787" y="8477220"/>
            <a:ext cx="2413322" cy="392544"/>
          </a:xfrm>
          <a:prstGeom prst="roundRect">
            <a:avLst/>
          </a:prstGeom>
        </p:spPr>
        <p:style>
          <a:lnRef idx="1">
            <a:schemeClr val="dk1"/>
          </a:lnRef>
          <a:fillRef idx="2">
            <a:schemeClr val="dk1"/>
          </a:fillRef>
          <a:effectRef idx="1">
            <a:schemeClr val="dk1"/>
          </a:effectRef>
          <a:fontRef idx="minor">
            <a:schemeClr val="dk1"/>
          </a:fontRef>
        </p:style>
        <p:txBody>
          <a:bodyPr wrap="square" lIns="107528" tIns="53764" rIns="107528" bIns="53764"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IoT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の進展を踏まえたサプライチェーン毎の対策強化</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Industory</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by Industry</a:t>
            </a:r>
          </a:p>
        </p:txBody>
      </p:sp>
      <p:sp>
        <p:nvSpPr>
          <p:cNvPr id="42" name="角丸四角形 41"/>
          <p:cNvSpPr/>
          <p:nvPr/>
        </p:nvSpPr>
        <p:spPr>
          <a:xfrm>
            <a:off x="2524192" y="8901663"/>
            <a:ext cx="2146120" cy="256336"/>
          </a:xfrm>
          <a:prstGeom prst="roundRect">
            <a:avLst/>
          </a:prstGeom>
        </p:spPr>
        <p:style>
          <a:lnRef idx="1">
            <a:schemeClr val="dk1"/>
          </a:lnRef>
          <a:fillRef idx="2">
            <a:schemeClr val="dk1"/>
          </a:fillRef>
          <a:effectRef idx="1">
            <a:schemeClr val="dk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産業サイバーセキュリティ研究会と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WG</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の設置</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74238" y="8968793"/>
            <a:ext cx="2146120" cy="528751"/>
          </a:xfrm>
          <a:prstGeom prst="roundRect">
            <a:avLst/>
          </a:prstGeom>
        </p:spPr>
        <p:style>
          <a:lnRef idx="1">
            <a:schemeClr val="dk1"/>
          </a:lnRef>
          <a:fillRef idx="2">
            <a:schemeClr val="dk1"/>
          </a:fillRef>
          <a:effectRef idx="1">
            <a:schemeClr val="dk1"/>
          </a:effectRef>
          <a:fontRef idx="minor">
            <a:schemeClr val="dk1"/>
          </a:fontRef>
        </p:style>
        <p:txBody>
          <a:bodyPr wrap="square"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Society 5.0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型サプライチェーン“価値創造過程”への対応</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三層構造と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構成要素</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矢印コネクタ 4"/>
          <p:cNvCxnSpPr>
            <a:stCxn id="40" idx="3"/>
            <a:endCxn id="41" idx="1"/>
          </p:cNvCxnSpPr>
          <p:nvPr/>
        </p:nvCxnSpPr>
        <p:spPr>
          <a:xfrm flipV="1">
            <a:off x="2377408" y="8673492"/>
            <a:ext cx="126379" cy="2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stCxn id="40" idx="3"/>
            <a:endCxn id="42" idx="1"/>
          </p:cNvCxnSpPr>
          <p:nvPr/>
        </p:nvCxnSpPr>
        <p:spPr>
          <a:xfrm>
            <a:off x="2377408" y="8675549"/>
            <a:ext cx="146784" cy="354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フローチャート : 書類 47"/>
          <p:cNvSpPr/>
          <p:nvPr/>
        </p:nvSpPr>
        <p:spPr>
          <a:xfrm>
            <a:off x="7120868" y="9030293"/>
            <a:ext cx="912892" cy="42041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課題解決型</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価値創造型</a:t>
            </a:r>
            <a:endParaRPr kumimoji="1"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3594510" y="3294531"/>
            <a:ext cx="1925140" cy="392544"/>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科学技術イノベーション総合戦略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2017【2017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21</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フローチャート : 書類 50"/>
          <p:cNvSpPr/>
          <p:nvPr/>
        </p:nvSpPr>
        <p:spPr>
          <a:xfrm>
            <a:off x="5203855" y="3849892"/>
            <a:ext cx="1271453" cy="2675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800" dirty="0">
                <a:latin typeface="Meiryo UI" panose="020B0604030504040204" pitchFamily="50" charset="-128"/>
                <a:ea typeface="Meiryo UI" panose="020B0604030504040204" pitchFamily="50" charset="-128"/>
                <a:cs typeface="Meiryo UI" panose="020B0604030504040204" pitchFamily="50" charset="-128"/>
              </a:rPr>
              <a:t>Sociiety5.0</a:t>
            </a: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を実現</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フローチャート : 書類 51"/>
          <p:cNvSpPr/>
          <p:nvPr/>
        </p:nvSpPr>
        <p:spPr>
          <a:xfrm>
            <a:off x="5203855" y="4111404"/>
            <a:ext cx="1749546" cy="2675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800" dirty="0">
                <a:latin typeface="Meiryo UI" panose="020B0604030504040204" pitchFamily="50" charset="-128"/>
                <a:ea typeface="Meiryo UI" panose="020B0604030504040204" pitchFamily="50" charset="-128"/>
                <a:cs typeface="Meiryo UI" panose="020B0604030504040204" pitchFamily="50" charset="-128"/>
              </a:rPr>
              <a:t>Sociiety5.0</a:t>
            </a: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とは</a:t>
            </a:r>
            <a:r>
              <a:rPr kumimoji="1"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内閣府</a:t>
            </a:r>
            <a:r>
              <a:rPr kumimoji="1" lang="en-US" altLang="ja-JP" sz="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53" name="フローチャート : 書類 52"/>
          <p:cNvSpPr/>
          <p:nvPr/>
        </p:nvSpPr>
        <p:spPr>
          <a:xfrm>
            <a:off x="4885669" y="4311965"/>
            <a:ext cx="1749546" cy="42041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サイバーフィジカルセキュリティ対策フレームワーク</a:t>
            </a:r>
            <a:r>
              <a:rPr kumimoji="1"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METI</a:t>
            </a:r>
            <a:r>
              <a:rPr kumimoji="1" lang="en-US" altLang="ja-JP" sz="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54" name="角丸四角形 53"/>
          <p:cNvSpPr/>
          <p:nvPr/>
        </p:nvSpPr>
        <p:spPr>
          <a:xfrm>
            <a:off x="2192112" y="3744905"/>
            <a:ext cx="1925140" cy="392544"/>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科学技術イノベーション総合戦略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角丸四角形 55"/>
          <p:cNvSpPr/>
          <p:nvPr/>
        </p:nvSpPr>
        <p:spPr>
          <a:xfrm>
            <a:off x="2152624" y="4394002"/>
            <a:ext cx="1925140" cy="256336"/>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総合科学技術・イノベーション会議</a:t>
            </a:r>
          </a:p>
        </p:txBody>
      </p:sp>
      <p:sp>
        <p:nvSpPr>
          <p:cNvPr id="57" name="角丸四角形 56"/>
          <p:cNvSpPr/>
          <p:nvPr/>
        </p:nvSpPr>
        <p:spPr>
          <a:xfrm>
            <a:off x="2450800" y="4831457"/>
            <a:ext cx="1925140" cy="256336"/>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イノベーション戦略調整会議</a:t>
            </a:r>
          </a:p>
        </p:txBody>
      </p:sp>
      <p:sp>
        <p:nvSpPr>
          <p:cNvPr id="63" name="テキスト ボックス 62"/>
          <p:cNvSpPr txBox="1"/>
          <p:nvPr/>
        </p:nvSpPr>
        <p:spPr>
          <a:xfrm>
            <a:off x="10772775" y="188848"/>
            <a:ext cx="1858132" cy="338550"/>
          </a:xfrm>
          <a:prstGeom prst="rect">
            <a:avLst/>
          </a:prstGeom>
          <a:noFill/>
        </p:spPr>
        <p:txBody>
          <a:bodyPr wrap="square" lIns="91435" tIns="45718" rIns="91435" bIns="45718"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2020</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27</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日</a:t>
            </a:r>
          </a:p>
        </p:txBody>
      </p:sp>
      <p:sp>
        <p:nvSpPr>
          <p:cNvPr id="55" name="角丸四角形 54"/>
          <p:cNvSpPr/>
          <p:nvPr/>
        </p:nvSpPr>
        <p:spPr>
          <a:xfrm>
            <a:off x="7737814" y="3820710"/>
            <a:ext cx="1925140" cy="664959"/>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世界最先端デジタル国家創造宣言・官民データ活用推進基本計画</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「世界最先端デジタル国家」に向けて</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フローチャート : 書類 57"/>
          <p:cNvSpPr/>
          <p:nvPr/>
        </p:nvSpPr>
        <p:spPr>
          <a:xfrm>
            <a:off x="10223009" y="3725171"/>
            <a:ext cx="2181775" cy="1337667"/>
          </a:xfrm>
          <a:prstGeom prst="flowChartDocumen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・デジタル技術を徹底的に活用した行政サービス改革の断行</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・地方のデジタル改革</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・民間分野のデジタル改革</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・世界を先導する分野連携型「デジタル改革プロジェクト」</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・根本改革を支える新たな基盤技術等</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・抜本改革推進のための体制拡充と機能強化</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9" name="直線矢印コネクタ 58"/>
          <p:cNvCxnSpPr>
            <a:stCxn id="50" idx="2"/>
            <a:endCxn id="51" idx="1"/>
          </p:cNvCxnSpPr>
          <p:nvPr/>
        </p:nvCxnSpPr>
        <p:spPr>
          <a:xfrm>
            <a:off x="4557080" y="3687075"/>
            <a:ext cx="646775" cy="29658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50" idx="2"/>
            <a:endCxn id="52" idx="1"/>
          </p:cNvCxnSpPr>
          <p:nvPr/>
        </p:nvCxnSpPr>
        <p:spPr>
          <a:xfrm>
            <a:off x="4557080" y="3687075"/>
            <a:ext cx="646775" cy="55809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50" idx="2"/>
            <a:endCxn id="53" idx="1"/>
          </p:cNvCxnSpPr>
          <p:nvPr/>
        </p:nvCxnSpPr>
        <p:spPr>
          <a:xfrm>
            <a:off x="4557080" y="3687075"/>
            <a:ext cx="328589" cy="83509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5" idx="3"/>
            <a:endCxn id="58" idx="1"/>
          </p:cNvCxnSpPr>
          <p:nvPr/>
        </p:nvCxnSpPr>
        <p:spPr>
          <a:xfrm>
            <a:off x="9662954" y="4153190"/>
            <a:ext cx="560055" cy="24081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88" idx="2"/>
            <a:endCxn id="48" idx="1"/>
          </p:cNvCxnSpPr>
          <p:nvPr/>
        </p:nvCxnSpPr>
        <p:spPr>
          <a:xfrm>
            <a:off x="6183945" y="9054159"/>
            <a:ext cx="936923" cy="18633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9" idx="3"/>
            <a:endCxn id="3" idx="1"/>
          </p:cNvCxnSpPr>
          <p:nvPr/>
        </p:nvCxnSpPr>
        <p:spPr>
          <a:xfrm flipV="1">
            <a:off x="2164668" y="5708246"/>
            <a:ext cx="263796" cy="51826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56" idx="2"/>
            <a:endCxn id="57" idx="0"/>
          </p:cNvCxnSpPr>
          <p:nvPr/>
        </p:nvCxnSpPr>
        <p:spPr>
          <a:xfrm>
            <a:off x="3115194" y="4650338"/>
            <a:ext cx="298176" cy="18111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フローチャート : 書類 101"/>
          <p:cNvSpPr/>
          <p:nvPr/>
        </p:nvSpPr>
        <p:spPr>
          <a:xfrm>
            <a:off x="10124962" y="4891313"/>
            <a:ext cx="2181775" cy="1031915"/>
          </a:xfrm>
          <a:prstGeom prst="flowChartDocumen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・デジタルファースト</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・オープンデータの推進</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・データ利活用型の</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街づくりの推進</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・パーソナルデータの円滑な越境移転確保</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・サイバー攻撃への対応</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・データ連携による全体最適と高度化</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3" name="直線矢印コネクタ 102"/>
          <p:cNvCxnSpPr>
            <a:stCxn id="55" idx="3"/>
            <a:endCxn id="102" idx="1"/>
          </p:cNvCxnSpPr>
          <p:nvPr/>
        </p:nvCxnSpPr>
        <p:spPr>
          <a:xfrm>
            <a:off x="9662954" y="4153190"/>
            <a:ext cx="462008" cy="1254081"/>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フローチャート : 書類 103"/>
          <p:cNvSpPr/>
          <p:nvPr/>
        </p:nvSpPr>
        <p:spPr>
          <a:xfrm>
            <a:off x="5710185" y="1786154"/>
            <a:ext cx="1271453" cy="2675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800" dirty="0">
                <a:latin typeface="Meiryo UI" panose="020B0604030504040204" pitchFamily="50" charset="-128"/>
                <a:ea typeface="Meiryo UI" panose="020B0604030504040204" pitchFamily="50" charset="-128"/>
                <a:cs typeface="Meiryo UI" panose="020B0604030504040204" pitchFamily="50" charset="-128"/>
              </a:rPr>
              <a:t>Sociiety5.0</a:t>
            </a: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を定義</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5" name="直線矢印コネクタ 104"/>
          <p:cNvCxnSpPr>
            <a:stCxn id="74" idx="3"/>
            <a:endCxn id="104" idx="1"/>
          </p:cNvCxnSpPr>
          <p:nvPr/>
        </p:nvCxnSpPr>
        <p:spPr>
          <a:xfrm flipV="1">
            <a:off x="5359631" y="1919921"/>
            <a:ext cx="350554" cy="25096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フローチャート : 書類 105"/>
          <p:cNvSpPr/>
          <p:nvPr/>
        </p:nvSpPr>
        <p:spPr>
          <a:xfrm>
            <a:off x="6791139" y="830534"/>
            <a:ext cx="3168984" cy="7261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我が国は、先端技術をあらゆる産業や社会生活に取り入れ、イノベーションから新たな価値が創造されることにより、誰もが快適で活力に満ちた質の高い生活を送ることのできる人間中心の社会「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Society 5.0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」を世界に先駆けて実現していきます。</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角丸四角形 65"/>
          <p:cNvSpPr/>
          <p:nvPr/>
        </p:nvSpPr>
        <p:spPr>
          <a:xfrm>
            <a:off x="2524192" y="9187103"/>
            <a:ext cx="2146120" cy="392544"/>
          </a:xfrm>
          <a:prstGeom prst="roundRect">
            <a:avLst/>
          </a:prstGeom>
        </p:spPr>
        <p:style>
          <a:lnRef idx="1">
            <a:schemeClr val="dk1"/>
          </a:lnRef>
          <a:fillRef idx="2">
            <a:schemeClr val="dk1"/>
          </a:fillRef>
          <a:effectRef idx="1">
            <a:schemeClr val="dk1"/>
          </a:effectRef>
          <a:fontRef idx="minor">
            <a:schemeClr val="dk1"/>
          </a:fontRef>
        </p:style>
        <p:txBody>
          <a:bodyPr wrap="square" lIns="107528" tIns="53764" rIns="107528" bIns="53764"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IoT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機器調査及び利用者への注意喚起プロジェクト（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角丸四角形 106"/>
          <p:cNvSpPr/>
          <p:nvPr/>
        </p:nvSpPr>
        <p:spPr>
          <a:xfrm>
            <a:off x="4968912" y="7867564"/>
            <a:ext cx="809049" cy="256336"/>
          </a:xfrm>
          <a:prstGeom prst="roundRect">
            <a:avLst/>
          </a:prstGeom>
        </p:spPr>
        <p:style>
          <a:lnRef idx="1">
            <a:schemeClr val="accent5"/>
          </a:lnRef>
          <a:fillRef idx="3">
            <a:schemeClr val="accent5"/>
          </a:fillRef>
          <a:effectRef idx="2">
            <a:schemeClr val="accent5"/>
          </a:effectRef>
          <a:fontRef idx="minor">
            <a:schemeClr val="lt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文部科学省</a:t>
            </a:r>
          </a:p>
        </p:txBody>
      </p:sp>
      <p:sp>
        <p:nvSpPr>
          <p:cNvPr id="108" name="角丸四角形 107"/>
          <p:cNvSpPr/>
          <p:nvPr/>
        </p:nvSpPr>
        <p:spPr>
          <a:xfrm>
            <a:off x="4956239" y="8541487"/>
            <a:ext cx="809049" cy="256336"/>
          </a:xfrm>
          <a:prstGeom prst="roundRect">
            <a:avLst/>
          </a:prstGeom>
        </p:spPr>
        <p:style>
          <a:lnRef idx="1">
            <a:schemeClr val="accent5"/>
          </a:lnRef>
          <a:fillRef idx="3">
            <a:schemeClr val="accent5"/>
          </a:fillRef>
          <a:effectRef idx="2">
            <a:schemeClr val="accent5"/>
          </a:effectRef>
          <a:fontRef idx="minor">
            <a:schemeClr val="lt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経済産業省</a:t>
            </a:r>
          </a:p>
        </p:txBody>
      </p:sp>
      <p:sp>
        <p:nvSpPr>
          <p:cNvPr id="110" name="角丸四角形 109"/>
          <p:cNvSpPr/>
          <p:nvPr/>
        </p:nvSpPr>
        <p:spPr>
          <a:xfrm>
            <a:off x="5203855" y="8115838"/>
            <a:ext cx="1925140" cy="392544"/>
          </a:xfrm>
          <a:prstGeom prst="roundRect">
            <a:avLst/>
          </a:prstGeom>
        </p:spPr>
        <p:style>
          <a:lnRef idx="1">
            <a:schemeClr val="accent5"/>
          </a:lnRef>
          <a:fillRef idx="2">
            <a:schemeClr val="accent5"/>
          </a:fillRef>
          <a:effectRef idx="1">
            <a:schemeClr val="accent5"/>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次産業革命に向けた人材育成総合イニシアチブ」</a:t>
            </a:r>
          </a:p>
        </p:txBody>
      </p:sp>
      <p:sp>
        <p:nvSpPr>
          <p:cNvPr id="111" name="角丸四角形 110"/>
          <p:cNvSpPr/>
          <p:nvPr/>
        </p:nvSpPr>
        <p:spPr>
          <a:xfrm>
            <a:off x="4973106" y="7301814"/>
            <a:ext cx="809049" cy="256336"/>
          </a:xfrm>
          <a:prstGeom prst="roundRect">
            <a:avLst/>
          </a:prstGeom>
        </p:spPr>
        <p:style>
          <a:lnRef idx="1">
            <a:schemeClr val="accent5"/>
          </a:lnRef>
          <a:fillRef idx="3">
            <a:schemeClr val="accent5"/>
          </a:fillRef>
          <a:effectRef idx="2">
            <a:schemeClr val="accent5"/>
          </a:effectRef>
          <a:fontRef idx="minor">
            <a:schemeClr val="lt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内閣府等</a:t>
            </a:r>
          </a:p>
        </p:txBody>
      </p:sp>
      <p:sp>
        <p:nvSpPr>
          <p:cNvPr id="112" name="角丸四角形 111"/>
          <p:cNvSpPr/>
          <p:nvPr/>
        </p:nvSpPr>
        <p:spPr>
          <a:xfrm>
            <a:off x="5201672" y="7570083"/>
            <a:ext cx="1925140" cy="256336"/>
          </a:xfrm>
          <a:prstGeom prst="roundRect">
            <a:avLst/>
          </a:prstGeom>
        </p:spPr>
        <p:style>
          <a:lnRef idx="1">
            <a:schemeClr val="accent5"/>
          </a:lnRef>
          <a:fillRef idx="2">
            <a:schemeClr val="accent5"/>
          </a:fillRef>
          <a:effectRef idx="1">
            <a:schemeClr val="accent5"/>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未来投資戦略</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p14="http://schemas.microsoft.com/office/powerpoint/2010/main">
        <mc:Choice Requires="p14">
          <p:contentPart p14:bwMode="auto" r:id="rId2">
            <p14:nvContentPartPr>
              <p14:cNvPr id="4" name="インク 3">
                <a:extLst>
                  <a:ext uri="{FF2B5EF4-FFF2-40B4-BE49-F238E27FC236}">
                    <a16:creationId xmlns:a16="http://schemas.microsoft.com/office/drawing/2014/main" id="{5EDF5B3E-162F-4BA6-9F60-0683828298DD}"/>
                  </a:ext>
                </a:extLst>
              </p14:cNvPr>
              <p14:cNvContentPartPr/>
              <p14:nvPr/>
            </p14:nvContentPartPr>
            <p14:xfrm>
              <a:off x="5753485" y="499399"/>
              <a:ext cx="41400" cy="76320"/>
            </p14:xfrm>
          </p:contentPart>
        </mc:Choice>
        <mc:Fallback xmlns="">
          <p:pic>
            <p:nvPicPr>
              <p:cNvPr id="4" name="インク 3">
                <a:extLst>
                  <a:ext uri="{FF2B5EF4-FFF2-40B4-BE49-F238E27FC236}">
                    <a16:creationId xmlns:a16="http://schemas.microsoft.com/office/drawing/2014/main" id="{5EDF5B3E-162F-4BA6-9F60-0683828298DD}"/>
                  </a:ext>
                </a:extLst>
              </p:cNvPr>
              <p:cNvPicPr/>
              <p:nvPr/>
            </p:nvPicPr>
            <p:blipFill>
              <a:blip r:embed="rId3"/>
              <a:stretch>
                <a:fillRect/>
              </a:stretch>
            </p:blipFill>
            <p:spPr>
              <a:xfrm>
                <a:off x="5744845" y="490399"/>
                <a:ext cx="590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インク 5">
                <a:extLst>
                  <a:ext uri="{FF2B5EF4-FFF2-40B4-BE49-F238E27FC236}">
                    <a16:creationId xmlns:a16="http://schemas.microsoft.com/office/drawing/2014/main" id="{1815E9FB-B454-41AD-A9B2-DD38C1EE6DF0}"/>
                  </a:ext>
                </a:extLst>
              </p14:cNvPr>
              <p14:cNvContentPartPr/>
              <p14:nvPr/>
            </p14:nvContentPartPr>
            <p14:xfrm>
              <a:off x="8070085" y="677599"/>
              <a:ext cx="360" cy="360"/>
            </p14:xfrm>
          </p:contentPart>
        </mc:Choice>
        <mc:Fallback xmlns="">
          <p:pic>
            <p:nvPicPr>
              <p:cNvPr id="6" name="インク 5">
                <a:extLst>
                  <a:ext uri="{FF2B5EF4-FFF2-40B4-BE49-F238E27FC236}">
                    <a16:creationId xmlns:a16="http://schemas.microsoft.com/office/drawing/2014/main" id="{1815E9FB-B454-41AD-A9B2-DD38C1EE6DF0}"/>
                  </a:ext>
                </a:extLst>
              </p:cNvPr>
              <p:cNvPicPr/>
              <p:nvPr/>
            </p:nvPicPr>
            <p:blipFill>
              <a:blip r:embed="rId5"/>
              <a:stretch>
                <a:fillRect/>
              </a:stretch>
            </p:blipFill>
            <p:spPr>
              <a:xfrm>
                <a:off x="8061085" y="668959"/>
                <a:ext cx="18000" cy="18000"/>
              </a:xfrm>
              <a:prstGeom prst="rect">
                <a:avLst/>
              </a:prstGeom>
            </p:spPr>
          </p:pic>
        </mc:Fallback>
      </mc:AlternateContent>
    </p:spTree>
    <p:extLst>
      <p:ext uri="{BB962C8B-B14F-4D97-AF65-F5344CB8AC3E}">
        <p14:creationId xmlns:p14="http://schemas.microsoft.com/office/powerpoint/2010/main" val="399386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1027" name="Picture 3" descr="C:\Users\t6014250\AppData\Local\Microsoft\Windows\Temporary Internet Files\Content.Outlook\NUYJJ8R3\デジタルトランスフォーメーション（ＤＸ）に向けたスキル変革の方向性（検討用）000065688_ページ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57" y="1148583"/>
            <a:ext cx="11956936" cy="827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7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社会の進展と次世代サービス</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244" y="1217297"/>
            <a:ext cx="8911114" cy="820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07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データサイエンスが重要</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933450"/>
            <a:ext cx="8001000" cy="866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78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7972272" y="7481357"/>
            <a:ext cx="2003134" cy="810785"/>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年後に運用するシステムのイメージ</a:t>
            </a:r>
          </a:p>
        </p:txBody>
      </p:sp>
      <p:sp>
        <p:nvSpPr>
          <p:cNvPr id="55" name="正方形/長方形 54"/>
          <p:cNvSpPr/>
          <p:nvPr/>
        </p:nvSpPr>
        <p:spPr>
          <a:xfrm>
            <a:off x="5617362" y="1477927"/>
            <a:ext cx="3132722" cy="1562016"/>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次世代サービスの想定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【Bib40-04 ICT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の急速な発展と図書館を取り巻くサービスの変革</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】Bib40-05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「知の共有化」の実現を目指した構想</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【2013</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】】Bib40-07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課題テーマ</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今後の図書館サービスシステムの構築を考える</a:t>
            </a:r>
          </a:p>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229367" y="5018567"/>
            <a:ext cx="4939247" cy="1905799"/>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適用すべきと思われる技術、普及が見込まれるサービス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9975405" y="8930643"/>
            <a:ext cx="2732452" cy="522941"/>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ctr"/>
          <a:lstStyle/>
          <a:p>
            <a:pPr algn="ctr"/>
            <a:endParaRPr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8199473" y="5550939"/>
            <a:ext cx="4319870" cy="1196394"/>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必要な能力</a:t>
            </a:r>
          </a:p>
        </p:txBody>
      </p:sp>
      <p:sp>
        <p:nvSpPr>
          <p:cNvPr id="34" name="正方形/長方形 33"/>
          <p:cNvSpPr/>
          <p:nvPr/>
        </p:nvSpPr>
        <p:spPr>
          <a:xfrm>
            <a:off x="8750086" y="3039942"/>
            <a:ext cx="1520965" cy="2397634"/>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技能の習得方法</a:t>
            </a:r>
          </a:p>
        </p:txBody>
      </p:sp>
      <p:sp>
        <p:nvSpPr>
          <p:cNvPr id="33" name="正方形/長方形 32"/>
          <p:cNvSpPr/>
          <p:nvPr/>
        </p:nvSpPr>
        <p:spPr>
          <a:xfrm>
            <a:off x="5665820" y="3725858"/>
            <a:ext cx="2365974" cy="2941016"/>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構築・運用に必要な役割と、必要な技能・知識</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【Bib40-06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「知の共有化」システムの標準的な構築プロセスと必要なスキル・知識</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395081" y="7886749"/>
            <a:ext cx="2773422" cy="1521579"/>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システム開発手法</a:t>
            </a:r>
          </a:p>
        </p:txBody>
      </p:sp>
      <p:sp>
        <p:nvSpPr>
          <p:cNvPr id="31" name="正方形/長方形 30"/>
          <p:cNvSpPr/>
          <p:nvPr/>
        </p:nvSpPr>
        <p:spPr>
          <a:xfrm>
            <a:off x="473810" y="1307212"/>
            <a:ext cx="4900367" cy="1351472"/>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デジタルアーカイブの歴史</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【Bib40-02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電子図書館サービスの始動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】【Bib40-03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電子図書館サービスから知識インフラの構築へ</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】【Bib40-05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「知の共有化」の実現を目指した構想</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【2013</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1792451" y="2846288"/>
            <a:ext cx="3117825" cy="1289542"/>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時代のタスク</a:t>
            </a:r>
          </a:p>
        </p:txBody>
      </p:sp>
      <p:sp>
        <p:nvSpPr>
          <p:cNvPr id="2" name="タイトル 1"/>
          <p:cNvSpPr>
            <a:spLocks noGrp="1"/>
          </p:cNvSpPr>
          <p:nvPr>
            <p:ph type="title"/>
          </p:nvPr>
        </p:nvSpPr>
        <p:spPr/>
        <p:txBody>
          <a:bodyPr>
            <a:normAutofit/>
          </a:bodyPr>
          <a:lstStyle/>
          <a:p>
            <a:r>
              <a:rPr lang="en-US" altLang="ja-JP" sz="4700" dirty="0"/>
              <a:t>【×】</a:t>
            </a:r>
            <a:r>
              <a:rPr lang="ja-JP" altLang="en-US" sz="4700" dirty="0"/>
              <a:t>次世代サービスの構築のために</a:t>
            </a:r>
          </a:p>
        </p:txBody>
      </p:sp>
      <p:sp>
        <p:nvSpPr>
          <p:cNvPr id="3" name="角丸四角形 2"/>
          <p:cNvSpPr/>
          <p:nvPr/>
        </p:nvSpPr>
        <p:spPr>
          <a:xfrm>
            <a:off x="625707" y="1729028"/>
            <a:ext cx="1357722" cy="256336"/>
          </a:xfrm>
          <a:prstGeom prst="roundRect">
            <a:avLst/>
          </a:prstGeom>
        </p:spPr>
        <p:style>
          <a:lnRef idx="0">
            <a:schemeClr val="accent2"/>
          </a:lnRef>
          <a:fillRef idx="3">
            <a:schemeClr val="accent2"/>
          </a:fillRef>
          <a:effectRef idx="3">
            <a:schemeClr val="accent2"/>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デジタルアーカイブの歩み</a:t>
            </a:r>
          </a:p>
        </p:txBody>
      </p:sp>
      <p:sp>
        <p:nvSpPr>
          <p:cNvPr id="4" name="角丸四角形 3"/>
          <p:cNvSpPr/>
          <p:nvPr/>
        </p:nvSpPr>
        <p:spPr>
          <a:xfrm>
            <a:off x="2089907" y="1712042"/>
            <a:ext cx="1357722" cy="256336"/>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デジタルアーカイブポータル</a:t>
            </a:r>
          </a:p>
        </p:txBody>
      </p:sp>
      <p:sp>
        <p:nvSpPr>
          <p:cNvPr id="5" name="角丸四角形 4"/>
          <p:cNvSpPr/>
          <p:nvPr/>
        </p:nvSpPr>
        <p:spPr>
          <a:xfrm>
            <a:off x="2089907" y="2047985"/>
            <a:ext cx="1357722" cy="256336"/>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a:t>
            </a:r>
          </a:p>
        </p:txBody>
      </p:sp>
      <p:sp>
        <p:nvSpPr>
          <p:cNvPr id="6" name="角丸四角形 5"/>
          <p:cNvSpPr/>
          <p:nvPr/>
        </p:nvSpPr>
        <p:spPr>
          <a:xfrm>
            <a:off x="1965324" y="3162494"/>
            <a:ext cx="1357722" cy="325798"/>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時代のタスク</a:t>
            </a:r>
          </a:p>
        </p:txBody>
      </p:sp>
      <p:sp>
        <p:nvSpPr>
          <p:cNvPr id="7" name="角丸四角形 6"/>
          <p:cNvSpPr/>
          <p:nvPr/>
        </p:nvSpPr>
        <p:spPr>
          <a:xfrm>
            <a:off x="3730295" y="2999595"/>
            <a:ext cx="1017985"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業務・サービス</a:t>
            </a:r>
          </a:p>
        </p:txBody>
      </p:sp>
      <p:sp>
        <p:nvSpPr>
          <p:cNvPr id="8" name="角丸四角形 7"/>
          <p:cNvSpPr/>
          <p:nvPr/>
        </p:nvSpPr>
        <p:spPr>
          <a:xfrm>
            <a:off x="3737924" y="3375549"/>
            <a:ext cx="1010356"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a:t>
            </a:r>
          </a:p>
        </p:txBody>
      </p:sp>
      <p:sp>
        <p:nvSpPr>
          <p:cNvPr id="9" name="角丸四角形 8"/>
          <p:cNvSpPr/>
          <p:nvPr/>
        </p:nvSpPr>
        <p:spPr>
          <a:xfrm>
            <a:off x="3744247" y="3748697"/>
            <a:ext cx="834076"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456106" y="8296334"/>
            <a:ext cx="1357722"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従来型の開発手法</a:t>
            </a:r>
          </a:p>
        </p:txBody>
      </p:sp>
      <p:sp>
        <p:nvSpPr>
          <p:cNvPr id="11" name="角丸四角形 10"/>
          <p:cNvSpPr/>
          <p:nvPr/>
        </p:nvSpPr>
        <p:spPr>
          <a:xfrm>
            <a:off x="456106" y="8871822"/>
            <a:ext cx="1509220"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DT</a:t>
            </a:r>
            <a:r>
              <a:rPr lang="ja-JP" altLang="en-US" sz="800" dirty="0" err="1">
                <a:latin typeface="Meiryo UI" panose="020B0604030504040204" pitchFamily="50" charset="-128"/>
                <a:ea typeface="Meiryo UI" panose="020B0604030504040204" pitchFamily="50" charset="-128"/>
                <a:cs typeface="Meiryo UI" panose="020B0604030504040204" pitchFamily="50" charset="-128"/>
              </a:rPr>
              <a:t>時代のの開発</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手法</a:t>
            </a:r>
          </a:p>
        </p:txBody>
      </p:sp>
      <p:sp>
        <p:nvSpPr>
          <p:cNvPr id="12" name="角丸四角形 11"/>
          <p:cNvSpPr/>
          <p:nvPr/>
        </p:nvSpPr>
        <p:spPr>
          <a:xfrm>
            <a:off x="1910624" y="8336874"/>
            <a:ext cx="1013369"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ウォータフォール</a:t>
            </a:r>
          </a:p>
        </p:txBody>
      </p:sp>
      <p:sp>
        <p:nvSpPr>
          <p:cNvPr id="13" name="角丸四角形 12"/>
          <p:cNvSpPr/>
          <p:nvPr/>
        </p:nvSpPr>
        <p:spPr>
          <a:xfrm>
            <a:off x="2084509" y="8865229"/>
            <a:ext cx="914743"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アジャイル</a:t>
            </a:r>
          </a:p>
        </p:txBody>
      </p:sp>
      <p:sp>
        <p:nvSpPr>
          <p:cNvPr id="14" name="角丸四角形 13"/>
          <p:cNvSpPr/>
          <p:nvPr/>
        </p:nvSpPr>
        <p:spPr>
          <a:xfrm>
            <a:off x="5728602" y="2216253"/>
            <a:ext cx="1120205" cy="32579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次世代サービス</a:t>
            </a:r>
          </a:p>
        </p:txBody>
      </p:sp>
      <p:sp>
        <p:nvSpPr>
          <p:cNvPr id="15" name="角丸四角形 14"/>
          <p:cNvSpPr/>
          <p:nvPr/>
        </p:nvSpPr>
        <p:spPr>
          <a:xfrm>
            <a:off x="5728602" y="2658684"/>
            <a:ext cx="1065900"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サービスイメージ</a:t>
            </a:r>
          </a:p>
        </p:txBody>
      </p:sp>
      <p:sp>
        <p:nvSpPr>
          <p:cNvPr id="16" name="角丸四角形 15"/>
          <p:cNvSpPr/>
          <p:nvPr/>
        </p:nvSpPr>
        <p:spPr>
          <a:xfrm>
            <a:off x="7367902" y="2664984"/>
            <a:ext cx="81096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必要な機能</a:t>
            </a:r>
          </a:p>
        </p:txBody>
      </p:sp>
      <p:sp>
        <p:nvSpPr>
          <p:cNvPr id="17" name="角丸四角形 16"/>
          <p:cNvSpPr/>
          <p:nvPr/>
        </p:nvSpPr>
        <p:spPr>
          <a:xfrm>
            <a:off x="6014284" y="4222387"/>
            <a:ext cx="1357722" cy="325798"/>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必要な役割（タスク）</a:t>
            </a:r>
          </a:p>
        </p:txBody>
      </p:sp>
      <p:sp>
        <p:nvSpPr>
          <p:cNvPr id="18" name="角丸四角形 17"/>
          <p:cNvSpPr/>
          <p:nvPr/>
        </p:nvSpPr>
        <p:spPr>
          <a:xfrm>
            <a:off x="6507608" y="4806496"/>
            <a:ext cx="949487"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マネージャ</a:t>
            </a:r>
          </a:p>
        </p:txBody>
      </p:sp>
      <p:sp>
        <p:nvSpPr>
          <p:cNvPr id="19" name="角丸四角形 18"/>
          <p:cNvSpPr/>
          <p:nvPr/>
        </p:nvSpPr>
        <p:spPr>
          <a:xfrm>
            <a:off x="6507605" y="5278548"/>
            <a:ext cx="1143248"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データサイエンティスト</a:t>
            </a:r>
          </a:p>
        </p:txBody>
      </p:sp>
      <p:sp>
        <p:nvSpPr>
          <p:cNvPr id="20" name="角丸四角形 19"/>
          <p:cNvSpPr/>
          <p:nvPr/>
        </p:nvSpPr>
        <p:spPr>
          <a:xfrm>
            <a:off x="6510466" y="5782998"/>
            <a:ext cx="1140387"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システムエンジニア</a:t>
            </a:r>
          </a:p>
        </p:txBody>
      </p:sp>
      <p:sp>
        <p:nvSpPr>
          <p:cNvPr id="21" name="角丸四角形 20"/>
          <p:cNvSpPr/>
          <p:nvPr/>
        </p:nvSpPr>
        <p:spPr>
          <a:xfrm>
            <a:off x="6037225" y="6235770"/>
            <a:ext cx="1613628" cy="325798"/>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必要な技能、知識（スキル）</a:t>
            </a:r>
          </a:p>
        </p:txBody>
      </p:sp>
      <p:sp>
        <p:nvSpPr>
          <p:cNvPr id="22" name="角丸四角形 21"/>
          <p:cNvSpPr/>
          <p:nvPr/>
        </p:nvSpPr>
        <p:spPr>
          <a:xfrm>
            <a:off x="8042988" y="7769526"/>
            <a:ext cx="1357722" cy="325798"/>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構築イメージ</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角丸四角形 22"/>
          <p:cNvSpPr/>
          <p:nvPr/>
        </p:nvSpPr>
        <p:spPr>
          <a:xfrm>
            <a:off x="10598250" y="5780496"/>
            <a:ext cx="1770945" cy="498915"/>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という部下を使いこなすための能力</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角丸四角形 23"/>
          <p:cNvSpPr/>
          <p:nvPr/>
        </p:nvSpPr>
        <p:spPr>
          <a:xfrm>
            <a:off x="10598250" y="6355751"/>
            <a:ext cx="1770945"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ではすぐに置換できない能力</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24"/>
          <p:cNvSpPr/>
          <p:nvPr/>
        </p:nvSpPr>
        <p:spPr>
          <a:xfrm>
            <a:off x="8825772" y="3597456"/>
            <a:ext cx="1357722" cy="32579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技能の習得方法</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8997620" y="4103990"/>
            <a:ext cx="977785"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プログラミング</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角丸四角形 26"/>
          <p:cNvSpPr/>
          <p:nvPr/>
        </p:nvSpPr>
        <p:spPr>
          <a:xfrm>
            <a:off x="9014721" y="4600576"/>
            <a:ext cx="960684"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リベラルアーツ</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角丸四角形 28"/>
          <p:cNvSpPr/>
          <p:nvPr/>
        </p:nvSpPr>
        <p:spPr>
          <a:xfrm>
            <a:off x="3648508" y="6029953"/>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P2P/</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ブロックチェーン技術</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473942" y="6442215"/>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RPA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IPA</a:t>
            </a:r>
          </a:p>
        </p:txBody>
      </p:sp>
      <p:sp>
        <p:nvSpPr>
          <p:cNvPr id="39" name="正方形/長方形 38"/>
          <p:cNvSpPr/>
          <p:nvPr/>
        </p:nvSpPr>
        <p:spPr>
          <a:xfrm>
            <a:off x="47181" y="3419833"/>
            <a:ext cx="1561317" cy="1549562"/>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次産業革命</a:t>
            </a:r>
          </a:p>
        </p:txBody>
      </p:sp>
      <p:sp>
        <p:nvSpPr>
          <p:cNvPr id="40" name="角丸四角形 39"/>
          <p:cNvSpPr/>
          <p:nvPr/>
        </p:nvSpPr>
        <p:spPr>
          <a:xfrm>
            <a:off x="148978" y="3744242"/>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Society5.0</a:t>
            </a:r>
          </a:p>
        </p:txBody>
      </p:sp>
      <p:sp>
        <p:nvSpPr>
          <p:cNvPr id="41" name="角丸四角形 40"/>
          <p:cNvSpPr/>
          <p:nvPr/>
        </p:nvSpPr>
        <p:spPr>
          <a:xfrm>
            <a:off x="145842" y="4181149"/>
            <a:ext cx="1588494" cy="672032"/>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Digital Transformation (DX)</a:t>
            </a:r>
          </a:p>
          <a:p>
            <a:pPr algn="ct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4249754" y="7958773"/>
            <a:ext cx="3095996" cy="1238847"/>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サイバーセキュリティ対策</a:t>
            </a:r>
          </a:p>
        </p:txBody>
      </p:sp>
      <p:sp>
        <p:nvSpPr>
          <p:cNvPr id="43" name="角丸四角形 42"/>
          <p:cNvSpPr/>
          <p:nvPr/>
        </p:nvSpPr>
        <p:spPr>
          <a:xfrm>
            <a:off x="4400744" y="8382623"/>
            <a:ext cx="1357722" cy="325798"/>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4414822" y="8819470"/>
            <a:ext cx="1357722" cy="325798"/>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電子的認証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角丸四角形 44"/>
          <p:cNvSpPr/>
          <p:nvPr/>
        </p:nvSpPr>
        <p:spPr>
          <a:xfrm>
            <a:off x="1931864" y="6503975"/>
            <a:ext cx="1535780"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エッジコンピューティング</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角丸四角形 46"/>
          <p:cNvSpPr/>
          <p:nvPr/>
        </p:nvSpPr>
        <p:spPr>
          <a:xfrm>
            <a:off x="3648508" y="5624754"/>
            <a:ext cx="1487291"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データサイエンスツール</a:t>
            </a:r>
          </a:p>
        </p:txBody>
      </p:sp>
      <p:sp>
        <p:nvSpPr>
          <p:cNvPr id="48" name="角丸四角形 47"/>
          <p:cNvSpPr/>
          <p:nvPr/>
        </p:nvSpPr>
        <p:spPr>
          <a:xfrm>
            <a:off x="473810" y="6029953"/>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CUI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GUI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NUI</a:t>
            </a:r>
          </a:p>
        </p:txBody>
      </p:sp>
      <p:sp>
        <p:nvSpPr>
          <p:cNvPr id="49" name="角丸四角形 48"/>
          <p:cNvSpPr/>
          <p:nvPr/>
        </p:nvSpPr>
        <p:spPr>
          <a:xfrm>
            <a:off x="1946050" y="6135861"/>
            <a:ext cx="1574330"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アシスタントデバイス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473943" y="5614775"/>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エンタープライズ・チャット</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角丸四角形 50"/>
          <p:cNvSpPr/>
          <p:nvPr/>
        </p:nvSpPr>
        <p:spPr>
          <a:xfrm>
            <a:off x="1983429" y="5287351"/>
            <a:ext cx="1556223" cy="672032"/>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iPaaS</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Integration Platform as a Service</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角丸四角形 51"/>
          <p:cNvSpPr/>
          <p:nvPr/>
        </p:nvSpPr>
        <p:spPr>
          <a:xfrm>
            <a:off x="3911939" y="5217291"/>
            <a:ext cx="707377"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VR</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AR</a:t>
            </a:r>
          </a:p>
        </p:txBody>
      </p:sp>
      <p:sp>
        <p:nvSpPr>
          <p:cNvPr id="53" name="角丸四角形 52"/>
          <p:cNvSpPr/>
          <p:nvPr/>
        </p:nvSpPr>
        <p:spPr>
          <a:xfrm>
            <a:off x="3586767" y="6368346"/>
            <a:ext cx="1357722" cy="498915"/>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働き方改革ソリューションツール</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53"/>
          <p:cNvSpPr/>
          <p:nvPr/>
        </p:nvSpPr>
        <p:spPr>
          <a:xfrm>
            <a:off x="8447766" y="5799845"/>
            <a:ext cx="1905887" cy="498915"/>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が人間をアシストする「インテリジェント・ワークプレイス」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角丸四角形 56"/>
          <p:cNvSpPr/>
          <p:nvPr/>
        </p:nvSpPr>
        <p:spPr>
          <a:xfrm>
            <a:off x="3539652" y="1712042"/>
            <a:ext cx="1370624" cy="256336"/>
          </a:xfrm>
          <a:prstGeom prst="roundRect">
            <a:avLst/>
          </a:prstGeom>
        </p:spPr>
        <p:style>
          <a:lnRef idx="1">
            <a:schemeClr val="accent2"/>
          </a:lnRef>
          <a:fillRef idx="2">
            <a:schemeClr val="accent2"/>
          </a:fillRef>
          <a:effectRef idx="1">
            <a:schemeClr val="accent2"/>
          </a:effectRef>
          <a:fontRef idx="minor">
            <a:schemeClr val="dk1"/>
          </a:fontRef>
        </p:style>
        <p:txBody>
          <a:bodyPr wrap="square"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PORTA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NDLSearch</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角丸四角形 57"/>
          <p:cNvSpPr/>
          <p:nvPr/>
        </p:nvSpPr>
        <p:spPr>
          <a:xfrm>
            <a:off x="3531875" y="2068099"/>
            <a:ext cx="1467506" cy="256336"/>
          </a:xfrm>
          <a:prstGeom prst="roundRect">
            <a:avLst/>
          </a:prstGeom>
        </p:spPr>
        <p:style>
          <a:lnRef idx="1">
            <a:schemeClr val="accent2"/>
          </a:lnRef>
          <a:fillRef idx="2">
            <a:schemeClr val="accent2"/>
          </a:fillRef>
          <a:effectRef idx="1">
            <a:schemeClr val="accent2"/>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ひなぎく→知識インフラ</a:t>
            </a:r>
          </a:p>
        </p:txBody>
      </p:sp>
      <p:sp>
        <p:nvSpPr>
          <p:cNvPr id="59" name="右矢印 58"/>
          <p:cNvSpPr/>
          <p:nvPr/>
        </p:nvSpPr>
        <p:spPr>
          <a:xfrm>
            <a:off x="5310388" y="1843211"/>
            <a:ext cx="387517"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右矢印 59"/>
          <p:cNvSpPr/>
          <p:nvPr/>
        </p:nvSpPr>
        <p:spPr>
          <a:xfrm rot="5400000">
            <a:off x="6674569" y="3327191"/>
            <a:ext cx="274953"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右矢印 61"/>
          <p:cNvSpPr/>
          <p:nvPr/>
        </p:nvSpPr>
        <p:spPr>
          <a:xfrm>
            <a:off x="8199473" y="4320998"/>
            <a:ext cx="387517"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右矢印 62"/>
          <p:cNvSpPr/>
          <p:nvPr/>
        </p:nvSpPr>
        <p:spPr>
          <a:xfrm rot="5400000">
            <a:off x="9248752" y="5320819"/>
            <a:ext cx="341498"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右矢印 63"/>
          <p:cNvSpPr/>
          <p:nvPr/>
        </p:nvSpPr>
        <p:spPr>
          <a:xfrm>
            <a:off x="1543714" y="3451356"/>
            <a:ext cx="387517"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右矢印 64"/>
          <p:cNvSpPr/>
          <p:nvPr/>
        </p:nvSpPr>
        <p:spPr>
          <a:xfrm rot="5400000">
            <a:off x="2406557" y="4496394"/>
            <a:ext cx="274953"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右矢印 65"/>
          <p:cNvSpPr/>
          <p:nvPr/>
        </p:nvSpPr>
        <p:spPr>
          <a:xfrm rot="5400000">
            <a:off x="2393990" y="7481744"/>
            <a:ext cx="274953"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右矢印 66"/>
          <p:cNvSpPr/>
          <p:nvPr/>
        </p:nvSpPr>
        <p:spPr>
          <a:xfrm>
            <a:off x="7579625" y="7904056"/>
            <a:ext cx="387517"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角丸四角形 67"/>
          <p:cNvSpPr/>
          <p:nvPr/>
        </p:nvSpPr>
        <p:spPr>
          <a:xfrm>
            <a:off x="5928753" y="8382623"/>
            <a:ext cx="1357722" cy="325798"/>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GDPR</a:t>
            </a:r>
          </a:p>
        </p:txBody>
      </p:sp>
      <p:sp>
        <p:nvSpPr>
          <p:cNvPr id="69" name="角丸四角形 68"/>
          <p:cNvSpPr/>
          <p:nvPr/>
        </p:nvSpPr>
        <p:spPr>
          <a:xfrm>
            <a:off x="7196014" y="2273027"/>
            <a:ext cx="1357722" cy="32579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未来の図書館を作るとは</a:t>
            </a:r>
          </a:p>
        </p:txBody>
      </p:sp>
      <p:sp>
        <p:nvSpPr>
          <p:cNvPr id="70" name="角丸四角形 69"/>
          <p:cNvSpPr/>
          <p:nvPr/>
        </p:nvSpPr>
        <p:spPr>
          <a:xfrm>
            <a:off x="3091343" y="4926374"/>
            <a:ext cx="858074"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MaaS</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テキスト ボックス 70"/>
          <p:cNvSpPr txBox="1"/>
          <p:nvPr/>
        </p:nvSpPr>
        <p:spPr>
          <a:xfrm>
            <a:off x="10846073" y="188848"/>
            <a:ext cx="1673270" cy="338550"/>
          </a:xfrm>
          <a:prstGeom prst="rect">
            <a:avLst/>
          </a:prstGeom>
          <a:noFill/>
        </p:spPr>
        <p:txBody>
          <a:bodyPr wrap="square" lIns="91435" tIns="45718" rIns="91435" bIns="45718" rtlCol="0">
            <a:spAutoFit/>
          </a:bodyPr>
          <a:lstStyle/>
          <a:p>
            <a:r>
              <a:rPr lang="en-US" altLang="ja-JP" sz="1600" dirty="0"/>
              <a:t>2018</a:t>
            </a:r>
            <a:r>
              <a:rPr lang="ja-JP" altLang="en-US" sz="1600" dirty="0"/>
              <a:t>年</a:t>
            </a:r>
            <a:r>
              <a:rPr lang="en-US" altLang="ja-JP" sz="1600" dirty="0"/>
              <a:t>12</a:t>
            </a:r>
            <a:r>
              <a:rPr lang="ja-JP" altLang="en-US" sz="1600" dirty="0"/>
              <a:t>月</a:t>
            </a:r>
            <a:r>
              <a:rPr lang="en-US" altLang="ja-JP" sz="1600" dirty="0"/>
              <a:t>20</a:t>
            </a:r>
            <a:r>
              <a:rPr lang="ja-JP" altLang="en-US" sz="1600" dirty="0"/>
              <a:t>日</a:t>
            </a:r>
          </a:p>
        </p:txBody>
      </p:sp>
    </p:spTree>
    <p:extLst>
      <p:ext uri="{BB962C8B-B14F-4D97-AF65-F5344CB8AC3E}">
        <p14:creationId xmlns:p14="http://schemas.microsoft.com/office/powerpoint/2010/main" val="80319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a:t>【×】</a:t>
            </a:r>
            <a:r>
              <a:rPr kumimoji="1" lang="ja-JP" altLang="en-US" dirty="0"/>
              <a:t>キーワード</a:t>
            </a:r>
          </a:p>
        </p:txBody>
      </p:sp>
      <p:sp>
        <p:nvSpPr>
          <p:cNvPr id="4" name="角丸四角形 3"/>
          <p:cNvSpPr/>
          <p:nvPr/>
        </p:nvSpPr>
        <p:spPr>
          <a:xfrm>
            <a:off x="666920" y="891142"/>
            <a:ext cx="1010356"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Etheremu</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a:xfrm>
            <a:off x="666920" y="1483490"/>
            <a:ext cx="1187760"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スマートコントラクト</a:t>
            </a:r>
          </a:p>
        </p:txBody>
      </p:sp>
      <p:sp>
        <p:nvSpPr>
          <p:cNvPr id="6" name="角丸四角形 5"/>
          <p:cNvSpPr/>
          <p:nvPr/>
        </p:nvSpPr>
        <p:spPr>
          <a:xfrm>
            <a:off x="755622" y="1923437"/>
            <a:ext cx="1010356"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KYC</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957637" y="188848"/>
            <a:ext cx="1673270" cy="338550"/>
          </a:xfrm>
          <a:prstGeom prst="rect">
            <a:avLst/>
          </a:prstGeom>
          <a:noFill/>
        </p:spPr>
        <p:txBody>
          <a:bodyPr wrap="square" lIns="91435" tIns="45718" rIns="91435" bIns="45718" rtlCol="0">
            <a:spAutoFit/>
          </a:bodyPr>
          <a:lstStyle/>
          <a:p>
            <a:r>
              <a:rPr lang="en-US" altLang="ja-JP" sz="1600" dirty="0"/>
              <a:t>2018</a:t>
            </a:r>
            <a:r>
              <a:rPr lang="ja-JP" altLang="en-US" sz="1600" dirty="0"/>
              <a:t>年</a:t>
            </a:r>
            <a:r>
              <a:rPr lang="en-US" altLang="ja-JP" sz="1600" dirty="0"/>
              <a:t>12</a:t>
            </a:r>
            <a:r>
              <a:rPr lang="ja-JP" altLang="en-US" sz="1600" dirty="0"/>
              <a:t>月</a:t>
            </a:r>
            <a:r>
              <a:rPr lang="en-US" altLang="ja-JP" sz="1600" dirty="0"/>
              <a:t>20</a:t>
            </a:r>
            <a:r>
              <a:rPr lang="ja-JP" altLang="en-US" sz="1600" dirty="0"/>
              <a:t>日</a:t>
            </a:r>
          </a:p>
        </p:txBody>
      </p:sp>
    </p:spTree>
    <p:extLst>
      <p:ext uri="{BB962C8B-B14F-4D97-AF65-F5344CB8AC3E}">
        <p14:creationId xmlns:p14="http://schemas.microsoft.com/office/powerpoint/2010/main" val="35319343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51586</TotalTime>
  <Words>1531</Words>
  <Application>Microsoft Office PowerPoint</Application>
  <PresentationFormat>A3 297x420 mm</PresentationFormat>
  <Paragraphs>236</Paragraphs>
  <Slides>7</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ariant>
        <vt:lpstr>目的別スライド ショー</vt:lpstr>
      </vt:variant>
      <vt:variant>
        <vt:i4>1</vt:i4>
      </vt:variant>
    </vt:vector>
  </HeadingPairs>
  <TitlesOfParts>
    <vt:vector size="12" baseType="lpstr">
      <vt:lpstr>Meiryo UI</vt:lpstr>
      <vt:lpstr>Arial</vt:lpstr>
      <vt:lpstr>Calibri</vt:lpstr>
      <vt:lpstr>Office テーマ</vt:lpstr>
      <vt:lpstr>DAP34 次世代サービスの構築のために</vt:lpstr>
      <vt:lpstr>国等の施策の関連</vt:lpstr>
      <vt:lpstr>PowerPoint プレゼンテーション</vt:lpstr>
      <vt:lpstr>社会の進展と次世代サービス</vt:lpstr>
      <vt:lpstr>データサイエンスが重要</vt:lpstr>
      <vt:lpstr>【×】次世代サービスの構築のために</vt:lpstr>
      <vt:lpstr>【×】キーワード</vt:lpstr>
      <vt:lpstr>TP&amp;Dフォーラム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nakayama masaki</cp:lastModifiedBy>
  <cp:revision>984</cp:revision>
  <cp:lastPrinted>2019-02-28T00:47:32Z</cp:lastPrinted>
  <dcterms:created xsi:type="dcterms:W3CDTF">2015-08-12T01:03:55Z</dcterms:created>
  <dcterms:modified xsi:type="dcterms:W3CDTF">2020-02-28T06:27:11Z</dcterms:modified>
</cp:coreProperties>
</file>