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1634" r:id="rId2"/>
    <p:sldId id="1796" r:id="rId3"/>
    <p:sldId id="1993" r:id="rId4"/>
    <p:sldId id="1924" r:id="rId5"/>
    <p:sldId id="1953" r:id="rId6"/>
    <p:sldId id="1797" r:id="rId7"/>
    <p:sldId id="1829" r:id="rId8"/>
    <p:sldId id="1928" r:id="rId9"/>
    <p:sldId id="1832" r:id="rId10"/>
    <p:sldId id="1833" r:id="rId11"/>
    <p:sldId id="1835" r:id="rId12"/>
    <p:sldId id="1858" r:id="rId13"/>
    <p:sldId id="1859" r:id="rId14"/>
    <p:sldId id="1879" r:id="rId15"/>
    <p:sldId id="1880" r:id="rId16"/>
    <p:sldId id="1881" r:id="rId17"/>
    <p:sldId id="1882" r:id="rId18"/>
    <p:sldId id="1883" r:id="rId19"/>
    <p:sldId id="1884" r:id="rId20"/>
    <p:sldId id="1885" r:id="rId21"/>
    <p:sldId id="1864" r:id="rId22"/>
    <p:sldId id="1939" r:id="rId23"/>
    <p:sldId id="1886" r:id="rId24"/>
    <p:sldId id="1887" r:id="rId25"/>
    <p:sldId id="1798" r:id="rId26"/>
    <p:sldId id="1836" r:id="rId27"/>
    <p:sldId id="1837" r:id="rId28"/>
    <p:sldId id="1838" r:id="rId29"/>
    <p:sldId id="1893" r:id="rId30"/>
    <p:sldId id="1848" r:id="rId31"/>
    <p:sldId id="1849" r:id="rId32"/>
    <p:sldId id="1925" r:id="rId33"/>
    <p:sldId id="1977" r:id="rId34"/>
    <p:sldId id="1992" r:id="rId35"/>
    <p:sldId id="1976" r:id="rId36"/>
    <p:sldId id="1985" r:id="rId37"/>
    <p:sldId id="1982" r:id="rId38"/>
    <p:sldId id="1981" r:id="rId39"/>
    <p:sldId id="1632" r:id="rId40"/>
  </p:sldIdLst>
  <p:sldSz cx="12192000" cy="6858000"/>
  <p:notesSz cx="6735763" cy="98663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666A78-6515-471E-AF18-0942C0AA8AE0}" v="39" dt="2019-04-14T07:24:38.71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2000" autoAdjust="0"/>
  </p:normalViewPr>
  <p:slideViewPr>
    <p:cSldViewPr snapToGrid="0">
      <p:cViewPr varScale="1">
        <p:scale>
          <a:sx n="72" d="100"/>
          <a:sy n="72" d="100"/>
        </p:scale>
        <p:origin x="-294"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2" d="100"/>
        <a:sy n="102" d="100"/>
      </p:scale>
      <p:origin x="0" y="15258"/>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7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177"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BF666A78-6515-471E-AF18-0942C0AA8AE0}"/>
    <pc:docChg chg="undo custSel addSld delSld modSld sldOrd">
      <pc:chgData name="Masaki Nakayama" userId="7eabd57b-b900-4e86-8622-e94bcfa04d00" providerId="ADAL" clId="{BF666A78-6515-471E-AF18-0942C0AA8AE0}" dt="2019-04-28T04:38:01.556" v="258" actId="1076"/>
      <pc:docMkLst>
        <pc:docMk/>
      </pc:docMkLst>
      <pc:sldChg chg="modSp">
        <pc:chgData name="Masaki Nakayama" userId="7eabd57b-b900-4e86-8622-e94bcfa04d00" providerId="ADAL" clId="{BF666A78-6515-471E-AF18-0942C0AA8AE0}" dt="2019-04-14T07:24:50.795" v="256" actId="20577"/>
        <pc:sldMkLst>
          <pc:docMk/>
          <pc:sldMk cId="2101191886" sldId="1634"/>
        </pc:sldMkLst>
        <pc:spChg chg="mod">
          <ac:chgData name="Masaki Nakayama" userId="7eabd57b-b900-4e86-8622-e94bcfa04d00" providerId="ADAL" clId="{BF666A78-6515-471E-AF18-0942C0AA8AE0}" dt="2019-04-14T07:24:50.795" v="256" actId="20577"/>
          <ac:spMkLst>
            <pc:docMk/>
            <pc:sldMk cId="2101191886" sldId="1634"/>
            <ac:spMk id="4" creationId="{00000000-0000-0000-0000-000000000000}"/>
          </ac:spMkLst>
        </pc:spChg>
      </pc:sldChg>
      <pc:sldChg chg="add">
        <pc:chgData name="Masaki Nakayama" userId="7eabd57b-b900-4e86-8622-e94bcfa04d00" providerId="ADAL" clId="{BF666A78-6515-471E-AF18-0942C0AA8AE0}" dt="2019-04-14T07:21:08.009" v="172"/>
        <pc:sldMkLst>
          <pc:docMk/>
          <pc:sldMk cId="1230930213" sldId="1792"/>
        </pc:sldMkLst>
      </pc:sldChg>
      <pc:sldChg chg="add">
        <pc:chgData name="Masaki Nakayama" userId="7eabd57b-b900-4e86-8622-e94bcfa04d00" providerId="ADAL" clId="{BF666A78-6515-471E-AF18-0942C0AA8AE0}" dt="2019-04-14T07:21:08.009" v="172"/>
        <pc:sldMkLst>
          <pc:docMk/>
          <pc:sldMk cId="848645741" sldId="1793"/>
        </pc:sldMkLst>
      </pc:sldChg>
      <pc:sldChg chg="add">
        <pc:chgData name="Masaki Nakayama" userId="7eabd57b-b900-4e86-8622-e94bcfa04d00" providerId="ADAL" clId="{BF666A78-6515-471E-AF18-0942C0AA8AE0}" dt="2019-04-14T07:21:08.009" v="172"/>
        <pc:sldMkLst>
          <pc:docMk/>
          <pc:sldMk cId="3605557312" sldId="1795"/>
        </pc:sldMkLst>
      </pc:sldChg>
      <pc:sldChg chg="add">
        <pc:chgData name="Masaki Nakayama" userId="7eabd57b-b900-4e86-8622-e94bcfa04d00" providerId="ADAL" clId="{BF666A78-6515-471E-AF18-0942C0AA8AE0}" dt="2019-04-14T07:21:08.009" v="172"/>
        <pc:sldMkLst>
          <pc:docMk/>
          <pc:sldMk cId="2916143957" sldId="1796"/>
        </pc:sldMkLst>
      </pc:sldChg>
      <pc:sldChg chg="add">
        <pc:chgData name="Masaki Nakayama" userId="7eabd57b-b900-4e86-8622-e94bcfa04d00" providerId="ADAL" clId="{BF666A78-6515-471E-AF18-0942C0AA8AE0}" dt="2019-04-14T07:21:08.009" v="172"/>
        <pc:sldMkLst>
          <pc:docMk/>
          <pc:sldMk cId="1391538086" sldId="1797"/>
        </pc:sldMkLst>
      </pc:sldChg>
      <pc:sldChg chg="add">
        <pc:chgData name="Masaki Nakayama" userId="7eabd57b-b900-4e86-8622-e94bcfa04d00" providerId="ADAL" clId="{BF666A78-6515-471E-AF18-0942C0AA8AE0}" dt="2019-04-14T07:21:08.009" v="172"/>
        <pc:sldMkLst>
          <pc:docMk/>
          <pc:sldMk cId="1413727672" sldId="1798"/>
        </pc:sldMkLst>
      </pc:sldChg>
      <pc:sldChg chg="modTransition">
        <pc:chgData name="Masaki Nakayama" userId="7eabd57b-b900-4e86-8622-e94bcfa04d00" providerId="ADAL" clId="{BF666A78-6515-471E-AF18-0942C0AA8AE0}" dt="2019-04-12T13:12:32.818" v="3"/>
        <pc:sldMkLst>
          <pc:docMk/>
          <pc:sldMk cId="3201365313" sldId="1823"/>
        </pc:sldMkLst>
      </pc:sldChg>
      <pc:sldChg chg="modSp">
        <pc:chgData name="Masaki Nakayama" userId="7eabd57b-b900-4e86-8622-e94bcfa04d00" providerId="ADAL" clId="{BF666A78-6515-471E-AF18-0942C0AA8AE0}" dt="2019-04-14T07:13:58.634" v="121" actId="20577"/>
        <pc:sldMkLst>
          <pc:docMk/>
          <pc:sldMk cId="1739588930" sldId="1824"/>
        </pc:sldMkLst>
        <pc:spChg chg="mod">
          <ac:chgData name="Masaki Nakayama" userId="7eabd57b-b900-4e86-8622-e94bcfa04d00" providerId="ADAL" clId="{BF666A78-6515-471E-AF18-0942C0AA8AE0}" dt="2019-04-14T07:13:44.873" v="117"/>
          <ac:spMkLst>
            <pc:docMk/>
            <pc:sldMk cId="1739588930" sldId="1824"/>
            <ac:spMk id="2" creationId="{00000000-0000-0000-0000-000000000000}"/>
          </ac:spMkLst>
        </pc:spChg>
        <pc:spChg chg="mod">
          <ac:chgData name="Masaki Nakayama" userId="7eabd57b-b900-4e86-8622-e94bcfa04d00" providerId="ADAL" clId="{BF666A78-6515-471E-AF18-0942C0AA8AE0}" dt="2019-04-14T07:13:58.634" v="121" actId="20577"/>
          <ac:spMkLst>
            <pc:docMk/>
            <pc:sldMk cId="1739588930" sldId="1824"/>
            <ac:spMk id="7" creationId="{00000000-0000-0000-0000-000000000000}"/>
          </ac:spMkLst>
        </pc:spChg>
      </pc:sldChg>
      <pc:sldChg chg="modTransition">
        <pc:chgData name="Masaki Nakayama" userId="7eabd57b-b900-4e86-8622-e94bcfa04d00" providerId="ADAL" clId="{BF666A78-6515-471E-AF18-0942C0AA8AE0}" dt="2019-04-12T11:31:07.466" v="0"/>
        <pc:sldMkLst>
          <pc:docMk/>
          <pc:sldMk cId="1476721715" sldId="1826"/>
        </pc:sldMkLst>
      </pc:sldChg>
      <pc:sldChg chg="ord">
        <pc:chgData name="Masaki Nakayama" userId="7eabd57b-b900-4e86-8622-e94bcfa04d00" providerId="ADAL" clId="{BF666A78-6515-471E-AF18-0942C0AA8AE0}" dt="2019-04-12T11:33:38.347" v="2"/>
        <pc:sldMkLst>
          <pc:docMk/>
          <pc:sldMk cId="4125294095" sldId="1827"/>
        </pc:sldMkLst>
      </pc:sldChg>
      <pc:sldChg chg="add">
        <pc:chgData name="Masaki Nakayama" userId="7eabd57b-b900-4e86-8622-e94bcfa04d00" providerId="ADAL" clId="{BF666A78-6515-471E-AF18-0942C0AA8AE0}" dt="2019-04-14T07:21:08.009" v="172"/>
        <pc:sldMkLst>
          <pc:docMk/>
          <pc:sldMk cId="804474083" sldId="1829"/>
        </pc:sldMkLst>
      </pc:sldChg>
      <pc:sldChg chg="add">
        <pc:chgData name="Masaki Nakayama" userId="7eabd57b-b900-4e86-8622-e94bcfa04d00" providerId="ADAL" clId="{BF666A78-6515-471E-AF18-0942C0AA8AE0}" dt="2019-04-14T07:21:08.009" v="172"/>
        <pc:sldMkLst>
          <pc:docMk/>
          <pc:sldMk cId="2261488112" sldId="1832"/>
        </pc:sldMkLst>
      </pc:sldChg>
      <pc:sldChg chg="add">
        <pc:chgData name="Masaki Nakayama" userId="7eabd57b-b900-4e86-8622-e94bcfa04d00" providerId="ADAL" clId="{BF666A78-6515-471E-AF18-0942C0AA8AE0}" dt="2019-04-14T07:21:08.009" v="172"/>
        <pc:sldMkLst>
          <pc:docMk/>
          <pc:sldMk cId="1538292305" sldId="1833"/>
        </pc:sldMkLst>
      </pc:sldChg>
      <pc:sldChg chg="add">
        <pc:chgData name="Masaki Nakayama" userId="7eabd57b-b900-4e86-8622-e94bcfa04d00" providerId="ADAL" clId="{BF666A78-6515-471E-AF18-0942C0AA8AE0}" dt="2019-04-14T07:21:08.009" v="172"/>
        <pc:sldMkLst>
          <pc:docMk/>
          <pc:sldMk cId="2037936197" sldId="1835"/>
        </pc:sldMkLst>
      </pc:sldChg>
      <pc:sldChg chg="add">
        <pc:chgData name="Masaki Nakayama" userId="7eabd57b-b900-4e86-8622-e94bcfa04d00" providerId="ADAL" clId="{BF666A78-6515-471E-AF18-0942C0AA8AE0}" dt="2019-04-14T07:21:08.009" v="172"/>
        <pc:sldMkLst>
          <pc:docMk/>
          <pc:sldMk cId="2579000951" sldId="1836"/>
        </pc:sldMkLst>
      </pc:sldChg>
      <pc:sldChg chg="add">
        <pc:chgData name="Masaki Nakayama" userId="7eabd57b-b900-4e86-8622-e94bcfa04d00" providerId="ADAL" clId="{BF666A78-6515-471E-AF18-0942C0AA8AE0}" dt="2019-04-14T07:21:08.009" v="172"/>
        <pc:sldMkLst>
          <pc:docMk/>
          <pc:sldMk cId="611876880" sldId="1837"/>
        </pc:sldMkLst>
      </pc:sldChg>
      <pc:sldChg chg="add">
        <pc:chgData name="Masaki Nakayama" userId="7eabd57b-b900-4e86-8622-e94bcfa04d00" providerId="ADAL" clId="{BF666A78-6515-471E-AF18-0942C0AA8AE0}" dt="2019-04-14T07:21:08.009" v="172"/>
        <pc:sldMkLst>
          <pc:docMk/>
          <pc:sldMk cId="2735405160" sldId="1838"/>
        </pc:sldMkLst>
      </pc:sldChg>
      <pc:sldChg chg="add">
        <pc:chgData name="Masaki Nakayama" userId="7eabd57b-b900-4e86-8622-e94bcfa04d00" providerId="ADAL" clId="{BF666A78-6515-471E-AF18-0942C0AA8AE0}" dt="2019-04-14T07:21:08.009" v="172"/>
        <pc:sldMkLst>
          <pc:docMk/>
          <pc:sldMk cId="3170560893" sldId="1848"/>
        </pc:sldMkLst>
      </pc:sldChg>
      <pc:sldChg chg="add">
        <pc:chgData name="Masaki Nakayama" userId="7eabd57b-b900-4e86-8622-e94bcfa04d00" providerId="ADAL" clId="{BF666A78-6515-471E-AF18-0942C0AA8AE0}" dt="2019-04-14T07:21:08.009" v="172"/>
        <pc:sldMkLst>
          <pc:docMk/>
          <pc:sldMk cId="2552261098" sldId="1849"/>
        </pc:sldMkLst>
      </pc:sldChg>
      <pc:sldChg chg="add">
        <pc:chgData name="Masaki Nakayama" userId="7eabd57b-b900-4e86-8622-e94bcfa04d00" providerId="ADAL" clId="{BF666A78-6515-471E-AF18-0942C0AA8AE0}" dt="2019-04-14T07:21:08.009" v="172"/>
        <pc:sldMkLst>
          <pc:docMk/>
          <pc:sldMk cId="3609695058" sldId="1850"/>
        </pc:sldMkLst>
      </pc:sldChg>
      <pc:sldChg chg="add">
        <pc:chgData name="Masaki Nakayama" userId="7eabd57b-b900-4e86-8622-e94bcfa04d00" providerId="ADAL" clId="{BF666A78-6515-471E-AF18-0942C0AA8AE0}" dt="2019-04-14T07:21:08.009" v="172"/>
        <pc:sldMkLst>
          <pc:docMk/>
          <pc:sldMk cId="3992354416" sldId="1851"/>
        </pc:sldMkLst>
      </pc:sldChg>
      <pc:sldChg chg="add">
        <pc:chgData name="Masaki Nakayama" userId="7eabd57b-b900-4e86-8622-e94bcfa04d00" providerId="ADAL" clId="{BF666A78-6515-471E-AF18-0942C0AA8AE0}" dt="2019-04-12T11:32:25.677" v="1"/>
        <pc:sldMkLst>
          <pc:docMk/>
          <pc:sldMk cId="4013876566" sldId="1855"/>
        </pc:sldMkLst>
      </pc:sldChg>
      <pc:sldChg chg="add">
        <pc:chgData name="Masaki Nakayama" userId="7eabd57b-b900-4e86-8622-e94bcfa04d00" providerId="ADAL" clId="{BF666A78-6515-471E-AF18-0942C0AA8AE0}" dt="2019-04-12T11:32:25.677" v="1"/>
        <pc:sldMkLst>
          <pc:docMk/>
          <pc:sldMk cId="3993866945" sldId="1857"/>
        </pc:sldMkLst>
      </pc:sldChg>
      <pc:sldChg chg="add">
        <pc:chgData name="Masaki Nakayama" userId="7eabd57b-b900-4e86-8622-e94bcfa04d00" providerId="ADAL" clId="{BF666A78-6515-471E-AF18-0942C0AA8AE0}" dt="2019-04-14T07:21:08.009" v="172"/>
        <pc:sldMkLst>
          <pc:docMk/>
          <pc:sldMk cId="1411963871" sldId="1858"/>
        </pc:sldMkLst>
      </pc:sldChg>
      <pc:sldChg chg="add">
        <pc:chgData name="Masaki Nakayama" userId="7eabd57b-b900-4e86-8622-e94bcfa04d00" providerId="ADAL" clId="{BF666A78-6515-471E-AF18-0942C0AA8AE0}" dt="2019-04-14T07:21:08.009" v="172"/>
        <pc:sldMkLst>
          <pc:docMk/>
          <pc:sldMk cId="613782110" sldId="1859"/>
        </pc:sldMkLst>
      </pc:sldChg>
      <pc:sldChg chg="add">
        <pc:chgData name="Masaki Nakayama" userId="7eabd57b-b900-4e86-8622-e94bcfa04d00" providerId="ADAL" clId="{BF666A78-6515-471E-AF18-0942C0AA8AE0}" dt="2019-04-14T07:21:08.009" v="172"/>
        <pc:sldMkLst>
          <pc:docMk/>
          <pc:sldMk cId="1682218731" sldId="1860"/>
        </pc:sldMkLst>
      </pc:sldChg>
      <pc:sldChg chg="add">
        <pc:chgData name="Masaki Nakayama" userId="7eabd57b-b900-4e86-8622-e94bcfa04d00" providerId="ADAL" clId="{BF666A78-6515-471E-AF18-0942C0AA8AE0}" dt="2019-04-14T07:21:08.009" v="172"/>
        <pc:sldMkLst>
          <pc:docMk/>
          <pc:sldMk cId="2859250077" sldId="1861"/>
        </pc:sldMkLst>
      </pc:sldChg>
      <pc:sldChg chg="add">
        <pc:chgData name="Masaki Nakayama" userId="7eabd57b-b900-4e86-8622-e94bcfa04d00" providerId="ADAL" clId="{BF666A78-6515-471E-AF18-0942C0AA8AE0}" dt="2019-04-14T07:21:08.009" v="172"/>
        <pc:sldMkLst>
          <pc:docMk/>
          <pc:sldMk cId="2649248756" sldId="1862"/>
        </pc:sldMkLst>
      </pc:sldChg>
      <pc:sldChg chg="modSp add">
        <pc:chgData name="Masaki Nakayama" userId="7eabd57b-b900-4e86-8622-e94bcfa04d00" providerId="ADAL" clId="{BF666A78-6515-471E-AF18-0942C0AA8AE0}" dt="2019-04-28T04:38:01.556" v="258" actId="1076"/>
        <pc:sldMkLst>
          <pc:docMk/>
          <pc:sldMk cId="1936515190" sldId="1863"/>
        </pc:sldMkLst>
        <pc:picChg chg="mod">
          <ac:chgData name="Masaki Nakayama" userId="7eabd57b-b900-4e86-8622-e94bcfa04d00" providerId="ADAL" clId="{BF666A78-6515-471E-AF18-0942C0AA8AE0}" dt="2019-04-28T04:38:01.556" v="258" actId="1076"/>
          <ac:picMkLst>
            <pc:docMk/>
            <pc:sldMk cId="1936515190" sldId="1863"/>
            <ac:picMk id="5" creationId="{00000000-0000-0000-0000-000000000000}"/>
          </ac:picMkLst>
        </pc:picChg>
      </pc:sldChg>
      <pc:sldChg chg="add">
        <pc:chgData name="Masaki Nakayama" userId="7eabd57b-b900-4e86-8622-e94bcfa04d00" providerId="ADAL" clId="{BF666A78-6515-471E-AF18-0942C0AA8AE0}" dt="2019-04-14T07:21:08.009" v="172"/>
        <pc:sldMkLst>
          <pc:docMk/>
          <pc:sldMk cId="1326144733" sldId="1864"/>
        </pc:sldMkLst>
      </pc:sldChg>
      <pc:sldChg chg="add">
        <pc:chgData name="Masaki Nakayama" userId="7eabd57b-b900-4e86-8622-e94bcfa04d00" providerId="ADAL" clId="{BF666A78-6515-471E-AF18-0942C0AA8AE0}" dt="2019-04-14T07:21:08.009" v="172"/>
        <pc:sldMkLst>
          <pc:docMk/>
          <pc:sldMk cId="2481909588" sldId="1865"/>
        </pc:sldMkLst>
      </pc:sldChg>
      <pc:sldChg chg="add">
        <pc:chgData name="Masaki Nakayama" userId="7eabd57b-b900-4e86-8622-e94bcfa04d00" providerId="ADAL" clId="{BF666A78-6515-471E-AF18-0942C0AA8AE0}" dt="2019-04-14T07:21:08.009" v="172"/>
        <pc:sldMkLst>
          <pc:docMk/>
          <pc:sldMk cId="1595749079" sldId="1879"/>
        </pc:sldMkLst>
      </pc:sldChg>
      <pc:sldChg chg="add">
        <pc:chgData name="Masaki Nakayama" userId="7eabd57b-b900-4e86-8622-e94bcfa04d00" providerId="ADAL" clId="{BF666A78-6515-471E-AF18-0942C0AA8AE0}" dt="2019-04-14T07:21:08.009" v="172"/>
        <pc:sldMkLst>
          <pc:docMk/>
          <pc:sldMk cId="855115238" sldId="1880"/>
        </pc:sldMkLst>
      </pc:sldChg>
      <pc:sldChg chg="add">
        <pc:chgData name="Masaki Nakayama" userId="7eabd57b-b900-4e86-8622-e94bcfa04d00" providerId="ADAL" clId="{BF666A78-6515-471E-AF18-0942C0AA8AE0}" dt="2019-04-14T07:21:08.009" v="172"/>
        <pc:sldMkLst>
          <pc:docMk/>
          <pc:sldMk cId="781459955" sldId="1881"/>
        </pc:sldMkLst>
      </pc:sldChg>
      <pc:sldChg chg="add">
        <pc:chgData name="Masaki Nakayama" userId="7eabd57b-b900-4e86-8622-e94bcfa04d00" providerId="ADAL" clId="{BF666A78-6515-471E-AF18-0942C0AA8AE0}" dt="2019-04-14T07:21:08.009" v="172"/>
        <pc:sldMkLst>
          <pc:docMk/>
          <pc:sldMk cId="1877953811" sldId="1882"/>
        </pc:sldMkLst>
      </pc:sldChg>
      <pc:sldChg chg="add">
        <pc:chgData name="Masaki Nakayama" userId="7eabd57b-b900-4e86-8622-e94bcfa04d00" providerId="ADAL" clId="{BF666A78-6515-471E-AF18-0942C0AA8AE0}" dt="2019-04-14T07:21:08.009" v="172"/>
        <pc:sldMkLst>
          <pc:docMk/>
          <pc:sldMk cId="4240836029" sldId="1883"/>
        </pc:sldMkLst>
      </pc:sldChg>
      <pc:sldChg chg="add">
        <pc:chgData name="Masaki Nakayama" userId="7eabd57b-b900-4e86-8622-e94bcfa04d00" providerId="ADAL" clId="{BF666A78-6515-471E-AF18-0942C0AA8AE0}" dt="2019-04-14T07:21:08.009" v="172"/>
        <pc:sldMkLst>
          <pc:docMk/>
          <pc:sldMk cId="3387640223" sldId="1884"/>
        </pc:sldMkLst>
      </pc:sldChg>
      <pc:sldChg chg="add">
        <pc:chgData name="Masaki Nakayama" userId="7eabd57b-b900-4e86-8622-e94bcfa04d00" providerId="ADAL" clId="{BF666A78-6515-471E-AF18-0942C0AA8AE0}" dt="2019-04-14T07:21:08.009" v="172"/>
        <pc:sldMkLst>
          <pc:docMk/>
          <pc:sldMk cId="741554776" sldId="1885"/>
        </pc:sldMkLst>
      </pc:sldChg>
      <pc:sldChg chg="add">
        <pc:chgData name="Masaki Nakayama" userId="7eabd57b-b900-4e86-8622-e94bcfa04d00" providerId="ADAL" clId="{BF666A78-6515-471E-AF18-0942C0AA8AE0}" dt="2019-04-14T07:21:08.009" v="172"/>
        <pc:sldMkLst>
          <pc:docMk/>
          <pc:sldMk cId="766977753" sldId="1886"/>
        </pc:sldMkLst>
      </pc:sldChg>
      <pc:sldChg chg="add">
        <pc:chgData name="Masaki Nakayama" userId="7eabd57b-b900-4e86-8622-e94bcfa04d00" providerId="ADAL" clId="{BF666A78-6515-471E-AF18-0942C0AA8AE0}" dt="2019-04-14T07:21:08.009" v="172"/>
        <pc:sldMkLst>
          <pc:docMk/>
          <pc:sldMk cId="1405212602" sldId="1887"/>
        </pc:sldMkLst>
      </pc:sldChg>
      <pc:sldChg chg="add">
        <pc:chgData name="Masaki Nakayama" userId="7eabd57b-b900-4e86-8622-e94bcfa04d00" providerId="ADAL" clId="{BF666A78-6515-471E-AF18-0942C0AA8AE0}" dt="2019-04-14T07:21:08.009" v="172"/>
        <pc:sldMkLst>
          <pc:docMk/>
          <pc:sldMk cId="1264305608" sldId="1888"/>
        </pc:sldMkLst>
      </pc:sldChg>
      <pc:sldChg chg="add">
        <pc:chgData name="Masaki Nakayama" userId="7eabd57b-b900-4e86-8622-e94bcfa04d00" providerId="ADAL" clId="{BF666A78-6515-471E-AF18-0942C0AA8AE0}" dt="2019-04-14T07:21:08.009" v="172"/>
        <pc:sldMkLst>
          <pc:docMk/>
          <pc:sldMk cId="843735262" sldId="1889"/>
        </pc:sldMkLst>
      </pc:sldChg>
      <pc:sldChg chg="add">
        <pc:chgData name="Masaki Nakayama" userId="7eabd57b-b900-4e86-8622-e94bcfa04d00" providerId="ADAL" clId="{BF666A78-6515-471E-AF18-0942C0AA8AE0}" dt="2019-04-14T07:21:08.009" v="172"/>
        <pc:sldMkLst>
          <pc:docMk/>
          <pc:sldMk cId="201490229" sldId="1890"/>
        </pc:sldMkLst>
      </pc:sldChg>
      <pc:sldChg chg="add">
        <pc:chgData name="Masaki Nakayama" userId="7eabd57b-b900-4e86-8622-e94bcfa04d00" providerId="ADAL" clId="{BF666A78-6515-471E-AF18-0942C0AA8AE0}" dt="2019-04-14T07:21:08.009" v="172"/>
        <pc:sldMkLst>
          <pc:docMk/>
          <pc:sldMk cId="1573632783" sldId="1891"/>
        </pc:sldMkLst>
      </pc:sldChg>
      <pc:sldChg chg="add">
        <pc:chgData name="Masaki Nakayama" userId="7eabd57b-b900-4e86-8622-e94bcfa04d00" providerId="ADAL" clId="{BF666A78-6515-471E-AF18-0942C0AA8AE0}" dt="2019-04-14T07:21:08.009" v="172"/>
        <pc:sldMkLst>
          <pc:docMk/>
          <pc:sldMk cId="3651253492" sldId="1892"/>
        </pc:sldMkLst>
      </pc:sldChg>
      <pc:sldChg chg="add">
        <pc:chgData name="Masaki Nakayama" userId="7eabd57b-b900-4e86-8622-e94bcfa04d00" providerId="ADAL" clId="{BF666A78-6515-471E-AF18-0942C0AA8AE0}" dt="2019-04-14T07:21:08.009" v="172"/>
        <pc:sldMkLst>
          <pc:docMk/>
          <pc:sldMk cId="3075392506" sldId="1893"/>
        </pc:sldMkLst>
      </pc:sldChg>
      <pc:sldChg chg="add">
        <pc:chgData name="Masaki Nakayama" userId="7eabd57b-b900-4e86-8622-e94bcfa04d00" providerId="ADAL" clId="{BF666A78-6515-471E-AF18-0942C0AA8AE0}" dt="2019-04-14T07:21:08.009" v="172"/>
        <pc:sldMkLst>
          <pc:docMk/>
          <pc:sldMk cId="222798518" sldId="1894"/>
        </pc:sldMkLst>
      </pc:sldChg>
      <pc:sldChg chg="add">
        <pc:chgData name="Masaki Nakayama" userId="7eabd57b-b900-4e86-8622-e94bcfa04d00" providerId="ADAL" clId="{BF666A78-6515-471E-AF18-0942C0AA8AE0}" dt="2019-04-14T07:21:08.009" v="172"/>
        <pc:sldMkLst>
          <pc:docMk/>
          <pc:sldMk cId="2953111954" sldId="1895"/>
        </pc:sldMkLst>
      </pc:sldChg>
      <pc:sldChg chg="add">
        <pc:chgData name="Masaki Nakayama" userId="7eabd57b-b900-4e86-8622-e94bcfa04d00" providerId="ADAL" clId="{BF666A78-6515-471E-AF18-0942C0AA8AE0}" dt="2019-04-14T07:21:08.009" v="172"/>
        <pc:sldMkLst>
          <pc:docMk/>
          <pc:sldMk cId="4143128235" sldId="1896"/>
        </pc:sldMkLst>
      </pc:sldChg>
      <pc:sldChg chg="add">
        <pc:chgData name="Masaki Nakayama" userId="7eabd57b-b900-4e86-8622-e94bcfa04d00" providerId="ADAL" clId="{BF666A78-6515-471E-AF18-0942C0AA8AE0}" dt="2019-04-14T07:21:08.009" v="172"/>
        <pc:sldMkLst>
          <pc:docMk/>
          <pc:sldMk cId="3457692751" sldId="1924"/>
        </pc:sldMkLst>
      </pc:sldChg>
      <pc:sldChg chg="add">
        <pc:chgData name="Masaki Nakayama" userId="7eabd57b-b900-4e86-8622-e94bcfa04d00" providerId="ADAL" clId="{BF666A78-6515-471E-AF18-0942C0AA8AE0}" dt="2019-04-14T07:21:08.009" v="172"/>
        <pc:sldMkLst>
          <pc:docMk/>
          <pc:sldMk cId="2672456141" sldId="1925"/>
        </pc:sldMkLst>
      </pc:sldChg>
      <pc:sldChg chg="add">
        <pc:chgData name="Masaki Nakayama" userId="7eabd57b-b900-4e86-8622-e94bcfa04d00" providerId="ADAL" clId="{BF666A78-6515-471E-AF18-0942C0AA8AE0}" dt="2019-04-14T07:21:08.009" v="172"/>
        <pc:sldMkLst>
          <pc:docMk/>
          <pc:sldMk cId="1841110364" sldId="1928"/>
        </pc:sldMkLst>
      </pc:sldChg>
      <pc:sldChg chg="modTransition">
        <pc:chgData name="Masaki Nakayama" userId="7eabd57b-b900-4e86-8622-e94bcfa04d00" providerId="ADAL" clId="{BF666A78-6515-471E-AF18-0942C0AA8AE0}" dt="2019-04-14T07:12:53.338" v="104"/>
        <pc:sldMkLst>
          <pc:docMk/>
          <pc:sldMk cId="1019950728" sldId="1931"/>
        </pc:sldMkLst>
      </pc:sldChg>
      <pc:sldChg chg="modSp">
        <pc:chgData name="Masaki Nakayama" userId="7eabd57b-b900-4e86-8622-e94bcfa04d00" providerId="ADAL" clId="{BF666A78-6515-471E-AF18-0942C0AA8AE0}" dt="2019-04-12T13:39:38.671" v="99"/>
        <pc:sldMkLst>
          <pc:docMk/>
          <pc:sldMk cId="1816678261" sldId="1937"/>
        </pc:sldMkLst>
        <pc:spChg chg="mod">
          <ac:chgData name="Masaki Nakayama" userId="7eabd57b-b900-4e86-8622-e94bcfa04d00" providerId="ADAL" clId="{BF666A78-6515-471E-AF18-0942C0AA8AE0}" dt="2019-04-12T13:39:38.671" v="99"/>
          <ac:spMkLst>
            <pc:docMk/>
            <pc:sldMk cId="1816678261" sldId="1937"/>
            <ac:spMk id="5" creationId="{00000000-0000-0000-0000-000000000000}"/>
          </ac:spMkLst>
        </pc:spChg>
      </pc:sldChg>
      <pc:sldChg chg="modSp">
        <pc:chgData name="Masaki Nakayama" userId="7eabd57b-b900-4e86-8622-e94bcfa04d00" providerId="ADAL" clId="{BF666A78-6515-471E-AF18-0942C0AA8AE0}" dt="2019-04-12T13:39:17.697" v="85"/>
        <pc:sldMkLst>
          <pc:docMk/>
          <pc:sldMk cId="3920018094" sldId="1938"/>
        </pc:sldMkLst>
        <pc:spChg chg="mod">
          <ac:chgData name="Masaki Nakayama" userId="7eabd57b-b900-4e86-8622-e94bcfa04d00" providerId="ADAL" clId="{BF666A78-6515-471E-AF18-0942C0AA8AE0}" dt="2019-04-12T13:39:17.697" v="85"/>
          <ac:spMkLst>
            <pc:docMk/>
            <pc:sldMk cId="3920018094" sldId="1938"/>
            <ac:spMk id="4" creationId="{00000000-0000-0000-0000-000000000000}"/>
          </ac:spMkLst>
        </pc:spChg>
      </pc:sldChg>
      <pc:sldChg chg="add">
        <pc:chgData name="Masaki Nakayama" userId="7eabd57b-b900-4e86-8622-e94bcfa04d00" providerId="ADAL" clId="{BF666A78-6515-471E-AF18-0942C0AA8AE0}" dt="2019-04-14T07:21:08.009" v="172"/>
        <pc:sldMkLst>
          <pc:docMk/>
          <pc:sldMk cId="3542688945" sldId="1939"/>
        </pc:sldMkLst>
      </pc:sldChg>
      <pc:sldChg chg="add">
        <pc:chgData name="Masaki Nakayama" userId="7eabd57b-b900-4e86-8622-e94bcfa04d00" providerId="ADAL" clId="{BF666A78-6515-471E-AF18-0942C0AA8AE0}" dt="2019-04-14T07:21:08.009" v="172"/>
        <pc:sldMkLst>
          <pc:docMk/>
          <pc:sldMk cId="504647405" sldId="1953"/>
        </pc:sldMkLst>
      </pc:sldChg>
      <pc:sldChg chg="modTransition">
        <pc:chgData name="Masaki Nakayama" userId="7eabd57b-b900-4e86-8622-e94bcfa04d00" providerId="ADAL" clId="{BF666A78-6515-471E-AF18-0942C0AA8AE0}" dt="2019-04-14T07:12:53.338" v="104"/>
        <pc:sldMkLst>
          <pc:docMk/>
          <pc:sldMk cId="366913899" sldId="1955"/>
        </pc:sldMkLst>
      </pc:sldChg>
      <pc:sldChg chg="modTransition">
        <pc:chgData name="Masaki Nakayama" userId="7eabd57b-b900-4e86-8622-e94bcfa04d00" providerId="ADAL" clId="{BF666A78-6515-471E-AF18-0942C0AA8AE0}" dt="2019-04-14T07:12:53.338" v="104"/>
        <pc:sldMkLst>
          <pc:docMk/>
          <pc:sldMk cId="2350528700" sldId="1956"/>
        </pc:sldMkLst>
      </pc:sldChg>
      <pc:sldChg chg="modTransition">
        <pc:chgData name="Masaki Nakayama" userId="7eabd57b-b900-4e86-8622-e94bcfa04d00" providerId="ADAL" clId="{BF666A78-6515-471E-AF18-0942C0AA8AE0}" dt="2019-04-14T07:12:53.338" v="104"/>
        <pc:sldMkLst>
          <pc:docMk/>
          <pc:sldMk cId="645363916" sldId="1957"/>
        </pc:sldMkLst>
      </pc:sldChg>
      <pc:sldChg chg="modTransition">
        <pc:chgData name="Masaki Nakayama" userId="7eabd57b-b900-4e86-8622-e94bcfa04d00" providerId="ADAL" clId="{BF666A78-6515-471E-AF18-0942C0AA8AE0}" dt="2019-04-14T07:12:53.338" v="104"/>
        <pc:sldMkLst>
          <pc:docMk/>
          <pc:sldMk cId="1168253317" sldId="1958"/>
        </pc:sldMkLst>
      </pc:sldChg>
      <pc:sldChg chg="modTransition">
        <pc:chgData name="Masaki Nakayama" userId="7eabd57b-b900-4e86-8622-e94bcfa04d00" providerId="ADAL" clId="{BF666A78-6515-471E-AF18-0942C0AA8AE0}" dt="2019-04-14T07:12:53.338" v="104"/>
        <pc:sldMkLst>
          <pc:docMk/>
          <pc:sldMk cId="728319630" sldId="1986"/>
        </pc:sldMkLst>
      </pc:sldChg>
      <pc:sldChg chg="addSp delSp modSp modTransition">
        <pc:chgData name="Masaki Nakayama" userId="7eabd57b-b900-4e86-8622-e94bcfa04d00" providerId="ADAL" clId="{BF666A78-6515-471E-AF18-0942C0AA8AE0}" dt="2019-04-12T13:39:06.434" v="80"/>
        <pc:sldMkLst>
          <pc:docMk/>
          <pc:sldMk cId="2738490032" sldId="1987"/>
        </pc:sldMkLst>
        <pc:spChg chg="mod">
          <ac:chgData name="Masaki Nakayama" userId="7eabd57b-b900-4e86-8622-e94bcfa04d00" providerId="ADAL" clId="{BF666A78-6515-471E-AF18-0942C0AA8AE0}" dt="2019-04-12T13:38:15.779" v="51"/>
          <ac:spMkLst>
            <pc:docMk/>
            <pc:sldMk cId="2738490032" sldId="1987"/>
            <ac:spMk id="4" creationId="{00000000-0000-0000-0000-000000000000}"/>
          </ac:spMkLst>
        </pc:spChg>
        <pc:spChg chg="add del mod">
          <ac:chgData name="Masaki Nakayama" userId="7eabd57b-b900-4e86-8622-e94bcfa04d00" providerId="ADAL" clId="{BF666A78-6515-471E-AF18-0942C0AA8AE0}" dt="2019-04-12T13:39:06.434" v="80"/>
          <ac:spMkLst>
            <pc:docMk/>
            <pc:sldMk cId="2738490032" sldId="1987"/>
            <ac:spMk id="5" creationId="{00000000-0000-0000-0000-000000000000}"/>
          </ac:spMkLst>
        </pc:spChg>
        <pc:spChg chg="add del mod">
          <ac:chgData name="Masaki Nakayama" userId="7eabd57b-b900-4e86-8622-e94bcfa04d00" providerId="ADAL" clId="{BF666A78-6515-471E-AF18-0942C0AA8AE0}" dt="2019-04-12T13:38:26.244" v="53" actId="478"/>
          <ac:spMkLst>
            <pc:docMk/>
            <pc:sldMk cId="2738490032" sldId="1987"/>
            <ac:spMk id="6" creationId="{E5CFCFBD-CC50-47F6-A8A7-5BB6E3A7316D}"/>
          </ac:spMkLst>
        </pc:spChg>
      </pc:sldChg>
      <pc:sldChg chg="modSp modTransition">
        <pc:chgData name="Masaki Nakayama" userId="7eabd57b-b900-4e86-8622-e94bcfa04d00" providerId="ADAL" clId="{BF666A78-6515-471E-AF18-0942C0AA8AE0}" dt="2019-04-12T13:38:00.062" v="44" actId="20577"/>
        <pc:sldMkLst>
          <pc:docMk/>
          <pc:sldMk cId="663196912" sldId="1990"/>
        </pc:sldMkLst>
        <pc:spChg chg="mod">
          <ac:chgData name="Masaki Nakayama" userId="7eabd57b-b900-4e86-8622-e94bcfa04d00" providerId="ADAL" clId="{BF666A78-6515-471E-AF18-0942C0AA8AE0}" dt="2019-04-12T13:38:00.062" v="44" actId="20577"/>
          <ac:spMkLst>
            <pc:docMk/>
            <pc:sldMk cId="663196912" sldId="1990"/>
            <ac:spMk id="4" creationId="{00000000-0000-0000-0000-000000000000}"/>
          </ac:spMkLst>
        </pc:spChg>
      </pc:sldChg>
      <pc:sldChg chg="modTransition">
        <pc:chgData name="Masaki Nakayama" userId="7eabd57b-b900-4e86-8622-e94bcfa04d00" providerId="ADAL" clId="{BF666A78-6515-471E-AF18-0942C0AA8AE0}" dt="2019-04-14T07:12:53.338" v="104"/>
        <pc:sldMkLst>
          <pc:docMk/>
          <pc:sldMk cId="596305873" sldId="1991"/>
        </pc:sldMkLst>
      </pc:sldChg>
      <pc:sldChg chg="add">
        <pc:chgData name="Masaki Nakayama" userId="7eabd57b-b900-4e86-8622-e94bcfa04d00" providerId="ADAL" clId="{BF666A78-6515-471E-AF18-0942C0AA8AE0}" dt="2019-04-14T07:21:08.009" v="172"/>
        <pc:sldMkLst>
          <pc:docMk/>
          <pc:sldMk cId="2780101954" sldId="1993"/>
        </pc:sldMkLst>
      </pc:sldChg>
      <pc:sldChg chg="add">
        <pc:chgData name="Masaki Nakayama" userId="7eabd57b-b900-4e86-8622-e94bcfa04d00" providerId="ADAL" clId="{BF666A78-6515-471E-AF18-0942C0AA8AE0}" dt="2019-04-14T07:21:08.009" v="172"/>
        <pc:sldMkLst>
          <pc:docMk/>
          <pc:sldMk cId="3911344269" sldId="1994"/>
        </pc:sldMkLst>
      </pc:sldChg>
      <pc:sldChg chg="modTransition">
        <pc:chgData name="Masaki Nakayama" userId="7eabd57b-b900-4e86-8622-e94bcfa04d00" providerId="ADAL" clId="{BF666A78-6515-471E-AF18-0942C0AA8AE0}" dt="2019-04-14T07:11:52.704" v="100"/>
        <pc:sldMkLst>
          <pc:docMk/>
          <pc:sldMk cId="2020582946" sldId="1995"/>
        </pc:sldMkLst>
      </pc:sldChg>
      <pc:sldChg chg="modTransition">
        <pc:chgData name="Masaki Nakayama" userId="7eabd57b-b900-4e86-8622-e94bcfa04d00" providerId="ADAL" clId="{BF666A78-6515-471E-AF18-0942C0AA8AE0}" dt="2019-04-14T07:11:57.251" v="101"/>
        <pc:sldMkLst>
          <pc:docMk/>
          <pc:sldMk cId="1070865556" sldId="1996"/>
        </pc:sldMkLst>
      </pc:sldChg>
      <pc:sldChg chg="modTransition">
        <pc:chgData name="Masaki Nakayama" userId="7eabd57b-b900-4e86-8622-e94bcfa04d00" providerId="ADAL" clId="{BF666A78-6515-471E-AF18-0942C0AA8AE0}" dt="2019-04-14T07:12:06.977" v="103"/>
        <pc:sldMkLst>
          <pc:docMk/>
          <pc:sldMk cId="509043364" sldId="1997"/>
        </pc:sldMkLst>
      </pc:sldChg>
      <pc:sldChg chg="modTransition">
        <pc:chgData name="Masaki Nakayama" userId="7eabd57b-b900-4e86-8622-e94bcfa04d00" providerId="ADAL" clId="{BF666A78-6515-471E-AF18-0942C0AA8AE0}" dt="2019-04-14T07:12:01.432" v="102"/>
        <pc:sldMkLst>
          <pc:docMk/>
          <pc:sldMk cId="3045575900" sldId="19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E7D302CD-0C70-4D6E-82D3-235F25526846}" type="datetimeFigureOut">
              <a:rPr kumimoji="1" lang="ja-JP" altLang="en-US" smtClean="0"/>
              <a:t>2019/7/9</a:t>
            </a:fld>
            <a:endParaRPr kumimoji="1" lang="ja-JP" altLang="en-US"/>
          </a:p>
        </p:txBody>
      </p:sp>
      <p:sp>
        <p:nvSpPr>
          <p:cNvPr id="4" name="フッター プレースホルダー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20F7BC34-E0F4-4F5A-A350-02C511233BD5}" type="slidenum">
              <a:rPr kumimoji="1" lang="ja-JP" altLang="en-US" smtClean="0"/>
              <a:t>‹#›</a:t>
            </a:fld>
            <a:endParaRPr kumimoji="1" lang="ja-JP" altLang="en-US"/>
          </a:p>
        </p:txBody>
      </p:sp>
    </p:spTree>
    <p:extLst>
      <p:ext uri="{BB962C8B-B14F-4D97-AF65-F5344CB8AC3E}">
        <p14:creationId xmlns:p14="http://schemas.microsoft.com/office/powerpoint/2010/main" val="1900087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4859" tIns="47430" rIns="94859" bIns="47430" rtlCol="0"/>
          <a:lstStyle>
            <a:lvl1pPr algn="l">
              <a:defRPr sz="13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4859" tIns="47430" rIns="94859" bIns="47430" rtlCol="0"/>
          <a:lstStyle>
            <a:lvl1pPr algn="r">
              <a:defRPr sz="1300"/>
            </a:lvl1pPr>
          </a:lstStyle>
          <a:p>
            <a:fld id="{B377335C-6462-4247-BEFA-CD97B67177F9}" type="datetimeFigureOut">
              <a:rPr kumimoji="1" lang="ja-JP" altLang="en-US" smtClean="0"/>
              <a:t>2019/7/9</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4859" tIns="47430" rIns="94859" bIns="47430" rtlCol="0" anchor="ctr"/>
          <a:lstStyle/>
          <a:p>
            <a:endParaRPr lang="ja-JP" altLang="en-US"/>
          </a:p>
        </p:txBody>
      </p:sp>
      <p:sp>
        <p:nvSpPr>
          <p:cNvPr id="5" name="ノート プレースホルダー 4"/>
          <p:cNvSpPr>
            <a:spLocks noGrp="1"/>
          </p:cNvSpPr>
          <p:nvPr>
            <p:ph type="body" sz="quarter" idx="3"/>
          </p:nvPr>
        </p:nvSpPr>
        <p:spPr>
          <a:xfrm>
            <a:off x="673577" y="4748164"/>
            <a:ext cx="5388610" cy="3884861"/>
          </a:xfrm>
          <a:prstGeom prst="rect">
            <a:avLst/>
          </a:prstGeom>
        </p:spPr>
        <p:txBody>
          <a:bodyPr vert="horz" lIns="94859" tIns="47430" rIns="94859" bIns="4743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9"/>
            <a:ext cx="2918831" cy="495028"/>
          </a:xfrm>
          <a:prstGeom prst="rect">
            <a:avLst/>
          </a:prstGeom>
        </p:spPr>
        <p:txBody>
          <a:bodyPr vert="horz" lIns="94859" tIns="47430" rIns="94859" bIns="47430"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15373" y="9371289"/>
            <a:ext cx="2918831" cy="495028"/>
          </a:xfrm>
          <a:prstGeom prst="rect">
            <a:avLst/>
          </a:prstGeom>
        </p:spPr>
        <p:txBody>
          <a:bodyPr vert="horz" lIns="94859" tIns="47430" rIns="94859" bIns="47430"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soumu.go.jp/main_sosiki/gyoukan/kanri/infosystem-guide.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a:buFont typeface="Arial" pitchFamily="34" charset="0"/>
              <a:buChar char="•"/>
            </a:pPr>
            <a:endParaRPr kumimoji="1" lang="ja-JP" altLang="en-US" dirty="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2019/7/9</a:t>
            </a:fld>
            <a:endParaRPr kumimoji="1" lang="ja-JP" altLang="en-US" dirty="0"/>
          </a:p>
        </p:txBody>
      </p:sp>
    </p:spTree>
    <p:extLst>
      <p:ext uri="{BB962C8B-B14F-4D97-AF65-F5344CB8AC3E}">
        <p14:creationId xmlns:p14="http://schemas.microsoft.com/office/powerpoint/2010/main" val="662347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要件定義書記載項目の１つとして、業務要件</a:t>
            </a:r>
            <a:endParaRPr lang="en-US" altLang="ja-JP" dirty="0"/>
          </a:p>
          <a:p>
            <a:r>
              <a:rPr kumimoji="1" lang="ja-JP" altLang="en-US" dirty="0"/>
              <a:t>その他に関しては、このあと、別途。</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97190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47500" lnSpcReduction="20000"/>
          </a:bodyPr>
          <a:lstStyle/>
          <a:p>
            <a:r>
              <a:rPr kumimoji="1" lang="ja-JP" altLang="en-US" dirty="0"/>
              <a:t>将来構想</a:t>
            </a:r>
            <a:endParaRPr kumimoji="1" lang="en-US" altLang="ja-JP" dirty="0"/>
          </a:p>
          <a:p>
            <a:pPr lvl="1"/>
            <a:r>
              <a:rPr lang="ja-JP" altLang="en-US" dirty="0"/>
              <a:t>あるべき姿の検討</a:t>
            </a:r>
            <a:endParaRPr kumimoji="1" lang="en-US" altLang="ja-JP" dirty="0"/>
          </a:p>
          <a:p>
            <a:r>
              <a:rPr kumimoji="1" lang="ja-JP" altLang="en-US" dirty="0"/>
              <a:t>使命・目標設定</a:t>
            </a:r>
            <a:endParaRPr kumimoji="1" lang="en-US" altLang="ja-JP" dirty="0"/>
          </a:p>
          <a:p>
            <a:pPr lvl="1"/>
            <a:r>
              <a:rPr lang="ja-JP" altLang="en-US" dirty="0"/>
              <a:t>サービスの理念、活動の方向性</a:t>
            </a:r>
            <a:endParaRPr kumimoji="1" lang="en-US" altLang="ja-JP" dirty="0"/>
          </a:p>
          <a:p>
            <a:r>
              <a:rPr lang="ja-JP" altLang="en-US" dirty="0"/>
              <a:t>活動計画（年次展開）</a:t>
            </a:r>
            <a:endParaRPr lang="en-US" altLang="ja-JP" dirty="0"/>
          </a:p>
          <a:p>
            <a:pPr lvl="1"/>
            <a:r>
              <a:rPr lang="ja-JP" altLang="en-US" dirty="0"/>
              <a:t>サービスの項目と概念、スケジュール感</a:t>
            </a:r>
            <a:endParaRPr lang="en-US" altLang="ja-JP" dirty="0"/>
          </a:p>
          <a:p>
            <a:r>
              <a:rPr lang="ja-JP" altLang="en-US" dirty="0"/>
              <a:t>動向調査</a:t>
            </a:r>
            <a:endParaRPr lang="en-US" altLang="ja-JP" dirty="0"/>
          </a:p>
          <a:p>
            <a:pPr lvl="1"/>
            <a:r>
              <a:rPr lang="ja-JP" altLang="en-US" dirty="0"/>
              <a:t>利用者ニーズ調査</a:t>
            </a:r>
            <a:endParaRPr lang="en-US" altLang="ja-JP" dirty="0"/>
          </a:p>
          <a:p>
            <a:pPr lvl="2"/>
            <a:r>
              <a:rPr lang="ja-JP" altLang="en-US" dirty="0"/>
              <a:t>利用者種別、利用目的、利用場所、利用機器</a:t>
            </a:r>
            <a:r>
              <a:rPr lang="ja-JP" altLang="en-US" dirty="0" err="1"/>
              <a:t>、、、</a:t>
            </a:r>
            <a:endParaRPr lang="en-US" altLang="ja-JP" dirty="0"/>
          </a:p>
          <a:p>
            <a:pPr lvl="1"/>
            <a:r>
              <a:rPr lang="ja-JP" altLang="en-US" dirty="0"/>
              <a:t>外部サービス動向調査</a:t>
            </a:r>
            <a:endParaRPr lang="en-US" altLang="ja-JP" dirty="0"/>
          </a:p>
          <a:p>
            <a:pPr lvl="2"/>
            <a:r>
              <a:rPr lang="ja-JP" altLang="en-US" dirty="0"/>
              <a:t>類似サービス、補完的サービスの今後の動向から見た当館の役割</a:t>
            </a:r>
            <a:endParaRPr lang="en-US" altLang="ja-JP" dirty="0"/>
          </a:p>
          <a:p>
            <a:pPr lvl="1"/>
            <a:r>
              <a:rPr lang="ja-JP" altLang="en-US" dirty="0"/>
              <a:t>技術・製品開発及び適用動向調査</a:t>
            </a:r>
            <a:endParaRPr lang="en-US" altLang="ja-JP" dirty="0"/>
          </a:p>
          <a:p>
            <a:pPr lvl="2"/>
            <a:r>
              <a:rPr lang="ja-JP" altLang="en-US" dirty="0"/>
              <a:t>今後利用可能になると思われる技術の動向と、当館での適用可能性</a:t>
            </a:r>
            <a:endParaRPr lang="en-US" altLang="ja-JP" dirty="0"/>
          </a:p>
          <a:p>
            <a:r>
              <a:rPr lang="ja-JP" altLang="en-US" dirty="0"/>
              <a:t>サービス要件定義</a:t>
            </a:r>
            <a:endParaRPr lang="en-US" altLang="ja-JP" dirty="0"/>
          </a:p>
          <a:p>
            <a:pPr lvl="1"/>
            <a:r>
              <a:rPr kumimoji="1" lang="ja-JP" altLang="en-US" dirty="0"/>
              <a:t>利用者ニーズ調査</a:t>
            </a:r>
            <a:endParaRPr kumimoji="1" lang="en-US" altLang="ja-JP" dirty="0"/>
          </a:p>
          <a:p>
            <a:pPr lvl="1"/>
            <a:r>
              <a:rPr lang="ja-JP" altLang="en-US" dirty="0"/>
              <a:t>使命・目標の達成のアプローチとして、サービスの提供の方向性の再認識</a:t>
            </a:r>
            <a:endParaRPr lang="en-US" altLang="ja-JP" dirty="0"/>
          </a:p>
          <a:p>
            <a:pPr lvl="1"/>
            <a:r>
              <a:rPr kumimoji="1" lang="ja-JP" altLang="en-US" dirty="0"/>
              <a:t>具体的なサービスのイメージ</a:t>
            </a:r>
            <a:endParaRPr kumimoji="1" lang="en-US" altLang="ja-JP" dirty="0"/>
          </a:p>
          <a:p>
            <a:pPr lvl="2"/>
            <a:r>
              <a:rPr lang="ja-JP" altLang="en-US" dirty="0"/>
              <a:t>何をしたいか？（サービス部門）</a:t>
            </a:r>
            <a:endParaRPr lang="en-US" altLang="ja-JP" dirty="0"/>
          </a:p>
          <a:p>
            <a:pPr lvl="2"/>
            <a:r>
              <a:rPr kumimoji="1" lang="ja-JP" altLang="en-US" dirty="0"/>
              <a:t>何ができるか？（システム部門）</a:t>
            </a:r>
            <a:endParaRPr kumimoji="1" lang="en-US" altLang="ja-JP" dirty="0"/>
          </a:p>
          <a:p>
            <a:pPr lvl="2"/>
            <a:endParaRPr kumimoji="1" lang="en-US" altLang="ja-JP" dirty="0"/>
          </a:p>
          <a:p>
            <a:r>
              <a:rPr kumimoji="1" lang="ja-JP" altLang="en-US" dirty="0"/>
              <a:t>業務システム最適化計画</a:t>
            </a:r>
            <a:endParaRPr kumimoji="1" lang="en-US" altLang="ja-JP" dirty="0"/>
          </a:p>
          <a:p>
            <a:pPr lvl="1"/>
            <a:r>
              <a:rPr kumimoji="1" lang="ja-JP" altLang="en-US" dirty="0"/>
              <a:t>情報化の推進を図るために、総合的な考慮</a:t>
            </a:r>
            <a:endParaRPr kumimoji="1" lang="en-US" altLang="ja-JP" dirty="0"/>
          </a:p>
          <a:p>
            <a:pPr lvl="1"/>
            <a:r>
              <a:rPr kumimoji="1" lang="ja-JP" altLang="en-US" dirty="0"/>
              <a:t>業務的観点（システム抜きには業務は成り立たない）</a:t>
            </a:r>
            <a:endParaRPr kumimoji="1" lang="en-US" altLang="ja-JP" dirty="0"/>
          </a:p>
          <a:p>
            <a:pPr lvl="1"/>
            <a:r>
              <a:rPr lang="ja-JP" altLang="en-US" dirty="0"/>
              <a:t>システム的観点（システム化は業務・サービスを向上させるためにある）</a:t>
            </a:r>
            <a:endParaRPr kumimoji="1" lang="en-US" altLang="ja-JP" dirty="0"/>
          </a:p>
          <a:p>
            <a:pPr lvl="1"/>
            <a:r>
              <a:rPr kumimoji="1" lang="ja-JP" altLang="en-US" dirty="0"/>
              <a:t>経営資源の配分（人・物・金）</a:t>
            </a:r>
            <a:endParaRPr kumimoji="1" lang="en-US" altLang="ja-JP" dirty="0"/>
          </a:p>
          <a:p>
            <a:pPr lvl="1"/>
            <a:r>
              <a:rPr lang="ja-JP" altLang="en-US" dirty="0"/>
              <a:t>行司役（システム化を通じた業務の変更、業務向上のためのシステム変更）</a:t>
            </a:r>
            <a:endParaRPr kumimoji="1" lang="en-US" altLang="ja-JP" dirty="0"/>
          </a:p>
          <a:p>
            <a:r>
              <a:rPr kumimoji="1" lang="ja-JP" altLang="en-US" dirty="0"/>
              <a:t>業務システム最適化実施計画</a:t>
            </a:r>
            <a:endParaRPr kumimoji="1" lang="en-US" altLang="ja-JP" dirty="0"/>
          </a:p>
          <a:p>
            <a:pPr lvl="1"/>
            <a:r>
              <a:rPr kumimoji="1" lang="ja-JP" altLang="en-US" dirty="0"/>
              <a:t>具体的な実施内容とスケジューリング</a:t>
            </a:r>
            <a:endParaRPr kumimoji="1" lang="en-US" altLang="ja-JP" dirty="0"/>
          </a:p>
          <a:p>
            <a:r>
              <a:rPr kumimoji="1" lang="ja-JP" altLang="en-US" dirty="0"/>
              <a:t>システム化企画</a:t>
            </a:r>
            <a:endParaRPr kumimoji="1" lang="en-US" altLang="ja-JP" dirty="0"/>
          </a:p>
          <a:p>
            <a:pPr lvl="1"/>
            <a:r>
              <a:rPr kumimoji="1" lang="ja-JP" altLang="en-US" dirty="0"/>
              <a:t>プロジェクト計画</a:t>
            </a:r>
            <a:endParaRPr kumimoji="1" lang="en-US" altLang="ja-JP" dirty="0"/>
          </a:p>
          <a:p>
            <a:pPr lvl="1"/>
            <a:r>
              <a:rPr lang="ja-JP" altLang="en-US" dirty="0"/>
              <a:t>体制立上げ</a:t>
            </a:r>
            <a:endParaRPr lang="en-US" altLang="ja-JP" dirty="0"/>
          </a:p>
          <a:p>
            <a:r>
              <a:rPr kumimoji="1" lang="ja-JP" altLang="en-US" dirty="0"/>
              <a:t>システム化要件定義</a:t>
            </a:r>
            <a:endParaRPr kumimoji="1" lang="en-US" altLang="ja-JP" dirty="0"/>
          </a:p>
          <a:p>
            <a:pPr lvl="1"/>
            <a:r>
              <a:rPr kumimoji="1" lang="ja-JP" altLang="en-US" dirty="0"/>
              <a:t>業務・機能要件定義</a:t>
            </a:r>
            <a:endParaRPr kumimoji="1" lang="en-US" altLang="ja-JP" dirty="0"/>
          </a:p>
          <a:p>
            <a:pPr lvl="1"/>
            <a:r>
              <a:rPr lang="ja-JP" altLang="en-US" dirty="0"/>
              <a:t>非機能要件定義</a:t>
            </a:r>
            <a:endParaRPr lang="en-US" altLang="ja-JP" dirty="0"/>
          </a:p>
          <a:p>
            <a:pPr lvl="1"/>
            <a:r>
              <a:rPr lang="ja-JP" altLang="en-US" dirty="0"/>
              <a:t>下記に沿って</a:t>
            </a:r>
            <a:endParaRPr lang="en-US" altLang="ja-JP" dirty="0"/>
          </a:p>
          <a:p>
            <a:pPr lvl="2"/>
            <a:r>
              <a:rPr lang="ja-JP" altLang="en-US" dirty="0"/>
              <a:t>技術標準適用指針</a:t>
            </a:r>
            <a:endParaRPr lang="en-US" altLang="ja-JP" dirty="0"/>
          </a:p>
          <a:p>
            <a:pPr lvl="2"/>
            <a:r>
              <a:rPr kumimoji="1" lang="ja-JP" altLang="en-US" dirty="0"/>
              <a:t>技術標準適用ガイドライン</a:t>
            </a:r>
            <a:endParaRPr kumimoji="1" lang="en-US" altLang="ja-JP" dirty="0"/>
          </a:p>
          <a:p>
            <a:r>
              <a:rPr lang="ja-JP" altLang="en-US" dirty="0"/>
              <a:t>全体管理体制</a:t>
            </a:r>
            <a:endParaRPr lang="en-US" altLang="ja-JP" dirty="0"/>
          </a:p>
          <a:p>
            <a:pPr lvl="1"/>
            <a:r>
              <a:rPr kumimoji="1" lang="ja-JP" altLang="en-US" dirty="0"/>
              <a:t>開発スケジュール</a:t>
            </a:r>
            <a:endParaRPr kumimoji="1" lang="en-US" altLang="ja-JP" dirty="0"/>
          </a:p>
          <a:p>
            <a:pPr lvl="1"/>
            <a:r>
              <a:rPr lang="ja-JP" altLang="en-US" dirty="0"/>
              <a:t>開発体制立上げ</a:t>
            </a:r>
            <a:endParaRPr lang="en-US" altLang="ja-JP" dirty="0"/>
          </a:p>
          <a:p>
            <a:pPr lvl="1"/>
            <a:r>
              <a:rPr kumimoji="1" lang="ja-JP" altLang="en-US" dirty="0"/>
              <a:t>進捗管理</a:t>
            </a:r>
            <a:endParaRPr kumimoji="1" lang="en-US" altLang="ja-JP" dirty="0"/>
          </a:p>
          <a:p>
            <a:r>
              <a:rPr lang="ja-JP" altLang="en-US" dirty="0"/>
              <a:t>システム構築</a:t>
            </a:r>
            <a:endParaRPr lang="en-US" altLang="ja-JP" dirty="0"/>
          </a:p>
          <a:p>
            <a:pPr lvl="1"/>
            <a:r>
              <a:rPr lang="ja-JP" altLang="en-US" dirty="0"/>
              <a:t>調達</a:t>
            </a:r>
            <a:endParaRPr lang="en-US" altLang="ja-JP" dirty="0"/>
          </a:p>
          <a:p>
            <a:pPr lvl="1"/>
            <a:r>
              <a:rPr lang="ja-JP" altLang="en-US" dirty="0"/>
              <a:t>開発</a:t>
            </a:r>
            <a:endParaRPr lang="en-US" altLang="ja-JP" dirty="0"/>
          </a:p>
          <a:p>
            <a:pPr lvl="1"/>
            <a:r>
              <a:rPr lang="ja-JP" altLang="en-US" dirty="0"/>
              <a:t>運用</a:t>
            </a:r>
            <a:endParaRPr lang="en-US" altLang="ja-JP" dirty="0"/>
          </a:p>
          <a:p>
            <a:endParaRPr kumimoji="1" lang="en-US" altLang="ja-JP" dirty="0"/>
          </a:p>
        </p:txBody>
      </p:sp>
      <p:sp>
        <p:nvSpPr>
          <p:cNvPr id="4" name="ヘッダー プレースホルダ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スライド番号プレースホルダ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日付プレースホルダ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955919-400E-464D-A15E-47A50D37AAD1}"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2019/7/9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フッター プレースホルダ 6"/>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968678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70000" lnSpcReduction="20000"/>
          </a:bodyPr>
          <a:lstStyle/>
          <a:p>
            <a:pPr defTabSz="931916">
              <a:defRPr/>
            </a:pPr>
            <a:r>
              <a:rPr lang="ja-JP" altLang="en-US" sz="1000" dirty="0">
                <a:latin typeface="+mj-ea"/>
              </a:rPr>
              <a:t>資源の無駄遣いをなくして、より高いサービスの提供を目指す。</a:t>
            </a:r>
            <a:endParaRPr lang="en-US" altLang="ja-JP" sz="1000" dirty="0">
              <a:latin typeface="+mj-ea"/>
            </a:endParaRPr>
          </a:p>
          <a:p>
            <a:pPr defTabSz="931916">
              <a:defRPr/>
            </a:pPr>
            <a:endParaRPr lang="ja-JP" altLang="en-US" sz="1000" dirty="0">
              <a:latin typeface="+mj-ea"/>
            </a:endParaRPr>
          </a:p>
          <a:p>
            <a:r>
              <a:rPr lang="ja-JP" altLang="ja-JP" dirty="0">
                <a:solidFill>
                  <a:srgbClr val="FF0000"/>
                </a:solidFill>
              </a:rPr>
              <a:t>サービス要件の定義は、基本計画書</a:t>
            </a:r>
            <a:r>
              <a:rPr lang="ja-JP" altLang="en-US" dirty="0">
                <a:solidFill>
                  <a:srgbClr val="FF0000"/>
                </a:solidFill>
              </a:rPr>
              <a:t>の行間を埋める</a:t>
            </a:r>
          </a:p>
          <a:p>
            <a:r>
              <a:rPr lang="ja-JP" altLang="ja-JP" dirty="0">
                <a:solidFill>
                  <a:srgbClr val="FF0000"/>
                </a:solidFill>
              </a:rPr>
              <a:t>開発に大きな工数が掛かるのは、例外処理の規模と拡張性</a:t>
            </a:r>
            <a:r>
              <a:rPr lang="ja-JP" altLang="en-US" dirty="0">
                <a:solidFill>
                  <a:srgbClr val="FF0000"/>
                </a:solidFill>
              </a:rPr>
              <a:t>への配慮</a:t>
            </a:r>
            <a:endParaRPr lang="ja-JP" altLang="ja-JP" dirty="0">
              <a:solidFill>
                <a:srgbClr val="FF0000"/>
              </a:solidFill>
            </a:endParaRPr>
          </a:p>
          <a:p>
            <a:r>
              <a:rPr lang="ja-JP" altLang="ja-JP" dirty="0">
                <a:solidFill>
                  <a:srgbClr val="FF0000"/>
                </a:solidFill>
              </a:rPr>
              <a:t>論理的に明確なサービスの要件がなければ構築できない</a:t>
            </a:r>
          </a:p>
          <a:p>
            <a:r>
              <a:rPr lang="ja-JP" altLang="en-US" sz="1100" dirty="0">
                <a:solidFill>
                  <a:srgbClr val="FF0000"/>
                </a:solidFill>
              </a:rPr>
              <a:t>過大な見積もり、大きな手戻り</a:t>
            </a:r>
          </a:p>
          <a:p>
            <a:r>
              <a:rPr lang="ja-JP" altLang="ja-JP" dirty="0">
                <a:solidFill>
                  <a:srgbClr val="FF0000"/>
                </a:solidFill>
              </a:rPr>
              <a:t>情報（データ）と機能の流れは明確に</a:t>
            </a:r>
            <a:r>
              <a:rPr lang="ja-JP" altLang="en-US" dirty="0"/>
              <a:t>。</a:t>
            </a:r>
            <a:endParaRPr lang="ja-JP" altLang="ja-JP" dirty="0"/>
          </a:p>
          <a:p>
            <a:r>
              <a:rPr lang="ja-JP" altLang="en-US" dirty="0">
                <a:solidFill>
                  <a:srgbClr val="FF0000"/>
                </a:solidFill>
              </a:rPr>
              <a:t>全体</a:t>
            </a:r>
            <a:r>
              <a:rPr lang="ja-JP" altLang="ja-JP" dirty="0">
                <a:solidFill>
                  <a:srgbClr val="FF0000"/>
                </a:solidFill>
              </a:rPr>
              <a:t>最適化の観点で</a:t>
            </a:r>
            <a:endParaRPr kumimoji="1" lang="en-US" altLang="ja-JP" dirty="0"/>
          </a:p>
          <a:p>
            <a:r>
              <a:rPr kumimoji="1" lang="ja-JP" altLang="en-US" dirty="0"/>
              <a:t>～～～～～～</a:t>
            </a:r>
            <a:endParaRPr kumimoji="1" lang="en-US" altLang="ja-JP" dirty="0"/>
          </a:p>
          <a:p>
            <a:r>
              <a:rPr lang="ja-JP" altLang="en-US" sz="2100" dirty="0"/>
              <a:t>重要性は、</a:t>
            </a:r>
            <a:r>
              <a:rPr lang="ja-JP" altLang="ja-JP" sz="2100" dirty="0"/>
              <a:t>ソフトウェア開発に限ら</a:t>
            </a:r>
            <a:r>
              <a:rPr lang="ja-JP" altLang="en-US" sz="2100" dirty="0"/>
              <a:t>ない</a:t>
            </a:r>
            <a:endParaRPr lang="ja-JP" altLang="ja-JP" sz="2100" dirty="0"/>
          </a:p>
          <a:p>
            <a:r>
              <a:rPr lang="ja-JP" altLang="ja-JP" sz="2100" dirty="0">
                <a:solidFill>
                  <a:srgbClr val="FF0000"/>
                </a:solidFill>
              </a:rPr>
              <a:t>サービス要件の定義は、基本計画書</a:t>
            </a:r>
            <a:r>
              <a:rPr lang="ja-JP" altLang="en-US" sz="2100" dirty="0">
                <a:solidFill>
                  <a:srgbClr val="FF0000"/>
                </a:solidFill>
              </a:rPr>
              <a:t>の行間を埋める</a:t>
            </a:r>
            <a:r>
              <a:rPr lang="ja-JP" altLang="en-US" sz="2100" dirty="0"/>
              <a:t>もの</a:t>
            </a:r>
            <a:endParaRPr lang="ja-JP" altLang="ja-JP" sz="2100" dirty="0"/>
          </a:p>
          <a:p>
            <a:r>
              <a:rPr lang="ja-JP" altLang="ja-JP" sz="2100" dirty="0">
                <a:solidFill>
                  <a:srgbClr val="FF0000"/>
                </a:solidFill>
              </a:rPr>
              <a:t>開発に大きな工数が掛かるのは、例外処理の規模と拡張性</a:t>
            </a:r>
            <a:r>
              <a:rPr lang="ja-JP" altLang="en-US" sz="2100" dirty="0">
                <a:solidFill>
                  <a:srgbClr val="FF0000"/>
                </a:solidFill>
              </a:rPr>
              <a:t>への配慮</a:t>
            </a:r>
            <a:endParaRPr lang="ja-JP" altLang="ja-JP" sz="2100" dirty="0">
              <a:solidFill>
                <a:srgbClr val="FF0000"/>
              </a:solidFill>
            </a:endParaRPr>
          </a:p>
          <a:p>
            <a:r>
              <a:rPr lang="ja-JP" altLang="ja-JP" sz="2100" dirty="0"/>
              <a:t>サービス要件定義段階での合意形成が重要</a:t>
            </a:r>
          </a:p>
          <a:p>
            <a:r>
              <a:rPr lang="ja-JP" altLang="ja-JP" sz="2100" dirty="0"/>
              <a:t>業務、システムの構築は、</a:t>
            </a:r>
            <a:r>
              <a:rPr lang="ja-JP" altLang="ja-JP" sz="2100" dirty="0">
                <a:solidFill>
                  <a:srgbClr val="FF0000"/>
                </a:solidFill>
              </a:rPr>
              <a:t>論理的に明確なサービスの要件がなければ構築できない</a:t>
            </a:r>
          </a:p>
          <a:p>
            <a:pPr lvl="1"/>
            <a:r>
              <a:rPr lang="ja-JP" altLang="en-US" sz="1900" dirty="0"/>
              <a:t>曖昧</a:t>
            </a:r>
            <a:r>
              <a:rPr lang="ja-JP" altLang="ja-JP" sz="1900" dirty="0"/>
              <a:t>なまま、業務構築、システム開発を行った場合</a:t>
            </a:r>
            <a:r>
              <a:rPr lang="ja-JP" altLang="en-US" sz="1900" dirty="0"/>
              <a:t>、</a:t>
            </a:r>
            <a:r>
              <a:rPr lang="ja-JP" altLang="en-US" sz="1900" dirty="0">
                <a:solidFill>
                  <a:srgbClr val="FF0000"/>
                </a:solidFill>
              </a:rPr>
              <a:t>過大な見積もり、大きな手戻り</a:t>
            </a:r>
            <a:r>
              <a:rPr lang="ja-JP" altLang="en-US" sz="1900" dirty="0"/>
              <a:t>が発生する</a:t>
            </a:r>
            <a:endParaRPr lang="en-US" altLang="ja-JP" sz="1900" dirty="0"/>
          </a:p>
          <a:p>
            <a:pPr lvl="1"/>
            <a:r>
              <a:rPr lang="ja-JP" altLang="en-US" sz="1900" dirty="0"/>
              <a:t>齟齬の顕在化が後工程になればなるほど、工数が大きくな</a:t>
            </a:r>
            <a:r>
              <a:rPr lang="ja-JP" altLang="en-US" sz="2500" dirty="0"/>
              <a:t>る</a:t>
            </a:r>
            <a:endParaRPr lang="ja-JP" altLang="ja-JP" sz="1900" dirty="0"/>
          </a:p>
          <a:p>
            <a:r>
              <a:rPr lang="ja-JP" altLang="ja-JP" sz="2100" dirty="0"/>
              <a:t>業務とシステムでの分担は明確に</a:t>
            </a:r>
          </a:p>
          <a:p>
            <a:r>
              <a:rPr lang="ja-JP" altLang="ja-JP" sz="2100" dirty="0">
                <a:solidFill>
                  <a:srgbClr val="FF0000"/>
                </a:solidFill>
              </a:rPr>
              <a:t>情報（データ）と機能の流れは明確に</a:t>
            </a:r>
            <a:r>
              <a:rPr lang="ja-JP" altLang="en-US" sz="2100" dirty="0"/>
              <a:t>。</a:t>
            </a:r>
            <a:endParaRPr lang="ja-JP" altLang="ja-JP" sz="2100" dirty="0"/>
          </a:p>
          <a:p>
            <a:r>
              <a:rPr lang="ja-JP" altLang="ja-JP" sz="2100" dirty="0"/>
              <a:t>サービス要件は、開発過程、検証中に、なんらかの変更があることを前提とする</a:t>
            </a:r>
            <a:endParaRPr lang="en-US" altLang="ja-JP" sz="2100" dirty="0"/>
          </a:p>
          <a:p>
            <a:r>
              <a:rPr lang="ja-JP" altLang="en-US" sz="2100" dirty="0"/>
              <a:t>サービス要件定義には、</a:t>
            </a:r>
            <a:r>
              <a:rPr lang="ja-JP" altLang="en-US" sz="2100" dirty="0">
                <a:solidFill>
                  <a:srgbClr val="FF0000"/>
                </a:solidFill>
              </a:rPr>
              <a:t>全体</a:t>
            </a:r>
            <a:r>
              <a:rPr lang="ja-JP" altLang="ja-JP" sz="2100" dirty="0">
                <a:solidFill>
                  <a:srgbClr val="FF0000"/>
                </a:solidFill>
              </a:rPr>
              <a:t>最適化の観点で</a:t>
            </a:r>
            <a:r>
              <a:rPr lang="ja-JP" altLang="en-US" sz="2100" dirty="0"/>
              <a:t>システムサイドからの</a:t>
            </a:r>
            <a:r>
              <a:rPr lang="ja-JP" altLang="ja-JP" sz="2100" dirty="0"/>
              <a:t>助言が必要</a:t>
            </a:r>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E75E-981D-420C-AB9A-802B51B8B339}"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2019/7/9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350843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20000"/>
          </a:bodyPr>
          <a:lstStyle/>
          <a:p>
            <a:r>
              <a:rPr lang="ja-JP" altLang="en-US" dirty="0">
                <a:solidFill>
                  <a:srgbClr val="FF0000"/>
                </a:solidFill>
              </a:rPr>
              <a:t>意識的に、サービスの実施内容が曖昧に</a:t>
            </a:r>
          </a:p>
          <a:p>
            <a:r>
              <a:rPr lang="ja-JP" altLang="en-US" dirty="0">
                <a:solidFill>
                  <a:srgbClr val="FF0000"/>
                </a:solidFill>
              </a:rPr>
              <a:t>サービス部門とシステム部門で暗黙知でなく、形式知化した形で合</a:t>
            </a:r>
          </a:p>
          <a:p>
            <a:pPr lvl="1"/>
            <a:r>
              <a:rPr lang="ja-JP" altLang="en-US" dirty="0">
                <a:solidFill>
                  <a:srgbClr val="FF0000"/>
                </a:solidFill>
              </a:rPr>
              <a:t>後工程でシステムの根幹に関わる変更は不可能</a:t>
            </a:r>
          </a:p>
          <a:p>
            <a:pPr lvl="1"/>
            <a:r>
              <a:rPr lang="ja-JP" altLang="en-US" dirty="0">
                <a:solidFill>
                  <a:srgbClr val="FF0000"/>
                </a:solidFill>
              </a:rPr>
              <a:t>開発規模感が掴めない</a:t>
            </a:r>
            <a:endParaRPr lang="en-US" altLang="ja-JP" dirty="0">
              <a:solidFill>
                <a:srgbClr val="FF0000"/>
              </a:solidFill>
            </a:endParaRPr>
          </a:p>
          <a:p>
            <a:pPr lvl="1"/>
            <a:r>
              <a:rPr lang="ja-JP" altLang="en-US" dirty="0">
                <a:solidFill>
                  <a:srgbClr val="FF0000"/>
                </a:solidFill>
              </a:rPr>
              <a:t>開発者は安全を見込み、見積もり額が大幅に大きくなる</a:t>
            </a:r>
            <a:endParaRPr lang="en-US" altLang="ja-JP" dirty="0">
              <a:solidFill>
                <a:srgbClr val="FF0000"/>
              </a:solidFill>
            </a:endParaRPr>
          </a:p>
          <a:p>
            <a:r>
              <a:rPr lang="ja-JP" altLang="en-US" dirty="0">
                <a:solidFill>
                  <a:srgbClr val="FF0000"/>
                </a:solidFill>
              </a:rPr>
              <a:t>サービスの方法、手順が示されていても</a:t>
            </a:r>
            <a:endParaRPr kumimoji="1" lang="en-US" altLang="ja-JP" dirty="0"/>
          </a:p>
          <a:p>
            <a:r>
              <a:rPr kumimoji="1" lang="ja-JP" altLang="en-US" dirty="0"/>
              <a:t>～～～～～</a:t>
            </a:r>
            <a:endParaRPr kumimoji="1" lang="en-US" altLang="ja-JP" dirty="0"/>
          </a:p>
          <a:p>
            <a:r>
              <a:rPr lang="ja-JP" altLang="en-US" dirty="0"/>
              <a:t>サービスの基本方針・基本計画書レベルでは、不十分</a:t>
            </a:r>
            <a:endParaRPr lang="en-US" altLang="ja-JP" dirty="0"/>
          </a:p>
          <a:p>
            <a:pPr lvl="1"/>
            <a:r>
              <a:rPr lang="ja-JP" altLang="en-US" dirty="0"/>
              <a:t>基本合意のために、</a:t>
            </a:r>
            <a:r>
              <a:rPr lang="ja-JP" altLang="en-US" dirty="0">
                <a:solidFill>
                  <a:srgbClr val="FF0000"/>
                </a:solidFill>
              </a:rPr>
              <a:t>意識的に、サービスの実施内容が曖昧に</a:t>
            </a:r>
            <a:r>
              <a:rPr lang="ja-JP" altLang="en-US" dirty="0"/>
              <a:t>なっている</a:t>
            </a:r>
            <a:endParaRPr lang="en-US" altLang="ja-JP" dirty="0"/>
          </a:p>
          <a:p>
            <a:pPr lvl="1"/>
            <a:r>
              <a:rPr lang="ja-JP" altLang="en-US" dirty="0"/>
              <a:t>概念・方向性は認識できるが具体的なサービスの実施内容が判断できない</a:t>
            </a:r>
            <a:endParaRPr lang="en-US" altLang="ja-JP" dirty="0"/>
          </a:p>
          <a:p>
            <a:r>
              <a:rPr kumimoji="1" lang="ja-JP" altLang="en-US" dirty="0"/>
              <a:t>業務、システムの構築は、論理的に明確なサービスの要件がなければ構築できない</a:t>
            </a:r>
            <a:endParaRPr kumimoji="1" lang="en-US" altLang="ja-JP" dirty="0"/>
          </a:p>
          <a:p>
            <a:pPr lvl="1"/>
            <a:r>
              <a:rPr lang="ja-JP" altLang="en-US" dirty="0"/>
              <a:t>実施内容が曖昧になっているサービスは、その条件と実施内容の明確化が必要</a:t>
            </a:r>
            <a:endParaRPr lang="en-US" altLang="ja-JP" dirty="0"/>
          </a:p>
          <a:p>
            <a:pPr lvl="1"/>
            <a:r>
              <a:rPr lang="ja-JP" altLang="en-US" dirty="0">
                <a:solidFill>
                  <a:srgbClr val="FF0000"/>
                </a:solidFill>
              </a:rPr>
              <a:t>サービス部門とシステム部門で暗黙知でなく、形式知化した形で合</a:t>
            </a:r>
            <a:r>
              <a:rPr lang="ja-JP" altLang="en-US" dirty="0"/>
              <a:t>意しておく必要がある⇒サービス要件定義書</a:t>
            </a:r>
            <a:endParaRPr lang="en-US" altLang="ja-JP" dirty="0"/>
          </a:p>
          <a:p>
            <a:r>
              <a:rPr lang="ja-JP" altLang="en-US" dirty="0"/>
              <a:t>サービス要件定義段階での合意形成が最も重要</a:t>
            </a:r>
            <a:endParaRPr lang="en-US" altLang="ja-JP" dirty="0"/>
          </a:p>
          <a:p>
            <a:pPr lvl="1"/>
            <a:r>
              <a:rPr lang="ja-JP" altLang="en-US" dirty="0">
                <a:solidFill>
                  <a:srgbClr val="FF0000"/>
                </a:solidFill>
              </a:rPr>
              <a:t>後工程でシステムの根幹に関わる変更は不可能</a:t>
            </a:r>
          </a:p>
          <a:p>
            <a:r>
              <a:rPr lang="ja-JP" altLang="en-US" dirty="0"/>
              <a:t>サービスの実施内容があいまいなまま、業務構築、システム開発を行った場合</a:t>
            </a:r>
            <a:endParaRPr lang="en-US" altLang="ja-JP" dirty="0"/>
          </a:p>
          <a:p>
            <a:pPr lvl="1"/>
            <a:r>
              <a:rPr lang="ja-JP" altLang="en-US" dirty="0"/>
              <a:t>システム化要件定義書が曖昧になる</a:t>
            </a:r>
            <a:r>
              <a:rPr lang="en-US" altLang="ja-JP" dirty="0"/>
              <a:t/>
            </a:r>
            <a:br>
              <a:rPr lang="en-US" altLang="ja-JP" dirty="0"/>
            </a:br>
            <a:r>
              <a:rPr lang="ja-JP" altLang="en-US" dirty="0"/>
              <a:t>⇒</a:t>
            </a:r>
            <a:r>
              <a:rPr lang="ja-JP" altLang="en-US" dirty="0">
                <a:solidFill>
                  <a:srgbClr val="FF0000"/>
                </a:solidFill>
              </a:rPr>
              <a:t>開発規模感が掴めない</a:t>
            </a:r>
            <a:endParaRPr lang="en-US" altLang="ja-JP" dirty="0">
              <a:solidFill>
                <a:srgbClr val="FF0000"/>
              </a:solidFill>
            </a:endParaRPr>
          </a:p>
          <a:p>
            <a:pPr lvl="1"/>
            <a:r>
              <a:rPr lang="ja-JP" altLang="en-US" dirty="0"/>
              <a:t>調達仕様書が曖昧になる</a:t>
            </a:r>
            <a:r>
              <a:rPr lang="en-US" altLang="ja-JP" dirty="0"/>
              <a:t/>
            </a:r>
            <a:br>
              <a:rPr lang="en-US" altLang="ja-JP" dirty="0"/>
            </a:br>
            <a:r>
              <a:rPr lang="ja-JP" altLang="en-US" dirty="0"/>
              <a:t>⇒</a:t>
            </a:r>
            <a:r>
              <a:rPr lang="ja-JP" altLang="en-US" dirty="0">
                <a:solidFill>
                  <a:srgbClr val="FF0000"/>
                </a:solidFill>
              </a:rPr>
              <a:t>開発者は安全を見込み、見積もり額が大幅に大きくなる</a:t>
            </a:r>
            <a:endParaRPr lang="en-US" altLang="ja-JP" dirty="0">
              <a:solidFill>
                <a:srgbClr val="FF0000"/>
              </a:solidFill>
            </a:endParaRPr>
          </a:p>
          <a:p>
            <a:pPr lvl="1"/>
            <a:r>
              <a:rPr lang="ja-JP" altLang="en-US" dirty="0"/>
              <a:t>開発工程で手戻りが発生する</a:t>
            </a:r>
            <a:endParaRPr lang="en-US" altLang="ja-JP" dirty="0"/>
          </a:p>
          <a:p>
            <a:r>
              <a:rPr lang="ja-JP" altLang="en-US" dirty="0"/>
              <a:t>最適化の観点でシステム担当からの助言が必要</a:t>
            </a:r>
            <a:endParaRPr lang="en-US" altLang="ja-JP" dirty="0"/>
          </a:p>
          <a:p>
            <a:pPr lvl="1"/>
            <a:r>
              <a:rPr lang="ja-JP" altLang="en-US" dirty="0"/>
              <a:t>サービス要件に</a:t>
            </a:r>
            <a:r>
              <a:rPr lang="ja-JP" altLang="en-US" dirty="0">
                <a:solidFill>
                  <a:srgbClr val="FF0000"/>
                </a:solidFill>
              </a:rPr>
              <a:t>サービスの方法、手順が示されていても</a:t>
            </a:r>
            <a:r>
              <a:rPr lang="ja-JP" altLang="en-US" dirty="0"/>
              <a:t>、より最適な方法がある場合は、システム構築の立場から、助言する</a:t>
            </a:r>
            <a:endParaRPr lang="en-US" altLang="ja-JP" dirty="0"/>
          </a:p>
          <a:p>
            <a:r>
              <a:rPr lang="ja-JP" altLang="en-US" dirty="0"/>
              <a:t>サービス要件は、開発過程、検証中に、なんらかの変更があることを前提とする</a:t>
            </a:r>
            <a:endParaRPr lang="en-US" altLang="ja-JP" dirty="0"/>
          </a:p>
          <a:p>
            <a:pPr lvl="1"/>
            <a:r>
              <a:rPr lang="ja-JP" altLang="en-US" dirty="0"/>
              <a:t>変更による後工程への影響を極力小さくするためにも、早期発見が必要</a:t>
            </a:r>
            <a:endParaRPr lang="en-US" altLang="ja-JP" dirty="0"/>
          </a:p>
          <a:p>
            <a:pPr lvl="1"/>
            <a:r>
              <a:rPr lang="ja-JP" altLang="en-US" dirty="0"/>
              <a:t>⇒プロトタイピング手法が有効</a:t>
            </a:r>
            <a:endParaRPr lang="en-US" altLang="ja-JP" dirty="0"/>
          </a:p>
          <a:p>
            <a:pPr lvl="1"/>
            <a:endParaRPr lang="en-US" altLang="ja-JP"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28956-2509-4927-9D33-9BDC3787A8B6}"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2019/7/9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14281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62500" lnSpcReduction="20000"/>
          </a:bodyPr>
          <a:lstStyle/>
          <a:p>
            <a:pPr lvl="0"/>
            <a:r>
              <a:rPr lang="ja-JP" altLang="en-US" sz="2100" dirty="0">
                <a:solidFill>
                  <a:srgbClr val="FF0000"/>
                </a:solidFill>
              </a:rPr>
              <a:t>図表を活用することが有効。</a:t>
            </a:r>
            <a:endParaRPr lang="en-US" altLang="ja-JP" sz="2100" dirty="0">
              <a:solidFill>
                <a:srgbClr val="FF0000"/>
              </a:solidFill>
            </a:endParaRPr>
          </a:p>
          <a:p>
            <a:pPr lvl="0"/>
            <a:r>
              <a:rPr lang="ja-JP" altLang="en-US" sz="2100" dirty="0">
                <a:solidFill>
                  <a:srgbClr val="FF0000"/>
                </a:solidFill>
              </a:rPr>
              <a:t>暗黙知なしで、難易度、工数、適用すべき技術、実現方式を算定できるか？</a:t>
            </a:r>
            <a:endParaRPr lang="en-US" altLang="ja-JP" sz="2100" dirty="0">
              <a:solidFill>
                <a:srgbClr val="FF0000"/>
              </a:solidFill>
            </a:endParaRPr>
          </a:p>
          <a:p>
            <a:pPr lvl="0"/>
            <a:r>
              <a:rPr lang="ja-JP" altLang="en-US" sz="2100" dirty="0">
                <a:solidFill>
                  <a:srgbClr val="FF0000"/>
                </a:solidFill>
              </a:rPr>
              <a:t>曖昧な仕様書をベースにした業者の高額見積もりをベースに、要件をカットしない。</a:t>
            </a:r>
            <a:endParaRPr lang="en-US" altLang="ja-JP" sz="2100" dirty="0">
              <a:solidFill>
                <a:srgbClr val="FF0000"/>
              </a:solidFill>
            </a:endParaRPr>
          </a:p>
          <a:p>
            <a:endParaRPr kumimoji="1" lang="en-US" altLang="ja-JP" dirty="0"/>
          </a:p>
          <a:p>
            <a:r>
              <a:rPr kumimoji="1" lang="ja-JP" altLang="en-US" dirty="0"/>
              <a:t>～～～～～～</a:t>
            </a:r>
            <a:endParaRPr kumimoji="1" lang="en-US" altLang="ja-JP" dirty="0"/>
          </a:p>
          <a:p>
            <a:r>
              <a:rPr lang="ja-JP" altLang="ja-JP" sz="2900" dirty="0"/>
              <a:t>各工程での成果物の妥当性評価</a:t>
            </a:r>
            <a:endParaRPr lang="en-US" altLang="ja-JP" sz="2900" dirty="0"/>
          </a:p>
          <a:p>
            <a:pPr lvl="1"/>
            <a:r>
              <a:rPr lang="ja-JP" altLang="ja-JP" sz="2500" dirty="0"/>
              <a:t>全ての工程での仕様書について</a:t>
            </a:r>
            <a:endParaRPr lang="en-US" altLang="ja-JP" sz="2500" dirty="0"/>
          </a:p>
          <a:p>
            <a:pPr lvl="2"/>
            <a:r>
              <a:rPr lang="zh-TW" altLang="en-US" sz="2100" dirty="0"/>
              <a:t>基本設計</a:t>
            </a:r>
            <a:r>
              <a:rPr lang="ja-JP" altLang="en-US" sz="2100" dirty="0"/>
              <a:t>書</a:t>
            </a:r>
            <a:r>
              <a:rPr lang="zh-TW" altLang="en-US" sz="2100" dirty="0"/>
              <a:t>、概要設計</a:t>
            </a:r>
            <a:r>
              <a:rPr lang="ja-JP" altLang="en-US" sz="2100" dirty="0"/>
              <a:t>書</a:t>
            </a:r>
            <a:r>
              <a:rPr lang="zh-TW" altLang="en-US" sz="2100" dirty="0"/>
              <a:t>、詳細設計</a:t>
            </a:r>
            <a:r>
              <a:rPr lang="ja-JP" altLang="en-US" sz="2100" dirty="0"/>
              <a:t>書</a:t>
            </a:r>
            <a:r>
              <a:rPr lang="zh-TW" altLang="en-US" sz="2100" dirty="0"/>
              <a:t>、外部設計</a:t>
            </a:r>
            <a:r>
              <a:rPr lang="ja-JP" altLang="en-US" sz="2100" dirty="0"/>
              <a:t>書</a:t>
            </a:r>
            <a:r>
              <a:rPr lang="zh-TW" altLang="en-US" sz="2100" dirty="0"/>
              <a:t>、内部設計</a:t>
            </a:r>
            <a:r>
              <a:rPr lang="ja-JP" altLang="en-US" sz="2100" dirty="0"/>
              <a:t>書、プログラム仕様書</a:t>
            </a:r>
            <a:r>
              <a:rPr lang="ja-JP" altLang="en-US" sz="2100" dirty="0" err="1"/>
              <a:t>、、、</a:t>
            </a:r>
            <a:r>
              <a:rPr lang="ja-JP" altLang="en-US" sz="2100" dirty="0"/>
              <a:t>？</a:t>
            </a:r>
            <a:endParaRPr lang="en-US" altLang="ja-JP" sz="2100" dirty="0"/>
          </a:p>
          <a:p>
            <a:pPr lvl="1"/>
            <a:r>
              <a:rPr lang="ja-JP" altLang="ja-JP" sz="2500" dirty="0"/>
              <a:t>曖昧性・不確実性の排除</a:t>
            </a:r>
            <a:endParaRPr lang="en-US" altLang="ja-JP" sz="2500" dirty="0"/>
          </a:p>
          <a:p>
            <a:pPr lvl="2"/>
            <a:r>
              <a:rPr lang="ja-JP" altLang="en-US" sz="2100" dirty="0">
                <a:solidFill>
                  <a:srgbClr val="FF0000"/>
                </a:solidFill>
              </a:rPr>
              <a:t>図表を活用することが有効。</a:t>
            </a:r>
            <a:endParaRPr lang="en-US" altLang="ja-JP" sz="2100" dirty="0">
              <a:solidFill>
                <a:srgbClr val="FF0000"/>
              </a:solidFill>
            </a:endParaRPr>
          </a:p>
          <a:p>
            <a:pPr lvl="1"/>
            <a:r>
              <a:rPr lang="ja-JP" altLang="ja-JP" sz="2500" dirty="0"/>
              <a:t>読むべき人が理解できるか？</a:t>
            </a:r>
            <a:endParaRPr lang="en-US" altLang="ja-JP" sz="2500" dirty="0"/>
          </a:p>
          <a:p>
            <a:pPr lvl="2"/>
            <a:r>
              <a:rPr lang="ja-JP" altLang="en-US" sz="2100" dirty="0">
                <a:solidFill>
                  <a:srgbClr val="FF0000"/>
                </a:solidFill>
              </a:rPr>
              <a:t>暗黙知なしで、難易度、工数、適用すべき技術、実現方式を算定できるか？</a:t>
            </a:r>
            <a:endParaRPr lang="en-US" altLang="ja-JP" sz="2100" dirty="0">
              <a:solidFill>
                <a:srgbClr val="FF0000"/>
              </a:solidFill>
            </a:endParaRPr>
          </a:p>
          <a:p>
            <a:pPr lvl="1"/>
            <a:r>
              <a:rPr lang="ja-JP" altLang="en-US" sz="2500" dirty="0"/>
              <a:t>将来のコストを削減するか、当面のコストを削減するか？</a:t>
            </a:r>
            <a:endParaRPr lang="en-US" altLang="ja-JP" sz="2500" dirty="0"/>
          </a:p>
          <a:p>
            <a:r>
              <a:rPr lang="ja-JP" altLang="ja-JP" sz="2900" dirty="0"/>
              <a:t>参考見積書の評価</a:t>
            </a:r>
            <a:endParaRPr lang="ja-JP" altLang="ja-JP" sz="2100" dirty="0"/>
          </a:p>
          <a:p>
            <a:pPr lvl="1"/>
            <a:r>
              <a:rPr lang="ja-JP" altLang="en-US" sz="2100" dirty="0">
                <a:solidFill>
                  <a:srgbClr val="FF0000"/>
                </a:solidFill>
              </a:rPr>
              <a:t>曖昧な仕様書をベースにした業者の高額見積もりをベースに、要件をカットしない。</a:t>
            </a:r>
            <a:endParaRPr lang="en-US" altLang="ja-JP" sz="2100" dirty="0">
              <a:solidFill>
                <a:srgbClr val="FF0000"/>
              </a:solidFill>
            </a:endParaRPr>
          </a:p>
          <a:p>
            <a:pPr lvl="1"/>
            <a:r>
              <a:rPr lang="ja-JP" altLang="en-US" sz="2100" dirty="0"/>
              <a:t>人件費単価が高いから、見積もりが高くなるという評価は妥当でない。</a:t>
            </a:r>
            <a:endParaRPr lang="ja-JP" altLang="ja-JP" sz="2100"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E75E-981D-420C-AB9A-802B51B8B339}"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2019/7/9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09310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85000" lnSpcReduction="20000"/>
          </a:bodyPr>
          <a:lstStyle/>
          <a:p>
            <a:pPr lvl="0"/>
            <a:r>
              <a:rPr lang="ja-JP" altLang="en-US" dirty="0">
                <a:solidFill>
                  <a:srgbClr val="FF0000"/>
                </a:solidFill>
              </a:rPr>
              <a:t>プロセスと成果物の具体化度を明確にしないで、成果物名のみの提示は齟齬が生じる</a:t>
            </a:r>
            <a:endParaRPr lang="en-US" altLang="ja-JP" dirty="0">
              <a:solidFill>
                <a:srgbClr val="FF0000"/>
              </a:solidFill>
            </a:endParaRPr>
          </a:p>
          <a:p>
            <a:pPr lvl="0"/>
            <a:r>
              <a:rPr lang="ja-JP" altLang="en-US" dirty="0">
                <a:solidFill>
                  <a:srgbClr val="FF0000"/>
                </a:solidFill>
              </a:rPr>
              <a:t>「柔軟に対応できること」？</a:t>
            </a:r>
            <a:endParaRPr lang="en-US" altLang="ja-JP" dirty="0">
              <a:solidFill>
                <a:srgbClr val="FF0000"/>
              </a:solidFill>
            </a:endParaRPr>
          </a:p>
          <a:p>
            <a:pPr lvl="0"/>
            <a:r>
              <a:rPr lang="ja-JP" altLang="en-US" dirty="0">
                <a:solidFill>
                  <a:srgbClr val="FF0000"/>
                </a:solidFill>
              </a:rPr>
              <a:t>その仕様書をインプットとして、難易度の認識、妥当な工数見積もりができるかを評価</a:t>
            </a:r>
            <a:endParaRPr lang="en-US" altLang="ja-JP" dirty="0">
              <a:solidFill>
                <a:srgbClr val="FF0000"/>
              </a:solidFill>
            </a:endParaRPr>
          </a:p>
          <a:p>
            <a:pPr lvl="0"/>
            <a:r>
              <a:rPr kumimoji="1" lang="ja-JP" altLang="en-US" dirty="0">
                <a:solidFill>
                  <a:srgbClr val="FF0000"/>
                </a:solidFill>
              </a:rPr>
              <a:t>ある程度の実地の経験は必要</a:t>
            </a:r>
            <a:endParaRPr kumimoji="1" lang="en-US" altLang="ja-JP" dirty="0">
              <a:solidFill>
                <a:srgbClr val="FF0000"/>
              </a:solidFill>
            </a:endParaRPr>
          </a:p>
          <a:p>
            <a:pPr lvl="0"/>
            <a:r>
              <a:rPr lang="ja-JP" altLang="en-US" dirty="0">
                <a:solidFill>
                  <a:srgbClr val="FF0000"/>
                </a:solidFill>
              </a:rPr>
              <a:t>随意契約の場合は、妥当と思われるまで調整する必要がある</a:t>
            </a:r>
            <a:endParaRPr lang="en-US" altLang="ja-JP" dirty="0">
              <a:solidFill>
                <a:srgbClr val="FF0000"/>
              </a:solidFill>
            </a:endParaRPr>
          </a:p>
          <a:p>
            <a:endParaRPr kumimoji="1" lang="en-US" altLang="ja-JP" dirty="0"/>
          </a:p>
          <a:p>
            <a:r>
              <a:rPr kumimoji="1" lang="ja-JP" altLang="en-US" dirty="0"/>
              <a:t>～～～～～～～</a:t>
            </a:r>
            <a:endParaRPr kumimoji="1" lang="en-US" altLang="ja-JP" dirty="0"/>
          </a:p>
          <a:p>
            <a:r>
              <a:rPr kumimoji="1" lang="ja-JP" altLang="en-US" dirty="0"/>
              <a:t>各仕様書の記述内容</a:t>
            </a:r>
            <a:endParaRPr kumimoji="1" lang="en-US" altLang="ja-JP" dirty="0"/>
          </a:p>
          <a:p>
            <a:pPr lvl="1"/>
            <a:r>
              <a:rPr kumimoji="1" lang="ja-JP" altLang="en-US" dirty="0"/>
              <a:t>（サービス要件定義書、システム化要件定義書、調達仕様書、開発段階での仕様書、作業指示書</a:t>
            </a:r>
            <a:r>
              <a:rPr kumimoji="1" lang="ja-JP" altLang="en-US" dirty="0" err="1"/>
              <a:t>、、</a:t>
            </a:r>
            <a:r>
              <a:rPr kumimoji="1" lang="ja-JP" altLang="en-US" dirty="0"/>
              <a:t>）</a:t>
            </a:r>
            <a:endParaRPr kumimoji="1" lang="en-US" altLang="ja-JP" dirty="0"/>
          </a:p>
          <a:p>
            <a:pPr lvl="1"/>
            <a:r>
              <a:rPr lang="ja-JP" altLang="en-US" dirty="0"/>
              <a:t>曖昧性・不確実性の排除</a:t>
            </a:r>
            <a:endParaRPr lang="en-US" altLang="ja-JP" dirty="0"/>
          </a:p>
          <a:p>
            <a:pPr lvl="2"/>
            <a:r>
              <a:rPr lang="ja-JP" altLang="en-US" dirty="0">
                <a:solidFill>
                  <a:srgbClr val="FF0000"/>
                </a:solidFill>
              </a:rPr>
              <a:t>プロセスと成果物の具体化度を明確にしないで、成果物名のみの提示は齟齬が生じる</a:t>
            </a:r>
            <a:endParaRPr lang="en-US" altLang="ja-JP" dirty="0">
              <a:solidFill>
                <a:srgbClr val="FF0000"/>
              </a:solidFill>
            </a:endParaRPr>
          </a:p>
          <a:p>
            <a:pPr lvl="3"/>
            <a:r>
              <a:rPr lang="ja-JP" altLang="en-US" dirty="0"/>
              <a:t>「仕様素案」、「基本設計書」、「概要設計書」、「詳細設計書」</a:t>
            </a:r>
            <a:r>
              <a:rPr lang="ja-JP" altLang="en-US" dirty="0" err="1"/>
              <a:t>、、、</a:t>
            </a:r>
            <a:endParaRPr lang="en-US" altLang="ja-JP" dirty="0"/>
          </a:p>
          <a:p>
            <a:pPr lvl="2"/>
            <a:r>
              <a:rPr lang="ja-JP" altLang="en-US" dirty="0">
                <a:solidFill>
                  <a:srgbClr val="FF0000"/>
                </a:solidFill>
              </a:rPr>
              <a:t>「柔軟に対応できること」？</a:t>
            </a:r>
            <a:endParaRPr lang="en-US" altLang="ja-JP" dirty="0">
              <a:solidFill>
                <a:srgbClr val="FF0000"/>
              </a:solidFill>
            </a:endParaRPr>
          </a:p>
          <a:p>
            <a:pPr lvl="1"/>
            <a:r>
              <a:rPr lang="ja-JP" altLang="en-US" dirty="0"/>
              <a:t>読むべき人が理解できるか？</a:t>
            </a:r>
            <a:endParaRPr lang="en-US" altLang="ja-JP" dirty="0"/>
          </a:p>
          <a:p>
            <a:pPr lvl="2"/>
            <a:r>
              <a:rPr lang="ja-JP" altLang="en-US" dirty="0">
                <a:solidFill>
                  <a:srgbClr val="FF0000"/>
                </a:solidFill>
              </a:rPr>
              <a:t>その仕様書をインプットとして、難易度の認識、妥当な工数見積もりができるかを評価</a:t>
            </a:r>
            <a:endParaRPr lang="en-US" altLang="ja-JP" dirty="0">
              <a:solidFill>
                <a:srgbClr val="FF0000"/>
              </a:solidFill>
            </a:endParaRPr>
          </a:p>
          <a:p>
            <a:pPr lvl="1"/>
            <a:r>
              <a:rPr kumimoji="1" lang="ja-JP" altLang="en-US" dirty="0"/>
              <a:t>方法としての選択肢は可</a:t>
            </a:r>
            <a:endParaRPr kumimoji="1" lang="en-US" altLang="ja-JP" dirty="0"/>
          </a:p>
          <a:p>
            <a:pPr lvl="2"/>
            <a:r>
              <a:rPr lang="ja-JP" altLang="en-US" dirty="0"/>
              <a:t>コストが高くても将来性、柔軟性のある方法</a:t>
            </a:r>
            <a:endParaRPr lang="en-US" altLang="ja-JP" dirty="0"/>
          </a:p>
          <a:p>
            <a:pPr lvl="2"/>
            <a:r>
              <a:rPr lang="ja-JP" altLang="en-US" dirty="0"/>
              <a:t>コストが安いが、当面の課題は解決で</a:t>
            </a:r>
            <a:endParaRPr lang="en-US" altLang="ja-JP" dirty="0"/>
          </a:p>
          <a:p>
            <a:r>
              <a:rPr kumimoji="1" lang="ja-JP" altLang="en-US" dirty="0"/>
              <a:t>参考見積書の評価</a:t>
            </a:r>
            <a:endParaRPr kumimoji="1" lang="en-US" altLang="ja-JP" dirty="0"/>
          </a:p>
          <a:p>
            <a:pPr lvl="1"/>
            <a:r>
              <a:rPr lang="ja-JP" altLang="en-US" dirty="0"/>
              <a:t>曖昧な仕様書では安全係数が大きくなり、高額な見積もりになる</a:t>
            </a:r>
            <a:endParaRPr lang="en-US" altLang="ja-JP" dirty="0"/>
          </a:p>
          <a:p>
            <a:pPr lvl="1"/>
            <a:r>
              <a:rPr lang="ja-JP" altLang="en-US" dirty="0"/>
              <a:t>業者の高額な参考見積もりを鵜呑みにして安易な要件緩和やスペックダウンはしない</a:t>
            </a:r>
            <a:endParaRPr lang="en-US" altLang="ja-JP" dirty="0"/>
          </a:p>
          <a:p>
            <a:pPr lvl="1"/>
            <a:r>
              <a:rPr kumimoji="1" lang="ja-JP" altLang="en-US" dirty="0"/>
              <a:t>提案もしくは指示した実施方法が明確な場合は、具体的な作業と要する工数を評価する</a:t>
            </a:r>
            <a:endParaRPr kumimoji="1" lang="en-US" altLang="ja-JP" dirty="0"/>
          </a:p>
          <a:p>
            <a:pPr lvl="2"/>
            <a:r>
              <a:rPr kumimoji="1" lang="ja-JP" altLang="en-US" dirty="0">
                <a:solidFill>
                  <a:srgbClr val="FF0000"/>
                </a:solidFill>
              </a:rPr>
              <a:t>ある程度の実地の経験は必要</a:t>
            </a:r>
            <a:endParaRPr kumimoji="1" lang="en-US" altLang="ja-JP" dirty="0">
              <a:solidFill>
                <a:srgbClr val="FF0000"/>
              </a:solidFill>
            </a:endParaRPr>
          </a:p>
          <a:p>
            <a:pPr lvl="1"/>
            <a:r>
              <a:rPr lang="ja-JP" altLang="en-US" dirty="0"/>
              <a:t>競争入札になれば、適正な価格に近づく。</a:t>
            </a:r>
            <a:r>
              <a:rPr lang="ja-JP" altLang="en-US" dirty="0">
                <a:solidFill>
                  <a:srgbClr val="FF0000"/>
                </a:solidFill>
              </a:rPr>
              <a:t>随意契約の場合は、妥当と思われるまで調整する必要がある</a:t>
            </a:r>
            <a:endParaRPr lang="en-US" altLang="ja-JP" dirty="0">
              <a:solidFill>
                <a:srgbClr val="FF0000"/>
              </a:solidFill>
            </a:endParaRPr>
          </a:p>
          <a:p>
            <a:pPr lvl="1"/>
            <a:r>
              <a:rPr lang="ja-JP" altLang="en-US" dirty="0"/>
              <a:t>「単価が高いから見積もりが高くなる」という評価は正しくない</a:t>
            </a:r>
            <a:endParaRPr lang="en-US" altLang="ja-JP" dirty="0"/>
          </a:p>
          <a:p>
            <a:pPr lvl="2"/>
            <a:endParaRPr kumimoji="1" lang="en-US" altLang="ja-JP" dirty="0"/>
          </a:p>
          <a:p>
            <a:pPr lvl="1"/>
            <a:endParaRPr kumimoji="1" lang="en-US" altLang="ja-JP" dirty="0"/>
          </a:p>
          <a:p>
            <a:pPr lvl="1"/>
            <a:endParaRPr kumimoji="1" lang="ja-JP" altLang="en-US"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DB888-8984-4EB9-9AF7-4F6444B51377}"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2019/7/9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138361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77500" lnSpcReduction="20000"/>
          </a:bodyPr>
          <a:lstStyle/>
          <a:p>
            <a:pPr lvl="0"/>
            <a:r>
              <a:rPr lang="ja-JP" altLang="en-US" dirty="0">
                <a:solidFill>
                  <a:srgbClr val="FF0000"/>
                </a:solidFill>
              </a:rPr>
              <a:t>基本方針、基本計画の策定において検討したメモ、カットされた記述がベース</a:t>
            </a:r>
            <a:endParaRPr lang="en-US" altLang="ja-JP" dirty="0">
              <a:solidFill>
                <a:srgbClr val="FF0000"/>
              </a:solidFill>
            </a:endParaRPr>
          </a:p>
          <a:p>
            <a:pPr lvl="0"/>
            <a:r>
              <a:rPr lang="ja-JP" altLang="en-US" dirty="0">
                <a:solidFill>
                  <a:srgbClr val="FF0000"/>
                </a:solidFill>
              </a:rPr>
              <a:t>例外的なサービスは条件と実施内容を提示</a:t>
            </a:r>
            <a:endParaRPr lang="en-US" altLang="ja-JP" dirty="0">
              <a:solidFill>
                <a:srgbClr val="FF0000"/>
              </a:solidFill>
            </a:endParaRPr>
          </a:p>
          <a:p>
            <a:pPr lvl="0"/>
            <a:r>
              <a:rPr lang="ja-JP" altLang="en-US" dirty="0">
                <a:solidFill>
                  <a:srgbClr val="FF0000"/>
                </a:solidFill>
              </a:rPr>
              <a:t>曖昧な文章ではなく、箇条書きで、判断要素は明確に</a:t>
            </a:r>
            <a:endParaRPr lang="en-US" altLang="ja-JP" dirty="0">
              <a:solidFill>
                <a:srgbClr val="FF0000"/>
              </a:solidFill>
            </a:endParaRPr>
          </a:p>
          <a:p>
            <a:pPr lvl="0"/>
            <a:r>
              <a:rPr lang="ja-JP" altLang="en-US" dirty="0">
                <a:solidFill>
                  <a:srgbClr val="FF0000"/>
                </a:solidFill>
              </a:rPr>
              <a:t>「原則として</a:t>
            </a:r>
            <a:r>
              <a:rPr lang="ja-JP" altLang="en-US" dirty="0" err="1">
                <a:solidFill>
                  <a:srgbClr val="FF0000"/>
                </a:solidFill>
              </a:rPr>
              <a:t>～する</a:t>
            </a:r>
            <a:r>
              <a:rPr lang="ja-JP" altLang="en-US" dirty="0">
                <a:solidFill>
                  <a:srgbClr val="FF0000"/>
                </a:solidFill>
              </a:rPr>
              <a:t>」「</a:t>
            </a:r>
            <a:r>
              <a:rPr lang="ja-JP" altLang="en-US" dirty="0" err="1">
                <a:solidFill>
                  <a:srgbClr val="FF0000"/>
                </a:solidFill>
              </a:rPr>
              <a:t>～する</a:t>
            </a:r>
            <a:r>
              <a:rPr lang="ja-JP" altLang="en-US" dirty="0">
                <a:solidFill>
                  <a:srgbClr val="FF0000"/>
                </a:solidFill>
              </a:rPr>
              <a:t>場合もある。」は</a:t>
            </a:r>
            <a:r>
              <a:rPr lang="en-US" altLang="ja-JP" dirty="0">
                <a:solidFill>
                  <a:srgbClr val="FF0000"/>
                </a:solidFill>
              </a:rPr>
              <a:t>NG</a:t>
            </a:r>
          </a:p>
          <a:p>
            <a:pPr lvl="0"/>
            <a:r>
              <a:rPr lang="ja-JP" altLang="en-US" dirty="0">
                <a:solidFill>
                  <a:srgbClr val="FF0000"/>
                </a:solidFill>
              </a:rPr>
              <a:t>業務で行わなければならないことの負荷の許容は大きな要件</a:t>
            </a:r>
            <a:endParaRPr lang="en-US" altLang="ja-JP" dirty="0">
              <a:solidFill>
                <a:srgbClr val="FF0000"/>
              </a:solidFill>
            </a:endParaRPr>
          </a:p>
          <a:p>
            <a:pPr lvl="0"/>
            <a:r>
              <a:rPr lang="ja-JP" altLang="en-US" dirty="0">
                <a:solidFill>
                  <a:srgbClr val="FF0000"/>
                </a:solidFill>
              </a:rPr>
              <a:t>ユースケース図（人とシステムの役割</a:t>
            </a:r>
            <a:r>
              <a:rPr lang="ja-JP" altLang="en-US" dirty="0"/>
              <a:t>）</a:t>
            </a:r>
            <a:endParaRPr lang="en-US" altLang="ja-JP" dirty="0"/>
          </a:p>
          <a:p>
            <a:pPr lvl="0"/>
            <a:r>
              <a:rPr lang="ja-JP" altLang="en-US" dirty="0">
                <a:solidFill>
                  <a:srgbClr val="FF0000"/>
                </a:solidFill>
              </a:rPr>
              <a:t>実施方法、実装方法は、システム化要件定義で</a:t>
            </a:r>
            <a:endParaRPr lang="en-US" altLang="ja-JP" dirty="0">
              <a:solidFill>
                <a:srgbClr val="FF0000"/>
              </a:solidFill>
            </a:endParaRPr>
          </a:p>
          <a:p>
            <a:endParaRPr kumimoji="1" lang="en-US" altLang="ja-JP" dirty="0"/>
          </a:p>
          <a:p>
            <a:r>
              <a:rPr kumimoji="1" lang="ja-JP" altLang="en-US" dirty="0"/>
              <a:t>～～～～～～～</a:t>
            </a:r>
            <a:endParaRPr kumimoji="1" lang="en-US" altLang="ja-JP" dirty="0"/>
          </a:p>
          <a:p>
            <a:r>
              <a:rPr lang="ja-JP" altLang="en-US" dirty="0"/>
              <a:t>実施計画書、サービス要件定義書</a:t>
            </a:r>
            <a:endParaRPr lang="en-US" altLang="ja-JP" dirty="0"/>
          </a:p>
          <a:p>
            <a:pPr lvl="1"/>
            <a:r>
              <a:rPr lang="ja-JP" altLang="en-US" dirty="0">
                <a:solidFill>
                  <a:srgbClr val="FF0000"/>
                </a:solidFill>
              </a:rPr>
              <a:t>基本方針、基本計画の策定において検討したメモ、カットされた記述がベース</a:t>
            </a:r>
            <a:endParaRPr lang="en-US" altLang="ja-JP" dirty="0">
              <a:solidFill>
                <a:srgbClr val="FF0000"/>
              </a:solidFill>
            </a:endParaRPr>
          </a:p>
          <a:p>
            <a:r>
              <a:rPr lang="ja-JP" altLang="en-US" dirty="0"/>
              <a:t>網羅性の確保</a:t>
            </a:r>
            <a:endParaRPr lang="en-US" altLang="ja-JP" dirty="0"/>
          </a:p>
          <a:p>
            <a:pPr lvl="1"/>
            <a:r>
              <a:rPr lang="ja-JP" altLang="en-US" dirty="0"/>
              <a:t>例外的なサービスも網羅的に</a:t>
            </a:r>
            <a:endParaRPr lang="en-US" altLang="ja-JP" dirty="0"/>
          </a:p>
          <a:p>
            <a:pPr lvl="2"/>
            <a:r>
              <a:rPr lang="ja-JP" altLang="en-US" dirty="0">
                <a:solidFill>
                  <a:srgbClr val="FF0000"/>
                </a:solidFill>
              </a:rPr>
              <a:t>例外的なサービスは条件と実施内容を提示</a:t>
            </a:r>
            <a:endParaRPr lang="en-US" altLang="ja-JP" dirty="0">
              <a:solidFill>
                <a:srgbClr val="FF0000"/>
              </a:solidFill>
            </a:endParaRPr>
          </a:p>
          <a:p>
            <a:pPr lvl="3"/>
            <a:r>
              <a:rPr lang="ja-JP" altLang="en-US" dirty="0"/>
              <a:t>例外的なサービスの内容が明確でないと、次工程でもめる</a:t>
            </a:r>
            <a:endParaRPr lang="en-US" altLang="ja-JP" dirty="0"/>
          </a:p>
          <a:p>
            <a:r>
              <a:rPr lang="ja-JP" altLang="en-US" dirty="0"/>
              <a:t>曖昧性の排除</a:t>
            </a:r>
            <a:endParaRPr lang="en-US" altLang="ja-JP" dirty="0"/>
          </a:p>
          <a:p>
            <a:pPr lvl="1"/>
            <a:r>
              <a:rPr lang="ja-JP" altLang="en-US" dirty="0"/>
              <a:t>やるべきことを明確に</a:t>
            </a:r>
            <a:endParaRPr lang="en-US" altLang="ja-JP" dirty="0"/>
          </a:p>
          <a:p>
            <a:pPr lvl="2"/>
            <a:r>
              <a:rPr lang="ja-JP" altLang="en-US" dirty="0"/>
              <a:t>論理的な思考で、条件と内容を明確に</a:t>
            </a:r>
            <a:endParaRPr lang="en-US" altLang="ja-JP" dirty="0"/>
          </a:p>
          <a:p>
            <a:pPr lvl="3"/>
            <a:r>
              <a:rPr lang="ja-JP" altLang="en-US" dirty="0">
                <a:solidFill>
                  <a:srgbClr val="FF0000"/>
                </a:solidFill>
              </a:rPr>
              <a:t>曖昧な文章ではなく、箇条書きで、判断要素は明確に</a:t>
            </a:r>
            <a:endParaRPr lang="en-US" altLang="ja-JP" dirty="0">
              <a:solidFill>
                <a:srgbClr val="FF0000"/>
              </a:solidFill>
            </a:endParaRPr>
          </a:p>
          <a:p>
            <a:pPr lvl="3"/>
            <a:r>
              <a:rPr lang="ja-JP" altLang="en-US" dirty="0">
                <a:solidFill>
                  <a:srgbClr val="FF0000"/>
                </a:solidFill>
              </a:rPr>
              <a:t>「原則として</a:t>
            </a:r>
            <a:r>
              <a:rPr lang="ja-JP" altLang="en-US" dirty="0" err="1">
                <a:solidFill>
                  <a:srgbClr val="FF0000"/>
                </a:solidFill>
              </a:rPr>
              <a:t>～する</a:t>
            </a:r>
            <a:r>
              <a:rPr lang="ja-JP" altLang="en-US" dirty="0">
                <a:solidFill>
                  <a:srgbClr val="FF0000"/>
                </a:solidFill>
              </a:rPr>
              <a:t>」「</a:t>
            </a:r>
            <a:r>
              <a:rPr lang="ja-JP" altLang="en-US" dirty="0" err="1">
                <a:solidFill>
                  <a:srgbClr val="FF0000"/>
                </a:solidFill>
              </a:rPr>
              <a:t>～する</a:t>
            </a:r>
            <a:r>
              <a:rPr lang="ja-JP" altLang="en-US" dirty="0">
                <a:solidFill>
                  <a:srgbClr val="FF0000"/>
                </a:solidFill>
              </a:rPr>
              <a:t>場合もある。」は</a:t>
            </a:r>
            <a:r>
              <a:rPr lang="en-US" altLang="ja-JP" dirty="0">
                <a:solidFill>
                  <a:srgbClr val="FF0000"/>
                </a:solidFill>
              </a:rPr>
              <a:t>NG</a:t>
            </a:r>
          </a:p>
          <a:p>
            <a:pPr lvl="1"/>
            <a:r>
              <a:rPr lang="ja-JP" altLang="en-US" dirty="0"/>
              <a:t>業務とシステムでの分担は明確に</a:t>
            </a:r>
            <a:endParaRPr lang="en-US" altLang="ja-JP" dirty="0"/>
          </a:p>
          <a:p>
            <a:pPr lvl="2"/>
            <a:r>
              <a:rPr lang="ja-JP" altLang="en-US" dirty="0"/>
              <a:t>システムでできないことの許容</a:t>
            </a:r>
            <a:endParaRPr lang="en-US" altLang="ja-JP" dirty="0"/>
          </a:p>
          <a:p>
            <a:pPr lvl="3"/>
            <a:r>
              <a:rPr lang="ja-JP" altLang="en-US" dirty="0">
                <a:solidFill>
                  <a:srgbClr val="FF0000"/>
                </a:solidFill>
              </a:rPr>
              <a:t>業務で行わなければならないことの負荷の許容は大きな要件</a:t>
            </a:r>
            <a:endParaRPr lang="en-US" altLang="ja-JP" dirty="0">
              <a:solidFill>
                <a:srgbClr val="FF0000"/>
              </a:solidFill>
            </a:endParaRPr>
          </a:p>
          <a:p>
            <a:pPr lvl="2"/>
            <a:r>
              <a:rPr lang="ja-JP" altLang="en-US" dirty="0"/>
              <a:t>業務とシステムの分担は図式化して共有</a:t>
            </a:r>
            <a:endParaRPr lang="en-US" altLang="ja-JP" dirty="0"/>
          </a:p>
          <a:p>
            <a:pPr lvl="3"/>
            <a:r>
              <a:rPr lang="ja-JP" altLang="en-US" dirty="0">
                <a:solidFill>
                  <a:srgbClr val="FF0000"/>
                </a:solidFill>
              </a:rPr>
              <a:t>ユースケース図（人とシステムの役割</a:t>
            </a:r>
            <a:r>
              <a:rPr lang="ja-JP" altLang="en-US" dirty="0"/>
              <a:t>）</a:t>
            </a:r>
            <a:endParaRPr lang="en-US" altLang="ja-JP" dirty="0"/>
          </a:p>
          <a:p>
            <a:pPr lvl="1"/>
            <a:r>
              <a:rPr lang="ja-JP" altLang="en-US" dirty="0"/>
              <a:t>情報（データ）と機能の流れは明確に</a:t>
            </a:r>
            <a:endParaRPr lang="en-US" altLang="ja-JP" dirty="0"/>
          </a:p>
          <a:p>
            <a:pPr lvl="2"/>
            <a:r>
              <a:rPr lang="ja-JP" altLang="en-US" dirty="0"/>
              <a:t>機能情報関連図（情報と機能の流れ（サブシステムレベル））等で</a:t>
            </a:r>
            <a:endParaRPr lang="en-US" altLang="ja-JP" dirty="0"/>
          </a:p>
          <a:p>
            <a:pPr lvl="1"/>
            <a:r>
              <a:rPr lang="ja-JP" altLang="en-US" dirty="0">
                <a:solidFill>
                  <a:srgbClr val="FF0000"/>
                </a:solidFill>
              </a:rPr>
              <a:t>実施方法、実装方法は、システム化要件定義で</a:t>
            </a:r>
            <a:endParaRPr lang="en-US" altLang="ja-JP" dirty="0">
              <a:solidFill>
                <a:srgbClr val="FF0000"/>
              </a:solidFill>
            </a:endParaRPr>
          </a:p>
          <a:p>
            <a:pPr lvl="2"/>
            <a:r>
              <a:rPr lang="ja-JP" altLang="en-US" dirty="0"/>
              <a:t>システム化要件定義でサービス内容がぶれないように</a:t>
            </a:r>
            <a:endParaRPr lang="en-US" altLang="ja-JP" dirty="0"/>
          </a:p>
          <a:p>
            <a:r>
              <a:rPr lang="ja-JP" altLang="en-US" dirty="0"/>
              <a:t>進め方</a:t>
            </a:r>
            <a:endParaRPr lang="en-US" altLang="ja-JP" dirty="0"/>
          </a:p>
          <a:p>
            <a:pPr lvl="1"/>
            <a:r>
              <a:rPr lang="ja-JP" altLang="en-US" dirty="0"/>
              <a:t>サービス部門が主体となってサービスを想定</a:t>
            </a:r>
            <a:endParaRPr lang="en-US" altLang="ja-JP" dirty="0"/>
          </a:p>
          <a:p>
            <a:pPr lvl="1"/>
            <a:r>
              <a:rPr lang="ja-JP" altLang="en-US" dirty="0"/>
              <a:t>システム部門が最適化や実装の観点から助言する</a:t>
            </a:r>
            <a:endParaRPr lang="en-US" altLang="ja-JP" dirty="0"/>
          </a:p>
          <a:p>
            <a:pPr lvl="3"/>
            <a:endParaRPr lang="en-US" altLang="ja-JP" dirty="0"/>
          </a:p>
          <a:p>
            <a:pPr lvl="2"/>
            <a:endParaRPr lang="en-US" altLang="ja-JP" dirty="0"/>
          </a:p>
          <a:p>
            <a:pPr lvl="2"/>
            <a:endParaRPr kumimoji="1" lang="ja-JP" altLang="en-US"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0FFE62-504B-46F2-B918-54DBAB078DBC}"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2019/7/9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036355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20000"/>
          </a:bodyPr>
          <a:lstStyle/>
          <a:p>
            <a:pPr marL="296413" indent="-296413">
              <a:buFont typeface="Arial" panose="020B0604020202020204" pitchFamily="34" charset="0"/>
              <a:buChar char="•"/>
            </a:pPr>
            <a:r>
              <a:rPr lang="ja-JP" altLang="en-US" dirty="0">
                <a:latin typeface="+mj-ea"/>
              </a:rPr>
              <a:t>アルゴリズムが明確で、知識に基づいて判断される左脳型作業からシステム化は進む</a:t>
            </a:r>
            <a:endParaRPr lang="en-US" altLang="ja-JP" dirty="0">
              <a:latin typeface="+mj-ea"/>
            </a:endParaRPr>
          </a:p>
          <a:p>
            <a:pPr marL="296413" indent="-296413">
              <a:buFont typeface="Arial" panose="020B0604020202020204" pitchFamily="34" charset="0"/>
              <a:buChar char="•"/>
            </a:pPr>
            <a:r>
              <a:rPr lang="ja-JP" altLang="en-US" dirty="0">
                <a:latin typeface="+mj-ea"/>
              </a:rPr>
              <a:t>そのシステムは、その業務を遂行していた人による明確な要件定義に沿って開発されたシステムで実現が可能</a:t>
            </a:r>
            <a:endParaRPr lang="en-US" altLang="ja-JP" dirty="0">
              <a:latin typeface="+mj-ea"/>
            </a:endParaRPr>
          </a:p>
          <a:p>
            <a:pPr marL="296413" indent="-296413">
              <a:buFont typeface="Arial" panose="020B0604020202020204" pitchFamily="34" charset="0"/>
              <a:buChar char="•"/>
            </a:pPr>
            <a:r>
              <a:rPr lang="ja-JP" altLang="en-US" dirty="0">
                <a:latin typeface="+mj-ea"/>
              </a:rPr>
              <a:t>そのシステムを利用して、右脳型の活動に専念する</a:t>
            </a:r>
          </a:p>
          <a:p>
            <a:pPr defTabSz="948520">
              <a:defRPr/>
            </a:pPr>
            <a:r>
              <a:rPr lang="ja-JP" altLang="en-US" dirty="0">
                <a:latin typeface="+mj-ea"/>
              </a:rPr>
              <a:t>情報化時代の人の役割は、知識・記憶そのものを取り出す業務はコンピュータに任せて、コンピュータには決して代替できない「知識を活用した創造力と、創造力を持った人同士でコミュニケーション力を発揮する業務が中心。</a:t>
            </a:r>
            <a:endParaRPr lang="ja-JP" altLang="ja-JP" dirty="0">
              <a:latin typeface="+mj-ea"/>
            </a:endParaRPr>
          </a:p>
          <a:p>
            <a:endParaRPr kumimoji="1" lang="en-US" altLang="ja-JP" dirty="0"/>
          </a:p>
          <a:p>
            <a:r>
              <a:rPr kumimoji="1" lang="ja-JP" altLang="en-US" dirty="0"/>
              <a:t>～～～～～～</a:t>
            </a:r>
            <a:endParaRPr kumimoji="1" lang="en-US" altLang="ja-JP" dirty="0"/>
          </a:p>
          <a:p>
            <a:r>
              <a:rPr kumimoji="1" lang="ja-JP" altLang="en-US" dirty="0"/>
              <a:t>システム化</a:t>
            </a:r>
            <a:endParaRPr kumimoji="1" lang="en-US" altLang="ja-JP" dirty="0"/>
          </a:p>
          <a:p>
            <a:pPr lvl="1"/>
            <a:r>
              <a:rPr lang="ja-JP" altLang="en-US" dirty="0"/>
              <a:t>定型的</a:t>
            </a:r>
            <a:r>
              <a:rPr kumimoji="1" lang="ja-JP" altLang="en-US" dirty="0"/>
              <a:t>な業務</a:t>
            </a:r>
            <a:endParaRPr kumimoji="1" lang="en-US" altLang="ja-JP" dirty="0"/>
          </a:p>
          <a:p>
            <a:pPr lvl="1"/>
            <a:r>
              <a:rPr lang="ja-JP" altLang="en-US" dirty="0"/>
              <a:t>大量のデータ収集・分析・蓄積</a:t>
            </a:r>
            <a:endParaRPr lang="en-US" altLang="ja-JP" dirty="0"/>
          </a:p>
          <a:p>
            <a:pPr lvl="1"/>
            <a:r>
              <a:rPr lang="ja-JP" altLang="en-US" dirty="0"/>
              <a:t>最適な解を提供する業務は</a:t>
            </a:r>
            <a:endParaRPr kumimoji="1" lang="en-US" altLang="ja-JP" dirty="0"/>
          </a:p>
          <a:p>
            <a:r>
              <a:rPr lang="ja-JP" altLang="en-US" dirty="0"/>
              <a:t>人</a:t>
            </a:r>
            <a:endParaRPr lang="en-US" altLang="ja-JP" dirty="0"/>
          </a:p>
          <a:p>
            <a:pPr lvl="1"/>
            <a:r>
              <a:rPr kumimoji="1" lang="ja-JP" altLang="en-US" dirty="0"/>
              <a:t>システムを使って業務運用</a:t>
            </a:r>
            <a:endParaRPr kumimoji="1" lang="en-US" altLang="ja-JP" dirty="0"/>
          </a:p>
          <a:p>
            <a:pPr lvl="1"/>
            <a:r>
              <a:rPr lang="ja-JP" altLang="en-US" dirty="0"/>
              <a:t>利用者と一緒に課題解決</a:t>
            </a:r>
            <a:endParaRPr lang="en-US" altLang="ja-JP" dirty="0"/>
          </a:p>
          <a:p>
            <a:pPr lvl="2"/>
            <a:r>
              <a:rPr lang="ja-JP" altLang="en-US" dirty="0"/>
              <a:t>システムで予測できない事象への判断（アルゴリズムが明確でない勘によるもの）</a:t>
            </a:r>
            <a:endParaRPr lang="en-US" altLang="ja-JP" dirty="0"/>
          </a:p>
          <a:p>
            <a:pPr lvl="2"/>
            <a:r>
              <a:rPr lang="ja-JP" altLang="en-US" dirty="0"/>
              <a:t>自分のスキルでなく、足りない部分は、積極的に他サービス、他者と協働で</a:t>
            </a:r>
            <a:endParaRPr lang="en-US" altLang="ja-JP" dirty="0"/>
          </a:p>
          <a:p>
            <a:pPr lvl="1"/>
            <a:r>
              <a:rPr lang="ja-JP" altLang="en-US" dirty="0"/>
              <a:t>創造力を駆使した創作活動</a:t>
            </a:r>
            <a:endParaRPr lang="en-US" altLang="ja-JP" dirty="0"/>
          </a:p>
          <a:p>
            <a:pPr lvl="2"/>
            <a:r>
              <a:rPr lang="ja-JP" altLang="en-US" dirty="0"/>
              <a:t>他者と協働し、新しい価値を創造</a:t>
            </a:r>
            <a:endParaRPr lang="en-US" altLang="ja-JP" dirty="0"/>
          </a:p>
          <a:p>
            <a:pPr lvl="1"/>
            <a:r>
              <a:rPr lang="ja-JP" altLang="en-US" dirty="0"/>
              <a:t>ナレッジデータベース化</a:t>
            </a:r>
            <a:endParaRPr lang="en-US" altLang="ja-JP" dirty="0"/>
          </a:p>
          <a:p>
            <a:pPr lvl="2"/>
            <a:r>
              <a:rPr lang="ja-JP" altLang="en-US" dirty="0"/>
              <a:t>知識、ノウハウ等の暗黙知を形式知化</a:t>
            </a:r>
            <a:endParaRPr lang="en-US" altLang="ja-JP" dirty="0"/>
          </a:p>
          <a:p>
            <a:pPr lvl="1"/>
            <a:r>
              <a:rPr lang="ja-JP" altLang="en-US" dirty="0"/>
              <a:t>システム構築・運用</a:t>
            </a:r>
            <a:endParaRPr lang="en-US" altLang="ja-JP" dirty="0"/>
          </a:p>
          <a:p>
            <a:pPr lvl="2"/>
            <a:r>
              <a:rPr kumimoji="1" lang="ja-JP" altLang="en-US" dirty="0"/>
              <a:t>業務・サービスを実現するシステム開</a:t>
            </a:r>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E75E-981D-420C-AB9A-802B51B8B339}"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2019/7/9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10980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・事業を実施するために、業務がある。業務の固まりが「タスクプロフィール」</a:t>
            </a:r>
            <a:endParaRPr kumimoji="1" lang="en-US" altLang="ja-JP" dirty="0"/>
          </a:p>
          <a:p>
            <a:pPr defTabSz="903427">
              <a:defRPr/>
            </a:pPr>
            <a:r>
              <a:rPr kumimoji="1" lang="ja-JP" altLang="en-US" dirty="0"/>
              <a:t>・１つ１つのタスクプロフィールは、様々なタスクで構成される</a:t>
            </a:r>
            <a:endParaRPr kumimoji="1" lang="en-US" altLang="ja-JP" dirty="0"/>
          </a:p>
          <a:p>
            <a:pPr defTabSz="903427">
              <a:defRPr/>
            </a:pPr>
            <a:r>
              <a:rPr kumimoji="1" lang="ja-JP" altLang="en-US" dirty="0"/>
              <a:t>・タスクの種類を列挙したものが、タスクディクショナリ（</a:t>
            </a:r>
            <a:r>
              <a:rPr kumimoji="1" lang="en-US" altLang="ja-JP" dirty="0"/>
              <a:t>415</a:t>
            </a:r>
            <a:r>
              <a:rPr kumimoji="1" lang="ja-JP" altLang="en-US" dirty="0"/>
              <a:t>項目）</a:t>
            </a:r>
            <a:endParaRPr kumimoji="1" lang="en-US" altLang="ja-JP" dirty="0"/>
          </a:p>
          <a:p>
            <a:pPr defTabSz="903427">
              <a:defRPr/>
            </a:pPr>
            <a:r>
              <a:rPr kumimoji="1" lang="ja-JP" altLang="en-US" dirty="0"/>
              <a:t>・１つ１つのタスクを実施するためには、様々なスキルが必要</a:t>
            </a:r>
            <a:endParaRPr kumimoji="1" lang="en-US" altLang="ja-JP" dirty="0"/>
          </a:p>
          <a:p>
            <a:pPr defTabSz="903427">
              <a:defRPr/>
            </a:pPr>
            <a:r>
              <a:rPr kumimoji="1" lang="ja-JP" altLang="en-US" dirty="0"/>
              <a:t>・スキルの種類を列挙したものが、スキルディクショナリ（</a:t>
            </a:r>
            <a:r>
              <a:rPr kumimoji="1" lang="en-US" altLang="ja-JP" dirty="0"/>
              <a:t>XX</a:t>
            </a:r>
            <a:r>
              <a:rPr kumimoji="1" lang="ja-JP" altLang="en-US" dirty="0"/>
              <a:t>項目）</a:t>
            </a:r>
            <a:endParaRPr kumimoji="1" lang="en-US" altLang="ja-JP" dirty="0"/>
          </a:p>
          <a:p>
            <a:pPr defTabSz="903427">
              <a:defRPr/>
            </a:pPr>
            <a:r>
              <a:rPr kumimoji="1" lang="ja-JP" altLang="en-US" dirty="0"/>
              <a:t>・１つ１つのスキルは、経験と様々な知識により身に付く</a:t>
            </a:r>
            <a:endParaRPr kumimoji="1" lang="en-US" altLang="ja-JP" dirty="0"/>
          </a:p>
          <a:p>
            <a:pPr defTabSz="903427">
              <a:defRPr/>
            </a:pPr>
            <a:r>
              <a:rPr kumimoji="1" lang="ja-JP" altLang="en-US" dirty="0"/>
              <a:t>・知識の種類を列挙したものが、知識ディクショナリ（</a:t>
            </a:r>
            <a:r>
              <a:rPr kumimoji="1" lang="en-US" altLang="ja-JP" dirty="0"/>
              <a:t>XX</a:t>
            </a:r>
            <a:r>
              <a:rPr kumimoji="1" lang="ja-JP" altLang="en-US" dirty="0"/>
              <a:t>項目）</a:t>
            </a:r>
            <a:endParaRPr kumimoji="1" lang="en-US" altLang="ja-JP" dirty="0"/>
          </a:p>
          <a:p>
            <a:pPr defTabSz="903427">
              <a:defRPr/>
            </a:pPr>
            <a:r>
              <a:rPr kumimoji="1" lang="ja-JP" altLang="en-US" dirty="0"/>
              <a:t>●</a:t>
            </a:r>
            <a:endParaRPr kumimoji="1" lang="en-US" altLang="ja-JP" dirty="0"/>
          </a:p>
          <a:p>
            <a:pPr defTabSz="903427">
              <a:defRPr/>
            </a:pPr>
            <a:r>
              <a:rPr kumimoji="1" lang="ja-JP" altLang="en-US" dirty="0"/>
              <a:t>・全てのスキルと知識を身に付いていれば、どんなタスクもこなせるが、そんな人はいない</a:t>
            </a:r>
            <a:endParaRPr kumimoji="1" lang="en-US" altLang="ja-JP" dirty="0"/>
          </a:p>
          <a:p>
            <a:pPr algn="l"/>
            <a:r>
              <a:rPr lang="ja-JP" altLang="en-US" dirty="0">
                <a:latin typeface="Meiryo UI" panose="020B0604030504040204" pitchFamily="50" charset="-128"/>
                <a:ea typeface="Meiryo UI" panose="020B0604030504040204" pitchFamily="50" charset="-128"/>
              </a:rPr>
              <a:t>・現在の職務に必要なスキル・知識を選択的に習得し、最終的に網羅性に確保する実践的なアプローチが、</a:t>
            </a:r>
            <a:r>
              <a:rPr lang="en-US" altLang="ja-JP" dirty="0" err="1">
                <a:latin typeface="Meiryo UI" panose="020B0604030504040204" pitchFamily="50" charset="-128"/>
                <a:ea typeface="Meiryo UI" panose="020B0604030504040204" pitchFamily="50" charset="-128"/>
              </a:rPr>
              <a:t>i</a:t>
            </a:r>
            <a:r>
              <a:rPr lang="ja-JP" altLang="en-US" dirty="0">
                <a:latin typeface="Meiryo UI" panose="020B0604030504040204" pitchFamily="50" charset="-128"/>
                <a:ea typeface="Meiryo UI" panose="020B0604030504040204" pitchFamily="50" charset="-128"/>
              </a:rPr>
              <a:t>コンピテンシ・ディクショナリの考え方</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・業務を遂行するためには、的確に判断し、指示できるレベルのスキル・知識が必要であり</a:t>
            </a:r>
          </a:p>
          <a:p>
            <a:pPr algn="l"/>
            <a:r>
              <a:rPr lang="ja-JP" altLang="en-US" dirty="0">
                <a:latin typeface="Meiryo UI" panose="020B0604030504040204" pitchFamily="50" charset="-128"/>
                <a:ea typeface="Meiryo UI" panose="020B0604030504040204" pitchFamily="50" charset="-128"/>
              </a:rPr>
              <a:t>・業務に必要なスキル・知識を、事前に選択的に習得して、業務を遂行する。</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・しかし、業務を遂行する前に持っていないスキル・知識は、タスクの遂行を通じて習得する（いわゆる</a:t>
            </a:r>
            <a:r>
              <a:rPr lang="en-US" altLang="ja-JP" dirty="0">
                <a:latin typeface="Meiryo UI" panose="020B0604030504040204" pitchFamily="50" charset="-128"/>
                <a:ea typeface="Meiryo UI" panose="020B0604030504040204" pitchFamily="50" charset="-128"/>
              </a:rPr>
              <a:t>OJT</a:t>
            </a:r>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・知識のレベルを評価するものが、情報技術者試験制度である。</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・知識の網羅性は評価認定できるが、その知識を活用した実践的なスキルは評価できない</a:t>
            </a:r>
            <a:endParaRPr lang="en-US" altLang="ja-JP" dirty="0">
              <a:latin typeface="Meiryo UI" panose="020B0604030504040204" pitchFamily="50" charset="-128"/>
              <a:ea typeface="Meiryo UI" panose="020B0604030504040204" pitchFamily="50" charset="-128"/>
            </a:endParaRPr>
          </a:p>
          <a:p>
            <a:pPr algn="l"/>
            <a:endParaRPr lang="en-US" altLang="ja-JP" dirty="0">
              <a:latin typeface="Meiryo UI" panose="020B0604030504040204" pitchFamily="50" charset="-128"/>
              <a:ea typeface="Meiryo UI" panose="020B0604030504040204" pitchFamily="50" charset="-128"/>
            </a:endParaRPr>
          </a:p>
          <a:p>
            <a:pPr algn="l"/>
            <a:endParaRPr lang="en-US" altLang="ja-JP" dirty="0">
              <a:latin typeface="Meiryo UI" panose="020B0604030504040204" pitchFamily="50" charset="-128"/>
              <a:ea typeface="Meiryo UI" panose="020B0604030504040204" pitchFamily="50" charset="-128"/>
            </a:endParaRPr>
          </a:p>
          <a:p>
            <a:pPr algn="l"/>
            <a:endParaRPr lang="ja-JP" altLang="en-US" dirty="0">
              <a:latin typeface="Meiryo UI" panose="020B0604030504040204" pitchFamily="50" charset="-128"/>
              <a:ea typeface="Meiryo UI" panose="020B0604030504040204" pitchFamily="50" charset="-128"/>
            </a:endParaRPr>
          </a:p>
          <a:p>
            <a:pPr defTabSz="903427">
              <a:defRPr/>
            </a:pPr>
            <a:endParaRPr kumimoji="1" lang="en-US" altLang="ja-JP" dirty="0"/>
          </a:p>
          <a:p>
            <a:pPr defTabSz="903427">
              <a:defRPr/>
            </a:pPr>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370181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政府の標準ガイドライン</a:t>
            </a:r>
            <a:r>
              <a:rPr lang="en-US" altLang="ja-JP" dirty="0"/>
              <a:t>/</a:t>
            </a:r>
            <a:r>
              <a:rPr lang="en-US" altLang="ja-JP" dirty="0" err="1"/>
              <a:t>i</a:t>
            </a:r>
            <a:r>
              <a:rPr lang="ja-JP" altLang="en-US" dirty="0"/>
              <a:t>コンピテンシ・ディクショナリを活用した業務の遂行とスキル・知識の選択的習得をブレークダウンしたもの</a:t>
            </a:r>
            <a:endParaRPr lang="en-US" altLang="ja-JP" dirty="0"/>
          </a:p>
          <a:p>
            <a:r>
              <a:rPr lang="ja-JP" altLang="en-US" dirty="0"/>
              <a:t>●</a:t>
            </a:r>
            <a:endParaRPr lang="en-US" altLang="ja-JP" dirty="0"/>
          </a:p>
          <a:p>
            <a:r>
              <a:rPr lang="ja-JP" altLang="en-US" dirty="0"/>
              <a:t>・図書館におけるデジタルアーカイブ事業を念頭にタスクプロフィールを仮定</a:t>
            </a:r>
            <a:endParaRPr lang="en-US" altLang="ja-JP" dirty="0"/>
          </a:p>
          <a:p>
            <a:r>
              <a:rPr lang="ja-JP" altLang="en-US" dirty="0"/>
              <a:t>・今後説明するデジタルアーカイブ構築プロジェクトを、政府標準ガイドラインに沿った業務</a:t>
            </a:r>
            <a:r>
              <a:rPr lang="en-US" altLang="ja-JP" dirty="0"/>
              <a:t>j</a:t>
            </a:r>
            <a:r>
              <a:rPr lang="ja-JP" altLang="en-US" dirty="0"/>
              <a:t>の工程（タスクプロフィール）で想定し、その中の個々のタスクに必要なスキルを選択</a:t>
            </a:r>
            <a:endParaRPr lang="en-US" altLang="ja-JP" dirty="0"/>
          </a:p>
          <a:p>
            <a:r>
              <a:rPr lang="ja-JP" altLang="en-US" dirty="0"/>
              <a:t>・そのスキルを身につけるためのベースとなる知識を選択</a:t>
            </a:r>
            <a:endParaRPr lang="en-US" altLang="ja-JP" dirty="0"/>
          </a:p>
          <a:p>
            <a:r>
              <a:rPr lang="ja-JP" altLang="en-US" dirty="0"/>
              <a:t>●</a:t>
            </a:r>
            <a:endParaRPr lang="en-US" altLang="ja-JP" dirty="0"/>
          </a:p>
          <a:p>
            <a:pPr defTabSz="903427">
              <a:defRPr/>
            </a:pPr>
            <a:r>
              <a:rPr lang="ja-JP" altLang="en-US" dirty="0"/>
              <a:t>・</a:t>
            </a:r>
            <a:r>
              <a:rPr lang="ja-JP" altLang="en-US" dirty="0">
                <a:latin typeface="Meiryo UI" panose="020B0604030504040204" pitchFamily="50" charset="-128"/>
                <a:ea typeface="Meiryo UI" panose="020B0604030504040204" pitchFamily="50" charset="-128"/>
              </a:rPr>
              <a:t>サービス構築・運用のためのスキル・知識は、右上の「スキル・知識提供機関」でのセミナー等により習得</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・「スキルを活用」して、左の政府標準ガイドラインに沿ったタスクを遂行</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・タスクを遂行することにより、「</a:t>
            </a:r>
            <a:r>
              <a:rPr lang="en-US" altLang="ja-JP" dirty="0">
                <a:latin typeface="Meiryo UI" panose="020B0604030504040204" pitchFamily="50" charset="-128"/>
                <a:ea typeface="Meiryo UI" panose="020B0604030504040204" pitchFamily="50" charset="-128"/>
              </a:rPr>
              <a:t>OJT</a:t>
            </a:r>
            <a:r>
              <a:rPr lang="ja-JP" altLang="en-US" dirty="0">
                <a:latin typeface="Meiryo UI" panose="020B0604030504040204" pitchFamily="50" charset="-128"/>
                <a:ea typeface="Meiryo UI" panose="020B0604030504040204" pitchFamily="50" charset="-128"/>
              </a:rPr>
              <a:t>によりスキルを習得」</a:t>
            </a:r>
            <a:endParaRPr lang="en-US" altLang="ja-JP" dirty="0">
              <a:latin typeface="Meiryo UI" panose="020B0604030504040204" pitchFamily="50" charset="-128"/>
              <a:ea typeface="Meiryo UI" panose="020B0604030504040204" pitchFamily="50" charset="-128"/>
            </a:endParaRPr>
          </a:p>
          <a:p>
            <a:pPr defTabSz="903427">
              <a:defRPr/>
            </a:pPr>
            <a:endParaRPr lang="ja-JP" altLang="en-US" dirty="0">
              <a:latin typeface="Meiryo UI" panose="020B0604030504040204" pitchFamily="50" charset="-128"/>
              <a:ea typeface="Meiryo UI" panose="020B0604030504040204" pitchFamily="50" charset="-128"/>
            </a:endParaRPr>
          </a:p>
          <a:p>
            <a:endParaRPr lang="en-US" altLang="ja-JP" dirty="0"/>
          </a:p>
          <a:p>
            <a:r>
              <a:rPr lang="ja-JP" altLang="en-US" dirty="0"/>
              <a:t>●</a:t>
            </a:r>
            <a:endParaRPr lang="en-US" altLang="ja-JP" dirty="0"/>
          </a:p>
          <a:p>
            <a:r>
              <a:rPr lang="ja-JP" altLang="en-US" dirty="0"/>
              <a:t>・右の黒い部分は、情報処理技術者試験の分類、左から右に向かってレベルが高くなる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79331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政府における業務システム最適化のガイドラインの見直し 
新たなガイドライン</a:t>
            </a:r>
            <a:endParaRPr lang="en-US" altLang="ja-JP" dirty="0"/>
          </a:p>
          <a:p>
            <a:pPr lvl="1"/>
            <a:r>
              <a:rPr lang="ja-JP" altLang="en-US" dirty="0"/>
              <a:t> 政府情報システムの整備及び管理 に関する標準ガイドライン</a:t>
            </a:r>
            <a:endParaRPr lang="en-US" altLang="ja-JP" u="sng" dirty="0"/>
          </a:p>
          <a:p>
            <a:pPr lvl="1"/>
            <a:r>
              <a:rPr lang="ja-JP" altLang="en-US" u="sng" dirty="0"/>
              <a:t>    </a:t>
            </a:r>
            <a:r>
              <a:rPr lang="ja-JP" altLang="en-US" u="sng" dirty="0">
                <a:solidFill>
                  <a:srgbClr val="FF0000"/>
                </a:solidFill>
              </a:rPr>
              <a:t>共通フレームワーク ソフトウェアライフサイクルプロセス </a:t>
            </a:r>
            <a:r>
              <a:rPr lang="en-US" altLang="ja-JP" u="sng" dirty="0">
                <a:solidFill>
                  <a:srgbClr val="FF0000"/>
                </a:solidFill>
              </a:rPr>
              <a:t>SLCP </a:t>
            </a:r>
            <a:r>
              <a:rPr lang="ja-JP" altLang="en-US" u="sng" dirty="0">
                <a:solidFill>
                  <a:srgbClr val="FF0000"/>
                </a:solidFill>
              </a:rPr>
              <a:t>ガイドライン準拠</a:t>
            </a:r>
            <a:r>
              <a:rPr lang="en-US" altLang="ja-JP" dirty="0"/>
              <a:t/>
            </a:r>
            <a:br>
              <a:rPr lang="en-US" altLang="ja-JP" dirty="0"/>
            </a:br>
            <a:r>
              <a:rPr lang="ja-JP" altLang="en-US" sz="1500" dirty="0"/>
              <a:t>（</a:t>
            </a:r>
            <a:r>
              <a:rPr lang="en-US" altLang="ja-JP" sz="1500" dirty="0"/>
              <a:t>2014</a:t>
            </a:r>
            <a:r>
              <a:rPr lang="ja-JP" altLang="en-US" sz="1500" dirty="0"/>
              <a:t>年</a:t>
            </a:r>
            <a:r>
              <a:rPr lang="en-US" altLang="ja-JP" sz="1500" dirty="0"/>
              <a:t>12</a:t>
            </a:r>
            <a:r>
              <a:rPr lang="ja-JP" altLang="en-US" sz="1500" dirty="0"/>
              <a:t>月</a:t>
            </a:r>
            <a:r>
              <a:rPr lang="en-US" altLang="ja-JP" sz="1500" dirty="0"/>
              <a:t>3</a:t>
            </a:r>
            <a:r>
              <a:rPr lang="ja-JP" altLang="en-US" sz="1500" dirty="0"/>
              <a:t>日 各府省情報化統括責任者（</a:t>
            </a:r>
            <a:r>
              <a:rPr lang="en-US" altLang="ja-JP" sz="1500" dirty="0"/>
              <a:t>CIO</a:t>
            </a:r>
            <a:r>
              <a:rPr lang="ja-JP" altLang="en-US" sz="1500" dirty="0"/>
              <a:t>）連絡会議決定）</a:t>
            </a:r>
            <a:r>
              <a:rPr lang="ja-JP" altLang="en-US" dirty="0"/>
              <a:t>
  </a:t>
            </a:r>
            <a:r>
              <a:rPr lang="en-US" altLang="ja-JP" dirty="0" err="1"/>
              <a:t>i</a:t>
            </a:r>
            <a:r>
              <a:rPr lang="ja-JP" altLang="en-US" dirty="0"/>
              <a:t>コンピテンシ・ディクショナリ </a:t>
            </a:r>
            <a:endParaRPr lang="en-US" altLang="ja-JP" dirty="0"/>
          </a:p>
          <a:p>
            <a:pPr lvl="2"/>
            <a:r>
              <a:rPr lang="ja-JP" altLang="en-US" sz="2000" dirty="0"/>
              <a:t>新時代のビジネスモデルに求められるタスクやスキル、役割分担例</a:t>
            </a:r>
            <a:endParaRPr lang="en-US" altLang="ja-JP" sz="2000" dirty="0"/>
          </a:p>
          <a:p>
            <a:pPr lvl="2"/>
            <a:r>
              <a:rPr lang="ja-JP" altLang="en-US" sz="2000" dirty="0"/>
              <a:t>（</a:t>
            </a:r>
            <a:r>
              <a:rPr lang="en-US" altLang="ja-JP" sz="2000" dirty="0"/>
              <a:t>2015</a:t>
            </a:r>
            <a:r>
              <a:rPr lang="ja-JP" altLang="en-US" sz="2000" dirty="0"/>
              <a:t>年夏　情報処理振興機構　正式版公開予定）</a:t>
            </a:r>
            <a:endParaRPr lang="en-US" altLang="ja-JP" sz="2000"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E75E-981D-420C-AB9A-802B51B8B339}"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2019/7/9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37440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3427">
              <a:defRPr/>
            </a:pPr>
            <a:r>
              <a:rPr kumimoji="1" lang="ja-JP" altLang="en-US" dirty="0"/>
              <a:t>図書館情報システムは、データベースを構築し提供をする一般的な情報提供システムと大きく変わらない。</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946256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3427">
              <a:defRPr/>
            </a:pPr>
            <a:r>
              <a:rPr kumimoji="1" lang="ja-JP" altLang="en-US" dirty="0"/>
              <a:t>一般的な情報提供システムと大きく変わらないので、構築・運用に必要なスキルも大きく変わらない</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58672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「政府の標準ガイドライン</a:t>
            </a:r>
            <a:r>
              <a:rPr lang="en-US" altLang="ja-JP" dirty="0"/>
              <a:t>/</a:t>
            </a:r>
            <a:r>
              <a:rPr lang="en-US" altLang="ja-JP" dirty="0" err="1"/>
              <a:t>i</a:t>
            </a:r>
            <a:r>
              <a:rPr lang="ja-JP" altLang="en-US" dirty="0"/>
              <a:t>コンピテンシ・ディクショナリを活用した業務の遂行とスキル・知識の選択的習得」と変わらず、形としては簡略版の図</a:t>
            </a:r>
            <a:endParaRPr lang="en-US"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727840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赤字の部分は、デジタルアーカイブの構築固有に加筆した部分</a:t>
            </a:r>
            <a:endParaRPr kumimoji="1" lang="en-US" altLang="ja-JP" dirty="0"/>
          </a:p>
          <a:p>
            <a:r>
              <a:rPr lang="ja-JP" altLang="ja-JP" dirty="0"/>
              <a:t>～～～～</a:t>
            </a:r>
          </a:p>
          <a:p>
            <a:r>
              <a:rPr lang="ja-JP" altLang="ja-JP" dirty="0"/>
              <a:t>■業務要件の定義</a:t>
            </a:r>
          </a:p>
          <a:p>
            <a:pPr lvl="0"/>
            <a:r>
              <a:rPr lang="ja-JP" altLang="ja-JP" u="sng" dirty="0"/>
              <a:t>業務実施手順</a:t>
            </a:r>
            <a:endParaRPr lang="ja-JP" altLang="ja-JP" dirty="0"/>
          </a:p>
          <a:p>
            <a:pPr lvl="1" eaLnBrk="0"/>
            <a:r>
              <a:rPr lang="ja-JP" altLang="ja-JP" u="sng" dirty="0"/>
              <a:t>業務の実施に必要な体制、手順及びそれらを記載した業務フロー図</a:t>
            </a:r>
            <a:endParaRPr lang="ja-JP" altLang="ja-JP" dirty="0"/>
          </a:p>
          <a:p>
            <a:pPr lvl="1" eaLnBrk="0"/>
            <a:r>
              <a:rPr lang="ja-JP" altLang="ja-JP" u="sng" dirty="0"/>
              <a:t>入出力情報項目及び取扱量　等</a:t>
            </a:r>
            <a:endParaRPr lang="ja-JP" altLang="ja-JP" dirty="0"/>
          </a:p>
          <a:p>
            <a:pPr lvl="0"/>
            <a:r>
              <a:rPr lang="ja-JP" altLang="ja-JP" u="sng" dirty="0"/>
              <a:t>規模</a:t>
            </a:r>
            <a:endParaRPr lang="ja-JP" altLang="ja-JP" dirty="0"/>
          </a:p>
          <a:p>
            <a:pPr lvl="1" eaLnBrk="0"/>
            <a:r>
              <a:rPr lang="ja-JP" altLang="ja-JP" u="sng" dirty="0"/>
              <a:t>サービスの利用者数及び情報システムの利用者数</a:t>
            </a:r>
            <a:endParaRPr lang="ja-JP" altLang="ja-JP" dirty="0"/>
          </a:p>
          <a:p>
            <a:pPr lvl="1" eaLnBrk="0"/>
            <a:r>
              <a:rPr lang="ja-JP" altLang="ja-JP" u="sng" dirty="0"/>
              <a:t>単位（年、月、日、時間等）当たりの処理件数</a:t>
            </a:r>
            <a:endParaRPr lang="ja-JP" altLang="ja-JP" dirty="0"/>
          </a:p>
          <a:p>
            <a:pPr lvl="0"/>
            <a:r>
              <a:rPr lang="ja-JP" altLang="ja-JP" u="sng" dirty="0"/>
              <a:t>時期・時間</a:t>
            </a:r>
            <a:endParaRPr lang="ja-JP" altLang="ja-JP" dirty="0"/>
          </a:p>
          <a:p>
            <a:pPr lvl="1" eaLnBrk="0"/>
            <a:r>
              <a:rPr lang="ja-JP" altLang="ja-JP" u="sng" dirty="0"/>
              <a:t>業務の実施時期、期間及び繁忙期　等</a:t>
            </a:r>
            <a:endParaRPr lang="ja-JP" altLang="ja-JP" dirty="0"/>
          </a:p>
          <a:p>
            <a:pPr lvl="1" eaLnBrk="0"/>
            <a:r>
              <a:rPr lang="ja-JP" altLang="ja-JP" u="sng" dirty="0"/>
              <a:t>業務の実施・提供時間　等</a:t>
            </a:r>
            <a:endParaRPr lang="ja-JP" altLang="ja-JP" dirty="0"/>
          </a:p>
          <a:p>
            <a:pPr lvl="0"/>
            <a:r>
              <a:rPr lang="ja-JP" altLang="ja-JP" u="sng" dirty="0"/>
              <a:t>場所等</a:t>
            </a:r>
            <a:endParaRPr lang="ja-JP" altLang="ja-JP" dirty="0"/>
          </a:p>
          <a:p>
            <a:pPr lvl="1"/>
            <a:r>
              <a:rPr lang="ja-JP" altLang="ja-JP" u="sng" dirty="0"/>
              <a:t>業務の実施場所、諸設備、必要な物品等の資源の種類及び量　等</a:t>
            </a:r>
            <a:endParaRPr lang="ja-JP" altLang="ja-JP" dirty="0"/>
          </a:p>
          <a:p>
            <a:pPr lvl="0"/>
            <a:r>
              <a:rPr lang="ja-JP" altLang="ja-JP" u="sng" dirty="0"/>
              <a:t>管理すべき指標</a:t>
            </a:r>
            <a:endParaRPr lang="ja-JP" altLang="ja-JP" dirty="0"/>
          </a:p>
          <a:p>
            <a:pPr lvl="1"/>
            <a:r>
              <a:rPr lang="ja-JP" altLang="ja-JP" u="sng" dirty="0"/>
              <a:t>業務の運営上補足すべき指標項目、把握手順・手法・頻度　等</a:t>
            </a:r>
            <a:endParaRPr lang="ja-JP" altLang="ja-JP" dirty="0"/>
          </a:p>
          <a:p>
            <a:pPr lvl="0"/>
            <a:r>
              <a:rPr lang="ja-JP" altLang="ja-JP" u="sng" dirty="0"/>
              <a:t>情報システム化の範囲</a:t>
            </a:r>
            <a:endParaRPr lang="ja-JP" altLang="ja-JP" dirty="0"/>
          </a:p>
          <a:p>
            <a:pPr lvl="0"/>
            <a:r>
              <a:rPr lang="ja-JP" altLang="ja-JP" u="sng" dirty="0"/>
              <a:t>業務の継続の方針等</a:t>
            </a:r>
            <a:endParaRPr lang="ja-JP" altLang="ja-JP" dirty="0"/>
          </a:p>
          <a:p>
            <a:pPr lvl="1"/>
            <a:r>
              <a:rPr lang="ja-JP" altLang="ja-JP" dirty="0"/>
              <a:t>業務の継続に伴うリスク及び基本的な考え方。なお、</a:t>
            </a:r>
            <a:r>
              <a:rPr lang="ja-JP" altLang="ja-JP" u="sng" dirty="0"/>
              <a:t>業務継続計画を策定する必要がある業務にあっては当該計画の策定時に検討</a:t>
            </a:r>
            <a:r>
              <a:rPr lang="ja-JP" altLang="ja-JP" dirty="0"/>
              <a:t>する</a:t>
            </a:r>
          </a:p>
          <a:p>
            <a:pPr lvl="0"/>
            <a:r>
              <a:rPr lang="ja-JP" altLang="ja-JP" u="sng" dirty="0"/>
              <a:t>情報セキュリティ</a:t>
            </a:r>
            <a:endParaRPr lang="ja-JP" altLang="ja-JP" dirty="0"/>
          </a:p>
          <a:p>
            <a:pPr lvl="1"/>
            <a:r>
              <a:rPr lang="ja-JP" altLang="ja-JP" dirty="0"/>
              <a:t>取り扱われる情報の格付・取扱制限等に応じた情報セキュリティ対策の基本的な考え方</a:t>
            </a:r>
          </a:p>
          <a:p>
            <a:r>
              <a:rPr lang="ja-JP" altLang="ja-JP" b="1" dirty="0"/>
              <a:t>■機能要件の定義</a:t>
            </a:r>
            <a:endParaRPr lang="ja-JP" altLang="ja-JP" dirty="0"/>
          </a:p>
          <a:p>
            <a:pPr lvl="0"/>
            <a:r>
              <a:rPr lang="ja-JP" altLang="ja-JP" u="sng" dirty="0"/>
              <a:t>業務の質の向上、業務の効率化等に対する有効性等を踏まえ、優先度の高い機能から整備する必要がある</a:t>
            </a:r>
            <a:endParaRPr lang="ja-JP" altLang="ja-JP" dirty="0"/>
          </a:p>
          <a:p>
            <a:pPr lvl="0"/>
            <a:r>
              <a:rPr lang="ja-JP" altLang="ja-JP" u="sng" dirty="0"/>
              <a:t>他の情報システムと連携する場合には相互運用性及びデータ互換性についても併せて記載する</a:t>
            </a:r>
            <a:endParaRPr lang="ja-JP" altLang="ja-JP" dirty="0"/>
          </a:p>
          <a:p>
            <a:pPr lvl="0"/>
            <a:r>
              <a:rPr lang="ja-JP" altLang="ja-JP" u="sng" dirty="0"/>
              <a:t>機能に関する事項</a:t>
            </a:r>
            <a:endParaRPr lang="ja-JP" altLang="ja-JP" dirty="0"/>
          </a:p>
          <a:p>
            <a:pPr lvl="1"/>
            <a:r>
              <a:rPr lang="ja-JP" altLang="ja-JP" u="sng" dirty="0"/>
              <a:t>処理内容、入出力情報・方法、入力・出力の関係等を記載</a:t>
            </a:r>
            <a:r>
              <a:rPr lang="ja-JP" altLang="ja-JP" dirty="0"/>
              <a:t>する</a:t>
            </a:r>
          </a:p>
          <a:p>
            <a:pPr lvl="0"/>
            <a:r>
              <a:rPr lang="ja-JP" altLang="ja-JP" u="sng" dirty="0"/>
              <a:t>画面に関する事項</a:t>
            </a:r>
            <a:endParaRPr lang="ja-JP" altLang="ja-JP" dirty="0"/>
          </a:p>
          <a:p>
            <a:pPr lvl="1"/>
            <a:r>
              <a:rPr lang="ja-JP" altLang="ja-JP" u="sng" dirty="0"/>
              <a:t>画面一覧、画面概要、画面出力イメージ、画面遷移の基本的考え方、画面入出力要件・画面設計要件等を記載</a:t>
            </a:r>
            <a:r>
              <a:rPr lang="ja-JP" altLang="ja-JP" dirty="0"/>
              <a:t>する</a:t>
            </a:r>
          </a:p>
          <a:p>
            <a:pPr lvl="0"/>
            <a:r>
              <a:rPr lang="ja-JP" altLang="ja-JP" u="sng" dirty="0"/>
              <a:t>帳票に関する事項</a:t>
            </a:r>
            <a:endParaRPr lang="ja-JP" altLang="ja-JP" dirty="0"/>
          </a:p>
          <a:p>
            <a:pPr lvl="1"/>
            <a:r>
              <a:rPr lang="ja-JP" altLang="ja-JP" u="sng" dirty="0"/>
              <a:t>帳票一覧、帳票概要、帳票出力イメージ、帳票入出力要件・帳票設計要件等を記載</a:t>
            </a:r>
            <a:r>
              <a:rPr lang="ja-JP" altLang="ja-JP" dirty="0"/>
              <a:t>する</a:t>
            </a:r>
          </a:p>
          <a:p>
            <a:pPr lvl="0"/>
            <a:r>
              <a:rPr lang="ja-JP" altLang="ja-JP" u="sng" dirty="0"/>
              <a:t>情報・データに関する事項</a:t>
            </a:r>
            <a:endParaRPr lang="ja-JP" altLang="ja-JP" dirty="0"/>
          </a:p>
          <a:p>
            <a:pPr lvl="1"/>
            <a:r>
              <a:rPr lang="ja-JP" altLang="ja-JP" u="sng" dirty="0"/>
              <a:t>情報・データ一覧、情報・データ処理要件、データ構造等を記載する</a:t>
            </a:r>
            <a:endParaRPr lang="ja-JP" altLang="ja-JP" dirty="0"/>
          </a:p>
          <a:p>
            <a:pPr lvl="1"/>
            <a:r>
              <a:rPr lang="ja-JP" altLang="ja-JP" u="sng" dirty="0"/>
              <a:t>原則として、政府において標準化された情報・データ名称、データ構造等を採用する</a:t>
            </a:r>
            <a:endParaRPr lang="ja-JP" altLang="ja-JP" dirty="0"/>
          </a:p>
          <a:p>
            <a:pPr lvl="0"/>
            <a:r>
              <a:rPr lang="ja-JP" altLang="ja-JP" u="sng" dirty="0"/>
              <a:t>外部インタフェースに関する事項</a:t>
            </a:r>
            <a:endParaRPr lang="ja-JP" altLang="ja-JP" dirty="0"/>
          </a:p>
          <a:p>
            <a:pPr lvl="1"/>
            <a:r>
              <a:rPr lang="ja-JP" altLang="ja-JP" u="sng" dirty="0"/>
              <a:t>外部インタフェース一覧、相手先システム、送受信データ、送受信タイミング、送受信の条件等を記載</a:t>
            </a:r>
            <a:r>
              <a:rPr lang="ja-JP" altLang="ja-JP" dirty="0"/>
              <a:t>する</a:t>
            </a:r>
          </a:p>
          <a:p>
            <a:r>
              <a:rPr lang="ja-JP" altLang="ja-JP" dirty="0"/>
              <a:t>■非機能要件の定義</a:t>
            </a:r>
          </a:p>
          <a:p>
            <a:pPr lvl="0"/>
            <a:r>
              <a:rPr lang="ja-JP" altLang="ja-JP" u="sng" dirty="0"/>
              <a:t>ユーザビリティ及びアクセシビリティに関する事項</a:t>
            </a:r>
            <a:endParaRPr lang="ja-JP" altLang="ja-JP" dirty="0"/>
          </a:p>
          <a:p>
            <a:pPr lvl="1"/>
            <a:r>
              <a:rPr lang="ja-JP" altLang="ja-JP" u="sng" dirty="0"/>
              <a:t>日本工業規格等を踏まえつつ、情報システムの利用者の種類、特性及び利用において配慮すべき事項等を記載</a:t>
            </a:r>
            <a:endParaRPr lang="ja-JP" altLang="ja-JP" dirty="0"/>
          </a:p>
          <a:p>
            <a:pPr lvl="0"/>
            <a:r>
              <a:rPr lang="ja-JP" altLang="ja-JP" u="sng" dirty="0"/>
              <a:t>システム方式に関する事項</a:t>
            </a:r>
            <a:endParaRPr lang="ja-JP" altLang="ja-JP" dirty="0"/>
          </a:p>
          <a:p>
            <a:pPr lvl="1"/>
            <a:r>
              <a:rPr lang="ja-JP" altLang="ja-JP" u="sng" dirty="0"/>
              <a:t>ハードウェア、ソフトウェア、ネットワーク等の情報システムの構成に関する全体の方針等について記載</a:t>
            </a:r>
            <a:r>
              <a:rPr lang="ja-JP" altLang="ja-JP" dirty="0"/>
              <a:t>する</a:t>
            </a:r>
          </a:p>
          <a:p>
            <a:pPr lvl="0"/>
            <a:r>
              <a:rPr lang="ja-JP" altLang="ja-JP" u="sng" dirty="0"/>
              <a:t>規模に関する事項</a:t>
            </a:r>
            <a:endParaRPr lang="ja-JP" altLang="ja-JP" dirty="0"/>
          </a:p>
          <a:p>
            <a:pPr lvl="1"/>
            <a:r>
              <a:rPr lang="ja-JP" altLang="ja-JP" u="sng" dirty="0"/>
              <a:t>機器数、設置場所、データ量、処理件数、情報システムの利用者数等について記載</a:t>
            </a:r>
            <a:r>
              <a:rPr lang="ja-JP" altLang="ja-JP" dirty="0"/>
              <a:t>する</a:t>
            </a:r>
          </a:p>
          <a:p>
            <a:pPr lvl="1"/>
            <a:r>
              <a:rPr lang="ja-JP" altLang="ja-JP" u="sng" dirty="0"/>
              <a:t>データ量については、ライフサイクル期間における将来の見込みも記載</a:t>
            </a:r>
            <a:endParaRPr lang="ja-JP" altLang="ja-JP" dirty="0"/>
          </a:p>
          <a:p>
            <a:pPr lvl="0"/>
            <a:r>
              <a:rPr lang="ja-JP" altLang="ja-JP" u="sng" dirty="0"/>
              <a:t>性能に関する事項</a:t>
            </a:r>
            <a:endParaRPr lang="ja-JP" altLang="ja-JP" dirty="0"/>
          </a:p>
          <a:p>
            <a:pPr lvl="1"/>
            <a:r>
              <a:rPr lang="ja-JP" altLang="ja-JP" u="sng" dirty="0"/>
              <a:t>応答時間等を記載</a:t>
            </a:r>
            <a:r>
              <a:rPr lang="ja-JP" altLang="ja-JP" dirty="0"/>
              <a:t>する</a:t>
            </a:r>
          </a:p>
          <a:p>
            <a:pPr lvl="1"/>
            <a:r>
              <a:rPr lang="ja-JP" altLang="ja-JP" u="sng" dirty="0"/>
              <a:t>性能が過度にならないよう適切な要件とする</a:t>
            </a:r>
            <a:endParaRPr lang="ja-JP" altLang="ja-JP" dirty="0"/>
          </a:p>
          <a:p>
            <a:pPr lvl="0"/>
            <a:r>
              <a:rPr lang="ja-JP" altLang="ja-JP" u="sng" dirty="0"/>
              <a:t>信頼性に関する事項</a:t>
            </a:r>
            <a:endParaRPr lang="ja-JP" altLang="ja-JP" dirty="0"/>
          </a:p>
          <a:p>
            <a:pPr lvl="1"/>
            <a:r>
              <a:rPr lang="ja-JP" altLang="ja-JP" u="sng" dirty="0"/>
              <a:t>稼働率等を記載</a:t>
            </a:r>
            <a:r>
              <a:rPr lang="ja-JP" altLang="ja-JP" dirty="0"/>
              <a:t>する</a:t>
            </a:r>
          </a:p>
          <a:p>
            <a:pPr lvl="1"/>
            <a:r>
              <a:rPr lang="ja-JP" altLang="ja-JP" u="sng" dirty="0"/>
              <a:t>過度にならないよう適切な要件とする</a:t>
            </a:r>
            <a:endParaRPr lang="ja-JP" altLang="ja-JP" dirty="0"/>
          </a:p>
          <a:p>
            <a:pPr lvl="0"/>
            <a:r>
              <a:rPr lang="ja-JP" altLang="ja-JP" u="sng" dirty="0"/>
              <a:t>拡張性に関する事項</a:t>
            </a:r>
            <a:endParaRPr lang="ja-JP" altLang="ja-JP" dirty="0"/>
          </a:p>
          <a:p>
            <a:pPr lvl="1"/>
            <a:r>
              <a:rPr lang="ja-JP" altLang="ja-JP" dirty="0"/>
              <a:t>情報システムの性能及び機能の拡張性要件について記載する</a:t>
            </a:r>
          </a:p>
          <a:p>
            <a:pPr lvl="1"/>
            <a:r>
              <a:rPr lang="ja-JP" altLang="ja-JP" dirty="0"/>
              <a:t>特に、</a:t>
            </a:r>
            <a:r>
              <a:rPr lang="ja-JP" altLang="ja-JP" u="sng" dirty="0"/>
              <a:t>将来の機能改修、運用及び保守について、柔軟で効率的に行うことを念頭に、要件を定める</a:t>
            </a:r>
            <a:endParaRPr lang="ja-JP" altLang="ja-JP" dirty="0"/>
          </a:p>
          <a:p>
            <a:pPr lvl="0"/>
            <a:r>
              <a:rPr lang="ja-JP" altLang="ja-JP" u="sng" dirty="0"/>
              <a:t>中立性に関する事項</a:t>
            </a:r>
            <a:endParaRPr lang="ja-JP" altLang="ja-JP" dirty="0"/>
          </a:p>
          <a:p>
            <a:pPr lvl="1"/>
            <a:r>
              <a:rPr lang="ja-JP" altLang="ja-JP" u="sng" dirty="0"/>
              <a:t>ベンダーロックインの解消等による調達コストの削減、透明性向上等を図る</a:t>
            </a:r>
            <a:r>
              <a:rPr lang="ja-JP" altLang="ja-JP" dirty="0"/>
              <a:t>ため、</a:t>
            </a:r>
            <a:r>
              <a:rPr lang="ja-JP" altLang="ja-JP" u="sng" dirty="0"/>
              <a:t>市場において容易に取得できるオープンな標準的技術又は製品を用いる等の要件について記載</a:t>
            </a:r>
            <a:r>
              <a:rPr lang="ja-JP" altLang="ja-JP" dirty="0"/>
              <a:t>する</a:t>
            </a:r>
          </a:p>
          <a:p>
            <a:pPr lvl="1"/>
            <a:r>
              <a:rPr lang="ja-JP" altLang="ja-JP" u="sng" dirty="0"/>
              <a:t>技術又は製品について指定する場合には、指定をする合理的な理由を明記した上で、ハードウェア、ソフトウェア製品等の構成を明らかにする</a:t>
            </a:r>
            <a:endParaRPr lang="ja-JP" altLang="ja-JP" dirty="0"/>
          </a:p>
          <a:p>
            <a:pPr lvl="0"/>
            <a:r>
              <a:rPr lang="ja-JP" altLang="ja-JP" u="sng" dirty="0"/>
              <a:t>継続性に関する事項</a:t>
            </a:r>
            <a:endParaRPr lang="ja-JP" altLang="ja-JP" dirty="0"/>
          </a:p>
          <a:p>
            <a:pPr lvl="1"/>
            <a:r>
              <a:rPr lang="ja-JP" altLang="ja-JP" u="sng" dirty="0"/>
              <a:t>障害、災害等による情報システムの問題発生時に求められる必要最低限の機能、その目標復旧時間等を記載</a:t>
            </a:r>
            <a:r>
              <a:rPr lang="ja-JP" altLang="ja-JP" dirty="0"/>
              <a:t>する</a:t>
            </a:r>
          </a:p>
          <a:p>
            <a:pPr lvl="1"/>
            <a:r>
              <a:rPr lang="ja-JP" altLang="ja-JP" u="sng" dirty="0"/>
              <a:t>過度にならないよう適切な要件</a:t>
            </a:r>
            <a:r>
              <a:rPr lang="ja-JP" altLang="ja-JP" dirty="0"/>
              <a:t>とする</a:t>
            </a:r>
          </a:p>
          <a:p>
            <a:pPr lvl="0"/>
            <a:r>
              <a:rPr lang="ja-JP" altLang="ja-JP" u="sng" dirty="0"/>
              <a:t>情報セキュリティに関する事項</a:t>
            </a:r>
            <a:endParaRPr lang="ja-JP" altLang="ja-JP" dirty="0"/>
          </a:p>
          <a:p>
            <a:pPr lvl="1"/>
            <a:r>
              <a:rPr lang="ja-JP" altLang="ja-JP" dirty="0"/>
              <a:t>過度にならないよう適切な要件とする</a:t>
            </a:r>
          </a:p>
          <a:p>
            <a:pPr lvl="1"/>
            <a:r>
              <a:rPr lang="ja-JP" altLang="ja-JP" u="sng" dirty="0"/>
              <a:t>自府省の情報セキュリティポリシーを参照の上、要件を適切に定める</a:t>
            </a:r>
            <a:endParaRPr lang="ja-JP" altLang="ja-JP" dirty="0"/>
          </a:p>
          <a:p>
            <a:pPr lvl="0"/>
            <a:r>
              <a:rPr lang="ja-JP" altLang="ja-JP" u="sng" dirty="0"/>
              <a:t>情報システム稼働環境に関する事項</a:t>
            </a:r>
            <a:endParaRPr lang="ja-JP" altLang="ja-JP" dirty="0"/>
          </a:p>
          <a:p>
            <a:pPr lvl="1"/>
            <a:r>
              <a:rPr lang="ja-JP" altLang="ja-JP" u="sng" dirty="0"/>
              <a:t>ハードウェアの構成、ソフトウェア製品の構成、ネットワークの構成、施設・設備要件等について記載</a:t>
            </a:r>
            <a:endParaRPr lang="ja-JP" altLang="ja-JP" dirty="0"/>
          </a:p>
          <a:p>
            <a:pPr lvl="1"/>
            <a:r>
              <a:rPr lang="ja-JP" altLang="ja-JP" u="sng" dirty="0"/>
              <a:t>既存の環境を最大限活用し、不要な調達を行わない</a:t>
            </a:r>
            <a:endParaRPr lang="ja-JP" altLang="ja-JP" dirty="0"/>
          </a:p>
          <a:p>
            <a:pPr lvl="0"/>
            <a:r>
              <a:rPr lang="ja-JP" altLang="ja-JP" u="sng" dirty="0"/>
              <a:t>テストに関する事項</a:t>
            </a:r>
            <a:endParaRPr lang="ja-JP" altLang="ja-JP" dirty="0"/>
          </a:p>
          <a:p>
            <a:pPr lvl="1"/>
            <a:r>
              <a:rPr lang="ja-JP" altLang="ja-JP" u="sng" dirty="0"/>
              <a:t>テストの種類、目的、内容等を記載</a:t>
            </a:r>
            <a:r>
              <a:rPr lang="ja-JP" altLang="ja-JP" dirty="0"/>
              <a:t>する</a:t>
            </a:r>
          </a:p>
          <a:p>
            <a:pPr lvl="0"/>
            <a:r>
              <a:rPr lang="ja-JP" altLang="ja-JP" u="sng" dirty="0"/>
              <a:t>移行に関する事項</a:t>
            </a:r>
            <a:endParaRPr lang="ja-JP" altLang="ja-JP" dirty="0"/>
          </a:p>
          <a:p>
            <a:pPr lvl="1"/>
            <a:r>
              <a:rPr lang="ja-JP" altLang="ja-JP" u="sng" dirty="0"/>
              <a:t>データ等の移行手順等を記載</a:t>
            </a:r>
            <a:r>
              <a:rPr lang="ja-JP" altLang="ja-JP" dirty="0"/>
              <a:t>する</a:t>
            </a:r>
          </a:p>
          <a:p>
            <a:pPr lvl="0"/>
            <a:r>
              <a:rPr lang="ja-JP" altLang="ja-JP" u="sng" dirty="0"/>
              <a:t>引継ぎに関する事項</a:t>
            </a:r>
            <a:endParaRPr lang="ja-JP" altLang="ja-JP" dirty="0"/>
          </a:p>
          <a:p>
            <a:pPr lvl="1"/>
            <a:r>
              <a:rPr lang="ja-JP" altLang="ja-JP" u="sng" dirty="0"/>
              <a:t>他の関係事業者への引継ぎに関する要件を記載</a:t>
            </a:r>
            <a:r>
              <a:rPr lang="ja-JP" altLang="ja-JP" dirty="0"/>
              <a:t>する</a:t>
            </a:r>
          </a:p>
          <a:p>
            <a:pPr lvl="0"/>
            <a:r>
              <a:rPr lang="ja-JP" altLang="ja-JP" u="sng" dirty="0"/>
              <a:t>教育に関する事項</a:t>
            </a:r>
            <a:endParaRPr lang="ja-JP" altLang="ja-JP" dirty="0"/>
          </a:p>
          <a:p>
            <a:pPr lvl="1"/>
            <a:r>
              <a:rPr lang="ja-JP" altLang="ja-JP" u="sng" dirty="0"/>
              <a:t>情報システムの利用者に対する教育について、教育対象者の範囲、教育の方法等を記載</a:t>
            </a:r>
            <a:r>
              <a:rPr lang="ja-JP" altLang="ja-JP" dirty="0"/>
              <a:t>する</a:t>
            </a:r>
          </a:p>
          <a:p>
            <a:pPr lvl="0"/>
            <a:r>
              <a:rPr lang="ja-JP" altLang="ja-JP" u="sng" dirty="0"/>
              <a:t>運用に関する事項</a:t>
            </a:r>
            <a:endParaRPr lang="ja-JP" altLang="ja-JP" dirty="0"/>
          </a:p>
          <a:p>
            <a:pPr lvl="1"/>
            <a:r>
              <a:rPr lang="ja-JP" altLang="ja-JP" u="sng" dirty="0"/>
              <a:t>運転管理・監視等に関する要件を記載</a:t>
            </a:r>
            <a:r>
              <a:rPr lang="ja-JP" altLang="ja-JP" dirty="0"/>
              <a:t>する</a:t>
            </a:r>
          </a:p>
          <a:p>
            <a:pPr lvl="1"/>
            <a:r>
              <a:rPr lang="ja-JP" altLang="ja-JP" u="sng" dirty="0"/>
              <a:t>保守要件と明確に区別して記載</a:t>
            </a:r>
            <a:r>
              <a:rPr lang="ja-JP" altLang="ja-JP" dirty="0"/>
              <a:t>する</a:t>
            </a:r>
          </a:p>
          <a:p>
            <a:pPr lvl="0"/>
            <a:r>
              <a:rPr lang="ja-JP" altLang="ja-JP" u="sng" dirty="0"/>
              <a:t>保守に関する事項</a:t>
            </a:r>
            <a:endParaRPr lang="ja-JP" altLang="ja-JP" dirty="0"/>
          </a:p>
          <a:p>
            <a:pPr lvl="1"/>
            <a:r>
              <a:rPr lang="ja-JP" altLang="ja-JP" u="sng" dirty="0"/>
              <a:t>アプリケーションプログラム、ハードウェア、ソフトウェア製品、データ等の保守要件を記載</a:t>
            </a:r>
            <a:r>
              <a:rPr lang="ja-JP" altLang="ja-JP" dirty="0"/>
              <a:t>する</a:t>
            </a:r>
          </a:p>
          <a:p>
            <a:pPr lvl="1"/>
            <a:r>
              <a:rPr lang="ja-JP" altLang="ja-JP" u="sng" dirty="0"/>
              <a:t>情報システムの機能改修及び更改と明確に区別して記載</a:t>
            </a:r>
            <a:r>
              <a:rPr lang="ja-JP" altLang="ja-JP" dirty="0"/>
              <a:t>する</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490709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●資料のデジタル化に関しての要件部分をブレークダウンしたもの</a:t>
            </a:r>
            <a:endParaRPr kumimoji="1" lang="en-US" altLang="ja-JP" dirty="0"/>
          </a:p>
          <a:p>
            <a:r>
              <a:rPr kumimoji="1" lang="ja-JP" altLang="en-US" dirty="0"/>
              <a:t>具体的な内容として、要件を詳細化していく必要がある</a:t>
            </a:r>
            <a:endParaRPr kumimoji="1" lang="en-US" altLang="ja-JP" dirty="0"/>
          </a:p>
          <a:p>
            <a:r>
              <a:rPr kumimoji="1" lang="ja-JP" altLang="en-US" dirty="0"/>
              <a:t>参考にする資料はいろいろあるが、発注サイドとして、その内容の意味するところ、変更した場合の影響度合い等、受注者と対等に議論できるスキル（ノウハウと知識）が必要である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030013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a:t>●資料のデジタル化に関しての要件部分をブレークダウンしたもの</a:t>
            </a:r>
          </a:p>
          <a:p>
            <a:r>
              <a:rPr lang="ja-JP" altLang="ja-JP" dirty="0"/>
              <a:t>具体的な内容として、要件を詳細化していく必要がある</a:t>
            </a:r>
          </a:p>
          <a:p>
            <a:r>
              <a:rPr lang="ja-JP" altLang="ja-JP" dirty="0"/>
              <a:t>参考にする資料はいろいろあるが、発注サイドとして、その内容の意味するところ、変更した場合の影響度合い等、受注者と対等に議論できるスキル（ノウハウと知識）が必要である</a:t>
            </a:r>
          </a:p>
          <a:p>
            <a:r>
              <a:rPr lang="en-US" altLang="ja-JP" dirty="0"/>
              <a:t> </a:t>
            </a:r>
            <a:endParaRPr lang="ja-JP"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88466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2" defTabSz="903427">
              <a:defRPr/>
            </a:pPr>
            <a:r>
              <a:rPr kumimoji="1" lang="ja-JP" altLang="en-US" dirty="0"/>
              <a:t>詳細は、</a:t>
            </a:r>
            <a:r>
              <a:rPr lang="ja-JP" altLang="en-US" dirty="0"/>
              <a:t>「政府情報システムの整備及び管理に関する標準ガイドライン」・「実務手引書」</a:t>
            </a:r>
            <a:r>
              <a:rPr lang="en-US" altLang="ja-JP" dirty="0"/>
              <a:t/>
            </a:r>
            <a:br>
              <a:rPr lang="en-US" altLang="ja-JP" dirty="0"/>
            </a:br>
            <a:r>
              <a:rPr lang="en-US" altLang="ja-JP" dirty="0">
                <a:hlinkClick r:id="rId3"/>
              </a:rPr>
              <a:t>http://www.soumu.go.jp/main_sosiki/gyoukan/kanri/infosystem-guide.html</a:t>
            </a:r>
            <a:endParaRPr lang="en-US" altLang="ja-JP" dirty="0"/>
          </a:p>
          <a:p>
            <a:r>
              <a:rPr kumimoji="1" lang="ja-JP" altLang="en-US" dirty="0"/>
              <a:t>による。</a:t>
            </a:r>
            <a:endParaRPr kumimoji="1" lang="en-US" altLang="ja-JP" dirty="0"/>
          </a:p>
          <a:p>
            <a:r>
              <a:rPr kumimoji="1" lang="ja-JP" altLang="en-US" dirty="0"/>
              <a:t>別の機会に。</a:t>
            </a:r>
          </a:p>
          <a:p>
            <a:r>
              <a:rPr lang="ja-JP" altLang="ja-JP" dirty="0"/>
              <a:t>～～～～～</a:t>
            </a:r>
          </a:p>
          <a:p>
            <a:r>
              <a:rPr lang="ja-JP" altLang="ja-JP" dirty="0"/>
              <a:t>調達案件の概要に関する事項</a:t>
            </a:r>
          </a:p>
          <a:p>
            <a:pPr lvl="0"/>
            <a:r>
              <a:rPr lang="ja-JP" altLang="ja-JP" u="sng" dirty="0"/>
              <a:t>調達の背景、目的、期待する効果、業務・情報システムの概要、契約期間、作業スケジュール等について記載</a:t>
            </a:r>
            <a:r>
              <a:rPr lang="ja-JP" altLang="ja-JP" dirty="0"/>
              <a:t>する</a:t>
            </a:r>
          </a:p>
          <a:p>
            <a:r>
              <a:rPr lang="ja-JP" altLang="ja-JP" dirty="0"/>
              <a:t>調達案件及び関連調達案件の調達単位、調達の方式等に関する事項</a:t>
            </a:r>
          </a:p>
          <a:p>
            <a:pPr lvl="0"/>
            <a:r>
              <a:rPr lang="ja-JP" altLang="ja-JP" u="sng" dirty="0"/>
              <a:t>関連する調達案件の調達単位、調達の方式、実施時期等について記載</a:t>
            </a:r>
            <a:r>
              <a:rPr lang="ja-JP" altLang="ja-JP" dirty="0"/>
              <a:t>する</a:t>
            </a:r>
          </a:p>
          <a:p>
            <a:r>
              <a:rPr lang="ja-JP" altLang="ja-JP" dirty="0"/>
              <a:t>作業の実施内容に関する事項</a:t>
            </a:r>
          </a:p>
          <a:p>
            <a:pPr lvl="0"/>
            <a:r>
              <a:rPr lang="ja-JP" altLang="ja-JP" u="sng" dirty="0"/>
              <a:t>作業の内容、成果物の範囲、納品期日等について記</a:t>
            </a:r>
            <a:r>
              <a:rPr lang="ja-JP" altLang="ja-JP" dirty="0"/>
              <a:t>載する</a:t>
            </a:r>
          </a:p>
          <a:p>
            <a:pPr lvl="0"/>
            <a:r>
              <a:rPr lang="ja-JP" altLang="ja-JP" u="sng" dirty="0"/>
              <a:t>当該調達案件に関係するもの及び「</a:t>
            </a:r>
            <a:r>
              <a:rPr lang="ja-JP" altLang="ja-JP" b="1" u="sng" dirty="0"/>
              <a:t>エラー</a:t>
            </a:r>
            <a:r>
              <a:rPr lang="en-US" altLang="ja-JP" b="1" u="sng" dirty="0"/>
              <a:t>! </a:t>
            </a:r>
            <a:r>
              <a:rPr lang="ja-JP" altLang="ja-JP" b="1" u="sng" dirty="0"/>
              <a:t>参照元が見つかりません。</a:t>
            </a:r>
            <a:r>
              <a:rPr lang="ja-JP" altLang="ja-JP" u="sng" dirty="0"/>
              <a:t>」に定める内容を盛り込む</a:t>
            </a:r>
            <a:endParaRPr lang="ja-JP" altLang="ja-JP" dirty="0"/>
          </a:p>
          <a:p>
            <a:r>
              <a:rPr lang="ja-JP" altLang="ja-JP" dirty="0"/>
              <a:t>満たすべき要件に関する事項</a:t>
            </a:r>
          </a:p>
          <a:p>
            <a:pPr lvl="0"/>
            <a:r>
              <a:rPr lang="ja-JP" altLang="ja-JP" b="1" u="sng" dirty="0"/>
              <a:t>要件定義書を満たすべき旨を記載</a:t>
            </a:r>
            <a:r>
              <a:rPr lang="ja-JP" altLang="ja-JP" b="1" dirty="0"/>
              <a:t>する（別紙として要件定義書を添付する）</a:t>
            </a:r>
            <a:endParaRPr lang="ja-JP" altLang="ja-JP" dirty="0"/>
          </a:p>
          <a:p>
            <a:r>
              <a:rPr lang="ja-JP" altLang="ja-JP" dirty="0"/>
              <a:t>作業の実施体制・方法に関する事項</a:t>
            </a:r>
          </a:p>
          <a:p>
            <a:pPr lvl="0"/>
            <a:r>
              <a:rPr lang="ja-JP" altLang="ja-JP" u="sng" dirty="0"/>
              <a:t>作業実施体制、作業要員に求める資格要件、作業の管理に関する要領等について記載</a:t>
            </a:r>
            <a:r>
              <a:rPr lang="ja-JP" altLang="ja-JP" dirty="0"/>
              <a:t>する</a:t>
            </a:r>
          </a:p>
          <a:p>
            <a:r>
              <a:rPr lang="ja-JP" altLang="ja-JP" dirty="0"/>
              <a:t>作業の実施に当たっての遵守事項</a:t>
            </a:r>
          </a:p>
          <a:p>
            <a:pPr lvl="0"/>
            <a:r>
              <a:rPr lang="ja-JP" altLang="ja-JP" u="sng" dirty="0"/>
              <a:t>機密保持、資料の取扱い、遵守する法令等について記載</a:t>
            </a:r>
            <a:r>
              <a:rPr lang="ja-JP" altLang="ja-JP" dirty="0"/>
              <a:t>する</a:t>
            </a:r>
          </a:p>
          <a:p>
            <a:r>
              <a:rPr lang="ja-JP" altLang="ja-JP" dirty="0"/>
              <a:t>成果物の取扱いに関する事項</a:t>
            </a:r>
          </a:p>
          <a:p>
            <a:pPr lvl="0"/>
            <a:r>
              <a:rPr lang="ja-JP" altLang="ja-JP" u="sng" dirty="0"/>
              <a:t>知的財産権の帰属、瑕疵担保責任、検収等について記載</a:t>
            </a:r>
            <a:r>
              <a:rPr lang="ja-JP" altLang="ja-JP" dirty="0"/>
              <a:t>する</a:t>
            </a:r>
          </a:p>
          <a:p>
            <a:pPr lvl="0"/>
            <a:r>
              <a:rPr lang="ja-JP" altLang="ja-JP" u="sng" dirty="0"/>
              <a:t>知的財産権の帰属</a:t>
            </a:r>
            <a:r>
              <a:rPr lang="ja-JP" altLang="ja-JP" dirty="0"/>
              <a:t>については、産業技術力強化法（平成</a:t>
            </a:r>
            <a:r>
              <a:rPr lang="en-US" altLang="ja-JP" dirty="0"/>
              <a:t>12</a:t>
            </a:r>
            <a:r>
              <a:rPr lang="ja-JP" altLang="ja-JP" dirty="0"/>
              <a:t>年法律第</a:t>
            </a:r>
            <a:r>
              <a:rPr lang="en-US" altLang="ja-JP" dirty="0"/>
              <a:t>44</a:t>
            </a:r>
            <a:r>
              <a:rPr lang="ja-JP" altLang="ja-JP" dirty="0"/>
              <a:t>号）に基づき、</a:t>
            </a:r>
            <a:r>
              <a:rPr lang="ja-JP" altLang="ja-JP" u="sng" dirty="0"/>
              <a:t>技術に関する研究開発活動を活性化し、及び事業活動における効率的な成果物の活用の促進に資するため、受注者側に知的財産権が帰属するものであることに留意する</a:t>
            </a:r>
            <a:endParaRPr lang="ja-JP" altLang="ja-JP" dirty="0"/>
          </a:p>
          <a:p>
            <a:pPr lvl="0"/>
            <a:r>
              <a:rPr lang="ja-JP" altLang="ja-JP" u="sng" dirty="0"/>
              <a:t>国の業務に特化した汎用性のないもの及び継続的な機能改修が見込まれるものについては、原則として次のとおりとする</a:t>
            </a:r>
            <a:endParaRPr lang="ja-JP" altLang="ja-JP" dirty="0"/>
          </a:p>
          <a:p>
            <a:pPr lvl="1"/>
            <a:r>
              <a:rPr lang="ja-JP" altLang="ja-JP" dirty="0"/>
              <a:t>①　</a:t>
            </a:r>
            <a:r>
              <a:rPr lang="ja-JP" altLang="ja-JP" u="sng" dirty="0"/>
              <a:t>発注者側に知的財産権が帰属する旨を例外的に記載</a:t>
            </a:r>
            <a:r>
              <a:rPr lang="ja-JP" altLang="ja-JP" dirty="0"/>
              <a:t>する。</a:t>
            </a:r>
            <a:r>
              <a:rPr lang="ja-JP" altLang="ja-JP" u="sng" dirty="0"/>
              <a:t>発注者側が不利にならないことを条件として、受注者側に対し、その利活用を認める旨を記載する</a:t>
            </a:r>
            <a:endParaRPr lang="ja-JP" altLang="ja-JP" dirty="0"/>
          </a:p>
          <a:p>
            <a:pPr lvl="1"/>
            <a:r>
              <a:rPr lang="ja-JP" altLang="ja-JP" dirty="0"/>
              <a:t>②　</a:t>
            </a:r>
            <a:r>
              <a:rPr lang="ja-JP" altLang="ja-JP" u="sng" dirty="0"/>
              <a:t>成果物の機密の確保や改変の自由を担保するため、受注者側により勝手に著作者人格権が行使されないよう、その旨を記載</a:t>
            </a:r>
            <a:r>
              <a:rPr lang="ja-JP" altLang="ja-JP" dirty="0"/>
              <a:t>する</a:t>
            </a:r>
          </a:p>
          <a:p>
            <a:pPr lvl="1"/>
            <a:r>
              <a:rPr lang="ja-JP" altLang="ja-JP" dirty="0"/>
              <a:t>③　</a:t>
            </a:r>
            <a:r>
              <a:rPr lang="ja-JP" altLang="ja-JP" u="sng" dirty="0"/>
              <a:t>納品物における瑕疵担保責任の期間、内容及び責任分界点について記載</a:t>
            </a:r>
            <a:r>
              <a:rPr lang="ja-JP" altLang="ja-JP" dirty="0"/>
              <a:t>する</a:t>
            </a:r>
          </a:p>
          <a:p>
            <a:r>
              <a:rPr lang="ja-JP" altLang="ja-JP" dirty="0"/>
              <a:t>入札参加資格に関する事項</a:t>
            </a:r>
          </a:p>
          <a:p>
            <a:pPr lvl="0"/>
            <a:r>
              <a:rPr lang="ja-JP" altLang="ja-JP" u="sng" dirty="0"/>
              <a:t>入札参加要件</a:t>
            </a:r>
            <a:endParaRPr lang="ja-JP" altLang="ja-JP" dirty="0"/>
          </a:p>
          <a:p>
            <a:pPr lvl="1"/>
            <a:r>
              <a:rPr lang="ja-JP" altLang="ja-JP" u="sng" dirty="0"/>
              <a:t>下位の等級に格付けされた者の参入、複数事業者による共同提案等について検討した上で記載する</a:t>
            </a:r>
            <a:endParaRPr lang="ja-JP" altLang="ja-JP" dirty="0"/>
          </a:p>
          <a:p>
            <a:pPr lvl="1"/>
            <a:r>
              <a:rPr lang="ja-JP" altLang="ja-JP" u="sng" dirty="0"/>
              <a:t>審査において履行可能性を検証する等の必要な措置を講ずる</a:t>
            </a:r>
            <a:endParaRPr lang="ja-JP" altLang="ja-JP" dirty="0"/>
          </a:p>
          <a:p>
            <a:pPr lvl="1"/>
            <a:r>
              <a:rPr lang="ja-JP" altLang="ja-JP" u="sng" dirty="0"/>
              <a:t>公的な資格や認証等の取得、受注実績等を求めるときは、特定の事業者のみに有利なものとならないようにする</a:t>
            </a:r>
            <a:endParaRPr lang="ja-JP" altLang="ja-JP" dirty="0"/>
          </a:p>
          <a:p>
            <a:pPr lvl="0"/>
            <a:r>
              <a:rPr lang="ja-JP" altLang="ja-JP" u="sng" dirty="0"/>
              <a:t>入札制限</a:t>
            </a:r>
            <a:endParaRPr lang="ja-JP" altLang="ja-JP" dirty="0"/>
          </a:p>
          <a:p>
            <a:pPr lvl="1"/>
            <a:r>
              <a:rPr lang="ja-JP" altLang="ja-JP" u="sng" dirty="0"/>
              <a:t>透明性及び公正性並びに確実な契約履行等を確保</a:t>
            </a:r>
            <a:r>
              <a:rPr lang="ja-JP" altLang="ja-JP" dirty="0"/>
              <a:t>する</a:t>
            </a:r>
          </a:p>
          <a:p>
            <a:pPr lvl="1"/>
            <a:r>
              <a:rPr lang="ja-JP" altLang="ja-JP" u="sng" dirty="0"/>
              <a:t>各工程の調達仕様書の作成に直接関与した事業者</a:t>
            </a:r>
            <a:endParaRPr lang="ja-JP" altLang="ja-JP" dirty="0"/>
          </a:p>
          <a:p>
            <a:pPr lvl="2"/>
            <a:r>
              <a:rPr lang="ja-JP" altLang="ja-JP" u="sng" dirty="0"/>
              <a:t>工程の調達仕様書の作成に直接関与した事業者は、透明性及び公正性の確保の観点から、当該調達案件の入札に参加させない</a:t>
            </a:r>
            <a:endParaRPr lang="ja-JP" altLang="ja-JP" dirty="0"/>
          </a:p>
          <a:p>
            <a:pPr lvl="1"/>
            <a:r>
              <a:rPr lang="ja-JP" altLang="ja-JP" u="sng" dirty="0"/>
              <a:t>設計・開発等のプロジェクト管理支援事業者</a:t>
            </a:r>
            <a:endParaRPr lang="ja-JP" altLang="ja-JP" dirty="0"/>
          </a:p>
          <a:p>
            <a:pPr lvl="2"/>
            <a:r>
              <a:rPr lang="ja-JP" altLang="ja-JP" u="sng" dirty="0"/>
              <a:t>ＰＪＭＯを支援する事業者をいう。以下同じ。）については、相互牽制の観点から、その管理の対象となる情報システムの設計・開発の作業に関する内容を含む調達案件の入札に参加させない</a:t>
            </a:r>
            <a:endParaRPr lang="ja-JP" altLang="ja-JP" dirty="0"/>
          </a:p>
          <a:p>
            <a:pPr lvl="1"/>
            <a:r>
              <a:rPr lang="ja-JP" altLang="ja-JP" u="sng" dirty="0"/>
              <a:t>監査対象である情報システムに関与した事業者</a:t>
            </a:r>
            <a:endParaRPr lang="ja-JP" altLang="ja-JP" dirty="0"/>
          </a:p>
          <a:p>
            <a:pPr lvl="2"/>
            <a:r>
              <a:rPr lang="ja-JP" altLang="ja-JP" u="sng" dirty="0"/>
              <a:t>監査の独立性及び客観性の確保の観点から、当該情報システムの監査業務に関する調達案件の入札に参加させない</a:t>
            </a:r>
            <a:endParaRPr lang="ja-JP" altLang="ja-JP" dirty="0"/>
          </a:p>
          <a:p>
            <a:r>
              <a:rPr lang="ja-JP" altLang="ja-JP" dirty="0"/>
              <a:t>再委託に関する事項</a:t>
            </a:r>
          </a:p>
          <a:p>
            <a:pPr lvl="0"/>
            <a:r>
              <a:rPr lang="ja-JP" altLang="ja-JP" u="sng" dirty="0"/>
              <a:t>再委託（再々委託を含む。以下同じ。）の制限並びに再委託を認める場合の条件、承認手続及び再委託先の契約違反等に関する責任についての定め等について記載</a:t>
            </a:r>
            <a:r>
              <a:rPr lang="ja-JP" altLang="ja-JP" dirty="0"/>
              <a:t>する</a:t>
            </a:r>
          </a:p>
          <a:p>
            <a:r>
              <a:rPr lang="ja-JP" altLang="ja-JP" dirty="0"/>
              <a:t>その他特記事項</a:t>
            </a:r>
          </a:p>
          <a:p>
            <a:pPr lvl="0"/>
            <a:r>
              <a:rPr lang="ja-JP" altLang="ja-JP" u="sng" dirty="0"/>
              <a:t>前提条件、制約条件、要件定義、調達仕様書の変更手順等について記載</a:t>
            </a:r>
            <a:r>
              <a:rPr lang="ja-JP" altLang="ja-JP" dirty="0"/>
              <a:t>する</a:t>
            </a:r>
          </a:p>
          <a:p>
            <a:r>
              <a:rPr lang="ja-JP" altLang="ja-JP" dirty="0"/>
              <a:t>附属文書</a:t>
            </a:r>
          </a:p>
          <a:p>
            <a:pPr lvl="0"/>
            <a:r>
              <a:rPr lang="ja-JP" altLang="ja-JP" u="sng" dirty="0"/>
              <a:t>事業者が閲覧できる資料一覧表、閲覧要領、提案書等の審査要領その他事業者の提案に必要な資料を作成し、調達仕様書に添付する</a:t>
            </a:r>
            <a:endParaRPr lang="ja-JP"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954735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2019/7/9</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33</a:t>
            </a:fld>
            <a:endParaRPr kumimoji="1" lang="ja-JP" altLang="en-US"/>
          </a:p>
        </p:txBody>
      </p:sp>
    </p:spTree>
    <p:extLst>
      <p:ext uri="{BB962C8B-B14F-4D97-AF65-F5344CB8AC3E}">
        <p14:creationId xmlns:p14="http://schemas.microsoft.com/office/powerpoint/2010/main" val="3648008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■デジタルアーカイブとは</a:t>
            </a:r>
          </a:p>
          <a:p>
            <a:r>
              <a:rPr lang="ja-JP" altLang="en-US" dirty="0"/>
              <a:t>一般では、情報をデジタル化して保存し利活用できる仕組み（保存だけではない）</a:t>
            </a:r>
          </a:p>
          <a:p>
            <a:r>
              <a:rPr lang="en-US" altLang="ja-JP" dirty="0"/>
              <a:t>NDL</a:t>
            </a:r>
            <a:r>
              <a:rPr lang="ja-JP" altLang="en-US" dirty="0"/>
              <a:t>が進めてきた電子図書館事業そのもの</a:t>
            </a:r>
          </a:p>
          <a:p>
            <a:r>
              <a:rPr lang="ja-JP" altLang="en-US" dirty="0"/>
              <a:t>出版界では、長期保存するという概念はない？</a:t>
            </a:r>
          </a:p>
          <a:p>
            <a:r>
              <a:rPr lang="ja-JP" altLang="en-US" dirty="0"/>
              <a:t>出版界の「電子図書館サービス」には、図書館界でのデジタルアーカイブという概念は含まれない？</a:t>
            </a:r>
          </a:p>
          <a:p>
            <a:r>
              <a:rPr lang="ja-JP" altLang="en-US" dirty="0"/>
              <a:t>■知識インフラとは</a:t>
            </a:r>
          </a:p>
          <a:p>
            <a:r>
              <a:rPr lang="ja-JP" altLang="en-US" dirty="0"/>
              <a:t>情報資源を統合して検索・抽出することが可能な基盤の概念</a:t>
            </a:r>
          </a:p>
          <a:p>
            <a:r>
              <a:rPr lang="ja-JP" altLang="en-US" dirty="0"/>
              <a:t>目指すところは、デジタル文化資源全体のナショナルアーカイブと同じ</a:t>
            </a:r>
          </a:p>
          <a:p>
            <a:r>
              <a:rPr lang="ja-JP" altLang="en-US" dirty="0"/>
              <a:t>出版物は、知識インフラの中で、最重要視される情報。</a:t>
            </a:r>
          </a:p>
          <a:p>
            <a:r>
              <a:rPr lang="ja-JP" altLang="en-US" dirty="0"/>
              <a:t>■ナショナルアーカイブとは</a:t>
            </a:r>
          </a:p>
          <a:p>
            <a:r>
              <a:rPr lang="ja-JP" altLang="en-US" dirty="0"/>
              <a:t>国全体でデジタルアーカイブする仕組み</a:t>
            </a:r>
          </a:p>
          <a:p>
            <a:r>
              <a:rPr lang="ja-JP" altLang="en-US" dirty="0"/>
              <a:t>各機関が提供するデジタルアーカイブをあたかも</a:t>
            </a:r>
            <a:r>
              <a:rPr lang="en-US" altLang="ja-JP" dirty="0"/>
              <a:t>1</a:t>
            </a:r>
            <a:r>
              <a:rPr lang="ja-JP" altLang="en-US" dirty="0" err="1"/>
              <a:t>つの</a:t>
            </a:r>
            <a:r>
              <a:rPr lang="ja-JP" altLang="en-US" dirty="0"/>
              <a:t>アーカイブとして利活用できる仕組み</a:t>
            </a:r>
          </a:p>
          <a:p>
            <a:r>
              <a:rPr lang="ja-JP" altLang="en-US" dirty="0"/>
              <a:t>知識インフラの実現形の１つ</a:t>
            </a:r>
          </a:p>
          <a:p>
            <a:r>
              <a:rPr lang="ja-JP" altLang="en-US" dirty="0"/>
              <a:t>電子書籍に絞っては、「電子書籍のナショナルアーカイブ」</a:t>
            </a:r>
          </a:p>
          <a:p>
            <a:r>
              <a:rPr lang="ja-JP" altLang="en-US" dirty="0"/>
              <a:t>文化資源全体で、「デジタル文化資源のナショナルアーカイブ」</a:t>
            </a:r>
          </a:p>
          <a:p>
            <a:r>
              <a:rPr lang="ja-JP" altLang="en-US" dirty="0"/>
              <a:t>■インターナショナルアーカイブ</a:t>
            </a:r>
          </a:p>
          <a:p>
            <a:r>
              <a:rPr lang="ja-JP" altLang="en-US" dirty="0"/>
              <a:t>各国のナショナルアーカイブをあたかも１つのアーカイブとして利活用できる仕組み</a:t>
            </a:r>
          </a:p>
          <a:p>
            <a:endParaRPr lang="ja-JP" altLang="en-US" dirty="0"/>
          </a:p>
          <a:p>
            <a:endParaRPr lang="ja-JP" altLang="en-US" dirty="0"/>
          </a:p>
          <a:p>
            <a:endParaRPr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34</a:t>
            </a:fld>
            <a:endParaRPr kumimoji="1" lang="ja-JP" altLang="en-US"/>
          </a:p>
        </p:txBody>
      </p:sp>
    </p:spTree>
    <p:extLst>
      <p:ext uri="{BB962C8B-B14F-4D97-AF65-F5344CB8AC3E}">
        <p14:creationId xmlns:p14="http://schemas.microsoft.com/office/powerpoint/2010/main" val="2457813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20000"/>
          </a:bodyPr>
          <a:lstStyle/>
          <a:p>
            <a:r>
              <a:rPr lang="en-US" altLang="ja-JP" u="sng" dirty="0">
                <a:latin typeface="HG丸ｺﾞｼｯｸM-PRO" panose="020F0600000000000000" pitchFamily="50" charset="-128"/>
                <a:ea typeface="HG丸ｺﾞｼｯｸM-PRO" panose="020F0600000000000000" pitchFamily="50" charset="-128"/>
              </a:rPr>
              <a:t>NDL</a:t>
            </a:r>
            <a:r>
              <a:rPr lang="ja-JP" altLang="en-US" u="sng" dirty="0">
                <a:latin typeface="HG丸ｺﾞｼｯｸM-PRO" panose="020F0600000000000000" pitchFamily="50" charset="-128"/>
                <a:ea typeface="HG丸ｺﾞｼｯｸM-PRO" panose="020F0600000000000000" pitchFamily="50" charset="-128"/>
              </a:rPr>
              <a:t>サーチの前身の</a:t>
            </a:r>
            <a:r>
              <a:rPr lang="en-US" altLang="ja-JP" u="sng" dirty="0">
                <a:latin typeface="HG丸ｺﾞｼｯｸM-PRO" panose="020F0600000000000000" pitchFamily="50" charset="-128"/>
                <a:ea typeface="HG丸ｺﾞｼｯｸM-PRO" panose="020F0600000000000000" pitchFamily="50" charset="-128"/>
              </a:rPr>
              <a:t>PORTA</a:t>
            </a:r>
            <a:r>
              <a:rPr lang="ja-JP" altLang="en-US" u="sng" dirty="0">
                <a:latin typeface="HG丸ｺﾞｼｯｸM-PRO" panose="020F0600000000000000" pitchFamily="50" charset="-128"/>
                <a:ea typeface="HG丸ｺﾞｼｯｸM-PRO" panose="020F0600000000000000" pitchFamily="50" charset="-128"/>
              </a:rPr>
              <a:t>と、</a:t>
            </a:r>
            <a:r>
              <a:rPr lang="en-US" altLang="ja-JP" u="sng" dirty="0">
                <a:latin typeface="HG丸ｺﾞｼｯｸM-PRO" panose="020F0600000000000000" pitchFamily="50" charset="-128"/>
                <a:ea typeface="HG丸ｺﾞｼｯｸM-PRO" panose="020F0600000000000000" pitchFamily="50" charset="-128"/>
              </a:rPr>
              <a:t>NDL</a:t>
            </a:r>
            <a:r>
              <a:rPr lang="ja-JP" altLang="en-US" u="sng" dirty="0">
                <a:latin typeface="HG丸ｺﾞｼｯｸM-PRO" panose="020F0600000000000000" pitchFamily="50" charset="-128"/>
                <a:ea typeface="HG丸ｺﾞｼｯｸM-PRO" panose="020F0600000000000000" pitchFamily="50" charset="-128"/>
              </a:rPr>
              <a:t>デジタルアーカイブが進めようとしていた概念がベースになって、知識情報基盤の構築モデルが描かれた。</a:t>
            </a:r>
            <a:endParaRPr lang="en-US" altLang="ja-JP" u="sng" dirty="0">
              <a:latin typeface="HG丸ｺﾞｼｯｸM-PRO" panose="020F0600000000000000" pitchFamily="50" charset="-128"/>
              <a:ea typeface="HG丸ｺﾞｼｯｸM-PRO" panose="020F0600000000000000" pitchFamily="50" charset="-128"/>
            </a:endParaRPr>
          </a:p>
          <a:p>
            <a:r>
              <a:rPr lang="ja-JP" altLang="en-US" u="sng" dirty="0">
                <a:latin typeface="HG丸ｺﾞｼｯｸM-PRO" panose="020F0600000000000000" pitchFamily="50" charset="-128"/>
                <a:ea typeface="HG丸ｺﾞｼｯｸM-PRO" panose="020F0600000000000000" pitchFamily="50" charset="-128"/>
              </a:rPr>
              <a:t>のちの「ひなぎく」により、実現を目指した。</a:t>
            </a:r>
            <a:endParaRPr lang="en-US" altLang="ja-JP" u="sng"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p>
          <a:p>
            <a:r>
              <a:rPr lang="en-US" altLang="ja-JP" dirty="0">
                <a:solidFill>
                  <a:srgbClr val="FF0000"/>
                </a:solidFill>
                <a:latin typeface="HG丸ｺﾞｼｯｸM-PRO" panose="020F0600000000000000" pitchFamily="50" charset="-128"/>
                <a:ea typeface="HG丸ｺﾞｼｯｸM-PRO" panose="020F0600000000000000" pitchFamily="50" charset="-128"/>
              </a:rPr>
              <a:t>2010</a:t>
            </a:r>
            <a:r>
              <a:rPr lang="ja-JP" altLang="ja-JP" dirty="0">
                <a:solidFill>
                  <a:srgbClr val="FF0000"/>
                </a:solidFill>
                <a:latin typeface="HG丸ｺﾞｼｯｸM-PRO" panose="020F0600000000000000" pitchFamily="50" charset="-128"/>
                <a:ea typeface="HG丸ｺﾞｼｯｸM-PRO" panose="020F0600000000000000" pitchFamily="50" charset="-128"/>
              </a:rPr>
              <a:t>年 </a:t>
            </a:r>
            <a:r>
              <a:rPr lang="ja-JP" altLang="ja-JP" dirty="0">
                <a:latin typeface="HG丸ｺﾞｼｯｸM-PRO" panose="020F0600000000000000" pitchFamily="50" charset="-128"/>
                <a:ea typeface="HG丸ｺﾞｼｯｸM-PRO" panose="020F0600000000000000" pitchFamily="50" charset="-128"/>
              </a:rPr>
              <a:t>に、我が国の第</a:t>
            </a:r>
            <a:r>
              <a:rPr lang="en-US" altLang="ja-JP" dirty="0">
                <a:latin typeface="HG丸ｺﾞｼｯｸM-PRO" panose="020F0600000000000000" pitchFamily="50" charset="-128"/>
                <a:ea typeface="HG丸ｺﾞｼｯｸM-PRO" panose="020F0600000000000000" pitchFamily="50" charset="-128"/>
              </a:rPr>
              <a:t>4</a:t>
            </a:r>
            <a:r>
              <a:rPr lang="ja-JP" altLang="ja-JP" dirty="0">
                <a:latin typeface="HG丸ｺﾞｼｯｸM-PRO" panose="020F0600000000000000" pitchFamily="50" charset="-128"/>
                <a:ea typeface="HG丸ｺﾞｼｯｸM-PRO" panose="020F0600000000000000" pitchFamily="50" charset="-128"/>
              </a:rPr>
              <a:t>期科学技術基本計画の策定に向けて決定された</a:t>
            </a:r>
            <a:r>
              <a:rPr lang="ja-JP" altLang="ja-JP" dirty="0">
                <a:solidFill>
                  <a:srgbClr val="C00000"/>
                </a:solidFill>
                <a:latin typeface="HG丸ｺﾞｼｯｸM-PRO" panose="020F0600000000000000" pitchFamily="50" charset="-128"/>
                <a:ea typeface="HG丸ｺﾞｼｯｸM-PRO" panose="020F0600000000000000" pitchFamily="50" charset="-128"/>
              </a:rPr>
              <a:t>「科学技術基本政策策定の基本方針」</a:t>
            </a:r>
            <a:r>
              <a:rPr lang="ja-JP" altLang="ja-JP" i="1" dirty="0">
                <a:solidFill>
                  <a:srgbClr val="C00000"/>
                </a:solidFill>
                <a:latin typeface="HG丸ｺﾞｼｯｸM-PRO" panose="020F0600000000000000" pitchFamily="50" charset="-128"/>
                <a:ea typeface="HG丸ｺﾞｼｯｸM-PRO" panose="020F0600000000000000" pitchFamily="50" charset="-128"/>
              </a:rPr>
              <a:t>（</a:t>
            </a:r>
            <a:r>
              <a:rPr lang="en-US" altLang="ja-JP" i="1" dirty="0">
                <a:solidFill>
                  <a:srgbClr val="C00000"/>
                </a:solidFill>
                <a:latin typeface="HG丸ｺﾞｼｯｸM-PRO" panose="020F0600000000000000" pitchFamily="50" charset="-128"/>
                <a:ea typeface="HG丸ｺﾞｼｯｸM-PRO" panose="020F0600000000000000" pitchFamily="50" charset="-128"/>
              </a:rPr>
              <a:t>2010</a:t>
            </a:r>
            <a:r>
              <a:rPr lang="ja-JP" altLang="ja-JP" i="1" dirty="0">
                <a:solidFill>
                  <a:srgbClr val="C00000"/>
                </a:solidFill>
                <a:latin typeface="HG丸ｺﾞｼｯｸM-PRO" panose="020F0600000000000000" pitchFamily="50" charset="-128"/>
                <a:ea typeface="HG丸ｺﾞｼｯｸM-PRO" panose="020F0600000000000000" pitchFamily="50" charset="-128"/>
              </a:rPr>
              <a:t>年</a:t>
            </a:r>
            <a:r>
              <a:rPr lang="en-US" altLang="ja-JP" i="1" dirty="0">
                <a:solidFill>
                  <a:srgbClr val="C00000"/>
                </a:solidFill>
                <a:latin typeface="HG丸ｺﾞｼｯｸM-PRO" panose="020F0600000000000000" pitchFamily="50" charset="-128"/>
                <a:ea typeface="HG丸ｺﾞｼｯｸM-PRO" panose="020F0600000000000000" pitchFamily="50" charset="-128"/>
              </a:rPr>
              <a:t>6</a:t>
            </a:r>
            <a:r>
              <a:rPr lang="ja-JP" altLang="ja-JP" i="1" dirty="0">
                <a:solidFill>
                  <a:srgbClr val="C00000"/>
                </a:solidFill>
                <a:latin typeface="HG丸ｺﾞｼｯｸM-PRO" panose="020F0600000000000000" pitchFamily="50" charset="-128"/>
                <a:ea typeface="HG丸ｺﾞｼｯｸM-PRO" panose="020F0600000000000000" pitchFamily="50" charset="-128"/>
              </a:rPr>
              <a:t>月総合科学技術会議基本政策専門調査会決定 ）</a:t>
            </a:r>
            <a:r>
              <a:rPr lang="ja-JP" altLang="ja-JP" dirty="0">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学術会議での長尾先生のご尽力により</a:t>
            </a:r>
            <a:r>
              <a:rPr lang="ja-JP" altLang="ja-JP" dirty="0">
                <a:solidFill>
                  <a:srgbClr val="FF0000"/>
                </a:solidFill>
                <a:latin typeface="HG丸ｺﾞｼｯｸM-PRO" panose="020F0600000000000000" pitchFamily="50" charset="-128"/>
                <a:ea typeface="HG丸ｺﾞｼｯｸM-PRO" panose="020F0600000000000000" pitchFamily="50" charset="-128"/>
              </a:rPr>
              <a:t>「文献から研究データまでの学術情報全体を統合して検索・抽出が可能なシステム（「知識インフラ」）の展開を図る」</a:t>
            </a:r>
            <a:r>
              <a:rPr lang="ja-JP" altLang="ja-JP" dirty="0">
                <a:latin typeface="HG丸ｺﾞｼｯｸM-PRO" panose="020F0600000000000000" pitchFamily="50" charset="-128"/>
                <a:ea typeface="HG丸ｺﾞｼｯｸM-PRO" panose="020F0600000000000000" pitchFamily="50" charset="-128"/>
              </a:rPr>
              <a:t>という方向性が提示されました。</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ja-JP" dirty="0">
                <a:latin typeface="HG丸ｺﾞｼｯｸM-PRO" panose="020F0600000000000000" pitchFamily="50" charset="-128"/>
                <a:ea typeface="HG丸ｺﾞｼｯｸM-PRO" panose="020F0600000000000000" pitchFamily="50" charset="-128"/>
              </a:rPr>
              <a:t>「</a:t>
            </a:r>
            <a:r>
              <a:rPr lang="ja-JP" altLang="ja-JP" i="1" dirty="0">
                <a:latin typeface="HG丸ｺﾞｼｯｸM-PRO" panose="020F0600000000000000" pitchFamily="50" charset="-128"/>
                <a:ea typeface="HG丸ｺﾞｼｯｸM-PRO" panose="020F0600000000000000" pitchFamily="50" charset="-128"/>
              </a:rPr>
              <a:t>これを踏まえて、</a:t>
            </a:r>
            <a:r>
              <a:rPr lang="en-US" altLang="ja-JP" dirty="0">
                <a:latin typeface="HG丸ｺﾞｼｯｸM-PRO" panose="020F0600000000000000" pitchFamily="50" charset="-128"/>
                <a:ea typeface="HG丸ｺﾞｼｯｸM-PRO" panose="020F0600000000000000" pitchFamily="50" charset="-128"/>
              </a:rPr>
              <a:t>NDL</a:t>
            </a:r>
            <a:r>
              <a:rPr lang="ja-JP" altLang="ja-JP" i="1" dirty="0">
                <a:latin typeface="HG丸ｺﾞｼｯｸM-PRO" panose="020F0600000000000000" pitchFamily="50" charset="-128"/>
                <a:ea typeface="HG丸ｺﾞｼｯｸM-PRO" panose="020F0600000000000000" pitchFamily="50" charset="-128"/>
              </a:rPr>
              <a:t>において、</a:t>
            </a:r>
            <a:r>
              <a:rPr lang="en-US" altLang="ja-JP" i="1" dirty="0">
                <a:latin typeface="HG丸ｺﾞｼｯｸM-PRO" panose="020F0600000000000000" pitchFamily="50" charset="-128"/>
                <a:ea typeface="HG丸ｺﾞｼｯｸM-PRO" panose="020F0600000000000000" pitchFamily="50" charset="-128"/>
              </a:rPr>
              <a:t>2011</a:t>
            </a:r>
            <a:r>
              <a:rPr lang="ja-JP" altLang="ja-JP" i="1" dirty="0">
                <a:latin typeface="HG丸ｺﾞｼｯｸM-PRO" panose="020F0600000000000000" pitchFamily="50" charset="-128"/>
                <a:ea typeface="HG丸ｺﾞｼｯｸM-PRO" panose="020F0600000000000000" pitchFamily="50" charset="-128"/>
              </a:rPr>
              <a:t>年に「第三期科学技術情報整備基本計画」を策定しました。</a:t>
            </a:r>
            <a:endParaRPr lang="en-US" altLang="ja-JP" i="1" dirty="0">
              <a:latin typeface="HG丸ｺﾞｼｯｸM-PRO" panose="020F0600000000000000" pitchFamily="50" charset="-128"/>
              <a:ea typeface="HG丸ｺﾞｼｯｸM-PRO" panose="020F0600000000000000" pitchFamily="50" charset="-128"/>
            </a:endParaRPr>
          </a:p>
          <a:p>
            <a:r>
              <a:rPr lang="ja-JP" altLang="en-US" dirty="0">
                <a:solidFill>
                  <a:srgbClr val="FF0000"/>
                </a:solidFill>
                <a:latin typeface="HG丸ｺﾞｼｯｸM-PRO" panose="020F0600000000000000" pitchFamily="50" charset="-128"/>
                <a:ea typeface="HG丸ｺﾞｼｯｸM-PRO" panose="020F0600000000000000" pitchFamily="50" charset="-128"/>
              </a:rPr>
              <a:t>「</a:t>
            </a:r>
            <a:r>
              <a:rPr lang="ja-JP" altLang="ja-JP" dirty="0">
                <a:solidFill>
                  <a:srgbClr val="FF0000"/>
                </a:solidFill>
                <a:latin typeface="HG丸ｺﾞｼｯｸM-PRO" panose="020F0600000000000000" pitchFamily="50" charset="-128"/>
                <a:ea typeface="HG丸ｺﾞｼｯｸM-PRO" panose="020F0600000000000000" pitchFamily="50" charset="-128"/>
              </a:rPr>
              <a:t>知識インフラ」とは、情報資源を統合して検索、抽出することが可能な基盤で、国内の各機関が保有する情報を知識として集約し、新たな知識の創造を促進し、知識の集積・流通・活用と創造するサイクルの構築を目指すものです。</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r>
              <a:rPr lang="ja-JP" altLang="ja-JP" i="1" dirty="0">
                <a:latin typeface="HG丸ｺﾞｼｯｸM-PRO" panose="020F0600000000000000" pitchFamily="50" charset="-128"/>
                <a:ea typeface="HG丸ｺﾞｼｯｸM-PRO" panose="020F0600000000000000" pitchFamily="50" charset="-128"/>
              </a:rPr>
              <a:t>新たな知識の創造のためには、分野を越えた知識の関連付けが必要であり、日本中に散在するコンテンツの所在を集中管理し、そこに検索をかければ、関連する全ての必要なコンテンツが得られるようにするものです。そこでは、</a:t>
            </a:r>
            <a:r>
              <a:rPr lang="ja-JP" altLang="ja-JP" i="1" dirty="0">
                <a:solidFill>
                  <a:srgbClr val="C00000"/>
                </a:solidFill>
                <a:latin typeface="HG丸ｺﾞｼｯｸM-PRO" panose="020F0600000000000000" pitchFamily="50" charset="-128"/>
                <a:ea typeface="HG丸ｺﾞｼｯｸM-PRO" panose="020F0600000000000000" pitchFamily="50" charset="-128"/>
              </a:rPr>
              <a:t>単に情報を集めたものではなく、関連するものが有機的に結合され、ネットワーク的に統合化されたものであり、日本中にある芸術を含んだあらゆる学問・研究のコンテンツ、研究ツール、社会状況データ等が知識の形に組織化され、これらの知識・情報が公開され、全ての人が共有できることを目指す</a:t>
            </a:r>
            <a:r>
              <a:rPr lang="ja-JP" altLang="ja-JP" i="1" dirty="0">
                <a:latin typeface="HG丸ｺﾞｼｯｸM-PRO" panose="020F0600000000000000" pitchFamily="50" charset="-128"/>
                <a:ea typeface="HG丸ｺﾞｼｯｸM-PRO" panose="020F0600000000000000" pitchFamily="50" charset="-128"/>
              </a:rPr>
              <a:t>こととされました。</a:t>
            </a:r>
            <a:endParaRPr lang="ja-JP" altLang="ja-JP" dirty="0">
              <a:latin typeface="HG丸ｺﾞｼｯｸM-PRO" panose="020F0600000000000000" pitchFamily="50" charset="-128"/>
              <a:ea typeface="HG丸ｺﾞｼｯｸM-PRO" panose="020F0600000000000000" pitchFamily="50" charset="-128"/>
            </a:endParaRPr>
          </a:p>
          <a:p>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endParaRPr lang="ja-JP" altLang="en-US" dirty="0">
              <a:solidFill>
                <a:srgbClr val="FF0000"/>
              </a:solidFill>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	</a:t>
            </a:r>
            <a:endParaRPr lang="ja-JP" altLang="en-US" dirty="0">
              <a:latin typeface="HG丸ｺﾞｼｯｸM-PRO" panose="020F0600000000000000" pitchFamily="50" charset="-128"/>
              <a:ea typeface="HG丸ｺﾞｼｯｸM-PRO" panose="020F0600000000000000" pitchFamily="50" charset="-128"/>
            </a:endParaRPr>
          </a:p>
          <a:p>
            <a:pPr eaLnBrk="1" hangingPunct="1">
              <a:spcBef>
                <a:spcPct val="0"/>
              </a:spcBef>
            </a:pPr>
            <a:endParaRPr lang="ja-JP" altLang="en-US" dirty="0">
              <a:latin typeface="HG丸ｺﾞｼｯｸM-PRO" panose="020F0600000000000000" pitchFamily="50" charset="-128"/>
              <a:ea typeface="HG丸ｺﾞｼｯｸM-PRO" panose="020F0600000000000000" pitchFamily="50" charset="-128"/>
            </a:endParaRPr>
          </a:p>
          <a:p>
            <a:pPr lvl="0"/>
            <a:endParaRPr lang="ja-JP" altLang="en-US" dirty="0">
              <a:solidFill>
                <a:srgbClr val="FF0000"/>
              </a:solidFill>
              <a:latin typeface="HG丸ｺﾞｼｯｸM-PRO" panose="020F0600000000000000" pitchFamily="50" charset="-128"/>
              <a:ea typeface="HG丸ｺﾞｼｯｸM-PRO" panose="020F0600000000000000" pitchFamily="50" charset="-128"/>
            </a:endParaRPr>
          </a:p>
        </p:txBody>
      </p:sp>
      <p:sp>
        <p:nvSpPr>
          <p:cNvPr id="5" name="日付プレースホルダ 4"/>
          <p:cNvSpPr>
            <a:spLocks noGrp="1"/>
          </p:cNvSpPr>
          <p:nvPr>
            <p:ph type="dt" idx="11"/>
          </p:nvPr>
        </p:nvSpPr>
        <p:spPr/>
        <p:txBody>
          <a:bodyPr/>
          <a:lstStyle/>
          <a:p>
            <a:endParaRPr lang="en-US" altLang="ja-JP"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37</a:t>
            </a:fld>
            <a:endParaRPr kumimoji="1" lang="ja-JP" altLang="en-US"/>
          </a:p>
        </p:txBody>
      </p:sp>
    </p:spTree>
    <p:extLst>
      <p:ext uri="{BB962C8B-B14F-4D97-AF65-F5344CB8AC3E}">
        <p14:creationId xmlns:p14="http://schemas.microsoft.com/office/powerpoint/2010/main" val="3102320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情報システムは、サービスを効率的・効果的に実現する手段</a:t>
            </a:r>
            <a:endParaRPr lang="en-US" altLang="ja-JP" dirty="0"/>
          </a:p>
          <a:p>
            <a:r>
              <a:rPr lang="ja-JP" altLang="en-US" dirty="0"/>
              <a:t>その情報システムを第三者とともに効率的に構築するために</a:t>
            </a:r>
            <a:endParaRPr lang="en-US" altLang="ja-JP" dirty="0"/>
          </a:p>
          <a:p>
            <a:pPr lvl="1"/>
            <a:r>
              <a:rPr lang="ja-JP" altLang="en-US" dirty="0"/>
              <a:t>システム開発の標準ガイドラインの参照</a:t>
            </a:r>
            <a:endParaRPr lang="en-US" altLang="ja-JP" dirty="0"/>
          </a:p>
          <a:p>
            <a:r>
              <a:rPr lang="ja-JP" altLang="en-US" dirty="0"/>
              <a:t>その情報システムの企画・構築・運用のタスクを遂行するために</a:t>
            </a:r>
            <a:endParaRPr lang="en-US" altLang="ja-JP" dirty="0"/>
          </a:p>
          <a:p>
            <a:pPr lvl="1"/>
            <a:r>
              <a:rPr lang="ja-JP" altLang="en-US" dirty="0"/>
              <a:t>タスクに必要なスキル、スキルを必要な知識を選択的に習得</a:t>
            </a:r>
            <a:endParaRPr lang="en-US" altLang="ja-JP" dirty="0"/>
          </a:p>
          <a:p>
            <a:endParaRPr kumimoji="1" lang="en-US" altLang="ja-JP" dirty="0"/>
          </a:p>
          <a:p>
            <a:pPr marL="451714" indent="-451714">
              <a:buFont typeface="Arial" panose="020B0604020202020204" pitchFamily="34" charset="0"/>
              <a:buChar char="•"/>
            </a:pPr>
            <a:r>
              <a:rPr lang="ja-JP" altLang="en-US" sz="2800" dirty="0">
                <a:latin typeface="Meiryo UI" panose="020B0604030504040204" pitchFamily="50" charset="-128"/>
                <a:ea typeface="Meiryo UI" panose="020B0604030504040204" pitchFamily="50" charset="-128"/>
              </a:rPr>
              <a:t>政府標準ガイドラインに沿ったシステム開発手順と作成するドキュメント</a:t>
            </a:r>
            <a:endParaRPr lang="en-US" altLang="ja-JP" sz="2800" dirty="0">
              <a:latin typeface="Meiryo UI" panose="020B0604030504040204" pitchFamily="50" charset="-128"/>
              <a:ea typeface="Meiryo UI" panose="020B0604030504040204" pitchFamily="50" charset="-128"/>
            </a:endParaRPr>
          </a:p>
          <a:p>
            <a:pPr marL="451714" indent="-451714">
              <a:buFont typeface="Arial" panose="020B0604020202020204" pitchFamily="34" charset="0"/>
              <a:buChar char="•"/>
            </a:pPr>
            <a:r>
              <a:rPr lang="en-US" altLang="ja-JP" sz="2800" dirty="0" err="1">
                <a:latin typeface="Meiryo UI" panose="020B0604030504040204" pitchFamily="50" charset="-128"/>
                <a:ea typeface="Meiryo UI" panose="020B0604030504040204" pitchFamily="50" charset="-128"/>
              </a:rPr>
              <a:t>i</a:t>
            </a:r>
            <a:r>
              <a:rPr lang="ja-JP" altLang="en-US" sz="2800" dirty="0">
                <a:latin typeface="Meiryo UI" panose="020B0604030504040204" pitchFamily="50" charset="-128"/>
                <a:ea typeface="Meiryo UI" panose="020B0604030504040204" pitchFamily="50" charset="-128"/>
              </a:rPr>
              <a:t>コンピテンシ・ディクショナリを活用した効率的なスキル・知識の習得</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146301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u="sng" dirty="0">
                <a:latin typeface="HG丸ｺﾞｼｯｸM-PRO" panose="020F0600000000000000" pitchFamily="50" charset="-128"/>
                <a:ea typeface="HG丸ｺﾞｼｯｸM-PRO" panose="020F0600000000000000" pitchFamily="50" charset="-128"/>
              </a:rPr>
              <a:t>・ナショナルアーカイブの意義・理念の確認、認識の共有は、もう十分？</a:t>
            </a:r>
          </a:p>
          <a:p>
            <a:pPr algn="l"/>
            <a:r>
              <a:rPr lang="ja-JP" altLang="en-US" u="sng" dirty="0">
                <a:latin typeface="HG丸ｺﾞｼｯｸM-PRO" panose="020F0600000000000000" pitchFamily="50" charset="-128"/>
                <a:ea typeface="HG丸ｺﾞｼｯｸM-PRO" panose="020F0600000000000000" pitchFamily="50" charset="-128"/>
              </a:rPr>
              <a:t>・草の根的な活動による成果を踏まえて、大所高所の方針・計画に基づいて、</a:t>
            </a:r>
          </a:p>
          <a:p>
            <a:pPr algn="l"/>
            <a:r>
              <a:rPr lang="ja-JP" altLang="en-US" u="sng" dirty="0">
                <a:latin typeface="HG丸ｺﾞｼｯｸM-PRO" panose="020F0600000000000000" pitchFamily="50" charset="-128"/>
                <a:ea typeface="HG丸ｺﾞｼｯｸM-PRO" panose="020F0600000000000000" pitchFamily="50" charset="-128"/>
              </a:rPr>
              <a:t>・具体的なユーザ志向の「実用サービスの設計・構築と提供」活動へ</a:t>
            </a:r>
            <a:endParaRPr lang="en-US" altLang="ja-JP" u="sng" dirty="0">
              <a:latin typeface="HG丸ｺﾞｼｯｸM-PRO" panose="020F0600000000000000" pitchFamily="50" charset="-128"/>
              <a:ea typeface="HG丸ｺﾞｼｯｸM-PRO" panose="020F0600000000000000" pitchFamily="50" charset="-128"/>
            </a:endParaRPr>
          </a:p>
          <a:p>
            <a:pPr algn="l"/>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pPr algn="l"/>
            <a:r>
              <a:rPr lang="ja-JP" altLang="en-US" dirty="0">
                <a:latin typeface="HG丸ｺﾞｼｯｸM-PRO" panose="020F0600000000000000" pitchFamily="50" charset="-128"/>
                <a:ea typeface="HG丸ｺﾞｼｯｸM-PRO" panose="020F0600000000000000" pitchFamily="50" charset="-128"/>
              </a:rPr>
              <a:t>知識インフラとしてのデジタルアーカイブは、</a:t>
            </a:r>
            <a:endParaRPr lang="en-US" altLang="ja-JP" dirty="0">
              <a:latin typeface="HG丸ｺﾞｼｯｸM-PRO" panose="020F0600000000000000" pitchFamily="50" charset="-128"/>
              <a:ea typeface="HG丸ｺﾞｼｯｸM-PRO" panose="020F0600000000000000" pitchFamily="50" charset="-128"/>
            </a:endParaRPr>
          </a:p>
          <a:p>
            <a:pPr algn="l"/>
            <a:r>
              <a:rPr lang="ja-JP" altLang="en-US" dirty="0">
                <a:solidFill>
                  <a:srgbClr val="FF0000"/>
                </a:solidFill>
                <a:latin typeface="HG丸ｺﾞｼｯｸM-PRO" panose="020F0600000000000000" pitchFamily="50" charset="-128"/>
                <a:ea typeface="HG丸ｺﾞｼｯｸM-PRO" panose="020F0600000000000000" pitchFamily="50" charset="-128"/>
              </a:rPr>
              <a:t>「社会・経済的な価値を創出」を目指して、様々な分野のあらゆる記録を情報として集約、相互に関連付けて知識化し、将来にわたって利用を保証。</a:t>
            </a:r>
            <a:endParaRPr lang="en-US" altLang="ja-JP" dirty="0">
              <a:solidFill>
                <a:srgbClr val="FF0000"/>
              </a:solidFill>
              <a:latin typeface="HG丸ｺﾞｼｯｸM-PRO" panose="020F0600000000000000" pitchFamily="50" charset="-128"/>
              <a:ea typeface="HG丸ｺﾞｼｯｸM-PRO" panose="020F0600000000000000" pitchFamily="50" charset="-128"/>
            </a:endParaRPr>
          </a:p>
          <a:p>
            <a:pPr algn="l"/>
            <a:r>
              <a:rPr lang="ja-JP" altLang="en-US" dirty="0">
                <a:solidFill>
                  <a:srgbClr val="FF0000"/>
                </a:solidFill>
                <a:latin typeface="HG丸ｺﾞｼｯｸM-PRO" panose="020F0600000000000000" pitchFamily="50" charset="-128"/>
                <a:ea typeface="HG丸ｺﾞｼｯｸM-PRO" panose="020F0600000000000000" pitchFamily="50" charset="-128"/>
              </a:rPr>
              <a:t>「新たな知識の創造と還流」の仕組みを構築する</a:t>
            </a:r>
          </a:p>
          <a:p>
            <a:pPr>
              <a:defRPr/>
            </a:pPr>
            <a:r>
              <a:rPr lang="ja-JP" altLang="en-US" dirty="0">
                <a:solidFill>
                  <a:schemeClr val="accent5">
                    <a:lumMod val="50000"/>
                  </a:schemeClr>
                </a:solidFill>
                <a:latin typeface="HG丸ｺﾞｼｯｸM-PRO" panose="020F0600000000000000" pitchFamily="50" charset="-128"/>
                <a:ea typeface="HG丸ｺﾞｼｯｸM-PRO" panose="020F0600000000000000" pitchFamily="50" charset="-128"/>
              </a:rPr>
              <a:t>図書館は、</a:t>
            </a:r>
            <a:endParaRPr lang="en-US" altLang="ja-JP" dirty="0">
              <a:solidFill>
                <a:schemeClr val="accent5">
                  <a:lumMod val="50000"/>
                </a:schemeClr>
              </a:solidFill>
              <a:latin typeface="HG丸ｺﾞｼｯｸM-PRO" panose="020F0600000000000000" pitchFamily="50" charset="-128"/>
              <a:ea typeface="HG丸ｺﾞｼｯｸM-PRO" panose="020F0600000000000000" pitchFamily="50" charset="-128"/>
            </a:endParaRPr>
          </a:p>
          <a:p>
            <a:pPr>
              <a:defRPr/>
            </a:pPr>
            <a:r>
              <a:rPr lang="ja-JP" altLang="en-US" dirty="0">
                <a:solidFill>
                  <a:schemeClr val="accent5">
                    <a:lumMod val="50000"/>
                  </a:schemeClr>
                </a:solidFill>
                <a:latin typeface="HG丸ｺﾞｼｯｸM-PRO" panose="020F0600000000000000" pitchFamily="50" charset="-128"/>
                <a:ea typeface="HG丸ｺﾞｼｯｸM-PRO" panose="020F0600000000000000" pitchFamily="50" charset="-128"/>
              </a:rPr>
              <a:t>文化的資産をあらゆる人々が将来にわたり享受、活用できるようにし、人々の創造的な活動に貢献する</a:t>
            </a:r>
            <a:endParaRPr lang="en-US" altLang="ja-JP" dirty="0">
              <a:solidFill>
                <a:schemeClr val="accent5">
                  <a:lumMod val="50000"/>
                </a:schemeClr>
              </a:solidFill>
              <a:latin typeface="HG丸ｺﾞｼｯｸM-PRO" panose="020F0600000000000000" pitchFamily="50" charset="-128"/>
              <a:ea typeface="HG丸ｺﾞｼｯｸM-PRO" panose="020F0600000000000000" pitchFamily="50" charset="-128"/>
            </a:endParaRPr>
          </a:p>
          <a:p>
            <a:pPr>
              <a:spcBef>
                <a:spcPct val="0"/>
              </a:spcBef>
            </a:pP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t>■今まで</a:t>
            </a:r>
            <a:endParaRPr kumimoji="1" lang="en-US" altLang="ja-JP" dirty="0"/>
          </a:p>
          <a:p>
            <a:r>
              <a:rPr kumimoji="1" lang="ja-JP" altLang="en-US" dirty="0"/>
              <a:t>「電子図書館構想」（</a:t>
            </a:r>
            <a:r>
              <a:rPr kumimoji="1" lang="en-US" altLang="ja-JP" dirty="0"/>
              <a:t>1998</a:t>
            </a:r>
            <a:r>
              <a:rPr kumimoji="1" lang="ja-JP" altLang="en-US" dirty="0"/>
              <a:t>年）の実現を目指してきた</a:t>
            </a:r>
          </a:p>
          <a:p>
            <a:r>
              <a:rPr kumimoji="1" lang="ja-JP" altLang="en-US" dirty="0"/>
              <a:t>電子図書館としての知識・情報・文化の新しい基盤を含めて、図書館の枠を越えた基盤作りが、「知識インフラ」</a:t>
            </a:r>
          </a:p>
          <a:p>
            <a:r>
              <a:rPr kumimoji="1" lang="ja-JP" altLang="en-US" dirty="0"/>
              <a:t>具体的な実施の柱立てをしたのが「中期計画」（</a:t>
            </a:r>
            <a:r>
              <a:rPr kumimoji="1" lang="en-US" altLang="ja-JP" dirty="0"/>
              <a:t>2004</a:t>
            </a:r>
            <a:r>
              <a:rPr kumimoji="1" lang="ja-JP" altLang="en-US" dirty="0"/>
              <a:t>年）</a:t>
            </a:r>
          </a:p>
          <a:p>
            <a:r>
              <a:rPr kumimoji="1" lang="ja-JP" altLang="en-US" dirty="0"/>
              <a:t>・デジタルアーカイブ構築</a:t>
            </a:r>
            <a:endParaRPr kumimoji="1" lang="en-US" altLang="ja-JP" dirty="0"/>
          </a:p>
          <a:p>
            <a:r>
              <a:rPr kumimoji="1" lang="ja-JP" altLang="en-US" dirty="0"/>
              <a:t>・情報に関する情報の充実</a:t>
            </a:r>
          </a:p>
          <a:p>
            <a:r>
              <a:rPr kumimoji="1" lang="ja-JP" altLang="en-US" dirty="0"/>
              <a:t>・デジタルアーカイブポータルの構築</a:t>
            </a:r>
          </a:p>
          <a:p>
            <a:r>
              <a:rPr kumimoji="1" lang="ja-JP" altLang="en-US" dirty="0"/>
              <a:t>デジタルアーカイブとデジタルアーカイブポータルの発展形が知識インフラ</a:t>
            </a:r>
            <a:endParaRPr kumimoji="1" lang="en-US" altLang="ja-JP" dirty="0"/>
          </a:p>
          <a:p>
            <a:r>
              <a:rPr kumimoji="1" lang="ja-JP" altLang="en-US" dirty="0"/>
              <a:t>分野を限定した知識インフラの実現形の１つが「ひなぎく」</a:t>
            </a:r>
          </a:p>
          <a:p>
            <a:r>
              <a:rPr kumimoji="1" lang="ja-JP" altLang="en-US" dirty="0"/>
              <a:t>知識インフラ構築の実現形が、「文化資源のナショナルアーカイブ」</a:t>
            </a:r>
          </a:p>
          <a:p>
            <a:r>
              <a:rPr kumimoji="1" lang="en-US" altLang="ja-JP" dirty="0"/>
              <a:t>1990</a:t>
            </a:r>
            <a:r>
              <a:rPr kumimoji="1" lang="ja-JP" altLang="en-US" dirty="0"/>
              <a:t>年代から目指す方向性は明確であり、構想レベルの議論の結論は変わらない</a:t>
            </a:r>
          </a:p>
          <a:p>
            <a:r>
              <a:rPr kumimoji="1" lang="ja-JP" altLang="en-US" dirty="0"/>
              <a:t>今は、社会や技術の進展に合わせて、実現レベルを高めるための具体的なアクションにブレークダウンしていく時。</a:t>
            </a:r>
          </a:p>
          <a:p>
            <a:r>
              <a:rPr kumimoji="1" lang="ja-JP" altLang="en-US" dirty="0"/>
              <a:t>やれるところからやるアクションは、既に様々な形で進められてきた。これからは、司令塔の役を果たす機関が、全体での方向性を踏まえてコーディネートし、優先的に実施すべきことを、具体的な実施に持っていくこと</a:t>
            </a:r>
            <a:endParaRPr kumimoji="1" lang="en-US" altLang="ja-JP" dirty="0"/>
          </a:p>
          <a:p>
            <a:r>
              <a:rPr kumimoji="1" lang="ja-JP" altLang="en-US" dirty="0"/>
              <a:t>■今後</a:t>
            </a:r>
            <a:endParaRPr kumimoji="1" lang="en-US" altLang="ja-JP" dirty="0"/>
          </a:p>
          <a:p>
            <a:r>
              <a:rPr kumimoji="1" lang="ja-JP" altLang="en-US" dirty="0"/>
              <a:t>図書館は、利用者の情報入手手段の１つ。図書館単独でできる情報の関連付けは、全体のごくわずか。</a:t>
            </a:r>
          </a:p>
          <a:p>
            <a:r>
              <a:rPr kumimoji="1" lang="ja-JP" altLang="en-US" dirty="0"/>
              <a:t>図書館も、利用者からみて情報入手手段の１つとして、デジタルトランスフォーメーションの時流に同期していかないと、旧来型の図書館利用者から、新たな利用者への拡大は望めない。</a:t>
            </a:r>
            <a:endParaRPr kumimoji="1" lang="en-US" altLang="ja-JP" dirty="0"/>
          </a:p>
          <a:p>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t>■関係する人に向けて</a:t>
            </a:r>
            <a:endParaRPr kumimoji="1" lang="en-US" altLang="ja-JP" dirty="0"/>
          </a:p>
          <a:p>
            <a:r>
              <a:rPr kumimoji="1" lang="ja-JP" altLang="en-US" dirty="0"/>
              <a:t>●</a:t>
            </a:r>
            <a:r>
              <a:rPr kumimoji="1" lang="ja-JP" altLang="en-US" u="sng" dirty="0"/>
              <a:t>夢を実現させる強い意志</a:t>
            </a:r>
          </a:p>
          <a:p>
            <a:r>
              <a:rPr kumimoji="1" lang="ja-JP" altLang="en-US" dirty="0"/>
              <a:t>・このような活動を推進させるためには、従前の事業にとらわれずに、将来への夢を持って、その夢を実現させる強い意志を持った若い人の力が必要です。</a:t>
            </a:r>
          </a:p>
          <a:p>
            <a:r>
              <a:rPr kumimoji="1" lang="ja-JP" altLang="en-US" dirty="0"/>
              <a:t>●</a:t>
            </a:r>
            <a:r>
              <a:rPr kumimoji="1" lang="en-US" altLang="ja-JP" u="sng" dirty="0"/>
              <a:t>10</a:t>
            </a:r>
            <a:r>
              <a:rPr kumimoji="1" lang="ja-JP" altLang="en-US" u="sng" dirty="0"/>
              <a:t>年後、</a:t>
            </a:r>
            <a:r>
              <a:rPr kumimoji="1" lang="en-US" altLang="ja-JP" u="sng" dirty="0"/>
              <a:t>20</a:t>
            </a:r>
            <a:r>
              <a:rPr kumimoji="1" lang="ja-JP" altLang="en-US" u="sng" dirty="0"/>
              <a:t>年後の社会を見据えて</a:t>
            </a:r>
          </a:p>
          <a:p>
            <a:r>
              <a:rPr kumimoji="1" lang="ja-JP" altLang="en-US" dirty="0"/>
              <a:t>・</a:t>
            </a:r>
            <a:r>
              <a:rPr kumimoji="1" lang="en-US" altLang="ja-JP" dirty="0"/>
              <a:t>10</a:t>
            </a:r>
            <a:r>
              <a:rPr kumimoji="1" lang="ja-JP" altLang="en-US" dirty="0"/>
              <a:t>年後、</a:t>
            </a:r>
            <a:r>
              <a:rPr kumimoji="1" lang="en-US" altLang="ja-JP" dirty="0"/>
              <a:t>20</a:t>
            </a:r>
            <a:r>
              <a:rPr kumimoji="1" lang="ja-JP" altLang="en-US" dirty="0"/>
              <a:t>年後をイメージして、それを実現するために自分は何をすればいいかを考え、それを実践してほしい。</a:t>
            </a:r>
          </a:p>
          <a:p>
            <a:r>
              <a:rPr kumimoji="1" lang="ja-JP" altLang="en-US" dirty="0"/>
              <a:t>・個人として、組織として、世の中に貢献。組織としての責任と義務を果たして、存立し続けられるように。</a:t>
            </a:r>
          </a:p>
          <a:p>
            <a:r>
              <a:rPr kumimoji="1" lang="ja-JP" altLang="en-US" dirty="0"/>
              <a:t>・理想と現実のギャップがあった場合は、理想を追求してほしい</a:t>
            </a:r>
            <a:endParaRPr kumimoji="1" lang="en-US" altLang="ja-JP" dirty="0"/>
          </a:p>
          <a:p>
            <a:r>
              <a:rPr lang="ja-JP" altLang="en-US" dirty="0">
                <a:latin typeface="HG丸ｺﾞｼｯｸM-PRO" panose="020F0600000000000000" pitchFamily="50" charset="-128"/>
                <a:ea typeface="HG丸ｺﾞｼｯｸM-PRO" panose="020F0600000000000000" pitchFamily="50" charset="-128"/>
              </a:rPr>
              <a:t>　</a:t>
            </a:r>
            <a:endParaRPr lang="en-US" altLang="ja-JP"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39</a:t>
            </a:fld>
            <a:endParaRPr kumimoji="1" lang="ja-JP" altLang="en-US"/>
          </a:p>
        </p:txBody>
      </p:sp>
    </p:spTree>
    <p:extLst>
      <p:ext uri="{BB962C8B-B14F-4D97-AF65-F5344CB8AC3E}">
        <p14:creationId xmlns:p14="http://schemas.microsoft.com/office/powerpoint/2010/main" val="2912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政府標準ガイドラインは概要編、実務者手引書等で構成される</a:t>
            </a:r>
            <a:endParaRPr kumimoji="1" lang="en-US" altLang="ja-JP" dirty="0"/>
          </a:p>
          <a:p>
            <a:r>
              <a:rPr kumimoji="1" lang="ja-JP" altLang="en-US" dirty="0"/>
              <a:t>・組織としての事業計画に基づいた、業務・サービスの企画段階から、運用・保守、その後のシステム監査までのタスクと、その各工程でのドキュメントを抜き出したもの</a:t>
            </a:r>
            <a:endParaRPr kumimoji="1" lang="en-US" altLang="ja-JP" dirty="0"/>
          </a:p>
          <a:p>
            <a:r>
              <a:rPr kumimoji="1" lang="ja-JP" altLang="en-US" dirty="0"/>
              <a:t>・全体の流れを掴むために提示</a:t>
            </a:r>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18633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eiryo UI" panose="020B0604030504040204" pitchFamily="50" charset="-128"/>
                <a:ea typeface="Meiryo UI" panose="020B0604030504040204" pitchFamily="50" charset="-128"/>
              </a:rPr>
              <a:t>■基本は、一般競争入札（最低価格落札方式）</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・仕様書の解釈により、実施内容にブレがでない詳細な仕様提示が必要</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・予定価格の妥当性の評価は必要だが、業者見積もりの妥当性は評価する能力は求められない</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■一般競争入札（総合評価落札方式）</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・提案者の創意工夫の余地を残し、提案内容の優劣を技術点で評価する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■企画競争</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・具体的な実装方式を特定せず、提案者の創意工夫の内容の優劣で評価する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・業者を選定後は、随意契約として扱われる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■随意契約</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・業者の言いなりにならないようにすることが肝要</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実施内容と業者見積もり額の妥当性を精緻に評価する能力が必要</a:t>
            </a:r>
            <a:endParaRPr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12570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3427">
              <a:defRPr/>
            </a:pPr>
            <a:r>
              <a:rPr lang="ja-JP" altLang="en-US" dirty="0">
                <a:latin typeface="Meiryo UI" panose="020B0604030504040204" pitchFamily="50" charset="-128"/>
                <a:ea typeface="Meiryo UI" panose="020B0604030504040204" pitchFamily="50" charset="-128"/>
              </a:rPr>
              <a:t>提案依頼書（</a:t>
            </a:r>
            <a:r>
              <a:rPr lang="en-US" altLang="ja-JP" dirty="0">
                <a:latin typeface="Meiryo UI" panose="020B0604030504040204" pitchFamily="50" charset="-128"/>
                <a:ea typeface="Meiryo UI" panose="020B0604030504040204" pitchFamily="50" charset="-128"/>
              </a:rPr>
              <a:t>RFP</a:t>
            </a:r>
            <a:r>
              <a:rPr lang="ja-JP" altLang="en-US" dirty="0">
                <a:latin typeface="Meiryo UI" panose="020B0604030504040204" pitchFamily="50" charset="-128"/>
                <a:ea typeface="Meiryo UI" panose="020B0604030504040204" pitchFamily="50" charset="-128"/>
              </a:rPr>
              <a:t>）は、</a:t>
            </a:r>
            <a:r>
              <a:rPr kumimoji="1" lang="ja-JP" altLang="en-US" dirty="0"/>
              <a:t>調達方式に寄らず作成する必要が</a:t>
            </a:r>
            <a:r>
              <a:rPr lang="ja-JP" altLang="en-US" dirty="0">
                <a:latin typeface="Meiryo UI" panose="020B0604030504040204" pitchFamily="50" charset="-128"/>
                <a:ea typeface="Meiryo UI" panose="020B0604030504040204" pitchFamily="50" charset="-128"/>
              </a:rPr>
              <a:t>ある</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一般競争入札（最低価格落札方式）が最も、より精緻な要件定義能力が求められる</a:t>
            </a:r>
          </a:p>
          <a:p>
            <a:pPr defTabSz="903427">
              <a:defRPr/>
            </a:pPr>
            <a:r>
              <a:rPr lang="ja-JP" altLang="en-US" dirty="0">
                <a:latin typeface="Meiryo UI" panose="020B0604030504040204" pitchFamily="50" charset="-128"/>
                <a:ea typeface="Meiryo UI" panose="020B0604030504040204" pitchFamily="50" charset="-128"/>
              </a:rPr>
              <a:t>随意契約は、</a:t>
            </a:r>
            <a:r>
              <a:rPr kumimoji="1" lang="ja-JP" altLang="en-US" dirty="0"/>
              <a:t>より精緻な実施内容・見積価格評価能力が求められる</a:t>
            </a:r>
          </a:p>
          <a:p>
            <a:pPr defTabSz="903427">
              <a:defRPr/>
            </a:pPr>
            <a:endParaRPr lang="en-US" altLang="ja-JP" dirty="0">
              <a:latin typeface="Meiryo UI" panose="020B0604030504040204" pitchFamily="50" charset="-128"/>
              <a:ea typeface="Meiryo UI" panose="020B0604030504040204" pitchFamily="50" charset="-128"/>
            </a:endParaRPr>
          </a:p>
          <a:p>
            <a:pPr defTabSz="903427">
              <a:defRPr/>
            </a:pPr>
            <a:endParaRPr lang="en-US" altLang="ja-JP" dirty="0">
              <a:latin typeface="Meiryo UI" panose="020B0604030504040204" pitchFamily="50" charset="-128"/>
              <a:ea typeface="Meiryo UI" panose="020B0604030504040204" pitchFamily="50" charset="-128"/>
            </a:endParaRPr>
          </a:p>
          <a:p>
            <a:pPr algn="l"/>
            <a:endParaRPr lang="en-US" altLang="ja-JP" dirty="0">
              <a:latin typeface="Meiryo UI" panose="020B0604030504040204" pitchFamily="50" charset="-128"/>
              <a:ea typeface="Meiryo UI" panose="020B0604030504040204" pitchFamily="50" charset="-128"/>
            </a:endParaRP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397160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3427">
              <a:defRPr/>
            </a:pPr>
            <a:r>
              <a:rPr lang="ja-JP" altLang="en-US" dirty="0">
                <a:latin typeface="Meiryo UI" panose="020B0604030504040204" pitchFamily="50" charset="-128"/>
                <a:ea typeface="Meiryo UI" panose="020B0604030504040204" pitchFamily="50" charset="-128"/>
              </a:rPr>
              <a:t>・業務要件書は、要件定義書に含まれる</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・要件定義書は、調達仕様書に含まれる</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・調達仕様書は、提案依頼書に含まれる</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工程ごとに様々な仕様書類を作成することになるが、そのもとは、事業計画であり、個別のプロジェクト計画から作成され、それぞれが引用されていく</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・つまり、作業が進んだ段階で計画が変更になれば、プロジェクト計画書にフィードバックする</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必要がある</a:t>
            </a:r>
            <a:endParaRPr lang="en-US" altLang="ja-JP" dirty="0">
              <a:latin typeface="Meiryo UI" panose="020B0604030504040204" pitchFamily="50" charset="-128"/>
              <a:ea typeface="Meiryo UI" panose="020B0604030504040204" pitchFamily="50" charset="-128"/>
            </a:endParaRPr>
          </a:p>
          <a:p>
            <a:pPr defTabSz="903427">
              <a:defRPr/>
            </a:pPr>
            <a:endParaRPr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5218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3427">
              <a:defRPr/>
            </a:pPr>
            <a:r>
              <a:rPr kumimoji="1" lang="ja-JP" altLang="en-US" dirty="0"/>
              <a:t>各種ドキュメントに記載されるべき項目列挙したもの</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9410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要件定義書記載項目（全体）</a:t>
            </a:r>
            <a:endParaRPr lang="en-US" altLang="ja-JP" dirty="0"/>
          </a:p>
          <a:p>
            <a:r>
              <a:rPr kumimoji="1" lang="ja-JP" altLang="en-US" dirty="0"/>
              <a:t>開発したい内容の仕様は、機能要件で記載される</a:t>
            </a:r>
            <a:endParaRPr kumimoji="1" lang="en-US" altLang="ja-JP" dirty="0"/>
          </a:p>
          <a:p>
            <a:r>
              <a:rPr kumimoji="1" lang="ja-JP" altLang="en-US" dirty="0"/>
              <a:t>しかし、機能ではなく、性能その他、ここに列挙したような事項も明確にしていく必要がある</a:t>
            </a:r>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7223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212437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097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918202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882948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719817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552803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074391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99529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562683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764649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334904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115831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25751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475498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17804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899395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889818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00638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2019/7/9</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11509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2019/7/9</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2"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91" r:id="rId28"/>
    <p:sldLayoutId id="2147483692" r:id="rId29"/>
    <p:sldLayoutId id="2147483693" r:id="rId30"/>
  </p:sldLayoutIdLst>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12304;&#20998;&#20874;&#12305;WORD/&#12304;&#26368;&#26032;&#29256;&#12305;&#12304;&#25991;&#26360;&#12305;&#25919;&#24220;&#24773;&#22577;&#12471;&#12473;&#12486;&#12512;&#12398;&#25972;&#20633;&#21450;&#12403;&#31649;&#29702;&#12395;&#38306;&#12377;&#12427;&#27161;&#28310;&#12460;&#12452;&#12489;&#12521;&#12452;&#12531;&#12304;&#26412;&#25991;&#35201;&#32004;&#12305;.docx"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www.xmind.net/m/aFrJ"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soumu.go.jp/main_sosiki/gyoukan/kanri/infosystem-guid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ipa.go.jp/jinzai/hrd/i_competency_dictionary/download.html" TargetMode="External"/><Relationship Id="rId4" Type="http://schemas.openxmlformats.org/officeDocument/2006/relationships/hyperlink" Target="https://www.ipa.go.jp/jinzai/hrd/i_competency_dictionary/icd.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12304;&#20998;&#20874;&#12305;WORD/&#12304;&#26368;&#26032;&#29256;&#12305;&#12304;&#25991;&#26360;&#12305;05-01&#25919;&#24220;&#24773;&#22577;&#12471;&#12473;&#12486;&#12512;&#12398;&#25972;&#20633;&#21450;&#12403;&#31649;&#29702;&#12395;&#38306;&#12377;&#12427;&#27161;&#28310;&#12460;&#12452;&#12489;&#12521;&#12452;&#12531;&#12304;&#26412;&#25991;&#35201;&#32004;&#12305;.docx"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181697"/>
          </a:xfrm>
        </p:spPr>
        <p:style>
          <a:lnRef idx="1">
            <a:schemeClr val="dk1"/>
          </a:lnRef>
          <a:fillRef idx="3">
            <a:schemeClr val="dk1"/>
          </a:fillRef>
          <a:effectRef idx="2">
            <a:schemeClr val="dk1"/>
          </a:effectRef>
          <a:fontRef idx="minor">
            <a:schemeClr val="lt1"/>
          </a:fontRef>
        </p:style>
        <p:txBody>
          <a:bodyPr>
            <a:normAutofit/>
          </a:bodyPr>
          <a:lstStyle/>
          <a:p>
            <a:r>
              <a:rPr lang="ja-JP" altLang="en-US" sz="4000" dirty="0"/>
              <a:t>図書館情報学研究</a:t>
            </a:r>
            <a:br>
              <a:rPr lang="ja-JP" altLang="en-US" sz="4000" dirty="0"/>
            </a:br>
            <a:r>
              <a:rPr lang="en-US" altLang="ja-JP" sz="4000" dirty="0"/>
              <a:t>(</a:t>
            </a:r>
            <a:r>
              <a:rPr lang="ja-JP" altLang="en-US" sz="4000" dirty="0"/>
              <a:t>図書館システム・オープンデータ</a:t>
            </a:r>
            <a:r>
              <a:rPr lang="en-US" altLang="ja-JP" sz="4000" dirty="0"/>
              <a:t>)</a:t>
            </a:r>
            <a:br>
              <a:rPr lang="en-US" altLang="ja-JP" sz="4000" dirty="0"/>
            </a:br>
            <a:r>
              <a:rPr lang="en-US" altLang="ja-JP" sz="4000" dirty="0" smtClean="0"/>
              <a:t>【</a:t>
            </a:r>
            <a:r>
              <a:rPr lang="ja-JP" altLang="en-US" sz="4000" dirty="0" smtClean="0"/>
              <a:t>調達関連抜粋版</a:t>
            </a:r>
            <a:r>
              <a:rPr lang="en-US" altLang="ja-JP" sz="4000" dirty="0"/>
              <a:t>】</a:t>
            </a:r>
            <a:r>
              <a:rPr lang="ja-JP" altLang="en-US" sz="4000" dirty="0"/>
              <a:t>　</a:t>
            </a:r>
            <a:r>
              <a:rPr lang="ja-JP" altLang="en-US" dirty="0"/>
              <a:t>　</a:t>
            </a:r>
            <a:endParaRPr kumimoji="1" lang="ja-JP" altLang="en-US" dirty="0"/>
          </a:p>
        </p:txBody>
      </p:sp>
      <p:sp>
        <p:nvSpPr>
          <p:cNvPr id="4" name="Text Box 5"/>
          <p:cNvSpPr txBox="1">
            <a:spLocks noChangeArrowheads="1"/>
          </p:cNvSpPr>
          <p:nvPr/>
        </p:nvSpPr>
        <p:spPr bwMode="auto">
          <a:xfrm>
            <a:off x="8600661" y="404812"/>
            <a:ext cx="2829339" cy="954107"/>
          </a:xfrm>
          <a:prstGeom prst="rect">
            <a:avLst/>
          </a:prstGeom>
          <a:noFill/>
          <a:ln w="9525">
            <a:noFill/>
            <a:miter lim="800000"/>
            <a:headEnd/>
            <a:tailEnd/>
          </a:ln>
        </p:spPr>
        <p:txBody>
          <a:bodyPr wrap="square">
            <a:spAutoFit/>
          </a:bodyPr>
          <a:lstStyle/>
          <a:p>
            <a:pPr algn="r"/>
            <a:r>
              <a:rPr lang="en-US" altLang="ja-JP" sz="1400" dirty="0" smtClean="0">
                <a:latin typeface="HG丸ｺﾞｼｯｸM-PRO" pitchFamily="50" charset="-128"/>
                <a:ea typeface="HG丸ｺﾞｼｯｸM-PRO" pitchFamily="50" charset="-128"/>
              </a:rPr>
              <a:t>2019</a:t>
            </a:r>
            <a:r>
              <a:rPr lang="ja-JP" altLang="en-US" sz="1400" dirty="0" smtClean="0">
                <a:latin typeface="HG丸ｺﾞｼｯｸM-PRO" pitchFamily="50" charset="-128"/>
                <a:ea typeface="HG丸ｺﾞｼｯｸM-PRO" pitchFamily="50" charset="-128"/>
              </a:rPr>
              <a:t>年</a:t>
            </a:r>
            <a:r>
              <a:rPr lang="en-US" altLang="ja-JP" sz="1400" dirty="0" smtClean="0">
                <a:latin typeface="HG丸ｺﾞｼｯｸM-PRO" pitchFamily="50" charset="-128"/>
                <a:ea typeface="HG丸ｺﾞｼｯｸM-PRO" pitchFamily="50" charset="-128"/>
              </a:rPr>
              <a:t>7</a:t>
            </a:r>
            <a:r>
              <a:rPr lang="ja-JP" altLang="en-US" sz="1400" dirty="0" smtClean="0">
                <a:latin typeface="HG丸ｺﾞｼｯｸM-PRO" pitchFamily="50" charset="-128"/>
                <a:ea typeface="HG丸ｺﾞｼｯｸM-PRO" pitchFamily="50" charset="-128"/>
              </a:rPr>
              <a:t>月</a:t>
            </a:r>
            <a:r>
              <a:rPr lang="en-US" altLang="ja-JP" sz="1400" dirty="0">
                <a:latin typeface="HG丸ｺﾞｼｯｸM-PRO" pitchFamily="50" charset="-128"/>
                <a:ea typeface="HG丸ｺﾞｼｯｸM-PRO" pitchFamily="50" charset="-128"/>
              </a:rPr>
              <a:t>9</a:t>
            </a:r>
            <a:r>
              <a:rPr lang="ja-JP" altLang="en-US" sz="1400" dirty="0" smtClean="0">
                <a:latin typeface="HG丸ｺﾞｼｯｸM-PRO" pitchFamily="50" charset="-128"/>
                <a:ea typeface="HG丸ｺﾞｼｯｸM-PRO" pitchFamily="50" charset="-128"/>
              </a:rPr>
              <a:t>日調達関連抜粋</a:t>
            </a:r>
            <a:endParaRPr lang="en-US" altLang="ja-JP" sz="1400" dirty="0" smtClean="0">
              <a:latin typeface="HG丸ｺﾞｼｯｸM-PRO" pitchFamily="50" charset="-128"/>
              <a:ea typeface="HG丸ｺﾞｼｯｸM-PRO" pitchFamily="50" charset="-128"/>
            </a:endParaRPr>
          </a:p>
          <a:p>
            <a:pPr algn="r"/>
            <a:r>
              <a:rPr lang="en-US" altLang="ja-JP" sz="1400" dirty="0" smtClean="0">
                <a:latin typeface="HG丸ｺﾞｼｯｸM-PRO" pitchFamily="50" charset="-128"/>
                <a:ea typeface="HG丸ｺﾞｼｯｸM-PRO" pitchFamily="50" charset="-128"/>
              </a:rPr>
              <a:t>2019</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4</a:t>
            </a:r>
            <a:r>
              <a:rPr lang="ja-JP" altLang="en-US" sz="1400" dirty="0">
                <a:latin typeface="HG丸ｺﾞｼｯｸM-PRO" pitchFamily="50" charset="-128"/>
                <a:ea typeface="HG丸ｺﾞｼｯｸM-PRO" pitchFamily="50" charset="-128"/>
              </a:rPr>
              <a:t>月</a:t>
            </a:r>
            <a:r>
              <a:rPr lang="en-US" altLang="ja-JP" sz="1400" dirty="0">
                <a:latin typeface="HG丸ｺﾞｼｯｸM-PRO" pitchFamily="50" charset="-128"/>
                <a:ea typeface="HG丸ｺﾞｼｯｸM-PRO" pitchFamily="50" charset="-128"/>
              </a:rPr>
              <a:t>12</a:t>
            </a:r>
            <a:r>
              <a:rPr lang="ja-JP" altLang="en-US" sz="1400" dirty="0">
                <a:latin typeface="HG丸ｺﾞｼｯｸM-PRO" pitchFamily="50" charset="-128"/>
                <a:ea typeface="HG丸ｺﾞｼｯｸM-PRO" pitchFamily="50" charset="-128"/>
              </a:rPr>
              <a:t>日一部改訂</a:t>
            </a:r>
            <a:endParaRPr lang="en-US" altLang="ja-JP" sz="1400" dirty="0">
              <a:latin typeface="HG丸ｺﾞｼｯｸM-PRO" pitchFamily="50" charset="-128"/>
              <a:ea typeface="HG丸ｺﾞｼｯｸM-PRO" pitchFamily="50" charset="-128"/>
            </a:endParaRPr>
          </a:p>
          <a:p>
            <a:pPr algn="r"/>
            <a:r>
              <a:rPr lang="en-US" altLang="ja-JP" sz="1400" dirty="0">
                <a:latin typeface="HG丸ｺﾞｼｯｸM-PRO" pitchFamily="50" charset="-128"/>
                <a:ea typeface="HG丸ｺﾞｼｯｸM-PRO" pitchFamily="50" charset="-128"/>
              </a:rPr>
              <a:t>2018</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4</a:t>
            </a:r>
            <a:r>
              <a:rPr lang="ja-JP" altLang="en-US" sz="1400" dirty="0">
                <a:latin typeface="HG丸ｺﾞｼｯｸM-PRO" pitchFamily="50" charset="-128"/>
                <a:ea typeface="HG丸ｺﾞｼｯｸM-PRO" pitchFamily="50" charset="-128"/>
              </a:rPr>
              <a:t>月</a:t>
            </a:r>
            <a:r>
              <a:rPr lang="en-US" altLang="ja-JP" sz="1400" dirty="0">
                <a:latin typeface="HG丸ｺﾞｼｯｸM-PRO" pitchFamily="50" charset="-128"/>
                <a:ea typeface="HG丸ｺﾞｼｯｸM-PRO" pitchFamily="50" charset="-128"/>
              </a:rPr>
              <a:t>2</a:t>
            </a:r>
            <a:r>
              <a:rPr lang="ja-JP" altLang="en-US" sz="1400" dirty="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a:p>
            <a:pPr algn="r"/>
            <a:r>
              <a:rPr lang="en-US" altLang="ja-JP" sz="1400" dirty="0">
                <a:latin typeface="HG丸ｺﾞｼｯｸM-PRO" pitchFamily="50" charset="-128"/>
                <a:ea typeface="HG丸ｺﾞｼｯｸM-PRO" pitchFamily="50" charset="-128"/>
              </a:rPr>
              <a:t>2017</a:t>
            </a:r>
            <a:r>
              <a:rPr lang="ja-JP" altLang="en-US" sz="1400" dirty="0">
                <a:latin typeface="HG丸ｺﾞｼｯｸM-PRO" pitchFamily="50" charset="-128"/>
                <a:ea typeface="HG丸ｺﾞｼｯｸM-PRO" pitchFamily="50" charset="-128"/>
              </a:rPr>
              <a:t>年</a:t>
            </a:r>
            <a:r>
              <a:rPr lang="en-US" altLang="ja-JP" sz="1400" dirty="0">
                <a:latin typeface="HG丸ｺﾞｼｯｸM-PRO" pitchFamily="50" charset="-128"/>
                <a:ea typeface="HG丸ｺﾞｼｯｸM-PRO" pitchFamily="50" charset="-128"/>
              </a:rPr>
              <a:t>7</a:t>
            </a:r>
            <a:r>
              <a:rPr lang="ja-JP" altLang="en-US" sz="1400" dirty="0">
                <a:latin typeface="HG丸ｺﾞｼｯｸM-PRO" pitchFamily="50" charset="-128"/>
                <a:ea typeface="HG丸ｺﾞｼｯｸM-PRO" pitchFamily="50" charset="-128"/>
              </a:rPr>
              <a:t>月</a:t>
            </a:r>
            <a:r>
              <a:rPr lang="en-US" altLang="ja-JP" sz="1400" dirty="0">
                <a:latin typeface="HG丸ｺﾞｼｯｸM-PRO" pitchFamily="50" charset="-128"/>
                <a:ea typeface="HG丸ｺﾞｼｯｸM-PRO" pitchFamily="50" charset="-128"/>
              </a:rPr>
              <a:t>1</a:t>
            </a:r>
            <a:r>
              <a:rPr lang="ja-JP" altLang="en-US" sz="1400" dirty="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62500" lnSpcReduction="20000"/>
          </a:bodyPr>
          <a:lstStyle/>
          <a:p>
            <a:r>
              <a:rPr lang="ja-JP" altLang="en-US" dirty="0">
                <a:solidFill>
                  <a:schemeClr val="tx1"/>
                </a:solidFill>
              </a:rPr>
              <a:t>　同志社大学大学院総合政策科学研究科</a:t>
            </a:r>
            <a:endParaRPr lang="en-US" altLang="ja-JP" dirty="0">
              <a:solidFill>
                <a:schemeClr val="tx1"/>
              </a:solidFill>
            </a:endParaRPr>
          </a:p>
          <a:p>
            <a:r>
              <a:rPr lang="ja-JP" altLang="en-US" dirty="0">
                <a:solidFill>
                  <a:schemeClr val="tx1"/>
                </a:solidFill>
              </a:rPr>
              <a:t>嘱託講師　中山正樹</a:t>
            </a:r>
          </a:p>
        </p:txBody>
      </p:sp>
    </p:spTree>
    <p:extLst>
      <p:ext uri="{BB962C8B-B14F-4D97-AF65-F5344CB8AC3E}">
        <p14:creationId xmlns:p14="http://schemas.microsoft.com/office/powerpoint/2010/main" val="2101191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外部委託に必要なドキュメントと手続き</a:t>
            </a:r>
            <a:r>
              <a:rPr lang="ja-JP" altLang="en-US" sz="4000" dirty="0"/>
              <a:t>（一般競争入札）</a:t>
            </a:r>
            <a:endParaRPr kumimoji="1" lang="ja-JP" altLang="en-US" dirty="0"/>
          </a:p>
        </p:txBody>
      </p:sp>
      <p:sp>
        <p:nvSpPr>
          <p:cNvPr id="3" name="フローチャート: 書類 2"/>
          <p:cNvSpPr/>
          <p:nvPr/>
        </p:nvSpPr>
        <p:spPr>
          <a:xfrm>
            <a:off x="181094" y="1693673"/>
            <a:ext cx="1833879"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■サービス要件定義書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フローチャート: 書類 3"/>
          <p:cNvSpPr/>
          <p:nvPr/>
        </p:nvSpPr>
        <p:spPr>
          <a:xfrm>
            <a:off x="2489075" y="814526"/>
            <a:ext cx="1976593" cy="2077666"/>
          </a:xfrm>
          <a:prstGeom prst="flowChartDocumen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■要件定義書（原案）</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 name="フローチャート: 書類 5"/>
          <p:cNvSpPr/>
          <p:nvPr/>
        </p:nvSpPr>
        <p:spPr>
          <a:xfrm>
            <a:off x="2482725" y="3579510"/>
            <a:ext cx="1998483" cy="538532"/>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■資料招請による提供資料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 name="フローチャート: 書類 6"/>
          <p:cNvSpPr/>
          <p:nvPr/>
        </p:nvSpPr>
        <p:spPr>
          <a:xfrm>
            <a:off x="5164312" y="3626584"/>
            <a:ext cx="2129702"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■意見招請による意見資料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 name="フローチャート: 書類 7"/>
          <p:cNvSpPr/>
          <p:nvPr/>
        </p:nvSpPr>
        <p:spPr>
          <a:xfrm>
            <a:off x="4917120" y="779025"/>
            <a:ext cx="2571192" cy="2011734"/>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調達単位、調達方式、作業実施内容、実施体制・方式、遵守事項、成果物の取扱い、入札要件、再委託事項、附属文書、契約書記載事項</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 name="正方形/長方形 8"/>
          <p:cNvSpPr/>
          <p:nvPr/>
        </p:nvSpPr>
        <p:spPr>
          <a:xfrm>
            <a:off x="5203474" y="2107559"/>
            <a:ext cx="2090539" cy="333838"/>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RFI</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後）</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 name="正方形/長方形 12"/>
          <p:cNvSpPr/>
          <p:nvPr/>
        </p:nvSpPr>
        <p:spPr>
          <a:xfrm>
            <a:off x="5203474" y="3091160"/>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RFC</a:t>
            </a:r>
          </a:p>
        </p:txBody>
      </p:sp>
      <p:sp>
        <p:nvSpPr>
          <p:cNvPr id="14" name="正方形/長方形 13"/>
          <p:cNvSpPr/>
          <p:nvPr/>
        </p:nvSpPr>
        <p:spPr>
          <a:xfrm>
            <a:off x="2490081" y="3102772"/>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RFI</a:t>
            </a:r>
          </a:p>
        </p:txBody>
      </p:sp>
      <p:sp>
        <p:nvSpPr>
          <p:cNvPr id="15" name="フローチャート: 書類 14"/>
          <p:cNvSpPr/>
          <p:nvPr/>
        </p:nvSpPr>
        <p:spPr>
          <a:xfrm>
            <a:off x="10653767" y="914468"/>
            <a:ext cx="1335153" cy="727606"/>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■評価基準、審査方法</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■予定価格</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フローチャート: 書類 15"/>
          <p:cNvSpPr/>
          <p:nvPr/>
        </p:nvSpPr>
        <p:spPr>
          <a:xfrm>
            <a:off x="8193764" y="885830"/>
            <a:ext cx="2275789" cy="1665689"/>
          </a:xfrm>
          <a:prstGeom prst="flowChartDocumen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■提案依頼書（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RFP</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・提出期限、提出方法等</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7" name="正方形/長方形 16"/>
          <p:cNvSpPr/>
          <p:nvPr/>
        </p:nvSpPr>
        <p:spPr>
          <a:xfrm>
            <a:off x="8304983" y="1410790"/>
            <a:ext cx="2128840" cy="791550"/>
          </a:xfrm>
          <a:prstGeom prst="rec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RFC</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後）</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 name="正方形/長方形 17"/>
          <p:cNvSpPr/>
          <p:nvPr/>
        </p:nvSpPr>
        <p:spPr>
          <a:xfrm>
            <a:off x="8404921" y="1739594"/>
            <a:ext cx="2003386" cy="312442"/>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(RFC</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後</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p>
        </p:txBody>
      </p:sp>
      <p:sp>
        <p:nvSpPr>
          <p:cNvPr id="19" name="フローチャート: 書類 18"/>
          <p:cNvSpPr/>
          <p:nvPr/>
        </p:nvSpPr>
        <p:spPr>
          <a:xfrm>
            <a:off x="8404921" y="3201502"/>
            <a:ext cx="2129702"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■業者からの提案書・応札金額</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正方形/長方形 19"/>
          <p:cNvSpPr/>
          <p:nvPr/>
        </p:nvSpPr>
        <p:spPr>
          <a:xfrm>
            <a:off x="8423610" y="2699310"/>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RFP</a:t>
            </a:r>
          </a:p>
        </p:txBody>
      </p:sp>
      <p:sp>
        <p:nvSpPr>
          <p:cNvPr id="21" name="正方形/長方形 20"/>
          <p:cNvSpPr/>
          <p:nvPr/>
        </p:nvSpPr>
        <p:spPr>
          <a:xfrm>
            <a:off x="8447070" y="4076560"/>
            <a:ext cx="1998483" cy="301722"/>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審査、入開札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フローチャート: 書類 21"/>
          <p:cNvSpPr/>
          <p:nvPr/>
        </p:nvSpPr>
        <p:spPr>
          <a:xfrm>
            <a:off x="8404921" y="4661044"/>
            <a:ext cx="2129702" cy="14470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・契約条件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 name="正方形/長方形 22"/>
          <p:cNvSpPr/>
          <p:nvPr/>
        </p:nvSpPr>
        <p:spPr>
          <a:xfrm>
            <a:off x="8656177" y="5143809"/>
            <a:ext cx="1813376" cy="714449"/>
          </a:xfrm>
          <a:prstGeom prst="rec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●実施仕様書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調達仕様書＋業者からの提案書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45" name="カギ線コネクタ 44"/>
          <p:cNvCxnSpPr>
            <a:stCxn id="18" idx="3"/>
            <a:endCxn id="23" idx="3"/>
          </p:cNvCxnSpPr>
          <p:nvPr/>
        </p:nvCxnSpPr>
        <p:spPr>
          <a:xfrm>
            <a:off x="10408307" y="1895815"/>
            <a:ext cx="61246" cy="3605219"/>
          </a:xfrm>
          <a:prstGeom prst="bentConnector3">
            <a:avLst>
              <a:gd name="adj1" fmla="val 473249"/>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a:stCxn id="4" idx="3"/>
            <a:endCxn id="9" idx="1"/>
          </p:cNvCxnSpPr>
          <p:nvPr/>
        </p:nvCxnSpPr>
        <p:spPr>
          <a:xfrm>
            <a:off x="4465668" y="1853359"/>
            <a:ext cx="737806" cy="42111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6" idx="3"/>
            <a:endCxn id="9" idx="1"/>
          </p:cNvCxnSpPr>
          <p:nvPr/>
        </p:nvCxnSpPr>
        <p:spPr>
          <a:xfrm flipV="1">
            <a:off x="4481208" y="2274478"/>
            <a:ext cx="722266" cy="157429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stCxn id="7" idx="3"/>
            <a:endCxn id="18" idx="1"/>
          </p:cNvCxnSpPr>
          <p:nvPr/>
        </p:nvCxnSpPr>
        <p:spPr>
          <a:xfrm flipV="1">
            <a:off x="7294014" y="1895815"/>
            <a:ext cx="1110907" cy="2054406"/>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0" name="カギ線コネクタ 59"/>
          <p:cNvCxnSpPr>
            <a:stCxn id="9" idx="3"/>
            <a:endCxn id="18" idx="1"/>
          </p:cNvCxnSpPr>
          <p:nvPr/>
        </p:nvCxnSpPr>
        <p:spPr>
          <a:xfrm flipV="1">
            <a:off x="7294013" y="1895815"/>
            <a:ext cx="1110908" cy="378663"/>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19" idx="1"/>
            <a:endCxn id="23" idx="1"/>
          </p:cNvCxnSpPr>
          <p:nvPr/>
        </p:nvCxnSpPr>
        <p:spPr>
          <a:xfrm rot="10800000" flipH="1" flipV="1">
            <a:off x="8404921" y="3525138"/>
            <a:ext cx="251256" cy="1975895"/>
          </a:xfrm>
          <a:prstGeom prst="bentConnector3">
            <a:avLst>
              <a:gd name="adj1" fmla="val -90983"/>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69" name="フローチャート: 書類 68"/>
          <p:cNvSpPr/>
          <p:nvPr/>
        </p:nvSpPr>
        <p:spPr>
          <a:xfrm>
            <a:off x="163246" y="762983"/>
            <a:ext cx="1833879"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71" name="カギ線コネクタ 70"/>
          <p:cNvCxnSpPr>
            <a:stCxn id="69" idx="2"/>
            <a:endCxn id="3" idx="0"/>
          </p:cNvCxnSpPr>
          <p:nvPr/>
        </p:nvCxnSpPr>
        <p:spPr>
          <a:xfrm rot="16200000" flipH="1">
            <a:off x="926006" y="1521645"/>
            <a:ext cx="326208" cy="1784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74" name="カギ線コネクタ 73"/>
          <p:cNvCxnSpPr>
            <a:stCxn id="3" idx="3"/>
          </p:cNvCxnSpPr>
          <p:nvPr/>
        </p:nvCxnSpPr>
        <p:spPr>
          <a:xfrm>
            <a:off x="2014973" y="2017310"/>
            <a:ext cx="474102" cy="537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77" name="カギ線コネクタ 76"/>
          <p:cNvCxnSpPr>
            <a:stCxn id="4" idx="2"/>
            <a:endCxn id="14" idx="0"/>
          </p:cNvCxnSpPr>
          <p:nvPr/>
        </p:nvCxnSpPr>
        <p:spPr>
          <a:xfrm rot="16200000" flipH="1">
            <a:off x="3309379" y="2922827"/>
            <a:ext cx="347937" cy="11951"/>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0" name="カギ線コネクタ 79"/>
          <p:cNvCxnSpPr>
            <a:stCxn id="14" idx="2"/>
            <a:endCxn id="6" idx="0"/>
          </p:cNvCxnSpPr>
          <p:nvPr/>
        </p:nvCxnSpPr>
        <p:spPr>
          <a:xfrm rot="5400000">
            <a:off x="3380355" y="3470542"/>
            <a:ext cx="210580" cy="7356"/>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3" name="カギ線コネクタ 82"/>
          <p:cNvCxnSpPr>
            <a:stCxn id="8" idx="2"/>
            <a:endCxn id="13" idx="0"/>
          </p:cNvCxnSpPr>
          <p:nvPr/>
        </p:nvCxnSpPr>
        <p:spPr>
          <a:xfrm rot="5400000">
            <a:off x="5986017" y="2874460"/>
            <a:ext cx="433399" cy="1270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6" name="カギ線コネクタ 85"/>
          <p:cNvCxnSpPr>
            <a:stCxn id="13" idx="2"/>
            <a:endCxn id="7" idx="0"/>
          </p:cNvCxnSpPr>
          <p:nvPr/>
        </p:nvCxnSpPr>
        <p:spPr>
          <a:xfrm rot="16200000" flipH="1">
            <a:off x="6081306" y="3478727"/>
            <a:ext cx="269266" cy="26447"/>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6" idx="2"/>
            <a:endCxn id="20" idx="0"/>
          </p:cNvCxnSpPr>
          <p:nvPr/>
        </p:nvCxnSpPr>
        <p:spPr>
          <a:xfrm rot="16200000" flipH="1">
            <a:off x="9248299" y="2524757"/>
            <a:ext cx="257912" cy="91193"/>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2" name="カギ線コネクタ 91"/>
          <p:cNvCxnSpPr>
            <a:stCxn id="20" idx="2"/>
            <a:endCxn id="19" idx="0"/>
          </p:cNvCxnSpPr>
          <p:nvPr/>
        </p:nvCxnSpPr>
        <p:spPr>
          <a:xfrm rot="16200000" flipH="1">
            <a:off x="9328295" y="3060025"/>
            <a:ext cx="236034" cy="4692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a:stCxn id="19" idx="2"/>
            <a:endCxn id="21" idx="0"/>
          </p:cNvCxnSpPr>
          <p:nvPr/>
        </p:nvCxnSpPr>
        <p:spPr>
          <a:xfrm rot="5400000">
            <a:off x="9322754" y="3929542"/>
            <a:ext cx="270576" cy="2346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8" name="カギ線コネクタ 97"/>
          <p:cNvCxnSpPr>
            <a:stCxn id="21" idx="2"/>
            <a:endCxn id="22" idx="0"/>
          </p:cNvCxnSpPr>
          <p:nvPr/>
        </p:nvCxnSpPr>
        <p:spPr>
          <a:xfrm rot="16200000" flipH="1">
            <a:off x="9316661" y="4507933"/>
            <a:ext cx="282762" cy="2346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13" name="カギ線コネクタ 112"/>
          <p:cNvCxnSpPr>
            <a:stCxn id="15" idx="2"/>
            <a:endCxn id="21" idx="3"/>
          </p:cNvCxnSpPr>
          <p:nvPr/>
        </p:nvCxnSpPr>
        <p:spPr>
          <a:xfrm rot="5400000">
            <a:off x="9566724" y="2472801"/>
            <a:ext cx="2633450" cy="875791"/>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0" name="フローチャート: 書類 119"/>
          <p:cNvSpPr/>
          <p:nvPr/>
        </p:nvSpPr>
        <p:spPr>
          <a:xfrm>
            <a:off x="225886" y="3276193"/>
            <a:ext cx="1833879" cy="647274"/>
          </a:xfrm>
          <a:prstGeom prst="flowChartDocumen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121" name="カギ線コネクタ 120"/>
          <p:cNvCxnSpPr>
            <a:stCxn id="3" idx="2"/>
            <a:endCxn id="120" idx="0"/>
          </p:cNvCxnSpPr>
          <p:nvPr/>
        </p:nvCxnSpPr>
        <p:spPr>
          <a:xfrm rot="16200000" flipH="1">
            <a:off x="631411" y="2764778"/>
            <a:ext cx="978038" cy="44792"/>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190264" y="2574714"/>
            <a:ext cx="1998483" cy="51644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業務分析・業務の見直し（</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BPR</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28" name="カギ線コネクタ 127"/>
          <p:cNvCxnSpPr>
            <a:stCxn id="120" idx="3"/>
            <a:endCxn id="136" idx="1"/>
          </p:cNvCxnSpPr>
          <p:nvPr/>
        </p:nvCxnSpPr>
        <p:spPr>
          <a:xfrm flipV="1">
            <a:off x="2059765" y="1283546"/>
            <a:ext cx="562109" cy="2316284"/>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3" name="正方形/長方形 132"/>
          <p:cNvSpPr/>
          <p:nvPr/>
        </p:nvSpPr>
        <p:spPr>
          <a:xfrm>
            <a:off x="2546353" y="1594159"/>
            <a:ext cx="1865763" cy="1028767"/>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4" name="正方形/長方形 133"/>
          <p:cNvSpPr/>
          <p:nvPr/>
        </p:nvSpPr>
        <p:spPr>
          <a:xfrm>
            <a:off x="2775429" y="1924720"/>
            <a:ext cx="1432540" cy="23628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5" name="正方形/長方形 134"/>
          <p:cNvSpPr/>
          <p:nvPr/>
        </p:nvSpPr>
        <p:spPr>
          <a:xfrm>
            <a:off x="2775429" y="2194860"/>
            <a:ext cx="1448080" cy="27724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6" name="正方形/長方形 135"/>
          <p:cNvSpPr/>
          <p:nvPr/>
        </p:nvSpPr>
        <p:spPr>
          <a:xfrm>
            <a:off x="2621874" y="1159509"/>
            <a:ext cx="1813376" cy="248073"/>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7" name="横巻き 46"/>
          <p:cNvSpPr/>
          <p:nvPr/>
        </p:nvSpPr>
        <p:spPr>
          <a:xfrm>
            <a:off x="251616" y="5501034"/>
            <a:ext cx="5295743" cy="1304105"/>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・各工程で作成したドキュメントがベースとなって、次工程のドキュメントが作られる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・これを実施するためのスキルが必要となる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53829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各種ドキュメントに記載されるべき項目</a:t>
            </a:r>
          </a:p>
        </p:txBody>
      </p:sp>
      <p:sp>
        <p:nvSpPr>
          <p:cNvPr id="3" name="フローチャート: 書類 2"/>
          <p:cNvSpPr/>
          <p:nvPr/>
        </p:nvSpPr>
        <p:spPr>
          <a:xfrm>
            <a:off x="186453" y="1501891"/>
            <a:ext cx="1833879" cy="2728363"/>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●政策目的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●対象範囲</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●既存の業務の見直しの方向性等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●予算</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●目標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●体制</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●実施計画</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●その他</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フローチャート: 書類 3"/>
          <p:cNvSpPr/>
          <p:nvPr/>
        </p:nvSpPr>
        <p:spPr>
          <a:xfrm>
            <a:off x="2375649" y="762981"/>
            <a:ext cx="2120151" cy="2728363"/>
          </a:xfrm>
          <a:prstGeom prst="flowChartDocumen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●業務実施手順</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●規模</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●時期・時間</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●場所等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●管理すべき指標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●情報システム化の範囲</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●業務の継続の方針等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●情報セキュリティ</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5" name="フローチャート: 書類 4"/>
          <p:cNvSpPr/>
          <p:nvPr/>
        </p:nvSpPr>
        <p:spPr>
          <a:xfrm>
            <a:off x="4614662" y="762982"/>
            <a:ext cx="2962675" cy="5656291"/>
          </a:xfrm>
          <a:prstGeom prst="flowChartDocumen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●システム化機能要件</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★機能要件</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☆機能に関する事項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☆画面に関する事項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☆帳票に関する事項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☆情報・データに関する事項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☆外部インタフェースに関する事項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☆ユーザビリティ及びアクセシビリティに関する事項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☆システム方式に関する事項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☆規模に関する事項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☆性能に関する事項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☆信頼性に関する事項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☆拡張性に関する事項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☆中立性に関する事項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☆継続性に関する事項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☆情報セキュリティに関する事項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☆情報システム稼働環境に関する事項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☆テストに関する事項　☆移行に関する事項　☆引継ぎに関する事項</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☆教育に関する事項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☆運用に関する事項</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☆保守に関する事項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 name="フローチャート: 書類 6"/>
          <p:cNvSpPr/>
          <p:nvPr/>
        </p:nvSpPr>
        <p:spPr>
          <a:xfrm>
            <a:off x="7909702" y="834442"/>
            <a:ext cx="2571192" cy="2315157"/>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●調達単位、調達方式、作業実施内容、実施体制・方式、遵守事項、成果物の取扱い、入札要件、再委託事項、附属文書、契約書記載事項</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 name="正方形/長方形 7"/>
          <p:cNvSpPr/>
          <p:nvPr/>
        </p:nvSpPr>
        <p:spPr>
          <a:xfrm>
            <a:off x="4843373" y="1055363"/>
            <a:ext cx="1991536" cy="52322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☆（別紙）業務要件書</a:t>
            </a:r>
          </a:p>
        </p:txBody>
      </p:sp>
      <p:sp>
        <p:nvSpPr>
          <p:cNvPr id="9" name="正方形/長方形 8"/>
          <p:cNvSpPr/>
          <p:nvPr/>
        </p:nvSpPr>
        <p:spPr>
          <a:xfrm>
            <a:off x="8081818" y="2228379"/>
            <a:ext cx="1995055" cy="5232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☆（別紙）要件定義書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10" name="カギ線コネクタ 9"/>
          <p:cNvCxnSpPr>
            <a:stCxn id="4" idx="3"/>
            <a:endCxn id="8" idx="1"/>
          </p:cNvCxnSpPr>
          <p:nvPr/>
        </p:nvCxnSpPr>
        <p:spPr>
          <a:xfrm flipV="1">
            <a:off x="4495800" y="1316973"/>
            <a:ext cx="347573" cy="81019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3"/>
            <a:endCxn id="9" idx="1"/>
          </p:cNvCxnSpPr>
          <p:nvPr/>
        </p:nvCxnSpPr>
        <p:spPr>
          <a:xfrm flipV="1">
            <a:off x="7577337" y="2489989"/>
            <a:ext cx="504481" cy="110113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3" idx="3"/>
            <a:endCxn id="4" idx="1"/>
          </p:cNvCxnSpPr>
          <p:nvPr/>
        </p:nvCxnSpPr>
        <p:spPr>
          <a:xfrm flipV="1">
            <a:off x="2020332" y="2127163"/>
            <a:ext cx="355317" cy="73891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81280" y="4449917"/>
            <a:ext cx="1998483" cy="2043247"/>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■業務分析・業務の見直し（</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BPR</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主要課題として整理</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具体的な業務の見直し内容とその結果期待される効果</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の多角的かつ階層的分析</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関係業務</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への</a:t>
            </a:r>
            <a:r>
              <a:rPr kumimoji="1" lang="ja-JP"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影響</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調査と調整・協議</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20" name="カギ線コネクタ 19"/>
          <p:cNvCxnSpPr>
            <a:stCxn id="3" idx="2"/>
            <a:endCxn id="19" idx="0"/>
          </p:cNvCxnSpPr>
          <p:nvPr/>
        </p:nvCxnSpPr>
        <p:spPr>
          <a:xfrm rot="5400000">
            <a:off x="891939" y="4238463"/>
            <a:ext cx="400038" cy="22871"/>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19" idx="3"/>
            <a:endCxn id="4" idx="1"/>
          </p:cNvCxnSpPr>
          <p:nvPr/>
        </p:nvCxnSpPr>
        <p:spPr>
          <a:xfrm flipV="1">
            <a:off x="2079763" y="2127163"/>
            <a:ext cx="295886" cy="334437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08958" y="672810"/>
            <a:ext cx="1998483" cy="472499"/>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31" name="カギ線コネクタ 30"/>
          <p:cNvCxnSpPr>
            <a:stCxn id="30" idx="2"/>
            <a:endCxn id="3" idx="0"/>
          </p:cNvCxnSpPr>
          <p:nvPr/>
        </p:nvCxnSpPr>
        <p:spPr>
          <a:xfrm rot="5400000">
            <a:off x="927506" y="1321197"/>
            <a:ext cx="356582" cy="4807"/>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7" name="横巻き 16"/>
          <p:cNvSpPr/>
          <p:nvPr/>
        </p:nvSpPr>
        <p:spPr>
          <a:xfrm>
            <a:off x="6896257" y="5554275"/>
            <a:ext cx="5295743" cy="1304105"/>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・外部委託者を決定するまでの各工程で作成したドキュメントに記載された項目が、次工程のドキュメントの別紙もしくは添付資料となっていく</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37936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要件定義書記載項目（全体）</a:t>
            </a:r>
            <a:endParaRPr kumimoji="1" lang="ja-JP" altLang="en-US" dirty="0"/>
          </a:p>
        </p:txBody>
      </p:sp>
      <p:sp>
        <p:nvSpPr>
          <p:cNvPr id="4" name="コンテンツ プレースホルダー 3"/>
          <p:cNvSpPr>
            <a:spLocks noGrp="1"/>
          </p:cNvSpPr>
          <p:nvPr>
            <p:ph sz="half" idx="1"/>
          </p:nvPr>
        </p:nvSpPr>
        <p:spPr>
          <a:xfrm>
            <a:off x="162560" y="1413655"/>
            <a:ext cx="5857240" cy="5205096"/>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ja-JP" altLang="en-US" dirty="0"/>
              <a:t>業務要件</a:t>
            </a:r>
            <a:endParaRPr lang="en-US" altLang="ja-JP" dirty="0"/>
          </a:p>
          <a:p>
            <a:pPr lvl="1"/>
            <a:r>
              <a:rPr lang="ja-JP" altLang="en-US" dirty="0"/>
              <a:t>業務実施手順</a:t>
            </a:r>
            <a:endParaRPr lang="en-US" altLang="ja-JP" dirty="0"/>
          </a:p>
          <a:p>
            <a:pPr lvl="1"/>
            <a:r>
              <a:rPr lang="ja-JP" altLang="en-US" dirty="0"/>
              <a:t>規模</a:t>
            </a:r>
            <a:endParaRPr lang="en-US" altLang="ja-JP" dirty="0"/>
          </a:p>
          <a:p>
            <a:pPr lvl="1"/>
            <a:r>
              <a:rPr lang="ja-JP" altLang="en-US" dirty="0"/>
              <a:t>時期・時間</a:t>
            </a:r>
            <a:endParaRPr lang="en-US" altLang="ja-JP" dirty="0"/>
          </a:p>
          <a:p>
            <a:pPr lvl="1"/>
            <a:r>
              <a:rPr lang="ja-JP" altLang="en-US" dirty="0"/>
              <a:t>場所等</a:t>
            </a:r>
            <a:endParaRPr lang="en-US" altLang="ja-JP" dirty="0"/>
          </a:p>
          <a:p>
            <a:pPr lvl="1"/>
            <a:r>
              <a:rPr lang="ja-JP" altLang="en-US" dirty="0"/>
              <a:t>管理すべき指標</a:t>
            </a:r>
            <a:endParaRPr lang="en-US" altLang="ja-JP" dirty="0"/>
          </a:p>
          <a:p>
            <a:pPr lvl="1"/>
            <a:r>
              <a:rPr lang="ja-JP" altLang="en-US" dirty="0"/>
              <a:t>情報システム化の範囲</a:t>
            </a:r>
            <a:endParaRPr lang="en-US" altLang="ja-JP" dirty="0"/>
          </a:p>
          <a:p>
            <a:pPr lvl="1"/>
            <a:r>
              <a:rPr lang="ja-JP" altLang="en-US" dirty="0"/>
              <a:t>業務の継続の方針等</a:t>
            </a:r>
            <a:endParaRPr lang="en-US" altLang="ja-JP" dirty="0"/>
          </a:p>
          <a:p>
            <a:pPr lvl="1"/>
            <a:r>
              <a:rPr lang="ja-JP" altLang="en-US" dirty="0"/>
              <a:t>情報セキュリティ</a:t>
            </a:r>
            <a:endParaRPr lang="en-US" altLang="ja-JP" dirty="0"/>
          </a:p>
          <a:p>
            <a:r>
              <a:rPr lang="ja-JP" altLang="en-US" dirty="0"/>
              <a:t>機能要件</a:t>
            </a:r>
            <a:endParaRPr lang="en-US" altLang="ja-JP" dirty="0"/>
          </a:p>
          <a:p>
            <a:pPr lvl="1"/>
            <a:r>
              <a:rPr lang="ja-JP" altLang="en-US" dirty="0"/>
              <a:t>機能に関する事項</a:t>
            </a:r>
          </a:p>
          <a:p>
            <a:pPr lvl="1"/>
            <a:r>
              <a:rPr lang="ja-JP" altLang="en-US" dirty="0"/>
              <a:t>画面に関する事項</a:t>
            </a:r>
          </a:p>
          <a:p>
            <a:pPr lvl="1"/>
            <a:r>
              <a:rPr lang="ja-JP" altLang="en-US" dirty="0"/>
              <a:t>帳票に関する事項</a:t>
            </a:r>
          </a:p>
          <a:p>
            <a:pPr lvl="1"/>
            <a:r>
              <a:rPr lang="ja-JP" altLang="en-US" dirty="0"/>
              <a:t>情報・データに関する事項</a:t>
            </a:r>
          </a:p>
          <a:p>
            <a:pPr lvl="1"/>
            <a:r>
              <a:rPr lang="ja-JP" altLang="en-US" dirty="0"/>
              <a:t>外部インタフェースに関する事項</a:t>
            </a:r>
          </a:p>
        </p:txBody>
      </p:sp>
      <p:sp>
        <p:nvSpPr>
          <p:cNvPr id="6" name="コンテンツ プレースホルダー 5"/>
          <p:cNvSpPr>
            <a:spLocks noGrp="1"/>
          </p:cNvSpPr>
          <p:nvPr>
            <p:ph sz="half" idx="2"/>
          </p:nvPr>
        </p:nvSpPr>
        <p:spPr>
          <a:xfrm>
            <a:off x="6172200" y="1413655"/>
            <a:ext cx="5847080" cy="5205096"/>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ja-JP" altLang="en-US" dirty="0"/>
              <a:t>非機能要件</a:t>
            </a:r>
            <a:endParaRPr lang="en-US" altLang="ja-JP" dirty="0"/>
          </a:p>
          <a:p>
            <a:pPr lvl="1"/>
            <a:r>
              <a:rPr lang="ja-JP" altLang="en-US" dirty="0"/>
              <a:t>ユーザビリティ及びアクセシビリティに関する事項</a:t>
            </a:r>
          </a:p>
          <a:p>
            <a:pPr lvl="1"/>
            <a:r>
              <a:rPr lang="ja-JP" altLang="en-US" dirty="0"/>
              <a:t>システム方式に関する事項</a:t>
            </a:r>
          </a:p>
          <a:p>
            <a:pPr lvl="1"/>
            <a:r>
              <a:rPr lang="ja-JP" altLang="en-US" dirty="0"/>
              <a:t>規模に関する事項</a:t>
            </a:r>
          </a:p>
          <a:p>
            <a:pPr lvl="1"/>
            <a:r>
              <a:rPr lang="ja-JP" altLang="en-US" dirty="0"/>
              <a:t>性能に関する事項</a:t>
            </a:r>
          </a:p>
          <a:p>
            <a:pPr lvl="1"/>
            <a:r>
              <a:rPr lang="ja-JP" altLang="en-US" dirty="0"/>
              <a:t>信頼性に関する事項</a:t>
            </a:r>
          </a:p>
          <a:p>
            <a:pPr lvl="1"/>
            <a:r>
              <a:rPr lang="ja-JP" altLang="en-US" dirty="0"/>
              <a:t>拡張性に関する事項</a:t>
            </a:r>
          </a:p>
          <a:p>
            <a:pPr lvl="1"/>
            <a:r>
              <a:rPr lang="ja-JP" altLang="en-US" dirty="0"/>
              <a:t>中立性に関する事項</a:t>
            </a:r>
          </a:p>
          <a:p>
            <a:pPr lvl="1"/>
            <a:r>
              <a:rPr lang="ja-JP" altLang="en-US" dirty="0"/>
              <a:t>継続性に関する事項</a:t>
            </a:r>
          </a:p>
          <a:p>
            <a:pPr lvl="1"/>
            <a:r>
              <a:rPr lang="ja-JP" altLang="en-US" dirty="0"/>
              <a:t>情報セキュリティに関する事項</a:t>
            </a:r>
          </a:p>
          <a:p>
            <a:pPr lvl="1"/>
            <a:r>
              <a:rPr lang="ja-JP" altLang="en-US" dirty="0"/>
              <a:t>情報システム稼働環境に関する事項</a:t>
            </a:r>
          </a:p>
          <a:p>
            <a:pPr lvl="1"/>
            <a:r>
              <a:rPr lang="ja-JP" altLang="en-US" dirty="0"/>
              <a:t>テストに関する事項</a:t>
            </a:r>
            <a:endParaRPr lang="en-US" altLang="ja-JP" dirty="0"/>
          </a:p>
          <a:p>
            <a:pPr lvl="1"/>
            <a:r>
              <a:rPr lang="ja-JP" altLang="en-US" dirty="0"/>
              <a:t>移行に関する事項</a:t>
            </a:r>
            <a:endParaRPr lang="en-US" altLang="ja-JP" dirty="0"/>
          </a:p>
          <a:p>
            <a:pPr lvl="1"/>
            <a:r>
              <a:rPr lang="ja-JP" altLang="en-US" dirty="0"/>
              <a:t>引継ぎに関する事項</a:t>
            </a:r>
            <a:endParaRPr lang="en-US" altLang="ja-JP" dirty="0"/>
          </a:p>
          <a:p>
            <a:pPr lvl="1"/>
            <a:r>
              <a:rPr lang="ja-JP" altLang="en-US" dirty="0"/>
              <a:t>教育に関する事項</a:t>
            </a:r>
          </a:p>
          <a:p>
            <a:pPr lvl="1"/>
            <a:r>
              <a:rPr lang="ja-JP" altLang="en-US" dirty="0"/>
              <a:t>運用に関する事項</a:t>
            </a:r>
            <a:endParaRPr lang="en-US" altLang="ja-JP" dirty="0"/>
          </a:p>
          <a:p>
            <a:pPr lvl="1"/>
            <a:r>
              <a:rPr lang="ja-JP" altLang="en-US" dirty="0"/>
              <a:t>保守に関する事項</a:t>
            </a:r>
          </a:p>
          <a:p>
            <a:endParaRPr lang="ja-JP" altLang="en-US" dirty="0"/>
          </a:p>
          <a:p>
            <a:endParaRPr lang="ja-JP" altLang="en-US" dirty="0"/>
          </a:p>
          <a:p>
            <a:endParaRPr kumimoji="1" lang="ja-JP" altLang="en-US" dirty="0"/>
          </a:p>
        </p:txBody>
      </p:sp>
      <p:sp>
        <p:nvSpPr>
          <p:cNvPr id="2" name="テキスト ボックス 1"/>
          <p:cNvSpPr txBox="1"/>
          <p:nvPr/>
        </p:nvSpPr>
        <p:spPr>
          <a:xfrm>
            <a:off x="4286251" y="949390"/>
            <a:ext cx="777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政府情報システムの整備及び管理に関する標準ガイドライン</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内容要約</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より抜粋</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横巻き 6"/>
          <p:cNvSpPr/>
          <p:nvPr/>
        </p:nvSpPr>
        <p:spPr>
          <a:xfrm>
            <a:off x="8854440" y="5791200"/>
            <a:ext cx="3204211"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・非機能要件が、安定的なサービスの継続に重要</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1196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要件定義書記載項目（業務要件）</a:t>
            </a:r>
            <a:endParaRPr kumimoji="1" lang="ja-JP" altLang="en-US" dirty="0"/>
          </a:p>
        </p:txBody>
      </p:sp>
      <p:sp>
        <p:nvSpPr>
          <p:cNvPr id="4" name="コンテンツ プレースホルダー 3"/>
          <p:cNvSpPr>
            <a:spLocks noGrp="1"/>
          </p:cNvSpPr>
          <p:nvPr>
            <p:ph sz="half" idx="1"/>
          </p:nvPr>
        </p:nvSpPr>
        <p:spPr>
          <a:xfrm>
            <a:off x="162560" y="971867"/>
            <a:ext cx="5857240" cy="5747432"/>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ja-JP" altLang="en-US" dirty="0"/>
              <a:t>業務実施手順</a:t>
            </a:r>
            <a:endParaRPr lang="en-US" altLang="ja-JP" dirty="0"/>
          </a:p>
          <a:p>
            <a:pPr lvl="1"/>
            <a:r>
              <a:rPr lang="ja-JP" altLang="ja-JP" dirty="0"/>
              <a:t>業務の範囲（業務機能とその階層）</a:t>
            </a:r>
            <a:r>
              <a:rPr lang="ja-JP" altLang="en-US" dirty="0"/>
              <a:t> 、</a:t>
            </a:r>
            <a:r>
              <a:rPr lang="ja-JP" altLang="ja-JP" dirty="0"/>
              <a:t>業務フロー図</a:t>
            </a:r>
            <a:r>
              <a:rPr lang="ja-JP" altLang="en-US" dirty="0"/>
              <a:t>、</a:t>
            </a:r>
            <a:r>
              <a:rPr lang="ja-JP" altLang="ja-JP" dirty="0"/>
              <a:t>業務の実施に必要な体制</a:t>
            </a:r>
            <a:r>
              <a:rPr lang="ja-JP" altLang="en-US" dirty="0"/>
              <a:t>、</a:t>
            </a:r>
            <a:r>
              <a:rPr lang="ja-JP" altLang="ja-JP" dirty="0"/>
              <a:t>入出力情報項目及び取扱量</a:t>
            </a:r>
            <a:endParaRPr lang="en-US" altLang="ja-JP" dirty="0"/>
          </a:p>
          <a:p>
            <a:r>
              <a:rPr lang="ja-JP" altLang="en-US" dirty="0"/>
              <a:t>規模</a:t>
            </a:r>
            <a:endParaRPr lang="en-US" altLang="ja-JP" dirty="0"/>
          </a:p>
          <a:p>
            <a:pPr lvl="1"/>
            <a:r>
              <a:rPr lang="ja-JP" altLang="ja-JP" dirty="0"/>
              <a:t>サービスの利用者数</a:t>
            </a:r>
            <a:r>
              <a:rPr lang="ja-JP" altLang="en-US" dirty="0"/>
              <a:t>、</a:t>
            </a:r>
            <a:r>
              <a:rPr lang="ja-JP" altLang="ja-JP" dirty="0"/>
              <a:t>単位（年、月、日、時間等）当たりの処理件数</a:t>
            </a:r>
            <a:endParaRPr lang="ja-JP" altLang="en-US" dirty="0"/>
          </a:p>
          <a:p>
            <a:r>
              <a:rPr lang="ja-JP" altLang="en-US" dirty="0"/>
              <a:t>時期・時間</a:t>
            </a:r>
            <a:endParaRPr lang="en-US" altLang="ja-JP" dirty="0"/>
          </a:p>
          <a:p>
            <a:pPr lvl="1"/>
            <a:r>
              <a:rPr lang="ja-JP" altLang="ja-JP" u="sng" dirty="0"/>
              <a:t>業務の実施時期、期間及び繁忙期等</a:t>
            </a:r>
            <a:endParaRPr lang="ja-JP" altLang="en-US" dirty="0"/>
          </a:p>
          <a:p>
            <a:r>
              <a:rPr lang="ja-JP" altLang="en-US" dirty="0"/>
              <a:t>場所等</a:t>
            </a:r>
            <a:endParaRPr lang="en-US" altLang="ja-JP" dirty="0"/>
          </a:p>
          <a:p>
            <a:pPr lvl="1"/>
            <a:r>
              <a:rPr lang="ja-JP" altLang="ja-JP" u="sng" dirty="0"/>
              <a:t>業務の実施場所、諸設備、必要な物品等の資源の種類及び量等</a:t>
            </a:r>
            <a:endParaRPr lang="en-US" altLang="ja-JP" u="sng" dirty="0"/>
          </a:p>
          <a:p>
            <a:r>
              <a:rPr lang="ja-JP" altLang="en-US" dirty="0"/>
              <a:t>管理すべき指標</a:t>
            </a:r>
            <a:endParaRPr lang="en-US" altLang="ja-JP" dirty="0"/>
          </a:p>
          <a:p>
            <a:pPr lvl="1"/>
            <a:r>
              <a:rPr lang="ja-JP" altLang="ja-JP" u="sng" dirty="0"/>
              <a:t>業務の運営上補足すべき指標項目、把握手順・手法・頻度　等</a:t>
            </a:r>
            <a:endParaRPr lang="ja-JP" altLang="en-US" dirty="0"/>
          </a:p>
          <a:p>
            <a:pPr lvl="2"/>
            <a:endParaRPr lang="ja-JP" altLang="en-US" dirty="0"/>
          </a:p>
        </p:txBody>
      </p:sp>
      <p:sp>
        <p:nvSpPr>
          <p:cNvPr id="6" name="コンテンツ プレースホルダー 5"/>
          <p:cNvSpPr>
            <a:spLocks noGrp="1"/>
          </p:cNvSpPr>
          <p:nvPr>
            <p:ph sz="half" idx="2"/>
          </p:nvPr>
        </p:nvSpPr>
        <p:spPr>
          <a:xfrm>
            <a:off x="6172200" y="971867"/>
            <a:ext cx="5847080" cy="5747432"/>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ja-JP" altLang="en-US" dirty="0"/>
              <a:t>情報システム化の範囲</a:t>
            </a:r>
            <a:endParaRPr lang="en-US" altLang="ja-JP" dirty="0"/>
          </a:p>
          <a:p>
            <a:pPr lvl="1"/>
            <a:r>
              <a:rPr lang="ja-JP" altLang="ja-JP" dirty="0"/>
              <a:t>情報システムを用いて実施する業務の範囲及び情報システムを用いずに実施する業務の範囲</a:t>
            </a:r>
            <a:endParaRPr lang="ja-JP" altLang="en-US" dirty="0"/>
          </a:p>
          <a:p>
            <a:r>
              <a:rPr lang="ja-JP" altLang="en-US" dirty="0"/>
              <a:t>業務の継続の方針等</a:t>
            </a:r>
            <a:endParaRPr lang="en-US" altLang="ja-JP" dirty="0"/>
          </a:p>
          <a:p>
            <a:pPr lvl="1"/>
            <a:r>
              <a:rPr lang="ja-JP" altLang="ja-JP" dirty="0"/>
              <a:t>業務の継続に伴うリスク及び基本的な考え方。なお、</a:t>
            </a:r>
            <a:r>
              <a:rPr lang="ja-JP" altLang="ja-JP" u="sng" dirty="0"/>
              <a:t>業務継続計画を策定する必要がある業務にあっては当該計画の策定時に検討</a:t>
            </a:r>
            <a:endParaRPr lang="en-US" altLang="ja-JP" u="sng" dirty="0"/>
          </a:p>
          <a:p>
            <a:pPr lvl="2"/>
            <a:r>
              <a:rPr lang="ja-JP" altLang="ja-JP" dirty="0"/>
              <a:t>定常時と大規模災害等の発災時に考慮すべき要因</a:t>
            </a:r>
            <a:endParaRPr lang="en-US" altLang="ja-JP" u="sng" dirty="0"/>
          </a:p>
          <a:p>
            <a:pPr lvl="1"/>
            <a:r>
              <a:rPr lang="ja-JP" altLang="en-US" u="sng" dirty="0"/>
              <a:t>（</a:t>
            </a:r>
            <a:r>
              <a:rPr lang="ja-JP" altLang="ja-JP" dirty="0"/>
              <a:t>情報システムの非機能要件（信頼性、継続性等）の前提</a:t>
            </a:r>
            <a:r>
              <a:rPr lang="ja-JP" altLang="en-US" u="sng" dirty="0"/>
              <a:t>）</a:t>
            </a:r>
            <a:endParaRPr lang="ja-JP" altLang="en-US" dirty="0"/>
          </a:p>
          <a:p>
            <a:r>
              <a:rPr lang="ja-JP" altLang="en-US" dirty="0"/>
              <a:t>情報セキュリティ</a:t>
            </a:r>
            <a:endParaRPr lang="en-US" altLang="ja-JP" dirty="0"/>
          </a:p>
          <a:p>
            <a:pPr marL="685800" lvl="2">
              <a:spcBef>
                <a:spcPts val="1000"/>
              </a:spcBef>
            </a:pPr>
            <a:r>
              <a:rPr lang="ja-JP" altLang="ja-JP" dirty="0"/>
              <a:t>取り扱われる情報の格付・取扱制限等に応じた情報セキュリティ対策の基本的な考え方</a:t>
            </a:r>
            <a:endParaRPr lang="en-US" altLang="ja-JP" dirty="0"/>
          </a:p>
          <a:p>
            <a:pPr marL="685800" lvl="2">
              <a:spcBef>
                <a:spcPts val="1000"/>
              </a:spcBef>
            </a:pPr>
            <a:r>
              <a:rPr lang="ja-JP" altLang="ja-JP" dirty="0"/>
              <a:t>情報セキュリティ上のリスクを特定し、その対策を</a:t>
            </a:r>
            <a:r>
              <a:rPr lang="ja-JP" altLang="en-US" dirty="0"/>
              <a:t>システム化要件（</a:t>
            </a:r>
            <a:r>
              <a:rPr lang="ja-JP" altLang="ja-JP" dirty="0"/>
              <a:t>機能要件及び非機能要件</a:t>
            </a:r>
            <a:r>
              <a:rPr lang="ja-JP" altLang="en-US" dirty="0"/>
              <a:t>）</a:t>
            </a:r>
            <a:r>
              <a:rPr lang="ja-JP" altLang="ja-JP" dirty="0"/>
              <a:t>として定義できるように、</a:t>
            </a:r>
            <a:endParaRPr lang="en-US" altLang="ja-JP" dirty="0"/>
          </a:p>
          <a:p>
            <a:pPr marL="685800" lvl="2">
              <a:spcBef>
                <a:spcPts val="1000"/>
              </a:spcBef>
            </a:pPr>
            <a:r>
              <a:rPr lang="ja-JP" altLang="ja-JP" dirty="0"/>
              <a:t>情報セキュリティ対策の対象となる情報について、情報セキュリティポリシーに準拠した格付の区分及び取扱制限を明確化</a:t>
            </a:r>
          </a:p>
          <a:p>
            <a:endParaRPr kumimoji="1" lang="ja-JP" altLang="en-US" dirty="0"/>
          </a:p>
        </p:txBody>
      </p:sp>
      <p:sp>
        <p:nvSpPr>
          <p:cNvPr id="7" name="横巻き 6"/>
          <p:cNvSpPr/>
          <p:nvPr/>
        </p:nvSpPr>
        <p:spPr>
          <a:xfrm>
            <a:off x="426720" y="5791200"/>
            <a:ext cx="5608320"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・人とシステムがどのように分担してサービスを実施するか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・サービスを継続するために、どこまで考慮しておくか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13782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kumimoji="1" lang="en-US" altLang="ja-JP" dirty="0"/>
              <a:t>NDL</a:t>
            </a:r>
            <a:r>
              <a:rPr kumimoji="1" lang="ja-JP" altLang="en-US" dirty="0" err="1"/>
              <a:t>での</a:t>
            </a:r>
            <a:r>
              <a:rPr kumimoji="1" lang="ja-JP" altLang="en-US" dirty="0"/>
              <a:t>情報システム構築の経験から</a:t>
            </a:r>
          </a:p>
        </p:txBody>
      </p:sp>
    </p:spTree>
    <p:extLst>
      <p:ext uri="{BB962C8B-B14F-4D97-AF65-F5344CB8AC3E}">
        <p14:creationId xmlns:p14="http://schemas.microsoft.com/office/powerpoint/2010/main" val="159574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円/楕円 67"/>
          <p:cNvSpPr/>
          <p:nvPr/>
        </p:nvSpPr>
        <p:spPr>
          <a:xfrm>
            <a:off x="4727848" y="908720"/>
            <a:ext cx="5940152" cy="56886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5" name="円/楕円 64"/>
          <p:cNvSpPr/>
          <p:nvPr/>
        </p:nvSpPr>
        <p:spPr>
          <a:xfrm>
            <a:off x="1524000" y="980728"/>
            <a:ext cx="4716016" cy="568863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1703512" y="0"/>
            <a:ext cx="8784976" cy="928670"/>
          </a:xfrm>
        </p:spPr>
        <p:txBody>
          <a:bodyPr>
            <a:noAutofit/>
          </a:bodyPr>
          <a:lstStyle/>
          <a:p>
            <a:r>
              <a:rPr lang="ja-JP" altLang="en-US" sz="4000" dirty="0"/>
              <a:t>情報化のプロセス</a:t>
            </a:r>
            <a:endParaRPr lang="ja-JP" altLang="en-US" dirty="0"/>
          </a:p>
        </p:txBody>
      </p:sp>
      <p:sp>
        <p:nvSpPr>
          <p:cNvPr id="4" name="フローチャート : 書類 3"/>
          <p:cNvSpPr/>
          <p:nvPr/>
        </p:nvSpPr>
        <p:spPr>
          <a:xfrm>
            <a:off x="1847528" y="908721"/>
            <a:ext cx="1785950" cy="382191"/>
          </a:xfrm>
          <a:prstGeom prst="flowChartDocumen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目標</a:t>
            </a:r>
          </a:p>
        </p:txBody>
      </p:sp>
      <p:sp>
        <p:nvSpPr>
          <p:cNvPr id="5" name="フローチャート : 複数書類 4"/>
          <p:cNvSpPr/>
          <p:nvPr/>
        </p:nvSpPr>
        <p:spPr>
          <a:xfrm>
            <a:off x="3719736" y="2420888"/>
            <a:ext cx="1546368" cy="654784"/>
          </a:xfrm>
          <a:prstGeom prst="flowChartMultidocumen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サービス要件定義書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 name="フローチャート: 処理 7"/>
          <p:cNvSpPr/>
          <p:nvPr/>
        </p:nvSpPr>
        <p:spPr>
          <a:xfrm>
            <a:off x="5879976" y="3429001"/>
            <a:ext cx="2197224" cy="307777"/>
          </a:xfrm>
          <a:prstGeom prst="flowChartProcess">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システム化要件定義作業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 name="フローチャート : 複数書類 10"/>
          <p:cNvSpPr/>
          <p:nvPr/>
        </p:nvSpPr>
        <p:spPr>
          <a:xfrm>
            <a:off x="8256240" y="4221089"/>
            <a:ext cx="2071702" cy="385167"/>
          </a:xfrm>
          <a:prstGeom prst="flowChartMultidocument">
            <a:avLst/>
          </a:prstGeom>
        </p:spPr>
        <p:style>
          <a:lnRef idx="1">
            <a:schemeClr val="accent5"/>
          </a:lnRef>
          <a:fillRef idx="3">
            <a:schemeClr val="accent5"/>
          </a:fillRef>
          <a:effectRef idx="2">
            <a:schemeClr val="accent5"/>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システム調達仕様書</a:t>
            </a:r>
          </a:p>
        </p:txBody>
      </p:sp>
      <p:sp>
        <p:nvSpPr>
          <p:cNvPr id="13" name="フローチャート : 複数書類 12"/>
          <p:cNvSpPr/>
          <p:nvPr/>
        </p:nvSpPr>
        <p:spPr>
          <a:xfrm>
            <a:off x="6744072" y="1052736"/>
            <a:ext cx="1724996" cy="654784"/>
          </a:xfrm>
          <a:prstGeom prst="flowChartMultidocument">
            <a:avLst/>
          </a:prstGeom>
        </p:spPr>
        <p:style>
          <a:lnRef idx="1">
            <a:schemeClr val="accent4"/>
          </a:lnRef>
          <a:fillRef idx="3">
            <a:schemeClr val="accent4"/>
          </a:fillRef>
          <a:effectRef idx="2">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業務・システム</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最適化計画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 name="フローチャート : 複数書類 13"/>
          <p:cNvSpPr/>
          <p:nvPr/>
        </p:nvSpPr>
        <p:spPr>
          <a:xfrm>
            <a:off x="4151784" y="980728"/>
            <a:ext cx="2069422" cy="654784"/>
          </a:xfrm>
          <a:prstGeom prst="flowChartMultidocument">
            <a:avLst/>
          </a:prstGeom>
        </p:spPr>
        <p:style>
          <a:lnRef idx="1">
            <a:schemeClr val="accent4"/>
          </a:lnRef>
          <a:fillRef idx="3">
            <a:schemeClr val="accent4"/>
          </a:fillRef>
          <a:effectRef idx="2">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・年度重点目標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・年度活動計画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 name="正方形/長方形 15"/>
          <p:cNvSpPr/>
          <p:nvPr/>
        </p:nvSpPr>
        <p:spPr>
          <a:xfrm>
            <a:off x="5807968" y="4653137"/>
            <a:ext cx="2071702" cy="307777"/>
          </a:xfrm>
          <a:prstGeom prst="rect">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システム開発作業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フローチャート : 定義済み処理 17"/>
          <p:cNvSpPr/>
          <p:nvPr/>
        </p:nvSpPr>
        <p:spPr>
          <a:xfrm>
            <a:off x="6812884" y="5553526"/>
            <a:ext cx="1656184" cy="738664"/>
          </a:xfrm>
          <a:prstGeom prst="flowChartPredefinedProcess">
            <a:avLst/>
          </a:prstGeom>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（サービス系）</a:t>
            </a:r>
          </a:p>
        </p:txBody>
      </p:sp>
      <p:sp>
        <p:nvSpPr>
          <p:cNvPr id="19" name="正方形/長方形 18"/>
          <p:cNvSpPr/>
          <p:nvPr/>
        </p:nvSpPr>
        <p:spPr>
          <a:xfrm>
            <a:off x="5807968" y="5157193"/>
            <a:ext cx="2160240" cy="307777"/>
          </a:xfrm>
          <a:prstGeom prst="rect">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システム運用・保守作業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フローチャート : 定義済み処理 19"/>
          <p:cNvSpPr/>
          <p:nvPr/>
        </p:nvSpPr>
        <p:spPr>
          <a:xfrm>
            <a:off x="5012684" y="5661248"/>
            <a:ext cx="1584176" cy="523220"/>
          </a:xfrm>
          <a:prstGeom prst="flowChartPredefinedProcess">
            <a:avLst/>
          </a:prstGeom>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（業務系）</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 name="下矢印 22"/>
          <p:cNvSpPr/>
          <p:nvPr/>
        </p:nvSpPr>
        <p:spPr>
          <a:xfrm>
            <a:off x="2423592" y="1340768"/>
            <a:ext cx="500066" cy="3560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22" name="Picture 36" descr="MCj02320470000[1]"/>
          <p:cNvPicPr>
            <a:picLocks noChangeAspect="1" noChangeArrowheads="1"/>
          </p:cNvPicPr>
          <p:nvPr/>
        </p:nvPicPr>
        <p:blipFill>
          <a:blip r:embed="rId3" cstate="print"/>
          <a:srcRect/>
          <a:stretch>
            <a:fillRect/>
          </a:stretch>
        </p:blipFill>
        <p:spPr bwMode="auto">
          <a:xfrm>
            <a:off x="4583833" y="6165305"/>
            <a:ext cx="517525" cy="485775"/>
          </a:xfrm>
          <a:prstGeom prst="rect">
            <a:avLst/>
          </a:prstGeom>
          <a:noFill/>
          <a:ln w="9525">
            <a:noFill/>
            <a:miter lim="800000"/>
            <a:headEnd/>
            <a:tailEnd/>
          </a:ln>
        </p:spPr>
      </p:pic>
      <p:cxnSp>
        <p:nvCxnSpPr>
          <p:cNvPr id="41" name="直線矢印コネクタ 40"/>
          <p:cNvCxnSpPr>
            <a:stCxn id="56" idx="3"/>
            <a:endCxn id="75" idx="1"/>
          </p:cNvCxnSpPr>
          <p:nvPr/>
        </p:nvCxnSpPr>
        <p:spPr>
          <a:xfrm>
            <a:off x="3215680" y="3933057"/>
            <a:ext cx="144016" cy="36991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17" idx="1"/>
            <a:endCxn id="56" idx="3"/>
          </p:cNvCxnSpPr>
          <p:nvPr/>
        </p:nvCxnSpPr>
        <p:spPr>
          <a:xfrm flipH="1">
            <a:off x="3215680" y="3582890"/>
            <a:ext cx="216024" cy="350167"/>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57" idx="1"/>
            <a:endCxn id="104" idx="3"/>
          </p:cNvCxnSpPr>
          <p:nvPr/>
        </p:nvCxnSpPr>
        <p:spPr>
          <a:xfrm flipH="1">
            <a:off x="7896200" y="3861049"/>
            <a:ext cx="360040" cy="44192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75" idx="1"/>
            <a:endCxn id="69" idx="3"/>
          </p:cNvCxnSpPr>
          <p:nvPr/>
        </p:nvCxnSpPr>
        <p:spPr>
          <a:xfrm rot="10800000" flipV="1">
            <a:off x="3143672" y="4302969"/>
            <a:ext cx="216024" cy="81152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9" idx="2"/>
          </p:cNvCxnSpPr>
          <p:nvPr/>
        </p:nvCxnSpPr>
        <p:spPr>
          <a:xfrm rot="5400000">
            <a:off x="6320300" y="5093458"/>
            <a:ext cx="196279" cy="9393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フローチャート : 複数書類 68"/>
          <p:cNvSpPr/>
          <p:nvPr/>
        </p:nvSpPr>
        <p:spPr>
          <a:xfrm>
            <a:off x="1643474" y="4941168"/>
            <a:ext cx="1500198" cy="346650"/>
          </a:xfrm>
          <a:prstGeom prst="flowChartMultidocumen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業務マニュアル</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56" name="フローチャート : 書類 55"/>
          <p:cNvSpPr/>
          <p:nvPr/>
        </p:nvSpPr>
        <p:spPr>
          <a:xfrm>
            <a:off x="1594520" y="3717032"/>
            <a:ext cx="1621160" cy="432048"/>
          </a:xfrm>
          <a:prstGeom prst="flowChartDocumen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57" name="フローチャート : 書類 56"/>
          <p:cNvSpPr/>
          <p:nvPr/>
        </p:nvSpPr>
        <p:spPr>
          <a:xfrm>
            <a:off x="8256240" y="3645024"/>
            <a:ext cx="2160240" cy="432048"/>
          </a:xfrm>
          <a:prstGeom prst="flowChartDocument">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60" name="直線矢印コネクタ 59"/>
          <p:cNvCxnSpPr>
            <a:stCxn id="8" idx="3"/>
            <a:endCxn id="57" idx="1"/>
          </p:cNvCxnSpPr>
          <p:nvPr/>
        </p:nvCxnSpPr>
        <p:spPr>
          <a:xfrm>
            <a:off x="8077200" y="3582890"/>
            <a:ext cx="179040" cy="27815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6" idx="3"/>
            <a:endCxn id="192" idx="1"/>
          </p:cNvCxnSpPr>
          <p:nvPr/>
        </p:nvCxnSpPr>
        <p:spPr>
          <a:xfrm>
            <a:off x="7879670" y="4807026"/>
            <a:ext cx="376570" cy="2069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19" idx="2"/>
            <a:endCxn id="18" idx="0"/>
          </p:cNvCxnSpPr>
          <p:nvPr/>
        </p:nvCxnSpPr>
        <p:spPr>
          <a:xfrm>
            <a:off x="6888088" y="5464970"/>
            <a:ext cx="752888" cy="88556"/>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フローチャート: 処理 116"/>
          <p:cNvSpPr/>
          <p:nvPr/>
        </p:nvSpPr>
        <p:spPr>
          <a:xfrm>
            <a:off x="3431704" y="3429001"/>
            <a:ext cx="2016224" cy="307777"/>
          </a:xfrm>
          <a:prstGeom prst="flowChartProcess">
            <a:avLst/>
          </a:prstGeom>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業務要件定義作業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0" name="フローチャート : 書類 179"/>
          <p:cNvSpPr/>
          <p:nvPr/>
        </p:nvSpPr>
        <p:spPr>
          <a:xfrm>
            <a:off x="8184232" y="1916832"/>
            <a:ext cx="2232248" cy="1027276"/>
          </a:xfrm>
          <a:prstGeom prst="flowChartDocument">
            <a:avLst/>
          </a:prstGeom>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・標準化仕様</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・技術標準ガイドライン</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・技術調査研究成果</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3" name="フローチャート: 処理 62"/>
          <p:cNvSpPr/>
          <p:nvPr/>
        </p:nvSpPr>
        <p:spPr>
          <a:xfrm>
            <a:off x="1703512" y="1700808"/>
            <a:ext cx="2160240" cy="523220"/>
          </a:xfrm>
          <a:prstGeom prst="flowChartProcess">
            <a:avLst/>
          </a:prstGeom>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サービス実施計画書作成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サービス要件書作成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4" name="フローチャート: 処理 63"/>
          <p:cNvSpPr/>
          <p:nvPr/>
        </p:nvSpPr>
        <p:spPr>
          <a:xfrm>
            <a:off x="5303912" y="1916833"/>
            <a:ext cx="2088232" cy="307777"/>
          </a:xfrm>
          <a:prstGeom prst="flowChartProcess">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他機関との連携調整</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5" name="フローチャート: 処理 74"/>
          <p:cNvSpPr/>
          <p:nvPr/>
        </p:nvSpPr>
        <p:spPr>
          <a:xfrm>
            <a:off x="3359696" y="4149081"/>
            <a:ext cx="2016224" cy="307777"/>
          </a:xfrm>
          <a:prstGeom prst="flowChartProcess">
            <a:avLst/>
          </a:prstGeom>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業務実施手順書作成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6" name="フローチャート: 処理 75"/>
          <p:cNvSpPr/>
          <p:nvPr/>
        </p:nvSpPr>
        <p:spPr>
          <a:xfrm>
            <a:off x="3359696" y="5157193"/>
            <a:ext cx="2016224" cy="307777"/>
          </a:xfrm>
          <a:prstGeom prst="flowChartProcess">
            <a:avLst/>
          </a:prstGeom>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業務・コンテンツ運用</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7" name="フローチャート: 処理 86"/>
          <p:cNvSpPr/>
          <p:nvPr/>
        </p:nvSpPr>
        <p:spPr>
          <a:xfrm>
            <a:off x="5663952" y="2420888"/>
            <a:ext cx="2088232" cy="523220"/>
          </a:xfrm>
          <a:prstGeom prst="flowChartProcess">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サービス要件定義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とりまとめ</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4" name="フローチャート: 処理 103"/>
          <p:cNvSpPr/>
          <p:nvPr/>
        </p:nvSpPr>
        <p:spPr>
          <a:xfrm>
            <a:off x="5807968" y="4149081"/>
            <a:ext cx="2088232" cy="307777"/>
          </a:xfrm>
          <a:prstGeom prst="flowChartProcess">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調達仕様書作成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40" name="直線矢印コネクタ 139"/>
          <p:cNvCxnSpPr>
            <a:stCxn id="69" idx="3"/>
            <a:endCxn id="76" idx="1"/>
          </p:cNvCxnSpPr>
          <p:nvPr/>
        </p:nvCxnSpPr>
        <p:spPr>
          <a:xfrm>
            <a:off x="3143672" y="5114493"/>
            <a:ext cx="216024" cy="1965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11" idx="1"/>
            <a:endCxn id="16" idx="3"/>
          </p:cNvCxnSpPr>
          <p:nvPr/>
        </p:nvCxnSpPr>
        <p:spPr>
          <a:xfrm rot="10800000" flipV="1">
            <a:off x="7879670" y="4413672"/>
            <a:ext cx="376570" cy="39335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a:stCxn id="104" idx="3"/>
            <a:endCxn id="11" idx="1"/>
          </p:cNvCxnSpPr>
          <p:nvPr/>
        </p:nvCxnSpPr>
        <p:spPr>
          <a:xfrm>
            <a:off x="7896200" y="4302970"/>
            <a:ext cx="360040" cy="11070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直線矢印コネクタ 162"/>
          <p:cNvCxnSpPr>
            <a:stCxn id="14" idx="1"/>
            <a:endCxn id="63" idx="0"/>
          </p:cNvCxnSpPr>
          <p:nvPr/>
        </p:nvCxnSpPr>
        <p:spPr>
          <a:xfrm rot="10800000" flipV="1">
            <a:off x="2783632" y="1308120"/>
            <a:ext cx="1368152" cy="3926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8" name="直線矢印コネクタ 167"/>
          <p:cNvCxnSpPr>
            <a:stCxn id="64" idx="1"/>
            <a:endCxn id="5" idx="0"/>
          </p:cNvCxnSpPr>
          <p:nvPr/>
        </p:nvCxnSpPr>
        <p:spPr>
          <a:xfrm rot="10800000" flipV="1">
            <a:off x="4599304" y="2070721"/>
            <a:ext cx="704608" cy="35016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1" name="直線矢印コネクタ 170"/>
          <p:cNvCxnSpPr>
            <a:stCxn id="180" idx="2"/>
            <a:endCxn id="8" idx="0"/>
          </p:cNvCxnSpPr>
          <p:nvPr/>
        </p:nvCxnSpPr>
        <p:spPr>
          <a:xfrm flipH="1">
            <a:off x="6978588" y="2876194"/>
            <a:ext cx="2321768" cy="55280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6" name="直線矢印コネクタ 175"/>
          <p:cNvCxnSpPr>
            <a:stCxn id="13" idx="2"/>
            <a:endCxn id="117" idx="0"/>
          </p:cNvCxnSpPr>
          <p:nvPr/>
        </p:nvCxnSpPr>
        <p:spPr>
          <a:xfrm flipH="1">
            <a:off x="4439817" y="1682724"/>
            <a:ext cx="3046803" cy="17462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9" name="直線矢印コネクタ 178"/>
          <p:cNvCxnSpPr>
            <a:stCxn id="13" idx="2"/>
            <a:endCxn id="8" idx="0"/>
          </p:cNvCxnSpPr>
          <p:nvPr/>
        </p:nvCxnSpPr>
        <p:spPr>
          <a:xfrm flipH="1">
            <a:off x="6978589" y="1682724"/>
            <a:ext cx="508031" cy="17462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8" name="直線矢印コネクタ 187"/>
          <p:cNvCxnSpPr>
            <a:stCxn id="13" idx="2"/>
            <a:endCxn id="87" idx="0"/>
          </p:cNvCxnSpPr>
          <p:nvPr/>
        </p:nvCxnSpPr>
        <p:spPr>
          <a:xfrm flipH="1">
            <a:off x="6708069" y="1682724"/>
            <a:ext cx="778551" cy="73816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92" name="フローチャート : 複数書類 191"/>
          <p:cNvSpPr/>
          <p:nvPr/>
        </p:nvSpPr>
        <p:spPr>
          <a:xfrm>
            <a:off x="8256240" y="4725145"/>
            <a:ext cx="2411760" cy="577751"/>
          </a:xfrm>
          <a:prstGeom prst="flowChartMultidocument">
            <a:avLst/>
          </a:prstGeom>
        </p:spPr>
        <p:style>
          <a:lnRef idx="1">
            <a:schemeClr val="accent5"/>
          </a:lnRef>
          <a:fillRef idx="3">
            <a:schemeClr val="accent5"/>
          </a:fillRef>
          <a:effectRef idx="2">
            <a:schemeClr val="accent5"/>
          </a:effectRef>
          <a:fontRef idx="minor">
            <a:schemeClr val="lt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・システム設計書</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・システム運用マニュアル</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196" name="直線矢印コネクタ 195"/>
          <p:cNvCxnSpPr>
            <a:stCxn id="192" idx="1"/>
            <a:endCxn id="19" idx="3"/>
          </p:cNvCxnSpPr>
          <p:nvPr/>
        </p:nvCxnSpPr>
        <p:spPr>
          <a:xfrm flipH="1">
            <a:off x="7968208" y="5014021"/>
            <a:ext cx="288032" cy="29706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0" name="Picture 36" descr="MCj02320470000[1]"/>
          <p:cNvPicPr>
            <a:picLocks noChangeAspect="1" noChangeArrowheads="1"/>
          </p:cNvPicPr>
          <p:nvPr/>
        </p:nvPicPr>
        <p:blipFill>
          <a:blip r:embed="rId3" cstate="print"/>
          <a:srcRect/>
          <a:stretch>
            <a:fillRect/>
          </a:stretch>
        </p:blipFill>
        <p:spPr bwMode="auto">
          <a:xfrm>
            <a:off x="5951985" y="6372226"/>
            <a:ext cx="517525" cy="485775"/>
          </a:xfrm>
          <a:prstGeom prst="rect">
            <a:avLst/>
          </a:prstGeom>
          <a:noFill/>
          <a:ln w="9525">
            <a:noFill/>
            <a:miter lim="800000"/>
            <a:headEnd/>
            <a:tailEnd/>
          </a:ln>
        </p:spPr>
      </p:pic>
      <p:sp>
        <p:nvSpPr>
          <p:cNvPr id="211" name="正方形/長方形 210"/>
          <p:cNvSpPr/>
          <p:nvPr/>
        </p:nvSpPr>
        <p:spPr>
          <a:xfrm>
            <a:off x="3935761" y="6309321"/>
            <a:ext cx="543739"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職員</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2" name="正方形/長方形 211"/>
          <p:cNvSpPr/>
          <p:nvPr/>
        </p:nvSpPr>
        <p:spPr>
          <a:xfrm>
            <a:off x="6528048" y="6516242"/>
            <a:ext cx="723276"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213" name="直線矢印コネクタ 212"/>
          <p:cNvCxnSpPr>
            <a:stCxn id="20" idx="2"/>
            <a:endCxn id="22" idx="3"/>
          </p:cNvCxnSpPr>
          <p:nvPr/>
        </p:nvCxnSpPr>
        <p:spPr>
          <a:xfrm rot="5400000">
            <a:off x="5341203" y="5944624"/>
            <a:ext cx="223724" cy="70341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17" name="直線矢印コネクタ 216"/>
          <p:cNvCxnSpPr/>
          <p:nvPr/>
        </p:nvCxnSpPr>
        <p:spPr>
          <a:xfrm rot="5400000">
            <a:off x="7058089" y="5726435"/>
            <a:ext cx="268870" cy="118493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21" name="下矢印 220"/>
          <p:cNvSpPr/>
          <p:nvPr/>
        </p:nvSpPr>
        <p:spPr>
          <a:xfrm>
            <a:off x="4079776" y="3789040"/>
            <a:ext cx="500066" cy="3560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2" name="下矢印 221"/>
          <p:cNvSpPr/>
          <p:nvPr/>
        </p:nvSpPr>
        <p:spPr>
          <a:xfrm>
            <a:off x="4079776" y="4581128"/>
            <a:ext cx="500066" cy="5040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3" name="下矢印 222"/>
          <p:cNvSpPr/>
          <p:nvPr/>
        </p:nvSpPr>
        <p:spPr>
          <a:xfrm>
            <a:off x="6600056" y="3789040"/>
            <a:ext cx="500066" cy="3560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4" name="下矢印 223"/>
          <p:cNvSpPr/>
          <p:nvPr/>
        </p:nvSpPr>
        <p:spPr>
          <a:xfrm>
            <a:off x="6600056" y="4437112"/>
            <a:ext cx="500066" cy="14401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5" name="下矢印 224"/>
          <p:cNvSpPr/>
          <p:nvPr/>
        </p:nvSpPr>
        <p:spPr>
          <a:xfrm>
            <a:off x="6600056" y="5013176"/>
            <a:ext cx="500066" cy="14401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1" name="屈折矢印 230"/>
          <p:cNvSpPr/>
          <p:nvPr/>
        </p:nvSpPr>
        <p:spPr>
          <a:xfrm rot="5400000">
            <a:off x="2819636" y="2096852"/>
            <a:ext cx="720080" cy="936104"/>
          </a:xfrm>
          <a:prstGeom prst="bentUpArrow">
            <a:avLst>
              <a:gd name="adj1" fmla="val 25000"/>
              <a:gd name="adj2" fmla="val 20262"/>
              <a:gd name="adj3" fmla="val 23105"/>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3" name="下矢印 232"/>
          <p:cNvSpPr/>
          <p:nvPr/>
        </p:nvSpPr>
        <p:spPr>
          <a:xfrm>
            <a:off x="4079776" y="3068960"/>
            <a:ext cx="500066" cy="3560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4" name="左矢印 233"/>
          <p:cNvSpPr/>
          <p:nvPr/>
        </p:nvSpPr>
        <p:spPr>
          <a:xfrm>
            <a:off x="5159896" y="2492896"/>
            <a:ext cx="467544" cy="36004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0" name="四角形吹き出し 69"/>
          <p:cNvSpPr/>
          <p:nvPr/>
        </p:nvSpPr>
        <p:spPr>
          <a:xfrm>
            <a:off x="9192344" y="908720"/>
            <a:ext cx="1475656" cy="648072"/>
          </a:xfrm>
          <a:prstGeom prst="wedgeRectCallout">
            <a:avLst>
              <a:gd name="adj1" fmla="val -110136"/>
              <a:gd name="adj2" fmla="val 83249"/>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開発部門が中心に</a:t>
            </a:r>
          </a:p>
        </p:txBody>
      </p:sp>
      <p:sp>
        <p:nvSpPr>
          <p:cNvPr id="66" name="四角形吹き出し 65"/>
          <p:cNvSpPr/>
          <p:nvPr/>
        </p:nvSpPr>
        <p:spPr>
          <a:xfrm>
            <a:off x="1775520" y="5805264"/>
            <a:ext cx="2016224" cy="792088"/>
          </a:xfrm>
          <a:prstGeom prst="wedgeRectCallout">
            <a:avLst>
              <a:gd name="adj1" fmla="val 73960"/>
              <a:gd name="adj2" fmla="val -56864"/>
            </a:avLst>
          </a:prstGeom>
          <a:solidFill>
            <a:schemeClr val="accent6">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業務・サービスの実施部署が中心に</a:t>
            </a:r>
          </a:p>
        </p:txBody>
      </p:sp>
      <p:sp>
        <p:nvSpPr>
          <p:cNvPr id="71" name="上下矢印 70"/>
          <p:cNvSpPr/>
          <p:nvPr/>
        </p:nvSpPr>
        <p:spPr>
          <a:xfrm rot="18812556">
            <a:off x="5317712" y="2766291"/>
            <a:ext cx="312139" cy="82136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2" name="上下矢印 71"/>
          <p:cNvSpPr/>
          <p:nvPr/>
        </p:nvSpPr>
        <p:spPr>
          <a:xfrm rot="16200000">
            <a:off x="5419066" y="3457862"/>
            <a:ext cx="387888" cy="906228"/>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7" name="スライド番号プレースホルダ 6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73" name="フッター プレースホルダ 7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74" name="横巻き 73"/>
          <p:cNvSpPr/>
          <p:nvPr/>
        </p:nvSpPr>
        <p:spPr>
          <a:xfrm>
            <a:off x="8256240" y="5933862"/>
            <a:ext cx="370010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・情報化プロセスにおける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業務担当とシステム担当との分担</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8551152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dirty="0"/>
              <a:t>要件定義の重要性と考慮点</a:t>
            </a:r>
            <a:r>
              <a:rPr kumimoji="1" lang="en-US" altLang="ja-JP" dirty="0">
                <a:solidFill>
                  <a:srgbClr val="FF0000"/>
                </a:solidFill>
              </a:rPr>
              <a:t>【</a:t>
            </a:r>
            <a:r>
              <a:rPr kumimoji="1" lang="ja-JP" altLang="en-US" dirty="0">
                <a:solidFill>
                  <a:srgbClr val="FF0000"/>
                </a:solidFill>
              </a:rPr>
              <a:t>抜粋</a:t>
            </a:r>
            <a:r>
              <a:rPr kumimoji="1" lang="en-US" altLang="ja-JP" dirty="0">
                <a:solidFill>
                  <a:srgbClr val="FF0000"/>
                </a:solidFill>
              </a:rPr>
              <a:t>】</a:t>
            </a:r>
            <a:endParaRPr kumimoji="1" lang="ja-JP" altLang="en-US" dirty="0">
              <a:solidFill>
                <a:srgbClr val="FF0000"/>
              </a:solidFill>
            </a:endParaRPr>
          </a:p>
        </p:txBody>
      </p:sp>
      <p:sp>
        <p:nvSpPr>
          <p:cNvPr id="6" name="コンテンツ プレースホルダ 5"/>
          <p:cNvSpPr>
            <a:spLocks noGrp="1"/>
          </p:cNvSpPr>
          <p:nvPr>
            <p:ph idx="1"/>
          </p:nvPr>
        </p:nvSpPr>
        <p:spPr>
          <a:xfrm>
            <a:off x="589730" y="1052736"/>
            <a:ext cx="11065398" cy="5668739"/>
          </a:xfrm>
        </p:spPr>
        <p:txBody>
          <a:bodyPr>
            <a:noAutofit/>
          </a:bodyPr>
          <a:lstStyle/>
          <a:p>
            <a:r>
              <a:rPr lang="ja-JP" altLang="en-US" sz="2400" dirty="0"/>
              <a:t>重要性は、</a:t>
            </a:r>
            <a:r>
              <a:rPr lang="ja-JP" altLang="ja-JP" sz="2400" dirty="0"/>
              <a:t>ソフトウェア開発に限ら</a:t>
            </a:r>
            <a:r>
              <a:rPr lang="ja-JP" altLang="en-US" sz="2400" dirty="0"/>
              <a:t>ない</a:t>
            </a:r>
            <a:endParaRPr lang="ja-JP" altLang="ja-JP" sz="2400" dirty="0"/>
          </a:p>
          <a:p>
            <a:r>
              <a:rPr lang="ja-JP" altLang="ja-JP" sz="2400" dirty="0">
                <a:solidFill>
                  <a:srgbClr val="FF0000"/>
                </a:solidFill>
              </a:rPr>
              <a:t>サービス要件の定義は、基本計画書</a:t>
            </a:r>
            <a:r>
              <a:rPr lang="ja-JP" altLang="en-US" sz="2400" dirty="0">
                <a:solidFill>
                  <a:srgbClr val="FF0000"/>
                </a:solidFill>
              </a:rPr>
              <a:t>の行間を埋める</a:t>
            </a:r>
            <a:r>
              <a:rPr lang="ja-JP" altLang="en-US" sz="2400" dirty="0"/>
              <a:t>もの</a:t>
            </a:r>
            <a:endParaRPr lang="ja-JP" altLang="ja-JP" sz="2400" dirty="0"/>
          </a:p>
          <a:p>
            <a:r>
              <a:rPr lang="ja-JP" altLang="ja-JP" sz="2400" dirty="0">
                <a:solidFill>
                  <a:srgbClr val="FF0000"/>
                </a:solidFill>
              </a:rPr>
              <a:t>開発に大きな工数が掛かるのは、例外処理の規模と拡張性</a:t>
            </a:r>
            <a:r>
              <a:rPr lang="ja-JP" altLang="en-US" sz="2400" dirty="0">
                <a:solidFill>
                  <a:srgbClr val="FF0000"/>
                </a:solidFill>
              </a:rPr>
              <a:t>への配慮</a:t>
            </a:r>
            <a:endParaRPr lang="ja-JP" altLang="ja-JP" sz="2400" dirty="0">
              <a:solidFill>
                <a:srgbClr val="FF0000"/>
              </a:solidFill>
            </a:endParaRPr>
          </a:p>
          <a:p>
            <a:r>
              <a:rPr lang="ja-JP" altLang="ja-JP" sz="2400" dirty="0"/>
              <a:t>サービス要件定義段階での合意形成が重要</a:t>
            </a:r>
          </a:p>
          <a:p>
            <a:r>
              <a:rPr lang="ja-JP" altLang="ja-JP" sz="2400" dirty="0"/>
              <a:t>業務、システムの構築は、</a:t>
            </a:r>
            <a:r>
              <a:rPr lang="ja-JP" altLang="ja-JP" sz="2400" dirty="0">
                <a:solidFill>
                  <a:srgbClr val="FF0000"/>
                </a:solidFill>
              </a:rPr>
              <a:t>論理的に明確なサービスの要件がなければ構築できない</a:t>
            </a:r>
          </a:p>
          <a:p>
            <a:pPr lvl="1"/>
            <a:r>
              <a:rPr lang="ja-JP" altLang="en-US" sz="2000" dirty="0"/>
              <a:t>曖昧</a:t>
            </a:r>
            <a:r>
              <a:rPr lang="ja-JP" altLang="ja-JP" sz="2000" dirty="0"/>
              <a:t>なまま、業務構築、システム開発を行った場合</a:t>
            </a:r>
            <a:r>
              <a:rPr lang="ja-JP" altLang="en-US" sz="2000" dirty="0"/>
              <a:t>、</a:t>
            </a:r>
            <a:r>
              <a:rPr lang="ja-JP" altLang="en-US" sz="2000" dirty="0">
                <a:solidFill>
                  <a:srgbClr val="FF0000"/>
                </a:solidFill>
              </a:rPr>
              <a:t>過大な見積もり、大きな手戻り</a:t>
            </a:r>
            <a:r>
              <a:rPr lang="ja-JP" altLang="en-US" sz="2000" dirty="0"/>
              <a:t>が発生する</a:t>
            </a:r>
            <a:endParaRPr lang="en-US" altLang="ja-JP" sz="2000" dirty="0"/>
          </a:p>
          <a:p>
            <a:pPr lvl="1"/>
            <a:r>
              <a:rPr lang="ja-JP" altLang="en-US" sz="2000" dirty="0"/>
              <a:t>齟齬の顕在化が後工程になればなるほど、工数が大きくな</a:t>
            </a:r>
            <a:r>
              <a:rPr lang="ja-JP" altLang="en-US" sz="2800" dirty="0"/>
              <a:t>る</a:t>
            </a:r>
            <a:endParaRPr lang="ja-JP" altLang="ja-JP" sz="2000" dirty="0"/>
          </a:p>
          <a:p>
            <a:r>
              <a:rPr lang="ja-JP" altLang="ja-JP" sz="2400" dirty="0"/>
              <a:t>業務とシステムでの分担は明確に</a:t>
            </a:r>
          </a:p>
          <a:p>
            <a:r>
              <a:rPr lang="ja-JP" altLang="ja-JP" sz="2400" dirty="0">
                <a:solidFill>
                  <a:srgbClr val="FF0000"/>
                </a:solidFill>
              </a:rPr>
              <a:t>情報（データ）と機能の流れは明確に</a:t>
            </a:r>
            <a:r>
              <a:rPr lang="ja-JP" altLang="en-US" sz="2400" dirty="0"/>
              <a:t>。</a:t>
            </a:r>
            <a:endParaRPr lang="ja-JP" altLang="ja-JP" sz="2400" dirty="0"/>
          </a:p>
          <a:p>
            <a:r>
              <a:rPr lang="ja-JP" altLang="ja-JP" sz="2400" dirty="0"/>
              <a:t>サービス要件は、開発過程、検証中に、なんらかの変更があることを前提とする</a:t>
            </a:r>
            <a:endParaRPr lang="en-US" altLang="ja-JP" sz="2400" dirty="0"/>
          </a:p>
          <a:p>
            <a:r>
              <a:rPr lang="ja-JP" altLang="en-US" sz="2400" dirty="0"/>
              <a:t>サービス要件定義には、</a:t>
            </a:r>
            <a:r>
              <a:rPr lang="ja-JP" altLang="en-US" sz="2400" dirty="0">
                <a:solidFill>
                  <a:srgbClr val="FF0000"/>
                </a:solidFill>
              </a:rPr>
              <a:t>全体</a:t>
            </a:r>
            <a:r>
              <a:rPr lang="ja-JP" altLang="ja-JP" sz="2400" dirty="0">
                <a:solidFill>
                  <a:srgbClr val="FF0000"/>
                </a:solidFill>
              </a:rPr>
              <a:t>最適化の観点で</a:t>
            </a:r>
            <a:r>
              <a:rPr lang="ja-JP" altLang="en-US" sz="2400" dirty="0"/>
              <a:t>システムサイドからの</a:t>
            </a:r>
            <a:r>
              <a:rPr lang="ja-JP" altLang="ja-JP" sz="2400" dirty="0"/>
              <a:t>助言が必要</a:t>
            </a:r>
          </a:p>
        </p:txBody>
      </p:sp>
      <p:sp>
        <p:nvSpPr>
          <p:cNvPr id="3" name="フッター プレースホル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4" name="スライド番号プレースホル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2" name="右矢印 1"/>
          <p:cNvSpPr/>
          <p:nvPr/>
        </p:nvSpPr>
        <p:spPr>
          <a:xfrm>
            <a:off x="1716280" y="6217419"/>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横巻き 7"/>
          <p:cNvSpPr/>
          <p:nvPr/>
        </p:nvSpPr>
        <p:spPr>
          <a:xfrm>
            <a:off x="8256240" y="813222"/>
            <a:ext cx="370010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・資源の無駄遣いをなくして、より高いサービスの提供を目指すために</a:t>
            </a:r>
          </a:p>
        </p:txBody>
      </p:sp>
    </p:spTree>
    <p:extLst>
      <p:ext uri="{BB962C8B-B14F-4D97-AF65-F5344CB8AC3E}">
        <p14:creationId xmlns:p14="http://schemas.microsoft.com/office/powerpoint/2010/main" val="78145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88" y="0"/>
            <a:ext cx="9180512" cy="928670"/>
          </a:xfrm>
        </p:spPr>
        <p:txBody>
          <a:bodyPr>
            <a:normAutofit/>
          </a:bodyPr>
          <a:lstStyle/>
          <a:p>
            <a:r>
              <a:rPr kumimoji="1" lang="en-US" altLang="ja-JP" dirty="0"/>
              <a:t>【</a:t>
            </a:r>
            <a:r>
              <a:rPr lang="ja-JP" altLang="en-US" dirty="0"/>
              <a:t>詳細</a:t>
            </a:r>
            <a:r>
              <a:rPr kumimoji="1" lang="en-US" altLang="ja-JP" dirty="0"/>
              <a:t>】</a:t>
            </a:r>
            <a:r>
              <a:rPr kumimoji="1" lang="ja-JP" altLang="en-US" dirty="0"/>
              <a:t>サービス要件定義での考慮点</a:t>
            </a:r>
          </a:p>
        </p:txBody>
      </p:sp>
      <p:sp>
        <p:nvSpPr>
          <p:cNvPr id="3" name="コンテンツ プレースホルダ 2"/>
          <p:cNvSpPr>
            <a:spLocks noGrp="1"/>
          </p:cNvSpPr>
          <p:nvPr>
            <p:ph sz="half" idx="1"/>
          </p:nvPr>
        </p:nvSpPr>
        <p:spPr>
          <a:xfrm>
            <a:off x="532435" y="1052736"/>
            <a:ext cx="5487365" cy="5805264"/>
          </a:xfrm>
        </p:spPr>
        <p:txBody>
          <a:bodyPr>
            <a:normAutofit fontScale="92500" lnSpcReduction="20000"/>
          </a:bodyPr>
          <a:lstStyle/>
          <a:p>
            <a:r>
              <a:rPr lang="ja-JP" altLang="en-US" dirty="0"/>
              <a:t>サービスの基本方針・基本計画書レベルでは、不十分</a:t>
            </a:r>
            <a:endParaRPr lang="en-US" altLang="ja-JP" dirty="0"/>
          </a:p>
          <a:p>
            <a:pPr lvl="1"/>
            <a:r>
              <a:rPr lang="ja-JP" altLang="en-US" dirty="0"/>
              <a:t>基本合意のために、</a:t>
            </a:r>
            <a:r>
              <a:rPr lang="ja-JP" altLang="en-US" dirty="0">
                <a:solidFill>
                  <a:srgbClr val="FF0000"/>
                </a:solidFill>
              </a:rPr>
              <a:t>意識的に、サービスの実施内容が曖昧に</a:t>
            </a:r>
            <a:r>
              <a:rPr lang="ja-JP" altLang="en-US" dirty="0"/>
              <a:t>なっている</a:t>
            </a:r>
            <a:endParaRPr lang="en-US" altLang="ja-JP" dirty="0"/>
          </a:p>
          <a:p>
            <a:pPr lvl="1"/>
            <a:r>
              <a:rPr lang="ja-JP" altLang="en-US" dirty="0"/>
              <a:t>概念・方向性は認識できるが具体的なサービスの実施内容が判断できない</a:t>
            </a:r>
            <a:endParaRPr lang="en-US" altLang="ja-JP" dirty="0"/>
          </a:p>
          <a:p>
            <a:r>
              <a:rPr kumimoji="1" lang="ja-JP" altLang="en-US" dirty="0"/>
              <a:t>業務、システムの構築は、論理的に明確なサービスの要件がなければ構築できない</a:t>
            </a:r>
            <a:endParaRPr kumimoji="1" lang="en-US" altLang="ja-JP" dirty="0"/>
          </a:p>
          <a:p>
            <a:pPr lvl="1"/>
            <a:r>
              <a:rPr lang="ja-JP" altLang="en-US" dirty="0"/>
              <a:t>実施内容が曖昧になっているサービスは、その条件と実施内容の明確化が必要</a:t>
            </a:r>
            <a:endParaRPr lang="en-US" altLang="ja-JP" dirty="0"/>
          </a:p>
          <a:p>
            <a:pPr lvl="1"/>
            <a:r>
              <a:rPr lang="ja-JP" altLang="en-US" dirty="0">
                <a:solidFill>
                  <a:srgbClr val="FF0000"/>
                </a:solidFill>
              </a:rPr>
              <a:t>サービス部門とシステム部門で暗黙知でなく、形式知化した形で合</a:t>
            </a:r>
            <a:r>
              <a:rPr lang="ja-JP" altLang="en-US" dirty="0"/>
              <a:t>意しておく必要がある⇒サービス要件定義書</a:t>
            </a:r>
            <a:endParaRPr lang="en-US" altLang="ja-JP" dirty="0"/>
          </a:p>
          <a:p>
            <a:r>
              <a:rPr lang="ja-JP" altLang="en-US" dirty="0"/>
              <a:t>サービス要件定義段階での合意形成が最も重要</a:t>
            </a:r>
            <a:endParaRPr lang="en-US" altLang="ja-JP" dirty="0"/>
          </a:p>
          <a:p>
            <a:pPr lvl="1"/>
            <a:r>
              <a:rPr lang="ja-JP" altLang="en-US" dirty="0">
                <a:solidFill>
                  <a:srgbClr val="FF0000"/>
                </a:solidFill>
              </a:rPr>
              <a:t>後工程でシステムの根幹に関わる変更は不可能</a:t>
            </a:r>
          </a:p>
          <a:p>
            <a:pPr lvl="1"/>
            <a:endParaRPr lang="en-US" altLang="ja-JP" dirty="0"/>
          </a:p>
        </p:txBody>
      </p:sp>
      <p:sp>
        <p:nvSpPr>
          <p:cNvPr id="4" name="コンテンツ プレースホルダ 3"/>
          <p:cNvSpPr>
            <a:spLocks noGrp="1"/>
          </p:cNvSpPr>
          <p:nvPr>
            <p:ph sz="half" idx="2"/>
          </p:nvPr>
        </p:nvSpPr>
        <p:spPr>
          <a:xfrm>
            <a:off x="6172199" y="1052736"/>
            <a:ext cx="5738149" cy="5805264"/>
          </a:xfrm>
        </p:spPr>
        <p:txBody>
          <a:bodyPr>
            <a:normAutofit fontScale="92500" lnSpcReduction="20000"/>
          </a:bodyPr>
          <a:lstStyle/>
          <a:p>
            <a:r>
              <a:rPr lang="ja-JP" altLang="en-US" dirty="0"/>
              <a:t>サービスの実施内容があいまいなまま、業務構築、システム開発を行った場合</a:t>
            </a:r>
            <a:endParaRPr lang="en-US" altLang="ja-JP" dirty="0"/>
          </a:p>
          <a:p>
            <a:pPr lvl="1"/>
            <a:r>
              <a:rPr lang="ja-JP" altLang="en-US" dirty="0"/>
              <a:t>システム化要件定義書が曖昧になる</a:t>
            </a:r>
            <a:r>
              <a:rPr lang="en-US" altLang="ja-JP" dirty="0"/>
              <a:t/>
            </a:r>
            <a:br>
              <a:rPr lang="en-US" altLang="ja-JP" dirty="0"/>
            </a:br>
            <a:r>
              <a:rPr lang="ja-JP" altLang="en-US" dirty="0"/>
              <a:t>⇒</a:t>
            </a:r>
            <a:r>
              <a:rPr lang="ja-JP" altLang="en-US" dirty="0">
                <a:solidFill>
                  <a:srgbClr val="FF0000"/>
                </a:solidFill>
              </a:rPr>
              <a:t>開発規模感が掴めない</a:t>
            </a:r>
            <a:endParaRPr lang="en-US" altLang="ja-JP" dirty="0">
              <a:solidFill>
                <a:srgbClr val="FF0000"/>
              </a:solidFill>
            </a:endParaRPr>
          </a:p>
          <a:p>
            <a:pPr lvl="1"/>
            <a:r>
              <a:rPr lang="ja-JP" altLang="en-US" dirty="0"/>
              <a:t>調達仕様書が曖昧になる</a:t>
            </a:r>
            <a:r>
              <a:rPr lang="en-US" altLang="ja-JP" dirty="0"/>
              <a:t/>
            </a:r>
            <a:br>
              <a:rPr lang="en-US" altLang="ja-JP" dirty="0"/>
            </a:br>
            <a:r>
              <a:rPr lang="ja-JP" altLang="en-US" dirty="0"/>
              <a:t>⇒</a:t>
            </a:r>
            <a:r>
              <a:rPr lang="ja-JP" altLang="en-US" dirty="0">
                <a:solidFill>
                  <a:srgbClr val="FF0000"/>
                </a:solidFill>
              </a:rPr>
              <a:t>開発者は安全を見込み、見積もり額が大幅に大きくなる</a:t>
            </a:r>
            <a:endParaRPr lang="en-US" altLang="ja-JP" dirty="0">
              <a:solidFill>
                <a:srgbClr val="FF0000"/>
              </a:solidFill>
            </a:endParaRPr>
          </a:p>
          <a:p>
            <a:pPr lvl="1"/>
            <a:r>
              <a:rPr lang="ja-JP" altLang="en-US" dirty="0"/>
              <a:t>開発工程で手戻りが発生する</a:t>
            </a:r>
            <a:endParaRPr lang="en-US" altLang="ja-JP" dirty="0"/>
          </a:p>
          <a:p>
            <a:r>
              <a:rPr lang="ja-JP" altLang="en-US" dirty="0"/>
              <a:t>最適化の観点でシステム担当からの助言が必要</a:t>
            </a:r>
            <a:endParaRPr lang="en-US" altLang="ja-JP" dirty="0"/>
          </a:p>
          <a:p>
            <a:pPr lvl="1"/>
            <a:r>
              <a:rPr lang="ja-JP" altLang="en-US" dirty="0"/>
              <a:t>サービス要件に</a:t>
            </a:r>
            <a:r>
              <a:rPr lang="ja-JP" altLang="en-US" dirty="0">
                <a:solidFill>
                  <a:srgbClr val="FF0000"/>
                </a:solidFill>
              </a:rPr>
              <a:t>サービスの方法、手順が示されていても</a:t>
            </a:r>
            <a:r>
              <a:rPr lang="ja-JP" altLang="en-US" dirty="0"/>
              <a:t>、より最適な方法がある場合は、システム構築の立場から、助言する</a:t>
            </a:r>
            <a:endParaRPr lang="en-US" altLang="ja-JP" dirty="0"/>
          </a:p>
          <a:p>
            <a:r>
              <a:rPr lang="ja-JP" altLang="en-US" dirty="0"/>
              <a:t>サービス要件は、開発過程、検証中に、なんらかの変更があることを前提とする</a:t>
            </a:r>
            <a:endParaRPr lang="en-US" altLang="ja-JP" dirty="0"/>
          </a:p>
          <a:p>
            <a:pPr lvl="1"/>
            <a:r>
              <a:rPr lang="ja-JP" altLang="en-US" dirty="0"/>
              <a:t>変更による後工程への影響を極力小さくするためにも、早期発見が必要</a:t>
            </a:r>
            <a:endParaRPr lang="en-US" altLang="ja-JP" dirty="0"/>
          </a:p>
          <a:p>
            <a:pPr lvl="1"/>
            <a:r>
              <a:rPr lang="ja-JP" altLang="en-US" dirty="0"/>
              <a:t>⇒プロトタイピング手法が有効</a:t>
            </a:r>
            <a:endParaRPr lang="en-US" altLang="ja-JP" dirty="0"/>
          </a:p>
          <a:p>
            <a:pPr lvl="2"/>
            <a:endParaRPr lang="en-US" altLang="ja-JP" dirty="0"/>
          </a:p>
          <a:p>
            <a:endParaRPr lang="en-US" altLang="ja-JP" dirty="0"/>
          </a:p>
        </p:txBody>
      </p:sp>
      <p:sp>
        <p:nvSpPr>
          <p:cNvPr id="5" name="フッター プレースホル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877953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ja-JP" dirty="0"/>
              <a:t>各工程での成果物の妥当性評価</a:t>
            </a:r>
            <a:endParaRPr lang="en-US" altLang="ja-JP" dirty="0"/>
          </a:p>
        </p:txBody>
      </p:sp>
      <p:sp>
        <p:nvSpPr>
          <p:cNvPr id="6" name="コンテンツ プレースホルダ 5"/>
          <p:cNvSpPr>
            <a:spLocks noGrp="1"/>
          </p:cNvSpPr>
          <p:nvPr>
            <p:ph idx="1"/>
          </p:nvPr>
        </p:nvSpPr>
        <p:spPr>
          <a:xfrm>
            <a:off x="509285" y="980729"/>
            <a:ext cx="11088547" cy="5740747"/>
          </a:xfrm>
        </p:spPr>
        <p:txBody>
          <a:bodyPr>
            <a:noAutofit/>
          </a:bodyPr>
          <a:lstStyle/>
          <a:p>
            <a:r>
              <a:rPr lang="ja-JP" altLang="ja-JP" sz="3200" dirty="0"/>
              <a:t>各工程での成果物の妥当性評価</a:t>
            </a:r>
            <a:endParaRPr lang="en-US" altLang="ja-JP" sz="3200" dirty="0"/>
          </a:p>
          <a:p>
            <a:pPr lvl="1"/>
            <a:r>
              <a:rPr lang="ja-JP" altLang="ja-JP" sz="2800" dirty="0"/>
              <a:t>全ての工程での仕様書について</a:t>
            </a:r>
            <a:endParaRPr lang="en-US" altLang="ja-JP" sz="2800" dirty="0"/>
          </a:p>
          <a:p>
            <a:pPr lvl="2"/>
            <a:r>
              <a:rPr lang="zh-TW" altLang="en-US" sz="2400" dirty="0"/>
              <a:t>基本設計</a:t>
            </a:r>
            <a:r>
              <a:rPr lang="ja-JP" altLang="en-US" sz="2400" dirty="0"/>
              <a:t>書</a:t>
            </a:r>
            <a:r>
              <a:rPr lang="zh-TW" altLang="en-US" sz="2400" dirty="0"/>
              <a:t>、概要設計</a:t>
            </a:r>
            <a:r>
              <a:rPr lang="ja-JP" altLang="en-US" sz="2400" dirty="0"/>
              <a:t>書</a:t>
            </a:r>
            <a:r>
              <a:rPr lang="zh-TW" altLang="en-US" sz="2400" dirty="0"/>
              <a:t>、詳細設計</a:t>
            </a:r>
            <a:r>
              <a:rPr lang="ja-JP" altLang="en-US" sz="2400" dirty="0"/>
              <a:t>書</a:t>
            </a:r>
            <a:r>
              <a:rPr lang="zh-TW" altLang="en-US" sz="2400" dirty="0"/>
              <a:t>、外部設計</a:t>
            </a:r>
            <a:r>
              <a:rPr lang="ja-JP" altLang="en-US" sz="2400" dirty="0"/>
              <a:t>書</a:t>
            </a:r>
            <a:r>
              <a:rPr lang="zh-TW" altLang="en-US" sz="2400" dirty="0"/>
              <a:t>、内部設計</a:t>
            </a:r>
            <a:r>
              <a:rPr lang="ja-JP" altLang="en-US" sz="2400" dirty="0"/>
              <a:t>書、プログラム仕様書</a:t>
            </a:r>
            <a:r>
              <a:rPr lang="ja-JP" altLang="en-US" sz="2400" dirty="0" err="1"/>
              <a:t>、、、</a:t>
            </a:r>
            <a:r>
              <a:rPr lang="ja-JP" altLang="en-US" sz="2400" dirty="0"/>
              <a:t>？</a:t>
            </a:r>
            <a:endParaRPr lang="en-US" altLang="ja-JP" sz="2400" dirty="0"/>
          </a:p>
          <a:p>
            <a:pPr lvl="1"/>
            <a:r>
              <a:rPr lang="ja-JP" altLang="ja-JP" sz="2800" dirty="0"/>
              <a:t>曖昧性・不確実性の排除</a:t>
            </a:r>
            <a:endParaRPr lang="en-US" altLang="ja-JP" sz="2800" dirty="0"/>
          </a:p>
          <a:p>
            <a:pPr lvl="2"/>
            <a:r>
              <a:rPr lang="ja-JP" altLang="en-US" sz="2400" dirty="0">
                <a:solidFill>
                  <a:srgbClr val="FF0000"/>
                </a:solidFill>
              </a:rPr>
              <a:t>図表を活用することが有効。</a:t>
            </a:r>
            <a:endParaRPr lang="en-US" altLang="ja-JP" sz="2400" dirty="0">
              <a:solidFill>
                <a:srgbClr val="FF0000"/>
              </a:solidFill>
            </a:endParaRPr>
          </a:p>
          <a:p>
            <a:pPr lvl="1"/>
            <a:r>
              <a:rPr lang="ja-JP" altLang="ja-JP" sz="2800" dirty="0"/>
              <a:t>読むべき人が理解できるか？</a:t>
            </a:r>
            <a:endParaRPr lang="en-US" altLang="ja-JP" sz="2800" dirty="0"/>
          </a:p>
          <a:p>
            <a:pPr lvl="2"/>
            <a:r>
              <a:rPr lang="ja-JP" altLang="en-US" sz="2400" dirty="0">
                <a:solidFill>
                  <a:srgbClr val="FF0000"/>
                </a:solidFill>
              </a:rPr>
              <a:t>暗黙知なしで、難易度、工数、適用すべき技術、実現方式を算定できるか？</a:t>
            </a:r>
            <a:endParaRPr lang="en-US" altLang="ja-JP" sz="2400" dirty="0">
              <a:solidFill>
                <a:srgbClr val="FF0000"/>
              </a:solidFill>
            </a:endParaRPr>
          </a:p>
          <a:p>
            <a:pPr lvl="1"/>
            <a:r>
              <a:rPr lang="ja-JP" altLang="en-US" sz="2800" dirty="0"/>
              <a:t>将来のコストを削減するか、当面のコストを削減するか？</a:t>
            </a:r>
            <a:endParaRPr lang="en-US" altLang="ja-JP" sz="2800" dirty="0"/>
          </a:p>
          <a:p>
            <a:r>
              <a:rPr lang="ja-JP" altLang="ja-JP" sz="3200" dirty="0"/>
              <a:t>参考見積書の評価</a:t>
            </a:r>
            <a:endParaRPr lang="ja-JP" altLang="ja-JP" sz="2400" dirty="0"/>
          </a:p>
          <a:p>
            <a:pPr lvl="1"/>
            <a:r>
              <a:rPr lang="ja-JP" altLang="en-US" dirty="0">
                <a:solidFill>
                  <a:srgbClr val="FF0000"/>
                </a:solidFill>
              </a:rPr>
              <a:t>曖昧な仕様書をベースにした業者の高額見積もりをベースに、要件をカットしない。</a:t>
            </a:r>
            <a:endParaRPr lang="en-US" altLang="ja-JP" dirty="0">
              <a:solidFill>
                <a:srgbClr val="FF0000"/>
              </a:solidFill>
            </a:endParaRPr>
          </a:p>
          <a:p>
            <a:pPr lvl="1"/>
            <a:r>
              <a:rPr lang="ja-JP" altLang="en-US" dirty="0"/>
              <a:t>人件費単価が高いから、見積もりが高くなるという評価は妥当でない。</a:t>
            </a:r>
            <a:endParaRPr lang="ja-JP" altLang="ja-JP" dirty="0"/>
          </a:p>
        </p:txBody>
      </p:sp>
      <p:sp>
        <p:nvSpPr>
          <p:cNvPr id="3" name="フッター プレースホル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4" name="スライド番号プレースホル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7" name="横巻き 6"/>
          <p:cNvSpPr/>
          <p:nvPr/>
        </p:nvSpPr>
        <p:spPr>
          <a:xfrm>
            <a:off x="8256240" y="813222"/>
            <a:ext cx="370010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・調達に関わるドキュメントが適正なものかを評価事項の一例</a:t>
            </a:r>
          </a:p>
        </p:txBody>
      </p:sp>
    </p:spTree>
    <p:extLst>
      <p:ext uri="{BB962C8B-B14F-4D97-AF65-F5344CB8AC3E}">
        <p14:creationId xmlns:p14="http://schemas.microsoft.com/office/powerpoint/2010/main" val="424083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15480" y="0"/>
            <a:ext cx="9252520" cy="928670"/>
          </a:xfrm>
        </p:spPr>
        <p:txBody>
          <a:bodyPr>
            <a:normAutofit/>
          </a:bodyPr>
          <a:lstStyle/>
          <a:p>
            <a:r>
              <a:rPr lang="en-US" altLang="ja-JP" dirty="0"/>
              <a:t>【</a:t>
            </a:r>
            <a:r>
              <a:rPr lang="ja-JP" altLang="en-US" dirty="0"/>
              <a:t>詳細</a:t>
            </a:r>
            <a:r>
              <a:rPr lang="en-US" altLang="ja-JP" dirty="0"/>
              <a:t>】</a:t>
            </a:r>
            <a:r>
              <a:rPr lang="ja-JP" altLang="en-US" dirty="0"/>
              <a:t>各仕様書</a:t>
            </a:r>
            <a:r>
              <a:rPr kumimoji="1" lang="ja-JP" altLang="en-US" dirty="0"/>
              <a:t>の妥当性の評価</a:t>
            </a:r>
          </a:p>
        </p:txBody>
      </p:sp>
      <p:sp>
        <p:nvSpPr>
          <p:cNvPr id="3" name="コンテンツ プレースホルダ 2"/>
          <p:cNvSpPr>
            <a:spLocks noGrp="1"/>
          </p:cNvSpPr>
          <p:nvPr>
            <p:ph sz="half" idx="1"/>
          </p:nvPr>
        </p:nvSpPr>
        <p:spPr>
          <a:xfrm>
            <a:off x="300942" y="1052736"/>
            <a:ext cx="5718858" cy="5805264"/>
          </a:xfrm>
        </p:spPr>
        <p:txBody>
          <a:bodyPr>
            <a:normAutofit/>
          </a:bodyPr>
          <a:lstStyle/>
          <a:p>
            <a:r>
              <a:rPr kumimoji="1" lang="ja-JP" altLang="en-US" dirty="0"/>
              <a:t>各仕様書の記述内容</a:t>
            </a:r>
            <a:endParaRPr kumimoji="1" lang="en-US" altLang="ja-JP" dirty="0"/>
          </a:p>
          <a:p>
            <a:pPr lvl="1"/>
            <a:r>
              <a:rPr kumimoji="1" lang="ja-JP" altLang="en-US" dirty="0"/>
              <a:t>（サービス要件定義書、システム化要件定義書、調達仕様書、開発段階での仕様書、作業指示書</a:t>
            </a:r>
            <a:r>
              <a:rPr kumimoji="1" lang="ja-JP" altLang="en-US" dirty="0" err="1"/>
              <a:t>、、</a:t>
            </a:r>
            <a:r>
              <a:rPr kumimoji="1" lang="ja-JP" altLang="en-US" dirty="0"/>
              <a:t>）</a:t>
            </a:r>
            <a:endParaRPr kumimoji="1" lang="en-US" altLang="ja-JP" dirty="0"/>
          </a:p>
          <a:p>
            <a:pPr lvl="1"/>
            <a:r>
              <a:rPr lang="ja-JP" altLang="en-US" dirty="0"/>
              <a:t>曖昧性・不確実性の排除</a:t>
            </a:r>
            <a:endParaRPr lang="en-US" altLang="ja-JP" dirty="0"/>
          </a:p>
          <a:p>
            <a:pPr lvl="2"/>
            <a:r>
              <a:rPr lang="ja-JP" altLang="en-US" dirty="0">
                <a:solidFill>
                  <a:srgbClr val="FF0000"/>
                </a:solidFill>
              </a:rPr>
              <a:t>プロセスと成果物の具体化度を明確にしないで、成果物名のみの提示は齟齬が生じる</a:t>
            </a:r>
            <a:endParaRPr lang="en-US" altLang="ja-JP" dirty="0">
              <a:solidFill>
                <a:srgbClr val="FF0000"/>
              </a:solidFill>
            </a:endParaRPr>
          </a:p>
          <a:p>
            <a:pPr lvl="3"/>
            <a:r>
              <a:rPr lang="ja-JP" altLang="en-US" dirty="0"/>
              <a:t>「仕様素案」、「基本設計書」、「概要設計書」、「詳細設計書」</a:t>
            </a:r>
            <a:r>
              <a:rPr lang="ja-JP" altLang="en-US" dirty="0" err="1"/>
              <a:t>、、、</a:t>
            </a:r>
            <a:endParaRPr lang="en-US" altLang="ja-JP" dirty="0"/>
          </a:p>
          <a:p>
            <a:pPr lvl="2"/>
            <a:r>
              <a:rPr lang="ja-JP" altLang="en-US" dirty="0">
                <a:solidFill>
                  <a:srgbClr val="FF0000"/>
                </a:solidFill>
              </a:rPr>
              <a:t>「柔軟に対応できること」？</a:t>
            </a:r>
            <a:endParaRPr lang="en-US" altLang="ja-JP" dirty="0">
              <a:solidFill>
                <a:srgbClr val="FF0000"/>
              </a:solidFill>
            </a:endParaRPr>
          </a:p>
          <a:p>
            <a:pPr lvl="1"/>
            <a:r>
              <a:rPr lang="ja-JP" altLang="en-US" dirty="0"/>
              <a:t>読むべき人が理解できるか？</a:t>
            </a:r>
            <a:endParaRPr lang="en-US" altLang="ja-JP" dirty="0"/>
          </a:p>
          <a:p>
            <a:pPr lvl="2"/>
            <a:r>
              <a:rPr lang="ja-JP" altLang="en-US" dirty="0">
                <a:solidFill>
                  <a:srgbClr val="FF0000"/>
                </a:solidFill>
              </a:rPr>
              <a:t>その仕様書をインプットとして、難易度の認識、妥当な工数見積もりができるかを評価</a:t>
            </a:r>
            <a:endParaRPr lang="en-US" altLang="ja-JP" dirty="0">
              <a:solidFill>
                <a:srgbClr val="FF0000"/>
              </a:solidFill>
            </a:endParaRPr>
          </a:p>
          <a:p>
            <a:pPr lvl="1"/>
            <a:r>
              <a:rPr kumimoji="1" lang="ja-JP" altLang="en-US" dirty="0"/>
              <a:t>方法としての選択肢は可</a:t>
            </a:r>
            <a:endParaRPr kumimoji="1" lang="en-US" altLang="ja-JP" dirty="0"/>
          </a:p>
          <a:p>
            <a:pPr lvl="2"/>
            <a:r>
              <a:rPr lang="ja-JP" altLang="en-US" dirty="0"/>
              <a:t>コストが高くても将来性、柔軟性のある方法</a:t>
            </a:r>
            <a:endParaRPr lang="en-US" altLang="ja-JP" dirty="0"/>
          </a:p>
          <a:p>
            <a:pPr lvl="2"/>
            <a:r>
              <a:rPr lang="ja-JP" altLang="en-US" dirty="0"/>
              <a:t>コストが安いが、当面の課題は解決で</a:t>
            </a:r>
            <a:endParaRPr lang="en-US" altLang="ja-JP" dirty="0"/>
          </a:p>
          <a:p>
            <a:pPr lvl="2"/>
            <a:endParaRPr kumimoji="1" lang="en-US" altLang="ja-JP" dirty="0"/>
          </a:p>
          <a:p>
            <a:pPr lvl="1"/>
            <a:endParaRPr kumimoji="1" lang="en-US" altLang="ja-JP" dirty="0"/>
          </a:p>
          <a:p>
            <a:pPr lvl="1"/>
            <a:endParaRPr kumimoji="1" lang="ja-JP" altLang="en-US" dirty="0"/>
          </a:p>
        </p:txBody>
      </p:sp>
      <p:sp>
        <p:nvSpPr>
          <p:cNvPr id="4" name="コンテンツ プレースホルダ 3"/>
          <p:cNvSpPr>
            <a:spLocks noGrp="1"/>
          </p:cNvSpPr>
          <p:nvPr>
            <p:ph sz="half" idx="2"/>
          </p:nvPr>
        </p:nvSpPr>
        <p:spPr>
          <a:xfrm>
            <a:off x="6172200" y="1158858"/>
            <a:ext cx="5610828" cy="5562617"/>
          </a:xfrm>
        </p:spPr>
        <p:txBody>
          <a:bodyPr>
            <a:normAutofit/>
          </a:bodyPr>
          <a:lstStyle/>
          <a:p>
            <a:r>
              <a:rPr kumimoji="1" lang="ja-JP" altLang="en-US" dirty="0"/>
              <a:t>参考見積書の評価</a:t>
            </a:r>
            <a:endParaRPr kumimoji="1" lang="en-US" altLang="ja-JP" dirty="0"/>
          </a:p>
          <a:p>
            <a:pPr lvl="1"/>
            <a:r>
              <a:rPr lang="ja-JP" altLang="en-US" dirty="0"/>
              <a:t>曖昧な仕様書では安全係数が大きくなり、高額な見積もりになる</a:t>
            </a:r>
            <a:endParaRPr lang="en-US" altLang="ja-JP" dirty="0"/>
          </a:p>
          <a:p>
            <a:pPr lvl="1"/>
            <a:r>
              <a:rPr lang="ja-JP" altLang="en-US" dirty="0"/>
              <a:t>業者の高額な参考見積もりを鵜呑みにして安易な要件緩和やスペックダウンはしない</a:t>
            </a:r>
            <a:endParaRPr lang="en-US" altLang="ja-JP" dirty="0"/>
          </a:p>
          <a:p>
            <a:pPr lvl="1"/>
            <a:r>
              <a:rPr kumimoji="1" lang="ja-JP" altLang="en-US" dirty="0"/>
              <a:t>提案もしくは指示した実施方法が明確な場合は、具体的な作業と要する工数を評価する</a:t>
            </a:r>
            <a:endParaRPr kumimoji="1" lang="en-US" altLang="ja-JP" dirty="0"/>
          </a:p>
          <a:p>
            <a:pPr lvl="2"/>
            <a:r>
              <a:rPr kumimoji="1" lang="ja-JP" altLang="en-US" dirty="0">
                <a:solidFill>
                  <a:srgbClr val="FF0000"/>
                </a:solidFill>
              </a:rPr>
              <a:t>ある程度の実地の経験は必要</a:t>
            </a:r>
            <a:endParaRPr kumimoji="1" lang="en-US" altLang="ja-JP" dirty="0">
              <a:solidFill>
                <a:srgbClr val="FF0000"/>
              </a:solidFill>
            </a:endParaRPr>
          </a:p>
          <a:p>
            <a:pPr lvl="1"/>
            <a:r>
              <a:rPr lang="ja-JP" altLang="en-US" dirty="0"/>
              <a:t>競争入札になれば、適正な価格に近づく。</a:t>
            </a:r>
            <a:r>
              <a:rPr lang="ja-JP" altLang="en-US" dirty="0">
                <a:solidFill>
                  <a:srgbClr val="FF0000"/>
                </a:solidFill>
              </a:rPr>
              <a:t>随意契約の場合は、妥当と思われるまで調整する必要がある</a:t>
            </a:r>
            <a:endParaRPr lang="en-US" altLang="ja-JP" dirty="0">
              <a:solidFill>
                <a:srgbClr val="FF0000"/>
              </a:solidFill>
            </a:endParaRPr>
          </a:p>
          <a:p>
            <a:pPr lvl="1"/>
            <a:r>
              <a:rPr lang="ja-JP" altLang="en-US" dirty="0"/>
              <a:t>「単価が高いから見積もりが高くなる」という評価は正しくない</a:t>
            </a:r>
            <a:endParaRPr lang="en-US" altLang="ja-JP" dirty="0"/>
          </a:p>
          <a:p>
            <a:pPr lvl="1"/>
            <a:endParaRPr lang="en-US" altLang="ja-JP" dirty="0"/>
          </a:p>
        </p:txBody>
      </p:sp>
      <p:sp>
        <p:nvSpPr>
          <p:cNvPr id="5" name="フッター プレースホル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87640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情報システムの開発標準</a:t>
            </a:r>
            <a:endParaRPr kumimoji="1" lang="ja-JP" altLang="en-US" dirty="0"/>
          </a:p>
        </p:txBody>
      </p:sp>
    </p:spTree>
    <p:extLst>
      <p:ext uri="{BB962C8B-B14F-4D97-AF65-F5344CB8AC3E}">
        <p14:creationId xmlns:p14="http://schemas.microsoft.com/office/powerpoint/2010/main" val="2916143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240" y="0"/>
            <a:ext cx="10271760" cy="928670"/>
          </a:xfrm>
        </p:spPr>
        <p:txBody>
          <a:bodyPr>
            <a:normAutofit/>
          </a:bodyPr>
          <a:lstStyle/>
          <a:p>
            <a:r>
              <a:rPr lang="ja-JP" altLang="en-US" sz="3600" dirty="0"/>
              <a:t>サービス要件定義のまとめ</a:t>
            </a:r>
          </a:p>
        </p:txBody>
      </p:sp>
      <p:sp>
        <p:nvSpPr>
          <p:cNvPr id="3" name="コンテンツ プレースホルダ 2"/>
          <p:cNvSpPr>
            <a:spLocks noGrp="1"/>
          </p:cNvSpPr>
          <p:nvPr>
            <p:ph sz="half" idx="1"/>
          </p:nvPr>
        </p:nvSpPr>
        <p:spPr>
          <a:xfrm>
            <a:off x="393539" y="1124744"/>
            <a:ext cx="5626261" cy="5733256"/>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ja-JP" altLang="en-US" dirty="0"/>
              <a:t>実施計画書、サービス要件定義書</a:t>
            </a:r>
            <a:endParaRPr lang="en-US" altLang="ja-JP" dirty="0"/>
          </a:p>
          <a:p>
            <a:pPr lvl="1"/>
            <a:r>
              <a:rPr lang="ja-JP" altLang="en-US" dirty="0">
                <a:solidFill>
                  <a:srgbClr val="FF0000"/>
                </a:solidFill>
              </a:rPr>
              <a:t>基本方針、基本計画の策定において検討したメモ、カットされた記述がベース</a:t>
            </a:r>
            <a:endParaRPr lang="en-US" altLang="ja-JP" dirty="0">
              <a:solidFill>
                <a:srgbClr val="FF0000"/>
              </a:solidFill>
            </a:endParaRPr>
          </a:p>
          <a:p>
            <a:r>
              <a:rPr lang="ja-JP" altLang="en-US" dirty="0"/>
              <a:t>網羅性の確保</a:t>
            </a:r>
            <a:endParaRPr lang="en-US" altLang="ja-JP" dirty="0"/>
          </a:p>
          <a:p>
            <a:pPr lvl="1"/>
            <a:r>
              <a:rPr lang="ja-JP" altLang="en-US" dirty="0"/>
              <a:t>例外的なサービスも網羅的に</a:t>
            </a:r>
            <a:endParaRPr lang="en-US" altLang="ja-JP" dirty="0"/>
          </a:p>
          <a:p>
            <a:pPr lvl="2"/>
            <a:r>
              <a:rPr lang="ja-JP" altLang="en-US" dirty="0">
                <a:solidFill>
                  <a:srgbClr val="FF0000"/>
                </a:solidFill>
              </a:rPr>
              <a:t>例外的なサービスは条件と実施内容を提示</a:t>
            </a:r>
            <a:endParaRPr lang="en-US" altLang="ja-JP" dirty="0">
              <a:solidFill>
                <a:srgbClr val="FF0000"/>
              </a:solidFill>
            </a:endParaRPr>
          </a:p>
          <a:p>
            <a:pPr lvl="3"/>
            <a:r>
              <a:rPr lang="ja-JP" altLang="en-US" dirty="0"/>
              <a:t>例外的なサービスの内容が明確でないと、次工程でもめる</a:t>
            </a:r>
            <a:endParaRPr lang="en-US" altLang="ja-JP" dirty="0"/>
          </a:p>
          <a:p>
            <a:r>
              <a:rPr lang="ja-JP" altLang="en-US" dirty="0"/>
              <a:t>曖昧性の排除</a:t>
            </a:r>
            <a:endParaRPr lang="en-US" altLang="ja-JP" dirty="0"/>
          </a:p>
          <a:p>
            <a:pPr lvl="1"/>
            <a:r>
              <a:rPr lang="ja-JP" altLang="en-US" dirty="0"/>
              <a:t>やるべきことを明確に</a:t>
            </a:r>
            <a:endParaRPr lang="en-US" altLang="ja-JP" dirty="0"/>
          </a:p>
          <a:p>
            <a:pPr lvl="2"/>
            <a:r>
              <a:rPr lang="ja-JP" altLang="en-US" dirty="0"/>
              <a:t>論理的な思考で、条件と内容を明確に</a:t>
            </a:r>
            <a:endParaRPr lang="en-US" altLang="ja-JP" dirty="0"/>
          </a:p>
          <a:p>
            <a:pPr lvl="3"/>
            <a:r>
              <a:rPr lang="ja-JP" altLang="en-US" dirty="0">
                <a:solidFill>
                  <a:srgbClr val="FF0000"/>
                </a:solidFill>
              </a:rPr>
              <a:t>曖昧な文章ではなく、箇条書きで、判断要素は明確に</a:t>
            </a:r>
            <a:endParaRPr lang="en-US" altLang="ja-JP" dirty="0">
              <a:solidFill>
                <a:srgbClr val="FF0000"/>
              </a:solidFill>
            </a:endParaRPr>
          </a:p>
          <a:p>
            <a:pPr lvl="3"/>
            <a:r>
              <a:rPr lang="ja-JP" altLang="en-US" dirty="0">
                <a:solidFill>
                  <a:srgbClr val="FF0000"/>
                </a:solidFill>
              </a:rPr>
              <a:t>「原則として</a:t>
            </a:r>
            <a:r>
              <a:rPr lang="ja-JP" altLang="en-US" dirty="0" err="1">
                <a:solidFill>
                  <a:srgbClr val="FF0000"/>
                </a:solidFill>
              </a:rPr>
              <a:t>～する</a:t>
            </a:r>
            <a:r>
              <a:rPr lang="ja-JP" altLang="en-US" dirty="0">
                <a:solidFill>
                  <a:srgbClr val="FF0000"/>
                </a:solidFill>
              </a:rPr>
              <a:t>」「</a:t>
            </a:r>
            <a:r>
              <a:rPr lang="ja-JP" altLang="en-US" dirty="0" err="1">
                <a:solidFill>
                  <a:srgbClr val="FF0000"/>
                </a:solidFill>
              </a:rPr>
              <a:t>～する</a:t>
            </a:r>
            <a:r>
              <a:rPr lang="ja-JP" altLang="en-US" dirty="0">
                <a:solidFill>
                  <a:srgbClr val="FF0000"/>
                </a:solidFill>
              </a:rPr>
              <a:t>場合もある。」は</a:t>
            </a:r>
            <a:r>
              <a:rPr lang="en-US" altLang="ja-JP" dirty="0">
                <a:solidFill>
                  <a:srgbClr val="FF0000"/>
                </a:solidFill>
              </a:rPr>
              <a:t>NG</a:t>
            </a:r>
          </a:p>
          <a:p>
            <a:pPr lvl="3"/>
            <a:endParaRPr lang="en-US" altLang="ja-JP" dirty="0"/>
          </a:p>
          <a:p>
            <a:pPr lvl="2"/>
            <a:endParaRPr lang="en-US" altLang="ja-JP" dirty="0"/>
          </a:p>
          <a:p>
            <a:pPr lvl="2"/>
            <a:endParaRPr kumimoji="1" lang="ja-JP" altLang="en-US" dirty="0"/>
          </a:p>
        </p:txBody>
      </p:sp>
      <p:sp>
        <p:nvSpPr>
          <p:cNvPr id="4" name="コンテンツ プレースホルダ 3"/>
          <p:cNvSpPr>
            <a:spLocks noGrp="1"/>
          </p:cNvSpPr>
          <p:nvPr>
            <p:ph sz="half" idx="2"/>
          </p:nvPr>
        </p:nvSpPr>
        <p:spPr>
          <a:xfrm>
            <a:off x="6172199" y="1052736"/>
            <a:ext cx="5626261" cy="5805264"/>
          </a:xfrm>
        </p:spPr>
        <p:style>
          <a:lnRef idx="2">
            <a:schemeClr val="accent1"/>
          </a:lnRef>
          <a:fillRef idx="1">
            <a:schemeClr val="lt1"/>
          </a:fillRef>
          <a:effectRef idx="0">
            <a:schemeClr val="accent1"/>
          </a:effectRef>
          <a:fontRef idx="minor">
            <a:schemeClr val="dk1"/>
          </a:fontRef>
        </p:style>
        <p:txBody>
          <a:bodyPr>
            <a:normAutofit lnSpcReduction="10000"/>
          </a:bodyPr>
          <a:lstStyle/>
          <a:p>
            <a:pPr lvl="1"/>
            <a:r>
              <a:rPr lang="ja-JP" altLang="en-US" dirty="0"/>
              <a:t>業務とシステムでの分担は明確に</a:t>
            </a:r>
            <a:endParaRPr lang="en-US" altLang="ja-JP" dirty="0"/>
          </a:p>
          <a:p>
            <a:pPr lvl="2"/>
            <a:r>
              <a:rPr lang="ja-JP" altLang="en-US" dirty="0"/>
              <a:t>システムでできないことの許容</a:t>
            </a:r>
            <a:endParaRPr lang="en-US" altLang="ja-JP" dirty="0"/>
          </a:p>
          <a:p>
            <a:pPr lvl="3"/>
            <a:r>
              <a:rPr lang="ja-JP" altLang="en-US" dirty="0">
                <a:solidFill>
                  <a:srgbClr val="FF0000"/>
                </a:solidFill>
              </a:rPr>
              <a:t>業務で行わなければならないことの負荷の許容は大きな要件</a:t>
            </a:r>
            <a:endParaRPr lang="en-US" altLang="ja-JP" dirty="0">
              <a:solidFill>
                <a:srgbClr val="FF0000"/>
              </a:solidFill>
            </a:endParaRPr>
          </a:p>
          <a:p>
            <a:pPr lvl="2"/>
            <a:r>
              <a:rPr lang="ja-JP" altLang="en-US" dirty="0"/>
              <a:t>業務とシステムの分担は図式化して共有</a:t>
            </a:r>
            <a:endParaRPr lang="en-US" altLang="ja-JP" dirty="0"/>
          </a:p>
          <a:p>
            <a:pPr lvl="3"/>
            <a:r>
              <a:rPr lang="ja-JP" altLang="en-US" dirty="0">
                <a:solidFill>
                  <a:srgbClr val="FF0000"/>
                </a:solidFill>
              </a:rPr>
              <a:t>ユースケース図（人とシステムの役割</a:t>
            </a:r>
            <a:r>
              <a:rPr lang="ja-JP" altLang="en-US" dirty="0"/>
              <a:t>）</a:t>
            </a:r>
            <a:endParaRPr lang="en-US" altLang="ja-JP" dirty="0"/>
          </a:p>
          <a:p>
            <a:pPr lvl="1"/>
            <a:r>
              <a:rPr lang="ja-JP" altLang="en-US" dirty="0"/>
              <a:t>情報（データ）と機能の流れは明確に</a:t>
            </a:r>
            <a:endParaRPr lang="en-US" altLang="ja-JP" dirty="0"/>
          </a:p>
          <a:p>
            <a:pPr lvl="2"/>
            <a:r>
              <a:rPr lang="ja-JP" altLang="en-US" dirty="0"/>
              <a:t>機能情報関連図（情報と機能の流れ（サブシステムレベル））等で</a:t>
            </a:r>
            <a:endParaRPr lang="en-US" altLang="ja-JP" dirty="0"/>
          </a:p>
          <a:p>
            <a:pPr lvl="1"/>
            <a:r>
              <a:rPr lang="ja-JP" altLang="en-US" dirty="0">
                <a:solidFill>
                  <a:srgbClr val="FF0000"/>
                </a:solidFill>
              </a:rPr>
              <a:t>実施方法、実装方法は、システム化要件定義で</a:t>
            </a:r>
            <a:endParaRPr lang="en-US" altLang="ja-JP" dirty="0">
              <a:solidFill>
                <a:srgbClr val="FF0000"/>
              </a:solidFill>
            </a:endParaRPr>
          </a:p>
          <a:p>
            <a:pPr lvl="2"/>
            <a:r>
              <a:rPr lang="ja-JP" altLang="en-US" dirty="0"/>
              <a:t>システム化要件定義でサービス内容がぶれないように</a:t>
            </a:r>
            <a:endParaRPr lang="en-US" altLang="ja-JP" dirty="0"/>
          </a:p>
          <a:p>
            <a:r>
              <a:rPr lang="ja-JP" altLang="en-US" dirty="0"/>
              <a:t>進め方</a:t>
            </a:r>
            <a:endParaRPr lang="en-US" altLang="ja-JP" dirty="0"/>
          </a:p>
          <a:p>
            <a:pPr lvl="1"/>
            <a:r>
              <a:rPr lang="ja-JP" altLang="en-US" dirty="0"/>
              <a:t>サービス部門が主体となってサービスを想定</a:t>
            </a:r>
            <a:endParaRPr lang="en-US" altLang="ja-JP" dirty="0"/>
          </a:p>
          <a:p>
            <a:pPr lvl="1"/>
            <a:r>
              <a:rPr lang="ja-JP" altLang="en-US" dirty="0"/>
              <a:t>システム部門は最適化や実装の観点から助言する</a:t>
            </a:r>
            <a:endParaRPr lang="en-US" altLang="ja-JP" dirty="0"/>
          </a:p>
          <a:p>
            <a:pPr lvl="1"/>
            <a:endParaRPr lang="en-US" altLang="ja-JP" dirty="0"/>
          </a:p>
          <a:p>
            <a:pPr lvl="1"/>
            <a:endParaRPr lang="en-US" altLang="ja-JP" dirty="0"/>
          </a:p>
          <a:p>
            <a:endParaRPr kumimoji="1" lang="ja-JP" altLang="en-US" dirty="0"/>
          </a:p>
        </p:txBody>
      </p:sp>
      <p:sp>
        <p:nvSpPr>
          <p:cNvPr id="5" name="フッター プレースホル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7" name="横巻き 6"/>
          <p:cNvSpPr/>
          <p:nvPr/>
        </p:nvSpPr>
        <p:spPr>
          <a:xfrm>
            <a:off x="8256240" y="209124"/>
            <a:ext cx="370010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・適正な調達のための留意点</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41554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情報システムの構築に必要なスキルと知識</a:t>
            </a:r>
            <a:endParaRPr kumimoji="1" lang="ja-JP" altLang="en-US" dirty="0"/>
          </a:p>
        </p:txBody>
      </p:sp>
    </p:spTree>
    <p:extLst>
      <p:ext uri="{BB962C8B-B14F-4D97-AF65-F5344CB8AC3E}">
        <p14:creationId xmlns:p14="http://schemas.microsoft.com/office/powerpoint/2010/main" val="132614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0317480" cy="928668"/>
          </a:xfrm>
        </p:spPr>
        <p:txBody>
          <a:bodyPr>
            <a:normAutofit/>
          </a:bodyPr>
          <a:lstStyle/>
          <a:p>
            <a:r>
              <a:rPr kumimoji="1" lang="ja-JP" altLang="en-US" dirty="0"/>
              <a:t>人とシステムの役割分担</a:t>
            </a:r>
          </a:p>
        </p:txBody>
      </p:sp>
      <p:sp>
        <p:nvSpPr>
          <p:cNvPr id="3" name="コンテンツ プレースホルダー 2"/>
          <p:cNvSpPr>
            <a:spLocks noGrp="1"/>
          </p:cNvSpPr>
          <p:nvPr>
            <p:ph sz="half" idx="1"/>
          </p:nvPr>
        </p:nvSpPr>
        <p:spPr>
          <a:xfrm>
            <a:off x="0" y="928671"/>
            <a:ext cx="5337125" cy="3672825"/>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kumimoji="1" lang="ja-JP" altLang="en-US" dirty="0"/>
              <a:t>システム</a:t>
            </a:r>
            <a:endParaRPr kumimoji="1" lang="en-US" altLang="ja-JP" dirty="0"/>
          </a:p>
          <a:p>
            <a:pPr lvl="1"/>
            <a:r>
              <a:rPr lang="ja-JP" altLang="en-US" dirty="0"/>
              <a:t>定型的</a:t>
            </a:r>
            <a:r>
              <a:rPr kumimoji="1" lang="ja-JP" altLang="en-US" dirty="0"/>
              <a:t>な業務⇒</a:t>
            </a:r>
            <a:r>
              <a:rPr kumimoji="1" lang="en-US" altLang="ja-JP" dirty="0"/>
              <a:t>BPR</a:t>
            </a:r>
          </a:p>
          <a:p>
            <a:pPr lvl="1"/>
            <a:r>
              <a:rPr lang="ja-JP" altLang="en-US" dirty="0"/>
              <a:t>大量のデータ収集・分析・蓄積⇒データマイニング</a:t>
            </a:r>
            <a:endParaRPr lang="en-US" altLang="ja-JP" dirty="0"/>
          </a:p>
          <a:p>
            <a:pPr lvl="1"/>
            <a:r>
              <a:rPr lang="ja-JP" altLang="en-US" dirty="0"/>
              <a:t>最適な解を提供する業務⇒</a:t>
            </a:r>
            <a:endParaRPr kumimoji="1" lang="en-US" altLang="ja-JP" dirty="0"/>
          </a:p>
          <a:p>
            <a:pPr lvl="1"/>
            <a:r>
              <a:rPr lang="ja-JP" altLang="en-US" dirty="0"/>
              <a:t>経営判断の分析情報を提示する業務⇒</a:t>
            </a:r>
            <a:r>
              <a:rPr lang="en-US" altLang="ja-JP" dirty="0"/>
              <a:t>ERP</a:t>
            </a:r>
          </a:p>
          <a:p>
            <a:pPr lvl="1"/>
            <a:r>
              <a:rPr lang="ja-JP" altLang="en-US" dirty="0"/>
              <a:t>社会全般での</a:t>
            </a:r>
            <a:r>
              <a:rPr kumimoji="1" lang="ja-JP" altLang="en-US" dirty="0"/>
              <a:t>デジタル情報を活用した新ビジネス⇒</a:t>
            </a:r>
            <a:r>
              <a:rPr kumimoji="1" lang="en-US" altLang="ja-JP" dirty="0"/>
              <a:t>Digital</a:t>
            </a:r>
            <a:r>
              <a:rPr kumimoji="1" lang="ja-JP" altLang="en-US" dirty="0"/>
              <a:t> </a:t>
            </a:r>
            <a:r>
              <a:rPr kumimoji="1" lang="en-US" altLang="ja-JP" dirty="0"/>
              <a:t>Transformation</a:t>
            </a:r>
          </a:p>
          <a:p>
            <a:pPr lvl="1"/>
            <a:r>
              <a:rPr kumimoji="1" lang="ja-JP" altLang="en-US" dirty="0"/>
              <a:t>・・・</a:t>
            </a:r>
            <a:endParaRPr kumimoji="1" lang="en-US" altLang="ja-JP" dirty="0"/>
          </a:p>
          <a:p>
            <a:pPr lvl="1"/>
            <a:r>
              <a:rPr lang="ja-JP" altLang="en-US" dirty="0"/>
              <a:t>人工知能</a:t>
            </a:r>
            <a:r>
              <a:rPr lang="ja-JP" altLang="en-US" dirty="0" err="1"/>
              <a:t>、、、</a:t>
            </a:r>
            <a:endParaRPr kumimoji="1" lang="ja-JP" altLang="en-US" dirty="0"/>
          </a:p>
        </p:txBody>
      </p:sp>
      <p:sp>
        <p:nvSpPr>
          <p:cNvPr id="4" name="コンテンツ プレースホルダー 3"/>
          <p:cNvSpPr>
            <a:spLocks noGrp="1"/>
          </p:cNvSpPr>
          <p:nvPr>
            <p:ph sz="half" idx="2"/>
          </p:nvPr>
        </p:nvSpPr>
        <p:spPr>
          <a:xfrm>
            <a:off x="5735960" y="928670"/>
            <a:ext cx="6456040" cy="4973475"/>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ja-JP" altLang="en-US" dirty="0"/>
              <a:t>人</a:t>
            </a:r>
            <a:endParaRPr lang="en-US" altLang="ja-JP" dirty="0"/>
          </a:p>
          <a:p>
            <a:pPr lvl="1"/>
            <a:r>
              <a:rPr kumimoji="1" lang="ja-JP" altLang="en-US" dirty="0"/>
              <a:t>システムを利用</a:t>
            </a:r>
            <a:endParaRPr kumimoji="1" lang="en-US" altLang="ja-JP" dirty="0"/>
          </a:p>
          <a:p>
            <a:pPr lvl="2"/>
            <a:r>
              <a:rPr kumimoji="1" lang="ja-JP" altLang="en-US" dirty="0"/>
              <a:t>システムを使って業務運用</a:t>
            </a:r>
            <a:endParaRPr kumimoji="1" lang="en-US" altLang="ja-JP" dirty="0"/>
          </a:p>
          <a:p>
            <a:pPr lvl="2"/>
            <a:r>
              <a:rPr lang="ja-JP" altLang="en-US" dirty="0"/>
              <a:t>利用者と一緒に課題解決</a:t>
            </a:r>
            <a:endParaRPr lang="en-US" altLang="ja-JP" dirty="0"/>
          </a:p>
          <a:p>
            <a:pPr lvl="3"/>
            <a:r>
              <a:rPr lang="ja-JP" altLang="en-US" dirty="0"/>
              <a:t>システムで予測できない事象への判断（アルゴリズムが明確でない勘によるもの）</a:t>
            </a:r>
            <a:endParaRPr lang="en-US" altLang="ja-JP" dirty="0"/>
          </a:p>
          <a:p>
            <a:pPr lvl="3"/>
            <a:r>
              <a:rPr lang="ja-JP" altLang="en-US" dirty="0"/>
              <a:t>自分のスキルでなく、足りない部分は、積極的に他サービス、他者と協働で</a:t>
            </a:r>
            <a:endParaRPr lang="en-US" altLang="ja-JP" dirty="0"/>
          </a:p>
          <a:p>
            <a:pPr lvl="2"/>
            <a:r>
              <a:rPr lang="ja-JP" altLang="en-US" dirty="0"/>
              <a:t>創造力を駆使した創作活動</a:t>
            </a:r>
            <a:endParaRPr lang="en-US" altLang="ja-JP" dirty="0"/>
          </a:p>
          <a:p>
            <a:pPr lvl="3"/>
            <a:r>
              <a:rPr lang="ja-JP" altLang="en-US" dirty="0"/>
              <a:t>他者と協働し、新しい価値を創造</a:t>
            </a:r>
            <a:endParaRPr lang="en-US" altLang="ja-JP" dirty="0"/>
          </a:p>
          <a:p>
            <a:pPr lvl="2"/>
            <a:r>
              <a:rPr lang="ja-JP" altLang="en-US" dirty="0"/>
              <a:t>ナレッジデータベース化</a:t>
            </a:r>
            <a:endParaRPr lang="en-US" altLang="ja-JP" dirty="0"/>
          </a:p>
          <a:p>
            <a:pPr lvl="3"/>
            <a:r>
              <a:rPr lang="ja-JP" altLang="en-US" dirty="0"/>
              <a:t>知識、ノウハウ等の暗黙知を形式知化</a:t>
            </a:r>
            <a:endParaRPr lang="en-US" altLang="ja-JP" dirty="0"/>
          </a:p>
          <a:p>
            <a:pPr lvl="1"/>
            <a:r>
              <a:rPr lang="ja-JP" altLang="en-US" dirty="0"/>
              <a:t>システムを構築運用</a:t>
            </a:r>
            <a:endParaRPr lang="en-US" altLang="ja-JP" dirty="0"/>
          </a:p>
          <a:p>
            <a:pPr lvl="2"/>
            <a:r>
              <a:rPr kumimoji="1" lang="ja-JP" altLang="en-US" dirty="0"/>
              <a:t>業務・サービスを実現するシステム開発（業務知識が必要）</a:t>
            </a:r>
            <a:endParaRPr kumimoji="1" lang="en-US" altLang="ja-JP" dirty="0"/>
          </a:p>
          <a:p>
            <a:pPr lvl="1"/>
            <a:r>
              <a:rPr lang="ja-JP" altLang="en-US" dirty="0">
                <a:solidFill>
                  <a:srgbClr val="FF0000"/>
                </a:solidFill>
              </a:rPr>
              <a:t>今後は、人工知能の活用により、システムに支援される作業の範囲が広がることが予想される</a:t>
            </a:r>
            <a:endParaRPr kumimoji="1" lang="ja-JP" altLang="en-US" dirty="0">
              <a:solidFill>
                <a:srgbClr val="FF0000"/>
              </a:solidFill>
            </a:endParaRPr>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ー 5"/>
          <p:cNvSpPr>
            <a:spLocks noGrp="1"/>
          </p:cNvSpPr>
          <p:nvPr>
            <p:ph type="sldNum" sz="quarter" idx="12"/>
          </p:nvPr>
        </p:nvSpPr>
        <p:spPr>
          <a:xfrm>
            <a:off x="9937954" y="6543623"/>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9" name="四角形吹き出し 8"/>
          <p:cNvSpPr/>
          <p:nvPr/>
        </p:nvSpPr>
        <p:spPr>
          <a:xfrm>
            <a:off x="147484" y="5161935"/>
            <a:ext cx="5189641" cy="1480421"/>
          </a:xfrm>
          <a:prstGeom prst="wedgeRectCallout">
            <a:avLst>
              <a:gd name="adj1" fmla="val 75527"/>
              <a:gd name="adj2" fmla="val 18936"/>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アルゴリズムが明確で、知識に基づいて判断される左脳型作業からシステム化は進む</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そのシステムは、その業務を遂行していた人による明確な要件定義に沿って開発されたシステムで実現が可能</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そのシステムを利用して、右脳型の活動に専念する</a:t>
            </a:r>
          </a:p>
        </p:txBody>
      </p:sp>
      <p:sp>
        <p:nvSpPr>
          <p:cNvPr id="10" name="横巻き 9"/>
          <p:cNvSpPr/>
          <p:nvPr/>
        </p:nvSpPr>
        <p:spPr>
          <a:xfrm>
            <a:off x="6781800" y="5913149"/>
            <a:ext cx="389438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・システムでできる、システムのほうが効率的、正確なことはシステムに任せる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54268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solidFill>
                  <a:srgbClr val="000000"/>
                </a:solidFill>
              </a:rPr>
              <a:t>業務遂行のタスクとスキル・知識の蓄積の関係 </a:t>
            </a:r>
            <a:endParaRPr kumimoji="1" lang="ja-JP" altLang="en-US" dirty="0"/>
          </a:p>
        </p:txBody>
      </p:sp>
      <p:sp>
        <p:nvSpPr>
          <p:cNvPr id="4" name="角丸四角形 3"/>
          <p:cNvSpPr/>
          <p:nvPr/>
        </p:nvSpPr>
        <p:spPr>
          <a:xfrm>
            <a:off x="4456386" y="1477362"/>
            <a:ext cx="2334232" cy="5798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・それぞれのタスクに必要な技能（スキル）</a:t>
            </a:r>
          </a:p>
        </p:txBody>
      </p:sp>
      <p:sp>
        <p:nvSpPr>
          <p:cNvPr id="5" name="角丸四角形 4"/>
          <p:cNvSpPr/>
          <p:nvPr/>
        </p:nvSpPr>
        <p:spPr>
          <a:xfrm>
            <a:off x="7080976" y="1482103"/>
            <a:ext cx="2529393" cy="603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・それぞれのスキルの</a:t>
            </a:r>
            <a:r>
              <a:rPr kumimoji="1" lang="ja-JP" altLang="en-US" sz="18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もととと</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なる知識（ノウハウ）</a:t>
            </a:r>
          </a:p>
        </p:txBody>
      </p:sp>
      <p:sp>
        <p:nvSpPr>
          <p:cNvPr id="9" name="四角形吹き出し 8"/>
          <p:cNvSpPr/>
          <p:nvPr/>
        </p:nvSpPr>
        <p:spPr>
          <a:xfrm>
            <a:off x="10636207" y="2792483"/>
            <a:ext cx="1540786" cy="1378687"/>
          </a:xfrm>
          <a:prstGeom prst="wedgeRectCallout">
            <a:avLst>
              <a:gd name="adj1" fmla="val 6240"/>
              <a:gd name="adj2" fmla="val 65431"/>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en-US" alt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パスポート」は社会人としての基礎的知識レベル</a:t>
            </a:r>
          </a:p>
        </p:txBody>
      </p:sp>
      <p:sp>
        <p:nvSpPr>
          <p:cNvPr id="11" name="円/楕円 10"/>
          <p:cNvSpPr/>
          <p:nvPr/>
        </p:nvSpPr>
        <p:spPr>
          <a:xfrm>
            <a:off x="801313" y="2480948"/>
            <a:ext cx="906869" cy="2321132"/>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事業目標達成</a:t>
            </a:r>
          </a:p>
        </p:txBody>
      </p:sp>
      <p:sp>
        <p:nvSpPr>
          <p:cNvPr id="12" name="角丸四角形 11"/>
          <p:cNvSpPr/>
          <p:nvPr/>
        </p:nvSpPr>
        <p:spPr>
          <a:xfrm>
            <a:off x="2378033" y="2130189"/>
            <a:ext cx="1199468" cy="37406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・事業毎のタスクプロフィールに沿って業務遂行</a:t>
            </a:r>
            <a:endParaRPr kumimoji="1" lang="en-US" alt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 name="角丸四角形 12"/>
          <p:cNvSpPr/>
          <p:nvPr/>
        </p:nvSpPr>
        <p:spPr>
          <a:xfrm>
            <a:off x="4050365" y="2194604"/>
            <a:ext cx="1318048" cy="37151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なタスクディクショナリより</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選択</a:t>
            </a:r>
          </a:p>
        </p:txBody>
      </p:sp>
      <p:sp>
        <p:nvSpPr>
          <p:cNvPr id="14" name="角丸四角形 13"/>
          <p:cNvSpPr/>
          <p:nvPr/>
        </p:nvSpPr>
        <p:spPr>
          <a:xfrm>
            <a:off x="5781320" y="2161244"/>
            <a:ext cx="1299655" cy="37406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なスキルディクショナリより</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選択</a:t>
            </a:r>
          </a:p>
        </p:txBody>
      </p:sp>
      <p:sp>
        <p:nvSpPr>
          <p:cNvPr id="15" name="角丸四角形 14"/>
          <p:cNvSpPr/>
          <p:nvPr/>
        </p:nvSpPr>
        <p:spPr>
          <a:xfrm>
            <a:off x="7512276" y="2194604"/>
            <a:ext cx="1326923" cy="37151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な知識ディクショナリより</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選択</a:t>
            </a:r>
          </a:p>
        </p:txBody>
      </p:sp>
      <p:sp>
        <p:nvSpPr>
          <p:cNvPr id="16" name="フローチャート: 磁気ディスク 15"/>
          <p:cNvSpPr/>
          <p:nvPr/>
        </p:nvSpPr>
        <p:spPr>
          <a:xfrm>
            <a:off x="9400483" y="2185871"/>
            <a:ext cx="1149131" cy="1865969"/>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・知識情報基盤（知識データベース）</a:t>
            </a:r>
          </a:p>
        </p:txBody>
      </p:sp>
      <p:sp>
        <p:nvSpPr>
          <p:cNvPr id="17" name="左矢印 16"/>
          <p:cNvSpPr/>
          <p:nvPr/>
        </p:nvSpPr>
        <p:spPr>
          <a:xfrm>
            <a:off x="6980789" y="2551752"/>
            <a:ext cx="2491373" cy="1025158"/>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研修・自己啓発</a:t>
            </a:r>
          </a:p>
        </p:txBody>
      </p:sp>
      <p:sp>
        <p:nvSpPr>
          <p:cNvPr id="18" name="U ターン矢印 17"/>
          <p:cNvSpPr/>
          <p:nvPr/>
        </p:nvSpPr>
        <p:spPr>
          <a:xfrm flipV="1">
            <a:off x="2627586" y="5603889"/>
            <a:ext cx="4225192" cy="1066232"/>
          </a:xfrm>
          <a:prstGeom prst="uturnArrow">
            <a:avLst>
              <a:gd name="adj1" fmla="val 30814"/>
              <a:gd name="adj2" fmla="val 25000"/>
              <a:gd name="adj3" fmla="val 25986"/>
              <a:gd name="adj4" fmla="val 50650"/>
              <a:gd name="adj5" fmla="val 100000"/>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正方形/長方形 20"/>
          <p:cNvSpPr/>
          <p:nvPr/>
        </p:nvSpPr>
        <p:spPr>
          <a:xfrm>
            <a:off x="2745886" y="6342989"/>
            <a:ext cx="398859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タスクの遂行を通じてスキル習得（</a:t>
            </a:r>
            <a:r>
              <a:rPr kumimoji="1" lang="en-US" alt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OJT</a:t>
            </a: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p>
        </p:txBody>
      </p:sp>
      <p:sp>
        <p:nvSpPr>
          <p:cNvPr id="23" name="右矢印 22"/>
          <p:cNvSpPr/>
          <p:nvPr/>
        </p:nvSpPr>
        <p:spPr>
          <a:xfrm flipH="1">
            <a:off x="3521781" y="2596196"/>
            <a:ext cx="2214845" cy="1045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スキルを活用して業務遂行</a:t>
            </a:r>
          </a:p>
        </p:txBody>
      </p:sp>
      <p:sp>
        <p:nvSpPr>
          <p:cNvPr id="6" name="角丸四角形 5"/>
          <p:cNvSpPr/>
          <p:nvPr/>
        </p:nvSpPr>
        <p:spPr>
          <a:xfrm>
            <a:off x="0" y="5750960"/>
            <a:ext cx="2627585" cy="9825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・業務では、的確に判断し、指示できる</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必要最低限</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のスキル・知識があれば</a:t>
            </a:r>
          </a:p>
        </p:txBody>
      </p:sp>
      <p:sp>
        <p:nvSpPr>
          <p:cNvPr id="24" name="右矢印 23"/>
          <p:cNvSpPr/>
          <p:nvPr/>
        </p:nvSpPr>
        <p:spPr>
          <a:xfrm flipH="1">
            <a:off x="1693434" y="3157214"/>
            <a:ext cx="783030" cy="649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6" name="角丸四角形 25"/>
          <p:cNvSpPr/>
          <p:nvPr/>
        </p:nvSpPr>
        <p:spPr>
          <a:xfrm>
            <a:off x="10976545" y="4389684"/>
            <a:ext cx="1199468" cy="229406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スキル・知識レベルの認定は、情報処理技術者試験棟</a:t>
            </a:r>
          </a:p>
        </p:txBody>
      </p:sp>
      <p:sp>
        <p:nvSpPr>
          <p:cNvPr id="28" name="角丸四角形 27"/>
          <p:cNvSpPr/>
          <p:nvPr/>
        </p:nvSpPr>
        <p:spPr>
          <a:xfrm>
            <a:off x="5736626" y="4715217"/>
            <a:ext cx="3102574" cy="98257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スキル・知識の蓄積と活用</a:t>
            </a:r>
          </a:p>
        </p:txBody>
      </p:sp>
      <p:sp>
        <p:nvSpPr>
          <p:cNvPr id="29" name="角丸四角形 28"/>
          <p:cNvSpPr/>
          <p:nvPr/>
        </p:nvSpPr>
        <p:spPr>
          <a:xfrm>
            <a:off x="3820897" y="4759712"/>
            <a:ext cx="1717027" cy="9825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実施するタスク</a:t>
            </a:r>
          </a:p>
        </p:txBody>
      </p:sp>
      <p:sp>
        <p:nvSpPr>
          <p:cNvPr id="30" name="角丸四角形 29"/>
          <p:cNvSpPr/>
          <p:nvPr/>
        </p:nvSpPr>
        <p:spPr>
          <a:xfrm>
            <a:off x="1947486" y="4759712"/>
            <a:ext cx="1717027" cy="9825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実施するタスク・関連するタスクの集合</a:t>
            </a:r>
          </a:p>
        </p:txBody>
      </p:sp>
      <p:sp>
        <p:nvSpPr>
          <p:cNvPr id="35" name="曲折矢印 34"/>
          <p:cNvSpPr/>
          <p:nvPr/>
        </p:nvSpPr>
        <p:spPr>
          <a:xfrm rot="16200000" flipV="1">
            <a:off x="7339867" y="3649598"/>
            <a:ext cx="2543120" cy="3564922"/>
          </a:xfrm>
          <a:prstGeom prst="bentArrow">
            <a:avLst>
              <a:gd name="adj1" fmla="val 11731"/>
              <a:gd name="adj2" fmla="val 18325"/>
              <a:gd name="adj3" fmla="val 16011"/>
              <a:gd name="adj4" fmla="val 43750"/>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7" name="正方形/長方形 36"/>
          <p:cNvSpPr/>
          <p:nvPr/>
        </p:nvSpPr>
        <p:spPr>
          <a:xfrm>
            <a:off x="7400810" y="6342989"/>
            <a:ext cx="309411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E02EC"/>
                </a:solidFill>
                <a:effectLst/>
                <a:uLnTx/>
                <a:uFillTx/>
                <a:latin typeface="Meiryo UI" panose="020B0604030504040204" pitchFamily="50" charset="-128"/>
                <a:ea typeface="Meiryo UI" panose="020B0604030504040204" pitchFamily="50" charset="-128"/>
                <a:cs typeface="+mn-cs"/>
              </a:rPr>
              <a:t>新たに創造された知識・ノウハウ</a:t>
            </a:r>
          </a:p>
        </p:txBody>
      </p:sp>
      <p:sp>
        <p:nvSpPr>
          <p:cNvPr id="31" name="四角形吹き出し 30"/>
          <p:cNvSpPr/>
          <p:nvPr/>
        </p:nvSpPr>
        <p:spPr>
          <a:xfrm>
            <a:off x="8711745" y="5446791"/>
            <a:ext cx="2120563" cy="779881"/>
          </a:xfrm>
          <a:prstGeom prst="wedgeRectCallout">
            <a:avLst>
              <a:gd name="adj1" fmla="val 56843"/>
              <a:gd name="adj2" fmla="val -85457"/>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・試験では、あるレベルでのスキル・知識の</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網羅性</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を求められる</a:t>
            </a:r>
          </a:p>
        </p:txBody>
      </p:sp>
      <p:sp>
        <p:nvSpPr>
          <p:cNvPr id="43" name="四角形吹き出し 42"/>
          <p:cNvSpPr/>
          <p:nvPr/>
        </p:nvSpPr>
        <p:spPr>
          <a:xfrm>
            <a:off x="9900727" y="1354853"/>
            <a:ext cx="2291273" cy="825634"/>
          </a:xfrm>
          <a:prstGeom prst="wedgeRectCallout">
            <a:avLst>
              <a:gd name="adj1" fmla="val -32478"/>
              <a:gd name="adj2" fmla="val 77249"/>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書籍・論文</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研修教材</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レファレンス事例</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各種</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DB, Web</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srgbClr val="FE02EC"/>
                </a:solidFill>
                <a:effectLst/>
                <a:uLnTx/>
                <a:uFillTx/>
                <a:latin typeface="Meiryo UI" panose="020B0604030504040204" pitchFamily="50" charset="-128"/>
                <a:ea typeface="Meiryo UI" panose="020B0604030504040204" pitchFamily="50" charset="-128"/>
                <a:cs typeface="+mn-cs"/>
              </a:rPr>
              <a:t>自ら創造した知識</a:t>
            </a:r>
          </a:p>
        </p:txBody>
      </p:sp>
      <p:sp>
        <p:nvSpPr>
          <p:cNvPr id="32" name="横巻き 31"/>
          <p:cNvSpPr/>
          <p:nvPr/>
        </p:nvSpPr>
        <p:spPr>
          <a:xfrm>
            <a:off x="8112011" y="471306"/>
            <a:ext cx="3894388" cy="1142758"/>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・現在の職務に必要なスキル・知識を選択的に習得し、最終的に網羅性に確保する実践的なアプローチ</a:t>
            </a:r>
          </a:p>
        </p:txBody>
      </p:sp>
      <p:sp>
        <p:nvSpPr>
          <p:cNvPr id="33" name="角丸四角形 32"/>
          <p:cNvSpPr/>
          <p:nvPr/>
        </p:nvSpPr>
        <p:spPr>
          <a:xfrm>
            <a:off x="1380415" y="1292737"/>
            <a:ext cx="2806000" cy="9825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なシステム調達標準</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・「政府情報システムの整備及び管理に関するガイドライン」</a:t>
            </a:r>
          </a:p>
        </p:txBody>
      </p:sp>
      <p:sp>
        <p:nvSpPr>
          <p:cNvPr id="34" name="角丸四角形 33"/>
          <p:cNvSpPr/>
          <p:nvPr/>
        </p:nvSpPr>
        <p:spPr>
          <a:xfrm>
            <a:off x="123807" y="661116"/>
            <a:ext cx="2622079" cy="6937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なシステム開発標準</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・「共通フレーム</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2013</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 name="屈折矢印 2"/>
          <p:cNvSpPr/>
          <p:nvPr/>
        </p:nvSpPr>
        <p:spPr>
          <a:xfrm rot="5400000">
            <a:off x="700438" y="1413800"/>
            <a:ext cx="592245" cy="6344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6" name="屈折矢印 35"/>
          <p:cNvSpPr/>
          <p:nvPr/>
        </p:nvSpPr>
        <p:spPr>
          <a:xfrm rot="5400000">
            <a:off x="1651363" y="2278965"/>
            <a:ext cx="592245" cy="6344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8" name="テキスト ボックス 37"/>
          <p:cNvSpPr txBox="1"/>
          <p:nvPr/>
        </p:nvSpPr>
        <p:spPr>
          <a:xfrm>
            <a:off x="0" y="0"/>
            <a:ext cx="907649" cy="369332"/>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2018</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年</a:t>
            </a:r>
          </a:p>
        </p:txBody>
      </p:sp>
    </p:spTree>
    <p:extLst>
      <p:ext uri="{BB962C8B-B14F-4D97-AF65-F5344CB8AC3E}">
        <p14:creationId xmlns:p14="http://schemas.microsoft.com/office/powerpoint/2010/main" val="76697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円柱 8"/>
          <p:cNvSpPr/>
          <p:nvPr/>
        </p:nvSpPr>
        <p:spPr>
          <a:xfrm>
            <a:off x="4570984" y="2167826"/>
            <a:ext cx="4052486" cy="4581974"/>
          </a:xfrm>
          <a:prstGeom prst="can">
            <a:avLst>
              <a:gd name="adj" fmla="val 5617"/>
            </a:avLst>
          </a:prstGeom>
        </p:spPr>
        <p:style>
          <a:lnRef idx="1">
            <a:schemeClr val="accent2"/>
          </a:lnRef>
          <a:fillRef idx="2">
            <a:schemeClr val="accent2"/>
          </a:fillRef>
          <a:effectRef idx="1">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i</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コンピテンシ・ディクショナリ</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網羅的辞書</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11" name="角丸四角形 10"/>
          <p:cNvSpPr/>
          <p:nvPr/>
        </p:nvSpPr>
        <p:spPr>
          <a:xfrm>
            <a:off x="6036208" y="2712736"/>
            <a:ext cx="1642127" cy="384418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スキル・ディクショナリ</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角丸四角形 11"/>
          <p:cNvSpPr/>
          <p:nvPr/>
        </p:nvSpPr>
        <p:spPr>
          <a:xfrm>
            <a:off x="7885570" y="2693912"/>
            <a:ext cx="934044" cy="384418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知識項目</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1" name="角丸四角形 70"/>
          <p:cNvSpPr/>
          <p:nvPr/>
        </p:nvSpPr>
        <p:spPr>
          <a:xfrm>
            <a:off x="285750" y="1285696"/>
            <a:ext cx="4008404" cy="5349986"/>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知識の集約と提供業務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タスクプロフィール</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81280" y="34608"/>
            <a:ext cx="10312376" cy="957373"/>
          </a:xfrm>
        </p:spPr>
        <p:txBody>
          <a:bodyPr>
            <a:noAutofit/>
          </a:bodyPr>
          <a:lstStyle/>
          <a:p>
            <a:r>
              <a:rPr kumimoji="1" lang="ja-JP" altLang="en-US" sz="3200" dirty="0"/>
              <a:t>政府の標準ガイドライン</a:t>
            </a:r>
            <a:r>
              <a:rPr kumimoji="1" lang="en-US" altLang="ja-JP" sz="3200" dirty="0"/>
              <a:t>/</a:t>
            </a:r>
            <a:r>
              <a:rPr kumimoji="1" lang="en-US" altLang="ja-JP" sz="3200" dirty="0" err="1"/>
              <a:t>i</a:t>
            </a:r>
            <a:r>
              <a:rPr kumimoji="1" lang="ja-JP" altLang="en-US" sz="3200" dirty="0"/>
              <a:t>コンピテンシ・</a:t>
            </a:r>
            <a:r>
              <a:rPr lang="ja-JP" altLang="en-US" sz="3200" dirty="0"/>
              <a:t>ディクショナリを活用した</a:t>
            </a:r>
            <a:r>
              <a:rPr lang="en-US" altLang="ja-JP" sz="3200" dirty="0"/>
              <a:t/>
            </a:r>
            <a:br>
              <a:rPr lang="en-US" altLang="ja-JP" sz="3200" dirty="0"/>
            </a:br>
            <a:r>
              <a:rPr lang="ja-JP" altLang="en-US" sz="3200" dirty="0"/>
              <a:t>業務の遂行と</a:t>
            </a:r>
            <a:r>
              <a:rPr kumimoji="1" lang="ja-JP" altLang="en-US" sz="3200" dirty="0"/>
              <a:t>スキル・知識の選択的習得</a:t>
            </a:r>
          </a:p>
        </p:txBody>
      </p:sp>
      <p:sp>
        <p:nvSpPr>
          <p:cNvPr id="3" name="角丸四角形 2"/>
          <p:cNvSpPr/>
          <p:nvPr/>
        </p:nvSpPr>
        <p:spPr>
          <a:xfrm>
            <a:off x="2422744" y="2011985"/>
            <a:ext cx="1778891" cy="456020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政府標準ガイドライン</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角丸四角形 3"/>
          <p:cNvSpPr/>
          <p:nvPr/>
        </p:nvSpPr>
        <p:spPr>
          <a:xfrm>
            <a:off x="457015" y="2104576"/>
            <a:ext cx="1778891" cy="4374281"/>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固有業務</a:t>
            </a:r>
            <a:endPar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（知識インフラ）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角丸四角形 4"/>
          <p:cNvSpPr/>
          <p:nvPr/>
        </p:nvSpPr>
        <p:spPr>
          <a:xfrm>
            <a:off x="530059" y="2658966"/>
            <a:ext cx="1612237" cy="77734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知識利活用</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1" name="角丸四角形 120"/>
          <p:cNvSpPr/>
          <p:nvPr/>
        </p:nvSpPr>
        <p:spPr>
          <a:xfrm>
            <a:off x="6155819" y="3061419"/>
            <a:ext cx="1388404" cy="107310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メソドロジ</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 name="角丸四角形 5"/>
          <p:cNvSpPr/>
          <p:nvPr/>
        </p:nvSpPr>
        <p:spPr>
          <a:xfrm>
            <a:off x="540343" y="3599534"/>
            <a:ext cx="1612237" cy="1665282"/>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知識創造</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 name="角丸四角形 6"/>
          <p:cNvSpPr/>
          <p:nvPr/>
        </p:nvSpPr>
        <p:spPr>
          <a:xfrm>
            <a:off x="540343" y="5483164"/>
            <a:ext cx="1612237" cy="77734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恒久的保存</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 name="角丸四角形 7"/>
          <p:cNvSpPr/>
          <p:nvPr/>
        </p:nvSpPr>
        <p:spPr>
          <a:xfrm>
            <a:off x="641029" y="4514920"/>
            <a:ext cx="1390296" cy="62350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創造支援</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 name="角丸四角形 9"/>
          <p:cNvSpPr/>
          <p:nvPr/>
        </p:nvSpPr>
        <p:spPr>
          <a:xfrm>
            <a:off x="4678673" y="2678336"/>
            <a:ext cx="1328291" cy="384418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タスク・ディクショナリ</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角丸四角形 13"/>
          <p:cNvSpPr/>
          <p:nvPr/>
        </p:nvSpPr>
        <p:spPr>
          <a:xfrm>
            <a:off x="8975933" y="2167761"/>
            <a:ext cx="3171485" cy="4603517"/>
          </a:xfrm>
          <a:prstGeom prst="roundRect">
            <a:avLst>
              <a:gd name="adj" fmla="val 0"/>
            </a:avLst>
          </a:prstGeom>
        </p:spPr>
        <p:style>
          <a:lnRef idx="1">
            <a:schemeClr val="dk1"/>
          </a:lnRef>
          <a:fillRef idx="2">
            <a:schemeClr val="dk1"/>
          </a:fillRef>
          <a:effectRef idx="1">
            <a:schemeClr val="dk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情報処理技術者試験</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 name="角丸四角形 14"/>
          <p:cNvSpPr/>
          <p:nvPr/>
        </p:nvSpPr>
        <p:spPr>
          <a:xfrm>
            <a:off x="9017909" y="2384345"/>
            <a:ext cx="1039188" cy="4251335"/>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パスポート</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情報セキュリティマネジメント</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 name="角丸四角形 15"/>
          <p:cNvSpPr/>
          <p:nvPr/>
        </p:nvSpPr>
        <p:spPr>
          <a:xfrm>
            <a:off x="10084376" y="2370402"/>
            <a:ext cx="618560" cy="4201785"/>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基礎情報技術者</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7" name="角丸四角形 16"/>
          <p:cNvSpPr/>
          <p:nvPr/>
        </p:nvSpPr>
        <p:spPr>
          <a:xfrm>
            <a:off x="10758451" y="2369513"/>
            <a:ext cx="624416" cy="4266168"/>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応用情報技術者</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 name="角丸四角形 17"/>
          <p:cNvSpPr/>
          <p:nvPr/>
        </p:nvSpPr>
        <p:spPr>
          <a:xfrm>
            <a:off x="11410146" y="2379688"/>
            <a:ext cx="696456" cy="34992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ストラテジ</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 name="角丸四角形 18"/>
          <p:cNvSpPr/>
          <p:nvPr/>
        </p:nvSpPr>
        <p:spPr>
          <a:xfrm>
            <a:off x="2549271" y="1617192"/>
            <a:ext cx="1545307" cy="29518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戦略企画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0" name="角丸四角形 19"/>
          <p:cNvSpPr/>
          <p:nvPr/>
        </p:nvSpPr>
        <p:spPr>
          <a:xfrm>
            <a:off x="2557409" y="2312935"/>
            <a:ext cx="1545307" cy="222565"/>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1" name="角丸四角形 20"/>
          <p:cNvSpPr/>
          <p:nvPr/>
        </p:nvSpPr>
        <p:spPr>
          <a:xfrm>
            <a:off x="2549271" y="2612590"/>
            <a:ext cx="1545307" cy="234044"/>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プロジェクト管理</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2" name="角丸四角形 21"/>
          <p:cNvSpPr/>
          <p:nvPr/>
        </p:nvSpPr>
        <p:spPr>
          <a:xfrm>
            <a:off x="2516233" y="2891970"/>
            <a:ext cx="1545307" cy="21282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業務・サービス要件定義</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3" name="角丸四角形 22"/>
          <p:cNvSpPr/>
          <p:nvPr/>
        </p:nvSpPr>
        <p:spPr>
          <a:xfrm>
            <a:off x="2516233" y="3486104"/>
            <a:ext cx="1545307" cy="27920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4" name="角丸四角形 23"/>
          <p:cNvSpPr/>
          <p:nvPr/>
        </p:nvSpPr>
        <p:spPr>
          <a:xfrm>
            <a:off x="2557408" y="3180917"/>
            <a:ext cx="1545307" cy="21241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予算要求</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 name="角丸四角形 24"/>
          <p:cNvSpPr/>
          <p:nvPr/>
        </p:nvSpPr>
        <p:spPr>
          <a:xfrm>
            <a:off x="2516233" y="3870672"/>
            <a:ext cx="1545307" cy="213538"/>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6" name="角丸四角形 25"/>
          <p:cNvSpPr/>
          <p:nvPr/>
        </p:nvSpPr>
        <p:spPr>
          <a:xfrm>
            <a:off x="2481671" y="4169832"/>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契約</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7" name="角丸四角形 26"/>
          <p:cNvSpPr/>
          <p:nvPr/>
        </p:nvSpPr>
        <p:spPr>
          <a:xfrm>
            <a:off x="2539535" y="4469852"/>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設計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8" name="角丸四角形 27"/>
          <p:cNvSpPr/>
          <p:nvPr/>
        </p:nvSpPr>
        <p:spPr>
          <a:xfrm>
            <a:off x="2571758" y="4744725"/>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開発・テスト「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9" name="角丸四角形 28"/>
          <p:cNvSpPr/>
          <p:nvPr/>
        </p:nvSpPr>
        <p:spPr>
          <a:xfrm>
            <a:off x="2571758" y="5050682"/>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検査（検収）</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0" name="角丸四角形 29"/>
          <p:cNvSpPr/>
          <p:nvPr/>
        </p:nvSpPr>
        <p:spPr>
          <a:xfrm>
            <a:off x="2557407" y="5352172"/>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運用開始準備</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1" name="角丸四角形 30"/>
          <p:cNvSpPr/>
          <p:nvPr/>
        </p:nvSpPr>
        <p:spPr>
          <a:xfrm>
            <a:off x="2549567" y="5636360"/>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運用の実施</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2" name="角丸四角形 31"/>
          <p:cNvSpPr/>
          <p:nvPr/>
        </p:nvSpPr>
        <p:spPr>
          <a:xfrm>
            <a:off x="2516233" y="5920548"/>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保守の実施</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3" name="角丸四角形 32"/>
          <p:cNvSpPr/>
          <p:nvPr/>
        </p:nvSpPr>
        <p:spPr>
          <a:xfrm>
            <a:off x="2516232" y="6234492"/>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4" name="角丸四角形 33"/>
          <p:cNvSpPr/>
          <p:nvPr/>
        </p:nvSpPr>
        <p:spPr>
          <a:xfrm>
            <a:off x="4776258" y="3118547"/>
            <a:ext cx="1131723" cy="20979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5" name="角丸四角形 34"/>
          <p:cNvSpPr/>
          <p:nvPr/>
        </p:nvSpPr>
        <p:spPr>
          <a:xfrm>
            <a:off x="4768120" y="3418202"/>
            <a:ext cx="1131723" cy="22061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6" name="角丸四角形 35"/>
          <p:cNvSpPr/>
          <p:nvPr/>
        </p:nvSpPr>
        <p:spPr>
          <a:xfrm>
            <a:off x="4735082" y="3697582"/>
            <a:ext cx="1131723" cy="200610"/>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7" name="角丸四角形 36"/>
          <p:cNvSpPr/>
          <p:nvPr/>
        </p:nvSpPr>
        <p:spPr>
          <a:xfrm>
            <a:off x="4735082" y="4291717"/>
            <a:ext cx="1131723" cy="26466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評価・改善</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8" name="角丸四角形 37"/>
          <p:cNvSpPr/>
          <p:nvPr/>
        </p:nvSpPr>
        <p:spPr>
          <a:xfrm>
            <a:off x="4776257" y="3986530"/>
            <a:ext cx="1131723" cy="200228"/>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9" name="角丸四角形 38"/>
          <p:cNvSpPr/>
          <p:nvPr/>
        </p:nvSpPr>
        <p:spPr>
          <a:xfrm>
            <a:off x="4735082" y="4676284"/>
            <a:ext cx="1131723" cy="20128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管理・統制</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0" name="角丸四角形 39"/>
          <p:cNvSpPr/>
          <p:nvPr/>
        </p:nvSpPr>
        <p:spPr>
          <a:xfrm>
            <a:off x="4758384" y="4965761"/>
            <a:ext cx="1131723" cy="20040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推進・支援</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1" name="角丸四角形 40"/>
          <p:cNvSpPr/>
          <p:nvPr/>
        </p:nvSpPr>
        <p:spPr>
          <a:xfrm>
            <a:off x="4758384" y="5275464"/>
            <a:ext cx="1131723" cy="20040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その他業務</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6" name="角丸四角形 55"/>
          <p:cNvSpPr/>
          <p:nvPr/>
        </p:nvSpPr>
        <p:spPr>
          <a:xfrm>
            <a:off x="651312" y="3902052"/>
            <a:ext cx="1390296" cy="5233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知識創造</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7" name="角丸四角形 56"/>
          <p:cNvSpPr/>
          <p:nvPr/>
        </p:nvSpPr>
        <p:spPr>
          <a:xfrm>
            <a:off x="9072964" y="3015263"/>
            <a:ext cx="2287522" cy="103295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ストラテジ系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8" name="角丸四角形 57"/>
          <p:cNvSpPr/>
          <p:nvPr/>
        </p:nvSpPr>
        <p:spPr>
          <a:xfrm>
            <a:off x="9150431" y="378638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企業と法規（法規）</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9" name="角丸四角形 58"/>
          <p:cNvSpPr/>
          <p:nvPr/>
        </p:nvSpPr>
        <p:spPr>
          <a:xfrm>
            <a:off x="7783953" y="3061420"/>
            <a:ext cx="768831" cy="1103941"/>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スキル項目毎に必要な知識項目一覧</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(9000</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項目</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0" name="角丸四角形 59"/>
          <p:cNvSpPr/>
          <p:nvPr/>
        </p:nvSpPr>
        <p:spPr>
          <a:xfrm>
            <a:off x="9105727" y="3190285"/>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1" name="角丸四角形 60"/>
          <p:cNvSpPr/>
          <p:nvPr/>
        </p:nvSpPr>
        <p:spPr>
          <a:xfrm>
            <a:off x="9072964" y="4127712"/>
            <a:ext cx="2287522" cy="1259787"/>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マネジメント系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2" name="角丸四角形 61"/>
          <p:cNvSpPr/>
          <p:nvPr/>
        </p:nvSpPr>
        <p:spPr>
          <a:xfrm>
            <a:off x="9161560" y="4365185"/>
            <a:ext cx="789919" cy="27911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開発技術</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3" name="角丸四角形 62"/>
          <p:cNvSpPr/>
          <p:nvPr/>
        </p:nvSpPr>
        <p:spPr>
          <a:xfrm>
            <a:off x="9161561" y="4602660"/>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プロジェクトマネジメント</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4" name="角丸四角形 63"/>
          <p:cNvSpPr/>
          <p:nvPr/>
        </p:nvSpPr>
        <p:spPr>
          <a:xfrm>
            <a:off x="9152684" y="4853755"/>
            <a:ext cx="2105904" cy="201376"/>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サービスマネジメント</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5" name="角丸四角形 64"/>
          <p:cNvSpPr/>
          <p:nvPr/>
        </p:nvSpPr>
        <p:spPr>
          <a:xfrm>
            <a:off x="9161560" y="5097226"/>
            <a:ext cx="2097028" cy="21039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6" name="角丸四角形 65"/>
          <p:cNvSpPr/>
          <p:nvPr/>
        </p:nvSpPr>
        <p:spPr>
          <a:xfrm>
            <a:off x="9072964" y="5425199"/>
            <a:ext cx="2287522" cy="128997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テクノロジ系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7" name="角丸四角形 66"/>
          <p:cNvSpPr/>
          <p:nvPr/>
        </p:nvSpPr>
        <p:spPr>
          <a:xfrm>
            <a:off x="9161561" y="566267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基礎理論</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8" name="角丸四角形 67"/>
          <p:cNvSpPr/>
          <p:nvPr/>
        </p:nvSpPr>
        <p:spPr>
          <a:xfrm>
            <a:off x="9161561" y="5900147"/>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コンピュータシステム</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9" name="角丸四角形 68"/>
          <p:cNvSpPr/>
          <p:nvPr/>
        </p:nvSpPr>
        <p:spPr>
          <a:xfrm>
            <a:off x="9152684" y="6151242"/>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技術要素</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2" name="角丸四角形 71"/>
          <p:cNvSpPr/>
          <p:nvPr/>
        </p:nvSpPr>
        <p:spPr>
          <a:xfrm>
            <a:off x="9936403" y="6430273"/>
            <a:ext cx="1313904" cy="205408"/>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開発技術</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6" name="角丸四角形 75"/>
          <p:cNvSpPr/>
          <p:nvPr/>
        </p:nvSpPr>
        <p:spPr>
          <a:xfrm>
            <a:off x="5526216" y="1216844"/>
            <a:ext cx="1916544" cy="527998"/>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サービス構築・運用のためのスキル・知識</a:t>
            </a:r>
          </a:p>
        </p:txBody>
      </p:sp>
      <p:sp>
        <p:nvSpPr>
          <p:cNvPr id="77" name="角丸四角形 76"/>
          <p:cNvSpPr/>
          <p:nvPr/>
        </p:nvSpPr>
        <p:spPr>
          <a:xfrm>
            <a:off x="8931491" y="920905"/>
            <a:ext cx="3260371" cy="1057472"/>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スキル・知識提供機関</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4" name="左右矢印 93"/>
          <p:cNvSpPr/>
          <p:nvPr/>
        </p:nvSpPr>
        <p:spPr>
          <a:xfrm>
            <a:off x="4340481" y="5742661"/>
            <a:ext cx="1174990" cy="1056871"/>
          </a:xfrm>
          <a:prstGeom prst="leftRightArrow">
            <a:avLst>
              <a:gd name="adj1" fmla="val 50000"/>
              <a:gd name="adj2" fmla="val 29271"/>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選択して</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適用</a:t>
            </a:r>
          </a:p>
        </p:txBody>
      </p:sp>
      <p:sp>
        <p:nvSpPr>
          <p:cNvPr id="95" name="右矢印 94"/>
          <p:cNvSpPr/>
          <p:nvPr/>
        </p:nvSpPr>
        <p:spPr>
          <a:xfrm>
            <a:off x="4026978" y="1123529"/>
            <a:ext cx="1499237" cy="501655"/>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OJT</a:t>
            </a: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により習得</a:t>
            </a:r>
          </a:p>
        </p:txBody>
      </p:sp>
      <p:sp>
        <p:nvSpPr>
          <p:cNvPr id="96" name="左矢印 95"/>
          <p:cNvSpPr/>
          <p:nvPr/>
        </p:nvSpPr>
        <p:spPr>
          <a:xfrm>
            <a:off x="1770843" y="6003043"/>
            <a:ext cx="780261" cy="564757"/>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構築</a:t>
            </a:r>
          </a:p>
        </p:txBody>
      </p:sp>
      <p:sp>
        <p:nvSpPr>
          <p:cNvPr id="97" name="上矢印 96"/>
          <p:cNvSpPr/>
          <p:nvPr/>
        </p:nvSpPr>
        <p:spPr>
          <a:xfrm>
            <a:off x="419857" y="1327807"/>
            <a:ext cx="435006" cy="725217"/>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利活用</a:t>
            </a:r>
          </a:p>
        </p:txBody>
      </p:sp>
      <p:sp>
        <p:nvSpPr>
          <p:cNvPr id="98" name="左右矢印 97"/>
          <p:cNvSpPr/>
          <p:nvPr/>
        </p:nvSpPr>
        <p:spPr>
          <a:xfrm>
            <a:off x="5566856" y="6021813"/>
            <a:ext cx="1056430" cy="822184"/>
          </a:xfrm>
          <a:prstGeom prst="leftRightArrow">
            <a:avLst>
              <a:gd name="adj1" fmla="val 50000"/>
              <a:gd name="adj2" fmla="val 30265"/>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多対多で関連付け</a:t>
            </a:r>
          </a:p>
        </p:txBody>
      </p:sp>
      <p:sp>
        <p:nvSpPr>
          <p:cNvPr id="99" name="左矢印 98"/>
          <p:cNvSpPr/>
          <p:nvPr/>
        </p:nvSpPr>
        <p:spPr>
          <a:xfrm>
            <a:off x="7430867" y="1258928"/>
            <a:ext cx="1500624" cy="57577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学習により習得</a:t>
            </a:r>
          </a:p>
        </p:txBody>
      </p:sp>
      <p:sp>
        <p:nvSpPr>
          <p:cNvPr id="100" name="角丸四角形 99"/>
          <p:cNvSpPr/>
          <p:nvPr/>
        </p:nvSpPr>
        <p:spPr>
          <a:xfrm>
            <a:off x="9059273" y="1210767"/>
            <a:ext cx="1065507" cy="30487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各種研修</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2" name="角丸四角形 101"/>
          <p:cNvSpPr/>
          <p:nvPr/>
        </p:nvSpPr>
        <p:spPr>
          <a:xfrm>
            <a:off x="10219065" y="1197633"/>
            <a:ext cx="864284" cy="284804"/>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教育</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3" name="角丸四角形 102"/>
          <p:cNvSpPr/>
          <p:nvPr/>
        </p:nvSpPr>
        <p:spPr>
          <a:xfrm>
            <a:off x="161213" y="977390"/>
            <a:ext cx="2310785" cy="352121"/>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国民への知識提供サービス</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04" name="左矢印 103"/>
          <p:cNvSpPr/>
          <p:nvPr/>
        </p:nvSpPr>
        <p:spPr>
          <a:xfrm>
            <a:off x="8263578" y="3900462"/>
            <a:ext cx="875601" cy="1150220"/>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スキルレベル毎</a:t>
            </a:r>
          </a:p>
        </p:txBody>
      </p:sp>
      <p:sp>
        <p:nvSpPr>
          <p:cNvPr id="105" name="左矢印 104"/>
          <p:cNvSpPr/>
          <p:nvPr/>
        </p:nvSpPr>
        <p:spPr>
          <a:xfrm>
            <a:off x="4191030" y="1566844"/>
            <a:ext cx="1414780" cy="507032"/>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スキルを活用</a:t>
            </a:r>
          </a:p>
        </p:txBody>
      </p:sp>
      <p:sp>
        <p:nvSpPr>
          <p:cNvPr id="106" name="角丸四角形 105"/>
          <p:cNvSpPr/>
          <p:nvPr/>
        </p:nvSpPr>
        <p:spPr>
          <a:xfrm>
            <a:off x="11227560" y="1181620"/>
            <a:ext cx="820091" cy="300817"/>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セミナー</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7" name="円柱 106"/>
          <p:cNvSpPr/>
          <p:nvPr/>
        </p:nvSpPr>
        <p:spPr>
          <a:xfrm>
            <a:off x="9235446" y="1545752"/>
            <a:ext cx="1556288" cy="475067"/>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知識</a:t>
            </a:r>
            <a:r>
              <a:rPr kumimoji="1" lang="en-US" altLang="ja-JP"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DB</a:t>
            </a:r>
            <a:endPar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08" name="右矢印 107"/>
          <p:cNvSpPr/>
          <p:nvPr/>
        </p:nvSpPr>
        <p:spPr>
          <a:xfrm rot="19698679">
            <a:off x="8141701" y="2057950"/>
            <a:ext cx="1234181" cy="501655"/>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知識の蓄積</a:t>
            </a:r>
          </a:p>
        </p:txBody>
      </p:sp>
      <p:sp>
        <p:nvSpPr>
          <p:cNvPr id="111" name="上矢印 110"/>
          <p:cNvSpPr/>
          <p:nvPr/>
        </p:nvSpPr>
        <p:spPr>
          <a:xfrm>
            <a:off x="7697309" y="1701242"/>
            <a:ext cx="435006" cy="576252"/>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参照</a:t>
            </a:r>
          </a:p>
        </p:txBody>
      </p:sp>
      <p:sp>
        <p:nvSpPr>
          <p:cNvPr id="112" name="円柱 111"/>
          <p:cNvSpPr/>
          <p:nvPr/>
        </p:nvSpPr>
        <p:spPr>
          <a:xfrm>
            <a:off x="663315" y="5818991"/>
            <a:ext cx="1110427" cy="475067"/>
          </a:xfrm>
          <a:prstGeom prst="can">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知識</a:t>
            </a:r>
            <a:r>
              <a:rPr kumimoji="1" lang="en-US" altLang="ja-JP"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DB</a:t>
            </a:r>
            <a:endPar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13" name="角丸四角形 112"/>
          <p:cNvSpPr/>
          <p:nvPr/>
        </p:nvSpPr>
        <p:spPr>
          <a:xfrm>
            <a:off x="9138521" y="348480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経営戦略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14" name="直線矢印コネクタ 113"/>
          <p:cNvCxnSpPr>
            <a:stCxn id="34" idx="1"/>
            <a:endCxn id="19" idx="3"/>
          </p:cNvCxnSpPr>
          <p:nvPr/>
        </p:nvCxnSpPr>
        <p:spPr>
          <a:xfrm flipH="1" flipV="1">
            <a:off x="4094578" y="1764784"/>
            <a:ext cx="681680" cy="145866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35" idx="1"/>
            <a:endCxn id="20" idx="3"/>
          </p:cNvCxnSpPr>
          <p:nvPr/>
        </p:nvCxnSpPr>
        <p:spPr>
          <a:xfrm flipH="1" flipV="1">
            <a:off x="4102716" y="2424218"/>
            <a:ext cx="665404" cy="110429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39" idx="1"/>
            <a:endCxn id="21" idx="3"/>
          </p:cNvCxnSpPr>
          <p:nvPr/>
        </p:nvCxnSpPr>
        <p:spPr>
          <a:xfrm flipH="1" flipV="1">
            <a:off x="4094578" y="2729612"/>
            <a:ext cx="640504" cy="204731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35" idx="1"/>
            <a:endCxn id="22" idx="3"/>
          </p:cNvCxnSpPr>
          <p:nvPr/>
        </p:nvCxnSpPr>
        <p:spPr>
          <a:xfrm flipH="1" flipV="1">
            <a:off x="4061540" y="2998380"/>
            <a:ext cx="706580" cy="53013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40" idx="1"/>
            <a:endCxn id="24" idx="3"/>
          </p:cNvCxnSpPr>
          <p:nvPr/>
        </p:nvCxnSpPr>
        <p:spPr>
          <a:xfrm flipH="1" flipV="1">
            <a:off x="4102715" y="3287125"/>
            <a:ext cx="655669" cy="177883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35" idx="1"/>
            <a:endCxn id="23" idx="3"/>
          </p:cNvCxnSpPr>
          <p:nvPr/>
        </p:nvCxnSpPr>
        <p:spPr>
          <a:xfrm flipH="1">
            <a:off x="4061540" y="3528510"/>
            <a:ext cx="706580" cy="9719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a:stCxn id="40" idx="1"/>
            <a:endCxn id="25" idx="3"/>
          </p:cNvCxnSpPr>
          <p:nvPr/>
        </p:nvCxnSpPr>
        <p:spPr>
          <a:xfrm flipH="1" flipV="1">
            <a:off x="4061540" y="3977441"/>
            <a:ext cx="696844" cy="108852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40" idx="1"/>
            <a:endCxn id="26" idx="3"/>
          </p:cNvCxnSpPr>
          <p:nvPr/>
        </p:nvCxnSpPr>
        <p:spPr>
          <a:xfrm flipH="1" flipV="1">
            <a:off x="4026978" y="4276134"/>
            <a:ext cx="731406" cy="78983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36" idx="1"/>
          </p:cNvCxnSpPr>
          <p:nvPr/>
        </p:nvCxnSpPr>
        <p:spPr>
          <a:xfrm flipH="1">
            <a:off x="4106690" y="3797887"/>
            <a:ext cx="628392" cy="78088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36" idx="1"/>
            <a:endCxn id="28" idx="3"/>
          </p:cNvCxnSpPr>
          <p:nvPr/>
        </p:nvCxnSpPr>
        <p:spPr>
          <a:xfrm flipH="1">
            <a:off x="4117065" y="3797887"/>
            <a:ext cx="618017" cy="105314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40" idx="1"/>
            <a:endCxn id="29" idx="3"/>
          </p:cNvCxnSpPr>
          <p:nvPr/>
        </p:nvCxnSpPr>
        <p:spPr>
          <a:xfrm flipH="1">
            <a:off x="4117065" y="5065964"/>
            <a:ext cx="641319" cy="9102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a:stCxn id="41" idx="1"/>
            <a:endCxn id="30" idx="3"/>
          </p:cNvCxnSpPr>
          <p:nvPr/>
        </p:nvCxnSpPr>
        <p:spPr>
          <a:xfrm flipH="1">
            <a:off x="4102714" y="5375667"/>
            <a:ext cx="655670" cy="8280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41" idx="1"/>
            <a:endCxn id="31" idx="3"/>
          </p:cNvCxnSpPr>
          <p:nvPr/>
        </p:nvCxnSpPr>
        <p:spPr>
          <a:xfrm flipH="1">
            <a:off x="4094874" y="5375667"/>
            <a:ext cx="663510" cy="36699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a:stCxn id="36" idx="1"/>
            <a:endCxn id="32" idx="3"/>
          </p:cNvCxnSpPr>
          <p:nvPr/>
        </p:nvCxnSpPr>
        <p:spPr>
          <a:xfrm flipH="1">
            <a:off x="4061540" y="3797887"/>
            <a:ext cx="673542" cy="222896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37" idx="1"/>
            <a:endCxn id="33" idx="3"/>
          </p:cNvCxnSpPr>
          <p:nvPr/>
        </p:nvCxnSpPr>
        <p:spPr>
          <a:xfrm flipH="1">
            <a:off x="4061539" y="4424049"/>
            <a:ext cx="673543" cy="191674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a:stCxn id="37" idx="1"/>
            <a:endCxn id="32" idx="3"/>
          </p:cNvCxnSpPr>
          <p:nvPr/>
        </p:nvCxnSpPr>
        <p:spPr>
          <a:xfrm flipH="1">
            <a:off x="4061540" y="4424049"/>
            <a:ext cx="673542" cy="160280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矢印コネクタ 161"/>
          <p:cNvCxnSpPr>
            <a:stCxn id="37" idx="1"/>
            <a:endCxn id="31" idx="3"/>
          </p:cNvCxnSpPr>
          <p:nvPr/>
        </p:nvCxnSpPr>
        <p:spPr>
          <a:xfrm flipH="1">
            <a:off x="4094874" y="4424049"/>
            <a:ext cx="640208" cy="131861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stCxn id="5" idx="3"/>
            <a:endCxn id="3" idx="1"/>
          </p:cNvCxnSpPr>
          <p:nvPr/>
        </p:nvCxnSpPr>
        <p:spPr>
          <a:xfrm>
            <a:off x="2142296" y="3047639"/>
            <a:ext cx="280448" cy="1244448"/>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a:endCxn id="3" idx="1"/>
          </p:cNvCxnSpPr>
          <p:nvPr/>
        </p:nvCxnSpPr>
        <p:spPr>
          <a:xfrm>
            <a:off x="2047788" y="4197480"/>
            <a:ext cx="374956" cy="9460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矢印コネクタ 172"/>
          <p:cNvCxnSpPr>
            <a:endCxn id="3" idx="1"/>
          </p:cNvCxnSpPr>
          <p:nvPr/>
        </p:nvCxnSpPr>
        <p:spPr>
          <a:xfrm flipV="1">
            <a:off x="2041608" y="4292087"/>
            <a:ext cx="381136" cy="472864"/>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矢印コネクタ 175"/>
          <p:cNvCxnSpPr>
            <a:stCxn id="7" idx="3"/>
            <a:endCxn id="3" idx="1"/>
          </p:cNvCxnSpPr>
          <p:nvPr/>
        </p:nvCxnSpPr>
        <p:spPr>
          <a:xfrm flipV="1">
            <a:off x="2152580" y="4292087"/>
            <a:ext cx="270164" cy="157975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0" name="左右矢印 179"/>
          <p:cNvSpPr/>
          <p:nvPr/>
        </p:nvSpPr>
        <p:spPr>
          <a:xfrm>
            <a:off x="7124612" y="5991564"/>
            <a:ext cx="1056430" cy="822184"/>
          </a:xfrm>
          <a:prstGeom prst="leftRightArrow">
            <a:avLst>
              <a:gd name="adj1" fmla="val 50000"/>
              <a:gd name="adj2" fmla="val 30265"/>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多対多で関連付け</a:t>
            </a:r>
          </a:p>
        </p:txBody>
      </p:sp>
      <p:sp>
        <p:nvSpPr>
          <p:cNvPr id="181" name="角丸四角形 180"/>
          <p:cNvSpPr/>
          <p:nvPr/>
        </p:nvSpPr>
        <p:spPr>
          <a:xfrm>
            <a:off x="11360486" y="2780999"/>
            <a:ext cx="696456" cy="54154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システムアーキテクト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2" name="角丸四角形 181"/>
          <p:cNvSpPr/>
          <p:nvPr/>
        </p:nvSpPr>
        <p:spPr>
          <a:xfrm>
            <a:off x="11381592" y="3353565"/>
            <a:ext cx="696456" cy="54154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プロジェクトマネージャ</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3" name="角丸四角形 182"/>
          <p:cNvSpPr/>
          <p:nvPr/>
        </p:nvSpPr>
        <p:spPr>
          <a:xfrm>
            <a:off x="11348801" y="3928003"/>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ネットワーク</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4" name="角丸四角形 183"/>
          <p:cNvSpPr/>
          <p:nvPr/>
        </p:nvSpPr>
        <p:spPr>
          <a:xfrm>
            <a:off x="11395447" y="4403853"/>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データベース</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5" name="角丸四角形 184"/>
          <p:cNvSpPr/>
          <p:nvPr/>
        </p:nvSpPr>
        <p:spPr>
          <a:xfrm>
            <a:off x="11405750" y="5417087"/>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情報セキュリティ</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6" name="角丸四角形 185"/>
          <p:cNvSpPr/>
          <p:nvPr/>
        </p:nvSpPr>
        <p:spPr>
          <a:xfrm>
            <a:off x="11387010" y="5864207"/>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サービス</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7" name="角丸四角形 186"/>
          <p:cNvSpPr/>
          <p:nvPr/>
        </p:nvSpPr>
        <p:spPr>
          <a:xfrm>
            <a:off x="11377935" y="6308775"/>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188" name="直線矢印コネクタ 187"/>
          <p:cNvCxnSpPr>
            <a:stCxn id="4" idx="0"/>
            <a:endCxn id="19" idx="1"/>
          </p:cNvCxnSpPr>
          <p:nvPr/>
        </p:nvCxnSpPr>
        <p:spPr>
          <a:xfrm flipV="1">
            <a:off x="1346461" y="1764784"/>
            <a:ext cx="1202810" cy="33979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91" name="角丸四角形 190"/>
          <p:cNvSpPr/>
          <p:nvPr/>
        </p:nvSpPr>
        <p:spPr>
          <a:xfrm>
            <a:off x="11395447" y="4861080"/>
            <a:ext cx="696456" cy="526419"/>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エンベデッドシステム</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2" name="角丸四角形 121"/>
          <p:cNvSpPr/>
          <p:nvPr/>
        </p:nvSpPr>
        <p:spPr>
          <a:xfrm>
            <a:off x="6114653" y="5283064"/>
            <a:ext cx="1410793" cy="448261"/>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関連知識</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4" name="角丸四角形 123"/>
          <p:cNvSpPr/>
          <p:nvPr/>
        </p:nvSpPr>
        <p:spPr>
          <a:xfrm>
            <a:off x="6143635" y="4194164"/>
            <a:ext cx="1400588" cy="1089798"/>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テクノロジ</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角丸四角形 47"/>
          <p:cNvSpPr/>
          <p:nvPr/>
        </p:nvSpPr>
        <p:spPr>
          <a:xfrm>
            <a:off x="6359427" y="3145124"/>
            <a:ext cx="1131723" cy="20979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9" name="角丸四角形 48"/>
          <p:cNvSpPr/>
          <p:nvPr/>
        </p:nvSpPr>
        <p:spPr>
          <a:xfrm>
            <a:off x="6351550" y="3430922"/>
            <a:ext cx="1131723" cy="22061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0" name="角丸四角形 49"/>
          <p:cNvSpPr/>
          <p:nvPr/>
        </p:nvSpPr>
        <p:spPr>
          <a:xfrm>
            <a:off x="6342129" y="3708661"/>
            <a:ext cx="1131723" cy="200610"/>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角丸四角形 50"/>
          <p:cNvSpPr/>
          <p:nvPr/>
        </p:nvSpPr>
        <p:spPr>
          <a:xfrm>
            <a:off x="6348871" y="4523483"/>
            <a:ext cx="1131723" cy="222687"/>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2" name="角丸四角形 51"/>
          <p:cNvSpPr/>
          <p:nvPr/>
        </p:nvSpPr>
        <p:spPr>
          <a:xfrm>
            <a:off x="6343043" y="4252154"/>
            <a:ext cx="1131723" cy="200228"/>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3" name="角丸四角形 52"/>
          <p:cNvSpPr/>
          <p:nvPr/>
        </p:nvSpPr>
        <p:spPr>
          <a:xfrm>
            <a:off x="6348720" y="3960689"/>
            <a:ext cx="1131723" cy="20128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支援活動</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4" name="角丸四角形 53"/>
          <p:cNvSpPr/>
          <p:nvPr/>
        </p:nvSpPr>
        <p:spPr>
          <a:xfrm>
            <a:off x="6431148" y="5283962"/>
            <a:ext cx="1052125" cy="350491"/>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組織活動・法規・基</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準・標準</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5" name="角丸四角形 54"/>
          <p:cNvSpPr/>
          <p:nvPr/>
        </p:nvSpPr>
        <p:spPr>
          <a:xfrm>
            <a:off x="6114653" y="5810524"/>
            <a:ext cx="1385337" cy="530270"/>
          </a:xfrm>
          <a:prstGeom prst="roundRect">
            <a:avLst>
              <a:gd name="adj" fmla="val 0"/>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ヒューマンスキル</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創造力</a:t>
            </a: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実行・実践力</a:t>
            </a: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コミュニケーション力</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8" name="角丸四角形 117"/>
          <p:cNvSpPr/>
          <p:nvPr/>
        </p:nvSpPr>
        <p:spPr>
          <a:xfrm>
            <a:off x="6352557" y="4788866"/>
            <a:ext cx="1131723" cy="2300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保守・運用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9" name="角丸四角形 118"/>
          <p:cNvSpPr/>
          <p:nvPr/>
        </p:nvSpPr>
        <p:spPr>
          <a:xfrm>
            <a:off x="6359427" y="5043545"/>
            <a:ext cx="1131723" cy="2300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5" name="横巻き 124"/>
          <p:cNvSpPr/>
          <p:nvPr/>
        </p:nvSpPr>
        <p:spPr>
          <a:xfrm>
            <a:off x="9049524" y="266457"/>
            <a:ext cx="3052682" cy="772451"/>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・辞書を活用して選択的に</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・認定試験では網羅的に</a:t>
            </a:r>
          </a:p>
        </p:txBody>
      </p:sp>
    </p:spTree>
    <p:extLst>
      <p:ext uri="{BB962C8B-B14F-4D97-AF65-F5344CB8AC3E}">
        <p14:creationId xmlns:p14="http://schemas.microsoft.com/office/powerpoint/2010/main" val="1405212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図書館情報システムにフォーカスしたシステム構築・運⽤</a:t>
            </a:r>
          </a:p>
        </p:txBody>
      </p:sp>
    </p:spTree>
    <p:extLst>
      <p:ext uri="{BB962C8B-B14F-4D97-AF65-F5344CB8AC3E}">
        <p14:creationId xmlns:p14="http://schemas.microsoft.com/office/powerpoint/2010/main" val="1413727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3267230" y="587829"/>
            <a:ext cx="8843489" cy="6368141"/>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タスクディクショナリ</a:t>
            </a:r>
          </a:p>
        </p:txBody>
      </p:sp>
      <p:sp>
        <p:nvSpPr>
          <p:cNvPr id="10" name="角丸四角形 9"/>
          <p:cNvSpPr/>
          <p:nvPr/>
        </p:nvSpPr>
        <p:spPr>
          <a:xfrm>
            <a:off x="0" y="476283"/>
            <a:ext cx="3267231" cy="6314343"/>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タスクプロフィール</a:t>
            </a:r>
          </a:p>
        </p:txBody>
      </p:sp>
      <p:sp>
        <p:nvSpPr>
          <p:cNvPr id="3" name="タイトル 2"/>
          <p:cNvSpPr>
            <a:spLocks noGrp="1"/>
          </p:cNvSpPr>
          <p:nvPr>
            <p:ph type="title"/>
          </p:nvPr>
        </p:nvSpPr>
        <p:spPr>
          <a:xfrm>
            <a:off x="81280" y="34609"/>
            <a:ext cx="12029440" cy="353871"/>
          </a:xfrm>
        </p:spPr>
        <p:txBody>
          <a:bodyPr>
            <a:normAutofit fontScale="90000"/>
          </a:bodyPr>
          <a:lstStyle/>
          <a:p>
            <a:pPr lvl="1" algn="ctr" rtl="0">
              <a:lnSpc>
                <a:spcPct val="90000"/>
              </a:lnSpc>
              <a:spcBef>
                <a:spcPct val="0"/>
              </a:spcBef>
            </a:pPr>
            <a:r>
              <a:rPr lang="ja-JP" altLang="en-US" sz="3600" dirty="0">
                <a:latin typeface="Meiryo UI" panose="020B0604030504040204" pitchFamily="50" charset="-128"/>
                <a:ea typeface="Meiryo UI" panose="020B0604030504040204" pitchFamily="50" charset="-128"/>
              </a:rPr>
              <a:t>図書館システム構築・運用のタスク</a:t>
            </a:r>
            <a:r>
              <a:rPr lang="ja-JP" altLang="ja-JP" sz="3600" dirty="0">
                <a:latin typeface="Meiryo UI" panose="020B0604030504040204" pitchFamily="50" charset="-128"/>
                <a:ea typeface="Meiryo UI" panose="020B0604030504040204" pitchFamily="50" charset="-128"/>
              </a:rPr>
              <a:t>【概要】</a:t>
            </a:r>
            <a:endParaRPr kumimoji="1" lang="ja-JP" altLang="en-US" sz="3600" dirty="0">
              <a:latin typeface="Meiryo UI" panose="020B0604030504040204" pitchFamily="50" charset="-128"/>
              <a:ea typeface="Meiryo UI" panose="020B0604030504040204" pitchFamily="50" charset="-128"/>
            </a:endParaRPr>
          </a:p>
        </p:txBody>
      </p:sp>
      <p:sp>
        <p:nvSpPr>
          <p:cNvPr id="4" name="角丸四角形 3"/>
          <p:cNvSpPr/>
          <p:nvPr/>
        </p:nvSpPr>
        <p:spPr>
          <a:xfrm>
            <a:off x="195364" y="1039022"/>
            <a:ext cx="2973159" cy="11701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・市場動向の調査分析</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・戦略的企画</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・サービス基本計画書作成</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・サービス要件定義書作成</a:t>
            </a:r>
          </a:p>
        </p:txBody>
      </p:sp>
      <p:sp>
        <p:nvSpPr>
          <p:cNvPr id="5" name="角丸四角形 4"/>
          <p:cNvSpPr/>
          <p:nvPr/>
        </p:nvSpPr>
        <p:spPr>
          <a:xfrm>
            <a:off x="195364" y="2209204"/>
            <a:ext cx="2973158" cy="12992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・システム化要件定義</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・調達仕様書作成</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RFI, RFC,RFP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・提案書審査</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・契約業務</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 name="角丸四角形 5"/>
          <p:cNvSpPr/>
          <p:nvPr/>
        </p:nvSpPr>
        <p:spPr>
          <a:xfrm>
            <a:off x="147036" y="5621192"/>
            <a:ext cx="2973158" cy="5771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・システム運用・保守</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・インシデント対応</a:t>
            </a:r>
          </a:p>
        </p:txBody>
      </p:sp>
      <p:sp>
        <p:nvSpPr>
          <p:cNvPr id="7" name="角丸四角形 6"/>
          <p:cNvSpPr/>
          <p:nvPr/>
        </p:nvSpPr>
        <p:spPr>
          <a:xfrm>
            <a:off x="147036" y="6274830"/>
            <a:ext cx="2973158" cy="4167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・評価・改善提案</a:t>
            </a:r>
          </a:p>
        </p:txBody>
      </p:sp>
      <p:sp>
        <p:nvSpPr>
          <p:cNvPr id="8" name="角丸四角形 7"/>
          <p:cNvSpPr/>
          <p:nvPr/>
        </p:nvSpPr>
        <p:spPr>
          <a:xfrm>
            <a:off x="195364" y="3633455"/>
            <a:ext cx="2973158" cy="84547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・システム設計・開発</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・進捗管理</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・成果物受入・検収業務</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 name="角丸四角形 8"/>
          <p:cNvSpPr/>
          <p:nvPr/>
        </p:nvSpPr>
        <p:spPr>
          <a:xfrm>
            <a:off x="6559425" y="673464"/>
            <a:ext cx="2807521"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戦略策定</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実行推進</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システム企画立案</a:t>
            </a:r>
          </a:p>
        </p:txBody>
      </p:sp>
      <p:sp>
        <p:nvSpPr>
          <p:cNvPr id="12" name="角丸四角形 11"/>
          <p:cNvSpPr/>
          <p:nvPr/>
        </p:nvSpPr>
        <p:spPr>
          <a:xfrm>
            <a:off x="-2186080" y="1730984"/>
            <a:ext cx="2016224" cy="4528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a:t>
            </a:r>
          </a:p>
        </p:txBody>
      </p:sp>
      <p:sp>
        <p:nvSpPr>
          <p:cNvPr id="13" name="角丸四角形 12"/>
          <p:cNvSpPr/>
          <p:nvPr/>
        </p:nvSpPr>
        <p:spPr>
          <a:xfrm>
            <a:off x="-2203350" y="2339224"/>
            <a:ext cx="2016224" cy="4528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a:t>
            </a:r>
          </a:p>
        </p:txBody>
      </p:sp>
      <p:sp>
        <p:nvSpPr>
          <p:cNvPr id="14" name="角丸四角形 13"/>
          <p:cNvSpPr/>
          <p:nvPr/>
        </p:nvSpPr>
        <p:spPr>
          <a:xfrm>
            <a:off x="3370944" y="1590782"/>
            <a:ext cx="5192288" cy="173115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・システム要件定義</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方式設計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運用設計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移行設計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基盤システムテスト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アプリケーションシステム開発</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サイト開発</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移行・導入</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ソフトウェア保守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ハードウェア・ソフトウェア製品導入</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ファシリティ設計・構築</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プロジェクトマネジメント</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 name="角丸四角形 14"/>
          <p:cNvSpPr/>
          <p:nvPr/>
        </p:nvSpPr>
        <p:spPr>
          <a:xfrm>
            <a:off x="195364" y="4603944"/>
            <a:ext cx="2973158" cy="9473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・調査業務</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・収集・組織化業務</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・利用者サービス業務</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・普及・啓発業務</a:t>
            </a:r>
          </a:p>
        </p:txBody>
      </p:sp>
      <p:sp>
        <p:nvSpPr>
          <p:cNvPr id="16" name="角丸四角形 15"/>
          <p:cNvSpPr/>
          <p:nvPr/>
        </p:nvSpPr>
        <p:spPr>
          <a:xfrm>
            <a:off x="3370944" y="3447164"/>
            <a:ext cx="5192288" cy="9827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・サービスデスク</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運用コントロール</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システム運用管理</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サイト運用管理</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ファシリティ運用管理</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サービスマネジメント</a:t>
            </a:r>
          </a:p>
        </p:txBody>
      </p:sp>
      <p:sp>
        <p:nvSpPr>
          <p:cNvPr id="17" name="角丸四角形 16"/>
          <p:cNvSpPr/>
          <p:nvPr/>
        </p:nvSpPr>
        <p:spPr>
          <a:xfrm>
            <a:off x="3415510" y="4594585"/>
            <a:ext cx="5234220"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■評価・改善</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・評価・改善（</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製品</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サービス戦略）</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資産管理・評価</a:t>
            </a:r>
          </a:p>
        </p:txBody>
      </p:sp>
      <p:sp>
        <p:nvSpPr>
          <p:cNvPr id="19" name="角丸四角形 18"/>
          <p:cNvSpPr/>
          <p:nvPr/>
        </p:nvSpPr>
        <p:spPr>
          <a:xfrm>
            <a:off x="8666945" y="1646052"/>
            <a:ext cx="3306021" cy="182905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■推進・支援</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・マーケティングセールス</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再利用・調達・委託</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標準の策定</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維持・管理</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新ビジネス・新技術の調査・分析と技術支援</a:t>
            </a:r>
          </a:p>
        </p:txBody>
      </p:sp>
      <p:sp>
        <p:nvSpPr>
          <p:cNvPr id="20" name="角丸四角形 19"/>
          <p:cNvSpPr/>
          <p:nvPr/>
        </p:nvSpPr>
        <p:spPr>
          <a:xfrm>
            <a:off x="3415510" y="5551336"/>
            <a:ext cx="5481355" cy="11079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■管理統制</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事業継続マネジメント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情報セキュリティマネジメント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品質マネジメント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契約管理</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コンプライアンス</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zh-TW"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人的資源管理</a:t>
            </a:r>
            <a:r>
              <a:rPr kumimoji="1" lang="en-US" altLang="zh-TW"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内部統制状況モニタリング</a:t>
            </a:r>
          </a:p>
        </p:txBody>
      </p:sp>
      <p:sp>
        <p:nvSpPr>
          <p:cNvPr id="21" name="角丸四角形 20"/>
          <p:cNvSpPr/>
          <p:nvPr/>
        </p:nvSpPr>
        <p:spPr>
          <a:xfrm>
            <a:off x="3370944" y="702493"/>
            <a:ext cx="3073737"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・事業戦略把握</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策定支援</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製品・サービス戦略策定</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角丸四角形 21"/>
          <p:cNvSpPr/>
          <p:nvPr/>
        </p:nvSpPr>
        <p:spPr>
          <a:xfrm>
            <a:off x="8716729" y="3562912"/>
            <a:ext cx="3393991" cy="196183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■業務・サービス</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・ビジネス目標の決定</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状況の評価</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目標の決定とプロジェクト計画の策定</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データの理解</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データマイニングのためのデータの準備</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モデリング・評価</a:t>
            </a:r>
          </a:p>
        </p:txBody>
      </p:sp>
      <p:sp>
        <p:nvSpPr>
          <p:cNvPr id="23" name="横巻き 22"/>
          <p:cNvSpPr/>
          <p:nvPr/>
        </p:nvSpPr>
        <p:spPr>
          <a:xfrm>
            <a:off x="8716728" y="5496402"/>
            <a:ext cx="3393989" cy="1432560"/>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・データベースを構築し提供をする一般的な情報提供システムと大きく変わらない。</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579000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2396358" y="587829"/>
            <a:ext cx="9714361" cy="6368141"/>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スキルディクショナリ</a:t>
            </a:r>
          </a:p>
        </p:txBody>
      </p:sp>
      <p:sp>
        <p:nvSpPr>
          <p:cNvPr id="2" name="タイトル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pPr algn="r"/>
            <a:r>
              <a:rPr kumimoji="1" lang="ja-JP" altLang="en-US" sz="4000" dirty="0"/>
              <a:t>図書館システム構築・運用に必要なスキル概要</a:t>
            </a:r>
          </a:p>
        </p:txBody>
      </p:sp>
      <p:sp>
        <p:nvSpPr>
          <p:cNvPr id="3" name="角丸四角形 2"/>
          <p:cNvSpPr/>
          <p:nvPr/>
        </p:nvSpPr>
        <p:spPr>
          <a:xfrm>
            <a:off x="4056993" y="773564"/>
            <a:ext cx="3188555" cy="21087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・市場機会の評価と選定手法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マーケティング手法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サービス戦略マネジメント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開発戦略マネジメント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システム戦略立案手法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コンサルティング手法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業務動向把握手法</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角丸四角形 3"/>
          <p:cNvSpPr/>
          <p:nvPr/>
        </p:nvSpPr>
        <p:spPr>
          <a:xfrm>
            <a:off x="4056993" y="2964230"/>
            <a:ext cx="2585546" cy="132748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・システム企画立案手法・事務管理手法・要求分析手法・非機能要件設計手法</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角丸四角形 4"/>
          <p:cNvSpPr/>
          <p:nvPr/>
        </p:nvSpPr>
        <p:spPr>
          <a:xfrm>
            <a:off x="9595945" y="3116855"/>
            <a:ext cx="2407955" cy="279152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■実装</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・アーキテクチャ設計手法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ソフトウェアエンジニアリング手法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カスタマーサービス手法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業務パッケージ活用手法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データマイニング手法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見積もり手法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プロジェクトマネジメント手法</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 name="角丸四角形 5"/>
          <p:cNvSpPr/>
          <p:nvPr/>
        </p:nvSpPr>
        <p:spPr>
          <a:xfrm>
            <a:off x="4056993" y="4373606"/>
            <a:ext cx="2585545" cy="145287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サービスマネジメント・サービスの設計・移行・サービスマネジメントプロセス・サービスの運用</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 name="角丸四角形 6"/>
          <p:cNvSpPr/>
          <p:nvPr/>
        </p:nvSpPr>
        <p:spPr>
          <a:xfrm>
            <a:off x="6699165" y="3106188"/>
            <a:ext cx="2840151" cy="27985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■支援活動</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・品質マネジメント手法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リスクマネジメント手法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ガバナンス</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zh-TW"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資産管理手法</a:t>
            </a:r>
            <a:r>
              <a:rPr kumimoji="1" lang="en-US" altLang="zh-TW"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ファシリティマネジメント手法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zh-TW"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事業継続計画</a:t>
            </a:r>
            <a:r>
              <a:rPr kumimoji="1" lang="en-US" altLang="zh-TW"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標準化・再利用手法</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人材育成</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教育・研修</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情報セキュリティ</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 name="角丸四角形 7"/>
          <p:cNvSpPr/>
          <p:nvPr/>
        </p:nvSpPr>
        <p:spPr>
          <a:xfrm>
            <a:off x="7202710" y="1010922"/>
            <a:ext cx="4908010" cy="198264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・基礎技術（ソフトウェア</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データベース</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プラットフォーム</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ハードウェア</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ネットワーク）</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利用技術</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システムアーキテクティング技術・システム開発管理技術・保守</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非機能要件（可用性</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性能・拡張性</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セキュリティ）</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共通技術（</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基礎</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ナレッジマネジメント）</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 name="角丸四角形 9"/>
          <p:cNvSpPr/>
          <p:nvPr/>
        </p:nvSpPr>
        <p:spPr>
          <a:xfrm>
            <a:off x="2438400" y="773564"/>
            <a:ext cx="1534510" cy="520579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■関連知識</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・ビジネスインダストリ</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企業活動（経営・組織論</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会計・財務・</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OR</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IE,</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社会的責任と倫理）</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法規</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基準標準（セキュリティ・ガイドライン</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技術者倫理</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知的財産権</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労働関連</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取引関連法規</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標準化関連）</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 name="角丸四角形 10"/>
          <p:cNvSpPr/>
          <p:nvPr/>
        </p:nvSpPr>
        <p:spPr>
          <a:xfrm>
            <a:off x="2438400" y="6017373"/>
            <a:ext cx="9565500" cy="80404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ヒューマンスキル</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・実行・実践力、コミュニケーション力</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角丸四角形 11"/>
          <p:cNvSpPr/>
          <p:nvPr/>
        </p:nvSpPr>
        <p:spPr>
          <a:xfrm>
            <a:off x="54430" y="190378"/>
            <a:ext cx="1453606" cy="6031314"/>
          </a:xfrm>
          <a:prstGeom prst="roundRect">
            <a:avLst>
              <a:gd name="adj" fmla="val 6351"/>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タスクディクショナリ</a:t>
            </a:r>
          </a:p>
        </p:txBody>
      </p:sp>
      <p:sp>
        <p:nvSpPr>
          <p:cNvPr id="13" name="角丸四角形 12"/>
          <p:cNvSpPr/>
          <p:nvPr/>
        </p:nvSpPr>
        <p:spPr>
          <a:xfrm>
            <a:off x="170545" y="889301"/>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角丸四角形 13"/>
          <p:cNvSpPr/>
          <p:nvPr/>
        </p:nvSpPr>
        <p:spPr>
          <a:xfrm>
            <a:off x="170545" y="1565029"/>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 name="角丸四角形 14"/>
          <p:cNvSpPr/>
          <p:nvPr/>
        </p:nvSpPr>
        <p:spPr>
          <a:xfrm>
            <a:off x="170545" y="2239057"/>
            <a:ext cx="1059542"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角丸四角形 15"/>
          <p:cNvSpPr/>
          <p:nvPr/>
        </p:nvSpPr>
        <p:spPr>
          <a:xfrm>
            <a:off x="177442" y="2899822"/>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 name="角丸四角形 16"/>
          <p:cNvSpPr/>
          <p:nvPr/>
        </p:nvSpPr>
        <p:spPr>
          <a:xfrm>
            <a:off x="-1327161" y="3627970"/>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角丸四角形 17"/>
          <p:cNvSpPr/>
          <p:nvPr/>
        </p:nvSpPr>
        <p:spPr>
          <a:xfrm>
            <a:off x="177442" y="3573850"/>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■評価・改善</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 name="角丸四角形 18"/>
          <p:cNvSpPr/>
          <p:nvPr/>
        </p:nvSpPr>
        <p:spPr>
          <a:xfrm>
            <a:off x="191051" y="4267828"/>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■管理統制</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角丸四角形 19"/>
          <p:cNvSpPr/>
          <p:nvPr/>
        </p:nvSpPr>
        <p:spPr>
          <a:xfrm>
            <a:off x="177442" y="4941856"/>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■推進・支援</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角丸四角形 20"/>
          <p:cNvSpPr/>
          <p:nvPr/>
        </p:nvSpPr>
        <p:spPr>
          <a:xfrm>
            <a:off x="191051" y="5551384"/>
            <a:ext cx="1194158" cy="525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■業務・サービス</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 name="左右矢印 8"/>
          <p:cNvSpPr/>
          <p:nvPr/>
        </p:nvSpPr>
        <p:spPr>
          <a:xfrm>
            <a:off x="1550077" y="2262717"/>
            <a:ext cx="846281" cy="547226"/>
          </a:xfrm>
          <a:prstGeom prst="leftRightArrow">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四角形吹き出し 21"/>
          <p:cNvSpPr/>
          <p:nvPr/>
        </p:nvSpPr>
        <p:spPr>
          <a:xfrm>
            <a:off x="1627462" y="198269"/>
            <a:ext cx="887821" cy="1617402"/>
          </a:xfrm>
          <a:prstGeom prst="wedgeRectCallout">
            <a:avLst>
              <a:gd name="adj1" fmla="val -7476"/>
              <a:gd name="adj2" fmla="val 80045"/>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タスク毎に複数のスキルを必要とする</a:t>
            </a:r>
          </a:p>
        </p:txBody>
      </p:sp>
      <p:sp>
        <p:nvSpPr>
          <p:cNvPr id="24" name="四角形吹き出し 23"/>
          <p:cNvSpPr/>
          <p:nvPr/>
        </p:nvSpPr>
        <p:spPr>
          <a:xfrm>
            <a:off x="1539432" y="3483010"/>
            <a:ext cx="887821" cy="1617402"/>
          </a:xfrm>
          <a:prstGeom prst="wedgeRectCallout">
            <a:avLst>
              <a:gd name="adj1" fmla="val -5024"/>
              <a:gd name="adj2" fmla="val -88887"/>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スキルは複数のタスクで生かされる</a:t>
            </a:r>
          </a:p>
        </p:txBody>
      </p:sp>
      <p:sp>
        <p:nvSpPr>
          <p:cNvPr id="25" name="横巻き 24"/>
          <p:cNvSpPr/>
          <p:nvPr/>
        </p:nvSpPr>
        <p:spPr>
          <a:xfrm>
            <a:off x="9301483" y="5669280"/>
            <a:ext cx="2844797" cy="1248214"/>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・構築・運用に必要なスキルも大きく変わらない</a:t>
            </a:r>
          </a:p>
        </p:txBody>
      </p:sp>
    </p:spTree>
    <p:extLst>
      <p:ext uri="{BB962C8B-B14F-4D97-AF65-F5344CB8AC3E}">
        <p14:creationId xmlns:p14="http://schemas.microsoft.com/office/powerpoint/2010/main" val="611876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角丸四角形 163"/>
          <p:cNvSpPr/>
          <p:nvPr/>
        </p:nvSpPr>
        <p:spPr>
          <a:xfrm>
            <a:off x="82577" y="878194"/>
            <a:ext cx="2593112" cy="5517988"/>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情報システム構築・運用実務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 name="角丸四角形 5"/>
          <p:cNvSpPr/>
          <p:nvPr/>
        </p:nvSpPr>
        <p:spPr>
          <a:xfrm>
            <a:off x="2877451" y="1133856"/>
            <a:ext cx="4338941" cy="4674006"/>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タスク・ディクショナリ</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角丸四角形 11"/>
          <p:cNvSpPr/>
          <p:nvPr/>
        </p:nvSpPr>
        <p:spPr>
          <a:xfrm>
            <a:off x="4354363" y="1796766"/>
            <a:ext cx="864643" cy="3004843"/>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管理・統制</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 name="角丸四角形 12"/>
          <p:cNvSpPr/>
          <p:nvPr/>
        </p:nvSpPr>
        <p:spPr>
          <a:xfrm>
            <a:off x="5337471" y="1787529"/>
            <a:ext cx="830666" cy="3003927"/>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推進・支援</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角丸四角形 13"/>
          <p:cNvSpPr/>
          <p:nvPr/>
        </p:nvSpPr>
        <p:spPr>
          <a:xfrm>
            <a:off x="6269753" y="1786613"/>
            <a:ext cx="864642" cy="3004843"/>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その他業務</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5" name="角丸四角形 94"/>
          <p:cNvSpPr/>
          <p:nvPr/>
        </p:nvSpPr>
        <p:spPr>
          <a:xfrm>
            <a:off x="5861984" y="2097287"/>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調達・委託</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7" name="角丸四角形 106"/>
          <p:cNvSpPr/>
          <p:nvPr/>
        </p:nvSpPr>
        <p:spPr>
          <a:xfrm>
            <a:off x="4546850" y="2127619"/>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契約管理</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5" name="角丸四角形 144"/>
          <p:cNvSpPr/>
          <p:nvPr/>
        </p:nvSpPr>
        <p:spPr>
          <a:xfrm>
            <a:off x="4386911" y="3448787"/>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事業継続計画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9" name="角丸四角形 148"/>
          <p:cNvSpPr/>
          <p:nvPr/>
        </p:nvSpPr>
        <p:spPr>
          <a:xfrm>
            <a:off x="4946333" y="3426884"/>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コンプライアンス</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0" name="角丸四角形 149"/>
          <p:cNvSpPr/>
          <p:nvPr/>
        </p:nvSpPr>
        <p:spPr>
          <a:xfrm>
            <a:off x="4663007" y="3432447"/>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情報セキュリティ</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1" name="角丸四角形 150"/>
          <p:cNvSpPr/>
          <p:nvPr/>
        </p:nvSpPr>
        <p:spPr>
          <a:xfrm>
            <a:off x="5789678" y="3477655"/>
            <a:ext cx="255868" cy="122507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データサイエンス</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2" name="角丸四角形 151"/>
          <p:cNvSpPr/>
          <p:nvPr/>
        </p:nvSpPr>
        <p:spPr>
          <a:xfrm>
            <a:off x="5402072" y="3286430"/>
            <a:ext cx="276562" cy="1439442"/>
          </a:xfrm>
          <a:prstGeom prst="roundRect">
            <a:avLst>
              <a:gd name="adj" fmla="val 25269"/>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標準策定・維持管理</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3" name="角丸四角形 152"/>
          <p:cNvSpPr/>
          <p:nvPr/>
        </p:nvSpPr>
        <p:spPr>
          <a:xfrm>
            <a:off x="6806448" y="2057047"/>
            <a:ext cx="204399" cy="1356807"/>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総務・人事・経理</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4" name="角丸四角形 153"/>
          <p:cNvSpPr/>
          <p:nvPr/>
        </p:nvSpPr>
        <p:spPr>
          <a:xfrm>
            <a:off x="5442063" y="2101638"/>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新サービス開発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81280" y="34609"/>
            <a:ext cx="9522311" cy="696912"/>
          </a:xfrm>
        </p:spPr>
        <p:txBody>
          <a:bodyPr/>
          <a:lstStyle/>
          <a:p>
            <a:r>
              <a:rPr kumimoji="1" lang="ja-JP" altLang="en-US" dirty="0"/>
              <a:t>実務に必要なスキルの見つけ方</a:t>
            </a:r>
          </a:p>
        </p:txBody>
      </p:sp>
      <p:sp>
        <p:nvSpPr>
          <p:cNvPr id="3" name="角丸四角形 2"/>
          <p:cNvSpPr/>
          <p:nvPr/>
        </p:nvSpPr>
        <p:spPr>
          <a:xfrm>
            <a:off x="7506177" y="850392"/>
            <a:ext cx="2513646" cy="5916168"/>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スキル・ディクショナリ</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角丸四角形 3"/>
          <p:cNvSpPr/>
          <p:nvPr/>
        </p:nvSpPr>
        <p:spPr>
          <a:xfrm>
            <a:off x="10488562" y="1786613"/>
            <a:ext cx="846950" cy="399606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知識項目</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角丸四角形 4"/>
          <p:cNvSpPr/>
          <p:nvPr/>
        </p:nvSpPr>
        <p:spPr>
          <a:xfrm>
            <a:off x="7719527" y="1167895"/>
            <a:ext cx="1925392" cy="172325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メソドロジ</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 name="フローチャート: 磁気ディスク 14"/>
          <p:cNvSpPr/>
          <p:nvPr/>
        </p:nvSpPr>
        <p:spPr>
          <a:xfrm>
            <a:off x="10590855" y="2558180"/>
            <a:ext cx="676386" cy="1326962"/>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273 w 10000"/>
              <a:gd name="connsiteY1" fmla="*/ 2609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stroke="0" extrusionOk="0">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 w="10000" h="10000" fill="none" extrusionOk="0">
                <a:moveTo>
                  <a:pt x="10000" y="1667"/>
                </a:moveTo>
                <a:cubicBezTo>
                  <a:pt x="10000" y="2588"/>
                  <a:pt x="8034" y="2609"/>
                  <a:pt x="5273" y="2609"/>
                </a:cubicBezTo>
                <a:cubicBezTo>
                  <a:pt x="2512" y="2609"/>
                  <a:pt x="0" y="2588"/>
                  <a:pt x="0" y="1667"/>
                </a:cubicBezTo>
              </a:path>
              <a:path w="10000" h="10000" fill="none">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Lst>
          </a:cu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スキル項目毎に必要な知識項目一覧</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(9000</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項目</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角丸四角形 15"/>
          <p:cNvSpPr/>
          <p:nvPr/>
        </p:nvSpPr>
        <p:spPr>
          <a:xfrm>
            <a:off x="7760855" y="5095602"/>
            <a:ext cx="1884064" cy="83157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関連知識</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 name="角丸四角形 16"/>
          <p:cNvSpPr/>
          <p:nvPr/>
        </p:nvSpPr>
        <p:spPr>
          <a:xfrm>
            <a:off x="7719527" y="2965133"/>
            <a:ext cx="1884064" cy="2047243"/>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テクノロジ</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角丸四角形 17"/>
          <p:cNvSpPr/>
          <p:nvPr/>
        </p:nvSpPr>
        <p:spPr>
          <a:xfrm>
            <a:off x="8258343" y="1358983"/>
            <a:ext cx="1026197" cy="21808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 name="角丸四角形 18"/>
          <p:cNvSpPr/>
          <p:nvPr/>
        </p:nvSpPr>
        <p:spPr>
          <a:xfrm>
            <a:off x="8258343" y="1682100"/>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角丸四角形 19"/>
          <p:cNvSpPr/>
          <p:nvPr/>
        </p:nvSpPr>
        <p:spPr>
          <a:xfrm>
            <a:off x="8289185" y="2280747"/>
            <a:ext cx="1026197" cy="20853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角丸四角形 20"/>
          <p:cNvSpPr/>
          <p:nvPr/>
        </p:nvSpPr>
        <p:spPr>
          <a:xfrm>
            <a:off x="8189788" y="3817495"/>
            <a:ext cx="1026197" cy="2314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角丸四角形 21"/>
          <p:cNvSpPr/>
          <p:nvPr/>
        </p:nvSpPr>
        <p:spPr>
          <a:xfrm>
            <a:off x="8210145" y="3507428"/>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システム（利用）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 name="角丸四角形 22"/>
          <p:cNvSpPr/>
          <p:nvPr/>
        </p:nvSpPr>
        <p:spPr>
          <a:xfrm>
            <a:off x="8268678" y="2558180"/>
            <a:ext cx="1026197" cy="20923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支援活動</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4" name="角丸四角形 23"/>
          <p:cNvSpPr/>
          <p:nvPr/>
        </p:nvSpPr>
        <p:spPr>
          <a:xfrm>
            <a:off x="8303323" y="5167454"/>
            <a:ext cx="954021" cy="23575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組織活動</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 name="角丸四角形 24"/>
          <p:cNvSpPr/>
          <p:nvPr/>
        </p:nvSpPr>
        <p:spPr>
          <a:xfrm>
            <a:off x="7733668" y="5990101"/>
            <a:ext cx="2093329" cy="686080"/>
          </a:xfrm>
          <a:prstGeom prst="roundRect">
            <a:avLst>
              <a:gd name="adj" fmla="val 0"/>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ヒューマンスキル</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創造力</a:t>
            </a: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実行・実践力</a:t>
            </a: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コミュニケーション力</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6" name="角丸四角形 25"/>
          <p:cNvSpPr/>
          <p:nvPr/>
        </p:nvSpPr>
        <p:spPr>
          <a:xfrm>
            <a:off x="8164287" y="4113685"/>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保守・運用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 name="角丸四角形 26"/>
          <p:cNvSpPr/>
          <p:nvPr/>
        </p:nvSpPr>
        <p:spPr>
          <a:xfrm>
            <a:off x="8189788" y="4438049"/>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 name="角丸四角形 27"/>
          <p:cNvSpPr/>
          <p:nvPr/>
        </p:nvSpPr>
        <p:spPr>
          <a:xfrm>
            <a:off x="2981842" y="1775092"/>
            <a:ext cx="1262369" cy="301636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計画・実行</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 name="角丸四角形 6"/>
          <p:cNvSpPr/>
          <p:nvPr/>
        </p:nvSpPr>
        <p:spPr>
          <a:xfrm>
            <a:off x="3083459" y="2225003"/>
            <a:ext cx="1026197" cy="21808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 name="角丸四角形 7"/>
          <p:cNvSpPr/>
          <p:nvPr/>
        </p:nvSpPr>
        <p:spPr>
          <a:xfrm>
            <a:off x="3083459" y="2799196"/>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 name="角丸四角形 8"/>
          <p:cNvSpPr/>
          <p:nvPr/>
        </p:nvSpPr>
        <p:spPr>
          <a:xfrm>
            <a:off x="3058748" y="3288316"/>
            <a:ext cx="1026197" cy="20853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 name="角丸四角形 9"/>
          <p:cNvSpPr/>
          <p:nvPr/>
        </p:nvSpPr>
        <p:spPr>
          <a:xfrm>
            <a:off x="3022013" y="4271707"/>
            <a:ext cx="1026197" cy="275121"/>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評価・改善</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 name="角丸四角形 10"/>
          <p:cNvSpPr/>
          <p:nvPr/>
        </p:nvSpPr>
        <p:spPr>
          <a:xfrm>
            <a:off x="3058748" y="3762036"/>
            <a:ext cx="1026197" cy="20813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9" name="角丸四角形 28"/>
          <p:cNvSpPr/>
          <p:nvPr/>
        </p:nvSpPr>
        <p:spPr>
          <a:xfrm>
            <a:off x="8200791" y="3247722"/>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システム（構築）</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0" name="角丸四角形 29"/>
          <p:cNvSpPr/>
          <p:nvPr/>
        </p:nvSpPr>
        <p:spPr>
          <a:xfrm>
            <a:off x="8200790" y="2983115"/>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システム（基礎）</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2" name="角丸四角形 31"/>
          <p:cNvSpPr/>
          <p:nvPr/>
        </p:nvSpPr>
        <p:spPr>
          <a:xfrm>
            <a:off x="8242931" y="5626677"/>
            <a:ext cx="1166564" cy="25449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法規・基</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準・標準</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33" name="直線矢印コネクタ 32"/>
          <p:cNvCxnSpPr>
            <a:stCxn id="8" idx="3"/>
            <a:endCxn id="47" idx="1"/>
          </p:cNvCxnSpPr>
          <p:nvPr/>
        </p:nvCxnSpPr>
        <p:spPr>
          <a:xfrm flipV="1">
            <a:off x="4109656" y="2094995"/>
            <a:ext cx="4148686" cy="818867"/>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23" idx="1"/>
          </p:cNvCxnSpPr>
          <p:nvPr/>
        </p:nvCxnSpPr>
        <p:spPr>
          <a:xfrm flipV="1">
            <a:off x="4109656" y="2662800"/>
            <a:ext cx="4159022" cy="251062"/>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8" idx="3"/>
            <a:endCxn id="19" idx="1"/>
          </p:cNvCxnSpPr>
          <p:nvPr/>
        </p:nvCxnSpPr>
        <p:spPr>
          <a:xfrm flipV="1">
            <a:off x="4109656" y="1796766"/>
            <a:ext cx="4148687" cy="1117096"/>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8258342" y="1980329"/>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実装</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51" name="直線矢印コネクタ 50"/>
          <p:cNvCxnSpPr>
            <a:stCxn id="8" idx="3"/>
            <a:endCxn id="21" idx="1"/>
          </p:cNvCxnSpPr>
          <p:nvPr/>
        </p:nvCxnSpPr>
        <p:spPr>
          <a:xfrm>
            <a:off x="4109656" y="2913862"/>
            <a:ext cx="4080132" cy="1019376"/>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8" idx="3"/>
            <a:endCxn id="24" idx="1"/>
          </p:cNvCxnSpPr>
          <p:nvPr/>
        </p:nvCxnSpPr>
        <p:spPr>
          <a:xfrm>
            <a:off x="4109656" y="2913862"/>
            <a:ext cx="4193667" cy="2371469"/>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13" idx="3"/>
            <a:endCxn id="30" idx="1"/>
          </p:cNvCxnSpPr>
          <p:nvPr/>
        </p:nvCxnSpPr>
        <p:spPr>
          <a:xfrm flipV="1">
            <a:off x="6168137" y="3109698"/>
            <a:ext cx="2032653" cy="179795"/>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3" idx="3"/>
            <a:endCxn id="22" idx="1"/>
          </p:cNvCxnSpPr>
          <p:nvPr/>
        </p:nvCxnSpPr>
        <p:spPr>
          <a:xfrm>
            <a:off x="6168137" y="3289493"/>
            <a:ext cx="2042008" cy="34451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endCxn id="27" idx="1"/>
          </p:cNvCxnSpPr>
          <p:nvPr/>
        </p:nvCxnSpPr>
        <p:spPr>
          <a:xfrm>
            <a:off x="6168927" y="3070783"/>
            <a:ext cx="2020861" cy="1486854"/>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3" idx="3"/>
            <a:endCxn id="19" idx="1"/>
          </p:cNvCxnSpPr>
          <p:nvPr/>
        </p:nvCxnSpPr>
        <p:spPr>
          <a:xfrm flipV="1">
            <a:off x="6168137" y="1796766"/>
            <a:ext cx="2090206" cy="1492727"/>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3" idx="3"/>
            <a:endCxn id="23" idx="1"/>
          </p:cNvCxnSpPr>
          <p:nvPr/>
        </p:nvCxnSpPr>
        <p:spPr>
          <a:xfrm flipV="1">
            <a:off x="6168137" y="2662800"/>
            <a:ext cx="2100541" cy="626693"/>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3" idx="3"/>
            <a:endCxn id="47" idx="1"/>
          </p:cNvCxnSpPr>
          <p:nvPr/>
        </p:nvCxnSpPr>
        <p:spPr>
          <a:xfrm flipV="1">
            <a:off x="6168137" y="2094995"/>
            <a:ext cx="2090205" cy="119449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3" idx="3"/>
            <a:endCxn id="18" idx="1"/>
          </p:cNvCxnSpPr>
          <p:nvPr/>
        </p:nvCxnSpPr>
        <p:spPr>
          <a:xfrm flipV="1">
            <a:off x="6168137" y="1468025"/>
            <a:ext cx="2090206" cy="182146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13" idx="3"/>
            <a:endCxn id="20" idx="1"/>
          </p:cNvCxnSpPr>
          <p:nvPr/>
        </p:nvCxnSpPr>
        <p:spPr>
          <a:xfrm flipV="1">
            <a:off x="6168137" y="2385015"/>
            <a:ext cx="2121048" cy="90447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8230211" y="5394829"/>
            <a:ext cx="1166564" cy="25449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ビジネスインダストリ</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84" name="直線矢印コネクタ 83"/>
          <p:cNvCxnSpPr>
            <a:stCxn id="13" idx="3"/>
            <a:endCxn id="83" idx="1"/>
          </p:cNvCxnSpPr>
          <p:nvPr/>
        </p:nvCxnSpPr>
        <p:spPr>
          <a:xfrm>
            <a:off x="6168137" y="3289493"/>
            <a:ext cx="2062074" cy="2232586"/>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13" idx="3"/>
            <a:endCxn id="32" idx="1"/>
          </p:cNvCxnSpPr>
          <p:nvPr/>
        </p:nvCxnSpPr>
        <p:spPr>
          <a:xfrm>
            <a:off x="6168137" y="3289493"/>
            <a:ext cx="2074794" cy="2464434"/>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3" idx="3"/>
            <a:endCxn id="24" idx="1"/>
          </p:cNvCxnSpPr>
          <p:nvPr/>
        </p:nvCxnSpPr>
        <p:spPr>
          <a:xfrm>
            <a:off x="6168137" y="3289493"/>
            <a:ext cx="2135186" cy="199583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12" idx="3"/>
            <a:endCxn id="97" idx="1"/>
          </p:cNvCxnSpPr>
          <p:nvPr/>
        </p:nvCxnSpPr>
        <p:spPr>
          <a:xfrm>
            <a:off x="5219006" y="3299188"/>
            <a:ext cx="2960149" cy="1557011"/>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7" name="角丸四角形 96"/>
          <p:cNvSpPr/>
          <p:nvPr/>
        </p:nvSpPr>
        <p:spPr>
          <a:xfrm>
            <a:off x="8179155" y="4736611"/>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共通技術</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99" name="直線矢印コネクタ 98"/>
          <p:cNvCxnSpPr>
            <a:stCxn id="12" idx="3"/>
            <a:endCxn id="26" idx="1"/>
          </p:cNvCxnSpPr>
          <p:nvPr/>
        </p:nvCxnSpPr>
        <p:spPr>
          <a:xfrm>
            <a:off x="5219006" y="3299188"/>
            <a:ext cx="2945281" cy="934085"/>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2" idx="3"/>
            <a:endCxn id="19" idx="1"/>
          </p:cNvCxnSpPr>
          <p:nvPr/>
        </p:nvCxnSpPr>
        <p:spPr>
          <a:xfrm flipV="1">
            <a:off x="5219006" y="1796766"/>
            <a:ext cx="3039337" cy="1502422"/>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12" idx="3"/>
            <a:endCxn id="23" idx="1"/>
          </p:cNvCxnSpPr>
          <p:nvPr/>
        </p:nvCxnSpPr>
        <p:spPr>
          <a:xfrm flipV="1">
            <a:off x="5219006" y="2662800"/>
            <a:ext cx="3049672" cy="636388"/>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12" idx="3"/>
            <a:endCxn id="18" idx="1"/>
          </p:cNvCxnSpPr>
          <p:nvPr/>
        </p:nvCxnSpPr>
        <p:spPr>
          <a:xfrm flipV="1">
            <a:off x="5219006" y="1468025"/>
            <a:ext cx="3039337" cy="1831163"/>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12" idx="3"/>
            <a:endCxn id="24" idx="1"/>
          </p:cNvCxnSpPr>
          <p:nvPr/>
        </p:nvCxnSpPr>
        <p:spPr>
          <a:xfrm>
            <a:off x="5219006" y="3299188"/>
            <a:ext cx="3084317" cy="1986143"/>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7" idx="3"/>
            <a:endCxn id="18" idx="1"/>
          </p:cNvCxnSpPr>
          <p:nvPr/>
        </p:nvCxnSpPr>
        <p:spPr>
          <a:xfrm flipV="1">
            <a:off x="4109656" y="1468025"/>
            <a:ext cx="4148687" cy="86602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7" idx="3"/>
            <a:endCxn id="24" idx="1"/>
          </p:cNvCxnSpPr>
          <p:nvPr/>
        </p:nvCxnSpPr>
        <p:spPr>
          <a:xfrm>
            <a:off x="4109656" y="2334045"/>
            <a:ext cx="4193667" cy="2951286"/>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7" idx="3"/>
            <a:endCxn id="83" idx="1"/>
          </p:cNvCxnSpPr>
          <p:nvPr/>
        </p:nvCxnSpPr>
        <p:spPr>
          <a:xfrm>
            <a:off x="4109656" y="2334045"/>
            <a:ext cx="4120555" cy="3188034"/>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6" name="角丸四角形 125"/>
          <p:cNvSpPr/>
          <p:nvPr/>
        </p:nvSpPr>
        <p:spPr>
          <a:xfrm>
            <a:off x="523960" y="1574973"/>
            <a:ext cx="1778891" cy="456020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政府標準ガイドライン</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7" name="角丸四角形 126"/>
          <p:cNvSpPr/>
          <p:nvPr/>
        </p:nvSpPr>
        <p:spPr>
          <a:xfrm>
            <a:off x="650487" y="1180180"/>
            <a:ext cx="1545307" cy="29518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戦略企画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8" name="角丸四角形 127"/>
          <p:cNvSpPr/>
          <p:nvPr/>
        </p:nvSpPr>
        <p:spPr>
          <a:xfrm>
            <a:off x="658625" y="1875923"/>
            <a:ext cx="1545307" cy="222565"/>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9" name="角丸四角形 128"/>
          <p:cNvSpPr/>
          <p:nvPr/>
        </p:nvSpPr>
        <p:spPr>
          <a:xfrm>
            <a:off x="650487" y="2175578"/>
            <a:ext cx="1545307" cy="234044"/>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プロジェクト管理</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0" name="角丸四角形 129"/>
          <p:cNvSpPr/>
          <p:nvPr/>
        </p:nvSpPr>
        <p:spPr>
          <a:xfrm>
            <a:off x="617449" y="2454958"/>
            <a:ext cx="1545307" cy="21282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業務・サービス要件定義</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1" name="角丸四角形 130"/>
          <p:cNvSpPr/>
          <p:nvPr/>
        </p:nvSpPr>
        <p:spPr>
          <a:xfrm>
            <a:off x="617449" y="3049092"/>
            <a:ext cx="1545307" cy="27920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2" name="角丸四角形 131"/>
          <p:cNvSpPr/>
          <p:nvPr/>
        </p:nvSpPr>
        <p:spPr>
          <a:xfrm>
            <a:off x="658624" y="2743905"/>
            <a:ext cx="1545307" cy="21241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予算要求</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3" name="角丸四角形 132"/>
          <p:cNvSpPr/>
          <p:nvPr/>
        </p:nvSpPr>
        <p:spPr>
          <a:xfrm>
            <a:off x="617449" y="3433660"/>
            <a:ext cx="1545307" cy="213538"/>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4" name="角丸四角形 133"/>
          <p:cNvSpPr/>
          <p:nvPr/>
        </p:nvSpPr>
        <p:spPr>
          <a:xfrm>
            <a:off x="647436" y="3733661"/>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契約</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5" name="角丸四角形 134"/>
          <p:cNvSpPr/>
          <p:nvPr/>
        </p:nvSpPr>
        <p:spPr>
          <a:xfrm>
            <a:off x="640751" y="4032840"/>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設計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6" name="角丸四角形 135"/>
          <p:cNvSpPr/>
          <p:nvPr/>
        </p:nvSpPr>
        <p:spPr>
          <a:xfrm>
            <a:off x="672974" y="4307713"/>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開発・テスト「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7" name="角丸四角形 136"/>
          <p:cNvSpPr/>
          <p:nvPr/>
        </p:nvSpPr>
        <p:spPr>
          <a:xfrm>
            <a:off x="672974" y="4613670"/>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検査（検収）</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8" name="角丸四角形 137"/>
          <p:cNvSpPr/>
          <p:nvPr/>
        </p:nvSpPr>
        <p:spPr>
          <a:xfrm>
            <a:off x="658623" y="4915160"/>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運用開始準備</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9" name="角丸四角形 138"/>
          <p:cNvSpPr/>
          <p:nvPr/>
        </p:nvSpPr>
        <p:spPr>
          <a:xfrm>
            <a:off x="650783" y="5199348"/>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運用の実施</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0" name="角丸四角形 139"/>
          <p:cNvSpPr/>
          <p:nvPr/>
        </p:nvSpPr>
        <p:spPr>
          <a:xfrm>
            <a:off x="617449" y="5483536"/>
            <a:ext cx="1545307" cy="212603"/>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保守の実施</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1" name="角丸四角形 140"/>
          <p:cNvSpPr/>
          <p:nvPr/>
        </p:nvSpPr>
        <p:spPr>
          <a:xfrm>
            <a:off x="617448" y="5797480"/>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76" name="直線矢印コネクタ 75"/>
          <p:cNvCxnSpPr>
            <a:stCxn id="127" idx="3"/>
            <a:endCxn id="7" idx="1"/>
          </p:cNvCxnSpPr>
          <p:nvPr/>
        </p:nvCxnSpPr>
        <p:spPr>
          <a:xfrm>
            <a:off x="2195794" y="1327772"/>
            <a:ext cx="887665" cy="100627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128" idx="3"/>
            <a:endCxn id="8" idx="1"/>
          </p:cNvCxnSpPr>
          <p:nvPr/>
        </p:nvCxnSpPr>
        <p:spPr>
          <a:xfrm>
            <a:off x="2203932" y="1987206"/>
            <a:ext cx="879527" cy="926656"/>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129" idx="3"/>
            <a:endCxn id="8" idx="1"/>
          </p:cNvCxnSpPr>
          <p:nvPr/>
        </p:nvCxnSpPr>
        <p:spPr>
          <a:xfrm>
            <a:off x="2195794" y="2292600"/>
            <a:ext cx="887665" cy="621262"/>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130" idx="3"/>
          </p:cNvCxnSpPr>
          <p:nvPr/>
        </p:nvCxnSpPr>
        <p:spPr>
          <a:xfrm>
            <a:off x="2162756" y="2561368"/>
            <a:ext cx="906565" cy="63252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131" idx="3"/>
            <a:endCxn id="8" idx="1"/>
          </p:cNvCxnSpPr>
          <p:nvPr/>
        </p:nvCxnSpPr>
        <p:spPr>
          <a:xfrm flipV="1">
            <a:off x="2162756" y="2913862"/>
            <a:ext cx="920703" cy="274831"/>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32" idx="3"/>
            <a:endCxn id="107" idx="1"/>
          </p:cNvCxnSpPr>
          <p:nvPr/>
        </p:nvCxnSpPr>
        <p:spPr>
          <a:xfrm flipV="1">
            <a:off x="2203931" y="2692244"/>
            <a:ext cx="2342919" cy="157869"/>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133" idx="3"/>
            <a:endCxn id="95" idx="1"/>
          </p:cNvCxnSpPr>
          <p:nvPr/>
        </p:nvCxnSpPr>
        <p:spPr>
          <a:xfrm flipV="1">
            <a:off x="2162756" y="2661912"/>
            <a:ext cx="3699228" cy="878517"/>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134" idx="3"/>
            <a:endCxn id="107" idx="1"/>
          </p:cNvCxnSpPr>
          <p:nvPr/>
        </p:nvCxnSpPr>
        <p:spPr>
          <a:xfrm flipV="1">
            <a:off x="2192743" y="2692244"/>
            <a:ext cx="2354107" cy="1147719"/>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135" idx="3"/>
            <a:endCxn id="9" idx="1"/>
          </p:cNvCxnSpPr>
          <p:nvPr/>
        </p:nvCxnSpPr>
        <p:spPr>
          <a:xfrm flipV="1">
            <a:off x="2186058" y="3392584"/>
            <a:ext cx="872690" cy="746558"/>
          </a:xfrm>
          <a:prstGeom prst="straightConnector1">
            <a:avLst/>
          </a:prstGeom>
          <a:ln w="28575">
            <a:solidFill>
              <a:srgbClr val="00B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136" idx="3"/>
            <a:endCxn id="9" idx="1"/>
          </p:cNvCxnSpPr>
          <p:nvPr/>
        </p:nvCxnSpPr>
        <p:spPr>
          <a:xfrm flipV="1">
            <a:off x="2218281" y="3392584"/>
            <a:ext cx="840467" cy="1021431"/>
          </a:xfrm>
          <a:prstGeom prst="straightConnector1">
            <a:avLst/>
          </a:prstGeom>
          <a:ln w="28575">
            <a:solidFill>
              <a:srgbClr val="00B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137" idx="3"/>
            <a:endCxn id="95" idx="1"/>
          </p:cNvCxnSpPr>
          <p:nvPr/>
        </p:nvCxnSpPr>
        <p:spPr>
          <a:xfrm flipV="1">
            <a:off x="2218281" y="2661912"/>
            <a:ext cx="3643703" cy="2058060"/>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138" idx="3"/>
            <a:endCxn id="11" idx="1"/>
          </p:cNvCxnSpPr>
          <p:nvPr/>
        </p:nvCxnSpPr>
        <p:spPr>
          <a:xfrm flipV="1">
            <a:off x="2203930" y="3866106"/>
            <a:ext cx="854818" cy="1155356"/>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139" idx="3"/>
            <a:endCxn id="11" idx="1"/>
          </p:cNvCxnSpPr>
          <p:nvPr/>
        </p:nvCxnSpPr>
        <p:spPr>
          <a:xfrm flipV="1">
            <a:off x="2196090" y="3866106"/>
            <a:ext cx="862658" cy="1439544"/>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40" idx="3"/>
            <a:endCxn id="11" idx="1"/>
          </p:cNvCxnSpPr>
          <p:nvPr/>
        </p:nvCxnSpPr>
        <p:spPr>
          <a:xfrm flipV="1">
            <a:off x="2162756" y="3866106"/>
            <a:ext cx="895992" cy="1723732"/>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141" idx="3"/>
            <a:endCxn id="10" idx="1"/>
          </p:cNvCxnSpPr>
          <p:nvPr/>
        </p:nvCxnSpPr>
        <p:spPr>
          <a:xfrm flipV="1">
            <a:off x="2162755" y="4409268"/>
            <a:ext cx="859258" cy="1494514"/>
          </a:xfrm>
          <a:prstGeom prst="straightConnector1">
            <a:avLst/>
          </a:prstGeom>
          <a:ln w="28575">
            <a:solidFill>
              <a:schemeClr val="accent4"/>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5" name="直線矢印コネクタ 154"/>
          <p:cNvCxnSpPr>
            <a:stCxn id="5" idx="3"/>
          </p:cNvCxnSpPr>
          <p:nvPr/>
        </p:nvCxnSpPr>
        <p:spPr>
          <a:xfrm>
            <a:off x="9644919" y="2029525"/>
            <a:ext cx="1013845" cy="129276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7" idx="3"/>
          </p:cNvCxnSpPr>
          <p:nvPr/>
        </p:nvCxnSpPr>
        <p:spPr>
          <a:xfrm flipV="1">
            <a:off x="9603591" y="3226536"/>
            <a:ext cx="987264" cy="762219"/>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1" name="直線矢印コネクタ 160"/>
          <p:cNvCxnSpPr>
            <a:stCxn id="16" idx="3"/>
          </p:cNvCxnSpPr>
          <p:nvPr/>
        </p:nvCxnSpPr>
        <p:spPr>
          <a:xfrm flipV="1">
            <a:off x="9644919" y="3208657"/>
            <a:ext cx="1013845" cy="2302735"/>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4" name="横巻き 103"/>
          <p:cNvSpPr/>
          <p:nvPr/>
        </p:nvSpPr>
        <p:spPr>
          <a:xfrm>
            <a:off x="8763000" y="-73577"/>
            <a:ext cx="3393989" cy="1079417"/>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・実務に必要なスキルも一般的な情報システムと変わらない</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35405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fontScale="90000"/>
          </a:bodyPr>
          <a:lstStyle/>
          <a:p>
            <a:r>
              <a:rPr lang="ja-JP" altLang="en-US" dirty="0"/>
              <a:t>デジタルアーカイブ構築・運用の要件定義（主な項目）</a:t>
            </a:r>
            <a:endParaRPr kumimoji="1" lang="ja-JP" altLang="en-US" dirty="0"/>
          </a:p>
        </p:txBody>
      </p:sp>
      <p:sp>
        <p:nvSpPr>
          <p:cNvPr id="4" name="コンテンツ プレースホルダー 3"/>
          <p:cNvSpPr>
            <a:spLocks noGrp="1"/>
          </p:cNvSpPr>
          <p:nvPr>
            <p:ph sz="half" idx="1"/>
          </p:nvPr>
        </p:nvSpPr>
        <p:spPr>
          <a:xfrm>
            <a:off x="162560" y="792480"/>
            <a:ext cx="5857240" cy="606552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ja-JP" altLang="en-US" dirty="0"/>
              <a:t>業務要件</a:t>
            </a:r>
            <a:endParaRPr lang="en-US" altLang="ja-JP" dirty="0"/>
          </a:p>
          <a:p>
            <a:pPr lvl="1"/>
            <a:r>
              <a:rPr lang="ja-JP" altLang="en-US" dirty="0"/>
              <a:t>業務実施手順</a:t>
            </a:r>
            <a:endParaRPr lang="en-US" altLang="ja-JP" dirty="0"/>
          </a:p>
          <a:p>
            <a:pPr lvl="1"/>
            <a:r>
              <a:rPr lang="ja-JP" altLang="en-US" dirty="0"/>
              <a:t>規模</a:t>
            </a:r>
            <a:endParaRPr lang="en-US" altLang="ja-JP" dirty="0"/>
          </a:p>
          <a:p>
            <a:pPr lvl="1"/>
            <a:r>
              <a:rPr lang="ja-JP" altLang="en-US" dirty="0"/>
              <a:t>時期・時間</a:t>
            </a:r>
            <a:endParaRPr lang="en-US" altLang="ja-JP" dirty="0"/>
          </a:p>
          <a:p>
            <a:pPr lvl="1"/>
            <a:r>
              <a:rPr lang="ja-JP" altLang="en-US" dirty="0"/>
              <a:t>場所等</a:t>
            </a:r>
            <a:endParaRPr lang="en-US" altLang="ja-JP" dirty="0"/>
          </a:p>
          <a:p>
            <a:pPr lvl="1"/>
            <a:r>
              <a:rPr lang="ja-JP" altLang="en-US" dirty="0"/>
              <a:t>管理すべき指標</a:t>
            </a:r>
            <a:endParaRPr lang="en-US" altLang="ja-JP" dirty="0"/>
          </a:p>
          <a:p>
            <a:pPr lvl="1"/>
            <a:r>
              <a:rPr lang="ja-JP" altLang="en-US" dirty="0"/>
              <a:t>情報システム化の範囲</a:t>
            </a:r>
            <a:endParaRPr lang="en-US" altLang="ja-JP" dirty="0"/>
          </a:p>
          <a:p>
            <a:pPr lvl="1"/>
            <a:r>
              <a:rPr lang="ja-JP" altLang="en-US" dirty="0"/>
              <a:t>業務の継続の方針等</a:t>
            </a:r>
            <a:endParaRPr lang="en-US" altLang="ja-JP" dirty="0"/>
          </a:p>
          <a:p>
            <a:pPr lvl="1"/>
            <a:r>
              <a:rPr lang="ja-JP" altLang="en-US" dirty="0"/>
              <a:t>情報セキュリティ</a:t>
            </a:r>
            <a:endParaRPr lang="en-US" altLang="ja-JP" dirty="0"/>
          </a:p>
          <a:p>
            <a:r>
              <a:rPr lang="ja-JP" altLang="en-US" dirty="0"/>
              <a:t>機能要件</a:t>
            </a:r>
            <a:endParaRPr lang="en-US" altLang="ja-JP" dirty="0"/>
          </a:p>
          <a:p>
            <a:pPr lvl="1"/>
            <a:r>
              <a:rPr lang="ja-JP" altLang="en-US" dirty="0"/>
              <a:t>機能に関する事項</a:t>
            </a:r>
            <a:endParaRPr lang="en-US" altLang="ja-JP" dirty="0"/>
          </a:p>
          <a:p>
            <a:pPr lvl="2"/>
            <a:r>
              <a:rPr lang="ja-JP" altLang="en-US" dirty="0">
                <a:solidFill>
                  <a:srgbClr val="FF0000"/>
                </a:solidFill>
              </a:rPr>
              <a:t>メタデータ、画像データの登録・変更・公開機能</a:t>
            </a:r>
          </a:p>
          <a:p>
            <a:pPr lvl="1"/>
            <a:r>
              <a:rPr lang="ja-JP" altLang="en-US" dirty="0"/>
              <a:t>画面に関する事項</a:t>
            </a:r>
            <a:endParaRPr lang="en-US" altLang="ja-JP" dirty="0"/>
          </a:p>
          <a:p>
            <a:pPr lvl="2"/>
            <a:r>
              <a:rPr lang="ja-JP" altLang="en-US" dirty="0">
                <a:solidFill>
                  <a:srgbClr val="FF0000"/>
                </a:solidFill>
              </a:rPr>
              <a:t>業務用、利用者用の</a:t>
            </a:r>
            <a:r>
              <a:rPr lang="en-US" altLang="ja-JP" dirty="0">
                <a:solidFill>
                  <a:srgbClr val="FF0000"/>
                </a:solidFill>
              </a:rPr>
              <a:t>GUI</a:t>
            </a:r>
            <a:r>
              <a:rPr lang="ja-JP" altLang="en-US" dirty="0">
                <a:solidFill>
                  <a:srgbClr val="FF0000"/>
                </a:solidFill>
              </a:rPr>
              <a:t>仕様</a:t>
            </a:r>
          </a:p>
          <a:p>
            <a:pPr lvl="1"/>
            <a:r>
              <a:rPr lang="ja-JP" altLang="en-US" dirty="0"/>
              <a:t>帳票に関する事項</a:t>
            </a:r>
            <a:endParaRPr lang="en-US" altLang="ja-JP" dirty="0"/>
          </a:p>
          <a:p>
            <a:pPr lvl="2"/>
            <a:r>
              <a:rPr lang="ja-JP" altLang="en-US" dirty="0">
                <a:solidFill>
                  <a:srgbClr val="FF0000"/>
                </a:solidFill>
              </a:rPr>
              <a:t>業務管理用、利用者印刷用プリントアウト仕様</a:t>
            </a:r>
          </a:p>
          <a:p>
            <a:pPr lvl="1"/>
            <a:r>
              <a:rPr lang="ja-JP" altLang="en-US" dirty="0"/>
              <a:t>情報・データに関する事項</a:t>
            </a:r>
            <a:endParaRPr lang="en-US" altLang="ja-JP" dirty="0"/>
          </a:p>
          <a:p>
            <a:pPr lvl="2"/>
            <a:r>
              <a:rPr lang="ja-JP" altLang="en-US" dirty="0">
                <a:solidFill>
                  <a:srgbClr val="FF0000"/>
                </a:solidFill>
              </a:rPr>
              <a:t>永続的識別子、メタデータ、目次・索引データ、関連データ、画像データ、全文テキストデータ仕様</a:t>
            </a:r>
          </a:p>
          <a:p>
            <a:pPr lvl="1"/>
            <a:r>
              <a:rPr lang="ja-JP" altLang="en-US" dirty="0"/>
              <a:t>外部インタフェースに関する事項</a:t>
            </a:r>
            <a:endParaRPr lang="en-US" altLang="ja-JP" dirty="0"/>
          </a:p>
          <a:p>
            <a:pPr lvl="2"/>
            <a:r>
              <a:rPr lang="ja-JP" altLang="en-US" dirty="0">
                <a:solidFill>
                  <a:srgbClr val="FF0000"/>
                </a:solidFill>
              </a:rPr>
              <a:t>他システム連携の</a:t>
            </a:r>
            <a:r>
              <a:rPr lang="en-US" altLang="ja-JP" dirty="0">
                <a:solidFill>
                  <a:srgbClr val="FF0000"/>
                </a:solidFill>
              </a:rPr>
              <a:t>API</a:t>
            </a:r>
            <a:r>
              <a:rPr lang="ja-JP" altLang="en-US" dirty="0">
                <a:solidFill>
                  <a:srgbClr val="FF0000"/>
                </a:solidFill>
              </a:rPr>
              <a:t>仕様（メタデータ交換、コンテンツ交換仕様）</a:t>
            </a:r>
          </a:p>
        </p:txBody>
      </p:sp>
      <p:sp>
        <p:nvSpPr>
          <p:cNvPr id="6" name="コンテンツ プレースホルダー 5"/>
          <p:cNvSpPr>
            <a:spLocks noGrp="1"/>
          </p:cNvSpPr>
          <p:nvPr>
            <p:ph sz="half" idx="2"/>
          </p:nvPr>
        </p:nvSpPr>
        <p:spPr>
          <a:xfrm>
            <a:off x="6172200" y="792480"/>
            <a:ext cx="5847080" cy="606552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ja-JP" altLang="en-US" dirty="0"/>
              <a:t>非機能要件</a:t>
            </a:r>
            <a:endParaRPr lang="en-US" altLang="ja-JP" dirty="0"/>
          </a:p>
          <a:p>
            <a:pPr lvl="1"/>
            <a:r>
              <a:rPr lang="ja-JP" altLang="en-US" dirty="0"/>
              <a:t>ユーザビリティ及びアクセシビリティに関する事項</a:t>
            </a:r>
          </a:p>
          <a:p>
            <a:pPr lvl="1"/>
            <a:r>
              <a:rPr lang="ja-JP" altLang="en-US" dirty="0"/>
              <a:t>システム方式に関する事項</a:t>
            </a:r>
          </a:p>
          <a:p>
            <a:pPr lvl="1"/>
            <a:r>
              <a:rPr lang="ja-JP" altLang="en-US" dirty="0"/>
              <a:t>規模に関する事項</a:t>
            </a:r>
          </a:p>
          <a:p>
            <a:pPr lvl="1"/>
            <a:r>
              <a:rPr lang="ja-JP" altLang="en-US" dirty="0"/>
              <a:t>性能に関する事項</a:t>
            </a:r>
          </a:p>
          <a:p>
            <a:pPr lvl="1"/>
            <a:r>
              <a:rPr lang="ja-JP" altLang="en-US" dirty="0"/>
              <a:t>信頼性に関する事項</a:t>
            </a:r>
          </a:p>
          <a:p>
            <a:pPr lvl="1"/>
            <a:r>
              <a:rPr lang="ja-JP" altLang="en-US" dirty="0"/>
              <a:t>拡張性に関する事項</a:t>
            </a:r>
          </a:p>
          <a:p>
            <a:pPr lvl="1"/>
            <a:r>
              <a:rPr lang="ja-JP" altLang="en-US" dirty="0"/>
              <a:t>中立性に関する事項</a:t>
            </a:r>
          </a:p>
          <a:p>
            <a:pPr lvl="1"/>
            <a:r>
              <a:rPr lang="ja-JP" altLang="en-US" dirty="0"/>
              <a:t>継続性に関する事項</a:t>
            </a:r>
          </a:p>
          <a:p>
            <a:pPr lvl="1"/>
            <a:r>
              <a:rPr lang="ja-JP" altLang="en-US" dirty="0"/>
              <a:t>情報セキュリティに関する事項</a:t>
            </a:r>
          </a:p>
          <a:p>
            <a:pPr lvl="1"/>
            <a:r>
              <a:rPr lang="ja-JP" altLang="en-US" dirty="0"/>
              <a:t>情報システム稼働環境に関する事項</a:t>
            </a:r>
            <a:endParaRPr lang="en-US" altLang="ja-JP" dirty="0"/>
          </a:p>
          <a:p>
            <a:pPr lvl="2"/>
            <a:r>
              <a:rPr lang="ja-JP" altLang="en-US" dirty="0">
                <a:solidFill>
                  <a:srgbClr val="FF0000"/>
                </a:solidFill>
              </a:rPr>
              <a:t>ハードウェア、ミドルウェア、ネットワーク</a:t>
            </a:r>
            <a:endParaRPr lang="en-US" altLang="ja-JP" dirty="0">
              <a:solidFill>
                <a:srgbClr val="FF0000"/>
              </a:solidFill>
            </a:endParaRPr>
          </a:p>
          <a:p>
            <a:pPr lvl="2"/>
            <a:r>
              <a:rPr lang="en-US" altLang="ja-JP" dirty="0">
                <a:solidFill>
                  <a:srgbClr val="FF0000"/>
                </a:solidFill>
              </a:rPr>
              <a:t>SaaS</a:t>
            </a:r>
            <a:r>
              <a:rPr lang="ja-JP" altLang="en-US" dirty="0" err="1">
                <a:solidFill>
                  <a:srgbClr val="FF0000"/>
                </a:solidFill>
              </a:rPr>
              <a:t>、</a:t>
            </a:r>
            <a:r>
              <a:rPr lang="en-US" altLang="ja-JP" dirty="0">
                <a:solidFill>
                  <a:srgbClr val="FF0000"/>
                </a:solidFill>
              </a:rPr>
              <a:t>PaaS</a:t>
            </a:r>
            <a:r>
              <a:rPr lang="ja-JP" altLang="en-US" dirty="0" err="1">
                <a:solidFill>
                  <a:srgbClr val="FF0000"/>
                </a:solidFill>
              </a:rPr>
              <a:t>、</a:t>
            </a:r>
            <a:r>
              <a:rPr lang="en-US" altLang="ja-JP" dirty="0">
                <a:solidFill>
                  <a:srgbClr val="FF0000"/>
                </a:solidFill>
              </a:rPr>
              <a:t>IaaS</a:t>
            </a:r>
            <a:endParaRPr lang="ja-JP" altLang="en-US" dirty="0">
              <a:solidFill>
                <a:srgbClr val="FF0000"/>
              </a:solidFill>
            </a:endParaRPr>
          </a:p>
          <a:p>
            <a:pPr lvl="1"/>
            <a:r>
              <a:rPr lang="ja-JP" altLang="en-US" dirty="0"/>
              <a:t>テストに関する事項</a:t>
            </a:r>
            <a:endParaRPr lang="en-US" altLang="ja-JP" dirty="0"/>
          </a:p>
          <a:p>
            <a:pPr lvl="1"/>
            <a:r>
              <a:rPr lang="ja-JP" altLang="en-US" dirty="0"/>
              <a:t>移行に関する事項</a:t>
            </a:r>
            <a:endParaRPr lang="en-US" altLang="ja-JP" dirty="0"/>
          </a:p>
          <a:p>
            <a:pPr lvl="1"/>
            <a:r>
              <a:rPr lang="ja-JP" altLang="en-US" dirty="0"/>
              <a:t>引継ぎに関する事項</a:t>
            </a:r>
            <a:endParaRPr lang="en-US" altLang="ja-JP" dirty="0"/>
          </a:p>
          <a:p>
            <a:pPr lvl="1"/>
            <a:r>
              <a:rPr lang="ja-JP" altLang="en-US" dirty="0"/>
              <a:t>教育に関する事項</a:t>
            </a:r>
          </a:p>
          <a:p>
            <a:pPr lvl="1"/>
            <a:r>
              <a:rPr lang="ja-JP" altLang="en-US" dirty="0"/>
              <a:t>運用に関する事項</a:t>
            </a:r>
            <a:endParaRPr lang="en-US" altLang="ja-JP" dirty="0"/>
          </a:p>
          <a:p>
            <a:pPr lvl="1"/>
            <a:r>
              <a:rPr lang="ja-JP" altLang="en-US" dirty="0"/>
              <a:t>保守に関する事項</a:t>
            </a:r>
          </a:p>
          <a:p>
            <a:endParaRPr lang="ja-JP" altLang="en-US" dirty="0"/>
          </a:p>
          <a:p>
            <a:endParaRPr lang="ja-JP" altLang="en-US" dirty="0"/>
          </a:p>
          <a:p>
            <a:endParaRPr kumimoji="1" lang="ja-JP" altLang="en-US" dirty="0"/>
          </a:p>
        </p:txBody>
      </p:sp>
      <p:sp>
        <p:nvSpPr>
          <p:cNvPr id="7" name="横巻き 6"/>
          <p:cNvSpPr/>
          <p:nvPr/>
        </p:nvSpPr>
        <p:spPr>
          <a:xfrm>
            <a:off x="8641080" y="5763343"/>
            <a:ext cx="3393989" cy="1079417"/>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・赤字の部分は、デジタルアーカイブの構築固有に加筆した部分</a:t>
            </a:r>
          </a:p>
        </p:txBody>
      </p:sp>
    </p:spTree>
    <p:extLst>
      <p:ext uri="{BB962C8B-B14F-4D97-AF65-F5344CB8AC3E}">
        <p14:creationId xmlns:p14="http://schemas.microsoft.com/office/powerpoint/2010/main" val="307539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48074" y="34608"/>
            <a:ext cx="11162645" cy="968281"/>
          </a:xfrm>
        </p:spPr>
        <p:txBody>
          <a:bodyPr>
            <a:normAutofit fontScale="90000"/>
          </a:bodyPr>
          <a:lstStyle/>
          <a:p>
            <a:r>
              <a:rPr lang="ja-JP" altLang="en-US" dirty="0"/>
              <a:t>知識提供</a:t>
            </a:r>
            <a:r>
              <a:rPr kumimoji="1" lang="ja-JP" altLang="en-US" dirty="0"/>
              <a:t>サービスに関連する国の方針及び実現のためのガイドライン</a:t>
            </a:r>
          </a:p>
        </p:txBody>
      </p:sp>
      <p:sp>
        <p:nvSpPr>
          <p:cNvPr id="27" name="横巻き 26"/>
          <p:cNvSpPr/>
          <p:nvPr/>
        </p:nvSpPr>
        <p:spPr>
          <a:xfrm>
            <a:off x="11223437" y="288945"/>
            <a:ext cx="3894388" cy="1142758"/>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・現在の職務に必要なスキル・知識を選択的に習得し、最終的に網羅性に確保する実践的なアプローチ</a:t>
            </a:r>
          </a:p>
        </p:txBody>
      </p:sp>
      <p:sp>
        <p:nvSpPr>
          <p:cNvPr id="28" name="フローチャート : 複数書類 27"/>
          <p:cNvSpPr/>
          <p:nvPr/>
        </p:nvSpPr>
        <p:spPr>
          <a:xfrm>
            <a:off x="411163" y="4125807"/>
            <a:ext cx="2948089" cy="982573"/>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「政府情報システムの整備及び管理に関するガイドライン」</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網羅的</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なシステム調達標準</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フローチャート : 複数書類 28"/>
          <p:cNvSpPr/>
          <p:nvPr/>
        </p:nvSpPr>
        <p:spPr>
          <a:xfrm>
            <a:off x="326010" y="3186893"/>
            <a:ext cx="2622079" cy="693737"/>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「共通フレーム</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2013</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網羅的</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なシステム開発標準</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フローチャート : 複数書類 31"/>
          <p:cNvSpPr/>
          <p:nvPr/>
        </p:nvSpPr>
        <p:spPr>
          <a:xfrm>
            <a:off x="315440" y="5193646"/>
            <a:ext cx="3353695" cy="982573"/>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コンピテンシ・ディクショナリ</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6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iCD</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網羅的</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なタスク・スキル・知識の辞書</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フローチャート : 複数書類 32"/>
          <p:cNvSpPr/>
          <p:nvPr/>
        </p:nvSpPr>
        <p:spPr>
          <a:xfrm>
            <a:off x="9010753" y="3067665"/>
            <a:ext cx="2968743" cy="3023287"/>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「情報処理技術者試験」各種試験シラバス</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eiryo UI" panose="020B0604030504040204" pitchFamily="50" charset="-128"/>
              </a:rPr>
              <a:t>網羅的</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な知識体系と保有すべき知識レベル</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9330001" y="4632689"/>
            <a:ext cx="2330245" cy="12970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IT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ストラテジスト試験</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IT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サービスマネージャ試験</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応用情報技術者試験</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情報セキュリティマネジメント試験</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基本情報技術者試験</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IT</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パスポート試験</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フローチャート : 複数書類 34"/>
          <p:cNvSpPr/>
          <p:nvPr/>
        </p:nvSpPr>
        <p:spPr>
          <a:xfrm>
            <a:off x="4947211" y="1260614"/>
            <a:ext cx="2948089" cy="982573"/>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第</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5</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期科学技術基本計画</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【2016</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1</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月</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22</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日閣議決定</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フローチャート : 複数書類 35"/>
          <p:cNvSpPr/>
          <p:nvPr/>
        </p:nvSpPr>
        <p:spPr>
          <a:xfrm>
            <a:off x="9175143" y="2204320"/>
            <a:ext cx="2948089" cy="982573"/>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サイバーセキュリティ基本法</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フローチャート : 複数書類 36"/>
          <p:cNvSpPr/>
          <p:nvPr/>
        </p:nvSpPr>
        <p:spPr>
          <a:xfrm>
            <a:off x="5818949" y="2427067"/>
            <a:ext cx="2948089" cy="982573"/>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知的財産政策ビジョン（</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2013</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7</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日知的財産戦略本部</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知財本部</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フローチャート : 複数書類 37"/>
          <p:cNvSpPr/>
          <p:nvPr/>
        </p:nvSpPr>
        <p:spPr>
          <a:xfrm>
            <a:off x="6005173" y="3634519"/>
            <a:ext cx="2948089" cy="982573"/>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年次計画</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知的財産推進計画</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2017</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2017</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5</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月</a:t>
            </a:r>
            <a:r>
              <a:rPr kumimoji="1" lang="en-US" altLang="zh-TW"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16</a:t>
            </a: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日内閣官房知的財産戦略本部）</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フローチャート : 複数書類 38"/>
          <p:cNvSpPr/>
          <p:nvPr/>
        </p:nvSpPr>
        <p:spPr>
          <a:xfrm>
            <a:off x="8275348" y="1071234"/>
            <a:ext cx="2948089" cy="982573"/>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「文化芸術振興基本法」</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フローチャート : 複数書類 39"/>
          <p:cNvSpPr/>
          <p:nvPr/>
        </p:nvSpPr>
        <p:spPr>
          <a:xfrm>
            <a:off x="120058" y="1101033"/>
            <a:ext cx="2948089" cy="982573"/>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高度情報通信ネットワーク社会形成基本法（</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IT</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基本法）（</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2015</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日改訂施行）</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角丸四角形 40"/>
          <p:cNvSpPr/>
          <p:nvPr/>
        </p:nvSpPr>
        <p:spPr>
          <a:xfrm>
            <a:off x="4671754" y="5280052"/>
            <a:ext cx="2948089" cy="80975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次世代図書館サービス</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知の共有化</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デジタルアーカイブジャパン</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フローチャート : 複数書類 41"/>
          <p:cNvSpPr/>
          <p:nvPr/>
        </p:nvSpPr>
        <p:spPr>
          <a:xfrm>
            <a:off x="2497156" y="2204320"/>
            <a:ext cx="2948089" cy="689064"/>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官民データ活用推進基本法（平成</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年法律第</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103</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号）</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0" y="2545968"/>
            <a:ext cx="2948089" cy="3445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どんな手順で開発するか？</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角丸四角形 44"/>
          <p:cNvSpPr/>
          <p:nvPr/>
        </p:nvSpPr>
        <p:spPr>
          <a:xfrm>
            <a:off x="2109809" y="6190187"/>
            <a:ext cx="2948089" cy="5301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実開発に必要最低限のスキルと</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知識は？</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角丸四角形 45"/>
          <p:cNvSpPr/>
          <p:nvPr/>
        </p:nvSpPr>
        <p:spPr>
          <a:xfrm>
            <a:off x="905375" y="688058"/>
            <a:ext cx="2948089" cy="3445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国全体で何を目指しているか？</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角丸四角形 46"/>
          <p:cNvSpPr/>
          <p:nvPr/>
        </p:nvSpPr>
        <p:spPr>
          <a:xfrm>
            <a:off x="5445245" y="6176219"/>
            <a:ext cx="2948089" cy="5301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次世代図書館システムとしてどんなサービスを目指すか？</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角丸四角形 47"/>
          <p:cNvSpPr/>
          <p:nvPr/>
        </p:nvSpPr>
        <p:spPr>
          <a:xfrm>
            <a:off x="9031407" y="6105841"/>
            <a:ext cx="2948089" cy="7521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rPr>
              <a:t>システムを企画立案、構築・運用する人が保有すべき知識とレベルの認証</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テキスト ボックス 48"/>
          <p:cNvSpPr txBox="1"/>
          <p:nvPr/>
        </p:nvSpPr>
        <p:spPr>
          <a:xfrm>
            <a:off x="0" y="0"/>
            <a:ext cx="907649" cy="369332"/>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2018</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年</a:t>
            </a:r>
          </a:p>
        </p:txBody>
      </p:sp>
      <p:sp>
        <p:nvSpPr>
          <p:cNvPr id="50" name="角丸四角形 49"/>
          <p:cNvSpPr/>
          <p:nvPr/>
        </p:nvSpPr>
        <p:spPr>
          <a:xfrm>
            <a:off x="3094234" y="2985449"/>
            <a:ext cx="2459096" cy="3419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電子図書館</a:t>
            </a:r>
            <a:r>
              <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年の歩み</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角丸四角形 50"/>
          <p:cNvSpPr/>
          <p:nvPr/>
        </p:nvSpPr>
        <p:spPr>
          <a:xfrm>
            <a:off x="2771108" y="3479128"/>
            <a:ext cx="3031505" cy="34197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電子書籍ナショナルアーカイブ構想</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角丸四角形 51"/>
          <p:cNvSpPr/>
          <p:nvPr/>
        </p:nvSpPr>
        <p:spPr>
          <a:xfrm>
            <a:off x="3135069" y="3973841"/>
            <a:ext cx="3073371" cy="30393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文化資源ナショナルアーカイブ構想</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角丸四角形 52"/>
          <p:cNvSpPr/>
          <p:nvPr/>
        </p:nvSpPr>
        <p:spPr>
          <a:xfrm>
            <a:off x="3528995" y="4377833"/>
            <a:ext cx="3073371" cy="5097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知識インフラ構想</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（東日本大震災アーカイブ）</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6208440" y="4868633"/>
            <a:ext cx="2184894" cy="32501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「未来の図書館」</a:t>
            </a:r>
            <a:endParaRPr kumimoji="1" lang="en-US" altLang="ja-JP" sz="16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80101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113984"/>
            <a:ext cx="11856720" cy="977831"/>
          </a:xfrm>
        </p:spPr>
        <p:txBody>
          <a:bodyPr>
            <a:normAutofit/>
          </a:bodyPr>
          <a:lstStyle/>
          <a:p>
            <a:pPr lvl="2" algn="ctr" rtl="0">
              <a:lnSpc>
                <a:spcPct val="90000"/>
              </a:lnSpc>
              <a:spcBef>
                <a:spcPct val="0"/>
              </a:spcBef>
            </a:pPr>
            <a:r>
              <a:rPr lang="ja-JP" altLang="en-US" sz="3200" dirty="0">
                <a:solidFill>
                  <a:schemeClr val="tx1"/>
                </a:solidFill>
                <a:latin typeface="Meiryo UI" panose="020B0604030504040204" pitchFamily="50" charset="-128"/>
                <a:ea typeface="Meiryo UI" panose="020B0604030504040204" pitchFamily="50" charset="-128"/>
              </a:rPr>
              <a:t>成果物としてのデジタル化仕様の要件定義</a:t>
            </a:r>
            <a:br>
              <a:rPr lang="ja-JP" altLang="en-US" sz="3200" dirty="0">
                <a:solidFill>
                  <a:schemeClr val="tx1"/>
                </a:solidFill>
                <a:latin typeface="Meiryo UI" panose="020B0604030504040204" pitchFamily="50" charset="-128"/>
                <a:ea typeface="Meiryo UI" panose="020B0604030504040204" pitchFamily="50" charset="-128"/>
              </a:rPr>
            </a:br>
            <a:r>
              <a:rPr lang="ja-JP" altLang="en-US" sz="3200" dirty="0">
                <a:solidFill>
                  <a:schemeClr val="tx1"/>
                </a:solidFill>
                <a:latin typeface="Meiryo UI" panose="020B0604030504040204" pitchFamily="50" charset="-128"/>
                <a:ea typeface="Meiryo UI" panose="020B0604030504040204" pitchFamily="50" charset="-128"/>
              </a:rPr>
              <a:t>－</a:t>
            </a:r>
            <a:r>
              <a:rPr lang="ja-JP" altLang="en-US" sz="3200" dirty="0">
                <a:latin typeface="Meiryo UI" panose="020B0604030504040204" pitchFamily="50" charset="-128"/>
                <a:ea typeface="Meiryo UI" panose="020B0604030504040204" pitchFamily="50" charset="-128"/>
              </a:rPr>
              <a:t>原資料からのデジタル化要件定義（主な項目）－</a:t>
            </a:r>
            <a:endParaRPr kumimoji="1" lang="ja-JP" altLang="en-US" sz="3200"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sz="half" idx="1"/>
          </p:nvPr>
        </p:nvSpPr>
        <p:spPr>
          <a:xfrm>
            <a:off x="162560" y="971866"/>
            <a:ext cx="5857240" cy="5886133"/>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ja-JP" altLang="en-US" dirty="0"/>
              <a:t>作成内容</a:t>
            </a:r>
            <a:endParaRPr lang="en-US" altLang="ja-JP" dirty="0"/>
          </a:p>
          <a:p>
            <a:pPr lvl="1"/>
            <a:r>
              <a:rPr lang="ja-JP" altLang="en-US" dirty="0"/>
              <a:t>原資料からスキャニングして画像データ作成</a:t>
            </a:r>
            <a:endParaRPr lang="en-US" altLang="ja-JP" dirty="0"/>
          </a:p>
          <a:p>
            <a:pPr lvl="1"/>
            <a:r>
              <a:rPr lang="ja-JP" altLang="en-US" dirty="0"/>
              <a:t>メタデータ作成（記述メタデータ、技術メタデータ、管理メタデータ、権利メタデータ等）</a:t>
            </a:r>
            <a:endParaRPr lang="en-US" altLang="ja-JP" dirty="0"/>
          </a:p>
          <a:p>
            <a:pPr lvl="1"/>
            <a:r>
              <a:rPr lang="ja-JP" altLang="en-US" dirty="0"/>
              <a:t>検索のための目次、索引、タグ付け</a:t>
            </a:r>
            <a:endParaRPr lang="en-US" altLang="ja-JP" dirty="0"/>
          </a:p>
          <a:p>
            <a:pPr lvl="1"/>
            <a:r>
              <a:rPr lang="ja-JP" altLang="en-US" dirty="0"/>
              <a:t>全文テキスト化、構造化</a:t>
            </a:r>
            <a:endParaRPr lang="en-US" altLang="ja-JP" dirty="0"/>
          </a:p>
          <a:p>
            <a:pPr lvl="2"/>
            <a:r>
              <a:rPr lang="ja-JP" altLang="en-US" dirty="0"/>
              <a:t>リフロー型電子書籍、</a:t>
            </a:r>
            <a:endParaRPr lang="en-US" altLang="ja-JP" dirty="0"/>
          </a:p>
          <a:p>
            <a:pPr lvl="2"/>
            <a:r>
              <a:rPr lang="ja-JP" altLang="en-US" dirty="0"/>
              <a:t>視覚障碍者向けに読み上げ可能化</a:t>
            </a:r>
            <a:endParaRPr lang="en-US" altLang="ja-JP" dirty="0"/>
          </a:p>
          <a:p>
            <a:r>
              <a:rPr lang="ja-JP" altLang="en-US" dirty="0"/>
              <a:t>デジタル化方法</a:t>
            </a:r>
            <a:endParaRPr lang="en-US" altLang="ja-JP" dirty="0"/>
          </a:p>
          <a:p>
            <a:pPr lvl="1"/>
            <a:r>
              <a:rPr lang="ja-JP" altLang="en-US" dirty="0"/>
              <a:t>撮影</a:t>
            </a:r>
            <a:endParaRPr lang="en-US" altLang="ja-JP" dirty="0"/>
          </a:p>
          <a:p>
            <a:pPr lvl="2"/>
            <a:r>
              <a:rPr lang="ja-JP" altLang="en-US" dirty="0"/>
              <a:t>スキャニング</a:t>
            </a:r>
            <a:endParaRPr lang="en-US" altLang="ja-JP" dirty="0"/>
          </a:p>
          <a:p>
            <a:pPr lvl="3"/>
            <a:r>
              <a:rPr lang="ja-JP" altLang="en-US" dirty="0"/>
              <a:t>フラットベッド、オーバーヘッド、デジタルカメラ</a:t>
            </a:r>
            <a:endParaRPr lang="en-US" altLang="ja-JP" dirty="0"/>
          </a:p>
          <a:p>
            <a:pPr lvl="2"/>
            <a:r>
              <a:rPr lang="ja-JP" altLang="en-US" dirty="0"/>
              <a:t>フィルム撮影、フィルムからデジタル化</a:t>
            </a:r>
            <a:endParaRPr lang="en-US" altLang="ja-JP" dirty="0"/>
          </a:p>
          <a:p>
            <a:pPr lvl="1"/>
            <a:r>
              <a:rPr lang="ja-JP" altLang="en-US" dirty="0"/>
              <a:t>スキャニング単位</a:t>
            </a:r>
            <a:endParaRPr lang="en-US" altLang="ja-JP" dirty="0"/>
          </a:p>
          <a:p>
            <a:pPr lvl="2"/>
            <a:r>
              <a:rPr lang="ja-JP" altLang="en-US" dirty="0"/>
              <a:t>見開き、片ページ</a:t>
            </a:r>
            <a:endParaRPr lang="en-US" altLang="ja-JP" dirty="0"/>
          </a:p>
          <a:p>
            <a:pPr lvl="1"/>
            <a:r>
              <a:rPr lang="ja-JP" altLang="en-US" dirty="0"/>
              <a:t>媒体</a:t>
            </a:r>
            <a:endParaRPr lang="en-US" altLang="ja-JP" dirty="0"/>
          </a:p>
          <a:p>
            <a:pPr lvl="2"/>
            <a:r>
              <a:rPr lang="ja-JP" altLang="en-US" dirty="0"/>
              <a:t>マイクロフィルム、カラーマイクロフィルム</a:t>
            </a:r>
            <a:endParaRPr lang="en-US" altLang="ja-JP" dirty="0"/>
          </a:p>
          <a:p>
            <a:pPr lvl="2"/>
            <a:r>
              <a:rPr lang="ja-JP" altLang="en-US" dirty="0"/>
              <a:t>大判・中判フィルム、</a:t>
            </a:r>
            <a:r>
              <a:rPr lang="en-US" altLang="ja-JP" dirty="0"/>
              <a:t>35</a:t>
            </a:r>
            <a:r>
              <a:rPr lang="ja-JP" altLang="en-US" dirty="0"/>
              <a:t>㎜フィルム</a:t>
            </a:r>
            <a:endParaRPr lang="en-US" altLang="ja-JP" dirty="0"/>
          </a:p>
          <a:p>
            <a:pPr lvl="2"/>
            <a:r>
              <a:rPr lang="ja-JP" altLang="en-US" dirty="0"/>
              <a:t>光ディスク</a:t>
            </a:r>
            <a:endParaRPr lang="en-US" altLang="ja-JP" dirty="0"/>
          </a:p>
          <a:p>
            <a:r>
              <a:rPr lang="ja-JP" altLang="en-US" dirty="0"/>
              <a:t>スキャニング方法</a:t>
            </a:r>
            <a:endParaRPr lang="en-US" altLang="ja-JP" dirty="0"/>
          </a:p>
          <a:p>
            <a:pPr lvl="1"/>
            <a:r>
              <a:rPr lang="ja-JP" altLang="en-US" dirty="0"/>
              <a:t>色調、明るさ及びコントラストの調整仕様</a:t>
            </a:r>
            <a:endParaRPr lang="en-US" altLang="ja-JP" dirty="0"/>
          </a:p>
          <a:p>
            <a:pPr lvl="1"/>
            <a:r>
              <a:rPr lang="ja-JP" altLang="en-US" dirty="0"/>
              <a:t>カラーマネジメント</a:t>
            </a:r>
            <a:endParaRPr lang="en-US" altLang="ja-JP" dirty="0"/>
          </a:p>
          <a:p>
            <a:r>
              <a:rPr lang="ja-JP" altLang="en-US" dirty="0"/>
              <a:t>品質検査仕様</a:t>
            </a:r>
            <a:endParaRPr lang="en-US" altLang="ja-JP" dirty="0"/>
          </a:p>
          <a:p>
            <a:pPr lvl="1"/>
            <a:r>
              <a:rPr lang="ja-JP" altLang="en-US" dirty="0"/>
              <a:t>解像度、解像度分解能</a:t>
            </a:r>
            <a:r>
              <a:rPr lang="en-US" altLang="ja-JP" dirty="0"/>
              <a:t>52</a:t>
            </a:r>
            <a:r>
              <a:rPr lang="ja-JP" altLang="en-US" dirty="0" err="1"/>
              <a:t>、</a:t>
            </a:r>
            <a:r>
              <a:rPr lang="ja-JP" altLang="en-US" dirty="0"/>
              <a:t>階調、色調再現性等を評価</a:t>
            </a:r>
            <a:endParaRPr lang="en-US" altLang="ja-JP" dirty="0"/>
          </a:p>
          <a:p>
            <a:pPr lvl="1"/>
            <a:endParaRPr lang="en-US" altLang="ja-JP" dirty="0"/>
          </a:p>
          <a:p>
            <a:pPr lvl="1"/>
            <a:endParaRPr lang="en-US" altLang="ja-JP" dirty="0"/>
          </a:p>
          <a:p>
            <a:pPr lvl="1"/>
            <a:endParaRPr lang="en-US" altLang="ja-JP" dirty="0"/>
          </a:p>
          <a:p>
            <a:pPr lvl="1"/>
            <a:endParaRPr lang="en-US" altLang="ja-JP" dirty="0"/>
          </a:p>
          <a:p>
            <a:endParaRPr lang="en-US" altLang="ja-JP" dirty="0"/>
          </a:p>
          <a:p>
            <a:pPr lvl="1"/>
            <a:endParaRPr lang="en-US" altLang="ja-JP" dirty="0"/>
          </a:p>
          <a:p>
            <a:pPr lvl="1"/>
            <a:endParaRPr lang="en-US" altLang="ja-JP" dirty="0"/>
          </a:p>
          <a:p>
            <a:endParaRPr lang="en-US" altLang="ja-JP" dirty="0"/>
          </a:p>
          <a:p>
            <a:endParaRPr kumimoji="1" lang="en-US" altLang="ja-JP" dirty="0"/>
          </a:p>
          <a:p>
            <a:endParaRPr kumimoji="1" lang="ja-JP" altLang="en-US" dirty="0"/>
          </a:p>
        </p:txBody>
      </p:sp>
      <p:sp>
        <p:nvSpPr>
          <p:cNvPr id="4" name="コンテンツ プレースホルダー 3"/>
          <p:cNvSpPr>
            <a:spLocks noGrp="1"/>
          </p:cNvSpPr>
          <p:nvPr>
            <p:ph sz="half" idx="2"/>
          </p:nvPr>
        </p:nvSpPr>
        <p:spPr>
          <a:xfrm>
            <a:off x="6172200" y="971866"/>
            <a:ext cx="5847080" cy="5809077"/>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ja-JP" altLang="en-US" dirty="0"/>
              <a:t>画像データ仕様</a:t>
            </a:r>
            <a:endParaRPr lang="en-US" altLang="ja-JP" dirty="0"/>
          </a:p>
          <a:p>
            <a:pPr lvl="1"/>
            <a:r>
              <a:rPr lang="ja-JP" altLang="en-US" dirty="0"/>
              <a:t>画像フォーマット</a:t>
            </a:r>
            <a:endParaRPr lang="en-US" altLang="ja-JP" dirty="0"/>
          </a:p>
          <a:p>
            <a:pPr lvl="2"/>
            <a:r>
              <a:rPr lang="ja-JP" altLang="en-US" dirty="0"/>
              <a:t>保存用画像：</a:t>
            </a:r>
            <a:r>
              <a:rPr lang="en-US" altLang="ja-JP" dirty="0"/>
              <a:t>Jpeg2000,tiff,Jpeg,PNG,PDF,,,</a:t>
            </a:r>
          </a:p>
          <a:p>
            <a:pPr lvl="2"/>
            <a:r>
              <a:rPr lang="ja-JP" altLang="en-US" dirty="0"/>
              <a:t>提供用画像：予め作成しておく場合の形式</a:t>
            </a:r>
            <a:endParaRPr lang="en-US" altLang="ja-JP" dirty="0"/>
          </a:p>
          <a:p>
            <a:pPr lvl="2"/>
            <a:r>
              <a:rPr lang="ja-JP" altLang="en-US" dirty="0"/>
              <a:t>サムネイル画像</a:t>
            </a:r>
            <a:endParaRPr lang="en-US" altLang="ja-JP" dirty="0"/>
          </a:p>
          <a:p>
            <a:pPr lvl="1"/>
            <a:r>
              <a:rPr lang="ja-JP" altLang="en-US" dirty="0"/>
              <a:t>解像度、サイズ、圧縮率</a:t>
            </a:r>
            <a:endParaRPr lang="en-US" altLang="ja-JP" dirty="0"/>
          </a:p>
          <a:p>
            <a:pPr lvl="1"/>
            <a:r>
              <a:rPr lang="ja-JP" altLang="en-US" dirty="0"/>
              <a:t>カラースペース、階調</a:t>
            </a:r>
            <a:endParaRPr lang="en-US" altLang="ja-JP" dirty="0"/>
          </a:p>
          <a:p>
            <a:r>
              <a:rPr lang="ja-JP" altLang="en-US" dirty="0"/>
              <a:t>コンテナ形式</a:t>
            </a:r>
            <a:endParaRPr lang="en-US" altLang="ja-JP" dirty="0"/>
          </a:p>
          <a:p>
            <a:pPr lvl="1"/>
            <a:r>
              <a:rPr lang="en-US" altLang="ja-JP" dirty="0"/>
              <a:t>EPUB</a:t>
            </a:r>
            <a:r>
              <a:rPr lang="ja-JP" altLang="en-US" dirty="0" err="1"/>
              <a:t>、</a:t>
            </a:r>
            <a:r>
              <a:rPr lang="en-US" altLang="ja-JP" dirty="0"/>
              <a:t>PDF</a:t>
            </a:r>
          </a:p>
          <a:p>
            <a:pPr lvl="2"/>
            <a:r>
              <a:rPr lang="en-US" altLang="ja-JP" dirty="0"/>
              <a:t>FIX</a:t>
            </a:r>
            <a:r>
              <a:rPr lang="ja-JP" altLang="en-US" dirty="0"/>
              <a:t>型（レイアウト保持）</a:t>
            </a:r>
            <a:r>
              <a:rPr lang="en-US" altLang="ja-JP" dirty="0"/>
              <a:t>, </a:t>
            </a:r>
            <a:r>
              <a:rPr lang="ja-JP" altLang="en-US" dirty="0"/>
              <a:t>リフロー型</a:t>
            </a:r>
            <a:r>
              <a:rPr lang="en-US" altLang="ja-JP" dirty="0"/>
              <a:t>, </a:t>
            </a:r>
            <a:r>
              <a:rPr lang="ja-JP" altLang="en-US" dirty="0"/>
              <a:t>ハイブリット型</a:t>
            </a:r>
            <a:endParaRPr lang="en-US" altLang="ja-JP" dirty="0"/>
          </a:p>
          <a:p>
            <a:pPr lvl="1"/>
            <a:r>
              <a:rPr lang="ja-JP" altLang="en-US" dirty="0"/>
              <a:t>単一画像</a:t>
            </a:r>
            <a:endParaRPr lang="en-US" altLang="ja-JP" dirty="0"/>
          </a:p>
          <a:p>
            <a:r>
              <a:rPr lang="ja-JP" altLang="en-US" dirty="0"/>
              <a:t>メタデータ</a:t>
            </a:r>
            <a:endParaRPr lang="en-US" altLang="ja-JP" dirty="0"/>
          </a:p>
          <a:p>
            <a:pPr lvl="1"/>
            <a:r>
              <a:rPr lang="ja-JP" altLang="en-US" dirty="0"/>
              <a:t>管理用</a:t>
            </a:r>
            <a:endParaRPr lang="en-US" altLang="ja-JP" dirty="0"/>
          </a:p>
          <a:p>
            <a:pPr lvl="2"/>
            <a:r>
              <a:rPr lang="ja-JP" altLang="en-US" dirty="0"/>
              <a:t>画像データ自体に関するもの</a:t>
            </a:r>
            <a:endParaRPr lang="en-US" altLang="ja-JP" dirty="0"/>
          </a:p>
          <a:p>
            <a:pPr lvl="2"/>
            <a:r>
              <a:rPr lang="ja-JP" altLang="en-US" dirty="0"/>
              <a:t>画像データの作製に関するもの</a:t>
            </a:r>
            <a:endParaRPr lang="en-US" altLang="ja-JP" dirty="0"/>
          </a:p>
          <a:p>
            <a:r>
              <a:rPr lang="ja-JP" altLang="en-US" dirty="0"/>
              <a:t>テキストデータ仕様</a:t>
            </a:r>
            <a:endParaRPr lang="en-US" altLang="ja-JP" dirty="0"/>
          </a:p>
          <a:p>
            <a:pPr lvl="1"/>
            <a:r>
              <a:rPr kumimoji="1" lang="en-US" altLang="ja-JP" dirty="0"/>
              <a:t>EPUB3.0</a:t>
            </a:r>
            <a:r>
              <a:rPr kumimoji="1" lang="ja-JP" altLang="en-US" dirty="0"/>
              <a:t>（現在</a:t>
            </a:r>
            <a:r>
              <a:rPr kumimoji="1" lang="en-US" altLang="ja-JP" dirty="0"/>
              <a:t>3.1</a:t>
            </a:r>
            <a:r>
              <a:rPr kumimoji="1" lang="ja-JP" altLang="en-US" dirty="0"/>
              <a:t>版策定中）</a:t>
            </a:r>
            <a:endParaRPr kumimoji="1" lang="en-US" altLang="ja-JP" dirty="0"/>
          </a:p>
          <a:p>
            <a:pPr lvl="1"/>
            <a:r>
              <a:rPr lang="en-US" altLang="ja-JP" dirty="0"/>
              <a:t>HTML/CSS</a:t>
            </a:r>
          </a:p>
          <a:p>
            <a:pPr lvl="1"/>
            <a:r>
              <a:rPr lang="en-US" altLang="ja-JP" dirty="0"/>
              <a:t>XML, XHTML</a:t>
            </a:r>
          </a:p>
          <a:p>
            <a:pPr lvl="1"/>
            <a:r>
              <a:rPr lang="ja-JP" altLang="en-US" dirty="0"/>
              <a:t>プレーンテキスト</a:t>
            </a:r>
            <a:endParaRPr lang="en-US" altLang="ja-JP" dirty="0"/>
          </a:p>
          <a:p>
            <a:pPr lvl="1"/>
            <a:endParaRPr kumimoji="1" lang="ja-JP" altLang="en-US" dirty="0"/>
          </a:p>
        </p:txBody>
      </p:sp>
      <p:sp>
        <p:nvSpPr>
          <p:cNvPr id="5" name="横巻き 4"/>
          <p:cNvSpPr/>
          <p:nvPr/>
        </p:nvSpPr>
        <p:spPr>
          <a:xfrm>
            <a:off x="8641080" y="5090161"/>
            <a:ext cx="3393989" cy="1752600"/>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・発注者として、その内容の意味するところ、変更した場合の影響度合い等、受注者と対等に議論できるスキル（ノウハウと知識）が必要</a:t>
            </a:r>
          </a:p>
        </p:txBody>
      </p:sp>
    </p:spTree>
    <p:extLst>
      <p:ext uri="{BB962C8B-B14F-4D97-AF65-F5344CB8AC3E}">
        <p14:creationId xmlns:p14="http://schemas.microsoft.com/office/powerpoint/2010/main" val="3170560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178940"/>
            <a:ext cx="8478519" cy="881062"/>
          </a:xfrm>
        </p:spPr>
        <p:txBody>
          <a:bodyPr>
            <a:noAutofit/>
          </a:bodyPr>
          <a:lstStyle/>
          <a:p>
            <a:r>
              <a:rPr lang="ja-JP" altLang="en-US" sz="3600" dirty="0"/>
              <a:t>成果物としてのデジタル化仕様の要件定義</a:t>
            </a:r>
            <a:br>
              <a:rPr lang="ja-JP" altLang="en-US" sz="3600" dirty="0"/>
            </a:br>
            <a:r>
              <a:rPr lang="ja-JP" altLang="en-US" sz="3600" dirty="0"/>
              <a:t>－電子書籍化要件定義（主な項目）－</a:t>
            </a:r>
            <a:endParaRPr kumimoji="1" lang="ja-JP" altLang="en-US" sz="3600" dirty="0"/>
          </a:p>
        </p:txBody>
      </p:sp>
      <p:sp>
        <p:nvSpPr>
          <p:cNvPr id="3" name="コンテンツ プレースホルダー 2"/>
          <p:cNvSpPr>
            <a:spLocks noGrp="1"/>
          </p:cNvSpPr>
          <p:nvPr>
            <p:ph sz="half" idx="1"/>
          </p:nvPr>
        </p:nvSpPr>
        <p:spPr>
          <a:xfrm>
            <a:off x="162560" y="1237266"/>
            <a:ext cx="5857240" cy="562700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kumimoji="1" lang="ja-JP" altLang="en-US" dirty="0"/>
              <a:t>最終成果物の形式</a:t>
            </a:r>
            <a:endParaRPr kumimoji="1" lang="en-US" altLang="ja-JP" dirty="0"/>
          </a:p>
          <a:p>
            <a:pPr lvl="1"/>
            <a:r>
              <a:rPr lang="ja-JP" altLang="en-US" dirty="0"/>
              <a:t>構造化テキスト（マスター原稿）</a:t>
            </a:r>
            <a:endParaRPr lang="en-US" altLang="ja-JP" dirty="0"/>
          </a:p>
          <a:p>
            <a:pPr lvl="2"/>
            <a:r>
              <a:rPr lang="en-US" altLang="ja-JP" dirty="0"/>
              <a:t>XML+XSL</a:t>
            </a:r>
          </a:p>
          <a:p>
            <a:pPr lvl="2"/>
            <a:r>
              <a:rPr lang="en-US" altLang="ja-JP" dirty="0"/>
              <a:t>HTML5+CSS3</a:t>
            </a:r>
          </a:p>
          <a:p>
            <a:pPr lvl="1"/>
            <a:r>
              <a:rPr lang="ja-JP" altLang="en-US" dirty="0"/>
              <a:t>リフロー型電子書籍（文字主体の本）</a:t>
            </a:r>
            <a:endParaRPr lang="en-US" altLang="ja-JP" dirty="0"/>
          </a:p>
          <a:p>
            <a:pPr lvl="2"/>
            <a:r>
              <a:rPr lang="en-US" altLang="ja-JP" dirty="0"/>
              <a:t>EPUB3.0</a:t>
            </a:r>
            <a:r>
              <a:rPr lang="ja-JP" altLang="en-US" dirty="0"/>
              <a:t>（現在仕様）</a:t>
            </a:r>
            <a:endParaRPr lang="en-US" altLang="ja-JP" dirty="0" err="1"/>
          </a:p>
          <a:p>
            <a:pPr lvl="2"/>
            <a:r>
              <a:rPr lang="en-US" altLang="ja-JP" dirty="0"/>
              <a:t>EPUB3.1</a:t>
            </a:r>
            <a:r>
              <a:rPr lang="ja-JP" altLang="en-US" dirty="0"/>
              <a:t>（策定中）</a:t>
            </a:r>
            <a:endParaRPr lang="en-US" altLang="ja-JP" dirty="0"/>
          </a:p>
          <a:p>
            <a:pPr lvl="1"/>
            <a:r>
              <a:rPr lang="en-US" altLang="ja-JP" dirty="0"/>
              <a:t>FIX</a:t>
            </a:r>
            <a:r>
              <a:rPr lang="ja-JP" altLang="en-US" dirty="0"/>
              <a:t>型電子書籍（ビジュアル指向の本）</a:t>
            </a:r>
            <a:endParaRPr lang="en-US" altLang="ja-JP" dirty="0"/>
          </a:p>
          <a:p>
            <a:pPr lvl="2"/>
            <a:r>
              <a:rPr lang="en-US" altLang="ja-JP" dirty="0"/>
              <a:t>EPUB3.0</a:t>
            </a:r>
          </a:p>
          <a:p>
            <a:pPr lvl="2"/>
            <a:r>
              <a:rPr lang="en-US" altLang="ja-JP" dirty="0"/>
              <a:t>PDF</a:t>
            </a:r>
            <a:r>
              <a:rPr lang="ja-JP" altLang="en-US" dirty="0"/>
              <a:t> （テキスト埋め込み有無）</a:t>
            </a:r>
            <a:endParaRPr lang="en-US" altLang="ja-JP" dirty="0"/>
          </a:p>
          <a:p>
            <a:pPr lvl="1"/>
            <a:r>
              <a:rPr lang="en-US" altLang="ja-JP" dirty="0"/>
              <a:t>Web</a:t>
            </a:r>
            <a:r>
              <a:rPr lang="ja-JP" altLang="en-US" dirty="0"/>
              <a:t>ページ（</a:t>
            </a:r>
            <a:r>
              <a:rPr lang="en-US" altLang="ja-JP" dirty="0"/>
              <a:t>HTML5+CSS3</a:t>
            </a:r>
            <a:r>
              <a:rPr lang="ja-JP" altLang="en-US" dirty="0"/>
              <a:t>）</a:t>
            </a:r>
            <a:endParaRPr lang="en-US" altLang="ja-JP" dirty="0"/>
          </a:p>
          <a:p>
            <a:pPr lvl="1"/>
            <a:r>
              <a:rPr lang="en-US" altLang="ja-JP" dirty="0"/>
              <a:t>POD</a:t>
            </a:r>
            <a:r>
              <a:rPr lang="ja-JP" altLang="en-US" dirty="0"/>
              <a:t>によるペーパーバック本</a:t>
            </a:r>
            <a:endParaRPr lang="en-US" altLang="ja-JP" dirty="0"/>
          </a:p>
          <a:p>
            <a:r>
              <a:rPr lang="ja-JP" altLang="en-US" dirty="0"/>
              <a:t>作成するメタデータ記述要素・記述規則</a:t>
            </a:r>
            <a:endParaRPr lang="en-US" altLang="ja-JP" dirty="0"/>
          </a:p>
          <a:p>
            <a:pPr lvl="1"/>
            <a:r>
              <a:rPr lang="ja-JP" altLang="en-US" dirty="0"/>
              <a:t>書誌的事項のメタデータ</a:t>
            </a:r>
            <a:endParaRPr lang="en-US" altLang="ja-JP" dirty="0"/>
          </a:p>
          <a:p>
            <a:pPr lvl="1"/>
            <a:r>
              <a:rPr lang="ja-JP" altLang="en-US" dirty="0"/>
              <a:t>本文埋め込みメタデータ</a:t>
            </a:r>
            <a:endParaRPr lang="en-US" altLang="ja-JP" dirty="0"/>
          </a:p>
          <a:p>
            <a:r>
              <a:rPr lang="ja-JP" altLang="en-US" dirty="0"/>
              <a:t>指定するビューア依存形式</a:t>
            </a:r>
            <a:endParaRPr lang="en-US" altLang="ja-JP" dirty="0"/>
          </a:p>
          <a:p>
            <a:pPr lvl="1"/>
            <a:r>
              <a:rPr lang="ja-JP" altLang="en-US" dirty="0"/>
              <a:t>著作権保護機能（</a:t>
            </a:r>
            <a:r>
              <a:rPr lang="en-US" altLang="ja-JP" dirty="0"/>
              <a:t>DRM</a:t>
            </a:r>
            <a:r>
              <a:rPr lang="ja-JP" altLang="en-US" dirty="0"/>
              <a:t>）</a:t>
            </a:r>
          </a:p>
          <a:p>
            <a:pPr lvl="1"/>
            <a:r>
              <a:rPr lang="en-US" altLang="ja-JP" dirty="0"/>
              <a:t>KindleAZW3</a:t>
            </a:r>
            <a:r>
              <a:rPr lang="ja-JP" altLang="en-US" dirty="0"/>
              <a:t>形式（</a:t>
            </a:r>
            <a:r>
              <a:rPr lang="en-US" altLang="ja-JP" dirty="0" err="1"/>
              <a:t>mobi</a:t>
            </a:r>
            <a:r>
              <a:rPr lang="ja-JP" altLang="en-US" dirty="0"/>
              <a:t>＋</a:t>
            </a:r>
            <a:r>
              <a:rPr lang="en-US" altLang="ja-JP" dirty="0"/>
              <a:t>DRM</a:t>
            </a:r>
            <a:r>
              <a:rPr lang="ja-JP" altLang="en-US" dirty="0"/>
              <a:t>）</a:t>
            </a:r>
            <a:endParaRPr lang="en-US" altLang="ja-JP" dirty="0"/>
          </a:p>
          <a:p>
            <a:pPr lvl="1"/>
            <a:endParaRPr kumimoji="1" lang="ja-JP" altLang="en-US" dirty="0"/>
          </a:p>
        </p:txBody>
      </p:sp>
      <p:sp>
        <p:nvSpPr>
          <p:cNvPr id="4" name="コンテンツ プレースホルダー 3"/>
          <p:cNvSpPr>
            <a:spLocks noGrp="1"/>
          </p:cNvSpPr>
          <p:nvPr>
            <p:ph sz="half" idx="2"/>
          </p:nvPr>
        </p:nvSpPr>
        <p:spPr>
          <a:xfrm>
            <a:off x="6172200" y="1222871"/>
            <a:ext cx="5847080" cy="563512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ja-JP" altLang="en-US" dirty="0"/>
              <a:t>利用するコンテンツ制作環境サービス</a:t>
            </a:r>
            <a:endParaRPr lang="en-US" altLang="ja-JP" dirty="0"/>
          </a:p>
          <a:p>
            <a:pPr lvl="1"/>
            <a:r>
              <a:rPr lang="en-US" altLang="ja-JP" dirty="0" err="1"/>
              <a:t>NextPublishing</a:t>
            </a:r>
            <a:r>
              <a:rPr lang="ja-JP" altLang="en-US" dirty="0"/>
              <a:t>（インプレス</a:t>
            </a:r>
            <a:r>
              <a:rPr lang="en-US" altLang="ja-JP" dirty="0"/>
              <a:t>R&amp;D</a:t>
            </a:r>
            <a:r>
              <a:rPr lang="ja-JP" altLang="en-US" dirty="0"/>
              <a:t>社）</a:t>
            </a:r>
            <a:endParaRPr lang="en-US" altLang="ja-JP" dirty="0"/>
          </a:p>
          <a:p>
            <a:pPr lvl="1"/>
            <a:r>
              <a:rPr lang="en-US" altLang="ja-JP" dirty="0" err="1"/>
              <a:t>Viviliostyle</a:t>
            </a:r>
            <a:r>
              <a:rPr lang="ja-JP" altLang="en-US" dirty="0"/>
              <a:t>（ビブリオスタイル社）</a:t>
            </a:r>
            <a:endParaRPr lang="en-US" altLang="ja-JP" dirty="0"/>
          </a:p>
          <a:p>
            <a:pPr lvl="1"/>
            <a:r>
              <a:rPr lang="en-US" altLang="ja-JP" dirty="0"/>
              <a:t>Romancer</a:t>
            </a:r>
            <a:r>
              <a:rPr lang="ja-JP" altLang="en-US" dirty="0"/>
              <a:t>（ボイジャー社）</a:t>
            </a:r>
            <a:endParaRPr lang="en-US" altLang="ja-JP" dirty="0"/>
          </a:p>
          <a:p>
            <a:pPr lvl="1"/>
            <a:r>
              <a:rPr lang="ja-JP" altLang="en-US" dirty="0"/>
              <a:t>でんでんコンバーター（電書ちゃんねる ）</a:t>
            </a:r>
            <a:endParaRPr lang="en-US" altLang="ja-JP" dirty="0"/>
          </a:p>
          <a:p>
            <a:r>
              <a:rPr lang="ja-JP" altLang="en-US" dirty="0"/>
              <a:t>維持管理に利用するコンテンツ管理用・制作用ツール</a:t>
            </a:r>
            <a:endParaRPr lang="en-US" altLang="ja-JP" dirty="0"/>
          </a:p>
          <a:p>
            <a:pPr lvl="1"/>
            <a:r>
              <a:rPr lang="en-US" altLang="ja-JP" dirty="0" err="1"/>
              <a:t>Calibre</a:t>
            </a:r>
            <a:r>
              <a:rPr lang="ja-JP" altLang="en-US" dirty="0"/>
              <a:t>（オープンソースソフトウェア）</a:t>
            </a:r>
            <a:endParaRPr lang="en-US" altLang="ja-JP" dirty="0"/>
          </a:p>
          <a:p>
            <a:pPr lvl="1"/>
            <a:r>
              <a:rPr lang="ja-JP" altLang="en-US" dirty="0"/>
              <a:t>一太郎</a:t>
            </a:r>
            <a:r>
              <a:rPr lang="en-US" altLang="ja-JP" dirty="0"/>
              <a:t>2015</a:t>
            </a:r>
            <a:r>
              <a:rPr lang="ja-JP" altLang="en-US" dirty="0"/>
              <a:t>（ジャストシステム）</a:t>
            </a:r>
            <a:endParaRPr lang="en-US" altLang="ja-JP" dirty="0"/>
          </a:p>
          <a:p>
            <a:pPr lvl="1"/>
            <a:r>
              <a:rPr lang="en-US" altLang="ja-JP" dirty="0" err="1"/>
              <a:t>FUSEe</a:t>
            </a:r>
            <a:r>
              <a:rPr lang="en-US" altLang="ja-JP" dirty="0"/>
              <a:t>, sigil(EPUB2.0</a:t>
            </a:r>
            <a:r>
              <a:rPr lang="ja-JP" altLang="en-US" dirty="0"/>
              <a:t>のみ</a:t>
            </a:r>
            <a:r>
              <a:rPr lang="en-US" altLang="ja-JP" dirty="0"/>
              <a:t>)</a:t>
            </a:r>
          </a:p>
          <a:p>
            <a:r>
              <a:rPr lang="ja-JP" altLang="en-US" dirty="0"/>
              <a:t>適用するコンテンツ制作用ガイドライン・テンプレート</a:t>
            </a:r>
            <a:endParaRPr lang="en-US" altLang="ja-JP" dirty="0"/>
          </a:p>
          <a:p>
            <a:pPr lvl="1"/>
            <a:r>
              <a:rPr lang="ja-JP" altLang="en-US" dirty="0"/>
              <a:t>超原稿用紙（</a:t>
            </a:r>
            <a:r>
              <a:rPr lang="en-US" altLang="ja-JP" dirty="0"/>
              <a:t>MSWORD</a:t>
            </a:r>
            <a:r>
              <a:rPr lang="ja-JP" altLang="en-US" dirty="0"/>
              <a:t>版）（インプレス</a:t>
            </a:r>
            <a:r>
              <a:rPr lang="en-US" altLang="ja-JP" dirty="0"/>
              <a:t>R&amp;D</a:t>
            </a:r>
            <a:r>
              <a:rPr lang="ja-JP" altLang="en-US" dirty="0"/>
              <a:t>）</a:t>
            </a:r>
            <a:endParaRPr lang="en-US" altLang="ja-JP" dirty="0"/>
          </a:p>
          <a:p>
            <a:pPr lvl="1"/>
            <a:r>
              <a:rPr lang="ja-JP" altLang="en-US" dirty="0"/>
              <a:t>電書協 </a:t>
            </a:r>
            <a:r>
              <a:rPr lang="en-US" altLang="ja-JP" dirty="0"/>
              <a:t>EPUB 3 </a:t>
            </a:r>
            <a:r>
              <a:rPr lang="ja-JP" altLang="en-US" dirty="0"/>
              <a:t>制作ガイド </a:t>
            </a:r>
            <a:r>
              <a:rPr lang="en-US" altLang="ja-JP" dirty="0"/>
              <a:t>ver.1.1.3</a:t>
            </a:r>
            <a:r>
              <a:rPr lang="ja-JP" altLang="en-US" dirty="0"/>
              <a:t>（日本電子書籍出版社協会）</a:t>
            </a:r>
            <a:endParaRPr lang="en-US" altLang="ja-JP" dirty="0"/>
          </a:p>
          <a:p>
            <a:pPr lvl="1"/>
            <a:r>
              <a:rPr lang="en-US" altLang="ja-JP" dirty="0"/>
              <a:t>XML</a:t>
            </a:r>
            <a:r>
              <a:rPr lang="ja-JP" altLang="en-US" dirty="0"/>
              <a:t>組版ガイドライン（</a:t>
            </a:r>
            <a:r>
              <a:rPr lang="zh-TW" altLang="en-US" dirty="0"/>
              <a:t>学術情報</a:t>
            </a:r>
            <a:r>
              <a:rPr lang="en-US" altLang="zh-TW" dirty="0"/>
              <a:t>XML</a:t>
            </a:r>
            <a:r>
              <a:rPr lang="zh-TW" altLang="en-US" dirty="0"/>
              <a:t>推進協議会</a:t>
            </a:r>
            <a:r>
              <a:rPr lang="ja-JP" altLang="en-US" dirty="0"/>
              <a:t>）</a:t>
            </a:r>
            <a:endParaRPr lang="en-US" altLang="ja-JP" dirty="0"/>
          </a:p>
          <a:p>
            <a:pPr lvl="1"/>
            <a:endParaRPr lang="en-US" altLang="ja-JP" dirty="0"/>
          </a:p>
          <a:p>
            <a:endParaRPr lang="en-US" altLang="ja-JP" dirty="0"/>
          </a:p>
          <a:p>
            <a:pPr lvl="1"/>
            <a:endParaRPr lang="en-US" altLang="ja-JP" dirty="0"/>
          </a:p>
        </p:txBody>
      </p:sp>
      <p:sp>
        <p:nvSpPr>
          <p:cNvPr id="5" name="横巻き 4"/>
          <p:cNvSpPr/>
          <p:nvPr/>
        </p:nvSpPr>
        <p:spPr>
          <a:xfrm>
            <a:off x="8641079" y="0"/>
            <a:ext cx="3393989" cy="1036321"/>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・担当する場合は、必要に応じて、専門的なスキルが必要</a:t>
            </a:r>
          </a:p>
        </p:txBody>
      </p:sp>
    </p:spTree>
    <p:extLst>
      <p:ext uri="{BB962C8B-B14F-4D97-AF65-F5344CB8AC3E}">
        <p14:creationId xmlns:p14="http://schemas.microsoft.com/office/powerpoint/2010/main" val="2552261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調達仕様書の記載事項</a:t>
            </a:r>
            <a:endParaRPr kumimoji="1" lang="ja-JP" altLang="en-US" dirty="0"/>
          </a:p>
        </p:txBody>
      </p:sp>
      <p:sp>
        <p:nvSpPr>
          <p:cNvPr id="3" name="コンテンツ プレースホルダー 2"/>
          <p:cNvSpPr>
            <a:spLocks noGrp="1"/>
          </p:cNvSpPr>
          <p:nvPr>
            <p:ph sz="half" idx="1"/>
          </p:nvPr>
        </p:nvSpPr>
        <p:spPr>
          <a:xfrm>
            <a:off x="162560" y="1510145"/>
            <a:ext cx="5857240" cy="5237018"/>
          </a:xfrm>
        </p:spPr>
        <p:style>
          <a:lnRef idx="2">
            <a:schemeClr val="accent1"/>
          </a:lnRef>
          <a:fillRef idx="1">
            <a:schemeClr val="lt1"/>
          </a:fillRef>
          <a:effectRef idx="0">
            <a:schemeClr val="accent1"/>
          </a:effectRef>
          <a:fontRef idx="minor">
            <a:schemeClr val="dk1"/>
          </a:fontRef>
        </p:style>
        <p:txBody>
          <a:bodyPr>
            <a:normAutofit/>
          </a:bodyPr>
          <a:lstStyle/>
          <a:p>
            <a:pPr lvl="0" fontAlgn="base"/>
            <a:r>
              <a:rPr lang="ja-JP" altLang="ja-JP" dirty="0">
                <a:effectLst>
                  <a:glow>
                    <a:srgbClr val="000000"/>
                  </a:glow>
                  <a:reflection stA="0" endPos="0" fadeDir="0" sx="0" sy="0"/>
                </a:effectLst>
              </a:rPr>
              <a:t>調達案件の概要に関する事項</a:t>
            </a:r>
          </a:p>
          <a:p>
            <a:pPr lvl="0" fontAlgn="base"/>
            <a:r>
              <a:rPr lang="ja-JP" altLang="ja-JP" dirty="0">
                <a:effectLst>
                  <a:glow>
                    <a:srgbClr val="000000"/>
                  </a:glow>
                  <a:reflection stA="0" endPos="0" fadeDir="0" sx="0" sy="0"/>
                </a:effectLst>
              </a:rPr>
              <a:t>調達案件及び関連調達案件の調達単位、調達の方式等に関する事項</a:t>
            </a:r>
          </a:p>
          <a:p>
            <a:pPr lvl="0" fontAlgn="base"/>
            <a:r>
              <a:rPr lang="ja-JP" altLang="ja-JP" dirty="0">
                <a:effectLst>
                  <a:glow>
                    <a:srgbClr val="000000"/>
                  </a:glow>
                  <a:reflection stA="0" endPos="0" fadeDir="0" sx="0" sy="0"/>
                </a:effectLst>
              </a:rPr>
              <a:t>作業の実施内容に関する事項</a:t>
            </a:r>
          </a:p>
          <a:p>
            <a:pPr lvl="0" fontAlgn="base"/>
            <a:r>
              <a:rPr lang="ja-JP" altLang="ja-JP" dirty="0">
                <a:effectLst>
                  <a:glow>
                    <a:srgbClr val="000000"/>
                  </a:glow>
                  <a:reflection stA="0" endPos="0" fadeDir="0" sx="0" sy="0"/>
                </a:effectLst>
              </a:rPr>
              <a:t>満たすべき要件に関する事項</a:t>
            </a:r>
          </a:p>
          <a:p>
            <a:pPr lvl="0" fontAlgn="base"/>
            <a:r>
              <a:rPr lang="ja-JP" altLang="ja-JP" dirty="0">
                <a:effectLst>
                  <a:glow>
                    <a:srgbClr val="000000"/>
                  </a:glow>
                  <a:reflection stA="0" endPos="0" fadeDir="0" sx="0" sy="0"/>
                </a:effectLst>
              </a:rPr>
              <a:t>作業の実施体制・方法に関する事項</a:t>
            </a:r>
          </a:p>
        </p:txBody>
      </p:sp>
      <p:sp>
        <p:nvSpPr>
          <p:cNvPr id="4" name="コンテンツ プレースホルダー 3"/>
          <p:cNvSpPr>
            <a:spLocks noGrp="1"/>
          </p:cNvSpPr>
          <p:nvPr>
            <p:ph sz="half" idx="2"/>
          </p:nvPr>
        </p:nvSpPr>
        <p:spPr>
          <a:xfrm>
            <a:off x="6172200" y="1510145"/>
            <a:ext cx="5847080" cy="5237018"/>
          </a:xfrm>
        </p:spPr>
        <p:style>
          <a:lnRef idx="2">
            <a:schemeClr val="accent1"/>
          </a:lnRef>
          <a:fillRef idx="1">
            <a:schemeClr val="lt1"/>
          </a:fillRef>
          <a:effectRef idx="0">
            <a:schemeClr val="accent1"/>
          </a:effectRef>
          <a:fontRef idx="minor">
            <a:schemeClr val="dk1"/>
          </a:fontRef>
        </p:style>
        <p:txBody>
          <a:bodyPr>
            <a:normAutofit/>
          </a:bodyPr>
          <a:lstStyle/>
          <a:p>
            <a:pPr lvl="0" fontAlgn="base"/>
            <a:r>
              <a:rPr lang="ja-JP" altLang="ja-JP" dirty="0">
                <a:effectLst>
                  <a:glow>
                    <a:srgbClr val="000000"/>
                  </a:glow>
                  <a:reflection stA="0" endPos="0" fadeDir="0" sx="0" sy="0"/>
                </a:effectLst>
              </a:rPr>
              <a:t>作業の実施に当たっての遵守事項</a:t>
            </a:r>
          </a:p>
          <a:p>
            <a:pPr lvl="0" fontAlgn="base"/>
            <a:r>
              <a:rPr lang="ja-JP" altLang="ja-JP" dirty="0">
                <a:effectLst>
                  <a:glow>
                    <a:srgbClr val="000000"/>
                  </a:glow>
                  <a:reflection stA="0" endPos="0" fadeDir="0" sx="0" sy="0"/>
                </a:effectLst>
              </a:rPr>
              <a:t>成果物の取扱いに関する事項</a:t>
            </a:r>
          </a:p>
          <a:p>
            <a:pPr lvl="0" fontAlgn="base"/>
            <a:r>
              <a:rPr lang="ja-JP" altLang="ja-JP" dirty="0">
                <a:effectLst>
                  <a:glow>
                    <a:srgbClr val="000000"/>
                  </a:glow>
                  <a:reflection stA="0" endPos="0" fadeDir="0" sx="0" sy="0"/>
                </a:effectLst>
              </a:rPr>
              <a:t>入札参加資格に関する事項</a:t>
            </a:r>
          </a:p>
          <a:p>
            <a:pPr lvl="0" fontAlgn="base"/>
            <a:r>
              <a:rPr lang="ja-JP" altLang="ja-JP" dirty="0">
                <a:effectLst>
                  <a:glow>
                    <a:srgbClr val="000000"/>
                  </a:glow>
                  <a:reflection stA="0" endPos="0" fadeDir="0" sx="0" sy="0"/>
                </a:effectLst>
              </a:rPr>
              <a:t>再委託に関する事項</a:t>
            </a:r>
          </a:p>
          <a:p>
            <a:pPr lvl="0" fontAlgn="base"/>
            <a:r>
              <a:rPr lang="ja-JP" altLang="ja-JP" dirty="0">
                <a:effectLst>
                  <a:glow>
                    <a:srgbClr val="000000"/>
                  </a:glow>
                  <a:reflection stA="0" endPos="0" fadeDir="0" sx="0" sy="0"/>
                </a:effectLst>
              </a:rPr>
              <a:t>その他特記事項</a:t>
            </a:r>
          </a:p>
          <a:p>
            <a:pPr lvl="0" fontAlgn="base"/>
            <a:r>
              <a:rPr lang="ja-JP" altLang="ja-JP" dirty="0">
                <a:effectLst>
                  <a:glow>
                    <a:srgbClr val="000000"/>
                  </a:glow>
                  <a:reflection stA="0" endPos="0" fadeDir="0" sx="0" sy="0"/>
                </a:effectLst>
              </a:rPr>
              <a:t>附属文書</a:t>
            </a:r>
          </a:p>
          <a:p>
            <a:endParaRPr kumimoji="1" lang="ja-JP" altLang="en-US" dirty="0"/>
          </a:p>
        </p:txBody>
      </p:sp>
      <p:sp>
        <p:nvSpPr>
          <p:cNvPr id="5" name="横巻き 4"/>
          <p:cNvSpPr/>
          <p:nvPr/>
        </p:nvSpPr>
        <p:spPr>
          <a:xfrm>
            <a:off x="8260079" y="4739640"/>
            <a:ext cx="3393989" cy="1767840"/>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・詳細は別途</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「政府情報システムの整備及び管理に関する標準ガイドライン」・「実務手引書」による</a:t>
            </a:r>
          </a:p>
        </p:txBody>
      </p:sp>
    </p:spTree>
    <p:extLst>
      <p:ext uri="{BB962C8B-B14F-4D97-AF65-F5344CB8AC3E}">
        <p14:creationId xmlns:p14="http://schemas.microsoft.com/office/powerpoint/2010/main" val="2672456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lang="ja-JP" altLang="en-US" dirty="0">
                <a:latin typeface="HG丸ｺﾞｼｯｸM-PRO" pitchFamily="50" charset="-128"/>
                <a:ea typeface="HG丸ｺﾞｼｯｸM-PRO" pitchFamily="50" charset="-128"/>
              </a:rPr>
              <a:t>人工知能と図書館サービス</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33</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3" name="正方形/長方形 2"/>
          <p:cNvSpPr/>
          <p:nvPr/>
        </p:nvSpPr>
        <p:spPr>
          <a:xfrm>
            <a:off x="4524896" y="3244334"/>
            <a:ext cx="3142207" cy="369332"/>
          </a:xfrm>
          <a:prstGeom prst="rect">
            <a:avLst/>
          </a:prstGeom>
        </p:spPr>
        <p:txBody>
          <a:bodyPr wrap="none">
            <a:spAutoFit/>
          </a:bodyPr>
          <a:lstStyle/>
          <a:p>
            <a:r>
              <a:rPr lang="ja-JP" altLang="en-US" dirty="0"/>
              <a:t>あらゆる情報のビッグデータ化</a:t>
            </a:r>
            <a:endParaRPr lang="en-US" altLang="ja-JP" dirty="0"/>
          </a:p>
        </p:txBody>
      </p:sp>
    </p:spTree>
    <p:extLst>
      <p:ext uri="{BB962C8B-B14F-4D97-AF65-F5344CB8AC3E}">
        <p14:creationId xmlns:p14="http://schemas.microsoft.com/office/powerpoint/2010/main" val="4141394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61915"/>
            <a:ext cx="12192000" cy="701675"/>
          </a:xfrm>
        </p:spPr>
        <p:txBody>
          <a:bodyPr>
            <a:normAutofit/>
          </a:bodyPr>
          <a:lstStyle/>
          <a:p>
            <a:r>
              <a:rPr lang="ja-JP" altLang="en-US" dirty="0"/>
              <a:t>　デジタルアーカイブと人工知能</a:t>
            </a:r>
            <a:endParaRPr kumimoji="1" lang="ja-JP" altLang="en-US" dirty="0"/>
          </a:p>
        </p:txBody>
      </p:sp>
      <p:sp>
        <p:nvSpPr>
          <p:cNvPr id="3" name="コンテンツ プレースホルダー 2"/>
          <p:cNvSpPr>
            <a:spLocks noGrp="1"/>
          </p:cNvSpPr>
          <p:nvPr>
            <p:ph sz="half" idx="1"/>
          </p:nvPr>
        </p:nvSpPr>
        <p:spPr>
          <a:xfrm>
            <a:off x="162560" y="763590"/>
            <a:ext cx="5857240" cy="5942010"/>
          </a:xfrm>
        </p:spPr>
        <p:txBody>
          <a:bodyPr>
            <a:normAutofit fontScale="92500" lnSpcReduction="10000"/>
          </a:bodyPr>
          <a:lstStyle/>
          <a:p>
            <a:pPr marL="0" indent="0">
              <a:buNone/>
            </a:pPr>
            <a:r>
              <a:rPr lang="ja-JP" altLang="en-US" dirty="0"/>
              <a:t>■</a:t>
            </a:r>
            <a:r>
              <a:rPr lang="en-US" altLang="ja-JP" dirty="0"/>
              <a:t>1980</a:t>
            </a:r>
            <a:r>
              <a:rPr lang="ja-JP" altLang="en-US" dirty="0"/>
              <a:t>年代後半</a:t>
            </a:r>
            <a:endParaRPr lang="en-US" altLang="ja-JP" dirty="0"/>
          </a:p>
          <a:p>
            <a:r>
              <a:rPr lang="ja-JP" altLang="en-US" dirty="0"/>
              <a:t>パイロット電子図書館事業</a:t>
            </a:r>
            <a:r>
              <a:rPr lang="en-US" altLang="ja-JP" dirty="0"/>
              <a:t>(NDL</a:t>
            </a:r>
            <a:r>
              <a:rPr lang="ja-JP" altLang="en-US" dirty="0"/>
              <a:t>と</a:t>
            </a:r>
            <a:r>
              <a:rPr lang="en-US" altLang="ja-JP" dirty="0"/>
              <a:t>IPA)</a:t>
            </a:r>
          </a:p>
          <a:p>
            <a:pPr lvl="1"/>
            <a:r>
              <a:rPr lang="ja-JP" altLang="en-US" dirty="0"/>
              <a:t>まずは、従来の図書館資料の電子化、図書館資料の総合目録から</a:t>
            </a:r>
            <a:endParaRPr lang="en-US" altLang="ja-JP" dirty="0"/>
          </a:p>
          <a:p>
            <a:r>
              <a:rPr lang="ja-JP" altLang="en-US" dirty="0"/>
              <a:t>「理想の図書館」（長尾真先生）</a:t>
            </a:r>
            <a:endParaRPr lang="en-US" altLang="ja-JP" dirty="0"/>
          </a:p>
          <a:p>
            <a:pPr lvl="1"/>
            <a:r>
              <a:rPr lang="ja-JP" altLang="en-US" dirty="0"/>
              <a:t>図書館資料が図面などを含めて全て電子化され、情報同士が自由に関連付けされ取り出せる世界</a:t>
            </a:r>
            <a:endParaRPr lang="en-US" altLang="ja-JP" dirty="0"/>
          </a:p>
          <a:p>
            <a:pPr marL="0" indent="0">
              <a:buNone/>
            </a:pPr>
            <a:r>
              <a:rPr lang="ja-JP" altLang="en-US" dirty="0"/>
              <a:t>■</a:t>
            </a:r>
            <a:r>
              <a:rPr lang="en-US" altLang="ja-JP" dirty="0"/>
              <a:t>2012</a:t>
            </a:r>
            <a:r>
              <a:rPr lang="ja-JP" altLang="en-US" dirty="0"/>
              <a:t>年</a:t>
            </a:r>
            <a:endParaRPr lang="en-US" altLang="ja-JP" dirty="0"/>
          </a:p>
          <a:p>
            <a:r>
              <a:rPr lang="ja-JP" altLang="en-US" dirty="0"/>
              <a:t>「未来の図書館を作るとは」（長尾真先生）</a:t>
            </a:r>
            <a:endParaRPr lang="en-US" altLang="ja-JP" dirty="0"/>
          </a:p>
          <a:p>
            <a:pPr lvl="1"/>
            <a:endParaRPr lang="en-US" altLang="ja-JP" dirty="0"/>
          </a:p>
        </p:txBody>
      </p:sp>
      <p:sp>
        <p:nvSpPr>
          <p:cNvPr id="4" name="コンテンツ プレースホルダー 3"/>
          <p:cNvSpPr>
            <a:spLocks noGrp="1"/>
          </p:cNvSpPr>
          <p:nvPr>
            <p:ph sz="half" idx="2"/>
          </p:nvPr>
        </p:nvSpPr>
        <p:spPr>
          <a:xfrm>
            <a:off x="6172200" y="885524"/>
            <a:ext cx="5847080" cy="5526570"/>
          </a:xfrm>
        </p:spPr>
        <p:txBody>
          <a:bodyPr>
            <a:normAutofit fontScale="92500" lnSpcReduction="10000"/>
          </a:bodyPr>
          <a:lstStyle/>
          <a:p>
            <a:pPr marL="0" indent="0">
              <a:buNone/>
            </a:pPr>
            <a:r>
              <a:rPr lang="ja-JP" altLang="en-US" dirty="0"/>
              <a:t>■電子図書館の変遷</a:t>
            </a:r>
            <a:endParaRPr lang="en-US" altLang="ja-JP" dirty="0"/>
          </a:p>
          <a:p>
            <a:pPr lvl="2"/>
            <a:r>
              <a:rPr lang="ja-JP" altLang="en-US" dirty="0"/>
              <a:t>デジタルライブラリ</a:t>
            </a:r>
            <a:endParaRPr lang="en-US" altLang="ja-JP" dirty="0"/>
          </a:p>
          <a:p>
            <a:pPr lvl="2"/>
            <a:r>
              <a:rPr lang="ja-JP" altLang="en-US" dirty="0"/>
              <a:t>知識インフラ</a:t>
            </a:r>
            <a:endParaRPr lang="en-US" altLang="ja-JP" dirty="0"/>
          </a:p>
          <a:p>
            <a:pPr lvl="2"/>
            <a:r>
              <a:rPr lang="ja-JP" altLang="en-US" dirty="0"/>
              <a:t>デジタル知識基盤</a:t>
            </a:r>
            <a:endParaRPr lang="en-US" altLang="ja-JP" dirty="0"/>
          </a:p>
          <a:p>
            <a:pPr lvl="2"/>
            <a:r>
              <a:rPr lang="ja-JP" altLang="en-US" dirty="0"/>
              <a:t>デジタル文化情報資源</a:t>
            </a:r>
            <a:endParaRPr lang="en-US" altLang="ja-JP" dirty="0"/>
          </a:p>
          <a:p>
            <a:pPr lvl="2"/>
            <a:r>
              <a:rPr lang="ja-JP" altLang="en-US" dirty="0"/>
              <a:t>デジタルアーカイブ</a:t>
            </a:r>
            <a:endParaRPr lang="en-US" altLang="ja-JP" dirty="0"/>
          </a:p>
          <a:p>
            <a:pPr lvl="2"/>
            <a:r>
              <a:rPr lang="ja-JP" altLang="en-US" dirty="0"/>
              <a:t>ナショナルアーカイブ</a:t>
            </a:r>
          </a:p>
          <a:p>
            <a:pPr marL="0" indent="0">
              <a:buNone/>
            </a:pPr>
            <a:r>
              <a:rPr lang="ja-JP" altLang="en-US" dirty="0"/>
              <a:t>■現在のデジタルアーカイブの施策</a:t>
            </a:r>
            <a:endParaRPr lang="en-US" altLang="ja-JP" dirty="0"/>
          </a:p>
          <a:p>
            <a:pPr lvl="1"/>
            <a:r>
              <a:rPr lang="ja-JP" altLang="en-US" dirty="0"/>
              <a:t>資料レベルでの書誌作成と検索、デジタル化</a:t>
            </a:r>
            <a:endParaRPr lang="en-US" altLang="ja-JP" dirty="0"/>
          </a:p>
          <a:p>
            <a:pPr marL="0" indent="0">
              <a:buNone/>
            </a:pPr>
            <a:r>
              <a:rPr lang="ja-JP" altLang="en-US" dirty="0"/>
              <a:t>■今後、デジタルアーカイブは人工知能化</a:t>
            </a:r>
            <a:endParaRPr lang="en-US" altLang="ja-JP" dirty="0"/>
          </a:p>
          <a:p>
            <a:pPr lvl="1"/>
            <a:r>
              <a:rPr kumimoji="1" lang="ja-JP" altLang="en-US" dirty="0"/>
              <a:t>情報の収集・知識化・蓄積・取り出しは、人間の脳の構造に近い</a:t>
            </a:r>
            <a:endParaRPr kumimoji="1" lang="en-US" altLang="ja-JP" dirty="0"/>
          </a:p>
          <a:p>
            <a:pPr lvl="1"/>
            <a:r>
              <a:rPr lang="ja-JP" altLang="en-US" dirty="0"/>
              <a:t>人間の脳の構造を意識してシステム化したものが、人工知能（</a:t>
            </a:r>
            <a:r>
              <a:rPr lang="en-US" altLang="ja-JP" dirty="0"/>
              <a:t>AI</a:t>
            </a:r>
            <a:r>
              <a:rPr lang="ja-JP" altLang="en-US" dirty="0"/>
              <a:t>）</a:t>
            </a:r>
            <a:endParaRPr lang="en-US" altLang="ja-JP" dirty="0"/>
          </a:p>
          <a:p>
            <a:pPr lvl="1"/>
            <a:r>
              <a:rPr kumimoji="1" lang="ja-JP" altLang="en-US" dirty="0"/>
              <a:t>全文テキスト化が制度的に可能になることにより、人工知能化された「理想の図書館」の実現が見えてきた</a:t>
            </a:r>
            <a:endParaRPr kumimoji="1" lang="en-US" altLang="ja-JP" dirty="0"/>
          </a:p>
          <a:p>
            <a:pPr lvl="1"/>
            <a:endParaRPr kumimoji="1" lang="ja-JP" altLang="en-US" dirty="0"/>
          </a:p>
        </p:txBody>
      </p:sp>
      <p:sp>
        <p:nvSpPr>
          <p:cNvPr id="5" name="横巻き 4"/>
          <p:cNvSpPr/>
          <p:nvPr/>
        </p:nvSpPr>
        <p:spPr>
          <a:xfrm>
            <a:off x="162560" y="5151120"/>
            <a:ext cx="5650219" cy="1426210"/>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b="1" dirty="0">
                <a:solidFill>
                  <a:srgbClr val="FF0000"/>
                </a:solidFill>
                <a:latin typeface="Meiryo UI" panose="020B0604030504040204" pitchFamily="50" charset="-128"/>
                <a:ea typeface="Meiryo UI" panose="020B0604030504040204" pitchFamily="50" charset="-128"/>
              </a:rPr>
              <a:t>図書館は人工知能そのもの</a:t>
            </a:r>
            <a:endParaRPr lang="en-US" altLang="ja-JP" b="1" dirty="0">
              <a:solidFill>
                <a:srgbClr val="FF0000"/>
              </a:solidFill>
              <a:latin typeface="Meiryo UI" panose="020B0604030504040204" pitchFamily="50" charset="-128"/>
              <a:ea typeface="Meiryo UI" panose="020B0604030504040204" pitchFamily="50" charset="-128"/>
            </a:endParaRPr>
          </a:p>
          <a:p>
            <a:pPr algn="ctr"/>
            <a:r>
              <a:rPr lang="ja-JP" altLang="en-US" b="1" dirty="0">
                <a:solidFill>
                  <a:srgbClr val="FF0000"/>
                </a:solidFill>
                <a:latin typeface="Meiryo UI" panose="020B0604030504040204" pitchFamily="50" charset="-128"/>
                <a:ea typeface="Meiryo UI" panose="020B0604030504040204" pitchFamily="50" charset="-128"/>
              </a:rPr>
              <a:t>「理想の図書館」は、人工知能の知識と仕組みにより実現される</a:t>
            </a:r>
            <a:endParaRPr lang="en-US" altLang="ja-JP"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576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ビッグデータとしての知的情報資源</a:t>
            </a:r>
            <a:endParaRPr kumimoji="1" lang="ja-JP" altLang="en-US" dirty="0"/>
          </a:p>
        </p:txBody>
      </p:sp>
      <p:sp>
        <p:nvSpPr>
          <p:cNvPr id="3" name="コンテンツ プレースホルダー 2"/>
          <p:cNvSpPr>
            <a:spLocks noGrp="1"/>
          </p:cNvSpPr>
          <p:nvPr>
            <p:ph sz="half" idx="1"/>
          </p:nvPr>
        </p:nvSpPr>
        <p:spPr/>
        <p:txBody>
          <a:bodyPr>
            <a:normAutofit lnSpcReduction="10000"/>
          </a:bodyPr>
          <a:lstStyle/>
          <a:p>
            <a:r>
              <a:rPr lang="ja-JP" altLang="en-US" dirty="0"/>
              <a:t>図書館での従来から形式知化してきた情報</a:t>
            </a:r>
            <a:endParaRPr lang="en-US" altLang="ja-JP" dirty="0"/>
          </a:p>
          <a:p>
            <a:pPr lvl="1"/>
            <a:r>
              <a:rPr lang="ja-JP" altLang="en-US" dirty="0"/>
              <a:t>情報に関する情報⇒メタデータ</a:t>
            </a:r>
            <a:endParaRPr lang="en-US" altLang="ja-JP" dirty="0"/>
          </a:p>
          <a:p>
            <a:pPr lvl="2"/>
            <a:r>
              <a:rPr lang="ja-JP" altLang="en-US" dirty="0"/>
              <a:t>書誌情報</a:t>
            </a:r>
            <a:endParaRPr lang="en-US" altLang="ja-JP" dirty="0"/>
          </a:p>
          <a:p>
            <a:pPr lvl="1"/>
            <a:r>
              <a:rPr lang="ja-JP" altLang="en-US" dirty="0"/>
              <a:t>情報を見つけ出すための情報⇒ナレッジデータベース</a:t>
            </a:r>
            <a:endParaRPr lang="en-US" altLang="ja-JP" dirty="0"/>
          </a:p>
          <a:p>
            <a:pPr lvl="2"/>
            <a:r>
              <a:rPr lang="ja-JP" altLang="en-US" dirty="0"/>
              <a:t>レファレンス情報（参考情報）</a:t>
            </a:r>
            <a:endParaRPr lang="en-US" altLang="ja-JP" dirty="0"/>
          </a:p>
          <a:p>
            <a:pPr lvl="2"/>
            <a:r>
              <a:rPr lang="en-US" altLang="ja-JP" dirty="0"/>
              <a:t>Q&amp;A</a:t>
            </a:r>
          </a:p>
          <a:p>
            <a:pPr lvl="2"/>
            <a:r>
              <a:rPr lang="ja-JP" altLang="en-US" dirty="0"/>
              <a:t>調べ方案内情報</a:t>
            </a:r>
            <a:endParaRPr lang="en-US" altLang="ja-JP" dirty="0"/>
          </a:p>
          <a:p>
            <a:pPr lvl="1"/>
            <a:r>
              <a:rPr lang="ja-JP" altLang="en-US" dirty="0"/>
              <a:t>情報資源⇒デジタルアーカイブ</a:t>
            </a:r>
            <a:endParaRPr lang="en-US" altLang="ja-JP" dirty="0"/>
          </a:p>
          <a:p>
            <a:endParaRPr lang="en-US" altLang="ja-JP" dirty="0"/>
          </a:p>
        </p:txBody>
      </p:sp>
      <p:sp>
        <p:nvSpPr>
          <p:cNvPr id="4" name="コンテンツ プレースホルダー 3"/>
          <p:cNvSpPr>
            <a:spLocks noGrp="1"/>
          </p:cNvSpPr>
          <p:nvPr>
            <p:ph sz="half" idx="2"/>
          </p:nvPr>
        </p:nvSpPr>
        <p:spPr/>
        <p:txBody>
          <a:bodyPr>
            <a:normAutofit lnSpcReduction="10000"/>
          </a:bodyPr>
          <a:lstStyle/>
          <a:p>
            <a:r>
              <a:rPr lang="ja-JP" altLang="en-US" dirty="0"/>
              <a:t>ビッグデータとして活用していく情報</a:t>
            </a:r>
            <a:endParaRPr lang="en-US" altLang="ja-JP" dirty="0"/>
          </a:p>
          <a:p>
            <a:pPr lvl="1"/>
            <a:r>
              <a:rPr lang="ja-JP" altLang="en-US" dirty="0"/>
              <a:t>著作物そのもののデジタル情報</a:t>
            </a:r>
            <a:endParaRPr lang="en-US" altLang="ja-JP" dirty="0"/>
          </a:p>
          <a:p>
            <a:pPr lvl="2"/>
            <a:r>
              <a:rPr lang="ja-JP" altLang="en-US" dirty="0"/>
              <a:t>画像イメージ、音声、動画</a:t>
            </a:r>
            <a:endParaRPr lang="en-US" altLang="ja-JP" dirty="0"/>
          </a:p>
          <a:p>
            <a:pPr lvl="2"/>
            <a:r>
              <a:rPr lang="ja-JP" altLang="en-US" dirty="0"/>
              <a:t>全文フルテキスト</a:t>
            </a:r>
            <a:endParaRPr lang="en-US" altLang="ja-JP" dirty="0"/>
          </a:p>
          <a:p>
            <a:pPr lvl="1"/>
            <a:r>
              <a:rPr lang="ja-JP" altLang="en-US" dirty="0"/>
              <a:t>図書館情報システムから収集する情報</a:t>
            </a:r>
            <a:endParaRPr lang="en-US" altLang="ja-JP" dirty="0"/>
          </a:p>
          <a:p>
            <a:pPr lvl="2"/>
            <a:r>
              <a:rPr lang="ja-JP" altLang="en-US" dirty="0"/>
              <a:t>匿名加工情報</a:t>
            </a:r>
            <a:endParaRPr lang="en-US" altLang="ja-JP" dirty="0"/>
          </a:p>
          <a:p>
            <a:pPr lvl="3"/>
            <a:r>
              <a:rPr lang="ja-JP" altLang="en-US" dirty="0"/>
              <a:t>利用情報</a:t>
            </a:r>
            <a:endParaRPr lang="en-US" altLang="ja-JP" dirty="0"/>
          </a:p>
          <a:p>
            <a:pPr lvl="1"/>
            <a:r>
              <a:rPr lang="en-US" altLang="ja-JP" dirty="0" err="1"/>
              <a:t>IoT</a:t>
            </a:r>
            <a:r>
              <a:rPr lang="ja-JP" altLang="en-US" dirty="0"/>
              <a:t>から収集する情報</a:t>
            </a:r>
            <a:endParaRPr lang="en-US" altLang="ja-JP" dirty="0"/>
          </a:p>
          <a:p>
            <a:pPr lvl="2"/>
            <a:r>
              <a:rPr lang="ja-JP" altLang="en-US" dirty="0"/>
              <a:t>利用行動履歴</a:t>
            </a:r>
            <a:endParaRPr lang="en-US" altLang="ja-JP" dirty="0"/>
          </a:p>
          <a:p>
            <a:pPr lvl="2"/>
            <a:r>
              <a:rPr lang="ja-JP" altLang="en-US" dirty="0"/>
              <a:t>利用した情報の移動履歴</a:t>
            </a:r>
            <a:endParaRPr lang="en-US" altLang="ja-JP" dirty="0"/>
          </a:p>
          <a:p>
            <a:pPr lvl="2"/>
            <a:r>
              <a:rPr lang="ja-JP" altLang="en-US" dirty="0"/>
              <a:t>研究データ、観測データ</a:t>
            </a:r>
            <a:endParaRPr lang="en-US" altLang="ja-JP" dirty="0"/>
          </a:p>
          <a:p>
            <a:pPr lvl="2"/>
            <a:r>
              <a:rPr lang="ja-JP" altLang="en-US" dirty="0"/>
              <a:t>レファレンス業務過程情報</a:t>
            </a:r>
            <a:endParaRPr lang="en-US" altLang="ja-JP" dirty="0"/>
          </a:p>
          <a:p>
            <a:r>
              <a:rPr lang="ja-JP" altLang="en-US" dirty="0"/>
              <a:t>知的情報資源の分散保有</a:t>
            </a:r>
            <a:endParaRPr lang="en-US" altLang="ja-JP" dirty="0"/>
          </a:p>
          <a:p>
            <a:pPr lvl="1"/>
            <a:r>
              <a:rPr lang="ja-JP" altLang="en-US" dirty="0"/>
              <a:t>図書館外が保有する情報</a:t>
            </a:r>
            <a:endParaRPr lang="en-US" altLang="ja-JP" dirty="0"/>
          </a:p>
          <a:p>
            <a:pPr lvl="1"/>
            <a:r>
              <a:rPr lang="ja-JP" altLang="en-US" dirty="0"/>
              <a:t>図書館が保有する情報</a:t>
            </a:r>
          </a:p>
          <a:p>
            <a:endParaRPr kumimoji="1" lang="ja-JP" altLang="en-US" dirty="0"/>
          </a:p>
        </p:txBody>
      </p:sp>
    </p:spTree>
    <p:extLst>
      <p:ext uri="{BB962C8B-B14F-4D97-AF65-F5344CB8AC3E}">
        <p14:creationId xmlns:p14="http://schemas.microsoft.com/office/powerpoint/2010/main" val="3125397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ja-JP" altLang="en-US" dirty="0"/>
              <a:t>人工知能</a:t>
            </a:r>
            <a:r>
              <a:rPr lang="en-US" altLang="ja-JP" dirty="0"/>
              <a:t>(AI)</a:t>
            </a:r>
            <a:r>
              <a:rPr lang="ja-JP" altLang="en-US" dirty="0"/>
              <a:t>による知の共有化の進展への期待</a:t>
            </a:r>
            <a:r>
              <a:rPr lang="en-US" altLang="ja-JP" dirty="0" smtClean="0"/>
              <a:t>【</a:t>
            </a:r>
            <a:r>
              <a:rPr lang="ja-JP" altLang="en-US" dirty="0" smtClean="0"/>
              <a:t>目次</a:t>
            </a:r>
            <a:r>
              <a:rPr lang="en-US" altLang="ja-JP" dirty="0" smtClean="0"/>
              <a:t>】</a:t>
            </a:r>
            <a:endParaRPr kumimoji="1" lang="ja-JP" altLang="en-US" dirty="0"/>
          </a:p>
        </p:txBody>
      </p:sp>
      <p:sp>
        <p:nvSpPr>
          <p:cNvPr id="4" name="コンテンツ プレースホルダー 3"/>
          <p:cNvSpPr>
            <a:spLocks noGrp="1"/>
          </p:cNvSpPr>
          <p:nvPr>
            <p:ph sz="half" idx="1"/>
          </p:nvPr>
        </p:nvSpPr>
        <p:spPr/>
        <p:txBody>
          <a:bodyPr>
            <a:normAutofit fontScale="77500" lnSpcReduction="20000"/>
          </a:bodyPr>
          <a:lstStyle/>
          <a:p>
            <a:r>
              <a:rPr lang="en-US" altLang="ja-JP" dirty="0"/>
              <a:t>2. </a:t>
            </a:r>
            <a:r>
              <a:rPr lang="ja-JP" altLang="en-US" dirty="0"/>
              <a:t>本格的な人工知能の実用化を迎えて</a:t>
            </a:r>
            <a:endParaRPr lang="en-US" altLang="ja-JP" dirty="0"/>
          </a:p>
          <a:p>
            <a:pPr lvl="1"/>
            <a:r>
              <a:rPr lang="en-US" altLang="ja-JP" dirty="0"/>
              <a:t>2.1. </a:t>
            </a:r>
            <a:r>
              <a:rPr lang="ja-JP" altLang="en-US" dirty="0"/>
              <a:t>今まで</a:t>
            </a:r>
            <a:endParaRPr lang="en-US" altLang="ja-JP" dirty="0"/>
          </a:p>
          <a:p>
            <a:pPr lvl="1"/>
            <a:r>
              <a:rPr lang="en-US" altLang="ja-JP" dirty="0"/>
              <a:t>2.2. </a:t>
            </a:r>
            <a:r>
              <a:rPr lang="ja-JP" altLang="en-US" dirty="0"/>
              <a:t>今後</a:t>
            </a:r>
            <a:endParaRPr lang="en-US" altLang="ja-JP" dirty="0"/>
          </a:p>
          <a:p>
            <a:pPr lvl="1"/>
            <a:r>
              <a:rPr lang="en-US" altLang="ja-JP" dirty="0"/>
              <a:t>2.3. </a:t>
            </a:r>
            <a:r>
              <a:rPr lang="ja-JP" altLang="en-US" dirty="0"/>
              <a:t>人工知能の進展</a:t>
            </a:r>
            <a:endParaRPr lang="en-US" altLang="ja-JP" dirty="0"/>
          </a:p>
          <a:p>
            <a:pPr lvl="1"/>
            <a:r>
              <a:rPr lang="en-US" altLang="ja-JP" dirty="0"/>
              <a:t>2.4. </a:t>
            </a:r>
            <a:r>
              <a:rPr lang="ja-JP" altLang="en-US" dirty="0"/>
              <a:t>「未来の図書館を作るには」</a:t>
            </a:r>
            <a:r>
              <a:rPr lang="en-US" altLang="ja-JP" dirty="0"/>
              <a:t>【</a:t>
            </a:r>
            <a:r>
              <a:rPr lang="ja-JP" altLang="en-US" dirty="0"/>
              <a:t>長尾先生</a:t>
            </a:r>
            <a:r>
              <a:rPr lang="en-US" altLang="ja-JP" dirty="0"/>
              <a:t>】</a:t>
            </a:r>
            <a:r>
              <a:rPr lang="ja-JP" altLang="en-US" dirty="0"/>
              <a:t>の抜粋</a:t>
            </a:r>
            <a:endParaRPr lang="en-US" altLang="ja-JP" dirty="0"/>
          </a:p>
          <a:p>
            <a:pPr lvl="1"/>
            <a:r>
              <a:rPr lang="en-US" altLang="ja-JP" dirty="0"/>
              <a:t>2.5. </a:t>
            </a:r>
            <a:r>
              <a:rPr lang="ja-JP" altLang="en-US" dirty="0"/>
              <a:t>図書館関連が保有しているビッグデータとしての知的情報資源</a:t>
            </a:r>
            <a:endParaRPr lang="en-US" altLang="ja-JP" dirty="0"/>
          </a:p>
          <a:p>
            <a:r>
              <a:rPr lang="en-US" altLang="ja-JP" dirty="0"/>
              <a:t>3. </a:t>
            </a:r>
            <a:r>
              <a:rPr lang="ja-JP" altLang="en-US" dirty="0"/>
              <a:t>文化情報資源のナショナルアーカイブの方向性は</a:t>
            </a:r>
            <a:endParaRPr lang="en-US" altLang="ja-JP" dirty="0"/>
          </a:p>
          <a:p>
            <a:pPr lvl="1"/>
            <a:r>
              <a:rPr lang="en-US" altLang="ja-JP" dirty="0"/>
              <a:t>3.1. </a:t>
            </a:r>
            <a:r>
              <a:rPr lang="ja-JP" altLang="en-US" dirty="0"/>
              <a:t>ビッグデータとしての知の共有化、人工知能が適用された知識インフラの構築</a:t>
            </a:r>
            <a:endParaRPr lang="en-US" altLang="ja-JP" dirty="0"/>
          </a:p>
          <a:p>
            <a:pPr lvl="1"/>
            <a:r>
              <a:rPr lang="en-US" altLang="ja-JP" dirty="0"/>
              <a:t>3.2. </a:t>
            </a:r>
            <a:r>
              <a:rPr lang="ja-JP" altLang="en-US" dirty="0"/>
              <a:t>今後</a:t>
            </a:r>
            <a:endParaRPr lang="en-US" altLang="ja-JP" dirty="0"/>
          </a:p>
          <a:p>
            <a:pPr lvl="1"/>
            <a:r>
              <a:rPr lang="en-US" altLang="ja-JP" dirty="0"/>
              <a:t>3.3. </a:t>
            </a:r>
            <a:r>
              <a:rPr lang="ja-JP" altLang="en-US" dirty="0"/>
              <a:t>文化情報資源のナショナルアーカイブの方向性</a:t>
            </a:r>
            <a:endParaRPr lang="en-US" altLang="ja-JP" dirty="0"/>
          </a:p>
          <a:p>
            <a:pPr lvl="1"/>
            <a:r>
              <a:rPr lang="en-US" altLang="ja-JP" dirty="0"/>
              <a:t>3.4. </a:t>
            </a:r>
            <a:r>
              <a:rPr lang="ja-JP" altLang="en-US" dirty="0"/>
              <a:t>ナショナルアーカイブの各基盤の概念</a:t>
            </a:r>
            <a:endParaRPr lang="en-US" altLang="ja-JP" dirty="0"/>
          </a:p>
        </p:txBody>
      </p:sp>
      <p:sp>
        <p:nvSpPr>
          <p:cNvPr id="5" name="コンテンツ プレースホルダー 4"/>
          <p:cNvSpPr>
            <a:spLocks noGrp="1"/>
          </p:cNvSpPr>
          <p:nvPr>
            <p:ph sz="half" idx="2"/>
          </p:nvPr>
        </p:nvSpPr>
        <p:spPr>
          <a:xfrm>
            <a:off x="6019800" y="971867"/>
            <a:ext cx="5999480" cy="5205096"/>
          </a:xfrm>
        </p:spPr>
        <p:txBody>
          <a:bodyPr>
            <a:normAutofit fontScale="77500" lnSpcReduction="20000"/>
          </a:bodyPr>
          <a:lstStyle/>
          <a:p>
            <a:r>
              <a:rPr lang="en-US" altLang="ja-JP" dirty="0"/>
              <a:t>4. </a:t>
            </a:r>
            <a:r>
              <a:rPr lang="ja-JP" altLang="en-US" dirty="0"/>
              <a:t>そのような時代に図書館サービスの業務と、業務に従事する人材の資質とスキルは？</a:t>
            </a:r>
            <a:endParaRPr lang="en-US" altLang="ja-JP" dirty="0"/>
          </a:p>
          <a:p>
            <a:pPr lvl="1"/>
            <a:r>
              <a:rPr lang="en-US" altLang="ja-JP" dirty="0"/>
              <a:t>4.1. </a:t>
            </a:r>
            <a:r>
              <a:rPr lang="ja-JP" altLang="en-US" dirty="0"/>
              <a:t>人工知能と人間の能力と役割（一般論）</a:t>
            </a:r>
            <a:endParaRPr lang="en-US" altLang="ja-JP" dirty="0"/>
          </a:p>
          <a:p>
            <a:pPr lvl="1"/>
            <a:r>
              <a:rPr lang="en-US" altLang="ja-JP" dirty="0"/>
              <a:t>4.2. </a:t>
            </a:r>
            <a:r>
              <a:rPr lang="ja-JP" altLang="en-US" dirty="0"/>
              <a:t>図書館員の役割と資質</a:t>
            </a:r>
            <a:endParaRPr lang="en-US" altLang="ja-JP" dirty="0"/>
          </a:p>
          <a:p>
            <a:pPr lvl="1"/>
            <a:r>
              <a:rPr lang="en-US" altLang="ja-JP" dirty="0"/>
              <a:t>4.3. </a:t>
            </a:r>
            <a:r>
              <a:rPr lang="ja-JP" altLang="en-US" dirty="0"/>
              <a:t>図書館サービスの構築・運用に従事する人に必要な知識とスキルは？</a:t>
            </a:r>
            <a:endParaRPr lang="en-US" altLang="ja-JP" dirty="0"/>
          </a:p>
          <a:p>
            <a:r>
              <a:rPr lang="en-US" altLang="ja-JP" dirty="0"/>
              <a:t>5. </a:t>
            </a:r>
            <a:r>
              <a:rPr lang="ja-JP" altLang="en-US" dirty="0"/>
              <a:t>サービス構築に当たって留意してほしいこと</a:t>
            </a:r>
            <a:endParaRPr lang="en-US" altLang="ja-JP" dirty="0"/>
          </a:p>
          <a:p>
            <a:pPr lvl="1"/>
            <a:r>
              <a:rPr lang="en-US" altLang="ja-JP" dirty="0"/>
              <a:t>5.1. </a:t>
            </a:r>
            <a:r>
              <a:rPr lang="ja-JP" altLang="en-US" dirty="0"/>
              <a:t>効率化、人はより創造的な業務へ</a:t>
            </a:r>
            <a:endParaRPr lang="en-US" altLang="ja-JP" dirty="0"/>
          </a:p>
          <a:p>
            <a:pPr lvl="1"/>
            <a:r>
              <a:rPr lang="en-US" altLang="ja-JP" dirty="0"/>
              <a:t>5.2. </a:t>
            </a:r>
            <a:r>
              <a:rPr lang="ja-JP" altLang="en-US" dirty="0"/>
              <a:t>保守的な組織にありがちな前例主義・横並び主義からの脱却</a:t>
            </a:r>
            <a:endParaRPr lang="en-US" altLang="ja-JP" dirty="0"/>
          </a:p>
          <a:p>
            <a:pPr lvl="1"/>
            <a:r>
              <a:rPr lang="en-US" altLang="ja-JP" dirty="0"/>
              <a:t>5.3. </a:t>
            </a:r>
            <a:r>
              <a:rPr lang="ja-JP" altLang="en-US" dirty="0"/>
              <a:t>与えられた権限には、実施の責任と義務を負っている</a:t>
            </a:r>
            <a:endParaRPr lang="en-US" altLang="ja-JP" dirty="0"/>
          </a:p>
          <a:p>
            <a:pPr lvl="1"/>
            <a:r>
              <a:rPr lang="en-US" altLang="ja-JP" dirty="0"/>
              <a:t>5.4. </a:t>
            </a:r>
            <a:r>
              <a:rPr lang="ja-JP" altLang="en-US" dirty="0"/>
              <a:t>サービス提供者は利用者以上の</a:t>
            </a:r>
            <a:r>
              <a:rPr lang="en-US" altLang="ja-JP" dirty="0"/>
              <a:t>IT</a:t>
            </a:r>
            <a:r>
              <a:rPr lang="ja-JP" altLang="en-US" dirty="0"/>
              <a:t>スキルを持つ</a:t>
            </a:r>
            <a:endParaRPr lang="en-US" altLang="ja-JP" dirty="0"/>
          </a:p>
          <a:p>
            <a:pPr lvl="1"/>
            <a:r>
              <a:rPr lang="en-US" altLang="ja-JP" dirty="0"/>
              <a:t>5.5. One of them</a:t>
            </a:r>
            <a:r>
              <a:rPr lang="ja-JP" altLang="en-US" dirty="0"/>
              <a:t>の組織としての役割を考える。</a:t>
            </a:r>
            <a:r>
              <a:rPr lang="en-US" altLang="ja-JP" dirty="0"/>
              <a:t>Give</a:t>
            </a:r>
            <a:r>
              <a:rPr lang="ja-JP" altLang="en-US" dirty="0"/>
              <a:t>＆</a:t>
            </a:r>
            <a:r>
              <a:rPr lang="en-US" altLang="ja-JP" dirty="0"/>
              <a:t>Take</a:t>
            </a:r>
            <a:r>
              <a:rPr lang="ja-JP" altLang="en-US" dirty="0"/>
              <a:t>の協力関係を想定する</a:t>
            </a:r>
            <a:endParaRPr lang="en-US" altLang="ja-JP" dirty="0"/>
          </a:p>
          <a:p>
            <a:pPr lvl="1"/>
            <a:r>
              <a:rPr lang="en-US" altLang="ja-JP" dirty="0"/>
              <a:t>5.6. </a:t>
            </a:r>
            <a:r>
              <a:rPr lang="ja-JP" altLang="en-US" dirty="0"/>
              <a:t>外部の動き（特に商用サービス）を知る組織外の情報を組織内へ</a:t>
            </a:r>
            <a:endParaRPr lang="en-US" altLang="ja-JP" dirty="0"/>
          </a:p>
          <a:p>
            <a:pPr lvl="1"/>
            <a:r>
              <a:rPr lang="en-US" altLang="ja-JP" dirty="0"/>
              <a:t>5.7. </a:t>
            </a:r>
            <a:r>
              <a:rPr lang="ja-JP" altLang="en-US" dirty="0"/>
              <a:t>今後</a:t>
            </a:r>
            <a:r>
              <a:rPr lang="en-US" altLang="ja-JP" dirty="0"/>
              <a:t>10</a:t>
            </a:r>
            <a:r>
              <a:rPr lang="ja-JP" altLang="en-US" dirty="0"/>
              <a:t>年を見据える</a:t>
            </a:r>
            <a:endParaRPr lang="en-US" altLang="ja-JP" dirty="0"/>
          </a:p>
          <a:p>
            <a:pPr lvl="1"/>
            <a:r>
              <a:rPr lang="en-US" altLang="ja-JP" dirty="0"/>
              <a:t>5.8. </a:t>
            </a:r>
            <a:r>
              <a:rPr lang="ja-JP" altLang="en-US" dirty="0"/>
              <a:t>未来は自分が描き、自分で作る。</a:t>
            </a:r>
          </a:p>
          <a:p>
            <a:endParaRPr kumimoji="1" lang="ja-JP" altLang="en-US" dirty="0"/>
          </a:p>
        </p:txBody>
      </p:sp>
      <p:sp>
        <p:nvSpPr>
          <p:cNvPr id="2" name="テキスト ボックス 1"/>
          <p:cNvSpPr txBox="1"/>
          <p:nvPr/>
        </p:nvSpPr>
        <p:spPr>
          <a:xfrm>
            <a:off x="1403131" y="6356350"/>
            <a:ext cx="10397931"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別紙　◦</a:t>
            </a:r>
            <a:r>
              <a:rPr lang="ja-JP" altLang="en-US" dirty="0">
                <a:latin typeface="Meiryo UI" panose="020B0604030504040204" pitchFamily="50" charset="-128"/>
                <a:ea typeface="Meiryo UI" panose="020B0604030504040204" pitchFamily="50" charset="-128"/>
                <a:cs typeface="Meiryo UI" panose="020B0604030504040204" pitchFamily="50" charset="-128"/>
                <a:hlinkClick r:id="rId2"/>
              </a:rPr>
              <a:t>人工知能</a:t>
            </a:r>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(AI)</a:t>
            </a:r>
            <a:r>
              <a:rPr lang="ja-JP" altLang="en-US" dirty="0">
                <a:latin typeface="Meiryo UI" panose="020B0604030504040204" pitchFamily="50" charset="-128"/>
                <a:ea typeface="Meiryo UI" panose="020B0604030504040204" pitchFamily="50" charset="-128"/>
                <a:cs typeface="Meiryo UI" panose="020B0604030504040204" pitchFamily="50" charset="-128"/>
                <a:hlinkClick r:id="rId2"/>
              </a:rPr>
              <a:t>による知の共有化の進展への期待 </a:t>
            </a:r>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a:t>
            </a:r>
            <a:r>
              <a:rPr lang="ja-JP" altLang="en-US" dirty="0">
                <a:latin typeface="Meiryo UI" panose="020B0604030504040204" pitchFamily="50" charset="-128"/>
                <a:ea typeface="Meiryo UI" panose="020B0604030504040204" pitchFamily="50" charset="-128"/>
                <a:cs typeface="Meiryo UI" panose="020B0604030504040204" pitchFamily="50" charset="-128"/>
                <a:hlinkClick r:id="rId2"/>
              </a:rPr>
              <a:t>要約</a:t>
            </a:r>
            <a:r>
              <a:rPr lang="en-US" altLang="ja-JP" dirty="0">
                <a:latin typeface="Meiryo UI" panose="020B0604030504040204" pitchFamily="50" charset="-128"/>
                <a:ea typeface="Meiryo UI" panose="020B0604030504040204" pitchFamily="50" charset="-128"/>
                <a:cs typeface="Meiryo UI" panose="020B0604030504040204" pitchFamily="50" charset="-128"/>
                <a:hlinkClick r:id="rId2"/>
              </a:rPr>
              <a:t>】 </a:t>
            </a:r>
            <a:r>
              <a:rPr lang="ja-JP" altLang="en-US"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dirty="0" err="1">
                <a:latin typeface="Meiryo UI" panose="020B0604030504040204" pitchFamily="50" charset="-128"/>
                <a:ea typeface="Meiryo UI" panose="020B0604030504040204" pitchFamily="50" charset="-128"/>
                <a:cs typeface="Meiryo UI" panose="020B0604030504040204" pitchFamily="50" charset="-128"/>
              </a:rPr>
              <a:t>Xmind</a:t>
            </a:r>
            <a:r>
              <a:rPr lang="ja-JP" altLang="en-US"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34444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台形 70"/>
          <p:cNvSpPr/>
          <p:nvPr/>
        </p:nvSpPr>
        <p:spPr bwMode="auto">
          <a:xfrm>
            <a:off x="2779260" y="1847173"/>
            <a:ext cx="6633482" cy="2194151"/>
          </a:xfrm>
          <a:prstGeom prst="trapezoid">
            <a:avLst>
              <a:gd name="adj" fmla="val 11476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65306" tIns="0" rIns="65306" bIns="0"/>
          <a:lstStyle/>
          <a:p>
            <a:pPr algn="ctr" defTabSz="913837">
              <a:defRPr/>
            </a:pPr>
            <a:endParaRPr lang="ja-JP" altLang="en-US" sz="1400" dirty="0">
              <a:latin typeface="Meiryo UI" panose="020B0604030504040204" pitchFamily="50" charset="-128"/>
              <a:ea typeface="Meiryo UI" panose="020B0604030504040204" pitchFamily="50" charset="-128"/>
            </a:endParaRPr>
          </a:p>
        </p:txBody>
      </p:sp>
      <p:sp>
        <p:nvSpPr>
          <p:cNvPr id="2051" name="Rectangle 2"/>
          <p:cNvSpPr>
            <a:spLocks noGrp="1" noChangeArrowheads="1"/>
          </p:cNvSpPr>
          <p:nvPr>
            <p:ph type="title"/>
          </p:nvPr>
        </p:nvSpPr>
        <p:spPr>
          <a:xfrm>
            <a:off x="0" y="0"/>
            <a:ext cx="12192000" cy="692696"/>
          </a:xfrm>
        </p:spPr>
        <p:txBody>
          <a:bodyPr>
            <a:normAutofit/>
          </a:bodyPr>
          <a:lstStyle/>
          <a:p>
            <a:r>
              <a:rPr lang="ja-JP" altLang="en-US" sz="4000" dirty="0"/>
              <a:t>知識情報基盤の構築モデル</a:t>
            </a:r>
          </a:p>
        </p:txBody>
      </p:sp>
      <p:sp>
        <p:nvSpPr>
          <p:cNvPr id="2053" name="Rectangle 4"/>
          <p:cNvSpPr>
            <a:spLocks noChangeArrowheads="1"/>
          </p:cNvSpPr>
          <p:nvPr/>
        </p:nvSpPr>
        <p:spPr bwMode="auto">
          <a:xfrm>
            <a:off x="4079779" y="673554"/>
            <a:ext cx="3600400" cy="650930"/>
          </a:xfrm>
          <a:prstGeom prst="ribbon">
            <a:avLst>
              <a:gd name="adj1" fmla="val 16667"/>
              <a:gd name="adj2" fmla="val 66000"/>
            </a:avLst>
          </a:prstGeom>
          <a:ln>
            <a:headEnd/>
            <a:tailEnd/>
          </a:ln>
        </p:spPr>
        <p:style>
          <a:lnRef idx="1">
            <a:schemeClr val="accent5"/>
          </a:lnRef>
          <a:fillRef idx="2">
            <a:schemeClr val="accent5"/>
          </a:fillRef>
          <a:effectRef idx="1">
            <a:schemeClr val="accent5"/>
          </a:effectRef>
          <a:fontRef idx="minor">
            <a:schemeClr val="dk1"/>
          </a:fontRef>
        </p:style>
        <p:txBody>
          <a:bodyPr lIns="91429" tIns="45715" rIns="91429" bIns="45715"/>
          <a:lstStyle/>
          <a:p>
            <a:pPr algn="ctr" defTabSz="913837">
              <a:lnSpc>
                <a:spcPct val="90000"/>
              </a:lnSpc>
              <a:spcBef>
                <a:spcPct val="20000"/>
              </a:spcBef>
            </a:pPr>
            <a:r>
              <a:rPr lang="ja-JP" altLang="en-US" sz="1400" dirty="0">
                <a:solidFill>
                  <a:srgbClr val="C00000"/>
                </a:solidFill>
                <a:latin typeface="Meiryo UI" panose="020B0604030504040204" pitchFamily="50" charset="-128"/>
                <a:ea typeface="Meiryo UI" panose="020B0604030504040204" pitchFamily="50" charset="-128"/>
              </a:rPr>
              <a:t>新たな知識の創造と還流</a:t>
            </a:r>
            <a:endParaRPr lang="en-US" altLang="ja-JP" sz="1400" dirty="0">
              <a:solidFill>
                <a:srgbClr val="C00000"/>
              </a:solidFill>
              <a:latin typeface="Meiryo UI" panose="020B0604030504040204" pitchFamily="50" charset="-128"/>
              <a:ea typeface="Meiryo UI" panose="020B0604030504040204" pitchFamily="50" charset="-128"/>
            </a:endParaRPr>
          </a:p>
          <a:p>
            <a:pPr algn="ctr" defTabSz="913837">
              <a:lnSpc>
                <a:spcPct val="90000"/>
              </a:lnSpc>
              <a:spcBef>
                <a:spcPct val="20000"/>
              </a:spcBef>
            </a:pPr>
            <a:r>
              <a:rPr lang="ja-JP" altLang="en-US" sz="1400" dirty="0">
                <a:solidFill>
                  <a:srgbClr val="C00000"/>
                </a:solidFill>
                <a:latin typeface="Meiryo UI" panose="020B0604030504040204" pitchFamily="50" charset="-128"/>
                <a:ea typeface="Meiryo UI" panose="020B0604030504040204" pitchFamily="50" charset="-128"/>
              </a:rPr>
              <a:t>社会・経済的な価値の創出</a:t>
            </a:r>
          </a:p>
        </p:txBody>
      </p:sp>
      <p:sp>
        <p:nvSpPr>
          <p:cNvPr id="2054" name="Rectangle 71"/>
          <p:cNvSpPr>
            <a:spLocks noChangeArrowheads="1"/>
          </p:cNvSpPr>
          <p:nvPr/>
        </p:nvSpPr>
        <p:spPr bwMode="auto">
          <a:xfrm>
            <a:off x="5228709" y="1390440"/>
            <a:ext cx="1734911" cy="462643"/>
          </a:xfrm>
          <a:prstGeom prst="rect">
            <a:avLst/>
          </a:prstGeom>
          <a:solidFill>
            <a:srgbClr val="FFFF99"/>
          </a:solidFill>
          <a:ln w="9525">
            <a:noFill/>
            <a:miter lim="800000"/>
            <a:headEnd/>
            <a:tailEnd/>
          </a:ln>
        </p:spPr>
        <p:txBody>
          <a:bodyPr lIns="91429" tIns="45715" rIns="91429" bIns="45715" anchor="ctr"/>
          <a:lstStyle/>
          <a:p>
            <a:pPr algn="ctr" defTabSz="913837">
              <a:lnSpc>
                <a:spcPct val="90000"/>
              </a:lnSpc>
              <a:spcBef>
                <a:spcPct val="20000"/>
              </a:spcBef>
            </a:pPr>
            <a:r>
              <a:rPr lang="ja-JP" altLang="en-US" sz="1700" b="1" u="sng" dirty="0">
                <a:solidFill>
                  <a:srgbClr val="FF0000"/>
                </a:solidFill>
                <a:latin typeface="Meiryo UI" panose="020B0604030504040204" pitchFamily="50" charset="-128"/>
                <a:ea typeface="Meiryo UI" panose="020B0604030504040204" pitchFamily="50" charset="-128"/>
              </a:rPr>
              <a:t>知識インフラ</a:t>
            </a:r>
          </a:p>
        </p:txBody>
      </p:sp>
      <p:sp>
        <p:nvSpPr>
          <p:cNvPr id="2055" name="角丸四角形 51"/>
          <p:cNvSpPr>
            <a:spLocks noChangeArrowheads="1"/>
          </p:cNvSpPr>
          <p:nvPr/>
        </p:nvSpPr>
        <p:spPr bwMode="auto">
          <a:xfrm>
            <a:off x="5075465" y="5929320"/>
            <a:ext cx="2602366"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科学・技術</a:t>
            </a:r>
          </a:p>
        </p:txBody>
      </p:sp>
      <p:sp>
        <p:nvSpPr>
          <p:cNvPr id="2056" name="角丸四角形 52"/>
          <p:cNvSpPr>
            <a:spLocks noChangeArrowheads="1"/>
          </p:cNvSpPr>
          <p:nvPr/>
        </p:nvSpPr>
        <p:spPr bwMode="auto">
          <a:xfrm>
            <a:off x="8290157" y="5929320"/>
            <a:ext cx="1275669" cy="459241"/>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人文科学</a:t>
            </a:r>
          </a:p>
        </p:txBody>
      </p:sp>
      <p:sp>
        <p:nvSpPr>
          <p:cNvPr id="2057" name="角丸四角形 53"/>
          <p:cNvSpPr>
            <a:spLocks noChangeArrowheads="1"/>
          </p:cNvSpPr>
          <p:nvPr/>
        </p:nvSpPr>
        <p:spPr bwMode="auto">
          <a:xfrm>
            <a:off x="3391582" y="5878286"/>
            <a:ext cx="1173616" cy="510268"/>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社会科学</a:t>
            </a:r>
          </a:p>
        </p:txBody>
      </p:sp>
      <p:sp>
        <p:nvSpPr>
          <p:cNvPr id="55" name="正方形/長方形 54"/>
          <p:cNvSpPr/>
          <p:nvPr/>
        </p:nvSpPr>
        <p:spPr bwMode="auto">
          <a:xfrm>
            <a:off x="2779264" y="5827260"/>
            <a:ext cx="6837589" cy="663348"/>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65306" tIns="32653" rIns="65306" bIns="32653" anchor="ctr"/>
          <a:lstStyle/>
          <a:p>
            <a:pPr defTabSz="913837">
              <a:defRPr/>
            </a:pPr>
            <a:r>
              <a:rPr lang="ja-JP" altLang="en-US" sz="1000" dirty="0">
                <a:solidFill>
                  <a:srgbClr val="FF9900"/>
                </a:solidFill>
                <a:latin typeface="Meiryo UI" panose="020B0604030504040204" pitchFamily="50" charset="-128"/>
                <a:ea typeface="Meiryo UI" panose="020B0604030504040204" pitchFamily="50" charset="-128"/>
              </a:rPr>
              <a:t>様々な</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r>
              <a:rPr lang="ja-JP" altLang="en-US" sz="1000" dirty="0">
                <a:solidFill>
                  <a:srgbClr val="FF9900"/>
                </a:solidFill>
                <a:latin typeface="Meiryo UI" panose="020B0604030504040204" pitchFamily="50" charset="-128"/>
                <a:ea typeface="Meiryo UI" panose="020B0604030504040204" pitchFamily="50" charset="-128"/>
              </a:rPr>
              <a:t>学術情報</a:t>
            </a:r>
            <a:endParaRPr lang="en-US" altLang="ja-JP" sz="1000" dirty="0">
              <a:solidFill>
                <a:srgbClr val="FF9900"/>
              </a:solidFill>
              <a:latin typeface="Meiryo UI" panose="020B0604030504040204" pitchFamily="50" charset="-128"/>
              <a:ea typeface="Meiryo UI" panose="020B0604030504040204" pitchFamily="50" charset="-128"/>
            </a:endParaRPr>
          </a:p>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bwMode="auto">
          <a:xfrm>
            <a:off x="2677210" y="5061857"/>
            <a:ext cx="6990669" cy="1530804"/>
          </a:xfrm>
          <a:prstGeom prst="rect">
            <a:avLst/>
          </a:prstGeom>
          <a:noFill/>
          <a:ln w="38100" cap="flat" cmpd="sng" algn="ctr">
            <a:solidFill>
              <a:srgbClr val="0070C0"/>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様々な</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000" dirty="0">
                <a:solidFill>
                  <a:schemeClr val="accent1">
                    <a:lumMod val="50000"/>
                  </a:schemeClr>
                </a:solidFill>
                <a:latin typeface="Meiryo UI" panose="020B0604030504040204" pitchFamily="50" charset="-128"/>
                <a:ea typeface="Meiryo UI" panose="020B0604030504040204" pitchFamily="50" charset="-128"/>
              </a:rPr>
              <a:t>　関係機関</a:t>
            </a: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p:txBody>
      </p:sp>
      <p:sp>
        <p:nvSpPr>
          <p:cNvPr id="64" name="円/楕円 63"/>
          <p:cNvSpPr/>
          <p:nvPr/>
        </p:nvSpPr>
        <p:spPr bwMode="auto">
          <a:xfrm rot="10800000" flipV="1">
            <a:off x="4236749" y="5158926"/>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研究者、研究機関</a:t>
            </a:r>
          </a:p>
        </p:txBody>
      </p:sp>
      <p:sp>
        <p:nvSpPr>
          <p:cNvPr id="65" name="円/楕円 64"/>
          <p:cNvSpPr/>
          <p:nvPr/>
        </p:nvSpPr>
        <p:spPr bwMode="auto">
          <a:xfrm rot="10800000" flipV="1">
            <a:off x="5227520" y="5186632"/>
            <a:ext cx="1088571" cy="646339"/>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学会、学術出版社</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66" name="円/楕円 65"/>
          <p:cNvSpPr/>
          <p:nvPr/>
        </p:nvSpPr>
        <p:spPr bwMode="auto">
          <a:xfrm rot="10800000" flipV="1">
            <a:off x="6300108" y="5186632"/>
            <a:ext cx="1243692" cy="58960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各種</a:t>
            </a:r>
            <a:r>
              <a:rPr lang="en-US" altLang="ja-JP" sz="1100" dirty="0">
                <a:solidFill>
                  <a:schemeClr val="bg1"/>
                </a:solidFill>
                <a:latin typeface="Meiryo UI" panose="020B0604030504040204" pitchFamily="50" charset="-128"/>
                <a:ea typeface="Meiryo UI" panose="020B0604030504040204" pitchFamily="50" charset="-128"/>
              </a:rPr>
              <a:t>DB</a:t>
            </a:r>
            <a:r>
              <a:rPr lang="ja-JP" altLang="en-US" sz="1100" dirty="0">
                <a:solidFill>
                  <a:schemeClr val="bg1"/>
                </a:solidFill>
                <a:latin typeface="Meiryo UI" panose="020B0604030504040204" pitchFamily="50" charset="-128"/>
                <a:ea typeface="Meiryo UI" panose="020B0604030504040204" pitchFamily="50" charset="-128"/>
              </a:rPr>
              <a:t>提供機関、アグリゲータ</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2069" name="上矢印 80"/>
          <p:cNvSpPr>
            <a:spLocks noChangeArrowheads="1"/>
          </p:cNvSpPr>
          <p:nvPr/>
        </p:nvSpPr>
        <p:spPr bwMode="auto">
          <a:xfrm>
            <a:off x="5228545" y="1234856"/>
            <a:ext cx="1581830" cy="204107"/>
          </a:xfrm>
          <a:prstGeom prst="upArrow">
            <a:avLst>
              <a:gd name="adj1" fmla="val 5000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endParaRPr lang="ja-JP" altLang="en-US" dirty="0">
              <a:latin typeface="Meiryo UI" panose="020B0604030504040204" pitchFamily="50" charset="-128"/>
              <a:ea typeface="Meiryo UI" panose="020B0604030504040204" pitchFamily="50" charset="-128"/>
            </a:endParaRPr>
          </a:p>
        </p:txBody>
      </p:sp>
      <p:sp>
        <p:nvSpPr>
          <p:cNvPr id="2078" name="上矢印 56"/>
          <p:cNvSpPr>
            <a:spLocks noChangeArrowheads="1"/>
          </p:cNvSpPr>
          <p:nvPr/>
        </p:nvSpPr>
        <p:spPr bwMode="auto">
          <a:xfrm>
            <a:off x="3391585" y="4602624"/>
            <a:ext cx="1377723" cy="459241"/>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r>
              <a:rPr lang="ja-JP" altLang="en-US" sz="1100" dirty="0">
                <a:solidFill>
                  <a:srgbClr val="FF0000"/>
                </a:solidFill>
                <a:latin typeface="Meiryo UI" panose="020B0604030504040204" pitchFamily="50" charset="-128"/>
                <a:ea typeface="Meiryo UI" panose="020B0604030504040204" pitchFamily="50" charset="-128"/>
              </a:rPr>
              <a:t>文献情報</a:t>
            </a:r>
          </a:p>
        </p:txBody>
      </p:sp>
      <p:sp>
        <p:nvSpPr>
          <p:cNvPr id="2079" name="左右矢印 57"/>
          <p:cNvSpPr>
            <a:spLocks noChangeArrowheads="1"/>
          </p:cNvSpPr>
          <p:nvPr/>
        </p:nvSpPr>
        <p:spPr bwMode="auto">
          <a:xfrm>
            <a:off x="6963456" y="1387936"/>
            <a:ext cx="1326696" cy="612321"/>
          </a:xfrm>
          <a:prstGeom prst="leftRightArrow">
            <a:avLst>
              <a:gd name="adj1" fmla="val 49213"/>
              <a:gd name="adj2" fmla="val 4445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0" name="左右矢印 59"/>
          <p:cNvSpPr>
            <a:spLocks noChangeArrowheads="1"/>
          </p:cNvSpPr>
          <p:nvPr/>
        </p:nvSpPr>
        <p:spPr bwMode="auto">
          <a:xfrm>
            <a:off x="3748768" y="1387930"/>
            <a:ext cx="1530804" cy="663349"/>
          </a:xfrm>
          <a:prstGeom prst="leftRightArrow">
            <a:avLst>
              <a:gd name="adj1" fmla="val 49213"/>
              <a:gd name="adj2" fmla="val 44455"/>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nchor="ctr"/>
          <a:lstStyle/>
          <a:p>
            <a:pPr algn="ctr" defTabSz="913837"/>
            <a:r>
              <a:rPr lang="ja-JP" altLang="en-US" sz="1400" dirty="0">
                <a:latin typeface="Meiryo UI" panose="020B0604030504040204" pitchFamily="50" charset="-128"/>
                <a:ea typeface="Meiryo UI" panose="020B0604030504040204" pitchFamily="50" charset="-128"/>
              </a:rPr>
              <a:t>アクセス</a:t>
            </a:r>
          </a:p>
        </p:txBody>
      </p:sp>
      <p:sp>
        <p:nvSpPr>
          <p:cNvPr id="2084" name="Oval 61"/>
          <p:cNvSpPr>
            <a:spLocks noChangeArrowheads="1"/>
          </p:cNvSpPr>
          <p:nvPr/>
        </p:nvSpPr>
        <p:spPr bwMode="auto">
          <a:xfrm>
            <a:off x="5061789" y="1729518"/>
            <a:ext cx="1990044" cy="510268"/>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r>
              <a:rPr lang="ja-JP" altLang="en-US" sz="1300" dirty="0">
                <a:latin typeface="Meiryo UI" panose="020B0604030504040204" pitchFamily="50" charset="-128"/>
                <a:ea typeface="Meiryo UI" panose="020B0604030504040204" pitchFamily="50" charset="-128"/>
              </a:rPr>
              <a:t>ナビゲーション</a:t>
            </a:r>
            <a:endParaRPr lang="en-US" altLang="ja-JP" sz="1300" dirty="0">
              <a:latin typeface="Meiryo UI" panose="020B0604030504040204" pitchFamily="50" charset="-128"/>
              <a:ea typeface="Meiryo UI" panose="020B0604030504040204" pitchFamily="50" charset="-128"/>
            </a:endParaRPr>
          </a:p>
          <a:p>
            <a:pPr algn="ctr" defTabSz="913837"/>
            <a:r>
              <a:rPr lang="ja-JP" altLang="en-US" sz="1300" dirty="0">
                <a:latin typeface="Meiryo UI" panose="020B0604030504040204" pitchFamily="50" charset="-128"/>
                <a:ea typeface="Meiryo UI" panose="020B0604030504040204" pitchFamily="50" charset="-128"/>
              </a:rPr>
              <a:t>（ポータル）</a:t>
            </a:r>
          </a:p>
        </p:txBody>
      </p:sp>
      <p:sp>
        <p:nvSpPr>
          <p:cNvPr id="2090" name="左右矢印 59"/>
          <p:cNvSpPr>
            <a:spLocks noChangeArrowheads="1"/>
          </p:cNvSpPr>
          <p:nvPr/>
        </p:nvSpPr>
        <p:spPr bwMode="auto">
          <a:xfrm>
            <a:off x="4565197"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2091" name="左右矢印 59"/>
          <p:cNvSpPr>
            <a:spLocks noChangeArrowheads="1"/>
          </p:cNvSpPr>
          <p:nvPr/>
        </p:nvSpPr>
        <p:spPr bwMode="auto">
          <a:xfrm>
            <a:off x="7728860" y="6031367"/>
            <a:ext cx="503464" cy="312964"/>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3837"/>
            <a:endParaRPr lang="ja-JP" altLang="en-US" sz="1400" dirty="0">
              <a:latin typeface="Meiryo UI" panose="020B0604030504040204" pitchFamily="50" charset="-128"/>
              <a:ea typeface="Meiryo UI" panose="020B0604030504040204" pitchFamily="50" charset="-128"/>
            </a:endParaRPr>
          </a:p>
        </p:txBody>
      </p:sp>
      <p:sp>
        <p:nvSpPr>
          <p:cNvPr id="111" name="U ターン矢印 110"/>
          <p:cNvSpPr/>
          <p:nvPr/>
        </p:nvSpPr>
        <p:spPr bwMode="auto">
          <a:xfrm rot="5400000">
            <a:off x="7728294" y="3429567"/>
            <a:ext cx="4370161" cy="899206"/>
          </a:xfrm>
          <a:prstGeom prst="uturnArrow">
            <a:avLst>
              <a:gd name="adj1" fmla="val 22710"/>
              <a:gd name="adj2" fmla="val 19401"/>
              <a:gd name="adj3" fmla="val 17401"/>
              <a:gd name="adj4" fmla="val 0"/>
              <a:gd name="adj5" fmla="val 75364"/>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112" name="U ターン矢印 111"/>
          <p:cNvSpPr/>
          <p:nvPr/>
        </p:nvSpPr>
        <p:spPr bwMode="auto">
          <a:xfrm rot="5400000" flipV="1">
            <a:off x="7371" y="3649550"/>
            <a:ext cx="4574268" cy="765402"/>
          </a:xfrm>
          <a:prstGeom prst="uturnArrow">
            <a:avLst>
              <a:gd name="adj1" fmla="val 22710"/>
              <a:gd name="adj2" fmla="val 19401"/>
              <a:gd name="adj3" fmla="val 17401"/>
              <a:gd name="adj4" fmla="val 0"/>
              <a:gd name="adj5" fmla="val 100000"/>
            </a:avLst>
          </a:prstGeom>
          <a:solidFill>
            <a:schemeClr val="accent1"/>
          </a:solidFill>
          <a:ln w="9525" cap="flat" cmpd="sng" algn="ctr">
            <a:solidFill>
              <a:schemeClr val="tx1"/>
            </a:solidFill>
            <a:prstDash val="solid"/>
            <a:round/>
            <a:headEnd type="none" w="med" len="med"/>
            <a:tailEnd type="none" w="med" len="med"/>
          </a:ln>
          <a:effectLst/>
        </p:spPr>
        <p:txBody>
          <a:bodyPr lIns="65306" tIns="32653" rIns="65306" bIns="32653"/>
          <a:lstStyle/>
          <a:p>
            <a:pPr defTabSz="913837">
              <a:defRPr/>
            </a:pPr>
            <a:endParaRPr lang="ja-JP" altLang="en-US" dirty="0">
              <a:latin typeface="Meiryo UI" panose="020B0604030504040204" pitchFamily="50" charset="-128"/>
              <a:ea typeface="Meiryo UI" panose="020B0604030504040204" pitchFamily="50" charset="-128"/>
            </a:endParaRPr>
          </a:p>
        </p:txBody>
      </p:sp>
      <p:sp>
        <p:nvSpPr>
          <p:cNvPr id="2094" name="角丸四角形吹き出し 113"/>
          <p:cNvSpPr>
            <a:spLocks noChangeArrowheads="1"/>
          </p:cNvSpPr>
          <p:nvPr/>
        </p:nvSpPr>
        <p:spPr bwMode="auto">
          <a:xfrm>
            <a:off x="9310690" y="1030742"/>
            <a:ext cx="1173616" cy="510268"/>
          </a:xfrm>
          <a:prstGeom prst="wedgeRoundRectCallout">
            <a:avLst>
              <a:gd name="adj1" fmla="val 17606"/>
              <a:gd name="adj2" fmla="val 76074"/>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defTabSz="913837"/>
            <a:r>
              <a:rPr lang="ja-JP" altLang="en-US" sz="1300" dirty="0">
                <a:latin typeface="Meiryo UI" panose="020B0604030504040204" pitchFamily="50" charset="-128"/>
                <a:ea typeface="Meiryo UI" panose="020B0604030504040204" pitchFamily="50" charset="-128"/>
              </a:rPr>
              <a:t>研究者と国民の相互作用</a:t>
            </a:r>
          </a:p>
          <a:p>
            <a:pPr defTabSz="913837"/>
            <a:endParaRPr lang="ja-JP" altLang="en-US" dirty="0">
              <a:latin typeface="Meiryo UI" panose="020B0604030504040204" pitchFamily="50" charset="-128"/>
              <a:ea typeface="Meiryo UI" panose="020B0604030504040204" pitchFamily="50" charset="-128"/>
            </a:endParaRPr>
          </a:p>
        </p:txBody>
      </p:sp>
      <p:sp>
        <p:nvSpPr>
          <p:cNvPr id="54" name="フッター プレースホルダ 53"/>
          <p:cNvSpPr>
            <a:spLocks noGrp="1"/>
          </p:cNvSpPr>
          <p:nvPr>
            <p:ph type="ftr" sz="quarter" idx="11"/>
          </p:nvPr>
        </p:nvSpPr>
        <p:spPr/>
        <p:txBody>
          <a:bodyPr/>
          <a:lstStyle/>
          <a:p>
            <a:endParaRPr kumimoji="0" lang="en-US" dirty="0"/>
          </a:p>
        </p:txBody>
      </p:sp>
      <p:sp>
        <p:nvSpPr>
          <p:cNvPr id="56" name="スライド番号プレースホルダ 55"/>
          <p:cNvSpPr>
            <a:spLocks noGrp="1"/>
          </p:cNvSpPr>
          <p:nvPr>
            <p:ph type="sldNum" sz="quarter" idx="12"/>
          </p:nvPr>
        </p:nvSpPr>
        <p:spPr/>
        <p:txBody>
          <a:bodyPr/>
          <a:lstStyle/>
          <a:p>
            <a:fld id="{042AED99-7FB4-404E-8A97-64753DCE42EC}" type="slidenum">
              <a:rPr kumimoji="0" lang="en-US" smtClean="0"/>
              <a:pPr/>
              <a:t>37</a:t>
            </a:fld>
            <a:endParaRPr kumimoji="0" lang="en-US"/>
          </a:p>
        </p:txBody>
      </p:sp>
      <p:sp>
        <p:nvSpPr>
          <p:cNvPr id="52" name="角丸四角形吹き出し 113"/>
          <p:cNvSpPr>
            <a:spLocks noChangeArrowheads="1"/>
          </p:cNvSpPr>
          <p:nvPr/>
        </p:nvSpPr>
        <p:spPr bwMode="auto">
          <a:xfrm>
            <a:off x="1703512" y="3212976"/>
            <a:ext cx="1728192" cy="576064"/>
          </a:xfrm>
          <a:prstGeom prst="wedgeRoundRectCallout">
            <a:avLst>
              <a:gd name="adj1" fmla="val 101912"/>
              <a:gd name="adj2" fmla="val -78016"/>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国全体で、記録を後世に</a:t>
            </a:r>
          </a:p>
        </p:txBody>
      </p:sp>
      <p:sp>
        <p:nvSpPr>
          <p:cNvPr id="53" name="角丸四角形吹き出し 113"/>
          <p:cNvSpPr>
            <a:spLocks noChangeArrowheads="1"/>
          </p:cNvSpPr>
          <p:nvPr/>
        </p:nvSpPr>
        <p:spPr bwMode="auto">
          <a:xfrm>
            <a:off x="1703512" y="4005064"/>
            <a:ext cx="1152128" cy="360040"/>
          </a:xfrm>
          <a:prstGeom prst="wedgeRoundRectCallout">
            <a:avLst>
              <a:gd name="adj1" fmla="val 46482"/>
              <a:gd name="adj2" fmla="val 107424"/>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情報の集約</a:t>
            </a:r>
          </a:p>
        </p:txBody>
      </p:sp>
      <p:sp>
        <p:nvSpPr>
          <p:cNvPr id="58" name="角丸四角形吹き出し 113"/>
          <p:cNvSpPr>
            <a:spLocks noChangeArrowheads="1"/>
          </p:cNvSpPr>
          <p:nvPr/>
        </p:nvSpPr>
        <p:spPr bwMode="auto">
          <a:xfrm>
            <a:off x="1703512" y="4869160"/>
            <a:ext cx="1152128" cy="360040"/>
          </a:xfrm>
          <a:prstGeom prst="wedgeRoundRectCallout">
            <a:avLst>
              <a:gd name="adj1" fmla="val 77977"/>
              <a:gd name="adj2" fmla="val 87267"/>
              <a:gd name="adj3" fmla="val 16667"/>
            </a:avLst>
          </a:prstGeom>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latin typeface="Meiryo UI" panose="020B0604030504040204" pitchFamily="50" charset="-128"/>
                <a:ea typeface="Meiryo UI" panose="020B0604030504040204" pitchFamily="50" charset="-128"/>
              </a:rPr>
              <a:t>個別に保有</a:t>
            </a:r>
          </a:p>
        </p:txBody>
      </p:sp>
      <p:sp>
        <p:nvSpPr>
          <p:cNvPr id="60" name="台形 59"/>
          <p:cNvSpPr/>
          <p:nvPr/>
        </p:nvSpPr>
        <p:spPr bwMode="auto">
          <a:xfrm>
            <a:off x="3033714" y="3679082"/>
            <a:ext cx="6226175" cy="407987"/>
          </a:xfrm>
          <a:prstGeom prst="trapezoid">
            <a:avLst>
              <a:gd name="adj" fmla="val 109778"/>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資料・記録の</a:t>
            </a:r>
            <a:r>
              <a:rPr lang="ja-JP" altLang="en-US" sz="1400" b="1" dirty="0">
                <a:solidFill>
                  <a:srgbClr val="FF0000"/>
                </a:solidFill>
                <a:latin typeface="Meiryo UI" panose="020B0604030504040204" pitchFamily="50" charset="-128"/>
                <a:ea typeface="Meiryo UI" panose="020B0604030504040204" pitchFamily="50" charset="-128"/>
              </a:rPr>
              <a:t>分担収集</a:t>
            </a:r>
            <a:r>
              <a:rPr lang="ja-JP" altLang="en-US" sz="1400" dirty="0">
                <a:latin typeface="Meiryo UI" panose="020B0604030504040204" pitchFamily="50" charset="-128"/>
                <a:ea typeface="Meiryo UI" panose="020B0604030504040204" pitchFamily="50" charset="-128"/>
              </a:rPr>
              <a:t>、資料デジタル化</a:t>
            </a:r>
          </a:p>
        </p:txBody>
      </p:sp>
      <p:sp>
        <p:nvSpPr>
          <p:cNvPr id="61" name="台形 60"/>
          <p:cNvSpPr/>
          <p:nvPr/>
        </p:nvSpPr>
        <p:spPr bwMode="auto">
          <a:xfrm>
            <a:off x="3544889" y="3321894"/>
            <a:ext cx="5153025" cy="341313"/>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組織化（メタデータ付与、タグ付け）</a:t>
            </a:r>
          </a:p>
        </p:txBody>
      </p:sp>
      <p:sp>
        <p:nvSpPr>
          <p:cNvPr id="68" name="上矢印 56"/>
          <p:cNvSpPr>
            <a:spLocks noChangeArrowheads="1"/>
          </p:cNvSpPr>
          <p:nvPr/>
        </p:nvSpPr>
        <p:spPr bwMode="auto">
          <a:xfrm>
            <a:off x="4007769" y="3284985"/>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4" name="上矢印 56"/>
          <p:cNvSpPr>
            <a:spLocks noChangeArrowheads="1"/>
          </p:cNvSpPr>
          <p:nvPr/>
        </p:nvSpPr>
        <p:spPr bwMode="auto">
          <a:xfrm>
            <a:off x="6911976" y="2505918"/>
            <a:ext cx="460375" cy="458788"/>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5" name="上矢印 56"/>
          <p:cNvSpPr>
            <a:spLocks noChangeArrowheads="1"/>
          </p:cNvSpPr>
          <p:nvPr/>
        </p:nvSpPr>
        <p:spPr bwMode="auto">
          <a:xfrm>
            <a:off x="4655841" y="2492897"/>
            <a:ext cx="460375" cy="458787"/>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76" name="台形 75"/>
          <p:cNvSpPr/>
          <p:nvPr/>
        </p:nvSpPr>
        <p:spPr bwMode="auto">
          <a:xfrm>
            <a:off x="4943872" y="2132856"/>
            <a:ext cx="2160240" cy="288032"/>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一元的アクセス</a:t>
            </a:r>
          </a:p>
        </p:txBody>
      </p:sp>
      <p:sp>
        <p:nvSpPr>
          <p:cNvPr id="77" name="台形 76"/>
          <p:cNvSpPr/>
          <p:nvPr/>
        </p:nvSpPr>
        <p:spPr bwMode="auto">
          <a:xfrm>
            <a:off x="3952875" y="2853582"/>
            <a:ext cx="4235450" cy="433387"/>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長期保存（</a:t>
            </a:r>
            <a:r>
              <a:rPr lang="ja-JP" altLang="en-US" sz="1400" b="1" dirty="0">
                <a:solidFill>
                  <a:srgbClr val="FF0000"/>
                </a:solidFill>
                <a:latin typeface="Meiryo UI" panose="020B0604030504040204" pitchFamily="50" charset="-128"/>
                <a:ea typeface="Meiryo UI" panose="020B0604030504040204" pitchFamily="50" charset="-128"/>
              </a:rPr>
              <a:t>分散保存</a:t>
            </a:r>
            <a:r>
              <a:rPr lang="ja-JP" altLang="en-US" sz="1400" dirty="0">
                <a:latin typeface="Meiryo UI" panose="020B0604030504040204" pitchFamily="50" charset="-128"/>
                <a:ea typeface="Meiryo UI" panose="020B0604030504040204" pitchFamily="50" charset="-128"/>
              </a:rPr>
              <a:t>・デザスタリカバリ）</a:t>
            </a:r>
          </a:p>
        </p:txBody>
      </p:sp>
      <p:sp>
        <p:nvSpPr>
          <p:cNvPr id="78" name="台形 77"/>
          <p:cNvSpPr/>
          <p:nvPr/>
        </p:nvSpPr>
        <p:spPr bwMode="auto">
          <a:xfrm>
            <a:off x="4511824" y="2420889"/>
            <a:ext cx="3024336" cy="360040"/>
          </a:xfrm>
          <a:prstGeom prst="trapezoid">
            <a:avLst>
              <a:gd name="adj" fmla="val 114765"/>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65306" tIns="32653" rIns="65306" bIns="32653" anchor="ctr"/>
          <a:lstStyle/>
          <a:p>
            <a:pPr algn="ctr" defTabSz="913837">
              <a:defRPr/>
            </a:pPr>
            <a:r>
              <a:rPr lang="ja-JP" altLang="en-US" sz="1400" dirty="0">
                <a:latin typeface="Meiryo UI" panose="020B0604030504040204" pitchFamily="50" charset="-128"/>
                <a:ea typeface="Meiryo UI" panose="020B0604030504040204" pitchFamily="50" charset="-128"/>
              </a:rPr>
              <a:t>内容解析、知識抽出</a:t>
            </a:r>
          </a:p>
        </p:txBody>
      </p:sp>
      <p:sp>
        <p:nvSpPr>
          <p:cNvPr id="79" name="上矢印 56"/>
          <p:cNvSpPr>
            <a:spLocks noChangeArrowheads="1"/>
          </p:cNvSpPr>
          <p:nvPr/>
        </p:nvSpPr>
        <p:spPr bwMode="auto">
          <a:xfrm>
            <a:off x="7536161" y="3140969"/>
            <a:ext cx="458787" cy="460375"/>
          </a:xfrm>
          <a:prstGeom prst="upArrow">
            <a:avLst>
              <a:gd name="adj1" fmla="val 46630"/>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endParaRPr lang="ja-JP" altLang="en-US" sz="1100" dirty="0">
              <a:solidFill>
                <a:srgbClr val="FF0000"/>
              </a:solidFill>
              <a:latin typeface="Meiryo UI" panose="020B0604030504040204" pitchFamily="50" charset="-128"/>
              <a:ea typeface="Meiryo UI" panose="020B0604030504040204" pitchFamily="50" charset="-128"/>
            </a:endParaRPr>
          </a:p>
        </p:txBody>
      </p:sp>
      <p:sp>
        <p:nvSpPr>
          <p:cNvPr id="80" name="円/楕円 79"/>
          <p:cNvSpPr/>
          <p:nvPr/>
        </p:nvSpPr>
        <p:spPr bwMode="auto">
          <a:xfrm rot="10800000" flipV="1">
            <a:off x="3245524" y="5139465"/>
            <a:ext cx="1089025" cy="6477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立法機関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行政機関</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司法機関</a:t>
            </a:r>
          </a:p>
        </p:txBody>
      </p:sp>
      <p:sp>
        <p:nvSpPr>
          <p:cNvPr id="81" name="円/楕円 80"/>
          <p:cNvSpPr/>
          <p:nvPr/>
        </p:nvSpPr>
        <p:spPr bwMode="auto">
          <a:xfrm rot="10800000" flipV="1">
            <a:off x="7487664" y="5146903"/>
            <a:ext cx="1152128" cy="59531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各自治体</a:t>
            </a:r>
            <a:endParaRPr lang="en-US" altLang="ja-JP" sz="11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公共図書館</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2" name="円/楕円 81"/>
          <p:cNvSpPr/>
          <p:nvPr/>
        </p:nvSpPr>
        <p:spPr bwMode="auto">
          <a:xfrm rot="10800000" flipV="1">
            <a:off x="8640671" y="5173320"/>
            <a:ext cx="765404" cy="553587"/>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個人</a:t>
            </a:r>
            <a:endParaRPr lang="en-US" altLang="ja-JP" sz="1100" dirty="0">
              <a:solidFill>
                <a:schemeClr val="bg1"/>
              </a:solidFill>
              <a:latin typeface="Meiryo UI" panose="020B0604030504040204" pitchFamily="50" charset="-128"/>
              <a:ea typeface="Meiryo UI" panose="020B0604030504040204" pitchFamily="50" charset="-128"/>
            </a:endParaRPr>
          </a:p>
        </p:txBody>
      </p:sp>
      <p:sp>
        <p:nvSpPr>
          <p:cNvPr id="89" name="正方形/長方形 88"/>
          <p:cNvSpPr/>
          <p:nvPr/>
        </p:nvSpPr>
        <p:spPr bwMode="auto">
          <a:xfrm>
            <a:off x="2711625" y="2492896"/>
            <a:ext cx="6840759" cy="2249811"/>
          </a:xfrm>
          <a:prstGeom prst="rect">
            <a:avLst/>
          </a:prstGeom>
          <a:noFill/>
          <a:ln w="57150" cap="flat" cmpd="sng" algn="ctr">
            <a:solidFill>
              <a:srgbClr val="72AF2F"/>
            </a:solidFill>
            <a:prstDash val="sysDot"/>
            <a:round/>
            <a:headEnd type="none" w="med" len="med"/>
            <a:tailEnd type="none" w="med" len="med"/>
          </a:ln>
          <a:effectLst/>
        </p:spPr>
        <p:txBody>
          <a:bodyPr lIns="65306" tIns="32653" rIns="65306" bIns="32653"/>
          <a:lstStyle/>
          <a:p>
            <a:pPr defTabSz="913837">
              <a:defRPr/>
            </a:pPr>
            <a:endParaRPr lang="en-US" altLang="ja-JP" sz="1000" dirty="0">
              <a:solidFill>
                <a:schemeClr val="accent1">
                  <a:lumMod val="50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分担・連携・</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a:p>
            <a:pPr defTabSz="913837">
              <a:defRPr/>
            </a:pPr>
            <a:r>
              <a:rPr lang="ja-JP" altLang="en-US" sz="1100" dirty="0">
                <a:solidFill>
                  <a:schemeClr val="accent1">
                    <a:lumMod val="25000"/>
                  </a:schemeClr>
                </a:solidFill>
                <a:latin typeface="Meiryo UI" panose="020B0604030504040204" pitchFamily="50" charset="-128"/>
                <a:ea typeface="Meiryo UI" panose="020B0604030504040204" pitchFamily="50" charset="-128"/>
              </a:rPr>
              <a:t>協力機関</a:t>
            </a:r>
            <a:endParaRPr lang="en-US" altLang="ja-JP" sz="1100" dirty="0">
              <a:solidFill>
                <a:schemeClr val="accent1">
                  <a:lumMod val="25000"/>
                </a:schemeClr>
              </a:solidFill>
              <a:latin typeface="Meiryo UI" panose="020B0604030504040204" pitchFamily="50" charset="-128"/>
              <a:ea typeface="Meiryo UI" panose="020B0604030504040204" pitchFamily="50" charset="-128"/>
            </a:endParaRPr>
          </a:p>
        </p:txBody>
      </p:sp>
      <p:sp>
        <p:nvSpPr>
          <p:cNvPr id="90" name="円/楕円 89"/>
          <p:cNvSpPr/>
          <p:nvPr/>
        </p:nvSpPr>
        <p:spPr bwMode="auto">
          <a:xfrm rot="10800000" flipV="1">
            <a:off x="2667673" y="61892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文献情報ポータル</a:t>
            </a:r>
          </a:p>
        </p:txBody>
      </p:sp>
      <p:sp>
        <p:nvSpPr>
          <p:cNvPr id="91" name="円/楕円 90"/>
          <p:cNvSpPr/>
          <p:nvPr/>
        </p:nvSpPr>
        <p:spPr bwMode="auto">
          <a:xfrm rot="10800000" flipV="1">
            <a:off x="2711625" y="1556792"/>
            <a:ext cx="1020763"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ウェブアーカイブポータル</a:t>
            </a:r>
          </a:p>
        </p:txBody>
      </p:sp>
      <p:sp>
        <p:nvSpPr>
          <p:cNvPr id="92" name="円/楕円 91"/>
          <p:cNvSpPr/>
          <p:nvPr/>
        </p:nvSpPr>
        <p:spPr bwMode="auto">
          <a:xfrm rot="10800000" flipV="1">
            <a:off x="2711625" y="1988841"/>
            <a:ext cx="10207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科学技術ポータル</a:t>
            </a:r>
          </a:p>
        </p:txBody>
      </p:sp>
      <p:sp>
        <p:nvSpPr>
          <p:cNvPr id="95" name="円/楕円 72"/>
          <p:cNvSpPr>
            <a:spLocks noChangeArrowheads="1"/>
          </p:cNvSpPr>
          <p:nvPr/>
        </p:nvSpPr>
        <p:spPr bwMode="auto">
          <a:xfrm rot="10800000" flipV="1">
            <a:off x="2999657" y="4221088"/>
            <a:ext cx="917575"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100" dirty="0">
                <a:latin typeface="Meiryo UI" panose="020B0604030504040204" pitchFamily="50" charset="-128"/>
                <a:ea typeface="Meiryo UI" panose="020B0604030504040204" pitchFamily="50" charset="-128"/>
              </a:rPr>
              <a:t>ＮＤＬ</a:t>
            </a:r>
            <a:endParaRPr lang="en-US" altLang="ja-JP" sz="1100" dirty="0">
              <a:latin typeface="Meiryo UI" panose="020B0604030504040204" pitchFamily="50" charset="-128"/>
              <a:ea typeface="Meiryo UI" panose="020B0604030504040204" pitchFamily="50" charset="-128"/>
            </a:endParaRPr>
          </a:p>
        </p:txBody>
      </p:sp>
      <p:sp>
        <p:nvSpPr>
          <p:cNvPr id="96" name="円/楕円 73"/>
          <p:cNvSpPr>
            <a:spLocks noChangeArrowheads="1"/>
          </p:cNvSpPr>
          <p:nvPr/>
        </p:nvSpPr>
        <p:spPr bwMode="auto">
          <a:xfrm rot="10800000" flipV="1">
            <a:off x="5663954" y="4169049"/>
            <a:ext cx="917575"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学術機関</a:t>
            </a:r>
            <a:endParaRPr lang="en-US" altLang="ja-JP" sz="1000" dirty="0">
              <a:latin typeface="Meiryo UI" panose="020B0604030504040204" pitchFamily="50" charset="-128"/>
              <a:ea typeface="Meiryo UI" panose="020B0604030504040204" pitchFamily="50" charset="-128"/>
            </a:endParaRPr>
          </a:p>
          <a:p>
            <a:pPr algn="ctr" defTabSz="913837">
              <a:defRPr/>
            </a:pPr>
            <a:r>
              <a:rPr lang="ja-JP" altLang="en-US" sz="1000" dirty="0">
                <a:latin typeface="Meiryo UI" panose="020B0604030504040204" pitchFamily="50" charset="-128"/>
                <a:ea typeface="Meiryo UI" panose="020B0604030504040204" pitchFamily="50" charset="-128"/>
              </a:rPr>
              <a:t>学会</a:t>
            </a:r>
          </a:p>
        </p:txBody>
      </p:sp>
      <p:sp>
        <p:nvSpPr>
          <p:cNvPr id="97" name="円/楕円 74"/>
          <p:cNvSpPr>
            <a:spLocks noChangeArrowheads="1"/>
          </p:cNvSpPr>
          <p:nvPr/>
        </p:nvSpPr>
        <p:spPr bwMode="auto">
          <a:xfrm rot="10800000" flipV="1">
            <a:off x="7032105" y="4149081"/>
            <a:ext cx="919163"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en-US" altLang="ja-JP" sz="900" dirty="0">
                <a:latin typeface="Meiryo UI" panose="020B0604030504040204" pitchFamily="50" charset="-128"/>
                <a:ea typeface="Meiryo UI" panose="020B0604030504040204" pitchFamily="50" charset="-128"/>
              </a:rPr>
              <a:t>MLA</a:t>
            </a:r>
          </a:p>
          <a:p>
            <a:pPr algn="ctr" defTabSz="913837">
              <a:defRPr/>
            </a:pPr>
            <a:r>
              <a:rPr lang="ja-JP" altLang="en-US" sz="900" dirty="0">
                <a:latin typeface="Meiryo UI" panose="020B0604030504040204" pitchFamily="50" charset="-128"/>
                <a:ea typeface="Meiryo UI" panose="020B0604030504040204" pitchFamily="50" charset="-128"/>
              </a:rPr>
              <a:t>連携機関</a:t>
            </a:r>
          </a:p>
        </p:txBody>
      </p:sp>
      <p:sp>
        <p:nvSpPr>
          <p:cNvPr id="98" name="円/楕円 75"/>
          <p:cNvSpPr>
            <a:spLocks noChangeArrowheads="1"/>
          </p:cNvSpPr>
          <p:nvPr/>
        </p:nvSpPr>
        <p:spPr bwMode="auto">
          <a:xfrm rot="10800000" flipV="1">
            <a:off x="8400256" y="4149081"/>
            <a:ext cx="991170" cy="45878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900" dirty="0">
                <a:latin typeface="Meiryo UI" panose="020B0604030504040204" pitchFamily="50" charset="-128"/>
                <a:ea typeface="Meiryo UI" panose="020B0604030504040204" pitchFamily="50" charset="-128"/>
              </a:rPr>
              <a:t>災害情報集約機関</a:t>
            </a:r>
          </a:p>
        </p:txBody>
      </p:sp>
      <p:sp>
        <p:nvSpPr>
          <p:cNvPr id="99" name="左右矢印 59"/>
          <p:cNvSpPr>
            <a:spLocks noChangeArrowheads="1"/>
          </p:cNvSpPr>
          <p:nvPr/>
        </p:nvSpPr>
        <p:spPr bwMode="auto">
          <a:xfrm>
            <a:off x="5231904"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0" name="左右矢印 59"/>
          <p:cNvSpPr>
            <a:spLocks noChangeArrowheads="1"/>
          </p:cNvSpPr>
          <p:nvPr/>
        </p:nvSpPr>
        <p:spPr bwMode="auto">
          <a:xfrm>
            <a:off x="6600056" y="4293096"/>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1" name="左右矢印 59"/>
          <p:cNvSpPr>
            <a:spLocks noChangeArrowheads="1"/>
          </p:cNvSpPr>
          <p:nvPr/>
        </p:nvSpPr>
        <p:spPr bwMode="auto">
          <a:xfrm>
            <a:off x="3935761" y="4293096"/>
            <a:ext cx="357187"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2" name="円/楕円 72"/>
          <p:cNvSpPr>
            <a:spLocks noChangeArrowheads="1"/>
          </p:cNvSpPr>
          <p:nvPr/>
        </p:nvSpPr>
        <p:spPr bwMode="auto">
          <a:xfrm rot="10800000" flipV="1">
            <a:off x="4295801" y="4221088"/>
            <a:ext cx="919163" cy="458788"/>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lIns="65306" tIns="32653" rIns="65306" bIns="32653" anchor="ctr"/>
          <a:lstStyle/>
          <a:p>
            <a:pPr algn="ctr" defTabSz="913837">
              <a:defRPr/>
            </a:pPr>
            <a:r>
              <a:rPr lang="ja-JP" altLang="en-US" sz="1000" dirty="0">
                <a:latin typeface="Meiryo UI" panose="020B0604030504040204" pitchFamily="50" charset="-128"/>
                <a:ea typeface="Meiryo UI" panose="020B0604030504040204" pitchFamily="50" charset="-128"/>
              </a:rPr>
              <a:t>文化庁</a:t>
            </a:r>
          </a:p>
        </p:txBody>
      </p:sp>
      <p:sp>
        <p:nvSpPr>
          <p:cNvPr id="103" name="左右矢印 59"/>
          <p:cNvSpPr>
            <a:spLocks noChangeArrowheads="1"/>
          </p:cNvSpPr>
          <p:nvPr/>
        </p:nvSpPr>
        <p:spPr bwMode="auto">
          <a:xfrm>
            <a:off x="7968208" y="4247182"/>
            <a:ext cx="357188" cy="261938"/>
          </a:xfrm>
          <a:prstGeom prst="leftRightArrow">
            <a:avLst>
              <a:gd name="adj1" fmla="val 49213"/>
              <a:gd name="adj2" fmla="val 44463"/>
            </a:avLst>
          </a:prstGeom>
          <a:solidFill>
            <a:schemeClr val="accent1"/>
          </a:solidFill>
          <a:ln w="9525" algn="ctr">
            <a:solidFill>
              <a:schemeClr val="tx1"/>
            </a:solidFill>
            <a:round/>
            <a:headEnd/>
            <a:tailEnd/>
          </a:ln>
        </p:spPr>
        <p:txBody>
          <a:bodyPr lIns="65306" tIns="32653" rIns="65306" bIns="32653" anchor="ctr"/>
          <a:lstStyle/>
          <a:p>
            <a:pPr algn="ctr" defTabSz="912813"/>
            <a:endParaRPr lang="ja-JP" altLang="en-US" sz="1400">
              <a:latin typeface="Meiryo UI" panose="020B0604030504040204" pitchFamily="50" charset="-128"/>
              <a:ea typeface="Meiryo UI" panose="020B0604030504040204" pitchFamily="50" charset="-128"/>
            </a:endParaRPr>
          </a:p>
        </p:txBody>
      </p:sp>
      <p:sp>
        <p:nvSpPr>
          <p:cNvPr id="104" name="上矢印 53"/>
          <p:cNvSpPr>
            <a:spLocks noChangeArrowheads="1"/>
          </p:cNvSpPr>
          <p:nvPr/>
        </p:nvSpPr>
        <p:spPr bwMode="auto">
          <a:xfrm>
            <a:off x="6009853" y="4582740"/>
            <a:ext cx="1192588" cy="504056"/>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ファクト</a:t>
            </a:r>
            <a:endParaRPr lang="en-US" altLang="ja-JP" sz="900" dirty="0">
              <a:solidFill>
                <a:srgbClr val="FF0000"/>
              </a:solidFill>
              <a:latin typeface="Meiryo UI" panose="020B0604030504040204" pitchFamily="50" charset="-128"/>
              <a:ea typeface="Meiryo UI" panose="020B0604030504040204" pitchFamily="50" charset="-128"/>
            </a:endParaRPr>
          </a:p>
          <a:p>
            <a:pPr algn="ctr" defTabSz="913837">
              <a:defRPr/>
            </a:pPr>
            <a:r>
              <a:rPr lang="ja-JP" altLang="en-US" sz="900" dirty="0">
                <a:solidFill>
                  <a:srgbClr val="FF0000"/>
                </a:solidFill>
                <a:latin typeface="Meiryo UI" panose="020B0604030504040204" pitchFamily="50" charset="-128"/>
                <a:ea typeface="Meiryo UI" panose="020B0604030504040204" pitchFamily="50" charset="-128"/>
              </a:rPr>
              <a:t>データ</a:t>
            </a:r>
          </a:p>
        </p:txBody>
      </p:sp>
      <p:sp>
        <p:nvSpPr>
          <p:cNvPr id="105" name="上矢印 55"/>
          <p:cNvSpPr>
            <a:spLocks noChangeArrowheads="1"/>
          </p:cNvSpPr>
          <p:nvPr/>
        </p:nvSpPr>
        <p:spPr bwMode="auto">
          <a:xfrm>
            <a:off x="7185181" y="4612155"/>
            <a:ext cx="1244400" cy="483727"/>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文化情報</a:t>
            </a:r>
          </a:p>
        </p:txBody>
      </p:sp>
      <p:sp>
        <p:nvSpPr>
          <p:cNvPr id="106" name="上矢印 55"/>
          <p:cNvSpPr>
            <a:spLocks noChangeArrowheads="1"/>
          </p:cNvSpPr>
          <p:nvPr/>
        </p:nvSpPr>
        <p:spPr bwMode="auto">
          <a:xfrm>
            <a:off x="4747767" y="4622228"/>
            <a:ext cx="1281061" cy="448362"/>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ウェブサイト</a:t>
            </a:r>
          </a:p>
        </p:txBody>
      </p:sp>
      <p:sp>
        <p:nvSpPr>
          <p:cNvPr id="107" name="上矢印 55"/>
          <p:cNvSpPr>
            <a:spLocks noChangeArrowheads="1"/>
          </p:cNvSpPr>
          <p:nvPr/>
        </p:nvSpPr>
        <p:spPr bwMode="auto">
          <a:xfrm>
            <a:off x="8363256" y="4581052"/>
            <a:ext cx="1244400" cy="549745"/>
          </a:xfrm>
          <a:prstGeom prst="upArrow">
            <a:avLst>
              <a:gd name="adj1" fmla="val 68796"/>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lIns="65306" tIns="32653" rIns="65306" bIns="32653"/>
          <a:lstStyle/>
          <a:p>
            <a:pPr algn="ctr" defTabSz="913837">
              <a:defRPr/>
            </a:pPr>
            <a:r>
              <a:rPr lang="ja-JP" altLang="en-US" sz="1100" dirty="0">
                <a:solidFill>
                  <a:srgbClr val="FF0000"/>
                </a:solidFill>
                <a:latin typeface="Meiryo UI" panose="020B0604030504040204" pitchFamily="50" charset="-128"/>
                <a:ea typeface="Meiryo UI" panose="020B0604030504040204" pitchFamily="50" charset="-128"/>
              </a:rPr>
              <a:t>ポップカルチャー</a:t>
            </a:r>
          </a:p>
        </p:txBody>
      </p:sp>
      <p:sp>
        <p:nvSpPr>
          <p:cNvPr id="109" name="円/楕円 108"/>
          <p:cNvSpPr/>
          <p:nvPr/>
        </p:nvSpPr>
        <p:spPr bwMode="auto">
          <a:xfrm rot="10800000" flipV="1">
            <a:off x="8219512" y="990000"/>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文化財ポータル</a:t>
            </a:r>
          </a:p>
        </p:txBody>
      </p:sp>
      <p:sp>
        <p:nvSpPr>
          <p:cNvPr id="110" name="円/楕円 109"/>
          <p:cNvSpPr/>
          <p:nvPr/>
        </p:nvSpPr>
        <p:spPr bwMode="auto">
          <a:xfrm rot="10800000" flipV="1">
            <a:off x="8246794" y="1461372"/>
            <a:ext cx="1182328" cy="458788"/>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000" dirty="0">
                <a:solidFill>
                  <a:schemeClr val="bg1"/>
                </a:solidFill>
                <a:latin typeface="Meiryo UI" panose="020B0604030504040204" pitchFamily="50" charset="-128"/>
                <a:ea typeface="Meiryo UI" panose="020B0604030504040204" pitchFamily="50" charset="-128"/>
              </a:rPr>
              <a:t>メディア芸術ポータル</a:t>
            </a:r>
            <a:endParaRPr lang="en-US" altLang="ja-JP" sz="1000" dirty="0">
              <a:solidFill>
                <a:schemeClr val="bg1"/>
              </a:solidFill>
              <a:latin typeface="Meiryo UI" panose="020B0604030504040204" pitchFamily="50" charset="-128"/>
              <a:ea typeface="Meiryo UI" panose="020B0604030504040204" pitchFamily="50" charset="-128"/>
            </a:endParaRPr>
          </a:p>
        </p:txBody>
      </p:sp>
      <p:sp>
        <p:nvSpPr>
          <p:cNvPr id="113" name="円/楕円 112"/>
          <p:cNvSpPr/>
          <p:nvPr/>
        </p:nvSpPr>
        <p:spPr bwMode="auto">
          <a:xfrm rot="10800000" flipV="1">
            <a:off x="8246794" y="1893421"/>
            <a:ext cx="1319028"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900" dirty="0">
                <a:solidFill>
                  <a:schemeClr val="bg1"/>
                </a:solidFill>
                <a:latin typeface="Meiryo UI" panose="020B0604030504040204" pitchFamily="50" charset="-128"/>
                <a:ea typeface="Meiryo UI" panose="020B0604030504040204" pitchFamily="50" charset="-128"/>
              </a:rPr>
              <a:t>災害情報ポータル</a:t>
            </a:r>
            <a:endParaRPr lang="en-US" altLang="ja-JP" sz="900" dirty="0">
              <a:solidFill>
                <a:schemeClr val="bg1"/>
              </a:solidFill>
              <a:latin typeface="Meiryo UI" panose="020B0604030504040204" pitchFamily="50" charset="-128"/>
              <a:ea typeface="Meiryo UI" panose="020B0604030504040204" pitchFamily="50" charset="-128"/>
            </a:endParaRPr>
          </a:p>
          <a:p>
            <a:pPr algn="ctr" defTabSz="913837">
              <a:defRPr/>
            </a:pPr>
            <a:r>
              <a:rPr lang="ja-JP" altLang="en-US" sz="700" dirty="0">
                <a:solidFill>
                  <a:schemeClr val="bg1"/>
                </a:solidFill>
                <a:latin typeface="Meiryo UI" panose="020B0604030504040204" pitchFamily="50" charset="-128"/>
                <a:ea typeface="Meiryo UI" panose="020B0604030504040204" pitchFamily="50" charset="-128"/>
              </a:rPr>
              <a:t>（</a:t>
            </a:r>
            <a:r>
              <a:rPr lang="ja-JP" altLang="en-US" sz="700" dirty="0" err="1">
                <a:solidFill>
                  <a:schemeClr val="bg1"/>
                </a:solidFill>
                <a:latin typeface="Meiryo UI" panose="020B0604030504040204" pitchFamily="50" charset="-128"/>
                <a:ea typeface="Meiryo UI" panose="020B0604030504040204" pitchFamily="50" charset="-128"/>
              </a:rPr>
              <a:t>ひなぎくを</a:t>
            </a:r>
            <a:r>
              <a:rPr lang="ja-JP" altLang="en-US" sz="700" dirty="0">
                <a:solidFill>
                  <a:schemeClr val="bg1"/>
                </a:solidFill>
                <a:latin typeface="Meiryo UI" panose="020B0604030504040204" pitchFamily="50" charset="-128"/>
                <a:ea typeface="Meiryo UI" panose="020B0604030504040204" pitchFamily="50" charset="-128"/>
              </a:rPr>
              <a:t>含む）</a:t>
            </a:r>
          </a:p>
        </p:txBody>
      </p:sp>
      <p:sp>
        <p:nvSpPr>
          <p:cNvPr id="114" name="円/楕円 113"/>
          <p:cNvSpPr/>
          <p:nvPr/>
        </p:nvSpPr>
        <p:spPr bwMode="auto">
          <a:xfrm rot="10800000" flipV="1">
            <a:off x="2667673" y="1075762"/>
            <a:ext cx="1122363" cy="460375"/>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nchor="ctr"/>
          <a:lstStyle/>
          <a:p>
            <a:pPr algn="ctr" defTabSz="913837">
              <a:defRPr/>
            </a:pPr>
            <a:r>
              <a:rPr lang="ja-JP" altLang="en-US" sz="1100" dirty="0">
                <a:solidFill>
                  <a:schemeClr val="bg1"/>
                </a:solidFill>
                <a:latin typeface="Meiryo UI" panose="020B0604030504040204" pitchFamily="50" charset="-128"/>
                <a:ea typeface="Meiryo UI" panose="020B0604030504040204" pitchFamily="50" charset="-128"/>
              </a:rPr>
              <a:t>デジタルコレクション</a:t>
            </a:r>
          </a:p>
        </p:txBody>
      </p:sp>
      <p:sp>
        <p:nvSpPr>
          <p:cNvPr id="67" name="横巻き 66"/>
          <p:cNvSpPr/>
          <p:nvPr/>
        </p:nvSpPr>
        <p:spPr>
          <a:xfrm>
            <a:off x="9942982" y="153078"/>
            <a:ext cx="1956633" cy="538451"/>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b="1" dirty="0">
                <a:solidFill>
                  <a:srgbClr val="FF0000"/>
                </a:solidFill>
                <a:latin typeface="Meiryo UI" panose="020B0604030504040204" pitchFamily="50" charset="-128"/>
                <a:ea typeface="Meiryo UI" panose="020B0604030504040204" pitchFamily="50" charset="-128"/>
              </a:rPr>
              <a:t>2010</a:t>
            </a:r>
            <a:r>
              <a:rPr lang="ja-JP" altLang="en-US" sz="1400" b="1" dirty="0">
                <a:solidFill>
                  <a:srgbClr val="FF0000"/>
                </a:solidFill>
                <a:latin typeface="Meiryo UI" panose="020B0604030504040204" pitchFamily="50" charset="-128"/>
                <a:ea typeface="Meiryo UI" panose="020B0604030504040204" pitchFamily="50" charset="-128"/>
              </a:rPr>
              <a:t>年 → </a:t>
            </a:r>
            <a:r>
              <a:rPr lang="en-US" altLang="ja-JP" sz="1400" b="1" dirty="0">
                <a:solidFill>
                  <a:srgbClr val="FF0000"/>
                </a:solidFill>
                <a:latin typeface="Meiryo UI" panose="020B0604030504040204" pitchFamily="50" charset="-128"/>
                <a:ea typeface="Meiryo UI" panose="020B0604030504040204" pitchFamily="50" charset="-128"/>
              </a:rPr>
              <a:t>2017</a:t>
            </a:r>
            <a:r>
              <a:rPr lang="ja-JP" altLang="en-US" sz="1400" b="1" dirty="0">
                <a:solidFill>
                  <a:srgbClr val="FF0000"/>
                </a:solidFill>
                <a:latin typeface="Meiryo UI" panose="020B0604030504040204" pitchFamily="50" charset="-128"/>
                <a:ea typeface="Meiryo UI" panose="020B0604030504040204" pitchFamily="50" charset="-128"/>
              </a:rPr>
              <a:t>年</a:t>
            </a:r>
          </a:p>
        </p:txBody>
      </p:sp>
      <p:sp>
        <p:nvSpPr>
          <p:cNvPr id="70" name="横巻き 69"/>
          <p:cNvSpPr/>
          <p:nvPr/>
        </p:nvSpPr>
        <p:spPr>
          <a:xfrm>
            <a:off x="18335" y="723904"/>
            <a:ext cx="1729660" cy="3281160"/>
          </a:xfrm>
          <a:prstGeom prst="horizontalScroll">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dirty="0"/>
              <a:t>今や知識の情報源は書籍に類するものだけではない⇒国会図書館の使命は所蔵資料だけでは果たせない</a:t>
            </a:r>
            <a:endParaRPr lang="en-US" altLang="ja-JP" dirty="0"/>
          </a:p>
        </p:txBody>
      </p:sp>
      <p:sp>
        <p:nvSpPr>
          <p:cNvPr id="69" name="角丸四角形吹き出し 113"/>
          <p:cNvSpPr>
            <a:spLocks noChangeArrowheads="1"/>
          </p:cNvSpPr>
          <p:nvPr/>
        </p:nvSpPr>
        <p:spPr bwMode="auto">
          <a:xfrm>
            <a:off x="9794452" y="3405627"/>
            <a:ext cx="1930836" cy="546909"/>
          </a:xfrm>
          <a:prstGeom prst="wedgeRoundRectCallout">
            <a:avLst>
              <a:gd name="adj1" fmla="val -128035"/>
              <a:gd name="adj2" fmla="val -28400"/>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en-US" altLang="ja-JP" sz="1400" dirty="0">
                <a:solidFill>
                  <a:schemeClr val="bg1"/>
                </a:solidFill>
                <a:latin typeface="Meiryo UI" panose="020B0604030504040204" pitchFamily="50" charset="-128"/>
                <a:ea typeface="Meiryo UI" panose="020B0604030504040204" pitchFamily="50" charset="-128"/>
              </a:rPr>
              <a:t>AI</a:t>
            </a:r>
            <a:r>
              <a:rPr lang="ja-JP" altLang="en-US" sz="1400" dirty="0">
                <a:solidFill>
                  <a:schemeClr val="bg1"/>
                </a:solidFill>
                <a:latin typeface="Meiryo UI" panose="020B0604030504040204" pitchFamily="50" charset="-128"/>
                <a:ea typeface="Meiryo UI" panose="020B0604030504040204" pitchFamily="50" charset="-128"/>
              </a:rPr>
              <a:t>に解析させて、書誌を自動作成</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72" name="角丸四角形吹き出し 113"/>
          <p:cNvSpPr>
            <a:spLocks noChangeArrowheads="1"/>
          </p:cNvSpPr>
          <p:nvPr/>
        </p:nvSpPr>
        <p:spPr bwMode="auto">
          <a:xfrm>
            <a:off x="8586966" y="2132856"/>
            <a:ext cx="1930836" cy="758093"/>
          </a:xfrm>
          <a:prstGeom prst="wedgeRoundRectCallout">
            <a:avLst>
              <a:gd name="adj1" fmla="val -121162"/>
              <a:gd name="adj2" fmla="val 18307"/>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solidFill>
                  <a:schemeClr val="bg1"/>
                </a:solidFill>
                <a:latin typeface="Meiryo UI" panose="020B0604030504040204" pitchFamily="50" charset="-128"/>
                <a:ea typeface="Meiryo UI" panose="020B0604030504040204" pitchFamily="50" charset="-128"/>
              </a:rPr>
              <a:t>情報を</a:t>
            </a:r>
            <a:r>
              <a:rPr lang="en-US" altLang="ja-JP" sz="1400" dirty="0">
                <a:solidFill>
                  <a:schemeClr val="bg1"/>
                </a:solidFill>
                <a:latin typeface="Meiryo UI" panose="020B0604030504040204" pitchFamily="50" charset="-128"/>
                <a:ea typeface="Meiryo UI" panose="020B0604030504040204" pitchFamily="50" charset="-128"/>
              </a:rPr>
              <a:t>AI</a:t>
            </a:r>
            <a:r>
              <a:rPr lang="ja-JP" altLang="en-US" sz="1400" dirty="0">
                <a:solidFill>
                  <a:schemeClr val="bg1"/>
                </a:solidFill>
                <a:latin typeface="Meiryo UI" panose="020B0604030504040204" pitchFamily="50" charset="-128"/>
                <a:ea typeface="Meiryo UI" panose="020B0604030504040204" pitchFamily="50" charset="-128"/>
              </a:rPr>
              <a:t>の教師データとしてディープラーニングにより知識生成</a:t>
            </a:r>
          </a:p>
        </p:txBody>
      </p:sp>
      <p:sp>
        <p:nvSpPr>
          <p:cNvPr id="73" name="角丸四角形吹き出し 113"/>
          <p:cNvSpPr>
            <a:spLocks noChangeArrowheads="1"/>
          </p:cNvSpPr>
          <p:nvPr/>
        </p:nvSpPr>
        <p:spPr bwMode="auto">
          <a:xfrm>
            <a:off x="9675385" y="1489116"/>
            <a:ext cx="1930836" cy="526463"/>
          </a:xfrm>
          <a:prstGeom prst="wedgeRoundRectCallout">
            <a:avLst>
              <a:gd name="adj1" fmla="val -196183"/>
              <a:gd name="adj2" fmla="val 58485"/>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en-US" altLang="ja-JP" sz="1400" dirty="0">
                <a:solidFill>
                  <a:schemeClr val="bg1"/>
                </a:solidFill>
                <a:latin typeface="Meiryo UI" panose="020B0604030504040204" pitchFamily="50" charset="-128"/>
                <a:ea typeface="Meiryo UI" panose="020B0604030504040204" pitchFamily="50" charset="-128"/>
              </a:rPr>
              <a:t>AI</a:t>
            </a:r>
            <a:r>
              <a:rPr lang="ja-JP" altLang="en-US" sz="1400" dirty="0">
                <a:solidFill>
                  <a:schemeClr val="bg1"/>
                </a:solidFill>
                <a:latin typeface="Meiryo UI" panose="020B0604030504040204" pitchFamily="50" charset="-128"/>
                <a:ea typeface="Meiryo UI" panose="020B0604030504040204" pitchFamily="50" charset="-128"/>
              </a:rPr>
              <a:t>を活用して多様な</a:t>
            </a:r>
            <a:endParaRPr lang="en-US" altLang="ja-JP" sz="1400" dirty="0">
              <a:solidFill>
                <a:schemeClr val="bg1"/>
              </a:solidFill>
              <a:latin typeface="Meiryo UI" panose="020B0604030504040204" pitchFamily="50" charset="-128"/>
              <a:ea typeface="Meiryo UI" panose="020B0604030504040204" pitchFamily="50" charset="-128"/>
            </a:endParaRPr>
          </a:p>
          <a:p>
            <a:pPr defTabSz="913837">
              <a:defRPr/>
            </a:pPr>
            <a:r>
              <a:rPr lang="ja-JP" altLang="en-US" sz="1400" dirty="0">
                <a:solidFill>
                  <a:schemeClr val="bg1"/>
                </a:solidFill>
                <a:latin typeface="Meiryo UI" panose="020B0604030504040204" pitchFamily="50" charset="-128"/>
                <a:ea typeface="Meiryo UI" panose="020B0604030504040204" pitchFamily="50" charset="-128"/>
              </a:rPr>
              <a:t>条件により知識を提供</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83" name="角丸四角形吹き出し 113"/>
          <p:cNvSpPr>
            <a:spLocks noChangeArrowheads="1"/>
          </p:cNvSpPr>
          <p:nvPr/>
        </p:nvSpPr>
        <p:spPr bwMode="auto">
          <a:xfrm>
            <a:off x="10224814" y="2796820"/>
            <a:ext cx="1930836" cy="546909"/>
          </a:xfrm>
          <a:prstGeom prst="wedgeRoundRectCallout">
            <a:avLst>
              <a:gd name="adj1" fmla="val -146367"/>
              <a:gd name="adj2" fmla="val 65984"/>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en-US" altLang="ja-JP" sz="1400" dirty="0">
                <a:solidFill>
                  <a:schemeClr val="bg1"/>
                </a:solidFill>
                <a:latin typeface="Meiryo UI" panose="020B0604030504040204" pitchFamily="50" charset="-128"/>
                <a:ea typeface="Meiryo UI" panose="020B0604030504040204" pitchFamily="50" charset="-128"/>
              </a:rPr>
              <a:t>AI</a:t>
            </a:r>
            <a:r>
              <a:rPr lang="ja-JP" altLang="en-US" sz="1400" dirty="0">
                <a:solidFill>
                  <a:schemeClr val="bg1"/>
                </a:solidFill>
                <a:latin typeface="Meiryo UI" panose="020B0604030504040204" pitchFamily="50" charset="-128"/>
                <a:ea typeface="Meiryo UI" panose="020B0604030504040204" pitchFamily="50" charset="-128"/>
              </a:rPr>
              <a:t>の補助の元、典拠等の辞書作成</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84" name="角丸四角形吹き出し 113"/>
          <p:cNvSpPr>
            <a:spLocks noChangeArrowheads="1"/>
          </p:cNvSpPr>
          <p:nvPr/>
        </p:nvSpPr>
        <p:spPr bwMode="auto">
          <a:xfrm>
            <a:off x="10095373" y="5300796"/>
            <a:ext cx="1930836" cy="526463"/>
          </a:xfrm>
          <a:prstGeom prst="wedgeRoundRectCallout">
            <a:avLst>
              <a:gd name="adj1" fmla="val -44491"/>
              <a:gd name="adj2" fmla="val -109774"/>
              <a:gd name="adj3" fmla="val 16667"/>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lIns="65306" tIns="32653" rIns="65306" bIns="32653"/>
          <a:lstStyle/>
          <a:p>
            <a:pPr defTabSz="913837">
              <a:defRPr/>
            </a:pPr>
            <a:r>
              <a:rPr lang="ja-JP" altLang="en-US" sz="1400" dirty="0">
                <a:solidFill>
                  <a:schemeClr val="bg1"/>
                </a:solidFill>
                <a:latin typeface="Meiryo UI" panose="020B0604030504040204" pitchFamily="50" charset="-128"/>
                <a:ea typeface="Meiryo UI" panose="020B0604030504040204" pitchFamily="50" charset="-128"/>
              </a:rPr>
              <a:t>知識インフラを利用して新たな知識の創造</a:t>
            </a:r>
            <a:endParaRPr lang="en-US" altLang="ja-JP" sz="14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03045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円柱 49"/>
          <p:cNvSpPr/>
          <p:nvPr/>
        </p:nvSpPr>
        <p:spPr>
          <a:xfrm>
            <a:off x="1834375" y="5470698"/>
            <a:ext cx="8638893" cy="139049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b="1" dirty="0">
                <a:latin typeface="Meiryo UI" panose="020B0604030504040204" pitchFamily="50" charset="-128"/>
                <a:ea typeface="Meiryo UI" panose="020B0604030504040204" pitchFamily="50" charset="-128"/>
              </a:rPr>
              <a:t>ビッグデータ</a:t>
            </a:r>
            <a:endParaRPr lang="en-US" altLang="ja-JP" sz="1400" b="1"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・知識情報資源</a:t>
            </a:r>
          </a:p>
        </p:txBody>
      </p:sp>
      <p:sp>
        <p:nvSpPr>
          <p:cNvPr id="5" name="タイトル 4"/>
          <p:cNvSpPr>
            <a:spLocks noGrp="1"/>
          </p:cNvSpPr>
          <p:nvPr>
            <p:ph type="title"/>
          </p:nvPr>
        </p:nvSpPr>
        <p:spPr/>
        <p:txBody>
          <a:bodyPr>
            <a:normAutofit/>
          </a:bodyPr>
          <a:lstStyle/>
          <a:p>
            <a:r>
              <a:rPr lang="en-US" altLang="ja-JP" dirty="0"/>
              <a:t>AI</a:t>
            </a:r>
            <a:r>
              <a:rPr lang="ja-JP" altLang="en-US" dirty="0"/>
              <a:t>としての学習と活用の仕組み</a:t>
            </a:r>
            <a:endParaRPr kumimoji="1" lang="ja-JP" altLang="en-US" dirty="0"/>
          </a:p>
        </p:txBody>
      </p:sp>
      <p:sp>
        <p:nvSpPr>
          <p:cNvPr id="6" name="角丸四角形 5"/>
          <p:cNvSpPr/>
          <p:nvPr/>
        </p:nvSpPr>
        <p:spPr>
          <a:xfrm>
            <a:off x="12578802" y="2428813"/>
            <a:ext cx="2109766" cy="1318214"/>
          </a:xfrm>
          <a:prstGeom prst="roundRect">
            <a:avLst>
              <a:gd name="adj" fmla="val 0"/>
            </a:avLst>
          </a:prstGeom>
          <a:gradFill flip="none" rotWithShape="1">
            <a:gsLst>
              <a:gs pos="0">
                <a:schemeClr val="accent1">
                  <a:satMod val="103000"/>
                  <a:lumMod val="102000"/>
                  <a:tint val="94000"/>
                </a:schemeClr>
              </a:gs>
              <a:gs pos="0">
                <a:srgbClr val="FFC000"/>
              </a:gs>
              <a:gs pos="100000">
                <a:srgbClr val="0070C0"/>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企画</a:t>
            </a:r>
            <a:endParaRPr lang="en-US" altLang="ja-JP" sz="1400" dirty="0">
              <a:latin typeface="Meiryo UI" panose="020B0604030504040204" pitchFamily="50" charset="-128"/>
              <a:ea typeface="Meiryo UI" panose="020B0604030504040204" pitchFamily="50" charset="-128"/>
            </a:endParaRPr>
          </a:p>
        </p:txBody>
      </p:sp>
      <p:sp>
        <p:nvSpPr>
          <p:cNvPr id="7" name="角丸四角形 6"/>
          <p:cNvSpPr/>
          <p:nvPr/>
        </p:nvSpPr>
        <p:spPr>
          <a:xfrm>
            <a:off x="14768271" y="5014615"/>
            <a:ext cx="1737789" cy="1337492"/>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調達準備</a:t>
            </a:r>
            <a:endParaRPr lang="en-US" altLang="ja-JP" sz="1400" dirty="0">
              <a:latin typeface="Meiryo UI" panose="020B0604030504040204" pitchFamily="50" charset="-128"/>
              <a:ea typeface="Meiryo UI" panose="020B0604030504040204" pitchFamily="50" charset="-128"/>
            </a:endParaRPr>
          </a:p>
        </p:txBody>
      </p:sp>
      <p:sp>
        <p:nvSpPr>
          <p:cNvPr id="8" name="角丸四角形 7"/>
          <p:cNvSpPr/>
          <p:nvPr/>
        </p:nvSpPr>
        <p:spPr>
          <a:xfrm>
            <a:off x="14787928" y="3856775"/>
            <a:ext cx="1755467" cy="111752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システム化要件定義</a:t>
            </a:r>
            <a:endParaRPr lang="en-US" altLang="ja-JP" sz="1400" dirty="0">
              <a:latin typeface="Meiryo UI" panose="020B0604030504040204" pitchFamily="50" charset="-128"/>
              <a:ea typeface="Meiryo UI" panose="020B0604030504040204" pitchFamily="50" charset="-128"/>
            </a:endParaRPr>
          </a:p>
        </p:txBody>
      </p:sp>
      <p:sp>
        <p:nvSpPr>
          <p:cNvPr id="9" name="角丸四角形 8"/>
          <p:cNvSpPr/>
          <p:nvPr/>
        </p:nvSpPr>
        <p:spPr>
          <a:xfrm>
            <a:off x="14789109" y="2402234"/>
            <a:ext cx="1772798" cy="137021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システム化要件定義準備</a:t>
            </a:r>
            <a:endParaRPr lang="en-US" altLang="ja-JP" sz="1400" dirty="0">
              <a:latin typeface="Meiryo UI" panose="020B0604030504040204" pitchFamily="50" charset="-128"/>
              <a:ea typeface="Meiryo UI" panose="020B0604030504040204" pitchFamily="50" charset="-128"/>
            </a:endParaRPr>
          </a:p>
        </p:txBody>
      </p:sp>
      <p:sp>
        <p:nvSpPr>
          <p:cNvPr id="10" name="角丸四角形 9"/>
          <p:cNvSpPr/>
          <p:nvPr/>
        </p:nvSpPr>
        <p:spPr>
          <a:xfrm>
            <a:off x="12822536" y="4049810"/>
            <a:ext cx="1937765" cy="1108845"/>
          </a:xfrm>
          <a:prstGeom prst="roundRect">
            <a:avLst>
              <a:gd name="adj" fmla="val 0"/>
            </a:avLst>
          </a:prstGeom>
          <a:gradFill flip="none" rotWithShape="1">
            <a:gsLst>
              <a:gs pos="0">
                <a:schemeClr val="tx1"/>
              </a:gs>
              <a:gs pos="65000">
                <a:schemeClr val="accent1">
                  <a:satMod val="110000"/>
                  <a:lumMod val="100000"/>
                  <a:shade val="100000"/>
                </a:schemeClr>
              </a:gs>
              <a:gs pos="100000">
                <a:schemeClr val="accent1">
                  <a:lumMod val="99000"/>
                  <a:satMod val="120000"/>
                  <a:shade val="78000"/>
                </a:schemeClr>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業務・サービス要件定義</a:t>
            </a:r>
            <a:endParaRPr lang="en-US" altLang="ja-JP" sz="1400" dirty="0">
              <a:latin typeface="Meiryo UI" panose="020B0604030504040204" pitchFamily="50" charset="-128"/>
              <a:ea typeface="Meiryo UI" panose="020B0604030504040204" pitchFamily="50" charset="-128"/>
            </a:endParaRPr>
          </a:p>
        </p:txBody>
      </p:sp>
      <p:sp>
        <p:nvSpPr>
          <p:cNvPr id="11" name="角丸四角形 10"/>
          <p:cNvSpPr/>
          <p:nvPr/>
        </p:nvSpPr>
        <p:spPr>
          <a:xfrm>
            <a:off x="14830747" y="1212187"/>
            <a:ext cx="1706504" cy="110884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予算要求</a:t>
            </a:r>
            <a:endParaRPr lang="en-US" altLang="ja-JP" sz="1400" dirty="0">
              <a:latin typeface="Meiryo UI" panose="020B0604030504040204" pitchFamily="50" charset="-128"/>
              <a:ea typeface="Meiryo UI" panose="020B0604030504040204" pitchFamily="50" charset="-128"/>
            </a:endParaRPr>
          </a:p>
        </p:txBody>
      </p:sp>
      <p:sp>
        <p:nvSpPr>
          <p:cNvPr id="12" name="角丸四角形 11"/>
          <p:cNvSpPr/>
          <p:nvPr/>
        </p:nvSpPr>
        <p:spPr>
          <a:xfrm>
            <a:off x="12561526" y="815208"/>
            <a:ext cx="2154090" cy="1496413"/>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企画</a:t>
            </a:r>
            <a:endParaRPr lang="en-US" altLang="ja-JP" sz="1400" dirty="0">
              <a:latin typeface="Meiryo UI" panose="020B0604030504040204" pitchFamily="50" charset="-128"/>
              <a:ea typeface="Meiryo UI" panose="020B0604030504040204" pitchFamily="50" charset="-128"/>
            </a:endParaRPr>
          </a:p>
        </p:txBody>
      </p:sp>
      <p:sp>
        <p:nvSpPr>
          <p:cNvPr id="13" name="フローチャート: 複数書類 12"/>
          <p:cNvSpPr/>
          <p:nvPr/>
        </p:nvSpPr>
        <p:spPr>
          <a:xfrm>
            <a:off x="12917475" y="2934382"/>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ja-JP" altLang="ja-JP" sz="1400" dirty="0">
                <a:latin typeface="Meiryo UI" panose="020B0604030504040204" pitchFamily="50" charset="-128"/>
                <a:ea typeface="Meiryo UI" panose="020B0604030504040204" pitchFamily="50" charset="-128"/>
              </a:rPr>
              <a:t>プロジェクト計画書等</a:t>
            </a:r>
            <a:endParaRPr lang="en-US" altLang="ja-JP" sz="1400" dirty="0">
              <a:latin typeface="Meiryo UI" panose="020B0604030504040204" pitchFamily="50" charset="-128"/>
              <a:ea typeface="Meiryo UI" panose="020B0604030504040204" pitchFamily="50" charset="-128"/>
            </a:endParaRPr>
          </a:p>
        </p:txBody>
      </p:sp>
      <p:sp>
        <p:nvSpPr>
          <p:cNvPr id="14" name="フローチャート: 複数書類 13"/>
          <p:cNvSpPr/>
          <p:nvPr/>
        </p:nvSpPr>
        <p:spPr>
          <a:xfrm>
            <a:off x="14915825" y="1532254"/>
            <a:ext cx="1314508"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・予算要求資料</a:t>
            </a:r>
            <a:endParaRPr lang="en-US" altLang="ja-JP" sz="1400" dirty="0">
              <a:latin typeface="Meiryo UI" panose="020B0604030504040204" pitchFamily="50" charset="-128"/>
              <a:ea typeface="Meiryo UI" panose="020B0604030504040204" pitchFamily="50" charset="-128"/>
            </a:endParaRPr>
          </a:p>
        </p:txBody>
      </p:sp>
      <p:sp>
        <p:nvSpPr>
          <p:cNvPr id="15" name="フローチャート: 複数書類 14"/>
          <p:cNvSpPr/>
          <p:nvPr/>
        </p:nvSpPr>
        <p:spPr>
          <a:xfrm>
            <a:off x="12809104" y="1434820"/>
            <a:ext cx="1826909" cy="82882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IT</a:t>
            </a:r>
            <a:r>
              <a:rPr lang="ja-JP" altLang="en-US" sz="1400" dirty="0">
                <a:latin typeface="Meiryo UI" panose="020B0604030504040204" pitchFamily="50" charset="-128"/>
                <a:ea typeface="Meiryo UI" panose="020B0604030504040204" pitchFamily="50" charset="-128"/>
              </a:rPr>
              <a:t>戦略基本方針</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IT</a:t>
            </a:r>
            <a:r>
              <a:rPr lang="ja-JP" altLang="en-US" sz="1400" dirty="0">
                <a:latin typeface="Meiryo UI" panose="020B0604030504040204" pitchFamily="50" charset="-128"/>
                <a:ea typeface="Meiryo UI" panose="020B0604030504040204" pitchFamily="50" charset="-128"/>
              </a:rPr>
              <a:t>化構想</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・システム化計画</a:t>
            </a:r>
            <a:endParaRPr lang="en-US" altLang="ja-JP" sz="1400" dirty="0">
              <a:latin typeface="Meiryo UI" panose="020B0604030504040204" pitchFamily="50" charset="-128"/>
              <a:ea typeface="Meiryo UI" panose="020B0604030504040204" pitchFamily="50" charset="-128"/>
            </a:endParaRPr>
          </a:p>
        </p:txBody>
      </p:sp>
      <p:sp>
        <p:nvSpPr>
          <p:cNvPr id="16" name="フローチャート: 複数書類 15"/>
          <p:cNvSpPr/>
          <p:nvPr/>
        </p:nvSpPr>
        <p:spPr>
          <a:xfrm>
            <a:off x="14921851" y="4232833"/>
            <a:ext cx="1462357"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・システム化要件定義書</a:t>
            </a:r>
            <a:r>
              <a:rPr lang="ja-JP" altLang="en-US" sz="1100" dirty="0">
                <a:latin typeface="Meiryo UI" panose="020B0604030504040204" pitchFamily="50" charset="-128"/>
                <a:ea typeface="Meiryo UI" panose="020B0604030504040204" pitchFamily="50" charset="-128"/>
              </a:rPr>
              <a:t>（案）</a:t>
            </a:r>
            <a:endParaRPr lang="en-US" altLang="ja-JP" sz="1400" dirty="0">
              <a:latin typeface="Meiryo UI" panose="020B0604030504040204" pitchFamily="50" charset="-128"/>
              <a:ea typeface="Meiryo UI" panose="020B0604030504040204" pitchFamily="50" charset="-128"/>
            </a:endParaRPr>
          </a:p>
        </p:txBody>
      </p:sp>
      <p:sp>
        <p:nvSpPr>
          <p:cNvPr id="17" name="フローチャート: 複数書類 16"/>
          <p:cNvSpPr/>
          <p:nvPr/>
        </p:nvSpPr>
        <p:spPr>
          <a:xfrm>
            <a:off x="14939037" y="5256165"/>
            <a:ext cx="1462357"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・調達仕様書（案）</a:t>
            </a:r>
            <a:endParaRPr lang="en-US" altLang="ja-JP" sz="1400" dirty="0">
              <a:latin typeface="Meiryo UI" panose="020B0604030504040204" pitchFamily="50" charset="-128"/>
              <a:ea typeface="Meiryo UI" panose="020B0604030504040204" pitchFamily="50" charset="-128"/>
            </a:endParaRPr>
          </a:p>
        </p:txBody>
      </p:sp>
      <p:sp>
        <p:nvSpPr>
          <p:cNvPr id="18" name="フローチャート: 複数書類 17"/>
          <p:cNvSpPr/>
          <p:nvPr/>
        </p:nvSpPr>
        <p:spPr>
          <a:xfrm>
            <a:off x="12901555" y="4343839"/>
            <a:ext cx="1833879"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・サービス要件定義</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・業務要件定義</a:t>
            </a:r>
            <a:endParaRPr lang="en-US" altLang="ja-JP" sz="1400" dirty="0">
              <a:latin typeface="Meiryo UI" panose="020B0604030504040204" pitchFamily="50" charset="-128"/>
              <a:ea typeface="Meiryo UI" panose="020B0604030504040204" pitchFamily="50" charset="-128"/>
            </a:endParaRPr>
          </a:p>
        </p:txBody>
      </p:sp>
      <p:cxnSp>
        <p:nvCxnSpPr>
          <p:cNvPr id="19" name="カギ線コネクタ 18"/>
          <p:cNvCxnSpPr>
            <a:stCxn id="6" idx="2"/>
            <a:endCxn id="10" idx="0"/>
          </p:cNvCxnSpPr>
          <p:nvPr/>
        </p:nvCxnSpPr>
        <p:spPr>
          <a:xfrm rot="16200000" flipH="1">
            <a:off x="13561161" y="3819551"/>
            <a:ext cx="302783" cy="15773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フローチャート: 複数書類 19"/>
          <p:cNvSpPr/>
          <p:nvPr/>
        </p:nvSpPr>
        <p:spPr>
          <a:xfrm>
            <a:off x="14907913" y="2718364"/>
            <a:ext cx="1381128" cy="46338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RFI</a:t>
            </a:r>
            <a:r>
              <a:rPr lang="ja-JP" altLang="en-US" sz="1400" dirty="0">
                <a:latin typeface="Meiryo UI" panose="020B0604030504040204" pitchFamily="50" charset="-128"/>
                <a:ea typeface="Meiryo UI" panose="020B0604030504040204" pitchFamily="50" charset="-128"/>
              </a:rPr>
              <a:t>説明書</a:t>
            </a:r>
            <a:endParaRPr lang="en-US" altLang="ja-JP" sz="1400" dirty="0">
              <a:latin typeface="Meiryo UI" panose="020B0604030504040204" pitchFamily="50" charset="-128"/>
              <a:ea typeface="Meiryo UI" panose="020B0604030504040204" pitchFamily="50" charset="-128"/>
            </a:endParaRPr>
          </a:p>
        </p:txBody>
      </p:sp>
      <p:sp>
        <p:nvSpPr>
          <p:cNvPr id="21" name="フローチャート: 手操作入力 20"/>
          <p:cNvSpPr/>
          <p:nvPr/>
        </p:nvSpPr>
        <p:spPr>
          <a:xfrm>
            <a:off x="14985836" y="3235103"/>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RFI</a:t>
            </a:r>
          </a:p>
        </p:txBody>
      </p:sp>
      <p:cxnSp>
        <p:nvCxnSpPr>
          <p:cNvPr id="22" name="カギ線コネクタ 21"/>
          <p:cNvCxnSpPr>
            <a:stCxn id="15" idx="2"/>
            <a:endCxn id="6" idx="0"/>
          </p:cNvCxnSpPr>
          <p:nvPr/>
        </p:nvCxnSpPr>
        <p:spPr>
          <a:xfrm rot="16200000" flipH="1">
            <a:off x="13516326" y="2311454"/>
            <a:ext cx="196554" cy="3816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フローチャート: 手操作入力 22"/>
          <p:cNvSpPr/>
          <p:nvPr/>
        </p:nvSpPr>
        <p:spPr>
          <a:xfrm>
            <a:off x="14870699" y="6001492"/>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RFC</a:t>
            </a:r>
          </a:p>
        </p:txBody>
      </p:sp>
      <p:sp>
        <p:nvSpPr>
          <p:cNvPr id="24" name="フローチャート: 手操作入力 23"/>
          <p:cNvSpPr/>
          <p:nvPr/>
        </p:nvSpPr>
        <p:spPr>
          <a:xfrm>
            <a:off x="12901555" y="1029067"/>
            <a:ext cx="1559859" cy="421505"/>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・戦略企画会議</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PMO</a:t>
            </a:r>
            <a:r>
              <a:rPr lang="ja-JP" altLang="en-US" sz="1400" dirty="0">
                <a:latin typeface="Meiryo UI" panose="020B0604030504040204" pitchFamily="50" charset="-128"/>
                <a:ea typeface="Meiryo UI" panose="020B0604030504040204" pitchFamily="50" charset="-128"/>
              </a:rPr>
              <a:t>体制</a:t>
            </a:r>
            <a:endParaRPr lang="en-US" altLang="ja-JP" sz="1400" dirty="0">
              <a:latin typeface="Meiryo UI" panose="020B0604030504040204" pitchFamily="50" charset="-128"/>
              <a:ea typeface="Meiryo UI" panose="020B0604030504040204" pitchFamily="50" charset="-128"/>
            </a:endParaRPr>
          </a:p>
        </p:txBody>
      </p:sp>
      <p:sp>
        <p:nvSpPr>
          <p:cNvPr id="25" name="フローチャート: 手操作入力 24"/>
          <p:cNvSpPr/>
          <p:nvPr/>
        </p:nvSpPr>
        <p:spPr>
          <a:xfrm>
            <a:off x="12974127" y="2439268"/>
            <a:ext cx="1360679" cy="333559"/>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PJMO</a:t>
            </a:r>
            <a:r>
              <a:rPr lang="ja-JP" altLang="en-US" sz="1400" dirty="0">
                <a:latin typeface="Meiryo UI" panose="020B0604030504040204" pitchFamily="50" charset="-128"/>
                <a:ea typeface="Meiryo UI" panose="020B0604030504040204" pitchFamily="50" charset="-128"/>
              </a:rPr>
              <a:t>体制</a:t>
            </a:r>
            <a:endParaRPr lang="en-US" altLang="ja-JP" sz="1400" dirty="0">
              <a:latin typeface="Meiryo UI" panose="020B0604030504040204" pitchFamily="50" charset="-128"/>
              <a:ea typeface="Meiryo UI" panose="020B0604030504040204" pitchFamily="50" charset="-128"/>
            </a:endParaRPr>
          </a:p>
        </p:txBody>
      </p:sp>
      <p:cxnSp>
        <p:nvCxnSpPr>
          <p:cNvPr id="26" name="カギ線コネクタ 25"/>
          <p:cNvCxnSpPr>
            <a:stCxn id="13" idx="3"/>
            <a:endCxn id="14" idx="1"/>
          </p:cNvCxnSpPr>
          <p:nvPr/>
        </p:nvCxnSpPr>
        <p:spPr>
          <a:xfrm flipV="1">
            <a:off x="14568288" y="1855891"/>
            <a:ext cx="347537" cy="140212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カギ線コネクタ 26"/>
          <p:cNvCxnSpPr>
            <a:endCxn id="20" idx="1"/>
          </p:cNvCxnSpPr>
          <p:nvPr/>
        </p:nvCxnSpPr>
        <p:spPr>
          <a:xfrm flipV="1">
            <a:off x="14735434" y="2950058"/>
            <a:ext cx="172479" cy="146341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endCxn id="16" idx="1"/>
          </p:cNvCxnSpPr>
          <p:nvPr/>
        </p:nvCxnSpPr>
        <p:spPr>
          <a:xfrm>
            <a:off x="14760301" y="4350233"/>
            <a:ext cx="161550" cy="206237"/>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カギ線コネクタ 28"/>
          <p:cNvCxnSpPr>
            <a:stCxn id="8" idx="2"/>
          </p:cNvCxnSpPr>
          <p:nvPr/>
        </p:nvCxnSpPr>
        <p:spPr>
          <a:xfrm rot="16200000" flipH="1">
            <a:off x="15605547" y="5034412"/>
            <a:ext cx="129069" cy="883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カギ線コネクタ 29"/>
          <p:cNvCxnSpPr>
            <a:stCxn id="9" idx="2"/>
            <a:endCxn id="8" idx="0"/>
          </p:cNvCxnSpPr>
          <p:nvPr/>
        </p:nvCxnSpPr>
        <p:spPr>
          <a:xfrm rot="5400000">
            <a:off x="15628420" y="3809687"/>
            <a:ext cx="84330" cy="9846"/>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カギ線コネクタ 30"/>
          <p:cNvCxnSpPr>
            <a:stCxn id="17" idx="3"/>
          </p:cNvCxnSpPr>
          <p:nvPr/>
        </p:nvCxnSpPr>
        <p:spPr>
          <a:xfrm flipV="1">
            <a:off x="16401394" y="1945814"/>
            <a:ext cx="324532" cy="363398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14133629" y="6550013"/>
            <a:ext cx="977153" cy="362614"/>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戦略</a:t>
            </a:r>
            <a:endParaRPr lang="en-US" altLang="ja-JP" sz="1400" dirty="0">
              <a:latin typeface="Meiryo UI" panose="020B0604030504040204" pitchFamily="50" charset="-128"/>
              <a:ea typeface="Meiryo UI" panose="020B0604030504040204" pitchFamily="50" charset="-128"/>
            </a:endParaRPr>
          </a:p>
        </p:txBody>
      </p:sp>
      <p:sp>
        <p:nvSpPr>
          <p:cNvPr id="33" name="角丸四角形 32"/>
          <p:cNvSpPr/>
          <p:nvPr/>
        </p:nvSpPr>
        <p:spPr>
          <a:xfrm>
            <a:off x="15203133" y="6533749"/>
            <a:ext cx="1085908" cy="352592"/>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企画</a:t>
            </a:r>
            <a:endParaRPr lang="en-US" altLang="ja-JP" sz="1400" dirty="0">
              <a:latin typeface="Meiryo UI" panose="020B0604030504040204" pitchFamily="50" charset="-128"/>
              <a:ea typeface="Meiryo UI" panose="020B0604030504040204" pitchFamily="50" charset="-128"/>
            </a:endParaRPr>
          </a:p>
        </p:txBody>
      </p:sp>
      <p:sp>
        <p:nvSpPr>
          <p:cNvPr id="34" name="フローチャート: 複数書類 33"/>
          <p:cNvSpPr/>
          <p:nvPr/>
        </p:nvSpPr>
        <p:spPr>
          <a:xfrm>
            <a:off x="386771" y="2012164"/>
            <a:ext cx="1407501" cy="82882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・対象データ</a:t>
            </a:r>
            <a:endParaRPr lang="en-US" altLang="ja-JP" sz="1400" dirty="0">
              <a:latin typeface="Meiryo UI" panose="020B0604030504040204" pitchFamily="50" charset="-128"/>
              <a:ea typeface="Meiryo UI" panose="020B0604030504040204" pitchFamily="50" charset="-128"/>
            </a:endParaRPr>
          </a:p>
        </p:txBody>
      </p:sp>
      <p:sp>
        <p:nvSpPr>
          <p:cNvPr id="36" name="角丸四角形 35"/>
          <p:cNvSpPr/>
          <p:nvPr/>
        </p:nvSpPr>
        <p:spPr>
          <a:xfrm>
            <a:off x="4106519" y="1605464"/>
            <a:ext cx="2427472" cy="3763026"/>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b="1" dirty="0">
                <a:latin typeface="Meiryo UI" panose="020B0604030504040204" pitchFamily="50" charset="-128"/>
                <a:ea typeface="Meiryo UI" panose="020B0604030504040204" pitchFamily="50" charset="-128"/>
              </a:rPr>
              <a:t>計算環境</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としての頭脳）</a:t>
            </a:r>
            <a:endParaRPr lang="en-US" altLang="ja-JP" sz="1400" dirty="0">
              <a:latin typeface="Meiryo UI" panose="020B0604030504040204" pitchFamily="50" charset="-128"/>
              <a:ea typeface="Meiryo UI" panose="020B0604030504040204" pitchFamily="50" charset="-128"/>
            </a:endParaRPr>
          </a:p>
        </p:txBody>
      </p:sp>
      <p:sp>
        <p:nvSpPr>
          <p:cNvPr id="37" name="角丸四角形 36"/>
          <p:cNvSpPr/>
          <p:nvPr/>
        </p:nvSpPr>
        <p:spPr>
          <a:xfrm>
            <a:off x="2085264" y="1657569"/>
            <a:ext cx="1967174" cy="1496413"/>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入力</a:t>
            </a:r>
            <a:endParaRPr lang="en-US" altLang="ja-JP" sz="1400" dirty="0">
              <a:latin typeface="Meiryo UI" panose="020B0604030504040204" pitchFamily="50" charset="-128"/>
              <a:ea typeface="Meiryo UI" panose="020B0604030504040204" pitchFamily="50" charset="-128"/>
            </a:endParaRPr>
          </a:p>
        </p:txBody>
      </p:sp>
      <p:sp>
        <p:nvSpPr>
          <p:cNvPr id="38" name="角丸四角形 37"/>
          <p:cNvSpPr/>
          <p:nvPr/>
        </p:nvSpPr>
        <p:spPr>
          <a:xfrm>
            <a:off x="6605664" y="1639718"/>
            <a:ext cx="2154090" cy="1496413"/>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出力</a:t>
            </a:r>
            <a:endParaRPr lang="en-US" altLang="ja-JP" sz="1400" dirty="0">
              <a:latin typeface="Meiryo UI" panose="020B0604030504040204" pitchFamily="50" charset="-128"/>
              <a:ea typeface="Meiryo UI" panose="020B0604030504040204" pitchFamily="50" charset="-128"/>
            </a:endParaRPr>
          </a:p>
        </p:txBody>
      </p:sp>
      <p:sp>
        <p:nvSpPr>
          <p:cNvPr id="40" name="角丸四角形 39"/>
          <p:cNvSpPr/>
          <p:nvPr/>
        </p:nvSpPr>
        <p:spPr>
          <a:xfrm>
            <a:off x="4324017" y="4964421"/>
            <a:ext cx="1121119" cy="33422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信頼性評価</a:t>
            </a:r>
            <a:endParaRPr lang="en-US" altLang="ja-JP" sz="1400" dirty="0">
              <a:latin typeface="Meiryo UI" panose="020B0604030504040204" pitchFamily="50" charset="-128"/>
              <a:ea typeface="Meiryo UI" panose="020B0604030504040204" pitchFamily="50" charset="-128"/>
            </a:endParaRPr>
          </a:p>
        </p:txBody>
      </p:sp>
      <p:sp>
        <p:nvSpPr>
          <p:cNvPr id="41" name="円柱 40"/>
          <p:cNvSpPr/>
          <p:nvPr/>
        </p:nvSpPr>
        <p:spPr>
          <a:xfrm>
            <a:off x="3344881" y="5539713"/>
            <a:ext cx="5722374" cy="10505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1400" dirty="0">
                <a:latin typeface="Meiryo UI" panose="020B0604030504040204" pitchFamily="50" charset="-128"/>
                <a:ea typeface="Meiryo UI" panose="020B0604030504040204" pitchFamily="50" charset="-128"/>
              </a:rPr>
              <a:t>学習用データ</a:t>
            </a:r>
            <a:endParaRPr kumimoji="1" lang="ja-JP" altLang="en-US" sz="1400" dirty="0">
              <a:latin typeface="Meiryo UI" panose="020B0604030504040204" pitchFamily="50" charset="-128"/>
              <a:ea typeface="Meiryo UI" panose="020B0604030504040204" pitchFamily="50" charset="-128"/>
            </a:endParaRPr>
          </a:p>
        </p:txBody>
      </p:sp>
      <p:sp>
        <p:nvSpPr>
          <p:cNvPr id="44" name="角丸四角形 43"/>
          <p:cNvSpPr/>
          <p:nvPr/>
        </p:nvSpPr>
        <p:spPr>
          <a:xfrm>
            <a:off x="4343518" y="3758991"/>
            <a:ext cx="2045189" cy="1128287"/>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機械学習</a:t>
            </a:r>
            <a:endParaRPr lang="en-US" altLang="ja-JP" sz="1400" dirty="0">
              <a:latin typeface="Meiryo UI" panose="020B0604030504040204" pitchFamily="50" charset="-128"/>
              <a:ea typeface="Meiryo UI" panose="020B0604030504040204" pitchFamily="50" charset="-128"/>
            </a:endParaRPr>
          </a:p>
        </p:txBody>
      </p:sp>
      <p:sp>
        <p:nvSpPr>
          <p:cNvPr id="45" name="円柱 44"/>
          <p:cNvSpPr/>
          <p:nvPr/>
        </p:nvSpPr>
        <p:spPr>
          <a:xfrm>
            <a:off x="3953057" y="6030334"/>
            <a:ext cx="899904" cy="6729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書誌</a:t>
            </a:r>
            <a:r>
              <a:rPr kumimoji="1" lang="en-US" altLang="ja-JP" sz="1400" dirty="0">
                <a:latin typeface="Meiryo UI" panose="020B0604030504040204" pitchFamily="50" charset="-128"/>
                <a:ea typeface="Meiryo UI" panose="020B0604030504040204" pitchFamily="50" charset="-128"/>
              </a:rPr>
              <a:t>DB</a:t>
            </a:r>
            <a:endParaRPr kumimoji="1" lang="ja-JP" altLang="en-US" sz="1400" dirty="0">
              <a:latin typeface="Meiryo UI" panose="020B0604030504040204" pitchFamily="50" charset="-128"/>
              <a:ea typeface="Meiryo UI" panose="020B0604030504040204" pitchFamily="50" charset="-128"/>
            </a:endParaRPr>
          </a:p>
        </p:txBody>
      </p:sp>
      <p:sp>
        <p:nvSpPr>
          <p:cNvPr id="46" name="円柱 45"/>
          <p:cNvSpPr/>
          <p:nvPr/>
        </p:nvSpPr>
        <p:spPr>
          <a:xfrm>
            <a:off x="4911121" y="6035958"/>
            <a:ext cx="899904" cy="6729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全文テキスト</a:t>
            </a:r>
          </a:p>
        </p:txBody>
      </p:sp>
      <p:sp>
        <p:nvSpPr>
          <p:cNvPr id="47" name="円柱 46"/>
          <p:cNvSpPr/>
          <p:nvPr/>
        </p:nvSpPr>
        <p:spPr>
          <a:xfrm>
            <a:off x="5948922" y="6047787"/>
            <a:ext cx="899904" cy="6729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画像・動画・音声</a:t>
            </a:r>
            <a:endParaRPr kumimoji="1" lang="ja-JP" altLang="en-US" sz="1400" dirty="0">
              <a:latin typeface="Meiryo UI" panose="020B0604030504040204" pitchFamily="50" charset="-128"/>
              <a:ea typeface="Meiryo UI" panose="020B0604030504040204" pitchFamily="50" charset="-128"/>
            </a:endParaRPr>
          </a:p>
        </p:txBody>
      </p:sp>
      <p:sp>
        <p:nvSpPr>
          <p:cNvPr id="48" name="上矢印 47"/>
          <p:cNvSpPr/>
          <p:nvPr/>
        </p:nvSpPr>
        <p:spPr>
          <a:xfrm>
            <a:off x="2815006" y="3415696"/>
            <a:ext cx="1307691" cy="19363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t>ＡＩの学習</a:t>
            </a:r>
            <a:endParaRPr kumimoji="1" lang="en-US" altLang="ja-JP" dirty="0"/>
          </a:p>
          <a:p>
            <a:pPr algn="ctr"/>
            <a:r>
              <a:rPr kumimoji="1" lang="ja-JP" altLang="en-US" dirty="0"/>
              <a:t>（知識生成）</a:t>
            </a:r>
          </a:p>
        </p:txBody>
      </p:sp>
      <p:sp>
        <p:nvSpPr>
          <p:cNvPr id="49" name="右矢印 48"/>
          <p:cNvSpPr/>
          <p:nvPr/>
        </p:nvSpPr>
        <p:spPr>
          <a:xfrm>
            <a:off x="914294" y="731521"/>
            <a:ext cx="3077603" cy="8318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t>AI</a:t>
            </a:r>
            <a:r>
              <a:rPr lang="ja-JP" altLang="en-US" sz="1600" dirty="0"/>
              <a:t>を活用した解答の導出</a:t>
            </a:r>
            <a:endParaRPr kumimoji="1" lang="ja-JP" altLang="en-US" sz="1600" dirty="0"/>
          </a:p>
        </p:txBody>
      </p:sp>
      <p:sp>
        <p:nvSpPr>
          <p:cNvPr id="51" name="円柱 50"/>
          <p:cNvSpPr/>
          <p:nvPr/>
        </p:nvSpPr>
        <p:spPr>
          <a:xfrm>
            <a:off x="5583621" y="4485109"/>
            <a:ext cx="1208446" cy="80433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教師用データ</a:t>
            </a:r>
            <a:endParaRPr lang="en-US" altLang="ja-JP" sz="1400" dirty="0">
              <a:latin typeface="Meiryo UI" panose="020B0604030504040204" pitchFamily="50" charset="-128"/>
              <a:ea typeface="Meiryo UI" panose="020B0604030504040204" pitchFamily="50" charset="-128"/>
            </a:endParaRPr>
          </a:p>
        </p:txBody>
      </p:sp>
      <p:sp>
        <p:nvSpPr>
          <p:cNvPr id="52" name="円柱 51"/>
          <p:cNvSpPr/>
          <p:nvPr/>
        </p:nvSpPr>
        <p:spPr>
          <a:xfrm>
            <a:off x="7101879" y="6033978"/>
            <a:ext cx="1365607" cy="6729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が生成した知識情報</a:t>
            </a:r>
            <a:endParaRPr kumimoji="1" lang="ja-JP" altLang="en-US" sz="1400" dirty="0">
              <a:latin typeface="Meiryo UI" panose="020B0604030504040204" pitchFamily="50" charset="-128"/>
              <a:ea typeface="Meiryo UI" panose="020B0604030504040204" pitchFamily="50" charset="-128"/>
            </a:endParaRPr>
          </a:p>
        </p:txBody>
      </p:sp>
      <p:sp>
        <p:nvSpPr>
          <p:cNvPr id="54" name="角丸四角形吹き出し 53"/>
          <p:cNvSpPr/>
          <p:nvPr/>
        </p:nvSpPr>
        <p:spPr>
          <a:xfrm>
            <a:off x="8581289" y="3992649"/>
            <a:ext cx="1923810" cy="778678"/>
          </a:xfrm>
          <a:prstGeom prst="wedgeRoundRectCallout">
            <a:avLst>
              <a:gd name="adj1" fmla="val -181850"/>
              <a:gd name="adj2" fmla="val 983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ラベルが付いたデータがなくても、自動的に特徴量を抽出できるようになった</a:t>
            </a:r>
          </a:p>
        </p:txBody>
      </p:sp>
      <p:sp>
        <p:nvSpPr>
          <p:cNvPr id="56" name="円柱 55"/>
          <p:cNvSpPr/>
          <p:nvPr/>
        </p:nvSpPr>
        <p:spPr>
          <a:xfrm>
            <a:off x="306337" y="5692877"/>
            <a:ext cx="899904" cy="9815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ナショナルアーカイブ</a:t>
            </a:r>
            <a:endParaRPr kumimoji="1"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情報</a:t>
            </a:r>
            <a:endParaRPr kumimoji="1" lang="ja-JP" altLang="en-US" sz="1400" dirty="0">
              <a:latin typeface="Meiryo UI" panose="020B0604030504040204" pitchFamily="50" charset="-128"/>
              <a:ea typeface="Meiryo UI" panose="020B0604030504040204" pitchFamily="50" charset="-128"/>
            </a:endParaRPr>
          </a:p>
        </p:txBody>
      </p:sp>
      <p:sp>
        <p:nvSpPr>
          <p:cNvPr id="57" name="円柱 56"/>
          <p:cNvSpPr/>
          <p:nvPr/>
        </p:nvSpPr>
        <p:spPr>
          <a:xfrm>
            <a:off x="10980462" y="5368490"/>
            <a:ext cx="899904" cy="10169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インターネット流通情報</a:t>
            </a:r>
          </a:p>
        </p:txBody>
      </p:sp>
      <p:sp>
        <p:nvSpPr>
          <p:cNvPr id="58" name="屈折矢印 57"/>
          <p:cNvSpPr/>
          <p:nvPr/>
        </p:nvSpPr>
        <p:spPr>
          <a:xfrm flipV="1">
            <a:off x="10570150" y="2402233"/>
            <a:ext cx="1215540" cy="1996374"/>
          </a:xfrm>
          <a:prstGeom prst="bentUpArrow">
            <a:avLst>
              <a:gd name="adj1" fmla="val 10440"/>
              <a:gd name="adj2" fmla="val 25000"/>
              <a:gd name="adj3" fmla="val 258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上矢印 58"/>
          <p:cNvSpPr/>
          <p:nvPr/>
        </p:nvSpPr>
        <p:spPr>
          <a:xfrm>
            <a:off x="10786937" y="1349703"/>
            <a:ext cx="781401" cy="3017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右矢印 59"/>
          <p:cNvSpPr/>
          <p:nvPr/>
        </p:nvSpPr>
        <p:spPr>
          <a:xfrm>
            <a:off x="1798262" y="1986685"/>
            <a:ext cx="381973" cy="643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p:cNvSpPr/>
          <p:nvPr/>
        </p:nvSpPr>
        <p:spPr>
          <a:xfrm>
            <a:off x="4431487" y="3991875"/>
            <a:ext cx="1802005" cy="432823"/>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各種予測モデル</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・アルゴリズム</a:t>
            </a:r>
            <a:endParaRPr lang="en-US" altLang="ja-JP" sz="1400" dirty="0">
              <a:latin typeface="Meiryo UI" panose="020B0604030504040204" pitchFamily="50" charset="-128"/>
              <a:ea typeface="Meiryo UI" panose="020B0604030504040204" pitchFamily="50" charset="-128"/>
            </a:endParaRPr>
          </a:p>
        </p:txBody>
      </p:sp>
      <p:sp>
        <p:nvSpPr>
          <p:cNvPr id="63" name="フローチャート: 複数書類 62"/>
          <p:cNvSpPr/>
          <p:nvPr/>
        </p:nvSpPr>
        <p:spPr>
          <a:xfrm>
            <a:off x="114811" y="4542187"/>
            <a:ext cx="1893462"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歴史的文献等のテキスト・画像情報</a:t>
            </a:r>
            <a:endParaRPr lang="en-US" altLang="ja-JP" sz="1400" dirty="0">
              <a:latin typeface="Meiryo UI" panose="020B0604030504040204" pitchFamily="50" charset="-128"/>
              <a:ea typeface="Meiryo UI" panose="020B0604030504040204" pitchFamily="50" charset="-128"/>
            </a:endParaRPr>
          </a:p>
        </p:txBody>
      </p:sp>
      <p:sp>
        <p:nvSpPr>
          <p:cNvPr id="64" name="下矢印 63"/>
          <p:cNvSpPr/>
          <p:nvPr/>
        </p:nvSpPr>
        <p:spPr>
          <a:xfrm>
            <a:off x="629265" y="5256165"/>
            <a:ext cx="340650" cy="4367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右矢印 64"/>
          <p:cNvSpPr/>
          <p:nvPr/>
        </p:nvSpPr>
        <p:spPr>
          <a:xfrm>
            <a:off x="1289965" y="5844421"/>
            <a:ext cx="544410" cy="643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左矢印 65"/>
          <p:cNvSpPr/>
          <p:nvPr/>
        </p:nvSpPr>
        <p:spPr>
          <a:xfrm>
            <a:off x="10505099" y="5571086"/>
            <a:ext cx="417508" cy="5313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p:cNvSpPr/>
          <p:nvPr/>
        </p:nvSpPr>
        <p:spPr>
          <a:xfrm>
            <a:off x="5741322" y="5089805"/>
            <a:ext cx="909143" cy="282125"/>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ラベルあり</a:t>
            </a:r>
            <a:endParaRPr lang="en-US" altLang="ja-JP" sz="1400" dirty="0">
              <a:latin typeface="Meiryo UI" panose="020B0604030504040204" pitchFamily="50" charset="-128"/>
              <a:ea typeface="Meiryo UI" panose="020B0604030504040204" pitchFamily="50" charset="-128"/>
            </a:endParaRPr>
          </a:p>
        </p:txBody>
      </p:sp>
      <p:sp>
        <p:nvSpPr>
          <p:cNvPr id="68" name="下矢印 67"/>
          <p:cNvSpPr/>
          <p:nvPr/>
        </p:nvSpPr>
        <p:spPr>
          <a:xfrm>
            <a:off x="7637276" y="3212212"/>
            <a:ext cx="604868" cy="2288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知識の増殖</a:t>
            </a:r>
          </a:p>
        </p:txBody>
      </p:sp>
      <p:sp>
        <p:nvSpPr>
          <p:cNvPr id="69" name="角丸四角形 68"/>
          <p:cNvSpPr/>
          <p:nvPr/>
        </p:nvSpPr>
        <p:spPr>
          <a:xfrm>
            <a:off x="4499728" y="648929"/>
            <a:ext cx="1802005" cy="892055"/>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b="1" dirty="0">
                <a:latin typeface="Meiryo UI" panose="020B0604030504040204" pitchFamily="50" charset="-128"/>
                <a:ea typeface="Meiryo UI" panose="020B0604030504040204" pitchFamily="50" charset="-128"/>
              </a:rPr>
              <a:t>情報科学</a:t>
            </a:r>
            <a:endParaRPr lang="en-US" altLang="ja-JP" sz="1400" b="1"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・自然言語処理</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・画像認識</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・音声認識</a:t>
            </a:r>
            <a:endParaRPr lang="en-US" altLang="ja-JP" sz="1400" dirty="0">
              <a:latin typeface="Meiryo UI" panose="020B0604030504040204" pitchFamily="50" charset="-128"/>
              <a:ea typeface="Meiryo UI" panose="020B0604030504040204" pitchFamily="50" charset="-128"/>
            </a:endParaRPr>
          </a:p>
        </p:txBody>
      </p:sp>
      <p:sp>
        <p:nvSpPr>
          <p:cNvPr id="70" name="角丸四角形吹き出し 69"/>
          <p:cNvSpPr/>
          <p:nvPr/>
        </p:nvSpPr>
        <p:spPr>
          <a:xfrm>
            <a:off x="8651796" y="2840991"/>
            <a:ext cx="2612498" cy="955661"/>
          </a:xfrm>
          <a:prstGeom prst="wedgeRoundRectCallout">
            <a:avLst>
              <a:gd name="adj1" fmla="val -134588"/>
              <a:gd name="adj2" fmla="val 62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ディープラーニング</a:t>
            </a:r>
            <a:endParaRPr kumimoji="1" lang="en-US" altLang="ja-JP" sz="1400" dirty="0">
              <a:latin typeface="Meiryo UI" panose="020B0604030504040204" pitchFamily="50" charset="-128"/>
              <a:ea typeface="Meiryo UI" panose="020B0604030504040204" pitchFamily="50" charset="-128"/>
            </a:endParaRPr>
          </a:p>
          <a:p>
            <a:pPr algn="ctr"/>
            <a:r>
              <a:rPr kumimoji="1" lang="ja-JP" altLang="en-US" sz="1400" dirty="0">
                <a:latin typeface="Meiryo UI" panose="020B0604030504040204" pitchFamily="50" charset="-128"/>
                <a:ea typeface="Meiryo UI" panose="020B0604030504040204" pitchFamily="50" charset="-128"/>
              </a:rPr>
              <a:t>専門家の知識だけでなく、ビッグデータの分析から得られた実績値から知識を自動生成</a:t>
            </a:r>
          </a:p>
        </p:txBody>
      </p:sp>
      <p:sp>
        <p:nvSpPr>
          <p:cNvPr id="71" name="角丸四角形吹き出し 70"/>
          <p:cNvSpPr/>
          <p:nvPr/>
        </p:nvSpPr>
        <p:spPr>
          <a:xfrm>
            <a:off x="7411250" y="736159"/>
            <a:ext cx="1923810" cy="603207"/>
          </a:xfrm>
          <a:prstGeom prst="wedgeRoundRectCallout">
            <a:avLst>
              <a:gd name="adj1" fmla="val -104165"/>
              <a:gd name="adj2" fmla="val 983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コンピュータの高性能化</a:t>
            </a:r>
          </a:p>
        </p:txBody>
      </p:sp>
      <p:sp>
        <p:nvSpPr>
          <p:cNvPr id="72" name="上矢印 71"/>
          <p:cNvSpPr/>
          <p:nvPr/>
        </p:nvSpPr>
        <p:spPr>
          <a:xfrm>
            <a:off x="5434002" y="5297050"/>
            <a:ext cx="582810" cy="4138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4124111" y="2252334"/>
            <a:ext cx="2369200" cy="768835"/>
          </a:xfrm>
          <a:prstGeom prst="roundRect">
            <a:avLst>
              <a:gd name="adj" fmla="val 0"/>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ディープラーニング特徴量の自動抽出</a:t>
            </a:r>
            <a:endParaRPr lang="en-US" altLang="ja-JP" sz="1400" dirty="0">
              <a:latin typeface="Meiryo UI" panose="020B0604030504040204" pitchFamily="50" charset="-128"/>
              <a:ea typeface="Meiryo UI" panose="020B0604030504040204" pitchFamily="50" charset="-128"/>
            </a:endParaRPr>
          </a:p>
          <a:p>
            <a:pPr algn="ctr"/>
            <a:endParaRPr lang="en-US" altLang="ja-JP" sz="1400" dirty="0">
              <a:latin typeface="Meiryo UI" panose="020B0604030504040204" pitchFamily="50" charset="-128"/>
              <a:ea typeface="Meiryo UI" panose="020B0604030504040204" pitchFamily="50" charset="-128"/>
            </a:endParaRPr>
          </a:p>
        </p:txBody>
      </p:sp>
      <p:sp>
        <p:nvSpPr>
          <p:cNvPr id="74" name="角丸四角形吹き出し 73"/>
          <p:cNvSpPr/>
          <p:nvPr/>
        </p:nvSpPr>
        <p:spPr>
          <a:xfrm>
            <a:off x="274867" y="3048237"/>
            <a:ext cx="2509213" cy="1167572"/>
          </a:xfrm>
          <a:prstGeom prst="wedgeRoundRectCallout">
            <a:avLst>
              <a:gd name="adj1" fmla="val 59860"/>
              <a:gd name="adj2" fmla="val 1618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latin typeface="Meiryo UI" panose="020B0604030504040204" pitchFamily="50" charset="-128"/>
                <a:ea typeface="Meiryo UI" panose="020B0604030504040204" pitchFamily="50" charset="-128"/>
              </a:rPr>
              <a:t>文化情報資源としてのナショナルアーカイブがビッグデータとして利用可能になると</a:t>
            </a:r>
            <a:r>
              <a:rPr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としての信頼性の高い知識が飛躍的に豊富になる</a:t>
            </a:r>
            <a:endParaRPr kumimoji="1" lang="ja-JP" altLang="en-US" sz="1400" dirty="0">
              <a:latin typeface="Meiryo UI" panose="020B0604030504040204" pitchFamily="50" charset="-128"/>
              <a:ea typeface="Meiryo UI" panose="020B0604030504040204" pitchFamily="50" charset="-128"/>
            </a:endParaRPr>
          </a:p>
        </p:txBody>
      </p:sp>
      <p:sp>
        <p:nvSpPr>
          <p:cNvPr id="75" name="角丸四角形吹き出し 74"/>
          <p:cNvSpPr/>
          <p:nvPr/>
        </p:nvSpPr>
        <p:spPr>
          <a:xfrm>
            <a:off x="10922607" y="4766534"/>
            <a:ext cx="1093196" cy="382885"/>
          </a:xfrm>
          <a:prstGeom prst="wedgeRoundRectCallout">
            <a:avLst>
              <a:gd name="adj1" fmla="val -28525"/>
              <a:gd name="adj2" fmla="val 1296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玉石混合</a:t>
            </a:r>
          </a:p>
        </p:txBody>
      </p:sp>
      <p:sp>
        <p:nvSpPr>
          <p:cNvPr id="76" name="角丸四角形 75"/>
          <p:cNvSpPr/>
          <p:nvPr/>
        </p:nvSpPr>
        <p:spPr>
          <a:xfrm>
            <a:off x="4511579" y="4542590"/>
            <a:ext cx="909143" cy="282125"/>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ラベルなし</a:t>
            </a:r>
            <a:endParaRPr lang="en-US" altLang="ja-JP" sz="1400" dirty="0">
              <a:latin typeface="Meiryo UI" panose="020B0604030504040204" pitchFamily="50" charset="-128"/>
              <a:ea typeface="Meiryo UI" panose="020B0604030504040204" pitchFamily="50" charset="-128"/>
            </a:endParaRPr>
          </a:p>
        </p:txBody>
      </p:sp>
      <p:sp>
        <p:nvSpPr>
          <p:cNvPr id="77" name="円柱 76"/>
          <p:cNvSpPr/>
          <p:nvPr/>
        </p:nvSpPr>
        <p:spPr>
          <a:xfrm>
            <a:off x="4271466" y="2984444"/>
            <a:ext cx="2144218" cy="527346"/>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400" dirty="0">
                <a:latin typeface="Meiryo UI" panose="020B0604030504040204" pitchFamily="50" charset="-128"/>
                <a:ea typeface="Meiryo UI" panose="020B0604030504040204" pitchFamily="50" charset="-128"/>
              </a:rPr>
              <a:t>AI</a:t>
            </a:r>
            <a:r>
              <a:rPr lang="ja-JP" altLang="en-US" sz="1400" dirty="0">
                <a:latin typeface="Meiryo UI" panose="020B0604030504040204" pitchFamily="50" charset="-128"/>
                <a:ea typeface="Meiryo UI" panose="020B0604030504040204" pitchFamily="50" charset="-128"/>
              </a:rPr>
              <a:t>として学習した知識</a:t>
            </a:r>
            <a:endParaRPr kumimoji="1" lang="en-US" altLang="ja-JP" sz="1400" dirty="0">
              <a:latin typeface="Meiryo UI" panose="020B0604030504040204" pitchFamily="50" charset="-128"/>
              <a:ea typeface="Meiryo UI" panose="020B0604030504040204" pitchFamily="50" charset="-128"/>
            </a:endParaRPr>
          </a:p>
        </p:txBody>
      </p:sp>
      <p:sp>
        <p:nvSpPr>
          <p:cNvPr id="78" name="角丸四角形 77"/>
          <p:cNvSpPr/>
          <p:nvPr/>
        </p:nvSpPr>
        <p:spPr>
          <a:xfrm>
            <a:off x="4145769" y="1842653"/>
            <a:ext cx="854332" cy="320968"/>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予測</a:t>
            </a:r>
            <a:endParaRPr lang="en-US" altLang="ja-JP" sz="1400" dirty="0">
              <a:latin typeface="Meiryo UI" panose="020B0604030504040204" pitchFamily="50" charset="-128"/>
              <a:ea typeface="Meiryo UI" panose="020B0604030504040204" pitchFamily="50" charset="-128"/>
            </a:endParaRPr>
          </a:p>
        </p:txBody>
      </p:sp>
      <p:sp>
        <p:nvSpPr>
          <p:cNvPr id="79" name="角丸四角形 78"/>
          <p:cNvSpPr/>
          <p:nvPr/>
        </p:nvSpPr>
        <p:spPr>
          <a:xfrm>
            <a:off x="4942393" y="1858560"/>
            <a:ext cx="854332" cy="320968"/>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識別</a:t>
            </a:r>
            <a:endParaRPr lang="en-US" altLang="ja-JP" sz="1400" dirty="0">
              <a:latin typeface="Meiryo UI" panose="020B0604030504040204" pitchFamily="50" charset="-128"/>
              <a:ea typeface="Meiryo UI" panose="020B0604030504040204" pitchFamily="50" charset="-128"/>
            </a:endParaRPr>
          </a:p>
        </p:txBody>
      </p:sp>
      <p:sp>
        <p:nvSpPr>
          <p:cNvPr id="80" name="角丸四角形 79"/>
          <p:cNvSpPr/>
          <p:nvPr/>
        </p:nvSpPr>
        <p:spPr>
          <a:xfrm>
            <a:off x="5655673" y="1851680"/>
            <a:ext cx="854332" cy="320968"/>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実行</a:t>
            </a:r>
            <a:endParaRPr lang="en-US" altLang="ja-JP" sz="1400" dirty="0">
              <a:latin typeface="Meiryo UI" panose="020B0604030504040204" pitchFamily="50" charset="-128"/>
              <a:ea typeface="Meiryo UI" panose="020B0604030504040204" pitchFamily="50" charset="-128"/>
            </a:endParaRPr>
          </a:p>
        </p:txBody>
      </p:sp>
      <p:sp>
        <p:nvSpPr>
          <p:cNvPr id="81" name="角丸四角形 80"/>
          <p:cNvSpPr/>
          <p:nvPr/>
        </p:nvSpPr>
        <p:spPr>
          <a:xfrm>
            <a:off x="4519581" y="3498284"/>
            <a:ext cx="1460354" cy="264235"/>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強化学習</a:t>
            </a:r>
            <a:endParaRPr lang="en-US" altLang="ja-JP" sz="1400" dirty="0">
              <a:latin typeface="Meiryo UI" panose="020B0604030504040204" pitchFamily="50" charset="-128"/>
              <a:ea typeface="Meiryo UI" panose="020B0604030504040204" pitchFamily="50" charset="-128"/>
            </a:endParaRPr>
          </a:p>
        </p:txBody>
      </p:sp>
      <p:sp>
        <p:nvSpPr>
          <p:cNvPr id="42" name="角丸四角形 41"/>
          <p:cNvSpPr/>
          <p:nvPr/>
        </p:nvSpPr>
        <p:spPr>
          <a:xfrm>
            <a:off x="4540257" y="2765449"/>
            <a:ext cx="854332" cy="320968"/>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認知</a:t>
            </a:r>
            <a:endParaRPr lang="en-US" altLang="ja-JP" sz="1400" dirty="0">
              <a:latin typeface="Meiryo UI" panose="020B0604030504040204" pitchFamily="50" charset="-128"/>
              <a:ea typeface="Meiryo UI" panose="020B0604030504040204" pitchFamily="50" charset="-128"/>
            </a:endParaRPr>
          </a:p>
        </p:txBody>
      </p:sp>
      <p:sp>
        <p:nvSpPr>
          <p:cNvPr id="43" name="角丸四角形 42"/>
          <p:cNvSpPr/>
          <p:nvPr/>
        </p:nvSpPr>
        <p:spPr>
          <a:xfrm>
            <a:off x="5435668" y="2772336"/>
            <a:ext cx="854332" cy="324935"/>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ja-JP" altLang="en-US" sz="1400" dirty="0">
                <a:latin typeface="Meiryo UI" panose="020B0604030504040204" pitchFamily="50" charset="-128"/>
                <a:ea typeface="Meiryo UI" panose="020B0604030504040204" pitchFamily="50" charset="-128"/>
              </a:rPr>
              <a:t>認識</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38214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kumimoji="1" lang="ja-JP" altLang="en-US" dirty="0"/>
              <a:t>終わりに</a:t>
            </a:r>
            <a:r>
              <a:rPr kumimoji="1" lang="en-US" altLang="ja-JP" dirty="0"/>
              <a:t/>
            </a:r>
            <a:br>
              <a:rPr kumimoji="1" lang="en-US" altLang="ja-JP" dirty="0"/>
            </a:br>
            <a:endParaRPr kumimoji="1" lang="ja-JP" altLang="en-US" dirty="0"/>
          </a:p>
        </p:txBody>
      </p:sp>
      <p:sp>
        <p:nvSpPr>
          <p:cNvPr id="4" name="テキスト プレースホルダー 3"/>
          <p:cNvSpPr>
            <a:spLocks noGrp="1"/>
          </p:cNvSpPr>
          <p:nvPr>
            <p:ph type="body" idx="1"/>
          </p:nvPr>
        </p:nvSpPr>
        <p:spPr>
          <a:xfrm>
            <a:off x="831850" y="4562475"/>
            <a:ext cx="10515600" cy="1903639"/>
          </a:xfrm>
        </p:spPr>
        <p:style>
          <a:lnRef idx="2">
            <a:schemeClr val="accent2"/>
          </a:lnRef>
          <a:fillRef idx="1">
            <a:schemeClr val="lt1"/>
          </a:fillRef>
          <a:effectRef idx="0">
            <a:schemeClr val="accent2"/>
          </a:effectRef>
          <a:fontRef idx="minor">
            <a:schemeClr val="dk1"/>
          </a:fontRef>
        </p:style>
        <p:txBody>
          <a:bodyPr>
            <a:noAutofit/>
          </a:bodyPr>
          <a:lstStyle/>
          <a:p>
            <a:pPr lvl="1"/>
            <a:endParaRPr lang="en-US" altLang="ja-JP" sz="2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220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569720" y="0"/>
            <a:ext cx="9144000" cy="928670"/>
          </a:xfrm>
        </p:spPr>
        <p:txBody>
          <a:bodyPr>
            <a:noAutofit/>
          </a:bodyPr>
          <a:lstStyle/>
          <a:p>
            <a:r>
              <a:rPr lang="ja-JP" altLang="en-US" sz="3200" dirty="0"/>
              <a:t>システム開発及び人材育成・確保に関して</a:t>
            </a:r>
            <a:r>
              <a:rPr lang="en-US" altLang="ja-JP" sz="3200" dirty="0"/>
              <a:t/>
            </a:r>
            <a:br>
              <a:rPr lang="en-US" altLang="ja-JP" sz="3200" dirty="0"/>
            </a:br>
            <a:r>
              <a:rPr lang="ja-JP" altLang="en-US" sz="3200" dirty="0"/>
              <a:t>政府の新しい方法論</a:t>
            </a:r>
          </a:p>
        </p:txBody>
      </p:sp>
      <p:sp>
        <p:nvSpPr>
          <p:cNvPr id="3" name="コンテンツ プレースホルダー 2"/>
          <p:cNvSpPr>
            <a:spLocks noGrp="1"/>
          </p:cNvSpPr>
          <p:nvPr>
            <p:ph idx="1"/>
          </p:nvPr>
        </p:nvSpPr>
        <p:spPr>
          <a:xfrm>
            <a:off x="451413" y="2680855"/>
            <a:ext cx="11250591" cy="384662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ja-JP" altLang="en-US" sz="3200" dirty="0"/>
              <a:t>政府情報システムの整備及び管理 に関する標準ガイドライン</a:t>
            </a:r>
            <a:endParaRPr lang="en-US" altLang="ja-JP" sz="3200" dirty="0"/>
          </a:p>
          <a:p>
            <a:pPr lvl="1"/>
            <a:r>
              <a:rPr lang="ja-JP" altLang="en-US" dirty="0"/>
              <a:t>（</a:t>
            </a:r>
            <a:r>
              <a:rPr lang="en-US" altLang="ja-JP" dirty="0"/>
              <a:t>2014</a:t>
            </a:r>
            <a:r>
              <a:rPr lang="ja-JP" altLang="en-US" dirty="0"/>
              <a:t>年</a:t>
            </a:r>
            <a:r>
              <a:rPr lang="en-US" altLang="ja-JP" dirty="0"/>
              <a:t>12</a:t>
            </a:r>
            <a:r>
              <a:rPr lang="ja-JP" altLang="en-US" dirty="0"/>
              <a:t>月</a:t>
            </a:r>
            <a:r>
              <a:rPr lang="en-US" altLang="ja-JP" dirty="0"/>
              <a:t>3</a:t>
            </a:r>
            <a:r>
              <a:rPr lang="ja-JP" altLang="en-US" dirty="0"/>
              <a:t>日 各府省情報化統括責任者（</a:t>
            </a:r>
            <a:r>
              <a:rPr lang="en-US" altLang="ja-JP" dirty="0"/>
              <a:t>CIO</a:t>
            </a:r>
            <a:r>
              <a:rPr lang="ja-JP" altLang="en-US" dirty="0"/>
              <a:t>）連絡会議決定）</a:t>
            </a:r>
            <a:endParaRPr lang="en-US" altLang="ja-JP" dirty="0"/>
          </a:p>
          <a:p>
            <a:pPr lvl="2"/>
            <a:r>
              <a:rPr lang="ja-JP" altLang="en-US" dirty="0"/>
              <a:t>「政府情報システムの整備及び管理に関する標準ガイドライン」・「実務手引書」</a:t>
            </a:r>
            <a:r>
              <a:rPr lang="en-US" altLang="ja-JP" dirty="0"/>
              <a:t/>
            </a:r>
            <a:br>
              <a:rPr lang="en-US" altLang="ja-JP" dirty="0"/>
            </a:br>
            <a:r>
              <a:rPr lang="en-US" altLang="ja-JP" dirty="0">
                <a:hlinkClick r:id="rId3"/>
              </a:rPr>
              <a:t>http://www.soumu.go.jp/main_sosiki/gyoukan/kanri/infosystem-guide.html</a:t>
            </a:r>
            <a:endParaRPr lang="en-US" altLang="ja-JP" dirty="0"/>
          </a:p>
          <a:p>
            <a:r>
              <a:rPr lang="ja-JP" altLang="en-US" dirty="0"/>
              <a:t> </a:t>
            </a:r>
            <a:r>
              <a:rPr lang="en-US" altLang="ja-JP" dirty="0" err="1"/>
              <a:t>i</a:t>
            </a:r>
            <a:r>
              <a:rPr lang="ja-JP" altLang="en-US" dirty="0"/>
              <a:t>コンピテンシ・ディクショナリ </a:t>
            </a:r>
            <a:endParaRPr lang="en-US" altLang="ja-JP" dirty="0"/>
          </a:p>
          <a:p>
            <a:pPr lvl="1"/>
            <a:r>
              <a:rPr lang="ja-JP" altLang="en-US" sz="2800" dirty="0"/>
              <a:t>新時代のビジネスモデルに求められるタスクやスキル、役割分担例</a:t>
            </a:r>
            <a:endParaRPr lang="en-US" altLang="ja-JP" sz="2800" dirty="0"/>
          </a:p>
          <a:p>
            <a:pPr lvl="1"/>
            <a:r>
              <a:rPr lang="ja-JP" altLang="en-US" sz="2800" dirty="0"/>
              <a:t>（</a:t>
            </a:r>
            <a:r>
              <a:rPr lang="en-US" altLang="ja-JP" sz="2800" dirty="0"/>
              <a:t>2015</a:t>
            </a:r>
            <a:r>
              <a:rPr lang="ja-JP" altLang="en-US" sz="2800" dirty="0"/>
              <a:t>年　情報処理振興機構）</a:t>
            </a:r>
            <a:endParaRPr lang="en-US" altLang="ja-JP" sz="2800" dirty="0"/>
          </a:p>
          <a:p>
            <a:pPr lvl="2"/>
            <a:r>
              <a:rPr lang="en-US" altLang="ja-JP" dirty="0" err="1"/>
              <a:t>i</a:t>
            </a:r>
            <a:r>
              <a:rPr lang="en-US" altLang="ja-JP" dirty="0"/>
              <a:t> </a:t>
            </a:r>
            <a:r>
              <a:rPr lang="ja-JP" altLang="en-US" dirty="0"/>
              <a:t>コンピテンシ ディクショナリ概要：</a:t>
            </a:r>
            <a:r>
              <a:rPr lang="en-US" altLang="ja-JP" dirty="0"/>
              <a:t> </a:t>
            </a:r>
            <a:r>
              <a:rPr lang="en-US" altLang="ja-JP" dirty="0">
                <a:hlinkClick r:id="rId4"/>
              </a:rPr>
              <a:t>https://www.ipa.go.jp/jinzai/hrd/i_competency_dictionary/icd.html</a:t>
            </a:r>
            <a:endParaRPr lang="en-US" altLang="ja-JP" dirty="0"/>
          </a:p>
          <a:p>
            <a:pPr lvl="2"/>
            <a:r>
              <a:rPr lang="en-US" altLang="ja-JP" dirty="0" err="1"/>
              <a:t>i</a:t>
            </a:r>
            <a:r>
              <a:rPr lang="en-US" altLang="ja-JP" dirty="0"/>
              <a:t> </a:t>
            </a:r>
            <a:r>
              <a:rPr lang="ja-JP" altLang="en-US" dirty="0"/>
              <a:t>コンピテンシ ディクショナリ</a:t>
            </a:r>
            <a:r>
              <a:rPr lang="en-US" altLang="ja-JP" dirty="0"/>
              <a:t>2015</a:t>
            </a:r>
            <a:r>
              <a:rPr lang="ja-JP" altLang="en-US" dirty="0"/>
              <a:t>：</a:t>
            </a:r>
            <a:r>
              <a:rPr lang="en-US" altLang="ja-JP" dirty="0"/>
              <a:t> </a:t>
            </a:r>
            <a:r>
              <a:rPr lang="en-US" altLang="ja-JP" dirty="0">
                <a:hlinkClick r:id="rId5"/>
              </a:rPr>
              <a:t>https://www.ipa.go.jp/jinzai/hrd/i_competency_dictionary/download.html</a:t>
            </a:r>
            <a:endParaRPr lang="en-US" altLang="ja-JP" dirty="0"/>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8" name="横巻き 7"/>
          <p:cNvSpPr/>
          <p:nvPr/>
        </p:nvSpPr>
        <p:spPr>
          <a:xfrm>
            <a:off x="1" y="1005840"/>
            <a:ext cx="12039600" cy="1442606"/>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政府機関に関しては、最適なシステム構築の方法論、実務者用の手引きは</a:t>
            </a:r>
            <a:r>
              <a:rPr kumimoji="1" lang="ja-JP" altLang="en-US" sz="1800" b="1" i="0" u="none" strike="noStrike" kern="1200" cap="none" spc="0" normalizeH="0" baseline="0" noProof="0" dirty="0" err="1">
                <a:ln>
                  <a:noFill/>
                </a:ln>
                <a:solidFill>
                  <a:srgbClr val="FF0000"/>
                </a:solidFill>
                <a:effectLst/>
                <a:uLnTx/>
                <a:uFillTx/>
                <a:latin typeface="Meiryo UI" panose="020B0604030504040204" pitchFamily="50" charset="-128"/>
                <a:ea typeface="Meiryo UI" panose="020B0604030504040204" pitchFamily="50" charset="-128"/>
                <a:cs typeface="+mn-cs"/>
              </a:rPr>
              <a:t>が</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用意されている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また、システム構築のためのタスクと、それを担当する人が取捨選択して備えるべきスキル・知識がディクショナリの形で用意されている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これらを活用することが、効率的・効果的</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45769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7675" y="258756"/>
            <a:ext cx="11856720" cy="701675"/>
          </a:xfrm>
        </p:spPr>
        <p:txBody>
          <a:bodyPr>
            <a:noAutofit/>
          </a:bodyPr>
          <a:lstStyle/>
          <a:p>
            <a:r>
              <a:rPr lang="ja-JP" altLang="en-US" sz="3600" dirty="0"/>
              <a:t>政府情報システムの整備及び管理 に関する標準ガイドライン</a:t>
            </a:r>
            <a:r>
              <a:rPr lang="en-US" altLang="ja-JP" sz="3600" dirty="0"/>
              <a:t/>
            </a:r>
            <a:br>
              <a:rPr lang="en-US" altLang="ja-JP" sz="3600" dirty="0"/>
            </a:br>
            <a:r>
              <a:rPr lang="ja-JP" altLang="en-US" sz="3600" dirty="0"/>
              <a:t>全体構成</a:t>
            </a:r>
            <a:endParaRPr kumimoji="1" lang="ja-JP" altLang="en-US" sz="3600" dirty="0"/>
          </a:p>
        </p:txBody>
      </p:sp>
      <p:sp>
        <p:nvSpPr>
          <p:cNvPr id="9" name="コンテンツ プレースホルダー 8"/>
          <p:cNvSpPr>
            <a:spLocks noGrp="1"/>
          </p:cNvSpPr>
          <p:nvPr>
            <p:ph sz="half" idx="1"/>
          </p:nvPr>
        </p:nvSpPr>
        <p:spPr>
          <a:xfrm>
            <a:off x="675640" y="1896625"/>
            <a:ext cx="5857240" cy="4574541"/>
          </a:xfrm>
        </p:spPr>
        <p:txBody>
          <a:bodyPr>
            <a:normAutofit fontScale="55000" lnSpcReduction="20000"/>
          </a:bodyPr>
          <a:lstStyle/>
          <a:p>
            <a:r>
              <a:rPr lang="en-US" altLang="ja-JP" dirty="0"/>
              <a:t>1.1.	</a:t>
            </a:r>
            <a:r>
              <a:rPr lang="ja-JP" altLang="en-US" dirty="0"/>
              <a:t>組織体制</a:t>
            </a:r>
          </a:p>
          <a:p>
            <a:r>
              <a:rPr lang="en-US" altLang="ja-JP" dirty="0"/>
              <a:t>1.2.	</a:t>
            </a:r>
            <a:r>
              <a:rPr lang="ja-JP" altLang="en-US" dirty="0"/>
              <a:t>人材の育成・確保</a:t>
            </a:r>
          </a:p>
          <a:p>
            <a:r>
              <a:rPr lang="en-US" altLang="ja-JP" dirty="0"/>
              <a:t>1.3.	</a:t>
            </a:r>
            <a:r>
              <a:rPr lang="ja-JP" altLang="en-US" dirty="0"/>
              <a:t>ＩＴマネジメントの全体像</a:t>
            </a:r>
          </a:p>
          <a:p>
            <a:r>
              <a:rPr lang="en-US" altLang="ja-JP" dirty="0"/>
              <a:t>1.4.	</a:t>
            </a:r>
            <a:r>
              <a:rPr lang="ja-JP" altLang="en-US" dirty="0"/>
              <a:t>プロジェクトの管理</a:t>
            </a:r>
          </a:p>
          <a:p>
            <a:r>
              <a:rPr lang="en-US" altLang="ja-JP" dirty="0"/>
              <a:t>1.5.	</a:t>
            </a:r>
            <a:r>
              <a:rPr lang="ja-JP" altLang="en-US" dirty="0"/>
              <a:t>予算要求</a:t>
            </a:r>
          </a:p>
          <a:p>
            <a:r>
              <a:rPr lang="en-US" altLang="ja-JP" dirty="0"/>
              <a:t>1.6.	</a:t>
            </a:r>
            <a:r>
              <a:rPr lang="ja-JP" altLang="en-US" dirty="0"/>
              <a:t>業務の見直し</a:t>
            </a:r>
          </a:p>
          <a:p>
            <a:r>
              <a:rPr lang="en-US" altLang="ja-JP" dirty="0"/>
              <a:t>1.7.	</a:t>
            </a:r>
            <a:r>
              <a:rPr lang="ja-JP" altLang="en-US" dirty="0"/>
              <a:t>要件定義の準備</a:t>
            </a:r>
          </a:p>
          <a:p>
            <a:r>
              <a:rPr lang="en-US" altLang="ja-JP" dirty="0"/>
              <a:t>1.8.	</a:t>
            </a:r>
            <a:r>
              <a:rPr lang="ja-JP" altLang="en-US" dirty="0"/>
              <a:t>要件定義</a:t>
            </a:r>
          </a:p>
          <a:p>
            <a:r>
              <a:rPr lang="en-US" altLang="ja-JP" dirty="0"/>
              <a:t>1.9.	</a:t>
            </a:r>
            <a:r>
              <a:rPr lang="ja-JP" altLang="en-US" dirty="0"/>
              <a:t>調達の計画</a:t>
            </a:r>
          </a:p>
          <a:p>
            <a:r>
              <a:rPr lang="en-US" altLang="ja-JP" dirty="0"/>
              <a:t>1.10.	</a:t>
            </a:r>
            <a:r>
              <a:rPr lang="ja-JP" altLang="en-US" dirty="0"/>
              <a:t>調達仕様書の作成等</a:t>
            </a:r>
          </a:p>
          <a:p>
            <a:r>
              <a:rPr lang="en-US" altLang="ja-JP" dirty="0"/>
              <a:t>1.11.	</a:t>
            </a:r>
            <a:r>
              <a:rPr lang="ja-JP" altLang="en-US" dirty="0"/>
              <a:t>ＲＦＰ・公告</a:t>
            </a:r>
          </a:p>
          <a:p>
            <a:r>
              <a:rPr lang="en-US" altLang="ja-JP" dirty="0"/>
              <a:t>1.12.	</a:t>
            </a:r>
            <a:r>
              <a:rPr lang="ja-JP" altLang="en-US" dirty="0"/>
              <a:t>審査</a:t>
            </a:r>
          </a:p>
          <a:p>
            <a:r>
              <a:rPr lang="en-US" altLang="ja-JP" dirty="0"/>
              <a:t>1.13.	</a:t>
            </a:r>
            <a:r>
              <a:rPr lang="ja-JP" altLang="en-US" dirty="0"/>
              <a:t>入開札</a:t>
            </a:r>
          </a:p>
          <a:p>
            <a:r>
              <a:rPr lang="en-US" altLang="ja-JP" dirty="0"/>
              <a:t>1.14.	</a:t>
            </a:r>
            <a:r>
              <a:rPr lang="ja-JP" altLang="en-US" dirty="0"/>
              <a:t>契約</a:t>
            </a:r>
          </a:p>
          <a:p>
            <a:r>
              <a:rPr lang="en-US" altLang="ja-JP" dirty="0"/>
              <a:t>1.15.	</a:t>
            </a:r>
            <a:r>
              <a:rPr lang="ja-JP" altLang="en-US" dirty="0"/>
              <a:t>設計・開発</a:t>
            </a:r>
          </a:p>
          <a:p>
            <a:endParaRPr kumimoji="1" lang="ja-JP" altLang="en-US" dirty="0"/>
          </a:p>
        </p:txBody>
      </p:sp>
      <p:sp>
        <p:nvSpPr>
          <p:cNvPr id="10" name="コンテンツ プレースホルダー 9"/>
          <p:cNvSpPr>
            <a:spLocks noGrp="1"/>
          </p:cNvSpPr>
          <p:nvPr>
            <p:ph sz="half" idx="2"/>
          </p:nvPr>
        </p:nvSpPr>
        <p:spPr>
          <a:xfrm>
            <a:off x="6134878" y="1737359"/>
            <a:ext cx="5847080" cy="4711701"/>
          </a:xfrm>
        </p:spPr>
        <p:txBody>
          <a:bodyPr>
            <a:normAutofit fontScale="55000" lnSpcReduction="20000"/>
          </a:bodyPr>
          <a:lstStyle/>
          <a:p>
            <a:r>
              <a:rPr lang="en-US" altLang="ja-JP" dirty="0"/>
              <a:t>1.16.	</a:t>
            </a:r>
            <a:r>
              <a:rPr lang="ja-JP" altLang="en-US" dirty="0"/>
              <a:t>設計・開発工程に入る前の要件定義の内容の調整・確定</a:t>
            </a:r>
          </a:p>
          <a:p>
            <a:r>
              <a:rPr lang="en-US" altLang="ja-JP" dirty="0"/>
              <a:t>1.17.	</a:t>
            </a:r>
            <a:r>
              <a:rPr lang="ja-JP" altLang="en-US" dirty="0"/>
              <a:t>設計</a:t>
            </a:r>
          </a:p>
          <a:p>
            <a:r>
              <a:rPr lang="en-US" altLang="ja-JP" dirty="0"/>
              <a:t>1.18.	</a:t>
            </a:r>
            <a:r>
              <a:rPr lang="ja-JP" altLang="en-US" dirty="0"/>
              <a:t>開発・テスト</a:t>
            </a:r>
          </a:p>
          <a:p>
            <a:r>
              <a:rPr lang="en-US" altLang="ja-JP" dirty="0"/>
              <a:t>1.19.	</a:t>
            </a:r>
            <a:r>
              <a:rPr lang="ja-JP" altLang="en-US" dirty="0"/>
              <a:t>情報システムの本番移行</a:t>
            </a:r>
          </a:p>
          <a:p>
            <a:r>
              <a:rPr lang="en-US" altLang="ja-JP" dirty="0"/>
              <a:t>1.20.	</a:t>
            </a:r>
            <a:r>
              <a:rPr lang="ja-JP" altLang="en-US" dirty="0"/>
              <a:t>引継ぎ</a:t>
            </a:r>
          </a:p>
          <a:p>
            <a:r>
              <a:rPr lang="en-US" altLang="ja-JP" dirty="0"/>
              <a:t>1.21.	</a:t>
            </a:r>
            <a:r>
              <a:rPr lang="ja-JP" altLang="en-US" dirty="0"/>
              <a:t>検査（検収）・納品管理</a:t>
            </a:r>
          </a:p>
          <a:p>
            <a:r>
              <a:rPr lang="en-US" altLang="ja-JP" dirty="0"/>
              <a:t>1.22.	</a:t>
            </a:r>
            <a:r>
              <a:rPr lang="ja-JP" altLang="en-US" dirty="0"/>
              <a:t>業務の運営開始</a:t>
            </a:r>
          </a:p>
          <a:p>
            <a:r>
              <a:rPr lang="en-US" altLang="ja-JP" dirty="0"/>
              <a:t>1.23.	</a:t>
            </a:r>
            <a:r>
              <a:rPr lang="ja-JP" altLang="en-US" dirty="0"/>
              <a:t>運営の定着</a:t>
            </a:r>
          </a:p>
          <a:p>
            <a:r>
              <a:rPr lang="en-US" altLang="ja-JP" dirty="0"/>
              <a:t>1.24.	</a:t>
            </a:r>
            <a:r>
              <a:rPr lang="ja-JP" altLang="en-US" dirty="0"/>
              <a:t>日常運営における業務改善</a:t>
            </a:r>
          </a:p>
          <a:p>
            <a:r>
              <a:rPr lang="en-US" altLang="ja-JP" dirty="0"/>
              <a:t>1.25.	</a:t>
            </a:r>
            <a:r>
              <a:rPr lang="ja-JP" altLang="en-US" dirty="0"/>
              <a:t>運用開始前の準備</a:t>
            </a:r>
          </a:p>
          <a:p>
            <a:r>
              <a:rPr lang="en-US" altLang="ja-JP" dirty="0"/>
              <a:t>1.26.	</a:t>
            </a:r>
            <a:r>
              <a:rPr lang="ja-JP" altLang="en-US" dirty="0"/>
              <a:t>運用の実施</a:t>
            </a:r>
          </a:p>
          <a:p>
            <a:r>
              <a:rPr lang="en-US" altLang="ja-JP" dirty="0"/>
              <a:t>1.27.	</a:t>
            </a:r>
            <a:r>
              <a:rPr lang="ja-JP" altLang="en-US" dirty="0"/>
              <a:t>保守の実施</a:t>
            </a:r>
          </a:p>
          <a:p>
            <a:r>
              <a:rPr lang="en-US" altLang="ja-JP" dirty="0"/>
              <a:t>1.28.	</a:t>
            </a:r>
            <a:r>
              <a:rPr lang="ja-JP" altLang="en-US" dirty="0"/>
              <a:t>システム監査の実施</a:t>
            </a:r>
          </a:p>
          <a:p>
            <a:r>
              <a:rPr lang="en-US" altLang="ja-JP" dirty="0"/>
              <a:t>1.29.	</a:t>
            </a:r>
            <a:r>
              <a:rPr lang="ja-JP" altLang="en-US" dirty="0"/>
              <a:t>情報システムの見直し又は廃止</a:t>
            </a:r>
          </a:p>
          <a:p>
            <a:endParaRPr lang="ja-JP" altLang="en-US" dirty="0"/>
          </a:p>
          <a:p>
            <a:endParaRPr kumimoji="1" lang="ja-JP" altLang="en-US" dirty="0"/>
          </a:p>
        </p:txBody>
      </p:sp>
      <p:cxnSp>
        <p:nvCxnSpPr>
          <p:cNvPr id="5" name="直線コネクタ 4"/>
          <p:cNvCxnSpPr/>
          <p:nvPr/>
        </p:nvCxnSpPr>
        <p:spPr>
          <a:xfrm>
            <a:off x="3838575" y="10552113"/>
            <a:ext cx="0" cy="762000"/>
          </a:xfrm>
          <a:prstGeom prst="line">
            <a:avLst/>
          </a:prstGeom>
          <a:ln w="6350"/>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3838575" y="11771313"/>
            <a:ext cx="0" cy="152400"/>
          </a:xfrm>
          <a:prstGeom prst="line">
            <a:avLst/>
          </a:prstGeom>
          <a:ln w="6350"/>
        </p:spPr>
        <p:style>
          <a:lnRef idx="1">
            <a:schemeClr val="dk1"/>
          </a:lnRef>
          <a:fillRef idx="0">
            <a:schemeClr val="dk1"/>
          </a:fillRef>
          <a:effectRef idx="0">
            <a:schemeClr val="dk1"/>
          </a:effectRef>
          <a:fontRef idx="minor">
            <a:schemeClr val="tx1"/>
          </a:fontRef>
        </p:style>
      </p:cxnSp>
      <p:cxnSp>
        <p:nvCxnSpPr>
          <p:cNvPr id="7" name="直線コネクタ 6"/>
          <p:cNvCxnSpPr/>
          <p:nvPr/>
        </p:nvCxnSpPr>
        <p:spPr>
          <a:xfrm>
            <a:off x="3838575" y="3846513"/>
            <a:ext cx="0" cy="152400"/>
          </a:xfrm>
          <a:prstGeom prst="line">
            <a:avLst/>
          </a:prstGeom>
          <a:ln w="6350"/>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5187820" y="6286500"/>
            <a:ext cx="70041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2" action="ppaction://hlinkfile"/>
              </a:rPr>
              <a:t>政府情報システムの整備及び管理に関する標準ガイドライン</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2" action="ppaction://hlinkfile"/>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2" action="ppaction://hlinkfile"/>
              </a:rPr>
              <a:t>内容要約</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2" action="ppaction://hlinkfile"/>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横巻き 10"/>
          <p:cNvSpPr/>
          <p:nvPr/>
        </p:nvSpPr>
        <p:spPr>
          <a:xfrm>
            <a:off x="0" y="953152"/>
            <a:ext cx="7208520" cy="845168"/>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・システム構築のための業務の流れに沿って示されている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・業務には色々なタスクがあるが、それぞれの役割に応じて分担される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0464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Autofit/>
          </a:bodyPr>
          <a:lstStyle/>
          <a:p>
            <a:r>
              <a:rPr lang="ja-JP" altLang="en-US" sz="3600" dirty="0"/>
              <a:t>情報システムの構築のプロセスと必要なスキル</a:t>
            </a:r>
            <a:r>
              <a:rPr lang="en-US" altLang="ja-JP" sz="3600" dirty="0">
                <a:solidFill>
                  <a:srgbClr val="FF0000"/>
                </a:solidFill>
              </a:rPr>
              <a:t>【</a:t>
            </a:r>
            <a:r>
              <a:rPr lang="ja-JP" altLang="en-US" sz="3600" dirty="0">
                <a:solidFill>
                  <a:srgbClr val="FF0000"/>
                </a:solidFill>
              </a:rPr>
              <a:t>まとめ</a:t>
            </a:r>
            <a:r>
              <a:rPr lang="en-US" altLang="ja-JP" sz="3600" dirty="0">
                <a:solidFill>
                  <a:srgbClr val="FF0000"/>
                </a:solidFill>
              </a:rPr>
              <a:t>】</a:t>
            </a:r>
            <a:endParaRPr lang="ja-JP" altLang="en-US" sz="3600" dirty="0">
              <a:solidFill>
                <a:srgbClr val="FF0000"/>
              </a:solidFill>
            </a:endParaRPr>
          </a:p>
        </p:txBody>
      </p:sp>
      <p:sp>
        <p:nvSpPr>
          <p:cNvPr id="4" name="コンテンツ プレースホルダー 3"/>
          <p:cNvSpPr>
            <a:spLocks noGrp="1"/>
          </p:cNvSpPr>
          <p:nvPr>
            <p:ph idx="1"/>
          </p:nvPr>
        </p:nvSpPr>
        <p:spPr>
          <a:xfrm>
            <a:off x="838200" y="1337187"/>
            <a:ext cx="10515600" cy="2310581"/>
          </a:xfrm>
        </p:spPr>
        <p:style>
          <a:lnRef idx="2">
            <a:schemeClr val="accent2"/>
          </a:lnRef>
          <a:fillRef idx="1">
            <a:schemeClr val="lt1"/>
          </a:fillRef>
          <a:effectRef idx="0">
            <a:schemeClr val="accent2"/>
          </a:effectRef>
          <a:fontRef idx="minor">
            <a:schemeClr val="dk1"/>
          </a:fontRef>
        </p:style>
        <p:txBody>
          <a:bodyPr/>
          <a:lstStyle/>
          <a:p>
            <a:r>
              <a:rPr lang="ja-JP" altLang="en-US" dirty="0"/>
              <a:t>情報システムは、サービスを効率的・効果的に実現する手段</a:t>
            </a:r>
            <a:endParaRPr lang="en-US" altLang="ja-JP" dirty="0"/>
          </a:p>
          <a:p>
            <a:r>
              <a:rPr lang="ja-JP" altLang="en-US" dirty="0"/>
              <a:t>その情報システムを第三者とともに効率的に構築するために</a:t>
            </a:r>
            <a:endParaRPr lang="en-US" altLang="ja-JP" dirty="0"/>
          </a:p>
          <a:p>
            <a:pPr lvl="1"/>
            <a:r>
              <a:rPr lang="ja-JP" altLang="en-US" dirty="0"/>
              <a:t>システム開発の標準ガイドラインの参照</a:t>
            </a:r>
            <a:endParaRPr lang="en-US" altLang="ja-JP" dirty="0"/>
          </a:p>
          <a:p>
            <a:r>
              <a:rPr lang="ja-JP" altLang="en-US" dirty="0"/>
              <a:t>その情報システムの企画・構築・運用のタスクを遂行するために</a:t>
            </a:r>
            <a:endParaRPr lang="en-US" altLang="ja-JP" dirty="0"/>
          </a:p>
          <a:p>
            <a:pPr lvl="1"/>
            <a:r>
              <a:rPr lang="ja-JP" altLang="en-US" dirty="0"/>
              <a:t>タスクに必要なスキル、スキルを必要な知識を選択的に習得</a:t>
            </a:r>
            <a:endParaRPr lang="en-US" altLang="ja-JP" dirty="0"/>
          </a:p>
          <a:p>
            <a:pPr lvl="1"/>
            <a:endParaRPr lang="en-US" altLang="ja-JP" dirty="0"/>
          </a:p>
        </p:txBody>
      </p:sp>
      <p:sp>
        <p:nvSpPr>
          <p:cNvPr id="2" name="正方形/長方形 1"/>
          <p:cNvSpPr/>
          <p:nvPr/>
        </p:nvSpPr>
        <p:spPr>
          <a:xfrm>
            <a:off x="196645" y="4792899"/>
            <a:ext cx="11739715"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政府標準ガイドラインに沿ったシステム開発手順と作成するドキュメント</a:t>
            </a:r>
            <a:endParaRPr kumimoji="1" lang="en-US" altLang="ja-JP" sz="2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8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i</a:t>
            </a:r>
            <a:r>
              <a:rPr kumimoji="1" lang="ja-JP" altLang="en-US" sz="2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コンピテンシ・ディクショナリを活用した効率的なスキル・知識の習得</a:t>
            </a:r>
          </a:p>
        </p:txBody>
      </p:sp>
      <p:sp>
        <p:nvSpPr>
          <p:cNvPr id="6" name="下矢印 5"/>
          <p:cNvSpPr/>
          <p:nvPr/>
        </p:nvSpPr>
        <p:spPr>
          <a:xfrm>
            <a:off x="3795252" y="3814916"/>
            <a:ext cx="2644877" cy="8062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391538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角丸四角形 246"/>
          <p:cNvSpPr/>
          <p:nvPr/>
        </p:nvSpPr>
        <p:spPr>
          <a:xfrm>
            <a:off x="85960" y="2308473"/>
            <a:ext cx="2109766" cy="1318214"/>
          </a:xfrm>
          <a:prstGeom prst="roundRect">
            <a:avLst>
              <a:gd name="adj" fmla="val 0"/>
            </a:avLst>
          </a:prstGeom>
          <a:gradFill flip="none" rotWithShape="1">
            <a:gsLst>
              <a:gs pos="0">
                <a:schemeClr val="accent1">
                  <a:satMod val="103000"/>
                  <a:lumMod val="102000"/>
                  <a:tint val="94000"/>
                </a:schemeClr>
              </a:gs>
              <a:gs pos="0">
                <a:srgbClr val="FFC000"/>
              </a:gs>
              <a:gs pos="100000">
                <a:srgbClr val="0070C0"/>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41" name="角丸四角形 240"/>
          <p:cNvSpPr/>
          <p:nvPr/>
        </p:nvSpPr>
        <p:spPr>
          <a:xfrm>
            <a:off x="-12654" y="6307366"/>
            <a:ext cx="12135269" cy="49303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i</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コンピテンシ・</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ディクショナリ（タスク）</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9" name="角丸四角形 148"/>
          <p:cNvSpPr/>
          <p:nvPr/>
        </p:nvSpPr>
        <p:spPr>
          <a:xfrm>
            <a:off x="8613641" y="5374742"/>
            <a:ext cx="3539528" cy="989807"/>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4" name="角丸四角形 133"/>
          <p:cNvSpPr/>
          <p:nvPr/>
        </p:nvSpPr>
        <p:spPr>
          <a:xfrm>
            <a:off x="10166312" y="511986"/>
            <a:ext cx="1968957" cy="1801201"/>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業務の運営開始準備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0" name="角丸四角形 119"/>
          <p:cNvSpPr/>
          <p:nvPr/>
        </p:nvSpPr>
        <p:spPr>
          <a:xfrm>
            <a:off x="8092076" y="539918"/>
            <a:ext cx="1993485" cy="2419195"/>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本番移行準備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6" name="角丸四角形 115"/>
          <p:cNvSpPr/>
          <p:nvPr/>
        </p:nvSpPr>
        <p:spPr>
          <a:xfrm>
            <a:off x="6071848" y="5061080"/>
            <a:ext cx="1945080" cy="131643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開発・テスト</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3" name="角丸四角形 112"/>
          <p:cNvSpPr/>
          <p:nvPr/>
        </p:nvSpPr>
        <p:spPr>
          <a:xfrm>
            <a:off x="6047774" y="2812691"/>
            <a:ext cx="1945080" cy="2170335"/>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設計</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1" name="角丸四角形 110"/>
          <p:cNvSpPr/>
          <p:nvPr/>
        </p:nvSpPr>
        <p:spPr>
          <a:xfrm>
            <a:off x="6036617" y="554659"/>
            <a:ext cx="1956237" cy="212239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設計・開発準備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09" name="角丸四角形 108"/>
          <p:cNvSpPr/>
          <p:nvPr/>
        </p:nvSpPr>
        <p:spPr>
          <a:xfrm>
            <a:off x="4149913" y="4459721"/>
            <a:ext cx="1816675"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契約</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4" name="角丸四角形 83"/>
          <p:cNvSpPr/>
          <p:nvPr/>
        </p:nvSpPr>
        <p:spPr>
          <a:xfrm>
            <a:off x="2275429" y="4894275"/>
            <a:ext cx="1737789" cy="1337492"/>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3" name="角丸四角形 82"/>
          <p:cNvSpPr/>
          <p:nvPr/>
        </p:nvSpPr>
        <p:spPr>
          <a:xfrm>
            <a:off x="2295086" y="3736435"/>
            <a:ext cx="1755467" cy="111752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5" name="角丸四角形 74"/>
          <p:cNvSpPr/>
          <p:nvPr/>
        </p:nvSpPr>
        <p:spPr>
          <a:xfrm>
            <a:off x="2296267" y="2281894"/>
            <a:ext cx="1772798" cy="137021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8" name="角丸四角形 67"/>
          <p:cNvSpPr/>
          <p:nvPr/>
        </p:nvSpPr>
        <p:spPr>
          <a:xfrm>
            <a:off x="329694" y="3929470"/>
            <a:ext cx="1937765" cy="1108845"/>
          </a:xfrm>
          <a:prstGeom prst="roundRect">
            <a:avLst>
              <a:gd name="adj" fmla="val 0"/>
            </a:avLst>
          </a:prstGeom>
          <a:gradFill flip="none" rotWithShape="1">
            <a:gsLst>
              <a:gs pos="0">
                <a:schemeClr val="tx1"/>
              </a:gs>
              <a:gs pos="65000">
                <a:schemeClr val="accent1">
                  <a:satMod val="110000"/>
                  <a:lumMod val="100000"/>
                  <a:shade val="100000"/>
                </a:schemeClr>
              </a:gs>
              <a:gs pos="100000">
                <a:schemeClr val="accent1">
                  <a:lumMod val="99000"/>
                  <a:satMod val="120000"/>
                  <a:shade val="78000"/>
                </a:schemeClr>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業務・サービス要件定義</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6" name="角丸四角形 65"/>
          <p:cNvSpPr/>
          <p:nvPr/>
        </p:nvSpPr>
        <p:spPr>
          <a:xfrm>
            <a:off x="2337905" y="1091847"/>
            <a:ext cx="1706504" cy="110884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予算要求</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0" name="角丸四角形 59"/>
          <p:cNvSpPr/>
          <p:nvPr/>
        </p:nvSpPr>
        <p:spPr>
          <a:xfrm>
            <a:off x="68684" y="694868"/>
            <a:ext cx="2154090" cy="1496413"/>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159237" y="80197"/>
            <a:ext cx="12029440" cy="438841"/>
          </a:xfrm>
        </p:spPr>
        <p:txBody>
          <a:bodyPr>
            <a:noAutofit/>
          </a:bodyPr>
          <a:lstStyle/>
          <a:p>
            <a:r>
              <a:rPr lang="ja-JP" altLang="ja-JP" sz="3600" kern="100" dirty="0">
                <a:cs typeface="Times New Roman" panose="02020603050405020304" pitchFamily="18" charset="0"/>
              </a:rPr>
              <a:t>政府標準ガイドライン</a:t>
            </a:r>
            <a:r>
              <a:rPr lang="ja-JP" altLang="en-US" sz="3600" kern="100" dirty="0">
                <a:cs typeface="Times New Roman" panose="02020603050405020304" pitchFamily="18" charset="0"/>
              </a:rPr>
              <a:t>に沿った開発タスクとドキュメント</a:t>
            </a:r>
            <a:endParaRPr kumimoji="1" lang="ja-JP" altLang="en-US" sz="3600" dirty="0"/>
          </a:p>
        </p:txBody>
      </p:sp>
      <p:sp>
        <p:nvSpPr>
          <p:cNvPr id="45" name="フローチャート: 複数書類 44"/>
          <p:cNvSpPr/>
          <p:nvPr/>
        </p:nvSpPr>
        <p:spPr>
          <a:xfrm>
            <a:off x="424633" y="2814042"/>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プロジェクト計画書等</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6" name="フローチャート: 複数書類 45"/>
          <p:cNvSpPr/>
          <p:nvPr/>
        </p:nvSpPr>
        <p:spPr>
          <a:xfrm>
            <a:off x="2422983" y="1411914"/>
            <a:ext cx="1314508"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・予算要求資料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7" name="フローチャート: 複数書類 46"/>
          <p:cNvSpPr/>
          <p:nvPr/>
        </p:nvSpPr>
        <p:spPr>
          <a:xfrm>
            <a:off x="316262" y="1314480"/>
            <a:ext cx="1826909" cy="82882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戦略基本方針</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化構想</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・システム化計画</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フローチャート: 複数書類 47"/>
          <p:cNvSpPr/>
          <p:nvPr/>
        </p:nvSpPr>
        <p:spPr>
          <a:xfrm>
            <a:off x="2429009" y="4112493"/>
            <a:ext cx="1462357"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・システム化要件定義書</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（案）</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9" name="フローチャート: 複数書類 48"/>
          <p:cNvSpPr/>
          <p:nvPr/>
        </p:nvSpPr>
        <p:spPr>
          <a:xfrm>
            <a:off x="2446195" y="5135825"/>
            <a:ext cx="1462357"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・調達仕様書（案）</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0" name="フローチャート: 複数書類 49"/>
          <p:cNvSpPr/>
          <p:nvPr/>
        </p:nvSpPr>
        <p:spPr>
          <a:xfrm>
            <a:off x="6190217" y="1325038"/>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設計・開発実施計画書等</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フローチャート: 複数書類 50"/>
          <p:cNvSpPr/>
          <p:nvPr/>
        </p:nvSpPr>
        <p:spPr>
          <a:xfrm>
            <a:off x="6137131" y="1935279"/>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設計・開発実施</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要領</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2" name="フローチャート: 複数書類 51"/>
          <p:cNvSpPr/>
          <p:nvPr/>
        </p:nvSpPr>
        <p:spPr>
          <a:xfrm>
            <a:off x="6186061" y="3069832"/>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・設計書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（外部・内部）</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3" name="フローチャート: 複数書類 52"/>
          <p:cNvSpPr/>
          <p:nvPr/>
        </p:nvSpPr>
        <p:spPr>
          <a:xfrm>
            <a:off x="6244986" y="5847461"/>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・テスト計画書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・テスト仕様書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4" name="フローチャート: 複数書類 53"/>
          <p:cNvSpPr/>
          <p:nvPr/>
        </p:nvSpPr>
        <p:spPr>
          <a:xfrm>
            <a:off x="6211531" y="3626686"/>
            <a:ext cx="1645040" cy="524239"/>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・移行計画書</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（案）</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5" name="フローチャート: 複数書類 54"/>
          <p:cNvSpPr/>
          <p:nvPr/>
        </p:nvSpPr>
        <p:spPr>
          <a:xfrm>
            <a:off x="8680771" y="5684079"/>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6" name="フローチャート: 複数書類 55"/>
          <p:cNvSpPr/>
          <p:nvPr/>
        </p:nvSpPr>
        <p:spPr>
          <a:xfrm>
            <a:off x="10398714" y="5622050"/>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・システム監査実施計画書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7" name="フローチャート: 複数書類 56"/>
          <p:cNvSpPr/>
          <p:nvPr/>
        </p:nvSpPr>
        <p:spPr>
          <a:xfrm>
            <a:off x="10262400" y="1267678"/>
            <a:ext cx="1552385" cy="51362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・運用計画書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・保守作業計画書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8" name="フローチャート: 複数書類 57"/>
          <p:cNvSpPr/>
          <p:nvPr/>
        </p:nvSpPr>
        <p:spPr>
          <a:xfrm>
            <a:off x="10257525" y="1729612"/>
            <a:ext cx="1786530" cy="54160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・運用実施要領</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・保守作業実施要領</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9" name="フローチャート: 複数書類 58"/>
          <p:cNvSpPr/>
          <p:nvPr/>
        </p:nvSpPr>
        <p:spPr>
          <a:xfrm>
            <a:off x="6195967" y="4042937"/>
            <a:ext cx="1684942" cy="88486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・中長期</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運用・保守作業計画書（案）</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2" name="フローチャート: 複数書類 61"/>
          <p:cNvSpPr/>
          <p:nvPr/>
        </p:nvSpPr>
        <p:spPr>
          <a:xfrm>
            <a:off x="4232214" y="4766667"/>
            <a:ext cx="167210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（契約仕様書）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7" name="フローチャート: 複数書類 66"/>
          <p:cNvSpPr/>
          <p:nvPr/>
        </p:nvSpPr>
        <p:spPr>
          <a:xfrm>
            <a:off x="408713" y="4223499"/>
            <a:ext cx="1833879"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・サービス要件定義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・業務要件定義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70" name="カギ線コネクタ 69"/>
          <p:cNvCxnSpPr>
            <a:stCxn id="247" idx="2"/>
            <a:endCxn id="68" idx="0"/>
          </p:cNvCxnSpPr>
          <p:nvPr/>
        </p:nvCxnSpPr>
        <p:spPr>
          <a:xfrm rot="16200000" flipH="1">
            <a:off x="1068319" y="3699211"/>
            <a:ext cx="302783" cy="15773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フローチャート: 複数書類 77"/>
          <p:cNvSpPr/>
          <p:nvPr/>
        </p:nvSpPr>
        <p:spPr>
          <a:xfrm>
            <a:off x="2415071" y="2598024"/>
            <a:ext cx="1381128" cy="46338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RFI</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説明書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2" name="フローチャート: 手操作入力 81"/>
          <p:cNvSpPr/>
          <p:nvPr/>
        </p:nvSpPr>
        <p:spPr>
          <a:xfrm>
            <a:off x="2492994" y="3114763"/>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RFI</a:t>
            </a:r>
          </a:p>
        </p:txBody>
      </p:sp>
      <p:cxnSp>
        <p:nvCxnSpPr>
          <p:cNvPr id="87" name="カギ線コネクタ 86"/>
          <p:cNvCxnSpPr>
            <a:stCxn id="47" idx="2"/>
            <a:endCxn id="247" idx="0"/>
          </p:cNvCxnSpPr>
          <p:nvPr/>
        </p:nvCxnSpPr>
        <p:spPr>
          <a:xfrm rot="16200000" flipH="1">
            <a:off x="1023484" y="2191114"/>
            <a:ext cx="196554" cy="3816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フローチャート: 手操作入力 89"/>
          <p:cNvSpPr/>
          <p:nvPr/>
        </p:nvSpPr>
        <p:spPr>
          <a:xfrm>
            <a:off x="2377857" y="5881152"/>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RFC</a:t>
            </a:r>
          </a:p>
        </p:txBody>
      </p:sp>
      <p:sp>
        <p:nvSpPr>
          <p:cNvPr id="91" name="角丸四角形 90"/>
          <p:cNvSpPr/>
          <p:nvPr/>
        </p:nvSpPr>
        <p:spPr>
          <a:xfrm>
            <a:off x="4136450" y="1443093"/>
            <a:ext cx="1798809"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調達（提案要求）</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2" name="フローチャート: 複数書類 91"/>
          <p:cNvSpPr/>
          <p:nvPr/>
        </p:nvSpPr>
        <p:spPr>
          <a:xfrm>
            <a:off x="4233084" y="1682493"/>
            <a:ext cx="1548262" cy="79396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・提案依頼書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（評価基準）</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・調達仕様書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3" name="フローチャート: 手操作入力 92"/>
          <p:cNvSpPr/>
          <p:nvPr/>
        </p:nvSpPr>
        <p:spPr>
          <a:xfrm>
            <a:off x="4419363" y="2449564"/>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RFP</a:t>
            </a:r>
          </a:p>
        </p:txBody>
      </p:sp>
      <p:sp>
        <p:nvSpPr>
          <p:cNvPr id="99" name="フローチャート: 手操作入力 98"/>
          <p:cNvSpPr/>
          <p:nvPr/>
        </p:nvSpPr>
        <p:spPr>
          <a:xfrm>
            <a:off x="408713" y="908727"/>
            <a:ext cx="1559859" cy="421505"/>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・戦略企画会議</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PMO</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体制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2" name="フローチャート: 手操作入力 101"/>
          <p:cNvSpPr/>
          <p:nvPr/>
        </p:nvSpPr>
        <p:spPr>
          <a:xfrm>
            <a:off x="481285" y="2318928"/>
            <a:ext cx="1360679" cy="333559"/>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PJMO</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体制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6" name="角丸四角形 105"/>
          <p:cNvSpPr/>
          <p:nvPr/>
        </p:nvSpPr>
        <p:spPr>
          <a:xfrm>
            <a:off x="4121400" y="2976177"/>
            <a:ext cx="1830818"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審査・入開札</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07" name="フローチャート: 複数書類 106"/>
          <p:cNvSpPr/>
          <p:nvPr/>
        </p:nvSpPr>
        <p:spPr>
          <a:xfrm>
            <a:off x="4210250" y="3196826"/>
            <a:ext cx="1519484"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・提案書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・見積書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8" name="フローチャート: 手操作入力 107"/>
          <p:cNvSpPr/>
          <p:nvPr/>
        </p:nvSpPr>
        <p:spPr>
          <a:xfrm>
            <a:off x="4380546" y="3933678"/>
            <a:ext cx="1310218" cy="283751"/>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・評価・入開札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0" name="フローチャート: 手操作入力 109"/>
          <p:cNvSpPr/>
          <p:nvPr/>
        </p:nvSpPr>
        <p:spPr>
          <a:xfrm>
            <a:off x="4471127" y="5468773"/>
            <a:ext cx="1310218" cy="283751"/>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・契約締結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5" name="フローチャート: 複数書類 114"/>
          <p:cNvSpPr/>
          <p:nvPr/>
        </p:nvSpPr>
        <p:spPr>
          <a:xfrm>
            <a:off x="6207867" y="793558"/>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・システム化要件定義書</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（更新）</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7" name="フローチャート: 複数書類 116"/>
          <p:cNvSpPr/>
          <p:nvPr/>
        </p:nvSpPr>
        <p:spPr>
          <a:xfrm>
            <a:off x="6244986" y="5323150"/>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・開発成果物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8" name="フローチャート: 複数書類 117"/>
          <p:cNvSpPr/>
          <p:nvPr/>
        </p:nvSpPr>
        <p:spPr>
          <a:xfrm>
            <a:off x="8172827" y="870132"/>
            <a:ext cx="1813015"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・受入テスト手順書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1" name="フローチャート: 複数書類 120"/>
          <p:cNvSpPr/>
          <p:nvPr/>
        </p:nvSpPr>
        <p:spPr>
          <a:xfrm>
            <a:off x="8225140" y="1247679"/>
            <a:ext cx="1708385" cy="62090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・移行計画書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（確定）</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2" name="フローチャート: 複数書類 121"/>
          <p:cNvSpPr/>
          <p:nvPr/>
        </p:nvSpPr>
        <p:spPr>
          <a:xfrm>
            <a:off x="8243520" y="1805081"/>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・引継ぎ手順書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・データ移行手順書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4" name="角丸四角形 123"/>
          <p:cNvSpPr/>
          <p:nvPr/>
        </p:nvSpPr>
        <p:spPr>
          <a:xfrm>
            <a:off x="8085930" y="3025935"/>
            <a:ext cx="1968957" cy="81816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検査（検収）</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5" name="フローチャート: 複数書類 124"/>
          <p:cNvSpPr/>
          <p:nvPr/>
        </p:nvSpPr>
        <p:spPr>
          <a:xfrm>
            <a:off x="8212846" y="3255152"/>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・検査成績書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機能・品質の判定</a:t>
            </a: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128" name="角丸四角形 127"/>
          <p:cNvSpPr/>
          <p:nvPr/>
        </p:nvSpPr>
        <p:spPr>
          <a:xfrm>
            <a:off x="8085930" y="3939770"/>
            <a:ext cx="1968957" cy="849502"/>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業務の試行</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9" name="フローチャート: 複数書類 128"/>
          <p:cNvSpPr/>
          <p:nvPr/>
        </p:nvSpPr>
        <p:spPr>
          <a:xfrm>
            <a:off x="8257670" y="4205642"/>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・リハーサル手順書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・教育・訓練手引き</a:t>
            </a:r>
            <a:endPar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2" name="フローチャート: 複数書類 131"/>
          <p:cNvSpPr/>
          <p:nvPr/>
        </p:nvSpPr>
        <p:spPr>
          <a:xfrm>
            <a:off x="8213638" y="2361919"/>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・業務手順書</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（見直し）</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5" name="フローチャート: 手操作入力 134"/>
          <p:cNvSpPr/>
          <p:nvPr/>
        </p:nvSpPr>
        <p:spPr>
          <a:xfrm>
            <a:off x="10284247" y="793558"/>
            <a:ext cx="1650813" cy="384053"/>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・運用業者・保守業者調達</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2" name="角丸四角形 141"/>
          <p:cNvSpPr/>
          <p:nvPr/>
        </p:nvSpPr>
        <p:spPr>
          <a:xfrm>
            <a:off x="10166312" y="2453076"/>
            <a:ext cx="1968957" cy="1023030"/>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運用の実施</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3" name="フローチャート: 複数書類 142"/>
          <p:cNvSpPr/>
          <p:nvPr/>
        </p:nvSpPr>
        <p:spPr>
          <a:xfrm>
            <a:off x="10292027" y="2717904"/>
            <a:ext cx="1843242"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・定常時対応手順書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・障害発生時対応手順書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4" name="角丸四角形 143"/>
          <p:cNvSpPr/>
          <p:nvPr/>
        </p:nvSpPr>
        <p:spPr>
          <a:xfrm>
            <a:off x="10166312" y="3547039"/>
            <a:ext cx="1968957" cy="1796935"/>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保守の実施</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5" name="フローチャート: 複数書類 144"/>
          <p:cNvSpPr/>
          <p:nvPr/>
        </p:nvSpPr>
        <p:spPr>
          <a:xfrm>
            <a:off x="10292027" y="3794815"/>
            <a:ext cx="1843242"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・定常時対応手順書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・障害発生時対応手順書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6" name="フローチャート: 複数書類 145"/>
          <p:cNvSpPr/>
          <p:nvPr/>
        </p:nvSpPr>
        <p:spPr>
          <a:xfrm>
            <a:off x="10309927" y="4416001"/>
            <a:ext cx="1843242" cy="37327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・資産現況確認書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8" name="フローチャート: 複数書類 147"/>
          <p:cNvSpPr/>
          <p:nvPr/>
        </p:nvSpPr>
        <p:spPr>
          <a:xfrm>
            <a:off x="10309927" y="4815800"/>
            <a:ext cx="1843242" cy="454560"/>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・大規模災害発災時対応手順書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50" name="カギ線コネクタ 149"/>
          <p:cNvCxnSpPr>
            <a:stCxn id="45" idx="3"/>
            <a:endCxn id="46" idx="1"/>
          </p:cNvCxnSpPr>
          <p:nvPr/>
        </p:nvCxnSpPr>
        <p:spPr>
          <a:xfrm flipV="1">
            <a:off x="2075446" y="1735551"/>
            <a:ext cx="347537" cy="140212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a:endCxn id="78" idx="1"/>
          </p:cNvCxnSpPr>
          <p:nvPr/>
        </p:nvCxnSpPr>
        <p:spPr>
          <a:xfrm flipV="1">
            <a:off x="2242592" y="2829718"/>
            <a:ext cx="172479" cy="146341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カギ線コネクタ 155"/>
          <p:cNvCxnSpPr>
            <a:endCxn id="48" idx="1"/>
          </p:cNvCxnSpPr>
          <p:nvPr/>
        </p:nvCxnSpPr>
        <p:spPr>
          <a:xfrm>
            <a:off x="2267459" y="4229893"/>
            <a:ext cx="161550" cy="206237"/>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カギ線コネクタ 159"/>
          <p:cNvCxnSpPr>
            <a:stCxn id="83" idx="2"/>
          </p:cNvCxnSpPr>
          <p:nvPr/>
        </p:nvCxnSpPr>
        <p:spPr>
          <a:xfrm rot="16200000" flipH="1">
            <a:off x="3112705" y="4914072"/>
            <a:ext cx="129069" cy="883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5" name="カギ線コネクタ 164"/>
          <p:cNvCxnSpPr>
            <a:stCxn id="75" idx="2"/>
            <a:endCxn id="83" idx="0"/>
          </p:cNvCxnSpPr>
          <p:nvPr/>
        </p:nvCxnSpPr>
        <p:spPr>
          <a:xfrm rot="5400000">
            <a:off x="3135578" y="3689347"/>
            <a:ext cx="84330" cy="9846"/>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カギ線コネクタ 167"/>
          <p:cNvCxnSpPr>
            <a:stCxn id="49" idx="3"/>
          </p:cNvCxnSpPr>
          <p:nvPr/>
        </p:nvCxnSpPr>
        <p:spPr>
          <a:xfrm flipV="1">
            <a:off x="3908552" y="1825474"/>
            <a:ext cx="324532" cy="363398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1" name="カギ線コネクタ 170"/>
          <p:cNvCxnSpPr>
            <a:stCxn id="91" idx="2"/>
            <a:endCxn id="106" idx="0"/>
          </p:cNvCxnSpPr>
          <p:nvPr/>
        </p:nvCxnSpPr>
        <p:spPr>
          <a:xfrm rot="16200000" flipH="1">
            <a:off x="4964300" y="2903668"/>
            <a:ext cx="144064" cy="95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4" name="カギ線コネクタ 173"/>
          <p:cNvCxnSpPr>
            <a:stCxn id="106" idx="2"/>
            <a:endCxn id="109" idx="0"/>
          </p:cNvCxnSpPr>
          <p:nvPr/>
        </p:nvCxnSpPr>
        <p:spPr>
          <a:xfrm rot="16200000" flipH="1">
            <a:off x="5000268" y="4401738"/>
            <a:ext cx="94524" cy="21442"/>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0" name="カギ線コネクタ 179"/>
          <p:cNvCxnSpPr>
            <a:stCxn id="62" idx="3"/>
            <a:endCxn id="115" idx="1"/>
          </p:cNvCxnSpPr>
          <p:nvPr/>
        </p:nvCxnSpPr>
        <p:spPr>
          <a:xfrm flipV="1">
            <a:off x="5904317" y="1117195"/>
            <a:ext cx="303550" cy="397310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3" name="カギ線コネクタ 182"/>
          <p:cNvCxnSpPr>
            <a:stCxn id="92" idx="3"/>
            <a:endCxn id="115" idx="1"/>
          </p:cNvCxnSpPr>
          <p:nvPr/>
        </p:nvCxnSpPr>
        <p:spPr>
          <a:xfrm flipV="1">
            <a:off x="5781346" y="1117195"/>
            <a:ext cx="426521" cy="96227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7" name="カギ線コネクタ 186"/>
          <p:cNvCxnSpPr>
            <a:stCxn id="111" idx="2"/>
            <a:endCxn id="113" idx="0"/>
          </p:cNvCxnSpPr>
          <p:nvPr/>
        </p:nvCxnSpPr>
        <p:spPr>
          <a:xfrm rot="16200000" flipH="1">
            <a:off x="6949706" y="2742082"/>
            <a:ext cx="135639" cy="557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0" name="カギ線コネクタ 189"/>
          <p:cNvCxnSpPr>
            <a:stCxn id="113" idx="2"/>
            <a:endCxn id="116" idx="0"/>
          </p:cNvCxnSpPr>
          <p:nvPr/>
        </p:nvCxnSpPr>
        <p:spPr>
          <a:xfrm rot="16200000" flipH="1">
            <a:off x="6993324" y="5010016"/>
            <a:ext cx="78054" cy="2407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4" name="カギ線コネクタ 193"/>
          <p:cNvCxnSpPr>
            <a:stCxn id="116" idx="3"/>
            <a:endCxn id="118" idx="1"/>
          </p:cNvCxnSpPr>
          <p:nvPr/>
        </p:nvCxnSpPr>
        <p:spPr>
          <a:xfrm flipV="1">
            <a:off x="8016928" y="1135158"/>
            <a:ext cx="155899" cy="458413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7" name="カギ線コネクタ 196"/>
          <p:cNvCxnSpPr>
            <a:stCxn id="120" idx="2"/>
            <a:endCxn id="124" idx="0"/>
          </p:cNvCxnSpPr>
          <p:nvPr/>
        </p:nvCxnSpPr>
        <p:spPr>
          <a:xfrm rot="5400000">
            <a:off x="9046203" y="2983319"/>
            <a:ext cx="66822" cy="18410"/>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0" name="カギ線コネクタ 199"/>
          <p:cNvCxnSpPr>
            <a:stCxn id="124" idx="2"/>
            <a:endCxn id="128" idx="0"/>
          </p:cNvCxnSpPr>
          <p:nvPr/>
        </p:nvCxnSpPr>
        <p:spPr>
          <a:xfrm rot="5400000">
            <a:off x="9022574" y="3891935"/>
            <a:ext cx="95670" cy="12700"/>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4" name="カギ線コネクタ 203"/>
          <p:cNvCxnSpPr>
            <a:stCxn id="128" idx="3"/>
            <a:endCxn id="135" idx="1"/>
          </p:cNvCxnSpPr>
          <p:nvPr/>
        </p:nvCxnSpPr>
        <p:spPr>
          <a:xfrm flipV="1">
            <a:off x="10054887" y="985585"/>
            <a:ext cx="229360" cy="3378936"/>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36" name="角丸四角形 235"/>
          <p:cNvSpPr/>
          <p:nvPr/>
        </p:nvSpPr>
        <p:spPr>
          <a:xfrm>
            <a:off x="1640787" y="6429673"/>
            <a:ext cx="977153" cy="362614"/>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7" name="角丸四角形 236"/>
          <p:cNvSpPr/>
          <p:nvPr/>
        </p:nvSpPr>
        <p:spPr>
          <a:xfrm>
            <a:off x="6594164" y="6459939"/>
            <a:ext cx="1247112" cy="259532"/>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開発</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38" name="角丸四角形 237"/>
          <p:cNvSpPr/>
          <p:nvPr/>
        </p:nvSpPr>
        <p:spPr>
          <a:xfrm>
            <a:off x="7939782" y="6424058"/>
            <a:ext cx="1149038" cy="303787"/>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利活用</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39" name="角丸四角形 238"/>
          <p:cNvSpPr/>
          <p:nvPr/>
        </p:nvSpPr>
        <p:spPr>
          <a:xfrm>
            <a:off x="9201835" y="6437108"/>
            <a:ext cx="1129749" cy="290737"/>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評価・改善</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40" name="角丸四角形 239"/>
          <p:cNvSpPr/>
          <p:nvPr/>
        </p:nvSpPr>
        <p:spPr>
          <a:xfrm>
            <a:off x="3883486" y="6440970"/>
            <a:ext cx="1174766" cy="351317"/>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推進・支援</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0" name="角丸四角形 249"/>
          <p:cNvSpPr/>
          <p:nvPr/>
        </p:nvSpPr>
        <p:spPr>
          <a:xfrm>
            <a:off x="2710291" y="6413409"/>
            <a:ext cx="1085908" cy="352592"/>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1" name="角丸四角形 250"/>
          <p:cNvSpPr/>
          <p:nvPr/>
        </p:nvSpPr>
        <p:spPr>
          <a:xfrm>
            <a:off x="5190115" y="6439402"/>
            <a:ext cx="1329029" cy="34196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管理・統制</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3" name="角丸四角形 252"/>
          <p:cNvSpPr/>
          <p:nvPr/>
        </p:nvSpPr>
        <p:spPr>
          <a:xfrm>
            <a:off x="10509766" y="6428025"/>
            <a:ext cx="964477" cy="290737"/>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4" name="横巻き 93"/>
          <p:cNvSpPr/>
          <p:nvPr/>
        </p:nvSpPr>
        <p:spPr>
          <a:xfrm>
            <a:off x="52048" y="5140112"/>
            <a:ext cx="2023398" cy="102593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各タスクの成果物はドキュメント</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80447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0607" y="130437"/>
            <a:ext cx="12029440" cy="696912"/>
          </a:xfrm>
        </p:spPr>
        <p:txBody>
          <a:bodyPr/>
          <a:lstStyle/>
          <a:p>
            <a:r>
              <a:rPr kumimoji="1" lang="ja-JP" altLang="en-US" dirty="0"/>
              <a:t>調達方式の決定の判断</a:t>
            </a:r>
          </a:p>
        </p:txBody>
      </p:sp>
      <p:sp>
        <p:nvSpPr>
          <p:cNvPr id="3" name="正方形/長方形 2"/>
          <p:cNvSpPr/>
          <p:nvPr/>
        </p:nvSpPr>
        <p:spPr>
          <a:xfrm>
            <a:off x="3156355" y="788673"/>
            <a:ext cx="2816543" cy="606146"/>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「公共調達の適正化について」に留意</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一般競争入札（総合評価落札方式を含む。）を原則とする。</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正方形/長方形 3"/>
          <p:cNvSpPr/>
          <p:nvPr/>
        </p:nvSpPr>
        <p:spPr>
          <a:xfrm>
            <a:off x="3156354" y="1612781"/>
            <a:ext cx="2816543" cy="115247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特殊な技術又は設備等が不可欠な場合であっても、それを有する者が複数存在する可能性を排除せず、必要な技術又は設備等を明示した上で参加者を募る</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フローチャート: 端子 4"/>
          <p:cNvSpPr/>
          <p:nvPr/>
        </p:nvSpPr>
        <p:spPr>
          <a:xfrm>
            <a:off x="3385931" y="2983216"/>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公募</a:t>
            </a:r>
          </a:p>
        </p:txBody>
      </p:sp>
      <p:sp>
        <p:nvSpPr>
          <p:cNvPr id="6" name="フローチャート: 判断 5"/>
          <p:cNvSpPr/>
          <p:nvPr/>
        </p:nvSpPr>
        <p:spPr>
          <a:xfrm>
            <a:off x="3356375" y="3589105"/>
            <a:ext cx="2181629"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単独応募</a:t>
            </a:r>
          </a:p>
        </p:txBody>
      </p:sp>
      <p:sp>
        <p:nvSpPr>
          <p:cNvPr id="7" name="フローチャート: 端子 6"/>
          <p:cNvSpPr/>
          <p:nvPr/>
        </p:nvSpPr>
        <p:spPr>
          <a:xfrm>
            <a:off x="627581" y="5134736"/>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随意契約</a:t>
            </a:r>
          </a:p>
        </p:txBody>
      </p:sp>
      <p:cxnSp>
        <p:nvCxnSpPr>
          <p:cNvPr id="12" name="カギ線コネクタ 11"/>
          <p:cNvCxnSpPr>
            <a:stCxn id="6" idx="2"/>
            <a:endCxn id="26" idx="0"/>
          </p:cNvCxnSpPr>
          <p:nvPr/>
        </p:nvCxnSpPr>
        <p:spPr>
          <a:xfrm rot="5400000">
            <a:off x="4299147" y="4222519"/>
            <a:ext cx="264221" cy="31867"/>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横巻き 14"/>
          <p:cNvSpPr/>
          <p:nvPr/>
        </p:nvSpPr>
        <p:spPr>
          <a:xfrm>
            <a:off x="6145327" y="3794781"/>
            <a:ext cx="5965393" cy="3067838"/>
          </a:xfrm>
          <a:prstGeom prst="horizontalScroll">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■基本は、一般競争入札（最低価格落札方式）</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・仕様書の解釈により、実施内容にブレがでない詳細な仕様提示が必要</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・予定価格の妥当性の評価は必要だが、業者見積もりの妥当性は評価する能力は求められない</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■一般競争入札（総合評価落札方式）</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・提案者の創意工夫の余地を残し、提案内容の優劣を技術点で評価する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・具体的な実装方式を特定せず、提案者の創意工夫の内容の優劣で評価する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・業者を選定後は、随意契約として扱われる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■随意契約</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・業者の言いなりにならないようにすることが肝要</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実施内容と業者見積もり額の妥当性を精緻に評価する能力が必要</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フローチャート: 端子 15"/>
          <p:cNvSpPr/>
          <p:nvPr/>
        </p:nvSpPr>
        <p:spPr>
          <a:xfrm>
            <a:off x="3317672" y="5161806"/>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a:t>
            </a:r>
          </a:p>
        </p:txBody>
      </p:sp>
      <p:sp>
        <p:nvSpPr>
          <p:cNvPr id="17" name="正方形/長方形 16"/>
          <p:cNvSpPr/>
          <p:nvPr/>
        </p:nvSpPr>
        <p:spPr>
          <a:xfrm>
            <a:off x="2985438" y="5842508"/>
            <a:ext cx="2816543" cy="59385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総合評価落札方式と同様に、提案依頼書の作成や審査を行う</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フローチャート: 端子 17"/>
          <p:cNvSpPr/>
          <p:nvPr/>
        </p:nvSpPr>
        <p:spPr>
          <a:xfrm>
            <a:off x="6924276" y="1568695"/>
            <a:ext cx="2152073"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（総合評価落札方式を含む。）</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6" name="フローチャート: 判断 25"/>
          <p:cNvSpPr/>
          <p:nvPr/>
        </p:nvSpPr>
        <p:spPr>
          <a:xfrm>
            <a:off x="3157952" y="4370563"/>
            <a:ext cx="2514741"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企画競争要件</a:t>
            </a:r>
          </a:p>
        </p:txBody>
      </p:sp>
      <p:cxnSp>
        <p:nvCxnSpPr>
          <p:cNvPr id="30" name="カギ線コネクタ 29"/>
          <p:cNvCxnSpPr>
            <a:stCxn id="26" idx="3"/>
            <a:endCxn id="18" idx="0"/>
          </p:cNvCxnSpPr>
          <p:nvPr/>
        </p:nvCxnSpPr>
        <p:spPr>
          <a:xfrm flipV="1">
            <a:off x="5672693" y="1568695"/>
            <a:ext cx="2327620" cy="3060487"/>
          </a:xfrm>
          <a:prstGeom prst="bentConnector4">
            <a:avLst>
              <a:gd name="adj1" fmla="val 26885"/>
              <a:gd name="adj2" fmla="val 107469"/>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カギ線コネクタ 32"/>
          <p:cNvCxnSpPr>
            <a:stCxn id="26" idx="2"/>
            <a:endCxn id="16" idx="0"/>
          </p:cNvCxnSpPr>
          <p:nvPr/>
        </p:nvCxnSpPr>
        <p:spPr>
          <a:xfrm rot="5400000">
            <a:off x="4267513" y="5013996"/>
            <a:ext cx="274006" cy="21614"/>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77" idx="2"/>
            <a:endCxn id="26" idx="0"/>
          </p:cNvCxnSpPr>
          <p:nvPr/>
        </p:nvCxnSpPr>
        <p:spPr>
          <a:xfrm>
            <a:off x="1593358" y="3473487"/>
            <a:ext cx="2821965" cy="897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横巻き 43"/>
          <p:cNvSpPr/>
          <p:nvPr/>
        </p:nvSpPr>
        <p:spPr>
          <a:xfrm>
            <a:off x="8976371" y="497138"/>
            <a:ext cx="2874588" cy="1071557"/>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総合評価落札方式要件</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調達案件が価格以外の技術的要素を評価することが必要と認められるものであるとき</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6" name="フローチャート: 端子 45"/>
          <p:cNvSpPr/>
          <p:nvPr/>
        </p:nvSpPr>
        <p:spPr>
          <a:xfrm>
            <a:off x="6672260" y="3431245"/>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最低価格落札方式</a:t>
            </a:r>
          </a:p>
        </p:txBody>
      </p:sp>
      <p:sp>
        <p:nvSpPr>
          <p:cNvPr id="47" name="フローチャート: 端子 46"/>
          <p:cNvSpPr/>
          <p:nvPr/>
        </p:nvSpPr>
        <p:spPr>
          <a:xfrm>
            <a:off x="8941378" y="3387013"/>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a:t>
            </a:r>
          </a:p>
        </p:txBody>
      </p:sp>
      <p:sp>
        <p:nvSpPr>
          <p:cNvPr id="55" name="フローチャート: 判断 54"/>
          <p:cNvSpPr/>
          <p:nvPr/>
        </p:nvSpPr>
        <p:spPr>
          <a:xfrm>
            <a:off x="6894720" y="2462008"/>
            <a:ext cx="2181629"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総合評価落札方式要件</a:t>
            </a:r>
          </a:p>
        </p:txBody>
      </p:sp>
      <p:cxnSp>
        <p:nvCxnSpPr>
          <p:cNvPr id="56" name="カギ線コネクタ 55"/>
          <p:cNvCxnSpPr>
            <a:stCxn id="18" idx="2"/>
            <a:endCxn id="55" idx="0"/>
          </p:cNvCxnSpPr>
          <p:nvPr/>
        </p:nvCxnSpPr>
        <p:spPr>
          <a:xfrm rot="5400000">
            <a:off x="7856430" y="2318124"/>
            <a:ext cx="272989" cy="1477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stCxn id="55" idx="2"/>
            <a:endCxn id="46" idx="0"/>
          </p:cNvCxnSpPr>
          <p:nvPr/>
        </p:nvCxnSpPr>
        <p:spPr>
          <a:xfrm rot="5400000">
            <a:off x="7640916" y="3086626"/>
            <a:ext cx="452000" cy="23723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55" idx="3"/>
            <a:endCxn id="47" idx="0"/>
          </p:cNvCxnSpPr>
          <p:nvPr/>
        </p:nvCxnSpPr>
        <p:spPr>
          <a:xfrm>
            <a:off x="9076349" y="2720627"/>
            <a:ext cx="941066" cy="666386"/>
          </a:xfrm>
          <a:prstGeom prst="bentConnector2">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4" idx="2"/>
            <a:endCxn id="5" idx="0"/>
          </p:cNvCxnSpPr>
          <p:nvPr/>
        </p:nvCxnSpPr>
        <p:spPr>
          <a:xfrm rot="5400000">
            <a:off x="4404316" y="2822906"/>
            <a:ext cx="217962" cy="10265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5" idx="2"/>
            <a:endCxn id="6" idx="0"/>
          </p:cNvCxnSpPr>
          <p:nvPr/>
        </p:nvCxnSpPr>
        <p:spPr>
          <a:xfrm rot="5400000">
            <a:off x="4345598" y="3472735"/>
            <a:ext cx="217962" cy="1477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44" idx="2"/>
            <a:endCxn id="55" idx="0"/>
          </p:cNvCxnSpPr>
          <p:nvPr/>
        </p:nvCxnSpPr>
        <p:spPr>
          <a:xfrm flipH="1">
            <a:off x="7985535" y="1434750"/>
            <a:ext cx="2428130" cy="10272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カギ線コネクタ 73"/>
          <p:cNvCxnSpPr>
            <a:stCxn id="3" idx="2"/>
            <a:endCxn id="4" idx="0"/>
          </p:cNvCxnSpPr>
          <p:nvPr/>
        </p:nvCxnSpPr>
        <p:spPr>
          <a:xfrm rot="5400000">
            <a:off x="4455646" y="1503800"/>
            <a:ext cx="217962"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7" name="横巻き 76"/>
          <p:cNvSpPr/>
          <p:nvPr/>
        </p:nvSpPr>
        <p:spPr>
          <a:xfrm>
            <a:off x="156064" y="1719666"/>
            <a:ext cx="2874588" cy="2004367"/>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企画競争要件</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・政策上の理由等で品質を・最優先する必要がある案件</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・民間事業者のノウハウや創意工夫を積極的に活用すべきであって調達仕様書及び要件定義書で具体的な仕様を定義することが適切でない案件等</a:t>
            </a:r>
          </a:p>
        </p:txBody>
      </p:sp>
      <p:cxnSp>
        <p:nvCxnSpPr>
          <p:cNvPr id="86" name="カギ線コネクタ 85"/>
          <p:cNvCxnSpPr>
            <a:stCxn id="17" idx="1"/>
            <a:endCxn id="7" idx="3"/>
          </p:cNvCxnSpPr>
          <p:nvPr/>
        </p:nvCxnSpPr>
        <p:spPr>
          <a:xfrm rot="10800000">
            <a:off x="2779654" y="5328701"/>
            <a:ext cx="205784" cy="810735"/>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カギ線コネクタ 96"/>
          <p:cNvCxnSpPr>
            <a:stCxn id="6" idx="1"/>
            <a:endCxn id="7" idx="0"/>
          </p:cNvCxnSpPr>
          <p:nvPr/>
        </p:nvCxnSpPr>
        <p:spPr>
          <a:xfrm rot="10800000" flipV="1">
            <a:off x="1703619" y="3847724"/>
            <a:ext cx="1652757" cy="1287012"/>
          </a:xfrm>
          <a:prstGeom prst="bentConnector2">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2" name="カギ線コネクタ 111"/>
          <p:cNvCxnSpPr>
            <a:stCxn id="16" idx="2"/>
            <a:endCxn id="17" idx="0"/>
          </p:cNvCxnSpPr>
          <p:nvPr/>
        </p:nvCxnSpPr>
        <p:spPr>
          <a:xfrm rot="16200000" flipH="1">
            <a:off x="4247322" y="5696119"/>
            <a:ext cx="292775"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横巻き 31"/>
          <p:cNvSpPr/>
          <p:nvPr/>
        </p:nvSpPr>
        <p:spPr>
          <a:xfrm>
            <a:off x="0" y="610331"/>
            <a:ext cx="3156354" cy="1338047"/>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・構築するシステムの特性によって調達方式は異なる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・如何にして、「適正」な調達にするかを判断する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84111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フローチャート: 書類 23"/>
          <p:cNvSpPr/>
          <p:nvPr/>
        </p:nvSpPr>
        <p:spPr>
          <a:xfrm>
            <a:off x="8169443" y="1415680"/>
            <a:ext cx="3549316" cy="5442320"/>
          </a:xfrm>
          <a:prstGeom prst="flowChartDocumen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■提案依頼書（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RFP</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・提出期限、提出方法等</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p:txBody>
          <a:bodyPr>
            <a:normAutofit/>
          </a:bodyPr>
          <a:lstStyle/>
          <a:p>
            <a:r>
              <a:rPr lang="ja-JP" altLang="en-US" dirty="0"/>
              <a:t>調達方式の違いによる作成すべき仕様書の精緻度</a:t>
            </a:r>
            <a:endParaRPr kumimoji="1" lang="ja-JP" altLang="en-US" dirty="0"/>
          </a:p>
        </p:txBody>
      </p:sp>
      <p:sp>
        <p:nvSpPr>
          <p:cNvPr id="5" name="フローチャート: 端子 4"/>
          <p:cNvSpPr/>
          <p:nvPr/>
        </p:nvSpPr>
        <p:spPr>
          <a:xfrm>
            <a:off x="501847" y="1487788"/>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公募</a:t>
            </a:r>
          </a:p>
        </p:txBody>
      </p:sp>
      <p:sp>
        <p:nvSpPr>
          <p:cNvPr id="6" name="フローチャート: 端子 5"/>
          <p:cNvSpPr/>
          <p:nvPr/>
        </p:nvSpPr>
        <p:spPr>
          <a:xfrm>
            <a:off x="501846" y="3088862"/>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a:t>
            </a:r>
          </a:p>
        </p:txBody>
      </p:sp>
      <p:sp>
        <p:nvSpPr>
          <p:cNvPr id="7" name="フローチャート: 端子 6"/>
          <p:cNvSpPr/>
          <p:nvPr/>
        </p:nvSpPr>
        <p:spPr>
          <a:xfrm>
            <a:off x="501846" y="4067355"/>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随意契約</a:t>
            </a:r>
          </a:p>
        </p:txBody>
      </p:sp>
      <p:sp>
        <p:nvSpPr>
          <p:cNvPr id="8" name="フローチャート: 端子 7"/>
          <p:cNvSpPr/>
          <p:nvPr/>
        </p:nvSpPr>
        <p:spPr>
          <a:xfrm>
            <a:off x="2850676" y="3088862"/>
            <a:ext cx="2338429"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9" name="カギ線コネクタ 8"/>
          <p:cNvCxnSpPr>
            <a:stCxn id="5" idx="2"/>
            <a:endCxn id="6" idx="0"/>
          </p:cNvCxnSpPr>
          <p:nvPr/>
        </p:nvCxnSpPr>
        <p:spPr>
          <a:xfrm rot="5400000">
            <a:off x="971311" y="2482288"/>
            <a:ext cx="1213147"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5" idx="2"/>
            <a:endCxn id="8" idx="0"/>
          </p:cNvCxnSpPr>
          <p:nvPr/>
        </p:nvCxnSpPr>
        <p:spPr>
          <a:xfrm rot="16200000" flipH="1">
            <a:off x="2192314" y="1261284"/>
            <a:ext cx="1213147" cy="2442007"/>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6" idx="2"/>
            <a:endCxn id="7" idx="0"/>
          </p:cNvCxnSpPr>
          <p:nvPr/>
        </p:nvCxnSpPr>
        <p:spPr>
          <a:xfrm rot="5400000">
            <a:off x="1282600" y="3772072"/>
            <a:ext cx="590566" cy="12700"/>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フローチャート: 書類 17"/>
          <p:cNvSpPr/>
          <p:nvPr/>
        </p:nvSpPr>
        <p:spPr>
          <a:xfrm>
            <a:off x="8514563" y="2248525"/>
            <a:ext cx="2867312" cy="4164307"/>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調達単位、調達方式、作業実施内容、実施体制・方式、遵守事項、成果物の取扱い、入札要件、再委託事項、附属文書、契約書記載事項</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 name="正方形/長方形 18"/>
          <p:cNvSpPr/>
          <p:nvPr/>
        </p:nvSpPr>
        <p:spPr>
          <a:xfrm>
            <a:off x="8800917" y="3577059"/>
            <a:ext cx="2336126" cy="2202148"/>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RFI</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後）</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0" name="正方形/長方形 19"/>
          <p:cNvSpPr/>
          <p:nvPr/>
        </p:nvSpPr>
        <p:spPr>
          <a:xfrm>
            <a:off x="9045192" y="4488746"/>
            <a:ext cx="1865763" cy="1028767"/>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正方形/長方形 20"/>
          <p:cNvSpPr/>
          <p:nvPr/>
        </p:nvSpPr>
        <p:spPr>
          <a:xfrm>
            <a:off x="9274268" y="4819307"/>
            <a:ext cx="1432540" cy="23628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正方形/長方形 21"/>
          <p:cNvSpPr/>
          <p:nvPr/>
        </p:nvSpPr>
        <p:spPr>
          <a:xfrm>
            <a:off x="9274268" y="5089447"/>
            <a:ext cx="1448080" cy="27724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 name="正方形/長方形 22"/>
          <p:cNvSpPr/>
          <p:nvPr/>
        </p:nvSpPr>
        <p:spPr>
          <a:xfrm>
            <a:off x="9120713" y="4054096"/>
            <a:ext cx="1813376" cy="248073"/>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6" name="フローチャート: 端子 25"/>
          <p:cNvSpPr/>
          <p:nvPr/>
        </p:nvSpPr>
        <p:spPr>
          <a:xfrm>
            <a:off x="5385862" y="3088861"/>
            <a:ext cx="2338429"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（最低価格落札方式）</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27" name="カギ線コネクタ 26"/>
          <p:cNvCxnSpPr>
            <a:stCxn id="5" idx="2"/>
            <a:endCxn id="26" idx="0"/>
          </p:cNvCxnSpPr>
          <p:nvPr/>
        </p:nvCxnSpPr>
        <p:spPr>
          <a:xfrm rot="16200000" flipH="1">
            <a:off x="3459907" y="-6309"/>
            <a:ext cx="1213146" cy="4977193"/>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右矢印 31"/>
          <p:cNvSpPr/>
          <p:nvPr/>
        </p:nvSpPr>
        <p:spPr>
          <a:xfrm>
            <a:off x="1263316" y="4390803"/>
            <a:ext cx="5883442" cy="890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より精緻な要件定義能力が求められる</a:t>
            </a:r>
          </a:p>
        </p:txBody>
      </p:sp>
      <p:sp>
        <p:nvSpPr>
          <p:cNvPr id="33" name="左矢印 32"/>
          <p:cNvSpPr/>
          <p:nvPr/>
        </p:nvSpPr>
        <p:spPr>
          <a:xfrm>
            <a:off x="1194991" y="5040186"/>
            <a:ext cx="5642810" cy="9961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より精緻な実施内容・見積価格評価能力が求められる</a:t>
            </a:r>
          </a:p>
        </p:txBody>
      </p:sp>
      <p:sp>
        <p:nvSpPr>
          <p:cNvPr id="36" name="四角形吹き出し 35"/>
          <p:cNvSpPr/>
          <p:nvPr/>
        </p:nvSpPr>
        <p:spPr>
          <a:xfrm>
            <a:off x="4785216" y="980088"/>
            <a:ext cx="2811912" cy="1348033"/>
          </a:xfrm>
          <a:prstGeom prst="wedgeRectCallout">
            <a:avLst>
              <a:gd name="adj1" fmla="val 69022"/>
              <a:gd name="adj2" fmla="val 7567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調達方式に寄らず、作成する必要がある。</a:t>
            </a: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作成できる仕様書の内容の詳細度・精緻度に応じて、調達方式を選択する</a:t>
            </a:r>
          </a:p>
        </p:txBody>
      </p:sp>
      <p:sp>
        <p:nvSpPr>
          <p:cNvPr id="25" name="横巻き 24"/>
          <p:cNvSpPr/>
          <p:nvPr/>
        </p:nvSpPr>
        <p:spPr>
          <a:xfrm>
            <a:off x="251616" y="5779207"/>
            <a:ext cx="5295743" cy="102593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調達方式は、具体的な要件を提示できるか、適正な予定価格を設定できるかによって決まる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2614881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63790</TotalTime>
  <Words>11153</Words>
  <Application>Microsoft Office PowerPoint</Application>
  <PresentationFormat>ユーザー設定</PresentationFormat>
  <Paragraphs>1684</Paragraphs>
  <Slides>39</Slides>
  <Notes>30</Notes>
  <HiddenSlides>2</HiddenSlides>
  <MMClips>0</MMClips>
  <ScaleCrop>false</ScaleCrop>
  <HeadingPairs>
    <vt:vector size="6" baseType="variant">
      <vt:variant>
        <vt:lpstr>テーマ</vt:lpstr>
      </vt:variant>
      <vt:variant>
        <vt:i4>1</vt:i4>
      </vt:variant>
      <vt:variant>
        <vt:lpstr>スライド タイトル</vt:lpstr>
      </vt:variant>
      <vt:variant>
        <vt:i4>39</vt:i4>
      </vt:variant>
      <vt:variant>
        <vt:lpstr>目的別スライド ショー</vt:lpstr>
      </vt:variant>
      <vt:variant>
        <vt:i4>1</vt:i4>
      </vt:variant>
    </vt:vector>
  </HeadingPairs>
  <TitlesOfParts>
    <vt:vector size="41" baseType="lpstr">
      <vt:lpstr>Office テーマ</vt:lpstr>
      <vt:lpstr>図書館情報学研究 (図書館システム・オープンデータ) 【調達関連抜粋版】　　</vt:lpstr>
      <vt:lpstr>情報システムの開発標準</vt:lpstr>
      <vt:lpstr>知識提供サービスに関連する国の方針及び実現のためのガイドライン</vt:lpstr>
      <vt:lpstr>システム開発及び人材育成・確保に関して 政府の新しい方法論</vt:lpstr>
      <vt:lpstr>政府情報システムの整備及び管理 に関する標準ガイドライン 全体構成</vt:lpstr>
      <vt:lpstr>情報システムの構築のプロセスと必要なスキル【まとめ】</vt:lpstr>
      <vt:lpstr>政府標準ガイドラインに沿った開発タスクとドキュメント</vt:lpstr>
      <vt:lpstr>調達方式の決定の判断</vt:lpstr>
      <vt:lpstr>調達方式の違いによる作成すべき仕様書の精緻度</vt:lpstr>
      <vt:lpstr>外部委託に必要なドキュメントと手続き（一般競争入札）</vt:lpstr>
      <vt:lpstr>各種ドキュメントに記載されるべき項目</vt:lpstr>
      <vt:lpstr>要件定義書記載項目（全体）</vt:lpstr>
      <vt:lpstr>要件定義書記載項目（業務要件）</vt:lpstr>
      <vt:lpstr>NDLでの情報システム構築の経験から</vt:lpstr>
      <vt:lpstr>情報化のプロセス</vt:lpstr>
      <vt:lpstr>要件定義の重要性と考慮点【抜粋】</vt:lpstr>
      <vt:lpstr>【詳細】サービス要件定義での考慮点</vt:lpstr>
      <vt:lpstr>各工程での成果物の妥当性評価</vt:lpstr>
      <vt:lpstr>【詳細】各仕様書の妥当性の評価</vt:lpstr>
      <vt:lpstr>サービス要件定義のまとめ</vt:lpstr>
      <vt:lpstr>情報システムの構築に必要なスキルと知識</vt:lpstr>
      <vt:lpstr>人とシステムの役割分担</vt:lpstr>
      <vt:lpstr>業務遂行のタスクとスキル・知識の蓄積の関係 </vt:lpstr>
      <vt:lpstr>政府の標準ガイドライン/iコンピテンシ・ディクショナリを活用した 業務の遂行とスキル・知識の選択的習得</vt:lpstr>
      <vt:lpstr>図書館情報システムにフォーカスしたシステム構築・運⽤</vt:lpstr>
      <vt:lpstr>図書館システム構築・運用のタスク【概要】</vt:lpstr>
      <vt:lpstr>図書館システム構築・運用に必要なスキル概要</vt:lpstr>
      <vt:lpstr>実務に必要なスキルの見つけ方</vt:lpstr>
      <vt:lpstr>デジタルアーカイブ構築・運用の要件定義（主な項目）</vt:lpstr>
      <vt:lpstr>成果物としてのデジタル化仕様の要件定義 －原資料からのデジタル化要件定義（主な項目）－</vt:lpstr>
      <vt:lpstr>成果物としてのデジタル化仕様の要件定義 －電子書籍化要件定義（主な項目）－</vt:lpstr>
      <vt:lpstr>調達仕様書の記載事項</vt:lpstr>
      <vt:lpstr>人工知能と図書館サービス</vt:lpstr>
      <vt:lpstr>　デジタルアーカイブと人工知能</vt:lpstr>
      <vt:lpstr>ビッグデータとしての知的情報資源</vt:lpstr>
      <vt:lpstr>人工知能(AI)による知の共有化の進展への期待【目次】</vt:lpstr>
      <vt:lpstr>知識情報基盤の構築モデル</vt:lpstr>
      <vt:lpstr>AIとしての学習と活用の仕組み</vt:lpstr>
      <vt:lpstr>終わりに </vt:lpstr>
      <vt:lpstr>TP&amp;Dフォーラム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東京都</cp:lastModifiedBy>
  <cp:revision>1185</cp:revision>
  <cp:lastPrinted>2019-04-14T03:28:29Z</cp:lastPrinted>
  <dcterms:created xsi:type="dcterms:W3CDTF">2015-08-12T01:03:55Z</dcterms:created>
  <dcterms:modified xsi:type="dcterms:W3CDTF">2019-07-09T06:48:36Z</dcterms:modified>
</cp:coreProperties>
</file>