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701" r:id="rId2"/>
    <p:sldId id="703" r:id="rId3"/>
    <p:sldId id="704" r:id="rId4"/>
    <p:sldId id="707" r:id="rId5"/>
    <p:sldId id="702" r:id="rId6"/>
    <p:sldId id="705" r:id="rId7"/>
    <p:sldId id="706" r:id="rId8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7DD84-4022-4338-B19A-53386414BF58}" v="3" dt="2022-04-12T04:15:2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61" d="100"/>
          <a:sy n="61" d="100"/>
        </p:scale>
        <p:origin x="45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97812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課題解決・経営者の意識改革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6708459" y="1521182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11258934" y="1491928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42534" y="146393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46544" y="191495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25530" y="183391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2"/>
            <a:ext cx="2641342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1121238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0065" y="14287"/>
            <a:ext cx="231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2.7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425044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7430569" y="1367014"/>
            <a:ext cx="1198395" cy="63158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886178" y="1299191"/>
            <a:ext cx="2402521" cy="555312"/>
          </a:xfrm>
          <a:prstGeom prst="wedgeRectCallout">
            <a:avLst>
              <a:gd name="adj1" fmla="val 59464"/>
              <a:gd name="adj2" fmla="val -333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93232"/>
              <a:gd name="adj2" fmla="val -19306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0" y="4858181"/>
            <a:ext cx="2019371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5828703"/>
            <a:ext cx="2782557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859200" y="3468305"/>
            <a:ext cx="1191764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ja-JP" altLang="ja-JP" sz="105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及び他の相談対応窓口との実務連携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623769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821" y="3013621"/>
            <a:ext cx="957071" cy="330974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横巻き 73">
            <a:extLst>
              <a:ext uri="{FF2B5EF4-FFF2-40B4-BE49-F238E27FC236}">
                <a16:creationId xmlns:a16="http://schemas.microsoft.com/office/drawing/2014/main" id="{97D18595-DCE0-42E6-8761-046AC68E3DBF}"/>
              </a:ext>
            </a:extLst>
          </p:cNvPr>
          <p:cNvSpPr/>
          <p:nvPr/>
        </p:nvSpPr>
        <p:spPr>
          <a:xfrm>
            <a:off x="1015061" y="3985919"/>
            <a:ext cx="1697123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特に、</a:t>
            </a:r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IPA,NISC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との情報交換が重要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8">
            <a:extLst>
              <a:ext uri="{FF2B5EF4-FFF2-40B4-BE49-F238E27FC236}">
                <a16:creationId xmlns:a16="http://schemas.microsoft.com/office/drawing/2014/main" id="{577F492B-E901-4531-AD96-7F66BEFF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08" y="4140620"/>
            <a:ext cx="1950262" cy="482280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右矢印 132">
            <a:extLst>
              <a:ext uri="{FF2B5EF4-FFF2-40B4-BE49-F238E27FC236}">
                <a16:creationId xmlns:a16="http://schemas.microsoft.com/office/drawing/2014/main" id="{3F0EDA04-30D4-43C0-8B19-2466374318CA}"/>
              </a:ext>
            </a:extLst>
          </p:cNvPr>
          <p:cNvSpPr/>
          <p:nvPr/>
        </p:nvSpPr>
        <p:spPr>
          <a:xfrm>
            <a:off x="5112977" y="4215952"/>
            <a:ext cx="2641342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事業の位置付け</a:t>
            </a:r>
          </a:p>
          <a:p>
            <a:pPr lvl="1"/>
            <a:r>
              <a:rPr kumimoji="1" lang="ja-JP" altLang="en-US" dirty="0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 dirty="0"/>
              <a:t>②東京都のトータルな中小企業支援の一環で。</a:t>
            </a:r>
          </a:p>
          <a:p>
            <a:r>
              <a:rPr kumimoji="1" lang="ja-JP" altLang="en-US" dirty="0"/>
              <a:t>■相談窓口業務の柱</a:t>
            </a:r>
          </a:p>
          <a:p>
            <a:pPr lvl="1"/>
            <a:r>
              <a:rPr kumimoji="1" lang="ja-JP" altLang="en-US" dirty="0"/>
              <a:t>①情報の集約：</a:t>
            </a:r>
          </a:p>
          <a:p>
            <a:pPr lvl="2"/>
            <a:r>
              <a:rPr kumimoji="1" lang="ja-JP" altLang="en-US" dirty="0"/>
              <a:t>　日々の情報収集・内容の要約・情報の知識化</a:t>
            </a:r>
          </a:p>
          <a:p>
            <a:pPr lvl="1"/>
            <a:r>
              <a:rPr kumimoji="1" lang="ja-JP" altLang="en-US" dirty="0"/>
              <a:t>②発信用情報の作成・蓄積：</a:t>
            </a:r>
          </a:p>
          <a:p>
            <a:pPr lvl="2"/>
            <a:r>
              <a:rPr kumimoji="1" lang="ja-JP" altLang="en-US" dirty="0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 dirty="0"/>
              <a:t>③情報の提供（発信）：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意識改革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ポータル、ガイドブック、出張相談により、能動的な情報発信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課題解決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電話およびメールによる受動的な情報提供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東京都の多くの中小企業が、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を活用したビジネス展開をする際に、セキュリティ問題が阻害要因にならないように、セキュリティ対策の普及を促進する。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有用な情報発信元として広く認知され、情報が活用されることにより、意義ある組織として事業が継続できる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多くの中小企業の経営者、管理者に向けて、ポータルサイトから、体系的・網羅的な情報をタイムリーに発信。</a:t>
            </a:r>
            <a:endParaRPr kumimoji="1" lang="en-US" altLang="ja-JP" dirty="0"/>
          </a:p>
          <a:p>
            <a:pPr lvl="2"/>
            <a:r>
              <a:rPr lang="ja-JP" altLang="en-US" dirty="0"/>
              <a:t>多くの中小企業に情報を届けて、有用な組織と認識されれば、活用され、組織の目標の達成を見込める。</a:t>
            </a:r>
            <a:endParaRPr kumimoji="1" lang="en-US" altLang="ja-JP" dirty="0"/>
          </a:p>
          <a:p>
            <a:r>
              <a:rPr lang="ja-JP" altLang="en-US" dirty="0"/>
              <a:t>情報発信の流れ</a:t>
            </a:r>
            <a:endParaRPr lang="en-US" altLang="ja-JP" dirty="0"/>
          </a:p>
          <a:p>
            <a:pPr lvl="1"/>
            <a:r>
              <a:rPr lang="ja-JP" altLang="en-US" dirty="0"/>
              <a:t>知識の蓄積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・セキュリティに関連した最新情報を、体系的・網羅的に収集、中小企業向けに知識化</a:t>
            </a:r>
            <a:endParaRPr lang="en-US" altLang="ja-JP" dirty="0"/>
          </a:p>
          <a:p>
            <a:pPr lvl="1"/>
            <a:r>
              <a:rPr lang="ja-JP" altLang="en-US" dirty="0"/>
              <a:t>知識を広く発信</a:t>
            </a:r>
            <a:endParaRPr lang="en-US" altLang="ja-JP" dirty="0"/>
          </a:p>
          <a:p>
            <a:pPr lvl="2"/>
            <a:r>
              <a:rPr lang="ja-JP" altLang="en-US" dirty="0"/>
              <a:t>ポータルサイトから、体系的に整理した知識を、タイムリーに発信。</a:t>
            </a:r>
            <a:endParaRPr lang="en-US" altLang="ja-JP" dirty="0"/>
          </a:p>
          <a:p>
            <a:pPr lvl="2"/>
            <a:r>
              <a:rPr lang="ja-JP" altLang="en-US" dirty="0"/>
              <a:t>定期的な発信がないサイトはアクセスが増えない</a:t>
            </a:r>
            <a:endParaRPr lang="en-US" altLang="ja-JP" dirty="0"/>
          </a:p>
          <a:p>
            <a:pPr lvl="1"/>
            <a:r>
              <a:rPr lang="ja-JP" altLang="en-US" dirty="0"/>
              <a:t>発信情報の伝搬の促進</a:t>
            </a:r>
            <a:endParaRPr lang="en-US" altLang="ja-JP" dirty="0"/>
          </a:p>
          <a:p>
            <a:pPr lvl="2"/>
            <a:r>
              <a:rPr lang="ja-JP" altLang="en-US" dirty="0"/>
              <a:t>発信情報が広く普及（伝搬）されるようにするために、アクセスルートを増やす</a:t>
            </a:r>
            <a:endParaRPr lang="en-US" altLang="ja-JP" dirty="0"/>
          </a:p>
          <a:p>
            <a:pPr lvl="1"/>
            <a:r>
              <a:rPr lang="ja-JP" altLang="en-US" dirty="0"/>
              <a:t>留意点</a:t>
            </a:r>
            <a:endParaRPr lang="en-US" altLang="ja-JP" dirty="0"/>
          </a:p>
          <a:p>
            <a:pPr lvl="2"/>
            <a:r>
              <a:rPr lang="ja-JP" altLang="en-US" dirty="0"/>
              <a:t>有用と認識されない情報発信を増やして、件数を稼いでも、組織の存立意義は認識されない。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D64A-07D3-4A6A-B5C1-80D2515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情報発信と、情報の伝搬の促進策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7436-4352-4B8D-B5C0-39C61768E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ja-JP" altLang="en-US" dirty="0"/>
              <a:t>有用な情報発信</a:t>
            </a:r>
            <a:endParaRPr lang="en-US" altLang="ja-JP" dirty="0"/>
          </a:p>
          <a:p>
            <a:pPr lvl="2"/>
            <a:r>
              <a:rPr lang="ja-JP" altLang="en-US" dirty="0"/>
              <a:t>ガイドブックの内容のタイムリーな更新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活用の促進方法、セキュリティ対策の促進に関するホットな情報へ案内</a:t>
            </a:r>
            <a:endParaRPr lang="en-US" altLang="ja-JP" dirty="0"/>
          </a:p>
          <a:p>
            <a:pPr lvl="1"/>
            <a:r>
              <a:rPr lang="ja-JP" altLang="en-US" dirty="0"/>
              <a:t>情報の伝搬の促進策</a:t>
            </a:r>
            <a:endParaRPr lang="en-US" altLang="ja-JP" dirty="0"/>
          </a:p>
          <a:p>
            <a:pPr lvl="2"/>
            <a:r>
              <a:rPr lang="ja-JP" altLang="en-US" dirty="0"/>
              <a:t>サイトのアクセス状況</a:t>
            </a:r>
            <a:endParaRPr lang="en-US" altLang="ja-JP" dirty="0"/>
          </a:p>
          <a:p>
            <a:pPr lvl="3"/>
            <a:r>
              <a:rPr lang="ja-JP" altLang="en-US" dirty="0"/>
              <a:t>「ポータル」のトップページのアクセスは、「ガイドブック」のトップページよりもアクセスが少ない</a:t>
            </a:r>
            <a:endParaRPr lang="en-US" altLang="ja-JP" dirty="0"/>
          </a:p>
          <a:p>
            <a:pPr lvl="3"/>
            <a:r>
              <a:rPr lang="ja-JP" altLang="en-US" dirty="0"/>
              <a:t>各ページは、</a:t>
            </a:r>
            <a:r>
              <a:rPr lang="en-US" altLang="ja-JP" dirty="0"/>
              <a:t>Google</a:t>
            </a:r>
            <a:r>
              <a:rPr lang="ja-JP" altLang="en-US" dirty="0"/>
              <a:t>の検索からダイレクトにアクセスされているケースのほうが多い</a:t>
            </a:r>
            <a:endParaRPr lang="en-US" altLang="ja-JP" dirty="0"/>
          </a:p>
          <a:p>
            <a:pPr lvl="3"/>
            <a:endParaRPr lang="en-US" altLang="ja-JP" dirty="0"/>
          </a:p>
          <a:p>
            <a:pPr lvl="2"/>
            <a:r>
              <a:rPr lang="ja-JP" altLang="en-US" dirty="0"/>
              <a:t>情報の伝搬ルート</a:t>
            </a:r>
            <a:endParaRPr lang="en-US" altLang="ja-JP" dirty="0"/>
          </a:p>
          <a:p>
            <a:pPr lvl="3"/>
            <a:r>
              <a:rPr lang="ja-JP" altLang="en-US" dirty="0"/>
              <a:t>「極意」ポータルのページの都度更新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ポータルでの更新内容を「更新情報」に掲載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ポータル内の情報（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週程度）</a:t>
            </a:r>
            <a:endParaRPr lang="en-US" altLang="ja-JP" dirty="0"/>
          </a:p>
          <a:p>
            <a:pPr lvl="4"/>
            <a:r>
              <a:rPr lang="ja-JP" altLang="en-US" dirty="0"/>
              <a:t>「更新情報」を</a:t>
            </a:r>
            <a:r>
              <a:rPr lang="en-US" altLang="ja-JP" dirty="0"/>
              <a:t>Twitter</a:t>
            </a:r>
            <a:r>
              <a:rPr lang="ja-JP" altLang="en-US" dirty="0"/>
              <a:t>からツイート　⇒　</a:t>
            </a:r>
            <a:r>
              <a:rPr lang="en-US" altLang="ja-JP" dirty="0"/>
              <a:t>Retweet</a:t>
            </a:r>
            <a:r>
              <a:rPr lang="ja-JP" altLang="en-US" dirty="0"/>
              <a:t>、いいね、により広く拡散される</a:t>
            </a:r>
            <a:endParaRPr lang="en-US" altLang="ja-JP" dirty="0"/>
          </a:p>
          <a:p>
            <a:pPr lvl="4"/>
            <a:r>
              <a:rPr lang="ja-JP" altLang="en-US" dirty="0"/>
              <a:t>更新内容を「はてなブックマーク」等のソーシャルブックマークに投稿　⇒　タグ検索でリストアップされる</a:t>
            </a:r>
            <a:endParaRPr lang="en-US" altLang="ja-JP" dirty="0"/>
          </a:p>
          <a:p>
            <a:pPr lvl="3"/>
            <a:r>
              <a:rPr lang="ja-JP" altLang="en-US" dirty="0"/>
              <a:t>外部機関からのホットな情報の発信（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日程度）</a:t>
            </a:r>
            <a:endParaRPr lang="en-US" altLang="ja-JP" dirty="0"/>
          </a:p>
          <a:p>
            <a:pPr lvl="4"/>
            <a:r>
              <a:rPr lang="ja-JP" altLang="en-US" dirty="0"/>
              <a:t>詳細な補足が必要であれば、ポータル内にトピックスのページを作成し、</a:t>
            </a:r>
            <a:r>
              <a:rPr lang="en-US" altLang="ja-JP" dirty="0"/>
              <a:t>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4"/>
            <a:r>
              <a:rPr lang="en-US" altLang="ja-JP" dirty="0"/>
              <a:t>Twitter</a:t>
            </a:r>
            <a:r>
              <a:rPr lang="ja-JP" altLang="en-US" dirty="0"/>
              <a:t>で提供されたツイートを</a:t>
            </a:r>
            <a:r>
              <a:rPr lang="en-US" altLang="ja-JP" dirty="0" err="1"/>
              <a:t>ReTweet</a:t>
            </a:r>
            <a:r>
              <a:rPr lang="ja-JP" altLang="en-US" dirty="0"/>
              <a:t>、簡単な補足が必要であれば、コメント付き</a:t>
            </a:r>
            <a:r>
              <a:rPr lang="en-US" altLang="ja-JP" dirty="0" err="1"/>
              <a:t>ReTweet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3"/>
            <a:r>
              <a:rPr lang="en-US" altLang="ja-JP" dirty="0"/>
              <a:t>Twitter</a:t>
            </a:r>
            <a:r>
              <a:rPr lang="ja-JP" altLang="en-US" dirty="0"/>
              <a:t>のフォロアーが増えてくれば、その中でポータル内の情報へのリンクを</a:t>
            </a:r>
            <a:r>
              <a:rPr lang="en-US" altLang="ja-JP" dirty="0"/>
              <a:t>Tweet</a:t>
            </a:r>
            <a:r>
              <a:rPr lang="ja-JP" altLang="en-US" dirty="0"/>
              <a:t>することが有効になる。</a:t>
            </a:r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5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IPA</a:t>
            </a:r>
            <a:r>
              <a:rPr lang="ja-JP" altLang="en-US" dirty="0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IPA</a:t>
            </a:r>
            <a:r>
              <a:rPr lang="ja-JP" altLang="en-US" dirty="0"/>
              <a:t>提供情報の活用</a:t>
            </a:r>
          </a:p>
          <a:p>
            <a:r>
              <a:rPr lang="ja-JP" altLang="en-US" dirty="0"/>
              <a:t>インターネットでは得られない情報交換</a:t>
            </a:r>
          </a:p>
          <a:p>
            <a:r>
              <a:rPr lang="ja-JP" altLang="en-US" dirty="0"/>
              <a:t>インシデント相談対応時のホットライン</a:t>
            </a:r>
          </a:p>
          <a:p>
            <a:r>
              <a:rPr lang="ja-JP" altLang="en-US" dirty="0"/>
              <a:t>相談対応のための情報交換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課題</a:t>
            </a:r>
          </a:p>
          <a:p>
            <a:pPr lvl="1"/>
            <a:r>
              <a:rPr kumimoji="1" lang="en-US" altLang="ja-JP" dirty="0"/>
              <a:t>TCYSS</a:t>
            </a:r>
            <a:r>
              <a:rPr kumimoji="1" lang="ja-JP" altLang="en-US" dirty="0"/>
              <a:t>メンバー間で、意識啓発活動・情報共有・相談体制・事案発生時の相互連携が機能していない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5969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ポータルサイト内に「知識の貯蔵庫」セクションの追加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専門員が調査分析した情報を知識として蓄積する。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蓄積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した知識をもとに、要約して、ガイドブック等で発信する。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知識の貯蔵庫（ナレッジベース）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20872</TotalTime>
  <Words>1411</Words>
  <Application>Microsoft Office PowerPoint</Application>
  <PresentationFormat>ワイド画面</PresentationFormat>
  <Paragraphs>179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</vt:i4>
      </vt:variant>
    </vt:vector>
  </HeadingPairs>
  <TitlesOfParts>
    <vt:vector size="15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情報発信と、情報の伝搬の促進策</vt:lpstr>
      <vt:lpstr>IPA安心相談窓口との連携</vt:lpstr>
      <vt:lpstr>TCYSSとしての普及啓発活動の課題</vt:lpstr>
      <vt:lpstr>ポータルサイト内に「知識の貯蔵庫」セクションの追加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440</cp:revision>
  <cp:lastPrinted>2021-09-25T06:56:44Z</cp:lastPrinted>
  <dcterms:created xsi:type="dcterms:W3CDTF">2015-08-12T01:03:55Z</dcterms:created>
  <dcterms:modified xsi:type="dcterms:W3CDTF">2022-04-12T05:10:06Z</dcterms:modified>
</cp:coreProperties>
</file>