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92151-A783-4AD6-9132-232EB41A0A0D}" v="2" dt="2020-06-11T04:53:1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1" autoAdjust="0"/>
  </p:normalViewPr>
  <p:slideViewPr>
    <p:cSldViewPr>
      <p:cViewPr>
        <p:scale>
          <a:sx n="108" d="100"/>
          <a:sy n="108" d="100"/>
        </p:scale>
        <p:origin x="10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DA892151-A783-4AD6-9132-232EB41A0A0D}"/>
    <pc:docChg chg="undo custSel modSld">
      <pc:chgData name="Masaki Nakayama" userId="7eabd57b-b900-4e86-8622-e94bcfa04d00" providerId="ADAL" clId="{DA892151-A783-4AD6-9132-232EB41A0A0D}" dt="2020-06-11T04:53:26.617" v="41" actId="6549"/>
      <pc:docMkLst>
        <pc:docMk/>
      </pc:docMkLst>
      <pc:sldChg chg="addSp modSp mod">
        <pc:chgData name="Masaki Nakayama" userId="7eabd57b-b900-4e86-8622-e94bcfa04d00" providerId="ADAL" clId="{DA892151-A783-4AD6-9132-232EB41A0A0D}" dt="2020-06-11T04:53:26.617" v="41" actId="6549"/>
        <pc:sldMkLst>
          <pc:docMk/>
          <pc:sldMk cId="984613830" sldId="256"/>
        </pc:sldMkLst>
        <pc:spChg chg="mod">
          <ac:chgData name="Masaki Nakayama" userId="7eabd57b-b900-4e86-8622-e94bcfa04d00" providerId="ADAL" clId="{DA892151-A783-4AD6-9132-232EB41A0A0D}" dt="2020-06-11T04:53:26.617" v="41" actId="6549"/>
          <ac:spMkLst>
            <pc:docMk/>
            <pc:sldMk cId="984613830" sldId="256"/>
            <ac:spMk id="2" creationId="{00000000-0000-0000-0000-000000000000}"/>
          </ac:spMkLst>
        </pc:spChg>
        <pc:spChg chg="mod">
          <ac:chgData name="Masaki Nakayama" userId="7eabd57b-b900-4e86-8622-e94bcfa04d00" providerId="ADAL" clId="{DA892151-A783-4AD6-9132-232EB41A0A0D}" dt="2020-05-18T02:04:45.719" v="38" actId="255"/>
          <ac:spMkLst>
            <pc:docMk/>
            <pc:sldMk cId="984613830" sldId="256"/>
            <ac:spMk id="3" creationId="{00000000-0000-0000-0000-000000000000}"/>
          </ac:spMkLst>
        </pc:spChg>
        <pc:spChg chg="mod">
          <ac:chgData name="Masaki Nakayama" userId="7eabd57b-b900-4e86-8622-e94bcfa04d00" providerId="ADAL" clId="{DA892151-A783-4AD6-9132-232EB41A0A0D}" dt="2020-05-18T02:03:30.374" v="37" actId="20577"/>
          <ac:spMkLst>
            <pc:docMk/>
            <pc:sldMk cId="984613830" sldId="256"/>
            <ac:spMk id="5" creationId="{00000000-0000-0000-0000-000000000000}"/>
          </ac:spMkLst>
        </pc:spChg>
        <pc:spChg chg="add mod">
          <ac:chgData name="Masaki Nakayama" userId="7eabd57b-b900-4e86-8622-e94bcfa04d00" providerId="ADAL" clId="{DA892151-A783-4AD6-9132-232EB41A0A0D}" dt="2020-06-11T04:53:19.738" v="39"/>
          <ac:spMkLst>
            <pc:docMk/>
            <pc:sldMk cId="984613830" sldId="256"/>
            <ac:spMk id="8" creationId="{01818B97-50A4-40B4-8D91-9040ABA52F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1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1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90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1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8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0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F82F-9FB1-4880-8F8D-0793BD49E028}" type="datetimeFigureOut">
              <a:rPr kumimoji="1" lang="ja-JP" altLang="en-US" smtClean="0"/>
              <a:t>2020/7/21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ABC9-8118-4836-8C38-19BDB2C06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1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fe-line.jp/report/" TargetMode="External"/><Relationship Id="rId13" Type="http://schemas.openxmlformats.org/officeDocument/2006/relationships/hyperlink" Target="https://www.ppc.go.jp/" TargetMode="External"/><Relationship Id="rId18" Type="http://schemas.openxmlformats.org/officeDocument/2006/relationships/hyperlink" Target="https://security-shien.ipa.go.jp/presenter/search/" TargetMode="External"/><Relationship Id="rId26" Type="http://schemas.openxmlformats.org/officeDocument/2006/relationships/hyperlink" Target="https://www.ipa.go.jp/security/security-action/" TargetMode="External"/><Relationship Id="rId39" Type="http://schemas.openxmlformats.org/officeDocument/2006/relationships/hyperlink" Target="https://www.ipa.go.jp/security/keihatsu/sme/guideline/" TargetMode="External"/><Relationship Id="rId3" Type="http://schemas.openxmlformats.org/officeDocument/2006/relationships/hyperlink" Target="https://www.ipa.go.jp/security/anshin/" TargetMode="External"/><Relationship Id="rId21" Type="http://schemas.openxmlformats.org/officeDocument/2006/relationships/hyperlink" Target="https://www.itc.or.jp/" TargetMode="External"/><Relationship Id="rId34" Type="http://schemas.openxmlformats.org/officeDocument/2006/relationships/hyperlink" Target="https://www.jc3.or.jp/topics/virusmail.html" TargetMode="External"/><Relationship Id="rId42" Type="http://schemas.openxmlformats.org/officeDocument/2006/relationships/hyperlink" Target="https://www.ipa.go.jp/files/000055848.pdf" TargetMode="External"/><Relationship Id="rId7" Type="http://schemas.openxmlformats.org/officeDocument/2006/relationships/hyperlink" Target="https://www.saferinternet.or.jp/narisumashi/" TargetMode="External"/><Relationship Id="rId12" Type="http://schemas.openxmlformats.org/officeDocument/2006/relationships/hyperlink" Target="https://www.houterasu.or.jp/" TargetMode="External"/><Relationship Id="rId17" Type="http://schemas.openxmlformats.org/officeDocument/2006/relationships/hyperlink" Target="https://security-shien.ipa.go.jp/" TargetMode="External"/><Relationship Id="rId25" Type="http://schemas.openxmlformats.org/officeDocument/2006/relationships/hyperlink" Target="https://www.tokyo-kosha.or.jp/support/shien/soudan/" TargetMode="External"/><Relationship Id="rId33" Type="http://schemas.openxmlformats.org/officeDocument/2006/relationships/hyperlink" Target="https://www.jc3.or.jp/topics/v_log/201903.html#d20190318a" TargetMode="External"/><Relationship Id="rId38" Type="http://schemas.openxmlformats.org/officeDocument/2006/relationships/hyperlink" Target="https://bluemoon55.github.io/Presentation_Doc/2019_Cyber/&#36855;&#24785;&#12513;&#12540;&#12523;&#38306;&#20418;&#27861;&#20196;&#12539;&#31379;&#21475;&#31561;&#12304;&#36855;&#24785;&#12513;&#12540;&#12523;&#30333;&#26360;2019&#12305;.pdf" TargetMode="External"/><Relationship Id="rId2" Type="http://schemas.openxmlformats.org/officeDocument/2006/relationships/hyperlink" Target="https://bluemoon55.github.io/Presentation_Doc/2019_Cyber/&#30456;&#35527;&#12539;&#23626;&#20986;&#20808;&#12463;&#12452;&#12483;&#12463;&#12522;&#12473;&#12488;&#65288;&#24373;&#12426;&#32025;&#29992;&#65289;.pptx" TargetMode="External"/><Relationship Id="rId16" Type="http://schemas.openxmlformats.org/officeDocument/2006/relationships/hyperlink" Target="mailto:tokusou@ipa.go.jp" TargetMode="External"/><Relationship Id="rId20" Type="http://schemas.openxmlformats.org/officeDocument/2006/relationships/hyperlink" Target="https://www.jnsa.org/emergency_response/" TargetMode="External"/><Relationship Id="rId29" Type="http://schemas.openxmlformats.org/officeDocument/2006/relationships/hyperlink" Target="https://www.ipa.go.jp/security/keihatsu/sme/management.html" TargetMode="External"/><Relationship Id="rId41" Type="http://schemas.openxmlformats.org/officeDocument/2006/relationships/hyperlink" Target="https://www.ipa.go.jp/files/000055516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ekyo.or.jp/soudan/index.html" TargetMode="External"/><Relationship Id="rId11" Type="http://schemas.openxmlformats.org/officeDocument/2006/relationships/hyperlink" Target="http://www.kokusen.go.jp/map/" TargetMode="External"/><Relationship Id="rId24" Type="http://schemas.openxmlformats.org/officeDocument/2006/relationships/hyperlink" Target="https://www.tw-sodan.jp/" TargetMode="External"/><Relationship Id="rId32" Type="http://schemas.openxmlformats.org/officeDocument/2006/relationships/hyperlink" Target="https://www.jc3.or.jp/info/heads-up.html" TargetMode="External"/><Relationship Id="rId37" Type="http://schemas.openxmlformats.org/officeDocument/2006/relationships/hyperlink" Target="https://www.dekyo.or.jp/soudan/contact/pamphlet/reserve-agree.html" TargetMode="External"/><Relationship Id="rId40" Type="http://schemas.openxmlformats.org/officeDocument/2006/relationships/hyperlink" Target="https://www.ipa.go.jp/files/000055520.pdf" TargetMode="External"/><Relationship Id="rId45" Type="http://schemas.openxmlformats.org/officeDocument/2006/relationships/hyperlink" Target="https://bluemoon55.github.io/Sharing_Knowledge/Cyber_Security/Deliverables/mind2html/Sec01-08-3%20%E7%9B%B8%E8%AB%87%E5%AF%BE%E5%BF%9C%E6%89%8B%E9%A0%86%E6%9B%B8%EF%BC%88%E3%83%9E%E3%83%8B%E3%83%A5%E3%82%A2%E3%83%AB%EF%BC%89.html" TargetMode="External"/><Relationship Id="rId5" Type="http://schemas.openxmlformats.org/officeDocument/2006/relationships/hyperlink" Target="https://www.antiphishing.jp/" TargetMode="External"/><Relationship Id="rId15" Type="http://schemas.openxmlformats.org/officeDocument/2006/relationships/hyperlink" Target="https://www.ipa.go.jp/security/tokubetsu/index.html" TargetMode="External"/><Relationship Id="rId23" Type="http://schemas.openxmlformats.org/officeDocument/2006/relationships/hyperlink" Target="https://www.lac.co.jp/telework/security.html" TargetMode="External"/><Relationship Id="rId28" Type="http://schemas.openxmlformats.org/officeDocument/2006/relationships/hyperlink" Target="https://www.tokyo-kosha.or.jp/support/josei/setsubijosei/cyber.html" TargetMode="External"/><Relationship Id="rId36" Type="http://schemas.openxmlformats.org/officeDocument/2006/relationships/hyperlink" Target="https://www.jpcert.or.jp/at/2019/at190044.html" TargetMode="External"/><Relationship Id="rId10" Type="http://schemas.openxmlformats.org/officeDocument/2006/relationships/hyperlink" Target="http://www.internethotline.jp/pages/about/index" TargetMode="External"/><Relationship Id="rId19" Type="http://schemas.openxmlformats.org/officeDocument/2006/relationships/hyperlink" Target="https://www.ipa.go.jp/security/it-service/service_list.html" TargetMode="External"/><Relationship Id="rId31" Type="http://schemas.openxmlformats.org/officeDocument/2006/relationships/hyperlink" Target="http://www.ipa.go.jp/security/kokokara/" TargetMode="External"/><Relationship Id="rId44" Type="http://schemas.openxmlformats.org/officeDocument/2006/relationships/hyperlink" Target="https://cybersecurity-tokyo.jp/" TargetMode="External"/><Relationship Id="rId4" Type="http://schemas.openxmlformats.org/officeDocument/2006/relationships/hyperlink" Target="http://www.keishicho.metro.tokyo.jp/kurashi/cyber/" TargetMode="External"/><Relationship Id="rId9" Type="http://schemas.openxmlformats.org/officeDocument/2006/relationships/hyperlink" Target="http://ihaho.jp/" TargetMode="External"/><Relationship Id="rId14" Type="http://schemas.openxmlformats.org/officeDocument/2006/relationships/hyperlink" Target="https://www.jpcert.or.jp/menu_reporttojpcert.html" TargetMode="External"/><Relationship Id="rId22" Type="http://schemas.openxmlformats.org/officeDocument/2006/relationships/hyperlink" Target="https://tokyo-telework.jp/" TargetMode="External"/><Relationship Id="rId27" Type="http://schemas.openxmlformats.org/officeDocument/2006/relationships/hyperlink" Target="https://www.it-hojo.jp/" TargetMode="External"/><Relationship Id="rId30" Type="http://schemas.openxmlformats.org/officeDocument/2006/relationships/hyperlink" Target="https://www.ipa.go.jp/security/keihatsu/sme/otasuketai/index.html" TargetMode="External"/><Relationship Id="rId35" Type="http://schemas.openxmlformats.org/officeDocument/2006/relationships/hyperlink" Target="https://www.jpcert.or.jp/at/2019.html" TargetMode="External"/><Relationship Id="rId43" Type="http://schemas.openxmlformats.org/officeDocument/2006/relationships/hyperlink" Target="http://www.soumu.go.jp/main_sosiki/joho_tsusin/secur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cert.or.jp/at/2019.html" TargetMode="External"/><Relationship Id="rId2" Type="http://schemas.openxmlformats.org/officeDocument/2006/relationships/hyperlink" Target="mailto:info@jpcert.or.j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nsa.org/emergency_response/" TargetMode="External"/><Relationship Id="rId5" Type="http://schemas.openxmlformats.org/officeDocument/2006/relationships/hyperlink" Target="https://www.ipa.go.jp/security/it-service/service_list.html" TargetMode="External"/><Relationship Id="rId4" Type="http://schemas.openxmlformats.org/officeDocument/2006/relationships/hyperlink" Target="https://www.jpcert.or.jp/at/2019/at19004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-tokyo.jp/" TargetMode="External"/><Relationship Id="rId2" Type="http://schemas.openxmlformats.org/officeDocument/2006/relationships/hyperlink" Target="http://www.sangyo-rodo.metro.tokyo.jp/chushou/shoko/cyber/souda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hinsei.elg-front.jp/tokyo/uketsuke/dform.do?id=1461031266630" TargetMode="External"/><Relationship Id="rId4" Type="http://schemas.openxmlformats.org/officeDocument/2006/relationships/hyperlink" Target="http://www.shinsei.elg-front.jp/tokyo/navi/procInfo.do?govCode=13000&amp;procCode=100029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55576" y="-154534"/>
            <a:ext cx="7439312" cy="706091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相談・届出先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クイックリスト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0" y="404664"/>
            <a:ext cx="4788024" cy="676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050" b="1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＜＜＜＜インシデント対応＞＞＞＞</a:t>
            </a:r>
            <a:endParaRPr lang="en-US" altLang="ja-JP" sz="1050" b="1" dirty="0">
              <a:solidFill>
                <a:srgbClr val="FF0000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一般的な情報セキュリティ相談</a:t>
            </a: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IPA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セキュリティセンター</a:t>
            </a:r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情報セキュリティ安心相談窓口</a:t>
            </a:r>
            <a:endParaRPr lang="ja-JP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03-5978-7509 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可能な限り公開されている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FAQ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してから相談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■犯罪の可能性がある場合の相談窓口</a:t>
            </a:r>
            <a:endParaRPr lang="ja-JP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警視庁　サイバー犯罪対策課</a:t>
            </a:r>
            <a:endParaRPr lang="ja-JP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03-5805-1731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（都庁からは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9110-7861-3038, 3089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05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サイバー犯罪の届出</a:t>
            </a: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警視庁</a:t>
            </a:r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03-3581-4321</a:t>
            </a:r>
            <a:r>
              <a:rPr lang="ja-JP" altLang="ja-JP" sz="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（交換）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管轄の警察署名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を確認し</a:t>
            </a:r>
            <a:r>
              <a:rPr lang="ja-JP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転送を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■フィッシング詐欺に関連するメールやサイトにアクセスした場合のメール相談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ビジネスメール詐欺は、自社と取引先のどちらにも損害賠償責任があり得る</a:t>
            </a:r>
            <a:r>
              <a:rPr lang="en-US" altLang="ja-JP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フィッシング対策協議会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迷惑メール相談センター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（日本データ通信協会）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不特定多数へ同意を得ずに送られる広告宣伝目的メール　</a:t>
            </a:r>
            <a:r>
              <a:rPr lang="ja-JP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☎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03-5974-0068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■なりすまし</a:t>
            </a: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</a:t>
            </a: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サイトを作られた事業者の対策ガイド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事業者：①問合わせ対応メモ　②サイト内注意喚起 ③プロバイダ削除要請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利用者：警視庁サイバー犯罪対策課、管轄の警察署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なりすまし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EC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サイト対策協議会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8"/>
              </a:rPr>
              <a:t>違法情報の通報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</a:p>
          <a:p>
            <a:pPr marL="0" indent="0">
              <a:buNone/>
            </a:pPr>
            <a:r>
              <a:rPr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■インターネット上での違法・有害情報の相談・通報</a:t>
            </a:r>
            <a:endParaRPr lang="en-US" altLang="ja-JP" sz="10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「違法・有害情報センター」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(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総務省系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9"/>
              </a:rPr>
              <a:t>)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削除依頼は行わない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でユーザ登録してから具体的な相談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0"/>
              </a:rPr>
              <a:t>「インターネット・ホットラインセンター」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警察庁・総務省　フォームで通報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消費生活全般に関する苦情や問合せ</a:t>
            </a: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1"/>
              </a:rPr>
              <a:t>消費者ホットライン【国民生活センター】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188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■法律相談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2"/>
              </a:rPr>
              <a:t>法テラス（日本司法支援センター）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0570-078374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■個人情報の取り扱いに関する相談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3"/>
              </a:rPr>
              <a:t>個人情報保護委員会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3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03-6457-9849</a:t>
            </a: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■嫌がらせ、ネットストーカーの相談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管轄の警察署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の生活安全課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ブラウザで</a:t>
            </a:r>
            <a:r>
              <a:rPr lang="zh-TW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警察署一覧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■人権相談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●「法務省人権擁護局　みんなの人権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110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番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 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0570-003-110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4860032" y="404664"/>
            <a:ext cx="4283968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■インシデント報告・届出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4"/>
              </a:rPr>
              <a:t>JPCERT/CC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03-6811-0610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4"/>
              </a:rPr>
              <a:t>インシデント対応依頼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03-6271-8901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（サイトの改ざん箇所の特定や、改ざんされた際の復旧手順。サーバへの侵入や</a:t>
            </a:r>
            <a:r>
              <a:rPr lang="en-US" altLang="ja-JP" sz="9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DoS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攻撃が発生した際の対処。マルウエアに感染した際の駆除方法、復旧方法。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5"/>
              </a:rPr>
              <a:t>IPA J-CRAT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5"/>
              </a:rPr>
              <a:t>／標的型サイバー攻撃特別相談窓口</a:t>
            </a:r>
            <a:endParaRPr lang="ja-JP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E-mail </a:t>
            </a:r>
            <a:r>
              <a:rPr lang="en-US" altLang="ja-JP" sz="11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6"/>
              </a:rPr>
              <a:t>tokusou@ipa.go.jp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03-5978-7599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＜＜＜＜恒久的対策＞＞＞＞</a:t>
            </a:r>
            <a:endParaRPr lang="en-US" altLang="ja-JP" sz="1100" b="1" dirty="0">
              <a:solidFill>
                <a:srgbClr val="FF0000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化・セキュリティ対策支援企業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(IT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コーディネータ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7"/>
              </a:rPr>
              <a:t>情報セキュリティ対策支援サイト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●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8"/>
              </a:rPr>
              <a:t>IPA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8"/>
              </a:rPr>
              <a:t>セキュリティプレゼンター検索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19"/>
              </a:rPr>
              <a:t>情報セキュリティサービス基準適合サービスリスト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0"/>
              </a:rPr>
              <a:t>サイバーインシデント緊急対応企業一覧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(JNSA)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IT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コーディネータ協会　「経営と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IT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1"/>
              </a:rPr>
              <a:t>化相談」窓口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2"/>
              </a:rPr>
              <a:t>東京都テレワーク推進センター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2"/>
              </a:rPr>
              <a:t>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0120-970-396 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3"/>
              </a:rPr>
              <a:t>テレワークのセキュリティあんしん相談窓口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ネットで申込み（総務省⇒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LAC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1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4"/>
              </a:rPr>
              <a:t>テレワーク相談センター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4"/>
              </a:rPr>
              <a:t>(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4"/>
              </a:rPr>
              <a:t>厚労省委託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4"/>
              </a:rPr>
              <a:t>) 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0120-91-6479 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5"/>
              </a:rPr>
              <a:t>東京都中小企業振興公社ワンストップ総合相談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03-3251-7881</a:t>
            </a: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化・セキュリティ対策助成制度等</a:t>
            </a:r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6"/>
              </a:rPr>
              <a:t>SECURITY ACTION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自ら取り組みを宣言する制度　</a:t>
            </a:r>
            <a:r>
              <a:rPr lang="ja-JP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☎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03-5978-7508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7"/>
              </a:rPr>
              <a:t>IT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7"/>
              </a:rPr>
              <a:t>導入補助金（サービス等生産性向上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7"/>
              </a:rPr>
              <a:t>IT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7"/>
              </a:rPr>
              <a:t>導入支援事業）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終了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8"/>
              </a:rPr>
              <a:t>サイバーセキュリティ対策促進助成金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（東京都）「標的型メール訓練」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9"/>
              </a:rPr>
              <a:t>中小企業の情報セキュリティマネジメント指導業務</a:t>
            </a:r>
            <a:r>
              <a:rPr lang="en-US" altLang="ja-JP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9"/>
              </a:rPr>
              <a:t>(METI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9"/>
              </a:rPr>
              <a:t>補助事業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主に事前支援、登録セキス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ぺを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派遣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（今年度は募集終了）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0"/>
              </a:rPr>
              <a:t>中小企業向けサイバーセキュリティお助け隊（サイバーセキュリティ事後対応支援実証事業）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(IPA)【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主に事後支援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（現在、東京都はなし）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b="1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＜＜＜＜参考情報サイト＞＞＞＞</a:t>
            </a:r>
            <a:endParaRPr lang="en-US" altLang="ja-JP" sz="1100" b="1" dirty="0">
              <a:solidFill>
                <a:srgbClr val="FF0000"/>
              </a:solidFill>
              <a:highlight>
                <a:srgbClr val="FFFF00"/>
              </a:highligh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1"/>
              </a:rPr>
              <a:t>「ここからセキュリティ！」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1"/>
              </a:rPr>
              <a:t>: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1"/>
              </a:rPr>
              <a:t>ポータルサイト（事象・対象）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(IPA)</a:t>
            </a: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2"/>
              </a:rPr>
              <a:t>JC3 </a:t>
            </a:r>
            <a:r>
              <a:rPr lang="zh-TW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2"/>
              </a:rPr>
              <a:t>情報提供 注意喚起情報</a:t>
            </a:r>
            <a:endParaRPr lang="en-US" altLang="zh-TW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3"/>
              </a:rPr>
              <a:t>JC3: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3"/>
              </a:rPr>
              <a:t>あなたのパスワードが侵害されました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4"/>
              </a:rPr>
              <a:t>不正送金等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5"/>
              </a:rPr>
              <a:t>JPCERT/CC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5"/>
              </a:rPr>
              <a:t>　注意喚起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6"/>
              </a:rPr>
              <a:t>マルウエア 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6"/>
              </a:rPr>
              <a:t>Emotet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6"/>
              </a:rPr>
              <a:t> 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6"/>
              </a:rPr>
              <a:t>の感染に関する注意喚起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迷惑メール相談センター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7"/>
              </a:rPr>
              <a:t>迷惑メール・チェーンメール関連パンフレット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迷惑メール関連の関係法令・窓口等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迷惑メール白書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2019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より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8"/>
              </a:rPr>
              <a:t>)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9"/>
              </a:rPr>
              <a:t>中小企業の情報セキュリティ対策ガイドライン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0"/>
              </a:rPr>
              <a:t>第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0"/>
              </a:rPr>
              <a:t>3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0"/>
              </a:rPr>
              <a:t>版電子版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(IPA)</a:t>
            </a: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1"/>
              </a:rPr>
              <a:t>情報セキュリティ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1"/>
              </a:rPr>
              <a:t>5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1"/>
              </a:rPr>
              <a:t>か条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2"/>
              </a:rPr>
              <a:t>5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2"/>
              </a:rPr>
              <a:t>分でできる！情報セキュリティ自社診断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3"/>
              </a:rPr>
              <a:t>国民のための情報セキュリティサイト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380312" y="-2738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/>
              <a:t>2020</a:t>
            </a:r>
            <a:r>
              <a:rPr lang="ja-JP" altLang="en-US" sz="1200" dirty="0"/>
              <a:t>年</a:t>
            </a:r>
            <a:r>
              <a:rPr lang="en-US" altLang="ja-JP" sz="1200" dirty="0"/>
              <a:t>7</a:t>
            </a:r>
            <a:r>
              <a:rPr lang="ja-JP" altLang="en-US" sz="1200" dirty="0"/>
              <a:t>月</a:t>
            </a:r>
            <a:r>
              <a:rPr lang="en-US" altLang="ja-JP" sz="1200" dirty="0"/>
              <a:t>22</a:t>
            </a:r>
            <a:r>
              <a:rPr lang="ja-JP" altLang="en-US" sz="1200" dirty="0"/>
              <a:t>日版</a:t>
            </a:r>
            <a:endParaRPr lang="en-US" altLang="ja-JP" sz="1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5496" y="0"/>
            <a:ext cx="27363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#43-64-870 </a:t>
            </a:r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解除</a:t>
            </a:r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#42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2200" y="148570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dirty="0">
                <a:hlinkClick r:id="rId44"/>
              </a:rPr>
              <a:t>サイバーセキュリティ対策の極意ポータルサイト</a:t>
            </a:r>
            <a:endParaRPr lang="en-US" altLang="ja-JP" sz="1000" dirty="0">
              <a:hlinkClick r:id="rId45"/>
            </a:endParaRPr>
          </a:p>
          <a:p>
            <a:pPr algn="r"/>
            <a:r>
              <a:rPr lang="en-US" altLang="ja-JP" sz="1000" dirty="0">
                <a:hlinkClick r:id="rId45"/>
              </a:rPr>
              <a:t>Sec01-08-3 </a:t>
            </a:r>
            <a:r>
              <a:rPr lang="ja-JP" altLang="en-US" sz="1000" dirty="0">
                <a:hlinkClick r:id="rId45"/>
              </a:rPr>
              <a:t>相談対応手順書</a:t>
            </a:r>
            <a:endParaRPr lang="ja-JP" altLang="en-US" sz="1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818B97-50A4-40B4-8D91-9040ABA52F91}"/>
              </a:ext>
            </a:extLst>
          </p:cNvPr>
          <p:cNvSpPr/>
          <p:nvPr/>
        </p:nvSpPr>
        <p:spPr>
          <a:xfrm>
            <a:off x="9475835" y="134422"/>
            <a:ext cx="1927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461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5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主な対策の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例示：マルウェア感染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en-US" altLang="ja-JP" sz="20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Emotet</a:t>
            </a:r>
            <a:r>
              <a:rPr lang="en-US" alt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等を含む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1520" y="548680"/>
            <a:ext cx="4244280" cy="6192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■事前対応策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&lt;&lt;</a:t>
            </a:r>
            <a:r>
              <a:rPr lang="ja-JP" altLang="en-US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「技術的対策」と「管理的対策（人的対策・組織的対策・物理的</a:t>
            </a:r>
            <a:r>
              <a:rPr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環境的</a:t>
            </a:r>
            <a:r>
              <a:rPr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対策を含む）」</a:t>
            </a:r>
            <a:r>
              <a:rPr kumimoji="1" lang="en-US" altLang="ja-JP" sz="1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&gt;&gt;</a:t>
            </a: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ルールの策定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事業継続計画（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BCP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）の策定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情報セキュリティポリシーの策定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分でできる情報セキュリティ自社診断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か条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リスク分析シート（まずは主要な情報資産から）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リスク値＝重要度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被害発生可能性（脅威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脆弱性）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情報セキュリティ基本方針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基本方針、対策基準、実施手順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情報セキュリティハンドブック（従業員向け）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人的対策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情報セキュリティ関連規程（社内規則）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管理的対策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感染予防・事象の検出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組織内への注意喚起の実施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Word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マクロの自動実行の無効化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メールセキュリティ製品の導入によるマルウエア付きメールの検知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メールの監査ログの有効化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OS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に定期的にパッチを適用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(SMB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の脆弱性をついた感染拡大に対する対策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 lvl="1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定期的なオフラインバックアップの取得（標的型ランサムウエア攻撃に対する対策）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99992" y="548680"/>
            <a:ext cx="4608512" cy="6192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■事後対応策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事実認識・対応の判断・被害の拡大防止</a:t>
            </a:r>
            <a:r>
              <a:rPr kumimoji="1"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感染している可能性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自組織のメールアドレスになりすまし、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Word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形式のファイルを送るメールが届いたと外部組織から連絡を受けた場合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自組織のメールサーバなどを確認し、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Word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形式のファイルが添付されたメールやなりすましメールが大量に送信されていることを確認した場合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被害拡大防止の観点より初期対応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感染した端末のネットワークからの隔離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感染した端末が利用していたメールアカウントのパスワード変更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必要に応じて、次のような対処を行うことを推奨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組織内の全端末のウイルス対策ソフトによるフルスキャン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感染した端末を利用していたアカウントのパスワード変更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ネットワークトラフィックログの監視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調査後の感染した端末の初期化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JPCERT/CC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インシデント報告窓口」までご連絡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JPCERT/CC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インシデント報告窓口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info@jpcert.or.jp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 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03-6271-8901</a:t>
            </a:r>
          </a:p>
          <a:p>
            <a:pPr lvl="2"/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JPCERT/CC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　注意喚起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マルウエア 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Emotet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 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の感染に関する注意喚起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早期復旧・事業継続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】【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原因調査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】【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復旧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対策対応業者リスト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sz="105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情報セキュリティサービス基準適合サービスリスト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IPA)</a:t>
            </a:r>
          </a:p>
          <a:p>
            <a:pPr lvl="2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6"/>
              </a:rPr>
              <a:t>サイバーインシデント緊急対応企業一覧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(JNSA)</a:t>
            </a:r>
            <a:endParaRPr lang="en-US" altLang="ja-JP" sz="7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■恒久的対策</a:t>
            </a:r>
            <a:endParaRPr lang="en-US" altLang="ja-JP" sz="12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再発防止策の検討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新しい対策の策定（技術的・管理的・人的・物理的）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新しいルールの運用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01736" y="5834"/>
            <a:ext cx="1390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日版</a:t>
            </a:r>
          </a:p>
        </p:txBody>
      </p:sp>
    </p:spTree>
    <p:extLst>
      <p:ext uri="{BB962C8B-B14F-4D97-AF65-F5344CB8AC3E}">
        <p14:creationId xmlns:p14="http://schemas.microsoft.com/office/powerpoint/2010/main" val="26267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8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情報セキュリティ緊急対応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4495800" cy="60212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■緊急対応（自然災害、大火災、感染症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、テロも）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●攻撃発生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●攻撃・被害の認知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●初動対応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事象の検知、報告受付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(Detect)</a:t>
            </a: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被害の範囲の確認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事実確認、対応の判断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サービス停止有無の判断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被害の局所化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拡大防止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)(Triage)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該当システムをネットワークから切り離し、使用を中止する。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被害の範囲を確認し、使用を停止する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顧客・取引先対応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外部専門企業等への調査依頼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早期（暫定）復旧・事業継続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(Respond)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分析、対処、エスカレーション、連携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●原因調査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なぜ情報セキュリティ侵害が起きたか？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侵害原因調査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システムの脆弱性等の確認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被害の詳細確認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●事後対策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復旧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システム管理者に連絡してその指示に従って、適切な復旧を行う。</a:t>
            </a: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再発防止策の検討・実施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インシデントからの知見の学習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恒久的対策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57200" lvl="1" indent="0">
              <a:buNone/>
            </a:pP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495800" cy="648072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■情報セキュリティ対策の基本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不審なメール添付ファイルを開かない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偽サイトに注意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まずリスクの高いものについて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重要度の高いファイルのバックアップ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ソフトウェアの更新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マルウェア（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ウイルス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対策ソフトの導入</a:t>
            </a:r>
          </a:p>
          <a:p>
            <a:pPr lvl="1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パスワード・認証の強化</a:t>
            </a:r>
          </a:p>
          <a:p>
            <a:pPr lvl="1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設定の見直し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（ルータ、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脅威・手口を知る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正規のウェブサイトを改ざん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ウェブサイトにアクセスするだけでマルウェア感染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標的型メールでの不正サイトへの誘導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不審なメールのマルウェア添付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恒久的対策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定期的なバックアップ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ランサムウェアも含めた対策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ルールの策定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事業継続計画（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BCP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）の策定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情報セキュリティポリシーの策定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フールプルーフ対策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人間が間違えても危険にならない仕組みにしておく、</a:t>
            </a: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フェールセーフ対策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機械が壊れても危険にならない仕組みにしておく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ルールの遵守、監査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CSIRT</a:t>
            </a:r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事後対策（予兆から原状復旧）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事前対策（予防策）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恒久的対策（セキュリティ品質向上）</a:t>
            </a:r>
            <a:endParaRPr lang="en-US" altLang="ja-JP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01736" y="5834"/>
            <a:ext cx="13901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日版</a:t>
            </a:r>
          </a:p>
        </p:txBody>
      </p:sp>
    </p:spTree>
    <p:extLst>
      <p:ext uri="{BB962C8B-B14F-4D97-AF65-F5344CB8AC3E}">
        <p14:creationId xmlns:p14="http://schemas.microsoft.com/office/powerpoint/2010/main" val="256335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058" y="0"/>
            <a:ext cx="6523450" cy="778098"/>
          </a:xfrm>
        </p:spPr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相談対応フロー</a:t>
            </a:r>
          </a:p>
        </p:txBody>
      </p:sp>
      <p:sp>
        <p:nvSpPr>
          <p:cNvPr id="4" name="フローチャート : 端子 3"/>
          <p:cNvSpPr/>
          <p:nvPr/>
        </p:nvSpPr>
        <p:spPr>
          <a:xfrm>
            <a:off x="1655675" y="745509"/>
            <a:ext cx="2016224" cy="32403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用件は？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フローチャート : 判断 4"/>
          <p:cNvSpPr/>
          <p:nvPr/>
        </p:nvSpPr>
        <p:spPr>
          <a:xfrm>
            <a:off x="1043607" y="2337680"/>
            <a:ext cx="3240360" cy="784340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緊急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今起きてる事象？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？障害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？予防？啓発？</a:t>
            </a:r>
          </a:p>
        </p:txBody>
      </p:sp>
      <p:sp>
        <p:nvSpPr>
          <p:cNvPr id="6" name="フローチャート: 処理 5"/>
          <p:cNvSpPr/>
          <p:nvPr/>
        </p:nvSpPr>
        <p:spPr>
          <a:xfrm>
            <a:off x="41211" y="3645024"/>
            <a:ext cx="2088232" cy="101052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漏えい・改ざん？</a:t>
            </a:r>
            <a:endParaRPr kumimoji="1"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機密性・完全性・可用性・真正性・説明責任</a:t>
            </a:r>
          </a:p>
        </p:txBody>
      </p:sp>
      <p:cxnSp>
        <p:nvCxnSpPr>
          <p:cNvPr id="8" name="カギ線コネクタ 7"/>
          <p:cNvCxnSpPr>
            <a:stCxn id="5" idx="2"/>
            <a:endCxn id="6" idx="0"/>
          </p:cNvCxnSpPr>
          <p:nvPr/>
        </p:nvCxnSpPr>
        <p:spPr>
          <a:xfrm rot="5400000">
            <a:off x="1613055" y="2594292"/>
            <a:ext cx="523004" cy="1578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2266607" y="3645024"/>
            <a:ext cx="2129328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がおかしい？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・スマホ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・サーバ・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ネットワーク</a:t>
            </a:r>
          </a:p>
        </p:txBody>
      </p:sp>
      <p:sp>
        <p:nvSpPr>
          <p:cNvPr id="11" name="フローチャート: 処理 10"/>
          <p:cNvSpPr/>
          <p:nvPr/>
        </p:nvSpPr>
        <p:spPr>
          <a:xfrm>
            <a:off x="4541711" y="3645025"/>
            <a:ext cx="2088232" cy="192293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どんな不安？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■事業継続計画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セキュリティポリシー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・人的・物理的・技術的・管理的）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・実施手順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・実装・運営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フローチャート: 処理 12"/>
          <p:cNvSpPr/>
          <p:nvPr/>
        </p:nvSpPr>
        <p:spPr>
          <a:xfrm>
            <a:off x="6795495" y="3645024"/>
            <a:ext cx="2088232" cy="101052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「情報セキュリティとは」から</a:t>
            </a:r>
            <a:endParaRPr kumimoji="1"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「ここからセキュリティ」 を紹介</a:t>
            </a:r>
          </a:p>
        </p:txBody>
      </p:sp>
      <p:cxnSp>
        <p:nvCxnSpPr>
          <p:cNvPr id="14" name="カギ線コネクタ 13"/>
          <p:cNvCxnSpPr>
            <a:stCxn id="5" idx="2"/>
            <a:endCxn id="10" idx="0"/>
          </p:cNvCxnSpPr>
          <p:nvPr/>
        </p:nvCxnSpPr>
        <p:spPr>
          <a:xfrm rot="16200000" flipH="1">
            <a:off x="2736027" y="3049780"/>
            <a:ext cx="523004" cy="667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カギ線コネクタ 16"/>
          <p:cNvCxnSpPr>
            <a:stCxn id="5" idx="3"/>
            <a:endCxn id="11" idx="0"/>
          </p:cNvCxnSpPr>
          <p:nvPr/>
        </p:nvCxnSpPr>
        <p:spPr>
          <a:xfrm>
            <a:off x="4283967" y="2729850"/>
            <a:ext cx="1301860" cy="915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5" idx="3"/>
            <a:endCxn id="13" idx="0"/>
          </p:cNvCxnSpPr>
          <p:nvPr/>
        </p:nvCxnSpPr>
        <p:spPr>
          <a:xfrm>
            <a:off x="4283967" y="2729850"/>
            <a:ext cx="3555644" cy="9151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カギ線コネクタ 24"/>
          <p:cNvCxnSpPr>
            <a:stCxn id="4" idx="2"/>
            <a:endCxn id="31" idx="0"/>
          </p:cNvCxnSpPr>
          <p:nvPr/>
        </p:nvCxnSpPr>
        <p:spPr>
          <a:xfrm rot="16200000" flipH="1">
            <a:off x="2492172" y="1241159"/>
            <a:ext cx="3432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フローチャート : 判断 30"/>
          <p:cNvSpPr/>
          <p:nvPr/>
        </p:nvSpPr>
        <p:spPr>
          <a:xfrm>
            <a:off x="1187623" y="1412776"/>
            <a:ext cx="2952329" cy="78434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セキュリティ案件？</a:t>
            </a:r>
          </a:p>
        </p:txBody>
      </p:sp>
      <p:sp>
        <p:nvSpPr>
          <p:cNvPr id="32" name="フローチャート : 端子 31"/>
          <p:cNvSpPr/>
          <p:nvPr/>
        </p:nvSpPr>
        <p:spPr>
          <a:xfrm>
            <a:off x="6242371" y="1628800"/>
            <a:ext cx="2108557" cy="3465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消費者ホットライン等</a:t>
            </a:r>
          </a:p>
        </p:txBody>
      </p:sp>
      <p:cxnSp>
        <p:nvCxnSpPr>
          <p:cNvPr id="34" name="カギ線コネクタ 33"/>
          <p:cNvCxnSpPr>
            <a:stCxn id="31" idx="3"/>
            <a:endCxn id="32" idx="1"/>
          </p:cNvCxnSpPr>
          <p:nvPr/>
        </p:nvCxnSpPr>
        <p:spPr>
          <a:xfrm flipV="1">
            <a:off x="4139952" y="1802091"/>
            <a:ext cx="2102419" cy="2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3" name="正方形/長方形 42"/>
          <p:cNvSpPr/>
          <p:nvPr/>
        </p:nvSpPr>
        <p:spPr>
          <a:xfrm>
            <a:off x="438996" y="2980926"/>
            <a:ext cx="133882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緊急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3357580" y="3198856"/>
            <a:ext cx="133882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緊急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障害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272559" y="2930212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予防対策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7015507" y="2909082"/>
            <a:ext cx="164820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対策全般 啓発</a:t>
            </a:r>
          </a:p>
        </p:txBody>
      </p:sp>
      <p:sp>
        <p:nvSpPr>
          <p:cNvPr id="49" name="フローチャート : 判断 48"/>
          <p:cNvSpPr/>
          <p:nvPr/>
        </p:nvSpPr>
        <p:spPr>
          <a:xfrm>
            <a:off x="-66417" y="5236948"/>
            <a:ext cx="2333024" cy="78434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犯罪の可能性？</a:t>
            </a:r>
          </a:p>
        </p:txBody>
      </p:sp>
      <p:sp>
        <p:nvSpPr>
          <p:cNvPr id="50" name="フローチャート : 端子 49"/>
          <p:cNvSpPr/>
          <p:nvPr/>
        </p:nvSpPr>
        <p:spPr>
          <a:xfrm>
            <a:off x="107504" y="6273316"/>
            <a:ext cx="2016224" cy="32403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警視庁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2" name="カギ線コネクタ 51"/>
          <p:cNvCxnSpPr>
            <a:stCxn id="6" idx="2"/>
            <a:endCxn id="49" idx="0"/>
          </p:cNvCxnSpPr>
          <p:nvPr/>
        </p:nvCxnSpPr>
        <p:spPr>
          <a:xfrm rot="16200000" flipH="1">
            <a:off x="802011" y="4938864"/>
            <a:ext cx="581400" cy="14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カギ線コネクタ 54"/>
          <p:cNvCxnSpPr>
            <a:stCxn id="49" idx="2"/>
            <a:endCxn id="50" idx="0"/>
          </p:cNvCxnSpPr>
          <p:nvPr/>
        </p:nvCxnSpPr>
        <p:spPr>
          <a:xfrm rot="16200000" flipH="1">
            <a:off x="981841" y="6139541"/>
            <a:ext cx="252028" cy="15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フローチャート : 端子 59"/>
          <p:cNvSpPr/>
          <p:nvPr/>
        </p:nvSpPr>
        <p:spPr>
          <a:xfrm>
            <a:off x="2267744" y="6147301"/>
            <a:ext cx="1622129" cy="50405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セキュリティセンター</a:t>
            </a:r>
          </a:p>
        </p:txBody>
      </p:sp>
      <p:cxnSp>
        <p:nvCxnSpPr>
          <p:cNvPr id="61" name="カギ線コネクタ 60"/>
          <p:cNvCxnSpPr>
            <a:stCxn id="49" idx="3"/>
            <a:endCxn id="60" idx="0"/>
          </p:cNvCxnSpPr>
          <p:nvPr/>
        </p:nvCxnSpPr>
        <p:spPr>
          <a:xfrm>
            <a:off x="2266607" y="5629118"/>
            <a:ext cx="812202" cy="5181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4" name="正方形/長方形 63"/>
          <p:cNvSpPr/>
          <p:nvPr/>
        </p:nvSpPr>
        <p:spPr>
          <a:xfrm>
            <a:off x="1474778" y="59533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犯罪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316825" y="5694775"/>
            <a:ext cx="64633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侵害</a:t>
            </a:r>
          </a:p>
        </p:txBody>
      </p:sp>
      <p:sp>
        <p:nvSpPr>
          <p:cNvPr id="69" name="正方形/長方形 68"/>
          <p:cNvSpPr/>
          <p:nvPr/>
        </p:nvSpPr>
        <p:spPr>
          <a:xfrm>
            <a:off x="4610305" y="1389493"/>
            <a:ext cx="66225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341657" y="2153014"/>
            <a:ext cx="66225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Yes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2" name="カギ線コネクタ 71"/>
          <p:cNvCxnSpPr>
            <a:stCxn id="11" idx="2"/>
            <a:endCxn id="75" idx="0"/>
          </p:cNvCxnSpPr>
          <p:nvPr/>
        </p:nvCxnSpPr>
        <p:spPr>
          <a:xfrm rot="16200000" flipH="1">
            <a:off x="6538011" y="4615771"/>
            <a:ext cx="385420" cy="2289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5" name="フローチャート : 端子 74"/>
          <p:cNvSpPr/>
          <p:nvPr/>
        </p:nvSpPr>
        <p:spPr>
          <a:xfrm>
            <a:off x="6867503" y="5953375"/>
            <a:ext cx="2016224" cy="50405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連携協力機関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6" name="カギ線コネクタ 75"/>
          <p:cNvCxnSpPr>
            <a:stCxn id="13" idx="2"/>
            <a:endCxn id="75" idx="0"/>
          </p:cNvCxnSpPr>
          <p:nvPr/>
        </p:nvCxnSpPr>
        <p:spPr>
          <a:xfrm rot="16200000" flipH="1">
            <a:off x="7208699" y="5286459"/>
            <a:ext cx="1297828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9" name="フローチャート: 処理 78"/>
          <p:cNvSpPr/>
          <p:nvPr/>
        </p:nvSpPr>
        <p:spPr>
          <a:xfrm>
            <a:off x="6831500" y="4795503"/>
            <a:ext cx="2088232" cy="7200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各種セミナー、資料のサイトを紹介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8" name="フローチャート : 判断 107"/>
          <p:cNvSpPr/>
          <p:nvPr/>
        </p:nvSpPr>
        <p:spPr>
          <a:xfrm>
            <a:off x="2062177" y="4655548"/>
            <a:ext cx="2527744" cy="78434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セキュリティによる？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ウイルス感染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・不正アクセス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5" name="フローチャート : 端子 124"/>
          <p:cNvSpPr/>
          <p:nvPr/>
        </p:nvSpPr>
        <p:spPr>
          <a:xfrm>
            <a:off x="4003911" y="6142687"/>
            <a:ext cx="2108557" cy="3465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消費者ホットライン</a:t>
            </a:r>
          </a:p>
        </p:txBody>
      </p:sp>
      <p:cxnSp>
        <p:nvCxnSpPr>
          <p:cNvPr id="126" name="カギ線コネクタ 125"/>
          <p:cNvCxnSpPr>
            <a:stCxn id="108" idx="3"/>
          </p:cNvCxnSpPr>
          <p:nvPr/>
        </p:nvCxnSpPr>
        <p:spPr>
          <a:xfrm>
            <a:off x="4589921" y="5047718"/>
            <a:ext cx="29152" cy="11576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4" name="カギ線コネクタ 133"/>
          <p:cNvCxnSpPr>
            <a:stCxn id="10" idx="2"/>
            <a:endCxn id="108" idx="0"/>
          </p:cNvCxnSpPr>
          <p:nvPr/>
        </p:nvCxnSpPr>
        <p:spPr>
          <a:xfrm rot="5400000">
            <a:off x="3255446" y="4579723"/>
            <a:ext cx="146428" cy="52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7" name="カギ線コネクタ 136"/>
          <p:cNvCxnSpPr>
            <a:stCxn id="108" idx="2"/>
            <a:endCxn id="60" idx="0"/>
          </p:cNvCxnSpPr>
          <p:nvPr/>
        </p:nvCxnSpPr>
        <p:spPr>
          <a:xfrm rot="5400000">
            <a:off x="2848723" y="5669974"/>
            <a:ext cx="707413" cy="247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8" name="正方形/長方形 147"/>
          <p:cNvSpPr/>
          <p:nvPr/>
        </p:nvSpPr>
        <p:spPr>
          <a:xfrm>
            <a:off x="3198870" y="5608928"/>
            <a:ext cx="66225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Yes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4395935" y="5694775"/>
            <a:ext cx="66225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51" name="カギ線コネクタ 50"/>
          <p:cNvCxnSpPr>
            <a:stCxn id="31" idx="2"/>
            <a:endCxn id="5" idx="0"/>
          </p:cNvCxnSpPr>
          <p:nvPr/>
        </p:nvCxnSpPr>
        <p:spPr>
          <a:xfrm rot="5400000">
            <a:off x="2593506" y="2267398"/>
            <a:ext cx="1405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7" name="横巻き 46"/>
          <p:cNvSpPr/>
          <p:nvPr/>
        </p:nvSpPr>
        <p:spPr>
          <a:xfrm>
            <a:off x="6112469" y="-156840"/>
            <a:ext cx="2924028" cy="1730999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中小企業における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を活用した業務の効率化、サービスの維持・向上のためのセキュリティ対策（インシデント発生から恒久的対策へ）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雲 47"/>
          <p:cNvSpPr/>
          <p:nvPr/>
        </p:nvSpPr>
        <p:spPr>
          <a:xfrm>
            <a:off x="4999283" y="2013645"/>
            <a:ext cx="4032448" cy="64807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聞き取りは、最低限に</a:t>
            </a:r>
            <a:r>
              <a:rPr lang="ja-JP" altLang="en-US" sz="1400" dirty="0">
                <a:solidFill>
                  <a:srgbClr val="FF0000"/>
                </a:solidFill>
              </a:rPr>
              <a:t>して、速やかに適切と思われる機関へ案内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東京都中小企業サイバーセキュリティ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268761"/>
            <a:ext cx="8856984" cy="2664295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産業労働局ページ内「相談窓口」へ直接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http://www.sangyo-rodo.metro.tokyo.jp/chushou/shoko/cyber/soudan/index.html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「中小企業向けサイバーセキュリティの極意」ポータルから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hlinkClick r:id="rId3"/>
              </a:rPr>
              <a:t>https://cybersecurity-tokyo.jp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トップ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中小企業支援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商工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相談窓口</a:t>
            </a:r>
          </a:p>
          <a:p>
            <a:pPr lvl="2"/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相談窓口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電話・ホームページ専用フォームでのご相談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相談フォーム</a:t>
            </a:r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東京都共同電子申請・届出サービス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3"/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東京都電子申請</a:t>
            </a:r>
            <a:r>
              <a:rPr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 </a:t>
            </a:r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中小企業サイバーセキュリティ対策相談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4"/>
            <a:r>
              <a:rPr lang="en-US" altLang="ja-JP" u="sng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中小企業サイバーセキュリティ対策相談</a:t>
            </a:r>
            <a:endParaRPr lang="ja-JP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5"/>
            <a:r>
              <a:rPr lang="ja-JP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中小企業サイバーセキュリティ対策相談申し込み内容の入力</a:t>
            </a:r>
          </a:p>
        </p:txBody>
      </p:sp>
    </p:spTree>
    <p:extLst>
      <p:ext uri="{BB962C8B-B14F-4D97-AF65-F5344CB8AC3E}">
        <p14:creationId xmlns:p14="http://schemas.microsoft.com/office/powerpoint/2010/main" val="215065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1925</Words>
  <Application>Microsoft Office PowerPoint</Application>
  <PresentationFormat>画面に合わせる (4:3)</PresentationFormat>
  <Paragraphs>234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Calibri</vt:lpstr>
      <vt:lpstr>Office ​​テーマ</vt:lpstr>
      <vt:lpstr>相談・届出先クイックリスト</vt:lpstr>
      <vt:lpstr>主な対策の例示：マルウェア感染【Emotet 等を含む】</vt:lpstr>
      <vt:lpstr>情報セキュリティ緊急対応</vt:lpstr>
      <vt:lpstr>相談対応フロー</vt:lpstr>
      <vt:lpstr>東京都中小企業サイバーセキュリティ 相談Webフォーム</vt:lpstr>
    </vt:vector>
  </TitlesOfParts>
  <Company>TAIMS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東京都</dc:creator>
  <cp:lastModifiedBy>nakayama masaki</cp:lastModifiedBy>
  <cp:revision>150</cp:revision>
  <cp:lastPrinted>2019-10-31T07:20:25Z</cp:lastPrinted>
  <dcterms:created xsi:type="dcterms:W3CDTF">2016-04-20T06:54:44Z</dcterms:created>
  <dcterms:modified xsi:type="dcterms:W3CDTF">2020-07-21T04:39:25Z</dcterms:modified>
</cp:coreProperties>
</file>