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CB8"/>
    <a:srgbClr val="5BF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64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7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563938" y="6165850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F7AD1-A478-4C06-ACE1-EE8009AC82D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56B0-C6C9-4516-B96C-BE9CBF8AE55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0217" y="174625"/>
            <a:ext cx="2212975" cy="2381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36525" y="174625"/>
            <a:ext cx="6491288" cy="2381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CEC5-4C74-4D25-8A58-CE1865E73F4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92" y="174627"/>
            <a:ext cx="8353425" cy="5032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0267" y="900113"/>
            <a:ext cx="4352925" cy="16557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FE81-1A5C-4169-8415-0AB6F309B7D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88" y="174625"/>
            <a:ext cx="8353425" cy="5032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0263" y="900113"/>
            <a:ext cx="4352925" cy="7508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640263" y="1803400"/>
            <a:ext cx="4352925" cy="7524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8A9D-1C69-4E18-BE25-EE3FBBF8A70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6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136525" y="174625"/>
            <a:ext cx="8856663" cy="23812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6BD1-4E6A-4F7A-A7D6-E0420839CCA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5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888" y="174625"/>
            <a:ext cx="8353425" cy="5032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136525" y="900113"/>
            <a:ext cx="8856663" cy="1655762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48474-0201-4A08-A52C-EE4AEF410A1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F27C-FD3D-4916-94F6-9A0CEE2CE5B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6EDC-B741-40FD-A9FF-343B16D172D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6525" y="900113"/>
            <a:ext cx="4351338" cy="165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0267" y="900113"/>
            <a:ext cx="4352925" cy="165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0853-705B-4759-97D0-8D209F451B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761AF-7AA5-4460-A3DA-2E90D5DDFAF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1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A77DC-1A20-406F-A35D-45ED17E6B06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9EAD-E057-47AA-BB1C-0BE27C794E8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40F23-680F-4A3B-936D-A9E73332126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E6E7-76D9-40B8-97C1-AA36AD80D91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6888" y="174625"/>
            <a:ext cx="8353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5" y="900113"/>
            <a:ext cx="8856663" cy="1655762"/>
          </a:xfrm>
          <a:prstGeom prst="rect">
            <a:avLst/>
          </a:prstGeom>
          <a:gradFill rotWithShape="1">
            <a:gsLst>
              <a:gs pos="0">
                <a:srgbClr val="CCFFCC">
                  <a:alpha val="23000"/>
                </a:srgbClr>
              </a:gs>
              <a:gs pos="50000">
                <a:srgbClr val="CCFFCC">
                  <a:gamma/>
                  <a:tint val="0"/>
                  <a:invGamma/>
                </a:srgbClr>
              </a:gs>
              <a:gs pos="100000">
                <a:srgbClr val="CCFFCC">
                  <a:alpha val="23000"/>
                </a:srgbClr>
              </a:gs>
            </a:gsLst>
            <a:lin ang="5400000" scaled="1"/>
          </a:gra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524625"/>
            <a:ext cx="21383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A6B12-D921-4DE8-9D5C-003D5DE98EFD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136525" y="765175"/>
            <a:ext cx="8828088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207963" y="188913"/>
            <a:ext cx="215900" cy="50323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6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0066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ＭＳ Ｐゴシック" pitchFamily="50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23528" y="4221088"/>
            <a:ext cx="2880321" cy="244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9037" y="3654549"/>
            <a:ext cx="417646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79513" y="1484784"/>
            <a:ext cx="417646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60338"/>
            <a:ext cx="8353425" cy="503237"/>
          </a:xfrm>
          <a:noFill/>
        </p:spPr>
        <p:txBody>
          <a:bodyPr/>
          <a:lstStyle/>
          <a:p>
            <a:pPr eaLnBrk="1" hangingPunct="1"/>
            <a:r>
              <a:rPr lang="ja-JP" altLang="en-US" sz="2400" dirty="0" smtClean="0"/>
              <a:t>中小企業サイバーセキュリティ対策の普及促進事業（東京都）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85225" cy="576163"/>
          </a:xfrm>
        </p:spPr>
        <p:txBody>
          <a:bodyPr/>
          <a:lstStyle/>
          <a:p>
            <a:pPr eaLnBrk="1" fontAlgn="ctr" hangingPunct="1">
              <a:lnSpc>
                <a:spcPct val="105000"/>
              </a:lnSpc>
              <a:defRPr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首都</a:t>
            </a:r>
            <a:r>
              <a:rPr lang="ja-JP" altLang="en-US" sz="1400" dirty="0"/>
              <a:t>東京の経済の重要な基盤である中小企業をサイバー</a:t>
            </a:r>
            <a:r>
              <a:rPr lang="ja-JP" altLang="en-US" sz="1400" dirty="0" smtClean="0"/>
              <a:t>空間における脅威</a:t>
            </a:r>
            <a:r>
              <a:rPr lang="ja-JP" altLang="en-US" sz="1400" dirty="0"/>
              <a:t>から守るため、警視庁や各中小企業支援機関と連携し、中小企業のサイバーセキュリティ対策の強化を</a:t>
            </a:r>
            <a:r>
              <a:rPr lang="ja-JP" altLang="en-US" sz="1400" dirty="0" smtClean="0"/>
              <a:t>支援</a:t>
            </a:r>
            <a:endParaRPr lang="ja-JP" altLang="en-US" sz="1400" dirty="0"/>
          </a:p>
        </p:txBody>
      </p:sp>
      <p:sp>
        <p:nvSpPr>
          <p:cNvPr id="23560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ja-JP" sz="18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69" name="テキスト ボックス 52"/>
          <p:cNvSpPr txBox="1">
            <a:spLocks noChangeArrowheads="1"/>
          </p:cNvSpPr>
          <p:nvPr/>
        </p:nvSpPr>
        <p:spPr bwMode="auto">
          <a:xfrm>
            <a:off x="324041" y="1513359"/>
            <a:ext cx="4247959" cy="2573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6000" rIns="0" bIns="36000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東京都サイバーセキュリティネットワーク（Ｔｃｙｓｓ）</a:t>
            </a:r>
            <a:endParaRPr lang="en-US" altLang="ja-JP" sz="12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567" name="テキスト ボックス 52"/>
          <p:cNvSpPr txBox="1">
            <a:spLocks noChangeArrowheads="1"/>
          </p:cNvSpPr>
          <p:nvPr/>
        </p:nvSpPr>
        <p:spPr bwMode="auto">
          <a:xfrm>
            <a:off x="323528" y="3683124"/>
            <a:ext cx="61555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6000" rIns="0" bIns="36000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取組内容</a:t>
            </a:r>
            <a:endParaRPr lang="en-US" altLang="ja-JP" sz="12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9396536" y="3954908"/>
            <a:ext cx="8758237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ja-JP" sz="12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itchFamily="50" charset="-128"/>
              </a:rPr>
              <a:t>①</a:t>
            </a:r>
            <a:r>
              <a:rPr lang="ja-JP" altLang="en-US" sz="12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itchFamily="50" charset="-128"/>
              </a:rPr>
              <a:t>ポータルサイトを活用した情報発信</a:t>
            </a:r>
            <a:endParaRPr lang="en-US" altLang="ja-JP" sz="1200" b="1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緊急サイバーセキュリティ情報や、東京都の事業情報等を効果的に発信するため、視覚的訴求効果の高いポータルサイトを構築・</a:t>
            </a:r>
            <a:endParaRPr lang="en-US" altLang="ja-JP" sz="1200" dirty="0">
              <a:solidFill>
                <a:srgbClr val="0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運用する。</a:t>
            </a:r>
            <a:endParaRPr lang="en-US" altLang="ja-JP" sz="1200" dirty="0">
              <a:solidFill>
                <a:srgbClr val="0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ja-JP" sz="1200" dirty="0">
              <a:solidFill>
                <a:srgbClr val="0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itchFamily="50" charset="-128"/>
              </a:rPr>
              <a:t>②</a:t>
            </a:r>
            <a:r>
              <a:rPr lang="ja-JP" altLang="ja-JP" sz="1200" b="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itchFamily="50" charset="-128"/>
              </a:rPr>
              <a:t>危機管理産業展へのＰＲブース出展</a:t>
            </a:r>
          </a:p>
          <a:p>
            <a:pPr marL="857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ja-JP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災害やテロ等あらゆるリスクに対処する国内唯一の展示会である「危機管理産業展」</a:t>
            </a:r>
            <a:r>
              <a:rPr lang="ja-JP" altLang="en-US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内の東京都施策紹介コーナー「東京パビリオン」</a:t>
            </a:r>
            <a:endParaRPr lang="en-US" altLang="ja-JP" sz="1200" dirty="0">
              <a:solidFill>
                <a:srgbClr val="0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857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</a:t>
            </a:r>
            <a:r>
              <a:rPr lang="ja-JP" altLang="ja-JP" sz="1200" dirty="0">
                <a:solidFill>
                  <a:srgbClr val="0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ブースを設置し、サイバーセキュリティ対策の必要性についてＰＲを行う。　　　　　</a:t>
            </a:r>
          </a:p>
        </p:txBody>
      </p:sp>
      <p:pic>
        <p:nvPicPr>
          <p:cNvPr id="23565" name="Picture 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41" y="523875"/>
            <a:ext cx="2128922" cy="165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25" y="4888210"/>
            <a:ext cx="1066615" cy="151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正方形/長方形 1"/>
          <p:cNvSpPr>
            <a:spLocks noChangeArrowheads="1"/>
          </p:cNvSpPr>
          <p:nvPr/>
        </p:nvSpPr>
        <p:spPr bwMode="auto">
          <a:xfrm>
            <a:off x="258417" y="1791866"/>
            <a:ext cx="53216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警視庁、中小企業支援機関等と相互に連携し、中小企業のサイバーセキュリティ対策強化の支援を行うため設置し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たネットワーク（Ｔｃｙｓｓ）の事務局において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、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引き続き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各関係機関との調整やサイバーセキュリティ関連施策の検討、普及促進活動を行う</a:t>
            </a:r>
            <a:r>
              <a:rPr lang="ja-JP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専属職員が中小企業からの相談に応じる等、相談窓口としての機能も担う</a:t>
            </a:r>
            <a:r>
              <a:rPr lang="ja-JP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中小企業の規模に応じて、経営者・実務担当者等の対象者を分けたミニセミナー等の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実施（警視庁）に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ついて協力する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※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Ｔｃｙｓｓ</a:t>
            </a: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 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とは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T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okyo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Cy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ber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S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ecurity </a:t>
            </a:r>
            <a:r>
              <a:rPr lang="en-US" altLang="ja-JP" sz="1200" u="sng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S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upport </a:t>
            </a: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network</a:t>
            </a: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for </a:t>
            </a:r>
            <a:r>
              <a:rPr lang="en-US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small and medium </a:t>
            </a:r>
            <a:r>
              <a:rPr lang="en-US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enterprises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の略称</a:t>
            </a:r>
            <a:endParaRPr lang="en-US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ja-JP" sz="1200" dirty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57582"/>
            <a:ext cx="2658942" cy="176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93676" y="1776061"/>
            <a:ext cx="8751762" cy="18171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98562" y="3933056"/>
            <a:ext cx="8751762" cy="2833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ja-JP" altLang="en-US" sz="12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相談窓口</a:t>
            </a:r>
            <a:endParaRPr kumimoji="1" lang="ja-JP" altLang="en-US" sz="1200" b="1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正方形/長方形 1"/>
          <p:cNvSpPr>
            <a:spLocks noChangeArrowheads="1"/>
          </p:cNvSpPr>
          <p:nvPr/>
        </p:nvSpPr>
        <p:spPr bwMode="auto">
          <a:xfrm>
            <a:off x="323527" y="4221088"/>
            <a:ext cx="2952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東京都庁内に相談窓口を設置し、</a:t>
            </a:r>
            <a:r>
              <a:rPr lang="ja-JP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専属</a:t>
            </a:r>
            <a:r>
              <a:rPr lang="ja-JP" altLang="ja-JP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職員が中小企業からの</a:t>
            </a:r>
            <a:r>
              <a:rPr lang="ja-JP" altLang="ja-JP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相談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対応を実施。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30" name="正方形/長方形 1"/>
          <p:cNvSpPr>
            <a:spLocks noChangeArrowheads="1"/>
          </p:cNvSpPr>
          <p:nvPr/>
        </p:nvSpPr>
        <p:spPr bwMode="auto">
          <a:xfrm>
            <a:off x="345477" y="4581128"/>
            <a:ext cx="28583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</a:t>
            </a: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また、警視庁や中小企業支援機関と連携し、セミナーやイベン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ト等において出張相談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窓口を設置。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31" name="正方形/長方形 1"/>
          <p:cNvSpPr>
            <a:spLocks noChangeArrowheads="1"/>
          </p:cNvSpPr>
          <p:nvPr/>
        </p:nvSpPr>
        <p:spPr bwMode="auto">
          <a:xfrm>
            <a:off x="2123728" y="6381328"/>
            <a:ext cx="1066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8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配布用リーフレット</a:t>
            </a:r>
            <a:endParaRPr lang="en-US" altLang="ja-JP" sz="8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45224"/>
            <a:ext cx="162337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正方形/長方形 1"/>
          <p:cNvSpPr>
            <a:spLocks noChangeArrowheads="1"/>
          </p:cNvSpPr>
          <p:nvPr/>
        </p:nvSpPr>
        <p:spPr bwMode="auto">
          <a:xfrm>
            <a:off x="755576" y="6381908"/>
            <a:ext cx="1066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8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出張相談窓口</a:t>
            </a:r>
            <a:endParaRPr lang="en-US" altLang="ja-JP" sz="8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84798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ja-JP" altLang="en-US" sz="12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普及啓発活動</a:t>
            </a:r>
            <a:endParaRPr kumimoji="1" lang="ja-JP" altLang="en-US" sz="1200" b="1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275856" y="4221088"/>
            <a:ext cx="3456384" cy="244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804247" y="4221088"/>
            <a:ext cx="2088233" cy="2447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42210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中小企業向け</a:t>
            </a:r>
            <a:r>
              <a:rPr kumimoji="1"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サイバーセキュリティ</a:t>
            </a:r>
            <a:r>
              <a:rPr kumimoji="1"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対策ガイドブックの配布</a:t>
            </a:r>
            <a:endParaRPr kumimoji="1" lang="ja-JP" altLang="en-US" sz="1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3" name="Picture 7" descr="C:\Users\T6023980\Documents\desktop\→\新しいフォルダー\guidebook_fu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94" y="4512605"/>
            <a:ext cx="611094" cy="8606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C:\Users\T6023980\Downloads\相談窓口.files\mang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08682"/>
            <a:ext cx="1203278" cy="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T6023980\Desktop\新しいフォルダー (2)\1FireShot Capture 37 - サイバーセキュリティ - http___cybersecurity-tokyo.stg.ewmservice.com_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-1" r="882" b="60457"/>
          <a:stretch/>
        </p:blipFill>
        <p:spPr bwMode="auto">
          <a:xfrm>
            <a:off x="4672583" y="5636597"/>
            <a:ext cx="1940589" cy="9607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3275856" y="5384249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ポータルサイトを活用した情報発信</a:t>
            </a:r>
            <a:endParaRPr kumimoji="1" lang="ja-JP" altLang="en-US" sz="1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8" name="Picture 2" descr="C:\Users\T6023980\Downloads\相談窓口.files\guid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5" y="4451920"/>
            <a:ext cx="631612" cy="6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Q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48" y="5412125"/>
            <a:ext cx="631723" cy="6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6827016" y="4221088"/>
            <a:ext cx="21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展示会やイベント開催時における周知</a:t>
            </a:r>
            <a:endParaRPr kumimoji="1" lang="ja-JP" altLang="en-US" sz="1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661248"/>
            <a:ext cx="19115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7452320" y="64533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産業交流展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41" y="2703081"/>
            <a:ext cx="1490792" cy="9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35154"/>
            <a:ext cx="1911500" cy="81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7308304" y="5445224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危機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管理産業</a:t>
            </a:r>
            <a:r>
              <a:rPr kumimoji="1"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展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79" y="3503759"/>
            <a:ext cx="2739050" cy="189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正方形/長方形 1"/>
          <p:cNvSpPr>
            <a:spLocks noChangeArrowheads="1"/>
          </p:cNvSpPr>
          <p:nvPr/>
        </p:nvSpPr>
        <p:spPr bwMode="auto">
          <a:xfrm>
            <a:off x="3310886" y="4629036"/>
            <a:ext cx="14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専門用語を極力避け、イラストを多用し、読みやすく編集。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sp>
        <p:nvSpPr>
          <p:cNvPr id="46" name="正方形/長方形 1"/>
          <p:cNvSpPr>
            <a:spLocks noChangeArrowheads="1"/>
          </p:cNvSpPr>
          <p:nvPr/>
        </p:nvSpPr>
        <p:spPr bwMode="auto">
          <a:xfrm>
            <a:off x="3319289" y="5589240"/>
            <a:ext cx="13967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l"/>
              <a:defRPr kumimoji="1" sz="16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20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srgbClr val="000000"/>
                </a:solidFill>
                <a:latin typeface="ＭＳ Ｐ明朝" charset="-128"/>
                <a:ea typeface="ＭＳ Ｐ明朝" charset="-128"/>
              </a:rPr>
              <a:t>　中小企業がサイバー攻撃について知っておくべき知識等を分かりやすく掲載。</a:t>
            </a:r>
            <a:endParaRPr lang="en-US" altLang="ja-JP" sz="1200" dirty="0" smtClean="0">
              <a:solidFill>
                <a:srgbClr val="000000"/>
              </a:solidFill>
              <a:latin typeface="ＭＳ Ｐ明朝" charset="-128"/>
              <a:ea typeface="ＭＳ Ｐ明朝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78" y="1791866"/>
            <a:ext cx="3144880" cy="188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</Words>
  <Application>Microsoft Office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標準デザイン</vt:lpstr>
      <vt:lpstr>中小企業サイバーセキュリティ対策の普及促進事業（東京都）</vt:lpstr>
    </vt:vector>
  </TitlesOfParts>
  <Company>TAIMS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中小企業サイバーセキュリティ対策の普及促進</dc:title>
  <dc:creator>東京都</dc:creator>
  <cp:lastModifiedBy>東京都</cp:lastModifiedBy>
  <cp:revision>28</cp:revision>
  <cp:lastPrinted>2019-09-25T06:26:21Z</cp:lastPrinted>
  <dcterms:created xsi:type="dcterms:W3CDTF">2019-04-05T09:59:30Z</dcterms:created>
  <dcterms:modified xsi:type="dcterms:W3CDTF">2019-09-26T04:23:49Z</dcterms:modified>
</cp:coreProperties>
</file>