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701" r:id="rId2"/>
  </p:sldIdLst>
  <p:sldSz cx="12192000" cy="6858000"/>
  <p:notesSz cx="6735763" cy="9866313"/>
  <p:custShowLst>
    <p:custShow name="TP&amp;Dフォーラム" id="0">
      <p:sldLst/>
    </p:custShow>
  </p:custShow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80960" autoAdjust="0"/>
  </p:normalViewPr>
  <p:slideViewPr>
    <p:cSldViewPr snapToGrid="0">
      <p:cViewPr>
        <p:scale>
          <a:sx n="80" d="100"/>
          <a:sy n="80" d="100"/>
        </p:scale>
        <p:origin x="-96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49338"/>
    </p:cViewPr>
  </p:sorterViewPr>
  <p:notesViewPr>
    <p:cSldViewPr snapToGrid="0">
      <p:cViewPr>
        <p:scale>
          <a:sx n="100" d="100"/>
          <a:sy n="100" d="100"/>
        </p:scale>
        <p:origin x="1194" y="-1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5029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r">
              <a:defRPr sz="1200"/>
            </a:lvl1pPr>
          </a:lstStyle>
          <a:p>
            <a:fld id="{B377335C-6462-4247-BEFA-CD97B67177F9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8200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64" tIns="47433" rIns="94864" bIns="4743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64" tIns="47433" rIns="94864" bIns="4743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5028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r">
              <a:defRPr sz="1200"/>
            </a:lvl1pPr>
          </a:lstStyle>
          <a:p>
            <a:fld id="{E8C625AA-FB67-408E-B08D-52E202053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D2B6372-1A88-4F0C-86B1-FCF70832C42C}" type="datetimeFigureOut">
              <a:rPr lang="ja-JP" altLang="en-US" smtClean="0"/>
              <a:pPr/>
              <a:t>2019/5/31</a:t>
            </a:fld>
            <a:endParaRPr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2019/5/31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2019/5/31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2019/5/31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2019/5/31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2019/5/31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2019/5/31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2019/5/31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2019/5/31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2019/5/31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2019/5/31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2019/5/31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8"/>
          <p:cNvSpPr>
            <a:spLocks noChangeArrowheads="1"/>
          </p:cNvSpPr>
          <p:nvPr/>
        </p:nvSpPr>
        <p:spPr bwMode="auto">
          <a:xfrm>
            <a:off x="1597267" y="2906166"/>
            <a:ext cx="10393147" cy="3688225"/>
          </a:xfrm>
          <a:prstGeom prst="roundRect">
            <a:avLst>
              <a:gd name="adj" fmla="val 827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1700808" y="3332666"/>
            <a:ext cx="4152790" cy="293339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情報の集約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AutoShape 8"/>
          <p:cNvSpPr>
            <a:spLocks noChangeArrowheads="1"/>
          </p:cNvSpPr>
          <p:nvPr/>
        </p:nvSpPr>
        <p:spPr bwMode="auto">
          <a:xfrm>
            <a:off x="300038" y="603495"/>
            <a:ext cx="5653990" cy="1904260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100050" y="3330187"/>
            <a:ext cx="5682318" cy="330905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情報発信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28750" y="0"/>
            <a:ext cx="7796603" cy="603495"/>
          </a:xfrm>
        </p:spPr>
        <p:txBody>
          <a:bodyPr>
            <a:normAutofit/>
          </a:bodyPr>
          <a:lstStyle/>
          <a:p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3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情報収集・整理・蓄積と発信　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8423783" y="5321002"/>
            <a:ext cx="2535247" cy="1186676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6460728" y="846556"/>
            <a:ext cx="4940709" cy="1941169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期待する効果と啓発対象者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6564926" y="1161161"/>
            <a:ext cx="4698448" cy="476025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経営者がセキュリティ対策の必要性を認識し、具体的な対策を実施できるように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845501" y="1005420"/>
            <a:ext cx="599429" cy="787538"/>
            <a:chOff x="-185784" y="2437254"/>
            <a:chExt cx="599429" cy="787538"/>
          </a:xfrm>
        </p:grpSpPr>
        <p:sp>
          <p:nvSpPr>
            <p:cNvPr id="78" name="テキスト ボックス 77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  <a:endPara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0" name="グループ化 79"/>
          <p:cNvGrpSpPr/>
          <p:nvPr/>
        </p:nvGrpSpPr>
        <p:grpSpPr>
          <a:xfrm>
            <a:off x="10425640" y="1646977"/>
            <a:ext cx="599429" cy="787538"/>
            <a:chOff x="-185784" y="2437254"/>
            <a:chExt cx="599429" cy="78753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  <a:endPara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8714116" y="1716632"/>
            <a:ext cx="621863" cy="917786"/>
            <a:chOff x="954848" y="284320"/>
            <a:chExt cx="621863" cy="917786"/>
          </a:xfrm>
        </p:grpSpPr>
        <p:sp>
          <p:nvSpPr>
            <p:cNvPr id="84" name="テキスト ボックス 83"/>
            <p:cNvSpPr txBox="1"/>
            <p:nvPr/>
          </p:nvSpPr>
          <p:spPr>
            <a:xfrm>
              <a:off x="1026560" y="83277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システム</a:t>
              </a:r>
              <a:endPara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管理者</a:t>
              </a:r>
              <a:endPara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7531" l="2632" r="100000">
                          <a14:foregroundMark x1="50000" y1="28395" x2="50000" y2="28395"/>
                          <a14:foregroundMark x1="53947" y1="48148" x2="53947" y2="48148"/>
                          <a14:foregroundMark x1="57895" y1="77778" x2="57895" y2="77778"/>
                          <a14:foregroundMark x1="81579" y1="88889" x2="81579" y2="88889"/>
                          <a14:foregroundMark x1="34211" y1="91358" x2="34211" y2="9135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4848" y="284320"/>
              <a:ext cx="540077" cy="575608"/>
            </a:xfrm>
            <a:prstGeom prst="rect">
              <a:avLst/>
            </a:prstGeom>
          </p:spPr>
        </p:pic>
      </p:grpSp>
      <p:grpSp>
        <p:nvGrpSpPr>
          <p:cNvPr id="86" name="グループ化 85"/>
          <p:cNvGrpSpPr/>
          <p:nvPr/>
        </p:nvGrpSpPr>
        <p:grpSpPr>
          <a:xfrm>
            <a:off x="7088140" y="1810024"/>
            <a:ext cx="699087" cy="745243"/>
            <a:chOff x="64101" y="318363"/>
            <a:chExt cx="699087" cy="745243"/>
          </a:xfrm>
        </p:grpSpPr>
        <p:sp>
          <p:nvSpPr>
            <p:cNvPr id="87" name="テキスト ボックス 86"/>
            <p:cNvSpPr txBox="1"/>
            <p:nvPr/>
          </p:nvSpPr>
          <p:spPr>
            <a:xfrm>
              <a:off x="123210" y="832774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従業員</a:t>
              </a:r>
              <a:endPara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88" name="Picture 2" descr="驚く男の子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1" y="318363"/>
              <a:ext cx="699087" cy="54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左矢印 105"/>
          <p:cNvSpPr/>
          <p:nvPr/>
        </p:nvSpPr>
        <p:spPr>
          <a:xfrm rot="5400000">
            <a:off x="9444530" y="3519393"/>
            <a:ext cx="264486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6" name="左矢印 115"/>
          <p:cNvSpPr/>
          <p:nvPr/>
        </p:nvSpPr>
        <p:spPr>
          <a:xfrm rot="5400000">
            <a:off x="6789950" y="2866497"/>
            <a:ext cx="126899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7" name="左矢印 116"/>
          <p:cNvSpPr/>
          <p:nvPr/>
        </p:nvSpPr>
        <p:spPr>
          <a:xfrm rot="5400000">
            <a:off x="8253657" y="3261559"/>
            <a:ext cx="1759442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9" name="右矢印 118"/>
          <p:cNvSpPr/>
          <p:nvPr/>
        </p:nvSpPr>
        <p:spPr>
          <a:xfrm>
            <a:off x="9323678" y="1646977"/>
            <a:ext cx="1105661" cy="4978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助言・提言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0" name="左矢印 119"/>
          <p:cNvSpPr/>
          <p:nvPr/>
        </p:nvSpPr>
        <p:spPr>
          <a:xfrm>
            <a:off x="9227688" y="2097991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実施指示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1" name="左矢印 120"/>
          <p:cNvSpPr/>
          <p:nvPr/>
        </p:nvSpPr>
        <p:spPr>
          <a:xfrm>
            <a:off x="7606674" y="2016959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教育・指導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9" name="AutoShape 8"/>
          <p:cNvSpPr>
            <a:spLocks noChangeArrowheads="1"/>
          </p:cNvSpPr>
          <p:nvPr/>
        </p:nvSpPr>
        <p:spPr bwMode="auto">
          <a:xfrm>
            <a:off x="6712896" y="5187304"/>
            <a:ext cx="1611522" cy="924482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セミナー等での普及啓発活動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（警視庁・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上下矢印 130"/>
          <p:cNvSpPr/>
          <p:nvPr/>
        </p:nvSpPr>
        <p:spPr>
          <a:xfrm>
            <a:off x="3838766" y="5321003"/>
            <a:ext cx="506018" cy="7784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" name="右矢印 132"/>
          <p:cNvSpPr/>
          <p:nvPr/>
        </p:nvSpPr>
        <p:spPr>
          <a:xfrm>
            <a:off x="5171976" y="4246827"/>
            <a:ext cx="2879494" cy="6901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4" name="AutoShape 8"/>
          <p:cNvSpPr>
            <a:spLocks noChangeArrowheads="1"/>
          </p:cNvSpPr>
          <p:nvPr/>
        </p:nvSpPr>
        <p:spPr bwMode="auto">
          <a:xfrm>
            <a:off x="7034173" y="3410369"/>
            <a:ext cx="1017297" cy="57873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相談</a:t>
            </a:r>
            <a:endParaRPr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5" name="上矢印 134"/>
          <p:cNvSpPr/>
          <p:nvPr/>
        </p:nvSpPr>
        <p:spPr>
          <a:xfrm>
            <a:off x="2782556" y="5487385"/>
            <a:ext cx="609138" cy="6624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フレーム 135"/>
          <p:cNvSpPr/>
          <p:nvPr/>
        </p:nvSpPr>
        <p:spPr>
          <a:xfrm>
            <a:off x="3455719" y="6110771"/>
            <a:ext cx="2023516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0" name="左矢印 139"/>
          <p:cNvSpPr/>
          <p:nvPr/>
        </p:nvSpPr>
        <p:spPr>
          <a:xfrm rot="16200000">
            <a:off x="9457269" y="512606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0" name="角丸四角形吹き出し 59"/>
          <p:cNvSpPr/>
          <p:nvPr/>
        </p:nvSpPr>
        <p:spPr>
          <a:xfrm>
            <a:off x="10276410" y="293178"/>
            <a:ext cx="1714004" cy="620633"/>
          </a:xfrm>
          <a:prstGeom prst="wedgeRoundRectCallout">
            <a:avLst>
              <a:gd name="adj1" fmla="val -54661"/>
              <a:gd name="adj2" fmla="val 18524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管理者に対して経営者へのレクチャーを支援することが効果的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3" name="角丸四角形吹き出し 62"/>
          <p:cNvSpPr/>
          <p:nvPr/>
        </p:nvSpPr>
        <p:spPr>
          <a:xfrm>
            <a:off x="10990812" y="2212019"/>
            <a:ext cx="1201188" cy="620633"/>
          </a:xfrm>
          <a:prstGeom prst="wedgeRoundRectCallout">
            <a:avLst>
              <a:gd name="adj1" fmla="val -42766"/>
              <a:gd name="adj2" fmla="val -86401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管理者がいなければ経営者に対して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429339" y="14287"/>
            <a:ext cx="1762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1517035" y="634918"/>
            <a:ext cx="3695445" cy="1991314"/>
          </a:xfrm>
          <a:prstGeom prst="roundRect">
            <a:avLst>
              <a:gd name="adj" fmla="val 1301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経営者の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意識レベル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①セキュリティ被害を対岸の火事だと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、対策を進める意識の低い企業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・セキュリティをビジネスの基盤として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捉え、原価意識を持って費用対効果の高い対策をしようとしている企業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③過剰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なセキュリティ意識により、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の利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活用を著しく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制限している企業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の利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活用を事業戦略上に位置づけ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、セキュリティ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を強く意識し、積極的に競争力強化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に利活用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しようとしている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企業（政府の対策の目標）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9" name="左矢印 138"/>
          <p:cNvSpPr/>
          <p:nvPr/>
        </p:nvSpPr>
        <p:spPr>
          <a:xfrm>
            <a:off x="5079744" y="1261481"/>
            <a:ext cx="1380984" cy="106295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左右矢印 131"/>
          <p:cNvSpPr/>
          <p:nvPr/>
        </p:nvSpPr>
        <p:spPr>
          <a:xfrm>
            <a:off x="1114804" y="3685011"/>
            <a:ext cx="938060" cy="878347"/>
          </a:xfrm>
          <a:prstGeom prst="leftRightArrow">
            <a:avLst>
              <a:gd name="adj1" fmla="val 50000"/>
              <a:gd name="adj2" fmla="val 3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情報交換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58334" y="5719517"/>
            <a:ext cx="15167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情報セキュリティ関連の</a:t>
            </a:r>
            <a:endParaRPr lang="en-US" altLang="ja-JP" sz="11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</a:t>
            </a:r>
            <a:endParaRPr lang="en-US" altLang="ja-JP" sz="11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401021" y="4361726"/>
            <a:ext cx="16331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蓄積した情報に基づいて、ユーザレベル毎に発信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101133" y="2298564"/>
            <a:ext cx="1482701" cy="740391"/>
          </a:xfrm>
          <a:prstGeom prst="wedgeRectCallout">
            <a:avLst>
              <a:gd name="adj1" fmla="val 19854"/>
              <a:gd name="adj2" fmla="val -13533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組織の存続のためには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の活用が必要。そのためにはセキュリティ対策が必須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四角形吹き出し 58"/>
          <p:cNvSpPr/>
          <p:nvPr/>
        </p:nvSpPr>
        <p:spPr>
          <a:xfrm>
            <a:off x="4797631" y="2832651"/>
            <a:ext cx="1557003" cy="439643"/>
          </a:xfrm>
          <a:prstGeom prst="wedgeRectCallout">
            <a:avLst>
              <a:gd name="adj1" fmla="val 103299"/>
              <a:gd name="adj2" fmla="val 683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一般論はガイドブックに記載した内容レベルで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5" name="四角形吹き出し 64"/>
          <p:cNvSpPr/>
          <p:nvPr/>
        </p:nvSpPr>
        <p:spPr>
          <a:xfrm>
            <a:off x="10142495" y="6099451"/>
            <a:ext cx="1633070" cy="574742"/>
          </a:xfrm>
          <a:prstGeom prst="wedgeRectCallout">
            <a:avLst>
              <a:gd name="adj1" fmla="val -78715"/>
              <a:gd name="adj2" fmla="val -7128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利用者が事前・緊急時どこでも見られるように</a:t>
            </a:r>
            <a:endParaRPr kumimoji="1" lang="en-US" altLang="ja-JP" sz="11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ワンソースマルチユース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四角形吹き出し 66"/>
          <p:cNvSpPr/>
          <p:nvPr/>
        </p:nvSpPr>
        <p:spPr>
          <a:xfrm>
            <a:off x="10508857" y="3380334"/>
            <a:ext cx="1359077" cy="1477847"/>
          </a:xfrm>
          <a:prstGeom prst="wedgeRectCallout">
            <a:avLst>
              <a:gd name="adj1" fmla="val -67087"/>
              <a:gd name="adj2" fmla="val -11308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IT,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セキュリティに全く関心のない企業には情報セキュリティ対策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条を。</a:t>
            </a:r>
            <a:endParaRPr lang="en-US" altLang="ja-JP" sz="11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具体的な対策を検討する組織には、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まず「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」を読むことを助言する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四角形吹き出し 67"/>
          <p:cNvSpPr/>
          <p:nvPr/>
        </p:nvSpPr>
        <p:spPr>
          <a:xfrm>
            <a:off x="5675096" y="5920884"/>
            <a:ext cx="1359077" cy="673507"/>
          </a:xfrm>
          <a:prstGeom prst="wedgeRectCallout">
            <a:avLst>
              <a:gd name="adj1" fmla="val -101165"/>
              <a:gd name="adj2" fmla="val -4948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インターネットでは得られない情報の集約が重要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フローチャート : 磁気ディスク 53"/>
          <p:cNvSpPr/>
          <p:nvPr/>
        </p:nvSpPr>
        <p:spPr>
          <a:xfrm>
            <a:off x="1833229" y="3824852"/>
            <a:ext cx="1622490" cy="940926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重要インフラ向け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フレーム 70"/>
          <p:cNvSpPr/>
          <p:nvPr/>
        </p:nvSpPr>
        <p:spPr>
          <a:xfrm>
            <a:off x="1679039" y="6111785"/>
            <a:ext cx="1776680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ニュースサイト</a:t>
            </a:r>
            <a:endParaRPr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（インターネット情報）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フローチャート : 書類 6"/>
          <p:cNvSpPr/>
          <p:nvPr/>
        </p:nvSpPr>
        <p:spPr>
          <a:xfrm>
            <a:off x="10086956" y="5494552"/>
            <a:ext cx="677368" cy="33415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冊子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フローチャート : 磁気ディスク 71"/>
          <p:cNvSpPr/>
          <p:nvPr/>
        </p:nvSpPr>
        <p:spPr>
          <a:xfrm>
            <a:off x="8612299" y="5637062"/>
            <a:ext cx="1042158" cy="74328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電子書籍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PC,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タブレット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スマホで読めるもの）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0" name="フローチャート : 磁気ディスク 53"/>
          <p:cNvSpPr/>
          <p:nvPr/>
        </p:nvSpPr>
        <p:spPr>
          <a:xfrm>
            <a:off x="2965146" y="3517303"/>
            <a:ext cx="2297187" cy="1027077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</a:t>
            </a:r>
            <a:endParaRPr lang="en-US" altLang="ja-JP" sz="11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（対象経営者・管理者のレベル毎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フローチャート : 磁気ディスク 53"/>
          <p:cNvSpPr/>
          <p:nvPr/>
        </p:nvSpPr>
        <p:spPr>
          <a:xfrm>
            <a:off x="2553512" y="5369882"/>
            <a:ext cx="1622490" cy="398458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セキュリティ関連情報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6" name="AutoShape 8"/>
          <p:cNvSpPr>
            <a:spLocks noChangeArrowheads="1"/>
          </p:cNvSpPr>
          <p:nvPr/>
        </p:nvSpPr>
        <p:spPr bwMode="auto">
          <a:xfrm>
            <a:off x="2928751" y="4858181"/>
            <a:ext cx="1868880" cy="462821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情報の内容要約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重要度・緊急度判断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上矢印 88"/>
          <p:cNvSpPr/>
          <p:nvPr/>
        </p:nvSpPr>
        <p:spPr>
          <a:xfrm>
            <a:off x="3695807" y="4451388"/>
            <a:ext cx="609138" cy="40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フローチャート : 磁気ディスク 53"/>
          <p:cNvSpPr/>
          <p:nvPr/>
        </p:nvSpPr>
        <p:spPr>
          <a:xfrm>
            <a:off x="5416173" y="3564803"/>
            <a:ext cx="1622490" cy="796923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ガイドブック、相談対応用ハンドブック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対応フロー、案内先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左矢印 91"/>
          <p:cNvSpPr/>
          <p:nvPr/>
        </p:nvSpPr>
        <p:spPr>
          <a:xfrm rot="1908667">
            <a:off x="8117155" y="3949565"/>
            <a:ext cx="420595" cy="257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左矢印 92"/>
          <p:cNvSpPr/>
          <p:nvPr/>
        </p:nvSpPr>
        <p:spPr>
          <a:xfrm rot="19214728">
            <a:off x="7807546" y="498178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横巻き 73"/>
          <p:cNvSpPr/>
          <p:nvPr/>
        </p:nvSpPr>
        <p:spPr>
          <a:xfrm>
            <a:off x="-1" y="-95002"/>
            <a:ext cx="2782557" cy="819398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kumimoji="1" lang="ja-JP" altLang="en-US" sz="12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相互協力協定</a:t>
            </a:r>
            <a:endParaRPr kumimoji="1" lang="en-US" altLang="ja-JP" sz="12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・意識啓発活動・情報共有・相談体制・事案発生時の相互連携</a:t>
            </a:r>
            <a:endParaRPr kumimoji="1" lang="ja-JP" altLang="en-US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1265053" y="4767440"/>
            <a:ext cx="1822072" cy="43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国としてのガイドライン等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AutoShape 8"/>
          <p:cNvSpPr>
            <a:spLocks noChangeArrowheads="1"/>
          </p:cNvSpPr>
          <p:nvPr/>
        </p:nvSpPr>
        <p:spPr bwMode="auto">
          <a:xfrm>
            <a:off x="8494964" y="3386619"/>
            <a:ext cx="1638551" cy="66797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都支援事業等での出張相談・個別助言</a:t>
            </a:r>
            <a:endParaRPr lang="en-US" altLang="ja-JP" sz="12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四角形吹き出し 89"/>
          <p:cNvSpPr/>
          <p:nvPr/>
        </p:nvSpPr>
        <p:spPr>
          <a:xfrm>
            <a:off x="7606674" y="2861850"/>
            <a:ext cx="1557003" cy="439643"/>
          </a:xfrm>
          <a:prstGeom prst="wedgeRectCallout">
            <a:avLst>
              <a:gd name="adj1" fmla="val -428"/>
              <a:gd name="adj2" fmla="val 14403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ガイドブック以上の詳細な解説・助言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6" name="フレーム 95"/>
          <p:cNvSpPr/>
          <p:nvPr/>
        </p:nvSpPr>
        <p:spPr>
          <a:xfrm>
            <a:off x="101133" y="3075558"/>
            <a:ext cx="1398384" cy="1920634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国等の機関からの情報発信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NISC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総務省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NICT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経済産業省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横巻き 65"/>
          <p:cNvSpPr/>
          <p:nvPr/>
        </p:nvSpPr>
        <p:spPr>
          <a:xfrm>
            <a:off x="101133" y="4750277"/>
            <a:ext cx="1512984" cy="2107723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企業経営のためのサイバーセキュリティの考え方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1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サイバーセキュリティはやむを得ない「費用」でなく、</a:t>
            </a:r>
            <a:r>
              <a:rPr lang="en-US" altLang="ja-JP" sz="11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100" b="1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を利</a:t>
            </a:r>
            <a:r>
              <a:rPr lang="ja-JP" altLang="en-US" sz="11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活用した積極的な経営への「投資」と位置付ける</a:t>
            </a:r>
            <a:endParaRPr kumimoji="1" lang="ja-JP" altLang="en-US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7" name="フローチャート : 磁気ディスク 53"/>
          <p:cNvSpPr/>
          <p:nvPr/>
        </p:nvSpPr>
        <p:spPr>
          <a:xfrm>
            <a:off x="8023817" y="4206792"/>
            <a:ext cx="2063140" cy="1027077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「サイバーセキュリティ対策</a:t>
            </a:r>
            <a:r>
              <a:rPr lang="ja-JP" altLang="en-US" sz="1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極意</a:t>
            </a: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ポータルサイト」</a:t>
            </a:r>
            <a: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Twitter, RSS</a:t>
            </a: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（東京都・警視庁）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5" name="フローチャート : 磁気ディスク 53"/>
          <p:cNvSpPr/>
          <p:nvPr/>
        </p:nvSpPr>
        <p:spPr>
          <a:xfrm>
            <a:off x="9484351" y="3811055"/>
            <a:ext cx="1151375" cy="513539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プレゼン用資料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説明資料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48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15090</TotalTime>
  <Words>477</Words>
  <Application>Microsoft Office PowerPoint</Application>
  <PresentationFormat>ユーザー設定</PresentationFormat>
  <Paragraphs>77</Paragraphs>
  <Slides>1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  <vt:variant>
        <vt:lpstr>目的別スライド ショー</vt:lpstr>
      </vt:variant>
      <vt:variant>
        <vt:i4>1</vt:i4>
      </vt:variant>
    </vt:vector>
  </HeadingPairs>
  <TitlesOfParts>
    <vt:vector size="3" baseType="lpstr">
      <vt:lpstr>アース</vt:lpstr>
      <vt:lpstr>TCYSSでの情報収集・整理・蓄積と発信　</vt:lpstr>
      <vt:lpstr>TP&amp;Dフォーラム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図書館情報学研究 (図書館システム・オープンデータ)</dc:title>
  <dc:creator>中山正樹</dc:creator>
  <cp:lastModifiedBy>東京都</cp:lastModifiedBy>
  <cp:revision>426</cp:revision>
  <cp:lastPrinted>2019-05-31T06:58:29Z</cp:lastPrinted>
  <dcterms:created xsi:type="dcterms:W3CDTF">2015-08-12T01:03:55Z</dcterms:created>
  <dcterms:modified xsi:type="dcterms:W3CDTF">2019-05-31T07:31:08Z</dcterms:modified>
</cp:coreProperties>
</file>