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35763" cy="9866313"/>
  <p:defaultTextStyle>
    <a:defPPr>
      <a:defRPr lang="ja-JP"/>
    </a:defPPr>
    <a:lvl1pPr marL="0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3" autoAdjust="0"/>
  </p:normalViewPr>
  <p:slideViewPr>
    <p:cSldViewPr>
      <p:cViewPr varScale="1">
        <p:scale>
          <a:sx n="67" d="100"/>
          <a:sy n="67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97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83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0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04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2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71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500E-217D-4B34-B646-20E6CFEB3D23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35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security-tokyo.jp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sz="2800"/>
          </a:p>
        </p:txBody>
      </p:sp>
      <p:pic>
        <p:nvPicPr>
          <p:cNvPr id="6" name="図 5"/>
          <p:cNvPicPr preferRelativeResize="0"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-52093" y="213807"/>
            <a:ext cx="9128814" cy="6509619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 rot="19651410">
            <a:off x="3323209" y="4740997"/>
            <a:ext cx="1732713" cy="20006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800"/>
          </a:p>
        </p:txBody>
      </p:sp>
      <p:sp>
        <p:nvSpPr>
          <p:cNvPr id="8" name="正方形/長方形 7"/>
          <p:cNvSpPr/>
          <p:nvPr/>
        </p:nvSpPr>
        <p:spPr>
          <a:xfrm>
            <a:off x="0" y="4073"/>
            <a:ext cx="9132830" cy="312554"/>
          </a:xfrm>
          <a:prstGeom prst="rect">
            <a:avLst/>
          </a:prstGeom>
          <a:solidFill>
            <a:srgbClr val="FEEC6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0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28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88900" dir="2400000" algn="bl" rotWithShape="0">
                    <a:prstClr val="black">
                      <a:alpha val="40000"/>
                    </a:prstClr>
                  </a:outerShdw>
                </a:effectLst>
                <a:latin typeface="AR丸ゴシック体M" pitchFamily="49" charset="-128"/>
                <a:ea typeface="AR丸ゴシック体M" pitchFamily="49" charset="-128"/>
              </a:rPr>
              <a:t>東京中小企業サイバーセキュリティ支援ネットワーク（Ｔｃｙｓｓ）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339752" y="1894786"/>
            <a:ext cx="4291042" cy="2972708"/>
          </a:xfrm>
          <a:prstGeom prst="ellipse">
            <a:avLst/>
          </a:prstGeom>
          <a:solidFill>
            <a:srgbClr val="577FFF"/>
          </a:solidFill>
          <a:ln w="0">
            <a:noFill/>
          </a:ln>
          <a:effectLst>
            <a:glow rad="25400">
              <a:schemeClr val="accent5">
                <a:satMod val="175000"/>
                <a:alpha val="40000"/>
              </a:schemeClr>
            </a:glow>
            <a:outerShdw blurRad="139700" dist="177800" dir="1800000" algn="bl" rotWithShape="0">
              <a:prstClr val="black">
                <a:alpha val="28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plastic">
            <a:bevelT w="190500" h="260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00"/>
          </a:p>
        </p:txBody>
      </p:sp>
      <p:sp>
        <p:nvSpPr>
          <p:cNvPr id="11" name="テキスト ボックス 19"/>
          <p:cNvSpPr txBox="1"/>
          <p:nvPr/>
        </p:nvSpPr>
        <p:spPr>
          <a:xfrm>
            <a:off x="2173094" y="3550816"/>
            <a:ext cx="4457700" cy="252740"/>
          </a:xfrm>
          <a:prstGeom prst="rect">
            <a:avLst/>
          </a:prstGeom>
          <a:noFill/>
          <a:ln w="952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b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50" b="1" dirty="0">
                <a:ln w="50800"/>
                <a:solidFill>
                  <a:srgbClr val="E2E2E2"/>
                </a:solidFill>
                <a:latin typeface="ＤＨＰ特太ゴシック体" pitchFamily="50" charset="-128"/>
                <a:ea typeface="ＤＨＰ特太ゴシック体" pitchFamily="50" charset="-128"/>
                <a:cs typeface="Meiryo UI" pitchFamily="50" charset="-128"/>
              </a:rPr>
              <a:t>東京</a:t>
            </a:r>
            <a:r>
              <a:rPr lang="ja-JP" altLang="ja-JP" sz="1050" b="1" dirty="0">
                <a:ln w="50800"/>
                <a:solidFill>
                  <a:srgbClr val="E2E2E2"/>
                </a:solidFill>
                <a:latin typeface="ＤＨＰ特太ゴシック体" pitchFamily="50" charset="-128"/>
                <a:ea typeface="ＤＨＰ特太ゴシック体" pitchFamily="50" charset="-128"/>
                <a:cs typeface="Meiryo UI" pitchFamily="50" charset="-128"/>
              </a:rPr>
              <a:t>中小企業サイバーセキュリティ</a:t>
            </a:r>
            <a:r>
              <a:rPr lang="ja-JP" altLang="en-US" sz="1050" b="1" dirty="0">
                <a:ln w="50800"/>
                <a:solidFill>
                  <a:srgbClr val="E2E2E2"/>
                </a:solidFill>
                <a:latin typeface="ＤＨＰ特太ゴシック体" pitchFamily="50" charset="-128"/>
                <a:ea typeface="ＤＨＰ特太ゴシック体" pitchFamily="50" charset="-128"/>
                <a:cs typeface="Meiryo UI" pitchFamily="50" charset="-128"/>
              </a:rPr>
              <a:t>支援ネットワーク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82" y="544587"/>
            <a:ext cx="434112" cy="416371"/>
          </a:xfrm>
          <a:prstGeom prst="rect">
            <a:avLst/>
          </a:prstGeom>
        </p:spPr>
      </p:pic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750769" y="513801"/>
            <a:ext cx="412322" cy="482839"/>
            <a:chOff x="7105829" y="968871"/>
            <a:chExt cx="663277" cy="820242"/>
          </a:xfrm>
        </p:grpSpPr>
        <p:sp>
          <p:nvSpPr>
            <p:cNvPr id="79" name="1 つの角を丸めた四角形 78"/>
            <p:cNvSpPr/>
            <p:nvPr/>
          </p:nvSpPr>
          <p:spPr>
            <a:xfrm>
              <a:off x="7289861" y="1192740"/>
              <a:ext cx="288554" cy="1820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ja-JP" altLang="en-US" sz="800"/>
            </a:p>
          </p:txBody>
        </p:sp>
        <p:pic>
          <p:nvPicPr>
            <p:cNvPr id="80" name="図 79" descr="pipo009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829" y="968871"/>
              <a:ext cx="663277" cy="820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テキスト ボックス 12"/>
          <p:cNvSpPr txBox="1"/>
          <p:nvPr/>
        </p:nvSpPr>
        <p:spPr>
          <a:xfrm>
            <a:off x="3435239" y="319245"/>
            <a:ext cx="883470" cy="76535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</a:t>
            </a:r>
            <a:endParaRPr lang="en-US" altLang="ja-JP" sz="14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15" name="テキスト ボックス 13"/>
          <p:cNvSpPr txBox="1"/>
          <p:nvPr/>
        </p:nvSpPr>
        <p:spPr>
          <a:xfrm>
            <a:off x="4921182" y="332633"/>
            <a:ext cx="829587" cy="76535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警視庁</a:t>
            </a:r>
            <a:endParaRPr lang="en-US" altLang="ja-JP" sz="14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16" name="テキスト ボックス 14"/>
          <p:cNvSpPr txBox="1"/>
          <p:nvPr/>
        </p:nvSpPr>
        <p:spPr>
          <a:xfrm>
            <a:off x="400043" y="934957"/>
            <a:ext cx="2284880" cy="76309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研究機関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ctr"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セキュリティ企業等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17" name="テキスト ボックス 15"/>
          <p:cNvSpPr txBox="1"/>
          <p:nvPr/>
        </p:nvSpPr>
        <p:spPr>
          <a:xfrm>
            <a:off x="6271024" y="1625195"/>
            <a:ext cx="2336223" cy="7972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対策機関等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2833702" y="3899396"/>
            <a:ext cx="1690849" cy="553274"/>
            <a:chOff x="3792693" y="4778413"/>
            <a:chExt cx="1829754" cy="678852"/>
          </a:xfrm>
        </p:grpSpPr>
        <p:sp>
          <p:nvSpPr>
            <p:cNvPr id="77" name="円/楕円 76"/>
            <p:cNvSpPr/>
            <p:nvPr/>
          </p:nvSpPr>
          <p:spPr>
            <a:xfrm>
              <a:off x="3792693" y="4778413"/>
              <a:ext cx="1829754" cy="678852"/>
            </a:xfrm>
            <a:prstGeom prst="ellipse">
              <a:avLst/>
            </a:prstGeom>
            <a:solidFill>
              <a:srgbClr val="FFFF65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050" b="1" spc="5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丸ゴシック体M" pitchFamily="49" charset="-128"/>
                <a:ea typeface="AR丸ゴシック体M" pitchFamily="49" charset="-128"/>
              </a:endParaRPr>
            </a:p>
          </p:txBody>
        </p:sp>
        <p:sp>
          <p:nvSpPr>
            <p:cNvPr id="78" name="テキスト ボックス 22"/>
            <p:cNvSpPr txBox="1"/>
            <p:nvPr/>
          </p:nvSpPr>
          <p:spPr>
            <a:xfrm>
              <a:off x="3923999" y="4817665"/>
              <a:ext cx="1567141" cy="318048"/>
            </a:xfrm>
            <a:prstGeom prst="rect">
              <a:avLst/>
            </a:prstGeom>
            <a:noFill/>
            <a:ln w="9525" cmpd="sng">
              <a:noFill/>
            </a:ln>
            <a:effectLst>
              <a:outerShdw blurRad="25400" dist="38100" dir="20340000" algn="b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ja-JP" altLang="en-US" sz="1400" b="1" dirty="0" smtClean="0">
                  <a:solidFill>
                    <a:sysClr val="windowText" lastClr="000000"/>
                  </a:solidFill>
                  <a:latin typeface="AR P丸ゴシック体M" pitchFamily="50" charset="-128"/>
                  <a:ea typeface="AR P丸ゴシック体M" pitchFamily="50" charset="-128"/>
                </a:rPr>
                <a:t>相談・啓発活動</a:t>
              </a:r>
              <a:endParaRPr lang="en-US" altLang="ja-JP" sz="1400" b="1" dirty="0">
                <a:solidFill>
                  <a:sysClr val="windowText" lastClr="000000"/>
                </a:solidFill>
                <a:latin typeface="AR P丸ゴシック体M" pitchFamily="50" charset="-128"/>
                <a:ea typeface="AR P丸ゴシック体M" pitchFamily="50" charset="-128"/>
              </a:endParaRPr>
            </a:p>
          </p:txBody>
        </p:sp>
      </p:grpSp>
      <p:sp>
        <p:nvSpPr>
          <p:cNvPr id="75" name="円/楕円 74"/>
          <p:cNvSpPr/>
          <p:nvPr/>
        </p:nvSpPr>
        <p:spPr>
          <a:xfrm>
            <a:off x="4752263" y="3876283"/>
            <a:ext cx="1446443" cy="555962"/>
          </a:xfrm>
          <a:prstGeom prst="ellipse">
            <a:avLst/>
          </a:prstGeom>
          <a:solidFill>
            <a:srgbClr val="FFFF65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1050" b="1" spc="5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丸ゴシック体M" pitchFamily="49" charset="-128"/>
              <a:ea typeface="AR丸ゴシック体M" pitchFamily="49" charset="-128"/>
            </a:endParaRPr>
          </a:p>
        </p:txBody>
      </p:sp>
      <p:sp>
        <p:nvSpPr>
          <p:cNvPr id="76" name="テキスト ボックス 25"/>
          <p:cNvSpPr txBox="1"/>
          <p:nvPr/>
        </p:nvSpPr>
        <p:spPr>
          <a:xfrm>
            <a:off x="4727946" y="3943825"/>
            <a:ext cx="1515097" cy="412980"/>
          </a:xfrm>
          <a:prstGeom prst="rect">
            <a:avLst/>
          </a:prstGeom>
          <a:noFill/>
          <a:ln w="9525" cmpd="sng">
            <a:noFill/>
          </a:ln>
          <a:effectLst>
            <a:outerShdw blurRad="25400" dist="38100" dir="2034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400" b="1" dirty="0">
                <a:solidFill>
                  <a:sysClr val="windowText" lastClr="000000"/>
                </a:solidFill>
                <a:latin typeface="AR P丸ゴシック体M" pitchFamily="50" charset="-128"/>
                <a:ea typeface="AR P丸ゴシック体M" pitchFamily="50" charset="-128"/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  <a:latin typeface="AR P丸ゴシック体M" pitchFamily="50" charset="-128"/>
                <a:ea typeface="AR P丸ゴシック体M" pitchFamily="50" charset="-128"/>
              </a:rPr>
              <a:t>共有・発信</a:t>
            </a:r>
            <a:endParaRPr lang="en-US" altLang="ja-JP" sz="1400" b="1" dirty="0">
              <a:solidFill>
                <a:sysClr val="windowText" lastClr="000000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777242" y="2321540"/>
            <a:ext cx="1444865" cy="553274"/>
            <a:chOff x="4872239" y="2967122"/>
            <a:chExt cx="1829754" cy="678852"/>
          </a:xfrm>
        </p:grpSpPr>
        <p:sp>
          <p:nvSpPr>
            <p:cNvPr id="73" name="円/楕円 72"/>
            <p:cNvSpPr/>
            <p:nvPr/>
          </p:nvSpPr>
          <p:spPr>
            <a:xfrm>
              <a:off x="4872239" y="2967122"/>
              <a:ext cx="1829754" cy="678852"/>
            </a:xfrm>
            <a:prstGeom prst="ellipse">
              <a:avLst/>
            </a:prstGeom>
            <a:solidFill>
              <a:srgbClr val="FFFF65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050" b="1" spc="5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丸ゴシック体M" pitchFamily="49" charset="-128"/>
                <a:ea typeface="AR丸ゴシック体M" pitchFamily="49" charset="-128"/>
              </a:endParaRPr>
            </a:p>
          </p:txBody>
        </p:sp>
        <p:sp>
          <p:nvSpPr>
            <p:cNvPr id="74" name="テキスト ボックス 28"/>
            <p:cNvSpPr txBox="1"/>
            <p:nvPr/>
          </p:nvSpPr>
          <p:spPr>
            <a:xfrm>
              <a:off x="4948249" y="3054415"/>
              <a:ext cx="1722168" cy="504265"/>
            </a:xfrm>
            <a:prstGeom prst="rect">
              <a:avLst/>
            </a:prstGeom>
            <a:noFill/>
            <a:ln w="9525" cmpd="sng">
              <a:noFill/>
            </a:ln>
            <a:effectLst>
              <a:outerShdw blurRad="25400" dist="38100" dir="20340000" algn="b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ja-JP" altLang="en-US" sz="1400" b="1" dirty="0">
                  <a:solidFill>
                    <a:sysClr val="windowText" lastClr="000000"/>
                  </a:solidFill>
                  <a:latin typeface="AR P丸ゴシック体M" pitchFamily="50" charset="-128"/>
                  <a:ea typeface="AR P丸ゴシック体M" pitchFamily="50" charset="-128"/>
                </a:rPr>
                <a:t>事案対応・点検</a:t>
              </a:r>
              <a:endParaRPr lang="en-US" altLang="ja-JP" sz="1400" b="1" dirty="0">
                <a:solidFill>
                  <a:sysClr val="windowText" lastClr="000000"/>
                </a:solidFill>
                <a:latin typeface="AR P丸ゴシック体M" pitchFamily="50" charset="-128"/>
                <a:ea typeface="AR P丸ゴシック体M" pitchFamily="50" charset="-128"/>
              </a:endParaRPr>
            </a:p>
          </p:txBody>
        </p:sp>
      </p:grpSp>
      <p:sp>
        <p:nvSpPr>
          <p:cNvPr id="25" name="テキスト ボックス 29"/>
          <p:cNvSpPr txBox="1"/>
          <p:nvPr/>
        </p:nvSpPr>
        <p:spPr>
          <a:xfrm>
            <a:off x="1624766" y="981262"/>
            <a:ext cx="2666882" cy="7949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中小企業に対する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r"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サイバーセキュリティ対策の総括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r"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　　　　　　　　　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26" name="テキスト ボックス 30"/>
          <p:cNvSpPr txBox="1"/>
          <p:nvPr/>
        </p:nvSpPr>
        <p:spPr>
          <a:xfrm>
            <a:off x="4921182" y="934957"/>
            <a:ext cx="1649785" cy="7949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サイバーセキュリティ対策の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啓発活動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被害発生時の捜査　　　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27" name="テキスト ボックス 31"/>
          <p:cNvSpPr txBox="1"/>
          <p:nvPr/>
        </p:nvSpPr>
        <p:spPr>
          <a:xfrm>
            <a:off x="119961" y="3901162"/>
            <a:ext cx="2432957" cy="64442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セミナーにおける講演等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技術動向の情報共有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88334" y="4401875"/>
            <a:ext cx="2472864" cy="91755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8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</a:t>
            </a:r>
            <a:r>
              <a:rPr lang="ja-JP" altLang="ja-JP" sz="18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相談</a:t>
            </a:r>
            <a:r>
              <a:rPr lang="ja-JP" altLang="ja-JP" sz="18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窓口</a:t>
            </a:r>
            <a:endParaRPr lang="en-US" altLang="ja-JP" sz="16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ctr">
              <a:lnSpc>
                <a:spcPts val="1600"/>
              </a:lnSpc>
            </a:pPr>
            <a:endParaRPr lang="en-US" altLang="ja-JP" sz="1600" b="1" dirty="0" smtClean="0">
              <a:solidFill>
                <a:srgbClr val="0070C0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31" name="テキスト ボックス 35"/>
          <p:cNvSpPr txBox="1"/>
          <p:nvPr/>
        </p:nvSpPr>
        <p:spPr>
          <a:xfrm>
            <a:off x="2522944" y="4749627"/>
            <a:ext cx="1414536" cy="541864"/>
          </a:xfrm>
          <a:prstGeom prst="rect">
            <a:avLst/>
          </a:prstGeom>
          <a:noFill/>
          <a:ln w="9525" cmpd="sng">
            <a:noFill/>
          </a:ln>
          <a:effectLst>
            <a:outerShdw blurRad="25400" dist="38100" dir="19860000" algn="bl" rotWithShape="0">
              <a:prstClr val="black">
                <a:alpha val="4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b="1" dirty="0">
                <a:latin typeface="+mn-ea"/>
              </a:rPr>
              <a:t>各事業者からの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ja-JP" altLang="en-US" sz="900" b="1" dirty="0">
                <a:latin typeface="+mn-ea"/>
              </a:rPr>
              <a:t>相談対応</a:t>
            </a:r>
            <a:endParaRPr lang="en-US" altLang="ja-JP" sz="900" b="1" dirty="0">
              <a:latin typeface="+mn-ea"/>
            </a:endParaRPr>
          </a:p>
        </p:txBody>
      </p:sp>
      <p:sp>
        <p:nvSpPr>
          <p:cNvPr id="32" name="屈折矢印 31"/>
          <p:cNvSpPr/>
          <p:nvPr/>
        </p:nvSpPr>
        <p:spPr>
          <a:xfrm flipH="1">
            <a:off x="-2057925" y="4503229"/>
            <a:ext cx="1334112" cy="492796"/>
          </a:xfrm>
          <a:prstGeom prst="bentUpArrow">
            <a:avLst>
              <a:gd name="adj1" fmla="val 41569"/>
              <a:gd name="adj2" fmla="val 50000"/>
              <a:gd name="adj3" fmla="val 46601"/>
            </a:avLst>
          </a:prstGeom>
          <a:solidFill>
            <a:srgbClr val="5959E5">
              <a:alpha val="90000"/>
            </a:srgbClr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000" b="1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6974" y="5452177"/>
            <a:ext cx="479127" cy="521216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2831" y="5839064"/>
            <a:ext cx="480785" cy="52121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0591" y="5541840"/>
            <a:ext cx="424934" cy="453965"/>
          </a:xfrm>
          <a:prstGeom prst="rect">
            <a:avLst/>
          </a:prstGeom>
        </p:spPr>
      </p:pic>
      <p:sp>
        <p:nvSpPr>
          <p:cNvPr id="42" name="テキスト ボックス 46"/>
          <p:cNvSpPr txBox="1"/>
          <p:nvPr/>
        </p:nvSpPr>
        <p:spPr>
          <a:xfrm>
            <a:off x="6243043" y="4255848"/>
            <a:ext cx="2288004" cy="74967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ja-JP" altLang="ja-JP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サイバー空間の脅威に</a:t>
            </a:r>
          </a:p>
          <a:p>
            <a:pPr algn="r"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ついて情報共有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r"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連携対処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87947" y="1945058"/>
            <a:ext cx="1531799" cy="355030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トレンドマイクロ ㈱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587947" y="2338347"/>
            <a:ext cx="1531799" cy="355031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マカフィー ㈱</a:t>
            </a:r>
          </a:p>
        </p:txBody>
      </p:sp>
      <p:sp>
        <p:nvSpPr>
          <p:cNvPr id="48" name="テキスト ボックス 52"/>
          <p:cNvSpPr txBox="1"/>
          <p:nvPr/>
        </p:nvSpPr>
        <p:spPr>
          <a:xfrm>
            <a:off x="5067793" y="4767551"/>
            <a:ext cx="1563001" cy="5518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中小企業支援機関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-2412776" y="6380025"/>
            <a:ext cx="1795030" cy="391030"/>
          </a:xfrm>
          <a:prstGeom prst="roundRect">
            <a:avLst/>
          </a:prstGeom>
          <a:solidFill>
            <a:srgbClr val="D4ECBA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 dirty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宮下正彦 弁護士</a:t>
            </a:r>
          </a:p>
        </p:txBody>
      </p:sp>
      <p:grpSp>
        <p:nvGrpSpPr>
          <p:cNvPr id="53" name="グループ化 52"/>
          <p:cNvGrpSpPr/>
          <p:nvPr/>
        </p:nvGrpSpPr>
        <p:grpSpPr>
          <a:xfrm>
            <a:off x="7009973" y="3803556"/>
            <a:ext cx="1925602" cy="355031"/>
            <a:chOff x="8666235" y="4394575"/>
            <a:chExt cx="2440667" cy="355031"/>
          </a:xfrm>
        </p:grpSpPr>
        <p:sp>
          <p:nvSpPr>
            <p:cNvPr id="71" name="角丸四角形 70"/>
            <p:cNvSpPr/>
            <p:nvPr/>
          </p:nvSpPr>
          <p:spPr>
            <a:xfrm>
              <a:off x="8666235" y="4394575"/>
              <a:ext cx="2236763" cy="355031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ＩＩＴ</a:t>
              </a: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9516055" y="4409925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zh-TW" altLang="en-US" sz="800">
                  <a:latin typeface="AR P丸ゴシック体M" pitchFamily="50" charset="-128"/>
                  <a:ea typeface="AR P丸ゴシック体M" pitchFamily="50" charset="-128"/>
                </a:rPr>
                <a:t>一般社団法人</a:t>
              </a:r>
              <a:endParaRPr lang="en-US" altLang="zh-TW" sz="80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zh-TW" altLang="en-US" sz="800">
                  <a:latin typeface="AR P丸ゴシック体M" pitchFamily="50" charset="-128"/>
                  <a:ea typeface="AR P丸ゴシック体M" pitchFamily="50" charset="-128"/>
                </a:rPr>
                <a:t>東京都情報産業協会</a:t>
              </a:r>
              <a:endParaRPr lang="ja-JP" altLang="en-US" sz="800">
                <a:latin typeface="AR P丸ゴシック体M" pitchFamily="50" charset="-128"/>
                <a:ea typeface="AR P丸ゴシック体M" pitchFamily="50" charset="-128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7009973" y="2539301"/>
            <a:ext cx="1925602" cy="355030"/>
            <a:chOff x="8666235" y="3130321"/>
            <a:chExt cx="2440667" cy="355030"/>
          </a:xfrm>
        </p:grpSpPr>
        <p:sp>
          <p:nvSpPr>
            <p:cNvPr id="69" name="角丸四角形 68"/>
            <p:cNvSpPr/>
            <p:nvPr/>
          </p:nvSpPr>
          <p:spPr>
            <a:xfrm>
              <a:off x="8666235" y="3130321"/>
              <a:ext cx="2236763" cy="355030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 dirty="0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ＪＣ３</a:t>
              </a: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9516055" y="3144280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zh-TW" altLang="en-US" sz="800" dirty="0">
                  <a:latin typeface="AR P丸ゴシック体M" pitchFamily="50" charset="-128"/>
                  <a:ea typeface="AR P丸ゴシック体M" pitchFamily="50" charset="-128"/>
                </a:rPr>
                <a:t>一般</a:t>
              </a: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財</a:t>
              </a:r>
              <a:r>
                <a:rPr lang="zh-TW" altLang="en-US" sz="800" dirty="0">
                  <a:latin typeface="AR P丸ゴシック体M" pitchFamily="50" charset="-128"/>
                  <a:ea typeface="AR P丸ゴシック体M" pitchFamily="50" charset="-128"/>
                </a:rPr>
                <a:t>団法人</a:t>
              </a:r>
              <a:endParaRPr lang="en-US" altLang="zh-TW" sz="800" dirty="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日本ｻｲﾊﾞｰ犯罪対策ｾﾝﾀｰ</a:t>
              </a: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7009973" y="2957650"/>
            <a:ext cx="1925602" cy="355031"/>
            <a:chOff x="8666235" y="3548669"/>
            <a:chExt cx="2440667" cy="355031"/>
          </a:xfrm>
        </p:grpSpPr>
        <p:sp>
          <p:nvSpPr>
            <p:cNvPr id="67" name="角丸四角形 66"/>
            <p:cNvSpPr/>
            <p:nvPr/>
          </p:nvSpPr>
          <p:spPr>
            <a:xfrm>
              <a:off x="8666235" y="3548669"/>
              <a:ext cx="2236763" cy="355031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ＩＰＡ</a:t>
              </a: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9516055" y="3565263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ja-JP" altLang="en-US" sz="800">
                  <a:latin typeface="AR P丸ゴシック体M" pitchFamily="50" charset="-128"/>
                  <a:ea typeface="AR P丸ゴシック体M" pitchFamily="50" charset="-128"/>
                </a:rPr>
                <a:t>独立行政</a:t>
              </a:r>
              <a:r>
                <a:rPr lang="zh-TW" altLang="en-US" sz="800">
                  <a:latin typeface="AR P丸ゴシック体M" pitchFamily="50" charset="-128"/>
                  <a:ea typeface="AR P丸ゴシック体M" pitchFamily="50" charset="-128"/>
                </a:rPr>
                <a:t>法人</a:t>
              </a:r>
              <a:endParaRPr lang="en-US" altLang="zh-TW" sz="80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ja-JP" altLang="en-US" sz="800">
                  <a:latin typeface="AR P丸ゴシック体M" pitchFamily="50" charset="-128"/>
                  <a:ea typeface="AR P丸ゴシック体M" pitchFamily="50" charset="-128"/>
                </a:rPr>
                <a:t>情報処理推進機構</a:t>
              </a: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009973" y="3385207"/>
            <a:ext cx="2024196" cy="355031"/>
            <a:chOff x="8666235" y="3976226"/>
            <a:chExt cx="2565633" cy="355031"/>
          </a:xfrm>
        </p:grpSpPr>
        <p:sp>
          <p:nvSpPr>
            <p:cNvPr id="65" name="角丸四角形 64"/>
            <p:cNvSpPr/>
            <p:nvPr/>
          </p:nvSpPr>
          <p:spPr>
            <a:xfrm>
              <a:off x="8666235" y="3976226"/>
              <a:ext cx="2236763" cy="355031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ＩＳＯＧ</a:t>
              </a:r>
              <a:r>
                <a:rPr lang="en-US" altLang="ja-JP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-</a:t>
              </a:r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Ｊ</a:t>
              </a: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9641021" y="3989736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日本ｾｷｭﾘﾃｨｵﾍﾟﾚｰｼｮﾝ</a:t>
              </a:r>
              <a:endParaRPr lang="en-US" altLang="zh-TW" sz="800" dirty="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事業者協議会</a:t>
              </a:r>
            </a:p>
          </p:txBody>
        </p:sp>
      </p:grpSp>
      <p:sp>
        <p:nvSpPr>
          <p:cNvPr id="57" name="角丸四角形 56"/>
          <p:cNvSpPr/>
          <p:nvPr/>
        </p:nvSpPr>
        <p:spPr>
          <a:xfrm>
            <a:off x="587947" y="1551772"/>
            <a:ext cx="1531799" cy="355029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 smtClean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有識者</a:t>
            </a:r>
            <a:endParaRPr lang="ja-JP" altLang="en-US" sz="1000" b="1" dirty="0">
              <a:solidFill>
                <a:schemeClr val="tx2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587947" y="2731635"/>
            <a:ext cx="1531799" cy="355030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㈱</a:t>
            </a:r>
            <a:r>
              <a:rPr lang="en-US" altLang="ja-JP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 </a:t>
            </a:r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シマンテック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-2518843" y="6949479"/>
            <a:ext cx="1795030" cy="391030"/>
          </a:xfrm>
          <a:prstGeom prst="roundRect">
            <a:avLst/>
          </a:prstGeom>
          <a:solidFill>
            <a:srgbClr val="D4ECBA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高橋郁夫 弁護士</a:t>
            </a:r>
          </a:p>
        </p:txBody>
      </p:sp>
      <p:sp>
        <p:nvSpPr>
          <p:cNvPr id="61" name="テキスト ボックス 92"/>
          <p:cNvSpPr txBox="1"/>
          <p:nvPr/>
        </p:nvSpPr>
        <p:spPr>
          <a:xfrm>
            <a:off x="2921557" y="2786184"/>
            <a:ext cx="3431680" cy="935698"/>
          </a:xfrm>
          <a:prstGeom prst="rect">
            <a:avLst/>
          </a:prstGeom>
          <a:noFill/>
          <a:ln w="952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b="1" dirty="0" err="1">
                <a:ln w="50800"/>
                <a:solidFill>
                  <a:srgbClr val="E2E2E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Tcyss</a:t>
            </a:r>
            <a:endParaRPr lang="en-US" altLang="ja-JP" sz="4400" b="1" dirty="0">
              <a:ln w="50800"/>
              <a:solidFill>
                <a:srgbClr val="E2E2E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2" name="テキスト ボックス 70"/>
          <p:cNvSpPr txBox="1"/>
          <p:nvPr/>
        </p:nvSpPr>
        <p:spPr>
          <a:xfrm>
            <a:off x="4810959" y="316627"/>
            <a:ext cx="4374869" cy="381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400"/>
              </a:lnSpc>
            </a:pPr>
            <a:r>
              <a:rPr lang="en-US" altLang="ja-JP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Tcyss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  = 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T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okyo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Cy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ber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S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ecurity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S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upport network</a:t>
            </a:r>
          </a:p>
          <a:p>
            <a:pPr algn="r">
              <a:lnSpc>
                <a:spcPts val="1400"/>
              </a:lnSpc>
            </a:pP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for small and medium enterprises</a:t>
            </a:r>
            <a:endParaRPr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87947" y="3124925"/>
            <a:ext cx="1531799" cy="355030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日本マイクロソフト ㈱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632042" y="6295396"/>
            <a:ext cx="1611001" cy="313601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東京都中小企業振興公社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4899713" y="5898643"/>
            <a:ext cx="1761649" cy="334292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東京都中小企業団体中央会</a:t>
            </a:r>
          </a:p>
        </p:txBody>
      </p:sp>
      <p:sp>
        <p:nvSpPr>
          <p:cNvPr id="83" name="角丸四角形 82"/>
          <p:cNvSpPr/>
          <p:nvPr/>
        </p:nvSpPr>
        <p:spPr>
          <a:xfrm>
            <a:off x="5197173" y="5495878"/>
            <a:ext cx="1657116" cy="307342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東京都商工会連合会</a:t>
            </a:r>
          </a:p>
        </p:txBody>
      </p:sp>
      <p:sp>
        <p:nvSpPr>
          <p:cNvPr id="84" name="角丸四角形 83"/>
          <p:cNvSpPr/>
          <p:nvPr/>
        </p:nvSpPr>
        <p:spPr>
          <a:xfrm>
            <a:off x="5532678" y="5165763"/>
            <a:ext cx="1615375" cy="307343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東京都商工会議所連合会</a:t>
            </a:r>
          </a:p>
        </p:txBody>
      </p:sp>
      <p:sp>
        <p:nvSpPr>
          <p:cNvPr id="85" name="角丸四角形 84"/>
          <p:cNvSpPr/>
          <p:nvPr/>
        </p:nvSpPr>
        <p:spPr>
          <a:xfrm>
            <a:off x="6422024" y="4831655"/>
            <a:ext cx="1452058" cy="307343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東京商工会議所</a:t>
            </a:r>
          </a:p>
        </p:txBody>
      </p:sp>
      <p:pic>
        <p:nvPicPr>
          <p:cNvPr id="28" name="図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5" y="4879509"/>
            <a:ext cx="303632" cy="3017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27" y="4879509"/>
            <a:ext cx="462815" cy="302419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86" name="角丸四角形 85"/>
          <p:cNvSpPr/>
          <p:nvPr/>
        </p:nvSpPr>
        <p:spPr>
          <a:xfrm>
            <a:off x="570541" y="3544367"/>
            <a:ext cx="1531799" cy="355029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 smtClean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弁護士</a:t>
            </a:r>
            <a:endParaRPr lang="ja-JP" altLang="en-US" sz="1000" b="1" dirty="0">
              <a:solidFill>
                <a:schemeClr val="tx2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89" name="テキスト ボックス 52"/>
          <p:cNvSpPr txBox="1"/>
          <p:nvPr/>
        </p:nvSpPr>
        <p:spPr>
          <a:xfrm>
            <a:off x="3597720" y="4981793"/>
            <a:ext cx="1563001" cy="5518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中小</a:t>
            </a:r>
            <a:r>
              <a:rPr lang="ja-JP" altLang="en-US" sz="1200" b="1" dirty="0" smtClean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企業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90" name="横巻き 89"/>
          <p:cNvSpPr/>
          <p:nvPr/>
        </p:nvSpPr>
        <p:spPr>
          <a:xfrm>
            <a:off x="-40595" y="5043493"/>
            <a:ext cx="3711875" cy="1827734"/>
          </a:xfrm>
          <a:prstGeom prst="horizontalScroll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●中小企業向けサイバーセキュリティ対策の極意ポータルサイト</a:t>
            </a:r>
            <a:endParaRPr lang="en-US" altLang="ja-JP" sz="120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  <a:hlinkClick r:id="rId8"/>
              </a:rPr>
              <a:t>https://cybersecurity-tokyo.jp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  <a:hlinkClick r:id="rId8"/>
              </a:rPr>
              <a:t>/</a:t>
            </a:r>
            <a:endParaRPr lang="en-US" altLang="ja-JP" sz="120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●</a:t>
            </a: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電話相談 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03-5320-4773</a:t>
            </a: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(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直通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)</a:t>
            </a: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endParaRPr lang="en-US" altLang="ja-JP" sz="120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9:00</a:t>
            </a: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～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12:00 13:00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～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17:00</a:t>
            </a:r>
            <a:endParaRPr lang="en-US" altLang="ja-JP" sz="12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●窓口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での相談　東京都産業労働局</a:t>
            </a: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商工部</a:t>
            </a:r>
            <a:endParaRPr lang="en-US" altLang="ja-JP" sz="120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(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都庁第一本</a:t>
            </a: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庁舎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20</a:t>
            </a:r>
            <a:r>
              <a:rPr lang="ja-JP" altLang="en-US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階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北側</a:t>
            </a:r>
            <a:r>
              <a:rPr lang="en-US" altLang="ja-JP" sz="120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)</a:t>
            </a:r>
            <a:endParaRPr lang="en-US" altLang="ja-JP" sz="12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91" name="左矢印 90"/>
          <p:cNvSpPr/>
          <p:nvPr/>
        </p:nvSpPr>
        <p:spPr>
          <a:xfrm>
            <a:off x="-1515261" y="4170857"/>
            <a:ext cx="686661" cy="3323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上下矢印 86"/>
          <p:cNvSpPr/>
          <p:nvPr/>
        </p:nvSpPr>
        <p:spPr>
          <a:xfrm rot="20580000">
            <a:off x="3518760" y="1526775"/>
            <a:ext cx="542241" cy="808809"/>
          </a:xfrm>
          <a:prstGeom prst="upDownArrow">
            <a:avLst/>
          </a:prstGeom>
          <a:solidFill>
            <a:srgbClr val="B8E08C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上下矢印 87"/>
          <p:cNvSpPr/>
          <p:nvPr/>
        </p:nvSpPr>
        <p:spPr>
          <a:xfrm rot="1020000">
            <a:off x="4991905" y="1520029"/>
            <a:ext cx="542628" cy="808809"/>
          </a:xfrm>
          <a:prstGeom prst="upDownArrow">
            <a:avLst/>
          </a:prstGeom>
          <a:solidFill>
            <a:srgbClr val="E8B9FF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62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上下矢印 91"/>
          <p:cNvSpPr/>
          <p:nvPr/>
        </p:nvSpPr>
        <p:spPr>
          <a:xfrm rot="17700000">
            <a:off x="2366866" y="2320071"/>
            <a:ext cx="550086" cy="794241"/>
          </a:xfrm>
          <a:prstGeom prst="upDownArrow">
            <a:avLst/>
          </a:prstGeom>
          <a:solidFill>
            <a:srgbClr val="8BFFFF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上下矢印 92"/>
          <p:cNvSpPr/>
          <p:nvPr/>
        </p:nvSpPr>
        <p:spPr>
          <a:xfrm rot="14700000">
            <a:off x="6078194" y="2417474"/>
            <a:ext cx="550086" cy="794241"/>
          </a:xfrm>
          <a:prstGeom prst="upDownArrow">
            <a:avLst/>
          </a:prstGeom>
          <a:solidFill>
            <a:srgbClr val="FFCAAF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上下矢印 93"/>
          <p:cNvSpPr/>
          <p:nvPr/>
        </p:nvSpPr>
        <p:spPr>
          <a:xfrm rot="10080000">
            <a:off x="4643106" y="4384605"/>
            <a:ext cx="542241" cy="806087"/>
          </a:xfrm>
          <a:prstGeom prst="upDownArrow">
            <a:avLst/>
          </a:prstGeom>
          <a:solidFill>
            <a:srgbClr val="9AB0EE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kumimoji="1" lang="ja-JP" altLang="en-US" sz="1300" b="1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  <a:cs typeface="+mn-cs"/>
            </a:endParaRPr>
          </a:p>
        </p:txBody>
      </p:sp>
      <p:sp>
        <p:nvSpPr>
          <p:cNvPr id="95" name="下矢印 94"/>
          <p:cNvSpPr/>
          <p:nvPr/>
        </p:nvSpPr>
        <p:spPr>
          <a:xfrm rot="20990223">
            <a:off x="3721419" y="4535980"/>
            <a:ext cx="542241" cy="616525"/>
          </a:xfrm>
          <a:prstGeom prst="downArrow">
            <a:avLst/>
          </a:prstGeom>
          <a:solidFill>
            <a:srgbClr val="9AB0EE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kumimoji="1" lang="ja-JP" altLang="en-US" sz="1300" b="1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  <a:cs typeface="+mn-cs"/>
            </a:endParaRPr>
          </a:p>
        </p:txBody>
      </p:sp>
      <p:sp>
        <p:nvSpPr>
          <p:cNvPr id="96" name="横巻き 95"/>
          <p:cNvSpPr/>
          <p:nvPr/>
        </p:nvSpPr>
        <p:spPr>
          <a:xfrm>
            <a:off x="6755230" y="5751051"/>
            <a:ext cx="2274213" cy="1106949"/>
          </a:xfrm>
          <a:prstGeom prst="horizontalScroll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ja-JP" sz="105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TCYSS</a:t>
            </a:r>
            <a:r>
              <a:rPr lang="ja-JP" altLang="en-US" sz="105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参加機関相互協力協定</a:t>
            </a:r>
            <a:endParaRPr lang="en-US" altLang="ja-JP" sz="105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・意識の啓発活動</a:t>
            </a:r>
            <a:endParaRPr lang="en-US" altLang="ja-JP" sz="105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・情報共有の枠組みの構築</a:t>
            </a:r>
            <a:endParaRPr lang="en-US" altLang="ja-JP" sz="105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・相談体制の構築</a:t>
            </a:r>
            <a:endParaRPr lang="en-US" altLang="ja-JP" sz="105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・事案発生時の相互連携</a:t>
            </a:r>
            <a:endParaRPr lang="en-US" altLang="ja-JP" sz="1050" b="1" dirty="0" smtClean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-2954466" y="175757"/>
            <a:ext cx="2666276" cy="8003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  <a:effectLst>
            <a:glow rad="25400">
              <a:schemeClr val="accent5">
                <a:satMod val="175000"/>
                <a:alpha val="40000"/>
              </a:schemeClr>
            </a:glow>
            <a:outerShdw blurRad="139700" dist="177800" dir="1800000" algn="bl" rotWithShape="0">
              <a:prstClr val="black">
                <a:alpha val="28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plastic">
            <a:bevelT w="190500" h="260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ea typeface="AR P丸ゴシック体M"/>
              </a:rPr>
              <a:t>■法令・制度</a:t>
            </a:r>
            <a:endParaRPr lang="en-US" altLang="ja-JP" sz="1050" b="1" dirty="0" smtClean="0">
              <a:solidFill>
                <a:schemeClr val="tx1"/>
              </a:solidFill>
              <a:ea typeface="AR P丸ゴシック体M"/>
            </a:endParaRPr>
          </a:p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ea typeface="AR P丸ゴシック体M"/>
              </a:rPr>
              <a:t>・サイバーセキュリティ基本法</a:t>
            </a:r>
            <a:endParaRPr lang="en-US" altLang="ja-JP" sz="1050" b="1" dirty="0" smtClean="0">
              <a:solidFill>
                <a:schemeClr val="tx1"/>
              </a:solidFill>
              <a:ea typeface="AR P丸ゴシック体M"/>
            </a:endParaRPr>
          </a:p>
          <a:p>
            <a:pPr algn="l"/>
            <a:r>
              <a:rPr lang="ja-JP" altLang="en-US" sz="1050" b="1" dirty="0" smtClean="0">
                <a:solidFill>
                  <a:schemeClr val="tx1"/>
                </a:solidFill>
                <a:ea typeface="AR P丸ゴシック体M"/>
              </a:rPr>
              <a:t>・サイバーセキュリティ戦略</a:t>
            </a:r>
            <a:endParaRPr lang="en-US" altLang="ja-JP" sz="1050" b="1" dirty="0" smtClean="0">
              <a:solidFill>
                <a:schemeClr val="tx1"/>
              </a:solidFill>
              <a:ea typeface="AR P丸ゴシック体M"/>
            </a:endParaRPr>
          </a:p>
          <a:p>
            <a:pPr algn="l"/>
            <a:endParaRPr lang="ja-JP" altLang="en-US" sz="1200" b="1" dirty="0">
              <a:solidFill>
                <a:schemeClr val="tx1"/>
              </a:solidFill>
              <a:ea typeface="AR P丸ゴシック体M"/>
            </a:endParaRPr>
          </a:p>
        </p:txBody>
      </p:sp>
    </p:spTree>
    <p:extLst>
      <p:ext uri="{BB962C8B-B14F-4D97-AF65-F5344CB8AC3E}">
        <p14:creationId xmlns:p14="http://schemas.microsoft.com/office/powerpoint/2010/main" val="36963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230</Words>
  <Application>Microsoft Office PowerPoint</Application>
  <PresentationFormat>画面に合わせる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TAIMS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東京都</dc:creator>
  <cp:lastModifiedBy>東京都</cp:lastModifiedBy>
  <cp:revision>22</cp:revision>
  <cp:lastPrinted>2017-06-28T06:05:53Z</cp:lastPrinted>
  <dcterms:created xsi:type="dcterms:W3CDTF">2017-06-20T06:01:24Z</dcterms:created>
  <dcterms:modified xsi:type="dcterms:W3CDTF">2019-12-24T04:32:52Z</dcterms:modified>
</cp:coreProperties>
</file>