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7"/>
  </p:notesMasterIdLst>
  <p:sldIdLst>
    <p:sldId id="701" r:id="rId2"/>
    <p:sldId id="703" r:id="rId3"/>
    <p:sldId id="704" r:id="rId4"/>
    <p:sldId id="702" r:id="rId5"/>
    <p:sldId id="705" r:id="rId6"/>
  </p:sldIdLst>
  <p:sldSz cx="12192000" cy="6858000"/>
  <p:notesSz cx="6858000" cy="9945688"/>
  <p:custShowLst>
    <p:custShow name="TP&amp;Dフォーラム" id="0">
      <p:sldLst/>
    </p:custShow>
  </p:custShowLst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C1CCE3-75C0-40D3-B12F-B54977995DC0}" v="8" dt="2021-09-21T06:03:59.7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52" autoAdjust="0"/>
    <p:restoredTop sz="80960" autoAdjust="0"/>
  </p:normalViewPr>
  <p:slideViewPr>
    <p:cSldViewPr snapToGrid="0">
      <p:cViewPr varScale="1">
        <p:scale>
          <a:sx n="75" d="100"/>
          <a:sy n="75" d="100"/>
        </p:scale>
        <p:origin x="278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 varScale="1">
      <p:scale>
        <a:sx n="1" d="1"/>
        <a:sy n="1" d="1"/>
      </p:scale>
      <p:origin x="0" y="-49338"/>
    </p:cViewPr>
  </p:sorterViewPr>
  <p:notesViewPr>
    <p:cSldViewPr snapToGrid="0">
      <p:cViewPr>
        <p:scale>
          <a:sx n="100" d="100"/>
          <a:sy n="100" d="100"/>
        </p:scale>
        <p:origin x="1194" y="-122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saki Nakayama" userId="7eabd57b-b900-4e86-8622-e94bcfa04d00" providerId="ADAL" clId="{94C1CCE3-75C0-40D3-B12F-B54977995DC0}"/>
    <pc:docChg chg="addSld modSld">
      <pc:chgData name="Masaki Nakayama" userId="7eabd57b-b900-4e86-8622-e94bcfa04d00" providerId="ADAL" clId="{94C1CCE3-75C0-40D3-B12F-B54977995DC0}" dt="2021-09-21T06:12:38.257" v="212" actId="20577"/>
      <pc:docMkLst>
        <pc:docMk/>
      </pc:docMkLst>
      <pc:sldChg chg="addSp modSp mod">
        <pc:chgData name="Masaki Nakayama" userId="7eabd57b-b900-4e86-8622-e94bcfa04d00" providerId="ADAL" clId="{94C1CCE3-75C0-40D3-B12F-B54977995DC0}" dt="2021-09-21T06:04:38.330" v="139" actId="1076"/>
        <pc:sldMkLst>
          <pc:docMk/>
          <pc:sldMk cId="3444483772" sldId="701"/>
        </pc:sldMkLst>
        <pc:spChg chg="add mod">
          <ac:chgData name="Masaki Nakayama" userId="7eabd57b-b900-4e86-8622-e94bcfa04d00" providerId="ADAL" clId="{94C1CCE3-75C0-40D3-B12F-B54977995DC0}" dt="2021-09-21T06:04:38.330" v="139" actId="1076"/>
          <ac:spMkLst>
            <pc:docMk/>
            <pc:sldMk cId="3444483772" sldId="701"/>
            <ac:spMk id="91" creationId="{7A5D9C35-C4F6-45CF-BDC8-1F9E889D4ACE}"/>
          </ac:spMkLst>
        </pc:spChg>
      </pc:sldChg>
      <pc:sldChg chg="modSp mod">
        <pc:chgData name="Masaki Nakayama" userId="7eabd57b-b900-4e86-8622-e94bcfa04d00" providerId="ADAL" clId="{94C1CCE3-75C0-40D3-B12F-B54977995DC0}" dt="2021-09-21T06:12:38.257" v="212" actId="20577"/>
        <pc:sldMkLst>
          <pc:docMk/>
          <pc:sldMk cId="2012617503" sldId="704"/>
        </pc:sldMkLst>
        <pc:spChg chg="mod">
          <ac:chgData name="Masaki Nakayama" userId="7eabd57b-b900-4e86-8622-e94bcfa04d00" providerId="ADAL" clId="{94C1CCE3-75C0-40D3-B12F-B54977995DC0}" dt="2021-09-21T06:12:38.257" v="212" actId="20577"/>
          <ac:spMkLst>
            <pc:docMk/>
            <pc:sldMk cId="2012617503" sldId="704"/>
            <ac:spMk id="3" creationId="{944E5C95-0F9E-48CD-94D4-BB10D5C04A74}"/>
          </ac:spMkLst>
        </pc:spChg>
      </pc:sldChg>
      <pc:sldChg chg="modSp new mod">
        <pc:chgData name="Masaki Nakayama" userId="7eabd57b-b900-4e86-8622-e94bcfa04d00" providerId="ADAL" clId="{94C1CCE3-75C0-40D3-B12F-B54977995DC0}" dt="2021-09-21T01:38:47.452" v="73" actId="20577"/>
        <pc:sldMkLst>
          <pc:docMk/>
          <pc:sldMk cId="3502568733" sldId="705"/>
        </pc:sldMkLst>
        <pc:spChg chg="mod">
          <ac:chgData name="Masaki Nakayama" userId="7eabd57b-b900-4e86-8622-e94bcfa04d00" providerId="ADAL" clId="{94C1CCE3-75C0-40D3-B12F-B54977995DC0}" dt="2021-09-21T01:18:33.249" v="45" actId="20577"/>
          <ac:spMkLst>
            <pc:docMk/>
            <pc:sldMk cId="3502568733" sldId="705"/>
            <ac:spMk id="2" creationId="{3BFF9547-42F9-4EFB-B975-88A20F70BA04}"/>
          </ac:spMkLst>
        </pc:spChg>
        <pc:spChg chg="mod">
          <ac:chgData name="Masaki Nakayama" userId="7eabd57b-b900-4e86-8622-e94bcfa04d00" providerId="ADAL" clId="{94C1CCE3-75C0-40D3-B12F-B54977995DC0}" dt="2021-09-21T01:38:47.452" v="73" actId="20577"/>
          <ac:spMkLst>
            <pc:docMk/>
            <pc:sldMk cId="3502568733" sldId="705"/>
            <ac:spMk id="3" creationId="{95814EF0-24A1-49F3-BB9C-34D10697261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71799" cy="499012"/>
          </a:xfrm>
          <a:prstGeom prst="rect">
            <a:avLst/>
          </a:prstGeom>
        </p:spPr>
        <p:txBody>
          <a:bodyPr vert="horz" lIns="96012" tIns="48007" rIns="96012" bIns="48007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5" y="0"/>
            <a:ext cx="2971799" cy="499012"/>
          </a:xfrm>
          <a:prstGeom prst="rect">
            <a:avLst/>
          </a:prstGeom>
        </p:spPr>
        <p:txBody>
          <a:bodyPr vert="horz" lIns="96012" tIns="48007" rIns="96012" bIns="48007" rtlCol="0"/>
          <a:lstStyle>
            <a:lvl1pPr algn="r">
              <a:defRPr sz="1200"/>
            </a:lvl1pPr>
          </a:lstStyle>
          <a:p>
            <a:fld id="{B377335C-6462-4247-BEFA-CD97B67177F9}" type="datetimeFigureOut">
              <a:rPr kumimoji="1" lang="ja-JP" altLang="en-US" smtClean="0"/>
              <a:t>2021/9/21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44500" y="1243013"/>
            <a:ext cx="5970588" cy="33575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012" tIns="48007" rIns="96012" bIns="48007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1" y="4786363"/>
            <a:ext cx="5486400" cy="3916115"/>
          </a:xfrm>
          <a:prstGeom prst="rect">
            <a:avLst/>
          </a:prstGeom>
        </p:spPr>
        <p:txBody>
          <a:bodyPr vert="horz" lIns="96012" tIns="48007" rIns="96012" bIns="48007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1" y="9446678"/>
            <a:ext cx="2971799" cy="499011"/>
          </a:xfrm>
          <a:prstGeom prst="rect">
            <a:avLst/>
          </a:prstGeom>
        </p:spPr>
        <p:txBody>
          <a:bodyPr vert="horz" lIns="96012" tIns="48007" rIns="96012" bIns="48007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5" y="9446678"/>
            <a:ext cx="2971799" cy="499011"/>
          </a:xfrm>
          <a:prstGeom prst="rect">
            <a:avLst/>
          </a:prstGeom>
        </p:spPr>
        <p:txBody>
          <a:bodyPr vert="horz" lIns="96012" tIns="48007" rIns="96012" bIns="48007" rtlCol="0" anchor="b"/>
          <a:lstStyle>
            <a:lvl1pPr algn="r">
              <a:defRPr sz="1200"/>
            </a:lvl1pPr>
          </a:lstStyle>
          <a:p>
            <a:fld id="{E8C625AA-FB67-408E-B08D-52E2020531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6377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/>
          <p:cNvSpPr>
            <a:spLocks noGrp="1"/>
          </p:cNvSpPr>
          <p:nvPr>
            <p:ph type="ctrTitle"/>
          </p:nvPr>
        </p:nvSpPr>
        <p:spPr>
          <a:xfrm>
            <a:off x="1625600" y="3886200"/>
            <a:ext cx="9144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1625600" y="5124450"/>
            <a:ext cx="9144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ja-JP" altLang="en-US"/>
              <a:t>マスター サブタイトルの書式設定</a:t>
            </a:r>
            <a:endParaRPr kumimoji="0" lang="en-US"/>
          </a:p>
        </p:txBody>
      </p:sp>
      <p:sp>
        <p:nvSpPr>
          <p:cNvPr id="28" name="日付プレースホルダー 27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>
            <a:lvl1pPr>
              <a:defRPr sz="1400"/>
            </a:lvl1pPr>
          </a:lstStyle>
          <a:p>
            <a:fld id="{DD2B6372-1A88-4F0C-86B1-FCF70832C42C}" type="datetimeFigureOut">
              <a:rPr lang="ja-JP" altLang="en-US" smtClean="0"/>
              <a:pPr/>
              <a:t>2021/9/21</a:t>
            </a:fld>
            <a:endParaRPr lang="ja-JP" altLang="en-US"/>
          </a:p>
        </p:txBody>
      </p:sp>
      <p:sp>
        <p:nvSpPr>
          <p:cNvPr id="17" name="フッター プレースホルダー 16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endParaRPr lang="ja-JP" altLang="en-US"/>
          </a:p>
        </p:txBody>
      </p:sp>
      <p:sp>
        <p:nvSpPr>
          <p:cNvPr id="29" name="スライド番号プレースホルダー 28"/>
          <p:cNvSpPr>
            <a:spLocks noGrp="1"/>
          </p:cNvSpPr>
          <p:nvPr>
            <p:ph type="sldNum" sz="quarter" idx="12"/>
          </p:nvPr>
        </p:nvSpPr>
        <p:spPr>
          <a:xfrm>
            <a:off x="1621536" y="6355080"/>
            <a:ext cx="1625600" cy="365760"/>
          </a:xfrm>
        </p:spPr>
        <p:txBody>
          <a:bodyPr/>
          <a:lstStyle/>
          <a:p>
            <a:fld id="{58882FA7-82BB-4297-BF22-86316EE7AC97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21" name="正方形/長方形 20"/>
          <p:cNvSpPr/>
          <p:nvPr/>
        </p:nvSpPr>
        <p:spPr>
          <a:xfrm>
            <a:off x="1206500" y="3648075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正方形/長方形 32"/>
          <p:cNvSpPr/>
          <p:nvPr/>
        </p:nvSpPr>
        <p:spPr>
          <a:xfrm>
            <a:off x="1219200" y="5048250"/>
            <a:ext cx="97536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正方形/長方形 21"/>
          <p:cNvSpPr/>
          <p:nvPr/>
        </p:nvSpPr>
        <p:spPr>
          <a:xfrm>
            <a:off x="1206500" y="3648075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正方形/長方形 31"/>
          <p:cNvSpPr/>
          <p:nvPr/>
        </p:nvSpPr>
        <p:spPr>
          <a:xfrm>
            <a:off x="1219200" y="5048250"/>
            <a:ext cx="3048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/>
              <a:t>マスター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B6372-1A88-4F0C-86B1-FCF70832C42C}" type="datetimeFigureOut">
              <a:rPr lang="ja-JP" altLang="en-US" smtClean="0"/>
              <a:pPr/>
              <a:t>2021/9/21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82FA7-82BB-4297-BF22-86316EE7AC97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ja-JP" altLang="en-US"/>
              <a:t>マスター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B6372-1A88-4F0C-86B1-FCF70832C42C}" type="datetimeFigureOut">
              <a:rPr lang="ja-JP" altLang="en-US" smtClean="0"/>
              <a:pPr/>
              <a:t>2021/9/21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82FA7-82BB-4297-BF22-86316EE7AC97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直線コネクタ 6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二等辺三角形 7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直線コネクタ 8"/>
          <p:cNvSpPr>
            <a:spLocks noChangeShapeType="1"/>
          </p:cNvSpPr>
          <p:nvPr/>
        </p:nvSpPr>
        <p:spPr bwMode="auto">
          <a:xfrm rot="5400000">
            <a:off x="5814836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B6372-1A88-4F0C-86B1-FCF70832C42C}" type="datetimeFigureOut">
              <a:rPr lang="ja-JP" altLang="en-US" smtClean="0"/>
              <a:pPr/>
              <a:t>2021/9/21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82FA7-82BB-4297-BF22-86316EE7AC97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8" name="コンテンツ プレースホルダー 7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/>
          <a:p>
            <a:pPr lvl="0" eaLnBrk="1" latinLnBrk="0" hangingPunct="1"/>
            <a:r>
              <a:rPr lang="ja-JP" altLang="en-US"/>
              <a:t>マスター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25600" y="2971800"/>
            <a:ext cx="9144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727200" y="4267200"/>
            <a:ext cx="90424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/>
          <a:p>
            <a:fld id="{DD2B6372-1A88-4F0C-86B1-FCF70832C42C}" type="datetimeFigureOut">
              <a:rPr lang="ja-JP" altLang="en-US" smtClean="0"/>
              <a:pPr/>
              <a:t>2021/9/21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1426464" y="6355080"/>
            <a:ext cx="2027936" cy="365760"/>
          </a:xfrm>
        </p:spPr>
        <p:txBody>
          <a:bodyPr/>
          <a:lstStyle/>
          <a:p>
            <a:fld id="{58882FA7-82BB-4297-BF22-86316EE7AC97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1219200" y="2819400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正方形/長方形 7"/>
          <p:cNvSpPr/>
          <p:nvPr/>
        </p:nvSpPr>
        <p:spPr>
          <a:xfrm>
            <a:off x="1219200" y="2819400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B6372-1A88-4F0C-86B1-FCF70832C42C}" type="datetimeFigureOut">
              <a:rPr lang="ja-JP" altLang="en-US" smtClean="0"/>
              <a:pPr/>
              <a:t>2021/9/21</a:t>
            </a:fld>
            <a:endParaRPr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82FA7-82BB-4297-BF22-86316EE7AC97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ja-JP" altLang="en-US"/>
              <a:t>マスター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11" name="コンテンツ プレースホルダー 10"/>
          <p:cNvSpPr>
            <a:spLocks noGrp="1"/>
          </p:cNvSpPr>
          <p:nvPr>
            <p:ph sz="quarter" idx="2"/>
          </p:nvPr>
        </p:nvSpPr>
        <p:spPr>
          <a:xfrm>
            <a:off x="6176264" y="1216152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ja-JP" altLang="en-US"/>
              <a:t>マスター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0" y="1285875"/>
            <a:ext cx="5386917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/>
              <a:t>マスター テキストの書式設定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3"/>
          </p:nvPr>
        </p:nvSpPr>
        <p:spPr>
          <a:xfrm>
            <a:off x="6197601" y="1295400"/>
            <a:ext cx="5389033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/>
              <a:t>マスター テキストの書式設定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B6372-1A88-4F0C-86B1-FCF70832C42C}" type="datetimeFigureOut">
              <a:rPr lang="ja-JP" altLang="en-US" smtClean="0"/>
              <a:pPr/>
              <a:t>2021/9/21</a:t>
            </a:fld>
            <a:endParaRPr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82FA7-82BB-4297-BF22-86316EE7AC97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11" name="コンテンツ プレースホルダー 10"/>
          <p:cNvSpPr>
            <a:spLocks noGrp="1"/>
          </p:cNvSpPr>
          <p:nvPr>
            <p:ph sz="quarter" idx="2"/>
          </p:nvPr>
        </p:nvSpPr>
        <p:spPr>
          <a:xfrm>
            <a:off x="609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ja-JP" altLang="en-US"/>
              <a:t>マスター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13" name="コンテンツ プレースホルダー 12"/>
          <p:cNvSpPr>
            <a:spLocks noGrp="1"/>
          </p:cNvSpPr>
          <p:nvPr>
            <p:ph sz="quarter" idx="4"/>
          </p:nvPr>
        </p:nvSpPr>
        <p:spPr>
          <a:xfrm>
            <a:off x="6197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ja-JP" altLang="en-US"/>
              <a:t>マスター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B6372-1A88-4F0C-86B1-FCF70832C42C}" type="datetimeFigureOut">
              <a:rPr lang="ja-JP" altLang="en-US" smtClean="0"/>
              <a:pPr/>
              <a:t>2021/9/21</a:t>
            </a:fld>
            <a:endParaRPr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82FA7-82BB-4297-BF22-86316EE7AC97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6" name="二等辺三角形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B6372-1A88-4F0C-86B1-FCF70832C42C}" type="datetimeFigureOut">
              <a:rPr lang="ja-JP" altLang="en-US" smtClean="0"/>
              <a:pPr/>
              <a:t>2021/9/21</a:t>
            </a:fld>
            <a:endParaRPr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82FA7-82BB-4297-BF22-86316EE7AC97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直線コネクタ 4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二等辺三角形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432800" y="304800"/>
            <a:ext cx="33528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2"/>
          </p:nvPr>
        </p:nvSpPr>
        <p:spPr>
          <a:xfrm>
            <a:off x="8432800" y="1219201"/>
            <a:ext cx="33528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B6372-1A88-4F0C-86B1-FCF70832C42C}" type="datetimeFigureOut">
              <a:rPr lang="ja-JP" altLang="en-US" smtClean="0"/>
              <a:pPr/>
              <a:t>2021/9/21</a:t>
            </a:fld>
            <a:endParaRPr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82FA7-82BB-4297-BF22-86316EE7AC97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8" name="直線コネクタ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線コネクタ 9"/>
          <p:cNvSpPr>
            <a:spLocks noChangeShapeType="1"/>
          </p:cNvSpPr>
          <p:nvPr/>
        </p:nvSpPr>
        <p:spPr bwMode="auto">
          <a:xfrm rot="5400000">
            <a:off x="5220033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二等辺三角形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コンテンツ プレースホルダー 11"/>
          <p:cNvSpPr>
            <a:spLocks noGrp="1"/>
          </p:cNvSpPr>
          <p:nvPr>
            <p:ph sz="quarter" idx="1"/>
          </p:nvPr>
        </p:nvSpPr>
        <p:spPr>
          <a:xfrm>
            <a:off x="406400" y="304800"/>
            <a:ext cx="7620000" cy="5715000"/>
          </a:xfrm>
        </p:spPr>
        <p:txBody>
          <a:bodyPr/>
          <a:lstStyle/>
          <a:p>
            <a:pPr lvl="0" eaLnBrk="1" latinLnBrk="0" hangingPunct="1"/>
            <a:r>
              <a:rPr lang="ja-JP" altLang="en-US"/>
              <a:t>マスター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500856"/>
            <a:ext cx="109728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609600" y="1905000"/>
            <a:ext cx="109728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ja-JP" altLang="en-US"/>
              <a:t>アイコンをクリックして図を追加</a:t>
            </a:r>
            <a:endParaRPr kumimoji="0" 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9600" y="1219200"/>
            <a:ext cx="109728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B6372-1A88-4F0C-86B1-FCF70832C42C}" type="datetimeFigureOut">
              <a:rPr lang="ja-JP" altLang="en-US" smtClean="0"/>
              <a:pPr/>
              <a:t>2021/9/21</a:t>
            </a:fld>
            <a:endParaRPr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82FA7-82BB-4297-BF22-86316EE7AC97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8" name="直線コネクタ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二等辺三角形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正方形/長方形 9"/>
          <p:cNvSpPr/>
          <p:nvPr/>
        </p:nvSpPr>
        <p:spPr>
          <a:xfrm>
            <a:off x="609600" y="500856"/>
            <a:ext cx="24384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タイトル プレースホルダー 2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idx="1"/>
          </p:nvPr>
        </p:nvSpPr>
        <p:spPr>
          <a:xfrm>
            <a:off x="609600" y="1219200"/>
            <a:ext cx="109728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ja-JP" altLang="en-US"/>
              <a:t>マスター テキストの書式設定</a:t>
            </a:r>
          </a:p>
          <a:p>
            <a:pPr lvl="1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2 </a:t>
            </a:r>
            <a:r>
              <a:rPr kumimoji="0" lang="ja-JP" altLang="en-US"/>
              <a:t>レベル</a:t>
            </a:r>
          </a:p>
          <a:p>
            <a:pPr lvl="2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3 </a:t>
            </a:r>
            <a:r>
              <a:rPr kumimoji="0" lang="ja-JP" altLang="en-US"/>
              <a:t>レベル</a:t>
            </a:r>
          </a:p>
          <a:p>
            <a:pPr lvl="3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4 </a:t>
            </a:r>
            <a:r>
              <a:rPr kumimoji="0" lang="ja-JP" altLang="en-US"/>
              <a:t>レベル</a:t>
            </a:r>
          </a:p>
          <a:p>
            <a:pPr lvl="4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5 </a:t>
            </a:r>
            <a:r>
              <a:rPr kumimoji="0" lang="ja-JP" altLang="en-US"/>
              <a:t>レベル</a:t>
            </a:r>
            <a:endParaRPr kumimoji="0" lang="en-US"/>
          </a:p>
        </p:txBody>
      </p:sp>
      <p:sp>
        <p:nvSpPr>
          <p:cNvPr id="14" name="日付プレースホルダー 13"/>
          <p:cNvSpPr>
            <a:spLocks noGrp="1"/>
          </p:cNvSpPr>
          <p:nvPr>
            <p:ph type="dt" sz="half" idx="2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D2B6372-1A88-4F0C-86B1-FCF70832C42C}" type="datetimeFigureOut">
              <a:rPr lang="ja-JP" altLang="en-US" smtClean="0"/>
              <a:pPr/>
              <a:t>2021/9/21</a:t>
            </a:fld>
            <a:endParaRPr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ja-JP" altLang="en-US"/>
          </a:p>
        </p:txBody>
      </p:sp>
      <p:sp>
        <p:nvSpPr>
          <p:cNvPr id="23" name="スライド番号プレースホルダー 22"/>
          <p:cNvSpPr>
            <a:spLocks noGrp="1"/>
          </p:cNvSpPr>
          <p:nvPr>
            <p:ph type="sldNum" sz="quarter" idx="4"/>
          </p:nvPr>
        </p:nvSpPr>
        <p:spPr>
          <a:xfrm>
            <a:off x="816864" y="6356350"/>
            <a:ext cx="26416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8882FA7-82BB-4297-BF22-86316EE7AC97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28" name="直線コネクタ 2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直線コネクタ 28"/>
          <p:cNvSpPr>
            <a:spLocks noChangeShapeType="1"/>
          </p:cNvSpPr>
          <p:nvPr/>
        </p:nvSpPr>
        <p:spPr bwMode="auto">
          <a:xfrm>
            <a:off x="609600" y="1143000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二等辺三角形 9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1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1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1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1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1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1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1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AutoShape 8"/>
          <p:cNvSpPr>
            <a:spLocks noChangeArrowheads="1"/>
          </p:cNvSpPr>
          <p:nvPr/>
        </p:nvSpPr>
        <p:spPr bwMode="auto">
          <a:xfrm>
            <a:off x="1597267" y="3035852"/>
            <a:ext cx="10393147" cy="3558539"/>
          </a:xfrm>
          <a:prstGeom prst="roundRect">
            <a:avLst>
              <a:gd name="adj" fmla="val 8278"/>
            </a:avLst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anchor="t" anchorCtr="0">
            <a:noAutofit/>
          </a:bodyPr>
          <a:lstStyle/>
          <a:p>
            <a:r>
              <a:rPr lang="en-US" altLang="ja-JP" sz="12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TCYSS</a:t>
            </a:r>
            <a:endParaRPr lang="ja-JP" altLang="ja-JP" sz="12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73" name="AutoShape 8"/>
          <p:cNvSpPr>
            <a:spLocks noChangeArrowheads="1"/>
          </p:cNvSpPr>
          <p:nvPr/>
        </p:nvSpPr>
        <p:spPr bwMode="auto">
          <a:xfrm>
            <a:off x="1700808" y="3332666"/>
            <a:ext cx="4152790" cy="2933392"/>
          </a:xfrm>
          <a:prstGeom prst="rect">
            <a:avLst/>
          </a:prstGeom>
          <a:ln>
            <a:solidFill>
              <a:srgbClr val="FF0000"/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anchor="t" anchorCtr="0">
            <a:noAutofit/>
          </a:bodyPr>
          <a:lstStyle/>
          <a:p>
            <a:r>
              <a:rPr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情報の集約</a:t>
            </a:r>
            <a:endParaRPr lang="ja-JP" altLang="ja-JP" sz="12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7" name="AutoShape 8"/>
          <p:cNvSpPr>
            <a:spLocks noChangeArrowheads="1"/>
          </p:cNvSpPr>
          <p:nvPr/>
        </p:nvSpPr>
        <p:spPr bwMode="auto">
          <a:xfrm>
            <a:off x="6100050" y="3330187"/>
            <a:ext cx="5682318" cy="3309055"/>
          </a:xfrm>
          <a:prstGeom prst="rect">
            <a:avLst/>
          </a:prstGeom>
          <a:ln>
            <a:solidFill>
              <a:srgbClr val="FF0000"/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anchor="t" anchorCtr="0">
            <a:noAutofit/>
          </a:bodyPr>
          <a:lstStyle/>
          <a:p>
            <a:r>
              <a:rPr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情報の提供</a:t>
            </a:r>
            <a:endParaRPr lang="ja-JP" altLang="ja-JP" sz="12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6" name="AutoShape 8"/>
          <p:cNvSpPr>
            <a:spLocks noChangeArrowheads="1"/>
          </p:cNvSpPr>
          <p:nvPr/>
        </p:nvSpPr>
        <p:spPr bwMode="auto">
          <a:xfrm>
            <a:off x="8423783" y="5321002"/>
            <a:ext cx="2535247" cy="1186676"/>
          </a:xfrm>
          <a:prstGeom prst="roundRect">
            <a:avLst>
              <a:gd name="adj" fmla="val 25048"/>
            </a:avLst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anchor="t" anchorCtr="0">
            <a:noAutofit/>
          </a:bodyPr>
          <a:lstStyle/>
          <a:p>
            <a:r>
              <a:rPr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ガイドブック</a:t>
            </a:r>
            <a:endParaRPr lang="ja-JP" altLang="ja-JP" sz="12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8" name="AutoShape 8"/>
          <p:cNvSpPr>
            <a:spLocks noChangeArrowheads="1"/>
          </p:cNvSpPr>
          <p:nvPr/>
        </p:nvSpPr>
        <p:spPr bwMode="auto">
          <a:xfrm>
            <a:off x="6479584" y="663516"/>
            <a:ext cx="4940709" cy="1941169"/>
          </a:xfrm>
          <a:prstGeom prst="roundRect">
            <a:avLst>
              <a:gd name="adj" fmla="val 19184"/>
            </a:avLst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anchor="t" anchorCtr="0">
            <a:noAutofit/>
          </a:bodyPr>
          <a:lstStyle/>
          <a:p>
            <a:r>
              <a:rPr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期待する効果と啓発対象者</a:t>
            </a:r>
            <a:endParaRPr lang="ja-JP" altLang="ja-JP" sz="12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9" name="AutoShape 8"/>
          <p:cNvSpPr>
            <a:spLocks noChangeArrowheads="1"/>
          </p:cNvSpPr>
          <p:nvPr/>
        </p:nvSpPr>
        <p:spPr bwMode="auto">
          <a:xfrm>
            <a:off x="6583782" y="978121"/>
            <a:ext cx="4698448" cy="476025"/>
          </a:xfrm>
          <a:prstGeom prst="roundRect">
            <a:avLst>
              <a:gd name="adj" fmla="val 25048"/>
            </a:avLst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anchor="t" anchorCtr="0">
            <a:noAutofit/>
          </a:bodyPr>
          <a:lstStyle/>
          <a:p>
            <a:r>
              <a:rPr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経営者がセキュリティ対策の必要性を認識し、具体的な対策を実施できるように</a:t>
            </a:r>
            <a:endParaRPr lang="ja-JP" altLang="ja-JP" sz="12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grpSp>
        <p:nvGrpSpPr>
          <p:cNvPr id="77" name="グループ化 76"/>
          <p:cNvGrpSpPr/>
          <p:nvPr/>
        </p:nvGrpSpPr>
        <p:grpSpPr>
          <a:xfrm>
            <a:off x="4755023" y="1810024"/>
            <a:ext cx="552340" cy="799302"/>
            <a:chOff x="-185784" y="2437254"/>
            <a:chExt cx="599429" cy="787538"/>
          </a:xfrm>
        </p:grpSpPr>
        <p:sp>
          <p:nvSpPr>
            <p:cNvPr id="78" name="テキスト ボックス 77"/>
            <p:cNvSpPr txBox="1"/>
            <p:nvPr/>
          </p:nvSpPr>
          <p:spPr>
            <a:xfrm>
              <a:off x="-151528" y="2993960"/>
              <a:ext cx="53091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900" dirty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経営者</a:t>
              </a:r>
            </a:p>
          </p:txBody>
        </p:sp>
        <p:pic>
          <p:nvPicPr>
            <p:cNvPr id="79" name="図 78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>
                          <a14:foregroundMark x1="14103" y1="73333" x2="14103" y2="73333"/>
                          <a14:foregroundMark x1="46154" y1="85333" x2="46154" y2="85333"/>
                          <a14:foregroundMark x1="53846" y1="45333" x2="53846" y2="45333"/>
                          <a14:foregroundMark x1="42308" y1="20000" x2="42308" y2="20000"/>
                          <a14:foregroundMark x1="73077" y1="24000" x2="73077" y2="24000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-185784" y="2437254"/>
              <a:ext cx="599429" cy="576374"/>
            </a:xfrm>
            <a:prstGeom prst="rect">
              <a:avLst/>
            </a:prstGeom>
          </p:spPr>
        </p:pic>
      </p:grpSp>
      <p:grpSp>
        <p:nvGrpSpPr>
          <p:cNvPr id="80" name="グループ化 79"/>
          <p:cNvGrpSpPr/>
          <p:nvPr/>
        </p:nvGrpSpPr>
        <p:grpSpPr>
          <a:xfrm>
            <a:off x="10444496" y="1463937"/>
            <a:ext cx="599429" cy="787538"/>
            <a:chOff x="-185784" y="2437254"/>
            <a:chExt cx="599429" cy="787538"/>
          </a:xfrm>
        </p:grpSpPr>
        <p:sp>
          <p:nvSpPr>
            <p:cNvPr id="81" name="テキスト ボックス 80"/>
            <p:cNvSpPr txBox="1"/>
            <p:nvPr/>
          </p:nvSpPr>
          <p:spPr>
            <a:xfrm>
              <a:off x="-151528" y="2993960"/>
              <a:ext cx="53091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900" dirty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経営者</a:t>
              </a:r>
            </a:p>
          </p:txBody>
        </p:sp>
        <p:pic>
          <p:nvPicPr>
            <p:cNvPr id="82" name="図 81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>
                          <a14:foregroundMark x1="14103" y1="73333" x2="14103" y2="73333"/>
                          <a14:foregroundMark x1="46154" y1="85333" x2="46154" y2="85333"/>
                          <a14:foregroundMark x1="53846" y1="45333" x2="53846" y2="45333"/>
                          <a14:foregroundMark x1="42308" y1="20000" x2="42308" y2="20000"/>
                          <a14:foregroundMark x1="73077" y1="24000" x2="73077" y2="24000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-185784" y="2437254"/>
              <a:ext cx="599429" cy="576374"/>
            </a:xfrm>
            <a:prstGeom prst="rect">
              <a:avLst/>
            </a:prstGeom>
          </p:spPr>
        </p:pic>
      </p:grpSp>
      <p:grpSp>
        <p:nvGrpSpPr>
          <p:cNvPr id="83" name="グループ化 82"/>
          <p:cNvGrpSpPr/>
          <p:nvPr/>
        </p:nvGrpSpPr>
        <p:grpSpPr>
          <a:xfrm>
            <a:off x="8732972" y="1533592"/>
            <a:ext cx="621863" cy="917786"/>
            <a:chOff x="954848" y="284320"/>
            <a:chExt cx="621863" cy="917786"/>
          </a:xfrm>
        </p:grpSpPr>
        <p:sp>
          <p:nvSpPr>
            <p:cNvPr id="84" name="テキスト ボックス 83"/>
            <p:cNvSpPr txBox="1"/>
            <p:nvPr/>
          </p:nvSpPr>
          <p:spPr>
            <a:xfrm>
              <a:off x="1026560" y="832774"/>
              <a:ext cx="5501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900" dirty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システム</a:t>
              </a:r>
              <a:endParaRPr kumimoji="1" lang="en-US" altLang="ja-JP" sz="9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  <a:p>
              <a:pPr algn="ctr"/>
              <a:r>
                <a:rPr kumimoji="1" lang="ja-JP" altLang="en-US" sz="900" dirty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管理者</a:t>
              </a:r>
            </a:p>
          </p:txBody>
        </p:sp>
        <p:pic>
          <p:nvPicPr>
            <p:cNvPr id="85" name="図 84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97531" l="2632" r="100000">
                          <a14:foregroundMark x1="50000" y1="28395" x2="50000" y2="28395"/>
                          <a14:foregroundMark x1="53947" y1="48148" x2="53947" y2="48148"/>
                          <a14:foregroundMark x1="57895" y1="77778" x2="57895" y2="77778"/>
                          <a14:foregroundMark x1="81579" y1="88889" x2="81579" y2="88889"/>
                          <a14:foregroundMark x1="34211" y1="91358" x2="34211" y2="91358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954848" y="284320"/>
              <a:ext cx="540077" cy="575608"/>
            </a:xfrm>
            <a:prstGeom prst="rect">
              <a:avLst/>
            </a:prstGeom>
          </p:spPr>
        </p:pic>
      </p:grpSp>
      <p:grpSp>
        <p:nvGrpSpPr>
          <p:cNvPr id="86" name="グループ化 85"/>
          <p:cNvGrpSpPr/>
          <p:nvPr/>
        </p:nvGrpSpPr>
        <p:grpSpPr>
          <a:xfrm>
            <a:off x="7106996" y="1626984"/>
            <a:ext cx="699087" cy="745243"/>
            <a:chOff x="64101" y="318363"/>
            <a:chExt cx="699087" cy="745243"/>
          </a:xfrm>
        </p:grpSpPr>
        <p:sp>
          <p:nvSpPr>
            <p:cNvPr id="87" name="テキスト ボックス 86"/>
            <p:cNvSpPr txBox="1"/>
            <p:nvPr/>
          </p:nvSpPr>
          <p:spPr>
            <a:xfrm>
              <a:off x="123210" y="832774"/>
              <a:ext cx="53091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900" dirty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従業員</a:t>
              </a:r>
            </a:p>
          </p:txBody>
        </p:sp>
        <p:pic>
          <p:nvPicPr>
            <p:cNvPr id="88" name="Picture 2" descr="驚く男の子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101" y="318363"/>
              <a:ext cx="699087" cy="5415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6" name="左矢印 105"/>
          <p:cNvSpPr/>
          <p:nvPr/>
        </p:nvSpPr>
        <p:spPr>
          <a:xfrm rot="5400000">
            <a:off x="9341018" y="3724504"/>
            <a:ext cx="2851888" cy="516211"/>
          </a:xfrm>
          <a:prstGeom prst="leftArrow">
            <a:avLst/>
          </a:prstGeom>
          <a:solidFill>
            <a:srgbClr val="002060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05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16" name="左矢印 115"/>
          <p:cNvSpPr/>
          <p:nvPr/>
        </p:nvSpPr>
        <p:spPr>
          <a:xfrm rot="5400000">
            <a:off x="6464244" y="2988406"/>
            <a:ext cx="1268995" cy="516211"/>
          </a:xfrm>
          <a:prstGeom prst="leftArrow">
            <a:avLst/>
          </a:prstGeom>
          <a:solidFill>
            <a:srgbClr val="002060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05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17" name="左矢印 116"/>
          <p:cNvSpPr/>
          <p:nvPr/>
        </p:nvSpPr>
        <p:spPr>
          <a:xfrm rot="5400000">
            <a:off x="8253657" y="3231079"/>
            <a:ext cx="1759442" cy="516211"/>
          </a:xfrm>
          <a:prstGeom prst="leftArrow">
            <a:avLst/>
          </a:prstGeom>
          <a:solidFill>
            <a:srgbClr val="002060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05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19" name="右矢印 118"/>
          <p:cNvSpPr/>
          <p:nvPr/>
        </p:nvSpPr>
        <p:spPr>
          <a:xfrm>
            <a:off x="9342534" y="1463937"/>
            <a:ext cx="1105661" cy="497862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助言・提言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20" name="左矢印 119"/>
          <p:cNvSpPr/>
          <p:nvPr/>
        </p:nvSpPr>
        <p:spPr>
          <a:xfrm>
            <a:off x="9246544" y="1914951"/>
            <a:ext cx="1179871" cy="528241"/>
          </a:xfrm>
          <a:prstGeom prst="lef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実施指示</a:t>
            </a:r>
          </a:p>
        </p:txBody>
      </p:sp>
      <p:sp>
        <p:nvSpPr>
          <p:cNvPr id="121" name="左矢印 120"/>
          <p:cNvSpPr/>
          <p:nvPr/>
        </p:nvSpPr>
        <p:spPr>
          <a:xfrm>
            <a:off x="7625530" y="1833919"/>
            <a:ext cx="1179871" cy="528241"/>
          </a:xfrm>
          <a:prstGeom prst="lef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教育・指導</a:t>
            </a:r>
          </a:p>
        </p:txBody>
      </p:sp>
      <p:sp>
        <p:nvSpPr>
          <p:cNvPr id="129" name="AutoShape 8"/>
          <p:cNvSpPr>
            <a:spLocks noChangeArrowheads="1"/>
          </p:cNvSpPr>
          <p:nvPr/>
        </p:nvSpPr>
        <p:spPr bwMode="auto">
          <a:xfrm>
            <a:off x="6651867" y="5086813"/>
            <a:ext cx="1611522" cy="924482"/>
          </a:xfrm>
          <a:prstGeom prst="roundRect">
            <a:avLst>
              <a:gd name="adj" fmla="val 25048"/>
            </a:avLst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anchor="t" anchorCtr="0">
            <a:noAutofit/>
          </a:bodyPr>
          <a:lstStyle/>
          <a:p>
            <a:pPr algn="ctr"/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セミナー等での普及啓発活動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（警視庁・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TCYSS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参加組織）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31" name="上下矢印 130"/>
          <p:cNvSpPr/>
          <p:nvPr/>
        </p:nvSpPr>
        <p:spPr>
          <a:xfrm>
            <a:off x="3838766" y="5321003"/>
            <a:ext cx="506018" cy="77844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33" name="右矢印 132"/>
          <p:cNvSpPr/>
          <p:nvPr/>
        </p:nvSpPr>
        <p:spPr>
          <a:xfrm>
            <a:off x="4960577" y="4063552"/>
            <a:ext cx="2641342" cy="690107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34" name="AutoShape 8"/>
          <p:cNvSpPr>
            <a:spLocks noChangeArrowheads="1"/>
          </p:cNvSpPr>
          <p:nvPr/>
        </p:nvSpPr>
        <p:spPr bwMode="auto">
          <a:xfrm>
            <a:off x="6636288" y="3582789"/>
            <a:ext cx="1055075" cy="501421"/>
          </a:xfrm>
          <a:prstGeom prst="roundRect">
            <a:avLst>
              <a:gd name="adj" fmla="val 19184"/>
            </a:avLst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anchor="t" anchorCtr="0">
            <a:noAutofit/>
          </a:bodyPr>
          <a:lstStyle/>
          <a:p>
            <a:r>
              <a:rPr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電話相談</a:t>
            </a:r>
            <a:endParaRPr lang="en-US" altLang="ja-JP" sz="12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（東京都）</a:t>
            </a:r>
            <a:endParaRPr lang="ja-JP" altLang="ja-JP" sz="12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35" name="上矢印 134"/>
          <p:cNvSpPr/>
          <p:nvPr/>
        </p:nvSpPr>
        <p:spPr>
          <a:xfrm>
            <a:off x="2782556" y="5487385"/>
            <a:ext cx="609138" cy="66249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36" name="フレーム 135"/>
          <p:cNvSpPr/>
          <p:nvPr/>
        </p:nvSpPr>
        <p:spPr>
          <a:xfrm>
            <a:off x="3579544" y="6110771"/>
            <a:ext cx="2023516" cy="619656"/>
          </a:xfrm>
          <a:prstGeom prst="fram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TCYSS</a:t>
            </a:r>
            <a:r>
              <a:rPr kumimoji="1"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参加組織</a:t>
            </a:r>
          </a:p>
        </p:txBody>
      </p:sp>
      <p:sp>
        <p:nvSpPr>
          <p:cNvPr id="140" name="左矢印 139"/>
          <p:cNvSpPr/>
          <p:nvPr/>
        </p:nvSpPr>
        <p:spPr>
          <a:xfrm rot="16200000">
            <a:off x="9457269" y="5126065"/>
            <a:ext cx="420595" cy="21560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0142495" y="14287"/>
            <a:ext cx="20495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2021</a:t>
            </a:r>
            <a:r>
              <a: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年</a:t>
            </a:r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9</a:t>
            </a:r>
            <a:r>
              <a: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月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21</a:t>
            </a:r>
            <a:r>
              <a: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日第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6</a:t>
            </a:r>
            <a:r>
              <a: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版</a:t>
            </a:r>
            <a:endParaRPr kumimoji="1" lang="en-US" altLang="ja-JP" sz="1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r"/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2018</a:t>
            </a:r>
            <a:r>
              <a: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年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5</a:t>
            </a:r>
            <a:r>
              <a: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月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15</a:t>
            </a:r>
            <a:r>
              <a: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日第</a:t>
            </a:r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</a:t>
            </a:r>
            <a:r>
              <a: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版</a:t>
            </a:r>
          </a:p>
        </p:txBody>
      </p:sp>
      <p:sp>
        <p:nvSpPr>
          <p:cNvPr id="64" name="AutoShape 8"/>
          <p:cNvSpPr>
            <a:spLocks noChangeArrowheads="1"/>
          </p:cNvSpPr>
          <p:nvPr/>
        </p:nvSpPr>
        <p:spPr bwMode="auto">
          <a:xfrm>
            <a:off x="85711" y="409575"/>
            <a:ext cx="4425044" cy="2763414"/>
          </a:xfrm>
          <a:prstGeom prst="roundRect">
            <a:avLst>
              <a:gd name="adj" fmla="val 13018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anchor="t" anchorCtr="0">
            <a:noAutofit/>
          </a:bodyPr>
          <a:lstStyle/>
          <a:p>
            <a:r>
              <a:rPr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■事業の位置付け</a:t>
            </a:r>
            <a:endParaRPr lang="en-US" altLang="ja-JP" sz="12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①国全体のサイバーセキュリティ対策の実施において、地方公共団体の中核的組織として、一翼を担う。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②東京都のトータルな中小企業支援の一環で。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■相談窓口業務の柱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①情報の集約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：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日々の情報収集・内容の要約・情報の知識化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②発信用情報の作成・蓄積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：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知識化した情報をもとに、ユーザレベル毎の普及・啓発用情報の作成・蓄積</a:t>
            </a:r>
          </a:p>
          <a:p>
            <a:r>
              <a:rPr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③情報の提供（発信）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：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【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意識改革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】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ポータル、ガイドブック、出張相談により、能動的な情報発信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【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課題解決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】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電話およびメールによる受動的な情報提供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39" name="左矢印 138"/>
          <p:cNvSpPr/>
          <p:nvPr/>
        </p:nvSpPr>
        <p:spPr>
          <a:xfrm>
            <a:off x="5252786" y="1660560"/>
            <a:ext cx="1198395" cy="1062954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課題解決</a:t>
            </a:r>
            <a:endParaRPr kumimoji="1" lang="en-US" altLang="ja-JP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意識改革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4262693" y="5707589"/>
            <a:ext cx="151676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1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情報セキュリティ関連の</a:t>
            </a:r>
            <a:endParaRPr lang="en-US" altLang="ja-JP" sz="11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100" b="1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情報収集</a:t>
            </a:r>
            <a:endParaRPr lang="en-US" altLang="ja-JP" sz="1100" b="1" dirty="0">
              <a:solidFill>
                <a:srgbClr val="0070C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56" name="正方形/長方形 55"/>
          <p:cNvSpPr/>
          <p:nvPr/>
        </p:nvSpPr>
        <p:spPr>
          <a:xfrm>
            <a:off x="5038430" y="4227549"/>
            <a:ext cx="237634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知識化した情報をもとに、ユーザレベル毎の普及・啓発用情報の作成・蓄積</a:t>
            </a:r>
            <a:endParaRPr lang="en-US" altLang="ja-JP" sz="11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" name="四角形吹き出し 2"/>
          <p:cNvSpPr/>
          <p:nvPr/>
        </p:nvSpPr>
        <p:spPr>
          <a:xfrm>
            <a:off x="3886178" y="1299191"/>
            <a:ext cx="2402521" cy="555312"/>
          </a:xfrm>
          <a:prstGeom prst="wedgeRectCallout">
            <a:avLst>
              <a:gd name="adj1" fmla="val 59464"/>
              <a:gd name="adj2" fmla="val -33341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経営者に対しての啓発</a:t>
            </a:r>
            <a:endParaRPr kumimoji="1" lang="en-US" altLang="ja-JP" sz="11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kumimoji="1" lang="ja-JP" altLang="en-US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組織の存続のためには</a:t>
            </a:r>
            <a:r>
              <a:rPr kumimoji="1" lang="en-US" altLang="ja-JP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IT</a:t>
            </a:r>
            <a:r>
              <a:rPr kumimoji="1" lang="ja-JP" altLang="en-US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の活用が必要。そのためにはセキュリティ対策が必須。</a:t>
            </a:r>
            <a:endParaRPr lang="en-US" altLang="ja-JP" sz="11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59" name="四角形吹き出し 58"/>
          <p:cNvSpPr/>
          <p:nvPr/>
        </p:nvSpPr>
        <p:spPr>
          <a:xfrm>
            <a:off x="4797631" y="2832651"/>
            <a:ext cx="1557003" cy="439643"/>
          </a:xfrm>
          <a:prstGeom prst="wedgeRectCallout">
            <a:avLst>
              <a:gd name="adj1" fmla="val 103299"/>
              <a:gd name="adj2" fmla="val 68399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一般論はガイドブックに記載した内容レベルで</a:t>
            </a:r>
          </a:p>
        </p:txBody>
      </p:sp>
      <p:sp>
        <p:nvSpPr>
          <p:cNvPr id="65" name="四角形吹き出し 64"/>
          <p:cNvSpPr/>
          <p:nvPr/>
        </p:nvSpPr>
        <p:spPr>
          <a:xfrm>
            <a:off x="10142495" y="6099451"/>
            <a:ext cx="1633070" cy="574742"/>
          </a:xfrm>
          <a:prstGeom prst="wedgeRectCallout">
            <a:avLst>
              <a:gd name="adj1" fmla="val -78715"/>
              <a:gd name="adj2" fmla="val -71287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利用者が事前・緊急時どこでも見られるように</a:t>
            </a:r>
            <a:endParaRPr kumimoji="1" lang="en-US" altLang="ja-JP" sz="11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lang="en-US" altLang="ja-JP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</a:t>
            </a:r>
            <a:r>
              <a:rPr lang="ja-JP" altLang="en-US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ワンソースマルチユース</a:t>
            </a:r>
            <a:r>
              <a:rPr lang="en-US" altLang="ja-JP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</a:t>
            </a:r>
            <a:endParaRPr kumimoji="1" lang="ja-JP" altLang="en-US" sz="11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67" name="四角形吹き出し 66"/>
          <p:cNvSpPr/>
          <p:nvPr/>
        </p:nvSpPr>
        <p:spPr>
          <a:xfrm>
            <a:off x="10508857" y="3380334"/>
            <a:ext cx="1359077" cy="689209"/>
          </a:xfrm>
          <a:prstGeom prst="wedgeRectCallout">
            <a:avLst>
              <a:gd name="adj1" fmla="val -66386"/>
              <a:gd name="adj2" fmla="val -176657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具体的な対策を検討する組織には、</a:t>
            </a:r>
            <a:r>
              <a:rPr lang="ja-JP" altLang="en-US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まず「ガイドブック」を読むことを助言する</a:t>
            </a:r>
            <a:endParaRPr kumimoji="1" lang="ja-JP" altLang="en-US" sz="11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68" name="四角形吹き出し 67"/>
          <p:cNvSpPr/>
          <p:nvPr/>
        </p:nvSpPr>
        <p:spPr>
          <a:xfrm>
            <a:off x="5536098" y="4994849"/>
            <a:ext cx="1159251" cy="673507"/>
          </a:xfrm>
          <a:prstGeom prst="wedgeRectCallout">
            <a:avLst>
              <a:gd name="adj1" fmla="val -52619"/>
              <a:gd name="adj2" fmla="val 132292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インターネットでは得られない情報の集約が重要</a:t>
            </a:r>
          </a:p>
        </p:txBody>
      </p:sp>
      <p:sp>
        <p:nvSpPr>
          <p:cNvPr id="71" name="フレーム 70"/>
          <p:cNvSpPr/>
          <p:nvPr/>
        </p:nvSpPr>
        <p:spPr>
          <a:xfrm>
            <a:off x="1904801" y="6111785"/>
            <a:ext cx="1627117" cy="619656"/>
          </a:xfrm>
          <a:prstGeom prst="fram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ニュースサイト</a:t>
            </a:r>
            <a:endParaRPr lang="en-US" altLang="ja-JP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kumimoji="1" lang="ja-JP" altLang="en-US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（インターネット情報）</a:t>
            </a:r>
          </a:p>
        </p:txBody>
      </p:sp>
      <p:sp>
        <p:nvSpPr>
          <p:cNvPr id="7" name="フローチャート : 書類 6"/>
          <p:cNvSpPr/>
          <p:nvPr/>
        </p:nvSpPr>
        <p:spPr>
          <a:xfrm>
            <a:off x="10086956" y="5494552"/>
            <a:ext cx="677368" cy="334151"/>
          </a:xfrm>
          <a:prstGeom prst="flowChartDocumen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冊子体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72" name="フローチャート : 磁気ディスク 71"/>
          <p:cNvSpPr/>
          <p:nvPr/>
        </p:nvSpPr>
        <p:spPr>
          <a:xfrm>
            <a:off x="8612299" y="5637061"/>
            <a:ext cx="947463" cy="803513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電子書籍</a:t>
            </a:r>
            <a:endParaRPr kumimoji="1" lang="en-US" altLang="ja-JP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（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PC,</a:t>
            </a: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タブレット</a:t>
            </a:r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,</a:t>
            </a:r>
            <a:r>
              <a: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スマホで読めるもの）</a:t>
            </a:r>
          </a:p>
        </p:txBody>
      </p:sp>
      <p:sp>
        <p:nvSpPr>
          <p:cNvPr id="130" name="フローチャート : 磁気ディスク 53"/>
          <p:cNvSpPr/>
          <p:nvPr/>
        </p:nvSpPr>
        <p:spPr>
          <a:xfrm>
            <a:off x="3000929" y="3579382"/>
            <a:ext cx="1901367" cy="910454"/>
          </a:xfrm>
          <a:prstGeom prst="flowChartMagneticDisk">
            <a:avLst/>
          </a:prstGeom>
          <a:solidFill>
            <a:srgbClr val="00B050"/>
          </a:solidFill>
          <a:ln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ts val="1700"/>
              </a:lnSpc>
            </a:pPr>
            <a:r>
              <a:rPr lang="ja-JP" altLang="en-US" sz="11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セキュリティ対策関連</a:t>
            </a:r>
            <a:endParaRPr lang="en-US" altLang="ja-JP" sz="11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>
              <a:lnSpc>
                <a:spcPts val="1700"/>
              </a:lnSpc>
            </a:pPr>
            <a:r>
              <a:rPr lang="ja-JP" altLang="en-US" sz="11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ナレッジベース（知識）</a:t>
            </a:r>
            <a:endParaRPr lang="en-US" altLang="ja-JP" sz="11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75" name="フローチャート : 磁気ディスク 53"/>
          <p:cNvSpPr/>
          <p:nvPr/>
        </p:nvSpPr>
        <p:spPr>
          <a:xfrm>
            <a:off x="2553512" y="5369882"/>
            <a:ext cx="1622490" cy="398458"/>
          </a:xfrm>
          <a:prstGeom prst="flowChartMagneticDisk">
            <a:avLst/>
          </a:prstGeom>
          <a:solidFill>
            <a:srgbClr val="92D050"/>
          </a:solidFill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ts val="1700"/>
              </a:lnSpc>
            </a:pP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セキュリティ関連情報</a:t>
            </a:r>
            <a:endParaRPr lang="en-US" altLang="ja-JP" sz="11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76" name="AutoShape 8"/>
          <p:cNvSpPr>
            <a:spLocks noChangeArrowheads="1"/>
          </p:cNvSpPr>
          <p:nvPr/>
        </p:nvSpPr>
        <p:spPr bwMode="auto">
          <a:xfrm>
            <a:off x="2928751" y="4858181"/>
            <a:ext cx="1868880" cy="462821"/>
          </a:xfrm>
          <a:prstGeom prst="roundRect">
            <a:avLst>
              <a:gd name="adj" fmla="val 25048"/>
            </a:avLst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anchor="t" anchorCtr="0">
            <a:noAutofit/>
          </a:bodyPr>
          <a:lstStyle/>
          <a:p>
            <a:pPr algn="ctr"/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情報の内容要約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重要度・緊急度判断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89" name="上矢印 88"/>
          <p:cNvSpPr/>
          <p:nvPr/>
        </p:nvSpPr>
        <p:spPr>
          <a:xfrm>
            <a:off x="3695807" y="4451388"/>
            <a:ext cx="609138" cy="40679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92" name="左矢印 91"/>
          <p:cNvSpPr/>
          <p:nvPr/>
        </p:nvSpPr>
        <p:spPr>
          <a:xfrm rot="1908667">
            <a:off x="7566931" y="4110331"/>
            <a:ext cx="420595" cy="25755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93" name="左矢印 92"/>
          <p:cNvSpPr/>
          <p:nvPr/>
        </p:nvSpPr>
        <p:spPr>
          <a:xfrm rot="19214728">
            <a:off x="7807546" y="4981785"/>
            <a:ext cx="420595" cy="21560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74" name="横巻き 73"/>
          <p:cNvSpPr/>
          <p:nvPr/>
        </p:nvSpPr>
        <p:spPr>
          <a:xfrm>
            <a:off x="5712407" y="6011296"/>
            <a:ext cx="2782557" cy="714630"/>
          </a:xfrm>
          <a:prstGeom prst="horizontalScroll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TCYSS</a:t>
            </a:r>
            <a:r>
              <a:rPr lang="ja-JP" altLang="en-US" sz="10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課題</a:t>
            </a:r>
            <a:endParaRPr kumimoji="1" lang="en-US" altLang="ja-JP" sz="10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lang="ja-JP" altLang="en-US" sz="9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・意識啓発活動・情報共有・相談体制・事案発生時の相互連携が機能していない</a:t>
            </a:r>
            <a:endParaRPr kumimoji="1" lang="ja-JP" altLang="en-US" sz="9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69" name="AutoShape 8"/>
          <p:cNvSpPr>
            <a:spLocks noChangeArrowheads="1"/>
          </p:cNvSpPr>
          <p:nvPr/>
        </p:nvSpPr>
        <p:spPr bwMode="auto">
          <a:xfrm>
            <a:off x="8859200" y="3468305"/>
            <a:ext cx="1191764" cy="667972"/>
          </a:xfrm>
          <a:prstGeom prst="roundRect">
            <a:avLst>
              <a:gd name="adj" fmla="val 19184"/>
            </a:avLst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anchor="t" anchorCtr="0">
            <a:noAutofit/>
          </a:bodyPr>
          <a:lstStyle/>
          <a:p>
            <a:r>
              <a:rPr lang="ja-JP" altLang="en-US" sz="1050" b="1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都支援事業等での出張相談・個別助言</a:t>
            </a:r>
            <a:endParaRPr lang="ja-JP" altLang="ja-JP" sz="1050" b="1" dirty="0">
              <a:solidFill>
                <a:srgbClr val="0070C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96" name="フレーム 95"/>
          <p:cNvSpPr/>
          <p:nvPr/>
        </p:nvSpPr>
        <p:spPr>
          <a:xfrm>
            <a:off x="140603" y="3235363"/>
            <a:ext cx="1398384" cy="1810513"/>
          </a:xfrm>
          <a:prstGeom prst="fram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国等の機関からの情報発信</a:t>
            </a:r>
            <a:endParaRPr lang="en-US" altLang="ja-JP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NISC</a:t>
            </a:r>
          </a:p>
          <a:p>
            <a:r>
              <a:rPr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総務省</a:t>
            </a:r>
            <a:endParaRPr lang="en-US" altLang="ja-JP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NICT</a:t>
            </a:r>
          </a:p>
          <a:p>
            <a:r>
              <a:rPr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経済産業省</a:t>
            </a:r>
            <a:endParaRPr lang="en-US" altLang="ja-JP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IPA</a:t>
            </a:r>
          </a:p>
          <a:p>
            <a:r>
              <a:rPr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警察庁</a:t>
            </a:r>
            <a:endParaRPr lang="en-US" altLang="ja-JP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66" name="横巻き 65"/>
          <p:cNvSpPr/>
          <p:nvPr/>
        </p:nvSpPr>
        <p:spPr>
          <a:xfrm>
            <a:off x="24239" y="4915703"/>
            <a:ext cx="1807530" cy="2054674"/>
          </a:xfrm>
          <a:prstGeom prst="horizontalScroll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IPA</a:t>
            </a:r>
            <a:r>
              <a:rPr kumimoji="1" lang="ja-JP" altLang="en-US" sz="11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安心相談窓口との連携</a:t>
            </a:r>
            <a:endParaRPr kumimoji="1" lang="en-US" altLang="ja-JP" sz="11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lang="ja-JP" altLang="en-US" sz="105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lang="en-US" altLang="ja-JP" sz="105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IPA</a:t>
            </a:r>
            <a:r>
              <a:rPr lang="ja-JP" altLang="en-US" sz="105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提供情報の活用</a:t>
            </a:r>
            <a:endParaRPr lang="en-US" altLang="ja-JP" sz="105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lang="ja-JP" altLang="en-US" sz="105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kumimoji="1" lang="ja-JP" altLang="en-US" sz="105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インターネットでは得られない情報交換</a:t>
            </a:r>
            <a:endParaRPr kumimoji="1" lang="en-US" altLang="ja-JP" sz="105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kumimoji="1" lang="ja-JP" altLang="en-US" sz="105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・インシデント相談対応時のホットライン</a:t>
            </a:r>
            <a:endParaRPr kumimoji="1" lang="en-US" altLang="ja-JP" sz="105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lang="ja-JP" altLang="en-US" sz="105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・相談対応のための情報交換</a:t>
            </a:r>
            <a:endParaRPr kumimoji="1" lang="en-US" altLang="ja-JP" sz="105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97" name="フローチャート : 磁気ディスク 53"/>
          <p:cNvSpPr/>
          <p:nvPr/>
        </p:nvSpPr>
        <p:spPr>
          <a:xfrm>
            <a:off x="8023817" y="4206792"/>
            <a:ext cx="2063140" cy="1027077"/>
          </a:xfrm>
          <a:prstGeom prst="flowChartMagneticDisk">
            <a:avLst/>
          </a:prstGeom>
          <a:solidFill>
            <a:srgbClr val="00B050"/>
          </a:solidFill>
          <a:ln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ja-JP" altLang="en-US" sz="11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「サイバーセキュリティ対策の</a:t>
            </a:r>
            <a:br>
              <a:rPr lang="en-US" altLang="ja-JP" sz="11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</a:br>
            <a:r>
              <a:rPr lang="ja-JP" altLang="en-US" sz="11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極意ポータルサイト」</a:t>
            </a:r>
            <a:br>
              <a:rPr lang="en-US" altLang="ja-JP" sz="11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</a:br>
            <a:r>
              <a:rPr lang="en-US" altLang="ja-JP" sz="11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Twitter, RSS</a:t>
            </a:r>
            <a:r>
              <a:rPr lang="ja-JP" altLang="en-US" sz="11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等</a:t>
            </a:r>
            <a:endParaRPr lang="en-US" altLang="ja-JP" sz="11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lang="ja-JP" altLang="en-US" sz="11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（東京都・警視庁）</a:t>
            </a:r>
            <a:endParaRPr lang="en-US" altLang="ja-JP" sz="11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endParaRPr lang="en-US" altLang="ja-JP" sz="11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95" name="フローチャート : 磁気ディスク 53"/>
          <p:cNvSpPr/>
          <p:nvPr/>
        </p:nvSpPr>
        <p:spPr>
          <a:xfrm>
            <a:off x="9880065" y="4237877"/>
            <a:ext cx="1151375" cy="513539"/>
          </a:xfrm>
          <a:prstGeom prst="flowChartMagneticDisk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ts val="1700"/>
              </a:lnSpc>
            </a:pP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プレゼン用資料</a:t>
            </a:r>
            <a:endParaRPr lang="en-US" altLang="ja-JP" sz="11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>
              <a:lnSpc>
                <a:spcPts val="1700"/>
              </a:lnSpc>
            </a:pP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詳細説明資料</a:t>
            </a:r>
            <a:endParaRPr lang="en-US" altLang="ja-JP" sz="11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94" name="右矢印 93"/>
          <p:cNvSpPr/>
          <p:nvPr/>
        </p:nvSpPr>
        <p:spPr>
          <a:xfrm>
            <a:off x="1228471" y="4796029"/>
            <a:ext cx="1822072" cy="4345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国としてのガイドライン等</a:t>
            </a:r>
            <a:endParaRPr kumimoji="1" lang="en-US" altLang="ja-JP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32" name="左右矢印 131"/>
          <p:cNvSpPr/>
          <p:nvPr/>
        </p:nvSpPr>
        <p:spPr>
          <a:xfrm>
            <a:off x="1454356" y="3753073"/>
            <a:ext cx="1461006" cy="521781"/>
          </a:xfrm>
          <a:prstGeom prst="leftRightArrow">
            <a:avLst>
              <a:gd name="adj1" fmla="val 50000"/>
              <a:gd name="adj2" fmla="val 332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情報交換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928750" y="-76200"/>
            <a:ext cx="7796603" cy="603495"/>
          </a:xfrm>
        </p:spPr>
        <p:txBody>
          <a:bodyPr>
            <a:normAutofit/>
          </a:bodyPr>
          <a:lstStyle/>
          <a:p>
            <a:r>
              <a:rPr lang="en-US" altLang="ja-JP" sz="3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TCYSS</a:t>
            </a:r>
            <a:r>
              <a:rPr lang="ja-JP" altLang="en-US" sz="3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での</a:t>
            </a:r>
            <a:r>
              <a:rPr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情報収集・整理・蓄積と発信　</a:t>
            </a:r>
            <a:endParaRPr kumimoji="1" lang="ja-JP" altLang="en-US" sz="3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63" name="左矢印 91">
            <a:extLst>
              <a:ext uri="{FF2B5EF4-FFF2-40B4-BE49-F238E27FC236}">
                <a16:creationId xmlns:a16="http://schemas.microsoft.com/office/drawing/2014/main" id="{48279D12-0558-4AEE-B02F-FF4AFE39E53B}"/>
              </a:ext>
            </a:extLst>
          </p:cNvPr>
          <p:cNvSpPr/>
          <p:nvPr/>
        </p:nvSpPr>
        <p:spPr>
          <a:xfrm rot="4441312">
            <a:off x="7949291" y="3821905"/>
            <a:ext cx="529363" cy="26028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70" name="左矢印 115">
            <a:extLst>
              <a:ext uri="{FF2B5EF4-FFF2-40B4-BE49-F238E27FC236}">
                <a16:creationId xmlns:a16="http://schemas.microsoft.com/office/drawing/2014/main" id="{EE33EA55-6BBD-49BA-AC30-4C6A6CA64D61}"/>
              </a:ext>
            </a:extLst>
          </p:cNvPr>
          <p:cNvSpPr/>
          <p:nvPr/>
        </p:nvSpPr>
        <p:spPr>
          <a:xfrm rot="5400000">
            <a:off x="7791357" y="2698232"/>
            <a:ext cx="768020" cy="516211"/>
          </a:xfrm>
          <a:prstGeom prst="leftArrow">
            <a:avLst/>
          </a:prstGeom>
          <a:solidFill>
            <a:srgbClr val="002060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05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62" name="AutoShape 8">
            <a:extLst>
              <a:ext uri="{FF2B5EF4-FFF2-40B4-BE49-F238E27FC236}">
                <a16:creationId xmlns:a16="http://schemas.microsoft.com/office/drawing/2014/main" id="{DA7F1790-E788-4844-86AC-DC60301A8B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2828" y="2995092"/>
            <a:ext cx="1372444" cy="667971"/>
          </a:xfrm>
          <a:prstGeom prst="roundRect">
            <a:avLst>
              <a:gd name="adj" fmla="val 19184"/>
            </a:avLst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anchor="t" anchorCtr="0">
            <a:noAutofit/>
          </a:bodyPr>
          <a:lstStyle/>
          <a:p>
            <a:r>
              <a:rPr lang="en-US" altLang="ja-JP" sz="11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Google</a:t>
            </a:r>
            <a:r>
              <a:rPr lang="ja-JP" altLang="en-US" sz="11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検索・</a:t>
            </a:r>
            <a:endParaRPr lang="en-US" altLang="ja-JP" sz="11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1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SNS</a:t>
            </a:r>
            <a:r>
              <a:rPr lang="ja-JP" altLang="en-US" sz="11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（</a:t>
            </a:r>
            <a:r>
              <a:rPr lang="en-US" altLang="ja-JP" sz="1100" b="1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Twitte</a:t>
            </a:r>
            <a:r>
              <a:rPr lang="ja-JP" altLang="en-US" sz="11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lang="en-US" altLang="ja-JP" sz="1100" b="1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BookMark</a:t>
            </a:r>
            <a:r>
              <a:rPr lang="ja-JP" altLang="en-US" sz="11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等）</a:t>
            </a:r>
            <a:endParaRPr lang="en-US" altLang="ja-JP" sz="11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91" name="AutoShape 8">
            <a:extLst>
              <a:ext uri="{FF2B5EF4-FFF2-40B4-BE49-F238E27FC236}">
                <a16:creationId xmlns:a16="http://schemas.microsoft.com/office/drawing/2014/main" id="{7A5D9C35-C4F6-45CF-BDC8-1F9E889D4A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77821" y="3013621"/>
            <a:ext cx="957071" cy="330974"/>
          </a:xfrm>
          <a:prstGeom prst="roundRect">
            <a:avLst>
              <a:gd name="adj" fmla="val 19184"/>
            </a:avLst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anchor="t" anchorCtr="0">
            <a:noAutofit/>
          </a:bodyPr>
          <a:lstStyle/>
          <a:p>
            <a:r>
              <a:rPr lang="ja-JP" altLang="en-US" sz="11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直接アクセス</a:t>
            </a:r>
            <a:endParaRPr lang="en-US" altLang="ja-JP" sz="11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44483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D31A5B-432B-47C4-B1D7-B28B84303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TCYSS</a:t>
            </a:r>
            <a:r>
              <a:rPr kumimoji="1" lang="ja-JP" altLang="en-US" dirty="0"/>
              <a:t>普及啓発活動の柱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C0E4EB2-15BA-49D8-B771-6CCA9D10D78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TCYSS</a:t>
            </a:r>
            <a:r>
              <a:rPr kumimoji="1" lang="ja-JP" altLang="en-US" dirty="0"/>
              <a:t>事業の位置付け</a:t>
            </a:r>
          </a:p>
          <a:p>
            <a:pPr lvl="1"/>
            <a:r>
              <a:rPr kumimoji="1" lang="ja-JP" altLang="en-US" dirty="0"/>
              <a:t>①国全体のサイバーセキュリティ対策の実施において、地方公共団体の中核的組織として、一翼を担う。</a:t>
            </a:r>
          </a:p>
          <a:p>
            <a:pPr lvl="1"/>
            <a:r>
              <a:rPr kumimoji="1" lang="ja-JP" altLang="en-US" dirty="0"/>
              <a:t>②東京都のトータルな中小企業支援の一環で。</a:t>
            </a:r>
          </a:p>
          <a:p>
            <a:r>
              <a:rPr kumimoji="1" lang="ja-JP" altLang="en-US" dirty="0"/>
              <a:t>■相談窓口業務の柱</a:t>
            </a:r>
          </a:p>
          <a:p>
            <a:pPr lvl="1"/>
            <a:r>
              <a:rPr kumimoji="1" lang="ja-JP" altLang="en-US" dirty="0"/>
              <a:t>①情報の集約：</a:t>
            </a:r>
          </a:p>
          <a:p>
            <a:pPr lvl="2"/>
            <a:r>
              <a:rPr kumimoji="1" lang="ja-JP" altLang="en-US" dirty="0"/>
              <a:t>　日々の情報収集・内容の要約・情報の知識化</a:t>
            </a:r>
          </a:p>
          <a:p>
            <a:pPr lvl="1"/>
            <a:r>
              <a:rPr kumimoji="1" lang="ja-JP" altLang="en-US" dirty="0"/>
              <a:t>②発信用情報の作成・蓄積：</a:t>
            </a:r>
          </a:p>
          <a:p>
            <a:pPr lvl="2"/>
            <a:r>
              <a:rPr kumimoji="1" lang="ja-JP" altLang="en-US" dirty="0"/>
              <a:t>　知識化した情報をもとに、ユーザレベル毎の普及・啓発用情報の作成・蓄積</a:t>
            </a:r>
          </a:p>
          <a:p>
            <a:pPr lvl="1"/>
            <a:r>
              <a:rPr kumimoji="1" lang="ja-JP" altLang="en-US" dirty="0"/>
              <a:t>③情報の提供（発信）：</a:t>
            </a:r>
          </a:p>
          <a:p>
            <a:pPr lvl="2"/>
            <a:r>
              <a:rPr kumimoji="1" lang="ja-JP" altLang="en-US" dirty="0"/>
              <a:t>・</a:t>
            </a:r>
            <a:r>
              <a:rPr kumimoji="1" lang="en-US" altLang="ja-JP" dirty="0"/>
              <a:t>【</a:t>
            </a:r>
            <a:r>
              <a:rPr kumimoji="1" lang="ja-JP" altLang="en-US" dirty="0"/>
              <a:t>意識改革</a:t>
            </a:r>
            <a:r>
              <a:rPr kumimoji="1" lang="en-US" altLang="ja-JP" dirty="0"/>
              <a:t>】</a:t>
            </a:r>
            <a:r>
              <a:rPr kumimoji="1" lang="ja-JP" altLang="en-US" dirty="0"/>
              <a:t>ポータル、ガイドブック、出張相談により、能動的な情報発信</a:t>
            </a:r>
          </a:p>
          <a:p>
            <a:pPr lvl="2"/>
            <a:r>
              <a:rPr kumimoji="1" lang="ja-JP" altLang="en-US" dirty="0"/>
              <a:t>・</a:t>
            </a:r>
            <a:r>
              <a:rPr kumimoji="1" lang="en-US" altLang="ja-JP" dirty="0"/>
              <a:t>【</a:t>
            </a:r>
            <a:r>
              <a:rPr kumimoji="1" lang="ja-JP" altLang="en-US" dirty="0"/>
              <a:t>課題解決</a:t>
            </a:r>
            <a:r>
              <a:rPr kumimoji="1" lang="en-US" altLang="ja-JP" dirty="0"/>
              <a:t>】</a:t>
            </a:r>
            <a:r>
              <a:rPr kumimoji="1" lang="ja-JP" altLang="en-US" dirty="0"/>
              <a:t>電話およびメールによる受動的な情報提供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17447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64B9ED-CAFB-4DD7-B6FE-19B818460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TCYSS</a:t>
            </a:r>
            <a:r>
              <a:rPr kumimoji="1" lang="ja-JP" altLang="en-US" dirty="0"/>
              <a:t>普及啓発活動の情報発信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44E5C95-0F9E-48CD-94D4-BB10D5C04A7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ja-JP" altLang="en-US" dirty="0"/>
              <a:t>目的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東京都の多くの中小企業が、</a:t>
            </a:r>
            <a:r>
              <a:rPr kumimoji="1" lang="en-US" altLang="ja-JP" dirty="0"/>
              <a:t>IT</a:t>
            </a:r>
            <a:r>
              <a:rPr kumimoji="1" lang="ja-JP" altLang="en-US" dirty="0"/>
              <a:t>を活用したビジネス展開をする際に、セキュリティ問題が阻害要因にならないように</a:t>
            </a:r>
            <a:endParaRPr kumimoji="1" lang="en-US" altLang="ja-JP" dirty="0"/>
          </a:p>
          <a:p>
            <a:pPr lvl="1"/>
            <a:r>
              <a:rPr lang="ja-JP" altLang="en-US" dirty="0"/>
              <a:t>そのために、</a:t>
            </a:r>
            <a:r>
              <a:rPr kumimoji="1" lang="ja-JP" altLang="en-US" dirty="0"/>
              <a:t>多くの中小企業の経営者、管理者に向けて、ポータルサイトから、体系的・網羅的な情報をタイムリーに発信</a:t>
            </a:r>
            <a:endParaRPr kumimoji="1" lang="en-US" altLang="ja-JP" dirty="0"/>
          </a:p>
          <a:p>
            <a:r>
              <a:rPr lang="ja-JP" altLang="en-US" dirty="0"/>
              <a:t>情報発信の流れ</a:t>
            </a:r>
            <a:endParaRPr lang="en-US" altLang="ja-JP" dirty="0"/>
          </a:p>
          <a:p>
            <a:pPr lvl="1"/>
            <a:r>
              <a:rPr lang="ja-JP" altLang="en-US" dirty="0"/>
              <a:t>知識の蓄積</a:t>
            </a:r>
            <a:endParaRPr lang="en-US" altLang="ja-JP" dirty="0"/>
          </a:p>
          <a:p>
            <a:pPr lvl="2"/>
            <a:r>
              <a:rPr lang="en-US" altLang="ja-JP" dirty="0"/>
              <a:t>IT</a:t>
            </a:r>
            <a:r>
              <a:rPr lang="ja-JP" altLang="en-US" dirty="0"/>
              <a:t>・セキュリティに関連した最新情報を、体系的・網羅的に収集、中小企業向けに知識化</a:t>
            </a:r>
            <a:endParaRPr lang="en-US" altLang="ja-JP" dirty="0"/>
          </a:p>
          <a:p>
            <a:pPr lvl="1"/>
            <a:r>
              <a:rPr lang="ja-JP" altLang="en-US" dirty="0"/>
              <a:t>知識を広く発信</a:t>
            </a:r>
            <a:endParaRPr lang="en-US" altLang="ja-JP" dirty="0"/>
          </a:p>
          <a:p>
            <a:pPr lvl="2"/>
            <a:r>
              <a:rPr lang="ja-JP" altLang="en-US" dirty="0"/>
              <a:t>ポータルサイトから、体系的に整理した知識を、タイムリーに発信</a:t>
            </a:r>
            <a:endParaRPr lang="en-US" altLang="ja-JP" dirty="0"/>
          </a:p>
          <a:p>
            <a:pPr lvl="1"/>
            <a:r>
              <a:rPr lang="ja-JP" altLang="en-US" dirty="0"/>
              <a:t>発信情報が広く普及（伝搬）されるようにするために、アクセスルートを増やす</a:t>
            </a:r>
            <a:endParaRPr lang="en-US" altLang="ja-JP" dirty="0"/>
          </a:p>
          <a:p>
            <a:pPr lvl="2"/>
            <a:r>
              <a:rPr lang="ja-JP" altLang="en-US"/>
              <a:t>ページの</a:t>
            </a:r>
            <a:r>
              <a:rPr lang="ja-JP" altLang="en-US" dirty="0"/>
              <a:t>都度更新　⇒　</a:t>
            </a:r>
            <a:r>
              <a:rPr lang="en-US" altLang="ja-JP" dirty="0"/>
              <a:t>Google</a:t>
            </a:r>
            <a:r>
              <a:rPr lang="ja-JP" altLang="en-US" dirty="0"/>
              <a:t>検索ロボットが収集</a:t>
            </a:r>
            <a:endParaRPr lang="en-US" altLang="ja-JP" dirty="0"/>
          </a:p>
          <a:p>
            <a:pPr lvl="2"/>
            <a:r>
              <a:rPr lang="ja-JP" altLang="en-US" dirty="0"/>
              <a:t>ポータルでの更新内容を「更新情報」に掲載　⇒　</a:t>
            </a:r>
            <a:r>
              <a:rPr lang="en-US" altLang="ja-JP" dirty="0"/>
              <a:t>Google</a:t>
            </a:r>
            <a:r>
              <a:rPr lang="ja-JP" altLang="en-US" dirty="0"/>
              <a:t>検索ロボットが収集</a:t>
            </a:r>
            <a:endParaRPr lang="en-US" altLang="ja-JP" dirty="0"/>
          </a:p>
          <a:p>
            <a:pPr lvl="2"/>
            <a:r>
              <a:rPr lang="ja-JP" altLang="en-US" dirty="0"/>
              <a:t>「更新情報」を</a:t>
            </a:r>
            <a:r>
              <a:rPr lang="en-US" altLang="ja-JP" dirty="0"/>
              <a:t>Twitter</a:t>
            </a:r>
            <a:r>
              <a:rPr lang="ja-JP" altLang="en-US" dirty="0"/>
              <a:t>からツイート　⇒　</a:t>
            </a:r>
            <a:r>
              <a:rPr lang="en-US" altLang="ja-JP" dirty="0"/>
              <a:t>Retweet</a:t>
            </a:r>
            <a:r>
              <a:rPr lang="ja-JP" altLang="en-US" dirty="0"/>
              <a:t>、いいね、により広く拡散される</a:t>
            </a:r>
            <a:endParaRPr lang="en-US" altLang="ja-JP" dirty="0"/>
          </a:p>
          <a:p>
            <a:pPr lvl="2"/>
            <a:r>
              <a:rPr lang="ja-JP" altLang="en-US" dirty="0"/>
              <a:t>更新内容を「はてなブックマーク」等のソーシャルブックマークに投稿　⇒　タグ検索でリストアップされる</a:t>
            </a:r>
            <a:endParaRPr lang="en-US" altLang="ja-JP" dirty="0"/>
          </a:p>
          <a:p>
            <a:pPr lvl="1"/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012617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>
            <a:extLst>
              <a:ext uri="{FF2B5EF4-FFF2-40B4-BE49-F238E27FC236}">
                <a16:creationId xmlns:a16="http://schemas.microsoft.com/office/drawing/2014/main" id="{C3031618-E23A-4BB8-8D1E-569CAF6C4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IPA</a:t>
            </a:r>
            <a:r>
              <a:rPr lang="ja-JP" altLang="en-US" dirty="0"/>
              <a:t>安心相談窓口との連携</a:t>
            </a:r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61265ABD-4F1F-4E88-886B-4F432127574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ja-JP" dirty="0"/>
              <a:t>IPA</a:t>
            </a:r>
            <a:r>
              <a:rPr lang="ja-JP" altLang="en-US" dirty="0"/>
              <a:t>提供情報の活用</a:t>
            </a:r>
          </a:p>
          <a:p>
            <a:r>
              <a:rPr lang="ja-JP" altLang="en-US" dirty="0"/>
              <a:t>インターネットでは得られない情報交換</a:t>
            </a:r>
          </a:p>
          <a:p>
            <a:r>
              <a:rPr lang="ja-JP" altLang="en-US" dirty="0"/>
              <a:t>インシデント相談対応時のホットライン</a:t>
            </a:r>
          </a:p>
          <a:p>
            <a:r>
              <a:rPr lang="ja-JP" altLang="en-US" dirty="0"/>
              <a:t>相談対応のための情報交換</a:t>
            </a:r>
          </a:p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36307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FF9547-42F9-4EFB-B975-88A20F70B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TCYSS</a:t>
            </a:r>
            <a:r>
              <a:rPr kumimoji="1" lang="ja-JP" altLang="en-US" dirty="0"/>
              <a:t>としての普及啓発活動の課題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5814EF0-24A1-49F3-BB9C-34D10697261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ja-JP" dirty="0"/>
              <a:t>TCYSS</a:t>
            </a:r>
            <a:r>
              <a:rPr kumimoji="1" lang="ja-JP" altLang="en-US" dirty="0"/>
              <a:t>課題</a:t>
            </a:r>
          </a:p>
          <a:p>
            <a:pPr lvl="1"/>
            <a:r>
              <a:rPr kumimoji="1" lang="en-US" altLang="ja-JP" dirty="0"/>
              <a:t>TCYSS</a:t>
            </a:r>
            <a:r>
              <a:rPr kumimoji="1" lang="ja-JP" altLang="en-US" dirty="0"/>
              <a:t>メンバー間で、意識啓発活動・情報共有・相談体制・事案発生時の相互連携が機能していない</a:t>
            </a:r>
            <a:endParaRPr kumimoji="1" lang="en-US" altLang="ja-JP" dirty="0"/>
          </a:p>
          <a:p>
            <a:endParaRPr kumimoji="1" lang="ja-JP" altLang="en-US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025687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アース">
  <a:themeElements>
    <a:clrScheme name="アース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アース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アース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15787</TotalTime>
  <Words>889</Words>
  <Application>Microsoft Office PowerPoint</Application>
  <PresentationFormat>ワイド画面</PresentationFormat>
  <Paragraphs>113</Paragraphs>
  <Slides>5</Slides>
  <Notes>0</Notes>
  <HiddenSlides>0</HiddenSlides>
  <MMClips>0</MMClips>
  <ScaleCrop>false</ScaleCrop>
  <HeadingPairs>
    <vt:vector size="8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  <vt:variant>
        <vt:lpstr>目的別スライド ショー</vt:lpstr>
      </vt:variant>
      <vt:variant>
        <vt:i4>1</vt:i4>
      </vt:variant>
    </vt:vector>
  </HeadingPairs>
  <TitlesOfParts>
    <vt:vector size="14" baseType="lpstr">
      <vt:lpstr>Meiryo UI</vt:lpstr>
      <vt:lpstr>Arial</vt:lpstr>
      <vt:lpstr>Bookman Old Style</vt:lpstr>
      <vt:lpstr>Calibri</vt:lpstr>
      <vt:lpstr>Gill Sans MT</vt:lpstr>
      <vt:lpstr>Wingdings</vt:lpstr>
      <vt:lpstr>Wingdings 3</vt:lpstr>
      <vt:lpstr>アース</vt:lpstr>
      <vt:lpstr>TCYSSでの情報収集・整理・蓄積と発信　</vt:lpstr>
      <vt:lpstr>TCYSS普及啓発活動の柱</vt:lpstr>
      <vt:lpstr>TCYSS普及啓発活動の情報発信</vt:lpstr>
      <vt:lpstr>IPA安心相談窓口との連携</vt:lpstr>
      <vt:lpstr>TCYSSとしての普及啓発活動の課題</vt:lpstr>
      <vt:lpstr>TP&amp;Dフォーラム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図書館情報学研究 (図書館システム・オープンデータ)</dc:title>
  <dc:creator>中山正樹</dc:creator>
  <cp:lastModifiedBy>Masaki Nakayama</cp:lastModifiedBy>
  <cp:revision>428</cp:revision>
  <cp:lastPrinted>2021-09-16T02:35:30Z</cp:lastPrinted>
  <dcterms:created xsi:type="dcterms:W3CDTF">2015-08-12T01:03:55Z</dcterms:created>
  <dcterms:modified xsi:type="dcterms:W3CDTF">2021-09-21T06:13:02Z</dcterms:modified>
</cp:coreProperties>
</file>