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8"/>
  </p:notesMasterIdLst>
  <p:sldIdLst>
    <p:sldId id="701" r:id="rId2"/>
    <p:sldId id="703" r:id="rId3"/>
    <p:sldId id="704" r:id="rId4"/>
    <p:sldId id="702" r:id="rId5"/>
    <p:sldId id="705" r:id="rId6"/>
    <p:sldId id="706" r:id="rId7"/>
  </p:sldIdLst>
  <p:sldSz cx="12192000" cy="6858000"/>
  <p:notesSz cx="7099300" cy="10234613"/>
  <p:custShowLst>
    <p:custShow name="TP&amp;Dフォーラム" id="0">
      <p:sldLst/>
    </p:custShow>
  </p:custShow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C1CCE3-75C0-40D3-B12F-B54977995DC0}" v="8" dt="2021-09-21T06:03:59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52" autoAdjust="0"/>
    <p:restoredTop sz="80960" autoAdjust="0"/>
  </p:normalViewPr>
  <p:slideViewPr>
    <p:cSldViewPr snapToGrid="0">
      <p:cViewPr varScale="1">
        <p:scale>
          <a:sx n="71" d="100"/>
          <a:sy n="71" d="100"/>
        </p:scale>
        <p:origin x="240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-49338"/>
    </p:cViewPr>
  </p:sorterViewPr>
  <p:notesViewPr>
    <p:cSldViewPr snapToGrid="0">
      <p:cViewPr>
        <p:scale>
          <a:sx n="100" d="100"/>
          <a:sy n="100" d="100"/>
        </p:scale>
        <p:origin x="1194" y="-12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aki Nakayama" userId="7eabd57b-b900-4e86-8622-e94bcfa04d00" providerId="ADAL" clId="{94C1CCE3-75C0-40D3-B12F-B54977995DC0}"/>
    <pc:docChg chg="modSld modNotesMaster">
      <pc:chgData name="Masaki Nakayama" userId="7eabd57b-b900-4e86-8622-e94bcfa04d00" providerId="ADAL" clId="{94C1CCE3-75C0-40D3-B12F-B54977995DC0}" dt="2021-09-25T06:57:05.201" v="11" actId="20577"/>
      <pc:docMkLst>
        <pc:docMk/>
      </pc:docMkLst>
      <pc:sldChg chg="modSp mod">
        <pc:chgData name="Masaki Nakayama" userId="7eabd57b-b900-4e86-8622-e94bcfa04d00" providerId="ADAL" clId="{94C1CCE3-75C0-40D3-B12F-B54977995DC0}" dt="2021-09-25T06:57:05.201" v="11" actId="20577"/>
        <pc:sldMkLst>
          <pc:docMk/>
          <pc:sldMk cId="3637951982" sldId="706"/>
        </pc:sldMkLst>
        <pc:spChg chg="mod">
          <ac:chgData name="Masaki Nakayama" userId="7eabd57b-b900-4e86-8622-e94bcfa04d00" providerId="ADAL" clId="{94C1CCE3-75C0-40D3-B12F-B54977995DC0}" dt="2021-09-25T06:57:05.201" v="11" actId="20577"/>
          <ac:spMkLst>
            <pc:docMk/>
            <pc:sldMk cId="3637951982" sldId="706"/>
            <ac:spMk id="2" creationId="{B7881B44-6628-4C37-9E69-A3822D17574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6362" cy="513508"/>
          </a:xfrm>
          <a:prstGeom prst="rect">
            <a:avLst/>
          </a:prstGeom>
        </p:spPr>
        <p:txBody>
          <a:bodyPr vert="horz" lIns="99036" tIns="49519" rIns="99036" bIns="49519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7" y="0"/>
            <a:ext cx="3076362" cy="513508"/>
          </a:xfrm>
          <a:prstGeom prst="rect">
            <a:avLst/>
          </a:prstGeom>
        </p:spPr>
        <p:txBody>
          <a:bodyPr vert="horz" lIns="99036" tIns="49519" rIns="99036" bIns="49519" rtlCol="0"/>
          <a:lstStyle>
            <a:lvl1pPr algn="r">
              <a:defRPr sz="1200"/>
            </a:lvl1pPr>
          </a:lstStyle>
          <a:p>
            <a:fld id="{B377335C-6462-4247-BEFA-CD97B67177F9}" type="datetimeFigureOut">
              <a:rPr kumimoji="1" lang="ja-JP" altLang="en-US" smtClean="0"/>
              <a:t>2021/9/24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2038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6" tIns="49519" rIns="99036" bIns="49519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1" y="4925409"/>
            <a:ext cx="5679440" cy="4029879"/>
          </a:xfrm>
          <a:prstGeom prst="rect">
            <a:avLst/>
          </a:prstGeom>
        </p:spPr>
        <p:txBody>
          <a:bodyPr vert="horz" lIns="99036" tIns="49519" rIns="99036" bIns="49519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9721107"/>
            <a:ext cx="3076362" cy="513507"/>
          </a:xfrm>
          <a:prstGeom prst="rect">
            <a:avLst/>
          </a:prstGeom>
        </p:spPr>
        <p:txBody>
          <a:bodyPr vert="horz" lIns="99036" tIns="49519" rIns="99036" bIns="49519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7" y="9721107"/>
            <a:ext cx="3076362" cy="513507"/>
          </a:xfrm>
          <a:prstGeom prst="rect">
            <a:avLst/>
          </a:prstGeom>
        </p:spPr>
        <p:txBody>
          <a:bodyPr vert="horz" lIns="99036" tIns="49519" rIns="99036" bIns="49519" rtlCol="0" anchor="b"/>
          <a:lstStyle>
            <a:lvl1pPr algn="r">
              <a:defRPr sz="1200"/>
            </a:lvl1pPr>
          </a:lstStyle>
          <a:p>
            <a:fld id="{E8C625AA-FB67-408E-B08D-52E202053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377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DD2B6372-1A88-4F0C-86B1-FCF70832C42C}" type="datetimeFigureOut">
              <a:rPr lang="ja-JP" altLang="en-US" smtClean="0"/>
              <a:pPr/>
              <a:t>2021/9/24</a:t>
            </a:fld>
            <a:endParaRPr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正方形/長方形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正方形/長方形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2021/9/24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2021/9/24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二等辺三角形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2021/9/24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2021/9/24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2021/9/24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2021/9/24</a:t>
            </a:fld>
            <a:endParaRPr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2021/9/24</a:t>
            </a:fld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2021/9/24</a:t>
            </a:fld>
            <a:endParaRPr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2021/9/24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ja-JP" altLang="en-US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2021/9/24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D2B6372-1A88-4F0C-86B1-FCF70832C42C}" type="datetimeFigureOut">
              <a:rPr lang="ja-JP" altLang="en-US" smtClean="0"/>
              <a:pPr/>
              <a:t>2021/9/24</a:t>
            </a:fld>
            <a:endParaRPr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8" name="直線コネクタ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コネクタ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二等辺三角形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1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1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ybersecurity-tokyo.jp/security/KnowLedge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AutoShape 8"/>
          <p:cNvSpPr>
            <a:spLocks noChangeArrowheads="1"/>
          </p:cNvSpPr>
          <p:nvPr/>
        </p:nvSpPr>
        <p:spPr bwMode="auto">
          <a:xfrm>
            <a:off x="1597267" y="3035852"/>
            <a:ext cx="10393147" cy="3558539"/>
          </a:xfrm>
          <a:prstGeom prst="roundRect">
            <a:avLst>
              <a:gd name="adj" fmla="val 8278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3" name="AutoShape 8"/>
          <p:cNvSpPr>
            <a:spLocks noChangeArrowheads="1"/>
          </p:cNvSpPr>
          <p:nvPr/>
        </p:nvSpPr>
        <p:spPr bwMode="auto">
          <a:xfrm>
            <a:off x="1700808" y="3332666"/>
            <a:ext cx="4152790" cy="2933392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情報の集約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6100050" y="3330187"/>
            <a:ext cx="5682318" cy="3309055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情報の提供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8423783" y="5321002"/>
            <a:ext cx="2535247" cy="1186676"/>
          </a:xfrm>
          <a:prstGeom prst="roundRect">
            <a:avLst>
              <a:gd name="adj" fmla="val 25048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ガイドブック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6479584" y="663516"/>
            <a:ext cx="4940709" cy="1941169"/>
          </a:xfrm>
          <a:prstGeom prst="roundRect">
            <a:avLst>
              <a:gd name="adj" fmla="val 19184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期待する効果と啓発対象者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9" name="AutoShape 8"/>
          <p:cNvSpPr>
            <a:spLocks noChangeArrowheads="1"/>
          </p:cNvSpPr>
          <p:nvPr/>
        </p:nvSpPr>
        <p:spPr bwMode="auto">
          <a:xfrm>
            <a:off x="6583782" y="978121"/>
            <a:ext cx="4698448" cy="476025"/>
          </a:xfrm>
          <a:prstGeom prst="roundRect">
            <a:avLst>
              <a:gd name="adj" fmla="val 25048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経営者がセキュリティ対策の必要性を認識し、具体的な対策を実施できるように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77" name="グループ化 76"/>
          <p:cNvGrpSpPr/>
          <p:nvPr/>
        </p:nvGrpSpPr>
        <p:grpSpPr>
          <a:xfrm>
            <a:off x="4755023" y="1810024"/>
            <a:ext cx="552340" cy="799302"/>
            <a:chOff x="-185784" y="2437254"/>
            <a:chExt cx="599429" cy="787538"/>
          </a:xfrm>
        </p:grpSpPr>
        <p:sp>
          <p:nvSpPr>
            <p:cNvPr id="78" name="テキスト ボックス 77"/>
            <p:cNvSpPr txBox="1"/>
            <p:nvPr/>
          </p:nvSpPr>
          <p:spPr>
            <a:xfrm>
              <a:off x="-151528" y="2993960"/>
              <a:ext cx="5309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経営者</a:t>
              </a:r>
            </a:p>
          </p:txBody>
        </p:sp>
        <p:pic>
          <p:nvPicPr>
            <p:cNvPr id="79" name="図 7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14103" y1="73333" x2="14103" y2="73333"/>
                          <a14:foregroundMark x1="46154" y1="85333" x2="46154" y2="85333"/>
                          <a14:foregroundMark x1="53846" y1="45333" x2="53846" y2="45333"/>
                          <a14:foregroundMark x1="42308" y1="20000" x2="42308" y2="20000"/>
                          <a14:foregroundMark x1="73077" y1="24000" x2="73077" y2="240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185784" y="2437254"/>
              <a:ext cx="599429" cy="576374"/>
            </a:xfrm>
            <a:prstGeom prst="rect">
              <a:avLst/>
            </a:prstGeom>
          </p:spPr>
        </p:pic>
      </p:grpSp>
      <p:grpSp>
        <p:nvGrpSpPr>
          <p:cNvPr id="80" name="グループ化 79"/>
          <p:cNvGrpSpPr/>
          <p:nvPr/>
        </p:nvGrpSpPr>
        <p:grpSpPr>
          <a:xfrm>
            <a:off x="10444496" y="1463937"/>
            <a:ext cx="599429" cy="787538"/>
            <a:chOff x="-185784" y="2437254"/>
            <a:chExt cx="599429" cy="787538"/>
          </a:xfrm>
        </p:grpSpPr>
        <p:sp>
          <p:nvSpPr>
            <p:cNvPr id="81" name="テキスト ボックス 80"/>
            <p:cNvSpPr txBox="1"/>
            <p:nvPr/>
          </p:nvSpPr>
          <p:spPr>
            <a:xfrm>
              <a:off x="-151528" y="2993960"/>
              <a:ext cx="5309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経営者</a:t>
              </a:r>
            </a:p>
          </p:txBody>
        </p:sp>
        <p:pic>
          <p:nvPicPr>
            <p:cNvPr id="82" name="図 81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14103" y1="73333" x2="14103" y2="73333"/>
                          <a14:foregroundMark x1="46154" y1="85333" x2="46154" y2="85333"/>
                          <a14:foregroundMark x1="53846" y1="45333" x2="53846" y2="45333"/>
                          <a14:foregroundMark x1="42308" y1="20000" x2="42308" y2="20000"/>
                          <a14:foregroundMark x1="73077" y1="24000" x2="73077" y2="240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185784" y="2437254"/>
              <a:ext cx="599429" cy="576374"/>
            </a:xfrm>
            <a:prstGeom prst="rect">
              <a:avLst/>
            </a:prstGeom>
          </p:spPr>
        </p:pic>
      </p:grpSp>
      <p:grpSp>
        <p:nvGrpSpPr>
          <p:cNvPr id="83" name="グループ化 82"/>
          <p:cNvGrpSpPr/>
          <p:nvPr/>
        </p:nvGrpSpPr>
        <p:grpSpPr>
          <a:xfrm>
            <a:off x="8732972" y="1533592"/>
            <a:ext cx="621863" cy="917786"/>
            <a:chOff x="954848" y="284320"/>
            <a:chExt cx="621863" cy="917786"/>
          </a:xfrm>
        </p:grpSpPr>
        <p:sp>
          <p:nvSpPr>
            <p:cNvPr id="84" name="テキスト ボックス 83"/>
            <p:cNvSpPr txBox="1"/>
            <p:nvPr/>
          </p:nvSpPr>
          <p:spPr>
            <a:xfrm>
              <a:off x="1026560" y="832774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システム</a:t>
              </a:r>
              <a:endPara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algn="ctr"/>
              <a:r>
                <a:rPr kumimoji="1" lang="ja-JP" altLang="en-US" sz="9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管理者</a:t>
              </a:r>
            </a:p>
          </p:txBody>
        </p:sp>
        <p:pic>
          <p:nvPicPr>
            <p:cNvPr id="85" name="図 84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7531" l="2632" r="100000">
                          <a14:foregroundMark x1="50000" y1="28395" x2="50000" y2="28395"/>
                          <a14:foregroundMark x1="53947" y1="48148" x2="53947" y2="48148"/>
                          <a14:foregroundMark x1="57895" y1="77778" x2="57895" y2="77778"/>
                          <a14:foregroundMark x1="81579" y1="88889" x2="81579" y2="88889"/>
                          <a14:foregroundMark x1="34211" y1="91358" x2="34211" y2="9135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54848" y="284320"/>
              <a:ext cx="540077" cy="575608"/>
            </a:xfrm>
            <a:prstGeom prst="rect">
              <a:avLst/>
            </a:prstGeom>
          </p:spPr>
        </p:pic>
      </p:grpSp>
      <p:grpSp>
        <p:nvGrpSpPr>
          <p:cNvPr id="86" name="グループ化 85"/>
          <p:cNvGrpSpPr/>
          <p:nvPr/>
        </p:nvGrpSpPr>
        <p:grpSpPr>
          <a:xfrm>
            <a:off x="7106996" y="1626984"/>
            <a:ext cx="699087" cy="745243"/>
            <a:chOff x="64101" y="318363"/>
            <a:chExt cx="699087" cy="745243"/>
          </a:xfrm>
        </p:grpSpPr>
        <p:sp>
          <p:nvSpPr>
            <p:cNvPr id="87" name="テキスト ボックス 86"/>
            <p:cNvSpPr txBox="1"/>
            <p:nvPr/>
          </p:nvSpPr>
          <p:spPr>
            <a:xfrm>
              <a:off x="123210" y="832774"/>
              <a:ext cx="5309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従業員</a:t>
              </a:r>
            </a:p>
          </p:txBody>
        </p:sp>
        <p:pic>
          <p:nvPicPr>
            <p:cNvPr id="88" name="Picture 2" descr="驚く男の子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01" y="318363"/>
              <a:ext cx="699087" cy="541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6" name="左矢印 105"/>
          <p:cNvSpPr/>
          <p:nvPr/>
        </p:nvSpPr>
        <p:spPr>
          <a:xfrm rot="5400000">
            <a:off x="9341018" y="3724504"/>
            <a:ext cx="2851888" cy="516211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6" name="左矢印 115"/>
          <p:cNvSpPr/>
          <p:nvPr/>
        </p:nvSpPr>
        <p:spPr>
          <a:xfrm rot="5400000">
            <a:off x="6464244" y="2988406"/>
            <a:ext cx="1268995" cy="516211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7" name="左矢印 116"/>
          <p:cNvSpPr/>
          <p:nvPr/>
        </p:nvSpPr>
        <p:spPr>
          <a:xfrm rot="5400000">
            <a:off x="8253657" y="3231079"/>
            <a:ext cx="1759442" cy="516211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9" name="右矢印 118"/>
          <p:cNvSpPr/>
          <p:nvPr/>
        </p:nvSpPr>
        <p:spPr>
          <a:xfrm>
            <a:off x="9342534" y="1463937"/>
            <a:ext cx="1105661" cy="49786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助言・提言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0" name="左矢印 119"/>
          <p:cNvSpPr/>
          <p:nvPr/>
        </p:nvSpPr>
        <p:spPr>
          <a:xfrm>
            <a:off x="9246544" y="1914951"/>
            <a:ext cx="1179871" cy="528241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実施指示</a:t>
            </a:r>
          </a:p>
        </p:txBody>
      </p:sp>
      <p:sp>
        <p:nvSpPr>
          <p:cNvPr id="121" name="左矢印 120"/>
          <p:cNvSpPr/>
          <p:nvPr/>
        </p:nvSpPr>
        <p:spPr>
          <a:xfrm>
            <a:off x="7625530" y="1833919"/>
            <a:ext cx="1179871" cy="528241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教育・指導</a:t>
            </a:r>
          </a:p>
        </p:txBody>
      </p:sp>
      <p:sp>
        <p:nvSpPr>
          <p:cNvPr id="129" name="AutoShape 8"/>
          <p:cNvSpPr>
            <a:spLocks noChangeArrowheads="1"/>
          </p:cNvSpPr>
          <p:nvPr/>
        </p:nvSpPr>
        <p:spPr bwMode="auto">
          <a:xfrm>
            <a:off x="6651867" y="5086813"/>
            <a:ext cx="1611522" cy="924482"/>
          </a:xfrm>
          <a:prstGeom prst="roundRect">
            <a:avLst>
              <a:gd name="adj" fmla="val 25048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セミナー等での普及啓発活動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（警視庁・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参加組織）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1" name="上下矢印 130"/>
          <p:cNvSpPr/>
          <p:nvPr/>
        </p:nvSpPr>
        <p:spPr>
          <a:xfrm>
            <a:off x="3838766" y="5321003"/>
            <a:ext cx="506018" cy="77844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3" name="右矢印 132"/>
          <p:cNvSpPr/>
          <p:nvPr/>
        </p:nvSpPr>
        <p:spPr>
          <a:xfrm>
            <a:off x="4960577" y="4063552"/>
            <a:ext cx="2641342" cy="69010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4" name="AutoShape 8"/>
          <p:cNvSpPr>
            <a:spLocks noChangeArrowheads="1"/>
          </p:cNvSpPr>
          <p:nvPr/>
        </p:nvSpPr>
        <p:spPr bwMode="auto">
          <a:xfrm>
            <a:off x="6636288" y="3582789"/>
            <a:ext cx="1055075" cy="501421"/>
          </a:xfrm>
          <a:prstGeom prst="roundRect">
            <a:avLst>
              <a:gd name="adj" fmla="val 19184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電話相談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（東京都）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5" name="上矢印 134"/>
          <p:cNvSpPr/>
          <p:nvPr/>
        </p:nvSpPr>
        <p:spPr>
          <a:xfrm>
            <a:off x="2782556" y="5487385"/>
            <a:ext cx="609138" cy="6624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6" name="フレーム 135"/>
          <p:cNvSpPr/>
          <p:nvPr/>
        </p:nvSpPr>
        <p:spPr>
          <a:xfrm>
            <a:off x="3579544" y="6110771"/>
            <a:ext cx="2023516" cy="619656"/>
          </a:xfrm>
          <a:prstGeom prst="fram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参加組織</a:t>
            </a:r>
          </a:p>
        </p:txBody>
      </p:sp>
      <p:sp>
        <p:nvSpPr>
          <p:cNvPr id="140" name="左矢印 139"/>
          <p:cNvSpPr/>
          <p:nvPr/>
        </p:nvSpPr>
        <p:spPr>
          <a:xfrm rot="16200000">
            <a:off x="9457269" y="5126065"/>
            <a:ext cx="420595" cy="2156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142495" y="14287"/>
            <a:ext cx="2049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2021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9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21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日第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版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2018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15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日第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版</a:t>
            </a:r>
          </a:p>
        </p:txBody>
      </p:sp>
      <p:sp>
        <p:nvSpPr>
          <p:cNvPr id="64" name="AutoShape 8"/>
          <p:cNvSpPr>
            <a:spLocks noChangeArrowheads="1"/>
          </p:cNvSpPr>
          <p:nvPr/>
        </p:nvSpPr>
        <p:spPr bwMode="auto">
          <a:xfrm>
            <a:off x="85711" y="409575"/>
            <a:ext cx="4425044" cy="2763414"/>
          </a:xfrm>
          <a:prstGeom prst="roundRect">
            <a:avLst>
              <a:gd name="adj" fmla="val 13018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■事業の位置付け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①国全体のサイバーセキュリティ対策の実施において、地方公共団体の中核的組織として、一翼を担う。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②東京都のトータルな中小企業支援の一環で。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■相談窓口業務の柱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①情報の集約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日々の情報収集・内容の要約・情報の知識化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②発信用情報の作成・蓄積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知識化した情報をもとに、ユーザレベル毎の普及・啓発用情報の作成・蓄積</a:t>
            </a:r>
          </a:p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③情報の提供（発信）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意識改革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ポータル、ガイドブック、出張相談により、能動的な情報発信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課題解決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電話およびメールによる受動的な情報提供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9" name="左矢印 138"/>
          <p:cNvSpPr/>
          <p:nvPr/>
        </p:nvSpPr>
        <p:spPr>
          <a:xfrm>
            <a:off x="5252786" y="1660560"/>
            <a:ext cx="1198395" cy="1062954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課題解決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意識改革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262693" y="5707589"/>
            <a:ext cx="151676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情報セキュリティ関連の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1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情報収集</a:t>
            </a:r>
            <a:endParaRPr lang="en-US" altLang="ja-JP" sz="1100" b="1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5038430" y="4227549"/>
            <a:ext cx="23763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知識化した情報をもとに、ユーザレベル毎の普及・啓発用情報の作成・蓄積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四角形吹き出し 2"/>
          <p:cNvSpPr/>
          <p:nvPr/>
        </p:nvSpPr>
        <p:spPr>
          <a:xfrm>
            <a:off x="3886178" y="1299191"/>
            <a:ext cx="2402521" cy="555312"/>
          </a:xfrm>
          <a:prstGeom prst="wedgeRectCallout">
            <a:avLst>
              <a:gd name="adj1" fmla="val 59464"/>
              <a:gd name="adj2" fmla="val -33341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経営者に対しての啓発</a:t>
            </a:r>
            <a:endParaRPr kumimoji="1"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組織の存続のためには</a:t>
            </a:r>
            <a:r>
              <a:rPr kumimoji="1"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IT</a:t>
            </a:r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の活用が必要。そのためにはセキュリティ対策が必須。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9" name="四角形吹き出し 58"/>
          <p:cNvSpPr/>
          <p:nvPr/>
        </p:nvSpPr>
        <p:spPr>
          <a:xfrm>
            <a:off x="4797631" y="2832651"/>
            <a:ext cx="1557003" cy="439643"/>
          </a:xfrm>
          <a:prstGeom prst="wedgeRectCallout">
            <a:avLst>
              <a:gd name="adj1" fmla="val 103299"/>
              <a:gd name="adj2" fmla="val 6839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一般論はガイドブックに記載した内容レベルで</a:t>
            </a:r>
          </a:p>
        </p:txBody>
      </p:sp>
      <p:sp>
        <p:nvSpPr>
          <p:cNvPr id="65" name="四角形吹き出し 64"/>
          <p:cNvSpPr/>
          <p:nvPr/>
        </p:nvSpPr>
        <p:spPr>
          <a:xfrm>
            <a:off x="10142495" y="6099451"/>
            <a:ext cx="1633070" cy="574742"/>
          </a:xfrm>
          <a:prstGeom prst="wedgeRectCallout">
            <a:avLst>
              <a:gd name="adj1" fmla="val -78715"/>
              <a:gd name="adj2" fmla="val -7128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利用者が事前・緊急時どこでも見られるように</a:t>
            </a:r>
            <a:endParaRPr kumimoji="1"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ワンソースマルチユース</a:t>
            </a: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7" name="四角形吹き出し 66"/>
          <p:cNvSpPr/>
          <p:nvPr/>
        </p:nvSpPr>
        <p:spPr>
          <a:xfrm>
            <a:off x="10508857" y="3380334"/>
            <a:ext cx="1359077" cy="689209"/>
          </a:xfrm>
          <a:prstGeom prst="wedgeRectCallout">
            <a:avLst>
              <a:gd name="adj1" fmla="val -66386"/>
              <a:gd name="adj2" fmla="val -17665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具体的な対策を検討する組織には、</a:t>
            </a: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まず「ガイドブック」を読むことを助言する</a:t>
            </a:r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8" name="四角形吹き出し 67"/>
          <p:cNvSpPr/>
          <p:nvPr/>
        </p:nvSpPr>
        <p:spPr>
          <a:xfrm>
            <a:off x="5536098" y="4994849"/>
            <a:ext cx="1159251" cy="673507"/>
          </a:xfrm>
          <a:prstGeom prst="wedgeRectCallout">
            <a:avLst>
              <a:gd name="adj1" fmla="val -52619"/>
              <a:gd name="adj2" fmla="val 132292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インターネットでは得られない情報の集約が重要</a:t>
            </a:r>
          </a:p>
        </p:txBody>
      </p:sp>
      <p:sp>
        <p:nvSpPr>
          <p:cNvPr id="71" name="フレーム 70"/>
          <p:cNvSpPr/>
          <p:nvPr/>
        </p:nvSpPr>
        <p:spPr>
          <a:xfrm>
            <a:off x="1904801" y="6111785"/>
            <a:ext cx="1627117" cy="619656"/>
          </a:xfrm>
          <a:prstGeom prst="fram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ニュースサイト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（インターネット情報）</a:t>
            </a:r>
          </a:p>
        </p:txBody>
      </p:sp>
      <p:sp>
        <p:nvSpPr>
          <p:cNvPr id="7" name="フローチャート : 書類 6"/>
          <p:cNvSpPr/>
          <p:nvPr/>
        </p:nvSpPr>
        <p:spPr>
          <a:xfrm>
            <a:off x="10086956" y="5494552"/>
            <a:ext cx="677368" cy="334151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冊子体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2" name="フローチャート : 磁気ディスク 71"/>
          <p:cNvSpPr/>
          <p:nvPr/>
        </p:nvSpPr>
        <p:spPr>
          <a:xfrm>
            <a:off x="8612299" y="5637061"/>
            <a:ext cx="947463" cy="803513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電子書籍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PC,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タブレット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スマホで読めるもの）</a:t>
            </a:r>
          </a:p>
        </p:txBody>
      </p:sp>
      <p:sp>
        <p:nvSpPr>
          <p:cNvPr id="130" name="フローチャート : 磁気ディスク 53"/>
          <p:cNvSpPr/>
          <p:nvPr/>
        </p:nvSpPr>
        <p:spPr>
          <a:xfrm>
            <a:off x="3000929" y="3579382"/>
            <a:ext cx="1901367" cy="910454"/>
          </a:xfrm>
          <a:prstGeom prst="flowChartMagneticDisk">
            <a:avLst/>
          </a:prstGeom>
          <a:solidFill>
            <a:srgbClr val="00B050"/>
          </a:solidFill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700"/>
              </a:lnSpc>
            </a:pP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セキュリティ対策関連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lnSpc>
                <a:spcPts val="1700"/>
              </a:lnSpc>
            </a:pP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ナレッジベース（知識）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5" name="フローチャート : 磁気ディスク 53"/>
          <p:cNvSpPr/>
          <p:nvPr/>
        </p:nvSpPr>
        <p:spPr>
          <a:xfrm>
            <a:off x="2553512" y="5369882"/>
            <a:ext cx="1622490" cy="398458"/>
          </a:xfrm>
          <a:prstGeom prst="flowChartMagneticDisk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700"/>
              </a:lnSpc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セキュリティ関連情報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6" name="AutoShape 8"/>
          <p:cNvSpPr>
            <a:spLocks noChangeArrowheads="1"/>
          </p:cNvSpPr>
          <p:nvPr/>
        </p:nvSpPr>
        <p:spPr bwMode="auto">
          <a:xfrm>
            <a:off x="2928751" y="4858181"/>
            <a:ext cx="1868880" cy="462821"/>
          </a:xfrm>
          <a:prstGeom prst="roundRect">
            <a:avLst>
              <a:gd name="adj" fmla="val 25048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情報の内容要約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重要度・緊急度判断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9" name="上矢印 88"/>
          <p:cNvSpPr/>
          <p:nvPr/>
        </p:nvSpPr>
        <p:spPr>
          <a:xfrm>
            <a:off x="3695807" y="4451388"/>
            <a:ext cx="609138" cy="4067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2" name="左矢印 91"/>
          <p:cNvSpPr/>
          <p:nvPr/>
        </p:nvSpPr>
        <p:spPr>
          <a:xfrm rot="1908667">
            <a:off x="7566931" y="4110331"/>
            <a:ext cx="420595" cy="2575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3" name="左矢印 92"/>
          <p:cNvSpPr/>
          <p:nvPr/>
        </p:nvSpPr>
        <p:spPr>
          <a:xfrm rot="19214728">
            <a:off x="7807546" y="4981785"/>
            <a:ext cx="420595" cy="2156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4" name="横巻き 73"/>
          <p:cNvSpPr/>
          <p:nvPr/>
        </p:nvSpPr>
        <p:spPr>
          <a:xfrm>
            <a:off x="5712407" y="6011296"/>
            <a:ext cx="2782557" cy="714630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r>
              <a:rPr lang="ja-JP" altLang="en-US" sz="1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課題</a:t>
            </a:r>
            <a:endParaRPr kumimoji="1" lang="en-US" altLang="ja-JP" sz="1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9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・意識啓発活動・情報共有・相談体制・事案発生時の相互連携が機能していない</a:t>
            </a:r>
            <a:endParaRPr kumimoji="1" lang="ja-JP" altLang="en-US" sz="9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9" name="AutoShape 8"/>
          <p:cNvSpPr>
            <a:spLocks noChangeArrowheads="1"/>
          </p:cNvSpPr>
          <p:nvPr/>
        </p:nvSpPr>
        <p:spPr bwMode="auto">
          <a:xfrm>
            <a:off x="8859200" y="3468305"/>
            <a:ext cx="1191764" cy="667972"/>
          </a:xfrm>
          <a:prstGeom prst="roundRect">
            <a:avLst>
              <a:gd name="adj" fmla="val 19184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05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都支援事業等での出張相談・個別助言</a:t>
            </a:r>
            <a:endParaRPr lang="ja-JP" altLang="ja-JP" sz="1050" b="1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6" name="フレーム 95"/>
          <p:cNvSpPr/>
          <p:nvPr/>
        </p:nvSpPr>
        <p:spPr>
          <a:xfrm>
            <a:off x="140603" y="3235363"/>
            <a:ext cx="1398384" cy="1810513"/>
          </a:xfrm>
          <a:prstGeom prst="fram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国等の機関からの情報発信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NISC</a:t>
            </a:r>
          </a:p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総務省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NICT</a:t>
            </a:r>
          </a:p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経済産業省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IPA</a:t>
            </a:r>
          </a:p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警察庁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6" name="横巻き 65"/>
          <p:cNvSpPr/>
          <p:nvPr/>
        </p:nvSpPr>
        <p:spPr>
          <a:xfrm>
            <a:off x="24239" y="4915703"/>
            <a:ext cx="1807530" cy="2054674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IPA</a:t>
            </a:r>
            <a:r>
              <a:rPr kumimoji="1" lang="ja-JP" altLang="en-US" sz="11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安心相談窓口との連携</a:t>
            </a:r>
            <a:endParaRPr kumimoji="1" lang="en-US" altLang="ja-JP" sz="11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05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105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IPA</a:t>
            </a:r>
            <a:r>
              <a:rPr lang="ja-JP" altLang="en-US" sz="105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提供情報の活用</a:t>
            </a:r>
            <a:endParaRPr lang="en-US" altLang="ja-JP" sz="105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05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kumimoji="1" lang="ja-JP" altLang="en-US" sz="105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インターネットでは得られない情報交換</a:t>
            </a:r>
            <a:endParaRPr kumimoji="1" lang="en-US" altLang="ja-JP" sz="105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05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・インシデント相談対応時のホットライン</a:t>
            </a:r>
            <a:endParaRPr kumimoji="1" lang="en-US" altLang="ja-JP" sz="105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05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・相談対応のための情報交換</a:t>
            </a:r>
            <a:endParaRPr kumimoji="1" lang="en-US" altLang="ja-JP" sz="105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7" name="フローチャート : 磁気ディスク 53"/>
          <p:cNvSpPr/>
          <p:nvPr/>
        </p:nvSpPr>
        <p:spPr>
          <a:xfrm>
            <a:off x="8023817" y="4206792"/>
            <a:ext cx="2063140" cy="1027077"/>
          </a:xfrm>
          <a:prstGeom prst="flowChartMagneticDisk">
            <a:avLst/>
          </a:prstGeom>
          <a:solidFill>
            <a:srgbClr val="00B050"/>
          </a:solidFill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「サイバーセキュリティ対策の</a:t>
            </a:r>
            <a:br>
              <a:rPr lang="en-US" altLang="ja-JP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極意ポータルサイト」</a:t>
            </a:r>
            <a:br>
              <a:rPr lang="en-US" altLang="ja-JP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Twitter, RSS</a:t>
            </a:r>
            <a:r>
              <a:rPr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等</a:t>
            </a:r>
            <a:endParaRPr lang="en-US" altLang="ja-JP" sz="11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（東京都・警視庁）</a:t>
            </a:r>
            <a:endParaRPr lang="en-US" altLang="ja-JP" sz="11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endParaRPr lang="en-US" altLang="ja-JP" sz="11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5" name="フローチャート : 磁気ディスク 53"/>
          <p:cNvSpPr/>
          <p:nvPr/>
        </p:nvSpPr>
        <p:spPr>
          <a:xfrm>
            <a:off x="9880065" y="4237877"/>
            <a:ext cx="1151375" cy="513539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700"/>
              </a:lnSpc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プレゼン用資料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lnSpc>
                <a:spcPts val="1700"/>
              </a:lnSpc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詳細説明資料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4" name="右矢印 93"/>
          <p:cNvSpPr/>
          <p:nvPr/>
        </p:nvSpPr>
        <p:spPr>
          <a:xfrm>
            <a:off x="1228471" y="4796029"/>
            <a:ext cx="1822072" cy="434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国としてのガイドライン等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2" name="左右矢印 131"/>
          <p:cNvSpPr/>
          <p:nvPr/>
        </p:nvSpPr>
        <p:spPr>
          <a:xfrm>
            <a:off x="1454356" y="3753073"/>
            <a:ext cx="1461006" cy="521781"/>
          </a:xfrm>
          <a:prstGeom prst="leftRightArrow">
            <a:avLst>
              <a:gd name="adj1" fmla="val 50000"/>
              <a:gd name="adj2" fmla="val 33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情報交換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928750" y="-76200"/>
            <a:ext cx="7796603" cy="603495"/>
          </a:xfrm>
        </p:spPr>
        <p:txBody>
          <a:bodyPr>
            <a:normAutofit/>
          </a:bodyPr>
          <a:lstStyle/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r>
              <a:rPr lang="ja-JP" altLang="en-US" sz="3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での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情報収集・整理・蓄積と発信　</a:t>
            </a:r>
            <a:endParaRPr kumimoji="1" lang="ja-JP" altLang="en-US" sz="3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3" name="左矢印 91">
            <a:extLst>
              <a:ext uri="{FF2B5EF4-FFF2-40B4-BE49-F238E27FC236}">
                <a16:creationId xmlns:a16="http://schemas.microsoft.com/office/drawing/2014/main" id="{48279D12-0558-4AEE-B02F-FF4AFE39E53B}"/>
              </a:ext>
            </a:extLst>
          </p:cNvPr>
          <p:cNvSpPr/>
          <p:nvPr/>
        </p:nvSpPr>
        <p:spPr>
          <a:xfrm rot="4441312">
            <a:off x="7949291" y="3821905"/>
            <a:ext cx="529363" cy="2602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0" name="左矢印 115">
            <a:extLst>
              <a:ext uri="{FF2B5EF4-FFF2-40B4-BE49-F238E27FC236}">
                <a16:creationId xmlns:a16="http://schemas.microsoft.com/office/drawing/2014/main" id="{EE33EA55-6BBD-49BA-AC30-4C6A6CA64D61}"/>
              </a:ext>
            </a:extLst>
          </p:cNvPr>
          <p:cNvSpPr/>
          <p:nvPr/>
        </p:nvSpPr>
        <p:spPr>
          <a:xfrm rot="5400000">
            <a:off x="7791357" y="2698232"/>
            <a:ext cx="768020" cy="516211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2" name="AutoShape 8">
            <a:extLst>
              <a:ext uri="{FF2B5EF4-FFF2-40B4-BE49-F238E27FC236}">
                <a16:creationId xmlns:a16="http://schemas.microsoft.com/office/drawing/2014/main" id="{DA7F1790-E788-4844-86AC-DC60301A8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828" y="2995092"/>
            <a:ext cx="1372444" cy="667971"/>
          </a:xfrm>
          <a:prstGeom prst="roundRect">
            <a:avLst>
              <a:gd name="adj" fmla="val 19184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Google</a:t>
            </a: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検索・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SNS</a:t>
            </a: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1100" b="1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Twitte</a:t>
            </a: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1100" b="1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BookMark</a:t>
            </a: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等）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1" name="AutoShape 8">
            <a:extLst>
              <a:ext uri="{FF2B5EF4-FFF2-40B4-BE49-F238E27FC236}">
                <a16:creationId xmlns:a16="http://schemas.microsoft.com/office/drawing/2014/main" id="{7A5D9C35-C4F6-45CF-BDC8-1F9E889D4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7821" y="3013621"/>
            <a:ext cx="957071" cy="330974"/>
          </a:xfrm>
          <a:prstGeom prst="roundRect">
            <a:avLst>
              <a:gd name="adj" fmla="val 19184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直接アクセス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448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D31A5B-432B-47C4-B1D7-B28B84303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TCYSS</a:t>
            </a:r>
            <a:r>
              <a:rPr kumimoji="1" lang="ja-JP" altLang="en-US" dirty="0"/>
              <a:t>普及啓発活動の柱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0E4EB2-15BA-49D8-B771-6CCA9D10D78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TCYSS</a:t>
            </a:r>
            <a:r>
              <a:rPr kumimoji="1" lang="ja-JP" altLang="en-US" dirty="0"/>
              <a:t>事業の位置付け</a:t>
            </a:r>
          </a:p>
          <a:p>
            <a:pPr lvl="1"/>
            <a:r>
              <a:rPr kumimoji="1" lang="ja-JP" altLang="en-US" dirty="0"/>
              <a:t>①国全体のサイバーセキュリティ対策の実施において、地方公共団体の中核的組織として、一翼を担う。</a:t>
            </a:r>
          </a:p>
          <a:p>
            <a:pPr lvl="1"/>
            <a:r>
              <a:rPr kumimoji="1" lang="ja-JP" altLang="en-US" dirty="0"/>
              <a:t>②東京都のトータルな中小企業支援の一環で。</a:t>
            </a:r>
          </a:p>
          <a:p>
            <a:r>
              <a:rPr kumimoji="1" lang="ja-JP" altLang="en-US" dirty="0"/>
              <a:t>■相談窓口業務の柱</a:t>
            </a:r>
          </a:p>
          <a:p>
            <a:pPr lvl="1"/>
            <a:r>
              <a:rPr kumimoji="1" lang="ja-JP" altLang="en-US" dirty="0"/>
              <a:t>①情報の集約：</a:t>
            </a:r>
          </a:p>
          <a:p>
            <a:pPr lvl="2"/>
            <a:r>
              <a:rPr kumimoji="1" lang="ja-JP" altLang="en-US" dirty="0"/>
              <a:t>　日々の情報収集・内容の要約・情報の知識化</a:t>
            </a:r>
          </a:p>
          <a:p>
            <a:pPr lvl="1"/>
            <a:r>
              <a:rPr kumimoji="1" lang="ja-JP" altLang="en-US" dirty="0"/>
              <a:t>②発信用情報の作成・蓄積：</a:t>
            </a:r>
          </a:p>
          <a:p>
            <a:pPr lvl="2"/>
            <a:r>
              <a:rPr kumimoji="1" lang="ja-JP" altLang="en-US" dirty="0"/>
              <a:t>　知識化した情報をもとに、ユーザレベル毎の普及・啓発用情報の作成・蓄積</a:t>
            </a:r>
          </a:p>
          <a:p>
            <a:pPr lvl="1"/>
            <a:r>
              <a:rPr kumimoji="1" lang="ja-JP" altLang="en-US" dirty="0"/>
              <a:t>③情報の提供（発信）：</a:t>
            </a:r>
          </a:p>
          <a:p>
            <a:pPr lvl="2"/>
            <a:r>
              <a:rPr kumimoji="1" lang="ja-JP" altLang="en-US" dirty="0"/>
              <a:t>・</a:t>
            </a:r>
            <a:r>
              <a:rPr kumimoji="1" lang="en-US" altLang="ja-JP" dirty="0"/>
              <a:t>【</a:t>
            </a:r>
            <a:r>
              <a:rPr kumimoji="1" lang="ja-JP" altLang="en-US" dirty="0"/>
              <a:t>意識改革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ポータル、ガイドブック、出張相談により、能動的な情報発信</a:t>
            </a:r>
          </a:p>
          <a:p>
            <a:pPr lvl="2"/>
            <a:r>
              <a:rPr kumimoji="1" lang="ja-JP" altLang="en-US" dirty="0"/>
              <a:t>・</a:t>
            </a:r>
            <a:r>
              <a:rPr kumimoji="1" lang="en-US" altLang="ja-JP" dirty="0"/>
              <a:t>【</a:t>
            </a:r>
            <a:r>
              <a:rPr kumimoji="1" lang="ja-JP" altLang="en-US" dirty="0"/>
              <a:t>課題解決</a:t>
            </a:r>
            <a:r>
              <a:rPr kumimoji="1" lang="en-US" altLang="ja-JP" dirty="0"/>
              <a:t>】</a:t>
            </a:r>
            <a:r>
              <a:rPr kumimoji="1" lang="ja-JP" altLang="en-US" dirty="0"/>
              <a:t>電話およびメールによる受動的な情報提供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744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64B9ED-CAFB-4DD7-B6FE-19B81846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TCYSS</a:t>
            </a:r>
            <a:r>
              <a:rPr kumimoji="1" lang="ja-JP" altLang="en-US" dirty="0"/>
              <a:t>普及啓発活動の情報発信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4E5C95-0F9E-48CD-94D4-BB10D5C04A7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目的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東京都の多くの中小企業が、</a:t>
            </a:r>
            <a:r>
              <a:rPr kumimoji="1" lang="en-US" altLang="ja-JP" dirty="0"/>
              <a:t>IT</a:t>
            </a:r>
            <a:r>
              <a:rPr kumimoji="1" lang="ja-JP" altLang="en-US" dirty="0"/>
              <a:t>を活用したビジネス展開をする際に、セキュリティ問題が阻害要因にならないように</a:t>
            </a:r>
            <a:endParaRPr kumimoji="1" lang="en-US" altLang="ja-JP" dirty="0"/>
          </a:p>
          <a:p>
            <a:pPr lvl="1"/>
            <a:r>
              <a:rPr lang="ja-JP" altLang="en-US" dirty="0"/>
              <a:t>そのために、</a:t>
            </a:r>
            <a:r>
              <a:rPr kumimoji="1" lang="ja-JP" altLang="en-US" dirty="0"/>
              <a:t>多くの中小企業の経営者、管理者に向けて、ポータルサイトから、体系的・網羅的な情報をタイムリーに発信</a:t>
            </a:r>
            <a:endParaRPr kumimoji="1" lang="en-US" altLang="ja-JP" dirty="0"/>
          </a:p>
          <a:p>
            <a:r>
              <a:rPr lang="ja-JP" altLang="en-US" dirty="0"/>
              <a:t>情報発信の流れ</a:t>
            </a:r>
            <a:endParaRPr lang="en-US" altLang="ja-JP" dirty="0"/>
          </a:p>
          <a:p>
            <a:pPr lvl="1"/>
            <a:r>
              <a:rPr lang="ja-JP" altLang="en-US" dirty="0"/>
              <a:t>知識の蓄積</a:t>
            </a:r>
            <a:endParaRPr lang="en-US" altLang="ja-JP" dirty="0"/>
          </a:p>
          <a:p>
            <a:pPr lvl="2"/>
            <a:r>
              <a:rPr lang="en-US" altLang="ja-JP" dirty="0"/>
              <a:t>IT</a:t>
            </a:r>
            <a:r>
              <a:rPr lang="ja-JP" altLang="en-US" dirty="0"/>
              <a:t>・セキュリティに関連した最新情報を、体系的・網羅的に収集、中小企業向けに知識化</a:t>
            </a:r>
            <a:endParaRPr lang="en-US" altLang="ja-JP" dirty="0"/>
          </a:p>
          <a:p>
            <a:pPr lvl="1"/>
            <a:r>
              <a:rPr lang="ja-JP" altLang="en-US" dirty="0"/>
              <a:t>知識を広く発信</a:t>
            </a:r>
            <a:endParaRPr lang="en-US" altLang="ja-JP" dirty="0"/>
          </a:p>
          <a:p>
            <a:pPr lvl="2"/>
            <a:r>
              <a:rPr lang="ja-JP" altLang="en-US" dirty="0"/>
              <a:t>ポータルサイトから、体系的に整理した知識を、タイムリーに発信</a:t>
            </a:r>
            <a:endParaRPr lang="en-US" altLang="ja-JP" dirty="0"/>
          </a:p>
          <a:p>
            <a:pPr lvl="1"/>
            <a:r>
              <a:rPr lang="ja-JP" altLang="en-US" dirty="0"/>
              <a:t>発信情報が広く普及（伝搬）されるようにするために、アクセスルートを増やす</a:t>
            </a:r>
            <a:endParaRPr lang="en-US" altLang="ja-JP" dirty="0"/>
          </a:p>
          <a:p>
            <a:pPr lvl="2"/>
            <a:r>
              <a:rPr lang="ja-JP" altLang="en-US"/>
              <a:t>ページの</a:t>
            </a:r>
            <a:r>
              <a:rPr lang="ja-JP" altLang="en-US" dirty="0"/>
              <a:t>都度更新　⇒　</a:t>
            </a:r>
            <a:r>
              <a:rPr lang="en-US" altLang="ja-JP" dirty="0"/>
              <a:t>Google</a:t>
            </a:r>
            <a:r>
              <a:rPr lang="ja-JP" altLang="en-US" dirty="0"/>
              <a:t>検索ロボットが収集</a:t>
            </a:r>
            <a:endParaRPr lang="en-US" altLang="ja-JP" dirty="0"/>
          </a:p>
          <a:p>
            <a:pPr lvl="2"/>
            <a:r>
              <a:rPr lang="ja-JP" altLang="en-US" dirty="0"/>
              <a:t>ポータルでの更新内容を「更新情報」に掲載　⇒　</a:t>
            </a:r>
            <a:r>
              <a:rPr lang="en-US" altLang="ja-JP" dirty="0"/>
              <a:t>Google</a:t>
            </a:r>
            <a:r>
              <a:rPr lang="ja-JP" altLang="en-US" dirty="0"/>
              <a:t>検索ロボットが収集</a:t>
            </a:r>
            <a:endParaRPr lang="en-US" altLang="ja-JP" dirty="0"/>
          </a:p>
          <a:p>
            <a:pPr lvl="2"/>
            <a:r>
              <a:rPr lang="ja-JP" altLang="en-US" dirty="0"/>
              <a:t>「更新情報」を</a:t>
            </a:r>
            <a:r>
              <a:rPr lang="en-US" altLang="ja-JP" dirty="0"/>
              <a:t>Twitter</a:t>
            </a:r>
            <a:r>
              <a:rPr lang="ja-JP" altLang="en-US" dirty="0"/>
              <a:t>からツイート　⇒　</a:t>
            </a:r>
            <a:r>
              <a:rPr lang="en-US" altLang="ja-JP" dirty="0"/>
              <a:t>Retweet</a:t>
            </a:r>
            <a:r>
              <a:rPr lang="ja-JP" altLang="en-US" dirty="0"/>
              <a:t>、いいね、により広く拡散される</a:t>
            </a:r>
            <a:endParaRPr lang="en-US" altLang="ja-JP" dirty="0"/>
          </a:p>
          <a:p>
            <a:pPr lvl="2"/>
            <a:r>
              <a:rPr lang="ja-JP" altLang="en-US" dirty="0"/>
              <a:t>更新内容を「はてなブックマーク」等のソーシャルブックマークに投稿　⇒　タグ検索でリストアップされる</a:t>
            </a:r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1261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C3031618-E23A-4BB8-8D1E-569CAF6C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IPA</a:t>
            </a:r>
            <a:r>
              <a:rPr lang="ja-JP" altLang="en-US" dirty="0"/>
              <a:t>安心相談窓口との連携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1265ABD-4F1F-4E88-886B-4F432127574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/>
              <a:t>IPA</a:t>
            </a:r>
            <a:r>
              <a:rPr lang="ja-JP" altLang="en-US" dirty="0"/>
              <a:t>提供情報の活用</a:t>
            </a:r>
          </a:p>
          <a:p>
            <a:r>
              <a:rPr lang="ja-JP" altLang="en-US" dirty="0"/>
              <a:t>インターネットでは得られない情報交換</a:t>
            </a:r>
          </a:p>
          <a:p>
            <a:r>
              <a:rPr lang="ja-JP" altLang="en-US" dirty="0"/>
              <a:t>インシデント相談対応時のホットライン</a:t>
            </a:r>
          </a:p>
          <a:p>
            <a:r>
              <a:rPr lang="ja-JP" altLang="en-US" dirty="0"/>
              <a:t>相談対応のための情報交換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630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FF9547-42F9-4EFB-B975-88A20F70B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TCYSS</a:t>
            </a:r>
            <a:r>
              <a:rPr kumimoji="1" lang="ja-JP" altLang="en-US" dirty="0"/>
              <a:t>としての普及啓発活動の課題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814EF0-24A1-49F3-BB9C-34D10697261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/>
              <a:t>TCYSS</a:t>
            </a:r>
            <a:r>
              <a:rPr kumimoji="1" lang="ja-JP" altLang="en-US" dirty="0"/>
              <a:t>課題</a:t>
            </a:r>
          </a:p>
          <a:p>
            <a:pPr lvl="1"/>
            <a:r>
              <a:rPr kumimoji="1" lang="en-US" altLang="ja-JP" dirty="0"/>
              <a:t>TCYSS</a:t>
            </a:r>
            <a:r>
              <a:rPr kumimoji="1" lang="ja-JP" altLang="en-US" dirty="0"/>
              <a:t>メンバー間で、意識啓発活動・情報共有・相談体制・事案発生時の相互連携が機能していない</a:t>
            </a:r>
            <a:endParaRPr kumimoji="1" lang="en-US" altLang="ja-JP" dirty="0"/>
          </a:p>
          <a:p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2568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881B44-6628-4C37-9E69-A3822D17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ポータルサイト「セキュリティの部屋」に新しいセクション追加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F44FD-2993-4D31-862C-846A4E38DD7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5509146"/>
          </a:xfrm>
        </p:spPr>
        <p:txBody>
          <a:bodyPr>
            <a:normAutofit fontScale="70000" lnSpcReduction="20000"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「セキュリティの部屋」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①ガイドブック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②～④サイバー脅威情報、東京都の取組、外部の情報紹介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⑤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新設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kumimoji="1"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セキュリティ関連ナレッジベース</a:t>
            </a:r>
            <a:r>
              <a:rPr kumimoji="1" lang="en-US" altLang="ja-JP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工事中</a:t>
            </a:r>
            <a:r>
              <a:rPr kumimoji="1" lang="en-US" altLang="ja-JP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pPr lvl="3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  <a:hlinkClick r:id="rId2"/>
              </a:rPr>
              <a:t>https://cybersecurity-tokyo.jp/security/KnowLedge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2"/>
            <a:r>
              <a:rPr kumimoji="1"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ガイドブック内容解説（虎の巻）</a:t>
            </a:r>
          </a:p>
          <a:p>
            <a:pPr lvl="2"/>
            <a:r>
              <a:rPr kumimoji="1"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国等の施策・計画文書・白書・解説書</a:t>
            </a:r>
          </a:p>
          <a:p>
            <a:pPr lvl="2"/>
            <a:r>
              <a:rPr kumimoji="1"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参考情報</a:t>
            </a:r>
            <a:r>
              <a:rPr kumimoji="1" lang="en-US" altLang="ja-JP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経営者、管理者向け</a:t>
            </a:r>
            <a:r>
              <a:rPr kumimoji="1" lang="en-US" altLang="ja-JP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pPr lvl="2"/>
            <a:r>
              <a:rPr kumimoji="1"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参考情報</a:t>
            </a:r>
            <a:r>
              <a:rPr kumimoji="1" lang="en-US" altLang="ja-JP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一般ユーザ向け</a:t>
            </a:r>
            <a:r>
              <a:rPr kumimoji="1" lang="en-US" altLang="ja-JP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レベル２以降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kumimoji="1" lang="ja-JP" altLang="en-US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ガイドブック内容解説（虎の巻）</a:t>
            </a:r>
            <a:endParaRPr kumimoji="1" lang="en-US" altLang="ja-JP" dirty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2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ガイドブック内容の補足説明資料</a:t>
            </a:r>
          </a:p>
          <a:p>
            <a:pPr lvl="2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お役立ちリンク」のリンク先の資料の内容要約</a:t>
            </a:r>
          </a:p>
          <a:p>
            <a:pPr lvl="2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サイバーセキュリティ関連組織が開設するポータルサイト</a:t>
            </a:r>
          </a:p>
          <a:p>
            <a:pPr lvl="1"/>
            <a:r>
              <a:rPr kumimoji="1" lang="ja-JP" altLang="en-US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国等の施策・計画文書・白書・解説書</a:t>
            </a:r>
            <a:endParaRPr kumimoji="1" lang="en-US" altLang="ja-JP" dirty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2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基本文書（法律・基本計画・各種方針等）</a:t>
            </a:r>
          </a:p>
          <a:p>
            <a:pPr lvl="2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基本文書（サイバーセキュリティ関連）</a:t>
            </a:r>
          </a:p>
          <a:p>
            <a:pPr lvl="2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各種白書・年次報告書類</a:t>
            </a:r>
          </a:p>
          <a:p>
            <a:pPr lvl="2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NIST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文書・情報セキュリティマネジメント関連</a:t>
            </a:r>
          </a:p>
          <a:p>
            <a:pPr lvl="2"/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2"/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2"/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8CFF2EE-BEEE-4CCC-A8C2-5DEE1BA988CE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5509146"/>
          </a:xfrm>
        </p:spPr>
        <p:txBody>
          <a:bodyPr>
            <a:normAutofit fontScale="70000" lnSpcReduction="20000"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レベル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以降（続き）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kumimoji="1" lang="ja-JP" altLang="en-US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参考情報</a:t>
            </a:r>
            <a:r>
              <a:rPr kumimoji="1" lang="en-US" altLang="ja-JP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経営者、管理者向け</a:t>
            </a:r>
            <a:r>
              <a:rPr kumimoji="1" lang="en-US" altLang="ja-JP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pPr lvl="2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サイバーセキュリティ全般</a:t>
            </a:r>
          </a:p>
          <a:p>
            <a:pPr lvl="2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DX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関連</a:t>
            </a:r>
          </a:p>
          <a:p>
            <a:pPr lvl="2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テレワーク関連</a:t>
            </a:r>
          </a:p>
          <a:p>
            <a:pPr lvl="2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関連</a:t>
            </a:r>
          </a:p>
          <a:p>
            <a:pPr lvl="2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IoT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セキュリティ関連</a:t>
            </a:r>
          </a:p>
          <a:p>
            <a:pPr lvl="2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IT-BCP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関連</a:t>
            </a:r>
          </a:p>
          <a:p>
            <a:pPr lvl="2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インシデント対応</a:t>
            </a:r>
          </a:p>
          <a:p>
            <a:pPr lvl="2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個人情報保護関連</a:t>
            </a:r>
          </a:p>
          <a:p>
            <a:pPr lvl="2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システム開発・運用</a:t>
            </a:r>
          </a:p>
          <a:p>
            <a:pPr lvl="2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人材育成</a:t>
            </a:r>
          </a:p>
          <a:p>
            <a:pPr lvl="2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法令・規則</a:t>
            </a:r>
          </a:p>
          <a:p>
            <a:pPr lvl="2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kumimoji="1" lang="ja-JP" altLang="en-US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参考情報</a:t>
            </a:r>
            <a:r>
              <a:rPr kumimoji="1" lang="en-US" altLang="ja-JP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一般ユーザ向け</a:t>
            </a:r>
            <a:r>
              <a:rPr kumimoji="1" lang="en-US" altLang="ja-JP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pPr lvl="2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インターネット利用</a:t>
            </a:r>
          </a:p>
          <a:p>
            <a:pPr lvl="2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EC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サイト利用</a:t>
            </a:r>
          </a:p>
          <a:p>
            <a:pPr lvl="2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電子メール</a:t>
            </a:r>
          </a:p>
          <a:p>
            <a:pPr lvl="2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SNS</a:t>
            </a:r>
          </a:p>
          <a:p>
            <a:pPr lvl="2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7951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ス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アース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20807</TotalTime>
  <Words>1105</Words>
  <Application>Microsoft Office PowerPoint</Application>
  <PresentationFormat>ワイド画面</PresentationFormat>
  <Paragraphs>155</Paragraphs>
  <Slides>6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  <vt:variant>
        <vt:lpstr>目的別スライド ショー</vt:lpstr>
      </vt:variant>
      <vt:variant>
        <vt:i4>1</vt:i4>
      </vt:variant>
    </vt:vector>
  </HeadingPairs>
  <TitlesOfParts>
    <vt:vector size="15" baseType="lpstr">
      <vt:lpstr>Meiryo UI</vt:lpstr>
      <vt:lpstr>Arial</vt:lpstr>
      <vt:lpstr>Bookman Old Style</vt:lpstr>
      <vt:lpstr>Calibri</vt:lpstr>
      <vt:lpstr>Gill Sans MT</vt:lpstr>
      <vt:lpstr>Wingdings</vt:lpstr>
      <vt:lpstr>Wingdings 3</vt:lpstr>
      <vt:lpstr>アース</vt:lpstr>
      <vt:lpstr>TCYSSでの情報収集・整理・蓄積と発信　</vt:lpstr>
      <vt:lpstr>TCYSS普及啓発活動の柱</vt:lpstr>
      <vt:lpstr>TCYSS普及啓発活動の情報発信</vt:lpstr>
      <vt:lpstr>IPA安心相談窓口との連携</vt:lpstr>
      <vt:lpstr>TCYSSとしての普及啓発活動の課題</vt:lpstr>
      <vt:lpstr>ポータルサイト「セキュリティの部屋」に新しいセクション追加</vt:lpstr>
      <vt:lpstr>TP&amp;Dフォーラム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図書館情報学研究 (図書館システム・オープンデータ)</dc:title>
  <dc:creator>中山正樹</dc:creator>
  <cp:lastModifiedBy>Masaki Nakayama</cp:lastModifiedBy>
  <cp:revision>435</cp:revision>
  <cp:lastPrinted>2021-09-25T06:56:44Z</cp:lastPrinted>
  <dcterms:created xsi:type="dcterms:W3CDTF">2015-08-12T01:03:55Z</dcterms:created>
  <dcterms:modified xsi:type="dcterms:W3CDTF">2021-09-27T12:34:49Z</dcterms:modified>
</cp:coreProperties>
</file>