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"/>
  </p:notesMasterIdLst>
  <p:sldIdLst>
    <p:sldId id="701" r:id="rId2"/>
  </p:sldIdLst>
  <p:sldSz cx="12192000" cy="6858000"/>
  <p:notesSz cx="6735763" cy="9866313"/>
  <p:custShowLst>
    <p:custShow name="TP&amp;Dフォーラム" id="0">
      <p:sldLst/>
    </p:custShow>
  </p:custShow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52" autoAdjust="0"/>
    <p:restoredTop sz="80960" autoAdjust="0"/>
  </p:normalViewPr>
  <p:slideViewPr>
    <p:cSldViewPr snapToGrid="0">
      <p:cViewPr varScale="1">
        <p:scale>
          <a:sx n="82" d="100"/>
          <a:sy n="82" d="100"/>
        </p:scale>
        <p:origin x="470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-49338"/>
    </p:cViewPr>
  </p:sorterViewPr>
  <p:notesViewPr>
    <p:cSldViewPr snapToGrid="0">
      <p:cViewPr>
        <p:scale>
          <a:sx n="100" d="100"/>
          <a:sy n="100" d="100"/>
        </p:scale>
        <p:origin x="1194" y="-12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aki Nakayama" userId="7eabd57b-b900-4e86-8622-e94bcfa04d00" providerId="ADAL" clId="{94C1CCE3-75C0-40D3-B12F-B54977995DC0}"/>
    <pc:docChg chg="modSld">
      <pc:chgData name="Masaki Nakayama" userId="7eabd57b-b900-4e86-8622-e94bcfa04d00" providerId="ADAL" clId="{94C1CCE3-75C0-40D3-B12F-B54977995DC0}" dt="2021-07-06T05:59:11.397" v="16" actId="1036"/>
      <pc:docMkLst>
        <pc:docMk/>
      </pc:docMkLst>
      <pc:sldChg chg="modSp mod">
        <pc:chgData name="Masaki Nakayama" userId="7eabd57b-b900-4e86-8622-e94bcfa04d00" providerId="ADAL" clId="{94C1CCE3-75C0-40D3-B12F-B54977995DC0}" dt="2021-07-06T05:59:11.397" v="16" actId="1036"/>
        <pc:sldMkLst>
          <pc:docMk/>
          <pc:sldMk cId="3444483772" sldId="701"/>
        </pc:sldMkLst>
        <pc:spChg chg="mod">
          <ac:chgData name="Masaki Nakayama" userId="7eabd57b-b900-4e86-8622-e94bcfa04d00" providerId="ADAL" clId="{94C1CCE3-75C0-40D3-B12F-B54977995DC0}" dt="2021-07-06T05:59:11.397" v="16" actId="1036"/>
          <ac:spMkLst>
            <pc:docMk/>
            <pc:sldMk cId="3444483772" sldId="701"/>
            <ac:spMk id="56" creationId="{00000000-0000-0000-0000-000000000000}"/>
          </ac:spMkLst>
        </pc:spChg>
        <pc:spChg chg="mod">
          <ac:chgData name="Masaki Nakayama" userId="7eabd57b-b900-4e86-8622-e94bcfa04d00" providerId="ADAL" clId="{94C1CCE3-75C0-40D3-B12F-B54977995DC0}" dt="2021-07-06T05:59:04.275" v="7" actId="1036"/>
          <ac:spMkLst>
            <pc:docMk/>
            <pc:sldMk cId="3444483772" sldId="701"/>
            <ac:spMk id="133" creationId="{00000000-0000-0000-0000-000000000000}"/>
          </ac:spMkLst>
        </pc:spChg>
      </pc:sldChg>
    </pc:docChg>
  </pc:docChgLst>
  <pc:docChgLst>
    <pc:chgData name="正樹 中山" userId="7eabd57b-b900-4e86-8622-e94bcfa04d00" providerId="ADAL" clId="{3CD75285-433D-41E8-96CC-DE14FC188C0B}"/>
    <pc:docChg chg="custSel modSld">
      <pc:chgData name="正樹 中山" userId="7eabd57b-b900-4e86-8622-e94bcfa04d00" providerId="ADAL" clId="{3CD75285-433D-41E8-96CC-DE14FC188C0B}" dt="2021-04-05T05:42:13.336" v="296" actId="14100"/>
      <pc:docMkLst>
        <pc:docMk/>
      </pc:docMkLst>
      <pc:sldChg chg="addSp modSp mod">
        <pc:chgData name="正樹 中山" userId="7eabd57b-b900-4e86-8622-e94bcfa04d00" providerId="ADAL" clId="{3CD75285-433D-41E8-96CC-DE14FC188C0B}" dt="2021-04-05T05:42:13.336" v="296" actId="14100"/>
        <pc:sldMkLst>
          <pc:docMk/>
          <pc:sldMk cId="3444483772" sldId="701"/>
        </pc:sldMkLst>
        <pc:spChg chg="add mod">
          <ac:chgData name="正樹 中山" userId="7eabd57b-b900-4e86-8622-e94bcfa04d00" providerId="ADAL" clId="{3CD75285-433D-41E8-96CC-DE14FC188C0B}" dt="2021-04-05T05:41:52.532" v="292" actId="14100"/>
          <ac:spMkLst>
            <pc:docMk/>
            <pc:sldMk cId="3444483772" sldId="701"/>
            <ac:spMk id="5" creationId="{76C9B0B7-A099-4A06-A64D-3CE5185DE31A}"/>
          </ac:spMkLst>
        </pc:spChg>
        <pc:spChg chg="mod">
          <ac:chgData name="正樹 中山" userId="7eabd57b-b900-4e86-8622-e94bcfa04d00" providerId="ADAL" clId="{3CD75285-433D-41E8-96CC-DE14FC188C0B}" dt="2021-04-05T05:39:00.747" v="218" actId="20577"/>
          <ac:spMkLst>
            <pc:docMk/>
            <pc:sldMk cId="3444483772" sldId="701"/>
            <ac:spMk id="11" creationId="{00000000-0000-0000-0000-000000000000}"/>
          </ac:spMkLst>
        </pc:spChg>
        <pc:spChg chg="mod">
          <ac:chgData name="正樹 中山" userId="7eabd57b-b900-4e86-8622-e94bcfa04d00" providerId="ADAL" clId="{3CD75285-433D-41E8-96CC-DE14FC188C0B}" dt="2021-04-05T05:29:17.444" v="66" actId="207"/>
          <ac:spMkLst>
            <pc:docMk/>
            <pc:sldMk cId="3444483772" sldId="701"/>
            <ac:spMk id="60" creationId="{00000000-0000-0000-0000-000000000000}"/>
          </ac:spMkLst>
        </pc:spChg>
        <pc:spChg chg="mod">
          <ac:chgData name="正樹 中山" userId="7eabd57b-b900-4e86-8622-e94bcfa04d00" providerId="ADAL" clId="{3CD75285-433D-41E8-96CC-DE14FC188C0B}" dt="2021-04-05T05:40:33.752" v="290" actId="20577"/>
          <ac:spMkLst>
            <pc:docMk/>
            <pc:sldMk cId="3444483772" sldId="701"/>
            <ac:spMk id="64" creationId="{00000000-0000-0000-0000-000000000000}"/>
          </ac:spMkLst>
        </pc:spChg>
        <pc:spChg chg="add mod">
          <ac:chgData name="正樹 中山" userId="7eabd57b-b900-4e86-8622-e94bcfa04d00" providerId="ADAL" clId="{3CD75285-433D-41E8-96CC-DE14FC188C0B}" dt="2021-04-05T05:42:13.336" v="296" actId="14100"/>
          <ac:spMkLst>
            <pc:docMk/>
            <pc:sldMk cId="3444483772" sldId="701"/>
            <ac:spMk id="98" creationId="{1B0B0FA1-21BD-41D9-8E75-422D39DF3972}"/>
          </ac:spMkLst>
        </pc:spChg>
        <pc:spChg chg="add mod">
          <ac:chgData name="正樹 中山" userId="7eabd57b-b900-4e86-8622-e94bcfa04d00" providerId="ADAL" clId="{3CD75285-433D-41E8-96CC-DE14FC188C0B}" dt="2021-04-05T05:42:00.860" v="294" actId="14100"/>
          <ac:spMkLst>
            <pc:docMk/>
            <pc:sldMk cId="3444483772" sldId="701"/>
            <ac:spMk id="99" creationId="{9E6EFB1B-854D-4880-96FC-C2BCE280ED9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0" cy="495029"/>
          </a:xfrm>
          <a:prstGeom prst="rect">
            <a:avLst/>
          </a:prstGeom>
        </p:spPr>
        <p:txBody>
          <a:bodyPr vert="horz" lIns="94864" tIns="47433" rIns="94864" bIns="47433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5" y="0"/>
            <a:ext cx="2918830" cy="495029"/>
          </a:xfrm>
          <a:prstGeom prst="rect">
            <a:avLst/>
          </a:prstGeom>
        </p:spPr>
        <p:txBody>
          <a:bodyPr vert="horz" lIns="94864" tIns="47433" rIns="94864" bIns="47433" rtlCol="0"/>
          <a:lstStyle>
            <a:lvl1pPr algn="r">
              <a:defRPr sz="1200"/>
            </a:lvl1pPr>
          </a:lstStyle>
          <a:p>
            <a:fld id="{B377335C-6462-4247-BEFA-CD97B67177F9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8200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64" tIns="47433" rIns="94864" bIns="4743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4864" tIns="47433" rIns="94864" bIns="47433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371286"/>
            <a:ext cx="2918830" cy="495028"/>
          </a:xfrm>
          <a:prstGeom prst="rect">
            <a:avLst/>
          </a:prstGeom>
        </p:spPr>
        <p:txBody>
          <a:bodyPr vert="horz" lIns="94864" tIns="47433" rIns="94864" bIns="47433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5" y="9371286"/>
            <a:ext cx="2918830" cy="495028"/>
          </a:xfrm>
          <a:prstGeom prst="rect">
            <a:avLst/>
          </a:prstGeom>
        </p:spPr>
        <p:txBody>
          <a:bodyPr vert="horz" lIns="94864" tIns="47433" rIns="94864" bIns="47433" rtlCol="0" anchor="b"/>
          <a:lstStyle>
            <a:lvl1pPr algn="r">
              <a:defRPr sz="1200"/>
            </a:lvl1pPr>
          </a:lstStyle>
          <a:p>
            <a:fld id="{E8C625AA-FB67-408E-B08D-52E202053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6377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DD2B6372-1A88-4F0C-86B1-FCF70832C42C}" type="datetimeFigureOut">
              <a:rPr lang="ja-JP" altLang="en-US" smtClean="0"/>
              <a:pPr/>
              <a:t>2021/7/6</a:t>
            </a:fld>
            <a:endParaRPr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正方形/長方形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正方形/長方形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2021/7/6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2021/7/6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二等辺三角形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2021/7/6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2021/7/6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2021/7/6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2021/7/6</a:t>
            </a:fld>
            <a:endParaRPr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2021/7/6</a:t>
            </a:fld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2021/7/6</a:t>
            </a:fld>
            <a:endParaRPr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2021/7/6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ja-JP" altLang="en-US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2021/7/6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D2B6372-1A88-4F0C-86B1-FCF70832C42C}" type="datetimeFigureOut">
              <a:rPr lang="ja-JP" altLang="en-US" smtClean="0"/>
              <a:pPr/>
              <a:t>2021/7/6</a:t>
            </a:fld>
            <a:endParaRPr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8" name="直線コネクタ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コネクタ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二等辺三角形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1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1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1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1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AutoShape 8"/>
          <p:cNvSpPr>
            <a:spLocks noChangeArrowheads="1"/>
          </p:cNvSpPr>
          <p:nvPr/>
        </p:nvSpPr>
        <p:spPr bwMode="auto">
          <a:xfrm>
            <a:off x="1597267" y="2906166"/>
            <a:ext cx="10393147" cy="3688225"/>
          </a:xfrm>
          <a:prstGeom prst="roundRect">
            <a:avLst>
              <a:gd name="adj" fmla="val 8278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TCYSS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3" name="AutoShape 8"/>
          <p:cNvSpPr>
            <a:spLocks noChangeArrowheads="1"/>
          </p:cNvSpPr>
          <p:nvPr/>
        </p:nvSpPr>
        <p:spPr bwMode="auto">
          <a:xfrm>
            <a:off x="1700808" y="3332666"/>
            <a:ext cx="4152790" cy="2933392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情報の集約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1" name="AutoShape 8"/>
          <p:cNvSpPr>
            <a:spLocks noChangeArrowheads="1"/>
          </p:cNvSpPr>
          <p:nvPr/>
        </p:nvSpPr>
        <p:spPr bwMode="auto">
          <a:xfrm>
            <a:off x="300038" y="603495"/>
            <a:ext cx="5653990" cy="1904260"/>
          </a:xfrm>
          <a:prstGeom prst="cloud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AutoShape 8"/>
          <p:cNvSpPr>
            <a:spLocks noChangeArrowheads="1"/>
          </p:cNvSpPr>
          <p:nvPr/>
        </p:nvSpPr>
        <p:spPr bwMode="auto">
          <a:xfrm>
            <a:off x="6100050" y="3330187"/>
            <a:ext cx="5682318" cy="3309055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情報発信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928750" y="0"/>
            <a:ext cx="7796603" cy="603495"/>
          </a:xfrm>
        </p:spPr>
        <p:txBody>
          <a:bodyPr>
            <a:normAutofit/>
          </a:bodyPr>
          <a:lstStyle/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TCYSS</a:t>
            </a:r>
            <a:r>
              <a:rPr lang="ja-JP" altLang="en-US" sz="3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での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情報収集・整理・蓄積と発信　</a:t>
            </a:r>
            <a:endParaRPr kumimoji="1" lang="ja-JP" altLang="en-US" sz="3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8423783" y="5321002"/>
            <a:ext cx="2535247" cy="1186676"/>
          </a:xfrm>
          <a:prstGeom prst="roundRect">
            <a:avLst>
              <a:gd name="adj" fmla="val 25048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ガイドブック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AutoShape 8"/>
          <p:cNvSpPr>
            <a:spLocks noChangeArrowheads="1"/>
          </p:cNvSpPr>
          <p:nvPr/>
        </p:nvSpPr>
        <p:spPr bwMode="auto">
          <a:xfrm>
            <a:off x="6460728" y="846556"/>
            <a:ext cx="4940709" cy="1941169"/>
          </a:xfrm>
          <a:prstGeom prst="roundRect">
            <a:avLst>
              <a:gd name="adj" fmla="val 19184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期待する効果と啓発対象者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9" name="AutoShape 8"/>
          <p:cNvSpPr>
            <a:spLocks noChangeArrowheads="1"/>
          </p:cNvSpPr>
          <p:nvPr/>
        </p:nvSpPr>
        <p:spPr bwMode="auto">
          <a:xfrm>
            <a:off x="6564926" y="1161161"/>
            <a:ext cx="4698448" cy="476025"/>
          </a:xfrm>
          <a:prstGeom prst="roundRect">
            <a:avLst>
              <a:gd name="adj" fmla="val 25048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経営者がセキュリティ対策の必要性を認識し、具体的な対策を実施できるように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77" name="グループ化 76"/>
          <p:cNvGrpSpPr/>
          <p:nvPr/>
        </p:nvGrpSpPr>
        <p:grpSpPr>
          <a:xfrm>
            <a:off x="845501" y="1005420"/>
            <a:ext cx="599429" cy="787538"/>
            <a:chOff x="-185784" y="2437254"/>
            <a:chExt cx="599429" cy="787538"/>
          </a:xfrm>
        </p:grpSpPr>
        <p:sp>
          <p:nvSpPr>
            <p:cNvPr id="78" name="テキスト ボックス 77"/>
            <p:cNvSpPr txBox="1"/>
            <p:nvPr/>
          </p:nvSpPr>
          <p:spPr>
            <a:xfrm>
              <a:off x="-151528" y="2993960"/>
              <a:ext cx="5309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経営者</a:t>
              </a:r>
            </a:p>
          </p:txBody>
        </p:sp>
        <p:pic>
          <p:nvPicPr>
            <p:cNvPr id="79" name="図 7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14103" y1="73333" x2="14103" y2="73333"/>
                          <a14:foregroundMark x1="46154" y1="85333" x2="46154" y2="85333"/>
                          <a14:foregroundMark x1="53846" y1="45333" x2="53846" y2="45333"/>
                          <a14:foregroundMark x1="42308" y1="20000" x2="42308" y2="20000"/>
                          <a14:foregroundMark x1="73077" y1="24000" x2="73077" y2="240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185784" y="2437254"/>
              <a:ext cx="599429" cy="576374"/>
            </a:xfrm>
            <a:prstGeom prst="rect">
              <a:avLst/>
            </a:prstGeom>
          </p:spPr>
        </p:pic>
      </p:grpSp>
      <p:grpSp>
        <p:nvGrpSpPr>
          <p:cNvPr id="80" name="グループ化 79"/>
          <p:cNvGrpSpPr/>
          <p:nvPr/>
        </p:nvGrpSpPr>
        <p:grpSpPr>
          <a:xfrm>
            <a:off x="10425640" y="1646977"/>
            <a:ext cx="599429" cy="787538"/>
            <a:chOff x="-185784" y="2437254"/>
            <a:chExt cx="599429" cy="787538"/>
          </a:xfrm>
        </p:grpSpPr>
        <p:sp>
          <p:nvSpPr>
            <p:cNvPr id="81" name="テキスト ボックス 80"/>
            <p:cNvSpPr txBox="1"/>
            <p:nvPr/>
          </p:nvSpPr>
          <p:spPr>
            <a:xfrm>
              <a:off x="-151528" y="2993960"/>
              <a:ext cx="5309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経営者</a:t>
              </a:r>
            </a:p>
          </p:txBody>
        </p:sp>
        <p:pic>
          <p:nvPicPr>
            <p:cNvPr id="82" name="図 81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14103" y1="73333" x2="14103" y2="73333"/>
                          <a14:foregroundMark x1="46154" y1="85333" x2="46154" y2="85333"/>
                          <a14:foregroundMark x1="53846" y1="45333" x2="53846" y2="45333"/>
                          <a14:foregroundMark x1="42308" y1="20000" x2="42308" y2="20000"/>
                          <a14:foregroundMark x1="73077" y1="24000" x2="73077" y2="240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185784" y="2437254"/>
              <a:ext cx="599429" cy="576374"/>
            </a:xfrm>
            <a:prstGeom prst="rect">
              <a:avLst/>
            </a:prstGeom>
          </p:spPr>
        </p:pic>
      </p:grpSp>
      <p:grpSp>
        <p:nvGrpSpPr>
          <p:cNvPr id="83" name="グループ化 82"/>
          <p:cNvGrpSpPr/>
          <p:nvPr/>
        </p:nvGrpSpPr>
        <p:grpSpPr>
          <a:xfrm>
            <a:off x="8714116" y="1716632"/>
            <a:ext cx="621863" cy="917786"/>
            <a:chOff x="954848" y="284320"/>
            <a:chExt cx="621863" cy="917786"/>
          </a:xfrm>
        </p:grpSpPr>
        <p:sp>
          <p:nvSpPr>
            <p:cNvPr id="84" name="テキスト ボックス 83"/>
            <p:cNvSpPr txBox="1"/>
            <p:nvPr/>
          </p:nvSpPr>
          <p:spPr>
            <a:xfrm>
              <a:off x="1026560" y="832774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システム</a:t>
              </a:r>
              <a:endPara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algn="ctr"/>
              <a:r>
                <a:rPr kumimoji="1" lang="ja-JP" altLang="en-US" sz="9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管理者</a:t>
              </a:r>
            </a:p>
          </p:txBody>
        </p:sp>
        <p:pic>
          <p:nvPicPr>
            <p:cNvPr id="85" name="図 84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97531" l="2632" r="100000">
                          <a14:foregroundMark x1="50000" y1="28395" x2="50000" y2="28395"/>
                          <a14:foregroundMark x1="53947" y1="48148" x2="53947" y2="48148"/>
                          <a14:foregroundMark x1="57895" y1="77778" x2="57895" y2="77778"/>
                          <a14:foregroundMark x1="81579" y1="88889" x2="81579" y2="88889"/>
                          <a14:foregroundMark x1="34211" y1="91358" x2="34211" y2="9135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54848" y="284320"/>
              <a:ext cx="540077" cy="575608"/>
            </a:xfrm>
            <a:prstGeom prst="rect">
              <a:avLst/>
            </a:prstGeom>
          </p:spPr>
        </p:pic>
      </p:grpSp>
      <p:grpSp>
        <p:nvGrpSpPr>
          <p:cNvPr id="86" name="グループ化 85"/>
          <p:cNvGrpSpPr/>
          <p:nvPr/>
        </p:nvGrpSpPr>
        <p:grpSpPr>
          <a:xfrm>
            <a:off x="7088140" y="1810024"/>
            <a:ext cx="699087" cy="745243"/>
            <a:chOff x="64101" y="318363"/>
            <a:chExt cx="699087" cy="745243"/>
          </a:xfrm>
        </p:grpSpPr>
        <p:sp>
          <p:nvSpPr>
            <p:cNvPr id="87" name="テキスト ボックス 86"/>
            <p:cNvSpPr txBox="1"/>
            <p:nvPr/>
          </p:nvSpPr>
          <p:spPr>
            <a:xfrm>
              <a:off x="123210" y="832774"/>
              <a:ext cx="5309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従業員</a:t>
              </a:r>
            </a:p>
          </p:txBody>
        </p:sp>
        <p:pic>
          <p:nvPicPr>
            <p:cNvPr id="88" name="Picture 2" descr="驚く男の子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01" y="318363"/>
              <a:ext cx="699087" cy="541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6" name="左矢印 105"/>
          <p:cNvSpPr/>
          <p:nvPr/>
        </p:nvSpPr>
        <p:spPr>
          <a:xfrm rot="5400000">
            <a:off x="9444530" y="3519393"/>
            <a:ext cx="2644865" cy="516211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6" name="左矢印 115"/>
          <p:cNvSpPr/>
          <p:nvPr/>
        </p:nvSpPr>
        <p:spPr>
          <a:xfrm rot="5400000">
            <a:off x="6789950" y="2866497"/>
            <a:ext cx="1268995" cy="516211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7" name="左矢印 116"/>
          <p:cNvSpPr/>
          <p:nvPr/>
        </p:nvSpPr>
        <p:spPr>
          <a:xfrm rot="5400000">
            <a:off x="8253657" y="3261559"/>
            <a:ext cx="1759442" cy="516211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9" name="右矢印 118"/>
          <p:cNvSpPr/>
          <p:nvPr/>
        </p:nvSpPr>
        <p:spPr>
          <a:xfrm>
            <a:off x="9323678" y="1646977"/>
            <a:ext cx="1105661" cy="49786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助言・提言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0" name="左矢印 119"/>
          <p:cNvSpPr/>
          <p:nvPr/>
        </p:nvSpPr>
        <p:spPr>
          <a:xfrm>
            <a:off x="9227688" y="2097991"/>
            <a:ext cx="1179871" cy="528241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実施指示</a:t>
            </a:r>
          </a:p>
        </p:txBody>
      </p:sp>
      <p:sp>
        <p:nvSpPr>
          <p:cNvPr id="121" name="左矢印 120"/>
          <p:cNvSpPr/>
          <p:nvPr/>
        </p:nvSpPr>
        <p:spPr>
          <a:xfrm>
            <a:off x="7606674" y="2016959"/>
            <a:ext cx="1179871" cy="528241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教育・指導</a:t>
            </a:r>
          </a:p>
        </p:txBody>
      </p:sp>
      <p:sp>
        <p:nvSpPr>
          <p:cNvPr id="129" name="AutoShape 8"/>
          <p:cNvSpPr>
            <a:spLocks noChangeArrowheads="1"/>
          </p:cNvSpPr>
          <p:nvPr/>
        </p:nvSpPr>
        <p:spPr bwMode="auto">
          <a:xfrm>
            <a:off x="6712896" y="5187304"/>
            <a:ext cx="1611522" cy="924482"/>
          </a:xfrm>
          <a:prstGeom prst="roundRect">
            <a:avLst>
              <a:gd name="adj" fmla="val 25048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セミナー等での普及啓発活動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（警視庁・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TCYSS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参加組織）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1" name="上下矢印 130"/>
          <p:cNvSpPr/>
          <p:nvPr/>
        </p:nvSpPr>
        <p:spPr>
          <a:xfrm>
            <a:off x="3838766" y="5321003"/>
            <a:ext cx="506018" cy="77844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3" name="右矢印 132"/>
          <p:cNvSpPr/>
          <p:nvPr/>
        </p:nvSpPr>
        <p:spPr>
          <a:xfrm>
            <a:off x="5171976" y="4321475"/>
            <a:ext cx="2879494" cy="69010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4" name="AutoShape 8"/>
          <p:cNvSpPr>
            <a:spLocks noChangeArrowheads="1"/>
          </p:cNvSpPr>
          <p:nvPr/>
        </p:nvSpPr>
        <p:spPr bwMode="auto">
          <a:xfrm>
            <a:off x="7034173" y="3410369"/>
            <a:ext cx="1017297" cy="578732"/>
          </a:xfrm>
          <a:prstGeom prst="roundRect">
            <a:avLst>
              <a:gd name="adj" fmla="val 19184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電話相談</a:t>
            </a:r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（東京都）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5" name="上矢印 134"/>
          <p:cNvSpPr/>
          <p:nvPr/>
        </p:nvSpPr>
        <p:spPr>
          <a:xfrm>
            <a:off x="2782556" y="5487385"/>
            <a:ext cx="609138" cy="6624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6" name="フレーム 135"/>
          <p:cNvSpPr/>
          <p:nvPr/>
        </p:nvSpPr>
        <p:spPr>
          <a:xfrm>
            <a:off x="3455719" y="6110771"/>
            <a:ext cx="2023516" cy="619656"/>
          </a:xfrm>
          <a:prstGeom prst="fram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TCYSS</a:t>
            </a:r>
            <a:r>
              <a:rPr kumimoji="1"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参加組織</a:t>
            </a:r>
          </a:p>
        </p:txBody>
      </p:sp>
      <p:sp>
        <p:nvSpPr>
          <p:cNvPr id="140" name="左矢印 139"/>
          <p:cNvSpPr/>
          <p:nvPr/>
        </p:nvSpPr>
        <p:spPr>
          <a:xfrm rot="16200000">
            <a:off x="9457269" y="5126065"/>
            <a:ext cx="420595" cy="2156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0" name="角丸四角形吹き出し 59"/>
          <p:cNvSpPr/>
          <p:nvPr/>
        </p:nvSpPr>
        <p:spPr>
          <a:xfrm>
            <a:off x="10458298" y="547904"/>
            <a:ext cx="1714004" cy="620633"/>
          </a:xfrm>
          <a:prstGeom prst="wedgeRoundRectCallout">
            <a:avLst>
              <a:gd name="adj1" fmla="val -54661"/>
              <a:gd name="adj2" fmla="val 144129"/>
              <a:gd name="adj3" fmla="val 16667"/>
            </a:avLst>
          </a:prstGeom>
          <a:gradFill>
            <a:gsLst>
              <a:gs pos="0">
                <a:schemeClr val="accent3">
                  <a:shade val="63000"/>
                  <a:alpha val="0"/>
                </a:schemeClr>
              </a:gs>
              <a:gs pos="30000">
                <a:schemeClr val="accent3">
                  <a:shade val="90000"/>
                  <a:satMod val="110000"/>
                </a:schemeClr>
              </a:gs>
              <a:gs pos="45000">
                <a:schemeClr val="accent3">
                  <a:shade val="100000"/>
                  <a:satMod val="118000"/>
                </a:schemeClr>
              </a:gs>
              <a:gs pos="55000">
                <a:schemeClr val="accent3">
                  <a:shade val="100000"/>
                  <a:satMod val="118000"/>
                </a:schemeClr>
              </a:gs>
              <a:gs pos="73000">
                <a:schemeClr val="accent3">
                  <a:shade val="90000"/>
                  <a:satMod val="110000"/>
                </a:schemeClr>
              </a:gs>
              <a:gs pos="100000">
                <a:schemeClr val="accent3">
                  <a:shade val="63000"/>
                </a:schemeClr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管理者に対して経営者へのレクチャーを支援することが効果的</a:t>
            </a:r>
          </a:p>
        </p:txBody>
      </p:sp>
      <p:sp>
        <p:nvSpPr>
          <p:cNvPr id="63" name="角丸四角形吹き出し 62"/>
          <p:cNvSpPr/>
          <p:nvPr/>
        </p:nvSpPr>
        <p:spPr>
          <a:xfrm>
            <a:off x="10990812" y="2212019"/>
            <a:ext cx="1201188" cy="620633"/>
          </a:xfrm>
          <a:prstGeom prst="wedgeRoundRectCallout">
            <a:avLst>
              <a:gd name="adj1" fmla="val -42766"/>
              <a:gd name="adj2" fmla="val -86401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管理者がいなければ経営者に対して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142495" y="14287"/>
            <a:ext cx="2049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2021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日第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版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2018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15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日第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版</a:t>
            </a:r>
          </a:p>
        </p:txBody>
      </p:sp>
      <p:sp>
        <p:nvSpPr>
          <p:cNvPr id="64" name="AutoShape 8"/>
          <p:cNvSpPr>
            <a:spLocks noChangeArrowheads="1"/>
          </p:cNvSpPr>
          <p:nvPr/>
        </p:nvSpPr>
        <p:spPr bwMode="auto">
          <a:xfrm>
            <a:off x="1517035" y="634918"/>
            <a:ext cx="3695445" cy="1991314"/>
          </a:xfrm>
          <a:prstGeom prst="roundRect">
            <a:avLst>
              <a:gd name="adj" fmla="val 13018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経営者の意識レベルごとに啓発情報の発信</a:t>
            </a:r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①セキュリティ被害を対岸の火事だとして、対策を進める意識の低い企業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IT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・セキュリティをビジネスの基盤として捉え、原価意識を持って費用対効果の高い対策をしようとしている企業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③過剰なセキュリティ意識により、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IT</a:t>
            </a:r>
            <a:r>
              <a:rPr lang="ja-JP" altLang="en-US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の利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活用を著しく制限している企業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④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IT</a:t>
            </a:r>
            <a:r>
              <a:rPr lang="ja-JP" altLang="en-US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の利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活用を事業戦略上に位置づけ、セキュリティを強く意識し、積極的に競争力強化に利活用しようとしている企業（政府の対策の目標）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9" name="左矢印 138"/>
          <p:cNvSpPr/>
          <p:nvPr/>
        </p:nvSpPr>
        <p:spPr>
          <a:xfrm>
            <a:off x="5079744" y="1261481"/>
            <a:ext cx="1380984" cy="1062954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課題解決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意識改革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158334" y="5719517"/>
            <a:ext cx="151676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情報セキュリティ関連の</a:t>
            </a:r>
            <a:endParaRPr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1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情報収集</a:t>
            </a:r>
            <a:endParaRPr lang="en-US" altLang="ja-JP" sz="1100" b="1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5401021" y="4445705"/>
            <a:ext cx="16331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蓄積した情報に基づいて、ユーザレベル毎に発信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四角形吹き出し 2"/>
          <p:cNvSpPr/>
          <p:nvPr/>
        </p:nvSpPr>
        <p:spPr>
          <a:xfrm>
            <a:off x="101133" y="2298564"/>
            <a:ext cx="1482701" cy="740391"/>
          </a:xfrm>
          <a:prstGeom prst="wedgeRectCallout">
            <a:avLst>
              <a:gd name="adj1" fmla="val 19854"/>
              <a:gd name="adj2" fmla="val -13533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組織の存続のためには</a:t>
            </a:r>
            <a:r>
              <a:rPr kumimoji="1"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IT</a:t>
            </a:r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の活用が必要。そのためにはセキュリティ対策が必須</a:t>
            </a:r>
          </a:p>
        </p:txBody>
      </p:sp>
      <p:sp>
        <p:nvSpPr>
          <p:cNvPr id="59" name="四角形吹き出し 58"/>
          <p:cNvSpPr/>
          <p:nvPr/>
        </p:nvSpPr>
        <p:spPr>
          <a:xfrm>
            <a:off x="4797631" y="2832651"/>
            <a:ext cx="1557003" cy="439643"/>
          </a:xfrm>
          <a:prstGeom prst="wedgeRectCallout">
            <a:avLst>
              <a:gd name="adj1" fmla="val 103299"/>
              <a:gd name="adj2" fmla="val 6839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一般論はガイドブックに記載した内容レベルで</a:t>
            </a:r>
          </a:p>
        </p:txBody>
      </p:sp>
      <p:sp>
        <p:nvSpPr>
          <p:cNvPr id="65" name="四角形吹き出し 64"/>
          <p:cNvSpPr/>
          <p:nvPr/>
        </p:nvSpPr>
        <p:spPr>
          <a:xfrm>
            <a:off x="10142495" y="6099451"/>
            <a:ext cx="1633070" cy="574742"/>
          </a:xfrm>
          <a:prstGeom prst="wedgeRectCallout">
            <a:avLst>
              <a:gd name="adj1" fmla="val -78715"/>
              <a:gd name="adj2" fmla="val -7128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利用者が事前・緊急時どこでも見られるように</a:t>
            </a:r>
            <a:endParaRPr kumimoji="1"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ワンソースマルチユース</a:t>
            </a: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7" name="四角形吹き出し 66"/>
          <p:cNvSpPr/>
          <p:nvPr/>
        </p:nvSpPr>
        <p:spPr>
          <a:xfrm>
            <a:off x="10508857" y="3380334"/>
            <a:ext cx="1359077" cy="1477847"/>
          </a:xfrm>
          <a:prstGeom prst="wedgeRectCallout">
            <a:avLst>
              <a:gd name="adj1" fmla="val -67087"/>
              <a:gd name="adj2" fmla="val -113084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IT,</a:t>
            </a:r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セキュリティに全く関心のない企業には情報セキュリティ対策</a:t>
            </a: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9</a:t>
            </a: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か条を。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具体的な対策を検討する組織には、</a:t>
            </a: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まず「ガイドブック」を読むことを助言する</a:t>
            </a:r>
            <a:endParaRPr kumimoji="1"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8" name="四角形吹き出し 67"/>
          <p:cNvSpPr/>
          <p:nvPr/>
        </p:nvSpPr>
        <p:spPr>
          <a:xfrm>
            <a:off x="5675096" y="5920884"/>
            <a:ext cx="1359077" cy="673507"/>
          </a:xfrm>
          <a:prstGeom prst="wedgeRectCallout">
            <a:avLst>
              <a:gd name="adj1" fmla="val -101165"/>
              <a:gd name="adj2" fmla="val -49485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インターネットでは得られない情報の集約が重要</a:t>
            </a:r>
          </a:p>
        </p:txBody>
      </p:sp>
      <p:sp>
        <p:nvSpPr>
          <p:cNvPr id="70" name="フローチャート : 磁気ディスク 53"/>
          <p:cNvSpPr/>
          <p:nvPr/>
        </p:nvSpPr>
        <p:spPr>
          <a:xfrm>
            <a:off x="1833229" y="3824852"/>
            <a:ext cx="1622490" cy="940926"/>
          </a:xfrm>
          <a:prstGeom prst="flowChartMagneticDisk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ts val="1700"/>
              </a:lnSpc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重要インフラ向け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lnSpc>
                <a:spcPts val="1700"/>
              </a:lnSpc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セキュリティ対策関連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lnSpc>
                <a:spcPts val="1700"/>
              </a:lnSpc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ナレッジベース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1" name="フレーム 70"/>
          <p:cNvSpPr/>
          <p:nvPr/>
        </p:nvSpPr>
        <p:spPr>
          <a:xfrm>
            <a:off x="1679039" y="6111785"/>
            <a:ext cx="1776680" cy="619656"/>
          </a:xfrm>
          <a:prstGeom prst="fram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ニュースサイト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（インターネット情報）</a:t>
            </a:r>
          </a:p>
        </p:txBody>
      </p:sp>
      <p:sp>
        <p:nvSpPr>
          <p:cNvPr id="7" name="フローチャート : 書類 6"/>
          <p:cNvSpPr/>
          <p:nvPr/>
        </p:nvSpPr>
        <p:spPr>
          <a:xfrm>
            <a:off x="10086956" y="5494552"/>
            <a:ext cx="677368" cy="334151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冊子体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2" name="フローチャート : 磁気ディスク 71"/>
          <p:cNvSpPr/>
          <p:nvPr/>
        </p:nvSpPr>
        <p:spPr>
          <a:xfrm>
            <a:off x="8612299" y="5637062"/>
            <a:ext cx="1042158" cy="743282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電子書籍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PC,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タブレット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スマホで読めるもの）</a:t>
            </a:r>
          </a:p>
        </p:txBody>
      </p:sp>
      <p:sp>
        <p:nvSpPr>
          <p:cNvPr id="130" name="フローチャート : 磁気ディスク 53"/>
          <p:cNvSpPr/>
          <p:nvPr/>
        </p:nvSpPr>
        <p:spPr>
          <a:xfrm>
            <a:off x="2965146" y="3517303"/>
            <a:ext cx="2297187" cy="1027077"/>
          </a:xfrm>
          <a:prstGeom prst="flowChartMagneticDisk">
            <a:avLst/>
          </a:prstGeom>
          <a:solidFill>
            <a:srgbClr val="00B050"/>
          </a:solidFill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ts val="1700"/>
              </a:lnSpc>
            </a:pPr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セキュリティ対策関連</a:t>
            </a:r>
            <a:endParaRPr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lnSpc>
                <a:spcPts val="1700"/>
              </a:lnSpc>
            </a:pPr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ナレッジベース</a:t>
            </a:r>
            <a:endParaRPr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lnSpc>
                <a:spcPts val="1700"/>
              </a:lnSpc>
            </a:pPr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（対象経営者・管理者のレベル毎）</a:t>
            </a:r>
            <a:endParaRPr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5" name="フローチャート : 磁気ディスク 53"/>
          <p:cNvSpPr/>
          <p:nvPr/>
        </p:nvSpPr>
        <p:spPr>
          <a:xfrm>
            <a:off x="2553512" y="5369882"/>
            <a:ext cx="1622490" cy="398458"/>
          </a:xfrm>
          <a:prstGeom prst="flowChartMagneticDisk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ts val="1700"/>
              </a:lnSpc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セキュリティ関連情報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6" name="AutoShape 8"/>
          <p:cNvSpPr>
            <a:spLocks noChangeArrowheads="1"/>
          </p:cNvSpPr>
          <p:nvPr/>
        </p:nvSpPr>
        <p:spPr bwMode="auto">
          <a:xfrm>
            <a:off x="2928751" y="4858181"/>
            <a:ext cx="1868880" cy="462821"/>
          </a:xfrm>
          <a:prstGeom prst="roundRect">
            <a:avLst>
              <a:gd name="adj" fmla="val 25048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情報の内容要約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重要度・緊急度判断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9" name="上矢印 88"/>
          <p:cNvSpPr/>
          <p:nvPr/>
        </p:nvSpPr>
        <p:spPr>
          <a:xfrm>
            <a:off x="3695807" y="4451388"/>
            <a:ext cx="609138" cy="40679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1" name="フローチャート : 磁気ディスク 53"/>
          <p:cNvSpPr/>
          <p:nvPr/>
        </p:nvSpPr>
        <p:spPr>
          <a:xfrm>
            <a:off x="5416173" y="3564803"/>
            <a:ext cx="1622490" cy="796923"/>
          </a:xfrm>
          <a:prstGeom prst="flowChartMagneticDisk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ts val="1700"/>
              </a:lnSpc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ガイドブック、相談対応用ハンドブック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lnSpc>
                <a:spcPts val="1700"/>
              </a:lnSpc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対応フロー、案内先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2" name="左矢印 91"/>
          <p:cNvSpPr/>
          <p:nvPr/>
        </p:nvSpPr>
        <p:spPr>
          <a:xfrm rot="1908667">
            <a:off x="8117155" y="3949565"/>
            <a:ext cx="420595" cy="2575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3" name="左矢印 92"/>
          <p:cNvSpPr/>
          <p:nvPr/>
        </p:nvSpPr>
        <p:spPr>
          <a:xfrm rot="19214728">
            <a:off x="7807546" y="4981785"/>
            <a:ext cx="420595" cy="2156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4" name="横巻き 73"/>
          <p:cNvSpPr/>
          <p:nvPr/>
        </p:nvSpPr>
        <p:spPr>
          <a:xfrm>
            <a:off x="-1" y="-95002"/>
            <a:ext cx="2782557" cy="819398"/>
          </a:xfrm>
          <a:prstGeom prst="horizontalScrol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TCYSS</a:t>
            </a:r>
            <a:r>
              <a:rPr kumimoji="1" lang="ja-JP" altLang="en-US" sz="12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相互協力協定</a:t>
            </a:r>
            <a:endParaRPr kumimoji="1" lang="en-US" altLang="ja-JP" sz="12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・意識啓発活動・情報共有・相談体制・事案発生時の相互連携</a:t>
            </a:r>
            <a:endParaRPr kumimoji="1" lang="ja-JP" altLang="en-US" sz="12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9" name="AutoShape 8"/>
          <p:cNvSpPr>
            <a:spLocks noChangeArrowheads="1"/>
          </p:cNvSpPr>
          <p:nvPr/>
        </p:nvSpPr>
        <p:spPr bwMode="auto">
          <a:xfrm>
            <a:off x="8494964" y="3386619"/>
            <a:ext cx="1638551" cy="667972"/>
          </a:xfrm>
          <a:prstGeom prst="roundRect">
            <a:avLst>
              <a:gd name="adj" fmla="val 19184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都支援事業等での出張相談・個別助言</a:t>
            </a:r>
            <a:endParaRPr lang="en-US" altLang="ja-JP" sz="1200" b="1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（東京都）</a:t>
            </a:r>
            <a:endParaRPr lang="ja-JP" altLang="ja-JP" sz="1200" b="1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0" name="四角形吹き出し 89"/>
          <p:cNvSpPr/>
          <p:nvPr/>
        </p:nvSpPr>
        <p:spPr>
          <a:xfrm>
            <a:off x="7606674" y="2861850"/>
            <a:ext cx="1557003" cy="439643"/>
          </a:xfrm>
          <a:prstGeom prst="wedgeRectCallout">
            <a:avLst>
              <a:gd name="adj1" fmla="val -428"/>
              <a:gd name="adj2" fmla="val 144031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ガイドブック以上の詳細な解説・助言</a:t>
            </a:r>
          </a:p>
        </p:txBody>
      </p:sp>
      <p:sp>
        <p:nvSpPr>
          <p:cNvPr id="96" name="フレーム 95"/>
          <p:cNvSpPr/>
          <p:nvPr/>
        </p:nvSpPr>
        <p:spPr>
          <a:xfrm>
            <a:off x="101133" y="3075558"/>
            <a:ext cx="1398384" cy="1920634"/>
          </a:xfrm>
          <a:prstGeom prst="fram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国等の機関からの情報発信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NISC</a:t>
            </a:r>
          </a:p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総務省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NICT</a:t>
            </a:r>
          </a:p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経済産業省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IPA</a:t>
            </a:r>
          </a:p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警察庁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6" name="横巻き 65"/>
          <p:cNvSpPr/>
          <p:nvPr/>
        </p:nvSpPr>
        <p:spPr>
          <a:xfrm>
            <a:off x="101133" y="4750277"/>
            <a:ext cx="1512984" cy="2107723"/>
          </a:xfrm>
          <a:prstGeom prst="horizontalScrol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企業経営のためのサイバーセキュリティの考え方</a:t>
            </a:r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1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sz="11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サイバーセキュリティはやむを得ない「費用」でなく、</a:t>
            </a:r>
            <a:r>
              <a:rPr lang="en-US" altLang="ja-JP" sz="11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IT</a:t>
            </a:r>
            <a:r>
              <a:rPr lang="ja-JP" altLang="en-US" sz="1100" b="1" dirty="0" err="1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を利</a:t>
            </a:r>
            <a:r>
              <a:rPr lang="ja-JP" altLang="en-US" sz="11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活用した積極的な経営への「投資」と位置付ける</a:t>
            </a:r>
            <a:endParaRPr kumimoji="1" lang="ja-JP" altLang="en-US" sz="1100" b="1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7" name="フローチャート : 磁気ディスク 53"/>
          <p:cNvSpPr/>
          <p:nvPr/>
        </p:nvSpPr>
        <p:spPr>
          <a:xfrm>
            <a:off x="8023817" y="4206792"/>
            <a:ext cx="2063140" cy="1027077"/>
          </a:xfrm>
          <a:prstGeom prst="flowChartMagneticDisk">
            <a:avLst/>
          </a:prstGeom>
          <a:solidFill>
            <a:srgbClr val="00B050"/>
          </a:solidFill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「サイバーセキュリティ対策の</a:t>
            </a:r>
            <a:br>
              <a:rPr lang="en-US" altLang="ja-JP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極意ポータルサイト」</a:t>
            </a:r>
            <a:br>
              <a:rPr lang="en-US" altLang="ja-JP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Twitter, RSS</a:t>
            </a:r>
            <a:r>
              <a:rPr lang="ja-JP" altLang="en-US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等</a:t>
            </a:r>
            <a:endParaRPr lang="en-US" altLang="ja-JP" sz="11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（東京都・警視庁）</a:t>
            </a:r>
            <a:endParaRPr lang="en-US" altLang="ja-JP" sz="11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endParaRPr lang="en-US" altLang="ja-JP" sz="11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5" name="フローチャート : 磁気ディスク 53"/>
          <p:cNvSpPr/>
          <p:nvPr/>
        </p:nvSpPr>
        <p:spPr>
          <a:xfrm>
            <a:off x="9484351" y="3811055"/>
            <a:ext cx="1151375" cy="513539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ts val="1700"/>
              </a:lnSpc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プレゼン用資料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lnSpc>
                <a:spcPts val="1700"/>
              </a:lnSpc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詳細説明資料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4" name="右矢印 93"/>
          <p:cNvSpPr/>
          <p:nvPr/>
        </p:nvSpPr>
        <p:spPr>
          <a:xfrm>
            <a:off x="1265053" y="4767440"/>
            <a:ext cx="1822072" cy="434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国としてのガイドライン等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2" name="左右矢印 131"/>
          <p:cNvSpPr/>
          <p:nvPr/>
        </p:nvSpPr>
        <p:spPr>
          <a:xfrm>
            <a:off x="1114804" y="3685011"/>
            <a:ext cx="938060" cy="878347"/>
          </a:xfrm>
          <a:prstGeom prst="leftRightArrow">
            <a:avLst>
              <a:gd name="adj1" fmla="val 50000"/>
              <a:gd name="adj2" fmla="val 33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情報交換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6C9B0B7-A099-4A06-A64D-3CE5185DE31A}"/>
              </a:ext>
            </a:extLst>
          </p:cNvPr>
          <p:cNvSpPr txBox="1"/>
          <p:nvPr/>
        </p:nvSpPr>
        <p:spPr>
          <a:xfrm>
            <a:off x="5262334" y="2428762"/>
            <a:ext cx="1991534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専門員</a:t>
            </a:r>
            <a:r>
              <a:rPr kumimoji="1" lang="ja-JP" altLang="en-US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所掌事務</a:t>
            </a:r>
            <a:r>
              <a:rPr kumimoji="1" lang="en-US" altLang="ja-JP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(1)</a:t>
            </a:r>
            <a:endParaRPr kumimoji="1" lang="ja-JP" altLang="en-US" sz="16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B0B0FA1-21BD-41D9-8E75-422D39DF3972}"/>
              </a:ext>
            </a:extLst>
          </p:cNvPr>
          <p:cNvSpPr txBox="1"/>
          <p:nvPr/>
        </p:nvSpPr>
        <p:spPr>
          <a:xfrm>
            <a:off x="9654457" y="4869015"/>
            <a:ext cx="2009459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専門員</a:t>
            </a:r>
            <a:r>
              <a:rPr kumimoji="1" lang="ja-JP" altLang="en-US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所掌事務</a:t>
            </a:r>
            <a:r>
              <a:rPr kumimoji="1" lang="en-US" altLang="ja-JP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(2)</a:t>
            </a:r>
            <a:endParaRPr kumimoji="1" lang="ja-JP" altLang="en-US" sz="16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9E6EFB1B-854D-4880-96FC-C2BCE280ED97}"/>
              </a:ext>
            </a:extLst>
          </p:cNvPr>
          <p:cNvSpPr txBox="1"/>
          <p:nvPr/>
        </p:nvSpPr>
        <p:spPr>
          <a:xfrm>
            <a:off x="1843440" y="3594291"/>
            <a:ext cx="2026380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専門員</a:t>
            </a:r>
            <a:r>
              <a:rPr kumimoji="1" lang="ja-JP" altLang="en-US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所掌事務</a:t>
            </a:r>
            <a:r>
              <a:rPr kumimoji="1" lang="en-US" altLang="ja-JP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(3)</a:t>
            </a:r>
            <a:endParaRPr kumimoji="1" lang="ja-JP" altLang="en-US" sz="16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4483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ス">
  <a:themeElements>
    <a:clrScheme name="アース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アース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アース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15108</TotalTime>
  <Words>532</Words>
  <Application>Microsoft Office PowerPoint</Application>
  <PresentationFormat>ワイド画面</PresentationFormat>
  <Paragraphs>81</Paragraphs>
  <Slides>1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  <vt:variant>
        <vt:lpstr>目的別スライド ショー</vt:lpstr>
      </vt:variant>
      <vt:variant>
        <vt:i4>1</vt:i4>
      </vt:variant>
    </vt:vector>
  </HeadingPairs>
  <TitlesOfParts>
    <vt:vector size="9" baseType="lpstr">
      <vt:lpstr>Meiryo UI</vt:lpstr>
      <vt:lpstr>Bookman Old Style</vt:lpstr>
      <vt:lpstr>Calibri</vt:lpstr>
      <vt:lpstr>Gill Sans MT</vt:lpstr>
      <vt:lpstr>Wingdings</vt:lpstr>
      <vt:lpstr>Wingdings 3</vt:lpstr>
      <vt:lpstr>アース</vt:lpstr>
      <vt:lpstr>TCYSSでの情報収集・整理・蓄積と発信　</vt:lpstr>
      <vt:lpstr>TP&amp;Dフォーラム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図書館情報学研究 (図書館システム・オープンデータ)</dc:title>
  <dc:creator>中山正樹</dc:creator>
  <cp:lastModifiedBy>Masaki Nakayama</cp:lastModifiedBy>
  <cp:revision>427</cp:revision>
  <cp:lastPrinted>2019-05-31T06:58:29Z</cp:lastPrinted>
  <dcterms:created xsi:type="dcterms:W3CDTF">2015-08-12T01:03:55Z</dcterms:created>
  <dcterms:modified xsi:type="dcterms:W3CDTF">2021-07-06T05:59:32Z</dcterms:modified>
</cp:coreProperties>
</file>