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FCB8"/>
    <a:srgbClr val="5BFB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E2C806-1B80-4B18-904A-8AA8F6446F61}" v="2" dt="2020-12-01T02:15:17.3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83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正樹" userId="7eabd57b-b900-4e86-8622-e94bcfa04d00" providerId="ADAL" clId="{5DE2C806-1B80-4B18-904A-8AA8F6446F61}"/>
    <pc:docChg chg="modSld">
      <pc:chgData name="正樹" userId="7eabd57b-b900-4e86-8622-e94bcfa04d00" providerId="ADAL" clId="{5DE2C806-1B80-4B18-904A-8AA8F6446F61}" dt="2020-12-01T02:15:17.348" v="1" actId="478"/>
      <pc:docMkLst>
        <pc:docMk/>
      </pc:docMkLst>
      <pc:sldChg chg="delSp">
        <pc:chgData name="正樹" userId="7eabd57b-b900-4e86-8622-e94bcfa04d00" providerId="ADAL" clId="{5DE2C806-1B80-4B18-904A-8AA8F6446F61}" dt="2020-12-01T02:15:17.348" v="1" actId="478"/>
        <pc:sldMkLst>
          <pc:docMk/>
          <pc:sldMk cId="37862249" sldId="257"/>
        </pc:sldMkLst>
        <pc:spChg chg="del">
          <ac:chgData name="正樹" userId="7eabd57b-b900-4e86-8622-e94bcfa04d00" providerId="ADAL" clId="{5DE2C806-1B80-4B18-904A-8AA8F6446F61}" dt="2020-12-01T02:15:14.215" v="0" actId="478"/>
          <ac:spMkLst>
            <pc:docMk/>
            <pc:sldMk cId="37862249" sldId="257"/>
            <ac:spMk id="3" creationId="{00000000-0000-0000-0000-000000000000}"/>
          </ac:spMkLst>
        </pc:spChg>
        <pc:picChg chg="del">
          <ac:chgData name="正樹" userId="7eabd57b-b900-4e86-8622-e94bcfa04d00" providerId="ADAL" clId="{5DE2C806-1B80-4B18-904A-8AA8F6446F61}" dt="2020-12-01T02:15:14.215" v="0" actId="478"/>
          <ac:picMkLst>
            <pc:docMk/>
            <pc:sldMk cId="37862249" sldId="257"/>
            <ac:picMk id="11" creationId="{00000000-0000-0000-0000-000000000000}"/>
          </ac:picMkLst>
        </pc:picChg>
        <pc:picChg chg="del">
          <ac:chgData name="正樹" userId="7eabd57b-b900-4e86-8622-e94bcfa04d00" providerId="ADAL" clId="{5DE2C806-1B80-4B18-904A-8AA8F6446F61}" dt="2020-12-01T02:15:14.215" v="0" actId="478"/>
          <ac:picMkLst>
            <pc:docMk/>
            <pc:sldMk cId="37862249" sldId="257"/>
            <ac:picMk id="38" creationId="{00000000-0000-0000-0000-000000000000}"/>
          </ac:picMkLst>
        </pc:picChg>
        <pc:picChg chg="del">
          <ac:chgData name="正樹" userId="7eabd57b-b900-4e86-8622-e94bcfa04d00" providerId="ADAL" clId="{5DE2C806-1B80-4B18-904A-8AA8F6446F61}" dt="2020-12-01T02:15:14.215" v="0" actId="478"/>
          <ac:picMkLst>
            <pc:docMk/>
            <pc:sldMk cId="37862249" sldId="257"/>
            <ac:picMk id="39" creationId="{00000000-0000-0000-0000-000000000000}"/>
          </ac:picMkLst>
        </pc:picChg>
        <pc:picChg chg="del">
          <ac:chgData name="正樹" userId="7eabd57b-b900-4e86-8622-e94bcfa04d00" providerId="ADAL" clId="{5DE2C806-1B80-4B18-904A-8AA8F6446F61}" dt="2020-12-01T02:15:14.215" v="0" actId="478"/>
          <ac:picMkLst>
            <pc:docMk/>
            <pc:sldMk cId="37862249" sldId="257"/>
            <ac:picMk id="1028" creationId="{00000000-0000-0000-0000-000000000000}"/>
          </ac:picMkLst>
        </pc:picChg>
        <pc:picChg chg="del">
          <ac:chgData name="正樹" userId="7eabd57b-b900-4e86-8622-e94bcfa04d00" providerId="ADAL" clId="{5DE2C806-1B80-4B18-904A-8AA8F6446F61}" dt="2020-12-01T02:15:17.348" v="1" actId="478"/>
          <ac:picMkLst>
            <pc:docMk/>
            <pc:sldMk cId="37862249" sldId="257"/>
            <ac:picMk id="1030" creationId="{00000000-0000-0000-0000-000000000000}"/>
          </ac:picMkLst>
        </pc:picChg>
        <pc:picChg chg="del">
          <ac:chgData name="正樹" userId="7eabd57b-b900-4e86-8622-e94bcfa04d00" providerId="ADAL" clId="{5DE2C806-1B80-4B18-904A-8AA8F6446F61}" dt="2020-12-01T02:15:14.215" v="0" actId="478"/>
          <ac:picMkLst>
            <pc:docMk/>
            <pc:sldMk cId="37862249" sldId="257"/>
            <ac:picMk id="23565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7"/>
          </a:xfrm>
        </p:spPr>
        <p:txBody>
          <a:bodyPr/>
          <a:lstStyle>
            <a:lvl1pPr algn="ctr">
              <a:defRPr sz="4800"/>
            </a:lvl1pPr>
          </a:lstStyle>
          <a:p>
            <a:pPr lvl="0"/>
            <a:r>
              <a:rPr lang="ja-JP" altLang="en-US" noProof="0"/>
              <a:t>マスタ タイトルの書式設定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1"/>
            <a:ext cx="6400800" cy="1752600"/>
          </a:xfr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1pPr>
          </a:lstStyle>
          <a:p>
            <a:pPr lvl="0"/>
            <a:r>
              <a:rPr lang="ja-JP" altLang="en-US" noProof="0"/>
              <a:t>マスタ サブタイトルの書式設定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3563938" y="6165850"/>
            <a:ext cx="2133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000">
                <a:latin typeface="Arial" charset="0"/>
                <a:ea typeface="ＭＳ Ｐゴシック" pitchFamily="50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0" y="0"/>
            <a:ext cx="2895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000">
                <a:latin typeface="Arial" charset="0"/>
                <a:ea typeface="ＭＳ Ｐゴシック" pitchFamily="50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EF7AD1-A478-4C06-ACE1-EE8009AC82D7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522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2656B0-C6C9-4516-B96C-BE9CBF8AE551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474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0217" y="174625"/>
            <a:ext cx="2212975" cy="238125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36525" y="174625"/>
            <a:ext cx="6491288" cy="23812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8CEC5-4C74-4D25-8A58-CE1865E73F42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81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タイトル、テキスト、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6892" y="174627"/>
            <a:ext cx="8353425" cy="50323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half" idx="1"/>
          </p:nvPr>
        </p:nvSpPr>
        <p:spPr>
          <a:xfrm>
            <a:off x="136525" y="900113"/>
            <a:ext cx="4351338" cy="165576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0267" y="900113"/>
            <a:ext cx="4352925" cy="165576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DDFE81-1A5C-4169-8415-0AB6F309B7DF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581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タイトル、テキスト、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6888" y="174625"/>
            <a:ext cx="8353425" cy="50323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half" idx="1"/>
          </p:nvPr>
        </p:nvSpPr>
        <p:spPr>
          <a:xfrm>
            <a:off x="136525" y="900113"/>
            <a:ext cx="4351338" cy="165576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2"/>
          </p:nvPr>
        </p:nvSpPr>
        <p:spPr>
          <a:xfrm>
            <a:off x="4640263" y="900113"/>
            <a:ext cx="4352925" cy="75088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3"/>
          </p:nvPr>
        </p:nvSpPr>
        <p:spPr>
          <a:xfrm>
            <a:off x="4640263" y="1803400"/>
            <a:ext cx="4352925" cy="75247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C8A9D-1C69-4E18-BE25-EE3FBBF8A70E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8612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/>
          </p:nvPr>
        </p:nvSpPr>
        <p:spPr>
          <a:xfrm>
            <a:off x="136525" y="174625"/>
            <a:ext cx="8856663" cy="23812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076BD1-4E6A-4F7A-A7D6-E0420839CCA1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2510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6888" y="174625"/>
            <a:ext cx="8353425" cy="50323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表プレースホルダー 2"/>
          <p:cNvSpPr>
            <a:spLocks noGrp="1"/>
          </p:cNvSpPr>
          <p:nvPr>
            <p:ph type="tbl" idx="1"/>
          </p:nvPr>
        </p:nvSpPr>
        <p:spPr>
          <a:xfrm>
            <a:off x="136525" y="900113"/>
            <a:ext cx="8856663" cy="1655762"/>
          </a:xfrm>
        </p:spPr>
        <p:txBody>
          <a:bodyPr/>
          <a:lstStyle/>
          <a:p>
            <a:pPr lvl="0"/>
            <a:endParaRPr lang="ja-JP" alt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C48474-0201-4A08-A52C-EE4AEF410A14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487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7AF27C-FD3D-4916-94F6-9A0CEE2CE5B5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095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906EDC-B741-40FD-A9FF-343B16D172D0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083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36525" y="900113"/>
            <a:ext cx="4351338" cy="16557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0267" y="900113"/>
            <a:ext cx="4352925" cy="16557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590853-705B-4759-97D0-8D209F451BC8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18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9" y="2174876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6761AF-7AA5-4460-A3DA-2E90D5DDFAF2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714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8A77DC-1A20-406F-A35D-45ED17E6B067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146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B9EAD-E057-47AA-BB1C-0BE27C794E8A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388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4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740F23-680F-4A3B-936D-A9E73332126C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394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0AE6E7-76D9-40B8-97C1-AA36AD80D914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210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6888" y="174625"/>
            <a:ext cx="8353425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6525" y="900113"/>
            <a:ext cx="8856663" cy="1655762"/>
          </a:xfrm>
          <a:prstGeom prst="rect">
            <a:avLst/>
          </a:prstGeom>
          <a:gradFill rotWithShape="1">
            <a:gsLst>
              <a:gs pos="0">
                <a:srgbClr val="CCFFCC">
                  <a:alpha val="23000"/>
                </a:srgbClr>
              </a:gs>
              <a:gs pos="50000">
                <a:srgbClr val="CCFFCC">
                  <a:gamma/>
                  <a:tint val="0"/>
                  <a:invGamma/>
                </a:srgbClr>
              </a:gs>
              <a:gs pos="100000">
                <a:srgbClr val="CCFFCC">
                  <a:alpha val="23000"/>
                </a:srgbClr>
              </a:gs>
            </a:gsLst>
            <a:lin ang="5400000" scaled="1"/>
          </a:gradFill>
          <a:ln w="28575">
            <a:solidFill>
              <a:srgbClr val="3399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8488" y="6524625"/>
            <a:ext cx="2138362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ea typeface="ＭＳ Ｐゴシック" pitchFamily="50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5A6B12-D921-4DE8-9D5C-003D5DE98EFD}" type="slidenum">
              <a:rPr lang="en-US" altLang="ja-JP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1029" name="Line 10"/>
          <p:cNvSpPr>
            <a:spLocks noChangeShapeType="1"/>
          </p:cNvSpPr>
          <p:nvPr userDrawn="1"/>
        </p:nvSpPr>
        <p:spPr bwMode="auto">
          <a:xfrm>
            <a:off x="136525" y="765175"/>
            <a:ext cx="8828088" cy="0"/>
          </a:xfrm>
          <a:prstGeom prst="line">
            <a:avLst/>
          </a:prstGeom>
          <a:noFill/>
          <a:ln w="57150">
            <a:solidFill>
              <a:srgbClr val="33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" name="Rectangle 11"/>
          <p:cNvSpPr>
            <a:spLocks noChangeArrowheads="1"/>
          </p:cNvSpPr>
          <p:nvPr userDrawn="1"/>
        </p:nvSpPr>
        <p:spPr bwMode="auto">
          <a:xfrm>
            <a:off x="207963" y="188913"/>
            <a:ext cx="215900" cy="503237"/>
          </a:xfrm>
          <a:prstGeom prst="rect">
            <a:avLst/>
          </a:prstGeom>
          <a:solidFill>
            <a:srgbClr val="339966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ja-JP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727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kumimoji="1" sz="16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0066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1200">
          <a:solidFill>
            <a:srgbClr val="0066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Arial" charset="0"/>
          <a:ea typeface="ＭＳ Ｐゴシック" pitchFamily="5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Arial" charset="0"/>
          <a:ea typeface="ＭＳ Ｐゴシック" pitchFamily="50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Arial" charset="0"/>
          <a:ea typeface="ＭＳ Ｐゴシック" pitchFamily="50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Arial" charset="0"/>
          <a:ea typeface="ＭＳ Ｐゴシック" pitchFamily="50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Arial" charset="0"/>
          <a:ea typeface="ＭＳ Ｐゴシック" pitchFamily="50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Arial" charset="0"/>
          <a:ea typeface="ＭＳ Ｐゴシック" pitchFamily="50" charset="-128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323528" y="4221088"/>
            <a:ext cx="2880321" cy="24482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189037" y="3654549"/>
            <a:ext cx="4176464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179513" y="1484784"/>
            <a:ext cx="4176464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433388" y="160338"/>
            <a:ext cx="8353425" cy="503237"/>
          </a:xfrm>
          <a:noFill/>
        </p:spPr>
        <p:txBody>
          <a:bodyPr/>
          <a:lstStyle/>
          <a:p>
            <a:pPr eaLnBrk="1" hangingPunct="1"/>
            <a:r>
              <a:rPr lang="ja-JP" altLang="en-US" sz="2400" dirty="0"/>
              <a:t>中小企業サイバーセキュリティ対策の普及促進事業（東京都）</a:t>
            </a:r>
          </a:p>
        </p:txBody>
      </p:sp>
      <p:sp>
        <p:nvSpPr>
          <p:cNvPr id="6420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836613"/>
            <a:ext cx="8785225" cy="576163"/>
          </a:xfrm>
        </p:spPr>
        <p:txBody>
          <a:bodyPr/>
          <a:lstStyle/>
          <a:p>
            <a:pPr eaLnBrk="1" fontAlgn="ctr" hangingPunct="1">
              <a:lnSpc>
                <a:spcPct val="105000"/>
              </a:lnSpc>
              <a:defRPr/>
            </a:pPr>
            <a:r>
              <a:rPr lang="ja-JP" altLang="en-US" sz="1400" dirty="0"/>
              <a:t>　首都東京の経済の重要な基盤である中小企業をサイバー空間における脅威から守るため、警視庁や各中小企業支援機関と連携し、中小企業のサイバーセキュリティ対策の強化を支援</a:t>
            </a:r>
          </a:p>
        </p:txBody>
      </p:sp>
      <p:sp>
        <p:nvSpPr>
          <p:cNvPr id="23560" name="Rectangle 42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2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Ø"/>
              <a:defRPr kumimoji="1" sz="1600">
                <a:solidFill>
                  <a:srgbClr val="006600"/>
                </a:solidFill>
                <a:latin typeface="HG丸ｺﾞｼｯｸM-PRO" pitchFamily="50" charset="-128"/>
                <a:ea typeface="HG丸ｺﾞｼｯｸM-PRO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Wingdings" pitchFamily="2" charset="2"/>
              <a:buChar char="l"/>
              <a:defRPr kumimoji="1" sz="1600">
                <a:solidFill>
                  <a:srgbClr val="006600"/>
                </a:solidFill>
                <a:latin typeface="HG丸ｺﾞｼｯｸM-PRO" pitchFamily="50" charset="-128"/>
                <a:ea typeface="HG丸ｺﾞｼｯｸM-PRO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1200">
                <a:solidFill>
                  <a:srgbClr val="006600"/>
                </a:solidFill>
                <a:latin typeface="HG丸ｺﾞｼｯｸM-PRO" pitchFamily="50" charset="-128"/>
                <a:ea typeface="HG丸ｺﾞｼｯｸM-PRO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ja-JP" altLang="ja-JP" sz="1800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3569" name="テキスト ボックス 52"/>
          <p:cNvSpPr txBox="1">
            <a:spLocks noChangeArrowheads="1"/>
          </p:cNvSpPr>
          <p:nvPr/>
        </p:nvSpPr>
        <p:spPr bwMode="auto">
          <a:xfrm>
            <a:off x="324041" y="1513359"/>
            <a:ext cx="4247959" cy="257369"/>
          </a:xfrm>
          <a:prstGeom prst="rect">
            <a:avLst/>
          </a:prstGeom>
          <a:noFill/>
          <a:ln>
            <a:noFill/>
          </a:ln>
        </p:spPr>
        <p:txBody>
          <a:bodyPr wrap="square" lIns="0" tIns="36000" rIns="0" bIns="36000" anchor="ctr"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Ø"/>
              <a:defRPr kumimoji="1" sz="1600">
                <a:solidFill>
                  <a:srgbClr val="006600"/>
                </a:solidFill>
                <a:latin typeface="HG丸ｺﾞｼｯｸM-PRO" pitchFamily="50" charset="-128"/>
                <a:ea typeface="HG丸ｺﾞｼｯｸM-PRO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Wingdings" pitchFamily="2" charset="2"/>
              <a:buChar char="l"/>
              <a:defRPr kumimoji="1" sz="1600">
                <a:solidFill>
                  <a:srgbClr val="006600"/>
                </a:solidFill>
                <a:latin typeface="HG丸ｺﾞｼｯｸM-PRO" pitchFamily="50" charset="-128"/>
                <a:ea typeface="HG丸ｺﾞｼｯｸM-PRO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1200">
                <a:solidFill>
                  <a:srgbClr val="006600"/>
                </a:solidFill>
                <a:latin typeface="HG丸ｺﾞｼｯｸM-PRO" pitchFamily="50" charset="-128"/>
                <a:ea typeface="HG丸ｺﾞｼｯｸM-PRO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ja-JP" altLang="en-US" sz="1200" b="1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東京都サイバーセキュリティネットワーク（Ｔｃｙｓｓ）</a:t>
            </a:r>
            <a:endParaRPr lang="en-US" altLang="ja-JP" sz="1200" b="1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3567" name="テキスト ボックス 52"/>
          <p:cNvSpPr txBox="1">
            <a:spLocks noChangeArrowheads="1"/>
          </p:cNvSpPr>
          <p:nvPr/>
        </p:nvSpPr>
        <p:spPr bwMode="auto">
          <a:xfrm>
            <a:off x="323528" y="3683124"/>
            <a:ext cx="615553" cy="257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36000" rIns="0" bIns="36000" anchor="ctr"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Ø"/>
              <a:defRPr kumimoji="1" sz="1600">
                <a:solidFill>
                  <a:srgbClr val="006600"/>
                </a:solidFill>
                <a:latin typeface="HG丸ｺﾞｼｯｸM-PRO" pitchFamily="50" charset="-128"/>
                <a:ea typeface="HG丸ｺﾞｼｯｸM-PRO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Wingdings" pitchFamily="2" charset="2"/>
              <a:buChar char="l"/>
              <a:defRPr kumimoji="1" sz="1600">
                <a:solidFill>
                  <a:srgbClr val="006600"/>
                </a:solidFill>
                <a:latin typeface="HG丸ｺﾞｼｯｸM-PRO" pitchFamily="50" charset="-128"/>
                <a:ea typeface="HG丸ｺﾞｼｯｸM-PRO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1200">
                <a:solidFill>
                  <a:srgbClr val="006600"/>
                </a:solidFill>
                <a:latin typeface="HG丸ｺﾞｼｯｸM-PRO" pitchFamily="50" charset="-128"/>
                <a:ea typeface="HG丸ｺﾞｼｯｸM-PRO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ja-JP" altLang="en-US" sz="1200" b="1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取組内容</a:t>
            </a:r>
            <a:endParaRPr lang="en-US" altLang="ja-JP" sz="1200" b="1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225" y="4888210"/>
            <a:ext cx="1066615" cy="1515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正方形/長方形 1"/>
          <p:cNvSpPr>
            <a:spLocks noChangeArrowheads="1"/>
          </p:cNvSpPr>
          <p:nvPr/>
        </p:nvSpPr>
        <p:spPr bwMode="auto">
          <a:xfrm>
            <a:off x="258417" y="1791866"/>
            <a:ext cx="532169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Ø"/>
              <a:defRPr kumimoji="1" sz="1600">
                <a:solidFill>
                  <a:srgbClr val="006600"/>
                </a:solidFill>
                <a:latin typeface="HG丸ｺﾞｼｯｸM-PRO" pitchFamily="50" charset="-128"/>
                <a:ea typeface="HG丸ｺﾞｼｯｸM-PRO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Wingdings" pitchFamily="2" charset="2"/>
              <a:buChar char="l"/>
              <a:defRPr kumimoji="1" sz="1600">
                <a:solidFill>
                  <a:srgbClr val="006600"/>
                </a:solidFill>
                <a:latin typeface="HG丸ｺﾞｼｯｸM-PRO" pitchFamily="50" charset="-128"/>
                <a:ea typeface="HG丸ｺﾞｼｯｸM-PRO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1200">
                <a:solidFill>
                  <a:srgbClr val="006600"/>
                </a:solidFill>
                <a:latin typeface="HG丸ｺﾞｼｯｸM-PRO" pitchFamily="50" charset="-128"/>
                <a:ea typeface="HG丸ｺﾞｼｯｸM-PRO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ja-JP" altLang="en-US" sz="1200" dirty="0">
                <a:solidFill>
                  <a:srgbClr val="000000"/>
                </a:solidFill>
                <a:latin typeface="ＭＳ Ｐ明朝" charset="-128"/>
                <a:ea typeface="ＭＳ Ｐ明朝" charset="-128"/>
              </a:rPr>
              <a:t>　</a:t>
            </a:r>
            <a:r>
              <a:rPr lang="ja-JP" altLang="ja-JP" sz="1200" dirty="0">
                <a:solidFill>
                  <a:srgbClr val="000000"/>
                </a:solidFill>
                <a:latin typeface="ＭＳ Ｐ明朝" charset="-128"/>
                <a:ea typeface="ＭＳ Ｐ明朝" charset="-128"/>
              </a:rPr>
              <a:t>警視庁、中小企業支援機関等と相互に連携し、中小企業のサイバーセキュリティ対策強化の支援を行うため設置し</a:t>
            </a:r>
            <a:r>
              <a:rPr lang="ja-JP" altLang="en-US" sz="1200" dirty="0">
                <a:solidFill>
                  <a:srgbClr val="000000"/>
                </a:solidFill>
                <a:latin typeface="ＭＳ Ｐ明朝" charset="-128"/>
                <a:ea typeface="ＭＳ Ｐ明朝" charset="-128"/>
              </a:rPr>
              <a:t>たネットワーク（Ｔｃｙｓｓ）の事務局において</a:t>
            </a:r>
            <a:r>
              <a:rPr lang="ja-JP" altLang="ja-JP" sz="1200" dirty="0">
                <a:solidFill>
                  <a:srgbClr val="000000"/>
                </a:solidFill>
                <a:latin typeface="ＭＳ Ｐ明朝" charset="-128"/>
                <a:ea typeface="ＭＳ Ｐ明朝" charset="-128"/>
              </a:rPr>
              <a:t>、</a:t>
            </a:r>
            <a:r>
              <a:rPr lang="ja-JP" altLang="en-US" sz="1200" dirty="0">
                <a:solidFill>
                  <a:srgbClr val="000000"/>
                </a:solidFill>
                <a:latin typeface="ＭＳ Ｐ明朝" charset="-128"/>
                <a:ea typeface="ＭＳ Ｐ明朝" charset="-128"/>
              </a:rPr>
              <a:t>引き続き</a:t>
            </a:r>
            <a:r>
              <a:rPr lang="ja-JP" altLang="ja-JP" sz="1200" dirty="0">
                <a:solidFill>
                  <a:srgbClr val="000000"/>
                </a:solidFill>
                <a:latin typeface="ＭＳ Ｐ明朝" charset="-128"/>
                <a:ea typeface="ＭＳ Ｐ明朝" charset="-128"/>
              </a:rPr>
              <a:t>各関係機関との調整やサイバーセキュリティ関連施策の検討、普及促進活動を行う。</a:t>
            </a:r>
            <a:endParaRPr lang="en-US" altLang="ja-JP" sz="1200" dirty="0">
              <a:solidFill>
                <a:srgbClr val="000000"/>
              </a:solidFill>
              <a:latin typeface="ＭＳ Ｐ明朝" charset="-128"/>
              <a:ea typeface="ＭＳ Ｐ明朝" charset="-128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ja-JP" altLang="en-US" sz="1200" dirty="0">
                <a:solidFill>
                  <a:srgbClr val="000000"/>
                </a:solidFill>
                <a:latin typeface="ＭＳ Ｐ明朝" charset="-128"/>
                <a:ea typeface="ＭＳ Ｐ明朝" charset="-128"/>
              </a:rPr>
              <a:t>　</a:t>
            </a:r>
            <a:r>
              <a:rPr lang="ja-JP" altLang="ja-JP" sz="1200" dirty="0">
                <a:solidFill>
                  <a:srgbClr val="000000"/>
                </a:solidFill>
                <a:latin typeface="ＭＳ Ｐ明朝" charset="-128"/>
                <a:ea typeface="ＭＳ Ｐ明朝" charset="-128"/>
              </a:rPr>
              <a:t>専属職員が中小企業からの相談に応じる等、相談窓口としての機能も担う。</a:t>
            </a:r>
            <a:endParaRPr lang="en-US" altLang="ja-JP" sz="1200" dirty="0">
              <a:solidFill>
                <a:srgbClr val="000000"/>
              </a:solidFill>
              <a:latin typeface="ＭＳ Ｐ明朝" charset="-128"/>
              <a:ea typeface="ＭＳ Ｐ明朝" charset="-128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ja-JP" altLang="en-US" sz="1200" dirty="0">
                <a:solidFill>
                  <a:srgbClr val="000000"/>
                </a:solidFill>
                <a:latin typeface="ＭＳ Ｐ明朝" charset="-128"/>
                <a:ea typeface="ＭＳ Ｐ明朝" charset="-128"/>
              </a:rPr>
              <a:t>　中小企業の規模に応じて、経営者・実務担当者等の対象者を分けたミニセミナー等の実施（警視庁）について協力する。</a:t>
            </a:r>
            <a:endParaRPr lang="en-US" altLang="ja-JP" sz="1200" dirty="0">
              <a:solidFill>
                <a:srgbClr val="000000"/>
              </a:solidFill>
              <a:latin typeface="ＭＳ Ｐ明朝" charset="-128"/>
              <a:ea typeface="ＭＳ Ｐ明朝" charset="-128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ja-JP" sz="1200" dirty="0">
                <a:solidFill>
                  <a:srgbClr val="000000"/>
                </a:solidFill>
                <a:latin typeface="ＭＳ Ｐ明朝" charset="-128"/>
                <a:ea typeface="ＭＳ Ｐ明朝" charset="-128"/>
              </a:rPr>
              <a:t>※</a:t>
            </a:r>
            <a:r>
              <a:rPr lang="ja-JP" altLang="en-US" sz="1200" dirty="0">
                <a:solidFill>
                  <a:srgbClr val="000000"/>
                </a:solidFill>
                <a:latin typeface="ＭＳ Ｐ明朝" charset="-128"/>
                <a:ea typeface="ＭＳ Ｐ明朝" charset="-128"/>
              </a:rPr>
              <a:t>Ｔｃｙｓｓ</a:t>
            </a:r>
            <a:r>
              <a:rPr lang="en-US" altLang="ja-JP" sz="1200" dirty="0">
                <a:solidFill>
                  <a:srgbClr val="000000"/>
                </a:solidFill>
                <a:latin typeface="ＭＳ Ｐ明朝" charset="-128"/>
                <a:ea typeface="ＭＳ Ｐ明朝" charset="-128"/>
              </a:rPr>
              <a:t>  </a:t>
            </a:r>
            <a:r>
              <a:rPr lang="ja-JP" altLang="en-US" sz="1200" dirty="0">
                <a:solidFill>
                  <a:srgbClr val="000000"/>
                </a:solidFill>
                <a:latin typeface="ＭＳ Ｐ明朝" charset="-128"/>
                <a:ea typeface="ＭＳ Ｐ明朝" charset="-128"/>
              </a:rPr>
              <a:t>とは</a:t>
            </a:r>
            <a:endParaRPr lang="en-US" altLang="ja-JP" sz="1200" dirty="0">
              <a:solidFill>
                <a:srgbClr val="000000"/>
              </a:solidFill>
              <a:latin typeface="ＭＳ Ｐ明朝" charset="-128"/>
              <a:ea typeface="ＭＳ Ｐ明朝" charset="-128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ja-JP" sz="1200" dirty="0">
                <a:solidFill>
                  <a:srgbClr val="000000"/>
                </a:solidFill>
                <a:latin typeface="ＭＳ Ｐ明朝" charset="-128"/>
                <a:ea typeface="ＭＳ Ｐ明朝" charset="-128"/>
              </a:rPr>
              <a:t>  </a:t>
            </a:r>
            <a:r>
              <a:rPr lang="en-US" altLang="ja-JP" sz="1200" u="sng" dirty="0">
                <a:solidFill>
                  <a:srgbClr val="000000"/>
                </a:solidFill>
                <a:latin typeface="ＭＳ Ｐ明朝" charset="-128"/>
                <a:ea typeface="ＭＳ Ｐ明朝" charset="-128"/>
              </a:rPr>
              <a:t>T</a:t>
            </a:r>
            <a:r>
              <a:rPr lang="en-US" altLang="ja-JP" sz="1200" dirty="0">
                <a:solidFill>
                  <a:srgbClr val="000000"/>
                </a:solidFill>
                <a:latin typeface="ＭＳ Ｐ明朝" charset="-128"/>
                <a:ea typeface="ＭＳ Ｐ明朝" charset="-128"/>
              </a:rPr>
              <a:t>okyo </a:t>
            </a:r>
            <a:r>
              <a:rPr lang="en-US" altLang="ja-JP" sz="1200" u="sng" dirty="0">
                <a:solidFill>
                  <a:srgbClr val="000000"/>
                </a:solidFill>
                <a:latin typeface="ＭＳ Ｐ明朝" charset="-128"/>
                <a:ea typeface="ＭＳ Ｐ明朝" charset="-128"/>
              </a:rPr>
              <a:t>Cy</a:t>
            </a:r>
            <a:r>
              <a:rPr lang="en-US" altLang="ja-JP" sz="1200" dirty="0">
                <a:solidFill>
                  <a:srgbClr val="000000"/>
                </a:solidFill>
                <a:latin typeface="ＭＳ Ｐ明朝" charset="-128"/>
                <a:ea typeface="ＭＳ Ｐ明朝" charset="-128"/>
              </a:rPr>
              <a:t>ber </a:t>
            </a:r>
            <a:r>
              <a:rPr lang="en-US" altLang="ja-JP" sz="1200" u="sng" dirty="0">
                <a:solidFill>
                  <a:srgbClr val="000000"/>
                </a:solidFill>
                <a:latin typeface="ＭＳ Ｐ明朝" charset="-128"/>
                <a:ea typeface="ＭＳ Ｐ明朝" charset="-128"/>
              </a:rPr>
              <a:t>S</a:t>
            </a:r>
            <a:r>
              <a:rPr lang="en-US" altLang="ja-JP" sz="1200" dirty="0">
                <a:solidFill>
                  <a:srgbClr val="000000"/>
                </a:solidFill>
                <a:latin typeface="ＭＳ Ｐ明朝" charset="-128"/>
                <a:ea typeface="ＭＳ Ｐ明朝" charset="-128"/>
              </a:rPr>
              <a:t>ecurity </a:t>
            </a:r>
            <a:r>
              <a:rPr lang="en-US" altLang="ja-JP" sz="1200" u="sng" dirty="0">
                <a:solidFill>
                  <a:srgbClr val="000000"/>
                </a:solidFill>
                <a:latin typeface="ＭＳ Ｐ明朝" charset="-128"/>
                <a:ea typeface="ＭＳ Ｐ明朝" charset="-128"/>
              </a:rPr>
              <a:t>S</a:t>
            </a:r>
            <a:r>
              <a:rPr lang="en-US" altLang="ja-JP" sz="1200" dirty="0">
                <a:solidFill>
                  <a:srgbClr val="000000"/>
                </a:solidFill>
                <a:latin typeface="ＭＳ Ｐ明朝" charset="-128"/>
                <a:ea typeface="ＭＳ Ｐ明朝" charset="-128"/>
              </a:rPr>
              <a:t>upport network</a:t>
            </a:r>
            <a:r>
              <a:rPr lang="ja-JP" altLang="en-US" sz="1200" dirty="0">
                <a:solidFill>
                  <a:srgbClr val="000000"/>
                </a:solidFill>
                <a:latin typeface="ＭＳ Ｐ明朝" charset="-128"/>
                <a:ea typeface="ＭＳ Ｐ明朝" charset="-128"/>
              </a:rPr>
              <a:t> </a:t>
            </a:r>
            <a:r>
              <a:rPr lang="en-US" altLang="ja-JP" sz="1200" dirty="0">
                <a:solidFill>
                  <a:srgbClr val="000000"/>
                </a:solidFill>
                <a:latin typeface="ＭＳ Ｐ明朝" charset="-128"/>
                <a:ea typeface="ＭＳ Ｐ明朝" charset="-128"/>
              </a:rPr>
              <a:t>for small and medium enterprises</a:t>
            </a:r>
            <a:r>
              <a:rPr lang="ja-JP" altLang="en-US" sz="1200" dirty="0">
                <a:solidFill>
                  <a:srgbClr val="000000"/>
                </a:solidFill>
                <a:latin typeface="ＭＳ Ｐ明朝" charset="-128"/>
                <a:ea typeface="ＭＳ Ｐ明朝" charset="-128"/>
              </a:rPr>
              <a:t>の略称</a:t>
            </a:r>
            <a:endParaRPr lang="en-US" altLang="ja-JP" sz="1200" dirty="0">
              <a:solidFill>
                <a:srgbClr val="000000"/>
              </a:solidFill>
              <a:latin typeface="ＭＳ Ｐ明朝" charset="-128"/>
              <a:ea typeface="ＭＳ Ｐ明朝" charset="-128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ja-JP" altLang="ja-JP" sz="1200" dirty="0">
              <a:solidFill>
                <a:srgbClr val="000000"/>
              </a:solidFill>
              <a:latin typeface="ＭＳ Ｐ明朝" charset="-128"/>
              <a:ea typeface="ＭＳ Ｐ明朝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93676" y="1776061"/>
            <a:ext cx="8751762" cy="181712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198562" y="3933056"/>
            <a:ext cx="8751762" cy="283388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1520" y="3944089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kumimoji="1" lang="ja-JP" altLang="en-US" sz="1200" b="1" u="sng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相談窓口</a:t>
            </a:r>
          </a:p>
        </p:txBody>
      </p:sp>
      <p:sp>
        <p:nvSpPr>
          <p:cNvPr id="29" name="正方形/長方形 1"/>
          <p:cNvSpPr>
            <a:spLocks noChangeArrowheads="1"/>
          </p:cNvSpPr>
          <p:nvPr/>
        </p:nvSpPr>
        <p:spPr bwMode="auto">
          <a:xfrm>
            <a:off x="323527" y="4221088"/>
            <a:ext cx="295232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Ø"/>
              <a:defRPr kumimoji="1" sz="1600">
                <a:solidFill>
                  <a:srgbClr val="006600"/>
                </a:solidFill>
                <a:latin typeface="HG丸ｺﾞｼｯｸM-PRO" pitchFamily="50" charset="-128"/>
                <a:ea typeface="HG丸ｺﾞｼｯｸM-PRO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Wingdings" pitchFamily="2" charset="2"/>
              <a:buChar char="l"/>
              <a:defRPr kumimoji="1" sz="1600">
                <a:solidFill>
                  <a:srgbClr val="006600"/>
                </a:solidFill>
                <a:latin typeface="HG丸ｺﾞｼｯｸM-PRO" pitchFamily="50" charset="-128"/>
                <a:ea typeface="HG丸ｺﾞｼｯｸM-PRO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1200">
                <a:solidFill>
                  <a:srgbClr val="006600"/>
                </a:solidFill>
                <a:latin typeface="HG丸ｺﾞｼｯｸM-PRO" pitchFamily="50" charset="-128"/>
                <a:ea typeface="HG丸ｺﾞｼｯｸM-PRO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ja-JP" altLang="en-US" sz="1200" dirty="0">
                <a:solidFill>
                  <a:srgbClr val="000000"/>
                </a:solidFill>
                <a:latin typeface="ＭＳ Ｐ明朝" charset="-128"/>
                <a:ea typeface="ＭＳ Ｐ明朝" charset="-128"/>
              </a:rPr>
              <a:t>　東京都庁内に相談窓口を設置し、</a:t>
            </a:r>
            <a:r>
              <a:rPr lang="ja-JP" altLang="ja-JP" sz="1200" dirty="0">
                <a:solidFill>
                  <a:srgbClr val="000000"/>
                </a:solidFill>
                <a:latin typeface="ＭＳ Ｐ明朝" charset="-128"/>
                <a:ea typeface="ＭＳ Ｐ明朝" charset="-128"/>
              </a:rPr>
              <a:t>専属職員が中小企業からの相談</a:t>
            </a:r>
            <a:r>
              <a:rPr lang="ja-JP" altLang="en-US" sz="1200" dirty="0">
                <a:solidFill>
                  <a:srgbClr val="000000"/>
                </a:solidFill>
                <a:latin typeface="ＭＳ Ｐ明朝" charset="-128"/>
                <a:ea typeface="ＭＳ Ｐ明朝" charset="-128"/>
              </a:rPr>
              <a:t>対応を実施。</a:t>
            </a:r>
            <a:endParaRPr lang="en-US" altLang="ja-JP" sz="1200" dirty="0">
              <a:solidFill>
                <a:srgbClr val="000000"/>
              </a:solidFill>
              <a:latin typeface="ＭＳ Ｐ明朝" charset="-128"/>
              <a:ea typeface="ＭＳ Ｐ明朝" charset="-128"/>
            </a:endParaRPr>
          </a:p>
        </p:txBody>
      </p:sp>
      <p:sp>
        <p:nvSpPr>
          <p:cNvPr id="30" name="正方形/長方形 1"/>
          <p:cNvSpPr>
            <a:spLocks noChangeArrowheads="1"/>
          </p:cNvSpPr>
          <p:nvPr/>
        </p:nvSpPr>
        <p:spPr bwMode="auto">
          <a:xfrm>
            <a:off x="345477" y="4581128"/>
            <a:ext cx="285837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Ø"/>
              <a:defRPr kumimoji="1" sz="1600">
                <a:solidFill>
                  <a:srgbClr val="006600"/>
                </a:solidFill>
                <a:latin typeface="HG丸ｺﾞｼｯｸM-PRO" pitchFamily="50" charset="-128"/>
                <a:ea typeface="HG丸ｺﾞｼｯｸM-PRO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Wingdings" pitchFamily="2" charset="2"/>
              <a:buChar char="l"/>
              <a:defRPr kumimoji="1" sz="1600">
                <a:solidFill>
                  <a:srgbClr val="006600"/>
                </a:solidFill>
                <a:latin typeface="HG丸ｺﾞｼｯｸM-PRO" pitchFamily="50" charset="-128"/>
                <a:ea typeface="HG丸ｺﾞｼｯｸM-PRO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1200">
                <a:solidFill>
                  <a:srgbClr val="006600"/>
                </a:solidFill>
                <a:latin typeface="HG丸ｺﾞｼｯｸM-PRO" pitchFamily="50" charset="-128"/>
                <a:ea typeface="HG丸ｺﾞｼｯｸM-PRO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ja-JP" altLang="en-US" sz="1200" dirty="0">
                <a:solidFill>
                  <a:srgbClr val="000000"/>
                </a:solidFill>
                <a:latin typeface="ＭＳ Ｐ明朝" charset="-128"/>
                <a:ea typeface="ＭＳ Ｐ明朝" charset="-128"/>
              </a:rPr>
              <a:t>　また、警視庁や中小企業支援機関と連携し、セミナーやイベン</a:t>
            </a:r>
            <a:endParaRPr lang="en-US" altLang="ja-JP" sz="1200" dirty="0">
              <a:solidFill>
                <a:srgbClr val="000000"/>
              </a:solidFill>
              <a:latin typeface="ＭＳ Ｐ明朝" charset="-128"/>
              <a:ea typeface="ＭＳ Ｐ明朝" charset="-128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ja-JP" altLang="en-US" sz="1200" dirty="0">
                <a:solidFill>
                  <a:srgbClr val="000000"/>
                </a:solidFill>
                <a:latin typeface="ＭＳ Ｐ明朝" charset="-128"/>
                <a:ea typeface="ＭＳ Ｐ明朝" charset="-128"/>
              </a:rPr>
              <a:t>ト等において出張相談</a:t>
            </a:r>
            <a:endParaRPr lang="en-US" altLang="ja-JP" sz="1200" dirty="0">
              <a:solidFill>
                <a:srgbClr val="000000"/>
              </a:solidFill>
              <a:latin typeface="ＭＳ Ｐ明朝" charset="-128"/>
              <a:ea typeface="ＭＳ Ｐ明朝" charset="-128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ja-JP" altLang="en-US" sz="1200" dirty="0">
                <a:solidFill>
                  <a:srgbClr val="000000"/>
                </a:solidFill>
                <a:latin typeface="ＭＳ Ｐ明朝" charset="-128"/>
                <a:ea typeface="ＭＳ Ｐ明朝" charset="-128"/>
              </a:rPr>
              <a:t>窓口を設置。</a:t>
            </a:r>
            <a:endParaRPr lang="en-US" altLang="ja-JP" sz="1200" dirty="0">
              <a:solidFill>
                <a:srgbClr val="000000"/>
              </a:solidFill>
              <a:latin typeface="ＭＳ Ｐ明朝" charset="-128"/>
              <a:ea typeface="ＭＳ Ｐ明朝" charset="-128"/>
            </a:endParaRPr>
          </a:p>
        </p:txBody>
      </p:sp>
      <p:sp>
        <p:nvSpPr>
          <p:cNvPr id="31" name="正方形/長方形 1"/>
          <p:cNvSpPr>
            <a:spLocks noChangeArrowheads="1"/>
          </p:cNvSpPr>
          <p:nvPr/>
        </p:nvSpPr>
        <p:spPr bwMode="auto">
          <a:xfrm>
            <a:off x="2123728" y="6381328"/>
            <a:ext cx="106662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Ø"/>
              <a:defRPr kumimoji="1" sz="1600">
                <a:solidFill>
                  <a:srgbClr val="006600"/>
                </a:solidFill>
                <a:latin typeface="HG丸ｺﾞｼｯｸM-PRO" pitchFamily="50" charset="-128"/>
                <a:ea typeface="HG丸ｺﾞｼｯｸM-PRO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Wingdings" pitchFamily="2" charset="2"/>
              <a:buChar char="l"/>
              <a:defRPr kumimoji="1" sz="1600">
                <a:solidFill>
                  <a:srgbClr val="006600"/>
                </a:solidFill>
                <a:latin typeface="HG丸ｺﾞｼｯｸM-PRO" pitchFamily="50" charset="-128"/>
                <a:ea typeface="HG丸ｺﾞｼｯｸM-PRO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1200">
                <a:solidFill>
                  <a:srgbClr val="006600"/>
                </a:solidFill>
                <a:latin typeface="HG丸ｺﾞｼｯｸM-PRO" pitchFamily="50" charset="-128"/>
                <a:ea typeface="HG丸ｺﾞｼｯｸM-PRO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ja-JP" altLang="en-US" sz="800" dirty="0">
                <a:solidFill>
                  <a:srgbClr val="000000"/>
                </a:solidFill>
                <a:latin typeface="ＭＳ Ｐ明朝" charset="-128"/>
                <a:ea typeface="ＭＳ Ｐ明朝" charset="-128"/>
              </a:rPr>
              <a:t>配布用リーフレット</a:t>
            </a:r>
            <a:endParaRPr lang="en-US" altLang="ja-JP" sz="800" dirty="0">
              <a:solidFill>
                <a:srgbClr val="000000"/>
              </a:solidFill>
              <a:latin typeface="ＭＳ Ｐ明朝" charset="-128"/>
              <a:ea typeface="ＭＳ Ｐ明朝" charset="-128"/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445224"/>
            <a:ext cx="1623370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正方形/長方形 1"/>
          <p:cNvSpPr>
            <a:spLocks noChangeArrowheads="1"/>
          </p:cNvSpPr>
          <p:nvPr/>
        </p:nvSpPr>
        <p:spPr bwMode="auto">
          <a:xfrm>
            <a:off x="755576" y="6381908"/>
            <a:ext cx="106662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Ø"/>
              <a:defRPr kumimoji="1" sz="1600">
                <a:solidFill>
                  <a:srgbClr val="006600"/>
                </a:solidFill>
                <a:latin typeface="HG丸ｺﾞｼｯｸM-PRO" pitchFamily="50" charset="-128"/>
                <a:ea typeface="HG丸ｺﾞｼｯｸM-PRO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Wingdings" pitchFamily="2" charset="2"/>
              <a:buChar char="l"/>
              <a:defRPr kumimoji="1" sz="1600">
                <a:solidFill>
                  <a:srgbClr val="006600"/>
                </a:solidFill>
                <a:latin typeface="HG丸ｺﾞｼｯｸM-PRO" pitchFamily="50" charset="-128"/>
                <a:ea typeface="HG丸ｺﾞｼｯｸM-PRO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1200">
                <a:solidFill>
                  <a:srgbClr val="006600"/>
                </a:solidFill>
                <a:latin typeface="HG丸ｺﾞｼｯｸM-PRO" pitchFamily="50" charset="-128"/>
                <a:ea typeface="HG丸ｺﾞｼｯｸM-PRO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ja-JP" altLang="en-US" sz="800" dirty="0">
                <a:solidFill>
                  <a:srgbClr val="000000"/>
                </a:solidFill>
                <a:latin typeface="ＭＳ Ｐ明朝" charset="-128"/>
                <a:ea typeface="ＭＳ Ｐ明朝" charset="-128"/>
              </a:rPr>
              <a:t>出張相談窓口</a:t>
            </a:r>
            <a:endParaRPr lang="en-US" altLang="ja-JP" sz="800" dirty="0">
              <a:solidFill>
                <a:srgbClr val="000000"/>
              </a:solidFill>
              <a:latin typeface="ＭＳ Ｐ明朝" charset="-128"/>
              <a:ea typeface="ＭＳ Ｐ明朝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184798" y="3944089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kumimoji="1" lang="ja-JP" altLang="en-US" sz="1200" b="1" u="sng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普及啓発活動</a:t>
            </a:r>
          </a:p>
        </p:txBody>
      </p:sp>
      <p:sp>
        <p:nvSpPr>
          <p:cNvPr id="27" name="正方形/長方形 26"/>
          <p:cNvSpPr/>
          <p:nvPr/>
        </p:nvSpPr>
        <p:spPr>
          <a:xfrm>
            <a:off x="3275856" y="4221088"/>
            <a:ext cx="3456384" cy="24472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6804247" y="4221088"/>
            <a:ext cx="2088233" cy="24476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275856" y="4221088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n"/>
            </a:pPr>
            <a:r>
              <a:rPr kumimoji="1" lang="ja-JP" altLang="en-US" sz="1200" u="sng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中小企業向けサイバーセキュリティ対策ガイドブックの配布</a:t>
            </a:r>
          </a:p>
        </p:txBody>
      </p:sp>
      <p:pic>
        <p:nvPicPr>
          <p:cNvPr id="33" name="Picture 7" descr="C:\Users\T6023980\Documents\desktop\→\新しいフォルダー\guidebook_ful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994" y="4512605"/>
            <a:ext cx="611094" cy="86061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2" descr="C:\Users\T6023980\Downloads\相談窓口.files\manga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508682"/>
            <a:ext cx="1203278" cy="864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C:\Users\T6023980\Desktop\新しいフォルダー (2)\1FireShot Capture 37 - サイバーセキュリティ - http___cybersecurity-tokyo.stg.ewmservice.com_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" t="-1" r="882" b="60457"/>
          <a:stretch/>
        </p:blipFill>
        <p:spPr bwMode="auto">
          <a:xfrm>
            <a:off x="4672583" y="5636597"/>
            <a:ext cx="1940589" cy="96075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テキスト ボックス 36"/>
          <p:cNvSpPr txBox="1"/>
          <p:nvPr/>
        </p:nvSpPr>
        <p:spPr>
          <a:xfrm>
            <a:off x="3275856" y="5384249"/>
            <a:ext cx="3456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n"/>
            </a:pPr>
            <a:r>
              <a:rPr kumimoji="1" lang="ja-JP" altLang="en-US" sz="1200" u="sng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ポータルサイトを活用した情報発信</a:t>
            </a: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827016" y="4221088"/>
            <a:ext cx="2132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n"/>
            </a:pPr>
            <a:r>
              <a:rPr lang="ja-JP" altLang="en-US" sz="1200" u="sng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展示会やイベント開催時における周知</a:t>
            </a:r>
            <a:endParaRPr kumimoji="1" lang="ja-JP" altLang="en-US" sz="1200" u="sng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5661248"/>
            <a:ext cx="19115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テキスト ボックス 40"/>
          <p:cNvSpPr txBox="1"/>
          <p:nvPr/>
        </p:nvSpPr>
        <p:spPr>
          <a:xfrm>
            <a:off x="7452320" y="6453336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産業交流展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635154"/>
            <a:ext cx="1911500" cy="810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テキスト ボックス 41"/>
          <p:cNvSpPr txBox="1"/>
          <p:nvPr/>
        </p:nvSpPr>
        <p:spPr>
          <a:xfrm>
            <a:off x="7308304" y="5445224"/>
            <a:ext cx="12961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危機管理産業</a:t>
            </a:r>
            <a:r>
              <a:rPr kumimoji="1"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展</a:t>
            </a:r>
          </a:p>
        </p:txBody>
      </p:sp>
      <p:sp>
        <p:nvSpPr>
          <p:cNvPr id="45" name="正方形/長方形 1"/>
          <p:cNvSpPr>
            <a:spLocks noChangeArrowheads="1"/>
          </p:cNvSpPr>
          <p:nvPr/>
        </p:nvSpPr>
        <p:spPr bwMode="auto">
          <a:xfrm>
            <a:off x="3310886" y="4629036"/>
            <a:ext cx="14771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Ø"/>
              <a:defRPr kumimoji="1" sz="1600">
                <a:solidFill>
                  <a:srgbClr val="006600"/>
                </a:solidFill>
                <a:latin typeface="HG丸ｺﾞｼｯｸM-PRO" pitchFamily="50" charset="-128"/>
                <a:ea typeface="HG丸ｺﾞｼｯｸM-PRO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Wingdings" pitchFamily="2" charset="2"/>
              <a:buChar char="l"/>
              <a:defRPr kumimoji="1" sz="1600">
                <a:solidFill>
                  <a:srgbClr val="006600"/>
                </a:solidFill>
                <a:latin typeface="HG丸ｺﾞｼｯｸM-PRO" pitchFamily="50" charset="-128"/>
                <a:ea typeface="HG丸ｺﾞｼｯｸM-PRO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1200">
                <a:solidFill>
                  <a:srgbClr val="006600"/>
                </a:solidFill>
                <a:latin typeface="HG丸ｺﾞｼｯｸM-PRO" pitchFamily="50" charset="-128"/>
                <a:ea typeface="HG丸ｺﾞｼｯｸM-PRO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ja-JP" altLang="en-US" sz="1200" dirty="0">
                <a:solidFill>
                  <a:srgbClr val="000000"/>
                </a:solidFill>
                <a:latin typeface="ＭＳ Ｐ明朝" charset="-128"/>
                <a:ea typeface="ＭＳ Ｐ明朝" charset="-128"/>
              </a:rPr>
              <a:t>　専門用語を極力避け、イラストを多用し、読みやすく編集。</a:t>
            </a:r>
            <a:endParaRPr lang="en-US" altLang="ja-JP" sz="1200" dirty="0">
              <a:solidFill>
                <a:srgbClr val="000000"/>
              </a:solidFill>
              <a:latin typeface="ＭＳ Ｐ明朝" charset="-128"/>
              <a:ea typeface="ＭＳ Ｐ明朝" charset="-128"/>
            </a:endParaRPr>
          </a:p>
        </p:txBody>
      </p:sp>
      <p:sp>
        <p:nvSpPr>
          <p:cNvPr id="46" name="正方形/長方形 1"/>
          <p:cNvSpPr>
            <a:spLocks noChangeArrowheads="1"/>
          </p:cNvSpPr>
          <p:nvPr/>
        </p:nvSpPr>
        <p:spPr bwMode="auto">
          <a:xfrm>
            <a:off x="3319289" y="5589240"/>
            <a:ext cx="139672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Ø"/>
              <a:defRPr kumimoji="1" sz="1600">
                <a:solidFill>
                  <a:srgbClr val="006600"/>
                </a:solidFill>
                <a:latin typeface="HG丸ｺﾞｼｯｸM-PRO" pitchFamily="50" charset="-128"/>
                <a:ea typeface="HG丸ｺﾞｼｯｸM-PRO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Wingdings" pitchFamily="2" charset="2"/>
              <a:buChar char="l"/>
              <a:defRPr kumimoji="1" sz="1600">
                <a:solidFill>
                  <a:srgbClr val="006600"/>
                </a:solidFill>
                <a:latin typeface="HG丸ｺﾞｼｯｸM-PRO" pitchFamily="50" charset="-128"/>
                <a:ea typeface="HG丸ｺﾞｼｯｸM-PRO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1200">
                <a:solidFill>
                  <a:srgbClr val="006600"/>
                </a:solidFill>
                <a:latin typeface="HG丸ｺﾞｼｯｸM-PRO" pitchFamily="50" charset="-128"/>
                <a:ea typeface="HG丸ｺﾞｼｯｸM-PRO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ja-JP" altLang="en-US" sz="1200" dirty="0">
                <a:solidFill>
                  <a:srgbClr val="000000"/>
                </a:solidFill>
                <a:latin typeface="ＭＳ Ｐ明朝" charset="-128"/>
                <a:ea typeface="ＭＳ Ｐ明朝" charset="-128"/>
              </a:rPr>
              <a:t>　中小企業がサイバー攻撃について知っておくべき知識等を分かりやすく掲載。</a:t>
            </a:r>
            <a:endParaRPr lang="en-US" altLang="ja-JP" sz="1200" dirty="0">
              <a:solidFill>
                <a:srgbClr val="000000"/>
              </a:solidFill>
              <a:latin typeface="ＭＳ Ｐ明朝" charset="-128"/>
              <a:ea typeface="ＭＳ Ｐ明朝" charset="-128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878" y="1791866"/>
            <a:ext cx="3144880" cy="1887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62249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HGP創英角ｺﾞｼｯｸUB"/>
        <a:ea typeface="HGP創英角ｺﾞｼｯｸUB"/>
        <a:cs typeface=""/>
      </a:majorFont>
      <a:minorFont>
        <a:latin typeface="HG丸ｺﾞｼｯｸM-PRO"/>
        <a:ea typeface="HG丸ｺﾞｼｯｸM-PR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298</Words>
  <Application>Microsoft Office PowerPoint</Application>
  <PresentationFormat>画面に合わせる (4:3)</PresentationFormat>
  <Paragraphs>24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HGP創英角ｺﾞｼｯｸUB</vt:lpstr>
      <vt:lpstr>HG丸ｺﾞｼｯｸM-PRO</vt:lpstr>
      <vt:lpstr>ＭＳ Ｐ明朝</vt:lpstr>
      <vt:lpstr>メイリオ</vt:lpstr>
      <vt:lpstr>Arial</vt:lpstr>
      <vt:lpstr>Wingdings</vt:lpstr>
      <vt:lpstr>標準デザイン</vt:lpstr>
      <vt:lpstr>中小企業サイバーセキュリティ対策の普及促進事業（東京都）</vt:lpstr>
    </vt:vector>
  </TitlesOfParts>
  <Company>TAIMS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中小企業サイバーセキュリティ対策の普及促進</dc:title>
  <dc:creator>東京都</dc:creator>
  <cp:lastModifiedBy>nakayama masaki</cp:lastModifiedBy>
  <cp:revision>28</cp:revision>
  <cp:lastPrinted>2019-09-25T06:26:21Z</cp:lastPrinted>
  <dcterms:created xsi:type="dcterms:W3CDTF">2019-04-05T09:59:30Z</dcterms:created>
  <dcterms:modified xsi:type="dcterms:W3CDTF">2020-12-01T02:15:23Z</dcterms:modified>
</cp:coreProperties>
</file>