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735763" cy="9866313"/>
  <p:defaultTextStyle>
    <a:defPPr>
      <a:defRPr lang="ja-JP"/>
    </a:defPPr>
    <a:lvl1pPr marL="0" algn="l" defTabSz="91429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43" autoAdjust="0"/>
  </p:normalViewPr>
  <p:slideViewPr>
    <p:cSldViewPr>
      <p:cViewPr varScale="1">
        <p:scale>
          <a:sx n="69" d="100"/>
          <a:sy n="69" d="100"/>
        </p:scale>
        <p:origin x="141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正樹" userId="7eabd57b-b900-4e86-8622-e94bcfa04d00" providerId="ADAL" clId="{34F62DEA-6EEC-4EF8-AFB0-06DF206788FB}"/>
    <pc:docChg chg="custSel modSld">
      <pc:chgData name="正樹" userId="7eabd57b-b900-4e86-8622-e94bcfa04d00" providerId="ADAL" clId="{34F62DEA-6EEC-4EF8-AFB0-06DF206788FB}" dt="2020-12-01T02:13:35.237" v="0" actId="478"/>
      <pc:docMkLst>
        <pc:docMk/>
      </pc:docMkLst>
      <pc:sldChg chg="delSp mod">
        <pc:chgData name="正樹" userId="7eabd57b-b900-4e86-8622-e94bcfa04d00" providerId="ADAL" clId="{34F62DEA-6EEC-4EF8-AFB0-06DF206788FB}" dt="2020-12-01T02:13:35.237" v="0" actId="478"/>
        <pc:sldMkLst>
          <pc:docMk/>
          <pc:sldMk cId="3696384039" sldId="257"/>
        </pc:sldMkLst>
        <pc:spChg chg="del">
          <ac:chgData name="正樹" userId="7eabd57b-b900-4e86-8622-e94bcfa04d00" providerId="ADAL" clId="{34F62DEA-6EEC-4EF8-AFB0-06DF206788FB}" dt="2020-12-01T02:13:35.237" v="0" actId="478"/>
          <ac:spMkLst>
            <pc:docMk/>
            <pc:sldMk cId="3696384039" sldId="257"/>
            <ac:spMk id="32" creationId="{00000000-0000-0000-0000-000000000000}"/>
          </ac:spMkLst>
        </pc:spChg>
        <pc:spChg chg="del">
          <ac:chgData name="正樹" userId="7eabd57b-b900-4e86-8622-e94bcfa04d00" providerId="ADAL" clId="{34F62DEA-6EEC-4EF8-AFB0-06DF206788FB}" dt="2020-12-01T02:13:35.237" v="0" actId="478"/>
          <ac:spMkLst>
            <pc:docMk/>
            <pc:sldMk cId="3696384039" sldId="257"/>
            <ac:spMk id="51" creationId="{00000000-0000-0000-0000-000000000000}"/>
          </ac:spMkLst>
        </pc:spChg>
        <pc:spChg chg="del">
          <ac:chgData name="正樹" userId="7eabd57b-b900-4e86-8622-e94bcfa04d00" providerId="ADAL" clId="{34F62DEA-6EEC-4EF8-AFB0-06DF206788FB}" dt="2020-12-01T02:13:35.237" v="0" actId="478"/>
          <ac:spMkLst>
            <pc:docMk/>
            <pc:sldMk cId="3696384039" sldId="257"/>
            <ac:spMk id="60" creationId="{00000000-0000-0000-0000-000000000000}"/>
          </ac:spMkLst>
        </pc:spChg>
        <pc:spChg chg="del">
          <ac:chgData name="正樹" userId="7eabd57b-b900-4e86-8622-e94bcfa04d00" providerId="ADAL" clId="{34F62DEA-6EEC-4EF8-AFB0-06DF206788FB}" dt="2020-12-01T02:13:35.237" v="0" actId="478"/>
          <ac:spMkLst>
            <pc:docMk/>
            <pc:sldMk cId="3696384039" sldId="257"/>
            <ac:spMk id="91" creationId="{00000000-0000-0000-0000-000000000000}"/>
          </ac:spMkLst>
        </pc:spChg>
        <pc:spChg chg="del">
          <ac:chgData name="正樹" userId="7eabd57b-b900-4e86-8622-e94bcfa04d00" providerId="ADAL" clId="{34F62DEA-6EEC-4EF8-AFB0-06DF206788FB}" dt="2020-12-01T02:13:35.237" v="0" actId="478"/>
          <ac:spMkLst>
            <pc:docMk/>
            <pc:sldMk cId="3696384039" sldId="257"/>
            <ac:spMk id="9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500E-217D-4B34-B646-20E6CFEB3D23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C6AC-0848-4A77-B79E-C18DC6C775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01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500E-217D-4B34-B646-20E6CFEB3D23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C6AC-0848-4A77-B79E-C18DC6C775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14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500E-217D-4B34-B646-20E6CFEB3D23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C6AC-0848-4A77-B79E-C18DC6C775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66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500E-217D-4B34-B646-20E6CFEB3D23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C6AC-0848-4A77-B79E-C18DC6C775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97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500E-217D-4B34-B646-20E6CFEB3D23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C6AC-0848-4A77-B79E-C18DC6C775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83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500E-217D-4B34-B646-20E6CFEB3D23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C6AC-0848-4A77-B79E-C18DC6C775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70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500E-217D-4B34-B646-20E6CFEB3D23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C6AC-0848-4A77-B79E-C18DC6C775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04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500E-217D-4B34-B646-20E6CFEB3D23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C6AC-0848-4A77-B79E-C18DC6C775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5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500E-217D-4B34-B646-20E6CFEB3D23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C6AC-0848-4A77-B79E-C18DC6C775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91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500E-217D-4B34-B646-20E6CFEB3D23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C6AC-0848-4A77-B79E-C18DC6C775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12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500E-217D-4B34-B646-20E6CFEB3D23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4C6AC-0848-4A77-B79E-C18DC6C775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71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0500E-217D-4B34-B646-20E6CFEB3D23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4C6AC-0848-4A77-B79E-C18DC6C775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35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91429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3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2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ybersecurity-tokyo.jp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sz="2800"/>
          </a:p>
        </p:txBody>
      </p:sp>
      <p:pic>
        <p:nvPicPr>
          <p:cNvPr id="6" name="図 5"/>
          <p:cNvPicPr preferRelativeResize="0">
            <a:picLocks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-52093" y="213807"/>
            <a:ext cx="9128814" cy="6509619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>
          <a:xfrm rot="19651410">
            <a:off x="3323209" y="4740997"/>
            <a:ext cx="1732713" cy="200069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800"/>
          </a:p>
        </p:txBody>
      </p:sp>
      <p:sp>
        <p:nvSpPr>
          <p:cNvPr id="8" name="正方形/長方形 7"/>
          <p:cNvSpPr/>
          <p:nvPr/>
        </p:nvSpPr>
        <p:spPr>
          <a:xfrm>
            <a:off x="0" y="4073"/>
            <a:ext cx="9132830" cy="312554"/>
          </a:xfrm>
          <a:prstGeom prst="rect">
            <a:avLst/>
          </a:prstGeom>
          <a:solidFill>
            <a:srgbClr val="FEEC6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ja-JP" altLang="en-US" sz="800"/>
          </a:p>
        </p:txBody>
      </p:sp>
      <p:sp>
        <p:nvSpPr>
          <p:cNvPr id="9" name="正方形/長方形 8"/>
          <p:cNvSpPr/>
          <p:nvPr/>
        </p:nvSpPr>
        <p:spPr>
          <a:xfrm>
            <a:off x="0" y="0"/>
            <a:ext cx="9144000" cy="283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88900" dir="2400000" algn="bl" rotWithShape="0">
                    <a:prstClr val="black">
                      <a:alpha val="40000"/>
                    </a:prstClr>
                  </a:outerShdw>
                </a:effectLst>
                <a:latin typeface="AR丸ゴシック体M" pitchFamily="49" charset="-128"/>
                <a:ea typeface="AR丸ゴシック体M" pitchFamily="49" charset="-128"/>
              </a:rPr>
              <a:t>東京中小企業サイバーセキュリティ支援ネットワーク（Ｔｃｙｓｓ）</a:t>
            </a:r>
          </a:p>
        </p:txBody>
      </p:sp>
      <p:sp>
        <p:nvSpPr>
          <p:cNvPr id="10" name="円/楕円 9"/>
          <p:cNvSpPr/>
          <p:nvPr/>
        </p:nvSpPr>
        <p:spPr>
          <a:xfrm>
            <a:off x="2339752" y="1894786"/>
            <a:ext cx="4291042" cy="2972708"/>
          </a:xfrm>
          <a:prstGeom prst="ellipse">
            <a:avLst/>
          </a:prstGeom>
          <a:solidFill>
            <a:srgbClr val="577FFF"/>
          </a:solidFill>
          <a:ln w="0">
            <a:noFill/>
          </a:ln>
          <a:effectLst>
            <a:glow rad="25400">
              <a:schemeClr val="accent5">
                <a:satMod val="175000"/>
                <a:alpha val="40000"/>
              </a:schemeClr>
            </a:glow>
            <a:outerShdw blurRad="139700" dist="177800" dir="1800000" algn="bl" rotWithShape="0">
              <a:prstClr val="black">
                <a:alpha val="28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prstMaterial="plastic">
            <a:bevelT w="190500" h="2603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29" tIns="45715" rIns="91429" bIns="45715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ja-JP" altLang="en-US" sz="800"/>
          </a:p>
        </p:txBody>
      </p:sp>
      <p:sp>
        <p:nvSpPr>
          <p:cNvPr id="11" name="テキスト ボックス 19"/>
          <p:cNvSpPr txBox="1"/>
          <p:nvPr/>
        </p:nvSpPr>
        <p:spPr>
          <a:xfrm>
            <a:off x="2173094" y="3550816"/>
            <a:ext cx="4457700" cy="252740"/>
          </a:xfrm>
          <a:prstGeom prst="rect">
            <a:avLst/>
          </a:prstGeom>
          <a:noFill/>
          <a:ln w="9525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29" tIns="45715" rIns="91429" bIns="45715" rtlCol="0" anchor="b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050" b="1" dirty="0">
                <a:ln w="50800"/>
                <a:solidFill>
                  <a:srgbClr val="E2E2E2"/>
                </a:solidFill>
                <a:latin typeface="ＤＨＰ特太ゴシック体" pitchFamily="50" charset="-128"/>
                <a:ea typeface="ＤＨＰ特太ゴシック体" pitchFamily="50" charset="-128"/>
                <a:cs typeface="Meiryo UI" pitchFamily="50" charset="-128"/>
              </a:rPr>
              <a:t>東京</a:t>
            </a:r>
            <a:r>
              <a:rPr lang="ja-JP" altLang="ja-JP" sz="1050" b="1" dirty="0">
                <a:ln w="50800"/>
                <a:solidFill>
                  <a:srgbClr val="E2E2E2"/>
                </a:solidFill>
                <a:latin typeface="ＤＨＰ特太ゴシック体" pitchFamily="50" charset="-128"/>
                <a:ea typeface="ＤＨＰ特太ゴシック体" pitchFamily="50" charset="-128"/>
                <a:cs typeface="Meiryo UI" pitchFamily="50" charset="-128"/>
              </a:rPr>
              <a:t>中小企業サイバーセキュリティ</a:t>
            </a:r>
            <a:r>
              <a:rPr lang="ja-JP" altLang="en-US" sz="1050" b="1" dirty="0">
                <a:ln w="50800"/>
                <a:solidFill>
                  <a:srgbClr val="E2E2E2"/>
                </a:solidFill>
                <a:latin typeface="ＤＨＰ特太ゴシック体" pitchFamily="50" charset="-128"/>
                <a:ea typeface="ＤＨＰ特太ゴシック体" pitchFamily="50" charset="-128"/>
                <a:cs typeface="Meiryo UI" pitchFamily="50" charset="-128"/>
              </a:rPr>
              <a:t>支援ネットワーク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882" y="544587"/>
            <a:ext cx="434112" cy="416371"/>
          </a:xfrm>
          <a:prstGeom prst="rect">
            <a:avLst/>
          </a:prstGeom>
        </p:spPr>
      </p:pic>
      <p:grpSp>
        <p:nvGrpSpPr>
          <p:cNvPr id="13" name="グループ化 12"/>
          <p:cNvGrpSpPr>
            <a:grpSpLocks noChangeAspect="1"/>
          </p:cNvGrpSpPr>
          <p:nvPr/>
        </p:nvGrpSpPr>
        <p:grpSpPr>
          <a:xfrm>
            <a:off x="5750769" y="513801"/>
            <a:ext cx="412322" cy="482839"/>
            <a:chOff x="7105829" y="968871"/>
            <a:chExt cx="663277" cy="820242"/>
          </a:xfrm>
        </p:grpSpPr>
        <p:sp>
          <p:nvSpPr>
            <p:cNvPr id="79" name="1 つの角を丸めた四角形 78"/>
            <p:cNvSpPr/>
            <p:nvPr/>
          </p:nvSpPr>
          <p:spPr>
            <a:xfrm>
              <a:off x="7289861" y="1192740"/>
              <a:ext cx="288554" cy="182095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ja-JP" altLang="en-US" sz="800"/>
            </a:p>
          </p:txBody>
        </p:sp>
        <p:pic>
          <p:nvPicPr>
            <p:cNvPr id="80" name="図 79" descr="pipo009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5829" y="968871"/>
              <a:ext cx="663277" cy="820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テキスト ボックス 12"/>
          <p:cNvSpPr txBox="1"/>
          <p:nvPr/>
        </p:nvSpPr>
        <p:spPr>
          <a:xfrm>
            <a:off x="3435239" y="319245"/>
            <a:ext cx="883470" cy="76535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29" tIns="45715" rIns="91429" bIns="45715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ja-JP" altLang="en-US" sz="1400" b="1" dirty="0">
                <a:solidFill>
                  <a:schemeClr val="tx2">
                    <a:lumMod val="75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東京都</a:t>
            </a:r>
            <a:endParaRPr lang="en-US" altLang="ja-JP" sz="1400" b="1" dirty="0">
              <a:solidFill>
                <a:schemeClr val="tx2">
                  <a:lumMod val="75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</p:txBody>
      </p:sp>
      <p:sp>
        <p:nvSpPr>
          <p:cNvPr id="15" name="テキスト ボックス 13"/>
          <p:cNvSpPr txBox="1"/>
          <p:nvPr/>
        </p:nvSpPr>
        <p:spPr>
          <a:xfrm>
            <a:off x="4921182" y="332633"/>
            <a:ext cx="829587" cy="76535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29" tIns="45715" rIns="91429" bIns="45715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1400" b="1" dirty="0">
                <a:solidFill>
                  <a:schemeClr val="tx2">
                    <a:lumMod val="75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警視庁</a:t>
            </a:r>
            <a:endParaRPr lang="en-US" altLang="ja-JP" sz="1400" b="1" dirty="0">
              <a:solidFill>
                <a:schemeClr val="tx2">
                  <a:lumMod val="75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</p:txBody>
      </p:sp>
      <p:sp>
        <p:nvSpPr>
          <p:cNvPr id="16" name="テキスト ボックス 14"/>
          <p:cNvSpPr txBox="1"/>
          <p:nvPr/>
        </p:nvSpPr>
        <p:spPr>
          <a:xfrm>
            <a:off x="400043" y="934957"/>
            <a:ext cx="2284880" cy="76309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29" tIns="45715" rIns="91429" bIns="45715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ja-JP" altLang="en-US" sz="1200" b="1" dirty="0">
                <a:solidFill>
                  <a:schemeClr val="tx2">
                    <a:lumMod val="75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研究機関</a:t>
            </a:r>
            <a:endParaRPr lang="en-US" altLang="ja-JP" sz="1200" b="1" dirty="0">
              <a:solidFill>
                <a:schemeClr val="tx2">
                  <a:lumMod val="75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 algn="ctr">
              <a:defRPr/>
            </a:pPr>
            <a:r>
              <a:rPr lang="ja-JP" altLang="en-US" sz="1200" b="1" dirty="0">
                <a:solidFill>
                  <a:schemeClr val="tx2">
                    <a:lumMod val="75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セキュリティ企業等</a:t>
            </a:r>
            <a:endParaRPr lang="en-US" altLang="ja-JP" sz="1200" b="1" dirty="0">
              <a:solidFill>
                <a:schemeClr val="tx2">
                  <a:lumMod val="75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</p:txBody>
      </p:sp>
      <p:sp>
        <p:nvSpPr>
          <p:cNvPr id="17" name="テキスト ボックス 15"/>
          <p:cNvSpPr txBox="1"/>
          <p:nvPr/>
        </p:nvSpPr>
        <p:spPr>
          <a:xfrm>
            <a:off x="6271024" y="1625195"/>
            <a:ext cx="2336223" cy="79729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29" tIns="45715" rIns="91429" bIns="45715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1200" b="1" dirty="0">
                <a:solidFill>
                  <a:schemeClr val="tx2">
                    <a:lumMod val="75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サイバーセキュリティ</a:t>
            </a:r>
            <a:endParaRPr lang="en-US" altLang="ja-JP" sz="1200" b="1" dirty="0">
              <a:solidFill>
                <a:schemeClr val="tx2">
                  <a:lumMod val="75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>
              <a:defRPr/>
            </a:pPr>
            <a:r>
              <a:rPr lang="ja-JP" altLang="en-US" sz="1200" b="1" dirty="0">
                <a:solidFill>
                  <a:schemeClr val="tx2">
                    <a:lumMod val="75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対策機関等</a:t>
            </a:r>
            <a:endParaRPr lang="en-US" altLang="ja-JP" sz="1200" b="1" dirty="0">
              <a:solidFill>
                <a:schemeClr val="tx2">
                  <a:lumMod val="75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2833702" y="3899396"/>
            <a:ext cx="1690849" cy="553274"/>
            <a:chOff x="3792693" y="4778413"/>
            <a:chExt cx="1829754" cy="678852"/>
          </a:xfrm>
        </p:grpSpPr>
        <p:sp>
          <p:nvSpPr>
            <p:cNvPr id="77" name="円/楕円 76"/>
            <p:cNvSpPr/>
            <p:nvPr/>
          </p:nvSpPr>
          <p:spPr>
            <a:xfrm>
              <a:off x="3792693" y="4778413"/>
              <a:ext cx="1829754" cy="678852"/>
            </a:xfrm>
            <a:prstGeom prst="ellipse">
              <a:avLst/>
            </a:prstGeom>
            <a:solidFill>
              <a:srgbClr val="FFFF65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7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050" b="1" spc="5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丸ゴシック体M" pitchFamily="49" charset="-128"/>
                <a:ea typeface="AR丸ゴシック体M" pitchFamily="49" charset="-128"/>
              </a:endParaRPr>
            </a:p>
          </p:txBody>
        </p:sp>
        <p:sp>
          <p:nvSpPr>
            <p:cNvPr id="78" name="テキスト ボックス 22"/>
            <p:cNvSpPr txBox="1"/>
            <p:nvPr/>
          </p:nvSpPr>
          <p:spPr>
            <a:xfrm>
              <a:off x="3923999" y="4817665"/>
              <a:ext cx="1567141" cy="318048"/>
            </a:xfrm>
            <a:prstGeom prst="rect">
              <a:avLst/>
            </a:prstGeom>
            <a:noFill/>
            <a:ln w="9525" cmpd="sng">
              <a:noFill/>
            </a:ln>
            <a:effectLst>
              <a:outerShdw blurRad="25400" dist="38100" dir="20340000" algn="b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ja-JP" altLang="en-US" sz="1400" b="1" dirty="0">
                  <a:solidFill>
                    <a:sysClr val="windowText" lastClr="000000"/>
                  </a:solidFill>
                  <a:latin typeface="AR P丸ゴシック体M" pitchFamily="50" charset="-128"/>
                  <a:ea typeface="AR P丸ゴシック体M" pitchFamily="50" charset="-128"/>
                </a:rPr>
                <a:t>相談・啓発活動</a:t>
              </a:r>
              <a:endParaRPr lang="en-US" altLang="ja-JP" sz="1400" b="1" dirty="0">
                <a:solidFill>
                  <a:sysClr val="windowText" lastClr="000000"/>
                </a:solidFill>
                <a:latin typeface="AR P丸ゴシック体M" pitchFamily="50" charset="-128"/>
                <a:ea typeface="AR P丸ゴシック体M" pitchFamily="50" charset="-128"/>
              </a:endParaRPr>
            </a:p>
          </p:txBody>
        </p:sp>
      </p:grpSp>
      <p:sp>
        <p:nvSpPr>
          <p:cNvPr id="75" name="円/楕円 74"/>
          <p:cNvSpPr/>
          <p:nvPr/>
        </p:nvSpPr>
        <p:spPr>
          <a:xfrm>
            <a:off x="4752263" y="3876283"/>
            <a:ext cx="1446443" cy="555962"/>
          </a:xfrm>
          <a:prstGeom prst="ellipse">
            <a:avLst/>
          </a:prstGeom>
          <a:solidFill>
            <a:srgbClr val="FFFF65"/>
          </a:solidFill>
          <a:ln w="9525">
            <a:solidFill>
              <a:schemeClr val="bg2">
                <a:lumMod val="50000"/>
              </a:schemeClr>
            </a:solidFill>
          </a:ln>
          <a:effectLst>
            <a:innerShdw blurRad="63500" dist="50800" dir="5400000">
              <a:prstClr val="black">
                <a:alpha val="57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1050" b="1" spc="5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AR丸ゴシック体M" pitchFamily="49" charset="-128"/>
              <a:ea typeface="AR丸ゴシック体M" pitchFamily="49" charset="-128"/>
            </a:endParaRPr>
          </a:p>
        </p:txBody>
      </p:sp>
      <p:sp>
        <p:nvSpPr>
          <p:cNvPr id="76" name="テキスト ボックス 25"/>
          <p:cNvSpPr txBox="1"/>
          <p:nvPr/>
        </p:nvSpPr>
        <p:spPr>
          <a:xfrm>
            <a:off x="4727946" y="3943825"/>
            <a:ext cx="1515097" cy="412980"/>
          </a:xfrm>
          <a:prstGeom prst="rect">
            <a:avLst/>
          </a:prstGeom>
          <a:noFill/>
          <a:ln w="9525" cmpd="sng">
            <a:noFill/>
          </a:ln>
          <a:effectLst>
            <a:outerShdw blurRad="25400" dist="38100" dir="2034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ja-JP" altLang="en-US" sz="1400" b="1" dirty="0">
                <a:solidFill>
                  <a:sysClr val="windowText" lastClr="000000"/>
                </a:solidFill>
                <a:latin typeface="AR P丸ゴシック体M" pitchFamily="50" charset="-128"/>
                <a:ea typeface="AR P丸ゴシック体M" pitchFamily="50" charset="-128"/>
              </a:rPr>
              <a:t>情報共有・発信</a:t>
            </a:r>
            <a:endParaRPr lang="en-US" altLang="ja-JP" sz="1400" b="1" dirty="0">
              <a:solidFill>
                <a:sysClr val="windowText" lastClr="000000"/>
              </a:solidFill>
              <a:latin typeface="AR P丸ゴシック体M" pitchFamily="50" charset="-128"/>
              <a:ea typeface="AR P丸ゴシック体M" pitchFamily="50" charset="-128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3777242" y="2321540"/>
            <a:ext cx="1444865" cy="553274"/>
            <a:chOff x="4872239" y="2967122"/>
            <a:chExt cx="1829754" cy="678852"/>
          </a:xfrm>
        </p:grpSpPr>
        <p:sp>
          <p:nvSpPr>
            <p:cNvPr id="73" name="円/楕円 72"/>
            <p:cNvSpPr/>
            <p:nvPr/>
          </p:nvSpPr>
          <p:spPr>
            <a:xfrm>
              <a:off x="4872239" y="2967122"/>
              <a:ext cx="1829754" cy="678852"/>
            </a:xfrm>
            <a:prstGeom prst="ellipse">
              <a:avLst/>
            </a:prstGeom>
            <a:solidFill>
              <a:srgbClr val="FFFF65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7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sz="1050" b="1" spc="5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丸ゴシック体M" pitchFamily="49" charset="-128"/>
                <a:ea typeface="AR丸ゴシック体M" pitchFamily="49" charset="-128"/>
              </a:endParaRPr>
            </a:p>
          </p:txBody>
        </p:sp>
        <p:sp>
          <p:nvSpPr>
            <p:cNvPr id="74" name="テキスト ボックス 28"/>
            <p:cNvSpPr txBox="1"/>
            <p:nvPr/>
          </p:nvSpPr>
          <p:spPr>
            <a:xfrm>
              <a:off x="4948249" y="3054415"/>
              <a:ext cx="1722168" cy="504265"/>
            </a:xfrm>
            <a:prstGeom prst="rect">
              <a:avLst/>
            </a:prstGeom>
            <a:noFill/>
            <a:ln w="9525" cmpd="sng">
              <a:noFill/>
            </a:ln>
            <a:effectLst>
              <a:outerShdw blurRad="25400" dist="38100" dir="20340000" algn="b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ja-JP" altLang="en-US" sz="1400" b="1" dirty="0">
                  <a:solidFill>
                    <a:sysClr val="windowText" lastClr="000000"/>
                  </a:solidFill>
                  <a:latin typeface="AR P丸ゴシック体M" pitchFamily="50" charset="-128"/>
                  <a:ea typeface="AR P丸ゴシック体M" pitchFamily="50" charset="-128"/>
                </a:rPr>
                <a:t>事案対応・点検</a:t>
              </a:r>
              <a:endParaRPr lang="en-US" altLang="ja-JP" sz="1400" b="1" dirty="0">
                <a:solidFill>
                  <a:sysClr val="windowText" lastClr="000000"/>
                </a:solidFill>
                <a:latin typeface="AR P丸ゴシック体M" pitchFamily="50" charset="-128"/>
                <a:ea typeface="AR P丸ゴシック体M" pitchFamily="50" charset="-128"/>
              </a:endParaRPr>
            </a:p>
          </p:txBody>
        </p:sp>
      </p:grpSp>
      <p:sp>
        <p:nvSpPr>
          <p:cNvPr id="25" name="テキスト ボックス 29"/>
          <p:cNvSpPr txBox="1"/>
          <p:nvPr/>
        </p:nvSpPr>
        <p:spPr>
          <a:xfrm>
            <a:off x="1624766" y="981262"/>
            <a:ext cx="2666882" cy="79493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29" tIns="45715" rIns="91429" bIns="45715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ja-JP" altLang="en-US" sz="800" b="1" dirty="0">
                <a:solidFill>
                  <a:schemeClr val="accent1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中小企業に対する</a:t>
            </a:r>
            <a:endParaRPr lang="en-US" altLang="ja-JP" sz="800" b="1" dirty="0">
              <a:solidFill>
                <a:schemeClr val="accent1">
                  <a:lumMod val="50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 algn="r">
              <a:defRPr/>
            </a:pPr>
            <a:r>
              <a:rPr lang="ja-JP" altLang="en-US" sz="800" b="1" dirty="0">
                <a:solidFill>
                  <a:schemeClr val="accent1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サイバーセキュリティ対策の総括</a:t>
            </a:r>
            <a:endParaRPr lang="en-US" altLang="ja-JP" sz="800" b="1" dirty="0">
              <a:solidFill>
                <a:schemeClr val="accent1">
                  <a:lumMod val="50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 algn="r">
              <a:defRPr/>
            </a:pPr>
            <a:r>
              <a:rPr lang="ja-JP" altLang="en-US" sz="800" b="1" dirty="0">
                <a:solidFill>
                  <a:schemeClr val="accent1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　　　　　　　　　</a:t>
            </a:r>
            <a:endParaRPr lang="en-US" altLang="ja-JP" sz="800" b="1" dirty="0">
              <a:solidFill>
                <a:schemeClr val="accent1">
                  <a:lumMod val="50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</p:txBody>
      </p:sp>
      <p:sp>
        <p:nvSpPr>
          <p:cNvPr id="26" name="テキスト ボックス 30"/>
          <p:cNvSpPr txBox="1"/>
          <p:nvPr/>
        </p:nvSpPr>
        <p:spPr>
          <a:xfrm>
            <a:off x="4921182" y="934957"/>
            <a:ext cx="1649785" cy="79493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29" tIns="45715" rIns="91429" bIns="45715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800" b="1" dirty="0">
                <a:solidFill>
                  <a:schemeClr val="accent1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サイバーセキュリティ対策の</a:t>
            </a:r>
            <a:endParaRPr lang="en-US" altLang="ja-JP" sz="800" b="1" dirty="0">
              <a:solidFill>
                <a:schemeClr val="accent1">
                  <a:lumMod val="50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>
              <a:defRPr/>
            </a:pPr>
            <a:r>
              <a:rPr lang="ja-JP" altLang="en-US" sz="800" b="1" dirty="0">
                <a:solidFill>
                  <a:schemeClr val="accent1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啓発活動</a:t>
            </a:r>
            <a:endParaRPr lang="en-US" altLang="ja-JP" sz="800" b="1" dirty="0">
              <a:solidFill>
                <a:schemeClr val="accent1">
                  <a:lumMod val="50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>
              <a:defRPr/>
            </a:pPr>
            <a:r>
              <a:rPr lang="ja-JP" altLang="en-US" sz="800" b="1" dirty="0">
                <a:solidFill>
                  <a:schemeClr val="accent1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被害発生時の捜査　　　</a:t>
            </a:r>
            <a:endParaRPr lang="en-US" altLang="ja-JP" sz="800" b="1" dirty="0">
              <a:solidFill>
                <a:schemeClr val="accent1">
                  <a:lumMod val="50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</p:txBody>
      </p:sp>
      <p:sp>
        <p:nvSpPr>
          <p:cNvPr id="27" name="テキスト ボックス 31"/>
          <p:cNvSpPr txBox="1"/>
          <p:nvPr/>
        </p:nvSpPr>
        <p:spPr>
          <a:xfrm>
            <a:off x="119961" y="3901162"/>
            <a:ext cx="2432957" cy="64442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29" tIns="45715" rIns="91429" bIns="45715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1000" b="1" dirty="0">
                <a:solidFill>
                  <a:schemeClr val="accent1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セミナーにおける講演等</a:t>
            </a:r>
            <a:endParaRPr lang="en-US" altLang="ja-JP" sz="1000" b="1" dirty="0">
              <a:solidFill>
                <a:schemeClr val="accent1">
                  <a:lumMod val="50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>
              <a:defRPr/>
            </a:pPr>
            <a:r>
              <a:rPr lang="ja-JP" altLang="en-US" sz="1000" b="1" dirty="0">
                <a:solidFill>
                  <a:schemeClr val="accent1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技術動向の情報共有</a:t>
            </a:r>
            <a:endParaRPr lang="en-US" altLang="ja-JP" sz="1000" b="1" dirty="0">
              <a:solidFill>
                <a:schemeClr val="accent1">
                  <a:lumMod val="50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88334" y="4401875"/>
            <a:ext cx="2472864" cy="917559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bg2">
                <a:lumMod val="50000"/>
              </a:schemeClr>
            </a:solidFill>
          </a:ln>
          <a:effectLst>
            <a:innerShdw blurRad="63500" dist="50800" dir="5400000">
              <a:prstClr val="black">
                <a:alpha val="57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0" rIns="91429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ja-JP" altLang="en-US" sz="18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サイバーセキュリティ</a:t>
            </a:r>
            <a:r>
              <a:rPr lang="ja-JP" altLang="ja-JP" sz="18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相談窓口</a:t>
            </a:r>
            <a:endParaRPr lang="en-US" altLang="ja-JP" sz="1600" b="1" dirty="0">
              <a:solidFill>
                <a:schemeClr val="tx1"/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 algn="ctr">
              <a:lnSpc>
                <a:spcPts val="1600"/>
              </a:lnSpc>
            </a:pPr>
            <a:endParaRPr lang="en-US" altLang="ja-JP" sz="1600" b="1" dirty="0">
              <a:solidFill>
                <a:srgbClr val="0070C0"/>
              </a:solidFill>
              <a:latin typeface="AR P丸ゴシック体M" pitchFamily="50" charset="-128"/>
              <a:ea typeface="AR P丸ゴシック体M" pitchFamily="50" charset="-128"/>
            </a:endParaRPr>
          </a:p>
        </p:txBody>
      </p:sp>
      <p:sp>
        <p:nvSpPr>
          <p:cNvPr id="31" name="テキスト ボックス 35"/>
          <p:cNvSpPr txBox="1"/>
          <p:nvPr/>
        </p:nvSpPr>
        <p:spPr>
          <a:xfrm>
            <a:off x="2522944" y="4749627"/>
            <a:ext cx="1414536" cy="541864"/>
          </a:xfrm>
          <a:prstGeom prst="rect">
            <a:avLst/>
          </a:prstGeom>
          <a:noFill/>
          <a:ln w="9525" cmpd="sng">
            <a:noFill/>
          </a:ln>
          <a:effectLst>
            <a:outerShdw blurRad="25400" dist="38100" dir="19860000" algn="bl" rotWithShape="0">
              <a:prstClr val="black">
                <a:alpha val="42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29" tIns="45715" rIns="91429" bIns="45715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900" b="1" dirty="0">
                <a:latin typeface="+mn-ea"/>
              </a:rPr>
              <a:t>各事業者からの</a:t>
            </a:r>
            <a:endParaRPr lang="en-US" altLang="ja-JP" sz="900" b="1" dirty="0">
              <a:latin typeface="+mn-ea"/>
            </a:endParaRPr>
          </a:p>
          <a:p>
            <a:pPr algn="ctr"/>
            <a:r>
              <a:rPr lang="ja-JP" altLang="en-US" sz="900" b="1" dirty="0">
                <a:latin typeface="+mn-ea"/>
              </a:rPr>
              <a:t>相談対応</a:t>
            </a:r>
            <a:endParaRPr lang="en-US" altLang="ja-JP" sz="900" b="1" dirty="0">
              <a:latin typeface="+mn-ea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76974" y="5452177"/>
            <a:ext cx="479127" cy="521216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2831" y="5839064"/>
            <a:ext cx="480785" cy="521217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60591" y="5541840"/>
            <a:ext cx="424934" cy="453965"/>
          </a:xfrm>
          <a:prstGeom prst="rect">
            <a:avLst/>
          </a:prstGeom>
        </p:spPr>
      </p:pic>
      <p:sp>
        <p:nvSpPr>
          <p:cNvPr id="42" name="テキスト ボックス 46"/>
          <p:cNvSpPr txBox="1"/>
          <p:nvPr/>
        </p:nvSpPr>
        <p:spPr>
          <a:xfrm>
            <a:off x="6243043" y="4255848"/>
            <a:ext cx="2288004" cy="74967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29" tIns="45715" rIns="91429" bIns="45715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ja-JP" altLang="ja-JP" sz="1000" b="1" dirty="0">
                <a:solidFill>
                  <a:schemeClr val="accent1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サイバー空間の脅威に</a:t>
            </a:r>
          </a:p>
          <a:p>
            <a:pPr algn="r">
              <a:defRPr/>
            </a:pPr>
            <a:r>
              <a:rPr lang="ja-JP" altLang="en-US" sz="1000" b="1" dirty="0">
                <a:solidFill>
                  <a:schemeClr val="accent1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ついて情報共有</a:t>
            </a:r>
            <a:endParaRPr lang="en-US" altLang="ja-JP" sz="1000" b="1" dirty="0">
              <a:solidFill>
                <a:schemeClr val="accent1">
                  <a:lumMod val="50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 algn="r">
              <a:defRPr/>
            </a:pPr>
            <a:r>
              <a:rPr lang="ja-JP" altLang="en-US" sz="1000" b="1" dirty="0">
                <a:solidFill>
                  <a:schemeClr val="accent1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連携対処</a:t>
            </a:r>
            <a:endParaRPr lang="en-US" altLang="ja-JP" sz="1000" b="1" dirty="0">
              <a:solidFill>
                <a:schemeClr val="accent1">
                  <a:lumMod val="50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587947" y="1945058"/>
            <a:ext cx="1531799" cy="355030"/>
          </a:xfrm>
          <a:prstGeom prst="roundRect">
            <a:avLst/>
          </a:prstGeom>
          <a:solidFill>
            <a:srgbClr val="C1FFF3"/>
          </a:solidFill>
          <a:ln w="9525">
            <a:solidFill>
              <a:schemeClr val="bg2">
                <a:lumMod val="50000"/>
              </a:schemeClr>
            </a:solidFill>
          </a:ln>
          <a:effectLst>
            <a:innerShdw blurRad="63500" dist="50800" dir="5400000">
              <a:prstClr val="black">
                <a:alpha val="57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b="1" dirty="0">
                <a:solidFill>
                  <a:schemeClr val="tx2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トレンドマイクロ ㈱</a:t>
            </a:r>
          </a:p>
        </p:txBody>
      </p:sp>
      <p:sp>
        <p:nvSpPr>
          <p:cNvPr id="47" name="角丸四角形 46"/>
          <p:cNvSpPr/>
          <p:nvPr/>
        </p:nvSpPr>
        <p:spPr>
          <a:xfrm>
            <a:off x="587947" y="2338347"/>
            <a:ext cx="1531799" cy="355031"/>
          </a:xfrm>
          <a:prstGeom prst="roundRect">
            <a:avLst/>
          </a:prstGeom>
          <a:solidFill>
            <a:srgbClr val="C1FFF3"/>
          </a:solidFill>
          <a:ln w="9525">
            <a:solidFill>
              <a:schemeClr val="bg2">
                <a:lumMod val="50000"/>
              </a:schemeClr>
            </a:solidFill>
          </a:ln>
          <a:effectLst>
            <a:innerShdw blurRad="63500" dist="50800" dir="5400000">
              <a:prstClr val="black">
                <a:alpha val="57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b="1" dirty="0">
                <a:solidFill>
                  <a:schemeClr val="tx2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マカフィー ㈱</a:t>
            </a:r>
          </a:p>
        </p:txBody>
      </p:sp>
      <p:sp>
        <p:nvSpPr>
          <p:cNvPr id="48" name="テキスト ボックス 52"/>
          <p:cNvSpPr txBox="1"/>
          <p:nvPr/>
        </p:nvSpPr>
        <p:spPr>
          <a:xfrm>
            <a:off x="5067793" y="4767551"/>
            <a:ext cx="1563001" cy="55188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29" tIns="45715" rIns="91429" bIns="45715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1200" b="1" dirty="0">
                <a:solidFill>
                  <a:schemeClr val="tx2">
                    <a:lumMod val="75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中小企業支援機関</a:t>
            </a:r>
            <a:endParaRPr lang="en-US" altLang="ja-JP" sz="1200" b="1" dirty="0">
              <a:solidFill>
                <a:schemeClr val="tx2">
                  <a:lumMod val="75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</p:txBody>
      </p:sp>
      <p:grpSp>
        <p:nvGrpSpPr>
          <p:cNvPr id="53" name="グループ化 52"/>
          <p:cNvGrpSpPr/>
          <p:nvPr/>
        </p:nvGrpSpPr>
        <p:grpSpPr>
          <a:xfrm>
            <a:off x="7009973" y="3803556"/>
            <a:ext cx="1925602" cy="355031"/>
            <a:chOff x="8666235" y="4394575"/>
            <a:chExt cx="2440667" cy="355031"/>
          </a:xfrm>
        </p:grpSpPr>
        <p:sp>
          <p:nvSpPr>
            <p:cNvPr id="71" name="角丸四角形 70"/>
            <p:cNvSpPr/>
            <p:nvPr/>
          </p:nvSpPr>
          <p:spPr>
            <a:xfrm>
              <a:off x="8666235" y="4394575"/>
              <a:ext cx="2236763" cy="355031"/>
            </a:xfrm>
            <a:prstGeom prst="roundRect">
              <a:avLst/>
            </a:prstGeom>
            <a:solidFill>
              <a:srgbClr val="FFB089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7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050" b="1">
                  <a:solidFill>
                    <a:schemeClr val="tx2">
                      <a:lumMod val="50000"/>
                    </a:schemeClr>
                  </a:solidFill>
                  <a:latin typeface="AR P丸ゴシック体M" pitchFamily="50" charset="-128"/>
                  <a:ea typeface="AR P丸ゴシック体M" pitchFamily="50" charset="-128"/>
                </a:rPr>
                <a:t>ＩＩＴ</a:t>
              </a: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9516055" y="4409925"/>
              <a:ext cx="1590847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00"/>
                </a:lnSpc>
              </a:pPr>
              <a:r>
                <a:rPr lang="zh-TW" altLang="en-US" sz="800">
                  <a:latin typeface="AR P丸ゴシック体M" pitchFamily="50" charset="-128"/>
                  <a:ea typeface="AR P丸ゴシック体M" pitchFamily="50" charset="-128"/>
                </a:rPr>
                <a:t>一般社団法人</a:t>
              </a:r>
              <a:endParaRPr lang="en-US" altLang="zh-TW" sz="800">
                <a:latin typeface="AR P丸ゴシック体M" pitchFamily="50" charset="-128"/>
                <a:ea typeface="AR P丸ゴシック体M" pitchFamily="50" charset="-128"/>
              </a:endParaRPr>
            </a:p>
            <a:p>
              <a:pPr>
                <a:lnSpc>
                  <a:spcPts val="900"/>
                </a:lnSpc>
              </a:pPr>
              <a:r>
                <a:rPr lang="zh-TW" altLang="en-US" sz="800">
                  <a:latin typeface="AR P丸ゴシック体M" pitchFamily="50" charset="-128"/>
                  <a:ea typeface="AR P丸ゴシック体M" pitchFamily="50" charset="-128"/>
                </a:rPr>
                <a:t>東京都情報産業協会</a:t>
              </a:r>
              <a:endParaRPr lang="ja-JP" altLang="en-US" sz="800">
                <a:latin typeface="AR P丸ゴシック体M" pitchFamily="50" charset="-128"/>
                <a:ea typeface="AR P丸ゴシック体M" pitchFamily="50" charset="-128"/>
              </a:endParaRPr>
            </a:p>
          </p:txBody>
        </p:sp>
      </p:grpSp>
      <p:grpSp>
        <p:nvGrpSpPr>
          <p:cNvPr id="54" name="グループ化 53"/>
          <p:cNvGrpSpPr/>
          <p:nvPr/>
        </p:nvGrpSpPr>
        <p:grpSpPr>
          <a:xfrm>
            <a:off x="7009973" y="2539301"/>
            <a:ext cx="1925602" cy="355030"/>
            <a:chOff x="8666235" y="3130321"/>
            <a:chExt cx="2440667" cy="355030"/>
          </a:xfrm>
        </p:grpSpPr>
        <p:sp>
          <p:nvSpPr>
            <p:cNvPr id="69" name="角丸四角形 68"/>
            <p:cNvSpPr/>
            <p:nvPr/>
          </p:nvSpPr>
          <p:spPr>
            <a:xfrm>
              <a:off x="8666235" y="3130321"/>
              <a:ext cx="2236763" cy="355030"/>
            </a:xfrm>
            <a:prstGeom prst="roundRect">
              <a:avLst/>
            </a:prstGeom>
            <a:solidFill>
              <a:srgbClr val="FFB089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7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050" b="1" dirty="0">
                  <a:solidFill>
                    <a:schemeClr val="tx2">
                      <a:lumMod val="50000"/>
                    </a:schemeClr>
                  </a:solidFill>
                  <a:latin typeface="AR P丸ゴシック体M" pitchFamily="50" charset="-128"/>
                  <a:ea typeface="AR P丸ゴシック体M" pitchFamily="50" charset="-128"/>
                </a:rPr>
                <a:t>ＪＣ３</a:t>
              </a: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9516055" y="3144280"/>
              <a:ext cx="1590847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00"/>
                </a:lnSpc>
              </a:pPr>
              <a:r>
                <a:rPr lang="zh-TW" altLang="en-US" sz="800" dirty="0">
                  <a:latin typeface="AR P丸ゴシック体M" pitchFamily="50" charset="-128"/>
                  <a:ea typeface="AR P丸ゴシック体M" pitchFamily="50" charset="-128"/>
                </a:rPr>
                <a:t>一般</a:t>
              </a:r>
              <a:r>
                <a:rPr lang="ja-JP" altLang="en-US" sz="800" dirty="0">
                  <a:latin typeface="AR P丸ゴシック体M" pitchFamily="50" charset="-128"/>
                  <a:ea typeface="AR P丸ゴシック体M" pitchFamily="50" charset="-128"/>
                </a:rPr>
                <a:t>財</a:t>
              </a:r>
              <a:r>
                <a:rPr lang="zh-TW" altLang="en-US" sz="800" dirty="0">
                  <a:latin typeface="AR P丸ゴシック体M" pitchFamily="50" charset="-128"/>
                  <a:ea typeface="AR P丸ゴシック体M" pitchFamily="50" charset="-128"/>
                </a:rPr>
                <a:t>団法人</a:t>
              </a:r>
              <a:endParaRPr lang="en-US" altLang="zh-TW" sz="800" dirty="0">
                <a:latin typeface="AR P丸ゴシック体M" pitchFamily="50" charset="-128"/>
                <a:ea typeface="AR P丸ゴシック体M" pitchFamily="50" charset="-128"/>
              </a:endParaRPr>
            </a:p>
            <a:p>
              <a:pPr>
                <a:lnSpc>
                  <a:spcPts val="900"/>
                </a:lnSpc>
              </a:pPr>
              <a:r>
                <a:rPr lang="ja-JP" altLang="en-US" sz="800" dirty="0">
                  <a:latin typeface="AR P丸ゴシック体M" pitchFamily="50" charset="-128"/>
                  <a:ea typeface="AR P丸ゴシック体M" pitchFamily="50" charset="-128"/>
                </a:rPr>
                <a:t>日本ｻｲﾊﾞｰ犯罪対策ｾﾝﾀｰ</a:t>
              </a:r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7009973" y="2957650"/>
            <a:ext cx="1925602" cy="355031"/>
            <a:chOff x="8666235" y="3548669"/>
            <a:chExt cx="2440667" cy="355031"/>
          </a:xfrm>
        </p:grpSpPr>
        <p:sp>
          <p:nvSpPr>
            <p:cNvPr id="67" name="角丸四角形 66"/>
            <p:cNvSpPr/>
            <p:nvPr/>
          </p:nvSpPr>
          <p:spPr>
            <a:xfrm>
              <a:off x="8666235" y="3548669"/>
              <a:ext cx="2236763" cy="355031"/>
            </a:xfrm>
            <a:prstGeom prst="roundRect">
              <a:avLst/>
            </a:prstGeom>
            <a:solidFill>
              <a:srgbClr val="FFB089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7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050" b="1">
                  <a:solidFill>
                    <a:schemeClr val="tx2">
                      <a:lumMod val="50000"/>
                    </a:schemeClr>
                  </a:solidFill>
                  <a:latin typeface="AR P丸ゴシック体M" pitchFamily="50" charset="-128"/>
                  <a:ea typeface="AR P丸ゴシック体M" pitchFamily="50" charset="-128"/>
                </a:rPr>
                <a:t>ＩＰＡ</a:t>
              </a: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9516055" y="3565263"/>
              <a:ext cx="1590847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00"/>
                </a:lnSpc>
              </a:pPr>
              <a:r>
                <a:rPr lang="ja-JP" altLang="en-US" sz="800">
                  <a:latin typeface="AR P丸ゴシック体M" pitchFamily="50" charset="-128"/>
                  <a:ea typeface="AR P丸ゴシック体M" pitchFamily="50" charset="-128"/>
                </a:rPr>
                <a:t>独立行政</a:t>
              </a:r>
              <a:r>
                <a:rPr lang="zh-TW" altLang="en-US" sz="800">
                  <a:latin typeface="AR P丸ゴシック体M" pitchFamily="50" charset="-128"/>
                  <a:ea typeface="AR P丸ゴシック体M" pitchFamily="50" charset="-128"/>
                </a:rPr>
                <a:t>法人</a:t>
              </a:r>
              <a:endParaRPr lang="en-US" altLang="zh-TW" sz="800">
                <a:latin typeface="AR P丸ゴシック体M" pitchFamily="50" charset="-128"/>
                <a:ea typeface="AR P丸ゴシック体M" pitchFamily="50" charset="-128"/>
              </a:endParaRPr>
            </a:p>
            <a:p>
              <a:pPr>
                <a:lnSpc>
                  <a:spcPts val="900"/>
                </a:lnSpc>
              </a:pPr>
              <a:r>
                <a:rPr lang="ja-JP" altLang="en-US" sz="800">
                  <a:latin typeface="AR P丸ゴシック体M" pitchFamily="50" charset="-128"/>
                  <a:ea typeface="AR P丸ゴシック体M" pitchFamily="50" charset="-128"/>
                </a:rPr>
                <a:t>情報処理推進機構</a:t>
              </a:r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7009973" y="3385207"/>
            <a:ext cx="2024196" cy="355031"/>
            <a:chOff x="8666235" y="3976226"/>
            <a:chExt cx="2565633" cy="355031"/>
          </a:xfrm>
        </p:grpSpPr>
        <p:sp>
          <p:nvSpPr>
            <p:cNvPr id="65" name="角丸四角形 64"/>
            <p:cNvSpPr/>
            <p:nvPr/>
          </p:nvSpPr>
          <p:spPr>
            <a:xfrm>
              <a:off x="8666235" y="3976226"/>
              <a:ext cx="2236763" cy="355031"/>
            </a:xfrm>
            <a:prstGeom prst="roundRect">
              <a:avLst/>
            </a:prstGeom>
            <a:solidFill>
              <a:srgbClr val="FFB089"/>
            </a:solidFill>
            <a:ln w="9525">
              <a:solidFill>
                <a:schemeClr val="bg2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7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050" b="1">
                  <a:solidFill>
                    <a:schemeClr val="tx2">
                      <a:lumMod val="50000"/>
                    </a:schemeClr>
                  </a:solidFill>
                  <a:latin typeface="AR P丸ゴシック体M" pitchFamily="50" charset="-128"/>
                  <a:ea typeface="AR P丸ゴシック体M" pitchFamily="50" charset="-128"/>
                </a:rPr>
                <a:t>ＩＳＯＧ</a:t>
              </a:r>
              <a:r>
                <a:rPr lang="en-US" altLang="ja-JP" sz="1050" b="1">
                  <a:solidFill>
                    <a:schemeClr val="tx2">
                      <a:lumMod val="50000"/>
                    </a:schemeClr>
                  </a:solidFill>
                  <a:latin typeface="AR P丸ゴシック体M" pitchFamily="50" charset="-128"/>
                  <a:ea typeface="AR P丸ゴシック体M" pitchFamily="50" charset="-128"/>
                </a:rPr>
                <a:t>-</a:t>
              </a:r>
              <a:r>
                <a:rPr lang="ja-JP" altLang="en-US" sz="1050" b="1">
                  <a:solidFill>
                    <a:schemeClr val="tx2">
                      <a:lumMod val="50000"/>
                    </a:schemeClr>
                  </a:solidFill>
                  <a:latin typeface="AR P丸ゴシック体M" pitchFamily="50" charset="-128"/>
                  <a:ea typeface="AR P丸ゴシック体M" pitchFamily="50" charset="-128"/>
                </a:rPr>
                <a:t>Ｊ</a:t>
              </a: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9641021" y="3989736"/>
              <a:ext cx="1590847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00"/>
                </a:lnSpc>
              </a:pPr>
              <a:r>
                <a:rPr lang="ja-JP" altLang="en-US" sz="800" dirty="0">
                  <a:latin typeface="AR P丸ゴシック体M" pitchFamily="50" charset="-128"/>
                  <a:ea typeface="AR P丸ゴシック体M" pitchFamily="50" charset="-128"/>
                </a:rPr>
                <a:t>日本ｾｷｭﾘﾃｨｵﾍﾟﾚｰｼｮﾝ</a:t>
              </a:r>
              <a:endParaRPr lang="en-US" altLang="zh-TW" sz="800" dirty="0">
                <a:latin typeface="AR P丸ゴシック体M" pitchFamily="50" charset="-128"/>
                <a:ea typeface="AR P丸ゴシック体M" pitchFamily="50" charset="-128"/>
              </a:endParaRPr>
            </a:p>
            <a:p>
              <a:pPr>
                <a:lnSpc>
                  <a:spcPts val="900"/>
                </a:lnSpc>
              </a:pPr>
              <a:r>
                <a:rPr lang="ja-JP" altLang="en-US" sz="800" dirty="0">
                  <a:latin typeface="AR P丸ゴシック体M" pitchFamily="50" charset="-128"/>
                  <a:ea typeface="AR P丸ゴシック体M" pitchFamily="50" charset="-128"/>
                </a:rPr>
                <a:t>事業者協議会</a:t>
              </a:r>
            </a:p>
          </p:txBody>
        </p:sp>
      </p:grpSp>
      <p:sp>
        <p:nvSpPr>
          <p:cNvPr id="57" name="角丸四角形 56"/>
          <p:cNvSpPr/>
          <p:nvPr/>
        </p:nvSpPr>
        <p:spPr>
          <a:xfrm>
            <a:off x="587947" y="1551772"/>
            <a:ext cx="1531799" cy="355029"/>
          </a:xfrm>
          <a:prstGeom prst="roundRect">
            <a:avLst/>
          </a:prstGeom>
          <a:solidFill>
            <a:srgbClr val="C1FFF3"/>
          </a:solidFill>
          <a:ln w="9525">
            <a:solidFill>
              <a:schemeClr val="bg2">
                <a:lumMod val="50000"/>
              </a:schemeClr>
            </a:solidFill>
          </a:ln>
          <a:effectLst>
            <a:innerShdw blurRad="63500" dist="50800" dir="5400000">
              <a:prstClr val="black">
                <a:alpha val="57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b="1" dirty="0">
                <a:solidFill>
                  <a:schemeClr val="tx2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有識者</a:t>
            </a:r>
          </a:p>
        </p:txBody>
      </p:sp>
      <p:sp>
        <p:nvSpPr>
          <p:cNvPr id="59" name="角丸四角形 58"/>
          <p:cNvSpPr/>
          <p:nvPr/>
        </p:nvSpPr>
        <p:spPr>
          <a:xfrm>
            <a:off x="587947" y="2731635"/>
            <a:ext cx="1531799" cy="355030"/>
          </a:xfrm>
          <a:prstGeom prst="roundRect">
            <a:avLst/>
          </a:prstGeom>
          <a:solidFill>
            <a:srgbClr val="C1FFF3"/>
          </a:solidFill>
          <a:ln w="9525">
            <a:solidFill>
              <a:schemeClr val="bg2">
                <a:lumMod val="50000"/>
              </a:schemeClr>
            </a:solidFill>
          </a:ln>
          <a:effectLst>
            <a:innerShdw blurRad="63500" dist="50800" dir="5400000">
              <a:prstClr val="black">
                <a:alpha val="57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ja-JP" sz="1000" b="1">
                <a:solidFill>
                  <a:schemeClr val="tx2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㈱</a:t>
            </a:r>
            <a:r>
              <a:rPr lang="en-US" altLang="ja-JP" sz="1000" b="1">
                <a:solidFill>
                  <a:schemeClr val="tx2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 </a:t>
            </a:r>
            <a:r>
              <a:rPr lang="ja-JP" altLang="en-US" sz="1000" b="1">
                <a:solidFill>
                  <a:schemeClr val="tx2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シマンテック</a:t>
            </a:r>
          </a:p>
        </p:txBody>
      </p:sp>
      <p:sp>
        <p:nvSpPr>
          <p:cNvPr id="61" name="テキスト ボックス 92"/>
          <p:cNvSpPr txBox="1"/>
          <p:nvPr/>
        </p:nvSpPr>
        <p:spPr>
          <a:xfrm>
            <a:off x="2921557" y="2786184"/>
            <a:ext cx="3431680" cy="935698"/>
          </a:xfrm>
          <a:prstGeom prst="rect">
            <a:avLst/>
          </a:prstGeom>
          <a:noFill/>
          <a:ln w="9525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29" tIns="45715" rIns="91429" bIns="45715"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b="1" dirty="0" err="1">
                <a:ln w="50800"/>
                <a:solidFill>
                  <a:srgbClr val="E2E2E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Tcyss</a:t>
            </a:r>
            <a:endParaRPr lang="en-US" altLang="ja-JP" sz="4400" b="1" dirty="0">
              <a:ln w="50800"/>
              <a:solidFill>
                <a:srgbClr val="E2E2E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2" name="テキスト ボックス 70"/>
          <p:cNvSpPr txBox="1"/>
          <p:nvPr/>
        </p:nvSpPr>
        <p:spPr>
          <a:xfrm>
            <a:off x="4810959" y="316627"/>
            <a:ext cx="4374869" cy="3810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29" tIns="45715" rIns="91429" bIns="45715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400"/>
              </a:lnSpc>
            </a:pPr>
            <a:r>
              <a:rPr lang="en-US" altLang="ja-JP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ea typeface="ＭＳ Ｐ明朝" panose="02020600040205080304" pitchFamily="18" charset="-128"/>
              </a:rPr>
              <a:t>Tcyss</a:t>
            </a:r>
            <a:r>
              <a:rPr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ea typeface="ＭＳ Ｐ明朝" panose="02020600040205080304" pitchFamily="18" charset="-128"/>
              </a:rPr>
              <a:t>  =  </a:t>
            </a:r>
            <a:r>
              <a:rPr lang="en-US" altLang="ja-JP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ea typeface="ＭＳ Ｐ明朝" panose="02020600040205080304" pitchFamily="18" charset="-128"/>
              </a:rPr>
              <a:t>T</a:t>
            </a:r>
            <a:r>
              <a:rPr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ea typeface="ＭＳ Ｐ明朝" panose="02020600040205080304" pitchFamily="18" charset="-128"/>
              </a:rPr>
              <a:t>okyo </a:t>
            </a:r>
            <a:r>
              <a:rPr lang="en-US" altLang="ja-JP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ea typeface="ＭＳ Ｐ明朝" panose="02020600040205080304" pitchFamily="18" charset="-128"/>
              </a:rPr>
              <a:t>Cy</a:t>
            </a:r>
            <a:r>
              <a:rPr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ea typeface="ＭＳ Ｐ明朝" panose="02020600040205080304" pitchFamily="18" charset="-128"/>
              </a:rPr>
              <a:t>ber </a:t>
            </a:r>
            <a:r>
              <a:rPr lang="en-US" altLang="ja-JP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ea typeface="ＭＳ Ｐ明朝" panose="02020600040205080304" pitchFamily="18" charset="-128"/>
              </a:rPr>
              <a:t>S</a:t>
            </a:r>
            <a:r>
              <a:rPr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ea typeface="ＭＳ Ｐ明朝" panose="02020600040205080304" pitchFamily="18" charset="-128"/>
              </a:rPr>
              <a:t>ecurity </a:t>
            </a:r>
            <a:r>
              <a:rPr lang="en-US" altLang="ja-JP" sz="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ea typeface="ＭＳ Ｐ明朝" panose="02020600040205080304" pitchFamily="18" charset="-128"/>
              </a:rPr>
              <a:t>S</a:t>
            </a:r>
            <a:r>
              <a:rPr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ea typeface="ＭＳ Ｐ明朝" panose="02020600040205080304" pitchFamily="18" charset="-128"/>
              </a:rPr>
              <a:t>upport network</a:t>
            </a:r>
          </a:p>
          <a:p>
            <a:pPr algn="r">
              <a:lnSpc>
                <a:spcPts val="1400"/>
              </a:lnSpc>
            </a:pPr>
            <a:r>
              <a:rPr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ea typeface="ＭＳ Ｐ明朝" panose="02020600040205080304" pitchFamily="18" charset="-128"/>
              </a:rPr>
              <a:t>for small and medium enterprises</a:t>
            </a:r>
            <a:endParaRPr lang="ja-JP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87947" y="3124925"/>
            <a:ext cx="1531799" cy="355030"/>
          </a:xfrm>
          <a:prstGeom prst="roundRect">
            <a:avLst/>
          </a:prstGeom>
          <a:solidFill>
            <a:srgbClr val="C1FFF3"/>
          </a:solidFill>
          <a:ln w="9525">
            <a:solidFill>
              <a:schemeClr val="bg2">
                <a:lumMod val="50000"/>
              </a:schemeClr>
            </a:solidFill>
          </a:ln>
          <a:effectLst>
            <a:innerShdw blurRad="63500" dist="50800" dir="5400000">
              <a:prstClr val="black">
                <a:alpha val="57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b="1">
                <a:solidFill>
                  <a:schemeClr val="tx2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日本マイクロソフト ㈱</a:t>
            </a:r>
          </a:p>
        </p:txBody>
      </p:sp>
      <p:sp>
        <p:nvSpPr>
          <p:cNvPr id="81" name="角丸四角形 80"/>
          <p:cNvSpPr/>
          <p:nvPr/>
        </p:nvSpPr>
        <p:spPr>
          <a:xfrm>
            <a:off x="4632042" y="6295396"/>
            <a:ext cx="1611001" cy="313601"/>
          </a:xfrm>
          <a:prstGeom prst="roundRect">
            <a:avLst/>
          </a:prstGeom>
          <a:solidFill>
            <a:srgbClr val="BECCF4"/>
          </a:solidFill>
          <a:ln w="9525">
            <a:solidFill>
              <a:schemeClr val="bg2">
                <a:lumMod val="50000"/>
              </a:schemeClr>
            </a:solidFill>
          </a:ln>
          <a:effectLst>
            <a:innerShdw blurRad="63500" dist="50800" dir="5400000">
              <a:prstClr val="black">
                <a:alpha val="57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000" b="1">
                <a:solidFill>
                  <a:schemeClr val="tx2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東京都中小企業振興公社</a:t>
            </a:r>
          </a:p>
        </p:txBody>
      </p:sp>
      <p:sp>
        <p:nvSpPr>
          <p:cNvPr id="82" name="角丸四角形 81"/>
          <p:cNvSpPr/>
          <p:nvPr/>
        </p:nvSpPr>
        <p:spPr>
          <a:xfrm>
            <a:off x="4899713" y="5898643"/>
            <a:ext cx="1761649" cy="334292"/>
          </a:xfrm>
          <a:prstGeom prst="roundRect">
            <a:avLst/>
          </a:prstGeom>
          <a:solidFill>
            <a:srgbClr val="BECCF4"/>
          </a:solidFill>
          <a:ln w="9525">
            <a:solidFill>
              <a:schemeClr val="bg2">
                <a:lumMod val="50000"/>
              </a:schemeClr>
            </a:solidFill>
          </a:ln>
          <a:effectLst>
            <a:innerShdw blurRad="63500" dist="50800" dir="5400000">
              <a:prstClr val="black">
                <a:alpha val="57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000" b="1">
                <a:solidFill>
                  <a:schemeClr val="tx2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東京都中小企業団体中央会</a:t>
            </a:r>
          </a:p>
        </p:txBody>
      </p:sp>
      <p:sp>
        <p:nvSpPr>
          <p:cNvPr id="83" name="角丸四角形 82"/>
          <p:cNvSpPr/>
          <p:nvPr/>
        </p:nvSpPr>
        <p:spPr>
          <a:xfrm>
            <a:off x="5197173" y="5495878"/>
            <a:ext cx="1657116" cy="307342"/>
          </a:xfrm>
          <a:prstGeom prst="roundRect">
            <a:avLst/>
          </a:prstGeom>
          <a:solidFill>
            <a:srgbClr val="BECCF4"/>
          </a:solidFill>
          <a:ln w="9525">
            <a:solidFill>
              <a:schemeClr val="bg2">
                <a:lumMod val="50000"/>
              </a:schemeClr>
            </a:solidFill>
          </a:ln>
          <a:effectLst>
            <a:innerShdw blurRad="63500" dist="50800" dir="5400000">
              <a:prstClr val="black">
                <a:alpha val="57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000" b="1">
                <a:solidFill>
                  <a:schemeClr val="tx2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東京都商工会連合会</a:t>
            </a:r>
          </a:p>
        </p:txBody>
      </p:sp>
      <p:sp>
        <p:nvSpPr>
          <p:cNvPr id="84" name="角丸四角形 83"/>
          <p:cNvSpPr/>
          <p:nvPr/>
        </p:nvSpPr>
        <p:spPr>
          <a:xfrm>
            <a:off x="5532678" y="5165763"/>
            <a:ext cx="1615375" cy="307343"/>
          </a:xfrm>
          <a:prstGeom prst="roundRect">
            <a:avLst/>
          </a:prstGeom>
          <a:solidFill>
            <a:srgbClr val="BECCF4"/>
          </a:solidFill>
          <a:ln w="9525">
            <a:solidFill>
              <a:schemeClr val="bg2">
                <a:lumMod val="50000"/>
              </a:schemeClr>
            </a:solidFill>
          </a:ln>
          <a:effectLst>
            <a:innerShdw blurRad="63500" dist="50800" dir="5400000">
              <a:prstClr val="black">
                <a:alpha val="57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000" b="1">
                <a:solidFill>
                  <a:schemeClr val="tx2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東京都商工会議所連合会</a:t>
            </a:r>
          </a:p>
        </p:txBody>
      </p:sp>
      <p:sp>
        <p:nvSpPr>
          <p:cNvPr id="85" name="角丸四角形 84"/>
          <p:cNvSpPr/>
          <p:nvPr/>
        </p:nvSpPr>
        <p:spPr>
          <a:xfrm>
            <a:off x="6422024" y="4831655"/>
            <a:ext cx="1452058" cy="307343"/>
          </a:xfrm>
          <a:prstGeom prst="roundRect">
            <a:avLst/>
          </a:prstGeom>
          <a:solidFill>
            <a:srgbClr val="BECCF4"/>
          </a:solidFill>
          <a:ln w="9525">
            <a:solidFill>
              <a:schemeClr val="bg2">
                <a:lumMod val="50000"/>
              </a:schemeClr>
            </a:solidFill>
          </a:ln>
          <a:effectLst>
            <a:innerShdw blurRad="63500" dist="50800" dir="5400000">
              <a:prstClr val="black">
                <a:alpha val="57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000" b="1">
                <a:solidFill>
                  <a:schemeClr val="tx2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東京商工会議所</a:t>
            </a:r>
          </a:p>
        </p:txBody>
      </p:sp>
      <p:pic>
        <p:nvPicPr>
          <p:cNvPr id="28" name="図 2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75" y="4879509"/>
            <a:ext cx="303632" cy="30172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図 2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527" y="4879509"/>
            <a:ext cx="462815" cy="302419"/>
          </a:xfrm>
          <a:prstGeom prst="rect">
            <a:avLst/>
          </a:prstGeom>
          <a:solidFill>
            <a:srgbClr val="FFFFCC"/>
          </a:solidFill>
        </p:spPr>
      </p:pic>
      <p:sp>
        <p:nvSpPr>
          <p:cNvPr id="86" name="角丸四角形 85"/>
          <p:cNvSpPr/>
          <p:nvPr/>
        </p:nvSpPr>
        <p:spPr>
          <a:xfrm>
            <a:off x="570541" y="3544367"/>
            <a:ext cx="1531799" cy="355029"/>
          </a:xfrm>
          <a:prstGeom prst="roundRect">
            <a:avLst/>
          </a:prstGeom>
          <a:solidFill>
            <a:srgbClr val="C1FFF3"/>
          </a:solidFill>
          <a:ln w="9525">
            <a:solidFill>
              <a:schemeClr val="bg2">
                <a:lumMod val="50000"/>
              </a:schemeClr>
            </a:solidFill>
          </a:ln>
          <a:effectLst>
            <a:innerShdw blurRad="63500" dist="50800" dir="5400000">
              <a:prstClr val="black">
                <a:alpha val="57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b="1" dirty="0">
                <a:solidFill>
                  <a:schemeClr val="tx2">
                    <a:lumMod val="50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弁護士</a:t>
            </a:r>
          </a:p>
        </p:txBody>
      </p:sp>
      <p:sp>
        <p:nvSpPr>
          <p:cNvPr id="89" name="テキスト ボックス 52"/>
          <p:cNvSpPr txBox="1"/>
          <p:nvPr/>
        </p:nvSpPr>
        <p:spPr>
          <a:xfrm>
            <a:off x="3597720" y="4981793"/>
            <a:ext cx="1563001" cy="55188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29" tIns="45715" rIns="91429" bIns="45715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1200" b="1" dirty="0">
                <a:solidFill>
                  <a:schemeClr val="tx2">
                    <a:lumMod val="75000"/>
                  </a:schemeClr>
                </a:solidFill>
                <a:latin typeface="AR P丸ゴシック体M" pitchFamily="50" charset="-128"/>
                <a:ea typeface="AR P丸ゴシック体M" pitchFamily="50" charset="-128"/>
              </a:rPr>
              <a:t>中小企業</a:t>
            </a:r>
            <a:endParaRPr lang="en-US" altLang="ja-JP" sz="1200" b="1" dirty="0">
              <a:solidFill>
                <a:schemeClr val="tx2">
                  <a:lumMod val="75000"/>
                </a:schemeClr>
              </a:solidFill>
              <a:latin typeface="AR P丸ゴシック体M" pitchFamily="50" charset="-128"/>
              <a:ea typeface="AR P丸ゴシック体M" pitchFamily="50" charset="-128"/>
            </a:endParaRPr>
          </a:p>
        </p:txBody>
      </p:sp>
      <p:sp>
        <p:nvSpPr>
          <p:cNvPr id="90" name="横巻き 89"/>
          <p:cNvSpPr/>
          <p:nvPr/>
        </p:nvSpPr>
        <p:spPr>
          <a:xfrm>
            <a:off x="-40595" y="5043493"/>
            <a:ext cx="3711875" cy="1827734"/>
          </a:xfrm>
          <a:prstGeom prst="horizontalScroll">
            <a:avLst/>
          </a:prstGeom>
          <a:solidFill>
            <a:srgbClr val="FFFF99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ja-JP" altLang="en-US" sz="12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●中小企業向けサイバーセキュリティ対策の極意ポータルサイト</a:t>
            </a:r>
            <a:endParaRPr lang="en-US" altLang="ja-JP" sz="1200" b="1" dirty="0">
              <a:solidFill>
                <a:schemeClr val="tx1"/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>
              <a:defRPr/>
            </a:pPr>
            <a:r>
              <a:rPr lang="en-US" altLang="ja-JP" sz="12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  <a:hlinkClick r:id="rId8"/>
              </a:rPr>
              <a:t>https://cybersecurity-tokyo.jp/</a:t>
            </a:r>
            <a:endParaRPr lang="en-US" altLang="ja-JP" sz="1200" b="1" dirty="0">
              <a:solidFill>
                <a:schemeClr val="tx1"/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>
              <a:defRPr/>
            </a:pPr>
            <a:r>
              <a:rPr lang="ja-JP" altLang="en-US" sz="12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●電話相談 </a:t>
            </a:r>
            <a:r>
              <a:rPr lang="en-US" altLang="ja-JP" sz="12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03-5320-4773</a:t>
            </a:r>
            <a:r>
              <a:rPr lang="ja-JP" altLang="en-US" sz="12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　</a:t>
            </a:r>
            <a:r>
              <a:rPr lang="en-US" altLang="ja-JP" sz="12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(</a:t>
            </a:r>
            <a:r>
              <a:rPr lang="ja-JP" altLang="en-US" sz="12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直通</a:t>
            </a:r>
            <a:r>
              <a:rPr lang="en-US" altLang="ja-JP" sz="12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)</a:t>
            </a:r>
            <a:r>
              <a:rPr lang="ja-JP" altLang="en-US" sz="12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　</a:t>
            </a:r>
            <a:endParaRPr lang="en-US" altLang="ja-JP" sz="1200" b="1" dirty="0">
              <a:solidFill>
                <a:schemeClr val="tx1"/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>
              <a:defRPr/>
            </a:pPr>
            <a:r>
              <a:rPr lang="ja-JP" altLang="en-US" sz="12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　</a:t>
            </a:r>
            <a:r>
              <a:rPr lang="en-US" altLang="ja-JP" sz="12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9:00</a:t>
            </a:r>
            <a:r>
              <a:rPr lang="ja-JP" altLang="en-US" sz="12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～</a:t>
            </a:r>
            <a:r>
              <a:rPr lang="en-US" altLang="ja-JP" sz="12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12:00 13:00</a:t>
            </a:r>
            <a:r>
              <a:rPr lang="ja-JP" altLang="en-US" sz="12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～</a:t>
            </a:r>
            <a:r>
              <a:rPr lang="en-US" altLang="ja-JP" sz="12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17:00</a:t>
            </a:r>
          </a:p>
          <a:p>
            <a:pPr>
              <a:defRPr/>
            </a:pPr>
            <a:r>
              <a:rPr lang="ja-JP" altLang="en-US" sz="12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●窓口での相談　東京都産業労働局商工部</a:t>
            </a:r>
            <a:endParaRPr lang="en-US" altLang="ja-JP" sz="1200" b="1" dirty="0">
              <a:solidFill>
                <a:schemeClr val="tx1"/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>
              <a:defRPr/>
            </a:pPr>
            <a:r>
              <a:rPr lang="ja-JP" altLang="en-US" sz="12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　</a:t>
            </a:r>
            <a:r>
              <a:rPr lang="en-US" altLang="ja-JP" sz="12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(</a:t>
            </a:r>
            <a:r>
              <a:rPr lang="ja-JP" altLang="en-US" sz="12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都庁第一本庁舎</a:t>
            </a:r>
            <a:r>
              <a:rPr lang="en-US" altLang="ja-JP" sz="12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20</a:t>
            </a:r>
            <a:r>
              <a:rPr lang="ja-JP" altLang="en-US" sz="12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階北側</a:t>
            </a:r>
            <a:r>
              <a:rPr lang="en-US" altLang="ja-JP" sz="120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)</a:t>
            </a:r>
          </a:p>
        </p:txBody>
      </p:sp>
      <p:sp>
        <p:nvSpPr>
          <p:cNvPr id="87" name="上下矢印 86"/>
          <p:cNvSpPr/>
          <p:nvPr/>
        </p:nvSpPr>
        <p:spPr>
          <a:xfrm rot="20580000">
            <a:off x="3518760" y="1526775"/>
            <a:ext cx="542241" cy="808809"/>
          </a:xfrm>
          <a:prstGeom prst="upDownArrow">
            <a:avLst/>
          </a:prstGeom>
          <a:solidFill>
            <a:srgbClr val="B8E08C"/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kumimoji="1" lang="ja-JP" altLang="en-US" sz="11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8" name="上下矢印 87"/>
          <p:cNvSpPr/>
          <p:nvPr/>
        </p:nvSpPr>
        <p:spPr>
          <a:xfrm rot="1020000">
            <a:off x="4991905" y="1520029"/>
            <a:ext cx="542628" cy="808809"/>
          </a:xfrm>
          <a:prstGeom prst="upDownArrow">
            <a:avLst/>
          </a:prstGeom>
          <a:solidFill>
            <a:srgbClr val="E8B9FF"/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620000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kumimoji="1" lang="ja-JP" altLang="en-US" sz="11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上下矢印 91"/>
          <p:cNvSpPr/>
          <p:nvPr/>
        </p:nvSpPr>
        <p:spPr>
          <a:xfrm rot="17700000">
            <a:off x="2366866" y="2320071"/>
            <a:ext cx="550086" cy="794241"/>
          </a:xfrm>
          <a:prstGeom prst="upDownArrow">
            <a:avLst/>
          </a:prstGeom>
          <a:solidFill>
            <a:srgbClr val="8BFFFF"/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540000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kumimoji="1" lang="ja-JP" altLang="en-US" sz="11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3" name="上下矢印 92"/>
          <p:cNvSpPr/>
          <p:nvPr/>
        </p:nvSpPr>
        <p:spPr>
          <a:xfrm rot="14700000">
            <a:off x="6078194" y="2417474"/>
            <a:ext cx="550086" cy="794241"/>
          </a:xfrm>
          <a:prstGeom prst="upDownArrow">
            <a:avLst/>
          </a:prstGeom>
          <a:solidFill>
            <a:srgbClr val="FFCAAF"/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540000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kumimoji="1" lang="ja-JP" altLang="en-US" sz="11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4" name="上下矢印 93"/>
          <p:cNvSpPr/>
          <p:nvPr/>
        </p:nvSpPr>
        <p:spPr>
          <a:xfrm rot="10080000">
            <a:off x="4643106" y="4384605"/>
            <a:ext cx="542241" cy="806087"/>
          </a:xfrm>
          <a:prstGeom prst="upDownArrow">
            <a:avLst/>
          </a:prstGeom>
          <a:solidFill>
            <a:srgbClr val="9AB0EE"/>
          </a:solidFill>
          <a:ln w="9525">
            <a:solidFill>
              <a:schemeClr val="bg2">
                <a:lumMod val="50000"/>
              </a:schemeClr>
            </a:solidFill>
          </a:ln>
          <a:effectLst>
            <a:innerShdw blurRad="63500" dist="50800" dir="5400000">
              <a:prstClr val="black">
                <a:alpha val="57000"/>
              </a:prstClr>
            </a:innerShdw>
          </a:effectLst>
          <a:scene3d>
            <a:camera prst="orthographicFront"/>
            <a:lightRig rig="threePt" dir="t">
              <a:rot lat="0" lon="0" rev="1080000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endParaRPr kumimoji="1" lang="ja-JP" altLang="en-US" sz="1300" b="1">
              <a:solidFill>
                <a:schemeClr val="tx1"/>
              </a:solidFill>
              <a:latin typeface="AR P丸ゴシック体M" pitchFamily="50" charset="-128"/>
              <a:ea typeface="AR P丸ゴシック体M" pitchFamily="50" charset="-128"/>
              <a:cs typeface="+mn-cs"/>
            </a:endParaRPr>
          </a:p>
        </p:txBody>
      </p:sp>
      <p:sp>
        <p:nvSpPr>
          <p:cNvPr id="95" name="下矢印 94"/>
          <p:cNvSpPr/>
          <p:nvPr/>
        </p:nvSpPr>
        <p:spPr>
          <a:xfrm rot="20990223">
            <a:off x="3721419" y="4535980"/>
            <a:ext cx="542241" cy="616525"/>
          </a:xfrm>
          <a:prstGeom prst="downArrow">
            <a:avLst/>
          </a:prstGeom>
          <a:solidFill>
            <a:srgbClr val="9AB0EE"/>
          </a:solidFill>
          <a:ln w="9525">
            <a:solidFill>
              <a:schemeClr val="bg2">
                <a:lumMod val="50000"/>
              </a:schemeClr>
            </a:solidFill>
          </a:ln>
          <a:effectLst>
            <a:innerShdw blurRad="63500" dist="50800" dir="5400000">
              <a:prstClr val="black">
                <a:alpha val="57000"/>
              </a:prstClr>
            </a:innerShdw>
          </a:effectLst>
          <a:scene3d>
            <a:camera prst="orthographicFront"/>
            <a:lightRig rig="threePt" dir="t">
              <a:rot lat="0" lon="0" rev="1080000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endParaRPr kumimoji="1" lang="ja-JP" altLang="en-US" sz="1300" b="1">
              <a:solidFill>
                <a:schemeClr val="tx1"/>
              </a:solidFill>
              <a:latin typeface="AR P丸ゴシック体M" pitchFamily="50" charset="-128"/>
              <a:ea typeface="AR P丸ゴシック体M" pitchFamily="50" charset="-128"/>
              <a:cs typeface="+mn-cs"/>
            </a:endParaRPr>
          </a:p>
        </p:txBody>
      </p:sp>
      <p:sp>
        <p:nvSpPr>
          <p:cNvPr id="96" name="横巻き 95"/>
          <p:cNvSpPr/>
          <p:nvPr/>
        </p:nvSpPr>
        <p:spPr>
          <a:xfrm>
            <a:off x="6755230" y="5751051"/>
            <a:ext cx="2274213" cy="1106949"/>
          </a:xfrm>
          <a:prstGeom prst="horizontalScroll">
            <a:avLst/>
          </a:prstGeom>
          <a:solidFill>
            <a:srgbClr val="FFFF99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ja-JP" sz="105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TCYSS</a:t>
            </a:r>
            <a:r>
              <a:rPr lang="ja-JP" altLang="en-US" sz="105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参加機関相互協力協定</a:t>
            </a:r>
            <a:endParaRPr lang="en-US" altLang="ja-JP" sz="1050" b="1" dirty="0">
              <a:solidFill>
                <a:schemeClr val="tx1"/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>
              <a:defRPr/>
            </a:pPr>
            <a:r>
              <a:rPr lang="ja-JP" altLang="en-US" sz="105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・意識の啓発活動</a:t>
            </a:r>
            <a:endParaRPr lang="en-US" altLang="ja-JP" sz="1050" b="1" dirty="0">
              <a:solidFill>
                <a:schemeClr val="tx1"/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>
              <a:defRPr/>
            </a:pPr>
            <a:r>
              <a:rPr lang="ja-JP" altLang="en-US" sz="105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・情報共有の枠組みの構築</a:t>
            </a:r>
            <a:endParaRPr lang="en-US" altLang="ja-JP" sz="1050" b="1" dirty="0">
              <a:solidFill>
                <a:schemeClr val="tx1"/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>
              <a:defRPr/>
            </a:pPr>
            <a:r>
              <a:rPr lang="ja-JP" altLang="en-US" sz="105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・相談体制の構築</a:t>
            </a:r>
            <a:endParaRPr lang="en-US" altLang="ja-JP" sz="1050" b="1" dirty="0">
              <a:solidFill>
                <a:schemeClr val="tx1"/>
              </a:solidFill>
              <a:latin typeface="AR P丸ゴシック体M" pitchFamily="50" charset="-128"/>
              <a:ea typeface="AR P丸ゴシック体M" pitchFamily="50" charset="-128"/>
            </a:endParaRPr>
          </a:p>
          <a:p>
            <a:pPr>
              <a:defRPr/>
            </a:pPr>
            <a:r>
              <a:rPr lang="ja-JP" altLang="en-US" sz="1050" b="1" dirty="0">
                <a:solidFill>
                  <a:schemeClr val="tx1"/>
                </a:solidFill>
                <a:latin typeface="AR P丸ゴシック体M" pitchFamily="50" charset="-128"/>
                <a:ea typeface="AR P丸ゴシック体M" pitchFamily="50" charset="-128"/>
              </a:rPr>
              <a:t>・事案発生時の相互連携</a:t>
            </a:r>
            <a:endParaRPr lang="en-US" altLang="ja-JP" sz="1050" b="1" dirty="0">
              <a:solidFill>
                <a:schemeClr val="tx1"/>
              </a:solidFill>
              <a:latin typeface="AR P丸ゴシック体M" pitchFamily="50" charset="-128"/>
              <a:ea typeface="AR P丸ゴシック体M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638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254</Words>
  <Application>Microsoft Office PowerPoint</Application>
  <PresentationFormat>画面に合わせる (4:3)</PresentationFormat>
  <Paragraphs>64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AR P丸ゴシック体M</vt:lpstr>
      <vt:lpstr>AR丸ゴシック体M</vt:lpstr>
      <vt:lpstr>ＤＨＰ特太ゴシック体</vt:lpstr>
      <vt:lpstr>Meiryo UI</vt:lpstr>
      <vt:lpstr>ＭＳ Ｐゴシック</vt:lpstr>
      <vt:lpstr>Arial</vt:lpstr>
      <vt:lpstr>Calibri</vt:lpstr>
      <vt:lpstr>Century</vt:lpstr>
      <vt:lpstr>Office ​​テーマ</vt:lpstr>
      <vt:lpstr>PowerPoint プレゼンテーション</vt:lpstr>
    </vt:vector>
  </TitlesOfParts>
  <Company>TAIMS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東京都</dc:creator>
  <cp:lastModifiedBy>nakayama masaki</cp:lastModifiedBy>
  <cp:revision>22</cp:revision>
  <cp:lastPrinted>2017-06-28T06:05:53Z</cp:lastPrinted>
  <dcterms:created xsi:type="dcterms:W3CDTF">2017-06-20T06:01:24Z</dcterms:created>
  <dcterms:modified xsi:type="dcterms:W3CDTF">2020-12-01T02:13:41Z</dcterms:modified>
</cp:coreProperties>
</file>