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58" r:id="rId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1" autoAdjust="0"/>
  </p:normalViewPr>
  <p:slideViewPr>
    <p:cSldViewPr>
      <p:cViewPr varScale="1">
        <p:scale>
          <a:sx n="118" d="100"/>
          <a:sy n="118" d="100"/>
        </p:scale>
        <p:origin x="124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ki Nakayama" userId="7eabd57b-b900-4e86-8622-e94bcfa04d00" providerId="ADAL" clId="{DA892151-A783-4AD6-9132-232EB41A0A0D}"/>
    <pc:docChg chg="undo custSel modSld">
      <pc:chgData name="Masaki Nakayama" userId="7eabd57b-b900-4e86-8622-e94bcfa04d00" providerId="ADAL" clId="{DA892151-A783-4AD6-9132-232EB41A0A0D}" dt="2020-06-11T04:53:26.617" v="41" actId="6549"/>
      <pc:docMkLst>
        <pc:docMk/>
      </pc:docMkLst>
      <pc:sldChg chg="addSp modSp mod">
        <pc:chgData name="Masaki Nakayama" userId="7eabd57b-b900-4e86-8622-e94bcfa04d00" providerId="ADAL" clId="{DA892151-A783-4AD6-9132-232EB41A0A0D}" dt="2020-06-11T04:53:26.617" v="41" actId="6549"/>
        <pc:sldMkLst>
          <pc:docMk/>
          <pc:sldMk cId="984613830" sldId="256"/>
        </pc:sldMkLst>
        <pc:spChg chg="mod">
          <ac:chgData name="Masaki Nakayama" userId="7eabd57b-b900-4e86-8622-e94bcfa04d00" providerId="ADAL" clId="{DA892151-A783-4AD6-9132-232EB41A0A0D}" dt="2020-06-11T04:53:26.617" v="41" actId="6549"/>
          <ac:spMkLst>
            <pc:docMk/>
            <pc:sldMk cId="984613830" sldId="256"/>
            <ac:spMk id="2" creationId="{00000000-0000-0000-0000-000000000000}"/>
          </ac:spMkLst>
        </pc:spChg>
        <pc:spChg chg="mod">
          <ac:chgData name="Masaki Nakayama" userId="7eabd57b-b900-4e86-8622-e94bcfa04d00" providerId="ADAL" clId="{DA892151-A783-4AD6-9132-232EB41A0A0D}" dt="2020-05-18T02:04:45.719" v="38" actId="255"/>
          <ac:spMkLst>
            <pc:docMk/>
            <pc:sldMk cId="984613830" sldId="256"/>
            <ac:spMk id="3" creationId="{00000000-0000-0000-0000-000000000000}"/>
          </ac:spMkLst>
        </pc:spChg>
        <pc:spChg chg="mod">
          <ac:chgData name="Masaki Nakayama" userId="7eabd57b-b900-4e86-8622-e94bcfa04d00" providerId="ADAL" clId="{DA892151-A783-4AD6-9132-232EB41A0A0D}" dt="2020-05-18T02:03:30.374" v="37" actId="20577"/>
          <ac:spMkLst>
            <pc:docMk/>
            <pc:sldMk cId="984613830" sldId="256"/>
            <ac:spMk id="5" creationId="{00000000-0000-0000-0000-000000000000}"/>
          </ac:spMkLst>
        </pc:spChg>
        <pc:spChg chg="add mod">
          <ac:chgData name="Masaki Nakayama" userId="7eabd57b-b900-4e86-8622-e94bcfa04d00" providerId="ADAL" clId="{DA892151-A783-4AD6-9132-232EB41A0A0D}" dt="2020-06-11T04:53:19.738" v="39"/>
          <ac:spMkLst>
            <pc:docMk/>
            <pc:sldMk cId="984613830" sldId="256"/>
            <ac:spMk id="8" creationId="{01818B97-50A4-40B4-8D91-9040ABA52F91}"/>
          </ac:spMkLst>
        </pc:spChg>
      </pc:sldChg>
    </pc:docChg>
  </pc:docChgLst>
  <pc:docChgLst>
    <pc:chgData name="Masaki Nakayama" userId="7eabd57b-b900-4e86-8622-e94bcfa04d00" providerId="ADAL" clId="{AC747583-7591-45AC-9C35-03FA6FAABCF4}"/>
    <pc:docChg chg="modSld">
      <pc:chgData name="Masaki Nakayama" userId="7eabd57b-b900-4e86-8622-e94bcfa04d00" providerId="ADAL" clId="{AC747583-7591-45AC-9C35-03FA6FAABCF4}" dt="2024-02-22T11:44:36.185" v="12" actId="20577"/>
      <pc:docMkLst>
        <pc:docMk/>
      </pc:docMkLst>
      <pc:sldChg chg="modSp mod">
        <pc:chgData name="Masaki Nakayama" userId="7eabd57b-b900-4e86-8622-e94bcfa04d00" providerId="ADAL" clId="{AC747583-7591-45AC-9C35-03FA6FAABCF4}" dt="2024-02-22T11:44:36.185" v="12" actId="20577"/>
        <pc:sldMkLst>
          <pc:docMk/>
          <pc:sldMk cId="984613830" sldId="256"/>
        </pc:sldMkLst>
        <pc:spChg chg="mod">
          <ac:chgData name="Masaki Nakayama" userId="7eabd57b-b900-4e86-8622-e94bcfa04d00" providerId="ADAL" clId="{AC747583-7591-45AC-9C35-03FA6FAABCF4}" dt="2024-02-22T11:44:36.185" v="12" actId="20577"/>
          <ac:spMkLst>
            <pc:docMk/>
            <pc:sldMk cId="984613830" sldId="256"/>
            <ac:spMk id="5" creationId="{00000000-0000-0000-0000-000000000000}"/>
          </ac:spMkLst>
        </pc:spChg>
      </pc:sldChg>
    </pc:docChg>
  </pc:docChgLst>
  <pc:docChgLst>
    <pc:chgData name="Masaki Nakayama" userId="7eabd57b-b900-4e86-8622-e94bcfa04d00" providerId="ADAL" clId="{4472EF13-105D-4510-B5EF-D155BAD4BCC5}"/>
    <pc:docChg chg="undo custSel modSld">
      <pc:chgData name="Masaki Nakayama" userId="7eabd57b-b900-4e86-8622-e94bcfa04d00" providerId="ADAL" clId="{4472EF13-105D-4510-B5EF-D155BAD4BCC5}" dt="2021-11-22T00:45:44.059" v="75" actId="20577"/>
      <pc:docMkLst>
        <pc:docMk/>
      </pc:docMkLst>
      <pc:sldChg chg="modSp mod">
        <pc:chgData name="Masaki Nakayama" userId="7eabd57b-b900-4e86-8622-e94bcfa04d00" providerId="ADAL" clId="{4472EF13-105D-4510-B5EF-D155BAD4BCC5}" dt="2021-11-22T00:45:44.059" v="75" actId="20577"/>
        <pc:sldMkLst>
          <pc:docMk/>
          <pc:sldMk cId="984613830" sldId="256"/>
        </pc:sldMkLst>
        <pc:spChg chg="mod">
          <ac:chgData name="Masaki Nakayama" userId="7eabd57b-b900-4e86-8622-e94bcfa04d00" providerId="ADAL" clId="{4472EF13-105D-4510-B5EF-D155BAD4BCC5}" dt="2021-11-22T00:45:44.059" v="75" actId="20577"/>
          <ac:spMkLst>
            <pc:docMk/>
            <pc:sldMk cId="984613830" sldId="256"/>
            <ac:spMk id="2" creationId="{00000000-0000-0000-0000-000000000000}"/>
          </ac:spMkLst>
        </pc:spChg>
        <pc:spChg chg="mod">
          <ac:chgData name="Masaki Nakayama" userId="7eabd57b-b900-4e86-8622-e94bcfa04d00" providerId="ADAL" clId="{4472EF13-105D-4510-B5EF-D155BAD4BCC5}" dt="2021-11-22T00:44:41.237" v="69" actId="20577"/>
          <ac:spMkLst>
            <pc:docMk/>
            <pc:sldMk cId="984613830" sldId="256"/>
            <ac:spMk id="5" creationId="{00000000-0000-0000-0000-000000000000}"/>
          </ac:spMkLst>
        </pc:spChg>
        <pc:spChg chg="mod">
          <ac:chgData name="Masaki Nakayama" userId="7eabd57b-b900-4e86-8622-e94bcfa04d00" providerId="ADAL" clId="{4472EF13-105D-4510-B5EF-D155BAD4BCC5}" dt="2021-10-29T00:56:09.458" v="51" actId="113"/>
          <ac:spMkLst>
            <pc:docMk/>
            <pc:sldMk cId="984613830" sldId="256"/>
            <ac:spMk id="7" creationId="{00000000-0000-0000-0000-000000000000}"/>
          </ac:spMkLst>
        </pc:spChg>
      </pc:sldChg>
    </pc:docChg>
  </pc:docChgLst>
  <pc:docChgLst>
    <pc:chgData name="正樹 中山" userId="7eabd57b-b900-4e86-8622-e94bcfa04d00" providerId="ADAL" clId="{6B6E3AED-D7F4-4425-8EE1-036EC94D44A2}"/>
    <pc:docChg chg="custSel modSld">
      <pc:chgData name="正樹 中山" userId="7eabd57b-b900-4e86-8622-e94bcfa04d00" providerId="ADAL" clId="{6B6E3AED-D7F4-4425-8EE1-036EC94D44A2}" dt="2021-02-08T06:25:47.650" v="154" actId="20577"/>
      <pc:docMkLst>
        <pc:docMk/>
      </pc:docMkLst>
      <pc:sldChg chg="delSp modSp mod">
        <pc:chgData name="正樹 中山" userId="7eabd57b-b900-4e86-8622-e94bcfa04d00" providerId="ADAL" clId="{6B6E3AED-D7F4-4425-8EE1-036EC94D44A2}" dt="2021-02-08T06:25:47.650" v="154" actId="20577"/>
        <pc:sldMkLst>
          <pc:docMk/>
          <pc:sldMk cId="984613830" sldId="256"/>
        </pc:sldMkLst>
        <pc:spChg chg="mod">
          <ac:chgData name="正樹 中山" userId="7eabd57b-b900-4e86-8622-e94bcfa04d00" providerId="ADAL" clId="{6B6E3AED-D7F4-4425-8EE1-036EC94D44A2}" dt="2021-02-08T06:22:24.747" v="151" actId="20577"/>
          <ac:spMkLst>
            <pc:docMk/>
            <pc:sldMk cId="984613830" sldId="256"/>
            <ac:spMk id="2" creationId="{00000000-0000-0000-0000-000000000000}"/>
          </ac:spMkLst>
        </pc:spChg>
        <pc:spChg chg="mod">
          <ac:chgData name="正樹 中山" userId="7eabd57b-b900-4e86-8622-e94bcfa04d00" providerId="ADAL" clId="{6B6E3AED-D7F4-4425-8EE1-036EC94D44A2}" dt="2021-02-08T06:25:47.650" v="154" actId="20577"/>
          <ac:spMkLst>
            <pc:docMk/>
            <pc:sldMk cId="984613830" sldId="256"/>
            <ac:spMk id="5" creationId="{00000000-0000-0000-0000-000000000000}"/>
          </ac:spMkLst>
        </pc:spChg>
        <pc:spChg chg="del mod">
          <ac:chgData name="正樹 中山" userId="7eabd57b-b900-4e86-8622-e94bcfa04d00" providerId="ADAL" clId="{6B6E3AED-D7F4-4425-8EE1-036EC94D44A2}" dt="2021-02-08T06:22:47.775" v="153" actId="478"/>
          <ac:spMkLst>
            <pc:docMk/>
            <pc:sldMk cId="984613830" sldId="256"/>
            <ac:spMk id="8" creationId="{01818B97-50A4-40B4-8D91-9040ABA52F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9379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46024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758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83314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1"/>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87517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9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2918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63477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409798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49"/>
            <a:ext cx="3008313"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33970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2024/2/22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07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7F82F-9FB1-4880-8F8D-0793BD49E028}" type="datetimeFigureOut">
              <a:rPr kumimoji="1" lang="ja-JP" altLang="en-US" smtClean="0"/>
              <a:t>2024/2/22</a:t>
            </a:fld>
            <a:endParaRPr kumimoji="1" lang="ja-JP" altLang="en-US"/>
          </a:p>
        </p:txBody>
      </p:sp>
      <p:sp>
        <p:nvSpPr>
          <p:cNvPr id="5" name="フッター プレースホルダー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017115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www.saferinternet.or.jp/bullying/" TargetMode="External"/><Relationship Id="rId18" Type="http://schemas.openxmlformats.org/officeDocument/2006/relationships/hyperlink" Target="https://www.jpcert.or.jp/menu_reporttojpcert.html" TargetMode="External"/><Relationship Id="rId26" Type="http://schemas.openxmlformats.org/officeDocument/2006/relationships/hyperlink" Target="https://tokyo-telework.jp/" TargetMode="External"/><Relationship Id="rId39" Type="http://schemas.openxmlformats.org/officeDocument/2006/relationships/hyperlink" Target="https://www.jpcert.or.jp/at/2019.html" TargetMode="External"/><Relationship Id="rId21" Type="http://schemas.openxmlformats.org/officeDocument/2006/relationships/hyperlink" Target="https://security-shien.ipa.go.jp/" TargetMode="External"/><Relationship Id="rId34" Type="http://schemas.openxmlformats.org/officeDocument/2006/relationships/hyperlink" Target="https://www.ipa.go.jp/security/keihatsu/sme/otasuketai/index.html" TargetMode="External"/><Relationship Id="rId42" Type="http://schemas.openxmlformats.org/officeDocument/2006/relationships/hyperlink" Target="https://bluemoon55.github.io/Presentation_Doc/2019_Cyber/&#36855;&#24785;&#12513;&#12540;&#12523;&#38306;&#20418;&#27861;&#20196;&#12539;&#31379;&#21475;&#31561;&#12304;&#36855;&#24785;&#12513;&#12540;&#12523;&#30333;&#26360;2019&#12305;.pdf" TargetMode="External"/><Relationship Id="rId47" Type="http://schemas.openxmlformats.org/officeDocument/2006/relationships/hyperlink" Target="http://www.soumu.go.jp/main_sosiki/joho_tsusin/security/" TargetMode="External"/><Relationship Id="rId50" Type="http://schemas.openxmlformats.org/officeDocument/2006/relationships/hyperlink" Target="https://bluemoon55.github.io/Sharing_Knowledge3/MindManager3/Sec01-08-3.html" TargetMode="External"/><Relationship Id="rId7" Type="http://schemas.openxmlformats.org/officeDocument/2006/relationships/hyperlink" Target="http://www.keishicho.metro.tokyo.jp/kurashi/cyber/" TargetMode="External"/><Relationship Id="rId2" Type="http://schemas.openxmlformats.org/officeDocument/2006/relationships/hyperlink" Target="https://bluemoon55.github.io/Presentation_Doc/Cyber/&#30456;&#35527;&#12539;&#23626;&#20986;&#20808;&#12463;&#12452;&#12483;&#12463;&#12522;&#12473;&#12488;&#65288;&#24373;&#12426;&#32025;&#29992;&#65289;.pptx" TargetMode="External"/><Relationship Id="rId16" Type="http://schemas.openxmlformats.org/officeDocument/2006/relationships/hyperlink" Target="https://www.houterasu.or.jp/" TargetMode="External"/><Relationship Id="rId29" Type="http://schemas.openxmlformats.org/officeDocument/2006/relationships/hyperlink" Target="https://www.tokyo-kosha.or.jp/support/shien/soudan/" TargetMode="External"/><Relationship Id="rId11" Type="http://schemas.openxmlformats.org/officeDocument/2006/relationships/hyperlink" Target="https://www.safe-line.jp/report/" TargetMode="External"/><Relationship Id="rId24" Type="http://schemas.openxmlformats.org/officeDocument/2006/relationships/hyperlink" Target="https://www.jnsa.org/emergency_response/" TargetMode="External"/><Relationship Id="rId32" Type="http://schemas.openxmlformats.org/officeDocument/2006/relationships/hyperlink" Target="https://www.tokyo-kosha.or.jp/support/josei/setsubijosei/cyber.html" TargetMode="External"/><Relationship Id="rId37" Type="http://schemas.openxmlformats.org/officeDocument/2006/relationships/hyperlink" Target="https://www.jc3.or.jp/topics/v_log/201903.html#d20190318a" TargetMode="External"/><Relationship Id="rId40" Type="http://schemas.openxmlformats.org/officeDocument/2006/relationships/hyperlink" Target="https://www.jpcert.or.jp/at/2019/at190044.html" TargetMode="External"/><Relationship Id="rId45" Type="http://schemas.openxmlformats.org/officeDocument/2006/relationships/hyperlink" Target="https://www.ipa.go.jp/files/000055516.pdf" TargetMode="External"/><Relationship Id="rId5" Type="http://schemas.openxmlformats.org/officeDocument/2006/relationships/hyperlink" Target="https://cybersecurity-tokyo.jp/security/guidebook/372/index.html" TargetMode="External"/><Relationship Id="rId15" Type="http://schemas.openxmlformats.org/officeDocument/2006/relationships/hyperlink" Target="http://www.kokusen.go.jp/map/" TargetMode="External"/><Relationship Id="rId23" Type="http://schemas.openxmlformats.org/officeDocument/2006/relationships/hyperlink" Target="https://www.ipa.go.jp/security/it-service/service_list.html" TargetMode="External"/><Relationship Id="rId28" Type="http://schemas.openxmlformats.org/officeDocument/2006/relationships/hyperlink" Target="https://www.tw-sodan.jp/" TargetMode="External"/><Relationship Id="rId36" Type="http://schemas.openxmlformats.org/officeDocument/2006/relationships/hyperlink" Target="https://www.jc3.or.jp/info/heads-up.html" TargetMode="External"/><Relationship Id="rId49" Type="http://schemas.openxmlformats.org/officeDocument/2006/relationships/hyperlink" Target="https://bluemoon55.github.io/Sharing_Knowledge/Cyber_Security/Deliverables/mind2html/Sec01-08-3%20%E7%9B%B8%E8%AB%87%E5%AF%BE%E5%BF%9C%E6%89%8B%E9%A0%86%E6%9B%B8%EF%BC%88%E3%83%9E%E3%83%8B%E3%83%A5%E3%82%A2%E3%83%AB%EF%BC%89.html" TargetMode="External"/><Relationship Id="rId10" Type="http://schemas.openxmlformats.org/officeDocument/2006/relationships/hyperlink" Target="https://www.saferinternet.or.jp/narisumashi/" TargetMode="External"/><Relationship Id="rId19" Type="http://schemas.openxmlformats.org/officeDocument/2006/relationships/hyperlink" Target="https://www.ipa.go.jp/security/tokubetsu/index.html" TargetMode="External"/><Relationship Id="rId31" Type="http://schemas.openxmlformats.org/officeDocument/2006/relationships/hyperlink" Target="https://www.it-hojo.jp/" TargetMode="External"/><Relationship Id="rId44" Type="http://schemas.openxmlformats.org/officeDocument/2006/relationships/hyperlink" Target="https://www.ipa.go.jp/files/000055520.pdf" TargetMode="External"/><Relationship Id="rId4" Type="http://schemas.openxmlformats.org/officeDocument/2006/relationships/hyperlink" Target="https://cybersecurity-tokyo.jp/security/guidebook/356/index.html" TargetMode="External"/><Relationship Id="rId9" Type="http://schemas.openxmlformats.org/officeDocument/2006/relationships/hyperlink" Target="https://www.dekyo.or.jp/soudan/index.html" TargetMode="External"/><Relationship Id="rId14" Type="http://schemas.openxmlformats.org/officeDocument/2006/relationships/hyperlink" Target="http://www.internethotline.jp/pages/about/index" TargetMode="External"/><Relationship Id="rId22" Type="http://schemas.openxmlformats.org/officeDocument/2006/relationships/hyperlink" Target="https://security-shien.ipa.go.jp/presenter/search/" TargetMode="External"/><Relationship Id="rId27" Type="http://schemas.openxmlformats.org/officeDocument/2006/relationships/hyperlink" Target="https://www.lac.co.jp/telework/security.html" TargetMode="External"/><Relationship Id="rId30" Type="http://schemas.openxmlformats.org/officeDocument/2006/relationships/hyperlink" Target="https://www.ipa.go.jp/security/security-action/" TargetMode="External"/><Relationship Id="rId35" Type="http://schemas.openxmlformats.org/officeDocument/2006/relationships/hyperlink" Target="http://www.ipa.go.jp/security/kokokara/" TargetMode="External"/><Relationship Id="rId43" Type="http://schemas.openxmlformats.org/officeDocument/2006/relationships/hyperlink" Target="https://www.ipa.go.jp/security/keihatsu/sme/guideline/" TargetMode="External"/><Relationship Id="rId48" Type="http://schemas.openxmlformats.org/officeDocument/2006/relationships/hyperlink" Target="https://cybersecurity-tokyo.jp/" TargetMode="External"/><Relationship Id="rId8" Type="http://schemas.openxmlformats.org/officeDocument/2006/relationships/hyperlink" Target="https://www.antiphishing.jp/" TargetMode="External"/><Relationship Id="rId3" Type="http://schemas.openxmlformats.org/officeDocument/2006/relationships/hyperlink" Target="https://cybersecurity-tokyo.jp/security/guidebook/355/index.html" TargetMode="External"/><Relationship Id="rId12" Type="http://schemas.openxmlformats.org/officeDocument/2006/relationships/hyperlink" Target="http://ihaho.jp/" TargetMode="External"/><Relationship Id="rId17" Type="http://schemas.openxmlformats.org/officeDocument/2006/relationships/hyperlink" Target="https://www.ppc.go.jp/" TargetMode="External"/><Relationship Id="rId25" Type="http://schemas.openxmlformats.org/officeDocument/2006/relationships/hyperlink" Target="https://www.itc.or.jp/" TargetMode="External"/><Relationship Id="rId33" Type="http://schemas.openxmlformats.org/officeDocument/2006/relationships/hyperlink" Target="https://www.ipa.go.jp/security/keihatsu/sme/management.html" TargetMode="External"/><Relationship Id="rId38" Type="http://schemas.openxmlformats.org/officeDocument/2006/relationships/hyperlink" Target="https://www.jc3.or.jp/topics/virusmail.html" TargetMode="External"/><Relationship Id="rId46" Type="http://schemas.openxmlformats.org/officeDocument/2006/relationships/hyperlink" Target="https://www.ipa.go.jp/files/000055848.pdf" TargetMode="External"/><Relationship Id="rId20" Type="http://schemas.openxmlformats.org/officeDocument/2006/relationships/hyperlink" Target="mailto:tokusou@ipa.go.jp" TargetMode="External"/><Relationship Id="rId41" Type="http://schemas.openxmlformats.org/officeDocument/2006/relationships/hyperlink" Target="https://www.dekyo.or.jp/soudan/contact/pamphlet/reserve-agree.html" TargetMode="External"/><Relationship Id="rId1" Type="http://schemas.openxmlformats.org/officeDocument/2006/relationships/slideLayout" Target="../slideLayouts/slideLayout4.xml"/><Relationship Id="rId6" Type="http://schemas.openxmlformats.org/officeDocument/2006/relationships/hyperlink" Target="https://www.ipa.go.jp/security/anshi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jpcert.or.jp/at/2019.html" TargetMode="External"/><Relationship Id="rId2" Type="http://schemas.openxmlformats.org/officeDocument/2006/relationships/hyperlink" Target="mailto:info@jpcert.or.jp" TargetMode="External"/><Relationship Id="rId1" Type="http://schemas.openxmlformats.org/officeDocument/2006/relationships/slideLayout" Target="../slideLayouts/slideLayout4.xml"/><Relationship Id="rId6" Type="http://schemas.openxmlformats.org/officeDocument/2006/relationships/hyperlink" Target="https://www.jnsa.org/emergency_response/" TargetMode="External"/><Relationship Id="rId5" Type="http://schemas.openxmlformats.org/officeDocument/2006/relationships/hyperlink" Target="https://www.ipa.go.jp/security/it-service/service_list.html" TargetMode="External"/><Relationship Id="rId4" Type="http://schemas.openxmlformats.org/officeDocument/2006/relationships/hyperlink" Target="https://www.jpcert.or.jp/at/2019/at190044.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ybersecurity-tokyo.jp/" TargetMode="External"/><Relationship Id="rId2" Type="http://schemas.openxmlformats.org/officeDocument/2006/relationships/hyperlink" Target="http://www.sangyo-rodo.metro.tokyo.jp/chushou/shoko/cyber/soudan/index.html" TargetMode="External"/><Relationship Id="rId1" Type="http://schemas.openxmlformats.org/officeDocument/2006/relationships/slideLayout" Target="../slideLayouts/slideLayout2.xml"/><Relationship Id="rId5" Type="http://schemas.openxmlformats.org/officeDocument/2006/relationships/hyperlink" Target="https://www.shinsei.elg-front.jp/tokyo/uketsuke/dform.do?id=1461031266630" TargetMode="External"/><Relationship Id="rId4" Type="http://schemas.openxmlformats.org/officeDocument/2006/relationships/hyperlink" Target="http://www.shinsei.elg-front.jp/tokyo/navi/procInfo.do?govCode=13000&amp;procCode=1000295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55576" y="-154534"/>
            <a:ext cx="7439312" cy="706091"/>
          </a:xfrm>
        </p:spPr>
        <p:txBody>
          <a:bodyPr>
            <a:norm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相談・届出先</a:t>
            </a:r>
            <a:r>
              <a:rPr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クイックリスト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1"/>
          </p:nvPr>
        </p:nvSpPr>
        <p:spPr>
          <a:xfrm>
            <a:off x="0" y="404664"/>
            <a:ext cx="4788024" cy="6768752"/>
          </a:xfrm>
        </p:spPr>
        <p:txBody>
          <a:bodyPr>
            <a:noAutofit/>
          </a:bodyPr>
          <a:lstStyle/>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もしかしてサイバー攻撃？ 緊急時には、ここに連絡を！</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クイックリスト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やられる前に、しっかり予防を！ ここに相談！</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経営者の理解のもと、組織としてセキュリティ対策をしっかりと！</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＜＜＜＜インシデント対応＞＞＞＞</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一般的な情報セキュリティ相談</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6"/>
              </a:rPr>
              <a:t>IPA</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6"/>
              </a:rPr>
              <a:t>セキュリティセンター</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6"/>
              </a:rPr>
              <a:t>情報セキュリティ安心相談窓口</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03-5978-7509</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■犯罪の可能性がある場合の相談窓口</a:t>
            </a:r>
            <a:endParaRPr lang="ja-JP"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7"/>
              </a:rPr>
              <a:t>警視庁　サイバー犯罪対策課</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03-5805-1731</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u="sng"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サイバー犯罪の届出</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警視庁</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03-3581-4321</a:t>
            </a:r>
            <a:r>
              <a:rPr lang="ja-JP" altLang="ja-JP" sz="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（交換）</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管轄の警察署名</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を確認し</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転送を</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■フィッシング詐欺に関連するメールやサイトにアクセスした場合のメール相談</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ビジネスメール詐欺は、自社と取引先のどちらにも損害賠償責任があり得る</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8"/>
              </a:rPr>
              <a:t>フィッシング対策協議会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cs typeface="Meiryo UI" panose="020B0604030504040204" pitchFamily="50" charset="-128"/>
                <a:hlinkClick r:id="rId9"/>
              </a:rPr>
              <a:t>迷惑メール相談センター</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　（日本データ通信協会）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不特定多数へ同意を得ずに送られる広告宣伝目的メール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03-5974-0068</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■なりすまし</a:t>
            </a:r>
            <a:r>
              <a:rPr lang="en-US" altLang="ja-JP" sz="1050" b="1" dirty="0">
                <a:latin typeface="Meiryo UI" panose="020B0604030504040204" pitchFamily="50" charset="-128"/>
                <a:ea typeface="Meiryo UI" panose="020B0604030504040204" pitchFamily="50" charset="-128"/>
                <a:cs typeface="Meiryo UI" panose="020B0604030504040204" pitchFamily="50" charset="-128"/>
              </a:rPr>
              <a:t>EC</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サイトを作られた事業者の対策ガイド</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事業者：①問合わせ対応メモ　②サイト内注意喚起 ③プロバイダ削除要請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利用者：警視庁サイバー犯罪対策課、管轄の警察署</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なりすまし</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EC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サイト対策協議会</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1"/>
              </a:rPr>
              <a:t>違法情報の通報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■インターネット上での違法・有害情報の相談・通報</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「違法・有害情報センター」</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総務省系</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削除依頼は行わない</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でユーザ登録してから具体的な相談</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「誹謗中傷ホットライン」</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セーファーインターネット協会</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ネット上の誹謗中傷をあなたに代わり国内外のプロバイダに削除依頼</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4"/>
              </a:rPr>
              <a:t>「インターネット・ホットラインセンター」</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警察庁・総務省　フォームで通報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100" b="1" dirty="0">
                <a:latin typeface="Meiryo UI" panose="020B0604030504040204" pitchFamily="50" charset="-128"/>
                <a:ea typeface="Meiryo UI" panose="020B0604030504040204" pitchFamily="50" charset="-128"/>
                <a:cs typeface="Meiryo UI" panose="020B0604030504040204" pitchFamily="50" charset="-128"/>
              </a:rPr>
              <a:t>消費生活全般に関する苦情や問合せ</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hlinkClick r:id="rId15"/>
              </a:rPr>
              <a:t>消費者ホットライン【国民生活センター】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188</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■法律相談</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6"/>
              </a:rPr>
              <a:t>法テラス（日本司法支援センター）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0570-078374</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■個人情報の取り扱いに関する相談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7"/>
              </a:rPr>
              <a:t>個人情報保護委員会</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7"/>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03-6457-9849</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■嫌がらせ、ネットストーカーの相談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rPr>
              <a:t>管轄の警察署</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の生活安全課</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ブラウザで</a:t>
            </a:r>
            <a:r>
              <a:rPr lang="zh-TW"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警察署一覧</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検索</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■人権相談</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●「法務省人権擁護局　みんなの人権</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110</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0570-003-110</a:t>
            </a:r>
          </a:p>
        </p:txBody>
      </p:sp>
      <p:sp>
        <p:nvSpPr>
          <p:cNvPr id="6" name="コンテンツ プレースホルダー 5"/>
          <p:cNvSpPr>
            <a:spLocks noGrp="1"/>
          </p:cNvSpPr>
          <p:nvPr>
            <p:ph sz="half" idx="2"/>
          </p:nvPr>
        </p:nvSpPr>
        <p:spPr>
          <a:xfrm>
            <a:off x="4860032" y="404664"/>
            <a:ext cx="4283968" cy="6552728"/>
          </a:xfrm>
        </p:spPr>
        <p:txBody>
          <a:bodyPr>
            <a:normAutofit fontScale="92500" lnSpcReduction="10000"/>
          </a:bodyPr>
          <a:lstStyle/>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■インシデント報告・届出</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8"/>
              </a:rPr>
              <a:t>JPCERT/CC</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03-6811-0610</a:t>
            </a: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8"/>
              </a:rPr>
              <a:t>インシデント対応依頼</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03-6271-8901</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（サイトの改ざん箇所の特定や、改ざんされた際の復旧手順。サーバへの侵入や</a:t>
            </a:r>
            <a:r>
              <a:rPr lang="en-US" altLang="ja-JP" sz="900" dirty="0" err="1">
                <a:latin typeface="Meiryo UI" panose="020B0604030504040204" pitchFamily="50" charset="-128"/>
                <a:ea typeface="Meiryo UI" panose="020B0604030504040204" pitchFamily="50" charset="-128"/>
                <a:cs typeface="Meiryo UI" panose="020B0604030504040204" pitchFamily="50" charset="-128"/>
              </a:rPr>
              <a:t>DoS</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攻撃が発生した際の対処。マルウエアに感染した際の駆除方法、復旧方法。</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9"/>
              </a:rPr>
              <a:t>IPA J-CRAT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9"/>
              </a:rPr>
              <a:t>／標的型サイバー攻撃特別相談窓口</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E-mail </a:t>
            </a:r>
            <a:r>
              <a:rPr lang="en-US" altLang="ja-JP" sz="1100" u="sng" dirty="0">
                <a:latin typeface="Meiryo UI" panose="020B0604030504040204" pitchFamily="50" charset="-128"/>
                <a:ea typeface="Meiryo UI" panose="020B0604030504040204" pitchFamily="50" charset="-128"/>
                <a:cs typeface="Meiryo UI" panose="020B0604030504040204" pitchFamily="50" charset="-128"/>
                <a:hlinkClick r:id="rId20"/>
              </a:rPr>
              <a:t>tokusou@ipa.go.jp</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03-5978-7599</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化・セキュリティ対策支援企業</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コーディネータ</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21"/>
              </a:rPr>
              <a:t>情報セキュリティ対策支援サイト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2"/>
              </a:rPr>
              <a:t>IPA</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2"/>
              </a:rPr>
              <a:t>セキュリティプレゼンター検索</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3"/>
              </a:rPr>
              <a:t>情報セキュリティサービス基準適合サービスリスト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4"/>
              </a:rPr>
              <a:t>サイバーインシデント緊急対応企業一覧</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(JNSA)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コーディネータ協会　「経営と</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5"/>
              </a:rPr>
              <a:t>化相談」窓口</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6"/>
              </a:rPr>
              <a:t>東京都テレワーク推進センター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6"/>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0120-970-396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7"/>
              </a:rPr>
              <a:t>テレワークのセキュリティあんしん相談窓口</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ネットで申込み（総務省⇒</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LAC</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8"/>
              </a:rPr>
              <a:t>テレワーク相談センター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8"/>
              </a:rPr>
              <a: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8"/>
              </a:rPr>
              <a:t>厚労省委託</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0120-91-6479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9"/>
              </a:rPr>
              <a:t>東京都中小企業振興公社ワンストップ総合相談</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03-3251-7881</a:t>
            </a: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化・セキュリティ対策助成制度等</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0"/>
              </a:rPr>
              <a:t>SECURITY ACTION</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自ら取り組みを宣言する制度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03-5978-7508</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1"/>
              </a:rPr>
              <a:t>IT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1"/>
              </a:rPr>
              <a:t>導入補助金（サービス等生産性向上</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1"/>
              </a:rPr>
              <a:t>IT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1"/>
              </a:rPr>
              <a:t>導入支援事業）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終了</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2"/>
              </a:rPr>
              <a:t>サイバーセキュリティ対策促進助成金</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（東京都）「標的型メール訓練」</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3"/>
              </a:rPr>
              <a:t>中小企業の情報セキュリティマネジメント指導業務</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3"/>
              </a:rPr>
              <a:t>(METI</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3"/>
              </a:rPr>
              <a:t>補助事業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主に事前支援、登録セキス</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ぺを</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派遣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（今年度は募集終了）</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4"/>
              </a:rPr>
              <a:t>中小企業向けサイバーセキュリティお助け隊（サイバーセキュリティ事後対応支援実証事業）</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主に事後支援</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（現在、東京都はなし）</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＜＜＜＜参考情報サイト＞＞＞＞</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5"/>
              </a:rPr>
              <a:t>「ここからセキュリティ！」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5"/>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5"/>
              </a:rPr>
              <a:t>ポータルサイト（事象・対象）</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6"/>
              </a:rPr>
              <a:t>JC3 </a:t>
            </a:r>
            <a:r>
              <a:rPr lang="zh-TW" altLang="en-US" sz="1100" dirty="0">
                <a:latin typeface="Meiryo UI" panose="020B0604030504040204" pitchFamily="50" charset="-128"/>
                <a:ea typeface="Meiryo UI" panose="020B0604030504040204" pitchFamily="50" charset="-128"/>
                <a:cs typeface="Meiryo UI" panose="020B0604030504040204" pitchFamily="50" charset="-128"/>
                <a:hlinkClick r:id="rId36"/>
              </a:rPr>
              <a:t>情報提供 注意喚起情報</a:t>
            </a:r>
            <a:endParaRPr lang="en-US" altLang="zh-TW"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37"/>
              </a:rPr>
              <a:t>JC3:</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7"/>
              </a:rPr>
              <a:t>あなたのパスワードが侵害されました</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8"/>
              </a:rPr>
              <a:t>不正送金等</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9"/>
              </a:rPr>
              <a:t>JPCERT/CC</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9"/>
              </a:rPr>
              <a:t>　注意喚起</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40"/>
              </a:rPr>
              <a:t>マルウエア </a:t>
            </a:r>
            <a:r>
              <a:rPr lang="en-US" altLang="ja-JP" sz="1100" b="1" dirty="0" err="1">
                <a:latin typeface="Meiryo UI" panose="020B0604030504040204" pitchFamily="50" charset="-128"/>
                <a:ea typeface="Meiryo UI" panose="020B0604030504040204" pitchFamily="50" charset="-128"/>
                <a:cs typeface="Meiryo UI" panose="020B0604030504040204" pitchFamily="50" charset="-128"/>
                <a:hlinkClick r:id="rId40"/>
              </a:rPr>
              <a:t>Emotet</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40"/>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40"/>
              </a:rPr>
              <a:t>の感染に関する注意喚起</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9"/>
              </a:rPr>
              <a:t>迷惑メール相談センター</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1"/>
              </a:rPr>
              <a:t>迷惑メール・チェーンメール関連パンフレット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迷惑メール関連の関係法令・窓口等</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2"/>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迷惑メール白書</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2"/>
              </a:rPr>
              <a:t>2019</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より</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2"/>
              </a:rPr>
              <a:t>)</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3"/>
              </a:rPr>
              <a:t>中小企業の情報セキュリティ対策ガイドライン</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4"/>
              </a:rPr>
              <a:t>第</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4"/>
              </a:rPr>
              <a:t>3</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4"/>
              </a:rPr>
              <a:t>版電子版</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5"/>
              </a:rPr>
              <a:t>情報セキュリティ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5"/>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5"/>
              </a:rPr>
              <a:t>か条</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6"/>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6"/>
              </a:rPr>
              <a:t>分でできる！情報セキュリティ自社診断</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7"/>
              </a:rPr>
              <a:t>国民のための情報セキュリティサイト</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総務省</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テキスト ボックス 1"/>
          <p:cNvSpPr txBox="1"/>
          <p:nvPr/>
        </p:nvSpPr>
        <p:spPr>
          <a:xfrm>
            <a:off x="7380312" y="-27384"/>
            <a:ext cx="1728192" cy="276999"/>
          </a:xfrm>
          <a:prstGeom prst="rect">
            <a:avLst/>
          </a:prstGeom>
          <a:noFill/>
        </p:spPr>
        <p:txBody>
          <a:bodyPr wrap="square" rtlCol="0">
            <a:spAutoFit/>
          </a:bodyPr>
          <a:lstStyle/>
          <a:p>
            <a:pPr algn="r"/>
            <a:r>
              <a:rPr kumimoji="1" lang="en-US" altLang="ja-JP" sz="1200" dirty="0"/>
              <a:t>2021</a:t>
            </a:r>
            <a:r>
              <a:rPr lang="ja-JP" altLang="en-US" sz="1200" dirty="0"/>
              <a:t>年</a:t>
            </a:r>
            <a:r>
              <a:rPr lang="en-US" altLang="ja-JP" sz="1200" dirty="0"/>
              <a:t>11</a:t>
            </a:r>
            <a:r>
              <a:rPr lang="ja-JP" altLang="en-US" sz="1200" dirty="0"/>
              <a:t>月</a:t>
            </a:r>
            <a:r>
              <a:rPr lang="en-US" altLang="ja-JP" sz="1200"/>
              <a:t>22</a:t>
            </a:r>
            <a:r>
              <a:rPr lang="ja-JP" altLang="en-US" sz="1200"/>
              <a:t>日版</a:t>
            </a:r>
            <a:endParaRPr lang="en-US" altLang="ja-JP" sz="1200" dirty="0"/>
          </a:p>
        </p:txBody>
      </p:sp>
      <p:sp>
        <p:nvSpPr>
          <p:cNvPr id="3" name="テキスト ボックス 2"/>
          <p:cNvSpPr txBox="1"/>
          <p:nvPr/>
        </p:nvSpPr>
        <p:spPr>
          <a:xfrm>
            <a:off x="-35496" y="0"/>
            <a:ext cx="2736304" cy="276999"/>
          </a:xfrm>
          <a:prstGeom prst="rect">
            <a:avLst/>
          </a:prstGeom>
          <a:noFill/>
          <a:ln>
            <a:solidFill>
              <a:schemeClr val="tx1"/>
            </a:solidFill>
          </a:ln>
        </p:spPr>
        <p:txBody>
          <a:bodyPr wrap="square" rtlCol="0">
            <a:spAutoFit/>
          </a:bodyPr>
          <a:lstStyle/>
          <a:p>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設定</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#43-64-870 </a:t>
            </a:r>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解除</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#42</a:t>
            </a:r>
          </a:p>
        </p:txBody>
      </p:sp>
      <p:sp>
        <p:nvSpPr>
          <p:cNvPr id="7" name="テキスト ボックス 6"/>
          <p:cNvSpPr txBox="1"/>
          <p:nvPr/>
        </p:nvSpPr>
        <p:spPr>
          <a:xfrm>
            <a:off x="6372200" y="148570"/>
            <a:ext cx="2736304" cy="400110"/>
          </a:xfrm>
          <a:prstGeom prst="rect">
            <a:avLst/>
          </a:prstGeom>
          <a:noFill/>
        </p:spPr>
        <p:txBody>
          <a:bodyPr wrap="square" rtlCol="0">
            <a:spAutoFit/>
          </a:bodyPr>
          <a:lstStyle/>
          <a:p>
            <a:pPr algn="r"/>
            <a:r>
              <a:rPr lang="ja-JP" altLang="en-US" sz="1000" b="1" dirty="0">
                <a:hlinkClick r:id="rId48"/>
              </a:rPr>
              <a:t>サイバーセキュリティ対策の極意ポータルサイト</a:t>
            </a:r>
            <a:endParaRPr lang="en-US" altLang="ja-JP" sz="1000" b="1" dirty="0">
              <a:hlinkClick r:id="rId49"/>
            </a:endParaRPr>
          </a:p>
          <a:p>
            <a:pPr algn="r"/>
            <a:r>
              <a:rPr lang="en-US" altLang="ja-JP" sz="1000" dirty="0">
                <a:hlinkClick r:id="rId50"/>
              </a:rPr>
              <a:t>Sec01-08-3 </a:t>
            </a:r>
            <a:r>
              <a:rPr lang="ja-JP" altLang="en-US" sz="1000" dirty="0">
                <a:hlinkClick r:id="rId50"/>
              </a:rPr>
              <a:t>相談対応手順書</a:t>
            </a:r>
            <a:endParaRPr lang="ja-JP" altLang="en-US" sz="1000" dirty="0"/>
          </a:p>
        </p:txBody>
      </p:sp>
    </p:spTree>
    <p:extLst>
      <p:ext uri="{BB962C8B-B14F-4D97-AF65-F5344CB8AC3E}">
        <p14:creationId xmlns:p14="http://schemas.microsoft.com/office/powerpoint/2010/main" val="98461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692695"/>
          </a:xfrm>
        </p:spPr>
        <p:txBody>
          <a:bodyPr>
            <a:normAutofit/>
          </a:bodyPr>
          <a:lstStyle/>
          <a:p>
            <a:pPr lvl="1" algn="ctr" rtl="0">
              <a:spcBef>
                <a:spcPct val="0"/>
              </a:spcBef>
            </a:pP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主な対策の</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例示：マルウェア感染</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Emotet</a:t>
            </a:r>
            <a:r>
              <a:rPr lang="en-US" altLang="ja-JP"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等を含む</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sz="half" idx="1"/>
          </p:nvPr>
        </p:nvSpPr>
        <p:spPr>
          <a:xfrm>
            <a:off x="251520" y="548680"/>
            <a:ext cx="4244280" cy="6192687"/>
          </a:xfrm>
        </p:spPr>
        <p:txBody>
          <a:bodyPr>
            <a:noAutofit/>
          </a:bodyPr>
          <a:lstStyle/>
          <a:p>
            <a:pPr marL="0" indent="0">
              <a:buNone/>
            </a:pP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■事前対応策</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&lt;&lt;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「技術的対策」と「管理的対策（人的対策・組織的対策・物理的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環境的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対策を含む）」</a:t>
            </a:r>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&gt;&gt;</a:t>
            </a:r>
          </a:p>
          <a:p>
            <a:r>
              <a:rPr kumimoji="1"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ルールの策定</a:t>
            </a:r>
            <a:r>
              <a:rPr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BCP</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分でできる情報セキュリティ自社診断</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か条</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リスク分析シート（まずは主要な情報資産から）</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リスク値＝重要度</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被害発生可能性（脅威</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脆弱性）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情報セキュリティ基本方針</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基本方針、対策基準、実施手順</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情報セキュリティハンドブック（従業員向け）</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人的対策</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情報セキュリティ関連規程（社内規則）</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管理的対策</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感染予防・事象の検出</a:t>
            </a:r>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組織内への注意喚起の実施</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マクロの自動実行の無効化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メールセキュリティ製品の導入によるマルウエア付きメールの検知</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メールの監査ログの有効化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OS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に定期的にパッチを適用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(SMB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の脆弱性をついた感染拡大に対する対策</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定期的なオフラインバックアップの取得（標的型ランサムウエア攻撃に対する対策）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コンテンツ プレースホルダー 3"/>
          <p:cNvSpPr>
            <a:spLocks noGrp="1"/>
          </p:cNvSpPr>
          <p:nvPr>
            <p:ph sz="half" idx="2"/>
          </p:nvPr>
        </p:nvSpPr>
        <p:spPr>
          <a:xfrm>
            <a:off x="4499992" y="548680"/>
            <a:ext cx="4608512" cy="6192687"/>
          </a:xfrm>
        </p:spPr>
        <p:txBody>
          <a:bodyPr>
            <a:noAutofit/>
          </a:bodyPr>
          <a:lstStyle/>
          <a:p>
            <a:pPr marL="0" indent="0">
              <a:buNone/>
            </a:pPr>
            <a:r>
              <a:rPr kumimoji="1"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■事後対応策</a:t>
            </a:r>
            <a:endParaRPr kumimoji="1"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事実認識・対応の判断・被害の拡大防止</a:t>
            </a: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感染している可能性</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自組織のメールアドレスになりすまし、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形式のファイルを送るメールが届いたと外部組織から連絡を受けた場合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自組織のメールサーバなどを確認し、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形式のファイルが添付されたメールやなりすましメールが大量に送信されていることを確認した場合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被害拡大防止の観点より初期対応</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感染した端末のネットワークからの隔離</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感染した端末が利用していたメールアカウントのパスワード変更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必要に応じて、次のような対処を行うことを推奨</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組織内の全端末のウイルス対策ソフトによるフルスキャン</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感染した端末を利用していたアカウントのパスワード変更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ネットワークトラフィックログの監視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調査後の感染した端末の初期化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インシデント報告窓口」までご連絡</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5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インシデント報告窓口</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メール：</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
              </a:rPr>
              <a:t>info@jpcert.or.jp</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電話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03-6271-8901</a:t>
            </a: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JPCERT/CC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　注意喚起</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マルウエア </a:t>
            </a:r>
            <a:r>
              <a:rPr lang="en-US" altLang="ja-JP" sz="105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Emotet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の感染に関する注意喚起</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早期復旧・事業継続</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原因調査</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復旧</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対策対応業者リスト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5"/>
              </a:rPr>
              <a:t>情報セキュリティサービス基準適合サービスリスト</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IPA)</a:t>
            </a: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
              </a:rPr>
              <a:t>サイバーインシデント緊急対応企業一覧</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(JNSA)</a:t>
            </a: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再発防止策の検討</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新しい対策の策定（技術的・管理的・人的・物理的）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新しいルールの運用</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lvl="2"/>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7801736" y="5834"/>
            <a:ext cx="1390124"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18</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6267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5536" y="116632"/>
            <a:ext cx="8229600" cy="706089"/>
          </a:xfrm>
        </p:spPr>
        <p:txBody>
          <a:bodyPr>
            <a:normAutofit fontScale="90000"/>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情報セキュリティ緊急対応</a:t>
            </a:r>
          </a:p>
        </p:txBody>
      </p:sp>
      <p:sp>
        <p:nvSpPr>
          <p:cNvPr id="3" name="コンテンツ プレースホルダー 2"/>
          <p:cNvSpPr>
            <a:spLocks noGrp="1"/>
          </p:cNvSpPr>
          <p:nvPr>
            <p:ph sz="half" idx="1"/>
          </p:nvPr>
        </p:nvSpPr>
        <p:spPr>
          <a:xfrm>
            <a:off x="0" y="836712"/>
            <a:ext cx="4495800" cy="6021287"/>
          </a:xfrm>
        </p:spPr>
        <p:txBody>
          <a:bodyPr>
            <a:normAutofit fontScale="55000" lnSpcReduction="20000"/>
          </a:bodyPr>
          <a:lstStyle/>
          <a:p>
            <a:pPr mar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■緊急対応（自然災害、大火災、感染症</a:t>
            </a:r>
            <a:r>
              <a:rPr lang="ja-JP" altLang="en-US">
                <a:latin typeface="Meiryo UI" panose="020B0604030504040204" pitchFamily="50" charset="-128"/>
                <a:ea typeface="Meiryo UI" panose="020B0604030504040204" pitchFamily="50" charset="-128"/>
                <a:cs typeface="Meiryo UI" panose="020B0604030504040204" pitchFamily="50" charset="-128"/>
              </a:rPr>
              <a:t>、テロも）</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●攻撃発生</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●攻撃・被害の認知</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●初動対応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事象の検知、報告受付</a:t>
            </a:r>
            <a:r>
              <a:rPr lang="en-US" altLang="ja-JP" dirty="0">
                <a:latin typeface="Meiryo UI" panose="020B0604030504040204" pitchFamily="50" charset="-128"/>
                <a:ea typeface="Meiryo UI" panose="020B0604030504040204" pitchFamily="50" charset="-128"/>
                <a:cs typeface="Meiryo UI" panose="020B0604030504040204" pitchFamily="50" charset="-128"/>
              </a:rPr>
              <a:t>(Detect)</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被害の範囲の確認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事実確認、対応の判断</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サービス停止有無の判断</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被害の局所化</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拡大防止</a:t>
            </a:r>
            <a:r>
              <a:rPr lang="en-US" altLang="ja-JP" dirty="0">
                <a:latin typeface="Meiryo UI" panose="020B0604030504040204" pitchFamily="50" charset="-128"/>
                <a:ea typeface="Meiryo UI" panose="020B0604030504040204" pitchFamily="50" charset="-128"/>
                <a:cs typeface="Meiryo UI" panose="020B0604030504040204" pitchFamily="50" charset="-128"/>
              </a:rPr>
              <a:t>)(Triage)</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該当システムをネットワークから切り離し、使用を中止する。</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被害の範囲を確認し、使用を停止する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顧客・取引先対応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外部専門企業等への調査依頼</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早期（暫定）復旧・事業継続</a:t>
            </a:r>
            <a:r>
              <a:rPr lang="en-US" altLang="ja-JP" dirty="0">
                <a:latin typeface="Meiryo UI" panose="020B0604030504040204" pitchFamily="50" charset="-128"/>
                <a:ea typeface="Meiryo UI" panose="020B0604030504040204" pitchFamily="50" charset="-128"/>
                <a:cs typeface="Meiryo UI" panose="020B0604030504040204" pitchFamily="50" charset="-128"/>
              </a:rPr>
              <a:t>(Respond)</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分析、対処、エスカレーション、連携</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●原因調査</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なぜ情報セキュリティ侵害が起きたか？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侵害原因調査</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システムの脆弱性等の確認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被害の詳細確認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●事後対策</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復旧</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システム管理者に連絡してその指示に従って、適切な復旧を行う。</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再発防止策の検討・実施</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インシデントからの知見の学習</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457200" lvl="1" indent="0">
              <a:buNone/>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2"/>
          </p:nvPr>
        </p:nvSpPr>
        <p:spPr>
          <a:xfrm>
            <a:off x="4648200" y="836712"/>
            <a:ext cx="4495800" cy="6480720"/>
          </a:xfrm>
        </p:spPr>
        <p:txBody>
          <a:bodyPr>
            <a:normAutofit fontScale="55000" lnSpcReduction="20000"/>
          </a:bodyPr>
          <a:lstStyle/>
          <a:p>
            <a:pPr marL="0" lv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■情報セキュリティ対策の基本</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不審なメール添付ファイルを開かない</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偽サイトに注意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まずリスクの高いものについて</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重要度の高いファイルのバックアップ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ソフトウェアの更新</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マルウェア（</a:t>
            </a:r>
            <a:r>
              <a:rPr lang="ja-JP" altLang="ja-JP" dirty="0">
                <a:latin typeface="Meiryo UI" panose="020B0604030504040204" pitchFamily="50" charset="-128"/>
                <a:ea typeface="Meiryo UI" panose="020B0604030504040204" pitchFamily="50" charset="-128"/>
                <a:cs typeface="Meiryo UI" panose="020B0604030504040204" pitchFamily="50" charset="-128"/>
              </a:rPr>
              <a:t>ウイルス</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r>
              <a:rPr lang="ja-JP" altLang="ja-JP" dirty="0">
                <a:latin typeface="Meiryo UI" panose="020B0604030504040204" pitchFamily="50" charset="-128"/>
                <a:ea typeface="Meiryo UI" panose="020B0604030504040204" pitchFamily="50" charset="-128"/>
                <a:cs typeface="Meiryo UI" panose="020B0604030504040204" pitchFamily="50" charset="-128"/>
              </a:rPr>
              <a:t>対策ソフトの導入</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パスワード・認証の強化</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設定の見直し</a:t>
            </a:r>
            <a:r>
              <a:rPr lang="ja-JP" altLang="en-US" dirty="0">
                <a:latin typeface="Meiryo UI" panose="020B0604030504040204" pitchFamily="50" charset="-128"/>
                <a:ea typeface="Meiryo UI" panose="020B0604030504040204" pitchFamily="50" charset="-128"/>
                <a:cs typeface="Meiryo UI" panose="020B0604030504040204" pitchFamily="50" charset="-128"/>
              </a:rPr>
              <a:t>（ルータ、</a:t>
            </a:r>
            <a:r>
              <a:rPr lang="en-US" altLang="ja-JP" dirty="0">
                <a:latin typeface="Meiryo UI" panose="020B0604030504040204" pitchFamily="50" charset="-128"/>
                <a:ea typeface="Meiryo UI" panose="020B0604030504040204" pitchFamily="50" charset="-128"/>
                <a:cs typeface="Meiryo UI" panose="020B0604030504040204" pitchFamily="50" charset="-128"/>
              </a:rPr>
              <a:t>PC</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脅威・手口を知る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正規のウェブサイトを改ざん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ウェブサイトにアクセスするだけでマルウェア感染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標的型メールでの不正サイトへの誘導</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不審なメールのマルウェア添付</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定期的なバックアップ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ランサムウェアも含めた対策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ルールの策定</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dirty="0">
                <a:latin typeface="Meiryo UI" panose="020B0604030504040204" pitchFamily="50" charset="-128"/>
                <a:ea typeface="Meiryo UI" panose="020B0604030504040204" pitchFamily="50" charset="-128"/>
                <a:cs typeface="Meiryo UI" panose="020B0604030504040204" pitchFamily="50" charset="-128"/>
              </a:rPr>
              <a:t>BCP</a:t>
            </a:r>
            <a:r>
              <a:rPr lang="ja-JP" altLang="en-US"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フールプルーフ対策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人間が間違えても危険にならない仕組みにしておく、</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フェールセーフ対策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機械が壊れても危険にならない仕組みにしておく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ルールの遵守、監査</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2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CSIRT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サービス</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事後対策（予兆から原状復旧）</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事前対策（予防策）</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恒久的対策（セキュリティ品質向上）</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lvl="1"/>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7801736" y="5834"/>
            <a:ext cx="1390124"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19</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56335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058" y="0"/>
            <a:ext cx="6523450" cy="778098"/>
          </a:xfrm>
        </p:spPr>
        <p: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相談対応フロー</a:t>
            </a:r>
          </a:p>
        </p:txBody>
      </p:sp>
      <p:sp>
        <p:nvSpPr>
          <p:cNvPr id="4" name="フローチャート : 端子 3"/>
          <p:cNvSpPr/>
          <p:nvPr/>
        </p:nvSpPr>
        <p:spPr>
          <a:xfrm>
            <a:off x="1655675" y="745509"/>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用件は？</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ローチャート : 判断 4"/>
          <p:cNvSpPr/>
          <p:nvPr/>
        </p:nvSpPr>
        <p:spPr>
          <a:xfrm>
            <a:off x="1043607" y="2337680"/>
            <a:ext cx="3240360" cy="784340"/>
          </a:xfrm>
          <a:prstGeom prst="flowChartDecision">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今起きてる事象？</a:t>
            </a:r>
            <a:endPar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侵害</a:t>
            </a:r>
            <a:r>
              <a:rPr lang="ja-JP" altLang="en-US" dirty="0">
                <a:latin typeface="Meiryo UI" panose="020B0604030504040204" pitchFamily="50" charset="-128"/>
                <a:ea typeface="Meiryo UI" panose="020B0604030504040204" pitchFamily="50" charset="-128"/>
                <a:cs typeface="Meiryo UI" panose="020B0604030504040204" pitchFamily="50" charset="-128"/>
              </a:rPr>
              <a:t>？障害</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？予防？啓発？</a:t>
            </a:r>
          </a:p>
        </p:txBody>
      </p:sp>
      <p:sp>
        <p:nvSpPr>
          <p:cNvPr id="6" name="フローチャート: 処理 5"/>
          <p:cNvSpPr/>
          <p:nvPr/>
        </p:nvSpPr>
        <p:spPr>
          <a:xfrm>
            <a:off x="41211" y="3645024"/>
            <a:ext cx="2088232" cy="101052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漏えい・改ざん？</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機密性・完全性・可用性・真正性・説明責任</a:t>
            </a:r>
          </a:p>
        </p:txBody>
      </p:sp>
      <p:cxnSp>
        <p:nvCxnSpPr>
          <p:cNvPr id="8" name="カギ線コネクタ 7"/>
          <p:cNvCxnSpPr>
            <a:stCxn id="5" idx="2"/>
            <a:endCxn id="6" idx="0"/>
          </p:cNvCxnSpPr>
          <p:nvPr/>
        </p:nvCxnSpPr>
        <p:spPr>
          <a:xfrm rot="5400000">
            <a:off x="1613055" y="2594292"/>
            <a:ext cx="523004" cy="157846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0" name="フローチャート: 処理 9"/>
          <p:cNvSpPr/>
          <p:nvPr/>
        </p:nvSpPr>
        <p:spPr>
          <a:xfrm>
            <a:off x="2266607" y="3645024"/>
            <a:ext cx="2129328" cy="86409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がおかしい？</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・スマホ</a:t>
            </a:r>
            <a:r>
              <a:rPr lang="ja-JP" altLang="en-US" dirty="0">
                <a:latin typeface="Meiryo UI" panose="020B0604030504040204" pitchFamily="50" charset="-128"/>
                <a:ea typeface="Meiryo UI" panose="020B0604030504040204" pitchFamily="50" charset="-128"/>
                <a:cs typeface="Meiryo UI" panose="020B0604030504040204" pitchFamily="50" charset="-128"/>
              </a:rPr>
              <a:t>・サーバ・</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ネットワーク</a:t>
            </a:r>
          </a:p>
        </p:txBody>
      </p:sp>
      <p:sp>
        <p:nvSpPr>
          <p:cNvPr id="11" name="フローチャート: 処理 10"/>
          <p:cNvSpPr/>
          <p:nvPr/>
        </p:nvSpPr>
        <p:spPr>
          <a:xfrm>
            <a:off x="4541711" y="3645025"/>
            <a:ext cx="2088232" cy="192293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どんな不安？</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■事業継続計画</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セキュリティポリシー</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・人的・物理的・技術的・管理的）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・実施手順</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・実装・運営</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フローチャート: 処理 12"/>
          <p:cNvSpPr/>
          <p:nvPr/>
        </p:nvSpPr>
        <p:spPr>
          <a:xfrm>
            <a:off x="6795495" y="3645024"/>
            <a:ext cx="2088232" cy="101052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「情報セキュリティとは」から</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「ここからセキュリティ」 を紹介</a:t>
            </a:r>
          </a:p>
        </p:txBody>
      </p:sp>
      <p:cxnSp>
        <p:nvCxnSpPr>
          <p:cNvPr id="14" name="カギ線コネクタ 13"/>
          <p:cNvCxnSpPr>
            <a:stCxn id="5" idx="2"/>
            <a:endCxn id="10" idx="0"/>
          </p:cNvCxnSpPr>
          <p:nvPr/>
        </p:nvCxnSpPr>
        <p:spPr>
          <a:xfrm rot="16200000" flipH="1">
            <a:off x="2736027" y="3049780"/>
            <a:ext cx="523004" cy="66748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7" name="カギ線コネクタ 16"/>
          <p:cNvCxnSpPr>
            <a:stCxn id="5" idx="3"/>
            <a:endCxn id="11" idx="0"/>
          </p:cNvCxnSpPr>
          <p:nvPr/>
        </p:nvCxnSpPr>
        <p:spPr>
          <a:xfrm>
            <a:off x="4283967" y="2729850"/>
            <a:ext cx="1301860" cy="91517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1" name="カギ線コネクタ 20"/>
          <p:cNvCxnSpPr>
            <a:stCxn id="5" idx="3"/>
            <a:endCxn id="13" idx="0"/>
          </p:cNvCxnSpPr>
          <p:nvPr/>
        </p:nvCxnSpPr>
        <p:spPr>
          <a:xfrm>
            <a:off x="4283967" y="2729850"/>
            <a:ext cx="3555644" cy="915174"/>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5" name="カギ線コネクタ 24"/>
          <p:cNvCxnSpPr>
            <a:stCxn id="4" idx="2"/>
            <a:endCxn id="31" idx="0"/>
          </p:cNvCxnSpPr>
          <p:nvPr/>
        </p:nvCxnSpPr>
        <p:spPr>
          <a:xfrm rot="16200000" flipH="1">
            <a:off x="2492172" y="1241159"/>
            <a:ext cx="343231"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31" name="フローチャート : 判断 30"/>
          <p:cNvSpPr/>
          <p:nvPr/>
        </p:nvSpPr>
        <p:spPr>
          <a:xfrm>
            <a:off x="1187623" y="1412776"/>
            <a:ext cx="2952329"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セキュリティ案件？</a:t>
            </a:r>
          </a:p>
        </p:txBody>
      </p:sp>
      <p:sp>
        <p:nvSpPr>
          <p:cNvPr id="32" name="フローチャート : 端子 31"/>
          <p:cNvSpPr/>
          <p:nvPr/>
        </p:nvSpPr>
        <p:spPr>
          <a:xfrm>
            <a:off x="6242371" y="1628800"/>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消費者ホットライン等</a:t>
            </a:r>
          </a:p>
        </p:txBody>
      </p:sp>
      <p:cxnSp>
        <p:nvCxnSpPr>
          <p:cNvPr id="34" name="カギ線コネクタ 33"/>
          <p:cNvCxnSpPr>
            <a:stCxn id="31" idx="3"/>
            <a:endCxn id="32" idx="1"/>
          </p:cNvCxnSpPr>
          <p:nvPr/>
        </p:nvCxnSpPr>
        <p:spPr>
          <a:xfrm flipV="1">
            <a:off x="4139952" y="1802091"/>
            <a:ext cx="2102419" cy="2855"/>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3" name="正方形/長方形 42"/>
          <p:cNvSpPr/>
          <p:nvPr/>
        </p:nvSpPr>
        <p:spPr>
          <a:xfrm>
            <a:off x="438996" y="298092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44" name="正方形/長方形 43"/>
          <p:cNvSpPr/>
          <p:nvPr/>
        </p:nvSpPr>
        <p:spPr>
          <a:xfrm>
            <a:off x="3357580" y="319885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障害</a:t>
            </a:r>
          </a:p>
        </p:txBody>
      </p:sp>
      <p:sp>
        <p:nvSpPr>
          <p:cNvPr id="45" name="正方形/長方形 44"/>
          <p:cNvSpPr/>
          <p:nvPr/>
        </p:nvSpPr>
        <p:spPr>
          <a:xfrm>
            <a:off x="5272559" y="2930212"/>
            <a:ext cx="110799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予防対策</a:t>
            </a:r>
          </a:p>
        </p:txBody>
      </p:sp>
      <p:sp>
        <p:nvSpPr>
          <p:cNvPr id="46" name="正方形/長方形 45"/>
          <p:cNvSpPr/>
          <p:nvPr/>
        </p:nvSpPr>
        <p:spPr>
          <a:xfrm>
            <a:off x="7015507" y="2909082"/>
            <a:ext cx="16482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対策全般 啓発</a:t>
            </a:r>
          </a:p>
        </p:txBody>
      </p:sp>
      <p:sp>
        <p:nvSpPr>
          <p:cNvPr id="49" name="フローチャート : 判断 48"/>
          <p:cNvSpPr/>
          <p:nvPr/>
        </p:nvSpPr>
        <p:spPr>
          <a:xfrm>
            <a:off x="-66417" y="5236948"/>
            <a:ext cx="233302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犯罪の可能性？</a:t>
            </a:r>
          </a:p>
        </p:txBody>
      </p:sp>
      <p:sp>
        <p:nvSpPr>
          <p:cNvPr id="50" name="フローチャート : 端子 49"/>
          <p:cNvSpPr/>
          <p:nvPr/>
        </p:nvSpPr>
        <p:spPr>
          <a:xfrm>
            <a:off x="107504" y="6273316"/>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警視庁</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カギ線コネクタ 51"/>
          <p:cNvCxnSpPr>
            <a:stCxn id="6" idx="2"/>
            <a:endCxn id="49" idx="0"/>
          </p:cNvCxnSpPr>
          <p:nvPr/>
        </p:nvCxnSpPr>
        <p:spPr>
          <a:xfrm rot="16200000" flipH="1">
            <a:off x="802011" y="4938864"/>
            <a:ext cx="581400" cy="1476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55" name="カギ線コネクタ 54"/>
          <p:cNvCxnSpPr>
            <a:stCxn id="49" idx="2"/>
            <a:endCxn id="50" idx="0"/>
          </p:cNvCxnSpPr>
          <p:nvPr/>
        </p:nvCxnSpPr>
        <p:spPr>
          <a:xfrm rot="16200000" flipH="1">
            <a:off x="981841" y="6139541"/>
            <a:ext cx="252028" cy="1552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60" name="フローチャート : 端子 59"/>
          <p:cNvSpPr/>
          <p:nvPr/>
        </p:nvSpPr>
        <p:spPr>
          <a:xfrm>
            <a:off x="2267744" y="6147301"/>
            <a:ext cx="1622129"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IPA</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セキュリティセンター</a:t>
            </a:r>
          </a:p>
        </p:txBody>
      </p:sp>
      <p:cxnSp>
        <p:nvCxnSpPr>
          <p:cNvPr id="61" name="カギ線コネクタ 60"/>
          <p:cNvCxnSpPr>
            <a:stCxn id="49" idx="3"/>
            <a:endCxn id="60" idx="0"/>
          </p:cNvCxnSpPr>
          <p:nvPr/>
        </p:nvCxnSpPr>
        <p:spPr>
          <a:xfrm>
            <a:off x="2266607" y="5629118"/>
            <a:ext cx="812202" cy="518183"/>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
        <p:nvSpPr>
          <p:cNvPr id="64" name="正方形/長方形 63"/>
          <p:cNvSpPr/>
          <p:nvPr/>
        </p:nvSpPr>
        <p:spPr>
          <a:xfrm>
            <a:off x="1474778" y="5953375"/>
            <a:ext cx="646331" cy="369332"/>
          </a:xfrm>
          <a:prstGeom prst="rect">
            <a:avLst/>
          </a:prstGeom>
        </p:spPr>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犯罪</a:t>
            </a:r>
          </a:p>
        </p:txBody>
      </p:sp>
      <p:sp>
        <p:nvSpPr>
          <p:cNvPr id="65" name="正方形/長方形 64"/>
          <p:cNvSpPr/>
          <p:nvPr/>
        </p:nvSpPr>
        <p:spPr>
          <a:xfrm>
            <a:off x="2316825" y="5694775"/>
            <a:ext cx="646331"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69" name="正方形/長方形 68"/>
          <p:cNvSpPr/>
          <p:nvPr/>
        </p:nvSpPr>
        <p:spPr>
          <a:xfrm>
            <a:off x="4610305" y="1389493"/>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正方形/長方形 69"/>
          <p:cNvSpPr/>
          <p:nvPr/>
        </p:nvSpPr>
        <p:spPr>
          <a:xfrm>
            <a:off x="3341657" y="2153014"/>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2" name="カギ線コネクタ 71"/>
          <p:cNvCxnSpPr>
            <a:stCxn id="11" idx="2"/>
            <a:endCxn id="75" idx="0"/>
          </p:cNvCxnSpPr>
          <p:nvPr/>
        </p:nvCxnSpPr>
        <p:spPr>
          <a:xfrm rot="16200000" flipH="1">
            <a:off x="6538011" y="4615771"/>
            <a:ext cx="385420" cy="228978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5" name="フローチャート : 端子 74"/>
          <p:cNvSpPr/>
          <p:nvPr/>
        </p:nvSpPr>
        <p:spPr>
          <a:xfrm>
            <a:off x="6867503" y="5953375"/>
            <a:ext cx="2016224"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連携協力機関</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6" name="カギ線コネクタ 75"/>
          <p:cNvCxnSpPr>
            <a:stCxn id="13" idx="2"/>
            <a:endCxn id="75" idx="0"/>
          </p:cNvCxnSpPr>
          <p:nvPr/>
        </p:nvCxnSpPr>
        <p:spPr>
          <a:xfrm rot="16200000" flipH="1">
            <a:off x="7208699" y="5286459"/>
            <a:ext cx="1297828" cy="3600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9" name="フローチャート: 処理 78"/>
          <p:cNvSpPr/>
          <p:nvPr/>
        </p:nvSpPr>
        <p:spPr>
          <a:xfrm>
            <a:off x="6831500" y="4795503"/>
            <a:ext cx="2088232" cy="72008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各種セミナー、資料のサイトを紹介</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フローチャート : 判断 107"/>
          <p:cNvSpPr/>
          <p:nvPr/>
        </p:nvSpPr>
        <p:spPr>
          <a:xfrm>
            <a:off x="2062177" y="4655548"/>
            <a:ext cx="252774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lIns="0" rIns="0"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セキュリティによる？</a:t>
            </a:r>
            <a:endParaRPr kumimoji="1" lang="en-US" altLang="ja-JP"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ウイルス感染</a:t>
            </a:r>
            <a:r>
              <a:rPr lang="ja-JP" altLang="en-US" dirty="0">
                <a:latin typeface="Meiryo UI" panose="020B0604030504040204" pitchFamily="50" charset="-128"/>
                <a:ea typeface="Meiryo UI" panose="020B0604030504040204" pitchFamily="50" charset="-128"/>
                <a:cs typeface="Meiryo UI" panose="020B0604030504040204" pitchFamily="50" charset="-128"/>
              </a:rPr>
              <a:t>・不正アクセス</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フローチャート : 端子 124"/>
          <p:cNvSpPr/>
          <p:nvPr/>
        </p:nvSpPr>
        <p:spPr>
          <a:xfrm>
            <a:off x="4003911" y="6142687"/>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消費者ホットライン</a:t>
            </a:r>
          </a:p>
        </p:txBody>
      </p:sp>
      <p:cxnSp>
        <p:nvCxnSpPr>
          <p:cNvPr id="126" name="カギ線コネクタ 125"/>
          <p:cNvCxnSpPr>
            <a:stCxn id="108" idx="3"/>
          </p:cNvCxnSpPr>
          <p:nvPr/>
        </p:nvCxnSpPr>
        <p:spPr>
          <a:xfrm>
            <a:off x="4589921" y="5047718"/>
            <a:ext cx="29152" cy="115768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134" name="カギ線コネクタ 133"/>
          <p:cNvCxnSpPr>
            <a:stCxn id="10" idx="2"/>
            <a:endCxn id="108" idx="0"/>
          </p:cNvCxnSpPr>
          <p:nvPr/>
        </p:nvCxnSpPr>
        <p:spPr>
          <a:xfrm rot="5400000">
            <a:off x="3255446" y="4579723"/>
            <a:ext cx="146428" cy="5222"/>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37" name="カギ線コネクタ 136"/>
          <p:cNvCxnSpPr>
            <a:stCxn id="108" idx="2"/>
            <a:endCxn id="60" idx="0"/>
          </p:cNvCxnSpPr>
          <p:nvPr/>
        </p:nvCxnSpPr>
        <p:spPr>
          <a:xfrm rot="5400000">
            <a:off x="2848723" y="5669974"/>
            <a:ext cx="707413" cy="24724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48" name="正方形/長方形 147"/>
          <p:cNvSpPr/>
          <p:nvPr/>
        </p:nvSpPr>
        <p:spPr>
          <a:xfrm>
            <a:off x="3198870" y="5608928"/>
            <a:ext cx="66225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9" name="正方形/長方形 148"/>
          <p:cNvSpPr/>
          <p:nvPr/>
        </p:nvSpPr>
        <p:spPr>
          <a:xfrm>
            <a:off x="4395935" y="5694775"/>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1" name="カギ線コネクタ 50"/>
          <p:cNvCxnSpPr>
            <a:stCxn id="31" idx="2"/>
            <a:endCxn id="5" idx="0"/>
          </p:cNvCxnSpPr>
          <p:nvPr/>
        </p:nvCxnSpPr>
        <p:spPr>
          <a:xfrm rot="5400000">
            <a:off x="2593506" y="2267398"/>
            <a:ext cx="140564"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7" name="横巻き 46"/>
          <p:cNvSpPr/>
          <p:nvPr/>
        </p:nvSpPr>
        <p:spPr>
          <a:xfrm>
            <a:off x="6112469" y="-156840"/>
            <a:ext cx="2924028" cy="1730999"/>
          </a:xfrm>
          <a:prstGeom prst="horizontalScroll">
            <a:avLst/>
          </a:prstGeom>
        </p:spPr>
        <p:style>
          <a:lnRef idx="1">
            <a:schemeClr val="dk1"/>
          </a:lnRef>
          <a:fillRef idx="2">
            <a:schemeClr val="dk1"/>
          </a:fillRef>
          <a:effectRef idx="1">
            <a:schemeClr val="dk1"/>
          </a:effectRef>
          <a:fontRef idx="minor">
            <a:schemeClr val="dk1"/>
          </a:fontRef>
        </p:style>
        <p:txBody>
          <a:bodyPr lIns="36000" tIns="36000" rIns="36000" bIns="36000" rtlCol="0" anchor="ctr"/>
          <a:lstStyle/>
          <a:p>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中小企業における</a:t>
            </a:r>
            <a:r>
              <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を活用した業務の効率化、サービスの維持・向上のためのセキュリティ対策（インシデント発生から恒久的対策へ）</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雲 47"/>
          <p:cNvSpPr/>
          <p:nvPr/>
        </p:nvSpPr>
        <p:spPr>
          <a:xfrm>
            <a:off x="4999283" y="2013645"/>
            <a:ext cx="4032448" cy="64807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rgbClr val="FF0000"/>
                </a:solidFill>
              </a:rPr>
              <a:t>聞き取りは、最低限に</a:t>
            </a:r>
            <a:r>
              <a:rPr lang="ja-JP" altLang="en-US" sz="1400" dirty="0">
                <a:solidFill>
                  <a:srgbClr val="FF0000"/>
                </a:solidFill>
              </a:rPr>
              <a:t>して、速やかに適切と思われる機関へ案内</a:t>
            </a:r>
            <a:endParaRPr kumimoji="1" lang="en-US" altLang="ja-JP" sz="1400" dirty="0">
              <a:solidFill>
                <a:srgbClr val="FF0000"/>
              </a:solidFill>
            </a:endParaRPr>
          </a:p>
        </p:txBody>
      </p:sp>
    </p:spTree>
    <p:extLst>
      <p:ext uri="{BB962C8B-B14F-4D97-AF65-F5344CB8AC3E}">
        <p14:creationId xmlns:p14="http://schemas.microsoft.com/office/powerpoint/2010/main" val="229086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fontScale="90000"/>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東京都中小企業サイバーセキュリティ</a:t>
            </a:r>
            <a:br>
              <a:rPr lang="en-US" altLang="ja-JP" dirty="0">
                <a:latin typeface="Meiryo UI" panose="020B0604030504040204" pitchFamily="50" charset="-128"/>
                <a:ea typeface="Meiryo UI" panose="020B0604030504040204" pitchFamily="50" charset="-128"/>
                <a:cs typeface="Meiryo UI" panose="020B0604030504040204" pitchFamily="50" charset="-128"/>
              </a:rPr>
            </a:br>
            <a:r>
              <a:rPr lang="ja-JP" altLang="en-US" dirty="0">
                <a:latin typeface="Meiryo UI" panose="020B0604030504040204" pitchFamily="50" charset="-128"/>
                <a:ea typeface="Meiryo UI" panose="020B0604030504040204" pitchFamily="50" charset="-128"/>
                <a:cs typeface="Meiryo UI" panose="020B0604030504040204" pitchFamily="50" charset="-128"/>
              </a:rPr>
              <a:t>相談</a:t>
            </a:r>
            <a:r>
              <a:rPr lang="en-US" altLang="ja-JP" dirty="0">
                <a:latin typeface="Meiryo UI" panose="020B0604030504040204" pitchFamily="50" charset="-128"/>
                <a:ea typeface="Meiryo UI" panose="020B0604030504040204" pitchFamily="50" charset="-128"/>
                <a:cs typeface="Meiryo UI" panose="020B0604030504040204" pitchFamily="50" charset="-128"/>
              </a:rPr>
              <a:t>Web</a:t>
            </a:r>
            <a:r>
              <a:rPr lang="ja-JP" altLang="en-US" dirty="0">
                <a:latin typeface="Meiryo UI" panose="020B0604030504040204" pitchFamily="50" charset="-128"/>
                <a:ea typeface="Meiryo UI" panose="020B0604030504040204" pitchFamily="50" charset="-128"/>
                <a:cs typeface="Meiryo UI" panose="020B0604030504040204" pitchFamily="50" charset="-128"/>
              </a:rPr>
              <a:t>フォーム</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07504" y="1268761"/>
            <a:ext cx="8856984" cy="2664295"/>
          </a:xfrm>
        </p:spPr>
        <p:txBody>
          <a:bodyPr>
            <a:normAutofit fontScale="62500" lnSpcReduction="20000"/>
          </a:bodyPr>
          <a:lstStyle/>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産業労働局ページ内「相談窓口」へ直接</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cs typeface="Meiryo UI" panose="020B0604030504040204" pitchFamily="50" charset="-128"/>
                <a:hlinkClick r:id="rId2"/>
              </a:rPr>
              <a:t>http://www.sangyo-rodo.metro.tokyo.jp/chushou/shoko/cyber/soudan/index.html</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「中小企業向けサイバーセキュリティの極意」ポータルから</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hlinkClick r:id="rId3"/>
              </a:rPr>
              <a:t>https://cybersecurity-tokyo.jp</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トップ </a:t>
            </a:r>
            <a:r>
              <a:rPr lang="en-US" altLang="ja-JP" dirty="0">
                <a:latin typeface="Meiryo UI" panose="020B0604030504040204" pitchFamily="50" charset="-128"/>
                <a:ea typeface="Meiryo UI" panose="020B0604030504040204" pitchFamily="50" charset="-128"/>
                <a:cs typeface="Meiryo UI" panose="020B0604030504040204" pitchFamily="50" charset="-128"/>
              </a:rPr>
              <a:t>&gt; </a:t>
            </a:r>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中小企業支援 </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商工</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相談窓口</a:t>
            </a:r>
          </a:p>
          <a:p>
            <a:pPr lvl="2"/>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2"/>
              </a:rPr>
              <a:t>相談窓口</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電話・ホームページ専用フォームでのご相談</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dirty="0">
                <a:latin typeface="Meiryo UI" panose="020B0604030504040204" pitchFamily="50" charset="-128"/>
                <a:ea typeface="Meiryo UI" panose="020B0604030504040204" pitchFamily="50" charset="-128"/>
                <a:cs typeface="Meiryo UI" panose="020B0604030504040204" pitchFamily="50" charset="-128"/>
              </a:rPr>
              <a:t>相談フォーム</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東京都共同電子申請・届出サービス</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東京都電子申請</a:t>
            </a:r>
            <a:r>
              <a:rPr lang="en-US" altLang="ja-JP" u="sng" dirty="0">
                <a:latin typeface="Meiryo UI" panose="020B0604030504040204" pitchFamily="50" charset="-128"/>
                <a:ea typeface="Meiryo UI" panose="020B0604030504040204" pitchFamily="50" charset="-128"/>
                <a:cs typeface="Meiryo UI" panose="020B0604030504040204" pitchFamily="50" charset="-128"/>
                <a:hlinkClick r:id="rId4"/>
              </a:rPr>
              <a:t> </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4"/>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5"/>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5"/>
            <a:r>
              <a:rPr lang="ja-JP" altLang="ja-JP" dirty="0">
                <a:latin typeface="Meiryo UI" panose="020B0604030504040204" pitchFamily="50" charset="-128"/>
                <a:ea typeface="Meiryo UI" panose="020B0604030504040204" pitchFamily="50" charset="-128"/>
                <a:cs typeface="Meiryo UI" panose="020B0604030504040204" pitchFamily="50" charset="-128"/>
              </a:rPr>
              <a:t>中小企業サイバーセキュリティ対策相談申し込み内容の入力</a:t>
            </a:r>
          </a:p>
        </p:txBody>
      </p:sp>
    </p:spTree>
    <p:extLst>
      <p:ext uri="{BB962C8B-B14F-4D97-AF65-F5344CB8AC3E}">
        <p14:creationId xmlns:p14="http://schemas.microsoft.com/office/powerpoint/2010/main" val="21506593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2199</TotalTime>
  <Words>1967</Words>
  <Application>Microsoft Office PowerPoint</Application>
  <PresentationFormat>画面に合わせる (4:3)</PresentationFormat>
  <Paragraphs>233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Meiryo UI</vt:lpstr>
      <vt:lpstr>Arial</vt:lpstr>
      <vt:lpstr>Calibri</vt:lpstr>
      <vt:lpstr>Office ​​テーマ</vt:lpstr>
      <vt:lpstr>相談・届出先クイックリスト</vt:lpstr>
      <vt:lpstr>主な対策の例示：マルウェア感染【Emotet 等を含む】</vt:lpstr>
      <vt:lpstr>情報セキュリティ緊急対応</vt:lpstr>
      <vt:lpstr>相談対応フロー</vt:lpstr>
      <vt:lpstr>東京都中小企業サイバーセキュリティ 相談Webフォーム</vt:lpstr>
    </vt:vector>
  </TitlesOfParts>
  <Company>TAIMS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東京都</dc:creator>
  <cp:lastModifiedBy>中山 正樹</cp:lastModifiedBy>
  <cp:revision>150</cp:revision>
  <cp:lastPrinted>2019-10-31T07:20:25Z</cp:lastPrinted>
  <dcterms:created xsi:type="dcterms:W3CDTF">2016-04-20T06:54:44Z</dcterms:created>
  <dcterms:modified xsi:type="dcterms:W3CDTF">2024-02-22T11:44:42Z</dcterms:modified>
</cp:coreProperties>
</file>