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4">
  <p:sldMasterIdLst>
    <p:sldMasterId id="2147483649" r:id="rId1"/>
  </p:sldMasterIdLst>
  <p:notesMasterIdLst>
    <p:notesMasterId r:id="rId48"/>
  </p:notesMasterIdLst>
  <p:handoutMasterIdLst>
    <p:handoutMasterId r:id="rId49"/>
  </p:handoutMasterIdLst>
  <p:sldIdLst>
    <p:sldId id="369" r:id="rId2"/>
    <p:sldId id="679" r:id="rId3"/>
    <p:sldId id="753" r:id="rId4"/>
    <p:sldId id="754" r:id="rId5"/>
    <p:sldId id="824" r:id="rId6"/>
    <p:sldId id="751" r:id="rId7"/>
    <p:sldId id="756" r:id="rId8"/>
    <p:sldId id="757" r:id="rId9"/>
    <p:sldId id="812" r:id="rId10"/>
    <p:sldId id="811" r:id="rId11"/>
    <p:sldId id="759" r:id="rId12"/>
    <p:sldId id="760" r:id="rId13"/>
    <p:sldId id="814" r:id="rId14"/>
    <p:sldId id="761" r:id="rId15"/>
    <p:sldId id="789" r:id="rId16"/>
    <p:sldId id="805" r:id="rId17"/>
    <p:sldId id="815" r:id="rId18"/>
    <p:sldId id="806" r:id="rId19"/>
    <p:sldId id="790" r:id="rId20"/>
    <p:sldId id="807" r:id="rId21"/>
    <p:sldId id="816" r:id="rId22"/>
    <p:sldId id="808" r:id="rId23"/>
    <p:sldId id="793" r:id="rId24"/>
    <p:sldId id="809" r:id="rId25"/>
    <p:sldId id="810" r:id="rId26"/>
    <p:sldId id="822" r:id="rId27"/>
    <p:sldId id="762" r:id="rId28"/>
    <p:sldId id="763" r:id="rId29"/>
    <p:sldId id="817" r:id="rId30"/>
    <p:sldId id="764" r:id="rId31"/>
    <p:sldId id="796" r:id="rId32"/>
    <p:sldId id="797" r:id="rId33"/>
    <p:sldId id="818" r:id="rId34"/>
    <p:sldId id="798" r:id="rId35"/>
    <p:sldId id="823" r:id="rId36"/>
    <p:sldId id="819" r:id="rId37"/>
    <p:sldId id="800" r:id="rId38"/>
    <p:sldId id="801" r:id="rId39"/>
    <p:sldId id="765" r:id="rId40"/>
    <p:sldId id="766" r:id="rId41"/>
    <p:sldId id="820" r:id="rId42"/>
    <p:sldId id="767" r:id="rId43"/>
    <p:sldId id="802" r:id="rId44"/>
    <p:sldId id="821" r:id="rId45"/>
    <p:sldId id="804" r:id="rId46"/>
    <p:sldId id="786" r:id="rId47"/>
  </p:sldIdLst>
  <p:sldSz cx="9144000" cy="6858000" type="screen4x3"/>
  <p:notesSz cx="6807200" cy="9939338"/>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521415D9-36F7-43E2-AB2F-B90AF26B5E84}">
      <p14:sectionLst xmlns:p14="http://schemas.microsoft.com/office/powerpoint/2010/main">
        <p14:section name="既定のセクション" id="{2BEB39F2-783C-4109-A3FB-5F1E38095626}">
          <p14:sldIdLst>
            <p14:sldId id="369"/>
            <p14:sldId id="679"/>
            <p14:sldId id="753"/>
            <p14:sldId id="754"/>
            <p14:sldId id="824"/>
            <p14:sldId id="751"/>
            <p14:sldId id="756"/>
            <p14:sldId id="757"/>
            <p14:sldId id="812"/>
            <p14:sldId id="811"/>
            <p14:sldId id="759"/>
            <p14:sldId id="760"/>
            <p14:sldId id="814"/>
            <p14:sldId id="761"/>
            <p14:sldId id="789"/>
            <p14:sldId id="805"/>
            <p14:sldId id="815"/>
            <p14:sldId id="806"/>
            <p14:sldId id="790"/>
            <p14:sldId id="807"/>
            <p14:sldId id="816"/>
            <p14:sldId id="808"/>
            <p14:sldId id="793"/>
            <p14:sldId id="809"/>
            <p14:sldId id="810"/>
            <p14:sldId id="822"/>
            <p14:sldId id="762"/>
            <p14:sldId id="763"/>
            <p14:sldId id="817"/>
            <p14:sldId id="764"/>
            <p14:sldId id="796"/>
            <p14:sldId id="797"/>
            <p14:sldId id="818"/>
            <p14:sldId id="798"/>
            <p14:sldId id="823"/>
            <p14:sldId id="819"/>
            <p14:sldId id="800"/>
            <p14:sldId id="801"/>
            <p14:sldId id="765"/>
            <p14:sldId id="766"/>
            <p14:sldId id="820"/>
            <p14:sldId id="767"/>
            <p14:sldId id="802"/>
            <p14:sldId id="821"/>
            <p14:sldId id="804"/>
            <p14:sldId id="786"/>
          </p14:sldIdLst>
        </p14:section>
      </p14:sectionLst>
    </p:ext>
    <p:ext uri="{EFAFB233-063F-42B5-8137-9DF3F51BA10A}">
      <p15:sldGuideLst xmlns:p15="http://schemas.microsoft.com/office/powerpoint/2012/main">
        <p15:guide id="2" pos="521">
          <p15:clr>
            <a:srgbClr val="A4A3A4"/>
          </p15:clr>
        </p15:guide>
        <p15:guide id="3" orient="horz" pos="1207" userDrawn="1">
          <p15:clr>
            <a:srgbClr val="A4A3A4"/>
          </p15:clr>
        </p15:guide>
        <p15:guide id="4" pos="2880">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5"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0097CC"/>
    <a:srgbClr val="0000CC"/>
    <a:srgbClr val="0000FF"/>
    <a:srgbClr val="6600CC"/>
    <a:srgbClr val="003399"/>
    <a:srgbClr val="FF00FF"/>
    <a:srgbClr val="660066"/>
    <a:srgbClr val="00CC66"/>
    <a:srgbClr val="A2D6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7" autoAdjust="0"/>
    <p:restoredTop sz="75508" autoAdjust="0"/>
  </p:normalViewPr>
  <p:slideViewPr>
    <p:cSldViewPr>
      <p:cViewPr varScale="1">
        <p:scale>
          <a:sx n="84" d="100"/>
          <a:sy n="84" d="100"/>
        </p:scale>
        <p:origin x="1446" y="96"/>
      </p:cViewPr>
      <p:guideLst>
        <p:guide pos="521"/>
        <p:guide orient="horz" pos="1207"/>
        <p:guide pos="2880"/>
      </p:guideLst>
    </p:cSldViewPr>
  </p:slideViewPr>
  <p:outlineViewPr>
    <p:cViewPr>
      <p:scale>
        <a:sx n="33" d="100"/>
        <a:sy n="33" d="100"/>
      </p:scale>
      <p:origin x="0" y="5548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9" d="100"/>
          <a:sy n="59" d="100"/>
        </p:scale>
        <p:origin x="2676" y="90"/>
      </p:cViewPr>
      <p:guideLst>
        <p:guide orient="horz" pos="3131"/>
        <p:guide pos="214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1" y="1"/>
            <a:ext cx="2950375" cy="497367"/>
          </a:xfrm>
          <a:prstGeom prst="rect">
            <a:avLst/>
          </a:prstGeom>
          <a:noFill/>
          <a:ln w="9525">
            <a:noFill/>
            <a:miter lim="800000"/>
            <a:headEnd/>
            <a:tailEnd/>
          </a:ln>
          <a:effectLst/>
        </p:spPr>
        <p:txBody>
          <a:bodyPr vert="horz" wrap="square" lIns="92236" tIns="46118" rIns="92236" bIns="46118"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20483" name="Rectangle 3"/>
          <p:cNvSpPr>
            <a:spLocks noGrp="1" noChangeArrowheads="1"/>
          </p:cNvSpPr>
          <p:nvPr>
            <p:ph type="dt" sz="quarter" idx="1"/>
          </p:nvPr>
        </p:nvSpPr>
        <p:spPr bwMode="auto">
          <a:xfrm>
            <a:off x="3855221" y="1"/>
            <a:ext cx="2950374" cy="497367"/>
          </a:xfrm>
          <a:prstGeom prst="rect">
            <a:avLst/>
          </a:prstGeom>
          <a:noFill/>
          <a:ln w="9525">
            <a:noFill/>
            <a:miter lim="800000"/>
            <a:headEnd/>
            <a:tailEnd/>
          </a:ln>
          <a:effectLst/>
        </p:spPr>
        <p:txBody>
          <a:bodyPr vert="horz" wrap="square" lIns="92236" tIns="46118" rIns="92236" bIns="46118"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20484" name="Rectangle 4"/>
          <p:cNvSpPr>
            <a:spLocks noGrp="1" noChangeArrowheads="1"/>
          </p:cNvSpPr>
          <p:nvPr>
            <p:ph type="ftr" sz="quarter" idx="2"/>
          </p:nvPr>
        </p:nvSpPr>
        <p:spPr bwMode="auto">
          <a:xfrm>
            <a:off x="1" y="9440372"/>
            <a:ext cx="2950375" cy="497366"/>
          </a:xfrm>
          <a:prstGeom prst="rect">
            <a:avLst/>
          </a:prstGeom>
          <a:noFill/>
          <a:ln w="9525">
            <a:noFill/>
            <a:miter lim="800000"/>
            <a:headEnd/>
            <a:tailEnd/>
          </a:ln>
          <a:effectLst/>
        </p:spPr>
        <p:txBody>
          <a:bodyPr vert="horz" wrap="square" lIns="92236" tIns="46118" rIns="92236" bIns="46118"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20485" name="Rectangle 5"/>
          <p:cNvSpPr>
            <a:spLocks noGrp="1" noChangeArrowheads="1"/>
          </p:cNvSpPr>
          <p:nvPr>
            <p:ph type="sldNum" sz="quarter" idx="3"/>
          </p:nvPr>
        </p:nvSpPr>
        <p:spPr bwMode="auto">
          <a:xfrm>
            <a:off x="3855221" y="9440372"/>
            <a:ext cx="2950374" cy="497366"/>
          </a:xfrm>
          <a:prstGeom prst="rect">
            <a:avLst/>
          </a:prstGeom>
          <a:noFill/>
          <a:ln w="9525">
            <a:noFill/>
            <a:miter lim="800000"/>
            <a:headEnd/>
            <a:tailEnd/>
          </a:ln>
          <a:effectLst/>
        </p:spPr>
        <p:txBody>
          <a:bodyPr vert="horz" wrap="square" lIns="92236" tIns="46118" rIns="92236" bIns="46118" numCol="1" anchor="b" anchorCtr="0" compatLnSpc="1">
            <a:prstTxWarp prst="textNoShape">
              <a:avLst/>
            </a:prstTxWarp>
          </a:bodyPr>
          <a:lstStyle>
            <a:lvl1pPr algn="r">
              <a:defRPr sz="1200">
                <a:ea typeface="ＭＳ Ｐゴシック" pitchFamily="50" charset="-128"/>
              </a:defRPr>
            </a:lvl1pPr>
          </a:lstStyle>
          <a:p>
            <a:pPr>
              <a:defRPr/>
            </a:pPr>
            <a:fld id="{A7591EA9-12F6-46F6-82AF-3815470A3162}" type="slidenum">
              <a:rPr lang="en-US" altLang="ja-JP"/>
              <a:pPr>
                <a:defRPr/>
              </a:pPr>
              <a:t>‹#›</a:t>
            </a:fld>
            <a:endParaRPr lang="en-US" altLang="ja-JP"/>
          </a:p>
        </p:txBody>
      </p:sp>
    </p:spTree>
    <p:extLst>
      <p:ext uri="{BB962C8B-B14F-4D97-AF65-F5344CB8AC3E}">
        <p14:creationId xmlns:p14="http://schemas.microsoft.com/office/powerpoint/2010/main" val="3072469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1" y="1"/>
            <a:ext cx="2950375" cy="497367"/>
          </a:xfrm>
          <a:prstGeom prst="rect">
            <a:avLst/>
          </a:prstGeom>
          <a:noFill/>
          <a:ln w="9525">
            <a:noFill/>
            <a:miter lim="800000"/>
            <a:headEnd/>
            <a:tailEnd/>
          </a:ln>
          <a:effectLst/>
        </p:spPr>
        <p:txBody>
          <a:bodyPr vert="horz" wrap="square" lIns="92236" tIns="46118" rIns="92236" bIns="46118"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22531" name="Rectangle 3"/>
          <p:cNvSpPr>
            <a:spLocks noGrp="1" noChangeArrowheads="1"/>
          </p:cNvSpPr>
          <p:nvPr>
            <p:ph type="dt" idx="1"/>
          </p:nvPr>
        </p:nvSpPr>
        <p:spPr bwMode="auto">
          <a:xfrm>
            <a:off x="3855221" y="1"/>
            <a:ext cx="2950374" cy="497367"/>
          </a:xfrm>
          <a:prstGeom prst="rect">
            <a:avLst/>
          </a:prstGeom>
          <a:noFill/>
          <a:ln w="9525">
            <a:noFill/>
            <a:miter lim="800000"/>
            <a:headEnd/>
            <a:tailEnd/>
          </a:ln>
          <a:effectLst/>
        </p:spPr>
        <p:txBody>
          <a:bodyPr vert="horz" wrap="square" lIns="92236" tIns="46118" rIns="92236" bIns="46118"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33796"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0239" y="4720985"/>
            <a:ext cx="5446723" cy="4473102"/>
          </a:xfrm>
          <a:prstGeom prst="rect">
            <a:avLst/>
          </a:prstGeom>
          <a:noFill/>
          <a:ln w="9525">
            <a:noFill/>
            <a:miter lim="800000"/>
            <a:headEnd/>
            <a:tailEnd/>
          </a:ln>
          <a:effectLst/>
        </p:spPr>
        <p:txBody>
          <a:bodyPr vert="horz" wrap="square" lIns="92236" tIns="46118" rIns="92236" bIns="46118"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2534" name="Rectangle 6"/>
          <p:cNvSpPr>
            <a:spLocks noGrp="1" noChangeArrowheads="1"/>
          </p:cNvSpPr>
          <p:nvPr>
            <p:ph type="ftr" sz="quarter" idx="4"/>
          </p:nvPr>
        </p:nvSpPr>
        <p:spPr bwMode="auto">
          <a:xfrm>
            <a:off x="1" y="9440372"/>
            <a:ext cx="2950375" cy="497366"/>
          </a:xfrm>
          <a:prstGeom prst="rect">
            <a:avLst/>
          </a:prstGeom>
          <a:noFill/>
          <a:ln w="9525">
            <a:noFill/>
            <a:miter lim="800000"/>
            <a:headEnd/>
            <a:tailEnd/>
          </a:ln>
          <a:effectLst/>
        </p:spPr>
        <p:txBody>
          <a:bodyPr vert="horz" wrap="square" lIns="92236" tIns="46118" rIns="92236" bIns="46118"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22535" name="Rectangle 7"/>
          <p:cNvSpPr>
            <a:spLocks noGrp="1" noChangeArrowheads="1"/>
          </p:cNvSpPr>
          <p:nvPr>
            <p:ph type="sldNum" sz="quarter" idx="5"/>
          </p:nvPr>
        </p:nvSpPr>
        <p:spPr bwMode="auto">
          <a:xfrm>
            <a:off x="3855221" y="9440372"/>
            <a:ext cx="2950374" cy="497366"/>
          </a:xfrm>
          <a:prstGeom prst="rect">
            <a:avLst/>
          </a:prstGeom>
          <a:noFill/>
          <a:ln w="9525">
            <a:noFill/>
            <a:miter lim="800000"/>
            <a:headEnd/>
            <a:tailEnd/>
          </a:ln>
          <a:effectLst/>
        </p:spPr>
        <p:txBody>
          <a:bodyPr vert="horz" wrap="square" lIns="92236" tIns="46118" rIns="92236" bIns="46118" numCol="1" anchor="b" anchorCtr="0" compatLnSpc="1">
            <a:prstTxWarp prst="textNoShape">
              <a:avLst/>
            </a:prstTxWarp>
          </a:bodyPr>
          <a:lstStyle>
            <a:lvl1pPr algn="r">
              <a:defRPr sz="1200">
                <a:ea typeface="ＭＳ Ｐゴシック" pitchFamily="50" charset="-128"/>
              </a:defRPr>
            </a:lvl1pPr>
          </a:lstStyle>
          <a:p>
            <a:pPr>
              <a:defRPr/>
            </a:pPr>
            <a:fld id="{230ABD3E-827C-4A51-8E7D-747227E34A09}" type="slidenum">
              <a:rPr lang="en-US" altLang="ja-JP"/>
              <a:pPr>
                <a:defRPr/>
              </a:pPr>
              <a:t>‹#›</a:t>
            </a:fld>
            <a:endParaRPr lang="en-US" altLang="ja-JP"/>
          </a:p>
        </p:txBody>
      </p:sp>
    </p:spTree>
    <p:extLst>
      <p:ext uri="{BB962C8B-B14F-4D97-AF65-F5344CB8AC3E}">
        <p14:creationId xmlns:p14="http://schemas.microsoft.com/office/powerpoint/2010/main" val="3594721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B7A363E2-80A8-4C2B-B599-703A963F90E1}" type="slidenum">
              <a:rPr lang="en-US" altLang="ja-JP" smtClean="0">
                <a:ea typeface="ＭＳ Ｐゴシック" charset="-128"/>
              </a:rPr>
              <a:pPr/>
              <a:t>1</a:t>
            </a:fld>
            <a:endParaRPr lang="en-US" altLang="ja-JP" dirty="0">
              <a:ea typeface="ＭＳ Ｐゴシック" charset="-128"/>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algn="just" eaLnBrk="1" hangingPunct="1"/>
            <a:endParaRPr lang="en-US" altLang="ja-JP" dirty="0"/>
          </a:p>
        </p:txBody>
      </p:sp>
    </p:spTree>
    <p:extLst>
      <p:ext uri="{BB962C8B-B14F-4D97-AF65-F5344CB8AC3E}">
        <p14:creationId xmlns:p14="http://schemas.microsoft.com/office/powerpoint/2010/main" val="1047028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smtClean="0">
                <a:solidFill>
                  <a:schemeClr val="tx1"/>
                </a:solidFill>
                <a:latin typeface="Arial" charset="0"/>
                <a:ea typeface="ＭＳ Ｐ明朝" pitchFamily="18" charset="-128"/>
                <a:cs typeface="+mn-cs"/>
              </a:rPr>
              <a:t>標的型攻撃に対抗するには、侵入抑止、早期検知、被害拡大防止、最終被害回避等の対策に加え、経営者層、システム管理者、従業員が一体となった対策が重要である。</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（補足説明）統合運用管理ツール等によりセキュリティ対策状況の把握</a:t>
            </a:r>
          </a:p>
          <a:p>
            <a:r>
              <a:rPr kumimoji="1" lang="ja-JP" altLang="en-US" sz="1200" b="0" i="0" u="none" strike="noStrike" kern="1200" baseline="0" dirty="0" smtClean="0">
                <a:solidFill>
                  <a:schemeClr val="tx1"/>
                </a:solidFill>
                <a:latin typeface="Arial" charset="0"/>
                <a:ea typeface="ＭＳ Ｐ明朝" pitchFamily="18" charset="-128"/>
                <a:cs typeface="+mn-cs"/>
              </a:rPr>
              <a:t>統合運用管理ツールを使い従業員や職員が利用する</a:t>
            </a:r>
            <a:r>
              <a:rPr kumimoji="1" lang="en-US" altLang="ja-JP" sz="1200" b="0" i="0" u="none" strike="noStrike" kern="1200" baseline="0" dirty="0" smtClean="0">
                <a:solidFill>
                  <a:schemeClr val="tx1"/>
                </a:solidFill>
                <a:latin typeface="Arial" charset="0"/>
                <a:ea typeface="ＭＳ Ｐ明朝" pitchFamily="18" charset="-128"/>
                <a:cs typeface="+mn-cs"/>
              </a:rPr>
              <a:t>PC </a:t>
            </a:r>
            <a:r>
              <a:rPr kumimoji="1" lang="ja-JP" altLang="en-US" sz="1200" b="0" i="0" u="none" strike="noStrike" kern="1200" baseline="0" dirty="0" smtClean="0">
                <a:solidFill>
                  <a:schemeClr val="tx1"/>
                </a:solidFill>
                <a:latin typeface="Arial" charset="0"/>
                <a:ea typeface="ＭＳ Ｐ明朝" pitchFamily="18" charset="-128"/>
                <a:cs typeface="+mn-cs"/>
              </a:rPr>
              <a:t>のソフトウェア更新状況を管理し、リスクの可視化を行う。</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dirty="0" smtClean="0"/>
              <a:t>＜標的型攻撃メール訓練における留意事項＞</a:t>
            </a:r>
            <a:endParaRPr kumimoji="1" lang="en-US" altLang="ja-JP" dirty="0" smtClean="0"/>
          </a:p>
          <a:p>
            <a:r>
              <a:rPr kumimoji="1" lang="ja-JP" altLang="en-US" dirty="0" smtClean="0"/>
              <a:t>標的型攻撃の訓練を実施する際に、リアリティ追求の観点から実在する組織名を使い訓練を実施した場合、送信元となっている組織や個人にメール送信の有無を確認することがあるため、第三者の業務に影響を与えてしまう懸念がある。場合によっては訴訟問題に発展するおそれもあるため実在または酷似する組織名を使ったメールでの訓練は実施しないことが賢明であ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10</a:t>
            </a:fld>
            <a:endParaRPr lang="en-US" altLang="ja-JP"/>
          </a:p>
        </p:txBody>
      </p:sp>
    </p:spTree>
    <p:extLst>
      <p:ext uri="{BB962C8B-B14F-4D97-AF65-F5344CB8AC3E}">
        <p14:creationId xmlns:p14="http://schemas.microsoft.com/office/powerpoint/2010/main" val="1053963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ランサムウェアとは、</a:t>
            </a:r>
            <a:r>
              <a:rPr kumimoji="1" lang="en-US" altLang="ja-JP" dirty="0" smtClean="0"/>
              <a:t>PC </a:t>
            </a:r>
            <a:r>
              <a:rPr kumimoji="1" lang="ja-JP" altLang="en-US" dirty="0" smtClean="0"/>
              <a:t>やスマートフォンに保存されているファイルの暗号化や画面ロック等を行い、金銭を支払えば復旧させると脅迫する犯罪行為の手口に使われるウイルスである。そのランサムウェアに感染する被害が引き続き発生している。さらに、ランサムウェアに感染した端末だけではなく、その端末からアクセスできる共有サーバーや外付け</a:t>
            </a:r>
            <a:r>
              <a:rPr kumimoji="1" lang="en-US" altLang="ja-JP" dirty="0" smtClean="0"/>
              <a:t>HDD </a:t>
            </a:r>
            <a:r>
              <a:rPr kumimoji="1" lang="ja-JP" altLang="en-US" dirty="0" err="1" smtClean="0"/>
              <a:t>に保</a:t>
            </a:r>
            <a:r>
              <a:rPr kumimoji="1" lang="ja-JP" altLang="en-US" dirty="0" smtClean="0"/>
              <a:t>存されているファイルも暗号化されるおそれがある。組織内のファイルが広範囲で暗号化された場合、事業継続にも大きな支障が生じる。また、</a:t>
            </a:r>
            <a:r>
              <a:rPr kumimoji="1" lang="en-US" altLang="ja-JP" dirty="0" smtClean="0"/>
              <a:t>2017 </a:t>
            </a:r>
            <a:r>
              <a:rPr kumimoji="1" lang="ja-JP" altLang="en-US" dirty="0" smtClean="0"/>
              <a:t>年は、</a:t>
            </a:r>
            <a:r>
              <a:rPr kumimoji="1" lang="en-US" altLang="ja-JP" dirty="0" smtClean="0"/>
              <a:t>OS </a:t>
            </a:r>
            <a:r>
              <a:rPr kumimoji="1" lang="ja-JP" altLang="en-US" dirty="0" smtClean="0"/>
              <a:t>の脆弱性を悪用し、ランサムウェアに感染した端末が接続しているネットワークを介して感染台数を増やすランサムウェアも登場した。</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11</a:t>
            </a:fld>
            <a:endParaRPr lang="en-US" altLang="ja-JP"/>
          </a:p>
        </p:txBody>
      </p:sp>
    </p:spTree>
    <p:extLst>
      <p:ext uri="{BB962C8B-B14F-4D97-AF65-F5344CB8AC3E}">
        <p14:creationId xmlns:p14="http://schemas.microsoft.com/office/powerpoint/2010/main" val="3678660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メールの添付ファイルから感染</a:t>
            </a:r>
          </a:p>
          <a:p>
            <a:r>
              <a:rPr kumimoji="1" lang="ja-JP" altLang="en-US" dirty="0" smtClean="0"/>
              <a:t>メールにランサムウェアやランサムウェアのダウンローダーを添付し、添付ファイルを開かせることで感染させる。</a:t>
            </a:r>
            <a:endParaRPr kumimoji="1" lang="en-US" altLang="ja-JP" dirty="0" smtClean="0"/>
          </a:p>
          <a:p>
            <a:endParaRPr kumimoji="1" lang="ja-JP" altLang="en-US" dirty="0" smtClean="0"/>
          </a:p>
          <a:p>
            <a:r>
              <a:rPr kumimoji="1" lang="ja-JP" altLang="en-US" dirty="0" smtClean="0"/>
              <a:t>■ウェブサイトから感染（脆弱性を悪用）</a:t>
            </a:r>
          </a:p>
          <a:p>
            <a:r>
              <a:rPr kumimoji="1" lang="ja-JP" altLang="en-US" dirty="0" smtClean="0"/>
              <a:t>メール本文のリンクをクリックさせる等で攻撃者が用意した悪意あるウェブサイトや改ざんされたウェブサイトを閲覧させることで感染させる。また、不正広告をクリックさせることで感染させる（ウェブサイトを表示させただけで感染するケースもある）。</a:t>
            </a:r>
            <a:endParaRPr kumimoji="1" lang="en-US" altLang="ja-JP" dirty="0" smtClean="0"/>
          </a:p>
          <a:p>
            <a:endParaRPr kumimoji="1" lang="en-US" altLang="ja-JP" dirty="0" smtClean="0"/>
          </a:p>
          <a:p>
            <a:r>
              <a:rPr kumimoji="1" lang="ja-JP" altLang="en-US" dirty="0" smtClean="0"/>
              <a:t>■</a:t>
            </a:r>
            <a:r>
              <a:rPr kumimoji="1" lang="en-US" altLang="ja-JP" dirty="0" smtClean="0"/>
              <a:t>OS </a:t>
            </a:r>
            <a:r>
              <a:rPr kumimoji="1" lang="ja-JP" altLang="en-US" dirty="0" smtClean="0"/>
              <a:t>の脆弱性を悪用</a:t>
            </a:r>
          </a:p>
          <a:p>
            <a:r>
              <a:rPr kumimoji="1" lang="en-US" altLang="ja-JP" dirty="0" smtClean="0"/>
              <a:t>OS </a:t>
            </a:r>
            <a:r>
              <a:rPr kumimoji="1" lang="ja-JP" altLang="en-US" dirty="0" smtClean="0"/>
              <a:t>の脆弱性を悪用することにより、パッチを当てずにインターネットへ接続している端末を感染させる。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12</a:t>
            </a:fld>
            <a:endParaRPr lang="en-US" altLang="ja-JP"/>
          </a:p>
        </p:txBody>
      </p:sp>
    </p:spTree>
    <p:extLst>
      <p:ext uri="{BB962C8B-B14F-4D97-AF65-F5344CB8AC3E}">
        <p14:creationId xmlns:p14="http://schemas.microsoft.com/office/powerpoint/2010/main" val="932775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自己増殖型のランサムウェアの登場</a:t>
            </a:r>
          </a:p>
          <a:p>
            <a:r>
              <a:rPr kumimoji="1" lang="ja-JP" altLang="en-US" dirty="0" smtClean="0"/>
              <a:t>ランサムウェアに感染する経路として、これまではメールの添付やウェブサイトの閲覧経由だったが、</a:t>
            </a:r>
            <a:r>
              <a:rPr kumimoji="1" lang="en-US" altLang="ja-JP" dirty="0" smtClean="0"/>
              <a:t>2017 </a:t>
            </a:r>
            <a:r>
              <a:rPr kumimoji="1" lang="ja-JP" altLang="en-US" dirty="0" smtClean="0"/>
              <a:t>年は、</a:t>
            </a:r>
            <a:r>
              <a:rPr kumimoji="1" lang="en-US" altLang="ja-JP" dirty="0" smtClean="0"/>
              <a:t>OS </a:t>
            </a:r>
            <a:r>
              <a:rPr kumimoji="1" lang="ja-JP" altLang="en-US" dirty="0" smtClean="0"/>
              <a:t>の脆弱性を悪用して、ネットワークに接続している</a:t>
            </a:r>
            <a:r>
              <a:rPr kumimoji="1" lang="en-US" altLang="ja-JP" dirty="0" smtClean="0"/>
              <a:t>PC </a:t>
            </a:r>
            <a:r>
              <a:rPr kumimoji="1" lang="ja-JP" altLang="en-US" dirty="0" smtClean="0"/>
              <a:t>間で感染を拡大するタイプが登場した。代表的なものとして、「</a:t>
            </a:r>
            <a:r>
              <a:rPr kumimoji="1" lang="en-US" altLang="ja-JP" dirty="0" err="1" smtClean="0"/>
              <a:t>WannaCry</a:t>
            </a:r>
            <a:r>
              <a:rPr kumimoji="1" lang="ja-JP" altLang="en-US" dirty="0" smtClean="0"/>
              <a:t>」や「</a:t>
            </a:r>
            <a:r>
              <a:rPr kumimoji="1" lang="en-US" altLang="ja-JP" dirty="0" err="1" smtClean="0"/>
              <a:t>NotPetya</a:t>
            </a:r>
            <a:r>
              <a:rPr kumimoji="1" lang="ja-JP" altLang="en-US" dirty="0" smtClean="0"/>
              <a:t>」等がある。特に、</a:t>
            </a:r>
            <a:r>
              <a:rPr kumimoji="1" lang="en-US" altLang="ja-JP" dirty="0" err="1" smtClean="0"/>
              <a:t>WannaCry</a:t>
            </a:r>
            <a:r>
              <a:rPr kumimoji="1" lang="en-US" altLang="ja-JP" dirty="0" smtClean="0"/>
              <a:t> </a:t>
            </a:r>
            <a:r>
              <a:rPr kumimoji="1" lang="ja-JP" altLang="en-US" dirty="0" smtClean="0"/>
              <a:t>は、世界的に感染が拡大し、国内の大手企業や地方公共団体等でも被害が確認されており、大きくメディアで報道された。</a:t>
            </a:r>
          </a:p>
          <a:p>
            <a:endParaRPr kumimoji="1" lang="en-US" altLang="ja-JP" dirty="0" smtClean="0"/>
          </a:p>
          <a:p>
            <a:r>
              <a:rPr kumimoji="1" lang="ja-JP" altLang="en-US" dirty="0" smtClean="0"/>
              <a:t>■対策されない機器、依然として感染が継続</a:t>
            </a:r>
          </a:p>
          <a:p>
            <a:r>
              <a:rPr kumimoji="1" lang="en-US" altLang="ja-JP" dirty="0" smtClean="0"/>
              <a:t>2017 </a:t>
            </a:r>
            <a:r>
              <a:rPr kumimoji="1" lang="ja-JP" altLang="en-US" dirty="0" smtClean="0"/>
              <a:t>年</a:t>
            </a:r>
            <a:r>
              <a:rPr kumimoji="1" lang="en-US" altLang="ja-JP" dirty="0" smtClean="0"/>
              <a:t>11 </a:t>
            </a:r>
            <a:r>
              <a:rPr kumimoji="1" lang="ja-JP" altLang="en-US" dirty="0" smtClean="0"/>
              <a:t>月になっても「</a:t>
            </a:r>
            <a:r>
              <a:rPr kumimoji="1" lang="en-US" altLang="ja-JP" dirty="0" err="1" smtClean="0"/>
              <a:t>WannaCry</a:t>
            </a:r>
            <a:r>
              <a:rPr kumimoji="1" lang="ja-JP" altLang="en-US" dirty="0" smtClean="0"/>
              <a:t>」の感染被害が確認されている。</a:t>
            </a:r>
            <a:r>
              <a:rPr kumimoji="1" lang="en-US" altLang="ja-JP" dirty="0" smtClean="0"/>
              <a:t>2017 </a:t>
            </a:r>
            <a:r>
              <a:rPr kumimoji="1" lang="ja-JP" altLang="en-US" dirty="0" smtClean="0"/>
              <a:t>年</a:t>
            </a:r>
            <a:r>
              <a:rPr kumimoji="1" lang="en-US" altLang="ja-JP" dirty="0" smtClean="0"/>
              <a:t>3 </a:t>
            </a:r>
            <a:r>
              <a:rPr kumimoji="1" lang="ja-JP" altLang="en-US" dirty="0" smtClean="0"/>
              <a:t>月にマイクロソフト社よりパッチが公開されていたが、対策を実施していない端末が狙われている。</a:t>
            </a:r>
            <a:endParaRPr kumimoji="1" lang="en-US" altLang="ja-JP" dirty="0" smtClean="0"/>
          </a:p>
          <a:p>
            <a:endParaRPr kumimoji="1" lang="en-US" altLang="ja-JP" dirty="0" smtClean="0"/>
          </a:p>
          <a:p>
            <a:r>
              <a:rPr kumimoji="1" lang="ja-JP" altLang="en-US" dirty="0" smtClean="0"/>
              <a:t>■対策が日々進化する一方、攻撃も進化不正なファイルの振る舞いを予測して検出する等の機能を持つ機械学習を利用したセキュリティソフトも存在しており、セキュリティ対策は日々進化している。一方、ランサムウェアの中には、この機械学習を利用したセキュリティ対策を回避する手法を採用しているものが確認されており、攻撃も進化し続けてい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13</a:t>
            </a:fld>
            <a:endParaRPr lang="en-US" altLang="ja-JP"/>
          </a:p>
        </p:txBody>
      </p:sp>
    </p:spTree>
    <p:extLst>
      <p:ext uri="{BB962C8B-B14F-4D97-AF65-F5344CB8AC3E}">
        <p14:creationId xmlns:p14="http://schemas.microsoft.com/office/powerpoint/2010/main" val="3583500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ランサムウェアに感染しないための対策と感染した場合の対応方針を決定しておく必要がある。</a:t>
            </a:r>
            <a:endParaRPr kumimoji="1" lang="en-US" altLang="ja-JP" dirty="0" smtClean="0"/>
          </a:p>
          <a:p>
            <a:endParaRPr kumimoji="1" lang="en-US" altLang="ja-JP" dirty="0" smtClean="0"/>
          </a:p>
          <a:p>
            <a:r>
              <a:rPr kumimoji="1" lang="ja-JP" altLang="en-US" sz="1200" b="0" i="0" u="none" strike="noStrike" kern="1200" baseline="0" dirty="0" smtClean="0">
                <a:solidFill>
                  <a:schemeClr val="tx1"/>
                </a:solidFill>
                <a:latin typeface="Arial" charset="0"/>
                <a:ea typeface="ＭＳ Ｐ明朝" pitchFamily="18" charset="-128"/>
                <a:cs typeface="+mn-cs"/>
              </a:rPr>
              <a:t>（補足説明）バックアップの取得</a:t>
            </a:r>
          </a:p>
          <a:p>
            <a:r>
              <a:rPr kumimoji="1" lang="ja-JP" altLang="en-US" sz="1200" b="0" i="0" u="none" strike="noStrike" kern="1200" baseline="0" dirty="0" smtClean="0">
                <a:solidFill>
                  <a:schemeClr val="tx1"/>
                </a:solidFill>
                <a:latin typeface="Arial" charset="0"/>
                <a:ea typeface="ＭＳ Ｐ明朝" pitchFamily="18" charset="-128"/>
                <a:cs typeface="+mn-cs"/>
              </a:rPr>
              <a:t>光学メディア（</a:t>
            </a:r>
            <a:r>
              <a:rPr kumimoji="1" lang="en-US" altLang="ja-JP" sz="1200" b="0" i="0" u="none" strike="noStrike" kern="1200" baseline="0" dirty="0" smtClean="0">
                <a:solidFill>
                  <a:schemeClr val="tx1"/>
                </a:solidFill>
                <a:latin typeface="Arial" charset="0"/>
                <a:ea typeface="ＭＳ Ｐ明朝" pitchFamily="18" charset="-128"/>
                <a:cs typeface="+mn-cs"/>
              </a:rPr>
              <a:t>DVD-R</a:t>
            </a:r>
            <a:r>
              <a:rPr kumimoji="1" lang="ja-JP" altLang="en-US" sz="1200" b="0" i="0" u="none" strike="noStrike" kern="1200" baseline="0" dirty="0" err="1" smtClean="0">
                <a:solidFill>
                  <a:schemeClr val="tx1"/>
                </a:solidFill>
                <a:latin typeface="Arial" charset="0"/>
                <a:ea typeface="ＭＳ Ｐ明朝" pitchFamily="18" charset="-128"/>
                <a:cs typeface="+mn-cs"/>
              </a:rPr>
              <a:t>、</a:t>
            </a:r>
            <a:r>
              <a:rPr kumimoji="1" lang="en-US" altLang="ja-JP" sz="1200" b="0" i="0" u="none" strike="noStrike" kern="1200" baseline="0" dirty="0" smtClean="0">
                <a:solidFill>
                  <a:schemeClr val="tx1"/>
                </a:solidFill>
                <a:latin typeface="Arial" charset="0"/>
                <a:ea typeface="ＭＳ Ｐ明朝" pitchFamily="18" charset="-128"/>
                <a:cs typeface="+mn-cs"/>
              </a:rPr>
              <a:t>BD-R </a:t>
            </a:r>
            <a:r>
              <a:rPr kumimoji="1" lang="ja-JP" altLang="en-US" sz="1200" b="0" i="0" u="none" strike="noStrike" kern="1200" baseline="0" dirty="0" smtClean="0">
                <a:solidFill>
                  <a:schemeClr val="tx1"/>
                </a:solidFill>
                <a:latin typeface="Arial" charset="0"/>
                <a:ea typeface="ＭＳ Ｐ明朝" pitchFamily="18" charset="-128"/>
                <a:cs typeface="+mn-cs"/>
              </a:rPr>
              <a:t>等） 、外付け</a:t>
            </a:r>
            <a:r>
              <a:rPr kumimoji="1" lang="en-US" altLang="ja-JP" sz="1200" b="0" i="0" u="none" strike="noStrike" kern="1200" baseline="0" dirty="0" smtClean="0">
                <a:solidFill>
                  <a:schemeClr val="tx1"/>
                </a:solidFill>
                <a:latin typeface="Arial" charset="0"/>
                <a:ea typeface="ＭＳ Ｐ明朝" pitchFamily="18" charset="-128"/>
                <a:cs typeface="+mn-cs"/>
              </a:rPr>
              <a:t>HDD</a:t>
            </a:r>
            <a:r>
              <a:rPr kumimoji="1" lang="ja-JP" altLang="en-US" sz="1200" b="0" i="0" u="none" strike="noStrike" kern="1200" baseline="0" dirty="0" err="1" smtClean="0">
                <a:solidFill>
                  <a:schemeClr val="tx1"/>
                </a:solidFill>
                <a:latin typeface="Arial" charset="0"/>
                <a:ea typeface="ＭＳ Ｐ明朝" pitchFamily="18" charset="-128"/>
                <a:cs typeface="+mn-cs"/>
              </a:rPr>
              <a:t>、</a:t>
            </a:r>
            <a:r>
              <a:rPr kumimoji="1" lang="en-US" altLang="ja-JP" sz="1200" b="0" i="0" u="none" strike="noStrike" kern="1200" baseline="0" dirty="0" smtClean="0">
                <a:solidFill>
                  <a:schemeClr val="tx1"/>
                </a:solidFill>
                <a:latin typeface="Arial" charset="0"/>
                <a:ea typeface="ＭＳ Ｐ明朝" pitchFamily="18" charset="-128"/>
                <a:cs typeface="+mn-cs"/>
              </a:rPr>
              <a:t>USB </a:t>
            </a:r>
            <a:r>
              <a:rPr kumimoji="1" lang="ja-JP" altLang="en-US" sz="1200" b="0" i="0" u="none" strike="noStrike" kern="1200" baseline="0" dirty="0" smtClean="0">
                <a:solidFill>
                  <a:schemeClr val="tx1"/>
                </a:solidFill>
                <a:latin typeface="Arial" charset="0"/>
                <a:ea typeface="ＭＳ Ｐ明朝" pitchFamily="18" charset="-128"/>
                <a:cs typeface="+mn-cs"/>
              </a:rPr>
              <a:t>メモリー等、外部記憶媒体へ定期的にバックアップを行う。なお、バックアップに使用する記録媒体は、暗号化等されないようにバックアップするときのみ</a:t>
            </a:r>
            <a:r>
              <a:rPr kumimoji="1" lang="en-US" altLang="ja-JP" sz="1200" b="0" i="0" u="none" strike="noStrike" kern="1200" baseline="0" dirty="0" smtClean="0">
                <a:solidFill>
                  <a:schemeClr val="tx1"/>
                </a:solidFill>
                <a:latin typeface="Arial" charset="0"/>
                <a:ea typeface="ＭＳ Ｐ明朝" pitchFamily="18" charset="-128"/>
                <a:cs typeface="+mn-cs"/>
              </a:rPr>
              <a:t>PC </a:t>
            </a:r>
            <a:r>
              <a:rPr kumimoji="1" lang="ja-JP" altLang="en-US" sz="1200" b="0" i="0" u="none" strike="noStrike" kern="1200" baseline="0" dirty="0" smtClean="0">
                <a:solidFill>
                  <a:schemeClr val="tx1"/>
                </a:solidFill>
                <a:latin typeface="Arial" charset="0"/>
                <a:ea typeface="ＭＳ Ｐ明朝" pitchFamily="18" charset="-128"/>
                <a:cs typeface="+mn-cs"/>
              </a:rPr>
              <a:t>やスマートフォンに接続する。また、バックアップするデータ量が膨大な場合は、大規模バックアップに対応した外部サービス等を活用する。バックアップから復旧できることを事前に確認しておくことも重要である。</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（補足説明）復号ツールの活用</a:t>
            </a:r>
          </a:p>
          <a:p>
            <a:r>
              <a:rPr kumimoji="1" lang="ja-JP" altLang="en-US" sz="1200" b="0" i="0" u="none" strike="noStrike" kern="1200" baseline="0" dirty="0" smtClean="0">
                <a:solidFill>
                  <a:schemeClr val="tx1"/>
                </a:solidFill>
                <a:latin typeface="Arial" charset="0"/>
                <a:ea typeface="ＭＳ Ｐ明朝" pitchFamily="18" charset="-128"/>
                <a:cs typeface="+mn-cs"/>
              </a:rPr>
              <a:t>ランサムウェア対策情報を提供しているウェブサイト「</a:t>
            </a:r>
            <a:r>
              <a:rPr kumimoji="1" lang="en-US" altLang="ja-JP" sz="1200" b="0" i="0" u="none" strike="noStrike" kern="1200" baseline="0" dirty="0" smtClean="0">
                <a:solidFill>
                  <a:schemeClr val="tx1"/>
                </a:solidFill>
                <a:latin typeface="Arial" charset="0"/>
                <a:ea typeface="ＭＳ Ｐ明朝" pitchFamily="18" charset="-128"/>
                <a:cs typeface="+mn-cs"/>
              </a:rPr>
              <a:t>The No More Ransom Project</a:t>
            </a:r>
            <a:r>
              <a:rPr kumimoji="1" lang="ja-JP" altLang="en-US" sz="1200" b="0" i="0" u="none" strike="noStrike" kern="1200" baseline="0" dirty="0" smtClean="0">
                <a:solidFill>
                  <a:schemeClr val="tx1"/>
                </a:solidFill>
                <a:latin typeface="Arial" charset="0"/>
                <a:ea typeface="ＭＳ Ｐ明朝" pitchFamily="18" charset="-128"/>
                <a:cs typeface="+mn-cs"/>
              </a:rPr>
              <a:t>」にて、複数の復号ツールを提供している。ランサムウェアをセキュリティソフト等で駆除した上で、これらの復号ツールを実行することで、暗号化されたファイルを復号できる可能性がある。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14</a:t>
            </a:fld>
            <a:endParaRPr lang="en-US" altLang="ja-JP" dirty="0"/>
          </a:p>
        </p:txBody>
      </p:sp>
    </p:spTree>
    <p:extLst>
      <p:ext uri="{BB962C8B-B14F-4D97-AF65-F5344CB8AC3E}">
        <p14:creationId xmlns:p14="http://schemas.microsoft.com/office/powerpoint/2010/main" val="2473874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「ビジネスメール詐欺」（</a:t>
            </a:r>
            <a:r>
              <a:rPr kumimoji="1" lang="en-US" altLang="ja-JP" dirty="0" smtClean="0"/>
              <a:t>Business E-mail Compromise</a:t>
            </a:r>
            <a:r>
              <a:rPr kumimoji="1" lang="ja-JP" altLang="en-US" dirty="0" smtClean="0"/>
              <a:t>：</a:t>
            </a:r>
            <a:r>
              <a:rPr kumimoji="1" lang="en-US" altLang="ja-JP" dirty="0" smtClean="0"/>
              <a:t>BEC</a:t>
            </a:r>
            <a:r>
              <a:rPr kumimoji="1" lang="ja-JP" altLang="en-US" dirty="0" smtClean="0"/>
              <a:t>）は巧妙に細工したメールのやりとりにより、企業の担当者を騙し、攻撃者の用意した口座へ送金させる詐欺の手口である。詐欺行為の準備としてウイルス等を悪用し、企業内の従業員の情報が窃取されることもある。以前は主に海外の組織が被害に遭ってきたが、</a:t>
            </a:r>
            <a:r>
              <a:rPr kumimoji="1" lang="en-US" altLang="ja-JP" dirty="0" smtClean="0"/>
              <a:t>2016 </a:t>
            </a:r>
            <a:r>
              <a:rPr kumimoji="1" lang="ja-JP" altLang="en-US" dirty="0" smtClean="0"/>
              <a:t>年以降、国内企業でも被害が確認されている。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15</a:t>
            </a:fld>
            <a:endParaRPr lang="en-US" altLang="ja-JP" dirty="0"/>
          </a:p>
        </p:txBody>
      </p:sp>
    </p:spTree>
    <p:extLst>
      <p:ext uri="{BB962C8B-B14F-4D97-AF65-F5344CB8AC3E}">
        <p14:creationId xmlns:p14="http://schemas.microsoft.com/office/powerpoint/2010/main" val="3620242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■取引先との請求書の偽装</a:t>
            </a:r>
          </a:p>
          <a:p>
            <a:r>
              <a:rPr kumimoji="1" lang="ja-JP" altLang="en-US" dirty="0" smtClean="0"/>
              <a:t>取引先と請求に係わるやりとりをメール等で行っている際に、攻撃者が取引先になりすまし、攻撃者の用意した口座を記入した偽の請求書等を送りつけ、振り込ませる。なお、攻撃者は取引のやりとりをなんらかの方法により盗み見し、取引や請求に関する情報や、関係している従業員の情報を入手した上で攻撃を行なっている。</a:t>
            </a:r>
            <a:endParaRPr kumimoji="1" lang="en-US" altLang="ja-JP" dirty="0" smtClean="0"/>
          </a:p>
          <a:p>
            <a:endParaRPr kumimoji="1" lang="ja-JP" altLang="en-US" dirty="0" smtClean="0"/>
          </a:p>
          <a:p>
            <a:r>
              <a:rPr kumimoji="1" lang="ja-JP" altLang="en-US" dirty="0" smtClean="0"/>
              <a:t>■経営者等へのなりますし</a:t>
            </a:r>
          </a:p>
          <a:p>
            <a:r>
              <a:rPr kumimoji="1" lang="ja-JP" altLang="en-US" dirty="0" smtClean="0"/>
              <a:t>企業の経営者等になりすまし、従業員に攻撃者の用意した口座へ振り込ませる。このとき、攻撃者は事前に入手した経営者や関係している従業員等の情報を利用している。</a:t>
            </a:r>
          </a:p>
          <a:p>
            <a:endParaRPr kumimoji="1" lang="en-US" altLang="ja-JP" dirty="0" smtClean="0"/>
          </a:p>
          <a:p>
            <a:r>
              <a:rPr kumimoji="1" lang="ja-JP" altLang="en-US" dirty="0" smtClean="0"/>
              <a:t>■窃取メールアカウントの悪用</a:t>
            </a:r>
          </a:p>
          <a:p>
            <a:r>
              <a:rPr kumimoji="1" lang="ja-JP" altLang="en-US" dirty="0" smtClean="0"/>
              <a:t>従業員のメールアカウントを窃取し、アカウントを乗っ取った上で、その従業員の取引実績のある別の企業の担当者へ、攻撃者の用意した口座を記入した偽の請求書等を送りつけ、振り込ませる。メール本文は巧妙に擬装され、送信元が本物のアカウントであるため、受信したメールが攻撃であることに気づきにくい。</a:t>
            </a:r>
          </a:p>
          <a:p>
            <a:endParaRPr kumimoji="1" lang="en-US" altLang="ja-JP" dirty="0" smtClean="0"/>
          </a:p>
          <a:p>
            <a:r>
              <a:rPr kumimoji="1" lang="ja-JP" altLang="en-US" dirty="0" smtClean="0"/>
              <a:t>■社外の権威ある第三者へのなりすまし</a:t>
            </a:r>
            <a:endParaRPr kumimoji="1" lang="en-US" altLang="ja-JP" dirty="0" smtClean="0"/>
          </a:p>
          <a:p>
            <a:r>
              <a:rPr kumimoji="1" lang="ja-JP" altLang="en-US" dirty="0" smtClean="0"/>
              <a:t>弁護士や法律事務所といった社外の権威ある第三者へなりすまし、企業の財務担当者等に対して、攻撃者の用意した口座へ振り込ませる。</a:t>
            </a:r>
          </a:p>
          <a:p>
            <a:endParaRPr kumimoji="1" lang="en-US" altLang="ja-JP" dirty="0" smtClean="0"/>
          </a:p>
          <a:p>
            <a:r>
              <a:rPr kumimoji="1" lang="ja-JP" altLang="en-US" dirty="0" smtClean="0"/>
              <a:t>■詐欺の準備行為と思われる情報の窃取</a:t>
            </a:r>
          </a:p>
          <a:p>
            <a:r>
              <a:rPr kumimoji="1" lang="ja-JP" altLang="en-US" dirty="0" smtClean="0"/>
              <a:t>詐欺を実行する前の準備行為として、標的組織の情報を窃取する場合がある。例えば、攻撃者が詐欺の標的とする企業の経営者や経営幹部、または人事担当等の特定任務を担う従業員になりすまし、企業内の他の従業員の個人情報等を窃取す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16</a:t>
            </a:fld>
            <a:endParaRPr lang="en-US" altLang="ja-JP"/>
          </a:p>
        </p:txBody>
      </p:sp>
    </p:spTree>
    <p:extLst>
      <p:ext uri="{BB962C8B-B14F-4D97-AF65-F5344CB8AC3E}">
        <p14:creationId xmlns:p14="http://schemas.microsoft.com/office/powerpoint/2010/main" val="1710780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■日本航空にてビジネスメール詐欺被害</a:t>
            </a:r>
          </a:p>
          <a:p>
            <a:r>
              <a:rPr kumimoji="1" lang="en-US" altLang="ja-JP" dirty="0" smtClean="0"/>
              <a:t>2017 </a:t>
            </a:r>
            <a:r>
              <a:rPr kumimoji="1" lang="ja-JP" altLang="en-US" dirty="0" smtClean="0"/>
              <a:t>年</a:t>
            </a:r>
            <a:r>
              <a:rPr kumimoji="1" lang="en-US" altLang="ja-JP" dirty="0" smtClean="0"/>
              <a:t>12 </a:t>
            </a:r>
            <a:r>
              <a:rPr kumimoji="1" lang="ja-JP" altLang="en-US" dirty="0" smtClean="0"/>
              <a:t>月、日本航空は、偽の請求書メールにより、航空機リース料等の支払い要求に応じてしまい、約</a:t>
            </a:r>
            <a:r>
              <a:rPr kumimoji="1" lang="en-US" altLang="ja-JP" dirty="0" smtClean="0"/>
              <a:t>3 </a:t>
            </a:r>
            <a:r>
              <a:rPr kumimoji="1" lang="ja-JP" altLang="en-US" dirty="0" smtClean="0"/>
              <a:t>億</a:t>
            </a:r>
            <a:r>
              <a:rPr kumimoji="1" lang="en-US" altLang="ja-JP" dirty="0" smtClean="0"/>
              <a:t>8,000 </a:t>
            </a:r>
            <a:r>
              <a:rPr kumimoji="1" lang="ja-JP" altLang="en-US" dirty="0" smtClean="0"/>
              <a:t>万円の詐欺被害に遭ったと発表した。送信元のメールアドレスは取引先のメールアドレスを模したものが使われていた。取引先とのメールのやりとりはウイルスまたはメールアカウントの乗っ取りにより盗み見られたおそれがある。</a:t>
            </a:r>
            <a:endParaRPr kumimoji="1" lang="en-US" altLang="ja-JP" dirty="0" smtClean="0"/>
          </a:p>
          <a:p>
            <a:endParaRPr kumimoji="1" lang="en-US" altLang="ja-JP" dirty="0" smtClean="0"/>
          </a:p>
          <a:p>
            <a:r>
              <a:rPr kumimoji="1" lang="ja-JP" altLang="en-US" dirty="0" smtClean="0"/>
              <a:t>■経営幹部を装ったビジネスメール詐欺では、ウェブメールサービスを利用した偽装メールが悪用される</a:t>
            </a:r>
          </a:p>
          <a:p>
            <a:r>
              <a:rPr kumimoji="1" lang="ja-JP" altLang="en-US" dirty="0" smtClean="0"/>
              <a:t>トレンドマイクロ社によると、</a:t>
            </a:r>
            <a:r>
              <a:rPr kumimoji="1" lang="en-US" altLang="ja-JP" dirty="0" smtClean="0"/>
              <a:t>2017 </a:t>
            </a:r>
            <a:r>
              <a:rPr kumimoji="1" lang="ja-JP" altLang="en-US" dirty="0" smtClean="0"/>
              <a:t>年</a:t>
            </a:r>
            <a:r>
              <a:rPr kumimoji="1" lang="en-US" altLang="ja-JP" dirty="0" smtClean="0"/>
              <a:t>1 </a:t>
            </a:r>
            <a:r>
              <a:rPr kumimoji="1" lang="ja-JP" altLang="en-US" dirty="0" smtClean="0"/>
              <a:t>月から</a:t>
            </a:r>
            <a:r>
              <a:rPr kumimoji="1" lang="en-US" altLang="ja-JP" dirty="0" smtClean="0"/>
              <a:t>9 </a:t>
            </a:r>
            <a:r>
              <a:rPr kumimoji="1" lang="ja-JP" altLang="en-US" dirty="0" smtClean="0"/>
              <a:t>月の間に確認された約</a:t>
            </a:r>
            <a:r>
              <a:rPr kumimoji="1" lang="en-US" altLang="ja-JP" dirty="0" smtClean="0"/>
              <a:t>27,000 </a:t>
            </a:r>
            <a:r>
              <a:rPr kumimoji="1" lang="ja-JP" altLang="en-US" dirty="0" smtClean="0"/>
              <a:t>件の経営幹部を装ったビジネスメール詐欺を調査したところ、メールドメインを選択できる無料のウェブメールサービスを利用した偽装メールの手口が増加していることがわかった。この手口は全体の約</a:t>
            </a:r>
            <a:r>
              <a:rPr kumimoji="1" lang="en-US" altLang="ja-JP" dirty="0" smtClean="0"/>
              <a:t>65%</a:t>
            </a:r>
            <a:r>
              <a:rPr kumimoji="1" lang="ja-JP" altLang="en-US" dirty="0" smtClean="0"/>
              <a:t>を占めていた。なお、この手口以外にもメールの返信先（</a:t>
            </a:r>
            <a:r>
              <a:rPr kumimoji="1" lang="en-US" altLang="ja-JP" dirty="0" smtClean="0"/>
              <a:t>Reply-To</a:t>
            </a:r>
            <a:r>
              <a:rPr kumimoji="1" lang="ja-JP" altLang="en-US" dirty="0" smtClean="0"/>
              <a:t>）を偽装する手口や模倣ドメインを利用する手口が確認されていた。また、業務日ではない土日に行われたビジネスメール詐欺は全体の約</a:t>
            </a:r>
            <a:r>
              <a:rPr kumimoji="1" lang="en-US" altLang="ja-JP" dirty="0" smtClean="0"/>
              <a:t>9%</a:t>
            </a:r>
            <a:r>
              <a:rPr kumimoji="1" lang="ja-JP" altLang="en-US" dirty="0" smtClean="0"/>
              <a:t>しかなく、業務日を狙って攻撃を行っていることも判明している。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17</a:t>
            </a:fld>
            <a:endParaRPr lang="en-US" altLang="ja-JP"/>
          </a:p>
        </p:txBody>
      </p:sp>
    </p:spTree>
    <p:extLst>
      <p:ext uri="{BB962C8B-B14F-4D97-AF65-F5344CB8AC3E}">
        <p14:creationId xmlns:p14="http://schemas.microsoft.com/office/powerpoint/2010/main" val="4216443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smtClean="0">
                <a:solidFill>
                  <a:schemeClr val="tx1"/>
                </a:solidFill>
                <a:latin typeface="Arial" charset="0"/>
                <a:ea typeface="ＭＳ Ｐ明朝" pitchFamily="18" charset="-128"/>
                <a:cs typeface="+mn-cs"/>
              </a:rPr>
              <a:t>ビジネスメール詐欺は、セキュリティ担当者やシステム管理者だけではなく、調達や経理担当者等が連携して対応を行う必要がある。</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dirty="0" smtClean="0"/>
              <a:t>（補足説明）メール以外の方法で事実確認</a:t>
            </a:r>
          </a:p>
          <a:p>
            <a:r>
              <a:rPr kumimoji="1" lang="ja-JP" altLang="en-US" dirty="0" smtClean="0"/>
              <a:t>振込先の口座変更等がある場合、電話や</a:t>
            </a:r>
            <a:r>
              <a:rPr kumimoji="1" lang="en-US" altLang="ja-JP" dirty="0" smtClean="0"/>
              <a:t>FAX </a:t>
            </a:r>
            <a:r>
              <a:rPr kumimoji="1" lang="ja-JP" altLang="en-US" dirty="0" smtClean="0"/>
              <a:t>等メール以外の方法で取引先に確認する。</a:t>
            </a:r>
            <a:endParaRPr kumimoji="1" lang="en-US" altLang="ja-JP" dirty="0" smtClean="0"/>
          </a:p>
          <a:p>
            <a:endParaRPr kumimoji="1" lang="en-US" altLang="ja-JP" dirty="0" smtClean="0"/>
          </a:p>
          <a:p>
            <a:r>
              <a:rPr kumimoji="1" lang="ja-JP" altLang="en-US" dirty="0" smtClean="0"/>
              <a:t>（補足説明）</a:t>
            </a:r>
            <a:r>
              <a:rPr kumimoji="1" lang="ja-JP" altLang="en-US" sz="1200" b="0" i="0" u="none" strike="noStrike" kern="1200" baseline="0" dirty="0" smtClean="0">
                <a:solidFill>
                  <a:schemeClr val="tx1"/>
                </a:solidFill>
                <a:latin typeface="Arial" charset="0"/>
                <a:ea typeface="ＭＳ Ｐ明朝" pitchFamily="18" charset="-128"/>
                <a:cs typeface="+mn-cs"/>
              </a:rPr>
              <a:t>電子署名の付与</a:t>
            </a:r>
          </a:p>
          <a:p>
            <a:r>
              <a:rPr kumimoji="1" lang="ja-JP" altLang="en-US" sz="1200" b="0" i="0" u="none" strike="noStrike" kern="1200" baseline="0" dirty="0" smtClean="0">
                <a:solidFill>
                  <a:schemeClr val="tx1"/>
                </a:solidFill>
                <a:latin typeface="Arial" charset="0"/>
                <a:ea typeface="ＭＳ Ｐ明朝" pitchFamily="18" charset="-128"/>
                <a:cs typeface="+mn-cs"/>
              </a:rPr>
              <a:t>取引先との間で請求書等の重要情報をメールで取り扱う場合は電子署名を付ける等のなりすまし防止の対策も有効である。</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（補足説明）メールアカウントの適切な管理</a:t>
            </a:r>
          </a:p>
          <a:p>
            <a:r>
              <a:rPr kumimoji="1" lang="ja-JP" altLang="en-US" sz="1200" b="0" i="0" u="none" strike="noStrike" kern="1200" baseline="0" dirty="0" smtClean="0">
                <a:solidFill>
                  <a:schemeClr val="tx1"/>
                </a:solidFill>
                <a:latin typeface="Arial" charset="0"/>
                <a:ea typeface="ＭＳ Ｐ明朝" pitchFamily="18" charset="-128"/>
                <a:cs typeface="+mn-cs"/>
              </a:rPr>
              <a:t>ビジネスメール詐欺では、攻撃や被害に遭う前に、何らかの方法でメールが盗み見られている場合があるため、これら基本的なセキュリティ対策を実施する。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18</a:t>
            </a:fld>
            <a:endParaRPr lang="en-US" altLang="ja-JP" dirty="0"/>
          </a:p>
        </p:txBody>
      </p:sp>
    </p:spTree>
    <p:extLst>
      <p:ext uri="{BB962C8B-B14F-4D97-AF65-F5344CB8AC3E}">
        <p14:creationId xmlns:p14="http://schemas.microsoft.com/office/powerpoint/2010/main" val="1024836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smtClean="0">
                <a:solidFill>
                  <a:schemeClr val="tx1"/>
                </a:solidFill>
                <a:latin typeface="Arial" charset="0"/>
                <a:ea typeface="ＭＳ Ｐ明朝" pitchFamily="18" charset="-128"/>
                <a:cs typeface="+mn-cs"/>
              </a:rPr>
              <a:t>ソフトウェア製品の脆弱性対策情報の公開は、脆弱性の脅威や対策情報を広く呼び掛けられるメリットがある。一方、その情報を攻撃者に悪用され、当該ソフトウェア製品を利用した対策前のシステムを狙う攻撃が行われている。また、近年では脆弱性情報の公開後、その脆弱性を悪用した攻撃が本格化するまでの時間が一層短くなっている傾向がある。なお、脆弱性対策情報の公開前に攻撃が行われる場合もあ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19</a:t>
            </a:fld>
            <a:endParaRPr lang="en-US" altLang="ja-JP" dirty="0"/>
          </a:p>
        </p:txBody>
      </p:sp>
    </p:spTree>
    <p:extLst>
      <p:ext uri="{BB962C8B-B14F-4D97-AF65-F5344CB8AC3E}">
        <p14:creationId xmlns:p14="http://schemas.microsoft.com/office/powerpoint/2010/main" val="2798061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22530"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en-US" dirty="0" smtClean="0"/>
              <a:t>本書「情報セキュリティ </a:t>
            </a:r>
            <a:r>
              <a:rPr lang="en-US" altLang="ja-JP" dirty="0" smtClean="0"/>
              <a:t>10 </a:t>
            </a:r>
            <a:r>
              <a:rPr lang="ja-JP" altLang="en-US" dirty="0" smtClean="0"/>
              <a:t>大脅威 </a:t>
            </a:r>
            <a:r>
              <a:rPr lang="en-US" altLang="ja-JP" dirty="0" smtClean="0"/>
              <a:t>2018</a:t>
            </a:r>
            <a:r>
              <a:rPr lang="ja-JP" altLang="en-US" dirty="0" smtClean="0"/>
              <a:t>」は、情報セキュリティ専門家を中心に構成する「</a:t>
            </a:r>
            <a:r>
              <a:rPr lang="en-US" altLang="ja-JP" dirty="0" smtClean="0"/>
              <a:t>10 </a:t>
            </a:r>
            <a:r>
              <a:rPr lang="ja-JP" altLang="en-US" dirty="0" smtClean="0"/>
              <a:t>大脅威選考会」の協力により、</a:t>
            </a:r>
            <a:r>
              <a:rPr lang="en-US" altLang="ja-JP" dirty="0" smtClean="0"/>
              <a:t>2017 </a:t>
            </a:r>
            <a:r>
              <a:rPr lang="ja-JP" altLang="en-US" dirty="0" smtClean="0"/>
              <a:t>年に発生したセキュリティ事故や攻撃の状況等から脅威を選出し、投票により順位付けして解説した資料である。昨年に引き続き、「個人」と「組織」という異なる立場で、それぞれの脅威を順位付けし、立場毎に</a:t>
            </a:r>
            <a:r>
              <a:rPr lang="en-US" altLang="ja-JP" dirty="0" smtClean="0"/>
              <a:t>10 </a:t>
            </a:r>
            <a:r>
              <a:rPr lang="ja-JP" altLang="en-US" dirty="0" smtClean="0"/>
              <a:t>大脅威を決定した。</a:t>
            </a:r>
            <a:endParaRPr lang="en-US" altLang="ja-JP" dirty="0" smtClean="0"/>
          </a:p>
          <a:p>
            <a:pPr eaLnBrk="1" hangingPunct="1">
              <a:spcBef>
                <a:spcPct val="0"/>
              </a:spcBef>
            </a:pPr>
            <a:r>
              <a:rPr lang="ja-JP" altLang="en-US" dirty="0" smtClean="0"/>
              <a:t>各脅威が自分自身や自組織にどう影響するか確認しながら本書を読み進めることで、様々な脅威と対策を網羅的に把握できる。</a:t>
            </a:r>
            <a:endParaRPr lang="ja-JP" altLang="en-US" dirty="0"/>
          </a:p>
        </p:txBody>
      </p:sp>
      <p:sp>
        <p:nvSpPr>
          <p:cNvPr id="21507"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E94B63-6BA6-4187-8DD3-2A025F1D6C46}" type="slidenum">
              <a:rPr lang="ja-JP" altLang="en-US" smtClean="0">
                <a:latin typeface="Arial" charset="0"/>
              </a:rPr>
              <a:pPr fontAlgn="base">
                <a:spcBef>
                  <a:spcPct val="0"/>
                </a:spcBef>
                <a:spcAft>
                  <a:spcPct val="0"/>
                </a:spcAft>
                <a:defRPr/>
              </a:pPr>
              <a:t>2</a:t>
            </a:fld>
            <a:endParaRPr lang="en-US" altLang="ja-JP" dirty="0">
              <a:latin typeface="Arial" charset="0"/>
            </a:endParaRPr>
          </a:p>
        </p:txBody>
      </p:sp>
    </p:spTree>
    <p:extLst>
      <p:ext uri="{BB962C8B-B14F-4D97-AF65-F5344CB8AC3E}">
        <p14:creationId xmlns:p14="http://schemas.microsoft.com/office/powerpoint/2010/main" val="1072416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■対策適用前の脆弱性を悪用</a:t>
            </a:r>
          </a:p>
          <a:p>
            <a:r>
              <a:rPr kumimoji="1" lang="ja-JP" altLang="en-US" dirty="0" smtClean="0"/>
              <a:t>ソフトウェア製品の利用者がそのパッチを適用する前に脆弱性を悪用し攻撃する。利用者が多いソフトウェアの場合、攻撃が拡大するおそれがある。</a:t>
            </a:r>
            <a:endParaRPr kumimoji="1" lang="en-US" altLang="ja-JP" dirty="0" smtClean="0"/>
          </a:p>
          <a:p>
            <a:endParaRPr kumimoji="1" lang="en-US" altLang="ja-JP" dirty="0" smtClean="0"/>
          </a:p>
          <a:p>
            <a:r>
              <a:rPr kumimoji="1" lang="ja-JP" altLang="en-US" dirty="0" smtClean="0"/>
              <a:t>■脆弱性対策情報が公開される前の脆弱性を悪用（ゼロデイ攻撃）</a:t>
            </a:r>
          </a:p>
          <a:p>
            <a:r>
              <a:rPr kumimoji="1" lang="ja-JP" altLang="en-US" dirty="0" smtClean="0"/>
              <a:t>開発ベンダー等が認識していない、またはパッチが公開されていない脆弱性を悪用して攻撃する。パッチが存在しないため、利用者での事前の対策は困難となる。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20</a:t>
            </a:fld>
            <a:endParaRPr lang="en-US" altLang="ja-JP"/>
          </a:p>
        </p:txBody>
      </p:sp>
    </p:spTree>
    <p:extLst>
      <p:ext uri="{BB962C8B-B14F-4D97-AF65-F5344CB8AC3E}">
        <p14:creationId xmlns:p14="http://schemas.microsoft.com/office/powerpoint/2010/main" val="2605874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WordPress </a:t>
            </a:r>
            <a:r>
              <a:rPr kumimoji="1" lang="ja-JP" altLang="en-US" dirty="0" smtClean="0"/>
              <a:t>で構築された複数のサイトが改ざん被害</a:t>
            </a:r>
          </a:p>
          <a:p>
            <a:r>
              <a:rPr kumimoji="1" lang="en-US" altLang="ja-JP" dirty="0" smtClean="0"/>
              <a:t>2017 </a:t>
            </a:r>
            <a:r>
              <a:rPr kumimoji="1" lang="ja-JP" altLang="en-US" dirty="0" smtClean="0"/>
              <a:t>年</a:t>
            </a:r>
            <a:r>
              <a:rPr kumimoji="1" lang="en-US" altLang="ja-JP" dirty="0" smtClean="0"/>
              <a:t>2 </a:t>
            </a:r>
            <a:r>
              <a:rPr kumimoji="1" lang="ja-JP" altLang="en-US" dirty="0" smtClean="0"/>
              <a:t>月</a:t>
            </a:r>
            <a:r>
              <a:rPr kumimoji="1" lang="en-US" altLang="ja-JP" dirty="0" smtClean="0"/>
              <a:t>3 </a:t>
            </a:r>
            <a:r>
              <a:rPr kumimoji="1" lang="ja-JP" altLang="en-US" dirty="0" smtClean="0"/>
              <a:t>日頃より、多数のウェブサイトの改ざんされる被害が確認された。この改ざん被害では、同月</a:t>
            </a:r>
            <a:r>
              <a:rPr kumimoji="1" lang="en-US" altLang="ja-JP" dirty="0" smtClean="0"/>
              <a:t>1 </a:t>
            </a:r>
            <a:r>
              <a:rPr kumimoji="1" lang="ja-JP" altLang="en-US" dirty="0" smtClean="0"/>
              <a:t>日に脆弱性情報が公開された、</a:t>
            </a:r>
            <a:r>
              <a:rPr kumimoji="1" lang="en-US" altLang="ja-JP" dirty="0" smtClean="0"/>
              <a:t>WordPress </a:t>
            </a:r>
            <a:r>
              <a:rPr kumimoji="1" lang="ja-JP" altLang="en-US" dirty="0" smtClean="0"/>
              <a:t>のコンテンツインジェクションの脆弱性が悪用されていた。</a:t>
            </a:r>
            <a:r>
              <a:rPr kumimoji="1" lang="en-US" altLang="ja-JP" dirty="0" smtClean="0"/>
              <a:t>WordPress </a:t>
            </a:r>
            <a:r>
              <a:rPr kumimoji="1" lang="ja-JP" altLang="en-US" dirty="0" smtClean="0"/>
              <a:t>のベンダーは、この脆弱性の影響範囲の広さや悪用の容易性を考慮して、脆弱性情報の公開に先行してパッチをリリースしていた。しかし、パッチを適用していない利用者も多く、多数のウェブサイトが改ざん被害を受けた。</a:t>
            </a:r>
            <a:endParaRPr kumimoji="1" lang="en-US" altLang="ja-JP" dirty="0" smtClean="0"/>
          </a:p>
          <a:p>
            <a:endParaRPr kumimoji="1" lang="en-US" altLang="ja-JP" dirty="0" smtClean="0"/>
          </a:p>
          <a:p>
            <a:r>
              <a:rPr kumimoji="1" lang="ja-JP" altLang="en-US" dirty="0" smtClean="0"/>
              <a:t>■</a:t>
            </a:r>
            <a:r>
              <a:rPr kumimoji="1" lang="en-US" altLang="ja-JP" dirty="0" smtClean="0"/>
              <a:t>Apache Struts </a:t>
            </a:r>
            <a:r>
              <a:rPr kumimoji="1" lang="ja-JP" altLang="en-US" dirty="0" smtClean="0"/>
              <a:t>の脆弱性により情報流出</a:t>
            </a:r>
          </a:p>
          <a:p>
            <a:r>
              <a:rPr kumimoji="1" lang="en-US" altLang="ja-JP" dirty="0" smtClean="0"/>
              <a:t>2017 </a:t>
            </a:r>
            <a:r>
              <a:rPr kumimoji="1" lang="ja-JP" altLang="en-US" dirty="0" smtClean="0"/>
              <a:t>年</a:t>
            </a:r>
            <a:r>
              <a:rPr kumimoji="1" lang="en-US" altLang="ja-JP" dirty="0" smtClean="0"/>
              <a:t>9 </a:t>
            </a:r>
            <a:r>
              <a:rPr kumimoji="1" lang="ja-JP" altLang="en-US" dirty="0" smtClean="0"/>
              <a:t>月に、米国の消費者信用情報会社「</a:t>
            </a:r>
            <a:r>
              <a:rPr kumimoji="1" lang="en-US" altLang="ja-JP" dirty="0" smtClean="0"/>
              <a:t>Equifax</a:t>
            </a:r>
            <a:r>
              <a:rPr kumimoji="1" lang="ja-JP" altLang="en-US" dirty="0" smtClean="0"/>
              <a:t>」が、攻撃者による不正アクセスを受け、約</a:t>
            </a:r>
            <a:r>
              <a:rPr kumimoji="1" lang="en-US" altLang="ja-JP" dirty="0" smtClean="0"/>
              <a:t>1 </a:t>
            </a:r>
            <a:r>
              <a:rPr kumimoji="1" lang="ja-JP" altLang="en-US" dirty="0" smtClean="0"/>
              <a:t>億</a:t>
            </a:r>
            <a:r>
              <a:rPr kumimoji="1" lang="en-US" altLang="ja-JP" dirty="0" smtClean="0"/>
              <a:t>4,000 </a:t>
            </a:r>
            <a:r>
              <a:rPr kumimoji="1" lang="ja-JP" altLang="en-US" dirty="0" smtClean="0"/>
              <a:t>万人の情報が流出する被害を受けた。攻撃者の侵入を許した原因としては、</a:t>
            </a:r>
            <a:r>
              <a:rPr kumimoji="1" lang="en-US" altLang="ja-JP" dirty="0" smtClean="0"/>
              <a:t>2017 </a:t>
            </a:r>
            <a:r>
              <a:rPr kumimoji="1" lang="ja-JP" altLang="en-US" dirty="0" smtClean="0"/>
              <a:t>年</a:t>
            </a:r>
            <a:r>
              <a:rPr kumimoji="1" lang="en-US" altLang="ja-JP" dirty="0" smtClean="0"/>
              <a:t>3 </a:t>
            </a:r>
            <a:r>
              <a:rPr kumimoji="1" lang="ja-JP" altLang="en-US" dirty="0" smtClean="0"/>
              <a:t>月に公開された</a:t>
            </a:r>
            <a:r>
              <a:rPr kumimoji="1" lang="en-US" altLang="ja-JP" dirty="0" smtClean="0"/>
              <a:t>Apache Struts </a:t>
            </a:r>
            <a:r>
              <a:rPr kumimoji="1" lang="ja-JP" altLang="en-US" dirty="0" smtClean="0"/>
              <a:t>の脆弱性の対策を行っていなかったことが指摘されている。</a:t>
            </a:r>
            <a:endParaRPr kumimoji="1" lang="en-US" altLang="ja-JP" dirty="0" smtClean="0"/>
          </a:p>
          <a:p>
            <a:endParaRPr kumimoji="1" lang="en-US" altLang="ja-JP" dirty="0" smtClean="0"/>
          </a:p>
          <a:p>
            <a:r>
              <a:rPr kumimoji="1" lang="ja-JP" altLang="en-US" dirty="0" smtClean="0"/>
              <a:t>■</a:t>
            </a:r>
            <a:r>
              <a:rPr kumimoji="1" lang="en-US" altLang="ja-JP" dirty="0" smtClean="0"/>
              <a:t>Microsoft Office </a:t>
            </a:r>
            <a:r>
              <a:rPr kumimoji="1" lang="ja-JP" altLang="en-US" dirty="0" smtClean="0"/>
              <a:t>の脆弱性の攻撃コードの公開に伴う攻撃の増加</a:t>
            </a:r>
          </a:p>
          <a:p>
            <a:r>
              <a:rPr kumimoji="1" lang="en-US" altLang="ja-JP" dirty="0" smtClean="0"/>
              <a:t>2017 </a:t>
            </a:r>
            <a:r>
              <a:rPr kumimoji="1" lang="ja-JP" altLang="en-US" dirty="0" smtClean="0"/>
              <a:t>年 </a:t>
            </a:r>
            <a:r>
              <a:rPr kumimoji="1" lang="en-US" altLang="ja-JP" dirty="0" smtClean="0"/>
              <a:t>11 </a:t>
            </a:r>
            <a:r>
              <a:rPr kumimoji="1" lang="ja-JP" altLang="en-US" dirty="0" smtClean="0"/>
              <a:t>月 </a:t>
            </a:r>
            <a:r>
              <a:rPr kumimoji="1" lang="en-US" altLang="ja-JP" dirty="0" smtClean="0"/>
              <a:t>15 </a:t>
            </a:r>
            <a:r>
              <a:rPr kumimoji="1" lang="ja-JP" altLang="en-US" dirty="0" smtClean="0"/>
              <a:t>日（日本時間）に脆弱性対策情報が公表された</a:t>
            </a:r>
            <a:r>
              <a:rPr kumimoji="1" lang="en-US" altLang="ja-JP" dirty="0" smtClean="0"/>
              <a:t>Microsoft Office </a:t>
            </a:r>
            <a:r>
              <a:rPr kumimoji="1" lang="ja-JP" altLang="en-US" dirty="0" smtClean="0"/>
              <a:t>のバッファオーバーフローの脆弱性（</a:t>
            </a:r>
            <a:r>
              <a:rPr kumimoji="1" lang="en-US" altLang="ja-JP" dirty="0" smtClean="0"/>
              <a:t>CVE-2017-11882</a:t>
            </a:r>
            <a:r>
              <a:rPr kumimoji="1" lang="ja-JP" altLang="en-US" dirty="0" smtClean="0"/>
              <a:t>）は、当初は技術的に悪用が難しいとされていた。しかし、</a:t>
            </a:r>
            <a:r>
              <a:rPr kumimoji="1" lang="en-US" altLang="ja-JP" dirty="0" smtClean="0"/>
              <a:t>11 </a:t>
            </a:r>
            <a:r>
              <a:rPr kumimoji="1" lang="ja-JP" altLang="en-US" dirty="0" smtClean="0"/>
              <a:t>月下旬にはこの脆弱性を悪用する攻撃コードが公開され、この脆弱性を悪用した攻撃が多発した。</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21</a:t>
            </a:fld>
            <a:endParaRPr lang="en-US" altLang="ja-JP"/>
          </a:p>
        </p:txBody>
      </p:sp>
    </p:spTree>
    <p:extLst>
      <p:ext uri="{BB962C8B-B14F-4D97-AF65-F5344CB8AC3E}">
        <p14:creationId xmlns:p14="http://schemas.microsoft.com/office/powerpoint/2010/main" val="3776358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smtClean="0">
                <a:solidFill>
                  <a:schemeClr val="tx1"/>
                </a:solidFill>
                <a:latin typeface="Arial" charset="0"/>
                <a:ea typeface="ＭＳ Ｐ明朝" pitchFamily="18" charset="-128"/>
                <a:cs typeface="+mn-cs"/>
              </a:rPr>
              <a:t>（補足説明）資産の把握・体制の整備</a:t>
            </a:r>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パッチを適用する場合、サービスが正常に動作することを検証する必要があるため、検証するための体制も含めて整備する。</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（補足説明）</a:t>
            </a:r>
            <a:r>
              <a:rPr kumimoji="1" lang="en-US" altLang="ja-JP" sz="1200" b="0" i="0" u="none" strike="noStrike" kern="1200" baseline="0" dirty="0" smtClean="0">
                <a:solidFill>
                  <a:schemeClr val="tx1"/>
                </a:solidFill>
                <a:latin typeface="Arial" charset="0"/>
                <a:ea typeface="ＭＳ Ｐ明朝" pitchFamily="18" charset="-128"/>
                <a:cs typeface="+mn-cs"/>
              </a:rPr>
              <a:t>WAF</a:t>
            </a:r>
            <a:r>
              <a:rPr kumimoji="1" lang="ja-JP" altLang="en-US" sz="1200" b="0" i="0" u="none" strike="noStrike" kern="1200" baseline="0" dirty="0" smtClean="0">
                <a:solidFill>
                  <a:schemeClr val="tx1"/>
                </a:solidFill>
                <a:latin typeface="Arial" charset="0"/>
                <a:ea typeface="ＭＳ Ｐ明朝" pitchFamily="18" charset="-128"/>
                <a:cs typeface="+mn-cs"/>
              </a:rPr>
              <a:t>・</a:t>
            </a:r>
            <a:r>
              <a:rPr kumimoji="1" lang="en-US" altLang="ja-JP" sz="1200" b="0" i="0" u="none" strike="noStrike" kern="1200" baseline="0" dirty="0" smtClean="0">
                <a:solidFill>
                  <a:schemeClr val="tx1"/>
                </a:solidFill>
                <a:latin typeface="Arial" charset="0"/>
                <a:ea typeface="ＭＳ Ｐ明朝" pitchFamily="18" charset="-128"/>
                <a:cs typeface="+mn-cs"/>
              </a:rPr>
              <a:t>IPS </a:t>
            </a:r>
            <a:r>
              <a:rPr kumimoji="1" lang="ja-JP" altLang="en-US" sz="1200" b="0" i="0" u="none" strike="noStrike" kern="1200" baseline="0" dirty="0" smtClean="0">
                <a:solidFill>
                  <a:schemeClr val="tx1"/>
                </a:solidFill>
                <a:latin typeface="Arial" charset="0"/>
                <a:ea typeface="ＭＳ Ｐ明朝" pitchFamily="18" charset="-128"/>
                <a:cs typeface="+mn-cs"/>
              </a:rPr>
              <a:t>の導入</a:t>
            </a:r>
          </a:p>
          <a:p>
            <a:r>
              <a:rPr kumimoji="1" lang="ja-JP" altLang="en-US" sz="1200" b="0" i="0" u="none" strike="noStrike" kern="1200" baseline="0" dirty="0" smtClean="0">
                <a:solidFill>
                  <a:schemeClr val="tx1"/>
                </a:solidFill>
                <a:latin typeface="Arial" charset="0"/>
                <a:ea typeface="ＭＳ Ｐ明朝" pitchFamily="18" charset="-128"/>
                <a:cs typeface="+mn-cs"/>
              </a:rPr>
              <a:t>導入後も対策情報（設定等）を定期的に更新する作業があることを想定し、予算や体制を確保しておくこと。</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（補足説明）ネットワークの監視および攻撃通信の遮断</a:t>
            </a:r>
          </a:p>
          <a:p>
            <a:r>
              <a:rPr kumimoji="1" lang="ja-JP" altLang="en-US" sz="1200" b="0" i="0" u="none" strike="noStrike" kern="1200" baseline="0" dirty="0" smtClean="0">
                <a:solidFill>
                  <a:schemeClr val="tx1"/>
                </a:solidFill>
                <a:latin typeface="Arial" charset="0"/>
                <a:ea typeface="ＭＳ Ｐ明朝" pitchFamily="18" charset="-128"/>
                <a:cs typeface="+mn-cs"/>
              </a:rPr>
              <a:t>ネットワーク越しに脆弱性の攻撃が可能な場合、ネットワークを監視し、攻撃の疑いのある通信をファイアウォール等により遮断することで、攻撃が成功するおそれを低減できる。</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（補足説明）セキュリティサポートが充実している製品やバージョンを使う</a:t>
            </a:r>
          </a:p>
          <a:p>
            <a:r>
              <a:rPr kumimoji="1" lang="ja-JP" altLang="en-US" sz="1200" b="0" i="0" u="none" strike="noStrike" kern="1200" baseline="0" dirty="0" smtClean="0">
                <a:solidFill>
                  <a:schemeClr val="tx1"/>
                </a:solidFill>
                <a:latin typeface="Arial" charset="0"/>
                <a:ea typeface="ＭＳ Ｐ明朝" pitchFamily="18" charset="-128"/>
                <a:cs typeface="+mn-cs"/>
              </a:rPr>
              <a:t>利用するソフトウェア製品やアプリケーションについては、パッチの提供が早い等のセキュリティサポートが充実しているものを選択する。</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（補足説明）サーバーの停止等回避策</a:t>
            </a:r>
          </a:p>
          <a:p>
            <a:r>
              <a:rPr kumimoji="1" lang="ja-JP" altLang="en-US" sz="1200" b="0" i="0" u="none" strike="noStrike" kern="1200" baseline="0" dirty="0" smtClean="0">
                <a:solidFill>
                  <a:schemeClr val="tx1"/>
                </a:solidFill>
                <a:latin typeface="Arial" charset="0"/>
                <a:ea typeface="ＭＳ Ｐ明朝" pitchFamily="18" charset="-128"/>
                <a:cs typeface="+mn-cs"/>
              </a:rPr>
              <a:t>すぐにパッチが適用できない場合、サーバーの停止等の回避策を実施する。回避策の実施に伴うサービス停止等の影響は関係者間で同意を事前に取っておく。</a:t>
            </a:r>
            <a:endParaRPr kumimoji="1" lang="en-US" altLang="ja-JP" sz="1200" b="0" i="0" u="none" strike="noStrike" kern="1200" baseline="0" dirty="0" smtClean="0">
              <a:solidFill>
                <a:schemeClr val="tx1"/>
              </a:solidFill>
              <a:latin typeface="Arial" charset="0"/>
              <a:ea typeface="ＭＳ Ｐ明朝" pitchFamily="18" charset="-128"/>
              <a:cs typeface="+mn-cs"/>
            </a:endParaRPr>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22</a:t>
            </a:fld>
            <a:endParaRPr lang="en-US" altLang="ja-JP" dirty="0"/>
          </a:p>
        </p:txBody>
      </p:sp>
    </p:spTree>
    <p:extLst>
      <p:ext uri="{BB962C8B-B14F-4D97-AF65-F5344CB8AC3E}">
        <p14:creationId xmlns:p14="http://schemas.microsoft.com/office/powerpoint/2010/main" val="3848625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情報セキュリティにおける脅威は増大の一途を辿っており、毎年のように新たな脅威が出てきている。これらの脅威に対応するためには情報セキュリティの知識や技術を有するセキュリティ人材が求められる。しかし、需要に対するセキュリティ人材の人数が不足しており、また、セキュリティ人材がいたとしても組織は確保するための十分な予算がなく、確保できていないケースもある。セキュリティ人材の不足により、様々な脅威への対応や対策が十分に行えず、被害を拡大してしまうおそれがあ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23</a:t>
            </a:fld>
            <a:endParaRPr lang="en-US" altLang="ja-JP" dirty="0"/>
          </a:p>
        </p:txBody>
      </p:sp>
    </p:spTree>
    <p:extLst>
      <p:ext uri="{BB962C8B-B14F-4D97-AF65-F5344CB8AC3E}">
        <p14:creationId xmlns:p14="http://schemas.microsoft.com/office/powerpoint/2010/main" val="2605498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■セキュリティ人材の不足数に関する調査結果</a:t>
            </a:r>
            <a:endParaRPr kumimoji="1" lang="en-US" altLang="ja-JP" dirty="0" smtClean="0"/>
          </a:p>
          <a:p>
            <a:r>
              <a:rPr kumimoji="1" lang="ja-JP" altLang="en-US" dirty="0" smtClean="0"/>
              <a:t>経済産業省の調査によると、情報セキュリティ人材は</a:t>
            </a:r>
            <a:r>
              <a:rPr kumimoji="1" lang="en-US" altLang="ja-JP" dirty="0" smtClean="0"/>
              <a:t>2016 </a:t>
            </a:r>
            <a:r>
              <a:rPr kumimoji="1" lang="ja-JP" altLang="en-US" dirty="0" smtClean="0"/>
              <a:t>年時点で既に約</a:t>
            </a:r>
            <a:r>
              <a:rPr kumimoji="1" lang="en-US" altLang="ja-JP" dirty="0" smtClean="0"/>
              <a:t>13.2 </a:t>
            </a:r>
            <a:r>
              <a:rPr kumimoji="1" lang="ja-JP" altLang="en-US" dirty="0" smtClean="0"/>
              <a:t>万人が不足しており、情報セキュリティ市場の高い伸び率から</a:t>
            </a:r>
            <a:r>
              <a:rPr kumimoji="1" lang="en-US" altLang="ja-JP" dirty="0" smtClean="0"/>
              <a:t>2020 </a:t>
            </a:r>
            <a:r>
              <a:rPr kumimoji="1" lang="ja-JP" altLang="en-US" dirty="0" smtClean="0"/>
              <a:t>年には約</a:t>
            </a:r>
            <a:r>
              <a:rPr kumimoji="1" lang="en-US" altLang="ja-JP" dirty="0" smtClean="0"/>
              <a:t>19.3 </a:t>
            </a:r>
            <a:r>
              <a:rPr kumimoji="1" lang="ja-JP" altLang="en-US" dirty="0" smtClean="0"/>
              <a:t>万人が不足すると推計されている。また、「自社向け」の業務を担当する人材だけでなく、「社外向け」の業務を担当するセキュリティベンダーや</a:t>
            </a:r>
            <a:r>
              <a:rPr kumimoji="1" lang="en-US" altLang="ja-JP" dirty="0" smtClean="0"/>
              <a:t>IT </a:t>
            </a:r>
            <a:r>
              <a:rPr kumimoji="1" lang="ja-JP" altLang="en-US" dirty="0" smtClean="0"/>
              <a:t>ベンダーの人材も不足している。</a:t>
            </a:r>
            <a:endParaRPr kumimoji="1" lang="en-US" altLang="ja-JP" dirty="0" smtClean="0"/>
          </a:p>
          <a:p>
            <a:endParaRPr kumimoji="1" lang="en-US" altLang="ja-JP" dirty="0" smtClean="0"/>
          </a:p>
          <a:p>
            <a:r>
              <a:rPr kumimoji="1" lang="ja-JP" altLang="en-US" dirty="0" smtClean="0"/>
              <a:t>■国におけるセキュリティ人材の育成方針</a:t>
            </a:r>
          </a:p>
          <a:p>
            <a:r>
              <a:rPr kumimoji="1" lang="ja-JP" altLang="en-US" dirty="0" smtClean="0"/>
              <a:t>内閣サイバーセキュリティセンター（</a:t>
            </a:r>
            <a:r>
              <a:rPr kumimoji="1" lang="en-US" altLang="ja-JP" dirty="0" smtClean="0"/>
              <a:t>NISC</a:t>
            </a:r>
            <a:r>
              <a:rPr kumimoji="1" lang="ja-JP" altLang="en-US" dirty="0" smtClean="0"/>
              <a:t>）は、組織におけるサイバーセキュリティ人材に係わる課題とそのあり方を検討し、「サイバーセキュリティ人材育成プログラム」を作成した。本プログラムでは、社会で活躍できるサイバーセキュリティに関連する人材育成の方向性を示すことにより、安全な経済社会の活動基盤としてのサイバー空間の形成に向けた環境整備を図っている。また、将来を視野に入れて、ビジネスにおけるイノベーションを実現するために必要なサイバーセキュリティ人材の育成や、若年層に必要な教育のあり方についても示している。</a:t>
            </a:r>
            <a:r>
              <a:rPr kumimoji="1" lang="en-US" altLang="ja-JP" dirty="0" smtClean="0"/>
              <a:t>2</a:t>
            </a:r>
          </a:p>
          <a:p>
            <a:endParaRPr kumimoji="1" lang="en-US" altLang="ja-JP" dirty="0" smtClean="0"/>
          </a:p>
          <a:p>
            <a:r>
              <a:rPr kumimoji="1" lang="ja-JP" altLang="en-US" dirty="0" smtClean="0"/>
              <a:t>■若年層のセキュリティ人材を発掘・育成</a:t>
            </a:r>
          </a:p>
          <a:p>
            <a:r>
              <a:rPr kumimoji="1" lang="ja-JP" altLang="en-US" dirty="0" smtClean="0"/>
              <a:t>既に就職している社会人だけでなく、後に就職する若者に対して、高度な情報セキュリティ技術の習得機会を提供する場もある。セキュリティ・キャンプは、セキュリティに対する専門家志向の強い若者に対し、技術面のみならず、倫理面、法制度面等の高い知識、実践能力の向上と、人的ネットワークの確立を図り、日本における将来の高度セキュリティ専門家となり得る優れた人材の発掘と育成を目的として開催している。</a:t>
            </a:r>
            <a:r>
              <a:rPr kumimoji="1" lang="en-US" altLang="ja-JP" dirty="0" smtClean="0"/>
              <a:t>2004 </a:t>
            </a:r>
            <a:r>
              <a:rPr kumimoji="1" lang="ja-JP" altLang="en-US" dirty="0" smtClean="0"/>
              <a:t>年度から毎年開催され、これまでに計</a:t>
            </a:r>
            <a:r>
              <a:rPr kumimoji="1" lang="en-US" altLang="ja-JP" dirty="0" smtClean="0"/>
              <a:t>600</a:t>
            </a:r>
            <a:r>
              <a:rPr kumimoji="1" lang="ja-JP" altLang="en-US" dirty="0" smtClean="0"/>
              <a:t>名以上の人材を輩出している。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24</a:t>
            </a:fld>
            <a:endParaRPr lang="en-US" altLang="ja-JP"/>
          </a:p>
        </p:txBody>
      </p:sp>
    </p:spTree>
    <p:extLst>
      <p:ext uri="{BB962C8B-B14F-4D97-AF65-F5344CB8AC3E}">
        <p14:creationId xmlns:p14="http://schemas.microsoft.com/office/powerpoint/2010/main" val="3040564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（補足説明）セキュリティ人材を確保する戦略の決定</a:t>
            </a:r>
          </a:p>
          <a:p>
            <a:r>
              <a:rPr kumimoji="1" lang="ja-JP" altLang="en-US" dirty="0" smtClean="0"/>
              <a:t>セキュリティ人材に対する予算や確保していくための中長期的な戦略を決定していく。</a:t>
            </a:r>
            <a:endParaRPr kumimoji="1" lang="en-US" altLang="ja-JP" dirty="0" smtClean="0"/>
          </a:p>
          <a:p>
            <a:endParaRPr kumimoji="1" lang="en-US" altLang="ja-JP" dirty="0" smtClean="0"/>
          </a:p>
          <a:p>
            <a:r>
              <a:rPr kumimoji="1" lang="ja-JP" altLang="en-US" dirty="0" smtClean="0"/>
              <a:t>（補足説明）セキュリティ人材（企画、技術、運用、管理、事案対処スキル等を保持する人材）の採用</a:t>
            </a:r>
          </a:p>
          <a:p>
            <a:r>
              <a:rPr kumimoji="1" lang="ja-JP" altLang="en-US" dirty="0" smtClean="0"/>
              <a:t>セキュリティに関する業務経験がない中途採用者や</a:t>
            </a:r>
            <a:r>
              <a:rPr kumimoji="1" lang="en-US" altLang="ja-JP" dirty="0" smtClean="0"/>
              <a:t>IT </a:t>
            </a:r>
            <a:r>
              <a:rPr kumimoji="1" lang="ja-JP" altLang="en-US" dirty="0" smtClean="0"/>
              <a:t>の基礎知識を有していない新卒採用者を入社後に育成しても良い。また、スムーズなセキュリティ対策の実施のために、組織の仕組みやシステムを理解し、ロジカルシンキングによるものの整理と伝え方等も学</a:t>
            </a:r>
            <a:r>
              <a:rPr kumimoji="1" lang="ja-JP" altLang="en-US" sz="1200" b="0" i="0" u="none" strike="noStrike" kern="1200" baseline="0" dirty="0" smtClean="0">
                <a:solidFill>
                  <a:schemeClr val="tx1"/>
                </a:solidFill>
                <a:latin typeface="Arial" charset="0"/>
                <a:ea typeface="ＭＳ Ｐ明朝" pitchFamily="18" charset="-128"/>
                <a:cs typeface="+mn-cs"/>
              </a:rPr>
              <a:t>んでおく必要がある。</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dirty="0" smtClean="0"/>
              <a:t>（補足説明）ジョブローテーション</a:t>
            </a:r>
          </a:p>
          <a:p>
            <a:r>
              <a:rPr kumimoji="1" lang="ja-JP" altLang="en-US" dirty="0" smtClean="0"/>
              <a:t>セキュリティ担当部門と開発担当部門等で、数年単位で希望者に対して要員交代を実施し、各部門にセキュリティの知識、技術を有する人材の層を拡げていく。交代要員は新しい部門に元の部門で得た情報を共有することで、部門双方にメリットが得られる。</a:t>
            </a:r>
            <a:endParaRPr kumimoji="1" lang="en-US" altLang="ja-JP" dirty="0" smtClean="0"/>
          </a:p>
          <a:p>
            <a:endParaRPr kumimoji="1" lang="en-US" altLang="ja-JP" dirty="0" smtClean="0"/>
          </a:p>
          <a:p>
            <a:r>
              <a:rPr kumimoji="1" lang="ja-JP" altLang="en-US" dirty="0" smtClean="0"/>
              <a:t>（補足説明）セキュリティ人材のキャリアパスの確立</a:t>
            </a:r>
          </a:p>
          <a:p>
            <a:r>
              <a:rPr kumimoji="1" lang="ja-JP" altLang="en-US" dirty="0" smtClean="0"/>
              <a:t>業務で必要となるスキルを定量的に測定することで、自社のセキュリティ人材の充足度を測ることが可能となる。また、従業員は求められるスキルを把握することができ、次に取得すべき資格が分かりやすくなる。</a:t>
            </a:r>
            <a:endParaRPr kumimoji="1" lang="en-US" altLang="ja-JP" dirty="0" smtClean="0"/>
          </a:p>
          <a:p>
            <a:endParaRPr kumimoji="1" lang="en-US" altLang="ja-JP" dirty="0" smtClean="0"/>
          </a:p>
          <a:p>
            <a:r>
              <a:rPr kumimoji="1" lang="ja-JP" altLang="en-US" sz="1200" b="0" i="0" u="none" strike="noStrike" kern="1200" baseline="0" dirty="0" smtClean="0">
                <a:solidFill>
                  <a:schemeClr val="tx1"/>
                </a:solidFill>
                <a:latin typeface="Arial" charset="0"/>
                <a:ea typeface="ＭＳ Ｐ明朝" pitchFamily="18" charset="-128"/>
                <a:cs typeface="+mn-cs"/>
              </a:rPr>
              <a:t>（補足説明）セキュリティ教育</a:t>
            </a:r>
          </a:p>
          <a:p>
            <a:r>
              <a:rPr kumimoji="1" lang="ja-JP" altLang="en-US" sz="1200" b="0" i="0" u="none" strike="noStrike" kern="1200" baseline="0" dirty="0" smtClean="0">
                <a:solidFill>
                  <a:schemeClr val="tx1"/>
                </a:solidFill>
                <a:latin typeface="Arial" charset="0"/>
                <a:ea typeface="ＭＳ Ｐ明朝" pitchFamily="18" charset="-128"/>
                <a:cs typeface="+mn-cs"/>
              </a:rPr>
              <a:t>セキュリティ部門だけでなく、全部門で定期的な研修を実施し、ウイルス感染時の対応手順といった、最低限必要となるセキュリティリテラシーを組織として高めることも重要である。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25</a:t>
            </a:fld>
            <a:endParaRPr lang="en-US" altLang="ja-JP" dirty="0"/>
          </a:p>
        </p:txBody>
      </p:sp>
    </p:spTree>
    <p:extLst>
      <p:ext uri="{BB962C8B-B14F-4D97-AF65-F5344CB8AC3E}">
        <p14:creationId xmlns:p14="http://schemas.microsoft.com/office/powerpoint/2010/main" val="33519131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26</a:t>
            </a:fld>
            <a:endParaRPr lang="en-US" altLang="ja-JP"/>
          </a:p>
        </p:txBody>
      </p:sp>
    </p:spTree>
    <p:extLst>
      <p:ext uri="{BB962C8B-B14F-4D97-AF65-F5344CB8AC3E}">
        <p14:creationId xmlns:p14="http://schemas.microsoft.com/office/powerpoint/2010/main" val="872672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u="none" strike="noStrike" kern="1200" baseline="0" dirty="0" smtClean="0">
                <a:solidFill>
                  <a:schemeClr val="tx1"/>
                </a:solidFill>
                <a:latin typeface="Arial" charset="0"/>
                <a:ea typeface="ＭＳ Ｐ明朝" pitchFamily="18" charset="-128"/>
                <a:cs typeface="+mn-cs"/>
              </a:rPr>
              <a:t>2017 </a:t>
            </a:r>
            <a:r>
              <a:rPr kumimoji="1" lang="ja-JP" altLang="en-US" sz="1200" b="0" i="0" u="none" strike="noStrike" kern="1200" baseline="0" dirty="0" smtClean="0">
                <a:solidFill>
                  <a:schemeClr val="tx1"/>
                </a:solidFill>
                <a:latin typeface="Arial" charset="0"/>
                <a:ea typeface="ＭＳ Ｐ明朝" pitchFamily="18" charset="-128"/>
                <a:cs typeface="+mn-cs"/>
              </a:rPr>
              <a:t>年も引き続き、ウェブサービスの脆弱性が悪用され、ウェブサービス内に登録されている個人情報やクレジットカード情報等の重要な情報を窃取される被害が発生している。それらの情報を窃取されると、攻撃者により顧客や利用者の個人情報を悪用した不審なメールを送信されたり、クレジットカードを不正利用されるおそれがあ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27</a:t>
            </a:fld>
            <a:endParaRPr lang="en-US" altLang="ja-JP" dirty="0"/>
          </a:p>
        </p:txBody>
      </p:sp>
    </p:spTree>
    <p:extLst>
      <p:ext uri="{BB962C8B-B14F-4D97-AF65-F5344CB8AC3E}">
        <p14:creationId xmlns:p14="http://schemas.microsoft.com/office/powerpoint/2010/main" val="4987198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■企業で開発したウェブアプリケーションの脆弱性を悪用</a:t>
            </a:r>
          </a:p>
          <a:p>
            <a:r>
              <a:rPr kumimoji="1" lang="ja-JP" altLang="en-US" dirty="0" smtClean="0"/>
              <a:t>ウェブサービスを開発する際にセキュリティを十分に考慮していないと脆弱性を作り込むおそれがある。例えば、</a:t>
            </a:r>
            <a:r>
              <a:rPr kumimoji="1" lang="en-US" altLang="ja-JP" dirty="0" smtClean="0"/>
              <a:t>SQL </a:t>
            </a:r>
            <a:r>
              <a:rPr kumimoji="1" lang="ja-JP" altLang="en-US" dirty="0" smtClean="0"/>
              <a:t>文を実行させてデータベースを不正に操作することが可能な</a:t>
            </a:r>
            <a:r>
              <a:rPr kumimoji="1" lang="en-US" altLang="ja-JP" dirty="0" smtClean="0"/>
              <a:t>SQL </a:t>
            </a:r>
            <a:r>
              <a:rPr kumimoji="1" lang="ja-JP" altLang="en-US" dirty="0" smtClean="0"/>
              <a:t>インジェクション等の情報漏えいにつながる脆弱性を作り込み、その脆弱性を悪用された場合、個人情報を含む重要な情報を窃取されることがある。</a:t>
            </a:r>
            <a:endParaRPr kumimoji="1" lang="en-US" altLang="ja-JP" dirty="0" smtClean="0"/>
          </a:p>
          <a:p>
            <a:endParaRPr kumimoji="1" lang="ja-JP" altLang="en-US" dirty="0" smtClean="0"/>
          </a:p>
          <a:p>
            <a:r>
              <a:rPr kumimoji="1" lang="ja-JP" altLang="en-US" dirty="0" smtClean="0"/>
              <a:t>■ソフトウェアの脆弱性の悪用</a:t>
            </a:r>
          </a:p>
          <a:p>
            <a:r>
              <a:rPr kumimoji="1" lang="ja-JP" altLang="en-US" dirty="0" smtClean="0"/>
              <a:t>ウェブサービスは</a:t>
            </a:r>
            <a:r>
              <a:rPr kumimoji="1" lang="en-US" altLang="ja-JP" dirty="0" smtClean="0"/>
              <a:t>OS</a:t>
            </a:r>
            <a:r>
              <a:rPr kumimoji="1" lang="ja-JP" altLang="en-US" dirty="0" smtClean="0"/>
              <a:t>・ミドルウェア・</a:t>
            </a:r>
            <a:r>
              <a:rPr kumimoji="1" lang="en-US" altLang="ja-JP" dirty="0" smtClean="0"/>
              <a:t>CMS </a:t>
            </a:r>
            <a:r>
              <a:rPr kumimoji="1" lang="ja-JP" altLang="en-US" dirty="0" smtClean="0"/>
              <a:t>等の複数のソフトウェアで構成されている。それらのソフトウェアの脆弱性を悪用して攻撃を行う。特に、ウェブサービスで共通的に広く使われているソフトウェア（</a:t>
            </a:r>
            <a:r>
              <a:rPr kumimoji="1" lang="en-US" altLang="ja-JP" dirty="0" smtClean="0"/>
              <a:t>OpenSSL</a:t>
            </a:r>
            <a:r>
              <a:rPr kumimoji="1" lang="ja-JP" altLang="en-US" dirty="0" err="1" smtClean="0"/>
              <a:t>、</a:t>
            </a:r>
            <a:r>
              <a:rPr kumimoji="1" lang="en-US" altLang="ja-JP" dirty="0" smtClean="0"/>
              <a:t>Apache Struts</a:t>
            </a:r>
            <a:r>
              <a:rPr kumimoji="1" lang="ja-JP" altLang="en-US" dirty="0" err="1" smtClean="0"/>
              <a:t>、</a:t>
            </a:r>
            <a:r>
              <a:rPr kumimoji="1" lang="en-US" altLang="ja-JP" dirty="0" smtClean="0"/>
              <a:t>WordPress </a:t>
            </a:r>
            <a:r>
              <a:rPr kumimoji="1" lang="ja-JP" altLang="en-US" dirty="0" smtClean="0"/>
              <a:t>等）の脆弱性の場合、攻撃手法が判明すると複数のウェブサービスを攻撃できるため、標的にされやすい。</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28</a:t>
            </a:fld>
            <a:endParaRPr lang="en-US" altLang="ja-JP"/>
          </a:p>
        </p:txBody>
      </p:sp>
    </p:spTree>
    <p:extLst>
      <p:ext uri="{BB962C8B-B14F-4D97-AF65-F5344CB8AC3E}">
        <p14:creationId xmlns:p14="http://schemas.microsoft.com/office/powerpoint/2010/main" val="8282870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■チケット販売大手のウェブサイトにて、</a:t>
            </a:r>
            <a:r>
              <a:rPr kumimoji="1" lang="en-US" altLang="ja-JP" dirty="0" smtClean="0"/>
              <a:t>Apache Struts2 </a:t>
            </a:r>
            <a:r>
              <a:rPr kumimoji="1" lang="ja-JP" altLang="en-US" dirty="0" smtClean="0"/>
              <a:t>の脆弱性により情報漏えい</a:t>
            </a:r>
            <a:endParaRPr kumimoji="1" lang="en-US" altLang="ja-JP" dirty="0" smtClean="0"/>
          </a:p>
          <a:p>
            <a:r>
              <a:rPr kumimoji="1" lang="en-US" altLang="ja-JP" dirty="0" smtClean="0"/>
              <a:t>2017 </a:t>
            </a:r>
            <a:r>
              <a:rPr kumimoji="1" lang="ja-JP" altLang="en-US" dirty="0" smtClean="0"/>
              <a:t>年</a:t>
            </a:r>
            <a:r>
              <a:rPr kumimoji="1" lang="en-US" altLang="ja-JP" dirty="0" smtClean="0"/>
              <a:t>4 </a:t>
            </a:r>
            <a:r>
              <a:rPr kumimoji="1" lang="ja-JP" altLang="en-US" dirty="0" smtClean="0"/>
              <a:t>月、チケット販売大手ぴあが運営を受託しているウェブサイトにおいて、最大約</a:t>
            </a:r>
            <a:r>
              <a:rPr kumimoji="1" lang="en-US" altLang="ja-JP" dirty="0" smtClean="0"/>
              <a:t>15 </a:t>
            </a:r>
            <a:r>
              <a:rPr kumimoji="1" lang="ja-JP" altLang="en-US" dirty="0" smtClean="0"/>
              <a:t>万</a:t>
            </a:r>
            <a:r>
              <a:rPr kumimoji="1" lang="en-US" altLang="ja-JP" dirty="0" smtClean="0"/>
              <a:t>5,000 </a:t>
            </a:r>
            <a:r>
              <a:rPr kumimoji="1" lang="ja-JP" altLang="en-US" dirty="0" smtClean="0"/>
              <a:t>件の個人情報が漏えいした可能性があると発表した。本件は、</a:t>
            </a:r>
            <a:r>
              <a:rPr kumimoji="1" lang="en-US" altLang="ja-JP" dirty="0" smtClean="0"/>
              <a:t>Apache Struts2 </a:t>
            </a:r>
            <a:r>
              <a:rPr kumimoji="1" lang="ja-JP" altLang="en-US" dirty="0" smtClean="0"/>
              <a:t>の脆弱性を悪用されたことが原因であった。</a:t>
            </a:r>
            <a:endParaRPr kumimoji="1" lang="en-US" altLang="ja-JP" dirty="0" smtClean="0"/>
          </a:p>
          <a:p>
            <a:endParaRPr kumimoji="1" lang="en-US" altLang="ja-JP" dirty="0" smtClean="0"/>
          </a:p>
          <a:p>
            <a:r>
              <a:rPr kumimoji="1" lang="ja-JP" altLang="en-US" dirty="0" smtClean="0"/>
              <a:t>■登山情報サイトにて、</a:t>
            </a:r>
            <a:r>
              <a:rPr kumimoji="1" lang="en-US" altLang="ja-JP" dirty="0" smtClean="0"/>
              <a:t>SQL </a:t>
            </a:r>
            <a:r>
              <a:rPr kumimoji="1" lang="ja-JP" altLang="en-US" dirty="0" smtClean="0"/>
              <a:t>インジェクションの脆弱性により情報漏えい</a:t>
            </a:r>
          </a:p>
          <a:p>
            <a:r>
              <a:rPr kumimoji="1" lang="ja-JP" altLang="en-US" dirty="0" smtClean="0"/>
              <a:t>登山情報サイト「ヤマケイオンライン」において、不正アクセスにより氏名やメールアドレス等、</a:t>
            </a:r>
            <a:r>
              <a:rPr kumimoji="1" lang="en-US" altLang="ja-JP" dirty="0" smtClean="0"/>
              <a:t>1,160 </a:t>
            </a:r>
            <a:r>
              <a:rPr kumimoji="1" lang="ja-JP" altLang="en-US" dirty="0" smtClean="0"/>
              <a:t>名分の情報が漏えいした。情報漏えいの原因は、ウェブサイトの構築・運用の委託先企業が開発したプログラムに</a:t>
            </a:r>
            <a:r>
              <a:rPr kumimoji="1" lang="en-US" altLang="ja-JP" dirty="0" smtClean="0"/>
              <a:t>SQL </a:t>
            </a:r>
            <a:r>
              <a:rPr kumimoji="1" lang="ja-JP" altLang="en-US" dirty="0" smtClean="0"/>
              <a:t>インジェクションの脆弱性が存在し、それを悪用されたためであった。</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29</a:t>
            </a:fld>
            <a:endParaRPr lang="en-US" altLang="ja-JP"/>
          </a:p>
        </p:txBody>
      </p:sp>
    </p:spTree>
    <p:extLst>
      <p:ext uri="{BB962C8B-B14F-4D97-AF65-F5344CB8AC3E}">
        <p14:creationId xmlns:p14="http://schemas.microsoft.com/office/powerpoint/2010/main" val="3414305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22530" name="ノート プレースホルダ 2"/>
          <p:cNvSpPr>
            <a:spLocks noGrp="1"/>
          </p:cNvSpPr>
          <p:nvPr>
            <p:ph type="body" idx="1"/>
          </p:nvPr>
        </p:nvSpPr>
        <p:spPr bwMode="auto">
          <a:noFill/>
        </p:spPr>
        <p:txBody>
          <a:bodyPr wrap="square" numCol="1" anchor="t" anchorCtr="0" compatLnSpc="1">
            <a:prstTxWarp prst="textNoShape">
              <a:avLst/>
            </a:prstTxWarp>
          </a:bodyPr>
          <a:lstStyle/>
          <a:p>
            <a:r>
              <a:rPr kumimoji="1" lang="ja-JP" altLang="en-US" sz="1200" b="0" i="0" u="none" strike="noStrike" kern="1200" baseline="0" dirty="0" smtClean="0">
                <a:solidFill>
                  <a:schemeClr val="tx1"/>
                </a:solidFill>
                <a:latin typeface="Arial" charset="0"/>
                <a:ea typeface="ＭＳ Ｐ明朝" pitchFamily="18" charset="-128"/>
                <a:cs typeface="+mn-cs"/>
              </a:rPr>
              <a:t>１章　情報セキュリティ対策の基本 </a:t>
            </a:r>
            <a:r>
              <a:rPr kumimoji="1" lang="en-US" altLang="ja-JP" sz="1200" b="0" i="0" u="none" strike="noStrike" kern="1200" baseline="0" dirty="0" err="1" smtClean="0">
                <a:solidFill>
                  <a:schemeClr val="tx1"/>
                </a:solidFill>
                <a:latin typeface="Arial" charset="0"/>
                <a:ea typeface="ＭＳ Ｐ明朝" pitchFamily="18" charset="-128"/>
                <a:cs typeface="+mn-cs"/>
              </a:rPr>
              <a:t>IoT</a:t>
            </a:r>
            <a:r>
              <a:rPr kumimoji="1" lang="en-US" altLang="ja-JP" sz="1200" b="0" i="0" u="none" strike="noStrike" kern="1200" baseline="0" dirty="0" smtClean="0">
                <a:solidFill>
                  <a:schemeClr val="tx1"/>
                </a:solidFill>
                <a:latin typeface="Arial" charset="0"/>
                <a:ea typeface="ＭＳ Ｐ明朝" pitchFamily="18" charset="-128"/>
                <a:cs typeface="+mn-cs"/>
              </a:rPr>
              <a:t> </a:t>
            </a:r>
            <a:r>
              <a:rPr kumimoji="1" lang="ja-JP" altLang="en-US" sz="1200" b="0" i="0" u="none" strike="noStrike" kern="1200" baseline="0" dirty="0" smtClean="0">
                <a:solidFill>
                  <a:schemeClr val="tx1"/>
                </a:solidFill>
                <a:latin typeface="Arial" charset="0"/>
                <a:ea typeface="ＭＳ Ｐ明朝" pitchFamily="18" charset="-128"/>
                <a:cs typeface="+mn-cs"/>
              </a:rPr>
              <a:t>機器（情報家電）編</a:t>
            </a:r>
          </a:p>
          <a:p>
            <a:r>
              <a:rPr kumimoji="1" lang="ja-JP" altLang="en-US" sz="1200" b="0" i="0" u="none" strike="noStrike" kern="1200" baseline="0" dirty="0" smtClean="0">
                <a:solidFill>
                  <a:schemeClr val="tx1"/>
                </a:solidFill>
                <a:latin typeface="Arial" charset="0"/>
                <a:ea typeface="ＭＳ Ｐ明朝" pitchFamily="18" charset="-128"/>
                <a:cs typeface="+mn-cs"/>
              </a:rPr>
              <a:t>昨今、</a:t>
            </a:r>
            <a:r>
              <a:rPr kumimoji="1" lang="en-US" altLang="ja-JP" sz="1200" b="0" i="0" u="none" strike="noStrike" kern="1200" baseline="0" dirty="0" err="1" smtClean="0">
                <a:solidFill>
                  <a:schemeClr val="tx1"/>
                </a:solidFill>
                <a:latin typeface="Arial" charset="0"/>
                <a:ea typeface="ＭＳ Ｐ明朝" pitchFamily="18" charset="-128"/>
                <a:cs typeface="+mn-cs"/>
              </a:rPr>
              <a:t>IoT</a:t>
            </a:r>
            <a:r>
              <a:rPr kumimoji="1" lang="en-US" altLang="ja-JP" sz="1200" b="0" i="0" u="none" strike="noStrike" kern="1200" baseline="0" dirty="0" smtClean="0">
                <a:solidFill>
                  <a:schemeClr val="tx1"/>
                </a:solidFill>
                <a:latin typeface="Arial" charset="0"/>
                <a:ea typeface="ＭＳ Ｐ明朝" pitchFamily="18" charset="-128"/>
                <a:cs typeface="+mn-cs"/>
              </a:rPr>
              <a:t> </a:t>
            </a:r>
            <a:r>
              <a:rPr kumimoji="1" lang="ja-JP" altLang="en-US" sz="1200" b="0" i="0" u="none" strike="noStrike" kern="1200" baseline="0" dirty="0" smtClean="0">
                <a:solidFill>
                  <a:schemeClr val="tx1"/>
                </a:solidFill>
                <a:latin typeface="Arial" charset="0"/>
                <a:ea typeface="ＭＳ Ｐ明朝" pitchFamily="18" charset="-128"/>
                <a:cs typeface="+mn-cs"/>
              </a:rPr>
              <a:t>機器が普及し、家庭での利用が進んでいる。一方、ネットワークに接続されている機器という意識が低く、セキュリティ対策は十分に行われていない。また、</a:t>
            </a:r>
            <a:r>
              <a:rPr kumimoji="1" lang="en-US" altLang="ja-JP" sz="1200" b="0" i="0" u="none" strike="noStrike" kern="1200" baseline="0" dirty="0" err="1" smtClean="0">
                <a:solidFill>
                  <a:schemeClr val="tx1"/>
                </a:solidFill>
                <a:latin typeface="Arial" charset="0"/>
                <a:ea typeface="ＭＳ Ｐ明朝" pitchFamily="18" charset="-128"/>
                <a:cs typeface="+mn-cs"/>
              </a:rPr>
              <a:t>IoT</a:t>
            </a:r>
            <a:r>
              <a:rPr kumimoji="1" lang="en-US" altLang="ja-JP" sz="1200" b="0" i="0" u="none" strike="noStrike" kern="1200" baseline="0" dirty="0" smtClean="0">
                <a:solidFill>
                  <a:schemeClr val="tx1"/>
                </a:solidFill>
                <a:latin typeface="Arial" charset="0"/>
                <a:ea typeface="ＭＳ Ｐ明朝" pitchFamily="18" charset="-128"/>
                <a:cs typeface="+mn-cs"/>
              </a:rPr>
              <a:t> </a:t>
            </a:r>
            <a:r>
              <a:rPr kumimoji="1" lang="ja-JP" altLang="en-US" sz="1200" b="0" i="0" u="none" strike="noStrike" kern="1200" baseline="0" dirty="0" smtClean="0">
                <a:solidFill>
                  <a:schemeClr val="tx1"/>
                </a:solidFill>
                <a:latin typeface="Arial" charset="0"/>
                <a:ea typeface="ＭＳ Ｐ明朝" pitchFamily="18" charset="-128"/>
                <a:cs typeface="+mn-cs"/>
              </a:rPr>
              <a:t>機器を狙ったウイルス等も存在しており、</a:t>
            </a:r>
            <a:r>
              <a:rPr kumimoji="1" lang="en-US" altLang="ja-JP" sz="1200" b="0" i="0" u="none" strike="noStrike" kern="1200" baseline="0" dirty="0" err="1" smtClean="0">
                <a:solidFill>
                  <a:schemeClr val="tx1"/>
                </a:solidFill>
                <a:latin typeface="Arial" charset="0"/>
                <a:ea typeface="ＭＳ Ｐ明朝" pitchFamily="18" charset="-128"/>
                <a:cs typeface="+mn-cs"/>
              </a:rPr>
              <a:t>IoT</a:t>
            </a:r>
            <a:r>
              <a:rPr kumimoji="1" lang="en-US" altLang="ja-JP" sz="1200" b="0" i="0" u="none" strike="noStrike" kern="1200" baseline="0" dirty="0" smtClean="0">
                <a:solidFill>
                  <a:schemeClr val="tx1"/>
                </a:solidFill>
                <a:latin typeface="Arial" charset="0"/>
                <a:ea typeface="ＭＳ Ｐ明朝" pitchFamily="18" charset="-128"/>
                <a:cs typeface="+mn-cs"/>
              </a:rPr>
              <a:t> </a:t>
            </a:r>
            <a:r>
              <a:rPr kumimoji="1" lang="ja-JP" altLang="en-US" sz="1200" b="0" i="0" u="none" strike="noStrike" kern="1200" baseline="0" dirty="0" smtClean="0">
                <a:solidFill>
                  <a:schemeClr val="tx1"/>
                </a:solidFill>
                <a:latin typeface="Arial" charset="0"/>
                <a:ea typeface="ＭＳ Ｐ明朝" pitchFamily="18" charset="-128"/>
                <a:cs typeface="+mn-cs"/>
              </a:rPr>
              <a:t>機</a:t>
            </a:r>
          </a:p>
          <a:p>
            <a:r>
              <a:rPr kumimoji="1" lang="ja-JP" altLang="en-US" sz="1200" b="0" i="0" u="none" strike="noStrike" kern="1200" baseline="0" dirty="0" smtClean="0">
                <a:solidFill>
                  <a:schemeClr val="tx1"/>
                </a:solidFill>
                <a:latin typeface="Arial" charset="0"/>
                <a:ea typeface="ＭＳ Ｐ明朝" pitchFamily="18" charset="-128"/>
                <a:cs typeface="+mn-cs"/>
              </a:rPr>
              <a:t>器の利用者は感染に気づかず利用している。</a:t>
            </a:r>
            <a:r>
              <a:rPr kumimoji="1" lang="en-US" altLang="ja-JP" sz="1200" b="0" i="0" u="none" strike="noStrike" kern="1200" baseline="0" dirty="0" smtClean="0">
                <a:solidFill>
                  <a:schemeClr val="tx1"/>
                </a:solidFill>
                <a:latin typeface="Arial" charset="0"/>
                <a:ea typeface="ＭＳ Ｐ明朝" pitchFamily="18" charset="-128"/>
                <a:cs typeface="+mn-cs"/>
              </a:rPr>
              <a:t>10 </a:t>
            </a:r>
            <a:r>
              <a:rPr kumimoji="1" lang="ja-JP" altLang="en-US" sz="1200" b="0" i="0" u="none" strike="noStrike" kern="1200" baseline="0" dirty="0" smtClean="0">
                <a:solidFill>
                  <a:schemeClr val="tx1"/>
                </a:solidFill>
                <a:latin typeface="Arial" charset="0"/>
                <a:ea typeface="ＭＳ Ｐ明朝" pitchFamily="18" charset="-128"/>
                <a:cs typeface="+mn-cs"/>
              </a:rPr>
              <a:t>大脅威</a:t>
            </a:r>
            <a:r>
              <a:rPr kumimoji="1" lang="en-US" altLang="ja-JP" sz="1200" b="0" i="0" u="none" strike="noStrike" kern="1200" baseline="0" dirty="0" smtClean="0">
                <a:solidFill>
                  <a:schemeClr val="tx1"/>
                </a:solidFill>
                <a:latin typeface="Arial" charset="0"/>
                <a:ea typeface="ＭＳ Ｐ明朝" pitchFamily="18" charset="-128"/>
                <a:cs typeface="+mn-cs"/>
              </a:rPr>
              <a:t>2015 </a:t>
            </a:r>
            <a:r>
              <a:rPr kumimoji="1" lang="ja-JP" altLang="en-US" sz="1200" b="0" i="0" u="none" strike="noStrike" kern="1200" baseline="0" dirty="0" err="1" smtClean="0">
                <a:solidFill>
                  <a:schemeClr val="tx1"/>
                </a:solidFill>
                <a:latin typeface="Arial" charset="0"/>
                <a:ea typeface="ＭＳ Ｐ明朝" pitchFamily="18" charset="-128"/>
                <a:cs typeface="+mn-cs"/>
              </a:rPr>
              <a:t>にて</a:t>
            </a:r>
            <a:r>
              <a:rPr kumimoji="1" lang="ja-JP" altLang="en-US" sz="1200" b="0" i="0" u="none" strike="noStrike" kern="1200" baseline="0" dirty="0" smtClean="0">
                <a:solidFill>
                  <a:schemeClr val="tx1"/>
                </a:solidFill>
                <a:latin typeface="Arial" charset="0"/>
                <a:ea typeface="ＭＳ Ｐ明朝" pitchFamily="18" charset="-128"/>
                <a:cs typeface="+mn-cs"/>
              </a:rPr>
              <a:t>パソコン（以降、</a:t>
            </a:r>
            <a:r>
              <a:rPr kumimoji="1" lang="en-US" altLang="ja-JP" sz="1200" b="0" i="0" u="none" strike="noStrike" kern="1200" baseline="0" dirty="0" smtClean="0">
                <a:solidFill>
                  <a:schemeClr val="tx1"/>
                </a:solidFill>
                <a:latin typeface="Arial" charset="0"/>
                <a:ea typeface="ＭＳ Ｐ明朝" pitchFamily="18" charset="-128"/>
                <a:cs typeface="+mn-cs"/>
              </a:rPr>
              <a:t>PC </a:t>
            </a:r>
            <a:r>
              <a:rPr kumimoji="1" lang="ja-JP" altLang="en-US" sz="1200" b="0" i="0" u="none" strike="noStrike" kern="1200" baseline="0" dirty="0" smtClean="0">
                <a:solidFill>
                  <a:schemeClr val="tx1"/>
                </a:solidFill>
                <a:latin typeface="Arial" charset="0"/>
                <a:ea typeface="ＭＳ Ｐ明朝" pitchFamily="18" charset="-128"/>
                <a:cs typeface="+mn-cs"/>
              </a:rPr>
              <a:t>と記載）利用者向けに情報セキュリティ対策の基本を解説したが、</a:t>
            </a:r>
            <a:r>
              <a:rPr kumimoji="1" lang="en-US" altLang="ja-JP" sz="1200" b="0" i="0" u="none" strike="noStrike" kern="1200" baseline="0" dirty="0" err="1" smtClean="0">
                <a:solidFill>
                  <a:schemeClr val="tx1"/>
                </a:solidFill>
                <a:latin typeface="Arial" charset="0"/>
                <a:ea typeface="ＭＳ Ｐ明朝" pitchFamily="18" charset="-128"/>
                <a:cs typeface="+mn-cs"/>
              </a:rPr>
              <a:t>IoT</a:t>
            </a:r>
            <a:r>
              <a:rPr kumimoji="1" lang="en-US" altLang="ja-JP" sz="1200" b="0" i="0" u="none" strike="noStrike" kern="1200" baseline="0" dirty="0" smtClean="0">
                <a:solidFill>
                  <a:schemeClr val="tx1"/>
                </a:solidFill>
                <a:latin typeface="Arial" charset="0"/>
                <a:ea typeface="ＭＳ Ｐ明朝" pitchFamily="18" charset="-128"/>
                <a:cs typeface="+mn-cs"/>
              </a:rPr>
              <a:t> </a:t>
            </a:r>
            <a:r>
              <a:rPr kumimoji="1" lang="ja-JP" altLang="en-US" sz="1200" b="0" i="0" u="none" strike="noStrike" kern="1200" baseline="0" dirty="0" smtClean="0">
                <a:solidFill>
                  <a:schemeClr val="tx1"/>
                </a:solidFill>
                <a:latin typeface="Arial" charset="0"/>
                <a:ea typeface="ＭＳ Ｐ明朝" pitchFamily="18" charset="-128"/>
                <a:cs typeface="+mn-cs"/>
              </a:rPr>
              <a:t>機器のセキュリティ対策も必須となってきている。第</a:t>
            </a:r>
            <a:r>
              <a:rPr kumimoji="1" lang="en-US" altLang="ja-JP" sz="1200" b="0" i="0" u="none" strike="noStrike" kern="1200" baseline="0" dirty="0" smtClean="0">
                <a:solidFill>
                  <a:schemeClr val="tx1"/>
                </a:solidFill>
                <a:latin typeface="Arial" charset="0"/>
                <a:ea typeface="ＭＳ Ｐ明朝" pitchFamily="18" charset="-128"/>
                <a:cs typeface="+mn-cs"/>
              </a:rPr>
              <a:t>1 </a:t>
            </a:r>
            <a:r>
              <a:rPr kumimoji="1" lang="ja-JP" altLang="en-US" sz="1200" b="0" i="0" u="none" strike="noStrike" kern="1200" baseline="0" dirty="0" smtClean="0">
                <a:solidFill>
                  <a:schemeClr val="tx1"/>
                </a:solidFill>
                <a:latin typeface="Arial" charset="0"/>
                <a:ea typeface="ＭＳ Ｐ明朝" pitchFamily="18" charset="-128"/>
                <a:cs typeface="+mn-cs"/>
              </a:rPr>
              <a:t>章では、</a:t>
            </a:r>
            <a:r>
              <a:rPr kumimoji="1" lang="en-US" altLang="ja-JP" sz="1200" b="0" i="0" u="none" strike="noStrike" kern="1200" baseline="0" dirty="0" err="1" smtClean="0">
                <a:solidFill>
                  <a:schemeClr val="tx1"/>
                </a:solidFill>
                <a:latin typeface="Arial" charset="0"/>
                <a:ea typeface="ＭＳ Ｐ明朝" pitchFamily="18" charset="-128"/>
                <a:cs typeface="+mn-cs"/>
              </a:rPr>
              <a:t>IoT</a:t>
            </a:r>
            <a:r>
              <a:rPr kumimoji="1" lang="en-US" altLang="ja-JP" sz="1200" b="0" i="0" u="none" strike="noStrike" kern="1200" baseline="0" dirty="0" smtClean="0">
                <a:solidFill>
                  <a:schemeClr val="tx1"/>
                </a:solidFill>
                <a:latin typeface="Arial" charset="0"/>
                <a:ea typeface="ＭＳ Ｐ明朝" pitchFamily="18" charset="-128"/>
                <a:cs typeface="+mn-cs"/>
              </a:rPr>
              <a:t> </a:t>
            </a:r>
            <a:r>
              <a:rPr kumimoji="1" lang="ja-JP" altLang="en-US" sz="1200" b="0" i="0" u="none" strike="noStrike" kern="1200" baseline="0" dirty="0" smtClean="0">
                <a:solidFill>
                  <a:schemeClr val="tx1"/>
                </a:solidFill>
                <a:latin typeface="Arial" charset="0"/>
                <a:ea typeface="ＭＳ Ｐ明朝" pitchFamily="18" charset="-128"/>
                <a:cs typeface="+mn-cs"/>
              </a:rPr>
              <a:t>機器の情報セキュリティ対策の基本について解説する。</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ja-JP" altLang="en-US"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２章　情報セキュリティ</a:t>
            </a:r>
            <a:r>
              <a:rPr kumimoji="1" lang="en-US" altLang="ja-JP" sz="1200" b="0" i="0" u="none" strike="noStrike" kern="1200" baseline="0" dirty="0" smtClean="0">
                <a:solidFill>
                  <a:schemeClr val="tx1"/>
                </a:solidFill>
                <a:latin typeface="Arial" charset="0"/>
                <a:ea typeface="ＭＳ Ｐ明朝" pitchFamily="18" charset="-128"/>
                <a:cs typeface="+mn-cs"/>
              </a:rPr>
              <a:t>10 </a:t>
            </a:r>
            <a:r>
              <a:rPr kumimoji="1" lang="ja-JP" altLang="en-US" sz="1200" b="0" i="0" u="none" strike="noStrike" kern="1200" baseline="0" dirty="0" smtClean="0">
                <a:solidFill>
                  <a:schemeClr val="tx1"/>
                </a:solidFill>
                <a:latin typeface="Arial" charset="0"/>
                <a:ea typeface="ＭＳ Ｐ明朝" pitchFamily="18" charset="-128"/>
                <a:cs typeface="+mn-cs"/>
              </a:rPr>
              <a:t>大脅威 </a:t>
            </a:r>
            <a:r>
              <a:rPr kumimoji="1" lang="en-US" altLang="ja-JP" sz="1200" b="0" i="0" u="none" strike="noStrike" kern="1200" baseline="0" dirty="0" smtClean="0">
                <a:solidFill>
                  <a:schemeClr val="tx1"/>
                </a:solidFill>
                <a:latin typeface="Arial" charset="0"/>
                <a:ea typeface="ＭＳ Ｐ明朝" pitchFamily="18" charset="-128"/>
                <a:cs typeface="+mn-cs"/>
              </a:rPr>
              <a:t>2018 </a:t>
            </a:r>
            <a:r>
              <a:rPr kumimoji="1" lang="ja-JP" altLang="en-US" sz="1200" b="0" i="0" u="none" strike="noStrike" kern="1200" baseline="0" dirty="0" smtClean="0">
                <a:solidFill>
                  <a:schemeClr val="tx1"/>
                </a:solidFill>
                <a:latin typeface="Arial" charset="0"/>
                <a:ea typeface="ＭＳ Ｐ明朝" pitchFamily="18" charset="-128"/>
                <a:cs typeface="+mn-cs"/>
              </a:rPr>
              <a:t>（</a:t>
            </a:r>
            <a:r>
              <a:rPr kumimoji="1" lang="en-US" altLang="ja-JP" sz="1200" b="0" i="0" u="none" strike="noStrike" kern="1200" baseline="0" dirty="0" smtClean="0">
                <a:solidFill>
                  <a:schemeClr val="tx1"/>
                </a:solidFill>
                <a:latin typeface="Arial" charset="0"/>
                <a:ea typeface="ＭＳ Ｐ明朝" pitchFamily="18" charset="-128"/>
                <a:cs typeface="+mn-cs"/>
              </a:rPr>
              <a:t>10 </a:t>
            </a:r>
            <a:r>
              <a:rPr kumimoji="1" lang="ja-JP" altLang="en-US" sz="1200" b="0" i="0" u="none" strike="noStrike" kern="1200" baseline="0" dirty="0" smtClean="0">
                <a:solidFill>
                  <a:schemeClr val="tx1"/>
                </a:solidFill>
                <a:latin typeface="Arial" charset="0"/>
                <a:ea typeface="ＭＳ Ｐ明朝" pitchFamily="18" charset="-128"/>
                <a:cs typeface="+mn-cs"/>
              </a:rPr>
              <a:t>大脅威）</a:t>
            </a:r>
          </a:p>
          <a:p>
            <a:r>
              <a:rPr kumimoji="1" lang="en-US" altLang="ja-JP" sz="1200" b="0" i="0" u="none" strike="noStrike" kern="1200" baseline="0" dirty="0" smtClean="0">
                <a:solidFill>
                  <a:schemeClr val="tx1"/>
                </a:solidFill>
                <a:latin typeface="Arial" charset="0"/>
                <a:ea typeface="ＭＳ Ｐ明朝" pitchFamily="18" charset="-128"/>
                <a:cs typeface="+mn-cs"/>
              </a:rPr>
              <a:t>2017 </a:t>
            </a:r>
            <a:r>
              <a:rPr kumimoji="1" lang="ja-JP" altLang="en-US" sz="1200" b="0" i="0" u="none" strike="noStrike" kern="1200" baseline="0" dirty="0" smtClean="0">
                <a:solidFill>
                  <a:schemeClr val="tx1"/>
                </a:solidFill>
                <a:latin typeface="Arial" charset="0"/>
                <a:ea typeface="ＭＳ Ｐ明朝" pitchFamily="18" charset="-128"/>
                <a:cs typeface="+mn-cs"/>
              </a:rPr>
              <a:t>年はビジネスメール詐欺による被害が国内でも確認されだしている。ビジネスメール詐欺に遭うと高額な金銭的な被害を受け、企業にとって大きな痛手となる。また、公開されている脆弱性情報を悪用する攻撃が</a:t>
            </a:r>
          </a:p>
          <a:p>
            <a:r>
              <a:rPr kumimoji="1" lang="ja-JP" altLang="en-US" sz="1200" b="0" i="0" u="none" strike="noStrike" kern="1200" baseline="0" dirty="0" smtClean="0">
                <a:solidFill>
                  <a:schemeClr val="tx1"/>
                </a:solidFill>
                <a:latin typeface="Arial" charset="0"/>
                <a:ea typeface="ＭＳ Ｐ明朝" pitchFamily="18" charset="-128"/>
                <a:cs typeface="+mn-cs"/>
              </a:rPr>
              <a:t>大きな問題となっている。昨今、脆弱性情報が公開されてから攻撃が開始するまでの期間が短くなっており、組織のシステム管理者は脆弱性情報公開後に早急な対応が求められている。第</a:t>
            </a:r>
            <a:r>
              <a:rPr kumimoji="1" lang="en-US" altLang="ja-JP" sz="1200" b="0" i="0" u="none" strike="noStrike" kern="1200" baseline="0" dirty="0" smtClean="0">
                <a:solidFill>
                  <a:schemeClr val="tx1"/>
                </a:solidFill>
                <a:latin typeface="Arial" charset="0"/>
                <a:ea typeface="ＭＳ Ｐ明朝" pitchFamily="18" charset="-128"/>
                <a:cs typeface="+mn-cs"/>
              </a:rPr>
              <a:t>2 </a:t>
            </a:r>
            <a:r>
              <a:rPr kumimoji="1" lang="ja-JP" altLang="en-US" sz="1200" b="0" i="0" u="none" strike="noStrike" kern="1200" baseline="0" dirty="0" smtClean="0">
                <a:solidFill>
                  <a:schemeClr val="tx1"/>
                </a:solidFill>
                <a:latin typeface="Arial" charset="0"/>
                <a:ea typeface="ＭＳ Ｐ明朝" pitchFamily="18" charset="-128"/>
                <a:cs typeface="+mn-cs"/>
              </a:rPr>
              <a:t>章では、</a:t>
            </a:r>
            <a:r>
              <a:rPr kumimoji="1" lang="en-US" altLang="ja-JP" sz="1200" b="0" i="0" u="none" strike="noStrike" kern="1200" baseline="0" dirty="0" smtClean="0">
                <a:solidFill>
                  <a:schemeClr val="tx1"/>
                </a:solidFill>
                <a:latin typeface="Arial" charset="0"/>
                <a:ea typeface="ＭＳ Ｐ明朝" pitchFamily="18" charset="-128"/>
                <a:cs typeface="+mn-cs"/>
              </a:rPr>
              <a:t>2017 </a:t>
            </a:r>
            <a:r>
              <a:rPr kumimoji="1" lang="ja-JP" altLang="en-US" sz="1200" b="0" i="0" u="none" strike="noStrike" kern="1200" baseline="0" dirty="0" smtClean="0">
                <a:solidFill>
                  <a:schemeClr val="tx1"/>
                </a:solidFill>
                <a:latin typeface="Arial" charset="0"/>
                <a:ea typeface="ＭＳ Ｐ明朝" pitchFamily="18" charset="-128"/>
                <a:cs typeface="+mn-cs"/>
              </a:rPr>
              <a:t>年の脅威の動向を</a:t>
            </a:r>
            <a:r>
              <a:rPr kumimoji="1" lang="en-US" altLang="ja-JP" sz="1200" b="0" i="0" u="none" strike="noStrike" kern="1200" baseline="0" dirty="0" smtClean="0">
                <a:solidFill>
                  <a:schemeClr val="tx1"/>
                </a:solidFill>
                <a:latin typeface="Arial" charset="0"/>
                <a:ea typeface="ＭＳ Ｐ明朝" pitchFamily="18" charset="-128"/>
                <a:cs typeface="+mn-cs"/>
              </a:rPr>
              <a:t>10 </a:t>
            </a:r>
            <a:r>
              <a:rPr kumimoji="1" lang="ja-JP" altLang="en-US" sz="1200" b="0" i="0" u="none" strike="noStrike" kern="1200" baseline="0" dirty="0" smtClean="0">
                <a:solidFill>
                  <a:schemeClr val="tx1"/>
                </a:solidFill>
                <a:latin typeface="Arial" charset="0"/>
                <a:ea typeface="ＭＳ Ｐ明朝" pitchFamily="18" charset="-128"/>
                <a:cs typeface="+mn-cs"/>
              </a:rPr>
              <a:t>大脅威として解説する。</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ja-JP" altLang="en-US"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３章　注目すべき脅威や懸念</a:t>
            </a:r>
          </a:p>
          <a:p>
            <a:r>
              <a:rPr kumimoji="1" lang="en-US" altLang="ja-JP" sz="1200" b="0" i="0" u="none" strike="noStrike" kern="1200" baseline="0" dirty="0" smtClean="0">
                <a:solidFill>
                  <a:schemeClr val="tx1"/>
                </a:solidFill>
                <a:latin typeface="Arial" charset="0"/>
                <a:ea typeface="ＭＳ Ｐ明朝" pitchFamily="18" charset="-128"/>
                <a:cs typeface="+mn-cs"/>
              </a:rPr>
              <a:t>2017 </a:t>
            </a:r>
            <a:r>
              <a:rPr kumimoji="1" lang="ja-JP" altLang="en-US" sz="1200" b="0" i="0" u="none" strike="noStrike" kern="1200" baseline="0" dirty="0" smtClean="0">
                <a:solidFill>
                  <a:schemeClr val="tx1"/>
                </a:solidFill>
                <a:latin typeface="Arial" charset="0"/>
                <a:ea typeface="ＭＳ Ｐ明朝" pitchFamily="18" charset="-128"/>
                <a:cs typeface="+mn-cs"/>
              </a:rPr>
              <a:t>年、仮想通貨の利用が普及し、商品の購入や投資等、様々な場面で活用されている。一方、仮想通貨に係わるサービスを提供するベンダーやその利用者において、セキュリティに関する知識が十分といえず仮想</a:t>
            </a:r>
          </a:p>
          <a:p>
            <a:r>
              <a:rPr kumimoji="1" lang="ja-JP" altLang="en-US" sz="1200" b="0" i="0" u="none" strike="noStrike" kern="1200" baseline="0" dirty="0" smtClean="0">
                <a:solidFill>
                  <a:schemeClr val="tx1"/>
                </a:solidFill>
                <a:latin typeface="Arial" charset="0"/>
                <a:ea typeface="ＭＳ Ｐ明朝" pitchFamily="18" charset="-128"/>
                <a:cs typeface="+mn-cs"/>
              </a:rPr>
              <a:t>通貨に関連する被害が今後拡大する可能性がある。広く使われているセキュリティプロトコルに脆弱性が発見されることがある。脆弱性が発見されると、影響を受ける製品やサービスも広範囲にわたり、開発ベンダーは対応に苦慮することになる。</a:t>
            </a:r>
            <a:r>
              <a:rPr kumimoji="1" lang="en-US" altLang="ja-JP" sz="1200" b="0" i="0" u="none" strike="noStrike" kern="1200" baseline="0" dirty="0" smtClean="0">
                <a:solidFill>
                  <a:schemeClr val="tx1"/>
                </a:solidFill>
                <a:latin typeface="Arial" charset="0"/>
                <a:ea typeface="ＭＳ Ｐ明朝" pitchFamily="18" charset="-128"/>
                <a:cs typeface="+mn-cs"/>
              </a:rPr>
              <a:t>2017 </a:t>
            </a:r>
            <a:r>
              <a:rPr kumimoji="1" lang="ja-JP" altLang="en-US" sz="1200" b="0" i="0" u="none" strike="noStrike" kern="1200" baseline="0" dirty="0" smtClean="0">
                <a:solidFill>
                  <a:schemeClr val="tx1"/>
                </a:solidFill>
                <a:latin typeface="Arial" charset="0"/>
                <a:ea typeface="ＭＳ Ｐ明朝" pitchFamily="18" charset="-128"/>
                <a:cs typeface="+mn-cs"/>
              </a:rPr>
              <a:t>年は無線</a:t>
            </a:r>
            <a:r>
              <a:rPr kumimoji="1" lang="en-US" altLang="ja-JP" sz="1200" b="0" i="0" u="none" strike="noStrike" kern="1200" baseline="0" dirty="0" smtClean="0">
                <a:solidFill>
                  <a:schemeClr val="tx1"/>
                </a:solidFill>
                <a:latin typeface="Arial" charset="0"/>
                <a:ea typeface="ＭＳ Ｐ明朝" pitchFamily="18" charset="-128"/>
                <a:cs typeface="+mn-cs"/>
              </a:rPr>
              <a:t>LAN </a:t>
            </a:r>
            <a:r>
              <a:rPr kumimoji="1" lang="ja-JP" altLang="en-US" sz="1200" b="0" i="0" u="none" strike="noStrike" kern="1200" baseline="0" dirty="0" smtClean="0">
                <a:solidFill>
                  <a:schemeClr val="tx1"/>
                </a:solidFill>
                <a:latin typeface="Arial" charset="0"/>
                <a:ea typeface="ＭＳ Ｐ明朝" pitchFamily="18" charset="-128"/>
                <a:cs typeface="+mn-cs"/>
              </a:rPr>
              <a:t>の暗号化通信のプロトコル</a:t>
            </a:r>
            <a:r>
              <a:rPr kumimoji="1" lang="en-US" altLang="ja-JP" sz="1200" b="0" i="0" u="none" strike="noStrike" kern="1200" baseline="0" dirty="0" smtClean="0">
                <a:solidFill>
                  <a:schemeClr val="tx1"/>
                </a:solidFill>
                <a:latin typeface="Arial" charset="0"/>
                <a:ea typeface="ＭＳ Ｐ明朝" pitchFamily="18" charset="-128"/>
                <a:cs typeface="+mn-cs"/>
              </a:rPr>
              <a:t>WPA2 </a:t>
            </a:r>
            <a:r>
              <a:rPr kumimoji="1" lang="ja-JP" altLang="en-US" sz="1200" b="0" i="0" u="none" strike="noStrike" kern="1200" baseline="0" dirty="0" smtClean="0">
                <a:solidFill>
                  <a:schemeClr val="tx1"/>
                </a:solidFill>
                <a:latin typeface="Arial" charset="0"/>
                <a:ea typeface="ＭＳ Ｐ明朝" pitchFamily="18" charset="-128"/>
                <a:cs typeface="+mn-cs"/>
              </a:rPr>
              <a:t>に脆弱性が発見され、世界中で大きな騒ぎとなった。第</a:t>
            </a:r>
            <a:r>
              <a:rPr kumimoji="1" lang="en-US" altLang="ja-JP" sz="1200" b="0" i="0" u="none" strike="noStrike" kern="1200" baseline="0" dirty="0" smtClean="0">
                <a:solidFill>
                  <a:schemeClr val="tx1"/>
                </a:solidFill>
                <a:latin typeface="Arial" charset="0"/>
                <a:ea typeface="ＭＳ Ｐ明朝" pitchFamily="18" charset="-128"/>
                <a:cs typeface="+mn-cs"/>
              </a:rPr>
              <a:t>3 </a:t>
            </a:r>
            <a:r>
              <a:rPr kumimoji="1" lang="ja-JP" altLang="en-US" sz="1200" b="0" i="0" u="none" strike="noStrike" kern="1200" baseline="0" dirty="0" smtClean="0">
                <a:solidFill>
                  <a:schemeClr val="tx1"/>
                </a:solidFill>
                <a:latin typeface="Arial" charset="0"/>
                <a:ea typeface="ＭＳ Ｐ明朝" pitchFamily="18" charset="-128"/>
                <a:cs typeface="+mn-cs"/>
              </a:rPr>
              <a:t>章では、これらの課題や脅威について解説する。</a:t>
            </a:r>
            <a:endParaRPr lang="ja-JP" altLang="en-US" dirty="0"/>
          </a:p>
        </p:txBody>
      </p:sp>
      <p:sp>
        <p:nvSpPr>
          <p:cNvPr id="21507"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E94B63-6BA6-4187-8DD3-2A025F1D6C46}" type="slidenum">
              <a:rPr lang="ja-JP" altLang="en-US" smtClean="0">
                <a:latin typeface="Arial" charset="0"/>
              </a:rPr>
              <a:pPr fontAlgn="base">
                <a:spcBef>
                  <a:spcPct val="0"/>
                </a:spcBef>
                <a:spcAft>
                  <a:spcPct val="0"/>
                </a:spcAft>
                <a:defRPr/>
              </a:pPr>
              <a:t>3</a:t>
            </a:fld>
            <a:endParaRPr lang="en-US" altLang="ja-JP" dirty="0">
              <a:latin typeface="Arial" charset="0"/>
            </a:endParaRPr>
          </a:p>
        </p:txBody>
      </p:sp>
    </p:spTree>
    <p:extLst>
      <p:ext uri="{BB962C8B-B14F-4D97-AF65-F5344CB8AC3E}">
        <p14:creationId xmlns:p14="http://schemas.microsoft.com/office/powerpoint/2010/main" val="21225454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（補足説明）セキュリティ対策の予算・体制の確保</a:t>
            </a:r>
          </a:p>
          <a:p>
            <a:r>
              <a:rPr kumimoji="1" lang="ja-JP" altLang="en-US" dirty="0" smtClean="0"/>
              <a:t>システムの導入時や保守作業時の十分な予算と体制を確保する。</a:t>
            </a:r>
            <a:endParaRPr kumimoji="1" lang="en-US" altLang="ja-JP" dirty="0" smtClean="0"/>
          </a:p>
          <a:p>
            <a:endParaRPr kumimoji="1" lang="en-US" altLang="ja-JP" dirty="0" smtClean="0"/>
          </a:p>
          <a:p>
            <a:r>
              <a:rPr kumimoji="1" lang="ja-JP" altLang="en-US" dirty="0" smtClean="0"/>
              <a:t>（補足説明）セキュアなウェブサービスの構築</a:t>
            </a:r>
          </a:p>
          <a:p>
            <a:r>
              <a:rPr kumimoji="1" lang="ja-JP" altLang="en-US" dirty="0" smtClean="0"/>
              <a:t>ウェブサービスを構築する際は、要件定義等の初期段階から、構成するソフトウェアのセキュリティを考慮する必要がある。例えば、「安全なウェブサイトの作り方」、「</a:t>
            </a:r>
            <a:r>
              <a:rPr kumimoji="1" lang="en-US" altLang="ja-JP" dirty="0" smtClean="0"/>
              <a:t>Web </a:t>
            </a:r>
            <a:r>
              <a:rPr kumimoji="1" lang="ja-JP" altLang="en-US" dirty="0" smtClean="0"/>
              <a:t>システム</a:t>
            </a:r>
            <a:r>
              <a:rPr kumimoji="1" lang="en-US" altLang="ja-JP" dirty="0" smtClean="0"/>
              <a:t>/Web</a:t>
            </a:r>
            <a:r>
              <a:rPr kumimoji="1" lang="ja-JP" altLang="en-US" sz="1200" b="0" i="0" u="none" strike="noStrike" kern="1200" baseline="0" dirty="0" smtClean="0">
                <a:solidFill>
                  <a:schemeClr val="tx1"/>
                </a:solidFill>
                <a:latin typeface="Arial" charset="0"/>
                <a:ea typeface="ＭＳ Ｐ明朝" pitchFamily="18" charset="-128"/>
                <a:cs typeface="+mn-cs"/>
              </a:rPr>
              <a:t>アプリケーションセキュリティ要件書」</a:t>
            </a:r>
            <a:r>
              <a:rPr kumimoji="1" lang="en-US" altLang="ja-JP" sz="1200" b="0" i="0" u="none" strike="noStrike" kern="1200" baseline="0" dirty="0" smtClean="0">
                <a:solidFill>
                  <a:schemeClr val="tx1"/>
                </a:solidFill>
                <a:latin typeface="Arial" charset="0"/>
                <a:ea typeface="ＭＳ Ｐ明朝" pitchFamily="18" charset="-128"/>
                <a:cs typeface="+mn-cs"/>
              </a:rPr>
              <a:t> </a:t>
            </a:r>
            <a:r>
              <a:rPr kumimoji="1" lang="ja-JP" altLang="en-US" sz="1200" b="0" i="0" u="none" strike="noStrike" kern="1200" baseline="0" dirty="0" smtClean="0">
                <a:solidFill>
                  <a:schemeClr val="tx1"/>
                </a:solidFill>
                <a:latin typeface="Arial" charset="0"/>
                <a:ea typeface="ＭＳ Ｐ明朝" pitchFamily="18" charset="-128"/>
                <a:cs typeface="+mn-cs"/>
              </a:rPr>
              <a:t>や「セキュア・プログラミング講座」が参考になる。また、漏えいのリスクを最小限にするため、必要以上に個人情報等を持たないようにすることも検討する。また、クラウドサービス等を使ってサービスを構築している場合、クラウドサービスのベンダーに対して、セキュリティ対策の内容を確認することも重要である。</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dirty="0" smtClean="0"/>
              <a:t>（補足説明）</a:t>
            </a:r>
            <a:r>
              <a:rPr kumimoji="1" lang="ja-JP" altLang="en-US" sz="1200" b="0" i="0" u="none" strike="noStrike" kern="1200" baseline="0" dirty="0" smtClean="0">
                <a:solidFill>
                  <a:schemeClr val="tx1"/>
                </a:solidFill>
                <a:latin typeface="Arial" charset="0"/>
                <a:ea typeface="ＭＳ Ｐ明朝" pitchFamily="18" charset="-128"/>
                <a:cs typeface="+mn-cs"/>
              </a:rPr>
              <a:t>セキュリティ診断（ウェブアプリケーション診断、プラットフォーム診断等）</a:t>
            </a:r>
          </a:p>
          <a:p>
            <a:r>
              <a:rPr kumimoji="1" lang="ja-JP" altLang="en-US" sz="1200" b="0" i="0" u="none" strike="noStrike" kern="1200" baseline="0" dirty="0" smtClean="0">
                <a:solidFill>
                  <a:schemeClr val="tx1"/>
                </a:solidFill>
                <a:latin typeface="Arial" charset="0"/>
                <a:ea typeface="ＭＳ Ｐ明朝" pitchFamily="18" charset="-128"/>
                <a:cs typeface="+mn-cs"/>
              </a:rPr>
              <a:t>システムの導入時やシステム改修時に実施する。また、改修がなくても、</a:t>
            </a:r>
            <a:r>
              <a:rPr kumimoji="1" lang="en-US" altLang="ja-JP" sz="1200" b="0" i="0" u="none" strike="noStrike" kern="1200" baseline="0" dirty="0" smtClean="0">
                <a:solidFill>
                  <a:schemeClr val="tx1"/>
                </a:solidFill>
                <a:latin typeface="Arial" charset="0"/>
                <a:ea typeface="ＭＳ Ｐ明朝" pitchFamily="18" charset="-128"/>
                <a:cs typeface="+mn-cs"/>
              </a:rPr>
              <a:t>1 </a:t>
            </a:r>
            <a:r>
              <a:rPr kumimoji="1" lang="ja-JP" altLang="en-US" sz="1200" b="0" i="0" u="none" strike="noStrike" kern="1200" baseline="0" dirty="0" smtClean="0">
                <a:solidFill>
                  <a:schemeClr val="tx1"/>
                </a:solidFill>
                <a:latin typeface="Arial" charset="0"/>
                <a:ea typeface="ＭＳ Ｐ明朝" pitchFamily="18" charset="-128"/>
                <a:cs typeface="+mn-cs"/>
              </a:rPr>
              <a:t>年に</a:t>
            </a:r>
            <a:r>
              <a:rPr kumimoji="1" lang="en-US" altLang="ja-JP" sz="1200" b="0" i="0" u="none" strike="noStrike" kern="1200" baseline="0" dirty="0" smtClean="0">
                <a:solidFill>
                  <a:schemeClr val="tx1"/>
                </a:solidFill>
                <a:latin typeface="Arial" charset="0"/>
                <a:ea typeface="ＭＳ Ｐ明朝" pitchFamily="18" charset="-128"/>
                <a:cs typeface="+mn-cs"/>
              </a:rPr>
              <a:t>1 </a:t>
            </a:r>
            <a:r>
              <a:rPr kumimoji="1" lang="ja-JP" altLang="en-US" sz="1200" b="0" i="0" u="none" strike="noStrike" kern="1200" baseline="0" dirty="0" smtClean="0">
                <a:solidFill>
                  <a:schemeClr val="tx1"/>
                </a:solidFill>
                <a:latin typeface="Arial" charset="0"/>
                <a:ea typeface="ＭＳ Ｐ明朝" pitchFamily="18" charset="-128"/>
                <a:cs typeface="+mn-cs"/>
              </a:rPr>
              <a:t>回等定期的に診断を行う。</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dirty="0" smtClean="0"/>
              <a:t>（補足説明）</a:t>
            </a:r>
            <a:r>
              <a:rPr kumimoji="1" lang="en-US" altLang="ja-JP" sz="1200" b="0" i="0" u="none" strike="noStrike" kern="1200" baseline="0" dirty="0" smtClean="0">
                <a:solidFill>
                  <a:schemeClr val="tx1"/>
                </a:solidFill>
                <a:latin typeface="Arial" charset="0"/>
                <a:ea typeface="ＭＳ Ｐ明朝" pitchFamily="18" charset="-128"/>
                <a:cs typeface="+mn-cs"/>
              </a:rPr>
              <a:t>OS</a:t>
            </a:r>
            <a:r>
              <a:rPr kumimoji="1" lang="ja-JP" altLang="en-US" sz="1200" b="0" i="0" u="none" strike="noStrike" kern="1200" baseline="0" dirty="0" smtClean="0">
                <a:solidFill>
                  <a:schemeClr val="tx1"/>
                </a:solidFill>
                <a:latin typeface="Arial" charset="0"/>
                <a:ea typeface="ＭＳ Ｐ明朝" pitchFamily="18" charset="-128"/>
                <a:cs typeface="+mn-cs"/>
              </a:rPr>
              <a:t>・ソフトウェアの更新</a:t>
            </a:r>
          </a:p>
          <a:p>
            <a:r>
              <a:rPr kumimoji="1" lang="en-US" altLang="ja-JP" sz="1200" b="0" i="0" u="none" strike="noStrike" kern="1200" baseline="0" dirty="0" smtClean="0">
                <a:solidFill>
                  <a:schemeClr val="tx1"/>
                </a:solidFill>
                <a:latin typeface="Arial" charset="0"/>
                <a:ea typeface="ＭＳ Ｐ明朝" pitchFamily="18" charset="-128"/>
                <a:cs typeface="+mn-cs"/>
              </a:rPr>
              <a:t>OS </a:t>
            </a:r>
            <a:r>
              <a:rPr kumimoji="1" lang="ja-JP" altLang="en-US" sz="1200" b="0" i="0" u="none" strike="noStrike" kern="1200" baseline="0" dirty="0" smtClean="0">
                <a:solidFill>
                  <a:schemeClr val="tx1"/>
                </a:solidFill>
                <a:latin typeface="Arial" charset="0"/>
                <a:ea typeface="ＭＳ Ｐ明朝" pitchFamily="18" charset="-128"/>
                <a:cs typeface="+mn-cs"/>
              </a:rPr>
              <a:t>やミドルウェアの最新バージョンやパッチが公開されたら、迅速に対応することが重要である。</a:t>
            </a:r>
            <a:r>
              <a:rPr kumimoji="1" lang="en-US" altLang="ja-JP" sz="1200" b="0" i="0" u="none" strike="noStrike" kern="1200" baseline="0" dirty="0" smtClean="0">
                <a:solidFill>
                  <a:schemeClr val="tx1"/>
                </a:solidFill>
                <a:latin typeface="Arial" charset="0"/>
                <a:ea typeface="ＭＳ Ｐ明朝" pitchFamily="18" charset="-128"/>
                <a:cs typeface="+mn-cs"/>
              </a:rPr>
              <a:t>IPA</a:t>
            </a:r>
            <a:r>
              <a:rPr kumimoji="1" lang="ja-JP" altLang="en-US" sz="1200" b="0" i="0" u="none" strike="noStrike" kern="1200" baseline="0" dirty="0" smtClean="0">
                <a:solidFill>
                  <a:schemeClr val="tx1"/>
                </a:solidFill>
                <a:latin typeface="Arial" charset="0"/>
                <a:ea typeface="ＭＳ Ｐ明朝" pitchFamily="18" charset="-128"/>
                <a:cs typeface="+mn-cs"/>
              </a:rPr>
              <a:t>の「重要なセキュリティ情報」等、各組織から発信される注意喚起情報を日々確認する。</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dirty="0" smtClean="0"/>
              <a:t>（補足説明）</a:t>
            </a:r>
            <a:r>
              <a:rPr kumimoji="1" lang="en-US" altLang="ja-JP" sz="1200" b="0" i="0" u="none" strike="noStrike" kern="1200" baseline="0" dirty="0" smtClean="0">
                <a:solidFill>
                  <a:schemeClr val="tx1"/>
                </a:solidFill>
                <a:latin typeface="Arial" charset="0"/>
                <a:ea typeface="ＭＳ Ｐ明朝" pitchFamily="18" charset="-128"/>
                <a:cs typeface="+mn-cs"/>
              </a:rPr>
              <a:t>WAF</a:t>
            </a:r>
            <a:r>
              <a:rPr kumimoji="1" lang="ja-JP" altLang="en-US" sz="1200" b="0" i="0" u="none" strike="noStrike" kern="1200" baseline="0" dirty="0" smtClean="0">
                <a:solidFill>
                  <a:schemeClr val="tx1"/>
                </a:solidFill>
                <a:latin typeface="Arial" charset="0"/>
                <a:ea typeface="ＭＳ Ｐ明朝" pitchFamily="18" charset="-128"/>
                <a:cs typeface="+mn-cs"/>
              </a:rPr>
              <a:t>・</a:t>
            </a:r>
            <a:r>
              <a:rPr kumimoji="1" lang="en-US" altLang="ja-JP" sz="1200" b="0" i="0" u="none" strike="noStrike" kern="1200" baseline="0" dirty="0" smtClean="0">
                <a:solidFill>
                  <a:schemeClr val="tx1"/>
                </a:solidFill>
                <a:latin typeface="Arial" charset="0"/>
                <a:ea typeface="ＭＳ Ｐ明朝" pitchFamily="18" charset="-128"/>
                <a:cs typeface="+mn-cs"/>
              </a:rPr>
              <a:t>IPS </a:t>
            </a:r>
            <a:r>
              <a:rPr kumimoji="1" lang="ja-JP" altLang="en-US" sz="1200" b="0" i="0" u="none" strike="noStrike" kern="1200" baseline="0" dirty="0" smtClean="0">
                <a:solidFill>
                  <a:schemeClr val="tx1"/>
                </a:solidFill>
                <a:latin typeface="Arial" charset="0"/>
                <a:ea typeface="ＭＳ Ｐ明朝" pitchFamily="18" charset="-128"/>
                <a:cs typeface="+mn-cs"/>
              </a:rPr>
              <a:t>の導入</a:t>
            </a:r>
          </a:p>
          <a:p>
            <a:r>
              <a:rPr kumimoji="1" lang="ja-JP" altLang="en-US" sz="1200" b="0" i="0" u="none" strike="noStrike" kern="1200" baseline="0" dirty="0" smtClean="0">
                <a:solidFill>
                  <a:schemeClr val="tx1"/>
                </a:solidFill>
                <a:latin typeface="Arial" charset="0"/>
                <a:ea typeface="ＭＳ Ｐ明朝" pitchFamily="18" charset="-128"/>
                <a:cs typeface="+mn-cs"/>
              </a:rPr>
              <a:t>なお、導入後も、対策情報（設定等）を定期的に更新する作業があることを想定すること。</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30</a:t>
            </a:fld>
            <a:endParaRPr lang="en-US" altLang="ja-JP"/>
          </a:p>
        </p:txBody>
      </p:sp>
    </p:spTree>
    <p:extLst>
      <p:ext uri="{BB962C8B-B14F-4D97-AF65-F5344CB8AC3E}">
        <p14:creationId xmlns:p14="http://schemas.microsoft.com/office/powerpoint/2010/main" val="36509200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u="none" strike="noStrike" kern="1200" baseline="0" dirty="0" smtClean="0">
                <a:solidFill>
                  <a:schemeClr val="tx1"/>
                </a:solidFill>
                <a:latin typeface="Arial" charset="0"/>
                <a:ea typeface="ＭＳ Ｐ明朝" pitchFamily="18" charset="-128"/>
                <a:cs typeface="+mn-cs"/>
              </a:rPr>
              <a:t>2016 </a:t>
            </a:r>
            <a:r>
              <a:rPr kumimoji="1" lang="ja-JP" altLang="en-US" sz="1200" b="0" i="0" u="none" strike="noStrike" kern="1200" baseline="0" dirty="0" smtClean="0">
                <a:solidFill>
                  <a:schemeClr val="tx1"/>
                </a:solidFill>
                <a:latin typeface="Arial" charset="0"/>
                <a:ea typeface="ＭＳ Ｐ明朝" pitchFamily="18" charset="-128"/>
                <a:cs typeface="+mn-cs"/>
              </a:rPr>
              <a:t>年に引き続き、</a:t>
            </a:r>
            <a:r>
              <a:rPr kumimoji="1" lang="en-US" altLang="ja-JP" sz="1200" b="0" i="0" u="none" strike="noStrike" kern="1200" baseline="0" dirty="0" err="1" smtClean="0">
                <a:solidFill>
                  <a:schemeClr val="tx1"/>
                </a:solidFill>
                <a:latin typeface="Arial" charset="0"/>
                <a:ea typeface="ＭＳ Ｐ明朝" pitchFamily="18" charset="-128"/>
                <a:cs typeface="+mn-cs"/>
              </a:rPr>
              <a:t>IoT</a:t>
            </a:r>
            <a:r>
              <a:rPr kumimoji="1" lang="en-US" altLang="ja-JP" sz="1200" b="0" i="0" u="none" strike="noStrike" kern="1200" baseline="0" dirty="0" smtClean="0">
                <a:solidFill>
                  <a:schemeClr val="tx1"/>
                </a:solidFill>
                <a:latin typeface="Arial" charset="0"/>
                <a:ea typeface="ＭＳ Ｐ明朝" pitchFamily="18" charset="-128"/>
                <a:cs typeface="+mn-cs"/>
              </a:rPr>
              <a:t> </a:t>
            </a:r>
            <a:r>
              <a:rPr kumimoji="1" lang="ja-JP" altLang="en-US" sz="1200" b="0" i="0" u="none" strike="noStrike" kern="1200" baseline="0" dirty="0" smtClean="0">
                <a:solidFill>
                  <a:schemeClr val="tx1"/>
                </a:solidFill>
                <a:latin typeface="Arial" charset="0"/>
                <a:ea typeface="ＭＳ Ｐ明朝" pitchFamily="18" charset="-128"/>
                <a:cs typeface="+mn-cs"/>
              </a:rPr>
              <a:t>機器の脆弱性を悪用しウイルスに感染させることで、インターネット上のサービスやサーバーに対して、大規模な分散型サービス妨害（</a:t>
            </a:r>
            <a:r>
              <a:rPr kumimoji="1" lang="en-US" altLang="ja-JP" sz="1200" b="0" i="0" u="none" strike="noStrike" kern="1200" baseline="0" dirty="0" smtClean="0">
                <a:solidFill>
                  <a:schemeClr val="tx1"/>
                </a:solidFill>
                <a:latin typeface="Arial" charset="0"/>
                <a:ea typeface="ＭＳ Ｐ明朝" pitchFamily="18" charset="-128"/>
                <a:cs typeface="+mn-cs"/>
              </a:rPr>
              <a:t>DDoS</a:t>
            </a:r>
            <a:r>
              <a:rPr kumimoji="1" lang="ja-JP" altLang="en-US" sz="1200" b="0" i="0" u="none" strike="noStrike" kern="1200" baseline="0" dirty="0" smtClean="0">
                <a:solidFill>
                  <a:schemeClr val="tx1"/>
                </a:solidFill>
                <a:latin typeface="Arial" charset="0"/>
                <a:ea typeface="ＭＳ Ｐ明朝" pitchFamily="18" charset="-128"/>
                <a:cs typeface="+mn-cs"/>
              </a:rPr>
              <a:t>）攻撃が行われる等の被害が確認されている。また、国内で発売されている</a:t>
            </a:r>
            <a:r>
              <a:rPr kumimoji="1" lang="en-US" altLang="ja-JP" sz="1200" b="0" i="0" u="none" strike="noStrike" kern="1200" baseline="0" dirty="0" err="1" smtClean="0">
                <a:solidFill>
                  <a:schemeClr val="tx1"/>
                </a:solidFill>
                <a:latin typeface="Arial" charset="0"/>
                <a:ea typeface="ＭＳ Ｐ明朝" pitchFamily="18" charset="-128"/>
                <a:cs typeface="+mn-cs"/>
              </a:rPr>
              <a:t>IoT</a:t>
            </a:r>
            <a:r>
              <a:rPr kumimoji="1" lang="en-US" altLang="ja-JP" sz="1200" b="0" i="0" u="none" strike="noStrike" kern="1200" baseline="0" dirty="0" smtClean="0">
                <a:solidFill>
                  <a:schemeClr val="tx1"/>
                </a:solidFill>
                <a:latin typeface="Arial" charset="0"/>
                <a:ea typeface="ＭＳ Ｐ明朝" pitchFamily="18" charset="-128"/>
                <a:cs typeface="+mn-cs"/>
              </a:rPr>
              <a:t> </a:t>
            </a:r>
            <a:r>
              <a:rPr kumimoji="1" lang="ja-JP" altLang="en-US" sz="1200" b="0" i="0" u="none" strike="noStrike" kern="1200" baseline="0" dirty="0" smtClean="0">
                <a:solidFill>
                  <a:schemeClr val="tx1"/>
                </a:solidFill>
                <a:latin typeface="Arial" charset="0"/>
                <a:ea typeface="ＭＳ Ｐ明朝" pitchFamily="18" charset="-128"/>
                <a:cs typeface="+mn-cs"/>
              </a:rPr>
              <a:t>機器において脆弱性が発見されており、機器を乗っ取られる、または撮影機能等を悪用して個人情報を窃取されるといった危険性があることが公表されている。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31</a:t>
            </a:fld>
            <a:endParaRPr lang="en-US" altLang="ja-JP"/>
          </a:p>
        </p:txBody>
      </p:sp>
    </p:spTree>
    <p:extLst>
      <p:ext uri="{BB962C8B-B14F-4D97-AF65-F5344CB8AC3E}">
        <p14:creationId xmlns:p14="http://schemas.microsoft.com/office/powerpoint/2010/main" val="416967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■脆弱性を悪用し、ウイルスを感染させる</a:t>
            </a:r>
          </a:p>
          <a:p>
            <a:r>
              <a:rPr kumimoji="1" lang="en-US" altLang="ja-JP" dirty="0" err="1" smtClean="0"/>
              <a:t>IoT</a:t>
            </a:r>
            <a:r>
              <a:rPr kumimoji="1" lang="en-US" altLang="ja-JP" dirty="0" smtClean="0"/>
              <a:t> </a:t>
            </a:r>
            <a:r>
              <a:rPr kumimoji="1" lang="ja-JP" altLang="en-US" dirty="0" smtClean="0"/>
              <a:t>機器の脆弱性を悪用してインターネットからウイルスに感染させる。ウイルスに感染することにより、インターネットに公開されているウェブサイト等に</a:t>
            </a:r>
            <a:r>
              <a:rPr kumimoji="1" lang="en-US" altLang="ja-JP" dirty="0" smtClean="0"/>
              <a:t>DDoS </a:t>
            </a:r>
            <a:r>
              <a:rPr kumimoji="1" lang="ja-JP" altLang="en-US" dirty="0" smtClean="0"/>
              <a:t>攻撃を行ったり、</a:t>
            </a:r>
            <a:r>
              <a:rPr kumimoji="1" lang="en-US" altLang="ja-JP" dirty="0" err="1" smtClean="0"/>
              <a:t>IoT</a:t>
            </a:r>
            <a:r>
              <a:rPr kumimoji="1" lang="en-US" altLang="ja-JP" dirty="0" smtClean="0"/>
              <a:t> </a:t>
            </a:r>
            <a:r>
              <a:rPr kumimoji="1" lang="ja-JP" altLang="en-US" dirty="0" smtClean="0"/>
              <a:t>機器に搭載されている機能を不正利用する。</a:t>
            </a:r>
            <a:endParaRPr kumimoji="1" lang="en-US" altLang="ja-JP" dirty="0" smtClean="0"/>
          </a:p>
          <a:p>
            <a:endParaRPr kumimoji="1" lang="ja-JP" altLang="en-US" dirty="0" smtClean="0"/>
          </a:p>
          <a:p>
            <a:r>
              <a:rPr kumimoji="1" lang="ja-JP" altLang="en-US" dirty="0" smtClean="0"/>
              <a:t>■感染を拡大させる</a:t>
            </a:r>
          </a:p>
          <a:p>
            <a:r>
              <a:rPr kumimoji="1" lang="ja-JP" altLang="en-US" dirty="0" smtClean="0"/>
              <a:t>ウイルスに感染させた後、同じ脆弱性を持つ</a:t>
            </a:r>
            <a:r>
              <a:rPr kumimoji="1" lang="en-US" altLang="ja-JP" dirty="0" err="1" smtClean="0"/>
              <a:t>IoT</a:t>
            </a:r>
            <a:r>
              <a:rPr kumimoji="1" lang="en-US" altLang="ja-JP" dirty="0" smtClean="0"/>
              <a:t> </a:t>
            </a:r>
            <a:r>
              <a:rPr kumimoji="1" lang="ja-JP" altLang="en-US" dirty="0" smtClean="0"/>
              <a:t>機器がないかを探索する。存在した場合、その</a:t>
            </a:r>
            <a:r>
              <a:rPr kumimoji="1" lang="en-US" altLang="ja-JP" dirty="0" err="1" smtClean="0"/>
              <a:t>IoT</a:t>
            </a:r>
            <a:r>
              <a:rPr kumimoji="1" lang="en-US" altLang="ja-JP" dirty="0" smtClean="0"/>
              <a:t> </a:t>
            </a:r>
            <a:r>
              <a:rPr kumimoji="1" lang="ja-JP" altLang="en-US" dirty="0" smtClean="0"/>
              <a:t>機器もウイルスに感染させ、感染を拡大していく。</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32</a:t>
            </a:fld>
            <a:endParaRPr lang="en-US" altLang="ja-JP"/>
          </a:p>
        </p:txBody>
      </p:sp>
    </p:spTree>
    <p:extLst>
      <p:ext uri="{BB962C8B-B14F-4D97-AF65-F5344CB8AC3E}">
        <p14:creationId xmlns:p14="http://schemas.microsoft.com/office/powerpoint/2010/main" val="3850785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smtClean="0">
                <a:solidFill>
                  <a:schemeClr val="tx1"/>
                </a:solidFill>
                <a:latin typeface="Arial" charset="0"/>
                <a:ea typeface="ＭＳ Ｐ明朝" pitchFamily="18" charset="-128"/>
                <a:cs typeface="+mn-cs"/>
              </a:rPr>
              <a:t>■シャープの掃除ロボにセキュリティ上の脆弱性が存在、映像を覗き見される可能性も</a:t>
            </a:r>
          </a:p>
          <a:p>
            <a:r>
              <a:rPr kumimoji="1" lang="ja-JP" altLang="en-US" sz="1200" b="0" i="0" u="none" strike="noStrike" kern="1200" baseline="0" dirty="0" smtClean="0">
                <a:solidFill>
                  <a:schemeClr val="tx1"/>
                </a:solidFill>
                <a:latin typeface="Arial" charset="0"/>
                <a:ea typeface="ＭＳ Ｐ明朝" pitchFamily="18" charset="-128"/>
                <a:cs typeface="+mn-cs"/>
              </a:rPr>
              <a:t>シャープ製のロボット掃除機「</a:t>
            </a:r>
            <a:r>
              <a:rPr kumimoji="1" lang="en-US" altLang="ja-JP" sz="1200" b="0" i="0" u="none" strike="noStrike" kern="1200" baseline="0" dirty="0" smtClean="0">
                <a:solidFill>
                  <a:schemeClr val="tx1"/>
                </a:solidFill>
                <a:latin typeface="Arial" charset="0"/>
                <a:ea typeface="ＭＳ Ｐ明朝" pitchFamily="18" charset="-128"/>
                <a:cs typeface="+mn-cs"/>
              </a:rPr>
              <a:t>COCOROBO</a:t>
            </a:r>
            <a:r>
              <a:rPr kumimoji="1" lang="ja-JP" altLang="en-US" sz="1200" b="0" i="0" u="none" strike="noStrike" kern="1200" baseline="0" dirty="0" smtClean="0">
                <a:solidFill>
                  <a:schemeClr val="tx1"/>
                </a:solidFill>
                <a:latin typeface="Arial" charset="0"/>
                <a:ea typeface="ＭＳ Ｐ明朝" pitchFamily="18" charset="-128"/>
                <a:cs typeface="+mn-cs"/>
              </a:rPr>
              <a:t>（ココロボ）」の一部機種に脆弱性があり、第三者から不正に操作されるおそれがあった。この掃除機はスマートフォンから操作が可能だが、利用する無線</a:t>
            </a:r>
            <a:r>
              <a:rPr kumimoji="1" lang="en-US" altLang="ja-JP" sz="1200" b="0" i="0" u="none" strike="noStrike" kern="1200" baseline="0" dirty="0" smtClean="0">
                <a:solidFill>
                  <a:schemeClr val="tx1"/>
                </a:solidFill>
                <a:latin typeface="Arial" charset="0"/>
                <a:ea typeface="ＭＳ Ｐ明朝" pitchFamily="18" charset="-128"/>
                <a:cs typeface="+mn-cs"/>
              </a:rPr>
              <a:t>LAN </a:t>
            </a:r>
            <a:r>
              <a:rPr kumimoji="1" lang="ja-JP" altLang="en-US" sz="1200" b="0" i="0" u="none" strike="noStrike" kern="1200" baseline="0" dirty="0" smtClean="0">
                <a:solidFill>
                  <a:schemeClr val="tx1"/>
                </a:solidFill>
                <a:latin typeface="Arial" charset="0"/>
                <a:ea typeface="ＭＳ Ｐ明朝" pitchFamily="18" charset="-128"/>
                <a:cs typeface="+mn-cs"/>
              </a:rPr>
              <a:t>のセキュリティが不十分な設定の場合、掃除機の脆弱性を悪用され、攻撃者に掃除機を乗っ取られる。シャープは本脆弱性に対応する更新プログラムを提供しており、適用を呼びかけている。</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a:t>
            </a:r>
            <a:r>
              <a:rPr kumimoji="1" lang="en-US" altLang="ja-JP" sz="1200" b="0" i="0" u="none" strike="noStrike" kern="1200" baseline="0" dirty="0" err="1" smtClean="0">
                <a:solidFill>
                  <a:schemeClr val="tx1"/>
                </a:solidFill>
                <a:latin typeface="Arial" charset="0"/>
                <a:ea typeface="ＭＳ Ｐ明朝" pitchFamily="18" charset="-128"/>
                <a:cs typeface="+mn-cs"/>
              </a:rPr>
              <a:t>IoT</a:t>
            </a:r>
            <a:r>
              <a:rPr kumimoji="1" lang="en-US" altLang="ja-JP" sz="1200" b="0" i="0" u="none" strike="noStrike" kern="1200" baseline="0" dirty="0" smtClean="0">
                <a:solidFill>
                  <a:schemeClr val="tx1"/>
                </a:solidFill>
                <a:latin typeface="Arial" charset="0"/>
                <a:ea typeface="ＭＳ Ｐ明朝" pitchFamily="18" charset="-128"/>
                <a:cs typeface="+mn-cs"/>
              </a:rPr>
              <a:t> </a:t>
            </a:r>
            <a:r>
              <a:rPr kumimoji="1" lang="ja-JP" altLang="en-US" sz="1200" b="0" i="0" u="none" strike="noStrike" kern="1200" baseline="0" dirty="0" smtClean="0">
                <a:solidFill>
                  <a:schemeClr val="tx1"/>
                </a:solidFill>
                <a:latin typeface="Arial" charset="0"/>
                <a:ea typeface="ＭＳ Ｐ明朝" pitchFamily="18" charset="-128"/>
                <a:cs typeface="+mn-cs"/>
              </a:rPr>
              <a:t>機器を狙うウイルス「</a:t>
            </a:r>
            <a:r>
              <a:rPr kumimoji="1" lang="en-US" altLang="ja-JP" sz="1200" b="0" i="0" u="none" strike="noStrike" kern="1200" baseline="0" dirty="0" err="1" smtClean="0">
                <a:solidFill>
                  <a:schemeClr val="tx1"/>
                </a:solidFill>
                <a:latin typeface="Arial" charset="0"/>
                <a:ea typeface="ＭＳ Ｐ明朝" pitchFamily="18" charset="-128"/>
                <a:cs typeface="+mn-cs"/>
              </a:rPr>
              <a:t>Mirai</a:t>
            </a:r>
            <a:r>
              <a:rPr kumimoji="1" lang="ja-JP" altLang="en-US" sz="1200" b="0" i="0" u="none" strike="noStrike" kern="1200" baseline="0" dirty="0" smtClean="0">
                <a:solidFill>
                  <a:schemeClr val="tx1"/>
                </a:solidFill>
                <a:latin typeface="Arial" charset="0"/>
                <a:ea typeface="ＭＳ Ｐ明朝" pitchFamily="18" charset="-128"/>
                <a:cs typeface="+mn-cs"/>
              </a:rPr>
              <a:t>」亜種の発生</a:t>
            </a:r>
          </a:p>
          <a:p>
            <a:r>
              <a:rPr kumimoji="1" lang="en-US" altLang="ja-JP" sz="1200" b="0" i="0" u="none" strike="noStrike" kern="1200" baseline="0" dirty="0" smtClean="0">
                <a:solidFill>
                  <a:schemeClr val="tx1"/>
                </a:solidFill>
                <a:latin typeface="Arial" charset="0"/>
                <a:ea typeface="ＭＳ Ｐ明朝" pitchFamily="18" charset="-128"/>
                <a:cs typeface="+mn-cs"/>
              </a:rPr>
              <a:t>2017 </a:t>
            </a:r>
            <a:r>
              <a:rPr kumimoji="1" lang="ja-JP" altLang="en-US" sz="1200" b="0" i="0" u="none" strike="noStrike" kern="1200" baseline="0" dirty="0" smtClean="0">
                <a:solidFill>
                  <a:schemeClr val="tx1"/>
                </a:solidFill>
                <a:latin typeface="Arial" charset="0"/>
                <a:ea typeface="ＭＳ Ｐ明朝" pitchFamily="18" charset="-128"/>
                <a:cs typeface="+mn-cs"/>
              </a:rPr>
              <a:t>年</a:t>
            </a:r>
            <a:r>
              <a:rPr kumimoji="1" lang="en-US" altLang="ja-JP" sz="1200" b="0" i="0" u="none" strike="noStrike" kern="1200" baseline="0" dirty="0" smtClean="0">
                <a:solidFill>
                  <a:schemeClr val="tx1"/>
                </a:solidFill>
                <a:latin typeface="Arial" charset="0"/>
                <a:ea typeface="ＭＳ Ｐ明朝" pitchFamily="18" charset="-128"/>
                <a:cs typeface="+mn-cs"/>
              </a:rPr>
              <a:t>11 </a:t>
            </a:r>
            <a:r>
              <a:rPr kumimoji="1" lang="ja-JP" altLang="en-US" sz="1200" b="0" i="0" u="none" strike="noStrike" kern="1200" baseline="0" dirty="0" smtClean="0">
                <a:solidFill>
                  <a:schemeClr val="tx1"/>
                </a:solidFill>
                <a:latin typeface="Arial" charset="0"/>
                <a:ea typeface="ＭＳ Ｐ明朝" pitchFamily="18" charset="-128"/>
                <a:cs typeface="+mn-cs"/>
              </a:rPr>
              <a:t>月、ウイルスに感染した</a:t>
            </a:r>
            <a:r>
              <a:rPr kumimoji="1" lang="en-US" altLang="ja-JP" sz="1200" b="0" i="0" u="none" strike="noStrike" kern="1200" baseline="0" dirty="0" err="1" smtClean="0">
                <a:solidFill>
                  <a:schemeClr val="tx1"/>
                </a:solidFill>
                <a:latin typeface="Arial" charset="0"/>
                <a:ea typeface="ＭＳ Ｐ明朝" pitchFamily="18" charset="-128"/>
                <a:cs typeface="+mn-cs"/>
              </a:rPr>
              <a:t>IoT</a:t>
            </a:r>
            <a:r>
              <a:rPr kumimoji="1" lang="en-US" altLang="ja-JP" sz="1200" b="0" i="0" u="none" strike="noStrike" kern="1200" baseline="0" dirty="0" smtClean="0">
                <a:solidFill>
                  <a:schemeClr val="tx1"/>
                </a:solidFill>
                <a:latin typeface="Arial" charset="0"/>
                <a:ea typeface="ＭＳ Ｐ明朝" pitchFamily="18" charset="-128"/>
                <a:cs typeface="+mn-cs"/>
              </a:rPr>
              <a:t> </a:t>
            </a:r>
            <a:r>
              <a:rPr kumimoji="1" lang="ja-JP" altLang="en-US" sz="1200" b="0" i="0" u="none" strike="noStrike" kern="1200" baseline="0" dirty="0" smtClean="0">
                <a:solidFill>
                  <a:schemeClr val="tx1"/>
                </a:solidFill>
                <a:latin typeface="Arial" charset="0"/>
                <a:ea typeface="ＭＳ Ｐ明朝" pitchFamily="18" charset="-128"/>
                <a:cs typeface="+mn-cs"/>
              </a:rPr>
              <a:t>機器等による大規模な</a:t>
            </a:r>
            <a:r>
              <a:rPr kumimoji="1" lang="en-US" altLang="ja-JP" sz="1200" b="0" i="0" u="none" strike="noStrike" kern="1200" baseline="0" dirty="0" smtClean="0">
                <a:solidFill>
                  <a:schemeClr val="tx1"/>
                </a:solidFill>
                <a:latin typeface="Arial" charset="0"/>
                <a:ea typeface="ＭＳ Ｐ明朝" pitchFamily="18" charset="-128"/>
                <a:cs typeface="+mn-cs"/>
              </a:rPr>
              <a:t>DDoS </a:t>
            </a:r>
            <a:r>
              <a:rPr kumimoji="1" lang="ja-JP" altLang="en-US" sz="1200" b="0" i="0" u="none" strike="noStrike" kern="1200" baseline="0" dirty="0" smtClean="0">
                <a:solidFill>
                  <a:schemeClr val="tx1"/>
                </a:solidFill>
                <a:latin typeface="Arial" charset="0"/>
                <a:ea typeface="ＭＳ Ｐ明朝" pitchFamily="18" charset="-128"/>
                <a:cs typeface="+mn-cs"/>
              </a:rPr>
              <a:t>攻撃が発生した。これは「</a:t>
            </a:r>
            <a:r>
              <a:rPr kumimoji="1" lang="en-US" altLang="ja-JP" sz="1200" b="0" i="0" u="none" strike="noStrike" kern="1200" baseline="0" dirty="0" err="1" smtClean="0">
                <a:solidFill>
                  <a:schemeClr val="tx1"/>
                </a:solidFill>
                <a:latin typeface="Arial" charset="0"/>
                <a:ea typeface="ＭＳ Ｐ明朝" pitchFamily="18" charset="-128"/>
                <a:cs typeface="+mn-cs"/>
              </a:rPr>
              <a:t>Mirai</a:t>
            </a:r>
            <a:r>
              <a:rPr kumimoji="1" lang="ja-JP" altLang="en-US" sz="1200" b="0" i="0" u="none" strike="noStrike" kern="1200" baseline="0" dirty="0" smtClean="0">
                <a:solidFill>
                  <a:schemeClr val="tx1"/>
                </a:solidFill>
                <a:latin typeface="Arial" charset="0"/>
                <a:ea typeface="ＭＳ Ｐ明朝" pitchFamily="18" charset="-128"/>
                <a:cs typeface="+mn-cs"/>
              </a:rPr>
              <a:t>」から派生したウイルスによる攻撃であることが判明しており、</a:t>
            </a:r>
            <a:r>
              <a:rPr kumimoji="1" lang="en-US" altLang="ja-JP" sz="1200" b="0" i="0" u="none" strike="noStrike" kern="1200" baseline="0" dirty="0" smtClean="0">
                <a:solidFill>
                  <a:schemeClr val="tx1"/>
                </a:solidFill>
                <a:latin typeface="Arial" charset="0"/>
                <a:ea typeface="ＭＳ Ｐ明朝" pitchFamily="18" charset="-128"/>
                <a:cs typeface="+mn-cs"/>
              </a:rPr>
              <a:t>2017 </a:t>
            </a:r>
            <a:r>
              <a:rPr kumimoji="1" lang="ja-JP" altLang="en-US" sz="1200" b="0" i="0" u="none" strike="noStrike" kern="1200" baseline="0" dirty="0" smtClean="0">
                <a:solidFill>
                  <a:schemeClr val="tx1"/>
                </a:solidFill>
                <a:latin typeface="Arial" charset="0"/>
                <a:ea typeface="ＭＳ Ｐ明朝" pitchFamily="18" charset="-128"/>
                <a:cs typeface="+mn-cs"/>
              </a:rPr>
              <a:t>年の</a:t>
            </a:r>
            <a:r>
              <a:rPr kumimoji="1" lang="en-US" altLang="ja-JP" sz="1200" b="0" i="0" u="none" strike="noStrike" kern="1200" baseline="0" dirty="0" smtClean="0">
                <a:solidFill>
                  <a:schemeClr val="tx1"/>
                </a:solidFill>
                <a:latin typeface="Arial" charset="0"/>
                <a:ea typeface="ＭＳ Ｐ明朝" pitchFamily="18" charset="-128"/>
                <a:cs typeface="+mn-cs"/>
              </a:rPr>
              <a:t>7 </a:t>
            </a:r>
            <a:r>
              <a:rPr kumimoji="1" lang="ja-JP" altLang="en-US" sz="1200" b="0" i="0" u="none" strike="noStrike" kern="1200" baseline="0" dirty="0" smtClean="0">
                <a:solidFill>
                  <a:schemeClr val="tx1"/>
                </a:solidFill>
                <a:latin typeface="Arial" charset="0"/>
                <a:ea typeface="ＭＳ Ｐ明朝" pitchFamily="18" charset="-128"/>
                <a:cs typeface="+mn-cs"/>
              </a:rPr>
              <a:t>月から</a:t>
            </a:r>
            <a:r>
              <a:rPr kumimoji="1" lang="en-US" altLang="ja-JP" sz="1200" b="0" i="0" u="none" strike="noStrike" kern="1200" baseline="0" dirty="0" smtClean="0">
                <a:solidFill>
                  <a:schemeClr val="tx1"/>
                </a:solidFill>
                <a:latin typeface="Arial" charset="0"/>
                <a:ea typeface="ＭＳ Ｐ明朝" pitchFamily="18" charset="-128"/>
                <a:cs typeface="+mn-cs"/>
              </a:rPr>
              <a:t>9 </a:t>
            </a:r>
            <a:r>
              <a:rPr kumimoji="1" lang="ja-JP" altLang="en-US" sz="1200" b="0" i="0" u="none" strike="noStrike" kern="1200" baseline="0" dirty="0" smtClean="0">
                <a:solidFill>
                  <a:schemeClr val="tx1"/>
                </a:solidFill>
                <a:latin typeface="Arial" charset="0"/>
                <a:ea typeface="ＭＳ Ｐ明朝" pitchFamily="18" charset="-128"/>
                <a:cs typeface="+mn-cs"/>
              </a:rPr>
              <a:t>月に掛けて、感染させたボットネットから</a:t>
            </a:r>
            <a:r>
              <a:rPr kumimoji="1" lang="en-US" altLang="ja-JP" sz="1200" b="0" i="0" u="none" strike="noStrike" kern="1200" baseline="0" dirty="0" smtClean="0">
                <a:solidFill>
                  <a:schemeClr val="tx1"/>
                </a:solidFill>
                <a:latin typeface="Arial" charset="0"/>
                <a:ea typeface="ＭＳ Ｐ明朝" pitchFamily="18" charset="-128"/>
                <a:cs typeface="+mn-cs"/>
              </a:rPr>
              <a:t>100Gbps </a:t>
            </a:r>
            <a:r>
              <a:rPr kumimoji="1" lang="ja-JP" altLang="en-US" sz="1200" b="0" i="0" u="none" strike="noStrike" kern="1200" baseline="0" dirty="0" smtClean="0">
                <a:solidFill>
                  <a:schemeClr val="tx1"/>
                </a:solidFill>
                <a:latin typeface="Arial" charset="0"/>
                <a:ea typeface="ＭＳ Ｐ明朝" pitchFamily="18" charset="-128"/>
                <a:cs typeface="+mn-cs"/>
              </a:rPr>
              <a:t>を超える</a:t>
            </a:r>
            <a:r>
              <a:rPr kumimoji="1" lang="en-US" altLang="ja-JP" sz="1200" b="0" i="0" u="none" strike="noStrike" kern="1200" baseline="0" dirty="0" smtClean="0">
                <a:solidFill>
                  <a:schemeClr val="tx1"/>
                </a:solidFill>
                <a:latin typeface="Arial" charset="0"/>
                <a:ea typeface="ＭＳ Ｐ明朝" pitchFamily="18" charset="-128"/>
                <a:cs typeface="+mn-cs"/>
              </a:rPr>
              <a:t>DDoS </a:t>
            </a:r>
            <a:r>
              <a:rPr kumimoji="1" lang="ja-JP" altLang="en-US" sz="1200" b="0" i="0" u="none" strike="noStrike" kern="1200" baseline="0" dirty="0" smtClean="0">
                <a:solidFill>
                  <a:schemeClr val="tx1"/>
                </a:solidFill>
                <a:latin typeface="Arial" charset="0"/>
                <a:ea typeface="ＭＳ Ｐ明朝" pitchFamily="18" charset="-128"/>
                <a:cs typeface="+mn-cs"/>
              </a:rPr>
              <a:t>攻撃を行ったとされている。また、攻撃のスキャン先ポートとして</a:t>
            </a:r>
            <a:r>
              <a:rPr kumimoji="1" lang="en-US" altLang="ja-JP" sz="1200" b="0" i="0" u="none" strike="noStrike" kern="1200" baseline="0" dirty="0" err="1" smtClean="0">
                <a:solidFill>
                  <a:schemeClr val="tx1"/>
                </a:solidFill>
                <a:latin typeface="Arial" charset="0"/>
                <a:ea typeface="ＭＳ Ｐ明朝" pitchFamily="18" charset="-128"/>
                <a:cs typeface="+mn-cs"/>
              </a:rPr>
              <a:t>Mirai</a:t>
            </a:r>
            <a:r>
              <a:rPr kumimoji="1" lang="en-US" altLang="ja-JP" sz="1200" b="0" i="0" u="none" strike="noStrike" kern="1200" baseline="0" dirty="0" smtClean="0">
                <a:solidFill>
                  <a:schemeClr val="tx1"/>
                </a:solidFill>
                <a:latin typeface="Arial" charset="0"/>
                <a:ea typeface="ＭＳ Ｐ明朝" pitchFamily="18" charset="-128"/>
                <a:cs typeface="+mn-cs"/>
              </a:rPr>
              <a:t> </a:t>
            </a:r>
            <a:r>
              <a:rPr kumimoji="1" lang="ja-JP" altLang="en-US" sz="1200" b="0" i="0" u="none" strike="noStrike" kern="1200" baseline="0" dirty="0" smtClean="0">
                <a:solidFill>
                  <a:schemeClr val="tx1"/>
                </a:solidFill>
                <a:latin typeface="Arial" charset="0"/>
                <a:ea typeface="ＭＳ Ｐ明朝" pitchFamily="18" charset="-128"/>
                <a:cs typeface="+mn-cs"/>
              </a:rPr>
              <a:t>同様</a:t>
            </a:r>
            <a:r>
              <a:rPr kumimoji="1" lang="en-US" altLang="ja-JP" sz="1200" b="0" i="0" u="none" strike="noStrike" kern="1200" baseline="0" dirty="0" smtClean="0">
                <a:solidFill>
                  <a:schemeClr val="tx1"/>
                </a:solidFill>
                <a:latin typeface="Arial" charset="0"/>
                <a:ea typeface="ＭＳ Ｐ明朝" pitchFamily="18" charset="-128"/>
                <a:cs typeface="+mn-cs"/>
              </a:rPr>
              <a:t>telnet </a:t>
            </a:r>
            <a:r>
              <a:rPr kumimoji="1" lang="ja-JP" altLang="en-US" sz="1200" b="0" i="0" u="none" strike="noStrike" kern="1200" baseline="0" dirty="0" smtClean="0">
                <a:solidFill>
                  <a:schemeClr val="tx1"/>
                </a:solidFill>
                <a:latin typeface="Arial" charset="0"/>
                <a:ea typeface="ＭＳ Ｐ明朝" pitchFamily="18" charset="-128"/>
                <a:cs typeface="+mn-cs"/>
              </a:rPr>
              <a:t>等に使われる</a:t>
            </a:r>
            <a:r>
              <a:rPr kumimoji="1" lang="en-US" altLang="ja-JP" sz="1200" b="0" i="0" u="none" strike="noStrike" kern="1200" baseline="0" dirty="0" smtClean="0">
                <a:solidFill>
                  <a:schemeClr val="tx1"/>
                </a:solidFill>
                <a:latin typeface="Arial" charset="0"/>
                <a:ea typeface="ＭＳ Ｐ明朝" pitchFamily="18" charset="-128"/>
                <a:cs typeface="+mn-cs"/>
              </a:rPr>
              <a:t>23/TCP </a:t>
            </a:r>
            <a:r>
              <a:rPr kumimoji="1" lang="ja-JP" altLang="en-US" sz="1200" b="0" i="0" u="none" strike="noStrike" kern="1200" baseline="0" dirty="0" smtClean="0">
                <a:solidFill>
                  <a:schemeClr val="tx1"/>
                </a:solidFill>
                <a:latin typeface="Arial" charset="0"/>
                <a:ea typeface="ＭＳ Ｐ明朝" pitchFamily="18" charset="-128"/>
                <a:cs typeface="+mn-cs"/>
              </a:rPr>
              <a:t>のほか、</a:t>
            </a:r>
            <a:r>
              <a:rPr kumimoji="1" lang="en-US" altLang="ja-JP" sz="1200" b="0" i="0" u="none" strike="noStrike" kern="1200" baseline="0" dirty="0" smtClean="0">
                <a:solidFill>
                  <a:schemeClr val="tx1"/>
                </a:solidFill>
                <a:latin typeface="Arial" charset="0"/>
                <a:ea typeface="ＭＳ Ｐ明朝" pitchFamily="18" charset="-128"/>
                <a:cs typeface="+mn-cs"/>
              </a:rPr>
              <a:t>2323/TCP</a:t>
            </a:r>
            <a:r>
              <a:rPr kumimoji="1" lang="ja-JP" altLang="en-US" sz="1200" b="0" i="0" u="none" strike="noStrike" kern="1200" baseline="0" dirty="0" err="1" smtClean="0">
                <a:solidFill>
                  <a:schemeClr val="tx1"/>
                </a:solidFill>
                <a:latin typeface="Arial" charset="0"/>
                <a:ea typeface="ＭＳ Ｐ明朝" pitchFamily="18" charset="-128"/>
                <a:cs typeface="+mn-cs"/>
              </a:rPr>
              <a:t>、</a:t>
            </a:r>
            <a:r>
              <a:rPr kumimoji="1" lang="en-US" altLang="ja-JP" sz="1200" b="0" i="0" u="none" strike="noStrike" kern="1200" baseline="0" dirty="0" smtClean="0">
                <a:solidFill>
                  <a:schemeClr val="tx1"/>
                </a:solidFill>
                <a:latin typeface="Arial" charset="0"/>
                <a:ea typeface="ＭＳ Ｐ明朝" pitchFamily="18" charset="-128"/>
                <a:cs typeface="+mn-cs"/>
              </a:rPr>
              <a:t>37215/TCP</a:t>
            </a:r>
            <a:r>
              <a:rPr kumimoji="1" lang="ja-JP" altLang="en-US" sz="1200" b="0" i="0" u="none" strike="noStrike" kern="1200" baseline="0" dirty="0" err="1" smtClean="0">
                <a:solidFill>
                  <a:schemeClr val="tx1"/>
                </a:solidFill>
                <a:latin typeface="Arial" charset="0"/>
                <a:ea typeface="ＭＳ Ｐ明朝" pitchFamily="18" charset="-128"/>
                <a:cs typeface="+mn-cs"/>
              </a:rPr>
              <a:t>、</a:t>
            </a:r>
            <a:r>
              <a:rPr kumimoji="1" lang="en-US" altLang="ja-JP" sz="1200" b="0" i="0" u="none" strike="noStrike" kern="1200" baseline="0" dirty="0" smtClean="0">
                <a:solidFill>
                  <a:schemeClr val="tx1"/>
                </a:solidFill>
                <a:latin typeface="Arial" charset="0"/>
                <a:ea typeface="ＭＳ Ｐ明朝" pitchFamily="18" charset="-128"/>
                <a:cs typeface="+mn-cs"/>
              </a:rPr>
              <a:t>52869/TCP </a:t>
            </a:r>
            <a:r>
              <a:rPr kumimoji="1" lang="ja-JP" altLang="en-US" sz="1200" b="0" i="0" u="none" strike="noStrike" kern="1200" baseline="0" dirty="0" smtClean="0">
                <a:solidFill>
                  <a:schemeClr val="tx1"/>
                </a:solidFill>
                <a:latin typeface="Arial" charset="0"/>
                <a:ea typeface="ＭＳ Ｐ明朝" pitchFamily="18" charset="-128"/>
                <a:cs typeface="+mn-cs"/>
              </a:rPr>
              <a:t>等が狙われている。特に</a:t>
            </a:r>
            <a:r>
              <a:rPr kumimoji="1" lang="en-US" altLang="ja-JP" sz="1200" b="0" i="0" u="none" strike="noStrike" kern="1200" baseline="0" dirty="0" smtClean="0">
                <a:solidFill>
                  <a:schemeClr val="tx1"/>
                </a:solidFill>
                <a:latin typeface="Arial" charset="0"/>
                <a:ea typeface="ＭＳ Ｐ明朝" pitchFamily="18" charset="-128"/>
                <a:cs typeface="+mn-cs"/>
              </a:rPr>
              <a:t>52869/TCP </a:t>
            </a:r>
            <a:r>
              <a:rPr kumimoji="1" lang="ja-JP" altLang="en-US" sz="1200" b="0" i="0" u="none" strike="noStrike" kern="1200" baseline="0" dirty="0" smtClean="0">
                <a:solidFill>
                  <a:schemeClr val="tx1"/>
                </a:solidFill>
                <a:latin typeface="Arial" charset="0"/>
                <a:ea typeface="ＭＳ Ｐ明朝" pitchFamily="18" charset="-128"/>
                <a:cs typeface="+mn-cs"/>
              </a:rPr>
              <a:t>を対象とする攻撃の通信は、既知の脆弱性である「</a:t>
            </a:r>
            <a:r>
              <a:rPr kumimoji="1" lang="en-US" altLang="ja-JP" sz="1200" b="0" i="0" u="none" strike="noStrike" kern="1200" baseline="0" dirty="0" smtClean="0">
                <a:solidFill>
                  <a:schemeClr val="tx1"/>
                </a:solidFill>
                <a:latin typeface="Arial" charset="0"/>
                <a:ea typeface="ＭＳ Ｐ明朝" pitchFamily="18" charset="-128"/>
                <a:cs typeface="+mn-cs"/>
              </a:rPr>
              <a:t>CVE-2014-8361</a:t>
            </a:r>
            <a:r>
              <a:rPr kumimoji="1" lang="ja-JP" altLang="en-US" sz="1200" b="0" i="0" u="none" strike="noStrike" kern="1200" baseline="0" dirty="0" smtClean="0">
                <a:solidFill>
                  <a:schemeClr val="tx1"/>
                </a:solidFill>
                <a:latin typeface="Arial" charset="0"/>
                <a:ea typeface="ＭＳ Ｐ明朝" pitchFamily="18" charset="-128"/>
                <a:cs typeface="+mn-cs"/>
              </a:rPr>
              <a:t>」を悪用することが目的とみられる。</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■脆弱性を悪用し、ボット化</a:t>
            </a:r>
          </a:p>
          <a:p>
            <a:r>
              <a:rPr kumimoji="1" lang="ja-JP" altLang="en-US" sz="1200" b="0" i="0" u="none" strike="noStrike" kern="1200" baseline="0" dirty="0" smtClean="0">
                <a:solidFill>
                  <a:schemeClr val="tx1"/>
                </a:solidFill>
                <a:latin typeface="Arial" charset="0"/>
                <a:ea typeface="ＭＳ Ｐ明朝" pitchFamily="18" charset="-128"/>
                <a:cs typeface="+mn-cs"/>
              </a:rPr>
              <a:t>「</a:t>
            </a:r>
            <a:r>
              <a:rPr kumimoji="1" lang="en-US" altLang="ja-JP" sz="1200" b="0" i="0" u="none" strike="noStrike" kern="1200" baseline="0" dirty="0" err="1" smtClean="0">
                <a:solidFill>
                  <a:schemeClr val="tx1"/>
                </a:solidFill>
                <a:latin typeface="Arial" charset="0"/>
                <a:ea typeface="ＭＳ Ｐ明朝" pitchFamily="18" charset="-128"/>
                <a:cs typeface="+mn-cs"/>
              </a:rPr>
              <a:t>IoTroop</a:t>
            </a:r>
            <a:r>
              <a:rPr kumimoji="1" lang="ja-JP" altLang="en-US" sz="1200" b="0" i="0" u="none" strike="noStrike" kern="1200" baseline="0" dirty="0" smtClean="0">
                <a:solidFill>
                  <a:schemeClr val="tx1"/>
                </a:solidFill>
                <a:latin typeface="Arial" charset="0"/>
                <a:ea typeface="ＭＳ Ｐ明朝" pitchFamily="18" charset="-128"/>
                <a:cs typeface="+mn-cs"/>
              </a:rPr>
              <a:t>」または「</a:t>
            </a:r>
            <a:r>
              <a:rPr kumimoji="1" lang="en-US" altLang="ja-JP" sz="1200" b="0" i="0" u="none" strike="noStrike" kern="1200" baseline="0" dirty="0" err="1" smtClean="0">
                <a:solidFill>
                  <a:schemeClr val="tx1"/>
                </a:solidFill>
                <a:latin typeface="Arial" charset="0"/>
                <a:ea typeface="ＭＳ Ｐ明朝" pitchFamily="18" charset="-128"/>
                <a:cs typeface="+mn-cs"/>
              </a:rPr>
              <a:t>IoT_reaper</a:t>
            </a:r>
            <a:r>
              <a:rPr kumimoji="1" lang="ja-JP" altLang="en-US" sz="1200" b="0" i="0" u="none" strike="noStrike" kern="1200" baseline="0" dirty="0" smtClean="0">
                <a:solidFill>
                  <a:schemeClr val="tx1"/>
                </a:solidFill>
                <a:latin typeface="Arial" charset="0"/>
                <a:ea typeface="ＭＳ Ｐ明朝" pitchFamily="18" charset="-128"/>
                <a:cs typeface="+mn-cs"/>
              </a:rPr>
              <a:t>」と呼ばれるウイルスが確認され、数百万台規模の</a:t>
            </a:r>
            <a:r>
              <a:rPr kumimoji="1" lang="en-US" altLang="ja-JP" sz="1200" b="0" i="0" u="none" strike="noStrike" kern="1200" baseline="0" dirty="0" err="1" smtClean="0">
                <a:solidFill>
                  <a:schemeClr val="tx1"/>
                </a:solidFill>
                <a:latin typeface="Arial" charset="0"/>
                <a:ea typeface="ＭＳ Ｐ明朝" pitchFamily="18" charset="-128"/>
                <a:cs typeface="+mn-cs"/>
              </a:rPr>
              <a:t>IoT</a:t>
            </a:r>
            <a:r>
              <a:rPr kumimoji="1" lang="en-US" altLang="ja-JP" sz="1200" b="0" i="0" u="none" strike="noStrike" kern="1200" baseline="0" dirty="0" smtClean="0">
                <a:solidFill>
                  <a:schemeClr val="tx1"/>
                </a:solidFill>
                <a:latin typeface="Arial" charset="0"/>
                <a:ea typeface="ＭＳ Ｐ明朝" pitchFamily="18" charset="-128"/>
                <a:cs typeface="+mn-cs"/>
              </a:rPr>
              <a:t> </a:t>
            </a:r>
            <a:r>
              <a:rPr kumimoji="1" lang="ja-JP" altLang="en-US" sz="1200" b="0" i="0" u="none" strike="noStrike" kern="1200" baseline="0" dirty="0" smtClean="0">
                <a:solidFill>
                  <a:schemeClr val="tx1"/>
                </a:solidFill>
                <a:latin typeface="Arial" charset="0"/>
                <a:ea typeface="ＭＳ Ｐ明朝" pitchFamily="18" charset="-128"/>
                <a:cs typeface="+mn-cs"/>
              </a:rPr>
              <a:t>機器が感染している。感染している主な</a:t>
            </a:r>
            <a:r>
              <a:rPr kumimoji="1" lang="en-US" altLang="ja-JP" sz="1200" b="0" i="0" u="none" strike="noStrike" kern="1200" baseline="0" dirty="0" err="1" smtClean="0">
                <a:solidFill>
                  <a:schemeClr val="tx1"/>
                </a:solidFill>
                <a:latin typeface="Arial" charset="0"/>
                <a:ea typeface="ＭＳ Ｐ明朝" pitchFamily="18" charset="-128"/>
                <a:cs typeface="+mn-cs"/>
              </a:rPr>
              <a:t>IoT</a:t>
            </a:r>
            <a:r>
              <a:rPr kumimoji="1" lang="en-US" altLang="ja-JP" sz="1200" b="0" i="0" u="none" strike="noStrike" kern="1200" baseline="0" dirty="0" smtClean="0">
                <a:solidFill>
                  <a:schemeClr val="tx1"/>
                </a:solidFill>
                <a:latin typeface="Arial" charset="0"/>
                <a:ea typeface="ＭＳ Ｐ明朝" pitchFamily="18" charset="-128"/>
                <a:cs typeface="+mn-cs"/>
              </a:rPr>
              <a:t> </a:t>
            </a:r>
            <a:r>
              <a:rPr kumimoji="1" lang="ja-JP" altLang="en-US" sz="1200" b="0" i="0" u="none" strike="noStrike" kern="1200" baseline="0" dirty="0" smtClean="0">
                <a:solidFill>
                  <a:schemeClr val="tx1"/>
                </a:solidFill>
                <a:latin typeface="Arial" charset="0"/>
                <a:ea typeface="ＭＳ Ｐ明朝" pitchFamily="18" charset="-128"/>
                <a:cs typeface="+mn-cs"/>
              </a:rPr>
              <a:t>機器は、インターネットに接続された監視カメラとされている。攻撃は、</a:t>
            </a:r>
            <a:r>
              <a:rPr kumimoji="1" lang="en-US" altLang="ja-JP" sz="1200" b="0" i="0" u="none" strike="noStrike" kern="1200" baseline="0" dirty="0" err="1" smtClean="0">
                <a:solidFill>
                  <a:schemeClr val="tx1"/>
                </a:solidFill>
                <a:latin typeface="Arial" charset="0"/>
                <a:ea typeface="ＭＳ Ｐ明朝" pitchFamily="18" charset="-128"/>
                <a:cs typeface="+mn-cs"/>
              </a:rPr>
              <a:t>Mirai</a:t>
            </a:r>
            <a:r>
              <a:rPr kumimoji="1" lang="en-US" altLang="ja-JP" sz="1200" b="0" i="0" u="none" strike="noStrike" kern="1200" baseline="0" dirty="0" smtClean="0">
                <a:solidFill>
                  <a:schemeClr val="tx1"/>
                </a:solidFill>
                <a:latin typeface="Arial" charset="0"/>
                <a:ea typeface="ＭＳ Ｐ明朝" pitchFamily="18" charset="-128"/>
                <a:cs typeface="+mn-cs"/>
              </a:rPr>
              <a:t> </a:t>
            </a:r>
            <a:r>
              <a:rPr kumimoji="1" lang="ja-JP" altLang="en-US" sz="1200" b="0" i="0" u="none" strike="noStrike" kern="1200" baseline="0" dirty="0" err="1" smtClean="0">
                <a:solidFill>
                  <a:schemeClr val="tx1"/>
                </a:solidFill>
                <a:latin typeface="Arial" charset="0"/>
                <a:ea typeface="ＭＳ Ｐ明朝" pitchFamily="18" charset="-128"/>
                <a:cs typeface="+mn-cs"/>
              </a:rPr>
              <a:t>のように</a:t>
            </a:r>
            <a:r>
              <a:rPr kumimoji="1" lang="ja-JP" altLang="en-US" sz="1200" b="0" i="0" u="none" strike="noStrike" kern="1200" baseline="0" dirty="0" smtClean="0">
                <a:solidFill>
                  <a:schemeClr val="tx1"/>
                </a:solidFill>
                <a:latin typeface="Arial" charset="0"/>
                <a:ea typeface="ＭＳ Ｐ明朝" pitchFamily="18" charset="-128"/>
                <a:cs typeface="+mn-cs"/>
              </a:rPr>
              <a:t>機器に設定されたデフォルトの</a:t>
            </a:r>
            <a:r>
              <a:rPr kumimoji="1" lang="en-US" altLang="ja-JP" sz="1200" b="0" i="0" u="none" strike="noStrike" kern="1200" baseline="0" dirty="0" smtClean="0">
                <a:solidFill>
                  <a:schemeClr val="tx1"/>
                </a:solidFill>
                <a:latin typeface="Arial" charset="0"/>
                <a:ea typeface="ＭＳ Ｐ明朝" pitchFamily="18" charset="-128"/>
                <a:cs typeface="+mn-cs"/>
              </a:rPr>
              <a:t>ID</a:t>
            </a:r>
            <a:r>
              <a:rPr kumimoji="1" lang="ja-JP" altLang="en-US" sz="1200" b="0" i="0" u="none" strike="noStrike" kern="1200" baseline="0" dirty="0" err="1" smtClean="0">
                <a:solidFill>
                  <a:schemeClr val="tx1"/>
                </a:solidFill>
                <a:latin typeface="Arial" charset="0"/>
                <a:ea typeface="ＭＳ Ｐ明朝" pitchFamily="18" charset="-128"/>
                <a:cs typeface="+mn-cs"/>
              </a:rPr>
              <a:t>、</a:t>
            </a:r>
            <a:r>
              <a:rPr kumimoji="1" lang="ja-JP" altLang="en-US" sz="1200" b="0" i="0" u="none" strike="noStrike" kern="1200" baseline="0" dirty="0" smtClean="0">
                <a:solidFill>
                  <a:schemeClr val="tx1"/>
                </a:solidFill>
                <a:latin typeface="Arial" charset="0"/>
                <a:ea typeface="ＭＳ Ｐ明朝" pitchFamily="18" charset="-128"/>
                <a:cs typeface="+mn-cs"/>
              </a:rPr>
              <a:t>パスワード等を使わず、既知の脆弱性を悪用する。国内に設置されている監視カメラでも感染が確認されており、製品に存在する認証回避の脆弱性「</a:t>
            </a:r>
            <a:r>
              <a:rPr kumimoji="1" lang="en-US" altLang="ja-JP" sz="1200" b="0" i="0" u="none" strike="noStrike" kern="1200" baseline="0" dirty="0" smtClean="0">
                <a:solidFill>
                  <a:schemeClr val="tx1"/>
                </a:solidFill>
                <a:latin typeface="Arial" charset="0"/>
                <a:ea typeface="ＭＳ Ｐ明朝" pitchFamily="18" charset="-128"/>
                <a:cs typeface="+mn-cs"/>
              </a:rPr>
              <a:t>CVE-2017-8225</a:t>
            </a:r>
            <a:r>
              <a:rPr kumimoji="1" lang="ja-JP" altLang="en-US" sz="1200" b="0" i="0" u="none" strike="noStrike" kern="1200" baseline="0" dirty="0" smtClean="0">
                <a:solidFill>
                  <a:schemeClr val="tx1"/>
                </a:solidFill>
                <a:latin typeface="Arial" charset="0"/>
                <a:ea typeface="ＭＳ Ｐ明朝" pitchFamily="18" charset="-128"/>
                <a:cs typeface="+mn-cs"/>
              </a:rPr>
              <a:t>」が悪用されたとみられる。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33</a:t>
            </a:fld>
            <a:endParaRPr lang="en-US" altLang="ja-JP"/>
          </a:p>
        </p:txBody>
      </p:sp>
    </p:spTree>
    <p:extLst>
      <p:ext uri="{BB962C8B-B14F-4D97-AF65-F5344CB8AC3E}">
        <p14:creationId xmlns:p14="http://schemas.microsoft.com/office/powerpoint/2010/main" val="1354923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smtClean="0">
                <a:solidFill>
                  <a:schemeClr val="tx1"/>
                </a:solidFill>
                <a:latin typeface="Arial" charset="0"/>
                <a:ea typeface="ＭＳ Ｐ明朝" pitchFamily="18" charset="-128"/>
                <a:cs typeface="+mn-cs"/>
              </a:rPr>
              <a:t>（補足説明）利用者への適切な管理の呼びかけ</a:t>
            </a:r>
          </a:p>
          <a:p>
            <a:r>
              <a:rPr kumimoji="1" lang="en-US" altLang="ja-JP" sz="1200" b="0" i="0" u="none" strike="noStrike" kern="1200" baseline="0" dirty="0" err="1" smtClean="0">
                <a:solidFill>
                  <a:schemeClr val="tx1"/>
                </a:solidFill>
                <a:latin typeface="Arial" charset="0"/>
                <a:ea typeface="ＭＳ Ｐ明朝" pitchFamily="18" charset="-128"/>
                <a:cs typeface="+mn-cs"/>
              </a:rPr>
              <a:t>IoT</a:t>
            </a:r>
            <a:r>
              <a:rPr kumimoji="1" lang="en-US" altLang="ja-JP" sz="1200" b="0" i="0" u="none" strike="noStrike" kern="1200" baseline="0" dirty="0" smtClean="0">
                <a:solidFill>
                  <a:schemeClr val="tx1"/>
                </a:solidFill>
                <a:latin typeface="Arial" charset="0"/>
                <a:ea typeface="ＭＳ Ｐ明朝" pitchFamily="18" charset="-128"/>
                <a:cs typeface="+mn-cs"/>
              </a:rPr>
              <a:t> </a:t>
            </a:r>
            <a:r>
              <a:rPr kumimoji="1" lang="ja-JP" altLang="en-US" sz="1200" b="0" i="0" u="none" strike="noStrike" kern="1200" baseline="0" dirty="0" smtClean="0">
                <a:solidFill>
                  <a:schemeClr val="tx1"/>
                </a:solidFill>
                <a:latin typeface="Arial" charset="0"/>
                <a:ea typeface="ＭＳ Ｐ明朝" pitchFamily="18" charset="-128"/>
                <a:cs typeface="+mn-cs"/>
              </a:rPr>
              <a:t>機器の利用者は必ずしも情報リテラシーが高いとは限らない。マニュアルやウェブページ等で適切な管理を呼びかける。</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（補足説明）ソフトウェアサポート期間の明確化</a:t>
            </a:r>
          </a:p>
          <a:p>
            <a:r>
              <a:rPr kumimoji="1" lang="ja-JP" altLang="en-US" sz="1200" b="0" i="0" u="none" strike="noStrike" kern="1200" baseline="0" dirty="0" smtClean="0">
                <a:solidFill>
                  <a:schemeClr val="tx1"/>
                </a:solidFill>
                <a:latin typeface="Arial" charset="0"/>
                <a:ea typeface="ＭＳ Ｐ明朝" pitchFamily="18" charset="-128"/>
                <a:cs typeface="+mn-cs"/>
              </a:rPr>
              <a:t>ソフトウェアサポートの期間を明確化し、利用者に伝えることでサポート切れた状態での利用の注意を促す。</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（補足説明）廃棄時は初期化</a:t>
            </a:r>
          </a:p>
          <a:p>
            <a:r>
              <a:rPr kumimoji="1" lang="en-US" altLang="ja-JP" sz="1200" b="0" i="0" u="none" strike="noStrike" kern="1200" baseline="0" dirty="0" err="1" smtClean="0">
                <a:solidFill>
                  <a:schemeClr val="tx1"/>
                </a:solidFill>
                <a:latin typeface="Arial" charset="0"/>
                <a:ea typeface="ＭＳ Ｐ明朝" pitchFamily="18" charset="-128"/>
                <a:cs typeface="+mn-cs"/>
              </a:rPr>
              <a:t>IoT</a:t>
            </a:r>
            <a:r>
              <a:rPr kumimoji="1" lang="en-US" altLang="ja-JP" sz="1200" b="0" i="0" u="none" strike="noStrike" kern="1200" baseline="0" dirty="0" smtClean="0">
                <a:solidFill>
                  <a:schemeClr val="tx1"/>
                </a:solidFill>
                <a:latin typeface="Arial" charset="0"/>
                <a:ea typeface="ＭＳ Ｐ明朝" pitchFamily="18" charset="-128"/>
                <a:cs typeface="+mn-cs"/>
              </a:rPr>
              <a:t> </a:t>
            </a:r>
            <a:r>
              <a:rPr kumimoji="1" lang="ja-JP" altLang="en-US" sz="1200" b="0" i="0" u="none" strike="noStrike" kern="1200" baseline="0" dirty="0" smtClean="0">
                <a:solidFill>
                  <a:schemeClr val="tx1"/>
                </a:solidFill>
                <a:latin typeface="Arial" charset="0"/>
                <a:ea typeface="ＭＳ Ｐ明朝" pitchFamily="18" charset="-128"/>
                <a:cs typeface="+mn-cs"/>
              </a:rPr>
              <a:t>機器には重要な情報が含まれる場合があるため廃棄時は初期化し、廃棄業者等に出す時はデータ消去や秘密保持に関する契約をする。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34</a:t>
            </a:fld>
            <a:endParaRPr lang="en-US" altLang="ja-JP"/>
          </a:p>
        </p:txBody>
      </p:sp>
    </p:spTree>
    <p:extLst>
      <p:ext uri="{BB962C8B-B14F-4D97-AF65-F5344CB8AC3E}">
        <p14:creationId xmlns:p14="http://schemas.microsoft.com/office/powerpoint/2010/main" val="20306379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組織内部の従業員や元従業員により、私怨や金銭目的等の個人的な利益享受のため組織の情報が不正に持ち出されている。また、組織の情報持ち出しのルールを守らずに不正に情報を持ち出し、さらにその情報を紛失し、情報漏えいにつながることもある。内部不正が発覚した場合、組織は、被害把握や原因追求等の対応に追われ、また社会的信用の失墜等にもつなが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35</a:t>
            </a:fld>
            <a:endParaRPr lang="en-US" altLang="ja-JP"/>
          </a:p>
        </p:txBody>
      </p:sp>
    </p:spTree>
    <p:extLst>
      <p:ext uri="{BB962C8B-B14F-4D97-AF65-F5344CB8AC3E}">
        <p14:creationId xmlns:p14="http://schemas.microsoft.com/office/powerpoint/2010/main" val="40579382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■アクセス権限の悪用</a:t>
            </a:r>
          </a:p>
          <a:p>
            <a:r>
              <a:rPr kumimoji="1" lang="ja-JP" altLang="en-US" dirty="0" smtClean="0"/>
              <a:t>自身の持つ権限の範囲で、組織の情報を取得する。自身が高い権限を持っている場合や、必要以上に高いアクセス権限または当人に必要のないアクセス権限が付与されている場合、より多くの情報を窃取されるおそれがある。</a:t>
            </a:r>
          </a:p>
          <a:p>
            <a:endParaRPr kumimoji="1" lang="en-US" altLang="ja-JP" dirty="0" smtClean="0"/>
          </a:p>
          <a:p>
            <a:r>
              <a:rPr kumimoji="1" lang="ja-JP" altLang="en-US" dirty="0" smtClean="0"/>
              <a:t>■退職前のアカウントの悪用</a:t>
            </a:r>
          </a:p>
          <a:p>
            <a:r>
              <a:rPr kumimoji="1" lang="ja-JP" altLang="en-US" dirty="0" smtClean="0"/>
              <a:t>組織を退職した後に、自身が退職前に使っていたアカウントを使って、不正に組織の情報を取得する。組織で退職者のアカウントを削除していない場合に起こる。</a:t>
            </a:r>
            <a:endParaRPr kumimoji="1" lang="en-US" altLang="ja-JP" dirty="0" smtClean="0"/>
          </a:p>
          <a:p>
            <a:endParaRPr kumimoji="1" lang="ja-JP" altLang="en-US" dirty="0" smtClean="0"/>
          </a:p>
          <a:p>
            <a:r>
              <a:rPr kumimoji="1" lang="ja-JP" altLang="en-US" dirty="0" smtClean="0"/>
              <a:t>■</a:t>
            </a:r>
            <a:r>
              <a:rPr kumimoji="1" lang="en-US" altLang="ja-JP" dirty="0" smtClean="0"/>
              <a:t>USB </a:t>
            </a:r>
            <a:r>
              <a:rPr kumimoji="1" lang="ja-JP" altLang="en-US" dirty="0" smtClean="0"/>
              <a:t>メモリーや電子メール等により外部持ち出し</a:t>
            </a:r>
          </a:p>
          <a:p>
            <a:r>
              <a:rPr kumimoji="1" lang="ja-JP" altLang="en-US" dirty="0" smtClean="0"/>
              <a:t>組織の内部情報を</a:t>
            </a:r>
            <a:r>
              <a:rPr kumimoji="1" lang="en-US" altLang="ja-JP" dirty="0" smtClean="0"/>
              <a:t>USB </a:t>
            </a:r>
            <a:r>
              <a:rPr kumimoji="1" lang="ja-JP" altLang="en-US" dirty="0" smtClean="0"/>
              <a:t>メモリー、</a:t>
            </a:r>
            <a:r>
              <a:rPr kumimoji="1" lang="en-US" altLang="ja-JP" dirty="0" smtClean="0"/>
              <a:t>CD/DVD</a:t>
            </a:r>
            <a:r>
              <a:rPr kumimoji="1" lang="ja-JP" altLang="en-US" dirty="0" err="1" smtClean="0"/>
              <a:t>、</a:t>
            </a:r>
            <a:r>
              <a:rPr kumimoji="1" lang="en-US" altLang="ja-JP" dirty="0" smtClean="0"/>
              <a:t>PC</a:t>
            </a:r>
            <a:r>
              <a:rPr kumimoji="1" lang="ja-JP" altLang="en-US" dirty="0" smtClean="0"/>
              <a:t>等に保存したり、電子メールで送付することで外部に持ち出す。また、紙媒体に印刷して持ち出すケースもある。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36</a:t>
            </a:fld>
            <a:endParaRPr lang="en-US" altLang="ja-JP"/>
          </a:p>
        </p:txBody>
      </p:sp>
    </p:spTree>
    <p:extLst>
      <p:ext uri="{BB962C8B-B14F-4D97-AF65-F5344CB8AC3E}">
        <p14:creationId xmlns:p14="http://schemas.microsoft.com/office/powerpoint/2010/main" val="13299992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■元従業員が顧客情報を持出し、持ち込まれた業者の通報で発覚</a:t>
            </a:r>
            <a:endParaRPr kumimoji="1" lang="en-US" altLang="ja-JP" dirty="0" smtClean="0"/>
          </a:p>
          <a:p>
            <a:r>
              <a:rPr kumimoji="1" lang="en-US" altLang="ja-JP" dirty="0" smtClean="0"/>
              <a:t>GMO </a:t>
            </a:r>
            <a:r>
              <a:rPr kumimoji="1" lang="ja-JP" altLang="en-US" dirty="0" smtClean="0"/>
              <a:t>メイクショップの元従業員が、顧客情報や営業関連データ等</a:t>
            </a:r>
            <a:r>
              <a:rPr kumimoji="1" lang="en-US" altLang="ja-JP" dirty="0" smtClean="0"/>
              <a:t>3 </a:t>
            </a:r>
            <a:r>
              <a:rPr kumimoji="1" lang="ja-JP" altLang="en-US" dirty="0" smtClean="0"/>
              <a:t>万</a:t>
            </a:r>
            <a:r>
              <a:rPr kumimoji="1" lang="en-US" altLang="ja-JP" dirty="0" smtClean="0"/>
              <a:t>2,800 </a:t>
            </a:r>
            <a:r>
              <a:rPr kumimoji="1" lang="ja-JP" altLang="en-US" dirty="0" smtClean="0"/>
              <a:t>件を外付けハードディスクへコピーして、自身が業務を請け負っていた会社に持ち込んでいた。請負先の企業が、</a:t>
            </a:r>
            <a:r>
              <a:rPr kumimoji="1" lang="en-US" altLang="ja-JP" dirty="0" smtClean="0"/>
              <a:t>GMO </a:t>
            </a:r>
            <a:r>
              <a:rPr kumimoji="1" lang="ja-JP" altLang="en-US" dirty="0" smtClean="0"/>
              <a:t>メイクショップ側に「業務情報が持ち込まれた可能性がある」と通報したことで発覚した。</a:t>
            </a:r>
            <a:endParaRPr kumimoji="1" lang="en-US" altLang="ja-JP" dirty="0" smtClean="0"/>
          </a:p>
          <a:p>
            <a:endParaRPr kumimoji="1" lang="en-US" altLang="ja-JP" dirty="0" smtClean="0"/>
          </a:p>
          <a:p>
            <a:r>
              <a:rPr kumimoji="1" lang="ja-JP" altLang="en-US" dirty="0" smtClean="0"/>
              <a:t>■日本年金機構職員が個人情報を不正に持ち出し売買したとして逮捕</a:t>
            </a:r>
          </a:p>
          <a:p>
            <a:r>
              <a:rPr kumimoji="1" lang="ja-JP" altLang="en-US" dirty="0" smtClean="0"/>
              <a:t>日本年金機構の職員が、年金加入者の個人情報を盗んだとして逮捕された。同職員は盗んだ個人情報を第三者に提供し、見返りに金銭を受け取る等をしていた。この事件は、同機構で定期的に実施している職員の持ち物点検をきっかけに発覚した。</a:t>
            </a:r>
            <a:endParaRPr kumimoji="1" lang="en-US" altLang="ja-JP" dirty="0" smtClean="0"/>
          </a:p>
          <a:p>
            <a:endParaRPr kumimoji="1" lang="en-US" altLang="ja-JP" dirty="0" smtClean="0"/>
          </a:p>
          <a:p>
            <a:r>
              <a:rPr kumimoji="1" lang="ja-JP" altLang="en-US" dirty="0" smtClean="0"/>
              <a:t>■職員が無断で児童の個人情報を持ち出し</a:t>
            </a:r>
          </a:p>
          <a:p>
            <a:r>
              <a:rPr kumimoji="1" lang="ja-JP" altLang="en-US" dirty="0" smtClean="0"/>
              <a:t>大阪市の市立小学校の教員が、児童の個人情報が保存されたハードディスクを無断で外部へ持ち出した。さらに、外部での飲食後の帰宅途中に転倒して意識を失い、その間に何者かによって当該ハードディスクを鞄ごと持ち去られた。個人情報の持ち出しは、同市教育委員会が禁止していたが、ルールが守られていなかった。</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37</a:t>
            </a:fld>
            <a:endParaRPr lang="en-US" altLang="ja-JP"/>
          </a:p>
        </p:txBody>
      </p:sp>
    </p:spTree>
    <p:extLst>
      <p:ext uri="{BB962C8B-B14F-4D97-AF65-F5344CB8AC3E}">
        <p14:creationId xmlns:p14="http://schemas.microsoft.com/office/powerpoint/2010/main" val="17486906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smtClean="0">
                <a:solidFill>
                  <a:schemeClr val="tx1"/>
                </a:solidFill>
                <a:latin typeface="Arial" charset="0"/>
                <a:ea typeface="ＭＳ Ｐ明朝" pitchFamily="18" charset="-128"/>
                <a:cs typeface="+mn-cs"/>
              </a:rPr>
              <a:t>（補足説明）</a:t>
            </a:r>
            <a:r>
              <a:rPr kumimoji="1" lang="ja-JP" altLang="en-US" dirty="0" smtClean="0"/>
              <a:t>資産の把握・体制の整備</a:t>
            </a:r>
          </a:p>
          <a:p>
            <a:r>
              <a:rPr kumimoji="1" lang="ja-JP" altLang="en-US" dirty="0" smtClean="0"/>
              <a:t>組織が保持する資産を重要度等で分類し、経営層が責任を持ち、資産の管理体制の整備を積極的に推進することが重要である。内部不正</a:t>
            </a:r>
            <a:r>
              <a:rPr kumimoji="1" lang="ja-JP" altLang="en-US" sz="1200" b="0" i="0" u="none" strike="noStrike" kern="1200" baseline="0" dirty="0" smtClean="0">
                <a:solidFill>
                  <a:schemeClr val="tx1"/>
                </a:solidFill>
                <a:latin typeface="Arial" charset="0"/>
                <a:ea typeface="ＭＳ Ｐ明朝" pitchFamily="18" charset="-128"/>
                <a:cs typeface="+mn-cs"/>
              </a:rPr>
              <a:t>対策は、多岐に渡って網羅的に行う必要がある。</a:t>
            </a:r>
            <a:r>
              <a:rPr kumimoji="1" lang="en-US" altLang="ja-JP" sz="1200" b="0" i="0" u="none" strike="noStrike" kern="1200" baseline="0" dirty="0" smtClean="0">
                <a:solidFill>
                  <a:schemeClr val="tx1"/>
                </a:solidFill>
                <a:latin typeface="Arial" charset="0"/>
                <a:ea typeface="ＭＳ Ｐ明朝" pitchFamily="18" charset="-128"/>
                <a:cs typeface="+mn-cs"/>
              </a:rPr>
              <a:t>IPA </a:t>
            </a:r>
            <a:r>
              <a:rPr kumimoji="1" lang="ja-JP" altLang="en-US" sz="1200" b="0" i="0" u="none" strike="noStrike" kern="1200" baseline="0" dirty="0" smtClean="0">
                <a:solidFill>
                  <a:schemeClr val="tx1"/>
                </a:solidFill>
                <a:latin typeface="Arial" charset="0"/>
                <a:ea typeface="ＭＳ Ｐ明朝" pitchFamily="18" charset="-128"/>
                <a:cs typeface="+mn-cs"/>
              </a:rPr>
              <a:t>の「組織における内部不正防止ガイドライン」のチェックリストを用いることで、対策状況を確認することができる。</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（補足説明）重要情報の管理・保護（アクセス制御、暗号化）</a:t>
            </a:r>
          </a:p>
          <a:p>
            <a:r>
              <a:rPr kumimoji="1" lang="ja-JP" altLang="en-US" sz="1200" b="0" i="0" u="none" strike="noStrike" kern="1200" baseline="0" dirty="0" smtClean="0">
                <a:solidFill>
                  <a:schemeClr val="tx1"/>
                </a:solidFill>
                <a:latin typeface="Arial" charset="0"/>
                <a:ea typeface="ＭＳ Ｐ明朝" pitchFamily="18" charset="-128"/>
                <a:cs typeface="+mn-cs"/>
              </a:rPr>
              <a:t>不正競争防止法の営業秘密漏洩罪に問われないためには、「秘密管理性」が重要視される。</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（補足説明）アカウント、権限の管理・定期監査</a:t>
            </a:r>
          </a:p>
          <a:p>
            <a:r>
              <a:rPr kumimoji="1" lang="ja-JP" altLang="en-US" sz="1200" b="0" i="0" u="none" strike="noStrike" kern="1200" baseline="0" dirty="0" smtClean="0">
                <a:solidFill>
                  <a:schemeClr val="tx1"/>
                </a:solidFill>
                <a:latin typeface="Arial" charset="0"/>
                <a:ea typeface="ＭＳ Ｐ明朝" pitchFamily="18" charset="-128"/>
                <a:cs typeface="+mn-cs"/>
              </a:rPr>
              <a:t>不必要に高い権限を付与したり、アカウントを共有しない。</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dirty="0" smtClean="0"/>
          </a:p>
          <a:p>
            <a:r>
              <a:rPr kumimoji="1" lang="ja-JP" altLang="en-US" sz="1200" b="0" i="0" u="none" strike="noStrike" kern="1200" baseline="0" dirty="0" smtClean="0">
                <a:solidFill>
                  <a:schemeClr val="tx1"/>
                </a:solidFill>
                <a:latin typeface="Arial" charset="0"/>
                <a:ea typeface="ＭＳ Ｐ明朝" pitchFamily="18" charset="-128"/>
                <a:cs typeface="+mn-cs"/>
              </a:rPr>
              <a:t>（補足説明）罰則の周知と相互監視の強化</a:t>
            </a:r>
          </a:p>
          <a:p>
            <a:r>
              <a:rPr kumimoji="1" lang="ja-JP" altLang="en-US" sz="1200" b="0" i="0" u="none" strike="noStrike" kern="1200" baseline="0" dirty="0" smtClean="0">
                <a:solidFill>
                  <a:schemeClr val="tx1"/>
                </a:solidFill>
                <a:latin typeface="Arial" charset="0"/>
                <a:ea typeface="ＭＳ Ｐ明朝" pitchFamily="18" charset="-128"/>
                <a:cs typeface="+mn-cs"/>
              </a:rPr>
              <a:t>紛失・漏えいを隠蔽した場合、より懲罰が重くなることを周知することも有効である。</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（補足説明）外部記憶媒体の利用制限</a:t>
            </a:r>
          </a:p>
          <a:p>
            <a:r>
              <a:rPr kumimoji="1" lang="en-US" altLang="ja-JP" sz="1200" b="0" i="0" u="none" strike="noStrike" kern="1200" baseline="0" dirty="0" smtClean="0">
                <a:solidFill>
                  <a:schemeClr val="tx1"/>
                </a:solidFill>
                <a:latin typeface="Arial" charset="0"/>
                <a:ea typeface="ＭＳ Ｐ明朝" pitchFamily="18" charset="-128"/>
                <a:cs typeface="+mn-cs"/>
              </a:rPr>
              <a:t>USB </a:t>
            </a:r>
            <a:r>
              <a:rPr kumimoji="1" lang="ja-JP" altLang="en-US" sz="1200" b="0" i="0" u="none" strike="noStrike" kern="1200" baseline="0" dirty="0" smtClean="0">
                <a:solidFill>
                  <a:schemeClr val="tx1"/>
                </a:solidFill>
                <a:latin typeface="Arial" charset="0"/>
                <a:ea typeface="ＭＳ Ｐ明朝" pitchFamily="18" charset="-128"/>
                <a:cs typeface="+mn-cs"/>
              </a:rPr>
              <a:t>メモリー等の外部記憶媒体の利用に制限をかける。</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（補足説明）システム操作の記録・監視</a:t>
            </a:r>
          </a:p>
          <a:p>
            <a:r>
              <a:rPr kumimoji="1" lang="en-US" altLang="ja-JP" sz="1200" b="0" i="0" u="none" strike="noStrike" kern="1200" baseline="0" dirty="0" smtClean="0">
                <a:solidFill>
                  <a:schemeClr val="tx1"/>
                </a:solidFill>
                <a:latin typeface="Arial" charset="0"/>
                <a:ea typeface="ＭＳ Ｐ明朝" pitchFamily="18" charset="-128"/>
                <a:cs typeface="+mn-cs"/>
              </a:rPr>
              <a:t>IPA </a:t>
            </a:r>
            <a:r>
              <a:rPr kumimoji="1" lang="ja-JP" altLang="en-US" sz="1200" b="0" i="0" u="none" strike="noStrike" kern="1200" baseline="0" dirty="0" smtClean="0">
                <a:solidFill>
                  <a:schemeClr val="tx1"/>
                </a:solidFill>
                <a:latin typeface="Arial" charset="0"/>
                <a:ea typeface="ＭＳ Ｐ明朝" pitchFamily="18" charset="-128"/>
                <a:cs typeface="+mn-cs"/>
              </a:rPr>
              <a:t>で行った内部不正に関する実態調査では、効果的な内部不正対策として、アクセスログの監視が上位となっており、効果が期待できる。また、併せてアクセスログを取得していることを周知することも内部不正抑止に有効であ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38</a:t>
            </a:fld>
            <a:endParaRPr lang="en-US" altLang="ja-JP"/>
          </a:p>
        </p:txBody>
      </p:sp>
    </p:spTree>
    <p:extLst>
      <p:ext uri="{BB962C8B-B14F-4D97-AF65-F5344CB8AC3E}">
        <p14:creationId xmlns:p14="http://schemas.microsoft.com/office/powerpoint/2010/main" val="35472536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smtClean="0">
                <a:solidFill>
                  <a:schemeClr val="tx1"/>
                </a:solidFill>
                <a:latin typeface="Arial" charset="0"/>
                <a:ea typeface="ＭＳ Ｐ明朝" pitchFamily="18" charset="-128"/>
                <a:cs typeface="+mn-cs"/>
              </a:rPr>
              <a:t>ウイルスに感染し、ボット化した</a:t>
            </a:r>
            <a:r>
              <a:rPr kumimoji="1" lang="en-US" altLang="ja-JP" sz="1200" b="0" i="0" u="none" strike="noStrike" kern="1200" baseline="0" dirty="0" err="1" smtClean="0">
                <a:solidFill>
                  <a:schemeClr val="tx1"/>
                </a:solidFill>
                <a:latin typeface="Arial" charset="0"/>
                <a:ea typeface="ＭＳ Ｐ明朝" pitchFamily="18" charset="-128"/>
                <a:cs typeface="+mn-cs"/>
              </a:rPr>
              <a:t>IoT</a:t>
            </a:r>
            <a:r>
              <a:rPr kumimoji="1" lang="en-US" altLang="ja-JP" sz="1200" b="0" i="0" u="none" strike="noStrike" kern="1200" baseline="0" dirty="0" smtClean="0">
                <a:solidFill>
                  <a:schemeClr val="tx1"/>
                </a:solidFill>
                <a:latin typeface="Arial" charset="0"/>
                <a:ea typeface="ＭＳ Ｐ明朝" pitchFamily="18" charset="-128"/>
                <a:cs typeface="+mn-cs"/>
              </a:rPr>
              <a:t> </a:t>
            </a:r>
            <a:r>
              <a:rPr kumimoji="1" lang="ja-JP" altLang="en-US" sz="1200" b="0" i="0" u="none" strike="noStrike" kern="1200" baseline="0" dirty="0" smtClean="0">
                <a:solidFill>
                  <a:schemeClr val="tx1"/>
                </a:solidFill>
                <a:latin typeface="Arial" charset="0"/>
                <a:ea typeface="ＭＳ Ｐ明朝" pitchFamily="18" charset="-128"/>
                <a:cs typeface="+mn-cs"/>
              </a:rPr>
              <a:t>機器等から</a:t>
            </a:r>
            <a:r>
              <a:rPr kumimoji="1" lang="en-US" altLang="ja-JP" sz="1200" b="0" i="0" u="none" strike="noStrike" kern="1200" baseline="0" dirty="0" smtClean="0">
                <a:solidFill>
                  <a:schemeClr val="tx1"/>
                </a:solidFill>
                <a:latin typeface="Arial" charset="0"/>
                <a:ea typeface="ＭＳ Ｐ明朝" pitchFamily="18" charset="-128"/>
                <a:cs typeface="+mn-cs"/>
              </a:rPr>
              <a:t>DDoS</a:t>
            </a:r>
            <a:r>
              <a:rPr kumimoji="1" lang="ja-JP" altLang="en-US" sz="1200" b="0" i="0" u="none" strike="noStrike" kern="1200" baseline="0" dirty="0" smtClean="0">
                <a:solidFill>
                  <a:schemeClr val="tx1"/>
                </a:solidFill>
                <a:latin typeface="Arial" charset="0"/>
                <a:ea typeface="ＭＳ Ｐ明朝" pitchFamily="18" charset="-128"/>
                <a:cs typeface="+mn-cs"/>
              </a:rPr>
              <a:t>（分散型サービス妨害）攻撃が行われている。それにより、ウェブサイトや</a:t>
            </a:r>
            <a:r>
              <a:rPr kumimoji="1" lang="en-US" altLang="ja-JP" sz="1200" b="0" i="0" u="none" strike="noStrike" kern="1200" baseline="0" dirty="0" smtClean="0">
                <a:solidFill>
                  <a:schemeClr val="tx1"/>
                </a:solidFill>
                <a:latin typeface="Arial" charset="0"/>
                <a:ea typeface="ＭＳ Ｐ明朝" pitchFamily="18" charset="-128"/>
                <a:cs typeface="+mn-cs"/>
              </a:rPr>
              <a:t>DNS </a:t>
            </a:r>
            <a:r>
              <a:rPr kumimoji="1" lang="ja-JP" altLang="en-US" sz="1200" b="0" i="0" u="none" strike="noStrike" kern="1200" baseline="0" dirty="0" smtClean="0">
                <a:solidFill>
                  <a:schemeClr val="tx1"/>
                </a:solidFill>
                <a:latin typeface="Arial" charset="0"/>
                <a:ea typeface="ＭＳ Ｐ明朝" pitchFamily="18" charset="-128"/>
                <a:cs typeface="+mn-cs"/>
              </a:rPr>
              <a:t>サーバーが高負荷状態となり、利用者がアクセスできなくなる被害が確認されている。</a:t>
            </a:r>
            <a:r>
              <a:rPr kumimoji="1" lang="en-US" altLang="ja-JP" sz="1200" b="0" i="0" u="none" strike="noStrike" kern="1200" baseline="0" dirty="0" smtClean="0">
                <a:solidFill>
                  <a:schemeClr val="tx1"/>
                </a:solidFill>
                <a:latin typeface="Arial" charset="0"/>
                <a:ea typeface="ＭＳ Ｐ明朝" pitchFamily="18" charset="-128"/>
                <a:cs typeface="+mn-cs"/>
              </a:rPr>
              <a:t>2017 </a:t>
            </a:r>
            <a:r>
              <a:rPr kumimoji="1" lang="ja-JP" altLang="en-US" sz="1200" b="0" i="0" u="none" strike="noStrike" kern="1200" baseline="0" dirty="0" smtClean="0">
                <a:solidFill>
                  <a:schemeClr val="tx1"/>
                </a:solidFill>
                <a:latin typeface="Arial" charset="0"/>
                <a:ea typeface="ＭＳ Ｐ明朝" pitchFamily="18" charset="-128"/>
                <a:cs typeface="+mn-cs"/>
              </a:rPr>
              <a:t>年は公式のマーケットに公開されたスマートフォンアプリがボット化し、</a:t>
            </a:r>
            <a:r>
              <a:rPr kumimoji="1" lang="en-US" altLang="ja-JP" sz="1200" b="0" i="0" u="none" strike="noStrike" kern="1200" baseline="0" dirty="0" smtClean="0">
                <a:solidFill>
                  <a:schemeClr val="tx1"/>
                </a:solidFill>
                <a:latin typeface="Arial" charset="0"/>
                <a:ea typeface="ＭＳ Ｐ明朝" pitchFamily="18" charset="-128"/>
                <a:cs typeface="+mn-cs"/>
              </a:rPr>
              <a:t>DDoS </a:t>
            </a:r>
            <a:r>
              <a:rPr kumimoji="1" lang="ja-JP" altLang="en-US" sz="1200" b="0" i="0" u="none" strike="noStrike" kern="1200" baseline="0" dirty="0" smtClean="0">
                <a:solidFill>
                  <a:schemeClr val="tx1"/>
                </a:solidFill>
                <a:latin typeface="Arial" charset="0"/>
                <a:ea typeface="ＭＳ Ｐ明朝" pitchFamily="18" charset="-128"/>
                <a:cs typeface="+mn-cs"/>
              </a:rPr>
              <a:t>攻撃が行われた被害が確認されている。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39</a:t>
            </a:fld>
            <a:endParaRPr lang="en-US" altLang="ja-JP"/>
          </a:p>
        </p:txBody>
      </p:sp>
    </p:spTree>
    <p:extLst>
      <p:ext uri="{BB962C8B-B14F-4D97-AF65-F5344CB8AC3E}">
        <p14:creationId xmlns:p14="http://schemas.microsoft.com/office/powerpoint/2010/main" val="1496099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22530"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ja-JP" dirty="0" smtClean="0"/>
              <a:t>2017 </a:t>
            </a:r>
            <a:r>
              <a:rPr lang="ja-JP" altLang="en-US" dirty="0" smtClean="0"/>
              <a:t>年において社会的に影響が大きかったセキュリティ上の脅威について「</a:t>
            </a:r>
            <a:r>
              <a:rPr lang="en-US" altLang="ja-JP" dirty="0" smtClean="0"/>
              <a:t>10 </a:t>
            </a:r>
            <a:r>
              <a:rPr lang="ja-JP" altLang="en-US" dirty="0" smtClean="0"/>
              <a:t>大脅威選考会」の投票結果に基づき、「情報セキュリティ</a:t>
            </a:r>
            <a:r>
              <a:rPr lang="en-US" altLang="ja-JP" dirty="0" smtClean="0"/>
              <a:t>10 </a:t>
            </a:r>
            <a:r>
              <a:rPr lang="ja-JP" altLang="en-US" dirty="0" smtClean="0"/>
              <a:t>大脅威</a:t>
            </a:r>
            <a:r>
              <a:rPr lang="en-US" altLang="ja-JP" dirty="0" smtClean="0"/>
              <a:t>2018</a:t>
            </a:r>
            <a:r>
              <a:rPr lang="ja-JP" altLang="en-US" dirty="0" smtClean="0"/>
              <a:t>」では、「個人」と「組織」向けの脅威として、それぞれ表の通り順位付けした。</a:t>
            </a:r>
            <a:endParaRPr lang="ja-JP" altLang="en-US" dirty="0"/>
          </a:p>
        </p:txBody>
      </p:sp>
      <p:sp>
        <p:nvSpPr>
          <p:cNvPr id="21507"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E94B63-6BA6-4187-8DD3-2A025F1D6C46}" type="slidenum">
              <a:rPr lang="ja-JP" altLang="en-US" smtClean="0">
                <a:latin typeface="Arial" charset="0"/>
              </a:rPr>
              <a:pPr fontAlgn="base">
                <a:spcBef>
                  <a:spcPct val="0"/>
                </a:spcBef>
                <a:spcAft>
                  <a:spcPct val="0"/>
                </a:spcAft>
                <a:defRPr/>
              </a:pPr>
              <a:t>4</a:t>
            </a:fld>
            <a:endParaRPr lang="en-US" altLang="ja-JP" dirty="0">
              <a:latin typeface="Arial" charset="0"/>
            </a:endParaRPr>
          </a:p>
        </p:txBody>
      </p:sp>
    </p:spTree>
    <p:extLst>
      <p:ext uri="{BB962C8B-B14F-4D97-AF65-F5344CB8AC3E}">
        <p14:creationId xmlns:p14="http://schemas.microsoft.com/office/powerpoint/2010/main" val="31904287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DDoS </a:t>
            </a:r>
            <a:r>
              <a:rPr kumimoji="1" lang="ja-JP" altLang="en-US" dirty="0" smtClean="0"/>
              <a:t>攻撃には、主に以下の手口が使われる。</a:t>
            </a:r>
            <a:endParaRPr kumimoji="1" lang="en-US" altLang="ja-JP" dirty="0" smtClean="0"/>
          </a:p>
          <a:p>
            <a:endParaRPr kumimoji="1" lang="ja-JP" altLang="en-US" dirty="0" smtClean="0"/>
          </a:p>
          <a:p>
            <a:r>
              <a:rPr kumimoji="1" lang="ja-JP" altLang="en-US" dirty="0" smtClean="0"/>
              <a:t>■ボットネットの利用</a:t>
            </a:r>
          </a:p>
          <a:p>
            <a:r>
              <a:rPr kumimoji="1" lang="ja-JP" altLang="en-US" dirty="0" smtClean="0"/>
              <a:t>予め構築されたボットネットに攻撃命令を出し、標的組織のウェブサイトや組織の利用している</a:t>
            </a:r>
            <a:r>
              <a:rPr kumimoji="1" lang="en-US" altLang="ja-JP" dirty="0" smtClean="0"/>
              <a:t>DNS</a:t>
            </a:r>
            <a:r>
              <a:rPr kumimoji="1" lang="ja-JP" altLang="en-US" dirty="0" smtClean="0"/>
              <a:t>サーバーへ想定外の大量アクセスを行い、負荷をかける攻撃。</a:t>
            </a:r>
            <a:endParaRPr kumimoji="1" lang="en-US" altLang="ja-JP" dirty="0" smtClean="0"/>
          </a:p>
          <a:p>
            <a:endParaRPr kumimoji="1" lang="ja-JP" altLang="en-US" dirty="0" smtClean="0"/>
          </a:p>
          <a:p>
            <a:r>
              <a:rPr kumimoji="1" lang="ja-JP" altLang="en-US" dirty="0" smtClean="0"/>
              <a:t>■リフレクター攻撃</a:t>
            </a:r>
          </a:p>
          <a:p>
            <a:r>
              <a:rPr kumimoji="1" lang="ja-JP" altLang="en-US" dirty="0" smtClean="0"/>
              <a:t>送信元を標的組織のサーバーと騙って、脆弱な設定の多数のルーターや</a:t>
            </a:r>
            <a:r>
              <a:rPr kumimoji="1" lang="en-US" altLang="ja-JP" dirty="0" smtClean="0"/>
              <a:t>DNS </a:t>
            </a:r>
            <a:r>
              <a:rPr kumimoji="1" lang="ja-JP" altLang="en-US" dirty="0" smtClean="0"/>
              <a:t>サーバー等に通信を送り、応答結果を標的組織に送り付け、負荷をかける攻撃。</a:t>
            </a:r>
            <a:endParaRPr kumimoji="1" lang="en-US" altLang="ja-JP" dirty="0" smtClean="0"/>
          </a:p>
          <a:p>
            <a:endParaRPr kumimoji="1" lang="ja-JP" altLang="en-US" dirty="0" smtClean="0"/>
          </a:p>
          <a:p>
            <a:r>
              <a:rPr kumimoji="1" lang="ja-JP" altLang="en-US" dirty="0" smtClean="0"/>
              <a:t>■</a:t>
            </a:r>
            <a:r>
              <a:rPr kumimoji="1" lang="en-US" altLang="ja-JP" dirty="0" smtClean="0"/>
              <a:t>DNS </a:t>
            </a:r>
            <a:r>
              <a:rPr kumimoji="1" lang="ja-JP" altLang="en-US" dirty="0" smtClean="0"/>
              <a:t>水責め攻撃</a:t>
            </a:r>
          </a:p>
          <a:p>
            <a:r>
              <a:rPr kumimoji="1" lang="ja-JP" altLang="en-US" dirty="0" smtClean="0"/>
              <a:t>標的組織のドメインにランダムなサブドメインを付けて問い合わせ、標的組織ドメイン名の権威</a:t>
            </a:r>
            <a:r>
              <a:rPr kumimoji="1" lang="en-US" altLang="ja-JP" dirty="0" smtClean="0"/>
              <a:t>DNS </a:t>
            </a:r>
            <a:r>
              <a:rPr kumimoji="1" lang="ja-JP" altLang="en-US" dirty="0" smtClean="0"/>
              <a:t>サーバーに負荷をかける攻撃。</a:t>
            </a:r>
            <a:endParaRPr kumimoji="1" lang="en-US" altLang="ja-JP" dirty="0" smtClean="0"/>
          </a:p>
          <a:p>
            <a:endParaRPr kumimoji="1" lang="ja-JP" altLang="en-US" dirty="0" smtClean="0"/>
          </a:p>
          <a:p>
            <a:r>
              <a:rPr kumimoji="1" lang="ja-JP" altLang="en-US" dirty="0" smtClean="0"/>
              <a:t>■</a:t>
            </a:r>
            <a:r>
              <a:rPr kumimoji="1" lang="en-US" altLang="ja-JP" dirty="0" smtClean="0"/>
              <a:t>DDoS </a:t>
            </a:r>
            <a:r>
              <a:rPr kumimoji="1" lang="ja-JP" altLang="en-US" dirty="0" smtClean="0"/>
              <a:t>代行サービスの利用</a:t>
            </a:r>
          </a:p>
          <a:p>
            <a:r>
              <a:rPr kumimoji="1" lang="en-US" altLang="ja-JP" dirty="0" smtClean="0"/>
              <a:t>DDoS </a:t>
            </a:r>
            <a:r>
              <a:rPr kumimoji="1" lang="ja-JP" altLang="en-US" dirty="0" smtClean="0"/>
              <a:t>を代行する不法なサービスを利用する攻撃。専門的な技術がなくても攻撃ができる。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40</a:t>
            </a:fld>
            <a:endParaRPr lang="en-US" altLang="ja-JP"/>
          </a:p>
        </p:txBody>
      </p:sp>
    </p:spTree>
    <p:extLst>
      <p:ext uri="{BB962C8B-B14F-4D97-AF65-F5344CB8AC3E}">
        <p14:creationId xmlns:p14="http://schemas.microsoft.com/office/powerpoint/2010/main" val="28175618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■スマートフォンアプリのボット化</a:t>
            </a:r>
          </a:p>
          <a:p>
            <a:r>
              <a:rPr kumimoji="1" lang="en-US" altLang="ja-JP" dirty="0" smtClean="0"/>
              <a:t>2017 </a:t>
            </a:r>
            <a:r>
              <a:rPr kumimoji="1" lang="ja-JP" altLang="en-US" dirty="0" smtClean="0"/>
              <a:t>年</a:t>
            </a:r>
            <a:r>
              <a:rPr kumimoji="1" lang="en-US" altLang="ja-JP" dirty="0" smtClean="0"/>
              <a:t>8 </a:t>
            </a:r>
            <a:r>
              <a:rPr kumimoji="1" lang="ja-JP" altLang="en-US" dirty="0" smtClean="0"/>
              <a:t>月にスマートフォンから大規模な</a:t>
            </a:r>
            <a:r>
              <a:rPr kumimoji="1" lang="en-US" altLang="ja-JP" dirty="0" smtClean="0"/>
              <a:t>DDoS</a:t>
            </a:r>
            <a:r>
              <a:rPr kumimoji="1" lang="ja-JP" altLang="en-US" dirty="0" smtClean="0"/>
              <a:t>攻撃が確認された。原因は、公式マーケットの</a:t>
            </a:r>
            <a:r>
              <a:rPr kumimoji="1" lang="en-US" altLang="ja-JP" dirty="0" smtClean="0"/>
              <a:t>Google Play </a:t>
            </a:r>
            <a:r>
              <a:rPr kumimoji="1" lang="ja-JP" altLang="en-US" dirty="0" err="1" smtClean="0"/>
              <a:t>にて</a:t>
            </a:r>
            <a:r>
              <a:rPr kumimoji="1" lang="en-US" altLang="ja-JP" dirty="0" smtClean="0"/>
              <a:t>Android </a:t>
            </a:r>
            <a:r>
              <a:rPr kumimoji="1" lang="ja-JP" altLang="en-US" dirty="0" smtClean="0"/>
              <a:t>用アプリとして配信されていたアプリにスマートフォンを踏み台として特定のサービスへ</a:t>
            </a:r>
            <a:r>
              <a:rPr kumimoji="1" lang="en-US" altLang="ja-JP" dirty="0" smtClean="0"/>
              <a:t>DDoS </a:t>
            </a:r>
            <a:r>
              <a:rPr kumimoji="1" lang="ja-JP" altLang="en-US" dirty="0" smtClean="0"/>
              <a:t>攻撃を仕掛けるウイルス「</a:t>
            </a:r>
            <a:r>
              <a:rPr kumimoji="1" lang="en-US" altLang="ja-JP" dirty="0" err="1" smtClean="0"/>
              <a:t>WireX</a:t>
            </a:r>
            <a:r>
              <a:rPr kumimoji="1" lang="ja-JP" altLang="en-US" dirty="0" smtClean="0"/>
              <a:t>」が仕込まれていたためである。そのアプリをインストールしたスマートフォンがボット化していた。そのアプリは、約</a:t>
            </a:r>
            <a:r>
              <a:rPr kumimoji="1" lang="en-US" altLang="ja-JP" dirty="0" smtClean="0"/>
              <a:t>300 </a:t>
            </a:r>
            <a:r>
              <a:rPr kumimoji="1" lang="ja-JP" altLang="en-US" dirty="0" smtClean="0"/>
              <a:t>種存在し、同月末に対象のアプリの一斉削除が行われ、併せて、感染している端末からの対象のアプリを削除する処置を講じている。</a:t>
            </a:r>
            <a:endParaRPr kumimoji="1" lang="en-US" altLang="ja-JP" dirty="0" smtClean="0"/>
          </a:p>
          <a:p>
            <a:endParaRPr kumimoji="1" lang="en-US" altLang="ja-JP" dirty="0" smtClean="0"/>
          </a:p>
          <a:p>
            <a:r>
              <a:rPr kumimoji="1" lang="ja-JP" altLang="en-US" dirty="0" smtClean="0"/>
              <a:t>■</a:t>
            </a:r>
            <a:r>
              <a:rPr kumimoji="1" lang="en-US" altLang="ja-JP" dirty="0" err="1" smtClean="0"/>
              <a:t>IoT</a:t>
            </a:r>
            <a:r>
              <a:rPr kumimoji="1" lang="en-US" altLang="ja-JP" dirty="0" smtClean="0"/>
              <a:t> </a:t>
            </a:r>
            <a:r>
              <a:rPr kumimoji="1" lang="ja-JP" altLang="en-US" dirty="0" smtClean="0"/>
              <a:t>機器のボット化</a:t>
            </a:r>
          </a:p>
          <a:p>
            <a:r>
              <a:rPr kumimoji="1" lang="en-US" altLang="ja-JP" dirty="0" smtClean="0"/>
              <a:t>2016 </a:t>
            </a:r>
            <a:r>
              <a:rPr kumimoji="1" lang="ja-JP" altLang="en-US" dirty="0" smtClean="0"/>
              <a:t>年に大規模</a:t>
            </a:r>
            <a:r>
              <a:rPr kumimoji="1" lang="en-US" altLang="ja-JP" dirty="0" smtClean="0"/>
              <a:t>DDoS </a:t>
            </a:r>
            <a:r>
              <a:rPr kumimoji="1" lang="ja-JP" altLang="en-US" dirty="0" smtClean="0"/>
              <a:t>攻撃の原因となった</a:t>
            </a:r>
            <a:r>
              <a:rPr kumimoji="1" lang="en-US" altLang="ja-JP" dirty="0" err="1" smtClean="0"/>
              <a:t>IoT</a:t>
            </a:r>
            <a:r>
              <a:rPr kumimoji="1" lang="ja-JP" altLang="en-US" dirty="0" smtClean="0"/>
              <a:t>機器を踏み台にボットネットを構築するウイルス「</a:t>
            </a:r>
            <a:r>
              <a:rPr kumimoji="1" lang="en-US" altLang="ja-JP" dirty="0" err="1" smtClean="0"/>
              <a:t>Mirai</a:t>
            </a:r>
            <a:r>
              <a:rPr kumimoji="1" lang="ja-JP" altLang="en-US" dirty="0" smtClean="0"/>
              <a:t>」の亜種がたびたび確認されている。</a:t>
            </a:r>
            <a:r>
              <a:rPr kumimoji="1" lang="en-US" altLang="ja-JP" dirty="0" smtClean="0"/>
              <a:t>2017 </a:t>
            </a:r>
            <a:r>
              <a:rPr kumimoji="1" lang="ja-JP" altLang="en-US" dirty="0" smtClean="0"/>
              <a:t>年</a:t>
            </a:r>
            <a:r>
              <a:rPr kumimoji="1" lang="en-US" altLang="ja-JP" dirty="0" smtClean="0"/>
              <a:t>11 </a:t>
            </a:r>
            <a:r>
              <a:rPr kumimoji="1" lang="ja-JP" altLang="en-US" dirty="0" smtClean="0"/>
              <a:t>月頃より、その「</a:t>
            </a:r>
            <a:r>
              <a:rPr kumimoji="1" lang="en-US" altLang="ja-JP" dirty="0" err="1" smtClean="0"/>
              <a:t>Mirai</a:t>
            </a:r>
            <a:r>
              <a:rPr kumimoji="1" lang="ja-JP" altLang="en-US" dirty="0" smtClean="0"/>
              <a:t>」の亜種による感染活動が活発化している。</a:t>
            </a:r>
            <a:r>
              <a:rPr kumimoji="1" lang="en-US" altLang="ja-JP" dirty="0" smtClean="0"/>
              <a:t>2 </a:t>
            </a:r>
            <a:r>
              <a:rPr kumimoji="1" lang="ja-JP" altLang="en-US" dirty="0" smtClean="0"/>
              <a:t>感染の拡大のメカニズムに、既知の脆弱性（</a:t>
            </a:r>
            <a:r>
              <a:rPr kumimoji="1" lang="en-US" altLang="ja-JP" dirty="0" smtClean="0"/>
              <a:t>CVE-2014-8361</a:t>
            </a:r>
            <a:r>
              <a:rPr kumimoji="1" lang="ja-JP" altLang="en-US" dirty="0" smtClean="0"/>
              <a:t>）が悪用されている。</a:t>
            </a:r>
          </a:p>
          <a:p>
            <a:endParaRPr kumimoji="1" lang="en-US" altLang="ja-JP" dirty="0" smtClean="0"/>
          </a:p>
          <a:p>
            <a:r>
              <a:rPr kumimoji="1" lang="ja-JP" altLang="en-US" dirty="0" smtClean="0"/>
              <a:t>■</a:t>
            </a:r>
            <a:r>
              <a:rPr kumimoji="1" lang="en-US" altLang="ja-JP" dirty="0" smtClean="0"/>
              <a:t>DDoS </a:t>
            </a:r>
            <a:r>
              <a:rPr kumimoji="1" lang="ja-JP" altLang="en-US" dirty="0" smtClean="0"/>
              <a:t>攻撃で金銭を要求</a:t>
            </a:r>
          </a:p>
          <a:p>
            <a:r>
              <a:rPr kumimoji="1" lang="en-US" altLang="ja-JP" dirty="0" smtClean="0"/>
              <a:t>DDoS </a:t>
            </a:r>
            <a:r>
              <a:rPr kumimoji="1" lang="ja-JP" altLang="en-US" dirty="0" smtClean="0"/>
              <a:t>攻撃を仕掛けた後に、さらなる攻撃を受けたくなければ金銭を支払えとメールで脅迫を行う事例が確認されている。</a:t>
            </a:r>
            <a:r>
              <a:rPr kumimoji="1" lang="en-US" altLang="ja-JP" dirty="0" smtClean="0"/>
              <a:t>DDoS </a:t>
            </a:r>
            <a:r>
              <a:rPr kumimoji="1" lang="ja-JP" altLang="en-US" dirty="0" smtClean="0"/>
              <a:t>攻撃を行った組織に向けて脅迫した事例や広い範囲に向けて</a:t>
            </a:r>
            <a:r>
              <a:rPr kumimoji="1" lang="en-US" altLang="ja-JP" dirty="0" smtClean="0"/>
              <a:t>DDoS </a:t>
            </a:r>
            <a:r>
              <a:rPr kumimoji="1" lang="ja-JP" altLang="en-US" dirty="0" smtClean="0"/>
              <a:t>攻撃を行うと脅迫した事例が確認されている。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41</a:t>
            </a:fld>
            <a:endParaRPr lang="en-US" altLang="ja-JP"/>
          </a:p>
        </p:txBody>
      </p:sp>
    </p:spTree>
    <p:extLst>
      <p:ext uri="{BB962C8B-B14F-4D97-AF65-F5344CB8AC3E}">
        <p14:creationId xmlns:p14="http://schemas.microsoft.com/office/powerpoint/2010/main" val="33099841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smtClean="0">
                <a:solidFill>
                  <a:schemeClr val="tx1"/>
                </a:solidFill>
                <a:latin typeface="Arial" charset="0"/>
                <a:ea typeface="ＭＳ Ｐ明朝" pitchFamily="18" charset="-128"/>
                <a:cs typeface="+mn-cs"/>
              </a:rPr>
              <a:t>（補足説明）脆弱性対策</a:t>
            </a:r>
          </a:p>
          <a:p>
            <a:r>
              <a:rPr kumimoji="1" lang="en-US" altLang="ja-JP" sz="1200" b="0" i="0" u="none" strike="noStrike" kern="1200" baseline="0" dirty="0" err="1" smtClean="0">
                <a:solidFill>
                  <a:schemeClr val="tx1"/>
                </a:solidFill>
                <a:latin typeface="Arial" charset="0"/>
                <a:ea typeface="ＭＳ Ｐ明朝" pitchFamily="18" charset="-128"/>
                <a:cs typeface="+mn-cs"/>
              </a:rPr>
              <a:t>IoT</a:t>
            </a:r>
            <a:r>
              <a:rPr kumimoji="1" lang="en-US" altLang="ja-JP" sz="1200" b="0" i="0" u="none" strike="noStrike" kern="1200" baseline="0" dirty="0" smtClean="0">
                <a:solidFill>
                  <a:schemeClr val="tx1"/>
                </a:solidFill>
                <a:latin typeface="Arial" charset="0"/>
                <a:ea typeface="ＭＳ Ｐ明朝" pitchFamily="18" charset="-128"/>
                <a:cs typeface="+mn-cs"/>
              </a:rPr>
              <a:t> </a:t>
            </a:r>
            <a:r>
              <a:rPr kumimoji="1" lang="ja-JP" altLang="en-US" sz="1200" b="0" i="0" u="none" strike="noStrike" kern="1200" baseline="0" dirty="0" smtClean="0">
                <a:solidFill>
                  <a:schemeClr val="tx1"/>
                </a:solidFill>
                <a:latin typeface="Arial" charset="0"/>
                <a:ea typeface="ＭＳ Ｐ明朝" pitchFamily="18" charset="-128"/>
                <a:cs typeface="+mn-cs"/>
              </a:rPr>
              <a:t>機器への不正アクセスやウイルス感染でシステムを乗っ取られ、ボットとして悪用される。攻撃の踏み台にされないために</a:t>
            </a:r>
            <a:r>
              <a:rPr kumimoji="1" lang="en-US" altLang="ja-JP" sz="1200" b="0" i="0" u="none" strike="noStrike" kern="1200" baseline="0" dirty="0" err="1" smtClean="0">
                <a:solidFill>
                  <a:schemeClr val="tx1"/>
                </a:solidFill>
                <a:latin typeface="Arial" charset="0"/>
                <a:ea typeface="ＭＳ Ｐ明朝" pitchFamily="18" charset="-128"/>
                <a:cs typeface="+mn-cs"/>
              </a:rPr>
              <a:t>IoT</a:t>
            </a:r>
            <a:r>
              <a:rPr kumimoji="1" lang="en-US" altLang="ja-JP" sz="1200" b="0" i="0" u="none" strike="noStrike" kern="1200" baseline="0" dirty="0" smtClean="0">
                <a:solidFill>
                  <a:schemeClr val="tx1"/>
                </a:solidFill>
                <a:latin typeface="Arial" charset="0"/>
                <a:ea typeface="ＭＳ Ｐ明朝" pitchFamily="18" charset="-128"/>
                <a:cs typeface="+mn-cs"/>
              </a:rPr>
              <a:t> </a:t>
            </a:r>
            <a:r>
              <a:rPr kumimoji="1" lang="ja-JP" altLang="en-US" sz="1200" b="0" i="0" u="none" strike="noStrike" kern="1200" baseline="0" dirty="0" smtClean="0">
                <a:solidFill>
                  <a:schemeClr val="tx1"/>
                </a:solidFill>
                <a:latin typeface="Arial" charset="0"/>
                <a:ea typeface="ＭＳ Ｐ明朝" pitchFamily="18" charset="-128"/>
                <a:cs typeface="+mn-cs"/>
              </a:rPr>
              <a:t>機器の脆弱性対策や対応を強化する必要がある。</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（補足説明）</a:t>
            </a:r>
            <a:r>
              <a:rPr kumimoji="1" lang="en-US" altLang="ja-JP" sz="1200" b="0" i="0" u="none" strike="noStrike" kern="1200" baseline="0" dirty="0" smtClean="0">
                <a:solidFill>
                  <a:schemeClr val="tx1"/>
                </a:solidFill>
                <a:latin typeface="Arial" charset="0"/>
                <a:ea typeface="ＭＳ Ｐ明朝" pitchFamily="18" charset="-128"/>
                <a:cs typeface="+mn-cs"/>
              </a:rPr>
              <a:t>DDoS </a:t>
            </a:r>
            <a:r>
              <a:rPr kumimoji="1" lang="ja-JP" altLang="en-US" sz="1200" b="0" i="0" u="none" strike="noStrike" kern="1200" baseline="0" dirty="0" smtClean="0">
                <a:solidFill>
                  <a:schemeClr val="tx1"/>
                </a:solidFill>
                <a:latin typeface="Arial" charset="0"/>
                <a:ea typeface="ＭＳ Ｐ明朝" pitchFamily="18" charset="-128"/>
                <a:cs typeface="+mn-cs"/>
              </a:rPr>
              <a:t>攻撃の影響を緩和する</a:t>
            </a:r>
            <a:r>
              <a:rPr kumimoji="1" lang="en-US" altLang="ja-JP" sz="1200" b="0" i="0" u="none" strike="noStrike" kern="1200" baseline="0" dirty="0" smtClean="0">
                <a:solidFill>
                  <a:schemeClr val="tx1"/>
                </a:solidFill>
                <a:latin typeface="Arial" charset="0"/>
                <a:ea typeface="ＭＳ Ｐ明朝" pitchFamily="18" charset="-128"/>
                <a:cs typeface="+mn-cs"/>
              </a:rPr>
              <a:t>ISP </a:t>
            </a:r>
            <a:r>
              <a:rPr kumimoji="1" lang="ja-JP" altLang="en-US" sz="1200" b="0" i="0" u="none" strike="noStrike" kern="1200" baseline="0" dirty="0" smtClean="0">
                <a:solidFill>
                  <a:schemeClr val="tx1"/>
                </a:solidFill>
                <a:latin typeface="Arial" charset="0"/>
                <a:ea typeface="ＭＳ Ｐ明朝" pitchFamily="18" charset="-128"/>
                <a:cs typeface="+mn-cs"/>
              </a:rPr>
              <a:t>や</a:t>
            </a:r>
            <a:r>
              <a:rPr kumimoji="1" lang="en-US" altLang="ja-JP" sz="1200" b="0" i="0" u="none" strike="noStrike" kern="1200" baseline="0" dirty="0" smtClean="0">
                <a:solidFill>
                  <a:schemeClr val="tx1"/>
                </a:solidFill>
                <a:latin typeface="Arial" charset="0"/>
                <a:ea typeface="ＭＳ Ｐ明朝" pitchFamily="18" charset="-128"/>
                <a:cs typeface="+mn-cs"/>
              </a:rPr>
              <a:t>CDN </a:t>
            </a:r>
            <a:r>
              <a:rPr kumimoji="1" lang="ja-JP" altLang="en-US" sz="1200" b="0" i="0" u="none" strike="noStrike" kern="1200" baseline="0" dirty="0" smtClean="0">
                <a:solidFill>
                  <a:schemeClr val="tx1"/>
                </a:solidFill>
                <a:latin typeface="Arial" charset="0"/>
                <a:ea typeface="ＭＳ Ｐ明朝" pitchFamily="18" charset="-128"/>
                <a:cs typeface="+mn-cs"/>
              </a:rPr>
              <a:t>等のサービスの利用</a:t>
            </a:r>
          </a:p>
          <a:p>
            <a:r>
              <a:rPr kumimoji="1" lang="ja-JP" altLang="en-US" sz="1200" b="0" i="0" u="none" strike="noStrike" kern="1200" baseline="0" dirty="0" smtClean="0">
                <a:solidFill>
                  <a:schemeClr val="tx1"/>
                </a:solidFill>
                <a:latin typeface="Arial" charset="0"/>
                <a:ea typeface="ＭＳ Ｐ明朝" pitchFamily="18" charset="-128"/>
                <a:cs typeface="+mn-cs"/>
              </a:rPr>
              <a:t>既にサービスを利用している場合は、サービスの価値とかける費用を考慮して、最大許容量の見直し等を行う。また、オプション等で</a:t>
            </a:r>
            <a:r>
              <a:rPr kumimoji="1" lang="en-US" altLang="ja-JP" sz="1200" b="0" i="0" u="none" strike="noStrike" kern="1200" baseline="0" dirty="0" smtClean="0">
                <a:solidFill>
                  <a:schemeClr val="tx1"/>
                </a:solidFill>
                <a:latin typeface="Arial" charset="0"/>
                <a:ea typeface="ＭＳ Ｐ明朝" pitchFamily="18" charset="-128"/>
                <a:cs typeface="+mn-cs"/>
              </a:rPr>
              <a:t>DDoS</a:t>
            </a:r>
            <a:r>
              <a:rPr kumimoji="1" lang="ja-JP" altLang="en-US" sz="1200" b="0" i="0" u="none" strike="noStrike" kern="1200" baseline="0" dirty="0" smtClean="0">
                <a:solidFill>
                  <a:schemeClr val="tx1"/>
                </a:solidFill>
                <a:latin typeface="Arial" charset="0"/>
                <a:ea typeface="ＭＳ Ｐ明朝" pitchFamily="18" charset="-128"/>
                <a:cs typeface="+mn-cs"/>
              </a:rPr>
              <a:t>対策を行っている場合はそれを利用する。</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（補足説明）ネットワークの冗長化</a:t>
            </a:r>
          </a:p>
          <a:p>
            <a:r>
              <a:rPr kumimoji="1" lang="en-US" altLang="ja-JP" sz="1200" b="0" i="0" u="none" strike="noStrike" kern="1200" baseline="0" dirty="0" smtClean="0">
                <a:solidFill>
                  <a:schemeClr val="tx1"/>
                </a:solidFill>
                <a:latin typeface="Arial" charset="0"/>
                <a:ea typeface="ＭＳ Ｐ明朝" pitchFamily="18" charset="-128"/>
                <a:cs typeface="+mn-cs"/>
              </a:rPr>
              <a:t>DDoS </a:t>
            </a:r>
            <a:r>
              <a:rPr kumimoji="1" lang="ja-JP" altLang="en-US" sz="1200" b="0" i="0" u="none" strike="noStrike" kern="1200" baseline="0" dirty="0" smtClean="0">
                <a:solidFill>
                  <a:schemeClr val="tx1"/>
                </a:solidFill>
                <a:latin typeface="Arial" charset="0"/>
                <a:ea typeface="ＭＳ Ｐ明朝" pitchFamily="18" charset="-128"/>
                <a:cs typeface="+mn-cs"/>
              </a:rPr>
              <a:t>攻撃の影響を受けない非常時用ネットワークを事前に準備する。</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（補足説明）ウェブサイト停止時の代替サーバーの用意と告知手段の整備</a:t>
            </a:r>
          </a:p>
          <a:p>
            <a:r>
              <a:rPr kumimoji="1" lang="en-US" altLang="ja-JP" sz="1200" b="0" i="0" u="none" strike="noStrike" kern="1200" baseline="0" dirty="0" smtClean="0">
                <a:solidFill>
                  <a:schemeClr val="tx1"/>
                </a:solidFill>
                <a:latin typeface="Arial" charset="0"/>
                <a:ea typeface="ＭＳ Ｐ明朝" pitchFamily="18" charset="-128"/>
                <a:cs typeface="+mn-cs"/>
              </a:rPr>
              <a:t>DDoS </a:t>
            </a:r>
            <a:r>
              <a:rPr kumimoji="1" lang="ja-JP" altLang="en-US" sz="1200" b="0" i="0" u="none" strike="noStrike" kern="1200" baseline="0" dirty="0" smtClean="0">
                <a:solidFill>
                  <a:schemeClr val="tx1"/>
                </a:solidFill>
                <a:latin typeface="Arial" charset="0"/>
                <a:ea typeface="ＭＳ Ｐ明朝" pitchFamily="18" charset="-128"/>
                <a:cs typeface="+mn-cs"/>
              </a:rPr>
              <a:t>攻撃を受けてサービス停止することを想定して、切り替えるため、またはサービスの利用者を混乱させないために状況を連絡する。連絡手段として、代替サーバーまたは</a:t>
            </a:r>
            <a:r>
              <a:rPr kumimoji="1" lang="en-US" altLang="ja-JP" sz="1200" b="0" i="0" u="none" strike="noStrike" kern="1200" baseline="0" dirty="0" smtClean="0">
                <a:solidFill>
                  <a:schemeClr val="tx1"/>
                </a:solidFill>
                <a:latin typeface="Arial" charset="0"/>
                <a:ea typeface="ＭＳ Ｐ明朝" pitchFamily="18" charset="-128"/>
                <a:cs typeface="+mn-cs"/>
              </a:rPr>
              <a:t>SNS</a:t>
            </a:r>
            <a:r>
              <a:rPr kumimoji="1" lang="ja-JP" altLang="en-US" sz="1200" b="0" i="0" u="none" strike="noStrike" kern="1200" baseline="0" dirty="0" smtClean="0">
                <a:solidFill>
                  <a:schemeClr val="tx1"/>
                </a:solidFill>
                <a:latin typeface="Arial" charset="0"/>
                <a:ea typeface="ＭＳ Ｐ明朝" pitchFamily="18" charset="-128"/>
                <a:cs typeface="+mn-cs"/>
              </a:rPr>
              <a:t>の公式アカウント等の告知手段を用意しておく。</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42</a:t>
            </a:fld>
            <a:endParaRPr lang="en-US" altLang="ja-JP"/>
          </a:p>
        </p:txBody>
      </p:sp>
    </p:spTree>
    <p:extLst>
      <p:ext uri="{BB962C8B-B14F-4D97-AF65-F5344CB8AC3E}">
        <p14:creationId xmlns:p14="http://schemas.microsoft.com/office/powerpoint/2010/main" val="31699878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smtClean="0">
                <a:solidFill>
                  <a:schemeClr val="tx1"/>
                </a:solidFill>
                <a:latin typeface="Arial" charset="0"/>
                <a:ea typeface="ＭＳ Ｐ明朝" pitchFamily="18" charset="-128"/>
                <a:cs typeface="+mn-cs"/>
              </a:rPr>
              <a:t>犯罪に使用するためのサービスやツール、</a:t>
            </a:r>
            <a:r>
              <a:rPr kumimoji="1" lang="en-US" altLang="ja-JP" sz="1200" b="0" i="0" u="none" strike="noStrike" kern="1200" baseline="0" dirty="0" smtClean="0">
                <a:solidFill>
                  <a:schemeClr val="tx1"/>
                </a:solidFill>
                <a:latin typeface="Arial" charset="0"/>
                <a:ea typeface="ＭＳ Ｐ明朝" pitchFamily="18" charset="-128"/>
                <a:cs typeface="+mn-cs"/>
              </a:rPr>
              <a:t>ID </a:t>
            </a:r>
            <a:r>
              <a:rPr kumimoji="1" lang="ja-JP" altLang="en-US" sz="1200" b="0" i="0" u="none" strike="noStrike" kern="1200" baseline="0" dirty="0" smtClean="0">
                <a:solidFill>
                  <a:schemeClr val="tx1"/>
                </a:solidFill>
                <a:latin typeface="Arial" charset="0"/>
                <a:ea typeface="ＭＳ Ｐ明朝" pitchFamily="18" charset="-128"/>
                <a:cs typeface="+mn-cs"/>
              </a:rPr>
              <a:t>やパスワードの情報がアンダーグラウンド市場で取り引きされ、これらを悪用した攻撃が行われている。攻撃に対する専門知識に詳しくない者でもサービスやツールを利用することで、容易に攻撃を行えるため、サービスやツールが公開されると被害が広がるおそれがあ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43</a:t>
            </a:fld>
            <a:endParaRPr lang="en-US" altLang="ja-JP"/>
          </a:p>
        </p:txBody>
      </p:sp>
    </p:spTree>
    <p:extLst>
      <p:ext uri="{BB962C8B-B14F-4D97-AF65-F5344CB8AC3E}">
        <p14:creationId xmlns:p14="http://schemas.microsoft.com/office/powerpoint/2010/main" val="33386540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smtClean="0">
                <a:solidFill>
                  <a:schemeClr val="tx1"/>
                </a:solidFill>
                <a:latin typeface="Arial" charset="0"/>
                <a:ea typeface="ＭＳ Ｐ明朝" pitchFamily="18" charset="-128"/>
                <a:cs typeface="+mn-cs"/>
              </a:rPr>
              <a:t>＜攻撃手口＞</a:t>
            </a:r>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■ツールやサービスを購入し攻撃</a:t>
            </a:r>
          </a:p>
          <a:p>
            <a:r>
              <a:rPr kumimoji="1" lang="ja-JP" altLang="en-US" sz="1200" b="0" i="0" u="none" strike="noStrike" kern="1200" baseline="0" dirty="0" smtClean="0">
                <a:solidFill>
                  <a:schemeClr val="tx1"/>
                </a:solidFill>
                <a:latin typeface="Arial" charset="0"/>
                <a:ea typeface="ＭＳ Ｐ明朝" pitchFamily="18" charset="-128"/>
                <a:cs typeface="+mn-cs"/>
              </a:rPr>
              <a:t>アンダーグラウンドで購入したサービスやツールを利用して攻撃を行う。脆弱性の悪用やボットネットの利用等、ツールやサービスの種類によって攻撃方法は異なる。</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ja-JP" altLang="en-US"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■認証情報を購入し攻撃</a:t>
            </a:r>
          </a:p>
          <a:p>
            <a:r>
              <a:rPr kumimoji="1" lang="ja-JP" altLang="en-US" sz="1200" b="0" i="0" u="none" strike="noStrike" kern="1200" baseline="0" dirty="0" smtClean="0">
                <a:solidFill>
                  <a:schemeClr val="tx1"/>
                </a:solidFill>
                <a:latin typeface="Arial" charset="0"/>
                <a:ea typeface="ＭＳ Ｐ明朝" pitchFamily="18" charset="-128"/>
                <a:cs typeface="+mn-cs"/>
              </a:rPr>
              <a:t>アンダーグラウンドで購入した</a:t>
            </a:r>
            <a:r>
              <a:rPr kumimoji="1" lang="en-US" altLang="ja-JP" sz="1200" b="0" i="0" u="none" strike="noStrike" kern="1200" baseline="0" dirty="0" smtClean="0">
                <a:solidFill>
                  <a:schemeClr val="tx1"/>
                </a:solidFill>
                <a:latin typeface="Arial" charset="0"/>
                <a:ea typeface="ＭＳ Ｐ明朝" pitchFamily="18" charset="-128"/>
                <a:cs typeface="+mn-cs"/>
              </a:rPr>
              <a:t>ID </a:t>
            </a:r>
            <a:r>
              <a:rPr kumimoji="1" lang="ja-JP" altLang="en-US" sz="1200" b="0" i="0" u="none" strike="noStrike" kern="1200" baseline="0" dirty="0" smtClean="0">
                <a:solidFill>
                  <a:schemeClr val="tx1"/>
                </a:solidFill>
                <a:latin typeface="Arial" charset="0"/>
                <a:ea typeface="ＭＳ Ｐ明朝" pitchFamily="18" charset="-128"/>
                <a:cs typeface="+mn-cs"/>
              </a:rPr>
              <a:t>やパスワード等の認証情報を利用して、ウェブサービス等に不正ログインする。</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＜事例または傾向＞</a:t>
            </a:r>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■モバイル向けランサムウェアを作成できる</a:t>
            </a:r>
            <a:r>
              <a:rPr kumimoji="1" lang="en-US" altLang="ja-JP" sz="1200" b="0" i="0" u="none" strike="noStrike" kern="1200" baseline="0" dirty="0" smtClean="0">
                <a:solidFill>
                  <a:schemeClr val="tx1"/>
                </a:solidFill>
                <a:latin typeface="Arial" charset="0"/>
                <a:ea typeface="ＭＳ Ｐ明朝" pitchFamily="18" charset="-128"/>
                <a:cs typeface="+mn-cs"/>
              </a:rPr>
              <a:t>Android </a:t>
            </a:r>
            <a:r>
              <a:rPr kumimoji="1" lang="ja-JP" altLang="en-US" sz="1200" b="0" i="0" u="none" strike="noStrike" kern="1200" baseline="0" dirty="0" smtClean="0">
                <a:solidFill>
                  <a:schemeClr val="tx1"/>
                </a:solidFill>
                <a:latin typeface="Arial" charset="0"/>
                <a:ea typeface="ＭＳ Ｐ明朝" pitchFamily="18" charset="-128"/>
                <a:cs typeface="+mn-cs"/>
              </a:rPr>
              <a:t>アプリ</a:t>
            </a:r>
          </a:p>
          <a:p>
            <a:r>
              <a:rPr kumimoji="1" lang="ja-JP" altLang="en-US" sz="1200" b="0" i="0" u="none" strike="noStrike" kern="1200" baseline="0" dirty="0" smtClean="0">
                <a:solidFill>
                  <a:schemeClr val="tx1"/>
                </a:solidFill>
                <a:latin typeface="Arial" charset="0"/>
                <a:ea typeface="ＭＳ Ｐ明朝" pitchFamily="18" charset="-128"/>
                <a:cs typeface="+mn-cs"/>
              </a:rPr>
              <a:t>モバイル向けランサムウェアを容易に作成できる</a:t>
            </a:r>
            <a:r>
              <a:rPr kumimoji="1" lang="en-US" altLang="ja-JP" sz="1200" b="0" i="0" u="none" strike="noStrike" kern="1200" baseline="0" dirty="0" smtClean="0">
                <a:solidFill>
                  <a:schemeClr val="tx1"/>
                </a:solidFill>
                <a:latin typeface="Arial" charset="0"/>
                <a:ea typeface="ＭＳ Ｐ明朝" pitchFamily="18" charset="-128"/>
                <a:cs typeface="+mn-cs"/>
              </a:rPr>
              <a:t>Android </a:t>
            </a:r>
            <a:r>
              <a:rPr kumimoji="1" lang="ja-JP" altLang="en-US" sz="1200" b="0" i="0" u="none" strike="noStrike" kern="1200" baseline="0" dirty="0" smtClean="0">
                <a:solidFill>
                  <a:schemeClr val="tx1"/>
                </a:solidFill>
                <a:latin typeface="Arial" charset="0"/>
                <a:ea typeface="ＭＳ Ｐ明朝" pitchFamily="18" charset="-128"/>
                <a:cs typeface="+mn-cs"/>
              </a:rPr>
              <a:t>アプリが、アンダーグラウンドで公開され、さらに、中国の</a:t>
            </a:r>
            <a:r>
              <a:rPr kumimoji="1" lang="en-US" altLang="ja-JP" sz="1200" b="0" i="0" u="none" strike="noStrike" kern="1200" baseline="0" dirty="0" smtClean="0">
                <a:solidFill>
                  <a:schemeClr val="tx1"/>
                </a:solidFill>
                <a:latin typeface="Arial" charset="0"/>
                <a:ea typeface="ＭＳ Ｐ明朝" pitchFamily="18" charset="-128"/>
                <a:cs typeface="+mn-cs"/>
              </a:rPr>
              <a:t>SNS </a:t>
            </a:r>
            <a:r>
              <a:rPr kumimoji="1" lang="ja-JP" altLang="en-US" sz="1200" b="0" i="0" u="none" strike="noStrike" kern="1200" baseline="0" dirty="0" smtClean="0">
                <a:solidFill>
                  <a:schemeClr val="tx1"/>
                </a:solidFill>
                <a:latin typeface="Arial" charset="0"/>
                <a:ea typeface="ＭＳ Ｐ明朝" pitchFamily="18" charset="-128"/>
                <a:cs typeface="+mn-cs"/>
              </a:rPr>
              <a:t>で表示される広告からも入手可能となっている。攻撃者は購入後、脅迫メッセージやアイコン、ロック解除コード等を入力することで、モバイル向けランサムウェアのファイル（</a:t>
            </a:r>
            <a:r>
              <a:rPr kumimoji="1" lang="en-US" altLang="ja-JP" sz="1200" b="0" i="0" u="none" strike="noStrike" kern="1200" baseline="0" dirty="0" smtClean="0">
                <a:solidFill>
                  <a:schemeClr val="tx1"/>
                </a:solidFill>
                <a:latin typeface="Arial" charset="0"/>
                <a:ea typeface="ＭＳ Ｐ明朝" pitchFamily="18" charset="-128"/>
                <a:cs typeface="+mn-cs"/>
              </a:rPr>
              <a:t>APK </a:t>
            </a:r>
            <a:r>
              <a:rPr kumimoji="1" lang="ja-JP" altLang="en-US" sz="1200" b="0" i="0" u="none" strike="noStrike" kern="1200" baseline="0" dirty="0" smtClean="0">
                <a:solidFill>
                  <a:schemeClr val="tx1"/>
                </a:solidFill>
                <a:latin typeface="Arial" charset="0"/>
                <a:ea typeface="ＭＳ Ｐ明朝" pitchFamily="18" charset="-128"/>
                <a:cs typeface="+mn-cs"/>
              </a:rPr>
              <a:t>ファイル）を作成することができる。なお、このランサムウェア作成アプリは、中国語のユーザーを対象にしているが、インターフェース等を変更すれば、簡単に多言語化できると言われている。</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■ハッキングトレーニングがアンダーグラウンド上で売買</a:t>
            </a:r>
          </a:p>
          <a:p>
            <a:r>
              <a:rPr kumimoji="1" lang="ja-JP" altLang="en-US" sz="1200" b="0" i="0" u="none" strike="noStrike" kern="1200" baseline="0" dirty="0" smtClean="0">
                <a:solidFill>
                  <a:schemeClr val="tx1"/>
                </a:solidFill>
                <a:latin typeface="Arial" charset="0"/>
                <a:ea typeface="ＭＳ Ｐ明朝" pitchFamily="18" charset="-128"/>
                <a:cs typeface="+mn-cs"/>
              </a:rPr>
              <a:t>アンダーグラウンドで悪意あるハッカーを育成するハッキングトレーニングがサービスとして提供されている。ハッキングトレーニングの利用者を犯罪グループのメンバーに募り、組織化してサイバー犯罪事業を行っている。犯罪グループは、組織化された指揮系統や師弟関係を築きながら事業を拡大している。</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a:t>
            </a:r>
            <a:r>
              <a:rPr kumimoji="1" lang="en-US" altLang="ja-JP" sz="1200" b="0" i="0" u="none" strike="noStrike" kern="1200" baseline="0" dirty="0" smtClean="0">
                <a:solidFill>
                  <a:schemeClr val="tx1"/>
                </a:solidFill>
                <a:latin typeface="Arial" charset="0"/>
                <a:ea typeface="ＭＳ Ｐ明朝" pitchFamily="18" charset="-128"/>
                <a:cs typeface="+mn-cs"/>
              </a:rPr>
              <a:t>Mac </a:t>
            </a:r>
            <a:r>
              <a:rPr kumimoji="1" lang="ja-JP" altLang="en-US" sz="1200" b="0" i="0" u="none" strike="noStrike" kern="1200" baseline="0" dirty="0" smtClean="0">
                <a:solidFill>
                  <a:schemeClr val="tx1"/>
                </a:solidFill>
                <a:latin typeface="Arial" charset="0"/>
                <a:ea typeface="ＭＳ Ｐ明朝" pitchFamily="18" charset="-128"/>
                <a:cs typeface="+mn-cs"/>
              </a:rPr>
              <a:t>ユーザーを標的としたウイルスがアンダーグラウンドに存在</a:t>
            </a:r>
          </a:p>
          <a:p>
            <a:r>
              <a:rPr kumimoji="1" lang="en-US" altLang="ja-JP" sz="1200" b="0" i="0" u="none" strike="noStrike" kern="1200" baseline="0" dirty="0" smtClean="0">
                <a:solidFill>
                  <a:schemeClr val="tx1"/>
                </a:solidFill>
                <a:latin typeface="Arial" charset="0"/>
                <a:ea typeface="ＭＳ Ｐ明朝" pitchFamily="18" charset="-128"/>
                <a:cs typeface="+mn-cs"/>
              </a:rPr>
              <a:t>Mac </a:t>
            </a:r>
            <a:r>
              <a:rPr kumimoji="1" lang="ja-JP" altLang="en-US" sz="1200" b="0" i="0" u="none" strike="noStrike" kern="1200" baseline="0" dirty="0" smtClean="0">
                <a:solidFill>
                  <a:schemeClr val="tx1"/>
                </a:solidFill>
                <a:latin typeface="Arial" charset="0"/>
                <a:ea typeface="ＭＳ Ｐ明朝" pitchFamily="18" charset="-128"/>
                <a:cs typeface="+mn-cs"/>
              </a:rPr>
              <a:t>ユーザーを標的とした悪意あるプログラムが約</a:t>
            </a:r>
            <a:r>
              <a:rPr kumimoji="1" lang="en-US" altLang="ja-JP" sz="1200" b="0" i="0" u="none" strike="noStrike" kern="1200" baseline="0" dirty="0" smtClean="0">
                <a:solidFill>
                  <a:schemeClr val="tx1"/>
                </a:solidFill>
                <a:latin typeface="Arial" charset="0"/>
                <a:ea typeface="ＭＳ Ｐ明朝" pitchFamily="18" charset="-128"/>
                <a:cs typeface="+mn-cs"/>
              </a:rPr>
              <a:t>45 </a:t>
            </a:r>
            <a:r>
              <a:rPr kumimoji="1" lang="ja-JP" altLang="en-US" sz="1200" b="0" i="0" u="none" strike="noStrike" kern="1200" baseline="0" dirty="0" smtClean="0">
                <a:solidFill>
                  <a:schemeClr val="tx1"/>
                </a:solidFill>
                <a:latin typeface="Arial" charset="0"/>
                <a:ea typeface="ＭＳ Ｐ明朝" pitchFamily="18" charset="-128"/>
                <a:cs typeface="+mn-cs"/>
              </a:rPr>
              <a:t>万種存在すると報告されている。約</a:t>
            </a:r>
            <a:r>
              <a:rPr kumimoji="1" lang="en-US" altLang="ja-JP" sz="1200" b="0" i="0" u="none" strike="noStrike" kern="1200" baseline="0" dirty="0" smtClean="0">
                <a:solidFill>
                  <a:schemeClr val="tx1"/>
                </a:solidFill>
                <a:latin typeface="Arial" charset="0"/>
                <a:ea typeface="ＭＳ Ｐ明朝" pitchFamily="18" charset="-128"/>
                <a:cs typeface="+mn-cs"/>
              </a:rPr>
              <a:t>2,300 </a:t>
            </a:r>
            <a:r>
              <a:rPr kumimoji="1" lang="ja-JP" altLang="en-US" sz="1200" b="0" i="0" u="none" strike="noStrike" kern="1200" baseline="0" dirty="0" smtClean="0">
                <a:solidFill>
                  <a:schemeClr val="tx1"/>
                </a:solidFill>
                <a:latin typeface="Arial" charset="0"/>
                <a:ea typeface="ＭＳ Ｐ明朝" pitchFamily="18" charset="-128"/>
                <a:cs typeface="+mn-cs"/>
              </a:rPr>
              <a:t>万種存在するといわれる</a:t>
            </a:r>
            <a:r>
              <a:rPr kumimoji="1" lang="en-US" altLang="ja-JP" sz="1200" b="0" i="0" u="none" strike="noStrike" kern="1200" baseline="0" dirty="0" smtClean="0">
                <a:solidFill>
                  <a:schemeClr val="tx1"/>
                </a:solidFill>
                <a:latin typeface="Arial" charset="0"/>
                <a:ea typeface="ＭＳ Ｐ明朝" pitchFamily="18" charset="-128"/>
                <a:cs typeface="+mn-cs"/>
              </a:rPr>
              <a:t>Windows </a:t>
            </a:r>
            <a:r>
              <a:rPr kumimoji="1" lang="ja-JP" altLang="en-US" sz="1200" b="0" i="0" u="none" strike="noStrike" kern="1200" baseline="0" dirty="0" smtClean="0">
                <a:solidFill>
                  <a:schemeClr val="tx1"/>
                </a:solidFill>
                <a:latin typeface="Arial" charset="0"/>
                <a:ea typeface="ＭＳ Ｐ明朝" pitchFamily="18" charset="-128"/>
                <a:cs typeface="+mn-cs"/>
              </a:rPr>
              <a:t>ユーザーを標的とした悪意あるプログラムと比較して少なく、大きな影響がないように思える。しかし、</a:t>
            </a:r>
            <a:r>
              <a:rPr kumimoji="1" lang="en-US" altLang="ja-JP" sz="1200" b="0" i="0" u="none" strike="noStrike" kern="1200" baseline="0" dirty="0" smtClean="0">
                <a:solidFill>
                  <a:schemeClr val="tx1"/>
                </a:solidFill>
                <a:latin typeface="Arial" charset="0"/>
                <a:ea typeface="ＭＳ Ｐ明朝" pitchFamily="18" charset="-128"/>
                <a:cs typeface="+mn-cs"/>
              </a:rPr>
              <a:t>Mac </a:t>
            </a:r>
            <a:r>
              <a:rPr kumimoji="1" lang="ja-JP" altLang="en-US" sz="1200" b="0" i="0" u="none" strike="noStrike" kern="1200" baseline="0" dirty="0" smtClean="0">
                <a:solidFill>
                  <a:schemeClr val="tx1"/>
                </a:solidFill>
                <a:latin typeface="Arial" charset="0"/>
                <a:ea typeface="ＭＳ Ｐ明朝" pitchFamily="18" charset="-128"/>
                <a:cs typeface="+mn-cs"/>
              </a:rPr>
              <a:t>のマーケットシェアが小さいことが要因とも考えられ、</a:t>
            </a:r>
            <a:r>
              <a:rPr kumimoji="1" lang="en-US" altLang="ja-JP" sz="1200" b="0" i="0" u="none" strike="noStrike" kern="1200" baseline="0" dirty="0" smtClean="0">
                <a:solidFill>
                  <a:schemeClr val="tx1"/>
                </a:solidFill>
                <a:latin typeface="Arial" charset="0"/>
                <a:ea typeface="ＭＳ Ｐ明朝" pitchFamily="18" charset="-128"/>
                <a:cs typeface="+mn-cs"/>
              </a:rPr>
              <a:t>Mac </a:t>
            </a:r>
            <a:r>
              <a:rPr kumimoji="1" lang="ja-JP" altLang="en-US" sz="1200" b="0" i="0" u="none" strike="noStrike" kern="1200" baseline="0" dirty="0" smtClean="0">
                <a:solidFill>
                  <a:schemeClr val="tx1"/>
                </a:solidFill>
                <a:latin typeface="Arial" charset="0"/>
                <a:ea typeface="ＭＳ Ｐ明朝" pitchFamily="18" charset="-128"/>
                <a:cs typeface="+mn-cs"/>
              </a:rPr>
              <a:t>のシェアが大きくなるにつれ、ランサムウェアも増えていくおそれがある。さらに、</a:t>
            </a:r>
            <a:r>
              <a:rPr kumimoji="1" lang="en-US" altLang="ja-JP" sz="1200" b="0" i="0" u="none" strike="noStrike" kern="1200" baseline="0" dirty="0" smtClean="0">
                <a:solidFill>
                  <a:schemeClr val="tx1"/>
                </a:solidFill>
                <a:latin typeface="Arial" charset="0"/>
                <a:ea typeface="ＭＳ Ｐ明朝" pitchFamily="18" charset="-128"/>
                <a:cs typeface="+mn-cs"/>
              </a:rPr>
              <a:t>2017 </a:t>
            </a:r>
            <a:r>
              <a:rPr kumimoji="1" lang="ja-JP" altLang="en-US" sz="1200" b="0" i="0" u="none" strike="noStrike" kern="1200" baseline="0" dirty="0" smtClean="0">
                <a:solidFill>
                  <a:schemeClr val="tx1"/>
                </a:solidFill>
                <a:latin typeface="Arial" charset="0"/>
                <a:ea typeface="ＭＳ Ｐ明朝" pitchFamily="18" charset="-128"/>
                <a:cs typeface="+mn-cs"/>
              </a:rPr>
              <a:t>年</a:t>
            </a:r>
            <a:r>
              <a:rPr kumimoji="1" lang="en-US" altLang="ja-JP" sz="1200" b="0" i="0" u="none" strike="noStrike" kern="1200" baseline="0" dirty="0" smtClean="0">
                <a:solidFill>
                  <a:schemeClr val="tx1"/>
                </a:solidFill>
                <a:latin typeface="Arial" charset="0"/>
                <a:ea typeface="ＭＳ Ｐ明朝" pitchFamily="18" charset="-128"/>
                <a:cs typeface="+mn-cs"/>
              </a:rPr>
              <a:t>6 </a:t>
            </a:r>
            <a:r>
              <a:rPr kumimoji="1" lang="ja-JP" altLang="en-US" sz="1200" b="0" i="0" u="none" strike="noStrike" kern="1200" baseline="0" dirty="0" smtClean="0">
                <a:solidFill>
                  <a:schemeClr val="tx1"/>
                </a:solidFill>
                <a:latin typeface="Arial" charset="0"/>
                <a:ea typeface="ＭＳ Ｐ明朝" pitchFamily="18" charset="-128"/>
                <a:cs typeface="+mn-cs"/>
              </a:rPr>
              <a:t>月、新たに</a:t>
            </a:r>
            <a:r>
              <a:rPr kumimoji="1" lang="en-US" altLang="ja-JP" sz="1200" b="0" i="0" u="none" strike="noStrike" kern="1200" baseline="0" dirty="0" smtClean="0">
                <a:solidFill>
                  <a:schemeClr val="tx1"/>
                </a:solidFill>
                <a:latin typeface="Arial" charset="0"/>
                <a:ea typeface="ＭＳ Ｐ明朝" pitchFamily="18" charset="-128"/>
                <a:cs typeface="+mn-cs"/>
              </a:rPr>
              <a:t>Mac </a:t>
            </a:r>
            <a:r>
              <a:rPr kumimoji="1" lang="ja-JP" altLang="en-US" sz="1200" b="0" i="0" u="none" strike="noStrike" kern="1200" baseline="0" dirty="0" smtClean="0">
                <a:solidFill>
                  <a:schemeClr val="tx1"/>
                </a:solidFill>
                <a:latin typeface="Arial" charset="0"/>
                <a:ea typeface="ＭＳ Ｐ明朝" pitchFamily="18" charset="-128"/>
                <a:cs typeface="+mn-cs"/>
              </a:rPr>
              <a:t>ユーザーをターゲットにした悪意あるプログラムが</a:t>
            </a:r>
            <a:r>
              <a:rPr kumimoji="1" lang="en-US" altLang="ja-JP" sz="1200" b="0" i="0" u="none" strike="noStrike" kern="1200" baseline="0" dirty="0" smtClean="0">
                <a:solidFill>
                  <a:schemeClr val="tx1"/>
                </a:solidFill>
                <a:latin typeface="Arial" charset="0"/>
                <a:ea typeface="ＭＳ Ｐ明朝" pitchFamily="18" charset="-128"/>
                <a:cs typeface="+mn-cs"/>
              </a:rPr>
              <a:t>2 </a:t>
            </a:r>
            <a:r>
              <a:rPr kumimoji="1" lang="ja-JP" altLang="en-US" sz="1200" b="0" i="0" u="none" strike="noStrike" kern="1200" baseline="0" dirty="0" smtClean="0">
                <a:solidFill>
                  <a:schemeClr val="tx1"/>
                </a:solidFill>
                <a:latin typeface="Arial" charset="0"/>
                <a:ea typeface="ＭＳ Ｐ明朝" pitchFamily="18" charset="-128"/>
                <a:cs typeface="+mn-cs"/>
              </a:rPr>
              <a:t>つ確認されている。</a:t>
            </a:r>
            <a:r>
              <a:rPr kumimoji="1" lang="en-US" altLang="ja-JP" sz="1200" b="0" i="0" u="none" strike="noStrike" kern="1200" baseline="0" dirty="0" smtClean="0">
                <a:solidFill>
                  <a:schemeClr val="tx1"/>
                </a:solidFill>
                <a:latin typeface="Arial" charset="0"/>
                <a:ea typeface="ＭＳ Ｐ明朝" pitchFamily="18" charset="-128"/>
                <a:cs typeface="+mn-cs"/>
              </a:rPr>
              <a:t>1 </a:t>
            </a:r>
            <a:r>
              <a:rPr kumimoji="1" lang="ja-JP" altLang="en-US" sz="1200" b="0" i="0" u="none" strike="noStrike" kern="1200" baseline="0" dirty="0" err="1" smtClean="0">
                <a:solidFill>
                  <a:schemeClr val="tx1"/>
                </a:solidFill>
                <a:latin typeface="Arial" charset="0"/>
                <a:ea typeface="ＭＳ Ｐ明朝" pitchFamily="18" charset="-128"/>
                <a:cs typeface="+mn-cs"/>
              </a:rPr>
              <a:t>つは</a:t>
            </a:r>
            <a:r>
              <a:rPr kumimoji="1" lang="ja-JP" altLang="en-US" sz="1200" b="0" i="0" u="none" strike="noStrike" kern="1200" baseline="0" dirty="0" smtClean="0">
                <a:solidFill>
                  <a:schemeClr val="tx1"/>
                </a:solidFill>
                <a:latin typeface="Arial" charset="0"/>
                <a:ea typeface="ＭＳ Ｐ明朝" pitchFamily="18" charset="-128"/>
                <a:cs typeface="+mn-cs"/>
              </a:rPr>
              <a:t>ユーザーのデータを暗号化して金銭を要求するランサムウェアで、もう</a:t>
            </a:r>
            <a:r>
              <a:rPr kumimoji="1" lang="en-US" altLang="ja-JP" sz="1200" b="0" i="0" u="none" strike="noStrike" kern="1200" baseline="0" dirty="0" smtClean="0">
                <a:solidFill>
                  <a:schemeClr val="tx1"/>
                </a:solidFill>
                <a:latin typeface="Arial" charset="0"/>
                <a:ea typeface="ＭＳ Ｐ明朝" pitchFamily="18" charset="-128"/>
                <a:cs typeface="+mn-cs"/>
              </a:rPr>
              <a:t>1 </a:t>
            </a:r>
            <a:r>
              <a:rPr kumimoji="1" lang="ja-JP" altLang="en-US" sz="1200" b="0" i="0" u="none" strike="noStrike" kern="1200" baseline="0" dirty="0" err="1" smtClean="0">
                <a:solidFill>
                  <a:schemeClr val="tx1"/>
                </a:solidFill>
                <a:latin typeface="Arial" charset="0"/>
                <a:ea typeface="ＭＳ Ｐ明朝" pitchFamily="18" charset="-128"/>
                <a:cs typeface="+mn-cs"/>
              </a:rPr>
              <a:t>つは</a:t>
            </a:r>
            <a:r>
              <a:rPr kumimoji="1" lang="ja-JP" altLang="en-US" sz="1200" b="0" i="0" u="none" strike="noStrike" kern="1200" baseline="0" dirty="0" smtClean="0">
                <a:solidFill>
                  <a:schemeClr val="tx1"/>
                </a:solidFill>
                <a:latin typeface="Arial" charset="0"/>
                <a:ea typeface="ＭＳ Ｐ明朝" pitchFamily="18" charset="-128"/>
                <a:cs typeface="+mn-cs"/>
              </a:rPr>
              <a:t>ユーザーの情報を収集するスパイウェアであった。研究者らによると、</a:t>
            </a:r>
            <a:r>
              <a:rPr kumimoji="1" lang="en-US" altLang="ja-JP" sz="1200" b="0" i="0" u="none" strike="noStrike" kern="1200" baseline="0" dirty="0" smtClean="0">
                <a:solidFill>
                  <a:schemeClr val="tx1"/>
                </a:solidFill>
                <a:latin typeface="Arial" charset="0"/>
                <a:ea typeface="ＭＳ Ｐ明朝" pitchFamily="18" charset="-128"/>
                <a:cs typeface="+mn-cs"/>
              </a:rPr>
              <a:t>2 </a:t>
            </a:r>
            <a:r>
              <a:rPr kumimoji="1" lang="ja-JP" altLang="en-US" sz="1200" b="0" i="0" u="none" strike="noStrike" kern="1200" baseline="0" dirty="0" err="1" smtClean="0">
                <a:solidFill>
                  <a:schemeClr val="tx1"/>
                </a:solidFill>
                <a:latin typeface="Arial" charset="0"/>
                <a:ea typeface="ＭＳ Ｐ明朝" pitchFamily="18" charset="-128"/>
                <a:cs typeface="+mn-cs"/>
              </a:rPr>
              <a:t>つの</a:t>
            </a:r>
            <a:r>
              <a:rPr kumimoji="1" lang="ja-JP" altLang="en-US" sz="1200" b="0" i="0" u="none" strike="noStrike" kern="1200" baseline="0" dirty="0" smtClean="0">
                <a:solidFill>
                  <a:schemeClr val="tx1"/>
                </a:solidFill>
                <a:latin typeface="Arial" charset="0"/>
                <a:ea typeface="ＭＳ Ｐ明朝" pitchFamily="18" charset="-128"/>
                <a:cs typeface="+mn-cs"/>
              </a:rPr>
              <a:t>ウイルスはダークウェブ上で、誰でも無料で使える状態になっていたという。</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44</a:t>
            </a:fld>
            <a:endParaRPr lang="en-US" altLang="ja-JP"/>
          </a:p>
        </p:txBody>
      </p:sp>
    </p:spTree>
    <p:extLst>
      <p:ext uri="{BB962C8B-B14F-4D97-AF65-F5344CB8AC3E}">
        <p14:creationId xmlns:p14="http://schemas.microsoft.com/office/powerpoint/2010/main" val="9714815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smtClean="0">
                <a:solidFill>
                  <a:schemeClr val="tx1"/>
                </a:solidFill>
                <a:latin typeface="Arial" charset="0"/>
                <a:ea typeface="ＭＳ Ｐ明朝" pitchFamily="18" charset="-128"/>
                <a:cs typeface="+mn-cs"/>
              </a:rPr>
              <a:t>攻撃に悪用するツールやサービスの目的・仕様によって対策は異なる。そのため、以下には代表的な対策を記載している。より具体的な対策については、本書に記載されている他の脅威の項も合わせて確認してほしい。</a:t>
            </a:r>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45</a:t>
            </a:fld>
            <a:endParaRPr lang="en-US" altLang="ja-JP"/>
          </a:p>
        </p:txBody>
      </p:sp>
    </p:spTree>
    <p:extLst>
      <p:ext uri="{BB962C8B-B14F-4D97-AF65-F5344CB8AC3E}">
        <p14:creationId xmlns:p14="http://schemas.microsoft.com/office/powerpoint/2010/main" val="41603916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59890A37-C1B7-4665-959C-07C98436ED64}" type="slidenum">
              <a:rPr lang="en-US" altLang="ja-JP" smtClean="0">
                <a:solidFill>
                  <a:prstClr val="black"/>
                </a:solidFill>
              </a:rPr>
              <a:pPr>
                <a:defRPr/>
              </a:pPr>
              <a:t>46</a:t>
            </a:fld>
            <a:endParaRPr lang="en-US" altLang="ja-JP">
              <a:solidFill>
                <a:prstClr val="black"/>
              </a:solidFill>
            </a:endParaRPr>
          </a:p>
        </p:txBody>
      </p:sp>
    </p:spTree>
    <p:extLst>
      <p:ext uri="{BB962C8B-B14F-4D97-AF65-F5344CB8AC3E}">
        <p14:creationId xmlns:p14="http://schemas.microsoft.com/office/powerpoint/2010/main" val="1245602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組織における脅威は、経営層やシステム管理者、開発者、一般従業員等様々な立場存在します。立場が変わると注意すべき脅威も変わります。表は、立場毎に注意すべき脅威を記載しています。立場毎の注意すべき脅威の参考にしてください。</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5</a:t>
            </a:fld>
            <a:endParaRPr lang="en-US" altLang="ja-JP"/>
          </a:p>
        </p:txBody>
      </p:sp>
    </p:spTree>
    <p:extLst>
      <p:ext uri="{BB962C8B-B14F-4D97-AF65-F5344CB8AC3E}">
        <p14:creationId xmlns:p14="http://schemas.microsoft.com/office/powerpoint/2010/main" val="3412259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スライド イメージ プレースホルダ 1"/>
          <p:cNvSpPr>
            <a:spLocks noGrp="1" noRot="1" noChangeAspect="1" noTextEdit="1"/>
          </p:cNvSpPr>
          <p:nvPr>
            <p:ph type="sldImg"/>
          </p:nvPr>
        </p:nvSpPr>
        <p:spPr>
          <a:ln/>
        </p:spPr>
      </p:sp>
      <p:sp>
        <p:nvSpPr>
          <p:cNvPr id="73731" name="ノート プレースホルダ 2"/>
          <p:cNvSpPr>
            <a:spLocks noGrp="1"/>
          </p:cNvSpPr>
          <p:nvPr>
            <p:ph type="body" idx="1"/>
          </p:nvPr>
        </p:nvSpPr>
        <p:spPr>
          <a:noFill/>
          <a:ln/>
        </p:spPr>
        <p:txBody>
          <a:bodyPr/>
          <a:lstStyle/>
          <a:p>
            <a:endParaRPr lang="ja-JP" altLang="en-US" dirty="0">
              <a:ea typeface="ＭＳ Ｐ明朝" charset="-128"/>
            </a:endParaRPr>
          </a:p>
        </p:txBody>
      </p:sp>
      <p:sp>
        <p:nvSpPr>
          <p:cNvPr id="73732" name="スライド番号プレースホルダ 3"/>
          <p:cNvSpPr>
            <a:spLocks noGrp="1"/>
          </p:cNvSpPr>
          <p:nvPr>
            <p:ph type="sldNum" sz="quarter" idx="5"/>
          </p:nvPr>
        </p:nvSpPr>
        <p:spPr>
          <a:noFill/>
        </p:spPr>
        <p:txBody>
          <a:bodyPr/>
          <a:lstStyle/>
          <a:p>
            <a:fld id="{D85B1A50-E7D4-4630-BBEB-8C9F44841538}" type="slidenum">
              <a:rPr lang="en-US" altLang="ja-JP" smtClean="0">
                <a:ea typeface="ＭＳ Ｐゴシック" charset="-128"/>
              </a:rPr>
              <a:pPr/>
              <a:t>6</a:t>
            </a:fld>
            <a:endParaRPr lang="en-US" altLang="ja-JP" dirty="0">
              <a:ea typeface="ＭＳ Ｐゴシック" charset="-128"/>
            </a:endParaRPr>
          </a:p>
        </p:txBody>
      </p:sp>
    </p:spTree>
    <p:extLst>
      <p:ext uri="{BB962C8B-B14F-4D97-AF65-F5344CB8AC3E}">
        <p14:creationId xmlns:p14="http://schemas.microsoft.com/office/powerpoint/2010/main" val="3134982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企業や民間団体や官公庁等、特定の組織を狙う、標的型攻撃が引き続き発生している。メールの添付ファイルを開かせたり、悪意あるウェブサイトにアクセスさせて、</a:t>
            </a:r>
            <a:r>
              <a:rPr kumimoji="1" lang="en-US" altLang="ja-JP" dirty="0" smtClean="0"/>
              <a:t>PC </a:t>
            </a:r>
            <a:r>
              <a:rPr kumimoji="1" lang="ja-JP" altLang="en-US" dirty="0" smtClean="0"/>
              <a:t>をウイルスに感染させる。その後、組織内の別の</a:t>
            </a:r>
            <a:r>
              <a:rPr kumimoji="1" lang="en-US" altLang="ja-JP" dirty="0" smtClean="0"/>
              <a:t>PC </a:t>
            </a:r>
            <a:r>
              <a:rPr kumimoji="1" lang="ja-JP" altLang="en-US" dirty="0" smtClean="0"/>
              <a:t>やサーバーに感染を拡大され、最終的に業務上の重要情報や個人情報が窃取される。さらに、金銭目的な場合は、入手した情報を転売等されるおそれもある。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7</a:t>
            </a:fld>
            <a:endParaRPr lang="en-US" altLang="ja-JP"/>
          </a:p>
        </p:txBody>
      </p:sp>
    </p:spTree>
    <p:extLst>
      <p:ext uri="{BB962C8B-B14F-4D97-AF65-F5344CB8AC3E}">
        <p14:creationId xmlns:p14="http://schemas.microsoft.com/office/powerpoint/2010/main" val="2129064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smtClean="0">
                <a:solidFill>
                  <a:schemeClr val="tx1"/>
                </a:solidFill>
                <a:latin typeface="Arial" charset="0"/>
                <a:ea typeface="ＭＳ Ｐ明朝" pitchFamily="18" charset="-128"/>
                <a:cs typeface="+mn-cs"/>
              </a:rPr>
              <a:t>■メールを使った手口</a:t>
            </a:r>
          </a:p>
          <a:p>
            <a:r>
              <a:rPr kumimoji="1" lang="ja-JP" altLang="en-US" sz="1200" b="0" i="0" u="none" strike="noStrike" kern="1200" baseline="0" dirty="0" smtClean="0">
                <a:solidFill>
                  <a:schemeClr val="tx1"/>
                </a:solidFill>
                <a:latin typeface="Arial" charset="0"/>
                <a:ea typeface="ＭＳ Ｐ明朝" pitchFamily="18" charset="-128"/>
                <a:cs typeface="+mn-cs"/>
              </a:rPr>
              <a:t>添付ファイルやメール本文のリンク先にウイルスを仕込み、開かせることでウイルスに感染させる。実在する組織のメールアドレスを模したメールアドレスを使用して偽装する場合もある。</a:t>
            </a:r>
          </a:p>
          <a:p>
            <a:endParaRPr kumimoji="1" lang="en-US" altLang="ja-JP" sz="1200" b="0" i="0" u="none" strike="noStrike" kern="1200" baseline="0" dirty="0" smtClean="0">
              <a:solidFill>
                <a:schemeClr val="tx1"/>
              </a:solidFill>
              <a:latin typeface="Arial" charset="0"/>
              <a:ea typeface="ＭＳ Ｐ明朝" pitchFamily="18" charset="-128"/>
              <a:cs typeface="+mn-cs"/>
            </a:endParaRPr>
          </a:p>
          <a:p>
            <a:r>
              <a:rPr kumimoji="1" lang="ja-JP" altLang="en-US" sz="1200" b="0" i="0" u="none" strike="noStrike" kern="1200" baseline="0" dirty="0" smtClean="0">
                <a:solidFill>
                  <a:schemeClr val="tx1"/>
                </a:solidFill>
                <a:latin typeface="Arial" charset="0"/>
                <a:ea typeface="ＭＳ Ｐ明朝" pitchFamily="18" charset="-128"/>
                <a:cs typeface="+mn-cs"/>
              </a:rPr>
              <a:t>■ウェブを使った手口</a:t>
            </a:r>
          </a:p>
          <a:p>
            <a:r>
              <a:rPr kumimoji="1" lang="ja-JP" altLang="en-US" sz="1200" b="0" i="0" u="none" strike="noStrike" kern="1200" baseline="0" dirty="0" smtClean="0">
                <a:solidFill>
                  <a:schemeClr val="tx1"/>
                </a:solidFill>
                <a:latin typeface="Arial" charset="0"/>
                <a:ea typeface="ＭＳ Ｐ明朝" pitchFamily="18" charset="-128"/>
                <a:cs typeface="+mn-cs"/>
              </a:rPr>
              <a:t>標的の組織が利用するウェブサイトを調査し、そのウェブサイトからウイルスをダウンロードするように改ざんする。組織の従業員がそこにアクセスすることでウイルスに感染する。また、</a:t>
            </a:r>
            <a:r>
              <a:rPr kumimoji="1" lang="en-US" altLang="ja-JP" sz="1200" b="0" i="0" u="none" strike="noStrike" kern="1200" baseline="0" dirty="0" smtClean="0">
                <a:solidFill>
                  <a:schemeClr val="tx1"/>
                </a:solidFill>
                <a:latin typeface="Arial" charset="0"/>
                <a:ea typeface="ＭＳ Ｐ明朝" pitchFamily="18" charset="-128"/>
                <a:cs typeface="+mn-cs"/>
              </a:rPr>
              <a:t>DMZ </a:t>
            </a:r>
            <a:r>
              <a:rPr kumimoji="1" lang="ja-JP" altLang="en-US" sz="1200" b="0" i="0" u="none" strike="noStrike" kern="1200" baseline="0" dirty="0" smtClean="0">
                <a:solidFill>
                  <a:schemeClr val="tx1"/>
                </a:solidFill>
                <a:latin typeface="Arial" charset="0"/>
                <a:ea typeface="ＭＳ Ｐ明朝" pitchFamily="18" charset="-128"/>
                <a:cs typeface="+mn-cs"/>
              </a:rPr>
              <a:t>上に存在するウェブサイト等のサーバーの脆弱性（ミドルウェアの脆弱性等）を悪用して内部に侵入する場合もある。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8</a:t>
            </a:fld>
            <a:endParaRPr lang="en-US" altLang="ja-JP"/>
          </a:p>
        </p:txBody>
      </p:sp>
    </p:spTree>
    <p:extLst>
      <p:ext uri="{BB962C8B-B14F-4D97-AF65-F5344CB8AC3E}">
        <p14:creationId xmlns:p14="http://schemas.microsoft.com/office/powerpoint/2010/main" val="2609975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■様々な方法で行われる標的型攻撃</a:t>
            </a:r>
            <a:endParaRPr kumimoji="1" lang="en-US" altLang="ja-JP" dirty="0" smtClean="0"/>
          </a:p>
          <a:p>
            <a:r>
              <a:rPr kumimoji="1" lang="ja-JP" altLang="en-US" dirty="0" smtClean="0"/>
              <a:t>サイバー情報共有イニシアティブ（</a:t>
            </a:r>
            <a:r>
              <a:rPr kumimoji="1" lang="en-US" altLang="ja-JP" dirty="0" smtClean="0"/>
              <a:t>J-CSIP</a:t>
            </a:r>
            <a:r>
              <a:rPr kumimoji="1" lang="ja-JP" altLang="en-US" dirty="0" smtClean="0"/>
              <a:t>）によると、</a:t>
            </a:r>
            <a:r>
              <a:rPr kumimoji="1" lang="en-US" altLang="ja-JP" dirty="0" smtClean="0"/>
              <a:t>2017 </a:t>
            </a:r>
            <a:r>
              <a:rPr kumimoji="1" lang="ja-JP" altLang="en-US" dirty="0" smtClean="0"/>
              <a:t>年</a:t>
            </a:r>
            <a:r>
              <a:rPr kumimoji="1" lang="en-US" altLang="ja-JP" dirty="0" smtClean="0"/>
              <a:t>1 </a:t>
            </a:r>
            <a:r>
              <a:rPr kumimoji="1" lang="ja-JP" altLang="en-US" dirty="0" smtClean="0"/>
              <a:t>月から</a:t>
            </a:r>
            <a:r>
              <a:rPr kumimoji="1" lang="en-US" altLang="ja-JP" dirty="0" smtClean="0"/>
              <a:t>12 </a:t>
            </a:r>
            <a:r>
              <a:rPr kumimoji="1" lang="ja-JP" altLang="en-US" dirty="0" smtClean="0"/>
              <a:t>月までの間に</a:t>
            </a:r>
            <a:r>
              <a:rPr kumimoji="1" lang="en-US" altLang="ja-JP" dirty="0" smtClean="0"/>
              <a:t>J-CSIP </a:t>
            </a:r>
            <a:r>
              <a:rPr kumimoji="1" lang="ja-JP" altLang="en-US" dirty="0" smtClean="0"/>
              <a:t>参加組織宛に届いた標的型攻撃メールの件数は</a:t>
            </a:r>
            <a:r>
              <a:rPr kumimoji="1" lang="en-US" altLang="ja-JP" dirty="0" smtClean="0"/>
              <a:t>173 </a:t>
            </a:r>
            <a:r>
              <a:rPr kumimoji="1" lang="ja-JP" altLang="en-US" dirty="0" smtClean="0"/>
              <a:t>件となっている。本期間の標的型攻撃として、メールにパスワード付き圧縮ファイルを</a:t>
            </a:r>
            <a:r>
              <a:rPr kumimoji="1" lang="en-US" altLang="ja-JP" dirty="0" smtClean="0"/>
              <a:t>1 </a:t>
            </a:r>
            <a:r>
              <a:rPr kumimoji="1" lang="ja-JP" altLang="en-US" dirty="0" err="1" smtClean="0"/>
              <a:t>つ添</a:t>
            </a:r>
            <a:r>
              <a:rPr kumimoji="1" lang="ja-JP" altLang="en-US" dirty="0" smtClean="0"/>
              <a:t>付し、開くと</a:t>
            </a:r>
            <a:r>
              <a:rPr kumimoji="1" lang="en-US" altLang="ja-JP" dirty="0" smtClean="0"/>
              <a:t>2 </a:t>
            </a:r>
            <a:r>
              <a:rPr kumimoji="1" lang="ja-JP" altLang="en-US" dirty="0" err="1" smtClean="0"/>
              <a:t>つの</a:t>
            </a:r>
            <a:r>
              <a:rPr kumimoji="1" lang="ja-JP" altLang="en-US" dirty="0" smtClean="0"/>
              <a:t>個人ランク外</a:t>
            </a:r>
            <a:r>
              <a:rPr kumimoji="1" lang="en-US" altLang="ja-JP" dirty="0" smtClean="0"/>
              <a:t>42</a:t>
            </a:r>
            <a:r>
              <a:rPr kumimoji="1" lang="ja-JP" altLang="en-US" dirty="0" smtClean="0"/>
              <a:t>ウイルス付きファイルが格納されている攻撃を観測している。</a:t>
            </a:r>
            <a:r>
              <a:rPr kumimoji="1" lang="en-US" altLang="ja-JP" dirty="0" smtClean="0"/>
              <a:t>2 </a:t>
            </a:r>
            <a:r>
              <a:rPr kumimoji="1" lang="ja-JP" altLang="en-US" dirty="0" err="1" smtClean="0"/>
              <a:t>つの</a:t>
            </a:r>
            <a:r>
              <a:rPr kumimoji="1" lang="ja-JP" altLang="en-US" dirty="0" smtClean="0"/>
              <a:t>ファイルは実行形式のファイルと</a:t>
            </a:r>
            <a:r>
              <a:rPr kumimoji="1" lang="en-US" altLang="ja-JP" dirty="0" smtClean="0"/>
              <a:t>Word</a:t>
            </a:r>
            <a:r>
              <a:rPr kumimoji="1" lang="ja-JP" altLang="en-US" dirty="0" smtClean="0"/>
              <a:t>文書ファイルであり、後者は</a:t>
            </a:r>
            <a:r>
              <a:rPr kumimoji="1" lang="en-US" altLang="ja-JP" dirty="0" smtClean="0"/>
              <a:t>Microsoft Office </a:t>
            </a:r>
            <a:r>
              <a:rPr kumimoji="1" lang="ja-JP" altLang="en-US" dirty="0" smtClean="0"/>
              <a:t>およびワードパッドの脆弱性である</a:t>
            </a:r>
            <a:r>
              <a:rPr kumimoji="1" lang="en-US" altLang="ja-JP" dirty="0" smtClean="0"/>
              <a:t>CVE-2017-0199 </a:t>
            </a:r>
            <a:r>
              <a:rPr kumimoji="1" lang="ja-JP" altLang="en-US" dirty="0" smtClean="0"/>
              <a:t>の脆弱性を悪用してウイルスの感染を狙っていた。また、海外の関連企業の従業員のアカウントを乗っ取り、国内企業へ不審メールを送り付けるという攻撃を観測している。これは、攻撃者が防御の弱いところから侵入し、そこから侵入範囲の拡大を試みたおそれがあ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30ABD3E-827C-4A51-8E7D-747227E34A09}" type="slidenum">
              <a:rPr lang="en-US" altLang="ja-JP" smtClean="0"/>
              <a:pPr>
                <a:defRPr/>
              </a:pPr>
              <a:t>9</a:t>
            </a:fld>
            <a:endParaRPr lang="en-US" altLang="ja-JP"/>
          </a:p>
        </p:txBody>
      </p:sp>
    </p:spTree>
    <p:extLst>
      <p:ext uri="{BB962C8B-B14F-4D97-AF65-F5344CB8AC3E}">
        <p14:creationId xmlns:p14="http://schemas.microsoft.com/office/powerpoint/2010/main" val="105084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4572000" y="260350"/>
            <a:ext cx="4103688" cy="366713"/>
          </a:xfrm>
          <a:prstGeom prst="rect">
            <a:avLst/>
          </a:prstGeom>
          <a:noFill/>
          <a:ln w="9525">
            <a:noFill/>
            <a:miter lim="800000"/>
            <a:headEnd/>
            <a:tailEnd/>
          </a:ln>
          <a:effectLst/>
        </p:spPr>
        <p:txBody>
          <a:bodyPr>
            <a:spAutoFit/>
          </a:bodyPr>
          <a:lstStyle/>
          <a:p>
            <a:pPr>
              <a:spcBef>
                <a:spcPct val="50000"/>
              </a:spcBef>
              <a:defRPr/>
            </a:pPr>
            <a:endParaRPr lang="ja-JP" altLang="ja-JP">
              <a:ea typeface="ＭＳ Ｐゴシック" pitchFamily="50" charset="-128"/>
            </a:endParaRPr>
          </a:p>
        </p:txBody>
      </p:sp>
      <p:sp>
        <p:nvSpPr>
          <p:cNvPr id="5123" name="Rectangle 3"/>
          <p:cNvSpPr>
            <a:spLocks noGrp="1" noChangeArrowheads="1"/>
          </p:cNvSpPr>
          <p:nvPr>
            <p:ph type="ctrTitle"/>
          </p:nvPr>
        </p:nvSpPr>
        <p:spPr>
          <a:xfrm>
            <a:off x="1187450" y="1958975"/>
            <a:ext cx="7091363" cy="1325563"/>
          </a:xfrm>
        </p:spPr>
        <p:txBody>
          <a:bodyPr/>
          <a:lstStyle>
            <a:lvl1pPr>
              <a:defRPr/>
            </a:lvl1pPr>
          </a:lstStyle>
          <a:p>
            <a:r>
              <a:rPr lang="ja-JP" altLang="en-US"/>
              <a:t>マスタ タイトルの書式設定</a:t>
            </a:r>
          </a:p>
        </p:txBody>
      </p:sp>
      <p:sp>
        <p:nvSpPr>
          <p:cNvPr id="5124" name="Rectangle 4"/>
          <p:cNvSpPr>
            <a:spLocks noGrp="1" noChangeArrowheads="1"/>
          </p:cNvSpPr>
          <p:nvPr>
            <p:ph type="subTitle" idx="1"/>
          </p:nvPr>
        </p:nvSpPr>
        <p:spPr>
          <a:xfrm>
            <a:off x="1979613" y="3933825"/>
            <a:ext cx="6400800" cy="1752600"/>
          </a:xfrm>
        </p:spPr>
        <p:txBody>
          <a:bodyPr anchor="ctr"/>
          <a:lstStyle>
            <a:lvl1pPr marL="0" indent="0" algn="r">
              <a:buFontTx/>
              <a:buNone/>
              <a:defRPr sz="2800"/>
            </a:lvl1pPr>
          </a:lstStyle>
          <a:p>
            <a:r>
              <a:rPr lang="ja-JP" altLang="en-US"/>
              <a:t>マスタ サブタイトルの書式設定</a:t>
            </a:r>
          </a:p>
        </p:txBody>
      </p:sp>
      <p:sp>
        <p:nvSpPr>
          <p:cNvPr id="10" name="Rectangle 5"/>
          <p:cNvSpPr>
            <a:spLocks noGrp="1" noChangeArrowheads="1"/>
          </p:cNvSpPr>
          <p:nvPr>
            <p:ph type="dt" sz="half" idx="10"/>
          </p:nvPr>
        </p:nvSpPr>
        <p:spPr>
          <a:xfrm>
            <a:off x="395288" y="5876925"/>
            <a:ext cx="2133600" cy="352425"/>
          </a:xfrm>
        </p:spPr>
        <p:txBody>
          <a:bodyPr/>
          <a:lstStyle>
            <a:lvl1pPr>
              <a:defRPr/>
            </a:lvl1pPr>
          </a:lstStyle>
          <a:p>
            <a:pPr>
              <a:defRPr/>
            </a:pPr>
            <a:endParaRPr lang="en-US" altLang="ja-JP"/>
          </a:p>
        </p:txBody>
      </p:sp>
      <p:sp>
        <p:nvSpPr>
          <p:cNvPr id="12" name="Rectangle 7"/>
          <p:cNvSpPr>
            <a:spLocks noGrp="1" noChangeArrowheads="1"/>
          </p:cNvSpPr>
          <p:nvPr>
            <p:ph type="sldNum" sz="quarter" idx="12"/>
          </p:nvPr>
        </p:nvSpPr>
        <p:spPr>
          <a:xfrm>
            <a:off x="6877050" y="6453188"/>
            <a:ext cx="2133600" cy="333375"/>
          </a:xfrm>
        </p:spPr>
        <p:txBody>
          <a:bodyPr/>
          <a:lstStyle>
            <a:lvl1pPr>
              <a:defRPr sz="1800"/>
            </a:lvl1pPr>
          </a:lstStyle>
          <a:p>
            <a:pPr>
              <a:defRPr/>
            </a:pPr>
            <a:fld id="{238917A3-B0B9-4426-A506-3EC02E31CE71}" type="slidenum">
              <a:rPr lang="en-US" altLang="ja-JP"/>
              <a:pPr>
                <a:defRPr/>
              </a:pPr>
              <a:t>‹#›</a:t>
            </a:fld>
            <a:endParaRPr lang="en-US" altLang="ja-JP"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ftr" sz="quarter" idx="11"/>
          </p:nvPr>
        </p:nvSpPr>
        <p:spPr>
          <a:xfrm>
            <a:off x="3124200" y="6524625"/>
            <a:ext cx="2895600" cy="288925"/>
          </a:xfrm>
          <a:prstGeom prst="rect">
            <a:avLst/>
          </a:prstGeom>
          <a:ln/>
        </p:spPr>
        <p:txBody>
          <a:bodyPr/>
          <a:lstStyle>
            <a:lvl1pPr>
              <a:defRPr/>
            </a:lvl1pPr>
          </a:lstStyle>
          <a:p>
            <a:pPr>
              <a:defRPr/>
            </a:pPr>
            <a:r>
              <a:rPr lang="en-US" altLang="ja-JP"/>
              <a:t>情報セキュリティセミナー2006</a:t>
            </a:r>
          </a:p>
        </p:txBody>
      </p:sp>
      <p:sp>
        <p:nvSpPr>
          <p:cNvPr id="6" name="Rectangle 7"/>
          <p:cNvSpPr>
            <a:spLocks noGrp="1" noChangeArrowheads="1"/>
          </p:cNvSpPr>
          <p:nvPr>
            <p:ph type="sldNum" sz="quarter" idx="12"/>
          </p:nvPr>
        </p:nvSpPr>
        <p:spPr>
          <a:ln/>
        </p:spPr>
        <p:txBody>
          <a:bodyPr/>
          <a:lstStyle>
            <a:lvl1pPr>
              <a:defRPr/>
            </a:lvl1pPr>
          </a:lstStyle>
          <a:p>
            <a:pPr>
              <a:defRPr/>
            </a:pPr>
            <a:fld id="{DC9D7312-C9C7-4651-A506-5FB0CA390AFC}" type="slidenum">
              <a:rPr lang="en-US" altLang="ja-JP"/>
              <a:pPr>
                <a:defRPr/>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08763" y="260350"/>
            <a:ext cx="2036762" cy="607695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98475" y="260350"/>
            <a:ext cx="5957888" cy="607695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ftr" sz="quarter" idx="11"/>
          </p:nvPr>
        </p:nvSpPr>
        <p:spPr>
          <a:xfrm>
            <a:off x="3124200" y="6524625"/>
            <a:ext cx="2895600" cy="288925"/>
          </a:xfrm>
          <a:prstGeom prst="rect">
            <a:avLst/>
          </a:prstGeom>
          <a:ln/>
        </p:spPr>
        <p:txBody>
          <a:bodyPr/>
          <a:lstStyle>
            <a:lvl1pPr>
              <a:defRPr/>
            </a:lvl1pPr>
          </a:lstStyle>
          <a:p>
            <a:pPr>
              <a:defRPr/>
            </a:pPr>
            <a:r>
              <a:rPr lang="en-US" altLang="ja-JP"/>
              <a:t>情報セキュリティセミナー2006</a:t>
            </a:r>
          </a:p>
        </p:txBody>
      </p:sp>
      <p:sp>
        <p:nvSpPr>
          <p:cNvPr id="6" name="Rectangle 7"/>
          <p:cNvSpPr>
            <a:spLocks noGrp="1" noChangeArrowheads="1"/>
          </p:cNvSpPr>
          <p:nvPr>
            <p:ph type="sldNum" sz="quarter" idx="12"/>
          </p:nvPr>
        </p:nvSpPr>
        <p:spPr>
          <a:ln/>
        </p:spPr>
        <p:txBody>
          <a:bodyPr/>
          <a:lstStyle>
            <a:lvl1pPr>
              <a:defRPr/>
            </a:lvl1pPr>
          </a:lstStyle>
          <a:p>
            <a:pPr>
              <a:defRPr/>
            </a:pPr>
            <a:fld id="{859580F8-A0A3-4E06-800E-2D1054E1FD3D}" type="slidenum">
              <a:rPr lang="en-US" altLang="ja-JP"/>
              <a:pPr>
                <a:defRPr/>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P創英角ｺﾞｼｯｸUB" pitchFamily="50" charset="-128"/>
                <a:ea typeface="HGP創英角ｺﾞｼｯｸUB" pitchFamily="50" charset="-128"/>
              </a:defRPr>
            </a:lvl1pPr>
          </a:lstStyle>
          <a:p>
            <a:r>
              <a:rPr lang="ja-JP" altLang="en-US" dirty="0"/>
              <a:t>マスタ タイトルの書式設定</a:t>
            </a:r>
          </a:p>
        </p:txBody>
      </p:sp>
      <p:sp>
        <p:nvSpPr>
          <p:cNvPr id="3" name="コンテンツ プレースホルダ 2"/>
          <p:cNvSpPr>
            <a:spLocks noGrp="1"/>
          </p:cNvSpPr>
          <p:nvPr>
            <p:ph idx="1"/>
          </p:nvPr>
        </p:nvSpPr>
        <p:spPr/>
        <p:txBody>
          <a:bodyPr/>
          <a:lstStyle>
            <a:lvl2pPr marL="742950" indent="-285750">
              <a:buFontTx/>
              <a:buBlip>
                <a:blip r:embed="rId2"/>
              </a:buBlip>
              <a:defRPr/>
            </a:lvl2pPr>
            <a:lvl3pPr>
              <a:buClr>
                <a:schemeClr val="tx2"/>
              </a:buClr>
              <a:defRPr/>
            </a:lvl3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ja-JP" dirty="0"/>
          </a:p>
        </p:txBody>
      </p:sp>
      <p:sp>
        <p:nvSpPr>
          <p:cNvPr id="6" name="Rectangle 7"/>
          <p:cNvSpPr>
            <a:spLocks noGrp="1" noChangeArrowheads="1"/>
          </p:cNvSpPr>
          <p:nvPr>
            <p:ph type="sldNum" sz="quarter" idx="12"/>
          </p:nvPr>
        </p:nvSpPr>
        <p:spPr>
          <a:ln/>
        </p:spPr>
        <p:txBody>
          <a:bodyPr/>
          <a:lstStyle>
            <a:lvl1pPr>
              <a:defRPr/>
            </a:lvl1pPr>
          </a:lstStyle>
          <a:p>
            <a:pPr>
              <a:defRPr/>
            </a:pPr>
            <a:fld id="{6721F58E-FF0A-4E20-95E1-27782925FA6E}" type="slidenum">
              <a:rPr lang="en-US" altLang="ja-JP"/>
              <a:pPr>
                <a:defRPr/>
              </a:pPr>
              <a:t>‹#›</a:t>
            </a:fld>
            <a:endParaRPr lang="en-US" altLang="ja-JP"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ftr" sz="quarter" idx="11"/>
          </p:nvPr>
        </p:nvSpPr>
        <p:spPr>
          <a:xfrm>
            <a:off x="3059832" y="6093296"/>
            <a:ext cx="2895600" cy="288925"/>
          </a:xfrm>
          <a:prstGeom prst="rect">
            <a:avLst/>
          </a:prstGeom>
          <a:ln/>
        </p:spPr>
        <p:txBody>
          <a:bodyPr/>
          <a:lstStyle>
            <a:lvl1pPr>
              <a:defRPr/>
            </a:lvl1pPr>
          </a:lstStyle>
          <a:p>
            <a:pPr>
              <a:defRPr/>
            </a:pPr>
            <a:r>
              <a:rPr lang="en-US" altLang="ja-JP" dirty="0"/>
              <a:t>情報セキュリティセミナー2006</a:t>
            </a:r>
          </a:p>
        </p:txBody>
      </p:sp>
      <p:sp>
        <p:nvSpPr>
          <p:cNvPr id="6" name="Rectangle 7"/>
          <p:cNvSpPr>
            <a:spLocks noGrp="1" noChangeArrowheads="1"/>
          </p:cNvSpPr>
          <p:nvPr>
            <p:ph type="sldNum" sz="quarter" idx="12"/>
          </p:nvPr>
        </p:nvSpPr>
        <p:spPr>
          <a:ln/>
        </p:spPr>
        <p:txBody>
          <a:bodyPr/>
          <a:lstStyle>
            <a:lvl1pPr>
              <a:defRPr/>
            </a:lvl1pPr>
          </a:lstStyle>
          <a:p>
            <a:pPr>
              <a:defRPr/>
            </a:pPr>
            <a:fld id="{1F84CD39-F3FF-4CFE-A769-1511C1B29309}" type="slidenum">
              <a:rPr lang="en-US" altLang="ja-JP"/>
              <a:pPr>
                <a:defRPr/>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98475" y="1412875"/>
            <a:ext cx="3997325" cy="4924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412875"/>
            <a:ext cx="3997325" cy="4924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ftr" sz="quarter" idx="11"/>
          </p:nvPr>
        </p:nvSpPr>
        <p:spPr>
          <a:xfrm>
            <a:off x="3124200" y="6524625"/>
            <a:ext cx="2895600" cy="288925"/>
          </a:xfrm>
          <a:prstGeom prst="rect">
            <a:avLst/>
          </a:prstGeom>
          <a:ln/>
        </p:spPr>
        <p:txBody>
          <a:bodyPr/>
          <a:lstStyle>
            <a:lvl1pPr>
              <a:defRPr/>
            </a:lvl1pPr>
          </a:lstStyle>
          <a:p>
            <a:pPr>
              <a:defRPr/>
            </a:pPr>
            <a:r>
              <a:rPr lang="en-US" altLang="ja-JP"/>
              <a:t>情報セキュリティセミナー2006</a:t>
            </a:r>
          </a:p>
        </p:txBody>
      </p:sp>
      <p:sp>
        <p:nvSpPr>
          <p:cNvPr id="7" name="Rectangle 7"/>
          <p:cNvSpPr>
            <a:spLocks noGrp="1" noChangeArrowheads="1"/>
          </p:cNvSpPr>
          <p:nvPr>
            <p:ph type="sldNum" sz="quarter" idx="12"/>
          </p:nvPr>
        </p:nvSpPr>
        <p:spPr>
          <a:ln/>
        </p:spPr>
        <p:txBody>
          <a:bodyPr/>
          <a:lstStyle>
            <a:lvl1pPr>
              <a:defRPr/>
            </a:lvl1pPr>
          </a:lstStyle>
          <a:p>
            <a:pPr>
              <a:defRPr/>
            </a:pPr>
            <a:fld id="{5AD7BCC7-C4CA-4C33-A073-C6C41FF0FF93}" type="slidenum">
              <a:rPr lang="en-US" altLang="ja-JP"/>
              <a:pPr>
                <a:defRPr/>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9552" y="0"/>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ftr" sz="quarter" idx="11"/>
          </p:nvPr>
        </p:nvSpPr>
        <p:spPr>
          <a:xfrm>
            <a:off x="3124200" y="6524625"/>
            <a:ext cx="2895600" cy="288925"/>
          </a:xfrm>
          <a:prstGeom prst="rect">
            <a:avLst/>
          </a:prstGeom>
          <a:ln/>
        </p:spPr>
        <p:txBody>
          <a:bodyPr/>
          <a:lstStyle>
            <a:lvl1pPr>
              <a:defRPr/>
            </a:lvl1pPr>
          </a:lstStyle>
          <a:p>
            <a:pPr>
              <a:defRPr/>
            </a:pPr>
            <a:r>
              <a:rPr lang="en-US" altLang="ja-JP"/>
              <a:t>情報セキュリティセミナー2006</a:t>
            </a:r>
          </a:p>
        </p:txBody>
      </p:sp>
      <p:sp>
        <p:nvSpPr>
          <p:cNvPr id="9" name="Rectangle 7"/>
          <p:cNvSpPr>
            <a:spLocks noGrp="1" noChangeArrowheads="1"/>
          </p:cNvSpPr>
          <p:nvPr>
            <p:ph type="sldNum" sz="quarter" idx="12"/>
          </p:nvPr>
        </p:nvSpPr>
        <p:spPr>
          <a:ln/>
        </p:spPr>
        <p:txBody>
          <a:bodyPr/>
          <a:lstStyle>
            <a:lvl1pPr>
              <a:defRPr/>
            </a:lvl1pPr>
          </a:lstStyle>
          <a:p>
            <a:pPr>
              <a:defRPr/>
            </a:pPr>
            <a:fld id="{7B75DCAB-59A5-4960-92E7-06ED6552B365}" type="slidenum">
              <a:rPr lang="en-US" altLang="ja-JP"/>
              <a:pPr>
                <a:defRPr/>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ftr" sz="quarter" idx="11"/>
          </p:nvPr>
        </p:nvSpPr>
        <p:spPr>
          <a:xfrm>
            <a:off x="3124200" y="6524625"/>
            <a:ext cx="2895600" cy="288925"/>
          </a:xfrm>
          <a:prstGeom prst="rect">
            <a:avLst/>
          </a:prstGeom>
          <a:ln/>
        </p:spPr>
        <p:txBody>
          <a:bodyPr/>
          <a:lstStyle>
            <a:lvl1pPr>
              <a:defRPr/>
            </a:lvl1pPr>
          </a:lstStyle>
          <a:p>
            <a:pPr>
              <a:defRPr/>
            </a:pPr>
            <a:r>
              <a:rPr lang="en-US" altLang="ja-JP"/>
              <a:t>情報セキュリティセミナー2006</a:t>
            </a:r>
          </a:p>
        </p:txBody>
      </p:sp>
      <p:sp>
        <p:nvSpPr>
          <p:cNvPr id="5" name="Rectangle 7"/>
          <p:cNvSpPr>
            <a:spLocks noGrp="1" noChangeArrowheads="1"/>
          </p:cNvSpPr>
          <p:nvPr>
            <p:ph type="sldNum" sz="quarter" idx="12"/>
          </p:nvPr>
        </p:nvSpPr>
        <p:spPr>
          <a:ln/>
        </p:spPr>
        <p:txBody>
          <a:bodyPr/>
          <a:lstStyle>
            <a:lvl1pPr>
              <a:defRPr/>
            </a:lvl1pPr>
          </a:lstStyle>
          <a:p>
            <a:pPr>
              <a:defRPr/>
            </a:pPr>
            <a:fld id="{6C6354F1-8494-43A5-8E1E-62FD0FA1D818}" type="slidenum">
              <a:rPr lang="en-US" altLang="ja-JP"/>
              <a:pPr>
                <a:defRPr/>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7"/>
          <p:cNvSpPr>
            <a:spLocks noGrp="1" noChangeArrowheads="1"/>
          </p:cNvSpPr>
          <p:nvPr>
            <p:ph type="sldNum" sz="quarter" idx="12"/>
          </p:nvPr>
        </p:nvSpPr>
        <p:spPr>
          <a:ln/>
        </p:spPr>
        <p:txBody>
          <a:bodyPr/>
          <a:lstStyle>
            <a:lvl1pPr>
              <a:defRPr/>
            </a:lvl1pPr>
          </a:lstStyle>
          <a:p>
            <a:pPr>
              <a:defRPr/>
            </a:pPr>
            <a:fld id="{E61B3E88-9E9C-4B31-A323-CE089D19ED8C}" type="slidenum">
              <a:rPr lang="en-US" altLang="ja-JP"/>
              <a:pPr>
                <a:defRPr/>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ftr" sz="quarter" idx="11"/>
          </p:nvPr>
        </p:nvSpPr>
        <p:spPr>
          <a:xfrm>
            <a:off x="3124200" y="6524625"/>
            <a:ext cx="2895600" cy="288925"/>
          </a:xfrm>
          <a:prstGeom prst="rect">
            <a:avLst/>
          </a:prstGeom>
          <a:ln/>
        </p:spPr>
        <p:txBody>
          <a:bodyPr/>
          <a:lstStyle>
            <a:lvl1pPr>
              <a:defRPr/>
            </a:lvl1pPr>
          </a:lstStyle>
          <a:p>
            <a:pPr>
              <a:defRPr/>
            </a:pPr>
            <a:r>
              <a:rPr lang="en-US" altLang="ja-JP"/>
              <a:t>情報セキュリティセミナー2006</a:t>
            </a:r>
          </a:p>
        </p:txBody>
      </p:sp>
      <p:sp>
        <p:nvSpPr>
          <p:cNvPr id="7" name="Rectangle 7"/>
          <p:cNvSpPr>
            <a:spLocks noGrp="1" noChangeArrowheads="1"/>
          </p:cNvSpPr>
          <p:nvPr>
            <p:ph type="sldNum" sz="quarter" idx="12"/>
          </p:nvPr>
        </p:nvSpPr>
        <p:spPr>
          <a:ln/>
        </p:spPr>
        <p:txBody>
          <a:bodyPr/>
          <a:lstStyle>
            <a:lvl1pPr>
              <a:defRPr/>
            </a:lvl1pPr>
          </a:lstStyle>
          <a:p>
            <a:pPr>
              <a:defRPr/>
            </a:pPr>
            <a:fld id="{B81FB88B-C397-4D98-842A-A7641E913BD1}" type="slidenum">
              <a:rPr lang="en-US" altLang="ja-JP"/>
              <a:pPr>
                <a:defRPr/>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ftr" sz="quarter" idx="11"/>
          </p:nvPr>
        </p:nvSpPr>
        <p:spPr>
          <a:xfrm>
            <a:off x="3124200" y="6524625"/>
            <a:ext cx="2895600" cy="288925"/>
          </a:xfrm>
          <a:prstGeom prst="rect">
            <a:avLst/>
          </a:prstGeom>
          <a:ln/>
        </p:spPr>
        <p:txBody>
          <a:bodyPr/>
          <a:lstStyle>
            <a:lvl1pPr>
              <a:defRPr/>
            </a:lvl1pPr>
          </a:lstStyle>
          <a:p>
            <a:pPr>
              <a:defRPr/>
            </a:pPr>
            <a:r>
              <a:rPr lang="en-US" altLang="ja-JP"/>
              <a:t>情報セキュリティセミナー2006</a:t>
            </a:r>
          </a:p>
        </p:txBody>
      </p:sp>
      <p:sp>
        <p:nvSpPr>
          <p:cNvPr id="7" name="Rectangle 7"/>
          <p:cNvSpPr>
            <a:spLocks noGrp="1" noChangeArrowheads="1"/>
          </p:cNvSpPr>
          <p:nvPr>
            <p:ph type="sldNum" sz="quarter" idx="12"/>
          </p:nvPr>
        </p:nvSpPr>
        <p:spPr>
          <a:ln/>
        </p:spPr>
        <p:txBody>
          <a:bodyPr/>
          <a:lstStyle>
            <a:lvl1pPr>
              <a:defRPr/>
            </a:lvl1pPr>
          </a:lstStyle>
          <a:p>
            <a:pPr>
              <a:defRPr/>
            </a:pPr>
            <a:fld id="{D643F114-CAC9-40A3-AA0A-1D80C8AA2BE9}" type="slidenum">
              <a:rPr lang="en-US" altLang="ja-JP"/>
              <a:pPr>
                <a:defRPr/>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539750" y="-900"/>
            <a:ext cx="7127875" cy="9937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dirty="0"/>
              <a:t>マスタ タイトルの書式設定</a:t>
            </a:r>
          </a:p>
        </p:txBody>
      </p:sp>
      <p:sp>
        <p:nvSpPr>
          <p:cNvPr id="1028" name="Rectangle 4"/>
          <p:cNvSpPr>
            <a:spLocks noGrp="1" noChangeArrowheads="1"/>
          </p:cNvSpPr>
          <p:nvPr>
            <p:ph type="body" idx="1"/>
          </p:nvPr>
        </p:nvSpPr>
        <p:spPr bwMode="auto">
          <a:xfrm>
            <a:off x="498475" y="1412875"/>
            <a:ext cx="8147050" cy="4924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101" name="Rectangle 5"/>
          <p:cNvSpPr>
            <a:spLocks noGrp="1" noChangeArrowheads="1"/>
          </p:cNvSpPr>
          <p:nvPr>
            <p:ph type="dt" sz="half" idx="2"/>
          </p:nvPr>
        </p:nvSpPr>
        <p:spPr bwMode="auto">
          <a:xfrm>
            <a:off x="457200" y="6381750"/>
            <a:ext cx="2133600"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ＭＳ Ｐゴシック" pitchFamily="50" charset="-128"/>
              </a:defRPr>
            </a:lvl1pPr>
          </a:lstStyle>
          <a:p>
            <a:pPr>
              <a:defRPr/>
            </a:pPr>
            <a:endParaRPr lang="en-US" altLang="ja-JP"/>
          </a:p>
        </p:txBody>
      </p:sp>
      <p:sp>
        <p:nvSpPr>
          <p:cNvPr id="4103" name="Rectangle 7"/>
          <p:cNvSpPr>
            <a:spLocks noGrp="1" noChangeArrowheads="1"/>
          </p:cNvSpPr>
          <p:nvPr>
            <p:ph type="sldNum" sz="quarter" idx="4"/>
          </p:nvPr>
        </p:nvSpPr>
        <p:spPr bwMode="auto">
          <a:xfrm>
            <a:off x="6902450" y="6453188"/>
            <a:ext cx="2133600" cy="287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2000">
                <a:latin typeface="Arial" pitchFamily="34" charset="0"/>
                <a:ea typeface="ＭＳ Ｐゴシック" pitchFamily="50" charset="-128"/>
                <a:cs typeface="Arial" pitchFamily="34" charset="0"/>
              </a:defRPr>
            </a:lvl1pPr>
          </a:lstStyle>
          <a:p>
            <a:pPr>
              <a:defRPr/>
            </a:pPr>
            <a:fld id="{766063C4-1A2A-4D30-A444-F1465A40383E}" type="slidenum">
              <a:rPr lang="en-US" altLang="ja-JP" smtClean="0"/>
              <a:pPr>
                <a:defRPr/>
              </a:pPr>
              <a:t>‹#›</a:t>
            </a:fld>
            <a:endParaRPr lang="en-US" altLang="ja-JP" dirty="0"/>
          </a:p>
        </p:txBody>
      </p:sp>
    </p:spTree>
  </p:cSld>
  <p:clrMap bg1="lt1" tx1="dk1" bg2="lt2" tx2="dk2" accent1="accent1" accent2="accent2" accent3="accent3" accent4="accent4" accent5="accent5" accent6="accent6" hlink="hlink" folHlink="folHlink"/>
  <p:sldLayoutIdLst>
    <p:sldLayoutId id="2147484020"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hf hdr="0" ftr="0" dt="0"/>
  <p:txStyles>
    <p:titleStyle>
      <a:lvl1pPr algn="l" rtl="0" eaLnBrk="0" fontAlgn="base" hangingPunct="0">
        <a:spcBef>
          <a:spcPct val="0"/>
        </a:spcBef>
        <a:spcAft>
          <a:spcPct val="0"/>
        </a:spcAft>
        <a:defRPr kumimoji="1" sz="3600">
          <a:solidFill>
            <a:srgbClr val="003399"/>
          </a:solidFill>
          <a:latin typeface="HGP創英角ｺﾞｼｯｸUB" pitchFamily="50" charset="-128"/>
          <a:ea typeface="HGP創英角ｺﾞｼｯｸUB" pitchFamily="50" charset="-128"/>
          <a:cs typeface="+mj-cs"/>
        </a:defRPr>
      </a:lvl1pPr>
      <a:lvl2pPr algn="l" rtl="0" eaLnBrk="0" fontAlgn="base" hangingPunct="0">
        <a:spcBef>
          <a:spcPct val="0"/>
        </a:spcBef>
        <a:spcAft>
          <a:spcPct val="0"/>
        </a:spcAft>
        <a:defRPr kumimoji="1" sz="3600">
          <a:solidFill>
            <a:schemeClr val="tx1"/>
          </a:solidFill>
          <a:latin typeface="Arial" charset="0"/>
          <a:ea typeface="ＭＳ Ｐゴシック" pitchFamily="50" charset="-128"/>
        </a:defRPr>
      </a:lvl2pPr>
      <a:lvl3pPr algn="l" rtl="0" eaLnBrk="0" fontAlgn="base" hangingPunct="0">
        <a:spcBef>
          <a:spcPct val="0"/>
        </a:spcBef>
        <a:spcAft>
          <a:spcPct val="0"/>
        </a:spcAft>
        <a:defRPr kumimoji="1" sz="3600">
          <a:solidFill>
            <a:schemeClr val="tx1"/>
          </a:solidFill>
          <a:latin typeface="Arial" charset="0"/>
          <a:ea typeface="ＭＳ Ｐゴシック" pitchFamily="50" charset="-128"/>
        </a:defRPr>
      </a:lvl3pPr>
      <a:lvl4pPr algn="l" rtl="0" eaLnBrk="0" fontAlgn="base" hangingPunct="0">
        <a:spcBef>
          <a:spcPct val="0"/>
        </a:spcBef>
        <a:spcAft>
          <a:spcPct val="0"/>
        </a:spcAft>
        <a:defRPr kumimoji="1" sz="3600">
          <a:solidFill>
            <a:schemeClr val="tx1"/>
          </a:solidFill>
          <a:latin typeface="Arial" charset="0"/>
          <a:ea typeface="ＭＳ Ｐゴシック" pitchFamily="50" charset="-128"/>
        </a:defRPr>
      </a:lvl4pPr>
      <a:lvl5pPr algn="l" rtl="0" eaLnBrk="0" fontAlgn="base" hangingPunct="0">
        <a:spcBef>
          <a:spcPct val="0"/>
        </a:spcBef>
        <a:spcAft>
          <a:spcPct val="0"/>
        </a:spcAft>
        <a:defRPr kumimoji="1" sz="3600">
          <a:solidFill>
            <a:schemeClr val="tx1"/>
          </a:solidFill>
          <a:latin typeface="Arial" charset="0"/>
          <a:ea typeface="ＭＳ Ｐゴシック" pitchFamily="50" charset="-128"/>
        </a:defRPr>
      </a:lvl5pPr>
      <a:lvl6pPr marL="457200" algn="l" rtl="0" fontAlgn="base">
        <a:spcBef>
          <a:spcPct val="0"/>
        </a:spcBef>
        <a:spcAft>
          <a:spcPct val="0"/>
        </a:spcAft>
        <a:defRPr kumimoji="1" sz="3600">
          <a:solidFill>
            <a:schemeClr val="tx1"/>
          </a:solidFill>
          <a:latin typeface="Arial" charset="0"/>
          <a:ea typeface="ＭＳ Ｐゴシック" pitchFamily="50" charset="-128"/>
        </a:defRPr>
      </a:lvl6pPr>
      <a:lvl7pPr marL="914400" algn="l" rtl="0" fontAlgn="base">
        <a:spcBef>
          <a:spcPct val="0"/>
        </a:spcBef>
        <a:spcAft>
          <a:spcPct val="0"/>
        </a:spcAft>
        <a:defRPr kumimoji="1" sz="3600">
          <a:solidFill>
            <a:schemeClr val="tx1"/>
          </a:solidFill>
          <a:latin typeface="Arial" charset="0"/>
          <a:ea typeface="ＭＳ Ｐゴシック" pitchFamily="50" charset="-128"/>
        </a:defRPr>
      </a:lvl7pPr>
      <a:lvl8pPr marL="1371600" algn="l" rtl="0" fontAlgn="base">
        <a:spcBef>
          <a:spcPct val="0"/>
        </a:spcBef>
        <a:spcAft>
          <a:spcPct val="0"/>
        </a:spcAft>
        <a:defRPr kumimoji="1" sz="3600">
          <a:solidFill>
            <a:schemeClr val="tx1"/>
          </a:solidFill>
          <a:latin typeface="Arial" charset="0"/>
          <a:ea typeface="ＭＳ Ｐゴシック" pitchFamily="50" charset="-128"/>
        </a:defRPr>
      </a:lvl8pPr>
      <a:lvl9pPr marL="1828800" algn="l" rtl="0" fontAlgn="base">
        <a:spcBef>
          <a:spcPct val="0"/>
        </a:spcBef>
        <a:spcAft>
          <a:spcPct val="0"/>
        </a:spcAft>
        <a:defRPr kumimoji="1" sz="3600">
          <a:solidFill>
            <a:schemeClr val="tx1"/>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Arial" charset="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4781128" y="5267251"/>
            <a:ext cx="4138612" cy="161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Arial" pitchFamily="34" charset="0"/>
                <a:ea typeface="ＭＳ Ｐゴシック" pitchFamily="50"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Arial" pitchFamily="34" charset="0"/>
                <a:ea typeface="ＭＳ Ｐゴシック" pitchFamily="50"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Arial" pitchFamily="34" charset="0"/>
                <a:ea typeface="ＭＳ Ｐゴシック" pitchFamily="50"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Arial" pitchFamily="34" charset="0"/>
                <a:ea typeface="ＭＳ Ｐゴシック" pitchFamily="50"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Arial" pitchFamily="34" charset="0"/>
                <a:ea typeface="ＭＳ Ｐゴシック" pitchFamily="50" charset="-128"/>
              </a:defRPr>
            </a:lvl5pPr>
            <a:lvl6pPr marL="2514600" indent="-228600" algn="ctr"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Arial" pitchFamily="34" charset="0"/>
                <a:ea typeface="ＭＳ Ｐゴシック" pitchFamily="50" charset="-128"/>
              </a:defRPr>
            </a:lvl6pPr>
            <a:lvl7pPr marL="2971800" indent="-228600" algn="ctr"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Arial" pitchFamily="34" charset="0"/>
                <a:ea typeface="ＭＳ Ｐゴシック" pitchFamily="50" charset="-128"/>
              </a:defRPr>
            </a:lvl7pPr>
            <a:lvl8pPr marL="3429000" indent="-228600" algn="ctr"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Arial" pitchFamily="34" charset="0"/>
                <a:ea typeface="ＭＳ Ｐゴシック" pitchFamily="50" charset="-128"/>
              </a:defRPr>
            </a:lvl8pPr>
            <a:lvl9pPr marL="3886200" indent="-228600" algn="ctr"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Arial" pitchFamily="34" charset="0"/>
                <a:ea typeface="ＭＳ Ｐゴシック" pitchFamily="50" charset="-128"/>
              </a:defRPr>
            </a:lvl9pPr>
          </a:lstStyle>
          <a:p>
            <a:pPr algn="r" eaLnBrk="1" hangingPunct="1">
              <a:buClrTx/>
              <a:buFontTx/>
              <a:buNone/>
            </a:pPr>
            <a:r>
              <a:rPr lang="ja-JP" sz="1800" dirty="0">
                <a:solidFill>
                  <a:srgbClr val="000000"/>
                </a:solidFill>
                <a:latin typeface="HGP創英角ｺﾞｼｯｸUB" pitchFamily="50" charset="-128"/>
                <a:ea typeface="HGP創英角ｺﾞｼｯｸUB" pitchFamily="50" charset="-128"/>
              </a:rPr>
              <a:t>独立行政法人情報処理推進機構 </a:t>
            </a:r>
            <a:r>
              <a:rPr lang="en-US" altLang="ja-JP" sz="1800" dirty="0">
                <a:solidFill>
                  <a:srgbClr val="000000"/>
                </a:solidFill>
                <a:latin typeface="HGP創英角ｺﾞｼｯｸUB" pitchFamily="50" charset="-128"/>
                <a:ea typeface="HGP創英角ｺﾞｼｯｸUB" pitchFamily="50" charset="-128"/>
              </a:rPr>
              <a:t>(IPA)</a:t>
            </a:r>
          </a:p>
          <a:p>
            <a:pPr algn="r" eaLnBrk="1" hangingPunct="1">
              <a:buClrTx/>
              <a:buFontTx/>
              <a:buNone/>
            </a:pPr>
            <a:r>
              <a:rPr lang="ja-JP" altLang="en-US" sz="1800" dirty="0">
                <a:solidFill>
                  <a:srgbClr val="000000"/>
                </a:solidFill>
                <a:latin typeface="HGP創英角ｺﾞｼｯｸUB" pitchFamily="50" charset="-128"/>
                <a:ea typeface="HGP創英角ｺﾞｼｯｸUB" pitchFamily="50" charset="-128"/>
              </a:rPr>
              <a:t>技術本部 </a:t>
            </a:r>
            <a:r>
              <a:rPr lang="ja-JP" sz="1800" dirty="0">
                <a:solidFill>
                  <a:srgbClr val="000000"/>
                </a:solidFill>
                <a:latin typeface="HGP創英角ｺﾞｼｯｸUB" pitchFamily="50" charset="-128"/>
                <a:ea typeface="HGP創英角ｺﾞｼｯｸUB" pitchFamily="50" charset="-128"/>
              </a:rPr>
              <a:t>セキュリティセンター</a:t>
            </a:r>
            <a:endParaRPr lang="en-US" altLang="ja-JP" sz="1800" dirty="0">
              <a:solidFill>
                <a:srgbClr val="000000"/>
              </a:solidFill>
              <a:latin typeface="HGP創英角ｺﾞｼｯｸUB" pitchFamily="50" charset="-128"/>
              <a:ea typeface="HGP創英角ｺﾞｼｯｸUB" pitchFamily="50" charset="-128"/>
            </a:endParaRPr>
          </a:p>
          <a:p>
            <a:pPr algn="r" eaLnBrk="1" hangingPunct="1">
              <a:buClrTx/>
              <a:buFontTx/>
              <a:buNone/>
            </a:pPr>
            <a:r>
              <a:rPr lang="en-US" altLang="ja-JP" sz="1800" dirty="0">
                <a:solidFill>
                  <a:srgbClr val="000000"/>
                </a:solidFill>
                <a:latin typeface="HGP創英角ｺﾞｼｯｸUB" pitchFamily="50" charset="-128"/>
                <a:ea typeface="HGP創英角ｺﾞｼｯｸUB" pitchFamily="50" charset="-128"/>
              </a:rPr>
              <a:t>2018</a:t>
            </a:r>
            <a:r>
              <a:rPr lang="ja-JP" altLang="en-US" sz="1800" dirty="0">
                <a:solidFill>
                  <a:srgbClr val="000000"/>
                </a:solidFill>
                <a:latin typeface="HGP創英角ｺﾞｼｯｸUB" pitchFamily="50" charset="-128"/>
                <a:ea typeface="HGP創英角ｺﾞｼｯｸUB" pitchFamily="50" charset="-128"/>
              </a:rPr>
              <a:t>年</a:t>
            </a:r>
            <a:r>
              <a:rPr lang="en-US" altLang="ja-JP" sz="1800" dirty="0">
                <a:solidFill>
                  <a:srgbClr val="000000"/>
                </a:solidFill>
                <a:latin typeface="HGP創英角ｺﾞｼｯｸUB" pitchFamily="50" charset="-128"/>
                <a:ea typeface="HGP創英角ｺﾞｼｯｸUB" pitchFamily="50" charset="-128"/>
              </a:rPr>
              <a:t>4</a:t>
            </a:r>
            <a:r>
              <a:rPr lang="ja-JP" altLang="en-US" sz="1800" dirty="0">
                <a:solidFill>
                  <a:srgbClr val="000000"/>
                </a:solidFill>
                <a:latin typeface="HGP創英角ｺﾞｼｯｸUB" pitchFamily="50" charset="-128"/>
                <a:ea typeface="HGP創英角ｺﾞｼｯｸUB" pitchFamily="50" charset="-128"/>
              </a:rPr>
              <a:t>月</a:t>
            </a:r>
            <a:endParaRPr lang="en-US" altLang="ja-JP" sz="1800" dirty="0">
              <a:solidFill>
                <a:srgbClr val="000000"/>
              </a:solidFill>
              <a:latin typeface="HGP創英角ｺﾞｼｯｸUB" pitchFamily="50" charset="-128"/>
              <a:ea typeface="HGP創英角ｺﾞｼｯｸUB" pitchFamily="50" charset="-128"/>
            </a:endParaRPr>
          </a:p>
        </p:txBody>
      </p:sp>
      <p:sp>
        <p:nvSpPr>
          <p:cNvPr id="3074" name="Rectangle 5"/>
          <p:cNvSpPr>
            <a:spLocks noGrp="1" noChangeArrowheads="1"/>
          </p:cNvSpPr>
          <p:nvPr>
            <p:ph type="ctrTitle"/>
          </p:nvPr>
        </p:nvSpPr>
        <p:spPr>
          <a:xfrm>
            <a:off x="1009452" y="1052736"/>
            <a:ext cx="8027044" cy="266429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ja-JP" altLang="en-US" sz="4400" dirty="0"/>
              <a:t>情報セキュリティ</a:t>
            </a:r>
            <a:r>
              <a:rPr lang="en-US" altLang="ja-JP" sz="4400" dirty="0"/>
              <a:t>10</a:t>
            </a:r>
            <a:r>
              <a:rPr lang="ja-JP" altLang="en-US" sz="4400" dirty="0"/>
              <a:t>大脅威</a:t>
            </a:r>
            <a:r>
              <a:rPr lang="en-US" altLang="ja-JP" sz="4400" dirty="0"/>
              <a:t>2018</a:t>
            </a:r>
            <a:br>
              <a:rPr lang="en-US" altLang="ja-JP" sz="4400" dirty="0"/>
            </a:br>
            <a:r>
              <a:rPr lang="ja-JP" altLang="en-US" sz="2400" dirty="0"/>
              <a:t>～</a:t>
            </a:r>
            <a:r>
              <a:rPr lang="en-US" altLang="ja-JP" sz="2400" dirty="0"/>
              <a:t>2</a:t>
            </a:r>
            <a:r>
              <a:rPr lang="ja-JP" altLang="en-US" sz="2400" dirty="0"/>
              <a:t>章 情報セキュリティ</a:t>
            </a:r>
            <a:r>
              <a:rPr lang="en-US" altLang="ja-JP" sz="2400" dirty="0"/>
              <a:t>10</a:t>
            </a:r>
            <a:r>
              <a:rPr lang="ja-JP" altLang="en-US" sz="2400" dirty="0"/>
              <a:t>大脅威 組織編～</a:t>
            </a:r>
            <a:r>
              <a:rPr lang="en-US" altLang="ja-JP" sz="2400" dirty="0"/>
              <a:t/>
            </a:r>
            <a:br>
              <a:rPr lang="en-US" altLang="ja-JP" sz="2400" dirty="0"/>
            </a:br>
            <a:r>
              <a:rPr lang="ja-JP" altLang="en-US" sz="2800" dirty="0"/>
              <a:t>　　　</a:t>
            </a:r>
            <a:r>
              <a:rPr lang="ja-JP" altLang="en-US" sz="2400" dirty="0">
                <a:solidFill>
                  <a:srgbClr val="00B0F0"/>
                </a:solidFill>
              </a:rPr>
              <a:t>～引き続き行われるサイバー攻撃、</a:t>
            </a:r>
            <a:r>
              <a:rPr lang="en-US" altLang="ja-JP" sz="2400" dirty="0">
                <a:solidFill>
                  <a:srgbClr val="00B0F0"/>
                </a:solidFill>
              </a:rPr>
              <a:t/>
            </a:r>
            <a:br>
              <a:rPr lang="en-US" altLang="ja-JP" sz="2400" dirty="0">
                <a:solidFill>
                  <a:srgbClr val="00B0F0"/>
                </a:solidFill>
              </a:rPr>
            </a:br>
            <a:r>
              <a:rPr lang="ja-JP" altLang="en-US" sz="2400" dirty="0">
                <a:solidFill>
                  <a:srgbClr val="00B0F0"/>
                </a:solidFill>
              </a:rPr>
              <a:t>　　　　　　　　　　　　　　　　　　　</a:t>
            </a:r>
            <a:r>
              <a:rPr lang="ja-JP" altLang="en-US" sz="2400" dirty="0" smtClean="0">
                <a:solidFill>
                  <a:srgbClr val="00B0F0"/>
                </a:solidFill>
              </a:rPr>
              <a:t>あなた</a:t>
            </a:r>
            <a:r>
              <a:rPr lang="ja-JP" altLang="en-US" sz="2400" dirty="0">
                <a:solidFill>
                  <a:srgbClr val="00B0F0"/>
                </a:solidFill>
              </a:rPr>
              <a:t>は守りきれますか？～</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6902896" y="6453336"/>
            <a:ext cx="2133600" cy="287337"/>
          </a:xfrm>
          <a:noFill/>
          <a:ln w="9525">
            <a:noFill/>
            <a:miter lim="800000"/>
            <a:headEnd/>
            <a:tailEnd/>
          </a:ln>
          <a:effectLst/>
        </p:spPr>
        <p:txBody>
          <a:bodyPr vert="horz" wrap="square" lIns="91440" tIns="45720" rIns="91440" bIns="45720" numCol="1" anchor="t" anchorCtr="0" compatLnSpc="1">
            <a:prstTxWarp prst="textNoShape">
              <a:avLst/>
            </a:prstTxWarp>
          </a:bodyPr>
          <a:lstStyle/>
          <a:p>
            <a:fld id="{6721F58E-FF0A-4E20-95E1-27782925FA6E}" type="slidenum">
              <a:rPr lang="en-US" altLang="ja-JP" smtClean="0"/>
              <a:pPr/>
              <a:t>10</a:t>
            </a:fld>
            <a:endParaRPr lang="en-US" altLang="ja-JP" dirty="0"/>
          </a:p>
        </p:txBody>
      </p:sp>
      <p:sp>
        <p:nvSpPr>
          <p:cNvPr id="22" name="コンテンツ プレースホルダー 2"/>
          <p:cNvSpPr>
            <a:spLocks noGrp="1"/>
          </p:cNvSpPr>
          <p:nvPr>
            <p:ph idx="1"/>
          </p:nvPr>
        </p:nvSpPr>
        <p:spPr>
          <a:xfrm>
            <a:off x="-180528" y="1735697"/>
            <a:ext cx="5716683" cy="2088232"/>
          </a:xfrm>
        </p:spPr>
        <p:txBody>
          <a:bodyPr/>
          <a:lstStyle/>
          <a:p>
            <a:pPr lvl="1"/>
            <a:r>
              <a:rPr lang="ja-JP" altLang="en-US" sz="1800" dirty="0">
                <a:latin typeface="HGP創英角ｺﾞｼｯｸUB" pitchFamily="50" charset="-128"/>
                <a:ea typeface="HGP創英角ｺﾞｼｯｸUB" pitchFamily="50" charset="-128"/>
              </a:rPr>
              <a:t>経営者層</a:t>
            </a:r>
            <a:endParaRPr lang="en-US" altLang="ja-JP" sz="1800" dirty="0">
              <a:latin typeface="HGP創英角ｺﾞｼｯｸUB" pitchFamily="50" charset="-128"/>
              <a:ea typeface="HGP創英角ｺﾞｼｯｸUB" pitchFamily="50" charset="-128"/>
            </a:endParaRPr>
          </a:p>
          <a:p>
            <a:pPr lvl="3"/>
            <a:r>
              <a:rPr lang="ja-JP" altLang="en-US" sz="1600" dirty="0">
                <a:latin typeface="HGP創英角ｺﾞｼｯｸUB" pitchFamily="50" charset="-128"/>
                <a:ea typeface="HGP創英角ｺﾞｼｯｸUB" pitchFamily="50" charset="-128"/>
              </a:rPr>
              <a:t>問題に対応する体制</a:t>
            </a:r>
            <a:r>
              <a:rPr lang="en-US" altLang="ja-JP" sz="1600" dirty="0">
                <a:latin typeface="HGP創英角ｺﾞｼｯｸUB" pitchFamily="50" charset="-128"/>
                <a:ea typeface="HGP創英角ｺﾞｼｯｸUB" pitchFamily="50" charset="-128"/>
              </a:rPr>
              <a:t>(CSIRT)</a:t>
            </a:r>
            <a:r>
              <a:rPr lang="ja-JP" altLang="en-US" sz="1600" dirty="0">
                <a:latin typeface="HGP創英角ｺﾞｼｯｸUB" pitchFamily="50" charset="-128"/>
                <a:ea typeface="HGP創英角ｺﾞｼｯｸUB" pitchFamily="50" charset="-128"/>
              </a:rPr>
              <a:t>の構築</a:t>
            </a:r>
            <a:endParaRPr lang="en-US" altLang="ja-JP" sz="1600" dirty="0">
              <a:latin typeface="HGP創英角ｺﾞｼｯｸUB" pitchFamily="50" charset="-128"/>
              <a:ea typeface="HGP創英角ｺﾞｼｯｸUB" pitchFamily="50" charset="-128"/>
            </a:endParaRPr>
          </a:p>
          <a:p>
            <a:pPr lvl="3"/>
            <a:r>
              <a:rPr lang="ja-JP" altLang="en-US" sz="1600" dirty="0">
                <a:latin typeface="HGP創英角ｺﾞｼｯｸUB" pitchFamily="50" charset="-128"/>
                <a:ea typeface="HGP創英角ｺﾞｼｯｸUB" pitchFamily="50" charset="-128"/>
              </a:rPr>
              <a:t>対策予算の確保と継続的な対策実施</a:t>
            </a:r>
            <a:endParaRPr lang="en-US" altLang="ja-JP" sz="1600" dirty="0">
              <a:latin typeface="HGP創英角ｺﾞｼｯｸUB" pitchFamily="50" charset="-128"/>
              <a:ea typeface="HGP創英角ｺﾞｼｯｸUB" pitchFamily="50" charset="-128"/>
            </a:endParaRPr>
          </a:p>
          <a:p>
            <a:pPr lvl="3"/>
            <a:r>
              <a:rPr lang="ja-JP" altLang="en-US" sz="1600" dirty="0">
                <a:latin typeface="HGP創英角ｺﾞｼｯｸUB" pitchFamily="50" charset="-128"/>
                <a:ea typeface="HGP創英角ｺﾞｼｯｸUB" pitchFamily="50" charset="-128"/>
              </a:rPr>
              <a:t>セキュリティポリシーの策定</a:t>
            </a:r>
            <a:endParaRPr lang="en-US" altLang="ja-JP" sz="1600" dirty="0">
              <a:latin typeface="HGP創英角ｺﾞｼｯｸUB" pitchFamily="50" charset="-128"/>
              <a:ea typeface="HGP創英角ｺﾞｼｯｸUB" pitchFamily="50" charset="-128"/>
            </a:endParaRPr>
          </a:p>
          <a:p>
            <a:pPr lvl="1"/>
            <a:r>
              <a:rPr lang="ja-JP" altLang="en-US" sz="1800" dirty="0">
                <a:latin typeface="HGP創英角ｺﾞｼｯｸUB" pitchFamily="50" charset="-128"/>
                <a:ea typeface="HGP創英角ｺﾞｼｯｸUB" pitchFamily="50" charset="-128"/>
              </a:rPr>
              <a:t>セキュリティ担当者</a:t>
            </a:r>
            <a:endParaRPr lang="en-US" altLang="ja-JP" sz="1800" dirty="0">
              <a:latin typeface="HGP創英角ｺﾞｼｯｸUB" pitchFamily="50" charset="-128"/>
              <a:ea typeface="HGP創英角ｺﾞｼｯｸUB" pitchFamily="50" charset="-128"/>
            </a:endParaRPr>
          </a:p>
          <a:p>
            <a:pPr lvl="2"/>
            <a:r>
              <a:rPr lang="ja-JP" altLang="en-US" sz="1800" dirty="0">
                <a:latin typeface="HGP創英角ｺﾞｼｯｸUB" pitchFamily="50" charset="-128"/>
                <a:ea typeface="HGP創英角ｺﾞｼｯｸUB" pitchFamily="50" charset="-128"/>
              </a:rPr>
              <a:t>被害の予防</a:t>
            </a:r>
            <a:r>
              <a:rPr lang="en-US" altLang="ja-JP" sz="1800" dirty="0">
                <a:latin typeface="HGP創英角ｺﾞｼｯｸUB" pitchFamily="50" charset="-128"/>
                <a:ea typeface="HGP創英角ｺﾞｼｯｸUB" pitchFamily="50" charset="-128"/>
              </a:rPr>
              <a:t>/</a:t>
            </a:r>
            <a:r>
              <a:rPr lang="ja-JP" altLang="en-US" sz="1800" dirty="0">
                <a:latin typeface="HGP創英角ｺﾞｼｯｸUB" pitchFamily="50" charset="-128"/>
                <a:ea typeface="HGP創英角ｺﾞｼｯｸUB" pitchFamily="50" charset="-128"/>
              </a:rPr>
              <a:t>対応力の向上</a:t>
            </a:r>
            <a:endParaRPr lang="en-US" altLang="ja-JP" sz="1800" dirty="0">
              <a:latin typeface="HGP創英角ｺﾞｼｯｸUB" pitchFamily="50" charset="-128"/>
              <a:ea typeface="HGP創英角ｺﾞｼｯｸUB" pitchFamily="50" charset="-128"/>
            </a:endParaRPr>
          </a:p>
          <a:p>
            <a:pPr lvl="3"/>
            <a:r>
              <a:rPr lang="ja-JP" altLang="en-US" sz="1600" dirty="0">
                <a:latin typeface="HGP創英角ｺﾞｼｯｸUB" pitchFamily="50" charset="-128"/>
                <a:ea typeface="HGP創英角ｺﾞｼｯｸUB" pitchFamily="50" charset="-128"/>
              </a:rPr>
              <a:t>情報の管理とルール策定</a:t>
            </a:r>
            <a:endParaRPr lang="en-US" altLang="ja-JP" sz="1600" dirty="0">
              <a:latin typeface="HGP創英角ｺﾞｼｯｸUB" pitchFamily="50" charset="-128"/>
              <a:ea typeface="HGP創英角ｺﾞｼｯｸUB" pitchFamily="50" charset="-128"/>
            </a:endParaRPr>
          </a:p>
          <a:p>
            <a:pPr lvl="3"/>
            <a:r>
              <a:rPr lang="ja-JP" altLang="en-US" sz="1600" dirty="0">
                <a:latin typeface="HGP創英角ｺﾞｼｯｸUB" pitchFamily="50" charset="-128"/>
                <a:ea typeface="HGP創英角ｺﾞｼｯｸUB" pitchFamily="50" charset="-128"/>
              </a:rPr>
              <a:t>セキュリティ教育・インシデント訓練</a:t>
            </a:r>
            <a:endParaRPr lang="en-US" altLang="ja-JP" sz="1600" dirty="0">
              <a:latin typeface="HGP創英角ｺﾞｼｯｸUB" pitchFamily="50" charset="-128"/>
              <a:ea typeface="HGP創英角ｺﾞｼｯｸUB" pitchFamily="50" charset="-128"/>
            </a:endParaRPr>
          </a:p>
          <a:p>
            <a:pPr lvl="3"/>
            <a:r>
              <a:rPr lang="ja-JP" altLang="en-US" sz="1600" dirty="0">
                <a:latin typeface="HGP創英角ｺﾞｼｯｸUB" pitchFamily="50" charset="-128"/>
                <a:ea typeface="HGP創英角ｺﾞｼｯｸUB" pitchFamily="50" charset="-128"/>
              </a:rPr>
              <a:t>サイバー攻撃に関する情報収集</a:t>
            </a:r>
            <a:endParaRPr lang="en-US" altLang="ja-JP" sz="1600" dirty="0">
              <a:latin typeface="HGP創英角ｺﾞｼｯｸUB" pitchFamily="50" charset="-128"/>
              <a:ea typeface="HGP創英角ｺﾞｼｯｸUB" pitchFamily="50" charset="-128"/>
            </a:endParaRPr>
          </a:p>
          <a:p>
            <a:pPr lvl="3"/>
            <a:r>
              <a:rPr lang="ja-JP" altLang="en-US" sz="1600" dirty="0">
                <a:latin typeface="HGP創英角ｺﾞｼｯｸUB" pitchFamily="50" charset="-128"/>
                <a:ea typeface="HGP創英角ｺﾞｼｯｸUB" pitchFamily="50" charset="-128"/>
              </a:rPr>
              <a:t>セキュリティ対策の状況把握</a:t>
            </a:r>
            <a:endParaRPr lang="en-US" altLang="ja-JP" sz="1600" dirty="0">
              <a:latin typeface="HGP創英角ｺﾞｼｯｸUB" pitchFamily="50" charset="-128"/>
              <a:ea typeface="HGP創英角ｺﾞｼｯｸUB" pitchFamily="50" charset="-128"/>
            </a:endParaRPr>
          </a:p>
          <a:p>
            <a:pPr lvl="2"/>
            <a:r>
              <a:rPr lang="ja-JP" altLang="en-US" sz="1800" dirty="0">
                <a:latin typeface="HGP創英角ｺﾞｼｯｸUB" pitchFamily="50" charset="-128"/>
                <a:ea typeface="HGP創英角ｺﾞｼｯｸUB" pitchFamily="50" charset="-128"/>
              </a:rPr>
              <a:t>被害を受けた後の対応</a:t>
            </a:r>
            <a:endParaRPr lang="en-US" altLang="ja-JP" sz="1800" dirty="0">
              <a:latin typeface="HGP創英角ｺﾞｼｯｸUB" pitchFamily="50" charset="-128"/>
              <a:ea typeface="HGP創英角ｺﾞｼｯｸUB" pitchFamily="50" charset="-128"/>
            </a:endParaRPr>
          </a:p>
          <a:p>
            <a:pPr lvl="3"/>
            <a:r>
              <a:rPr lang="ja-JP" altLang="en-US" sz="1600" dirty="0">
                <a:latin typeface="HGP創英角ｺﾞｼｯｸUB" pitchFamily="50" charset="-128"/>
                <a:ea typeface="HGP創英角ｺﾞｼｯｸUB" pitchFamily="50" charset="-128"/>
              </a:rPr>
              <a:t>組織内体制（</a:t>
            </a:r>
            <a:r>
              <a:rPr lang="en-US" altLang="ja-JP" sz="1600" dirty="0">
                <a:latin typeface="HGP創英角ｺﾞｼｯｸUB" pitchFamily="50" charset="-128"/>
                <a:ea typeface="HGP創英角ｺﾞｼｯｸUB" pitchFamily="50" charset="-128"/>
              </a:rPr>
              <a:t>CSIRT</a:t>
            </a:r>
            <a:r>
              <a:rPr lang="ja-JP" altLang="en-US" sz="1600" dirty="0">
                <a:latin typeface="HGP創英角ｺﾞｼｯｸUB" pitchFamily="50" charset="-128"/>
                <a:ea typeface="HGP創英角ｺﾞｼｯｸUB" pitchFamily="50" charset="-128"/>
              </a:rPr>
              <a:t>）の運用</a:t>
            </a:r>
            <a:endParaRPr lang="en-US" altLang="ja-JP" sz="1600" dirty="0">
              <a:latin typeface="HGP創英角ｺﾞｼｯｸUB" pitchFamily="50" charset="-128"/>
              <a:ea typeface="HGP創英角ｺﾞｼｯｸUB" pitchFamily="50" charset="-128"/>
            </a:endParaRPr>
          </a:p>
          <a:p>
            <a:pPr lvl="3"/>
            <a:r>
              <a:rPr lang="ja-JP" altLang="en-US" sz="1600" dirty="0">
                <a:latin typeface="HGP創英角ｺﾞｼｯｸUB" pitchFamily="50" charset="-128"/>
                <a:ea typeface="HGP創英角ｺﾞｼｯｸUB" pitchFamily="50" charset="-128"/>
              </a:rPr>
              <a:t>影響調査および原因の追究</a:t>
            </a:r>
            <a:endParaRPr lang="en-US" altLang="ja-JP" sz="1600" dirty="0">
              <a:latin typeface="HGP創英角ｺﾞｼｯｸUB" pitchFamily="50" charset="-128"/>
              <a:ea typeface="HGP創英角ｺﾞｼｯｸUB" pitchFamily="50" charset="-128"/>
            </a:endParaRPr>
          </a:p>
          <a:p>
            <a:pPr lvl="2"/>
            <a:endParaRPr lang="en-US" altLang="ja-JP" sz="1800" dirty="0">
              <a:latin typeface="HGP創英角ｺﾞｼｯｸUB" pitchFamily="50" charset="-128"/>
              <a:ea typeface="HGP創英角ｺﾞｼｯｸUB" pitchFamily="50" charset="-128"/>
            </a:endParaRPr>
          </a:p>
        </p:txBody>
      </p:sp>
      <p:sp>
        <p:nvSpPr>
          <p:cNvPr id="11" name="コンテンツ プレースホルダー 2"/>
          <p:cNvSpPr txBox="1">
            <a:spLocks/>
          </p:cNvSpPr>
          <p:nvPr/>
        </p:nvSpPr>
        <p:spPr bwMode="auto">
          <a:xfrm>
            <a:off x="4003998" y="4149080"/>
            <a:ext cx="4629116" cy="17021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Tx/>
              <a:buBlip>
                <a:blip r:embed="rId3"/>
              </a:buBlip>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pPr lvl="1"/>
            <a:r>
              <a:rPr lang="ja-JP" altLang="en-US" sz="1800" kern="0" dirty="0">
                <a:latin typeface="HGP創英角ｺﾞｼｯｸUB" pitchFamily="50" charset="-128"/>
                <a:ea typeface="HGP創英角ｺﾞｼｯｸUB" pitchFamily="50" charset="-128"/>
              </a:rPr>
              <a:t>従業員・職員</a:t>
            </a:r>
            <a:endParaRPr lang="en-US" altLang="ja-JP" sz="1800" kern="0" dirty="0">
              <a:latin typeface="HGP創英角ｺﾞｼｯｸUB" pitchFamily="50" charset="-128"/>
              <a:ea typeface="HGP創英角ｺﾞｼｯｸUB" pitchFamily="50" charset="-128"/>
            </a:endParaRPr>
          </a:p>
          <a:p>
            <a:pPr lvl="2"/>
            <a:r>
              <a:rPr lang="ja-JP" altLang="en-US" sz="1800" kern="0" dirty="0">
                <a:latin typeface="HGP創英角ｺﾞｼｯｸUB" pitchFamily="50" charset="-128"/>
                <a:ea typeface="HGP創英角ｺﾞｼｯｸUB" pitchFamily="50" charset="-128"/>
              </a:rPr>
              <a:t>被害の予防</a:t>
            </a:r>
            <a:endParaRPr lang="en-US" altLang="ja-JP" sz="1800" kern="0" dirty="0">
              <a:latin typeface="HGP創英角ｺﾞｼｯｸUB" pitchFamily="50" charset="-128"/>
              <a:ea typeface="HGP創英角ｺﾞｼｯｸUB" pitchFamily="50" charset="-128"/>
            </a:endParaRPr>
          </a:p>
          <a:p>
            <a:pPr lvl="3"/>
            <a:r>
              <a:rPr lang="ja-JP" altLang="en-US" sz="1600" kern="0" dirty="0">
                <a:latin typeface="HGP創英角ｺﾞｼｯｸUB" pitchFamily="50" charset="-128"/>
                <a:ea typeface="HGP創英角ｺﾞｼｯｸUB" pitchFamily="50" charset="-128"/>
              </a:rPr>
              <a:t>セキュリティ教育の受講</a:t>
            </a:r>
            <a:endParaRPr lang="en-US" altLang="ja-JP" sz="1600" kern="0" dirty="0">
              <a:latin typeface="HGP創英角ｺﾞｼｯｸUB" pitchFamily="50" charset="-128"/>
              <a:ea typeface="HGP創英角ｺﾞｼｯｸUB" pitchFamily="50" charset="-128"/>
            </a:endParaRPr>
          </a:p>
          <a:p>
            <a:pPr lvl="3"/>
            <a:r>
              <a:rPr lang="en-US" altLang="ja-JP" sz="1600" kern="0" dirty="0">
                <a:latin typeface="HGP創英角ｺﾞｼｯｸUB" pitchFamily="50" charset="-128"/>
                <a:ea typeface="HGP創英角ｺﾞｼｯｸUB" pitchFamily="50" charset="-128"/>
              </a:rPr>
              <a:t>OS</a:t>
            </a:r>
            <a:r>
              <a:rPr lang="ja-JP" altLang="en-US" sz="1600" kern="0" dirty="0">
                <a:latin typeface="HGP創英角ｺﾞｼｯｸUB" pitchFamily="50" charset="-128"/>
                <a:ea typeface="HGP創英角ｺﾞｼｯｸUB" pitchFamily="50" charset="-128"/>
              </a:rPr>
              <a:t>・ソフトウェアの更新</a:t>
            </a:r>
            <a:endParaRPr lang="en-US" altLang="ja-JP" sz="1600" kern="0" dirty="0">
              <a:latin typeface="HGP創英角ｺﾞｼｯｸUB" pitchFamily="50" charset="-128"/>
              <a:ea typeface="HGP創英角ｺﾞｼｯｸUB" pitchFamily="50" charset="-128"/>
            </a:endParaRPr>
          </a:p>
          <a:p>
            <a:pPr lvl="3"/>
            <a:r>
              <a:rPr lang="ja-JP" altLang="en-US" sz="1600" kern="0" dirty="0">
                <a:latin typeface="HGP創英角ｺﾞｼｯｸUB" pitchFamily="50" charset="-128"/>
                <a:ea typeface="HGP創英角ｺﾞｼｯｸUB" pitchFamily="50" charset="-128"/>
              </a:rPr>
              <a:t>セキュリティソフトの導入・更新</a:t>
            </a:r>
            <a:endParaRPr lang="en-US" altLang="ja-JP" sz="1600" kern="0" dirty="0">
              <a:latin typeface="HGP創英角ｺﾞｼｯｸUB" pitchFamily="50" charset="-128"/>
              <a:ea typeface="HGP創英角ｺﾞｼｯｸUB" pitchFamily="50" charset="-128"/>
            </a:endParaRPr>
          </a:p>
          <a:p>
            <a:pPr lvl="3"/>
            <a:r>
              <a:rPr lang="ja-JP" altLang="en-US" sz="1600" kern="0" dirty="0">
                <a:latin typeface="HGP創英角ｺﾞｼｯｸUB" pitchFamily="50" charset="-128"/>
                <a:ea typeface="HGP創英角ｺﾞｼｯｸUB" pitchFamily="50" charset="-128"/>
              </a:rPr>
              <a:t>取引先セキュリティ対策の確認</a:t>
            </a:r>
            <a:endParaRPr lang="en-US" altLang="ja-JP" sz="1600" kern="0" dirty="0">
              <a:latin typeface="HGP創英角ｺﾞｼｯｸUB" pitchFamily="50" charset="-128"/>
              <a:ea typeface="HGP創英角ｺﾞｼｯｸUB" pitchFamily="50" charset="-128"/>
            </a:endParaRPr>
          </a:p>
          <a:p>
            <a:pPr lvl="2"/>
            <a:r>
              <a:rPr lang="ja-JP" altLang="en-US" sz="1800" kern="0" dirty="0">
                <a:latin typeface="HGP創英角ｺﾞｼｯｸUB" pitchFamily="50" charset="-128"/>
                <a:ea typeface="HGP創英角ｺﾞｼｯｸUB" pitchFamily="50" charset="-128"/>
              </a:rPr>
              <a:t>被害を受けた後の対応</a:t>
            </a:r>
            <a:endParaRPr lang="en-US" altLang="ja-JP" sz="1800" kern="0" dirty="0">
              <a:latin typeface="HGP創英角ｺﾞｼｯｸUB" pitchFamily="50" charset="-128"/>
              <a:ea typeface="HGP創英角ｺﾞｼｯｸUB" pitchFamily="50" charset="-128"/>
            </a:endParaRPr>
          </a:p>
          <a:p>
            <a:pPr lvl="3"/>
            <a:r>
              <a:rPr lang="en-US" altLang="ja-JP" sz="1600" kern="0" dirty="0">
                <a:latin typeface="HGP創英角ｺﾞｼｯｸUB" pitchFamily="50" charset="-128"/>
                <a:ea typeface="HGP創英角ｺﾞｼｯｸUB" pitchFamily="50" charset="-128"/>
              </a:rPr>
              <a:t>CSIRT</a:t>
            </a:r>
            <a:r>
              <a:rPr lang="ja-JP" altLang="en-US" sz="1600" kern="0" dirty="0">
                <a:latin typeface="HGP創英角ｺﾞｼｯｸUB" pitchFamily="50" charset="-128"/>
                <a:ea typeface="HGP創英角ｺﾞｼｯｸUB" pitchFamily="50" charset="-128"/>
              </a:rPr>
              <a:t>へ連絡</a:t>
            </a:r>
            <a:endParaRPr lang="en-US" altLang="ja-JP" sz="1600" kern="0" dirty="0">
              <a:latin typeface="HGP創英角ｺﾞｼｯｸUB" pitchFamily="50" charset="-128"/>
              <a:ea typeface="HGP創英角ｺﾞｼｯｸUB" pitchFamily="50" charset="-128"/>
            </a:endParaRPr>
          </a:p>
        </p:txBody>
      </p:sp>
      <p:sp>
        <p:nvSpPr>
          <p:cNvPr id="12" name="コンテンツ プレースホルダー 2"/>
          <p:cNvSpPr txBox="1">
            <a:spLocks/>
          </p:cNvSpPr>
          <p:nvPr/>
        </p:nvSpPr>
        <p:spPr bwMode="auto">
          <a:xfrm>
            <a:off x="213802" y="1271925"/>
            <a:ext cx="2943854" cy="622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Tx/>
              <a:buBlip>
                <a:blip r:embed="rId3"/>
              </a:buBlip>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r>
              <a:rPr lang="ja-JP" altLang="en-US" kern="0" dirty="0">
                <a:latin typeface="HGP創英角ｺﾞｼｯｸUB" pitchFamily="50" charset="-128"/>
                <a:ea typeface="HGP創英角ｺﾞｼｯｸUB" pitchFamily="50" charset="-128"/>
              </a:rPr>
              <a:t>対策一覧</a:t>
            </a:r>
            <a:endParaRPr lang="en-US" altLang="ja-JP" kern="0" dirty="0">
              <a:latin typeface="HGP創英角ｺﾞｼｯｸUB" pitchFamily="50" charset="-128"/>
              <a:ea typeface="HGP創英角ｺﾞｼｯｸUB" pitchFamily="50" charset="-128"/>
            </a:endParaRPr>
          </a:p>
        </p:txBody>
      </p:sp>
      <p:sp>
        <p:nvSpPr>
          <p:cNvPr id="14" name="タイトル 1">
            <a:extLst>
              <a:ext uri="{FF2B5EF4-FFF2-40B4-BE49-F238E27FC236}">
                <a16:creationId xmlns="" xmlns:a16="http://schemas.microsoft.com/office/drawing/2014/main" id="{338368E8-1056-4608-94D1-1AE10B194AE0}"/>
              </a:ext>
            </a:extLst>
          </p:cNvPr>
          <p:cNvSpPr>
            <a:spLocks noGrp="1"/>
          </p:cNvSpPr>
          <p:nvPr>
            <p:ph type="title"/>
          </p:nvPr>
        </p:nvSpPr>
        <p:spPr>
          <a:xfrm>
            <a:off x="216653" y="83125"/>
            <a:ext cx="8243779" cy="993775"/>
          </a:xfrm>
        </p:spPr>
        <p:txBody>
          <a:bodyPr/>
          <a:lstStyle/>
          <a:p>
            <a:r>
              <a:rPr lang="en-US" altLang="ja-JP" sz="3200" dirty="0"/>
              <a:t>【1</a:t>
            </a:r>
            <a:r>
              <a:rPr lang="ja-JP" altLang="en-US" sz="3200" dirty="0"/>
              <a:t>位</a:t>
            </a:r>
            <a:r>
              <a:rPr lang="en-US" altLang="ja-JP" sz="3200" dirty="0"/>
              <a:t>】</a:t>
            </a:r>
            <a:r>
              <a:rPr lang="ja-JP" altLang="en-US" sz="3200" dirty="0"/>
              <a:t>標的型攻撃による被害</a:t>
            </a:r>
            <a:r>
              <a:rPr lang="en-US" altLang="ja-JP" sz="3000" dirty="0"/>
              <a:t/>
            </a:r>
            <a:br>
              <a:rPr lang="en-US" altLang="ja-JP" sz="3000" dirty="0"/>
            </a:br>
            <a:r>
              <a:rPr lang="ja-JP" altLang="en-US" sz="2000" dirty="0">
                <a:solidFill>
                  <a:srgbClr val="0097CC"/>
                </a:solidFill>
              </a:rPr>
              <a:t>～組織全体でセキュリティ意識の向上を～</a:t>
            </a:r>
          </a:p>
        </p:txBody>
      </p:sp>
      <p:sp>
        <p:nvSpPr>
          <p:cNvPr id="17" name="コンテンツ プレースホルダー 2">
            <a:extLst>
              <a:ext uri="{FF2B5EF4-FFF2-40B4-BE49-F238E27FC236}">
                <a16:creationId xmlns="" xmlns:a16="http://schemas.microsoft.com/office/drawing/2014/main" id="{37DFA077-ACD2-4FD4-A3B4-E46C4FDC9178}"/>
              </a:ext>
            </a:extLst>
          </p:cNvPr>
          <p:cNvSpPr txBox="1">
            <a:spLocks/>
          </p:cNvSpPr>
          <p:nvPr/>
        </p:nvSpPr>
        <p:spPr bwMode="auto">
          <a:xfrm>
            <a:off x="3901642" y="1635293"/>
            <a:ext cx="5716683" cy="22257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Tx/>
              <a:buBlip>
                <a:blip r:embed="rId3"/>
              </a:buBlip>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pPr lvl="1"/>
            <a:r>
              <a:rPr lang="ja-JP" altLang="en-US" sz="1800" kern="0" dirty="0">
                <a:latin typeface="HGP創英角ｺﾞｼｯｸUB" pitchFamily="50" charset="-128"/>
                <a:ea typeface="HGP創英角ｺﾞｼｯｸUB" pitchFamily="50" charset="-128"/>
              </a:rPr>
              <a:t>システム管理者</a:t>
            </a:r>
            <a:endParaRPr lang="en-US" altLang="ja-JP" sz="1800" kern="0" dirty="0">
              <a:latin typeface="HGP創英角ｺﾞｼｯｸUB" pitchFamily="50" charset="-128"/>
              <a:ea typeface="HGP創英角ｺﾞｼｯｸUB" pitchFamily="50" charset="-128"/>
            </a:endParaRPr>
          </a:p>
          <a:p>
            <a:pPr lvl="2"/>
            <a:r>
              <a:rPr lang="ja-JP" altLang="en-US" sz="1800" kern="0" dirty="0">
                <a:latin typeface="HGP創英角ｺﾞｼｯｸUB" pitchFamily="50" charset="-128"/>
                <a:ea typeface="HGP創英角ｺﾞｼｯｸUB" pitchFamily="50" charset="-128"/>
              </a:rPr>
              <a:t>被害の予防</a:t>
            </a:r>
            <a:endParaRPr lang="en-US" altLang="ja-JP" sz="1800" kern="0" dirty="0">
              <a:latin typeface="HGP創英角ｺﾞｼｯｸUB" pitchFamily="50" charset="-128"/>
              <a:ea typeface="HGP創英角ｺﾞｼｯｸUB" pitchFamily="50" charset="-128"/>
            </a:endParaRPr>
          </a:p>
          <a:p>
            <a:pPr lvl="3"/>
            <a:r>
              <a:rPr lang="ja-JP" altLang="en-US" sz="1600" kern="0" dirty="0">
                <a:latin typeface="HGP創英角ｺﾞｼｯｸUB" pitchFamily="50" charset="-128"/>
                <a:ea typeface="HGP創英角ｺﾞｼｯｸUB" pitchFamily="50" charset="-128"/>
              </a:rPr>
              <a:t>被害を抑止するためのシステム設計</a:t>
            </a:r>
            <a:endParaRPr lang="en-US" altLang="ja-JP" sz="1600" kern="0" dirty="0">
              <a:latin typeface="HGP創英角ｺﾞｼｯｸUB" pitchFamily="50" charset="-128"/>
              <a:ea typeface="HGP創英角ｺﾞｼｯｸUB" pitchFamily="50" charset="-128"/>
            </a:endParaRPr>
          </a:p>
          <a:p>
            <a:pPr lvl="3"/>
            <a:r>
              <a:rPr lang="ja-JP" altLang="en-US" sz="1600" kern="0" dirty="0">
                <a:latin typeface="HGP創英角ｺﾞｼｯｸUB" pitchFamily="50" charset="-128"/>
                <a:ea typeface="HGP創英角ｺﾞｼｯｸUB" pitchFamily="50" charset="-128"/>
              </a:rPr>
              <a:t>アクセス制御・データの暗号化</a:t>
            </a:r>
            <a:endParaRPr lang="en-US" altLang="ja-JP" sz="1600" kern="0" dirty="0">
              <a:latin typeface="HGP創英角ｺﾞｼｯｸUB" pitchFamily="50" charset="-128"/>
              <a:ea typeface="HGP創英角ｺﾞｼｯｸUB" pitchFamily="50" charset="-128"/>
            </a:endParaRPr>
          </a:p>
          <a:p>
            <a:pPr lvl="3"/>
            <a:r>
              <a:rPr lang="en-US" altLang="ja-JP" sz="1600" kern="0" dirty="0">
                <a:latin typeface="HGP創英角ｺﾞｼｯｸUB" pitchFamily="50" charset="-128"/>
                <a:ea typeface="HGP創英角ｺﾞｼｯｸUB" pitchFamily="50" charset="-128"/>
              </a:rPr>
              <a:t>OS</a:t>
            </a:r>
            <a:r>
              <a:rPr lang="ja-JP" altLang="en-US" sz="1600" kern="0" dirty="0">
                <a:latin typeface="HGP創英角ｺﾞｼｯｸUB" pitchFamily="50" charset="-128"/>
                <a:ea typeface="HGP創英角ｺﾞｼｯｸUB" pitchFamily="50" charset="-128"/>
              </a:rPr>
              <a:t>・ソフトウェア更新</a:t>
            </a:r>
            <a:endParaRPr lang="en-US" altLang="ja-JP" sz="1600" kern="0" dirty="0">
              <a:latin typeface="HGP創英角ｺﾞｼｯｸUB" pitchFamily="50" charset="-128"/>
              <a:ea typeface="HGP創英角ｺﾞｼｯｸUB" pitchFamily="50" charset="-128"/>
            </a:endParaRPr>
          </a:p>
          <a:p>
            <a:pPr lvl="3"/>
            <a:r>
              <a:rPr lang="ja-JP" altLang="en-US" sz="1600" kern="0" dirty="0">
                <a:latin typeface="HGP創英角ｺﾞｼｯｸUB" pitchFamily="50" charset="-128"/>
                <a:ea typeface="HGP創英角ｺﾞｼｯｸUB" pitchFamily="50" charset="-128"/>
              </a:rPr>
              <a:t>ネットワーク分離・バックアップ取得</a:t>
            </a:r>
            <a:endParaRPr lang="en-US" altLang="ja-JP" sz="1600" kern="0" dirty="0">
              <a:latin typeface="HGP創英角ｺﾞｼｯｸUB" pitchFamily="50" charset="-128"/>
              <a:ea typeface="HGP創英角ｺﾞｼｯｸUB" pitchFamily="50" charset="-128"/>
            </a:endParaRPr>
          </a:p>
          <a:p>
            <a:pPr lvl="2"/>
            <a:r>
              <a:rPr lang="ja-JP" altLang="en-US" sz="1800" kern="0" dirty="0">
                <a:latin typeface="HGP創英角ｺﾞｼｯｸUB" pitchFamily="50" charset="-128"/>
                <a:ea typeface="HGP創英角ｺﾞｼｯｸUB" pitchFamily="50" charset="-128"/>
              </a:rPr>
              <a:t>被害の早期検知</a:t>
            </a:r>
            <a:endParaRPr lang="en-US" altLang="ja-JP" sz="1800" kern="0" dirty="0">
              <a:latin typeface="HGP創英角ｺﾞｼｯｸUB" pitchFamily="50" charset="-128"/>
              <a:ea typeface="HGP創英角ｺﾞｼｯｸUB" pitchFamily="50" charset="-128"/>
            </a:endParaRPr>
          </a:p>
          <a:p>
            <a:pPr lvl="3"/>
            <a:r>
              <a:rPr lang="ja-JP" altLang="en-US" sz="1600" kern="0" dirty="0">
                <a:latin typeface="HGP創英角ｺﾞｼｯｸUB" pitchFamily="50" charset="-128"/>
                <a:ea typeface="HGP創英角ｺﾞｼｯｸUB" pitchFamily="50" charset="-128"/>
              </a:rPr>
              <a:t>ネットワーク、エンドポイントの監視・防御</a:t>
            </a:r>
            <a:endParaRPr lang="en-US" altLang="ja-JP" sz="1600" kern="0" dirty="0">
              <a:latin typeface="HGP創英角ｺﾞｼｯｸUB" pitchFamily="50" charset="-128"/>
              <a:ea typeface="HGP創英角ｺﾞｼｯｸUB" pitchFamily="50" charset="-128"/>
            </a:endParaRPr>
          </a:p>
          <a:p>
            <a:pPr lvl="2"/>
            <a:endParaRPr lang="en-US" altLang="ja-JP" sz="1800" kern="0" dirty="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3576525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11</a:t>
            </a:fld>
            <a:endParaRPr lang="en-US" altLang="ja-JP" dirty="0"/>
          </a:p>
        </p:txBody>
      </p:sp>
      <p:sp>
        <p:nvSpPr>
          <p:cNvPr id="22" name="コンテンツ プレースホルダー 2"/>
          <p:cNvSpPr>
            <a:spLocks noGrp="1"/>
          </p:cNvSpPr>
          <p:nvPr>
            <p:ph idx="1"/>
          </p:nvPr>
        </p:nvSpPr>
        <p:spPr>
          <a:xfrm>
            <a:off x="-142572" y="4581128"/>
            <a:ext cx="9286572" cy="1872208"/>
          </a:xfrm>
        </p:spPr>
        <p:txBody>
          <a:bodyPr/>
          <a:lstStyle/>
          <a:p>
            <a:pPr lvl="1"/>
            <a:r>
              <a:rPr lang="en-US" altLang="ja-JP" sz="2400" dirty="0">
                <a:latin typeface="HGP創英角ｺﾞｼｯｸUB" pitchFamily="50" charset="-128"/>
                <a:ea typeface="HGP創英角ｺﾞｼｯｸUB" pitchFamily="50" charset="-128"/>
              </a:rPr>
              <a:t>PC</a:t>
            </a:r>
            <a:r>
              <a:rPr lang="ja-JP" altLang="en-US" sz="2400" dirty="0">
                <a:latin typeface="HGP創英角ｺﾞｼｯｸUB" pitchFamily="50" charset="-128"/>
                <a:ea typeface="HGP創英角ｺﾞｼｯｸUB" pitchFamily="50" charset="-128"/>
              </a:rPr>
              <a:t>やスマートフォンのファイル暗号化や画面ロック等の制限をかけ、解除に金銭を要求</a:t>
            </a:r>
            <a:endParaRPr lang="en-US" altLang="ja-JP" sz="2400" dirty="0">
              <a:latin typeface="HGP創英角ｺﾞｼｯｸUB" pitchFamily="50" charset="-128"/>
              <a:ea typeface="HGP創英角ｺﾞｼｯｸUB" pitchFamily="50" charset="-128"/>
            </a:endParaRPr>
          </a:p>
          <a:p>
            <a:pPr lvl="1"/>
            <a:r>
              <a:rPr lang="ja-JP" altLang="en-US" sz="2400" dirty="0">
                <a:latin typeface="HGP創英角ｺﾞｼｯｸUB" pitchFamily="50" charset="-128"/>
                <a:ea typeface="HGP創英角ｺﾞｼｯｸUB" pitchFamily="50" charset="-128"/>
              </a:rPr>
              <a:t>組織のファイルサーバーも暗号化されるおそれ</a:t>
            </a:r>
            <a:endParaRPr lang="en-US" altLang="ja-JP" sz="2400" dirty="0">
              <a:latin typeface="HGP創英角ｺﾞｼｯｸUB" pitchFamily="50" charset="-128"/>
              <a:ea typeface="HGP創英角ｺﾞｼｯｸUB" pitchFamily="50" charset="-128"/>
            </a:endParaRPr>
          </a:p>
          <a:p>
            <a:pPr lvl="1"/>
            <a:r>
              <a:rPr lang="ja-JP" altLang="en-US" sz="2400" dirty="0">
                <a:latin typeface="HGP創英角ｺﾞｼｯｸUB" pitchFamily="50" charset="-128"/>
                <a:ea typeface="HGP創英角ｺﾞｼｯｸUB" pitchFamily="50" charset="-128"/>
              </a:rPr>
              <a:t>ネットワークを介して</a:t>
            </a:r>
            <a:r>
              <a:rPr lang="en-US" altLang="ja-JP" sz="2400" dirty="0">
                <a:latin typeface="HGP創英角ｺﾞｼｯｸUB" pitchFamily="50" charset="-128"/>
                <a:ea typeface="HGP創英角ｺﾞｼｯｸUB" pitchFamily="50" charset="-128"/>
              </a:rPr>
              <a:t>OS</a:t>
            </a:r>
            <a:r>
              <a:rPr lang="ja-JP" altLang="en-US" sz="2400" dirty="0">
                <a:latin typeface="HGP創英角ｺﾞｼｯｸUB" pitchFamily="50" charset="-128"/>
                <a:ea typeface="HGP創英角ｺﾞｼｯｸUB" pitchFamily="50" charset="-128"/>
              </a:rPr>
              <a:t>の脆弱性を悪用し、感染拡大するランサムウェアが登場</a:t>
            </a:r>
            <a:endParaRPr lang="en-US" altLang="ja-JP" sz="2400" dirty="0">
              <a:latin typeface="HGP創英角ｺﾞｼｯｸUB" pitchFamily="50" charset="-128"/>
              <a:ea typeface="HGP創英角ｺﾞｼｯｸUB" pitchFamily="50" charset="-128"/>
            </a:endParaRPr>
          </a:p>
        </p:txBody>
      </p:sp>
      <p:sp>
        <p:nvSpPr>
          <p:cNvPr id="8" name="タイトル 1">
            <a:extLst>
              <a:ext uri="{FF2B5EF4-FFF2-40B4-BE49-F238E27FC236}">
                <a16:creationId xmlns="" xmlns:a16="http://schemas.microsoft.com/office/drawing/2014/main" id="{D4E14260-966E-4C33-80A8-CEB7384CAE9C}"/>
              </a:ext>
            </a:extLst>
          </p:cNvPr>
          <p:cNvSpPr>
            <a:spLocks noGrp="1"/>
          </p:cNvSpPr>
          <p:nvPr>
            <p:ph type="title"/>
          </p:nvPr>
        </p:nvSpPr>
        <p:spPr>
          <a:xfrm>
            <a:off x="216653" y="83125"/>
            <a:ext cx="8243779" cy="993775"/>
          </a:xfrm>
        </p:spPr>
        <p:txBody>
          <a:bodyPr/>
          <a:lstStyle/>
          <a:p>
            <a:r>
              <a:rPr lang="en-US" altLang="ja-JP" sz="3200" dirty="0"/>
              <a:t>【2</a:t>
            </a:r>
            <a:r>
              <a:rPr lang="ja-JP" altLang="en-US" sz="3200" dirty="0"/>
              <a:t>位</a:t>
            </a:r>
            <a:r>
              <a:rPr lang="en-US" altLang="ja-JP" sz="3200" dirty="0"/>
              <a:t>】</a:t>
            </a:r>
            <a:r>
              <a:rPr lang="ja-JP" altLang="en-US" sz="3200" dirty="0"/>
              <a:t>ランサムウェアによる被害</a:t>
            </a:r>
            <a:r>
              <a:rPr lang="en-US" altLang="ja-JP" sz="3000" dirty="0"/>
              <a:t/>
            </a:r>
            <a:br>
              <a:rPr lang="en-US" altLang="ja-JP" sz="3000" dirty="0"/>
            </a:br>
            <a:r>
              <a:rPr lang="ja-JP" altLang="en-US" sz="2400" dirty="0">
                <a:solidFill>
                  <a:srgbClr val="00B0F0"/>
                </a:solidFill>
              </a:rPr>
              <a:t>～</a:t>
            </a:r>
            <a:r>
              <a:rPr lang="ja-JP" altLang="en-US" sz="2000" dirty="0">
                <a:solidFill>
                  <a:srgbClr val="00B0F0"/>
                </a:solidFill>
              </a:rPr>
              <a:t>ランサムウェアの感染経路拡大</a:t>
            </a:r>
            <a:r>
              <a:rPr lang="ja-JP" altLang="en-US" sz="2400" dirty="0">
                <a:solidFill>
                  <a:srgbClr val="00B0F0"/>
                </a:solidFill>
              </a:rPr>
              <a:t>～</a:t>
            </a:r>
            <a:endParaRPr kumimoji="1" lang="ja-JP" altLang="en-US" sz="2400" dirty="0">
              <a:solidFill>
                <a:srgbClr val="00B0F0"/>
              </a:solidFill>
            </a:endParaRPr>
          </a:p>
        </p:txBody>
      </p:sp>
    </p:spTree>
    <p:extLst>
      <p:ext uri="{BB962C8B-B14F-4D97-AF65-F5344CB8AC3E}">
        <p14:creationId xmlns:p14="http://schemas.microsoft.com/office/powerpoint/2010/main" val="2017655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12</a:t>
            </a:fld>
            <a:endParaRPr lang="en-US" altLang="ja-JP" dirty="0"/>
          </a:p>
        </p:txBody>
      </p:sp>
      <p:sp>
        <p:nvSpPr>
          <p:cNvPr id="22" name="コンテンツ プレースホルダー 2"/>
          <p:cNvSpPr>
            <a:spLocks noGrp="1"/>
          </p:cNvSpPr>
          <p:nvPr>
            <p:ph idx="1"/>
          </p:nvPr>
        </p:nvSpPr>
        <p:spPr>
          <a:xfrm>
            <a:off x="323528" y="908720"/>
            <a:ext cx="9252520" cy="2088232"/>
          </a:xfrm>
        </p:spPr>
        <p:txBody>
          <a:bodyPr/>
          <a:lstStyle/>
          <a:p>
            <a:pPr marL="0" indent="0">
              <a:buNone/>
            </a:pPr>
            <a:endParaRPr lang="en-US" altLang="ja-JP" sz="2000" dirty="0">
              <a:latin typeface="HGP創英角ｺﾞｼｯｸUB" pitchFamily="50" charset="-128"/>
              <a:ea typeface="HGP創英角ｺﾞｼｯｸUB" pitchFamily="50" charset="-128"/>
            </a:endParaRPr>
          </a:p>
          <a:p>
            <a:r>
              <a:rPr lang="ja-JP" altLang="en-US" dirty="0">
                <a:latin typeface="HGP創英角ｺﾞｼｯｸUB" pitchFamily="50" charset="-128"/>
                <a:ea typeface="HGP創英角ｺﾞｼｯｸUB" pitchFamily="50" charset="-128"/>
              </a:rPr>
              <a:t>攻撃手口</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メールの添付ファイルを開かせる</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悪意のあるウェブサイトへのリンクをクリックさせる</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製品の脆弱性を悪用しランサムウェアに感染させる</a:t>
            </a:r>
            <a:endParaRPr lang="en-US" altLang="ja-JP" dirty="0">
              <a:latin typeface="HGP創英角ｺﾞｼｯｸUB" pitchFamily="50" charset="-128"/>
              <a:ea typeface="HGP創英角ｺﾞｼｯｸUB" pitchFamily="50" charset="-128"/>
            </a:endParaRPr>
          </a:p>
          <a:p>
            <a:pPr marL="914400" lvl="2" indent="0">
              <a:buNone/>
            </a:pPr>
            <a:r>
              <a:rPr lang="ja-JP" altLang="en-US" dirty="0">
                <a:latin typeface="HGP創英角ｺﾞｼｯｸUB" pitchFamily="50" charset="-128"/>
                <a:ea typeface="HGP創英角ｺﾞｼｯｸUB" pitchFamily="50" charset="-128"/>
              </a:rPr>
              <a:t>（</a:t>
            </a:r>
            <a:r>
              <a:rPr lang="en-US" altLang="ja-JP" sz="2000" dirty="0">
                <a:latin typeface="HGP創英角ｺﾞｼｯｸUB" pitchFamily="50" charset="-128"/>
                <a:ea typeface="HGP創英角ｺﾞｼｯｸUB" pitchFamily="50" charset="-128"/>
              </a:rPr>
              <a:t>Internet Explorer, Adobe Flash Player,</a:t>
            </a:r>
            <a:r>
              <a:rPr lang="ja-JP" altLang="en-US" sz="2000" dirty="0">
                <a:latin typeface="HGP創英角ｺﾞｼｯｸUB" pitchFamily="50" charset="-128"/>
                <a:ea typeface="HGP創英角ｺﾞｼｯｸUB" pitchFamily="50" charset="-128"/>
              </a:rPr>
              <a:t> </a:t>
            </a:r>
            <a:r>
              <a:rPr lang="en-US" altLang="ja-JP" sz="2000" dirty="0">
                <a:latin typeface="HGP創英角ｺﾞｼｯｸUB" pitchFamily="50" charset="-128"/>
                <a:ea typeface="HGP創英角ｺﾞｼｯｸUB" pitchFamily="50" charset="-128"/>
              </a:rPr>
              <a:t>Java </a:t>
            </a:r>
            <a:r>
              <a:rPr lang="ja-JP" altLang="en-US" sz="2000" dirty="0">
                <a:latin typeface="HGP創英角ｺﾞｼｯｸUB" pitchFamily="50" charset="-128"/>
                <a:ea typeface="HGP創英角ｺﾞｼｯｸUB" pitchFamily="50" charset="-128"/>
              </a:rPr>
              <a:t>等の脆弱性</a:t>
            </a:r>
            <a:r>
              <a:rPr lang="ja-JP" altLang="en-US" dirty="0">
                <a:latin typeface="HGP創英角ｺﾞｼｯｸUB" pitchFamily="50" charset="-128"/>
                <a:ea typeface="HGP創英角ｺﾞｼｯｸUB" pitchFamily="50" charset="-128"/>
              </a:rPr>
              <a:t>）</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ネットワークを介して</a:t>
            </a:r>
            <a:r>
              <a:rPr lang="en-US" altLang="ja-JP" dirty="0">
                <a:latin typeface="HGP創英角ｺﾞｼｯｸUB" pitchFamily="50" charset="-128"/>
                <a:ea typeface="HGP創英角ｺﾞｼｯｸUB" pitchFamily="50" charset="-128"/>
              </a:rPr>
              <a:t>OS</a:t>
            </a:r>
            <a:r>
              <a:rPr lang="ja-JP" altLang="en-US" dirty="0">
                <a:latin typeface="HGP創英角ｺﾞｼｯｸUB" pitchFamily="50" charset="-128"/>
                <a:ea typeface="HGP創英角ｺﾞｼｯｸUB" pitchFamily="50" charset="-128"/>
              </a:rPr>
              <a:t>の脆弱性を悪用し感染させる</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不正なスマートフォンのアプリをインストールさせる</a:t>
            </a:r>
            <a:endParaRPr lang="en-US" altLang="ja-JP" dirty="0">
              <a:latin typeface="HGP創英角ｺﾞｼｯｸUB" pitchFamily="50" charset="-128"/>
              <a:ea typeface="HGP創英角ｺﾞｼｯｸUB" pitchFamily="50" charset="-128"/>
            </a:endParaRPr>
          </a:p>
        </p:txBody>
      </p:sp>
      <p:sp>
        <p:nvSpPr>
          <p:cNvPr id="12" name="タイトル 1">
            <a:extLst>
              <a:ext uri="{FF2B5EF4-FFF2-40B4-BE49-F238E27FC236}">
                <a16:creationId xmlns="" xmlns:a16="http://schemas.microsoft.com/office/drawing/2014/main" id="{80B418D8-9498-413F-9AEF-2524638BB205}"/>
              </a:ext>
            </a:extLst>
          </p:cNvPr>
          <p:cNvSpPr>
            <a:spLocks noGrp="1"/>
          </p:cNvSpPr>
          <p:nvPr>
            <p:ph type="title"/>
          </p:nvPr>
        </p:nvSpPr>
        <p:spPr>
          <a:xfrm>
            <a:off x="216653" y="83125"/>
            <a:ext cx="8243779" cy="993775"/>
          </a:xfrm>
        </p:spPr>
        <p:txBody>
          <a:bodyPr/>
          <a:lstStyle/>
          <a:p>
            <a:r>
              <a:rPr lang="en-US" altLang="ja-JP" sz="3200" dirty="0"/>
              <a:t>【2</a:t>
            </a:r>
            <a:r>
              <a:rPr lang="ja-JP" altLang="en-US" sz="3200" dirty="0"/>
              <a:t>位</a:t>
            </a:r>
            <a:r>
              <a:rPr lang="en-US" altLang="ja-JP" sz="3200" dirty="0"/>
              <a:t>】</a:t>
            </a:r>
            <a:r>
              <a:rPr lang="ja-JP" altLang="en-US" sz="3200" dirty="0"/>
              <a:t>ランサムウェアによる被害</a:t>
            </a:r>
            <a:r>
              <a:rPr lang="en-US" altLang="ja-JP" sz="3000" dirty="0"/>
              <a:t/>
            </a:r>
            <a:br>
              <a:rPr lang="en-US" altLang="ja-JP" sz="3000" dirty="0"/>
            </a:br>
            <a:r>
              <a:rPr lang="ja-JP" altLang="en-US" sz="2400" dirty="0">
                <a:solidFill>
                  <a:srgbClr val="00B0F0"/>
                </a:solidFill>
              </a:rPr>
              <a:t>～</a:t>
            </a:r>
            <a:r>
              <a:rPr lang="ja-JP" altLang="en-US" sz="2000" dirty="0">
                <a:solidFill>
                  <a:srgbClr val="00B0F0"/>
                </a:solidFill>
              </a:rPr>
              <a:t>ランサムウェアの感染経路拡大</a:t>
            </a:r>
            <a:r>
              <a:rPr lang="ja-JP" altLang="en-US" sz="2400" dirty="0">
                <a:solidFill>
                  <a:srgbClr val="00B0F0"/>
                </a:solidFill>
              </a:rPr>
              <a:t>～</a:t>
            </a:r>
            <a:endParaRPr kumimoji="1" lang="ja-JP" altLang="en-US" sz="2400" dirty="0">
              <a:solidFill>
                <a:srgbClr val="00B0F0"/>
              </a:solidFill>
            </a:endParaRPr>
          </a:p>
        </p:txBody>
      </p:sp>
    </p:spTree>
    <p:extLst>
      <p:ext uri="{BB962C8B-B14F-4D97-AF65-F5344CB8AC3E}">
        <p14:creationId xmlns:p14="http://schemas.microsoft.com/office/powerpoint/2010/main" val="1134818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13</a:t>
            </a:fld>
            <a:endParaRPr lang="en-US" altLang="ja-JP" dirty="0"/>
          </a:p>
        </p:txBody>
      </p:sp>
      <p:sp>
        <p:nvSpPr>
          <p:cNvPr id="22" name="コンテンツ プレースホルダー 2"/>
          <p:cNvSpPr>
            <a:spLocks noGrp="1"/>
          </p:cNvSpPr>
          <p:nvPr>
            <p:ph idx="1"/>
          </p:nvPr>
        </p:nvSpPr>
        <p:spPr>
          <a:xfrm>
            <a:off x="230529" y="871997"/>
            <a:ext cx="9310023" cy="991985"/>
          </a:xfrm>
        </p:spPr>
        <p:txBody>
          <a:bodyPr/>
          <a:lstStyle/>
          <a:p>
            <a:pPr marL="0" indent="0">
              <a:buNone/>
            </a:pPr>
            <a:endParaRPr lang="en-US" altLang="ja-JP" sz="2000" dirty="0">
              <a:latin typeface="HGP創英角ｺﾞｼｯｸUB" pitchFamily="50" charset="-128"/>
              <a:ea typeface="HGP創英角ｺﾞｼｯｸUB" pitchFamily="50" charset="-128"/>
            </a:endParaRPr>
          </a:p>
          <a:p>
            <a:pPr>
              <a:spcBef>
                <a:spcPts val="600"/>
              </a:spcBef>
            </a:pPr>
            <a:r>
              <a:rPr lang="en-US" altLang="ja-JP" dirty="0">
                <a:latin typeface="HGP創英角ｺﾞｼｯｸUB" pitchFamily="50" charset="-128"/>
                <a:ea typeface="HGP創英角ｺﾞｼｯｸUB" pitchFamily="50" charset="-128"/>
              </a:rPr>
              <a:t>2017</a:t>
            </a:r>
            <a:r>
              <a:rPr lang="ja-JP" altLang="en-US" dirty="0">
                <a:latin typeface="HGP創英角ｺﾞｼｯｸUB" pitchFamily="50" charset="-128"/>
                <a:ea typeface="HGP創英角ｺﾞｼｯｸUB" pitchFamily="50" charset="-128"/>
              </a:rPr>
              <a:t>年の事例</a:t>
            </a:r>
            <a:r>
              <a:rPr lang="en-US" altLang="ja-JP" dirty="0">
                <a:latin typeface="HGP創英角ｺﾞｼｯｸUB" pitchFamily="50" charset="-128"/>
                <a:ea typeface="HGP創英角ｺﾞｼｯｸUB" pitchFamily="50" charset="-128"/>
              </a:rPr>
              <a:t>/</a:t>
            </a:r>
            <a:r>
              <a:rPr lang="ja-JP" altLang="en-US" dirty="0">
                <a:latin typeface="HGP創英角ｺﾞｼｯｸUB" pitchFamily="50" charset="-128"/>
                <a:ea typeface="HGP創英角ｺﾞｼｯｸUB" pitchFamily="50" charset="-128"/>
              </a:rPr>
              <a:t>傾向</a:t>
            </a:r>
            <a:endParaRPr lang="en-US" altLang="ja-JP" dirty="0">
              <a:latin typeface="HGP創英角ｺﾞｼｯｸUB" pitchFamily="50" charset="-128"/>
              <a:ea typeface="HGP創英角ｺﾞｼｯｸUB" pitchFamily="50" charset="-128"/>
            </a:endParaRPr>
          </a:p>
        </p:txBody>
      </p:sp>
      <p:sp>
        <p:nvSpPr>
          <p:cNvPr id="12" name="タイトル 1">
            <a:extLst>
              <a:ext uri="{FF2B5EF4-FFF2-40B4-BE49-F238E27FC236}">
                <a16:creationId xmlns="" xmlns:a16="http://schemas.microsoft.com/office/drawing/2014/main" id="{80B418D8-9498-413F-9AEF-2524638BB205}"/>
              </a:ext>
            </a:extLst>
          </p:cNvPr>
          <p:cNvSpPr>
            <a:spLocks noGrp="1"/>
          </p:cNvSpPr>
          <p:nvPr>
            <p:ph type="title"/>
          </p:nvPr>
        </p:nvSpPr>
        <p:spPr>
          <a:xfrm>
            <a:off x="216653" y="83125"/>
            <a:ext cx="8243779" cy="993775"/>
          </a:xfrm>
        </p:spPr>
        <p:txBody>
          <a:bodyPr/>
          <a:lstStyle/>
          <a:p>
            <a:r>
              <a:rPr lang="en-US" altLang="ja-JP" sz="3200" dirty="0"/>
              <a:t>【2</a:t>
            </a:r>
            <a:r>
              <a:rPr lang="ja-JP" altLang="en-US" sz="3200" dirty="0"/>
              <a:t>位</a:t>
            </a:r>
            <a:r>
              <a:rPr lang="en-US" altLang="ja-JP" sz="3200" dirty="0"/>
              <a:t>】</a:t>
            </a:r>
            <a:r>
              <a:rPr lang="ja-JP" altLang="en-US" sz="3200" dirty="0"/>
              <a:t>ランサムウェアによる被害</a:t>
            </a:r>
            <a:r>
              <a:rPr lang="en-US" altLang="ja-JP" sz="3000" dirty="0"/>
              <a:t/>
            </a:r>
            <a:br>
              <a:rPr lang="en-US" altLang="ja-JP" sz="3000" dirty="0"/>
            </a:br>
            <a:r>
              <a:rPr lang="ja-JP" altLang="en-US" sz="2400" dirty="0">
                <a:solidFill>
                  <a:srgbClr val="00B0F0"/>
                </a:solidFill>
              </a:rPr>
              <a:t>～</a:t>
            </a:r>
            <a:r>
              <a:rPr lang="ja-JP" altLang="en-US" sz="2000" dirty="0">
                <a:solidFill>
                  <a:srgbClr val="00B0F0"/>
                </a:solidFill>
              </a:rPr>
              <a:t>ランサムウェアの感染経路拡大</a:t>
            </a:r>
            <a:r>
              <a:rPr lang="ja-JP" altLang="en-US" sz="2400" dirty="0">
                <a:solidFill>
                  <a:srgbClr val="00B0F0"/>
                </a:solidFill>
              </a:rPr>
              <a:t>～</a:t>
            </a:r>
            <a:endParaRPr kumimoji="1" lang="ja-JP" altLang="en-US" sz="2400" dirty="0">
              <a:solidFill>
                <a:srgbClr val="00B0F0"/>
              </a:solidFill>
            </a:endParaRPr>
          </a:p>
        </p:txBody>
      </p:sp>
      <p:sp>
        <p:nvSpPr>
          <p:cNvPr id="18" name="コンテンツ プレースホルダー 2">
            <a:extLst>
              <a:ext uri="{FF2B5EF4-FFF2-40B4-BE49-F238E27FC236}">
                <a16:creationId xmlns="" xmlns:a16="http://schemas.microsoft.com/office/drawing/2014/main" id="{323E97D4-9D30-4D6F-984B-4B917626F43D}"/>
              </a:ext>
            </a:extLst>
          </p:cNvPr>
          <p:cNvSpPr txBox="1">
            <a:spLocks/>
          </p:cNvSpPr>
          <p:nvPr/>
        </p:nvSpPr>
        <p:spPr bwMode="auto">
          <a:xfrm>
            <a:off x="-180528" y="1844824"/>
            <a:ext cx="9310023" cy="2088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Tx/>
              <a:buBlip>
                <a:blip r:embed="rId3"/>
              </a:buBlip>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pPr lvl="1"/>
            <a:r>
              <a:rPr lang="ja-JP" altLang="en-US" kern="0" dirty="0">
                <a:latin typeface="HGP創英角ｺﾞｼｯｸUB" pitchFamily="50" charset="-128"/>
                <a:ea typeface="HGP創英角ｺﾞｼｯｸUB" pitchFamily="50" charset="-128"/>
              </a:rPr>
              <a:t>自己増殖型ランサムウェア</a:t>
            </a:r>
            <a:r>
              <a:rPr lang="en-US" altLang="ja-JP" kern="0" dirty="0">
                <a:latin typeface="HGP創英角ｺﾞｼｯｸUB" pitchFamily="50" charset="-128"/>
                <a:ea typeface="HGP創英角ｺﾞｼｯｸUB" pitchFamily="50" charset="-128"/>
              </a:rPr>
              <a:t>(WannaCry)</a:t>
            </a:r>
            <a:r>
              <a:rPr lang="ja-JP" altLang="en-US" kern="0" dirty="0">
                <a:latin typeface="HGP創英角ｺﾞｼｯｸUB" pitchFamily="50" charset="-128"/>
                <a:ea typeface="HGP創英角ｺﾞｼｯｸUB" pitchFamily="50" charset="-128"/>
              </a:rPr>
              <a:t>の登場</a:t>
            </a:r>
            <a:r>
              <a:rPr lang="en-US" altLang="ja-JP" kern="0" dirty="0">
                <a:latin typeface="HGP創英角ｺﾞｼｯｸUB" pitchFamily="50" charset="-128"/>
                <a:ea typeface="HGP創英角ｺﾞｼｯｸUB" pitchFamily="50" charset="-128"/>
              </a:rPr>
              <a:t>(</a:t>
            </a:r>
            <a:r>
              <a:rPr lang="ja-JP" altLang="en-US" kern="0" dirty="0">
                <a:latin typeface="HGP創英角ｺﾞｼｯｸUB" pitchFamily="50" charset="-128"/>
                <a:ea typeface="HGP創英角ｺﾞｼｯｸUB" pitchFamily="50" charset="-128"/>
              </a:rPr>
              <a:t>５月</a:t>
            </a:r>
            <a:r>
              <a:rPr lang="en-US" altLang="ja-JP" kern="0" dirty="0">
                <a:latin typeface="HGP創英角ｺﾞｼｯｸUB" pitchFamily="50" charset="-128"/>
                <a:ea typeface="HGP創英角ｺﾞｼｯｸUB" pitchFamily="50" charset="-128"/>
              </a:rPr>
              <a:t>)</a:t>
            </a:r>
          </a:p>
          <a:p>
            <a:pPr lvl="2"/>
            <a:r>
              <a:rPr lang="en-US" altLang="ja-JP" kern="0" dirty="0">
                <a:latin typeface="HGP創英角ｺﾞｼｯｸUB" pitchFamily="50" charset="-128"/>
                <a:ea typeface="HGP創英角ｺﾞｼｯｸUB" pitchFamily="50" charset="-128"/>
              </a:rPr>
              <a:t>OS</a:t>
            </a:r>
            <a:r>
              <a:rPr lang="ja-JP" altLang="en-US" kern="0" dirty="0">
                <a:latin typeface="HGP創英角ｺﾞｼｯｸUB" pitchFamily="50" charset="-128"/>
                <a:ea typeface="HGP創英角ｺﾞｼｯｸUB" pitchFamily="50" charset="-128"/>
              </a:rPr>
              <a:t>の脆弱性「</a:t>
            </a:r>
            <a:r>
              <a:rPr lang="en-US" altLang="ja-JP" kern="0" dirty="0">
                <a:latin typeface="HGP創英角ｺﾞｼｯｸUB" pitchFamily="50" charset="-128"/>
                <a:ea typeface="HGP創英角ｺﾞｼｯｸUB" pitchFamily="50" charset="-128"/>
              </a:rPr>
              <a:t>MS17-010</a:t>
            </a:r>
            <a:r>
              <a:rPr lang="ja-JP" altLang="en-US" kern="0" dirty="0">
                <a:latin typeface="HGP創英角ｺﾞｼｯｸUB" pitchFamily="50" charset="-128"/>
                <a:ea typeface="HGP創英角ｺﾞｼｯｸUB" pitchFamily="50" charset="-128"/>
              </a:rPr>
              <a:t>」を悪用し、ネットワーク間で感染</a:t>
            </a:r>
            <a:endParaRPr lang="en-US" altLang="ja-JP" kern="0" dirty="0">
              <a:latin typeface="HGP創英角ｺﾞｼｯｸUB" pitchFamily="50" charset="-128"/>
              <a:ea typeface="HGP創英角ｺﾞｼｯｸUB" pitchFamily="50" charset="-128"/>
            </a:endParaRPr>
          </a:p>
          <a:p>
            <a:pPr lvl="2"/>
            <a:r>
              <a:rPr lang="ja-JP" altLang="en-US" kern="0" dirty="0">
                <a:latin typeface="HGP創英角ｺﾞｼｯｸUB" pitchFamily="50" charset="-128"/>
                <a:ea typeface="HGP創英角ｺﾞｼｯｸUB" pitchFamily="50" charset="-128"/>
              </a:rPr>
              <a:t>世界的に感染を拡大</a:t>
            </a:r>
            <a:endParaRPr lang="en-US" altLang="ja-JP" kern="0" dirty="0">
              <a:latin typeface="HGP創英角ｺﾞｼｯｸUB" pitchFamily="50" charset="-128"/>
              <a:ea typeface="HGP創英角ｺﾞｼｯｸUB" pitchFamily="50" charset="-128"/>
            </a:endParaRPr>
          </a:p>
          <a:p>
            <a:pPr lvl="2"/>
            <a:r>
              <a:rPr lang="ja-JP" altLang="en-US" kern="0" dirty="0">
                <a:latin typeface="HGP創英角ｺﾞｼｯｸUB" pitchFamily="50" charset="-128"/>
                <a:ea typeface="HGP創英角ｺﾞｼｯｸUB" pitchFamily="50" charset="-128"/>
              </a:rPr>
              <a:t>国内の大手企業や地方公共団体等に被害</a:t>
            </a:r>
            <a:endParaRPr lang="en-US" altLang="ja-JP" kern="0" dirty="0">
              <a:latin typeface="HGP創英角ｺﾞｼｯｸUB" pitchFamily="50" charset="-128"/>
              <a:ea typeface="HGP創英角ｺﾞｼｯｸUB" pitchFamily="50" charset="-128"/>
            </a:endParaRPr>
          </a:p>
          <a:p>
            <a:pPr lvl="1"/>
            <a:r>
              <a:rPr lang="ja-JP" altLang="en-US" kern="0" dirty="0">
                <a:latin typeface="HGP創英角ｺﾞｼｯｸUB" pitchFamily="50" charset="-128"/>
                <a:ea typeface="HGP創英角ｺﾞｼｯｸUB" pitchFamily="50" charset="-128"/>
              </a:rPr>
              <a:t>対策されてない機器が継続して</a:t>
            </a:r>
            <a:r>
              <a:rPr lang="en-US" altLang="ja-JP" kern="0" dirty="0">
                <a:latin typeface="HGP創英角ｺﾞｼｯｸUB" pitchFamily="50" charset="-128"/>
                <a:ea typeface="HGP創英角ｺﾞｼｯｸUB" pitchFamily="50" charset="-128"/>
              </a:rPr>
              <a:t>WannaCry</a:t>
            </a:r>
            <a:r>
              <a:rPr lang="ja-JP" altLang="en-US" kern="0" dirty="0">
                <a:latin typeface="HGP創英角ｺﾞｼｯｸUB" pitchFamily="50" charset="-128"/>
                <a:ea typeface="HGP創英角ｺﾞｼｯｸUB" pitchFamily="50" charset="-128"/>
              </a:rPr>
              <a:t>に感染</a:t>
            </a:r>
            <a:r>
              <a:rPr lang="en-US" altLang="ja-JP" kern="0" dirty="0">
                <a:latin typeface="HGP創英角ｺﾞｼｯｸUB" pitchFamily="50" charset="-128"/>
                <a:ea typeface="HGP創英角ｺﾞｼｯｸUB" pitchFamily="50" charset="-128"/>
              </a:rPr>
              <a:t>(11</a:t>
            </a:r>
            <a:r>
              <a:rPr lang="ja-JP" altLang="en-US" kern="0" dirty="0">
                <a:latin typeface="HGP創英角ｺﾞｼｯｸUB" pitchFamily="50" charset="-128"/>
                <a:ea typeface="HGP創英角ｺﾞｼｯｸUB" pitchFamily="50" charset="-128"/>
              </a:rPr>
              <a:t>月</a:t>
            </a:r>
            <a:r>
              <a:rPr lang="en-US" altLang="ja-JP" kern="0" dirty="0">
                <a:latin typeface="HGP創英角ｺﾞｼｯｸUB" pitchFamily="50" charset="-128"/>
                <a:ea typeface="HGP創英角ｺﾞｼｯｸUB" pitchFamily="50" charset="-128"/>
              </a:rPr>
              <a:t>)</a:t>
            </a:r>
          </a:p>
          <a:p>
            <a:pPr lvl="1"/>
            <a:r>
              <a:rPr lang="ja-JP" altLang="en-US" kern="0" dirty="0">
                <a:latin typeface="HGP創英角ｺﾞｼｯｸUB" pitchFamily="50" charset="-128"/>
                <a:ea typeface="HGP創英角ｺﾞｼｯｸUB" pitchFamily="50" charset="-128"/>
              </a:rPr>
              <a:t>セキュリティ対策が日々進化する一方、攻撃手法も進化</a:t>
            </a:r>
            <a:endParaRPr lang="en-US" altLang="ja-JP" kern="0" dirty="0">
              <a:latin typeface="HGP創英角ｺﾞｼｯｸUB" pitchFamily="50" charset="-128"/>
              <a:ea typeface="HGP創英角ｺﾞｼｯｸUB" pitchFamily="50" charset="-128"/>
            </a:endParaRPr>
          </a:p>
          <a:p>
            <a:pPr lvl="2"/>
            <a:r>
              <a:rPr lang="ja-JP" altLang="en-US" kern="0" dirty="0">
                <a:latin typeface="HGP創英角ｺﾞｼｯｸUB" pitchFamily="50" charset="-128"/>
                <a:ea typeface="HGP創英角ｺﾞｼｯｸUB" pitchFamily="50" charset="-128"/>
              </a:rPr>
              <a:t>セキュリティ対策ソフトからの検出を回避</a:t>
            </a:r>
            <a:endParaRPr lang="en-US" altLang="ja-JP" sz="2800" kern="0" dirty="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3879566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14</a:t>
            </a:fld>
            <a:endParaRPr lang="en-US" altLang="ja-JP" dirty="0"/>
          </a:p>
        </p:txBody>
      </p:sp>
      <p:sp>
        <p:nvSpPr>
          <p:cNvPr id="22" name="コンテンツ プレースホルダー 2"/>
          <p:cNvSpPr>
            <a:spLocks noGrp="1"/>
          </p:cNvSpPr>
          <p:nvPr>
            <p:ph idx="1"/>
          </p:nvPr>
        </p:nvSpPr>
        <p:spPr>
          <a:xfrm>
            <a:off x="247639" y="1124744"/>
            <a:ext cx="3563888" cy="648072"/>
          </a:xfrm>
        </p:spPr>
        <p:txBody>
          <a:bodyPr/>
          <a:lstStyle/>
          <a:p>
            <a:r>
              <a:rPr lang="ja-JP" altLang="en-US" sz="2800" dirty="0">
                <a:latin typeface="HGP創英角ｺﾞｼｯｸUB" pitchFamily="50" charset="-128"/>
                <a:ea typeface="HGP創英角ｺﾞｼｯｸUB" pitchFamily="50" charset="-128"/>
              </a:rPr>
              <a:t>対策一覧</a:t>
            </a:r>
            <a:endParaRPr lang="en-US" altLang="ja-JP" sz="2800" dirty="0">
              <a:latin typeface="HGP創英角ｺﾞｼｯｸUB" pitchFamily="50" charset="-128"/>
              <a:ea typeface="HGP創英角ｺﾞｼｯｸUB" pitchFamily="50" charset="-128"/>
            </a:endParaRPr>
          </a:p>
        </p:txBody>
      </p:sp>
      <p:sp>
        <p:nvSpPr>
          <p:cNvPr id="12" name="コンテンツ プレースホルダー 2"/>
          <p:cNvSpPr txBox="1">
            <a:spLocks/>
          </p:cNvSpPr>
          <p:nvPr/>
        </p:nvSpPr>
        <p:spPr bwMode="auto">
          <a:xfrm>
            <a:off x="-180528" y="3275763"/>
            <a:ext cx="6048672" cy="31055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Tx/>
              <a:buBlip>
                <a:blip r:embed="rId3"/>
              </a:buBlip>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pPr lvl="1"/>
            <a:r>
              <a:rPr lang="ja-JP" altLang="en-US" sz="2000" kern="0" dirty="0">
                <a:latin typeface="HGP創英角ｺﾞｼｯｸUB" pitchFamily="50" charset="-128"/>
                <a:ea typeface="HGP創英角ｺﾞｼｯｸUB" pitchFamily="50" charset="-128"/>
              </a:rPr>
              <a:t>システム管理者</a:t>
            </a:r>
            <a:r>
              <a:rPr lang="en-US" altLang="ja-JP" sz="2000" kern="0" dirty="0">
                <a:latin typeface="HGP創英角ｺﾞｼｯｸUB" pitchFamily="50" charset="-128"/>
                <a:ea typeface="HGP創英角ｺﾞｼｯｸUB" pitchFamily="50" charset="-128"/>
              </a:rPr>
              <a:t>/PC</a:t>
            </a:r>
            <a:r>
              <a:rPr lang="ja-JP" altLang="en-US" sz="2000" kern="0" dirty="0">
                <a:latin typeface="HGP創英角ｺﾞｼｯｸUB" pitchFamily="50" charset="-128"/>
                <a:ea typeface="HGP創英角ｺﾞｼｯｸUB" pitchFamily="50" charset="-128"/>
              </a:rPr>
              <a:t>・スマートフォン利用者</a:t>
            </a:r>
            <a:endParaRPr lang="en-US" altLang="ja-JP" sz="2000" kern="0" dirty="0">
              <a:latin typeface="HGP創英角ｺﾞｼｯｸUB" pitchFamily="50" charset="-128"/>
              <a:ea typeface="HGP創英角ｺﾞｼｯｸUB" pitchFamily="50" charset="-128"/>
            </a:endParaRPr>
          </a:p>
          <a:p>
            <a:pPr lvl="2"/>
            <a:r>
              <a:rPr lang="ja-JP" altLang="en-US" sz="2000" kern="0" dirty="0">
                <a:latin typeface="HGP創英角ｺﾞｼｯｸUB" pitchFamily="50" charset="-128"/>
                <a:ea typeface="HGP創英角ｺﾞｼｯｸUB" pitchFamily="50" charset="-128"/>
              </a:rPr>
              <a:t>被害の予防</a:t>
            </a:r>
            <a:endParaRPr lang="en-US" altLang="ja-JP" sz="20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受信メール、ウェブサイトの十分な確認</a:t>
            </a:r>
            <a:endParaRPr lang="en-US" altLang="ja-JP" sz="1800" kern="0" dirty="0">
              <a:latin typeface="HGP創英角ｺﾞｼｯｸUB" pitchFamily="50" charset="-128"/>
              <a:ea typeface="HGP創英角ｺﾞｼｯｸUB" pitchFamily="50" charset="-128"/>
            </a:endParaRPr>
          </a:p>
          <a:p>
            <a:pPr lvl="3"/>
            <a:r>
              <a:rPr lang="en-US" altLang="ja-JP" sz="1800" kern="0" dirty="0">
                <a:latin typeface="HGP創英角ｺﾞｼｯｸUB" pitchFamily="50" charset="-128"/>
                <a:ea typeface="HGP創英角ｺﾞｼｯｸUB" pitchFamily="50" charset="-128"/>
              </a:rPr>
              <a:t>OS</a:t>
            </a:r>
            <a:r>
              <a:rPr lang="ja-JP" altLang="en-US" sz="1800" kern="0" dirty="0">
                <a:latin typeface="HGP創英角ｺﾞｼｯｸUB" pitchFamily="50" charset="-128"/>
                <a:ea typeface="HGP創英角ｺﾞｼｯｸUB" pitchFamily="50" charset="-128"/>
              </a:rPr>
              <a:t>・ソフトウェアの更新</a:t>
            </a:r>
            <a:endParaRPr lang="en-US" altLang="ja-JP" sz="18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セキュリティソフトの導入</a:t>
            </a:r>
            <a:endParaRPr lang="en-US" altLang="ja-JP" sz="18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フィルタリングツールの活用</a:t>
            </a:r>
            <a:endParaRPr lang="en-US" altLang="ja-JP" sz="18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共有サーバのアクセス権最小化</a:t>
            </a:r>
            <a:endParaRPr lang="en-US" altLang="ja-JP" sz="18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バックアップの取得</a:t>
            </a:r>
            <a:endParaRPr lang="en-US" altLang="ja-JP" sz="1800" kern="0" dirty="0">
              <a:latin typeface="HGP創英角ｺﾞｼｯｸUB" pitchFamily="50" charset="-128"/>
              <a:ea typeface="HGP創英角ｺﾞｼｯｸUB" pitchFamily="50" charset="-128"/>
            </a:endParaRPr>
          </a:p>
        </p:txBody>
      </p:sp>
      <p:sp>
        <p:nvSpPr>
          <p:cNvPr id="13" name="コンテンツ プレースホルダー 2"/>
          <p:cNvSpPr txBox="1">
            <a:spLocks/>
          </p:cNvSpPr>
          <p:nvPr/>
        </p:nvSpPr>
        <p:spPr bwMode="auto">
          <a:xfrm>
            <a:off x="-180528" y="1628800"/>
            <a:ext cx="6696744" cy="2088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Tx/>
              <a:buBlip>
                <a:blip r:embed="rId3"/>
              </a:buBlip>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pPr lvl="1"/>
            <a:r>
              <a:rPr lang="ja-JP" altLang="en-US" sz="2000" kern="0" dirty="0">
                <a:latin typeface="HGP創英角ｺﾞｼｯｸUB" pitchFamily="50" charset="-128"/>
                <a:ea typeface="HGP創英角ｺﾞｼｯｸUB" pitchFamily="50" charset="-128"/>
              </a:rPr>
              <a:t>経営者層</a:t>
            </a:r>
            <a:endParaRPr lang="en-US" altLang="ja-JP" sz="2000" kern="0" dirty="0">
              <a:latin typeface="HGP創英角ｺﾞｼｯｸUB" pitchFamily="50" charset="-128"/>
              <a:ea typeface="HGP創英角ｺﾞｼｯｸUB" pitchFamily="50" charset="-128"/>
            </a:endParaRPr>
          </a:p>
          <a:p>
            <a:pPr lvl="2"/>
            <a:r>
              <a:rPr lang="ja-JP" altLang="en-US" sz="2000" kern="0" dirty="0">
                <a:latin typeface="HGP創英角ｺﾞｼｯｸUB" pitchFamily="50" charset="-128"/>
                <a:ea typeface="HGP創英角ｺﾞｼｯｸUB" pitchFamily="50" charset="-128"/>
              </a:rPr>
              <a:t>組織としての対応体制の確立</a:t>
            </a:r>
            <a:endParaRPr lang="en-US" altLang="ja-JP" sz="20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迅速かつ継続的に対応できる体制（</a:t>
            </a:r>
            <a:r>
              <a:rPr lang="en-US" altLang="ja-JP" sz="1800" kern="0" dirty="0">
                <a:latin typeface="HGP創英角ｺﾞｼｯｸUB" pitchFamily="50" charset="-128"/>
                <a:ea typeface="HGP創英角ｺﾞｼｯｸUB" pitchFamily="50" charset="-128"/>
              </a:rPr>
              <a:t>CSIRT</a:t>
            </a:r>
            <a:r>
              <a:rPr lang="ja-JP" altLang="en-US" sz="1800" kern="0" dirty="0">
                <a:latin typeface="HGP創英角ｺﾞｼｯｸUB" pitchFamily="50" charset="-128"/>
                <a:ea typeface="HGP創英角ｺﾞｼｯｸUB" pitchFamily="50" charset="-128"/>
              </a:rPr>
              <a:t>等）構築</a:t>
            </a:r>
            <a:endParaRPr lang="en-US" altLang="ja-JP" sz="18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対策の予算の確保と継続的な対策の実施</a:t>
            </a:r>
          </a:p>
        </p:txBody>
      </p:sp>
      <p:sp>
        <p:nvSpPr>
          <p:cNvPr id="14" name="タイトル 1">
            <a:extLst>
              <a:ext uri="{FF2B5EF4-FFF2-40B4-BE49-F238E27FC236}">
                <a16:creationId xmlns="" xmlns:a16="http://schemas.microsoft.com/office/drawing/2014/main" id="{3211FF9F-231A-4BB6-A7E6-BDC796BAF631}"/>
              </a:ext>
            </a:extLst>
          </p:cNvPr>
          <p:cNvSpPr>
            <a:spLocks noGrp="1"/>
          </p:cNvSpPr>
          <p:nvPr>
            <p:ph type="title"/>
          </p:nvPr>
        </p:nvSpPr>
        <p:spPr>
          <a:xfrm>
            <a:off x="216653" y="83125"/>
            <a:ext cx="8243779" cy="993775"/>
          </a:xfrm>
        </p:spPr>
        <p:txBody>
          <a:bodyPr/>
          <a:lstStyle/>
          <a:p>
            <a:r>
              <a:rPr lang="en-US" altLang="ja-JP" sz="3200" dirty="0"/>
              <a:t>【2</a:t>
            </a:r>
            <a:r>
              <a:rPr lang="ja-JP" altLang="en-US" sz="3200" dirty="0"/>
              <a:t>位</a:t>
            </a:r>
            <a:r>
              <a:rPr lang="en-US" altLang="ja-JP" sz="3200" dirty="0"/>
              <a:t>】</a:t>
            </a:r>
            <a:r>
              <a:rPr lang="ja-JP" altLang="en-US" sz="3200" dirty="0"/>
              <a:t>ランサムウェアによる被害</a:t>
            </a:r>
            <a:r>
              <a:rPr lang="en-US" altLang="ja-JP" sz="3000" dirty="0"/>
              <a:t/>
            </a:r>
            <a:br>
              <a:rPr lang="en-US" altLang="ja-JP" sz="3000" dirty="0"/>
            </a:br>
            <a:r>
              <a:rPr lang="ja-JP" altLang="en-US" sz="2400" dirty="0">
                <a:solidFill>
                  <a:srgbClr val="00B0F0"/>
                </a:solidFill>
              </a:rPr>
              <a:t>～</a:t>
            </a:r>
            <a:r>
              <a:rPr lang="ja-JP" altLang="en-US" sz="2000" dirty="0">
                <a:solidFill>
                  <a:srgbClr val="00B0F0"/>
                </a:solidFill>
              </a:rPr>
              <a:t>ランサムウェアの感染経路拡大</a:t>
            </a:r>
            <a:r>
              <a:rPr lang="ja-JP" altLang="en-US" sz="2400" dirty="0">
                <a:solidFill>
                  <a:srgbClr val="00B0F0"/>
                </a:solidFill>
              </a:rPr>
              <a:t>～</a:t>
            </a:r>
            <a:endParaRPr kumimoji="1" lang="ja-JP" altLang="en-US" sz="2400" dirty="0">
              <a:solidFill>
                <a:srgbClr val="00B0F0"/>
              </a:solidFill>
            </a:endParaRPr>
          </a:p>
        </p:txBody>
      </p:sp>
      <p:sp>
        <p:nvSpPr>
          <p:cNvPr id="5" name="正方形/長方形 4">
            <a:extLst>
              <a:ext uri="{FF2B5EF4-FFF2-40B4-BE49-F238E27FC236}">
                <a16:creationId xmlns="" xmlns:a16="http://schemas.microsoft.com/office/drawing/2014/main" id="{4B0E9DC6-4CE2-43C6-AACA-01747D9BD1D5}"/>
              </a:ext>
            </a:extLst>
          </p:cNvPr>
          <p:cNvSpPr/>
          <p:nvPr/>
        </p:nvSpPr>
        <p:spPr>
          <a:xfrm>
            <a:off x="4417060" y="3562854"/>
            <a:ext cx="4572000" cy="1729704"/>
          </a:xfrm>
          <a:prstGeom prst="rect">
            <a:avLst/>
          </a:prstGeom>
        </p:spPr>
        <p:txBody>
          <a:bodyPr>
            <a:spAutoFit/>
          </a:bodyPr>
          <a:lstStyle/>
          <a:p>
            <a:pPr marL="1143000" lvl="2" indent="-228600" eaLnBrk="0" hangingPunct="0">
              <a:spcBef>
                <a:spcPct val="20000"/>
              </a:spcBef>
              <a:buClr>
                <a:schemeClr val="tx2"/>
              </a:buClr>
              <a:buFont typeface="Arial" panose="020B0604020202020204" pitchFamily="34" charset="0"/>
              <a:buChar char="•"/>
            </a:pPr>
            <a:r>
              <a:rPr lang="ja-JP" altLang="en-US" sz="2000" kern="0" dirty="0">
                <a:latin typeface="HGP創英角ｺﾞｼｯｸUB" pitchFamily="50" charset="-128"/>
                <a:ea typeface="HGP創英角ｺﾞｼｯｸUB" pitchFamily="50" charset="-128"/>
              </a:rPr>
              <a:t>被害を受けた後の対応</a:t>
            </a:r>
            <a:endParaRPr lang="en-US" altLang="ja-JP" sz="2000" kern="0" dirty="0">
              <a:latin typeface="HGP創英角ｺﾞｼｯｸUB" pitchFamily="50" charset="-128"/>
              <a:ea typeface="HGP創英角ｺﾞｼｯｸUB" pitchFamily="50" charset="-128"/>
            </a:endParaRPr>
          </a:p>
          <a:p>
            <a:pPr marL="1600200" lvl="3" indent="-228600" eaLnBrk="0" hangingPunct="0">
              <a:spcBef>
                <a:spcPct val="20000"/>
              </a:spcBef>
              <a:buClr>
                <a:schemeClr val="tx1"/>
              </a:buClr>
              <a:buFont typeface="Arial" charset="0"/>
              <a:buChar char="–"/>
            </a:pPr>
            <a:r>
              <a:rPr lang="en-US" altLang="ja-JP" kern="0" dirty="0">
                <a:latin typeface="HGP創英角ｺﾞｼｯｸUB" pitchFamily="50" charset="-128"/>
                <a:ea typeface="HGP創英角ｺﾞｼｯｸUB" pitchFamily="50" charset="-128"/>
              </a:rPr>
              <a:t>CSIRT</a:t>
            </a:r>
            <a:r>
              <a:rPr lang="ja-JP" altLang="en-US" kern="0" dirty="0">
                <a:latin typeface="HGP創英角ｺﾞｼｯｸUB" pitchFamily="50" charset="-128"/>
                <a:ea typeface="HGP創英角ｺﾞｼｯｸUB" pitchFamily="50" charset="-128"/>
              </a:rPr>
              <a:t>へ連絡</a:t>
            </a:r>
            <a:endParaRPr lang="en-US" altLang="ja-JP" kern="0" dirty="0">
              <a:latin typeface="HGP創英角ｺﾞｼｯｸUB" pitchFamily="50" charset="-128"/>
              <a:ea typeface="HGP創英角ｺﾞｼｯｸUB" pitchFamily="50" charset="-128"/>
            </a:endParaRPr>
          </a:p>
          <a:p>
            <a:pPr marL="1600200" lvl="3" indent="-228600" eaLnBrk="0" hangingPunct="0">
              <a:spcBef>
                <a:spcPct val="20000"/>
              </a:spcBef>
              <a:buClr>
                <a:schemeClr val="tx1"/>
              </a:buClr>
              <a:buFont typeface="Arial" charset="0"/>
              <a:buChar char="–"/>
            </a:pPr>
            <a:r>
              <a:rPr lang="ja-JP" altLang="en-US" kern="0" dirty="0">
                <a:latin typeface="HGP創英角ｺﾞｼｯｸUB" pitchFamily="50" charset="-128"/>
                <a:ea typeface="HGP創英角ｺﾞｼｯｸUB" pitchFamily="50" charset="-128"/>
              </a:rPr>
              <a:t>バックアップからの復旧</a:t>
            </a:r>
            <a:endParaRPr lang="en-US" altLang="ja-JP" kern="0" dirty="0">
              <a:latin typeface="HGP創英角ｺﾞｼｯｸUB" pitchFamily="50" charset="-128"/>
              <a:ea typeface="HGP創英角ｺﾞｼｯｸUB" pitchFamily="50" charset="-128"/>
            </a:endParaRPr>
          </a:p>
          <a:p>
            <a:pPr marL="1600200" lvl="3" indent="-228600" eaLnBrk="0" hangingPunct="0">
              <a:spcBef>
                <a:spcPct val="20000"/>
              </a:spcBef>
              <a:buClr>
                <a:schemeClr val="tx1"/>
              </a:buClr>
              <a:buFont typeface="Arial" charset="0"/>
              <a:buChar char="–"/>
            </a:pPr>
            <a:r>
              <a:rPr lang="ja-JP" altLang="en-US" kern="0" dirty="0">
                <a:latin typeface="HGP創英角ｺﾞｼｯｸUB" pitchFamily="50" charset="-128"/>
                <a:ea typeface="HGP創英角ｺﾞｼｯｸUB" pitchFamily="50" charset="-128"/>
              </a:rPr>
              <a:t>復号ツールの活用</a:t>
            </a:r>
            <a:endParaRPr lang="en-US" altLang="ja-JP" kern="0" dirty="0">
              <a:latin typeface="HGP創英角ｺﾞｼｯｸUB" pitchFamily="50" charset="-128"/>
              <a:ea typeface="HGP創英角ｺﾞｼｯｸUB" pitchFamily="50" charset="-128"/>
            </a:endParaRPr>
          </a:p>
          <a:p>
            <a:pPr marL="1600200" lvl="3" indent="-228600" eaLnBrk="0" hangingPunct="0">
              <a:spcBef>
                <a:spcPct val="20000"/>
              </a:spcBef>
              <a:buClr>
                <a:schemeClr val="tx1"/>
              </a:buClr>
              <a:buFont typeface="Arial" charset="0"/>
              <a:buChar char="–"/>
            </a:pPr>
            <a:r>
              <a:rPr lang="ja-JP" altLang="en-US" kern="0" dirty="0">
                <a:latin typeface="HGP創英角ｺﾞｼｯｸUB" pitchFamily="50" charset="-128"/>
                <a:ea typeface="HGP創英角ｺﾞｼｯｸUB" pitchFamily="50" charset="-128"/>
              </a:rPr>
              <a:t>影響調査および原因の追究</a:t>
            </a:r>
            <a:endParaRPr lang="en-US" altLang="ja-JP" kern="0" dirty="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3314846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15</a:t>
            </a:fld>
            <a:endParaRPr lang="en-US" altLang="ja-JP" dirty="0"/>
          </a:p>
        </p:txBody>
      </p:sp>
      <p:sp>
        <p:nvSpPr>
          <p:cNvPr id="22" name="コンテンツ プレースホルダー 2"/>
          <p:cNvSpPr>
            <a:spLocks noGrp="1"/>
          </p:cNvSpPr>
          <p:nvPr>
            <p:ph idx="1"/>
          </p:nvPr>
        </p:nvSpPr>
        <p:spPr>
          <a:xfrm>
            <a:off x="-108520" y="5013176"/>
            <a:ext cx="8640960" cy="1872208"/>
          </a:xfrm>
        </p:spPr>
        <p:txBody>
          <a:bodyPr/>
          <a:lstStyle/>
          <a:p>
            <a:pPr lvl="1"/>
            <a:r>
              <a:rPr lang="ja-JP" altLang="en-US" dirty="0">
                <a:latin typeface="HGP創英角ｺﾞｼｯｸUB" pitchFamily="50" charset="-128"/>
                <a:ea typeface="HGP創英角ｺﾞｼｯｸUB" pitchFamily="50" charset="-128"/>
              </a:rPr>
              <a:t>取引先になりすまし、不正に送金を指示</a:t>
            </a:r>
          </a:p>
          <a:p>
            <a:pPr lvl="1"/>
            <a:r>
              <a:rPr lang="ja-JP" altLang="en-US" dirty="0">
                <a:latin typeface="HGP創英角ｺﾞｼｯｸUB" pitchFamily="50" charset="-128"/>
                <a:ea typeface="HGP創英角ｺﾞｼｯｸUB" pitchFamily="50" charset="-128"/>
              </a:rPr>
              <a:t>主に海外の組織で被害があったが、</a:t>
            </a:r>
            <a:r>
              <a:rPr lang="en-US" altLang="ja-JP" dirty="0">
                <a:latin typeface="HGP創英角ｺﾞｼｯｸUB" pitchFamily="50" charset="-128"/>
                <a:ea typeface="HGP創英角ｺﾞｼｯｸUB" pitchFamily="50" charset="-128"/>
              </a:rPr>
              <a:t>2016</a:t>
            </a:r>
            <a:r>
              <a:rPr lang="ja-JP" altLang="en-US" dirty="0">
                <a:latin typeface="HGP創英角ｺﾞｼｯｸUB" pitchFamily="50" charset="-128"/>
                <a:ea typeface="HGP創英角ｺﾞｼｯｸUB" pitchFamily="50" charset="-128"/>
              </a:rPr>
              <a:t>年以降は日本国内企業にも被害</a:t>
            </a:r>
            <a:endParaRPr lang="en-US" altLang="ja-JP" dirty="0">
              <a:latin typeface="HGP創英角ｺﾞｼｯｸUB" pitchFamily="50" charset="-128"/>
              <a:ea typeface="HGP創英角ｺﾞｼｯｸUB" pitchFamily="50" charset="-128"/>
            </a:endParaRPr>
          </a:p>
        </p:txBody>
      </p:sp>
      <p:sp>
        <p:nvSpPr>
          <p:cNvPr id="23" name="タイトル 1"/>
          <p:cNvSpPr>
            <a:spLocks noGrp="1"/>
          </p:cNvSpPr>
          <p:nvPr>
            <p:ph type="title"/>
          </p:nvPr>
        </p:nvSpPr>
        <p:spPr>
          <a:xfrm>
            <a:off x="216653" y="83125"/>
            <a:ext cx="8243779" cy="993775"/>
          </a:xfrm>
        </p:spPr>
        <p:txBody>
          <a:bodyPr/>
          <a:lstStyle/>
          <a:p>
            <a:r>
              <a:rPr lang="en-US" altLang="ja-JP" sz="3200" dirty="0"/>
              <a:t>【3</a:t>
            </a:r>
            <a:r>
              <a:rPr lang="ja-JP" altLang="en-US" sz="3200" dirty="0"/>
              <a:t>位</a:t>
            </a:r>
            <a:r>
              <a:rPr lang="en-US" altLang="ja-JP" sz="3200" dirty="0"/>
              <a:t>】</a:t>
            </a:r>
            <a:r>
              <a:rPr lang="ja-JP" altLang="en-US" sz="3200" dirty="0"/>
              <a:t>ビジネスメール詐欺による被害</a:t>
            </a:r>
            <a:r>
              <a:rPr lang="en-US" altLang="ja-JP" sz="3000" dirty="0"/>
              <a:t/>
            </a:r>
            <a:br>
              <a:rPr lang="en-US" altLang="ja-JP" sz="3000" dirty="0"/>
            </a:br>
            <a:r>
              <a:rPr lang="ja-JP" altLang="en-US" sz="2400" dirty="0">
                <a:solidFill>
                  <a:srgbClr val="00B0F0"/>
                </a:solidFill>
              </a:rPr>
              <a:t>～</a:t>
            </a:r>
            <a:r>
              <a:rPr lang="ja-JP" altLang="en-US" sz="2000" dirty="0">
                <a:solidFill>
                  <a:srgbClr val="00B0F0"/>
                </a:solidFill>
              </a:rPr>
              <a:t>偽の振込・送金依頼に注意</a:t>
            </a:r>
            <a:r>
              <a:rPr lang="ja-JP" altLang="en-US" sz="2400" dirty="0">
                <a:solidFill>
                  <a:srgbClr val="00B0F0"/>
                </a:solidFill>
              </a:rPr>
              <a:t>～</a:t>
            </a:r>
            <a:endParaRPr kumimoji="1" lang="ja-JP" altLang="en-US" sz="2400" dirty="0">
              <a:solidFill>
                <a:srgbClr val="00B0F0"/>
              </a:solidFill>
            </a:endParaRPr>
          </a:p>
        </p:txBody>
      </p:sp>
    </p:spTree>
    <p:extLst>
      <p:ext uri="{BB962C8B-B14F-4D97-AF65-F5344CB8AC3E}">
        <p14:creationId xmlns:p14="http://schemas.microsoft.com/office/powerpoint/2010/main" val="2202603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16</a:t>
            </a:fld>
            <a:endParaRPr lang="en-US" altLang="ja-JP" dirty="0"/>
          </a:p>
        </p:txBody>
      </p:sp>
      <p:sp>
        <p:nvSpPr>
          <p:cNvPr id="22" name="コンテンツ プレースホルダー 2"/>
          <p:cNvSpPr>
            <a:spLocks noGrp="1"/>
          </p:cNvSpPr>
          <p:nvPr>
            <p:ph idx="1"/>
          </p:nvPr>
        </p:nvSpPr>
        <p:spPr>
          <a:xfrm>
            <a:off x="323528" y="874202"/>
            <a:ext cx="8373305" cy="2122749"/>
          </a:xfrm>
        </p:spPr>
        <p:txBody>
          <a:bodyPr/>
          <a:lstStyle/>
          <a:p>
            <a:pPr marL="0" indent="0">
              <a:buNone/>
            </a:pPr>
            <a:endParaRPr lang="en-US" altLang="ja-JP" sz="2000" dirty="0">
              <a:latin typeface="HGP創英角ｺﾞｼｯｸUB" pitchFamily="50" charset="-128"/>
              <a:ea typeface="HGP創英角ｺﾞｼｯｸUB" pitchFamily="50" charset="-128"/>
            </a:endParaRPr>
          </a:p>
          <a:p>
            <a:r>
              <a:rPr lang="ja-JP" altLang="en-US" dirty="0">
                <a:latin typeface="HGP創英角ｺﾞｼｯｸUB" pitchFamily="50" charset="-128"/>
                <a:ea typeface="HGP創英角ｺﾞｼｯｸUB" pitchFamily="50" charset="-128"/>
              </a:rPr>
              <a:t>攻撃手口</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取引先になりすまし、偽装した請求書を送りつける</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経営者等になりすまし、指定の口座へ振り込ませる</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メールアカウントを乗っ取り、従業員になりすまし、偽の請求書を送りつける</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弁護士など社外の権威ある第三者になりすまし、指定の口座へ振り込ませる</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詐欺を行う前に経営者等になりすまし、企業内の従業員の情報を盗み取る</a:t>
            </a:r>
            <a:endParaRPr lang="en-US" altLang="ja-JP" dirty="0">
              <a:latin typeface="HGP創英角ｺﾞｼｯｸUB" pitchFamily="50" charset="-128"/>
              <a:ea typeface="HGP創英角ｺﾞｼｯｸUB" pitchFamily="50" charset="-128"/>
            </a:endParaRPr>
          </a:p>
        </p:txBody>
      </p:sp>
      <p:sp>
        <p:nvSpPr>
          <p:cNvPr id="11" name="タイトル 1">
            <a:extLst>
              <a:ext uri="{FF2B5EF4-FFF2-40B4-BE49-F238E27FC236}">
                <a16:creationId xmlns="" xmlns:a16="http://schemas.microsoft.com/office/drawing/2014/main" id="{493AA3B8-77E5-418D-B643-D5F2315F29A7}"/>
              </a:ext>
            </a:extLst>
          </p:cNvPr>
          <p:cNvSpPr>
            <a:spLocks noGrp="1"/>
          </p:cNvSpPr>
          <p:nvPr>
            <p:ph type="title"/>
          </p:nvPr>
        </p:nvSpPr>
        <p:spPr>
          <a:xfrm>
            <a:off x="216653" y="83125"/>
            <a:ext cx="8243779" cy="993775"/>
          </a:xfrm>
        </p:spPr>
        <p:txBody>
          <a:bodyPr/>
          <a:lstStyle/>
          <a:p>
            <a:r>
              <a:rPr lang="en-US" altLang="ja-JP" sz="3200" dirty="0"/>
              <a:t>【3</a:t>
            </a:r>
            <a:r>
              <a:rPr lang="ja-JP" altLang="en-US" sz="3200" dirty="0"/>
              <a:t>位</a:t>
            </a:r>
            <a:r>
              <a:rPr lang="en-US" altLang="ja-JP" sz="3200" dirty="0"/>
              <a:t>】</a:t>
            </a:r>
            <a:r>
              <a:rPr lang="ja-JP" altLang="en-US" sz="3200" dirty="0"/>
              <a:t>ビジネスメール詐欺による被害</a:t>
            </a:r>
            <a:r>
              <a:rPr lang="en-US" altLang="ja-JP" sz="3000" dirty="0"/>
              <a:t/>
            </a:r>
            <a:br>
              <a:rPr lang="en-US" altLang="ja-JP" sz="3000" dirty="0"/>
            </a:br>
            <a:r>
              <a:rPr lang="ja-JP" altLang="en-US" sz="2400" dirty="0">
                <a:solidFill>
                  <a:srgbClr val="00B0F0"/>
                </a:solidFill>
              </a:rPr>
              <a:t>～</a:t>
            </a:r>
            <a:r>
              <a:rPr lang="ja-JP" altLang="en-US" sz="2000" dirty="0">
                <a:solidFill>
                  <a:srgbClr val="00B0F0"/>
                </a:solidFill>
              </a:rPr>
              <a:t>偽の振込・送金依頼に注意</a:t>
            </a:r>
            <a:r>
              <a:rPr lang="ja-JP" altLang="en-US" sz="2400" dirty="0">
                <a:solidFill>
                  <a:srgbClr val="00B0F0"/>
                </a:solidFill>
              </a:rPr>
              <a:t>～</a:t>
            </a:r>
            <a:endParaRPr kumimoji="1" lang="ja-JP" altLang="en-US" sz="2400" dirty="0">
              <a:solidFill>
                <a:srgbClr val="00B0F0"/>
              </a:solidFill>
            </a:endParaRPr>
          </a:p>
        </p:txBody>
      </p:sp>
    </p:spTree>
    <p:extLst>
      <p:ext uri="{BB962C8B-B14F-4D97-AF65-F5344CB8AC3E}">
        <p14:creationId xmlns:p14="http://schemas.microsoft.com/office/powerpoint/2010/main" val="1464563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17</a:t>
            </a:fld>
            <a:endParaRPr lang="en-US" altLang="ja-JP" dirty="0"/>
          </a:p>
        </p:txBody>
      </p:sp>
      <p:sp>
        <p:nvSpPr>
          <p:cNvPr id="22" name="コンテンツ プレースホルダー 2"/>
          <p:cNvSpPr>
            <a:spLocks noGrp="1"/>
          </p:cNvSpPr>
          <p:nvPr>
            <p:ph idx="1"/>
          </p:nvPr>
        </p:nvSpPr>
        <p:spPr>
          <a:xfrm>
            <a:off x="216652" y="338881"/>
            <a:ext cx="8603820" cy="2082007"/>
          </a:xfrm>
        </p:spPr>
        <p:txBody>
          <a:bodyPr/>
          <a:lstStyle/>
          <a:p>
            <a:pPr marL="0" indent="0">
              <a:buNone/>
            </a:pPr>
            <a:endParaRPr lang="en-US" altLang="ja-JP" sz="2000" dirty="0">
              <a:latin typeface="HGP創英角ｺﾞｼｯｸUB" pitchFamily="50" charset="-128"/>
              <a:ea typeface="HGP創英角ｺﾞｼｯｸUB" pitchFamily="50" charset="-128"/>
            </a:endParaRPr>
          </a:p>
          <a:p>
            <a:pPr lvl="1"/>
            <a:endParaRPr lang="en-US" altLang="ja-JP" dirty="0">
              <a:latin typeface="HGP創英角ｺﾞｼｯｸUB" pitchFamily="50" charset="-128"/>
              <a:ea typeface="HGP創英角ｺﾞｼｯｸUB" pitchFamily="50" charset="-128"/>
            </a:endParaRPr>
          </a:p>
          <a:p>
            <a:pPr>
              <a:spcBef>
                <a:spcPts val="600"/>
              </a:spcBef>
            </a:pPr>
            <a:r>
              <a:rPr lang="en-US" altLang="ja-JP" dirty="0">
                <a:latin typeface="HGP創英角ｺﾞｼｯｸUB" pitchFamily="50" charset="-128"/>
                <a:ea typeface="HGP創英角ｺﾞｼｯｸUB" pitchFamily="50" charset="-128"/>
              </a:rPr>
              <a:t>2017</a:t>
            </a:r>
            <a:r>
              <a:rPr lang="ja-JP" altLang="en-US" dirty="0">
                <a:latin typeface="HGP創英角ｺﾞｼｯｸUB" pitchFamily="50" charset="-128"/>
                <a:ea typeface="HGP創英角ｺﾞｼｯｸUB" pitchFamily="50" charset="-128"/>
              </a:rPr>
              <a:t>年の事例</a:t>
            </a:r>
            <a:r>
              <a:rPr lang="en-US" altLang="ja-JP" dirty="0">
                <a:latin typeface="HGP創英角ｺﾞｼｯｸUB" pitchFamily="50" charset="-128"/>
                <a:ea typeface="HGP創英角ｺﾞｼｯｸUB" pitchFamily="50" charset="-128"/>
              </a:rPr>
              <a:t>/</a:t>
            </a:r>
            <a:r>
              <a:rPr lang="ja-JP" altLang="en-US" dirty="0">
                <a:latin typeface="HGP創英角ｺﾞｼｯｸUB" pitchFamily="50" charset="-128"/>
                <a:ea typeface="HGP創英角ｺﾞｼｯｸUB" pitchFamily="50" charset="-128"/>
              </a:rPr>
              <a:t>傾向</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日本航空にてビジネスメール詐欺被害</a:t>
            </a:r>
            <a:endParaRPr lang="en-US" altLang="ja-JP" dirty="0">
              <a:latin typeface="HGP創英角ｺﾞｼｯｸUB" pitchFamily="50" charset="-128"/>
              <a:ea typeface="HGP創英角ｺﾞｼｯｸUB" pitchFamily="50" charset="-128"/>
            </a:endParaRPr>
          </a:p>
          <a:p>
            <a:pPr lvl="2"/>
            <a:r>
              <a:rPr lang="ja-JP" altLang="en-US" dirty="0">
                <a:latin typeface="HGP創英角ｺﾞｼｯｸUB" pitchFamily="50" charset="-128"/>
                <a:ea typeface="HGP創英角ｺﾞｼｯｸUB" pitchFamily="50" charset="-128"/>
              </a:rPr>
              <a:t>偽の請求書メールで約</a:t>
            </a:r>
            <a:r>
              <a:rPr lang="en-US" altLang="ja-JP" dirty="0">
                <a:latin typeface="HGP創英角ｺﾞｼｯｸUB" pitchFamily="50" charset="-128"/>
                <a:ea typeface="HGP創英角ｺﾞｼｯｸUB" pitchFamily="50" charset="-128"/>
              </a:rPr>
              <a:t>3</a:t>
            </a:r>
            <a:r>
              <a:rPr lang="ja-JP" altLang="en-US" dirty="0">
                <a:latin typeface="HGP創英角ｺﾞｼｯｸUB" pitchFamily="50" charset="-128"/>
                <a:ea typeface="HGP創英角ｺﾞｼｯｸUB" pitchFamily="50" charset="-128"/>
              </a:rPr>
              <a:t>億</a:t>
            </a:r>
            <a:r>
              <a:rPr lang="en-US" altLang="ja-JP" dirty="0">
                <a:latin typeface="HGP創英角ｺﾞｼｯｸUB" pitchFamily="50" charset="-128"/>
                <a:ea typeface="HGP創英角ｺﾞｼｯｸUB" pitchFamily="50" charset="-128"/>
              </a:rPr>
              <a:t>8,000</a:t>
            </a:r>
            <a:r>
              <a:rPr lang="ja-JP" altLang="en-US" dirty="0">
                <a:latin typeface="HGP創英角ｺﾞｼｯｸUB" pitchFamily="50" charset="-128"/>
                <a:ea typeface="HGP創英角ｺﾞｼｯｸUB" pitchFamily="50" charset="-128"/>
              </a:rPr>
              <a:t>万円の被害</a:t>
            </a:r>
            <a:endParaRPr lang="en-US" altLang="ja-JP" dirty="0">
              <a:latin typeface="HGP創英角ｺﾞｼｯｸUB" pitchFamily="50" charset="-128"/>
              <a:ea typeface="HGP創英角ｺﾞｼｯｸUB" pitchFamily="50" charset="-128"/>
            </a:endParaRPr>
          </a:p>
          <a:p>
            <a:pPr lvl="2"/>
            <a:r>
              <a:rPr lang="ja-JP" altLang="en-US" dirty="0">
                <a:latin typeface="HGP創英角ｺﾞｼｯｸUB" pitchFamily="50" charset="-128"/>
                <a:ea typeface="HGP創英角ｺﾞｼｯｸUB" pitchFamily="50" charset="-128"/>
              </a:rPr>
              <a:t>取引先のメールアドレスに模したメールが送付された</a:t>
            </a:r>
            <a:endParaRPr lang="en-US" altLang="ja-JP" dirty="0">
              <a:latin typeface="HGP創英角ｺﾞｼｯｸUB" pitchFamily="50" charset="-128"/>
              <a:ea typeface="HGP創英角ｺﾞｼｯｸUB" pitchFamily="50" charset="-128"/>
            </a:endParaRPr>
          </a:p>
          <a:p>
            <a:pPr lvl="2"/>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トレンドマイクロ社による調査報告</a:t>
            </a:r>
            <a:endParaRPr lang="en-US" altLang="ja-JP" dirty="0">
              <a:latin typeface="HGP創英角ｺﾞｼｯｸUB" pitchFamily="50" charset="-128"/>
              <a:ea typeface="HGP創英角ｺﾞｼｯｸUB" pitchFamily="50" charset="-128"/>
            </a:endParaRPr>
          </a:p>
          <a:p>
            <a:pPr lvl="2"/>
            <a:r>
              <a:rPr lang="ja-JP" altLang="en-US" dirty="0">
                <a:latin typeface="HGP創英角ｺﾞｼｯｸUB" pitchFamily="50" charset="-128"/>
                <a:ea typeface="HGP創英角ｺﾞｼｯｸUB" pitchFamily="50" charset="-128"/>
              </a:rPr>
              <a:t>メールドメインを選択できる無料のウェブメールサービスを悪用</a:t>
            </a:r>
            <a:endParaRPr lang="en-US" altLang="ja-JP" dirty="0">
              <a:latin typeface="HGP創英角ｺﾞｼｯｸUB" pitchFamily="50" charset="-128"/>
              <a:ea typeface="HGP創英角ｺﾞｼｯｸUB" pitchFamily="50" charset="-128"/>
            </a:endParaRPr>
          </a:p>
          <a:p>
            <a:pPr lvl="2"/>
            <a:r>
              <a:rPr lang="ja-JP" altLang="en-US" dirty="0">
                <a:latin typeface="HGP創英角ｺﾞｼｯｸUB" pitchFamily="50" charset="-128"/>
                <a:ea typeface="HGP創英角ｺﾞｼｯｸUB" pitchFamily="50" charset="-128"/>
              </a:rPr>
              <a:t>メールの返信先（</a:t>
            </a:r>
            <a:r>
              <a:rPr lang="en-US" altLang="ja-JP" dirty="0">
                <a:latin typeface="HGP創英角ｺﾞｼｯｸUB" pitchFamily="50" charset="-128"/>
                <a:ea typeface="HGP創英角ｺﾞｼｯｸUB" pitchFamily="50" charset="-128"/>
              </a:rPr>
              <a:t>Reply-To)</a:t>
            </a:r>
            <a:r>
              <a:rPr lang="ja-JP" altLang="en-US" dirty="0">
                <a:latin typeface="HGP創英角ｺﾞｼｯｸUB" pitchFamily="50" charset="-128"/>
                <a:ea typeface="HGP創英角ｺﾞｼｯｸUB" pitchFamily="50" charset="-128"/>
              </a:rPr>
              <a:t>を偽装</a:t>
            </a:r>
            <a:endParaRPr lang="en-US" altLang="ja-JP" dirty="0">
              <a:latin typeface="HGP創英角ｺﾞｼｯｸUB" pitchFamily="50" charset="-128"/>
              <a:ea typeface="HGP創英角ｺﾞｼｯｸUB" pitchFamily="50" charset="-128"/>
            </a:endParaRPr>
          </a:p>
          <a:p>
            <a:pPr lvl="2"/>
            <a:r>
              <a:rPr lang="ja-JP" altLang="en-US" dirty="0">
                <a:latin typeface="HGP創英角ｺﾞｼｯｸUB" pitchFamily="50" charset="-128"/>
                <a:ea typeface="HGP創英角ｺﾞｼｯｸUB" pitchFamily="50" charset="-128"/>
              </a:rPr>
              <a:t>標的組織のメールドメインに模したドメインを利用</a:t>
            </a:r>
            <a:endParaRPr lang="en-US" altLang="ja-JP" dirty="0">
              <a:latin typeface="HGP創英角ｺﾞｼｯｸUB" pitchFamily="50" charset="-128"/>
              <a:ea typeface="HGP創英角ｺﾞｼｯｸUB" pitchFamily="50" charset="-128"/>
            </a:endParaRPr>
          </a:p>
        </p:txBody>
      </p:sp>
      <p:sp>
        <p:nvSpPr>
          <p:cNvPr id="11" name="タイトル 1">
            <a:extLst>
              <a:ext uri="{FF2B5EF4-FFF2-40B4-BE49-F238E27FC236}">
                <a16:creationId xmlns="" xmlns:a16="http://schemas.microsoft.com/office/drawing/2014/main" id="{493AA3B8-77E5-418D-B643-D5F2315F29A7}"/>
              </a:ext>
            </a:extLst>
          </p:cNvPr>
          <p:cNvSpPr>
            <a:spLocks noGrp="1"/>
          </p:cNvSpPr>
          <p:nvPr>
            <p:ph type="title"/>
          </p:nvPr>
        </p:nvSpPr>
        <p:spPr>
          <a:xfrm>
            <a:off x="216653" y="83125"/>
            <a:ext cx="8243779" cy="993775"/>
          </a:xfrm>
        </p:spPr>
        <p:txBody>
          <a:bodyPr/>
          <a:lstStyle/>
          <a:p>
            <a:r>
              <a:rPr lang="en-US" altLang="ja-JP" sz="3200" dirty="0"/>
              <a:t>【3</a:t>
            </a:r>
            <a:r>
              <a:rPr lang="ja-JP" altLang="en-US" sz="3200" dirty="0"/>
              <a:t>位</a:t>
            </a:r>
            <a:r>
              <a:rPr lang="en-US" altLang="ja-JP" sz="3200" dirty="0"/>
              <a:t>】</a:t>
            </a:r>
            <a:r>
              <a:rPr lang="ja-JP" altLang="en-US" sz="3200" dirty="0"/>
              <a:t>ビジネスメール詐欺による被害</a:t>
            </a:r>
            <a:r>
              <a:rPr lang="en-US" altLang="ja-JP" sz="3000" dirty="0"/>
              <a:t/>
            </a:r>
            <a:br>
              <a:rPr lang="en-US" altLang="ja-JP" sz="3000" dirty="0"/>
            </a:br>
            <a:r>
              <a:rPr lang="ja-JP" altLang="en-US" sz="2400" dirty="0">
                <a:solidFill>
                  <a:srgbClr val="00B0F0"/>
                </a:solidFill>
              </a:rPr>
              <a:t>～</a:t>
            </a:r>
            <a:r>
              <a:rPr lang="ja-JP" altLang="en-US" sz="2000" dirty="0">
                <a:solidFill>
                  <a:srgbClr val="00B0F0"/>
                </a:solidFill>
              </a:rPr>
              <a:t>偽の振込・送金依頼に注意</a:t>
            </a:r>
            <a:r>
              <a:rPr lang="ja-JP" altLang="en-US" sz="2400" dirty="0">
                <a:solidFill>
                  <a:srgbClr val="00B0F0"/>
                </a:solidFill>
              </a:rPr>
              <a:t>～</a:t>
            </a:r>
            <a:endParaRPr kumimoji="1" lang="ja-JP" altLang="en-US" sz="2400" dirty="0">
              <a:solidFill>
                <a:srgbClr val="00B0F0"/>
              </a:solidFill>
            </a:endParaRPr>
          </a:p>
        </p:txBody>
      </p:sp>
    </p:spTree>
    <p:extLst>
      <p:ext uri="{BB962C8B-B14F-4D97-AF65-F5344CB8AC3E}">
        <p14:creationId xmlns:p14="http://schemas.microsoft.com/office/powerpoint/2010/main" val="3595979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18</a:t>
            </a:fld>
            <a:endParaRPr lang="en-US" altLang="ja-JP" dirty="0"/>
          </a:p>
        </p:txBody>
      </p:sp>
      <p:sp>
        <p:nvSpPr>
          <p:cNvPr id="22" name="コンテンツ プレースホルダー 2"/>
          <p:cNvSpPr>
            <a:spLocks noGrp="1"/>
          </p:cNvSpPr>
          <p:nvPr>
            <p:ph idx="1"/>
          </p:nvPr>
        </p:nvSpPr>
        <p:spPr>
          <a:xfrm>
            <a:off x="198562" y="1124744"/>
            <a:ext cx="3563888" cy="648072"/>
          </a:xfrm>
        </p:spPr>
        <p:txBody>
          <a:bodyPr/>
          <a:lstStyle/>
          <a:p>
            <a:r>
              <a:rPr lang="ja-JP" altLang="en-US" dirty="0">
                <a:latin typeface="HGP創英角ｺﾞｼｯｸUB" pitchFamily="50" charset="-128"/>
                <a:ea typeface="HGP創英角ｺﾞｼｯｸUB" pitchFamily="50" charset="-128"/>
              </a:rPr>
              <a:t>対策一覧</a:t>
            </a:r>
            <a:endParaRPr lang="en-US" altLang="ja-JP" dirty="0">
              <a:latin typeface="HGP創英角ｺﾞｼｯｸUB" pitchFamily="50" charset="-128"/>
              <a:ea typeface="HGP創英角ｺﾞｼｯｸUB" pitchFamily="50" charset="-128"/>
            </a:endParaRPr>
          </a:p>
        </p:txBody>
      </p:sp>
      <p:sp>
        <p:nvSpPr>
          <p:cNvPr id="12" name="コンテンツ プレースホルダー 2"/>
          <p:cNvSpPr txBox="1">
            <a:spLocks/>
          </p:cNvSpPr>
          <p:nvPr/>
        </p:nvSpPr>
        <p:spPr bwMode="auto">
          <a:xfrm>
            <a:off x="-108520" y="4737291"/>
            <a:ext cx="5149116" cy="17563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Tx/>
              <a:buBlip>
                <a:blip r:embed="rId3"/>
              </a:buBlip>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pPr lvl="2"/>
            <a:r>
              <a:rPr lang="ja-JP" altLang="en-US" kern="0" dirty="0">
                <a:latin typeface="HGP創英角ｺﾞｼｯｸUB" pitchFamily="50" charset="-128"/>
                <a:ea typeface="HGP創英角ｺﾞｼｯｸUB" pitchFamily="50" charset="-128"/>
              </a:rPr>
              <a:t>基本的な対策</a:t>
            </a:r>
            <a:endParaRPr lang="en-US" altLang="ja-JP" kern="0" dirty="0">
              <a:latin typeface="HGP創英角ｺﾞｼｯｸUB" pitchFamily="50" charset="-128"/>
              <a:ea typeface="HGP創英角ｺﾞｼｯｸUB" pitchFamily="50" charset="-128"/>
            </a:endParaRPr>
          </a:p>
          <a:p>
            <a:pPr lvl="3"/>
            <a:r>
              <a:rPr lang="en-US" altLang="ja-JP" kern="0" dirty="0">
                <a:latin typeface="HGP創英角ｺﾞｼｯｸUB" pitchFamily="50" charset="-128"/>
                <a:ea typeface="HGP創英角ｺﾞｼｯｸUB" pitchFamily="50" charset="-128"/>
              </a:rPr>
              <a:t>OS</a:t>
            </a:r>
            <a:r>
              <a:rPr lang="ja-JP" altLang="en-US" kern="0" dirty="0">
                <a:latin typeface="HGP創英角ｺﾞｼｯｸUB" pitchFamily="50" charset="-128"/>
                <a:ea typeface="HGP創英角ｺﾞｼｯｸUB" pitchFamily="50" charset="-128"/>
              </a:rPr>
              <a:t>・ソフトウェアの更新</a:t>
            </a:r>
            <a:endParaRPr lang="en-US" altLang="ja-JP" kern="0" dirty="0">
              <a:latin typeface="HGP創英角ｺﾞｼｯｸUB" pitchFamily="50" charset="-128"/>
              <a:ea typeface="HGP創英角ｺﾞｼｯｸUB" pitchFamily="50" charset="-128"/>
            </a:endParaRPr>
          </a:p>
          <a:p>
            <a:pPr lvl="3"/>
            <a:r>
              <a:rPr lang="ja-JP" altLang="en-US" kern="0" dirty="0">
                <a:latin typeface="HGP創英角ｺﾞｼｯｸUB" pitchFamily="50" charset="-128"/>
                <a:ea typeface="HGP創英角ｺﾞｼｯｸUB" pitchFamily="50" charset="-128"/>
              </a:rPr>
              <a:t>セキュリティソフトの導入</a:t>
            </a:r>
            <a:endParaRPr lang="en-US" altLang="ja-JP" kern="0" dirty="0">
              <a:latin typeface="HGP創英角ｺﾞｼｯｸUB" pitchFamily="50" charset="-128"/>
              <a:ea typeface="HGP創英角ｺﾞｼｯｸUB" pitchFamily="50" charset="-128"/>
            </a:endParaRPr>
          </a:p>
          <a:p>
            <a:pPr lvl="3"/>
            <a:r>
              <a:rPr lang="ja-JP" altLang="en-US" kern="0" dirty="0">
                <a:latin typeface="HGP創英角ｺﾞｼｯｸUB" pitchFamily="50" charset="-128"/>
                <a:ea typeface="HGP創英角ｺﾞｼｯｸUB" pitchFamily="50" charset="-128"/>
              </a:rPr>
              <a:t>メールアカウントの適切な管理</a:t>
            </a:r>
            <a:endParaRPr lang="en-US" altLang="ja-JP" kern="0" dirty="0">
              <a:latin typeface="HGP創英角ｺﾞｼｯｸUB" pitchFamily="50" charset="-128"/>
              <a:ea typeface="HGP創英角ｺﾞｼｯｸUB" pitchFamily="50" charset="-128"/>
            </a:endParaRPr>
          </a:p>
        </p:txBody>
      </p:sp>
      <p:sp>
        <p:nvSpPr>
          <p:cNvPr id="13" name="コンテンツ プレースホルダー 2"/>
          <p:cNvSpPr txBox="1">
            <a:spLocks/>
          </p:cNvSpPr>
          <p:nvPr/>
        </p:nvSpPr>
        <p:spPr bwMode="auto">
          <a:xfrm>
            <a:off x="-225019" y="1600761"/>
            <a:ext cx="7920161" cy="9208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Tx/>
              <a:buBlip>
                <a:blip r:embed="rId3"/>
              </a:buBlip>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pPr lvl="1"/>
            <a:r>
              <a:rPr lang="ja-JP" altLang="en-US" sz="2400" kern="0" dirty="0">
                <a:latin typeface="HGP創英角ｺﾞｼｯｸUB" pitchFamily="50" charset="-128"/>
                <a:ea typeface="HGP創英角ｺﾞｼｯｸUB" pitchFamily="50" charset="-128"/>
              </a:rPr>
              <a:t>組織</a:t>
            </a:r>
            <a:endParaRPr lang="en-US" altLang="ja-JP" kern="0" dirty="0">
              <a:latin typeface="HGP創英角ｺﾞｼｯｸUB" pitchFamily="50" charset="-128"/>
              <a:ea typeface="HGP創英角ｺﾞｼｯｸUB" pitchFamily="50" charset="-128"/>
            </a:endParaRPr>
          </a:p>
          <a:p>
            <a:pPr lvl="2"/>
            <a:r>
              <a:rPr lang="ja-JP" altLang="en-US" kern="0" dirty="0">
                <a:latin typeface="HGP創英角ｺﾞｼｯｸUB" pitchFamily="50" charset="-128"/>
                <a:ea typeface="HGP創英角ｺﾞｼｯｸUB" pitchFamily="50" charset="-128"/>
              </a:rPr>
              <a:t>被害の予防</a:t>
            </a:r>
            <a:endParaRPr lang="en-US" altLang="ja-JP" kern="0" dirty="0">
              <a:latin typeface="HGP創英角ｺﾞｼｯｸUB" pitchFamily="50" charset="-128"/>
              <a:ea typeface="HGP創英角ｺﾞｼｯｸUB" pitchFamily="50" charset="-128"/>
            </a:endParaRPr>
          </a:p>
          <a:p>
            <a:pPr lvl="3"/>
            <a:r>
              <a:rPr lang="ja-JP" altLang="en-US" kern="0" dirty="0">
                <a:latin typeface="HGP創英角ｺﾞｼｯｸUB" pitchFamily="50" charset="-128"/>
                <a:ea typeface="HGP創英角ｺﾞｼｯｸUB" pitchFamily="50" charset="-128"/>
              </a:rPr>
              <a:t>メールの真正性を確認</a:t>
            </a:r>
            <a:endParaRPr lang="en-US" altLang="ja-JP" kern="0" dirty="0">
              <a:latin typeface="HGP創英角ｺﾞｼｯｸUB" pitchFamily="50" charset="-128"/>
              <a:ea typeface="HGP創英角ｺﾞｼｯｸUB" pitchFamily="50" charset="-128"/>
            </a:endParaRPr>
          </a:p>
          <a:p>
            <a:pPr lvl="3"/>
            <a:r>
              <a:rPr lang="ja-JP" altLang="en-US" kern="0" dirty="0">
                <a:latin typeface="HGP創英角ｺﾞｼｯｸUB" pitchFamily="50" charset="-128"/>
                <a:ea typeface="HGP創英角ｺﾞｼｯｸUB" pitchFamily="50" charset="-128"/>
              </a:rPr>
              <a:t>振込先の口座変更ある場合は取引先に連絡</a:t>
            </a:r>
            <a:endParaRPr lang="en-US" altLang="ja-JP" kern="0" dirty="0">
              <a:latin typeface="HGP創英角ｺﾞｼｯｸUB" pitchFamily="50" charset="-128"/>
              <a:ea typeface="HGP創英角ｺﾞｼｯｸUB" pitchFamily="50" charset="-128"/>
            </a:endParaRPr>
          </a:p>
          <a:p>
            <a:pPr lvl="3"/>
            <a:r>
              <a:rPr lang="ja-JP" altLang="en-US" kern="0" dirty="0">
                <a:latin typeface="HGP創英角ｺﾞｼｯｸUB" pitchFamily="50" charset="-128"/>
                <a:ea typeface="HGP創英角ｺﾞｼｯｸUB" pitchFamily="50" charset="-128"/>
              </a:rPr>
              <a:t>普段と異なる言い回しや表現の誤りに注意</a:t>
            </a:r>
            <a:endParaRPr lang="en-US" altLang="ja-JP" kern="0" dirty="0">
              <a:latin typeface="HGP創英角ｺﾞｼｯｸUB" pitchFamily="50" charset="-128"/>
              <a:ea typeface="HGP創英角ｺﾞｼｯｸUB" pitchFamily="50" charset="-128"/>
            </a:endParaRPr>
          </a:p>
          <a:p>
            <a:pPr lvl="3"/>
            <a:r>
              <a:rPr lang="ja-JP" altLang="en-US" kern="0" dirty="0">
                <a:latin typeface="HGP創英角ｺﾞｼｯｸUB" pitchFamily="50" charset="-128"/>
                <a:ea typeface="HGP創英角ｺﾞｼｯｸUB" pitchFamily="50" charset="-128"/>
              </a:rPr>
              <a:t>送信元アドレスや送信元ドメインを確認</a:t>
            </a:r>
            <a:endParaRPr lang="en-US" altLang="ja-JP" kern="0" dirty="0">
              <a:latin typeface="HGP創英角ｺﾞｼｯｸUB" pitchFamily="50" charset="-128"/>
              <a:ea typeface="HGP創英角ｺﾞｼｯｸUB" pitchFamily="50" charset="-128"/>
            </a:endParaRPr>
          </a:p>
          <a:p>
            <a:pPr lvl="3"/>
            <a:r>
              <a:rPr lang="ja-JP" altLang="en-US" kern="0" dirty="0">
                <a:latin typeface="HGP創英角ｺﾞｼｯｸUB" pitchFamily="50" charset="-128"/>
                <a:ea typeface="HGP創英角ｺﾞｼｯｸUB" pitchFamily="50" charset="-128"/>
              </a:rPr>
              <a:t>電子署名の付与（なりすまし防止）</a:t>
            </a:r>
            <a:endParaRPr lang="en-US" altLang="ja-JP" kern="0" dirty="0">
              <a:latin typeface="HGP創英角ｺﾞｼｯｸUB" pitchFamily="50" charset="-128"/>
              <a:ea typeface="HGP創英角ｺﾞｼｯｸUB" pitchFamily="50" charset="-128"/>
            </a:endParaRPr>
          </a:p>
          <a:p>
            <a:pPr lvl="3"/>
            <a:r>
              <a:rPr lang="ja-JP" altLang="en-US" kern="0" dirty="0">
                <a:latin typeface="HGP創英角ｺﾞｼｯｸUB" pitchFamily="50" charset="-128"/>
                <a:ea typeface="HGP創英角ｺﾞｼｯｸUB" pitchFamily="50" charset="-128"/>
              </a:rPr>
              <a:t>メールを利用しない取引方法を検討</a:t>
            </a:r>
            <a:endParaRPr lang="en-US" altLang="ja-JP" kern="0" dirty="0">
              <a:latin typeface="HGP創英角ｺﾞｼｯｸUB" pitchFamily="50" charset="-128"/>
              <a:ea typeface="HGP創英角ｺﾞｼｯｸUB" pitchFamily="50" charset="-128"/>
            </a:endParaRPr>
          </a:p>
          <a:p>
            <a:pPr lvl="3"/>
            <a:endParaRPr lang="en-US" altLang="ja-JP" kern="0" dirty="0">
              <a:latin typeface="HGP創英角ｺﾞｼｯｸUB" pitchFamily="50" charset="-128"/>
              <a:ea typeface="HGP創英角ｺﾞｼｯｸUB" pitchFamily="50" charset="-128"/>
            </a:endParaRPr>
          </a:p>
          <a:p>
            <a:pPr lvl="3"/>
            <a:endParaRPr lang="en-US" altLang="ja-JP" kern="0" dirty="0">
              <a:latin typeface="HGP創英角ｺﾞｼｯｸUB" pitchFamily="50" charset="-128"/>
              <a:ea typeface="HGP創英角ｺﾞｼｯｸUB" pitchFamily="50" charset="-128"/>
            </a:endParaRPr>
          </a:p>
          <a:p>
            <a:pPr lvl="3"/>
            <a:endParaRPr lang="ja-JP" altLang="en-US" kern="0" dirty="0">
              <a:latin typeface="HGP創英角ｺﾞｼｯｸUB" pitchFamily="50" charset="-128"/>
              <a:ea typeface="HGP創英角ｺﾞｼｯｸUB" pitchFamily="50" charset="-128"/>
            </a:endParaRPr>
          </a:p>
        </p:txBody>
      </p:sp>
      <p:sp>
        <p:nvSpPr>
          <p:cNvPr id="11" name="コンテンツ プレースホルダー 2">
            <a:extLst>
              <a:ext uri="{FF2B5EF4-FFF2-40B4-BE49-F238E27FC236}">
                <a16:creationId xmlns="" xmlns:a16="http://schemas.microsoft.com/office/drawing/2014/main" id="{2D62826B-79D7-4AC1-920C-C9A032302A21}"/>
              </a:ext>
            </a:extLst>
          </p:cNvPr>
          <p:cNvSpPr txBox="1">
            <a:spLocks/>
          </p:cNvSpPr>
          <p:nvPr/>
        </p:nvSpPr>
        <p:spPr bwMode="auto">
          <a:xfrm>
            <a:off x="3923928" y="4653136"/>
            <a:ext cx="5282812" cy="21480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Tx/>
              <a:buBlip>
                <a:blip r:embed="rId3"/>
              </a:buBlip>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pPr lvl="2"/>
            <a:r>
              <a:rPr lang="ja-JP" altLang="en-US" kern="0" dirty="0">
                <a:latin typeface="HGP創英角ｺﾞｼｯｸUB" pitchFamily="50" charset="-128"/>
                <a:ea typeface="HGP創英角ｺﾞｼｯｸUB" pitchFamily="50" charset="-128"/>
              </a:rPr>
              <a:t>被害を受けた後の対応</a:t>
            </a:r>
            <a:endParaRPr lang="en-US" altLang="ja-JP" kern="0" dirty="0">
              <a:latin typeface="HGP創英角ｺﾞｼｯｸUB" pitchFamily="50" charset="-128"/>
              <a:ea typeface="HGP創英角ｺﾞｼｯｸUB" pitchFamily="50" charset="-128"/>
            </a:endParaRPr>
          </a:p>
          <a:p>
            <a:pPr lvl="3"/>
            <a:r>
              <a:rPr lang="en-US" altLang="ja-JP" kern="0" dirty="0">
                <a:latin typeface="HGP創英角ｺﾞｼｯｸUB" pitchFamily="50" charset="-128"/>
                <a:ea typeface="HGP創英角ｺﾞｼｯｸUB" pitchFamily="50" charset="-128"/>
              </a:rPr>
              <a:t>CSIRT</a:t>
            </a:r>
            <a:r>
              <a:rPr lang="ja-JP" altLang="en-US" kern="0" dirty="0">
                <a:latin typeface="HGP創英角ｺﾞｼｯｸUB" pitchFamily="50" charset="-128"/>
                <a:ea typeface="HGP創英角ｺﾞｼｯｸUB" pitchFamily="50" charset="-128"/>
              </a:rPr>
              <a:t>へ連絡</a:t>
            </a:r>
            <a:endParaRPr lang="en-US" altLang="ja-JP" kern="0" dirty="0">
              <a:latin typeface="HGP創英角ｺﾞｼｯｸUB" pitchFamily="50" charset="-128"/>
              <a:ea typeface="HGP創英角ｺﾞｼｯｸUB" pitchFamily="50" charset="-128"/>
            </a:endParaRPr>
          </a:p>
          <a:p>
            <a:pPr lvl="3"/>
            <a:r>
              <a:rPr lang="ja-JP" altLang="en-US" kern="0" dirty="0">
                <a:latin typeface="HGP創英角ｺﾞｼｯｸUB" pitchFamily="50" charset="-128"/>
                <a:ea typeface="HGP創英角ｺﾞｼｯｸUB" pitchFamily="50" charset="-128"/>
              </a:rPr>
              <a:t>警察に相談</a:t>
            </a:r>
            <a:endParaRPr lang="en-US" altLang="ja-JP" kern="0" dirty="0">
              <a:latin typeface="HGP創英角ｺﾞｼｯｸUB" pitchFamily="50" charset="-128"/>
              <a:ea typeface="HGP創英角ｺﾞｼｯｸUB" pitchFamily="50" charset="-128"/>
            </a:endParaRPr>
          </a:p>
          <a:p>
            <a:pPr lvl="3"/>
            <a:r>
              <a:rPr lang="ja-JP" altLang="en-US" kern="0" dirty="0">
                <a:latin typeface="HGP創英角ｺﾞｼｯｸUB" pitchFamily="50" charset="-128"/>
                <a:ea typeface="HGP創英角ｺﾞｼｯｸUB" pitchFamily="50" charset="-128"/>
              </a:rPr>
              <a:t>詐称されている組織への連絡</a:t>
            </a:r>
            <a:endParaRPr lang="en-US" altLang="ja-JP" kern="0" dirty="0">
              <a:latin typeface="HGP創英角ｺﾞｼｯｸUB" pitchFamily="50" charset="-128"/>
              <a:ea typeface="HGP創英角ｺﾞｼｯｸUB" pitchFamily="50" charset="-128"/>
            </a:endParaRPr>
          </a:p>
          <a:p>
            <a:pPr lvl="3"/>
            <a:r>
              <a:rPr lang="ja-JP" altLang="en-US" kern="0" dirty="0">
                <a:latin typeface="HGP創英角ｺﾞｼｯｸUB" pitchFamily="50" charset="-128"/>
                <a:ea typeface="HGP創英角ｺﾞｼｯｸUB" pitchFamily="50" charset="-128"/>
              </a:rPr>
              <a:t>影響調査および原因の追究</a:t>
            </a:r>
            <a:endParaRPr lang="en-US" altLang="ja-JP" kern="0" dirty="0">
              <a:latin typeface="HGP創英角ｺﾞｼｯｸUB" pitchFamily="50" charset="-128"/>
              <a:ea typeface="HGP創英角ｺﾞｼｯｸUB" pitchFamily="50" charset="-128"/>
            </a:endParaRPr>
          </a:p>
        </p:txBody>
      </p:sp>
      <p:sp>
        <p:nvSpPr>
          <p:cNvPr id="14" name="タイトル 1">
            <a:extLst>
              <a:ext uri="{FF2B5EF4-FFF2-40B4-BE49-F238E27FC236}">
                <a16:creationId xmlns="" xmlns:a16="http://schemas.microsoft.com/office/drawing/2014/main" id="{09A572E1-C61C-4A03-85D6-F3C10459B078}"/>
              </a:ext>
            </a:extLst>
          </p:cNvPr>
          <p:cNvSpPr>
            <a:spLocks noGrp="1"/>
          </p:cNvSpPr>
          <p:nvPr>
            <p:ph type="title"/>
          </p:nvPr>
        </p:nvSpPr>
        <p:spPr>
          <a:xfrm>
            <a:off x="216653" y="83125"/>
            <a:ext cx="8243779" cy="993775"/>
          </a:xfrm>
        </p:spPr>
        <p:txBody>
          <a:bodyPr/>
          <a:lstStyle/>
          <a:p>
            <a:r>
              <a:rPr lang="en-US" altLang="ja-JP" sz="3200" dirty="0"/>
              <a:t>【3</a:t>
            </a:r>
            <a:r>
              <a:rPr lang="ja-JP" altLang="en-US" sz="3200" dirty="0"/>
              <a:t>位</a:t>
            </a:r>
            <a:r>
              <a:rPr lang="en-US" altLang="ja-JP" sz="3200" dirty="0"/>
              <a:t>】</a:t>
            </a:r>
            <a:r>
              <a:rPr lang="ja-JP" altLang="en-US" sz="3200" dirty="0"/>
              <a:t>ビジネスメール詐欺による被害</a:t>
            </a:r>
            <a:r>
              <a:rPr lang="en-US" altLang="ja-JP" sz="3000" dirty="0"/>
              <a:t/>
            </a:r>
            <a:br>
              <a:rPr lang="en-US" altLang="ja-JP" sz="3000" dirty="0"/>
            </a:br>
            <a:r>
              <a:rPr lang="ja-JP" altLang="en-US" sz="2400" dirty="0">
                <a:solidFill>
                  <a:srgbClr val="00B0F0"/>
                </a:solidFill>
              </a:rPr>
              <a:t>～</a:t>
            </a:r>
            <a:r>
              <a:rPr lang="ja-JP" altLang="en-US" sz="2000" dirty="0">
                <a:solidFill>
                  <a:srgbClr val="00B0F0"/>
                </a:solidFill>
              </a:rPr>
              <a:t>偽の振込・送金依頼に注意</a:t>
            </a:r>
            <a:r>
              <a:rPr lang="ja-JP" altLang="en-US" sz="2400" dirty="0">
                <a:solidFill>
                  <a:srgbClr val="00B0F0"/>
                </a:solidFill>
              </a:rPr>
              <a:t>～</a:t>
            </a:r>
            <a:endParaRPr kumimoji="1" lang="ja-JP" altLang="en-US" sz="2400" dirty="0">
              <a:solidFill>
                <a:srgbClr val="00B0F0"/>
              </a:solidFill>
            </a:endParaRPr>
          </a:p>
        </p:txBody>
      </p:sp>
    </p:spTree>
    <p:extLst>
      <p:ext uri="{BB962C8B-B14F-4D97-AF65-F5344CB8AC3E}">
        <p14:creationId xmlns:p14="http://schemas.microsoft.com/office/powerpoint/2010/main" val="1567509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19</a:t>
            </a:fld>
            <a:endParaRPr lang="en-US" altLang="ja-JP" dirty="0"/>
          </a:p>
        </p:txBody>
      </p:sp>
      <p:sp>
        <p:nvSpPr>
          <p:cNvPr id="22" name="コンテンツ プレースホルダー 2"/>
          <p:cNvSpPr>
            <a:spLocks noGrp="1"/>
          </p:cNvSpPr>
          <p:nvPr>
            <p:ph idx="1"/>
          </p:nvPr>
        </p:nvSpPr>
        <p:spPr>
          <a:xfrm>
            <a:off x="0" y="4869160"/>
            <a:ext cx="8388423" cy="1872208"/>
          </a:xfrm>
        </p:spPr>
        <p:txBody>
          <a:bodyPr/>
          <a:lstStyle/>
          <a:p>
            <a:pPr lvl="1"/>
            <a:r>
              <a:rPr lang="ja-JP" altLang="en-US" sz="2400" dirty="0">
                <a:latin typeface="HGP創英角ｺﾞｼｯｸUB" pitchFamily="50" charset="-128"/>
                <a:ea typeface="HGP創英角ｺﾞｼｯｸUB" pitchFamily="50" charset="-128"/>
              </a:rPr>
              <a:t>公開された脆弱性対策情報を悪用</a:t>
            </a:r>
            <a:endParaRPr lang="en-US" altLang="ja-JP" sz="2400" dirty="0">
              <a:latin typeface="HGP創英角ｺﾞｼｯｸUB" pitchFamily="50" charset="-128"/>
              <a:ea typeface="HGP創英角ｺﾞｼｯｸUB" pitchFamily="50" charset="-128"/>
            </a:endParaRPr>
          </a:p>
          <a:p>
            <a:pPr lvl="1"/>
            <a:r>
              <a:rPr lang="ja-JP" altLang="en-US" sz="2400" dirty="0">
                <a:latin typeface="HGP創英角ｺﾞｼｯｸUB" pitchFamily="50" charset="-128"/>
                <a:ea typeface="HGP創英角ｺﾞｼｯｸUB" pitchFamily="50" charset="-128"/>
              </a:rPr>
              <a:t>パッチを適用していないソフトウェア製品の利用者を標的に</a:t>
            </a:r>
            <a:endParaRPr lang="en-US" altLang="ja-JP" sz="2400" dirty="0">
              <a:latin typeface="HGP創英角ｺﾞｼｯｸUB" pitchFamily="50" charset="-128"/>
              <a:ea typeface="HGP創英角ｺﾞｼｯｸUB" pitchFamily="50" charset="-128"/>
            </a:endParaRPr>
          </a:p>
          <a:p>
            <a:pPr lvl="1"/>
            <a:r>
              <a:rPr lang="ja-JP" altLang="en-US" sz="2400" dirty="0">
                <a:latin typeface="HGP創英角ｺﾞｼｯｸUB" pitchFamily="50" charset="-128"/>
                <a:ea typeface="HGP創英角ｺﾞｼｯｸUB" pitchFamily="50" charset="-128"/>
              </a:rPr>
              <a:t>広く利用されているソフトウェア製品は被害拡大のおそれ</a:t>
            </a:r>
          </a:p>
        </p:txBody>
      </p:sp>
      <p:sp>
        <p:nvSpPr>
          <p:cNvPr id="23" name="タイトル 1"/>
          <p:cNvSpPr>
            <a:spLocks noGrp="1"/>
          </p:cNvSpPr>
          <p:nvPr>
            <p:ph type="title"/>
          </p:nvPr>
        </p:nvSpPr>
        <p:spPr>
          <a:xfrm>
            <a:off x="216653" y="83125"/>
            <a:ext cx="8243779" cy="993775"/>
          </a:xfrm>
        </p:spPr>
        <p:txBody>
          <a:bodyPr/>
          <a:lstStyle/>
          <a:p>
            <a:r>
              <a:rPr lang="en-US" altLang="ja-JP" sz="2800" dirty="0"/>
              <a:t>【4</a:t>
            </a:r>
            <a:r>
              <a:rPr lang="ja-JP" altLang="en-US" sz="2800" dirty="0"/>
              <a:t>位</a:t>
            </a:r>
            <a:r>
              <a:rPr lang="en-US" altLang="ja-JP" sz="2800" dirty="0"/>
              <a:t>】</a:t>
            </a:r>
            <a:r>
              <a:rPr lang="ja-JP" altLang="en-US" sz="2800" dirty="0"/>
              <a:t>脆弱性対策情報の公開に伴う悪用増加</a:t>
            </a:r>
            <a:r>
              <a:rPr lang="en-US" altLang="ja-JP" sz="2800" dirty="0"/>
              <a:t/>
            </a:r>
            <a:br>
              <a:rPr lang="en-US" altLang="ja-JP" sz="2800" dirty="0"/>
            </a:br>
            <a:r>
              <a:rPr lang="ja-JP" altLang="en-US" sz="2400" dirty="0">
                <a:solidFill>
                  <a:srgbClr val="00B0F0"/>
                </a:solidFill>
              </a:rPr>
              <a:t>～</a:t>
            </a:r>
            <a:r>
              <a:rPr lang="ja-JP" altLang="en-US" sz="2000" dirty="0">
                <a:solidFill>
                  <a:srgbClr val="00B0F0"/>
                </a:solidFill>
              </a:rPr>
              <a:t>未対策の脆弱性が狙われる！迅速な対応を</a:t>
            </a:r>
            <a:r>
              <a:rPr lang="ja-JP" altLang="en-US" sz="2400" dirty="0">
                <a:solidFill>
                  <a:srgbClr val="00B0F0"/>
                </a:solidFill>
              </a:rPr>
              <a:t>～</a:t>
            </a:r>
            <a:endParaRPr kumimoji="1" lang="ja-JP" altLang="en-US" sz="2000" dirty="0">
              <a:solidFill>
                <a:srgbClr val="00B0F0"/>
              </a:solidFill>
            </a:endParaRPr>
          </a:p>
        </p:txBody>
      </p:sp>
    </p:spTree>
    <p:extLst>
      <p:ext uri="{BB962C8B-B14F-4D97-AF65-F5344CB8AC3E}">
        <p14:creationId xmlns:p14="http://schemas.microsoft.com/office/powerpoint/2010/main" val="898775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txBox="1">
            <a:spLocks noGrp="1" noChangeArrowheads="1"/>
          </p:cNvSpPr>
          <p:nvPr/>
        </p:nvSpPr>
        <p:spPr bwMode="auto">
          <a:xfrm>
            <a:off x="6902896" y="6461125"/>
            <a:ext cx="2133600" cy="352425"/>
          </a:xfrm>
          <a:prstGeom prst="rect">
            <a:avLst/>
          </a:prstGeom>
          <a:noFill/>
          <a:ln>
            <a:miter lim="800000"/>
            <a:headEnd/>
            <a:tailEnd/>
          </a:ln>
        </p:spPr>
        <p:txBody>
          <a:bodyPr/>
          <a:lstStyle/>
          <a:p>
            <a:pPr algn="r">
              <a:defRPr/>
            </a:pPr>
            <a:fld id="{D8356B17-AAC0-419A-9607-7D94EE1D7F3B}" type="slidenum">
              <a:rPr lang="en-US" altLang="ja-JP" sz="2000">
                <a:ea typeface="+mn-ea"/>
              </a:rPr>
              <a:pPr algn="r">
                <a:defRPr/>
              </a:pPr>
              <a:t>2</a:t>
            </a:fld>
            <a:endParaRPr lang="en-US" altLang="ja-JP" sz="2000" dirty="0">
              <a:ea typeface="+mn-ea"/>
            </a:endParaRPr>
          </a:p>
        </p:txBody>
      </p:sp>
      <p:sp>
        <p:nvSpPr>
          <p:cNvPr id="21" name="タイトル 1"/>
          <p:cNvSpPr>
            <a:spLocks noGrp="1"/>
          </p:cNvSpPr>
          <p:nvPr>
            <p:ph type="title"/>
          </p:nvPr>
        </p:nvSpPr>
        <p:spPr>
          <a:xfrm>
            <a:off x="231000" y="-29160"/>
            <a:ext cx="8085416" cy="1312118"/>
          </a:xfrm>
        </p:spPr>
        <p:txBody>
          <a:bodyPr/>
          <a:lstStyle/>
          <a:p>
            <a:r>
              <a:rPr lang="ja-JP" altLang="en-US" sz="3200" dirty="0"/>
              <a:t>情報セキュリティ</a:t>
            </a:r>
            <a:r>
              <a:rPr lang="en-US" altLang="ja-JP" sz="3200" dirty="0"/>
              <a:t>10</a:t>
            </a:r>
            <a:r>
              <a:rPr lang="ja-JP" altLang="en-US" sz="3200" dirty="0"/>
              <a:t>大脅威 </a:t>
            </a:r>
            <a:r>
              <a:rPr lang="en-US" altLang="ja-JP" sz="3200" dirty="0"/>
              <a:t>2018</a:t>
            </a:r>
            <a:endParaRPr kumimoji="1" lang="ja-JP" altLang="en-US" sz="1800" dirty="0"/>
          </a:p>
        </p:txBody>
      </p:sp>
      <p:sp>
        <p:nvSpPr>
          <p:cNvPr id="11" name="コンテンツ プレースホルダー 2"/>
          <p:cNvSpPr>
            <a:spLocks noGrp="1"/>
          </p:cNvSpPr>
          <p:nvPr>
            <p:ph idx="1"/>
          </p:nvPr>
        </p:nvSpPr>
        <p:spPr>
          <a:xfrm>
            <a:off x="320071" y="1196752"/>
            <a:ext cx="8568952" cy="2204864"/>
          </a:xfrm>
        </p:spPr>
        <p:txBody>
          <a:bodyPr/>
          <a:lstStyle/>
          <a:p>
            <a:r>
              <a:rPr lang="en-US" altLang="ja-JP" sz="2800" dirty="0">
                <a:latin typeface="HGP創英角ｺﾞｼｯｸUB" pitchFamily="50" charset="-128"/>
                <a:ea typeface="HGP創英角ｺﾞｼｯｸUB" pitchFamily="50" charset="-128"/>
              </a:rPr>
              <a:t>10</a:t>
            </a:r>
            <a:r>
              <a:rPr lang="ja-JP" altLang="en-US" sz="2800" dirty="0">
                <a:latin typeface="HGP創英角ｺﾞｼｯｸUB" pitchFamily="50" charset="-128"/>
                <a:ea typeface="HGP創英角ｺﾞｼｯｸUB" pitchFamily="50" charset="-128"/>
              </a:rPr>
              <a:t>大脅威とは？</a:t>
            </a:r>
            <a:endParaRPr lang="en-US" altLang="ja-JP" sz="2800" dirty="0">
              <a:latin typeface="HGP創英角ｺﾞｼｯｸUB" pitchFamily="50" charset="-128"/>
              <a:ea typeface="HGP創英角ｺﾞｼｯｸUB" pitchFamily="50" charset="-128"/>
            </a:endParaRPr>
          </a:p>
          <a:p>
            <a:pPr lvl="1"/>
            <a:r>
              <a:rPr lang="en-US" altLang="ja-JP" dirty="0">
                <a:latin typeface="HGP創英角ｺﾞｼｯｸUB" pitchFamily="50" charset="-128"/>
                <a:ea typeface="HGP創英角ｺﾞｼｯｸUB" pitchFamily="50" charset="-128"/>
              </a:rPr>
              <a:t>2006</a:t>
            </a:r>
            <a:r>
              <a:rPr lang="ja-JP" altLang="en-US" dirty="0">
                <a:latin typeface="HGP創英角ｺﾞｼｯｸUB" pitchFamily="50" charset="-128"/>
                <a:ea typeface="HGP創英角ｺﾞｼｯｸUB" pitchFamily="50" charset="-128"/>
              </a:rPr>
              <a:t>年より</a:t>
            </a:r>
            <a:r>
              <a:rPr lang="en-US" altLang="ja-JP" dirty="0">
                <a:latin typeface="HGP創英角ｺﾞｼｯｸUB" pitchFamily="50" charset="-128"/>
                <a:ea typeface="HGP創英角ｺﾞｼｯｸUB" pitchFamily="50" charset="-128"/>
              </a:rPr>
              <a:t>IPA</a:t>
            </a:r>
            <a:r>
              <a:rPr lang="ja-JP" altLang="en-US" dirty="0">
                <a:latin typeface="HGP創英角ｺﾞｼｯｸUB" pitchFamily="50" charset="-128"/>
                <a:ea typeface="HGP創英角ｺﾞｼｯｸUB" pitchFamily="50" charset="-128"/>
              </a:rPr>
              <a:t>が毎年発行している資料</a:t>
            </a:r>
            <a:endParaRPr lang="en-US" altLang="ja-JP" dirty="0">
              <a:solidFill>
                <a:srgbClr val="FF0000"/>
              </a:solidFill>
              <a:latin typeface="HGP創英角ｺﾞｼｯｸUB" pitchFamily="50" charset="-128"/>
              <a:ea typeface="HGP創英角ｺﾞｼｯｸUB" pitchFamily="50" charset="-128"/>
            </a:endParaRPr>
          </a:p>
          <a:p>
            <a:pPr lvl="1">
              <a:spcBef>
                <a:spcPts val="600"/>
              </a:spcBef>
            </a:pPr>
            <a:r>
              <a:rPr lang="ja-JP" altLang="en-US" dirty="0">
                <a:latin typeface="HGP創英角ｺﾞｼｯｸUB" pitchFamily="50" charset="-128"/>
                <a:ea typeface="HGP創英角ｺﾞｼｯｸUB" pitchFamily="50" charset="-128"/>
              </a:rPr>
              <a:t>「</a:t>
            </a:r>
            <a:r>
              <a:rPr lang="en-US" altLang="ja-JP" dirty="0">
                <a:latin typeface="HGP創英角ｺﾞｼｯｸUB" pitchFamily="50" charset="-128"/>
                <a:ea typeface="HGP創英角ｺﾞｼｯｸUB" pitchFamily="50" charset="-128"/>
              </a:rPr>
              <a:t>10</a:t>
            </a:r>
            <a:r>
              <a:rPr lang="ja-JP" altLang="en-US" dirty="0">
                <a:latin typeface="HGP創英角ｺﾞｼｯｸUB" pitchFamily="50" charset="-128"/>
                <a:ea typeface="HGP創英角ｺﾞｼｯｸUB" pitchFamily="50" charset="-128"/>
              </a:rPr>
              <a:t>大脅威選考会」の投票により、</a:t>
            </a:r>
            <a:r>
              <a:rPr lang="en-US" altLang="ja-JP" dirty="0">
                <a:latin typeface="HGP創英角ｺﾞｼｯｸUB" pitchFamily="50" charset="-128"/>
                <a:ea typeface="HGP創英角ｺﾞｼｯｸUB" pitchFamily="50" charset="-128"/>
              </a:rPr>
              <a:t/>
            </a:r>
            <a:br>
              <a:rPr lang="en-US" altLang="ja-JP" dirty="0">
                <a:latin typeface="HGP創英角ｺﾞｼｯｸUB" pitchFamily="50" charset="-128"/>
                <a:ea typeface="HGP創英角ｺﾞｼｯｸUB" pitchFamily="50" charset="-128"/>
              </a:rPr>
            </a:br>
            <a:r>
              <a:rPr lang="ja-JP" altLang="en-US" dirty="0">
                <a:latin typeface="HGP創英角ｺﾞｼｯｸUB" pitchFamily="50" charset="-128"/>
                <a:ea typeface="HGP創英角ｺﾞｼｯｸUB" pitchFamily="50" charset="-128"/>
              </a:rPr>
              <a:t>　　情報システムを取巻く脅威を順位付けして解説</a:t>
            </a:r>
            <a:endParaRPr lang="en-US" altLang="ja-JP" dirty="0">
              <a:solidFill>
                <a:srgbClr val="FF0000"/>
              </a:solidFill>
              <a:latin typeface="HGP創英角ｺﾞｼｯｸUB" pitchFamily="50" charset="-128"/>
              <a:ea typeface="HGP創英角ｺﾞｼｯｸUB" pitchFamily="50" charset="-128"/>
            </a:endParaRPr>
          </a:p>
          <a:p>
            <a:pPr lvl="1">
              <a:spcBef>
                <a:spcPts val="600"/>
              </a:spcBef>
            </a:pPr>
            <a:endParaRPr lang="en-US" altLang="ja-JP" dirty="0">
              <a:latin typeface="HGP創英角ｺﾞｼｯｸUB" pitchFamily="50" charset="-128"/>
              <a:ea typeface="HGP創英角ｺﾞｼｯｸUB" pitchFamily="50" charset="-128"/>
            </a:endParaRPr>
          </a:p>
        </p:txBody>
      </p:sp>
      <p:pic>
        <p:nvPicPr>
          <p:cNvPr id="2" name="図 1"/>
          <p:cNvPicPr>
            <a:picLocks noChangeAspect="1"/>
          </p:cNvPicPr>
          <p:nvPr/>
        </p:nvPicPr>
        <p:blipFill>
          <a:blip r:embed="rId3"/>
          <a:stretch>
            <a:fillRect/>
          </a:stretch>
        </p:blipFill>
        <p:spPr>
          <a:xfrm>
            <a:off x="827584" y="3305575"/>
            <a:ext cx="2218067" cy="3155550"/>
          </a:xfrm>
          <a:prstGeom prst="rect">
            <a:avLst/>
          </a:prstGeom>
          <a:ln>
            <a:solidFill>
              <a:schemeClr val="tx1"/>
            </a:solidFill>
          </a:ln>
        </p:spPr>
      </p:pic>
      <p:pic>
        <p:nvPicPr>
          <p:cNvPr id="7" name="図 6"/>
          <p:cNvPicPr>
            <a:picLocks noChangeAspect="1"/>
          </p:cNvPicPr>
          <p:nvPr/>
        </p:nvPicPr>
        <p:blipFill>
          <a:blip r:embed="rId4"/>
          <a:stretch>
            <a:fillRect/>
          </a:stretch>
        </p:blipFill>
        <p:spPr>
          <a:xfrm>
            <a:off x="3491880" y="3306195"/>
            <a:ext cx="2231389" cy="3170413"/>
          </a:xfrm>
          <a:prstGeom prst="rect">
            <a:avLst/>
          </a:prstGeom>
          <a:ln>
            <a:solidFill>
              <a:schemeClr val="tx1"/>
            </a:solidFill>
          </a:ln>
        </p:spPr>
      </p:pic>
      <p:pic>
        <p:nvPicPr>
          <p:cNvPr id="8" name="図 7"/>
          <p:cNvPicPr>
            <a:picLocks noChangeAspect="1"/>
          </p:cNvPicPr>
          <p:nvPr/>
        </p:nvPicPr>
        <p:blipFill>
          <a:blip r:embed="rId5"/>
          <a:stretch>
            <a:fillRect/>
          </a:stretch>
        </p:blipFill>
        <p:spPr>
          <a:xfrm>
            <a:off x="6156176" y="3305575"/>
            <a:ext cx="2247705" cy="3171815"/>
          </a:xfrm>
          <a:prstGeom prst="rect">
            <a:avLst/>
          </a:prstGeom>
          <a:ln>
            <a:solidFill>
              <a:schemeClr val="tx1"/>
            </a:solidFill>
          </a:ln>
        </p:spPr>
      </p:pic>
      <p:pic>
        <p:nvPicPr>
          <p:cNvPr id="3" name="図 2">
            <a:extLst>
              <a:ext uri="{FF2B5EF4-FFF2-40B4-BE49-F238E27FC236}">
                <a16:creationId xmlns="" xmlns:a16="http://schemas.microsoft.com/office/drawing/2014/main" id="{3FC5F902-23F9-468A-B09E-048D0E1A268D}"/>
              </a:ext>
            </a:extLst>
          </p:cNvPr>
          <p:cNvPicPr>
            <a:picLocks noChangeAspect="1"/>
          </p:cNvPicPr>
          <p:nvPr/>
        </p:nvPicPr>
        <p:blipFill>
          <a:blip r:embed="rId6"/>
          <a:stretch>
            <a:fillRect/>
          </a:stretch>
        </p:blipFill>
        <p:spPr>
          <a:xfrm>
            <a:off x="3486359" y="3305575"/>
            <a:ext cx="2241846" cy="3171033"/>
          </a:xfrm>
          <a:prstGeom prst="rect">
            <a:avLst/>
          </a:prstGeom>
          <a:ln>
            <a:solidFill>
              <a:schemeClr val="tx1"/>
            </a:solidFill>
          </a:ln>
        </p:spPr>
      </p:pic>
      <p:pic>
        <p:nvPicPr>
          <p:cNvPr id="4" name="図 3">
            <a:extLst>
              <a:ext uri="{FF2B5EF4-FFF2-40B4-BE49-F238E27FC236}">
                <a16:creationId xmlns="" xmlns:a16="http://schemas.microsoft.com/office/drawing/2014/main" id="{F7DE8C01-C76C-4BB6-ABA3-B622448B0E50}"/>
              </a:ext>
            </a:extLst>
          </p:cNvPr>
          <p:cNvPicPr>
            <a:picLocks noChangeAspect="1"/>
          </p:cNvPicPr>
          <p:nvPr/>
        </p:nvPicPr>
        <p:blipFill>
          <a:blip r:embed="rId7"/>
          <a:stretch>
            <a:fillRect/>
          </a:stretch>
        </p:blipFill>
        <p:spPr>
          <a:xfrm>
            <a:off x="6155204" y="3304038"/>
            <a:ext cx="2248677" cy="3175056"/>
          </a:xfrm>
          <a:prstGeom prst="rect">
            <a:avLst/>
          </a:prstGeom>
          <a:ln>
            <a:solidFill>
              <a:schemeClr val="tx1"/>
            </a:solidFill>
          </a:ln>
        </p:spPr>
      </p:pic>
    </p:spTree>
    <p:extLst>
      <p:ext uri="{BB962C8B-B14F-4D97-AF65-F5344CB8AC3E}">
        <p14:creationId xmlns:p14="http://schemas.microsoft.com/office/powerpoint/2010/main" val="1865479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20</a:t>
            </a:fld>
            <a:endParaRPr lang="en-US" altLang="ja-JP" dirty="0"/>
          </a:p>
        </p:txBody>
      </p:sp>
      <p:sp>
        <p:nvSpPr>
          <p:cNvPr id="22" name="コンテンツ プレースホルダー 2"/>
          <p:cNvSpPr>
            <a:spLocks noGrp="1"/>
          </p:cNvSpPr>
          <p:nvPr>
            <p:ph idx="1"/>
          </p:nvPr>
        </p:nvSpPr>
        <p:spPr>
          <a:xfrm>
            <a:off x="204913" y="908720"/>
            <a:ext cx="8712968" cy="2088232"/>
          </a:xfrm>
        </p:spPr>
        <p:txBody>
          <a:bodyPr/>
          <a:lstStyle/>
          <a:p>
            <a:pPr marL="0" indent="0">
              <a:buNone/>
            </a:pPr>
            <a:endParaRPr lang="en-US" altLang="ja-JP" sz="2000" dirty="0">
              <a:latin typeface="HGP創英角ｺﾞｼｯｸUB" pitchFamily="50" charset="-128"/>
              <a:ea typeface="HGP創英角ｺﾞｼｯｸUB" pitchFamily="50" charset="-128"/>
            </a:endParaRPr>
          </a:p>
          <a:p>
            <a:r>
              <a:rPr lang="ja-JP" altLang="en-US" dirty="0">
                <a:latin typeface="HGP創英角ｺﾞｼｯｸUB" pitchFamily="50" charset="-128"/>
                <a:ea typeface="HGP創英角ｺﾞｼｯｸUB" pitchFamily="50" charset="-128"/>
              </a:rPr>
              <a:t>攻撃手口</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脆弱性対策情報を基に攻撃コードを作成</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パッチ適用する前のソフトウェア製品の利用者を攻撃</a:t>
            </a:r>
            <a:endParaRPr lang="en-US" altLang="ja-JP" sz="2400"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未知もしくは未公開の脆弱性を悪用（ゼロデイ攻撃）</a:t>
            </a:r>
            <a:endParaRPr lang="en-US" altLang="ja-JP" dirty="0">
              <a:latin typeface="HGP創英角ｺﾞｼｯｸUB" pitchFamily="50" charset="-128"/>
              <a:ea typeface="HGP創英角ｺﾞｼｯｸUB" pitchFamily="50" charset="-128"/>
            </a:endParaRPr>
          </a:p>
          <a:p>
            <a:pPr lvl="1"/>
            <a:r>
              <a:rPr lang="en-US" altLang="ja-JP" dirty="0">
                <a:latin typeface="HGP創英角ｺﾞｼｯｸUB" pitchFamily="50" charset="-128"/>
                <a:ea typeface="HGP創英角ｺﾞｼｯｸUB" pitchFamily="50" charset="-128"/>
              </a:rPr>
              <a:t>Apache Struts</a:t>
            </a:r>
            <a:r>
              <a:rPr lang="ja-JP" altLang="en-US" dirty="0">
                <a:latin typeface="HGP創英角ｺﾞｼｯｸUB" pitchFamily="50" charset="-128"/>
                <a:ea typeface="HGP創英角ｺﾞｼｯｸUB" pitchFamily="50" charset="-128"/>
              </a:rPr>
              <a:t>や</a:t>
            </a:r>
            <a:r>
              <a:rPr lang="en-US" altLang="ja-JP" dirty="0">
                <a:latin typeface="HGP創英角ｺﾞｼｯｸUB" pitchFamily="50" charset="-128"/>
                <a:ea typeface="HGP創英角ｺﾞｼｯｸUB" pitchFamily="50" charset="-128"/>
              </a:rPr>
              <a:t>WordPress</a:t>
            </a:r>
            <a:r>
              <a:rPr lang="ja-JP" altLang="en-US" dirty="0">
                <a:latin typeface="HGP創英角ｺﾞｼｯｸUB" pitchFamily="50" charset="-128"/>
                <a:ea typeface="HGP創英角ｺﾞｼｯｸUB" pitchFamily="50" charset="-128"/>
              </a:rPr>
              <a:t>など広く利用されているソフトウェア製品を狙う</a:t>
            </a:r>
            <a:endParaRPr lang="en-US" altLang="ja-JP" dirty="0">
              <a:latin typeface="HGP創英角ｺﾞｼｯｸUB" pitchFamily="50" charset="-128"/>
              <a:ea typeface="HGP創英角ｺﾞｼｯｸUB" pitchFamily="50" charset="-128"/>
            </a:endParaRPr>
          </a:p>
        </p:txBody>
      </p:sp>
      <p:sp>
        <p:nvSpPr>
          <p:cNvPr id="9" name="タイトル 1">
            <a:extLst>
              <a:ext uri="{FF2B5EF4-FFF2-40B4-BE49-F238E27FC236}">
                <a16:creationId xmlns="" xmlns:a16="http://schemas.microsoft.com/office/drawing/2014/main" id="{93D2BA23-343E-43F0-A8B9-E86C28781D1B}"/>
              </a:ext>
            </a:extLst>
          </p:cNvPr>
          <p:cNvSpPr>
            <a:spLocks noGrp="1"/>
          </p:cNvSpPr>
          <p:nvPr>
            <p:ph type="title"/>
          </p:nvPr>
        </p:nvSpPr>
        <p:spPr>
          <a:xfrm>
            <a:off x="216653" y="83125"/>
            <a:ext cx="8243779" cy="993775"/>
          </a:xfrm>
        </p:spPr>
        <p:txBody>
          <a:bodyPr/>
          <a:lstStyle/>
          <a:p>
            <a:r>
              <a:rPr lang="en-US" altLang="ja-JP" sz="2800" dirty="0"/>
              <a:t>【4</a:t>
            </a:r>
            <a:r>
              <a:rPr lang="ja-JP" altLang="en-US" sz="2800" dirty="0"/>
              <a:t>位</a:t>
            </a:r>
            <a:r>
              <a:rPr lang="en-US" altLang="ja-JP" sz="2800" dirty="0"/>
              <a:t>】</a:t>
            </a:r>
            <a:r>
              <a:rPr lang="ja-JP" altLang="en-US" sz="2800" dirty="0"/>
              <a:t>脆弱性対策情報の公開に伴う悪用増加</a:t>
            </a:r>
            <a:r>
              <a:rPr lang="en-US" altLang="ja-JP" sz="2800" dirty="0"/>
              <a:t/>
            </a:r>
            <a:br>
              <a:rPr lang="en-US" altLang="ja-JP" sz="2800" dirty="0"/>
            </a:br>
            <a:r>
              <a:rPr lang="ja-JP" altLang="en-US" sz="2400" dirty="0">
                <a:solidFill>
                  <a:srgbClr val="00B0F0"/>
                </a:solidFill>
              </a:rPr>
              <a:t>～</a:t>
            </a:r>
            <a:r>
              <a:rPr lang="ja-JP" altLang="en-US" sz="2000" dirty="0">
                <a:solidFill>
                  <a:srgbClr val="00B0F0"/>
                </a:solidFill>
              </a:rPr>
              <a:t>未対策の脆弱性が狙われる！迅速な対応を</a:t>
            </a:r>
            <a:r>
              <a:rPr lang="ja-JP" altLang="en-US" sz="2400" dirty="0">
                <a:solidFill>
                  <a:srgbClr val="00B0F0"/>
                </a:solidFill>
              </a:rPr>
              <a:t>～</a:t>
            </a:r>
            <a:endParaRPr kumimoji="1" lang="ja-JP" altLang="en-US" sz="2000" dirty="0">
              <a:solidFill>
                <a:srgbClr val="00B0F0"/>
              </a:solidFill>
            </a:endParaRPr>
          </a:p>
        </p:txBody>
      </p:sp>
    </p:spTree>
    <p:extLst>
      <p:ext uri="{BB962C8B-B14F-4D97-AF65-F5344CB8AC3E}">
        <p14:creationId xmlns:p14="http://schemas.microsoft.com/office/powerpoint/2010/main" val="3272645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21</a:t>
            </a:fld>
            <a:endParaRPr lang="en-US" altLang="ja-JP" dirty="0"/>
          </a:p>
        </p:txBody>
      </p:sp>
      <p:sp>
        <p:nvSpPr>
          <p:cNvPr id="22" name="コンテンツ プレースホルダー 2"/>
          <p:cNvSpPr>
            <a:spLocks noGrp="1"/>
          </p:cNvSpPr>
          <p:nvPr>
            <p:ph idx="1"/>
          </p:nvPr>
        </p:nvSpPr>
        <p:spPr>
          <a:xfrm>
            <a:off x="186979" y="1466164"/>
            <a:ext cx="8531812" cy="2088232"/>
          </a:xfrm>
        </p:spPr>
        <p:txBody>
          <a:bodyPr/>
          <a:lstStyle/>
          <a:p>
            <a:pPr>
              <a:spcBef>
                <a:spcPts val="600"/>
              </a:spcBef>
            </a:pPr>
            <a:r>
              <a:rPr lang="en-US" altLang="ja-JP" dirty="0">
                <a:latin typeface="HGP創英角ｺﾞｼｯｸUB" pitchFamily="50" charset="-128"/>
                <a:ea typeface="HGP創英角ｺﾞｼｯｸUB" pitchFamily="50" charset="-128"/>
              </a:rPr>
              <a:t>2017</a:t>
            </a:r>
            <a:r>
              <a:rPr lang="ja-JP" altLang="en-US" dirty="0">
                <a:latin typeface="HGP創英角ｺﾞｼｯｸUB" pitchFamily="50" charset="-128"/>
                <a:ea typeface="HGP創英角ｺﾞｼｯｸUB" pitchFamily="50" charset="-128"/>
              </a:rPr>
              <a:t>年の事例</a:t>
            </a:r>
            <a:r>
              <a:rPr lang="en-US" altLang="ja-JP" dirty="0">
                <a:latin typeface="HGP創英角ｺﾞｼｯｸUB" pitchFamily="50" charset="-128"/>
                <a:ea typeface="HGP創英角ｺﾞｼｯｸUB" pitchFamily="50" charset="-128"/>
              </a:rPr>
              <a:t>/</a:t>
            </a:r>
            <a:r>
              <a:rPr lang="ja-JP" altLang="en-US" dirty="0">
                <a:latin typeface="HGP創英角ｺﾞｼｯｸUB" pitchFamily="50" charset="-128"/>
                <a:ea typeface="HGP創英角ｺﾞｼｯｸUB" pitchFamily="50" charset="-128"/>
              </a:rPr>
              <a:t>傾向</a:t>
            </a:r>
            <a:endParaRPr lang="en-US" altLang="ja-JP" dirty="0">
              <a:latin typeface="HGP創英角ｺﾞｼｯｸUB" pitchFamily="50" charset="-128"/>
              <a:ea typeface="HGP創英角ｺﾞｼｯｸUB" pitchFamily="50" charset="-128"/>
            </a:endParaRPr>
          </a:p>
          <a:p>
            <a:pPr lvl="1"/>
            <a:r>
              <a:rPr lang="en-US" altLang="ja-JP" dirty="0">
                <a:latin typeface="HGP創英角ｺﾞｼｯｸUB" pitchFamily="50" charset="-128"/>
                <a:ea typeface="HGP創英角ｺﾞｼｯｸUB" pitchFamily="50" charset="-128"/>
              </a:rPr>
              <a:t>WordPress</a:t>
            </a:r>
            <a:r>
              <a:rPr lang="ja-JP" altLang="en-US" dirty="0">
                <a:latin typeface="HGP創英角ｺﾞｼｯｸUB" pitchFamily="50" charset="-128"/>
                <a:ea typeface="HGP創英角ｺﾞｼｯｸUB" pitchFamily="50" charset="-128"/>
              </a:rPr>
              <a:t>利用のウェブサイトを改ざん</a:t>
            </a:r>
            <a:endParaRPr lang="en-US" altLang="ja-JP" dirty="0">
              <a:latin typeface="HGP創英角ｺﾞｼｯｸUB" pitchFamily="50" charset="-128"/>
              <a:ea typeface="HGP創英角ｺﾞｼｯｸUB" pitchFamily="50" charset="-128"/>
            </a:endParaRPr>
          </a:p>
          <a:p>
            <a:pPr lvl="2"/>
            <a:r>
              <a:rPr lang="ja-JP" altLang="en-US" dirty="0">
                <a:latin typeface="HGP創英角ｺﾞｼｯｸUB" pitchFamily="50" charset="-128"/>
                <a:ea typeface="HGP創英角ｺﾞｼｯｸUB" pitchFamily="50" charset="-128"/>
              </a:rPr>
              <a:t>パッチ未適用の多数のウェブサイトに被害</a:t>
            </a:r>
            <a:endParaRPr lang="en-US" altLang="ja-JP" dirty="0">
              <a:latin typeface="HGP創英角ｺﾞｼｯｸUB" pitchFamily="50" charset="-128"/>
              <a:ea typeface="HGP創英角ｺﾞｼｯｸUB" pitchFamily="50" charset="-128"/>
            </a:endParaRPr>
          </a:p>
          <a:p>
            <a:pPr lvl="1"/>
            <a:r>
              <a:rPr lang="en-US" altLang="ja-JP" dirty="0">
                <a:latin typeface="HGP創英角ｺﾞｼｯｸUB" pitchFamily="50" charset="-128"/>
                <a:ea typeface="HGP創英角ｺﾞｼｯｸUB" pitchFamily="50" charset="-128"/>
              </a:rPr>
              <a:t>Apache Struts</a:t>
            </a:r>
            <a:r>
              <a:rPr lang="ja-JP" altLang="en-US" dirty="0">
                <a:latin typeface="HGP創英角ｺﾞｼｯｸUB" pitchFamily="50" charset="-128"/>
                <a:ea typeface="HGP創英角ｺﾞｼｯｸUB" pitchFamily="50" charset="-128"/>
              </a:rPr>
              <a:t>の脆弱性を悪用</a:t>
            </a:r>
            <a:endParaRPr lang="en-US" altLang="ja-JP" dirty="0">
              <a:latin typeface="HGP創英角ｺﾞｼｯｸUB" pitchFamily="50" charset="-128"/>
              <a:ea typeface="HGP創英角ｺﾞｼｯｸUB" pitchFamily="50" charset="-128"/>
            </a:endParaRPr>
          </a:p>
          <a:p>
            <a:pPr lvl="2"/>
            <a:r>
              <a:rPr lang="ja-JP" altLang="en-US" dirty="0">
                <a:latin typeface="HGP創英角ｺﾞｼｯｸUB" pitchFamily="50" charset="-128"/>
                <a:ea typeface="HGP創英角ｺﾞｼｯｸUB" pitchFamily="50" charset="-128"/>
              </a:rPr>
              <a:t>米国</a:t>
            </a:r>
            <a:r>
              <a:rPr lang="en-US" altLang="ja-JP" dirty="0">
                <a:latin typeface="HGP創英角ｺﾞｼｯｸUB" pitchFamily="50" charset="-128"/>
                <a:ea typeface="HGP創英角ｺﾞｼｯｸUB" pitchFamily="50" charset="-128"/>
              </a:rPr>
              <a:t>Equifax</a:t>
            </a:r>
            <a:r>
              <a:rPr lang="ja-JP" altLang="en-US" dirty="0">
                <a:latin typeface="HGP創英角ｺﾞｼｯｸUB" pitchFamily="50" charset="-128"/>
                <a:ea typeface="HGP創英角ｺﾞｼｯｸUB" pitchFamily="50" charset="-128"/>
              </a:rPr>
              <a:t>社 約</a:t>
            </a:r>
            <a:r>
              <a:rPr lang="en-US" altLang="ja-JP" dirty="0">
                <a:latin typeface="HGP創英角ｺﾞｼｯｸUB" pitchFamily="50" charset="-128"/>
                <a:ea typeface="HGP創英角ｺﾞｼｯｸUB" pitchFamily="50" charset="-128"/>
              </a:rPr>
              <a:t>1</a:t>
            </a:r>
            <a:r>
              <a:rPr lang="ja-JP" altLang="en-US" dirty="0">
                <a:latin typeface="HGP創英角ｺﾞｼｯｸUB" pitchFamily="50" charset="-128"/>
                <a:ea typeface="HGP創英角ｺﾞｼｯｸUB" pitchFamily="50" charset="-128"/>
              </a:rPr>
              <a:t>億</a:t>
            </a:r>
            <a:r>
              <a:rPr lang="en-US" altLang="ja-JP" dirty="0">
                <a:latin typeface="HGP創英角ｺﾞｼｯｸUB" pitchFamily="50" charset="-128"/>
                <a:ea typeface="HGP創英角ｺﾞｼｯｸUB" pitchFamily="50" charset="-128"/>
              </a:rPr>
              <a:t>4,500</a:t>
            </a:r>
            <a:r>
              <a:rPr lang="ja-JP" altLang="en-US" dirty="0">
                <a:latin typeface="HGP創英角ｺﾞｼｯｸUB" pitchFamily="50" charset="-128"/>
                <a:ea typeface="HGP創英角ｺﾞｼｯｸUB" pitchFamily="50" charset="-128"/>
              </a:rPr>
              <a:t>万人の個人情報流出</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攻撃コードの公開による攻撃の増加</a:t>
            </a:r>
            <a:endParaRPr lang="en-US" altLang="ja-JP" dirty="0">
              <a:latin typeface="HGP創英角ｺﾞｼｯｸUB" pitchFamily="50" charset="-128"/>
              <a:ea typeface="HGP創英角ｺﾞｼｯｸUB" pitchFamily="50" charset="-128"/>
            </a:endParaRPr>
          </a:p>
          <a:p>
            <a:pPr lvl="2"/>
            <a:r>
              <a:rPr lang="en-US" altLang="ja-JP" dirty="0">
                <a:latin typeface="HGP創英角ｺﾞｼｯｸUB" pitchFamily="50" charset="-128"/>
                <a:ea typeface="HGP創英角ｺﾞｼｯｸUB" pitchFamily="50" charset="-128"/>
              </a:rPr>
              <a:t>11</a:t>
            </a:r>
            <a:r>
              <a:rPr lang="ja-JP" altLang="en-US" dirty="0">
                <a:latin typeface="HGP創英角ｺﾞｼｯｸUB" pitchFamily="50" charset="-128"/>
                <a:ea typeface="HGP創英角ｺﾞｼｯｸUB" pitchFamily="50" charset="-128"/>
              </a:rPr>
              <a:t>月中旬に</a:t>
            </a:r>
            <a:r>
              <a:rPr lang="en-US" altLang="ja-JP" dirty="0">
                <a:latin typeface="HGP創英角ｺﾞｼｯｸUB" pitchFamily="50" charset="-128"/>
                <a:ea typeface="HGP創英角ｺﾞｼｯｸUB" pitchFamily="50" charset="-128"/>
              </a:rPr>
              <a:t>Microsoft Office</a:t>
            </a:r>
            <a:r>
              <a:rPr lang="ja-JP" altLang="en-US" dirty="0">
                <a:latin typeface="HGP創英角ｺﾞｼｯｸUB" pitchFamily="50" charset="-128"/>
                <a:ea typeface="HGP創英角ｺﾞｼｯｸUB" pitchFamily="50" charset="-128"/>
              </a:rPr>
              <a:t>の脆弱性対策情報が公開</a:t>
            </a:r>
            <a:endParaRPr lang="en-US" altLang="ja-JP" dirty="0">
              <a:latin typeface="HGP創英角ｺﾞｼｯｸUB" pitchFamily="50" charset="-128"/>
              <a:ea typeface="HGP創英角ｺﾞｼｯｸUB" pitchFamily="50" charset="-128"/>
            </a:endParaRPr>
          </a:p>
          <a:p>
            <a:pPr lvl="2"/>
            <a:r>
              <a:rPr lang="en-US" altLang="ja-JP" dirty="0">
                <a:latin typeface="HGP創英角ｺﾞｼｯｸUB" pitchFamily="50" charset="-128"/>
                <a:ea typeface="HGP創英角ｺﾞｼｯｸUB" pitchFamily="50" charset="-128"/>
              </a:rPr>
              <a:t>11</a:t>
            </a:r>
            <a:r>
              <a:rPr lang="ja-JP" altLang="en-US" dirty="0">
                <a:latin typeface="HGP創英角ｺﾞｼｯｸUB" pitchFamily="50" charset="-128"/>
                <a:ea typeface="HGP創英角ｺﾞｼｯｸUB" pitchFamily="50" charset="-128"/>
              </a:rPr>
              <a:t>月下旬に攻撃コードが公開され、脆弱性を悪用する攻撃が多発</a:t>
            </a:r>
            <a:endParaRPr lang="en-US" altLang="ja-JP" dirty="0">
              <a:latin typeface="HGP創英角ｺﾞｼｯｸUB" pitchFamily="50" charset="-128"/>
              <a:ea typeface="HGP創英角ｺﾞｼｯｸUB" pitchFamily="50" charset="-128"/>
            </a:endParaRPr>
          </a:p>
          <a:p>
            <a:pPr marL="457200" lvl="1" indent="0">
              <a:buNone/>
            </a:pPr>
            <a:endParaRPr lang="en-US" altLang="ja-JP" sz="2400" dirty="0">
              <a:latin typeface="HGP創英角ｺﾞｼｯｸUB" pitchFamily="50" charset="-128"/>
              <a:ea typeface="HGP創英角ｺﾞｼｯｸUB" pitchFamily="50" charset="-128"/>
            </a:endParaRPr>
          </a:p>
        </p:txBody>
      </p:sp>
      <p:sp>
        <p:nvSpPr>
          <p:cNvPr id="9" name="タイトル 1">
            <a:extLst>
              <a:ext uri="{FF2B5EF4-FFF2-40B4-BE49-F238E27FC236}">
                <a16:creationId xmlns="" xmlns:a16="http://schemas.microsoft.com/office/drawing/2014/main" id="{93D2BA23-343E-43F0-A8B9-E86C28781D1B}"/>
              </a:ext>
            </a:extLst>
          </p:cNvPr>
          <p:cNvSpPr>
            <a:spLocks noGrp="1"/>
          </p:cNvSpPr>
          <p:nvPr>
            <p:ph type="title"/>
          </p:nvPr>
        </p:nvSpPr>
        <p:spPr>
          <a:xfrm>
            <a:off x="216653" y="83125"/>
            <a:ext cx="8243779" cy="993775"/>
          </a:xfrm>
        </p:spPr>
        <p:txBody>
          <a:bodyPr/>
          <a:lstStyle/>
          <a:p>
            <a:r>
              <a:rPr lang="en-US" altLang="ja-JP" sz="2800" dirty="0"/>
              <a:t>【4</a:t>
            </a:r>
            <a:r>
              <a:rPr lang="ja-JP" altLang="en-US" sz="2800" dirty="0"/>
              <a:t>位</a:t>
            </a:r>
            <a:r>
              <a:rPr lang="en-US" altLang="ja-JP" sz="2800" dirty="0"/>
              <a:t>】</a:t>
            </a:r>
            <a:r>
              <a:rPr lang="ja-JP" altLang="en-US" sz="2800" dirty="0"/>
              <a:t>脆弱性対策情報の公開に伴う悪用増加</a:t>
            </a:r>
            <a:r>
              <a:rPr lang="en-US" altLang="ja-JP" sz="2800" dirty="0"/>
              <a:t/>
            </a:r>
            <a:br>
              <a:rPr lang="en-US" altLang="ja-JP" sz="2800" dirty="0"/>
            </a:br>
            <a:r>
              <a:rPr lang="ja-JP" altLang="en-US" sz="2400" dirty="0">
                <a:solidFill>
                  <a:srgbClr val="00B0F0"/>
                </a:solidFill>
              </a:rPr>
              <a:t>～</a:t>
            </a:r>
            <a:r>
              <a:rPr lang="ja-JP" altLang="en-US" sz="2000" dirty="0">
                <a:solidFill>
                  <a:srgbClr val="00B0F0"/>
                </a:solidFill>
              </a:rPr>
              <a:t>未対策の脆弱性が狙われる！迅速な対応を</a:t>
            </a:r>
            <a:r>
              <a:rPr lang="ja-JP" altLang="en-US" sz="2400" dirty="0">
                <a:solidFill>
                  <a:srgbClr val="00B0F0"/>
                </a:solidFill>
              </a:rPr>
              <a:t>～</a:t>
            </a:r>
            <a:endParaRPr kumimoji="1" lang="ja-JP" altLang="en-US" sz="2000" dirty="0">
              <a:solidFill>
                <a:srgbClr val="00B0F0"/>
              </a:solidFill>
            </a:endParaRPr>
          </a:p>
        </p:txBody>
      </p:sp>
    </p:spTree>
    <p:extLst>
      <p:ext uri="{BB962C8B-B14F-4D97-AF65-F5344CB8AC3E}">
        <p14:creationId xmlns:p14="http://schemas.microsoft.com/office/powerpoint/2010/main" val="3453926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22</a:t>
            </a:fld>
            <a:endParaRPr lang="en-US" altLang="ja-JP" dirty="0"/>
          </a:p>
        </p:txBody>
      </p:sp>
      <p:sp>
        <p:nvSpPr>
          <p:cNvPr id="22" name="コンテンツ プレースホルダー 2"/>
          <p:cNvSpPr>
            <a:spLocks noGrp="1"/>
          </p:cNvSpPr>
          <p:nvPr>
            <p:ph idx="1"/>
          </p:nvPr>
        </p:nvSpPr>
        <p:spPr>
          <a:xfrm>
            <a:off x="203285" y="1124744"/>
            <a:ext cx="3563888" cy="648072"/>
          </a:xfrm>
        </p:spPr>
        <p:txBody>
          <a:bodyPr/>
          <a:lstStyle/>
          <a:p>
            <a:r>
              <a:rPr lang="ja-JP" altLang="en-US" dirty="0">
                <a:latin typeface="HGP創英角ｺﾞｼｯｸUB" pitchFamily="50" charset="-128"/>
                <a:ea typeface="HGP創英角ｺﾞｼｯｸUB" pitchFamily="50" charset="-128"/>
              </a:rPr>
              <a:t>対策一覧</a:t>
            </a:r>
            <a:endParaRPr lang="en-US" altLang="ja-JP" dirty="0">
              <a:latin typeface="HGP創英角ｺﾞｼｯｸUB" pitchFamily="50" charset="-128"/>
              <a:ea typeface="HGP創英角ｺﾞｼｯｸUB" pitchFamily="50" charset="-128"/>
            </a:endParaRPr>
          </a:p>
        </p:txBody>
      </p:sp>
      <p:sp>
        <p:nvSpPr>
          <p:cNvPr id="13" name="コンテンツ プレースホルダー 2"/>
          <p:cNvSpPr txBox="1">
            <a:spLocks/>
          </p:cNvSpPr>
          <p:nvPr/>
        </p:nvSpPr>
        <p:spPr bwMode="auto">
          <a:xfrm>
            <a:off x="-180528" y="1772816"/>
            <a:ext cx="5472608" cy="9208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Tx/>
              <a:buBlip>
                <a:blip r:embed="rId3"/>
              </a:buBlip>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pPr lvl="1"/>
            <a:r>
              <a:rPr lang="ja-JP" altLang="en-US" sz="2000" kern="0" dirty="0">
                <a:latin typeface="HGP創英角ｺﾞｼｯｸUB" pitchFamily="50" charset="-128"/>
                <a:ea typeface="HGP創英角ｺﾞｼｯｸUB" pitchFamily="50" charset="-128"/>
              </a:rPr>
              <a:t>システム管理者／ソフトウェア利用者</a:t>
            </a:r>
            <a:endParaRPr lang="en-US" altLang="ja-JP" sz="2000" kern="0" dirty="0">
              <a:latin typeface="HGP創英角ｺﾞｼｯｸUB" pitchFamily="50" charset="-128"/>
              <a:ea typeface="HGP創英角ｺﾞｼｯｸUB" pitchFamily="50" charset="-128"/>
            </a:endParaRPr>
          </a:p>
          <a:p>
            <a:pPr lvl="2"/>
            <a:r>
              <a:rPr lang="ja-JP" altLang="en-US" sz="2000" kern="0" dirty="0">
                <a:latin typeface="HGP創英角ｺﾞｼｯｸUB" pitchFamily="50" charset="-128"/>
                <a:ea typeface="HGP創英角ｺﾞｼｯｸUB" pitchFamily="50" charset="-128"/>
              </a:rPr>
              <a:t>被害の予防</a:t>
            </a:r>
            <a:endParaRPr lang="en-US" altLang="ja-JP" sz="20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資産の把握・体制の整備</a:t>
            </a:r>
            <a:endParaRPr lang="en-US" altLang="ja-JP" sz="18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脆弱性関連情報の収集</a:t>
            </a:r>
            <a:endParaRPr lang="en-US" altLang="ja-JP" sz="1800" kern="0" dirty="0">
              <a:latin typeface="HGP創英角ｺﾞｼｯｸUB" pitchFamily="50" charset="-128"/>
              <a:ea typeface="HGP創英角ｺﾞｼｯｸUB" pitchFamily="50" charset="-128"/>
            </a:endParaRPr>
          </a:p>
          <a:p>
            <a:pPr lvl="3"/>
            <a:r>
              <a:rPr lang="en-US" altLang="ja-JP" sz="1800" kern="0" dirty="0">
                <a:latin typeface="HGP創英角ｺﾞｼｯｸUB" pitchFamily="50" charset="-128"/>
                <a:ea typeface="HGP創英角ｺﾞｼｯｸUB" pitchFamily="50" charset="-128"/>
              </a:rPr>
              <a:t>OS</a:t>
            </a:r>
            <a:r>
              <a:rPr lang="ja-JP" altLang="en-US" sz="1800" kern="0" dirty="0">
                <a:latin typeface="HGP創英角ｺﾞｼｯｸUB" pitchFamily="50" charset="-128"/>
                <a:ea typeface="HGP創英角ｺﾞｼｯｸUB" pitchFamily="50" charset="-128"/>
              </a:rPr>
              <a:t>・ソフトウェアの更新</a:t>
            </a:r>
            <a:endParaRPr lang="en-US" altLang="ja-JP" sz="1800" kern="0" dirty="0">
              <a:latin typeface="HGP創英角ｺﾞｼｯｸUB" pitchFamily="50" charset="-128"/>
              <a:ea typeface="HGP創英角ｺﾞｼｯｸUB" pitchFamily="50" charset="-128"/>
            </a:endParaRPr>
          </a:p>
          <a:p>
            <a:pPr lvl="3"/>
            <a:r>
              <a:rPr lang="en-US" altLang="ja-JP" sz="1800" kern="0" dirty="0">
                <a:latin typeface="HGP創英角ｺﾞｼｯｸUB" pitchFamily="50" charset="-128"/>
                <a:ea typeface="HGP創英角ｺﾞｼｯｸUB" pitchFamily="50" charset="-128"/>
              </a:rPr>
              <a:t>WAF</a:t>
            </a:r>
            <a:r>
              <a:rPr lang="ja-JP" altLang="en-US" sz="1800" kern="0" dirty="0">
                <a:latin typeface="HGP創英角ｺﾞｼｯｸUB" pitchFamily="50" charset="-128"/>
                <a:ea typeface="HGP創英角ｺﾞｼｯｸUB" pitchFamily="50" charset="-128"/>
              </a:rPr>
              <a:t>・</a:t>
            </a:r>
            <a:r>
              <a:rPr lang="en-US" altLang="ja-JP" sz="1800" kern="0" dirty="0">
                <a:latin typeface="HGP創英角ｺﾞｼｯｸUB" pitchFamily="50" charset="-128"/>
                <a:ea typeface="HGP創英角ｺﾞｼｯｸUB" pitchFamily="50" charset="-128"/>
              </a:rPr>
              <a:t>IPS</a:t>
            </a:r>
            <a:r>
              <a:rPr lang="ja-JP" altLang="en-US" sz="1800" kern="0" dirty="0">
                <a:latin typeface="HGP創英角ｺﾞｼｯｸUB" pitchFamily="50" charset="-128"/>
                <a:ea typeface="HGP創英角ｺﾞｼｯｸUB" pitchFamily="50" charset="-128"/>
              </a:rPr>
              <a:t>などのセキュリティ機器の導入</a:t>
            </a:r>
            <a:endParaRPr lang="en-US" altLang="ja-JP" sz="18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ネットワークの監視</a:t>
            </a:r>
            <a:endParaRPr lang="en-US" altLang="ja-JP" sz="18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セキュリティサポートが充実している製品の利用</a:t>
            </a:r>
            <a:endParaRPr lang="en-US" altLang="ja-JP" sz="1800" kern="0" dirty="0">
              <a:latin typeface="HGP創英角ｺﾞｼｯｸUB" pitchFamily="50" charset="-128"/>
              <a:ea typeface="HGP創英角ｺﾞｼｯｸUB" pitchFamily="50" charset="-128"/>
            </a:endParaRPr>
          </a:p>
          <a:p>
            <a:pPr lvl="2"/>
            <a:r>
              <a:rPr lang="ja-JP" altLang="en-US" sz="2000" kern="0" dirty="0">
                <a:latin typeface="HGP創英角ｺﾞｼｯｸUB" pitchFamily="50" charset="-128"/>
                <a:ea typeface="HGP創英角ｺﾞｼｯｸUB" pitchFamily="50" charset="-128"/>
              </a:rPr>
              <a:t>被害を受けた後の対応</a:t>
            </a:r>
            <a:endParaRPr lang="en-US" altLang="ja-JP" sz="2000" kern="0" dirty="0">
              <a:latin typeface="HGP創英角ｺﾞｼｯｸUB" pitchFamily="50" charset="-128"/>
              <a:ea typeface="HGP創英角ｺﾞｼｯｸUB" pitchFamily="50" charset="-128"/>
            </a:endParaRPr>
          </a:p>
          <a:p>
            <a:pPr lvl="3"/>
            <a:r>
              <a:rPr lang="en-US" altLang="ja-JP" sz="1800" kern="0" dirty="0">
                <a:latin typeface="HGP創英角ｺﾞｼｯｸUB" pitchFamily="50" charset="-128"/>
                <a:ea typeface="HGP創英角ｺﾞｼｯｸUB" pitchFamily="50" charset="-128"/>
              </a:rPr>
              <a:t>CSIRT</a:t>
            </a:r>
            <a:r>
              <a:rPr lang="ja-JP" altLang="en-US" sz="1800" kern="0" dirty="0">
                <a:latin typeface="HGP創英角ｺﾞｼｯｸUB" pitchFamily="50" charset="-128"/>
                <a:ea typeface="HGP創英角ｺﾞｼｯｸUB" pitchFamily="50" charset="-128"/>
              </a:rPr>
              <a:t>へ連絡</a:t>
            </a:r>
            <a:endParaRPr lang="en-US" altLang="ja-JP" sz="18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影響調査および原因の追究</a:t>
            </a:r>
            <a:endParaRPr lang="en-US" altLang="ja-JP" sz="1800" kern="0" dirty="0">
              <a:latin typeface="HGP創英角ｺﾞｼｯｸUB" pitchFamily="50" charset="-128"/>
              <a:ea typeface="HGP創英角ｺﾞｼｯｸUB" pitchFamily="50" charset="-128"/>
            </a:endParaRPr>
          </a:p>
          <a:p>
            <a:pPr lvl="2"/>
            <a:endParaRPr lang="ja-JP" altLang="en-US" sz="2000" kern="0" dirty="0">
              <a:latin typeface="HGP創英角ｺﾞｼｯｸUB" pitchFamily="50" charset="-128"/>
              <a:ea typeface="HGP創英角ｺﾞｼｯｸUB" pitchFamily="50" charset="-128"/>
            </a:endParaRPr>
          </a:p>
        </p:txBody>
      </p:sp>
      <p:sp>
        <p:nvSpPr>
          <p:cNvPr id="12" name="タイトル 1">
            <a:extLst>
              <a:ext uri="{FF2B5EF4-FFF2-40B4-BE49-F238E27FC236}">
                <a16:creationId xmlns="" xmlns:a16="http://schemas.microsoft.com/office/drawing/2014/main" id="{C1DEE858-D15F-410A-A8C8-B82DCB6BA08B}"/>
              </a:ext>
            </a:extLst>
          </p:cNvPr>
          <p:cNvSpPr>
            <a:spLocks noGrp="1"/>
          </p:cNvSpPr>
          <p:nvPr>
            <p:ph type="title"/>
          </p:nvPr>
        </p:nvSpPr>
        <p:spPr>
          <a:xfrm>
            <a:off x="216653" y="83125"/>
            <a:ext cx="8243779" cy="993775"/>
          </a:xfrm>
        </p:spPr>
        <p:txBody>
          <a:bodyPr/>
          <a:lstStyle/>
          <a:p>
            <a:r>
              <a:rPr lang="en-US" altLang="ja-JP" sz="2800" dirty="0"/>
              <a:t>【4</a:t>
            </a:r>
            <a:r>
              <a:rPr lang="ja-JP" altLang="en-US" sz="2800" dirty="0"/>
              <a:t>位</a:t>
            </a:r>
            <a:r>
              <a:rPr lang="en-US" altLang="ja-JP" sz="2800" dirty="0"/>
              <a:t>】</a:t>
            </a:r>
            <a:r>
              <a:rPr lang="ja-JP" altLang="en-US" sz="2800" dirty="0"/>
              <a:t>脆弱性対策情報の公開に伴う悪用増加</a:t>
            </a:r>
            <a:r>
              <a:rPr lang="en-US" altLang="ja-JP" sz="2800" dirty="0"/>
              <a:t/>
            </a:r>
            <a:br>
              <a:rPr lang="en-US" altLang="ja-JP" sz="2800" dirty="0"/>
            </a:br>
            <a:r>
              <a:rPr lang="ja-JP" altLang="en-US" sz="2400" dirty="0">
                <a:solidFill>
                  <a:srgbClr val="00B0F0"/>
                </a:solidFill>
              </a:rPr>
              <a:t>～</a:t>
            </a:r>
            <a:r>
              <a:rPr lang="ja-JP" altLang="en-US" sz="2000" dirty="0">
                <a:solidFill>
                  <a:srgbClr val="00B0F0"/>
                </a:solidFill>
              </a:rPr>
              <a:t>未対策の脆弱性が狙われる！迅速な対応を</a:t>
            </a:r>
            <a:r>
              <a:rPr lang="ja-JP" altLang="en-US" sz="2400" dirty="0">
                <a:solidFill>
                  <a:srgbClr val="00B0F0"/>
                </a:solidFill>
              </a:rPr>
              <a:t>～</a:t>
            </a:r>
            <a:endParaRPr kumimoji="1" lang="ja-JP" altLang="en-US" sz="2000" dirty="0">
              <a:solidFill>
                <a:srgbClr val="00B0F0"/>
              </a:solidFill>
            </a:endParaRPr>
          </a:p>
        </p:txBody>
      </p:sp>
      <p:sp>
        <p:nvSpPr>
          <p:cNvPr id="10" name="コンテンツ プレースホルダー 2">
            <a:extLst>
              <a:ext uri="{FF2B5EF4-FFF2-40B4-BE49-F238E27FC236}">
                <a16:creationId xmlns="" xmlns:a16="http://schemas.microsoft.com/office/drawing/2014/main" id="{BC40DCD4-4542-4F91-A253-9AC9DA475C93}"/>
              </a:ext>
            </a:extLst>
          </p:cNvPr>
          <p:cNvSpPr txBox="1">
            <a:spLocks/>
          </p:cNvSpPr>
          <p:nvPr/>
        </p:nvSpPr>
        <p:spPr bwMode="auto">
          <a:xfrm>
            <a:off x="4427984" y="1772816"/>
            <a:ext cx="5594095" cy="9208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Tx/>
              <a:buBlip>
                <a:blip r:embed="rId3"/>
              </a:buBlip>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pPr lvl="1"/>
            <a:r>
              <a:rPr lang="ja-JP" altLang="en-US" sz="2000" kern="0" dirty="0">
                <a:latin typeface="HGP創英角ｺﾞｼｯｸUB" pitchFamily="50" charset="-128"/>
                <a:ea typeface="HGP創英角ｺﾞｼｯｸUB" pitchFamily="50" charset="-128"/>
              </a:rPr>
              <a:t>開発ベンダー</a:t>
            </a:r>
            <a:endParaRPr lang="en-US" altLang="ja-JP" sz="2000" kern="0" dirty="0">
              <a:latin typeface="HGP創英角ｺﾞｼｯｸUB" pitchFamily="50" charset="-128"/>
              <a:ea typeface="HGP創英角ｺﾞｼｯｸUB" pitchFamily="50" charset="-128"/>
            </a:endParaRPr>
          </a:p>
          <a:p>
            <a:pPr lvl="2"/>
            <a:r>
              <a:rPr lang="ja-JP" altLang="en-US" sz="2000" kern="0" dirty="0">
                <a:latin typeface="HGP創英角ｺﾞｼｯｸUB" pitchFamily="50" charset="-128"/>
                <a:ea typeface="HGP創英角ｺﾞｼｯｸUB" pitchFamily="50" charset="-128"/>
              </a:rPr>
              <a:t>製品セキュリティの管理</a:t>
            </a:r>
            <a:endParaRPr lang="en-US" altLang="ja-JP" sz="20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組込みソフトウェアの管理</a:t>
            </a:r>
            <a:endParaRPr lang="en-US" altLang="ja-JP" sz="18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脆弱性関連情報の収集</a:t>
            </a:r>
            <a:endParaRPr lang="en-US" altLang="ja-JP" sz="1800" kern="0" dirty="0">
              <a:latin typeface="HGP創英角ｺﾞｼｯｸUB" pitchFamily="50" charset="-128"/>
              <a:ea typeface="HGP創英角ｺﾞｼｯｸUB" pitchFamily="50" charset="-128"/>
            </a:endParaRPr>
          </a:p>
          <a:p>
            <a:pPr lvl="2"/>
            <a:r>
              <a:rPr lang="ja-JP" altLang="en-US" kern="0" dirty="0">
                <a:latin typeface="HGP創英角ｺﾞｼｯｸUB" pitchFamily="50" charset="-128"/>
                <a:ea typeface="HGP創英角ｺﾞｼｯｸUB" pitchFamily="50" charset="-128"/>
              </a:rPr>
              <a:t>対応体制の整備</a:t>
            </a:r>
            <a:endParaRPr lang="en-US" altLang="ja-JP"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脆弱性発見時の対応</a:t>
            </a:r>
            <a:endParaRPr lang="en-US" altLang="ja-JP" sz="18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情報発信の環境を整備</a:t>
            </a:r>
            <a:endParaRPr lang="en-US" altLang="ja-JP" sz="1800" kern="0" dirty="0">
              <a:latin typeface="HGP創英角ｺﾞｼｯｸUB" pitchFamily="50" charset="-128"/>
              <a:ea typeface="HGP創英角ｺﾞｼｯｸUB" pitchFamily="50" charset="-128"/>
            </a:endParaRPr>
          </a:p>
          <a:p>
            <a:pPr lvl="2"/>
            <a:r>
              <a:rPr lang="ja-JP" altLang="en-US" sz="2000" kern="0" dirty="0">
                <a:latin typeface="HGP創英角ｺﾞｼｯｸUB" pitchFamily="50" charset="-128"/>
                <a:ea typeface="HGP創英角ｺﾞｼｯｸUB" pitchFamily="50" charset="-128"/>
              </a:rPr>
              <a:t>パッチの迅速な提供</a:t>
            </a:r>
            <a:endParaRPr lang="en-US" altLang="ja-JP" sz="2000" kern="0" dirty="0">
              <a:latin typeface="HGP創英角ｺﾞｼｯｸUB" pitchFamily="50" charset="-128"/>
              <a:ea typeface="HGP創英角ｺﾞｼｯｸUB" pitchFamily="50" charset="-128"/>
            </a:endParaRPr>
          </a:p>
          <a:p>
            <a:pPr lvl="3"/>
            <a:endParaRPr lang="en-US" altLang="ja-JP" sz="1800" kern="0" dirty="0">
              <a:latin typeface="HGP創英角ｺﾞｼｯｸUB" pitchFamily="50" charset="-128"/>
              <a:ea typeface="HGP創英角ｺﾞｼｯｸUB" pitchFamily="50" charset="-128"/>
            </a:endParaRPr>
          </a:p>
          <a:p>
            <a:pPr lvl="2"/>
            <a:endParaRPr lang="ja-JP" altLang="en-US" sz="2000" kern="0" dirty="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2246248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23</a:t>
            </a:fld>
            <a:endParaRPr lang="en-US" altLang="ja-JP" dirty="0"/>
          </a:p>
        </p:txBody>
      </p:sp>
      <p:sp>
        <p:nvSpPr>
          <p:cNvPr id="22" name="コンテンツ プレースホルダー 2"/>
          <p:cNvSpPr>
            <a:spLocks noGrp="1"/>
          </p:cNvSpPr>
          <p:nvPr>
            <p:ph idx="1"/>
          </p:nvPr>
        </p:nvSpPr>
        <p:spPr>
          <a:xfrm>
            <a:off x="-108520" y="5013176"/>
            <a:ext cx="8856984" cy="1872208"/>
          </a:xfrm>
        </p:spPr>
        <p:txBody>
          <a:bodyPr/>
          <a:lstStyle/>
          <a:p>
            <a:pPr lvl="1"/>
            <a:r>
              <a:rPr lang="ja-JP" altLang="en-US" dirty="0">
                <a:latin typeface="HGP創英角ｺﾞｼｯｸUB" pitchFamily="50" charset="-128"/>
                <a:ea typeface="HGP創英角ｺﾞｼｯｸUB" pitchFamily="50" charset="-128"/>
              </a:rPr>
              <a:t>組織内におけるセキュリティ人材が不足</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セキュリティ上の脅威に対応できる体制が整えられず、被害拡大のおそれ</a:t>
            </a:r>
            <a:endParaRPr lang="en-US" altLang="ja-JP" dirty="0">
              <a:latin typeface="HGP創英角ｺﾞｼｯｸUB" pitchFamily="50" charset="-128"/>
              <a:ea typeface="HGP創英角ｺﾞｼｯｸUB" pitchFamily="50" charset="-128"/>
            </a:endParaRPr>
          </a:p>
        </p:txBody>
      </p:sp>
      <p:sp>
        <p:nvSpPr>
          <p:cNvPr id="23" name="タイトル 1"/>
          <p:cNvSpPr>
            <a:spLocks noGrp="1"/>
          </p:cNvSpPr>
          <p:nvPr>
            <p:ph type="title"/>
          </p:nvPr>
        </p:nvSpPr>
        <p:spPr>
          <a:xfrm>
            <a:off x="216653" y="83125"/>
            <a:ext cx="8243779" cy="993775"/>
          </a:xfrm>
        </p:spPr>
        <p:txBody>
          <a:bodyPr/>
          <a:lstStyle/>
          <a:p>
            <a:r>
              <a:rPr lang="en-US" altLang="ja-JP" sz="3200" dirty="0"/>
              <a:t>【5</a:t>
            </a:r>
            <a:r>
              <a:rPr lang="ja-JP" altLang="en-US" sz="3200" dirty="0"/>
              <a:t>位</a:t>
            </a:r>
            <a:r>
              <a:rPr lang="en-US" altLang="ja-JP" sz="3200" dirty="0"/>
              <a:t>】</a:t>
            </a:r>
            <a:r>
              <a:rPr lang="ja-JP" altLang="en-US" sz="2700" dirty="0"/>
              <a:t>脅威に対応するためのセキュリティ人材の不足</a:t>
            </a:r>
            <a:r>
              <a:rPr lang="en-US" altLang="ja-JP" sz="3000" dirty="0"/>
              <a:t/>
            </a:r>
            <a:br>
              <a:rPr lang="en-US" altLang="ja-JP" sz="3000" dirty="0"/>
            </a:br>
            <a:r>
              <a:rPr lang="ja-JP" altLang="en-US" sz="2400" dirty="0">
                <a:solidFill>
                  <a:srgbClr val="00B0F0"/>
                </a:solidFill>
              </a:rPr>
              <a:t>～</a:t>
            </a:r>
            <a:r>
              <a:rPr lang="ja-JP" altLang="en-US" sz="2000" dirty="0">
                <a:solidFill>
                  <a:srgbClr val="00B0F0"/>
                </a:solidFill>
              </a:rPr>
              <a:t>組織や国は積極的なセキュリティ人材の育成を</a:t>
            </a:r>
            <a:r>
              <a:rPr lang="ja-JP" altLang="en-US" sz="2400" dirty="0">
                <a:solidFill>
                  <a:srgbClr val="00B0F0"/>
                </a:solidFill>
              </a:rPr>
              <a:t>～</a:t>
            </a:r>
            <a:endParaRPr kumimoji="1" lang="ja-JP" altLang="en-US" sz="2400" dirty="0">
              <a:solidFill>
                <a:srgbClr val="00B0F0"/>
              </a:solidFill>
            </a:endParaRPr>
          </a:p>
        </p:txBody>
      </p:sp>
    </p:spTree>
    <p:extLst>
      <p:ext uri="{BB962C8B-B14F-4D97-AF65-F5344CB8AC3E}">
        <p14:creationId xmlns:p14="http://schemas.microsoft.com/office/powerpoint/2010/main" val="3378064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24</a:t>
            </a:fld>
            <a:endParaRPr lang="en-US" altLang="ja-JP" dirty="0"/>
          </a:p>
        </p:txBody>
      </p:sp>
      <p:sp>
        <p:nvSpPr>
          <p:cNvPr id="22" name="コンテンツ プレースホルダー 2"/>
          <p:cNvSpPr>
            <a:spLocks noGrp="1"/>
          </p:cNvSpPr>
          <p:nvPr>
            <p:ph idx="1"/>
          </p:nvPr>
        </p:nvSpPr>
        <p:spPr>
          <a:xfrm>
            <a:off x="230314" y="908720"/>
            <a:ext cx="8352928" cy="2736304"/>
          </a:xfrm>
        </p:spPr>
        <p:txBody>
          <a:bodyPr/>
          <a:lstStyle/>
          <a:p>
            <a:pPr marL="0" indent="0">
              <a:buNone/>
            </a:pPr>
            <a:endParaRPr lang="en-US" altLang="ja-JP" sz="1800" dirty="0">
              <a:latin typeface="HGP創英角ｺﾞｼｯｸUB" pitchFamily="50" charset="-128"/>
              <a:ea typeface="HGP創英角ｺﾞｼｯｸUB" pitchFamily="50" charset="-128"/>
            </a:endParaRPr>
          </a:p>
          <a:p>
            <a:r>
              <a:rPr lang="en-US" altLang="ja-JP" dirty="0">
                <a:latin typeface="HGP創英角ｺﾞｼｯｸUB" pitchFamily="50" charset="-128"/>
                <a:ea typeface="HGP創英角ｺﾞｼｯｸUB" pitchFamily="50" charset="-128"/>
              </a:rPr>
              <a:t>2017</a:t>
            </a:r>
            <a:r>
              <a:rPr lang="ja-JP" altLang="en-US" dirty="0">
                <a:latin typeface="HGP創英角ｺﾞｼｯｸUB" pitchFamily="50" charset="-128"/>
                <a:ea typeface="HGP創英角ｺﾞｼｯｸUB" pitchFamily="50" charset="-128"/>
              </a:rPr>
              <a:t>年の事例</a:t>
            </a:r>
            <a:endParaRPr lang="en-US" altLang="ja-JP" dirty="0">
              <a:latin typeface="HGP創英角ｺﾞｼｯｸUB" pitchFamily="50" charset="-128"/>
              <a:ea typeface="HGP創英角ｺﾞｼｯｸUB" pitchFamily="50" charset="-128"/>
            </a:endParaRPr>
          </a:p>
          <a:p>
            <a:pPr lvl="1"/>
            <a:r>
              <a:rPr lang="ja-JP" altLang="en-US" sz="2400" dirty="0">
                <a:latin typeface="HGP創英角ｺﾞｼｯｸUB" pitchFamily="50" charset="-128"/>
                <a:ea typeface="HGP創英角ｺﾞｼｯｸUB" pitchFamily="50" charset="-128"/>
              </a:rPr>
              <a:t>経済産業省におけるセキュリティ人材調査</a:t>
            </a:r>
            <a:endParaRPr lang="en-US" altLang="ja-JP" sz="2400" dirty="0">
              <a:latin typeface="HGP創英角ｺﾞｼｯｸUB" pitchFamily="50" charset="-128"/>
              <a:ea typeface="HGP創英角ｺﾞｼｯｸUB" pitchFamily="50" charset="-128"/>
            </a:endParaRPr>
          </a:p>
          <a:p>
            <a:pPr lvl="2"/>
            <a:r>
              <a:rPr lang="en-US" altLang="ja-JP" sz="2000" dirty="0">
                <a:latin typeface="HGP創英角ｺﾞｼｯｸUB" pitchFamily="50" charset="-128"/>
                <a:ea typeface="HGP創英角ｺﾞｼｯｸUB" pitchFamily="50" charset="-128"/>
              </a:rPr>
              <a:t>2016</a:t>
            </a:r>
            <a:r>
              <a:rPr lang="ja-JP" altLang="en-US" sz="2000" dirty="0">
                <a:latin typeface="HGP創英角ｺﾞｼｯｸUB" pitchFamily="50" charset="-128"/>
                <a:ea typeface="HGP創英角ｺﾞｼｯｸUB" pitchFamily="50" charset="-128"/>
              </a:rPr>
              <a:t>年時点で約</a:t>
            </a:r>
            <a:r>
              <a:rPr lang="en-US" altLang="ja-JP" sz="2000" dirty="0">
                <a:latin typeface="HGP創英角ｺﾞｼｯｸUB" pitchFamily="50" charset="-128"/>
                <a:ea typeface="HGP創英角ｺﾞｼｯｸUB" pitchFamily="50" charset="-128"/>
              </a:rPr>
              <a:t>13</a:t>
            </a:r>
            <a:r>
              <a:rPr lang="ja-JP" altLang="en-US" sz="2000" dirty="0">
                <a:latin typeface="HGP創英角ｺﾞｼｯｸUB" pitchFamily="50" charset="-128"/>
                <a:ea typeface="HGP創英角ｺﾞｼｯｸUB" pitchFamily="50" charset="-128"/>
              </a:rPr>
              <a:t>万人が不足、</a:t>
            </a:r>
            <a:r>
              <a:rPr lang="en-US" altLang="ja-JP" sz="2000" dirty="0">
                <a:latin typeface="HGP創英角ｺﾞｼｯｸUB" pitchFamily="50" charset="-128"/>
                <a:ea typeface="HGP創英角ｺﾞｼｯｸUB" pitchFamily="50" charset="-128"/>
              </a:rPr>
              <a:t>2020</a:t>
            </a:r>
            <a:r>
              <a:rPr lang="ja-JP" altLang="en-US" sz="2000" dirty="0">
                <a:latin typeface="HGP創英角ｺﾞｼｯｸUB" pitchFamily="50" charset="-128"/>
                <a:ea typeface="HGP創英角ｺﾞｼｯｸUB" pitchFamily="50" charset="-128"/>
              </a:rPr>
              <a:t>年には推計約</a:t>
            </a:r>
            <a:r>
              <a:rPr lang="en-US" altLang="ja-JP" sz="2000" dirty="0">
                <a:latin typeface="HGP創英角ｺﾞｼｯｸUB" pitchFamily="50" charset="-128"/>
                <a:ea typeface="HGP創英角ｺﾞｼｯｸUB" pitchFamily="50" charset="-128"/>
              </a:rPr>
              <a:t>19.3</a:t>
            </a:r>
            <a:r>
              <a:rPr lang="ja-JP" altLang="en-US" sz="2000" dirty="0">
                <a:latin typeface="HGP創英角ｺﾞｼｯｸUB" pitchFamily="50" charset="-128"/>
                <a:ea typeface="HGP創英角ｺﾞｼｯｸUB" pitchFamily="50" charset="-128"/>
              </a:rPr>
              <a:t>万人の不足</a:t>
            </a:r>
            <a:endParaRPr lang="en-US" altLang="ja-JP" sz="2000" dirty="0">
              <a:latin typeface="HGP創英角ｺﾞｼｯｸUB" pitchFamily="50" charset="-128"/>
              <a:ea typeface="HGP創英角ｺﾞｼｯｸUB" pitchFamily="50" charset="-128"/>
            </a:endParaRPr>
          </a:p>
          <a:p>
            <a:pPr lvl="1"/>
            <a:r>
              <a:rPr lang="ja-JP" altLang="en-US" sz="2400" dirty="0">
                <a:latin typeface="HGP創英角ｺﾞｼｯｸUB" pitchFamily="50" charset="-128"/>
                <a:ea typeface="HGP創英角ｺﾞｼｯｸUB" pitchFamily="50" charset="-128"/>
              </a:rPr>
              <a:t>内閣サイバーセキュリティセンター（</a:t>
            </a:r>
            <a:r>
              <a:rPr lang="en-US" altLang="ja-JP" sz="2400" dirty="0">
                <a:latin typeface="HGP創英角ｺﾞｼｯｸUB" pitchFamily="50" charset="-128"/>
                <a:ea typeface="HGP創英角ｺﾞｼｯｸUB" pitchFamily="50" charset="-128"/>
              </a:rPr>
              <a:t>NISC)</a:t>
            </a:r>
            <a:r>
              <a:rPr lang="ja-JP" altLang="en-US" sz="2400" dirty="0">
                <a:latin typeface="HGP創英角ｺﾞｼｯｸUB" pitchFamily="50" charset="-128"/>
                <a:ea typeface="HGP創英角ｺﾞｼｯｸUB" pitchFamily="50" charset="-128"/>
              </a:rPr>
              <a:t>による取組</a:t>
            </a:r>
            <a:endParaRPr lang="en-US" altLang="ja-JP" sz="2400" dirty="0">
              <a:latin typeface="HGP創英角ｺﾞｼｯｸUB" pitchFamily="50" charset="-128"/>
              <a:ea typeface="HGP創英角ｺﾞｼｯｸUB" pitchFamily="50" charset="-128"/>
            </a:endParaRPr>
          </a:p>
          <a:p>
            <a:pPr lvl="2"/>
            <a:r>
              <a:rPr lang="ja-JP" altLang="en-US" sz="2000" dirty="0">
                <a:latin typeface="HGP創英角ｺﾞｼｯｸUB" pitchFamily="50" charset="-128"/>
                <a:ea typeface="HGP創英角ｺﾞｼｯｸUB" pitchFamily="50" charset="-128"/>
              </a:rPr>
              <a:t>「サイバーセキュリティ人材育成プログラム」を作成</a:t>
            </a:r>
            <a:endParaRPr lang="en-US" altLang="ja-JP" sz="2000" dirty="0">
              <a:latin typeface="HGP創英角ｺﾞｼｯｸUB" pitchFamily="50" charset="-128"/>
              <a:ea typeface="HGP創英角ｺﾞｼｯｸUB" pitchFamily="50" charset="-128"/>
            </a:endParaRPr>
          </a:p>
          <a:p>
            <a:pPr lvl="2"/>
            <a:r>
              <a:rPr lang="ja-JP" altLang="en-US" sz="2000" dirty="0">
                <a:latin typeface="HGP創英角ｺﾞｼｯｸUB" pitchFamily="50" charset="-128"/>
                <a:ea typeface="HGP創英角ｺﾞｼｯｸUB" pitchFamily="50" charset="-128"/>
              </a:rPr>
              <a:t>産官学の人材育成戦略の方向性を示す</a:t>
            </a:r>
            <a:endParaRPr lang="en-US" altLang="ja-JP" sz="2000" dirty="0">
              <a:latin typeface="HGP創英角ｺﾞｼｯｸUB" pitchFamily="50" charset="-128"/>
              <a:ea typeface="HGP創英角ｺﾞｼｯｸUB" pitchFamily="50" charset="-128"/>
            </a:endParaRPr>
          </a:p>
          <a:p>
            <a:pPr lvl="1"/>
            <a:r>
              <a:rPr lang="ja-JP" altLang="en-US" sz="2400" dirty="0">
                <a:latin typeface="HGP創英角ｺﾞｼｯｸUB" pitchFamily="50" charset="-128"/>
                <a:ea typeface="HGP創英角ｺﾞｼｯｸUB" pitchFamily="50" charset="-128"/>
              </a:rPr>
              <a:t>セキュリティ・キャンプによる人材の発掘と育成</a:t>
            </a:r>
            <a:endParaRPr lang="en-US" altLang="ja-JP" sz="2400" dirty="0">
              <a:latin typeface="HGP創英角ｺﾞｼｯｸUB" pitchFamily="50" charset="-128"/>
              <a:ea typeface="HGP創英角ｺﾞｼｯｸUB" pitchFamily="50" charset="-128"/>
            </a:endParaRPr>
          </a:p>
          <a:p>
            <a:pPr lvl="2"/>
            <a:r>
              <a:rPr lang="ja-JP" altLang="en-US" sz="2000" dirty="0">
                <a:latin typeface="HGP創英角ｺﾞｼｯｸUB" pitchFamily="50" charset="-128"/>
                <a:ea typeface="HGP創英角ｺﾞｼｯｸUB" pitchFamily="50" charset="-128"/>
              </a:rPr>
              <a:t>若年層に対し高度な情報セキュリティ技術の習得機会を提供</a:t>
            </a:r>
            <a:endParaRPr lang="en-US" altLang="ja-JP" sz="2000" dirty="0">
              <a:latin typeface="HGP創英角ｺﾞｼｯｸUB" pitchFamily="50" charset="-128"/>
              <a:ea typeface="HGP創英角ｺﾞｼｯｸUB" pitchFamily="50" charset="-128"/>
            </a:endParaRPr>
          </a:p>
          <a:p>
            <a:pPr lvl="2"/>
            <a:r>
              <a:rPr lang="ja-JP" altLang="en-US" sz="2000" dirty="0">
                <a:latin typeface="HGP創英角ｺﾞｼｯｸUB" pitchFamily="50" charset="-128"/>
                <a:ea typeface="HGP創英角ｺﾞｼｯｸUB" pitchFamily="50" charset="-128"/>
              </a:rPr>
              <a:t>若年層に対し次代を担う情報セキュリティ人材を発掘・育成</a:t>
            </a:r>
            <a:endParaRPr lang="en-US" altLang="ja-JP" sz="2000" dirty="0">
              <a:latin typeface="HGP創英角ｺﾞｼｯｸUB" pitchFamily="50" charset="-128"/>
              <a:ea typeface="HGP創英角ｺﾞｼｯｸUB" pitchFamily="50" charset="-128"/>
            </a:endParaRPr>
          </a:p>
          <a:p>
            <a:pPr lvl="2"/>
            <a:r>
              <a:rPr lang="ja-JP" altLang="en-US" sz="2000" dirty="0">
                <a:latin typeface="HGP創英角ｺﾞｼｯｸUB" pitchFamily="50" charset="-128"/>
                <a:ea typeface="HGP創英角ｺﾞｼｯｸUB" pitchFamily="50" charset="-128"/>
              </a:rPr>
              <a:t>主催：独立行政法人情報処理推進機構</a:t>
            </a:r>
            <a:endParaRPr lang="en-US" altLang="ja-JP" sz="2000" dirty="0">
              <a:latin typeface="HGP創英角ｺﾞｼｯｸUB" pitchFamily="50" charset="-128"/>
              <a:ea typeface="HGP創英角ｺﾞｼｯｸUB" pitchFamily="50" charset="-128"/>
            </a:endParaRPr>
          </a:p>
          <a:p>
            <a:pPr marL="914400" lvl="2" indent="0">
              <a:buNone/>
            </a:pPr>
            <a:r>
              <a:rPr lang="ja-JP" altLang="en-US" sz="2000" dirty="0">
                <a:latin typeface="HGP創英角ｺﾞｼｯｸUB" pitchFamily="50" charset="-128"/>
                <a:ea typeface="HGP創英角ｺﾞｼｯｸUB" pitchFamily="50" charset="-128"/>
              </a:rPr>
              <a:t>　　　　　 一般社団法人セキュリティ・キャンプ協議会</a:t>
            </a:r>
            <a:endParaRPr lang="en-US" altLang="ja-JP" sz="2000" dirty="0">
              <a:latin typeface="HGP創英角ｺﾞｼｯｸUB" pitchFamily="50" charset="-128"/>
              <a:ea typeface="HGP創英角ｺﾞｼｯｸUB" pitchFamily="50" charset="-128"/>
            </a:endParaRPr>
          </a:p>
          <a:p>
            <a:pPr lvl="2"/>
            <a:endParaRPr lang="en-US" altLang="ja-JP" sz="2000" dirty="0">
              <a:latin typeface="HGP創英角ｺﾞｼｯｸUB" pitchFamily="50" charset="-128"/>
              <a:ea typeface="HGP創英角ｺﾞｼｯｸUB" pitchFamily="50" charset="-128"/>
            </a:endParaRPr>
          </a:p>
        </p:txBody>
      </p:sp>
      <p:sp>
        <p:nvSpPr>
          <p:cNvPr id="12" name="タイトル 1">
            <a:extLst>
              <a:ext uri="{FF2B5EF4-FFF2-40B4-BE49-F238E27FC236}">
                <a16:creationId xmlns="" xmlns:a16="http://schemas.microsoft.com/office/drawing/2014/main" id="{5EF4FBEA-AC61-4054-9C0B-C3BAF3BA7ADF}"/>
              </a:ext>
            </a:extLst>
          </p:cNvPr>
          <p:cNvSpPr>
            <a:spLocks noGrp="1"/>
          </p:cNvSpPr>
          <p:nvPr>
            <p:ph type="title"/>
          </p:nvPr>
        </p:nvSpPr>
        <p:spPr>
          <a:xfrm>
            <a:off x="216653" y="83125"/>
            <a:ext cx="8243779" cy="993775"/>
          </a:xfrm>
        </p:spPr>
        <p:txBody>
          <a:bodyPr/>
          <a:lstStyle/>
          <a:p>
            <a:r>
              <a:rPr lang="en-US" altLang="ja-JP" sz="3200" dirty="0"/>
              <a:t>【5</a:t>
            </a:r>
            <a:r>
              <a:rPr lang="ja-JP" altLang="en-US" sz="3200" dirty="0"/>
              <a:t>位</a:t>
            </a:r>
            <a:r>
              <a:rPr lang="en-US" altLang="ja-JP" sz="3200" dirty="0"/>
              <a:t>】</a:t>
            </a:r>
            <a:r>
              <a:rPr lang="ja-JP" altLang="en-US" sz="2700" dirty="0"/>
              <a:t>脅威に対応するためのセキュリティ人材の不足</a:t>
            </a:r>
            <a:r>
              <a:rPr lang="en-US" altLang="ja-JP" sz="3000" dirty="0"/>
              <a:t/>
            </a:r>
            <a:br>
              <a:rPr lang="en-US" altLang="ja-JP" sz="3000" dirty="0"/>
            </a:br>
            <a:r>
              <a:rPr lang="ja-JP" altLang="en-US" sz="2400" dirty="0">
                <a:solidFill>
                  <a:srgbClr val="00B0F0"/>
                </a:solidFill>
              </a:rPr>
              <a:t>～</a:t>
            </a:r>
            <a:r>
              <a:rPr lang="ja-JP" altLang="en-US" sz="2000" dirty="0">
                <a:solidFill>
                  <a:srgbClr val="00B0F0"/>
                </a:solidFill>
              </a:rPr>
              <a:t>組織や国は積極的なセキュリティ人材の育成を</a:t>
            </a:r>
            <a:r>
              <a:rPr lang="ja-JP" altLang="en-US" sz="2400" dirty="0">
                <a:solidFill>
                  <a:srgbClr val="00B0F0"/>
                </a:solidFill>
              </a:rPr>
              <a:t>～</a:t>
            </a:r>
            <a:endParaRPr kumimoji="1" lang="ja-JP" altLang="en-US" sz="2400" dirty="0">
              <a:solidFill>
                <a:srgbClr val="00B0F0"/>
              </a:solidFill>
            </a:endParaRPr>
          </a:p>
        </p:txBody>
      </p:sp>
    </p:spTree>
    <p:extLst>
      <p:ext uri="{BB962C8B-B14F-4D97-AF65-F5344CB8AC3E}">
        <p14:creationId xmlns:p14="http://schemas.microsoft.com/office/powerpoint/2010/main" val="2789909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25</a:t>
            </a:fld>
            <a:endParaRPr lang="en-US" altLang="ja-JP" dirty="0"/>
          </a:p>
        </p:txBody>
      </p:sp>
      <p:sp>
        <p:nvSpPr>
          <p:cNvPr id="22" name="コンテンツ プレースホルダー 2"/>
          <p:cNvSpPr>
            <a:spLocks noGrp="1"/>
          </p:cNvSpPr>
          <p:nvPr>
            <p:ph idx="1"/>
          </p:nvPr>
        </p:nvSpPr>
        <p:spPr>
          <a:xfrm>
            <a:off x="203285" y="1124744"/>
            <a:ext cx="7884368" cy="648072"/>
          </a:xfrm>
        </p:spPr>
        <p:txBody>
          <a:bodyPr/>
          <a:lstStyle/>
          <a:p>
            <a:r>
              <a:rPr lang="ja-JP" altLang="en-US" dirty="0">
                <a:latin typeface="HGP創英角ｺﾞｼｯｸUB" pitchFamily="50" charset="-128"/>
                <a:ea typeface="HGP創英角ｺﾞｼｯｸUB" pitchFamily="50" charset="-128"/>
              </a:rPr>
              <a:t>対策一覧</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組織</a:t>
            </a:r>
            <a:endParaRPr lang="en-US" altLang="ja-JP" dirty="0">
              <a:latin typeface="HGP創英角ｺﾞｼｯｸUB" pitchFamily="50" charset="-128"/>
              <a:ea typeface="HGP創英角ｺﾞｼｯｸUB" pitchFamily="50" charset="-128"/>
            </a:endParaRPr>
          </a:p>
          <a:p>
            <a:pPr lvl="2"/>
            <a:r>
              <a:rPr lang="ja-JP" altLang="en-US" sz="2800" dirty="0">
                <a:latin typeface="HGP創英角ｺﾞｼｯｸUB" pitchFamily="50" charset="-128"/>
                <a:ea typeface="HGP創英角ｺﾞｼｯｸUB" pitchFamily="50" charset="-128"/>
              </a:rPr>
              <a:t>組織としての対応体制の確立</a:t>
            </a:r>
            <a:endParaRPr lang="en-US" altLang="ja-JP" sz="2800" dirty="0">
              <a:latin typeface="HGP創英角ｺﾞｼｯｸUB" pitchFamily="50" charset="-128"/>
              <a:ea typeface="HGP創英角ｺﾞｼｯｸUB" pitchFamily="50" charset="-128"/>
            </a:endParaRPr>
          </a:p>
          <a:p>
            <a:pPr lvl="3"/>
            <a:r>
              <a:rPr lang="ja-JP" altLang="en-US" sz="2400" dirty="0">
                <a:latin typeface="HGP創英角ｺﾞｼｯｸUB" pitchFamily="50" charset="-128"/>
                <a:ea typeface="HGP創英角ｺﾞｼｯｸUB" pitchFamily="50" charset="-128"/>
              </a:rPr>
              <a:t>人材における予算の確保や中長期的な戦略</a:t>
            </a:r>
            <a:endParaRPr lang="en-US" altLang="ja-JP" sz="2400" dirty="0">
              <a:latin typeface="HGP創英角ｺﾞｼｯｸUB" pitchFamily="50" charset="-128"/>
              <a:ea typeface="HGP創英角ｺﾞｼｯｸUB" pitchFamily="50" charset="-128"/>
            </a:endParaRPr>
          </a:p>
          <a:p>
            <a:pPr lvl="3"/>
            <a:r>
              <a:rPr lang="ja-JP" altLang="en-US" sz="2400" dirty="0">
                <a:latin typeface="HGP創英角ｺﾞｼｯｸUB" pitchFamily="50" charset="-128"/>
                <a:ea typeface="HGP創英角ｺﾞｼｯｸUB" pitchFamily="50" charset="-128"/>
              </a:rPr>
              <a:t>人材育成を視野にした採用</a:t>
            </a:r>
            <a:endParaRPr lang="en-US" altLang="ja-JP" sz="2400" dirty="0">
              <a:latin typeface="HGP創英角ｺﾞｼｯｸUB" pitchFamily="50" charset="-128"/>
              <a:ea typeface="HGP創英角ｺﾞｼｯｸUB" pitchFamily="50" charset="-128"/>
            </a:endParaRPr>
          </a:p>
          <a:p>
            <a:pPr lvl="3"/>
            <a:r>
              <a:rPr lang="ja-JP" altLang="en-US" sz="2400" dirty="0">
                <a:latin typeface="HGP創英角ｺﾞｼｯｸUB" pitchFamily="50" charset="-128"/>
                <a:ea typeface="HGP創英角ｺﾞｼｯｸUB" pitchFamily="50" charset="-128"/>
              </a:rPr>
              <a:t>ジョブローテ</a:t>
            </a:r>
            <a:r>
              <a:rPr lang="en-US" altLang="ja-JP" sz="2400" dirty="0">
                <a:latin typeface="HGP創英角ｺﾞｼｯｸUB" pitchFamily="50" charset="-128"/>
                <a:ea typeface="HGP創英角ｺﾞｼｯｸUB" pitchFamily="50" charset="-128"/>
              </a:rPr>
              <a:t>―</a:t>
            </a:r>
            <a:r>
              <a:rPr lang="ja-JP" altLang="en-US" sz="2400" dirty="0">
                <a:latin typeface="HGP創英角ｺﾞｼｯｸUB" pitchFamily="50" charset="-128"/>
                <a:ea typeface="HGP創英角ｺﾞｼｯｸUB" pitchFamily="50" charset="-128"/>
              </a:rPr>
              <a:t>ションによる技術・知識共有</a:t>
            </a:r>
            <a:endParaRPr lang="en-US" altLang="ja-JP" sz="2400" dirty="0">
              <a:latin typeface="HGP創英角ｺﾞｼｯｸUB" pitchFamily="50" charset="-128"/>
              <a:ea typeface="HGP創英角ｺﾞｼｯｸUB" pitchFamily="50" charset="-128"/>
            </a:endParaRPr>
          </a:p>
          <a:p>
            <a:pPr lvl="3"/>
            <a:r>
              <a:rPr lang="ja-JP" altLang="en-US" sz="2400" dirty="0">
                <a:latin typeface="HGP創英角ｺﾞｼｯｸUB" pitchFamily="50" charset="-128"/>
                <a:ea typeface="HGP創英角ｺﾞｼｯｸUB" pitchFamily="50" charset="-128"/>
              </a:rPr>
              <a:t>資格習得などキャリアパスによる人材育成</a:t>
            </a:r>
            <a:endParaRPr lang="en-US" altLang="ja-JP" sz="2400" dirty="0">
              <a:latin typeface="HGP創英角ｺﾞｼｯｸUB" pitchFamily="50" charset="-128"/>
              <a:ea typeface="HGP創英角ｺﾞｼｯｸUB" pitchFamily="50" charset="-128"/>
            </a:endParaRPr>
          </a:p>
          <a:p>
            <a:pPr lvl="2"/>
            <a:r>
              <a:rPr lang="ja-JP" altLang="en-US" sz="2800" dirty="0">
                <a:latin typeface="HGP創英角ｺﾞｼｯｸUB" pitchFamily="50" charset="-128"/>
                <a:ea typeface="HGP創英角ｺﾞｼｯｸUB" pitchFamily="50" charset="-128"/>
              </a:rPr>
              <a:t>情報リテラシーの向上</a:t>
            </a:r>
            <a:endParaRPr lang="en-US" altLang="ja-JP" sz="2800" dirty="0">
              <a:latin typeface="HGP創英角ｺﾞｼｯｸUB" pitchFamily="50" charset="-128"/>
              <a:ea typeface="HGP創英角ｺﾞｼｯｸUB" pitchFamily="50" charset="-128"/>
            </a:endParaRPr>
          </a:p>
          <a:p>
            <a:pPr lvl="3"/>
            <a:r>
              <a:rPr lang="ja-JP" altLang="en-US" sz="2400" dirty="0">
                <a:latin typeface="HGP創英角ｺﾞｼｯｸUB" pitchFamily="50" charset="-128"/>
                <a:ea typeface="HGP創英角ｺﾞｼｯｸUB" pitchFamily="50" charset="-128"/>
              </a:rPr>
              <a:t>セキュリティ教育</a:t>
            </a:r>
            <a:endParaRPr lang="en-US" altLang="ja-JP" sz="2400" dirty="0">
              <a:latin typeface="HGP創英角ｺﾞｼｯｸUB" pitchFamily="50" charset="-128"/>
              <a:ea typeface="HGP創英角ｺﾞｼｯｸUB" pitchFamily="50" charset="-128"/>
            </a:endParaRPr>
          </a:p>
          <a:p>
            <a:pPr lvl="3"/>
            <a:r>
              <a:rPr lang="ja-JP" altLang="en-US" sz="2400" dirty="0">
                <a:latin typeface="HGP創英角ｺﾞｼｯｸUB" pitchFamily="50" charset="-128"/>
                <a:ea typeface="HGP創英角ｺﾞｼｯｸUB" pitchFamily="50" charset="-128"/>
              </a:rPr>
              <a:t>外部の教育サービスを活用</a:t>
            </a:r>
            <a:endParaRPr lang="en-US" altLang="ja-JP" sz="2400" dirty="0">
              <a:latin typeface="HGP創英角ｺﾞｼｯｸUB" pitchFamily="50" charset="-128"/>
              <a:ea typeface="HGP創英角ｺﾞｼｯｸUB" pitchFamily="50" charset="-128"/>
            </a:endParaRPr>
          </a:p>
          <a:p>
            <a:pPr lvl="3"/>
            <a:r>
              <a:rPr lang="ja-JP" altLang="en-US" sz="2400" dirty="0">
                <a:latin typeface="HGP創英角ｺﾞｼｯｸUB" pitchFamily="50" charset="-128"/>
                <a:ea typeface="HGP創英角ｺﾞｼｯｸUB" pitchFamily="50" charset="-128"/>
              </a:rPr>
              <a:t>外部開催の</a:t>
            </a:r>
            <a:r>
              <a:rPr lang="en-US" altLang="ja-JP" sz="2400" dirty="0">
                <a:latin typeface="HGP創英角ｺﾞｼｯｸUB" pitchFamily="50" charset="-128"/>
                <a:ea typeface="HGP創英角ｺﾞｼｯｸUB" pitchFamily="50" charset="-128"/>
              </a:rPr>
              <a:t>CTF</a:t>
            </a:r>
            <a:r>
              <a:rPr lang="ja-JP" altLang="en-US" sz="2400" dirty="0">
                <a:latin typeface="HGP創英角ｺﾞｼｯｸUB" pitchFamily="50" charset="-128"/>
                <a:ea typeface="HGP創英角ｺﾞｼｯｸUB" pitchFamily="50" charset="-128"/>
              </a:rPr>
              <a:t>や勉強会等への取り組みを促進</a:t>
            </a:r>
            <a:endParaRPr lang="en-US" altLang="ja-JP" sz="2400" dirty="0">
              <a:latin typeface="HGP創英角ｺﾞｼｯｸUB" pitchFamily="50" charset="-128"/>
              <a:ea typeface="HGP創英角ｺﾞｼｯｸUB" pitchFamily="50" charset="-128"/>
            </a:endParaRPr>
          </a:p>
          <a:p>
            <a:endParaRPr lang="en-US" altLang="ja-JP" dirty="0">
              <a:latin typeface="HGP創英角ｺﾞｼｯｸUB" pitchFamily="50" charset="-128"/>
              <a:ea typeface="HGP創英角ｺﾞｼｯｸUB" pitchFamily="50" charset="-128"/>
            </a:endParaRPr>
          </a:p>
        </p:txBody>
      </p:sp>
      <p:sp>
        <p:nvSpPr>
          <p:cNvPr id="17" name="タイトル 1">
            <a:extLst>
              <a:ext uri="{FF2B5EF4-FFF2-40B4-BE49-F238E27FC236}">
                <a16:creationId xmlns="" xmlns:a16="http://schemas.microsoft.com/office/drawing/2014/main" id="{04B206A1-00B3-4D4D-AFEE-3A813D85CB24}"/>
              </a:ext>
            </a:extLst>
          </p:cNvPr>
          <p:cNvSpPr>
            <a:spLocks noGrp="1"/>
          </p:cNvSpPr>
          <p:nvPr>
            <p:ph type="title"/>
          </p:nvPr>
        </p:nvSpPr>
        <p:spPr>
          <a:xfrm>
            <a:off x="216653" y="83125"/>
            <a:ext cx="8243779" cy="993775"/>
          </a:xfrm>
        </p:spPr>
        <p:txBody>
          <a:bodyPr/>
          <a:lstStyle/>
          <a:p>
            <a:r>
              <a:rPr lang="en-US" altLang="ja-JP" sz="3200" dirty="0"/>
              <a:t>【5</a:t>
            </a:r>
            <a:r>
              <a:rPr lang="ja-JP" altLang="en-US" sz="3200" dirty="0"/>
              <a:t>位</a:t>
            </a:r>
            <a:r>
              <a:rPr lang="en-US" altLang="ja-JP" sz="3200" dirty="0"/>
              <a:t>】</a:t>
            </a:r>
            <a:r>
              <a:rPr lang="ja-JP" altLang="en-US" sz="2700" dirty="0"/>
              <a:t>脅威に対応するためのセキュリティ人材の不足</a:t>
            </a:r>
            <a:r>
              <a:rPr lang="en-US" altLang="ja-JP" sz="3000" dirty="0"/>
              <a:t/>
            </a:r>
            <a:br>
              <a:rPr lang="en-US" altLang="ja-JP" sz="3000" dirty="0"/>
            </a:br>
            <a:r>
              <a:rPr lang="ja-JP" altLang="en-US" sz="2400" dirty="0">
                <a:solidFill>
                  <a:srgbClr val="00B0F0"/>
                </a:solidFill>
              </a:rPr>
              <a:t>～</a:t>
            </a:r>
            <a:r>
              <a:rPr lang="ja-JP" altLang="en-US" sz="2000" dirty="0">
                <a:solidFill>
                  <a:srgbClr val="00B0F0"/>
                </a:solidFill>
              </a:rPr>
              <a:t>組織や国は積極的なセキュリティ人材の育成を</a:t>
            </a:r>
            <a:r>
              <a:rPr lang="ja-JP" altLang="en-US" sz="2400" dirty="0">
                <a:solidFill>
                  <a:srgbClr val="00B0F0"/>
                </a:solidFill>
              </a:rPr>
              <a:t>～</a:t>
            </a:r>
            <a:endParaRPr kumimoji="1" lang="ja-JP" altLang="en-US" sz="2400" dirty="0">
              <a:solidFill>
                <a:srgbClr val="00B0F0"/>
              </a:solidFill>
            </a:endParaRPr>
          </a:p>
        </p:txBody>
      </p:sp>
    </p:spTree>
    <p:extLst>
      <p:ext uri="{BB962C8B-B14F-4D97-AF65-F5344CB8AC3E}">
        <p14:creationId xmlns:p14="http://schemas.microsoft.com/office/powerpoint/2010/main" val="970726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 xmlns:a16="http://schemas.microsoft.com/office/drawing/2014/main" id="{5F617600-ED89-4F8C-B195-B05D3ADCB601}"/>
              </a:ext>
            </a:extLst>
          </p:cNvPr>
          <p:cNvSpPr>
            <a:spLocks noGrp="1"/>
          </p:cNvSpPr>
          <p:nvPr>
            <p:ph type="sldNum" sz="quarter" idx="12"/>
          </p:nvPr>
        </p:nvSpPr>
        <p:spPr/>
        <p:txBody>
          <a:bodyPr/>
          <a:lstStyle/>
          <a:p>
            <a:pPr>
              <a:defRPr/>
            </a:pPr>
            <a:fld id="{6721F58E-FF0A-4E20-95E1-27782925FA6E}" type="slidenum">
              <a:rPr lang="en-US" altLang="ja-JP" smtClean="0"/>
              <a:pPr>
                <a:defRPr/>
              </a:pPr>
              <a:t>26</a:t>
            </a:fld>
            <a:endParaRPr lang="en-US" altLang="ja-JP" dirty="0"/>
          </a:p>
        </p:txBody>
      </p:sp>
      <p:sp>
        <p:nvSpPr>
          <p:cNvPr id="5" name="タイトル 1">
            <a:extLst>
              <a:ext uri="{FF2B5EF4-FFF2-40B4-BE49-F238E27FC236}">
                <a16:creationId xmlns="" xmlns:a16="http://schemas.microsoft.com/office/drawing/2014/main" id="{FA3F5DD7-245C-43A0-9F93-3EBF2F7C625F}"/>
              </a:ext>
            </a:extLst>
          </p:cNvPr>
          <p:cNvSpPr>
            <a:spLocks noGrp="1"/>
          </p:cNvSpPr>
          <p:nvPr>
            <p:ph type="title"/>
          </p:nvPr>
        </p:nvSpPr>
        <p:spPr>
          <a:xfrm>
            <a:off x="216653" y="83125"/>
            <a:ext cx="8243779" cy="993775"/>
          </a:xfrm>
        </p:spPr>
        <p:txBody>
          <a:bodyPr/>
          <a:lstStyle/>
          <a:p>
            <a:r>
              <a:rPr lang="en-US" altLang="ja-JP" sz="3200" dirty="0"/>
              <a:t>【5</a:t>
            </a:r>
            <a:r>
              <a:rPr lang="ja-JP" altLang="en-US" sz="3200" dirty="0"/>
              <a:t>位</a:t>
            </a:r>
            <a:r>
              <a:rPr lang="en-US" altLang="ja-JP" sz="3200" dirty="0"/>
              <a:t>】</a:t>
            </a:r>
            <a:r>
              <a:rPr lang="ja-JP" altLang="en-US" sz="2700" dirty="0"/>
              <a:t>脅威に対応するためのセキュリティ人材の不足</a:t>
            </a:r>
            <a:r>
              <a:rPr lang="en-US" altLang="ja-JP" sz="3000" dirty="0"/>
              <a:t/>
            </a:r>
            <a:br>
              <a:rPr lang="en-US" altLang="ja-JP" sz="3000" dirty="0"/>
            </a:br>
            <a:r>
              <a:rPr lang="ja-JP" altLang="en-US" sz="2400" dirty="0">
                <a:solidFill>
                  <a:srgbClr val="00B0F0"/>
                </a:solidFill>
              </a:rPr>
              <a:t>～</a:t>
            </a:r>
            <a:r>
              <a:rPr lang="ja-JP" altLang="en-US" sz="2000" dirty="0">
                <a:solidFill>
                  <a:srgbClr val="00B0F0"/>
                </a:solidFill>
              </a:rPr>
              <a:t>組織や国は積極的なセキュリティ人材の育成を</a:t>
            </a:r>
            <a:r>
              <a:rPr lang="ja-JP" altLang="en-US" sz="2400" dirty="0">
                <a:solidFill>
                  <a:srgbClr val="00B0F0"/>
                </a:solidFill>
              </a:rPr>
              <a:t>～</a:t>
            </a:r>
            <a:endParaRPr kumimoji="1" lang="ja-JP" altLang="en-US" sz="2400" dirty="0">
              <a:solidFill>
                <a:srgbClr val="00B0F0"/>
              </a:solidFill>
            </a:endParaRPr>
          </a:p>
        </p:txBody>
      </p:sp>
      <p:sp>
        <p:nvSpPr>
          <p:cNvPr id="6" name="コンテンツ プレースホルダー 2">
            <a:extLst>
              <a:ext uri="{FF2B5EF4-FFF2-40B4-BE49-F238E27FC236}">
                <a16:creationId xmlns="" xmlns:a16="http://schemas.microsoft.com/office/drawing/2014/main" id="{329B51A4-A695-4075-B903-571109C994D3}"/>
              </a:ext>
            </a:extLst>
          </p:cNvPr>
          <p:cNvSpPr>
            <a:spLocks noGrp="1"/>
          </p:cNvSpPr>
          <p:nvPr>
            <p:ph idx="1"/>
          </p:nvPr>
        </p:nvSpPr>
        <p:spPr>
          <a:xfrm>
            <a:off x="-35690" y="1268041"/>
            <a:ext cx="8748464" cy="648072"/>
          </a:xfrm>
          <a:noFill/>
          <a:ln w="9525">
            <a:noFill/>
            <a:miter lim="800000"/>
            <a:headEnd/>
            <a:tailEnd/>
          </a:ln>
        </p:spPr>
        <p:txBody>
          <a:bodyPr vert="horz" wrap="square" lIns="91440" tIns="45720" rIns="91440" bIns="45720" numCol="1" anchor="t" anchorCtr="0" compatLnSpc="1">
            <a:prstTxWarp prst="textNoShape">
              <a:avLst/>
            </a:prstTxWarp>
          </a:bodyPr>
          <a:lstStyle/>
          <a:p>
            <a:pPr lvl="1"/>
            <a:r>
              <a:rPr lang="ja-JP" altLang="en-US" dirty="0">
                <a:latin typeface="HGP創英角ｺﾞｼｯｸUB" pitchFamily="50" charset="-128"/>
                <a:ea typeface="HGP創英角ｺﾞｼｯｸUB" pitchFamily="50" charset="-128"/>
              </a:rPr>
              <a:t>独立行政法人情報処理推進</a:t>
            </a:r>
            <a:r>
              <a:rPr lang="ja-JP" altLang="en-US" dirty="0" smtClean="0">
                <a:latin typeface="HGP創英角ｺﾞｼｯｸUB" pitchFamily="50" charset="-128"/>
                <a:ea typeface="HGP創英角ｺﾞｼｯｸUB" pitchFamily="50" charset="-128"/>
              </a:rPr>
              <a:t>機構</a:t>
            </a:r>
            <a:endParaRPr lang="en-US" altLang="ja-JP" dirty="0">
              <a:latin typeface="HGP創英角ｺﾞｼｯｸUB" pitchFamily="50" charset="-128"/>
              <a:ea typeface="HGP創英角ｺﾞｼｯｸUB" pitchFamily="50" charset="-128"/>
            </a:endParaRPr>
          </a:p>
          <a:p>
            <a:pPr lvl="2"/>
            <a:r>
              <a:rPr lang="ja-JP" altLang="en-US" dirty="0">
                <a:latin typeface="HGP創英角ｺﾞｼｯｸUB" pitchFamily="50" charset="-128"/>
                <a:ea typeface="HGP創英角ｺﾞｼｯｸUB" pitchFamily="50" charset="-128"/>
              </a:rPr>
              <a:t>情報処理試験制度</a:t>
            </a:r>
            <a:endParaRPr lang="en-US" altLang="ja-JP" dirty="0">
              <a:latin typeface="HGP創英角ｺﾞｼｯｸUB" pitchFamily="50" charset="-128"/>
              <a:ea typeface="HGP創英角ｺﾞｼｯｸUB" pitchFamily="50" charset="-128"/>
            </a:endParaRPr>
          </a:p>
          <a:p>
            <a:pPr lvl="3"/>
            <a:r>
              <a:rPr lang="en-US" altLang="ja-JP" dirty="0">
                <a:latin typeface="HGP創英角ｺﾞｼｯｸUB" pitchFamily="50" charset="-128"/>
                <a:ea typeface="HGP創英角ｺﾞｼｯｸUB" pitchFamily="50" charset="-128"/>
              </a:rPr>
              <a:t>IT</a:t>
            </a:r>
            <a:r>
              <a:rPr lang="ja-JP" altLang="en-US" dirty="0">
                <a:latin typeface="HGP創英角ｺﾞｼｯｸUB" pitchFamily="50" charset="-128"/>
                <a:ea typeface="HGP創英角ｺﾞｼｯｸUB" pitchFamily="50" charset="-128"/>
              </a:rPr>
              <a:t>エンジニアの不足等を背景として発足した国家資格</a:t>
            </a:r>
            <a:endParaRPr lang="en-US" altLang="ja-JP" dirty="0">
              <a:latin typeface="HGP創英角ｺﾞｼｯｸUB" pitchFamily="50" charset="-128"/>
              <a:ea typeface="HGP創英角ｺﾞｼｯｸUB" pitchFamily="50" charset="-128"/>
            </a:endParaRPr>
          </a:p>
          <a:p>
            <a:pPr lvl="3"/>
            <a:r>
              <a:rPr lang="en-US" altLang="ja-JP" dirty="0">
                <a:latin typeface="HGP創英角ｺﾞｼｯｸUB" pitchFamily="50" charset="-128"/>
                <a:ea typeface="HGP創英角ｺﾞｼｯｸUB" pitchFamily="50" charset="-128"/>
              </a:rPr>
              <a:t>IT</a:t>
            </a:r>
            <a:r>
              <a:rPr lang="ja-JP" altLang="en-US" dirty="0">
                <a:latin typeface="HGP創英角ｺﾞｼｯｸUB" pitchFamily="50" charset="-128"/>
                <a:ea typeface="HGP創英角ｺﾞｼｯｸUB" pitchFamily="50" charset="-128"/>
              </a:rPr>
              <a:t>の知識・技能に関する共通の評価指標としての活用</a:t>
            </a:r>
            <a:endParaRPr lang="en-US" altLang="ja-JP" dirty="0">
              <a:latin typeface="HGP創英角ｺﾞｼｯｸUB" pitchFamily="50" charset="-128"/>
              <a:ea typeface="HGP創英角ｺﾞｼｯｸUB" pitchFamily="50" charset="-128"/>
            </a:endParaRPr>
          </a:p>
          <a:p>
            <a:pPr lvl="3"/>
            <a:r>
              <a:rPr lang="ja-JP" altLang="en-US" dirty="0">
                <a:latin typeface="HGP創英角ｺﾞｼｯｸUB" pitchFamily="50" charset="-128"/>
                <a:ea typeface="HGP創英角ｺﾞｼｯｸUB" pitchFamily="50" charset="-128"/>
              </a:rPr>
              <a:t>技術の多様化・需要変化に対応できる</a:t>
            </a:r>
            <a:r>
              <a:rPr lang="en-US" altLang="ja-JP" dirty="0">
                <a:latin typeface="HGP創英角ｺﾞｼｯｸUB" pitchFamily="50" charset="-128"/>
                <a:ea typeface="HGP創英角ｺﾞｼｯｸUB" pitchFamily="50" charset="-128"/>
              </a:rPr>
              <a:t>IT</a:t>
            </a:r>
            <a:r>
              <a:rPr lang="ja-JP" altLang="en-US" dirty="0">
                <a:latin typeface="HGP創英角ｺﾞｼｯｸUB" pitchFamily="50" charset="-128"/>
                <a:ea typeface="HGP創英角ｺﾞｼｯｸUB" pitchFamily="50" charset="-128"/>
              </a:rPr>
              <a:t>エンジニアを育成</a:t>
            </a:r>
          </a:p>
          <a:p>
            <a:pPr lvl="3"/>
            <a:endParaRPr lang="en-US" altLang="ja-JP" dirty="0">
              <a:latin typeface="HGP創英角ｺﾞｼｯｸUB" pitchFamily="50" charset="-128"/>
              <a:ea typeface="HGP創英角ｺﾞｼｯｸUB" pitchFamily="50" charset="-128"/>
            </a:endParaRPr>
          </a:p>
          <a:p>
            <a:pPr lvl="3"/>
            <a:endParaRPr lang="ja-JP" altLang="en-US" dirty="0">
              <a:latin typeface="HGP創英角ｺﾞｼｯｸUB" pitchFamily="50" charset="-128"/>
              <a:ea typeface="HGP創英角ｺﾞｼｯｸUB" pitchFamily="50" charset="-128"/>
            </a:endParaRPr>
          </a:p>
          <a:p>
            <a:pPr lvl="2"/>
            <a:endParaRPr lang="en-US" altLang="ja-JP" dirty="0">
              <a:latin typeface="HGP創英角ｺﾞｼｯｸUB" pitchFamily="50" charset="-128"/>
              <a:ea typeface="HGP創英角ｺﾞｼｯｸUB" pitchFamily="50" charset="-128"/>
            </a:endParaRPr>
          </a:p>
          <a:p>
            <a:pPr lvl="3"/>
            <a:endParaRPr lang="en-US" altLang="ja-JP" dirty="0">
              <a:latin typeface="HGP創英角ｺﾞｼｯｸUB" pitchFamily="50" charset="-128"/>
              <a:ea typeface="HGP創英角ｺﾞｼｯｸUB" pitchFamily="50" charset="-128"/>
            </a:endParaRPr>
          </a:p>
          <a:p>
            <a:pPr lvl="1"/>
            <a:endParaRPr lang="en-US" altLang="ja-JP" sz="2400" dirty="0">
              <a:latin typeface="HGP創英角ｺﾞｼｯｸUB" pitchFamily="50" charset="-128"/>
              <a:ea typeface="HGP創英角ｺﾞｼｯｸUB" pitchFamily="50" charset="-128"/>
            </a:endParaRPr>
          </a:p>
        </p:txBody>
      </p:sp>
      <p:pic>
        <p:nvPicPr>
          <p:cNvPr id="9" name="図 8">
            <a:extLst>
              <a:ext uri="{FF2B5EF4-FFF2-40B4-BE49-F238E27FC236}">
                <a16:creationId xmlns="" xmlns:a16="http://schemas.microsoft.com/office/drawing/2014/main" id="{2DD46020-9389-4F7C-B306-9DCD9D41BEC1}"/>
              </a:ext>
            </a:extLst>
          </p:cNvPr>
          <p:cNvPicPr>
            <a:picLocks noChangeAspect="1"/>
          </p:cNvPicPr>
          <p:nvPr/>
        </p:nvPicPr>
        <p:blipFill>
          <a:blip r:embed="rId3"/>
          <a:stretch>
            <a:fillRect/>
          </a:stretch>
        </p:blipFill>
        <p:spPr>
          <a:xfrm>
            <a:off x="1403648" y="3528392"/>
            <a:ext cx="1875375" cy="2636912"/>
          </a:xfrm>
          <a:prstGeom prst="rect">
            <a:avLst/>
          </a:prstGeom>
          <a:ln>
            <a:solidFill>
              <a:schemeClr val="tx1"/>
            </a:solidFill>
          </a:ln>
        </p:spPr>
      </p:pic>
      <p:pic>
        <p:nvPicPr>
          <p:cNvPr id="10" name="図 9">
            <a:extLst>
              <a:ext uri="{FF2B5EF4-FFF2-40B4-BE49-F238E27FC236}">
                <a16:creationId xmlns="" xmlns:a16="http://schemas.microsoft.com/office/drawing/2014/main" id="{1A28C50E-B3C9-4A95-BA0C-2C43852339AF}"/>
              </a:ext>
            </a:extLst>
          </p:cNvPr>
          <p:cNvPicPr>
            <a:picLocks noChangeAspect="1"/>
          </p:cNvPicPr>
          <p:nvPr/>
        </p:nvPicPr>
        <p:blipFill>
          <a:blip r:embed="rId4"/>
          <a:stretch>
            <a:fillRect/>
          </a:stretch>
        </p:blipFill>
        <p:spPr>
          <a:xfrm>
            <a:off x="3644328" y="3528392"/>
            <a:ext cx="1855344" cy="2636912"/>
          </a:xfrm>
          <a:prstGeom prst="rect">
            <a:avLst/>
          </a:prstGeom>
          <a:ln>
            <a:solidFill>
              <a:schemeClr val="tx1"/>
            </a:solidFill>
          </a:ln>
        </p:spPr>
      </p:pic>
      <p:pic>
        <p:nvPicPr>
          <p:cNvPr id="11" name="図 10">
            <a:extLst>
              <a:ext uri="{FF2B5EF4-FFF2-40B4-BE49-F238E27FC236}">
                <a16:creationId xmlns="" xmlns:a16="http://schemas.microsoft.com/office/drawing/2014/main" id="{6093F5B6-4246-478B-9E6D-E19BB6C7B051}"/>
              </a:ext>
            </a:extLst>
          </p:cNvPr>
          <p:cNvPicPr>
            <a:picLocks noChangeAspect="1"/>
          </p:cNvPicPr>
          <p:nvPr/>
        </p:nvPicPr>
        <p:blipFill>
          <a:blip r:embed="rId5"/>
          <a:stretch>
            <a:fillRect/>
          </a:stretch>
        </p:blipFill>
        <p:spPr>
          <a:xfrm>
            <a:off x="5868145" y="3547737"/>
            <a:ext cx="1859108" cy="2617567"/>
          </a:xfrm>
          <a:prstGeom prst="rect">
            <a:avLst/>
          </a:prstGeom>
          <a:ln>
            <a:solidFill>
              <a:schemeClr val="tx1"/>
            </a:solidFill>
          </a:ln>
        </p:spPr>
      </p:pic>
    </p:spTree>
    <p:extLst>
      <p:ext uri="{BB962C8B-B14F-4D97-AF65-F5344CB8AC3E}">
        <p14:creationId xmlns:p14="http://schemas.microsoft.com/office/powerpoint/2010/main" val="3531606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27</a:t>
            </a:fld>
            <a:endParaRPr lang="en-US" altLang="ja-JP" dirty="0"/>
          </a:p>
        </p:txBody>
      </p:sp>
      <p:sp>
        <p:nvSpPr>
          <p:cNvPr id="22" name="コンテンツ プレースホルダー 2"/>
          <p:cNvSpPr>
            <a:spLocks noGrp="1"/>
          </p:cNvSpPr>
          <p:nvPr>
            <p:ph idx="1"/>
          </p:nvPr>
        </p:nvSpPr>
        <p:spPr>
          <a:xfrm>
            <a:off x="-53948" y="4724649"/>
            <a:ext cx="8874419" cy="1872208"/>
          </a:xfrm>
        </p:spPr>
        <p:txBody>
          <a:bodyPr/>
          <a:lstStyle/>
          <a:p>
            <a:pPr lvl="1"/>
            <a:r>
              <a:rPr lang="ja-JP" altLang="en-US" dirty="0">
                <a:latin typeface="HGP創英角ｺﾞｼｯｸUB" pitchFamily="50" charset="-128"/>
                <a:ea typeface="HGP創英角ｺﾞｼｯｸUB" pitchFamily="50" charset="-128"/>
              </a:rPr>
              <a:t>個人情報やクレジットカード情報を窃取される被害が続いている</a:t>
            </a:r>
          </a:p>
          <a:p>
            <a:pPr lvl="1"/>
            <a:r>
              <a:rPr lang="ja-JP" altLang="en-US" dirty="0">
                <a:latin typeface="HGP創英角ｺﾞｼｯｸUB" pitchFamily="50" charset="-128"/>
                <a:ea typeface="HGP創英角ｺﾞｼｯｸUB" pitchFamily="50" charset="-128"/>
              </a:rPr>
              <a:t>窃取した情報を悪用し、不審メールの送りつけや</a:t>
            </a:r>
            <a:endParaRPr lang="en-US" altLang="ja-JP" dirty="0">
              <a:latin typeface="HGP創英角ｺﾞｼｯｸUB" pitchFamily="50" charset="-128"/>
              <a:ea typeface="HGP創英角ｺﾞｼｯｸUB" pitchFamily="50" charset="-128"/>
            </a:endParaRPr>
          </a:p>
          <a:p>
            <a:pPr marL="457200" lvl="1" indent="0">
              <a:buNone/>
            </a:pPr>
            <a:r>
              <a:rPr lang="ja-JP" altLang="en-US" dirty="0">
                <a:latin typeface="HGP創英角ｺﾞｼｯｸUB" pitchFamily="50" charset="-128"/>
                <a:ea typeface="HGP創英角ｺﾞｼｯｸUB" pitchFamily="50" charset="-128"/>
              </a:rPr>
              <a:t>   クレジットカードの不正利用も</a:t>
            </a:r>
            <a:endParaRPr lang="en-US" altLang="ja-JP" dirty="0">
              <a:latin typeface="HGP創英角ｺﾞｼｯｸUB" pitchFamily="50" charset="-128"/>
              <a:ea typeface="HGP創英角ｺﾞｼｯｸUB" pitchFamily="50" charset="-128"/>
            </a:endParaRPr>
          </a:p>
        </p:txBody>
      </p:sp>
      <p:sp>
        <p:nvSpPr>
          <p:cNvPr id="23" name="タイトル 1"/>
          <p:cNvSpPr>
            <a:spLocks noGrp="1"/>
          </p:cNvSpPr>
          <p:nvPr>
            <p:ph type="title"/>
          </p:nvPr>
        </p:nvSpPr>
        <p:spPr>
          <a:xfrm>
            <a:off x="226178" y="83125"/>
            <a:ext cx="8243779" cy="993775"/>
          </a:xfrm>
        </p:spPr>
        <p:txBody>
          <a:bodyPr/>
          <a:lstStyle/>
          <a:p>
            <a:r>
              <a:rPr lang="en-US" altLang="ja-JP" sz="3200" dirty="0"/>
              <a:t>【6</a:t>
            </a:r>
            <a:r>
              <a:rPr lang="ja-JP" altLang="en-US" sz="3200" dirty="0"/>
              <a:t>位</a:t>
            </a:r>
            <a:r>
              <a:rPr lang="en-US" altLang="ja-JP" sz="3200" dirty="0"/>
              <a:t>】</a:t>
            </a:r>
            <a:r>
              <a:rPr lang="ja-JP" altLang="en-US" sz="3200" dirty="0"/>
              <a:t>ウェブサービスからの個人情報の窃取</a:t>
            </a:r>
            <a:r>
              <a:rPr lang="en-US" altLang="ja-JP" sz="3000" dirty="0"/>
              <a:t/>
            </a:r>
            <a:br>
              <a:rPr lang="en-US" altLang="ja-JP" sz="3000" dirty="0"/>
            </a:br>
            <a:r>
              <a:rPr lang="ja-JP" altLang="en-US" sz="2000" dirty="0">
                <a:solidFill>
                  <a:srgbClr val="00B0F0"/>
                </a:solidFill>
              </a:rPr>
              <a:t>～ウェブサービスの脆弱性対策は迅速に～</a:t>
            </a:r>
            <a:endParaRPr kumimoji="1" lang="ja-JP" altLang="en-US" sz="2000" dirty="0">
              <a:solidFill>
                <a:srgbClr val="00B0F0"/>
              </a:solidFill>
            </a:endParaRPr>
          </a:p>
        </p:txBody>
      </p:sp>
    </p:spTree>
    <p:extLst>
      <p:ext uri="{BB962C8B-B14F-4D97-AF65-F5344CB8AC3E}">
        <p14:creationId xmlns:p14="http://schemas.microsoft.com/office/powerpoint/2010/main" val="1577951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28</a:t>
            </a:fld>
            <a:endParaRPr lang="en-US" altLang="ja-JP" dirty="0"/>
          </a:p>
        </p:txBody>
      </p:sp>
      <p:sp>
        <p:nvSpPr>
          <p:cNvPr id="9" name="タイトル 1">
            <a:extLst>
              <a:ext uri="{FF2B5EF4-FFF2-40B4-BE49-F238E27FC236}">
                <a16:creationId xmlns="" xmlns:a16="http://schemas.microsoft.com/office/drawing/2014/main" id="{629F66B0-2737-4391-B69F-EC0FCD01B58B}"/>
              </a:ext>
            </a:extLst>
          </p:cNvPr>
          <p:cNvSpPr>
            <a:spLocks noGrp="1"/>
          </p:cNvSpPr>
          <p:nvPr>
            <p:ph type="title"/>
          </p:nvPr>
        </p:nvSpPr>
        <p:spPr>
          <a:xfrm>
            <a:off x="226178" y="83125"/>
            <a:ext cx="8243779" cy="993775"/>
          </a:xfrm>
        </p:spPr>
        <p:txBody>
          <a:bodyPr/>
          <a:lstStyle/>
          <a:p>
            <a:r>
              <a:rPr lang="en-US" altLang="ja-JP" sz="3200" dirty="0"/>
              <a:t>【6</a:t>
            </a:r>
            <a:r>
              <a:rPr lang="ja-JP" altLang="en-US" sz="3200" dirty="0"/>
              <a:t>位</a:t>
            </a:r>
            <a:r>
              <a:rPr lang="en-US" altLang="ja-JP" sz="3200" dirty="0"/>
              <a:t>】</a:t>
            </a:r>
            <a:r>
              <a:rPr lang="ja-JP" altLang="en-US" sz="3200" dirty="0"/>
              <a:t>ウェブサービスからの個人情報の窃取</a:t>
            </a:r>
            <a:r>
              <a:rPr lang="en-US" altLang="ja-JP" sz="3000" dirty="0"/>
              <a:t/>
            </a:r>
            <a:br>
              <a:rPr lang="en-US" altLang="ja-JP" sz="3000" dirty="0"/>
            </a:br>
            <a:r>
              <a:rPr lang="ja-JP" altLang="en-US" sz="2000" dirty="0">
                <a:solidFill>
                  <a:srgbClr val="00B0F0"/>
                </a:solidFill>
              </a:rPr>
              <a:t>～ウェブサービスの脆弱性対策は迅速に～</a:t>
            </a:r>
            <a:endParaRPr kumimoji="1" lang="ja-JP" altLang="en-US" sz="2000" dirty="0">
              <a:solidFill>
                <a:srgbClr val="00B0F0"/>
              </a:solidFill>
            </a:endParaRPr>
          </a:p>
        </p:txBody>
      </p:sp>
      <p:sp>
        <p:nvSpPr>
          <p:cNvPr id="8" name="コンテンツ プレースホルダー 2">
            <a:extLst>
              <a:ext uri="{FF2B5EF4-FFF2-40B4-BE49-F238E27FC236}">
                <a16:creationId xmlns="" xmlns:a16="http://schemas.microsoft.com/office/drawing/2014/main" id="{3E92FA3C-0E19-42A7-9647-7496DD35FF7B}"/>
              </a:ext>
            </a:extLst>
          </p:cNvPr>
          <p:cNvSpPr txBox="1">
            <a:spLocks/>
          </p:cNvSpPr>
          <p:nvPr/>
        </p:nvSpPr>
        <p:spPr bwMode="auto">
          <a:xfrm>
            <a:off x="298500" y="871997"/>
            <a:ext cx="8305948" cy="2088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Tx/>
              <a:buBlip>
                <a:blip r:embed="rId3"/>
              </a:buBlip>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pPr marL="0" indent="0">
              <a:buFont typeface="Wingdings" pitchFamily="2" charset="2"/>
              <a:buNone/>
            </a:pPr>
            <a:endParaRPr lang="en-US" altLang="ja-JP" sz="2000" kern="0" dirty="0">
              <a:latin typeface="HGP創英角ｺﾞｼｯｸUB" pitchFamily="50" charset="-128"/>
              <a:ea typeface="HGP創英角ｺﾞｼｯｸUB" pitchFamily="50" charset="-128"/>
            </a:endParaRPr>
          </a:p>
          <a:p>
            <a:r>
              <a:rPr lang="ja-JP" altLang="en-US" kern="0" dirty="0">
                <a:latin typeface="HGP創英角ｺﾞｼｯｸUB" pitchFamily="50" charset="-128"/>
                <a:ea typeface="HGP創英角ｺﾞｼｯｸUB" pitchFamily="50" charset="-128"/>
              </a:rPr>
              <a:t>攻撃手口</a:t>
            </a:r>
            <a:endParaRPr lang="en-US" altLang="ja-JP" kern="0" dirty="0">
              <a:latin typeface="HGP創英角ｺﾞｼｯｸUB" pitchFamily="50" charset="-128"/>
              <a:ea typeface="HGP創英角ｺﾞｼｯｸUB" pitchFamily="50" charset="-128"/>
            </a:endParaRPr>
          </a:p>
          <a:p>
            <a:pPr lvl="1"/>
            <a:r>
              <a:rPr lang="ja-JP" altLang="en-US" kern="0" dirty="0">
                <a:latin typeface="HGP創英角ｺﾞｼｯｸUB" pitchFamily="50" charset="-128"/>
                <a:ea typeface="HGP創英角ｺﾞｼｯｸUB" pitchFamily="50" charset="-128"/>
              </a:rPr>
              <a:t>企業が開発したウェブアプリケーションの脆弱性を悪用</a:t>
            </a:r>
            <a:endParaRPr lang="en-US" altLang="ja-JP" kern="0" dirty="0">
              <a:latin typeface="HGP創英角ｺﾞｼｯｸUB" pitchFamily="50" charset="-128"/>
              <a:ea typeface="HGP創英角ｺﾞｼｯｸUB" pitchFamily="50" charset="-128"/>
            </a:endParaRPr>
          </a:p>
          <a:p>
            <a:pPr lvl="1"/>
            <a:r>
              <a:rPr lang="en-US" altLang="ja-JP" dirty="0">
                <a:latin typeface="HGP創英角ｺﾞｼｯｸUB" pitchFamily="50" charset="-128"/>
                <a:ea typeface="HGP創英角ｺﾞｼｯｸUB" pitchFamily="50" charset="-128"/>
              </a:rPr>
              <a:t>OS</a:t>
            </a:r>
            <a:r>
              <a:rPr lang="ja-JP" altLang="en-US" dirty="0">
                <a:latin typeface="HGP創英角ｺﾞｼｯｸUB" pitchFamily="50" charset="-128"/>
                <a:ea typeface="HGP創英角ｺﾞｼｯｸUB" pitchFamily="50" charset="-128"/>
              </a:rPr>
              <a:t>・ミドルウェア・</a:t>
            </a:r>
            <a:r>
              <a:rPr lang="en-US" altLang="ja-JP" dirty="0">
                <a:latin typeface="HGP創英角ｺﾞｼｯｸUB" pitchFamily="50" charset="-128"/>
                <a:ea typeface="HGP創英角ｺﾞｼｯｸUB" pitchFamily="50" charset="-128"/>
              </a:rPr>
              <a:t>CMS</a:t>
            </a:r>
            <a:r>
              <a:rPr lang="ja-JP" altLang="en-US" dirty="0">
                <a:latin typeface="HGP創英角ｺﾞｼｯｸUB" pitchFamily="50" charset="-128"/>
                <a:ea typeface="HGP創英角ｺﾞｼｯｸUB" pitchFamily="50" charset="-128"/>
              </a:rPr>
              <a:t>等の脆弱性を悪用</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共通的に使われるソフトウェア（</a:t>
            </a:r>
            <a:r>
              <a:rPr lang="en-US" altLang="ja-JP" dirty="0">
                <a:latin typeface="HGP創英角ｺﾞｼｯｸUB" pitchFamily="50" charset="-128"/>
                <a:ea typeface="HGP創英角ｺﾞｼｯｸUB" pitchFamily="50" charset="-128"/>
              </a:rPr>
              <a:t>OpenSSL</a:t>
            </a:r>
            <a:r>
              <a:rPr lang="ja-JP" altLang="en-US" dirty="0" err="1">
                <a:latin typeface="HGP創英角ｺﾞｼｯｸUB" pitchFamily="50" charset="-128"/>
                <a:ea typeface="HGP創英角ｺﾞｼｯｸUB" pitchFamily="50" charset="-128"/>
              </a:rPr>
              <a:t>、</a:t>
            </a:r>
            <a:r>
              <a:rPr lang="en-US" altLang="ja-JP" dirty="0">
                <a:latin typeface="HGP創英角ｺﾞｼｯｸUB" pitchFamily="50" charset="-128"/>
                <a:ea typeface="HGP創英角ｺﾞｼｯｸUB" pitchFamily="50" charset="-128"/>
              </a:rPr>
              <a:t>Apache Struts</a:t>
            </a:r>
            <a:r>
              <a:rPr lang="ja-JP" altLang="en-US" dirty="0" err="1">
                <a:latin typeface="HGP創英角ｺﾞｼｯｸUB" pitchFamily="50" charset="-128"/>
                <a:ea typeface="HGP創英角ｺﾞｼｯｸUB" pitchFamily="50" charset="-128"/>
              </a:rPr>
              <a:t>、</a:t>
            </a:r>
            <a:r>
              <a:rPr lang="en-US" altLang="ja-JP" dirty="0">
                <a:latin typeface="HGP創英角ｺﾞｼｯｸUB" pitchFamily="50" charset="-128"/>
                <a:ea typeface="HGP創英角ｺﾞｼｯｸUB" pitchFamily="50" charset="-128"/>
              </a:rPr>
              <a:t>WordPress</a:t>
            </a:r>
            <a:r>
              <a:rPr lang="ja-JP" altLang="en-US" dirty="0">
                <a:latin typeface="HGP創英角ｺﾞｼｯｸUB" pitchFamily="50" charset="-128"/>
                <a:ea typeface="HGP創英角ｺﾞｼｯｸUB" pitchFamily="50" charset="-128"/>
              </a:rPr>
              <a:t>等）の脆弱性を悪用</a:t>
            </a:r>
            <a:endParaRPr lang="en-US" altLang="ja-JP" dirty="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1662941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29</a:t>
            </a:fld>
            <a:endParaRPr lang="en-US" altLang="ja-JP" dirty="0"/>
          </a:p>
        </p:txBody>
      </p:sp>
      <p:sp>
        <p:nvSpPr>
          <p:cNvPr id="22" name="コンテンツ プレースホルダー 2"/>
          <p:cNvSpPr>
            <a:spLocks noGrp="1"/>
          </p:cNvSpPr>
          <p:nvPr>
            <p:ph idx="1"/>
          </p:nvPr>
        </p:nvSpPr>
        <p:spPr>
          <a:xfrm>
            <a:off x="286192" y="1299726"/>
            <a:ext cx="8496944" cy="2088232"/>
          </a:xfrm>
        </p:spPr>
        <p:txBody>
          <a:bodyPr/>
          <a:lstStyle/>
          <a:p>
            <a:pPr>
              <a:spcBef>
                <a:spcPts val="600"/>
              </a:spcBef>
            </a:pPr>
            <a:r>
              <a:rPr lang="en-US" altLang="ja-JP" dirty="0">
                <a:latin typeface="HGP創英角ｺﾞｼｯｸUB" pitchFamily="50" charset="-128"/>
                <a:ea typeface="HGP創英角ｺﾞｼｯｸUB" pitchFamily="50" charset="-128"/>
              </a:rPr>
              <a:t>2017</a:t>
            </a:r>
            <a:r>
              <a:rPr lang="ja-JP" altLang="en-US" dirty="0">
                <a:latin typeface="HGP創英角ｺﾞｼｯｸUB" pitchFamily="50" charset="-128"/>
                <a:ea typeface="HGP創英角ｺﾞｼｯｸUB" pitchFamily="50" charset="-128"/>
              </a:rPr>
              <a:t>年の事例</a:t>
            </a:r>
            <a:r>
              <a:rPr lang="en-US" altLang="ja-JP" dirty="0">
                <a:latin typeface="HGP創英角ｺﾞｼｯｸUB" pitchFamily="50" charset="-128"/>
                <a:ea typeface="HGP創英角ｺﾞｼｯｸUB" pitchFamily="50" charset="-128"/>
              </a:rPr>
              <a:t>/</a:t>
            </a:r>
            <a:r>
              <a:rPr lang="ja-JP" altLang="en-US" dirty="0">
                <a:latin typeface="HGP創英角ｺﾞｼｯｸUB" pitchFamily="50" charset="-128"/>
                <a:ea typeface="HGP創英角ｺﾞｼｯｸUB" pitchFamily="50" charset="-128"/>
              </a:rPr>
              <a:t>傾向</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チケット販売のウェブサイトに不正アクセス</a:t>
            </a:r>
            <a:endParaRPr lang="en-US" altLang="ja-JP" dirty="0">
              <a:latin typeface="HGP創英角ｺﾞｼｯｸUB" pitchFamily="50" charset="-128"/>
              <a:ea typeface="HGP創英角ｺﾞｼｯｸUB" pitchFamily="50" charset="-128"/>
            </a:endParaRPr>
          </a:p>
          <a:p>
            <a:pPr lvl="2"/>
            <a:r>
              <a:rPr lang="ja-JP" altLang="en-US" dirty="0">
                <a:latin typeface="HGP創英角ｺﾞｼｯｸUB" pitchFamily="50" charset="-128"/>
                <a:ea typeface="HGP創英角ｺﾞｼｯｸUB" pitchFamily="50" charset="-128"/>
              </a:rPr>
              <a:t>最大約</a:t>
            </a:r>
            <a:r>
              <a:rPr lang="en-US" altLang="ja-JP" dirty="0">
                <a:latin typeface="HGP創英角ｺﾞｼｯｸUB" pitchFamily="50" charset="-128"/>
                <a:ea typeface="HGP創英角ｺﾞｼｯｸUB" pitchFamily="50" charset="-128"/>
              </a:rPr>
              <a:t>15</a:t>
            </a:r>
            <a:r>
              <a:rPr lang="ja-JP" altLang="en-US" dirty="0">
                <a:latin typeface="HGP創英角ｺﾞｼｯｸUB" pitchFamily="50" charset="-128"/>
                <a:ea typeface="HGP創英角ｺﾞｼｯｸUB" pitchFamily="50" charset="-128"/>
              </a:rPr>
              <a:t>万</a:t>
            </a:r>
            <a:r>
              <a:rPr lang="en-US" altLang="ja-JP" dirty="0">
                <a:latin typeface="HGP創英角ｺﾞｼｯｸUB" pitchFamily="50" charset="-128"/>
                <a:ea typeface="HGP創英角ｺﾞｼｯｸUB" pitchFamily="50" charset="-128"/>
              </a:rPr>
              <a:t>5,000</a:t>
            </a:r>
            <a:r>
              <a:rPr lang="ja-JP" altLang="en-US" dirty="0">
                <a:latin typeface="HGP創英角ｺﾞｼｯｸUB" pitchFamily="50" charset="-128"/>
                <a:ea typeface="HGP創英角ｺﾞｼｯｸUB" pitchFamily="50" charset="-128"/>
              </a:rPr>
              <a:t>件の個人情報が漏えいした可能性</a:t>
            </a:r>
            <a:endParaRPr lang="en-US" altLang="ja-JP" dirty="0">
              <a:latin typeface="HGP創英角ｺﾞｼｯｸUB" pitchFamily="50" charset="-128"/>
              <a:ea typeface="HGP創英角ｺﾞｼｯｸUB" pitchFamily="50" charset="-128"/>
            </a:endParaRPr>
          </a:p>
          <a:p>
            <a:pPr lvl="2"/>
            <a:r>
              <a:rPr lang="en-US" altLang="ja-JP" dirty="0">
                <a:latin typeface="HGP創英角ｺﾞｼｯｸUB" pitchFamily="50" charset="-128"/>
                <a:ea typeface="HGP創英角ｺﾞｼｯｸUB" pitchFamily="50" charset="-128"/>
              </a:rPr>
              <a:t>Apache Struts2</a:t>
            </a:r>
            <a:r>
              <a:rPr lang="ja-JP" altLang="en-US" dirty="0">
                <a:latin typeface="HGP創英角ｺﾞｼｯｸUB" pitchFamily="50" charset="-128"/>
                <a:ea typeface="HGP創英角ｺﾞｼｯｸUB" pitchFamily="50" charset="-128"/>
              </a:rPr>
              <a:t>の脆弱性を悪用</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登山情報サイトに不正アクセス</a:t>
            </a:r>
            <a:endParaRPr lang="en-US" altLang="ja-JP" dirty="0">
              <a:latin typeface="HGP創英角ｺﾞｼｯｸUB" pitchFamily="50" charset="-128"/>
              <a:ea typeface="HGP創英角ｺﾞｼｯｸUB" pitchFamily="50" charset="-128"/>
            </a:endParaRPr>
          </a:p>
          <a:p>
            <a:pPr lvl="2"/>
            <a:r>
              <a:rPr lang="ja-JP" altLang="en-US" dirty="0">
                <a:latin typeface="HGP創英角ｺﾞｼｯｸUB" pitchFamily="50" charset="-128"/>
                <a:ea typeface="HGP創英角ｺﾞｼｯｸUB" pitchFamily="50" charset="-128"/>
              </a:rPr>
              <a:t>氏名やメールアドレス等、約</a:t>
            </a:r>
            <a:r>
              <a:rPr lang="en-US" altLang="ja-JP" dirty="0">
                <a:latin typeface="HGP創英角ｺﾞｼｯｸUB" pitchFamily="50" charset="-128"/>
                <a:ea typeface="HGP創英角ｺﾞｼｯｸUB" pitchFamily="50" charset="-128"/>
              </a:rPr>
              <a:t>1,160</a:t>
            </a:r>
            <a:r>
              <a:rPr lang="ja-JP" altLang="en-US" dirty="0">
                <a:latin typeface="HGP創英角ｺﾞｼｯｸUB" pitchFamily="50" charset="-128"/>
                <a:ea typeface="HGP創英角ｺﾞｼｯｸUB" pitchFamily="50" charset="-128"/>
              </a:rPr>
              <a:t>件の情報漏えい</a:t>
            </a:r>
            <a:endParaRPr lang="en-US" altLang="ja-JP" dirty="0">
              <a:latin typeface="HGP創英角ｺﾞｼｯｸUB" pitchFamily="50" charset="-128"/>
              <a:ea typeface="HGP創英角ｺﾞｼｯｸUB" pitchFamily="50" charset="-128"/>
            </a:endParaRPr>
          </a:p>
          <a:p>
            <a:pPr lvl="2"/>
            <a:r>
              <a:rPr lang="ja-JP" altLang="en-US" dirty="0">
                <a:latin typeface="HGP創英角ｺﾞｼｯｸUB" pitchFamily="50" charset="-128"/>
                <a:ea typeface="HGP創英角ｺﾞｼｯｸUB" pitchFamily="50" charset="-128"/>
              </a:rPr>
              <a:t>開発プログラムに</a:t>
            </a:r>
            <a:r>
              <a:rPr lang="en-US" altLang="ja-JP" dirty="0">
                <a:latin typeface="HGP創英角ｺﾞｼｯｸUB" pitchFamily="50" charset="-128"/>
                <a:ea typeface="HGP創英角ｺﾞｼｯｸUB" pitchFamily="50" charset="-128"/>
              </a:rPr>
              <a:t>SQL</a:t>
            </a:r>
            <a:r>
              <a:rPr lang="ja-JP" altLang="en-US" dirty="0">
                <a:latin typeface="HGP創英角ｺﾞｼｯｸUB" pitchFamily="50" charset="-128"/>
                <a:ea typeface="HGP創英角ｺﾞｼｯｸUB" pitchFamily="50" charset="-128"/>
              </a:rPr>
              <a:t>インジェクションの脆弱性</a:t>
            </a:r>
            <a:endParaRPr lang="en-US" altLang="ja-JP" dirty="0">
              <a:latin typeface="HGP創英角ｺﾞｼｯｸUB" pitchFamily="50" charset="-128"/>
              <a:ea typeface="HGP創英角ｺﾞｼｯｸUB" pitchFamily="50" charset="-128"/>
            </a:endParaRPr>
          </a:p>
          <a:p>
            <a:pPr marL="457200" lvl="1" indent="0">
              <a:spcBef>
                <a:spcPts val="600"/>
              </a:spcBef>
              <a:buNone/>
            </a:pPr>
            <a:endParaRPr lang="en-US" altLang="ja-JP" sz="2400" dirty="0">
              <a:latin typeface="HGP創英角ｺﾞｼｯｸUB" pitchFamily="50" charset="-128"/>
              <a:ea typeface="HGP創英角ｺﾞｼｯｸUB" pitchFamily="50" charset="-128"/>
            </a:endParaRPr>
          </a:p>
        </p:txBody>
      </p:sp>
      <p:sp>
        <p:nvSpPr>
          <p:cNvPr id="9" name="タイトル 1">
            <a:extLst>
              <a:ext uri="{FF2B5EF4-FFF2-40B4-BE49-F238E27FC236}">
                <a16:creationId xmlns="" xmlns:a16="http://schemas.microsoft.com/office/drawing/2014/main" id="{629F66B0-2737-4391-B69F-EC0FCD01B58B}"/>
              </a:ext>
            </a:extLst>
          </p:cNvPr>
          <p:cNvSpPr>
            <a:spLocks noGrp="1"/>
          </p:cNvSpPr>
          <p:nvPr>
            <p:ph type="title"/>
          </p:nvPr>
        </p:nvSpPr>
        <p:spPr>
          <a:xfrm>
            <a:off x="216653" y="83125"/>
            <a:ext cx="8243779" cy="993775"/>
          </a:xfrm>
        </p:spPr>
        <p:txBody>
          <a:bodyPr/>
          <a:lstStyle/>
          <a:p>
            <a:r>
              <a:rPr lang="en-US" altLang="ja-JP" sz="3200" dirty="0"/>
              <a:t>【6</a:t>
            </a:r>
            <a:r>
              <a:rPr lang="ja-JP" altLang="en-US" sz="3200" dirty="0"/>
              <a:t>位</a:t>
            </a:r>
            <a:r>
              <a:rPr lang="en-US" altLang="ja-JP" sz="3200" dirty="0"/>
              <a:t>】</a:t>
            </a:r>
            <a:r>
              <a:rPr lang="ja-JP" altLang="en-US" sz="3200" dirty="0"/>
              <a:t>ウェブサービスからの個人情報の窃取</a:t>
            </a:r>
            <a:r>
              <a:rPr lang="en-US" altLang="ja-JP" sz="3000" dirty="0"/>
              <a:t/>
            </a:r>
            <a:br>
              <a:rPr lang="en-US" altLang="ja-JP" sz="3000" dirty="0"/>
            </a:br>
            <a:r>
              <a:rPr lang="ja-JP" altLang="en-US" sz="2000" dirty="0">
                <a:solidFill>
                  <a:srgbClr val="00B0F0"/>
                </a:solidFill>
              </a:rPr>
              <a:t>～ウェブサービスの脆弱性対策は迅速に～</a:t>
            </a:r>
            <a:endParaRPr kumimoji="1" lang="ja-JP" altLang="en-US" sz="2000" dirty="0">
              <a:solidFill>
                <a:srgbClr val="00B0F0"/>
              </a:solidFill>
            </a:endParaRPr>
          </a:p>
        </p:txBody>
      </p:sp>
    </p:spTree>
    <p:extLst>
      <p:ext uri="{BB962C8B-B14F-4D97-AF65-F5344CB8AC3E}">
        <p14:creationId xmlns:p14="http://schemas.microsoft.com/office/powerpoint/2010/main" val="3078117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txBox="1">
            <a:spLocks noGrp="1" noChangeArrowheads="1"/>
          </p:cNvSpPr>
          <p:nvPr/>
        </p:nvSpPr>
        <p:spPr bwMode="auto">
          <a:xfrm>
            <a:off x="6901656" y="6473825"/>
            <a:ext cx="2133600" cy="352425"/>
          </a:xfrm>
          <a:prstGeom prst="rect">
            <a:avLst/>
          </a:prstGeom>
          <a:noFill/>
          <a:ln>
            <a:miter lim="800000"/>
            <a:headEnd/>
            <a:tailEnd/>
          </a:ln>
        </p:spPr>
        <p:txBody>
          <a:bodyPr/>
          <a:lstStyle/>
          <a:p>
            <a:pPr algn="r">
              <a:defRPr/>
            </a:pPr>
            <a:fld id="{D8356B17-AAC0-419A-9607-7D94EE1D7F3B}" type="slidenum">
              <a:rPr lang="en-US" altLang="ja-JP" sz="2000">
                <a:ea typeface="+mn-ea"/>
              </a:rPr>
              <a:pPr algn="r">
                <a:defRPr/>
              </a:pPr>
              <a:t>3</a:t>
            </a:fld>
            <a:endParaRPr lang="en-US" altLang="ja-JP" sz="2000" dirty="0">
              <a:ea typeface="+mn-ea"/>
            </a:endParaRPr>
          </a:p>
        </p:txBody>
      </p:sp>
      <p:sp>
        <p:nvSpPr>
          <p:cNvPr id="14" name="コンテンツ プレースホルダー 2"/>
          <p:cNvSpPr>
            <a:spLocks noGrp="1"/>
          </p:cNvSpPr>
          <p:nvPr>
            <p:ph idx="1"/>
          </p:nvPr>
        </p:nvSpPr>
        <p:spPr>
          <a:xfrm>
            <a:off x="-36512" y="1889423"/>
            <a:ext cx="9180512" cy="1702167"/>
          </a:xfrm>
        </p:spPr>
        <p:txBody>
          <a:bodyPr/>
          <a:lstStyle/>
          <a:p>
            <a:pPr lvl="1">
              <a:spcBef>
                <a:spcPts val="600"/>
              </a:spcBef>
            </a:pPr>
            <a:r>
              <a:rPr lang="en-US" altLang="ja-JP" dirty="0">
                <a:latin typeface="HGP創英角ｺﾞｼｯｸUB" pitchFamily="50" charset="-128"/>
                <a:ea typeface="HGP創英角ｺﾞｼｯｸUB" pitchFamily="50" charset="-128"/>
              </a:rPr>
              <a:t>1</a:t>
            </a:r>
            <a:r>
              <a:rPr lang="ja-JP" altLang="en-US" dirty="0">
                <a:latin typeface="HGP創英角ｺﾞｼｯｸUB" pitchFamily="50" charset="-128"/>
                <a:ea typeface="HGP創英角ｺﾞｼｯｸUB" pitchFamily="50" charset="-128"/>
              </a:rPr>
              <a:t>章</a:t>
            </a:r>
            <a:r>
              <a:rPr lang="en-US" altLang="ja-JP" dirty="0">
                <a:latin typeface="HGP創英角ｺﾞｼｯｸUB" pitchFamily="50" charset="-128"/>
                <a:ea typeface="HGP創英角ｺﾞｼｯｸUB" pitchFamily="50" charset="-128"/>
              </a:rPr>
              <a:t>.</a:t>
            </a:r>
            <a:r>
              <a:rPr lang="ja-JP" altLang="en-US" dirty="0">
                <a:latin typeface="HGP創英角ｺﾞｼｯｸUB" pitchFamily="50" charset="-128"/>
                <a:ea typeface="HGP創英角ｺﾞｼｯｸUB" pitchFamily="50" charset="-128"/>
              </a:rPr>
              <a:t>情報セキュリティ対策の基本 </a:t>
            </a:r>
            <a:r>
              <a:rPr lang="en-US" altLang="ja-JP" dirty="0">
                <a:latin typeface="HGP創英角ｺﾞｼｯｸUB" pitchFamily="50" charset="-128"/>
                <a:ea typeface="HGP創英角ｺﾞｼｯｸUB" pitchFamily="50" charset="-128"/>
              </a:rPr>
              <a:t>IoT</a:t>
            </a:r>
            <a:r>
              <a:rPr lang="ja-JP" altLang="en-US" dirty="0">
                <a:latin typeface="HGP創英角ｺﾞｼｯｸUB" pitchFamily="50" charset="-128"/>
                <a:ea typeface="HGP創英角ｺﾞｼｯｸUB" pitchFamily="50" charset="-128"/>
              </a:rPr>
              <a:t>機器（情報家電）編</a:t>
            </a:r>
            <a:endParaRPr lang="en-US" altLang="ja-JP" dirty="0">
              <a:latin typeface="HGP創英角ｺﾞｼｯｸUB" pitchFamily="50" charset="-128"/>
              <a:ea typeface="HGP創英角ｺﾞｼｯｸUB" pitchFamily="50" charset="-128"/>
            </a:endParaRPr>
          </a:p>
          <a:p>
            <a:pPr lvl="2">
              <a:spcBef>
                <a:spcPts val="600"/>
              </a:spcBef>
            </a:pPr>
            <a:r>
              <a:rPr lang="en-US" altLang="ja-JP" dirty="0">
                <a:latin typeface="HGP創英角ｺﾞｼｯｸUB" pitchFamily="50" charset="-128"/>
                <a:ea typeface="HGP創英角ｺﾞｼｯｸUB" pitchFamily="50" charset="-128"/>
              </a:rPr>
              <a:t>IoT</a:t>
            </a:r>
            <a:r>
              <a:rPr lang="ja-JP" altLang="en-US" dirty="0">
                <a:latin typeface="HGP創英角ｺﾞｼｯｸUB" pitchFamily="50" charset="-128"/>
                <a:ea typeface="HGP創英角ｺﾞｼｯｸUB" pitchFamily="50" charset="-128"/>
              </a:rPr>
              <a:t>機器（情報家電）におけるセキュリティ対策の基本を解説</a:t>
            </a:r>
            <a:endParaRPr lang="en-US" altLang="ja-JP" dirty="0">
              <a:latin typeface="HGP創英角ｺﾞｼｯｸUB" pitchFamily="50" charset="-128"/>
              <a:ea typeface="HGP創英角ｺﾞｼｯｸUB" pitchFamily="50" charset="-128"/>
            </a:endParaRPr>
          </a:p>
          <a:p>
            <a:pPr lvl="2">
              <a:spcBef>
                <a:spcPts val="0"/>
              </a:spcBef>
            </a:pPr>
            <a:endParaRPr lang="en-US" altLang="ja-JP" dirty="0">
              <a:latin typeface="HGP創英角ｺﾞｼｯｸUB" pitchFamily="50" charset="-128"/>
              <a:ea typeface="HGP創英角ｺﾞｼｯｸUB" pitchFamily="50" charset="-128"/>
            </a:endParaRPr>
          </a:p>
          <a:p>
            <a:pPr lvl="1">
              <a:spcBef>
                <a:spcPts val="600"/>
              </a:spcBef>
            </a:pPr>
            <a:r>
              <a:rPr lang="en-US" altLang="ja-JP" dirty="0">
                <a:latin typeface="HGP創英角ｺﾞｼｯｸUB" pitchFamily="50" charset="-128"/>
                <a:ea typeface="HGP創英角ｺﾞｼｯｸUB" pitchFamily="50" charset="-128"/>
              </a:rPr>
              <a:t>2</a:t>
            </a:r>
            <a:r>
              <a:rPr lang="ja-JP" altLang="en-US" dirty="0">
                <a:latin typeface="HGP創英角ｺﾞｼｯｸUB" pitchFamily="50" charset="-128"/>
                <a:ea typeface="HGP創英角ｺﾞｼｯｸUB" pitchFamily="50" charset="-128"/>
              </a:rPr>
              <a:t>章</a:t>
            </a:r>
            <a:r>
              <a:rPr lang="en-US" altLang="ja-JP" dirty="0">
                <a:latin typeface="HGP創英角ｺﾞｼｯｸUB" pitchFamily="50" charset="-128"/>
                <a:ea typeface="HGP創英角ｺﾞｼｯｸUB" pitchFamily="50" charset="-128"/>
              </a:rPr>
              <a:t>.</a:t>
            </a:r>
            <a:r>
              <a:rPr lang="ja-JP" altLang="en-US" dirty="0">
                <a:latin typeface="HGP創英角ｺﾞｼｯｸUB" pitchFamily="50" charset="-128"/>
                <a:ea typeface="HGP創英角ｺﾞｼｯｸUB" pitchFamily="50" charset="-128"/>
              </a:rPr>
              <a:t>情報セキュリティ</a:t>
            </a:r>
            <a:r>
              <a:rPr lang="en-US" altLang="ja-JP" dirty="0">
                <a:latin typeface="HGP創英角ｺﾞｼｯｸUB" pitchFamily="50" charset="-128"/>
                <a:ea typeface="HGP創英角ｺﾞｼｯｸUB" pitchFamily="50" charset="-128"/>
              </a:rPr>
              <a:t>10</a:t>
            </a:r>
            <a:r>
              <a:rPr lang="ja-JP" altLang="en-US" dirty="0">
                <a:latin typeface="HGP創英角ｺﾞｼｯｸUB" pitchFamily="50" charset="-128"/>
                <a:ea typeface="HGP創英角ｺﾞｼｯｸUB" pitchFamily="50" charset="-128"/>
              </a:rPr>
              <a:t>大脅威 </a:t>
            </a:r>
            <a:r>
              <a:rPr lang="en-US" altLang="ja-JP" dirty="0">
                <a:latin typeface="HGP創英角ｺﾞｼｯｸUB" pitchFamily="50" charset="-128"/>
                <a:ea typeface="HGP創英角ｺﾞｼｯｸUB" pitchFamily="50" charset="-128"/>
              </a:rPr>
              <a:t>2018</a:t>
            </a:r>
          </a:p>
          <a:p>
            <a:pPr lvl="2">
              <a:spcBef>
                <a:spcPts val="600"/>
              </a:spcBef>
            </a:pPr>
            <a:r>
              <a:rPr lang="ja-JP" altLang="en-US" dirty="0">
                <a:latin typeface="HGP創英角ｺﾞｼｯｸUB" pitchFamily="50" charset="-128"/>
                <a:ea typeface="HGP創英角ｺﾞｼｯｸUB" pitchFamily="50" charset="-128"/>
              </a:rPr>
              <a:t>脅威の概要と対策について解説</a:t>
            </a:r>
            <a:endParaRPr lang="en-US" altLang="ja-JP" dirty="0">
              <a:latin typeface="HGP創英角ｺﾞｼｯｸUB" pitchFamily="50" charset="-128"/>
              <a:ea typeface="HGP創英角ｺﾞｼｯｸUB" pitchFamily="50" charset="-128"/>
            </a:endParaRPr>
          </a:p>
          <a:p>
            <a:pPr lvl="2">
              <a:spcBef>
                <a:spcPts val="600"/>
              </a:spcBef>
            </a:pPr>
            <a:r>
              <a:rPr lang="ja-JP" altLang="en-US" dirty="0">
                <a:latin typeface="HGP創英角ｺﾞｼｯｸUB" pitchFamily="50" charset="-128"/>
                <a:ea typeface="HGP創英角ｺﾞｼｯｸUB" pitchFamily="50" charset="-128"/>
              </a:rPr>
              <a:t>個人と組織の２つの立場で解説</a:t>
            </a:r>
            <a:endParaRPr lang="en-US" altLang="ja-JP" dirty="0">
              <a:latin typeface="HGP創英角ｺﾞｼｯｸUB" pitchFamily="50" charset="-128"/>
              <a:ea typeface="HGP創英角ｺﾞｼｯｸUB" pitchFamily="50" charset="-128"/>
            </a:endParaRPr>
          </a:p>
          <a:p>
            <a:pPr lvl="2">
              <a:spcBef>
                <a:spcPts val="0"/>
              </a:spcBef>
            </a:pPr>
            <a:endParaRPr lang="en-US" altLang="ja-JP" dirty="0">
              <a:latin typeface="HGP創英角ｺﾞｼｯｸUB" pitchFamily="50" charset="-128"/>
              <a:ea typeface="HGP創英角ｺﾞｼｯｸUB" pitchFamily="50" charset="-128"/>
            </a:endParaRPr>
          </a:p>
          <a:p>
            <a:pPr lvl="1">
              <a:spcBef>
                <a:spcPts val="600"/>
              </a:spcBef>
            </a:pPr>
            <a:r>
              <a:rPr lang="en-US" altLang="ja-JP" dirty="0">
                <a:latin typeface="HGP創英角ｺﾞｼｯｸUB" pitchFamily="50" charset="-128"/>
                <a:ea typeface="HGP創英角ｺﾞｼｯｸUB" pitchFamily="50" charset="-128"/>
              </a:rPr>
              <a:t>3</a:t>
            </a:r>
            <a:r>
              <a:rPr lang="ja-JP" altLang="en-US" dirty="0">
                <a:latin typeface="HGP創英角ｺﾞｼｯｸUB" pitchFamily="50" charset="-128"/>
                <a:ea typeface="HGP創英角ｺﾞｼｯｸUB" pitchFamily="50" charset="-128"/>
              </a:rPr>
              <a:t>章</a:t>
            </a:r>
            <a:r>
              <a:rPr lang="en-US" altLang="ja-JP" dirty="0">
                <a:latin typeface="HGP創英角ｺﾞｼｯｸUB" pitchFamily="50" charset="-128"/>
                <a:ea typeface="HGP創英角ｺﾞｼｯｸUB" pitchFamily="50" charset="-128"/>
              </a:rPr>
              <a:t>.</a:t>
            </a:r>
            <a:r>
              <a:rPr lang="ja-JP" altLang="en-US" dirty="0">
                <a:latin typeface="HGP創英角ｺﾞｼｯｸUB" pitchFamily="50" charset="-128"/>
                <a:ea typeface="HGP創英角ｺﾞｼｯｸUB" pitchFamily="50" charset="-128"/>
              </a:rPr>
              <a:t>注目すべき脅威や懸念</a:t>
            </a:r>
          </a:p>
          <a:p>
            <a:pPr lvl="2">
              <a:spcBef>
                <a:spcPts val="600"/>
              </a:spcBef>
            </a:pPr>
            <a:r>
              <a:rPr lang="ja-JP" altLang="en-US" dirty="0">
                <a:latin typeface="HGP創英角ｺﾞｼｯｸUB" pitchFamily="50" charset="-128"/>
                <a:ea typeface="HGP創英角ｺﾞｼｯｸUB" pitchFamily="50" charset="-128"/>
              </a:rPr>
              <a:t>知っておくべき脅威や懸念を解説</a:t>
            </a:r>
            <a:endParaRPr lang="en-US" altLang="ja-JP" dirty="0">
              <a:latin typeface="HGP創英角ｺﾞｼｯｸUB" pitchFamily="50" charset="-128"/>
              <a:ea typeface="HGP創英角ｺﾞｼｯｸUB" pitchFamily="50" charset="-128"/>
            </a:endParaRPr>
          </a:p>
        </p:txBody>
      </p:sp>
      <p:sp>
        <p:nvSpPr>
          <p:cNvPr id="15" name="コンテンツ プレースホルダー 2"/>
          <p:cNvSpPr txBox="1">
            <a:spLocks/>
          </p:cNvSpPr>
          <p:nvPr/>
        </p:nvSpPr>
        <p:spPr bwMode="auto">
          <a:xfrm>
            <a:off x="251520" y="1340768"/>
            <a:ext cx="813690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70C0"/>
              </a:buClr>
              <a:buSzTx/>
              <a:buFont typeface="Wingdings" pitchFamily="2" charset="2"/>
              <a:buChar char="l"/>
              <a:tabLst/>
              <a:defRPr/>
            </a:pPr>
            <a:r>
              <a:rPr lang="ja-JP" altLang="en-US" sz="2800" kern="0" noProof="0" dirty="0">
                <a:latin typeface="HGP創英角ｺﾞｼｯｸUB" pitchFamily="50" charset="-128"/>
                <a:ea typeface="HGP創英角ｺﾞｼｯｸUB" pitchFamily="50" charset="-128"/>
              </a:rPr>
              <a:t>章構成</a:t>
            </a:r>
            <a:endParaRPr kumimoji="1" lang="en-US" altLang="ja-JP" sz="2800" b="0" i="0" u="none" strike="noStrike" kern="0" cap="none" spc="0" normalizeH="0" baseline="0" noProof="0" dirty="0">
              <a:ln>
                <a:noFill/>
              </a:ln>
              <a:solidFill>
                <a:schemeClr val="tx1"/>
              </a:solidFill>
              <a:effectLst/>
              <a:uLnTx/>
              <a:uFillTx/>
              <a:latin typeface="HGP創英角ｺﾞｼｯｸUB" pitchFamily="50" charset="-128"/>
              <a:ea typeface="HGP創英角ｺﾞｼｯｸUB" pitchFamily="50" charset="-128"/>
            </a:endParaRPr>
          </a:p>
        </p:txBody>
      </p:sp>
      <p:sp>
        <p:nvSpPr>
          <p:cNvPr id="8" name="タイトル 1"/>
          <p:cNvSpPr>
            <a:spLocks noGrp="1"/>
          </p:cNvSpPr>
          <p:nvPr>
            <p:ph type="title"/>
          </p:nvPr>
        </p:nvSpPr>
        <p:spPr>
          <a:xfrm>
            <a:off x="231000" y="-29160"/>
            <a:ext cx="7992690" cy="1312118"/>
          </a:xfrm>
        </p:spPr>
        <p:txBody>
          <a:bodyPr/>
          <a:lstStyle/>
          <a:p>
            <a:r>
              <a:rPr lang="ja-JP" altLang="en-US" sz="3200" dirty="0"/>
              <a:t>情報セキュリティ</a:t>
            </a:r>
            <a:r>
              <a:rPr lang="en-US" altLang="ja-JP" sz="3200" dirty="0"/>
              <a:t>10</a:t>
            </a:r>
            <a:r>
              <a:rPr lang="ja-JP" altLang="en-US" sz="3200" dirty="0"/>
              <a:t>大脅威 </a:t>
            </a:r>
            <a:r>
              <a:rPr lang="en-US" altLang="ja-JP" sz="3200" dirty="0"/>
              <a:t>2018</a:t>
            </a:r>
            <a:endParaRPr kumimoji="1" lang="ja-JP" altLang="en-US" sz="1800" dirty="0"/>
          </a:p>
        </p:txBody>
      </p:sp>
      <p:pic>
        <p:nvPicPr>
          <p:cNvPr id="7" name="図 6"/>
          <p:cNvPicPr>
            <a:picLocks noChangeAspect="1"/>
          </p:cNvPicPr>
          <p:nvPr/>
        </p:nvPicPr>
        <p:blipFill>
          <a:blip r:embed="rId3"/>
          <a:stretch>
            <a:fillRect/>
          </a:stretch>
        </p:blipFill>
        <p:spPr>
          <a:xfrm>
            <a:off x="6510189" y="3836268"/>
            <a:ext cx="1878235" cy="2672085"/>
          </a:xfrm>
          <a:prstGeom prst="rect">
            <a:avLst/>
          </a:prstGeom>
          <a:ln>
            <a:solidFill>
              <a:schemeClr val="tx1"/>
            </a:solidFill>
          </a:ln>
        </p:spPr>
      </p:pic>
    </p:spTree>
    <p:extLst>
      <p:ext uri="{BB962C8B-B14F-4D97-AF65-F5344CB8AC3E}">
        <p14:creationId xmlns:p14="http://schemas.microsoft.com/office/powerpoint/2010/main" val="1865479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30</a:t>
            </a:fld>
            <a:endParaRPr lang="en-US" altLang="ja-JP" dirty="0"/>
          </a:p>
        </p:txBody>
      </p:sp>
      <p:sp>
        <p:nvSpPr>
          <p:cNvPr id="22" name="コンテンツ プレースホルダー 2"/>
          <p:cNvSpPr>
            <a:spLocks noGrp="1"/>
          </p:cNvSpPr>
          <p:nvPr>
            <p:ph idx="1"/>
          </p:nvPr>
        </p:nvSpPr>
        <p:spPr>
          <a:xfrm>
            <a:off x="233772" y="1220951"/>
            <a:ext cx="8676456" cy="664218"/>
          </a:xfrm>
        </p:spPr>
        <p:txBody>
          <a:bodyPr/>
          <a:lstStyle/>
          <a:p>
            <a:r>
              <a:rPr lang="ja-JP" altLang="en-US" dirty="0">
                <a:latin typeface="HGP創英角ｺﾞｼｯｸUB" pitchFamily="50" charset="-128"/>
                <a:ea typeface="HGP創英角ｺﾞｼｯｸUB" pitchFamily="50" charset="-128"/>
              </a:rPr>
              <a:t>対策一覧</a:t>
            </a:r>
            <a:endParaRPr lang="en-US" altLang="ja-JP" dirty="0">
              <a:latin typeface="HGP創英角ｺﾞｼｯｸUB" pitchFamily="50" charset="-128"/>
              <a:ea typeface="HGP創英角ｺﾞｼｯｸUB" pitchFamily="50" charset="-128"/>
            </a:endParaRPr>
          </a:p>
        </p:txBody>
      </p:sp>
      <p:sp>
        <p:nvSpPr>
          <p:cNvPr id="12" name="タイトル 1">
            <a:extLst>
              <a:ext uri="{FF2B5EF4-FFF2-40B4-BE49-F238E27FC236}">
                <a16:creationId xmlns="" xmlns:a16="http://schemas.microsoft.com/office/drawing/2014/main" id="{E13FF6E3-D808-4299-BDAD-1241690969FD}"/>
              </a:ext>
            </a:extLst>
          </p:cNvPr>
          <p:cNvSpPr>
            <a:spLocks noGrp="1"/>
          </p:cNvSpPr>
          <p:nvPr>
            <p:ph type="title"/>
          </p:nvPr>
        </p:nvSpPr>
        <p:spPr>
          <a:xfrm>
            <a:off x="216653" y="83125"/>
            <a:ext cx="8243779" cy="993775"/>
          </a:xfrm>
        </p:spPr>
        <p:txBody>
          <a:bodyPr/>
          <a:lstStyle/>
          <a:p>
            <a:r>
              <a:rPr lang="en-US" altLang="ja-JP" sz="3200" dirty="0"/>
              <a:t>【6</a:t>
            </a:r>
            <a:r>
              <a:rPr lang="ja-JP" altLang="en-US" sz="3200" dirty="0"/>
              <a:t>位</a:t>
            </a:r>
            <a:r>
              <a:rPr lang="en-US" altLang="ja-JP" sz="3200" dirty="0"/>
              <a:t>】</a:t>
            </a:r>
            <a:r>
              <a:rPr lang="ja-JP" altLang="en-US" sz="3200" dirty="0"/>
              <a:t>ウェブサービスからの個人情報の窃取</a:t>
            </a:r>
            <a:r>
              <a:rPr lang="en-US" altLang="ja-JP" sz="3000" dirty="0"/>
              <a:t/>
            </a:r>
            <a:br>
              <a:rPr lang="en-US" altLang="ja-JP" sz="3000" dirty="0"/>
            </a:br>
            <a:r>
              <a:rPr lang="ja-JP" altLang="en-US" sz="2000" dirty="0">
                <a:solidFill>
                  <a:srgbClr val="00B0F0"/>
                </a:solidFill>
              </a:rPr>
              <a:t>～ウェブサービスの脆弱性対策は迅速に～</a:t>
            </a:r>
            <a:endParaRPr kumimoji="1" lang="ja-JP" altLang="en-US" sz="2000" dirty="0">
              <a:solidFill>
                <a:srgbClr val="00B0F0"/>
              </a:solidFill>
            </a:endParaRPr>
          </a:p>
        </p:txBody>
      </p:sp>
      <p:sp>
        <p:nvSpPr>
          <p:cNvPr id="13" name="コンテンツ プレースホルダー 2">
            <a:extLst>
              <a:ext uri="{FF2B5EF4-FFF2-40B4-BE49-F238E27FC236}">
                <a16:creationId xmlns="" xmlns:a16="http://schemas.microsoft.com/office/drawing/2014/main" id="{254D5872-0E6E-4210-A917-7677745079FF}"/>
              </a:ext>
            </a:extLst>
          </p:cNvPr>
          <p:cNvSpPr txBox="1">
            <a:spLocks/>
          </p:cNvSpPr>
          <p:nvPr/>
        </p:nvSpPr>
        <p:spPr bwMode="auto">
          <a:xfrm>
            <a:off x="-202556" y="1748286"/>
            <a:ext cx="8676456" cy="21167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Tx/>
              <a:buBlip>
                <a:blip r:embed="rId3"/>
              </a:buBlip>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pPr lvl="1"/>
            <a:r>
              <a:rPr lang="ja-JP" altLang="en-US" sz="2400" kern="0" dirty="0">
                <a:latin typeface="HGP創英角ｺﾞｼｯｸUB" pitchFamily="50" charset="-128"/>
                <a:ea typeface="HGP創英角ｺﾞｼｯｸUB" pitchFamily="50" charset="-128"/>
              </a:rPr>
              <a:t>ウェブサービス運営者</a:t>
            </a:r>
            <a:endParaRPr lang="en-US" altLang="ja-JP" sz="2400" kern="0" dirty="0">
              <a:latin typeface="HGP創英角ｺﾞｼｯｸUB" pitchFamily="50" charset="-128"/>
              <a:ea typeface="HGP創英角ｺﾞｼｯｸUB" pitchFamily="50" charset="-128"/>
            </a:endParaRPr>
          </a:p>
          <a:p>
            <a:pPr lvl="2"/>
            <a:r>
              <a:rPr lang="ja-JP" altLang="en-US" kern="0" dirty="0">
                <a:latin typeface="HGP創英角ｺﾞｼｯｸUB" pitchFamily="50" charset="-128"/>
                <a:ea typeface="HGP創英角ｺﾞｼｯｸUB" pitchFamily="50" charset="-128"/>
                <a:cs typeface="+mn-cs"/>
              </a:rPr>
              <a:t>被害の予防</a:t>
            </a:r>
            <a:endParaRPr lang="en-US" altLang="ja-JP" kern="0" dirty="0">
              <a:latin typeface="HGP創英角ｺﾞｼｯｸUB" pitchFamily="50" charset="-128"/>
              <a:ea typeface="HGP創英角ｺﾞｼｯｸUB" pitchFamily="50" charset="-128"/>
              <a:cs typeface="+mn-cs"/>
            </a:endParaRPr>
          </a:p>
          <a:p>
            <a:pPr lvl="3"/>
            <a:r>
              <a:rPr lang="ja-JP" altLang="en-US" kern="0" dirty="0">
                <a:latin typeface="HGP創英角ｺﾞｼｯｸUB" pitchFamily="50" charset="-128"/>
                <a:ea typeface="HGP創英角ｺﾞｼｯｸUB" pitchFamily="50" charset="-128"/>
                <a:cs typeface="+mn-cs"/>
              </a:rPr>
              <a:t>セキュリティ対策の予算・体制の確保</a:t>
            </a:r>
            <a:endParaRPr lang="en-US" altLang="ja-JP" kern="0" dirty="0">
              <a:latin typeface="HGP創英角ｺﾞｼｯｸUB" pitchFamily="50" charset="-128"/>
              <a:ea typeface="HGP創英角ｺﾞｼｯｸUB" pitchFamily="50" charset="-128"/>
              <a:cs typeface="+mn-cs"/>
            </a:endParaRPr>
          </a:p>
          <a:p>
            <a:pPr lvl="3"/>
            <a:r>
              <a:rPr lang="ja-JP" altLang="en-US" kern="0" dirty="0">
                <a:latin typeface="HGP創英角ｺﾞｼｯｸUB" pitchFamily="50" charset="-128"/>
                <a:ea typeface="HGP創英角ｺﾞｼｯｸUB" pitchFamily="50" charset="-128"/>
                <a:cs typeface="+mn-cs"/>
              </a:rPr>
              <a:t>セキュアなウェブサービスの構築</a:t>
            </a:r>
            <a:endParaRPr lang="en-US" altLang="ja-JP" kern="0" dirty="0">
              <a:latin typeface="HGP創英角ｺﾞｼｯｸUB" pitchFamily="50" charset="-128"/>
              <a:ea typeface="HGP創英角ｺﾞｼｯｸUB" pitchFamily="50" charset="-128"/>
              <a:cs typeface="+mn-cs"/>
            </a:endParaRPr>
          </a:p>
          <a:p>
            <a:pPr lvl="3"/>
            <a:r>
              <a:rPr lang="ja-JP" altLang="en-US" kern="0" dirty="0">
                <a:latin typeface="HGP創英角ｺﾞｼｯｸUB" pitchFamily="50" charset="-128"/>
                <a:ea typeface="HGP創英角ｺﾞｼｯｸUB" pitchFamily="50" charset="-128"/>
                <a:cs typeface="+mn-cs"/>
              </a:rPr>
              <a:t>セキュリティ診断によるチェック</a:t>
            </a:r>
            <a:endParaRPr lang="en-US" altLang="ja-JP" kern="0" dirty="0">
              <a:latin typeface="HGP創英角ｺﾞｼｯｸUB" pitchFamily="50" charset="-128"/>
              <a:ea typeface="HGP創英角ｺﾞｼｯｸUB" pitchFamily="50" charset="-128"/>
              <a:cs typeface="+mn-cs"/>
            </a:endParaRPr>
          </a:p>
          <a:p>
            <a:pPr lvl="3"/>
            <a:r>
              <a:rPr lang="en-US" altLang="ja-JP" kern="0" dirty="0">
                <a:latin typeface="HGP創英角ｺﾞｼｯｸUB" pitchFamily="50" charset="-128"/>
                <a:ea typeface="HGP創英角ｺﾞｼｯｸUB" pitchFamily="50" charset="-128"/>
                <a:cs typeface="+mn-cs"/>
              </a:rPr>
              <a:t>OS</a:t>
            </a:r>
            <a:r>
              <a:rPr lang="ja-JP" altLang="en-US" kern="0" dirty="0">
                <a:latin typeface="HGP創英角ｺﾞｼｯｸUB" pitchFamily="50" charset="-128"/>
                <a:ea typeface="HGP創英角ｺﾞｼｯｸUB" pitchFamily="50" charset="-128"/>
                <a:cs typeface="+mn-cs"/>
              </a:rPr>
              <a:t>・ソフトウェアの更新</a:t>
            </a:r>
            <a:endParaRPr lang="en-US" altLang="ja-JP" kern="0" dirty="0">
              <a:latin typeface="HGP創英角ｺﾞｼｯｸUB" pitchFamily="50" charset="-128"/>
              <a:ea typeface="HGP創英角ｺﾞｼｯｸUB" pitchFamily="50" charset="-128"/>
              <a:cs typeface="+mn-cs"/>
            </a:endParaRPr>
          </a:p>
          <a:p>
            <a:pPr lvl="3"/>
            <a:r>
              <a:rPr lang="en-US" altLang="ja-JP" kern="0" dirty="0">
                <a:latin typeface="HGP創英角ｺﾞｼｯｸUB" pitchFamily="50" charset="-128"/>
                <a:ea typeface="HGP創英角ｺﾞｼｯｸUB" pitchFamily="50" charset="-128"/>
                <a:cs typeface="+mn-cs"/>
              </a:rPr>
              <a:t>WAF</a:t>
            </a:r>
            <a:r>
              <a:rPr lang="ja-JP" altLang="en-US" kern="0" dirty="0">
                <a:latin typeface="HGP創英角ｺﾞｼｯｸUB" pitchFamily="50" charset="-128"/>
                <a:ea typeface="HGP創英角ｺﾞｼｯｸUB" pitchFamily="50" charset="-128"/>
                <a:cs typeface="+mn-cs"/>
              </a:rPr>
              <a:t>・</a:t>
            </a:r>
            <a:r>
              <a:rPr lang="en-US" altLang="ja-JP" kern="0" dirty="0">
                <a:latin typeface="HGP創英角ｺﾞｼｯｸUB" pitchFamily="50" charset="-128"/>
                <a:ea typeface="HGP創英角ｺﾞｼｯｸUB" pitchFamily="50" charset="-128"/>
                <a:cs typeface="+mn-cs"/>
              </a:rPr>
              <a:t>IPS</a:t>
            </a:r>
            <a:r>
              <a:rPr lang="ja-JP" altLang="en-US" kern="0" dirty="0">
                <a:latin typeface="HGP創英角ｺﾞｼｯｸUB" pitchFamily="50" charset="-128"/>
                <a:ea typeface="HGP創英角ｺﾞｼｯｸUB" pitchFamily="50" charset="-128"/>
                <a:cs typeface="+mn-cs"/>
              </a:rPr>
              <a:t>の導入</a:t>
            </a:r>
            <a:endParaRPr lang="en-US" altLang="ja-JP" kern="0" dirty="0">
              <a:latin typeface="HGP創英角ｺﾞｼｯｸUB" pitchFamily="50" charset="-128"/>
              <a:ea typeface="HGP創英角ｺﾞｼｯｸUB" pitchFamily="50" charset="-128"/>
              <a:cs typeface="+mn-cs"/>
            </a:endParaRPr>
          </a:p>
          <a:p>
            <a:pPr lvl="2"/>
            <a:r>
              <a:rPr lang="ja-JP" altLang="en-US" kern="0" dirty="0">
                <a:latin typeface="HGP創英角ｺﾞｼｯｸUB" pitchFamily="50" charset="-128"/>
                <a:ea typeface="HGP創英角ｺﾞｼｯｸUB" pitchFamily="50" charset="-128"/>
                <a:cs typeface="+mn-cs"/>
              </a:rPr>
              <a:t>被害の早期検知</a:t>
            </a:r>
            <a:endParaRPr lang="en-US" altLang="ja-JP" kern="0" dirty="0">
              <a:latin typeface="HGP創英角ｺﾞｼｯｸUB" pitchFamily="50" charset="-128"/>
              <a:ea typeface="HGP創英角ｺﾞｼｯｸUB" pitchFamily="50" charset="-128"/>
              <a:cs typeface="+mn-cs"/>
            </a:endParaRPr>
          </a:p>
          <a:p>
            <a:pPr lvl="3"/>
            <a:r>
              <a:rPr lang="ja-JP" altLang="en-US" kern="0" dirty="0">
                <a:latin typeface="HGP創英角ｺﾞｼｯｸUB" pitchFamily="50" charset="-128"/>
                <a:ea typeface="HGP創英角ｺﾞｼｯｸUB" pitchFamily="50" charset="-128"/>
                <a:cs typeface="+mn-cs"/>
              </a:rPr>
              <a:t>適切なログの取得と継続的な監視</a:t>
            </a:r>
            <a:endParaRPr lang="en-US" altLang="ja-JP" kern="0" dirty="0">
              <a:latin typeface="HGP創英角ｺﾞｼｯｸUB" pitchFamily="50" charset="-128"/>
              <a:ea typeface="HGP創英角ｺﾞｼｯｸUB" pitchFamily="50" charset="-128"/>
              <a:cs typeface="+mn-cs"/>
            </a:endParaRPr>
          </a:p>
          <a:p>
            <a:pPr lvl="2"/>
            <a:endParaRPr lang="en-US" altLang="ja-JP" sz="2000" kern="0" dirty="0">
              <a:latin typeface="HGP創英角ｺﾞｼｯｸUB" pitchFamily="50" charset="-128"/>
              <a:ea typeface="HGP創英角ｺﾞｼｯｸUB" pitchFamily="50" charset="-128"/>
            </a:endParaRPr>
          </a:p>
        </p:txBody>
      </p:sp>
      <p:sp>
        <p:nvSpPr>
          <p:cNvPr id="14" name="コンテンツ プレースホルダー 2">
            <a:extLst>
              <a:ext uri="{FF2B5EF4-FFF2-40B4-BE49-F238E27FC236}">
                <a16:creationId xmlns="" xmlns:a16="http://schemas.microsoft.com/office/drawing/2014/main" id="{EA8AE01D-DC4E-4D7C-97D7-957D20A875E2}"/>
              </a:ext>
            </a:extLst>
          </p:cNvPr>
          <p:cNvSpPr txBox="1">
            <a:spLocks/>
          </p:cNvSpPr>
          <p:nvPr/>
        </p:nvSpPr>
        <p:spPr bwMode="auto">
          <a:xfrm>
            <a:off x="4041715" y="2208049"/>
            <a:ext cx="4825389" cy="21480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Tx/>
              <a:buBlip>
                <a:blip r:embed="rId3"/>
              </a:buBlip>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pPr lvl="2"/>
            <a:r>
              <a:rPr lang="ja-JP" altLang="en-US" kern="0" dirty="0">
                <a:latin typeface="HGP創英角ｺﾞｼｯｸUB" pitchFamily="50" charset="-128"/>
                <a:ea typeface="HGP創英角ｺﾞｼｯｸUB" pitchFamily="50" charset="-128"/>
              </a:rPr>
              <a:t>被害を受けた後の対応</a:t>
            </a:r>
            <a:endParaRPr lang="en-US" altLang="ja-JP" kern="0" dirty="0">
              <a:latin typeface="HGP創英角ｺﾞｼｯｸUB" pitchFamily="50" charset="-128"/>
              <a:ea typeface="HGP創英角ｺﾞｼｯｸUB" pitchFamily="50" charset="-128"/>
            </a:endParaRPr>
          </a:p>
          <a:p>
            <a:pPr lvl="3"/>
            <a:r>
              <a:rPr lang="en-US" altLang="ja-JP" kern="0" dirty="0">
                <a:latin typeface="HGP創英角ｺﾞｼｯｸUB" pitchFamily="50" charset="-128"/>
                <a:ea typeface="HGP創英角ｺﾞｼｯｸUB" pitchFamily="50" charset="-128"/>
              </a:rPr>
              <a:t>CSIRT</a:t>
            </a:r>
            <a:r>
              <a:rPr lang="ja-JP" altLang="en-US" kern="0" dirty="0">
                <a:latin typeface="HGP創英角ｺﾞｼｯｸUB" pitchFamily="50" charset="-128"/>
                <a:ea typeface="HGP創英角ｺﾞｼｯｸUB" pitchFamily="50" charset="-128"/>
              </a:rPr>
              <a:t>へ連絡</a:t>
            </a:r>
            <a:endParaRPr lang="en-US" altLang="ja-JP" kern="0" dirty="0">
              <a:latin typeface="HGP創英角ｺﾞｼｯｸUB" pitchFamily="50" charset="-128"/>
              <a:ea typeface="HGP創英角ｺﾞｼｯｸUB" pitchFamily="50" charset="-128"/>
            </a:endParaRPr>
          </a:p>
          <a:p>
            <a:pPr lvl="3"/>
            <a:r>
              <a:rPr lang="ja-JP" altLang="en-US" kern="0" dirty="0">
                <a:latin typeface="HGP創英角ｺﾞｼｯｸUB" pitchFamily="50" charset="-128"/>
                <a:ea typeface="HGP創英角ｺﾞｼｯｸUB" pitchFamily="50" charset="-128"/>
              </a:rPr>
              <a:t>影響調査および原因の追究</a:t>
            </a:r>
            <a:endParaRPr lang="en-US" altLang="ja-JP" kern="0" dirty="0">
              <a:latin typeface="HGP創英角ｺﾞｼｯｸUB" pitchFamily="50" charset="-128"/>
              <a:ea typeface="HGP創英角ｺﾞｼｯｸUB" pitchFamily="50" charset="-128"/>
            </a:endParaRPr>
          </a:p>
          <a:p>
            <a:pPr lvl="3"/>
            <a:r>
              <a:rPr lang="ja-JP" altLang="en-US" kern="0" dirty="0">
                <a:latin typeface="HGP創英角ｺﾞｼｯｸUB" pitchFamily="50" charset="-128"/>
                <a:ea typeface="HGP創英角ｺﾞｼｯｸUB" pitchFamily="50" charset="-128"/>
              </a:rPr>
              <a:t>漏えい情報における補償</a:t>
            </a:r>
            <a:endParaRPr lang="en-US" altLang="ja-JP" kern="0" dirty="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1315844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31</a:t>
            </a:fld>
            <a:endParaRPr lang="en-US" altLang="ja-JP" dirty="0"/>
          </a:p>
        </p:txBody>
      </p:sp>
      <p:sp>
        <p:nvSpPr>
          <p:cNvPr id="22" name="コンテンツ プレースホルダー 2"/>
          <p:cNvSpPr>
            <a:spLocks noGrp="1"/>
          </p:cNvSpPr>
          <p:nvPr>
            <p:ph idx="1"/>
          </p:nvPr>
        </p:nvSpPr>
        <p:spPr>
          <a:xfrm>
            <a:off x="-108520" y="4718129"/>
            <a:ext cx="9252520" cy="1872208"/>
          </a:xfrm>
        </p:spPr>
        <p:txBody>
          <a:bodyPr/>
          <a:lstStyle/>
          <a:p>
            <a:pPr lvl="1"/>
            <a:r>
              <a:rPr lang="en-US" altLang="ja-JP" dirty="0">
                <a:latin typeface="HGP創英角ｺﾞｼｯｸUB" pitchFamily="50" charset="-128"/>
                <a:ea typeface="HGP創英角ｺﾞｼｯｸUB" pitchFamily="50" charset="-128"/>
              </a:rPr>
              <a:t>IoT</a:t>
            </a:r>
            <a:r>
              <a:rPr lang="ja-JP" altLang="en-US" dirty="0">
                <a:latin typeface="HGP創英角ｺﾞｼｯｸUB" pitchFamily="50" charset="-128"/>
                <a:ea typeface="HGP創英角ｺﾞｼｯｸUB" pitchFamily="50" charset="-128"/>
              </a:rPr>
              <a:t>機器の脆弱性を悪用し、ウイルスを感染させる被害が続いている</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感染した</a:t>
            </a:r>
            <a:r>
              <a:rPr lang="en-US" altLang="ja-JP" dirty="0">
                <a:latin typeface="HGP創英角ｺﾞｼｯｸUB" pitchFamily="50" charset="-128"/>
                <a:ea typeface="HGP創英角ｺﾞｼｯｸUB" pitchFamily="50" charset="-128"/>
              </a:rPr>
              <a:t>IoT</a:t>
            </a:r>
            <a:r>
              <a:rPr lang="ja-JP" altLang="en-US" dirty="0">
                <a:latin typeface="HGP創英角ｺﾞｼｯｸUB" pitchFamily="50" charset="-128"/>
                <a:ea typeface="HGP創英角ｺﾞｼｯｸUB" pitchFamily="50" charset="-128"/>
              </a:rPr>
              <a:t>機器はボット化し、</a:t>
            </a:r>
            <a:r>
              <a:rPr lang="en-US" altLang="ja-JP" dirty="0">
                <a:latin typeface="HGP創英角ｺﾞｼｯｸUB" pitchFamily="50" charset="-128"/>
                <a:ea typeface="HGP創英角ｺﾞｼｯｸUB" pitchFamily="50" charset="-128"/>
              </a:rPr>
              <a:t>DDoS</a:t>
            </a:r>
            <a:r>
              <a:rPr lang="ja-JP" altLang="en-US" dirty="0">
                <a:latin typeface="HGP創英角ｺﾞｼｯｸUB" pitchFamily="50" charset="-128"/>
                <a:ea typeface="HGP創英角ｺﾞｼｯｸUB" pitchFamily="50" charset="-128"/>
              </a:rPr>
              <a:t>攻撃等に悪用</a:t>
            </a:r>
            <a:endParaRPr lang="en-US" altLang="ja-JP" dirty="0">
              <a:latin typeface="HGP創英角ｺﾞｼｯｸUB" pitchFamily="50" charset="-128"/>
              <a:ea typeface="HGP創英角ｺﾞｼｯｸUB" pitchFamily="50" charset="-128"/>
            </a:endParaRPr>
          </a:p>
        </p:txBody>
      </p:sp>
      <p:sp>
        <p:nvSpPr>
          <p:cNvPr id="23" name="タイトル 1"/>
          <p:cNvSpPr>
            <a:spLocks noGrp="1"/>
          </p:cNvSpPr>
          <p:nvPr>
            <p:ph type="title"/>
          </p:nvPr>
        </p:nvSpPr>
        <p:spPr>
          <a:xfrm>
            <a:off x="216653" y="83125"/>
            <a:ext cx="7883739" cy="993775"/>
          </a:xfrm>
        </p:spPr>
        <p:txBody>
          <a:bodyPr/>
          <a:lstStyle/>
          <a:p>
            <a:r>
              <a:rPr lang="en-US" altLang="ja-JP" sz="3200" dirty="0"/>
              <a:t>【7</a:t>
            </a:r>
            <a:r>
              <a:rPr lang="ja-JP" altLang="en-US" sz="3200" dirty="0"/>
              <a:t>位</a:t>
            </a:r>
            <a:r>
              <a:rPr lang="en-US" altLang="ja-JP" sz="3200" dirty="0"/>
              <a:t>】</a:t>
            </a:r>
            <a:r>
              <a:rPr lang="en-US" altLang="ja-JP" sz="3200" dirty="0" err="1"/>
              <a:t>IoT</a:t>
            </a:r>
            <a:r>
              <a:rPr lang="ja-JP" altLang="en-US" sz="3200" dirty="0"/>
              <a:t>機器の脆弱性の顕在化</a:t>
            </a:r>
            <a:r>
              <a:rPr lang="en-US" altLang="ja-JP" sz="3000" dirty="0"/>
              <a:t/>
            </a:r>
            <a:br>
              <a:rPr lang="en-US" altLang="ja-JP" sz="3000" dirty="0"/>
            </a:br>
            <a:r>
              <a:rPr lang="ja-JP" altLang="en-US" sz="1900" dirty="0">
                <a:solidFill>
                  <a:srgbClr val="00B0F0"/>
                </a:solidFill>
              </a:rPr>
              <a:t>～</a:t>
            </a:r>
            <a:r>
              <a:rPr lang="en-US" altLang="ja-JP" sz="1900" dirty="0" err="1">
                <a:solidFill>
                  <a:srgbClr val="00B0F0"/>
                </a:solidFill>
              </a:rPr>
              <a:t>IoT</a:t>
            </a:r>
            <a:r>
              <a:rPr lang="ja-JP" altLang="en-US" sz="1900" dirty="0">
                <a:solidFill>
                  <a:srgbClr val="00B0F0"/>
                </a:solidFill>
              </a:rPr>
              <a:t>機器の脆弱性を突く攻撃が頻発、開発ベンダーは</a:t>
            </a:r>
            <a:r>
              <a:rPr lang="en-US" altLang="ja-JP" sz="1900" dirty="0">
                <a:solidFill>
                  <a:srgbClr val="00B0F0"/>
                </a:solidFill>
              </a:rPr>
              <a:t/>
            </a:r>
            <a:br>
              <a:rPr lang="en-US" altLang="ja-JP" sz="1900" dirty="0">
                <a:solidFill>
                  <a:srgbClr val="00B0F0"/>
                </a:solidFill>
              </a:rPr>
            </a:br>
            <a:r>
              <a:rPr lang="ja-JP" altLang="en-US" sz="1900" dirty="0">
                <a:solidFill>
                  <a:srgbClr val="00B0F0"/>
                </a:solidFill>
              </a:rPr>
              <a:t>脆弱性に対する適切な対処を～</a:t>
            </a:r>
            <a:endParaRPr kumimoji="1" lang="ja-JP" altLang="en-US" sz="1900" dirty="0">
              <a:solidFill>
                <a:srgbClr val="00B0F0"/>
              </a:solidFill>
            </a:endParaRPr>
          </a:p>
        </p:txBody>
      </p:sp>
    </p:spTree>
    <p:extLst>
      <p:ext uri="{BB962C8B-B14F-4D97-AF65-F5344CB8AC3E}">
        <p14:creationId xmlns:p14="http://schemas.microsoft.com/office/powerpoint/2010/main" val="3940692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32</a:t>
            </a:fld>
            <a:endParaRPr lang="en-US" altLang="ja-JP" dirty="0"/>
          </a:p>
        </p:txBody>
      </p:sp>
      <p:sp>
        <p:nvSpPr>
          <p:cNvPr id="22" name="コンテンツ プレースホルダー 2"/>
          <p:cNvSpPr>
            <a:spLocks noGrp="1"/>
          </p:cNvSpPr>
          <p:nvPr>
            <p:ph idx="1"/>
          </p:nvPr>
        </p:nvSpPr>
        <p:spPr>
          <a:xfrm>
            <a:off x="251520" y="980728"/>
            <a:ext cx="9001000" cy="2088232"/>
          </a:xfrm>
        </p:spPr>
        <p:txBody>
          <a:bodyPr/>
          <a:lstStyle/>
          <a:p>
            <a:pPr marL="0" indent="0">
              <a:buNone/>
            </a:pPr>
            <a:endParaRPr lang="en-US" altLang="ja-JP" sz="2000" dirty="0">
              <a:latin typeface="HGP創英角ｺﾞｼｯｸUB" pitchFamily="50" charset="-128"/>
              <a:ea typeface="HGP創英角ｺﾞｼｯｸUB" pitchFamily="50" charset="-128"/>
            </a:endParaRPr>
          </a:p>
          <a:p>
            <a:r>
              <a:rPr lang="ja-JP" altLang="en-US" dirty="0">
                <a:latin typeface="HGP創英角ｺﾞｼｯｸUB" pitchFamily="50" charset="-128"/>
                <a:ea typeface="HGP創英角ｺﾞｼｯｸUB" pitchFamily="50" charset="-128"/>
              </a:rPr>
              <a:t>攻撃手口</a:t>
            </a:r>
            <a:endParaRPr lang="en-US" altLang="ja-JP" dirty="0">
              <a:latin typeface="HGP創英角ｺﾞｼｯｸUB" pitchFamily="50" charset="-128"/>
              <a:ea typeface="HGP創英角ｺﾞｼｯｸUB" pitchFamily="50" charset="-128"/>
            </a:endParaRPr>
          </a:p>
          <a:p>
            <a:pPr lvl="1"/>
            <a:r>
              <a:rPr lang="en-US" altLang="ja-JP" dirty="0">
                <a:latin typeface="HGP創英角ｺﾞｼｯｸUB" pitchFamily="50" charset="-128"/>
                <a:ea typeface="HGP創英角ｺﾞｼｯｸUB" pitchFamily="50" charset="-128"/>
              </a:rPr>
              <a:t>IoT</a:t>
            </a:r>
            <a:r>
              <a:rPr lang="ja-JP" altLang="en-US" dirty="0">
                <a:latin typeface="HGP創英角ｺﾞｼｯｸUB" pitchFamily="50" charset="-128"/>
                <a:ea typeface="HGP創英角ｺﾞｼｯｸUB" pitchFamily="50" charset="-128"/>
              </a:rPr>
              <a:t>機器の脆弱性を悪用し、ウイルスを感染</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感染した</a:t>
            </a:r>
            <a:r>
              <a:rPr lang="en-US" altLang="ja-JP" dirty="0">
                <a:latin typeface="HGP創英角ｺﾞｼｯｸUB" pitchFamily="50" charset="-128"/>
                <a:ea typeface="HGP創英角ｺﾞｼｯｸUB" pitchFamily="50" charset="-128"/>
              </a:rPr>
              <a:t>IoT</a:t>
            </a:r>
            <a:r>
              <a:rPr lang="ja-JP" altLang="en-US" dirty="0">
                <a:latin typeface="HGP創英角ｺﾞｼｯｸUB" pitchFamily="50" charset="-128"/>
                <a:ea typeface="HGP創英角ｺﾞｼｯｸUB" pitchFamily="50" charset="-128"/>
              </a:rPr>
              <a:t>機器の機能を不正利用</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同じ脆弱性を持つ</a:t>
            </a:r>
            <a:r>
              <a:rPr lang="en-US" altLang="ja-JP" dirty="0">
                <a:latin typeface="HGP創英角ｺﾞｼｯｸUB" pitchFamily="50" charset="-128"/>
                <a:ea typeface="HGP創英角ｺﾞｼｯｸUB" pitchFamily="50" charset="-128"/>
              </a:rPr>
              <a:t>IoT</a:t>
            </a:r>
            <a:r>
              <a:rPr lang="ja-JP" altLang="en-US" dirty="0">
                <a:latin typeface="HGP創英角ｺﾞｼｯｸUB" pitchFamily="50" charset="-128"/>
                <a:ea typeface="HGP創英角ｺﾞｼｯｸUB" pitchFamily="50" charset="-128"/>
              </a:rPr>
              <a:t>機器を探索し、感染を拡大</a:t>
            </a:r>
            <a:endParaRPr lang="en-US" altLang="ja-JP" dirty="0">
              <a:latin typeface="HGP創英角ｺﾞｼｯｸUB" pitchFamily="50" charset="-128"/>
              <a:ea typeface="HGP創英角ｺﾞｼｯｸUB" pitchFamily="50" charset="-128"/>
            </a:endParaRPr>
          </a:p>
          <a:p>
            <a:pPr lvl="1"/>
            <a:r>
              <a:rPr lang="en-US" altLang="ja-JP" dirty="0">
                <a:latin typeface="HGP創英角ｺﾞｼｯｸUB" pitchFamily="50" charset="-128"/>
                <a:ea typeface="HGP創英角ｺﾞｼｯｸUB" pitchFamily="50" charset="-128"/>
              </a:rPr>
              <a:t>DDoS</a:t>
            </a:r>
            <a:r>
              <a:rPr lang="ja-JP" altLang="en-US" dirty="0">
                <a:latin typeface="HGP創英角ｺﾞｼｯｸUB" pitchFamily="50" charset="-128"/>
                <a:ea typeface="HGP創英角ｺﾞｼｯｸUB" pitchFamily="50" charset="-128"/>
              </a:rPr>
              <a:t>攻撃を行いインターネットサービスを妨害</a:t>
            </a:r>
            <a:endParaRPr lang="en-US" altLang="ja-JP" dirty="0">
              <a:latin typeface="HGP創英角ｺﾞｼｯｸUB" pitchFamily="50" charset="-128"/>
              <a:ea typeface="HGP創英角ｺﾞｼｯｸUB" pitchFamily="50" charset="-128"/>
            </a:endParaRPr>
          </a:p>
          <a:p>
            <a:pPr marL="457200" lvl="1" indent="0">
              <a:buNone/>
            </a:pPr>
            <a:endParaRPr lang="en-US" altLang="ja-JP" dirty="0">
              <a:latin typeface="HGP創英角ｺﾞｼｯｸUB" pitchFamily="50" charset="-128"/>
              <a:ea typeface="HGP創英角ｺﾞｼｯｸUB" pitchFamily="50" charset="-128"/>
            </a:endParaRPr>
          </a:p>
          <a:p>
            <a:pPr lvl="1"/>
            <a:endParaRPr lang="en-US" altLang="ja-JP" dirty="0">
              <a:latin typeface="HGP創英角ｺﾞｼｯｸUB" pitchFamily="50" charset="-128"/>
              <a:ea typeface="HGP創英角ｺﾞｼｯｸUB" pitchFamily="50" charset="-128"/>
            </a:endParaRPr>
          </a:p>
        </p:txBody>
      </p:sp>
      <p:sp>
        <p:nvSpPr>
          <p:cNvPr id="8" name="タイトル 1">
            <a:extLst>
              <a:ext uri="{FF2B5EF4-FFF2-40B4-BE49-F238E27FC236}">
                <a16:creationId xmlns="" xmlns:a16="http://schemas.microsoft.com/office/drawing/2014/main" id="{63E9312F-EAB2-4DDD-8F18-02D0BE909981}"/>
              </a:ext>
            </a:extLst>
          </p:cNvPr>
          <p:cNvSpPr>
            <a:spLocks noGrp="1"/>
          </p:cNvSpPr>
          <p:nvPr>
            <p:ph type="title"/>
          </p:nvPr>
        </p:nvSpPr>
        <p:spPr>
          <a:xfrm>
            <a:off x="216653" y="83125"/>
            <a:ext cx="7883739" cy="993775"/>
          </a:xfrm>
        </p:spPr>
        <p:txBody>
          <a:bodyPr/>
          <a:lstStyle/>
          <a:p>
            <a:r>
              <a:rPr lang="en-US" altLang="ja-JP" sz="3200" dirty="0"/>
              <a:t>【7</a:t>
            </a:r>
            <a:r>
              <a:rPr lang="ja-JP" altLang="en-US" sz="3200" dirty="0"/>
              <a:t>位</a:t>
            </a:r>
            <a:r>
              <a:rPr lang="en-US" altLang="ja-JP" sz="3200" dirty="0"/>
              <a:t>】</a:t>
            </a:r>
            <a:r>
              <a:rPr lang="en-US" altLang="ja-JP" sz="3200" dirty="0" err="1"/>
              <a:t>IoT</a:t>
            </a:r>
            <a:r>
              <a:rPr lang="ja-JP" altLang="en-US" sz="3200" dirty="0"/>
              <a:t>機器の脆弱性の顕在化</a:t>
            </a:r>
            <a:r>
              <a:rPr lang="en-US" altLang="ja-JP" sz="3000" dirty="0"/>
              <a:t/>
            </a:r>
            <a:br>
              <a:rPr lang="en-US" altLang="ja-JP" sz="3000" dirty="0"/>
            </a:br>
            <a:r>
              <a:rPr lang="ja-JP" altLang="en-US" sz="1900" dirty="0">
                <a:solidFill>
                  <a:srgbClr val="00B0F0"/>
                </a:solidFill>
              </a:rPr>
              <a:t>～</a:t>
            </a:r>
            <a:r>
              <a:rPr lang="en-US" altLang="ja-JP" sz="1900" dirty="0" err="1">
                <a:solidFill>
                  <a:srgbClr val="00B0F0"/>
                </a:solidFill>
              </a:rPr>
              <a:t>IoT</a:t>
            </a:r>
            <a:r>
              <a:rPr lang="ja-JP" altLang="en-US" sz="1900" dirty="0">
                <a:solidFill>
                  <a:srgbClr val="00B0F0"/>
                </a:solidFill>
              </a:rPr>
              <a:t>機器の脆弱性を突く攻撃が頻発、開発ベンダーは</a:t>
            </a:r>
            <a:r>
              <a:rPr lang="en-US" altLang="ja-JP" sz="1900" dirty="0">
                <a:solidFill>
                  <a:srgbClr val="00B0F0"/>
                </a:solidFill>
              </a:rPr>
              <a:t/>
            </a:r>
            <a:br>
              <a:rPr lang="en-US" altLang="ja-JP" sz="1900" dirty="0">
                <a:solidFill>
                  <a:srgbClr val="00B0F0"/>
                </a:solidFill>
              </a:rPr>
            </a:br>
            <a:r>
              <a:rPr lang="ja-JP" altLang="en-US" sz="1900" dirty="0">
                <a:solidFill>
                  <a:srgbClr val="00B0F0"/>
                </a:solidFill>
              </a:rPr>
              <a:t>脆弱性に対する適切な対処を～</a:t>
            </a:r>
            <a:endParaRPr kumimoji="1" lang="ja-JP" altLang="en-US" sz="1900" dirty="0">
              <a:solidFill>
                <a:srgbClr val="00B0F0"/>
              </a:solidFill>
            </a:endParaRPr>
          </a:p>
        </p:txBody>
      </p:sp>
    </p:spTree>
    <p:extLst>
      <p:ext uri="{BB962C8B-B14F-4D97-AF65-F5344CB8AC3E}">
        <p14:creationId xmlns:p14="http://schemas.microsoft.com/office/powerpoint/2010/main" val="2001178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33</a:t>
            </a:fld>
            <a:endParaRPr lang="en-US" altLang="ja-JP" dirty="0"/>
          </a:p>
        </p:txBody>
      </p:sp>
      <p:sp>
        <p:nvSpPr>
          <p:cNvPr id="22" name="コンテンツ プレースホルダー 2"/>
          <p:cNvSpPr>
            <a:spLocks noGrp="1"/>
          </p:cNvSpPr>
          <p:nvPr>
            <p:ph idx="1"/>
          </p:nvPr>
        </p:nvSpPr>
        <p:spPr>
          <a:xfrm>
            <a:off x="195446" y="908720"/>
            <a:ext cx="8999356" cy="1007393"/>
          </a:xfrm>
        </p:spPr>
        <p:txBody>
          <a:bodyPr/>
          <a:lstStyle/>
          <a:p>
            <a:pPr marL="0" indent="0">
              <a:buNone/>
            </a:pPr>
            <a:endParaRPr lang="en-US" altLang="ja-JP" sz="2000" dirty="0">
              <a:latin typeface="HGP創英角ｺﾞｼｯｸUB" pitchFamily="50" charset="-128"/>
              <a:ea typeface="HGP創英角ｺﾞｼｯｸUB" pitchFamily="50" charset="-128"/>
            </a:endParaRPr>
          </a:p>
          <a:p>
            <a:pPr>
              <a:spcBef>
                <a:spcPts val="600"/>
              </a:spcBef>
            </a:pPr>
            <a:r>
              <a:rPr lang="en-US" altLang="ja-JP" dirty="0">
                <a:latin typeface="HGP創英角ｺﾞｼｯｸUB" pitchFamily="50" charset="-128"/>
                <a:ea typeface="HGP創英角ｺﾞｼｯｸUB" pitchFamily="50" charset="-128"/>
              </a:rPr>
              <a:t>2017</a:t>
            </a:r>
            <a:r>
              <a:rPr lang="ja-JP" altLang="en-US" dirty="0">
                <a:latin typeface="HGP創英角ｺﾞｼｯｸUB" pitchFamily="50" charset="-128"/>
                <a:ea typeface="HGP創英角ｺﾞｼｯｸUB" pitchFamily="50" charset="-128"/>
              </a:rPr>
              <a:t>年の事例</a:t>
            </a:r>
            <a:r>
              <a:rPr lang="en-US" altLang="ja-JP" dirty="0">
                <a:latin typeface="HGP創英角ｺﾞｼｯｸUB" pitchFamily="50" charset="-128"/>
                <a:ea typeface="HGP創英角ｺﾞｼｯｸUB" pitchFamily="50" charset="-128"/>
              </a:rPr>
              <a:t>/</a:t>
            </a:r>
            <a:r>
              <a:rPr lang="ja-JP" altLang="en-US" dirty="0">
                <a:latin typeface="HGP創英角ｺﾞｼｯｸUB" pitchFamily="50" charset="-128"/>
                <a:ea typeface="HGP創英角ｺﾞｼｯｸUB" pitchFamily="50" charset="-128"/>
              </a:rPr>
              <a:t>傾向</a:t>
            </a:r>
            <a:endParaRPr lang="en-US" altLang="ja-JP" dirty="0">
              <a:latin typeface="HGP創英角ｺﾞｼｯｸUB" pitchFamily="50" charset="-128"/>
              <a:ea typeface="HGP創英角ｺﾞｼｯｸUB" pitchFamily="50" charset="-128"/>
            </a:endParaRPr>
          </a:p>
          <a:p>
            <a:pPr marL="914400" lvl="2" indent="0">
              <a:buNone/>
            </a:pPr>
            <a:endParaRPr lang="en-US" altLang="ja-JP" dirty="0">
              <a:latin typeface="HGP創英角ｺﾞｼｯｸUB" pitchFamily="50" charset="-128"/>
              <a:ea typeface="HGP創英角ｺﾞｼｯｸUB" pitchFamily="50" charset="-128"/>
            </a:endParaRPr>
          </a:p>
        </p:txBody>
      </p:sp>
      <p:sp>
        <p:nvSpPr>
          <p:cNvPr id="8" name="タイトル 1">
            <a:extLst>
              <a:ext uri="{FF2B5EF4-FFF2-40B4-BE49-F238E27FC236}">
                <a16:creationId xmlns="" xmlns:a16="http://schemas.microsoft.com/office/drawing/2014/main" id="{63E9312F-EAB2-4DDD-8F18-02D0BE909981}"/>
              </a:ext>
            </a:extLst>
          </p:cNvPr>
          <p:cNvSpPr>
            <a:spLocks noGrp="1"/>
          </p:cNvSpPr>
          <p:nvPr>
            <p:ph type="title"/>
          </p:nvPr>
        </p:nvSpPr>
        <p:spPr>
          <a:xfrm>
            <a:off x="216653" y="83125"/>
            <a:ext cx="7883739" cy="993775"/>
          </a:xfrm>
        </p:spPr>
        <p:txBody>
          <a:bodyPr/>
          <a:lstStyle/>
          <a:p>
            <a:r>
              <a:rPr lang="en-US" altLang="ja-JP" sz="3200" dirty="0"/>
              <a:t>【7</a:t>
            </a:r>
            <a:r>
              <a:rPr lang="ja-JP" altLang="en-US" sz="3200" dirty="0"/>
              <a:t>位</a:t>
            </a:r>
            <a:r>
              <a:rPr lang="en-US" altLang="ja-JP" sz="3200" dirty="0"/>
              <a:t>】</a:t>
            </a:r>
            <a:r>
              <a:rPr lang="en-US" altLang="ja-JP" sz="3200" dirty="0" err="1"/>
              <a:t>IoT</a:t>
            </a:r>
            <a:r>
              <a:rPr lang="ja-JP" altLang="en-US" sz="3200" dirty="0"/>
              <a:t>機器の脆弱性の顕在化</a:t>
            </a:r>
            <a:r>
              <a:rPr lang="en-US" altLang="ja-JP" sz="3000" dirty="0"/>
              <a:t/>
            </a:r>
            <a:br>
              <a:rPr lang="en-US" altLang="ja-JP" sz="3000" dirty="0"/>
            </a:br>
            <a:r>
              <a:rPr lang="ja-JP" altLang="en-US" sz="1900" dirty="0">
                <a:solidFill>
                  <a:srgbClr val="00B0F0"/>
                </a:solidFill>
              </a:rPr>
              <a:t>～</a:t>
            </a:r>
            <a:r>
              <a:rPr lang="en-US" altLang="ja-JP" sz="1900" dirty="0" err="1">
                <a:solidFill>
                  <a:srgbClr val="00B0F0"/>
                </a:solidFill>
              </a:rPr>
              <a:t>IoT</a:t>
            </a:r>
            <a:r>
              <a:rPr lang="ja-JP" altLang="en-US" sz="1900" dirty="0">
                <a:solidFill>
                  <a:srgbClr val="00B0F0"/>
                </a:solidFill>
              </a:rPr>
              <a:t>機器の脆弱性を突く攻撃が頻発、開発ベンダーは</a:t>
            </a:r>
            <a:r>
              <a:rPr lang="en-US" altLang="ja-JP" sz="1900" dirty="0">
                <a:solidFill>
                  <a:srgbClr val="00B0F0"/>
                </a:solidFill>
              </a:rPr>
              <a:t/>
            </a:r>
            <a:br>
              <a:rPr lang="en-US" altLang="ja-JP" sz="1900" dirty="0">
                <a:solidFill>
                  <a:srgbClr val="00B0F0"/>
                </a:solidFill>
              </a:rPr>
            </a:br>
            <a:r>
              <a:rPr lang="ja-JP" altLang="en-US" sz="1900" dirty="0">
                <a:solidFill>
                  <a:srgbClr val="00B0F0"/>
                </a:solidFill>
              </a:rPr>
              <a:t>脆弱性に対する適切な対処を～</a:t>
            </a:r>
            <a:endParaRPr kumimoji="1" lang="ja-JP" altLang="en-US" sz="1900" dirty="0">
              <a:solidFill>
                <a:srgbClr val="00B0F0"/>
              </a:solidFill>
            </a:endParaRPr>
          </a:p>
        </p:txBody>
      </p:sp>
      <p:sp>
        <p:nvSpPr>
          <p:cNvPr id="9" name="コンテンツ プレースホルダー 2">
            <a:extLst>
              <a:ext uri="{FF2B5EF4-FFF2-40B4-BE49-F238E27FC236}">
                <a16:creationId xmlns="" xmlns:a16="http://schemas.microsoft.com/office/drawing/2014/main" id="{F7A82A3F-B49D-46AD-BF83-06D6333F890E}"/>
              </a:ext>
            </a:extLst>
          </p:cNvPr>
          <p:cNvSpPr txBox="1">
            <a:spLocks/>
          </p:cNvSpPr>
          <p:nvPr/>
        </p:nvSpPr>
        <p:spPr bwMode="auto">
          <a:xfrm>
            <a:off x="-34868" y="1844824"/>
            <a:ext cx="8999356" cy="2088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Tx/>
              <a:buBlip>
                <a:blip r:embed="rId3"/>
              </a:buBlip>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pPr lvl="1"/>
            <a:r>
              <a:rPr lang="ja-JP" altLang="en-US" kern="0" dirty="0">
                <a:latin typeface="HGP創英角ｺﾞｼｯｸUB" pitchFamily="50" charset="-128"/>
                <a:ea typeface="HGP創英角ｺﾞｼｯｸUB" pitchFamily="50" charset="-128"/>
              </a:rPr>
              <a:t>ウイルス「</a:t>
            </a:r>
            <a:r>
              <a:rPr lang="en-US" altLang="ja-JP" kern="0" dirty="0" err="1">
                <a:latin typeface="HGP創英角ｺﾞｼｯｸUB" pitchFamily="50" charset="-128"/>
                <a:ea typeface="HGP創英角ｺﾞｼｯｸUB" pitchFamily="50" charset="-128"/>
              </a:rPr>
              <a:t>Mirai</a:t>
            </a:r>
            <a:r>
              <a:rPr lang="ja-JP" altLang="en-US" kern="0" dirty="0">
                <a:latin typeface="HGP創英角ｺﾞｼｯｸUB" pitchFamily="50" charset="-128"/>
                <a:ea typeface="HGP創英角ｺﾞｼｯｸUB" pitchFamily="50" charset="-128"/>
              </a:rPr>
              <a:t>」亜種による</a:t>
            </a:r>
            <a:r>
              <a:rPr lang="en-US" altLang="ja-JP" kern="0" dirty="0">
                <a:latin typeface="HGP創英角ｺﾞｼｯｸUB" pitchFamily="50" charset="-128"/>
                <a:ea typeface="HGP創英角ｺﾞｼｯｸUB" pitchFamily="50" charset="-128"/>
              </a:rPr>
              <a:t>DDoS</a:t>
            </a:r>
            <a:r>
              <a:rPr lang="ja-JP" altLang="en-US" kern="0" dirty="0">
                <a:latin typeface="HGP創英角ｺﾞｼｯｸUB" pitchFamily="50" charset="-128"/>
                <a:ea typeface="HGP創英角ｺﾞｼｯｸUB" pitchFamily="50" charset="-128"/>
              </a:rPr>
              <a:t>攻撃</a:t>
            </a:r>
            <a:endParaRPr lang="en-US" altLang="ja-JP" kern="0" dirty="0">
              <a:latin typeface="HGP創英角ｺﾞｼｯｸUB" pitchFamily="50" charset="-128"/>
              <a:ea typeface="HGP創英角ｺﾞｼｯｸUB" pitchFamily="50" charset="-128"/>
            </a:endParaRPr>
          </a:p>
          <a:p>
            <a:pPr lvl="2"/>
            <a:r>
              <a:rPr lang="en-US" altLang="ja-JP" kern="0" dirty="0">
                <a:latin typeface="HGP創英角ｺﾞｼｯｸUB" pitchFamily="50" charset="-128"/>
                <a:ea typeface="HGP創英角ｺﾞｼｯｸUB" pitchFamily="50" charset="-128"/>
              </a:rPr>
              <a:t>7</a:t>
            </a:r>
            <a:r>
              <a:rPr lang="ja-JP" altLang="en-US" kern="0" dirty="0">
                <a:latin typeface="HGP創英角ｺﾞｼｯｸUB" pitchFamily="50" charset="-128"/>
                <a:ea typeface="HGP創英角ｺﾞｼｯｸUB" pitchFamily="50" charset="-128"/>
              </a:rPr>
              <a:t>月～</a:t>
            </a:r>
            <a:r>
              <a:rPr lang="en-US" altLang="ja-JP" kern="0" dirty="0">
                <a:latin typeface="HGP創英角ｺﾞｼｯｸUB" pitchFamily="50" charset="-128"/>
                <a:ea typeface="HGP創英角ｺﾞｼｯｸUB" pitchFamily="50" charset="-128"/>
              </a:rPr>
              <a:t>9</a:t>
            </a:r>
            <a:r>
              <a:rPr lang="ja-JP" altLang="en-US" kern="0" dirty="0">
                <a:latin typeface="HGP創英角ｺﾞｼｯｸUB" pitchFamily="50" charset="-128"/>
                <a:ea typeface="HGP創英角ｺﾞｼｯｸUB" pitchFamily="50" charset="-128"/>
              </a:rPr>
              <a:t>月にボットネットを形成</a:t>
            </a:r>
            <a:endParaRPr lang="en-US" altLang="ja-JP" kern="0" dirty="0">
              <a:latin typeface="HGP創英角ｺﾞｼｯｸUB" pitchFamily="50" charset="-128"/>
              <a:ea typeface="HGP創英角ｺﾞｼｯｸUB" pitchFamily="50" charset="-128"/>
            </a:endParaRPr>
          </a:p>
          <a:p>
            <a:pPr lvl="2"/>
            <a:r>
              <a:rPr lang="en-US" altLang="ja-JP" kern="0" dirty="0">
                <a:latin typeface="HGP創英角ｺﾞｼｯｸUB" pitchFamily="50" charset="-128"/>
                <a:ea typeface="HGP創英角ｺﾞｼｯｸUB" pitchFamily="50" charset="-128"/>
              </a:rPr>
              <a:t>11</a:t>
            </a:r>
            <a:r>
              <a:rPr lang="ja-JP" altLang="en-US" kern="0" dirty="0">
                <a:latin typeface="HGP創英角ｺﾞｼｯｸUB" pitchFamily="50" charset="-128"/>
                <a:ea typeface="HGP創英角ｺﾞｼｯｸUB" pitchFamily="50" charset="-128"/>
              </a:rPr>
              <a:t>月に</a:t>
            </a:r>
            <a:r>
              <a:rPr lang="en-US" altLang="ja-JP" kern="0" dirty="0">
                <a:latin typeface="HGP創英角ｺﾞｼｯｸUB" pitchFamily="50" charset="-128"/>
                <a:ea typeface="HGP創英角ｺﾞｼｯｸUB" pitchFamily="50" charset="-128"/>
              </a:rPr>
              <a:t>100Gbps</a:t>
            </a:r>
            <a:r>
              <a:rPr lang="ja-JP" altLang="en-US" kern="0" dirty="0">
                <a:latin typeface="HGP創英角ｺﾞｼｯｸUB" pitchFamily="50" charset="-128"/>
                <a:ea typeface="HGP創英角ｺﾞｼｯｸUB" pitchFamily="50" charset="-128"/>
              </a:rPr>
              <a:t>を超える</a:t>
            </a:r>
            <a:r>
              <a:rPr lang="en-US" altLang="ja-JP" kern="0" dirty="0">
                <a:latin typeface="HGP創英角ｺﾞｼｯｸUB" pitchFamily="50" charset="-128"/>
                <a:ea typeface="HGP創英角ｺﾞｼｯｸUB" pitchFamily="50" charset="-128"/>
              </a:rPr>
              <a:t>DDoS</a:t>
            </a:r>
            <a:r>
              <a:rPr lang="ja-JP" altLang="en-US" kern="0" dirty="0">
                <a:latin typeface="HGP創英角ｺﾞｼｯｸUB" pitchFamily="50" charset="-128"/>
                <a:ea typeface="HGP創英角ｺﾞｼｯｸUB" pitchFamily="50" charset="-128"/>
              </a:rPr>
              <a:t>攻撃が発生</a:t>
            </a:r>
            <a:endParaRPr lang="en-US" altLang="ja-JP" kern="0" dirty="0">
              <a:latin typeface="HGP創英角ｺﾞｼｯｸUB" pitchFamily="50" charset="-128"/>
              <a:ea typeface="HGP創英角ｺﾞｼｯｸUB" pitchFamily="50" charset="-128"/>
            </a:endParaRPr>
          </a:p>
          <a:p>
            <a:pPr lvl="1"/>
            <a:r>
              <a:rPr lang="ja-JP" altLang="en-US" kern="0" dirty="0">
                <a:latin typeface="HGP創英角ｺﾞｼｯｸUB" pitchFamily="50" charset="-128"/>
                <a:ea typeface="HGP創英角ｺﾞｼｯｸUB" pitchFamily="50" charset="-128"/>
              </a:rPr>
              <a:t>脆弱性を悪用し数百万台規模のウイルス感染</a:t>
            </a:r>
            <a:endParaRPr lang="en-US" altLang="ja-JP" kern="0" dirty="0">
              <a:latin typeface="HGP創英角ｺﾞｼｯｸUB" pitchFamily="50" charset="-128"/>
              <a:ea typeface="HGP創英角ｺﾞｼｯｸUB" pitchFamily="50" charset="-128"/>
            </a:endParaRPr>
          </a:p>
          <a:p>
            <a:pPr lvl="2"/>
            <a:r>
              <a:rPr lang="ja-JP" altLang="en-US" kern="0" dirty="0">
                <a:latin typeface="HGP創英角ｺﾞｼｯｸUB" pitchFamily="50" charset="-128"/>
                <a:ea typeface="HGP創英角ｺﾞｼｯｸUB" pitchFamily="50" charset="-128"/>
              </a:rPr>
              <a:t>インターネットに接続された監視カメラなどを標的</a:t>
            </a:r>
            <a:endParaRPr lang="en-US" altLang="ja-JP" kern="0" dirty="0">
              <a:latin typeface="HGP創英角ｺﾞｼｯｸUB" pitchFamily="50" charset="-128"/>
              <a:ea typeface="HGP創英角ｺﾞｼｯｸUB" pitchFamily="50" charset="-128"/>
            </a:endParaRPr>
          </a:p>
          <a:p>
            <a:pPr lvl="2"/>
            <a:r>
              <a:rPr lang="ja-JP" altLang="en-US" kern="0" dirty="0">
                <a:latin typeface="HGP創英角ｺﾞｼｯｸUB" pitchFamily="50" charset="-128"/>
                <a:ea typeface="HGP創英角ｺﾞｼｯｸUB" pitchFamily="50" charset="-128"/>
              </a:rPr>
              <a:t>国内設置の監視カメラにも感染を確認</a:t>
            </a:r>
            <a:endParaRPr lang="en-US" altLang="ja-JP" kern="0" dirty="0">
              <a:latin typeface="HGP創英角ｺﾞｼｯｸUB" pitchFamily="50" charset="-128"/>
              <a:ea typeface="HGP創英角ｺﾞｼｯｸUB" pitchFamily="50" charset="-128"/>
            </a:endParaRPr>
          </a:p>
          <a:p>
            <a:pPr lvl="1"/>
            <a:r>
              <a:rPr lang="ja-JP" altLang="en-US" kern="0" dirty="0">
                <a:latin typeface="HGP創英角ｺﾞｼｯｸUB" pitchFamily="50" charset="-128"/>
                <a:ea typeface="HGP創英角ｺﾞｼｯｸUB" pitchFamily="50" charset="-128"/>
              </a:rPr>
              <a:t>ロボット掃除機に第三者から不正に操作される脆弱性</a:t>
            </a:r>
            <a:endParaRPr lang="en-US" altLang="ja-JP" kern="0" dirty="0">
              <a:latin typeface="HGP創英角ｺﾞｼｯｸUB" pitchFamily="50" charset="-128"/>
              <a:ea typeface="HGP創英角ｺﾞｼｯｸUB" pitchFamily="50" charset="-128"/>
            </a:endParaRPr>
          </a:p>
          <a:p>
            <a:pPr lvl="2"/>
            <a:r>
              <a:rPr lang="ja-JP" altLang="en-US" kern="0" dirty="0">
                <a:latin typeface="HGP創英角ｺﾞｼｯｸUB" pitchFamily="50" charset="-128"/>
                <a:ea typeface="HGP創英角ｺﾞｼｯｸUB" pitchFamily="50" charset="-128"/>
              </a:rPr>
              <a:t>無線</a:t>
            </a:r>
            <a:r>
              <a:rPr lang="en-US" altLang="ja-JP" kern="0" dirty="0">
                <a:latin typeface="HGP創英角ｺﾞｼｯｸUB" pitchFamily="50" charset="-128"/>
                <a:ea typeface="HGP創英角ｺﾞｼｯｸUB" pitchFamily="50" charset="-128"/>
              </a:rPr>
              <a:t>LAN</a:t>
            </a:r>
            <a:r>
              <a:rPr lang="ja-JP" altLang="en-US" kern="0" dirty="0">
                <a:latin typeface="HGP創英角ｺﾞｼｯｸUB" pitchFamily="50" charset="-128"/>
                <a:ea typeface="HGP創英角ｺﾞｼｯｸUB" pitchFamily="50" charset="-128"/>
              </a:rPr>
              <a:t>のセキュリティ設定が不十分な場合は危険</a:t>
            </a:r>
            <a:endParaRPr lang="en-US" altLang="ja-JP" kern="0" dirty="0">
              <a:latin typeface="HGP創英角ｺﾞｼｯｸUB" pitchFamily="50" charset="-128"/>
              <a:ea typeface="HGP創英角ｺﾞｼｯｸUB" pitchFamily="50" charset="-128"/>
            </a:endParaRPr>
          </a:p>
          <a:p>
            <a:pPr lvl="2"/>
            <a:endParaRPr lang="en-US" altLang="ja-JP" kern="0" dirty="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1917494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コンテンツ プレースホルダー 2"/>
          <p:cNvSpPr txBox="1">
            <a:spLocks/>
          </p:cNvSpPr>
          <p:nvPr/>
        </p:nvSpPr>
        <p:spPr bwMode="auto">
          <a:xfrm>
            <a:off x="3707904" y="1772816"/>
            <a:ext cx="5381837" cy="2088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Tx/>
              <a:buBlip>
                <a:blip r:embed="rId3"/>
              </a:buBlip>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pPr lvl="1"/>
            <a:r>
              <a:rPr lang="en-US" altLang="ja-JP" sz="2400" kern="0" dirty="0">
                <a:latin typeface="HGP創英角ｺﾞｼｯｸUB" pitchFamily="50" charset="-128"/>
                <a:ea typeface="HGP創英角ｺﾞｼｯｸUB" pitchFamily="50" charset="-128"/>
              </a:rPr>
              <a:t>IoT</a:t>
            </a:r>
            <a:r>
              <a:rPr lang="ja-JP" altLang="en-US" sz="2400" kern="0" dirty="0">
                <a:latin typeface="HGP創英角ｺﾞｼｯｸUB" pitchFamily="50" charset="-128"/>
                <a:ea typeface="HGP創英角ｺﾞｼｯｸUB" pitchFamily="50" charset="-128"/>
              </a:rPr>
              <a:t>機器の開発者</a:t>
            </a:r>
            <a:endParaRPr lang="en-US" altLang="ja-JP" sz="2400" kern="0" dirty="0">
              <a:latin typeface="HGP創英角ｺﾞｼｯｸUB" pitchFamily="50" charset="-128"/>
              <a:ea typeface="HGP創英角ｺﾞｼｯｸUB" pitchFamily="50" charset="-128"/>
            </a:endParaRPr>
          </a:p>
          <a:p>
            <a:pPr lvl="2"/>
            <a:r>
              <a:rPr lang="ja-JP" altLang="en-US" sz="2000" kern="0" dirty="0">
                <a:latin typeface="HGP創英角ｺﾞｼｯｸUB" pitchFamily="50" charset="-128"/>
                <a:ea typeface="HGP創英角ｺﾞｼｯｸUB" pitchFamily="50" charset="-128"/>
              </a:rPr>
              <a:t>被害の予防</a:t>
            </a:r>
            <a:endParaRPr lang="en-US" altLang="ja-JP" sz="20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分りやすい取扱説明書の作成</a:t>
            </a:r>
            <a:endParaRPr lang="en-US" altLang="ja-JP" sz="18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安全なデフォルト設定や脆弱性の解消</a:t>
            </a:r>
            <a:endParaRPr lang="en-US" altLang="ja-JP" sz="18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初期パスワードの変更を強制化</a:t>
            </a:r>
            <a:endParaRPr lang="en-US" altLang="ja-JP" sz="18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ソフトウェア更新の自動化</a:t>
            </a:r>
            <a:endParaRPr lang="en-US" altLang="ja-JP" sz="18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不要な機能の無効化</a:t>
            </a:r>
            <a:endParaRPr lang="en-US" altLang="ja-JP" sz="18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アクセス可能な範囲を制限</a:t>
            </a:r>
            <a:endParaRPr lang="en-US" altLang="ja-JP" sz="18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安全なデフォルト設定や脆弱性の解消</a:t>
            </a:r>
            <a:endParaRPr lang="en-US" altLang="ja-JP" sz="18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迅速なセキュリティパッチを提供</a:t>
            </a:r>
            <a:endParaRPr lang="en-US" altLang="ja-JP" sz="18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利用者への適切な管理の呼びかけ</a:t>
            </a:r>
            <a:endParaRPr lang="en-US" altLang="ja-JP" sz="18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ソフトウェアサポート期間の明確化</a:t>
            </a:r>
            <a:endParaRPr lang="en-US" altLang="ja-JP" sz="1800" kern="0" dirty="0">
              <a:latin typeface="HGP創英角ｺﾞｼｯｸUB" pitchFamily="50" charset="-128"/>
              <a:ea typeface="HGP創英角ｺﾞｼｯｸUB" pitchFamily="50" charset="-128"/>
            </a:endParaRPr>
          </a:p>
        </p:txBody>
      </p:sp>
      <p:sp>
        <p:nvSpPr>
          <p:cNvPr id="22" name="コンテンツ プレースホルダー 2"/>
          <p:cNvSpPr>
            <a:spLocks noGrp="1"/>
          </p:cNvSpPr>
          <p:nvPr>
            <p:ph idx="1"/>
          </p:nvPr>
        </p:nvSpPr>
        <p:spPr>
          <a:xfrm>
            <a:off x="-180528" y="1484784"/>
            <a:ext cx="6048672" cy="2088232"/>
          </a:xfrm>
        </p:spPr>
        <p:txBody>
          <a:bodyPr/>
          <a:lstStyle/>
          <a:p>
            <a:pPr marL="0" indent="0">
              <a:buNone/>
            </a:pPr>
            <a:endParaRPr lang="en-US" altLang="ja-JP" sz="1800" dirty="0">
              <a:latin typeface="HGP創英角ｺﾞｼｯｸUB" pitchFamily="50" charset="-128"/>
              <a:ea typeface="HGP創英角ｺﾞｼｯｸUB" pitchFamily="50" charset="-128"/>
            </a:endParaRPr>
          </a:p>
          <a:p>
            <a:pPr lvl="1"/>
            <a:r>
              <a:rPr lang="en-US" altLang="ja-JP" sz="2400" dirty="0">
                <a:latin typeface="HGP創英角ｺﾞｼｯｸUB" pitchFamily="50" charset="-128"/>
                <a:ea typeface="HGP創英角ｺﾞｼｯｸUB" pitchFamily="50" charset="-128"/>
              </a:rPr>
              <a:t>IoT</a:t>
            </a:r>
            <a:r>
              <a:rPr lang="ja-JP" altLang="en-US" sz="2400" dirty="0">
                <a:latin typeface="HGP創英角ｺﾞｼｯｸUB" pitchFamily="50" charset="-128"/>
                <a:ea typeface="HGP創英角ｺﾞｼｯｸUB" pitchFamily="50" charset="-128"/>
              </a:rPr>
              <a:t>機器の利用者</a:t>
            </a:r>
            <a:endParaRPr lang="en-US" altLang="ja-JP" sz="2400" dirty="0">
              <a:latin typeface="HGP創英角ｺﾞｼｯｸUB" pitchFamily="50" charset="-128"/>
              <a:ea typeface="HGP創英角ｺﾞｼｯｸUB" pitchFamily="50" charset="-128"/>
            </a:endParaRPr>
          </a:p>
          <a:p>
            <a:pPr lvl="2"/>
            <a:r>
              <a:rPr lang="ja-JP" altLang="en-US" sz="2000" dirty="0">
                <a:latin typeface="HGP創英角ｺﾞｼｯｸUB" pitchFamily="50" charset="-128"/>
                <a:ea typeface="HGP創英角ｺﾞｼｯｸUB" pitchFamily="50" charset="-128"/>
              </a:rPr>
              <a:t>情報リテラシーの向上</a:t>
            </a:r>
            <a:endParaRPr lang="en-US" altLang="ja-JP" sz="2000" dirty="0">
              <a:latin typeface="HGP創英角ｺﾞｼｯｸUB" pitchFamily="50" charset="-128"/>
              <a:ea typeface="HGP創英角ｺﾞｼｯｸUB" pitchFamily="50" charset="-128"/>
            </a:endParaRPr>
          </a:p>
          <a:p>
            <a:pPr lvl="3"/>
            <a:r>
              <a:rPr lang="ja-JP" altLang="en-US" sz="1800" dirty="0">
                <a:latin typeface="HGP創英角ｺﾞｼｯｸUB" pitchFamily="50" charset="-128"/>
                <a:ea typeface="HGP創英角ｺﾞｼｯｸUB" pitchFamily="50" charset="-128"/>
              </a:rPr>
              <a:t>使用前に説明書を確認</a:t>
            </a:r>
            <a:endParaRPr lang="en-US" altLang="ja-JP" sz="1800" dirty="0">
              <a:latin typeface="HGP創英角ｺﾞｼｯｸUB" pitchFamily="50" charset="-128"/>
              <a:ea typeface="HGP創英角ｺﾞｼｯｸUB" pitchFamily="50" charset="-128"/>
            </a:endParaRPr>
          </a:p>
          <a:p>
            <a:pPr lvl="2"/>
            <a:r>
              <a:rPr lang="ja-JP" altLang="en-US" sz="2000" dirty="0">
                <a:latin typeface="HGP創英角ｺﾞｼｯｸUB" pitchFamily="50" charset="-128"/>
                <a:ea typeface="HGP創英角ｺﾞｼｯｸUB" pitchFamily="50" charset="-128"/>
              </a:rPr>
              <a:t>被害の予防</a:t>
            </a:r>
            <a:endParaRPr lang="en-US" altLang="ja-JP" sz="2000" dirty="0">
              <a:latin typeface="HGP創英角ｺﾞｼｯｸUB" pitchFamily="50" charset="-128"/>
              <a:ea typeface="HGP創英角ｺﾞｼｯｸUB" pitchFamily="50" charset="-128"/>
            </a:endParaRPr>
          </a:p>
          <a:p>
            <a:pPr lvl="3"/>
            <a:r>
              <a:rPr lang="ja-JP" altLang="en-US" sz="1800" dirty="0">
                <a:latin typeface="HGP創英角ｺﾞｼｯｸUB" pitchFamily="50" charset="-128"/>
                <a:ea typeface="HGP創英角ｺﾞｼｯｸUB" pitchFamily="50" charset="-128"/>
              </a:rPr>
              <a:t>ソフトウェア更新（自動設定含む</a:t>
            </a:r>
            <a:r>
              <a:rPr lang="en-US" altLang="ja-JP" sz="1800" dirty="0">
                <a:latin typeface="HGP創英角ｺﾞｼｯｸUB" pitchFamily="50" charset="-128"/>
                <a:ea typeface="HGP創英角ｺﾞｼｯｸUB" pitchFamily="50" charset="-128"/>
              </a:rPr>
              <a:t>)</a:t>
            </a:r>
          </a:p>
          <a:p>
            <a:pPr lvl="3"/>
            <a:r>
              <a:rPr lang="ja-JP" altLang="en-US" sz="1800" dirty="0">
                <a:latin typeface="HGP創英角ｺﾞｼｯｸUB" pitchFamily="50" charset="-128"/>
                <a:ea typeface="HGP創英角ｺﾞｼｯｸUB" pitchFamily="50" charset="-128"/>
              </a:rPr>
              <a:t>外部からの不要なアクセスを制限</a:t>
            </a:r>
            <a:endParaRPr lang="en-US" altLang="ja-JP" sz="1800" dirty="0">
              <a:latin typeface="HGP創英角ｺﾞｼｯｸUB" pitchFamily="50" charset="-128"/>
              <a:ea typeface="HGP創英角ｺﾞｼｯｸUB" pitchFamily="50" charset="-128"/>
            </a:endParaRPr>
          </a:p>
          <a:p>
            <a:pPr lvl="3"/>
            <a:r>
              <a:rPr lang="ja-JP" altLang="en-US" sz="1800" dirty="0">
                <a:latin typeface="HGP創英角ｺﾞｼｯｸUB" pitchFamily="50" charset="-128"/>
                <a:ea typeface="HGP創英角ｺﾞｼｯｸUB" pitchFamily="50" charset="-128"/>
              </a:rPr>
              <a:t>不要な機能やポートを無効化</a:t>
            </a:r>
            <a:endParaRPr lang="en-US" altLang="ja-JP" sz="1800" dirty="0">
              <a:latin typeface="HGP創英角ｺﾞｼｯｸUB" pitchFamily="50" charset="-128"/>
              <a:ea typeface="HGP創英角ｺﾞｼｯｸUB" pitchFamily="50" charset="-128"/>
            </a:endParaRPr>
          </a:p>
          <a:p>
            <a:pPr lvl="3"/>
            <a:r>
              <a:rPr lang="ja-JP" altLang="en-US" sz="1800" dirty="0">
                <a:latin typeface="HGP創英角ｺﾞｼｯｸUB" pitchFamily="50" charset="-128"/>
                <a:ea typeface="HGP創英角ｺﾞｼｯｸUB" pitchFamily="50" charset="-128"/>
              </a:rPr>
              <a:t>廃棄時は初期化</a:t>
            </a:r>
            <a:endParaRPr lang="en-US" altLang="ja-JP" sz="1800" dirty="0">
              <a:latin typeface="HGP創英角ｺﾞｼｯｸUB" pitchFamily="50" charset="-128"/>
              <a:ea typeface="HGP創英角ｺﾞｼｯｸUB" pitchFamily="50" charset="-128"/>
            </a:endParaRPr>
          </a:p>
          <a:p>
            <a:pPr lvl="3"/>
            <a:endParaRPr lang="en-US" altLang="ja-JP" sz="1800" dirty="0">
              <a:latin typeface="HGP創英角ｺﾞｼｯｸUB" pitchFamily="50" charset="-128"/>
              <a:ea typeface="HGP創英角ｺﾞｼｯｸUB" pitchFamily="50" charset="-128"/>
            </a:endParaRPr>
          </a:p>
        </p:txBody>
      </p:sp>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34</a:t>
            </a:fld>
            <a:endParaRPr lang="en-US" altLang="ja-JP" dirty="0"/>
          </a:p>
        </p:txBody>
      </p:sp>
      <p:sp>
        <p:nvSpPr>
          <p:cNvPr id="15" name="タイトル 1">
            <a:extLst>
              <a:ext uri="{FF2B5EF4-FFF2-40B4-BE49-F238E27FC236}">
                <a16:creationId xmlns="" xmlns:a16="http://schemas.microsoft.com/office/drawing/2014/main" id="{921FEFC4-C325-4F00-BAB4-3BC4ACEBACEB}"/>
              </a:ext>
            </a:extLst>
          </p:cNvPr>
          <p:cNvSpPr>
            <a:spLocks noGrp="1"/>
          </p:cNvSpPr>
          <p:nvPr>
            <p:ph type="title"/>
          </p:nvPr>
        </p:nvSpPr>
        <p:spPr>
          <a:xfrm>
            <a:off x="216653" y="83125"/>
            <a:ext cx="7883739" cy="993775"/>
          </a:xfrm>
        </p:spPr>
        <p:txBody>
          <a:bodyPr/>
          <a:lstStyle/>
          <a:p>
            <a:r>
              <a:rPr lang="en-US" altLang="ja-JP" sz="3200" dirty="0"/>
              <a:t>【7</a:t>
            </a:r>
            <a:r>
              <a:rPr lang="ja-JP" altLang="en-US" sz="3200" dirty="0"/>
              <a:t>位</a:t>
            </a:r>
            <a:r>
              <a:rPr lang="en-US" altLang="ja-JP" sz="3200" dirty="0"/>
              <a:t>】</a:t>
            </a:r>
            <a:r>
              <a:rPr lang="en-US" altLang="ja-JP" sz="3200" dirty="0" err="1"/>
              <a:t>IoT</a:t>
            </a:r>
            <a:r>
              <a:rPr lang="ja-JP" altLang="en-US" sz="3200" dirty="0"/>
              <a:t>機器の脆弱性の顕在化</a:t>
            </a:r>
            <a:r>
              <a:rPr lang="en-US" altLang="ja-JP" sz="3000" dirty="0"/>
              <a:t/>
            </a:r>
            <a:br>
              <a:rPr lang="en-US" altLang="ja-JP" sz="3000" dirty="0"/>
            </a:br>
            <a:r>
              <a:rPr lang="ja-JP" altLang="en-US" sz="1900" dirty="0">
                <a:solidFill>
                  <a:srgbClr val="00B0F0"/>
                </a:solidFill>
              </a:rPr>
              <a:t>～</a:t>
            </a:r>
            <a:r>
              <a:rPr lang="en-US" altLang="ja-JP" sz="1900" dirty="0" err="1">
                <a:solidFill>
                  <a:srgbClr val="00B0F0"/>
                </a:solidFill>
              </a:rPr>
              <a:t>IoT</a:t>
            </a:r>
            <a:r>
              <a:rPr lang="ja-JP" altLang="en-US" sz="1900" dirty="0">
                <a:solidFill>
                  <a:srgbClr val="00B0F0"/>
                </a:solidFill>
              </a:rPr>
              <a:t>機器の脆弱性を突く攻撃が頻発、開発ベンダーは</a:t>
            </a:r>
            <a:r>
              <a:rPr lang="en-US" altLang="ja-JP" sz="1900" dirty="0">
                <a:solidFill>
                  <a:srgbClr val="00B0F0"/>
                </a:solidFill>
              </a:rPr>
              <a:t/>
            </a:r>
            <a:br>
              <a:rPr lang="en-US" altLang="ja-JP" sz="1900" dirty="0">
                <a:solidFill>
                  <a:srgbClr val="00B0F0"/>
                </a:solidFill>
              </a:rPr>
            </a:br>
            <a:r>
              <a:rPr lang="ja-JP" altLang="en-US" sz="1900" dirty="0">
                <a:solidFill>
                  <a:srgbClr val="00B0F0"/>
                </a:solidFill>
              </a:rPr>
              <a:t>脆弱性に対する適切な対処を～</a:t>
            </a:r>
            <a:endParaRPr kumimoji="1" lang="ja-JP" altLang="en-US" sz="1900" dirty="0">
              <a:solidFill>
                <a:srgbClr val="00B0F0"/>
              </a:solidFill>
            </a:endParaRPr>
          </a:p>
        </p:txBody>
      </p:sp>
      <p:sp>
        <p:nvSpPr>
          <p:cNvPr id="14" name="コンテンツ プレースホルダー 2">
            <a:extLst>
              <a:ext uri="{FF2B5EF4-FFF2-40B4-BE49-F238E27FC236}">
                <a16:creationId xmlns="" xmlns:a16="http://schemas.microsoft.com/office/drawing/2014/main" id="{A826FE68-644B-44E1-B331-FDFD6312573B}"/>
              </a:ext>
            </a:extLst>
          </p:cNvPr>
          <p:cNvSpPr txBox="1">
            <a:spLocks/>
          </p:cNvSpPr>
          <p:nvPr/>
        </p:nvSpPr>
        <p:spPr bwMode="auto">
          <a:xfrm>
            <a:off x="237024" y="1203475"/>
            <a:ext cx="2943854" cy="622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Tx/>
              <a:buBlip>
                <a:blip r:embed="rId3"/>
              </a:buBlip>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r>
              <a:rPr lang="ja-JP" altLang="en-US" kern="0" dirty="0">
                <a:latin typeface="HGP創英角ｺﾞｼｯｸUB" pitchFamily="50" charset="-128"/>
                <a:ea typeface="HGP創英角ｺﾞｼｯｸUB" pitchFamily="50" charset="-128"/>
              </a:rPr>
              <a:t>対策一覧</a:t>
            </a:r>
            <a:endParaRPr lang="en-US" altLang="ja-JP" kern="0" dirty="0">
              <a:latin typeface="HGP創英角ｺﾞｼｯｸUB" pitchFamily="50" charset="-128"/>
              <a:ea typeface="HGP創英角ｺﾞｼｯｸUB" pitchFamily="50" charset="-128"/>
            </a:endParaRPr>
          </a:p>
        </p:txBody>
      </p:sp>
      <p:sp>
        <p:nvSpPr>
          <p:cNvPr id="16" name="コンテンツ プレースホルダー 2">
            <a:extLst>
              <a:ext uri="{FF2B5EF4-FFF2-40B4-BE49-F238E27FC236}">
                <a16:creationId xmlns="" xmlns:a16="http://schemas.microsoft.com/office/drawing/2014/main" id="{9D8D419A-AF5D-4832-95CF-BF0E7959509C}"/>
              </a:ext>
            </a:extLst>
          </p:cNvPr>
          <p:cNvSpPr txBox="1">
            <a:spLocks/>
          </p:cNvSpPr>
          <p:nvPr/>
        </p:nvSpPr>
        <p:spPr bwMode="auto">
          <a:xfrm>
            <a:off x="-134594" y="4809299"/>
            <a:ext cx="4825389" cy="21480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Tx/>
              <a:buBlip>
                <a:blip r:embed="rId3"/>
              </a:buBlip>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pPr lvl="2"/>
            <a:r>
              <a:rPr lang="ja-JP" altLang="en-US" sz="2000" kern="0" dirty="0">
                <a:latin typeface="HGP創英角ｺﾞｼｯｸUB" pitchFamily="50" charset="-128"/>
                <a:ea typeface="HGP創英角ｺﾞｼｯｸUB" pitchFamily="50" charset="-128"/>
              </a:rPr>
              <a:t>被害を受けた後の対応</a:t>
            </a:r>
            <a:endParaRPr lang="en-US" altLang="ja-JP" sz="2000" kern="0" dirty="0">
              <a:latin typeface="HGP創英角ｺﾞｼｯｸUB" pitchFamily="50" charset="-128"/>
              <a:ea typeface="HGP創英角ｺﾞｼｯｸUB" pitchFamily="50" charset="-128"/>
            </a:endParaRPr>
          </a:p>
          <a:p>
            <a:pPr lvl="3"/>
            <a:r>
              <a:rPr lang="en-US" altLang="ja-JP" sz="1800" kern="0" dirty="0">
                <a:latin typeface="HGP創英角ｺﾞｼｯｸUB" pitchFamily="50" charset="-128"/>
                <a:ea typeface="HGP創英角ｺﾞｼｯｸUB" pitchFamily="50" charset="-128"/>
              </a:rPr>
              <a:t>CSIRT</a:t>
            </a:r>
            <a:r>
              <a:rPr lang="ja-JP" altLang="en-US" sz="1800" kern="0" dirty="0">
                <a:latin typeface="HGP創英角ｺﾞｼｯｸUB" pitchFamily="50" charset="-128"/>
                <a:ea typeface="HGP創英角ｺﾞｼｯｸUB" pitchFamily="50" charset="-128"/>
              </a:rPr>
              <a:t>へ連絡</a:t>
            </a:r>
            <a:endParaRPr lang="en-US" altLang="ja-JP" sz="18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機器の電源オフまたは初期化</a:t>
            </a:r>
            <a:endParaRPr lang="en-US" altLang="ja-JP" sz="18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影響調査および原因の追究</a:t>
            </a:r>
            <a:endParaRPr lang="en-US" altLang="ja-JP" sz="1800" kern="0" dirty="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2081349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35</a:t>
            </a:fld>
            <a:endParaRPr lang="en-US" altLang="ja-JP" dirty="0"/>
          </a:p>
        </p:txBody>
      </p:sp>
      <p:sp>
        <p:nvSpPr>
          <p:cNvPr id="22" name="コンテンツ プレースホルダー 2"/>
          <p:cNvSpPr>
            <a:spLocks noGrp="1"/>
          </p:cNvSpPr>
          <p:nvPr>
            <p:ph idx="1"/>
          </p:nvPr>
        </p:nvSpPr>
        <p:spPr>
          <a:xfrm>
            <a:off x="-36512" y="4653136"/>
            <a:ext cx="9252520" cy="1872208"/>
          </a:xfrm>
        </p:spPr>
        <p:txBody>
          <a:bodyPr/>
          <a:lstStyle/>
          <a:p>
            <a:pPr lvl="1"/>
            <a:r>
              <a:rPr lang="ja-JP" altLang="en-US" dirty="0">
                <a:latin typeface="HGP創英角ｺﾞｼｯｸUB" pitchFamily="50" charset="-128"/>
                <a:ea typeface="HGP創英角ｺﾞｼｯｸUB" pitchFamily="50" charset="-128"/>
              </a:rPr>
              <a:t>従業員・元従業員が内部情報を持ち出し私的に利用</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社内規則を守らず、社外で業務を行うために持ち出し、その情報を紛失</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組織の社会的信用が失墜し、経営にも影響を及ぼす</a:t>
            </a:r>
            <a:endParaRPr lang="en-US" altLang="ja-JP" dirty="0">
              <a:latin typeface="HGP創英角ｺﾞｼｯｸUB" pitchFamily="50" charset="-128"/>
              <a:ea typeface="HGP創英角ｺﾞｼｯｸUB" pitchFamily="50" charset="-128"/>
            </a:endParaRPr>
          </a:p>
        </p:txBody>
      </p:sp>
      <p:sp>
        <p:nvSpPr>
          <p:cNvPr id="23" name="タイトル 1"/>
          <p:cNvSpPr>
            <a:spLocks noGrp="1"/>
          </p:cNvSpPr>
          <p:nvPr>
            <p:ph type="title"/>
          </p:nvPr>
        </p:nvSpPr>
        <p:spPr>
          <a:xfrm>
            <a:off x="253164" y="83125"/>
            <a:ext cx="8063252" cy="993775"/>
          </a:xfrm>
        </p:spPr>
        <p:txBody>
          <a:bodyPr/>
          <a:lstStyle/>
          <a:p>
            <a:r>
              <a:rPr lang="en-US" altLang="ja-JP" sz="3200" dirty="0"/>
              <a:t>【8</a:t>
            </a:r>
            <a:r>
              <a:rPr lang="ja-JP" altLang="en-US" sz="3200" dirty="0"/>
              <a:t>位</a:t>
            </a:r>
            <a:r>
              <a:rPr lang="en-US" altLang="ja-JP" sz="3200" dirty="0"/>
              <a:t>】</a:t>
            </a:r>
            <a:r>
              <a:rPr lang="ja-JP" altLang="en-US" sz="2800" dirty="0"/>
              <a:t>内部不正による情報漏えい</a:t>
            </a:r>
            <a:r>
              <a:rPr lang="en-US" altLang="ja-JP" sz="2800" dirty="0"/>
              <a:t/>
            </a:r>
            <a:br>
              <a:rPr lang="en-US" altLang="ja-JP" sz="2800" dirty="0"/>
            </a:br>
            <a:r>
              <a:rPr lang="ja-JP" altLang="en-US" sz="2400" dirty="0">
                <a:solidFill>
                  <a:srgbClr val="00B0F0"/>
                </a:solidFill>
              </a:rPr>
              <a:t>～</a:t>
            </a:r>
            <a:r>
              <a:rPr lang="ja-JP" altLang="en-US" sz="2000" dirty="0">
                <a:solidFill>
                  <a:srgbClr val="00B0F0"/>
                </a:solidFill>
              </a:rPr>
              <a:t>内部不正を許さない管理・監視体制を</a:t>
            </a:r>
            <a:r>
              <a:rPr lang="ja-JP" altLang="en-US" sz="2400" dirty="0">
                <a:solidFill>
                  <a:srgbClr val="00B0F0"/>
                </a:solidFill>
              </a:rPr>
              <a:t>～</a:t>
            </a:r>
            <a:endParaRPr kumimoji="1" lang="ja-JP" altLang="en-US" sz="2400" dirty="0">
              <a:solidFill>
                <a:srgbClr val="00B0F0"/>
              </a:solidFill>
            </a:endParaRPr>
          </a:p>
        </p:txBody>
      </p:sp>
    </p:spTree>
    <p:extLst>
      <p:ext uri="{BB962C8B-B14F-4D97-AF65-F5344CB8AC3E}">
        <p14:creationId xmlns:p14="http://schemas.microsoft.com/office/powerpoint/2010/main" val="3138756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36</a:t>
            </a:fld>
            <a:endParaRPr lang="en-US" altLang="ja-JP" dirty="0"/>
          </a:p>
        </p:txBody>
      </p:sp>
      <p:sp>
        <p:nvSpPr>
          <p:cNvPr id="22" name="コンテンツ プレースホルダー 2"/>
          <p:cNvSpPr>
            <a:spLocks noGrp="1"/>
          </p:cNvSpPr>
          <p:nvPr>
            <p:ph idx="1"/>
          </p:nvPr>
        </p:nvSpPr>
        <p:spPr>
          <a:xfrm>
            <a:off x="218021" y="1196752"/>
            <a:ext cx="8784530" cy="2088232"/>
          </a:xfrm>
        </p:spPr>
        <p:txBody>
          <a:bodyPr/>
          <a:lstStyle/>
          <a:p>
            <a:r>
              <a:rPr lang="ja-JP" altLang="en-US" dirty="0">
                <a:latin typeface="HGP創英角ｺﾞｼｯｸUB" pitchFamily="50" charset="-128"/>
                <a:ea typeface="HGP創英角ｺﾞｼｯｸUB" pitchFamily="50" charset="-128"/>
              </a:rPr>
              <a:t>攻撃手口</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自分が持つアクセス権限の範囲で情報を取得</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過去に使用していたアカウントを不正使用</a:t>
            </a:r>
            <a:endParaRPr lang="en-US" altLang="ja-JP" dirty="0">
              <a:latin typeface="HGP創英角ｺﾞｼｯｸUB" pitchFamily="50" charset="-128"/>
              <a:ea typeface="HGP創英角ｺﾞｼｯｸUB" pitchFamily="50" charset="-128"/>
            </a:endParaRPr>
          </a:p>
          <a:p>
            <a:pPr lvl="2"/>
            <a:r>
              <a:rPr lang="ja-JP" altLang="en-US" dirty="0">
                <a:latin typeface="HGP創英角ｺﾞｼｯｸUB" pitchFamily="50" charset="-128"/>
                <a:ea typeface="HGP創英角ｺﾞｼｯｸUB" pitchFamily="50" charset="-128"/>
              </a:rPr>
              <a:t>在任していた時の認証情報を使い情報を取得</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外部記憶媒体や電子メール等で持ち出し</a:t>
            </a:r>
            <a:endParaRPr lang="en-US" altLang="ja-JP" dirty="0">
              <a:latin typeface="HGP創英角ｺﾞｼｯｸUB" pitchFamily="50" charset="-128"/>
              <a:ea typeface="HGP創英角ｺﾞｼｯｸUB" pitchFamily="50" charset="-128"/>
            </a:endParaRPr>
          </a:p>
          <a:p>
            <a:pPr lvl="2"/>
            <a:r>
              <a:rPr lang="en-US" altLang="ja-JP" dirty="0">
                <a:latin typeface="HGP創英角ｺﾞｼｯｸUB" pitchFamily="50" charset="-128"/>
                <a:ea typeface="HGP創英角ｺﾞｼｯｸUB" pitchFamily="50" charset="-128"/>
              </a:rPr>
              <a:t>USB</a:t>
            </a:r>
            <a:r>
              <a:rPr lang="ja-JP" altLang="en-US" dirty="0">
                <a:latin typeface="HGP創英角ｺﾞｼｯｸUB" pitchFamily="50" charset="-128"/>
                <a:ea typeface="HGP創英角ｺﾞｼｯｸUB" pitchFamily="50" charset="-128"/>
              </a:rPr>
              <a:t>メモリー、</a:t>
            </a:r>
            <a:r>
              <a:rPr lang="en-US" altLang="ja-JP" dirty="0">
                <a:latin typeface="HGP創英角ｺﾞｼｯｸUB" pitchFamily="50" charset="-128"/>
                <a:ea typeface="HGP創英角ｺﾞｼｯｸUB" pitchFamily="50" charset="-128"/>
              </a:rPr>
              <a:t>CD/DVD</a:t>
            </a:r>
            <a:r>
              <a:rPr lang="ja-JP" altLang="en-US" dirty="0" err="1">
                <a:latin typeface="HGP創英角ｺﾞｼｯｸUB" pitchFamily="50" charset="-128"/>
                <a:ea typeface="HGP創英角ｺﾞｼｯｸUB" pitchFamily="50" charset="-128"/>
              </a:rPr>
              <a:t>、</a:t>
            </a:r>
            <a:r>
              <a:rPr lang="ja-JP" altLang="en-US" dirty="0">
                <a:latin typeface="HGP創英角ｺﾞｼｯｸUB" pitchFamily="50" charset="-128"/>
                <a:ea typeface="HGP創英角ｺﾞｼｯｸUB" pitchFamily="50" charset="-128"/>
              </a:rPr>
              <a:t>ノート</a:t>
            </a:r>
            <a:r>
              <a:rPr lang="en-US" altLang="ja-JP" dirty="0">
                <a:latin typeface="HGP創英角ｺﾞｼｯｸUB" pitchFamily="50" charset="-128"/>
                <a:ea typeface="HGP創英角ｺﾞｼｯｸUB" pitchFamily="50" charset="-128"/>
              </a:rPr>
              <a:t>PC</a:t>
            </a:r>
            <a:r>
              <a:rPr lang="ja-JP" altLang="en-US" dirty="0" err="1">
                <a:latin typeface="HGP創英角ｺﾞｼｯｸUB" pitchFamily="50" charset="-128"/>
                <a:ea typeface="HGP創英角ｺﾞｼｯｸUB" pitchFamily="50" charset="-128"/>
              </a:rPr>
              <a:t>、</a:t>
            </a:r>
            <a:r>
              <a:rPr lang="ja-JP" altLang="en-US" dirty="0">
                <a:latin typeface="HGP創英角ｺﾞｼｯｸUB" pitchFamily="50" charset="-128"/>
                <a:ea typeface="HGP創英角ｺﾞｼｯｸUB" pitchFamily="50" charset="-128"/>
              </a:rPr>
              <a:t>紙媒体など</a:t>
            </a:r>
            <a:endParaRPr lang="en-US" altLang="ja-JP" dirty="0">
              <a:latin typeface="HGP創英角ｺﾞｼｯｸUB" pitchFamily="50" charset="-128"/>
              <a:ea typeface="HGP創英角ｺﾞｼｯｸUB" pitchFamily="50" charset="-128"/>
            </a:endParaRPr>
          </a:p>
          <a:p>
            <a:pPr>
              <a:spcBef>
                <a:spcPts val="600"/>
              </a:spcBef>
            </a:pPr>
            <a:endParaRPr lang="en-US" altLang="ja-JP" sz="2400" dirty="0">
              <a:latin typeface="HGP創英角ｺﾞｼｯｸUB" pitchFamily="50" charset="-128"/>
              <a:ea typeface="HGP創英角ｺﾞｼｯｸUB" pitchFamily="50" charset="-128"/>
            </a:endParaRPr>
          </a:p>
        </p:txBody>
      </p:sp>
      <p:sp>
        <p:nvSpPr>
          <p:cNvPr id="11" name="タイトル 1">
            <a:extLst>
              <a:ext uri="{FF2B5EF4-FFF2-40B4-BE49-F238E27FC236}">
                <a16:creationId xmlns="" xmlns:a16="http://schemas.microsoft.com/office/drawing/2014/main" id="{2CA76D7B-C6BF-4DE1-BD92-DDA1BDECC6BC}"/>
              </a:ext>
            </a:extLst>
          </p:cNvPr>
          <p:cNvSpPr>
            <a:spLocks noGrp="1"/>
          </p:cNvSpPr>
          <p:nvPr>
            <p:ph type="title"/>
          </p:nvPr>
        </p:nvSpPr>
        <p:spPr>
          <a:xfrm>
            <a:off x="253164" y="83125"/>
            <a:ext cx="7775220" cy="993775"/>
          </a:xfrm>
        </p:spPr>
        <p:txBody>
          <a:bodyPr/>
          <a:lstStyle/>
          <a:p>
            <a:r>
              <a:rPr lang="en-US" altLang="ja-JP" sz="3200" dirty="0"/>
              <a:t>【8</a:t>
            </a:r>
            <a:r>
              <a:rPr lang="ja-JP" altLang="en-US" sz="3200" dirty="0"/>
              <a:t>位</a:t>
            </a:r>
            <a:r>
              <a:rPr lang="en-US" altLang="ja-JP" sz="3200" dirty="0"/>
              <a:t>】</a:t>
            </a:r>
            <a:r>
              <a:rPr lang="ja-JP" altLang="en-US" sz="2800" dirty="0"/>
              <a:t>内部不正による情報漏えい</a:t>
            </a:r>
            <a:r>
              <a:rPr lang="en-US" altLang="ja-JP" sz="2800" dirty="0"/>
              <a:t/>
            </a:r>
            <a:br>
              <a:rPr lang="en-US" altLang="ja-JP" sz="2800" dirty="0"/>
            </a:br>
            <a:r>
              <a:rPr lang="ja-JP" altLang="en-US" sz="2400" dirty="0">
                <a:solidFill>
                  <a:srgbClr val="00B0F0"/>
                </a:solidFill>
              </a:rPr>
              <a:t>～</a:t>
            </a:r>
            <a:r>
              <a:rPr lang="ja-JP" altLang="en-US" sz="2000" dirty="0">
                <a:solidFill>
                  <a:srgbClr val="00B0F0"/>
                </a:solidFill>
              </a:rPr>
              <a:t>内部不正を許さない管理・監視体制を</a:t>
            </a:r>
            <a:r>
              <a:rPr lang="ja-JP" altLang="en-US" sz="2400" dirty="0">
                <a:solidFill>
                  <a:srgbClr val="00B0F0"/>
                </a:solidFill>
              </a:rPr>
              <a:t>～</a:t>
            </a:r>
            <a:endParaRPr kumimoji="1" lang="ja-JP" altLang="en-US" sz="2400" dirty="0">
              <a:solidFill>
                <a:srgbClr val="00B0F0"/>
              </a:solidFill>
            </a:endParaRPr>
          </a:p>
        </p:txBody>
      </p:sp>
    </p:spTree>
    <p:extLst>
      <p:ext uri="{BB962C8B-B14F-4D97-AF65-F5344CB8AC3E}">
        <p14:creationId xmlns:p14="http://schemas.microsoft.com/office/powerpoint/2010/main" val="3490478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37</a:t>
            </a:fld>
            <a:endParaRPr lang="en-US" altLang="ja-JP" dirty="0"/>
          </a:p>
        </p:txBody>
      </p:sp>
      <p:sp>
        <p:nvSpPr>
          <p:cNvPr id="22" name="コンテンツ プレースホルダー 2"/>
          <p:cNvSpPr>
            <a:spLocks noGrp="1"/>
          </p:cNvSpPr>
          <p:nvPr>
            <p:ph idx="1"/>
          </p:nvPr>
        </p:nvSpPr>
        <p:spPr>
          <a:xfrm>
            <a:off x="-108520" y="1916832"/>
            <a:ext cx="9252520" cy="2088232"/>
          </a:xfrm>
        </p:spPr>
        <p:txBody>
          <a:bodyPr/>
          <a:lstStyle/>
          <a:p>
            <a:pPr lvl="1"/>
            <a:r>
              <a:rPr lang="ja-JP" altLang="en-US" dirty="0">
                <a:latin typeface="HGP創英角ｺﾞｼｯｸUB" pitchFamily="50" charset="-128"/>
                <a:ea typeface="HGP創英角ｺﾞｼｯｸUB" pitchFamily="50" charset="-128"/>
              </a:rPr>
              <a:t>元従業員が業務情報を持ち出し、異なる組織へ持込み</a:t>
            </a:r>
            <a:endParaRPr lang="en-US" altLang="ja-JP" dirty="0">
              <a:latin typeface="HGP創英角ｺﾞｼｯｸUB" pitchFamily="50" charset="-128"/>
              <a:ea typeface="HGP創英角ｺﾞｼｯｸUB" pitchFamily="50" charset="-128"/>
            </a:endParaRPr>
          </a:p>
          <a:p>
            <a:pPr lvl="2"/>
            <a:r>
              <a:rPr lang="ja-JP" altLang="en-US" dirty="0">
                <a:latin typeface="HGP創英角ｺﾞｼｯｸUB" pitchFamily="50" charset="-128"/>
                <a:ea typeface="HGP創英角ｺﾞｼｯｸUB" pitchFamily="50" charset="-128"/>
              </a:rPr>
              <a:t>顧客情報や営業情報など約</a:t>
            </a:r>
            <a:r>
              <a:rPr lang="en-US" altLang="ja-JP" dirty="0">
                <a:latin typeface="HGP創英角ｺﾞｼｯｸUB" pitchFamily="50" charset="-128"/>
                <a:ea typeface="HGP創英角ｺﾞｼｯｸUB" pitchFamily="50" charset="-128"/>
              </a:rPr>
              <a:t>3</a:t>
            </a:r>
            <a:r>
              <a:rPr lang="ja-JP" altLang="en-US" dirty="0">
                <a:latin typeface="HGP創英角ｺﾞｼｯｸUB" pitchFamily="50" charset="-128"/>
                <a:ea typeface="HGP創英角ｺﾞｼｯｸUB" pitchFamily="50" charset="-128"/>
              </a:rPr>
              <a:t>万</a:t>
            </a:r>
            <a:r>
              <a:rPr lang="en-US" altLang="ja-JP" dirty="0">
                <a:latin typeface="HGP創英角ｺﾞｼｯｸUB" pitchFamily="50" charset="-128"/>
                <a:ea typeface="HGP創英角ｺﾞｼｯｸUB" pitchFamily="50" charset="-128"/>
              </a:rPr>
              <a:t>2,800</a:t>
            </a:r>
            <a:r>
              <a:rPr lang="ja-JP" altLang="en-US" dirty="0">
                <a:latin typeface="HGP創英角ｺﾞｼｯｸUB" pitchFamily="50" charset="-128"/>
                <a:ea typeface="HGP創英角ｺﾞｼｯｸUB" pitchFamily="50" charset="-128"/>
              </a:rPr>
              <a:t>件を持ち出し</a:t>
            </a:r>
            <a:endParaRPr lang="en-US" altLang="ja-JP" sz="2800"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日本年金機構職員が個人情報を売買</a:t>
            </a:r>
            <a:endParaRPr lang="en-US" altLang="ja-JP" dirty="0">
              <a:latin typeface="HGP創英角ｺﾞｼｯｸUB" pitchFamily="50" charset="-128"/>
              <a:ea typeface="HGP創英角ｺﾞｼｯｸUB" pitchFamily="50" charset="-128"/>
            </a:endParaRPr>
          </a:p>
          <a:p>
            <a:pPr lvl="2"/>
            <a:r>
              <a:rPr lang="ja-JP" altLang="en-US" dirty="0">
                <a:latin typeface="HGP創英角ｺﾞｼｯｸUB" pitchFamily="50" charset="-128"/>
                <a:ea typeface="HGP創英角ｺﾞｼｯｸUB" pitchFamily="50" charset="-128"/>
              </a:rPr>
              <a:t>金銭目的で年金加入者の個人情報を持ち出し</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教職員が個人情報を持ち出し、帰宅途中に紛失</a:t>
            </a:r>
            <a:endParaRPr lang="en-US" altLang="ja-JP" dirty="0">
              <a:latin typeface="HGP創英角ｺﾞｼｯｸUB" pitchFamily="50" charset="-128"/>
              <a:ea typeface="HGP創英角ｺﾞｼｯｸUB" pitchFamily="50" charset="-128"/>
            </a:endParaRPr>
          </a:p>
          <a:p>
            <a:pPr lvl="2"/>
            <a:r>
              <a:rPr lang="ja-JP" altLang="en-US" dirty="0">
                <a:latin typeface="HGP創英角ｺﾞｼｯｸUB" pitchFamily="50" charset="-128"/>
                <a:ea typeface="HGP創英角ｺﾞｼｯｸUB" pitchFamily="50" charset="-128"/>
              </a:rPr>
              <a:t>小学校</a:t>
            </a:r>
            <a:r>
              <a:rPr lang="en-US" altLang="ja-JP" dirty="0">
                <a:latin typeface="HGP創英角ｺﾞｼｯｸUB" pitchFamily="50" charset="-128"/>
                <a:ea typeface="HGP創英角ｺﾞｼｯｸUB" pitchFamily="50" charset="-128"/>
              </a:rPr>
              <a:t>4</a:t>
            </a:r>
            <a:r>
              <a:rPr lang="ja-JP" altLang="en-US" dirty="0">
                <a:latin typeface="HGP創英角ｺﾞｼｯｸUB" pitchFamily="50" charset="-128"/>
                <a:ea typeface="HGP創英角ｺﾞｼｯｸUB" pitchFamily="50" charset="-128"/>
              </a:rPr>
              <a:t>校の児童の個人情報を外部記憶媒体で持ち出し</a:t>
            </a:r>
            <a:endParaRPr lang="en-US" altLang="ja-JP" dirty="0">
              <a:latin typeface="HGP創英角ｺﾞｼｯｸUB" pitchFamily="50" charset="-128"/>
              <a:ea typeface="HGP創英角ｺﾞｼｯｸUB" pitchFamily="50" charset="-128"/>
            </a:endParaRPr>
          </a:p>
          <a:p>
            <a:pPr lvl="2"/>
            <a:r>
              <a:rPr lang="ja-JP" altLang="en-US" dirty="0">
                <a:latin typeface="HGP創英角ｺﾞｼｯｸUB" pitchFamily="50" charset="-128"/>
                <a:ea typeface="HGP創英角ｺﾞｼｯｸUB" pitchFamily="50" charset="-128"/>
              </a:rPr>
              <a:t>外部記憶媒体が入った鞄ごと紛失する</a:t>
            </a:r>
            <a:endParaRPr lang="en-US" altLang="ja-JP" dirty="0">
              <a:latin typeface="HGP創英角ｺﾞｼｯｸUB" pitchFamily="50" charset="-128"/>
              <a:ea typeface="HGP創英角ｺﾞｼｯｸUB" pitchFamily="50" charset="-128"/>
            </a:endParaRPr>
          </a:p>
        </p:txBody>
      </p:sp>
      <p:sp>
        <p:nvSpPr>
          <p:cNvPr id="11" name="タイトル 1">
            <a:extLst>
              <a:ext uri="{FF2B5EF4-FFF2-40B4-BE49-F238E27FC236}">
                <a16:creationId xmlns="" xmlns:a16="http://schemas.microsoft.com/office/drawing/2014/main" id="{2CA76D7B-C6BF-4DE1-BD92-DDA1BDECC6BC}"/>
              </a:ext>
            </a:extLst>
          </p:cNvPr>
          <p:cNvSpPr>
            <a:spLocks noGrp="1"/>
          </p:cNvSpPr>
          <p:nvPr>
            <p:ph type="title"/>
          </p:nvPr>
        </p:nvSpPr>
        <p:spPr>
          <a:xfrm>
            <a:off x="253164" y="83125"/>
            <a:ext cx="8927348" cy="993775"/>
          </a:xfrm>
        </p:spPr>
        <p:txBody>
          <a:bodyPr/>
          <a:lstStyle/>
          <a:p>
            <a:r>
              <a:rPr lang="en-US" altLang="ja-JP" sz="3200" dirty="0"/>
              <a:t>【8</a:t>
            </a:r>
            <a:r>
              <a:rPr lang="ja-JP" altLang="en-US" sz="3200" dirty="0"/>
              <a:t>位</a:t>
            </a:r>
            <a:r>
              <a:rPr lang="en-US" altLang="ja-JP" sz="3200" dirty="0"/>
              <a:t>】</a:t>
            </a:r>
            <a:r>
              <a:rPr lang="ja-JP" altLang="en-US" sz="2800" dirty="0"/>
              <a:t>内部不正による情報漏えい</a:t>
            </a:r>
            <a:r>
              <a:rPr lang="en-US" altLang="ja-JP" sz="2800" dirty="0"/>
              <a:t/>
            </a:r>
            <a:br>
              <a:rPr lang="en-US" altLang="ja-JP" sz="2800" dirty="0"/>
            </a:br>
            <a:r>
              <a:rPr lang="ja-JP" altLang="en-US" sz="2400" dirty="0">
                <a:solidFill>
                  <a:srgbClr val="00B0F0"/>
                </a:solidFill>
              </a:rPr>
              <a:t>～</a:t>
            </a:r>
            <a:r>
              <a:rPr lang="ja-JP" altLang="en-US" sz="2000" dirty="0">
                <a:solidFill>
                  <a:srgbClr val="00B0F0"/>
                </a:solidFill>
              </a:rPr>
              <a:t>内部不正を許さない管理・監視体制を</a:t>
            </a:r>
            <a:r>
              <a:rPr lang="ja-JP" altLang="en-US" sz="2400" dirty="0">
                <a:solidFill>
                  <a:srgbClr val="00B0F0"/>
                </a:solidFill>
              </a:rPr>
              <a:t>～</a:t>
            </a:r>
            <a:endParaRPr kumimoji="1" lang="ja-JP" altLang="en-US" sz="2400" dirty="0">
              <a:solidFill>
                <a:srgbClr val="00B0F0"/>
              </a:solidFill>
            </a:endParaRPr>
          </a:p>
        </p:txBody>
      </p:sp>
      <p:sp>
        <p:nvSpPr>
          <p:cNvPr id="8" name="コンテンツ プレースホルダー 2">
            <a:extLst>
              <a:ext uri="{FF2B5EF4-FFF2-40B4-BE49-F238E27FC236}">
                <a16:creationId xmlns="" xmlns:a16="http://schemas.microsoft.com/office/drawing/2014/main" id="{42BCFDAF-DB5B-4B68-9DCA-BBC5896582D3}"/>
              </a:ext>
            </a:extLst>
          </p:cNvPr>
          <p:cNvSpPr txBox="1">
            <a:spLocks/>
          </p:cNvSpPr>
          <p:nvPr/>
        </p:nvSpPr>
        <p:spPr bwMode="auto">
          <a:xfrm>
            <a:off x="323528" y="1312231"/>
            <a:ext cx="9252520" cy="6046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Tx/>
              <a:buBlip>
                <a:blip r:embed="rId3"/>
              </a:buBlip>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pPr>
              <a:spcBef>
                <a:spcPts val="600"/>
              </a:spcBef>
            </a:pPr>
            <a:r>
              <a:rPr lang="en-US" altLang="ja-JP" kern="0" dirty="0">
                <a:latin typeface="HGP創英角ｺﾞｼｯｸUB" pitchFamily="50" charset="-128"/>
                <a:ea typeface="HGP創英角ｺﾞｼｯｸUB" pitchFamily="50" charset="-128"/>
              </a:rPr>
              <a:t>2017</a:t>
            </a:r>
            <a:r>
              <a:rPr lang="ja-JP" altLang="en-US" kern="0" dirty="0">
                <a:latin typeface="HGP創英角ｺﾞｼｯｸUB" pitchFamily="50" charset="-128"/>
                <a:ea typeface="HGP創英角ｺﾞｼｯｸUB" pitchFamily="50" charset="-128"/>
              </a:rPr>
              <a:t>年の事例</a:t>
            </a:r>
            <a:r>
              <a:rPr lang="en-US" altLang="ja-JP" kern="0" dirty="0">
                <a:latin typeface="HGP創英角ｺﾞｼｯｸUB" pitchFamily="50" charset="-128"/>
                <a:ea typeface="HGP創英角ｺﾞｼｯｸUB" pitchFamily="50" charset="-128"/>
              </a:rPr>
              <a:t>/</a:t>
            </a:r>
            <a:r>
              <a:rPr lang="ja-JP" altLang="en-US" kern="0" dirty="0">
                <a:latin typeface="HGP創英角ｺﾞｼｯｸUB" pitchFamily="50" charset="-128"/>
                <a:ea typeface="HGP創英角ｺﾞｼｯｸUB" pitchFamily="50" charset="-128"/>
              </a:rPr>
              <a:t>傾向</a:t>
            </a:r>
            <a:endParaRPr lang="en-US" altLang="ja-JP" kern="0" dirty="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41844477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38</a:t>
            </a:fld>
            <a:endParaRPr lang="en-US" altLang="ja-JP" dirty="0"/>
          </a:p>
        </p:txBody>
      </p:sp>
      <p:sp>
        <p:nvSpPr>
          <p:cNvPr id="22" name="コンテンツ プレースホルダー 2"/>
          <p:cNvSpPr>
            <a:spLocks noGrp="1"/>
          </p:cNvSpPr>
          <p:nvPr>
            <p:ph idx="1"/>
          </p:nvPr>
        </p:nvSpPr>
        <p:spPr>
          <a:xfrm>
            <a:off x="-181410" y="1766013"/>
            <a:ext cx="7930229" cy="2167043"/>
          </a:xfrm>
        </p:spPr>
        <p:txBody>
          <a:bodyPr/>
          <a:lstStyle/>
          <a:p>
            <a:pPr lvl="1"/>
            <a:r>
              <a:rPr lang="ja-JP" altLang="en-US" dirty="0">
                <a:latin typeface="HGP創英角ｺﾞｼｯｸUB" pitchFamily="50" charset="-128"/>
                <a:ea typeface="HGP創英角ｺﾞｼｯｸUB" pitchFamily="50" charset="-128"/>
              </a:rPr>
              <a:t>組織</a:t>
            </a:r>
            <a:endParaRPr lang="en-US" altLang="ja-JP" dirty="0">
              <a:latin typeface="HGP創英角ｺﾞｼｯｸUB" pitchFamily="50" charset="-128"/>
              <a:ea typeface="HGP創英角ｺﾞｼｯｸUB" pitchFamily="50" charset="-128"/>
            </a:endParaRPr>
          </a:p>
          <a:p>
            <a:pPr lvl="2">
              <a:buFont typeface="Arial" panose="020B0604020202020204" pitchFamily="34" charset="0"/>
              <a:buChar char="•"/>
            </a:pPr>
            <a:r>
              <a:rPr lang="ja-JP" altLang="en-US" kern="1200" dirty="0">
                <a:latin typeface="HGP創英角ｺﾞｼｯｸUB" pitchFamily="50" charset="-128"/>
                <a:ea typeface="HGP創英角ｺﾞｼｯｸUB" pitchFamily="50" charset="-128"/>
                <a:cs typeface="+mn-cs"/>
              </a:rPr>
              <a:t>被害の予防</a:t>
            </a:r>
            <a:endParaRPr lang="en-US" altLang="ja-JP" kern="1200" dirty="0">
              <a:latin typeface="HGP創英角ｺﾞｼｯｸUB" pitchFamily="50" charset="-128"/>
              <a:ea typeface="HGP創英角ｺﾞｼｯｸUB" pitchFamily="50" charset="-128"/>
              <a:cs typeface="+mn-cs"/>
            </a:endParaRPr>
          </a:p>
          <a:p>
            <a:pPr lvl="3"/>
            <a:r>
              <a:rPr lang="ja-JP" altLang="en-US" dirty="0">
                <a:latin typeface="HGP創英角ｺﾞｼｯｸUB" pitchFamily="50" charset="-128"/>
                <a:ea typeface="HGP創英角ｺﾞｼｯｸUB" pitchFamily="50" charset="-128"/>
              </a:rPr>
              <a:t>資産の把握・管理体制の整備</a:t>
            </a:r>
            <a:endParaRPr lang="en-US" altLang="ja-JP" dirty="0">
              <a:latin typeface="HGP創英角ｺﾞｼｯｸUB" pitchFamily="50" charset="-128"/>
              <a:ea typeface="HGP創英角ｺﾞｼｯｸUB" pitchFamily="50" charset="-128"/>
            </a:endParaRPr>
          </a:p>
          <a:p>
            <a:pPr lvl="3"/>
            <a:r>
              <a:rPr lang="ja-JP" altLang="en-US" dirty="0">
                <a:latin typeface="HGP創英角ｺﾞｼｯｸUB" pitchFamily="50" charset="-128"/>
                <a:ea typeface="HGP創英角ｺﾞｼｯｸUB" pitchFamily="50" charset="-128"/>
              </a:rPr>
              <a:t>重要情報の保護（</a:t>
            </a:r>
            <a:r>
              <a:rPr lang="ja-JP" altLang="en-US" sz="1800" dirty="0">
                <a:latin typeface="HGP創英角ｺﾞｼｯｸUB" pitchFamily="50" charset="-128"/>
                <a:ea typeface="HGP創英角ｺﾞｼｯｸUB" pitchFamily="50" charset="-128"/>
              </a:rPr>
              <a:t>アクセス制御、暗号化</a:t>
            </a:r>
            <a:r>
              <a:rPr lang="ja-JP" altLang="en-US" dirty="0">
                <a:latin typeface="HGP創英角ｺﾞｼｯｸUB" pitchFamily="50" charset="-128"/>
                <a:ea typeface="HGP創英角ｺﾞｼｯｸUB" pitchFamily="50" charset="-128"/>
              </a:rPr>
              <a:t>）</a:t>
            </a:r>
            <a:endParaRPr lang="en-US" altLang="ja-JP" dirty="0">
              <a:latin typeface="HGP創英角ｺﾞｼｯｸUB" pitchFamily="50" charset="-128"/>
              <a:ea typeface="HGP創英角ｺﾞｼｯｸUB" pitchFamily="50" charset="-128"/>
            </a:endParaRPr>
          </a:p>
          <a:p>
            <a:pPr lvl="3"/>
            <a:r>
              <a:rPr lang="ja-JP" altLang="en-US" dirty="0">
                <a:latin typeface="HGP創英角ｺﾞｼｯｸUB" pitchFamily="50" charset="-128"/>
                <a:ea typeface="HGP創英角ｺﾞｼｯｸUB" pitchFamily="50" charset="-128"/>
              </a:rPr>
              <a:t>アカウント、権限の管理・定期監査</a:t>
            </a:r>
            <a:endParaRPr lang="en-US" altLang="ja-JP" dirty="0">
              <a:latin typeface="HGP創英角ｺﾞｼｯｸUB" pitchFamily="50" charset="-128"/>
              <a:ea typeface="HGP創英角ｺﾞｼｯｸUB" pitchFamily="50" charset="-128"/>
            </a:endParaRPr>
          </a:p>
          <a:p>
            <a:pPr lvl="3"/>
            <a:r>
              <a:rPr lang="ja-JP" altLang="en-US" dirty="0">
                <a:latin typeface="HGP創英角ｺﾞｼｯｸUB" pitchFamily="50" charset="-128"/>
                <a:ea typeface="HGP創英角ｺﾞｼｯｸUB" pitchFamily="50" charset="-128"/>
              </a:rPr>
              <a:t>外部記憶媒体の利用制限</a:t>
            </a:r>
            <a:endParaRPr lang="en-US" altLang="ja-JP" dirty="0">
              <a:latin typeface="HGP創英角ｺﾞｼｯｸUB" pitchFamily="50" charset="-128"/>
              <a:ea typeface="HGP創英角ｺﾞｼｯｸUB" pitchFamily="50" charset="-128"/>
            </a:endParaRPr>
          </a:p>
          <a:p>
            <a:pPr lvl="3"/>
            <a:r>
              <a:rPr lang="ja-JP" altLang="en-US" dirty="0">
                <a:latin typeface="HGP創英角ｺﾞｼｯｸUB" pitchFamily="50" charset="-128"/>
                <a:ea typeface="HGP創英角ｺﾞｼｯｸUB" pitchFamily="50" charset="-128"/>
              </a:rPr>
              <a:t>未許可の機器の接続禁止</a:t>
            </a:r>
            <a:endParaRPr lang="en-US" altLang="ja-JP" dirty="0">
              <a:latin typeface="HGP創英角ｺﾞｼｯｸUB" pitchFamily="50" charset="-128"/>
              <a:ea typeface="HGP創英角ｺﾞｼｯｸUB" pitchFamily="50" charset="-128"/>
            </a:endParaRPr>
          </a:p>
          <a:p>
            <a:pPr lvl="3"/>
            <a:r>
              <a:rPr lang="ja-JP" altLang="en-US" dirty="0">
                <a:latin typeface="HGP創英角ｺﾞｼｯｸUB" pitchFamily="50" charset="-128"/>
                <a:ea typeface="HGP創英角ｺﾞｼｯｸUB" pitchFamily="50" charset="-128"/>
              </a:rPr>
              <a:t>情報取扱ポリシーの作成と周知徹底</a:t>
            </a:r>
            <a:endParaRPr lang="en-US" altLang="ja-JP" dirty="0">
              <a:latin typeface="HGP創英角ｺﾞｼｯｸUB" pitchFamily="50" charset="-128"/>
              <a:ea typeface="HGP創英角ｺﾞｼｯｸUB" pitchFamily="50" charset="-128"/>
            </a:endParaRPr>
          </a:p>
          <a:p>
            <a:pPr lvl="3"/>
            <a:r>
              <a:rPr lang="ja-JP" altLang="en-US" dirty="0">
                <a:latin typeface="HGP創英角ｺﾞｼｯｸUB" pitchFamily="50" charset="-128"/>
                <a:ea typeface="HGP創英角ｺﾞｼｯｸUB" pitchFamily="50" charset="-128"/>
              </a:rPr>
              <a:t>機密保護に関する誓約</a:t>
            </a:r>
            <a:endParaRPr lang="en-US" altLang="ja-JP" dirty="0">
              <a:latin typeface="HGP創英角ｺﾞｼｯｸUB" pitchFamily="50" charset="-128"/>
              <a:ea typeface="HGP創英角ｺﾞｼｯｸUB" pitchFamily="50" charset="-128"/>
            </a:endParaRPr>
          </a:p>
          <a:p>
            <a:pPr lvl="3"/>
            <a:r>
              <a:rPr lang="ja-JP" altLang="en-US" dirty="0">
                <a:latin typeface="HGP創英角ｺﾞｼｯｸUB" pitchFamily="50" charset="-128"/>
                <a:ea typeface="HGP創英角ｺﾞｼｯｸUB" pitchFamily="50" charset="-128"/>
              </a:rPr>
              <a:t>罰則の周知と相互監視の強化</a:t>
            </a:r>
            <a:endParaRPr lang="en-US" altLang="ja-JP" dirty="0">
              <a:latin typeface="HGP創英角ｺﾞｼｯｸUB" pitchFamily="50" charset="-128"/>
              <a:ea typeface="HGP創英角ｺﾞｼｯｸUB" pitchFamily="50" charset="-128"/>
            </a:endParaRPr>
          </a:p>
          <a:p>
            <a:pPr lvl="2">
              <a:buFont typeface="Arial" panose="020B0604020202020204" pitchFamily="34" charset="0"/>
              <a:buChar char="•"/>
            </a:pPr>
            <a:r>
              <a:rPr lang="ja-JP" altLang="en-US" kern="1200" dirty="0">
                <a:latin typeface="HGP創英角ｺﾞｼｯｸUB" pitchFamily="50" charset="-128"/>
                <a:ea typeface="HGP創英角ｺﾞｼｯｸUB" pitchFamily="50" charset="-128"/>
                <a:cs typeface="+mn-cs"/>
              </a:rPr>
              <a:t>被害の早期検知</a:t>
            </a:r>
            <a:endParaRPr lang="en-US" altLang="ja-JP" kern="1200" dirty="0">
              <a:latin typeface="HGP創英角ｺﾞｼｯｸUB" pitchFamily="50" charset="-128"/>
              <a:ea typeface="HGP創英角ｺﾞｼｯｸUB" pitchFamily="50" charset="-128"/>
              <a:cs typeface="+mn-cs"/>
            </a:endParaRPr>
          </a:p>
          <a:p>
            <a:pPr lvl="3"/>
            <a:r>
              <a:rPr lang="ja-JP" altLang="en-US" dirty="0">
                <a:latin typeface="HGP創英角ｺﾞｼｯｸUB" pitchFamily="50" charset="-128"/>
                <a:ea typeface="HGP創英角ｺﾞｼｯｸUB" pitchFamily="50" charset="-128"/>
              </a:rPr>
              <a:t>システム操作の記録・監視</a:t>
            </a:r>
            <a:endParaRPr lang="en-US" altLang="ja-JP" dirty="0">
              <a:latin typeface="HGP創英角ｺﾞｼｯｸUB" pitchFamily="50" charset="-128"/>
              <a:ea typeface="HGP創英角ｺﾞｼｯｸUB" pitchFamily="50" charset="-128"/>
            </a:endParaRPr>
          </a:p>
        </p:txBody>
      </p:sp>
      <p:sp>
        <p:nvSpPr>
          <p:cNvPr id="11" name="タイトル 1">
            <a:extLst>
              <a:ext uri="{FF2B5EF4-FFF2-40B4-BE49-F238E27FC236}">
                <a16:creationId xmlns="" xmlns:a16="http://schemas.microsoft.com/office/drawing/2014/main" id="{4C1DD947-1631-4FB0-B033-09889B62169E}"/>
              </a:ext>
            </a:extLst>
          </p:cNvPr>
          <p:cNvSpPr>
            <a:spLocks noGrp="1"/>
          </p:cNvSpPr>
          <p:nvPr>
            <p:ph type="title"/>
          </p:nvPr>
        </p:nvSpPr>
        <p:spPr>
          <a:xfrm>
            <a:off x="253164" y="83125"/>
            <a:ext cx="8927348" cy="993775"/>
          </a:xfrm>
        </p:spPr>
        <p:txBody>
          <a:bodyPr/>
          <a:lstStyle/>
          <a:p>
            <a:r>
              <a:rPr lang="en-US" altLang="ja-JP" sz="3200" dirty="0"/>
              <a:t>【8</a:t>
            </a:r>
            <a:r>
              <a:rPr lang="ja-JP" altLang="en-US" sz="3200" dirty="0"/>
              <a:t>位</a:t>
            </a:r>
            <a:r>
              <a:rPr lang="en-US" altLang="ja-JP" sz="3200" dirty="0"/>
              <a:t>】</a:t>
            </a:r>
            <a:r>
              <a:rPr lang="ja-JP" altLang="en-US" sz="2800" dirty="0"/>
              <a:t>内部不正による情報漏えい</a:t>
            </a:r>
            <a:r>
              <a:rPr lang="en-US" altLang="ja-JP" sz="2800" dirty="0"/>
              <a:t/>
            </a:r>
            <a:br>
              <a:rPr lang="en-US" altLang="ja-JP" sz="2800" dirty="0"/>
            </a:br>
            <a:r>
              <a:rPr lang="ja-JP" altLang="en-US" sz="2400" dirty="0">
                <a:solidFill>
                  <a:srgbClr val="00B0F0"/>
                </a:solidFill>
              </a:rPr>
              <a:t>～</a:t>
            </a:r>
            <a:r>
              <a:rPr lang="ja-JP" altLang="en-US" sz="2000" dirty="0">
                <a:solidFill>
                  <a:srgbClr val="00B0F0"/>
                </a:solidFill>
              </a:rPr>
              <a:t>内部不正を許さない管理・監視体制を</a:t>
            </a:r>
            <a:r>
              <a:rPr lang="ja-JP" altLang="en-US" sz="2400" dirty="0">
                <a:solidFill>
                  <a:srgbClr val="00B0F0"/>
                </a:solidFill>
              </a:rPr>
              <a:t>～</a:t>
            </a:r>
            <a:endParaRPr kumimoji="1" lang="ja-JP" altLang="en-US" sz="2400" dirty="0">
              <a:solidFill>
                <a:srgbClr val="00B0F0"/>
              </a:solidFill>
            </a:endParaRPr>
          </a:p>
        </p:txBody>
      </p:sp>
      <p:sp>
        <p:nvSpPr>
          <p:cNvPr id="9" name="正方形/長方形 8">
            <a:extLst>
              <a:ext uri="{FF2B5EF4-FFF2-40B4-BE49-F238E27FC236}">
                <a16:creationId xmlns="" xmlns:a16="http://schemas.microsoft.com/office/drawing/2014/main" id="{CB7A5719-F01E-4FA7-992A-3B32810E8CB9}"/>
              </a:ext>
            </a:extLst>
          </p:cNvPr>
          <p:cNvSpPr/>
          <p:nvPr/>
        </p:nvSpPr>
        <p:spPr>
          <a:xfrm>
            <a:off x="4296630" y="2276872"/>
            <a:ext cx="4766832" cy="1569660"/>
          </a:xfrm>
          <a:prstGeom prst="rect">
            <a:avLst/>
          </a:prstGeom>
        </p:spPr>
        <p:txBody>
          <a:bodyPr wrap="square">
            <a:spAutoFit/>
          </a:bodyPr>
          <a:lstStyle/>
          <a:p>
            <a:pPr marL="1143000" lvl="2" indent="-228600" eaLnBrk="0" hangingPunct="0">
              <a:spcBef>
                <a:spcPct val="20000"/>
              </a:spcBef>
              <a:buClr>
                <a:schemeClr val="tx2"/>
              </a:buClr>
              <a:buFont typeface="Arial" panose="020B0604020202020204" pitchFamily="34" charset="0"/>
              <a:buChar char="•"/>
            </a:pPr>
            <a:r>
              <a:rPr lang="ja-JP" altLang="en-US" sz="2400" dirty="0">
                <a:latin typeface="HGP創英角ｺﾞｼｯｸUB" pitchFamily="50" charset="-128"/>
                <a:ea typeface="HGP創英角ｺﾞｼｯｸUB" pitchFamily="50" charset="-128"/>
              </a:rPr>
              <a:t>被害を受けた後の対応</a:t>
            </a:r>
            <a:endParaRPr lang="en-US" altLang="ja-JP" sz="2400" dirty="0">
              <a:latin typeface="HGP創英角ｺﾞｼｯｸUB" pitchFamily="50" charset="-128"/>
              <a:ea typeface="HGP創英角ｺﾞｼｯｸUB" pitchFamily="50" charset="-128"/>
            </a:endParaRPr>
          </a:p>
          <a:p>
            <a:pPr marL="1600200" lvl="3" indent="-228600" eaLnBrk="0" hangingPunct="0">
              <a:spcBef>
                <a:spcPct val="20000"/>
              </a:spcBef>
              <a:buClr>
                <a:schemeClr val="tx1"/>
              </a:buClr>
              <a:buFont typeface="Arial" charset="0"/>
              <a:buChar char="–"/>
            </a:pPr>
            <a:r>
              <a:rPr lang="en-US" altLang="ja-JP" sz="2000" kern="0" dirty="0">
                <a:latin typeface="HGP創英角ｺﾞｼｯｸUB" pitchFamily="50" charset="-128"/>
                <a:ea typeface="HGP創英角ｺﾞｼｯｸUB" pitchFamily="50" charset="-128"/>
              </a:rPr>
              <a:t>CSIRT</a:t>
            </a:r>
            <a:r>
              <a:rPr lang="ja-JP" altLang="en-US" sz="2000" kern="0" dirty="0">
                <a:latin typeface="HGP創英角ｺﾞｼｯｸUB" pitchFamily="50" charset="-128"/>
                <a:ea typeface="HGP創英角ｺﾞｼｯｸUB" pitchFamily="50" charset="-128"/>
              </a:rPr>
              <a:t>へ連絡</a:t>
            </a:r>
            <a:endParaRPr lang="en-US" altLang="ja-JP" sz="2000" kern="0" dirty="0">
              <a:latin typeface="HGP創英角ｺﾞｼｯｸUB" pitchFamily="50" charset="-128"/>
              <a:ea typeface="HGP創英角ｺﾞｼｯｸUB" pitchFamily="50" charset="-128"/>
            </a:endParaRPr>
          </a:p>
          <a:p>
            <a:pPr marL="1600200" lvl="3" indent="-228600" eaLnBrk="0" hangingPunct="0">
              <a:spcBef>
                <a:spcPct val="20000"/>
              </a:spcBef>
              <a:buClr>
                <a:schemeClr val="tx1"/>
              </a:buClr>
              <a:buFont typeface="Arial" charset="0"/>
              <a:buChar char="–"/>
            </a:pPr>
            <a:r>
              <a:rPr lang="ja-JP" altLang="en-US" sz="2000" kern="0" dirty="0">
                <a:latin typeface="HGP創英角ｺﾞｼｯｸUB" pitchFamily="50" charset="-128"/>
                <a:ea typeface="HGP創英角ｺﾞｼｯｸUB" pitchFamily="50" charset="-128"/>
              </a:rPr>
              <a:t>影響調査および原因の追究</a:t>
            </a:r>
            <a:endParaRPr lang="en-US" altLang="ja-JP" sz="2000" kern="0" dirty="0">
              <a:latin typeface="HGP創英角ｺﾞｼｯｸUB" pitchFamily="50" charset="-128"/>
              <a:ea typeface="HGP創英角ｺﾞｼｯｸUB" pitchFamily="50" charset="-128"/>
            </a:endParaRPr>
          </a:p>
          <a:p>
            <a:pPr marL="1600200" lvl="3" indent="-228600" eaLnBrk="0" hangingPunct="0">
              <a:spcBef>
                <a:spcPct val="20000"/>
              </a:spcBef>
              <a:buClr>
                <a:schemeClr val="tx1"/>
              </a:buClr>
              <a:buFont typeface="Arial" charset="0"/>
              <a:buChar char="–"/>
            </a:pPr>
            <a:r>
              <a:rPr lang="ja-JP" altLang="en-US" sz="2000" kern="0" dirty="0">
                <a:latin typeface="HGP創英角ｺﾞｼｯｸUB" pitchFamily="50" charset="-128"/>
                <a:ea typeface="HGP創英角ｺﾞｼｯｸUB" pitchFamily="50" charset="-128"/>
              </a:rPr>
              <a:t>警察への相談</a:t>
            </a:r>
            <a:endParaRPr lang="en-US" altLang="ja-JP" sz="2000" kern="0" dirty="0">
              <a:latin typeface="HGP創英角ｺﾞｼｯｸUB" pitchFamily="50" charset="-128"/>
              <a:ea typeface="HGP創英角ｺﾞｼｯｸUB" pitchFamily="50" charset="-128"/>
            </a:endParaRPr>
          </a:p>
        </p:txBody>
      </p:sp>
      <p:sp>
        <p:nvSpPr>
          <p:cNvPr id="12" name="コンテンツ プレースホルダー 2">
            <a:extLst>
              <a:ext uri="{FF2B5EF4-FFF2-40B4-BE49-F238E27FC236}">
                <a16:creationId xmlns="" xmlns:a16="http://schemas.microsoft.com/office/drawing/2014/main" id="{F8B97790-B388-448E-A594-AA4E6A29A14B}"/>
              </a:ext>
            </a:extLst>
          </p:cNvPr>
          <p:cNvSpPr txBox="1">
            <a:spLocks/>
          </p:cNvSpPr>
          <p:nvPr/>
        </p:nvSpPr>
        <p:spPr bwMode="auto">
          <a:xfrm>
            <a:off x="241425" y="1196752"/>
            <a:ext cx="3563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Tx/>
              <a:buBlip>
                <a:blip r:embed="rId3"/>
              </a:buBlip>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r>
              <a:rPr lang="ja-JP" altLang="en-US" kern="0" dirty="0">
                <a:latin typeface="HGP創英角ｺﾞｼｯｸUB" pitchFamily="50" charset="-128"/>
                <a:ea typeface="HGP創英角ｺﾞｼｯｸUB" pitchFamily="50" charset="-128"/>
              </a:rPr>
              <a:t>対策一覧</a:t>
            </a:r>
            <a:endParaRPr lang="en-US" altLang="ja-JP" kern="0" dirty="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2768807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39</a:t>
            </a:fld>
            <a:endParaRPr lang="en-US" altLang="ja-JP" dirty="0"/>
          </a:p>
        </p:txBody>
      </p:sp>
      <p:sp>
        <p:nvSpPr>
          <p:cNvPr id="22" name="コンテンツ プレースホルダー 2"/>
          <p:cNvSpPr>
            <a:spLocks noGrp="1"/>
          </p:cNvSpPr>
          <p:nvPr>
            <p:ph idx="1"/>
          </p:nvPr>
        </p:nvSpPr>
        <p:spPr>
          <a:xfrm>
            <a:off x="-108520" y="4581128"/>
            <a:ext cx="9252520" cy="1872208"/>
          </a:xfrm>
        </p:spPr>
        <p:txBody>
          <a:bodyPr/>
          <a:lstStyle/>
          <a:p>
            <a:pPr lvl="1"/>
            <a:r>
              <a:rPr lang="ja-JP" altLang="en-US" dirty="0">
                <a:latin typeface="HGP創英角ｺﾞｼｯｸUB" pitchFamily="50" charset="-128"/>
                <a:ea typeface="HGP創英角ｺﾞｼｯｸUB" pitchFamily="50" charset="-128"/>
              </a:rPr>
              <a:t>攻撃者に乗っ取られボット化した</a:t>
            </a:r>
            <a:r>
              <a:rPr lang="en-US" altLang="ja-JP" dirty="0">
                <a:latin typeface="HGP創英角ｺﾞｼｯｸUB" pitchFamily="50" charset="-128"/>
                <a:ea typeface="HGP創英角ｺﾞｼｯｸUB" pitchFamily="50" charset="-128"/>
              </a:rPr>
              <a:t>IT</a:t>
            </a:r>
            <a:r>
              <a:rPr lang="ja-JP" altLang="en-US" dirty="0">
                <a:latin typeface="HGP創英角ｺﾞｼｯｸUB" pitchFamily="50" charset="-128"/>
                <a:ea typeface="HGP創英角ｺﾞｼｯｸUB" pitchFamily="50" charset="-128"/>
              </a:rPr>
              <a:t>機器から</a:t>
            </a:r>
            <a:r>
              <a:rPr lang="en-US" altLang="ja-JP" dirty="0">
                <a:latin typeface="HGP創英角ｺﾞｼｯｸUB" pitchFamily="50" charset="-128"/>
                <a:ea typeface="HGP創英角ｺﾞｼｯｸUB" pitchFamily="50" charset="-128"/>
              </a:rPr>
              <a:t>DDoS</a:t>
            </a:r>
            <a:r>
              <a:rPr lang="ja-JP" altLang="en-US" dirty="0">
                <a:latin typeface="HGP創英角ｺﾞｼｯｸUB" pitchFamily="50" charset="-128"/>
                <a:ea typeface="HGP創英角ｺﾞｼｯｸUB" pitchFamily="50" charset="-128"/>
              </a:rPr>
              <a:t>攻撃</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組織のウェブサイトや組織の利用している</a:t>
            </a:r>
            <a:r>
              <a:rPr lang="en-US" altLang="ja-JP" dirty="0">
                <a:latin typeface="HGP創英角ｺﾞｼｯｸUB" pitchFamily="50" charset="-128"/>
                <a:ea typeface="HGP創英角ｺﾞｼｯｸUB" pitchFamily="50" charset="-128"/>
              </a:rPr>
              <a:t>DNS</a:t>
            </a:r>
            <a:r>
              <a:rPr lang="ja-JP" altLang="en-US" dirty="0">
                <a:latin typeface="HGP創英角ｺﾞｼｯｸUB" pitchFamily="50" charset="-128"/>
                <a:ea typeface="HGP創英角ｺﾞｼｯｸUB" pitchFamily="50" charset="-128"/>
              </a:rPr>
              <a:t>サーバーに大量のアクセス</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ウェブサイトの利用者がアクセスできない状態に</a:t>
            </a:r>
            <a:endParaRPr lang="en-US" altLang="ja-JP" dirty="0">
              <a:latin typeface="HGP創英角ｺﾞｼｯｸUB" pitchFamily="50" charset="-128"/>
              <a:ea typeface="HGP創英角ｺﾞｼｯｸUB" pitchFamily="50" charset="-128"/>
            </a:endParaRPr>
          </a:p>
        </p:txBody>
      </p:sp>
      <p:sp>
        <p:nvSpPr>
          <p:cNvPr id="23" name="タイトル 1"/>
          <p:cNvSpPr>
            <a:spLocks noGrp="1"/>
          </p:cNvSpPr>
          <p:nvPr>
            <p:ph type="title"/>
          </p:nvPr>
        </p:nvSpPr>
        <p:spPr>
          <a:xfrm>
            <a:off x="245228" y="83125"/>
            <a:ext cx="8243779" cy="993775"/>
          </a:xfrm>
        </p:spPr>
        <p:txBody>
          <a:bodyPr/>
          <a:lstStyle/>
          <a:p>
            <a:r>
              <a:rPr lang="en-US" altLang="ja-JP" sz="3200" dirty="0"/>
              <a:t>【9</a:t>
            </a:r>
            <a:r>
              <a:rPr lang="ja-JP" altLang="en-US" sz="3200" dirty="0"/>
              <a:t>位</a:t>
            </a:r>
            <a:r>
              <a:rPr lang="en-US" altLang="ja-JP" sz="3200" dirty="0"/>
              <a:t>】</a:t>
            </a:r>
            <a:r>
              <a:rPr lang="ja-JP" altLang="en-US" sz="2800" dirty="0"/>
              <a:t>サービス妨害攻撃によるサービスの停止</a:t>
            </a:r>
            <a:r>
              <a:rPr lang="en-US" altLang="ja-JP" sz="3000" dirty="0"/>
              <a:t/>
            </a:r>
            <a:br>
              <a:rPr lang="en-US" altLang="ja-JP" sz="3000" dirty="0"/>
            </a:br>
            <a:r>
              <a:rPr lang="ja-JP" altLang="en-US" sz="2400" dirty="0">
                <a:solidFill>
                  <a:srgbClr val="00B0F0"/>
                </a:solidFill>
              </a:rPr>
              <a:t>～</a:t>
            </a:r>
            <a:r>
              <a:rPr lang="ja-JP" altLang="en-US" sz="2000" dirty="0">
                <a:solidFill>
                  <a:srgbClr val="00B0F0"/>
                </a:solidFill>
              </a:rPr>
              <a:t>ボットウイルスの感染拡大に伴う攻撃の大幅増</a:t>
            </a:r>
            <a:r>
              <a:rPr lang="ja-JP" altLang="en-US" sz="2400" dirty="0">
                <a:solidFill>
                  <a:srgbClr val="00B0F0"/>
                </a:solidFill>
              </a:rPr>
              <a:t>～</a:t>
            </a:r>
            <a:endParaRPr kumimoji="1" lang="ja-JP" altLang="en-US" sz="2400" dirty="0">
              <a:solidFill>
                <a:srgbClr val="00B0F0"/>
              </a:solidFill>
            </a:endParaRPr>
          </a:p>
        </p:txBody>
      </p:sp>
    </p:spTree>
    <p:extLst>
      <p:ext uri="{BB962C8B-B14F-4D97-AF65-F5344CB8AC3E}">
        <p14:creationId xmlns:p14="http://schemas.microsoft.com/office/powerpoint/2010/main" val="117960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txBox="1">
            <a:spLocks noGrp="1" noChangeArrowheads="1"/>
          </p:cNvSpPr>
          <p:nvPr/>
        </p:nvSpPr>
        <p:spPr bwMode="auto">
          <a:xfrm>
            <a:off x="6901656" y="6473825"/>
            <a:ext cx="2133600" cy="352425"/>
          </a:xfrm>
          <a:prstGeom prst="rect">
            <a:avLst/>
          </a:prstGeom>
          <a:noFill/>
          <a:ln>
            <a:miter lim="800000"/>
            <a:headEnd/>
            <a:tailEnd/>
          </a:ln>
        </p:spPr>
        <p:txBody>
          <a:bodyPr/>
          <a:lstStyle/>
          <a:p>
            <a:pPr algn="r">
              <a:defRPr/>
            </a:pPr>
            <a:fld id="{D8356B17-AAC0-419A-9607-7D94EE1D7F3B}" type="slidenum">
              <a:rPr lang="en-US" altLang="ja-JP" sz="2000">
                <a:ea typeface="+mn-ea"/>
              </a:rPr>
              <a:pPr algn="r">
                <a:defRPr/>
              </a:pPr>
              <a:t>4</a:t>
            </a:fld>
            <a:endParaRPr lang="en-US" altLang="ja-JP" sz="2000" dirty="0">
              <a:ea typeface="+mn-ea"/>
            </a:endParaRPr>
          </a:p>
        </p:txBody>
      </p:sp>
      <p:sp>
        <p:nvSpPr>
          <p:cNvPr id="15" name="コンテンツ プレースホルダー 2"/>
          <p:cNvSpPr txBox="1">
            <a:spLocks/>
          </p:cNvSpPr>
          <p:nvPr/>
        </p:nvSpPr>
        <p:spPr bwMode="auto">
          <a:xfrm>
            <a:off x="251520" y="1124744"/>
            <a:ext cx="813690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70C0"/>
              </a:buClr>
              <a:buSzTx/>
              <a:buFont typeface="Wingdings" pitchFamily="2" charset="2"/>
              <a:buChar char="l"/>
              <a:tabLst/>
              <a:defRPr/>
            </a:pPr>
            <a:r>
              <a:rPr lang="ja-JP" altLang="en-US" sz="2800" kern="0" dirty="0">
                <a:latin typeface="HGP創英角ｺﾞｼｯｸUB" pitchFamily="50" charset="-128"/>
                <a:ea typeface="HGP創英角ｺﾞｼｯｸUB" pitchFamily="50" charset="-128"/>
              </a:rPr>
              <a:t>順位</a:t>
            </a:r>
            <a:endParaRPr kumimoji="1" lang="en-US" altLang="ja-JP" sz="2800" b="0" i="0" u="none" strike="noStrike" kern="0" cap="none" spc="0" normalizeH="0" baseline="0" noProof="0" dirty="0">
              <a:ln>
                <a:noFill/>
              </a:ln>
              <a:solidFill>
                <a:schemeClr val="tx1"/>
              </a:solidFill>
              <a:effectLst/>
              <a:uLnTx/>
              <a:uFillTx/>
              <a:latin typeface="HGP創英角ｺﾞｼｯｸUB" pitchFamily="50" charset="-128"/>
              <a:ea typeface="HGP創英角ｺﾞｼｯｸUB" pitchFamily="50" charset="-128"/>
            </a:endParaRPr>
          </a:p>
        </p:txBody>
      </p:sp>
      <p:sp>
        <p:nvSpPr>
          <p:cNvPr id="8" name="タイトル 1"/>
          <p:cNvSpPr>
            <a:spLocks noGrp="1"/>
          </p:cNvSpPr>
          <p:nvPr>
            <p:ph type="title"/>
          </p:nvPr>
        </p:nvSpPr>
        <p:spPr>
          <a:xfrm>
            <a:off x="231000" y="-29160"/>
            <a:ext cx="7992690" cy="1312118"/>
          </a:xfrm>
        </p:spPr>
        <p:txBody>
          <a:bodyPr/>
          <a:lstStyle/>
          <a:p>
            <a:r>
              <a:rPr lang="ja-JP" altLang="en-US" sz="3200" dirty="0"/>
              <a:t>情報セキュリティ</a:t>
            </a:r>
            <a:r>
              <a:rPr lang="en-US" altLang="ja-JP" sz="3200" dirty="0"/>
              <a:t>10</a:t>
            </a:r>
            <a:r>
              <a:rPr lang="ja-JP" altLang="en-US" sz="3200" dirty="0"/>
              <a:t>大脅威 </a:t>
            </a:r>
            <a:r>
              <a:rPr lang="en-US" altLang="ja-JP" sz="3200" dirty="0"/>
              <a:t>2018</a:t>
            </a:r>
            <a:endParaRPr kumimoji="1" lang="ja-JP" altLang="en-US" sz="1800"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413588788"/>
              </p:ext>
            </p:extLst>
          </p:nvPr>
        </p:nvGraphicFramePr>
        <p:xfrm>
          <a:off x="173299" y="1628801"/>
          <a:ext cx="8856983" cy="5181170"/>
        </p:xfrm>
        <a:graphic>
          <a:graphicData uri="http://schemas.openxmlformats.org/drawingml/2006/table">
            <a:tbl>
              <a:tblPr firstRow="1" firstCol="1" bandRow="1">
                <a:tableStyleId>{5940675A-B579-460E-94D1-54222C63F5DA}</a:tableStyleId>
              </a:tblPr>
              <a:tblGrid>
                <a:gridCol w="4182677">
                  <a:extLst>
                    <a:ext uri="{9D8B030D-6E8A-4147-A177-3AD203B41FA5}">
                      <a16:colId xmlns="" xmlns:a16="http://schemas.microsoft.com/office/drawing/2014/main" val="20000"/>
                    </a:ext>
                  </a:extLst>
                </a:gridCol>
                <a:gridCol w="595186">
                  <a:extLst>
                    <a:ext uri="{9D8B030D-6E8A-4147-A177-3AD203B41FA5}">
                      <a16:colId xmlns="" xmlns:a16="http://schemas.microsoft.com/office/drawing/2014/main" val="20001"/>
                    </a:ext>
                  </a:extLst>
                </a:gridCol>
                <a:gridCol w="4079120">
                  <a:extLst>
                    <a:ext uri="{9D8B030D-6E8A-4147-A177-3AD203B41FA5}">
                      <a16:colId xmlns="" xmlns:a16="http://schemas.microsoft.com/office/drawing/2014/main" val="20002"/>
                    </a:ext>
                  </a:extLst>
                </a:gridCol>
              </a:tblGrid>
              <a:tr h="281452">
                <a:tc>
                  <a:txBody>
                    <a:bodyPr/>
                    <a:lstStyle/>
                    <a:p>
                      <a:pPr indent="133350" algn="ctr">
                        <a:spcAft>
                          <a:spcPts val="0"/>
                        </a:spcAft>
                      </a:pPr>
                      <a:r>
                        <a:rPr lang="ja-JP" sz="1700" kern="100" dirty="0">
                          <a:solidFill>
                            <a:schemeClr val="bg1"/>
                          </a:solidFill>
                          <a:effectLst/>
                          <a:latin typeface="HGP創英角ｺﾞｼｯｸUB" panose="020B0900000000000000" pitchFamily="50" charset="-128"/>
                          <a:ea typeface="HGP創英角ｺﾞｼｯｸUB" panose="020B0900000000000000" pitchFamily="50" charset="-128"/>
                        </a:rPr>
                        <a:t>「個人」向け脅威</a:t>
                      </a:r>
                      <a:endParaRPr lang="ja-JP" sz="1700" kern="100" dirty="0">
                        <a:solidFill>
                          <a:schemeClr val="bg1"/>
                        </a:solidFill>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endParaRPr>
                    </a:p>
                  </a:txBody>
                  <a:tcPr marL="0" marR="0" marT="0" marB="0">
                    <a:solidFill>
                      <a:schemeClr val="accent1"/>
                    </a:solidFill>
                  </a:tcPr>
                </a:tc>
                <a:tc>
                  <a:txBody>
                    <a:bodyPr/>
                    <a:lstStyle/>
                    <a:p>
                      <a:pPr marL="0" indent="0" algn="ctr">
                        <a:spcAft>
                          <a:spcPts val="0"/>
                        </a:spcAft>
                      </a:pPr>
                      <a:r>
                        <a:rPr lang="ja-JP" sz="1700" kern="100" dirty="0">
                          <a:solidFill>
                            <a:schemeClr val="bg1"/>
                          </a:solidFill>
                          <a:effectLst/>
                          <a:latin typeface="HGP創英角ｺﾞｼｯｸUB" panose="020B0900000000000000" pitchFamily="50" charset="-128"/>
                          <a:ea typeface="HGP創英角ｺﾞｼｯｸUB" panose="020B0900000000000000" pitchFamily="50" charset="-128"/>
                        </a:rPr>
                        <a:t>順位</a:t>
                      </a:r>
                      <a:endParaRPr lang="ja-JP" sz="1700" kern="100" dirty="0">
                        <a:solidFill>
                          <a:schemeClr val="bg1"/>
                        </a:solidFill>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endParaRPr>
                    </a:p>
                  </a:txBody>
                  <a:tcPr marL="0" marR="0" marT="0" marB="0">
                    <a:solidFill>
                      <a:schemeClr val="accent1"/>
                    </a:solidFill>
                  </a:tcPr>
                </a:tc>
                <a:tc>
                  <a:txBody>
                    <a:bodyPr/>
                    <a:lstStyle/>
                    <a:p>
                      <a:pPr indent="133350" algn="ctr">
                        <a:spcAft>
                          <a:spcPts val="0"/>
                        </a:spcAft>
                      </a:pPr>
                      <a:r>
                        <a:rPr lang="ja-JP" sz="1700" kern="100" dirty="0">
                          <a:solidFill>
                            <a:schemeClr val="bg1"/>
                          </a:solidFill>
                          <a:effectLst/>
                          <a:latin typeface="HGP創英角ｺﾞｼｯｸUB" panose="020B0900000000000000" pitchFamily="50" charset="-128"/>
                          <a:ea typeface="HGP創英角ｺﾞｼｯｸUB" panose="020B0900000000000000" pitchFamily="50" charset="-128"/>
                        </a:rPr>
                        <a:t>「組織」向け脅威</a:t>
                      </a:r>
                      <a:endParaRPr lang="ja-JP" sz="1700" kern="100" dirty="0">
                        <a:solidFill>
                          <a:schemeClr val="bg1"/>
                        </a:solidFill>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endParaRPr>
                    </a:p>
                  </a:txBody>
                  <a:tcPr marL="0" marR="0" marT="0" marB="0">
                    <a:solidFill>
                      <a:schemeClr val="accent1"/>
                    </a:solidFill>
                  </a:tcPr>
                </a:tc>
                <a:extLst>
                  <a:ext uri="{0D108BD9-81ED-4DB2-BD59-A6C34878D82A}">
                    <a16:rowId xmlns="" xmlns:a16="http://schemas.microsoft.com/office/drawing/2014/main" val="10000"/>
                  </a:ext>
                </a:extLst>
              </a:tr>
              <a:tr h="562903">
                <a:tc>
                  <a:txBody>
                    <a:bodyPr/>
                    <a:lstStyle/>
                    <a:p>
                      <a:pPr indent="133350" algn="ctr">
                        <a:spcAft>
                          <a:spcPts val="0"/>
                        </a:spcAft>
                      </a:pPr>
                      <a:r>
                        <a:rPr kumimoji="1" lang="ja-JP" alt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インターネットバンキングや</a:t>
                      </a:r>
                    </a:p>
                    <a:p>
                      <a:pPr indent="133350" algn="ctr">
                        <a:spcAft>
                          <a:spcPts val="0"/>
                        </a:spcAft>
                      </a:pPr>
                      <a:r>
                        <a:rPr kumimoji="1" lang="ja-JP" alt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クレジットカード情報等の不正利用</a:t>
                      </a:r>
                    </a:p>
                  </a:txBody>
                  <a:tcPr marL="68580" marR="68580" marT="0" marB="0" anchor="ctr">
                    <a:solidFill>
                      <a:schemeClr val="bg1"/>
                    </a:solidFill>
                  </a:tcPr>
                </a:tc>
                <a:tc>
                  <a:txBody>
                    <a:bodyPr/>
                    <a:lstStyle/>
                    <a:p>
                      <a:pPr marL="0" indent="0" algn="l">
                        <a:spcAft>
                          <a:spcPts val="0"/>
                        </a:spcAft>
                      </a:pPr>
                      <a:r>
                        <a:rPr lang="en-US" sz="1800" kern="100" dirty="0">
                          <a:effectLst/>
                          <a:latin typeface="HGP創英角ｺﾞｼｯｸUB" panose="020B0900000000000000" pitchFamily="50" charset="-128"/>
                          <a:ea typeface="HGP創英角ｺﾞｼｯｸUB" panose="020B0900000000000000" pitchFamily="50" charset="-128"/>
                        </a:rPr>
                        <a:t>1</a:t>
                      </a:r>
                      <a:endParaRPr lang="ja-JP" sz="1800" kern="100" dirty="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endParaRPr>
                    </a:p>
                  </a:txBody>
                  <a:tcPr marL="0" marR="0" marT="0" marB="0" anchor="ctr" anchorCtr="1">
                    <a:solidFill>
                      <a:schemeClr val="bg1"/>
                    </a:solidFill>
                  </a:tcPr>
                </a:tc>
                <a:tc>
                  <a:txBody>
                    <a:bodyPr/>
                    <a:lstStyle/>
                    <a:p>
                      <a:pPr indent="133350" algn="ctr">
                        <a:spcAft>
                          <a:spcPts val="0"/>
                        </a:spcAft>
                      </a:pPr>
                      <a:r>
                        <a:rPr kumimoji="1" lang="ja-JP" alt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標的型攻撃による被害</a:t>
                      </a:r>
                    </a:p>
                  </a:txBody>
                  <a:tcPr marL="68580" marR="68580" marT="0" marB="0" anchor="ctr">
                    <a:solidFill>
                      <a:schemeClr val="bg1"/>
                    </a:solidFill>
                  </a:tcPr>
                </a:tc>
                <a:extLst>
                  <a:ext uri="{0D108BD9-81ED-4DB2-BD59-A6C34878D82A}">
                    <a16:rowId xmlns="" xmlns:a16="http://schemas.microsoft.com/office/drawing/2014/main" val="10001"/>
                  </a:ext>
                </a:extLst>
              </a:tr>
              <a:tr h="441351">
                <a:tc>
                  <a:txBody>
                    <a:bodyPr/>
                    <a:lstStyle/>
                    <a:p>
                      <a:pPr indent="133350" algn="ctr">
                        <a:spcAft>
                          <a:spcPts val="0"/>
                        </a:spcAft>
                      </a:pPr>
                      <a:r>
                        <a:rPr kumimoji="1" lang="ja-JP" alt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ランサムウェアによる被害</a:t>
                      </a:r>
                    </a:p>
                  </a:txBody>
                  <a:tcPr marL="68580" marR="68580" marT="0" marB="0" anchor="ctr">
                    <a:solidFill>
                      <a:schemeClr val="accent1">
                        <a:lumMod val="20000"/>
                        <a:lumOff val="80000"/>
                      </a:schemeClr>
                    </a:solidFill>
                  </a:tcPr>
                </a:tc>
                <a:tc>
                  <a:txBody>
                    <a:bodyPr/>
                    <a:lstStyle/>
                    <a:p>
                      <a:pPr marL="0" indent="0" algn="l" defTabSz="914400" rtl="0" eaLnBrk="1" latinLnBrk="0" hangingPunct="1">
                        <a:spcAft>
                          <a:spcPts val="0"/>
                        </a:spcAft>
                      </a:pPr>
                      <a:r>
                        <a:rPr kumimoji="1" lang="en-US" sz="18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2</a:t>
                      </a:r>
                      <a:endParaRPr kumimoji="1" lang="ja-JP" altLang="en-US" sz="1800" kern="100" dirty="0">
                        <a:solidFill>
                          <a:schemeClr val="tx1"/>
                        </a:solidFill>
                        <a:effectLst/>
                        <a:latin typeface="HGP創英角ｺﾞｼｯｸUB" panose="020B0900000000000000" pitchFamily="50" charset="-128"/>
                        <a:ea typeface="HGP創英角ｺﾞｼｯｸUB" panose="020B0900000000000000" pitchFamily="50" charset="-128"/>
                        <a:cs typeface="+mn-cs"/>
                      </a:endParaRPr>
                    </a:p>
                  </a:txBody>
                  <a:tcPr marL="0" marR="0" marT="0" marB="0" anchor="ctr" anchorCtr="1">
                    <a:solidFill>
                      <a:schemeClr val="accent1">
                        <a:lumMod val="20000"/>
                        <a:lumOff val="80000"/>
                      </a:schemeClr>
                    </a:solidFill>
                  </a:tcPr>
                </a:tc>
                <a:tc>
                  <a:txBody>
                    <a:bodyPr/>
                    <a:lstStyle/>
                    <a:p>
                      <a:pPr indent="133350" algn="ctr">
                        <a:spcAft>
                          <a:spcPts val="0"/>
                        </a:spcAft>
                      </a:pPr>
                      <a:r>
                        <a:rPr kumimoji="1" lang="ja-JP" alt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ランサムウェアによる被害</a:t>
                      </a:r>
                    </a:p>
                  </a:txBody>
                  <a:tcPr marL="68580" marR="68580" marT="0" marB="0" anchor="ctr">
                    <a:solidFill>
                      <a:schemeClr val="accent1">
                        <a:lumMod val="20000"/>
                        <a:lumOff val="80000"/>
                      </a:schemeClr>
                    </a:solidFill>
                  </a:tcPr>
                </a:tc>
                <a:extLst>
                  <a:ext uri="{0D108BD9-81ED-4DB2-BD59-A6C34878D82A}">
                    <a16:rowId xmlns="" xmlns:a16="http://schemas.microsoft.com/office/drawing/2014/main" val="10002"/>
                  </a:ext>
                </a:extLst>
              </a:tr>
              <a:tr h="441351">
                <a:tc>
                  <a:txBody>
                    <a:bodyPr/>
                    <a:lstStyle/>
                    <a:p>
                      <a:pPr indent="133350" algn="ctr">
                        <a:spcAft>
                          <a:spcPts val="0"/>
                        </a:spcAft>
                      </a:pPr>
                      <a:r>
                        <a:rPr kumimoji="1" lang="ja-JP" alt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ネット上の誹謗・中傷</a:t>
                      </a:r>
                    </a:p>
                  </a:txBody>
                  <a:tcPr marL="68580" marR="68580" marT="0" marB="0" anchor="ctr">
                    <a:solidFill>
                      <a:schemeClr val="bg1"/>
                    </a:solidFill>
                  </a:tcPr>
                </a:tc>
                <a:tc>
                  <a:txBody>
                    <a:bodyPr/>
                    <a:lstStyle/>
                    <a:p>
                      <a:pPr marL="0" indent="0" algn="l" defTabSz="914400" rtl="0" eaLnBrk="1" latinLnBrk="0" hangingPunct="1">
                        <a:spcAft>
                          <a:spcPts val="0"/>
                        </a:spcAft>
                      </a:pPr>
                      <a:r>
                        <a:rPr kumimoji="1" lang="en-US" altLang="ja-JP" sz="18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3</a:t>
                      </a:r>
                      <a:endParaRPr kumimoji="1" lang="ja-JP" altLang="en-US" sz="1800" kern="100" dirty="0">
                        <a:solidFill>
                          <a:schemeClr val="tx1"/>
                        </a:solidFill>
                        <a:effectLst/>
                        <a:latin typeface="HGP創英角ｺﾞｼｯｸUB" panose="020B0900000000000000" pitchFamily="50" charset="-128"/>
                        <a:ea typeface="HGP創英角ｺﾞｼｯｸUB" panose="020B0900000000000000" pitchFamily="50" charset="-128"/>
                        <a:cs typeface="+mn-cs"/>
                      </a:endParaRPr>
                    </a:p>
                  </a:txBody>
                  <a:tcPr marL="0" marR="0" marT="0" marB="0" anchor="ctr" anchorCtr="1">
                    <a:solidFill>
                      <a:schemeClr val="bg1"/>
                    </a:solidFill>
                  </a:tcPr>
                </a:tc>
                <a:tc>
                  <a:txBody>
                    <a:bodyPr/>
                    <a:lstStyle/>
                    <a:p>
                      <a:pPr indent="133350" algn="ctr">
                        <a:spcAft>
                          <a:spcPts val="0"/>
                        </a:spcAft>
                      </a:pPr>
                      <a:r>
                        <a:rPr kumimoji="1" lang="ja-JP" alt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ビジネスメール詐欺による被害</a:t>
                      </a:r>
                    </a:p>
                  </a:txBody>
                  <a:tcPr marL="68580" marR="68580" marT="0" marB="0" anchor="ctr">
                    <a:solidFill>
                      <a:schemeClr val="bg1"/>
                    </a:solidFill>
                  </a:tcPr>
                </a:tc>
                <a:extLst>
                  <a:ext uri="{0D108BD9-81ED-4DB2-BD59-A6C34878D82A}">
                    <a16:rowId xmlns="" xmlns:a16="http://schemas.microsoft.com/office/drawing/2014/main" val="10003"/>
                  </a:ext>
                </a:extLst>
              </a:tr>
              <a:tr h="562903">
                <a:tc>
                  <a:txBody>
                    <a:bodyPr/>
                    <a:lstStyle/>
                    <a:p>
                      <a:pPr indent="133350" algn="ctr">
                        <a:spcAft>
                          <a:spcPts val="0"/>
                        </a:spcAft>
                      </a:pPr>
                      <a:r>
                        <a:rPr kumimoji="1" lang="ja-JP" alt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スマートフォンやスマートフォンアプリを</a:t>
                      </a:r>
                    </a:p>
                    <a:p>
                      <a:pPr indent="133350" algn="ctr">
                        <a:spcAft>
                          <a:spcPts val="0"/>
                        </a:spcAft>
                      </a:pPr>
                      <a:r>
                        <a:rPr kumimoji="1" lang="ja-JP" alt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狙った攻撃</a:t>
                      </a:r>
                    </a:p>
                  </a:txBody>
                  <a:tcPr marL="68580" marR="68580" marT="0" marB="0" anchor="ctr">
                    <a:solidFill>
                      <a:schemeClr val="accent1">
                        <a:lumMod val="20000"/>
                        <a:lumOff val="80000"/>
                      </a:schemeClr>
                    </a:solidFill>
                  </a:tcPr>
                </a:tc>
                <a:tc>
                  <a:txBody>
                    <a:bodyPr/>
                    <a:lstStyle/>
                    <a:p>
                      <a:pPr marL="0" indent="0" algn="l" defTabSz="914400" rtl="0" eaLnBrk="1" latinLnBrk="0" hangingPunct="1">
                        <a:spcAft>
                          <a:spcPts val="0"/>
                        </a:spcAft>
                      </a:pPr>
                      <a:r>
                        <a:rPr kumimoji="1" lang="en-US" sz="18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4</a:t>
                      </a:r>
                      <a:endParaRPr kumimoji="1" lang="ja-JP" altLang="en-US" sz="1800" kern="100" dirty="0">
                        <a:solidFill>
                          <a:schemeClr val="tx1"/>
                        </a:solidFill>
                        <a:effectLst/>
                        <a:latin typeface="HGP創英角ｺﾞｼｯｸUB" panose="020B0900000000000000" pitchFamily="50" charset="-128"/>
                        <a:ea typeface="HGP創英角ｺﾞｼｯｸUB" panose="020B0900000000000000" pitchFamily="50" charset="-128"/>
                        <a:cs typeface="+mn-cs"/>
                      </a:endParaRPr>
                    </a:p>
                  </a:txBody>
                  <a:tcPr marL="0" marR="0" marT="0" marB="0" anchor="ctr" anchorCtr="1">
                    <a:solidFill>
                      <a:schemeClr val="accent1">
                        <a:lumMod val="20000"/>
                        <a:lumOff val="80000"/>
                      </a:schemeClr>
                    </a:solidFill>
                  </a:tcPr>
                </a:tc>
                <a:tc>
                  <a:txBody>
                    <a:bodyPr/>
                    <a:lstStyle/>
                    <a:p>
                      <a:pPr indent="133350" algn="ctr">
                        <a:spcAft>
                          <a:spcPts val="0"/>
                        </a:spcAft>
                      </a:pPr>
                      <a:r>
                        <a:rPr kumimoji="1" lang="ja-JP" alt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脆弱性対策情報の公開に伴う</a:t>
                      </a:r>
                    </a:p>
                    <a:p>
                      <a:pPr indent="133350" algn="ctr">
                        <a:spcAft>
                          <a:spcPts val="0"/>
                        </a:spcAft>
                      </a:pPr>
                      <a:r>
                        <a:rPr kumimoji="1" lang="ja-JP" alt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悪用増加</a:t>
                      </a:r>
                    </a:p>
                  </a:txBody>
                  <a:tcPr marL="68580" marR="68580" marT="0" marB="0" anchor="ctr">
                    <a:solidFill>
                      <a:schemeClr val="accent1">
                        <a:lumMod val="20000"/>
                        <a:lumOff val="80000"/>
                      </a:schemeClr>
                    </a:solidFill>
                  </a:tcPr>
                </a:tc>
                <a:extLst>
                  <a:ext uri="{0D108BD9-81ED-4DB2-BD59-A6C34878D82A}">
                    <a16:rowId xmlns="" xmlns:a16="http://schemas.microsoft.com/office/drawing/2014/main" val="10004"/>
                  </a:ext>
                </a:extLst>
              </a:tr>
              <a:tr h="562903">
                <a:tc>
                  <a:txBody>
                    <a:bodyPr/>
                    <a:lstStyle/>
                    <a:p>
                      <a:pPr indent="133350" algn="ctr">
                        <a:spcAft>
                          <a:spcPts val="0"/>
                        </a:spcAft>
                      </a:pPr>
                      <a:r>
                        <a:rPr kumimoji="1" lang="ja-JP" alt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ウェブサービスへの不正ログイン</a:t>
                      </a:r>
                    </a:p>
                  </a:txBody>
                  <a:tcPr marL="68580" marR="68580" marT="0" marB="0" anchor="ctr">
                    <a:solidFill>
                      <a:schemeClr val="bg1"/>
                    </a:solidFill>
                  </a:tcPr>
                </a:tc>
                <a:tc>
                  <a:txBody>
                    <a:bodyPr/>
                    <a:lstStyle/>
                    <a:p>
                      <a:pPr marL="0" indent="0" algn="l" defTabSz="914400" rtl="0" eaLnBrk="1" latinLnBrk="0" hangingPunct="1">
                        <a:spcAft>
                          <a:spcPts val="0"/>
                        </a:spcAft>
                      </a:pPr>
                      <a:r>
                        <a:rPr kumimoji="1" lang="en-US" sz="18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5</a:t>
                      </a:r>
                      <a:endParaRPr kumimoji="1" lang="ja-JP" altLang="en-US" sz="1800" kern="100" dirty="0">
                        <a:solidFill>
                          <a:schemeClr val="tx1"/>
                        </a:solidFill>
                        <a:effectLst/>
                        <a:latin typeface="HGP創英角ｺﾞｼｯｸUB" panose="020B0900000000000000" pitchFamily="50" charset="-128"/>
                        <a:ea typeface="HGP創英角ｺﾞｼｯｸUB" panose="020B0900000000000000" pitchFamily="50" charset="-128"/>
                        <a:cs typeface="+mn-cs"/>
                      </a:endParaRPr>
                    </a:p>
                  </a:txBody>
                  <a:tcPr marL="0" marR="0" marT="0" marB="0" anchor="ctr" anchorCtr="1">
                    <a:solidFill>
                      <a:schemeClr val="bg1"/>
                    </a:solidFill>
                  </a:tcPr>
                </a:tc>
                <a:tc>
                  <a:txBody>
                    <a:bodyPr/>
                    <a:lstStyle/>
                    <a:p>
                      <a:pPr indent="133350" algn="ctr">
                        <a:spcAft>
                          <a:spcPts val="0"/>
                        </a:spcAft>
                      </a:pPr>
                      <a:r>
                        <a:rPr kumimoji="1" lang="ja-JP" alt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脅威に対応するための</a:t>
                      </a:r>
                    </a:p>
                    <a:p>
                      <a:pPr indent="133350" algn="ctr">
                        <a:spcAft>
                          <a:spcPts val="0"/>
                        </a:spcAft>
                      </a:pPr>
                      <a:r>
                        <a:rPr kumimoji="1" lang="ja-JP" alt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セキュリティ人材の不足</a:t>
                      </a:r>
                    </a:p>
                  </a:txBody>
                  <a:tcPr marL="68580" marR="68580" marT="0" marB="0" anchor="ctr">
                    <a:solidFill>
                      <a:schemeClr val="bg1"/>
                    </a:solidFill>
                  </a:tcPr>
                </a:tc>
                <a:extLst>
                  <a:ext uri="{0D108BD9-81ED-4DB2-BD59-A6C34878D82A}">
                    <a16:rowId xmlns="" xmlns:a16="http://schemas.microsoft.com/office/drawing/2014/main" val="10005"/>
                  </a:ext>
                </a:extLst>
              </a:tr>
              <a:tr h="441351">
                <a:tc>
                  <a:txBody>
                    <a:bodyPr/>
                    <a:lstStyle/>
                    <a:p>
                      <a:pPr indent="133350" algn="ctr">
                        <a:spcAft>
                          <a:spcPts val="0"/>
                        </a:spcAft>
                      </a:pPr>
                      <a:r>
                        <a:rPr kumimoji="1" lang="ja-JP" alt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ウェブサービスからの個人情報の窃取</a:t>
                      </a:r>
                    </a:p>
                  </a:txBody>
                  <a:tcPr marL="68580" marR="68580" marT="0" marB="0" anchor="ctr">
                    <a:solidFill>
                      <a:schemeClr val="accent1">
                        <a:lumMod val="20000"/>
                        <a:lumOff val="80000"/>
                      </a:schemeClr>
                    </a:solidFill>
                  </a:tcPr>
                </a:tc>
                <a:tc>
                  <a:txBody>
                    <a:bodyPr/>
                    <a:lstStyle/>
                    <a:p>
                      <a:pPr marL="0" indent="0" algn="l" defTabSz="914400" rtl="0" eaLnBrk="1" latinLnBrk="0" hangingPunct="1">
                        <a:spcAft>
                          <a:spcPts val="0"/>
                        </a:spcAft>
                      </a:pPr>
                      <a:r>
                        <a:rPr kumimoji="1" lang="en-US" sz="18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6</a:t>
                      </a:r>
                      <a:endParaRPr kumimoji="1" lang="ja-JP" altLang="en-US" sz="1800" kern="100" dirty="0">
                        <a:solidFill>
                          <a:schemeClr val="tx1"/>
                        </a:solidFill>
                        <a:effectLst/>
                        <a:latin typeface="HGP創英角ｺﾞｼｯｸUB" panose="020B0900000000000000" pitchFamily="50" charset="-128"/>
                        <a:ea typeface="HGP創英角ｺﾞｼｯｸUB" panose="020B0900000000000000" pitchFamily="50" charset="-128"/>
                        <a:cs typeface="+mn-cs"/>
                      </a:endParaRPr>
                    </a:p>
                  </a:txBody>
                  <a:tcPr marL="0" marR="0" marT="0" marB="0" anchor="ctr" anchorCtr="1">
                    <a:solidFill>
                      <a:schemeClr val="accent1">
                        <a:lumMod val="20000"/>
                        <a:lumOff val="80000"/>
                      </a:schemeClr>
                    </a:solidFill>
                  </a:tcPr>
                </a:tc>
                <a:tc>
                  <a:txBody>
                    <a:bodyPr/>
                    <a:lstStyle/>
                    <a:p>
                      <a:pPr indent="133350" algn="ctr">
                        <a:spcAft>
                          <a:spcPts val="0"/>
                        </a:spcAft>
                      </a:pPr>
                      <a:r>
                        <a:rPr kumimoji="1" lang="ja-JP" alt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ウェブサービスからの個人情報の窃取</a:t>
                      </a:r>
                    </a:p>
                  </a:txBody>
                  <a:tcPr marL="68580" marR="68580" marT="0" marB="0" anchor="ctr">
                    <a:solidFill>
                      <a:schemeClr val="accent1">
                        <a:lumMod val="20000"/>
                        <a:lumOff val="80000"/>
                      </a:schemeClr>
                    </a:solidFill>
                  </a:tcPr>
                </a:tc>
                <a:extLst>
                  <a:ext uri="{0D108BD9-81ED-4DB2-BD59-A6C34878D82A}">
                    <a16:rowId xmlns="" xmlns:a16="http://schemas.microsoft.com/office/drawing/2014/main" val="10006"/>
                  </a:ext>
                </a:extLst>
              </a:tr>
              <a:tr h="441351">
                <a:tc>
                  <a:txBody>
                    <a:bodyPr/>
                    <a:lstStyle/>
                    <a:p>
                      <a:pPr indent="133350" algn="ctr">
                        <a:spcAft>
                          <a:spcPts val="0"/>
                        </a:spcAft>
                      </a:pPr>
                      <a:r>
                        <a:rPr kumimoji="1" lang="ja-JP" alt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情報モラル欠如に伴う犯罪の低年齢化</a:t>
                      </a:r>
                    </a:p>
                  </a:txBody>
                  <a:tcPr marL="68580" marR="68580" marT="0" marB="0" anchor="ctr">
                    <a:solidFill>
                      <a:schemeClr val="bg1"/>
                    </a:solidFill>
                  </a:tcPr>
                </a:tc>
                <a:tc>
                  <a:txBody>
                    <a:bodyPr/>
                    <a:lstStyle/>
                    <a:p>
                      <a:pPr marL="0" indent="0" algn="l" defTabSz="914400" rtl="0" eaLnBrk="1" latinLnBrk="0" hangingPunct="1">
                        <a:spcAft>
                          <a:spcPts val="0"/>
                        </a:spcAft>
                      </a:pPr>
                      <a:r>
                        <a:rPr kumimoji="1" lang="en-US" sz="18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7</a:t>
                      </a:r>
                      <a:endParaRPr kumimoji="1" lang="ja-JP" altLang="en-US" sz="1800" kern="100" dirty="0">
                        <a:solidFill>
                          <a:schemeClr val="tx1"/>
                        </a:solidFill>
                        <a:effectLst/>
                        <a:latin typeface="HGP創英角ｺﾞｼｯｸUB" panose="020B0900000000000000" pitchFamily="50" charset="-128"/>
                        <a:ea typeface="HGP創英角ｺﾞｼｯｸUB" panose="020B0900000000000000" pitchFamily="50" charset="-128"/>
                        <a:cs typeface="+mn-cs"/>
                      </a:endParaRPr>
                    </a:p>
                  </a:txBody>
                  <a:tcPr marL="0" marR="0" marT="0" marB="0" anchor="ctr" anchorCtr="1">
                    <a:solidFill>
                      <a:schemeClr val="bg1"/>
                    </a:solidFill>
                  </a:tcPr>
                </a:tc>
                <a:tc>
                  <a:txBody>
                    <a:bodyPr/>
                    <a:lstStyle/>
                    <a:p>
                      <a:pPr indent="133350" algn="ctr">
                        <a:spcAft>
                          <a:spcPts val="0"/>
                        </a:spcAft>
                      </a:pPr>
                      <a:r>
                        <a:rPr kumimoji="1" 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IoT</a:t>
                      </a:r>
                      <a:r>
                        <a:rPr kumimoji="1" lang="ja-JP" alt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機器の脆弱性の顕在化</a:t>
                      </a:r>
                    </a:p>
                  </a:txBody>
                  <a:tcPr marL="68580" marR="68580" marT="0" marB="0" anchor="ctr">
                    <a:solidFill>
                      <a:schemeClr val="bg1"/>
                    </a:solidFill>
                  </a:tcPr>
                </a:tc>
                <a:extLst>
                  <a:ext uri="{0D108BD9-81ED-4DB2-BD59-A6C34878D82A}">
                    <a16:rowId xmlns="" xmlns:a16="http://schemas.microsoft.com/office/drawing/2014/main" val="10007"/>
                  </a:ext>
                </a:extLst>
              </a:tr>
              <a:tr h="441351">
                <a:tc>
                  <a:txBody>
                    <a:bodyPr/>
                    <a:lstStyle/>
                    <a:p>
                      <a:pPr indent="133350" algn="ctr">
                        <a:spcAft>
                          <a:spcPts val="0"/>
                        </a:spcAft>
                      </a:pPr>
                      <a:r>
                        <a:rPr kumimoji="1" lang="ja-JP" alt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ワンクリック請求等の不当請求</a:t>
                      </a:r>
                    </a:p>
                  </a:txBody>
                  <a:tcPr marL="68580" marR="68580" marT="0" marB="0" anchor="ctr">
                    <a:solidFill>
                      <a:schemeClr val="accent1">
                        <a:lumMod val="20000"/>
                        <a:lumOff val="80000"/>
                      </a:schemeClr>
                    </a:solidFill>
                  </a:tcPr>
                </a:tc>
                <a:tc>
                  <a:txBody>
                    <a:bodyPr/>
                    <a:lstStyle/>
                    <a:p>
                      <a:pPr marL="0" indent="0" algn="l" defTabSz="914400" rtl="0" eaLnBrk="1" latinLnBrk="0" hangingPunct="1">
                        <a:spcAft>
                          <a:spcPts val="0"/>
                        </a:spcAft>
                      </a:pPr>
                      <a:r>
                        <a:rPr kumimoji="1" lang="en-US" sz="18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8</a:t>
                      </a:r>
                      <a:endParaRPr kumimoji="1" lang="ja-JP" altLang="en-US" sz="1800" kern="100" dirty="0">
                        <a:solidFill>
                          <a:schemeClr val="tx1"/>
                        </a:solidFill>
                        <a:effectLst/>
                        <a:latin typeface="HGP創英角ｺﾞｼｯｸUB" panose="020B0900000000000000" pitchFamily="50" charset="-128"/>
                        <a:ea typeface="HGP創英角ｺﾞｼｯｸUB" panose="020B0900000000000000" pitchFamily="50" charset="-128"/>
                        <a:cs typeface="+mn-cs"/>
                      </a:endParaRPr>
                    </a:p>
                  </a:txBody>
                  <a:tcPr marL="0" marR="0" marT="0" marB="0" anchor="ctr" anchorCtr="1">
                    <a:solidFill>
                      <a:schemeClr val="accent1">
                        <a:lumMod val="20000"/>
                        <a:lumOff val="80000"/>
                      </a:schemeClr>
                    </a:solidFill>
                  </a:tcPr>
                </a:tc>
                <a:tc>
                  <a:txBody>
                    <a:bodyPr/>
                    <a:lstStyle/>
                    <a:p>
                      <a:pPr indent="133350" algn="ctr">
                        <a:spcAft>
                          <a:spcPts val="0"/>
                        </a:spcAft>
                      </a:pPr>
                      <a:r>
                        <a:rPr kumimoji="1" lang="ja-JP" alt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内部不正による情報漏えい</a:t>
                      </a:r>
                    </a:p>
                  </a:txBody>
                  <a:tcPr marL="68580" marR="68580" marT="0" marB="0" anchor="ctr">
                    <a:solidFill>
                      <a:schemeClr val="accent1">
                        <a:lumMod val="20000"/>
                        <a:lumOff val="80000"/>
                      </a:schemeClr>
                    </a:solidFill>
                  </a:tcPr>
                </a:tc>
                <a:extLst>
                  <a:ext uri="{0D108BD9-81ED-4DB2-BD59-A6C34878D82A}">
                    <a16:rowId xmlns="" xmlns:a16="http://schemas.microsoft.com/office/drawing/2014/main" val="10008"/>
                  </a:ext>
                </a:extLst>
              </a:tr>
              <a:tr h="441351">
                <a:tc>
                  <a:txBody>
                    <a:bodyPr/>
                    <a:lstStyle/>
                    <a:p>
                      <a:pPr indent="133350" algn="ctr">
                        <a:spcAft>
                          <a:spcPts val="0"/>
                        </a:spcAft>
                      </a:pPr>
                      <a:r>
                        <a:rPr kumimoji="1" 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IoT</a:t>
                      </a:r>
                      <a:r>
                        <a:rPr kumimoji="1" lang="ja-JP" alt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機器の不適切な管理</a:t>
                      </a:r>
                    </a:p>
                  </a:txBody>
                  <a:tcPr marL="68580" marR="68580" marT="0" marB="0" anchor="ctr">
                    <a:solidFill>
                      <a:schemeClr val="bg1"/>
                    </a:solidFill>
                  </a:tcPr>
                </a:tc>
                <a:tc>
                  <a:txBody>
                    <a:bodyPr/>
                    <a:lstStyle/>
                    <a:p>
                      <a:pPr marL="0" indent="0" algn="l" defTabSz="914400" rtl="0" eaLnBrk="1" latinLnBrk="0" hangingPunct="1">
                        <a:spcAft>
                          <a:spcPts val="0"/>
                        </a:spcAft>
                      </a:pPr>
                      <a:r>
                        <a:rPr kumimoji="1" lang="en-US" sz="18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9</a:t>
                      </a:r>
                      <a:endParaRPr kumimoji="1" lang="ja-JP" altLang="en-US" sz="1800" kern="100" dirty="0">
                        <a:solidFill>
                          <a:schemeClr val="tx1"/>
                        </a:solidFill>
                        <a:effectLst/>
                        <a:latin typeface="HGP創英角ｺﾞｼｯｸUB" panose="020B0900000000000000" pitchFamily="50" charset="-128"/>
                        <a:ea typeface="HGP創英角ｺﾞｼｯｸUB" panose="020B0900000000000000" pitchFamily="50" charset="-128"/>
                        <a:cs typeface="+mn-cs"/>
                      </a:endParaRPr>
                    </a:p>
                  </a:txBody>
                  <a:tcPr marL="0" marR="0" marT="0" marB="0" anchor="ctr" anchorCtr="1">
                    <a:solidFill>
                      <a:schemeClr val="bg1"/>
                    </a:solidFill>
                  </a:tcPr>
                </a:tc>
                <a:tc>
                  <a:txBody>
                    <a:bodyPr/>
                    <a:lstStyle/>
                    <a:p>
                      <a:pPr indent="133350" algn="ctr">
                        <a:spcAft>
                          <a:spcPts val="0"/>
                        </a:spcAft>
                      </a:pPr>
                      <a:r>
                        <a:rPr kumimoji="1" lang="ja-JP" alt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サービス妨害攻撃によるサービスの停止</a:t>
                      </a:r>
                    </a:p>
                  </a:txBody>
                  <a:tcPr marL="68580" marR="68580" marT="0" marB="0" anchor="ctr">
                    <a:solidFill>
                      <a:schemeClr val="bg1"/>
                    </a:solidFill>
                  </a:tcPr>
                </a:tc>
                <a:extLst>
                  <a:ext uri="{0D108BD9-81ED-4DB2-BD59-A6C34878D82A}">
                    <a16:rowId xmlns="" xmlns:a16="http://schemas.microsoft.com/office/drawing/2014/main" val="10009"/>
                  </a:ext>
                </a:extLst>
              </a:tr>
              <a:tr h="562903">
                <a:tc>
                  <a:txBody>
                    <a:bodyPr/>
                    <a:lstStyle/>
                    <a:p>
                      <a:pPr indent="133350" algn="ctr">
                        <a:spcAft>
                          <a:spcPts val="0"/>
                        </a:spcAft>
                      </a:pPr>
                      <a:r>
                        <a:rPr kumimoji="1" lang="ja-JP" alt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偽警告による</a:t>
                      </a:r>
                    </a:p>
                    <a:p>
                      <a:pPr indent="133350" algn="ctr">
                        <a:spcAft>
                          <a:spcPts val="0"/>
                        </a:spcAft>
                      </a:pPr>
                      <a:r>
                        <a:rPr kumimoji="1" lang="ja-JP" alt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インターネット詐欺</a:t>
                      </a:r>
                    </a:p>
                  </a:txBody>
                  <a:tcPr marL="68580" marR="68580" marT="0" marB="0" anchor="ctr">
                    <a:solidFill>
                      <a:schemeClr val="accent1">
                        <a:lumMod val="20000"/>
                        <a:lumOff val="80000"/>
                      </a:schemeClr>
                    </a:solidFill>
                  </a:tcPr>
                </a:tc>
                <a:tc>
                  <a:txBody>
                    <a:bodyPr/>
                    <a:lstStyle/>
                    <a:p>
                      <a:pPr marL="0" indent="0" algn="l" defTabSz="914400" rtl="0" eaLnBrk="1" latinLnBrk="0" hangingPunct="1">
                        <a:spcAft>
                          <a:spcPts val="0"/>
                        </a:spcAft>
                      </a:pPr>
                      <a:r>
                        <a:rPr kumimoji="1" lang="en-US" sz="18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10</a:t>
                      </a:r>
                      <a:endParaRPr kumimoji="1" lang="ja-JP" altLang="en-US" sz="1800" kern="100" dirty="0">
                        <a:solidFill>
                          <a:schemeClr val="tx1"/>
                        </a:solidFill>
                        <a:effectLst/>
                        <a:latin typeface="HGP創英角ｺﾞｼｯｸUB" panose="020B0900000000000000" pitchFamily="50" charset="-128"/>
                        <a:ea typeface="HGP創英角ｺﾞｼｯｸUB" panose="020B0900000000000000" pitchFamily="50" charset="-128"/>
                        <a:cs typeface="+mn-cs"/>
                      </a:endParaRPr>
                    </a:p>
                  </a:txBody>
                  <a:tcPr marL="0" marR="0" marT="0" marB="0" anchor="ctr" anchorCtr="1">
                    <a:solidFill>
                      <a:schemeClr val="accent1">
                        <a:lumMod val="20000"/>
                        <a:lumOff val="80000"/>
                      </a:schemeClr>
                    </a:solidFill>
                  </a:tcPr>
                </a:tc>
                <a:tc>
                  <a:txBody>
                    <a:bodyPr/>
                    <a:lstStyle/>
                    <a:p>
                      <a:pPr indent="133350" algn="ctr">
                        <a:spcAft>
                          <a:spcPts val="0"/>
                        </a:spcAft>
                      </a:pPr>
                      <a:r>
                        <a:rPr kumimoji="1" lang="ja-JP" alt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犯罪のビジネス化</a:t>
                      </a:r>
                    </a:p>
                    <a:p>
                      <a:pPr indent="133350" algn="ctr">
                        <a:spcAft>
                          <a:spcPts val="0"/>
                        </a:spcAft>
                      </a:pPr>
                      <a:r>
                        <a:rPr kumimoji="1" lang="ja-JP" altLang="en-US" sz="1700" kern="100" dirty="0">
                          <a:solidFill>
                            <a:schemeClr val="tx1"/>
                          </a:solidFill>
                          <a:effectLst/>
                          <a:latin typeface="HGP創英角ｺﾞｼｯｸUB" panose="020B0900000000000000" pitchFamily="50" charset="-128"/>
                          <a:ea typeface="HGP創英角ｺﾞｼｯｸUB" panose="020B0900000000000000" pitchFamily="50" charset="-128"/>
                          <a:cs typeface="+mn-cs"/>
                        </a:rPr>
                        <a:t>（アンダーグラウンドサービス）</a:t>
                      </a:r>
                    </a:p>
                  </a:txBody>
                  <a:tcPr marL="68580" marR="68580" marT="0" marB="0" anchor="ctr">
                    <a:solidFill>
                      <a:schemeClr val="accent1">
                        <a:lumMod val="20000"/>
                        <a:lumOff val="80000"/>
                      </a:schemeClr>
                    </a:solidFill>
                  </a:tcPr>
                </a:tc>
                <a:extLst>
                  <a:ext uri="{0D108BD9-81ED-4DB2-BD59-A6C34878D82A}">
                    <a16:rowId xmlns="" xmlns:a16="http://schemas.microsoft.com/office/drawing/2014/main" val="10010"/>
                  </a:ext>
                </a:extLst>
              </a:tr>
            </a:tbl>
          </a:graphicData>
        </a:graphic>
      </p:graphicFrame>
    </p:spTree>
    <p:extLst>
      <p:ext uri="{BB962C8B-B14F-4D97-AF65-F5344CB8AC3E}">
        <p14:creationId xmlns:p14="http://schemas.microsoft.com/office/powerpoint/2010/main" val="3144130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40</a:t>
            </a:fld>
            <a:endParaRPr lang="en-US" altLang="ja-JP" dirty="0"/>
          </a:p>
        </p:txBody>
      </p:sp>
      <p:sp>
        <p:nvSpPr>
          <p:cNvPr id="22" name="コンテンツ プレースホルダー 2"/>
          <p:cNvSpPr>
            <a:spLocks noGrp="1"/>
          </p:cNvSpPr>
          <p:nvPr>
            <p:ph idx="1"/>
          </p:nvPr>
        </p:nvSpPr>
        <p:spPr>
          <a:xfrm>
            <a:off x="229314" y="871997"/>
            <a:ext cx="8670894" cy="2088232"/>
          </a:xfrm>
        </p:spPr>
        <p:txBody>
          <a:bodyPr/>
          <a:lstStyle/>
          <a:p>
            <a:pPr marL="0" indent="0">
              <a:buNone/>
            </a:pPr>
            <a:endParaRPr lang="en-US" altLang="ja-JP" sz="2000" dirty="0">
              <a:latin typeface="HGP創英角ｺﾞｼｯｸUB" pitchFamily="50" charset="-128"/>
              <a:ea typeface="HGP創英角ｺﾞｼｯｸUB" pitchFamily="50" charset="-128"/>
            </a:endParaRPr>
          </a:p>
          <a:p>
            <a:r>
              <a:rPr lang="ja-JP" altLang="en-US" dirty="0">
                <a:latin typeface="HGP創英角ｺﾞｼｯｸUB" pitchFamily="50" charset="-128"/>
                <a:ea typeface="HGP創英角ｺﾞｼｯｸUB" pitchFamily="50" charset="-128"/>
              </a:rPr>
              <a:t>攻撃手口</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あらかじめ構築されたボットネットを利用</a:t>
            </a:r>
            <a:endParaRPr lang="en-US" altLang="ja-JP" dirty="0">
              <a:latin typeface="HGP創英角ｺﾞｼｯｸUB" pitchFamily="50" charset="-128"/>
              <a:ea typeface="HGP創英角ｺﾞｼｯｸUB" pitchFamily="50" charset="-128"/>
            </a:endParaRPr>
          </a:p>
          <a:p>
            <a:pPr lvl="1"/>
            <a:r>
              <a:rPr lang="en-US" altLang="ja-JP" dirty="0">
                <a:latin typeface="HGP創英角ｺﾞｼｯｸUB" pitchFamily="50" charset="-128"/>
                <a:ea typeface="HGP創英角ｺﾞｼｯｸUB" pitchFamily="50" charset="-128"/>
              </a:rPr>
              <a:t>DNS</a:t>
            </a:r>
            <a:r>
              <a:rPr lang="ja-JP" altLang="en-US" dirty="0">
                <a:latin typeface="HGP創英角ｺﾞｼｯｸUB" pitchFamily="50" charset="-128"/>
                <a:ea typeface="HGP創英角ｺﾞｼｯｸUB" pitchFamily="50" charset="-128"/>
              </a:rPr>
              <a:t>リフレクター攻撃</a:t>
            </a:r>
            <a:r>
              <a:rPr lang="en-US" altLang="ja-JP" dirty="0">
                <a:latin typeface="HGP創英角ｺﾞｼｯｸUB" pitchFamily="50" charset="-128"/>
                <a:ea typeface="HGP創英角ｺﾞｼｯｸUB" pitchFamily="50" charset="-128"/>
              </a:rPr>
              <a:t>(</a:t>
            </a:r>
            <a:r>
              <a:rPr lang="ja-JP" altLang="en-US" dirty="0">
                <a:latin typeface="HGP創英角ｺﾞｼｯｸUB" pitchFamily="50" charset="-128"/>
                <a:ea typeface="HGP創英角ｺﾞｼｯｸUB" pitchFamily="50" charset="-128"/>
              </a:rPr>
              <a:t>送信元を偽り</a:t>
            </a:r>
            <a:r>
              <a:rPr lang="en-US" altLang="ja-JP" dirty="0">
                <a:latin typeface="HGP創英角ｺﾞｼｯｸUB" pitchFamily="50" charset="-128"/>
                <a:ea typeface="HGP創英角ｺﾞｼｯｸUB" pitchFamily="50" charset="-128"/>
              </a:rPr>
              <a:t>DNS</a:t>
            </a:r>
            <a:r>
              <a:rPr lang="ja-JP" altLang="en-US" dirty="0">
                <a:latin typeface="HGP創英角ｺﾞｼｯｸUB" pitchFamily="50" charset="-128"/>
                <a:ea typeface="HGP創英角ｺﾞｼｯｸUB" pitchFamily="50" charset="-128"/>
              </a:rPr>
              <a:t>サーバーに問い合わせる</a:t>
            </a:r>
            <a:r>
              <a:rPr lang="en-US" altLang="ja-JP" dirty="0">
                <a:latin typeface="HGP創英角ｺﾞｼｯｸUB" pitchFamily="50" charset="-128"/>
                <a:ea typeface="HGP創英角ｺﾞｼｯｸUB" pitchFamily="50" charset="-128"/>
              </a:rPr>
              <a:t>)</a:t>
            </a:r>
          </a:p>
          <a:p>
            <a:pPr lvl="1"/>
            <a:r>
              <a:rPr lang="en-US" altLang="ja-JP" dirty="0">
                <a:latin typeface="HGP創英角ｺﾞｼｯｸUB" pitchFamily="50" charset="-128"/>
                <a:ea typeface="HGP創英角ｺﾞｼｯｸUB" pitchFamily="50" charset="-128"/>
              </a:rPr>
              <a:t>DNS</a:t>
            </a:r>
            <a:r>
              <a:rPr lang="ja-JP" altLang="en-US" dirty="0">
                <a:latin typeface="HGP創英角ｺﾞｼｯｸUB" pitchFamily="50" charset="-128"/>
                <a:ea typeface="HGP創英角ｺﾞｼｯｸUB" pitchFamily="50" charset="-128"/>
              </a:rPr>
              <a:t>水責め攻撃</a:t>
            </a:r>
            <a:r>
              <a:rPr lang="en-US" altLang="ja-JP" dirty="0">
                <a:latin typeface="HGP創英角ｺﾞｼｯｸUB" pitchFamily="50" charset="-128"/>
                <a:ea typeface="HGP創英角ｺﾞｼｯｸUB" pitchFamily="50" charset="-128"/>
              </a:rPr>
              <a:t>(</a:t>
            </a:r>
            <a:r>
              <a:rPr lang="ja-JP" altLang="en-US" dirty="0">
                <a:latin typeface="HGP創英角ｺﾞｼｯｸUB" pitchFamily="50" charset="-128"/>
                <a:ea typeface="HGP創英角ｺﾞｼｯｸUB" pitchFamily="50" charset="-128"/>
              </a:rPr>
              <a:t>権威</a:t>
            </a:r>
            <a:r>
              <a:rPr lang="en-US" altLang="ja-JP" dirty="0">
                <a:latin typeface="HGP創英角ｺﾞｼｯｸUB" pitchFamily="50" charset="-128"/>
                <a:ea typeface="HGP創英角ｺﾞｼｯｸUB" pitchFamily="50" charset="-128"/>
              </a:rPr>
              <a:t>DNS</a:t>
            </a:r>
            <a:r>
              <a:rPr lang="ja-JP" altLang="en-US" dirty="0">
                <a:latin typeface="HGP創英角ｺﾞｼｯｸUB" pitchFamily="50" charset="-128"/>
                <a:ea typeface="HGP創英角ｺﾞｼｯｸUB" pitchFamily="50" charset="-128"/>
              </a:rPr>
              <a:t>サーバーを高負荷にする</a:t>
            </a:r>
            <a:r>
              <a:rPr lang="en-US" altLang="ja-JP" dirty="0">
                <a:latin typeface="HGP創英角ｺﾞｼｯｸUB" pitchFamily="50" charset="-128"/>
                <a:ea typeface="HGP創英角ｺﾞｼｯｸUB" pitchFamily="50" charset="-128"/>
              </a:rPr>
              <a:t>)</a:t>
            </a:r>
          </a:p>
          <a:p>
            <a:pPr lvl="1"/>
            <a:r>
              <a:rPr lang="en-US" altLang="ja-JP" dirty="0">
                <a:latin typeface="HGP創英角ｺﾞｼｯｸUB" pitchFamily="50" charset="-128"/>
                <a:ea typeface="HGP創英角ｺﾞｼｯｸUB" pitchFamily="50" charset="-128"/>
              </a:rPr>
              <a:t>DDoS</a:t>
            </a:r>
            <a:r>
              <a:rPr lang="ja-JP" altLang="en-US" dirty="0">
                <a:latin typeface="HGP創英角ｺﾞｼｯｸUB" pitchFamily="50" charset="-128"/>
                <a:ea typeface="HGP創英角ｺﾞｼｯｸUB" pitchFamily="50" charset="-128"/>
              </a:rPr>
              <a:t>代行サービス</a:t>
            </a:r>
            <a:r>
              <a:rPr lang="en-US" altLang="ja-JP" dirty="0">
                <a:latin typeface="HGP創英角ｺﾞｼｯｸUB" pitchFamily="50" charset="-128"/>
                <a:ea typeface="HGP創英角ｺﾞｼｯｸUB" pitchFamily="50" charset="-128"/>
              </a:rPr>
              <a:t>(</a:t>
            </a:r>
            <a:r>
              <a:rPr lang="ja-JP" altLang="en-US" dirty="0">
                <a:latin typeface="HGP創英角ｺﾞｼｯｸUB" pitchFamily="50" charset="-128"/>
                <a:ea typeface="HGP創英角ｺﾞｼｯｸUB" pitchFamily="50" charset="-128"/>
              </a:rPr>
              <a:t>攻撃を代行する不法なサービス</a:t>
            </a:r>
            <a:r>
              <a:rPr lang="en-US" altLang="ja-JP" dirty="0">
                <a:latin typeface="HGP創英角ｺﾞｼｯｸUB" pitchFamily="50" charset="-128"/>
                <a:ea typeface="HGP創英角ｺﾞｼｯｸUB" pitchFamily="50" charset="-128"/>
              </a:rPr>
              <a:t>)</a:t>
            </a:r>
          </a:p>
        </p:txBody>
      </p:sp>
      <p:sp>
        <p:nvSpPr>
          <p:cNvPr id="9" name="タイトル 1">
            <a:extLst>
              <a:ext uri="{FF2B5EF4-FFF2-40B4-BE49-F238E27FC236}">
                <a16:creationId xmlns="" xmlns:a16="http://schemas.microsoft.com/office/drawing/2014/main" id="{6F8A7F70-B259-4FFA-861A-5562E8966EE7}"/>
              </a:ext>
            </a:extLst>
          </p:cNvPr>
          <p:cNvSpPr>
            <a:spLocks noGrp="1"/>
          </p:cNvSpPr>
          <p:nvPr>
            <p:ph type="title"/>
          </p:nvPr>
        </p:nvSpPr>
        <p:spPr>
          <a:xfrm>
            <a:off x="235703" y="83125"/>
            <a:ext cx="8243779" cy="993775"/>
          </a:xfrm>
        </p:spPr>
        <p:txBody>
          <a:bodyPr/>
          <a:lstStyle/>
          <a:p>
            <a:r>
              <a:rPr lang="en-US" altLang="ja-JP" sz="3200" dirty="0"/>
              <a:t>【9</a:t>
            </a:r>
            <a:r>
              <a:rPr lang="ja-JP" altLang="en-US" sz="3200" dirty="0"/>
              <a:t>位</a:t>
            </a:r>
            <a:r>
              <a:rPr lang="en-US" altLang="ja-JP" sz="3200" dirty="0"/>
              <a:t>】</a:t>
            </a:r>
            <a:r>
              <a:rPr lang="ja-JP" altLang="en-US" sz="2800" dirty="0"/>
              <a:t>サービス妨害攻撃によるサービスの停止</a:t>
            </a:r>
            <a:r>
              <a:rPr lang="en-US" altLang="ja-JP" sz="3000" dirty="0"/>
              <a:t/>
            </a:r>
            <a:br>
              <a:rPr lang="en-US" altLang="ja-JP" sz="3000" dirty="0"/>
            </a:br>
            <a:r>
              <a:rPr lang="ja-JP" altLang="en-US" sz="2400" dirty="0">
                <a:solidFill>
                  <a:srgbClr val="00B0F0"/>
                </a:solidFill>
              </a:rPr>
              <a:t>～</a:t>
            </a:r>
            <a:r>
              <a:rPr lang="ja-JP" altLang="en-US" sz="2000" dirty="0">
                <a:solidFill>
                  <a:srgbClr val="00B0F0"/>
                </a:solidFill>
              </a:rPr>
              <a:t>ボットウイルスの感染拡大に伴う攻撃の大幅増</a:t>
            </a:r>
            <a:r>
              <a:rPr lang="ja-JP" altLang="en-US" sz="2400" dirty="0">
                <a:solidFill>
                  <a:srgbClr val="00B0F0"/>
                </a:solidFill>
              </a:rPr>
              <a:t>～</a:t>
            </a:r>
            <a:endParaRPr kumimoji="1" lang="ja-JP" altLang="en-US" sz="2400" dirty="0">
              <a:solidFill>
                <a:srgbClr val="00B0F0"/>
              </a:solidFill>
            </a:endParaRPr>
          </a:p>
        </p:txBody>
      </p:sp>
    </p:spTree>
    <p:extLst>
      <p:ext uri="{BB962C8B-B14F-4D97-AF65-F5344CB8AC3E}">
        <p14:creationId xmlns:p14="http://schemas.microsoft.com/office/powerpoint/2010/main" val="42227082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41</a:t>
            </a:fld>
            <a:endParaRPr lang="en-US" altLang="ja-JP" dirty="0"/>
          </a:p>
        </p:txBody>
      </p:sp>
      <p:sp>
        <p:nvSpPr>
          <p:cNvPr id="22" name="コンテンツ プレースホルダー 2"/>
          <p:cNvSpPr>
            <a:spLocks noGrp="1"/>
          </p:cNvSpPr>
          <p:nvPr>
            <p:ph idx="1"/>
          </p:nvPr>
        </p:nvSpPr>
        <p:spPr>
          <a:xfrm>
            <a:off x="247732" y="1314535"/>
            <a:ext cx="8635542" cy="2088232"/>
          </a:xfrm>
        </p:spPr>
        <p:txBody>
          <a:bodyPr/>
          <a:lstStyle/>
          <a:p>
            <a:pPr>
              <a:spcBef>
                <a:spcPts val="600"/>
              </a:spcBef>
            </a:pPr>
            <a:r>
              <a:rPr lang="en-US" altLang="ja-JP" dirty="0">
                <a:latin typeface="HGP創英角ｺﾞｼｯｸUB" pitchFamily="50" charset="-128"/>
                <a:ea typeface="HGP創英角ｺﾞｼｯｸUB" pitchFamily="50" charset="-128"/>
              </a:rPr>
              <a:t>2017</a:t>
            </a:r>
            <a:r>
              <a:rPr lang="ja-JP" altLang="en-US" dirty="0">
                <a:latin typeface="HGP創英角ｺﾞｼｯｸUB" pitchFamily="50" charset="-128"/>
                <a:ea typeface="HGP創英角ｺﾞｼｯｸUB" pitchFamily="50" charset="-128"/>
              </a:rPr>
              <a:t>年の事例</a:t>
            </a:r>
            <a:r>
              <a:rPr lang="en-US" altLang="ja-JP" dirty="0">
                <a:latin typeface="HGP創英角ｺﾞｼｯｸUB" pitchFamily="50" charset="-128"/>
                <a:ea typeface="HGP創英角ｺﾞｼｯｸUB" pitchFamily="50" charset="-128"/>
              </a:rPr>
              <a:t>/</a:t>
            </a:r>
            <a:r>
              <a:rPr lang="ja-JP" altLang="en-US" dirty="0">
                <a:latin typeface="HGP創英角ｺﾞｼｯｸUB" pitchFamily="50" charset="-128"/>
                <a:ea typeface="HGP創英角ｺﾞｼｯｸUB" pitchFamily="50" charset="-128"/>
              </a:rPr>
              <a:t>傾向</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スマートフォンから</a:t>
            </a:r>
            <a:r>
              <a:rPr lang="en-US" altLang="ja-JP" dirty="0">
                <a:latin typeface="HGP創英角ｺﾞｼｯｸUB" pitchFamily="50" charset="-128"/>
                <a:ea typeface="HGP創英角ｺﾞｼｯｸUB" pitchFamily="50" charset="-128"/>
              </a:rPr>
              <a:t>DDoS</a:t>
            </a:r>
            <a:r>
              <a:rPr lang="ja-JP" altLang="en-US" dirty="0">
                <a:latin typeface="HGP創英角ｺﾞｼｯｸUB" pitchFamily="50" charset="-128"/>
                <a:ea typeface="HGP創英角ｺﾞｼｯｸUB" pitchFamily="50" charset="-128"/>
              </a:rPr>
              <a:t>攻撃</a:t>
            </a:r>
            <a:endParaRPr lang="en-US" altLang="ja-JP" dirty="0">
              <a:latin typeface="HGP創英角ｺﾞｼｯｸUB" pitchFamily="50" charset="-128"/>
              <a:ea typeface="HGP創英角ｺﾞｼｯｸUB" pitchFamily="50" charset="-128"/>
            </a:endParaRPr>
          </a:p>
          <a:p>
            <a:pPr lvl="2"/>
            <a:r>
              <a:rPr lang="en-US" altLang="ja-JP" dirty="0">
                <a:latin typeface="HGP創英角ｺﾞｼｯｸUB" pitchFamily="50" charset="-128"/>
                <a:ea typeface="HGP創英角ｺﾞｼｯｸUB" pitchFamily="50" charset="-128"/>
              </a:rPr>
              <a:t>Android</a:t>
            </a:r>
            <a:r>
              <a:rPr lang="ja-JP" altLang="en-US" dirty="0">
                <a:latin typeface="HGP創英角ｺﾞｼｯｸUB" pitchFamily="50" charset="-128"/>
                <a:ea typeface="HGP創英角ｺﾞｼｯｸUB" pitchFamily="50" charset="-128"/>
              </a:rPr>
              <a:t>用アプリにウイルスが仕込まれ、スマートフォンをボット化</a:t>
            </a:r>
            <a:endParaRPr lang="en-US" altLang="ja-JP" dirty="0">
              <a:latin typeface="HGP創英角ｺﾞｼｯｸUB" pitchFamily="50" charset="-128"/>
              <a:ea typeface="HGP創英角ｺﾞｼｯｸUB" pitchFamily="50" charset="-128"/>
            </a:endParaRPr>
          </a:p>
          <a:p>
            <a:pPr lvl="1"/>
            <a:r>
              <a:rPr lang="en-US" altLang="ja-JP" dirty="0">
                <a:latin typeface="HGP創英角ｺﾞｼｯｸUB" pitchFamily="50" charset="-128"/>
                <a:ea typeface="HGP創英角ｺﾞｼｯｸUB" pitchFamily="50" charset="-128"/>
              </a:rPr>
              <a:t>IoT</a:t>
            </a:r>
            <a:r>
              <a:rPr lang="ja-JP" altLang="en-US" dirty="0">
                <a:latin typeface="HGP創英角ｺﾞｼｯｸUB" pitchFamily="50" charset="-128"/>
                <a:ea typeface="HGP創英角ｺﾞｼｯｸUB" pitchFamily="50" charset="-128"/>
              </a:rPr>
              <a:t>機器のボット化</a:t>
            </a:r>
            <a:endParaRPr lang="en-US" altLang="ja-JP" dirty="0">
              <a:latin typeface="HGP創英角ｺﾞｼｯｸUB" pitchFamily="50" charset="-128"/>
              <a:ea typeface="HGP創英角ｺﾞｼｯｸUB" pitchFamily="50" charset="-128"/>
            </a:endParaRPr>
          </a:p>
          <a:p>
            <a:pPr lvl="2"/>
            <a:r>
              <a:rPr lang="en-US" altLang="ja-JP" dirty="0">
                <a:latin typeface="HGP創英角ｺﾞｼｯｸUB" pitchFamily="50" charset="-128"/>
                <a:ea typeface="HGP創英角ｺﾞｼｯｸUB" pitchFamily="50" charset="-128"/>
              </a:rPr>
              <a:t>IoT</a:t>
            </a:r>
            <a:r>
              <a:rPr lang="ja-JP" altLang="en-US" dirty="0">
                <a:latin typeface="HGP創英角ｺﾞｼｯｸUB" pitchFamily="50" charset="-128"/>
                <a:ea typeface="HGP創英角ｺﾞｼｯｸUB" pitchFamily="50" charset="-128"/>
              </a:rPr>
              <a:t>機器を踏み台に「</a:t>
            </a:r>
            <a:r>
              <a:rPr lang="en-US" altLang="ja-JP" dirty="0">
                <a:latin typeface="HGP創英角ｺﾞｼｯｸUB" pitchFamily="50" charset="-128"/>
                <a:ea typeface="HGP創英角ｺﾞｼｯｸUB" pitchFamily="50" charset="-128"/>
              </a:rPr>
              <a:t>Mirai</a:t>
            </a:r>
            <a:r>
              <a:rPr lang="ja-JP" altLang="en-US" dirty="0">
                <a:latin typeface="HGP創英角ｺﾞｼｯｸUB" pitchFamily="50" charset="-128"/>
                <a:ea typeface="HGP創英角ｺﾞｼｯｸUB" pitchFamily="50" charset="-128"/>
              </a:rPr>
              <a:t>」亜種が活発化</a:t>
            </a:r>
            <a:endParaRPr lang="en-US" altLang="ja-JP" dirty="0">
              <a:latin typeface="HGP創英角ｺﾞｼｯｸUB" pitchFamily="50" charset="-128"/>
              <a:ea typeface="HGP創英角ｺﾞｼｯｸUB" pitchFamily="50" charset="-128"/>
            </a:endParaRPr>
          </a:p>
          <a:p>
            <a:pPr lvl="1"/>
            <a:r>
              <a:rPr lang="en-US" altLang="ja-JP" dirty="0">
                <a:latin typeface="HGP創英角ｺﾞｼｯｸUB" pitchFamily="50" charset="-128"/>
                <a:ea typeface="HGP創英角ｺﾞｼｯｸUB" pitchFamily="50" charset="-128"/>
              </a:rPr>
              <a:t>DDoS</a:t>
            </a:r>
            <a:r>
              <a:rPr lang="ja-JP" altLang="en-US" dirty="0">
                <a:latin typeface="HGP創英角ｺﾞｼｯｸUB" pitchFamily="50" charset="-128"/>
                <a:ea typeface="HGP創英角ｺﾞｼｯｸUB" pitchFamily="50" charset="-128"/>
              </a:rPr>
              <a:t>攻撃を脅迫に利用</a:t>
            </a:r>
            <a:endParaRPr lang="en-US" altLang="ja-JP" dirty="0">
              <a:latin typeface="HGP創英角ｺﾞｼｯｸUB" pitchFamily="50" charset="-128"/>
              <a:ea typeface="HGP創英角ｺﾞｼｯｸUB" pitchFamily="50" charset="-128"/>
            </a:endParaRPr>
          </a:p>
          <a:p>
            <a:pPr lvl="2"/>
            <a:r>
              <a:rPr lang="en-US" altLang="ja-JP" dirty="0">
                <a:latin typeface="HGP創英角ｺﾞｼｯｸUB" pitchFamily="50" charset="-128"/>
                <a:ea typeface="HGP創英角ｺﾞｼｯｸUB" pitchFamily="50" charset="-128"/>
              </a:rPr>
              <a:t>DDoS</a:t>
            </a:r>
            <a:r>
              <a:rPr lang="ja-JP" altLang="en-US" dirty="0">
                <a:latin typeface="HGP創英角ｺﾞｼｯｸUB" pitchFamily="50" charset="-128"/>
                <a:ea typeface="HGP創英角ｺﾞｼｯｸUB" pitchFamily="50" charset="-128"/>
              </a:rPr>
              <a:t>の攻撃の停止と引き換えに金銭を要求</a:t>
            </a:r>
            <a:endParaRPr lang="en-US" altLang="ja-JP" dirty="0">
              <a:latin typeface="HGP創英角ｺﾞｼｯｸUB" pitchFamily="50" charset="-128"/>
              <a:ea typeface="HGP創英角ｺﾞｼｯｸUB" pitchFamily="50" charset="-128"/>
            </a:endParaRPr>
          </a:p>
        </p:txBody>
      </p:sp>
      <p:sp>
        <p:nvSpPr>
          <p:cNvPr id="9" name="タイトル 1">
            <a:extLst>
              <a:ext uri="{FF2B5EF4-FFF2-40B4-BE49-F238E27FC236}">
                <a16:creationId xmlns="" xmlns:a16="http://schemas.microsoft.com/office/drawing/2014/main" id="{6F8A7F70-B259-4FFA-861A-5562E8966EE7}"/>
              </a:ext>
            </a:extLst>
          </p:cNvPr>
          <p:cNvSpPr>
            <a:spLocks noGrp="1"/>
          </p:cNvSpPr>
          <p:nvPr>
            <p:ph type="title"/>
          </p:nvPr>
        </p:nvSpPr>
        <p:spPr>
          <a:xfrm>
            <a:off x="235703" y="83125"/>
            <a:ext cx="8243779" cy="993775"/>
          </a:xfrm>
        </p:spPr>
        <p:txBody>
          <a:bodyPr/>
          <a:lstStyle/>
          <a:p>
            <a:r>
              <a:rPr lang="en-US" altLang="ja-JP" sz="3200" dirty="0"/>
              <a:t>【9</a:t>
            </a:r>
            <a:r>
              <a:rPr lang="ja-JP" altLang="en-US" sz="3200" dirty="0"/>
              <a:t>位</a:t>
            </a:r>
            <a:r>
              <a:rPr lang="en-US" altLang="ja-JP" sz="3200" dirty="0"/>
              <a:t>】</a:t>
            </a:r>
            <a:r>
              <a:rPr lang="ja-JP" altLang="en-US" sz="2800" dirty="0"/>
              <a:t>サービス妨害攻撃によるサービスの停止</a:t>
            </a:r>
            <a:r>
              <a:rPr lang="en-US" altLang="ja-JP" sz="3000" dirty="0"/>
              <a:t/>
            </a:r>
            <a:br>
              <a:rPr lang="en-US" altLang="ja-JP" sz="3000" dirty="0"/>
            </a:br>
            <a:r>
              <a:rPr lang="ja-JP" altLang="en-US" sz="2400" dirty="0">
                <a:solidFill>
                  <a:srgbClr val="00B0F0"/>
                </a:solidFill>
              </a:rPr>
              <a:t>～</a:t>
            </a:r>
            <a:r>
              <a:rPr lang="ja-JP" altLang="en-US" sz="2000" dirty="0">
                <a:solidFill>
                  <a:srgbClr val="00B0F0"/>
                </a:solidFill>
              </a:rPr>
              <a:t>ボットウイルスの感染拡大に伴う攻撃の大幅増</a:t>
            </a:r>
            <a:r>
              <a:rPr lang="ja-JP" altLang="en-US" sz="2400" dirty="0">
                <a:solidFill>
                  <a:srgbClr val="00B0F0"/>
                </a:solidFill>
              </a:rPr>
              <a:t>～</a:t>
            </a:r>
            <a:endParaRPr kumimoji="1" lang="ja-JP" altLang="en-US" sz="2400" dirty="0">
              <a:solidFill>
                <a:srgbClr val="00B0F0"/>
              </a:solidFill>
            </a:endParaRPr>
          </a:p>
        </p:txBody>
      </p:sp>
    </p:spTree>
    <p:extLst>
      <p:ext uri="{BB962C8B-B14F-4D97-AF65-F5344CB8AC3E}">
        <p14:creationId xmlns:p14="http://schemas.microsoft.com/office/powerpoint/2010/main" val="25509718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6970174" y="6309320"/>
            <a:ext cx="2133600" cy="287337"/>
          </a:xfrm>
        </p:spPr>
        <p:txBody>
          <a:bodyPr/>
          <a:lstStyle/>
          <a:p>
            <a:pPr>
              <a:defRPr/>
            </a:pPr>
            <a:fld id="{6721F58E-FF0A-4E20-95E1-27782925FA6E}" type="slidenum">
              <a:rPr lang="en-US" altLang="ja-JP" smtClean="0"/>
              <a:pPr>
                <a:defRPr/>
              </a:pPr>
              <a:t>42</a:t>
            </a:fld>
            <a:endParaRPr lang="en-US" altLang="ja-JP" dirty="0"/>
          </a:p>
        </p:txBody>
      </p:sp>
      <p:sp>
        <p:nvSpPr>
          <p:cNvPr id="22" name="コンテンツ プレースホルダー 2"/>
          <p:cNvSpPr>
            <a:spLocks noGrp="1"/>
          </p:cNvSpPr>
          <p:nvPr>
            <p:ph idx="1"/>
          </p:nvPr>
        </p:nvSpPr>
        <p:spPr>
          <a:xfrm>
            <a:off x="222724" y="1245187"/>
            <a:ext cx="5256584" cy="2088232"/>
          </a:xfrm>
        </p:spPr>
        <p:txBody>
          <a:bodyPr/>
          <a:lstStyle/>
          <a:p>
            <a:r>
              <a:rPr lang="ja-JP" altLang="en-US" dirty="0">
                <a:latin typeface="HGP創英角ｺﾞｼｯｸUB" pitchFamily="50" charset="-128"/>
                <a:ea typeface="HGP創英角ｺﾞｼｯｸUB" pitchFamily="50" charset="-128"/>
              </a:rPr>
              <a:t>対策一覧</a:t>
            </a:r>
            <a:endParaRPr lang="en-US" altLang="ja-JP" dirty="0">
              <a:latin typeface="HGP創英角ｺﾞｼｯｸUB" pitchFamily="50" charset="-128"/>
              <a:ea typeface="HGP創英角ｺﾞｼｯｸUB" pitchFamily="50" charset="-128"/>
            </a:endParaRPr>
          </a:p>
          <a:p>
            <a:pPr lvl="1"/>
            <a:r>
              <a:rPr lang="ja-JP" altLang="en-US" sz="2400" dirty="0">
                <a:latin typeface="HGP創英角ｺﾞｼｯｸUB" pitchFamily="50" charset="-128"/>
                <a:ea typeface="HGP創英角ｺﾞｼｯｸUB" pitchFamily="50" charset="-128"/>
              </a:rPr>
              <a:t>ウェブサイトの運営者</a:t>
            </a:r>
            <a:endParaRPr lang="en-US" altLang="ja-JP" sz="2400" dirty="0">
              <a:latin typeface="HGP創英角ｺﾞｼｯｸUB" pitchFamily="50" charset="-128"/>
              <a:ea typeface="HGP創英角ｺﾞｼｯｸUB" pitchFamily="50" charset="-128"/>
            </a:endParaRPr>
          </a:p>
          <a:p>
            <a:pPr lvl="2"/>
            <a:r>
              <a:rPr lang="ja-JP" altLang="en-US" sz="2000" dirty="0">
                <a:latin typeface="HGP創英角ｺﾞｼｯｸUB" pitchFamily="50" charset="-128"/>
                <a:ea typeface="HGP創英角ｺﾞｼｯｸUB" pitchFamily="50" charset="-128"/>
              </a:rPr>
              <a:t>被害の予防</a:t>
            </a:r>
            <a:endParaRPr lang="en-US" altLang="ja-JP" sz="2000" dirty="0">
              <a:latin typeface="HGP創英角ｺﾞｼｯｸUB" pitchFamily="50" charset="-128"/>
              <a:ea typeface="HGP創英角ｺﾞｼｯｸUB" pitchFamily="50" charset="-128"/>
            </a:endParaRPr>
          </a:p>
          <a:p>
            <a:pPr lvl="3"/>
            <a:r>
              <a:rPr lang="ja-JP" altLang="en-US" sz="1800" dirty="0">
                <a:latin typeface="HGP創英角ｺﾞｼｯｸUB" pitchFamily="50" charset="-128"/>
                <a:ea typeface="HGP創英角ｺﾞｼｯｸUB" pitchFamily="50" charset="-128"/>
              </a:rPr>
              <a:t>システムの冗長化等の軽減策</a:t>
            </a:r>
            <a:endParaRPr lang="en-US" altLang="ja-JP" sz="1800" dirty="0">
              <a:latin typeface="HGP創英角ｺﾞｼｯｸUB" pitchFamily="50" charset="-128"/>
              <a:ea typeface="HGP創英角ｺﾞｼｯｸUB" pitchFamily="50" charset="-128"/>
            </a:endParaRPr>
          </a:p>
          <a:p>
            <a:pPr lvl="3"/>
            <a:r>
              <a:rPr lang="ja-JP" altLang="en-US" sz="1800" dirty="0">
                <a:latin typeface="HGP創英角ｺﾞｼｯｸUB" pitchFamily="50" charset="-128"/>
                <a:ea typeface="HGP創英角ｺﾞｼｯｸUB" pitchFamily="50" charset="-128"/>
              </a:rPr>
              <a:t>ネットワークの冗長化</a:t>
            </a:r>
            <a:endParaRPr lang="en-US" altLang="ja-JP" sz="1800" dirty="0">
              <a:latin typeface="HGP創英角ｺﾞｼｯｸUB" pitchFamily="50" charset="-128"/>
              <a:ea typeface="HGP創英角ｺﾞｼｯｸUB" pitchFamily="50" charset="-128"/>
            </a:endParaRPr>
          </a:p>
          <a:p>
            <a:pPr lvl="3"/>
            <a:r>
              <a:rPr lang="en-US" altLang="ja-JP" sz="1800" dirty="0">
                <a:latin typeface="HGP創英角ｺﾞｼｯｸUB" pitchFamily="50" charset="-128"/>
                <a:ea typeface="HGP創英角ｺﾞｼｯｸUB" pitchFamily="50" charset="-128"/>
              </a:rPr>
              <a:t>DDoS</a:t>
            </a:r>
            <a:r>
              <a:rPr lang="ja-JP" altLang="en-US" sz="1800" dirty="0">
                <a:latin typeface="HGP創英角ｺﾞｼｯｸUB" pitchFamily="50" charset="-128"/>
                <a:ea typeface="HGP創英角ｺﾞｼｯｸUB" pitchFamily="50" charset="-128"/>
              </a:rPr>
              <a:t>攻撃の影響を緩和する</a:t>
            </a:r>
            <a:r>
              <a:rPr lang="en-US" altLang="ja-JP" sz="1800" dirty="0">
                <a:latin typeface="HGP創英角ｺﾞｼｯｸUB" pitchFamily="50" charset="-128"/>
                <a:ea typeface="HGP創英角ｺﾞｼｯｸUB" pitchFamily="50" charset="-128"/>
              </a:rPr>
              <a:t>ISP</a:t>
            </a:r>
            <a:r>
              <a:rPr lang="ja-JP" altLang="en-US" sz="1800" dirty="0">
                <a:latin typeface="HGP創英角ｺﾞｼｯｸUB" pitchFamily="50" charset="-128"/>
                <a:ea typeface="HGP創英角ｺﾞｼｯｸUB" pitchFamily="50" charset="-128"/>
              </a:rPr>
              <a:t>や</a:t>
            </a:r>
            <a:r>
              <a:rPr lang="en-US" altLang="ja-JP" sz="1800" dirty="0">
                <a:latin typeface="HGP創英角ｺﾞｼｯｸUB" pitchFamily="50" charset="-128"/>
                <a:ea typeface="HGP創英角ｺﾞｼｯｸUB" pitchFamily="50" charset="-128"/>
              </a:rPr>
              <a:t>CDN</a:t>
            </a:r>
            <a:r>
              <a:rPr lang="ja-JP" altLang="en-US" sz="1800" dirty="0">
                <a:latin typeface="HGP創英角ｺﾞｼｯｸUB" pitchFamily="50" charset="-128"/>
                <a:ea typeface="HGP創英角ｺﾞｼｯｸUB" pitchFamily="50" charset="-128"/>
              </a:rPr>
              <a:t>サービスの利用</a:t>
            </a:r>
            <a:endParaRPr lang="en-US" altLang="ja-JP" sz="1800" dirty="0">
              <a:latin typeface="HGP創英角ｺﾞｼｯｸUB" pitchFamily="50" charset="-128"/>
              <a:ea typeface="HGP創英角ｺﾞｼｯｸUB" pitchFamily="50" charset="-128"/>
            </a:endParaRPr>
          </a:p>
          <a:p>
            <a:pPr lvl="3"/>
            <a:r>
              <a:rPr lang="ja-JP" altLang="en-US" sz="1800" dirty="0">
                <a:latin typeface="HGP創英角ｺﾞｼｯｸUB" pitchFamily="50" charset="-128"/>
                <a:ea typeface="HGP創英角ｺﾞｼｯｸUB" pitchFamily="50" charset="-128"/>
              </a:rPr>
              <a:t>ウェブサイト停止時の代替サーバの用意と告知手段の整備</a:t>
            </a:r>
            <a:endParaRPr lang="en-US" altLang="ja-JP" sz="1800" dirty="0">
              <a:latin typeface="HGP創英角ｺﾞｼｯｸUB" pitchFamily="50" charset="-128"/>
              <a:ea typeface="HGP創英角ｺﾞｼｯｸUB" pitchFamily="50" charset="-128"/>
            </a:endParaRPr>
          </a:p>
          <a:p>
            <a:pPr lvl="2">
              <a:buFont typeface="Arial" panose="020B0604020202020204" pitchFamily="34" charset="0"/>
              <a:buChar char="•"/>
            </a:pPr>
            <a:r>
              <a:rPr lang="ja-JP" altLang="en-US" sz="2000" dirty="0">
                <a:latin typeface="HGP創英角ｺﾞｼｯｸUB" pitchFamily="50" charset="-128"/>
                <a:ea typeface="HGP創英角ｺﾞｼｯｸUB" pitchFamily="50" charset="-128"/>
              </a:rPr>
              <a:t>被害を受けた後の対応</a:t>
            </a:r>
            <a:endParaRPr lang="en-US" altLang="ja-JP" sz="2000" dirty="0">
              <a:latin typeface="HGP創英角ｺﾞｼｯｸUB" pitchFamily="50" charset="-128"/>
              <a:ea typeface="HGP創英角ｺﾞｼｯｸUB" pitchFamily="50" charset="-128"/>
            </a:endParaRPr>
          </a:p>
          <a:p>
            <a:pPr lvl="3"/>
            <a:r>
              <a:rPr lang="en-US" altLang="ja-JP" sz="1800" dirty="0">
                <a:latin typeface="HGP創英角ｺﾞｼｯｸUB" pitchFamily="50" charset="-128"/>
                <a:ea typeface="HGP創英角ｺﾞｼｯｸUB" pitchFamily="50" charset="-128"/>
              </a:rPr>
              <a:t>CSIRT</a:t>
            </a:r>
            <a:r>
              <a:rPr lang="ja-JP" altLang="en-US" sz="1800" dirty="0">
                <a:latin typeface="HGP創英角ｺﾞｼｯｸUB" pitchFamily="50" charset="-128"/>
                <a:ea typeface="HGP創英角ｺﾞｼｯｸUB" pitchFamily="50" charset="-128"/>
              </a:rPr>
              <a:t>へ連絡</a:t>
            </a:r>
            <a:endParaRPr lang="en-US" altLang="ja-JP" sz="1800" dirty="0">
              <a:latin typeface="HGP創英角ｺﾞｼｯｸUB" pitchFamily="50" charset="-128"/>
              <a:ea typeface="HGP創英角ｺﾞｼｯｸUB" pitchFamily="50" charset="-128"/>
            </a:endParaRPr>
          </a:p>
          <a:p>
            <a:pPr lvl="3"/>
            <a:r>
              <a:rPr lang="ja-JP" altLang="en-US" sz="1800" dirty="0">
                <a:latin typeface="HGP創英角ｺﾞｼｯｸUB" pitchFamily="50" charset="-128"/>
                <a:ea typeface="HGP創英角ｺﾞｼｯｸUB" pitchFamily="50" charset="-128"/>
              </a:rPr>
              <a:t>通信制御（攻撃元のブロック等）</a:t>
            </a:r>
            <a:endParaRPr lang="en-US" altLang="ja-JP" sz="1800" dirty="0">
              <a:latin typeface="HGP創英角ｺﾞｼｯｸUB" pitchFamily="50" charset="-128"/>
              <a:ea typeface="HGP創英角ｺﾞｼｯｸUB" pitchFamily="50" charset="-128"/>
            </a:endParaRPr>
          </a:p>
          <a:p>
            <a:pPr lvl="3"/>
            <a:r>
              <a:rPr lang="ja-JP" altLang="en-US" sz="1800" dirty="0">
                <a:latin typeface="HGP創英角ｺﾞｼｯｸUB" pitchFamily="50" charset="-128"/>
                <a:ea typeface="HGP創英角ｺﾞｼｯｸUB" pitchFamily="50" charset="-128"/>
              </a:rPr>
              <a:t>利用者へ状況の告知</a:t>
            </a:r>
            <a:endParaRPr lang="en-US" altLang="ja-JP" sz="1800" dirty="0">
              <a:latin typeface="HGP創英角ｺﾞｼｯｸUB" pitchFamily="50" charset="-128"/>
              <a:ea typeface="HGP創英角ｺﾞｼｯｸUB" pitchFamily="50" charset="-128"/>
            </a:endParaRPr>
          </a:p>
          <a:p>
            <a:pPr lvl="3"/>
            <a:r>
              <a:rPr lang="ja-JP" altLang="en-US" sz="1800" dirty="0">
                <a:latin typeface="HGP創英角ｺﾞｼｯｸUB" pitchFamily="50" charset="-128"/>
                <a:ea typeface="HGP創英角ｺﾞｼｯｸUB" pitchFamily="50" charset="-128"/>
              </a:rPr>
              <a:t>影響調査および原因の追究</a:t>
            </a:r>
            <a:endParaRPr lang="en-US" altLang="ja-JP" sz="1800" dirty="0">
              <a:latin typeface="HGP創英角ｺﾞｼｯｸUB" pitchFamily="50" charset="-128"/>
              <a:ea typeface="HGP創英角ｺﾞｼｯｸUB" pitchFamily="50" charset="-128"/>
            </a:endParaRPr>
          </a:p>
          <a:p>
            <a:pPr lvl="3"/>
            <a:endParaRPr lang="en-US" altLang="ja-JP" sz="1800" dirty="0">
              <a:latin typeface="HGP創英角ｺﾞｼｯｸUB" pitchFamily="50" charset="-128"/>
              <a:ea typeface="HGP創英角ｺﾞｼｯｸUB" pitchFamily="50" charset="-128"/>
            </a:endParaRPr>
          </a:p>
        </p:txBody>
      </p:sp>
      <p:sp>
        <p:nvSpPr>
          <p:cNvPr id="14" name="タイトル 1">
            <a:extLst>
              <a:ext uri="{FF2B5EF4-FFF2-40B4-BE49-F238E27FC236}">
                <a16:creationId xmlns="" xmlns:a16="http://schemas.microsoft.com/office/drawing/2014/main" id="{6BF76C8A-8C68-49CE-B961-1E21D86F2BCA}"/>
              </a:ext>
            </a:extLst>
          </p:cNvPr>
          <p:cNvSpPr>
            <a:spLocks noGrp="1"/>
          </p:cNvSpPr>
          <p:nvPr>
            <p:ph type="title"/>
          </p:nvPr>
        </p:nvSpPr>
        <p:spPr>
          <a:xfrm>
            <a:off x="235703" y="83125"/>
            <a:ext cx="8243779" cy="993775"/>
          </a:xfrm>
        </p:spPr>
        <p:txBody>
          <a:bodyPr/>
          <a:lstStyle/>
          <a:p>
            <a:r>
              <a:rPr lang="en-US" altLang="ja-JP" sz="3200" dirty="0"/>
              <a:t>【9</a:t>
            </a:r>
            <a:r>
              <a:rPr lang="ja-JP" altLang="en-US" sz="3200" dirty="0"/>
              <a:t>位</a:t>
            </a:r>
            <a:r>
              <a:rPr lang="en-US" altLang="ja-JP" sz="3200" dirty="0"/>
              <a:t>】</a:t>
            </a:r>
            <a:r>
              <a:rPr lang="ja-JP" altLang="en-US" sz="2800" dirty="0"/>
              <a:t>サービス妨害攻撃によるサービスの停止</a:t>
            </a:r>
            <a:r>
              <a:rPr lang="en-US" altLang="ja-JP" sz="3000" dirty="0"/>
              <a:t/>
            </a:r>
            <a:br>
              <a:rPr lang="en-US" altLang="ja-JP" sz="3000" dirty="0"/>
            </a:br>
            <a:r>
              <a:rPr lang="ja-JP" altLang="en-US" sz="2400" dirty="0">
                <a:solidFill>
                  <a:srgbClr val="00B0F0"/>
                </a:solidFill>
              </a:rPr>
              <a:t>～</a:t>
            </a:r>
            <a:r>
              <a:rPr lang="ja-JP" altLang="en-US" sz="2000" dirty="0">
                <a:solidFill>
                  <a:srgbClr val="00B0F0"/>
                </a:solidFill>
              </a:rPr>
              <a:t>ボットウイルスの感染拡大に伴う攻撃の大幅増</a:t>
            </a:r>
            <a:r>
              <a:rPr lang="ja-JP" altLang="en-US" sz="2400" dirty="0">
                <a:solidFill>
                  <a:srgbClr val="00B0F0"/>
                </a:solidFill>
              </a:rPr>
              <a:t>～</a:t>
            </a:r>
            <a:endParaRPr kumimoji="1" lang="ja-JP" altLang="en-US" sz="2400" dirty="0">
              <a:solidFill>
                <a:srgbClr val="00B0F0"/>
              </a:solidFill>
            </a:endParaRPr>
          </a:p>
        </p:txBody>
      </p:sp>
      <p:sp>
        <p:nvSpPr>
          <p:cNvPr id="13" name="コンテンツ プレースホルダー 2">
            <a:extLst>
              <a:ext uri="{FF2B5EF4-FFF2-40B4-BE49-F238E27FC236}">
                <a16:creationId xmlns="" xmlns:a16="http://schemas.microsoft.com/office/drawing/2014/main" id="{10A6D82A-8AFC-4E11-A9FB-495AE4E8B405}"/>
              </a:ext>
            </a:extLst>
          </p:cNvPr>
          <p:cNvSpPr txBox="1">
            <a:spLocks/>
          </p:cNvSpPr>
          <p:nvPr/>
        </p:nvSpPr>
        <p:spPr bwMode="auto">
          <a:xfrm>
            <a:off x="4513028" y="1772816"/>
            <a:ext cx="4914292" cy="2088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Tx/>
              <a:buBlip>
                <a:blip r:embed="rId3"/>
              </a:buBlip>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pPr lvl="1"/>
            <a:r>
              <a:rPr lang="en-US" altLang="ja-JP" sz="2400" kern="0" dirty="0">
                <a:latin typeface="HGP創英角ｺﾞｼｯｸUB" pitchFamily="50" charset="-128"/>
                <a:ea typeface="HGP創英角ｺﾞｼｯｸUB" pitchFamily="50" charset="-128"/>
              </a:rPr>
              <a:t>IoT</a:t>
            </a:r>
            <a:r>
              <a:rPr lang="ja-JP" altLang="en-US" sz="2400" kern="0" dirty="0">
                <a:latin typeface="HGP創英角ｺﾞｼｯｸUB" pitchFamily="50" charset="-128"/>
                <a:ea typeface="HGP創英角ｺﾞｼｯｸUB" pitchFamily="50" charset="-128"/>
              </a:rPr>
              <a:t>機器ベンダー</a:t>
            </a:r>
            <a:endParaRPr lang="en-US" altLang="ja-JP" sz="2400" kern="0" dirty="0">
              <a:latin typeface="HGP創英角ｺﾞｼｯｸUB" pitchFamily="50" charset="-128"/>
              <a:ea typeface="HGP創英角ｺﾞｼｯｸUB" pitchFamily="50" charset="-128"/>
            </a:endParaRPr>
          </a:p>
          <a:p>
            <a:pPr lvl="2"/>
            <a:r>
              <a:rPr lang="ja-JP" altLang="en-US" sz="2000" kern="0" dirty="0">
                <a:latin typeface="HGP創英角ｺﾞｼｯｸUB" pitchFamily="50" charset="-128"/>
                <a:ea typeface="HGP創英角ｺﾞｼｯｸUB" pitchFamily="50" charset="-128"/>
              </a:rPr>
              <a:t>被害の予防</a:t>
            </a:r>
            <a:endParaRPr lang="en-US" altLang="ja-JP" sz="2000" kern="0" dirty="0">
              <a:latin typeface="HGP創英角ｺﾞｼｯｸUB" pitchFamily="50" charset="-128"/>
              <a:ea typeface="HGP創英角ｺﾞｼｯｸUB" pitchFamily="50" charset="-128"/>
            </a:endParaRPr>
          </a:p>
          <a:p>
            <a:pPr lvl="3"/>
            <a:r>
              <a:rPr lang="ja-JP" altLang="en-US" sz="1800" kern="0" dirty="0">
                <a:latin typeface="HGP創英角ｺﾞｼｯｸUB" pitchFamily="50" charset="-128"/>
                <a:ea typeface="HGP創英角ｺﾞｼｯｸUB" pitchFamily="50" charset="-128"/>
              </a:rPr>
              <a:t>脆弱性対策や脆弱性の解消</a:t>
            </a:r>
            <a:endParaRPr lang="en-US" altLang="ja-JP" sz="1800" kern="0" dirty="0">
              <a:latin typeface="HGP創英角ｺﾞｼｯｸUB" pitchFamily="50" charset="-128"/>
              <a:ea typeface="HGP創英角ｺﾞｼｯｸUB" pitchFamily="50" charset="-128"/>
            </a:endParaRPr>
          </a:p>
          <a:p>
            <a:pPr lvl="3"/>
            <a:endParaRPr lang="en-US" altLang="ja-JP" sz="1800" kern="0" dirty="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13298991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43</a:t>
            </a:fld>
            <a:endParaRPr lang="en-US" altLang="ja-JP" dirty="0"/>
          </a:p>
        </p:txBody>
      </p:sp>
      <p:sp>
        <p:nvSpPr>
          <p:cNvPr id="22" name="コンテンツ プレースホルダー 2"/>
          <p:cNvSpPr>
            <a:spLocks noGrp="1"/>
          </p:cNvSpPr>
          <p:nvPr>
            <p:ph idx="1"/>
          </p:nvPr>
        </p:nvSpPr>
        <p:spPr>
          <a:xfrm>
            <a:off x="-108520" y="4818713"/>
            <a:ext cx="9577064" cy="1872208"/>
          </a:xfrm>
        </p:spPr>
        <p:txBody>
          <a:bodyPr/>
          <a:lstStyle/>
          <a:p>
            <a:pPr lvl="1"/>
            <a:r>
              <a:rPr lang="ja-JP" altLang="en-US" dirty="0">
                <a:latin typeface="HGP創英角ｺﾞｼｯｸUB" pitchFamily="50" charset="-128"/>
                <a:ea typeface="HGP創英角ｺﾞｼｯｸUB" pitchFamily="50" charset="-128"/>
              </a:rPr>
              <a:t>サイバー犯罪に使用するサービスやツール等の取引市場</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通常のブラウザでは検索できないウェブサイト上に存在</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専門知識は不要で容易にサイバー攻撃が可能</a:t>
            </a:r>
            <a:endParaRPr lang="en-US" altLang="ja-JP" dirty="0">
              <a:latin typeface="HGP創英角ｺﾞｼｯｸUB" pitchFamily="50" charset="-128"/>
              <a:ea typeface="HGP創英角ｺﾞｼｯｸUB" pitchFamily="50" charset="-128"/>
            </a:endParaRPr>
          </a:p>
          <a:p>
            <a:pPr lvl="1"/>
            <a:endParaRPr lang="en-US" altLang="ja-JP" dirty="0">
              <a:latin typeface="HGP創英角ｺﾞｼｯｸUB" pitchFamily="50" charset="-128"/>
              <a:ea typeface="HGP創英角ｺﾞｼｯｸUB" pitchFamily="50" charset="-128"/>
            </a:endParaRPr>
          </a:p>
        </p:txBody>
      </p:sp>
      <p:sp>
        <p:nvSpPr>
          <p:cNvPr id="23" name="タイトル 1"/>
          <p:cNvSpPr>
            <a:spLocks noGrp="1"/>
          </p:cNvSpPr>
          <p:nvPr>
            <p:ph type="title"/>
          </p:nvPr>
        </p:nvSpPr>
        <p:spPr>
          <a:xfrm>
            <a:off x="216653" y="83125"/>
            <a:ext cx="8243779" cy="993775"/>
          </a:xfrm>
        </p:spPr>
        <p:txBody>
          <a:bodyPr/>
          <a:lstStyle/>
          <a:p>
            <a:r>
              <a:rPr lang="en-US" altLang="ja-JP" sz="3200" dirty="0"/>
              <a:t>【10</a:t>
            </a:r>
            <a:r>
              <a:rPr lang="ja-JP" altLang="en-US" sz="3200" dirty="0"/>
              <a:t>位</a:t>
            </a:r>
            <a:r>
              <a:rPr lang="en-US" altLang="ja-JP" sz="3200" dirty="0"/>
              <a:t>】</a:t>
            </a:r>
            <a:r>
              <a:rPr lang="ja-JP" altLang="en-US" sz="2500" dirty="0"/>
              <a:t>犯罪のビジネス化（アンダーグラウンドサービス）</a:t>
            </a:r>
            <a:r>
              <a:rPr lang="en-US" altLang="ja-JP" sz="3000" dirty="0"/>
              <a:t/>
            </a:r>
            <a:br>
              <a:rPr lang="en-US" altLang="ja-JP" sz="3000" dirty="0"/>
            </a:br>
            <a:r>
              <a:rPr lang="ja-JP" altLang="en-US" sz="2400" dirty="0">
                <a:solidFill>
                  <a:srgbClr val="00B0F0"/>
                </a:solidFill>
              </a:rPr>
              <a:t>～</a:t>
            </a:r>
            <a:r>
              <a:rPr lang="ja-JP" altLang="en-US" sz="2000" dirty="0">
                <a:solidFill>
                  <a:srgbClr val="00B0F0"/>
                </a:solidFill>
              </a:rPr>
              <a:t>様々な攻撃ツールがアンダーグラウンドで販売されている</a:t>
            </a:r>
            <a:r>
              <a:rPr lang="ja-JP" altLang="en-US" sz="2400" dirty="0">
                <a:solidFill>
                  <a:srgbClr val="00B0F0"/>
                </a:solidFill>
              </a:rPr>
              <a:t>～</a:t>
            </a:r>
            <a:endParaRPr kumimoji="1" lang="ja-JP" altLang="en-US" sz="2400" dirty="0">
              <a:solidFill>
                <a:srgbClr val="00B0F0"/>
              </a:solidFill>
            </a:endParaRPr>
          </a:p>
        </p:txBody>
      </p:sp>
    </p:spTree>
    <p:extLst>
      <p:ext uri="{BB962C8B-B14F-4D97-AF65-F5344CB8AC3E}">
        <p14:creationId xmlns:p14="http://schemas.microsoft.com/office/powerpoint/2010/main" val="1305418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44</a:t>
            </a:fld>
            <a:endParaRPr lang="en-US" altLang="ja-JP" dirty="0"/>
          </a:p>
        </p:txBody>
      </p:sp>
      <p:sp>
        <p:nvSpPr>
          <p:cNvPr id="22" name="コンテンツ プレースホルダー 2"/>
          <p:cNvSpPr>
            <a:spLocks noGrp="1"/>
          </p:cNvSpPr>
          <p:nvPr>
            <p:ph idx="1"/>
          </p:nvPr>
        </p:nvSpPr>
        <p:spPr>
          <a:xfrm>
            <a:off x="192174" y="826656"/>
            <a:ext cx="9036270" cy="2088232"/>
          </a:xfrm>
        </p:spPr>
        <p:txBody>
          <a:bodyPr/>
          <a:lstStyle/>
          <a:p>
            <a:pPr marL="0" indent="0">
              <a:buNone/>
            </a:pPr>
            <a:endParaRPr lang="en-US" altLang="ja-JP" sz="1800" dirty="0">
              <a:latin typeface="HGP創英角ｺﾞｼｯｸUB" pitchFamily="50" charset="-128"/>
              <a:ea typeface="HGP創英角ｺﾞｼｯｸUB" pitchFamily="50" charset="-128"/>
            </a:endParaRPr>
          </a:p>
          <a:p>
            <a:r>
              <a:rPr lang="ja-JP" altLang="en-US" dirty="0">
                <a:latin typeface="HGP創英角ｺﾞｼｯｸUB" pitchFamily="50" charset="-128"/>
                <a:ea typeface="HGP創英角ｺﾞｼｯｸUB" pitchFamily="50" charset="-128"/>
              </a:rPr>
              <a:t>攻撃手口</a:t>
            </a:r>
            <a:endParaRPr lang="en-US" altLang="ja-JP" dirty="0">
              <a:latin typeface="HGP創英角ｺﾞｼｯｸUB" pitchFamily="50" charset="-128"/>
              <a:ea typeface="HGP創英角ｺﾞｼｯｸUB" pitchFamily="50" charset="-128"/>
            </a:endParaRPr>
          </a:p>
          <a:p>
            <a:pPr lvl="1"/>
            <a:r>
              <a:rPr lang="ja-JP" altLang="en-US" sz="2400" dirty="0">
                <a:latin typeface="HGP創英角ｺﾞｼｯｸUB" pitchFamily="50" charset="-128"/>
                <a:ea typeface="HGP創英角ｺﾞｼｯｸUB" pitchFamily="50" charset="-128"/>
              </a:rPr>
              <a:t>購入したサービスやツールを利用して攻撃</a:t>
            </a:r>
            <a:endParaRPr lang="en-US" altLang="ja-JP" sz="2000" dirty="0">
              <a:latin typeface="HGP創英角ｺﾞｼｯｸUB" pitchFamily="50" charset="-128"/>
              <a:ea typeface="HGP創英角ｺﾞｼｯｸUB" pitchFamily="50" charset="-128"/>
            </a:endParaRPr>
          </a:p>
          <a:p>
            <a:pPr lvl="1"/>
            <a:r>
              <a:rPr lang="ja-JP" altLang="en-US" sz="2400" dirty="0">
                <a:latin typeface="HGP創英角ｺﾞｼｯｸUB" pitchFamily="50" charset="-128"/>
                <a:ea typeface="HGP創英角ｺﾞｼｯｸUB" pitchFamily="50" charset="-128"/>
              </a:rPr>
              <a:t>購入した認証情報を利用してウェブへ不正</a:t>
            </a:r>
            <a:r>
              <a:rPr lang="ja-JP" altLang="en-US" sz="2400" dirty="0" smtClean="0">
                <a:latin typeface="HGP創英角ｺﾞｼｯｸUB" pitchFamily="50" charset="-128"/>
                <a:ea typeface="HGP創英角ｺﾞｼｯｸUB" pitchFamily="50" charset="-128"/>
              </a:rPr>
              <a:t>ログイン</a:t>
            </a:r>
            <a:endParaRPr lang="en-US" altLang="ja-JP" sz="2400" dirty="0" smtClean="0">
              <a:latin typeface="HGP創英角ｺﾞｼｯｸUB" pitchFamily="50" charset="-128"/>
              <a:ea typeface="HGP創英角ｺﾞｼｯｸUB" pitchFamily="50" charset="-128"/>
            </a:endParaRPr>
          </a:p>
          <a:p>
            <a:pPr lvl="1"/>
            <a:endParaRPr lang="en-US" altLang="ja-JP" sz="2400" dirty="0">
              <a:latin typeface="HGP創英角ｺﾞｼｯｸUB" pitchFamily="50" charset="-128"/>
              <a:ea typeface="HGP創英角ｺﾞｼｯｸUB" pitchFamily="50" charset="-128"/>
            </a:endParaRPr>
          </a:p>
          <a:p>
            <a:pPr lvl="1">
              <a:spcBef>
                <a:spcPts val="600"/>
              </a:spcBef>
              <a:buNone/>
            </a:pPr>
            <a:endParaRPr lang="en-US" altLang="ja-JP" sz="800" dirty="0">
              <a:latin typeface="HGP創英角ｺﾞｼｯｸUB" pitchFamily="50" charset="-128"/>
              <a:ea typeface="HGP創英角ｺﾞｼｯｸUB" pitchFamily="50" charset="-128"/>
            </a:endParaRPr>
          </a:p>
          <a:p>
            <a:pPr>
              <a:spcBef>
                <a:spcPts val="600"/>
              </a:spcBef>
            </a:pPr>
            <a:r>
              <a:rPr lang="en-US" altLang="ja-JP" dirty="0">
                <a:latin typeface="HGP創英角ｺﾞｼｯｸUB" pitchFamily="50" charset="-128"/>
                <a:ea typeface="HGP創英角ｺﾞｼｯｸUB" pitchFamily="50" charset="-128"/>
              </a:rPr>
              <a:t>2017</a:t>
            </a:r>
            <a:r>
              <a:rPr lang="ja-JP" altLang="en-US" dirty="0">
                <a:latin typeface="HGP創英角ｺﾞｼｯｸUB" pitchFamily="50" charset="-128"/>
                <a:ea typeface="HGP創英角ｺﾞｼｯｸUB" pitchFamily="50" charset="-128"/>
              </a:rPr>
              <a:t>年の事例</a:t>
            </a:r>
            <a:r>
              <a:rPr lang="en-US" altLang="ja-JP" dirty="0">
                <a:latin typeface="HGP創英角ｺﾞｼｯｸUB" pitchFamily="50" charset="-128"/>
                <a:ea typeface="HGP創英角ｺﾞｼｯｸUB" pitchFamily="50" charset="-128"/>
              </a:rPr>
              <a:t>/</a:t>
            </a:r>
            <a:r>
              <a:rPr lang="ja-JP" altLang="en-US" dirty="0">
                <a:latin typeface="HGP創英角ｺﾞｼｯｸUB" pitchFamily="50" charset="-128"/>
                <a:ea typeface="HGP創英角ｺﾞｼｯｸUB" pitchFamily="50" charset="-128"/>
              </a:rPr>
              <a:t>傾向</a:t>
            </a:r>
            <a:endParaRPr lang="en-US" altLang="ja-JP" dirty="0">
              <a:latin typeface="HGP創英角ｺﾞｼｯｸUB" pitchFamily="50" charset="-128"/>
              <a:ea typeface="HGP創英角ｺﾞｼｯｸUB" pitchFamily="50" charset="-128"/>
            </a:endParaRPr>
          </a:p>
          <a:p>
            <a:pPr lvl="1"/>
            <a:r>
              <a:rPr lang="ja-JP" altLang="en-US" sz="2400" dirty="0">
                <a:latin typeface="HGP創英角ｺﾞｼｯｸUB" pitchFamily="50" charset="-128"/>
                <a:ea typeface="HGP創英角ｺﾞｼｯｸUB" pitchFamily="50" charset="-128"/>
              </a:rPr>
              <a:t>ランサムウェアを容易に作成する</a:t>
            </a:r>
            <a:r>
              <a:rPr lang="en-US" altLang="ja-JP" sz="2400" dirty="0">
                <a:latin typeface="HGP創英角ｺﾞｼｯｸUB" pitchFamily="50" charset="-128"/>
                <a:ea typeface="HGP創英角ｺﾞｼｯｸUB" pitchFamily="50" charset="-128"/>
              </a:rPr>
              <a:t>Android</a:t>
            </a:r>
            <a:r>
              <a:rPr lang="ja-JP" altLang="en-US" sz="2400" dirty="0">
                <a:latin typeface="HGP創英角ｺﾞｼｯｸUB" pitchFamily="50" charset="-128"/>
                <a:ea typeface="HGP創英角ｺﾞｼｯｸUB" pitchFamily="50" charset="-128"/>
              </a:rPr>
              <a:t>アプリの公開</a:t>
            </a:r>
            <a:endParaRPr lang="en-US" altLang="ja-JP" sz="2400" dirty="0">
              <a:latin typeface="HGP創英角ｺﾞｼｯｸUB" pitchFamily="50" charset="-128"/>
              <a:ea typeface="HGP創英角ｺﾞｼｯｸUB" pitchFamily="50" charset="-128"/>
            </a:endParaRPr>
          </a:p>
          <a:p>
            <a:pPr lvl="1"/>
            <a:r>
              <a:rPr lang="ja-JP" altLang="en-US" sz="2400" dirty="0">
                <a:latin typeface="HGP創英角ｺﾞｼｯｸUB" pitchFamily="50" charset="-128"/>
                <a:ea typeface="HGP創英角ｺﾞｼｯｸUB" pitchFamily="50" charset="-128"/>
              </a:rPr>
              <a:t>悪意のハッカーを育成するトレーニングサービスの売買</a:t>
            </a:r>
            <a:endParaRPr lang="en-US" altLang="ja-JP" sz="2400" dirty="0">
              <a:latin typeface="HGP創英角ｺﾞｼｯｸUB" pitchFamily="50" charset="-128"/>
              <a:ea typeface="HGP創英角ｺﾞｼｯｸUB" pitchFamily="50" charset="-128"/>
            </a:endParaRPr>
          </a:p>
          <a:p>
            <a:pPr lvl="1"/>
            <a:r>
              <a:rPr lang="en-US" altLang="ja-JP" sz="2400" dirty="0">
                <a:latin typeface="HGP創英角ｺﾞｼｯｸUB" pitchFamily="50" charset="-128"/>
                <a:ea typeface="HGP創英角ｺﾞｼｯｸUB" pitchFamily="50" charset="-128"/>
              </a:rPr>
              <a:t>Mac</a:t>
            </a:r>
            <a:r>
              <a:rPr lang="ja-JP" altLang="en-US" sz="2400" dirty="0">
                <a:latin typeface="HGP創英角ｺﾞｼｯｸUB" pitchFamily="50" charset="-128"/>
                <a:ea typeface="HGP創英角ｺﾞｼｯｸUB" pitchFamily="50" charset="-128"/>
              </a:rPr>
              <a:t>ユーザを標的にしたウイルスの存在</a:t>
            </a:r>
            <a:endParaRPr lang="en-US" altLang="ja-JP" sz="2400" dirty="0">
              <a:latin typeface="HGP創英角ｺﾞｼｯｸUB" pitchFamily="50" charset="-128"/>
              <a:ea typeface="HGP創英角ｺﾞｼｯｸUB" pitchFamily="50" charset="-128"/>
            </a:endParaRPr>
          </a:p>
          <a:p>
            <a:pPr lvl="2"/>
            <a:r>
              <a:rPr lang="ja-JP" altLang="en-US" sz="2000" dirty="0">
                <a:latin typeface="HGP創英角ｺﾞｼｯｸUB" pitchFamily="50" charset="-128"/>
                <a:ea typeface="HGP創英角ｺﾞｼｯｸUB" pitchFamily="50" charset="-128"/>
              </a:rPr>
              <a:t>約</a:t>
            </a:r>
            <a:r>
              <a:rPr lang="en-US" altLang="ja-JP" sz="2000" dirty="0">
                <a:latin typeface="HGP創英角ｺﾞｼｯｸUB" pitchFamily="50" charset="-128"/>
                <a:ea typeface="HGP創英角ｺﾞｼｯｸUB" pitchFamily="50" charset="-128"/>
              </a:rPr>
              <a:t>45</a:t>
            </a:r>
            <a:r>
              <a:rPr lang="ja-JP" altLang="en-US" sz="2000" dirty="0">
                <a:latin typeface="HGP創英角ｺﾞｼｯｸUB" pitchFamily="50" charset="-128"/>
                <a:ea typeface="HGP創英角ｺﾞｼｯｸUB" pitchFamily="50" charset="-128"/>
              </a:rPr>
              <a:t>万種存在し、無料のランサムウェアも</a:t>
            </a:r>
            <a:endParaRPr lang="en-US" altLang="ja-JP" sz="2000" dirty="0">
              <a:latin typeface="HGP創英角ｺﾞｼｯｸUB" pitchFamily="50" charset="-128"/>
              <a:ea typeface="HGP創英角ｺﾞｼｯｸUB" pitchFamily="50" charset="-128"/>
            </a:endParaRPr>
          </a:p>
        </p:txBody>
      </p:sp>
      <p:sp>
        <p:nvSpPr>
          <p:cNvPr id="12" name="タイトル 1">
            <a:extLst>
              <a:ext uri="{FF2B5EF4-FFF2-40B4-BE49-F238E27FC236}">
                <a16:creationId xmlns="" xmlns:a16="http://schemas.microsoft.com/office/drawing/2014/main" id="{5448681E-8CE5-4513-83F1-EEB539F2CF1C}"/>
              </a:ext>
            </a:extLst>
          </p:cNvPr>
          <p:cNvSpPr>
            <a:spLocks noGrp="1"/>
          </p:cNvSpPr>
          <p:nvPr>
            <p:ph type="title"/>
          </p:nvPr>
        </p:nvSpPr>
        <p:spPr>
          <a:xfrm>
            <a:off x="216653" y="83125"/>
            <a:ext cx="8243779" cy="993775"/>
          </a:xfrm>
        </p:spPr>
        <p:txBody>
          <a:bodyPr/>
          <a:lstStyle/>
          <a:p>
            <a:r>
              <a:rPr lang="en-US" altLang="ja-JP" sz="3200" dirty="0"/>
              <a:t>【10</a:t>
            </a:r>
            <a:r>
              <a:rPr lang="ja-JP" altLang="en-US" sz="3200" dirty="0"/>
              <a:t>位</a:t>
            </a:r>
            <a:r>
              <a:rPr lang="en-US" altLang="ja-JP" sz="3200" dirty="0"/>
              <a:t>】</a:t>
            </a:r>
            <a:r>
              <a:rPr lang="ja-JP" altLang="en-US" sz="2500" dirty="0"/>
              <a:t>犯罪のビジネス化（アンダーグラウンドサービス）</a:t>
            </a:r>
            <a:r>
              <a:rPr lang="en-US" altLang="ja-JP" sz="3000" dirty="0"/>
              <a:t/>
            </a:r>
            <a:br>
              <a:rPr lang="en-US" altLang="ja-JP" sz="3000" dirty="0"/>
            </a:br>
            <a:r>
              <a:rPr lang="ja-JP" altLang="en-US" sz="2400" dirty="0">
                <a:solidFill>
                  <a:srgbClr val="00B0F0"/>
                </a:solidFill>
              </a:rPr>
              <a:t>～</a:t>
            </a:r>
            <a:r>
              <a:rPr lang="ja-JP" altLang="en-US" sz="2000" dirty="0">
                <a:solidFill>
                  <a:srgbClr val="00B0F0"/>
                </a:solidFill>
              </a:rPr>
              <a:t>様々な攻撃ツールがアンダーグラウンドで販売されている</a:t>
            </a:r>
            <a:r>
              <a:rPr lang="ja-JP" altLang="en-US" sz="2400" dirty="0">
                <a:solidFill>
                  <a:srgbClr val="00B0F0"/>
                </a:solidFill>
              </a:rPr>
              <a:t>～</a:t>
            </a:r>
            <a:endParaRPr kumimoji="1" lang="ja-JP" altLang="en-US" sz="2400" dirty="0">
              <a:solidFill>
                <a:srgbClr val="00B0F0"/>
              </a:solidFill>
            </a:endParaRPr>
          </a:p>
        </p:txBody>
      </p:sp>
    </p:spTree>
    <p:extLst>
      <p:ext uri="{BB962C8B-B14F-4D97-AF65-F5344CB8AC3E}">
        <p14:creationId xmlns:p14="http://schemas.microsoft.com/office/powerpoint/2010/main" val="40155700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45</a:t>
            </a:fld>
            <a:endParaRPr lang="en-US" altLang="ja-JP" dirty="0"/>
          </a:p>
        </p:txBody>
      </p:sp>
      <p:sp>
        <p:nvSpPr>
          <p:cNvPr id="22" name="コンテンツ プレースホルダー 2"/>
          <p:cNvSpPr>
            <a:spLocks noGrp="1"/>
          </p:cNvSpPr>
          <p:nvPr>
            <p:ph idx="1"/>
          </p:nvPr>
        </p:nvSpPr>
        <p:spPr>
          <a:xfrm>
            <a:off x="226042" y="1247426"/>
            <a:ext cx="3528392" cy="741414"/>
          </a:xfrm>
        </p:spPr>
        <p:txBody>
          <a:bodyPr/>
          <a:lstStyle/>
          <a:p>
            <a:r>
              <a:rPr lang="ja-JP" altLang="en-US" dirty="0">
                <a:latin typeface="HGP創英角ｺﾞｼｯｸUB" pitchFamily="50" charset="-128"/>
                <a:ea typeface="HGP創英角ｺﾞｼｯｸUB" pitchFamily="50" charset="-128"/>
              </a:rPr>
              <a:t>対策一覧（一例）</a:t>
            </a:r>
            <a:endParaRPr lang="en-US" altLang="ja-JP" dirty="0">
              <a:latin typeface="HGP創英角ｺﾞｼｯｸUB" pitchFamily="50" charset="-128"/>
              <a:ea typeface="HGP創英角ｺﾞｼｯｸUB" pitchFamily="50" charset="-128"/>
            </a:endParaRPr>
          </a:p>
        </p:txBody>
      </p:sp>
      <p:sp>
        <p:nvSpPr>
          <p:cNvPr id="12" name="コンテンツ プレースホルダー 2"/>
          <p:cNvSpPr txBox="1">
            <a:spLocks/>
          </p:cNvSpPr>
          <p:nvPr/>
        </p:nvSpPr>
        <p:spPr bwMode="auto">
          <a:xfrm>
            <a:off x="-173283" y="1788153"/>
            <a:ext cx="5177331" cy="2088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eaLnBrk="0" hangingPunct="0">
              <a:spcBef>
                <a:spcPct val="20000"/>
              </a:spcBef>
              <a:buClr>
                <a:srgbClr val="0070C0"/>
              </a:buClr>
              <a:buFont typeface="Wingdings" pitchFamily="2" charset="2"/>
              <a:buChar char="l"/>
              <a:defRPr sz="2800">
                <a:latin typeface="HGP創英角ｺﾞｼｯｸUB" pitchFamily="50" charset="-128"/>
                <a:ea typeface="HGP創英角ｺﾞｼｯｸUB" pitchFamily="50" charset="-128"/>
              </a:defRPr>
            </a:lvl1pPr>
            <a:lvl2pPr marL="742950" lvl="1" indent="-285750" eaLnBrk="0" hangingPunct="0">
              <a:spcBef>
                <a:spcPct val="20000"/>
              </a:spcBef>
              <a:buClr>
                <a:schemeClr val="tx1"/>
              </a:buClr>
              <a:buFontTx/>
              <a:buBlip>
                <a:blip r:embed="rId3"/>
              </a:buBlip>
              <a:defRPr sz="2400">
                <a:latin typeface="HGP創英角ｺﾞｼｯｸUB" pitchFamily="50" charset="-128"/>
                <a:ea typeface="HGP創英角ｺﾞｼｯｸUB" pitchFamily="50" charset="-128"/>
              </a:defRPr>
            </a:lvl2pPr>
            <a:lvl3pPr marL="1143000" lvl="2" indent="-228600" eaLnBrk="0" hangingPunct="0">
              <a:spcBef>
                <a:spcPct val="20000"/>
              </a:spcBef>
              <a:buClr>
                <a:schemeClr val="tx2"/>
              </a:buClr>
              <a:buChar char="•"/>
              <a:defRPr sz="2000">
                <a:latin typeface="HGP創英角ｺﾞｼｯｸUB" pitchFamily="50" charset="-128"/>
                <a:ea typeface="HGP創英角ｺﾞｼｯｸUB" pitchFamily="50" charset="-128"/>
              </a:defRPr>
            </a:lvl3pPr>
            <a:lvl4pPr marL="1600200" lvl="3" indent="-228600" eaLnBrk="0" hangingPunct="0">
              <a:spcBef>
                <a:spcPct val="20000"/>
              </a:spcBef>
              <a:buClr>
                <a:schemeClr val="tx1"/>
              </a:buClr>
              <a:buFont typeface="Arial" charset="0"/>
              <a:buChar char="–"/>
              <a:defRPr sz="1800">
                <a:latin typeface="HGP創英角ｺﾞｼｯｸUB" pitchFamily="50" charset="-128"/>
                <a:ea typeface="HGP創英角ｺﾞｼｯｸUB" pitchFamily="50" charset="-128"/>
              </a:defRPr>
            </a:lvl4pPr>
            <a:lvl5pPr marL="2057400" indent="-228600" eaLnBrk="0" hangingPunct="0">
              <a:spcBef>
                <a:spcPct val="20000"/>
              </a:spcBef>
              <a:buClr>
                <a:schemeClr val="tx1"/>
              </a:buClr>
              <a:buFont typeface="Arial" charset="0"/>
              <a:buChar char="»"/>
              <a:defRPr sz="2000">
                <a:latin typeface="+mn-lt"/>
                <a:ea typeface="+mn-ea"/>
              </a:defRPr>
            </a:lvl5pPr>
            <a:lvl6pPr marL="2514600" indent="-228600" fontAlgn="base">
              <a:spcBef>
                <a:spcPct val="20000"/>
              </a:spcBef>
              <a:spcAft>
                <a:spcPct val="0"/>
              </a:spcAft>
              <a:buClr>
                <a:schemeClr val="tx1"/>
              </a:buClr>
              <a:buFont typeface="Arial" charset="0"/>
              <a:buChar char="»"/>
              <a:defRPr sz="2000">
                <a:latin typeface="+mn-lt"/>
                <a:ea typeface="+mn-ea"/>
              </a:defRPr>
            </a:lvl6pPr>
            <a:lvl7pPr marL="2971800" indent="-228600" fontAlgn="base">
              <a:spcBef>
                <a:spcPct val="20000"/>
              </a:spcBef>
              <a:spcAft>
                <a:spcPct val="0"/>
              </a:spcAft>
              <a:buClr>
                <a:schemeClr val="tx1"/>
              </a:buClr>
              <a:buFont typeface="Arial" charset="0"/>
              <a:buChar char="»"/>
              <a:defRPr sz="2000">
                <a:latin typeface="+mn-lt"/>
                <a:ea typeface="+mn-ea"/>
              </a:defRPr>
            </a:lvl7pPr>
            <a:lvl8pPr marL="3429000" indent="-228600" fontAlgn="base">
              <a:spcBef>
                <a:spcPct val="20000"/>
              </a:spcBef>
              <a:spcAft>
                <a:spcPct val="0"/>
              </a:spcAft>
              <a:buClr>
                <a:schemeClr val="tx1"/>
              </a:buClr>
              <a:buFont typeface="Arial" charset="0"/>
              <a:buChar char="»"/>
              <a:defRPr sz="2000">
                <a:latin typeface="+mn-lt"/>
                <a:ea typeface="+mn-ea"/>
              </a:defRPr>
            </a:lvl8pPr>
            <a:lvl9pPr marL="3886200" indent="-228600" fontAlgn="base">
              <a:spcBef>
                <a:spcPct val="20000"/>
              </a:spcBef>
              <a:spcAft>
                <a:spcPct val="0"/>
              </a:spcAft>
              <a:buClr>
                <a:schemeClr val="tx1"/>
              </a:buClr>
              <a:buFont typeface="Arial" charset="0"/>
              <a:buChar char="»"/>
              <a:defRPr sz="2000">
                <a:latin typeface="+mn-lt"/>
                <a:ea typeface="+mn-ea"/>
              </a:defRPr>
            </a:lvl9pPr>
          </a:lstStyle>
          <a:p>
            <a:pPr lvl="1"/>
            <a:r>
              <a:rPr lang="ja-JP" altLang="en-US" sz="2000" dirty="0"/>
              <a:t>経営者</a:t>
            </a:r>
            <a:endParaRPr lang="en-US" altLang="ja-JP" sz="2000" dirty="0"/>
          </a:p>
          <a:p>
            <a:pPr lvl="2"/>
            <a:r>
              <a:rPr lang="ja-JP" altLang="en-US" sz="1800" dirty="0"/>
              <a:t>組織としての対応体制の確立</a:t>
            </a:r>
            <a:endParaRPr lang="en-US" altLang="ja-JP" sz="1800" dirty="0"/>
          </a:p>
          <a:p>
            <a:pPr lvl="3"/>
            <a:r>
              <a:rPr lang="ja-JP" altLang="en-US" sz="1600" dirty="0"/>
              <a:t>問題に対応できる体制（</a:t>
            </a:r>
            <a:r>
              <a:rPr lang="en-US" altLang="ja-JP" sz="1600" dirty="0"/>
              <a:t>CSIRT</a:t>
            </a:r>
            <a:r>
              <a:rPr lang="ja-JP" altLang="en-US" sz="1600" dirty="0"/>
              <a:t>等）構築</a:t>
            </a:r>
            <a:endParaRPr lang="en-US" altLang="ja-JP" sz="1600" dirty="0"/>
          </a:p>
          <a:p>
            <a:pPr lvl="3"/>
            <a:r>
              <a:rPr lang="ja-JP" altLang="en-US" sz="1600" dirty="0"/>
              <a:t>予算の確保と継続的な対策の実施</a:t>
            </a:r>
            <a:endParaRPr lang="en-US" altLang="ja-JP" sz="1600" dirty="0"/>
          </a:p>
          <a:p>
            <a:pPr lvl="1"/>
            <a:r>
              <a:rPr lang="ja-JP" altLang="en-US" sz="2000" dirty="0"/>
              <a:t>システム管理者</a:t>
            </a:r>
            <a:endParaRPr lang="en-US" altLang="ja-JP" sz="2000" dirty="0"/>
          </a:p>
          <a:p>
            <a:pPr lvl="2"/>
            <a:r>
              <a:rPr lang="ja-JP" altLang="en-US" sz="1800" dirty="0"/>
              <a:t>被害の予防</a:t>
            </a:r>
            <a:endParaRPr lang="en-US" altLang="ja-JP" sz="1800" dirty="0"/>
          </a:p>
          <a:p>
            <a:pPr lvl="3"/>
            <a:r>
              <a:rPr lang="en-US" altLang="ja-JP" sz="1600" dirty="0"/>
              <a:t>DDoS</a:t>
            </a:r>
            <a:r>
              <a:rPr lang="ja-JP" altLang="en-US" sz="1600" dirty="0"/>
              <a:t>の攻撃の影響を緩和する</a:t>
            </a:r>
            <a:r>
              <a:rPr lang="en-US" altLang="ja-JP" sz="1600" dirty="0"/>
              <a:t>ISP</a:t>
            </a:r>
            <a:r>
              <a:rPr lang="ja-JP" altLang="en-US" sz="1600" dirty="0"/>
              <a:t>や</a:t>
            </a:r>
            <a:r>
              <a:rPr lang="en-US" altLang="ja-JP" sz="1600" dirty="0"/>
              <a:t>CDN</a:t>
            </a:r>
            <a:r>
              <a:rPr lang="ja-JP" altLang="en-US" sz="1600" dirty="0"/>
              <a:t>等のサービス利用</a:t>
            </a:r>
            <a:endParaRPr lang="en-US" altLang="ja-JP" sz="1600" dirty="0"/>
          </a:p>
          <a:p>
            <a:pPr lvl="3"/>
            <a:r>
              <a:rPr lang="ja-JP" altLang="en-US" sz="1600" dirty="0"/>
              <a:t>システムの冗長化など軽減策</a:t>
            </a:r>
            <a:endParaRPr lang="en-US" altLang="ja-JP" sz="1600" dirty="0"/>
          </a:p>
          <a:p>
            <a:pPr lvl="2"/>
            <a:r>
              <a:rPr lang="ja-JP" altLang="en-US" sz="1800" dirty="0"/>
              <a:t>被害を受けた時の対応</a:t>
            </a:r>
            <a:endParaRPr lang="en-US" altLang="ja-JP" sz="1800" dirty="0"/>
          </a:p>
          <a:p>
            <a:pPr lvl="3"/>
            <a:r>
              <a:rPr lang="en-US" altLang="ja-JP" sz="1600" dirty="0"/>
              <a:t>CSIRT</a:t>
            </a:r>
            <a:r>
              <a:rPr lang="ja-JP" altLang="en-US" sz="1600" dirty="0"/>
              <a:t>へ連絡</a:t>
            </a:r>
            <a:endParaRPr lang="en-US" altLang="ja-JP" sz="1600" dirty="0"/>
          </a:p>
          <a:p>
            <a:pPr lvl="3"/>
            <a:r>
              <a:rPr lang="ja-JP" altLang="en-US" sz="1600" dirty="0"/>
              <a:t>通信制御（</a:t>
            </a:r>
            <a:r>
              <a:rPr lang="en-US" altLang="ja-JP" sz="1600" dirty="0"/>
              <a:t>DDoS</a:t>
            </a:r>
            <a:r>
              <a:rPr lang="ja-JP" altLang="en-US" sz="1600" dirty="0"/>
              <a:t>攻撃元をブロック等</a:t>
            </a:r>
            <a:r>
              <a:rPr lang="en-US" altLang="ja-JP" sz="1600" dirty="0"/>
              <a:t>)</a:t>
            </a:r>
          </a:p>
          <a:p>
            <a:pPr lvl="3"/>
            <a:r>
              <a:rPr lang="ja-JP" altLang="en-US" sz="1600" dirty="0"/>
              <a:t>ウェブサイト停止時の代替サーバの用意と告知手段の整備</a:t>
            </a:r>
            <a:endParaRPr lang="en-US" altLang="ja-JP" sz="1600" dirty="0"/>
          </a:p>
          <a:p>
            <a:pPr lvl="3"/>
            <a:r>
              <a:rPr lang="ja-JP" altLang="en-US" sz="1600" dirty="0"/>
              <a:t>影響調査および原因の追究</a:t>
            </a:r>
            <a:endParaRPr lang="en-US" altLang="ja-JP" sz="1600" dirty="0"/>
          </a:p>
          <a:p>
            <a:pPr lvl="3"/>
            <a:endParaRPr lang="en-US" altLang="ja-JP" sz="1600" dirty="0"/>
          </a:p>
        </p:txBody>
      </p:sp>
      <p:sp>
        <p:nvSpPr>
          <p:cNvPr id="14" name="コンテンツ プレースホルダー 2"/>
          <p:cNvSpPr txBox="1">
            <a:spLocks/>
          </p:cNvSpPr>
          <p:nvPr/>
        </p:nvSpPr>
        <p:spPr bwMode="auto">
          <a:xfrm>
            <a:off x="3887924" y="1844824"/>
            <a:ext cx="5148126" cy="2088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ja-JP"/>
            </a:defPPr>
            <a:lvl1pPr marL="342900" indent="-342900" eaLnBrk="0" hangingPunct="0">
              <a:spcBef>
                <a:spcPct val="20000"/>
              </a:spcBef>
              <a:buClr>
                <a:srgbClr val="0070C0"/>
              </a:buClr>
              <a:buFont typeface="Wingdings" pitchFamily="2" charset="2"/>
              <a:buChar char="l"/>
              <a:defRPr sz="2800">
                <a:latin typeface="HGP創英角ｺﾞｼｯｸUB" pitchFamily="50" charset="-128"/>
                <a:ea typeface="HGP創英角ｺﾞｼｯｸUB" pitchFamily="50" charset="-128"/>
              </a:defRPr>
            </a:lvl1pPr>
            <a:lvl2pPr marL="742950" lvl="1" indent="-285750" eaLnBrk="0" hangingPunct="0">
              <a:spcBef>
                <a:spcPct val="20000"/>
              </a:spcBef>
              <a:buClr>
                <a:schemeClr val="tx1"/>
              </a:buClr>
              <a:buFontTx/>
              <a:buBlip>
                <a:blip r:embed="rId3"/>
              </a:buBlip>
              <a:defRPr sz="2000">
                <a:latin typeface="HGP創英角ｺﾞｼｯｸUB" pitchFamily="50" charset="-128"/>
                <a:ea typeface="HGP創英角ｺﾞｼｯｸUB" pitchFamily="50" charset="-128"/>
              </a:defRPr>
            </a:lvl2pPr>
            <a:lvl3pPr marL="1143000" lvl="2" indent="-228600" eaLnBrk="0" hangingPunct="0">
              <a:spcBef>
                <a:spcPct val="20000"/>
              </a:spcBef>
              <a:buClr>
                <a:schemeClr val="tx2"/>
              </a:buClr>
              <a:buChar char="•"/>
              <a:defRPr sz="1800">
                <a:latin typeface="HGP創英角ｺﾞｼｯｸUB" pitchFamily="50" charset="-128"/>
                <a:ea typeface="HGP創英角ｺﾞｼｯｸUB" pitchFamily="50" charset="-128"/>
              </a:defRPr>
            </a:lvl3pPr>
            <a:lvl4pPr marL="1600200" lvl="3" indent="-228600" eaLnBrk="0" hangingPunct="0">
              <a:spcBef>
                <a:spcPct val="20000"/>
              </a:spcBef>
              <a:buClr>
                <a:schemeClr val="tx1"/>
              </a:buClr>
              <a:buFont typeface="Arial" charset="0"/>
              <a:buChar char="–"/>
              <a:defRPr sz="1600">
                <a:latin typeface="HGP創英角ｺﾞｼｯｸUB" pitchFamily="50" charset="-128"/>
                <a:ea typeface="HGP創英角ｺﾞｼｯｸUB" pitchFamily="50" charset="-128"/>
              </a:defRPr>
            </a:lvl4pPr>
            <a:lvl5pPr marL="2057400" indent="-228600" eaLnBrk="0" hangingPunct="0">
              <a:spcBef>
                <a:spcPct val="20000"/>
              </a:spcBef>
              <a:buClr>
                <a:schemeClr val="tx1"/>
              </a:buClr>
              <a:buFont typeface="Arial" charset="0"/>
              <a:buChar char="»"/>
              <a:defRPr sz="2000">
                <a:latin typeface="+mn-lt"/>
                <a:ea typeface="+mn-ea"/>
              </a:defRPr>
            </a:lvl5pPr>
            <a:lvl6pPr marL="2514600" indent="-228600" fontAlgn="base">
              <a:spcBef>
                <a:spcPct val="20000"/>
              </a:spcBef>
              <a:spcAft>
                <a:spcPct val="0"/>
              </a:spcAft>
              <a:buClr>
                <a:schemeClr val="tx1"/>
              </a:buClr>
              <a:buFont typeface="Arial" charset="0"/>
              <a:buChar char="»"/>
              <a:defRPr sz="2000">
                <a:latin typeface="+mn-lt"/>
                <a:ea typeface="+mn-ea"/>
              </a:defRPr>
            </a:lvl6pPr>
            <a:lvl7pPr marL="2971800" indent="-228600" fontAlgn="base">
              <a:spcBef>
                <a:spcPct val="20000"/>
              </a:spcBef>
              <a:spcAft>
                <a:spcPct val="0"/>
              </a:spcAft>
              <a:buClr>
                <a:schemeClr val="tx1"/>
              </a:buClr>
              <a:buFont typeface="Arial" charset="0"/>
              <a:buChar char="»"/>
              <a:defRPr sz="2000">
                <a:latin typeface="+mn-lt"/>
                <a:ea typeface="+mn-ea"/>
              </a:defRPr>
            </a:lvl7pPr>
            <a:lvl8pPr marL="3429000" indent="-228600" fontAlgn="base">
              <a:spcBef>
                <a:spcPct val="20000"/>
              </a:spcBef>
              <a:spcAft>
                <a:spcPct val="0"/>
              </a:spcAft>
              <a:buClr>
                <a:schemeClr val="tx1"/>
              </a:buClr>
              <a:buFont typeface="Arial" charset="0"/>
              <a:buChar char="»"/>
              <a:defRPr sz="2000">
                <a:latin typeface="+mn-lt"/>
                <a:ea typeface="+mn-ea"/>
              </a:defRPr>
            </a:lvl8pPr>
            <a:lvl9pPr marL="3886200" indent="-228600" fontAlgn="base">
              <a:spcBef>
                <a:spcPct val="20000"/>
              </a:spcBef>
              <a:spcAft>
                <a:spcPct val="0"/>
              </a:spcAft>
              <a:buClr>
                <a:schemeClr val="tx1"/>
              </a:buClr>
              <a:buFont typeface="Arial" charset="0"/>
              <a:buChar char="»"/>
              <a:defRPr sz="2000">
                <a:latin typeface="+mn-lt"/>
                <a:ea typeface="+mn-ea"/>
              </a:defRPr>
            </a:lvl9pPr>
          </a:lstStyle>
          <a:p>
            <a:pPr lvl="1"/>
            <a:r>
              <a:rPr lang="en-US" altLang="ja-JP" dirty="0"/>
              <a:t>PC</a:t>
            </a:r>
            <a:r>
              <a:rPr lang="ja-JP" altLang="en-US" dirty="0"/>
              <a:t>利用者</a:t>
            </a:r>
            <a:endParaRPr lang="en-US" altLang="ja-JP" dirty="0"/>
          </a:p>
          <a:p>
            <a:pPr lvl="2"/>
            <a:r>
              <a:rPr lang="ja-JP" altLang="en-US" dirty="0"/>
              <a:t>被害の予防</a:t>
            </a:r>
            <a:endParaRPr lang="en-US" altLang="ja-JP" dirty="0"/>
          </a:p>
          <a:p>
            <a:pPr lvl="3"/>
            <a:r>
              <a:rPr lang="ja-JP" altLang="en-US" dirty="0"/>
              <a:t>セキュリティ教育</a:t>
            </a:r>
            <a:endParaRPr lang="en-US" altLang="ja-JP" dirty="0"/>
          </a:p>
          <a:p>
            <a:pPr lvl="3"/>
            <a:r>
              <a:rPr lang="ja-JP" altLang="en-US" dirty="0"/>
              <a:t>受信メール、ウェブサイトの十分な確認</a:t>
            </a:r>
            <a:endParaRPr lang="en-US" altLang="ja-JP" dirty="0"/>
          </a:p>
          <a:p>
            <a:pPr lvl="3"/>
            <a:r>
              <a:rPr lang="en-US" altLang="ja-JP" dirty="0"/>
              <a:t>OS</a:t>
            </a:r>
            <a:r>
              <a:rPr lang="ja-JP" altLang="en-US" dirty="0"/>
              <a:t>・ソフトウェアの更新</a:t>
            </a:r>
            <a:endParaRPr lang="en-US" altLang="ja-JP" dirty="0"/>
          </a:p>
          <a:p>
            <a:pPr lvl="3"/>
            <a:r>
              <a:rPr lang="ja-JP" altLang="en-US" dirty="0"/>
              <a:t>セキュリティソフトの導入</a:t>
            </a:r>
            <a:endParaRPr lang="en-US" altLang="ja-JP" dirty="0"/>
          </a:p>
          <a:p>
            <a:pPr lvl="3"/>
            <a:r>
              <a:rPr lang="ja-JP" altLang="en-US" dirty="0"/>
              <a:t>多要素認証方式などの認証方式の利用</a:t>
            </a:r>
            <a:endParaRPr lang="en-US" altLang="ja-JP" dirty="0"/>
          </a:p>
          <a:p>
            <a:pPr lvl="2"/>
            <a:r>
              <a:rPr lang="ja-JP" altLang="en-US" dirty="0"/>
              <a:t>被害の早期検知</a:t>
            </a:r>
            <a:endParaRPr lang="en-US" altLang="ja-JP" dirty="0"/>
          </a:p>
          <a:p>
            <a:pPr lvl="3"/>
            <a:r>
              <a:rPr lang="ja-JP" altLang="en-US" dirty="0"/>
              <a:t>不審なログイン履歴の確認</a:t>
            </a:r>
            <a:endParaRPr lang="en-US" altLang="ja-JP" dirty="0"/>
          </a:p>
          <a:p>
            <a:pPr lvl="2"/>
            <a:r>
              <a:rPr lang="ja-JP" altLang="en-US" dirty="0"/>
              <a:t>被害を受けた後の対策</a:t>
            </a:r>
            <a:endParaRPr lang="en-US" altLang="ja-JP" dirty="0"/>
          </a:p>
          <a:p>
            <a:pPr lvl="3"/>
            <a:r>
              <a:rPr lang="ja-JP" altLang="en-US" dirty="0"/>
              <a:t>バックアップからの普及</a:t>
            </a:r>
            <a:endParaRPr lang="en-US" altLang="ja-JP" dirty="0"/>
          </a:p>
        </p:txBody>
      </p:sp>
      <p:sp>
        <p:nvSpPr>
          <p:cNvPr id="16" name="タイトル 1">
            <a:extLst>
              <a:ext uri="{FF2B5EF4-FFF2-40B4-BE49-F238E27FC236}">
                <a16:creationId xmlns="" xmlns:a16="http://schemas.microsoft.com/office/drawing/2014/main" id="{58D1D635-638F-472E-AD58-69B3ADB06B27}"/>
              </a:ext>
            </a:extLst>
          </p:cNvPr>
          <p:cNvSpPr>
            <a:spLocks noGrp="1"/>
          </p:cNvSpPr>
          <p:nvPr>
            <p:ph type="title"/>
          </p:nvPr>
        </p:nvSpPr>
        <p:spPr>
          <a:xfrm>
            <a:off x="216653" y="83125"/>
            <a:ext cx="8243779" cy="993775"/>
          </a:xfrm>
        </p:spPr>
        <p:txBody>
          <a:bodyPr/>
          <a:lstStyle/>
          <a:p>
            <a:r>
              <a:rPr lang="en-US" altLang="ja-JP" sz="3200" dirty="0"/>
              <a:t>【10</a:t>
            </a:r>
            <a:r>
              <a:rPr lang="ja-JP" altLang="en-US" sz="3200" dirty="0"/>
              <a:t>位</a:t>
            </a:r>
            <a:r>
              <a:rPr lang="en-US" altLang="ja-JP" sz="3200" dirty="0"/>
              <a:t>】</a:t>
            </a:r>
            <a:r>
              <a:rPr lang="ja-JP" altLang="en-US" sz="2500" dirty="0"/>
              <a:t>犯罪のビジネス化（アンダーグラウンドサービス）</a:t>
            </a:r>
            <a:r>
              <a:rPr lang="en-US" altLang="ja-JP" sz="3000" dirty="0"/>
              <a:t/>
            </a:r>
            <a:br>
              <a:rPr lang="en-US" altLang="ja-JP" sz="3000" dirty="0"/>
            </a:br>
            <a:r>
              <a:rPr lang="ja-JP" altLang="en-US" sz="2400" dirty="0">
                <a:solidFill>
                  <a:srgbClr val="00B0F0"/>
                </a:solidFill>
              </a:rPr>
              <a:t>～</a:t>
            </a:r>
            <a:r>
              <a:rPr lang="ja-JP" altLang="en-US" sz="2000" dirty="0">
                <a:solidFill>
                  <a:srgbClr val="00B0F0"/>
                </a:solidFill>
              </a:rPr>
              <a:t>様々な攻撃ツールがアンダーグラウンドで販売されている</a:t>
            </a:r>
            <a:r>
              <a:rPr lang="ja-JP" altLang="en-US" sz="2400" dirty="0">
                <a:solidFill>
                  <a:srgbClr val="00B0F0"/>
                </a:solidFill>
              </a:rPr>
              <a:t>～</a:t>
            </a:r>
            <a:endParaRPr kumimoji="1" lang="ja-JP" altLang="en-US" sz="2400" dirty="0">
              <a:solidFill>
                <a:srgbClr val="00B0F0"/>
              </a:solidFill>
            </a:endParaRPr>
          </a:p>
        </p:txBody>
      </p:sp>
    </p:spTree>
    <p:extLst>
      <p:ext uri="{BB962C8B-B14F-4D97-AF65-F5344CB8AC3E}">
        <p14:creationId xmlns:p14="http://schemas.microsoft.com/office/powerpoint/2010/main" val="36357505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線コネクタ 8"/>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55298" name="タイトル 1"/>
          <p:cNvSpPr>
            <a:spLocks noGrp="1"/>
          </p:cNvSpPr>
          <p:nvPr>
            <p:ph type="title"/>
          </p:nvPr>
        </p:nvSpPr>
        <p:spPr>
          <a:xfrm>
            <a:off x="250824" y="0"/>
            <a:ext cx="6337399" cy="1081088"/>
          </a:xfrm>
        </p:spPr>
        <p:txBody>
          <a:bodyPr/>
          <a:lstStyle/>
          <a:p>
            <a:r>
              <a:rPr lang="ja-JP" altLang="en-US" dirty="0"/>
              <a:t>本資料に関する</a:t>
            </a:r>
            <a:r>
              <a:rPr lang="ja-JP" altLang="en-US" dirty="0">
                <a:latin typeface="HGP創英角ｺﾞｼｯｸUB" pitchFamily="50" charset="-128"/>
                <a:ea typeface="HGP創英角ｺﾞｼｯｸUB" pitchFamily="50" charset="-128"/>
              </a:rPr>
              <a:t>詳細な内容は</a:t>
            </a:r>
          </a:p>
        </p:txBody>
      </p:sp>
      <p:sp>
        <p:nvSpPr>
          <p:cNvPr id="6" name="タイトル 1"/>
          <p:cNvSpPr txBox="1">
            <a:spLocks/>
          </p:cNvSpPr>
          <p:nvPr/>
        </p:nvSpPr>
        <p:spPr bwMode="auto">
          <a:xfrm>
            <a:off x="427344" y="1106870"/>
            <a:ext cx="8396772" cy="1368103"/>
          </a:xfrm>
          <a:prstGeom prst="rect">
            <a:avLst/>
          </a:prstGeom>
          <a:noFill/>
          <a:ln>
            <a:noFill/>
          </a:ln>
          <a:effectLst/>
          <a:extLst/>
        </p:spPr>
        <p:txBody>
          <a:bodyPr anchor="ctr"/>
          <a:lstStyle/>
          <a:p>
            <a:pPr marL="571500" indent="-571500">
              <a:buFont typeface="Wingdings" panose="05000000000000000000" pitchFamily="2" charset="2"/>
              <a:buChar char="l"/>
              <a:defRPr/>
            </a:pPr>
            <a:r>
              <a:rPr lang="ja-JP" altLang="en-US" sz="3200" kern="0" dirty="0">
                <a:solidFill>
                  <a:prstClr val="black"/>
                </a:solidFill>
                <a:latin typeface="HGP創英角ｺﾞｼｯｸUB" pitchFamily="50" charset="-128"/>
                <a:ea typeface="HGP創英角ｺﾞｼｯｸUB" pitchFamily="50" charset="-128"/>
              </a:rPr>
              <a:t>以下のページの</a:t>
            </a:r>
            <a:r>
              <a:rPr lang="en-US" altLang="ja-JP" sz="3200" kern="0" dirty="0">
                <a:solidFill>
                  <a:prstClr val="black"/>
                </a:solidFill>
                <a:latin typeface="HGP創英角ｺﾞｼｯｸUB" pitchFamily="50" charset="-128"/>
                <a:ea typeface="HGP創英角ｺﾞｼｯｸUB" pitchFamily="50" charset="-128"/>
              </a:rPr>
              <a:t>PDF</a:t>
            </a:r>
            <a:r>
              <a:rPr lang="ja-JP" altLang="en-US" sz="3200" kern="0" dirty="0">
                <a:solidFill>
                  <a:prstClr val="black"/>
                </a:solidFill>
                <a:latin typeface="HGP創英角ｺﾞｼｯｸUB" pitchFamily="50" charset="-128"/>
                <a:ea typeface="HGP創英角ｺﾞｼｯｸUB" pitchFamily="50" charset="-128"/>
              </a:rPr>
              <a:t>資料をご覧ください。</a:t>
            </a:r>
            <a:endParaRPr lang="en-US" altLang="ja-JP" sz="3200" kern="0" dirty="0">
              <a:solidFill>
                <a:prstClr val="black"/>
              </a:solidFill>
              <a:latin typeface="HGP創英角ｺﾞｼｯｸUB" pitchFamily="50" charset="-128"/>
              <a:ea typeface="HGP創英角ｺﾞｼｯｸUB" pitchFamily="50" charset="-128"/>
            </a:endParaRPr>
          </a:p>
        </p:txBody>
      </p:sp>
      <p:sp>
        <p:nvSpPr>
          <p:cNvPr id="10" name="正方形/長方形 9"/>
          <p:cNvSpPr/>
          <p:nvPr/>
        </p:nvSpPr>
        <p:spPr>
          <a:xfrm>
            <a:off x="827088" y="2393015"/>
            <a:ext cx="8063973" cy="1354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ja-JP" altLang="en-US" sz="3200" dirty="0">
                <a:solidFill>
                  <a:prstClr val="black"/>
                </a:solidFill>
                <a:latin typeface="HGP創英角ｺﾞｼｯｸUB" pitchFamily="50" charset="-128"/>
                <a:ea typeface="HGP創英角ｺﾞｼｯｸUB" pitchFamily="50" charset="-128"/>
              </a:rPr>
              <a:t>情報セキュリティ</a:t>
            </a:r>
            <a:r>
              <a:rPr lang="en-US" altLang="ja-JP" sz="3200" dirty="0">
                <a:solidFill>
                  <a:prstClr val="black"/>
                </a:solidFill>
                <a:latin typeface="HGP創英角ｺﾞｼｯｸUB" pitchFamily="50" charset="-128"/>
                <a:ea typeface="HGP創英角ｺﾞｼｯｸUB" pitchFamily="50" charset="-128"/>
              </a:rPr>
              <a:t>10</a:t>
            </a:r>
            <a:r>
              <a:rPr lang="ja-JP" altLang="en-US" sz="3200" dirty="0">
                <a:solidFill>
                  <a:prstClr val="black"/>
                </a:solidFill>
                <a:latin typeface="HGP創英角ｺﾞｼｯｸUB" pitchFamily="50" charset="-128"/>
                <a:ea typeface="HGP創英角ｺﾞｼｯｸUB" pitchFamily="50" charset="-128"/>
              </a:rPr>
              <a:t>大脅威 </a:t>
            </a:r>
            <a:r>
              <a:rPr lang="en-US" altLang="ja-JP" sz="3200" dirty="0">
                <a:solidFill>
                  <a:prstClr val="black"/>
                </a:solidFill>
                <a:latin typeface="HGP創英角ｺﾞｼｯｸUB" pitchFamily="50" charset="-128"/>
                <a:ea typeface="HGP創英角ｺﾞｼｯｸUB" pitchFamily="50" charset="-128"/>
              </a:rPr>
              <a:t>2018</a:t>
            </a:r>
          </a:p>
          <a:p>
            <a:pPr>
              <a:defRPr/>
            </a:pPr>
            <a:r>
              <a:rPr lang="en-US" altLang="ja-JP" sz="2000" dirty="0">
                <a:solidFill>
                  <a:prstClr val="black"/>
                </a:solidFill>
                <a:latin typeface="HGP創英角ｺﾞｼｯｸUB" pitchFamily="50" charset="-128"/>
                <a:ea typeface="HGP創英角ｺﾞｼｯｸUB" pitchFamily="50" charset="-128"/>
              </a:rPr>
              <a:t>https://www.ipa.go.jp/security/vuln/10threats2018.html</a:t>
            </a:r>
          </a:p>
        </p:txBody>
      </p:sp>
      <p:sp>
        <p:nvSpPr>
          <p:cNvPr id="2" name="Rectangle 7"/>
          <p:cNvSpPr txBox="1">
            <a:spLocks noGrp="1" noChangeArrowheads="1"/>
          </p:cNvSpPr>
          <p:nvPr/>
        </p:nvSpPr>
        <p:spPr bwMode="auto">
          <a:xfrm>
            <a:off x="6901656" y="6453336"/>
            <a:ext cx="2133600" cy="288925"/>
          </a:xfrm>
          <a:prstGeom prst="rect">
            <a:avLst/>
          </a:prstGeom>
          <a:noFill/>
          <a:ln>
            <a:miter lim="800000"/>
            <a:headEnd/>
            <a:tailEnd/>
          </a:ln>
        </p:spPr>
        <p:txBody>
          <a:bodyPr/>
          <a:lstStyle/>
          <a:p>
            <a:pPr algn="r">
              <a:defRPr/>
            </a:pPr>
            <a:fld id="{7ABD9562-D91B-416C-848F-44DE639607DB}" type="slidenum">
              <a:rPr lang="en-US" altLang="ja-JP" sz="2000">
                <a:solidFill>
                  <a:prstClr val="black"/>
                </a:solidFill>
                <a:latin typeface="Arial" pitchFamily="34" charset="0"/>
                <a:ea typeface="ＭＳ Ｐゴシック"/>
              </a:rPr>
              <a:pPr algn="r">
                <a:defRPr/>
              </a:pPr>
              <a:t>46</a:t>
            </a:fld>
            <a:endParaRPr lang="en-US" altLang="ja-JP" sz="2000" dirty="0">
              <a:solidFill>
                <a:prstClr val="black"/>
              </a:solidFill>
              <a:latin typeface="Arial" pitchFamily="34" charset="0"/>
              <a:ea typeface="ＭＳ Ｐゴシック"/>
            </a:endParaRPr>
          </a:p>
        </p:txBody>
      </p:sp>
    </p:spTree>
    <p:extLst>
      <p:ext uri="{BB962C8B-B14F-4D97-AF65-F5344CB8AC3E}">
        <p14:creationId xmlns:p14="http://schemas.microsoft.com/office/powerpoint/2010/main" val="2382538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 xmlns:a16="http://schemas.microsoft.com/office/drawing/2014/main" id="{99E5C26B-1D75-4C8C-B8BC-517D2C449AD7}"/>
              </a:ext>
            </a:extLst>
          </p:cNvPr>
          <p:cNvSpPr>
            <a:spLocks noGrp="1"/>
          </p:cNvSpPr>
          <p:nvPr>
            <p:ph type="sldNum" sz="quarter" idx="12"/>
          </p:nvPr>
        </p:nvSpPr>
        <p:spPr/>
        <p:txBody>
          <a:bodyPr/>
          <a:lstStyle/>
          <a:p>
            <a:pPr>
              <a:defRPr/>
            </a:pPr>
            <a:fld id="{6721F58E-FF0A-4E20-95E1-27782925FA6E}" type="slidenum">
              <a:rPr lang="en-US" altLang="ja-JP" smtClean="0"/>
              <a:pPr>
                <a:defRPr/>
              </a:pPr>
              <a:t>5</a:t>
            </a:fld>
            <a:endParaRPr lang="en-US" altLang="ja-JP" dirty="0"/>
          </a:p>
        </p:txBody>
      </p:sp>
      <p:sp>
        <p:nvSpPr>
          <p:cNvPr id="5" name="タイトル 1">
            <a:extLst>
              <a:ext uri="{FF2B5EF4-FFF2-40B4-BE49-F238E27FC236}">
                <a16:creationId xmlns="" xmlns:a16="http://schemas.microsoft.com/office/drawing/2014/main" id="{7BEEB46A-43E4-42E9-B59D-E35F7EC7DA35}"/>
              </a:ext>
            </a:extLst>
          </p:cNvPr>
          <p:cNvSpPr>
            <a:spLocks noGrp="1"/>
          </p:cNvSpPr>
          <p:nvPr>
            <p:ph type="title"/>
          </p:nvPr>
        </p:nvSpPr>
        <p:spPr>
          <a:xfrm>
            <a:off x="231000" y="-29160"/>
            <a:ext cx="7992690" cy="1312118"/>
          </a:xfrm>
        </p:spPr>
        <p:txBody>
          <a:bodyPr/>
          <a:lstStyle/>
          <a:p>
            <a:r>
              <a:rPr lang="ja-JP" altLang="en-US" sz="3200" dirty="0"/>
              <a:t>情報セキュリティ</a:t>
            </a:r>
            <a:r>
              <a:rPr lang="en-US" altLang="ja-JP" sz="3200" dirty="0"/>
              <a:t>10</a:t>
            </a:r>
            <a:r>
              <a:rPr lang="ja-JP" altLang="en-US" sz="3200" dirty="0"/>
              <a:t>大脅威 </a:t>
            </a:r>
            <a:r>
              <a:rPr lang="en-US" altLang="ja-JP" sz="3200" dirty="0"/>
              <a:t>2018</a:t>
            </a:r>
            <a:endParaRPr kumimoji="1" lang="ja-JP" altLang="en-US" sz="1800" dirty="0"/>
          </a:p>
        </p:txBody>
      </p:sp>
      <p:sp>
        <p:nvSpPr>
          <p:cNvPr id="6" name="コンテンツ プレースホルダー 2">
            <a:extLst>
              <a:ext uri="{FF2B5EF4-FFF2-40B4-BE49-F238E27FC236}">
                <a16:creationId xmlns="" xmlns:a16="http://schemas.microsoft.com/office/drawing/2014/main" id="{07FCD12B-1702-42BE-908D-71BC56459283}"/>
              </a:ext>
            </a:extLst>
          </p:cNvPr>
          <p:cNvSpPr txBox="1">
            <a:spLocks/>
          </p:cNvSpPr>
          <p:nvPr/>
        </p:nvSpPr>
        <p:spPr bwMode="auto">
          <a:xfrm>
            <a:off x="251520" y="1124744"/>
            <a:ext cx="813690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70C0"/>
              </a:buClr>
              <a:buSzTx/>
              <a:buFont typeface="Wingdings" pitchFamily="2" charset="2"/>
              <a:buChar char="l"/>
              <a:tabLst/>
              <a:defRPr/>
            </a:pPr>
            <a:r>
              <a:rPr lang="ja-JP" altLang="en-US" sz="2800" kern="0" dirty="0">
                <a:latin typeface="HGP創英角ｺﾞｼｯｸUB" pitchFamily="50" charset="-128"/>
                <a:ea typeface="HGP創英角ｺﾞｼｯｸUB" pitchFamily="50" charset="-128"/>
              </a:rPr>
              <a:t>組織における立場毎の注意するべき脅威</a:t>
            </a:r>
            <a:endParaRPr kumimoji="1" lang="en-US" altLang="ja-JP" sz="2800" b="0" i="0" u="none" strike="noStrike" kern="0" cap="none" spc="0" normalizeH="0" baseline="0" noProof="0" dirty="0">
              <a:ln>
                <a:noFill/>
              </a:ln>
              <a:solidFill>
                <a:schemeClr val="tx1"/>
              </a:solidFill>
              <a:effectLst/>
              <a:uLnTx/>
              <a:uFillTx/>
              <a:latin typeface="HGP創英角ｺﾞｼｯｸUB" pitchFamily="50" charset="-128"/>
              <a:ea typeface="HGP創英角ｺﾞｼｯｸUB" pitchFamily="50" charset="-128"/>
            </a:endParaRPr>
          </a:p>
        </p:txBody>
      </p:sp>
      <p:pic>
        <p:nvPicPr>
          <p:cNvPr id="8" name="図 7">
            <a:extLst>
              <a:ext uri="{FF2B5EF4-FFF2-40B4-BE49-F238E27FC236}">
                <a16:creationId xmlns="" xmlns:a16="http://schemas.microsoft.com/office/drawing/2014/main" id="{6E16DE41-31D2-4D21-A9F2-9D0890FBDF88}"/>
              </a:ext>
            </a:extLst>
          </p:cNvPr>
          <p:cNvPicPr>
            <a:picLocks noChangeAspect="1"/>
          </p:cNvPicPr>
          <p:nvPr/>
        </p:nvPicPr>
        <p:blipFill>
          <a:blip r:embed="rId3"/>
          <a:stretch>
            <a:fillRect/>
          </a:stretch>
        </p:blipFill>
        <p:spPr>
          <a:xfrm>
            <a:off x="574923" y="1628800"/>
            <a:ext cx="8185859" cy="4524228"/>
          </a:xfrm>
          <a:prstGeom prst="rect">
            <a:avLst/>
          </a:prstGeom>
        </p:spPr>
      </p:pic>
      <p:pic>
        <p:nvPicPr>
          <p:cNvPr id="9" name="図 8">
            <a:extLst>
              <a:ext uri="{FF2B5EF4-FFF2-40B4-BE49-F238E27FC236}">
                <a16:creationId xmlns="" xmlns:a16="http://schemas.microsoft.com/office/drawing/2014/main" id="{9F00CEEC-E6DA-4B1A-8607-6195F03905DC}"/>
              </a:ext>
            </a:extLst>
          </p:cNvPr>
          <p:cNvPicPr>
            <a:picLocks noChangeAspect="1"/>
          </p:cNvPicPr>
          <p:nvPr/>
        </p:nvPicPr>
        <p:blipFill>
          <a:blip r:embed="rId4"/>
          <a:stretch>
            <a:fillRect/>
          </a:stretch>
        </p:blipFill>
        <p:spPr>
          <a:xfrm>
            <a:off x="2913695" y="6179503"/>
            <a:ext cx="2954449" cy="489857"/>
          </a:xfrm>
          <a:prstGeom prst="rect">
            <a:avLst/>
          </a:prstGeom>
        </p:spPr>
      </p:pic>
      <p:pic>
        <p:nvPicPr>
          <p:cNvPr id="10" name="図 9">
            <a:extLst>
              <a:ext uri="{FF2B5EF4-FFF2-40B4-BE49-F238E27FC236}">
                <a16:creationId xmlns="" xmlns:a16="http://schemas.microsoft.com/office/drawing/2014/main" id="{A61D2E73-6C40-403C-9D61-6D416B1367AE}"/>
              </a:ext>
            </a:extLst>
          </p:cNvPr>
          <p:cNvPicPr>
            <a:picLocks noChangeAspect="1"/>
          </p:cNvPicPr>
          <p:nvPr/>
        </p:nvPicPr>
        <p:blipFill>
          <a:blip r:embed="rId5"/>
          <a:stretch>
            <a:fillRect/>
          </a:stretch>
        </p:blipFill>
        <p:spPr>
          <a:xfrm>
            <a:off x="5639802" y="6179504"/>
            <a:ext cx="3180670" cy="411822"/>
          </a:xfrm>
          <a:prstGeom prst="rect">
            <a:avLst/>
          </a:prstGeom>
        </p:spPr>
      </p:pic>
    </p:spTree>
    <p:extLst>
      <p:ext uri="{BB962C8B-B14F-4D97-AF65-F5344CB8AC3E}">
        <p14:creationId xmlns:p14="http://schemas.microsoft.com/office/powerpoint/2010/main" val="1777918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スライド番号プレースホルダ 5"/>
          <p:cNvSpPr>
            <a:spLocks noGrp="1"/>
          </p:cNvSpPr>
          <p:nvPr>
            <p:ph type="sldNum" sz="quarter" idx="4294967295"/>
          </p:nvPr>
        </p:nvSpPr>
        <p:spPr>
          <a:xfrm>
            <a:off x="6902450" y="6453188"/>
            <a:ext cx="2133600" cy="287337"/>
          </a:xfrm>
          <a:prstGeom prst="rect">
            <a:avLst/>
          </a:prstGeom>
          <a:noFill/>
        </p:spPr>
        <p:txBody>
          <a:bodyPr/>
          <a:lstStyle/>
          <a:p>
            <a:fld id="{1B74A6B4-6AC7-4BB6-88E3-EBC14633FAD7}" type="slidenum">
              <a:rPr lang="en-US" altLang="ja-JP" smtClean="0">
                <a:ea typeface="ＭＳ Ｐゴシック" charset="-128"/>
              </a:rPr>
              <a:pPr/>
              <a:t>6</a:t>
            </a:fld>
            <a:endParaRPr lang="en-US" altLang="ja-JP" dirty="0">
              <a:ea typeface="ＭＳ Ｐゴシック" charset="-128"/>
            </a:endParaRPr>
          </a:p>
        </p:txBody>
      </p:sp>
      <p:sp>
        <p:nvSpPr>
          <p:cNvPr id="19460" name="Rectangle 3"/>
          <p:cNvSpPr>
            <a:spLocks noGrp="1" noChangeArrowheads="1"/>
          </p:cNvSpPr>
          <p:nvPr>
            <p:ph type="title"/>
          </p:nvPr>
        </p:nvSpPr>
        <p:spPr/>
        <p:txBody>
          <a:bodyPr/>
          <a:lstStyle/>
          <a:p>
            <a:pPr eaLnBrk="1" hangingPunct="1"/>
            <a:r>
              <a:rPr lang="ja-JP" altLang="en-US" dirty="0">
                <a:latin typeface="HGP創英角ｺﾞｼｯｸUB" pitchFamily="50" charset="-128"/>
                <a:ea typeface="HGP創英角ｺﾞｼｯｸUB" pitchFamily="50" charset="-128"/>
              </a:rPr>
              <a:t>　</a:t>
            </a:r>
          </a:p>
        </p:txBody>
      </p:sp>
      <p:sp>
        <p:nvSpPr>
          <p:cNvPr id="5125" name="Rectangle 4"/>
          <p:cNvSpPr>
            <a:spLocks noGrp="1" noChangeArrowheads="1"/>
          </p:cNvSpPr>
          <p:nvPr>
            <p:ph type="body" idx="1"/>
          </p:nvPr>
        </p:nvSpPr>
        <p:spPr>
          <a:xfrm>
            <a:off x="322202" y="2636912"/>
            <a:ext cx="9002325" cy="2797939"/>
          </a:xfrm>
        </p:spPr>
        <p:txBody>
          <a:bodyPr/>
          <a:lstStyle/>
          <a:p>
            <a:pPr marL="457200" lvl="1" indent="0" eaLnBrk="1" hangingPunct="1">
              <a:buClr>
                <a:srgbClr val="0070C0"/>
              </a:buClr>
              <a:buNone/>
              <a:defRPr/>
            </a:pPr>
            <a:r>
              <a:rPr lang="en-US" altLang="ja-JP" sz="3600" dirty="0">
                <a:latin typeface="HGS創英角ｺﾞｼｯｸUB" pitchFamily="50" charset="-128"/>
                <a:ea typeface="HGS創英角ｺﾞｼｯｸUB" pitchFamily="50" charset="-128"/>
              </a:rPr>
              <a:t>2</a:t>
            </a:r>
            <a:r>
              <a:rPr lang="ja-JP" altLang="en-US" sz="3600" dirty="0">
                <a:latin typeface="HGS創英角ｺﾞｼｯｸUB" pitchFamily="50" charset="-128"/>
                <a:ea typeface="HGS創英角ｺﾞｼｯｸUB" pitchFamily="50" charset="-128"/>
              </a:rPr>
              <a:t>章</a:t>
            </a:r>
            <a:r>
              <a:rPr lang="en-US" altLang="ja-JP" sz="3600" dirty="0">
                <a:latin typeface="HGS創英角ｺﾞｼｯｸUB" pitchFamily="50" charset="-128"/>
                <a:ea typeface="HGS創英角ｺﾞｼｯｸUB" pitchFamily="50" charset="-128"/>
              </a:rPr>
              <a:t>. </a:t>
            </a:r>
            <a:r>
              <a:rPr lang="ja-JP" altLang="en-US" sz="3600" dirty="0">
                <a:latin typeface="HGS創英角ｺﾞｼｯｸUB" pitchFamily="50" charset="-128"/>
                <a:ea typeface="HGS創英角ｺﾞｼｯｸUB" pitchFamily="50" charset="-128"/>
              </a:rPr>
              <a:t>情報セキュリティ</a:t>
            </a:r>
            <a:r>
              <a:rPr lang="en-US" altLang="ja-JP" sz="3600" dirty="0">
                <a:latin typeface="HGS創英角ｺﾞｼｯｸUB" pitchFamily="50" charset="-128"/>
                <a:ea typeface="HGS創英角ｺﾞｼｯｸUB" pitchFamily="50" charset="-128"/>
              </a:rPr>
              <a:t>10</a:t>
            </a:r>
            <a:r>
              <a:rPr lang="ja-JP" altLang="en-US" sz="3600" dirty="0">
                <a:latin typeface="HGS創英角ｺﾞｼｯｸUB" pitchFamily="50" charset="-128"/>
                <a:ea typeface="HGS創英角ｺﾞｼｯｸUB" pitchFamily="50" charset="-128"/>
              </a:rPr>
              <a:t>大脅威</a:t>
            </a:r>
            <a:r>
              <a:rPr lang="en-US" altLang="ja-JP" sz="3600" dirty="0">
                <a:latin typeface="HGS創英角ｺﾞｼｯｸUB" pitchFamily="50" charset="-128"/>
                <a:ea typeface="HGS創英角ｺﾞｼｯｸUB" pitchFamily="50" charset="-128"/>
              </a:rPr>
              <a:t>2018</a:t>
            </a:r>
          </a:p>
          <a:p>
            <a:pPr marL="457200" lvl="1" indent="0" eaLnBrk="1" hangingPunct="1">
              <a:buClr>
                <a:srgbClr val="0070C0"/>
              </a:buClr>
              <a:buNone/>
              <a:defRPr/>
            </a:pPr>
            <a:r>
              <a:rPr lang="en-US" altLang="ja-JP" sz="3600" dirty="0">
                <a:latin typeface="HGS創英角ｺﾞｼｯｸUB" pitchFamily="50" charset="-128"/>
                <a:ea typeface="HGS創英角ｺﾞｼｯｸUB" pitchFamily="50" charset="-128"/>
              </a:rPr>
              <a:t>       </a:t>
            </a:r>
            <a:r>
              <a:rPr lang="ja-JP" altLang="en-US" sz="3600" dirty="0">
                <a:latin typeface="HGS創英角ｺﾞｼｯｸUB" pitchFamily="50" charset="-128"/>
                <a:ea typeface="HGS創英角ｺﾞｼｯｸUB" pitchFamily="50" charset="-128"/>
              </a:rPr>
              <a:t>組織編</a:t>
            </a:r>
            <a:endParaRPr lang="en-US" altLang="ja-JP" sz="3600" dirty="0">
              <a:latin typeface="HGS創英角ｺﾞｼｯｸUB" pitchFamily="50" charset="-128"/>
              <a:ea typeface="HGS創英角ｺﾞｼｯｸUB" pitchFamily="50" charset="-128"/>
            </a:endParaRPr>
          </a:p>
          <a:p>
            <a:pPr lvl="1" eaLnBrk="1" hangingPunct="1">
              <a:buClr>
                <a:srgbClr val="0070C0"/>
              </a:buClr>
              <a:buFont typeface="Wingdings" pitchFamily="2" charset="2"/>
              <a:buChar char="l"/>
              <a:defRPr/>
            </a:pPr>
            <a:endParaRPr lang="en-US" altLang="ja-JP" sz="3600" dirty="0">
              <a:solidFill>
                <a:schemeClr val="bg1">
                  <a:lumMod val="75000"/>
                </a:schemeClr>
              </a:solidFill>
              <a:latin typeface="HGS創英角ｺﾞｼｯｸUB" pitchFamily="50" charset="-128"/>
              <a:ea typeface="HGS創英角ｺﾞｼｯｸUB" pitchFamily="50"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7</a:t>
            </a:fld>
            <a:endParaRPr lang="en-US" altLang="ja-JP" dirty="0"/>
          </a:p>
        </p:txBody>
      </p:sp>
      <p:sp>
        <p:nvSpPr>
          <p:cNvPr id="22" name="コンテンツ プレースホルダー 2"/>
          <p:cNvSpPr>
            <a:spLocks noGrp="1"/>
          </p:cNvSpPr>
          <p:nvPr>
            <p:ph idx="1"/>
          </p:nvPr>
        </p:nvSpPr>
        <p:spPr>
          <a:xfrm>
            <a:off x="-216024" y="4653136"/>
            <a:ext cx="9252520" cy="1872208"/>
          </a:xfrm>
        </p:spPr>
        <p:txBody>
          <a:bodyPr/>
          <a:lstStyle/>
          <a:p>
            <a:pPr marL="0" indent="0">
              <a:buNone/>
            </a:pPr>
            <a:endParaRPr lang="en-US" altLang="ja-JP" sz="1800"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メール等により</a:t>
            </a:r>
            <a:r>
              <a:rPr lang="en-US" altLang="ja-JP" dirty="0">
                <a:latin typeface="HGP創英角ｺﾞｼｯｸUB" pitchFamily="50" charset="-128"/>
                <a:ea typeface="HGP創英角ｺﾞｼｯｸUB" pitchFamily="50" charset="-128"/>
              </a:rPr>
              <a:t>PC</a:t>
            </a:r>
            <a:r>
              <a:rPr lang="ja-JP" altLang="en-US" dirty="0">
                <a:latin typeface="HGP創英角ｺﾞｼｯｸUB" pitchFamily="50" charset="-128"/>
                <a:ea typeface="HGP創英角ｺﾞｼｯｸUB" pitchFamily="50" charset="-128"/>
              </a:rPr>
              <a:t>をウイルスに感染させ組織内部へ潜入</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組織の機密情報を窃取</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踏み台とするために業種や会社規模に関係なく狙われる</a:t>
            </a:r>
            <a:endParaRPr lang="en-US" altLang="ja-JP" dirty="0">
              <a:latin typeface="HGP創英角ｺﾞｼｯｸUB" pitchFamily="50" charset="-128"/>
              <a:ea typeface="HGP創英角ｺﾞｼｯｸUB" pitchFamily="50" charset="-128"/>
            </a:endParaRPr>
          </a:p>
        </p:txBody>
      </p:sp>
      <p:sp>
        <p:nvSpPr>
          <p:cNvPr id="23" name="タイトル 1"/>
          <p:cNvSpPr>
            <a:spLocks noGrp="1"/>
          </p:cNvSpPr>
          <p:nvPr>
            <p:ph type="title"/>
          </p:nvPr>
        </p:nvSpPr>
        <p:spPr>
          <a:xfrm>
            <a:off x="241995" y="83125"/>
            <a:ext cx="8243779" cy="993775"/>
          </a:xfrm>
        </p:spPr>
        <p:txBody>
          <a:bodyPr/>
          <a:lstStyle/>
          <a:p>
            <a:r>
              <a:rPr lang="en-US" altLang="ja-JP" sz="3200" dirty="0"/>
              <a:t>【1</a:t>
            </a:r>
            <a:r>
              <a:rPr lang="ja-JP" altLang="en-US" sz="3200" dirty="0"/>
              <a:t>位</a:t>
            </a:r>
            <a:r>
              <a:rPr lang="en-US" altLang="ja-JP" sz="3200" dirty="0"/>
              <a:t>】</a:t>
            </a:r>
            <a:r>
              <a:rPr lang="ja-JP" altLang="en-US" sz="3200" dirty="0"/>
              <a:t>標的型攻撃による被害</a:t>
            </a:r>
            <a:r>
              <a:rPr lang="en-US" altLang="ja-JP" sz="3000" dirty="0"/>
              <a:t/>
            </a:r>
            <a:br>
              <a:rPr lang="en-US" altLang="ja-JP" sz="3000" dirty="0"/>
            </a:br>
            <a:r>
              <a:rPr lang="ja-JP" altLang="en-US" sz="2000" dirty="0">
                <a:solidFill>
                  <a:srgbClr val="00B0F0"/>
                </a:solidFill>
              </a:rPr>
              <a:t>～組織全体でセキュリティ意識の向上を～</a:t>
            </a:r>
          </a:p>
        </p:txBody>
      </p:sp>
    </p:spTree>
    <p:extLst>
      <p:ext uri="{BB962C8B-B14F-4D97-AF65-F5344CB8AC3E}">
        <p14:creationId xmlns:p14="http://schemas.microsoft.com/office/powerpoint/2010/main" val="924342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コンテンツ プレースホルダー 2"/>
          <p:cNvSpPr>
            <a:spLocks noGrp="1"/>
          </p:cNvSpPr>
          <p:nvPr>
            <p:ph idx="1"/>
          </p:nvPr>
        </p:nvSpPr>
        <p:spPr>
          <a:xfrm>
            <a:off x="303896" y="1556792"/>
            <a:ext cx="8588687" cy="2088232"/>
          </a:xfrm>
        </p:spPr>
        <p:txBody>
          <a:bodyPr/>
          <a:lstStyle/>
          <a:p>
            <a:r>
              <a:rPr lang="ja-JP" altLang="en-US" dirty="0">
                <a:latin typeface="HGP創英角ｺﾞｼｯｸUB" pitchFamily="50" charset="-128"/>
                <a:ea typeface="HGP創英角ｺﾞｼｯｸUB" pitchFamily="50" charset="-128"/>
              </a:rPr>
              <a:t>攻撃手口</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メールを使った手口</a:t>
            </a:r>
            <a:endParaRPr lang="en-US" altLang="ja-JP" dirty="0">
              <a:latin typeface="HGP創英角ｺﾞｼｯｸUB" pitchFamily="50" charset="-128"/>
              <a:ea typeface="HGP創英角ｺﾞｼｯｸUB" pitchFamily="50" charset="-128"/>
            </a:endParaRPr>
          </a:p>
          <a:p>
            <a:pPr lvl="2"/>
            <a:r>
              <a:rPr lang="ja-JP" altLang="en-US" dirty="0">
                <a:latin typeface="HGP創英角ｺﾞｼｯｸUB" pitchFamily="50" charset="-128"/>
                <a:ea typeface="HGP創英角ｺﾞｼｯｸUB" pitchFamily="50" charset="-128"/>
              </a:rPr>
              <a:t>ウイルスを含んだ添付ファイルを開かせる</a:t>
            </a:r>
            <a:endParaRPr lang="en-US" altLang="ja-JP" dirty="0">
              <a:latin typeface="HGP創英角ｺﾞｼｯｸUB" pitchFamily="50" charset="-128"/>
              <a:ea typeface="HGP創英角ｺﾞｼｯｸUB" pitchFamily="50" charset="-128"/>
            </a:endParaRPr>
          </a:p>
          <a:p>
            <a:pPr lvl="2"/>
            <a:r>
              <a:rPr lang="ja-JP" altLang="en-US" dirty="0">
                <a:latin typeface="HGP創英角ｺﾞｼｯｸUB" pitchFamily="50" charset="-128"/>
                <a:ea typeface="HGP創英角ｺﾞｼｯｸUB" pitchFamily="50" charset="-128"/>
              </a:rPr>
              <a:t>ウイルスを含んだウェブサイトへのリンクをクリックさせる</a:t>
            </a:r>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ウェブを使った手口</a:t>
            </a:r>
            <a:endParaRPr lang="en-US" altLang="ja-JP" dirty="0">
              <a:latin typeface="HGP創英角ｺﾞｼｯｸUB" pitchFamily="50" charset="-128"/>
              <a:ea typeface="HGP創英角ｺﾞｼｯｸUB" pitchFamily="50" charset="-128"/>
            </a:endParaRPr>
          </a:p>
          <a:p>
            <a:pPr lvl="2"/>
            <a:r>
              <a:rPr lang="ja-JP" altLang="en-US" dirty="0">
                <a:latin typeface="HGP創英角ｺﾞｼｯｸUB" pitchFamily="50" charset="-128"/>
                <a:ea typeface="HGP創英角ｺﾞｼｯｸUB" pitchFamily="50" charset="-128"/>
              </a:rPr>
              <a:t>ウイルスをダウンロードするよう標的組織が利用するウェブサイトを改ざん</a:t>
            </a:r>
            <a:endParaRPr lang="en-US" altLang="ja-JP" dirty="0">
              <a:latin typeface="HGP創英角ｺﾞｼｯｸUB" pitchFamily="50" charset="-128"/>
              <a:ea typeface="HGP創英角ｺﾞｼｯｸUB" pitchFamily="50" charset="-128"/>
            </a:endParaRPr>
          </a:p>
          <a:p>
            <a:pPr lvl="2"/>
            <a:r>
              <a:rPr lang="en-US" altLang="ja-JP" dirty="0">
                <a:latin typeface="HGP創英角ｺﾞｼｯｸUB" pitchFamily="50" charset="-128"/>
                <a:ea typeface="HGP創英角ｺﾞｼｯｸUB" pitchFamily="50" charset="-128"/>
              </a:rPr>
              <a:t>DMZ</a:t>
            </a:r>
            <a:r>
              <a:rPr lang="ja-JP" altLang="en-US" dirty="0">
                <a:latin typeface="HGP創英角ｺﾞｼｯｸUB" pitchFamily="50" charset="-128"/>
                <a:ea typeface="HGP創英角ｺﾞｼｯｸUB" pitchFamily="50" charset="-128"/>
              </a:rPr>
              <a:t>上に存在するサーバーの脆弱性を悪用し、内部に侵入する</a:t>
            </a:r>
            <a:endParaRPr lang="en-US" altLang="ja-JP" dirty="0">
              <a:latin typeface="HGP創英角ｺﾞｼｯｸUB" pitchFamily="50" charset="-128"/>
              <a:ea typeface="HGP創英角ｺﾞｼｯｸUB" pitchFamily="50" charset="-128"/>
            </a:endParaRPr>
          </a:p>
          <a:p>
            <a:pPr lvl="2"/>
            <a:endParaRPr lang="en-US" altLang="ja-JP" dirty="0">
              <a:latin typeface="HGP創英角ｺﾞｼｯｸUB" pitchFamily="50" charset="-128"/>
              <a:ea typeface="HGP創英角ｺﾞｼｯｸUB" pitchFamily="50" charset="-128"/>
            </a:endParaRPr>
          </a:p>
        </p:txBody>
      </p:sp>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8</a:t>
            </a:fld>
            <a:endParaRPr lang="en-US" altLang="ja-JP" dirty="0"/>
          </a:p>
        </p:txBody>
      </p:sp>
      <p:sp>
        <p:nvSpPr>
          <p:cNvPr id="16" name="タイトル 1">
            <a:extLst>
              <a:ext uri="{FF2B5EF4-FFF2-40B4-BE49-F238E27FC236}">
                <a16:creationId xmlns="" xmlns:a16="http://schemas.microsoft.com/office/drawing/2014/main" id="{CBD6A3AB-5D14-4A85-98E9-8667DB9ED7CF}"/>
              </a:ext>
            </a:extLst>
          </p:cNvPr>
          <p:cNvSpPr>
            <a:spLocks noGrp="1"/>
          </p:cNvSpPr>
          <p:nvPr>
            <p:ph type="title"/>
          </p:nvPr>
        </p:nvSpPr>
        <p:spPr>
          <a:xfrm>
            <a:off x="216653" y="83125"/>
            <a:ext cx="8243779" cy="993775"/>
          </a:xfrm>
        </p:spPr>
        <p:txBody>
          <a:bodyPr/>
          <a:lstStyle/>
          <a:p>
            <a:r>
              <a:rPr lang="en-US" altLang="ja-JP" sz="3200" dirty="0"/>
              <a:t>【1</a:t>
            </a:r>
            <a:r>
              <a:rPr lang="ja-JP" altLang="en-US" sz="3200" dirty="0"/>
              <a:t>位</a:t>
            </a:r>
            <a:r>
              <a:rPr lang="en-US" altLang="ja-JP" sz="3200" dirty="0"/>
              <a:t>】</a:t>
            </a:r>
            <a:r>
              <a:rPr lang="ja-JP" altLang="en-US" sz="3200" dirty="0"/>
              <a:t>標的型攻撃による被害</a:t>
            </a:r>
            <a:r>
              <a:rPr lang="en-US" altLang="ja-JP" sz="3000" dirty="0"/>
              <a:t/>
            </a:r>
            <a:br>
              <a:rPr lang="en-US" altLang="ja-JP" sz="3000" dirty="0"/>
            </a:br>
            <a:r>
              <a:rPr lang="ja-JP" altLang="en-US" sz="2000" dirty="0">
                <a:solidFill>
                  <a:srgbClr val="00B0F0"/>
                </a:solidFill>
              </a:rPr>
              <a:t>～組織全体でセキュリティ意識の向上を～</a:t>
            </a:r>
          </a:p>
        </p:txBody>
      </p:sp>
    </p:spTree>
    <p:extLst>
      <p:ext uri="{BB962C8B-B14F-4D97-AF65-F5344CB8AC3E}">
        <p14:creationId xmlns:p14="http://schemas.microsoft.com/office/powerpoint/2010/main" val="1441464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コンテンツ プレースホルダー 2"/>
          <p:cNvSpPr>
            <a:spLocks noGrp="1"/>
          </p:cNvSpPr>
          <p:nvPr>
            <p:ph idx="1"/>
          </p:nvPr>
        </p:nvSpPr>
        <p:spPr>
          <a:xfrm>
            <a:off x="-215059" y="1412776"/>
            <a:ext cx="8747499" cy="2088232"/>
          </a:xfrm>
        </p:spPr>
        <p:txBody>
          <a:bodyPr/>
          <a:lstStyle/>
          <a:p>
            <a:pPr lvl="2"/>
            <a:endParaRPr lang="en-US" altLang="ja-JP" dirty="0">
              <a:latin typeface="HGP創英角ｺﾞｼｯｸUB" pitchFamily="50" charset="-128"/>
              <a:ea typeface="HGP創英角ｺﾞｼｯｸUB" pitchFamily="50" charset="-128"/>
            </a:endParaRPr>
          </a:p>
          <a:p>
            <a:pPr lvl="1"/>
            <a:r>
              <a:rPr lang="ja-JP" altLang="en-US" dirty="0">
                <a:latin typeface="HGP創英角ｺﾞｼｯｸUB" pitchFamily="50" charset="-128"/>
                <a:ea typeface="HGP創英角ｺﾞｼｯｸUB" pitchFamily="50" charset="-128"/>
              </a:rPr>
              <a:t>サイバー情報共有イニシアティブ（</a:t>
            </a:r>
            <a:r>
              <a:rPr lang="en-US" altLang="ja-JP" dirty="0">
                <a:latin typeface="HGP創英角ｺﾞｼｯｸUB" pitchFamily="50" charset="-128"/>
                <a:ea typeface="HGP創英角ｺﾞｼｯｸUB" pitchFamily="50" charset="-128"/>
              </a:rPr>
              <a:t>J-CSIP</a:t>
            </a:r>
            <a:r>
              <a:rPr lang="ja-JP" altLang="en-US" dirty="0">
                <a:latin typeface="HGP創英角ｺﾞｼｯｸUB" pitchFamily="50" charset="-128"/>
                <a:ea typeface="HGP創英角ｺﾞｼｯｸUB" pitchFamily="50" charset="-128"/>
              </a:rPr>
              <a:t>）による報告</a:t>
            </a:r>
            <a:endParaRPr lang="en-US" altLang="ja-JP" dirty="0">
              <a:latin typeface="HGP創英角ｺﾞｼｯｸUB" pitchFamily="50" charset="-128"/>
              <a:ea typeface="HGP創英角ｺﾞｼｯｸUB" pitchFamily="50" charset="-128"/>
            </a:endParaRPr>
          </a:p>
          <a:p>
            <a:pPr lvl="2"/>
            <a:r>
              <a:rPr lang="en-US" altLang="ja-JP" dirty="0">
                <a:latin typeface="HGP創英角ｺﾞｼｯｸUB" pitchFamily="50" charset="-128"/>
                <a:ea typeface="HGP創英角ｺﾞｼｯｸUB" pitchFamily="50" charset="-128"/>
              </a:rPr>
              <a:t>J-CSIP</a:t>
            </a:r>
            <a:r>
              <a:rPr lang="ja-JP" altLang="en-US" dirty="0">
                <a:latin typeface="HGP創英角ｺﾞｼｯｸUB" pitchFamily="50" charset="-128"/>
                <a:ea typeface="HGP創英角ｺﾞｼｯｸUB" pitchFamily="50" charset="-128"/>
              </a:rPr>
              <a:t>参加組織（</a:t>
            </a:r>
            <a:r>
              <a:rPr lang="en-US" altLang="ja-JP" dirty="0">
                <a:latin typeface="HGP創英角ｺﾞｼｯｸUB" pitchFamily="50" charset="-128"/>
                <a:ea typeface="HGP創英角ｺﾞｼｯｸUB" pitchFamily="50" charset="-128"/>
              </a:rPr>
              <a:t>11</a:t>
            </a:r>
            <a:r>
              <a:rPr lang="ja-JP" altLang="en-US" dirty="0">
                <a:latin typeface="HGP創英角ｺﾞｼｯｸUB" pitchFamily="50" charset="-128"/>
                <a:ea typeface="HGP創英角ｺﾞｼｯｸUB" pitchFamily="50" charset="-128"/>
              </a:rPr>
              <a:t>業界</a:t>
            </a:r>
            <a:r>
              <a:rPr lang="en-US" altLang="ja-JP" dirty="0">
                <a:latin typeface="HGP創英角ｺﾞｼｯｸUB" pitchFamily="50" charset="-128"/>
                <a:ea typeface="HGP創英角ｺﾞｼｯｸUB" pitchFamily="50" charset="-128"/>
              </a:rPr>
              <a:t>227</a:t>
            </a:r>
            <a:r>
              <a:rPr lang="ja-JP" altLang="en-US" dirty="0">
                <a:latin typeface="HGP創英角ｺﾞｼｯｸUB" pitchFamily="50" charset="-128"/>
                <a:ea typeface="HGP創英角ｺﾞｼｯｸUB" pitchFamily="50" charset="-128"/>
              </a:rPr>
              <a:t>組織）において標的型攻撃メールの受信件数</a:t>
            </a:r>
            <a:r>
              <a:rPr lang="en-US" altLang="ja-JP" dirty="0">
                <a:latin typeface="HGP創英角ｺﾞｼｯｸUB" pitchFamily="50" charset="-128"/>
                <a:ea typeface="HGP創英角ｺﾞｼｯｸUB" pitchFamily="50" charset="-128"/>
              </a:rPr>
              <a:t>173</a:t>
            </a:r>
            <a:r>
              <a:rPr lang="ja-JP" altLang="en-US" dirty="0">
                <a:latin typeface="HGP創英角ｺﾞｼｯｸUB" pitchFamily="50" charset="-128"/>
                <a:ea typeface="HGP創英角ｺﾞｼｯｸUB" pitchFamily="50" charset="-128"/>
              </a:rPr>
              <a:t>件</a:t>
            </a:r>
            <a:endParaRPr lang="en-US" altLang="ja-JP" dirty="0">
              <a:latin typeface="HGP創英角ｺﾞｼｯｸUB" pitchFamily="50" charset="-128"/>
              <a:ea typeface="HGP創英角ｺﾞｼｯｸUB" pitchFamily="50" charset="-128"/>
            </a:endParaRPr>
          </a:p>
          <a:p>
            <a:pPr lvl="2"/>
            <a:r>
              <a:rPr lang="en-US" altLang="ja-JP" dirty="0">
                <a:latin typeface="HGP創英角ｺﾞｼｯｸUB" pitchFamily="50" charset="-128"/>
                <a:ea typeface="HGP創英角ｺﾞｼｯｸUB" pitchFamily="50" charset="-128"/>
              </a:rPr>
              <a:t>MS Office</a:t>
            </a:r>
            <a:r>
              <a:rPr lang="ja-JP" altLang="en-US" dirty="0">
                <a:latin typeface="HGP創英角ｺﾞｼｯｸUB" pitchFamily="50" charset="-128"/>
                <a:ea typeface="HGP創英角ｺﾞｼｯｸUB" pitchFamily="50" charset="-128"/>
              </a:rPr>
              <a:t>製品の脆弱性を悪用する添付ファイル付き標的型攻撃を確認</a:t>
            </a:r>
            <a:endParaRPr lang="en-US" altLang="ja-JP" dirty="0">
              <a:latin typeface="HGP創英角ｺﾞｼｯｸUB" pitchFamily="50" charset="-128"/>
              <a:ea typeface="HGP創英角ｺﾞｼｯｸUB" pitchFamily="50" charset="-128"/>
            </a:endParaRPr>
          </a:p>
          <a:p>
            <a:pPr lvl="2"/>
            <a:r>
              <a:rPr lang="ja-JP" altLang="en-US" dirty="0">
                <a:latin typeface="HGP創英角ｺﾞｼｯｸUB" pitchFamily="50" charset="-128"/>
                <a:ea typeface="HGP創英角ｺﾞｼｯｸUB" pitchFamily="50" charset="-128"/>
              </a:rPr>
              <a:t>海外の関連企業のアカウントを乗っ取った上で、国内企業に対して標的型攻撃を仕掛けるケースも</a:t>
            </a:r>
            <a:endParaRPr lang="en-US" altLang="ja-JP" dirty="0">
              <a:latin typeface="HGP創英角ｺﾞｼｯｸUB" pitchFamily="50" charset="-128"/>
              <a:ea typeface="HGP創英角ｺﾞｼｯｸUB" pitchFamily="50" charset="-128"/>
            </a:endParaRPr>
          </a:p>
        </p:txBody>
      </p:sp>
      <p:sp>
        <p:nvSpPr>
          <p:cNvPr id="4" name="スライド番号プレースホルダー 3"/>
          <p:cNvSpPr>
            <a:spLocks noGrp="1"/>
          </p:cNvSpPr>
          <p:nvPr>
            <p:ph type="sldNum" sz="quarter" idx="12"/>
          </p:nvPr>
        </p:nvSpPr>
        <p:spPr/>
        <p:txBody>
          <a:bodyPr/>
          <a:lstStyle/>
          <a:p>
            <a:pPr>
              <a:defRPr/>
            </a:pPr>
            <a:fld id="{6721F58E-FF0A-4E20-95E1-27782925FA6E}" type="slidenum">
              <a:rPr lang="en-US" altLang="ja-JP" smtClean="0"/>
              <a:pPr>
                <a:defRPr/>
              </a:pPr>
              <a:t>9</a:t>
            </a:fld>
            <a:endParaRPr lang="en-US" altLang="ja-JP" dirty="0"/>
          </a:p>
        </p:txBody>
      </p:sp>
      <p:sp>
        <p:nvSpPr>
          <p:cNvPr id="16" name="タイトル 1">
            <a:extLst>
              <a:ext uri="{FF2B5EF4-FFF2-40B4-BE49-F238E27FC236}">
                <a16:creationId xmlns="" xmlns:a16="http://schemas.microsoft.com/office/drawing/2014/main" id="{CBD6A3AB-5D14-4A85-98E9-8667DB9ED7CF}"/>
              </a:ext>
            </a:extLst>
          </p:cNvPr>
          <p:cNvSpPr>
            <a:spLocks noGrp="1"/>
          </p:cNvSpPr>
          <p:nvPr>
            <p:ph type="title"/>
          </p:nvPr>
        </p:nvSpPr>
        <p:spPr>
          <a:xfrm>
            <a:off x="216653" y="83125"/>
            <a:ext cx="8243779" cy="993775"/>
          </a:xfrm>
        </p:spPr>
        <p:txBody>
          <a:bodyPr/>
          <a:lstStyle/>
          <a:p>
            <a:r>
              <a:rPr lang="en-US" altLang="ja-JP" sz="3200" dirty="0"/>
              <a:t>【1</a:t>
            </a:r>
            <a:r>
              <a:rPr lang="ja-JP" altLang="en-US" sz="3200" dirty="0"/>
              <a:t>位</a:t>
            </a:r>
            <a:r>
              <a:rPr lang="en-US" altLang="ja-JP" sz="3200" dirty="0"/>
              <a:t>】</a:t>
            </a:r>
            <a:r>
              <a:rPr lang="ja-JP" altLang="en-US" sz="3200" dirty="0"/>
              <a:t>標的型攻撃による被害</a:t>
            </a:r>
            <a:r>
              <a:rPr lang="en-US" altLang="ja-JP" sz="3000" dirty="0"/>
              <a:t/>
            </a:r>
            <a:br>
              <a:rPr lang="en-US" altLang="ja-JP" sz="3000" dirty="0"/>
            </a:br>
            <a:r>
              <a:rPr lang="ja-JP" altLang="en-US" sz="2000" dirty="0">
                <a:solidFill>
                  <a:srgbClr val="00B0F0"/>
                </a:solidFill>
              </a:rPr>
              <a:t>～組織全体でセキュリティ意識の向上を～</a:t>
            </a:r>
          </a:p>
        </p:txBody>
      </p:sp>
      <p:sp>
        <p:nvSpPr>
          <p:cNvPr id="17" name="コンテンツ プレースホルダー 2">
            <a:extLst>
              <a:ext uri="{FF2B5EF4-FFF2-40B4-BE49-F238E27FC236}">
                <a16:creationId xmlns="" xmlns:a16="http://schemas.microsoft.com/office/drawing/2014/main" id="{8222817D-6B93-4E9E-AC3C-8557176BD2D3}"/>
              </a:ext>
            </a:extLst>
          </p:cNvPr>
          <p:cNvSpPr txBox="1">
            <a:spLocks/>
          </p:cNvSpPr>
          <p:nvPr/>
        </p:nvSpPr>
        <p:spPr bwMode="auto">
          <a:xfrm>
            <a:off x="216024" y="1268760"/>
            <a:ext cx="428396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Tx/>
              <a:buBlip>
                <a:blip r:embed="rId3"/>
              </a:buBlip>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r>
              <a:rPr lang="en-US" altLang="ja-JP" kern="0" dirty="0">
                <a:latin typeface="HGP創英角ｺﾞｼｯｸUB" pitchFamily="50" charset="-128"/>
                <a:ea typeface="HGP創英角ｺﾞｼｯｸUB" pitchFamily="50" charset="-128"/>
              </a:rPr>
              <a:t>2017</a:t>
            </a:r>
            <a:r>
              <a:rPr lang="ja-JP" altLang="en-US" kern="0" dirty="0">
                <a:latin typeface="HGP創英角ｺﾞｼｯｸUB" pitchFamily="50" charset="-128"/>
                <a:ea typeface="HGP創英角ｺﾞｼｯｸUB" pitchFamily="50" charset="-128"/>
              </a:rPr>
              <a:t>年の事例</a:t>
            </a:r>
            <a:r>
              <a:rPr lang="en-US" altLang="ja-JP" kern="0" dirty="0">
                <a:latin typeface="HGP創英角ｺﾞｼｯｸUB" pitchFamily="50" charset="-128"/>
                <a:ea typeface="HGP創英角ｺﾞｼｯｸUB" pitchFamily="50" charset="-128"/>
              </a:rPr>
              <a:t>/</a:t>
            </a:r>
            <a:r>
              <a:rPr lang="ja-JP" altLang="en-US" kern="0" dirty="0">
                <a:latin typeface="HGP創英角ｺﾞｼｯｸUB" pitchFamily="50" charset="-128"/>
                <a:ea typeface="HGP創英角ｺﾞｼｯｸUB" pitchFamily="50" charset="-128"/>
              </a:rPr>
              <a:t>傾向</a:t>
            </a:r>
            <a:endParaRPr lang="en-US" altLang="ja-JP" kern="0" dirty="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1523927023"/>
      </p:ext>
    </p:extLst>
  </p:cSld>
  <p:clrMapOvr>
    <a:masterClrMapping/>
  </p:clrMapOvr>
</p:sld>
</file>

<file path=ppt/theme/theme1.xml><?xml version="1.0" encoding="utf-8"?>
<a:theme xmlns:a="http://schemas.openxmlformats.org/drawingml/2006/main" name="IPA20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PA2004">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IPA200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PA200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PA200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PA200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PA200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PA200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PA200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PA200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PA200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PA200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PA200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PA200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IPA2004v1.1</Template>
  <TotalTime>0</TotalTime>
  <Words>10408</Words>
  <Application>Microsoft Office PowerPoint</Application>
  <PresentationFormat>画面に合わせる (4:3)</PresentationFormat>
  <Paragraphs>837</Paragraphs>
  <Slides>46</Slides>
  <Notes>46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46</vt:i4>
      </vt:variant>
    </vt:vector>
  </HeadingPairs>
  <TitlesOfParts>
    <vt:vector size="54" baseType="lpstr">
      <vt:lpstr>HGP創英角ｺﾞｼｯｸUB</vt:lpstr>
      <vt:lpstr>HGS創英角ｺﾞｼｯｸUB</vt:lpstr>
      <vt:lpstr>ＭＳ Ｐゴシック</vt:lpstr>
      <vt:lpstr>ＭＳ Ｐ明朝</vt:lpstr>
      <vt:lpstr>Arial</vt:lpstr>
      <vt:lpstr>Times New Roman</vt:lpstr>
      <vt:lpstr>Wingdings</vt:lpstr>
      <vt:lpstr>IPA2004</vt:lpstr>
      <vt:lpstr>情報セキュリティ10大脅威2018 ～2章 情報セキュリティ10大脅威 組織編～ 　　　～引き続き行われるサイバー攻撃、 　　　　　　　　　　　　　　　　　　　あなたは守りきれますか？～</vt:lpstr>
      <vt:lpstr>情報セキュリティ10大脅威 2018</vt:lpstr>
      <vt:lpstr>情報セキュリティ10大脅威 2018</vt:lpstr>
      <vt:lpstr>情報セキュリティ10大脅威 2018</vt:lpstr>
      <vt:lpstr>情報セキュリティ10大脅威 2018</vt:lpstr>
      <vt:lpstr>　</vt:lpstr>
      <vt:lpstr>【1位】標的型攻撃による被害 ～組織全体でセキュリティ意識の向上を～</vt:lpstr>
      <vt:lpstr>【1位】標的型攻撃による被害 ～組織全体でセキュリティ意識の向上を～</vt:lpstr>
      <vt:lpstr>【1位】標的型攻撃による被害 ～組織全体でセキュリティ意識の向上を～</vt:lpstr>
      <vt:lpstr>【1位】標的型攻撃による被害 ～組織全体でセキュリティ意識の向上を～</vt:lpstr>
      <vt:lpstr>【2位】ランサムウェアによる被害 ～ランサムウェアの感染経路拡大～</vt:lpstr>
      <vt:lpstr>【2位】ランサムウェアによる被害 ～ランサムウェアの感染経路拡大～</vt:lpstr>
      <vt:lpstr>【2位】ランサムウェアによる被害 ～ランサムウェアの感染経路拡大～</vt:lpstr>
      <vt:lpstr>【2位】ランサムウェアによる被害 ～ランサムウェアの感染経路拡大～</vt:lpstr>
      <vt:lpstr>【3位】ビジネスメール詐欺による被害 ～偽の振込・送金依頼に注意～</vt:lpstr>
      <vt:lpstr>【3位】ビジネスメール詐欺による被害 ～偽の振込・送金依頼に注意～</vt:lpstr>
      <vt:lpstr>【3位】ビジネスメール詐欺による被害 ～偽の振込・送金依頼に注意～</vt:lpstr>
      <vt:lpstr>【3位】ビジネスメール詐欺による被害 ～偽の振込・送金依頼に注意～</vt:lpstr>
      <vt:lpstr>【4位】脆弱性対策情報の公開に伴う悪用増加 ～未対策の脆弱性が狙われる！迅速な対応を～</vt:lpstr>
      <vt:lpstr>【4位】脆弱性対策情報の公開に伴う悪用増加 ～未対策の脆弱性が狙われる！迅速な対応を～</vt:lpstr>
      <vt:lpstr>【4位】脆弱性対策情報の公開に伴う悪用増加 ～未対策の脆弱性が狙われる！迅速な対応を～</vt:lpstr>
      <vt:lpstr>【4位】脆弱性対策情報の公開に伴う悪用増加 ～未対策の脆弱性が狙われる！迅速な対応を～</vt:lpstr>
      <vt:lpstr>【5位】脅威に対応するためのセキュリティ人材の不足 ～組織や国は積極的なセキュリティ人材の育成を～</vt:lpstr>
      <vt:lpstr>【5位】脅威に対応するためのセキュリティ人材の不足 ～組織や国は積極的なセキュリティ人材の育成を～</vt:lpstr>
      <vt:lpstr>【5位】脅威に対応するためのセキュリティ人材の不足 ～組織や国は積極的なセキュリティ人材の育成を～</vt:lpstr>
      <vt:lpstr>【5位】脅威に対応するためのセキュリティ人材の不足 ～組織や国は積極的なセキュリティ人材の育成を～</vt:lpstr>
      <vt:lpstr>【6位】ウェブサービスからの個人情報の窃取 ～ウェブサービスの脆弱性対策は迅速に～</vt:lpstr>
      <vt:lpstr>【6位】ウェブサービスからの個人情報の窃取 ～ウェブサービスの脆弱性対策は迅速に～</vt:lpstr>
      <vt:lpstr>【6位】ウェブサービスからの個人情報の窃取 ～ウェブサービスの脆弱性対策は迅速に～</vt:lpstr>
      <vt:lpstr>【6位】ウェブサービスからの個人情報の窃取 ～ウェブサービスの脆弱性対策は迅速に～</vt:lpstr>
      <vt:lpstr>【7位】IoT機器の脆弱性の顕在化 ～IoT機器の脆弱性を突く攻撃が頻発、開発ベンダーは 脆弱性に対する適切な対処を～</vt:lpstr>
      <vt:lpstr>【7位】IoT機器の脆弱性の顕在化 ～IoT機器の脆弱性を突く攻撃が頻発、開発ベンダーは 脆弱性に対する適切な対処を～</vt:lpstr>
      <vt:lpstr>【7位】IoT機器の脆弱性の顕在化 ～IoT機器の脆弱性を突く攻撃が頻発、開発ベンダーは 脆弱性に対する適切な対処を～</vt:lpstr>
      <vt:lpstr>【7位】IoT機器の脆弱性の顕在化 ～IoT機器の脆弱性を突く攻撃が頻発、開発ベンダーは 脆弱性に対する適切な対処を～</vt:lpstr>
      <vt:lpstr>【8位】内部不正による情報漏えい ～内部不正を許さない管理・監視体制を～</vt:lpstr>
      <vt:lpstr>【8位】内部不正による情報漏えい ～内部不正を許さない管理・監視体制を～</vt:lpstr>
      <vt:lpstr>【8位】内部不正による情報漏えい ～内部不正を許さない管理・監視体制を～</vt:lpstr>
      <vt:lpstr>【8位】内部不正による情報漏えい ～内部不正を許さない管理・監視体制を～</vt:lpstr>
      <vt:lpstr>【9位】サービス妨害攻撃によるサービスの停止 ～ボットウイルスの感染拡大に伴う攻撃の大幅増～</vt:lpstr>
      <vt:lpstr>【9位】サービス妨害攻撃によるサービスの停止 ～ボットウイルスの感染拡大に伴う攻撃の大幅増～</vt:lpstr>
      <vt:lpstr>【9位】サービス妨害攻撃によるサービスの停止 ～ボットウイルスの感染拡大に伴う攻撃の大幅増～</vt:lpstr>
      <vt:lpstr>【9位】サービス妨害攻撃によるサービスの停止 ～ボットウイルスの感染拡大に伴う攻撃の大幅増～</vt:lpstr>
      <vt:lpstr>【10位】犯罪のビジネス化（アンダーグラウンドサービス） ～様々な攻撃ツールがアンダーグラウンドで販売されている～</vt:lpstr>
      <vt:lpstr>【10位】犯罪のビジネス化（アンダーグラウンドサービス） ～様々な攻撃ツールがアンダーグラウンドで販売されている～</vt:lpstr>
      <vt:lpstr>【10位】犯罪のビジネス化（アンダーグラウンドサービス） ～様々な攻撃ツールがアンダーグラウンドで販売されている～</vt:lpstr>
      <vt:lpstr>本資料に関する詳細な内容は</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2009-04-14T10:53:19Z</dcterms:created>
  <dcterms:modified xsi:type="dcterms:W3CDTF">2018-07-18T04:34:25Z</dcterms:modified>
</cp:coreProperties>
</file>