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72" r:id="rId1"/>
  </p:sldMasterIdLst>
  <p:notesMasterIdLst>
    <p:notesMasterId r:id="rId13"/>
  </p:notesMasterIdLst>
  <p:sldIdLst>
    <p:sldId id="256" r:id="rId2"/>
    <p:sldId id="263" r:id="rId3"/>
    <p:sldId id="269" r:id="rId4"/>
    <p:sldId id="273" r:id="rId5"/>
    <p:sldId id="272" r:id="rId6"/>
    <p:sldId id="274" r:id="rId7"/>
    <p:sldId id="275" r:id="rId8"/>
    <p:sldId id="276" r:id="rId9"/>
    <p:sldId id="267" r:id="rId10"/>
    <p:sldId id="280" r:id="rId11"/>
    <p:sldId id="278" r:id="rId12"/>
  </p:sldIdLst>
  <p:sldSz cx="5327650" cy="7559675"/>
  <p:notesSz cx="6807200" cy="9939338"/>
  <p:defaultTextStyle>
    <a:defPPr>
      <a:defRPr lang="ja-JP"/>
    </a:defPPr>
    <a:lvl1pPr marL="0" algn="l" defTabSz="702899" rtl="0" eaLnBrk="1" latinLnBrk="0" hangingPunct="1">
      <a:defRPr kumimoji="1" sz="1384" kern="1200">
        <a:solidFill>
          <a:schemeClr val="tx1"/>
        </a:solidFill>
        <a:latin typeface="+mn-lt"/>
        <a:ea typeface="+mn-ea"/>
        <a:cs typeface="+mn-cs"/>
      </a:defRPr>
    </a:lvl1pPr>
    <a:lvl2pPr marL="351450" algn="l" defTabSz="702899" rtl="0" eaLnBrk="1" latinLnBrk="0" hangingPunct="1">
      <a:defRPr kumimoji="1" sz="1384" kern="1200">
        <a:solidFill>
          <a:schemeClr val="tx1"/>
        </a:solidFill>
        <a:latin typeface="+mn-lt"/>
        <a:ea typeface="+mn-ea"/>
        <a:cs typeface="+mn-cs"/>
      </a:defRPr>
    </a:lvl2pPr>
    <a:lvl3pPr marL="702899" algn="l" defTabSz="702899" rtl="0" eaLnBrk="1" latinLnBrk="0" hangingPunct="1">
      <a:defRPr kumimoji="1" sz="1384" kern="1200">
        <a:solidFill>
          <a:schemeClr val="tx1"/>
        </a:solidFill>
        <a:latin typeface="+mn-lt"/>
        <a:ea typeface="+mn-ea"/>
        <a:cs typeface="+mn-cs"/>
      </a:defRPr>
    </a:lvl3pPr>
    <a:lvl4pPr marL="1054349" algn="l" defTabSz="702899" rtl="0" eaLnBrk="1" latinLnBrk="0" hangingPunct="1">
      <a:defRPr kumimoji="1" sz="1384" kern="1200">
        <a:solidFill>
          <a:schemeClr val="tx1"/>
        </a:solidFill>
        <a:latin typeface="+mn-lt"/>
        <a:ea typeface="+mn-ea"/>
        <a:cs typeface="+mn-cs"/>
      </a:defRPr>
    </a:lvl4pPr>
    <a:lvl5pPr marL="1405799" algn="l" defTabSz="702899" rtl="0" eaLnBrk="1" latinLnBrk="0" hangingPunct="1">
      <a:defRPr kumimoji="1" sz="1384" kern="1200">
        <a:solidFill>
          <a:schemeClr val="tx1"/>
        </a:solidFill>
        <a:latin typeface="+mn-lt"/>
        <a:ea typeface="+mn-ea"/>
        <a:cs typeface="+mn-cs"/>
      </a:defRPr>
    </a:lvl5pPr>
    <a:lvl6pPr marL="1757248" algn="l" defTabSz="702899" rtl="0" eaLnBrk="1" latinLnBrk="0" hangingPunct="1">
      <a:defRPr kumimoji="1" sz="1384" kern="1200">
        <a:solidFill>
          <a:schemeClr val="tx1"/>
        </a:solidFill>
        <a:latin typeface="+mn-lt"/>
        <a:ea typeface="+mn-ea"/>
        <a:cs typeface="+mn-cs"/>
      </a:defRPr>
    </a:lvl6pPr>
    <a:lvl7pPr marL="2108698" algn="l" defTabSz="702899" rtl="0" eaLnBrk="1" latinLnBrk="0" hangingPunct="1">
      <a:defRPr kumimoji="1" sz="1384" kern="1200">
        <a:solidFill>
          <a:schemeClr val="tx1"/>
        </a:solidFill>
        <a:latin typeface="+mn-lt"/>
        <a:ea typeface="+mn-ea"/>
        <a:cs typeface="+mn-cs"/>
      </a:defRPr>
    </a:lvl7pPr>
    <a:lvl8pPr marL="2460147" algn="l" defTabSz="702899" rtl="0" eaLnBrk="1" latinLnBrk="0" hangingPunct="1">
      <a:defRPr kumimoji="1" sz="1384" kern="1200">
        <a:solidFill>
          <a:schemeClr val="tx1"/>
        </a:solidFill>
        <a:latin typeface="+mn-lt"/>
        <a:ea typeface="+mn-ea"/>
        <a:cs typeface="+mn-cs"/>
      </a:defRPr>
    </a:lvl8pPr>
    <a:lvl9pPr marL="2811597" algn="l" defTabSz="702899" rtl="0" eaLnBrk="1" latinLnBrk="0" hangingPunct="1">
      <a:defRPr kumimoji="1" sz="13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0" userDrawn="1">
          <p15:clr>
            <a:srgbClr val="A4A3A4"/>
          </p15:clr>
        </p15:guide>
        <p15:guide id="2" pos="16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C00000"/>
    <a:srgbClr val="FFFF99"/>
    <a:srgbClr val="4472C4"/>
    <a:srgbClr val="FFCC00"/>
    <a:srgbClr val="99FFCC"/>
    <a:srgbClr val="7737AB"/>
    <a:srgbClr val="996600"/>
    <a:srgbClr val="DEB8BB"/>
    <a:srgbClr val="E4C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6429" autoAdjust="0"/>
  </p:normalViewPr>
  <p:slideViewPr>
    <p:cSldViewPr snapToGrid="0">
      <p:cViewPr varScale="1">
        <p:scale>
          <a:sx n="98" d="100"/>
          <a:sy n="98" d="100"/>
        </p:scale>
        <p:origin x="696" y="84"/>
      </p:cViewPr>
      <p:guideLst>
        <p:guide orient="horz" pos="3810"/>
        <p:guide pos="16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989" cy="497970"/>
          </a:xfrm>
          <a:prstGeom prst="rect">
            <a:avLst/>
          </a:prstGeom>
        </p:spPr>
        <p:txBody>
          <a:bodyPr vert="horz" lIns="88334" tIns="44167" rIns="88334" bIns="44167" rtlCol="0"/>
          <a:lstStyle>
            <a:lvl1pPr algn="l">
              <a:defRPr sz="1100"/>
            </a:lvl1pPr>
          </a:lstStyle>
          <a:p>
            <a:endParaRPr kumimoji="1" lang="ja-JP" altLang="en-US" dirty="0"/>
          </a:p>
        </p:txBody>
      </p:sp>
      <p:sp>
        <p:nvSpPr>
          <p:cNvPr id="3" name="日付プレースホルダー 2"/>
          <p:cNvSpPr>
            <a:spLocks noGrp="1"/>
          </p:cNvSpPr>
          <p:nvPr>
            <p:ph type="dt" idx="1"/>
          </p:nvPr>
        </p:nvSpPr>
        <p:spPr>
          <a:xfrm>
            <a:off x="3855690" y="0"/>
            <a:ext cx="2949989" cy="497970"/>
          </a:xfrm>
          <a:prstGeom prst="rect">
            <a:avLst/>
          </a:prstGeom>
        </p:spPr>
        <p:txBody>
          <a:bodyPr vert="horz" lIns="88334" tIns="44167" rIns="88334" bIns="44167" rtlCol="0"/>
          <a:lstStyle>
            <a:lvl1pPr algn="r">
              <a:defRPr sz="1100"/>
            </a:lvl1pPr>
          </a:lstStyle>
          <a:p>
            <a:fld id="{36FD75D3-C331-430D-A772-E6E922DB5740}" type="datetimeFigureOut">
              <a:rPr kumimoji="1" lang="ja-JP" altLang="en-US" smtClean="0"/>
              <a:pPr/>
              <a:t>2017/10/11</a:t>
            </a:fld>
            <a:endParaRPr kumimoji="1" lang="ja-JP" altLang="en-US" dirty="0"/>
          </a:p>
        </p:txBody>
      </p:sp>
      <p:sp>
        <p:nvSpPr>
          <p:cNvPr id="4" name="スライド イメージ プレースホルダー 3"/>
          <p:cNvSpPr>
            <a:spLocks noGrp="1" noRot="1" noChangeAspect="1"/>
          </p:cNvSpPr>
          <p:nvPr>
            <p:ph type="sldImg" idx="2"/>
          </p:nvPr>
        </p:nvSpPr>
        <p:spPr>
          <a:xfrm>
            <a:off x="2220913" y="1243013"/>
            <a:ext cx="2365375" cy="3354387"/>
          </a:xfrm>
          <a:prstGeom prst="rect">
            <a:avLst/>
          </a:prstGeom>
          <a:noFill/>
          <a:ln w="12700">
            <a:solidFill>
              <a:prstClr val="black"/>
            </a:solidFill>
          </a:ln>
        </p:spPr>
        <p:txBody>
          <a:bodyPr vert="horz" lIns="88334" tIns="44167" rIns="88334" bIns="44167" rtlCol="0" anchor="ctr"/>
          <a:lstStyle/>
          <a:p>
            <a:endParaRPr lang="ja-JP" altLang="en-US" dirty="0"/>
          </a:p>
        </p:txBody>
      </p:sp>
      <p:sp>
        <p:nvSpPr>
          <p:cNvPr id="5" name="ノート プレースホルダー 4"/>
          <p:cNvSpPr>
            <a:spLocks noGrp="1"/>
          </p:cNvSpPr>
          <p:nvPr>
            <p:ph type="body" sz="quarter" idx="3"/>
          </p:nvPr>
        </p:nvSpPr>
        <p:spPr>
          <a:xfrm>
            <a:off x="680417" y="4783895"/>
            <a:ext cx="5446369" cy="3912834"/>
          </a:xfrm>
          <a:prstGeom prst="rect">
            <a:avLst/>
          </a:prstGeom>
        </p:spPr>
        <p:txBody>
          <a:bodyPr vert="horz" lIns="88334" tIns="44167" rIns="88334" bIns="4416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41370"/>
            <a:ext cx="2949989" cy="497970"/>
          </a:xfrm>
          <a:prstGeom prst="rect">
            <a:avLst/>
          </a:prstGeom>
        </p:spPr>
        <p:txBody>
          <a:bodyPr vert="horz" lIns="88334" tIns="44167" rIns="88334" bIns="44167" rtlCol="0" anchor="b"/>
          <a:lstStyle>
            <a:lvl1pPr algn="l">
              <a:defRPr sz="1100"/>
            </a:lvl1pPr>
          </a:lstStyle>
          <a:p>
            <a:endParaRPr kumimoji="1" lang="ja-JP" altLang="en-US" dirty="0"/>
          </a:p>
        </p:txBody>
      </p:sp>
      <p:sp>
        <p:nvSpPr>
          <p:cNvPr id="7" name="スライド番号プレースホルダー 6"/>
          <p:cNvSpPr>
            <a:spLocks noGrp="1"/>
          </p:cNvSpPr>
          <p:nvPr>
            <p:ph type="sldNum" sz="quarter" idx="5"/>
          </p:nvPr>
        </p:nvSpPr>
        <p:spPr>
          <a:xfrm>
            <a:off x="3855690" y="9441370"/>
            <a:ext cx="2949989" cy="497970"/>
          </a:xfrm>
          <a:prstGeom prst="rect">
            <a:avLst/>
          </a:prstGeom>
        </p:spPr>
        <p:txBody>
          <a:bodyPr vert="horz" lIns="88334" tIns="44167" rIns="88334" bIns="44167" rtlCol="0" anchor="b"/>
          <a:lstStyle>
            <a:lvl1pPr algn="r">
              <a:defRPr sz="1100"/>
            </a:lvl1pPr>
          </a:lstStyle>
          <a:p>
            <a:fld id="{6E805717-9E47-4A1F-AB14-698BED6EE0D7}" type="slidenum">
              <a:rPr kumimoji="1" lang="ja-JP" altLang="en-US" smtClean="0"/>
              <a:pPr/>
              <a:t>‹#›</a:t>
            </a:fld>
            <a:endParaRPr kumimoji="1" lang="ja-JP" altLang="en-US" dirty="0"/>
          </a:p>
        </p:txBody>
      </p:sp>
    </p:spTree>
    <p:extLst>
      <p:ext uri="{BB962C8B-B14F-4D97-AF65-F5344CB8AC3E}">
        <p14:creationId xmlns:p14="http://schemas.microsoft.com/office/powerpoint/2010/main" val="1007550853"/>
      </p:ext>
    </p:extLst>
  </p:cSld>
  <p:clrMap bg1="lt1" tx1="dk1" bg2="lt2" tx2="dk2" accent1="accent1" accent2="accent2" accent3="accent3" accent4="accent4" accent5="accent5" accent6="accent6" hlink="hlink" folHlink="folHlink"/>
  <p:notesStyle>
    <a:lvl1pPr marL="0" algn="l" defTabSz="702899" rtl="0" eaLnBrk="1" latinLnBrk="0" hangingPunct="1">
      <a:defRPr kumimoji="1" sz="922" kern="1200">
        <a:solidFill>
          <a:schemeClr val="tx1"/>
        </a:solidFill>
        <a:latin typeface="+mn-lt"/>
        <a:ea typeface="+mn-ea"/>
        <a:cs typeface="+mn-cs"/>
      </a:defRPr>
    </a:lvl1pPr>
    <a:lvl2pPr marL="351450" algn="l" defTabSz="702899" rtl="0" eaLnBrk="1" latinLnBrk="0" hangingPunct="1">
      <a:defRPr kumimoji="1" sz="922" kern="1200">
        <a:solidFill>
          <a:schemeClr val="tx1"/>
        </a:solidFill>
        <a:latin typeface="+mn-lt"/>
        <a:ea typeface="+mn-ea"/>
        <a:cs typeface="+mn-cs"/>
      </a:defRPr>
    </a:lvl2pPr>
    <a:lvl3pPr marL="702899" algn="l" defTabSz="702899" rtl="0" eaLnBrk="1" latinLnBrk="0" hangingPunct="1">
      <a:defRPr kumimoji="1" sz="922" kern="1200">
        <a:solidFill>
          <a:schemeClr val="tx1"/>
        </a:solidFill>
        <a:latin typeface="+mn-lt"/>
        <a:ea typeface="+mn-ea"/>
        <a:cs typeface="+mn-cs"/>
      </a:defRPr>
    </a:lvl3pPr>
    <a:lvl4pPr marL="1054349" algn="l" defTabSz="702899" rtl="0" eaLnBrk="1" latinLnBrk="0" hangingPunct="1">
      <a:defRPr kumimoji="1" sz="922" kern="1200">
        <a:solidFill>
          <a:schemeClr val="tx1"/>
        </a:solidFill>
        <a:latin typeface="+mn-lt"/>
        <a:ea typeface="+mn-ea"/>
        <a:cs typeface="+mn-cs"/>
      </a:defRPr>
    </a:lvl4pPr>
    <a:lvl5pPr marL="1405799" algn="l" defTabSz="702899" rtl="0" eaLnBrk="1" latinLnBrk="0" hangingPunct="1">
      <a:defRPr kumimoji="1" sz="922" kern="1200">
        <a:solidFill>
          <a:schemeClr val="tx1"/>
        </a:solidFill>
        <a:latin typeface="+mn-lt"/>
        <a:ea typeface="+mn-ea"/>
        <a:cs typeface="+mn-cs"/>
      </a:defRPr>
    </a:lvl5pPr>
    <a:lvl6pPr marL="1757248" algn="l" defTabSz="702899" rtl="0" eaLnBrk="1" latinLnBrk="0" hangingPunct="1">
      <a:defRPr kumimoji="1" sz="922" kern="1200">
        <a:solidFill>
          <a:schemeClr val="tx1"/>
        </a:solidFill>
        <a:latin typeface="+mn-lt"/>
        <a:ea typeface="+mn-ea"/>
        <a:cs typeface="+mn-cs"/>
      </a:defRPr>
    </a:lvl6pPr>
    <a:lvl7pPr marL="2108698" algn="l" defTabSz="702899" rtl="0" eaLnBrk="1" latinLnBrk="0" hangingPunct="1">
      <a:defRPr kumimoji="1" sz="922" kern="1200">
        <a:solidFill>
          <a:schemeClr val="tx1"/>
        </a:solidFill>
        <a:latin typeface="+mn-lt"/>
        <a:ea typeface="+mn-ea"/>
        <a:cs typeface="+mn-cs"/>
      </a:defRPr>
    </a:lvl7pPr>
    <a:lvl8pPr marL="2460147" algn="l" defTabSz="702899" rtl="0" eaLnBrk="1" latinLnBrk="0" hangingPunct="1">
      <a:defRPr kumimoji="1" sz="922" kern="1200">
        <a:solidFill>
          <a:schemeClr val="tx1"/>
        </a:solidFill>
        <a:latin typeface="+mn-lt"/>
        <a:ea typeface="+mn-ea"/>
        <a:cs typeface="+mn-cs"/>
      </a:defRPr>
    </a:lvl8pPr>
    <a:lvl9pPr marL="2811597" algn="l" defTabSz="702899" rtl="0" eaLnBrk="1" latinLnBrk="0" hangingPunct="1">
      <a:defRPr kumimoji="1" sz="9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220913" y="1243013"/>
            <a:ext cx="23653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0</a:t>
            </a:fld>
            <a:endParaRPr kumimoji="1" lang="ja-JP" altLang="en-US" dirty="0"/>
          </a:p>
        </p:txBody>
      </p:sp>
    </p:spTree>
    <p:extLst>
      <p:ext uri="{BB962C8B-B14F-4D97-AF65-F5344CB8AC3E}">
        <p14:creationId xmlns:p14="http://schemas.microsoft.com/office/powerpoint/2010/main" val="85653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1</a:t>
            </a:fld>
            <a:endParaRPr kumimoji="1" lang="ja-JP" altLang="en-US"/>
          </a:p>
        </p:txBody>
      </p:sp>
    </p:spTree>
    <p:extLst>
      <p:ext uri="{BB962C8B-B14F-4D97-AF65-F5344CB8AC3E}">
        <p14:creationId xmlns:p14="http://schemas.microsoft.com/office/powerpoint/2010/main" val="417725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2</a:t>
            </a:fld>
            <a:endParaRPr kumimoji="1" lang="ja-JP" altLang="en-US"/>
          </a:p>
        </p:txBody>
      </p:sp>
    </p:spTree>
    <p:extLst>
      <p:ext uri="{BB962C8B-B14F-4D97-AF65-F5344CB8AC3E}">
        <p14:creationId xmlns:p14="http://schemas.microsoft.com/office/powerpoint/2010/main" val="239704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3</a:t>
            </a:fld>
            <a:endParaRPr kumimoji="1" lang="ja-JP" altLang="en-US"/>
          </a:p>
        </p:txBody>
      </p:sp>
    </p:spTree>
    <p:extLst>
      <p:ext uri="{BB962C8B-B14F-4D97-AF65-F5344CB8AC3E}">
        <p14:creationId xmlns:p14="http://schemas.microsoft.com/office/powerpoint/2010/main" val="234285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4</a:t>
            </a:fld>
            <a:endParaRPr kumimoji="1" lang="ja-JP" altLang="en-US"/>
          </a:p>
        </p:txBody>
      </p:sp>
    </p:spTree>
    <p:extLst>
      <p:ext uri="{BB962C8B-B14F-4D97-AF65-F5344CB8AC3E}">
        <p14:creationId xmlns:p14="http://schemas.microsoft.com/office/powerpoint/2010/main" val="229784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5</a:t>
            </a:fld>
            <a:endParaRPr kumimoji="1" lang="ja-JP" altLang="en-US"/>
          </a:p>
        </p:txBody>
      </p:sp>
    </p:spTree>
    <p:extLst>
      <p:ext uri="{BB962C8B-B14F-4D97-AF65-F5344CB8AC3E}">
        <p14:creationId xmlns:p14="http://schemas.microsoft.com/office/powerpoint/2010/main" val="2870782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6</a:t>
            </a:fld>
            <a:endParaRPr kumimoji="1" lang="ja-JP" altLang="en-US"/>
          </a:p>
        </p:txBody>
      </p:sp>
    </p:spTree>
    <p:extLst>
      <p:ext uri="{BB962C8B-B14F-4D97-AF65-F5344CB8AC3E}">
        <p14:creationId xmlns:p14="http://schemas.microsoft.com/office/powerpoint/2010/main" val="174595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7</a:t>
            </a:fld>
            <a:endParaRPr kumimoji="1" lang="ja-JP" altLang="en-US"/>
          </a:p>
        </p:txBody>
      </p:sp>
    </p:spTree>
    <p:extLst>
      <p:ext uri="{BB962C8B-B14F-4D97-AF65-F5344CB8AC3E}">
        <p14:creationId xmlns:p14="http://schemas.microsoft.com/office/powerpoint/2010/main" val="10018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99574" y="1237197"/>
            <a:ext cx="4528503" cy="2631887"/>
          </a:xfrm>
        </p:spPr>
        <p:txBody>
          <a:bodyPr anchor="b"/>
          <a:lstStyle>
            <a:lvl1pPr algn="ctr">
              <a:defRPr sz="3496"/>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65956" y="3970580"/>
            <a:ext cx="3995738" cy="1825171"/>
          </a:xfrm>
        </p:spPr>
        <p:txBody>
          <a:bodyPr/>
          <a:lstStyle>
            <a:lvl1pPr marL="0" indent="0" algn="ctr">
              <a:buNone/>
              <a:defRPr sz="1398"/>
            </a:lvl1pPr>
            <a:lvl2pPr marL="266365" indent="0" algn="ctr">
              <a:buNone/>
              <a:defRPr sz="1165"/>
            </a:lvl2pPr>
            <a:lvl3pPr marL="532729" indent="0" algn="ctr">
              <a:buNone/>
              <a:defRPr sz="1049"/>
            </a:lvl3pPr>
            <a:lvl4pPr marL="799094" indent="0" algn="ctr">
              <a:buNone/>
              <a:defRPr sz="932"/>
            </a:lvl4pPr>
            <a:lvl5pPr marL="1065459" indent="0" algn="ctr">
              <a:buNone/>
              <a:defRPr sz="932"/>
            </a:lvl5pPr>
            <a:lvl6pPr marL="1331824" indent="0" algn="ctr">
              <a:buNone/>
              <a:defRPr sz="932"/>
            </a:lvl6pPr>
            <a:lvl7pPr marL="1598188" indent="0" algn="ctr">
              <a:buNone/>
              <a:defRPr sz="932"/>
            </a:lvl7pPr>
            <a:lvl8pPr marL="1864553" indent="0" algn="ctr">
              <a:buNone/>
              <a:defRPr sz="932"/>
            </a:lvl8pPr>
            <a:lvl9pPr marL="2130918" indent="0" algn="ctr">
              <a:buNone/>
              <a:defRPr sz="93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94B8655-FEA2-4F4A-8E8F-2F7F3D216149}"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4623904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16704D4-483B-47A8-BE5B-6FF71FEB28EE}"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9647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2600" y="402483"/>
            <a:ext cx="1148775" cy="640647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66276" y="402483"/>
            <a:ext cx="3379728" cy="64064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B571405-A9A7-4091-860A-F170D72EA2A0}"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3276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A4F158-1E9F-4AEC-B42B-D2AE9500E887}"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182328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63501" y="1884671"/>
            <a:ext cx="4595098" cy="3144614"/>
          </a:xfrm>
        </p:spPr>
        <p:txBody>
          <a:bodyPr anchor="b"/>
          <a:lstStyle>
            <a:lvl1pPr>
              <a:defRPr sz="3496"/>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63501" y="5059035"/>
            <a:ext cx="4595098" cy="1653678"/>
          </a:xfrm>
        </p:spPr>
        <p:txBody>
          <a:bodyPr/>
          <a:lstStyle>
            <a:lvl1pPr marL="0" indent="0">
              <a:buNone/>
              <a:defRPr sz="1398">
                <a:solidFill>
                  <a:schemeClr val="tx1"/>
                </a:solidFill>
              </a:defRPr>
            </a:lvl1pPr>
            <a:lvl2pPr marL="266365" indent="0">
              <a:buNone/>
              <a:defRPr sz="1165">
                <a:solidFill>
                  <a:schemeClr val="tx1">
                    <a:tint val="75000"/>
                  </a:schemeClr>
                </a:solidFill>
              </a:defRPr>
            </a:lvl2pPr>
            <a:lvl3pPr marL="532729" indent="0">
              <a:buNone/>
              <a:defRPr sz="1049">
                <a:solidFill>
                  <a:schemeClr val="tx1">
                    <a:tint val="75000"/>
                  </a:schemeClr>
                </a:solidFill>
              </a:defRPr>
            </a:lvl3pPr>
            <a:lvl4pPr marL="799094" indent="0">
              <a:buNone/>
              <a:defRPr sz="932">
                <a:solidFill>
                  <a:schemeClr val="tx1">
                    <a:tint val="75000"/>
                  </a:schemeClr>
                </a:solidFill>
              </a:defRPr>
            </a:lvl4pPr>
            <a:lvl5pPr marL="1065459" indent="0">
              <a:buNone/>
              <a:defRPr sz="932">
                <a:solidFill>
                  <a:schemeClr val="tx1">
                    <a:tint val="75000"/>
                  </a:schemeClr>
                </a:solidFill>
              </a:defRPr>
            </a:lvl5pPr>
            <a:lvl6pPr marL="1331824" indent="0">
              <a:buNone/>
              <a:defRPr sz="932">
                <a:solidFill>
                  <a:schemeClr val="tx1">
                    <a:tint val="75000"/>
                  </a:schemeClr>
                </a:solidFill>
              </a:defRPr>
            </a:lvl6pPr>
            <a:lvl7pPr marL="1598188" indent="0">
              <a:buNone/>
              <a:defRPr sz="932">
                <a:solidFill>
                  <a:schemeClr val="tx1">
                    <a:tint val="75000"/>
                  </a:schemeClr>
                </a:solidFill>
              </a:defRPr>
            </a:lvl7pPr>
            <a:lvl8pPr marL="1864553" indent="0">
              <a:buNone/>
              <a:defRPr sz="932">
                <a:solidFill>
                  <a:schemeClr val="tx1">
                    <a:tint val="75000"/>
                  </a:schemeClr>
                </a:solidFill>
              </a:defRPr>
            </a:lvl8pPr>
            <a:lvl9pPr marL="2130918" indent="0">
              <a:buNone/>
              <a:defRPr sz="93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033F4EF-3B6C-46CF-A8BD-E2716514FA5B}"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050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366276" y="2012414"/>
            <a:ext cx="226425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2697123" y="2012414"/>
            <a:ext cx="226425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1D8D630-D380-48E9-96EF-05F89C48CCD8}" type="datetime1">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84387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366970" y="402484"/>
            <a:ext cx="4595098" cy="146118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66971" y="1853171"/>
            <a:ext cx="22538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smtClean="0"/>
              <a:t>マスター テキストの書式設定</a:t>
            </a:r>
          </a:p>
        </p:txBody>
      </p:sp>
      <p:sp>
        <p:nvSpPr>
          <p:cNvPr id="4" name="Content Placeholder 3"/>
          <p:cNvSpPr>
            <a:spLocks noGrp="1"/>
          </p:cNvSpPr>
          <p:nvPr>
            <p:ph sz="half" idx="2"/>
          </p:nvPr>
        </p:nvSpPr>
        <p:spPr>
          <a:xfrm>
            <a:off x="366971" y="2761381"/>
            <a:ext cx="2253845"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2697123" y="1853171"/>
            <a:ext cx="22649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smtClean="0"/>
              <a:t>マスター テキストの書式設定</a:t>
            </a:r>
          </a:p>
        </p:txBody>
      </p:sp>
      <p:sp>
        <p:nvSpPr>
          <p:cNvPr id="6" name="Content Placeholder 5"/>
          <p:cNvSpPr>
            <a:spLocks noGrp="1"/>
          </p:cNvSpPr>
          <p:nvPr>
            <p:ph sz="quarter" idx="4"/>
          </p:nvPr>
        </p:nvSpPr>
        <p:spPr>
          <a:xfrm>
            <a:off x="2697123" y="2761381"/>
            <a:ext cx="2264945"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C7A4592-B362-4D1D-A678-AB941E7A498C}" type="datetime1">
              <a:rPr kumimoji="1" lang="ja-JP" altLang="en-US" smtClean="0"/>
              <a:t>2017/10/11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5121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5C3C15A-00A2-4B23-9B0B-2101BD03B0D8}" type="datetime1">
              <a:rPr kumimoji="1" lang="ja-JP" altLang="en-US" smtClean="0"/>
              <a:t>2017/10/11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9758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1EFDB-7D20-4A49-A730-59CADAF3736A}" type="datetime1">
              <a:rPr kumimoji="1" lang="ja-JP" altLang="en-US" smtClean="0"/>
              <a:t>2017/10/11</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a:xfrm>
            <a:off x="4089221" y="7118670"/>
            <a:ext cx="1198721" cy="402483"/>
          </a:xfrm>
        </p:spPr>
        <p:txBody>
          <a:bodyPr/>
          <a:lstStyle>
            <a:lvl1pPr>
              <a:defRPr sz="1400"/>
            </a:lvl1pPr>
          </a:lstStyle>
          <a:p>
            <a:fld id="{BA1AACC8-012D-40C1-84DE-4014AE42646F}" type="slidenum">
              <a:rPr lang="ja-JP" altLang="en-US" smtClean="0"/>
              <a:pPr/>
              <a:t>‹#›</a:t>
            </a:fld>
            <a:endParaRPr lang="ja-JP" altLang="en-US" dirty="0"/>
          </a:p>
        </p:txBody>
      </p:sp>
    </p:spTree>
    <p:extLst>
      <p:ext uri="{BB962C8B-B14F-4D97-AF65-F5344CB8AC3E}">
        <p14:creationId xmlns:p14="http://schemas.microsoft.com/office/powerpoint/2010/main" val="32040394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264945" y="1088455"/>
            <a:ext cx="2697123" cy="5372269"/>
          </a:xfrm>
        </p:spPr>
        <p:txBody>
          <a:bodyPr/>
          <a:lstStyle>
            <a:lvl1pPr>
              <a:defRPr sz="1864"/>
            </a:lvl1pPr>
            <a:lvl2pPr>
              <a:defRPr sz="1631"/>
            </a:lvl2pPr>
            <a:lvl3pPr>
              <a:defRPr sz="1398"/>
            </a:lvl3pPr>
            <a:lvl4pPr>
              <a:defRPr sz="1165"/>
            </a:lvl4pPr>
            <a:lvl5pPr>
              <a:defRPr sz="1165"/>
            </a:lvl5pPr>
            <a:lvl6pPr>
              <a:defRPr sz="1165"/>
            </a:lvl6pPr>
            <a:lvl7pPr>
              <a:defRPr sz="1165"/>
            </a:lvl7pPr>
            <a:lvl8pPr>
              <a:defRPr sz="1165"/>
            </a:lvl8pPr>
            <a:lvl9pPr>
              <a:defRPr sz="1165"/>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321AD72-F23E-466D-AF65-75B17EAC2E5A}" type="datetime1">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31534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264945" y="1088455"/>
            <a:ext cx="2697123" cy="5372269"/>
          </a:xfrm>
        </p:spPr>
        <p:txBody>
          <a:bodyPr anchor="t"/>
          <a:lstStyle>
            <a:lvl1pPr marL="0" indent="0">
              <a:buNone/>
              <a:defRPr sz="1864"/>
            </a:lvl1pPr>
            <a:lvl2pPr marL="266365" indent="0">
              <a:buNone/>
              <a:defRPr sz="1631"/>
            </a:lvl2pPr>
            <a:lvl3pPr marL="532729" indent="0">
              <a:buNone/>
              <a:defRPr sz="1398"/>
            </a:lvl3pPr>
            <a:lvl4pPr marL="799094" indent="0">
              <a:buNone/>
              <a:defRPr sz="1165"/>
            </a:lvl4pPr>
            <a:lvl5pPr marL="1065459" indent="0">
              <a:buNone/>
              <a:defRPr sz="1165"/>
            </a:lvl5pPr>
            <a:lvl6pPr marL="1331824" indent="0">
              <a:buNone/>
              <a:defRPr sz="1165"/>
            </a:lvl6pPr>
            <a:lvl7pPr marL="1598188" indent="0">
              <a:buNone/>
              <a:defRPr sz="1165"/>
            </a:lvl7pPr>
            <a:lvl8pPr marL="1864553" indent="0">
              <a:buNone/>
              <a:defRPr sz="1165"/>
            </a:lvl8pPr>
            <a:lvl9pPr marL="2130918" indent="0">
              <a:buNone/>
              <a:defRPr sz="1165"/>
            </a:lvl9pPr>
          </a:lstStyle>
          <a:p>
            <a:r>
              <a:rPr lang="ja-JP" altLang="en-US" dirty="0" smtClean="0"/>
              <a:t>図を追加</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D74A94E-9FE0-4AA2-8E80-ACB3ABE76BC2}" type="datetime1">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6894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76" y="402484"/>
            <a:ext cx="4595098" cy="14611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66276" y="2012414"/>
            <a:ext cx="4595098" cy="479654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366276" y="7006700"/>
            <a:ext cx="1198721" cy="402483"/>
          </a:xfrm>
          <a:prstGeom prst="rect">
            <a:avLst/>
          </a:prstGeom>
        </p:spPr>
        <p:txBody>
          <a:bodyPr vert="horz" lIns="91440" tIns="45720" rIns="91440" bIns="45720" rtlCol="0" anchor="ctr"/>
          <a:lstStyle>
            <a:lvl1pPr algn="l">
              <a:defRPr sz="699">
                <a:solidFill>
                  <a:schemeClr val="tx1">
                    <a:tint val="75000"/>
                  </a:schemeClr>
                </a:solidFill>
              </a:defRPr>
            </a:lvl1pPr>
          </a:lstStyle>
          <a:p>
            <a:fld id="{D091B5B9-42F1-4366-8BDE-E76B75E6FA91}" type="datetime1">
              <a:rPr kumimoji="1" lang="ja-JP" altLang="en-US" smtClean="0"/>
              <a:t>2017/10/11</a:t>
            </a:fld>
            <a:endParaRPr kumimoji="1" lang="ja-JP" altLang="en-US" dirty="0"/>
          </a:p>
        </p:txBody>
      </p:sp>
      <p:sp>
        <p:nvSpPr>
          <p:cNvPr id="5" name="Footer Placeholder 4"/>
          <p:cNvSpPr>
            <a:spLocks noGrp="1"/>
          </p:cNvSpPr>
          <p:nvPr>
            <p:ph type="ftr" sz="quarter" idx="3"/>
          </p:nvPr>
        </p:nvSpPr>
        <p:spPr>
          <a:xfrm>
            <a:off x="1764784" y="7006700"/>
            <a:ext cx="1798082" cy="402483"/>
          </a:xfrm>
          <a:prstGeom prst="rect">
            <a:avLst/>
          </a:prstGeom>
        </p:spPr>
        <p:txBody>
          <a:bodyPr vert="horz" lIns="91440" tIns="45720" rIns="91440" bIns="45720" rtlCol="0" anchor="ctr"/>
          <a:lstStyle>
            <a:lvl1pPr algn="ctr">
              <a:defRPr sz="699">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3762653" y="7006700"/>
            <a:ext cx="1198721" cy="402483"/>
          </a:xfrm>
          <a:prstGeom prst="rect">
            <a:avLst/>
          </a:prstGeom>
        </p:spPr>
        <p:txBody>
          <a:bodyPr vert="horz" lIns="91440" tIns="45720" rIns="91440" bIns="45720" rtlCol="0" anchor="ctr"/>
          <a:lstStyle>
            <a:lvl1pPr algn="r">
              <a:defRPr sz="699">
                <a:solidFill>
                  <a:schemeClr val="tx1">
                    <a:tint val="75000"/>
                  </a:schemeClr>
                </a:solidFill>
              </a:defRPr>
            </a:lvl1p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674830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532729" rtl="0" eaLnBrk="1" latinLnBrk="0" hangingPunct="1">
        <a:lnSpc>
          <a:spcPct val="90000"/>
        </a:lnSpc>
        <a:spcBef>
          <a:spcPct val="0"/>
        </a:spcBef>
        <a:buNone/>
        <a:defRPr kumimoji="1" sz="2563" kern="1200">
          <a:solidFill>
            <a:schemeClr val="tx1"/>
          </a:solidFill>
          <a:latin typeface="+mj-lt"/>
          <a:ea typeface="+mj-ea"/>
          <a:cs typeface="+mj-cs"/>
        </a:defRPr>
      </a:lvl1pPr>
    </p:titleStyle>
    <p:bodyStyle>
      <a:lvl1pPr marL="133182" indent="-133182" algn="l" defTabSz="532729" rtl="0" eaLnBrk="1" latinLnBrk="0" hangingPunct="1">
        <a:lnSpc>
          <a:spcPct val="90000"/>
        </a:lnSpc>
        <a:spcBef>
          <a:spcPts val="583"/>
        </a:spcBef>
        <a:buFont typeface="Arial" panose="020B0604020202020204" pitchFamily="34" charset="0"/>
        <a:buChar char="•"/>
        <a:defRPr kumimoji="1" sz="1631" kern="1200">
          <a:solidFill>
            <a:schemeClr val="tx1"/>
          </a:solidFill>
          <a:latin typeface="+mn-lt"/>
          <a:ea typeface="+mn-ea"/>
          <a:cs typeface="+mn-cs"/>
        </a:defRPr>
      </a:lvl1pPr>
      <a:lvl2pPr marL="399547" indent="-133182" algn="l" defTabSz="532729" rtl="0" eaLnBrk="1" latinLnBrk="0" hangingPunct="1">
        <a:lnSpc>
          <a:spcPct val="90000"/>
        </a:lnSpc>
        <a:spcBef>
          <a:spcPts val="291"/>
        </a:spcBef>
        <a:buFont typeface="Arial" panose="020B0604020202020204" pitchFamily="34" charset="0"/>
        <a:buChar char="•"/>
        <a:defRPr kumimoji="1" sz="1398" kern="1200">
          <a:solidFill>
            <a:schemeClr val="tx1"/>
          </a:solidFill>
          <a:latin typeface="+mn-lt"/>
          <a:ea typeface="+mn-ea"/>
          <a:cs typeface="+mn-cs"/>
        </a:defRPr>
      </a:lvl2pPr>
      <a:lvl3pPr marL="665912" indent="-133182" algn="l" defTabSz="532729" rtl="0" eaLnBrk="1" latinLnBrk="0" hangingPunct="1">
        <a:lnSpc>
          <a:spcPct val="90000"/>
        </a:lnSpc>
        <a:spcBef>
          <a:spcPts val="291"/>
        </a:spcBef>
        <a:buFont typeface="Arial" panose="020B0604020202020204" pitchFamily="34" charset="0"/>
        <a:buChar char="•"/>
        <a:defRPr kumimoji="1" sz="1165" kern="1200">
          <a:solidFill>
            <a:schemeClr val="tx1"/>
          </a:solidFill>
          <a:latin typeface="+mn-lt"/>
          <a:ea typeface="+mn-ea"/>
          <a:cs typeface="+mn-cs"/>
        </a:defRPr>
      </a:lvl3pPr>
      <a:lvl4pPr marL="932277"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4pPr>
      <a:lvl5pPr marL="119864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5pPr>
      <a:lvl6pPr marL="1465006"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6pPr>
      <a:lvl7pPr marL="173137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7pPr>
      <a:lvl8pPr marL="1997735"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8pPr>
      <a:lvl9pPr marL="2264100"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9pPr>
    </p:bodyStyle>
    <p:otherStyle>
      <a:defPPr>
        <a:defRPr lang="en-US"/>
      </a:defPPr>
      <a:lvl1pPr marL="0" algn="l" defTabSz="532729" rtl="0" eaLnBrk="1" latinLnBrk="0" hangingPunct="1">
        <a:defRPr kumimoji="1" sz="1049" kern="1200">
          <a:solidFill>
            <a:schemeClr val="tx1"/>
          </a:solidFill>
          <a:latin typeface="+mn-lt"/>
          <a:ea typeface="+mn-ea"/>
          <a:cs typeface="+mn-cs"/>
        </a:defRPr>
      </a:lvl1pPr>
      <a:lvl2pPr marL="266365" algn="l" defTabSz="532729" rtl="0" eaLnBrk="1" latinLnBrk="0" hangingPunct="1">
        <a:defRPr kumimoji="1" sz="1049" kern="1200">
          <a:solidFill>
            <a:schemeClr val="tx1"/>
          </a:solidFill>
          <a:latin typeface="+mn-lt"/>
          <a:ea typeface="+mn-ea"/>
          <a:cs typeface="+mn-cs"/>
        </a:defRPr>
      </a:lvl2pPr>
      <a:lvl3pPr marL="532729" algn="l" defTabSz="532729" rtl="0" eaLnBrk="1" latinLnBrk="0" hangingPunct="1">
        <a:defRPr kumimoji="1" sz="1049" kern="1200">
          <a:solidFill>
            <a:schemeClr val="tx1"/>
          </a:solidFill>
          <a:latin typeface="+mn-lt"/>
          <a:ea typeface="+mn-ea"/>
          <a:cs typeface="+mn-cs"/>
        </a:defRPr>
      </a:lvl3pPr>
      <a:lvl4pPr marL="799094" algn="l" defTabSz="532729" rtl="0" eaLnBrk="1" latinLnBrk="0" hangingPunct="1">
        <a:defRPr kumimoji="1" sz="1049" kern="1200">
          <a:solidFill>
            <a:schemeClr val="tx1"/>
          </a:solidFill>
          <a:latin typeface="+mn-lt"/>
          <a:ea typeface="+mn-ea"/>
          <a:cs typeface="+mn-cs"/>
        </a:defRPr>
      </a:lvl4pPr>
      <a:lvl5pPr marL="1065459" algn="l" defTabSz="532729" rtl="0" eaLnBrk="1" latinLnBrk="0" hangingPunct="1">
        <a:defRPr kumimoji="1" sz="1049" kern="1200">
          <a:solidFill>
            <a:schemeClr val="tx1"/>
          </a:solidFill>
          <a:latin typeface="+mn-lt"/>
          <a:ea typeface="+mn-ea"/>
          <a:cs typeface="+mn-cs"/>
        </a:defRPr>
      </a:lvl5pPr>
      <a:lvl6pPr marL="1331824" algn="l" defTabSz="532729" rtl="0" eaLnBrk="1" latinLnBrk="0" hangingPunct="1">
        <a:defRPr kumimoji="1" sz="1049" kern="1200">
          <a:solidFill>
            <a:schemeClr val="tx1"/>
          </a:solidFill>
          <a:latin typeface="+mn-lt"/>
          <a:ea typeface="+mn-ea"/>
          <a:cs typeface="+mn-cs"/>
        </a:defRPr>
      </a:lvl6pPr>
      <a:lvl7pPr marL="1598188" algn="l" defTabSz="532729" rtl="0" eaLnBrk="1" latinLnBrk="0" hangingPunct="1">
        <a:defRPr kumimoji="1" sz="1049" kern="1200">
          <a:solidFill>
            <a:schemeClr val="tx1"/>
          </a:solidFill>
          <a:latin typeface="+mn-lt"/>
          <a:ea typeface="+mn-ea"/>
          <a:cs typeface="+mn-cs"/>
        </a:defRPr>
      </a:lvl7pPr>
      <a:lvl8pPr marL="1864553" algn="l" defTabSz="532729" rtl="0" eaLnBrk="1" latinLnBrk="0" hangingPunct="1">
        <a:defRPr kumimoji="1" sz="1049" kern="1200">
          <a:solidFill>
            <a:schemeClr val="tx1"/>
          </a:solidFill>
          <a:latin typeface="+mn-lt"/>
          <a:ea typeface="+mn-ea"/>
          <a:cs typeface="+mn-cs"/>
        </a:defRPr>
      </a:lvl8pPr>
      <a:lvl9pPr marL="2130918" algn="l" defTabSz="532729" rtl="0" eaLnBrk="1" latinLnBrk="0" hangingPunct="1">
        <a:defRPr kumimoji="1" sz="10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ipa.go.jp/security/index.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116529" y="6883573"/>
            <a:ext cx="3117505" cy="461665"/>
          </a:xfrm>
          <a:prstGeom prst="rect">
            <a:avLst/>
          </a:prstGeom>
          <a:noFill/>
        </p:spPr>
        <p:txBody>
          <a:bodyPr wrap="square" rtlCol="0">
            <a:spAutoFit/>
          </a:bodyPr>
          <a:lstStyle/>
          <a:p>
            <a:pPr algn="ct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株式</a:t>
            </a:r>
            <a:r>
              <a:rPr lang="ja-JP" altLang="en-US" sz="2400" dirty="0" smtClean="0">
                <a:solidFill>
                  <a:srgbClr val="FF0000"/>
                </a:solidFill>
                <a:latin typeface="HGP創英角ｺﾞｼｯｸUB" panose="020B0900000000000000" pitchFamily="50" charset="-128"/>
                <a:ea typeface="HGP創英角ｺﾞｼｯｸUB" panose="020B0900000000000000" pitchFamily="50" charset="-128"/>
              </a:rPr>
              <a:t>会社〇〇〇〇</a:t>
            </a:r>
            <a:endParaRPr lang="ja-JP" altLang="en-US" sz="2400" dirty="0">
              <a:solidFill>
                <a:srgbClr val="FF0000"/>
              </a:solidFill>
              <a:latin typeface="HGP創英角ｺﾞｼｯｸUB" panose="020B0900000000000000" pitchFamily="50" charset="-128"/>
              <a:ea typeface="HGP創英角ｺﾞｼｯｸUB" panose="020B0900000000000000" pitchFamily="50" charset="-128"/>
            </a:endParaRPr>
          </a:p>
        </p:txBody>
      </p:sp>
      <p:sp>
        <p:nvSpPr>
          <p:cNvPr id="15" name="正方形/長方形 14"/>
          <p:cNvSpPr/>
          <p:nvPr/>
        </p:nvSpPr>
        <p:spPr>
          <a:xfrm>
            <a:off x="-1112" y="-12764"/>
            <a:ext cx="5328000" cy="66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6" dirty="0"/>
          </a:p>
        </p:txBody>
      </p:sp>
      <p:sp>
        <p:nvSpPr>
          <p:cNvPr id="19" name="テキスト ボックス 18"/>
          <p:cNvSpPr txBox="1"/>
          <p:nvPr/>
        </p:nvSpPr>
        <p:spPr>
          <a:xfrm>
            <a:off x="305081" y="1776833"/>
            <a:ext cx="4740400" cy="2185214"/>
          </a:xfrm>
          <a:prstGeom prst="rect">
            <a:avLst/>
          </a:prstGeom>
          <a:noFill/>
        </p:spPr>
        <p:txBody>
          <a:bodyPr wrap="none" rtlCol="0">
            <a:spAutoFit/>
          </a:bodyPr>
          <a:lstStyle/>
          <a:p>
            <a:pPr algn="ctr"/>
            <a:r>
              <a:rPr lang="ja-JP" altLang="en-US" sz="54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情報セキュリティ</a:t>
            </a:r>
            <a:endParaRPr lang="en-US" altLang="ja-JP" sz="54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a:p>
            <a:pPr algn="ctr"/>
            <a:r>
              <a:rPr lang="ja-JP" altLang="en-US" sz="5400" dirty="0" smtClean="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ハンドブック</a:t>
            </a:r>
            <a:endParaRPr lang="en-US" altLang="ja-JP" sz="5400" dirty="0" smtClean="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a:p>
            <a:pPr algn="ctr"/>
            <a:r>
              <a:rPr lang="ja-JP" altLang="en-US" sz="2800" dirty="0" smtClean="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（ひな形）</a:t>
            </a:r>
            <a:endParaRPr lang="en-US" altLang="ja-JP" sz="2800" dirty="0" smtClean="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p:txBody>
      </p:sp>
      <p:sp>
        <p:nvSpPr>
          <p:cNvPr id="23" name="テキスト ボックス 22"/>
          <p:cNvSpPr txBox="1"/>
          <p:nvPr/>
        </p:nvSpPr>
        <p:spPr>
          <a:xfrm>
            <a:off x="1296122" y="505054"/>
            <a:ext cx="184731" cy="843949"/>
          </a:xfrm>
          <a:prstGeom prst="rect">
            <a:avLst/>
          </a:prstGeom>
          <a:noFill/>
        </p:spPr>
        <p:txBody>
          <a:bodyPr wrap="none" rtlCol="0">
            <a:spAutoFit/>
          </a:bodyPr>
          <a:lstStyle/>
          <a:p>
            <a:endParaRPr lang="ja-JP" altLang="en-US" sz="4884"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a:xfrm>
            <a:off x="683800" y="4511103"/>
            <a:ext cx="3958175" cy="1924263"/>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dirty="0" smtClean="0"/>
              <a:t>ハンドブックの使い方</a:t>
            </a:r>
            <a:endParaRPr kumimoji="1" lang="en-US" altLang="ja-JP" u="sng" dirty="0" smtClean="0"/>
          </a:p>
          <a:p>
            <a:endParaRPr lang="en-US" altLang="ja-JP" sz="700" dirty="0" smtClean="0"/>
          </a:p>
          <a:p>
            <a:r>
              <a:rPr lang="ja-JP" altLang="en-US" dirty="0" smtClean="0"/>
              <a:t>本ハンドブック（ひな形）は、従業員に配付し自社のセキュリティルールを確認してもらうためのものです。５分</a:t>
            </a:r>
            <a:r>
              <a:rPr lang="ja-JP" altLang="en-US" dirty="0"/>
              <a:t>でできる</a:t>
            </a:r>
            <a:r>
              <a:rPr lang="ja-JP" altLang="en-US" dirty="0" smtClean="0"/>
              <a:t>！情報セキュリティ自社</a:t>
            </a:r>
            <a:r>
              <a:rPr lang="ja-JP" altLang="en-US" dirty="0"/>
              <a:t>診断に連動しています</a:t>
            </a:r>
            <a:r>
              <a:rPr lang="ja-JP" altLang="en-US" dirty="0" smtClean="0"/>
              <a:t>。赤字で記載した箇所は記載例になりますので、自社のルールにあわせて赤字を中心に修正し、また必要に応じて項目を加筆して、ご利用ください。</a:t>
            </a:r>
            <a:endParaRPr kumimoji="1" lang="ja-JP" altLang="en-US" dirty="0"/>
          </a:p>
        </p:txBody>
      </p:sp>
      <p:sp>
        <p:nvSpPr>
          <p:cNvPr id="3" name="テキスト ボックス 2"/>
          <p:cNvSpPr txBox="1"/>
          <p:nvPr/>
        </p:nvSpPr>
        <p:spPr>
          <a:xfrm>
            <a:off x="4441364" y="81428"/>
            <a:ext cx="885524" cy="276999"/>
          </a:xfrm>
          <a:prstGeom prst="rect">
            <a:avLst/>
          </a:prstGeom>
          <a:noFill/>
        </p:spPr>
        <p:txBody>
          <a:bodyPr wrap="square" rtlCol="0">
            <a:spAutoFit/>
          </a:bodyPr>
          <a:lstStyle/>
          <a:p>
            <a:r>
              <a:rPr kumimoji="1" lang="en-US" altLang="ja-JP" sz="1200" dirty="0" err="1" smtClean="0">
                <a:solidFill>
                  <a:schemeClr val="bg1"/>
                </a:solidFill>
              </a:rPr>
              <a:t>Ver</a:t>
            </a:r>
            <a:r>
              <a:rPr kumimoji="1" lang="en-US" altLang="ja-JP" sz="1200" dirty="0" smtClean="0">
                <a:solidFill>
                  <a:schemeClr val="bg1"/>
                </a:solidFill>
              </a:rPr>
              <a:t> </a:t>
            </a:r>
            <a:r>
              <a:rPr kumimoji="1" lang="en-US" altLang="ja-JP" sz="1200" dirty="0" smtClean="0">
                <a:solidFill>
                  <a:schemeClr val="bg1"/>
                </a:solidFill>
              </a:rPr>
              <a:t>1.3</a:t>
            </a:r>
            <a:endParaRPr kumimoji="1" lang="ja-JP" altLang="en-US" sz="1200" dirty="0">
              <a:solidFill>
                <a:schemeClr val="bg1"/>
              </a:solidFill>
            </a:endParaRPr>
          </a:p>
        </p:txBody>
      </p:sp>
    </p:spTree>
    <p:extLst>
      <p:ext uri="{BB962C8B-B14F-4D97-AF65-F5344CB8AC3E}">
        <p14:creationId xmlns:p14="http://schemas.microsoft.com/office/powerpoint/2010/main" val="2117436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5" name="グループ化 4"/>
          <p:cNvGrpSpPr/>
          <p:nvPr/>
        </p:nvGrpSpPr>
        <p:grpSpPr>
          <a:xfrm>
            <a:off x="86636" y="611285"/>
            <a:ext cx="3600000" cy="376754"/>
            <a:chOff x="533398" y="1077911"/>
            <a:chExt cx="4717345" cy="493689"/>
          </a:xfrm>
        </p:grpSpPr>
        <p:sp>
          <p:nvSpPr>
            <p:cNvPr id="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8" name="テキスト ボックス 7"/>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クラウドサービスの利用</a:t>
              </a:r>
              <a:endParaRPr lang="ja-JP" altLang="en-US" sz="1831" dirty="0">
                <a:latin typeface="Meiryo UI" panose="020B0604030504040204" pitchFamily="50" charset="-128"/>
                <a:ea typeface="Meiryo UI" panose="020B0604030504040204" pitchFamily="50" charset="-128"/>
              </a:endParaRPr>
            </a:p>
          </p:txBody>
        </p:sp>
      </p:grpSp>
      <p:sp>
        <p:nvSpPr>
          <p:cNvPr id="9" name="Text Box 58"/>
          <p:cNvSpPr txBox="1">
            <a:spLocks noChangeArrowheads="1"/>
          </p:cNvSpPr>
          <p:nvPr/>
        </p:nvSpPr>
        <p:spPr bwMode="auto">
          <a:xfrm>
            <a:off x="0" y="1011521"/>
            <a:ext cx="5328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smtClean="0">
                <a:solidFill>
                  <a:srgbClr val="FF0000"/>
                </a:solidFill>
                <a:latin typeface="MS UI Gothic" panose="020B0600070205080204" pitchFamily="50" charset="-128"/>
                <a:ea typeface="MS UI Gothic" panose="020B0600070205080204" pitchFamily="50" charset="-128"/>
              </a:rPr>
              <a:t>クラウドサービスを新たに利用する必要がある場合は以下を入手し、総務部システム</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担当の</a:t>
            </a:r>
            <a:r>
              <a:rPr lang="ja-JP" altLang="en-US" b="0" dirty="0" smtClean="0">
                <a:latin typeface="MS UI Gothic" panose="020B0600070205080204" pitchFamily="50" charset="-128"/>
                <a:ea typeface="MS UI Gothic" panose="020B0600070205080204" pitchFamily="50" charset="-128"/>
              </a:rPr>
              <a:t>許可を得たうえで利用する。</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smtClean="0">
                <a:latin typeface="MS UI Gothic" panose="020B0600070205080204" pitchFamily="50" charset="-128"/>
                <a:ea typeface="MS UI Gothic" panose="020B0600070205080204" pitchFamily="50" charset="-128"/>
              </a:rPr>
              <a:t> サービス提供者が公表する情報セキュリティ方針、プライバシーポリシーなど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サービス提供者の情報セキュリティ上の責任範囲を定めたサービス</a:t>
            </a:r>
            <a:r>
              <a:rPr lang="ja-JP" altLang="en-US" b="0" dirty="0">
                <a:latin typeface="MS UI Gothic" panose="020B0600070205080204" pitchFamily="50" charset="-128"/>
                <a:ea typeface="MS UI Gothic" panose="020B0600070205080204" pitchFamily="50" charset="-128"/>
              </a:rPr>
              <a:t>利用規約</a:t>
            </a:r>
            <a:r>
              <a:rPr lang="ja-JP" altLang="en-US" b="0" dirty="0" smtClean="0">
                <a:latin typeface="MS UI Gothic" panose="020B0600070205080204" pitchFamily="50" charset="-128"/>
                <a:ea typeface="MS UI Gothic" panose="020B0600070205080204" pitchFamily="50" charset="-128"/>
              </a:rPr>
              <a:t>など</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en-US" altLang="ja-JP" b="0" dirty="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サービスにあらかじめまたはオプションで付随する情報セキュリティに関する機能や</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サービスについて明記したもの</a:t>
            </a:r>
            <a:endParaRPr lang="ja-JP" altLang="en-US"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サービス提供者が情報セキュリティに関わる</a:t>
            </a:r>
            <a:r>
              <a:rPr lang="ja-JP" altLang="en-US" b="0" dirty="0" smtClean="0">
                <a:solidFill>
                  <a:srgbClr val="FF0000"/>
                </a:solidFill>
                <a:latin typeface="MS UI Gothic" panose="020B0600070205080204" pitchFamily="50" charset="-128"/>
                <a:ea typeface="MS UI Gothic" panose="020B0600070205080204" pitchFamily="50" charset="-128"/>
              </a:rPr>
              <a:t>適合性評価制度</a:t>
            </a:r>
            <a:r>
              <a:rPr lang="ja-JP" altLang="en-US" b="0" dirty="0" smtClean="0">
                <a:latin typeface="MS UI Gothic" panose="020B0600070205080204" pitchFamily="50" charset="-128"/>
                <a:ea typeface="MS UI Gothic" panose="020B0600070205080204" pitchFamily="50" charset="-128"/>
              </a:rPr>
              <a:t>の認証を取得して</a:t>
            </a:r>
            <a:r>
              <a:rPr lang="ja-JP" altLang="en-US" b="0" dirty="0" err="1" smtClean="0">
                <a:latin typeface="MS UI Gothic" panose="020B0600070205080204" pitchFamily="50" charset="-128"/>
                <a:ea typeface="MS UI Gothic" panose="020B0600070205080204" pitchFamily="50" charset="-128"/>
              </a:rPr>
              <a:t>い</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る場合はその証拠となる</a:t>
            </a:r>
            <a:r>
              <a:rPr lang="ja-JP" altLang="en-US" b="0" dirty="0" smtClean="0">
                <a:latin typeface="MS UI Gothic" panose="020B0600070205080204" pitchFamily="50" charset="-128"/>
                <a:ea typeface="MS UI Gothic" panose="020B0600070205080204" pitchFamily="50" charset="-128"/>
              </a:rPr>
              <a:t>もの</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smtClean="0">
                <a:latin typeface="MS UI Gothic" panose="020B0600070205080204" pitchFamily="50" charset="-128"/>
                <a:ea typeface="MS UI Gothic" panose="020B0600070205080204" pitchFamily="50" charset="-128"/>
              </a:rPr>
              <a:t> 専門家による監査を実施している場合は</a:t>
            </a:r>
            <a:r>
              <a:rPr lang="ja-JP" altLang="en-US" b="0" dirty="0">
                <a:latin typeface="MS UI Gothic" panose="020B0600070205080204" pitchFamily="50" charset="-128"/>
                <a:ea typeface="MS UI Gothic" panose="020B0600070205080204" pitchFamily="50" charset="-128"/>
              </a:rPr>
              <a:t>その証拠となるもの</a:t>
            </a:r>
            <a:endParaRPr lang="en-US" altLang="ja-JP"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dirty="0" smtClean="0">
                <a:solidFill>
                  <a:srgbClr val="FF0000"/>
                </a:solidFill>
                <a:latin typeface="MS UI Gothic" panose="020B0600070205080204" pitchFamily="50" charset="-128"/>
                <a:ea typeface="MS UI Gothic" panose="020B0600070205080204" pitchFamily="50" charset="-128"/>
              </a:rPr>
              <a:t>＜</a:t>
            </a:r>
            <a:r>
              <a:rPr lang="ja-JP" altLang="en-US" sz="1100" b="0" dirty="0">
                <a:solidFill>
                  <a:srgbClr val="FF0000"/>
                </a:solidFill>
                <a:latin typeface="MS UI Gothic" panose="020B0600070205080204" pitchFamily="50" charset="-128"/>
                <a:ea typeface="MS UI Gothic" panose="020B0600070205080204" pitchFamily="50" charset="-128"/>
              </a:rPr>
              <a:t>参考</a:t>
            </a:r>
            <a:r>
              <a:rPr lang="ja-JP" altLang="en-US" sz="1100" b="0" dirty="0" smtClean="0">
                <a:solidFill>
                  <a:srgbClr val="FF0000"/>
                </a:solidFill>
                <a:latin typeface="MS UI Gothic" panose="020B0600070205080204" pitchFamily="50" charset="-128"/>
                <a:ea typeface="MS UI Gothic" panose="020B0600070205080204" pitchFamily="50" charset="-128"/>
              </a:rPr>
              <a:t>＞</a:t>
            </a:r>
            <a:r>
              <a:rPr lang="en-US" altLang="ja-JP" sz="1100" b="0" dirty="0" smtClean="0">
                <a:solidFill>
                  <a:srgbClr val="FF0000"/>
                </a:solidFill>
                <a:latin typeface="MS UI Gothic" panose="020B0600070205080204" pitchFamily="50" charset="-128"/>
                <a:ea typeface="MS UI Gothic" panose="020B0600070205080204" pitchFamily="50" charset="-128"/>
              </a:rPr>
              <a:t>※</a:t>
            </a:r>
            <a:r>
              <a:rPr lang="ja-JP" altLang="en-US" sz="1100" b="0" dirty="0" smtClean="0">
                <a:solidFill>
                  <a:srgbClr val="FF0000"/>
                </a:solidFill>
                <a:latin typeface="MS UI Gothic" panose="020B0600070205080204" pitchFamily="50" charset="-128"/>
                <a:ea typeface="MS UI Gothic" panose="020B0600070205080204" pitchFamily="50" charset="-128"/>
              </a:rPr>
              <a:t>カッコ内は運営組織</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smtClean="0">
                <a:solidFill>
                  <a:srgbClr val="FF0000"/>
                </a:solidFill>
                <a:latin typeface="MS UI Gothic" panose="020B0600070205080204" pitchFamily="50" charset="-128"/>
                <a:ea typeface="MS UI Gothic" panose="020B0600070205080204" pitchFamily="50" charset="-128"/>
              </a:rPr>
              <a:t>情報セキュリティ対策への取組み自己宣言制度</a:t>
            </a:r>
            <a:endParaRPr lang="en-US" altLang="ja-JP" sz="1100" b="0" u="sng"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SECURITY</a:t>
            </a:r>
            <a:r>
              <a:rPr lang="ja-JP" altLang="en-US" sz="1100" b="0" dirty="0">
                <a:solidFill>
                  <a:srgbClr val="FF0000"/>
                </a:solidFill>
                <a:latin typeface="MS UI Gothic" panose="020B0600070205080204" pitchFamily="50" charset="-128"/>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ACTION</a:t>
            </a:r>
            <a:r>
              <a:rPr lang="ja-JP" altLang="en-US" sz="1100" b="0" dirty="0" smtClean="0">
                <a:solidFill>
                  <a:srgbClr val="FF0000"/>
                </a:solidFill>
                <a:latin typeface="MS UI Gothic" panose="020B0600070205080204" pitchFamily="50" charset="-128"/>
                <a:ea typeface="MS UI Gothic" panose="020B0600070205080204" pitchFamily="50" charset="-128"/>
              </a:rPr>
              <a:t>制度（</a:t>
            </a:r>
            <a:r>
              <a:rPr lang="en-US" altLang="ja-JP" sz="1100" b="0" dirty="0" smtClean="0">
                <a:solidFill>
                  <a:srgbClr val="FF0000"/>
                </a:solidFill>
                <a:latin typeface="MS UI Gothic" panose="020B0600070205080204" pitchFamily="50" charset="-128"/>
                <a:ea typeface="MS UI Gothic" panose="020B0600070205080204" pitchFamily="50" charset="-128"/>
              </a:rPr>
              <a:t>IPA</a:t>
            </a:r>
            <a:r>
              <a:rPr lang="ja-JP" altLang="en-US" sz="1100" b="0" dirty="0" smtClean="0">
                <a:solidFill>
                  <a:srgbClr val="FF0000"/>
                </a:solidFill>
                <a:latin typeface="MS UI Gothic" panose="020B0600070205080204" pitchFamily="50" charset="-128"/>
                <a:ea typeface="MS UI Gothic" panose="020B0600070205080204" pitchFamily="50" charset="-128"/>
              </a:rPr>
              <a:t>）</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smtClean="0">
                <a:solidFill>
                  <a:srgbClr val="FF0000"/>
                </a:solidFill>
                <a:latin typeface="MS UI Gothic" panose="020B0600070205080204" pitchFamily="50" charset="-128"/>
                <a:ea typeface="MS UI Gothic" panose="020B0600070205080204" pitchFamily="50" charset="-128"/>
              </a:rPr>
              <a:t>適合性</a:t>
            </a:r>
            <a:r>
              <a:rPr lang="ja-JP" altLang="en-US" sz="1100" b="0" u="sng" dirty="0" smtClean="0">
                <a:solidFill>
                  <a:srgbClr val="FF0000"/>
                </a:solidFill>
                <a:latin typeface="MS UI Gothic" panose="020B0600070205080204" pitchFamily="50" charset="-128"/>
                <a:ea typeface="MS UI Gothic" panose="020B0600070205080204" pitchFamily="50" charset="-128"/>
              </a:rPr>
              <a:t>評価</a:t>
            </a:r>
            <a:r>
              <a:rPr lang="ja-JP" altLang="en-US" sz="1100" b="0" u="sng" dirty="0" smtClean="0">
                <a:solidFill>
                  <a:srgbClr val="FF0000"/>
                </a:solidFill>
                <a:latin typeface="MS UI Gothic" panose="020B0600070205080204" pitchFamily="50" charset="-128"/>
                <a:ea typeface="MS UI Gothic" panose="020B0600070205080204" pitchFamily="50" charset="-128"/>
              </a:rPr>
              <a:t>制度</a:t>
            </a:r>
            <a:endParaRPr lang="en-US" altLang="ja-JP" sz="1100" b="0" u="sng"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ISMS</a:t>
            </a:r>
            <a:r>
              <a:rPr lang="ja-JP" altLang="en-US" sz="1100" b="0" dirty="0">
                <a:solidFill>
                  <a:srgbClr val="FF0000"/>
                </a:solidFill>
                <a:latin typeface="MS UI Gothic" panose="020B0600070205080204" pitchFamily="50" charset="-128"/>
                <a:ea typeface="MS UI Gothic" panose="020B0600070205080204" pitchFamily="50" charset="-128"/>
              </a:rPr>
              <a:t>適合性評価</a:t>
            </a:r>
            <a:r>
              <a:rPr lang="ja-JP" altLang="en-US" sz="1100" b="0" dirty="0" smtClean="0">
                <a:solidFill>
                  <a:srgbClr val="FF0000"/>
                </a:solidFill>
                <a:latin typeface="MS UI Gothic" panose="020B0600070205080204" pitchFamily="50" charset="-128"/>
                <a:ea typeface="MS UI Gothic" panose="020B0600070205080204" pitchFamily="50" charset="-128"/>
              </a:rPr>
              <a:t>制度（</a:t>
            </a:r>
            <a:r>
              <a:rPr lang="en-US" altLang="ja-JP" sz="1100" b="0" dirty="0" smtClean="0">
                <a:solidFill>
                  <a:srgbClr val="FF0000"/>
                </a:solidFill>
                <a:latin typeface="MS UI Gothic" panose="020B0600070205080204" pitchFamily="50" charset="-128"/>
                <a:ea typeface="MS UI Gothic" panose="020B0600070205080204" pitchFamily="50" charset="-128"/>
              </a:rPr>
              <a:t>JIPDEC/JAB</a:t>
            </a:r>
            <a:r>
              <a:rPr lang="ja-JP" altLang="en-US" sz="1100" b="0" dirty="0" smtClean="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smtClean="0">
                <a:solidFill>
                  <a:srgbClr val="FF0000"/>
                </a:solidFill>
                <a:latin typeface="MS UI Gothic" panose="020B0600070205080204" pitchFamily="50" charset="-128"/>
                <a:ea typeface="MS UI Gothic" panose="020B0600070205080204" pitchFamily="50" charset="-128"/>
              </a:rPr>
              <a:t>プライバシーマーク</a:t>
            </a:r>
            <a:r>
              <a:rPr lang="ja-JP" altLang="en-US" sz="1100" b="0" dirty="0" smtClean="0">
                <a:solidFill>
                  <a:srgbClr val="FF0000"/>
                </a:solidFill>
                <a:latin typeface="MS UI Gothic" panose="020B0600070205080204" pitchFamily="50" charset="-128"/>
                <a:ea typeface="MS UI Gothic" panose="020B0600070205080204" pitchFamily="50" charset="-128"/>
              </a:rPr>
              <a:t>制度（</a:t>
            </a:r>
            <a:r>
              <a:rPr lang="en-US" altLang="ja-JP" sz="1100" b="0" dirty="0" smtClean="0">
                <a:solidFill>
                  <a:srgbClr val="FF0000"/>
                </a:solidFill>
                <a:latin typeface="MS UI Gothic" panose="020B0600070205080204" pitchFamily="50" charset="-128"/>
                <a:ea typeface="MS UI Gothic" panose="020B0600070205080204" pitchFamily="50" charset="-128"/>
              </a:rPr>
              <a:t>JIPDEC</a:t>
            </a:r>
            <a:r>
              <a:rPr lang="ja-JP" altLang="en-US" sz="1100" b="0" dirty="0" smtClean="0">
                <a:solidFill>
                  <a:srgbClr val="FF0000"/>
                </a:solidFill>
                <a:latin typeface="MS UI Gothic" panose="020B0600070205080204" pitchFamily="50" charset="-128"/>
                <a:ea typeface="MS UI Gothic" panose="020B0600070205080204" pitchFamily="50" charset="-128"/>
              </a:rPr>
              <a:t>）</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smtClean="0">
                <a:solidFill>
                  <a:srgbClr val="FF0000"/>
                </a:solidFill>
                <a:latin typeface="MS UI Gothic" panose="020B0600070205080204" pitchFamily="50" charset="-128"/>
                <a:ea typeface="MS UI Gothic" panose="020B0600070205080204" pitchFamily="50" charset="-128"/>
              </a:rPr>
              <a:t>PCI DSS</a:t>
            </a:r>
            <a:r>
              <a:rPr lang="ja-JP" altLang="en-US" sz="1100" b="0" dirty="0" smtClean="0">
                <a:solidFill>
                  <a:srgbClr val="FF0000"/>
                </a:solidFill>
                <a:latin typeface="MS UI Gothic" panose="020B0600070205080204" pitchFamily="50" charset="-128"/>
                <a:ea typeface="MS UI Gothic" panose="020B0600070205080204" pitchFamily="50" charset="-128"/>
              </a:rPr>
              <a:t>（クレジットカード</a:t>
            </a:r>
            <a:r>
              <a:rPr lang="ja-JP" altLang="en-US" sz="1100" b="0" dirty="0">
                <a:solidFill>
                  <a:srgbClr val="FF0000"/>
                </a:solidFill>
                <a:latin typeface="MS UI Gothic" panose="020B0600070205080204" pitchFamily="50" charset="-128"/>
                <a:ea typeface="MS UI Gothic" panose="020B0600070205080204" pitchFamily="50" charset="-128"/>
              </a:rPr>
              <a:t>業界セキュリティ</a:t>
            </a:r>
            <a:r>
              <a:rPr lang="ja-JP" altLang="en-US" sz="1100" b="0" dirty="0" smtClean="0">
                <a:solidFill>
                  <a:srgbClr val="FF0000"/>
                </a:solidFill>
                <a:latin typeface="MS UI Gothic" panose="020B0600070205080204" pitchFamily="50" charset="-128"/>
                <a:ea typeface="MS UI Gothic" panose="020B0600070205080204" pitchFamily="50" charset="-128"/>
              </a:rPr>
              <a:t>基準）</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クラウドサービスの安全･信頼性に係る</a:t>
            </a:r>
            <a:r>
              <a:rPr lang="ja-JP" altLang="en-US" sz="1100" b="0" dirty="0" smtClean="0">
                <a:solidFill>
                  <a:srgbClr val="FF0000"/>
                </a:solidFill>
                <a:latin typeface="MS UI Gothic" panose="020B0600070205080204" pitchFamily="50" charset="-128"/>
                <a:ea typeface="MS UI Gothic" panose="020B0600070205080204" pitchFamily="50" charset="-128"/>
              </a:rPr>
              <a:t>情報開示認定制度（</a:t>
            </a:r>
            <a:r>
              <a:rPr lang="en-US" altLang="ja-JP" sz="1100" b="0" dirty="0" smtClean="0">
                <a:solidFill>
                  <a:srgbClr val="FF0000"/>
                </a:solidFill>
                <a:latin typeface="MS UI Gothic" panose="020B0600070205080204" pitchFamily="50" charset="-128"/>
                <a:ea typeface="MS UI Gothic" panose="020B0600070205080204" pitchFamily="50" charset="-128"/>
              </a:rPr>
              <a:t>ASPIC</a:t>
            </a:r>
            <a:r>
              <a:rPr lang="ja-JP" altLang="en-US" sz="1100" b="0" dirty="0" smtClean="0">
                <a:solidFill>
                  <a:srgbClr val="FF0000"/>
                </a:solidFill>
                <a:latin typeface="MS UI Gothic" panose="020B0600070205080204" pitchFamily="50" charset="-128"/>
                <a:ea typeface="MS UI Gothic" panose="020B0600070205080204" pitchFamily="50" charset="-128"/>
              </a:rPr>
              <a:t>）</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smtClean="0">
                <a:solidFill>
                  <a:srgbClr val="FF0000"/>
                </a:solidFill>
                <a:latin typeface="MS UI Gothic" panose="020B0600070205080204" pitchFamily="50" charset="-128"/>
                <a:ea typeface="MS UI Gothic" panose="020B0600070205080204" pitchFamily="50" charset="-128"/>
              </a:rPr>
              <a:t>インターネット接続安全安心マーク（インターネット接続サービス安全・安心マーク推進協議会）</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err="1" smtClean="0">
                <a:solidFill>
                  <a:srgbClr val="FF0000"/>
                </a:solidFill>
                <a:latin typeface="MS UI Gothic" panose="020B0600070205080204" pitchFamily="50" charset="-128"/>
                <a:ea typeface="MS UI Gothic" panose="020B0600070205080204" pitchFamily="50" charset="-128"/>
              </a:rPr>
              <a:t>TRUSTe</a:t>
            </a:r>
            <a:r>
              <a:rPr lang="ja-JP" altLang="en-US" sz="1100" b="0" dirty="0" smtClean="0">
                <a:solidFill>
                  <a:srgbClr val="FF0000"/>
                </a:solidFill>
                <a:latin typeface="MS UI Gothic" panose="020B0600070205080204" pitchFamily="50" charset="-128"/>
                <a:ea typeface="MS UI Gothic" panose="020B0600070205080204" pitchFamily="50" charset="-128"/>
              </a:rPr>
              <a:t>（</a:t>
            </a:r>
            <a:r>
              <a:rPr lang="en-US" altLang="ja-JP" sz="1100" b="0" dirty="0" smtClean="0">
                <a:solidFill>
                  <a:srgbClr val="FF0000"/>
                </a:solidFill>
                <a:latin typeface="MS UI Gothic" panose="020B0600070205080204" pitchFamily="50" charset="-128"/>
                <a:ea typeface="MS UI Gothic" panose="020B0600070205080204" pitchFamily="50" charset="-128"/>
              </a:rPr>
              <a:t>JPAC</a:t>
            </a:r>
            <a:r>
              <a:rPr lang="ja-JP" altLang="en-US" sz="1100" b="0" dirty="0" smtClean="0">
                <a:solidFill>
                  <a:srgbClr val="FF0000"/>
                </a:solidFill>
                <a:latin typeface="MS UI Gothic" panose="020B0600070205080204" pitchFamily="50" charset="-128"/>
                <a:ea typeface="MS UI Gothic" panose="020B0600070205080204" pitchFamily="50" charset="-128"/>
              </a:rPr>
              <a:t>）</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独立かつ専門的知識を持った者に対して情報セキュリティ対策の評価を依頼する制度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情報セキュリティ監査</a:t>
            </a:r>
            <a:r>
              <a:rPr lang="ja-JP" altLang="en-US" sz="1100" b="0" dirty="0" smtClean="0">
                <a:solidFill>
                  <a:srgbClr val="FF0000"/>
                </a:solidFill>
                <a:latin typeface="MS UI Gothic" panose="020B0600070205080204" pitchFamily="50" charset="-128"/>
                <a:ea typeface="MS UI Gothic" panose="020B0600070205080204" pitchFamily="50" charset="-128"/>
              </a:rPr>
              <a:t>制度（経済産業省</a:t>
            </a:r>
            <a:r>
              <a:rPr lang="en-US" altLang="ja-JP" sz="1100" b="0" dirty="0" smtClean="0">
                <a:solidFill>
                  <a:srgbClr val="FF0000"/>
                </a:solidFill>
                <a:latin typeface="MS UI Gothic" panose="020B0600070205080204" pitchFamily="50" charset="-128"/>
                <a:ea typeface="MS UI Gothic" panose="020B0600070205080204" pitchFamily="50" charset="-128"/>
              </a:rPr>
              <a:t>/JASA</a:t>
            </a:r>
            <a:r>
              <a:rPr lang="ja-JP" altLang="en-US" sz="1100" b="0" dirty="0" smtClean="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p:txBody>
      </p:sp>
      <p:sp>
        <p:nvSpPr>
          <p:cNvPr id="2" name="スライド番号プレースホルダー 1"/>
          <p:cNvSpPr>
            <a:spLocks noGrp="1"/>
          </p:cNvSpPr>
          <p:nvPr>
            <p:ph type="sldNum" sz="quarter" idx="12"/>
          </p:nvPr>
        </p:nvSpPr>
        <p:spPr>
          <a:xfrm>
            <a:off x="4835241" y="7025540"/>
            <a:ext cx="360000" cy="360000"/>
          </a:xfrm>
        </p:spPr>
        <p:txBody>
          <a:bodyPr/>
          <a:lstStyle/>
          <a:p>
            <a:fld id="{BA1AACC8-012D-40C1-84DE-4014AE42646F}" type="slidenum">
              <a:rPr kumimoji="1" lang="ja-JP" altLang="en-US" smtClean="0"/>
              <a:pPr/>
              <a:t>9</a:t>
            </a:fld>
            <a:endParaRPr kumimoji="1" lang="ja-JP" altLang="en-US" dirty="0"/>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p:cNvPicPr>
            <a:picLocks noChangeAspect="1"/>
          </p:cNvPicPr>
          <p:nvPr/>
        </p:nvPicPr>
        <p:blipFill>
          <a:blip r:embed="rId2"/>
          <a:stretch>
            <a:fillRect/>
          </a:stretch>
        </p:blipFill>
        <p:spPr>
          <a:xfrm>
            <a:off x="3266371" y="5591314"/>
            <a:ext cx="1452381" cy="1114286"/>
          </a:xfrm>
          <a:prstGeom prst="rect">
            <a:avLst/>
          </a:prstGeom>
        </p:spPr>
      </p:pic>
    </p:spTree>
    <p:extLst>
      <p:ext uri="{BB962C8B-B14F-4D97-AF65-F5344CB8AC3E}">
        <p14:creationId xmlns:p14="http://schemas.microsoft.com/office/powerpoint/2010/main" val="1785457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 </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従業員</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の</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みなさんへ</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5" name="グループ化 14"/>
          <p:cNvGrpSpPr/>
          <p:nvPr/>
        </p:nvGrpSpPr>
        <p:grpSpPr>
          <a:xfrm>
            <a:off x="86636" y="611888"/>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従業員</a:t>
              </a:r>
              <a:r>
                <a:rPr lang="ja-JP" altLang="en-US" sz="1831" dirty="0">
                  <a:latin typeface="Meiryo UI" panose="020B0604030504040204" pitchFamily="50" charset="-128"/>
                  <a:ea typeface="Meiryo UI" panose="020B0604030504040204" pitchFamily="50" charset="-128"/>
                </a:rPr>
                <a:t>の</a:t>
              </a:r>
              <a:r>
                <a:rPr lang="ja-JP" altLang="en-US" sz="1831" dirty="0" smtClean="0">
                  <a:latin typeface="Meiryo UI" panose="020B0604030504040204" pitchFamily="50" charset="-128"/>
                  <a:ea typeface="Meiryo UI" panose="020B0604030504040204" pitchFamily="50" charset="-128"/>
                </a:rPr>
                <a:t>守秘義務</a:t>
              </a:r>
              <a:endParaRPr lang="ja-JP" altLang="en-US" sz="1831" dirty="0">
                <a:latin typeface="Meiryo UI" panose="020B0604030504040204" pitchFamily="50" charset="-128"/>
                <a:ea typeface="Meiryo UI" panose="020B0604030504040204" pitchFamily="50" charset="-128"/>
              </a:endParaRPr>
            </a:p>
          </p:txBody>
        </p:sp>
      </p:grpSp>
      <p:sp>
        <p:nvSpPr>
          <p:cNvPr id="2" name="スライド番号プレースホルダー 1"/>
          <p:cNvSpPr>
            <a:spLocks noGrp="1"/>
          </p:cNvSpPr>
          <p:nvPr>
            <p:ph type="sldNum" sz="quarter" idx="12"/>
          </p:nvPr>
        </p:nvSpPr>
        <p:spPr>
          <a:xfrm>
            <a:off x="4791866" y="7022420"/>
            <a:ext cx="396000" cy="360000"/>
          </a:xfrm>
        </p:spPr>
        <p:txBody>
          <a:bodyPr/>
          <a:lstStyle/>
          <a:p>
            <a:fld id="{BA1AACC8-012D-40C1-84DE-4014AE42646F}" type="slidenum">
              <a:rPr kumimoji="1" lang="ja-JP" altLang="en-US" smtClean="0"/>
              <a:pPr/>
              <a:t>10</a:t>
            </a:fld>
            <a:endParaRPr kumimoji="1" lang="ja-JP" altLang="en-US" dirty="0"/>
          </a:p>
        </p:txBody>
      </p:sp>
      <p:sp>
        <p:nvSpPr>
          <p:cNvPr id="57" name="AutoShape 3"/>
          <p:cNvSpPr>
            <a:spLocks noChangeAspect="1" noChangeArrowheads="1" noTextEdit="1"/>
          </p:cNvSpPr>
          <p:nvPr/>
        </p:nvSpPr>
        <p:spPr bwMode="auto">
          <a:xfrm>
            <a:off x="3149600" y="5985359"/>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1" name="Text Box 58"/>
          <p:cNvSpPr txBox="1">
            <a:spLocks noChangeArrowheads="1"/>
          </p:cNvSpPr>
          <p:nvPr/>
        </p:nvSpPr>
        <p:spPr bwMode="auto">
          <a:xfrm>
            <a:off x="0" y="10186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smtClean="0">
                <a:solidFill>
                  <a:srgbClr val="FF0000"/>
                </a:solidFill>
                <a:latin typeface="MS UI Gothic" panose="020B0600070205080204" pitchFamily="50" charset="-128"/>
                <a:ea typeface="MS UI Gothic" panose="020B0600070205080204" pitchFamily="50" charset="-128"/>
              </a:rPr>
              <a:t>従業員</a:t>
            </a:r>
            <a:r>
              <a:rPr lang="ja-JP" altLang="en-US" b="0" dirty="0">
                <a:solidFill>
                  <a:srgbClr val="FF0000"/>
                </a:solidFill>
                <a:latin typeface="MS UI Gothic" panose="020B0600070205080204" pitchFamily="50" charset="-128"/>
                <a:ea typeface="MS UI Gothic" panose="020B0600070205080204" pitchFamily="50" charset="-128"/>
              </a:rPr>
              <a:t>に</a:t>
            </a:r>
            <a:r>
              <a:rPr lang="ja-JP" altLang="en-US" b="0" dirty="0" smtClean="0">
                <a:solidFill>
                  <a:srgbClr val="FF0000"/>
                </a:solidFill>
                <a:latin typeface="MS UI Gothic" panose="020B0600070205080204" pitchFamily="50" charset="-128"/>
                <a:ea typeface="MS UI Gothic" panose="020B0600070205080204" pitchFamily="50" charset="-128"/>
              </a:rPr>
              <a:t>は当社の就業規則で定められた守秘義務があります。規則を順守し、</a:t>
            </a:r>
            <a:r>
              <a:rPr lang="ja-JP" altLang="en-US" b="0" dirty="0" smtClean="0">
                <a:latin typeface="MS UI Gothic" panose="020B0600070205080204" pitchFamily="50" charset="-128"/>
                <a:ea typeface="MS UI Gothic" panose="020B0600070205080204" pitchFamily="50" charset="-128"/>
              </a:rPr>
              <a:t>この</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ハンドブックを情報セキュリティに役立てて情報セキュリティの事故を防ぎましょう。</a:t>
            </a:r>
            <a:endParaRPr lang="en-US" altLang="ja-JP" b="0" dirty="0" smtClean="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94658" y="2159115"/>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事故が起きてしまったら</a:t>
              </a:r>
              <a:endParaRPr lang="ja-JP" altLang="en-US" sz="1831" dirty="0">
                <a:latin typeface="Meiryo UI" panose="020B0604030504040204" pitchFamily="50" charset="-128"/>
                <a:ea typeface="Meiryo UI" panose="020B0604030504040204" pitchFamily="50" charset="-128"/>
              </a:endParaRPr>
            </a:p>
          </p:txBody>
        </p:sp>
      </p:grpSp>
      <p:sp>
        <p:nvSpPr>
          <p:cNvPr id="26" name="Text Box 58"/>
          <p:cNvSpPr txBox="1">
            <a:spLocks noChangeArrowheads="1"/>
          </p:cNvSpPr>
          <p:nvPr/>
        </p:nvSpPr>
        <p:spPr bwMode="auto">
          <a:xfrm>
            <a:off x="8021" y="2554761"/>
            <a:ext cx="541100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もしも事故が起きてしまったら、以下の手順に従い、二次被害や事故の影響を最小限</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に止めましょう。</a:t>
            </a:r>
            <a:endParaRPr lang="en-US" altLang="ja-JP" b="0" dirty="0" smtClean="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smtClean="0">
                <a:latin typeface="MS UI Gothic" panose="020B0600070205080204" pitchFamily="50" charset="-128"/>
                <a:ea typeface="MS UI Gothic" panose="020B0600070205080204" pitchFamily="50" charset="-128"/>
              </a:rPr>
              <a:t>情報セキュリティ事故の定義は以下とします。</a:t>
            </a:r>
            <a:endParaRPr lang="en-US" altLang="ja-JP" b="0" dirty="0" smtClean="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情報の「</a:t>
            </a:r>
            <a:r>
              <a:rPr lang="ja-JP" altLang="en-US" sz="1100" b="0" dirty="0">
                <a:latin typeface="MS UI Gothic" panose="020B0600070205080204" pitchFamily="50" charset="-128"/>
                <a:ea typeface="MS UI Gothic" panose="020B0600070205080204" pitchFamily="50" charset="-128"/>
              </a:rPr>
              <a:t>漏えい」「改ざん</a:t>
            </a:r>
            <a:r>
              <a:rPr lang="ja-JP" altLang="en-US" sz="1100" b="0" dirty="0" smtClean="0">
                <a:latin typeface="MS UI Gothic" panose="020B0600070205080204" pitchFamily="50" charset="-128"/>
                <a:ea typeface="MS UI Gothic" panose="020B0600070205080204" pitchFamily="50" charset="-128"/>
              </a:rPr>
              <a:t>」の発生または「</a:t>
            </a:r>
            <a:r>
              <a:rPr lang="ja-JP" altLang="en-US" sz="1100" b="0" dirty="0">
                <a:latin typeface="MS UI Gothic" panose="020B0600070205080204" pitchFamily="50" charset="-128"/>
                <a:ea typeface="MS UI Gothic" panose="020B0600070205080204" pitchFamily="50" charset="-128"/>
              </a:rPr>
              <a:t>利用できない</a:t>
            </a:r>
            <a:r>
              <a:rPr lang="ja-JP" altLang="en-US" sz="1100" b="0" dirty="0" smtClean="0">
                <a:latin typeface="MS UI Gothic" panose="020B0600070205080204" pitchFamily="50" charset="-128"/>
                <a:ea typeface="MS UI Gothic" panose="020B0600070205080204" pitchFamily="50" charset="-128"/>
              </a:rPr>
              <a:t>」状態になったときに </a:t>
            </a:r>
            <a:endParaRPr lang="en-US" altLang="ja-JP" sz="1100" b="0" dirty="0" smtClean="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当社の業務や</a:t>
            </a:r>
            <a:r>
              <a:rPr lang="ja-JP" altLang="en-US" sz="1100" b="0" dirty="0" smtClean="0">
                <a:solidFill>
                  <a:srgbClr val="FF0000"/>
                </a:solidFill>
                <a:latin typeface="MS UI Gothic" panose="020B0600070205080204" pitchFamily="50" charset="-128"/>
                <a:ea typeface="MS UI Gothic" panose="020B0600070205080204" pitchFamily="50" charset="-128"/>
              </a:rPr>
              <a:t>顧客</a:t>
            </a:r>
            <a:r>
              <a:rPr lang="ja-JP" altLang="en-US" sz="1100" b="0" dirty="0">
                <a:solidFill>
                  <a:srgbClr val="FF0000"/>
                </a:solidFill>
                <a:latin typeface="MS UI Gothic" panose="020B0600070205080204" pitchFamily="50" charset="-128"/>
                <a:ea typeface="MS UI Gothic" panose="020B0600070205080204" pitchFamily="50" charset="-128"/>
              </a:rPr>
              <a:t>、取引先、</a:t>
            </a:r>
            <a:r>
              <a:rPr lang="ja-JP" altLang="en-US" sz="1100" b="0" dirty="0" smtClean="0">
                <a:solidFill>
                  <a:srgbClr val="FF0000"/>
                </a:solidFill>
                <a:latin typeface="MS UI Gothic" panose="020B0600070205080204" pitchFamily="50" charset="-128"/>
                <a:ea typeface="MS UI Gothic" panose="020B0600070205080204" pitchFamily="50" charset="-128"/>
              </a:rPr>
              <a:t>株主、</a:t>
            </a:r>
            <a:r>
              <a:rPr lang="ja-JP" altLang="en-US" sz="1100" b="0" dirty="0" smtClean="0">
                <a:latin typeface="MS UI Gothic" panose="020B0600070205080204" pitchFamily="50" charset="-128"/>
                <a:ea typeface="MS UI Gothic" panose="020B0600070205080204" pitchFamily="50" charset="-128"/>
              </a:rPr>
              <a:t>本人（個人情報の場合）に望ましくない影響</a:t>
            </a:r>
            <a:r>
              <a:rPr lang="ja-JP" altLang="en-US" sz="1100" b="0" dirty="0">
                <a:latin typeface="MS UI Gothic" panose="020B0600070205080204" pitchFamily="50" charset="-128"/>
                <a:ea typeface="MS UI Gothic" panose="020B0600070205080204" pitchFamily="50" charset="-128"/>
              </a:rPr>
              <a:t>が</a:t>
            </a:r>
            <a:r>
              <a:rPr lang="ja-JP" altLang="en-US" sz="1100" b="0" dirty="0" smtClean="0">
                <a:latin typeface="MS UI Gothic" panose="020B0600070205080204" pitchFamily="50" charset="-128"/>
                <a:ea typeface="MS UI Gothic" panose="020B0600070205080204" pitchFamily="50" charset="-128"/>
              </a:rPr>
              <a:t>及ぶ</a:t>
            </a:r>
            <a:endParaRPr lang="ja-JP" altLang="en-US" sz="1100"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endParaRPr lang="en-US" altLang="ja-JP" b="0" dirty="0" smtClean="0">
              <a:latin typeface="MS UI Gothic" panose="020B0600070205080204" pitchFamily="50" charset="-128"/>
              <a:ea typeface="MS UI Gothic" panose="020B0600070205080204" pitchFamily="50" charset="-128"/>
            </a:endParaRPr>
          </a:p>
        </p:txBody>
      </p:sp>
      <p:sp>
        <p:nvSpPr>
          <p:cNvPr id="3" name="下矢印吹き出し 2"/>
          <p:cNvSpPr/>
          <p:nvPr/>
        </p:nvSpPr>
        <p:spPr>
          <a:xfrm>
            <a:off x="503442" y="3788504"/>
            <a:ext cx="4306137" cy="1671447"/>
          </a:xfrm>
          <a:prstGeom prst="downArrowCallout">
            <a:avLst>
              <a:gd name="adj1" fmla="val 23860"/>
              <a:gd name="adj2" fmla="val 22121"/>
              <a:gd name="adj3" fmla="val 15258"/>
              <a:gd name="adj4" fmla="val 76494"/>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latin typeface="MS UI Gothic" panose="020B0600070205080204" pitchFamily="50" charset="-128"/>
                <a:ea typeface="MS UI Gothic" panose="020B0600070205080204" pitchFamily="50" charset="-128"/>
              </a:rPr>
              <a:t>１．発見者は</a:t>
            </a:r>
            <a:r>
              <a:rPr lang="ja-JP" altLang="en-US" sz="1200" dirty="0" smtClean="0">
                <a:solidFill>
                  <a:srgbClr val="FF0000"/>
                </a:solidFill>
                <a:latin typeface="MS UI Gothic" panose="020B0600070205080204" pitchFamily="50" charset="-128"/>
                <a:ea typeface="MS UI Gothic" panose="020B0600070205080204" pitchFamily="50" charset="-128"/>
              </a:rPr>
              <a:t>社長または総務部</a:t>
            </a:r>
            <a:r>
              <a:rPr lang="ja-JP" altLang="en-US" sz="1200" dirty="0">
                <a:solidFill>
                  <a:srgbClr val="FF0000"/>
                </a:solidFill>
                <a:latin typeface="MS UI Gothic" panose="020B0600070205080204" pitchFamily="50" charset="-128"/>
                <a:ea typeface="MS UI Gothic" panose="020B0600070205080204" pitchFamily="50" charset="-128"/>
              </a:rPr>
              <a:t>システム</a:t>
            </a:r>
            <a:r>
              <a:rPr lang="ja-JP" altLang="en-US" sz="1200" dirty="0" smtClean="0">
                <a:solidFill>
                  <a:srgbClr val="FF0000"/>
                </a:solidFill>
                <a:latin typeface="MS UI Gothic" panose="020B0600070205080204" pitchFamily="50" charset="-128"/>
                <a:ea typeface="MS UI Gothic" panose="020B0600070205080204" pitchFamily="50" charset="-128"/>
              </a:rPr>
              <a:t>担当</a:t>
            </a:r>
            <a:r>
              <a:rPr lang="ja-JP" altLang="en-US" sz="1200" dirty="0" smtClean="0">
                <a:solidFill>
                  <a:schemeClr val="tx1"/>
                </a:solidFill>
                <a:latin typeface="MS UI Gothic" panose="020B0600070205080204" pitchFamily="50" charset="-128"/>
                <a:ea typeface="MS UI Gothic" panose="020B0600070205080204" pitchFamily="50" charset="-128"/>
              </a:rPr>
              <a:t>に速やかに連絡する。</a:t>
            </a:r>
            <a:endParaRPr lang="en-US" altLang="ja-JP" sz="1200" dirty="0" smtClean="0">
              <a:solidFill>
                <a:schemeClr val="tx1"/>
              </a:solidFill>
              <a:latin typeface="MS UI Gothic" panose="020B0600070205080204" pitchFamily="50" charset="-128"/>
              <a:ea typeface="MS UI Gothic" panose="020B0600070205080204" pitchFamily="50" charset="-128"/>
            </a:endParaRPr>
          </a:p>
          <a:p>
            <a:pPr>
              <a:tabLst>
                <a:tab pos="85725" algn="l"/>
              </a:tabLst>
            </a:pPr>
            <a:r>
              <a:rPr lang="en-US" altLang="ja-JP" sz="1000" b="1" dirty="0" smtClean="0">
                <a:solidFill>
                  <a:schemeClr val="accent5">
                    <a:lumMod val="75000"/>
                  </a:schemeClr>
                </a:solidFill>
                <a:latin typeface="MS UI Gothic" panose="020B0600070205080204" pitchFamily="50" charset="-128"/>
                <a:ea typeface="MS UI Gothic" panose="020B0600070205080204" pitchFamily="50" charset="-128"/>
              </a:rPr>
              <a:t>	※</a:t>
            </a:r>
            <a:r>
              <a:rPr lang="ja-JP" altLang="en-US" sz="1000" b="1" dirty="0" smtClean="0">
                <a:solidFill>
                  <a:schemeClr val="accent5">
                    <a:lumMod val="75000"/>
                  </a:schemeClr>
                </a:solidFill>
                <a:latin typeface="MS UI Gothic" panose="020B0600070205080204" pitchFamily="50" charset="-128"/>
                <a:ea typeface="MS UI Gothic" panose="020B0600070205080204" pitchFamily="50" charset="-128"/>
              </a:rPr>
              <a:t>夜間休日を問いません</a:t>
            </a:r>
            <a:endParaRPr lang="en-US" altLang="ja-JP" sz="1000" b="1" dirty="0" smtClean="0">
              <a:solidFill>
                <a:schemeClr val="accent5">
                  <a:lumMod val="75000"/>
                </a:schemeClr>
              </a:solidFill>
              <a:latin typeface="MS UI Gothic" panose="020B0600070205080204" pitchFamily="50" charset="-128"/>
              <a:ea typeface="MS UI Gothic" panose="020B0600070205080204" pitchFamily="50" charset="-128"/>
            </a:endParaRPr>
          </a:p>
          <a:p>
            <a:pPr>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社長携帯電話：</a:t>
            </a:r>
            <a:r>
              <a:rPr lang="en-US" altLang="ja-JP" sz="1100" dirty="0" smtClean="0">
                <a:solidFill>
                  <a:srgbClr val="FF0000"/>
                </a:solidFill>
                <a:latin typeface="MS UI Gothic" panose="020B0600070205080204" pitchFamily="50" charset="-128"/>
                <a:ea typeface="MS UI Gothic" panose="020B0600070205080204" pitchFamily="50" charset="-128"/>
              </a:rPr>
              <a:t>090-</a:t>
            </a:r>
            <a:r>
              <a:rPr lang="ja-JP" altLang="en-US" sz="1100" dirty="0" smtClean="0">
                <a:solidFill>
                  <a:srgbClr val="FF0000"/>
                </a:solidFill>
                <a:latin typeface="MS UI Gothic" panose="020B0600070205080204" pitchFamily="50" charset="-128"/>
                <a:ea typeface="MS UI Gothic" panose="020B0600070205080204" pitchFamily="50" charset="-128"/>
              </a:rPr>
              <a:t>○○○○</a:t>
            </a:r>
            <a:r>
              <a:rPr lang="en-US" altLang="ja-JP" sz="1100" dirty="0" smtClean="0">
                <a:solidFill>
                  <a:srgbClr val="FF0000"/>
                </a:solidFill>
                <a:latin typeface="MS UI Gothic" panose="020B0600070205080204" pitchFamily="50" charset="-128"/>
                <a:ea typeface="MS UI Gothic" panose="020B0600070205080204" pitchFamily="50" charset="-128"/>
              </a:rPr>
              <a:t>-</a:t>
            </a:r>
            <a:r>
              <a:rPr lang="ja-JP" altLang="en-US" sz="1100" dirty="0" smtClean="0">
                <a:solidFill>
                  <a:srgbClr val="FF0000"/>
                </a:solidFill>
                <a:latin typeface="MS UI Gothic" panose="020B0600070205080204" pitchFamily="50" charset="-128"/>
                <a:ea typeface="MS UI Gothic" panose="020B0600070205080204" pitchFamily="50" charset="-128"/>
              </a:rPr>
              <a:t>○○○○</a:t>
            </a:r>
            <a:endParaRPr lang="en-US" altLang="ja-JP" sz="1100" dirty="0" smtClean="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社長内線電話：</a:t>
            </a:r>
            <a:r>
              <a:rPr lang="ja-JP" altLang="en-US" sz="1100" dirty="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a:t>
            </a:r>
            <a:endParaRPr lang="en-US" altLang="ja-JP" sz="1100" dirty="0" smtClean="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総務部システム担当携帯</a:t>
            </a:r>
            <a:r>
              <a:rPr lang="ja-JP" altLang="en-US" sz="1100" dirty="0">
                <a:solidFill>
                  <a:srgbClr val="FF0000"/>
                </a:solidFill>
                <a:latin typeface="MS UI Gothic" panose="020B0600070205080204" pitchFamily="50" charset="-128"/>
                <a:ea typeface="MS UI Gothic" panose="020B0600070205080204" pitchFamily="50" charset="-128"/>
              </a:rPr>
              <a:t>電話</a:t>
            </a:r>
            <a:r>
              <a:rPr lang="ja-JP" altLang="en-US" sz="1100" dirty="0" smtClean="0">
                <a:solidFill>
                  <a:srgbClr val="FF0000"/>
                </a:solidFill>
                <a:latin typeface="MS UI Gothic" panose="020B0600070205080204" pitchFamily="50" charset="-128"/>
                <a:ea typeface="MS UI Gothic" panose="020B0600070205080204" pitchFamily="50" charset="-128"/>
              </a:rPr>
              <a:t>：</a:t>
            </a:r>
            <a:r>
              <a:rPr lang="en-US" altLang="ja-JP" sz="1100" dirty="0" smtClean="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a:t>
            </a:r>
            <a:r>
              <a:rPr lang="en-US" altLang="ja-JP" sz="1100" dirty="0" smtClean="0">
                <a:solidFill>
                  <a:srgbClr val="FF0000"/>
                </a:solidFill>
                <a:latin typeface="MS UI Gothic" panose="020B0600070205080204" pitchFamily="50" charset="-128"/>
                <a:ea typeface="MS UI Gothic" panose="020B0600070205080204" pitchFamily="50" charset="-128"/>
              </a:rPr>
              <a:t>-</a:t>
            </a:r>
            <a:r>
              <a:rPr lang="ja-JP" altLang="en-US" sz="1100" dirty="0" smtClean="0">
                <a:solidFill>
                  <a:srgbClr val="FF0000"/>
                </a:solidFill>
                <a:latin typeface="MS UI Gothic" panose="020B0600070205080204" pitchFamily="50" charset="-128"/>
                <a:ea typeface="MS UI Gothic" panose="020B0600070205080204" pitchFamily="50" charset="-128"/>
              </a:rPr>
              <a:t>○○○○</a:t>
            </a:r>
            <a:endParaRPr lang="en-US" altLang="ja-JP" sz="1100" dirty="0" smtClean="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総務部</a:t>
            </a:r>
            <a:r>
              <a:rPr lang="ja-JP" altLang="en-US" sz="1100" dirty="0">
                <a:solidFill>
                  <a:srgbClr val="FF0000"/>
                </a:solidFill>
                <a:latin typeface="MS UI Gothic" panose="020B0600070205080204" pitchFamily="50" charset="-128"/>
                <a:ea typeface="MS UI Gothic" panose="020B0600070205080204" pitchFamily="50" charset="-128"/>
              </a:rPr>
              <a:t>システム</a:t>
            </a:r>
            <a:r>
              <a:rPr lang="ja-JP" altLang="en-US" sz="1100" dirty="0" smtClean="0">
                <a:solidFill>
                  <a:srgbClr val="FF0000"/>
                </a:solidFill>
                <a:latin typeface="MS UI Gothic" panose="020B0600070205080204" pitchFamily="50" charset="-128"/>
                <a:ea typeface="MS UI Gothic" panose="020B0600070205080204" pitchFamily="50" charset="-128"/>
              </a:rPr>
              <a:t>担当内線電話：</a:t>
            </a:r>
            <a:r>
              <a:rPr lang="ja-JP" altLang="en-US" sz="1100" dirty="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a:t>
            </a:r>
            <a:endParaRPr kumimoji="1" lang="ja-JP" altLang="en-US" sz="1100" dirty="0">
              <a:solidFill>
                <a:srgbClr val="FF0000"/>
              </a:solidFill>
              <a:latin typeface="MS UI Gothic" panose="020B0600070205080204" pitchFamily="50" charset="-128"/>
              <a:ea typeface="MS UI Gothic" panose="020B0600070205080204" pitchFamily="50" charset="-128"/>
            </a:endParaRPr>
          </a:p>
        </p:txBody>
      </p:sp>
      <p:sp>
        <p:nvSpPr>
          <p:cNvPr id="5" name="正方形/長方形 4"/>
          <p:cNvSpPr/>
          <p:nvPr/>
        </p:nvSpPr>
        <p:spPr>
          <a:xfrm>
            <a:off x="503442" y="5473030"/>
            <a:ext cx="4288424" cy="16949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ja-JP" altLang="en-US" sz="1200" dirty="0" smtClean="0">
                <a:solidFill>
                  <a:prstClr val="black"/>
                </a:solidFill>
                <a:latin typeface="MS UI Gothic" panose="020B0600070205080204" pitchFamily="50" charset="-128"/>
                <a:ea typeface="MS UI Gothic" panose="020B0600070205080204" pitchFamily="50" charset="-128"/>
              </a:rPr>
              <a:t>２．</a:t>
            </a:r>
            <a:r>
              <a:rPr lang="ja-JP" altLang="en-US" sz="1200" dirty="0" smtClean="0">
                <a:solidFill>
                  <a:srgbClr val="FF0000"/>
                </a:solidFill>
                <a:latin typeface="MS UI Gothic" panose="020B0600070205080204" pitchFamily="50" charset="-128"/>
                <a:ea typeface="MS UI Gothic" panose="020B0600070205080204" pitchFamily="50" charset="-128"/>
              </a:rPr>
              <a:t>社長</a:t>
            </a:r>
            <a:r>
              <a:rPr lang="en-US" altLang="ja-JP" sz="1200" dirty="0">
                <a:solidFill>
                  <a:srgbClr val="FF0000"/>
                </a:solidFill>
                <a:latin typeface="MS UI Gothic" panose="020B0600070205080204" pitchFamily="50" charset="-128"/>
                <a:ea typeface="MS UI Gothic" panose="020B0600070205080204" pitchFamily="50" charset="-128"/>
              </a:rPr>
              <a:t>/</a:t>
            </a:r>
            <a:r>
              <a:rPr lang="ja-JP" altLang="en-US" sz="1200" dirty="0">
                <a:solidFill>
                  <a:srgbClr val="FF0000"/>
                </a:solidFill>
                <a:latin typeface="MS UI Gothic" panose="020B0600070205080204" pitchFamily="50" charset="-128"/>
                <a:ea typeface="MS UI Gothic" panose="020B0600070205080204" pitchFamily="50" charset="-128"/>
              </a:rPr>
              <a:t>総務部システム担当</a:t>
            </a:r>
            <a:r>
              <a:rPr lang="ja-JP" altLang="en-US" sz="1200" dirty="0">
                <a:solidFill>
                  <a:prstClr val="black"/>
                </a:solidFill>
                <a:latin typeface="MS UI Gothic" panose="020B0600070205080204" pitchFamily="50" charset="-128"/>
                <a:ea typeface="MS UI Gothic" panose="020B0600070205080204" pitchFamily="50" charset="-128"/>
              </a:rPr>
              <a:t>は以下を実行する。</a:t>
            </a:r>
            <a:endParaRPr lang="en-US" altLang="ja-JP" sz="12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smtClean="0">
                <a:solidFill>
                  <a:prstClr val="black"/>
                </a:solidFill>
                <a:latin typeface="MS UI Gothic" panose="020B0600070205080204" pitchFamily="50" charset="-128"/>
                <a:ea typeface="MS UI Gothic" panose="020B0600070205080204" pitchFamily="50" charset="-128"/>
              </a:rPr>
              <a:t>	</a:t>
            </a:r>
            <a:r>
              <a:rPr lang="ja-JP" altLang="en-US" sz="1100" dirty="0" smtClean="0">
                <a:solidFill>
                  <a:prstClr val="black"/>
                </a:solidFill>
                <a:latin typeface="MS UI Gothic" panose="020B0600070205080204" pitchFamily="50" charset="-128"/>
                <a:ea typeface="MS UI Gothic" panose="020B0600070205080204" pitchFamily="50" charset="-128"/>
              </a:rPr>
              <a:t>＜</a:t>
            </a:r>
            <a:r>
              <a:rPr lang="ja-JP" altLang="en-US" sz="1100" dirty="0">
                <a:solidFill>
                  <a:prstClr val="black"/>
                </a:solidFill>
                <a:latin typeface="MS UI Gothic" panose="020B0600070205080204" pitchFamily="50" charset="-128"/>
                <a:ea typeface="MS UI Gothic" panose="020B0600070205080204" pitchFamily="50" charset="-128"/>
              </a:rPr>
              <a:t>情報漏えい＞　</a:t>
            </a:r>
            <a:endParaRPr lang="en-US" altLang="ja-JP" sz="11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①</a:t>
            </a:r>
            <a:r>
              <a:rPr lang="ja-JP" altLang="en-US" sz="1100" dirty="0">
                <a:solidFill>
                  <a:srgbClr val="FF0000"/>
                </a:solidFill>
                <a:latin typeface="MS UI Gothic" panose="020B0600070205080204" pitchFamily="50" charset="-128"/>
                <a:ea typeface="MS UI Gothic" panose="020B0600070205080204" pitchFamily="50" charset="-128"/>
              </a:rPr>
              <a:t>漏えいした情報の確認</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②</a:t>
            </a:r>
            <a:r>
              <a:rPr lang="ja-JP" altLang="en-US" sz="1100" dirty="0">
                <a:solidFill>
                  <a:srgbClr val="FF0000"/>
                </a:solidFill>
                <a:latin typeface="MS UI Gothic" panose="020B0600070205080204" pitchFamily="50" charset="-128"/>
                <a:ea typeface="MS UI Gothic" panose="020B0600070205080204" pitchFamily="50" charset="-128"/>
              </a:rPr>
              <a:t>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影響</a:t>
            </a:r>
            <a:r>
              <a:rPr lang="ja-JP" altLang="en-US" sz="1100" dirty="0">
                <a:solidFill>
                  <a:srgbClr val="FF0000"/>
                </a:solidFill>
                <a:latin typeface="MS UI Gothic" panose="020B0600070205080204" pitchFamily="50" charset="-128"/>
                <a:ea typeface="MS UI Gothic" panose="020B0600070205080204" pitchFamily="50" charset="-128"/>
              </a:rPr>
              <a:t>範囲の全ての組織及び本人（個人情報の場合）に対策案を通知</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smtClean="0">
                <a:solidFill>
                  <a:schemeClr val="tx1"/>
                </a:solidFill>
                <a:latin typeface="MS UI Gothic" panose="020B0600070205080204" pitchFamily="50" charset="-128"/>
                <a:ea typeface="MS UI Gothic" panose="020B0600070205080204" pitchFamily="50" charset="-128"/>
              </a:rPr>
              <a:t>	</a:t>
            </a:r>
            <a:r>
              <a:rPr lang="ja-JP" altLang="en-US" sz="1100" dirty="0" smtClean="0">
                <a:solidFill>
                  <a:schemeClr val="tx1"/>
                </a:solidFill>
                <a:latin typeface="MS UI Gothic" panose="020B0600070205080204" pitchFamily="50" charset="-128"/>
                <a:ea typeface="MS UI Gothic" panose="020B0600070205080204" pitchFamily="50" charset="-128"/>
              </a:rPr>
              <a:t>＜改ざん、利用</a:t>
            </a:r>
            <a:r>
              <a:rPr lang="ja-JP" altLang="en-US" sz="1100" dirty="0">
                <a:solidFill>
                  <a:schemeClr val="tx1"/>
                </a:solidFill>
                <a:latin typeface="MS UI Gothic" panose="020B0600070205080204" pitchFamily="50" charset="-128"/>
                <a:ea typeface="MS UI Gothic" panose="020B0600070205080204" pitchFamily="50" charset="-128"/>
              </a:rPr>
              <a:t>できない状態＞</a:t>
            </a:r>
            <a:endParaRPr lang="en-US" altLang="ja-JP" sz="1100" dirty="0">
              <a:solidFill>
                <a:schemeClr val="tx1"/>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①</a:t>
            </a:r>
            <a:r>
              <a:rPr lang="ja-JP" altLang="en-US" sz="1100" dirty="0">
                <a:solidFill>
                  <a:srgbClr val="FF0000"/>
                </a:solidFill>
                <a:latin typeface="MS UI Gothic" panose="020B0600070205080204" pitchFamily="50" charset="-128"/>
                <a:ea typeface="MS UI Gothic" panose="020B0600070205080204" pitchFamily="50" charset="-128"/>
              </a:rPr>
              <a:t>原因の調査</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②</a:t>
            </a:r>
            <a:r>
              <a:rPr lang="ja-JP" altLang="en-US" sz="1100" dirty="0">
                <a:solidFill>
                  <a:srgbClr val="FF0000"/>
                </a:solidFill>
                <a:latin typeface="MS UI Gothic" panose="020B0600070205080204" pitchFamily="50" charset="-128"/>
                <a:ea typeface="MS UI Gothic" panose="020B0600070205080204" pitchFamily="50" charset="-128"/>
              </a:rPr>
              <a:t>影響範囲の全ての組織</a:t>
            </a:r>
            <a:r>
              <a:rPr lang="ja-JP" altLang="en-US" sz="1100" dirty="0" smtClean="0">
                <a:solidFill>
                  <a:srgbClr val="FF0000"/>
                </a:solidFill>
                <a:latin typeface="MS UI Gothic" panose="020B0600070205080204" pitchFamily="50" charset="-128"/>
                <a:ea typeface="MS UI Gothic" panose="020B0600070205080204" pitchFamily="50" charset="-128"/>
              </a:rPr>
              <a:t>及び本人</a:t>
            </a:r>
            <a:r>
              <a:rPr lang="ja-JP" altLang="en-US" sz="1100" dirty="0">
                <a:solidFill>
                  <a:srgbClr val="FF0000"/>
                </a:solidFill>
                <a:latin typeface="MS UI Gothic" panose="020B0600070205080204" pitchFamily="50" charset="-128"/>
                <a:ea typeface="MS UI Gothic" panose="020B0600070205080204" pitchFamily="50" charset="-128"/>
              </a:rPr>
              <a:t>（個人情報の場合）に事実を報告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en-US" altLang="ja-JP" sz="1100" dirty="0" smtClean="0">
                <a:solidFill>
                  <a:srgbClr val="FF0000"/>
                </a:solidFill>
                <a:latin typeface="MS UI Gothic" panose="020B0600070205080204" pitchFamily="50" charset="-128"/>
                <a:ea typeface="MS UI Gothic" panose="020B0600070205080204" pitchFamily="50" charset="-128"/>
              </a:rPr>
              <a:t>	</a:t>
            </a:r>
            <a:r>
              <a:rPr lang="ja-JP" altLang="en-US" sz="1100" dirty="0" smtClean="0">
                <a:solidFill>
                  <a:srgbClr val="FF0000"/>
                </a:solidFill>
                <a:latin typeface="MS UI Gothic" panose="020B0600070205080204" pitchFamily="50" charset="-128"/>
                <a:ea typeface="MS UI Gothic" panose="020B0600070205080204" pitchFamily="50" charset="-128"/>
              </a:rPr>
              <a:t>復旧</a:t>
            </a:r>
            <a:r>
              <a:rPr lang="ja-JP" altLang="en-US" sz="1100" dirty="0">
                <a:solidFill>
                  <a:srgbClr val="FF0000"/>
                </a:solidFill>
                <a:latin typeface="MS UI Gothic" panose="020B0600070205080204" pitchFamily="50" charset="-128"/>
                <a:ea typeface="MS UI Gothic" panose="020B0600070205080204" pitchFamily="50" charset="-128"/>
              </a:rPr>
              <a:t>策を</a:t>
            </a:r>
            <a:r>
              <a:rPr lang="ja-JP" altLang="en-US" sz="1100" dirty="0" smtClean="0">
                <a:solidFill>
                  <a:srgbClr val="FF0000"/>
                </a:solidFill>
                <a:latin typeface="MS UI Gothic" panose="020B0600070205080204" pitchFamily="50" charset="-128"/>
                <a:ea typeface="MS UI Gothic" panose="020B0600070205080204" pitchFamily="50" charset="-128"/>
              </a:rPr>
              <a:t>実施後、影響</a:t>
            </a:r>
            <a:r>
              <a:rPr lang="ja-JP" altLang="en-US" sz="1100" dirty="0">
                <a:solidFill>
                  <a:srgbClr val="FF0000"/>
                </a:solidFill>
                <a:latin typeface="MS UI Gothic" panose="020B0600070205080204" pitchFamily="50" charset="-128"/>
                <a:ea typeface="MS UI Gothic" panose="020B0600070205080204" pitchFamily="50" charset="-128"/>
              </a:rPr>
              <a:t>範囲の全ての組織</a:t>
            </a:r>
            <a:r>
              <a:rPr lang="ja-JP" altLang="en-US" sz="1100" dirty="0" smtClean="0">
                <a:solidFill>
                  <a:srgbClr val="FF0000"/>
                </a:solidFill>
                <a:latin typeface="MS UI Gothic" panose="020B0600070205080204" pitchFamily="50" charset="-128"/>
                <a:ea typeface="MS UI Gothic" panose="020B0600070205080204" pitchFamily="50" charset="-128"/>
              </a:rPr>
              <a:t>及び本人</a:t>
            </a:r>
            <a:r>
              <a:rPr lang="ja-JP" altLang="en-US" sz="1100" dirty="0">
                <a:solidFill>
                  <a:srgbClr val="FF0000"/>
                </a:solidFill>
                <a:latin typeface="MS UI Gothic" panose="020B0600070205080204" pitchFamily="50" charset="-128"/>
                <a:ea typeface="MS UI Gothic" panose="020B0600070205080204" pitchFamily="50" charset="-128"/>
              </a:rPr>
              <a:t>に報告</a:t>
            </a:r>
          </a:p>
        </p:txBody>
      </p:sp>
      <p:pic>
        <p:nvPicPr>
          <p:cNvPr id="4" name="図 3"/>
          <p:cNvPicPr>
            <a:picLocks noChangeAspect="1"/>
          </p:cNvPicPr>
          <p:nvPr/>
        </p:nvPicPr>
        <p:blipFill>
          <a:blip r:embed="rId2"/>
          <a:stretch>
            <a:fillRect/>
          </a:stretch>
        </p:blipFill>
        <p:spPr>
          <a:xfrm>
            <a:off x="3543971" y="1603011"/>
            <a:ext cx="1445895" cy="914400"/>
          </a:xfrm>
          <a:prstGeom prst="rect">
            <a:avLst/>
          </a:prstGeom>
        </p:spPr>
      </p:pic>
    </p:spTree>
    <p:extLst>
      <p:ext uri="{BB962C8B-B14F-4D97-AF65-F5344CB8AC3E}">
        <p14:creationId xmlns:p14="http://schemas.microsoft.com/office/powerpoint/2010/main" val="2286935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1478563" y="2765698"/>
            <a:ext cx="580000" cy="633333"/>
          </a:xfrm>
          <a:prstGeom prst="rect">
            <a:avLst/>
          </a:prstGeom>
        </p:spPr>
      </p:pic>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全社</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975786"/>
            <a:ext cx="5328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tabLst>
                <a:tab pos="85725" algn="l"/>
              </a:tabLst>
            </a:pPr>
            <a:r>
              <a:rPr lang="ja-JP" altLang="en-US" b="0" dirty="0" smtClean="0">
                <a:latin typeface="MS UI Gothic" panose="020B0600070205080204" pitchFamily="50" charset="-128"/>
                <a:ea typeface="MS UI Gothic" panose="020B0600070205080204" pitchFamily="50" charset="-128"/>
              </a:rPr>
              <a:t>＜</a:t>
            </a:r>
            <a:r>
              <a:rPr lang="en-US" altLang="ja-JP" b="0" dirty="0" smtClean="0">
                <a:latin typeface="MS UI Gothic" panose="020B0600070205080204" pitchFamily="50" charset="-128"/>
                <a:ea typeface="MS UI Gothic" panose="020B0600070205080204" pitchFamily="50" charset="-128"/>
              </a:rPr>
              <a:t>OS</a:t>
            </a:r>
            <a:r>
              <a:rPr lang="ja-JP" altLang="en-US" b="0" dirty="0" smtClean="0">
                <a:latin typeface="MS UI Gothic" panose="020B0600070205080204" pitchFamily="50" charset="-128"/>
                <a:ea typeface="MS UI Gothic" panose="020B0600070205080204" pitchFamily="50" charset="-128"/>
              </a:rPr>
              <a:t>のアップデート＞</a:t>
            </a:r>
            <a:endParaRPr lang="en-US" altLang="ja-JP" b="0" dirty="0" smtClean="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パソコン</a:t>
            </a:r>
            <a:r>
              <a:rPr lang="ja-JP" altLang="en-US" b="0" dirty="0">
                <a:latin typeface="MS UI Gothic" panose="020B0600070205080204" pitchFamily="50" charset="-128"/>
                <a:ea typeface="MS UI Gothic" panose="020B0600070205080204" pitchFamily="50" charset="-128"/>
              </a:rPr>
              <a:t>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en-US" altLang="ja-JP" b="0" dirty="0">
                <a:solidFill>
                  <a:srgbClr val="FF0000"/>
                </a:solidFill>
                <a:latin typeface="MS UI Gothic" panose="020B0600070205080204" pitchFamily="50" charset="-128"/>
                <a:ea typeface="MS UI Gothic" panose="020B0600070205080204" pitchFamily="50" charset="-128"/>
              </a:rPr>
              <a:t>Windows </a:t>
            </a:r>
            <a:r>
              <a:rPr lang="en-US" altLang="ja-JP" b="0" dirty="0" smtClean="0">
                <a:solidFill>
                  <a:srgbClr val="FF0000"/>
                </a:solidFill>
                <a:latin typeface="MS UI Gothic" panose="020B0600070205080204" pitchFamily="50" charset="-128"/>
                <a:ea typeface="MS UI Gothic" panose="020B0600070205080204" pitchFamily="50" charset="-128"/>
              </a:rPr>
              <a:t>Update</a:t>
            </a:r>
            <a:r>
              <a:rPr lang="ja-JP" altLang="en-US" b="0" dirty="0" smtClean="0">
                <a:solidFill>
                  <a:srgbClr val="FF0000"/>
                </a:solidFill>
                <a:latin typeface="MS UI Gothic" panose="020B0600070205080204" pitchFamily="50" charset="-128"/>
                <a:ea typeface="MS UI Gothic" panose="020B0600070205080204" pitchFamily="50" charset="-128"/>
              </a:rPr>
              <a:t>の自動更新を有効にする</a:t>
            </a:r>
            <a:r>
              <a:rPr lang="ja-JP" altLang="en-US" b="0" dirty="0" smtClean="0">
                <a:latin typeface="MS UI Gothic" panose="020B0600070205080204" pitchFamily="50" charset="-128"/>
                <a:ea typeface="MS UI Gothic" panose="020B0600070205080204" pitchFamily="50" charset="-128"/>
              </a:rPr>
              <a:t>。</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業務に利用する</a:t>
            </a:r>
            <a:r>
              <a:rPr lang="ja-JP" altLang="en-US" b="0" dirty="0" smtClean="0">
                <a:latin typeface="Tahoma" panose="020B0604030504040204" pitchFamily="34" charset="0"/>
                <a:ea typeface="MS UI Gothic" panose="020B0600070205080204" pitchFamily="50" charset="-128"/>
              </a:rPr>
              <a:t>スマートフォンの</a:t>
            </a:r>
            <a:r>
              <a:rPr lang="en-US" altLang="ja-JP" b="0" dirty="0">
                <a:latin typeface="Tahoma" panose="020B0604030504040204" pitchFamily="34" charset="0"/>
                <a:ea typeface="MS UI Gothic" panose="020B0600070205080204" pitchFamily="50" charset="-128"/>
              </a:rPr>
              <a:t>OS</a:t>
            </a:r>
            <a:r>
              <a:rPr lang="ja-JP" altLang="en-US" b="0" dirty="0" smtClean="0">
                <a:latin typeface="Tahoma" panose="020B0604030504040204" pitchFamily="34" charset="0"/>
                <a:ea typeface="MS UI Gothic" panose="020B0600070205080204" pitchFamily="50" charset="-128"/>
              </a:rPr>
              <a:t>は以下を参考にして</a:t>
            </a:r>
            <a:r>
              <a:rPr lang="ja-JP" altLang="en-US" b="0" dirty="0" smtClean="0">
                <a:solidFill>
                  <a:srgbClr val="FF0000"/>
                </a:solidFill>
                <a:latin typeface="Tahoma" panose="020B0604030504040204" pitchFamily="34" charset="0"/>
                <a:ea typeface="MS UI Gothic" panose="020B0600070205080204" pitchFamily="50" charset="-128"/>
              </a:rPr>
              <a:t>手動</a:t>
            </a:r>
            <a:r>
              <a:rPr lang="ja-JP" altLang="en-US" b="0" dirty="0">
                <a:solidFill>
                  <a:srgbClr val="FF0000"/>
                </a:solidFill>
                <a:latin typeface="Tahoma" panose="020B0604030504040204" pitchFamily="34" charset="0"/>
                <a:ea typeface="MS UI Gothic" panose="020B0600070205080204" pitchFamily="50" charset="-128"/>
              </a:rPr>
              <a:t>で更新する</a:t>
            </a:r>
            <a:r>
              <a:rPr lang="ja-JP" altLang="en-US" b="0" dirty="0" smtClean="0">
                <a:solidFill>
                  <a:srgbClr val="FF0000"/>
                </a:solidFill>
                <a:latin typeface="Tahoma" panose="020B0604030504040204" pitchFamily="34" charset="0"/>
                <a:ea typeface="MS UI Gothic" panose="020B0600070205080204" pitchFamily="50" charset="-128"/>
              </a:rPr>
              <a:t>。</a:t>
            </a:r>
            <a:endParaRPr lang="en-US" altLang="ja-JP" b="0" dirty="0" smtClean="0">
              <a:solidFill>
                <a:srgbClr val="FF0000"/>
              </a:solidFill>
              <a:latin typeface="Tahoma" panose="020B0604030504040204" pitchFamily="34" charset="0"/>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en-US" altLang="ja-JP" sz="1100" b="0" dirty="0" smtClean="0">
                <a:solidFill>
                  <a:srgbClr val="FF0000"/>
                </a:solidFill>
                <a:latin typeface="Tahoma" panose="020B0604030504040204" pitchFamily="34" charset="0"/>
                <a:ea typeface="MS UI Gothic" panose="020B0600070205080204" pitchFamily="50" charset="-128"/>
              </a:rPr>
              <a:t> </a:t>
            </a:r>
            <a:r>
              <a:rPr lang="en-US" altLang="ja-JP" sz="1100" b="0" dirty="0" smtClean="0">
                <a:solidFill>
                  <a:srgbClr val="FF0000"/>
                </a:solidFill>
                <a:latin typeface="MS UI Gothic" panose="020B0600070205080204" pitchFamily="50" charset="-128"/>
                <a:ea typeface="MS UI Gothic" panose="020B0600070205080204" pitchFamily="50" charset="-128"/>
              </a:rPr>
              <a:t>Android</a:t>
            </a:r>
            <a:r>
              <a:rPr lang="ja-JP" altLang="en-US" sz="1100" b="0" dirty="0" smtClean="0">
                <a:solidFill>
                  <a:srgbClr val="FF0000"/>
                </a:solidFill>
                <a:latin typeface="MS UI Gothic" panose="020B0600070205080204" pitchFamily="50" charset="-128"/>
                <a:ea typeface="MS UI Gothic" panose="020B0600070205080204" pitchFamily="50" charset="-128"/>
              </a:rPr>
              <a:t>端末の場合：機種</a:t>
            </a:r>
            <a:r>
              <a:rPr lang="ja-JP" altLang="en-US" sz="1100" b="0" dirty="0">
                <a:solidFill>
                  <a:srgbClr val="FF0000"/>
                </a:solidFill>
                <a:latin typeface="MS UI Gothic" panose="020B0600070205080204" pitchFamily="50" charset="-128"/>
                <a:ea typeface="MS UI Gothic" panose="020B0600070205080204" pitchFamily="50" charset="-128"/>
              </a:rPr>
              <a:t>毎の情報を</a:t>
            </a:r>
            <a:r>
              <a:rPr lang="ja-JP" altLang="en-US" sz="1100" b="0" dirty="0" smtClean="0">
                <a:solidFill>
                  <a:srgbClr val="FF0000"/>
                </a:solidFill>
                <a:latin typeface="MS UI Gothic" panose="020B0600070205080204" pitchFamily="50" charset="-128"/>
                <a:ea typeface="MS UI Gothic" panose="020B0600070205080204" pitchFamily="50" charset="-128"/>
              </a:rPr>
              <a:t>常に調べて必要</a:t>
            </a:r>
            <a:r>
              <a:rPr lang="ja-JP" altLang="en-US" sz="1100" b="0" dirty="0">
                <a:solidFill>
                  <a:srgbClr val="FF0000"/>
                </a:solidFill>
                <a:latin typeface="MS UI Gothic" panose="020B0600070205080204" pitchFamily="50" charset="-128"/>
                <a:ea typeface="MS UI Gothic" panose="020B0600070205080204" pitchFamily="50" charset="-128"/>
              </a:rPr>
              <a:t>に応じて</a:t>
            </a:r>
            <a:r>
              <a:rPr lang="ja-JP" altLang="en-US" sz="1100" b="0" dirty="0" smtClean="0">
                <a:solidFill>
                  <a:srgbClr val="FF0000"/>
                </a:solidFill>
                <a:latin typeface="MS UI Gothic" panose="020B0600070205080204" pitchFamily="50" charset="-128"/>
                <a:ea typeface="MS UI Gothic" panose="020B0600070205080204" pitchFamily="50" charset="-128"/>
              </a:rPr>
              <a:t>対応する。</a:t>
            </a:r>
            <a:endParaRPr lang="ja-JP" altLang="en-US" sz="1100"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en-US" altLang="ja-JP" sz="1100" b="0" dirty="0" smtClean="0">
                <a:solidFill>
                  <a:srgbClr val="FF0000"/>
                </a:solidFill>
                <a:latin typeface="MS UI Gothic" panose="020B0600070205080204" pitchFamily="50" charset="-128"/>
                <a:ea typeface="MS UI Gothic" panose="020B0600070205080204" pitchFamily="50" charset="-128"/>
              </a:rPr>
              <a:t> iPhone</a:t>
            </a:r>
            <a:r>
              <a:rPr lang="ja-JP" altLang="en-US" sz="1100" b="0" dirty="0" smtClean="0">
                <a:solidFill>
                  <a:srgbClr val="FF0000"/>
                </a:solidFill>
                <a:latin typeface="MS UI Gothic" panose="020B0600070205080204" pitchFamily="50" charset="-128"/>
                <a:ea typeface="MS UI Gothic" panose="020B0600070205080204" pitchFamily="50" charset="-128"/>
              </a:rPr>
              <a:t>の場合：</a:t>
            </a:r>
            <a:r>
              <a:rPr lang="en-US" altLang="ja-JP" sz="1100" b="0" dirty="0" smtClean="0">
                <a:solidFill>
                  <a:srgbClr val="FF0000"/>
                </a:solidFill>
                <a:latin typeface="MS UI Gothic" panose="020B0600070205080204" pitchFamily="50" charset="-128"/>
                <a:ea typeface="MS UI Gothic" panose="020B0600070205080204" pitchFamily="50" charset="-128"/>
              </a:rPr>
              <a:t>iPhone</a:t>
            </a:r>
            <a:r>
              <a:rPr lang="ja-JP" altLang="en-US" sz="1100" b="0" dirty="0">
                <a:solidFill>
                  <a:srgbClr val="FF0000"/>
                </a:solidFill>
                <a:latin typeface="MS UI Gothic" panose="020B0600070205080204" pitchFamily="50" charset="-128"/>
                <a:ea typeface="MS UI Gothic" panose="020B0600070205080204" pitchFamily="50" charset="-128"/>
              </a:rPr>
              <a:t>本体（</a:t>
            </a:r>
            <a:r>
              <a:rPr lang="en-US" altLang="ja-JP" sz="1100" b="0" dirty="0">
                <a:solidFill>
                  <a:srgbClr val="FF0000"/>
                </a:solidFill>
                <a:latin typeface="MS UI Gothic" panose="020B0600070205080204" pitchFamily="50" charset="-128"/>
                <a:ea typeface="MS UI Gothic" panose="020B0600070205080204" pitchFamily="50" charset="-128"/>
              </a:rPr>
              <a:t>Wi-Fi</a:t>
            </a:r>
            <a:r>
              <a:rPr lang="ja-JP" altLang="en-US" sz="1100" b="0" dirty="0">
                <a:solidFill>
                  <a:srgbClr val="FF0000"/>
                </a:solidFill>
                <a:latin typeface="MS UI Gothic" panose="020B0600070205080204" pitchFamily="50" charset="-128"/>
                <a:ea typeface="MS UI Gothic" panose="020B0600070205080204" pitchFamily="50" charset="-128"/>
              </a:rPr>
              <a:t>を利用）</a:t>
            </a:r>
            <a:r>
              <a:rPr lang="ja-JP" altLang="en-US" sz="1100" b="0" dirty="0" smtClean="0">
                <a:solidFill>
                  <a:srgbClr val="FF0000"/>
                </a:solidFill>
                <a:latin typeface="MS UI Gothic" panose="020B0600070205080204" pitchFamily="50" charset="-128"/>
                <a:ea typeface="MS UI Gothic" panose="020B0600070205080204" pitchFamily="50" charset="-128"/>
              </a:rPr>
              <a:t>で</a:t>
            </a:r>
            <a:r>
              <a:rPr lang="en-US" altLang="ja-JP" sz="1100" b="0" dirty="0">
                <a:solidFill>
                  <a:srgbClr val="FF0000"/>
                </a:solidFill>
                <a:latin typeface="MS UI Gothic" panose="020B0600070205080204" pitchFamily="50" charset="-128"/>
                <a:ea typeface="MS UI Gothic" panose="020B0600070205080204" pitchFamily="50" charset="-128"/>
              </a:rPr>
              <a:t>iOS</a:t>
            </a:r>
            <a:r>
              <a:rPr lang="ja-JP" altLang="en-US" sz="1100" b="0" dirty="0">
                <a:solidFill>
                  <a:srgbClr val="FF0000"/>
                </a:solidFill>
                <a:latin typeface="MS UI Gothic" panose="020B0600070205080204" pitchFamily="50" charset="-128"/>
                <a:ea typeface="MS UI Gothic" panose="020B0600070205080204" pitchFamily="50" charset="-128"/>
              </a:rPr>
              <a:t>アップデートを</a:t>
            </a:r>
            <a:r>
              <a:rPr lang="ja-JP" altLang="en-US" sz="1100" b="0" dirty="0" smtClean="0">
                <a:solidFill>
                  <a:srgbClr val="FF0000"/>
                </a:solidFill>
                <a:latin typeface="MS UI Gothic" panose="020B0600070205080204" pitchFamily="50" charset="-128"/>
                <a:ea typeface="MS UI Gothic" panose="020B0600070205080204" pitchFamily="50" charset="-128"/>
              </a:rPr>
              <a:t>行う。</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tabLst>
                <a:tab pos="355600" algn="l"/>
              </a:tabLst>
            </a:pPr>
            <a:r>
              <a:rPr lang="en-US" altLang="ja-JP" sz="1100" b="0" dirty="0" smtClean="0">
                <a:solidFill>
                  <a:srgbClr val="FF0000"/>
                </a:solidFill>
                <a:latin typeface="MS UI Gothic" panose="020B0600070205080204" pitchFamily="50" charset="-128"/>
                <a:ea typeface="MS UI Gothic" panose="020B0600070205080204" pitchFamily="50" charset="-128"/>
              </a:rPr>
              <a:t>	※</a:t>
            </a:r>
            <a:r>
              <a:rPr lang="ja-JP" altLang="en-US" sz="1100" b="0" dirty="0" smtClean="0">
                <a:solidFill>
                  <a:srgbClr val="FF0000"/>
                </a:solidFill>
                <a:latin typeface="MS UI Gothic" panose="020B0600070205080204" pitchFamily="50" charset="-128"/>
                <a:ea typeface="MS UI Gothic" panose="020B0600070205080204" pitchFamily="50" charset="-128"/>
              </a:rPr>
              <a:t>アップデート後は元のバージョン</a:t>
            </a:r>
            <a:r>
              <a:rPr lang="ja-JP" altLang="en-US" sz="1100" b="0" dirty="0">
                <a:solidFill>
                  <a:srgbClr val="FF0000"/>
                </a:solidFill>
                <a:latin typeface="MS UI Gothic" panose="020B0600070205080204" pitchFamily="50" charset="-128"/>
                <a:ea typeface="MS UI Gothic" panose="020B0600070205080204" pitchFamily="50" charset="-128"/>
              </a:rPr>
              <a:t>に</a:t>
            </a:r>
            <a:r>
              <a:rPr lang="ja-JP" altLang="en-US" sz="1100" b="0" dirty="0" smtClean="0">
                <a:solidFill>
                  <a:srgbClr val="FF0000"/>
                </a:solidFill>
                <a:latin typeface="MS UI Gothic" panose="020B0600070205080204" pitchFamily="50" charset="-128"/>
                <a:ea typeface="MS UI Gothic" panose="020B0600070205080204" pitchFamily="50" charset="-128"/>
              </a:rPr>
              <a:t>戻せないので、事前にデータ</a:t>
            </a:r>
            <a:r>
              <a:rPr lang="ja-JP" altLang="en-US" sz="1100" b="0" dirty="0">
                <a:solidFill>
                  <a:srgbClr val="FF0000"/>
                </a:solidFill>
                <a:latin typeface="MS UI Gothic" panose="020B0600070205080204" pitchFamily="50" charset="-128"/>
                <a:ea typeface="MS UI Gothic" panose="020B0600070205080204" pitchFamily="50" charset="-128"/>
              </a:rPr>
              <a:t>のバックアップ</a:t>
            </a:r>
            <a:r>
              <a:rPr lang="ja-JP" altLang="en-US" sz="1100" b="0" dirty="0" smtClean="0">
                <a:solidFill>
                  <a:srgbClr val="FF0000"/>
                </a:solidFill>
                <a:latin typeface="MS UI Gothic" panose="020B0600070205080204" pitchFamily="50" charset="-128"/>
                <a:ea typeface="MS UI Gothic" panose="020B0600070205080204" pitchFamily="50" charset="-128"/>
              </a:rPr>
              <a:t>を取得する。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pPr>
            <a:r>
              <a:rPr lang="ja-JP" altLang="en-US" sz="1100" b="0" dirty="0" smtClean="0">
                <a:latin typeface="MS UI Gothic" panose="020B0600070205080204" pitchFamily="50" charset="-128"/>
                <a:ea typeface="MS UI Gothic" panose="020B0600070205080204" pitchFamily="50" charset="-128"/>
              </a:rPr>
              <a:t>＜ソフトウェアのアップデート＞</a:t>
            </a:r>
            <a:endParaRPr lang="en-US" altLang="ja-JP" sz="1100" b="0" dirty="0" smtClean="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en-US" altLang="ja-JP" b="0" dirty="0">
                <a:solidFill>
                  <a:srgbClr val="FF0000"/>
                </a:solidFill>
                <a:latin typeface="MS UI Gothic" panose="020B0600070205080204" pitchFamily="50" charset="-128"/>
                <a:ea typeface="MS UI Gothic" panose="020B0600070205080204" pitchFamily="50" charset="-128"/>
              </a:rPr>
              <a:t>Microsoft </a:t>
            </a:r>
            <a:r>
              <a:rPr lang="en-US" altLang="ja-JP" b="0" dirty="0" smtClean="0">
                <a:solidFill>
                  <a:srgbClr val="FF0000"/>
                </a:solidFill>
                <a:latin typeface="MS UI Gothic" panose="020B0600070205080204" pitchFamily="50" charset="-128"/>
                <a:ea typeface="MS UI Gothic" panose="020B0600070205080204" pitchFamily="50" charset="-128"/>
              </a:rPr>
              <a:t>Office </a:t>
            </a:r>
            <a:r>
              <a:rPr lang="ja-JP" altLang="en-US" b="0" dirty="0" smtClean="0">
                <a:solidFill>
                  <a:srgbClr val="FF0000"/>
                </a:solidFill>
                <a:latin typeface="MS UI Gothic" panose="020B0600070205080204" pitchFamily="50" charset="-128"/>
                <a:ea typeface="MS UI Gothic" panose="020B0600070205080204" pitchFamily="50" charset="-128"/>
              </a:rPr>
              <a:t>は自動更新設定を設定する。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en-US" altLang="ja-JP" b="0" dirty="0">
                <a:solidFill>
                  <a:srgbClr val="FF0000"/>
                </a:solidFill>
                <a:latin typeface="MS UI Gothic" panose="020B0600070205080204" pitchFamily="50" charset="-128"/>
                <a:ea typeface="MS UI Gothic" panose="020B0600070205080204" pitchFamily="50" charset="-128"/>
              </a:rPr>
              <a:t>Adobe Flash Player</a:t>
            </a:r>
            <a:r>
              <a:rPr lang="ja-JP" altLang="en-US" b="0" dirty="0" err="1">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Adobe</a:t>
            </a:r>
            <a:r>
              <a:rPr lang="ja-JP" altLang="en-US" b="0" dirty="0">
                <a:solidFill>
                  <a:srgbClr val="FF0000"/>
                </a:solidFill>
                <a:latin typeface="MS UI Gothic" panose="020B0600070205080204" pitchFamily="50" charset="-128"/>
                <a:ea typeface="MS UI Gothic" panose="020B0600070205080204" pitchFamily="50" charset="-128"/>
              </a:rPr>
              <a:t>　</a:t>
            </a:r>
            <a:r>
              <a:rPr lang="en-US" altLang="ja-JP" b="0" dirty="0" smtClean="0">
                <a:solidFill>
                  <a:srgbClr val="FF0000"/>
                </a:solidFill>
                <a:latin typeface="MS UI Gothic" panose="020B0600070205080204" pitchFamily="50" charset="-128"/>
                <a:ea typeface="MS UI Gothic" panose="020B0600070205080204" pitchFamily="50" charset="-128"/>
              </a:rPr>
              <a:t>Reader </a:t>
            </a:r>
            <a:r>
              <a:rPr lang="ja-JP" altLang="en-US" b="0" dirty="0" smtClean="0">
                <a:solidFill>
                  <a:srgbClr val="FF0000"/>
                </a:solidFill>
                <a:latin typeface="MS UI Gothic" panose="020B0600070205080204" pitchFamily="50" charset="-128"/>
                <a:ea typeface="MS UI Gothic" panose="020B0600070205080204" pitchFamily="50" charset="-128"/>
              </a:rPr>
              <a:t>は</a:t>
            </a:r>
            <a:r>
              <a:rPr lang="ja-JP" altLang="en-US" b="0" dirty="0">
                <a:solidFill>
                  <a:srgbClr val="FF0000"/>
                </a:solidFill>
                <a:latin typeface="MS UI Gothic" panose="020B0600070205080204" pitchFamily="50" charset="-128"/>
                <a:ea typeface="MS UI Gothic" panose="020B0600070205080204" pitchFamily="50" charset="-128"/>
              </a:rPr>
              <a:t>自動更新設定を設定する。</a:t>
            </a:r>
            <a:endParaRPr lang="en-US" altLang="ja-JP" b="0" dirty="0">
              <a:latin typeface="MS UI Gothic" panose="020B0600070205080204" pitchFamily="50" charset="-128"/>
              <a:ea typeface="MS UI Gothic" panose="020B0600070205080204" pitchFamily="50" charset="-128"/>
            </a:endParaRPr>
          </a:p>
        </p:txBody>
      </p:sp>
      <p:grpSp>
        <p:nvGrpSpPr>
          <p:cNvPr id="11" name="グループ化 10"/>
          <p:cNvGrpSpPr/>
          <p:nvPr/>
        </p:nvGrpSpPr>
        <p:grpSpPr>
          <a:xfrm>
            <a:off x="78924" y="614035"/>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en-US" altLang="ja-JP" sz="1831" dirty="0" smtClean="0">
                  <a:latin typeface="Meiryo UI" panose="020B0604030504040204" pitchFamily="50" charset="-128"/>
                  <a:ea typeface="Meiryo UI" panose="020B0604030504040204" pitchFamily="50" charset="-128"/>
                </a:rPr>
                <a:t>OS</a:t>
              </a:r>
              <a:r>
                <a:rPr lang="ja-JP" altLang="en-US" sz="1831" dirty="0" smtClean="0">
                  <a:latin typeface="Meiryo UI" panose="020B0604030504040204" pitchFamily="50" charset="-128"/>
                  <a:ea typeface="Meiryo UI" panose="020B0604030504040204" pitchFamily="50" charset="-128"/>
                </a:rPr>
                <a:t>とソフトウェアのアップデート</a:t>
              </a:r>
              <a:endParaRPr lang="ja-JP" altLang="en-US" sz="1831" dirty="0">
                <a:latin typeface="Meiryo UI" panose="020B0604030504040204" pitchFamily="50" charset="-128"/>
                <a:ea typeface="Meiryo UI" panose="020B0604030504040204" pitchFamily="50" charset="-128"/>
              </a:endParaRPr>
            </a:p>
          </p:txBody>
        </p:sp>
      </p:grpSp>
      <p:sp>
        <p:nvSpPr>
          <p:cNvPr id="23" name="角丸四角形吹き出し 22"/>
          <p:cNvSpPr/>
          <p:nvPr/>
        </p:nvSpPr>
        <p:spPr>
          <a:xfrm>
            <a:off x="2105601" y="2684606"/>
            <a:ext cx="3169072" cy="679020"/>
          </a:xfrm>
          <a:prstGeom prst="wedgeRoundRectCallout">
            <a:avLst>
              <a:gd name="adj1" fmla="val -58404"/>
              <a:gd name="adj2" fmla="val 23518"/>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a:solidFill>
                  <a:srgbClr val="FF0000"/>
                </a:solidFill>
                <a:latin typeface="HG丸ｺﾞｼｯｸM-PRO" panose="020F0600000000000000" pitchFamily="50" charset="-128"/>
                <a:ea typeface="HG丸ｺﾞｼｯｸM-PRO" panose="020F0600000000000000" pitchFamily="50" charset="-128"/>
              </a:rPr>
              <a:t>業務でスマートフォンを使う場合は、スマートフォンの</a:t>
            </a:r>
            <a:r>
              <a:rPr lang="en-US" altLang="ja-JP" sz="900" dirty="0" smtClean="0">
                <a:solidFill>
                  <a:srgbClr val="FF0000"/>
                </a:solidFill>
                <a:latin typeface="HG丸ｺﾞｼｯｸM-PRO" panose="020F0600000000000000" pitchFamily="50" charset="-128"/>
                <a:ea typeface="HG丸ｺﾞｼｯｸM-PRO" panose="020F0600000000000000" pitchFamily="50" charset="-128"/>
              </a:rPr>
              <a:t>OS</a:t>
            </a:r>
            <a:r>
              <a:rPr lang="ja-JP" altLang="en-US" sz="900" dirty="0" err="1" smtClean="0">
                <a:solidFill>
                  <a:srgbClr val="FF0000"/>
                </a:solidFill>
                <a:latin typeface="HG丸ｺﾞｼｯｸM-PRO" panose="020F0600000000000000" pitchFamily="50" charset="-128"/>
                <a:ea typeface="HG丸ｺﾞｼｯｸM-PRO" panose="020F0600000000000000" pitchFamily="50" charset="-128"/>
              </a:rPr>
              <a:t>、</a:t>
            </a:r>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ウイルス</a:t>
            </a:r>
            <a:r>
              <a:rPr lang="ja-JP" altLang="en-US" sz="900" dirty="0">
                <a:solidFill>
                  <a:srgbClr val="FF0000"/>
                </a:solidFill>
                <a:latin typeface="HG丸ｺﾞｼｯｸM-PRO" panose="020F0600000000000000" pitchFamily="50" charset="-128"/>
                <a:ea typeface="HG丸ｺﾞｼｯｸM-PRO" panose="020F0600000000000000" pitchFamily="50" charset="-128"/>
              </a:rPr>
              <a:t>対策</a:t>
            </a:r>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ソフトも</a:t>
            </a:r>
            <a:r>
              <a:rPr lang="ja-JP" altLang="en-US" sz="900" dirty="0">
                <a:solidFill>
                  <a:srgbClr val="FF0000"/>
                </a:solidFill>
                <a:latin typeface="HG丸ｺﾞｼｯｸM-PRO" panose="020F0600000000000000" pitchFamily="50" charset="-128"/>
                <a:ea typeface="HG丸ｺﾞｼｯｸM-PRO" panose="020F0600000000000000" pitchFamily="50" charset="-128"/>
              </a:rPr>
              <a:t>アップデートしてください。</a:t>
            </a:r>
            <a:endParaRPr lang="en-US" altLang="ja-JP" sz="900" dirty="0">
              <a:solidFill>
                <a:srgbClr val="FF0000"/>
              </a:solidFill>
              <a:latin typeface="HG丸ｺﾞｼｯｸM-PRO" panose="020F0600000000000000" pitchFamily="50" charset="-128"/>
              <a:ea typeface="HG丸ｺﾞｼｯｸM-PRO" panose="020F0600000000000000" pitchFamily="50" charset="-128"/>
            </a:endParaRPr>
          </a:p>
          <a:p>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やりかた</a:t>
            </a:r>
            <a:r>
              <a:rPr lang="ja-JP" altLang="en-US" sz="900" dirty="0">
                <a:solidFill>
                  <a:srgbClr val="FF0000"/>
                </a:solidFill>
                <a:latin typeface="HG丸ｺﾞｼｯｸM-PRO" panose="020F0600000000000000" pitchFamily="50" charset="-128"/>
                <a:ea typeface="HG丸ｺﾞｼｯｸM-PRO" panose="020F0600000000000000" pitchFamily="50" charset="-128"/>
              </a:rPr>
              <a:t>が分からない人</a:t>
            </a:r>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は、総務部システム担当まで</a:t>
            </a:r>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お問</a:t>
            </a:r>
            <a:r>
              <a:rPr lang="ja-JP" altLang="en-US" sz="900" dirty="0">
                <a:solidFill>
                  <a:srgbClr val="FF0000"/>
                </a:solidFill>
                <a:latin typeface="HG丸ｺﾞｼｯｸM-PRO" panose="020F0600000000000000" pitchFamily="50" charset="-128"/>
                <a:ea typeface="HG丸ｺﾞｼｯｸM-PRO" panose="020F0600000000000000" pitchFamily="50" charset="-128"/>
              </a:rPr>
              <a:t>い</a:t>
            </a:r>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合せ</a:t>
            </a:r>
            <a:r>
              <a:rPr lang="ja-JP" altLang="en-US" sz="900" dirty="0" smtClean="0">
                <a:solidFill>
                  <a:srgbClr val="FF0000"/>
                </a:solidFill>
                <a:latin typeface="HG丸ｺﾞｼｯｸM-PRO" panose="020F0600000000000000" pitchFamily="50" charset="-128"/>
                <a:ea typeface="HG丸ｺﾞｼｯｸM-PRO" panose="020F0600000000000000" pitchFamily="50" charset="-128"/>
              </a:rPr>
              <a:t>ください</a:t>
            </a:r>
            <a:r>
              <a:rPr lang="ja-JP" altLang="en-US" sz="900" dirty="0">
                <a:solidFill>
                  <a:srgbClr val="FF0000"/>
                </a:solidFill>
                <a:latin typeface="HG丸ｺﾞｼｯｸM-PRO" panose="020F0600000000000000" pitchFamily="50" charset="-128"/>
                <a:ea typeface="HG丸ｺﾞｼｯｸM-PRO" panose="020F0600000000000000" pitchFamily="50" charset="-128"/>
              </a:rPr>
              <a:t>。</a:t>
            </a:r>
          </a:p>
        </p:txBody>
      </p:sp>
      <p:grpSp>
        <p:nvGrpSpPr>
          <p:cNvPr id="26" name="グループ化 25"/>
          <p:cNvGrpSpPr/>
          <p:nvPr/>
        </p:nvGrpSpPr>
        <p:grpSpPr>
          <a:xfrm>
            <a:off x="86636" y="3559592"/>
            <a:ext cx="3600000" cy="376750"/>
            <a:chOff x="533398" y="1077917"/>
            <a:chExt cx="4717345" cy="493685"/>
          </a:xfrm>
        </p:grpSpPr>
        <p:sp>
          <p:nvSpPr>
            <p:cNvPr id="27" name="Line 55"/>
            <p:cNvSpPr>
              <a:spLocks noChangeShapeType="1"/>
            </p:cNvSpPr>
            <p:nvPr/>
          </p:nvSpPr>
          <p:spPr bwMode="auto">
            <a:xfrm>
              <a:off x="533515" y="1077917"/>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テキスト ボックス 29"/>
            <p:cNvSpPr txBox="1"/>
            <p:nvPr/>
          </p:nvSpPr>
          <p:spPr>
            <a:xfrm>
              <a:off x="533398" y="1081420"/>
              <a:ext cx="4717345" cy="490182"/>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ウイルス対策ソフトの導入</a:t>
              </a:r>
              <a:endParaRPr lang="ja-JP" altLang="en-US" sz="1831" dirty="0">
                <a:latin typeface="Meiryo UI" panose="020B0604030504040204" pitchFamily="50" charset="-128"/>
                <a:ea typeface="Meiryo UI" panose="020B0604030504040204" pitchFamily="50" charset="-128"/>
              </a:endParaRPr>
            </a:p>
          </p:txBody>
        </p:sp>
      </p:grpSp>
      <p:sp>
        <p:nvSpPr>
          <p:cNvPr id="31" name="Text Box 58"/>
          <p:cNvSpPr txBox="1">
            <a:spLocks noChangeArrowheads="1"/>
          </p:cNvSpPr>
          <p:nvPr/>
        </p:nvSpPr>
        <p:spPr bwMode="auto">
          <a:xfrm>
            <a:off x="1" y="3963928"/>
            <a:ext cx="53276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smtClean="0">
                <a:latin typeface="MS UI Gothic" panose="020B0600070205080204" pitchFamily="50" charset="-128"/>
                <a:ea typeface="MS UI Gothic" panose="020B0600070205080204" pitchFamily="50" charset="-128"/>
              </a:rPr>
              <a:t>業務で利用する機器には以下のウイルス対策ソフトを導入し、定義ファイルを随時更</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新する。</a:t>
            </a:r>
            <a:r>
              <a:rPr lang="ja-JP" altLang="en-US" b="0" dirty="0" smtClean="0">
                <a:solidFill>
                  <a:srgbClr val="FF0000"/>
                </a:solidFill>
                <a:latin typeface="MS UI Gothic" panose="020B0600070205080204" pitchFamily="50" charset="-128"/>
                <a:ea typeface="MS UI Gothic" panose="020B0600070205080204" pitchFamily="50" charset="-128"/>
              </a:rPr>
              <a:t>持ち出し用ノートパソコンは利用時に定義ファイルの更新を確認する。</a:t>
            </a:r>
            <a:endParaRPr lang="en-US" altLang="ja-JP" b="0" dirty="0" smtClean="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a:t>
            </a:r>
            <a:r>
              <a:rPr lang="ja-JP" altLang="en-US" sz="1100" b="0" dirty="0" smtClean="0">
                <a:latin typeface="MS UI Gothic" panose="020B0600070205080204" pitchFamily="50" charset="-128"/>
                <a:ea typeface="MS UI Gothic" panose="020B0600070205080204" pitchFamily="50" charset="-128"/>
              </a:rPr>
              <a:t>パソコン：</a:t>
            </a:r>
            <a:r>
              <a:rPr lang="ja-JP" altLang="en-US" sz="1100" b="0" dirty="0" smtClean="0">
                <a:solidFill>
                  <a:srgbClr val="FF0000"/>
                </a:solidFill>
                <a:latin typeface="MS UI Gothic" panose="020B0600070205080204" pitchFamily="50" charset="-128"/>
                <a:ea typeface="MS UI Gothic" panose="020B0600070205080204" pitchFamily="50" charset="-128"/>
              </a:rPr>
              <a:t>○○○○ウイルス対策ソフト（</a:t>
            </a:r>
            <a:r>
              <a:rPr lang="ja-JP" altLang="en-US" sz="1100" b="0" dirty="0">
                <a:solidFill>
                  <a:srgbClr val="FF0000"/>
                </a:solidFill>
                <a:latin typeface="MS UI Gothic" panose="020B0600070205080204" pitchFamily="50" charset="-128"/>
                <a:ea typeface="MS UI Gothic" panose="020B0600070205080204" pitchFamily="50" charset="-128"/>
              </a:rPr>
              <a:t>定義ファイル更新方法　</a:t>
            </a:r>
            <a:r>
              <a:rPr lang="ja-JP" altLang="en-US" sz="1100" b="0" dirty="0" smtClean="0">
                <a:solidFill>
                  <a:srgbClr val="FF0000"/>
                </a:solidFill>
                <a:latin typeface="MS UI Gothic" panose="020B0600070205080204" pitchFamily="50" charset="-128"/>
                <a:ea typeface="MS UI Gothic" panose="020B0600070205080204" pitchFamily="50" charset="-128"/>
              </a:rPr>
              <a:t>自動）</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smtClean="0">
                <a:latin typeface="MS UI Gothic" panose="020B0600070205080204" pitchFamily="50" charset="-128"/>
                <a:ea typeface="MS UI Gothic" panose="020B0600070205080204" pitchFamily="50" charset="-128"/>
              </a:rPr>
              <a:t> タブレット端末：</a:t>
            </a:r>
            <a:r>
              <a:rPr lang="ja-JP" altLang="en-US" sz="1100" b="0" dirty="0">
                <a:solidFill>
                  <a:srgbClr val="FF0000"/>
                </a:solidFill>
                <a:latin typeface="MS UI Gothic" panose="020B0600070205080204" pitchFamily="50" charset="-128"/>
                <a:ea typeface="MS UI Gothic" panose="020B0600070205080204" pitchFamily="50" charset="-128"/>
              </a:rPr>
              <a:t> ○○○○</a:t>
            </a:r>
            <a:r>
              <a:rPr lang="ja-JP" altLang="en-US" sz="1100" b="0" dirty="0" smtClean="0">
                <a:solidFill>
                  <a:srgbClr val="FF0000"/>
                </a:solidFill>
                <a:latin typeface="MS UI Gothic" panose="020B0600070205080204" pitchFamily="50" charset="-128"/>
                <a:ea typeface="MS UI Gothic" panose="020B0600070205080204" pitchFamily="50" charset="-128"/>
              </a:rPr>
              <a:t>ウイルス</a:t>
            </a:r>
            <a:r>
              <a:rPr lang="ja-JP" altLang="en-US" sz="1100" b="0" dirty="0">
                <a:solidFill>
                  <a:srgbClr val="FF0000"/>
                </a:solidFill>
                <a:latin typeface="MS UI Gothic" panose="020B0600070205080204" pitchFamily="50" charset="-128"/>
                <a:ea typeface="MS UI Gothic" panose="020B0600070205080204" pitchFamily="50" charset="-128"/>
              </a:rPr>
              <a:t>対策</a:t>
            </a:r>
            <a:r>
              <a:rPr lang="ja-JP" altLang="en-US" sz="1100" b="0" dirty="0" smtClean="0">
                <a:solidFill>
                  <a:srgbClr val="FF0000"/>
                </a:solidFill>
                <a:latin typeface="MS UI Gothic" panose="020B0600070205080204" pitchFamily="50" charset="-128"/>
                <a:ea typeface="MS UI Gothic" panose="020B0600070205080204" pitchFamily="50" charset="-128"/>
              </a:rPr>
              <a:t>ソフト（</a:t>
            </a:r>
            <a:r>
              <a:rPr lang="ja-JP" altLang="en-US" sz="1100" b="0" dirty="0">
                <a:solidFill>
                  <a:srgbClr val="FF0000"/>
                </a:solidFill>
                <a:latin typeface="MS UI Gothic" panose="020B0600070205080204" pitchFamily="50" charset="-128"/>
                <a:ea typeface="MS UI Gothic" panose="020B0600070205080204" pitchFamily="50" charset="-128"/>
              </a:rPr>
              <a:t>定義ファイル更新方法　</a:t>
            </a:r>
            <a:r>
              <a:rPr lang="ja-JP" altLang="en-US" sz="1100" b="0" dirty="0" smtClean="0">
                <a:solidFill>
                  <a:srgbClr val="FF0000"/>
                </a:solidFill>
                <a:latin typeface="MS UI Gothic" panose="020B0600070205080204" pitchFamily="50" charset="-128"/>
                <a:ea typeface="MS UI Gothic" panose="020B0600070205080204" pitchFamily="50" charset="-128"/>
              </a:rPr>
              <a:t>自動</a:t>
            </a:r>
            <a:r>
              <a:rPr lang="en-US" altLang="ja-JP" sz="1100" b="0" dirty="0" smtClean="0">
                <a:solidFill>
                  <a:srgbClr val="FF0000"/>
                </a:solidFill>
                <a:latin typeface="MS UI Gothic" panose="020B0600070205080204" pitchFamily="50" charset="-128"/>
                <a:ea typeface="MS UI Gothic" panose="020B0600070205080204" pitchFamily="50" charset="-128"/>
              </a:rPr>
              <a:t>or</a:t>
            </a:r>
            <a:r>
              <a:rPr lang="ja-JP" altLang="en-US" sz="1100" b="0" dirty="0" smtClean="0">
                <a:solidFill>
                  <a:srgbClr val="FF0000"/>
                </a:solidFill>
                <a:latin typeface="MS UI Gothic" panose="020B0600070205080204" pitchFamily="50" charset="-128"/>
                <a:ea typeface="MS UI Gothic" panose="020B0600070205080204" pitchFamily="50" charset="-128"/>
              </a:rPr>
              <a:t>手動）</a:t>
            </a:r>
            <a:endParaRPr lang="en-US" altLang="ja-JP" sz="1100" b="0" dirty="0" smtClean="0">
              <a:latin typeface="Tahoma" panose="020B0604030504040204" pitchFamily="34" charset="0"/>
              <a:ea typeface="MS UI Gothic" panose="020B0600070205080204" pitchFamily="50" charset="-128"/>
            </a:endParaRPr>
          </a:p>
        </p:txBody>
      </p:sp>
      <p:sp>
        <p:nvSpPr>
          <p:cNvPr id="6" name="スライド番号プレースホルダー 5"/>
          <p:cNvSpPr>
            <a:spLocks noGrp="1"/>
          </p:cNvSpPr>
          <p:nvPr>
            <p:ph type="sldNum" sz="quarter" idx="12"/>
          </p:nvPr>
        </p:nvSpPr>
        <p:spPr>
          <a:xfrm>
            <a:off x="4845982" y="6955993"/>
            <a:ext cx="360000" cy="360000"/>
          </a:xfrm>
        </p:spPr>
        <p:txBody>
          <a:bodyPr/>
          <a:lstStyle/>
          <a:p>
            <a:pPr algn="ctr"/>
            <a:fld id="{BA1AACC8-012D-40C1-84DE-4014AE42646F}" type="slidenum">
              <a:rPr kumimoji="1" lang="ja-JP" altLang="en-US" smtClean="0"/>
              <a:pPr algn="ctr"/>
              <a:t>1</a:t>
            </a:fld>
            <a:endParaRPr kumimoji="1" lang="ja-JP" altLang="en-US" dirty="0"/>
          </a:p>
        </p:txBody>
      </p:sp>
      <p:grpSp>
        <p:nvGrpSpPr>
          <p:cNvPr id="34" name="グループ化 33"/>
          <p:cNvGrpSpPr/>
          <p:nvPr/>
        </p:nvGrpSpPr>
        <p:grpSpPr>
          <a:xfrm>
            <a:off x="93283" y="4883948"/>
            <a:ext cx="3600000" cy="376754"/>
            <a:chOff x="533398" y="1077911"/>
            <a:chExt cx="4717345" cy="493689"/>
          </a:xfrm>
        </p:grpSpPr>
        <p:sp>
          <p:nvSpPr>
            <p:cNvPr id="3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7" name="テキスト ボックス 36"/>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パスワードの管理</a:t>
              </a:r>
              <a:endParaRPr lang="ja-JP" altLang="en-US" sz="1831" dirty="0">
                <a:latin typeface="Meiryo UI" panose="020B0604030504040204" pitchFamily="50" charset="-128"/>
                <a:ea typeface="Meiryo UI" panose="020B0604030504040204" pitchFamily="50" charset="-128"/>
              </a:endParaRPr>
            </a:p>
          </p:txBody>
        </p:sp>
      </p:grpSp>
      <p:sp>
        <p:nvSpPr>
          <p:cNvPr id="38" name="Text Box 58"/>
          <p:cNvSpPr txBox="1">
            <a:spLocks noChangeArrowheads="1"/>
          </p:cNvSpPr>
          <p:nvPr/>
        </p:nvSpPr>
        <p:spPr bwMode="auto">
          <a:xfrm>
            <a:off x="0" y="5290592"/>
            <a:ext cx="53661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smtClean="0">
                <a:latin typeface="MS UI Gothic" panose="020B0600070205080204" pitchFamily="50" charset="-128"/>
                <a:ea typeface="MS UI Gothic" panose="020B0600070205080204" pitchFamily="50" charset="-128"/>
              </a:rPr>
              <a:t>ログインやファイル暗号化に使うパスワードは、以下に従って設定・利用する。</a:t>
            </a:r>
            <a:endParaRPr lang="en-US" altLang="ja-JP" b="0" dirty="0" smtClean="0">
              <a:latin typeface="MS UI Gothic" panose="020B0600070205080204" pitchFamily="50" charset="-128"/>
              <a:ea typeface="MS UI Gothic" panose="020B0600070205080204" pitchFamily="50" charset="-128"/>
            </a:endParaRPr>
          </a:p>
        </p:txBody>
      </p:sp>
      <p:graphicFrame>
        <p:nvGraphicFramePr>
          <p:cNvPr id="39" name="表 38"/>
          <p:cNvGraphicFramePr>
            <a:graphicFrameLocks noGrp="1"/>
          </p:cNvGraphicFramePr>
          <p:nvPr>
            <p:extLst>
              <p:ext uri="{D42A27DB-BD31-4B8C-83A1-F6EECF244321}">
                <p14:modId xmlns:p14="http://schemas.microsoft.com/office/powerpoint/2010/main" val="3002816539"/>
              </p:ext>
            </p:extLst>
          </p:nvPr>
        </p:nvGraphicFramePr>
        <p:xfrm>
          <a:off x="165162" y="5606234"/>
          <a:ext cx="5015466" cy="1188720"/>
        </p:xfrm>
        <a:graphic>
          <a:graphicData uri="http://schemas.openxmlformats.org/drawingml/2006/table">
            <a:tbl>
              <a:tblPr firstRow="1" bandRow="1">
                <a:tableStyleId>{5940675A-B579-460E-94D1-54222C63F5DA}</a:tableStyleId>
              </a:tblPr>
              <a:tblGrid>
                <a:gridCol w="2591185"/>
                <a:gridCol w="2424281"/>
              </a:tblGrid>
              <a:tr h="231362">
                <a:tc>
                  <a:txBody>
                    <a:bodyPr/>
                    <a:lstStyle/>
                    <a:p>
                      <a:pPr algn="ctr"/>
                      <a:r>
                        <a:rPr kumimoji="1" lang="ja-JP" altLang="en-US" sz="1200" b="1" kern="1200" dirty="0" smtClean="0">
                          <a:solidFill>
                            <a:schemeClr val="tx1"/>
                          </a:solidFill>
                          <a:effectLst/>
                          <a:latin typeface="MS UI Gothic" panose="020B0600070205080204" pitchFamily="50" charset="-128"/>
                          <a:ea typeface="MS UI Gothic" panose="020B0600070205080204" pitchFamily="50" charset="-128"/>
                          <a:cs typeface="+mn-cs"/>
                        </a:rPr>
                        <a:t>◎必須</a:t>
                      </a:r>
                      <a:endPar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en-US" altLang="ja-JP" sz="1200" b="1" kern="1200" dirty="0" smtClean="0">
                          <a:solidFill>
                            <a:schemeClr val="tx1"/>
                          </a:solidFill>
                          <a:latin typeface="MS UI Gothic" panose="020B0600070205080204" pitchFamily="50" charset="-128"/>
                          <a:ea typeface="MS UI Gothic" panose="020B0600070205080204" pitchFamily="50" charset="-128"/>
                          <a:cs typeface="+mn-cs"/>
                        </a:rPr>
                        <a:t>×</a:t>
                      </a:r>
                      <a:r>
                        <a:rPr kumimoji="1" lang="ja-JP" altLang="en-US" sz="1200" b="1" kern="1200" dirty="0" smtClean="0">
                          <a:solidFill>
                            <a:schemeClr val="tx1"/>
                          </a:solidFill>
                          <a:latin typeface="MS UI Gothic" panose="020B0600070205080204" pitchFamily="50" charset="-128"/>
                          <a:ea typeface="MS UI Gothic" panose="020B0600070205080204" pitchFamily="50" charset="-128"/>
                          <a:cs typeface="+mn-cs"/>
                        </a:rPr>
                        <a:t>禁止</a:t>
                      </a:r>
                      <a:endParaRPr kumimoji="1" lang="ja-JP" altLang="en-US" sz="1200" b="1" kern="1200" dirty="0">
                        <a:solidFill>
                          <a:schemeClr val="tx1"/>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r>
              <a:tr h="210127">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10</a:t>
                      </a: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文字以上で制限範囲の最大文字数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名前・電話番号・誕生日</a:t>
                      </a: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は使わない</a:t>
                      </a:r>
                      <a:endParaRPr kumimoji="1" lang="ja-JP" altLang="en-US" sz="1050" b="0" kern="1200" dirty="0">
                        <a:solidFill>
                          <a:schemeClr val="tx1"/>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362">
                <a:tc>
                  <a:txBody>
                    <a:bodyPr/>
                    <a:lstStyle/>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アルファベットの大文字と小文字、数字や</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などの記号を組み合わせる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同じ</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文字・数字</a:t>
                      </a: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を連ねただけにしない</a:t>
                      </a:r>
                      <a:endParaRPr kumimoji="1" lang="ja-JP" altLang="en-US" sz="1050" b="0" kern="1200" dirty="0">
                        <a:solidFill>
                          <a:schemeClr val="tx1"/>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36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ＩＤ・パスワードの使い回しをしない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他者に見えるところに</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記さない</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教えない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95169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２ 全社基本ルール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10448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smtClean="0">
                <a:latin typeface="Tahoma" panose="020B0604030504040204" pitchFamily="34" charset="0"/>
                <a:ea typeface="MS UI Gothic" panose="020B0600070205080204" pitchFamily="50" charset="-128"/>
              </a:rPr>
              <a:t>複数名が共有する機器には以下のようにアクセス制限を行う。</a:t>
            </a:r>
            <a:endParaRPr lang="en-US" altLang="ja-JP" b="0" dirty="0" smtClean="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smtClean="0">
                <a:latin typeface="MS UI Gothic" panose="020B0600070205080204" pitchFamily="50" charset="-128"/>
                <a:ea typeface="MS UI Gothic" panose="020B0600070205080204" pitchFamily="50" charset="-128"/>
              </a:rPr>
              <a:t>アクセス制限の設定・変更は、</a:t>
            </a:r>
            <a:r>
              <a:rPr lang="ja-JP" altLang="en-US" b="0" dirty="0" smtClean="0">
                <a:solidFill>
                  <a:srgbClr val="FF0000"/>
                </a:solidFill>
                <a:latin typeface="MS UI Gothic" panose="020B0600070205080204" pitchFamily="50" charset="-128"/>
                <a:ea typeface="MS UI Gothic" panose="020B0600070205080204" pitchFamily="50" charset="-128"/>
              </a:rPr>
              <a:t>総務部システム担当</a:t>
            </a:r>
            <a:r>
              <a:rPr lang="ja-JP" altLang="en-US" b="0" dirty="0" smtClean="0">
                <a:latin typeface="MS UI Gothic" panose="020B0600070205080204" pitchFamily="50" charset="-128"/>
                <a:ea typeface="MS UI Gothic" panose="020B0600070205080204" pitchFamily="50" charset="-128"/>
              </a:rPr>
              <a:t>が行う。</a:t>
            </a:r>
            <a:endParaRPr lang="ja-JP" altLang="en-US" b="0" dirty="0">
              <a:latin typeface="MS UI Gothic" panose="020B0600070205080204" pitchFamily="50" charset="-128"/>
              <a:ea typeface="MS UI Gothic" panose="020B0600070205080204" pitchFamily="50" charset="-128"/>
            </a:endParaRPr>
          </a:p>
        </p:txBody>
      </p:sp>
      <p:grpSp>
        <p:nvGrpSpPr>
          <p:cNvPr id="11" name="グループ化 10"/>
          <p:cNvGrpSpPr/>
          <p:nvPr/>
        </p:nvGrpSpPr>
        <p:grpSpPr>
          <a:xfrm>
            <a:off x="78924" y="616228"/>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アクセス制限</a:t>
              </a:r>
              <a:endParaRPr lang="ja-JP" altLang="en-US" sz="1831" dirty="0">
                <a:latin typeface="Meiryo UI" panose="020B0604030504040204" pitchFamily="50" charset="-128"/>
                <a:ea typeface="Meiryo UI" panose="020B0604030504040204" pitchFamily="50" charset="-128"/>
              </a:endParaRPr>
            </a:p>
          </p:txBody>
        </p:sp>
      </p:grpSp>
      <p:grpSp>
        <p:nvGrpSpPr>
          <p:cNvPr id="26" name="グループ化 25"/>
          <p:cNvGrpSpPr/>
          <p:nvPr/>
        </p:nvGrpSpPr>
        <p:grpSpPr>
          <a:xfrm>
            <a:off x="86636" y="3316312"/>
            <a:ext cx="3600000" cy="376754"/>
            <a:chOff x="533398" y="1077911"/>
            <a:chExt cx="4717345" cy="493689"/>
          </a:xfrm>
        </p:grpSpPr>
        <p:sp>
          <p:nvSpPr>
            <p:cNvPr id="2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テキスト ボックス 29"/>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セキュリティに対する注意</a:t>
              </a:r>
              <a:endParaRPr lang="ja-JP" altLang="en-US" sz="1831" dirty="0">
                <a:latin typeface="Meiryo UI" panose="020B0604030504040204" pitchFamily="50" charset="-128"/>
                <a:ea typeface="Meiryo UI" panose="020B0604030504040204" pitchFamily="50" charset="-128"/>
              </a:endParaRPr>
            </a:p>
          </p:txBody>
        </p:sp>
      </p:grpSp>
      <p:sp>
        <p:nvSpPr>
          <p:cNvPr id="31" name="Text Box 58"/>
          <p:cNvSpPr txBox="1">
            <a:spLocks noChangeArrowheads="1"/>
          </p:cNvSpPr>
          <p:nvPr/>
        </p:nvSpPr>
        <p:spPr bwMode="auto">
          <a:xfrm>
            <a:off x="8099" y="3705397"/>
            <a:ext cx="532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smtClean="0">
                <a:solidFill>
                  <a:srgbClr val="FF0000"/>
                </a:solidFill>
                <a:latin typeface="MS UI Gothic" panose="020B0600070205080204" pitchFamily="50" charset="-128"/>
                <a:ea typeface="MS UI Gothic" panose="020B0600070205080204" pitchFamily="50" charset="-128"/>
              </a:rPr>
              <a:t>総務部</a:t>
            </a:r>
            <a:r>
              <a:rPr lang="ja-JP" altLang="en-US" b="0" dirty="0">
                <a:solidFill>
                  <a:srgbClr val="FF0000"/>
                </a:solidFill>
                <a:latin typeface="MS UI Gothic" panose="020B0600070205080204" pitchFamily="50" charset="-128"/>
                <a:ea typeface="MS UI Gothic" panose="020B0600070205080204" pitchFamily="50" charset="-128"/>
              </a:rPr>
              <a:t>システム</a:t>
            </a:r>
            <a:r>
              <a:rPr lang="ja-JP" altLang="en-US" b="0" dirty="0" smtClean="0">
                <a:solidFill>
                  <a:srgbClr val="FF0000"/>
                </a:solidFill>
                <a:latin typeface="MS UI Gothic" panose="020B0600070205080204" pitchFamily="50" charset="-128"/>
                <a:ea typeface="MS UI Gothic" panose="020B0600070205080204" pitchFamily="50" charset="-128"/>
              </a:rPr>
              <a:t>担当は毎週月曜日に</a:t>
            </a:r>
            <a:r>
              <a:rPr lang="ja-JP" altLang="en-US" b="0" dirty="0" smtClean="0">
                <a:latin typeface="MS UI Gothic" panose="020B0600070205080204" pitchFamily="50" charset="-128"/>
                <a:ea typeface="MS UI Gothic" panose="020B0600070205080204" pitchFamily="50" charset="-128"/>
              </a:rPr>
              <a:t>以下のサイトを参照し、当社で利用する製品</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やサービスに関わる緊急情報が公表された時には、</a:t>
            </a:r>
            <a:r>
              <a:rPr lang="ja-JP" altLang="en-US" b="0" dirty="0" smtClean="0">
                <a:solidFill>
                  <a:srgbClr val="FF0000"/>
                </a:solidFill>
                <a:latin typeface="MS UI Gothic" panose="020B0600070205080204" pitchFamily="50" charset="-128"/>
                <a:ea typeface="MS UI Gothic" panose="020B0600070205080204" pitchFamily="50" charset="-128"/>
              </a:rPr>
              <a:t>即座に社長に報告し、電子メール</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で対策を全従業員に通知する。</a:t>
            </a:r>
            <a:endParaRPr lang="en-US" altLang="ja-JP" b="0" dirty="0" smtClean="0">
              <a:latin typeface="MS UI Gothic" panose="020B0600070205080204" pitchFamily="50" charset="-128"/>
              <a:ea typeface="MS UI Gothic"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638766204"/>
              </p:ext>
            </p:extLst>
          </p:nvPr>
        </p:nvGraphicFramePr>
        <p:xfrm>
          <a:off x="221622" y="1565218"/>
          <a:ext cx="4908642" cy="1487886"/>
        </p:xfrm>
        <a:graphic>
          <a:graphicData uri="http://schemas.openxmlformats.org/drawingml/2006/table">
            <a:tbl>
              <a:tblPr firstRow="1" bandRow="1">
                <a:tableStyleId>{5940675A-B579-460E-94D1-54222C63F5DA}</a:tableStyleId>
              </a:tblPr>
              <a:tblGrid>
                <a:gridCol w="1471711"/>
                <a:gridCol w="1676400"/>
                <a:gridCol w="1760531"/>
              </a:tblGrid>
              <a:tr h="274982">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機器名</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アクセス制限の方法</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アクセス権限付与対象者</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r>
              <a:tr h="274982">
                <a:tc>
                  <a:txBody>
                    <a:bodyPr/>
                    <a:lstStyle/>
                    <a:p>
                      <a:r>
                        <a:rPr lang="ja-JP" altLang="en-US" sz="1050" dirty="0" smtClean="0">
                          <a:solidFill>
                            <a:srgbClr val="FF0000"/>
                          </a:solidFill>
                          <a:latin typeface="MS UI Gothic" panose="020B0600070205080204" pitchFamily="50" charset="-128"/>
                          <a:ea typeface="MS UI Gothic" panose="020B0600070205080204" pitchFamily="50" charset="-128"/>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ファイルサーバー</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NAS</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　</a:t>
                      </a:r>
                      <a:r>
                        <a:rPr lang="ja-JP" altLang="en-US" sz="1050" dirty="0" smtClean="0">
                          <a:solidFill>
                            <a:srgbClr val="FF0000"/>
                          </a:solidFill>
                          <a:latin typeface="MS UI Gothic" panose="020B0600070205080204" pitchFamily="50" charset="-128"/>
                          <a:ea typeface="MS UI Gothic" panose="020B0600070205080204" pitchFamily="50" charset="-128"/>
                        </a:rPr>
                        <a:t>○○</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ACL</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lang="ja-JP" altLang="en-US" sz="1050" dirty="0" smtClean="0">
                          <a:solidFill>
                            <a:srgbClr val="FF0000"/>
                          </a:solidFill>
                          <a:latin typeface="MS UI Gothic" panose="020B0600070205080204" pitchFamily="50" charset="-128"/>
                          <a:ea typeface="MS UI Gothic" panose="020B0600070205080204" pitchFamily="50" charset="-128"/>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部従業員</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r>
              <a:tr h="27498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設計図保存サーバー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Windows</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　</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Active Directory</a:t>
                      </a:r>
                      <a:endPar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技術部従業員</a:t>
                      </a:r>
                    </a:p>
                  </a:txBody>
                  <a:tcPr anchor="ctr"/>
                </a:tc>
              </a:tr>
              <a:tr h="0">
                <a:tc>
                  <a:txBody>
                    <a:bodyPr/>
                    <a:lstStyle/>
                    <a:p>
                      <a:r>
                        <a:rPr lang="ja-JP" altLang="en-US" sz="1050" dirty="0" smtClean="0">
                          <a:solidFill>
                            <a:srgbClr val="FF0000"/>
                          </a:solidFill>
                          <a:latin typeface="MS UI Gothic" panose="020B0600070205080204" pitchFamily="50" charset="-128"/>
                          <a:ea typeface="MS UI Gothic" panose="020B0600070205080204" pitchFamily="50" charset="-128"/>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部複合機</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複合機アクセス権設定機能</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経理部従業員</a:t>
                      </a:r>
                    </a:p>
                  </a:txBody>
                  <a:tcPr anchor="ctr"/>
                </a:tc>
              </a:tr>
              <a:tr h="159799">
                <a:tc>
                  <a:txBody>
                    <a:bodyPr/>
                    <a:lstStyle/>
                    <a:p>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本社無線</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LAN</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ルーター</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Wi-Fi </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パスワード設定</a:t>
                      </a:r>
                      <a:endPar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endParaRPr>
                    </a:p>
                    <a:p>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WPA2</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による暗号化</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取締役</a:t>
                      </a:r>
                      <a:r>
                        <a:rPr kumimoji="1" lang="en-US" altLang="ja-JP" sz="105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smtClean="0">
                          <a:solidFill>
                            <a:srgbClr val="FF0000"/>
                          </a:solidFill>
                          <a:latin typeface="MS UI Gothic" panose="020B0600070205080204" pitchFamily="50" charset="-128"/>
                          <a:ea typeface="MS UI Gothic" panose="020B0600070205080204" pitchFamily="50" charset="-128"/>
                          <a:cs typeface="+mn-cs"/>
                        </a:rPr>
                        <a:t>従業員</a:t>
                      </a:r>
                    </a:p>
                  </a:txBody>
                  <a:tcPr anchor="ctr"/>
                </a:tc>
              </a:tr>
            </a:tbl>
          </a:graphicData>
        </a:graphic>
      </p:graphicFrame>
      <p:sp>
        <p:nvSpPr>
          <p:cNvPr id="32" name="スライド番号プレースホルダー 5"/>
          <p:cNvSpPr txBox="1">
            <a:spLocks/>
          </p:cNvSpPr>
          <p:nvPr/>
        </p:nvSpPr>
        <p:spPr>
          <a:xfrm>
            <a:off x="4845982" y="7023369"/>
            <a:ext cx="360000" cy="360000"/>
          </a:xfrm>
          <a:prstGeom prst="rect">
            <a:avLst/>
          </a:prstGeom>
        </p:spPr>
        <p:txBody>
          <a:bodyPr vert="horz" lIns="91440" tIns="45720" rIns="91440" bIns="45720" rtlCol="0" anchor="ctr"/>
          <a:lstStyle>
            <a:defPPr>
              <a:defRPr lang="ja-JP"/>
            </a:defPPr>
            <a:lvl1pPr marL="0" algn="r" defTabSz="702899" rtl="0" eaLnBrk="1" latinLnBrk="0" hangingPunct="1">
              <a:defRPr kumimoji="1" sz="1400" kern="1200">
                <a:solidFill>
                  <a:schemeClr val="tx1">
                    <a:tint val="75000"/>
                  </a:schemeClr>
                </a:solidFill>
                <a:latin typeface="+mn-lt"/>
                <a:ea typeface="+mn-ea"/>
                <a:cs typeface="+mn-cs"/>
              </a:defRPr>
            </a:lvl1pPr>
            <a:lvl2pPr marL="351450" algn="l" defTabSz="702899" rtl="0" eaLnBrk="1" latinLnBrk="0" hangingPunct="1">
              <a:defRPr kumimoji="1" sz="1384" kern="1200">
                <a:solidFill>
                  <a:schemeClr val="tx1"/>
                </a:solidFill>
                <a:latin typeface="+mn-lt"/>
                <a:ea typeface="+mn-ea"/>
                <a:cs typeface="+mn-cs"/>
              </a:defRPr>
            </a:lvl2pPr>
            <a:lvl3pPr marL="702899" algn="l" defTabSz="702899" rtl="0" eaLnBrk="1" latinLnBrk="0" hangingPunct="1">
              <a:defRPr kumimoji="1" sz="1384" kern="1200">
                <a:solidFill>
                  <a:schemeClr val="tx1"/>
                </a:solidFill>
                <a:latin typeface="+mn-lt"/>
                <a:ea typeface="+mn-ea"/>
                <a:cs typeface="+mn-cs"/>
              </a:defRPr>
            </a:lvl3pPr>
            <a:lvl4pPr marL="1054349" algn="l" defTabSz="702899" rtl="0" eaLnBrk="1" latinLnBrk="0" hangingPunct="1">
              <a:defRPr kumimoji="1" sz="1384" kern="1200">
                <a:solidFill>
                  <a:schemeClr val="tx1"/>
                </a:solidFill>
                <a:latin typeface="+mn-lt"/>
                <a:ea typeface="+mn-ea"/>
                <a:cs typeface="+mn-cs"/>
              </a:defRPr>
            </a:lvl4pPr>
            <a:lvl5pPr marL="1405799" algn="l" defTabSz="702899" rtl="0" eaLnBrk="1" latinLnBrk="0" hangingPunct="1">
              <a:defRPr kumimoji="1" sz="1384" kern="1200">
                <a:solidFill>
                  <a:schemeClr val="tx1"/>
                </a:solidFill>
                <a:latin typeface="+mn-lt"/>
                <a:ea typeface="+mn-ea"/>
                <a:cs typeface="+mn-cs"/>
              </a:defRPr>
            </a:lvl5pPr>
            <a:lvl6pPr marL="1757248" algn="l" defTabSz="702899" rtl="0" eaLnBrk="1" latinLnBrk="0" hangingPunct="1">
              <a:defRPr kumimoji="1" sz="1384" kern="1200">
                <a:solidFill>
                  <a:schemeClr val="tx1"/>
                </a:solidFill>
                <a:latin typeface="+mn-lt"/>
                <a:ea typeface="+mn-ea"/>
                <a:cs typeface="+mn-cs"/>
              </a:defRPr>
            </a:lvl6pPr>
            <a:lvl7pPr marL="2108698" algn="l" defTabSz="702899" rtl="0" eaLnBrk="1" latinLnBrk="0" hangingPunct="1">
              <a:defRPr kumimoji="1" sz="1384" kern="1200">
                <a:solidFill>
                  <a:schemeClr val="tx1"/>
                </a:solidFill>
                <a:latin typeface="+mn-lt"/>
                <a:ea typeface="+mn-ea"/>
                <a:cs typeface="+mn-cs"/>
              </a:defRPr>
            </a:lvl7pPr>
            <a:lvl8pPr marL="2460147" algn="l" defTabSz="702899" rtl="0" eaLnBrk="1" latinLnBrk="0" hangingPunct="1">
              <a:defRPr kumimoji="1" sz="1384" kern="1200">
                <a:solidFill>
                  <a:schemeClr val="tx1"/>
                </a:solidFill>
                <a:latin typeface="+mn-lt"/>
                <a:ea typeface="+mn-ea"/>
                <a:cs typeface="+mn-cs"/>
              </a:defRPr>
            </a:lvl8pPr>
            <a:lvl9pPr marL="2811597" algn="l" defTabSz="702899" rtl="0" eaLnBrk="1" latinLnBrk="0" hangingPunct="1">
              <a:defRPr kumimoji="1" sz="1384" kern="1200">
                <a:solidFill>
                  <a:schemeClr val="tx1"/>
                </a:solidFill>
                <a:latin typeface="+mn-lt"/>
                <a:ea typeface="+mn-ea"/>
                <a:cs typeface="+mn-cs"/>
              </a:defRPr>
            </a:lvl9pPr>
          </a:lstStyle>
          <a:p>
            <a:pPr algn="ctr"/>
            <a:r>
              <a:rPr lang="en-US" altLang="ja-JP" dirty="0" smtClean="0"/>
              <a:t>2</a:t>
            </a:r>
            <a:endParaRPr lang="ja-JP" altLang="en-US" dirty="0"/>
          </a:p>
        </p:txBody>
      </p:sp>
      <p:sp>
        <p:nvSpPr>
          <p:cNvPr id="14" name="テキスト ボックス 13"/>
          <p:cNvSpPr txBox="1"/>
          <p:nvPr/>
        </p:nvSpPr>
        <p:spPr>
          <a:xfrm>
            <a:off x="221622" y="4442713"/>
            <a:ext cx="4984360" cy="1690335"/>
          </a:xfrm>
          <a:prstGeom prst="rect">
            <a:avLst/>
          </a:prstGeom>
          <a:noFill/>
        </p:spPr>
        <p:txBody>
          <a:bodyPr wrap="square" rtlCol="0">
            <a:spAutoFit/>
          </a:bodyPr>
          <a:lstStyle/>
          <a:p>
            <a:pPr marL="87313">
              <a:buFont typeface="Wingdings" panose="05000000000000000000" pitchFamily="2" charset="2"/>
              <a:buChar char="Ø"/>
            </a:pPr>
            <a:r>
              <a:rPr lang="en-US" altLang="zh-TW" sz="1100" dirty="0" smtClean="0">
                <a:latin typeface="MS UI Gothic" panose="020B0600070205080204" pitchFamily="50" charset="-128"/>
                <a:ea typeface="MS UI Gothic" panose="020B0600070205080204" pitchFamily="50" charset="-128"/>
              </a:rPr>
              <a:t> </a:t>
            </a:r>
            <a:r>
              <a:rPr lang="zh-TW" altLang="ja-JP" sz="1100" dirty="0" smtClean="0">
                <a:latin typeface="MS UI Gothic" panose="020B0600070205080204" pitchFamily="50" charset="-128"/>
                <a:ea typeface="MS UI Gothic" panose="020B0600070205080204" pitchFamily="50" charset="-128"/>
              </a:rPr>
              <a:t>独立</a:t>
            </a:r>
            <a:r>
              <a:rPr lang="zh-TW" altLang="ja-JP" sz="1100" dirty="0">
                <a:latin typeface="MS UI Gothic" panose="020B0600070205080204" pitchFamily="50" charset="-128"/>
                <a:ea typeface="MS UI Gothic" panose="020B0600070205080204" pitchFamily="50" charset="-128"/>
              </a:rPr>
              <a:t>行政法人情報処理推進</a:t>
            </a:r>
            <a:r>
              <a:rPr lang="zh-TW" altLang="ja-JP" sz="1100" dirty="0" smtClean="0">
                <a:latin typeface="MS UI Gothic" panose="020B0600070205080204" pitchFamily="50" charset="-128"/>
                <a:ea typeface="MS UI Gothic" panose="020B0600070205080204" pitchFamily="50" charset="-128"/>
              </a:rPr>
              <a:t>機構</a:t>
            </a:r>
            <a:r>
              <a:rPr lang="ja-JP" altLang="en-US" sz="1100" dirty="0" smtClean="0">
                <a:latin typeface="MS UI Gothic" panose="020B0600070205080204" pitchFamily="50" charset="-128"/>
                <a:ea typeface="MS UI Gothic" panose="020B0600070205080204" pitchFamily="50" charset="-128"/>
              </a:rPr>
              <a:t>（</a:t>
            </a:r>
            <a:r>
              <a:rPr lang="ja-JP" altLang="ja-JP" sz="1100" dirty="0" smtClean="0">
                <a:latin typeface="MS UI Gothic" panose="020B0600070205080204" pitchFamily="50" charset="-128"/>
                <a:ea typeface="MS UI Gothic" panose="020B0600070205080204" pitchFamily="50" charset="-128"/>
              </a:rPr>
              <a:t>略称</a:t>
            </a:r>
            <a:r>
              <a:rPr lang="ja-JP" altLang="ja-JP" sz="1100" dirty="0">
                <a:latin typeface="MS UI Gothic" panose="020B0600070205080204" pitchFamily="50" charset="-128"/>
                <a:ea typeface="MS UI Gothic" panose="020B0600070205080204" pitchFamily="50" charset="-128"/>
              </a:rPr>
              <a:t>：</a:t>
            </a:r>
            <a:r>
              <a:rPr lang="en-US" altLang="ja-JP" sz="1100" dirty="0">
                <a:latin typeface="MS UI Gothic" panose="020B0600070205080204" pitchFamily="50" charset="-128"/>
                <a:ea typeface="MS UI Gothic" panose="020B0600070205080204" pitchFamily="50" charset="-128"/>
              </a:rPr>
              <a:t>IPA</a:t>
            </a:r>
            <a:r>
              <a:rPr lang="ja-JP" altLang="ja-JP" sz="1100" dirty="0">
                <a:latin typeface="MS UI Gothic" panose="020B0600070205080204" pitchFamily="50" charset="-128"/>
                <a:ea typeface="MS UI Gothic" panose="020B0600070205080204" pitchFamily="50" charset="-128"/>
              </a:rPr>
              <a:t>）　重要なセキュリティ情報</a:t>
            </a:r>
          </a:p>
          <a:p>
            <a:pPr>
              <a:tabLst>
                <a:tab pos="182563" algn="l"/>
              </a:tabLst>
            </a:pPr>
            <a:r>
              <a:rPr lang="en-US" altLang="ja-JP" sz="1800" dirty="0" smtClean="0">
                <a:latin typeface="MS UI Gothic" panose="020B0600070205080204" pitchFamily="50" charset="-128"/>
                <a:ea typeface="MS UI Gothic" panose="020B0600070205080204" pitchFamily="50" charset="-128"/>
              </a:rPr>
              <a:t>	https://www.ipa</a:t>
            </a:r>
            <a:r>
              <a:rPr lang="en-US" altLang="ja-JP" sz="1800" u="sng" dirty="0" smtClean="0">
                <a:latin typeface="MS UI Gothic" panose="020B0600070205080204" pitchFamily="50" charset="-128"/>
                <a:ea typeface="MS UI Gothic" panose="020B0600070205080204" pitchFamily="50" charset="-128"/>
                <a:hlinkClick r:id="rId3"/>
              </a:rPr>
              <a:t>.</a:t>
            </a:r>
            <a:r>
              <a:rPr lang="en-US" altLang="ja-JP" sz="1800" dirty="0" smtClean="0">
                <a:latin typeface="MS UI Gothic" panose="020B0600070205080204" pitchFamily="50" charset="-128"/>
                <a:ea typeface="MS UI Gothic" panose="020B0600070205080204" pitchFamily="50" charset="-128"/>
              </a:rPr>
              <a:t>go.jp/security/</a:t>
            </a:r>
          </a:p>
          <a:p>
            <a:pPr marL="87313">
              <a:buFont typeface="Wingdings" panose="05000000000000000000" pitchFamily="2" charset="2"/>
              <a:buChar char="Ø"/>
            </a:pPr>
            <a:r>
              <a:rPr lang="ja-JP" altLang="en-US" sz="1100" dirty="0">
                <a:latin typeface="MS UI Gothic" panose="020B0600070205080204" pitchFamily="50" charset="-128"/>
                <a:ea typeface="MS UI Gothic" panose="020B0600070205080204" pitchFamily="50" charset="-128"/>
              </a:rPr>
              <a:t> </a:t>
            </a:r>
            <a:r>
              <a:rPr lang="en-US" altLang="ja-JP" sz="1100" dirty="0" smtClean="0">
                <a:latin typeface="MS UI Gothic" panose="020B0600070205080204" pitchFamily="50" charset="-128"/>
                <a:ea typeface="MS UI Gothic" panose="020B0600070205080204" pitchFamily="50" charset="-128"/>
              </a:rPr>
              <a:t>JVN </a:t>
            </a:r>
            <a:r>
              <a:rPr lang="ja-JP" altLang="en-US" sz="1100" dirty="0">
                <a:latin typeface="MS UI Gothic" panose="020B0600070205080204" pitchFamily="50" charset="-128"/>
                <a:ea typeface="MS UI Gothic" panose="020B0600070205080204" pitchFamily="50" charset="-128"/>
              </a:rPr>
              <a:t>（</a:t>
            </a:r>
            <a:r>
              <a:rPr lang="en-US" altLang="ja-JP" sz="1100" dirty="0">
                <a:latin typeface="MS UI Gothic" panose="020B0600070205080204" pitchFamily="50" charset="-128"/>
                <a:ea typeface="MS UI Gothic" panose="020B0600070205080204" pitchFamily="50" charset="-128"/>
              </a:rPr>
              <a:t>Japan </a:t>
            </a:r>
            <a:r>
              <a:rPr lang="en-US" altLang="ja-JP" sz="1100" dirty="0" smtClean="0">
                <a:latin typeface="MS UI Gothic" panose="020B0600070205080204" pitchFamily="50" charset="-128"/>
                <a:ea typeface="MS UI Gothic" panose="020B0600070205080204" pitchFamily="50" charset="-128"/>
              </a:rPr>
              <a:t>Vulnerability Notes</a:t>
            </a:r>
            <a:r>
              <a:rPr lang="ja-JP" altLang="en-US" sz="1100" dirty="0" smtClean="0">
                <a:latin typeface="MS UI Gothic" panose="020B0600070205080204" pitchFamily="50" charset="-128"/>
                <a:ea typeface="MS UI Gothic" panose="020B0600070205080204" pitchFamily="50" charset="-128"/>
              </a:rPr>
              <a:t>）</a:t>
            </a:r>
            <a:endParaRPr lang="en-US" altLang="ja-JP" sz="1100" dirty="0" smtClean="0">
              <a:latin typeface="MS UI Gothic" panose="020B0600070205080204" pitchFamily="50" charset="-128"/>
              <a:ea typeface="MS UI Gothic" panose="020B0600070205080204" pitchFamily="50" charset="-128"/>
            </a:endParaRPr>
          </a:p>
          <a:p>
            <a:pPr>
              <a:tabLst>
                <a:tab pos="182563" algn="l"/>
              </a:tabLst>
            </a:pPr>
            <a:r>
              <a:rPr lang="en-US" altLang="ja-JP" sz="1800" dirty="0" smtClean="0">
                <a:latin typeface="MS UI Gothic" panose="020B0600070205080204" pitchFamily="50" charset="-128"/>
                <a:ea typeface="MS UI Gothic" panose="020B0600070205080204" pitchFamily="50" charset="-128"/>
              </a:rPr>
              <a:t>	https://jvn.jp/</a:t>
            </a:r>
            <a:endParaRPr lang="ja-JP" altLang="ja-JP" sz="1800" dirty="0" smtClean="0">
              <a:latin typeface="MS UI Gothic" panose="020B0600070205080204" pitchFamily="50" charset="-128"/>
              <a:ea typeface="MS UI Gothic" panose="020B0600070205080204" pitchFamily="50" charset="-128"/>
            </a:endParaRPr>
          </a:p>
          <a:p>
            <a:pPr marL="87313">
              <a:buFont typeface="Wingdings" panose="05000000000000000000" pitchFamily="2" charset="2"/>
              <a:buChar char="Ø"/>
              <a:tabLst>
                <a:tab pos="182563" algn="l"/>
              </a:tabLst>
            </a:pPr>
            <a:r>
              <a:rPr lang="en-US" altLang="ja-JP" sz="1100" dirty="0" smtClean="0">
                <a:latin typeface="MS UI Gothic" panose="020B0600070205080204" pitchFamily="50" charset="-128"/>
                <a:ea typeface="MS UI Gothic" panose="020B0600070205080204" pitchFamily="50" charset="-128"/>
              </a:rPr>
              <a:t> </a:t>
            </a:r>
            <a:r>
              <a:rPr lang="ja-JP" altLang="ja-JP" sz="1100" dirty="0" smtClean="0">
                <a:latin typeface="MS UI Gothic" panose="020B0600070205080204" pitchFamily="50" charset="-128"/>
                <a:ea typeface="MS UI Gothic" panose="020B0600070205080204" pitchFamily="50" charset="-128"/>
              </a:rPr>
              <a:t>一般社団法人 </a:t>
            </a:r>
            <a:r>
              <a:rPr lang="en-US" altLang="ja-JP" sz="1100" dirty="0" smtClean="0">
                <a:latin typeface="MS UI Gothic" panose="020B0600070205080204" pitchFamily="50" charset="-128"/>
                <a:ea typeface="MS UI Gothic" panose="020B0600070205080204" pitchFamily="50" charset="-128"/>
              </a:rPr>
              <a:t>JPCERT </a:t>
            </a:r>
            <a:r>
              <a:rPr lang="ja-JP" altLang="ja-JP" sz="1100" dirty="0" smtClean="0">
                <a:latin typeface="MS UI Gothic" panose="020B0600070205080204" pitchFamily="50" charset="-128"/>
                <a:ea typeface="MS UI Gothic" panose="020B0600070205080204" pitchFamily="50" charset="-128"/>
              </a:rPr>
              <a:t>コーディネーションセンター</a:t>
            </a:r>
            <a:r>
              <a:rPr lang="ja-JP" altLang="en-US" sz="1100" dirty="0" smtClean="0">
                <a:latin typeface="MS UI Gothic" panose="020B0600070205080204" pitchFamily="50" charset="-128"/>
                <a:ea typeface="MS UI Gothic" panose="020B0600070205080204" pitchFamily="50" charset="-128"/>
              </a:rPr>
              <a:t>（</a:t>
            </a:r>
            <a:r>
              <a:rPr lang="ja-JP" altLang="ja-JP" sz="1100" dirty="0" smtClean="0">
                <a:latin typeface="MS UI Gothic" panose="020B0600070205080204" pitchFamily="50" charset="-128"/>
                <a:ea typeface="MS UI Gothic" panose="020B0600070205080204" pitchFamily="50" charset="-128"/>
              </a:rPr>
              <a:t>略称</a:t>
            </a:r>
            <a:r>
              <a:rPr lang="ja-JP" altLang="ja-JP" sz="1100" dirty="0" smtClean="0">
                <a:latin typeface="MS UI Gothic" panose="020B0600070205080204" pitchFamily="50" charset="-128"/>
                <a:ea typeface="MS UI Gothic" panose="020B0600070205080204" pitchFamily="50" charset="-128"/>
              </a:rPr>
              <a:t>：</a:t>
            </a:r>
            <a:r>
              <a:rPr lang="en-US" altLang="ja-JP" sz="1100" dirty="0" smtClean="0">
                <a:latin typeface="MS UI Gothic" panose="020B0600070205080204" pitchFamily="50" charset="-128"/>
                <a:ea typeface="MS UI Gothic" panose="020B0600070205080204" pitchFamily="50" charset="-128"/>
              </a:rPr>
              <a:t>JPCERT/CC</a:t>
            </a:r>
            <a:r>
              <a:rPr lang="ja-JP" altLang="en-US" sz="1100" dirty="0" smtClean="0">
                <a:latin typeface="MS UI Gothic" panose="020B0600070205080204" pitchFamily="50" charset="-128"/>
                <a:ea typeface="MS UI Gothic" panose="020B0600070205080204" pitchFamily="50" charset="-128"/>
              </a:rPr>
              <a:t>）</a:t>
            </a:r>
            <a:r>
              <a:rPr lang="en-US" altLang="ja-JP" sz="1100" dirty="0" smtClean="0">
                <a:latin typeface="MS UI Gothic" panose="020B0600070205080204" pitchFamily="50" charset="-128"/>
                <a:ea typeface="MS UI Gothic" panose="020B0600070205080204" pitchFamily="50" charset="-128"/>
              </a:rPr>
              <a:t> </a:t>
            </a:r>
            <a:r>
              <a:rPr lang="en-US" altLang="ja-JP" sz="1100" dirty="0" smtClean="0">
                <a:latin typeface="MS UI Gothic" panose="020B0600070205080204" pitchFamily="50" charset="-128"/>
                <a:ea typeface="MS UI Gothic" panose="020B0600070205080204" pitchFamily="50" charset="-128"/>
              </a:rPr>
              <a:t>	</a:t>
            </a:r>
            <a:r>
              <a:rPr lang="en-US" altLang="ja-JP" sz="1800" dirty="0" smtClean="0">
                <a:latin typeface="MS UI Gothic" panose="020B0600070205080204" pitchFamily="50" charset="-128"/>
                <a:ea typeface="MS UI Gothic" panose="020B0600070205080204" pitchFamily="50" charset="-128"/>
              </a:rPr>
              <a:t>https://www.jpcert.or.jp/</a:t>
            </a:r>
            <a:endParaRPr lang="ja-JP" altLang="ja-JP" sz="1800" dirty="0" smtClean="0">
              <a:latin typeface="MS UI Gothic" panose="020B0600070205080204" pitchFamily="50" charset="-128"/>
              <a:ea typeface="MS UI Gothic" panose="020B0600070205080204" pitchFamily="50" charset="-128"/>
            </a:endParaRPr>
          </a:p>
          <a:p>
            <a:endParaRPr kumimoji="1" lang="ja-JP" altLang="en-US" dirty="0"/>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6718" y="685185"/>
            <a:ext cx="819264" cy="724001"/>
          </a:xfrm>
          <a:prstGeom prst="rect">
            <a:avLst/>
          </a:prstGeom>
        </p:spPr>
      </p:pic>
    </p:spTree>
    <p:extLst>
      <p:ext uri="{BB962C8B-B14F-4D97-AF65-F5344CB8AC3E}">
        <p14:creationId xmlns:p14="http://schemas.microsoft.com/office/powerpoint/2010/main" val="1451441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仕事中の</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102997" y="61534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電子メールの利用</a:t>
              </a:r>
              <a:endParaRPr lang="ja-JP" altLang="en-US" sz="1831" dirty="0">
                <a:latin typeface="Meiryo UI" panose="020B0604030504040204" pitchFamily="50" charset="-128"/>
                <a:ea typeface="Meiryo UI" panose="020B0604030504040204" pitchFamily="50" charset="-128"/>
              </a:endParaRPr>
            </a:p>
          </p:txBody>
        </p:sp>
      </p:grpSp>
      <p:sp>
        <p:nvSpPr>
          <p:cNvPr id="8" name="Text Box 58"/>
          <p:cNvSpPr txBox="1">
            <a:spLocks noChangeArrowheads="1"/>
          </p:cNvSpPr>
          <p:nvPr/>
        </p:nvSpPr>
        <p:spPr bwMode="auto">
          <a:xfrm>
            <a:off x="0" y="1044974"/>
            <a:ext cx="532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smtClean="0">
                <a:latin typeface="MS UI Gothic" panose="020B0600070205080204" pitchFamily="50" charset="-128"/>
                <a:ea typeface="MS UI Gothic" panose="020B0600070205080204" pitchFamily="50" charset="-128"/>
              </a:rPr>
              <a:t>メールソフトを以下のように設定し、宛先</a:t>
            </a:r>
            <a:r>
              <a:rPr lang="ja-JP" altLang="en-US" b="0" dirty="0">
                <a:latin typeface="MS UI Gothic" panose="020B0600070205080204" pitchFamily="50" charset="-128"/>
                <a:ea typeface="MS UI Gothic" panose="020B0600070205080204" pitchFamily="50" charset="-128"/>
              </a:rPr>
              <a:t>のアドレスが間違っていないか</a:t>
            </a:r>
            <a:r>
              <a:rPr lang="ja-JP" altLang="en-US" b="0" dirty="0" smtClean="0">
                <a:latin typeface="MS UI Gothic" panose="020B0600070205080204" pitchFamily="50" charset="-128"/>
                <a:ea typeface="MS UI Gothic" panose="020B0600070205080204" pitchFamily="50" charset="-128"/>
              </a:rPr>
              <a:t>確認してから送</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信する。</a:t>
            </a:r>
            <a:endParaRPr lang="en-US" altLang="ja-JP" b="0" dirty="0" smtClean="0">
              <a:latin typeface="MS UI Gothic" panose="020B0600070205080204" pitchFamily="50" charset="-128"/>
              <a:ea typeface="MS UI Gothic" panose="020B0600070205080204" pitchFamily="50" charset="-128"/>
            </a:endParaRPr>
          </a:p>
          <a:p>
            <a:pPr marL="182563" eaLnBrk="1" hangingPunct="1">
              <a:buClr>
                <a:srgbClr val="C00000"/>
              </a:buClr>
            </a:pPr>
            <a:r>
              <a:rPr lang="ja-JP" altLang="en-US" b="0" dirty="0" smtClean="0">
                <a:solidFill>
                  <a:srgbClr val="FF0000"/>
                </a:solidFill>
                <a:latin typeface="MS UI Gothic" panose="020B0600070205080204" pitchFamily="50" charset="-128"/>
                <a:ea typeface="MS UI Gothic" panose="020B0600070205080204" pitchFamily="50" charset="-128"/>
              </a:rPr>
              <a:t>（</a:t>
            </a:r>
            <a:r>
              <a:rPr lang="en-US" altLang="ja-JP" b="0" dirty="0" smtClean="0">
                <a:solidFill>
                  <a:srgbClr val="FF0000"/>
                </a:solidFill>
                <a:latin typeface="MS UI Gothic" panose="020B0600070205080204" pitchFamily="50" charset="-128"/>
                <a:ea typeface="MS UI Gothic" panose="020B0600070205080204" pitchFamily="50" charset="-128"/>
              </a:rPr>
              <a:t>Microsoft Outlook</a:t>
            </a:r>
            <a:r>
              <a:rPr lang="ja-JP" altLang="en-US" b="0" dirty="0" smtClean="0">
                <a:solidFill>
                  <a:srgbClr val="FF0000"/>
                </a:solidFill>
                <a:latin typeface="MS UI Gothic" panose="020B0600070205080204" pitchFamily="50" charset="-128"/>
                <a:ea typeface="MS UI Gothic" panose="020B0600070205080204" pitchFamily="50" charset="-128"/>
              </a:rPr>
              <a:t>の場合）</a:t>
            </a:r>
            <a:endParaRPr lang="ja-JP" altLang="en-US"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buFont typeface="Wingdings" panose="05000000000000000000" pitchFamily="2" charset="2"/>
              <a:buChar char="Ø"/>
              <a:tabLst>
                <a:tab pos="355600" algn="l"/>
              </a:tabLst>
            </a:pP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ファイル</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オプション</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詳細設定</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送受信</a:t>
            </a:r>
            <a:r>
              <a:rPr lang="en-US" altLang="ja-JP" b="0" dirty="0" smtClean="0">
                <a:solidFill>
                  <a:srgbClr val="FF0000"/>
                </a:solidFill>
                <a:latin typeface="MS UI Gothic" panose="020B0600070205080204" pitchFamily="50" charset="-128"/>
                <a:ea typeface="MS UI Gothic" panose="020B0600070205080204" pitchFamily="50" charset="-128"/>
              </a:rPr>
              <a:t>]</a:t>
            </a:r>
            <a:r>
              <a:rPr lang="ja-JP" altLang="en-US" b="0" dirty="0" smtClean="0">
                <a:solidFill>
                  <a:srgbClr val="FF0000"/>
                </a:solidFill>
                <a:latin typeface="MS UI Gothic" panose="020B0600070205080204" pitchFamily="50" charset="-128"/>
                <a:ea typeface="MS UI Gothic" panose="020B0600070205080204" pitchFamily="50" charset="-128"/>
              </a:rPr>
              <a:t>の</a:t>
            </a:r>
            <a:r>
              <a:rPr lang="ja-JP" altLang="en-US" b="0" dirty="0">
                <a:solidFill>
                  <a:srgbClr val="FF0000"/>
                </a:solidFill>
                <a:latin typeface="MS UI Gothic" panose="020B0600070205080204" pitchFamily="50" charset="-128"/>
                <a:ea typeface="MS UI Gothic" panose="020B0600070205080204" pitchFamily="50" charset="-128"/>
              </a:rPr>
              <a:t>項目にある「接続したら直ち</a:t>
            </a:r>
            <a:r>
              <a:rPr lang="ja-JP" altLang="en-US" b="0" dirty="0" smtClean="0">
                <a:solidFill>
                  <a:srgbClr val="FF0000"/>
                </a:solidFill>
                <a:latin typeface="MS UI Gothic" panose="020B0600070205080204" pitchFamily="50" charset="-128"/>
                <a:ea typeface="MS UI Gothic" panose="020B0600070205080204" pitchFamily="50" charset="-128"/>
              </a:rPr>
              <a:t>に</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送信</a:t>
            </a:r>
            <a:r>
              <a:rPr lang="ja-JP" altLang="en-US" b="0" dirty="0">
                <a:solidFill>
                  <a:srgbClr val="FF0000"/>
                </a:solidFill>
                <a:latin typeface="MS UI Gothic" panose="020B0600070205080204" pitchFamily="50" charset="-128"/>
                <a:ea typeface="MS UI Gothic" panose="020B0600070205080204" pitchFamily="50" charset="-128"/>
              </a:rPr>
              <a:t>する</a:t>
            </a:r>
            <a:r>
              <a:rPr lang="ja-JP" altLang="en-US" b="0" dirty="0" smtClean="0">
                <a:solidFill>
                  <a:srgbClr val="FF0000"/>
                </a:solidFill>
                <a:latin typeface="MS UI Gothic" panose="020B0600070205080204" pitchFamily="50" charset="-128"/>
                <a:ea typeface="MS UI Gothic" panose="020B0600070205080204" pitchFamily="50" charset="-128"/>
              </a:rPr>
              <a:t>」チェック</a:t>
            </a:r>
            <a:r>
              <a:rPr lang="ja-JP" altLang="en-US" b="0" dirty="0">
                <a:solidFill>
                  <a:srgbClr val="FF0000"/>
                </a:solidFill>
                <a:latin typeface="MS UI Gothic" panose="020B0600070205080204" pitchFamily="50" charset="-128"/>
                <a:ea typeface="MS UI Gothic" panose="020B0600070205080204" pitchFamily="50" charset="-128"/>
              </a:rPr>
              <a:t>を</a:t>
            </a:r>
            <a:r>
              <a:rPr lang="ja-JP" altLang="en-US" b="0" dirty="0" smtClean="0">
                <a:solidFill>
                  <a:srgbClr val="FF0000"/>
                </a:solidFill>
                <a:latin typeface="MS UI Gothic" panose="020B0600070205080204" pitchFamily="50" charset="-128"/>
                <a:ea typeface="MS UI Gothic" panose="020B0600070205080204" pitchFamily="50" charset="-128"/>
              </a:rPr>
              <a:t>外す→「</a:t>
            </a:r>
            <a:r>
              <a:rPr lang="en-US" altLang="ja-JP" b="0" dirty="0">
                <a:solidFill>
                  <a:srgbClr val="FF0000"/>
                </a:solidFill>
                <a:latin typeface="MS UI Gothic" panose="020B0600070205080204" pitchFamily="50" charset="-128"/>
                <a:ea typeface="MS UI Gothic" panose="020B0600070205080204" pitchFamily="50" charset="-128"/>
              </a:rPr>
              <a:t>OK</a:t>
            </a:r>
            <a:r>
              <a:rPr lang="ja-JP" altLang="en-US" b="0" dirty="0" smtClean="0">
                <a:solidFill>
                  <a:srgbClr val="FF0000"/>
                </a:solidFill>
                <a:latin typeface="MS UI Gothic" panose="020B0600070205080204" pitchFamily="50" charset="-128"/>
                <a:ea typeface="MS UI Gothic" panose="020B0600070205080204" pitchFamily="50" charset="-128"/>
              </a:rPr>
              <a:t>」</a:t>
            </a:r>
            <a:endParaRPr lang="en-US" altLang="ja-JP" b="0" dirty="0" smtClean="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buFont typeface="Wingdings" panose="05000000000000000000" pitchFamily="2" charset="2"/>
              <a:buChar char="Ø"/>
              <a:tabLst>
                <a:tab pos="355600" algn="l"/>
              </a:tabLst>
            </a:pPr>
            <a:r>
              <a:rPr lang="ja-JP" altLang="en-US" b="0" dirty="0" smtClean="0">
                <a:solidFill>
                  <a:srgbClr val="FF0000"/>
                </a:solidFill>
                <a:latin typeface="MS UI Gothic" panose="020B0600070205080204" pitchFamily="50" charset="-128"/>
                <a:ea typeface="MS UI Gothic" panose="020B0600070205080204" pitchFamily="50" charset="-128"/>
              </a:rPr>
              <a:t> 送信</a:t>
            </a:r>
            <a:r>
              <a:rPr lang="ja-JP" altLang="en-US" b="0" dirty="0">
                <a:solidFill>
                  <a:srgbClr val="FF0000"/>
                </a:solidFill>
                <a:latin typeface="MS UI Gothic" panose="020B0600070205080204" pitchFamily="50" charset="-128"/>
                <a:ea typeface="MS UI Gothic" panose="020B0600070205080204" pitchFamily="50" charset="-128"/>
              </a:rPr>
              <a:t>トレイに保存されたメールをもう一度確認して「送受信タブ」から</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すべての</a:t>
            </a:r>
            <a:r>
              <a:rPr lang="ja-JP" altLang="en-US" b="0" dirty="0" smtClean="0">
                <a:solidFill>
                  <a:srgbClr val="FF0000"/>
                </a:solidFill>
                <a:latin typeface="MS UI Gothic" panose="020B0600070205080204" pitchFamily="50" charset="-128"/>
                <a:ea typeface="MS UI Gothic" panose="020B0600070205080204" pitchFamily="50" charset="-128"/>
              </a:rPr>
              <a:t>フォ</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ルダー</a:t>
            </a:r>
            <a:r>
              <a:rPr lang="ja-JP" altLang="en-US" b="0" dirty="0">
                <a:solidFill>
                  <a:srgbClr val="FF0000"/>
                </a:solidFill>
                <a:latin typeface="MS UI Gothic" panose="020B0600070205080204" pitchFamily="50" charset="-128"/>
                <a:ea typeface="MS UI Gothic" panose="020B0600070205080204" pitchFamily="50" charset="-128"/>
              </a:rPr>
              <a:t>を送受信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をクリックする</a:t>
            </a:r>
            <a:r>
              <a:rPr lang="ja-JP" altLang="en-US" b="0" dirty="0" smtClean="0">
                <a:solidFill>
                  <a:srgbClr val="FF0000"/>
                </a:solidFill>
                <a:latin typeface="MS UI Gothic" panose="020B0600070205080204" pitchFamily="50" charset="-128"/>
                <a:ea typeface="MS UI Gothic" panose="020B0600070205080204" pitchFamily="50" charset="-128"/>
              </a:rPr>
              <a:t>。</a:t>
            </a:r>
            <a:endParaRPr lang="en-US" altLang="ja-JP" b="0" dirty="0" smtClean="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tabLst>
                <a:tab pos="355600" algn="l"/>
              </a:tabLst>
            </a:pPr>
            <a:endParaRPr lang="en-US" altLang="ja-JP" b="0" dirty="0" smtClean="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複数の外部の人に同時に同じメールを送る場合には、宛先（</a:t>
            </a:r>
            <a:r>
              <a:rPr lang="en-US" altLang="ja-JP" b="0" dirty="0" smtClean="0">
                <a:latin typeface="MS UI Gothic" panose="020B0600070205080204" pitchFamily="50" charset="-128"/>
                <a:ea typeface="MS UI Gothic" panose="020B0600070205080204" pitchFamily="50" charset="-128"/>
              </a:rPr>
              <a:t>TO</a:t>
            </a:r>
            <a:r>
              <a:rPr lang="ja-JP" altLang="en-US" b="0" dirty="0" smtClean="0">
                <a:latin typeface="MS UI Gothic" panose="020B0600070205080204" pitchFamily="50" charset="-128"/>
                <a:ea typeface="MS UI Gothic" panose="020B0600070205080204" pitchFamily="50" charset="-128"/>
              </a:rPr>
              <a:t>）に自分自身のアド</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レスを入力し、</a:t>
            </a:r>
            <a:r>
              <a:rPr lang="en-US" altLang="ja-JP" b="0" dirty="0" smtClean="0">
                <a:latin typeface="MS UI Gothic" panose="020B0600070205080204" pitchFamily="50" charset="-128"/>
                <a:ea typeface="MS UI Gothic" panose="020B0600070205080204" pitchFamily="50" charset="-128"/>
              </a:rPr>
              <a:t>BCC</a:t>
            </a:r>
            <a:r>
              <a:rPr lang="ja-JP" altLang="en-US" b="0" dirty="0" smtClean="0">
                <a:latin typeface="MS UI Gothic" panose="020B0600070205080204" pitchFamily="50" charset="-128"/>
                <a:ea typeface="MS UI Gothic" panose="020B0600070205080204" pitchFamily="50" charset="-128"/>
              </a:rPr>
              <a:t>で複数相手のアドレスを指定する。</a:t>
            </a:r>
            <a:endParaRPr lang="en-US" altLang="ja-JP" b="0" dirty="0" smtClean="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b="0" dirty="0" smtClean="0">
              <a:solidFill>
                <a:schemeClr val="accent1">
                  <a:lumMod val="75000"/>
                </a:schemeClr>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重要な情報または個人情報を送信する場合は、本文に記入せず、以下の方法で</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行う。</a:t>
            </a:r>
            <a:endParaRPr lang="en-US" altLang="ja-JP" b="0" dirty="0" smtClean="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重要</a:t>
            </a:r>
            <a:r>
              <a:rPr lang="ja-JP" altLang="en-US" b="0" dirty="0">
                <a:latin typeface="MS UI Gothic" panose="020B0600070205080204" pitchFamily="50" charset="-128"/>
                <a:ea typeface="MS UI Gothic" panose="020B0600070205080204" pitchFamily="50" charset="-128"/>
              </a:rPr>
              <a:t>な情報または個人</a:t>
            </a:r>
            <a:r>
              <a:rPr lang="ja-JP" altLang="en-US" b="0" dirty="0" smtClean="0">
                <a:latin typeface="MS UI Gothic" panose="020B0600070205080204" pitchFamily="50" charset="-128"/>
                <a:ea typeface="MS UI Gothic" panose="020B0600070205080204" pitchFamily="50" charset="-128"/>
              </a:rPr>
              <a:t>情報を添付ファイルに記載して、</a:t>
            </a:r>
            <a:r>
              <a:rPr lang="ja-JP" altLang="en-US" b="0" dirty="0" smtClean="0">
                <a:solidFill>
                  <a:srgbClr val="FF0000"/>
                </a:solidFill>
                <a:latin typeface="MS UI Gothic" panose="020B0600070205080204" pitchFamily="50" charset="-128"/>
                <a:ea typeface="MS UI Gothic" panose="020B0600070205080204" pitchFamily="50" charset="-128"/>
              </a:rPr>
              <a:t>パスワードの設定、または</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パスワード付きの</a:t>
            </a:r>
            <a:r>
              <a:rPr lang="en-US" altLang="ja-JP" b="0" dirty="0" smtClean="0">
                <a:solidFill>
                  <a:srgbClr val="FF0000"/>
                </a:solidFill>
                <a:latin typeface="MS UI Gothic" panose="020B0600070205080204" pitchFamily="50" charset="-128"/>
                <a:ea typeface="MS UI Gothic" panose="020B0600070205080204" pitchFamily="50" charset="-128"/>
              </a:rPr>
              <a:t>ZIP</a:t>
            </a:r>
            <a:r>
              <a:rPr lang="ja-JP" altLang="en-US" b="0" dirty="0" smtClean="0">
                <a:solidFill>
                  <a:srgbClr val="FF0000"/>
                </a:solidFill>
                <a:latin typeface="MS UI Gothic" panose="020B0600070205080204" pitchFamily="50" charset="-128"/>
                <a:ea typeface="MS UI Gothic" panose="020B0600070205080204" pitchFamily="50" charset="-128"/>
              </a:rPr>
              <a:t>ファイルにして暗号化する。</a:t>
            </a:r>
            <a:endParaRPr lang="en-US" altLang="ja-JP" b="0" dirty="0" smtClean="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smtClean="0">
                <a:latin typeface="MS UI Gothic" panose="020B0600070205080204" pitchFamily="50" charset="-128"/>
                <a:ea typeface="MS UI Gothic" panose="020B0600070205080204" pitchFamily="50" charset="-128"/>
              </a:rPr>
              <a:t> パスワードは</a:t>
            </a:r>
            <a:r>
              <a:rPr lang="ja-JP" altLang="en-US" b="0" dirty="0" smtClean="0">
                <a:solidFill>
                  <a:srgbClr val="FF0000"/>
                </a:solidFill>
                <a:latin typeface="MS UI Gothic" panose="020B0600070205080204" pitchFamily="50" charset="-128"/>
                <a:ea typeface="MS UI Gothic" panose="020B0600070205080204" pitchFamily="50" charset="-128"/>
              </a:rPr>
              <a:t>先方とあらかじめ</a:t>
            </a:r>
            <a:r>
              <a:rPr lang="ja-JP" altLang="en-US" b="0" dirty="0">
                <a:solidFill>
                  <a:srgbClr val="FF0000"/>
                </a:solidFill>
                <a:latin typeface="MS UI Gothic" panose="020B0600070205080204" pitchFamily="50" charset="-128"/>
                <a:ea typeface="MS UI Gothic" panose="020B0600070205080204" pitchFamily="50" charset="-128"/>
              </a:rPr>
              <a:t>決めて</a:t>
            </a:r>
            <a:r>
              <a:rPr lang="ja-JP" altLang="en-US" b="0" dirty="0" smtClean="0">
                <a:solidFill>
                  <a:srgbClr val="FF0000"/>
                </a:solidFill>
                <a:latin typeface="MS UI Gothic" panose="020B0600070205080204" pitchFamily="50" charset="-128"/>
                <a:ea typeface="MS UI Gothic" panose="020B0600070205080204" pitchFamily="50" charset="-128"/>
              </a:rPr>
              <a:t>おく、または電話</a:t>
            </a:r>
            <a:r>
              <a:rPr lang="ja-JP" altLang="en-US" b="0" dirty="0">
                <a:solidFill>
                  <a:srgbClr val="FF0000"/>
                </a:solidFill>
                <a:latin typeface="MS UI Gothic" panose="020B0600070205080204" pitchFamily="50" charset="-128"/>
                <a:ea typeface="MS UI Gothic" panose="020B0600070205080204" pitchFamily="50" charset="-128"/>
              </a:rPr>
              <a:t>で知らせるなど</a:t>
            </a:r>
            <a:r>
              <a:rPr lang="ja-JP" altLang="en-US" b="0" dirty="0">
                <a:latin typeface="MS UI Gothic" panose="020B0600070205080204" pitchFamily="50" charset="-128"/>
                <a:ea typeface="MS UI Gothic" panose="020B0600070205080204" pitchFamily="50" charset="-128"/>
              </a:rPr>
              <a:t>パスワード</a:t>
            </a:r>
            <a:r>
              <a:rPr lang="ja-JP" altLang="en-US" b="0" dirty="0" smtClean="0">
                <a:latin typeface="MS UI Gothic" panose="020B0600070205080204" pitchFamily="50" charset="-128"/>
                <a:ea typeface="MS UI Gothic" panose="020B0600070205080204" pitchFamily="50" charset="-128"/>
              </a:rPr>
              <a:t>が</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傍受</a:t>
            </a:r>
            <a:r>
              <a:rPr lang="ja-JP" altLang="en-US" b="0" dirty="0">
                <a:latin typeface="MS UI Gothic" panose="020B0600070205080204" pitchFamily="50" charset="-128"/>
                <a:ea typeface="MS UI Gothic" panose="020B0600070205080204" pitchFamily="50" charset="-128"/>
              </a:rPr>
              <a:t>されないよう配慮する</a:t>
            </a:r>
            <a:r>
              <a:rPr lang="ja-JP" altLang="en-US" b="0" dirty="0" smtClean="0">
                <a:latin typeface="MS UI Gothic" panose="020B0600070205080204" pitchFamily="50" charset="-128"/>
                <a:ea typeface="MS UI Gothic" panose="020B0600070205080204" pitchFamily="50" charset="-128"/>
              </a:rPr>
              <a:t>。</a:t>
            </a:r>
            <a:endParaRPr lang="en-US" altLang="ja-JP" b="0" dirty="0" smtClean="0">
              <a:latin typeface="MS UI Gothic" panose="020B0600070205080204" pitchFamily="50" charset="-128"/>
              <a:ea typeface="MS UI Gothic" panose="020B0600070205080204" pitchFamily="50" charset="-128"/>
            </a:endParaRPr>
          </a:p>
        </p:txBody>
      </p:sp>
      <p:sp>
        <p:nvSpPr>
          <p:cNvPr id="2" name="スライド番号プレースホルダー 1"/>
          <p:cNvSpPr>
            <a:spLocks noGrp="1"/>
          </p:cNvSpPr>
          <p:nvPr>
            <p:ph type="sldNum" sz="quarter" idx="12"/>
          </p:nvPr>
        </p:nvSpPr>
        <p:spPr>
          <a:xfrm>
            <a:off x="4839993" y="7022418"/>
            <a:ext cx="360000" cy="360000"/>
          </a:xfrm>
        </p:spPr>
        <p:txBody>
          <a:bodyPr/>
          <a:lstStyle/>
          <a:p>
            <a:fld id="{BA1AACC8-012D-40C1-84DE-4014AE42646F}" type="slidenum">
              <a:rPr kumimoji="1" lang="ja-JP" altLang="en-US" smtClean="0"/>
              <a:pPr/>
              <a:t>3</a:t>
            </a:fld>
            <a:endParaRPr kumimoji="1" lang="ja-JP" altLang="en-US" dirty="0"/>
          </a:p>
        </p:txBody>
      </p:sp>
      <p:pic>
        <p:nvPicPr>
          <p:cNvPr id="11" name="図 10"/>
          <p:cNvPicPr>
            <a:picLocks noChangeAspect="1"/>
          </p:cNvPicPr>
          <p:nvPr/>
        </p:nvPicPr>
        <p:blipFill>
          <a:blip r:embed="rId3"/>
          <a:stretch>
            <a:fillRect/>
          </a:stretch>
        </p:blipFill>
        <p:spPr>
          <a:xfrm>
            <a:off x="3725299" y="5754197"/>
            <a:ext cx="1025714" cy="917143"/>
          </a:xfrm>
          <a:prstGeom prst="rect">
            <a:avLst/>
          </a:prstGeom>
        </p:spPr>
      </p:pic>
      <p:pic>
        <p:nvPicPr>
          <p:cNvPr id="10" name="図 9"/>
          <p:cNvPicPr>
            <a:picLocks noChangeAspect="1"/>
          </p:cNvPicPr>
          <p:nvPr/>
        </p:nvPicPr>
        <p:blipFill>
          <a:blip r:embed="rId4"/>
          <a:stretch>
            <a:fillRect/>
          </a:stretch>
        </p:blipFill>
        <p:spPr>
          <a:xfrm>
            <a:off x="2906149" y="5735147"/>
            <a:ext cx="914400" cy="485775"/>
          </a:xfrm>
          <a:prstGeom prst="rect">
            <a:avLst/>
          </a:prstGeom>
        </p:spPr>
      </p:pic>
    </p:spTree>
    <p:extLst>
      <p:ext uri="{BB962C8B-B14F-4D97-AF65-F5344CB8AC3E}">
        <p14:creationId xmlns:p14="http://schemas.microsoft.com/office/powerpoint/2010/main" val="1690691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仕事中のルール</a:t>
            </a:r>
          </a:p>
        </p:txBody>
      </p:sp>
      <p:sp>
        <p:nvSpPr>
          <p:cNvPr id="8" name="Text Box 58"/>
          <p:cNvSpPr txBox="1">
            <a:spLocks noChangeArrowheads="1"/>
          </p:cNvSpPr>
          <p:nvPr/>
        </p:nvSpPr>
        <p:spPr bwMode="auto">
          <a:xfrm>
            <a:off x="0" y="1051781"/>
            <a:ext cx="532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標的型攻撃</a:t>
            </a:r>
            <a:r>
              <a:rPr lang="ja-JP" altLang="en-US" b="0" dirty="0" smtClean="0">
                <a:latin typeface="MS UI Gothic" panose="020B0600070205080204" pitchFamily="50" charset="-128"/>
                <a:ea typeface="MS UI Gothic" panose="020B0600070205080204" pitchFamily="50" charset="-128"/>
              </a:rPr>
              <a:t>メールによるウイルス感染を防止するため以下の内容に複数合致する場</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合は十分に注意し、安易に添付ファイルを開いたり、リンクを</a:t>
            </a:r>
            <a:r>
              <a:rPr lang="ja-JP" altLang="en-US" b="0" dirty="0" smtClean="0">
                <a:latin typeface="MS UI Gothic" panose="020B0600070205080204" pitchFamily="50" charset="-128"/>
                <a:ea typeface="MS UI Gothic" panose="020B0600070205080204" pitchFamily="50" charset="-128"/>
              </a:rPr>
              <a:t>参照したりしない</a:t>
            </a:r>
            <a:r>
              <a:rPr lang="ja-JP" altLang="en-US" b="0" dirty="0" smtClean="0">
                <a:latin typeface="MS UI Gothic" panose="020B0600070205080204" pitchFamily="50" charset="-128"/>
                <a:ea typeface="MS UI Gothic" panose="020B0600070205080204" pitchFamily="50" charset="-128"/>
              </a:rPr>
              <a:t>。</a:t>
            </a:r>
            <a:endParaRPr lang="en-US" altLang="ja-JP" b="0" dirty="0" smtClean="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sz="1100" b="0" dirty="0" smtClean="0">
              <a:latin typeface="MS UI Gothic" panose="020B0600070205080204" pitchFamily="50" charset="-128"/>
              <a:ea typeface="MS UI Gothic" panose="020B0600070205080204" pitchFamily="50" charset="-128"/>
            </a:endParaRPr>
          </a:p>
          <a:p>
            <a:pPr marL="171450" indent="-84138" eaLnBrk="1" hangingPunct="1">
              <a:buClr>
                <a:srgbClr val="C00000"/>
              </a:buClr>
              <a:buFont typeface="Wingdings" panose="05000000000000000000" pitchFamily="2" charset="2"/>
              <a:buChar char="Ø"/>
              <a:tabLst>
                <a:tab pos="85725" algn="l"/>
              </a:tabLst>
            </a:pPr>
            <a:r>
              <a:rPr lang="en-US" altLang="ja-JP" sz="1100" dirty="0">
                <a:latin typeface="Tahoma" panose="020B0604030504040204" pitchFamily="34" charset="0"/>
                <a:ea typeface="MS UI Gothic" panose="020B0600070205080204" pitchFamily="50" charset="-128"/>
              </a:rPr>
              <a:t> </a:t>
            </a:r>
            <a:r>
              <a:rPr lang="ja-JP" altLang="en-US" sz="1100" dirty="0" smtClean="0">
                <a:latin typeface="Tahoma" panose="020B0604030504040204" pitchFamily="34" charset="0"/>
                <a:ea typeface="MS UI Gothic" panose="020B0600070205080204" pitchFamily="50" charset="-128"/>
              </a:rPr>
              <a:t>メール</a:t>
            </a:r>
            <a:r>
              <a:rPr lang="ja-JP" altLang="en-US" sz="1100" dirty="0">
                <a:latin typeface="Tahoma" panose="020B0604030504040204" pitchFamily="34" charset="0"/>
                <a:ea typeface="MS UI Gothic" panose="020B0600070205080204" pitchFamily="50" charset="-128"/>
              </a:rPr>
              <a:t>の</a:t>
            </a:r>
            <a:r>
              <a:rPr lang="ja-JP" altLang="en-US" sz="1100" dirty="0" smtClean="0">
                <a:latin typeface="Tahoma" panose="020B0604030504040204" pitchFamily="34" charset="0"/>
                <a:ea typeface="MS UI Gothic" panose="020B0600070205080204" pitchFamily="50" charset="-128"/>
              </a:rPr>
              <a:t>テーマ（件名・見出し） </a:t>
            </a:r>
            <a:endParaRPr lang="ja-JP" altLang="en-US" sz="1100" dirty="0">
              <a:latin typeface="Tahoma" panose="020B0604030504040204" pitchFamily="34" charset="0"/>
              <a:ea typeface="MS UI Gothic" panose="020B0600070205080204" pitchFamily="50" charset="-128"/>
            </a:endParaRP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①知らない人からのメールだが、メール本文の</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や添付</a:t>
            </a:r>
            <a:r>
              <a:rPr lang="ja-JP" altLang="en-US" sz="1100" b="0" dirty="0" smtClean="0">
                <a:latin typeface="Tahoma" panose="020B0604030504040204" pitchFamily="34" charset="0"/>
                <a:ea typeface="MS UI Gothic" panose="020B0600070205080204" pitchFamily="50" charset="-128"/>
              </a:rPr>
              <a:t>ファイル</a:t>
            </a:r>
            <a:r>
              <a:rPr lang="ja-JP" altLang="en-US" sz="1100" b="0" dirty="0">
                <a:latin typeface="Tahoma" panose="020B0604030504040204" pitchFamily="34" charset="0"/>
                <a:ea typeface="MS UI Gothic" panose="020B0600070205080204" pitchFamily="50" charset="-128"/>
              </a:rPr>
              <a:t>を開かざるを得ない内容</a:t>
            </a:r>
          </a:p>
          <a:p>
            <a:pPr marL="182563" eaLnBrk="1" hangingPunct="1">
              <a:buClr>
                <a:srgbClr val="C00000"/>
              </a:buClr>
              <a:tabLst>
                <a:tab pos="182563" algn="l"/>
              </a:tabLst>
            </a:pPr>
            <a:r>
              <a:rPr lang="ja-JP" altLang="en-US" sz="1100" b="0" dirty="0" smtClean="0">
                <a:latin typeface="Tahoma" panose="020B0604030504040204" pitchFamily="34" charset="0"/>
                <a:ea typeface="MS UI Gothic" panose="020B0600070205080204" pitchFamily="50" charset="-128"/>
              </a:rPr>
              <a:t>②心当たり</a:t>
            </a:r>
            <a:r>
              <a:rPr lang="ja-JP" altLang="en-US" sz="1100" b="0" dirty="0">
                <a:latin typeface="Tahoma" panose="020B0604030504040204" pitchFamily="34" charset="0"/>
                <a:ea typeface="MS UI Gothic" panose="020B0600070205080204" pitchFamily="50" charset="-128"/>
              </a:rPr>
              <a:t>のないメールだが、興味をそそられる内容</a:t>
            </a:r>
          </a:p>
          <a:p>
            <a:pPr marL="182563" eaLnBrk="1" hangingPunct="1">
              <a:buClr>
                <a:srgbClr val="C00000"/>
              </a:buClr>
              <a:tabLst>
                <a:tab pos="182563" algn="l"/>
              </a:tabLst>
            </a:pPr>
            <a:r>
              <a:rPr lang="ja-JP" altLang="en-US" sz="1100" b="0" dirty="0" smtClean="0">
                <a:latin typeface="Tahoma" panose="020B0604030504040204" pitchFamily="34" charset="0"/>
                <a:ea typeface="MS UI Gothic" panose="020B0600070205080204" pitchFamily="50" charset="-128"/>
              </a:rPr>
              <a:t>③これ</a:t>
            </a:r>
            <a:r>
              <a:rPr lang="ja-JP" altLang="en-US" sz="1100" b="0" dirty="0">
                <a:latin typeface="Tahoma" panose="020B0604030504040204" pitchFamily="34" charset="0"/>
                <a:ea typeface="MS UI Gothic" panose="020B0600070205080204" pitchFamily="50" charset="-128"/>
              </a:rPr>
              <a:t>まで届いたことがない公的機関からのお知らせ</a:t>
            </a:r>
          </a:p>
          <a:p>
            <a:pPr marL="182563" eaLnBrk="1" hangingPunct="1">
              <a:buClr>
                <a:srgbClr val="C00000"/>
              </a:buClr>
              <a:tabLst>
                <a:tab pos="182563" algn="l"/>
              </a:tabLst>
            </a:pPr>
            <a:r>
              <a:rPr lang="ja-JP" altLang="en-US" sz="1100" b="0" dirty="0" smtClean="0">
                <a:latin typeface="Tahoma" panose="020B0604030504040204" pitchFamily="34" charset="0"/>
                <a:ea typeface="MS UI Gothic" panose="020B0600070205080204" pitchFamily="50" charset="-128"/>
              </a:rPr>
              <a:t>④組織</a:t>
            </a:r>
            <a:r>
              <a:rPr lang="ja-JP" altLang="en-US" sz="1100" b="0" dirty="0">
                <a:latin typeface="Tahoma" panose="020B0604030504040204" pitchFamily="34" charset="0"/>
                <a:ea typeface="MS UI Gothic" panose="020B0600070205080204" pitchFamily="50" charset="-128"/>
              </a:rPr>
              <a:t>全体への案内</a:t>
            </a:r>
          </a:p>
          <a:p>
            <a:pPr marL="182563" eaLnBrk="1" hangingPunct="1">
              <a:buClr>
                <a:srgbClr val="C00000"/>
              </a:buClr>
              <a:tabLst>
                <a:tab pos="182563" algn="l"/>
              </a:tabLst>
            </a:pPr>
            <a:r>
              <a:rPr lang="ja-JP" altLang="en-US" sz="1100" b="0" dirty="0" smtClean="0">
                <a:latin typeface="Tahoma" panose="020B0604030504040204" pitchFamily="34" charset="0"/>
                <a:ea typeface="MS UI Gothic" panose="020B0600070205080204" pitchFamily="50" charset="-128"/>
              </a:rPr>
              <a:t>⑤心当たり</a:t>
            </a:r>
            <a:r>
              <a:rPr lang="ja-JP" altLang="en-US" sz="1100" b="0" dirty="0">
                <a:latin typeface="Tahoma" panose="020B0604030504040204" pitchFamily="34" charset="0"/>
                <a:ea typeface="MS UI Gothic" panose="020B0600070205080204" pitchFamily="50" charset="-128"/>
              </a:rPr>
              <a:t>の</a:t>
            </a:r>
            <a:r>
              <a:rPr lang="ja-JP" altLang="en-US" sz="1100" b="0" dirty="0" smtClean="0">
                <a:latin typeface="Tahoma" panose="020B0604030504040204" pitchFamily="34" charset="0"/>
                <a:ea typeface="MS UI Gothic" panose="020B0600070205080204" pitchFamily="50" charset="-128"/>
              </a:rPr>
              <a:t>ない決済や</a:t>
            </a:r>
            <a:r>
              <a:rPr lang="ja-JP" altLang="en-US" sz="1100" b="0" dirty="0">
                <a:latin typeface="Tahoma" panose="020B0604030504040204" pitchFamily="34" charset="0"/>
                <a:ea typeface="MS UI Gothic" panose="020B0600070205080204" pitchFamily="50" charset="-128"/>
              </a:rPr>
              <a:t>配送通知 </a:t>
            </a:r>
            <a:r>
              <a:rPr lang="ja-JP" altLang="en-US" sz="1100" b="0" dirty="0" smtClean="0">
                <a:latin typeface="Tahoma" panose="020B0604030504040204" pitchFamily="34" charset="0"/>
                <a:ea typeface="MS UI Gothic" panose="020B0600070205080204" pitchFamily="50" charset="-128"/>
              </a:rPr>
              <a:t>（英文</a:t>
            </a:r>
            <a:r>
              <a:rPr lang="ja-JP" altLang="en-US" sz="1100" b="0" dirty="0">
                <a:latin typeface="Tahoma" panose="020B0604030504040204" pitchFamily="34" charset="0"/>
                <a:ea typeface="MS UI Gothic" panose="020B0600070205080204" pitchFamily="50" charset="-128"/>
              </a:rPr>
              <a:t>の場合が</a:t>
            </a:r>
            <a:r>
              <a:rPr lang="ja-JP" altLang="en-US" sz="1100" b="0" dirty="0" smtClean="0">
                <a:latin typeface="Tahoma" panose="020B0604030504040204" pitchFamily="34" charset="0"/>
                <a:ea typeface="MS UI Gothic" panose="020B0600070205080204" pitchFamily="50" charset="-128"/>
              </a:rPr>
              <a:t>多い）</a:t>
            </a:r>
            <a:endParaRPr lang="en-US" altLang="ja-JP" sz="1100" b="0" dirty="0">
              <a:latin typeface="Tahoma" panose="020B0604030504040204" pitchFamily="34" charset="0"/>
              <a:ea typeface="MS UI Gothic" panose="020B0600070205080204" pitchFamily="50" charset="-128"/>
            </a:endParaRPr>
          </a:p>
          <a:p>
            <a:pPr marL="182563" eaLnBrk="1" hangingPunct="1">
              <a:buClr>
                <a:srgbClr val="C00000"/>
              </a:buClr>
              <a:tabLst>
                <a:tab pos="182563" algn="l"/>
              </a:tabLst>
            </a:pPr>
            <a:r>
              <a:rPr lang="ja-JP" altLang="en-US" sz="1100" b="0" dirty="0" smtClean="0">
                <a:latin typeface="Tahoma" panose="020B0604030504040204" pitchFamily="34" charset="0"/>
                <a:ea typeface="MS UI Gothic" panose="020B0600070205080204" pitchFamily="50" charset="-128"/>
              </a:rPr>
              <a:t>⑥</a:t>
            </a:r>
            <a:r>
              <a:rPr lang="en-US" altLang="ja-JP" sz="1100" b="0" dirty="0" smtClean="0">
                <a:latin typeface="Tahoma" panose="020B0604030504040204" pitchFamily="34" charset="0"/>
                <a:ea typeface="MS UI Gothic" panose="020B0600070205080204" pitchFamily="50" charset="-128"/>
              </a:rPr>
              <a:t>ID </a:t>
            </a:r>
            <a:r>
              <a:rPr lang="ja-JP" altLang="en-US" sz="1100" b="0" dirty="0">
                <a:latin typeface="Tahoma" panose="020B0604030504040204" pitchFamily="34" charset="0"/>
                <a:ea typeface="MS UI Gothic" panose="020B0600070205080204" pitchFamily="50" charset="-128"/>
              </a:rPr>
              <a:t>やパスワードなどの入力を要求する</a:t>
            </a:r>
            <a:r>
              <a:rPr lang="ja-JP" altLang="en-US" sz="1100" b="0" dirty="0" smtClean="0">
                <a:latin typeface="Tahoma" panose="020B0604030504040204" pitchFamily="34" charset="0"/>
                <a:ea typeface="MS UI Gothic" panose="020B0600070205080204" pitchFamily="50" charset="-128"/>
              </a:rPr>
              <a:t>メール</a:t>
            </a:r>
            <a:endParaRPr lang="en-US" altLang="ja-JP" sz="1100" b="0" dirty="0" smtClean="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smtClean="0">
                <a:latin typeface="Tahoma" panose="020B0604030504040204" pitchFamily="34" charset="0"/>
                <a:ea typeface="MS UI Gothic" panose="020B0600070205080204" pitchFamily="50" charset="-128"/>
              </a:rPr>
              <a:t> 差出人</a:t>
            </a:r>
            <a:r>
              <a:rPr lang="ja-JP" altLang="en-US" sz="1100" dirty="0">
                <a:latin typeface="Tahoma" panose="020B0604030504040204" pitchFamily="34" charset="0"/>
                <a:ea typeface="MS UI Gothic" panose="020B0600070205080204" pitchFamily="50" charset="-128"/>
              </a:rPr>
              <a:t>のメールアドレス</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①フリーメールアドレスから送信されている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②差出人のメールアドレスとメール本文の署名に記載された</a:t>
            </a:r>
            <a:r>
              <a:rPr lang="ja-JP" altLang="en-US" sz="1100" b="0" dirty="0" smtClean="0">
                <a:latin typeface="Tahoma" panose="020B0604030504040204" pitchFamily="34" charset="0"/>
                <a:ea typeface="MS UI Gothic" panose="020B0600070205080204" pitchFamily="50" charset="-128"/>
              </a:rPr>
              <a:t>メールアドレス</a:t>
            </a:r>
            <a:r>
              <a:rPr lang="ja-JP" altLang="en-US" sz="1100" b="0" dirty="0">
                <a:latin typeface="Tahoma" panose="020B0604030504040204" pitchFamily="34" charset="0"/>
                <a:ea typeface="MS UI Gothic" panose="020B0600070205080204" pitchFamily="50" charset="-128"/>
              </a:rPr>
              <a:t>が</a:t>
            </a:r>
            <a:r>
              <a:rPr lang="ja-JP" altLang="en-US" sz="1100" b="0" dirty="0" smtClean="0">
                <a:latin typeface="Tahoma" panose="020B0604030504040204" pitchFamily="34" charset="0"/>
                <a:ea typeface="MS UI Gothic" panose="020B0600070205080204" pitchFamily="50" charset="-128"/>
              </a:rPr>
              <a:t>異なる</a:t>
            </a:r>
            <a:endParaRPr lang="en-US" altLang="ja-JP" sz="1100" b="0" dirty="0" smtClean="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smtClean="0">
                <a:latin typeface="Tahoma" panose="020B0604030504040204" pitchFamily="34" charset="0"/>
                <a:ea typeface="MS UI Gothic" panose="020B0600070205080204" pitchFamily="50" charset="-128"/>
              </a:rPr>
              <a:t> メール</a:t>
            </a:r>
            <a:r>
              <a:rPr lang="ja-JP" altLang="en-US" sz="1100" dirty="0">
                <a:latin typeface="Tahoma" panose="020B0604030504040204" pitchFamily="34" charset="0"/>
                <a:ea typeface="MS UI Gothic" panose="020B0600070205080204" pitchFamily="50" charset="-128"/>
              </a:rPr>
              <a:t>の本文 </a:t>
            </a:r>
          </a:p>
          <a:p>
            <a:pPr marL="182563" eaLnBrk="1" hangingPunct="1">
              <a:buClr>
                <a:srgbClr val="C00000"/>
              </a:buClr>
              <a:tabLst>
                <a:tab pos="85725" algn="l"/>
              </a:tabLst>
            </a:pPr>
            <a:r>
              <a:rPr lang="ja-JP" altLang="en-US" sz="1100" b="0" dirty="0" smtClean="0">
                <a:latin typeface="Tahoma" panose="020B0604030504040204" pitchFamily="34" charset="0"/>
                <a:ea typeface="MS UI Gothic" panose="020B0600070205080204" pitchFamily="50" charset="-128"/>
              </a:rPr>
              <a:t>①日本語</a:t>
            </a:r>
            <a:r>
              <a:rPr lang="ja-JP" altLang="en-US" sz="1100" b="0" dirty="0">
                <a:latin typeface="Tahoma" panose="020B0604030504040204" pitchFamily="34" charset="0"/>
                <a:ea typeface="MS UI Gothic" panose="020B0600070205080204" pitchFamily="50" charset="-128"/>
              </a:rPr>
              <a:t>の言い回しが不自然である</a:t>
            </a:r>
          </a:p>
          <a:p>
            <a:pPr marL="182563" eaLnBrk="1" hangingPunct="1">
              <a:buClr>
                <a:srgbClr val="C00000"/>
              </a:buClr>
              <a:tabLst>
                <a:tab pos="85725" algn="l"/>
              </a:tabLst>
            </a:pPr>
            <a:r>
              <a:rPr lang="ja-JP" altLang="en-US" sz="1100" b="0" dirty="0" smtClean="0">
                <a:latin typeface="Tahoma" panose="020B0604030504040204" pitchFamily="34" charset="0"/>
                <a:ea typeface="MS UI Gothic" panose="020B0600070205080204" pitchFamily="50" charset="-128"/>
              </a:rPr>
              <a:t>②日本語</a:t>
            </a:r>
            <a:r>
              <a:rPr lang="ja-JP" altLang="en-US" sz="1100" b="0" dirty="0">
                <a:latin typeface="Tahoma" panose="020B0604030504040204" pitchFamily="34" charset="0"/>
                <a:ea typeface="MS UI Gothic" panose="020B0600070205080204" pitchFamily="50" charset="-128"/>
              </a:rPr>
              <a:t>では使用されない漢字（繁体字、簡体字）が使われている</a:t>
            </a:r>
          </a:p>
          <a:p>
            <a:pPr marL="182563" eaLnBrk="1" hangingPunct="1">
              <a:buClr>
                <a:srgbClr val="C00000"/>
              </a:buClr>
              <a:tabLst>
                <a:tab pos="85725" algn="l"/>
              </a:tabLst>
            </a:pPr>
            <a:r>
              <a:rPr lang="ja-JP" altLang="en-US" sz="1100" b="0" dirty="0" smtClean="0">
                <a:latin typeface="Tahoma" panose="020B0604030504040204" pitchFamily="34" charset="0"/>
                <a:ea typeface="MS UI Gothic" panose="020B0600070205080204" pitchFamily="50" charset="-128"/>
              </a:rPr>
              <a:t>③実在</a:t>
            </a:r>
            <a:r>
              <a:rPr lang="ja-JP" altLang="en-US" sz="1100" b="0" dirty="0">
                <a:latin typeface="Tahoma" panose="020B0604030504040204" pitchFamily="34" charset="0"/>
                <a:ea typeface="MS UI Gothic" panose="020B0600070205080204" pitchFamily="50" charset="-128"/>
              </a:rPr>
              <a:t>する名称を一部に含む</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が記載されている</a:t>
            </a:r>
          </a:p>
          <a:p>
            <a:pPr marL="182563" eaLnBrk="1" hangingPunct="1">
              <a:buClr>
                <a:srgbClr val="C00000"/>
              </a:buClr>
              <a:tabLst>
                <a:tab pos="269875" algn="l"/>
              </a:tabLst>
            </a:pPr>
            <a:r>
              <a:rPr lang="ja-JP" altLang="en-US" sz="1100" b="0" dirty="0" smtClean="0">
                <a:latin typeface="Tahoma" panose="020B0604030504040204" pitchFamily="34" charset="0"/>
                <a:ea typeface="MS UI Gothic" panose="020B0600070205080204" pitchFamily="50" charset="-128"/>
              </a:rPr>
              <a:t>④表示</a:t>
            </a:r>
            <a:r>
              <a:rPr lang="ja-JP" altLang="en-US" sz="1100" b="0" dirty="0">
                <a:latin typeface="Tahoma" panose="020B0604030504040204" pitchFamily="34" charset="0"/>
                <a:ea typeface="MS UI Gothic" panose="020B0600070205080204" pitchFamily="50" charset="-128"/>
              </a:rPr>
              <a:t>されている</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（アンカーテキスト）と実際のリンク先</a:t>
            </a:r>
            <a:r>
              <a:rPr lang="ja-JP" altLang="en-US" sz="1100" b="0" dirty="0" smtClean="0">
                <a:latin typeface="Tahoma" panose="020B0604030504040204" pitchFamily="34" charset="0"/>
                <a:ea typeface="MS UI Gothic" panose="020B0600070205080204" pitchFamily="50" charset="-128"/>
              </a:rPr>
              <a:t>の</a:t>
            </a:r>
            <a:r>
              <a:rPr lang="en-US" altLang="ja-JP" sz="1100" b="0" dirty="0" smtClean="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が異なる（</a:t>
            </a:r>
            <a:r>
              <a:rPr lang="en-US" altLang="ja-JP" sz="1100" b="0" dirty="0">
                <a:latin typeface="Tahoma" panose="020B0604030504040204" pitchFamily="34" charset="0"/>
                <a:ea typeface="MS UI Gothic" panose="020B0600070205080204" pitchFamily="50" charset="-128"/>
              </a:rPr>
              <a:t>HTML </a:t>
            </a:r>
            <a:r>
              <a:rPr lang="ja-JP" altLang="en-US" sz="1100" b="0" dirty="0">
                <a:latin typeface="Tahoma" panose="020B0604030504040204" pitchFamily="34" charset="0"/>
                <a:ea typeface="MS UI Gothic" panose="020B0600070205080204" pitchFamily="50" charset="-128"/>
              </a:rPr>
              <a:t>メール</a:t>
            </a:r>
            <a:r>
              <a:rPr lang="ja-JP" altLang="en-US" sz="1100" b="0" dirty="0" smtClean="0">
                <a:latin typeface="Tahoma" panose="020B0604030504040204" pitchFamily="34" charset="0"/>
                <a:ea typeface="MS UI Gothic" panose="020B0600070205080204" pitchFamily="50" charset="-128"/>
              </a:rPr>
              <a:t>の</a:t>
            </a:r>
            <a:r>
              <a:rPr lang="en-US" altLang="ja-JP" sz="1100" b="0" dirty="0" smtClean="0">
                <a:latin typeface="Tahoma" panose="020B0604030504040204" pitchFamily="34" charset="0"/>
                <a:ea typeface="MS UI Gothic" panose="020B0600070205080204" pitchFamily="50" charset="-128"/>
              </a:rPr>
              <a:t>	</a:t>
            </a:r>
            <a:r>
              <a:rPr lang="ja-JP" altLang="en-US" sz="1100" b="0" dirty="0" smtClean="0">
                <a:latin typeface="Tahoma" panose="020B0604030504040204" pitchFamily="34" charset="0"/>
                <a:ea typeface="MS UI Gothic" panose="020B0600070205080204" pitchFamily="50" charset="-128"/>
              </a:rPr>
              <a:t>場合</a:t>
            </a:r>
            <a:r>
              <a:rPr lang="ja-JP" altLang="en-US" sz="1100" b="0" dirty="0">
                <a:latin typeface="Tahoma" panose="020B0604030504040204" pitchFamily="34" charset="0"/>
                <a:ea typeface="MS UI Gothic" panose="020B0600070205080204" pitchFamily="50" charset="-128"/>
              </a:rPr>
              <a:t>）</a:t>
            </a:r>
          </a:p>
          <a:p>
            <a:pPr marL="182563" eaLnBrk="1" hangingPunct="1">
              <a:buClr>
                <a:srgbClr val="C00000"/>
              </a:buClr>
              <a:tabLst>
                <a:tab pos="85725" algn="l"/>
              </a:tabLst>
            </a:pPr>
            <a:r>
              <a:rPr lang="ja-JP" altLang="en-US" sz="1100" b="0" dirty="0" smtClean="0">
                <a:latin typeface="Tahoma" panose="020B0604030504040204" pitchFamily="34" charset="0"/>
                <a:ea typeface="MS UI Gothic" panose="020B0600070205080204" pitchFamily="50" charset="-128"/>
              </a:rPr>
              <a:t>⑤署名</a:t>
            </a:r>
            <a:r>
              <a:rPr lang="ja-JP" altLang="en-US" sz="1100" b="0" dirty="0">
                <a:latin typeface="Tahoma" panose="020B0604030504040204" pitchFamily="34" charset="0"/>
                <a:ea typeface="MS UI Gothic" panose="020B0600070205080204" pitchFamily="50" charset="-128"/>
              </a:rPr>
              <a:t>の内容が誤って</a:t>
            </a:r>
            <a:r>
              <a:rPr lang="ja-JP" altLang="en-US" sz="1100" b="0" dirty="0" smtClean="0">
                <a:latin typeface="Tahoma" panose="020B0604030504040204" pitchFamily="34" charset="0"/>
                <a:ea typeface="MS UI Gothic" panose="020B0600070205080204" pitchFamily="50" charset="-128"/>
              </a:rPr>
              <a:t>いる</a:t>
            </a:r>
            <a:endParaRPr lang="en-US" altLang="ja-JP" sz="1100" b="0" dirty="0" smtClean="0">
              <a:latin typeface="Tahoma" panose="020B0604030504040204" pitchFamily="34" charset="0"/>
              <a:ea typeface="MS UI Gothic" panose="020B0600070205080204" pitchFamily="50" charset="-128"/>
            </a:endParaRPr>
          </a:p>
          <a:p>
            <a:pPr marL="93663" indent="84138" eaLnBrk="1" hangingPunct="1">
              <a:buClr>
                <a:srgbClr val="C00000"/>
              </a:buClr>
              <a:buFont typeface="Wingdings" panose="05000000000000000000" pitchFamily="2" charset="2"/>
              <a:buChar char="Ø"/>
            </a:pPr>
            <a:r>
              <a:rPr lang="ja-JP" altLang="en-US" sz="1100" dirty="0" smtClean="0">
                <a:latin typeface="Tahoma" panose="020B0604030504040204" pitchFamily="34" charset="0"/>
                <a:ea typeface="MS UI Gothic" panose="020B0600070205080204" pitchFamily="50" charset="-128"/>
              </a:rPr>
              <a:t> 添付ファイル</a:t>
            </a:r>
            <a:endParaRPr lang="en-US" altLang="ja-JP" sz="1100" dirty="0" smtClean="0">
              <a:latin typeface="Tahoma" panose="020B0604030504040204" pitchFamily="34" charset="0"/>
              <a:ea typeface="MS UI Gothic" panose="020B0600070205080204" pitchFamily="50" charset="-128"/>
            </a:endParaRPr>
          </a:p>
          <a:p>
            <a:pPr marL="182563" eaLnBrk="1" hangingPunct="1">
              <a:buClr>
                <a:srgbClr val="C00000"/>
              </a:buClr>
              <a:tabLst>
                <a:tab pos="85725" algn="l"/>
              </a:tabLst>
            </a:pPr>
            <a:r>
              <a:rPr lang="ja-JP" altLang="en-US" sz="1100" b="0" dirty="0" smtClean="0">
                <a:latin typeface="Tahoma" panose="020B0604030504040204" pitchFamily="34" charset="0"/>
                <a:ea typeface="MS UI Gothic" panose="020B0600070205080204" pitchFamily="50" charset="-128"/>
              </a:rPr>
              <a:t>①ファイル</a:t>
            </a:r>
            <a:r>
              <a:rPr lang="ja-JP" altLang="en-US" sz="1100" b="0" dirty="0">
                <a:latin typeface="Tahoma" panose="020B0604030504040204" pitchFamily="34" charset="0"/>
                <a:ea typeface="MS UI Gothic" panose="020B0600070205080204" pitchFamily="50" charset="-128"/>
              </a:rPr>
              <a:t>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②実行形式</a:t>
            </a:r>
            <a:r>
              <a:rPr lang="ja-JP" altLang="en-US" sz="1100" b="0" dirty="0" smtClean="0">
                <a:latin typeface="Tahoma" panose="020B0604030504040204" pitchFamily="34" charset="0"/>
                <a:ea typeface="MS UI Gothic" panose="020B0600070205080204" pitchFamily="50" charset="-128"/>
              </a:rPr>
              <a:t>ファイル（</a:t>
            </a:r>
            <a:r>
              <a:rPr lang="en-US" altLang="ja-JP" sz="1100" b="0" dirty="0" smtClean="0">
                <a:latin typeface="Tahoma" panose="020B0604030504040204" pitchFamily="34" charset="0"/>
                <a:ea typeface="MS UI Gothic" panose="020B0600070205080204" pitchFamily="50" charset="-128"/>
              </a:rPr>
              <a:t>exe </a:t>
            </a:r>
            <a:r>
              <a:rPr lang="en-US" altLang="ja-JP" sz="1100" b="0" dirty="0">
                <a:latin typeface="Tahoma" panose="020B0604030504040204" pitchFamily="34" charset="0"/>
                <a:ea typeface="MS UI Gothic" panose="020B0600070205080204" pitchFamily="50" charset="-128"/>
              </a:rPr>
              <a:t>/ </a:t>
            </a:r>
            <a:r>
              <a:rPr lang="en-US" altLang="ja-JP" sz="1100" b="0" dirty="0" err="1">
                <a:latin typeface="Tahoma" panose="020B0604030504040204" pitchFamily="34" charset="0"/>
                <a:ea typeface="MS UI Gothic" panose="020B0600070205080204" pitchFamily="50" charset="-128"/>
              </a:rPr>
              <a:t>scr</a:t>
            </a:r>
            <a:r>
              <a:rPr lang="en-US" altLang="ja-JP" sz="1100" b="0" dirty="0">
                <a:latin typeface="Tahoma" panose="020B0604030504040204" pitchFamily="34" charset="0"/>
                <a:ea typeface="MS UI Gothic" panose="020B0600070205080204" pitchFamily="50" charset="-128"/>
              </a:rPr>
              <a:t> / </a:t>
            </a:r>
            <a:r>
              <a:rPr lang="en-US" altLang="ja-JP" sz="1100" b="0" dirty="0" err="1">
                <a:latin typeface="Tahoma" panose="020B0604030504040204" pitchFamily="34" charset="0"/>
                <a:ea typeface="MS UI Gothic" panose="020B0600070205080204" pitchFamily="50" charset="-128"/>
              </a:rPr>
              <a:t>cpl</a:t>
            </a:r>
            <a:r>
              <a:rPr lang="en-US" altLang="ja-JP" sz="1100" b="0" dirty="0">
                <a:latin typeface="Tahoma" panose="020B0604030504040204" pitchFamily="34" charset="0"/>
                <a:ea typeface="MS UI Gothic" panose="020B0600070205080204" pitchFamily="50" charset="-128"/>
              </a:rPr>
              <a:t> </a:t>
            </a:r>
            <a:r>
              <a:rPr lang="ja-JP" altLang="en-US" sz="1100" b="0" dirty="0" smtClean="0">
                <a:latin typeface="Tahoma" panose="020B0604030504040204" pitchFamily="34" charset="0"/>
                <a:ea typeface="MS UI Gothic" panose="020B0600070205080204" pitchFamily="50" charset="-128"/>
              </a:rPr>
              <a:t>など）が</a:t>
            </a:r>
            <a:r>
              <a:rPr lang="ja-JP" altLang="en-US" sz="1100" b="0" dirty="0">
                <a:latin typeface="Tahoma" panose="020B0604030504040204" pitchFamily="34" charset="0"/>
                <a:ea typeface="MS UI Gothic" panose="020B0600070205080204" pitchFamily="50" charset="-128"/>
              </a:rPr>
              <a:t>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a:t>
            </a:r>
            <a:r>
              <a:rPr lang="ja-JP" altLang="en-US" sz="1100" b="0" dirty="0" smtClean="0">
                <a:latin typeface="Tahoma" panose="020B0604030504040204" pitchFamily="34" charset="0"/>
                <a:ea typeface="MS UI Gothic" panose="020B0600070205080204" pitchFamily="50" charset="-128"/>
              </a:rPr>
              <a:t>ショートカットファイル（</a:t>
            </a:r>
            <a:r>
              <a:rPr lang="en-US" altLang="ja-JP" sz="1100" b="0" dirty="0" err="1" smtClean="0">
                <a:latin typeface="Tahoma" panose="020B0604030504040204" pitchFamily="34" charset="0"/>
                <a:ea typeface="MS UI Gothic" panose="020B0600070205080204" pitchFamily="50" charset="-128"/>
              </a:rPr>
              <a:t>lnk</a:t>
            </a:r>
            <a:r>
              <a:rPr lang="en-US" altLang="ja-JP" sz="1100" b="0" dirty="0" smtClean="0">
                <a:latin typeface="Tahoma" panose="020B0604030504040204" pitchFamily="34" charset="0"/>
                <a:ea typeface="MS UI Gothic" panose="020B0600070205080204" pitchFamily="50" charset="-128"/>
              </a:rPr>
              <a:t> </a:t>
            </a:r>
            <a:r>
              <a:rPr lang="ja-JP" altLang="en-US" sz="1100" b="0" dirty="0" smtClean="0">
                <a:latin typeface="Tahoma" panose="020B0604030504040204" pitchFamily="34" charset="0"/>
                <a:ea typeface="MS UI Gothic" panose="020B0600070205080204" pitchFamily="50" charset="-128"/>
              </a:rPr>
              <a:t>など）が</a:t>
            </a:r>
            <a:r>
              <a:rPr lang="ja-JP" altLang="en-US" sz="1100" b="0" dirty="0">
                <a:latin typeface="Tahoma" panose="020B0604030504040204" pitchFamily="34" charset="0"/>
                <a:ea typeface="MS UI Gothic" panose="020B0600070205080204" pitchFamily="50" charset="-128"/>
              </a:rPr>
              <a:t>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④アイコンが偽装されている</a:t>
            </a:r>
          </a:p>
          <a:p>
            <a:pPr marL="182563" eaLnBrk="1" hangingPunct="1">
              <a:buClr>
                <a:srgbClr val="C00000"/>
              </a:buClr>
              <a:tabLst>
                <a:tab pos="85725" algn="l"/>
              </a:tabLst>
            </a:pPr>
            <a:r>
              <a:rPr lang="ja-JP" altLang="en-US" sz="1100" b="0" dirty="0" smtClean="0">
                <a:latin typeface="Tahoma" panose="020B0604030504040204" pitchFamily="34" charset="0"/>
                <a:ea typeface="MS UI Gothic" panose="020B0600070205080204" pitchFamily="50" charset="-128"/>
              </a:rPr>
              <a:t>⑤</a:t>
            </a:r>
            <a:r>
              <a:rPr lang="ja-JP" altLang="en-US" sz="1100" b="0" dirty="0">
                <a:latin typeface="Tahoma" panose="020B0604030504040204" pitchFamily="34" charset="0"/>
                <a:ea typeface="MS UI Gothic" panose="020B0600070205080204" pitchFamily="50" charset="-128"/>
              </a:rPr>
              <a:t>ファイル拡張子が偽装されて</a:t>
            </a:r>
            <a:r>
              <a:rPr lang="ja-JP" altLang="en-US" sz="1100" b="0" dirty="0" smtClean="0">
                <a:latin typeface="Tahoma" panose="020B0604030504040204" pitchFamily="34" charset="0"/>
                <a:ea typeface="MS UI Gothic" panose="020B0600070205080204" pitchFamily="50" charset="-128"/>
              </a:rPr>
              <a:t>いる</a:t>
            </a:r>
            <a:endParaRPr lang="ja-JP" altLang="en-US" sz="1100" b="0" dirty="0">
              <a:latin typeface="Tahoma" panose="020B0604030504040204" pitchFamily="34" charset="0"/>
              <a:ea typeface="MS UI Gothic" panose="020B0600070205080204" pitchFamily="50" charset="-128"/>
            </a:endParaRPr>
          </a:p>
        </p:txBody>
      </p:sp>
      <p:sp>
        <p:nvSpPr>
          <p:cNvPr id="2" name="スライド番号プレースホルダー 1"/>
          <p:cNvSpPr>
            <a:spLocks noGrp="1"/>
          </p:cNvSpPr>
          <p:nvPr>
            <p:ph type="sldNum" sz="quarter" idx="12"/>
          </p:nvPr>
        </p:nvSpPr>
        <p:spPr>
          <a:xfrm>
            <a:off x="4849620" y="7032045"/>
            <a:ext cx="360000" cy="360000"/>
          </a:xfrm>
        </p:spPr>
        <p:txBody>
          <a:bodyPr/>
          <a:lstStyle/>
          <a:p>
            <a:fld id="{BA1AACC8-012D-40C1-84DE-4014AE42646F}" type="slidenum">
              <a:rPr kumimoji="1" lang="ja-JP" altLang="en-US" smtClean="0"/>
              <a:pPr/>
              <a:t>4</a:t>
            </a:fld>
            <a:endParaRPr kumimoji="1" lang="ja-JP" altLang="en-US" dirty="0"/>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8894" y="5882848"/>
            <a:ext cx="911659" cy="761697"/>
          </a:xfrm>
          <a:prstGeom prst="rect">
            <a:avLst/>
          </a:prstGeom>
        </p:spPr>
      </p:pic>
      <p:grpSp>
        <p:nvGrpSpPr>
          <p:cNvPr id="10" name="グループ化 9"/>
          <p:cNvGrpSpPr/>
          <p:nvPr/>
        </p:nvGrpSpPr>
        <p:grpSpPr>
          <a:xfrm>
            <a:off x="102997" y="615345"/>
            <a:ext cx="3600000" cy="376754"/>
            <a:chOff x="533398" y="1077911"/>
            <a:chExt cx="4717345" cy="493689"/>
          </a:xfrm>
        </p:grpSpPr>
        <p:sp>
          <p:nvSpPr>
            <p:cNvPr id="1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テキスト ボックス 13"/>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電子メールの利用</a:t>
              </a:r>
              <a:endParaRPr lang="ja-JP" altLang="en-US" sz="183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2181910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2" name="スライド番号プレースホルダー 1"/>
          <p:cNvSpPr>
            <a:spLocks noGrp="1"/>
          </p:cNvSpPr>
          <p:nvPr>
            <p:ph type="sldNum" sz="quarter" idx="12"/>
          </p:nvPr>
        </p:nvSpPr>
        <p:spPr>
          <a:xfrm>
            <a:off x="4830364" y="7032045"/>
            <a:ext cx="360000" cy="360000"/>
          </a:xfrm>
        </p:spPr>
        <p:txBody>
          <a:bodyPr/>
          <a:lstStyle/>
          <a:p>
            <a:fld id="{BA1AACC8-012D-40C1-84DE-4014AE42646F}" type="slidenum">
              <a:rPr kumimoji="1" lang="ja-JP" altLang="en-US" smtClean="0"/>
              <a:pPr/>
              <a:t>5</a:t>
            </a:fld>
            <a:endParaRPr kumimoji="1" lang="ja-JP" altLang="en-US" dirty="0"/>
          </a:p>
        </p:txBody>
      </p:sp>
      <p:grpSp>
        <p:nvGrpSpPr>
          <p:cNvPr id="6" name="グループ化 5"/>
          <p:cNvGrpSpPr/>
          <p:nvPr/>
        </p:nvGrpSpPr>
        <p:grpSpPr>
          <a:xfrm>
            <a:off x="95358" y="608582"/>
            <a:ext cx="3600000" cy="376754"/>
            <a:chOff x="533398" y="1077911"/>
            <a:chExt cx="4717345" cy="493689"/>
          </a:xfrm>
        </p:grpSpPr>
        <p:sp>
          <p:nvSpPr>
            <p:cNvPr id="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インターネットの利用</a:t>
              </a:r>
              <a:endParaRPr lang="ja-JP" altLang="en-US" sz="1831" dirty="0">
                <a:latin typeface="Meiryo UI" panose="020B0604030504040204" pitchFamily="50" charset="-128"/>
                <a:ea typeface="Meiryo UI" panose="020B0604030504040204" pitchFamily="50" charset="-128"/>
              </a:endParaRPr>
            </a:p>
          </p:txBody>
        </p:sp>
      </p:grpSp>
      <p:sp>
        <p:nvSpPr>
          <p:cNvPr id="11" name="Text Box 58"/>
          <p:cNvSpPr txBox="1">
            <a:spLocks noChangeArrowheads="1"/>
          </p:cNvSpPr>
          <p:nvPr/>
        </p:nvSpPr>
        <p:spPr bwMode="auto">
          <a:xfrm>
            <a:off x="0" y="1043640"/>
            <a:ext cx="5328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smtClean="0">
                <a:latin typeface="Tahoma" panose="020B0604030504040204" pitchFamily="34" charset="0"/>
                <a:ea typeface="MS UI Gothic" panose="020B0600070205080204" pitchFamily="50" charset="-128"/>
              </a:rPr>
              <a:t>ウェブサイト</a:t>
            </a:r>
            <a:r>
              <a:rPr lang="ja-JP" altLang="en-US" b="0" dirty="0">
                <a:latin typeface="Tahoma" panose="020B0604030504040204" pitchFamily="34" charset="0"/>
                <a:ea typeface="MS UI Gothic" panose="020B0600070205080204" pitchFamily="50" charset="-128"/>
              </a:rPr>
              <a:t>利用時には以下に注意する。</a:t>
            </a: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不審</a:t>
            </a:r>
            <a:r>
              <a:rPr lang="ja-JP" altLang="en-US" sz="1100" b="0" dirty="0">
                <a:latin typeface="MS UI Gothic" panose="020B0600070205080204" pitchFamily="50" charset="-128"/>
                <a:ea typeface="MS UI Gothic" panose="020B0600070205080204" pitchFamily="50" charset="-128"/>
              </a:rPr>
              <a:t>なサイトへのアクセス及び社用メールアドレス</a:t>
            </a:r>
            <a:r>
              <a:rPr lang="ja-JP" altLang="en-US" sz="1100" b="0" dirty="0" smtClean="0">
                <a:latin typeface="MS UI Gothic" panose="020B0600070205080204" pitchFamily="50" charset="-128"/>
                <a:ea typeface="MS UI Gothic" panose="020B0600070205080204" pitchFamily="50" charset="-128"/>
              </a:rPr>
              <a:t>登録を</a:t>
            </a:r>
            <a:r>
              <a:rPr lang="ja-JP" altLang="en-US" sz="1100" b="0" dirty="0">
                <a:latin typeface="MS UI Gothic" panose="020B0600070205080204" pitchFamily="50" charset="-128"/>
                <a:ea typeface="MS UI Gothic" panose="020B0600070205080204" pitchFamily="50" charset="-128"/>
              </a:rPr>
              <a:t>禁止する。</a:t>
            </a:r>
          </a:p>
          <a:p>
            <a:pPr marL="171450" indent="6350" eaLnBrk="1" hangingPunct="1">
              <a:buClr>
                <a:srgbClr val="C00000"/>
              </a:buClr>
              <a:buFont typeface="Wingdings" panose="05000000000000000000" pitchFamily="2" charset="2"/>
              <a:buChar char="Ø"/>
            </a:pPr>
            <a:r>
              <a:rPr lang="ja-JP" altLang="en-US" sz="1100" b="0" dirty="0" smtClean="0">
                <a:latin typeface="Tahoma" panose="020B0604030504040204" pitchFamily="34" charset="0"/>
                <a:ea typeface="MS UI Gothic" panose="020B0600070205080204" pitchFamily="50" charset="-128"/>
              </a:rPr>
              <a:t> パスワード</a:t>
            </a:r>
            <a:r>
              <a:rPr lang="ja-JP" altLang="en-US" sz="1100" b="0" dirty="0">
                <a:latin typeface="Tahoma" panose="020B0604030504040204" pitchFamily="34" charset="0"/>
                <a:ea typeface="MS UI Gothic" panose="020B0600070205080204" pitchFamily="50" charset="-128"/>
              </a:rPr>
              <a:t>をブラウザに保存しない</a:t>
            </a:r>
            <a:r>
              <a:rPr lang="ja-JP" altLang="en-US" sz="1100" b="0" dirty="0" smtClean="0">
                <a:latin typeface="Tahoma" panose="020B0604030504040204" pitchFamily="34" charset="0"/>
                <a:ea typeface="MS UI Gothic" panose="020B0600070205080204" pitchFamily="50" charset="-128"/>
              </a:rPr>
              <a:t>。</a:t>
            </a:r>
            <a:endParaRPr lang="en-US" altLang="ja-JP" sz="1100" b="0" dirty="0" smtClean="0">
              <a:latin typeface="Tahoma" panose="020B0604030504040204" pitchFamily="34" charset="0"/>
              <a:ea typeface="MS UI Gothic" panose="020B0600070205080204" pitchFamily="50" charset="-128"/>
            </a:endParaRPr>
          </a:p>
          <a:p>
            <a:pPr marL="171450" eaLnBrk="1" hangingPunct="1">
              <a:buClr>
                <a:srgbClr val="C00000"/>
              </a:buClr>
            </a:pPr>
            <a:endParaRPr lang="ja-JP" altLang="en-US" sz="1100"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業務でオンラインストレージサービスを利用する際に</a:t>
            </a:r>
            <a:r>
              <a:rPr lang="ja-JP" altLang="en-US" b="0" dirty="0" smtClean="0">
                <a:latin typeface="Tahoma" panose="020B0604030504040204" pitchFamily="34" charset="0"/>
                <a:ea typeface="MS UI Gothic" panose="020B0600070205080204" pitchFamily="50" charset="-128"/>
              </a:rPr>
              <a:t>は以下を順守する</a:t>
            </a:r>
            <a:r>
              <a:rPr lang="ja-JP" altLang="en-US" b="0" dirty="0">
                <a:latin typeface="Tahoma" panose="020B0604030504040204" pitchFamily="34" charset="0"/>
                <a:ea typeface="MS UI Gothic" panose="020B0600070205080204" pitchFamily="50" charset="-128"/>
              </a:rPr>
              <a:t>。</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55600" algn="l"/>
              </a:tabLst>
            </a:pPr>
            <a:r>
              <a:rPr lang="ja-JP" altLang="en-US" sz="1100" b="0" dirty="0" smtClean="0">
                <a:latin typeface="MS UI Gothic" panose="020B0600070205080204" pitchFamily="50" charset="-128"/>
                <a:ea typeface="MS UI Gothic" panose="020B0600070205080204" pitchFamily="50" charset="-128"/>
              </a:rPr>
              <a:t> 業務でオンラインストレージサービスを利用する場合は、</a:t>
            </a:r>
            <a:r>
              <a:rPr lang="ja-JP" altLang="en-US" sz="1100" b="0" dirty="0" smtClean="0">
                <a:solidFill>
                  <a:srgbClr val="FF0000"/>
                </a:solidFill>
                <a:latin typeface="MS UI Gothic" panose="020B0600070205080204" pitchFamily="50" charset="-128"/>
                <a:ea typeface="MS UI Gothic" panose="020B0600070205080204" pitchFamily="50" charset="-128"/>
              </a:rPr>
              <a:t>総務部システム担当</a:t>
            </a:r>
            <a:r>
              <a:rPr lang="ja-JP" altLang="en-US" sz="1100" b="0" dirty="0" smtClean="0">
                <a:latin typeface="MS UI Gothic" panose="020B0600070205080204" pitchFamily="50" charset="-128"/>
                <a:ea typeface="MS UI Gothic" panose="020B0600070205080204" pitchFamily="50" charset="-128"/>
              </a:rPr>
              <a:t>の許可を得</a:t>
            </a:r>
            <a:r>
              <a:rPr lang="en-US" altLang="ja-JP" sz="1100" b="0" dirty="0" smtClean="0">
                <a:latin typeface="MS UI Gothic" panose="020B0600070205080204" pitchFamily="50" charset="-128"/>
                <a:ea typeface="MS UI Gothic" panose="020B0600070205080204" pitchFamily="50" charset="-128"/>
              </a:rPr>
              <a:t>	</a:t>
            </a:r>
            <a:r>
              <a:rPr lang="ja-JP" altLang="en-US" sz="1100" b="0" dirty="0" smtClean="0">
                <a:latin typeface="MS UI Gothic" panose="020B0600070205080204" pitchFamily="50" charset="-128"/>
                <a:ea typeface="MS UI Gothic" panose="020B0600070205080204" pitchFamily="50" charset="-128"/>
              </a:rPr>
              <a:t>る。</a:t>
            </a:r>
            <a:endParaRPr lang="ja-JP" altLang="en-US"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solidFill>
                  <a:srgbClr val="FF0000"/>
                </a:solidFill>
                <a:latin typeface="MS UI Gothic" panose="020B0600070205080204" pitchFamily="50" charset="-128"/>
                <a:ea typeface="MS UI Gothic" panose="020B0600070205080204" pitchFamily="50" charset="-128"/>
              </a:rPr>
              <a:t> 従業員、もしくは取引先</a:t>
            </a:r>
            <a:r>
              <a:rPr lang="ja-JP" altLang="en-US" sz="1100" b="0" dirty="0">
                <a:solidFill>
                  <a:srgbClr val="FF0000"/>
                </a:solidFill>
                <a:latin typeface="MS UI Gothic" panose="020B0600070205080204" pitchFamily="50" charset="-128"/>
                <a:ea typeface="MS UI Gothic" panose="020B0600070205080204" pitchFamily="50" charset="-128"/>
              </a:rPr>
              <a:t>以外</a:t>
            </a:r>
            <a:r>
              <a:rPr lang="ja-JP" altLang="en-US" sz="1100" b="0" dirty="0">
                <a:latin typeface="MS UI Gothic" panose="020B0600070205080204" pitchFamily="50" charset="-128"/>
                <a:ea typeface="MS UI Gothic" panose="020B0600070205080204" pitchFamily="50" charset="-128"/>
              </a:rPr>
              <a:t>と</a:t>
            </a:r>
            <a:r>
              <a:rPr lang="ja-JP" altLang="en-US" sz="1100" b="0" dirty="0" smtClean="0">
                <a:latin typeface="MS UI Gothic" panose="020B0600070205080204" pitchFamily="50" charset="-128"/>
                <a:ea typeface="MS UI Gothic" panose="020B0600070205080204" pitchFamily="50" charset="-128"/>
              </a:rPr>
              <a:t>の業務関連情報の共有</a:t>
            </a:r>
            <a:r>
              <a:rPr lang="ja-JP" altLang="en-US" sz="1100" b="0" dirty="0">
                <a:latin typeface="MS UI Gothic" panose="020B0600070205080204" pitchFamily="50" charset="-128"/>
                <a:ea typeface="MS UI Gothic" panose="020B0600070205080204" pitchFamily="50" charset="-128"/>
              </a:rPr>
              <a:t>を禁止する。</a:t>
            </a: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メールアドレス</a:t>
            </a:r>
            <a:r>
              <a:rPr lang="ja-JP" altLang="en-US" sz="1100" b="0" dirty="0">
                <a:latin typeface="MS UI Gothic" panose="020B0600070205080204" pitchFamily="50" charset="-128"/>
                <a:ea typeface="MS UI Gothic" panose="020B0600070205080204" pitchFamily="50" charset="-128"/>
              </a:rPr>
              <a:t>の登録が必要な場合は</a:t>
            </a:r>
            <a:r>
              <a:rPr lang="ja-JP" altLang="en-US" sz="1100" b="0" dirty="0">
                <a:solidFill>
                  <a:srgbClr val="FF0000"/>
                </a:solidFill>
                <a:latin typeface="MS UI Gothic" panose="020B0600070205080204" pitchFamily="50" charset="-128"/>
                <a:ea typeface="MS UI Gothic" panose="020B0600070205080204" pitchFamily="50" charset="-128"/>
              </a:rPr>
              <a:t>社用メールアドレス</a:t>
            </a:r>
            <a:r>
              <a:rPr lang="ja-JP" altLang="en-US" sz="1100" b="0" dirty="0">
                <a:latin typeface="MS UI Gothic" panose="020B0600070205080204" pitchFamily="50" charset="-128"/>
                <a:ea typeface="MS UI Gothic" panose="020B0600070205080204" pitchFamily="50" charset="-128"/>
              </a:rPr>
              <a:t>を登録</a:t>
            </a:r>
            <a:r>
              <a:rPr lang="ja-JP" altLang="en-US" sz="1100" b="0" dirty="0" smtClean="0">
                <a:latin typeface="MS UI Gothic" panose="020B0600070205080204" pitchFamily="50" charset="-128"/>
                <a:ea typeface="MS UI Gothic" panose="020B0600070205080204" pitchFamily="50" charset="-128"/>
              </a:rPr>
              <a:t>する。</a:t>
            </a:r>
            <a:endParaRPr lang="ja-JP" altLang="en-US" sz="1100"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endParaRPr lang="en-US" altLang="ja-JP" b="0" dirty="0" smtClean="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smtClean="0">
                <a:latin typeface="Tahoma" panose="020B0604030504040204" pitchFamily="34" charset="0"/>
                <a:ea typeface="MS UI Gothic" panose="020B0600070205080204" pitchFamily="50" charset="-128"/>
              </a:rPr>
              <a:t>業務</a:t>
            </a:r>
            <a:r>
              <a:rPr lang="ja-JP" altLang="en-US" b="0" dirty="0">
                <a:latin typeface="Tahoma" panose="020B0604030504040204" pitchFamily="34" charset="0"/>
                <a:ea typeface="MS UI Gothic" panose="020B0600070205080204" pitchFamily="50" charset="-128"/>
              </a:rPr>
              <a:t>で</a:t>
            </a:r>
            <a:r>
              <a:rPr lang="en-US" altLang="ja-JP" b="0" dirty="0">
                <a:latin typeface="Tahoma" panose="020B0604030504040204" pitchFamily="34" charset="0"/>
                <a:ea typeface="MS UI Gothic" panose="020B0600070205080204" pitchFamily="50" charset="-128"/>
              </a:rPr>
              <a:t>SNS</a:t>
            </a:r>
            <a:r>
              <a:rPr lang="ja-JP" altLang="en-US" b="0" dirty="0">
                <a:latin typeface="Tahoma" panose="020B0604030504040204" pitchFamily="34" charset="0"/>
                <a:ea typeface="MS UI Gothic" panose="020B0600070205080204" pitchFamily="50" charset="-128"/>
              </a:rPr>
              <a:t>を利用する際に</a:t>
            </a:r>
            <a:r>
              <a:rPr lang="ja-JP" altLang="en-US" b="0" dirty="0" smtClean="0">
                <a:latin typeface="Tahoma" panose="020B0604030504040204" pitchFamily="34" charset="0"/>
                <a:ea typeface="MS UI Gothic" panose="020B0600070205080204" pitchFamily="50" charset="-128"/>
              </a:rPr>
              <a:t>は以下を順守する。</a:t>
            </a:r>
            <a:endParaRPr lang="en-US" altLang="ja-JP" b="0" dirty="0" smtClean="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当社の</a:t>
            </a:r>
            <a:r>
              <a:rPr lang="ja-JP" altLang="en-US" sz="1100" b="0" dirty="0" smtClean="0">
                <a:solidFill>
                  <a:srgbClr val="FF0000"/>
                </a:solidFill>
                <a:latin typeface="MS UI Gothic" panose="020B0600070205080204" pitchFamily="50" charset="-128"/>
                <a:ea typeface="MS UI Gothic" panose="020B0600070205080204" pitchFamily="50" charset="-128"/>
              </a:rPr>
              <a:t>秘密</a:t>
            </a:r>
            <a:r>
              <a:rPr lang="ja-JP" altLang="en-US" sz="1100" b="0" dirty="0">
                <a:solidFill>
                  <a:srgbClr val="FF0000"/>
                </a:solidFill>
                <a:latin typeface="MS UI Gothic" panose="020B0600070205080204" pitchFamily="50" charset="-128"/>
                <a:ea typeface="MS UI Gothic" panose="020B0600070205080204" pitchFamily="50" charset="-128"/>
              </a:rPr>
              <a:t>情報の</a:t>
            </a:r>
            <a:r>
              <a:rPr lang="ja-JP" altLang="en-US" sz="1100" b="0" dirty="0">
                <a:latin typeface="MS UI Gothic" panose="020B0600070205080204" pitchFamily="50" charset="-128"/>
                <a:ea typeface="MS UI Gothic" panose="020B0600070205080204" pitchFamily="50" charset="-128"/>
              </a:rPr>
              <a:t>書き込みは行わない。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269875" algn="l"/>
              </a:tabLst>
            </a:pPr>
            <a:r>
              <a:rPr lang="ja-JP" altLang="en-US" sz="1100" b="0" dirty="0" smtClean="0">
                <a:latin typeface="MS UI Gothic" panose="020B0600070205080204" pitchFamily="50" charset="-128"/>
                <a:ea typeface="MS UI Gothic" panose="020B0600070205080204" pitchFamily="50" charset="-128"/>
              </a:rPr>
              <a:t> 取引先</a:t>
            </a:r>
            <a:r>
              <a:rPr lang="ja-JP" altLang="en-US" sz="1100" b="0" dirty="0">
                <a:latin typeface="MS UI Gothic" panose="020B0600070205080204" pitchFamily="50" charset="-128"/>
                <a:ea typeface="MS UI Gothic" panose="020B0600070205080204" pitchFamily="50" charset="-128"/>
              </a:rPr>
              <a:t>従業者と</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上で私的に交流する場合、双方の立場をわきまえ、社会人と</a:t>
            </a:r>
            <a:r>
              <a:rPr lang="ja-JP" altLang="en-US" sz="1100" b="0" dirty="0" smtClean="0">
                <a:latin typeface="MS UI Gothic" panose="020B0600070205080204" pitchFamily="50" charset="-128"/>
                <a:ea typeface="MS UI Gothic" panose="020B0600070205080204" pitchFamily="50" charset="-128"/>
              </a:rPr>
              <a:t>して</a:t>
            </a:r>
            <a:r>
              <a:rPr lang="en-US" altLang="ja-JP" sz="1100" b="0" dirty="0" smtClean="0">
                <a:latin typeface="MS UI Gothic" panose="020B0600070205080204" pitchFamily="50" charset="-128"/>
                <a:ea typeface="MS UI Gothic" panose="020B0600070205080204" pitchFamily="50" charset="-128"/>
              </a:rPr>
              <a:t>	</a:t>
            </a:r>
            <a:r>
              <a:rPr lang="ja-JP" altLang="en-US" sz="1100" b="0" dirty="0" smtClean="0">
                <a:latin typeface="MS UI Gothic" panose="020B0600070205080204" pitchFamily="50" charset="-128"/>
                <a:ea typeface="MS UI Gothic" panose="020B0600070205080204" pitchFamily="50" charset="-128"/>
              </a:rPr>
              <a:t>良識</a:t>
            </a:r>
            <a:r>
              <a:rPr lang="ja-JP" altLang="en-US" sz="1100" b="0" dirty="0">
                <a:latin typeface="MS UI Gothic" panose="020B0600070205080204" pitchFamily="50" charset="-128"/>
                <a:ea typeface="MS UI Gothic" panose="020B0600070205080204" pitchFamily="50" charset="-128"/>
              </a:rPr>
              <a:t>の範囲で交流</a:t>
            </a:r>
            <a:r>
              <a:rPr lang="ja-JP" altLang="en-US" sz="1100" b="0" dirty="0" smtClean="0">
                <a:latin typeface="MS UI Gothic" panose="020B0600070205080204" pitchFamily="50" charset="-128"/>
                <a:ea typeface="MS UI Gothic" panose="020B0600070205080204" pitchFamily="50" charset="-128"/>
              </a:rPr>
              <a:t>する。</a:t>
            </a:r>
            <a:endParaRPr lang="ja-JP" altLang="en-US"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smtClean="0">
                <a:latin typeface="MS UI Gothic" panose="020B0600070205080204" pitchFamily="50" charset="-128"/>
                <a:ea typeface="MS UI Gothic" panose="020B0600070205080204" pitchFamily="50" charset="-128"/>
              </a:rPr>
              <a:t>セキュリティ設定を行い、</a:t>
            </a:r>
            <a:r>
              <a:rPr lang="ja-JP" altLang="en-US" sz="1100" b="0" dirty="0">
                <a:latin typeface="MS UI Gothic" panose="020B0600070205080204" pitchFamily="50" charset="-128"/>
                <a:ea typeface="MS UI Gothic" panose="020B0600070205080204" pitchFamily="50" charset="-128"/>
              </a:rPr>
              <a:t>アカウントの乗っ取り、なりすましに</a:t>
            </a:r>
            <a:r>
              <a:rPr lang="ja-JP" altLang="en-US" sz="1100" b="0" dirty="0" smtClean="0">
                <a:latin typeface="MS UI Gothic" panose="020B0600070205080204" pitchFamily="50" charset="-128"/>
                <a:ea typeface="MS UI Gothic" panose="020B0600070205080204" pitchFamily="50" charset="-128"/>
              </a:rPr>
              <a:t>注意する。</a:t>
            </a:r>
            <a:endParaRPr lang="ja-JP" altLang="en-US"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266700" algn="l"/>
              </a:tabLst>
            </a:pPr>
            <a:r>
              <a:rPr lang="ja-JP" altLang="en-US" sz="1100" b="0" dirty="0" smtClean="0">
                <a:latin typeface="MS UI Gothic" panose="020B0600070205080204" pitchFamily="50" charset="-128"/>
                <a:ea typeface="MS UI Gothic" panose="020B0600070205080204" pitchFamily="50" charset="-128"/>
              </a:rPr>
              <a:t> 使用する</a:t>
            </a:r>
            <a:r>
              <a:rPr lang="ja-JP" altLang="en-US" sz="1100" b="0" dirty="0" smtClean="0">
                <a:solidFill>
                  <a:srgbClr val="FF0000"/>
                </a:solidFill>
                <a:latin typeface="MS UI Gothic" panose="020B0600070205080204" pitchFamily="50" charset="-128"/>
                <a:ea typeface="MS UI Gothic" panose="020B0600070205080204" pitchFamily="50" charset="-128"/>
              </a:rPr>
              <a:t>スマートフォン、タブレット端末上</a:t>
            </a:r>
            <a:r>
              <a:rPr lang="ja-JP" altLang="en-US" sz="1100" b="0" dirty="0">
                <a:latin typeface="MS UI Gothic" panose="020B0600070205080204" pitchFamily="50" charset="-128"/>
                <a:ea typeface="MS UI Gothic" panose="020B0600070205080204" pitchFamily="50" charset="-128"/>
              </a:rPr>
              <a:t>のデータ、写真、位置情報が、予期せず公開</a:t>
            </a:r>
            <a:r>
              <a:rPr lang="ja-JP" altLang="en-US" sz="1100" b="0" dirty="0" smtClean="0">
                <a:latin typeface="MS UI Gothic" panose="020B0600070205080204" pitchFamily="50" charset="-128"/>
                <a:ea typeface="MS UI Gothic" panose="020B0600070205080204" pitchFamily="50" charset="-128"/>
              </a:rPr>
              <a:t>さ</a:t>
            </a:r>
            <a:r>
              <a:rPr lang="en-US" altLang="ja-JP" sz="1100" b="0" dirty="0" smtClean="0">
                <a:latin typeface="MS UI Gothic" panose="020B0600070205080204" pitchFamily="50" charset="-128"/>
                <a:ea typeface="MS UI Gothic" panose="020B0600070205080204" pitchFamily="50" charset="-128"/>
              </a:rPr>
              <a:t>	</a:t>
            </a:r>
            <a:r>
              <a:rPr lang="ja-JP" altLang="en-US" sz="1100" b="0" dirty="0" err="1" smtClean="0">
                <a:latin typeface="MS UI Gothic" panose="020B0600070205080204" pitchFamily="50" charset="-128"/>
                <a:ea typeface="MS UI Gothic" panose="020B0600070205080204" pitchFamily="50" charset="-128"/>
              </a:rPr>
              <a:t>れる</a:t>
            </a:r>
            <a:r>
              <a:rPr lang="ja-JP" altLang="en-US" sz="1100" b="0" dirty="0">
                <a:latin typeface="MS UI Gothic" panose="020B0600070205080204" pitchFamily="50" charset="-128"/>
                <a:ea typeface="MS UI Gothic" panose="020B0600070205080204" pitchFamily="50" charset="-128"/>
              </a:rPr>
              <a:t>可能性のあることに注意</a:t>
            </a:r>
            <a:r>
              <a:rPr lang="ja-JP" altLang="en-US" sz="1100" b="0" dirty="0" smtClean="0">
                <a:latin typeface="MS UI Gothic" panose="020B0600070205080204" pitchFamily="50" charset="-128"/>
                <a:ea typeface="MS UI Gothic" panose="020B0600070205080204" pitchFamily="50" charset="-128"/>
              </a:rPr>
              <a:t>する。</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smtClean="0">
              <a:latin typeface="MS UI Gothic" panose="020B0600070205080204" pitchFamily="50" charset="-128"/>
              <a:ea typeface="MS UI Gothic" panose="020B0600070205080204" pitchFamily="50" charset="-128"/>
            </a:endParaRPr>
          </a:p>
        </p:txBody>
      </p:sp>
      <p:grpSp>
        <p:nvGrpSpPr>
          <p:cNvPr id="15" name="グループ化 14"/>
          <p:cNvGrpSpPr/>
          <p:nvPr/>
        </p:nvGrpSpPr>
        <p:grpSpPr>
          <a:xfrm>
            <a:off x="184566" y="4690863"/>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データのバックアップ</a:t>
              </a:r>
              <a:endParaRPr lang="ja-JP" altLang="en-US" sz="1831" dirty="0">
                <a:latin typeface="Meiryo UI" panose="020B0604030504040204" pitchFamily="50" charset="-128"/>
                <a:ea typeface="Meiryo UI" panose="020B0604030504040204" pitchFamily="50" charset="-128"/>
              </a:endParaRPr>
            </a:p>
          </p:txBody>
        </p:sp>
      </p:grpSp>
      <p:graphicFrame>
        <p:nvGraphicFramePr>
          <p:cNvPr id="19" name="表 18"/>
          <p:cNvGraphicFramePr>
            <a:graphicFrameLocks noGrp="1"/>
          </p:cNvGraphicFramePr>
          <p:nvPr>
            <p:extLst>
              <p:ext uri="{D42A27DB-BD31-4B8C-83A1-F6EECF244321}">
                <p14:modId xmlns:p14="http://schemas.microsoft.com/office/powerpoint/2010/main" val="1641596931"/>
              </p:ext>
            </p:extLst>
          </p:nvPr>
        </p:nvGraphicFramePr>
        <p:xfrm>
          <a:off x="184566" y="5861463"/>
          <a:ext cx="4908644" cy="1067462"/>
        </p:xfrm>
        <a:graphic>
          <a:graphicData uri="http://schemas.openxmlformats.org/drawingml/2006/table">
            <a:tbl>
              <a:tblPr firstRow="1" bandRow="1">
                <a:tableStyleId>{5940675A-B579-460E-94D1-54222C63F5DA}</a:tableStyleId>
              </a:tblPr>
              <a:tblGrid>
                <a:gridCol w="1047468"/>
                <a:gridCol w="1164657"/>
                <a:gridCol w="972151"/>
                <a:gridCol w="895150"/>
                <a:gridCol w="829218"/>
              </a:tblGrid>
              <a:tr h="274982">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機器名</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対象</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方法</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保管媒体</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c>
                  <a:txBody>
                    <a:bodyPr/>
                    <a:lstStyle/>
                    <a:p>
                      <a:pPr algn="ctr"/>
                      <a:r>
                        <a:rPr kumimoji="1" lang="ja-JP" altLang="en-US" sz="1200" b="0" kern="1200" dirty="0" smtClean="0">
                          <a:solidFill>
                            <a:schemeClr val="tx1"/>
                          </a:solidFill>
                          <a:latin typeface="MS UI Gothic" panose="020B0600070205080204" pitchFamily="50" charset="-128"/>
                          <a:ea typeface="MS UI Gothic" panose="020B0600070205080204" pitchFamily="50" charset="-128"/>
                          <a:cs typeface="+mn-cs"/>
                        </a:rPr>
                        <a:t>頻度</a:t>
                      </a:r>
                      <a:endParaRPr kumimoji="1" lang="ja-JP" altLang="en-US" sz="1200" b="0" kern="1200" dirty="0">
                        <a:solidFill>
                          <a:schemeClr val="tx1"/>
                        </a:solidFill>
                        <a:latin typeface="MS UI Gothic" panose="020B0600070205080204" pitchFamily="50" charset="-128"/>
                        <a:ea typeface="MS UI Gothic" panose="020B0600070205080204" pitchFamily="50" charset="-128"/>
                        <a:cs typeface="+mn-cs"/>
                      </a:endParaRPr>
                    </a:p>
                  </a:txBody>
                  <a:tcPr/>
                </a:tc>
              </a:tr>
              <a:tr h="274982">
                <a:tc>
                  <a:txBody>
                    <a:bodyPr/>
                    <a:lstStyle/>
                    <a:p>
                      <a:r>
                        <a:rPr lang="ja-JP" altLang="en-US" sz="1000" dirty="0" smtClean="0">
                          <a:solidFill>
                            <a:srgbClr val="FF0000"/>
                          </a:solidFill>
                          <a:latin typeface="MS UI Gothic" panose="020B0600070205080204" pitchFamily="50" charset="-128"/>
                          <a:ea typeface="MS UI Gothic" panose="020B0600070205080204" pitchFamily="50" charset="-128"/>
                        </a:rPr>
                        <a:t>○○</a:t>
                      </a: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サーバー</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システムファイル</a:t>
                      </a:r>
                    </a:p>
                    <a:p>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ユーザーファイル</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en-US" altLang="ja-JP" sz="1000" b="0" kern="1200" dirty="0" smtClean="0">
                          <a:solidFill>
                            <a:srgbClr val="FF0000"/>
                          </a:solidFill>
                          <a:latin typeface="MS UI Gothic" panose="020B0600070205080204" pitchFamily="50" charset="-128"/>
                          <a:ea typeface="MS UI Gothic" panose="020B0600070205080204" pitchFamily="50" charset="-128"/>
                          <a:cs typeface="+mn-cs"/>
                        </a:rPr>
                        <a:t>Windows</a:t>
                      </a:r>
                    </a:p>
                    <a:p>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バックアップ</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smtClean="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algn="ct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毎週</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r>
              <a:tr h="27498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設計図保存</a:t>
                      </a:r>
                      <a:endParaRPr kumimoji="1" lang="en-US" altLang="ja-JP" sz="1000" b="0" kern="1200" dirty="0" smtClean="0">
                        <a:solidFill>
                          <a:srgbClr val="FF0000"/>
                        </a:solidFill>
                        <a:latin typeface="MS UI Gothic" panose="020B0600070205080204" pitchFamily="50" charset="-128"/>
                        <a:ea typeface="MS UI Gothic" panose="020B0600070205080204" pitchFamily="50" charset="-128"/>
                        <a:cs typeface="+mn-cs"/>
                      </a:endParaRPr>
                    </a:p>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ファイルバックアップ</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lang="ja-JP" altLang="en-US" sz="1000" dirty="0" smtClean="0">
                          <a:solidFill>
                            <a:srgbClr val="FF0000"/>
                          </a:solidFill>
                          <a:latin typeface="MS UI Gothic" panose="020B0600070205080204" pitchFamily="50" charset="-128"/>
                          <a:ea typeface="MS UI Gothic" panose="020B0600070205080204" pitchFamily="50" charset="-128"/>
                        </a:rPr>
                        <a:t>○○</a:t>
                      </a: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同期ツール</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smtClean="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ctr"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smtClean="0">
                          <a:solidFill>
                            <a:srgbClr val="FF0000"/>
                          </a:solidFill>
                          <a:latin typeface="MS UI Gothic" panose="020B0600070205080204" pitchFamily="50" charset="-128"/>
                          <a:ea typeface="MS UI Gothic" panose="020B0600070205080204" pitchFamily="50" charset="-128"/>
                          <a:cs typeface="+mn-cs"/>
                        </a:rPr>
                        <a:t>毎日</a:t>
                      </a:r>
                    </a:p>
                  </a:txBody>
                  <a:tcPr anchor="ctr"/>
                </a:tc>
              </a:tr>
            </a:tbl>
          </a:graphicData>
        </a:graphic>
      </p:graphicFrame>
      <p:sp>
        <p:nvSpPr>
          <p:cNvPr id="20" name="Text Box 58"/>
          <p:cNvSpPr txBox="1">
            <a:spLocks noChangeArrowheads="1"/>
          </p:cNvSpPr>
          <p:nvPr/>
        </p:nvSpPr>
        <p:spPr bwMode="auto">
          <a:xfrm>
            <a:off x="2037" y="5147505"/>
            <a:ext cx="532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smtClean="0">
                <a:latin typeface="Tahoma" panose="020B0604030504040204" pitchFamily="34" charset="0"/>
                <a:ea typeface="MS UI Gothic" panose="020B0600070205080204" pitchFamily="50" charset="-128"/>
              </a:rPr>
              <a:t>重要なデータは以下に指定した</a:t>
            </a:r>
            <a:r>
              <a:rPr lang="ja-JP" altLang="en-US" b="0" dirty="0" smtClean="0">
                <a:solidFill>
                  <a:srgbClr val="FF0000"/>
                </a:solidFill>
                <a:latin typeface="Tahoma" panose="020B0604030504040204" pitchFamily="34" charset="0"/>
                <a:ea typeface="MS UI Gothic" panose="020B0600070205080204" pitchFamily="50" charset="-128"/>
              </a:rPr>
              <a:t>サーバー</a:t>
            </a:r>
            <a:r>
              <a:rPr lang="ja-JP" altLang="en-US" b="0" dirty="0" smtClean="0">
                <a:latin typeface="Tahoma" panose="020B0604030504040204" pitchFamily="34" charset="0"/>
                <a:ea typeface="MS UI Gothic" panose="020B0600070205080204" pitchFamily="50" charset="-128"/>
              </a:rPr>
              <a:t>に保存する。</a:t>
            </a:r>
            <a:endParaRPr lang="en-US" altLang="ja-JP" b="0" dirty="0" smtClean="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重要</a:t>
            </a:r>
            <a:r>
              <a:rPr lang="ja-JP" altLang="en-US" b="0" dirty="0" smtClean="0">
                <a:solidFill>
                  <a:srgbClr val="FF0000"/>
                </a:solidFill>
                <a:latin typeface="MS UI Gothic" panose="020B0600070205080204" pitchFamily="50" charset="-128"/>
                <a:ea typeface="MS UI Gothic" panose="020B0600070205080204" pitchFamily="50" charset="-128"/>
              </a:rPr>
              <a:t>なデータを保存したサーバーの</a:t>
            </a:r>
            <a:r>
              <a:rPr lang="ja-JP" altLang="en-US" b="0" dirty="0" smtClean="0">
                <a:latin typeface="MS UI Gothic" panose="020B0600070205080204" pitchFamily="50" charset="-128"/>
                <a:ea typeface="MS UI Gothic" panose="020B0600070205080204" pitchFamily="50" charset="-128"/>
              </a:rPr>
              <a:t>バックアップは、</a:t>
            </a:r>
            <a:r>
              <a:rPr lang="ja-JP" altLang="en-US" b="0" dirty="0" smtClean="0">
                <a:solidFill>
                  <a:srgbClr val="FF0000"/>
                </a:solidFill>
                <a:latin typeface="MS UI Gothic" panose="020B0600070205080204" pitchFamily="50" charset="-128"/>
                <a:ea typeface="MS UI Gothic" panose="020B0600070205080204" pitchFamily="50" charset="-128"/>
              </a:rPr>
              <a:t>総務部システム担当</a:t>
            </a:r>
            <a:r>
              <a:rPr lang="ja-JP" altLang="en-US" b="0" dirty="0" smtClean="0">
                <a:latin typeface="MS UI Gothic" panose="020B0600070205080204" pitchFamily="50" charset="-128"/>
                <a:ea typeface="MS UI Gothic" panose="020B0600070205080204" pitchFamily="50" charset="-128"/>
              </a:rPr>
              <a:t>が以下の要</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件に従い取得する。</a:t>
            </a:r>
            <a:endParaRPr lang="ja-JP" altLang="en-US" b="0" dirty="0">
              <a:latin typeface="MS UI Gothic" panose="020B0600070205080204" pitchFamily="50" charset="-128"/>
              <a:ea typeface="MS UI Gothic" panose="020B0600070205080204" pitchFamily="50" charset="-128"/>
            </a:endParaRPr>
          </a:p>
        </p:txBody>
      </p:sp>
      <p:pic>
        <p:nvPicPr>
          <p:cNvPr id="3" name="図 2"/>
          <p:cNvPicPr>
            <a:picLocks noChangeAspect="1"/>
          </p:cNvPicPr>
          <p:nvPr/>
        </p:nvPicPr>
        <p:blipFill>
          <a:blip r:embed="rId3"/>
          <a:stretch>
            <a:fillRect/>
          </a:stretch>
        </p:blipFill>
        <p:spPr>
          <a:xfrm>
            <a:off x="4260685" y="4495278"/>
            <a:ext cx="494286" cy="734286"/>
          </a:xfrm>
          <a:prstGeom prst="rect">
            <a:avLst/>
          </a:prstGeom>
        </p:spPr>
      </p:pic>
    </p:spTree>
    <p:extLst>
      <p:ext uri="{BB962C8B-B14F-4D97-AF65-F5344CB8AC3E}">
        <p14:creationId xmlns:p14="http://schemas.microsoft.com/office/powerpoint/2010/main" val="1547924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４</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86636" y="61128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クリアデスク・クリアスクリーン</a:t>
              </a:r>
              <a:endParaRPr lang="ja-JP" altLang="en-US" sz="1831" dirty="0">
                <a:latin typeface="Meiryo UI" panose="020B0604030504040204" pitchFamily="50" charset="-128"/>
                <a:ea typeface="Meiryo UI" panose="020B0604030504040204" pitchFamily="50" charset="-128"/>
              </a:endParaRPr>
            </a:p>
          </p:txBody>
        </p:sp>
      </p:grpSp>
      <p:sp>
        <p:nvSpPr>
          <p:cNvPr id="8" name="Text Box 58"/>
          <p:cNvSpPr txBox="1">
            <a:spLocks noChangeArrowheads="1"/>
          </p:cNvSpPr>
          <p:nvPr/>
        </p:nvSpPr>
        <p:spPr bwMode="auto">
          <a:xfrm>
            <a:off x="0" y="1011521"/>
            <a:ext cx="53280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smtClean="0">
                <a:solidFill>
                  <a:srgbClr val="FF0000"/>
                </a:solidFill>
                <a:latin typeface="MS UI Gothic" panose="020B0600070205080204" pitchFamily="50" charset="-128"/>
                <a:ea typeface="MS UI Gothic" panose="020B0600070205080204" pitchFamily="50" charset="-128"/>
              </a:rPr>
              <a:t>重要書類、スマートフォン、携帯電話、重要な情報を保存した</a:t>
            </a:r>
            <a:r>
              <a:rPr lang="en-US" altLang="ja-JP" b="0" dirty="0" smtClean="0">
                <a:solidFill>
                  <a:srgbClr val="FF0000"/>
                </a:solidFill>
                <a:latin typeface="MS UI Gothic" panose="020B0600070205080204" pitchFamily="50" charset="-128"/>
                <a:ea typeface="MS UI Gothic" panose="020B0600070205080204" pitchFamily="50" charset="-128"/>
              </a:rPr>
              <a:t>USB</a:t>
            </a:r>
            <a:r>
              <a:rPr lang="ja-JP" altLang="en-US" b="0" dirty="0" smtClean="0">
                <a:solidFill>
                  <a:srgbClr val="FF0000"/>
                </a:solidFill>
                <a:latin typeface="MS UI Gothic" panose="020B0600070205080204" pitchFamily="50" charset="-128"/>
                <a:ea typeface="MS UI Gothic" panose="020B0600070205080204" pitchFamily="50" charset="-128"/>
              </a:rPr>
              <a:t>メモリ、小型ハー</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ドディスク、</a:t>
            </a:r>
            <a:r>
              <a:rPr lang="en-US" altLang="ja-JP" b="0" dirty="0" smtClean="0">
                <a:solidFill>
                  <a:srgbClr val="FF0000"/>
                </a:solidFill>
                <a:latin typeface="MS UI Gothic" panose="020B0600070205080204" pitchFamily="50" charset="-128"/>
                <a:ea typeface="MS UI Gothic" panose="020B0600070205080204" pitchFamily="50" charset="-128"/>
              </a:rPr>
              <a:t>CD</a:t>
            </a:r>
            <a:r>
              <a:rPr lang="ja-JP" altLang="en-US" b="0" dirty="0" smtClean="0">
                <a:solidFill>
                  <a:srgbClr val="FF0000"/>
                </a:solidFill>
                <a:latin typeface="MS UI Gothic" panose="020B0600070205080204" pitchFamily="50" charset="-128"/>
                <a:ea typeface="MS UI Gothic" panose="020B0600070205080204" pitchFamily="50" charset="-128"/>
              </a:rPr>
              <a:t>等の電子媒体など</a:t>
            </a:r>
            <a:r>
              <a:rPr lang="ja-JP" altLang="en-US" b="0" dirty="0" smtClean="0">
                <a:latin typeface="MS UI Gothic" panose="020B0600070205080204" pitchFamily="50" charset="-128"/>
                <a:ea typeface="MS UI Gothic" panose="020B0600070205080204" pitchFamily="50" charset="-128"/>
              </a:rPr>
              <a:t>を業務利用時以外は机上に放置せず、クリアデス</a:t>
            </a:r>
            <a:r>
              <a:rPr lang="en-US" altLang="ja-JP" b="0" dirty="0" smtClean="0">
                <a:latin typeface="MS UI Gothic" panose="020B0600070205080204" pitchFamily="50" charset="-128"/>
                <a:ea typeface="MS UI Gothic" panose="020B0600070205080204" pitchFamily="50" charset="-128"/>
              </a:rPr>
              <a:t>	</a:t>
            </a:r>
            <a:r>
              <a:rPr lang="ja-JP" altLang="en-US" b="0" dirty="0" smtClean="0">
                <a:latin typeface="MS UI Gothic" panose="020B0600070205080204" pitchFamily="50" charset="-128"/>
                <a:ea typeface="MS UI Gothic" panose="020B0600070205080204" pitchFamily="50" charset="-128"/>
              </a:rPr>
              <a:t>クを</a:t>
            </a:r>
            <a:r>
              <a:rPr lang="ja-JP" altLang="en-US" b="0" dirty="0">
                <a:latin typeface="MS UI Gothic" panose="020B0600070205080204" pitchFamily="50" charset="-128"/>
                <a:ea typeface="MS UI Gothic" panose="020B0600070205080204" pitchFamily="50" charset="-128"/>
              </a:rPr>
              <a:t>徹底</a:t>
            </a:r>
            <a:r>
              <a:rPr lang="ja-JP" altLang="en-US" b="0" dirty="0" smtClean="0">
                <a:latin typeface="MS UI Gothic" panose="020B0600070205080204" pitchFamily="50" charset="-128"/>
                <a:ea typeface="MS UI Gothic" panose="020B0600070205080204" pitchFamily="50" charset="-128"/>
              </a:rPr>
              <a:t>する。</a:t>
            </a:r>
            <a:endParaRPr lang="en-US" altLang="ja-JP" b="0" dirty="0" smtClean="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離席時には以下のいずれかによりパソコンの画面をロックし、クリアスクリーンを徹底する。</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スクリーンセーバー起動時間を</a:t>
            </a:r>
            <a:r>
              <a:rPr lang="en-US" altLang="ja-JP" sz="1100" b="0" dirty="0" smtClean="0">
                <a:solidFill>
                  <a:srgbClr val="FF0000"/>
                </a:solidFill>
                <a:latin typeface="MS UI Gothic" panose="020B0600070205080204" pitchFamily="50" charset="-128"/>
                <a:ea typeface="MS UI Gothic" panose="020B0600070205080204" pitchFamily="50" charset="-128"/>
              </a:rPr>
              <a:t>5</a:t>
            </a:r>
            <a:r>
              <a:rPr lang="ja-JP" altLang="en-US" sz="1100" b="0" dirty="0" smtClean="0">
                <a:solidFill>
                  <a:srgbClr val="FF0000"/>
                </a:solidFill>
                <a:latin typeface="MS UI Gothic" panose="020B0600070205080204" pitchFamily="50" charset="-128"/>
                <a:ea typeface="MS UI Gothic" panose="020B0600070205080204" pitchFamily="50" charset="-128"/>
              </a:rPr>
              <a:t>分以内</a:t>
            </a:r>
            <a:r>
              <a:rPr lang="ja-JP" altLang="en-US" sz="1100" b="0" dirty="0" smtClean="0">
                <a:latin typeface="MS UI Gothic" panose="020B0600070205080204" pitchFamily="50" charset="-128"/>
                <a:ea typeface="MS UI Gothic" panose="020B0600070205080204" pitchFamily="50" charset="-128"/>
              </a:rPr>
              <a:t>に設定し、パスワードを設定する。</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スリープ起動時間を</a:t>
            </a:r>
            <a:r>
              <a:rPr lang="en-US" altLang="ja-JP" sz="1100" b="0" dirty="0" smtClean="0">
                <a:solidFill>
                  <a:srgbClr val="FF0000"/>
                </a:solidFill>
                <a:latin typeface="MS UI Gothic" panose="020B0600070205080204" pitchFamily="50" charset="-128"/>
                <a:ea typeface="MS UI Gothic" panose="020B0600070205080204" pitchFamily="50" charset="-128"/>
              </a:rPr>
              <a:t>5</a:t>
            </a:r>
            <a:r>
              <a:rPr lang="ja-JP" altLang="en-US" sz="1100" b="0" dirty="0" smtClean="0">
                <a:solidFill>
                  <a:srgbClr val="FF0000"/>
                </a:solidFill>
                <a:latin typeface="MS UI Gothic" panose="020B0600070205080204" pitchFamily="50" charset="-128"/>
                <a:ea typeface="MS UI Gothic" panose="020B0600070205080204" pitchFamily="50" charset="-128"/>
              </a:rPr>
              <a:t>分以内</a:t>
            </a:r>
            <a:r>
              <a:rPr lang="ja-JP" altLang="en-US" sz="1100" b="0" dirty="0" smtClean="0">
                <a:latin typeface="MS UI Gothic" panose="020B0600070205080204" pitchFamily="50" charset="-128"/>
                <a:ea typeface="MS UI Gothic" panose="020B0600070205080204" pitchFamily="50" charset="-128"/>
              </a:rPr>
              <a:t>に設定し、解除時のパスワード保護を設定する。</a:t>
            </a:r>
            <a:endParaRPr lang="ja-JP" altLang="en-US"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a:t>
            </a:r>
            <a:r>
              <a:rPr lang="en-US" altLang="ja-JP" sz="1100" b="0" dirty="0">
                <a:latin typeface="MS UI Gothic" panose="020B0600070205080204" pitchFamily="50" charset="-128"/>
                <a:ea typeface="MS UI Gothic" panose="020B0600070205080204" pitchFamily="50" charset="-128"/>
              </a:rPr>
              <a:t>Windows</a:t>
            </a:r>
            <a:r>
              <a:rPr lang="ja-JP" altLang="en-US" sz="1100" b="0" dirty="0">
                <a:latin typeface="MS UI Gothic" panose="020B0600070205080204" pitchFamily="50" charset="-128"/>
                <a:ea typeface="MS UI Gothic" panose="020B0600070205080204" pitchFamily="50" charset="-128"/>
              </a:rPr>
              <a:t>］＋［</a:t>
            </a:r>
            <a:r>
              <a:rPr lang="en-US" altLang="ja-JP" sz="1100" b="0" dirty="0">
                <a:latin typeface="MS UI Gothic" panose="020B0600070205080204" pitchFamily="50" charset="-128"/>
                <a:ea typeface="MS UI Gothic" panose="020B0600070205080204" pitchFamily="50" charset="-128"/>
              </a:rPr>
              <a:t>L</a:t>
            </a:r>
            <a:r>
              <a:rPr lang="ja-JP" altLang="en-US" sz="1100" b="0" dirty="0">
                <a:latin typeface="MS UI Gothic" panose="020B0600070205080204" pitchFamily="50" charset="-128"/>
                <a:ea typeface="MS UI Gothic" panose="020B0600070205080204" pitchFamily="50" charset="-128"/>
              </a:rPr>
              <a:t>］</a:t>
            </a:r>
            <a:r>
              <a:rPr lang="ja-JP" altLang="en-US" sz="1100" b="0" dirty="0" smtClean="0">
                <a:latin typeface="MS UI Gothic" panose="020B0600070205080204" pitchFamily="50" charset="-128"/>
                <a:ea typeface="MS UI Gothic" panose="020B0600070205080204" pitchFamily="50" charset="-128"/>
              </a:rPr>
              <a:t>キーを押してコンピュータをロックする。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indent="12700"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退社時、未使用時には</a:t>
            </a:r>
            <a:r>
              <a:rPr lang="ja-JP" altLang="en-US" b="0" dirty="0" smtClean="0">
                <a:solidFill>
                  <a:srgbClr val="FF0000"/>
                </a:solidFill>
                <a:latin typeface="MS UI Gothic" panose="020B0600070205080204" pitchFamily="50" charset="-128"/>
                <a:ea typeface="MS UI Gothic" panose="020B0600070205080204" pitchFamily="50" charset="-128"/>
              </a:rPr>
              <a:t>ノートパソコン、</a:t>
            </a:r>
            <a:r>
              <a:rPr lang="en-US" altLang="ja-JP" b="0" dirty="0" smtClean="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a:t>
            </a:r>
            <a:r>
              <a:rPr lang="ja-JP" altLang="en-US" b="0" dirty="0" smtClean="0">
                <a:solidFill>
                  <a:srgbClr val="FF0000"/>
                </a:solidFill>
                <a:latin typeface="MS UI Gothic" panose="020B0600070205080204" pitchFamily="50" charset="-128"/>
                <a:ea typeface="MS UI Gothic" panose="020B0600070205080204" pitchFamily="50" charset="-128"/>
              </a:rPr>
              <a:t>電子</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媒体及び重要書類</a:t>
            </a:r>
            <a:r>
              <a:rPr lang="ja-JP" altLang="en-US" b="0" dirty="0" smtClean="0">
                <a:latin typeface="MS UI Gothic" panose="020B0600070205080204" pitchFamily="50" charset="-128"/>
                <a:ea typeface="MS UI Gothic" panose="020B0600070205080204" pitchFamily="50" charset="-128"/>
              </a:rPr>
              <a:t>を</a:t>
            </a:r>
            <a:r>
              <a:rPr lang="ja-JP" altLang="en-US" b="0" dirty="0" smtClean="0">
                <a:solidFill>
                  <a:srgbClr val="FF0000"/>
                </a:solidFill>
                <a:latin typeface="MS UI Gothic" panose="020B0600070205080204" pitchFamily="50" charset="-128"/>
                <a:ea typeface="MS UI Gothic" panose="020B0600070205080204" pitchFamily="50" charset="-128"/>
              </a:rPr>
              <a:t>机の引き出し</a:t>
            </a:r>
            <a:r>
              <a:rPr lang="ja-JP" altLang="en-US" b="0" dirty="0" smtClean="0">
                <a:latin typeface="MS UI Gothic" panose="020B0600070205080204" pitchFamily="50" charset="-128"/>
                <a:ea typeface="MS UI Gothic" panose="020B0600070205080204" pitchFamily="50" charset="-128"/>
              </a:rPr>
              <a:t>に保管し、施錠する。</a:t>
            </a:r>
            <a:endParaRPr lang="en-US" altLang="ja-JP" b="0" dirty="0" smtClean="0">
              <a:latin typeface="MS UI Gothic" panose="020B0600070205080204" pitchFamily="50" charset="-128"/>
              <a:ea typeface="MS UI Gothic" panose="020B0600070205080204" pitchFamily="50" charset="-128"/>
            </a:endParaRPr>
          </a:p>
        </p:txBody>
      </p:sp>
      <p:sp>
        <p:nvSpPr>
          <p:cNvPr id="2" name="スライド番号プレースホルダー 1"/>
          <p:cNvSpPr>
            <a:spLocks noGrp="1"/>
          </p:cNvSpPr>
          <p:nvPr>
            <p:ph type="sldNum" sz="quarter" idx="12"/>
          </p:nvPr>
        </p:nvSpPr>
        <p:spPr>
          <a:xfrm>
            <a:off x="4820743" y="7022418"/>
            <a:ext cx="360000" cy="360000"/>
          </a:xfrm>
        </p:spPr>
        <p:txBody>
          <a:bodyPr/>
          <a:lstStyle/>
          <a:p>
            <a:fld id="{BA1AACC8-012D-40C1-84DE-4014AE42646F}" type="slidenum">
              <a:rPr kumimoji="1" lang="ja-JP" altLang="en-US" smtClean="0"/>
              <a:pPr/>
              <a:t>6</a:t>
            </a:fld>
            <a:endParaRPr kumimoji="1" lang="ja-JP" altLang="en-US" dirty="0"/>
          </a:p>
        </p:txBody>
      </p:sp>
      <p:grpSp>
        <p:nvGrpSpPr>
          <p:cNvPr id="12" name="グループ化 11"/>
          <p:cNvGrpSpPr/>
          <p:nvPr/>
        </p:nvGrpSpPr>
        <p:grpSpPr>
          <a:xfrm>
            <a:off x="94660" y="2989236"/>
            <a:ext cx="3600000" cy="376754"/>
            <a:chOff x="533398" y="1077911"/>
            <a:chExt cx="4717345" cy="493689"/>
          </a:xfrm>
        </p:grpSpPr>
        <p:sp>
          <p:nvSpPr>
            <p:cNvPr id="1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5" name="テキスト ボックス 14"/>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重要情報の持ち出し</a:t>
              </a:r>
              <a:endParaRPr lang="ja-JP" altLang="en-US" sz="1831" dirty="0">
                <a:latin typeface="Meiryo UI" panose="020B0604030504040204" pitchFamily="50" charset="-128"/>
                <a:ea typeface="Meiryo UI" panose="020B0604030504040204" pitchFamily="50" charset="-128"/>
              </a:endParaRPr>
            </a:p>
          </p:txBody>
        </p:sp>
      </p:grpSp>
      <p:sp>
        <p:nvSpPr>
          <p:cNvPr id="16" name="Text Box 58"/>
          <p:cNvSpPr txBox="1">
            <a:spLocks noChangeArrowheads="1"/>
          </p:cNvSpPr>
          <p:nvPr/>
        </p:nvSpPr>
        <p:spPr bwMode="auto">
          <a:xfrm>
            <a:off x="8024" y="3389472"/>
            <a:ext cx="5328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smtClean="0">
                <a:solidFill>
                  <a:srgbClr val="FF0000"/>
                </a:solidFill>
                <a:latin typeface="MS UI Gothic" panose="020B0600070205080204" pitchFamily="50" charset="-128"/>
                <a:ea typeface="MS UI Gothic" panose="020B0600070205080204" pitchFamily="50" charset="-128"/>
              </a:rPr>
              <a:t>ノートパソコン、タブレット端末、重要な情報を保存した</a:t>
            </a:r>
            <a:r>
              <a:rPr lang="en-US" altLang="ja-JP" b="0" dirty="0" smtClean="0">
                <a:solidFill>
                  <a:srgbClr val="FF0000"/>
                </a:solidFill>
                <a:latin typeface="MS UI Gothic" panose="020B0600070205080204" pitchFamily="50" charset="-128"/>
                <a:ea typeface="MS UI Gothic" panose="020B0600070205080204" pitchFamily="50" charset="-128"/>
              </a:rPr>
              <a:t>USB</a:t>
            </a:r>
            <a:r>
              <a:rPr lang="ja-JP" altLang="en-US" b="0" dirty="0" smtClean="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smtClean="0">
                <a:solidFill>
                  <a:srgbClr val="FF0000"/>
                </a:solidFill>
                <a:latin typeface="MS UI Gothic" panose="020B0600070205080204" pitchFamily="50" charset="-128"/>
                <a:ea typeface="MS UI Gothic" panose="020B0600070205080204" pitchFamily="50" charset="-128"/>
              </a:rPr>
              <a:t>	CD</a:t>
            </a:r>
            <a:r>
              <a:rPr lang="ja-JP" altLang="en-US" b="0" dirty="0" smtClean="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smtClean="0">
                <a:latin typeface="MS UI Gothic" panose="020B0600070205080204" pitchFamily="50" charset="-128"/>
                <a:ea typeface="MS UI Gothic" panose="020B0600070205080204" pitchFamily="50" charset="-128"/>
              </a:rPr>
              <a:t>を社外に持ち出すときには以下を</a:t>
            </a:r>
            <a:r>
              <a:rPr lang="ja-JP" altLang="en-US" b="0" dirty="0">
                <a:latin typeface="MS UI Gothic" panose="020B0600070205080204" pitchFamily="50" charset="-128"/>
                <a:ea typeface="MS UI Gothic" panose="020B0600070205080204" pitchFamily="50" charset="-128"/>
              </a:rPr>
              <a:t>徹底</a:t>
            </a:r>
            <a:r>
              <a:rPr lang="ja-JP" altLang="en-US" b="0" dirty="0" smtClean="0">
                <a:latin typeface="MS UI Gothic" panose="020B0600070205080204" pitchFamily="50" charset="-128"/>
                <a:ea typeface="MS UI Gothic" panose="020B0600070205080204" pitchFamily="50" charset="-128"/>
              </a:rPr>
              <a:t>する。</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ノートパソコンまたはタブレット端末に保存するデータは必要最小限にする。</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電子媒体は</a:t>
            </a:r>
            <a:r>
              <a:rPr lang="ja-JP" altLang="en-US" sz="1100" b="0" dirty="0" smtClean="0">
                <a:solidFill>
                  <a:srgbClr val="FF0000"/>
                </a:solidFill>
                <a:latin typeface="MS UI Gothic" panose="020B0600070205080204" pitchFamily="50" charset="-128"/>
                <a:ea typeface="MS UI Gothic" panose="020B0600070205080204" pitchFamily="50" charset="-128"/>
              </a:rPr>
              <a:t>ケースに入れ、</a:t>
            </a:r>
            <a:r>
              <a:rPr lang="en-US" altLang="ja-JP" sz="1100" b="0" dirty="0" smtClean="0">
                <a:solidFill>
                  <a:srgbClr val="FF0000"/>
                </a:solidFill>
                <a:latin typeface="MS UI Gothic" panose="020B0600070205080204" pitchFamily="50" charset="-128"/>
                <a:ea typeface="MS UI Gothic" panose="020B0600070205080204" pitchFamily="50" charset="-128"/>
              </a:rPr>
              <a:t>USB</a:t>
            </a:r>
            <a:r>
              <a:rPr lang="ja-JP" altLang="en-US" sz="1100" b="0" dirty="0" smtClean="0">
                <a:solidFill>
                  <a:srgbClr val="FF0000"/>
                </a:solidFill>
                <a:latin typeface="MS UI Gothic" panose="020B0600070205080204" pitchFamily="50" charset="-128"/>
                <a:ea typeface="MS UI Gothic" panose="020B0600070205080204" pitchFamily="50" charset="-128"/>
              </a:rPr>
              <a:t>メモリはタグ、ストラップ、鈴などを付け紛失を防止する。</a:t>
            </a:r>
            <a:endParaRPr lang="ja-JP" altLang="en-US" sz="1100" b="0" dirty="0">
              <a:solidFill>
                <a:srgbClr val="FF0000"/>
              </a:solidFill>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書類は</a:t>
            </a:r>
            <a:r>
              <a:rPr lang="ja-JP" altLang="en-US" sz="1100" b="0" dirty="0" smtClean="0">
                <a:solidFill>
                  <a:srgbClr val="FF0000"/>
                </a:solidFill>
                <a:latin typeface="MS UI Gothic" panose="020B0600070205080204" pitchFamily="50" charset="-128"/>
                <a:ea typeface="MS UI Gothic" panose="020B0600070205080204" pitchFamily="50" charset="-128"/>
              </a:rPr>
              <a:t>ひも付き封筒</a:t>
            </a:r>
            <a:r>
              <a:rPr lang="ja-JP" altLang="en-US" sz="1100" b="0" dirty="0">
                <a:latin typeface="MS UI Gothic" panose="020B0600070205080204" pitchFamily="50" charset="-128"/>
                <a:ea typeface="MS UI Gothic" panose="020B0600070205080204" pitchFamily="50" charset="-128"/>
              </a:rPr>
              <a:t>に入れる</a:t>
            </a:r>
            <a:r>
              <a:rPr lang="ja-JP" altLang="en-US" sz="1100" b="0" dirty="0" smtClean="0">
                <a:latin typeface="MS UI Gothic" panose="020B0600070205080204" pitchFamily="50" charset="-128"/>
                <a:ea typeface="MS UI Gothic" panose="020B0600070205080204" pitchFamily="50" charset="-128"/>
              </a:rPr>
              <a:t>。</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ノートパソコンは</a:t>
            </a:r>
            <a:r>
              <a:rPr lang="en-US" altLang="ja-JP" sz="1100" b="0" dirty="0" smtClean="0">
                <a:solidFill>
                  <a:srgbClr val="FF0000"/>
                </a:solidFill>
                <a:latin typeface="MS UI Gothic" panose="020B0600070205080204" pitchFamily="50" charset="-128"/>
                <a:ea typeface="MS UI Gothic" panose="020B0600070205080204" pitchFamily="50" charset="-128"/>
              </a:rPr>
              <a:t>BIOS</a:t>
            </a:r>
            <a:r>
              <a:rPr lang="ja-JP" altLang="en-US" sz="1100" b="0" dirty="0" smtClean="0">
                <a:solidFill>
                  <a:srgbClr val="FF0000"/>
                </a:solidFill>
                <a:latin typeface="MS UI Gothic" panose="020B0600070205080204" pitchFamily="50" charset="-128"/>
                <a:ea typeface="MS UI Gothic" panose="020B0600070205080204" pitchFamily="50" charset="-128"/>
              </a:rPr>
              <a:t>パスワードと</a:t>
            </a:r>
            <a:r>
              <a:rPr lang="en-US" altLang="ja-JP" sz="1100" b="0" dirty="0" smtClean="0">
                <a:solidFill>
                  <a:srgbClr val="FF0000"/>
                </a:solidFill>
                <a:latin typeface="MS UI Gothic" panose="020B0600070205080204" pitchFamily="50" charset="-128"/>
                <a:ea typeface="MS UI Gothic" panose="020B0600070205080204" pitchFamily="50" charset="-128"/>
              </a:rPr>
              <a:t>Windows</a:t>
            </a:r>
            <a:r>
              <a:rPr lang="ja-JP" altLang="en-US" sz="1100" b="0" dirty="0" smtClean="0">
                <a:solidFill>
                  <a:srgbClr val="FF0000"/>
                </a:solidFill>
                <a:latin typeface="MS UI Gothic" panose="020B0600070205080204" pitchFamily="50" charset="-128"/>
                <a:ea typeface="MS UI Gothic" panose="020B0600070205080204" pitchFamily="50" charset="-128"/>
              </a:rPr>
              <a:t>ログインパスワード</a:t>
            </a:r>
            <a:r>
              <a:rPr lang="ja-JP" altLang="en-US" sz="1100" b="0" dirty="0" smtClean="0">
                <a:latin typeface="MS UI Gothic" panose="020B0600070205080204" pitchFamily="50" charset="-128"/>
                <a:ea typeface="MS UI Gothic" panose="020B0600070205080204" pitchFamily="50" charset="-128"/>
              </a:rPr>
              <a:t>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電子データは</a:t>
            </a:r>
            <a:r>
              <a:rPr lang="ja-JP" altLang="en-US" sz="1100" b="0" dirty="0" smtClean="0">
                <a:solidFill>
                  <a:srgbClr val="FF0000"/>
                </a:solidFill>
                <a:latin typeface="MS UI Gothic" panose="020B0600070205080204" pitchFamily="50" charset="-128"/>
                <a:ea typeface="MS UI Gothic" panose="020B0600070205080204" pitchFamily="50" charset="-128"/>
              </a:rPr>
              <a:t>ファイル暗号化、または</a:t>
            </a:r>
            <a:r>
              <a:rPr lang="en-US" altLang="ja-JP" sz="1100" b="0" dirty="0" smtClean="0">
                <a:solidFill>
                  <a:srgbClr val="FF0000"/>
                </a:solidFill>
                <a:latin typeface="MS UI Gothic" panose="020B0600070205080204" pitchFamily="50" charset="-128"/>
                <a:ea typeface="MS UI Gothic" panose="020B0600070205080204" pitchFamily="50" charset="-128"/>
              </a:rPr>
              <a:t>USB</a:t>
            </a:r>
            <a:r>
              <a:rPr lang="ja-JP" altLang="en-US" sz="1100" b="0" dirty="0" smtClean="0">
                <a:solidFill>
                  <a:srgbClr val="FF0000"/>
                </a:solidFill>
                <a:latin typeface="MS UI Gothic" panose="020B0600070205080204" pitchFamily="50" charset="-128"/>
                <a:ea typeface="MS UI Gothic" panose="020B0600070205080204" pitchFamily="50" charset="-128"/>
              </a:rPr>
              <a:t>メモリ暗号化機能</a:t>
            </a:r>
            <a:r>
              <a:rPr lang="ja-JP" altLang="en-US" sz="1100" b="0" dirty="0" smtClean="0">
                <a:latin typeface="MS UI Gothic" panose="020B0600070205080204" pitchFamily="50" charset="-128"/>
                <a:ea typeface="MS UI Gothic" panose="020B0600070205080204" pitchFamily="50" charset="-128"/>
              </a:rPr>
              <a:t>により暗号化する。</a:t>
            </a:r>
            <a:endParaRPr lang="ja-JP" altLang="en-US" sz="1100" b="0" dirty="0">
              <a:latin typeface="MS UI Gothic" panose="020B0600070205080204" pitchFamily="50" charset="-128"/>
              <a:ea typeface="MS UI Gothic" panose="020B0600070205080204" pitchFamily="50" charset="-128"/>
            </a:endParaRPr>
          </a:p>
          <a:p>
            <a:pPr indent="12700" eaLnBrk="1" hangingPunct="1">
              <a:buClr>
                <a:srgbClr val="C00000"/>
              </a:buClr>
              <a:buFont typeface="Wingdings" panose="05000000000000000000" pitchFamily="2" charset="2"/>
              <a:buChar char="l"/>
            </a:pPr>
            <a:r>
              <a:rPr lang="ja-JP" altLang="en-US" b="0" dirty="0" smtClean="0">
                <a:latin typeface="MS UI Gothic" panose="020B0600070205080204" pitchFamily="50" charset="-128"/>
                <a:ea typeface="MS UI Gothic" panose="020B0600070205080204" pitchFamily="50" charset="-128"/>
              </a:rPr>
              <a:t>携行時には以下</a:t>
            </a:r>
            <a:r>
              <a:rPr lang="ja-JP" altLang="en-US" b="0" dirty="0">
                <a:latin typeface="MS UI Gothic" panose="020B0600070205080204" pitchFamily="50" charset="-128"/>
                <a:ea typeface="MS UI Gothic" panose="020B0600070205080204" pitchFamily="50" charset="-128"/>
              </a:rPr>
              <a:t>に</a:t>
            </a:r>
            <a:r>
              <a:rPr lang="ja-JP" altLang="en-US" b="0" dirty="0" smtClean="0">
                <a:latin typeface="MS UI Gothic" panose="020B0600070205080204" pitchFamily="50" charset="-128"/>
                <a:ea typeface="MS UI Gothic" panose="020B0600070205080204" pitchFamily="50" charset="-128"/>
              </a:rPr>
              <a:t>注意する。</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電車内では網棚に置かない。</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自動</a:t>
            </a:r>
            <a:r>
              <a:rPr lang="ja-JP" altLang="en-US" sz="1100" b="0" dirty="0">
                <a:latin typeface="MS UI Gothic" panose="020B0600070205080204" pitchFamily="50" charset="-128"/>
                <a:ea typeface="MS UI Gothic" panose="020B0600070205080204" pitchFamily="50" charset="-128"/>
              </a:rPr>
              <a:t>車内には保管しない</a:t>
            </a:r>
            <a:r>
              <a:rPr lang="ja-JP" altLang="en-US" sz="1100" b="0" dirty="0" smtClean="0">
                <a:latin typeface="MS UI Gothic" panose="020B0600070205080204" pitchFamily="50" charset="-128"/>
                <a:ea typeface="MS UI Gothic" panose="020B0600070205080204" pitchFamily="50" charset="-128"/>
              </a:rPr>
              <a:t>。</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作業中離席する場合は携行する。</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他者から覗き見できない状態で扱う。</a:t>
            </a:r>
            <a:endParaRPr lang="en-US" altLang="ja-JP" sz="1100" b="0" dirty="0" smtClean="0">
              <a:latin typeface="MS UI Gothic" panose="020B0600070205080204" pitchFamily="50" charset="-128"/>
              <a:ea typeface="MS UI Gothic" panose="020B0600070205080204" pitchFamily="50" charset="-128"/>
            </a:endParaRPr>
          </a:p>
        </p:txBody>
      </p:sp>
      <p:grpSp>
        <p:nvGrpSpPr>
          <p:cNvPr id="28" name="グループ化 27"/>
          <p:cNvGrpSpPr/>
          <p:nvPr/>
        </p:nvGrpSpPr>
        <p:grpSpPr>
          <a:xfrm>
            <a:off x="94660" y="5801528"/>
            <a:ext cx="3600000" cy="376754"/>
            <a:chOff x="533398" y="1077911"/>
            <a:chExt cx="4717345" cy="493689"/>
          </a:xfrm>
        </p:grpSpPr>
        <p:sp>
          <p:nvSpPr>
            <p:cNvPr id="29"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1" name="テキスト ボックス 30"/>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重要情報の保管</a:t>
              </a:r>
              <a:endParaRPr lang="ja-JP" altLang="en-US" sz="1831" dirty="0">
                <a:latin typeface="Meiryo UI" panose="020B0604030504040204" pitchFamily="50" charset="-128"/>
                <a:ea typeface="Meiryo UI" panose="020B0604030504040204" pitchFamily="50" charset="-128"/>
              </a:endParaRPr>
            </a:p>
          </p:txBody>
        </p:sp>
      </p:grpSp>
      <p:sp>
        <p:nvSpPr>
          <p:cNvPr id="32" name="Text Box 58"/>
          <p:cNvSpPr txBox="1">
            <a:spLocks noChangeArrowheads="1"/>
          </p:cNvSpPr>
          <p:nvPr/>
        </p:nvSpPr>
        <p:spPr bwMode="auto">
          <a:xfrm>
            <a:off x="0" y="6202324"/>
            <a:ext cx="5327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indent="12700"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退社時、未使用時には</a:t>
            </a:r>
            <a:r>
              <a:rPr lang="ja-JP" altLang="en-US" b="0" dirty="0" smtClean="0">
                <a:solidFill>
                  <a:srgbClr val="FF0000"/>
                </a:solidFill>
                <a:latin typeface="MS UI Gothic" panose="020B0600070205080204" pitchFamily="50" charset="-128"/>
                <a:ea typeface="MS UI Gothic" panose="020B0600070205080204" pitchFamily="50" charset="-128"/>
              </a:rPr>
              <a:t>モバイル用パソコン、</a:t>
            </a:r>
            <a:r>
              <a:rPr lang="en-US" altLang="ja-JP" b="0" dirty="0" smtClean="0">
                <a:solidFill>
                  <a:srgbClr val="FF0000"/>
                </a:solidFill>
                <a:latin typeface="MS UI Gothic" panose="020B0600070205080204" pitchFamily="50" charset="-128"/>
                <a:ea typeface="MS UI Gothic" panose="020B0600070205080204" pitchFamily="50" charset="-128"/>
              </a:rPr>
              <a:t>USB</a:t>
            </a:r>
            <a:r>
              <a:rPr lang="ja-JP" altLang="en-US" b="0" dirty="0" smtClean="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smtClean="0">
                <a:solidFill>
                  <a:srgbClr val="FF0000"/>
                </a:solidFill>
                <a:latin typeface="MS UI Gothic" panose="020B0600070205080204" pitchFamily="50" charset="-128"/>
                <a:ea typeface="MS UI Gothic" panose="020B0600070205080204" pitchFamily="50" charset="-128"/>
              </a:rPr>
              <a:t>CD</a:t>
            </a:r>
            <a:r>
              <a:rPr lang="ja-JP" altLang="en-US" b="0" dirty="0" smtClean="0">
                <a:solidFill>
                  <a:srgbClr val="FF0000"/>
                </a:solidFill>
                <a:latin typeface="MS UI Gothic" panose="020B0600070205080204" pitchFamily="50" charset="-128"/>
                <a:ea typeface="MS UI Gothic" panose="020B0600070205080204" pitchFamily="50" charset="-128"/>
              </a:rPr>
              <a:t>等の</a:t>
            </a:r>
            <a:r>
              <a:rPr lang="en-US" altLang="ja-JP" b="0" dirty="0" smtClean="0">
                <a:solidFill>
                  <a:srgbClr val="FF0000"/>
                </a:solidFill>
                <a:latin typeface="MS UI Gothic" panose="020B0600070205080204" pitchFamily="50" charset="-128"/>
                <a:ea typeface="MS UI Gothic" panose="020B0600070205080204" pitchFamily="50" charset="-128"/>
              </a:rPr>
              <a:t>	</a:t>
            </a:r>
            <a:r>
              <a:rPr lang="ja-JP" altLang="en-US" b="0" dirty="0" smtClean="0">
                <a:solidFill>
                  <a:srgbClr val="FF0000"/>
                </a:solidFill>
                <a:latin typeface="MS UI Gothic" panose="020B0600070205080204" pitchFamily="50" charset="-128"/>
                <a:ea typeface="MS UI Gothic" panose="020B0600070205080204" pitchFamily="50" charset="-128"/>
              </a:rPr>
              <a:t>電子媒体及び重要書類</a:t>
            </a:r>
            <a:r>
              <a:rPr lang="ja-JP" altLang="en-US" b="0" dirty="0" smtClean="0">
                <a:latin typeface="MS UI Gothic" panose="020B0600070205080204" pitchFamily="50" charset="-128"/>
                <a:ea typeface="MS UI Gothic" panose="020B0600070205080204" pitchFamily="50" charset="-128"/>
              </a:rPr>
              <a:t>を</a:t>
            </a:r>
            <a:r>
              <a:rPr lang="ja-JP" altLang="en-US" b="0" dirty="0" smtClean="0">
                <a:solidFill>
                  <a:srgbClr val="FF0000"/>
                </a:solidFill>
                <a:latin typeface="MS UI Gothic" panose="020B0600070205080204" pitchFamily="50" charset="-128"/>
                <a:ea typeface="MS UI Gothic" panose="020B0600070205080204" pitchFamily="50" charset="-128"/>
              </a:rPr>
              <a:t>机の引き出し</a:t>
            </a:r>
            <a:r>
              <a:rPr lang="ja-JP" altLang="en-US" b="0" dirty="0" smtClean="0">
                <a:latin typeface="MS UI Gothic" panose="020B0600070205080204" pitchFamily="50" charset="-128"/>
                <a:ea typeface="MS UI Gothic" panose="020B0600070205080204" pitchFamily="50" charset="-128"/>
              </a:rPr>
              <a:t>または</a:t>
            </a:r>
            <a:r>
              <a:rPr lang="ja-JP" altLang="en-US" b="0" dirty="0" smtClean="0">
                <a:solidFill>
                  <a:srgbClr val="FF0000"/>
                </a:solidFill>
                <a:latin typeface="MS UI Gothic" panose="020B0600070205080204" pitchFamily="50" charset="-128"/>
                <a:ea typeface="MS UI Gothic" panose="020B0600070205080204" pitchFamily="50" charset="-128"/>
              </a:rPr>
              <a:t>所定のキャビネットに保管し</a:t>
            </a:r>
            <a:r>
              <a:rPr lang="ja-JP" altLang="en-US" b="0" dirty="0" smtClean="0">
                <a:latin typeface="MS UI Gothic" panose="020B0600070205080204" pitchFamily="50" charset="-128"/>
                <a:ea typeface="MS UI Gothic" panose="020B0600070205080204" pitchFamily="50" charset="-128"/>
              </a:rPr>
              <a:t>施錠する。</a:t>
            </a:r>
            <a:endParaRPr lang="en-US" altLang="ja-JP" b="0" dirty="0" smtClean="0">
              <a:latin typeface="MS UI Gothic" panose="020B0600070205080204" pitchFamily="50" charset="-128"/>
              <a:ea typeface="MS UI Gothic" panose="020B0600070205080204" pitchFamily="50" charset="-128"/>
            </a:endParaRPr>
          </a:p>
        </p:txBody>
      </p:sp>
    </p:spTree>
    <p:extLst>
      <p:ext uri="{BB962C8B-B14F-4D97-AF65-F5344CB8AC3E}">
        <p14:creationId xmlns:p14="http://schemas.microsoft.com/office/powerpoint/2010/main" val="413001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５</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2" name="スライド番号プレースホルダー 1"/>
          <p:cNvSpPr>
            <a:spLocks noGrp="1"/>
          </p:cNvSpPr>
          <p:nvPr>
            <p:ph type="sldNum" sz="quarter" idx="12"/>
          </p:nvPr>
        </p:nvSpPr>
        <p:spPr>
          <a:xfrm>
            <a:off x="4837642" y="7027851"/>
            <a:ext cx="360000" cy="360000"/>
          </a:xfrm>
        </p:spPr>
        <p:txBody>
          <a:bodyPr/>
          <a:lstStyle/>
          <a:p>
            <a:fld id="{BA1AACC8-012D-40C1-84DE-4014AE42646F}" type="slidenum">
              <a:rPr kumimoji="1" lang="ja-JP" altLang="en-US" smtClean="0"/>
              <a:pPr/>
              <a:t>7</a:t>
            </a:fld>
            <a:endParaRPr kumimoji="1" lang="ja-JP" altLang="en-US" dirty="0"/>
          </a:p>
        </p:txBody>
      </p:sp>
      <p:grpSp>
        <p:nvGrpSpPr>
          <p:cNvPr id="17" name="グループ化 16"/>
          <p:cNvGrpSpPr/>
          <p:nvPr/>
        </p:nvGrpSpPr>
        <p:grpSpPr>
          <a:xfrm>
            <a:off x="94652" y="616839"/>
            <a:ext cx="3600000" cy="376754"/>
            <a:chOff x="533398" y="1077911"/>
            <a:chExt cx="4717345" cy="493689"/>
          </a:xfrm>
        </p:grpSpPr>
        <p:sp>
          <p:nvSpPr>
            <p:cNvPr id="1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0" name="テキスト ボックス 19"/>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入退室</a:t>
              </a:r>
              <a:endParaRPr lang="ja-JP" altLang="en-US" sz="1831" dirty="0">
                <a:latin typeface="Meiryo UI" panose="020B0604030504040204" pitchFamily="50" charset="-128"/>
                <a:ea typeface="Meiryo UI" panose="020B0604030504040204" pitchFamily="50" charset="-128"/>
              </a:endParaRPr>
            </a:p>
          </p:txBody>
        </p:sp>
      </p:grpSp>
      <p:sp>
        <p:nvSpPr>
          <p:cNvPr id="21" name="Text Box 58"/>
          <p:cNvSpPr txBox="1">
            <a:spLocks noChangeArrowheads="1"/>
          </p:cNvSpPr>
          <p:nvPr/>
        </p:nvSpPr>
        <p:spPr bwMode="auto">
          <a:xfrm>
            <a:off x="8016" y="1039377"/>
            <a:ext cx="53280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smtClean="0">
                <a:solidFill>
                  <a:srgbClr val="FF0000"/>
                </a:solidFill>
                <a:latin typeface="MS UI Gothic" panose="020B0600070205080204" pitchFamily="50" charset="-128"/>
                <a:ea typeface="MS UI Gothic" panose="020B0600070205080204" pitchFamily="50" charset="-128"/>
              </a:rPr>
              <a:t>取引先または関係者以外が入室した場合、発見者は声をかけ用件を確認する。</a:t>
            </a:r>
            <a:endParaRPr lang="en-US" altLang="ja-JP" b="0" dirty="0" smtClean="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最終退室者は以下を行う。</a:t>
            </a:r>
            <a:endParaRPr lang="en-US" altLang="ja-JP"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smtClean="0">
                <a:latin typeface="MS UI Gothic" panose="020B0600070205080204" pitchFamily="50" charset="-128"/>
                <a:ea typeface="MS UI Gothic" panose="020B0600070205080204" pitchFamily="50" charset="-128"/>
              </a:rPr>
              <a:t> </a:t>
            </a:r>
            <a:r>
              <a:rPr lang="ja-JP" altLang="en-US" sz="1100" b="0" dirty="0" smtClean="0">
                <a:latin typeface="MS UI Gothic" panose="020B0600070205080204" pitchFamily="50" charset="-128"/>
                <a:ea typeface="MS UI Gothic" panose="020B0600070205080204" pitchFamily="50" charset="-128"/>
              </a:rPr>
              <a:t>全員の</a:t>
            </a:r>
            <a:r>
              <a:rPr lang="ja-JP" altLang="en-US" sz="1100" b="0" dirty="0" smtClean="0">
                <a:solidFill>
                  <a:srgbClr val="FF0000"/>
                </a:solidFill>
                <a:latin typeface="MS UI Gothic" panose="020B0600070205080204" pitchFamily="50" charset="-128"/>
                <a:ea typeface="MS UI Gothic" panose="020B0600070205080204" pitchFamily="50" charset="-128"/>
              </a:rPr>
              <a:t>パソコンがシャットダウンされ、プリンターなど周辺機器、暖房器具、湯沸かし器な</a:t>
            </a:r>
            <a:r>
              <a:rPr lang="en-US" altLang="ja-JP" sz="1100" b="0" dirty="0" smtClean="0">
                <a:solidFill>
                  <a:srgbClr val="FF0000"/>
                </a:solidFill>
                <a:latin typeface="MS UI Gothic" panose="020B0600070205080204" pitchFamily="50" charset="-128"/>
                <a:ea typeface="MS UI Gothic" panose="020B0600070205080204" pitchFamily="50" charset="-128"/>
              </a:rPr>
              <a:t>	</a:t>
            </a:r>
            <a:r>
              <a:rPr lang="ja-JP" altLang="en-US" sz="1100" b="0" dirty="0" smtClean="0">
                <a:solidFill>
                  <a:srgbClr val="FF0000"/>
                </a:solidFill>
                <a:latin typeface="MS UI Gothic" panose="020B0600070205080204" pitchFamily="50" charset="-128"/>
                <a:ea typeface="MS UI Gothic" panose="020B0600070205080204" pitchFamily="50" charset="-128"/>
              </a:rPr>
              <a:t>ど発熱機器</a:t>
            </a:r>
            <a:r>
              <a:rPr lang="ja-JP" altLang="en-US" sz="1100" b="0" dirty="0" smtClean="0">
                <a:latin typeface="MS UI Gothic" panose="020B0600070205080204" pitchFamily="50" charset="-128"/>
                <a:ea typeface="MS UI Gothic" panose="020B0600070205080204" pitchFamily="50" charset="-128"/>
              </a:rPr>
              <a:t>の電源が切られているか確認する。</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smtClean="0">
                <a:solidFill>
                  <a:srgbClr val="FF0000"/>
                </a:solidFill>
                <a:latin typeface="MS UI Gothic" panose="020B0600070205080204" pitchFamily="50" charset="-128"/>
                <a:ea typeface="MS UI Gothic" panose="020B0600070205080204" pitchFamily="50" charset="-128"/>
              </a:rPr>
              <a:t>全ての出入口の施錠を</a:t>
            </a:r>
            <a:r>
              <a:rPr lang="ja-JP" altLang="en-US" sz="1100" b="0" dirty="0" smtClean="0">
                <a:latin typeface="MS UI Gothic" panose="020B0600070205080204" pitchFamily="50" charset="-128"/>
                <a:ea typeface="MS UI Gothic" panose="020B0600070205080204" pitchFamily="50" charset="-128"/>
              </a:rPr>
              <a:t>確認する。</a:t>
            </a:r>
            <a:endParaRPr lang="en-US" altLang="ja-JP" sz="1100" b="0" dirty="0" smtClean="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smtClean="0">
                <a:latin typeface="MS UI Gothic" panose="020B0600070205080204" pitchFamily="50" charset="-128"/>
                <a:ea typeface="MS UI Gothic" panose="020B0600070205080204" pitchFamily="50" charset="-128"/>
              </a:rPr>
              <a:t> </a:t>
            </a:r>
            <a:r>
              <a:rPr lang="ja-JP" altLang="en-US" sz="1100" b="0" dirty="0" smtClean="0">
                <a:solidFill>
                  <a:srgbClr val="FF0000"/>
                </a:solidFill>
                <a:latin typeface="MS UI Gothic" panose="020B0600070205080204" pitchFamily="50" charset="-128"/>
                <a:ea typeface="MS UI Gothic" panose="020B0600070205080204" pitchFamily="50" charset="-128"/>
              </a:rPr>
              <a:t>退室時刻と退室者氏名を所定様式に</a:t>
            </a:r>
            <a:r>
              <a:rPr lang="ja-JP" altLang="en-US" sz="1100" b="0" dirty="0" smtClean="0">
                <a:latin typeface="MS UI Gothic" panose="020B0600070205080204" pitchFamily="50" charset="-128"/>
                <a:ea typeface="MS UI Gothic" panose="020B0600070205080204" pitchFamily="50" charset="-128"/>
              </a:rPr>
              <a:t>記録する。</a:t>
            </a:r>
            <a:endParaRPr lang="en-US" altLang="ja-JP" b="0" dirty="0" smtClean="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86636" y="2311077"/>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電子媒体・書類の廃棄</a:t>
              </a:r>
              <a:endParaRPr lang="ja-JP" altLang="en-US" sz="1831" dirty="0">
                <a:latin typeface="Meiryo UI" panose="020B0604030504040204" pitchFamily="50" charset="-128"/>
                <a:ea typeface="Meiryo UI" panose="020B0604030504040204" pitchFamily="50" charset="-128"/>
              </a:endParaRPr>
            </a:p>
          </p:txBody>
        </p:sp>
      </p:grpSp>
      <p:sp>
        <p:nvSpPr>
          <p:cNvPr id="26" name="Text Box 58"/>
          <p:cNvSpPr txBox="1">
            <a:spLocks noChangeArrowheads="1"/>
          </p:cNvSpPr>
          <p:nvPr/>
        </p:nvSpPr>
        <p:spPr bwMode="auto">
          <a:xfrm>
            <a:off x="0" y="2735317"/>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smtClean="0">
                <a:latin typeface="MS UI Gothic" panose="020B0600070205080204" pitchFamily="50" charset="-128"/>
                <a:ea typeface="MS UI Gothic" panose="020B0600070205080204" pitchFamily="50" charset="-128"/>
              </a:rPr>
              <a:t>電子媒体または重要書類の廃棄は以下の手順で行う。</a:t>
            </a:r>
            <a:endParaRPr lang="en-US" altLang="ja-JP" sz="1100" b="0" dirty="0" smtClean="0">
              <a:latin typeface="Tahoma" panose="020B0604030504040204" pitchFamily="34" charset="0"/>
              <a:ea typeface="MS UI Gothic" panose="020B0600070205080204"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51902188"/>
              </p:ext>
            </p:extLst>
          </p:nvPr>
        </p:nvGraphicFramePr>
        <p:xfrm>
          <a:off x="166508" y="3061590"/>
          <a:ext cx="5031134" cy="3096036"/>
        </p:xfrm>
        <a:graphic>
          <a:graphicData uri="http://schemas.openxmlformats.org/drawingml/2006/table">
            <a:tbl>
              <a:tblPr firstRow="1" bandRow="1">
                <a:tableStyleId>{5940675A-B579-460E-94D1-54222C63F5DA}</a:tableStyleId>
              </a:tblPr>
              <a:tblGrid>
                <a:gridCol w="1700392"/>
                <a:gridCol w="3330742"/>
              </a:tblGrid>
              <a:tr h="258670">
                <a:tc>
                  <a:txBody>
                    <a:bodyPr/>
                    <a:lstStyle/>
                    <a:p>
                      <a:pPr algn="ctr"/>
                      <a:r>
                        <a:rPr kumimoji="1" lang="ja-JP" altLang="en-US" sz="1200" dirty="0" smtClean="0">
                          <a:latin typeface="MS UI Gothic" panose="020B0600070205080204" pitchFamily="50" charset="-128"/>
                          <a:ea typeface="MS UI Gothic" panose="020B0600070205080204" pitchFamily="50" charset="-128"/>
                        </a:rPr>
                        <a:t>媒体</a:t>
                      </a:r>
                      <a:endParaRPr kumimoji="1" lang="ja-JP" altLang="en-US" sz="1200" dirty="0">
                        <a:latin typeface="MS UI Gothic" panose="020B0600070205080204" pitchFamily="50" charset="-128"/>
                        <a:ea typeface="MS UI Gothic"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smtClean="0">
                          <a:latin typeface="MS UI Gothic" panose="020B0600070205080204" pitchFamily="50" charset="-128"/>
                          <a:ea typeface="MS UI Gothic" panose="020B0600070205080204" pitchFamily="50" charset="-128"/>
                        </a:rPr>
                        <a:t>廃棄方法</a:t>
                      </a:r>
                      <a:endParaRPr kumimoji="1" lang="ja-JP" altLang="en-US" sz="1200" dirty="0">
                        <a:latin typeface="MS UI Gothic" panose="020B0600070205080204" pitchFamily="50" charset="-128"/>
                        <a:ea typeface="MS UI Gothic"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129">
                <a:tc>
                  <a:txBody>
                    <a:bodyPr/>
                    <a:lstStyle/>
                    <a:p>
                      <a:r>
                        <a:rPr kumimoji="1" lang="ja-JP" altLang="en-US" sz="1200" dirty="0" smtClean="0">
                          <a:latin typeface="MS UI Gothic" panose="020B0600070205080204" pitchFamily="50" charset="-128"/>
                          <a:ea typeface="MS UI Gothic" panose="020B0600070205080204" pitchFamily="50" charset="-128"/>
                        </a:rPr>
                        <a:t>サーバー・パソコン</a:t>
                      </a:r>
                      <a:endParaRPr kumimoji="1" lang="en-US" altLang="ja-JP" sz="1200" dirty="0" smtClean="0">
                        <a:latin typeface="MS UI Gothic" panose="020B0600070205080204" pitchFamily="50" charset="-128"/>
                        <a:ea typeface="MS UI Gothic" panose="020B0600070205080204" pitchFamily="50" charset="-128"/>
                      </a:endParaRPr>
                    </a:p>
                    <a:p>
                      <a:r>
                        <a:rPr kumimoji="1" lang="en-US" altLang="ja-JP" sz="1200" dirty="0" smtClean="0">
                          <a:latin typeface="MS UI Gothic" panose="020B0600070205080204" pitchFamily="50" charset="-128"/>
                          <a:ea typeface="MS UI Gothic" panose="020B0600070205080204" pitchFamily="50" charset="-128"/>
                        </a:rPr>
                        <a:t>※</a:t>
                      </a:r>
                      <a:r>
                        <a:rPr kumimoji="1" lang="ja-JP" altLang="en-US" sz="1200" dirty="0" smtClean="0">
                          <a:latin typeface="MS UI Gothic" panose="020B0600070205080204" pitchFamily="50" charset="-128"/>
                          <a:ea typeface="MS UI Gothic" panose="020B0600070205080204" pitchFamily="50" charset="-128"/>
                        </a:rPr>
                        <a:t>リース物件返却・売却含む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buFont typeface="Arial" panose="020B0604020202020204" pitchFamily="34" charset="0"/>
                        <a:buChar char="•"/>
                      </a:pPr>
                      <a:r>
                        <a:rPr lang="ja-JP" altLang="en-US" sz="1100" b="0" dirty="0" smtClean="0">
                          <a:solidFill>
                            <a:srgbClr val="FF0000"/>
                          </a:solidFill>
                          <a:latin typeface="MS UI Gothic" panose="020B0600070205080204" pitchFamily="50" charset="-128"/>
                          <a:ea typeface="MS UI Gothic" panose="020B0600070205080204" pitchFamily="50" charset="-128"/>
                        </a:rPr>
                        <a:t>総務部システム担当がハードディスクを取り出し破壊</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p>
                      <a:pPr marL="85725" indent="-85725">
                        <a:buFont typeface="Arial" panose="020B0604020202020204" pitchFamily="34" charset="0"/>
                        <a:buChar char="•"/>
                      </a:pPr>
                      <a:r>
                        <a:rPr lang="ja-JP" altLang="en-US" sz="1100" b="0" dirty="0" smtClean="0">
                          <a:solidFill>
                            <a:srgbClr val="FF0000"/>
                          </a:solidFill>
                          <a:latin typeface="MS UI Gothic" panose="020B0600070205080204" pitchFamily="50" charset="-128"/>
                          <a:ea typeface="MS UI Gothic" panose="020B0600070205080204" pitchFamily="50" charset="-128"/>
                        </a:rPr>
                        <a:t>総務部システム担当が</a:t>
                      </a:r>
                      <a:r>
                        <a:rPr kumimoji="1" lang="ja-JP" altLang="en-US" sz="1100" dirty="0" smtClean="0">
                          <a:solidFill>
                            <a:srgbClr val="FF0000"/>
                          </a:solidFill>
                          <a:latin typeface="MS UI Gothic" panose="020B0600070205080204" pitchFamily="50" charset="-128"/>
                          <a:ea typeface="MS UI Gothic" panose="020B0600070205080204" pitchFamily="50" charset="-128"/>
                        </a:rPr>
                        <a:t>データ抹消ツールにより完全消去</a:t>
                      </a:r>
                      <a:endParaRPr kumimoji="1" lang="ja-JP" altLang="en-US" sz="1100" dirty="0">
                        <a:solidFill>
                          <a:srgbClr val="FF0000"/>
                        </a:solidFill>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691">
                <a:tc>
                  <a:txBody>
                    <a:bodyPr/>
                    <a:lstStyle/>
                    <a:p>
                      <a:r>
                        <a:rPr kumimoji="1" lang="ja-JP" altLang="en-US" sz="1200" dirty="0" smtClean="0">
                          <a:latin typeface="MS UI Gothic" panose="020B0600070205080204" pitchFamily="50" charset="-128"/>
                          <a:ea typeface="MS UI Gothic" panose="020B0600070205080204" pitchFamily="50" charset="-128"/>
                        </a:rPr>
                        <a:t>外付けハードディスク</a:t>
                      </a:r>
                      <a:endParaRPr kumimoji="1" lang="ja-JP" altLang="en-US" sz="1200" dirty="0">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総務部システム担当が破壊</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endParaRPr kumimoji="1" lang="ja-JP" altLang="en-US" sz="1100" b="0" kern="1200" dirty="0">
                        <a:solidFill>
                          <a:srgbClr val="FF0000"/>
                        </a:solidFill>
                        <a:latin typeface="MS UI Gothic" panose="020B0600070205080204" pitchFamily="50" charset="-128"/>
                        <a:ea typeface="MS UI Gothic" panose="020B0600070205080204"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7004">
                <a:tc>
                  <a:txBody>
                    <a:bodyPr/>
                    <a:lstStyle/>
                    <a:p>
                      <a:r>
                        <a:rPr kumimoji="1" lang="en-US" altLang="ja-JP" sz="1200" dirty="0" smtClean="0">
                          <a:latin typeface="MS UI Gothic" panose="020B0600070205080204" pitchFamily="50" charset="-128"/>
                          <a:ea typeface="MS UI Gothic" panose="020B0600070205080204" pitchFamily="50" charset="-128"/>
                        </a:rPr>
                        <a:t>CD</a:t>
                      </a:r>
                      <a:r>
                        <a:rPr kumimoji="1" lang="ja-JP" altLang="en-US" sz="1200" dirty="0" smtClean="0">
                          <a:latin typeface="MS UI Gothic" panose="020B0600070205080204" pitchFamily="50" charset="-128"/>
                          <a:ea typeface="MS UI Gothic" panose="020B0600070205080204" pitchFamily="50" charset="-128"/>
                        </a:rPr>
                        <a:t>・</a:t>
                      </a:r>
                      <a:r>
                        <a:rPr kumimoji="1" lang="en-US" altLang="ja-JP" sz="1200" dirty="0" smtClean="0">
                          <a:latin typeface="MS UI Gothic" panose="020B0600070205080204" pitchFamily="50" charset="-128"/>
                          <a:ea typeface="MS UI Gothic" panose="020B0600070205080204" pitchFamily="50" charset="-128"/>
                        </a:rPr>
                        <a:t>DVD</a:t>
                      </a:r>
                      <a:r>
                        <a:rPr kumimoji="1" lang="ja-JP" altLang="en-US" sz="1200" dirty="0" smtClean="0">
                          <a:latin typeface="MS UI Gothic" panose="020B0600070205080204" pitchFamily="50" charset="-128"/>
                          <a:ea typeface="MS UI Gothic" panose="020B0600070205080204" pitchFamily="50" charset="-128"/>
                        </a:rPr>
                        <a:t>などのディスク</a:t>
                      </a:r>
                      <a:endParaRPr kumimoji="1" lang="ja-JP" altLang="en-US" sz="1200" dirty="0">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利用者が</a:t>
                      </a:r>
                      <a:r>
                        <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rPr>
                        <a:t>CD</a:t>
                      </a: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のラベル面、</a:t>
                      </a:r>
                      <a:r>
                        <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rPr>
                        <a:t>DVD</a:t>
                      </a: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のディスク内面にカッターでキズを入れる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581">
                <a:tc>
                  <a:txBody>
                    <a:bodyPr/>
                    <a:lstStyle/>
                    <a:p>
                      <a:r>
                        <a:rPr kumimoji="1" lang="en-US" altLang="ja-JP" sz="1200" dirty="0" smtClean="0">
                          <a:latin typeface="MS UI Gothic" panose="020B0600070205080204" pitchFamily="50" charset="-128"/>
                          <a:ea typeface="MS UI Gothic" panose="020B0600070205080204" pitchFamily="50" charset="-128"/>
                        </a:rPr>
                        <a:t>USB</a:t>
                      </a:r>
                      <a:r>
                        <a:rPr kumimoji="1" lang="ja-JP" altLang="en-US" sz="1200" dirty="0" smtClean="0">
                          <a:latin typeface="MS UI Gothic" panose="020B0600070205080204" pitchFamily="50" charset="-128"/>
                          <a:ea typeface="MS UI Gothic" panose="020B0600070205080204" pitchFamily="50" charset="-128"/>
                        </a:rPr>
                        <a:t>メモリー</a:t>
                      </a:r>
                      <a:endParaRPr kumimoji="1" lang="ja-JP" altLang="en-US" sz="1200" dirty="0">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691">
                <a:tc>
                  <a:txBody>
                    <a:bodyPr/>
                    <a:lstStyle/>
                    <a:p>
                      <a:r>
                        <a:rPr kumimoji="1" lang="ja-JP" altLang="en-US" sz="1200" dirty="0" smtClean="0">
                          <a:latin typeface="MS UI Gothic" panose="020B0600070205080204" pitchFamily="50" charset="-128"/>
                          <a:ea typeface="MS UI Gothic" panose="020B0600070205080204" pitchFamily="50" charset="-128"/>
                        </a:rPr>
                        <a:t>重要書類</a:t>
                      </a:r>
                      <a:endParaRPr kumimoji="1" lang="ja-JP" altLang="en-US" sz="1200" dirty="0">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大量の場合は総務部システム担当が溶解処分を専門業者</a:t>
                      </a:r>
                      <a:r>
                        <a:rPr lang="ja-JP" altLang="en-US" sz="1100" b="0" dirty="0" smtClean="0">
                          <a:solidFill>
                            <a:srgbClr val="FF0000"/>
                          </a:solidFill>
                          <a:latin typeface="MS UI Gothic" panose="020B0600070205080204" pitchFamily="50" charset="-128"/>
                          <a:ea typeface="MS UI Gothic" panose="020B0600070205080204" pitchFamily="50" charset="-128"/>
                        </a:rPr>
                        <a:t>に依頼し、廃棄証明書を取得</a:t>
                      </a:r>
                      <a:endParaRPr lang="en-US" altLang="ja-JP" sz="1100" b="0" dirty="0" smtClean="0">
                        <a:solidFill>
                          <a:srgbClr val="FF0000"/>
                        </a:solidFill>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30" y="6190685"/>
            <a:ext cx="1244643" cy="1187198"/>
          </a:xfrm>
          <a:prstGeom prst="rect">
            <a:avLst/>
          </a:prstGeom>
        </p:spPr>
      </p:pic>
    </p:spTree>
    <p:extLst>
      <p:ext uri="{BB962C8B-B14F-4D97-AF65-F5344CB8AC3E}">
        <p14:creationId xmlns:p14="http://schemas.microsoft.com/office/powerpoint/2010/main" val="4098221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smtClean="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１ </a:t>
            </a:r>
            <a:r>
              <a:rPr lang="ja-JP" altLang="en-US" sz="2800" b="1" dirty="0" smtClean="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2" name="スライド番号プレースホルダー 1"/>
          <p:cNvSpPr>
            <a:spLocks noGrp="1"/>
          </p:cNvSpPr>
          <p:nvPr>
            <p:ph type="sldNum" sz="quarter" idx="12"/>
          </p:nvPr>
        </p:nvSpPr>
        <p:spPr>
          <a:xfrm>
            <a:off x="4816691" y="7017713"/>
            <a:ext cx="360000" cy="360000"/>
          </a:xfrm>
        </p:spPr>
        <p:txBody>
          <a:bodyPr/>
          <a:lstStyle/>
          <a:p>
            <a:fld id="{BA1AACC8-012D-40C1-84DE-4014AE42646F}" type="slidenum">
              <a:rPr kumimoji="1" lang="ja-JP" altLang="en-US" smtClean="0"/>
              <a:pPr/>
              <a:t>8</a:t>
            </a:fld>
            <a:endParaRPr kumimoji="1" lang="ja-JP" altLang="en-US" dirty="0"/>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1" name="グループ化 20"/>
          <p:cNvGrpSpPr/>
          <p:nvPr/>
        </p:nvGrpSpPr>
        <p:grpSpPr>
          <a:xfrm>
            <a:off x="86636" y="611285"/>
            <a:ext cx="3600000" cy="376754"/>
            <a:chOff x="533398" y="1077911"/>
            <a:chExt cx="4717345" cy="493689"/>
          </a:xfrm>
        </p:grpSpPr>
        <p:sp>
          <p:nvSpPr>
            <p:cNvPr id="2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テキスト ボックス 23"/>
            <p:cNvSpPr txBox="1"/>
            <p:nvPr/>
          </p:nvSpPr>
          <p:spPr>
            <a:xfrm>
              <a:off x="533398" y="1081419"/>
              <a:ext cx="4717345" cy="490181"/>
            </a:xfrm>
            <a:prstGeom prst="rect">
              <a:avLst/>
            </a:prstGeom>
            <a:noFill/>
          </p:spPr>
          <p:txBody>
            <a:bodyPr wrap="square" rtlCol="0">
              <a:spAutoFit/>
            </a:bodyPr>
            <a:lstStyle/>
            <a:p>
              <a:r>
                <a:rPr lang="ja-JP" altLang="en-US" sz="1831" dirty="0" smtClean="0">
                  <a:latin typeface="Meiryo UI" panose="020B0604030504040204" pitchFamily="50" charset="-128"/>
                  <a:ea typeface="Meiryo UI" panose="020B0604030504040204" pitchFamily="50" charset="-128"/>
                </a:rPr>
                <a:t>私有情報機器の利用</a:t>
              </a:r>
              <a:endParaRPr lang="ja-JP" altLang="en-US" sz="1831" dirty="0">
                <a:latin typeface="Meiryo UI" panose="020B0604030504040204" pitchFamily="50" charset="-128"/>
                <a:ea typeface="Meiryo UI" panose="020B0604030504040204" pitchFamily="50" charset="-128"/>
              </a:endParaRPr>
            </a:p>
          </p:txBody>
        </p:sp>
      </p:grpSp>
      <p:sp>
        <p:nvSpPr>
          <p:cNvPr id="25" name="Text Box 58"/>
          <p:cNvSpPr txBox="1">
            <a:spLocks noChangeArrowheads="1"/>
          </p:cNvSpPr>
          <p:nvPr/>
        </p:nvSpPr>
        <p:spPr bwMode="auto">
          <a:xfrm>
            <a:off x="0" y="1033823"/>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smtClean="0">
                <a:latin typeface="MS UI Gothic" panose="020B0600070205080204" pitchFamily="50" charset="-128"/>
                <a:ea typeface="MS UI Gothic" panose="020B0600070205080204" pitchFamily="50" charset="-128"/>
              </a:rPr>
              <a:t>私有の情報機器を業務で利用する場合は以下を順守する。</a:t>
            </a:r>
            <a:endParaRPr lang="en-US" altLang="ja-JP" b="0" dirty="0" smtClean="0">
              <a:latin typeface="MS UI Gothic" panose="020B0600070205080204" pitchFamily="50" charset="-128"/>
              <a:ea typeface="MS UI Gothic" panose="020B0600070205080204"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792991384"/>
              </p:ext>
            </p:extLst>
          </p:nvPr>
        </p:nvGraphicFramePr>
        <p:xfrm>
          <a:off x="142391" y="1400574"/>
          <a:ext cx="5015466" cy="5090160"/>
        </p:xfrm>
        <a:graphic>
          <a:graphicData uri="http://schemas.openxmlformats.org/drawingml/2006/table">
            <a:tbl>
              <a:tblPr firstRow="1" bandRow="1">
                <a:tableStyleId>{5940675A-B579-460E-94D1-54222C63F5DA}</a:tableStyleId>
              </a:tblPr>
              <a:tblGrid>
                <a:gridCol w="964514"/>
                <a:gridCol w="4050952"/>
              </a:tblGrid>
              <a:tr h="231362">
                <a:tc>
                  <a:txBody>
                    <a:bodyPr/>
                    <a:lstStyle/>
                    <a:p>
                      <a:pPr algn="ctr"/>
                      <a:r>
                        <a:rPr kumimoji="1" lang="ja-JP" altLang="en-US" sz="1200" b="1" kern="1200" dirty="0" smtClean="0">
                          <a:solidFill>
                            <a:schemeClr val="tx1"/>
                          </a:solidFill>
                          <a:effectLst/>
                          <a:latin typeface="MS UI Gothic" panose="020B0600070205080204" pitchFamily="50" charset="-128"/>
                          <a:ea typeface="MS UI Gothic" panose="020B0600070205080204" pitchFamily="50" charset="-128"/>
                          <a:cs typeface="+mn-cs"/>
                        </a:rPr>
                        <a:t>情報機器の種類</a:t>
                      </a:r>
                      <a:endPar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ja-JP" altLang="en-US" sz="1200" b="1" kern="1200" dirty="0" smtClean="0">
                          <a:solidFill>
                            <a:schemeClr val="tx1"/>
                          </a:solidFill>
                          <a:latin typeface="MS UI Gothic" panose="020B0600070205080204" pitchFamily="50" charset="-128"/>
                          <a:ea typeface="MS UI Gothic" panose="020B0600070205080204" pitchFamily="50" charset="-128"/>
                          <a:cs typeface="+mn-cs"/>
                        </a:rPr>
                        <a:t>順守事項</a:t>
                      </a:r>
                      <a:endParaRPr kumimoji="1" lang="ja-JP" altLang="en-US" sz="1200" b="1" kern="1200" dirty="0">
                        <a:solidFill>
                          <a:schemeClr val="tx1"/>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r>
              <a:tr h="231362">
                <a:tc>
                  <a:txBody>
                    <a:bodyPr/>
                    <a:lstStyle/>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パソコン</a:t>
                      </a:r>
                      <a:endPar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endParaRPr>
                    </a:p>
                    <a:p>
                      <a:r>
                        <a:rPr kumimoji="1" lang="en-US" altLang="ja-JP" sz="900" b="0" kern="1200" dirty="0" smtClean="0">
                          <a:solidFill>
                            <a:srgbClr val="FF0000"/>
                          </a:solidFill>
                          <a:latin typeface="MS UI Gothic" panose="020B0600070205080204" pitchFamily="50" charset="-128"/>
                          <a:ea typeface="MS UI Gothic" panose="020B0600070205080204" pitchFamily="50" charset="-128"/>
                          <a:cs typeface="+mn-cs"/>
                        </a:rPr>
                        <a:t>※</a:t>
                      </a:r>
                      <a:r>
                        <a:rPr kumimoji="1" lang="ja-JP" altLang="en-US" sz="900" b="0" kern="1200" dirty="0" smtClean="0">
                          <a:solidFill>
                            <a:srgbClr val="FF0000"/>
                          </a:solidFill>
                          <a:latin typeface="MS UI Gothic" panose="020B0600070205080204" pitchFamily="50" charset="-128"/>
                          <a:ea typeface="MS UI Gothic" panose="020B0600070205080204" pitchFamily="50" charset="-128"/>
                          <a:cs typeface="+mn-cs"/>
                        </a:rPr>
                        <a:t>自宅のパソコンで業務を行う場合も含む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社内へ無断で持ち込むことを禁止する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業務利用を禁止する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社内</a:t>
                      </a:r>
                      <a:r>
                        <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rPr>
                        <a:t>LAN</a:t>
                      </a:r>
                      <a:r>
                        <a:rPr kumimoji="1" lang="ja-JP" altLang="en-US" sz="1100" b="0" kern="1200" dirty="0" err="1" smtClean="0">
                          <a:solidFill>
                            <a:srgbClr val="FF0000"/>
                          </a:solidFill>
                          <a:latin typeface="MS UI Gothic" panose="020B0600070205080204" pitchFamily="50" charset="-128"/>
                          <a:ea typeface="MS UI Gothic" panose="020B0600070205080204" pitchFamily="50" charset="-128"/>
                          <a:cs typeface="+mn-cs"/>
                        </a:rPr>
                        <a:t>への</a:t>
                      </a: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接続を禁止する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ウイルス対策ソフト、アプリケーションソフトは総務部システム担当が指定したものを導入し、許可を得たうえで利用する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業務終了後に業務用データは総務部システム担当の指定するツールで完全に消去する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362">
                <a:tc>
                  <a:txBody>
                    <a:bodyPr/>
                    <a:lstStyle/>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スマートフォン</a:t>
                      </a:r>
                      <a:endPar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タブレット端末</a:t>
                      </a:r>
                      <a:endPar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携帯電話など</a:t>
                      </a:r>
                      <a:endPar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記憶・通信機能を備えた機器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地図検索、路線案内を除き業務利用を禁止する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充電を除き、社内パソコンへの接続を禁止する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ウイルス対策ソフト、アプリケーションソフトのインストールは総務部システム担当が指定したものを導入し、許可を得たうえで利用する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取引先アドレスを除く業務用データの保存を禁止する。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362">
                <a:tc>
                  <a:txBody>
                    <a:bodyPr/>
                    <a:lstStyle/>
                    <a:p>
                      <a:r>
                        <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rPr>
                        <a:t>USB</a:t>
                      </a: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メモリ</a:t>
                      </a:r>
                      <a:endPar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外付け</a:t>
                      </a:r>
                      <a:r>
                        <a:rPr kumimoji="1" lang="en-US" altLang="ja-JP" sz="1050" b="0" kern="1200" dirty="0" smtClean="0">
                          <a:solidFill>
                            <a:schemeClr val="tx1"/>
                          </a:solidFill>
                          <a:latin typeface="MS UI Gothic" panose="020B0600070205080204" pitchFamily="50" charset="-128"/>
                          <a:ea typeface="MS UI Gothic" panose="020B0600070205080204" pitchFamily="50" charset="-128"/>
                          <a:cs typeface="+mn-cs"/>
                        </a:rPr>
                        <a:t>HDD</a:t>
                      </a:r>
                      <a:r>
                        <a:rPr kumimoji="1" lang="ja-JP" altLang="en-US" sz="1050" b="0" kern="1200" dirty="0" smtClean="0">
                          <a:solidFill>
                            <a:schemeClr val="tx1"/>
                          </a:solidFill>
                          <a:latin typeface="MS UI Gothic" panose="020B0600070205080204" pitchFamily="50" charset="-128"/>
                          <a:ea typeface="MS UI Gothic" panose="020B0600070205080204" pitchFamily="50" charset="-128"/>
                          <a:cs typeface="+mn-cs"/>
                        </a:rPr>
                        <a:t>などの記憶機能を備えた機器・媒体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私有物の利用を禁止する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総務部システム担当の許可を得て利用する</a:t>
                      </a:r>
                      <a:endParaRPr kumimoji="1" lang="en-US" altLang="ja-JP" sz="1100" b="0" kern="1200" dirty="0" smtClean="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smtClean="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a:t>
                      </a:r>
                      <a:r>
                        <a:rPr lang="ja-JP" altLang="en-US" sz="1050" b="0" dirty="0" smtClean="0">
                          <a:solidFill>
                            <a:srgbClr val="FF0000"/>
                          </a:solidFill>
                          <a:latin typeface="MS UI Gothic" panose="020B0600070205080204" pitchFamily="50" charset="-128"/>
                          <a:ea typeface="MS UI Gothic" panose="020B0600070205080204" pitchFamily="50" charset="-128"/>
                        </a:rPr>
                        <a:t>消去する</a:t>
                      </a:r>
                      <a:endParaRPr lang="en-US" altLang="ja-JP" sz="1050" b="0" dirty="0" smtClean="0">
                        <a:solidFill>
                          <a:srgbClr val="FF0000"/>
                        </a:solidFill>
                        <a:latin typeface="MS UI Gothic" panose="020B0600070205080204" pitchFamily="50" charset="-128"/>
                        <a:ea typeface="MS UI Gothic"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図 2"/>
          <p:cNvPicPr>
            <a:picLocks noChangeAspect="1"/>
          </p:cNvPicPr>
          <p:nvPr/>
        </p:nvPicPr>
        <p:blipFill>
          <a:blip r:embed="rId2"/>
          <a:stretch>
            <a:fillRect/>
          </a:stretch>
        </p:blipFill>
        <p:spPr>
          <a:xfrm>
            <a:off x="289936" y="3139328"/>
            <a:ext cx="708571" cy="508571"/>
          </a:xfrm>
          <a:prstGeom prst="rect">
            <a:avLst/>
          </a:prstGeom>
        </p:spPr>
      </p:pic>
      <p:pic>
        <p:nvPicPr>
          <p:cNvPr id="20" name="図 19"/>
          <p:cNvPicPr>
            <a:picLocks noChangeAspect="1"/>
          </p:cNvPicPr>
          <p:nvPr/>
        </p:nvPicPr>
        <p:blipFill>
          <a:blip r:embed="rId3"/>
          <a:stretch>
            <a:fillRect/>
          </a:stretch>
        </p:blipFill>
        <p:spPr>
          <a:xfrm>
            <a:off x="644221" y="5074250"/>
            <a:ext cx="411905" cy="447619"/>
          </a:xfrm>
          <a:prstGeom prst="rect">
            <a:avLst/>
          </a:prstGeom>
        </p:spPr>
      </p:pic>
    </p:spTree>
    <p:extLst>
      <p:ext uri="{BB962C8B-B14F-4D97-AF65-F5344CB8AC3E}">
        <p14:creationId xmlns:p14="http://schemas.microsoft.com/office/powerpoint/2010/main" val="3965910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1345</Words>
  <Application>Microsoft Office PowerPoint</Application>
  <PresentationFormat>ユーザー設定</PresentationFormat>
  <Paragraphs>280</Paragraphs>
  <Slides>11</Slides>
  <Notes>8</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vt:i4>
      </vt:variant>
    </vt:vector>
  </HeadingPairs>
  <TitlesOfParts>
    <vt:vector size="23" baseType="lpstr">
      <vt:lpstr>HGP創英角ｺﾞｼｯｸUB</vt:lpstr>
      <vt:lpstr>HG丸ｺﾞｼｯｸM-PRO</vt:lpstr>
      <vt:lpstr>Meiryo UI</vt:lpstr>
      <vt:lpstr>ＭＳ Ｐゴシック</vt:lpstr>
      <vt:lpstr>MS UI Gothic</vt:lpstr>
      <vt:lpstr>メイリオ</vt:lpstr>
      <vt:lpstr>Arial</vt:lpstr>
      <vt:lpstr>Calibri</vt:lpstr>
      <vt:lpstr>Century Gothic</vt:lpstr>
      <vt:lpstr>Tahoma</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2016-11-13T11:35:45Z</dcterms:created>
  <dcterms:modified xsi:type="dcterms:W3CDTF">2017-10-11T10:49:12Z</dcterms:modified>
  <cp:contentStatus/>
</cp:coreProperties>
</file>