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Lst>
  <p:notesMasterIdLst>
    <p:notesMasterId r:id="rId13"/>
  </p:notesMasterIdLst>
  <p:handoutMasterIdLst>
    <p:handoutMasterId r:id="rId14"/>
  </p:handoutMasterIdLst>
  <p:sldIdLst>
    <p:sldId id="525" r:id="rId2"/>
    <p:sldId id="513" r:id="rId3"/>
    <p:sldId id="518" r:id="rId4"/>
    <p:sldId id="517" r:id="rId5"/>
    <p:sldId id="519" r:id="rId6"/>
    <p:sldId id="520" r:id="rId7"/>
    <p:sldId id="511" r:id="rId8"/>
    <p:sldId id="512" r:id="rId9"/>
    <p:sldId id="515" r:id="rId10"/>
    <p:sldId id="523" r:id="rId11"/>
    <p:sldId id="524" r:id="rId12"/>
  </p:sldIdLst>
  <p:sldSz cx="9144000" cy="6858000" type="screen4x3"/>
  <p:notesSz cx="6734175" cy="98663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07">
          <p15:clr>
            <a:srgbClr val="A4A3A4"/>
          </p15:clr>
        </p15:guide>
        <p15:guide id="2" pos="212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556" autoAdjust="0"/>
    <p:restoredTop sz="93620" autoAdjust="0"/>
  </p:normalViewPr>
  <p:slideViewPr>
    <p:cSldViewPr>
      <p:cViewPr varScale="1">
        <p:scale>
          <a:sx n="65" d="100"/>
          <a:sy n="65" d="100"/>
        </p:scale>
        <p:origin x="1288" y="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p:scale>
          <a:sx n="100" d="100"/>
          <a:sy n="100" d="100"/>
        </p:scale>
        <p:origin x="-1566" y="534"/>
      </p:cViewPr>
      <p:guideLst>
        <p:guide orient="horz" pos="3107"/>
        <p:guide pos="212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6" y="6"/>
            <a:ext cx="2918725" cy="493554"/>
          </a:xfrm>
          <a:prstGeom prst="rect">
            <a:avLst/>
          </a:prstGeom>
        </p:spPr>
        <p:txBody>
          <a:bodyPr vert="horz" lIns="91344" tIns="45672" rIns="91344" bIns="45672" rtlCol="0"/>
          <a:lstStyle>
            <a:lvl1pPr algn="l">
              <a:defRPr sz="1200"/>
            </a:lvl1pPr>
          </a:lstStyle>
          <a:p>
            <a:r>
              <a:rPr kumimoji="1" lang="ja-JP" altLang="en-US" smtClean="0"/>
              <a:t>国立国会図書館における業務・システムの構築と運用</a:t>
            </a:r>
            <a:endParaRPr kumimoji="1" lang="ja-JP" altLang="en-US"/>
          </a:p>
        </p:txBody>
      </p:sp>
      <p:sp>
        <p:nvSpPr>
          <p:cNvPr id="3" name="日付プレースホルダ 2"/>
          <p:cNvSpPr>
            <a:spLocks noGrp="1"/>
          </p:cNvSpPr>
          <p:nvPr>
            <p:ph type="dt" sz="quarter" idx="1"/>
          </p:nvPr>
        </p:nvSpPr>
        <p:spPr>
          <a:xfrm>
            <a:off x="3813863" y="6"/>
            <a:ext cx="2918724" cy="493554"/>
          </a:xfrm>
          <a:prstGeom prst="rect">
            <a:avLst/>
          </a:prstGeom>
        </p:spPr>
        <p:txBody>
          <a:bodyPr vert="horz" lIns="91344" tIns="45672" rIns="91344" bIns="45672" rtlCol="0"/>
          <a:lstStyle>
            <a:lvl1pPr algn="r">
              <a:defRPr sz="1200"/>
            </a:lvl1pPr>
          </a:lstStyle>
          <a:p>
            <a:r>
              <a:rPr kumimoji="1" lang="en-US" altLang="ja-JP" smtClean="0"/>
              <a:t>2011/5/19</a:t>
            </a:r>
            <a:endParaRPr kumimoji="1" lang="ja-JP" altLang="en-US"/>
          </a:p>
        </p:txBody>
      </p:sp>
      <p:sp>
        <p:nvSpPr>
          <p:cNvPr id="4" name="フッター プレースホルダ 3"/>
          <p:cNvSpPr>
            <a:spLocks noGrp="1"/>
          </p:cNvSpPr>
          <p:nvPr>
            <p:ph type="ftr" sz="quarter" idx="2"/>
          </p:nvPr>
        </p:nvSpPr>
        <p:spPr>
          <a:xfrm>
            <a:off x="6" y="9371173"/>
            <a:ext cx="2918725" cy="493553"/>
          </a:xfrm>
          <a:prstGeom prst="rect">
            <a:avLst/>
          </a:prstGeom>
        </p:spPr>
        <p:txBody>
          <a:bodyPr vert="horz" lIns="91344" tIns="45672" rIns="91344" bIns="45672" rtlCol="0" anchor="b"/>
          <a:lstStyle>
            <a:lvl1pPr algn="l">
              <a:defRPr sz="1200"/>
            </a:lvl1pPr>
          </a:lstStyle>
          <a:p>
            <a:r>
              <a:rPr kumimoji="1" lang="en-US" altLang="ja-JP" smtClean="0"/>
              <a:t>National Diet Library (NDL)</a:t>
            </a:r>
            <a:endParaRPr kumimoji="1" lang="ja-JP" altLang="en-US"/>
          </a:p>
        </p:txBody>
      </p:sp>
      <p:sp>
        <p:nvSpPr>
          <p:cNvPr id="5" name="スライド番号プレースホルダ 4"/>
          <p:cNvSpPr>
            <a:spLocks noGrp="1"/>
          </p:cNvSpPr>
          <p:nvPr>
            <p:ph type="sldNum" sz="quarter" idx="3"/>
          </p:nvPr>
        </p:nvSpPr>
        <p:spPr>
          <a:xfrm>
            <a:off x="3813863" y="9371173"/>
            <a:ext cx="2918724" cy="493553"/>
          </a:xfrm>
          <a:prstGeom prst="rect">
            <a:avLst/>
          </a:prstGeom>
        </p:spPr>
        <p:txBody>
          <a:bodyPr vert="horz" lIns="91344" tIns="45672" rIns="91344" bIns="45672" rtlCol="0" anchor="b"/>
          <a:lstStyle>
            <a:lvl1pPr algn="r">
              <a:defRPr sz="1200"/>
            </a:lvl1pPr>
          </a:lstStyle>
          <a:p>
            <a:fld id="{C4AF28F6-9C51-497A-A942-258017559419}" type="slidenum">
              <a:rPr kumimoji="1" lang="ja-JP" altLang="en-US" smtClean="0"/>
              <a:pPr/>
              <a:t>‹#›</a:t>
            </a:fld>
            <a:endParaRPr kumimoji="1" lang="ja-JP" altLang="en-US"/>
          </a:p>
        </p:txBody>
      </p:sp>
    </p:spTree>
    <p:extLst>
      <p:ext uri="{BB962C8B-B14F-4D97-AF65-F5344CB8AC3E}">
        <p14:creationId xmlns:p14="http://schemas.microsoft.com/office/powerpoint/2010/main" val="2409031012"/>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4" y="6"/>
            <a:ext cx="2918143" cy="493316"/>
          </a:xfrm>
          <a:prstGeom prst="rect">
            <a:avLst/>
          </a:prstGeom>
        </p:spPr>
        <p:txBody>
          <a:bodyPr vert="horz" lIns="91363" tIns="45679" rIns="91363" bIns="45679" rtlCol="0"/>
          <a:lstStyle>
            <a:lvl1pPr algn="l">
              <a:defRPr sz="1200"/>
            </a:lvl1pPr>
          </a:lstStyle>
          <a:p>
            <a:r>
              <a:rPr kumimoji="1" lang="ja-JP" altLang="en-US" smtClean="0"/>
              <a:t>国立国会図書館における業務・システムの構築と運用</a:t>
            </a:r>
            <a:endParaRPr kumimoji="1" lang="ja-JP" altLang="en-US"/>
          </a:p>
        </p:txBody>
      </p:sp>
      <p:sp>
        <p:nvSpPr>
          <p:cNvPr id="3" name="日付プレースホルダ 2"/>
          <p:cNvSpPr>
            <a:spLocks noGrp="1"/>
          </p:cNvSpPr>
          <p:nvPr>
            <p:ph type="dt" idx="1"/>
          </p:nvPr>
        </p:nvSpPr>
        <p:spPr>
          <a:xfrm>
            <a:off x="3814480" y="6"/>
            <a:ext cx="2918143" cy="493316"/>
          </a:xfrm>
          <a:prstGeom prst="rect">
            <a:avLst/>
          </a:prstGeom>
        </p:spPr>
        <p:txBody>
          <a:bodyPr vert="horz" lIns="91363" tIns="45679" rIns="91363" bIns="45679" rtlCol="0"/>
          <a:lstStyle>
            <a:lvl1pPr algn="r">
              <a:defRPr sz="1200"/>
            </a:lvl1pPr>
          </a:lstStyle>
          <a:p>
            <a:r>
              <a:rPr kumimoji="1" lang="en-US" altLang="ja-JP" smtClean="0"/>
              <a:t>2011/5/19</a:t>
            </a:r>
            <a:endParaRPr kumimoji="1" lang="ja-JP" altLang="en-US"/>
          </a:p>
        </p:txBody>
      </p:sp>
      <p:sp>
        <p:nvSpPr>
          <p:cNvPr id="4" name="スライド イメージ プレースホルダ 3"/>
          <p:cNvSpPr>
            <a:spLocks noGrp="1" noRot="1" noChangeAspect="1"/>
          </p:cNvSpPr>
          <p:nvPr>
            <p:ph type="sldImg" idx="2"/>
          </p:nvPr>
        </p:nvSpPr>
        <p:spPr>
          <a:xfrm>
            <a:off x="900113" y="739775"/>
            <a:ext cx="4933950" cy="3702050"/>
          </a:xfrm>
          <a:prstGeom prst="rect">
            <a:avLst/>
          </a:prstGeom>
          <a:noFill/>
          <a:ln w="12700">
            <a:solidFill>
              <a:prstClr val="black"/>
            </a:solidFill>
          </a:ln>
        </p:spPr>
        <p:txBody>
          <a:bodyPr vert="horz" lIns="91363" tIns="45679" rIns="91363" bIns="45679" rtlCol="0" anchor="ctr"/>
          <a:lstStyle/>
          <a:p>
            <a:endParaRPr lang="ja-JP" altLang="en-US"/>
          </a:p>
        </p:txBody>
      </p:sp>
      <p:sp>
        <p:nvSpPr>
          <p:cNvPr id="5" name="ノート プレースホルダ 4"/>
          <p:cNvSpPr>
            <a:spLocks noGrp="1"/>
          </p:cNvSpPr>
          <p:nvPr>
            <p:ph type="body" sz="quarter" idx="3"/>
          </p:nvPr>
        </p:nvSpPr>
        <p:spPr>
          <a:xfrm>
            <a:off x="673418" y="4686503"/>
            <a:ext cx="5387340" cy="4439841"/>
          </a:xfrm>
          <a:prstGeom prst="rect">
            <a:avLst/>
          </a:prstGeom>
        </p:spPr>
        <p:txBody>
          <a:bodyPr vert="horz" lIns="91363" tIns="45679" rIns="91363" bIns="45679" rtlCol="0">
            <a:normAutofit/>
          </a:body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 5"/>
          <p:cNvSpPr>
            <a:spLocks noGrp="1"/>
          </p:cNvSpPr>
          <p:nvPr>
            <p:ph type="ftr" sz="quarter" idx="4"/>
          </p:nvPr>
        </p:nvSpPr>
        <p:spPr>
          <a:xfrm>
            <a:off x="4" y="9371291"/>
            <a:ext cx="2918143" cy="493316"/>
          </a:xfrm>
          <a:prstGeom prst="rect">
            <a:avLst/>
          </a:prstGeom>
        </p:spPr>
        <p:txBody>
          <a:bodyPr vert="horz" lIns="91363" tIns="45679" rIns="91363" bIns="45679" rtlCol="0" anchor="b"/>
          <a:lstStyle>
            <a:lvl1pPr algn="l">
              <a:defRPr sz="1200"/>
            </a:lvl1pPr>
          </a:lstStyle>
          <a:p>
            <a:r>
              <a:rPr kumimoji="1" lang="en-US" altLang="ja-JP" smtClean="0"/>
              <a:t>National Diet Library (NDL)</a:t>
            </a:r>
            <a:endParaRPr kumimoji="1" lang="ja-JP" altLang="en-US"/>
          </a:p>
        </p:txBody>
      </p:sp>
      <p:sp>
        <p:nvSpPr>
          <p:cNvPr id="7" name="スライド番号プレースホルダ 6"/>
          <p:cNvSpPr>
            <a:spLocks noGrp="1"/>
          </p:cNvSpPr>
          <p:nvPr>
            <p:ph type="sldNum" sz="quarter" idx="5"/>
          </p:nvPr>
        </p:nvSpPr>
        <p:spPr>
          <a:xfrm>
            <a:off x="3814480" y="9371291"/>
            <a:ext cx="2918143" cy="493316"/>
          </a:xfrm>
          <a:prstGeom prst="rect">
            <a:avLst/>
          </a:prstGeom>
        </p:spPr>
        <p:txBody>
          <a:bodyPr vert="horz" lIns="91363" tIns="45679" rIns="91363" bIns="45679" rtlCol="0" anchor="b"/>
          <a:lstStyle>
            <a:lvl1pPr algn="r">
              <a:defRPr sz="1200"/>
            </a:lvl1pPr>
          </a:lstStyle>
          <a:p>
            <a:fld id="{816A9BB7-DD5C-41DE-9B80-A8A5AECCA2DE}" type="slidenum">
              <a:rPr kumimoji="1" lang="ja-JP" altLang="en-US" smtClean="0"/>
              <a:pPr/>
              <a:t>‹#›</a:t>
            </a:fld>
            <a:endParaRPr kumimoji="1" lang="ja-JP" altLang="en-US"/>
          </a:p>
        </p:txBody>
      </p:sp>
    </p:spTree>
    <p:extLst>
      <p:ext uri="{BB962C8B-B14F-4D97-AF65-F5344CB8AC3E}">
        <p14:creationId xmlns:p14="http://schemas.microsoft.com/office/powerpoint/2010/main" val="2667231543"/>
      </p:ext>
    </p:extLst>
  </p:cSld>
  <p:clrMap bg1="lt1" tx1="dk1" bg2="lt2" tx2="dk2" accent1="accent1" accent2="accent2" accent3="accent3" accent4="accent4" accent5="accent5" accent6="accent6" hlink="hlink" folHlink="folHlink"/>
  <p:hf/>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a:xfrm>
            <a:off x="673418" y="4501249"/>
            <a:ext cx="5387340" cy="5110923"/>
          </a:xfrm>
        </p:spPr>
        <p:txBody>
          <a:bodyPr>
            <a:normAutofit fontScale="92500" lnSpcReduction="20000"/>
          </a:bodyPr>
          <a:lstStyle/>
          <a:p>
            <a:r>
              <a:rPr kumimoji="1" lang="ja-JP" altLang="en-US" dirty="0" smtClean="0"/>
              <a:t>フォーマット</a:t>
            </a:r>
            <a:endParaRPr kumimoji="1" lang="en-US" altLang="ja-JP" dirty="0" smtClean="0"/>
          </a:p>
          <a:p>
            <a:pPr lvl="1"/>
            <a:r>
              <a:rPr lang="en-US" altLang="ja-JP" dirty="0" smtClean="0"/>
              <a:t>OCR</a:t>
            </a:r>
            <a:r>
              <a:rPr lang="ja-JP" altLang="en-US" dirty="0" smtClean="0"/>
              <a:t>出力フォーマット</a:t>
            </a:r>
            <a:r>
              <a:rPr lang="en-US" altLang="ja-JP" dirty="0" smtClean="0"/>
              <a:t>ALTO</a:t>
            </a:r>
            <a:r>
              <a:rPr lang="ja-JP" altLang="en-US" dirty="0" smtClean="0"/>
              <a:t>の日本語表示固有表現の標準化</a:t>
            </a:r>
            <a:endParaRPr lang="en-US" altLang="ja-JP" dirty="0" smtClean="0"/>
          </a:p>
          <a:p>
            <a:pPr lvl="1"/>
            <a:r>
              <a:rPr kumimoji="1" lang="ja-JP" altLang="en-US" dirty="0" smtClean="0"/>
              <a:t>透明テキスト付</a:t>
            </a:r>
            <a:r>
              <a:rPr kumimoji="1" lang="en-US" altLang="ja-JP" dirty="0" smtClean="0"/>
              <a:t>PDF</a:t>
            </a:r>
            <a:r>
              <a:rPr kumimoji="1" lang="ja-JP" altLang="en-US" dirty="0" err="1" smtClean="0"/>
              <a:t>、</a:t>
            </a:r>
            <a:r>
              <a:rPr kumimoji="1" lang="en-US" altLang="ja-JP" dirty="0" smtClean="0"/>
              <a:t>DAISY</a:t>
            </a:r>
            <a:r>
              <a:rPr kumimoji="1" lang="ja-JP" altLang="en-US" dirty="0" smtClean="0"/>
              <a:t>以外のフォーマットへの対応、自動変換ツールの開発</a:t>
            </a:r>
            <a:endParaRPr kumimoji="1" lang="en-US" altLang="ja-JP" dirty="0" smtClean="0"/>
          </a:p>
          <a:p>
            <a:r>
              <a:rPr lang="ja-JP" altLang="en-US" dirty="0" smtClean="0"/>
              <a:t>共同校正・共同構造化</a:t>
            </a:r>
            <a:endParaRPr lang="en-US" altLang="ja-JP" dirty="0" smtClean="0"/>
          </a:p>
          <a:p>
            <a:pPr lvl="1"/>
            <a:r>
              <a:rPr kumimoji="1" lang="ja-JP" altLang="en-US" dirty="0" smtClean="0"/>
              <a:t>新字・旧字対応、目次階層化レベル、柱の概念、ページ判断基準等、作業ルールの明確化</a:t>
            </a:r>
            <a:endParaRPr kumimoji="1" lang="en-US" altLang="ja-JP" dirty="0" smtClean="0"/>
          </a:p>
          <a:p>
            <a:pPr lvl="1"/>
            <a:endParaRPr kumimoji="1" lang="ja-JP" altLang="en-US" dirty="0" smtClean="0"/>
          </a:p>
          <a:p>
            <a:r>
              <a:rPr kumimoji="1" lang="ja-JP" altLang="en-US" dirty="0" smtClean="0"/>
              <a:t>構造化機能</a:t>
            </a:r>
            <a:endParaRPr kumimoji="1" lang="en-US" altLang="ja-JP" dirty="0" smtClean="0"/>
          </a:p>
          <a:p>
            <a:pPr lvl="1"/>
            <a:r>
              <a:rPr lang="ja-JP" altLang="en-US" dirty="0" smtClean="0"/>
              <a:t>校正結果による</a:t>
            </a:r>
            <a:r>
              <a:rPr lang="en-US" altLang="ja-JP" dirty="0" smtClean="0"/>
              <a:t>OCR</a:t>
            </a:r>
            <a:r>
              <a:rPr lang="ja-JP" altLang="en-US" dirty="0" smtClean="0"/>
              <a:t>再学習機能</a:t>
            </a:r>
            <a:endParaRPr lang="en-US" altLang="ja-JP" dirty="0" smtClean="0"/>
          </a:p>
          <a:p>
            <a:pPr lvl="1"/>
            <a:r>
              <a:rPr lang="ja-JP" altLang="en-US" dirty="0" smtClean="0"/>
              <a:t>構造項目ごとの特徴を踏まえた推論機能</a:t>
            </a:r>
            <a:endParaRPr lang="en-US" altLang="ja-JP" dirty="0" smtClean="0"/>
          </a:p>
          <a:p>
            <a:pPr lvl="2"/>
            <a:r>
              <a:rPr lang="ja-JP" altLang="en-US" dirty="0" smtClean="0"/>
              <a:t>目次、本文、索引ページ</a:t>
            </a:r>
            <a:endParaRPr lang="en-US" altLang="ja-JP" dirty="0" smtClean="0"/>
          </a:p>
          <a:p>
            <a:pPr lvl="1"/>
            <a:r>
              <a:rPr kumimoji="1" lang="ja-JP" altLang="en-US" dirty="0" smtClean="0"/>
              <a:t>文字・単語のつながり方の規則や辞書を利用した形態素分析によるチェック機能</a:t>
            </a:r>
            <a:endParaRPr kumimoji="1" lang="en-US" altLang="ja-JP" dirty="0" smtClean="0"/>
          </a:p>
          <a:p>
            <a:pPr lvl="1"/>
            <a:r>
              <a:rPr lang="en-US" altLang="ja-JP" dirty="0" smtClean="0"/>
              <a:t>JIS</a:t>
            </a:r>
            <a:r>
              <a:rPr lang="ja-JP" altLang="en-US" dirty="0" smtClean="0"/>
              <a:t>第</a:t>
            </a:r>
            <a:r>
              <a:rPr lang="en-US" altLang="ja-JP" dirty="0" smtClean="0"/>
              <a:t>3</a:t>
            </a:r>
            <a:r>
              <a:rPr lang="ja-JP" altLang="en-US" dirty="0" err="1" smtClean="0"/>
              <a:t>、</a:t>
            </a:r>
            <a:r>
              <a:rPr lang="ja-JP" altLang="en-US" dirty="0" smtClean="0"/>
              <a:t>第</a:t>
            </a:r>
            <a:r>
              <a:rPr lang="en-US" altLang="ja-JP" dirty="0" smtClean="0"/>
              <a:t>4</a:t>
            </a:r>
            <a:r>
              <a:rPr lang="ja-JP" altLang="en-US" dirty="0" smtClean="0"/>
              <a:t>水準対応</a:t>
            </a:r>
            <a:endParaRPr lang="en-US" altLang="ja-JP" dirty="0" smtClean="0"/>
          </a:p>
          <a:p>
            <a:r>
              <a:rPr kumimoji="1" lang="ja-JP" altLang="en-US" dirty="0" smtClean="0"/>
              <a:t>組織化機能</a:t>
            </a:r>
            <a:endParaRPr kumimoji="1" lang="en-US" altLang="ja-JP" dirty="0" smtClean="0"/>
          </a:p>
          <a:p>
            <a:pPr lvl="1"/>
            <a:r>
              <a:rPr kumimoji="1" lang="ja-JP" altLang="en-US" dirty="0" smtClean="0"/>
              <a:t>章・節・項の単位での組織化</a:t>
            </a:r>
          </a:p>
          <a:p>
            <a:endParaRPr kumimoji="1" lang="en-US" altLang="ja-JP" dirty="0" smtClean="0"/>
          </a:p>
          <a:p>
            <a:r>
              <a:rPr kumimoji="1" lang="ja-JP" altLang="en-US" dirty="0" smtClean="0"/>
              <a:t>テキスト検索</a:t>
            </a:r>
            <a:endParaRPr kumimoji="1" lang="en-US" altLang="ja-JP" dirty="0" smtClean="0"/>
          </a:p>
          <a:p>
            <a:pPr lvl="1"/>
            <a:r>
              <a:rPr kumimoji="1" lang="ja-JP" altLang="en-US" dirty="0" smtClean="0"/>
              <a:t>書籍単位の全文検索から、章・節・項単位での検索へ</a:t>
            </a:r>
            <a:endParaRPr kumimoji="1" lang="en-US" altLang="ja-JP" dirty="0" smtClean="0"/>
          </a:p>
          <a:p>
            <a:pPr lvl="1"/>
            <a:r>
              <a:rPr lang="ja-JP" altLang="en-US" dirty="0" smtClean="0"/>
              <a:t>本文すべて、目次、索引の構造指定検索に加えて、見出し階層指定検索も</a:t>
            </a:r>
            <a:endParaRPr lang="en-US" altLang="ja-JP" dirty="0" smtClean="0"/>
          </a:p>
          <a:p>
            <a:pPr lvl="1"/>
            <a:r>
              <a:rPr lang="ja-JP" altLang="en-US" dirty="0" smtClean="0"/>
              <a:t>階層化された単位での検索語出現数表示</a:t>
            </a:r>
            <a:endParaRPr lang="en-US" altLang="ja-JP" dirty="0" smtClean="0"/>
          </a:p>
          <a:p>
            <a:pPr lvl="1"/>
            <a:r>
              <a:rPr lang="ja-JP" altLang="en-US" dirty="0" smtClean="0"/>
              <a:t>文脈検索、タグクラウド、固有名表示、引用書籍表示等の操作性のブラッシュアップ</a:t>
            </a:r>
            <a:endParaRPr lang="en-US" altLang="ja-JP" dirty="0" smtClean="0"/>
          </a:p>
          <a:p>
            <a:r>
              <a:rPr lang="ja-JP" altLang="en-US" dirty="0" smtClean="0"/>
              <a:t>読上げサービス等</a:t>
            </a:r>
            <a:endParaRPr lang="en-US" altLang="ja-JP" dirty="0" smtClean="0"/>
          </a:p>
          <a:p>
            <a:pPr lvl="1"/>
            <a:r>
              <a:rPr lang="ja-JP" altLang="en-US" dirty="0" smtClean="0"/>
              <a:t>旧字体、旧仮名遣い対応の読上げソフト</a:t>
            </a:r>
            <a:endParaRPr lang="en-US" altLang="ja-JP" dirty="0" smtClean="0"/>
          </a:p>
          <a:p>
            <a:pPr lvl="1"/>
            <a:r>
              <a:rPr lang="ja-JP" altLang="en-US" dirty="0" smtClean="0"/>
              <a:t>新字体での検索用データとは別に、旧字体での表示用データの用意</a:t>
            </a:r>
            <a:endParaRPr lang="en-US" altLang="ja-JP" dirty="0" smtClean="0"/>
          </a:p>
          <a:p>
            <a:endParaRPr lang="en-US" altLang="ja-JP" dirty="0" smtClean="0"/>
          </a:p>
          <a:p>
            <a:r>
              <a:rPr kumimoji="1" lang="en-US" altLang="ja-JP" dirty="0" smtClean="0"/>
              <a:t>DAISY </a:t>
            </a:r>
            <a:r>
              <a:rPr lang="ja-JP" altLang="en-US" dirty="0" smtClean="0"/>
              <a:t>≒ </a:t>
            </a:r>
            <a:r>
              <a:rPr kumimoji="1" lang="en-US" altLang="ja-JP" dirty="0" smtClean="0"/>
              <a:t>EPUB</a:t>
            </a:r>
          </a:p>
          <a:p>
            <a:pPr lvl="1"/>
            <a:r>
              <a:rPr kumimoji="1" lang="ja-JP" altLang="en-US" dirty="0" smtClean="0"/>
              <a:t>アーカイブファイルのサフィックスを変えるだけで、</a:t>
            </a:r>
            <a:r>
              <a:rPr kumimoji="1" lang="en-US" altLang="ja-JP" dirty="0" smtClean="0"/>
              <a:t>EPUB</a:t>
            </a:r>
            <a:r>
              <a:rPr kumimoji="1" lang="ja-JP" altLang="en-US" dirty="0" smtClean="0"/>
              <a:t>として認識</a:t>
            </a:r>
            <a:endParaRPr kumimoji="1" lang="en-US" altLang="ja-JP" dirty="0" smtClean="0"/>
          </a:p>
          <a:p>
            <a:pPr lvl="1"/>
            <a:r>
              <a:rPr kumimoji="1" lang="en-US" altLang="ja-JP" dirty="0" smtClean="0"/>
              <a:t>DAISY</a:t>
            </a:r>
            <a:r>
              <a:rPr kumimoji="1" lang="ja-JP" altLang="en-US" dirty="0" smtClean="0"/>
              <a:t>ファイル群に含まれる</a:t>
            </a:r>
            <a:r>
              <a:rPr kumimoji="1" lang="en-US" altLang="ja-JP" dirty="0" smtClean="0"/>
              <a:t>CSS</a:t>
            </a:r>
            <a:r>
              <a:rPr kumimoji="1" lang="ja-JP" altLang="en-US" dirty="0" smtClean="0"/>
              <a:t>に縦書き指定をするだけで、</a:t>
            </a:r>
            <a:r>
              <a:rPr lang="ja-JP" altLang="en-US" dirty="0" smtClean="0"/>
              <a:t>縦書きブラウザで表示可能</a:t>
            </a:r>
            <a:endParaRPr lang="en-US" altLang="ja-JP" dirty="0" smtClean="0"/>
          </a:p>
          <a:p>
            <a:r>
              <a:rPr kumimoji="1" lang="en-US" altLang="ja-JP" dirty="0" smtClean="0"/>
              <a:t>EPUB</a:t>
            </a:r>
            <a:r>
              <a:rPr kumimoji="1" lang="ja-JP" altLang="en-US" dirty="0" smtClean="0"/>
              <a:t>３、その他フォーマット対応</a:t>
            </a:r>
            <a:endParaRPr kumimoji="1" lang="en-US" altLang="ja-JP" dirty="0" smtClean="0"/>
          </a:p>
          <a:p>
            <a:pPr lvl="1"/>
            <a:r>
              <a:rPr lang="ja-JP" altLang="en-US" dirty="0" smtClean="0"/>
              <a:t>保存用フォーマットと閲覧用フォーマットの分離が必要</a:t>
            </a:r>
            <a:endParaRPr lang="en-US" altLang="ja-JP" dirty="0" smtClean="0"/>
          </a:p>
          <a:p>
            <a:pPr lvl="1"/>
            <a:r>
              <a:rPr lang="ja-JP" altLang="en-US" dirty="0" smtClean="0"/>
              <a:t>中間ファイルフォーマットの行方が不透明</a:t>
            </a:r>
            <a:endParaRPr lang="en-US" altLang="ja-JP" dirty="0" smtClean="0"/>
          </a:p>
          <a:p>
            <a:pPr lvl="2"/>
            <a:r>
              <a:rPr lang="ja-JP" altLang="en-US" dirty="0" smtClean="0"/>
              <a:t>仕様決定に、当館はどのように関わっていくか？</a:t>
            </a:r>
            <a:endParaRPr lang="en-US" altLang="ja-JP" dirty="0" smtClean="0"/>
          </a:p>
          <a:p>
            <a:endParaRPr kumimoji="1" lang="en-US" altLang="ja-JP" dirty="0" smtClean="0"/>
          </a:p>
        </p:txBody>
      </p:sp>
      <p:sp>
        <p:nvSpPr>
          <p:cNvPr id="4" name="ヘッダー プレースホルダ 3"/>
          <p:cNvSpPr>
            <a:spLocks noGrp="1"/>
          </p:cNvSpPr>
          <p:nvPr>
            <p:ph type="hdr" sz="quarter" idx="10"/>
          </p:nvPr>
        </p:nvSpPr>
        <p:spPr/>
        <p:txBody>
          <a:bodyPr/>
          <a:lstStyle/>
          <a:p>
            <a:r>
              <a:rPr kumimoji="1" lang="ja-JP" altLang="en-US" smtClean="0"/>
              <a:t>国立国会図書館における業務・システムの構築と運用</a:t>
            </a:r>
            <a:endParaRPr kumimoji="1" lang="ja-JP" altLang="en-US"/>
          </a:p>
        </p:txBody>
      </p:sp>
      <p:sp>
        <p:nvSpPr>
          <p:cNvPr id="5" name="日付プレースホルダ 4"/>
          <p:cNvSpPr>
            <a:spLocks noGrp="1"/>
          </p:cNvSpPr>
          <p:nvPr>
            <p:ph type="dt" idx="11"/>
          </p:nvPr>
        </p:nvSpPr>
        <p:spPr/>
        <p:txBody>
          <a:bodyPr/>
          <a:lstStyle/>
          <a:p>
            <a:r>
              <a:rPr kumimoji="1" lang="en-US" altLang="ja-JP" smtClean="0"/>
              <a:t>2011/5/19</a:t>
            </a:r>
            <a:endParaRPr kumimoji="1" lang="ja-JP" altLang="en-US"/>
          </a:p>
        </p:txBody>
      </p:sp>
      <p:sp>
        <p:nvSpPr>
          <p:cNvPr id="6" name="フッター プレースホルダ 5"/>
          <p:cNvSpPr>
            <a:spLocks noGrp="1"/>
          </p:cNvSpPr>
          <p:nvPr>
            <p:ph type="ftr" sz="quarter" idx="12"/>
          </p:nvPr>
        </p:nvSpPr>
        <p:spPr/>
        <p:txBody>
          <a:bodyPr/>
          <a:lstStyle/>
          <a:p>
            <a:r>
              <a:rPr kumimoji="1" lang="en-US" altLang="ja-JP" smtClean="0"/>
              <a:t>National Diet Library (NDL)</a:t>
            </a:r>
            <a:endParaRPr kumimoji="1" lang="ja-JP" altLang="en-US"/>
          </a:p>
        </p:txBody>
      </p:sp>
      <p:sp>
        <p:nvSpPr>
          <p:cNvPr id="7" name="スライド番号プレースホルダ 6"/>
          <p:cNvSpPr>
            <a:spLocks noGrp="1"/>
          </p:cNvSpPr>
          <p:nvPr>
            <p:ph type="sldNum" sz="quarter" idx="13"/>
          </p:nvPr>
        </p:nvSpPr>
        <p:spPr/>
        <p:txBody>
          <a:bodyPr/>
          <a:lstStyle/>
          <a:p>
            <a:fld id="{816A9BB7-DD5C-41DE-9B80-A8A5AECCA2DE}" type="slidenum">
              <a:rPr kumimoji="1" lang="ja-JP" altLang="en-US" smtClean="0"/>
              <a:pPr/>
              <a:t>2</a:t>
            </a:fld>
            <a:endParaRPr kumimoji="1" lang="ja-JP" altLang="en-US"/>
          </a:p>
        </p:txBody>
      </p:sp>
    </p:spTree>
    <p:extLst>
      <p:ext uri="{BB962C8B-B14F-4D97-AF65-F5344CB8AC3E}">
        <p14:creationId xmlns:p14="http://schemas.microsoft.com/office/powerpoint/2010/main" val="2629552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ヘッダー プレースホルダ 3"/>
          <p:cNvSpPr>
            <a:spLocks noGrp="1"/>
          </p:cNvSpPr>
          <p:nvPr>
            <p:ph type="hdr" sz="quarter" idx="10"/>
          </p:nvPr>
        </p:nvSpPr>
        <p:spPr/>
        <p:txBody>
          <a:bodyPr/>
          <a:lstStyle/>
          <a:p>
            <a:r>
              <a:rPr kumimoji="1" lang="ja-JP" altLang="en-US" smtClean="0"/>
              <a:t>国立国会図書館における業務・システムの構築と運用</a:t>
            </a:r>
            <a:endParaRPr kumimoji="1" lang="ja-JP" altLang="en-US"/>
          </a:p>
        </p:txBody>
      </p:sp>
      <p:sp>
        <p:nvSpPr>
          <p:cNvPr id="5" name="日付プレースホルダ 4"/>
          <p:cNvSpPr>
            <a:spLocks noGrp="1"/>
          </p:cNvSpPr>
          <p:nvPr>
            <p:ph type="dt" idx="11"/>
          </p:nvPr>
        </p:nvSpPr>
        <p:spPr/>
        <p:txBody>
          <a:bodyPr/>
          <a:lstStyle/>
          <a:p>
            <a:r>
              <a:rPr kumimoji="1" lang="en-US" altLang="ja-JP" smtClean="0"/>
              <a:t>2011/5/19</a:t>
            </a:r>
            <a:endParaRPr kumimoji="1" lang="ja-JP" altLang="en-US"/>
          </a:p>
        </p:txBody>
      </p:sp>
      <p:sp>
        <p:nvSpPr>
          <p:cNvPr id="6" name="フッター プレースホルダ 5"/>
          <p:cNvSpPr>
            <a:spLocks noGrp="1"/>
          </p:cNvSpPr>
          <p:nvPr>
            <p:ph type="ftr" sz="quarter" idx="12"/>
          </p:nvPr>
        </p:nvSpPr>
        <p:spPr/>
        <p:txBody>
          <a:bodyPr/>
          <a:lstStyle/>
          <a:p>
            <a:r>
              <a:rPr kumimoji="1" lang="en-US" altLang="ja-JP" smtClean="0"/>
              <a:t>National Diet Library (NDL)</a:t>
            </a:r>
            <a:endParaRPr kumimoji="1" lang="ja-JP" altLang="en-US"/>
          </a:p>
        </p:txBody>
      </p:sp>
      <p:sp>
        <p:nvSpPr>
          <p:cNvPr id="7" name="スライド番号プレースホルダ 6"/>
          <p:cNvSpPr>
            <a:spLocks noGrp="1"/>
          </p:cNvSpPr>
          <p:nvPr>
            <p:ph type="sldNum" sz="quarter" idx="13"/>
          </p:nvPr>
        </p:nvSpPr>
        <p:spPr/>
        <p:txBody>
          <a:bodyPr/>
          <a:lstStyle/>
          <a:p>
            <a:fld id="{816A9BB7-DD5C-41DE-9B80-A8A5AECCA2DE}" type="slidenum">
              <a:rPr kumimoji="1" lang="ja-JP" altLang="en-US" smtClean="0"/>
              <a:pPr/>
              <a:t>3</a:t>
            </a:fld>
            <a:endParaRPr kumimoji="1" lang="ja-JP" altLang="en-US"/>
          </a:p>
        </p:txBody>
      </p:sp>
    </p:spTree>
    <p:extLst>
      <p:ext uri="{BB962C8B-B14F-4D97-AF65-F5344CB8AC3E}">
        <p14:creationId xmlns:p14="http://schemas.microsoft.com/office/powerpoint/2010/main" val="12198489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lnSpcReduction="10000"/>
          </a:bodyPr>
          <a:lstStyle/>
          <a:p>
            <a:pPr marL="0" lvl="1" defTabSz="914218"/>
            <a:r>
              <a:rPr lang="ja-JP" altLang="en-US" dirty="0" smtClean="0">
                <a:latin typeface="HG丸ｺﾞｼｯｸM-PRO" pitchFamily="50" charset="-128"/>
                <a:ea typeface="HG丸ｺﾞｼｯｸM-PRO" pitchFamily="50" charset="-128"/>
              </a:rPr>
              <a:t>これは、</a:t>
            </a:r>
            <a:r>
              <a:rPr lang="ja-JP" altLang="en-US" dirty="0" smtClean="0">
                <a:solidFill>
                  <a:srgbClr val="FF0000"/>
                </a:solidFill>
                <a:latin typeface="HG丸ｺﾞｼｯｸM-PRO" pitchFamily="50" charset="-128"/>
                <a:ea typeface="HG丸ｺﾞｼｯｸM-PRO" pitchFamily="50" charset="-128"/>
              </a:rPr>
              <a:t>次世代サービスの研究開発と実用化を促進するため</a:t>
            </a:r>
            <a:r>
              <a:rPr lang="ja-JP" altLang="en-US" dirty="0" smtClean="0">
                <a:latin typeface="HG丸ｺﾞｼｯｸM-PRO" pitchFamily="50" charset="-128"/>
                <a:ea typeface="HG丸ｺﾞｼｯｸM-PRO" pitchFamily="50" charset="-128"/>
              </a:rPr>
              <a:t>に</a:t>
            </a:r>
            <a:endParaRPr lang="en-US" altLang="ja-JP" dirty="0" smtClean="0">
              <a:latin typeface="HG丸ｺﾞｼｯｸM-PRO" pitchFamily="50" charset="-128"/>
              <a:ea typeface="HG丸ｺﾞｼｯｸM-PRO" pitchFamily="50" charset="-128"/>
            </a:endParaRPr>
          </a:p>
          <a:p>
            <a:pPr defTabSz="914218"/>
            <a:r>
              <a:rPr lang="ja-JP" altLang="en-US" dirty="0" smtClean="0">
                <a:solidFill>
                  <a:srgbClr val="FF0000"/>
                </a:solidFill>
                <a:latin typeface="HG丸ｺﾞｼｯｸM-PRO" pitchFamily="50" charset="-128"/>
                <a:ea typeface="HG丸ｺﾞｼｯｸM-PRO" pitchFamily="50" charset="-128"/>
              </a:rPr>
              <a:t>実用化実証実験の場の提供</a:t>
            </a:r>
            <a:r>
              <a:rPr lang="ja-JP" altLang="en-US" dirty="0" smtClean="0">
                <a:latin typeface="HG丸ｺﾞｼｯｸM-PRO" pitchFamily="50" charset="-128"/>
                <a:ea typeface="HG丸ｺﾞｼｯｸM-PRO" pitchFamily="50" charset="-128"/>
              </a:rPr>
              <a:t>と</a:t>
            </a:r>
            <a:r>
              <a:rPr lang="ja-JP" altLang="en-US" dirty="0" smtClean="0">
                <a:solidFill>
                  <a:srgbClr val="FF0000"/>
                </a:solidFill>
                <a:latin typeface="HG丸ｺﾞｼｯｸM-PRO" pitchFamily="50" charset="-128"/>
                <a:ea typeface="HG丸ｺﾞｼｯｸM-PRO" pitchFamily="50" charset="-128"/>
              </a:rPr>
              <a:t>成果の利用</a:t>
            </a:r>
            <a:endParaRPr lang="en-US" altLang="ja-JP" dirty="0" smtClean="0">
              <a:solidFill>
                <a:srgbClr val="FF0000"/>
              </a:solidFill>
              <a:latin typeface="HG丸ｺﾞｼｯｸM-PRO" pitchFamily="50" charset="-128"/>
              <a:ea typeface="HG丸ｺﾞｼｯｸM-PRO" pitchFamily="50" charset="-128"/>
            </a:endParaRPr>
          </a:p>
          <a:p>
            <a:pPr defTabSz="914218"/>
            <a:r>
              <a:rPr lang="ja-JP" altLang="en-US" dirty="0" smtClean="0">
                <a:latin typeface="HG丸ｺﾞｼｯｸM-PRO" pitchFamily="50" charset="-128"/>
                <a:ea typeface="HG丸ｺﾞｼｯｸM-PRO" pitchFamily="50" charset="-128"/>
              </a:rPr>
              <a:t>のための</a:t>
            </a:r>
            <a:r>
              <a:rPr kumimoji="1" lang="ja-JP" altLang="en-US" dirty="0" smtClean="0"/>
              <a:t>研究者が集える</a:t>
            </a:r>
            <a:r>
              <a:rPr kumimoji="1" lang="ja-JP" altLang="en-US" dirty="0" smtClean="0">
                <a:solidFill>
                  <a:srgbClr val="FF0000"/>
                </a:solidFill>
              </a:rPr>
              <a:t>場の想定</a:t>
            </a:r>
            <a:r>
              <a:rPr kumimoji="1" lang="ja-JP" altLang="en-US" dirty="0" smtClean="0"/>
              <a:t>です。</a:t>
            </a:r>
            <a:endParaRPr kumimoji="1" lang="en-US" altLang="ja-JP" dirty="0" smtClean="0"/>
          </a:p>
          <a:p>
            <a:pPr defTabSz="914218"/>
            <a:endParaRPr lang="en-US" altLang="ja-JP" dirty="0" smtClean="0"/>
          </a:p>
          <a:p>
            <a:pPr defTabSz="914218">
              <a:buFont typeface="Arial" pitchFamily="34" charset="0"/>
              <a:buChar char="•"/>
            </a:pPr>
            <a:r>
              <a:rPr kumimoji="1" lang="ja-JP" altLang="en-US" u="sng" dirty="0" smtClean="0"/>
              <a:t>研究開発を促進するために、当館は、保有コンテンツ、保有システムを、研究機関に提供する</a:t>
            </a:r>
            <a:endParaRPr kumimoji="1" lang="en-US" altLang="ja-JP" u="sng" dirty="0" smtClean="0"/>
          </a:p>
          <a:p>
            <a:pPr defTabSz="914218">
              <a:buFont typeface="Arial" pitchFamily="34" charset="0"/>
              <a:buChar char="•"/>
            </a:pPr>
            <a:r>
              <a:rPr lang="ja-JP" altLang="en-US" u="sng" dirty="0" smtClean="0"/>
              <a:t>研究機関は、それらの資源を活用して、実用化システムを開発する</a:t>
            </a:r>
            <a:endParaRPr lang="en-US" altLang="ja-JP" u="sng" dirty="0" smtClean="0"/>
          </a:p>
          <a:p>
            <a:pPr defTabSz="914218">
              <a:buFont typeface="Arial" pitchFamily="34" charset="0"/>
              <a:buChar char="•"/>
            </a:pPr>
            <a:r>
              <a:rPr kumimoji="1" lang="ja-JP" altLang="en-US" u="sng" dirty="0" smtClean="0"/>
              <a:t>その、成果を、当館のシステムに実装して、次世代のサービスを提供する</a:t>
            </a:r>
            <a:endParaRPr kumimoji="1" lang="en-US" altLang="ja-JP" u="sng" dirty="0" smtClean="0"/>
          </a:p>
          <a:p>
            <a:endParaRPr kumimoji="1" lang="en-US" altLang="ja-JP" dirty="0" smtClean="0"/>
          </a:p>
          <a:p>
            <a:r>
              <a:rPr lang="ja-JP" altLang="en-US" dirty="0" smtClean="0"/>
              <a:t>研究機関との実証実験</a:t>
            </a:r>
            <a:endParaRPr lang="en-US" altLang="ja-JP" dirty="0" smtClean="0"/>
          </a:p>
          <a:p>
            <a:r>
              <a:rPr lang="ja-JP" altLang="en-US" dirty="0" smtClean="0"/>
              <a:t>膨大な情報資源を検索し、個々に組織化する技術</a:t>
            </a:r>
          </a:p>
          <a:p>
            <a:pPr lvl="0"/>
            <a:r>
              <a:rPr lang="ja-JP" altLang="en-US" dirty="0" smtClean="0"/>
              <a:t>本文を章節項に分解して、意味情報をメタデータとして付与する技術等</a:t>
            </a:r>
            <a:endParaRPr lang="en-US" altLang="ja-JP" dirty="0" smtClean="0"/>
          </a:p>
          <a:p>
            <a:r>
              <a:rPr lang="ja-JP" altLang="en-US" dirty="0" smtClean="0"/>
              <a:t>組織化された膨大な知識を意味的に関連付ける技術</a:t>
            </a:r>
          </a:p>
          <a:p>
            <a:pPr lvl="0"/>
            <a:r>
              <a:rPr lang="ja-JP" altLang="en-US" dirty="0" smtClean="0"/>
              <a:t>意味情報によって、情報をクラスタリング、グルーピングする技術等</a:t>
            </a:r>
            <a:endParaRPr lang="en-US" altLang="ja-JP" dirty="0" smtClean="0"/>
          </a:p>
          <a:p>
            <a:r>
              <a:rPr lang="ja-JP" altLang="en-US" dirty="0" smtClean="0"/>
              <a:t>関連付けられた膨大な集合知から、利用者の意図する知識をより的確に取り出す技術</a:t>
            </a:r>
          </a:p>
          <a:p>
            <a:pPr lvl="0"/>
            <a:r>
              <a:rPr lang="ja-JP" altLang="en-US" dirty="0" smtClean="0"/>
              <a:t>意味的な関連、イメージ等の類似性等からの検索技術</a:t>
            </a:r>
            <a:endParaRPr lang="en-US" altLang="ja-JP" dirty="0" smtClean="0"/>
          </a:p>
          <a:p>
            <a:r>
              <a:rPr lang="ja-JP" altLang="en-US" dirty="0" smtClean="0"/>
              <a:t>情報の信頼性を確保する技術</a:t>
            </a:r>
          </a:p>
          <a:p>
            <a:pPr lvl="0"/>
            <a:r>
              <a:rPr lang="ja-JP" altLang="en-US" dirty="0" smtClean="0"/>
              <a:t>発信者を自動抽出して、専門性の高い順に順位づける技術</a:t>
            </a:r>
            <a:endParaRPr lang="en-US" altLang="ja-JP" dirty="0" smtClean="0"/>
          </a:p>
          <a:p>
            <a:pPr lvl="0"/>
            <a:r>
              <a:rPr lang="ja-JP" altLang="en-US" dirty="0" smtClean="0"/>
              <a:t>意見や評価を抽出し、肯定・否定を判断する技術</a:t>
            </a:r>
          </a:p>
          <a:p>
            <a:pPr lvl="0"/>
            <a:r>
              <a:rPr lang="ja-JP" altLang="en-US" dirty="0" smtClean="0"/>
              <a:t>関連するワードや対立意見を抽出する技術</a:t>
            </a:r>
            <a:endParaRPr lang="en-US" altLang="ja-JP" dirty="0" smtClean="0"/>
          </a:p>
          <a:p>
            <a:pPr lvl="0"/>
            <a:endParaRPr lang="en-US" altLang="ja-JP" dirty="0" smtClean="0"/>
          </a:p>
          <a:p>
            <a:pPr lvl="0"/>
            <a:r>
              <a:rPr lang="ja-JP" altLang="en-US" dirty="0" smtClean="0"/>
              <a:t>～～～～～～～～～～～～～～～</a:t>
            </a:r>
            <a:endParaRPr lang="en-US" altLang="ja-JP" dirty="0" smtClean="0"/>
          </a:p>
          <a:p>
            <a:pPr lvl="0"/>
            <a:r>
              <a:rPr lang="ja-JP" altLang="en-US" dirty="0" smtClean="0"/>
              <a:t>昨年度は、</a:t>
            </a:r>
            <a:r>
              <a:rPr lang="ja-JP" altLang="en-US" u="sng" dirty="0" smtClean="0">
                <a:solidFill>
                  <a:srgbClr val="FF0000"/>
                </a:solidFill>
              </a:rPr>
              <a:t>情報探索サービスシステムをテストベッドとして</a:t>
            </a:r>
            <a:r>
              <a:rPr lang="ja-JP" altLang="en-US" dirty="0" smtClean="0"/>
              <a:t>、全文テキスト化実証実験を行った。</a:t>
            </a:r>
            <a:endParaRPr lang="en-US" altLang="ja-JP" dirty="0" smtClean="0"/>
          </a:p>
        </p:txBody>
      </p:sp>
      <p:sp>
        <p:nvSpPr>
          <p:cNvPr id="4" name="ヘッダー プレースホルダ 3"/>
          <p:cNvSpPr>
            <a:spLocks noGrp="1"/>
          </p:cNvSpPr>
          <p:nvPr>
            <p:ph type="hdr" sz="quarter" idx="10"/>
          </p:nvPr>
        </p:nvSpPr>
        <p:spPr/>
        <p:txBody>
          <a:bodyPr/>
          <a:lstStyle/>
          <a:p>
            <a:r>
              <a:rPr kumimoji="1" lang="ja-JP" altLang="en-US" smtClean="0"/>
              <a:t>国立国会図書館における業務・システムの構築と運用</a:t>
            </a:r>
            <a:endParaRPr kumimoji="1" lang="ja-JP" altLang="en-US"/>
          </a:p>
        </p:txBody>
      </p:sp>
      <p:sp>
        <p:nvSpPr>
          <p:cNvPr id="5" name="日付プレースホルダ 4"/>
          <p:cNvSpPr>
            <a:spLocks noGrp="1"/>
          </p:cNvSpPr>
          <p:nvPr>
            <p:ph type="dt" idx="11"/>
          </p:nvPr>
        </p:nvSpPr>
        <p:spPr/>
        <p:txBody>
          <a:bodyPr/>
          <a:lstStyle/>
          <a:p>
            <a:r>
              <a:rPr kumimoji="1" lang="en-US" altLang="ja-JP" smtClean="0"/>
              <a:t>2011/5/19</a:t>
            </a:r>
            <a:endParaRPr kumimoji="1" lang="ja-JP" altLang="en-US"/>
          </a:p>
        </p:txBody>
      </p:sp>
      <p:sp>
        <p:nvSpPr>
          <p:cNvPr id="6" name="フッター プレースホルダ 5"/>
          <p:cNvSpPr>
            <a:spLocks noGrp="1"/>
          </p:cNvSpPr>
          <p:nvPr>
            <p:ph type="ftr" sz="quarter" idx="12"/>
          </p:nvPr>
        </p:nvSpPr>
        <p:spPr/>
        <p:txBody>
          <a:bodyPr/>
          <a:lstStyle/>
          <a:p>
            <a:r>
              <a:rPr kumimoji="1" lang="en-US" altLang="ja-JP" smtClean="0"/>
              <a:t>National Diet Library (NDL)</a:t>
            </a:r>
            <a:endParaRPr kumimoji="1" lang="ja-JP" altLang="en-US"/>
          </a:p>
        </p:txBody>
      </p:sp>
      <p:sp>
        <p:nvSpPr>
          <p:cNvPr id="7" name="スライド番号プレースホルダ 6"/>
          <p:cNvSpPr>
            <a:spLocks noGrp="1"/>
          </p:cNvSpPr>
          <p:nvPr>
            <p:ph type="sldNum" sz="quarter" idx="13"/>
          </p:nvPr>
        </p:nvSpPr>
        <p:spPr/>
        <p:txBody>
          <a:bodyPr/>
          <a:lstStyle/>
          <a:p>
            <a:fld id="{816A9BB7-DD5C-41DE-9B80-A8A5AECCA2DE}" type="slidenum">
              <a:rPr kumimoji="1" lang="ja-JP" altLang="en-US" smtClean="0"/>
              <a:pPr/>
              <a:t>9</a:t>
            </a:fld>
            <a:endParaRPr kumimoji="1" lang="ja-JP" altLang="en-US"/>
          </a:p>
        </p:txBody>
      </p:sp>
    </p:spTree>
    <p:extLst>
      <p:ext uri="{BB962C8B-B14F-4D97-AF65-F5344CB8AC3E}">
        <p14:creationId xmlns:p14="http://schemas.microsoft.com/office/powerpoint/2010/main" val="8294028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fontScale="92500" lnSpcReduction="10000"/>
          </a:bodyPr>
          <a:lstStyle/>
          <a:p>
            <a:r>
              <a:rPr lang="ja-JP" altLang="en-US" sz="1400" dirty="0" smtClean="0">
                <a:solidFill>
                  <a:srgbClr val="FF0000"/>
                </a:solidFill>
              </a:rPr>
              <a:t>大量のイメージデータから全文テキスト化する技術</a:t>
            </a:r>
            <a:endParaRPr lang="en-US" altLang="ja-JP" sz="1400" dirty="0" smtClean="0">
              <a:solidFill>
                <a:srgbClr val="FF0000"/>
              </a:solidFill>
            </a:endParaRPr>
          </a:p>
          <a:p>
            <a:pPr lvl="1"/>
            <a:r>
              <a:rPr lang="ja-JP" altLang="en-US" sz="1400" dirty="0" smtClean="0"/>
              <a:t>検索に活用できるレベル</a:t>
            </a:r>
            <a:endParaRPr lang="en-US" altLang="ja-JP" sz="1400" dirty="0" smtClean="0"/>
          </a:p>
          <a:p>
            <a:pPr lvl="1"/>
            <a:r>
              <a:rPr lang="ja-JP" altLang="en-US" sz="1400" dirty="0" smtClean="0"/>
              <a:t>障害者向けコンテンツとして活用できるレベル</a:t>
            </a:r>
            <a:endParaRPr lang="en-US" altLang="ja-JP" sz="1400" dirty="0" smtClean="0"/>
          </a:p>
          <a:p>
            <a:pPr lvl="1"/>
            <a:r>
              <a:rPr lang="ja-JP" altLang="en-US" sz="1400" dirty="0" smtClean="0"/>
              <a:t>旧字・旧か</a:t>
            </a:r>
            <a:r>
              <a:rPr lang="ja-JP" altLang="en-US" sz="1400" dirty="0" err="1" smtClean="0"/>
              <a:t>なの</a:t>
            </a:r>
            <a:r>
              <a:rPr lang="ja-JP" altLang="en-US" sz="1400" dirty="0" smtClean="0"/>
              <a:t>画像データの全文テキスト化</a:t>
            </a:r>
            <a:endParaRPr lang="en-US" altLang="ja-JP" sz="1400" dirty="0" smtClean="0"/>
          </a:p>
          <a:p>
            <a:r>
              <a:rPr lang="ja-JP" altLang="en-US" sz="1400" dirty="0" smtClean="0">
                <a:solidFill>
                  <a:srgbClr val="FF0000"/>
                </a:solidFill>
              </a:rPr>
              <a:t>膨大な情報資源を、個々に組織化する技術</a:t>
            </a:r>
          </a:p>
          <a:p>
            <a:pPr lvl="1"/>
            <a:r>
              <a:rPr lang="ja-JP" altLang="en-US" sz="1400" dirty="0" smtClean="0"/>
              <a:t>本文を章節項に分解して、意味情報をメタデータとして付与する技術等</a:t>
            </a:r>
          </a:p>
          <a:p>
            <a:r>
              <a:rPr lang="ja-JP" altLang="en-US" sz="1400" dirty="0" smtClean="0">
                <a:solidFill>
                  <a:srgbClr val="FF0000"/>
                </a:solidFill>
              </a:rPr>
              <a:t>組織化された膨大な知識を意味的に関連付ける技術</a:t>
            </a:r>
          </a:p>
          <a:p>
            <a:pPr lvl="1"/>
            <a:r>
              <a:rPr lang="ja-JP" altLang="en-US" sz="1400" dirty="0" smtClean="0"/>
              <a:t>意味情報によって、情報をクラスタリング、グルーピングする技術等</a:t>
            </a:r>
          </a:p>
          <a:p>
            <a:r>
              <a:rPr lang="ja-JP" altLang="en-US" sz="1400" dirty="0" smtClean="0">
                <a:solidFill>
                  <a:srgbClr val="FF0000"/>
                </a:solidFill>
              </a:rPr>
              <a:t>関連付けられた膨大な集合知から、利用者の意図する知識をより的確に取り出す技術</a:t>
            </a:r>
          </a:p>
          <a:p>
            <a:pPr lvl="1"/>
            <a:r>
              <a:rPr lang="ja-JP" altLang="en-US" sz="1400" dirty="0" smtClean="0"/>
              <a:t>大量のデータの中からユーザーの検索要求に対して適合度の高い答えを返すことができる検索方式</a:t>
            </a:r>
          </a:p>
          <a:p>
            <a:pPr lvl="1"/>
            <a:r>
              <a:rPr lang="ja-JP" altLang="en-US" sz="1400" dirty="0" smtClean="0"/>
              <a:t>テキスト、数値、音声、画像、プログラムといった多様な形式のデジタルデータの検索方式</a:t>
            </a:r>
          </a:p>
          <a:p>
            <a:r>
              <a:rPr lang="ja-JP" altLang="en-US" sz="1400" dirty="0" smtClean="0">
                <a:solidFill>
                  <a:srgbClr val="FF0000"/>
                </a:solidFill>
              </a:rPr>
              <a:t>情報の信頼性を確保する技術</a:t>
            </a:r>
          </a:p>
          <a:p>
            <a:pPr lvl="1"/>
            <a:r>
              <a:rPr lang="ja-JP" altLang="en-US" sz="1400" dirty="0" smtClean="0"/>
              <a:t>発信者を自動抽出して、専門性の高い順に順位づける技術</a:t>
            </a:r>
          </a:p>
          <a:p>
            <a:pPr lvl="1"/>
            <a:r>
              <a:rPr lang="ja-JP" altLang="en-US" sz="1400" dirty="0" smtClean="0"/>
              <a:t>意見や評価を抽出し、肯定・否定を判断する技術</a:t>
            </a:r>
          </a:p>
          <a:p>
            <a:pPr lvl="1"/>
            <a:r>
              <a:rPr lang="ja-JP" altLang="en-US" sz="1400" dirty="0" smtClean="0"/>
              <a:t>関連するワードや対立意見を抽出する技術</a:t>
            </a:r>
          </a:p>
          <a:p>
            <a:r>
              <a:rPr lang="ja-JP" altLang="en-US" sz="1400" dirty="0" smtClean="0">
                <a:solidFill>
                  <a:srgbClr val="FF0000"/>
                </a:solidFill>
              </a:rPr>
              <a:t>必要に応じて拡張</a:t>
            </a:r>
            <a:r>
              <a:rPr lang="ja-JP" altLang="en-US" sz="1400" dirty="0" err="1" smtClean="0">
                <a:solidFill>
                  <a:srgbClr val="FF0000"/>
                </a:solidFill>
              </a:rPr>
              <a:t>できるできる</a:t>
            </a:r>
            <a:r>
              <a:rPr lang="ja-JP" altLang="en-US" sz="1400" dirty="0" smtClean="0">
                <a:solidFill>
                  <a:srgbClr val="FF0000"/>
                </a:solidFill>
              </a:rPr>
              <a:t>ストレージ、データベース</a:t>
            </a:r>
            <a:endParaRPr lang="en-US" altLang="ja-JP" sz="1400" dirty="0" smtClean="0">
              <a:solidFill>
                <a:srgbClr val="FF0000"/>
              </a:solidFill>
            </a:endParaRPr>
          </a:p>
          <a:p>
            <a:pPr lvl="1"/>
            <a:r>
              <a:rPr lang="ja-JP" altLang="en-US" sz="1400" dirty="0" smtClean="0"/>
              <a:t>大量のデータを蓄積し、短期間に移行するための分散（グリッド）ストレージ</a:t>
            </a:r>
          </a:p>
          <a:p>
            <a:endParaRPr kumimoji="1" lang="ja-JP" altLang="en-US" dirty="0"/>
          </a:p>
        </p:txBody>
      </p:sp>
      <p:sp>
        <p:nvSpPr>
          <p:cNvPr id="4" name="ヘッダー プレースホルダ 3"/>
          <p:cNvSpPr>
            <a:spLocks noGrp="1"/>
          </p:cNvSpPr>
          <p:nvPr>
            <p:ph type="hdr" sz="quarter" idx="10"/>
          </p:nvPr>
        </p:nvSpPr>
        <p:spPr/>
        <p:txBody>
          <a:bodyPr/>
          <a:lstStyle/>
          <a:p>
            <a:r>
              <a:rPr kumimoji="1" lang="ja-JP" altLang="en-US" smtClean="0"/>
              <a:t>国立国会図書館における業務・システムの構築と運用</a:t>
            </a:r>
            <a:endParaRPr kumimoji="1" lang="ja-JP" altLang="en-US"/>
          </a:p>
        </p:txBody>
      </p:sp>
      <p:sp>
        <p:nvSpPr>
          <p:cNvPr id="5" name="日付プレースホルダ 4"/>
          <p:cNvSpPr>
            <a:spLocks noGrp="1"/>
          </p:cNvSpPr>
          <p:nvPr>
            <p:ph type="dt" idx="11"/>
          </p:nvPr>
        </p:nvSpPr>
        <p:spPr/>
        <p:txBody>
          <a:bodyPr/>
          <a:lstStyle/>
          <a:p>
            <a:r>
              <a:rPr kumimoji="1" lang="en-US" altLang="ja-JP" smtClean="0"/>
              <a:t>2011/5/19</a:t>
            </a:r>
            <a:endParaRPr kumimoji="1" lang="ja-JP" altLang="en-US"/>
          </a:p>
        </p:txBody>
      </p:sp>
      <p:sp>
        <p:nvSpPr>
          <p:cNvPr id="6" name="フッター プレースホルダ 5"/>
          <p:cNvSpPr>
            <a:spLocks noGrp="1"/>
          </p:cNvSpPr>
          <p:nvPr>
            <p:ph type="ftr" sz="quarter" idx="12"/>
          </p:nvPr>
        </p:nvSpPr>
        <p:spPr/>
        <p:txBody>
          <a:bodyPr/>
          <a:lstStyle/>
          <a:p>
            <a:r>
              <a:rPr kumimoji="1" lang="en-US" altLang="ja-JP" smtClean="0"/>
              <a:t>National Diet Library (NDL)</a:t>
            </a:r>
            <a:endParaRPr kumimoji="1" lang="ja-JP" altLang="en-US"/>
          </a:p>
        </p:txBody>
      </p:sp>
      <p:sp>
        <p:nvSpPr>
          <p:cNvPr id="7" name="スライド番号プレースホルダ 6"/>
          <p:cNvSpPr>
            <a:spLocks noGrp="1"/>
          </p:cNvSpPr>
          <p:nvPr>
            <p:ph type="sldNum" sz="quarter" idx="13"/>
          </p:nvPr>
        </p:nvSpPr>
        <p:spPr/>
        <p:txBody>
          <a:bodyPr/>
          <a:lstStyle/>
          <a:p>
            <a:fld id="{816A9BB7-DD5C-41DE-9B80-A8A5AECCA2DE}" type="slidenum">
              <a:rPr kumimoji="1" lang="ja-JP" altLang="en-US" smtClean="0"/>
              <a:pPr/>
              <a:t>10</a:t>
            </a:fld>
            <a:endParaRPr kumimoji="1" lang="ja-JP" altLang="en-US"/>
          </a:p>
        </p:txBody>
      </p:sp>
    </p:spTree>
    <p:extLst>
      <p:ext uri="{BB962C8B-B14F-4D97-AF65-F5344CB8AC3E}">
        <p14:creationId xmlns:p14="http://schemas.microsoft.com/office/powerpoint/2010/main" val="95847790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10" name="正方形/長方形 9"/>
          <p:cNvSpPr/>
          <p:nvPr userDrawn="1"/>
        </p:nvSpPr>
        <p:spPr>
          <a:xfrm>
            <a:off x="0" y="3357562"/>
            <a:ext cx="9144000" cy="1357312"/>
          </a:xfrm>
          <a:prstGeom prst="rect">
            <a:avLst/>
          </a:prstGeom>
          <a:gradFill>
            <a:gsLst>
              <a:gs pos="0">
                <a:schemeClr val="bg1">
                  <a:lumMod val="75000"/>
                </a:schemeClr>
              </a:gs>
              <a:gs pos="100000">
                <a:schemeClr val="lt1">
                  <a:shade val="30000"/>
                  <a:satMod val="200000"/>
                </a:schemeClr>
              </a:gs>
            </a:gsLst>
            <a:lin ang="13500000" scaled="1"/>
          </a:gradFill>
          <a:ln>
            <a:noFill/>
          </a:ln>
        </p:spPr>
        <p:style>
          <a:lnRef idx="2">
            <a:schemeClr val="accent1">
              <a:shade val="50000"/>
            </a:schemeClr>
          </a:lnRef>
          <a:fillRef idx="1003">
            <a:schemeClr val="lt1"/>
          </a:fillRef>
          <a:effectRef idx="0">
            <a:schemeClr val="accent1"/>
          </a:effectRef>
          <a:fontRef idx="minor">
            <a:schemeClr val="lt1"/>
          </a:fontRef>
        </p:style>
        <p:txBody>
          <a:bodyPr anchor="ctr"/>
          <a:lstStyle/>
          <a:p>
            <a:pPr algn="ctr" fontAlgn="auto">
              <a:spcBef>
                <a:spcPts val="0"/>
              </a:spcBef>
              <a:spcAft>
                <a:spcPts val="0"/>
              </a:spcAft>
              <a:defRPr/>
            </a:pPr>
            <a:endParaRPr lang="ja-JP" altLang="en-US" sz="2800" dirty="0">
              <a:latin typeface="Arial Unicode MS" pitchFamily="50" charset="-128"/>
              <a:ea typeface="Arial Unicode MS" pitchFamily="50" charset="-128"/>
              <a:cs typeface="Arial Unicode MS" pitchFamily="50" charset="-128"/>
            </a:endParaRPr>
          </a:p>
        </p:txBody>
      </p:sp>
      <p:sp>
        <p:nvSpPr>
          <p:cNvPr id="2" name="タイトル 1"/>
          <p:cNvSpPr>
            <a:spLocks noGrp="1"/>
          </p:cNvSpPr>
          <p:nvPr>
            <p:ph type="ctrTitle"/>
          </p:nvPr>
        </p:nvSpPr>
        <p:spPr>
          <a:xfrm>
            <a:off x="714348" y="1643050"/>
            <a:ext cx="7772400" cy="1470025"/>
          </a:xfrm>
        </p:spPr>
        <p:txBody>
          <a:bodyPr/>
          <a:lstStyle/>
          <a:p>
            <a:r>
              <a:rPr kumimoji="1" lang="ja-JP" altLang="en-US" smtClean="0"/>
              <a:t>マスタ タイトルの書式設定</a:t>
            </a:r>
            <a:endParaRPr kumimoji="1" lang="ja-JP" altLang="en-US"/>
          </a:p>
        </p:txBody>
      </p:sp>
      <p:sp>
        <p:nvSpPr>
          <p:cNvPr id="3" name="サブタイトル 2"/>
          <p:cNvSpPr>
            <a:spLocks noGrp="1"/>
          </p:cNvSpPr>
          <p:nvPr>
            <p:ph type="subTitle" idx="1"/>
          </p:nvPr>
        </p:nvSpPr>
        <p:spPr>
          <a:xfrm>
            <a:off x="1285852" y="3500438"/>
            <a:ext cx="6400800" cy="1071570"/>
          </a:xfrm>
        </p:spPr>
        <p:txBody>
          <a:bodyPr/>
          <a:lstStyle>
            <a:lvl1pPr marL="0" indent="0" algn="ctr">
              <a:buNone/>
              <a:defRPr>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dirty="0" smtClean="0"/>
              <a:t>マスタ サブタイトルの書式設定</a:t>
            </a:r>
            <a:endParaRPr kumimoji="1" lang="ja-JP" altLang="en-US" dirty="0"/>
          </a:p>
        </p:txBody>
      </p:sp>
      <p:sp>
        <p:nvSpPr>
          <p:cNvPr id="4" name="日付プレースホルダ 3"/>
          <p:cNvSpPr>
            <a:spLocks noGrp="1"/>
          </p:cNvSpPr>
          <p:nvPr>
            <p:ph type="dt" sz="half" idx="10"/>
          </p:nvPr>
        </p:nvSpPr>
        <p:spPr/>
        <p:txBody>
          <a:bodyPr/>
          <a:lstStyle/>
          <a:p>
            <a:r>
              <a:rPr lang="en-US" altLang="ja-JP" smtClean="0"/>
              <a:t>2010/12/11</a:t>
            </a:r>
            <a:endParaRPr lang="en-US"/>
          </a:p>
        </p:txBody>
      </p:sp>
      <p:sp>
        <p:nvSpPr>
          <p:cNvPr id="5" name="フッター プレースホルダ 4"/>
          <p:cNvSpPr>
            <a:spLocks noGrp="1"/>
          </p:cNvSpPr>
          <p:nvPr>
            <p:ph type="ftr" sz="quarter" idx="11"/>
          </p:nvPr>
        </p:nvSpPr>
        <p:spPr/>
        <p:txBody>
          <a:bodyPr/>
          <a:lstStyle/>
          <a:p>
            <a:r>
              <a:rPr kumimoji="0" lang="en-US" smtClean="0"/>
              <a:t>National Diet Library (NDL)</a:t>
            </a:r>
            <a:endParaRPr kumimoji="0" lang="en-US"/>
          </a:p>
        </p:txBody>
      </p:sp>
      <p:sp>
        <p:nvSpPr>
          <p:cNvPr id="6" name="スライド番号プレースホルダ 5"/>
          <p:cNvSpPr>
            <a:spLocks noGrp="1"/>
          </p:cNvSpPr>
          <p:nvPr>
            <p:ph type="sldNum" sz="quarter" idx="12"/>
          </p:nvPr>
        </p:nvSpPr>
        <p:spPr/>
        <p:txBody>
          <a:bodyPr/>
          <a:lstStyle/>
          <a:p>
            <a:fld id="{042AED99-7FB4-404E-8A97-64753DCE42EC}" type="slidenum">
              <a:rPr kumimoji="0" lang="en-US" smtClean="0"/>
              <a:pPr/>
              <a:t>‹#›</a:t>
            </a:fld>
            <a:endParaRPr kumimoji="0" lang="en-US"/>
          </a:p>
        </p:txBody>
      </p:sp>
      <p:sp>
        <p:nvSpPr>
          <p:cNvPr id="11" name="正方形/長方形 10"/>
          <p:cNvSpPr/>
          <p:nvPr userDrawn="1"/>
        </p:nvSpPr>
        <p:spPr>
          <a:xfrm>
            <a:off x="0" y="0"/>
            <a:ext cx="9144000" cy="1428736"/>
          </a:xfrm>
          <a:prstGeom prst="rect">
            <a:avLst/>
          </a:prstGeom>
          <a:solidFill>
            <a:schemeClr val="bg1"/>
          </a:solidFill>
          <a:ln>
            <a:noFill/>
          </a:ln>
          <a:effectLst/>
        </p:spPr>
        <p:style>
          <a:lnRef idx="1">
            <a:schemeClr val="accent5"/>
          </a:lnRef>
          <a:fillRef idx="3">
            <a:schemeClr val="accent5"/>
          </a:fillRef>
          <a:effectRef idx="2">
            <a:schemeClr val="accent5"/>
          </a:effectRef>
          <a:fontRef idx="minor">
            <a:schemeClr val="lt1"/>
          </a:fontRef>
        </p:style>
        <p:txBody>
          <a:bodyPr anchor="ctr"/>
          <a:lstStyle/>
          <a:p>
            <a:pPr algn="ctr" fontAlgn="auto">
              <a:spcBef>
                <a:spcPts val="0"/>
              </a:spcBef>
              <a:spcAft>
                <a:spcPts val="0"/>
              </a:spcAft>
              <a:defRPr/>
            </a:pPr>
            <a:endParaRPr lang="en-US" altLang="ja-JP" sz="3600" dirty="0">
              <a:solidFill>
                <a:schemeClr val="bg1"/>
              </a:solidFill>
              <a:latin typeface="Arial Unicode MS" pitchFamily="50" charset="-128"/>
              <a:ea typeface="Arial Unicode MS" pitchFamily="50" charset="-128"/>
              <a:cs typeface="Arial Unicode MS" pitchFamily="50" charset="-128"/>
            </a:endParaRPr>
          </a:p>
        </p:txBody>
      </p:sp>
      <p:pic>
        <p:nvPicPr>
          <p:cNvPr id="12" name="Picture 2"/>
          <p:cNvPicPr>
            <a:picLocks noChangeAspect="1" noChangeArrowheads="1"/>
          </p:cNvPicPr>
          <p:nvPr userDrawn="1"/>
        </p:nvPicPr>
        <p:blipFill>
          <a:blip r:embed="rId2"/>
          <a:srcRect/>
          <a:stretch>
            <a:fillRect/>
          </a:stretch>
        </p:blipFill>
        <p:spPr bwMode="auto">
          <a:xfrm>
            <a:off x="0" y="1484784"/>
            <a:ext cx="9144000" cy="1928826"/>
          </a:xfrm>
          <a:prstGeom prst="rect">
            <a:avLst/>
          </a:prstGeom>
          <a:noFill/>
          <a:ln w="9525">
            <a:noFill/>
            <a:miter lim="800000"/>
            <a:headEnd/>
            <a:tailEnd/>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縦書きテキスト プレースホルダ 2"/>
          <p:cNvSpPr>
            <a:spLocks noGrp="1"/>
          </p:cNvSpPr>
          <p:nvPr>
            <p:ph type="body" orient="vert" idx="1"/>
          </p:nvPr>
        </p:nvSpPr>
        <p:spPr/>
        <p:txBody>
          <a:bodyPr vert="eaVert"/>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10"/>
          </p:nvPr>
        </p:nvSpPr>
        <p:spPr/>
        <p:txBody>
          <a:bodyPr/>
          <a:lstStyle/>
          <a:p>
            <a:r>
              <a:rPr lang="en-US" altLang="ja-JP" smtClean="0"/>
              <a:t>2010/12/11</a:t>
            </a:r>
            <a:endParaRPr lang="en-US"/>
          </a:p>
        </p:txBody>
      </p:sp>
      <p:sp>
        <p:nvSpPr>
          <p:cNvPr id="5" name="フッター プレースホルダ 4"/>
          <p:cNvSpPr>
            <a:spLocks noGrp="1"/>
          </p:cNvSpPr>
          <p:nvPr>
            <p:ph type="ftr" sz="quarter" idx="11"/>
          </p:nvPr>
        </p:nvSpPr>
        <p:spPr/>
        <p:txBody>
          <a:bodyPr/>
          <a:lstStyle/>
          <a:p>
            <a:r>
              <a:rPr kumimoji="0" lang="en-US" smtClean="0"/>
              <a:t>National Diet Library (NDL)</a:t>
            </a:r>
            <a:endParaRPr kumimoji="0" lang="en-US"/>
          </a:p>
        </p:txBody>
      </p:sp>
      <p:sp>
        <p:nvSpPr>
          <p:cNvPr id="6" name="スライド番号プレースホルダ 5"/>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9"/>
            <a:ext cx="2057400" cy="5851525"/>
          </a:xfrm>
        </p:spPr>
        <p:txBody>
          <a:bodyPr vert="eaVert"/>
          <a:lstStyle>
            <a:lvl1pPr>
              <a:defRPr>
                <a:latin typeface="HG丸ｺﾞｼｯｸM-PRO" pitchFamily="50" charset="-128"/>
                <a:ea typeface="HG丸ｺﾞｼｯｸM-PRO" pitchFamily="50" charset="-128"/>
              </a:defRPr>
            </a:lvl1pPr>
          </a:lstStyle>
          <a:p>
            <a:r>
              <a:rPr kumimoji="1" lang="ja-JP" altLang="en-US" dirty="0" smtClean="0"/>
              <a:t>マスタ タイトルの書式設定</a:t>
            </a:r>
            <a:endParaRPr kumimoji="1" lang="ja-JP" altLang="en-US" dirty="0"/>
          </a:p>
        </p:txBody>
      </p:sp>
      <p:sp>
        <p:nvSpPr>
          <p:cNvPr id="3" name="縦書きテキスト プレースホルダ 2"/>
          <p:cNvSpPr>
            <a:spLocks noGrp="1"/>
          </p:cNvSpPr>
          <p:nvPr>
            <p:ph type="body" orient="vert" idx="1"/>
          </p:nvPr>
        </p:nvSpPr>
        <p:spPr>
          <a:xfrm>
            <a:off x="457200" y="274639"/>
            <a:ext cx="6019800" cy="5851525"/>
          </a:xfrm>
        </p:spPr>
        <p:txBody>
          <a:bodyPr vert="eaVert"/>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10"/>
          </p:nvPr>
        </p:nvSpPr>
        <p:spPr/>
        <p:txBody>
          <a:bodyPr/>
          <a:lstStyle/>
          <a:p>
            <a:r>
              <a:rPr lang="en-US" altLang="ja-JP" smtClean="0"/>
              <a:t>2010/12/11</a:t>
            </a:r>
            <a:endParaRPr lang="en-US"/>
          </a:p>
        </p:txBody>
      </p:sp>
      <p:sp>
        <p:nvSpPr>
          <p:cNvPr id="5" name="フッター プレースホルダ 4"/>
          <p:cNvSpPr>
            <a:spLocks noGrp="1"/>
          </p:cNvSpPr>
          <p:nvPr>
            <p:ph type="ftr" sz="quarter" idx="11"/>
          </p:nvPr>
        </p:nvSpPr>
        <p:spPr/>
        <p:txBody>
          <a:bodyPr/>
          <a:lstStyle/>
          <a:p>
            <a:r>
              <a:rPr kumimoji="0" lang="en-US" smtClean="0"/>
              <a:t>National Diet Library (NDL)</a:t>
            </a:r>
            <a:endParaRPr kumimoji="0" lang="en-US"/>
          </a:p>
        </p:txBody>
      </p:sp>
      <p:sp>
        <p:nvSpPr>
          <p:cNvPr id="6" name="スライド番号プレースホルダ 5"/>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atin typeface="HG丸ｺﾞｼｯｸM-PRO" pitchFamily="50" charset="-128"/>
                <a:ea typeface="HG丸ｺﾞｼｯｸM-PRO" pitchFamily="50" charset="-128"/>
              </a:defRPr>
            </a:lvl1pPr>
          </a:lstStyle>
          <a:p>
            <a:r>
              <a:rPr kumimoji="1" lang="ja-JP" altLang="en-US" dirty="0" smtClean="0"/>
              <a:t>マスタ タイトルの書式設定</a:t>
            </a:r>
            <a:endParaRPr kumimoji="1" lang="ja-JP" altLang="en-US" dirty="0"/>
          </a:p>
        </p:txBody>
      </p:sp>
      <p:sp>
        <p:nvSpPr>
          <p:cNvPr id="3" name="コンテンツ プレースホルダ 2"/>
          <p:cNvSpPr>
            <a:spLocks noGrp="1"/>
          </p:cNvSpPr>
          <p:nvPr>
            <p:ph idx="1"/>
          </p:nvPr>
        </p:nvSpPr>
        <p:spPr/>
        <p:txBody>
          <a:bodyPr/>
          <a:lstStyle/>
          <a:p>
            <a:pPr lvl="0"/>
            <a:r>
              <a:rPr kumimoji="1" lang="ja-JP" altLang="en-US" dirty="0" smtClean="0"/>
              <a:t>マスタ テキストの書式設定</a:t>
            </a:r>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4" name="日付プレースホルダ 3"/>
          <p:cNvSpPr>
            <a:spLocks noGrp="1"/>
          </p:cNvSpPr>
          <p:nvPr>
            <p:ph type="dt" sz="half" idx="10"/>
          </p:nvPr>
        </p:nvSpPr>
        <p:spPr/>
        <p:txBody>
          <a:bodyPr/>
          <a:lstStyle/>
          <a:p>
            <a:r>
              <a:rPr lang="en-US" altLang="ja-JP" smtClean="0"/>
              <a:t>2010/12/11</a:t>
            </a:r>
            <a:endParaRPr lang="en-US"/>
          </a:p>
        </p:txBody>
      </p:sp>
      <p:sp>
        <p:nvSpPr>
          <p:cNvPr id="5" name="フッター プレースホルダ 4"/>
          <p:cNvSpPr>
            <a:spLocks noGrp="1"/>
          </p:cNvSpPr>
          <p:nvPr>
            <p:ph type="ftr" sz="quarter" idx="11"/>
          </p:nvPr>
        </p:nvSpPr>
        <p:spPr/>
        <p:txBody>
          <a:bodyPr/>
          <a:lstStyle/>
          <a:p>
            <a:r>
              <a:rPr kumimoji="0" lang="en-US" smtClean="0"/>
              <a:t>National Diet Library (NDL)</a:t>
            </a:r>
            <a:endParaRPr kumimoji="0" lang="en-US"/>
          </a:p>
        </p:txBody>
      </p:sp>
      <p:sp>
        <p:nvSpPr>
          <p:cNvPr id="6" name="スライド番号プレースホルダ 5"/>
          <p:cNvSpPr>
            <a:spLocks noGrp="1"/>
          </p:cNvSpPr>
          <p:nvPr>
            <p:ph type="sldNum" sz="quarter" idx="12"/>
          </p:nvPr>
        </p:nvSpPr>
        <p:spPr/>
        <p:txBody>
          <a:bodyPr/>
          <a:lstStyle/>
          <a:p>
            <a:fld id="{042AED99-7FB4-404E-8A97-64753DCE42EC}" type="slidenum">
              <a:rPr kumimoji="0" lang="en-US" smtClean="0"/>
              <a:pPr/>
              <a:t>‹#›</a:t>
            </a:fld>
            <a:endParaRPr kumimoji="0"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6"/>
            <a:ext cx="7772400" cy="1362075"/>
          </a:xfrm>
        </p:spPr>
        <p:txBody>
          <a:bodyPr anchor="t"/>
          <a:lstStyle>
            <a:lvl1pPr algn="l">
              <a:defRPr sz="4000" b="1" cap="all"/>
            </a:lvl1pPr>
          </a:lstStyle>
          <a:p>
            <a:r>
              <a:rPr kumimoji="1" lang="ja-JP" altLang="en-US" dirty="0" smtClean="0"/>
              <a:t>マスタ タイトルの書式設定</a:t>
            </a:r>
            <a:endParaRPr kumimoji="1" lang="ja-JP" altLang="en-US" dirty="0"/>
          </a:p>
        </p:txBody>
      </p:sp>
      <p:sp>
        <p:nvSpPr>
          <p:cNvPr id="3" name="テキスト プレースホル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dirty="0" smtClean="0"/>
              <a:t>マスタ テキストの書式設定</a:t>
            </a:r>
          </a:p>
        </p:txBody>
      </p:sp>
      <p:sp>
        <p:nvSpPr>
          <p:cNvPr id="4" name="日付プレースホルダ 3"/>
          <p:cNvSpPr>
            <a:spLocks noGrp="1"/>
          </p:cNvSpPr>
          <p:nvPr>
            <p:ph type="dt" sz="half" idx="10"/>
          </p:nvPr>
        </p:nvSpPr>
        <p:spPr/>
        <p:txBody>
          <a:bodyPr/>
          <a:lstStyle/>
          <a:p>
            <a:r>
              <a:rPr lang="en-US" altLang="ja-JP" smtClean="0"/>
              <a:t>2010/12/11</a:t>
            </a:r>
            <a:endParaRPr lang="en-US"/>
          </a:p>
        </p:txBody>
      </p:sp>
      <p:sp>
        <p:nvSpPr>
          <p:cNvPr id="5" name="フッター プレースホルダ 4"/>
          <p:cNvSpPr>
            <a:spLocks noGrp="1"/>
          </p:cNvSpPr>
          <p:nvPr>
            <p:ph type="ftr" sz="quarter" idx="11"/>
          </p:nvPr>
        </p:nvSpPr>
        <p:spPr/>
        <p:txBody>
          <a:bodyPr/>
          <a:lstStyle/>
          <a:p>
            <a:r>
              <a:rPr kumimoji="0" lang="en-US" smtClean="0"/>
              <a:t>National Diet Library (NDL)</a:t>
            </a:r>
            <a:endParaRPr kumimoji="0" lang="en-US"/>
          </a:p>
        </p:txBody>
      </p:sp>
      <p:sp>
        <p:nvSpPr>
          <p:cNvPr id="6" name="スライド番号プレースホルダ 5"/>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atin typeface="HG丸ｺﾞｼｯｸM-PRO" pitchFamily="50" charset="-128"/>
                <a:ea typeface="HG丸ｺﾞｼｯｸM-PRO" pitchFamily="50" charset="-128"/>
              </a:defRPr>
            </a:lvl1pPr>
          </a:lstStyle>
          <a:p>
            <a:r>
              <a:rPr kumimoji="1" lang="ja-JP" altLang="en-US" dirty="0" smtClean="0"/>
              <a:t>マスタ タイトルの書式設定</a:t>
            </a:r>
            <a:endParaRPr kumimoji="1" lang="ja-JP" altLang="en-US" dirty="0"/>
          </a:p>
        </p:txBody>
      </p:sp>
      <p:sp>
        <p:nvSpPr>
          <p:cNvPr id="3" name="コンテンツ プレースホルダ 2"/>
          <p:cNvSpPr>
            <a:spLocks noGrp="1"/>
          </p:cNvSpPr>
          <p:nvPr>
            <p:ph sz="half" idx="1"/>
          </p:nvPr>
        </p:nvSpPr>
        <p:spPr>
          <a:xfrm>
            <a:off x="457200" y="1600204"/>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 3"/>
          <p:cNvSpPr>
            <a:spLocks noGrp="1"/>
          </p:cNvSpPr>
          <p:nvPr>
            <p:ph sz="half" idx="2"/>
          </p:nvPr>
        </p:nvSpPr>
        <p:spPr>
          <a:xfrm>
            <a:off x="4648200" y="1600204"/>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 4"/>
          <p:cNvSpPr>
            <a:spLocks noGrp="1"/>
          </p:cNvSpPr>
          <p:nvPr>
            <p:ph type="dt" sz="half" idx="10"/>
          </p:nvPr>
        </p:nvSpPr>
        <p:spPr/>
        <p:txBody>
          <a:bodyPr/>
          <a:lstStyle/>
          <a:p>
            <a:r>
              <a:rPr lang="en-US" altLang="ja-JP" smtClean="0"/>
              <a:t>2010/12/11</a:t>
            </a:r>
            <a:endParaRPr lang="en-US"/>
          </a:p>
        </p:txBody>
      </p:sp>
      <p:sp>
        <p:nvSpPr>
          <p:cNvPr id="6" name="フッター プレースホルダ 5"/>
          <p:cNvSpPr>
            <a:spLocks noGrp="1"/>
          </p:cNvSpPr>
          <p:nvPr>
            <p:ph type="ftr" sz="quarter" idx="11"/>
          </p:nvPr>
        </p:nvSpPr>
        <p:spPr/>
        <p:txBody>
          <a:bodyPr/>
          <a:lstStyle/>
          <a:p>
            <a:r>
              <a:rPr kumimoji="0" lang="en-US" smtClean="0"/>
              <a:t>National Diet Library (NDL)</a:t>
            </a:r>
            <a:endParaRPr kumimoji="0" lang="en-US"/>
          </a:p>
        </p:txBody>
      </p:sp>
      <p:sp>
        <p:nvSpPr>
          <p:cNvPr id="7" name="スライド番号プレースホルダ 6"/>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atin typeface="HG丸ｺﾞｼｯｸM-PRO" pitchFamily="50" charset="-128"/>
                <a:ea typeface="HG丸ｺﾞｼｯｸM-PRO" pitchFamily="50" charset="-128"/>
              </a:defRPr>
            </a:lvl1pPr>
          </a:lstStyle>
          <a:p>
            <a:r>
              <a:rPr kumimoji="1" lang="ja-JP" altLang="en-US" dirty="0" smtClean="0"/>
              <a:t>マスタ タイトルの書式設定</a:t>
            </a:r>
            <a:endParaRPr kumimoji="1" lang="ja-JP" altLang="en-US" dirty="0"/>
          </a:p>
        </p:txBody>
      </p:sp>
      <p:sp>
        <p:nvSpPr>
          <p:cNvPr id="3" name="テキスト プレースホル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dirty="0" smtClean="0"/>
              <a:t>マスタ テキストの書式設定</a:t>
            </a:r>
          </a:p>
        </p:txBody>
      </p:sp>
      <p:sp>
        <p:nvSpPr>
          <p:cNvPr id="4" name="コンテンツ プレースホル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dirty="0" smtClean="0"/>
              <a:t>マスタ テキストの書式設定</a:t>
            </a:r>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5" name="テキスト プレースホルダ 4"/>
          <p:cNvSpPr>
            <a:spLocks noGrp="1"/>
          </p:cNvSpPr>
          <p:nvPr>
            <p:ph type="body" sz="quarter" idx="3"/>
          </p:nvPr>
        </p:nvSpPr>
        <p:spPr>
          <a:xfrm>
            <a:off x="4645028"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 テキストの書式設定</a:t>
            </a:r>
          </a:p>
        </p:txBody>
      </p:sp>
      <p:sp>
        <p:nvSpPr>
          <p:cNvPr id="6" name="コンテンツ プレースホルダ 5"/>
          <p:cNvSpPr>
            <a:spLocks noGrp="1"/>
          </p:cNvSpPr>
          <p:nvPr>
            <p:ph sz="quarter" idx="4"/>
          </p:nvPr>
        </p:nvSpPr>
        <p:spPr>
          <a:xfrm>
            <a:off x="4645028"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 6"/>
          <p:cNvSpPr>
            <a:spLocks noGrp="1"/>
          </p:cNvSpPr>
          <p:nvPr>
            <p:ph type="dt" sz="half" idx="10"/>
          </p:nvPr>
        </p:nvSpPr>
        <p:spPr/>
        <p:txBody>
          <a:bodyPr/>
          <a:lstStyle/>
          <a:p>
            <a:r>
              <a:rPr lang="en-US" altLang="ja-JP" smtClean="0"/>
              <a:t>2010/12/11</a:t>
            </a:r>
            <a:endParaRPr lang="en-US"/>
          </a:p>
        </p:txBody>
      </p:sp>
      <p:sp>
        <p:nvSpPr>
          <p:cNvPr id="8" name="フッター プレースホルダ 7"/>
          <p:cNvSpPr>
            <a:spLocks noGrp="1"/>
          </p:cNvSpPr>
          <p:nvPr>
            <p:ph type="ftr" sz="quarter" idx="11"/>
          </p:nvPr>
        </p:nvSpPr>
        <p:spPr/>
        <p:txBody>
          <a:bodyPr/>
          <a:lstStyle/>
          <a:p>
            <a:r>
              <a:rPr kumimoji="0" lang="en-US" smtClean="0"/>
              <a:t>National Diet Library (NDL)</a:t>
            </a:r>
            <a:endParaRPr kumimoji="0" lang="en-US" dirty="0"/>
          </a:p>
        </p:txBody>
      </p:sp>
      <p:sp>
        <p:nvSpPr>
          <p:cNvPr id="9" name="スライド番号プレースホルダ 8"/>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atin typeface="HG丸ｺﾞｼｯｸM-PRO" pitchFamily="50" charset="-128"/>
                <a:ea typeface="HG丸ｺﾞｼｯｸM-PRO" pitchFamily="50" charset="-128"/>
              </a:defRPr>
            </a:lvl1pPr>
          </a:lstStyle>
          <a:p>
            <a:r>
              <a:rPr kumimoji="1" lang="ja-JP" altLang="en-US" dirty="0" smtClean="0"/>
              <a:t>マスタ タイトルの書式設定</a:t>
            </a:r>
            <a:endParaRPr kumimoji="1" lang="ja-JP" altLang="en-US" dirty="0"/>
          </a:p>
        </p:txBody>
      </p:sp>
      <p:sp>
        <p:nvSpPr>
          <p:cNvPr id="3" name="日付プレースホルダ 2"/>
          <p:cNvSpPr>
            <a:spLocks noGrp="1"/>
          </p:cNvSpPr>
          <p:nvPr>
            <p:ph type="dt" sz="half" idx="10"/>
          </p:nvPr>
        </p:nvSpPr>
        <p:spPr/>
        <p:txBody>
          <a:bodyPr/>
          <a:lstStyle/>
          <a:p>
            <a:r>
              <a:rPr lang="en-US" altLang="ja-JP" smtClean="0"/>
              <a:t>2010/12/11</a:t>
            </a:r>
            <a:endParaRPr lang="en-US"/>
          </a:p>
        </p:txBody>
      </p:sp>
      <p:sp>
        <p:nvSpPr>
          <p:cNvPr id="4" name="フッター プレースホルダ 3"/>
          <p:cNvSpPr>
            <a:spLocks noGrp="1"/>
          </p:cNvSpPr>
          <p:nvPr>
            <p:ph type="ftr" sz="quarter" idx="11"/>
          </p:nvPr>
        </p:nvSpPr>
        <p:spPr/>
        <p:txBody>
          <a:bodyPr/>
          <a:lstStyle/>
          <a:p>
            <a:r>
              <a:rPr kumimoji="0" lang="en-US" smtClean="0"/>
              <a:t>National Diet Library (NDL)</a:t>
            </a:r>
            <a:endParaRPr kumimoji="0" lang="en-US"/>
          </a:p>
        </p:txBody>
      </p:sp>
      <p:sp>
        <p:nvSpPr>
          <p:cNvPr id="5" name="スライド番号プレースホルダ 4"/>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 1"/>
          <p:cNvSpPr>
            <a:spLocks noGrp="1"/>
          </p:cNvSpPr>
          <p:nvPr>
            <p:ph type="dt" sz="half" idx="10"/>
          </p:nvPr>
        </p:nvSpPr>
        <p:spPr/>
        <p:txBody>
          <a:bodyPr/>
          <a:lstStyle/>
          <a:p>
            <a:r>
              <a:rPr lang="en-US" altLang="ja-JP" smtClean="0"/>
              <a:t>2010/12/11</a:t>
            </a:r>
            <a:endParaRPr lang="en-US"/>
          </a:p>
        </p:txBody>
      </p:sp>
      <p:sp>
        <p:nvSpPr>
          <p:cNvPr id="3" name="フッター プレースホルダ 2"/>
          <p:cNvSpPr>
            <a:spLocks noGrp="1"/>
          </p:cNvSpPr>
          <p:nvPr>
            <p:ph type="ftr" sz="quarter" idx="11"/>
          </p:nvPr>
        </p:nvSpPr>
        <p:spPr/>
        <p:txBody>
          <a:bodyPr/>
          <a:lstStyle/>
          <a:p>
            <a:r>
              <a:rPr kumimoji="0" lang="en-US" smtClean="0"/>
              <a:t>National Diet Library (NDL)</a:t>
            </a:r>
            <a:endParaRPr kumimoji="0" lang="en-US"/>
          </a:p>
        </p:txBody>
      </p:sp>
      <p:sp>
        <p:nvSpPr>
          <p:cNvPr id="4" name="スライド番号プレースホルダ 3"/>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1" lang="ja-JP" altLang="en-US" smtClean="0"/>
              <a:t>マスタ タイトルの書式設定</a:t>
            </a:r>
            <a:endParaRPr kumimoji="1" lang="ja-JP" altLang="en-US"/>
          </a:p>
        </p:txBody>
      </p:sp>
      <p:sp>
        <p:nvSpPr>
          <p:cNvPr id="3" name="コンテンツ プレースホルダ 2"/>
          <p:cNvSpPr>
            <a:spLocks noGrp="1"/>
          </p:cNvSpPr>
          <p:nvPr>
            <p:ph idx="1"/>
          </p:nvPr>
        </p:nvSpPr>
        <p:spPr>
          <a:xfrm>
            <a:off x="3575051"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 3"/>
          <p:cNvSpPr>
            <a:spLocks noGrp="1"/>
          </p:cNvSpPr>
          <p:nvPr>
            <p:ph type="body" sz="half" idx="2"/>
          </p:nvPr>
        </p:nvSpPr>
        <p:spPr>
          <a:xfrm>
            <a:off x="457200"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 テキストの書式設定</a:t>
            </a:r>
          </a:p>
        </p:txBody>
      </p:sp>
      <p:sp>
        <p:nvSpPr>
          <p:cNvPr id="5" name="日付プレースホルダ 4"/>
          <p:cNvSpPr>
            <a:spLocks noGrp="1"/>
          </p:cNvSpPr>
          <p:nvPr>
            <p:ph type="dt" sz="half" idx="10"/>
          </p:nvPr>
        </p:nvSpPr>
        <p:spPr/>
        <p:txBody>
          <a:bodyPr/>
          <a:lstStyle/>
          <a:p>
            <a:r>
              <a:rPr lang="en-US" altLang="ja-JP" smtClean="0"/>
              <a:t>2010/12/11</a:t>
            </a:r>
            <a:endParaRPr lang="en-US"/>
          </a:p>
        </p:txBody>
      </p:sp>
      <p:sp>
        <p:nvSpPr>
          <p:cNvPr id="6" name="フッター プレースホルダ 5"/>
          <p:cNvSpPr>
            <a:spLocks noGrp="1"/>
          </p:cNvSpPr>
          <p:nvPr>
            <p:ph type="ftr" sz="quarter" idx="11"/>
          </p:nvPr>
        </p:nvSpPr>
        <p:spPr/>
        <p:txBody>
          <a:bodyPr/>
          <a:lstStyle/>
          <a:p>
            <a:r>
              <a:rPr kumimoji="0" lang="en-US" smtClean="0"/>
              <a:t>National Diet Library (NDL)</a:t>
            </a:r>
            <a:endParaRPr kumimoji="0" lang="en-US"/>
          </a:p>
        </p:txBody>
      </p:sp>
      <p:sp>
        <p:nvSpPr>
          <p:cNvPr id="7" name="スライド番号プレースホルダ 6"/>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kumimoji="1" lang="ja-JP" altLang="en-US" smtClean="0"/>
              <a:t>マスタ タイトルの書式設定</a:t>
            </a:r>
            <a:endParaRPr kumimoji="1" lang="ja-JP" altLang="en-US"/>
          </a:p>
        </p:txBody>
      </p:sp>
      <p:sp>
        <p:nvSpPr>
          <p:cNvPr id="3" name="図プレースホル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 テキストの書式設定</a:t>
            </a:r>
          </a:p>
        </p:txBody>
      </p:sp>
      <p:sp>
        <p:nvSpPr>
          <p:cNvPr id="5" name="日付プレースホルダ 4"/>
          <p:cNvSpPr>
            <a:spLocks noGrp="1"/>
          </p:cNvSpPr>
          <p:nvPr>
            <p:ph type="dt" sz="half" idx="10"/>
          </p:nvPr>
        </p:nvSpPr>
        <p:spPr/>
        <p:txBody>
          <a:bodyPr/>
          <a:lstStyle/>
          <a:p>
            <a:r>
              <a:rPr lang="en-US" altLang="ja-JP" smtClean="0"/>
              <a:t>2010/12/11</a:t>
            </a:r>
            <a:endParaRPr lang="en-US"/>
          </a:p>
        </p:txBody>
      </p:sp>
      <p:sp>
        <p:nvSpPr>
          <p:cNvPr id="6" name="フッター プレースホルダ 5"/>
          <p:cNvSpPr>
            <a:spLocks noGrp="1"/>
          </p:cNvSpPr>
          <p:nvPr>
            <p:ph type="ftr" sz="quarter" idx="11"/>
          </p:nvPr>
        </p:nvSpPr>
        <p:spPr/>
        <p:txBody>
          <a:bodyPr/>
          <a:lstStyle/>
          <a:p>
            <a:r>
              <a:rPr kumimoji="0" lang="en-US" smtClean="0"/>
              <a:t>National Diet Library (NDL)</a:t>
            </a:r>
            <a:endParaRPr kumimoji="0" lang="en-US"/>
          </a:p>
        </p:txBody>
      </p:sp>
      <p:sp>
        <p:nvSpPr>
          <p:cNvPr id="7" name="スライド番号プレースホルダ 6"/>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 1"/>
          <p:cNvSpPr>
            <a:spLocks noGrp="1"/>
          </p:cNvSpPr>
          <p:nvPr>
            <p:ph type="title"/>
          </p:nvPr>
        </p:nvSpPr>
        <p:spPr>
          <a:xfrm>
            <a:off x="285720" y="0"/>
            <a:ext cx="8301038" cy="928670"/>
          </a:xfrm>
          <a:prstGeom prst="rect">
            <a:avLst/>
          </a:prstGeom>
        </p:spPr>
        <p:txBody>
          <a:bodyPr vert="horz" lIns="91440" tIns="45720" rIns="91440" bIns="45720" rtlCol="0" anchor="ctr">
            <a:normAutofit/>
          </a:bodyPr>
          <a:lstStyle/>
          <a:p>
            <a:r>
              <a:rPr kumimoji="1" lang="ja-JP" altLang="en-US" dirty="0" smtClean="0"/>
              <a:t>マスタ タイトルの書式設定</a:t>
            </a:r>
            <a:endParaRPr kumimoji="1" lang="ja-JP" altLang="en-US" dirty="0"/>
          </a:p>
        </p:txBody>
      </p:sp>
      <p:sp>
        <p:nvSpPr>
          <p:cNvPr id="3" name="テキスト プレースホルダ 2"/>
          <p:cNvSpPr>
            <a:spLocks noGrp="1"/>
          </p:cNvSpPr>
          <p:nvPr>
            <p:ph type="body" idx="1"/>
          </p:nvPr>
        </p:nvSpPr>
        <p:spPr>
          <a:xfrm>
            <a:off x="457200" y="1600204"/>
            <a:ext cx="8229600" cy="4525963"/>
          </a:xfrm>
          <a:prstGeom prst="rect">
            <a:avLst/>
          </a:prstGeom>
        </p:spPr>
        <p:txBody>
          <a:bodyPr vert="horz" lIns="91440" tIns="45720" rIns="91440" bIns="45720" rtlCol="0">
            <a:normAutofit/>
          </a:bodyPr>
          <a:lstStyle/>
          <a:p>
            <a:pPr lvl="0"/>
            <a:r>
              <a:rPr kumimoji="1" lang="ja-JP" altLang="en-US" dirty="0" smtClean="0"/>
              <a:t>マスタ テキストの書式設定</a:t>
            </a:r>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4" name="日付プレースホルダ 3"/>
          <p:cNvSpPr>
            <a:spLocks noGrp="1"/>
          </p:cNvSpPr>
          <p:nvPr>
            <p:ph type="dt" sz="half" idx="2"/>
          </p:nvPr>
        </p:nvSpPr>
        <p:spPr>
          <a:xfrm>
            <a:off x="457200" y="6356356"/>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ltLang="ja-JP" smtClean="0"/>
              <a:t>2010/12/11</a:t>
            </a:r>
            <a:endParaRPr lang="en-US" dirty="0">
              <a:solidFill>
                <a:schemeClr val="tx2">
                  <a:shade val="90000"/>
                </a:schemeClr>
              </a:solidFill>
            </a:endParaRPr>
          </a:p>
        </p:txBody>
      </p:sp>
      <p:sp>
        <p:nvSpPr>
          <p:cNvPr id="5" name="フッター プレースホルダ 4"/>
          <p:cNvSpPr>
            <a:spLocks noGrp="1"/>
          </p:cNvSpPr>
          <p:nvPr>
            <p:ph type="ftr" sz="quarter" idx="3"/>
          </p:nvPr>
        </p:nvSpPr>
        <p:spPr>
          <a:xfrm>
            <a:off x="3124200" y="6356356"/>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lgn="l" eaLnBrk="1" latinLnBrk="0" hangingPunct="1"/>
            <a:r>
              <a:rPr kumimoji="0" lang="en-US" smtClean="0">
                <a:solidFill>
                  <a:schemeClr val="tx2">
                    <a:shade val="90000"/>
                  </a:schemeClr>
                </a:solidFill>
              </a:rPr>
              <a:t>National Diet Library (NDL)</a:t>
            </a:r>
            <a:endParaRPr kumimoji="0" lang="en-US" dirty="0">
              <a:solidFill>
                <a:schemeClr val="tx2">
                  <a:shade val="90000"/>
                </a:schemeClr>
              </a:solidFill>
            </a:endParaRPr>
          </a:p>
        </p:txBody>
      </p:sp>
      <p:sp>
        <p:nvSpPr>
          <p:cNvPr id="6" name="スライド番号プレースホルダ 5"/>
          <p:cNvSpPr>
            <a:spLocks noGrp="1"/>
          </p:cNvSpPr>
          <p:nvPr>
            <p:ph type="sldNum" sz="quarter" idx="4"/>
          </p:nvPr>
        </p:nvSpPr>
        <p:spPr>
          <a:xfrm>
            <a:off x="6553200" y="6356356"/>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42AED99-7FB4-404E-8A97-64753DCE42EC}" type="slidenum">
              <a:rPr kumimoji="0" lang="en-US" smtClean="0"/>
              <a:pPr/>
              <a:t>‹#›</a:t>
            </a:fld>
            <a:endParaRPr kumimoji="0" lang="en-US" dirty="0">
              <a:solidFill>
                <a:schemeClr val="tx2">
                  <a:shade val="90000"/>
                </a:schemeClr>
              </a:solidFill>
            </a:endParaRPr>
          </a:p>
        </p:txBody>
      </p:sp>
      <p:sp>
        <p:nvSpPr>
          <p:cNvPr id="11" name="正方形/長方形 10"/>
          <p:cNvSpPr/>
          <p:nvPr userDrawn="1"/>
        </p:nvSpPr>
        <p:spPr>
          <a:xfrm>
            <a:off x="0" y="928670"/>
            <a:ext cx="9144000" cy="571500"/>
          </a:xfrm>
          <a:prstGeom prst="rect">
            <a:avLst/>
          </a:prstGeom>
          <a:gradFill>
            <a:gsLst>
              <a:gs pos="0">
                <a:schemeClr val="bg1">
                  <a:lumMod val="75000"/>
                </a:schemeClr>
              </a:gs>
              <a:gs pos="100000">
                <a:schemeClr val="lt1">
                  <a:shade val="30000"/>
                  <a:satMod val="200000"/>
                </a:schemeClr>
              </a:gs>
            </a:gsLst>
            <a:lin ang="13500000" scaled="1"/>
          </a:gradFill>
          <a:ln>
            <a:noFill/>
          </a:ln>
        </p:spPr>
        <p:style>
          <a:lnRef idx="2">
            <a:schemeClr val="accent1">
              <a:shade val="50000"/>
            </a:schemeClr>
          </a:lnRef>
          <a:fillRef idx="1003">
            <a:schemeClr val="lt1"/>
          </a:fillRef>
          <a:effectRef idx="0">
            <a:schemeClr val="accent1"/>
          </a:effectRef>
          <a:fontRef idx="minor">
            <a:schemeClr val="lt1"/>
          </a:fontRef>
        </p:style>
        <p:txBody>
          <a:bodyPr anchor="ctr"/>
          <a:lstStyle/>
          <a:p>
            <a:pPr fontAlgn="auto">
              <a:spcBef>
                <a:spcPts val="0"/>
              </a:spcBef>
              <a:spcAft>
                <a:spcPts val="0"/>
              </a:spcAft>
              <a:defRPr/>
            </a:pPr>
            <a:endParaRPr lang="ja-JP" altLang="en-US" sz="2800" dirty="0">
              <a:latin typeface="Arial Unicode MS" pitchFamily="50" charset="-128"/>
              <a:ea typeface="Arial Unicode MS" pitchFamily="50" charset="-128"/>
              <a:cs typeface="Arial Unicode MS" pitchFamily="50" charset="-128"/>
            </a:endParaRPr>
          </a:p>
        </p:txBody>
      </p:sp>
      <p:pic>
        <p:nvPicPr>
          <p:cNvPr id="9" name="Picture 2"/>
          <p:cNvPicPr>
            <a:picLocks noChangeAspect="1" noChangeArrowheads="1"/>
          </p:cNvPicPr>
          <p:nvPr userDrawn="1"/>
        </p:nvPicPr>
        <p:blipFill>
          <a:blip r:embed="rId13"/>
          <a:srcRect/>
          <a:stretch>
            <a:fillRect/>
          </a:stretch>
        </p:blipFill>
        <p:spPr bwMode="auto">
          <a:xfrm>
            <a:off x="0" y="0"/>
            <a:ext cx="9144000" cy="928669"/>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p:txStyles>
    <p:titleStyle>
      <a:lvl1pPr algn="ctr" defTabSz="914400" rtl="0" eaLnBrk="1" latinLnBrk="0" hangingPunct="1">
        <a:spcBef>
          <a:spcPct val="0"/>
        </a:spcBef>
        <a:buNone/>
        <a:defRPr kumimoji="1" sz="4400" kern="1200">
          <a:solidFill>
            <a:schemeClr val="bg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HG丸ｺﾞｼｯｸM-PRO" pitchFamily="50" charset="-128"/>
          <a:ea typeface="HG丸ｺﾞｼｯｸM-PRO" pitchFamily="50" charset="-128"/>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HG丸ｺﾞｼｯｸM-PRO" pitchFamily="50" charset="-128"/>
          <a:ea typeface="HG丸ｺﾞｼｯｸM-PRO" pitchFamily="50" charset="-128"/>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HG丸ｺﾞｼｯｸM-PRO" pitchFamily="50" charset="-128"/>
          <a:ea typeface="HG丸ｺﾞｼｯｸM-PRO" pitchFamily="50" charset="-128"/>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HG丸ｺﾞｼｯｸM-PRO" pitchFamily="50" charset="-128"/>
          <a:ea typeface="HG丸ｺﾞｼｯｸM-PRO" pitchFamily="50" charset="-128"/>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HG丸ｺﾞｼｯｸM-PRO" pitchFamily="50" charset="-128"/>
          <a:ea typeface="HG丸ｺﾞｼｯｸM-PRO" pitchFamily="50" charset="-128"/>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6"/>
          <p:cNvSpPr>
            <a:spLocks noGrp="1"/>
          </p:cNvSpPr>
          <p:nvPr>
            <p:ph type="ctrTitle"/>
          </p:nvPr>
        </p:nvSpPr>
        <p:spPr/>
        <p:txBody>
          <a:bodyPr/>
          <a:lstStyle/>
          <a:p>
            <a:r>
              <a:rPr kumimoji="1" lang="ja-JP" altLang="en-US" dirty="0" smtClean="0"/>
              <a:t>全文テキスト化の今後の展望</a:t>
            </a:r>
            <a:endParaRPr kumimoji="1" lang="ja-JP" altLang="en-US" dirty="0"/>
          </a:p>
        </p:txBody>
      </p:sp>
      <p:sp>
        <p:nvSpPr>
          <p:cNvPr id="8" name="サブタイトル 7"/>
          <p:cNvSpPr>
            <a:spLocks noGrp="1"/>
          </p:cNvSpPr>
          <p:nvPr>
            <p:ph type="subTitle" idx="1"/>
          </p:nvPr>
        </p:nvSpPr>
        <p:spPr/>
        <p:txBody>
          <a:bodyPr>
            <a:normAutofit lnSpcReduction="10000"/>
          </a:bodyPr>
          <a:lstStyle/>
          <a:p>
            <a:r>
              <a:rPr kumimoji="1" lang="en-US" altLang="ja-JP" dirty="0" smtClean="0"/>
              <a:t>2010</a:t>
            </a:r>
            <a:r>
              <a:rPr kumimoji="1" lang="ja-JP" altLang="en-US" dirty="0" smtClean="0"/>
              <a:t>年</a:t>
            </a:r>
            <a:r>
              <a:rPr kumimoji="1" lang="en-US" altLang="ja-JP" dirty="0" smtClean="0"/>
              <a:t>12</a:t>
            </a:r>
            <a:r>
              <a:rPr kumimoji="1" lang="ja-JP" altLang="en-US" dirty="0" smtClean="0"/>
              <a:t>月</a:t>
            </a:r>
            <a:r>
              <a:rPr kumimoji="1" lang="en-US" altLang="ja-JP" dirty="0" smtClean="0"/>
              <a:t>11</a:t>
            </a:r>
            <a:r>
              <a:rPr kumimoji="1" lang="ja-JP" altLang="en-US" dirty="0" smtClean="0"/>
              <a:t>日</a:t>
            </a:r>
            <a:endParaRPr kumimoji="1" lang="en-US" altLang="ja-JP" dirty="0" smtClean="0"/>
          </a:p>
          <a:p>
            <a:r>
              <a:rPr kumimoji="1" lang="ja-JP" altLang="en-US" dirty="0" smtClean="0"/>
              <a:t>国立国会図書館　中山正樹</a:t>
            </a:r>
            <a:endParaRPr kumimoji="1" lang="ja-JP" altLang="en-US" dirty="0"/>
          </a:p>
        </p:txBody>
      </p:sp>
      <p:sp>
        <p:nvSpPr>
          <p:cNvPr id="4" name="日付プレースホルダー 3"/>
          <p:cNvSpPr>
            <a:spLocks noGrp="1"/>
          </p:cNvSpPr>
          <p:nvPr>
            <p:ph type="dt" sz="half" idx="10"/>
          </p:nvPr>
        </p:nvSpPr>
        <p:spPr/>
        <p:txBody>
          <a:bodyPr/>
          <a:lstStyle/>
          <a:p>
            <a:r>
              <a:rPr lang="en-US" altLang="ja-JP" smtClean="0"/>
              <a:t>2010/12/11</a:t>
            </a:r>
            <a:endParaRPr lang="en-US"/>
          </a:p>
        </p:txBody>
      </p:sp>
      <p:sp>
        <p:nvSpPr>
          <p:cNvPr id="5" name="フッター プレースホルダー 4"/>
          <p:cNvSpPr>
            <a:spLocks noGrp="1"/>
          </p:cNvSpPr>
          <p:nvPr>
            <p:ph type="ftr" sz="quarter" idx="11"/>
          </p:nvPr>
        </p:nvSpPr>
        <p:spPr/>
        <p:txBody>
          <a:bodyPr/>
          <a:lstStyle/>
          <a:p>
            <a:r>
              <a:rPr kumimoji="0" lang="en-US" smtClean="0"/>
              <a:t>National Diet Library (NDL)</a:t>
            </a:r>
            <a:endParaRPr kumimoji="0" lang="en-US"/>
          </a:p>
        </p:txBody>
      </p:sp>
      <p:sp>
        <p:nvSpPr>
          <p:cNvPr id="6" name="スライド番号プレースホルダー 5"/>
          <p:cNvSpPr>
            <a:spLocks noGrp="1"/>
          </p:cNvSpPr>
          <p:nvPr>
            <p:ph type="sldNum" sz="quarter" idx="12"/>
          </p:nvPr>
        </p:nvSpPr>
        <p:spPr/>
        <p:txBody>
          <a:bodyPr/>
          <a:lstStyle/>
          <a:p>
            <a:fld id="{042AED99-7FB4-404E-8A97-64753DCE42EC}" type="slidenum">
              <a:rPr kumimoji="0" lang="en-US" smtClean="0"/>
              <a:pPr/>
              <a:t>1</a:t>
            </a:fld>
            <a:endParaRPr kumimoji="0" lang="en-US" dirty="0"/>
          </a:p>
        </p:txBody>
      </p:sp>
    </p:spTree>
    <p:extLst>
      <p:ext uri="{BB962C8B-B14F-4D97-AF65-F5344CB8AC3E}">
        <p14:creationId xmlns:p14="http://schemas.microsoft.com/office/powerpoint/2010/main" val="242619825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dirty="0" smtClean="0"/>
              <a:t>活用したい研究開発成果（例）</a:t>
            </a:r>
            <a:endParaRPr kumimoji="1" lang="ja-JP" altLang="en-US" dirty="0"/>
          </a:p>
        </p:txBody>
      </p:sp>
      <p:sp>
        <p:nvSpPr>
          <p:cNvPr id="3" name="日付プレースホルダ 2"/>
          <p:cNvSpPr>
            <a:spLocks noGrp="1"/>
          </p:cNvSpPr>
          <p:nvPr>
            <p:ph type="dt" sz="half" idx="10"/>
          </p:nvPr>
        </p:nvSpPr>
        <p:spPr/>
        <p:txBody>
          <a:bodyPr/>
          <a:lstStyle/>
          <a:p>
            <a:r>
              <a:rPr lang="en-US" altLang="ja-JP" smtClean="0"/>
              <a:t>2010/12/11</a:t>
            </a:r>
            <a:endParaRPr lang="en-US"/>
          </a:p>
        </p:txBody>
      </p:sp>
      <p:sp>
        <p:nvSpPr>
          <p:cNvPr id="4" name="フッター プレースホルダ 3"/>
          <p:cNvSpPr>
            <a:spLocks noGrp="1"/>
          </p:cNvSpPr>
          <p:nvPr>
            <p:ph type="ftr" sz="quarter" idx="11"/>
          </p:nvPr>
        </p:nvSpPr>
        <p:spPr/>
        <p:txBody>
          <a:bodyPr/>
          <a:lstStyle/>
          <a:p>
            <a:r>
              <a:rPr kumimoji="0" lang="en-US" smtClean="0"/>
              <a:t>National Diet Library (NDL)</a:t>
            </a:r>
            <a:endParaRPr kumimoji="0" lang="en-US"/>
          </a:p>
        </p:txBody>
      </p:sp>
      <p:sp>
        <p:nvSpPr>
          <p:cNvPr id="5" name="スライド番号プレースホルダ 4"/>
          <p:cNvSpPr>
            <a:spLocks noGrp="1"/>
          </p:cNvSpPr>
          <p:nvPr>
            <p:ph type="sldNum" sz="quarter" idx="12"/>
          </p:nvPr>
        </p:nvSpPr>
        <p:spPr/>
        <p:txBody>
          <a:bodyPr/>
          <a:lstStyle/>
          <a:p>
            <a:fld id="{042AED99-7FB4-404E-8A97-64753DCE42EC}" type="slidenum">
              <a:rPr kumimoji="0" lang="en-US" smtClean="0"/>
              <a:pPr/>
              <a:t>10</a:t>
            </a:fld>
            <a:endParaRPr kumimoji="0" lang="en-US"/>
          </a:p>
        </p:txBody>
      </p:sp>
      <p:sp>
        <p:nvSpPr>
          <p:cNvPr id="8" name="フローチャート: 処理 7"/>
          <p:cNvSpPr/>
          <p:nvPr/>
        </p:nvSpPr>
        <p:spPr>
          <a:xfrm>
            <a:off x="755576" y="3861048"/>
            <a:ext cx="6264696" cy="717230"/>
          </a:xfrm>
          <a:prstGeom prst="flowChartProcess">
            <a:avLst/>
          </a:prstGeom>
          <a:ln/>
        </p:spPr>
        <p:style>
          <a:lnRef idx="1">
            <a:schemeClr val="accent1"/>
          </a:lnRef>
          <a:fillRef idx="2">
            <a:schemeClr val="accent1"/>
          </a:fillRef>
          <a:effectRef idx="1">
            <a:schemeClr val="accent1"/>
          </a:effectRef>
          <a:fontRef idx="minor">
            <a:schemeClr val="dk1"/>
          </a:fontRef>
        </p:style>
        <p:txBody>
          <a:bodyPr rtlCol="0" anchor="t" anchorCtr="0"/>
          <a:lstStyle/>
          <a:p>
            <a:endParaRPr kumimoji="1" lang="en-US" altLang="ja-JP" sz="1200" b="0" dirty="0" smtClean="0">
              <a:latin typeface="HG丸ｺﾞｼｯｸM-PRO" pitchFamily="50" charset="-128"/>
              <a:ea typeface="HG丸ｺﾞｼｯｸM-PRO" pitchFamily="50" charset="-128"/>
            </a:endParaRPr>
          </a:p>
          <a:p>
            <a:r>
              <a:rPr kumimoji="1" lang="ja-JP" altLang="en-US" sz="1200" b="0" dirty="0" smtClean="0">
                <a:latin typeface="HG丸ｺﾞｼｯｸM-PRO" pitchFamily="50" charset="-128"/>
                <a:ea typeface="HG丸ｺﾞｼｯｸM-PRO" pitchFamily="50" charset="-128"/>
              </a:rPr>
              <a:t>データ管理機能</a:t>
            </a:r>
            <a:endParaRPr kumimoji="1" lang="ja-JP" altLang="en-US" sz="1200" b="0" dirty="0">
              <a:latin typeface="HG丸ｺﾞｼｯｸM-PRO" pitchFamily="50" charset="-128"/>
              <a:ea typeface="HG丸ｺﾞｼｯｸM-PRO" pitchFamily="50" charset="-128"/>
            </a:endParaRPr>
          </a:p>
        </p:txBody>
      </p:sp>
      <p:sp>
        <p:nvSpPr>
          <p:cNvPr id="9" name="フローチャート: 処理 8"/>
          <p:cNvSpPr/>
          <p:nvPr/>
        </p:nvSpPr>
        <p:spPr>
          <a:xfrm>
            <a:off x="3851920" y="1484784"/>
            <a:ext cx="3168352" cy="720080"/>
          </a:xfrm>
          <a:prstGeom prst="flowChartProcess">
            <a:avLst/>
          </a:prstGeom>
          <a:ln/>
        </p:spPr>
        <p:style>
          <a:lnRef idx="1">
            <a:schemeClr val="accent3"/>
          </a:lnRef>
          <a:fillRef idx="2">
            <a:schemeClr val="accent3"/>
          </a:fillRef>
          <a:effectRef idx="1">
            <a:schemeClr val="accent3"/>
          </a:effectRef>
          <a:fontRef idx="minor">
            <a:schemeClr val="dk1"/>
          </a:fontRef>
        </p:style>
        <p:txBody>
          <a:bodyPr rtlCol="0" anchor="t" anchorCtr="0"/>
          <a:lstStyle/>
          <a:p>
            <a:r>
              <a:rPr kumimoji="1" lang="en-US" altLang="ja-JP" sz="1200" b="0" dirty="0" smtClean="0">
                <a:latin typeface="HG丸ｺﾞｼｯｸM-PRO" pitchFamily="50" charset="-128"/>
                <a:ea typeface="HG丸ｺﾞｼｯｸM-PRO" pitchFamily="50" charset="-128"/>
              </a:rPr>
              <a:t>GUI</a:t>
            </a:r>
            <a:r>
              <a:rPr kumimoji="1" lang="ja-JP" altLang="en-US" sz="1200" b="0" dirty="0" smtClean="0">
                <a:latin typeface="HG丸ｺﾞｼｯｸM-PRO" pitchFamily="50" charset="-128"/>
                <a:ea typeface="HG丸ｺﾞｼｯｸM-PRO" pitchFamily="50" charset="-128"/>
              </a:rPr>
              <a:t>サービス</a:t>
            </a:r>
            <a:endParaRPr kumimoji="1" lang="ja-JP" altLang="en-US" sz="1200" b="0" dirty="0">
              <a:latin typeface="HG丸ｺﾞｼｯｸM-PRO" pitchFamily="50" charset="-128"/>
              <a:ea typeface="HG丸ｺﾞｼｯｸM-PRO" pitchFamily="50" charset="-128"/>
            </a:endParaRPr>
          </a:p>
        </p:txBody>
      </p:sp>
      <p:sp>
        <p:nvSpPr>
          <p:cNvPr id="10" name="フローチャート: 処理 9"/>
          <p:cNvSpPr/>
          <p:nvPr/>
        </p:nvSpPr>
        <p:spPr>
          <a:xfrm>
            <a:off x="755576" y="4725144"/>
            <a:ext cx="6264696" cy="1504758"/>
          </a:xfrm>
          <a:prstGeom prst="flowChartProcess">
            <a:avLst/>
          </a:prstGeom>
          <a:ln/>
        </p:spPr>
        <p:style>
          <a:lnRef idx="1">
            <a:schemeClr val="accent1"/>
          </a:lnRef>
          <a:fillRef idx="2">
            <a:schemeClr val="accent1"/>
          </a:fillRef>
          <a:effectRef idx="1">
            <a:schemeClr val="accent1"/>
          </a:effectRef>
          <a:fontRef idx="minor">
            <a:schemeClr val="dk1"/>
          </a:fontRef>
        </p:style>
        <p:txBody>
          <a:bodyPr rtlCol="0" anchor="t" anchorCtr="0"/>
          <a:lstStyle/>
          <a:p>
            <a:r>
              <a:rPr kumimoji="1" lang="ja-JP" altLang="en-US" sz="1200" b="0" dirty="0" smtClean="0">
                <a:latin typeface="HG丸ｺﾞｼｯｸM-PRO" pitchFamily="50" charset="-128"/>
                <a:ea typeface="HG丸ｺﾞｼｯｸM-PRO" pitchFamily="50" charset="-128"/>
              </a:rPr>
              <a:t>収集機能</a:t>
            </a:r>
            <a:endParaRPr kumimoji="1" lang="ja-JP" altLang="en-US" sz="1200" b="0" dirty="0">
              <a:latin typeface="HG丸ｺﾞｼｯｸM-PRO" pitchFamily="50" charset="-128"/>
              <a:ea typeface="HG丸ｺﾞｼｯｸM-PRO" pitchFamily="50" charset="-128"/>
            </a:endParaRPr>
          </a:p>
        </p:txBody>
      </p:sp>
      <p:sp>
        <p:nvSpPr>
          <p:cNvPr id="11" name="フローチャート: 処理 10"/>
          <p:cNvSpPr/>
          <p:nvPr/>
        </p:nvSpPr>
        <p:spPr>
          <a:xfrm>
            <a:off x="755576" y="3068960"/>
            <a:ext cx="6264696" cy="705260"/>
          </a:xfrm>
          <a:prstGeom prst="flowChartProcess">
            <a:avLst/>
          </a:prstGeom>
          <a:ln/>
        </p:spPr>
        <p:style>
          <a:lnRef idx="1">
            <a:schemeClr val="accent1"/>
          </a:lnRef>
          <a:fillRef idx="2">
            <a:schemeClr val="accent1"/>
          </a:fillRef>
          <a:effectRef idx="1">
            <a:schemeClr val="accent1"/>
          </a:effectRef>
          <a:fontRef idx="minor">
            <a:schemeClr val="dk1"/>
          </a:fontRef>
        </p:style>
        <p:txBody>
          <a:bodyPr rtlCol="0" anchor="t" anchorCtr="0"/>
          <a:lstStyle/>
          <a:p>
            <a:r>
              <a:rPr kumimoji="1" lang="ja-JP" altLang="en-US" sz="1200" b="0" dirty="0" smtClean="0">
                <a:latin typeface="HG丸ｺﾞｼｯｸM-PRO" pitchFamily="50" charset="-128"/>
                <a:ea typeface="HG丸ｺﾞｼｯｸM-PRO" pitchFamily="50" charset="-128"/>
              </a:rPr>
              <a:t>組織化機能</a:t>
            </a:r>
            <a:endParaRPr kumimoji="1" lang="ja-JP" altLang="en-US" sz="1200" b="0" dirty="0">
              <a:latin typeface="HG丸ｺﾞｼｯｸM-PRO" pitchFamily="50" charset="-128"/>
              <a:ea typeface="HG丸ｺﾞｼｯｸM-PRO" pitchFamily="50" charset="-128"/>
            </a:endParaRPr>
          </a:p>
        </p:txBody>
      </p:sp>
      <p:sp>
        <p:nvSpPr>
          <p:cNvPr id="14" name="フローチャート: 処理 13"/>
          <p:cNvSpPr/>
          <p:nvPr/>
        </p:nvSpPr>
        <p:spPr>
          <a:xfrm>
            <a:off x="755576" y="2276872"/>
            <a:ext cx="6264696" cy="720080"/>
          </a:xfrm>
          <a:prstGeom prst="flowChartProcess">
            <a:avLst/>
          </a:prstGeom>
          <a:ln/>
        </p:spPr>
        <p:style>
          <a:lnRef idx="1">
            <a:schemeClr val="accent1"/>
          </a:lnRef>
          <a:fillRef idx="2">
            <a:schemeClr val="accent1"/>
          </a:fillRef>
          <a:effectRef idx="1">
            <a:schemeClr val="accent1"/>
          </a:effectRef>
          <a:fontRef idx="minor">
            <a:schemeClr val="dk1"/>
          </a:fontRef>
        </p:style>
        <p:txBody>
          <a:bodyPr rtlCol="0" anchor="t" anchorCtr="0"/>
          <a:lstStyle/>
          <a:p>
            <a:r>
              <a:rPr kumimoji="1" lang="ja-JP" altLang="en-US" sz="1200" b="0" dirty="0" smtClean="0">
                <a:latin typeface="HG丸ｺﾞｼｯｸM-PRO" pitchFamily="50" charset="-128"/>
                <a:ea typeface="HG丸ｺﾞｼｯｸM-PRO" pitchFamily="50" charset="-128"/>
              </a:rPr>
              <a:t>検索・閲覧</a:t>
            </a:r>
            <a:r>
              <a:rPr kumimoji="1" lang="en-US" altLang="ja-JP" sz="1200" b="0" dirty="0" smtClean="0">
                <a:latin typeface="HG丸ｺﾞｼｯｸM-PRO" pitchFamily="50" charset="-128"/>
                <a:ea typeface="HG丸ｺﾞｼｯｸM-PRO" pitchFamily="50" charset="-128"/>
              </a:rPr>
              <a:t>I</a:t>
            </a:r>
            <a:r>
              <a:rPr kumimoji="1" lang="ja-JP" altLang="en-US" sz="1200" b="0" dirty="0" smtClean="0">
                <a:latin typeface="HG丸ｺﾞｼｯｸM-PRO" pitchFamily="50" charset="-128"/>
                <a:ea typeface="HG丸ｺﾞｼｯｸM-PRO" pitchFamily="50" charset="-128"/>
              </a:rPr>
              <a:t>サービス</a:t>
            </a:r>
            <a:endParaRPr kumimoji="1" lang="en-US" altLang="ja-JP" sz="1200" b="0" dirty="0" smtClean="0">
              <a:latin typeface="HG丸ｺﾞｼｯｸM-PRO" pitchFamily="50" charset="-128"/>
              <a:ea typeface="HG丸ｺﾞｼｯｸM-PRO" pitchFamily="50" charset="-128"/>
            </a:endParaRPr>
          </a:p>
        </p:txBody>
      </p:sp>
      <p:sp>
        <p:nvSpPr>
          <p:cNvPr id="15" name="フローチャート: 処理 14"/>
          <p:cNvSpPr/>
          <p:nvPr/>
        </p:nvSpPr>
        <p:spPr>
          <a:xfrm>
            <a:off x="7596336" y="2204864"/>
            <a:ext cx="1224136" cy="3168352"/>
          </a:xfrm>
          <a:prstGeom prst="flowChartProcess">
            <a:avLst/>
          </a:prstGeom>
          <a:ln/>
        </p:spPr>
        <p:style>
          <a:lnRef idx="1">
            <a:schemeClr val="accent1"/>
          </a:lnRef>
          <a:fillRef idx="2">
            <a:schemeClr val="accent1"/>
          </a:fillRef>
          <a:effectRef idx="1">
            <a:schemeClr val="accent1"/>
          </a:effectRef>
          <a:fontRef idx="minor">
            <a:schemeClr val="dk1"/>
          </a:fontRef>
        </p:style>
        <p:txBody>
          <a:bodyPr rtlCol="0" anchor="t" anchorCtr="0"/>
          <a:lstStyle/>
          <a:p>
            <a:r>
              <a:rPr kumimoji="1" lang="ja-JP" altLang="en-US" sz="900" b="0" u="sng" dirty="0" smtClean="0">
                <a:latin typeface="HG丸ｺﾞｼｯｸM-PRO" pitchFamily="50" charset="-128"/>
                <a:ea typeface="HG丸ｺﾞｼｯｸM-PRO" pitchFamily="50" charset="-128"/>
              </a:rPr>
              <a:t>外部</a:t>
            </a:r>
            <a:r>
              <a:rPr kumimoji="1" lang="en-US" altLang="ja-JP" sz="900" b="0" u="sng" dirty="0" smtClean="0">
                <a:latin typeface="HG丸ｺﾞｼｯｸM-PRO" pitchFamily="50" charset="-128"/>
                <a:ea typeface="HG丸ｺﾞｼｯｸM-PRO" pitchFamily="50" charset="-128"/>
              </a:rPr>
              <a:t>Web</a:t>
            </a:r>
            <a:r>
              <a:rPr kumimoji="1" lang="ja-JP" altLang="en-US" sz="900" b="0" u="sng" dirty="0" smtClean="0">
                <a:latin typeface="HG丸ｺﾞｼｯｸM-PRO" pitchFamily="50" charset="-128"/>
                <a:ea typeface="HG丸ｺﾞｼｯｸM-PRO" pitchFamily="50" charset="-128"/>
              </a:rPr>
              <a:t>サービス</a:t>
            </a:r>
            <a:endParaRPr kumimoji="1" lang="ja-JP" altLang="en-US" sz="900" b="0" u="sng" dirty="0">
              <a:latin typeface="HG丸ｺﾞｼｯｸM-PRO" pitchFamily="50" charset="-128"/>
              <a:ea typeface="HG丸ｺﾞｼｯｸM-PRO" pitchFamily="50" charset="-128"/>
            </a:endParaRPr>
          </a:p>
        </p:txBody>
      </p:sp>
      <p:sp>
        <p:nvSpPr>
          <p:cNvPr id="16" name="フローチャート : 端子 15"/>
          <p:cNvSpPr/>
          <p:nvPr/>
        </p:nvSpPr>
        <p:spPr>
          <a:xfrm>
            <a:off x="5220072" y="5661248"/>
            <a:ext cx="1428760" cy="428628"/>
          </a:xfrm>
          <a:prstGeom prst="flowChartTerminator">
            <a:avLst/>
          </a:prstGeom>
        </p:spPr>
        <p:style>
          <a:lnRef idx="2">
            <a:schemeClr val="accent1"/>
          </a:lnRef>
          <a:fillRef idx="1">
            <a:schemeClr val="lt1"/>
          </a:fillRef>
          <a:effectRef idx="0">
            <a:schemeClr val="accent1"/>
          </a:effectRef>
          <a:fontRef idx="minor">
            <a:schemeClr val="dk1"/>
          </a:fontRef>
        </p:style>
        <p:txBody>
          <a:bodyPr wrap="square" rtlCol="0" anchor="ctr">
            <a:noAutofit/>
          </a:bodyPr>
          <a:lstStyle/>
          <a:p>
            <a:pPr algn="ctr"/>
            <a:r>
              <a:rPr kumimoji="1" lang="ja-JP" altLang="en-US" sz="800" b="0" dirty="0" smtClean="0">
                <a:latin typeface="HG丸ｺﾞｼｯｸM-PRO" pitchFamily="50" charset="-128"/>
                <a:ea typeface="HG丸ｺﾞｼｯｸM-PRO" pitchFamily="50" charset="-128"/>
              </a:rPr>
              <a:t>メタデータ収集</a:t>
            </a:r>
            <a:endParaRPr kumimoji="1" lang="en-US" altLang="ja-JP" sz="800" b="0" dirty="0" smtClean="0">
              <a:latin typeface="HG丸ｺﾞｼｯｸM-PRO" pitchFamily="50" charset="-128"/>
              <a:ea typeface="HG丸ｺﾞｼｯｸM-PRO" pitchFamily="50" charset="-128"/>
            </a:endParaRPr>
          </a:p>
        </p:txBody>
      </p:sp>
      <p:sp>
        <p:nvSpPr>
          <p:cNvPr id="17" name="フローチャート : 端子 16"/>
          <p:cNvSpPr/>
          <p:nvPr/>
        </p:nvSpPr>
        <p:spPr>
          <a:xfrm>
            <a:off x="1835696" y="5661248"/>
            <a:ext cx="1428760" cy="428628"/>
          </a:xfrm>
          <a:prstGeom prst="flowChartTerminator">
            <a:avLst/>
          </a:prstGeom>
        </p:spPr>
        <p:style>
          <a:lnRef idx="2">
            <a:schemeClr val="accent1"/>
          </a:lnRef>
          <a:fillRef idx="1">
            <a:schemeClr val="lt1"/>
          </a:fillRef>
          <a:effectRef idx="0">
            <a:schemeClr val="accent1"/>
          </a:effectRef>
          <a:fontRef idx="minor">
            <a:schemeClr val="dk1"/>
          </a:fontRef>
        </p:style>
        <p:txBody>
          <a:bodyPr wrap="square" rtlCol="0" anchor="ctr">
            <a:noAutofit/>
          </a:bodyPr>
          <a:lstStyle/>
          <a:p>
            <a:pPr algn="ctr"/>
            <a:r>
              <a:rPr kumimoji="1" lang="ja-JP" altLang="en-US" sz="800" b="0" dirty="0" smtClean="0">
                <a:latin typeface="HG丸ｺﾞｼｯｸM-PRO" pitchFamily="50" charset="-128"/>
                <a:ea typeface="HG丸ｺﾞｼｯｸM-PRO" pitchFamily="50" charset="-128"/>
              </a:rPr>
              <a:t>デジタルコンテンツ</a:t>
            </a:r>
            <a:endParaRPr kumimoji="1" lang="en-US" altLang="ja-JP" sz="800" b="0" dirty="0" smtClean="0">
              <a:latin typeface="HG丸ｺﾞｼｯｸM-PRO" pitchFamily="50" charset="-128"/>
              <a:ea typeface="HG丸ｺﾞｼｯｸM-PRO" pitchFamily="50" charset="-128"/>
            </a:endParaRPr>
          </a:p>
          <a:p>
            <a:pPr algn="ctr"/>
            <a:r>
              <a:rPr kumimoji="1" lang="ja-JP" altLang="en-US" sz="800" dirty="0" smtClean="0">
                <a:latin typeface="HG丸ｺﾞｼｯｸM-PRO" pitchFamily="50" charset="-128"/>
                <a:ea typeface="HG丸ｺﾞｼｯｸM-PRO" pitchFamily="50" charset="-128"/>
              </a:rPr>
              <a:t>収集</a:t>
            </a:r>
            <a:endParaRPr kumimoji="1" lang="en-US" altLang="ja-JP" sz="800" b="0" dirty="0" smtClean="0">
              <a:latin typeface="HG丸ｺﾞｼｯｸM-PRO" pitchFamily="50" charset="-128"/>
              <a:ea typeface="HG丸ｺﾞｼｯｸM-PRO" pitchFamily="50" charset="-128"/>
            </a:endParaRPr>
          </a:p>
        </p:txBody>
      </p:sp>
      <p:sp>
        <p:nvSpPr>
          <p:cNvPr id="18" name="フローチャート : 磁気ディスク 17"/>
          <p:cNvSpPr/>
          <p:nvPr/>
        </p:nvSpPr>
        <p:spPr>
          <a:xfrm>
            <a:off x="5004048" y="3645024"/>
            <a:ext cx="1002982" cy="571504"/>
          </a:xfrm>
          <a:prstGeom prst="flowChartMagneticDisk">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700" b="0" dirty="0" smtClean="0">
                <a:latin typeface="HG丸ｺﾞｼｯｸM-PRO" pitchFamily="50" charset="-128"/>
                <a:ea typeface="HG丸ｺﾞｼｯｸM-PRO" pitchFamily="50" charset="-128"/>
              </a:rPr>
              <a:t>メタデータ</a:t>
            </a:r>
            <a:endParaRPr kumimoji="1" lang="en-US" altLang="ja-JP" sz="700" b="0" dirty="0" smtClean="0">
              <a:latin typeface="HG丸ｺﾞｼｯｸM-PRO" pitchFamily="50" charset="-128"/>
              <a:ea typeface="HG丸ｺﾞｼｯｸM-PRO" pitchFamily="50" charset="-128"/>
            </a:endParaRPr>
          </a:p>
        </p:txBody>
      </p:sp>
      <p:sp>
        <p:nvSpPr>
          <p:cNvPr id="19" name="フローチャート : 磁気ディスク 18"/>
          <p:cNvSpPr/>
          <p:nvPr/>
        </p:nvSpPr>
        <p:spPr>
          <a:xfrm>
            <a:off x="3419872" y="3573016"/>
            <a:ext cx="1002982" cy="571504"/>
          </a:xfrm>
          <a:prstGeom prst="flowChartMagneticDisk">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700" b="0" dirty="0" smtClean="0">
                <a:latin typeface="HG丸ｺﾞｼｯｸM-PRO" pitchFamily="50" charset="-128"/>
                <a:ea typeface="HG丸ｺﾞｼｯｸM-PRO" pitchFamily="50" charset="-128"/>
              </a:rPr>
              <a:t>全文テキスト</a:t>
            </a:r>
            <a:endParaRPr kumimoji="1" lang="en-US" altLang="ja-JP" sz="700" b="0" dirty="0" smtClean="0">
              <a:latin typeface="HG丸ｺﾞｼｯｸM-PRO" pitchFamily="50" charset="-128"/>
              <a:ea typeface="HG丸ｺﾞｼｯｸM-PRO" pitchFamily="50" charset="-128"/>
            </a:endParaRPr>
          </a:p>
        </p:txBody>
      </p:sp>
      <p:sp>
        <p:nvSpPr>
          <p:cNvPr id="20" name="フローチャート : 磁気ディスク 19"/>
          <p:cNvSpPr/>
          <p:nvPr/>
        </p:nvSpPr>
        <p:spPr>
          <a:xfrm>
            <a:off x="1979712" y="3573016"/>
            <a:ext cx="1002982" cy="571504"/>
          </a:xfrm>
          <a:prstGeom prst="flowChartMagneticDisk">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700" b="0" dirty="0" smtClean="0">
                <a:latin typeface="HG丸ｺﾞｼｯｸM-PRO" pitchFamily="50" charset="-128"/>
                <a:ea typeface="HG丸ｺﾞｼｯｸM-PRO" pitchFamily="50" charset="-128"/>
              </a:rPr>
              <a:t>デジタルコンテンツ</a:t>
            </a:r>
            <a:endParaRPr kumimoji="1" lang="en-US" altLang="ja-JP" sz="700" b="0" dirty="0" smtClean="0">
              <a:latin typeface="HG丸ｺﾞｼｯｸM-PRO" pitchFamily="50" charset="-128"/>
              <a:ea typeface="HG丸ｺﾞｼｯｸM-PRO" pitchFamily="50" charset="-128"/>
            </a:endParaRPr>
          </a:p>
        </p:txBody>
      </p:sp>
      <p:sp>
        <p:nvSpPr>
          <p:cNvPr id="21" name="フローチャート : 端子 20"/>
          <p:cNvSpPr/>
          <p:nvPr/>
        </p:nvSpPr>
        <p:spPr>
          <a:xfrm>
            <a:off x="3419872" y="5661248"/>
            <a:ext cx="1428760" cy="428628"/>
          </a:xfrm>
          <a:prstGeom prst="flowChartTerminator">
            <a:avLst/>
          </a:prstGeom>
        </p:spPr>
        <p:style>
          <a:lnRef idx="2">
            <a:schemeClr val="accent1"/>
          </a:lnRef>
          <a:fillRef idx="1">
            <a:schemeClr val="lt1"/>
          </a:fillRef>
          <a:effectRef idx="0">
            <a:schemeClr val="accent1"/>
          </a:effectRef>
          <a:fontRef idx="minor">
            <a:schemeClr val="dk1"/>
          </a:fontRef>
        </p:style>
        <p:txBody>
          <a:bodyPr wrap="square" rtlCol="0" anchor="ctr">
            <a:noAutofit/>
          </a:bodyPr>
          <a:lstStyle/>
          <a:p>
            <a:pPr algn="ctr"/>
            <a:r>
              <a:rPr kumimoji="1" lang="ja-JP" altLang="en-US" sz="800" b="0" dirty="0" smtClean="0">
                <a:latin typeface="HG丸ｺﾞｼｯｸM-PRO" pitchFamily="50" charset="-128"/>
                <a:ea typeface="HG丸ｺﾞｼｯｸM-PRO" pitchFamily="50" charset="-128"/>
              </a:rPr>
              <a:t>横断検索</a:t>
            </a:r>
            <a:endParaRPr kumimoji="1" lang="en-US" altLang="ja-JP" sz="800" b="0" dirty="0" smtClean="0">
              <a:latin typeface="HG丸ｺﾞｼｯｸM-PRO" pitchFamily="50" charset="-128"/>
              <a:ea typeface="HG丸ｺﾞｼｯｸM-PRO" pitchFamily="50" charset="-128"/>
            </a:endParaRPr>
          </a:p>
        </p:txBody>
      </p:sp>
      <p:sp>
        <p:nvSpPr>
          <p:cNvPr id="26" name="フローチャート : 端子 25"/>
          <p:cNvSpPr/>
          <p:nvPr/>
        </p:nvSpPr>
        <p:spPr>
          <a:xfrm>
            <a:off x="5364088" y="3140968"/>
            <a:ext cx="1428760" cy="428628"/>
          </a:xfrm>
          <a:prstGeom prst="flowChartTerminator">
            <a:avLst/>
          </a:prstGeom>
        </p:spPr>
        <p:style>
          <a:lnRef idx="2">
            <a:schemeClr val="accent1"/>
          </a:lnRef>
          <a:fillRef idx="1">
            <a:schemeClr val="lt1"/>
          </a:fillRef>
          <a:effectRef idx="0">
            <a:schemeClr val="accent1"/>
          </a:effectRef>
          <a:fontRef idx="minor">
            <a:schemeClr val="dk1"/>
          </a:fontRef>
        </p:style>
        <p:txBody>
          <a:bodyPr wrap="square" rtlCol="0" anchor="ctr">
            <a:noAutofit/>
          </a:bodyPr>
          <a:lstStyle/>
          <a:p>
            <a:pPr algn="ctr"/>
            <a:r>
              <a:rPr kumimoji="1" lang="ja-JP" altLang="en-US" sz="800" b="0" dirty="0" smtClean="0">
                <a:latin typeface="HG丸ｺﾞｼｯｸM-PRO" pitchFamily="50" charset="-128"/>
                <a:ea typeface="HG丸ｺﾞｼｯｸM-PRO" pitchFamily="50" charset="-128"/>
              </a:rPr>
              <a:t>グルーピング</a:t>
            </a:r>
            <a:endParaRPr kumimoji="1" lang="en-US" altLang="ja-JP" sz="800" b="0" dirty="0" smtClean="0">
              <a:latin typeface="HG丸ｺﾞｼｯｸM-PRO" pitchFamily="50" charset="-128"/>
              <a:ea typeface="HG丸ｺﾞｼｯｸM-PRO" pitchFamily="50" charset="-128"/>
            </a:endParaRPr>
          </a:p>
        </p:txBody>
      </p:sp>
      <p:sp>
        <p:nvSpPr>
          <p:cNvPr id="27" name="フローチャート : 端子 26"/>
          <p:cNvSpPr/>
          <p:nvPr/>
        </p:nvSpPr>
        <p:spPr>
          <a:xfrm>
            <a:off x="1619672" y="3140968"/>
            <a:ext cx="1428760" cy="428628"/>
          </a:xfrm>
          <a:prstGeom prst="flowChartTerminator">
            <a:avLst/>
          </a:prstGeom>
        </p:spPr>
        <p:style>
          <a:lnRef idx="2">
            <a:schemeClr val="accent1"/>
          </a:lnRef>
          <a:fillRef idx="1">
            <a:schemeClr val="lt1"/>
          </a:fillRef>
          <a:effectRef idx="0">
            <a:schemeClr val="accent1"/>
          </a:effectRef>
          <a:fontRef idx="minor">
            <a:schemeClr val="dk1"/>
          </a:fontRef>
        </p:style>
        <p:txBody>
          <a:bodyPr wrap="square" rtlCol="0" anchor="ctr">
            <a:noAutofit/>
          </a:bodyPr>
          <a:lstStyle/>
          <a:p>
            <a:pPr algn="ctr"/>
            <a:r>
              <a:rPr kumimoji="1" lang="ja-JP" altLang="en-US" sz="800" b="0" smtClean="0">
                <a:latin typeface="HG丸ｺﾞｼｯｸM-PRO" pitchFamily="50" charset="-128"/>
                <a:ea typeface="HG丸ｺﾞｼｯｸM-PRO" pitchFamily="50" charset="-128"/>
              </a:rPr>
              <a:t>分類・</a:t>
            </a:r>
            <a:endParaRPr kumimoji="1" lang="en-US" altLang="ja-JP" sz="800" b="0" dirty="0" smtClean="0">
              <a:latin typeface="HG丸ｺﾞｼｯｸM-PRO" pitchFamily="50" charset="-128"/>
              <a:ea typeface="HG丸ｺﾞｼｯｸM-PRO" pitchFamily="50" charset="-128"/>
            </a:endParaRPr>
          </a:p>
        </p:txBody>
      </p:sp>
      <p:sp>
        <p:nvSpPr>
          <p:cNvPr id="28" name="フローチャート : 端子 27"/>
          <p:cNvSpPr/>
          <p:nvPr/>
        </p:nvSpPr>
        <p:spPr>
          <a:xfrm>
            <a:off x="3923928" y="2420888"/>
            <a:ext cx="1428760" cy="428628"/>
          </a:xfrm>
          <a:prstGeom prst="flowChartTerminator">
            <a:avLst/>
          </a:prstGeom>
        </p:spPr>
        <p:style>
          <a:lnRef idx="2">
            <a:schemeClr val="accent1"/>
          </a:lnRef>
          <a:fillRef idx="1">
            <a:schemeClr val="lt1"/>
          </a:fillRef>
          <a:effectRef idx="0">
            <a:schemeClr val="accent1"/>
          </a:effectRef>
          <a:fontRef idx="minor">
            <a:schemeClr val="dk1"/>
          </a:fontRef>
        </p:style>
        <p:txBody>
          <a:bodyPr wrap="square" rtlCol="0" anchor="ctr">
            <a:noAutofit/>
          </a:bodyPr>
          <a:lstStyle/>
          <a:p>
            <a:pPr algn="ctr"/>
            <a:r>
              <a:rPr kumimoji="1" lang="ja-JP" altLang="en-US" sz="800" b="0" dirty="0" smtClean="0">
                <a:latin typeface="HG丸ｺﾞｼｯｸM-PRO" pitchFamily="50" charset="-128"/>
                <a:ea typeface="HG丸ｺﾞｼｯｸM-PRO" pitchFamily="50" charset="-128"/>
              </a:rPr>
              <a:t>検索提供機能</a:t>
            </a:r>
            <a:endParaRPr kumimoji="1" lang="en-US" altLang="ja-JP" sz="800" b="0" dirty="0" smtClean="0">
              <a:latin typeface="HG丸ｺﾞｼｯｸM-PRO" pitchFamily="50" charset="-128"/>
              <a:ea typeface="HG丸ｺﾞｼｯｸM-PRO" pitchFamily="50" charset="-128"/>
            </a:endParaRPr>
          </a:p>
        </p:txBody>
      </p:sp>
      <p:sp>
        <p:nvSpPr>
          <p:cNvPr id="30" name="フローチャート : 端子 29"/>
          <p:cNvSpPr/>
          <p:nvPr/>
        </p:nvSpPr>
        <p:spPr>
          <a:xfrm>
            <a:off x="3419872" y="5157192"/>
            <a:ext cx="1428760" cy="428628"/>
          </a:xfrm>
          <a:prstGeom prst="flowChartTerminator">
            <a:avLst/>
          </a:prstGeom>
        </p:spPr>
        <p:style>
          <a:lnRef idx="2">
            <a:schemeClr val="accent1"/>
          </a:lnRef>
          <a:fillRef idx="1">
            <a:schemeClr val="lt1"/>
          </a:fillRef>
          <a:effectRef idx="0">
            <a:schemeClr val="accent1"/>
          </a:effectRef>
          <a:fontRef idx="minor">
            <a:schemeClr val="dk1"/>
          </a:fontRef>
        </p:style>
        <p:txBody>
          <a:bodyPr wrap="square" rtlCol="0" anchor="ctr">
            <a:noAutofit/>
          </a:bodyPr>
          <a:lstStyle/>
          <a:p>
            <a:pPr algn="ctr"/>
            <a:r>
              <a:rPr kumimoji="1" lang="ja-JP" altLang="en-US" sz="800" b="0" dirty="0" smtClean="0">
                <a:latin typeface="HG丸ｺﾞｼｯｸM-PRO" pitchFamily="50" charset="-128"/>
                <a:ea typeface="HG丸ｺﾞｼｯｸM-PRO" pitchFamily="50" charset="-128"/>
              </a:rPr>
              <a:t>メタデータ変換</a:t>
            </a:r>
            <a:endParaRPr kumimoji="1" lang="en-US" altLang="ja-JP" sz="800" b="0" dirty="0" smtClean="0">
              <a:latin typeface="HG丸ｺﾞｼｯｸM-PRO" pitchFamily="50" charset="-128"/>
              <a:ea typeface="HG丸ｺﾞｼｯｸM-PRO" pitchFamily="50" charset="-128"/>
            </a:endParaRPr>
          </a:p>
        </p:txBody>
      </p:sp>
      <p:sp>
        <p:nvSpPr>
          <p:cNvPr id="31" name="フローチャート : 端子 30"/>
          <p:cNvSpPr/>
          <p:nvPr/>
        </p:nvSpPr>
        <p:spPr>
          <a:xfrm>
            <a:off x="1835696" y="5157192"/>
            <a:ext cx="1428760" cy="428628"/>
          </a:xfrm>
          <a:prstGeom prst="flowChartTerminator">
            <a:avLst/>
          </a:prstGeom>
        </p:spPr>
        <p:style>
          <a:lnRef idx="2">
            <a:schemeClr val="accent1"/>
          </a:lnRef>
          <a:fillRef idx="1">
            <a:schemeClr val="lt1"/>
          </a:fillRef>
          <a:effectRef idx="0">
            <a:schemeClr val="accent1"/>
          </a:effectRef>
          <a:fontRef idx="minor">
            <a:schemeClr val="dk1"/>
          </a:fontRef>
        </p:style>
        <p:txBody>
          <a:bodyPr wrap="square" rtlCol="0" anchor="ctr">
            <a:noAutofit/>
          </a:bodyPr>
          <a:lstStyle/>
          <a:p>
            <a:pPr algn="ctr"/>
            <a:r>
              <a:rPr kumimoji="1" lang="ja-JP" altLang="en-US" sz="800" b="0" dirty="0" smtClean="0">
                <a:latin typeface="HG丸ｺﾞｼｯｸM-PRO" pitchFamily="50" charset="-128"/>
                <a:ea typeface="HG丸ｺﾞｼｯｸM-PRO" pitchFamily="50" charset="-128"/>
              </a:rPr>
              <a:t>データコンバート</a:t>
            </a:r>
            <a:endParaRPr kumimoji="1" lang="en-US" altLang="ja-JP" sz="800" b="0" dirty="0" smtClean="0">
              <a:latin typeface="HG丸ｺﾞｼｯｸM-PRO" pitchFamily="50" charset="-128"/>
              <a:ea typeface="HG丸ｺﾞｼｯｸM-PRO" pitchFamily="50" charset="-128"/>
            </a:endParaRPr>
          </a:p>
        </p:txBody>
      </p:sp>
      <p:sp>
        <p:nvSpPr>
          <p:cNvPr id="32" name="AutoShape 12"/>
          <p:cNvSpPr>
            <a:spLocks noChangeArrowheads="1"/>
          </p:cNvSpPr>
          <p:nvPr/>
        </p:nvSpPr>
        <p:spPr bwMode="auto">
          <a:xfrm>
            <a:off x="5148064" y="4365104"/>
            <a:ext cx="3816424" cy="1008112"/>
          </a:xfrm>
          <a:prstGeom prst="wedgeRoundRectCallout">
            <a:avLst>
              <a:gd name="adj1" fmla="val -82897"/>
              <a:gd name="adj2" fmla="val -7324"/>
              <a:gd name="adj3" fmla="val 16667"/>
            </a:avLst>
          </a:prstGeom>
          <a:solidFill>
            <a:schemeClr val="bg1">
              <a:alpha val="70195"/>
            </a:schemeClr>
          </a:solidFill>
          <a:ln w="9525" algn="ctr">
            <a:solidFill>
              <a:srgbClr val="8E8E8E"/>
            </a:solidFill>
            <a:miter lim="800000"/>
            <a:headEnd/>
            <a:tailEnd/>
          </a:ln>
          <a:effectLst>
            <a:glow rad="228600">
              <a:schemeClr val="accent2">
                <a:satMod val="175000"/>
                <a:alpha val="40000"/>
              </a:schemeClr>
            </a:glow>
          </a:effectLst>
        </p:spPr>
        <p:txBody>
          <a:bodyPr/>
          <a:lstStyle/>
          <a:p>
            <a:r>
              <a:rPr lang="ja-JP" altLang="en-US" sz="1200" b="1" dirty="0" smtClean="0">
                <a:latin typeface="HG丸ｺﾞｼｯｸM-PRO" pitchFamily="50" charset="-128"/>
                <a:ea typeface="HG丸ｺﾞｼｯｸM-PRO" pitchFamily="50" charset="-128"/>
              </a:rPr>
              <a:t>大量のイメージデータから全文テキスト化する技術</a:t>
            </a:r>
            <a:endParaRPr lang="en-US" altLang="ja-JP" sz="1200" b="1" dirty="0" smtClean="0">
              <a:latin typeface="HG丸ｺﾞｼｯｸM-PRO" pitchFamily="50" charset="-128"/>
              <a:ea typeface="HG丸ｺﾞｼｯｸM-PRO" pitchFamily="50" charset="-128"/>
            </a:endParaRPr>
          </a:p>
          <a:p>
            <a:pPr>
              <a:buFont typeface="Arial" pitchFamily="34" charset="0"/>
              <a:buChar char="•"/>
            </a:pPr>
            <a:r>
              <a:rPr lang="ja-JP" altLang="en-US" sz="1200" b="1" dirty="0" smtClean="0">
                <a:latin typeface="HG丸ｺﾞｼｯｸM-PRO" pitchFamily="50" charset="-128"/>
                <a:ea typeface="HG丸ｺﾞｼｯｸM-PRO" pitchFamily="50" charset="-128"/>
              </a:rPr>
              <a:t>検索に活用できるレベル</a:t>
            </a:r>
            <a:endParaRPr lang="en-US" altLang="ja-JP" sz="1200" b="1" dirty="0" smtClean="0">
              <a:latin typeface="HG丸ｺﾞｼｯｸM-PRO" pitchFamily="50" charset="-128"/>
              <a:ea typeface="HG丸ｺﾞｼｯｸM-PRO" pitchFamily="50" charset="-128"/>
            </a:endParaRPr>
          </a:p>
          <a:p>
            <a:pPr>
              <a:buFont typeface="Arial" pitchFamily="34" charset="0"/>
              <a:buChar char="•"/>
            </a:pPr>
            <a:r>
              <a:rPr lang="ja-JP" altLang="en-US" sz="1200" b="1" dirty="0" smtClean="0">
                <a:latin typeface="HG丸ｺﾞｼｯｸM-PRO" pitchFamily="50" charset="-128"/>
                <a:ea typeface="HG丸ｺﾞｼｯｸM-PRO" pitchFamily="50" charset="-128"/>
              </a:rPr>
              <a:t>障害者向けコンテンツとして活用できるレベル</a:t>
            </a:r>
            <a:endParaRPr lang="en-US" altLang="ja-JP" sz="1200" b="1" dirty="0" smtClean="0">
              <a:latin typeface="HG丸ｺﾞｼｯｸM-PRO" pitchFamily="50" charset="-128"/>
              <a:ea typeface="HG丸ｺﾞｼｯｸM-PRO" pitchFamily="50" charset="-128"/>
            </a:endParaRPr>
          </a:p>
          <a:p>
            <a:pPr>
              <a:buFont typeface="Arial" pitchFamily="34" charset="0"/>
              <a:buChar char="•"/>
            </a:pPr>
            <a:r>
              <a:rPr lang="ja-JP" altLang="en-US" sz="1200" b="1" dirty="0" smtClean="0">
                <a:latin typeface="HG丸ｺﾞｼｯｸM-PRO" pitchFamily="50" charset="-128"/>
                <a:ea typeface="HG丸ｺﾞｼｯｸM-PRO" pitchFamily="50" charset="-128"/>
              </a:rPr>
              <a:t>旧字・旧か</a:t>
            </a:r>
            <a:r>
              <a:rPr lang="ja-JP" altLang="en-US" sz="1200" b="1" dirty="0" err="1" smtClean="0">
                <a:latin typeface="HG丸ｺﾞｼｯｸM-PRO" pitchFamily="50" charset="-128"/>
                <a:ea typeface="HG丸ｺﾞｼｯｸM-PRO" pitchFamily="50" charset="-128"/>
              </a:rPr>
              <a:t>なの</a:t>
            </a:r>
            <a:r>
              <a:rPr lang="ja-JP" altLang="en-US" sz="1200" b="1" dirty="0" smtClean="0">
                <a:latin typeface="HG丸ｺﾞｼｯｸM-PRO" pitchFamily="50" charset="-128"/>
                <a:ea typeface="HG丸ｺﾞｼｯｸM-PRO" pitchFamily="50" charset="-128"/>
              </a:rPr>
              <a:t>画像データの全文テキスト化</a:t>
            </a:r>
            <a:endParaRPr lang="en-US" altLang="ja-JP" sz="1200" b="1" dirty="0" smtClean="0">
              <a:latin typeface="HG丸ｺﾞｼｯｸM-PRO" pitchFamily="50" charset="-128"/>
              <a:ea typeface="HG丸ｺﾞｼｯｸM-PRO" pitchFamily="50" charset="-128"/>
            </a:endParaRPr>
          </a:p>
          <a:p>
            <a:endParaRPr lang="en-US" altLang="ja-JP" sz="1200" b="1" dirty="0" smtClean="0"/>
          </a:p>
        </p:txBody>
      </p:sp>
      <p:sp>
        <p:nvSpPr>
          <p:cNvPr id="34" name="フローチャート : 端子 33"/>
          <p:cNvSpPr/>
          <p:nvPr/>
        </p:nvSpPr>
        <p:spPr>
          <a:xfrm>
            <a:off x="2411760" y="4653136"/>
            <a:ext cx="1428760" cy="428628"/>
          </a:xfrm>
          <a:prstGeom prst="flowChartTerminator">
            <a:avLst/>
          </a:prstGeom>
        </p:spPr>
        <p:style>
          <a:lnRef idx="2">
            <a:schemeClr val="accent1"/>
          </a:lnRef>
          <a:fillRef idx="1">
            <a:schemeClr val="lt1"/>
          </a:fillRef>
          <a:effectRef idx="0">
            <a:schemeClr val="accent1"/>
          </a:effectRef>
          <a:fontRef idx="minor">
            <a:schemeClr val="dk1"/>
          </a:fontRef>
        </p:style>
        <p:txBody>
          <a:bodyPr wrap="square" rtlCol="0" anchor="ctr">
            <a:noAutofit/>
          </a:bodyPr>
          <a:lstStyle/>
          <a:p>
            <a:pPr algn="ctr"/>
            <a:r>
              <a:rPr kumimoji="1" lang="ja-JP" altLang="en-US" sz="800" b="0" dirty="0" smtClean="0">
                <a:latin typeface="HG丸ｺﾞｼｯｸM-PRO" pitchFamily="50" charset="-128"/>
                <a:ea typeface="HG丸ｺﾞｼｯｸM-PRO" pitchFamily="50" charset="-128"/>
              </a:rPr>
              <a:t>全文テキスト化</a:t>
            </a:r>
            <a:endParaRPr kumimoji="1" lang="en-US" altLang="ja-JP" sz="800" b="0" dirty="0" smtClean="0">
              <a:latin typeface="HG丸ｺﾞｼｯｸM-PRO" pitchFamily="50" charset="-128"/>
              <a:ea typeface="HG丸ｺﾞｼｯｸM-PRO" pitchFamily="50" charset="-128"/>
            </a:endParaRPr>
          </a:p>
        </p:txBody>
      </p:sp>
      <p:sp>
        <p:nvSpPr>
          <p:cNvPr id="35" name="AutoShape 12"/>
          <p:cNvSpPr>
            <a:spLocks noChangeArrowheads="1"/>
          </p:cNvSpPr>
          <p:nvPr/>
        </p:nvSpPr>
        <p:spPr bwMode="auto">
          <a:xfrm>
            <a:off x="5508104" y="2852936"/>
            <a:ext cx="3635896" cy="720080"/>
          </a:xfrm>
          <a:prstGeom prst="wedgeRoundRectCallout">
            <a:avLst>
              <a:gd name="adj1" fmla="val -70091"/>
              <a:gd name="adj2" fmla="val 13151"/>
              <a:gd name="adj3" fmla="val 16667"/>
            </a:avLst>
          </a:prstGeom>
          <a:solidFill>
            <a:schemeClr val="bg1">
              <a:alpha val="70195"/>
            </a:schemeClr>
          </a:solidFill>
          <a:ln w="9525" algn="ctr">
            <a:solidFill>
              <a:srgbClr val="8E8E8E"/>
            </a:solidFill>
            <a:miter lim="800000"/>
            <a:headEnd/>
            <a:tailEnd/>
          </a:ln>
          <a:effectLst>
            <a:glow rad="228600">
              <a:schemeClr val="accent2">
                <a:satMod val="175000"/>
                <a:alpha val="40000"/>
              </a:schemeClr>
            </a:glow>
          </a:effectLst>
        </p:spPr>
        <p:txBody>
          <a:bodyPr/>
          <a:lstStyle/>
          <a:p>
            <a:r>
              <a:rPr lang="ja-JP" altLang="en-US" sz="1200" b="1" dirty="0" smtClean="0"/>
              <a:t>膨大な情報資源を、個々に構造化、組織化する技術</a:t>
            </a:r>
            <a:endParaRPr lang="en-US" altLang="ja-JP" sz="1200" b="1" dirty="0" smtClean="0"/>
          </a:p>
          <a:p>
            <a:pPr>
              <a:buFont typeface="Arial" pitchFamily="34" charset="0"/>
              <a:buChar char="•"/>
            </a:pPr>
            <a:r>
              <a:rPr lang="ja-JP" altLang="en-US" sz="1200" b="1" dirty="0" smtClean="0"/>
              <a:t>本文を章節項に分解して、意味情報をメタデータとして付与する技術等</a:t>
            </a:r>
          </a:p>
          <a:p>
            <a:endParaRPr lang="ja-JP" altLang="en-US" sz="1200" b="1" dirty="0" smtClean="0"/>
          </a:p>
        </p:txBody>
      </p:sp>
      <p:sp>
        <p:nvSpPr>
          <p:cNvPr id="36" name="AutoShape 12"/>
          <p:cNvSpPr>
            <a:spLocks noChangeArrowheads="1"/>
          </p:cNvSpPr>
          <p:nvPr/>
        </p:nvSpPr>
        <p:spPr bwMode="auto">
          <a:xfrm>
            <a:off x="4788024" y="1268760"/>
            <a:ext cx="4248472" cy="1296144"/>
          </a:xfrm>
          <a:prstGeom prst="wedgeRoundRectCallout">
            <a:avLst>
              <a:gd name="adj1" fmla="val -47120"/>
              <a:gd name="adj2" fmla="val 66745"/>
              <a:gd name="adj3" fmla="val 16667"/>
            </a:avLst>
          </a:prstGeom>
          <a:solidFill>
            <a:schemeClr val="bg1">
              <a:alpha val="70195"/>
            </a:schemeClr>
          </a:solidFill>
          <a:ln w="9525" algn="ctr">
            <a:solidFill>
              <a:srgbClr val="8E8E8E"/>
            </a:solidFill>
            <a:miter lim="800000"/>
            <a:headEnd/>
            <a:tailEnd/>
          </a:ln>
          <a:effectLst>
            <a:glow rad="228600">
              <a:schemeClr val="accent2">
                <a:satMod val="175000"/>
                <a:alpha val="40000"/>
              </a:schemeClr>
            </a:glow>
          </a:effectLst>
        </p:spPr>
        <p:txBody>
          <a:bodyPr/>
          <a:lstStyle/>
          <a:p>
            <a:r>
              <a:rPr lang="ja-JP" altLang="en-US" sz="1200" b="1" dirty="0" smtClean="0"/>
              <a:t>関連付けられた膨大な集合知から、利用者の意図する知識をより的確に取り出す技術</a:t>
            </a:r>
            <a:endParaRPr lang="en-US" altLang="ja-JP" sz="1200" b="1" dirty="0" smtClean="0"/>
          </a:p>
          <a:p>
            <a:pPr>
              <a:buFont typeface="Arial" pitchFamily="34" charset="0"/>
              <a:buChar char="•"/>
            </a:pPr>
            <a:r>
              <a:rPr lang="ja-JP" altLang="en-US" sz="1200" b="1" dirty="0" smtClean="0"/>
              <a:t>大量のデータの中からユーザーの検索要求に対して適合度の高い答えを返すことができる検索方式</a:t>
            </a:r>
          </a:p>
          <a:p>
            <a:pPr>
              <a:buFont typeface="Arial" pitchFamily="34" charset="0"/>
              <a:buChar char="•"/>
            </a:pPr>
            <a:r>
              <a:rPr lang="ja-JP" altLang="en-US" sz="1200" b="1" dirty="0" smtClean="0"/>
              <a:t>テキスト、数値、音声、画像、プログラムといった多様な形式のデジタルデータの検索方式</a:t>
            </a:r>
          </a:p>
          <a:p>
            <a:endParaRPr lang="ja-JP" altLang="en-US" sz="1200" b="1" dirty="0" smtClean="0"/>
          </a:p>
        </p:txBody>
      </p:sp>
      <p:sp>
        <p:nvSpPr>
          <p:cNvPr id="37" name="フローチャート : 端子 36"/>
          <p:cNvSpPr/>
          <p:nvPr/>
        </p:nvSpPr>
        <p:spPr>
          <a:xfrm>
            <a:off x="1979712" y="2420888"/>
            <a:ext cx="1428760" cy="428628"/>
          </a:xfrm>
          <a:prstGeom prst="flowChartTerminator">
            <a:avLst/>
          </a:prstGeom>
        </p:spPr>
        <p:style>
          <a:lnRef idx="2">
            <a:schemeClr val="accent1"/>
          </a:lnRef>
          <a:fillRef idx="1">
            <a:schemeClr val="lt1"/>
          </a:fillRef>
          <a:effectRef idx="0">
            <a:schemeClr val="accent1"/>
          </a:effectRef>
          <a:fontRef idx="minor">
            <a:schemeClr val="dk1"/>
          </a:fontRef>
        </p:style>
        <p:txBody>
          <a:bodyPr wrap="square" rtlCol="0" anchor="ctr">
            <a:noAutofit/>
          </a:bodyPr>
          <a:lstStyle/>
          <a:p>
            <a:pPr algn="ctr"/>
            <a:r>
              <a:rPr kumimoji="1" lang="ja-JP" altLang="en-US" sz="800" b="0" dirty="0" smtClean="0">
                <a:latin typeface="HG丸ｺﾞｼｯｸM-PRO" pitchFamily="50" charset="-128"/>
                <a:ea typeface="HG丸ｺﾞｼｯｸM-PRO" pitchFamily="50" charset="-128"/>
              </a:rPr>
              <a:t>閲覧提供機能</a:t>
            </a:r>
            <a:endParaRPr kumimoji="1" lang="en-US" altLang="ja-JP" sz="800" b="0" dirty="0" smtClean="0">
              <a:latin typeface="HG丸ｺﾞｼｯｸM-PRO" pitchFamily="50" charset="-128"/>
              <a:ea typeface="HG丸ｺﾞｼｯｸM-PRO" pitchFamily="50" charset="-128"/>
            </a:endParaRPr>
          </a:p>
        </p:txBody>
      </p:sp>
      <p:sp>
        <p:nvSpPr>
          <p:cNvPr id="38" name="AutoShape 12"/>
          <p:cNvSpPr>
            <a:spLocks noChangeArrowheads="1"/>
          </p:cNvSpPr>
          <p:nvPr/>
        </p:nvSpPr>
        <p:spPr bwMode="auto">
          <a:xfrm>
            <a:off x="107504" y="2564904"/>
            <a:ext cx="2808312" cy="1368152"/>
          </a:xfrm>
          <a:prstGeom prst="wedgeRoundRectCallout">
            <a:avLst>
              <a:gd name="adj1" fmla="val 72683"/>
              <a:gd name="adj2" fmla="val 79935"/>
              <a:gd name="adj3" fmla="val 16667"/>
            </a:avLst>
          </a:prstGeom>
          <a:solidFill>
            <a:schemeClr val="bg1">
              <a:alpha val="70195"/>
            </a:schemeClr>
          </a:solidFill>
          <a:ln w="9525" algn="ctr">
            <a:solidFill>
              <a:srgbClr val="8E8E8E"/>
            </a:solidFill>
            <a:miter lim="800000"/>
            <a:headEnd/>
            <a:tailEnd/>
          </a:ln>
          <a:effectLst>
            <a:glow rad="228600">
              <a:schemeClr val="accent2">
                <a:satMod val="175000"/>
                <a:alpha val="40000"/>
              </a:schemeClr>
            </a:glow>
          </a:effectLst>
        </p:spPr>
        <p:txBody>
          <a:bodyPr/>
          <a:lstStyle/>
          <a:p>
            <a:r>
              <a:rPr lang="ja-JP" altLang="en-US" sz="1200" b="1" dirty="0" smtClean="0"/>
              <a:t>情報の信頼性を確保する技術</a:t>
            </a:r>
            <a:endParaRPr lang="en-US" altLang="ja-JP" sz="1200" b="1" dirty="0" smtClean="0"/>
          </a:p>
          <a:p>
            <a:pPr>
              <a:buFont typeface="Arial" pitchFamily="34" charset="0"/>
              <a:buChar char="•"/>
            </a:pPr>
            <a:r>
              <a:rPr lang="ja-JP" altLang="en-US" sz="1200" b="1" dirty="0" smtClean="0"/>
              <a:t>発信者を自動抽出して、専門性の高い順に順位づける技術</a:t>
            </a:r>
          </a:p>
          <a:p>
            <a:pPr>
              <a:buFont typeface="Arial" pitchFamily="34" charset="0"/>
              <a:buChar char="•"/>
            </a:pPr>
            <a:r>
              <a:rPr lang="ja-JP" altLang="en-US" sz="1200" b="1" dirty="0" smtClean="0"/>
              <a:t>意見や評価を抽出し、肯定・否定を判断する技術</a:t>
            </a:r>
          </a:p>
          <a:p>
            <a:pPr>
              <a:buFont typeface="Arial" pitchFamily="34" charset="0"/>
              <a:buChar char="•"/>
            </a:pPr>
            <a:r>
              <a:rPr lang="ja-JP" altLang="en-US" sz="1200" b="1" dirty="0" smtClean="0"/>
              <a:t>関連するワードや対立意見を抽出する技術</a:t>
            </a:r>
          </a:p>
          <a:p>
            <a:endParaRPr lang="ja-JP" altLang="en-US" sz="1200" b="1" dirty="0" smtClean="0"/>
          </a:p>
        </p:txBody>
      </p:sp>
      <p:sp>
        <p:nvSpPr>
          <p:cNvPr id="39" name="AutoShape 12"/>
          <p:cNvSpPr>
            <a:spLocks noChangeArrowheads="1"/>
          </p:cNvSpPr>
          <p:nvPr/>
        </p:nvSpPr>
        <p:spPr bwMode="auto">
          <a:xfrm>
            <a:off x="107504" y="4653136"/>
            <a:ext cx="3024336" cy="792088"/>
          </a:xfrm>
          <a:prstGeom prst="wedgeRoundRectCallout">
            <a:avLst>
              <a:gd name="adj1" fmla="val 27370"/>
              <a:gd name="adj2" fmla="val -98649"/>
              <a:gd name="adj3" fmla="val 16667"/>
            </a:avLst>
          </a:prstGeom>
          <a:solidFill>
            <a:schemeClr val="bg1">
              <a:alpha val="70195"/>
            </a:schemeClr>
          </a:solidFill>
          <a:ln w="9525" algn="ctr">
            <a:solidFill>
              <a:srgbClr val="8E8E8E"/>
            </a:solidFill>
            <a:miter lim="800000"/>
            <a:headEnd/>
            <a:tailEnd/>
          </a:ln>
          <a:effectLst>
            <a:glow rad="228600">
              <a:schemeClr val="accent2">
                <a:satMod val="175000"/>
                <a:alpha val="40000"/>
              </a:schemeClr>
            </a:glow>
          </a:effectLst>
        </p:spPr>
        <p:txBody>
          <a:bodyPr/>
          <a:lstStyle/>
          <a:p>
            <a:r>
              <a:rPr lang="ja-JP" altLang="en-US" sz="1200" b="1" dirty="0" smtClean="0"/>
              <a:t>必要に応じて拡張</a:t>
            </a:r>
            <a:r>
              <a:rPr lang="ja-JP" altLang="en-US" sz="1200" b="1" dirty="0" err="1" smtClean="0"/>
              <a:t>できるできる</a:t>
            </a:r>
            <a:r>
              <a:rPr lang="ja-JP" altLang="en-US" sz="1200" b="1" dirty="0" smtClean="0"/>
              <a:t>ストレージ、データベース</a:t>
            </a:r>
            <a:endParaRPr lang="en-US" altLang="ja-JP" sz="1200" b="1" dirty="0" smtClean="0"/>
          </a:p>
          <a:p>
            <a:pPr>
              <a:buFont typeface="Arial" pitchFamily="34" charset="0"/>
              <a:buChar char="•"/>
            </a:pPr>
            <a:r>
              <a:rPr lang="ja-JP" altLang="en-US" sz="1200" b="1" dirty="0" smtClean="0"/>
              <a:t>大量のデータを蓄積し、短期間に移行するための分散（グリッド）ストレージ</a:t>
            </a:r>
          </a:p>
          <a:p>
            <a:endParaRPr lang="en-US" altLang="ja-JP" sz="1200" b="1" dirty="0" smtClean="0"/>
          </a:p>
        </p:txBody>
      </p:sp>
      <p:sp>
        <p:nvSpPr>
          <p:cNvPr id="40" name="フローチャート: 処理 39"/>
          <p:cNvSpPr/>
          <p:nvPr/>
        </p:nvSpPr>
        <p:spPr>
          <a:xfrm>
            <a:off x="755576" y="1484784"/>
            <a:ext cx="2952328" cy="720080"/>
          </a:xfrm>
          <a:prstGeom prst="flowChartProcess">
            <a:avLst/>
          </a:prstGeom>
          <a:ln/>
        </p:spPr>
        <p:style>
          <a:lnRef idx="1">
            <a:schemeClr val="accent3"/>
          </a:lnRef>
          <a:fillRef idx="2">
            <a:schemeClr val="accent3"/>
          </a:fillRef>
          <a:effectRef idx="1">
            <a:schemeClr val="accent3"/>
          </a:effectRef>
          <a:fontRef idx="minor">
            <a:schemeClr val="dk1"/>
          </a:fontRef>
        </p:style>
        <p:txBody>
          <a:bodyPr rtlCol="0" anchor="t" anchorCtr="0"/>
          <a:lstStyle/>
          <a:p>
            <a:r>
              <a:rPr kumimoji="1" lang="en-US" altLang="ja-JP" sz="1200" b="0" dirty="0" smtClean="0">
                <a:latin typeface="HG丸ｺﾞｼｯｸM-PRO" pitchFamily="50" charset="-128"/>
                <a:ea typeface="HG丸ｺﾞｼｯｸM-PRO" pitchFamily="50" charset="-128"/>
              </a:rPr>
              <a:t>API</a:t>
            </a:r>
            <a:r>
              <a:rPr kumimoji="1" lang="ja-JP" altLang="en-US" sz="1200" b="0" dirty="0" smtClean="0">
                <a:latin typeface="HG丸ｺﾞｼｯｸM-PRO" pitchFamily="50" charset="-128"/>
                <a:ea typeface="HG丸ｺﾞｼｯｸM-PRO" pitchFamily="50" charset="-128"/>
              </a:rPr>
              <a:t>サービス</a:t>
            </a:r>
            <a:endParaRPr kumimoji="1" lang="ja-JP" altLang="en-US" sz="1200" b="0" dirty="0">
              <a:latin typeface="HG丸ｺﾞｼｯｸM-PRO" pitchFamily="50" charset="-128"/>
              <a:ea typeface="HG丸ｺﾞｼｯｸM-PRO" pitchFamily="50" charset="-128"/>
            </a:endParaRPr>
          </a:p>
        </p:txBody>
      </p:sp>
      <p:sp>
        <p:nvSpPr>
          <p:cNvPr id="41" name="フローチャート : 端子 40"/>
          <p:cNvSpPr/>
          <p:nvPr/>
        </p:nvSpPr>
        <p:spPr>
          <a:xfrm>
            <a:off x="1043608" y="1700808"/>
            <a:ext cx="1224136" cy="428628"/>
          </a:xfrm>
          <a:prstGeom prst="flowChartTerminator">
            <a:avLst/>
          </a:prstGeom>
        </p:spPr>
        <p:style>
          <a:lnRef idx="2">
            <a:schemeClr val="accent1"/>
          </a:lnRef>
          <a:fillRef idx="1">
            <a:schemeClr val="lt1"/>
          </a:fillRef>
          <a:effectRef idx="0">
            <a:schemeClr val="accent1"/>
          </a:effectRef>
          <a:fontRef idx="minor">
            <a:schemeClr val="dk1"/>
          </a:fontRef>
        </p:style>
        <p:txBody>
          <a:bodyPr wrap="square" rtlCol="0" anchor="ctr">
            <a:noAutofit/>
          </a:bodyPr>
          <a:lstStyle/>
          <a:p>
            <a:pPr algn="ctr"/>
            <a:r>
              <a:rPr kumimoji="1" lang="ja-JP" altLang="en-US" sz="800" b="0" dirty="0" smtClean="0">
                <a:latin typeface="HG丸ｺﾞｼｯｸM-PRO" pitchFamily="50" charset="-128"/>
                <a:ea typeface="HG丸ｺﾞｼｯｸM-PRO" pitchFamily="50" charset="-128"/>
              </a:rPr>
              <a:t>コンテンツ</a:t>
            </a:r>
            <a:endParaRPr kumimoji="1" lang="en-US" altLang="ja-JP" sz="800" b="0" dirty="0" smtClean="0">
              <a:latin typeface="HG丸ｺﾞｼｯｸM-PRO" pitchFamily="50" charset="-128"/>
              <a:ea typeface="HG丸ｺﾞｼｯｸM-PRO" pitchFamily="50" charset="-128"/>
            </a:endParaRPr>
          </a:p>
          <a:p>
            <a:pPr algn="ctr"/>
            <a:r>
              <a:rPr kumimoji="1" lang="ja-JP" altLang="en-US" sz="800" b="0" dirty="0" smtClean="0">
                <a:latin typeface="HG丸ｺﾞｼｯｸM-PRO" pitchFamily="50" charset="-128"/>
                <a:ea typeface="HG丸ｺﾞｼｯｸM-PRO" pitchFamily="50" charset="-128"/>
              </a:rPr>
              <a:t>配信機能</a:t>
            </a:r>
            <a:endParaRPr kumimoji="1" lang="en-US" altLang="ja-JP" sz="800" b="0" dirty="0" smtClean="0">
              <a:latin typeface="HG丸ｺﾞｼｯｸM-PRO" pitchFamily="50" charset="-128"/>
              <a:ea typeface="HG丸ｺﾞｼｯｸM-PRO" pitchFamily="50" charset="-128"/>
            </a:endParaRPr>
          </a:p>
        </p:txBody>
      </p:sp>
      <p:sp>
        <p:nvSpPr>
          <p:cNvPr id="42" name="フローチャート : 端子 41"/>
          <p:cNvSpPr/>
          <p:nvPr/>
        </p:nvSpPr>
        <p:spPr>
          <a:xfrm>
            <a:off x="2339752" y="1700808"/>
            <a:ext cx="1224136" cy="428628"/>
          </a:xfrm>
          <a:prstGeom prst="flowChartTerminator">
            <a:avLst/>
          </a:prstGeom>
        </p:spPr>
        <p:style>
          <a:lnRef idx="2">
            <a:schemeClr val="accent1"/>
          </a:lnRef>
          <a:fillRef idx="1">
            <a:schemeClr val="lt1"/>
          </a:fillRef>
          <a:effectRef idx="0">
            <a:schemeClr val="accent1"/>
          </a:effectRef>
          <a:fontRef idx="minor">
            <a:schemeClr val="dk1"/>
          </a:fontRef>
        </p:style>
        <p:txBody>
          <a:bodyPr wrap="square" rtlCol="0" anchor="ctr">
            <a:noAutofit/>
          </a:bodyPr>
          <a:lstStyle/>
          <a:p>
            <a:pPr algn="ctr"/>
            <a:r>
              <a:rPr kumimoji="1" lang="ja-JP" altLang="en-US" sz="800" b="0" dirty="0" smtClean="0">
                <a:latin typeface="HG丸ｺﾞｼｯｸM-PRO" pitchFamily="50" charset="-128"/>
                <a:ea typeface="HG丸ｺﾞｼｯｸM-PRO" pitchFamily="50" charset="-128"/>
              </a:rPr>
              <a:t>検索</a:t>
            </a:r>
            <a:r>
              <a:rPr kumimoji="1" lang="en-US" altLang="ja-JP" sz="800" b="0" dirty="0" smtClean="0">
                <a:latin typeface="HG丸ｺﾞｼｯｸM-PRO" pitchFamily="50" charset="-128"/>
                <a:ea typeface="HG丸ｺﾞｼｯｸM-PRO" pitchFamily="50" charset="-128"/>
              </a:rPr>
              <a:t>API</a:t>
            </a:r>
          </a:p>
          <a:p>
            <a:pPr algn="ctr"/>
            <a:r>
              <a:rPr kumimoji="1" lang="ja-JP" altLang="en-US" sz="800" dirty="0" smtClean="0">
                <a:latin typeface="HG丸ｺﾞｼｯｸM-PRO" pitchFamily="50" charset="-128"/>
                <a:ea typeface="HG丸ｺﾞｼｯｸM-PRO" pitchFamily="50" charset="-128"/>
              </a:rPr>
              <a:t>メタデータ提供</a:t>
            </a:r>
            <a:r>
              <a:rPr kumimoji="1" lang="en-US" altLang="ja-JP" sz="800" dirty="0" smtClean="0">
                <a:latin typeface="HG丸ｺﾞｼｯｸM-PRO" pitchFamily="50" charset="-128"/>
                <a:ea typeface="HG丸ｺﾞｼｯｸM-PRO" pitchFamily="50" charset="-128"/>
              </a:rPr>
              <a:t>API</a:t>
            </a:r>
            <a:endParaRPr kumimoji="1" lang="en-US" altLang="ja-JP" sz="800" b="0" dirty="0" smtClean="0">
              <a:latin typeface="HG丸ｺﾞｼｯｸM-PRO" pitchFamily="50" charset="-128"/>
              <a:ea typeface="HG丸ｺﾞｼｯｸM-PRO" pitchFamily="50" charset="-128"/>
            </a:endParaRPr>
          </a:p>
        </p:txBody>
      </p:sp>
      <p:sp>
        <p:nvSpPr>
          <p:cNvPr id="43" name="正方形/長方形 42"/>
          <p:cNvSpPr/>
          <p:nvPr/>
        </p:nvSpPr>
        <p:spPr>
          <a:xfrm>
            <a:off x="971600" y="908720"/>
            <a:ext cx="6264696" cy="461665"/>
          </a:xfrm>
          <a:prstGeom prst="rect">
            <a:avLst/>
          </a:prstGeom>
        </p:spPr>
        <p:txBody>
          <a:bodyPr wrap="square">
            <a:spAutoFit/>
          </a:bodyPr>
          <a:lstStyle/>
          <a:p>
            <a:pPr algn="ctr"/>
            <a:r>
              <a:rPr lang="ja-JP" altLang="en-US" sz="2400" dirty="0" smtClean="0">
                <a:latin typeface="HG丸ｺﾞｼｯｸM-PRO" pitchFamily="50" charset="-128"/>
                <a:ea typeface="HG丸ｺﾞｼｯｸM-PRO" pitchFamily="50" charset="-128"/>
              </a:rPr>
              <a:t>全文テキスト化実証実験の延長として</a:t>
            </a:r>
            <a:endParaRPr lang="en-US" altLang="ja-JP" sz="2400" dirty="0" smtClean="0">
              <a:latin typeface="HG丸ｺﾞｼｯｸM-PRO" pitchFamily="50" charset="-128"/>
              <a:ea typeface="HG丸ｺﾞｼｯｸM-PRO" pitchFamily="50" charset="-128"/>
            </a:endParaRPr>
          </a:p>
        </p:txBody>
      </p:sp>
      <p:sp>
        <p:nvSpPr>
          <p:cNvPr id="44" name="フローチャート : 端子 43"/>
          <p:cNvSpPr/>
          <p:nvPr/>
        </p:nvSpPr>
        <p:spPr>
          <a:xfrm>
            <a:off x="3275856" y="3140968"/>
            <a:ext cx="1428760" cy="428628"/>
          </a:xfrm>
          <a:prstGeom prst="flowChartTerminator">
            <a:avLst/>
          </a:prstGeom>
        </p:spPr>
        <p:style>
          <a:lnRef idx="2">
            <a:schemeClr val="accent1"/>
          </a:lnRef>
          <a:fillRef idx="1">
            <a:schemeClr val="lt1"/>
          </a:fillRef>
          <a:effectRef idx="0">
            <a:schemeClr val="accent1"/>
          </a:effectRef>
          <a:fontRef idx="minor">
            <a:schemeClr val="dk1"/>
          </a:fontRef>
        </p:style>
        <p:txBody>
          <a:bodyPr wrap="square" rtlCol="0" anchor="ctr">
            <a:noAutofit/>
          </a:bodyPr>
          <a:lstStyle/>
          <a:p>
            <a:pPr algn="ctr"/>
            <a:r>
              <a:rPr kumimoji="1" lang="ja-JP" altLang="en-US" sz="800" b="0" dirty="0" smtClean="0">
                <a:latin typeface="HG丸ｺﾞｼｯｸM-PRO" pitchFamily="50" charset="-128"/>
                <a:ea typeface="HG丸ｺﾞｼｯｸM-PRO" pitchFamily="50" charset="-128"/>
              </a:rPr>
              <a:t>組織化</a:t>
            </a:r>
            <a:endParaRPr kumimoji="1" lang="en-US" altLang="ja-JP" sz="800" b="0" dirty="0" smtClean="0">
              <a:latin typeface="HG丸ｺﾞｼｯｸM-PRO" pitchFamily="50" charset="-128"/>
              <a:ea typeface="HG丸ｺﾞｼｯｸM-PRO" pitchFamily="50" charset="-128"/>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終わりに</a:t>
            </a:r>
            <a:endParaRPr kumimoji="1" lang="ja-JP" altLang="en-US" dirty="0"/>
          </a:p>
        </p:txBody>
      </p:sp>
      <p:sp>
        <p:nvSpPr>
          <p:cNvPr id="3" name="コンテンツ プレースホルダ 2"/>
          <p:cNvSpPr>
            <a:spLocks noGrp="1"/>
          </p:cNvSpPr>
          <p:nvPr>
            <p:ph idx="1"/>
          </p:nvPr>
        </p:nvSpPr>
        <p:spPr/>
        <p:txBody>
          <a:bodyPr>
            <a:normAutofit fontScale="85000" lnSpcReduction="10000"/>
          </a:bodyPr>
          <a:lstStyle/>
          <a:p>
            <a:r>
              <a:rPr kumimoji="1" lang="ja-JP" altLang="en-US" dirty="0" smtClean="0"/>
              <a:t>デジタルアーカイブとして、</a:t>
            </a:r>
            <a:endParaRPr kumimoji="1" lang="en-US" altLang="ja-JP" dirty="0" smtClean="0"/>
          </a:p>
          <a:p>
            <a:pPr lvl="1"/>
            <a:r>
              <a:rPr kumimoji="1" lang="ja-JP" altLang="en-US" dirty="0" smtClean="0"/>
              <a:t>情報資源を将来に亘って保存するだけでなく</a:t>
            </a:r>
            <a:endParaRPr kumimoji="1" lang="en-US" altLang="ja-JP" dirty="0" smtClean="0"/>
          </a:p>
          <a:p>
            <a:pPr lvl="1"/>
            <a:r>
              <a:rPr kumimoji="1" lang="ja-JP" altLang="en-US" dirty="0" smtClean="0"/>
              <a:t>当館が所蔵している情報資源は、利用しやすく</a:t>
            </a:r>
            <a:endParaRPr kumimoji="1" lang="en-US" altLang="ja-JP" dirty="0" smtClean="0"/>
          </a:p>
          <a:p>
            <a:pPr lvl="1"/>
            <a:r>
              <a:rPr lang="ja-JP" altLang="en-US" dirty="0" smtClean="0"/>
              <a:t>他機関が保有している情報資源は、たどり着けやすく</a:t>
            </a:r>
            <a:endParaRPr lang="en-US" altLang="ja-JP" dirty="0" smtClean="0"/>
          </a:p>
          <a:p>
            <a:r>
              <a:rPr lang="ja-JP" altLang="en-US" dirty="0" smtClean="0"/>
              <a:t>知識インフラとして、</a:t>
            </a:r>
            <a:endParaRPr lang="en-US" altLang="ja-JP" dirty="0" smtClean="0"/>
          </a:p>
          <a:p>
            <a:pPr lvl="1"/>
            <a:r>
              <a:rPr lang="ja-JP" altLang="en-US" dirty="0" smtClean="0"/>
              <a:t>情報資源を、新たな知識の創造に活用できるように</a:t>
            </a:r>
            <a:endParaRPr lang="en-US" altLang="ja-JP" dirty="0" smtClean="0"/>
          </a:p>
          <a:p>
            <a:r>
              <a:rPr lang="ja-JP" altLang="en-US" dirty="0" smtClean="0"/>
              <a:t>高度化する社会的なニーズに応えるために、</a:t>
            </a:r>
            <a:endParaRPr lang="en-US" altLang="ja-JP" dirty="0" smtClean="0"/>
          </a:p>
          <a:p>
            <a:pPr lvl="1"/>
            <a:r>
              <a:rPr lang="ja-JP" altLang="en-US" dirty="0" smtClean="0"/>
              <a:t>一つの機関の情報資源、技術だけでは実現できない</a:t>
            </a:r>
            <a:endParaRPr lang="en-US" altLang="ja-JP" dirty="0" smtClean="0"/>
          </a:p>
          <a:p>
            <a:pPr lvl="1"/>
            <a:r>
              <a:rPr lang="ja-JP" altLang="en-US" dirty="0" smtClean="0"/>
              <a:t>関係機関と連携して、研究開発成果を適用して</a:t>
            </a:r>
            <a:r>
              <a:rPr lang="ja-JP" altLang="en-US" smtClean="0"/>
              <a:t>いく。</a:t>
            </a:r>
            <a:endParaRPr lang="en-US" altLang="ja-JP" dirty="0" smtClean="0"/>
          </a:p>
        </p:txBody>
      </p:sp>
      <p:sp>
        <p:nvSpPr>
          <p:cNvPr id="4" name="日付プレースホルダ 3"/>
          <p:cNvSpPr>
            <a:spLocks noGrp="1"/>
          </p:cNvSpPr>
          <p:nvPr>
            <p:ph type="dt" sz="half" idx="10"/>
          </p:nvPr>
        </p:nvSpPr>
        <p:spPr/>
        <p:txBody>
          <a:bodyPr/>
          <a:lstStyle/>
          <a:p>
            <a:r>
              <a:rPr lang="en-US" altLang="ja-JP" smtClean="0"/>
              <a:t>2010/12/11</a:t>
            </a:r>
            <a:endParaRPr lang="en-US"/>
          </a:p>
        </p:txBody>
      </p:sp>
      <p:sp>
        <p:nvSpPr>
          <p:cNvPr id="5" name="フッター プレースホルダ 4"/>
          <p:cNvSpPr>
            <a:spLocks noGrp="1"/>
          </p:cNvSpPr>
          <p:nvPr>
            <p:ph type="ftr" sz="quarter" idx="11"/>
          </p:nvPr>
        </p:nvSpPr>
        <p:spPr/>
        <p:txBody>
          <a:bodyPr/>
          <a:lstStyle/>
          <a:p>
            <a:r>
              <a:rPr kumimoji="0" lang="en-US" smtClean="0"/>
              <a:t>National Diet Library (NDL)</a:t>
            </a:r>
            <a:endParaRPr kumimoji="0" lang="en-US"/>
          </a:p>
        </p:txBody>
      </p:sp>
      <p:sp>
        <p:nvSpPr>
          <p:cNvPr id="6" name="スライド番号プレースホルダ 5"/>
          <p:cNvSpPr>
            <a:spLocks noGrp="1"/>
          </p:cNvSpPr>
          <p:nvPr>
            <p:ph type="sldNum" sz="quarter" idx="12"/>
          </p:nvPr>
        </p:nvSpPr>
        <p:spPr/>
        <p:txBody>
          <a:bodyPr/>
          <a:lstStyle/>
          <a:p>
            <a:fld id="{042AED99-7FB4-404E-8A97-64753DCE42EC}" type="slidenum">
              <a:rPr kumimoji="0" lang="en-US" smtClean="0"/>
              <a:pPr/>
              <a:t>11</a:t>
            </a:fld>
            <a:endParaRPr kumimoji="0" 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実証実験のまとめ</a:t>
            </a:r>
            <a:endParaRPr kumimoji="1" lang="ja-JP" altLang="en-US" dirty="0"/>
          </a:p>
        </p:txBody>
      </p:sp>
      <p:sp>
        <p:nvSpPr>
          <p:cNvPr id="3" name="コンテンツ プレースホルダ 2"/>
          <p:cNvSpPr>
            <a:spLocks noGrp="1"/>
          </p:cNvSpPr>
          <p:nvPr>
            <p:ph idx="1"/>
          </p:nvPr>
        </p:nvSpPr>
        <p:spPr/>
        <p:txBody>
          <a:bodyPr>
            <a:normAutofit fontScale="77500" lnSpcReduction="20000"/>
          </a:bodyPr>
          <a:lstStyle/>
          <a:p>
            <a:r>
              <a:rPr kumimoji="1" lang="ja-JP" altLang="en-US" dirty="0" smtClean="0"/>
              <a:t>テキスト化</a:t>
            </a:r>
            <a:endParaRPr kumimoji="1" lang="en-US" altLang="ja-JP" dirty="0" smtClean="0"/>
          </a:p>
          <a:p>
            <a:pPr lvl="1"/>
            <a:r>
              <a:rPr lang="en-US" altLang="ja-JP" dirty="0" smtClean="0"/>
              <a:t>OCR</a:t>
            </a:r>
            <a:r>
              <a:rPr lang="ja-JP" altLang="en-US" dirty="0" smtClean="0"/>
              <a:t>文字認識の精度向上は継続的に</a:t>
            </a:r>
            <a:endParaRPr lang="en-US" altLang="ja-JP" dirty="0" smtClean="0"/>
          </a:p>
          <a:p>
            <a:pPr lvl="1"/>
            <a:r>
              <a:rPr lang="ja-JP" altLang="en-US" dirty="0" smtClean="0"/>
              <a:t>共同校正は有効だが、大量の校正にはまだまだ</a:t>
            </a:r>
            <a:endParaRPr kumimoji="1" lang="en-US" altLang="ja-JP" dirty="0" smtClean="0"/>
          </a:p>
          <a:p>
            <a:r>
              <a:rPr lang="ja-JP" altLang="en-US" dirty="0" smtClean="0"/>
              <a:t>構造化</a:t>
            </a:r>
            <a:endParaRPr lang="en-US" altLang="ja-JP" dirty="0" smtClean="0"/>
          </a:p>
          <a:p>
            <a:pPr lvl="1"/>
            <a:r>
              <a:rPr lang="ja-JP" altLang="en-US" dirty="0" smtClean="0"/>
              <a:t>章節項のレベルに目次を付けるだけでなく、分割して、書誌的事項を自動付与できることが必要</a:t>
            </a:r>
            <a:endParaRPr lang="en-US" altLang="ja-JP" dirty="0" smtClean="0"/>
          </a:p>
          <a:p>
            <a:r>
              <a:rPr kumimoji="1" lang="ja-JP" altLang="en-US" dirty="0" smtClean="0"/>
              <a:t>検索</a:t>
            </a:r>
            <a:endParaRPr kumimoji="1" lang="en-US" altLang="ja-JP" dirty="0" smtClean="0"/>
          </a:p>
          <a:p>
            <a:pPr lvl="1"/>
            <a:r>
              <a:rPr kumimoji="1" lang="ja-JP" altLang="en-US" dirty="0" smtClean="0"/>
              <a:t>章節項のレベルで、関連するドキュメントとのリンクが必要</a:t>
            </a:r>
            <a:endParaRPr kumimoji="1" lang="en-US" altLang="ja-JP" dirty="0" smtClean="0"/>
          </a:p>
          <a:p>
            <a:r>
              <a:rPr lang="ja-JP" altLang="en-US" dirty="0" smtClean="0"/>
              <a:t>おまけ</a:t>
            </a:r>
            <a:endParaRPr lang="en-US" altLang="ja-JP" dirty="0" smtClean="0"/>
          </a:p>
          <a:p>
            <a:pPr lvl="1"/>
            <a:r>
              <a:rPr lang="ja-JP" altLang="en-US" dirty="0" smtClean="0"/>
              <a:t>電子書籍対応（</a:t>
            </a:r>
            <a:r>
              <a:rPr lang="en-US" altLang="ja-JP" dirty="0" smtClean="0"/>
              <a:t>DAISY</a:t>
            </a:r>
            <a:r>
              <a:rPr lang="ja-JP" altLang="en-US" dirty="0" smtClean="0"/>
              <a:t>→</a:t>
            </a:r>
            <a:r>
              <a:rPr lang="en-US" altLang="ja-JP" dirty="0" smtClean="0"/>
              <a:t>EPUB</a:t>
            </a:r>
            <a:r>
              <a:rPr lang="ja-JP" altLang="en-US" dirty="0" smtClean="0"/>
              <a:t>）により、</a:t>
            </a:r>
            <a:r>
              <a:rPr kumimoji="1" lang="ja-JP" altLang="en-US" dirty="0" smtClean="0"/>
              <a:t>縦書きブラウザでの閲覧が可能（</a:t>
            </a:r>
            <a:r>
              <a:rPr kumimoji="1" lang="en-US" altLang="ja-JP" dirty="0" err="1" smtClean="0"/>
              <a:t>Webkit</a:t>
            </a:r>
            <a:r>
              <a:rPr kumimoji="1" lang="ja-JP" altLang="en-US" dirty="0" err="1" smtClean="0"/>
              <a:t>、</a:t>
            </a:r>
            <a:r>
              <a:rPr kumimoji="1" lang="en-US" altLang="ja-JP" dirty="0" err="1" smtClean="0"/>
              <a:t>GoogleChrome</a:t>
            </a:r>
            <a:r>
              <a:rPr lang="ja-JP" altLang="en-US" dirty="0" smtClean="0"/>
              <a:t>等</a:t>
            </a:r>
            <a:r>
              <a:rPr kumimoji="1" lang="ja-JP" altLang="en-US" dirty="0" smtClean="0"/>
              <a:t>）</a:t>
            </a:r>
            <a:endParaRPr kumimoji="1" lang="en-US" altLang="ja-JP" dirty="0" smtClean="0"/>
          </a:p>
          <a:p>
            <a:pPr lvl="1"/>
            <a:endParaRPr kumimoji="1" lang="ja-JP" altLang="en-US" dirty="0"/>
          </a:p>
        </p:txBody>
      </p:sp>
      <p:sp>
        <p:nvSpPr>
          <p:cNvPr id="4" name="日付プレースホルダ 3"/>
          <p:cNvSpPr>
            <a:spLocks noGrp="1"/>
          </p:cNvSpPr>
          <p:nvPr>
            <p:ph type="dt" sz="half" idx="10"/>
          </p:nvPr>
        </p:nvSpPr>
        <p:spPr/>
        <p:txBody>
          <a:bodyPr/>
          <a:lstStyle/>
          <a:p>
            <a:r>
              <a:rPr lang="en-US" altLang="ja-JP" smtClean="0"/>
              <a:t>2010/12/11</a:t>
            </a:r>
            <a:endParaRPr lang="en-US"/>
          </a:p>
        </p:txBody>
      </p:sp>
      <p:sp>
        <p:nvSpPr>
          <p:cNvPr id="5" name="フッター プレースホルダ 4"/>
          <p:cNvSpPr>
            <a:spLocks noGrp="1"/>
          </p:cNvSpPr>
          <p:nvPr>
            <p:ph type="ftr" sz="quarter" idx="11"/>
          </p:nvPr>
        </p:nvSpPr>
        <p:spPr/>
        <p:txBody>
          <a:bodyPr/>
          <a:lstStyle/>
          <a:p>
            <a:r>
              <a:rPr kumimoji="0" lang="en-US" smtClean="0"/>
              <a:t>National Diet Library (NDL)</a:t>
            </a:r>
            <a:endParaRPr kumimoji="0" lang="en-US"/>
          </a:p>
        </p:txBody>
      </p:sp>
      <p:sp>
        <p:nvSpPr>
          <p:cNvPr id="6" name="スライド番号プレースホルダ 5"/>
          <p:cNvSpPr>
            <a:spLocks noGrp="1"/>
          </p:cNvSpPr>
          <p:nvPr>
            <p:ph type="sldNum" sz="quarter" idx="12"/>
          </p:nvPr>
        </p:nvSpPr>
        <p:spPr/>
        <p:txBody>
          <a:bodyPr/>
          <a:lstStyle/>
          <a:p>
            <a:fld id="{042AED99-7FB4-404E-8A97-64753DCE42EC}" type="slidenum">
              <a:rPr kumimoji="0" lang="en-US" smtClean="0"/>
              <a:pPr/>
              <a:t>2</a:t>
            </a:fld>
            <a:endParaRPr kumimoji="0" 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dirty="0" smtClean="0"/>
              <a:t>まとめ－テキスト化－</a:t>
            </a:r>
            <a:endParaRPr kumimoji="1" lang="ja-JP" altLang="en-US" dirty="0"/>
          </a:p>
        </p:txBody>
      </p:sp>
      <p:sp>
        <p:nvSpPr>
          <p:cNvPr id="3" name="コンテンツ プレースホルダ 2"/>
          <p:cNvSpPr>
            <a:spLocks noGrp="1"/>
          </p:cNvSpPr>
          <p:nvPr>
            <p:ph idx="1"/>
          </p:nvPr>
        </p:nvSpPr>
        <p:spPr/>
        <p:txBody>
          <a:bodyPr/>
          <a:lstStyle/>
          <a:p>
            <a:r>
              <a:rPr kumimoji="1" lang="ja-JP" altLang="en-US" dirty="0" smtClean="0"/>
              <a:t>フォーマット</a:t>
            </a:r>
            <a:endParaRPr kumimoji="1" lang="en-US" altLang="ja-JP" dirty="0" smtClean="0"/>
          </a:p>
          <a:p>
            <a:pPr lvl="1"/>
            <a:r>
              <a:rPr lang="en-US" altLang="ja-JP" dirty="0" smtClean="0"/>
              <a:t>OCR</a:t>
            </a:r>
            <a:r>
              <a:rPr lang="ja-JP" altLang="en-US" dirty="0" smtClean="0"/>
              <a:t>出力フォーマット</a:t>
            </a:r>
            <a:r>
              <a:rPr lang="en-US" altLang="ja-JP" dirty="0" smtClean="0"/>
              <a:t>ALTO</a:t>
            </a:r>
            <a:r>
              <a:rPr lang="ja-JP" altLang="en-US" dirty="0" smtClean="0"/>
              <a:t>の日本語表示固有表現の標準化</a:t>
            </a:r>
            <a:endParaRPr lang="en-US" altLang="ja-JP" dirty="0" smtClean="0"/>
          </a:p>
          <a:p>
            <a:pPr lvl="1"/>
            <a:r>
              <a:rPr kumimoji="1" lang="ja-JP" altLang="en-US" dirty="0" smtClean="0"/>
              <a:t>透明テキスト付</a:t>
            </a:r>
            <a:r>
              <a:rPr kumimoji="1" lang="en-US" altLang="ja-JP" dirty="0" smtClean="0"/>
              <a:t>PDF</a:t>
            </a:r>
            <a:r>
              <a:rPr kumimoji="1" lang="ja-JP" altLang="en-US" dirty="0" err="1" smtClean="0"/>
              <a:t>、</a:t>
            </a:r>
            <a:r>
              <a:rPr kumimoji="1" lang="en-US" altLang="ja-JP" dirty="0" smtClean="0"/>
              <a:t>DAISY</a:t>
            </a:r>
            <a:r>
              <a:rPr kumimoji="1" lang="ja-JP" altLang="en-US" dirty="0" smtClean="0"/>
              <a:t>以外のフォーマットへの対応、自動変換ツールの開発</a:t>
            </a:r>
            <a:endParaRPr kumimoji="1" lang="en-US" altLang="ja-JP" dirty="0" smtClean="0"/>
          </a:p>
          <a:p>
            <a:r>
              <a:rPr lang="ja-JP" altLang="en-US" dirty="0" smtClean="0"/>
              <a:t>共同校正・共同構造化</a:t>
            </a:r>
            <a:endParaRPr lang="en-US" altLang="ja-JP" dirty="0" smtClean="0"/>
          </a:p>
          <a:p>
            <a:pPr lvl="1"/>
            <a:r>
              <a:rPr kumimoji="1" lang="ja-JP" altLang="en-US" dirty="0" smtClean="0"/>
              <a:t>新字・旧字対応、目次階層化レベル、柱の概念、ページ判断基準等、作業ルールの明確化</a:t>
            </a:r>
            <a:endParaRPr kumimoji="1" lang="en-US" altLang="ja-JP" dirty="0" smtClean="0"/>
          </a:p>
          <a:p>
            <a:pPr lvl="1"/>
            <a:endParaRPr kumimoji="1" lang="ja-JP" altLang="en-US" dirty="0"/>
          </a:p>
        </p:txBody>
      </p:sp>
      <p:sp>
        <p:nvSpPr>
          <p:cNvPr id="4" name="日付プレースホルダ 3"/>
          <p:cNvSpPr>
            <a:spLocks noGrp="1"/>
          </p:cNvSpPr>
          <p:nvPr>
            <p:ph type="dt" sz="half" idx="10"/>
          </p:nvPr>
        </p:nvSpPr>
        <p:spPr/>
        <p:txBody>
          <a:bodyPr/>
          <a:lstStyle/>
          <a:p>
            <a:r>
              <a:rPr lang="en-US" altLang="ja-JP" smtClean="0"/>
              <a:t>2010/12/11</a:t>
            </a:r>
            <a:endParaRPr lang="en-US"/>
          </a:p>
        </p:txBody>
      </p:sp>
      <p:sp>
        <p:nvSpPr>
          <p:cNvPr id="5" name="フッター プレースホルダ 4"/>
          <p:cNvSpPr>
            <a:spLocks noGrp="1"/>
          </p:cNvSpPr>
          <p:nvPr>
            <p:ph type="ftr" sz="quarter" idx="11"/>
          </p:nvPr>
        </p:nvSpPr>
        <p:spPr/>
        <p:txBody>
          <a:bodyPr/>
          <a:lstStyle/>
          <a:p>
            <a:r>
              <a:rPr kumimoji="0" lang="en-US" smtClean="0"/>
              <a:t>National Diet Library (NDL)</a:t>
            </a:r>
            <a:endParaRPr kumimoji="0" lang="en-US"/>
          </a:p>
        </p:txBody>
      </p:sp>
      <p:sp>
        <p:nvSpPr>
          <p:cNvPr id="6" name="スライド番号プレースホルダ 5"/>
          <p:cNvSpPr>
            <a:spLocks noGrp="1"/>
          </p:cNvSpPr>
          <p:nvPr>
            <p:ph type="sldNum" sz="quarter" idx="12"/>
          </p:nvPr>
        </p:nvSpPr>
        <p:spPr/>
        <p:txBody>
          <a:bodyPr/>
          <a:lstStyle/>
          <a:p>
            <a:fld id="{042AED99-7FB4-404E-8A97-64753DCE42EC}" type="slidenum">
              <a:rPr kumimoji="0" lang="en-US" smtClean="0"/>
              <a:pPr/>
              <a:t>3</a:t>
            </a:fld>
            <a:endParaRPr kumimoji="0" lang="en-US" dirty="0"/>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dirty="0" smtClean="0"/>
              <a:t>まとめ－構造化－</a:t>
            </a:r>
            <a:endParaRPr kumimoji="1" lang="ja-JP" altLang="en-US" dirty="0"/>
          </a:p>
        </p:txBody>
      </p:sp>
      <p:sp>
        <p:nvSpPr>
          <p:cNvPr id="3" name="コンテンツ プレースホルダ 2"/>
          <p:cNvSpPr>
            <a:spLocks noGrp="1"/>
          </p:cNvSpPr>
          <p:nvPr>
            <p:ph idx="1"/>
          </p:nvPr>
        </p:nvSpPr>
        <p:spPr/>
        <p:txBody>
          <a:bodyPr>
            <a:normAutofit lnSpcReduction="10000"/>
          </a:bodyPr>
          <a:lstStyle/>
          <a:p>
            <a:r>
              <a:rPr kumimoji="1" lang="ja-JP" altLang="en-US" dirty="0" smtClean="0"/>
              <a:t>構造化機能</a:t>
            </a:r>
            <a:endParaRPr kumimoji="1" lang="en-US" altLang="ja-JP" dirty="0" smtClean="0"/>
          </a:p>
          <a:p>
            <a:pPr lvl="1"/>
            <a:r>
              <a:rPr lang="ja-JP" altLang="en-US" dirty="0" smtClean="0"/>
              <a:t>校正結果による</a:t>
            </a:r>
            <a:r>
              <a:rPr lang="en-US" altLang="ja-JP" dirty="0" smtClean="0"/>
              <a:t>OCR</a:t>
            </a:r>
            <a:r>
              <a:rPr lang="ja-JP" altLang="en-US" dirty="0" smtClean="0"/>
              <a:t>再学習機能</a:t>
            </a:r>
            <a:endParaRPr lang="en-US" altLang="ja-JP" dirty="0" smtClean="0"/>
          </a:p>
          <a:p>
            <a:pPr lvl="1"/>
            <a:r>
              <a:rPr lang="ja-JP" altLang="en-US" dirty="0" smtClean="0"/>
              <a:t>構造項目ごとの特徴を踏まえた推論機能</a:t>
            </a:r>
            <a:endParaRPr lang="en-US" altLang="ja-JP" dirty="0" smtClean="0"/>
          </a:p>
          <a:p>
            <a:pPr lvl="2"/>
            <a:r>
              <a:rPr lang="ja-JP" altLang="en-US" dirty="0" smtClean="0"/>
              <a:t>目次、本文、索引ページ</a:t>
            </a:r>
            <a:endParaRPr lang="en-US" altLang="ja-JP" dirty="0" smtClean="0"/>
          </a:p>
          <a:p>
            <a:pPr lvl="1"/>
            <a:r>
              <a:rPr kumimoji="1" lang="ja-JP" altLang="en-US" dirty="0" smtClean="0"/>
              <a:t>文字・単語のつながり方の規則や辞書を利用した形態素分析によるチェック機能</a:t>
            </a:r>
            <a:endParaRPr kumimoji="1" lang="en-US" altLang="ja-JP" dirty="0" smtClean="0"/>
          </a:p>
          <a:p>
            <a:pPr lvl="1"/>
            <a:r>
              <a:rPr lang="en-US" altLang="ja-JP" dirty="0" smtClean="0"/>
              <a:t>JIS</a:t>
            </a:r>
            <a:r>
              <a:rPr lang="ja-JP" altLang="en-US" dirty="0" smtClean="0"/>
              <a:t>第</a:t>
            </a:r>
            <a:r>
              <a:rPr lang="en-US" altLang="ja-JP" dirty="0" smtClean="0"/>
              <a:t>3</a:t>
            </a:r>
            <a:r>
              <a:rPr lang="ja-JP" altLang="en-US" dirty="0" err="1" smtClean="0"/>
              <a:t>、</a:t>
            </a:r>
            <a:r>
              <a:rPr lang="ja-JP" altLang="en-US" dirty="0" smtClean="0"/>
              <a:t>第</a:t>
            </a:r>
            <a:r>
              <a:rPr lang="en-US" altLang="ja-JP" dirty="0" smtClean="0"/>
              <a:t>4</a:t>
            </a:r>
            <a:r>
              <a:rPr lang="ja-JP" altLang="en-US" dirty="0" smtClean="0"/>
              <a:t>水準対応</a:t>
            </a:r>
            <a:endParaRPr lang="en-US" altLang="ja-JP" dirty="0" smtClean="0"/>
          </a:p>
          <a:p>
            <a:r>
              <a:rPr kumimoji="1" lang="ja-JP" altLang="en-US" dirty="0" smtClean="0"/>
              <a:t>組織化機能</a:t>
            </a:r>
            <a:endParaRPr kumimoji="1" lang="en-US" altLang="ja-JP" dirty="0" smtClean="0"/>
          </a:p>
          <a:p>
            <a:pPr lvl="1"/>
            <a:r>
              <a:rPr kumimoji="1" lang="ja-JP" altLang="en-US" dirty="0" smtClean="0"/>
              <a:t>章・節・項の単位での組織化</a:t>
            </a:r>
            <a:endParaRPr kumimoji="1" lang="ja-JP" altLang="en-US" dirty="0"/>
          </a:p>
        </p:txBody>
      </p:sp>
      <p:sp>
        <p:nvSpPr>
          <p:cNvPr id="4" name="日付プレースホルダ 3"/>
          <p:cNvSpPr>
            <a:spLocks noGrp="1"/>
          </p:cNvSpPr>
          <p:nvPr>
            <p:ph type="dt" sz="half" idx="10"/>
          </p:nvPr>
        </p:nvSpPr>
        <p:spPr/>
        <p:txBody>
          <a:bodyPr/>
          <a:lstStyle/>
          <a:p>
            <a:r>
              <a:rPr lang="en-US" altLang="ja-JP" smtClean="0"/>
              <a:t>2010/12/11</a:t>
            </a:r>
            <a:endParaRPr lang="en-US"/>
          </a:p>
        </p:txBody>
      </p:sp>
      <p:sp>
        <p:nvSpPr>
          <p:cNvPr id="5" name="フッター プレースホルダ 4"/>
          <p:cNvSpPr>
            <a:spLocks noGrp="1"/>
          </p:cNvSpPr>
          <p:nvPr>
            <p:ph type="ftr" sz="quarter" idx="11"/>
          </p:nvPr>
        </p:nvSpPr>
        <p:spPr/>
        <p:txBody>
          <a:bodyPr/>
          <a:lstStyle/>
          <a:p>
            <a:r>
              <a:rPr kumimoji="0" lang="en-US" smtClean="0"/>
              <a:t>National Diet Library (NDL)</a:t>
            </a:r>
            <a:endParaRPr kumimoji="0" lang="en-US"/>
          </a:p>
        </p:txBody>
      </p:sp>
      <p:sp>
        <p:nvSpPr>
          <p:cNvPr id="6" name="スライド番号プレースホルダ 5"/>
          <p:cNvSpPr>
            <a:spLocks noGrp="1"/>
          </p:cNvSpPr>
          <p:nvPr>
            <p:ph type="sldNum" sz="quarter" idx="12"/>
          </p:nvPr>
        </p:nvSpPr>
        <p:spPr/>
        <p:txBody>
          <a:bodyPr/>
          <a:lstStyle/>
          <a:p>
            <a:fld id="{042AED99-7FB4-404E-8A97-64753DCE42EC}" type="slidenum">
              <a:rPr kumimoji="0" lang="en-US" smtClean="0"/>
              <a:pPr/>
              <a:t>4</a:t>
            </a:fld>
            <a:endParaRPr kumimoji="0" lang="en-US" dirty="0"/>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dirty="0" smtClean="0"/>
              <a:t>まとめ－検索－</a:t>
            </a:r>
            <a:endParaRPr kumimoji="1" lang="ja-JP" altLang="en-US" dirty="0"/>
          </a:p>
        </p:txBody>
      </p:sp>
      <p:sp>
        <p:nvSpPr>
          <p:cNvPr id="3" name="コンテンツ プレースホルダ 2"/>
          <p:cNvSpPr>
            <a:spLocks noGrp="1"/>
          </p:cNvSpPr>
          <p:nvPr>
            <p:ph idx="1"/>
          </p:nvPr>
        </p:nvSpPr>
        <p:spPr/>
        <p:txBody>
          <a:bodyPr>
            <a:normAutofit fontScale="85000" lnSpcReduction="20000"/>
          </a:bodyPr>
          <a:lstStyle/>
          <a:p>
            <a:r>
              <a:rPr kumimoji="1" lang="ja-JP" altLang="en-US" dirty="0" smtClean="0"/>
              <a:t>テキスト検索</a:t>
            </a:r>
            <a:endParaRPr kumimoji="1" lang="en-US" altLang="ja-JP" dirty="0" smtClean="0"/>
          </a:p>
          <a:p>
            <a:pPr lvl="1"/>
            <a:r>
              <a:rPr kumimoji="1" lang="ja-JP" altLang="en-US" dirty="0" smtClean="0"/>
              <a:t>書籍単位の全文検索から、章・節・項単位での検索へ</a:t>
            </a:r>
            <a:endParaRPr kumimoji="1" lang="en-US" altLang="ja-JP" dirty="0" smtClean="0"/>
          </a:p>
          <a:p>
            <a:pPr lvl="1"/>
            <a:r>
              <a:rPr lang="ja-JP" altLang="en-US" dirty="0" smtClean="0"/>
              <a:t>本文すべて、目次、索引の構造指定検索に加えて、見出し階層指定検索も</a:t>
            </a:r>
            <a:endParaRPr lang="en-US" altLang="ja-JP" dirty="0" smtClean="0"/>
          </a:p>
          <a:p>
            <a:pPr lvl="1"/>
            <a:r>
              <a:rPr lang="ja-JP" altLang="en-US" dirty="0" smtClean="0"/>
              <a:t>階層化された単位での検索語出現数表示</a:t>
            </a:r>
            <a:endParaRPr lang="en-US" altLang="ja-JP" dirty="0" smtClean="0"/>
          </a:p>
          <a:p>
            <a:pPr lvl="1"/>
            <a:r>
              <a:rPr lang="ja-JP" altLang="en-US" dirty="0" smtClean="0"/>
              <a:t>文脈検索、タグクラウド、固有名表示、引用書籍表示等の操作性のブラッシュアップ</a:t>
            </a:r>
            <a:endParaRPr lang="en-US" altLang="ja-JP" dirty="0" smtClean="0"/>
          </a:p>
          <a:p>
            <a:r>
              <a:rPr lang="ja-JP" altLang="en-US" dirty="0" smtClean="0"/>
              <a:t>読上げサービス等</a:t>
            </a:r>
            <a:endParaRPr lang="en-US" altLang="ja-JP" dirty="0" smtClean="0"/>
          </a:p>
          <a:p>
            <a:pPr lvl="1"/>
            <a:r>
              <a:rPr lang="ja-JP" altLang="en-US" dirty="0" smtClean="0"/>
              <a:t>旧字体、旧仮名遣い対応の読上げソフト</a:t>
            </a:r>
            <a:endParaRPr lang="en-US" altLang="ja-JP" dirty="0" smtClean="0"/>
          </a:p>
          <a:p>
            <a:pPr lvl="1"/>
            <a:r>
              <a:rPr lang="ja-JP" altLang="en-US" dirty="0" smtClean="0"/>
              <a:t>新字体での検索用データとは別に、旧字体での表示用データの用意</a:t>
            </a:r>
            <a:endParaRPr lang="en-US" altLang="ja-JP" dirty="0" smtClean="0"/>
          </a:p>
          <a:p>
            <a:endParaRPr lang="en-US" altLang="ja-JP" dirty="0" smtClean="0"/>
          </a:p>
          <a:p>
            <a:endParaRPr kumimoji="1" lang="en-US" altLang="ja-JP" dirty="0" smtClean="0"/>
          </a:p>
          <a:p>
            <a:endParaRPr kumimoji="1" lang="ja-JP" altLang="en-US" dirty="0"/>
          </a:p>
        </p:txBody>
      </p:sp>
      <p:sp>
        <p:nvSpPr>
          <p:cNvPr id="4" name="日付プレースホルダ 3"/>
          <p:cNvSpPr>
            <a:spLocks noGrp="1"/>
          </p:cNvSpPr>
          <p:nvPr>
            <p:ph type="dt" sz="half" idx="10"/>
          </p:nvPr>
        </p:nvSpPr>
        <p:spPr/>
        <p:txBody>
          <a:bodyPr/>
          <a:lstStyle/>
          <a:p>
            <a:r>
              <a:rPr lang="en-US" altLang="ja-JP" smtClean="0"/>
              <a:t>2010/12/11</a:t>
            </a:r>
            <a:endParaRPr lang="en-US"/>
          </a:p>
        </p:txBody>
      </p:sp>
      <p:sp>
        <p:nvSpPr>
          <p:cNvPr id="5" name="フッター プレースホルダ 4"/>
          <p:cNvSpPr>
            <a:spLocks noGrp="1"/>
          </p:cNvSpPr>
          <p:nvPr>
            <p:ph type="ftr" sz="quarter" idx="11"/>
          </p:nvPr>
        </p:nvSpPr>
        <p:spPr/>
        <p:txBody>
          <a:bodyPr/>
          <a:lstStyle/>
          <a:p>
            <a:r>
              <a:rPr kumimoji="0" lang="en-US" smtClean="0"/>
              <a:t>National Diet Library (NDL)</a:t>
            </a:r>
            <a:endParaRPr kumimoji="0" lang="en-US"/>
          </a:p>
        </p:txBody>
      </p:sp>
      <p:sp>
        <p:nvSpPr>
          <p:cNvPr id="6" name="スライド番号プレースホルダ 5"/>
          <p:cNvSpPr>
            <a:spLocks noGrp="1"/>
          </p:cNvSpPr>
          <p:nvPr>
            <p:ph type="sldNum" sz="quarter" idx="12"/>
          </p:nvPr>
        </p:nvSpPr>
        <p:spPr/>
        <p:txBody>
          <a:bodyPr/>
          <a:lstStyle/>
          <a:p>
            <a:fld id="{042AED99-7FB4-404E-8A97-64753DCE42EC}" type="slidenum">
              <a:rPr kumimoji="0" lang="en-US" smtClean="0"/>
              <a:pPr/>
              <a:t>5</a:t>
            </a:fld>
            <a:endParaRPr kumimoji="0" lang="en-US" dirty="0"/>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dirty="0" smtClean="0"/>
              <a:t>まとめ－おまけ－</a:t>
            </a:r>
            <a:endParaRPr kumimoji="1" lang="ja-JP" altLang="en-US" dirty="0"/>
          </a:p>
        </p:txBody>
      </p:sp>
      <p:sp>
        <p:nvSpPr>
          <p:cNvPr id="3" name="コンテンツ プレースホルダ 2"/>
          <p:cNvSpPr>
            <a:spLocks noGrp="1"/>
          </p:cNvSpPr>
          <p:nvPr>
            <p:ph idx="1"/>
          </p:nvPr>
        </p:nvSpPr>
        <p:spPr>
          <a:xfrm>
            <a:off x="457200" y="1600204"/>
            <a:ext cx="8229600" cy="4997148"/>
          </a:xfrm>
        </p:spPr>
        <p:txBody>
          <a:bodyPr>
            <a:normAutofit/>
          </a:bodyPr>
          <a:lstStyle/>
          <a:p>
            <a:r>
              <a:rPr kumimoji="1" lang="en-US" altLang="ja-JP" dirty="0" smtClean="0"/>
              <a:t>DAISY </a:t>
            </a:r>
            <a:r>
              <a:rPr lang="ja-JP" altLang="en-US" dirty="0" smtClean="0"/>
              <a:t>≒ </a:t>
            </a:r>
            <a:r>
              <a:rPr kumimoji="1" lang="en-US" altLang="ja-JP" dirty="0" smtClean="0"/>
              <a:t>EPUB</a:t>
            </a:r>
          </a:p>
          <a:p>
            <a:pPr lvl="1"/>
            <a:r>
              <a:rPr kumimoji="1" lang="ja-JP" altLang="en-US" dirty="0" smtClean="0"/>
              <a:t>アーカイブファイルのサフィックスを変えるだけで、</a:t>
            </a:r>
            <a:r>
              <a:rPr kumimoji="1" lang="en-US" altLang="ja-JP" dirty="0" smtClean="0"/>
              <a:t>EPUB</a:t>
            </a:r>
            <a:r>
              <a:rPr kumimoji="1" lang="ja-JP" altLang="en-US" dirty="0" smtClean="0"/>
              <a:t>として認識</a:t>
            </a:r>
            <a:endParaRPr kumimoji="1" lang="en-US" altLang="ja-JP" dirty="0" smtClean="0"/>
          </a:p>
          <a:p>
            <a:pPr lvl="1"/>
            <a:r>
              <a:rPr kumimoji="1" lang="en-US" altLang="ja-JP" dirty="0" smtClean="0"/>
              <a:t>DAISY</a:t>
            </a:r>
            <a:r>
              <a:rPr kumimoji="1" lang="ja-JP" altLang="en-US" dirty="0" smtClean="0"/>
              <a:t>ファイル群に含まれる</a:t>
            </a:r>
            <a:r>
              <a:rPr kumimoji="1" lang="en-US" altLang="ja-JP" dirty="0" smtClean="0"/>
              <a:t>CSS</a:t>
            </a:r>
            <a:r>
              <a:rPr kumimoji="1" lang="ja-JP" altLang="en-US" dirty="0" smtClean="0"/>
              <a:t>に縦書き指定をするだけで、</a:t>
            </a:r>
            <a:r>
              <a:rPr lang="ja-JP" altLang="en-US" dirty="0" smtClean="0"/>
              <a:t>縦書きブラウザで表示可能</a:t>
            </a:r>
            <a:endParaRPr lang="en-US" altLang="ja-JP" dirty="0" smtClean="0"/>
          </a:p>
          <a:p>
            <a:r>
              <a:rPr kumimoji="1" lang="en-US" altLang="ja-JP" dirty="0" smtClean="0"/>
              <a:t>EPUB</a:t>
            </a:r>
            <a:r>
              <a:rPr kumimoji="1" lang="ja-JP" altLang="en-US" dirty="0" smtClean="0"/>
              <a:t>３、その他フォーマット対応</a:t>
            </a:r>
            <a:endParaRPr kumimoji="1" lang="en-US" altLang="ja-JP" dirty="0" smtClean="0"/>
          </a:p>
          <a:p>
            <a:pPr lvl="1"/>
            <a:r>
              <a:rPr lang="ja-JP" altLang="en-US" dirty="0" smtClean="0"/>
              <a:t>保存用フォーマットと閲覧用フォーマットの分離が必要</a:t>
            </a:r>
            <a:endParaRPr lang="en-US" altLang="ja-JP" dirty="0" smtClean="0"/>
          </a:p>
          <a:p>
            <a:pPr lvl="1"/>
            <a:r>
              <a:rPr lang="ja-JP" altLang="en-US" dirty="0" smtClean="0"/>
              <a:t>中間ファイルフォーマットの行方が不透明</a:t>
            </a:r>
            <a:endParaRPr lang="en-US" altLang="ja-JP" dirty="0" smtClean="0"/>
          </a:p>
          <a:p>
            <a:pPr lvl="2"/>
            <a:r>
              <a:rPr lang="ja-JP" altLang="en-US" dirty="0" smtClean="0"/>
              <a:t>仕様決定に、当館はどのように関わっていくか？</a:t>
            </a:r>
            <a:endParaRPr lang="en-US" altLang="ja-JP" dirty="0" smtClean="0"/>
          </a:p>
        </p:txBody>
      </p:sp>
      <p:sp>
        <p:nvSpPr>
          <p:cNvPr id="4" name="日付プレースホルダ 3"/>
          <p:cNvSpPr>
            <a:spLocks noGrp="1"/>
          </p:cNvSpPr>
          <p:nvPr>
            <p:ph type="dt" sz="half" idx="10"/>
          </p:nvPr>
        </p:nvSpPr>
        <p:spPr/>
        <p:txBody>
          <a:bodyPr/>
          <a:lstStyle/>
          <a:p>
            <a:r>
              <a:rPr lang="en-US" altLang="ja-JP" smtClean="0"/>
              <a:t>2010/12/11</a:t>
            </a:r>
            <a:endParaRPr lang="en-US"/>
          </a:p>
        </p:txBody>
      </p:sp>
      <p:sp>
        <p:nvSpPr>
          <p:cNvPr id="5" name="フッター プレースホルダ 4"/>
          <p:cNvSpPr>
            <a:spLocks noGrp="1"/>
          </p:cNvSpPr>
          <p:nvPr>
            <p:ph type="ftr" sz="quarter" idx="11"/>
          </p:nvPr>
        </p:nvSpPr>
        <p:spPr/>
        <p:txBody>
          <a:bodyPr/>
          <a:lstStyle/>
          <a:p>
            <a:r>
              <a:rPr kumimoji="0" lang="en-US" smtClean="0"/>
              <a:t>National Diet Library (NDL)</a:t>
            </a:r>
            <a:endParaRPr kumimoji="0" lang="en-US"/>
          </a:p>
        </p:txBody>
      </p:sp>
      <p:sp>
        <p:nvSpPr>
          <p:cNvPr id="6" name="スライド番号プレースホルダ 5"/>
          <p:cNvSpPr>
            <a:spLocks noGrp="1"/>
          </p:cNvSpPr>
          <p:nvPr>
            <p:ph type="sldNum" sz="quarter" idx="12"/>
          </p:nvPr>
        </p:nvSpPr>
        <p:spPr/>
        <p:txBody>
          <a:bodyPr/>
          <a:lstStyle/>
          <a:p>
            <a:fld id="{042AED99-7FB4-404E-8A97-64753DCE42EC}" type="slidenum">
              <a:rPr kumimoji="0" lang="en-US" smtClean="0"/>
              <a:pPr/>
              <a:t>6</a:t>
            </a:fld>
            <a:endParaRPr kumimoji="0" lang="en-US" dirty="0"/>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今後の展望</a:t>
            </a:r>
            <a:endParaRPr kumimoji="1" lang="ja-JP" altLang="en-US" dirty="0"/>
          </a:p>
        </p:txBody>
      </p:sp>
      <p:sp>
        <p:nvSpPr>
          <p:cNvPr id="3" name="コンテンツ プレースホルダ 2"/>
          <p:cNvSpPr>
            <a:spLocks noGrp="1"/>
          </p:cNvSpPr>
          <p:nvPr>
            <p:ph idx="1"/>
          </p:nvPr>
        </p:nvSpPr>
        <p:spPr/>
        <p:txBody>
          <a:bodyPr>
            <a:normAutofit fontScale="92500" lnSpcReduction="20000"/>
          </a:bodyPr>
          <a:lstStyle/>
          <a:p>
            <a:r>
              <a:rPr lang="ja-JP" altLang="en-US" dirty="0" smtClean="0"/>
              <a:t>館内外の動き</a:t>
            </a:r>
            <a:endParaRPr kumimoji="1" lang="en-US" altLang="ja-JP" dirty="0" smtClean="0"/>
          </a:p>
          <a:p>
            <a:pPr lvl="1"/>
            <a:r>
              <a:rPr lang="ja-JP" altLang="en-US" dirty="0" smtClean="0"/>
              <a:t>知識インフラの構築を目指す</a:t>
            </a:r>
            <a:endParaRPr lang="en-US" altLang="ja-JP" dirty="0" smtClean="0"/>
          </a:p>
          <a:p>
            <a:pPr lvl="1"/>
            <a:r>
              <a:rPr lang="ja-JP" altLang="en-US" dirty="0" smtClean="0"/>
              <a:t>保存のためのデジタル化（館内閲覧）、視覚障害者へのアクセシビリティ（読上げ、配信等）</a:t>
            </a:r>
            <a:endParaRPr lang="en-US" altLang="ja-JP" dirty="0" smtClean="0"/>
          </a:p>
          <a:p>
            <a:pPr lvl="1"/>
            <a:r>
              <a:rPr lang="ja-JP" altLang="en-US" dirty="0" smtClean="0"/>
              <a:t>文化庁検討会議中間報告の実現</a:t>
            </a:r>
            <a:endParaRPr lang="en-US" altLang="ja-JP" dirty="0" smtClean="0"/>
          </a:p>
          <a:p>
            <a:r>
              <a:rPr lang="ja-JP" altLang="en-US" dirty="0" smtClean="0"/>
              <a:t>直近で、目指すところ</a:t>
            </a:r>
            <a:endParaRPr lang="en-US" altLang="ja-JP" dirty="0" smtClean="0"/>
          </a:p>
          <a:p>
            <a:pPr lvl="1"/>
            <a:r>
              <a:rPr lang="ja-JP" altLang="en-US" dirty="0" smtClean="0"/>
              <a:t>全文デジタル化</a:t>
            </a:r>
            <a:endParaRPr lang="en-US" altLang="ja-JP" dirty="0" smtClean="0"/>
          </a:p>
          <a:p>
            <a:pPr lvl="2"/>
            <a:r>
              <a:rPr lang="ja-JP" altLang="en-US" dirty="0" smtClean="0"/>
              <a:t>検索及び部分表示に応えられるレベル</a:t>
            </a:r>
            <a:endParaRPr lang="en-US" altLang="ja-JP" dirty="0" smtClean="0"/>
          </a:p>
          <a:p>
            <a:pPr lvl="2"/>
            <a:r>
              <a:rPr lang="ja-JP" altLang="en-US" dirty="0" smtClean="0"/>
              <a:t>障害者の視聴に耐えれるレベル</a:t>
            </a:r>
            <a:endParaRPr lang="en-US" altLang="ja-JP" dirty="0" smtClean="0"/>
          </a:p>
          <a:p>
            <a:pPr lvl="1"/>
            <a:r>
              <a:rPr lang="ja-JP" altLang="en-US" dirty="0" smtClean="0"/>
              <a:t>知識として利用できるレベルでの構造化</a:t>
            </a:r>
            <a:endParaRPr lang="en-US" altLang="ja-JP" dirty="0" smtClean="0"/>
          </a:p>
          <a:p>
            <a:pPr lvl="1"/>
            <a:r>
              <a:rPr lang="ja-JP" altLang="en-US" dirty="0" smtClean="0"/>
              <a:t>知識としての検索サービス</a:t>
            </a:r>
            <a:endParaRPr lang="en-US" altLang="ja-JP" dirty="0" smtClean="0"/>
          </a:p>
          <a:p>
            <a:pPr lvl="1"/>
            <a:endParaRPr lang="en-US" altLang="ja-JP" dirty="0" smtClean="0"/>
          </a:p>
          <a:p>
            <a:pPr lvl="1"/>
            <a:endParaRPr kumimoji="1" lang="en-US" altLang="ja-JP" dirty="0" smtClean="0"/>
          </a:p>
          <a:p>
            <a:endParaRPr kumimoji="1" lang="ja-JP" altLang="en-US" dirty="0"/>
          </a:p>
        </p:txBody>
      </p:sp>
      <p:sp>
        <p:nvSpPr>
          <p:cNvPr id="4" name="日付プレースホルダ 3"/>
          <p:cNvSpPr>
            <a:spLocks noGrp="1"/>
          </p:cNvSpPr>
          <p:nvPr>
            <p:ph type="dt" sz="half" idx="10"/>
          </p:nvPr>
        </p:nvSpPr>
        <p:spPr/>
        <p:txBody>
          <a:bodyPr/>
          <a:lstStyle/>
          <a:p>
            <a:r>
              <a:rPr lang="en-US" altLang="ja-JP" smtClean="0"/>
              <a:t>2010/12/11</a:t>
            </a:r>
            <a:endParaRPr lang="en-US"/>
          </a:p>
        </p:txBody>
      </p:sp>
      <p:sp>
        <p:nvSpPr>
          <p:cNvPr id="5" name="フッター プレースホルダ 4"/>
          <p:cNvSpPr>
            <a:spLocks noGrp="1"/>
          </p:cNvSpPr>
          <p:nvPr>
            <p:ph type="ftr" sz="quarter" idx="11"/>
          </p:nvPr>
        </p:nvSpPr>
        <p:spPr/>
        <p:txBody>
          <a:bodyPr/>
          <a:lstStyle/>
          <a:p>
            <a:r>
              <a:rPr kumimoji="0" lang="en-US" smtClean="0"/>
              <a:t>National Diet Library (NDL)</a:t>
            </a:r>
            <a:endParaRPr kumimoji="0" lang="en-US"/>
          </a:p>
        </p:txBody>
      </p:sp>
      <p:sp>
        <p:nvSpPr>
          <p:cNvPr id="6" name="スライド番号プレースホルダ 5"/>
          <p:cNvSpPr>
            <a:spLocks noGrp="1"/>
          </p:cNvSpPr>
          <p:nvPr>
            <p:ph type="sldNum" sz="quarter" idx="12"/>
          </p:nvPr>
        </p:nvSpPr>
        <p:spPr/>
        <p:txBody>
          <a:bodyPr/>
          <a:lstStyle/>
          <a:p>
            <a:fld id="{042AED99-7FB4-404E-8A97-64753DCE42EC}" type="slidenum">
              <a:rPr kumimoji="0" lang="en-US" smtClean="0"/>
              <a:pPr/>
              <a:t>7</a:t>
            </a:fld>
            <a:endParaRPr kumimoji="0" 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実現を加速させるために</a:t>
            </a:r>
            <a:endParaRPr kumimoji="1" lang="ja-JP" altLang="en-US" dirty="0"/>
          </a:p>
        </p:txBody>
      </p:sp>
      <p:sp>
        <p:nvSpPr>
          <p:cNvPr id="3" name="コンテンツ プレースホルダ 2"/>
          <p:cNvSpPr>
            <a:spLocks noGrp="1"/>
          </p:cNvSpPr>
          <p:nvPr>
            <p:ph idx="1"/>
          </p:nvPr>
        </p:nvSpPr>
        <p:spPr/>
        <p:txBody>
          <a:bodyPr>
            <a:normAutofit fontScale="62500" lnSpcReduction="20000"/>
          </a:bodyPr>
          <a:lstStyle/>
          <a:p>
            <a:r>
              <a:rPr kumimoji="1" lang="en-US" altLang="ja-JP" dirty="0" smtClean="0"/>
              <a:t>NDL</a:t>
            </a:r>
            <a:r>
              <a:rPr kumimoji="1" lang="ja-JP" altLang="en-US" dirty="0" smtClean="0"/>
              <a:t>内体制及び環境</a:t>
            </a:r>
            <a:endParaRPr kumimoji="1" lang="en-US" altLang="ja-JP" dirty="0" smtClean="0"/>
          </a:p>
          <a:p>
            <a:pPr lvl="1"/>
            <a:r>
              <a:rPr kumimoji="1" lang="ja-JP" altLang="en-US" dirty="0" smtClean="0"/>
              <a:t>次世代システム開発研究室、非常勤調査員の採用、有識者会議</a:t>
            </a:r>
            <a:endParaRPr kumimoji="1" lang="en-US" altLang="ja-JP" dirty="0" smtClean="0"/>
          </a:p>
          <a:p>
            <a:pPr lvl="1"/>
            <a:r>
              <a:rPr kumimoji="1" lang="ja-JP" altLang="en-US" dirty="0" smtClean="0"/>
              <a:t>実証実験環境（</a:t>
            </a:r>
            <a:r>
              <a:rPr kumimoji="1" lang="en-US" altLang="ja-JP" dirty="0" smtClean="0"/>
              <a:t>NDL</a:t>
            </a:r>
            <a:r>
              <a:rPr kumimoji="1" lang="ja-JP" altLang="en-US" dirty="0" smtClean="0"/>
              <a:t>ラボ（仮称））の設置</a:t>
            </a:r>
            <a:endParaRPr kumimoji="1" lang="en-US" altLang="ja-JP" dirty="0" smtClean="0"/>
          </a:p>
          <a:p>
            <a:r>
              <a:rPr lang="ja-JP" altLang="en-US" dirty="0" smtClean="0"/>
              <a:t>資金（想定）</a:t>
            </a:r>
            <a:endParaRPr lang="en-US" altLang="ja-JP" dirty="0" smtClean="0"/>
          </a:p>
          <a:p>
            <a:pPr lvl="1"/>
            <a:r>
              <a:rPr lang="ja-JP" altLang="en-US" dirty="0" smtClean="0"/>
              <a:t>関係省庁の研究開発予算で当館と共同研究、当館予算要求</a:t>
            </a:r>
            <a:endParaRPr lang="en-US" altLang="ja-JP" dirty="0" smtClean="0"/>
          </a:p>
          <a:p>
            <a:r>
              <a:rPr lang="ja-JP" altLang="en-US" dirty="0" smtClean="0"/>
              <a:t>実施（想定）</a:t>
            </a:r>
            <a:endParaRPr lang="en-US" altLang="ja-JP" dirty="0" smtClean="0"/>
          </a:p>
          <a:p>
            <a:pPr lvl="1"/>
            <a:r>
              <a:rPr lang="ja-JP" altLang="en-US" dirty="0" smtClean="0"/>
              <a:t>電子出版環境整備事業</a:t>
            </a:r>
            <a:r>
              <a:rPr lang="en-US" altLang="ja-JP" dirty="0" smtClean="0"/>
              <a:t>(</a:t>
            </a:r>
            <a:r>
              <a:rPr lang="ja-JP" altLang="en-US" dirty="0" smtClean="0"/>
              <a:t>新</a:t>
            </a:r>
            <a:r>
              <a:rPr lang="en-US" altLang="ja-JP" dirty="0" smtClean="0"/>
              <a:t>ICT</a:t>
            </a:r>
            <a:r>
              <a:rPr lang="ja-JP" altLang="en-US" dirty="0" smtClean="0"/>
              <a:t>利活用サービス創出支援事業</a:t>
            </a:r>
            <a:r>
              <a:rPr lang="en-US" altLang="ja-JP" dirty="0" smtClean="0"/>
              <a:t>)【</a:t>
            </a:r>
            <a:r>
              <a:rPr lang="ja-JP" altLang="en-US" dirty="0" smtClean="0"/>
              <a:t>総務省</a:t>
            </a:r>
            <a:r>
              <a:rPr lang="en-US" altLang="ja-JP" dirty="0" smtClean="0"/>
              <a:t>】</a:t>
            </a:r>
            <a:r>
              <a:rPr lang="ja-JP" altLang="en-US" dirty="0" smtClean="0"/>
              <a:t>の成果の活用</a:t>
            </a:r>
            <a:endParaRPr lang="en-US" altLang="ja-JP" dirty="0" smtClean="0"/>
          </a:p>
          <a:p>
            <a:pPr lvl="2"/>
            <a:r>
              <a:rPr lang="ja-JP" altLang="en-US" dirty="0" smtClean="0"/>
              <a:t>電子書籍交換フォーマット、</a:t>
            </a:r>
            <a:r>
              <a:rPr lang="en-US" altLang="ja-JP" dirty="0" smtClean="0"/>
              <a:t>EPUB</a:t>
            </a:r>
            <a:r>
              <a:rPr lang="ja-JP" altLang="en-US" dirty="0" err="1" smtClean="0"/>
              <a:t>、</a:t>
            </a:r>
            <a:r>
              <a:rPr lang="ja-JP" altLang="en-US" dirty="0" smtClean="0"/>
              <a:t>近刊情報書誌情報、共通メタデータ</a:t>
            </a:r>
            <a:endParaRPr lang="en-US" altLang="ja-JP" dirty="0" smtClean="0"/>
          </a:p>
          <a:p>
            <a:pPr lvl="2"/>
            <a:r>
              <a:rPr lang="ja-JP" altLang="en-US" dirty="0" smtClean="0"/>
              <a:t>音声読み上げ対応電子出版制作ガイドライン、画像情報からのテキスト抽出アクセシビリティガイドライン</a:t>
            </a:r>
          </a:p>
          <a:p>
            <a:pPr lvl="1"/>
            <a:r>
              <a:rPr lang="en-US" altLang="ja-JP" dirty="0" smtClean="0"/>
              <a:t>NICT</a:t>
            </a:r>
            <a:r>
              <a:rPr lang="ja-JP" altLang="en-US" dirty="0" smtClean="0"/>
              <a:t>の研究開発への協力→共同研究（今年度から）</a:t>
            </a:r>
            <a:endParaRPr lang="en-US" altLang="ja-JP" dirty="0" smtClean="0"/>
          </a:p>
          <a:p>
            <a:pPr lvl="2"/>
            <a:r>
              <a:rPr lang="ja-JP" altLang="en-US" dirty="0" smtClean="0"/>
              <a:t>旧字体</a:t>
            </a:r>
            <a:r>
              <a:rPr lang="en-US" altLang="ja-JP" dirty="0" smtClean="0"/>
              <a:t>/</a:t>
            </a:r>
            <a:r>
              <a:rPr lang="ja-JP" altLang="en-US" dirty="0" smtClean="0"/>
              <a:t>新字体変換、言い換え</a:t>
            </a:r>
            <a:r>
              <a:rPr lang="en-US" altLang="ja-JP" dirty="0" smtClean="0"/>
              <a:t>/</a:t>
            </a:r>
            <a:r>
              <a:rPr lang="ja-JP" altLang="en-US" dirty="0" smtClean="0"/>
              <a:t>含意</a:t>
            </a:r>
            <a:r>
              <a:rPr lang="en-US" altLang="ja-JP" dirty="0" smtClean="0"/>
              <a:t>/</a:t>
            </a:r>
            <a:r>
              <a:rPr lang="ja-JP" altLang="en-US" dirty="0" smtClean="0"/>
              <a:t>矛盾関係アノテーション、図書館蔵書を対象にした質問応答システム</a:t>
            </a:r>
            <a:endParaRPr lang="en-US" altLang="ja-JP" dirty="0" smtClean="0"/>
          </a:p>
          <a:p>
            <a:pPr lvl="1"/>
            <a:r>
              <a:rPr lang="en-US" altLang="ja-JP" dirty="0" smtClean="0"/>
              <a:t>JST</a:t>
            </a:r>
            <a:r>
              <a:rPr lang="ja-JP" altLang="en-US" dirty="0" err="1" smtClean="0"/>
              <a:t>、</a:t>
            </a:r>
            <a:r>
              <a:rPr lang="en-US" altLang="ja-JP" dirty="0" smtClean="0"/>
              <a:t>NII</a:t>
            </a:r>
            <a:r>
              <a:rPr lang="ja-JP" altLang="en-US" dirty="0" smtClean="0"/>
              <a:t>の予算で構築するシステム、サービス</a:t>
            </a:r>
            <a:endParaRPr lang="en-US" altLang="ja-JP" dirty="0" smtClean="0"/>
          </a:p>
          <a:p>
            <a:pPr lvl="2"/>
            <a:r>
              <a:rPr lang="en-US" altLang="ja-JP" dirty="0" smtClean="0"/>
              <a:t>J-GLOBAL</a:t>
            </a:r>
            <a:r>
              <a:rPr lang="ja-JP" altLang="en-US" dirty="0" smtClean="0"/>
              <a:t>と</a:t>
            </a:r>
            <a:r>
              <a:rPr lang="en-US" altLang="ja-JP" dirty="0" err="1" smtClean="0"/>
              <a:t>NDLSearch</a:t>
            </a:r>
            <a:r>
              <a:rPr lang="ja-JP" altLang="en-US" dirty="0" err="1" smtClean="0"/>
              <a:t>での</a:t>
            </a:r>
            <a:r>
              <a:rPr lang="ja-JP" altLang="en-US" dirty="0" smtClean="0"/>
              <a:t>引用文献リンク、検索サービスでの</a:t>
            </a:r>
            <a:r>
              <a:rPr lang="en-US" altLang="ja-JP" dirty="0" smtClean="0"/>
              <a:t>JST</a:t>
            </a:r>
            <a:r>
              <a:rPr lang="ja-JP" altLang="en-US" dirty="0" smtClean="0"/>
              <a:t>シソーラス辞書の活用</a:t>
            </a:r>
            <a:endParaRPr lang="en-US" altLang="ja-JP" dirty="0" smtClean="0"/>
          </a:p>
          <a:p>
            <a:pPr lvl="2"/>
            <a:r>
              <a:rPr lang="ja-JP" altLang="en-US" dirty="0" smtClean="0"/>
              <a:t>文献の関連リンク：ジャパンリンクセンター構想</a:t>
            </a:r>
            <a:endParaRPr lang="en-US" altLang="ja-JP" dirty="0" smtClean="0"/>
          </a:p>
          <a:p>
            <a:pPr lvl="2"/>
            <a:endParaRPr lang="en-US" altLang="ja-JP" dirty="0" smtClean="0"/>
          </a:p>
          <a:p>
            <a:pPr lvl="1"/>
            <a:endParaRPr kumimoji="1" lang="en-US" altLang="ja-JP" dirty="0" smtClean="0"/>
          </a:p>
          <a:p>
            <a:endParaRPr kumimoji="1" lang="ja-JP" altLang="en-US" dirty="0"/>
          </a:p>
        </p:txBody>
      </p:sp>
      <p:sp>
        <p:nvSpPr>
          <p:cNvPr id="4" name="日付プレースホルダ 3"/>
          <p:cNvSpPr>
            <a:spLocks noGrp="1"/>
          </p:cNvSpPr>
          <p:nvPr>
            <p:ph type="dt" sz="half" idx="10"/>
          </p:nvPr>
        </p:nvSpPr>
        <p:spPr/>
        <p:txBody>
          <a:bodyPr/>
          <a:lstStyle/>
          <a:p>
            <a:r>
              <a:rPr lang="en-US" altLang="ja-JP" smtClean="0"/>
              <a:t>2010/12/11</a:t>
            </a:r>
            <a:endParaRPr lang="en-US"/>
          </a:p>
        </p:txBody>
      </p:sp>
      <p:sp>
        <p:nvSpPr>
          <p:cNvPr id="5" name="フッター プレースホルダ 4"/>
          <p:cNvSpPr>
            <a:spLocks noGrp="1"/>
          </p:cNvSpPr>
          <p:nvPr>
            <p:ph type="ftr" sz="quarter" idx="11"/>
          </p:nvPr>
        </p:nvSpPr>
        <p:spPr/>
        <p:txBody>
          <a:bodyPr/>
          <a:lstStyle/>
          <a:p>
            <a:r>
              <a:rPr kumimoji="0" lang="en-US" smtClean="0"/>
              <a:t>National Diet Library (NDL)</a:t>
            </a:r>
            <a:endParaRPr kumimoji="0" lang="en-US"/>
          </a:p>
        </p:txBody>
      </p:sp>
      <p:sp>
        <p:nvSpPr>
          <p:cNvPr id="6" name="スライド番号プレースホルダ 5"/>
          <p:cNvSpPr>
            <a:spLocks noGrp="1"/>
          </p:cNvSpPr>
          <p:nvPr>
            <p:ph type="sldNum" sz="quarter" idx="12"/>
          </p:nvPr>
        </p:nvSpPr>
        <p:spPr/>
        <p:txBody>
          <a:bodyPr/>
          <a:lstStyle/>
          <a:p>
            <a:fld id="{042AED99-7FB4-404E-8A97-64753DCE42EC}" type="slidenum">
              <a:rPr kumimoji="0" lang="en-US" smtClean="0"/>
              <a:pPr/>
              <a:t>8</a:t>
            </a:fld>
            <a:endParaRPr kumimoji="0" 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正方形/長方形 42"/>
          <p:cNvSpPr/>
          <p:nvPr/>
        </p:nvSpPr>
        <p:spPr>
          <a:xfrm>
            <a:off x="80392" y="1844824"/>
            <a:ext cx="1035224" cy="567680"/>
          </a:xfrm>
          <a:prstGeom prst="rect">
            <a:avLst/>
          </a:prstGeom>
        </p:spPr>
        <p:style>
          <a:lnRef idx="1">
            <a:schemeClr val="accent2"/>
          </a:lnRef>
          <a:fillRef idx="2">
            <a:schemeClr val="accent2"/>
          </a:fillRef>
          <a:effectRef idx="1">
            <a:schemeClr val="accent2"/>
          </a:effectRef>
          <a:fontRef idx="minor">
            <a:schemeClr val="dk1"/>
          </a:fontRef>
        </p:style>
        <p:txBody>
          <a:bodyPr rtlCol="0" anchor="t" anchorCtr="0"/>
          <a:lstStyle/>
          <a:p>
            <a:r>
              <a:rPr kumimoji="1" lang="ja-JP" altLang="en-US" sz="1200" dirty="0" smtClean="0">
                <a:latin typeface="HG丸ｺﾞｼｯｸM-PRO" pitchFamily="50" charset="-128"/>
                <a:ea typeface="HG丸ｺﾞｼｯｸM-PRO" pitchFamily="50" charset="-128"/>
              </a:rPr>
              <a:t>利用者</a:t>
            </a:r>
            <a:endParaRPr kumimoji="1" lang="en-US" altLang="ja-JP" sz="1200" dirty="0" smtClean="0">
              <a:latin typeface="HG丸ｺﾞｼｯｸM-PRO" pitchFamily="50" charset="-128"/>
              <a:ea typeface="HG丸ｺﾞｼｯｸM-PRO" pitchFamily="50" charset="-128"/>
            </a:endParaRPr>
          </a:p>
          <a:p>
            <a:r>
              <a:rPr kumimoji="1" lang="ja-JP" altLang="en-US" sz="1200" dirty="0" smtClean="0">
                <a:latin typeface="HG丸ｺﾞｼｯｸM-PRO" pitchFamily="50" charset="-128"/>
                <a:ea typeface="HG丸ｺﾞｼｯｸM-PRO" pitchFamily="50" charset="-128"/>
              </a:rPr>
              <a:t>コンテンツ</a:t>
            </a:r>
            <a:endParaRPr kumimoji="1" lang="ja-JP" altLang="en-US" sz="1200" dirty="0">
              <a:latin typeface="HG丸ｺﾞｼｯｸM-PRO" pitchFamily="50" charset="-128"/>
              <a:ea typeface="HG丸ｺﾞｼｯｸM-PRO" pitchFamily="50" charset="-128"/>
            </a:endParaRPr>
          </a:p>
        </p:txBody>
      </p:sp>
      <p:sp>
        <p:nvSpPr>
          <p:cNvPr id="39" name="正方形/長方形 38"/>
          <p:cNvSpPr/>
          <p:nvPr/>
        </p:nvSpPr>
        <p:spPr>
          <a:xfrm>
            <a:off x="5652120" y="1412776"/>
            <a:ext cx="3456384" cy="3312368"/>
          </a:xfrm>
          <a:prstGeom prst="rect">
            <a:avLst/>
          </a:prstGeom>
        </p:spPr>
        <p:style>
          <a:lnRef idx="1">
            <a:schemeClr val="accent3"/>
          </a:lnRef>
          <a:fillRef idx="2">
            <a:schemeClr val="accent3"/>
          </a:fillRef>
          <a:effectRef idx="1">
            <a:schemeClr val="accent3"/>
          </a:effectRef>
          <a:fontRef idx="minor">
            <a:schemeClr val="dk1"/>
          </a:fontRef>
        </p:style>
        <p:txBody>
          <a:bodyPr rtlCol="0" anchor="t" anchorCtr="0"/>
          <a:lstStyle/>
          <a:p>
            <a:endParaRPr kumimoji="1" lang="ja-JP" altLang="en-US" dirty="0">
              <a:latin typeface="HG丸ｺﾞｼｯｸM-PRO" pitchFamily="50" charset="-128"/>
              <a:ea typeface="HG丸ｺﾞｼｯｸM-PRO" pitchFamily="50" charset="-128"/>
            </a:endParaRPr>
          </a:p>
        </p:txBody>
      </p:sp>
      <p:sp>
        <p:nvSpPr>
          <p:cNvPr id="38" name="正方形/長方形 37"/>
          <p:cNvSpPr/>
          <p:nvPr/>
        </p:nvSpPr>
        <p:spPr>
          <a:xfrm>
            <a:off x="5508104" y="1556792"/>
            <a:ext cx="3456384" cy="3312368"/>
          </a:xfrm>
          <a:prstGeom prst="rect">
            <a:avLst/>
          </a:prstGeom>
        </p:spPr>
        <p:style>
          <a:lnRef idx="1">
            <a:schemeClr val="accent3"/>
          </a:lnRef>
          <a:fillRef idx="2">
            <a:schemeClr val="accent3"/>
          </a:fillRef>
          <a:effectRef idx="1">
            <a:schemeClr val="accent3"/>
          </a:effectRef>
          <a:fontRef idx="minor">
            <a:schemeClr val="dk1"/>
          </a:fontRef>
        </p:style>
        <p:txBody>
          <a:bodyPr rtlCol="0" anchor="t" anchorCtr="0"/>
          <a:lstStyle/>
          <a:p>
            <a:endParaRPr kumimoji="1" lang="ja-JP" altLang="en-US" dirty="0">
              <a:latin typeface="HG丸ｺﾞｼｯｸM-PRO" pitchFamily="50" charset="-128"/>
              <a:ea typeface="HG丸ｺﾞｼｯｸM-PRO" pitchFamily="50" charset="-128"/>
            </a:endParaRPr>
          </a:p>
        </p:txBody>
      </p:sp>
      <p:sp>
        <p:nvSpPr>
          <p:cNvPr id="19" name="正方形/長方形 18"/>
          <p:cNvSpPr/>
          <p:nvPr/>
        </p:nvSpPr>
        <p:spPr>
          <a:xfrm>
            <a:off x="5364088" y="1700808"/>
            <a:ext cx="3456384" cy="3312368"/>
          </a:xfrm>
          <a:prstGeom prst="rect">
            <a:avLst/>
          </a:prstGeom>
        </p:spPr>
        <p:style>
          <a:lnRef idx="1">
            <a:schemeClr val="accent3"/>
          </a:lnRef>
          <a:fillRef idx="2">
            <a:schemeClr val="accent3"/>
          </a:fillRef>
          <a:effectRef idx="1">
            <a:schemeClr val="accent3"/>
          </a:effectRef>
          <a:fontRef idx="minor">
            <a:schemeClr val="dk1"/>
          </a:fontRef>
        </p:style>
        <p:txBody>
          <a:bodyPr rtlCol="0" anchor="t" anchorCtr="0"/>
          <a:lstStyle/>
          <a:p>
            <a:r>
              <a:rPr kumimoji="1" lang="ja-JP" altLang="en-US" dirty="0" smtClean="0">
                <a:latin typeface="HG丸ｺﾞｼｯｸM-PRO" pitchFamily="50" charset="-128"/>
                <a:ea typeface="HG丸ｺﾞｼｯｸM-PRO" pitchFamily="50" charset="-128"/>
              </a:rPr>
              <a:t>大学、研究機関、ベンチャー企業等</a:t>
            </a:r>
            <a:endParaRPr kumimoji="1" lang="ja-JP" altLang="en-US" dirty="0">
              <a:latin typeface="HG丸ｺﾞｼｯｸM-PRO" pitchFamily="50" charset="-128"/>
              <a:ea typeface="HG丸ｺﾞｼｯｸM-PRO" pitchFamily="50" charset="-128"/>
            </a:endParaRPr>
          </a:p>
        </p:txBody>
      </p:sp>
      <p:sp>
        <p:nvSpPr>
          <p:cNvPr id="18" name="正方形/長方形 17"/>
          <p:cNvSpPr/>
          <p:nvPr/>
        </p:nvSpPr>
        <p:spPr>
          <a:xfrm>
            <a:off x="1187624" y="1700808"/>
            <a:ext cx="3456384" cy="3312368"/>
          </a:xfrm>
          <a:prstGeom prst="rect">
            <a:avLst/>
          </a:prstGeom>
        </p:spPr>
        <p:style>
          <a:lnRef idx="1">
            <a:schemeClr val="accent1"/>
          </a:lnRef>
          <a:fillRef idx="2">
            <a:schemeClr val="accent1"/>
          </a:fillRef>
          <a:effectRef idx="1">
            <a:schemeClr val="accent1"/>
          </a:effectRef>
          <a:fontRef idx="minor">
            <a:schemeClr val="dk1"/>
          </a:fontRef>
        </p:style>
        <p:txBody>
          <a:bodyPr rtlCol="0" anchor="t" anchorCtr="0"/>
          <a:lstStyle/>
          <a:p>
            <a:r>
              <a:rPr kumimoji="1" lang="en-US" altLang="ja-JP" dirty="0" smtClean="0">
                <a:latin typeface="HG丸ｺﾞｼｯｸM-PRO" pitchFamily="50" charset="-128"/>
                <a:ea typeface="HG丸ｺﾞｼｯｸM-PRO" pitchFamily="50" charset="-128"/>
              </a:rPr>
              <a:t>NDL</a:t>
            </a:r>
            <a:endParaRPr kumimoji="1" lang="ja-JP" altLang="en-US" dirty="0">
              <a:latin typeface="HG丸ｺﾞｼｯｸM-PRO" pitchFamily="50" charset="-128"/>
              <a:ea typeface="HG丸ｺﾞｼｯｸM-PRO" pitchFamily="50" charset="-128"/>
            </a:endParaRPr>
          </a:p>
        </p:txBody>
      </p:sp>
      <p:sp>
        <p:nvSpPr>
          <p:cNvPr id="2" name="タイトル 1"/>
          <p:cNvSpPr>
            <a:spLocks noGrp="1"/>
          </p:cNvSpPr>
          <p:nvPr>
            <p:ph type="title"/>
          </p:nvPr>
        </p:nvSpPr>
        <p:spPr/>
        <p:txBody>
          <a:bodyPr>
            <a:normAutofit/>
          </a:bodyPr>
          <a:lstStyle/>
          <a:p>
            <a:r>
              <a:rPr kumimoji="1" lang="en-US" altLang="ja-JP" sz="3600" dirty="0" smtClean="0"/>
              <a:t>NDL</a:t>
            </a:r>
            <a:r>
              <a:rPr kumimoji="1" lang="ja-JP" altLang="en-US" sz="3600" dirty="0" smtClean="0"/>
              <a:t>ラボ（仮称）の設置</a:t>
            </a:r>
            <a:endParaRPr kumimoji="1" lang="ja-JP" altLang="en-US" sz="3600" dirty="0"/>
          </a:p>
        </p:txBody>
      </p:sp>
      <p:sp>
        <p:nvSpPr>
          <p:cNvPr id="6" name="正方形/長方形 5"/>
          <p:cNvSpPr/>
          <p:nvPr/>
        </p:nvSpPr>
        <p:spPr>
          <a:xfrm>
            <a:off x="0" y="980728"/>
            <a:ext cx="9144000" cy="461665"/>
          </a:xfrm>
          <a:prstGeom prst="rect">
            <a:avLst/>
          </a:prstGeom>
        </p:spPr>
        <p:txBody>
          <a:bodyPr wrap="square">
            <a:spAutoFit/>
          </a:bodyPr>
          <a:lstStyle/>
          <a:p>
            <a:pPr lvl="1"/>
            <a:r>
              <a:rPr lang="ja-JP" altLang="en-US" sz="2400" dirty="0" smtClean="0">
                <a:latin typeface="HG丸ｺﾞｼｯｸM-PRO" pitchFamily="50" charset="-128"/>
                <a:ea typeface="HG丸ｺﾞｼｯｸM-PRO" pitchFamily="50" charset="-128"/>
              </a:rPr>
              <a:t>次世代サービスの研究開発と実用化を促進するために</a:t>
            </a:r>
            <a:endParaRPr lang="en-US" altLang="ja-JP" sz="2400" dirty="0" smtClean="0">
              <a:latin typeface="HG丸ｺﾞｼｯｸM-PRO" pitchFamily="50" charset="-128"/>
              <a:ea typeface="HG丸ｺﾞｼｯｸM-PRO" pitchFamily="50" charset="-128"/>
            </a:endParaRPr>
          </a:p>
        </p:txBody>
      </p:sp>
      <p:sp>
        <p:nvSpPr>
          <p:cNvPr id="9" name="角丸四角形 8"/>
          <p:cNvSpPr/>
          <p:nvPr/>
        </p:nvSpPr>
        <p:spPr>
          <a:xfrm>
            <a:off x="6444208" y="2132856"/>
            <a:ext cx="1152128" cy="720080"/>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kumimoji="1" lang="ja-JP" altLang="en-US" sz="1600" dirty="0" smtClean="0">
                <a:latin typeface="HG丸ｺﾞｼｯｸM-PRO" pitchFamily="50" charset="-128"/>
                <a:ea typeface="HG丸ｺﾞｼｯｸM-PRO" pitchFamily="50" charset="-128"/>
              </a:rPr>
              <a:t>研究開発</a:t>
            </a:r>
            <a:endParaRPr kumimoji="1" lang="en-US" altLang="ja-JP" sz="1600" dirty="0" smtClean="0">
              <a:latin typeface="HG丸ｺﾞｼｯｸM-PRO" pitchFamily="50" charset="-128"/>
              <a:ea typeface="HG丸ｺﾞｼｯｸM-PRO" pitchFamily="50" charset="-128"/>
            </a:endParaRPr>
          </a:p>
          <a:p>
            <a:pPr algn="ctr"/>
            <a:r>
              <a:rPr kumimoji="1" lang="ja-JP" altLang="en-US" sz="1600" dirty="0" smtClean="0">
                <a:latin typeface="HG丸ｺﾞｼｯｸM-PRO" pitchFamily="50" charset="-128"/>
                <a:ea typeface="HG丸ｺﾞｼｯｸM-PRO" pitchFamily="50" charset="-128"/>
              </a:rPr>
              <a:t>実用化実証実験</a:t>
            </a:r>
            <a:endParaRPr kumimoji="1" lang="ja-JP" altLang="en-US" sz="1600" dirty="0">
              <a:latin typeface="HG丸ｺﾞｼｯｸM-PRO" pitchFamily="50" charset="-128"/>
              <a:ea typeface="HG丸ｺﾞｼｯｸM-PRO" pitchFamily="50" charset="-128"/>
            </a:endParaRPr>
          </a:p>
        </p:txBody>
      </p:sp>
      <p:sp>
        <p:nvSpPr>
          <p:cNvPr id="15" name="下矢印 14"/>
          <p:cNvSpPr/>
          <p:nvPr/>
        </p:nvSpPr>
        <p:spPr>
          <a:xfrm>
            <a:off x="6948264" y="2852936"/>
            <a:ext cx="144016" cy="288032"/>
          </a:xfrm>
          <a:prstGeom prst="downArrow">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kumimoji="1" lang="ja-JP" altLang="en-US">
              <a:latin typeface="HG丸ｺﾞｼｯｸM-PRO" pitchFamily="50" charset="-128"/>
              <a:ea typeface="HG丸ｺﾞｼｯｸM-PRO" pitchFamily="50" charset="-128"/>
            </a:endParaRPr>
          </a:p>
        </p:txBody>
      </p:sp>
      <p:sp>
        <p:nvSpPr>
          <p:cNvPr id="17" name="テキスト ボックス 16"/>
          <p:cNvSpPr txBox="1"/>
          <p:nvPr/>
        </p:nvSpPr>
        <p:spPr>
          <a:xfrm>
            <a:off x="5148064" y="3789040"/>
            <a:ext cx="648072" cy="369332"/>
          </a:xfrm>
          <a:prstGeom prst="rect">
            <a:avLst/>
          </a:prstGeom>
          <a:noFill/>
        </p:spPr>
        <p:txBody>
          <a:bodyPr wrap="square" rtlCol="0">
            <a:spAutoFit/>
          </a:bodyPr>
          <a:lstStyle/>
          <a:p>
            <a:r>
              <a:rPr kumimoji="1" lang="ja-JP" altLang="en-US" dirty="0" smtClean="0">
                <a:latin typeface="HG丸ｺﾞｼｯｸM-PRO" pitchFamily="50" charset="-128"/>
                <a:ea typeface="HG丸ｺﾞｼｯｸM-PRO" pitchFamily="50" charset="-128"/>
              </a:rPr>
              <a:t>提供</a:t>
            </a:r>
            <a:endParaRPr kumimoji="1" lang="ja-JP" altLang="en-US" dirty="0">
              <a:latin typeface="HG丸ｺﾞｼｯｸM-PRO" pitchFamily="50" charset="-128"/>
              <a:ea typeface="HG丸ｺﾞｼｯｸM-PRO" pitchFamily="50" charset="-128"/>
            </a:endParaRPr>
          </a:p>
        </p:txBody>
      </p:sp>
      <p:sp>
        <p:nvSpPr>
          <p:cNvPr id="20" name="フローチャート : 端子 19"/>
          <p:cNvSpPr/>
          <p:nvPr/>
        </p:nvSpPr>
        <p:spPr>
          <a:xfrm>
            <a:off x="6084168" y="3140968"/>
            <a:ext cx="1800200" cy="504056"/>
          </a:xfrm>
          <a:prstGeom prst="flowChartTerminator">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kumimoji="1" lang="ja-JP" altLang="en-US" sz="1400" dirty="0" smtClean="0">
                <a:latin typeface="HG丸ｺﾞｼｯｸM-PRO" pitchFamily="50" charset="-128"/>
                <a:ea typeface="HG丸ｺﾞｼｯｸM-PRO" pitchFamily="50" charset="-128"/>
              </a:rPr>
              <a:t>実用化システム</a:t>
            </a:r>
            <a:endParaRPr kumimoji="1" lang="ja-JP" altLang="en-US" sz="1400" dirty="0">
              <a:latin typeface="HG丸ｺﾞｼｯｸM-PRO" pitchFamily="50" charset="-128"/>
              <a:ea typeface="HG丸ｺﾞｼｯｸM-PRO" pitchFamily="50" charset="-128"/>
            </a:endParaRPr>
          </a:p>
        </p:txBody>
      </p:sp>
      <p:sp>
        <p:nvSpPr>
          <p:cNvPr id="21" name="直方体 20"/>
          <p:cNvSpPr/>
          <p:nvPr/>
        </p:nvSpPr>
        <p:spPr>
          <a:xfrm>
            <a:off x="2555776" y="3789040"/>
            <a:ext cx="1728192" cy="864096"/>
          </a:xfrm>
          <a:prstGeom prst="cub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buFont typeface="Arial" pitchFamily="34" charset="0"/>
              <a:buChar char="•"/>
            </a:pPr>
            <a:r>
              <a:rPr kumimoji="1" lang="ja-JP" altLang="en-US" sz="1600" dirty="0" smtClean="0">
                <a:latin typeface="HG丸ｺﾞｼｯｸM-PRO" pitchFamily="50" charset="-128"/>
                <a:ea typeface="HG丸ｺﾞｼｯｸM-PRO" pitchFamily="50" charset="-128"/>
              </a:rPr>
              <a:t>次世代システム開発研究室</a:t>
            </a:r>
            <a:endParaRPr kumimoji="1" lang="en-US" altLang="ja-JP" sz="1600" dirty="0" smtClean="0">
              <a:latin typeface="HG丸ｺﾞｼｯｸM-PRO" pitchFamily="50" charset="-128"/>
              <a:ea typeface="HG丸ｺﾞｼｯｸM-PRO" pitchFamily="50" charset="-128"/>
            </a:endParaRPr>
          </a:p>
          <a:p>
            <a:pPr algn="ctr">
              <a:buFont typeface="Arial" pitchFamily="34" charset="0"/>
              <a:buChar char="•"/>
            </a:pPr>
            <a:r>
              <a:rPr kumimoji="1" lang="ja-JP" altLang="en-US" sz="1600" dirty="0" smtClean="0">
                <a:latin typeface="HG丸ｺﾞｼｯｸM-PRO" pitchFamily="50" charset="-128"/>
                <a:ea typeface="HG丸ｺﾞｼｯｸM-PRO" pitchFamily="50" charset="-128"/>
              </a:rPr>
              <a:t>デモコーナー</a:t>
            </a:r>
            <a:endParaRPr kumimoji="1" lang="ja-JP" altLang="en-US" sz="1600" dirty="0">
              <a:latin typeface="HG丸ｺﾞｼｯｸM-PRO" pitchFamily="50" charset="-128"/>
              <a:ea typeface="HG丸ｺﾞｼｯｸM-PRO" pitchFamily="50" charset="-128"/>
            </a:endParaRPr>
          </a:p>
        </p:txBody>
      </p:sp>
      <p:sp>
        <p:nvSpPr>
          <p:cNvPr id="22" name="曲折矢印 21"/>
          <p:cNvSpPr/>
          <p:nvPr/>
        </p:nvSpPr>
        <p:spPr>
          <a:xfrm rot="10800000">
            <a:off x="4283968" y="3717032"/>
            <a:ext cx="2808312" cy="720080"/>
          </a:xfrm>
          <a:prstGeom prst="bentArrow">
            <a:avLst>
              <a:gd name="adj1" fmla="val 20312"/>
              <a:gd name="adj2" fmla="val 26266"/>
              <a:gd name="adj3" fmla="val 25541"/>
              <a:gd name="adj4" fmla="val 45226"/>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kumimoji="1" lang="ja-JP" altLang="en-US">
              <a:solidFill>
                <a:schemeClr val="tx1"/>
              </a:solidFill>
              <a:latin typeface="HG丸ｺﾞｼｯｸM-PRO" pitchFamily="50" charset="-128"/>
              <a:ea typeface="HG丸ｺﾞｼｯｸM-PRO" pitchFamily="50" charset="-128"/>
            </a:endParaRPr>
          </a:p>
        </p:txBody>
      </p:sp>
      <p:sp>
        <p:nvSpPr>
          <p:cNvPr id="23" name="上矢印 22"/>
          <p:cNvSpPr/>
          <p:nvPr/>
        </p:nvSpPr>
        <p:spPr>
          <a:xfrm>
            <a:off x="3203848" y="3068960"/>
            <a:ext cx="216024" cy="648072"/>
          </a:xfrm>
          <a:prstGeom prst="up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latin typeface="HG丸ｺﾞｼｯｸM-PRO" pitchFamily="50" charset="-128"/>
              <a:ea typeface="HG丸ｺﾞｼｯｸM-PRO" pitchFamily="50" charset="-128"/>
            </a:endParaRPr>
          </a:p>
        </p:txBody>
      </p:sp>
      <p:sp>
        <p:nvSpPr>
          <p:cNvPr id="24" name="四角形吹き出し 23"/>
          <p:cNvSpPr/>
          <p:nvPr/>
        </p:nvSpPr>
        <p:spPr>
          <a:xfrm>
            <a:off x="251520" y="3356992"/>
            <a:ext cx="1116632" cy="720080"/>
          </a:xfrm>
          <a:prstGeom prst="wedgeRectCallout">
            <a:avLst>
              <a:gd name="adj1" fmla="val 91612"/>
              <a:gd name="adj2" fmla="val -16845"/>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ja-JP" altLang="en-US" sz="1400" dirty="0" smtClean="0">
                <a:latin typeface="HG丸ｺﾞｼｯｸM-PRO" pitchFamily="50" charset="-128"/>
                <a:ea typeface="HG丸ｺﾞｼｯｸM-PRO" pitchFamily="50" charset="-128"/>
              </a:rPr>
              <a:t>メタデータ</a:t>
            </a:r>
            <a:endParaRPr kumimoji="1" lang="en-US" altLang="ja-JP" sz="1400" dirty="0" smtClean="0">
              <a:latin typeface="HG丸ｺﾞｼｯｸM-PRO" pitchFamily="50" charset="-128"/>
              <a:ea typeface="HG丸ｺﾞｼｯｸM-PRO" pitchFamily="50" charset="-128"/>
            </a:endParaRPr>
          </a:p>
          <a:p>
            <a:pPr algn="ctr"/>
            <a:r>
              <a:rPr kumimoji="1" lang="ja-JP" altLang="en-US" sz="1400" dirty="0" smtClean="0">
                <a:latin typeface="HG丸ｺﾞｼｯｸM-PRO" pitchFamily="50" charset="-128"/>
                <a:ea typeface="HG丸ｺﾞｼｯｸM-PRO" pitchFamily="50" charset="-128"/>
              </a:rPr>
              <a:t>デジタルコンテンツ</a:t>
            </a:r>
            <a:endParaRPr kumimoji="1" lang="ja-JP" altLang="en-US" sz="1400" dirty="0">
              <a:latin typeface="HG丸ｺﾞｼｯｸM-PRO" pitchFamily="50" charset="-128"/>
              <a:ea typeface="HG丸ｺﾞｼｯｸM-PRO" pitchFamily="50" charset="-128"/>
            </a:endParaRPr>
          </a:p>
        </p:txBody>
      </p:sp>
      <p:sp>
        <p:nvSpPr>
          <p:cNvPr id="25" name="テキスト ボックス 24"/>
          <p:cNvSpPr txBox="1"/>
          <p:nvPr/>
        </p:nvSpPr>
        <p:spPr>
          <a:xfrm>
            <a:off x="3491880" y="2996952"/>
            <a:ext cx="648072" cy="369332"/>
          </a:xfrm>
          <a:prstGeom prst="rect">
            <a:avLst/>
          </a:prstGeom>
          <a:noFill/>
        </p:spPr>
        <p:txBody>
          <a:bodyPr wrap="square" rtlCol="0">
            <a:spAutoFit/>
          </a:bodyPr>
          <a:lstStyle/>
          <a:p>
            <a:r>
              <a:rPr kumimoji="1" lang="ja-JP" altLang="en-US" dirty="0" smtClean="0">
                <a:latin typeface="HG丸ｺﾞｼｯｸM-PRO" pitchFamily="50" charset="-128"/>
                <a:ea typeface="HG丸ｺﾞｼｯｸM-PRO" pitchFamily="50" charset="-128"/>
              </a:rPr>
              <a:t>適用</a:t>
            </a:r>
            <a:endParaRPr kumimoji="1" lang="ja-JP" altLang="en-US" dirty="0">
              <a:latin typeface="HG丸ｺﾞｼｯｸM-PRO" pitchFamily="50" charset="-128"/>
              <a:ea typeface="HG丸ｺﾞｼｯｸM-PRO" pitchFamily="50" charset="-128"/>
            </a:endParaRPr>
          </a:p>
        </p:txBody>
      </p:sp>
      <p:sp>
        <p:nvSpPr>
          <p:cNvPr id="27" name="横巻き 26"/>
          <p:cNvSpPr/>
          <p:nvPr/>
        </p:nvSpPr>
        <p:spPr>
          <a:xfrm>
            <a:off x="3419872" y="6237312"/>
            <a:ext cx="5400600" cy="620688"/>
          </a:xfrm>
          <a:prstGeom prst="horizontalScroll">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ja-JP" altLang="en-US" dirty="0" smtClean="0">
                <a:latin typeface="HG丸ｺﾞｼｯｸM-PRO" pitchFamily="50" charset="-128"/>
                <a:ea typeface="HG丸ｺﾞｼｯｸM-PRO" pitchFamily="50" charset="-128"/>
              </a:rPr>
              <a:t>実用化実証実験の場の提供と成果の利用</a:t>
            </a:r>
          </a:p>
        </p:txBody>
      </p:sp>
      <p:sp>
        <p:nvSpPr>
          <p:cNvPr id="28" name="フローチャート : 複数書類 27"/>
          <p:cNvSpPr/>
          <p:nvPr/>
        </p:nvSpPr>
        <p:spPr>
          <a:xfrm>
            <a:off x="395536" y="4725144"/>
            <a:ext cx="3168352" cy="1728192"/>
          </a:xfrm>
          <a:prstGeom prst="flowChartMultidocument">
            <a:avLst/>
          </a:prstGeom>
        </p:spPr>
        <p:style>
          <a:lnRef idx="1">
            <a:schemeClr val="accent3"/>
          </a:lnRef>
          <a:fillRef idx="2">
            <a:schemeClr val="accent3"/>
          </a:fillRef>
          <a:effectRef idx="1">
            <a:schemeClr val="accent3"/>
          </a:effectRef>
          <a:fontRef idx="minor">
            <a:schemeClr val="dk1"/>
          </a:fontRef>
        </p:style>
        <p:txBody>
          <a:bodyPr rtlCol="0" anchor="ctr"/>
          <a:lstStyle/>
          <a:p>
            <a:r>
              <a:rPr lang="ja-JP" altLang="en-US" sz="1200" dirty="0" smtClean="0">
                <a:latin typeface="HG丸ｺﾞｼｯｸM-PRO" pitchFamily="50" charset="-128"/>
                <a:ea typeface="HG丸ｺﾞｼｯｸM-PRO" pitchFamily="50" charset="-128"/>
              </a:rPr>
              <a:t>実証実験テーマ候補（例）</a:t>
            </a:r>
            <a:endParaRPr lang="en-US" altLang="ja-JP" sz="1200" dirty="0" smtClean="0">
              <a:latin typeface="HG丸ｺﾞｼｯｸM-PRO" pitchFamily="50" charset="-128"/>
              <a:ea typeface="HG丸ｺﾞｼｯｸM-PRO" pitchFamily="50" charset="-128"/>
            </a:endParaRPr>
          </a:p>
          <a:p>
            <a:pPr>
              <a:buFont typeface="Arial" pitchFamily="34" charset="0"/>
              <a:buChar char="•"/>
            </a:pPr>
            <a:r>
              <a:rPr lang="ja-JP" altLang="en-US" sz="1200" dirty="0" smtClean="0">
                <a:latin typeface="HG丸ｺﾞｼｯｸM-PRO" pitchFamily="50" charset="-128"/>
                <a:ea typeface="HG丸ｺﾞｼｯｸM-PRO" pitchFamily="50" charset="-128"/>
              </a:rPr>
              <a:t>利用者視点で目録のあり方、検索のあり方の検証</a:t>
            </a:r>
            <a:endParaRPr lang="en-US" altLang="ja-JP" sz="1200" dirty="0" smtClean="0">
              <a:latin typeface="HG丸ｺﾞｼｯｸM-PRO" pitchFamily="50" charset="-128"/>
              <a:ea typeface="HG丸ｺﾞｼｯｸM-PRO" pitchFamily="50" charset="-128"/>
            </a:endParaRPr>
          </a:p>
          <a:p>
            <a:pPr>
              <a:buFont typeface="Arial" pitchFamily="34" charset="0"/>
              <a:buChar char="•"/>
            </a:pPr>
            <a:r>
              <a:rPr lang="ja-JP" altLang="en-US" sz="1200" dirty="0" smtClean="0">
                <a:latin typeface="HG丸ｺﾞｼｯｸM-PRO" pitchFamily="50" charset="-128"/>
                <a:ea typeface="HG丸ｺﾞｼｯｸM-PRO" pitchFamily="50" charset="-128"/>
              </a:rPr>
              <a:t>知のインフラ構築に向けた自動組織化技術の実証</a:t>
            </a:r>
            <a:endParaRPr lang="en-US" altLang="ja-JP" sz="1200" dirty="0" smtClean="0">
              <a:latin typeface="HG丸ｺﾞｼｯｸM-PRO" pitchFamily="50" charset="-128"/>
              <a:ea typeface="HG丸ｺﾞｼｯｸM-PRO" pitchFamily="50" charset="-128"/>
            </a:endParaRPr>
          </a:p>
          <a:p>
            <a:pPr>
              <a:buFont typeface="Arial" pitchFamily="34" charset="0"/>
              <a:buChar char="•"/>
            </a:pPr>
            <a:r>
              <a:rPr lang="ja-JP" altLang="en-US" sz="1200" dirty="0" smtClean="0">
                <a:latin typeface="HG丸ｺﾞｼｯｸM-PRO" pitchFamily="50" charset="-128"/>
                <a:ea typeface="HG丸ｺﾞｼｯｸM-PRO" pitchFamily="50" charset="-128"/>
              </a:rPr>
              <a:t>知の集合から的確な情報を探し出す技術の実証</a:t>
            </a:r>
            <a:endParaRPr lang="en-US" altLang="ja-JP" sz="1200" dirty="0" smtClean="0">
              <a:latin typeface="HG丸ｺﾞｼｯｸM-PRO" pitchFamily="50" charset="-128"/>
              <a:ea typeface="HG丸ｺﾞｼｯｸM-PRO" pitchFamily="50" charset="-128"/>
            </a:endParaRPr>
          </a:p>
          <a:p>
            <a:pPr>
              <a:buFont typeface="Arial" pitchFamily="34" charset="0"/>
              <a:buChar char="•"/>
            </a:pPr>
            <a:r>
              <a:rPr lang="ja-JP" altLang="en-US" sz="1200" dirty="0" smtClean="0">
                <a:latin typeface="HG丸ｺﾞｼｯｸM-PRO" pitchFamily="50" charset="-128"/>
                <a:ea typeface="HG丸ｺﾞｼｯｸM-PRO" pitchFamily="50" charset="-128"/>
              </a:rPr>
              <a:t>情報の信頼性を確保する技術の検証</a:t>
            </a:r>
            <a:endParaRPr lang="en-US" altLang="ja-JP" sz="1200" dirty="0" smtClean="0">
              <a:latin typeface="HG丸ｺﾞｼｯｸM-PRO" pitchFamily="50" charset="-128"/>
              <a:ea typeface="HG丸ｺﾞｼｯｸM-PRO" pitchFamily="50" charset="-128"/>
            </a:endParaRPr>
          </a:p>
          <a:p>
            <a:pPr algn="ctr"/>
            <a:endParaRPr kumimoji="1" lang="ja-JP" altLang="en-US" sz="1200" dirty="0">
              <a:latin typeface="HG丸ｺﾞｼｯｸM-PRO" pitchFamily="50" charset="-128"/>
              <a:ea typeface="HG丸ｺﾞｼｯｸM-PRO" pitchFamily="50" charset="-128"/>
            </a:endParaRPr>
          </a:p>
        </p:txBody>
      </p:sp>
      <p:sp>
        <p:nvSpPr>
          <p:cNvPr id="30" name="四角形吹き出し 29"/>
          <p:cNvSpPr/>
          <p:nvPr/>
        </p:nvSpPr>
        <p:spPr>
          <a:xfrm>
            <a:off x="7092280" y="4365104"/>
            <a:ext cx="1836712" cy="936104"/>
          </a:xfrm>
          <a:prstGeom prst="wedgeRectCallout">
            <a:avLst>
              <a:gd name="adj1" fmla="val 31675"/>
              <a:gd name="adj2" fmla="val -141111"/>
            </a:avLst>
          </a:prstGeom>
        </p:spPr>
        <p:style>
          <a:lnRef idx="1">
            <a:schemeClr val="accent4"/>
          </a:lnRef>
          <a:fillRef idx="2">
            <a:schemeClr val="accent4"/>
          </a:fillRef>
          <a:effectRef idx="1">
            <a:schemeClr val="accent4"/>
          </a:effectRef>
          <a:fontRef idx="minor">
            <a:schemeClr val="dk1"/>
          </a:fontRef>
        </p:style>
        <p:txBody>
          <a:bodyPr rtlCol="0" anchor="ctr"/>
          <a:lstStyle/>
          <a:p>
            <a:pPr>
              <a:buFont typeface="Arial" pitchFamily="34" charset="0"/>
              <a:buChar char="•"/>
            </a:pPr>
            <a:r>
              <a:rPr lang="ja-JP" altLang="en-US" sz="1050" dirty="0" smtClean="0">
                <a:latin typeface="HG丸ｺﾞｼｯｸM-PRO" pitchFamily="50" charset="-128"/>
                <a:ea typeface="HG丸ｺﾞｼｯｸM-PRO" pitchFamily="50" charset="-128"/>
              </a:rPr>
              <a:t>各分野の有識者、</a:t>
            </a:r>
            <a:endParaRPr lang="en-US" altLang="ja-JP" sz="1050" dirty="0" smtClean="0">
              <a:latin typeface="HG丸ｺﾞｼｯｸM-PRO" pitchFamily="50" charset="-128"/>
              <a:ea typeface="HG丸ｺﾞｼｯｸM-PRO" pitchFamily="50" charset="-128"/>
            </a:endParaRPr>
          </a:p>
          <a:p>
            <a:pPr>
              <a:buFont typeface="Arial" pitchFamily="34" charset="0"/>
              <a:buChar char="•"/>
            </a:pPr>
            <a:r>
              <a:rPr lang="ja-JP" altLang="en-US" sz="1050" dirty="0" smtClean="0">
                <a:latin typeface="HG丸ｺﾞｼｯｸM-PRO" pitchFamily="50" charset="-128"/>
                <a:ea typeface="HG丸ｺﾞｼｯｸM-PRO" pitchFamily="50" charset="-128"/>
              </a:rPr>
              <a:t>未踏プロジェクト等で採択されるような人材</a:t>
            </a:r>
            <a:endParaRPr lang="en-US" altLang="ja-JP" sz="1050" dirty="0" smtClean="0">
              <a:latin typeface="HG丸ｺﾞｼｯｸM-PRO" pitchFamily="50" charset="-128"/>
              <a:ea typeface="HG丸ｺﾞｼｯｸM-PRO" pitchFamily="50" charset="-128"/>
            </a:endParaRPr>
          </a:p>
          <a:p>
            <a:pPr>
              <a:buFont typeface="Arial" pitchFamily="34" charset="0"/>
              <a:buChar char="•"/>
            </a:pPr>
            <a:r>
              <a:rPr lang="en-US" altLang="ja-JP" sz="1050" dirty="0" smtClean="0">
                <a:latin typeface="HG丸ｺﾞｼｯｸM-PRO" pitchFamily="50" charset="-128"/>
                <a:ea typeface="HG丸ｺﾞｼｯｸM-PRO" pitchFamily="50" charset="-128"/>
              </a:rPr>
              <a:t>OSS</a:t>
            </a:r>
            <a:r>
              <a:rPr lang="ja-JP" altLang="en-US" sz="1050" dirty="0" smtClean="0">
                <a:latin typeface="HG丸ｺﾞｼｯｸM-PRO" pitchFamily="50" charset="-128"/>
                <a:ea typeface="HG丸ｺﾞｼｯｸM-PRO" pitchFamily="50" charset="-128"/>
              </a:rPr>
              <a:t>で有用なツールを開発している人材</a:t>
            </a:r>
            <a:endParaRPr lang="en-US" altLang="ja-JP" sz="1050" dirty="0" smtClean="0">
              <a:latin typeface="HG丸ｺﾞｼｯｸM-PRO" pitchFamily="50" charset="-128"/>
              <a:ea typeface="HG丸ｺﾞｼｯｸM-PRO" pitchFamily="50" charset="-128"/>
            </a:endParaRPr>
          </a:p>
        </p:txBody>
      </p:sp>
      <p:sp>
        <p:nvSpPr>
          <p:cNvPr id="31" name="四角形吹き出し 30"/>
          <p:cNvSpPr/>
          <p:nvPr/>
        </p:nvSpPr>
        <p:spPr>
          <a:xfrm>
            <a:off x="1979712" y="1628800"/>
            <a:ext cx="1116632" cy="504056"/>
          </a:xfrm>
          <a:prstGeom prst="wedgeRectCallout">
            <a:avLst>
              <a:gd name="adj1" fmla="val 65945"/>
              <a:gd name="adj2" fmla="val 74684"/>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ja-JP" altLang="en-US" sz="1400" dirty="0" smtClean="0">
                <a:latin typeface="HG丸ｺﾞｼｯｸM-PRO" pitchFamily="50" charset="-128"/>
                <a:ea typeface="HG丸ｺﾞｼｯｸM-PRO" pitchFamily="50" charset="-128"/>
              </a:rPr>
              <a:t>情報探索システム環境</a:t>
            </a:r>
            <a:endParaRPr kumimoji="1" lang="ja-JP" altLang="en-US" sz="1400" dirty="0">
              <a:latin typeface="HG丸ｺﾞｼｯｸM-PRO" pitchFamily="50" charset="-128"/>
              <a:ea typeface="HG丸ｺﾞｼｯｸM-PRO" pitchFamily="50" charset="-128"/>
            </a:endParaRPr>
          </a:p>
        </p:txBody>
      </p:sp>
      <p:sp>
        <p:nvSpPr>
          <p:cNvPr id="32" name="四角形吹き出し 31"/>
          <p:cNvSpPr/>
          <p:nvPr/>
        </p:nvSpPr>
        <p:spPr>
          <a:xfrm>
            <a:off x="5004048" y="4941168"/>
            <a:ext cx="1368152" cy="360040"/>
          </a:xfrm>
          <a:prstGeom prst="wedgeRectCallout">
            <a:avLst>
              <a:gd name="adj1" fmla="val -18202"/>
              <a:gd name="adj2" fmla="val -220714"/>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ja-JP" sz="1400" dirty="0" smtClean="0">
                <a:latin typeface="HG丸ｺﾞｼｯｸM-PRO" pitchFamily="50" charset="-128"/>
                <a:ea typeface="HG丸ｺﾞｼｯｸM-PRO" pitchFamily="50" charset="-128"/>
              </a:rPr>
              <a:t>OSS</a:t>
            </a:r>
            <a:r>
              <a:rPr lang="ja-JP" altLang="en-US" sz="1400" dirty="0" smtClean="0">
                <a:latin typeface="HG丸ｺﾞｼｯｸM-PRO" pitchFamily="50" charset="-128"/>
                <a:ea typeface="HG丸ｺﾞｼｯｸM-PRO" pitchFamily="50" charset="-128"/>
              </a:rPr>
              <a:t>等で提供</a:t>
            </a:r>
            <a:endParaRPr lang="en-US" altLang="ja-JP" sz="1400" dirty="0" smtClean="0">
              <a:latin typeface="HG丸ｺﾞｼｯｸM-PRO" pitchFamily="50" charset="-128"/>
              <a:ea typeface="HG丸ｺﾞｼｯｸM-PRO" pitchFamily="50" charset="-128"/>
            </a:endParaRPr>
          </a:p>
        </p:txBody>
      </p:sp>
      <p:sp>
        <p:nvSpPr>
          <p:cNvPr id="33" name="四角形吹き出し 32"/>
          <p:cNvSpPr/>
          <p:nvPr/>
        </p:nvSpPr>
        <p:spPr>
          <a:xfrm>
            <a:off x="3419872" y="1628800"/>
            <a:ext cx="2016224" cy="360040"/>
          </a:xfrm>
          <a:prstGeom prst="wedgeRectCallout">
            <a:avLst>
              <a:gd name="adj1" fmla="val 4781"/>
              <a:gd name="adj2" fmla="val 173510"/>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ja-JP" sz="1400" dirty="0" smtClean="0">
                <a:latin typeface="HG丸ｺﾞｼｯｸM-PRO" pitchFamily="50" charset="-128"/>
                <a:ea typeface="HG丸ｺﾞｼｯｸM-PRO" pitchFamily="50" charset="-128"/>
              </a:rPr>
              <a:t>API</a:t>
            </a:r>
            <a:r>
              <a:rPr lang="ja-JP" altLang="en-US" sz="1400" dirty="0" smtClean="0">
                <a:latin typeface="HG丸ｺﾞｼｯｸM-PRO" pitchFamily="50" charset="-128"/>
                <a:ea typeface="HG丸ｺﾞｼｯｸM-PRO" pitchFamily="50" charset="-128"/>
              </a:rPr>
              <a:t>等で外部から利用</a:t>
            </a:r>
            <a:endParaRPr lang="en-US" altLang="ja-JP" sz="1400" dirty="0" smtClean="0">
              <a:latin typeface="HG丸ｺﾞｼｯｸM-PRO" pitchFamily="50" charset="-128"/>
              <a:ea typeface="HG丸ｺﾞｼｯｸM-PRO" pitchFamily="50" charset="-128"/>
            </a:endParaRPr>
          </a:p>
        </p:txBody>
      </p:sp>
      <p:sp>
        <p:nvSpPr>
          <p:cNvPr id="34" name="四角形吹き出し 33"/>
          <p:cNvSpPr/>
          <p:nvPr/>
        </p:nvSpPr>
        <p:spPr>
          <a:xfrm>
            <a:off x="395536" y="4221088"/>
            <a:ext cx="1584176" cy="360040"/>
          </a:xfrm>
          <a:prstGeom prst="wedgeRectCallout">
            <a:avLst>
              <a:gd name="adj1" fmla="val 89532"/>
              <a:gd name="adj2" fmla="val -46345"/>
            </a:avLst>
          </a:prstGeom>
        </p:spPr>
        <p:style>
          <a:lnRef idx="1">
            <a:schemeClr val="accent4"/>
          </a:lnRef>
          <a:fillRef idx="2">
            <a:schemeClr val="accent4"/>
          </a:fillRef>
          <a:effectRef idx="1">
            <a:schemeClr val="accent4"/>
          </a:effectRef>
          <a:fontRef idx="minor">
            <a:schemeClr val="dk1"/>
          </a:fontRef>
        </p:style>
        <p:txBody>
          <a:bodyPr rtlCol="0" anchor="ctr"/>
          <a:lstStyle/>
          <a:p>
            <a:r>
              <a:rPr lang="ja-JP" altLang="en-US" sz="1400" b="1" dirty="0" smtClean="0">
                <a:latin typeface="HG丸ｺﾞｼｯｸM-PRO" pitchFamily="50" charset="-128"/>
                <a:ea typeface="HG丸ｺﾞｼｯｸM-PRO" pitchFamily="50" charset="-128"/>
              </a:rPr>
              <a:t>研究者が集う場</a:t>
            </a:r>
            <a:endParaRPr lang="en-US" altLang="ja-JP" sz="1400" b="1" dirty="0" smtClean="0">
              <a:latin typeface="HG丸ｺﾞｼｯｸM-PRO" pitchFamily="50" charset="-128"/>
              <a:ea typeface="HG丸ｺﾞｼｯｸM-PRO" pitchFamily="50" charset="-128"/>
            </a:endParaRPr>
          </a:p>
        </p:txBody>
      </p:sp>
      <p:sp>
        <p:nvSpPr>
          <p:cNvPr id="35" name="四角形吹き出し 34"/>
          <p:cNvSpPr/>
          <p:nvPr/>
        </p:nvSpPr>
        <p:spPr>
          <a:xfrm>
            <a:off x="3707904" y="5229200"/>
            <a:ext cx="936104" cy="360040"/>
          </a:xfrm>
          <a:prstGeom prst="wedgeRectCallout">
            <a:avLst>
              <a:gd name="adj1" fmla="val -38964"/>
              <a:gd name="adj2" fmla="val -186598"/>
            </a:avLst>
          </a:prstGeom>
        </p:spPr>
        <p:style>
          <a:lnRef idx="1">
            <a:schemeClr val="accent4"/>
          </a:lnRef>
          <a:fillRef idx="2">
            <a:schemeClr val="accent4"/>
          </a:fillRef>
          <a:effectRef idx="1">
            <a:schemeClr val="accent4"/>
          </a:effectRef>
          <a:fontRef idx="minor">
            <a:schemeClr val="dk1"/>
          </a:fontRef>
        </p:style>
        <p:txBody>
          <a:bodyPr rtlCol="0" anchor="ctr"/>
          <a:lstStyle/>
          <a:p>
            <a:r>
              <a:rPr lang="ja-JP" altLang="en-US" sz="1400" dirty="0" smtClean="0">
                <a:latin typeface="HG丸ｺﾞｼｯｸM-PRO" pitchFamily="50" charset="-128"/>
                <a:ea typeface="HG丸ｺﾞｼｯｸM-PRO" pitchFamily="50" charset="-128"/>
              </a:rPr>
              <a:t>館内提供</a:t>
            </a:r>
            <a:endParaRPr lang="en-US" altLang="ja-JP" sz="1400" dirty="0" smtClean="0">
              <a:latin typeface="HG丸ｺﾞｼｯｸM-PRO" pitchFamily="50" charset="-128"/>
              <a:ea typeface="HG丸ｺﾞｼｯｸM-PRO" pitchFamily="50" charset="-128"/>
            </a:endParaRPr>
          </a:p>
        </p:txBody>
      </p:sp>
      <p:sp>
        <p:nvSpPr>
          <p:cNvPr id="40" name="曲折矢印 39"/>
          <p:cNvSpPr/>
          <p:nvPr/>
        </p:nvSpPr>
        <p:spPr>
          <a:xfrm>
            <a:off x="1691680" y="2420888"/>
            <a:ext cx="4608512" cy="1008112"/>
          </a:xfrm>
          <a:prstGeom prst="bentArrow">
            <a:avLst>
              <a:gd name="adj1" fmla="val 9225"/>
              <a:gd name="adj2" fmla="val 15140"/>
              <a:gd name="adj3" fmla="val 14484"/>
              <a:gd name="adj4" fmla="val 43750"/>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solidFill>
                <a:schemeClr val="tx1"/>
              </a:solidFill>
            </a:endParaRPr>
          </a:p>
        </p:txBody>
      </p:sp>
      <p:sp>
        <p:nvSpPr>
          <p:cNvPr id="8" name="フローチャート : 磁気ディスク 7"/>
          <p:cNvSpPr/>
          <p:nvPr/>
        </p:nvSpPr>
        <p:spPr>
          <a:xfrm>
            <a:off x="1331640" y="2924944"/>
            <a:ext cx="1224136" cy="648072"/>
          </a:xfrm>
          <a:prstGeom prst="flowChartMagneticDisk">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ja-JP" altLang="en-US" sz="1600" dirty="0" smtClean="0">
                <a:latin typeface="HG丸ｺﾞｼｯｸM-PRO" pitchFamily="50" charset="-128"/>
                <a:ea typeface="HG丸ｺﾞｼｯｸM-PRO" pitchFamily="50" charset="-128"/>
              </a:rPr>
              <a:t>当館保有コンテンツ</a:t>
            </a:r>
            <a:endParaRPr kumimoji="1" lang="ja-JP" altLang="en-US" sz="1600" dirty="0">
              <a:latin typeface="HG丸ｺﾞｼｯｸM-PRO" pitchFamily="50" charset="-128"/>
              <a:ea typeface="HG丸ｺﾞｼｯｸM-PRO" pitchFamily="50" charset="-128"/>
            </a:endParaRPr>
          </a:p>
        </p:txBody>
      </p:sp>
      <p:sp>
        <p:nvSpPr>
          <p:cNvPr id="16" name="テキスト ボックス 15"/>
          <p:cNvSpPr txBox="1"/>
          <p:nvPr/>
        </p:nvSpPr>
        <p:spPr>
          <a:xfrm>
            <a:off x="4716016" y="2204864"/>
            <a:ext cx="648072" cy="369332"/>
          </a:xfrm>
          <a:prstGeom prst="rect">
            <a:avLst/>
          </a:prstGeom>
          <a:noFill/>
        </p:spPr>
        <p:txBody>
          <a:bodyPr wrap="square" rtlCol="0">
            <a:spAutoFit/>
          </a:bodyPr>
          <a:lstStyle/>
          <a:p>
            <a:r>
              <a:rPr kumimoji="1" lang="ja-JP" altLang="en-US" dirty="0" smtClean="0">
                <a:latin typeface="HG丸ｺﾞｼｯｸM-PRO" pitchFamily="50" charset="-128"/>
                <a:ea typeface="HG丸ｺﾞｼｯｸM-PRO" pitchFamily="50" charset="-128"/>
              </a:rPr>
              <a:t>活用</a:t>
            </a:r>
            <a:endParaRPr kumimoji="1" lang="ja-JP" altLang="en-US" dirty="0">
              <a:latin typeface="HG丸ｺﾞｼｯｸM-PRO" pitchFamily="50" charset="-128"/>
              <a:ea typeface="HG丸ｺﾞｼｯｸM-PRO" pitchFamily="50" charset="-128"/>
            </a:endParaRPr>
          </a:p>
        </p:txBody>
      </p:sp>
      <p:sp>
        <p:nvSpPr>
          <p:cNvPr id="10" name="角丸四角形 9"/>
          <p:cNvSpPr/>
          <p:nvPr/>
        </p:nvSpPr>
        <p:spPr>
          <a:xfrm>
            <a:off x="2699792" y="2276872"/>
            <a:ext cx="1152128" cy="648072"/>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1600" dirty="0" smtClean="0">
                <a:latin typeface="HG丸ｺﾞｼｯｸM-PRO" pitchFamily="50" charset="-128"/>
                <a:ea typeface="HG丸ｺﾞｼｯｸM-PRO" pitchFamily="50" charset="-128"/>
              </a:rPr>
              <a:t>当館保有システム</a:t>
            </a:r>
            <a:endParaRPr kumimoji="1" lang="ja-JP" altLang="en-US" sz="1600" dirty="0">
              <a:latin typeface="HG丸ｺﾞｼｯｸM-PRO" pitchFamily="50" charset="-128"/>
              <a:ea typeface="HG丸ｺﾞｼｯｸM-PRO" pitchFamily="50" charset="-128"/>
            </a:endParaRPr>
          </a:p>
        </p:txBody>
      </p:sp>
      <p:sp>
        <p:nvSpPr>
          <p:cNvPr id="42" name="左矢印 41"/>
          <p:cNvSpPr/>
          <p:nvPr/>
        </p:nvSpPr>
        <p:spPr>
          <a:xfrm>
            <a:off x="899592" y="2276872"/>
            <a:ext cx="1836712" cy="216024"/>
          </a:xfrm>
          <a:prstGeom prst="left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45" name="正方形/長方形 44"/>
          <p:cNvSpPr/>
          <p:nvPr/>
        </p:nvSpPr>
        <p:spPr>
          <a:xfrm>
            <a:off x="80392" y="2492896"/>
            <a:ext cx="1035224" cy="567680"/>
          </a:xfrm>
          <a:prstGeom prst="rect">
            <a:avLst/>
          </a:prstGeom>
        </p:spPr>
        <p:style>
          <a:lnRef idx="1">
            <a:schemeClr val="accent1"/>
          </a:lnRef>
          <a:fillRef idx="3">
            <a:schemeClr val="accent1"/>
          </a:fillRef>
          <a:effectRef idx="2">
            <a:schemeClr val="accent1"/>
          </a:effectRef>
          <a:fontRef idx="minor">
            <a:schemeClr val="lt1"/>
          </a:fontRef>
        </p:style>
        <p:txBody>
          <a:bodyPr rtlCol="0" anchor="t" anchorCtr="0"/>
          <a:lstStyle/>
          <a:p>
            <a:r>
              <a:rPr kumimoji="1" lang="ja-JP" altLang="en-US" sz="1200" dirty="0" smtClean="0">
                <a:latin typeface="HG丸ｺﾞｼｯｸM-PRO" pitchFamily="50" charset="-128"/>
                <a:ea typeface="HG丸ｺﾞｼｯｸM-PRO" pitchFamily="50" charset="-128"/>
              </a:rPr>
              <a:t>他機関</a:t>
            </a:r>
            <a:endParaRPr kumimoji="1" lang="en-US" altLang="ja-JP" sz="1200" dirty="0" smtClean="0">
              <a:latin typeface="HG丸ｺﾞｼｯｸM-PRO" pitchFamily="50" charset="-128"/>
              <a:ea typeface="HG丸ｺﾞｼｯｸM-PRO" pitchFamily="50" charset="-128"/>
            </a:endParaRPr>
          </a:p>
          <a:p>
            <a:r>
              <a:rPr kumimoji="1" lang="ja-JP" altLang="en-US" sz="1200" dirty="0" smtClean="0">
                <a:latin typeface="HG丸ｺﾞｼｯｸM-PRO" pitchFamily="50" charset="-128"/>
                <a:ea typeface="HG丸ｺﾞｼｯｸM-PRO" pitchFamily="50" charset="-128"/>
              </a:rPr>
              <a:t>システム</a:t>
            </a:r>
            <a:endParaRPr kumimoji="1" lang="ja-JP" altLang="en-US" sz="1200" dirty="0">
              <a:latin typeface="HG丸ｺﾞｼｯｸM-PRO" pitchFamily="50" charset="-128"/>
              <a:ea typeface="HG丸ｺﾞｼｯｸM-PRO" pitchFamily="50" charset="-128"/>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51673</TotalTime>
  <Words>2080</Words>
  <Application>Microsoft Office PowerPoint</Application>
  <PresentationFormat>画面に合わせる (4:3)</PresentationFormat>
  <Paragraphs>278</Paragraphs>
  <Slides>11</Slides>
  <Notes>4</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11</vt:i4>
      </vt:variant>
    </vt:vector>
  </HeadingPairs>
  <TitlesOfParts>
    <vt:vector size="17" baseType="lpstr">
      <vt:lpstr>Arial Unicode MS</vt:lpstr>
      <vt:lpstr>HG丸ｺﾞｼｯｸM-PRO</vt:lpstr>
      <vt:lpstr>ＭＳ Ｐゴシック</vt:lpstr>
      <vt:lpstr>Arial</vt:lpstr>
      <vt:lpstr>Calibri</vt:lpstr>
      <vt:lpstr>Office テーマ</vt:lpstr>
      <vt:lpstr>全文テキスト化の今後の展望</vt:lpstr>
      <vt:lpstr>実証実験のまとめ</vt:lpstr>
      <vt:lpstr>まとめ－テキスト化－</vt:lpstr>
      <vt:lpstr>まとめ－構造化－</vt:lpstr>
      <vt:lpstr>まとめ－検索－</vt:lpstr>
      <vt:lpstr>まとめ－おまけ－</vt:lpstr>
      <vt:lpstr>今後の展望</vt:lpstr>
      <vt:lpstr>実現を加速させるために</vt:lpstr>
      <vt:lpstr>NDLラボ（仮称）の設置</vt:lpstr>
      <vt:lpstr>活用したい研究開発成果（例）</vt:lpstr>
      <vt:lpstr>終わりに</vt:lpstr>
    </vt:vector>
  </TitlesOfParts>
  <Company>国立国会図書館</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スライド 1</dc:title>
  <dc:creator>ndl</dc:creator>
  <cp:lastModifiedBy>中山正樹</cp:lastModifiedBy>
  <cp:revision>2283</cp:revision>
  <dcterms:created xsi:type="dcterms:W3CDTF">2010-01-29T00:20:33Z</dcterms:created>
  <dcterms:modified xsi:type="dcterms:W3CDTF">2016-03-15T06:44:07Z</dcterms:modified>
</cp:coreProperties>
</file>