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428" r:id="rId2"/>
    <p:sldId id="760" r:id="rId3"/>
    <p:sldId id="750" r:id="rId4"/>
    <p:sldId id="754" r:id="rId5"/>
    <p:sldId id="756" r:id="rId6"/>
    <p:sldId id="745" r:id="rId7"/>
    <p:sldId id="761" r:id="rId8"/>
    <p:sldId id="441" r:id="rId9"/>
    <p:sldId id="747" r:id="rId10"/>
    <p:sldId id="746" r:id="rId11"/>
    <p:sldId id="489" r:id="rId12"/>
    <p:sldId id="762" r:id="rId13"/>
    <p:sldId id="749" r:id="rId14"/>
    <p:sldId id="755" r:id="rId15"/>
  </p:sldIdLst>
  <p:sldSz cx="9144000" cy="6858000" type="screen4x3"/>
  <p:notesSz cx="6734175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66790" autoAdjust="0"/>
  </p:normalViewPr>
  <p:slideViewPr>
    <p:cSldViewPr>
      <p:cViewPr>
        <p:scale>
          <a:sx n="66" d="100"/>
          <a:sy n="66" d="100"/>
        </p:scale>
        <p:origin x="-97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66" y="642"/>
      </p:cViewPr>
      <p:guideLst>
        <p:guide orient="horz" pos="3107"/>
        <p:guide pos="2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18725" cy="493554"/>
          </a:xfrm>
          <a:prstGeom prst="rect">
            <a:avLst/>
          </a:prstGeom>
        </p:spPr>
        <p:txBody>
          <a:bodyPr vert="horz" lIns="91353" tIns="45677" rIns="91353" bIns="45677" rtlCol="0"/>
          <a:lstStyle>
            <a:lvl1pPr algn="l">
              <a:defRPr sz="1200"/>
            </a:lvl1pPr>
          </a:lstStyle>
          <a:p>
            <a:r>
              <a:rPr kumimoji="1" lang="ja-JP" altLang="en-US" smtClean="0"/>
              <a:t>第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回流通シンポジウム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3863" y="5"/>
            <a:ext cx="2918724" cy="493554"/>
          </a:xfrm>
          <a:prstGeom prst="rect">
            <a:avLst/>
          </a:prstGeom>
        </p:spPr>
        <p:txBody>
          <a:bodyPr vert="horz" lIns="91353" tIns="45677" rIns="91353" bIns="45677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5" y="9371173"/>
            <a:ext cx="2918725" cy="493553"/>
          </a:xfrm>
          <a:prstGeom prst="rect">
            <a:avLst/>
          </a:prstGeom>
        </p:spPr>
        <p:txBody>
          <a:bodyPr vert="horz" lIns="91353" tIns="45677" rIns="91353" bIns="45677" rtlCol="0" anchor="b"/>
          <a:lstStyle>
            <a:lvl1pPr algn="l">
              <a:defRPr sz="1200"/>
            </a:lvl1pPr>
          </a:lstStyle>
          <a:p>
            <a:r>
              <a:rPr kumimoji="1" lang="en-US" altLang="ja-JP" smtClean="0"/>
              <a:t>National Diet Library (NDL)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3863" y="9371173"/>
            <a:ext cx="2918724" cy="493553"/>
          </a:xfrm>
          <a:prstGeom prst="rect">
            <a:avLst/>
          </a:prstGeom>
        </p:spPr>
        <p:txBody>
          <a:bodyPr vert="horz" lIns="91353" tIns="45677" rIns="91353" bIns="45677" rtlCol="0" anchor="b"/>
          <a:lstStyle>
            <a:lvl1pPr algn="r">
              <a:defRPr sz="1200"/>
            </a:lvl1pPr>
          </a:lstStyle>
          <a:p>
            <a:fld id="{C4AF28F6-9C51-497A-A942-2580175594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18143" cy="493316"/>
          </a:xfrm>
          <a:prstGeom prst="rect">
            <a:avLst/>
          </a:prstGeom>
        </p:spPr>
        <p:txBody>
          <a:bodyPr vert="horz" lIns="91372" tIns="45684" rIns="91372" bIns="45684" rtlCol="0"/>
          <a:lstStyle>
            <a:lvl1pPr algn="l">
              <a:defRPr sz="1200"/>
            </a:lvl1pPr>
          </a:lstStyle>
          <a:p>
            <a:r>
              <a:rPr kumimoji="1" lang="ja-JP" altLang="en-US" smtClean="0"/>
              <a:t>第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回流通シンポジウム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479" y="5"/>
            <a:ext cx="2918143" cy="493316"/>
          </a:xfrm>
          <a:prstGeom prst="rect">
            <a:avLst/>
          </a:prstGeom>
        </p:spPr>
        <p:txBody>
          <a:bodyPr vert="horz" lIns="91372" tIns="45684" rIns="91372" bIns="45684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2" tIns="45684" rIns="91372" bIns="4568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418" y="4686502"/>
            <a:ext cx="5387340" cy="4439841"/>
          </a:xfrm>
          <a:prstGeom prst="rect">
            <a:avLst/>
          </a:prstGeom>
        </p:spPr>
        <p:txBody>
          <a:bodyPr vert="horz" lIns="91372" tIns="45684" rIns="91372" bIns="4568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" y="9371290"/>
            <a:ext cx="2918143" cy="493316"/>
          </a:xfrm>
          <a:prstGeom prst="rect">
            <a:avLst/>
          </a:prstGeom>
        </p:spPr>
        <p:txBody>
          <a:bodyPr vert="horz" lIns="91372" tIns="45684" rIns="91372" bIns="45684" rtlCol="0" anchor="b"/>
          <a:lstStyle>
            <a:lvl1pPr algn="l">
              <a:defRPr sz="1200"/>
            </a:lvl1pPr>
          </a:lstStyle>
          <a:p>
            <a:r>
              <a:rPr kumimoji="1" lang="en-US" altLang="ja-JP" smtClean="0"/>
              <a:t>National Diet Library (NDL)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479" y="9371290"/>
            <a:ext cx="2918143" cy="493316"/>
          </a:xfrm>
          <a:prstGeom prst="rect">
            <a:avLst/>
          </a:prstGeom>
        </p:spPr>
        <p:txBody>
          <a:bodyPr vert="horz" lIns="91372" tIns="45684" rIns="91372" bIns="45684" rtlCol="0" anchor="b"/>
          <a:lstStyle>
            <a:lvl1pPr algn="r">
              <a:defRPr sz="1200"/>
            </a:lvl1pPr>
          </a:lstStyle>
          <a:p>
            <a:fld id="{816A9BB7-DD5C-41DE-9B80-A8A5AECCA2D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第</a:t>
            </a:r>
            <a:r>
              <a:rPr lang="en-US" altLang="ja-JP" smtClean="0"/>
              <a:t>6</a:t>
            </a:r>
            <a:r>
              <a:rPr lang="ja-JP" altLang="en-US" smtClean="0"/>
              <a:t>回流通シンポジウム</a:t>
            </a: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総務部情報システム課</a:t>
            </a: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F2D12-436D-4C24-A67F-CF5ECF119073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C9C10-23C4-4E22-9AB3-CA4643CB964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49241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>
          <a:xfrm>
            <a:off x="673418" y="4501247"/>
            <a:ext cx="5387340" cy="5254893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7A169-F0F9-4569-9C82-7759A619336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C9C10-23C4-4E22-9AB3-CA4643CB964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1879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>
          <a:xfrm>
            <a:off x="673418" y="4501247"/>
            <a:ext cx="5387340" cy="5254893"/>
          </a:xfrm>
        </p:spPr>
        <p:txBody>
          <a:bodyPr>
            <a:normAutofit fontScale="92500" lnSpcReduction="10000"/>
          </a:bodyPr>
          <a:lstStyle/>
          <a:p>
            <a:pPr lvl="0"/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7A169-F0F9-4569-9C82-7759A619336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4100" name="ヘッダー プレースホルダ 3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mtClean="0"/>
              <a:t>第</a:t>
            </a:r>
            <a:r>
              <a:rPr lang="en-US" altLang="ja-JP" smtClean="0"/>
              <a:t>6</a:t>
            </a:r>
            <a:r>
              <a:rPr lang="ja-JP" altLang="en-US" smtClean="0"/>
              <a:t>回流通シンポジウム</a:t>
            </a:r>
          </a:p>
        </p:txBody>
      </p:sp>
      <p:sp>
        <p:nvSpPr>
          <p:cNvPr id="4101" name="日付プレースホルダ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mtClean="0"/>
              <a:t>2012/10/28</a:t>
            </a:r>
            <a:endParaRPr lang="ja-JP" altLang="en-US" smtClean="0"/>
          </a:p>
        </p:txBody>
      </p:sp>
      <p:sp>
        <p:nvSpPr>
          <p:cNvPr id="4102" name="フッター プレースホルダ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mtClean="0"/>
              <a:t>National Diet Library (NDL)</a:t>
            </a:r>
            <a:endParaRPr lang="ja-JP" altLang="en-US" smtClean="0"/>
          </a:p>
        </p:txBody>
      </p:sp>
      <p:sp>
        <p:nvSpPr>
          <p:cNvPr id="4103" name="スライド番号プレースホルダ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8DE22-1348-4C80-A0DF-866AE605271C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C9C10-23C4-4E22-9AB3-CA4643CB964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6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回流通シンポジウム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National Diet Library (NDL)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6A9BB7-DD5C-41DE-9B80-A8A5AECCA2D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rtl="0" eaLnBrk="1" fontAlgn="t" latinLnBrk="0" hangingPunct="1"/>
            <a:endParaRPr kumimoji="1" lang="ja-JP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C3902-8EA9-4235-92EC-E75E0A621590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C3902-8EA9-4235-92EC-E75E0A621590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C9C10-23C4-4E22-9AB3-CA4643CB964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3559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>
          <a:xfrm>
            <a:off x="673418" y="4501247"/>
            <a:ext cx="5717292" cy="5254893"/>
          </a:xfrm>
        </p:spPr>
        <p:txBody>
          <a:bodyPr>
            <a:normAutofit fontScale="92500" lnSpcReduction="10000"/>
          </a:bodyPr>
          <a:lstStyle/>
          <a:p>
            <a:endParaRPr lang="en-US" altLang="ja-JP" dirty="0" smtClean="0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回流通シンポジウム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National Diet Library (NDL)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6A9BB7-DD5C-41DE-9B80-A8A5AECCA2D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altLang="ja-JP" u="sng" dirty="0" smtClean="0"/>
          </a:p>
        </p:txBody>
      </p:sp>
      <p:sp>
        <p:nvSpPr>
          <p:cNvPr id="4" name="ヘッダー プレースホル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smtClean="0"/>
              <a:t>第</a:t>
            </a:r>
            <a:r>
              <a:rPr kumimoji="1" lang="en-US" altLang="ja-JP" smtClean="0"/>
              <a:t>6</a:t>
            </a:r>
            <a:r>
              <a:rPr kumimoji="1" lang="ja-JP" altLang="en-US" smtClean="0"/>
              <a:t>回流通シンポジウム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en-US" altLang="ja-JP" smtClean="0"/>
              <a:t>National Diet Library (NDL)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16A9BB7-DD5C-41DE-9B80-A8A5AECCA2D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C9C10-23C4-4E22-9AB3-CA4643CB964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kumimoji="1" lang="en-US" altLang="ja-JP" smtClean="0"/>
              <a:t>2012/10/28</a:t>
            </a:r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92710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3357562"/>
            <a:ext cx="9144000" cy="135731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lt1">
                  <a:shade val="30000"/>
                  <a:satMod val="20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8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85852" y="3500438"/>
            <a:ext cx="6400800" cy="10715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0"/>
            <a:ext cx="9144000" cy="14287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3600" dirty="0">
              <a:solidFill>
                <a:schemeClr val="bg1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484784"/>
            <a:ext cx="91440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Diet Library (NDL)</a:t>
            </a:r>
            <a:endParaRPr kumimoji="0"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85720" y="0"/>
            <a:ext cx="8301038" cy="928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2012/10/28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National Diet Library (NDL)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&lt;#&gt;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928670"/>
            <a:ext cx="9144000" cy="5715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lt1">
                  <a:shade val="30000"/>
                  <a:satMod val="20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2800" dirty="0"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92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wmf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872208"/>
          </a:xfrm>
        </p:spPr>
        <p:txBody>
          <a:bodyPr>
            <a:normAutofit fontScale="90000"/>
          </a:bodyPr>
          <a:lstStyle/>
          <a:p>
            <a:r>
              <a:rPr lang="ja-JP" altLang="en-US" sz="4000" dirty="0" smtClean="0">
                <a:latin typeface="HG丸ｺﾞｼｯｸM-PRO" pitchFamily="50" charset="-128"/>
                <a:ea typeface="HG丸ｺﾞｼｯｸM-PRO" pitchFamily="50" charset="-128"/>
              </a:rPr>
              <a:t>国立国会図書館における</a:t>
            </a:r>
            <a:r>
              <a:rPr lang="en-US" altLang="ja-JP" sz="4000" dirty="0" smtClean="0"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ja-JP" sz="4000" dirty="0" smtClean="0"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4000" dirty="0" smtClean="0">
                <a:latin typeface="HG丸ｺﾞｼｯｸM-PRO" pitchFamily="50" charset="-128"/>
                <a:ea typeface="HG丸ｺﾞｼｯｸM-PRO" pitchFamily="50" charset="-128"/>
              </a:rPr>
              <a:t>資料デジタル化等の現状と今後の方向性</a:t>
            </a:r>
            <a:r>
              <a:rPr lang="en-US" altLang="ja-JP" sz="4000" dirty="0" smtClean="0"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ja-JP" sz="4000" dirty="0" smtClean="0"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4000" dirty="0" smtClean="0">
                <a:latin typeface="HG丸ｺﾞｼｯｸM-PRO" pitchFamily="50" charset="-128"/>
                <a:ea typeface="HG丸ｺﾞｼｯｸM-PRO" pitchFamily="50" charset="-128"/>
              </a:rPr>
              <a:t>－著作権法の改正を踏まえて－ </a:t>
            </a:r>
            <a:endParaRPr kumimoji="1"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56176" y="260648"/>
            <a:ext cx="28438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平成</a:t>
            </a:r>
            <a:r>
              <a:rPr lang="en-US" altLang="ja-JP" sz="1400" dirty="0" smtClean="0">
                <a:latin typeface="HG丸ｺﾞｼｯｸM-PRO" pitchFamily="50" charset="-128"/>
                <a:ea typeface="HG丸ｺﾞｼｯｸM-PRO" pitchFamily="50" charset="-128"/>
              </a:rPr>
              <a:t>24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年</a:t>
            </a:r>
            <a:r>
              <a:rPr lang="en-US" altLang="ja-JP" sz="1400" dirty="0" smtClean="0">
                <a:latin typeface="HG丸ｺﾞｼｯｸM-PRO" pitchFamily="50" charset="-128"/>
                <a:ea typeface="HG丸ｺﾞｼｯｸM-PRO" pitchFamily="50" charset="-128"/>
              </a:rPr>
              <a:t>10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月</a:t>
            </a:r>
            <a:r>
              <a:rPr lang="en-US" altLang="ja-JP" sz="1400" dirty="0" smtClean="0">
                <a:latin typeface="HG丸ｺﾞｼｯｸM-PRO" pitchFamily="50" charset="-128"/>
                <a:ea typeface="HG丸ｺﾞｼｯｸM-PRO" pitchFamily="50" charset="-128"/>
              </a:rPr>
              <a:t>28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日</a:t>
            </a:r>
            <a:endParaRPr lang="en-US" altLang="ja-JP" sz="1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r"/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流通科学大学</a:t>
            </a:r>
            <a:endParaRPr lang="en-US" altLang="ja-JP" sz="1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r"/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第</a:t>
            </a:r>
            <a:r>
              <a:rPr lang="en-US" altLang="ja-JP" sz="1400" dirty="0" smtClean="0">
                <a:latin typeface="HG丸ｺﾞｼｯｸM-PRO" pitchFamily="50" charset="-128"/>
                <a:ea typeface="HG丸ｺﾞｼｯｸM-PRO" pitchFamily="50" charset="-128"/>
              </a:rPr>
              <a:t>6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回流通シンポジム</a:t>
            </a:r>
            <a:endParaRPr lang="en-US" altLang="ja-JP" sz="1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r"/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「情報の流通革命が起こる」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1285852" y="3356992"/>
            <a:ext cx="6400800" cy="1368152"/>
          </a:xfrm>
        </p:spPr>
        <p:txBody>
          <a:bodyPr anchor="ctr">
            <a:normAutofit/>
          </a:bodyPr>
          <a:lstStyle/>
          <a:p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国立国会図書館</a:t>
            </a:r>
            <a:endParaRPr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電子情報部</a:t>
            </a:r>
            <a:endParaRPr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中山正樹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オンライン資料の制度収集の対象</a:t>
            </a:r>
            <a:endParaRPr kumimoji="1" lang="ja-JP" altLang="en-US" sz="3600" b="0" dirty="0"/>
          </a:p>
        </p:txBody>
      </p:sp>
      <p:graphicFrame>
        <p:nvGraphicFramePr>
          <p:cNvPr id="20" name="コンテンツ プレースホルダ 5"/>
          <p:cNvGraphicFramePr>
            <a:graphicFrameLocks noGrp="1" noChangeAspect="1"/>
          </p:cNvGraphicFramePr>
          <p:nvPr>
            <p:ph idx="1"/>
          </p:nvPr>
        </p:nvGraphicFramePr>
        <p:xfrm>
          <a:off x="611559" y="1430405"/>
          <a:ext cx="7746696" cy="437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564"/>
                <a:gridCol w="813392"/>
                <a:gridCol w="474479"/>
                <a:gridCol w="1830132"/>
                <a:gridCol w="1762349"/>
                <a:gridCol w="1423435"/>
                <a:gridCol w="755345"/>
              </a:tblGrid>
              <a:tr h="45030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569">
                <a:tc rowSpan="3">
                  <a:txBody>
                    <a:bodyPr/>
                    <a:lstStyle/>
                    <a:p>
                      <a:r>
                        <a:rPr kumimoji="1" lang="ja-JP" altLang="en-US" smtClean="0"/>
                        <a:t>国等が出版するもの</a:t>
                      </a:r>
                      <a:endParaRPr kumimoji="1" lang="ja-JP" altLang="en-US"/>
                    </a:p>
                  </a:txBody>
                  <a:tcPr vert="eaVert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図書・逐次刊行物等</a:t>
                      </a:r>
                      <a:endParaRPr kumimoji="1" lang="en-US" altLang="ja-JP" smtClean="0"/>
                    </a:p>
                    <a:p>
                      <a:pPr algn="ctr"/>
                      <a:r>
                        <a:rPr kumimoji="1" lang="ja-JP" altLang="en-US" smtClean="0"/>
                        <a:t>の伝統的な出版物</a:t>
                      </a:r>
                      <a:endParaRPr kumimoji="1" lang="ja-JP" altLang="en-US"/>
                    </a:p>
                  </a:txBody>
                  <a:tcPr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パッケージ系電子出版物</a:t>
                      </a:r>
                      <a:endParaRPr kumimoji="1" lang="ja-JP" altLang="en-US"/>
                    </a:p>
                  </a:txBody>
                  <a:tcPr vert="eaVert"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「インターネット資料」</a:t>
                      </a:r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2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/>
                        <a:t>図書・逐次刊行物に相当するもの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mtClean="0"/>
                        <a:t>ウェブサイト情報</a:t>
                      </a:r>
                    </a:p>
                  </a:txBody>
                  <a:tcPr anchor="ctr">
                    <a:lnL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5139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vert="eaVert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800" b="1" kern="100" smtClean="0">
                          <a:solidFill>
                            <a:schemeClr val="bg1"/>
                          </a:solidFill>
                          <a:effectLst/>
                        </a:rPr>
                        <a:t>Ａ</a:t>
                      </a:r>
                      <a:r>
                        <a:rPr lang="en-US" altLang="ja-JP" sz="1800" b="1" kern="10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ja-JP" altLang="en-US" sz="1800" b="1" kern="100" smtClean="0">
                          <a:solidFill>
                            <a:schemeClr val="bg1"/>
                          </a:solidFill>
                          <a:effectLst/>
                        </a:rPr>
                        <a:t>無償出版物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800" b="1" kern="100" err="1" smtClean="0">
                          <a:solidFill>
                            <a:schemeClr val="bg1"/>
                          </a:solidFill>
                          <a:effectLst/>
                        </a:rPr>
                        <a:t>DRMなし</a:t>
                      </a:r>
                      <a:r>
                        <a:rPr lang="en-US" sz="1800" b="1" kern="100" smtClean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ja-JP" altLang="en-US" sz="1800" b="1" kern="100" smtClean="0">
                        <a:solidFill>
                          <a:schemeClr val="bg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800" b="1" kern="100" smtClean="0">
                          <a:effectLst/>
                        </a:rPr>
                        <a:t>Ｂ</a:t>
                      </a:r>
                      <a:r>
                        <a:rPr lang="en-US" altLang="ja-JP" sz="1800" b="1" kern="100" smtClean="0">
                          <a:effectLst/>
                        </a:rPr>
                        <a:t> </a:t>
                      </a:r>
                      <a:r>
                        <a:rPr lang="ja-JP" altLang="en-US" sz="1800" b="1" kern="100" smtClean="0">
                          <a:effectLst/>
                        </a:rPr>
                        <a:t>有償出版物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</a:rPr>
                        <a:t>(</a:t>
                      </a:r>
                      <a:r>
                        <a:rPr lang="en-US" sz="1800" b="1" kern="100" err="1" smtClean="0">
                          <a:effectLst/>
                        </a:rPr>
                        <a:t>DRMなし</a:t>
                      </a:r>
                      <a:r>
                        <a:rPr lang="en-US" sz="1800" b="1" kern="100" smtClean="0">
                          <a:effectLst/>
                        </a:rPr>
                        <a:t>)</a:t>
                      </a:r>
                      <a:endParaRPr lang="ja-JP" altLang="en-US" sz="1800" b="1" kern="100" smtClean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en-US" altLang="ja-JP" smtClean="0"/>
                    </a:p>
                    <a:p>
                      <a:endParaRPr kumimoji="1" lang="en-US" altLang="ja-JP" smtClean="0"/>
                    </a:p>
                    <a:p>
                      <a:endParaRPr kumimoji="1" lang="en-US" altLang="ja-JP" smtClean="0"/>
                    </a:p>
                    <a:p>
                      <a:r>
                        <a:rPr kumimoji="1" lang="ja-JP" altLang="en-US" smtClean="0"/>
                        <a:t>ウェブサイト情報</a:t>
                      </a:r>
                      <a:endParaRPr kumimoji="1" lang="en-US" altLang="ja-JP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1141">
                <a:tc rowSpan="3">
                  <a:txBody>
                    <a:bodyPr/>
                    <a:lstStyle/>
                    <a:p>
                      <a:r>
                        <a:rPr kumimoji="1" lang="ja-JP" altLang="en-US" smtClean="0"/>
                        <a:t>私人が出版するもの</a:t>
                      </a:r>
                      <a:endParaRPr kumimoji="1" lang="ja-JP" altLang="en-US"/>
                    </a:p>
                  </a:txBody>
                  <a:tcPr vert="eaVert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77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800" b="1" kern="100" smtClean="0">
                          <a:solidFill>
                            <a:schemeClr val="tx1"/>
                          </a:solidFill>
                          <a:effectLst/>
                        </a:rPr>
                        <a:t>Ｄ</a:t>
                      </a:r>
                      <a:r>
                        <a:rPr lang="en-US" altLang="ja-JP" sz="1800" b="1" kern="10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ja-JP" altLang="en-US" sz="1800" b="1" kern="100" smtClean="0">
                          <a:solidFill>
                            <a:schemeClr val="tx1"/>
                          </a:solidFill>
                          <a:effectLst/>
                        </a:rPr>
                        <a:t>無償出版物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b="1" kern="100" err="1" smtClean="0">
                          <a:solidFill>
                            <a:schemeClr val="tx1"/>
                          </a:solidFill>
                          <a:effectLst/>
                        </a:rPr>
                        <a:t>DRMあり</a:t>
                      </a:r>
                      <a:r>
                        <a:rPr lang="en-US" sz="1800" b="1" kern="10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ja-JP" altLang="en-US" sz="1800" b="1" kern="100" smtClean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800" b="1" kern="100" smtClean="0">
                          <a:effectLst/>
                        </a:rPr>
                        <a:t>Ｃ</a:t>
                      </a:r>
                      <a:r>
                        <a:rPr lang="en-US" altLang="ja-JP" sz="1800" b="1" kern="100" smtClean="0">
                          <a:effectLst/>
                        </a:rPr>
                        <a:t> </a:t>
                      </a:r>
                      <a:r>
                        <a:rPr lang="ja-JP" altLang="en-US" sz="1800" b="1" kern="100" smtClean="0">
                          <a:effectLst/>
                        </a:rPr>
                        <a:t>有償出版物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</a:rPr>
                        <a:t>(</a:t>
                      </a:r>
                      <a:r>
                        <a:rPr lang="en-US" sz="1800" b="1" kern="100" err="1" smtClean="0">
                          <a:effectLst/>
                        </a:rPr>
                        <a:t>DRMあり</a:t>
                      </a:r>
                      <a:r>
                        <a:rPr lang="en-US" sz="1800" b="1" kern="100" smtClean="0">
                          <a:effectLst/>
                        </a:rPr>
                        <a:t>)</a:t>
                      </a:r>
                      <a:endParaRPr lang="ja-JP" altLang="en-US" sz="1800" b="1" kern="100" smtClean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79622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altLang="en-US" sz="1800" kern="100" dirty="0" smtClean="0">
                        <a:solidFill>
                          <a:schemeClr val="tx1"/>
                        </a:solidFill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altLang="en-US" sz="1800" b="0" kern="100" dirty="0" smtClean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anchor="b">
                    <a:lnR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622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グループ化 20"/>
          <p:cNvGrpSpPr>
            <a:grpSpLocks noChangeAspect="1"/>
          </p:cNvGrpSpPr>
          <p:nvPr/>
        </p:nvGrpSpPr>
        <p:grpSpPr>
          <a:xfrm>
            <a:off x="477888" y="1306031"/>
            <a:ext cx="8774632" cy="4262149"/>
            <a:chOff x="539552" y="1683371"/>
            <a:chExt cx="8208912" cy="3987358"/>
          </a:xfrm>
        </p:grpSpPr>
        <p:sp>
          <p:nvSpPr>
            <p:cNvPr id="22" name="左右矢印 21"/>
            <p:cNvSpPr/>
            <p:nvPr/>
          </p:nvSpPr>
          <p:spPr>
            <a:xfrm>
              <a:off x="1187624" y="1683371"/>
              <a:ext cx="1368152" cy="50405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有形</a:t>
              </a:r>
              <a:endParaRPr kumimoji="1" lang="ja-JP" altLang="en-US"/>
            </a:p>
          </p:txBody>
        </p:sp>
        <p:sp>
          <p:nvSpPr>
            <p:cNvPr id="23" name="左右矢印 22"/>
            <p:cNvSpPr/>
            <p:nvPr/>
          </p:nvSpPr>
          <p:spPr>
            <a:xfrm>
              <a:off x="2555776" y="1683371"/>
              <a:ext cx="5328592" cy="50405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無形</a:t>
              </a:r>
              <a:endParaRPr kumimoji="1" lang="ja-JP" altLang="en-US"/>
            </a:p>
          </p:txBody>
        </p:sp>
        <p:sp>
          <p:nvSpPr>
            <p:cNvPr id="24" name="左右矢印 23"/>
            <p:cNvSpPr/>
            <p:nvPr/>
          </p:nvSpPr>
          <p:spPr>
            <a:xfrm>
              <a:off x="1187624" y="5148102"/>
              <a:ext cx="1161118" cy="522626"/>
            </a:xfrm>
            <a:prstGeom prst="leftRightArrow">
              <a:avLst>
                <a:gd name="adj1" fmla="val 71266"/>
                <a:gd name="adj2" fmla="val 3025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smtClean="0"/>
                <a:t>伝統的形態の出版物</a:t>
              </a:r>
              <a:endParaRPr kumimoji="1" lang="ja-JP" altLang="en-US" sz="1200"/>
            </a:p>
          </p:txBody>
        </p:sp>
        <p:sp>
          <p:nvSpPr>
            <p:cNvPr id="25" name="左右矢印 24"/>
            <p:cNvSpPr/>
            <p:nvPr/>
          </p:nvSpPr>
          <p:spPr>
            <a:xfrm>
              <a:off x="2348743" y="5148103"/>
              <a:ext cx="5535625" cy="522626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非伝統的形態の出版物</a:t>
              </a:r>
              <a:endParaRPr kumimoji="1" lang="ja-JP" altLang="en-US"/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539552" y="3284984"/>
              <a:ext cx="8208912" cy="158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正方形/長方形 27"/>
          <p:cNvSpPr/>
          <p:nvPr/>
        </p:nvSpPr>
        <p:spPr>
          <a:xfrm>
            <a:off x="827584" y="5733256"/>
            <a:ext cx="288032" cy="21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115616" y="5733256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smtClean="0"/>
              <a:t>＝国立国会図書館法（以下、館法）</a:t>
            </a:r>
            <a:r>
              <a:rPr kumimoji="1" lang="en-US" altLang="ja-JP" sz="1400" smtClean="0"/>
              <a:t>24</a:t>
            </a:r>
            <a:r>
              <a:rPr kumimoji="1" lang="ja-JP" altLang="en-US" sz="1400" smtClean="0"/>
              <a:t>条、</a:t>
            </a:r>
            <a:r>
              <a:rPr kumimoji="1" lang="en-US" altLang="ja-JP" sz="1400" smtClean="0"/>
              <a:t>24</a:t>
            </a:r>
            <a:r>
              <a:rPr kumimoji="1" lang="ja-JP" altLang="en-US" sz="1400" smtClean="0"/>
              <a:t>条の</a:t>
            </a:r>
            <a:r>
              <a:rPr kumimoji="1" lang="en-US" altLang="ja-JP" sz="1400" smtClean="0"/>
              <a:t>2</a:t>
            </a:r>
            <a:r>
              <a:rPr kumimoji="1" lang="ja-JP" altLang="en-US" sz="1400" err="1" smtClean="0"/>
              <a:t>、</a:t>
            </a:r>
            <a:r>
              <a:rPr kumimoji="1" lang="en-US" altLang="ja-JP" sz="1400" smtClean="0"/>
              <a:t>25</a:t>
            </a:r>
            <a:r>
              <a:rPr kumimoji="1" lang="ja-JP" altLang="en-US" sz="1400" smtClean="0"/>
              <a:t>条に基づく収集</a:t>
            </a:r>
            <a:endParaRPr kumimoji="1" lang="ja-JP" altLang="en-US" sz="1400"/>
          </a:p>
        </p:txBody>
      </p:sp>
      <p:sp>
        <p:nvSpPr>
          <p:cNvPr id="30" name="正方形/長方形 29"/>
          <p:cNvSpPr/>
          <p:nvPr/>
        </p:nvSpPr>
        <p:spPr>
          <a:xfrm>
            <a:off x="827584" y="6093296"/>
            <a:ext cx="288032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635896" y="6093296"/>
            <a:ext cx="288032" cy="216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15616" y="6073551"/>
            <a:ext cx="258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smtClean="0"/>
              <a:t>＝館法</a:t>
            </a:r>
            <a:r>
              <a:rPr kumimoji="1" lang="en-US" altLang="ja-JP" sz="1400" smtClean="0"/>
              <a:t>25</a:t>
            </a:r>
            <a:r>
              <a:rPr kumimoji="1" lang="ja-JP" altLang="en-US" sz="1400" smtClean="0"/>
              <a:t>条の</a:t>
            </a:r>
            <a:r>
              <a:rPr kumimoji="1" lang="en-US" altLang="ja-JP" sz="1400" smtClean="0"/>
              <a:t>3</a:t>
            </a:r>
            <a:r>
              <a:rPr kumimoji="1" lang="ja-JP" altLang="en-US" sz="1400" smtClean="0"/>
              <a:t>に基づく収集</a:t>
            </a:r>
            <a:endParaRPr kumimoji="1" lang="ja-JP" altLang="en-US" sz="140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23928" y="6073551"/>
            <a:ext cx="5220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＝今回の収集の対象（</a:t>
            </a:r>
            <a:r>
              <a:rPr kumimoji="1" lang="en-US" altLang="ja-JP" sz="1400" dirty="0" smtClean="0"/>
              <a:t>6</a:t>
            </a:r>
            <a:r>
              <a:rPr kumimoji="1" lang="ja-JP" altLang="en-US" sz="1400" dirty="0" smtClean="0"/>
              <a:t>月</a:t>
            </a:r>
            <a:r>
              <a:rPr kumimoji="1" lang="en-US" altLang="ja-JP" sz="1400" dirty="0" smtClean="0"/>
              <a:t>22</a:t>
            </a:r>
            <a:r>
              <a:rPr kumimoji="1" lang="ja-JP" altLang="en-US" sz="1400" dirty="0" smtClean="0"/>
              <a:t>日公布の館法</a:t>
            </a:r>
            <a:r>
              <a:rPr kumimoji="1" lang="en-US" altLang="ja-JP" sz="1400" dirty="0" smtClean="0"/>
              <a:t>25</a:t>
            </a:r>
            <a:r>
              <a:rPr kumimoji="1" lang="ja-JP" altLang="en-US" sz="1400" dirty="0" smtClean="0"/>
              <a:t>条の</a:t>
            </a:r>
            <a:r>
              <a:rPr kumimoji="1" lang="en-US" altLang="ja-JP" sz="1400" dirty="0" smtClean="0"/>
              <a:t>4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79512" y="1124744"/>
            <a:ext cx="8676456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吹き出し 34"/>
          <p:cNvSpPr/>
          <p:nvPr/>
        </p:nvSpPr>
        <p:spPr>
          <a:xfrm>
            <a:off x="6372200" y="3212976"/>
            <a:ext cx="2376264" cy="936104"/>
          </a:xfrm>
          <a:prstGeom prst="wedgeRoundRectCallout">
            <a:avLst>
              <a:gd name="adj1" fmla="val -58952"/>
              <a:gd name="adj2" fmla="val 19031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smtClean="0"/>
              <a:t>Ａ～Ｄ「オンライン資料」</a:t>
            </a:r>
            <a:endParaRPr lang="en-US" altLang="ja-JP" sz="1600" smtClean="0"/>
          </a:p>
          <a:p>
            <a:r>
              <a:rPr lang="ja-JP" altLang="en-US" sz="1600" smtClean="0"/>
              <a:t>（図書・逐次刊行物に相当するもの）</a:t>
            </a:r>
            <a:endParaRPr lang="ja-JP" altLang="en-US" sz="1600"/>
          </a:p>
        </p:txBody>
      </p:sp>
      <p:sp>
        <p:nvSpPr>
          <p:cNvPr id="52" name="正方形/長方形 51"/>
          <p:cNvSpPr/>
          <p:nvPr/>
        </p:nvSpPr>
        <p:spPr>
          <a:xfrm>
            <a:off x="2555776" y="2420888"/>
            <a:ext cx="3600400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7"/>
          <p:cNvSpPr txBox="1">
            <a:spLocks/>
          </p:cNvSpPr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2" algn="ctr"/>
            <a:endParaRPr kumimoji="0" lang="en-US" altLang="ja-JP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7" name="タイトル 7"/>
          <p:cNvSpPr txBox="1">
            <a:spLocks/>
          </p:cNvSpPr>
          <p:nvPr/>
        </p:nvSpPr>
        <p:spPr>
          <a:xfrm>
            <a:off x="152400" y="152400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2" algn="ctr"/>
            <a:endParaRPr kumimoji="0" lang="en-US" altLang="ja-JP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36" name="日付プレースホルダ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37" name="スライド番号プレースホル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88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デジタル情報資源の利活用の促進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7358063" y="6356350"/>
            <a:ext cx="132873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E15A605-07C9-40F0-9E04-17195E3A886A}" type="slidenum">
              <a:rPr lang="ja-JP" altLang="en-US">
                <a:latin typeface="HG丸ｺﾞｼｯｸM-PRO" pitchFamily="50" charset="-128"/>
                <a:ea typeface="HG丸ｺﾞｼｯｸM-PRO" pitchFamily="50" charset="-128"/>
              </a:rPr>
              <a:pPr>
                <a:defRPr/>
              </a:pPr>
              <a:t>11</a:t>
            </a:fld>
            <a:endParaRPr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9" name="テキスト ボックス 161"/>
          <p:cNvSpPr txBox="1">
            <a:spLocks noChangeArrowheads="1"/>
          </p:cNvSpPr>
          <p:nvPr/>
        </p:nvSpPr>
        <p:spPr bwMode="auto">
          <a:xfrm>
            <a:off x="323528" y="1628800"/>
            <a:ext cx="18716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他のネットワークと相互補完</a:t>
            </a:r>
            <a:r>
              <a:rPr lang="ja-JP" altLang="en-US" sz="16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して</a:t>
            </a:r>
            <a:endParaRPr lang="en-US" altLang="ja-JP" sz="16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grpSp>
        <p:nvGrpSpPr>
          <p:cNvPr id="2" name="グループ化 156"/>
          <p:cNvGrpSpPr>
            <a:grpSpLocks/>
          </p:cNvGrpSpPr>
          <p:nvPr/>
        </p:nvGrpSpPr>
        <p:grpSpPr bwMode="auto">
          <a:xfrm>
            <a:off x="6876256" y="1311945"/>
            <a:ext cx="635794" cy="1612999"/>
            <a:chOff x="6072193" y="2357433"/>
            <a:chExt cx="1357312" cy="1785945"/>
          </a:xfrm>
        </p:grpSpPr>
        <p:cxnSp>
          <p:nvCxnSpPr>
            <p:cNvPr id="104" name="直線矢印コネクタ 103"/>
            <p:cNvCxnSpPr/>
            <p:nvPr/>
          </p:nvCxnSpPr>
          <p:spPr bwMode="auto">
            <a:xfrm rot="5400000" flipH="1" flipV="1">
              <a:off x="6500727" y="2500550"/>
              <a:ext cx="1071895" cy="785661"/>
            </a:xfrm>
            <a:prstGeom prst="straightConnector1">
              <a:avLst/>
            </a:prstGeom>
            <a:ln w="88900" cmpd="sng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 bwMode="auto">
            <a:xfrm rot="5400000" flipH="1" flipV="1">
              <a:off x="6000993" y="3500527"/>
              <a:ext cx="714050" cy="571651"/>
            </a:xfrm>
            <a:prstGeom prst="straightConnector1">
              <a:avLst/>
            </a:prstGeom>
            <a:ln w="88900">
              <a:solidFill>
                <a:schemeClr val="accent1"/>
              </a:solidFill>
              <a:prstDash val="solid"/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AutoShape 19"/>
          <p:cNvSpPr>
            <a:spLocks noChangeArrowheads="1"/>
          </p:cNvSpPr>
          <p:nvPr/>
        </p:nvSpPr>
        <p:spPr bwMode="auto">
          <a:xfrm>
            <a:off x="6248545" y="1484784"/>
            <a:ext cx="2895455" cy="360040"/>
          </a:xfrm>
          <a:prstGeom prst="roundRect">
            <a:avLst>
              <a:gd name="adj" fmla="val 11093"/>
            </a:avLst>
          </a:prstGeom>
          <a:solidFill>
            <a:schemeClr val="bg1">
              <a:lumMod val="50000"/>
              <a:alpha val="80000"/>
            </a:schemeClr>
          </a:solidFill>
          <a:ln w="190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Google, Yahoo! </a:t>
            </a:r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等</a:t>
            </a:r>
            <a:endParaRPr lang="en-US" altLang="ja-JP" sz="16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107" name="直線矢印コネクタ 106"/>
          <p:cNvCxnSpPr>
            <a:stCxn id="120" idx="4"/>
            <a:endCxn id="45" idx="2"/>
          </p:cNvCxnSpPr>
          <p:nvPr/>
        </p:nvCxnSpPr>
        <p:spPr bwMode="auto">
          <a:xfrm rot="5400000" flipH="1">
            <a:off x="4253255" y="1623508"/>
            <a:ext cx="1698378" cy="1132896"/>
          </a:xfrm>
          <a:prstGeom prst="straightConnector1">
            <a:avLst/>
          </a:prstGeom>
          <a:ln w="1016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3617515" y="2896270"/>
            <a:ext cx="5202957" cy="1871662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国立国会図書館</a:t>
            </a:r>
            <a:r>
              <a:rPr lang="ja-JP" altLang="en-US" sz="2400" b="1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サーチ</a:t>
            </a:r>
            <a:endParaRPr lang="en-US" altLang="ja-JP" sz="2400" b="1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en-US" altLang="ja-JP" b="1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NDL Search</a:t>
            </a:r>
            <a:endParaRPr lang="ja-JP" altLang="en-US" b="1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109" name="直線矢印コネクタ 108"/>
          <p:cNvCxnSpPr>
            <a:stCxn id="118" idx="0"/>
            <a:endCxn id="131" idx="4"/>
          </p:cNvCxnSpPr>
          <p:nvPr/>
        </p:nvCxnSpPr>
        <p:spPr bwMode="auto">
          <a:xfrm rot="5400000" flipH="1" flipV="1">
            <a:off x="3839255" y="4689125"/>
            <a:ext cx="597793" cy="482358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117" idx="0"/>
            <a:endCxn id="131" idx="3"/>
          </p:cNvCxnSpPr>
          <p:nvPr/>
        </p:nvCxnSpPr>
        <p:spPr bwMode="auto">
          <a:xfrm rot="5400000" flipH="1" flipV="1">
            <a:off x="3019623" y="4333249"/>
            <a:ext cx="734958" cy="1056945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33" idx="0"/>
            <a:endCxn id="129" idx="4"/>
          </p:cNvCxnSpPr>
          <p:nvPr/>
        </p:nvCxnSpPr>
        <p:spPr bwMode="auto">
          <a:xfrm rot="5400000" flipH="1" flipV="1">
            <a:off x="5722839" y="5028623"/>
            <a:ext cx="678309" cy="10878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>
            <a:stCxn id="116" idx="0"/>
            <a:endCxn id="129" idx="4"/>
          </p:cNvCxnSpPr>
          <p:nvPr/>
        </p:nvCxnSpPr>
        <p:spPr bwMode="auto">
          <a:xfrm rot="5400000" flipH="1" flipV="1">
            <a:off x="5183108" y="4488892"/>
            <a:ext cx="678309" cy="1090340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15" idx="0"/>
            <a:endCxn id="127" idx="5"/>
          </p:cNvCxnSpPr>
          <p:nvPr/>
        </p:nvCxnSpPr>
        <p:spPr bwMode="auto">
          <a:xfrm rot="16200000" flipV="1">
            <a:off x="7917071" y="4900003"/>
            <a:ext cx="822965" cy="11443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119" idx="0"/>
            <a:endCxn id="127" idx="4"/>
          </p:cNvCxnSpPr>
          <p:nvPr/>
        </p:nvCxnSpPr>
        <p:spPr bwMode="auto">
          <a:xfrm rot="5400000" flipH="1" flipV="1">
            <a:off x="7176194" y="4660611"/>
            <a:ext cx="669801" cy="611394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AutoShape 8"/>
          <p:cNvSpPr>
            <a:spLocks noChangeArrowheads="1"/>
          </p:cNvSpPr>
          <p:nvPr/>
        </p:nvSpPr>
        <p:spPr bwMode="auto">
          <a:xfrm>
            <a:off x="7840088" y="5317207"/>
            <a:ext cx="988371" cy="647700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各図書館</a:t>
            </a:r>
            <a:endParaRPr lang="en-US" altLang="ja-JP" sz="16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レファレンス</a:t>
            </a:r>
          </a:p>
        </p:txBody>
      </p:sp>
      <p:sp>
        <p:nvSpPr>
          <p:cNvPr id="116" name="AutoShape 8"/>
          <p:cNvSpPr>
            <a:spLocks noChangeArrowheads="1"/>
          </p:cNvSpPr>
          <p:nvPr/>
        </p:nvSpPr>
        <p:spPr bwMode="auto">
          <a:xfrm>
            <a:off x="4499992" y="5373216"/>
            <a:ext cx="954199" cy="647700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HG丸ｺﾞｼｯｸM-PRO" pitchFamily="50" charset="-128"/>
                <a:ea typeface="HG丸ｺﾞｼｯｸM-PRO" pitchFamily="50" charset="-128"/>
              </a:rPr>
              <a:t>NDL</a:t>
            </a: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蔵書目録</a:t>
            </a:r>
          </a:p>
        </p:txBody>
      </p:sp>
      <p:sp>
        <p:nvSpPr>
          <p:cNvPr id="117" name="AutoShape 8"/>
          <p:cNvSpPr>
            <a:spLocks noChangeArrowheads="1"/>
          </p:cNvSpPr>
          <p:nvPr/>
        </p:nvSpPr>
        <p:spPr bwMode="auto">
          <a:xfrm>
            <a:off x="2411760" y="5229200"/>
            <a:ext cx="893740" cy="792163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HG丸ｺﾞｼｯｸM-PRO" pitchFamily="50" charset="-128"/>
                <a:ea typeface="HG丸ｺﾞｼｯｸM-PRO" pitchFamily="50" charset="-128"/>
              </a:rPr>
              <a:t>NDL</a:t>
            </a: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デジタル</a:t>
            </a:r>
            <a:endParaRPr lang="en-US" altLang="ja-JP" sz="16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アーカイブ</a:t>
            </a:r>
          </a:p>
        </p:txBody>
      </p:sp>
      <p:sp>
        <p:nvSpPr>
          <p:cNvPr id="118" name="AutoShape 8"/>
          <p:cNvSpPr>
            <a:spLocks noChangeArrowheads="1"/>
          </p:cNvSpPr>
          <p:nvPr/>
        </p:nvSpPr>
        <p:spPr bwMode="auto">
          <a:xfrm>
            <a:off x="3419872" y="5229200"/>
            <a:ext cx="954199" cy="792163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各機関</a:t>
            </a:r>
            <a:endParaRPr lang="en-US" altLang="ja-JP" sz="16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デジタル</a:t>
            </a:r>
            <a:endParaRPr lang="en-US" altLang="ja-JP" sz="16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アーカイブ</a:t>
            </a:r>
          </a:p>
        </p:txBody>
      </p:sp>
      <p:sp>
        <p:nvSpPr>
          <p:cNvPr id="119" name="AutoShape 8"/>
          <p:cNvSpPr>
            <a:spLocks noChangeArrowheads="1"/>
          </p:cNvSpPr>
          <p:nvPr/>
        </p:nvSpPr>
        <p:spPr bwMode="auto">
          <a:xfrm>
            <a:off x="6732240" y="5301208"/>
            <a:ext cx="946313" cy="647700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HG丸ｺﾞｼｯｸM-PRO" pitchFamily="50" charset="-128"/>
                <a:ea typeface="HG丸ｺﾞｼｯｸM-PRO" pitchFamily="50" charset="-128"/>
              </a:rPr>
              <a:t>NDL</a:t>
            </a: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レファレンス</a:t>
            </a:r>
          </a:p>
        </p:txBody>
      </p:sp>
      <p:sp>
        <p:nvSpPr>
          <p:cNvPr id="120" name="Oval 15"/>
          <p:cNvSpPr>
            <a:spLocks noChangeArrowheads="1"/>
          </p:cNvSpPr>
          <p:nvPr/>
        </p:nvSpPr>
        <p:spPr bwMode="auto">
          <a:xfrm>
            <a:off x="4101561" y="2462882"/>
            <a:ext cx="3134661" cy="576263"/>
          </a:xfrm>
          <a:prstGeom prst="ellipse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統合検索サービスを提供</a:t>
            </a: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2659885" y="4809207"/>
            <a:ext cx="5800547" cy="431800"/>
          </a:xfrm>
          <a:prstGeom prst="ellipse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メタデータを集約</a:t>
            </a:r>
          </a:p>
        </p:txBody>
      </p:sp>
      <p:sp>
        <p:nvSpPr>
          <p:cNvPr id="122" name="テキスト ボックス 159"/>
          <p:cNvSpPr txBox="1">
            <a:spLocks noChangeArrowheads="1"/>
          </p:cNvSpPr>
          <p:nvPr/>
        </p:nvSpPr>
        <p:spPr bwMode="auto">
          <a:xfrm>
            <a:off x="3923928" y="1844824"/>
            <a:ext cx="1669191" cy="338554"/>
          </a:xfrm>
          <a:prstGeom prst="rect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NDL</a:t>
            </a:r>
            <a:r>
              <a:rPr lang="ja-JP" altLang="en-US" sz="16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から直接</a:t>
            </a:r>
            <a:endParaRPr lang="en-US" altLang="ja-JP" sz="16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7" name="Oval 55"/>
          <p:cNvSpPr>
            <a:spLocks noChangeArrowheads="1"/>
          </p:cNvSpPr>
          <p:nvPr/>
        </p:nvSpPr>
        <p:spPr bwMode="auto">
          <a:xfrm>
            <a:off x="7101142" y="3694782"/>
            <a:ext cx="1431298" cy="9366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レファレンス情報</a:t>
            </a:r>
            <a:endParaRPr lang="en-US" altLang="ja-JP" sz="16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の総合目録</a:t>
            </a:r>
            <a:endParaRPr lang="en-US" altLang="ja-JP" sz="1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9" name="Oval 10"/>
          <p:cNvSpPr>
            <a:spLocks noChangeArrowheads="1"/>
          </p:cNvSpPr>
          <p:nvPr/>
        </p:nvSpPr>
        <p:spPr bwMode="auto">
          <a:xfrm>
            <a:off x="5382012" y="3759870"/>
            <a:ext cx="1370839" cy="935037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HG丸ｺﾞｼｯｸM-PRO" pitchFamily="50" charset="-128"/>
                <a:ea typeface="HG丸ｺﾞｼｯｸM-PRO" pitchFamily="50" charset="-128"/>
              </a:rPr>
              <a:t>紙資料の</a:t>
            </a:r>
            <a:endParaRPr lang="en-US" altLang="ja-JP" dirty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HG丸ｺﾞｼｯｸM-PRO" pitchFamily="50" charset="-128"/>
                <a:ea typeface="HG丸ｺﾞｼｯｸM-PRO" pitchFamily="50" charset="-128"/>
              </a:rPr>
              <a:t>総合目録</a:t>
            </a:r>
            <a:endParaRPr lang="en-US" altLang="ja-JP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31" name="Oval 19"/>
          <p:cNvSpPr>
            <a:spLocks noChangeArrowheads="1"/>
          </p:cNvSpPr>
          <p:nvPr/>
        </p:nvSpPr>
        <p:spPr bwMode="auto">
          <a:xfrm>
            <a:off x="3723482" y="3694782"/>
            <a:ext cx="1311695" cy="936625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HG丸ｺﾞｼｯｸM-PRO" pitchFamily="50" charset="-128"/>
                <a:ea typeface="HG丸ｺﾞｼｯｸM-PRO" pitchFamily="50" charset="-128"/>
              </a:rPr>
              <a:t>デジタルの</a:t>
            </a:r>
            <a:endParaRPr lang="en-US" altLang="ja-JP" dirty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HG丸ｺﾞｼｯｸM-PRO" pitchFamily="50" charset="-128"/>
                <a:ea typeface="HG丸ｺﾞｼｯｸM-PRO" pitchFamily="50" charset="-128"/>
              </a:rPr>
              <a:t>総合目録</a:t>
            </a:r>
          </a:p>
        </p:txBody>
      </p:sp>
      <p:sp>
        <p:nvSpPr>
          <p:cNvPr id="133" name="AutoShape 8"/>
          <p:cNvSpPr>
            <a:spLocks noChangeArrowheads="1"/>
          </p:cNvSpPr>
          <p:nvPr/>
        </p:nvSpPr>
        <p:spPr bwMode="auto">
          <a:xfrm>
            <a:off x="5580112" y="5373216"/>
            <a:ext cx="952884" cy="647700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各図書館</a:t>
            </a:r>
            <a:endParaRPr lang="en-US" altLang="ja-JP" sz="1600" dirty="0">
              <a:latin typeface="HG丸ｺﾞｼｯｸM-PRO" pitchFamily="50" charset="-128"/>
              <a:ea typeface="HG丸ｺﾞｼｯｸM-PRO" pitchFamily="50" charset="-128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>
                <a:latin typeface="HG丸ｺﾞｼｯｸM-PRO" pitchFamily="50" charset="-128"/>
                <a:ea typeface="HG丸ｺﾞｼｯｸM-PRO" pitchFamily="50" charset="-128"/>
              </a:rPr>
              <a:t>蔵書目録</a:t>
            </a: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179512" y="908720"/>
            <a:ext cx="8712967" cy="432047"/>
          </a:xfrm>
          <a:prstGeom prst="roundRect">
            <a:avLst>
              <a:gd name="adj" fmla="val 50000"/>
            </a:avLst>
          </a:prstGeom>
          <a:solidFill>
            <a:srgbClr val="FFCCFF"/>
          </a:solidFill>
          <a:ln w="19050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endParaRPr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274" name="テキスト ボックス 45"/>
          <p:cNvSpPr txBox="1">
            <a:spLocks noChangeArrowheads="1"/>
          </p:cNvSpPr>
          <p:nvPr/>
        </p:nvSpPr>
        <p:spPr bwMode="auto">
          <a:xfrm>
            <a:off x="827584" y="921420"/>
            <a:ext cx="784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>
                <a:latin typeface="HG丸ｺﾞｼｯｸM-PRO" pitchFamily="50" charset="-128"/>
                <a:ea typeface="HG丸ｺﾞｼｯｸM-PRO" pitchFamily="50" charset="-128"/>
              </a:rPr>
              <a:t>知識の集約と情報へのナビゲーション</a:t>
            </a:r>
            <a:endParaRPr lang="ja-JP" altLang="en-US" sz="2400" b="1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pSp>
        <p:nvGrpSpPr>
          <p:cNvPr id="3" name="グループ化 158"/>
          <p:cNvGrpSpPr>
            <a:grpSpLocks/>
          </p:cNvGrpSpPr>
          <p:nvPr/>
        </p:nvGrpSpPr>
        <p:grpSpPr bwMode="auto">
          <a:xfrm flipH="1">
            <a:off x="1475656" y="1268760"/>
            <a:ext cx="2304256" cy="1368152"/>
            <a:chOff x="1608262" y="1484784"/>
            <a:chExt cx="1500188" cy="2143125"/>
          </a:xfrm>
        </p:grpSpPr>
        <p:cxnSp>
          <p:nvCxnSpPr>
            <p:cNvPr id="47" name="直線矢印コネクタ 46"/>
            <p:cNvCxnSpPr/>
            <p:nvPr/>
          </p:nvCxnSpPr>
          <p:spPr bwMode="auto">
            <a:xfrm rot="16200000" flipV="1">
              <a:off x="1393915" y="1699131"/>
              <a:ext cx="1356935" cy="928241"/>
            </a:xfrm>
            <a:prstGeom prst="straightConnector1">
              <a:avLst/>
            </a:prstGeom>
            <a:ln w="88900" cmpd="sng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 bwMode="auto">
            <a:xfrm rot="16200000" flipV="1">
              <a:off x="2429382" y="2948840"/>
              <a:ext cx="786190" cy="571947"/>
            </a:xfrm>
            <a:prstGeom prst="straightConnector1">
              <a:avLst/>
            </a:prstGeom>
            <a:ln w="88900" cmpd="sng">
              <a:solidFill>
                <a:schemeClr val="accent1"/>
              </a:solidFill>
              <a:prstDash val="solid"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72008" y="2636912"/>
            <a:ext cx="2987824" cy="1871662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ja-JP" altLang="en-US" b="1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連携機関のサービス</a:t>
            </a:r>
            <a:endParaRPr lang="en-US" altLang="ja-JP" b="1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  <a:p>
            <a:pPr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・公文書館・美術館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  <a:p>
            <a:pPr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・博物館ネットワーク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  <a:p>
            <a:pPr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・大学図書館ネットワーク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  <a:p>
            <a:pPr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・商用</a:t>
            </a:r>
            <a:r>
              <a:rPr lang="en-US" altLang="ja-JP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DB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サービス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  <a:p>
            <a:pPr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・海外のデータベース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  <a:p>
            <a:pPr>
              <a:defRPr/>
            </a:pP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</p:txBody>
      </p:sp>
      <p:cxnSp>
        <p:nvCxnSpPr>
          <p:cNvPr id="62" name="直線矢印コネクタ 61"/>
          <p:cNvCxnSpPr/>
          <p:nvPr/>
        </p:nvCxnSpPr>
        <p:spPr bwMode="auto">
          <a:xfrm rot="10800000">
            <a:off x="2843808" y="3573016"/>
            <a:ext cx="864096" cy="2"/>
          </a:xfrm>
          <a:prstGeom prst="straightConnector1">
            <a:avLst/>
          </a:prstGeom>
          <a:ln w="1016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AutoShape 14"/>
          <p:cNvSpPr>
            <a:spLocks noChangeArrowheads="1"/>
          </p:cNvSpPr>
          <p:nvPr/>
        </p:nvSpPr>
        <p:spPr bwMode="auto">
          <a:xfrm>
            <a:off x="251520" y="5013176"/>
            <a:ext cx="1872208" cy="647526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ja-JP" altLang="en-US" b="1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Arial Unicode MS" pitchFamily="50" charset="-128"/>
              </a:rPr>
              <a:t>研究開発機関</a:t>
            </a:r>
            <a:endParaRPr lang="ja-JP" altLang="en-US" b="1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Arial Unicode MS" pitchFamily="50" charset="-128"/>
            </a:endParaRPr>
          </a:p>
        </p:txBody>
      </p:sp>
      <p:cxnSp>
        <p:nvCxnSpPr>
          <p:cNvPr id="79" name="直線矢印コネクタ 78"/>
          <p:cNvCxnSpPr/>
          <p:nvPr/>
        </p:nvCxnSpPr>
        <p:spPr bwMode="auto">
          <a:xfrm rot="10800000" flipV="1">
            <a:off x="1979712" y="4437112"/>
            <a:ext cx="1584176" cy="576064"/>
          </a:xfrm>
          <a:prstGeom prst="straightConnector1">
            <a:avLst/>
          </a:prstGeom>
          <a:ln w="1016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横巻き 41"/>
          <p:cNvSpPr/>
          <p:nvPr/>
        </p:nvSpPr>
        <p:spPr>
          <a:xfrm>
            <a:off x="6516216" y="5921896"/>
            <a:ext cx="2556792" cy="936104"/>
          </a:xfrm>
          <a:prstGeom prst="horizontalScrol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情報を集約し多様なルートで利用者に届ける</a:t>
            </a:r>
          </a:p>
        </p:txBody>
      </p:sp>
      <p:sp>
        <p:nvSpPr>
          <p:cNvPr id="44" name="テキスト ボックス 159"/>
          <p:cNvSpPr txBox="1">
            <a:spLocks noChangeArrowheads="1"/>
          </p:cNvSpPr>
          <p:nvPr/>
        </p:nvSpPr>
        <p:spPr bwMode="auto">
          <a:xfrm>
            <a:off x="5940152" y="1844824"/>
            <a:ext cx="1669191" cy="584775"/>
          </a:xfrm>
          <a:prstGeom prst="rect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6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検索エンジン、他サービスから</a:t>
            </a:r>
            <a:endParaRPr lang="en-US" altLang="ja-JP" sz="16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3" name="日付プレースホルダ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b="0" dirty="0" smtClean="0"/>
              <a:t>NDL</a:t>
            </a:r>
            <a:r>
              <a:rPr kumimoji="1" lang="ja-JP" altLang="en-US" sz="3600" b="0" dirty="0" smtClean="0"/>
              <a:t>サーチでの連携先</a:t>
            </a:r>
            <a:endParaRPr kumimoji="1" lang="ja-JP" altLang="en-US" sz="3600" b="0" dirty="0"/>
          </a:p>
        </p:txBody>
      </p:sp>
      <p:sp>
        <p:nvSpPr>
          <p:cNvPr id="82" name="角丸四角形 81"/>
          <p:cNvSpPr/>
          <p:nvPr/>
        </p:nvSpPr>
        <p:spPr bwMode="auto">
          <a:xfrm>
            <a:off x="6444208" y="6165304"/>
            <a:ext cx="2374900" cy="360040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人間文化研究機構</a:t>
            </a:r>
          </a:p>
        </p:txBody>
      </p:sp>
      <p:sp>
        <p:nvSpPr>
          <p:cNvPr id="83" name="角丸四角形 82"/>
          <p:cNvSpPr/>
          <p:nvPr/>
        </p:nvSpPr>
        <p:spPr bwMode="auto">
          <a:xfrm>
            <a:off x="276672" y="1700808"/>
            <a:ext cx="2274886" cy="1584176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4" name="テキスト ボックス 21"/>
          <p:cNvSpPr txBox="1">
            <a:spLocks noChangeArrowheads="1"/>
          </p:cNvSpPr>
          <p:nvPr/>
        </p:nvSpPr>
        <p:spPr bwMode="auto">
          <a:xfrm>
            <a:off x="403722" y="1700791"/>
            <a:ext cx="2087485" cy="64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/>
              <a:t>国立情報学研究所（</a:t>
            </a:r>
            <a:r>
              <a:rPr lang="en-US" altLang="ja-JP" dirty="0"/>
              <a:t>NII</a:t>
            </a:r>
            <a:r>
              <a:rPr lang="ja-JP" altLang="en-US" dirty="0"/>
              <a:t>）</a:t>
            </a: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7"/>
            <a:ext cx="1797612" cy="48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角丸四角形 85"/>
          <p:cNvSpPr/>
          <p:nvPr/>
        </p:nvSpPr>
        <p:spPr bwMode="auto">
          <a:xfrm>
            <a:off x="251520" y="3861048"/>
            <a:ext cx="2349499" cy="1008112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7" name="テキスト ボックス 22"/>
          <p:cNvSpPr txBox="1">
            <a:spLocks noChangeArrowheads="1"/>
          </p:cNvSpPr>
          <p:nvPr/>
        </p:nvSpPr>
        <p:spPr bwMode="auto">
          <a:xfrm>
            <a:off x="323528" y="3861048"/>
            <a:ext cx="2276976" cy="66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/>
              <a:t>科学技術振興機構（</a:t>
            </a:r>
            <a:r>
              <a:rPr lang="en-US" altLang="ja-JP" dirty="0"/>
              <a:t>JST</a:t>
            </a:r>
            <a:r>
              <a:rPr lang="ja-JP" altLang="en-US" dirty="0"/>
              <a:t>）</a:t>
            </a: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437111"/>
            <a:ext cx="1549834" cy="35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角丸四角形 88"/>
          <p:cNvSpPr/>
          <p:nvPr/>
        </p:nvSpPr>
        <p:spPr bwMode="auto">
          <a:xfrm>
            <a:off x="227484" y="6093297"/>
            <a:ext cx="2400300" cy="503236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1" name="角丸四角形 90"/>
          <p:cNvSpPr/>
          <p:nvPr/>
        </p:nvSpPr>
        <p:spPr bwMode="auto">
          <a:xfrm>
            <a:off x="3107183" y="4796750"/>
            <a:ext cx="2830512" cy="150018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05470" y="5372889"/>
            <a:ext cx="2168471" cy="2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1965" y="5732900"/>
            <a:ext cx="2247825" cy="39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角丸四角形 93"/>
          <p:cNvSpPr/>
          <p:nvPr/>
        </p:nvSpPr>
        <p:spPr bwMode="auto">
          <a:xfrm>
            <a:off x="251520" y="4941168"/>
            <a:ext cx="2384425" cy="1080120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0" name="下矢印 99"/>
          <p:cNvSpPr/>
          <p:nvPr/>
        </p:nvSpPr>
        <p:spPr bwMode="auto">
          <a:xfrm rot="10800000">
            <a:off x="4211960" y="1988840"/>
            <a:ext cx="576064" cy="129614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1" name="テキスト ボックス 29"/>
          <p:cNvSpPr txBox="1">
            <a:spLocks noChangeArrowheads="1"/>
          </p:cNvSpPr>
          <p:nvPr/>
        </p:nvSpPr>
        <p:spPr bwMode="auto">
          <a:xfrm>
            <a:off x="3479965" y="4868874"/>
            <a:ext cx="2129604" cy="3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/>
              <a:t>国立国会図書館</a:t>
            </a:r>
          </a:p>
        </p:txBody>
      </p:sp>
      <p:sp>
        <p:nvSpPr>
          <p:cNvPr id="102" name="テキスト ボックス 52"/>
          <p:cNvSpPr txBox="1">
            <a:spLocks noChangeArrowheads="1"/>
          </p:cNvSpPr>
          <p:nvPr/>
        </p:nvSpPr>
        <p:spPr bwMode="auto">
          <a:xfrm>
            <a:off x="2915816" y="3817463"/>
            <a:ext cx="3017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mtClean="0">
                <a:latin typeface="HGS創英角ｺﾞｼｯｸUB" pitchFamily="50" charset="-128"/>
                <a:ea typeface="HGS創英角ｺﾞｼｯｸUB" pitchFamily="50" charset="-128"/>
              </a:rPr>
              <a:t>200</a:t>
            </a:r>
            <a:r>
              <a:rPr lang="ja-JP" altLang="en-US" smtClean="0">
                <a:latin typeface="HGS創英角ｺﾞｼｯｸUB" pitchFamily="50" charset="-128"/>
                <a:ea typeface="HGS創英角ｺﾞｼｯｸUB" pitchFamily="50" charset="-128"/>
              </a:rPr>
              <a:t>余りのデータベース</a:t>
            </a:r>
            <a:endParaRPr lang="ja-JP" altLang="en-US"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03" name="テキスト ボックス 29"/>
          <p:cNvSpPr txBox="1">
            <a:spLocks noChangeArrowheads="1"/>
          </p:cNvSpPr>
          <p:nvPr/>
        </p:nvSpPr>
        <p:spPr bwMode="auto">
          <a:xfrm>
            <a:off x="251520" y="6165304"/>
            <a:ext cx="2422728" cy="33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/>
              <a:t>韓国国立中央図書館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6238" y="3428330"/>
            <a:ext cx="29527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テキスト ボックス 21"/>
          <p:cNvSpPr txBox="1">
            <a:spLocks noChangeArrowheads="1"/>
          </p:cNvSpPr>
          <p:nvPr/>
        </p:nvSpPr>
        <p:spPr bwMode="auto">
          <a:xfrm>
            <a:off x="323528" y="4941168"/>
            <a:ext cx="2271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/>
              <a:t>日本原子力研究開発機構（</a:t>
            </a:r>
            <a:r>
              <a:rPr lang="en-US" altLang="ja-JP" dirty="0"/>
              <a:t>JAEA</a:t>
            </a:r>
            <a:r>
              <a:rPr lang="ja-JP" altLang="en-US" dirty="0"/>
              <a:t>）</a:t>
            </a:r>
          </a:p>
        </p:txBody>
      </p:sp>
      <p:pic>
        <p:nvPicPr>
          <p:cNvPr id="72" name="Picture 4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5445224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2" descr="CiNii books 国立情報学研究所 総合目録検索サービス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1" y="2420342"/>
            <a:ext cx="1656185" cy="360586"/>
          </a:xfrm>
          <a:prstGeom prst="rect">
            <a:avLst/>
          </a:prstGeom>
          <a:noFill/>
        </p:spPr>
      </p:pic>
      <p:pic>
        <p:nvPicPr>
          <p:cNvPr id="43" name="Picture 76" descr="MCj03035110000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67944" y="1052736"/>
            <a:ext cx="10429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下矢印 43"/>
          <p:cNvSpPr/>
          <p:nvPr/>
        </p:nvSpPr>
        <p:spPr bwMode="auto">
          <a:xfrm rot="13290335">
            <a:off x="5465775" y="1882284"/>
            <a:ext cx="501650" cy="1536263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8" name="下矢印 47"/>
          <p:cNvSpPr/>
          <p:nvPr/>
        </p:nvSpPr>
        <p:spPr bwMode="auto">
          <a:xfrm rot="5400000">
            <a:off x="5509306" y="867316"/>
            <a:ext cx="501650" cy="1368152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" name="角丸四角形 48"/>
          <p:cNvSpPr/>
          <p:nvPr/>
        </p:nvSpPr>
        <p:spPr bwMode="auto">
          <a:xfrm>
            <a:off x="251520" y="3429000"/>
            <a:ext cx="2374900" cy="360040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国立大学・私立大学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6444208" y="4725144"/>
            <a:ext cx="2374900" cy="360040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公立図書館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6444208" y="5733256"/>
            <a:ext cx="2374900" cy="360040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美術館・博物館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444208" y="5229200"/>
            <a:ext cx="2374900" cy="360040"/>
          </a:xfrm>
          <a:prstGeom prst="roundRect">
            <a:avLst/>
          </a:prstGeom>
          <a:noFill/>
          <a:ln>
            <a:solidFill>
              <a:srgbClr val="60B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国立公文書館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6516216" y="2348880"/>
            <a:ext cx="2592288" cy="23042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b="1" dirty="0" smtClean="0">
                <a:solidFill>
                  <a:schemeClr val="tx1"/>
                </a:solidFill>
              </a:rPr>
              <a:t>書店等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Amazon.com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Books.or.jp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</a:rPr>
              <a:t>honto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紀伊國屋書店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BookWeb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ジュンク堂書店</a:t>
            </a:r>
          </a:p>
          <a:p>
            <a:r>
              <a:rPr lang="en-US" altLang="ja-JP" sz="1600" dirty="0" err="1" smtClean="0">
                <a:solidFill>
                  <a:schemeClr val="tx1"/>
                </a:solidFill>
              </a:rPr>
              <a:t>Honya</a:t>
            </a:r>
            <a:r>
              <a:rPr lang="en-US" altLang="ja-JP" sz="1600" dirty="0" smtClean="0">
                <a:solidFill>
                  <a:schemeClr val="tx1"/>
                </a:solidFill>
              </a:rPr>
              <a:t> Club.com</a:t>
            </a: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e-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hon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日本の古本屋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 bwMode="auto">
          <a:xfrm rot="15525984">
            <a:off x="5905234" y="2863265"/>
            <a:ext cx="445763" cy="88205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7" name="左右矢印 56"/>
          <p:cNvSpPr/>
          <p:nvPr/>
        </p:nvSpPr>
        <p:spPr>
          <a:xfrm rot="3198837">
            <a:off x="2303243" y="2379779"/>
            <a:ext cx="1814915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右矢印 57"/>
          <p:cNvSpPr/>
          <p:nvPr/>
        </p:nvSpPr>
        <p:spPr>
          <a:xfrm rot="19970607">
            <a:off x="2598874" y="4283049"/>
            <a:ext cx="10069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右矢印 58"/>
          <p:cNvSpPr/>
          <p:nvPr/>
        </p:nvSpPr>
        <p:spPr>
          <a:xfrm rot="5400000">
            <a:off x="4139952" y="4293096"/>
            <a:ext cx="720080" cy="432048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左右矢印 59"/>
          <p:cNvSpPr/>
          <p:nvPr/>
        </p:nvSpPr>
        <p:spPr>
          <a:xfrm rot="2607667">
            <a:off x="5373319" y="4394161"/>
            <a:ext cx="121884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29"/>
          <p:cNvSpPr txBox="1">
            <a:spLocks noChangeArrowheads="1"/>
          </p:cNvSpPr>
          <p:nvPr/>
        </p:nvSpPr>
        <p:spPr bwMode="auto">
          <a:xfrm>
            <a:off x="5436096" y="3140968"/>
            <a:ext cx="115212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50" b="1" dirty="0" smtClean="0"/>
              <a:t>リンクリゾルバ</a:t>
            </a:r>
            <a:endParaRPr lang="ja-JP" altLang="en-US" sz="1050" b="1" dirty="0"/>
          </a:p>
        </p:txBody>
      </p:sp>
      <p:sp>
        <p:nvSpPr>
          <p:cNvPr id="62" name="テキスト ボックス 29"/>
          <p:cNvSpPr txBox="1">
            <a:spLocks noChangeArrowheads="1"/>
          </p:cNvSpPr>
          <p:nvPr/>
        </p:nvSpPr>
        <p:spPr bwMode="auto">
          <a:xfrm>
            <a:off x="5436096" y="2708920"/>
            <a:ext cx="79208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050" b="1" dirty="0" smtClean="0"/>
              <a:t>外部検索</a:t>
            </a:r>
            <a:endParaRPr lang="ja-JP" altLang="en-US" sz="1050" b="1" dirty="0"/>
          </a:p>
        </p:txBody>
      </p:sp>
      <p:sp>
        <p:nvSpPr>
          <p:cNvPr id="39" name="日付プレースホルダ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40" name="スライド番号プレースホル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1" name="角丸四角形 40"/>
          <p:cNvSpPr/>
          <p:nvPr/>
        </p:nvSpPr>
        <p:spPr bwMode="auto">
          <a:xfrm>
            <a:off x="6588224" y="1124744"/>
            <a:ext cx="2374900" cy="10801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Google </a:t>
            </a:r>
            <a:r>
              <a:rPr lang="en-US" altLang="ja-JP" dirty="0" smtClean="0">
                <a:solidFill>
                  <a:schemeClr val="tx1"/>
                </a:solidFill>
              </a:rPr>
              <a:t>Book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WebCat</a:t>
            </a:r>
            <a:r>
              <a:rPr lang="en-US" altLang="ja-JP" dirty="0" smtClean="0">
                <a:solidFill>
                  <a:schemeClr val="tx1"/>
                </a:solidFill>
              </a:rPr>
              <a:t> Plus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World Cat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251520" y="908720"/>
            <a:ext cx="2302892" cy="7200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JPO</a:t>
            </a:r>
            <a:r>
              <a:rPr lang="ja-JP" altLang="en-US" dirty="0" smtClean="0">
                <a:solidFill>
                  <a:schemeClr val="tx1"/>
                </a:solidFill>
              </a:rPr>
              <a:t>近刊図書情報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hon.jp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utoShape 14"/>
          <p:cNvSpPr>
            <a:spLocks noChangeArrowheads="1"/>
          </p:cNvSpPr>
          <p:nvPr/>
        </p:nvSpPr>
        <p:spPr bwMode="auto">
          <a:xfrm>
            <a:off x="5823248" y="2348880"/>
            <a:ext cx="3320752" cy="4032448"/>
          </a:xfrm>
          <a:prstGeom prst="roundRect">
            <a:avLst>
              <a:gd name="adj" fmla="val 2075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国立国会</a:t>
            </a:r>
            <a:r>
              <a:rPr lang="ja-JP" altLang="en-US" sz="24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図書館</a:t>
            </a:r>
            <a:endParaRPr lang="ja-JP" altLang="en-US" b="1" dirty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>
            <a:off x="0" y="2348880"/>
            <a:ext cx="2987824" cy="4032448"/>
          </a:xfrm>
          <a:prstGeom prst="roundRect">
            <a:avLst>
              <a:gd name="adj" fmla="val 2075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出版者・著作者</a:t>
            </a:r>
            <a:endParaRPr lang="ja-JP" altLang="en-US" sz="2000" b="1" dirty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242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8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G丸ｺﾞｼｯｸM-PRO" pitchFamily="50" charset="-128"/>
                <a:ea typeface="HG丸ｺﾞｼｯｸM-PRO" pitchFamily="50" charset="-128"/>
              </a:rPr>
              <a:t>電子書籍出版者等との連携協力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294967295"/>
          </p:nvPr>
        </p:nvSpPr>
        <p:spPr>
          <a:xfrm>
            <a:off x="7358063" y="6356350"/>
            <a:ext cx="132873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E15A605-07C9-40F0-9E04-17195E3A886A}" type="slidenum">
              <a:rPr lang="ja-JP" altLang="en-US">
                <a:latin typeface="HG丸ｺﾞｼｯｸM-PRO" pitchFamily="50" charset="-128"/>
                <a:ea typeface="HG丸ｺﾞｼｯｸM-PRO" pitchFamily="50" charset="-128"/>
              </a:rPr>
              <a:pPr>
                <a:defRPr/>
              </a:pPr>
              <a:t>13</a:t>
            </a:fld>
            <a:endParaRPr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pSp>
        <p:nvGrpSpPr>
          <p:cNvPr id="2" name="グループ化 156"/>
          <p:cNvGrpSpPr>
            <a:grpSpLocks/>
          </p:cNvGrpSpPr>
          <p:nvPr/>
        </p:nvGrpSpPr>
        <p:grpSpPr bwMode="auto">
          <a:xfrm flipH="1">
            <a:off x="4644008" y="2276871"/>
            <a:ext cx="1296144" cy="360041"/>
            <a:chOff x="6072193" y="2357433"/>
            <a:chExt cx="1357312" cy="1785945"/>
          </a:xfrm>
        </p:grpSpPr>
        <p:cxnSp>
          <p:nvCxnSpPr>
            <p:cNvPr id="104" name="直線矢印コネクタ 103"/>
            <p:cNvCxnSpPr/>
            <p:nvPr/>
          </p:nvCxnSpPr>
          <p:spPr bwMode="auto">
            <a:xfrm rot="5400000" flipH="1" flipV="1">
              <a:off x="6500727" y="2500550"/>
              <a:ext cx="1071895" cy="785661"/>
            </a:xfrm>
            <a:prstGeom prst="straightConnector1">
              <a:avLst/>
            </a:prstGeom>
            <a:ln w="88900" cmpd="sng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/>
            <p:nvPr/>
          </p:nvCxnSpPr>
          <p:spPr bwMode="auto">
            <a:xfrm rot="5400000" flipH="1" flipV="1">
              <a:off x="6000993" y="3500527"/>
              <a:ext cx="714050" cy="571651"/>
            </a:xfrm>
            <a:prstGeom prst="straightConnector1">
              <a:avLst/>
            </a:prstGeom>
            <a:ln w="88900">
              <a:solidFill>
                <a:schemeClr val="accent1"/>
              </a:solidFill>
              <a:prstDash val="solid"/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線矢印コネクタ 106"/>
          <p:cNvCxnSpPr>
            <a:stCxn id="57" idx="0"/>
            <a:endCxn id="45" idx="2"/>
          </p:cNvCxnSpPr>
          <p:nvPr/>
        </p:nvCxnSpPr>
        <p:spPr bwMode="auto">
          <a:xfrm rot="16200000" flipV="1">
            <a:off x="5361738" y="226994"/>
            <a:ext cx="936105" cy="3307668"/>
          </a:xfrm>
          <a:prstGeom prst="straightConnector1">
            <a:avLst/>
          </a:prstGeom>
          <a:ln w="1016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6335688" y="2996952"/>
            <a:ext cx="2520280" cy="936104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NDL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サーチ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（電子書籍の検索</a:t>
            </a:r>
            <a:endParaRPr lang="en-US" altLang="ja-JP" sz="16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とナビゲーション）</a:t>
            </a:r>
            <a:endParaRPr lang="ja-JP" altLang="en-US" sz="1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5" name="AutoShape 18"/>
          <p:cNvSpPr>
            <a:spLocks noChangeArrowheads="1"/>
          </p:cNvSpPr>
          <p:nvPr/>
        </p:nvSpPr>
        <p:spPr bwMode="auto">
          <a:xfrm>
            <a:off x="2267744" y="980728"/>
            <a:ext cx="3816424" cy="432047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ja-JP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利用者</a:t>
            </a:r>
            <a:endParaRPr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4" name="AutoShape 18"/>
          <p:cNvSpPr>
            <a:spLocks noChangeArrowheads="1"/>
          </p:cNvSpPr>
          <p:nvPr/>
        </p:nvSpPr>
        <p:spPr bwMode="auto">
          <a:xfrm>
            <a:off x="3563888" y="1844824"/>
            <a:ext cx="1869093" cy="432047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ja-JP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図書館等</a:t>
            </a:r>
            <a:endParaRPr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0" name="左右矢印 69"/>
          <p:cNvSpPr/>
          <p:nvPr/>
        </p:nvSpPr>
        <p:spPr>
          <a:xfrm>
            <a:off x="3059832" y="2420888"/>
            <a:ext cx="2736304" cy="864096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電子書籍ビジネスプラットフォーム整備の協力</a:t>
            </a:r>
            <a:endParaRPr kumimoji="1" lang="ja-JP" altLang="en-US" sz="1400" dirty="0"/>
          </a:p>
        </p:txBody>
      </p:sp>
      <p:grpSp>
        <p:nvGrpSpPr>
          <p:cNvPr id="84" name="グループ化 156"/>
          <p:cNvGrpSpPr>
            <a:grpSpLocks/>
          </p:cNvGrpSpPr>
          <p:nvPr/>
        </p:nvGrpSpPr>
        <p:grpSpPr bwMode="auto">
          <a:xfrm>
            <a:off x="2771800" y="2276872"/>
            <a:ext cx="1296144" cy="288032"/>
            <a:chOff x="6072193" y="2357433"/>
            <a:chExt cx="1357312" cy="1785945"/>
          </a:xfrm>
        </p:grpSpPr>
        <p:cxnSp>
          <p:nvCxnSpPr>
            <p:cNvPr id="85" name="直線矢印コネクタ 84"/>
            <p:cNvCxnSpPr/>
            <p:nvPr/>
          </p:nvCxnSpPr>
          <p:spPr bwMode="auto">
            <a:xfrm rot="5400000" flipH="1" flipV="1">
              <a:off x="6500727" y="2500550"/>
              <a:ext cx="1071895" cy="785661"/>
            </a:xfrm>
            <a:prstGeom prst="straightConnector1">
              <a:avLst/>
            </a:prstGeom>
            <a:ln w="88900" cmpd="sng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/>
            <p:cNvCxnSpPr/>
            <p:nvPr/>
          </p:nvCxnSpPr>
          <p:spPr bwMode="auto">
            <a:xfrm rot="5400000" flipH="1" flipV="1">
              <a:off x="6000993" y="3500527"/>
              <a:ext cx="714050" cy="571651"/>
            </a:xfrm>
            <a:prstGeom prst="straightConnector1">
              <a:avLst/>
            </a:prstGeom>
            <a:ln w="88900">
              <a:solidFill>
                <a:schemeClr val="accent1"/>
              </a:solidFill>
              <a:prstDash val="solid"/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直線矢印コネクタ 91"/>
          <p:cNvCxnSpPr>
            <a:stCxn id="54" idx="0"/>
          </p:cNvCxnSpPr>
          <p:nvPr/>
        </p:nvCxnSpPr>
        <p:spPr bwMode="auto">
          <a:xfrm rot="5400000" flipH="1" flipV="1">
            <a:off x="2600908" y="305780"/>
            <a:ext cx="936104" cy="3150096"/>
          </a:xfrm>
          <a:prstGeom prst="straightConnector1">
            <a:avLst/>
          </a:prstGeom>
          <a:ln w="1016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左矢印 94"/>
          <p:cNvSpPr/>
          <p:nvPr/>
        </p:nvSpPr>
        <p:spPr>
          <a:xfrm>
            <a:off x="2987824" y="5733256"/>
            <a:ext cx="2736304" cy="86409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NDL</a:t>
            </a:r>
            <a:r>
              <a:rPr kumimoji="1" lang="ja-JP" altLang="en-US" sz="1400" dirty="0" smtClean="0"/>
              <a:t>デジタル化コンテンツの利活用</a:t>
            </a:r>
            <a:endParaRPr kumimoji="1" lang="ja-JP" altLang="en-US" sz="1400" dirty="0"/>
          </a:p>
        </p:txBody>
      </p:sp>
      <p:sp>
        <p:nvSpPr>
          <p:cNvPr id="96" name="左右矢印 95"/>
          <p:cNvSpPr/>
          <p:nvPr/>
        </p:nvSpPr>
        <p:spPr>
          <a:xfrm>
            <a:off x="3059832" y="3284984"/>
            <a:ext cx="2736304" cy="864096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電子書籍の仕様（フォーマット、メタデータ等）の共通化</a:t>
            </a:r>
            <a:endParaRPr kumimoji="1" lang="ja-JP" altLang="en-US" sz="1400" dirty="0"/>
          </a:p>
        </p:txBody>
      </p:sp>
      <p:sp>
        <p:nvSpPr>
          <p:cNvPr id="97" name="左右矢印 96"/>
          <p:cNvSpPr/>
          <p:nvPr/>
        </p:nvSpPr>
        <p:spPr>
          <a:xfrm>
            <a:off x="3059832" y="4941168"/>
            <a:ext cx="2736304" cy="864096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公共図書館での提供環境の共通化</a:t>
            </a:r>
            <a:endParaRPr kumimoji="1" lang="ja-JP" altLang="en-US" sz="1400" dirty="0"/>
          </a:p>
        </p:txBody>
      </p:sp>
      <p:sp>
        <p:nvSpPr>
          <p:cNvPr id="98" name="左右矢印 97"/>
          <p:cNvSpPr/>
          <p:nvPr/>
        </p:nvSpPr>
        <p:spPr>
          <a:xfrm>
            <a:off x="3059832" y="4077072"/>
            <a:ext cx="2736304" cy="864096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著作権管理データベースの共同構築・運用</a:t>
            </a:r>
            <a:endParaRPr kumimoji="1" lang="ja-JP" altLang="en-US" sz="1400" dirty="0"/>
          </a:p>
        </p:txBody>
      </p:sp>
      <p:sp>
        <p:nvSpPr>
          <p:cNvPr id="101" name="AutoShape 14"/>
          <p:cNvSpPr>
            <a:spLocks noChangeArrowheads="1"/>
          </p:cNvSpPr>
          <p:nvPr/>
        </p:nvSpPr>
        <p:spPr bwMode="auto">
          <a:xfrm>
            <a:off x="179512" y="4293096"/>
            <a:ext cx="2520280" cy="648072"/>
          </a:xfrm>
          <a:prstGeom prst="roundRect">
            <a:avLst>
              <a:gd name="adj" fmla="val 2075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電子書籍ポータル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電子書籍データベース</a:t>
            </a: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2" name="AutoShape 14"/>
          <p:cNvSpPr>
            <a:spLocks noChangeArrowheads="1"/>
          </p:cNvSpPr>
          <p:nvPr/>
        </p:nvSpPr>
        <p:spPr bwMode="auto">
          <a:xfrm>
            <a:off x="1259632" y="3356992"/>
            <a:ext cx="1584176" cy="432048"/>
          </a:xfrm>
          <a:prstGeom prst="roundRect">
            <a:avLst>
              <a:gd name="adj" fmla="val 2075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altLang="ja-JP" dirty="0" err="1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Pubridge</a:t>
            </a: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3" name="AutoShape 14"/>
          <p:cNvSpPr>
            <a:spLocks noChangeArrowheads="1"/>
          </p:cNvSpPr>
          <p:nvPr/>
        </p:nvSpPr>
        <p:spPr bwMode="auto">
          <a:xfrm>
            <a:off x="179512" y="3356992"/>
            <a:ext cx="1008112" cy="432048"/>
          </a:xfrm>
          <a:prstGeom prst="roundRect">
            <a:avLst>
              <a:gd name="adj" fmla="val 2075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JPO</a:t>
            </a: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8" name="AutoShape 14"/>
          <p:cNvSpPr>
            <a:spLocks noChangeArrowheads="1"/>
          </p:cNvSpPr>
          <p:nvPr/>
        </p:nvSpPr>
        <p:spPr bwMode="auto">
          <a:xfrm>
            <a:off x="179512" y="5229200"/>
            <a:ext cx="2520280" cy="432048"/>
          </a:xfrm>
          <a:prstGeom prst="roundRect">
            <a:avLst>
              <a:gd name="adj" fmla="val 2075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電子書籍出版社</a:t>
            </a: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7" name="AutoShape 14"/>
          <p:cNvSpPr>
            <a:spLocks noChangeArrowheads="1"/>
          </p:cNvSpPr>
          <p:nvPr/>
        </p:nvSpPr>
        <p:spPr bwMode="auto">
          <a:xfrm>
            <a:off x="6335688" y="4005064"/>
            <a:ext cx="2520280" cy="648072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NDL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デジタルアーカイブ</a:t>
            </a: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（電子書籍の長期保存）</a:t>
            </a:r>
            <a:endParaRPr lang="ja-JP" altLang="en-US" sz="1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3" name="AutoShape 14"/>
          <p:cNvSpPr>
            <a:spLocks noChangeArrowheads="1"/>
          </p:cNvSpPr>
          <p:nvPr/>
        </p:nvSpPr>
        <p:spPr bwMode="auto">
          <a:xfrm>
            <a:off x="6335688" y="4653136"/>
            <a:ext cx="2664296" cy="648072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組織化</a:t>
            </a:r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（メタデータ付与</a:t>
            </a:r>
            <a:endParaRPr lang="en-US" altLang="ja-JP" sz="16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永続的識別子付与）</a:t>
            </a:r>
            <a:endParaRPr lang="ja-JP" altLang="en-US" sz="1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4" name="AutoShape 14"/>
          <p:cNvSpPr>
            <a:spLocks noChangeArrowheads="1"/>
          </p:cNvSpPr>
          <p:nvPr/>
        </p:nvSpPr>
        <p:spPr bwMode="auto">
          <a:xfrm>
            <a:off x="6156176" y="5373216"/>
            <a:ext cx="1440160" cy="792088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電子書籍の収集</a:t>
            </a:r>
            <a:endParaRPr lang="en-US" altLang="ja-JP" sz="16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（制度的収集）</a:t>
            </a:r>
            <a:endParaRPr lang="ja-JP" altLang="en-US" sz="1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5" name="AutoShape 14"/>
          <p:cNvSpPr>
            <a:spLocks noChangeArrowheads="1"/>
          </p:cNvSpPr>
          <p:nvPr/>
        </p:nvSpPr>
        <p:spPr bwMode="auto">
          <a:xfrm>
            <a:off x="7668344" y="5373216"/>
            <a:ext cx="1440160" cy="864096"/>
          </a:xfrm>
          <a:prstGeom prst="roundRect">
            <a:avLst>
              <a:gd name="adj" fmla="val 20750"/>
            </a:avLst>
          </a:prstGeom>
          <a:gradFill rotWithShape="1">
            <a:gsLst>
              <a:gs pos="0">
                <a:srgbClr val="3366CC"/>
              </a:gs>
              <a:gs pos="100000">
                <a:srgbClr val="112244"/>
              </a:gs>
            </a:gsLst>
            <a:lin ang="16200000" scaled="1"/>
          </a:gra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資料の</a:t>
            </a:r>
            <a:endParaRPr lang="en-US" altLang="ja-JP" sz="16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デジタル化</a:t>
            </a:r>
            <a:endParaRPr lang="en-US" altLang="ja-JP" sz="16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（原資料の保存）</a:t>
            </a:r>
            <a:endParaRPr lang="ja-JP" altLang="en-US" sz="1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6" name="AutoShape 14"/>
          <p:cNvSpPr>
            <a:spLocks noChangeArrowheads="1"/>
          </p:cNvSpPr>
          <p:nvPr/>
        </p:nvSpPr>
        <p:spPr bwMode="auto">
          <a:xfrm>
            <a:off x="179512" y="5949280"/>
            <a:ext cx="2520280" cy="432048"/>
          </a:xfrm>
          <a:prstGeom prst="roundRect">
            <a:avLst>
              <a:gd name="adj" fmla="val 2075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著作者</a:t>
            </a: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132" name="直線矢印コネクタ 131"/>
          <p:cNvCxnSpPr>
            <a:stCxn id="64" idx="0"/>
          </p:cNvCxnSpPr>
          <p:nvPr/>
        </p:nvCxnSpPr>
        <p:spPr bwMode="auto">
          <a:xfrm rot="16200000" flipV="1">
            <a:off x="4283190" y="1629578"/>
            <a:ext cx="360040" cy="70451"/>
          </a:xfrm>
          <a:prstGeom prst="straightConnector1">
            <a:avLst/>
          </a:prstGeom>
          <a:ln w="1016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日付プレースホル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台形 70"/>
          <p:cNvSpPr/>
          <p:nvPr/>
        </p:nvSpPr>
        <p:spPr bwMode="auto">
          <a:xfrm>
            <a:off x="1255713" y="1996331"/>
            <a:ext cx="6632575" cy="2193925"/>
          </a:xfrm>
          <a:prstGeom prst="trapezoid">
            <a:avLst>
              <a:gd name="adj" fmla="val 1147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5306" tIns="0" rIns="65306" bIns="0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37288"/>
            <a:ext cx="8301037" cy="4048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ja-JP" altLang="en-US" sz="3200" smtClean="0">
                <a:latin typeface="HG丸ｺﾞｼｯｸM-PRO" pitchFamily="49" charset="-128"/>
                <a:ea typeface="HG丸ｺﾞｼｯｸM-PRO" pitchFamily="49" charset="-128"/>
              </a:rPr>
              <a:t>図</a:t>
            </a:r>
            <a:r>
              <a:rPr lang="en-US" altLang="ja-JP" sz="3200" smtClean="0">
                <a:latin typeface="HG丸ｺﾞｼｯｸM-PRO" pitchFamily="49" charset="-128"/>
                <a:ea typeface="HG丸ｺﾞｼｯｸM-PRO" pitchFamily="49" charset="-128"/>
              </a:rPr>
              <a:t>4 </a:t>
            </a:r>
            <a:r>
              <a:rPr lang="ja-JP" altLang="en-US" sz="3200" smtClean="0">
                <a:latin typeface="HG丸ｺﾞｼｯｸM-PRO" pitchFamily="49" charset="-128"/>
                <a:ea typeface="HG丸ｺﾞｼｯｸM-PRO" pitchFamily="49" charset="-128"/>
              </a:rPr>
              <a:t>新たな知識の創造と還流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2555875" y="821581"/>
            <a:ext cx="3600450" cy="511175"/>
          </a:xfrm>
          <a:prstGeom prst="ribbon">
            <a:avLst>
              <a:gd name="adj1" fmla="val 16667"/>
              <a:gd name="adj2" fmla="val 66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5" rIns="91429" bIns="45715"/>
          <a:lstStyle/>
          <a:p>
            <a:pPr algn="ctr" defTabSz="913837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 sz="1200" dirty="0" smtClean="0">
                <a:latin typeface="HG丸ｺﾞｼｯｸM-PRO" pitchFamily="50" charset="-128"/>
                <a:ea typeface="HG丸ｺﾞｼｯｸM-PRO" pitchFamily="50" charset="-128"/>
              </a:rPr>
              <a:t>東日本大震災の記録を</a:t>
            </a:r>
            <a:endParaRPr lang="en-US" altLang="ja-JP" sz="12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ja-JP" altLang="en-US" sz="1200" dirty="0" smtClean="0">
                <a:latin typeface="HG丸ｺﾞｼｯｸM-PRO" pitchFamily="50" charset="-128"/>
                <a:ea typeface="HG丸ｺﾞｼｯｸM-PRO" pitchFamily="50" charset="-128"/>
              </a:rPr>
              <a:t>後世に永続的に</a:t>
            </a:r>
            <a:endParaRPr lang="ja-JP" altLang="en-US" sz="12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" name="Rectangle 71"/>
          <p:cNvSpPr>
            <a:spLocks noChangeArrowheads="1"/>
          </p:cNvSpPr>
          <p:nvPr/>
        </p:nvSpPr>
        <p:spPr bwMode="auto">
          <a:xfrm>
            <a:off x="3705225" y="1586756"/>
            <a:ext cx="1733550" cy="4635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lIns="91429" tIns="45715" rIns="91429" bIns="45715" anchor="ctr"/>
          <a:lstStyle/>
          <a:p>
            <a:pPr algn="ctr" defTabSz="912813">
              <a:lnSpc>
                <a:spcPct val="90000"/>
              </a:lnSpc>
              <a:spcBef>
                <a:spcPct val="20000"/>
              </a:spcBef>
            </a:pPr>
            <a:endParaRPr lang="ja-JP" altLang="en-US" sz="1700" b="1" u="sng" dirty="0">
              <a:solidFill>
                <a:srgbClr val="FF0000"/>
              </a:solidFill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2055" name="角丸四角形 51"/>
          <p:cNvSpPr>
            <a:spLocks noChangeArrowheads="1"/>
          </p:cNvSpPr>
          <p:nvPr/>
        </p:nvSpPr>
        <p:spPr bwMode="auto">
          <a:xfrm>
            <a:off x="3465339" y="6077793"/>
            <a:ext cx="1092770" cy="4587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復興に資する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情報</a:t>
            </a:r>
            <a:endParaRPr lang="ja-JP" altLang="en-US" sz="14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56" name="角丸四角形 52"/>
          <p:cNvSpPr>
            <a:spLocks noChangeArrowheads="1"/>
          </p:cNvSpPr>
          <p:nvPr/>
        </p:nvSpPr>
        <p:spPr bwMode="auto">
          <a:xfrm>
            <a:off x="6680026" y="6077793"/>
            <a:ext cx="1276350" cy="4587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学術研究等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に資する情報</a:t>
            </a:r>
            <a:endParaRPr lang="en-US" altLang="ja-JP" sz="14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57" name="角丸四角形 53"/>
          <p:cNvSpPr>
            <a:spLocks noChangeArrowheads="1"/>
          </p:cNvSpPr>
          <p:nvPr/>
        </p:nvSpPr>
        <p:spPr bwMode="auto">
          <a:xfrm>
            <a:off x="1781001" y="6026993"/>
            <a:ext cx="1174750" cy="5095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大震災の</a:t>
            </a:r>
            <a:endParaRPr lang="en-US" altLang="ja-JP" sz="1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記録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1187624" y="5976193"/>
            <a:ext cx="6837362" cy="6635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5306" tIns="32653" rIns="65306" bIns="32653" anchor="ctr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様々な</a:t>
            </a:r>
            <a:endParaRPr lang="en-US" altLang="ja-JP" sz="1000" dirty="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機関での</a:t>
            </a:r>
            <a:endParaRPr lang="en-US" altLang="ja-JP" sz="1000" dirty="0" smtClean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rPr>
              <a:t>利活用</a:t>
            </a:r>
            <a:endParaRPr lang="en-US" altLang="ja-JP" sz="1000" dirty="0">
              <a:solidFill>
                <a:schemeClr val="tx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00" dirty="0">
              <a:solidFill>
                <a:schemeClr val="accent1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1043608" y="5211018"/>
            <a:ext cx="7100267" cy="145834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00" dirty="0">
              <a:solidFill>
                <a:schemeClr val="accent1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solidFill>
                  <a:schemeClr val="accent1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情報保有</a:t>
            </a:r>
            <a:endParaRPr lang="en-US" altLang="ja-JP" sz="1000" dirty="0" smtClean="0">
              <a:solidFill>
                <a:schemeClr val="accent1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solidFill>
                  <a:schemeClr val="accent1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個別</a:t>
            </a:r>
            <a:r>
              <a:rPr lang="ja-JP" altLang="en-US" sz="1000" dirty="0" smtClean="0">
                <a:solidFill>
                  <a:schemeClr val="accent1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機関</a:t>
            </a:r>
            <a:endParaRPr lang="en-US" altLang="ja-JP" sz="1000" dirty="0">
              <a:solidFill>
                <a:schemeClr val="accent1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4" name="円/楕円 63"/>
          <p:cNvSpPr/>
          <p:nvPr/>
        </p:nvSpPr>
        <p:spPr bwMode="auto">
          <a:xfrm rot="10800000" flipV="1">
            <a:off x="1757808" y="5277693"/>
            <a:ext cx="1089025" cy="647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立法機関</a:t>
            </a:r>
            <a:endParaRPr lang="en-US" altLang="ja-JP" sz="11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行政</a:t>
            </a: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機関</a:t>
            </a:r>
            <a:endParaRPr lang="en-US" altLang="ja-JP" sz="11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司法機関</a:t>
            </a:r>
            <a:endParaRPr lang="ja-JP" altLang="en-US" sz="11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5" name="円/楕円 64"/>
          <p:cNvSpPr/>
          <p:nvPr/>
        </p:nvSpPr>
        <p:spPr bwMode="auto">
          <a:xfrm rot="10800000" flipV="1">
            <a:off x="2987824" y="5301208"/>
            <a:ext cx="1089025" cy="647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学術・研究機関</a:t>
            </a:r>
            <a:endParaRPr lang="en-US" altLang="ja-JP" sz="11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6" name="円/楕円 65"/>
          <p:cNvSpPr/>
          <p:nvPr/>
        </p:nvSpPr>
        <p:spPr bwMode="auto">
          <a:xfrm rot="10800000" flipV="1">
            <a:off x="4211960" y="5301208"/>
            <a:ext cx="1163364" cy="647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放送・新聞</a:t>
            </a:r>
            <a:endParaRPr lang="en-US" altLang="ja-JP" sz="11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7" name="円/楕円 66"/>
          <p:cNvSpPr/>
          <p:nvPr/>
        </p:nvSpPr>
        <p:spPr bwMode="auto">
          <a:xfrm rot="10800000" flipV="1">
            <a:off x="5580112" y="5301208"/>
            <a:ext cx="1152128" cy="5953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各自治体</a:t>
            </a:r>
            <a:endParaRPr lang="en-US" altLang="ja-JP" sz="1100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公共</a:t>
            </a: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図書館</a:t>
            </a:r>
            <a:endParaRPr lang="en-US" altLang="ja-JP" sz="11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1187624" y="2492895"/>
            <a:ext cx="6840759" cy="2249811"/>
          </a:xfrm>
          <a:prstGeom prst="rect">
            <a:avLst/>
          </a:prstGeom>
          <a:noFill/>
          <a:ln w="57150" cap="flat" cmpd="sng" algn="ctr">
            <a:solidFill>
              <a:srgbClr val="72AF2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000" dirty="0">
              <a:solidFill>
                <a:schemeClr val="accent1">
                  <a:lumMod val="50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accent1">
                    <a:lumMod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分担・連携</a:t>
            </a:r>
            <a:r>
              <a:rPr lang="ja-JP" altLang="en-US" sz="1100" dirty="0" smtClean="0">
                <a:solidFill>
                  <a:schemeClr val="accent1">
                    <a:lumMod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・</a:t>
            </a:r>
            <a:endParaRPr lang="en-US" altLang="ja-JP" sz="1100" dirty="0" smtClean="0">
              <a:solidFill>
                <a:schemeClr val="accent1">
                  <a:lumMod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accent1">
                    <a:lumMod val="25000"/>
                  </a:schemeClr>
                </a:solidFill>
                <a:latin typeface="HG丸ｺﾞｼｯｸM-PRO" pitchFamily="50" charset="-128"/>
                <a:ea typeface="HG丸ｺﾞｼｯｸM-PRO" pitchFamily="50" charset="-128"/>
              </a:rPr>
              <a:t>協力機関</a:t>
            </a:r>
            <a:endParaRPr lang="en-US" altLang="ja-JP" sz="1100" dirty="0">
              <a:solidFill>
                <a:schemeClr val="accent1">
                  <a:lumMod val="25000"/>
                </a:schemeClr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65" name="円/楕円 72"/>
          <p:cNvSpPr>
            <a:spLocks noChangeArrowheads="1"/>
          </p:cNvSpPr>
          <p:nvPr/>
        </p:nvSpPr>
        <p:spPr bwMode="auto">
          <a:xfrm rot="10800000" flipV="1">
            <a:off x="1475656" y="4293096"/>
            <a:ext cx="917575" cy="4587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latin typeface="HG丸ｺﾞｼｯｸM-PRO" pitchFamily="50" charset="-128"/>
                <a:ea typeface="HG丸ｺﾞｼｯｸM-PRO" pitchFamily="50" charset="-128"/>
              </a:rPr>
              <a:t>ＮＤＬ</a:t>
            </a:r>
            <a:endParaRPr lang="en-US" altLang="ja-JP" sz="11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66" name="円/楕円 73"/>
          <p:cNvSpPr>
            <a:spLocks noChangeArrowheads="1"/>
          </p:cNvSpPr>
          <p:nvPr/>
        </p:nvSpPr>
        <p:spPr bwMode="auto">
          <a:xfrm rot="10800000" flipV="1">
            <a:off x="4139953" y="4241056"/>
            <a:ext cx="917575" cy="4587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latin typeface="HG丸ｺﾞｼｯｸM-PRO" pitchFamily="50" charset="-128"/>
                <a:ea typeface="HG丸ｺﾞｼｯｸM-PRO" pitchFamily="50" charset="-128"/>
              </a:rPr>
              <a:t>学術機関</a:t>
            </a:r>
            <a:endParaRPr lang="en-US" altLang="ja-JP" sz="10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latin typeface="HG丸ｺﾞｼｯｸM-PRO" pitchFamily="50" charset="-128"/>
                <a:ea typeface="HG丸ｺﾞｼｯｸM-PRO" pitchFamily="50" charset="-128"/>
              </a:rPr>
              <a:t>学会</a:t>
            </a:r>
            <a:endParaRPr lang="ja-JP" altLang="en-US" sz="10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67" name="円/楕円 74"/>
          <p:cNvSpPr>
            <a:spLocks noChangeArrowheads="1"/>
          </p:cNvSpPr>
          <p:nvPr/>
        </p:nvSpPr>
        <p:spPr bwMode="auto">
          <a:xfrm rot="10800000" flipV="1">
            <a:off x="5508104" y="4221088"/>
            <a:ext cx="919163" cy="4587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latin typeface="HG丸ｺﾞｼｯｸM-PRO" pitchFamily="50" charset="-128"/>
                <a:ea typeface="HG丸ｺﾞｼｯｸM-PRO" pitchFamily="50" charset="-128"/>
              </a:rPr>
              <a:t>MLA</a:t>
            </a: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900" dirty="0" smtClean="0">
                <a:latin typeface="HG丸ｺﾞｼｯｸM-PRO" pitchFamily="50" charset="-128"/>
                <a:ea typeface="HG丸ｺﾞｼｯｸM-PRO" pitchFamily="50" charset="-128"/>
              </a:rPr>
              <a:t>連携</a:t>
            </a:r>
            <a:r>
              <a:rPr lang="ja-JP" altLang="en-US" sz="900" dirty="0" smtClean="0">
                <a:latin typeface="HG丸ｺﾞｼｯｸM-PRO" pitchFamily="50" charset="-128"/>
                <a:ea typeface="HG丸ｺﾞｼｯｸM-PRO" pitchFamily="50" charset="-128"/>
              </a:rPr>
              <a:t>機関</a:t>
            </a:r>
            <a:endParaRPr lang="ja-JP" altLang="en-US" sz="9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68" name="円/楕円 75"/>
          <p:cNvSpPr>
            <a:spLocks noChangeArrowheads="1"/>
          </p:cNvSpPr>
          <p:nvPr/>
        </p:nvSpPr>
        <p:spPr bwMode="auto">
          <a:xfrm rot="10800000" flipV="1">
            <a:off x="6876256" y="4221088"/>
            <a:ext cx="991170" cy="4587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900" dirty="0" smtClean="0">
                <a:latin typeface="HG丸ｺﾞｼｯｸM-PRO" pitchFamily="50" charset="-128"/>
                <a:ea typeface="HG丸ｺﾞｼｯｸM-PRO" pitchFamily="50" charset="-128"/>
              </a:rPr>
              <a:t>大震災関連アーカイブ機関</a:t>
            </a:r>
            <a:endParaRPr lang="ja-JP" altLang="en-US" sz="9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69" name="上矢印 80"/>
          <p:cNvSpPr>
            <a:spLocks noChangeArrowheads="1"/>
          </p:cNvSpPr>
          <p:nvPr/>
        </p:nvSpPr>
        <p:spPr bwMode="auto">
          <a:xfrm>
            <a:off x="3705225" y="1383556"/>
            <a:ext cx="1581150" cy="203200"/>
          </a:xfrm>
          <a:prstGeom prst="up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 rot="10800000" flipV="1">
            <a:off x="6732240" y="1340768"/>
            <a:ext cx="1020762" cy="45878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3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大学</a:t>
            </a:r>
          </a:p>
        </p:txBody>
      </p:sp>
      <p:sp>
        <p:nvSpPr>
          <p:cNvPr id="85" name="円/楕円 84"/>
          <p:cNvSpPr/>
          <p:nvPr/>
        </p:nvSpPr>
        <p:spPr bwMode="auto">
          <a:xfrm rot="10800000" flipV="1">
            <a:off x="1115616" y="1124744"/>
            <a:ext cx="1122363" cy="460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国会・</a:t>
            </a: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行政</a:t>
            </a:r>
            <a:endParaRPr lang="ja-JP" altLang="en-US" sz="11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6" name="円/楕円 85"/>
          <p:cNvSpPr/>
          <p:nvPr/>
        </p:nvSpPr>
        <p:spPr bwMode="auto">
          <a:xfrm rot="10800000" flipV="1">
            <a:off x="1187624" y="1556792"/>
            <a:ext cx="1020763" cy="4587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一般市民</a:t>
            </a:r>
          </a:p>
        </p:txBody>
      </p:sp>
      <p:sp>
        <p:nvSpPr>
          <p:cNvPr id="87" name="円/楕円 86"/>
          <p:cNvSpPr/>
          <p:nvPr/>
        </p:nvSpPr>
        <p:spPr bwMode="auto">
          <a:xfrm rot="10800000" flipV="1">
            <a:off x="1187624" y="1988840"/>
            <a:ext cx="1020763" cy="4603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海外</a:t>
            </a:r>
          </a:p>
        </p:txBody>
      </p:sp>
      <p:sp>
        <p:nvSpPr>
          <p:cNvPr id="88" name="円/楕円 87"/>
          <p:cNvSpPr/>
          <p:nvPr/>
        </p:nvSpPr>
        <p:spPr bwMode="auto">
          <a:xfrm rot="10800000" flipV="1">
            <a:off x="6732240" y="1844824"/>
            <a:ext cx="1020762" cy="6111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研究機関・企業</a:t>
            </a:r>
          </a:p>
        </p:txBody>
      </p:sp>
      <p:sp>
        <p:nvSpPr>
          <p:cNvPr id="2076" name="上矢印 53"/>
          <p:cNvSpPr>
            <a:spLocks noChangeArrowheads="1"/>
          </p:cNvSpPr>
          <p:nvPr/>
        </p:nvSpPr>
        <p:spPr bwMode="auto">
          <a:xfrm>
            <a:off x="4663802" y="4699646"/>
            <a:ext cx="1327150" cy="504056"/>
          </a:xfrm>
          <a:prstGeom prst="upArrow">
            <a:avLst>
              <a:gd name="adj1" fmla="val 68796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9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ファクト</a:t>
            </a:r>
            <a:endParaRPr lang="en-US" altLang="ja-JP" sz="900" dirty="0" smtClean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9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データ</a:t>
            </a:r>
            <a:endParaRPr lang="ja-JP" altLang="en-US" sz="9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77" name="上矢印 55"/>
          <p:cNvSpPr>
            <a:spLocks noChangeArrowheads="1"/>
          </p:cNvSpPr>
          <p:nvPr/>
        </p:nvSpPr>
        <p:spPr bwMode="auto">
          <a:xfrm>
            <a:off x="5868144" y="4725144"/>
            <a:ext cx="1479550" cy="460375"/>
          </a:xfrm>
          <a:prstGeom prst="upArrow">
            <a:avLst>
              <a:gd name="adj1" fmla="val 68796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写真・動画</a:t>
            </a:r>
            <a:endParaRPr lang="ja-JP" altLang="en-US" sz="11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78" name="上矢印 56"/>
          <p:cNvSpPr>
            <a:spLocks noChangeArrowheads="1"/>
          </p:cNvSpPr>
          <p:nvPr/>
        </p:nvSpPr>
        <p:spPr bwMode="auto">
          <a:xfrm>
            <a:off x="1886694" y="4725144"/>
            <a:ext cx="1377950" cy="478557"/>
          </a:xfrm>
          <a:prstGeom prst="upArrow">
            <a:avLst>
              <a:gd name="adj1" fmla="val 68796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刊行物</a:t>
            </a:r>
            <a:endParaRPr lang="en-US" altLang="ja-JP" sz="1000" dirty="0" smtClean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記録文書</a:t>
            </a:r>
            <a:endParaRPr lang="en-US" altLang="ja-JP" sz="1000" dirty="0" smtClean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79" name="左右矢印 57"/>
          <p:cNvSpPr>
            <a:spLocks noChangeArrowheads="1"/>
          </p:cNvSpPr>
          <p:nvPr/>
        </p:nvSpPr>
        <p:spPr bwMode="auto">
          <a:xfrm>
            <a:off x="5438775" y="1535956"/>
            <a:ext cx="1327150" cy="612775"/>
          </a:xfrm>
          <a:prstGeom prst="leftRightArrow">
            <a:avLst>
              <a:gd name="adj1" fmla="val 49213"/>
              <a:gd name="adj2" fmla="val 4445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HG丸ｺﾞｼｯｸM-PRO" pitchFamily="50" charset="-128"/>
                <a:ea typeface="HG丸ｺﾞｼｯｸM-PRO" pitchFamily="50" charset="-128"/>
              </a:rPr>
              <a:t>アクセス</a:t>
            </a:r>
          </a:p>
        </p:txBody>
      </p:sp>
      <p:sp>
        <p:nvSpPr>
          <p:cNvPr id="2080" name="左右矢印 59"/>
          <p:cNvSpPr>
            <a:spLocks noChangeArrowheads="1"/>
          </p:cNvSpPr>
          <p:nvPr/>
        </p:nvSpPr>
        <p:spPr bwMode="auto">
          <a:xfrm>
            <a:off x="2224088" y="1535956"/>
            <a:ext cx="1531937" cy="663575"/>
          </a:xfrm>
          <a:prstGeom prst="leftRightArrow">
            <a:avLst>
              <a:gd name="adj1" fmla="val 49213"/>
              <a:gd name="adj2" fmla="val 4445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>
                <a:latin typeface="HG丸ｺﾞｼｯｸM-PRO" pitchFamily="50" charset="-128"/>
                <a:ea typeface="HG丸ｺﾞｼｯｸM-PRO" pitchFamily="50" charset="-128"/>
              </a:rPr>
              <a:t>アクセス</a:t>
            </a:r>
          </a:p>
        </p:txBody>
      </p:sp>
      <p:sp>
        <p:nvSpPr>
          <p:cNvPr id="63" name="台形 62"/>
          <p:cNvSpPr/>
          <p:nvPr/>
        </p:nvSpPr>
        <p:spPr bwMode="auto">
          <a:xfrm>
            <a:off x="1509713" y="3679081"/>
            <a:ext cx="6226175" cy="407987"/>
          </a:xfrm>
          <a:prstGeom prst="trapezoid">
            <a:avLst>
              <a:gd name="adj" fmla="val 10977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資料・記録の分担収集、大震災関連資料デジタル化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9" name="台形 68"/>
          <p:cNvSpPr/>
          <p:nvPr/>
        </p:nvSpPr>
        <p:spPr bwMode="auto">
          <a:xfrm>
            <a:off x="2428875" y="2853581"/>
            <a:ext cx="4235450" cy="433387"/>
          </a:xfrm>
          <a:prstGeom prst="trapezoid">
            <a:avLst>
              <a:gd name="adj" fmla="val 1147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長期保存（分散保存・デザスタリカバリ）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0" name="台形 69"/>
          <p:cNvSpPr/>
          <p:nvPr/>
        </p:nvSpPr>
        <p:spPr bwMode="auto">
          <a:xfrm>
            <a:off x="2020888" y="3321893"/>
            <a:ext cx="5153025" cy="341313"/>
          </a:xfrm>
          <a:prstGeom prst="trapezoid">
            <a:avLst>
              <a:gd name="adj" fmla="val 1147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組織化（メタデータ付与、タグ付け）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84" name="Oval 61"/>
          <p:cNvSpPr>
            <a:spLocks noChangeArrowheads="1"/>
          </p:cNvSpPr>
          <p:nvPr/>
        </p:nvSpPr>
        <p:spPr bwMode="auto">
          <a:xfrm>
            <a:off x="3563888" y="1628800"/>
            <a:ext cx="1990725" cy="5111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300" dirty="0" smtClean="0">
                <a:latin typeface="HG丸ｺﾞｼｯｸM-PRO" pitchFamily="50" charset="-128"/>
                <a:ea typeface="HG丸ｺﾞｼｯｸM-PRO" pitchFamily="50" charset="-128"/>
              </a:rPr>
              <a:t>大震災アーカイブ</a:t>
            </a:r>
            <a:endParaRPr lang="en-US" altLang="ja-JP" sz="13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300" dirty="0" smtClean="0">
                <a:latin typeface="HG丸ｺﾞｼｯｸM-PRO" pitchFamily="50" charset="-128"/>
                <a:ea typeface="HG丸ｺﾞｼｯｸM-PRO" pitchFamily="50" charset="-128"/>
              </a:rPr>
              <a:t>ポータル</a:t>
            </a:r>
            <a:endParaRPr lang="ja-JP" altLang="en-US" sz="13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86" name="上矢印 56"/>
          <p:cNvSpPr>
            <a:spLocks noChangeArrowheads="1"/>
          </p:cNvSpPr>
          <p:nvPr/>
        </p:nvSpPr>
        <p:spPr bwMode="auto">
          <a:xfrm>
            <a:off x="2483768" y="3284984"/>
            <a:ext cx="460375" cy="458787"/>
          </a:xfrm>
          <a:prstGeom prst="upArrow">
            <a:avLst>
              <a:gd name="adj1" fmla="val 4663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87" name="上矢印 56"/>
          <p:cNvSpPr>
            <a:spLocks noChangeArrowheads="1"/>
          </p:cNvSpPr>
          <p:nvPr/>
        </p:nvSpPr>
        <p:spPr bwMode="auto">
          <a:xfrm>
            <a:off x="6012160" y="3140968"/>
            <a:ext cx="458787" cy="460375"/>
          </a:xfrm>
          <a:prstGeom prst="upArrow">
            <a:avLst>
              <a:gd name="adj1" fmla="val 4663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3" name="左右矢印 59"/>
          <p:cNvSpPr>
            <a:spLocks noChangeArrowheads="1"/>
          </p:cNvSpPr>
          <p:nvPr/>
        </p:nvSpPr>
        <p:spPr bwMode="auto">
          <a:xfrm>
            <a:off x="2955751" y="6179393"/>
            <a:ext cx="503238" cy="312738"/>
          </a:xfrm>
          <a:prstGeom prst="leftRightArrow">
            <a:avLst>
              <a:gd name="adj1" fmla="val 49213"/>
              <a:gd name="adj2" fmla="val 444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5306" tIns="32653" rIns="65306" bIns="32653" anchor="ctr"/>
          <a:lstStyle/>
          <a:p>
            <a:pPr algn="ctr" defTabSz="912813"/>
            <a:endParaRPr lang="ja-JP" altLang="en-US" sz="1400"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4" name="左右矢印 59"/>
          <p:cNvSpPr>
            <a:spLocks noChangeArrowheads="1"/>
          </p:cNvSpPr>
          <p:nvPr/>
        </p:nvSpPr>
        <p:spPr bwMode="auto">
          <a:xfrm>
            <a:off x="6119639" y="6179393"/>
            <a:ext cx="503237" cy="312738"/>
          </a:xfrm>
          <a:prstGeom prst="leftRightArrow">
            <a:avLst>
              <a:gd name="adj1" fmla="val 49213"/>
              <a:gd name="adj2" fmla="val 444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5306" tIns="32653" rIns="65306" bIns="32653" anchor="ctr"/>
          <a:lstStyle/>
          <a:p>
            <a:pPr algn="ctr" defTabSz="912813"/>
            <a:endParaRPr lang="ja-JP" altLang="en-US" sz="1400"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111" name="U ターン矢印 110"/>
          <p:cNvSpPr/>
          <p:nvPr/>
        </p:nvSpPr>
        <p:spPr bwMode="auto">
          <a:xfrm rot="5400000">
            <a:off x="6203950" y="3577481"/>
            <a:ext cx="4370388" cy="900112"/>
          </a:xfrm>
          <a:prstGeom prst="uturnArrow">
            <a:avLst>
              <a:gd name="adj1" fmla="val 22710"/>
              <a:gd name="adj2" fmla="val 19401"/>
              <a:gd name="adj3" fmla="val 17401"/>
              <a:gd name="adj4" fmla="val 0"/>
              <a:gd name="adj5" fmla="val 7536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2" name="U ターン矢印 111"/>
          <p:cNvSpPr/>
          <p:nvPr/>
        </p:nvSpPr>
        <p:spPr bwMode="auto">
          <a:xfrm rot="5400000" flipV="1">
            <a:off x="-1517650" y="3798143"/>
            <a:ext cx="4575175" cy="765175"/>
          </a:xfrm>
          <a:prstGeom prst="uturnArrow">
            <a:avLst>
              <a:gd name="adj1" fmla="val 22710"/>
              <a:gd name="adj2" fmla="val 19401"/>
              <a:gd name="adj3" fmla="val 17401"/>
              <a:gd name="adj4" fmla="val 0"/>
              <a:gd name="adj5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94" name="角丸四角形吹き出し 113"/>
          <p:cNvSpPr>
            <a:spLocks noChangeArrowheads="1"/>
          </p:cNvSpPr>
          <p:nvPr/>
        </p:nvSpPr>
        <p:spPr bwMode="auto">
          <a:xfrm>
            <a:off x="7380312" y="3429000"/>
            <a:ext cx="1763688" cy="360040"/>
          </a:xfrm>
          <a:prstGeom prst="wedgeRoundRectCallout">
            <a:avLst>
              <a:gd name="adj1" fmla="val 31716"/>
              <a:gd name="adj2" fmla="val 11699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新たな知識の創造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93" name="左右矢印 59"/>
          <p:cNvSpPr>
            <a:spLocks noChangeArrowheads="1"/>
          </p:cNvSpPr>
          <p:nvPr/>
        </p:nvSpPr>
        <p:spPr bwMode="auto">
          <a:xfrm>
            <a:off x="3707904" y="4365104"/>
            <a:ext cx="357188" cy="261938"/>
          </a:xfrm>
          <a:prstGeom prst="leftRightArrow">
            <a:avLst>
              <a:gd name="adj1" fmla="val 49213"/>
              <a:gd name="adj2" fmla="val 44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5306" tIns="32653" rIns="65306" bIns="32653" anchor="ctr"/>
          <a:lstStyle/>
          <a:p>
            <a:pPr algn="ctr" defTabSz="912813"/>
            <a:endParaRPr lang="ja-JP" altLang="en-US" sz="1400"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5" name="左右矢印 59"/>
          <p:cNvSpPr>
            <a:spLocks noChangeArrowheads="1"/>
          </p:cNvSpPr>
          <p:nvPr/>
        </p:nvSpPr>
        <p:spPr bwMode="auto">
          <a:xfrm>
            <a:off x="5076056" y="4365104"/>
            <a:ext cx="357188" cy="261938"/>
          </a:xfrm>
          <a:prstGeom prst="leftRightArrow">
            <a:avLst>
              <a:gd name="adj1" fmla="val 49213"/>
              <a:gd name="adj2" fmla="val 44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5306" tIns="32653" rIns="65306" bIns="32653" anchor="ctr"/>
          <a:lstStyle/>
          <a:p>
            <a:pPr algn="ctr" defTabSz="912813"/>
            <a:endParaRPr lang="ja-JP" altLang="en-US" sz="1400"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2095" name="左右矢印 59"/>
          <p:cNvSpPr>
            <a:spLocks noChangeArrowheads="1"/>
          </p:cNvSpPr>
          <p:nvPr/>
        </p:nvSpPr>
        <p:spPr bwMode="auto">
          <a:xfrm>
            <a:off x="2411760" y="4365104"/>
            <a:ext cx="357187" cy="261938"/>
          </a:xfrm>
          <a:prstGeom prst="leftRightArrow">
            <a:avLst>
              <a:gd name="adj1" fmla="val 49213"/>
              <a:gd name="adj2" fmla="val 44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5306" tIns="32653" rIns="65306" bIns="32653" anchor="ctr"/>
          <a:lstStyle/>
          <a:p>
            <a:pPr algn="ctr" defTabSz="912813"/>
            <a:endParaRPr lang="ja-JP" altLang="en-US" sz="1400"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48" name="円/楕円 72"/>
          <p:cNvSpPr>
            <a:spLocks noChangeArrowheads="1"/>
          </p:cNvSpPr>
          <p:nvPr/>
        </p:nvSpPr>
        <p:spPr bwMode="auto">
          <a:xfrm rot="10800000" flipV="1">
            <a:off x="2771800" y="4293096"/>
            <a:ext cx="919163" cy="4587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000" dirty="0" smtClean="0">
                <a:latin typeface="HG丸ｺﾞｼｯｸM-PRO" pitchFamily="50" charset="-128"/>
                <a:ea typeface="HG丸ｺﾞｼｯｸM-PRO" pitchFamily="50" charset="-128"/>
              </a:rPr>
              <a:t>各府省</a:t>
            </a:r>
            <a:endParaRPr lang="ja-JP" altLang="en-US" sz="10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  <a:cs typeface="+mj-cs"/>
              </a:rPr>
              <a:t>東日本大震災アーカイブの構築</a:t>
            </a:r>
            <a:endParaRPr kumimoji="1" lang="ja-JP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  <a:cs typeface="+mj-cs"/>
            </a:endParaRPr>
          </a:p>
        </p:txBody>
      </p:sp>
      <p:sp>
        <p:nvSpPr>
          <p:cNvPr id="50" name="台形 49"/>
          <p:cNvSpPr/>
          <p:nvPr/>
        </p:nvSpPr>
        <p:spPr bwMode="auto">
          <a:xfrm>
            <a:off x="2987824" y="2420889"/>
            <a:ext cx="3024336" cy="360040"/>
          </a:xfrm>
          <a:prstGeom prst="trapezoid">
            <a:avLst>
              <a:gd name="adj" fmla="val 1147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内容解析、知識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抽出</a:t>
            </a:r>
            <a:endParaRPr lang="ja-JP" altLang="en-US" sz="14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89" name="上矢印 56"/>
          <p:cNvSpPr>
            <a:spLocks noChangeArrowheads="1"/>
          </p:cNvSpPr>
          <p:nvPr/>
        </p:nvSpPr>
        <p:spPr bwMode="auto">
          <a:xfrm>
            <a:off x="5387975" y="2505918"/>
            <a:ext cx="460375" cy="458788"/>
          </a:xfrm>
          <a:prstGeom prst="upArrow">
            <a:avLst>
              <a:gd name="adj1" fmla="val 4663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1" name="日付プレースホルダ 5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r>
              <a:rPr lang="en-US" altLang="ja-JP" dirty="0" smtClean="0"/>
              <a:t>2012/10/28</a:t>
            </a:r>
            <a:endParaRPr lang="en-US" dirty="0"/>
          </a:p>
        </p:txBody>
      </p:sp>
      <p:sp>
        <p:nvSpPr>
          <p:cNvPr id="52" name="スライド番号プレースホルダ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088" name="上矢印 56"/>
          <p:cNvSpPr>
            <a:spLocks noChangeArrowheads="1"/>
          </p:cNvSpPr>
          <p:nvPr/>
        </p:nvSpPr>
        <p:spPr bwMode="auto">
          <a:xfrm>
            <a:off x="3131840" y="2492896"/>
            <a:ext cx="460375" cy="458787"/>
          </a:xfrm>
          <a:prstGeom prst="upArrow">
            <a:avLst>
              <a:gd name="adj1" fmla="val 4663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1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3" name="上矢印 55"/>
          <p:cNvSpPr>
            <a:spLocks noChangeArrowheads="1"/>
          </p:cNvSpPr>
          <p:nvPr/>
        </p:nvSpPr>
        <p:spPr bwMode="auto">
          <a:xfrm>
            <a:off x="3223642" y="4699645"/>
            <a:ext cx="1479550" cy="532383"/>
          </a:xfrm>
          <a:prstGeom prst="upArrow">
            <a:avLst>
              <a:gd name="adj1" fmla="val 68796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ウェブサイト</a:t>
            </a:r>
            <a:endParaRPr lang="ja-JP" altLang="en-US" sz="1100" dirty="0">
              <a:solidFill>
                <a:srgbClr val="FF0000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4" name="角丸四角形 51"/>
          <p:cNvSpPr>
            <a:spLocks noChangeArrowheads="1"/>
          </p:cNvSpPr>
          <p:nvPr/>
        </p:nvSpPr>
        <p:spPr bwMode="auto">
          <a:xfrm>
            <a:off x="4990157" y="6093296"/>
            <a:ext cx="1092770" cy="4587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5306" tIns="32653" rIns="65306" bIns="32653" anchor="ctr"/>
          <a:lstStyle/>
          <a:p>
            <a:pPr algn="ctr" defTabSz="913837">
              <a:defRPr/>
            </a:pPr>
            <a:r>
              <a:rPr lang="ja-JP" altLang="en-US" sz="1100" dirty="0" smtClean="0">
                <a:latin typeface="HG丸ｺﾞｼｯｸM-PRO" pitchFamily="50" charset="-128"/>
                <a:ea typeface="HG丸ｺﾞｼｯｸM-PRO" pitchFamily="50" charset="-128"/>
              </a:rPr>
              <a:t>今後の防災・減災に資する情報</a:t>
            </a:r>
            <a:endParaRPr lang="ja-JP" altLang="en-US" sz="11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7" name="左右矢印 59"/>
          <p:cNvSpPr>
            <a:spLocks noChangeArrowheads="1"/>
          </p:cNvSpPr>
          <p:nvPr/>
        </p:nvSpPr>
        <p:spPr bwMode="auto">
          <a:xfrm>
            <a:off x="4558109" y="6165304"/>
            <a:ext cx="504056" cy="312738"/>
          </a:xfrm>
          <a:prstGeom prst="leftRightArrow">
            <a:avLst>
              <a:gd name="adj1" fmla="val 49213"/>
              <a:gd name="adj2" fmla="val 444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5306" tIns="32653" rIns="65306" bIns="32653" anchor="ctr"/>
          <a:lstStyle/>
          <a:p>
            <a:pPr algn="ctr" defTabSz="912813"/>
            <a:endParaRPr lang="ja-JP" altLang="en-US" sz="1400"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58" name="円/楕円 57"/>
          <p:cNvSpPr/>
          <p:nvPr/>
        </p:nvSpPr>
        <p:spPr bwMode="auto">
          <a:xfrm rot="10800000" flipV="1">
            <a:off x="6804248" y="5301208"/>
            <a:ext cx="1080120" cy="5953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個人</a:t>
            </a:r>
            <a:endParaRPr lang="en-US" altLang="ja-JP" sz="11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9" name="左右矢印 59"/>
          <p:cNvSpPr>
            <a:spLocks noChangeArrowheads="1"/>
          </p:cNvSpPr>
          <p:nvPr/>
        </p:nvSpPr>
        <p:spPr bwMode="auto">
          <a:xfrm>
            <a:off x="6444208" y="4319190"/>
            <a:ext cx="357188" cy="261938"/>
          </a:xfrm>
          <a:prstGeom prst="leftRightArrow">
            <a:avLst>
              <a:gd name="adj1" fmla="val 49213"/>
              <a:gd name="adj2" fmla="val 44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5306" tIns="32653" rIns="65306" bIns="32653" anchor="ctr"/>
          <a:lstStyle/>
          <a:p>
            <a:pPr algn="ctr" defTabSz="912813"/>
            <a:endParaRPr lang="ja-JP" altLang="en-US" sz="1400">
              <a:latin typeface="HG丸ｺﾞｼｯｸM-PRO" pitchFamily="49" charset="-128"/>
              <a:ea typeface="HG丸ｺﾞｼｯｸM-PRO" pitchFamily="49" charset="-128"/>
            </a:endParaRPr>
          </a:p>
        </p:txBody>
      </p:sp>
      <p:sp>
        <p:nvSpPr>
          <p:cNvPr id="60" name="角丸四角形吹き出し 113"/>
          <p:cNvSpPr>
            <a:spLocks noChangeArrowheads="1"/>
          </p:cNvSpPr>
          <p:nvPr/>
        </p:nvSpPr>
        <p:spPr bwMode="auto">
          <a:xfrm>
            <a:off x="179512" y="3212976"/>
            <a:ext cx="1728192" cy="576064"/>
          </a:xfrm>
          <a:prstGeom prst="wedgeRoundRectCallout">
            <a:avLst>
              <a:gd name="adj1" fmla="val 101912"/>
              <a:gd name="adj2" fmla="val -7801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国全体で、大震災の記録を後世に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1" name="角丸四角形吹き出し 113"/>
          <p:cNvSpPr>
            <a:spLocks noChangeArrowheads="1"/>
          </p:cNvSpPr>
          <p:nvPr/>
        </p:nvSpPr>
        <p:spPr bwMode="auto">
          <a:xfrm>
            <a:off x="179512" y="4005064"/>
            <a:ext cx="1152128" cy="360040"/>
          </a:xfrm>
          <a:prstGeom prst="wedgeRoundRectCallout">
            <a:avLst>
              <a:gd name="adj1" fmla="val 46482"/>
              <a:gd name="adj2" fmla="val 10742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情報の集約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8" name="角丸四角形吹き出し 113"/>
          <p:cNvSpPr>
            <a:spLocks noChangeArrowheads="1"/>
          </p:cNvSpPr>
          <p:nvPr/>
        </p:nvSpPr>
        <p:spPr bwMode="auto">
          <a:xfrm>
            <a:off x="179512" y="4869160"/>
            <a:ext cx="1152128" cy="360040"/>
          </a:xfrm>
          <a:prstGeom prst="wedgeRoundRectCallout">
            <a:avLst>
              <a:gd name="adj1" fmla="val 77977"/>
              <a:gd name="adj2" fmla="val 8726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個別に保有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3" name="角丸四角形吹き出し 113"/>
          <p:cNvSpPr>
            <a:spLocks noChangeArrowheads="1"/>
          </p:cNvSpPr>
          <p:nvPr/>
        </p:nvSpPr>
        <p:spPr bwMode="auto">
          <a:xfrm>
            <a:off x="6228184" y="980728"/>
            <a:ext cx="1440160" cy="360040"/>
          </a:xfrm>
          <a:prstGeom prst="wedgeRoundRectCallout">
            <a:avLst>
              <a:gd name="adj1" fmla="val -73726"/>
              <a:gd name="adj2" fmla="val 13967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5306" tIns="32653" rIns="65306" bIns="32653"/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一元的アクセス</a:t>
            </a:r>
            <a:endParaRPr lang="ja-JP" altLang="en-US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5517" y="1604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 b="0" dirty="0" smtClean="0"/>
              <a:t>国立国会図書館の概況</a:t>
            </a:r>
            <a:endParaRPr kumimoji="1" lang="ja-JP" altLang="en-US" sz="3600" b="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31C2E871-1DD7-40B2-A2CE-B91758B7639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9510" y="1522188"/>
            <a:ext cx="8821613" cy="51375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93600" anchor="ctr"/>
          <a:lstStyle/>
          <a:p>
            <a:pPr marL="714375" indent="-447675">
              <a:spcBef>
                <a:spcPct val="50000"/>
              </a:spcBef>
              <a:buClr>
                <a:srgbClr val="FF3300"/>
              </a:buClr>
              <a:buSzPct val="60000"/>
            </a:pPr>
            <a:endParaRPr kumimoji="0" lang="ja-JP" altLang="en-US" sz="2600"/>
          </a:p>
        </p:txBody>
      </p:sp>
      <p:graphicFrame>
        <p:nvGraphicFramePr>
          <p:cNvPr id="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7454012"/>
              </p:ext>
            </p:extLst>
          </p:nvPr>
        </p:nvGraphicFramePr>
        <p:xfrm>
          <a:off x="184075" y="1531812"/>
          <a:ext cx="4968551" cy="5137548"/>
        </p:xfrm>
        <a:graphic>
          <a:graphicData uri="http://schemas.openxmlformats.org/drawingml/2006/table">
            <a:tbl>
              <a:tblPr/>
              <a:tblGrid>
                <a:gridCol w="1729516"/>
                <a:gridCol w="3239035"/>
              </a:tblGrid>
              <a:tr h="457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設置法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国立国会図書館法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創設年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1948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</a:t>
                      </a:r>
                      <a:endParaRPr kumimoji="1" lang="ja-JP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6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職員数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890</a:t>
                      </a:r>
                      <a:r>
                        <a:rPr kumimoji="1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名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（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2012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4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月）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年間予算額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約</a:t>
                      </a: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197</a:t>
                      </a:r>
                      <a:r>
                        <a:rPr kumimoji="1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億円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（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2012</a:t>
                      </a:r>
                      <a:r>
                        <a:rPr kumimoji="1" lang="ja-JP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年度）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資料購入費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約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24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億円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（</a:t>
                      </a: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2012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年度）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7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蔵書数</a:t>
                      </a:r>
                      <a:endParaRPr kumimoji="1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（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2011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年度末）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図書　約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970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万点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7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逐次刊行物　約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1,427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万点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776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総計　約</a:t>
                      </a:r>
                      <a:r>
                        <a:rPr kumimoji="1" lang="en-US" altLang="ja-JP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  <a:cs typeface="+mn-cs"/>
                        </a:rPr>
                        <a:t>3841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万点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2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受入資料数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（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2011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年度）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図書　約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23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万点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29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逐次刊行物　約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60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万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254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総計　約</a:t>
                      </a:r>
                      <a:r>
                        <a:rPr kumimoji="1" lang="en-US" altLang="ja-JP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  <a:cs typeface="+mn-cs"/>
                        </a:rPr>
                        <a:t>96</a:t>
                      </a:r>
                      <a:r>
                        <a:rPr kumimoji="1" lang="ja-JP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  <a:cs typeface="+mn-cs"/>
                        </a:rPr>
                        <a:t>万点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63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利用者数</a:t>
                      </a:r>
                      <a:endParaRPr kumimoji="1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（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2011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年度）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東京本館 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47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万人（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1.688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人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/</a:t>
                      </a: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日）</a:t>
                      </a:r>
                      <a:endParaRPr kumimoji="1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charset="0"/>
                          <a:ea typeface="ＭＳ Ｐゴシック" charset="-128"/>
                        </a:rPr>
                        <a:t>＋　遠隔利用・・・</a:t>
                      </a:r>
                      <a:endParaRPr kumimoji="1" lang="ja-JP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434956" y="2852936"/>
            <a:ext cx="370904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■</a:t>
            </a:r>
            <a:r>
              <a:rPr kumimoji="1" lang="ja-JP" altLang="en-US" dirty="0" smtClean="0"/>
              <a:t>増加するデジタル情報</a:t>
            </a:r>
            <a:r>
              <a:rPr kumimoji="1" lang="ja-JP" altLang="en-US" dirty="0" smtClean="0"/>
              <a:t>■</a:t>
            </a:r>
            <a:endParaRPr lang="en-US" altLang="ja-JP" sz="1400" dirty="0" smtClean="0"/>
          </a:p>
          <a:p>
            <a:r>
              <a:rPr kumimoji="1" lang="ja-JP" altLang="en-US" sz="1600" dirty="0" smtClean="0"/>
              <a:t>○当館所蔵デジタル化資料数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　　　　　　　   （</a:t>
            </a:r>
            <a:r>
              <a:rPr lang="en-US" altLang="ja-JP" sz="1600" dirty="0" smtClean="0"/>
              <a:t>2012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9</a:t>
            </a:r>
            <a:r>
              <a:rPr lang="ja-JP" altLang="en-US" sz="1600" dirty="0" smtClean="0"/>
              <a:t>月時点）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　・インターネット公開：</a:t>
            </a:r>
            <a:r>
              <a:rPr lang="ja-JP" altLang="ja-JP" sz="1600" dirty="0" smtClean="0"/>
              <a:t>約</a:t>
            </a:r>
            <a:r>
              <a:rPr lang="en-US" altLang="ja-JP" sz="1600" dirty="0" smtClean="0"/>
              <a:t>41</a:t>
            </a:r>
            <a:r>
              <a:rPr lang="ja-JP" altLang="ja-JP" sz="1600" dirty="0" smtClean="0"/>
              <a:t>万</a:t>
            </a:r>
            <a:r>
              <a:rPr lang="ja-JP" altLang="en-US" sz="1600" dirty="0" smtClean="0"/>
              <a:t>点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　・館内限定提供：</a:t>
            </a:r>
            <a:r>
              <a:rPr lang="ja-JP" altLang="ja-JP" sz="1600" dirty="0" smtClean="0"/>
              <a:t>約</a:t>
            </a:r>
            <a:r>
              <a:rPr lang="en-US" altLang="ja-JP" sz="1600" dirty="0" smtClean="0"/>
              <a:t>175.5</a:t>
            </a:r>
            <a:r>
              <a:rPr lang="ja-JP" altLang="ja-JP" sz="1600" dirty="0" smtClean="0"/>
              <a:t>万</a:t>
            </a:r>
            <a:r>
              <a:rPr lang="ja-JP" altLang="en-US" sz="1600" dirty="0" smtClean="0"/>
              <a:t>点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　・合計：</a:t>
            </a:r>
            <a:r>
              <a:rPr lang="ja-JP" altLang="ja-JP" sz="1600" dirty="0" smtClean="0"/>
              <a:t>約</a:t>
            </a:r>
            <a:r>
              <a:rPr lang="en-US" altLang="ja-JP" sz="1600" dirty="0" smtClean="0"/>
              <a:t>216.5</a:t>
            </a:r>
            <a:r>
              <a:rPr lang="ja-JP" altLang="ja-JP" sz="1600" dirty="0" smtClean="0"/>
              <a:t>万</a:t>
            </a:r>
            <a:r>
              <a:rPr lang="ja-JP" altLang="en-US" sz="1600" dirty="0" smtClean="0"/>
              <a:t>点</a:t>
            </a:r>
            <a:endParaRPr lang="en-US" altLang="ja-JP" sz="1600" dirty="0" smtClean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○インターネット資料の収集・保存</a:t>
            </a:r>
            <a:endParaRPr lang="en-US" altLang="ja-JP" sz="1600" dirty="0" smtClean="0"/>
          </a:p>
          <a:p>
            <a:r>
              <a:rPr lang="ja-JP" altLang="en-US" sz="1600" dirty="0" smtClean="0"/>
              <a:t>　　　　　　　   （</a:t>
            </a:r>
            <a:r>
              <a:rPr lang="en-US" altLang="ja-JP" sz="1600" dirty="0" smtClean="0"/>
              <a:t>2012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9</a:t>
            </a:r>
            <a:r>
              <a:rPr lang="ja-JP" altLang="en-US" sz="1600" dirty="0" smtClean="0"/>
              <a:t>月現在）</a:t>
            </a:r>
            <a:endParaRPr lang="en-US" altLang="ja-JP" sz="1600" dirty="0" smtClean="0"/>
          </a:p>
          <a:p>
            <a:r>
              <a:rPr lang="ja-JP" altLang="en-US" sz="1600" dirty="0" smtClean="0"/>
              <a:t>　・対象タイトル数：</a:t>
            </a:r>
            <a:r>
              <a:rPr lang="en-US" altLang="ja-JP" sz="1600" dirty="0" smtClean="0"/>
              <a:t>7,155</a:t>
            </a:r>
            <a:r>
              <a:rPr lang="ja-JP" altLang="en-US" sz="1600" dirty="0" smtClean="0"/>
              <a:t>件</a:t>
            </a:r>
            <a:endParaRPr lang="en-US" altLang="ja-JP" sz="1600" dirty="0" smtClean="0"/>
          </a:p>
          <a:p>
            <a:r>
              <a:rPr lang="ja-JP" altLang="en-US" sz="1600" dirty="0" smtClean="0"/>
              <a:t>　・収集個体数：</a:t>
            </a:r>
            <a:r>
              <a:rPr lang="en-US" altLang="ja-JP" sz="1600" dirty="0" smtClean="0"/>
              <a:t>45,411</a:t>
            </a:r>
            <a:r>
              <a:rPr lang="ja-JP" altLang="en-US" sz="1600" dirty="0" smtClean="0"/>
              <a:t>件</a:t>
            </a:r>
            <a:endParaRPr lang="en-US" altLang="ja-JP" sz="1600" dirty="0" smtClean="0"/>
          </a:p>
          <a:p>
            <a:r>
              <a:rPr lang="ja-JP" altLang="en-US" sz="1600" dirty="0" smtClean="0"/>
              <a:t>　　　　（例：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タイトルにつき、</a:t>
            </a:r>
            <a:endParaRPr lang="en-US" altLang="ja-JP" sz="1600" dirty="0" smtClean="0"/>
          </a:p>
          <a:p>
            <a:r>
              <a:rPr lang="ja-JP" altLang="en-US" sz="1600" dirty="0" smtClean="0"/>
              <a:t>　　　　　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回収集すると、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個体）</a:t>
            </a:r>
            <a:endParaRPr lang="en-US" altLang="ja-JP" sz="1600" dirty="0" smtClean="0"/>
          </a:p>
          <a:p>
            <a:r>
              <a:rPr lang="ja-JP" altLang="en-US" sz="1600" dirty="0" smtClean="0"/>
              <a:t>　・全容量：</a:t>
            </a:r>
            <a:r>
              <a:rPr lang="en-US" altLang="ja-JP" sz="1600" dirty="0" smtClean="0"/>
              <a:t>143</a:t>
            </a:r>
            <a:r>
              <a:rPr lang="ja-JP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/>
              <a:t>TB</a:t>
            </a:r>
            <a:r>
              <a:rPr lang="ja-JP" altLang="en-US" sz="1600" dirty="0" smtClean="0"/>
              <a:t>（テラバイト</a:t>
            </a:r>
            <a:r>
              <a:rPr lang="ja-JP" altLang="en-US" sz="1600" dirty="0" smtClean="0"/>
              <a:t>）</a:t>
            </a:r>
            <a:endParaRPr lang="en-US" altLang="ja-JP" sz="16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319246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1172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二等辺三角形 21"/>
          <p:cNvSpPr/>
          <p:nvPr/>
        </p:nvSpPr>
        <p:spPr>
          <a:xfrm>
            <a:off x="7596188" y="1988071"/>
            <a:ext cx="865187" cy="5048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1" name="二等辺三角形 20"/>
          <p:cNvSpPr/>
          <p:nvPr/>
        </p:nvSpPr>
        <p:spPr>
          <a:xfrm>
            <a:off x="5580063" y="1988071"/>
            <a:ext cx="865187" cy="5048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0" name="二等辺三角形 19"/>
          <p:cNvSpPr/>
          <p:nvPr/>
        </p:nvSpPr>
        <p:spPr>
          <a:xfrm>
            <a:off x="3348038" y="1988071"/>
            <a:ext cx="865187" cy="5048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9" name="二等辺三角形 18"/>
          <p:cNvSpPr/>
          <p:nvPr/>
        </p:nvSpPr>
        <p:spPr>
          <a:xfrm>
            <a:off x="1187450" y="1988071"/>
            <a:ext cx="865188" cy="5048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520" y="4077072"/>
            <a:ext cx="8712967" cy="2448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ja-JP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endParaRPr lang="en-US" altLang="ja-JP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endParaRPr lang="en-US" altLang="ja-JP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endParaRPr lang="en-US" altLang="ja-JP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endParaRPr lang="en-US" altLang="ja-JP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endParaRPr lang="en-US" altLang="ja-JP" dirty="0" smtClean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目標</a:t>
            </a:r>
            <a:r>
              <a:rPr lang="ja-JP" altLang="en-US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６：運営管理</a:t>
            </a:r>
          </a:p>
          <a:p>
            <a:pPr eaLnBrk="0" hangingPunct="0">
              <a:defRPr/>
            </a:pPr>
            <a:r>
              <a:rPr lang="ja-JP" altLang="en-US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透明性が高く効率的な運営管理を行い、高度なサービス提供を担うことができる人材を育成し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、必要な施設を整備します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 </a:t>
            </a:r>
            <a:r>
              <a:rPr lang="ja-JP" altLang="en-US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。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9750" y="836712"/>
            <a:ext cx="7993063" cy="13672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私たちの使命・目標</a:t>
            </a:r>
            <a:r>
              <a:rPr lang="en-US" altLang="ja-JP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2012-2016</a:t>
            </a: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  <a:p>
            <a:pPr eaLnBrk="0" hangingPunct="0">
              <a:defRPr/>
            </a:pPr>
            <a:r>
              <a:rPr lang="ja-JP" altLang="en-US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国立国会図書館は、出版物を中心に国内外の資料、情報を広く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収集し、</a:t>
            </a:r>
            <a:r>
              <a:rPr lang="ja-JP" altLang="en-US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保存して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、知識</a:t>
            </a:r>
            <a:r>
              <a:rPr lang="ja-JP" altLang="en-US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・文化の基盤となり、国会の活動を補佐するとともに、行政・司法及び国民に図書館サービスを</a:t>
            </a:r>
            <a:r>
              <a:rPr lang="ja-JP" altLang="en-US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提供することを通じ、国民の創造的な活動に貢献し、民主</a:t>
            </a:r>
            <a:r>
              <a:rPr lang="ja-JP" altLang="en-US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主義の発展に寄与します。</a:t>
            </a: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468784" y="2492896"/>
            <a:ext cx="2014984" cy="30966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defRPr/>
            </a:pPr>
            <a:r>
              <a:rPr lang="zh-TW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目標１</a:t>
            </a:r>
            <a:r>
              <a:rPr lang="zh-TW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：</a:t>
            </a:r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国会の活動の補佐</a:t>
            </a:r>
            <a:endParaRPr lang="en-US" altLang="zh-TW" sz="1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国政課題に関する信頼性の高い専門的調査・分析と迅速、的確な情報提供を一層強化して、国会の活動を十全に補佐します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 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54536" y="2492896"/>
            <a:ext cx="2089471" cy="25918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>
            <a:normAutofit fontScale="92500" lnSpcReduction="20000"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目標２：収集・保存</a:t>
            </a:r>
          </a:p>
          <a:p>
            <a:pPr eaLnBrk="0" hangingPunct="0">
              <a:defRPr/>
            </a:pPr>
            <a:endParaRPr lang="en-US" altLang="ja-JP" sz="1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納本</a:t>
            </a:r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制度を一層充実させて、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国内出版物の網羅的収集に努めるとともに、印刷刊行物に</a:t>
            </a:r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とどまらず、電子的に流通する情報を含め、様々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な</a:t>
            </a:r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資料・情報を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文化的資産として収集、保存します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 。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716016" y="2348880"/>
            <a:ext cx="2376264" cy="30243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>
            <a:normAutofit fontScale="62500" lnSpcReduction="20000"/>
          </a:bodyPr>
          <a:lstStyle/>
          <a:p>
            <a:pPr>
              <a:defRPr/>
            </a:pPr>
            <a:r>
              <a:rPr lang="ja-JP" altLang="en-US" sz="2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目標３：情報アクセス</a:t>
            </a:r>
          </a:p>
          <a:p>
            <a:pPr eaLnBrk="0" hangingPunct="0">
              <a:defRPr/>
            </a:pPr>
            <a:endParaRPr lang="en-US" altLang="ja-JP" sz="26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ja-JP" altLang="en-US" sz="2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国立国会図書館の収集資料を簡便に利用し、また必要な情報・知識に</a:t>
            </a:r>
            <a:r>
              <a:rPr lang="ja-JP" altLang="en-US" sz="2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迅速かつ的確</a:t>
            </a:r>
            <a:r>
              <a:rPr lang="ja-JP" altLang="en-US" sz="2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にアクセスできるように、新しい情報環境に対応して</a:t>
            </a:r>
            <a:r>
              <a:rPr lang="ja-JP" altLang="en-US" sz="2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、資料のデジタル化、探索</a:t>
            </a:r>
            <a:r>
              <a:rPr lang="ja-JP" altLang="en-US" sz="2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手段を</a:t>
            </a:r>
            <a:r>
              <a:rPr lang="ja-JP" altLang="en-US" sz="2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向上など、</a:t>
            </a:r>
            <a:r>
              <a:rPr lang="ja-JP" altLang="en-US" sz="2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誰もが利用しやすい環境・手段を整備します。</a:t>
            </a:r>
            <a:r>
              <a:rPr lang="ja-JP" altLang="en-US" sz="2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164288" y="2492896"/>
            <a:ext cx="1655514" cy="316812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/>
          <a:lstStyle/>
          <a:p>
            <a:pPr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目標５：東日本大震災アーカイブ</a:t>
            </a:r>
          </a:p>
          <a:p>
            <a:pPr eaLnBrk="0" hangingPunct="0"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未曽有の災害の教訓を後世に確実に伝えるための東日本大震災アーカイブを構築します。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691680" y="4941168"/>
            <a:ext cx="6048672" cy="79238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目標４：協力・連携</a:t>
            </a:r>
          </a:p>
          <a:p>
            <a:pPr eaLnBrk="0" hangingPunct="0"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国内外の関係機関と連携して</a:t>
            </a:r>
            <a:r>
              <a:rPr lang="ja-JP" altLang="en-US" sz="160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、知識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  <a:cs typeface="Times New Roman" pitchFamily="18" charset="0"/>
              </a:rPr>
              <a:t>・文化の基盤を一層豊かにし、人々の役に立つものとします。</a:t>
            </a:r>
            <a:r>
              <a:rPr lang="ja-JP" altLang="en-US" sz="16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4" name="タイトル 24"/>
          <p:cNvSpPr txBox="1">
            <a:spLocks/>
          </p:cNvSpPr>
          <p:nvPr/>
        </p:nvSpPr>
        <p:spPr>
          <a:xfrm>
            <a:off x="0" y="0"/>
            <a:ext cx="9144000" cy="9286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</a:rPr>
              <a:t>NDL</a:t>
            </a:r>
            <a:r>
              <a:rPr kumimoji="0" lang="ja-JP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丸ｺﾞｼｯｸM-PRO" pitchFamily="50" charset="-128"/>
                <a:ea typeface="HG丸ｺﾞｼｯｸM-PRO" pitchFamily="50" charset="-128"/>
              </a:rPr>
              <a:t>の基本機能と取組目標</a:t>
            </a:r>
            <a:endParaRPr kumimoji="0" lang="ja-JP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5" name="日付プレースホル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dirty="0" smtClean="0"/>
              <a:t>デジタル化及びデジタル資料の収集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 smtClean="0"/>
              <a:t>歩み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23928" y="6237312"/>
            <a:ext cx="4968552" cy="2880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（注）</a:t>
            </a:r>
            <a:r>
              <a:rPr lang="en-US" altLang="ja-JP" sz="1400" dirty="0" smtClean="0">
                <a:latin typeface="HG丸ｺﾞｼｯｸM-PRO" pitchFamily="50" charset="-128"/>
                <a:ea typeface="HG丸ｺﾞｼｯｸM-PRO" pitchFamily="50" charset="-128"/>
              </a:rPr>
              <a:t>DRM(Digital Rights Management):</a:t>
            </a:r>
            <a:r>
              <a:rPr lang="ja-JP" altLang="en-US" sz="1400" dirty="0" smtClean="0">
                <a:latin typeface="HG丸ｺﾞｼｯｸM-PRO" pitchFamily="50" charset="-128"/>
                <a:ea typeface="HG丸ｺﾞｼｯｸM-PRO" pitchFamily="50" charset="-128"/>
              </a:rPr>
              <a:t>技術的制限手段</a:t>
            </a:r>
            <a:endParaRPr lang="en-US" altLang="ja-JP" sz="1400" dirty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212340"/>
            <a:ext cx="2133600" cy="365125"/>
          </a:xfrm>
        </p:spPr>
        <p:txBody>
          <a:bodyPr/>
          <a:lstStyle/>
          <a:p>
            <a:pPr>
              <a:defRPr/>
            </a:pPr>
            <a:fld id="{060569D6-CD72-4C99-9F01-C1F900A77C0F}" type="slidenum">
              <a:rPr lang="en-US" altLang="ja-JP" smtClean="0">
                <a:latin typeface="HG丸ｺﾞｼｯｸM-PRO" pitchFamily="50" charset="-128"/>
                <a:ea typeface="HG丸ｺﾞｼｯｸM-PRO" pitchFamily="50" charset="-128"/>
              </a:rPr>
              <a:pPr>
                <a:defRPr/>
              </a:pPr>
              <a:t>4</a:t>
            </a:fld>
            <a:endParaRPr lang="en-US" altLang="ja-JP" sz="1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212340"/>
            <a:ext cx="2133600" cy="365125"/>
          </a:xfrm>
        </p:spPr>
        <p:txBody>
          <a:bodyPr/>
          <a:lstStyle/>
          <a:p>
            <a:r>
              <a:rPr lang="en-US" altLang="ja-JP" smtClean="0">
                <a:latin typeface="HG丸ｺﾞｼｯｸM-PRO" pitchFamily="50" charset="-128"/>
                <a:ea typeface="HG丸ｺﾞｼｯｸM-PRO" pitchFamily="50" charset="-128"/>
              </a:rPr>
              <a:t>2012/10/28</a:t>
            </a:r>
            <a:endParaRPr lang="en-US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467544" y="3522176"/>
          <a:ext cx="8352928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デジタル資料の収集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12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10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月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パッケージ系電子出版物の</a:t>
                      </a:r>
                    </a:p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納本制度による収集開始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14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11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月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WARP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（インターネット資料収集保存事業）</a:t>
                      </a:r>
                    </a:p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開始（許諾による収集）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22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4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月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公的機関のインターネット資料の</a:t>
                      </a:r>
                    </a:p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制度的収集開始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25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7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月</a:t>
                      </a:r>
                      <a:endParaRPr kumimoji="1" lang="ja-JP" altLang="en-US" sz="1400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民間のオンライン資料（電子書籍、電子雑誌等）の制度的収集開始（当面、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無料かつ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DRM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のないもの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）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67544" y="1052736"/>
          <a:ext cx="8352928" cy="232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4752528"/>
              </a:tblGrid>
              <a:tr h="336494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デジタル化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内容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  <a:tr h="682392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～平成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21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著作権処理を行い、デジタル化、インターネット提供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  <a:tr h="58079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22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月</a:t>
                      </a:r>
                      <a:r>
                        <a:rPr kumimoji="1" lang="ja-JP" altLang="en-US" sz="1400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（</a:t>
                      </a:r>
                      <a:r>
                        <a:rPr kumimoji="1" lang="ja-JP" altLang="en-US" sz="1400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改正著作権法</a:t>
                      </a:r>
                      <a:r>
                        <a:rPr kumimoji="1" lang="ja-JP" altLang="en-US" sz="1400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施行）</a:t>
                      </a:r>
                      <a:endParaRPr kumimoji="1" lang="ja-JP" altLang="en-US" sz="1400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原資料保存のため、著作権者の許諾なく、図書館資料をデジタル化し館内提供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  <a:tr h="58079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25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月</a:t>
                      </a:r>
                      <a:r>
                        <a:rPr kumimoji="1" lang="ja-JP" altLang="en-US" sz="1400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（</a:t>
                      </a:r>
                      <a:r>
                        <a:rPr kumimoji="1" lang="ja-JP" altLang="en-US" sz="1400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改正著作権法</a:t>
                      </a:r>
                      <a:r>
                        <a:rPr kumimoji="1" lang="ja-JP" altLang="en-US" sz="1400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施行）</a:t>
                      </a:r>
                      <a:endParaRPr kumimoji="1" lang="en-US" altLang="ja-JP" sz="1400" dirty="0" smtClean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平成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26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年</a:t>
                      </a:r>
                      <a:r>
                        <a:rPr kumimoji="1" lang="en-US" altLang="ja-JP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月</a:t>
                      </a:r>
                      <a:r>
                        <a:rPr kumimoji="1" lang="ja-JP" altLang="en-US" sz="1400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（正式運用予定）</a:t>
                      </a:r>
                      <a:endParaRPr kumimoji="1" lang="ja-JP" altLang="en-US" sz="1400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HG丸ｺﾞｼｯｸM-PRO" pitchFamily="50" charset="-128"/>
                          <a:ea typeface="HG丸ｺﾞｼｯｸM-PRO" pitchFamily="50" charset="-128"/>
                        </a:rPr>
                        <a:t>デジタル化した資料のうち、絶版になっているものを、公共図書館へ送信開始</a:t>
                      </a:r>
                      <a:endParaRPr kumimoji="1" lang="ja-JP" altLang="en-US" dirty="0">
                        <a:latin typeface="HG丸ｺﾞｼｯｸM-PRO" pitchFamily="50" charset="-128"/>
                        <a:ea typeface="HG丸ｺﾞｼｯｸM-PRO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</a:t>
            </a:r>
            <a:r>
              <a:rPr kumimoji="1" lang="ja-JP" altLang="en-US" dirty="0" smtClean="0"/>
              <a:t>デジタル化の経緯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501300"/>
            <a:ext cx="8784976" cy="1152128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平成</a:t>
            </a:r>
            <a:r>
              <a:rPr lang="en-US" altLang="ja-JP" dirty="0" smtClean="0"/>
              <a:t>20</a:t>
            </a:r>
            <a:r>
              <a:rPr lang="ja-JP" altLang="en-US" dirty="0" smtClean="0"/>
              <a:t>年まで、著作権処理を行い、デジタル化しインターネット公開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明治期、大正期及び昭和前期刊行図書</a:t>
            </a:r>
          </a:p>
          <a:p>
            <a:pPr lvl="1"/>
            <a:r>
              <a:rPr lang="ja-JP" altLang="en-US" dirty="0" smtClean="0"/>
              <a:t>帝国議会会議録、古典籍、学位論文</a:t>
            </a:r>
          </a:p>
          <a:p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15255" y="5426620"/>
            <a:ext cx="6072187" cy="1071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lang="en-US" altLang="ja-JP" sz="200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ja-JP" altLang="en-US" sz="2000">
                <a:solidFill>
                  <a:schemeClr val="tx1"/>
                </a:solidFill>
              </a:rPr>
              <a:t>　　平成</a:t>
            </a:r>
            <a:r>
              <a:rPr lang="en-US" altLang="ja-JP" sz="2000">
                <a:solidFill>
                  <a:schemeClr val="tx1"/>
                </a:solidFill>
              </a:rPr>
              <a:t>12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13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14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15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16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17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18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19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20</a:t>
            </a:r>
            <a:r>
              <a:rPr lang="ja-JP" altLang="en-US" sz="2000">
                <a:solidFill>
                  <a:schemeClr val="tx1"/>
                </a:solidFill>
              </a:rPr>
              <a:t>　</a:t>
            </a:r>
            <a:r>
              <a:rPr lang="en-US" altLang="ja-JP" sz="2000">
                <a:solidFill>
                  <a:schemeClr val="tx1"/>
                </a:solidFill>
              </a:rPr>
              <a:t>21</a:t>
            </a:r>
            <a:r>
              <a:rPr lang="ja-JP" altLang="en-US" sz="2000">
                <a:solidFill>
                  <a:schemeClr val="tx1"/>
                </a:solidFill>
              </a:rPr>
              <a:t>当初</a:t>
            </a:r>
            <a:endParaRPr lang="en-US" altLang="ja-JP" sz="200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ja-JP" sz="200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年分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7187505" y="5569495"/>
            <a:ext cx="1704975" cy="928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21</a:t>
            </a:r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22</a:t>
            </a:r>
            <a:r>
              <a:rPr lang="ja-JP" altLang="en-US" dirty="0" smtClean="0">
                <a:solidFill>
                  <a:schemeClr val="tx1"/>
                </a:solidFill>
              </a:rPr>
              <a:t>年度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補正</a:t>
            </a:r>
            <a:r>
              <a:rPr lang="ja-JP" altLang="en-US" dirty="0">
                <a:solidFill>
                  <a:schemeClr val="tx1"/>
                </a:solidFill>
              </a:rPr>
              <a:t>予算</a:t>
            </a:r>
          </a:p>
        </p:txBody>
      </p:sp>
      <p:sp>
        <p:nvSpPr>
          <p:cNvPr id="22" name="フローチャート : 磁気ディスク 21"/>
          <p:cNvSpPr/>
          <p:nvPr/>
        </p:nvSpPr>
        <p:spPr>
          <a:xfrm>
            <a:off x="3044130" y="4712245"/>
            <a:ext cx="1500187" cy="6429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2000">
                <a:solidFill>
                  <a:schemeClr val="tx1"/>
                </a:solidFill>
              </a:rPr>
              <a:t>14</a:t>
            </a:r>
            <a:r>
              <a:rPr lang="ja-JP" altLang="en-US" sz="2000">
                <a:solidFill>
                  <a:schemeClr val="tx1"/>
                </a:solidFill>
              </a:rPr>
              <a:t>億円</a:t>
            </a:r>
          </a:p>
        </p:txBody>
      </p:sp>
      <p:sp>
        <p:nvSpPr>
          <p:cNvPr id="23" name="円柱 22"/>
          <p:cNvSpPr/>
          <p:nvPr/>
        </p:nvSpPr>
        <p:spPr>
          <a:xfrm>
            <a:off x="7207472" y="2703437"/>
            <a:ext cx="1643062" cy="2643206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6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21</a:t>
            </a:r>
            <a:r>
              <a:rPr lang="ja-JP" altLang="en-US" sz="16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補正</a:t>
            </a:r>
            <a:r>
              <a:rPr lang="en-US" altLang="ja-JP" sz="1600" dirty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altLang="ja-JP" sz="1600" dirty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altLang="ja-JP" sz="28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</a:t>
            </a:r>
            <a:r>
              <a:rPr lang="ja-JP" altLang="en-US" sz="2800" dirty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７億円</a:t>
            </a:r>
          </a:p>
        </p:txBody>
      </p:sp>
      <p:sp>
        <p:nvSpPr>
          <p:cNvPr id="24" name="右中かっこ 23"/>
          <p:cNvSpPr/>
          <p:nvPr/>
        </p:nvSpPr>
        <p:spPr>
          <a:xfrm rot="16200000">
            <a:off x="3579911" y="2890588"/>
            <a:ext cx="428625" cy="5357813"/>
          </a:xfrm>
          <a:prstGeom prst="rightBrace">
            <a:avLst>
              <a:gd name="adj1" fmla="val 0"/>
              <a:gd name="adj2" fmla="val 50000"/>
            </a:avLst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endParaRPr lang="ja-JP" altLang="en-US"/>
          </a:p>
        </p:txBody>
      </p:sp>
      <p:sp>
        <p:nvSpPr>
          <p:cNvPr id="25" name="テキスト ボックス 26"/>
          <p:cNvSpPr txBox="1">
            <a:spLocks noChangeArrowheads="1"/>
          </p:cNvSpPr>
          <p:nvPr/>
        </p:nvSpPr>
        <p:spPr bwMode="auto">
          <a:xfrm>
            <a:off x="5191249" y="2719953"/>
            <a:ext cx="12241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ja-JP" altLang="en-US" sz="1200" b="1" dirty="0"/>
              <a:t>（単位：億円）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/>
        </p:nvGraphicFramePr>
        <p:xfrm>
          <a:off x="366712" y="2631429"/>
          <a:ext cx="5870992" cy="776114"/>
        </p:xfrm>
        <a:graphic>
          <a:graphicData uri="http://schemas.openxmlformats.org/drawingml/2006/table">
            <a:tbl>
              <a:tblPr/>
              <a:tblGrid>
                <a:gridCol w="472941"/>
                <a:gridCol w="434888"/>
                <a:gridCol w="471582"/>
                <a:gridCol w="438965"/>
                <a:gridCol w="438964"/>
                <a:gridCol w="466147"/>
                <a:gridCol w="483813"/>
                <a:gridCol w="483813"/>
                <a:gridCol w="483813"/>
                <a:gridCol w="483813"/>
                <a:gridCol w="600690"/>
                <a:gridCol w="611563"/>
              </a:tblGrid>
              <a:tr h="4662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年度</a:t>
                      </a:r>
                      <a:endParaRPr kumimoji="1" lang="en-US" altLang="ja-JP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12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13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14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15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16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17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18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19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20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21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（当初）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（当初）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099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予算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1.0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1.5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2.2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2.4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1.2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0.4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2.2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0.8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1.3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1.3</a:t>
                      </a:r>
                      <a:endParaRPr kumimoji="1" lang="ja-JP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1.3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7" name="直線コネクタ 26"/>
          <p:cNvCxnSpPr/>
          <p:nvPr/>
        </p:nvCxnSpPr>
        <p:spPr>
          <a:xfrm flipV="1">
            <a:off x="4544317" y="2559421"/>
            <a:ext cx="2735163" cy="229570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544317" y="5212307"/>
            <a:ext cx="2643188" cy="9525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吹き出し 28"/>
          <p:cNvSpPr/>
          <p:nvPr/>
        </p:nvSpPr>
        <p:spPr>
          <a:xfrm>
            <a:off x="543817" y="3567532"/>
            <a:ext cx="4214813" cy="930399"/>
          </a:xfrm>
          <a:prstGeom prst="wedgeRoundRectCallout">
            <a:avLst>
              <a:gd name="adj1" fmla="val 79771"/>
              <a:gd name="adj2" fmla="val 1819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ja-JP" altLang="en-US" sz="1800" dirty="0" smtClean="0">
                <a:solidFill>
                  <a:schemeClr val="tx1"/>
                </a:solidFill>
              </a:rPr>
              <a:t>平成</a:t>
            </a:r>
            <a:r>
              <a:rPr lang="en-US" altLang="ja-JP" sz="1800" dirty="0">
                <a:solidFill>
                  <a:schemeClr val="tx1"/>
                </a:solidFill>
              </a:rPr>
              <a:t>12</a:t>
            </a:r>
            <a:r>
              <a:rPr lang="ja-JP" altLang="en-US" sz="1800" dirty="0">
                <a:solidFill>
                  <a:schemeClr val="tx1"/>
                </a:solidFill>
              </a:rPr>
              <a:t>年度補正予算で計上</a:t>
            </a:r>
            <a:r>
              <a:rPr lang="ja-JP" altLang="en-US" sz="1800" dirty="0" smtClean="0">
                <a:solidFill>
                  <a:schemeClr val="tx1"/>
                </a:solidFill>
              </a:rPr>
              <a:t>以来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ja-JP" sz="1800" dirty="0" smtClean="0">
                <a:solidFill>
                  <a:schemeClr val="tx1"/>
                </a:solidFill>
              </a:rPr>
              <a:t>10</a:t>
            </a:r>
            <a:r>
              <a:rPr lang="ja-JP" altLang="en-US" sz="1800" dirty="0">
                <a:solidFill>
                  <a:schemeClr val="tx1"/>
                </a:solidFill>
              </a:rPr>
              <a:t>年間分の予算の</a:t>
            </a:r>
            <a:r>
              <a:rPr lang="en-US" altLang="ja-JP" sz="1800" dirty="0">
                <a:solidFill>
                  <a:schemeClr val="tx1"/>
                </a:solidFill>
              </a:rPr>
              <a:t>9</a:t>
            </a:r>
            <a:r>
              <a:rPr lang="ja-JP" altLang="en-US" sz="1800" dirty="0">
                <a:solidFill>
                  <a:schemeClr val="tx1"/>
                </a:solidFill>
              </a:rPr>
              <a:t>倍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gray">
          <a:xfrm>
            <a:off x="84138" y="6538738"/>
            <a:ext cx="487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638" indent="-274638">
              <a:spcBef>
                <a:spcPct val="50000"/>
              </a:spcBef>
            </a:pPr>
            <a:fld id="{ED2894FF-B1AF-4556-8A8B-AB2A3EA6E91F}" type="slidenum">
              <a:rPr lang="ja-JP" altLang="en-US" sz="1200" b="1">
                <a:solidFill>
                  <a:schemeClr val="bg1"/>
                </a:solidFill>
                <a:latin typeface="Arial" charset="0"/>
              </a:rPr>
              <a:pPr marL="274638" indent="-274638">
                <a:spcBef>
                  <a:spcPct val="50000"/>
                </a:spcBef>
              </a:pPr>
              <a:t>5</a:t>
            </a:fld>
            <a:endParaRPr lang="en-US" altLang="ja-JP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" name="円柱 31"/>
          <p:cNvSpPr/>
          <p:nvPr/>
        </p:nvSpPr>
        <p:spPr>
          <a:xfrm>
            <a:off x="7207472" y="2487413"/>
            <a:ext cx="1643062" cy="792088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4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</a:rPr>
              <a:t>22</a:t>
            </a:r>
            <a:r>
              <a:rPr lang="ja-JP" altLang="en-US" sz="14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</a:rPr>
              <a:t>補正</a:t>
            </a:r>
            <a:r>
              <a:rPr lang="en-US" altLang="ja-JP" sz="1400" dirty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</a:rPr>
              <a:t/>
            </a:r>
            <a:br>
              <a:rPr lang="en-US" altLang="ja-JP" sz="1400" dirty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</a:rPr>
            </a:br>
            <a:r>
              <a:rPr lang="en-US" altLang="ja-JP" sz="20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r>
              <a:rPr lang="ja-JP" altLang="en-US" sz="2000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億円</a:t>
            </a:r>
            <a:endParaRPr lang="ja-JP" altLang="en-US" sz="2000" dirty="0">
              <a:ln w="12700">
                <a:solidFill>
                  <a:schemeClr val="tx2"/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6553200" y="6329194"/>
            <a:ext cx="2133600" cy="365125"/>
          </a:xfrm>
        </p:spPr>
        <p:txBody>
          <a:bodyPr/>
          <a:lstStyle/>
          <a:p>
            <a:pPr>
              <a:defRPr/>
            </a:pPr>
            <a:fld id="{060569D6-CD72-4C99-9F01-C1F900A77C0F}" type="slidenum">
              <a:rPr lang="en-US" altLang="ja-JP" smtClean="0"/>
              <a:pPr>
                <a:defRPr/>
              </a:pPr>
              <a:t>5</a:t>
            </a:fld>
            <a:endParaRPr lang="en-US" altLang="ja-JP" sz="140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2491451"/>
              </p:ext>
            </p:extLst>
          </p:nvPr>
        </p:nvGraphicFramePr>
        <p:xfrm>
          <a:off x="107504" y="908720"/>
          <a:ext cx="8804514" cy="529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08112"/>
                <a:gridCol w="1008112"/>
                <a:gridCol w="576064"/>
                <a:gridCol w="216024"/>
                <a:gridCol w="228571"/>
                <a:gridCol w="275485"/>
                <a:gridCol w="517556"/>
                <a:gridCol w="1153314"/>
                <a:gridCol w="777402"/>
                <a:gridCol w="515183"/>
                <a:gridCol w="348913"/>
                <a:gridCol w="116840"/>
                <a:gridCol w="252889"/>
                <a:gridCol w="632222"/>
                <a:gridCol w="177459"/>
                <a:gridCol w="208280"/>
              </a:tblGrid>
              <a:tr h="49145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デジタル化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dirty="0" smtClean="0">
                          <a:solidFill>
                            <a:schemeClr val="tx1"/>
                          </a:solidFill>
                        </a:rPr>
                        <a:t>実施割合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江戸期</a:t>
                      </a:r>
                      <a:endParaRPr kumimoji="1" lang="en-US" altLang="ja-JP" sz="1400" dirty="0" smtClean="0"/>
                    </a:p>
                    <a:p>
                      <a:pPr algn="ctr"/>
                      <a:r>
                        <a:rPr kumimoji="1" lang="ja-JP" altLang="en-US" sz="1400" dirty="0" smtClean="0"/>
                        <a:t>以前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明治</a:t>
                      </a:r>
                      <a:endParaRPr kumimoji="1" lang="ja-JP" altLang="en-US" sz="14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大正</a:t>
                      </a:r>
                      <a:endParaRPr kumimoji="1" lang="ja-JP" altLang="en-US" sz="14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昭和戦前</a:t>
                      </a:r>
                      <a:endParaRPr kumimoji="1" lang="ja-JP" altLang="en-US" sz="14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昭和戦後</a:t>
                      </a:r>
                      <a:endParaRPr kumimoji="1" lang="ja-JP" altLang="en-US" sz="14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平成</a:t>
                      </a:r>
                      <a:endParaRPr kumimoji="1" lang="ja-JP" altLang="en-US" sz="14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018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/>
                        <a:t>古典籍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/>
                        <a:t>1/4</a:t>
                      </a:r>
                      <a:endParaRPr kumimoji="1" lang="ja-JP" alt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７万冊</a:t>
                      </a:r>
                      <a:endParaRPr kumimoji="1" lang="ja-JP" altLang="en-US" sz="12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3" gridSpan="14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01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r>
                        <a:rPr kumimoji="1" lang="ja-JP" altLang="en-US" sz="1200" dirty="0" smtClean="0"/>
                        <a:t>万冊</a:t>
                      </a:r>
                      <a:endParaRPr kumimoji="1" lang="ja-JP" altLang="en-US" sz="12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1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69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万冊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14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3624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和</a:t>
                      </a:r>
                      <a:endParaRPr kumimoji="1" lang="en-US" altLang="ja-JP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図書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1/5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kumimoji="1"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（ネット公開　</a:t>
                      </a:r>
                      <a:r>
                        <a:rPr kumimoji="1" lang="en-US" altLang="ja-JP" sz="1200" dirty="0" smtClean="0"/>
                        <a:t>30</a:t>
                      </a:r>
                      <a:r>
                        <a:rPr kumimoji="1" lang="ja-JP" altLang="en-US" sz="1200" dirty="0" smtClean="0"/>
                        <a:t>万冊）</a:t>
                      </a:r>
                      <a:endParaRPr kumimoji="1" lang="en-US" altLang="ja-JP" sz="1200" dirty="0" smtClean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346</a:t>
                      </a:r>
                      <a:r>
                        <a:rPr kumimoji="1" lang="ja-JP" altLang="en-US" dirty="0" smtClean="0"/>
                        <a:t>万冊</a:t>
                      </a:r>
                      <a:endParaRPr kumimoji="1" lang="ja-JP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253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「デジタル化資料（図書）」</a:t>
                      </a:r>
                      <a:r>
                        <a:rPr kumimoji="1" lang="ja-JP" altLang="en-US" sz="1600" dirty="0" smtClean="0"/>
                        <a:t>　</a:t>
                      </a:r>
                      <a:r>
                        <a:rPr kumimoji="1" lang="en-US" altLang="ja-JP" dirty="0" smtClean="0"/>
                        <a:t>89</a:t>
                      </a:r>
                      <a:r>
                        <a:rPr kumimoji="1" lang="ja-JP" altLang="en-US" dirty="0" smtClean="0"/>
                        <a:t>万冊</a:t>
                      </a: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73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endParaRPr kumimoji="1" lang="ja-JP" altLang="en-US" sz="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018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和</a:t>
                      </a:r>
                      <a:endParaRPr kumimoji="1" lang="en-US" altLang="ja-JP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雑誌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1/4</a:t>
                      </a:r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（ネット公開</a:t>
                      </a:r>
                      <a:r>
                        <a:rPr kumimoji="1" lang="ja-JP" altLang="en-US" sz="1200" baseline="0" dirty="0" smtClean="0"/>
                        <a:t>　　</a:t>
                      </a:r>
                      <a:r>
                        <a:rPr kumimoji="1" lang="en-US" altLang="ja-JP" sz="1200" dirty="0" smtClean="0"/>
                        <a:t>0.5</a:t>
                      </a:r>
                      <a:r>
                        <a:rPr kumimoji="1" lang="ja-JP" altLang="en-US" sz="1200" dirty="0" smtClean="0"/>
                        <a:t>万冊）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 smtClean="0">
                          <a:solidFill>
                            <a:srgbClr val="FF0000"/>
                          </a:solidFill>
                        </a:rPr>
                        <a:t>「デジタル化資料（雑誌）」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102.5</a:t>
                      </a:r>
                      <a:r>
                        <a:rPr kumimoji="1" lang="ja-JP" altLang="en-US" dirty="0" smtClean="0"/>
                        <a:t>万冊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87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endParaRPr kumimoji="1" lang="ja-JP" altLang="en-US" sz="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4691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349</a:t>
                      </a:r>
                      <a:r>
                        <a:rPr kumimoji="1" lang="ja-JP" altLang="en-US" dirty="0" smtClean="0"/>
                        <a:t>万冊</a:t>
                      </a:r>
                      <a:endParaRPr kumimoji="1" lang="ja-JP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6018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博士論文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1/3</a:t>
                      </a:r>
                      <a:endParaRPr kumimoji="1" lang="ja-JP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5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gridSpan="7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　　　</a:t>
                      </a:r>
                      <a:r>
                        <a:rPr kumimoji="1" lang="en-US" altLang="ja-JP" dirty="0" smtClean="0"/>
                        <a:t>25</a:t>
                      </a:r>
                      <a:r>
                        <a:rPr kumimoji="1" lang="ja-JP" altLang="en-US" dirty="0" smtClean="0"/>
                        <a:t>万冊</a:t>
                      </a:r>
                      <a:endParaRPr kumimoji="1" lang="ja-JP" alt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1.5</a:t>
                      </a:r>
                      <a:r>
                        <a:rPr kumimoji="1" lang="ja-JP" altLang="en-US" sz="1200" dirty="0" smtClean="0"/>
                        <a:t>万冊</a:t>
                      </a:r>
                      <a:endParaRPr kumimoji="1" lang="ja-JP" altLang="en-US" sz="12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67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12.5</a:t>
                      </a:r>
                      <a:r>
                        <a:rPr kumimoji="1" lang="ja-JP" altLang="en-US" sz="1200" dirty="0" smtClean="0"/>
                        <a:t>万冊</a:t>
                      </a:r>
                      <a:endParaRPr kumimoji="1" lang="ja-JP" altLang="en-US" sz="12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76496">
                <a:tc gridSpan="17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492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合計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1/4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所蔵数</a:t>
                      </a:r>
                      <a:endParaRPr kumimoji="1" lang="en-US" altLang="ja-JP" sz="1400" dirty="0" smtClean="0"/>
                    </a:p>
                    <a:p>
                      <a:pPr algn="ctr"/>
                      <a:r>
                        <a:rPr kumimoji="1" lang="en-US" altLang="ja-JP" sz="1800" dirty="0" smtClean="0"/>
                        <a:t>965</a:t>
                      </a:r>
                      <a:r>
                        <a:rPr kumimoji="1" lang="ja-JP" altLang="en-US" sz="1800" dirty="0" smtClean="0"/>
                        <a:t>万冊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デジタル化実施済み</a:t>
                      </a:r>
                    </a:p>
                    <a:p>
                      <a:pPr algn="ctr"/>
                      <a:r>
                        <a:rPr kumimoji="1" lang="en-US" altLang="ja-JP" sz="2000" b="1" dirty="0" smtClean="0">
                          <a:solidFill>
                            <a:schemeClr val="accent2"/>
                          </a:solidFill>
                        </a:rPr>
                        <a:t>225</a:t>
                      </a:r>
                      <a:r>
                        <a:rPr kumimoji="1" lang="ja-JP" altLang="en-US" sz="2000" b="1" dirty="0" smtClean="0">
                          <a:solidFill>
                            <a:schemeClr val="accent2"/>
                          </a:solidFill>
                        </a:rPr>
                        <a:t>万冊</a:t>
                      </a:r>
                      <a:r>
                        <a:rPr kumimoji="1" lang="ja-JP" altLang="en-US" b="0" dirty="0" smtClean="0"/>
                        <a:t>（</a:t>
                      </a:r>
                      <a:r>
                        <a:rPr kumimoji="1" lang="ja-JP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ネット公開</a:t>
                      </a:r>
                      <a:r>
                        <a:rPr kumimoji="1" lang="en-US" altLang="ja-JP" b="0" dirty="0" smtClean="0"/>
                        <a:t>41</a:t>
                      </a:r>
                      <a:r>
                        <a:rPr kumimoji="1" lang="ja-JP" altLang="en-US" b="0" dirty="0" smtClean="0"/>
                        <a:t>万冊）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1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800" dirty="0" smtClean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デジタル化未実施</a:t>
                      </a:r>
                      <a:endParaRPr kumimoji="1" lang="en-US" altLang="ja-JP" sz="1400" dirty="0" smtClean="0"/>
                    </a:p>
                    <a:p>
                      <a:pPr algn="ctr"/>
                      <a:r>
                        <a:rPr kumimoji="1" lang="en-US" altLang="ja-JP" sz="1800" dirty="0" smtClean="0"/>
                        <a:t>740</a:t>
                      </a:r>
                      <a:r>
                        <a:rPr kumimoji="1" lang="ja-JP" altLang="en-US" sz="1800" dirty="0" smtClean="0"/>
                        <a:t>万冊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角丸四角形吹き出し 10"/>
          <p:cNvSpPr/>
          <p:nvPr/>
        </p:nvSpPr>
        <p:spPr>
          <a:xfrm>
            <a:off x="3347864" y="1556792"/>
            <a:ext cx="3600400" cy="360040"/>
          </a:xfrm>
          <a:prstGeom prst="wedgeRoundRectCallout">
            <a:avLst>
              <a:gd name="adj1" fmla="val -58094"/>
              <a:gd name="adj2" fmla="val -2227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「デジタル化資料（貴重書）」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9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万冊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11560" y="5301208"/>
            <a:ext cx="432048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43608" y="530120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：デジタル化実施済み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627784" y="5301208"/>
            <a:ext cx="432048" cy="2160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59832" y="530120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：</a:t>
            </a:r>
            <a:r>
              <a:rPr lang="ja-JP" altLang="en-US" sz="1200" dirty="0" smtClean="0"/>
              <a:t>インターネット公開済み</a:t>
            </a:r>
            <a:endParaRPr kumimoji="1" lang="ja-JP" altLang="en-US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788024" y="5301208"/>
            <a:ext cx="43204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20072" y="530120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：</a:t>
            </a:r>
            <a:r>
              <a:rPr lang="ja-JP" altLang="en-US" sz="1200" dirty="0" smtClean="0"/>
              <a:t>館内公開済み</a:t>
            </a:r>
            <a:endParaRPr kumimoji="1" lang="ja-JP" altLang="en-US" sz="1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660232" y="5301208"/>
            <a:ext cx="43204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92280" y="530120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：デジタル化未実施</a:t>
            </a:r>
            <a:endParaRPr kumimoji="1" lang="ja-JP" altLang="en-US" sz="1200" dirty="0"/>
          </a:p>
        </p:txBody>
      </p:sp>
      <p:sp>
        <p:nvSpPr>
          <p:cNvPr id="20" name="円/楕円 19"/>
          <p:cNvSpPr/>
          <p:nvPr/>
        </p:nvSpPr>
        <p:spPr>
          <a:xfrm>
            <a:off x="5076056" y="2996952"/>
            <a:ext cx="180020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schemeClr val="tx1"/>
                </a:solidFill>
              </a:rPr>
              <a:t>全 </a:t>
            </a:r>
            <a:r>
              <a:rPr kumimoji="1" lang="en-US" altLang="ja-JP" u="sng" dirty="0" smtClean="0">
                <a:solidFill>
                  <a:schemeClr val="tx1"/>
                </a:solidFill>
              </a:rPr>
              <a:t>90</a:t>
            </a:r>
            <a:r>
              <a:rPr kumimoji="1" lang="ja-JP" altLang="en-US" u="sng" dirty="0" smtClean="0">
                <a:solidFill>
                  <a:schemeClr val="tx1"/>
                </a:solidFill>
              </a:rPr>
              <a:t>万冊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6516216" y="3789040"/>
            <a:ext cx="180020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schemeClr val="tx1"/>
                </a:solidFill>
              </a:rPr>
              <a:t>全 </a:t>
            </a:r>
            <a:r>
              <a:rPr kumimoji="1" lang="en-US" altLang="ja-JP" u="sng" dirty="0" smtClean="0">
                <a:solidFill>
                  <a:schemeClr val="tx1"/>
                </a:solidFill>
              </a:rPr>
              <a:t>112</a:t>
            </a:r>
            <a:r>
              <a:rPr kumimoji="1" lang="ja-JP" altLang="en-US" u="sng" dirty="0" smtClean="0">
                <a:solidFill>
                  <a:schemeClr val="tx1"/>
                </a:solidFill>
              </a:rPr>
              <a:t>万冊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372200" y="4581128"/>
            <a:ext cx="1656184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schemeClr val="tx1"/>
                </a:solidFill>
              </a:rPr>
              <a:t>全 </a:t>
            </a:r>
            <a:r>
              <a:rPr kumimoji="1" lang="en-US" altLang="ja-JP" u="sng" dirty="0" smtClean="0">
                <a:solidFill>
                  <a:schemeClr val="tx1"/>
                </a:solidFill>
              </a:rPr>
              <a:t>14</a:t>
            </a:r>
            <a:r>
              <a:rPr kumimoji="1" lang="ja-JP" altLang="en-US" u="sng" dirty="0" smtClean="0">
                <a:solidFill>
                  <a:schemeClr val="tx1"/>
                </a:solidFill>
              </a:rPr>
              <a:t>万冊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2843808" y="1916832"/>
            <a:ext cx="1512168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 smtClean="0">
                <a:solidFill>
                  <a:schemeClr val="tx1"/>
                </a:solidFill>
              </a:rPr>
              <a:t>全 </a:t>
            </a:r>
            <a:r>
              <a:rPr lang="en-US" altLang="ja-JP" u="sng" dirty="0" smtClean="0">
                <a:solidFill>
                  <a:schemeClr val="tx1"/>
                </a:solidFill>
              </a:rPr>
              <a:t>9</a:t>
            </a:r>
            <a:r>
              <a:rPr kumimoji="1" lang="ja-JP" altLang="en-US" u="sng" dirty="0" smtClean="0">
                <a:solidFill>
                  <a:schemeClr val="tx1"/>
                </a:solidFill>
              </a:rPr>
              <a:t>万冊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24" name="タイトル 7"/>
          <p:cNvSpPr txBox="1">
            <a:spLocks/>
          </p:cNvSpPr>
          <p:nvPr/>
        </p:nvSpPr>
        <p:spPr>
          <a:xfrm>
            <a:off x="0" y="0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2" algn="ctr"/>
            <a:endParaRPr kumimoji="0" lang="en-US" altLang="ja-JP" sz="4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25" name="タイトル 24"/>
          <p:cNvSpPr>
            <a:spLocks noGrp="1"/>
          </p:cNvSpPr>
          <p:nvPr>
            <p:ph type="title"/>
          </p:nvPr>
        </p:nvSpPr>
        <p:spPr>
          <a:xfrm>
            <a:off x="323528" y="0"/>
            <a:ext cx="8301038" cy="928670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ja-JP" altLang="en-US" sz="4400" kern="0" dirty="0" smtClean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資料デジタル化の実施状況</a:t>
            </a:r>
            <a:endParaRPr kumimoji="1" lang="ja-JP" altLang="en-US" dirty="0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1459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障害者向け・</a:t>
            </a:r>
            <a:r>
              <a:rPr kumimoji="1" lang="ja-JP" altLang="en-US" dirty="0" smtClean="0"/>
              <a:t>公共図書館</a:t>
            </a:r>
            <a:r>
              <a:rPr lang="ja-JP" altLang="en-US" dirty="0" smtClean="0"/>
              <a:t>サービス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4"/>
            <a:ext cx="8496944" cy="45259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障害者サービス（</a:t>
            </a:r>
            <a:r>
              <a:rPr lang="en-US" altLang="ja-JP" dirty="0" smtClean="0"/>
              <a:t>2009</a:t>
            </a:r>
            <a:r>
              <a:rPr lang="ja-JP" altLang="en-US" dirty="0" smtClean="0"/>
              <a:t>年著作権法改正の附帯決議）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保存のためにデジタル化した資料を障害者サービスに活用</a:t>
            </a:r>
            <a:endParaRPr lang="en-US" altLang="ja-JP" sz="2400" dirty="0" smtClean="0"/>
          </a:p>
          <a:p>
            <a:pPr lvl="1"/>
            <a:r>
              <a:rPr lang="en-US" altLang="ja-JP" dirty="0" smtClean="0"/>
              <a:t>DAISY</a:t>
            </a:r>
            <a:r>
              <a:rPr lang="ja-JP" altLang="en-US" dirty="0" smtClean="0"/>
              <a:t>等の形式で、障害者の使用する端末に配信</a:t>
            </a:r>
            <a:endParaRPr lang="en-US" altLang="ja-JP" dirty="0" smtClean="0"/>
          </a:p>
          <a:p>
            <a:r>
              <a:rPr lang="ja-JP" altLang="en-US" dirty="0" smtClean="0"/>
              <a:t>公共図書館、大学図書館向けサービス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国立国会図書館がデジタル化した蔵書のうち、市場で入手困難な出版物について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全国の公立図書館や大学図書館などに画像データを配信し、閲覧できる仕組みの整備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インターネット資料の制度的収集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28600" y="1143000"/>
            <a:ext cx="8686800" cy="5334000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324000" tIns="187200"/>
          <a:lstStyle/>
          <a:p>
            <a:pPr indent="177800">
              <a:spcAft>
                <a:spcPts val="2400"/>
              </a:spcAft>
              <a:buClr>
                <a:srgbClr val="000090"/>
              </a:buClr>
              <a:buFont typeface="Wingdings" pitchFamily="-106" charset="2"/>
              <a:buChar char="p"/>
            </a:pPr>
            <a:endParaRPr lang="ja-JP" altLang="en-US">
              <a:latin typeface="ＭＳ Ｐゴシック" pitchFamily="50" charset="-128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1187450" y="3573463"/>
            <a:ext cx="4318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8613" y="1266825"/>
            <a:ext cx="2376487" cy="516255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2613" y="1719263"/>
            <a:ext cx="1944687" cy="10795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82613" y="2889250"/>
            <a:ext cx="1944687" cy="1368425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71500" y="4357688"/>
            <a:ext cx="1984375" cy="1071562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71500" y="5572125"/>
            <a:ext cx="1944688" cy="720725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071563" y="1290638"/>
            <a:ext cx="1243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発信者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331913" y="1709738"/>
            <a:ext cx="452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国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55650" y="2058988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55650" y="2419350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55650" y="3556000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55650" y="3892550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57238" y="2922588"/>
            <a:ext cx="1841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独立行政法人</a:t>
            </a:r>
            <a:br>
              <a:rPr lang="ja-JP" altLang="en-US" sz="1800"/>
            </a:br>
            <a:r>
              <a:rPr lang="ja-JP" altLang="en-US" sz="1800"/>
              <a:t>国公立大学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98500" y="4359275"/>
            <a:ext cx="181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地方公共団体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55650" y="4714875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755650" y="5065713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55650" y="5891213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1192213" y="2049463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1562100" y="2058988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1201738" y="2419350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1571625" y="2419350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1979613" y="2428875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1187450" y="3546475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1576388" y="3556000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1576388" y="3902075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1989138" y="3892550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220788" y="4724400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1628775" y="4724400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1230313" y="5065713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" name="Oval 41"/>
          <p:cNvSpPr>
            <a:spLocks noChangeArrowheads="1"/>
          </p:cNvSpPr>
          <p:nvPr/>
        </p:nvSpPr>
        <p:spPr bwMode="auto">
          <a:xfrm>
            <a:off x="1628775" y="5075238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714375" y="5572125"/>
            <a:ext cx="174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その他公社等</a:t>
            </a:r>
          </a:p>
        </p:txBody>
      </p:sp>
      <p:sp>
        <p:nvSpPr>
          <p:cNvPr id="39" name="Oval 43"/>
          <p:cNvSpPr>
            <a:spLocks noChangeArrowheads="1"/>
          </p:cNvSpPr>
          <p:nvPr/>
        </p:nvSpPr>
        <p:spPr bwMode="auto">
          <a:xfrm>
            <a:off x="1258888" y="5900738"/>
            <a:ext cx="287337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" name="Oval 44"/>
          <p:cNvSpPr>
            <a:spLocks noChangeArrowheads="1"/>
          </p:cNvSpPr>
          <p:nvPr/>
        </p:nvSpPr>
        <p:spPr bwMode="auto">
          <a:xfrm>
            <a:off x="1628775" y="5900738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" name="Oval 34"/>
          <p:cNvSpPr>
            <a:spLocks noChangeArrowheads="1"/>
          </p:cNvSpPr>
          <p:nvPr/>
        </p:nvSpPr>
        <p:spPr bwMode="auto">
          <a:xfrm>
            <a:off x="1187450" y="3902075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2" name="AutoShape 50"/>
          <p:cNvSpPr>
            <a:spLocks noChangeArrowheads="1"/>
          </p:cNvSpPr>
          <p:nvPr/>
        </p:nvSpPr>
        <p:spPr bwMode="auto">
          <a:xfrm>
            <a:off x="2786063" y="1643063"/>
            <a:ext cx="1357312" cy="714375"/>
          </a:xfrm>
          <a:prstGeom prst="wedgeRectCallout">
            <a:avLst>
              <a:gd name="adj1" fmla="val -87389"/>
              <a:gd name="adj2" fmla="val 29880"/>
            </a:avLst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ja-JP" altLang="en-US" sz="2000"/>
              <a:t>義務から除外</a:t>
            </a:r>
            <a:endParaRPr lang="ja-JP" altLang="ja-JP" sz="2000"/>
          </a:p>
        </p:txBody>
      </p:sp>
      <p:sp>
        <p:nvSpPr>
          <p:cNvPr id="43" name="Rectangle 53"/>
          <p:cNvSpPr>
            <a:spLocks noChangeArrowheads="1"/>
          </p:cNvSpPr>
          <p:nvPr/>
        </p:nvSpPr>
        <p:spPr bwMode="auto">
          <a:xfrm>
            <a:off x="4414838" y="1989138"/>
            <a:ext cx="1871662" cy="26638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4" name="Text Box 54"/>
          <p:cNvSpPr txBox="1">
            <a:spLocks noChangeArrowheads="1"/>
          </p:cNvSpPr>
          <p:nvPr/>
        </p:nvSpPr>
        <p:spPr bwMode="auto">
          <a:xfrm>
            <a:off x="4357688" y="2009775"/>
            <a:ext cx="200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国立国会図書館</a:t>
            </a:r>
          </a:p>
        </p:txBody>
      </p:sp>
      <p:sp>
        <p:nvSpPr>
          <p:cNvPr id="45" name="AutoShape 55"/>
          <p:cNvSpPr>
            <a:spLocks noChangeArrowheads="1"/>
          </p:cNvSpPr>
          <p:nvPr/>
        </p:nvSpPr>
        <p:spPr bwMode="auto">
          <a:xfrm>
            <a:off x="4579938" y="2535238"/>
            <a:ext cx="1368425" cy="1800225"/>
          </a:xfrm>
          <a:prstGeom prst="can">
            <a:avLst>
              <a:gd name="adj" fmla="val 3288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6" name="AutoShape 56"/>
          <p:cNvSpPr>
            <a:spLocks noChangeArrowheads="1"/>
          </p:cNvSpPr>
          <p:nvPr/>
        </p:nvSpPr>
        <p:spPr bwMode="auto">
          <a:xfrm>
            <a:off x="2857500" y="4076700"/>
            <a:ext cx="1555750" cy="209550"/>
          </a:xfrm>
          <a:prstGeom prst="rightArrow">
            <a:avLst>
              <a:gd name="adj1" fmla="val 50000"/>
              <a:gd name="adj2" fmla="val 198722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7" name="AutoShape 59"/>
          <p:cNvSpPr>
            <a:spLocks noChangeArrowheads="1"/>
          </p:cNvSpPr>
          <p:nvPr/>
        </p:nvSpPr>
        <p:spPr bwMode="auto">
          <a:xfrm>
            <a:off x="2627313" y="2492375"/>
            <a:ext cx="1728787" cy="647700"/>
          </a:xfrm>
          <a:prstGeom prst="curvedRightArrow">
            <a:avLst>
              <a:gd name="adj1" fmla="val 30532"/>
              <a:gd name="adj2" fmla="val 48181"/>
              <a:gd name="adj3" fmla="val 90441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2843213" y="4214813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送付（複製）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2643188" y="3071813"/>
            <a:ext cx="1785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自動収集（複製）</a:t>
            </a:r>
          </a:p>
        </p:txBody>
      </p:sp>
      <p:sp>
        <p:nvSpPr>
          <p:cNvPr id="50" name="AutoShape 69"/>
          <p:cNvSpPr>
            <a:spLocks noChangeArrowheads="1"/>
          </p:cNvSpPr>
          <p:nvPr/>
        </p:nvSpPr>
        <p:spPr bwMode="auto">
          <a:xfrm>
            <a:off x="3143250" y="5084763"/>
            <a:ext cx="1928813" cy="1008062"/>
          </a:xfrm>
          <a:prstGeom prst="wedgeEllipseCallout">
            <a:avLst>
              <a:gd name="adj1" fmla="val -42625"/>
              <a:gd name="adj2" fmla="val -76931"/>
            </a:avLst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ja-JP" altLang="ja-JP"/>
          </a:p>
        </p:txBody>
      </p:sp>
      <p:sp>
        <p:nvSpPr>
          <p:cNvPr id="51" name="Text Box 70"/>
          <p:cNvSpPr txBox="1">
            <a:spLocks noChangeArrowheads="1"/>
          </p:cNvSpPr>
          <p:nvPr/>
        </p:nvSpPr>
        <p:spPr bwMode="auto">
          <a:xfrm>
            <a:off x="3357563" y="5214938"/>
            <a:ext cx="15716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複製について著作権を制限</a:t>
            </a:r>
          </a:p>
        </p:txBody>
      </p:sp>
      <p:sp>
        <p:nvSpPr>
          <p:cNvPr id="52" name="AutoShape 71"/>
          <p:cNvSpPr>
            <a:spLocks/>
          </p:cNvSpPr>
          <p:nvPr/>
        </p:nvSpPr>
        <p:spPr bwMode="auto">
          <a:xfrm rot="-5400000">
            <a:off x="3347244" y="4006056"/>
            <a:ext cx="217488" cy="1368425"/>
          </a:xfrm>
          <a:prstGeom prst="leftBrace">
            <a:avLst>
              <a:gd name="adj1" fmla="val 524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3" name="Picture 72" descr="MCED00208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850" y="2852738"/>
            <a:ext cx="12969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73"/>
          <p:cNvSpPr txBox="1">
            <a:spLocks noChangeArrowheads="1"/>
          </p:cNvSpPr>
          <p:nvPr/>
        </p:nvSpPr>
        <p:spPr bwMode="auto">
          <a:xfrm>
            <a:off x="6858000" y="4005263"/>
            <a:ext cx="19288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館内（閲覧、プリントアウト）</a:t>
            </a:r>
          </a:p>
        </p:txBody>
      </p:sp>
      <p:pic>
        <p:nvPicPr>
          <p:cNvPr id="55" name="Picture 74" descr="gijidoututuzi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63" y="1214438"/>
            <a:ext cx="1728787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 Box 75"/>
          <p:cNvSpPr txBox="1">
            <a:spLocks noChangeArrowheads="1"/>
          </p:cNvSpPr>
          <p:nvPr/>
        </p:nvSpPr>
        <p:spPr bwMode="auto">
          <a:xfrm>
            <a:off x="6643688" y="2428875"/>
            <a:ext cx="2016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国会／行政司法</a:t>
            </a:r>
          </a:p>
        </p:txBody>
      </p:sp>
      <p:pic>
        <p:nvPicPr>
          <p:cNvPr id="57" name="Picture 76" descr="MCj0303511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0" y="4929188"/>
            <a:ext cx="10429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6786563" y="6000750"/>
            <a:ext cx="2054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000"/>
              <a:t>インターネット</a:t>
            </a:r>
          </a:p>
        </p:txBody>
      </p:sp>
      <p:sp>
        <p:nvSpPr>
          <p:cNvPr id="59" name="AutoShape 78"/>
          <p:cNvSpPr>
            <a:spLocks noChangeArrowheads="1"/>
          </p:cNvSpPr>
          <p:nvPr/>
        </p:nvSpPr>
        <p:spPr bwMode="auto">
          <a:xfrm rot="19200000">
            <a:off x="6000750" y="2262188"/>
            <a:ext cx="776288" cy="503237"/>
          </a:xfrm>
          <a:prstGeom prst="rightArrow">
            <a:avLst>
              <a:gd name="adj1" fmla="val 50000"/>
              <a:gd name="adj2" fmla="val 50079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0" name="AutoShape 79"/>
          <p:cNvSpPr>
            <a:spLocks noChangeArrowheads="1"/>
          </p:cNvSpPr>
          <p:nvPr/>
        </p:nvSpPr>
        <p:spPr bwMode="auto">
          <a:xfrm>
            <a:off x="6143625" y="3357563"/>
            <a:ext cx="857250" cy="576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1" name="AutoShape 80"/>
          <p:cNvSpPr>
            <a:spLocks noChangeArrowheads="1"/>
          </p:cNvSpPr>
          <p:nvPr/>
        </p:nvSpPr>
        <p:spPr bwMode="auto">
          <a:xfrm rot="2400000">
            <a:off x="5678488" y="4629150"/>
            <a:ext cx="1439862" cy="412750"/>
          </a:xfrm>
          <a:prstGeom prst="rightArrow">
            <a:avLst>
              <a:gd name="adj1" fmla="val 50000"/>
              <a:gd name="adj2" fmla="val 8721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2" name="AutoShape 81"/>
          <p:cNvSpPr>
            <a:spLocks noChangeArrowheads="1"/>
          </p:cNvSpPr>
          <p:nvPr/>
        </p:nvSpPr>
        <p:spPr bwMode="auto">
          <a:xfrm>
            <a:off x="5214938" y="5445125"/>
            <a:ext cx="1500187" cy="647700"/>
          </a:xfrm>
          <a:prstGeom prst="wedgeRectCallout">
            <a:avLst>
              <a:gd name="adj1" fmla="val 27171"/>
              <a:gd name="adj2" fmla="val -122551"/>
            </a:avLst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ja-JP" altLang="en-US" sz="1800"/>
              <a:t>著作権者の許諾が必要</a:t>
            </a:r>
          </a:p>
        </p:txBody>
      </p:sp>
      <p:sp>
        <p:nvSpPr>
          <p:cNvPr id="63" name="Oval 90"/>
          <p:cNvSpPr>
            <a:spLocks noChangeArrowheads="1"/>
          </p:cNvSpPr>
          <p:nvPr/>
        </p:nvSpPr>
        <p:spPr bwMode="auto">
          <a:xfrm>
            <a:off x="1979613" y="2087563"/>
            <a:ext cx="287337" cy="288925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4" name="Oval 104"/>
          <p:cNvSpPr>
            <a:spLocks noChangeArrowheads="1"/>
          </p:cNvSpPr>
          <p:nvPr/>
        </p:nvSpPr>
        <p:spPr bwMode="auto">
          <a:xfrm>
            <a:off x="1989138" y="3536950"/>
            <a:ext cx="287337" cy="288925"/>
          </a:xfrm>
          <a:prstGeom prst="ellipse">
            <a:avLst/>
          </a:prstGeom>
          <a:solidFill>
            <a:srgbClr val="3366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5" name="Oval 105"/>
          <p:cNvSpPr>
            <a:spLocks noChangeArrowheads="1"/>
          </p:cNvSpPr>
          <p:nvPr/>
        </p:nvSpPr>
        <p:spPr bwMode="auto">
          <a:xfrm>
            <a:off x="1993900" y="5075238"/>
            <a:ext cx="287338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6" name="Oval 106"/>
          <p:cNvSpPr>
            <a:spLocks noChangeArrowheads="1"/>
          </p:cNvSpPr>
          <p:nvPr/>
        </p:nvSpPr>
        <p:spPr bwMode="auto">
          <a:xfrm>
            <a:off x="1993900" y="4714875"/>
            <a:ext cx="287338" cy="288925"/>
          </a:xfrm>
          <a:prstGeom prst="ellipse">
            <a:avLst/>
          </a:prstGeom>
          <a:solidFill>
            <a:srgbClr val="3366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7" name="Oval 107"/>
          <p:cNvSpPr>
            <a:spLocks noChangeArrowheads="1"/>
          </p:cNvSpPr>
          <p:nvPr/>
        </p:nvSpPr>
        <p:spPr bwMode="auto">
          <a:xfrm>
            <a:off x="2000250" y="5891213"/>
            <a:ext cx="287338" cy="288925"/>
          </a:xfrm>
          <a:prstGeom prst="ellipse">
            <a:avLst/>
          </a:prstGeom>
          <a:solidFill>
            <a:srgbClr val="3366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" name="AutoShape 108"/>
          <p:cNvSpPr>
            <a:spLocks noChangeArrowheads="1"/>
          </p:cNvSpPr>
          <p:nvPr/>
        </p:nvSpPr>
        <p:spPr bwMode="auto">
          <a:xfrm>
            <a:off x="2655888" y="3922713"/>
            <a:ext cx="1584325" cy="142875"/>
          </a:xfrm>
          <a:prstGeom prst="leftArrow">
            <a:avLst>
              <a:gd name="adj1" fmla="val 50000"/>
              <a:gd name="adj2" fmla="val 277222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69" name="Text Box 110"/>
          <p:cNvSpPr txBox="1">
            <a:spLocks noChangeArrowheads="1"/>
          </p:cNvSpPr>
          <p:nvPr/>
        </p:nvSpPr>
        <p:spPr bwMode="auto">
          <a:xfrm>
            <a:off x="2860675" y="3571875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送付の要求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908720"/>
          </a:xfrm>
        </p:spPr>
        <p:txBody>
          <a:bodyPr>
            <a:normAutofit/>
          </a:bodyPr>
          <a:lstStyle/>
          <a:p>
            <a:r>
              <a:rPr lang="ja-JP" altLang="en-US" b="0" dirty="0" smtClean="0"/>
              <a:t>オンライン資料の制度収集</a:t>
            </a:r>
            <a:endParaRPr lang="ja-JP" altLang="en-US" sz="3100" b="0" dirty="0"/>
          </a:p>
        </p:txBody>
      </p:sp>
      <p:grpSp>
        <p:nvGrpSpPr>
          <p:cNvPr id="3" name="グループ化 4"/>
          <p:cNvGrpSpPr>
            <a:grpSpLocks noChangeAspect="1"/>
          </p:cNvGrpSpPr>
          <p:nvPr/>
        </p:nvGrpSpPr>
        <p:grpSpPr>
          <a:xfrm>
            <a:off x="216024" y="1255685"/>
            <a:ext cx="8892480" cy="5135144"/>
            <a:chOff x="214313" y="1214438"/>
            <a:chExt cx="8929687" cy="5156630"/>
          </a:xfrm>
        </p:grpSpPr>
        <p:sp>
          <p:nvSpPr>
            <p:cNvPr id="6" name="正方形/長方形 5"/>
            <p:cNvSpPr/>
            <p:nvPr/>
          </p:nvSpPr>
          <p:spPr>
            <a:xfrm>
              <a:off x="251520" y="5085184"/>
              <a:ext cx="5143500" cy="1285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14313" y="1416050"/>
              <a:ext cx="8715375" cy="21558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8" name="角丸四角形吹き出し 7"/>
            <p:cNvSpPr/>
            <p:nvPr/>
          </p:nvSpPr>
          <p:spPr>
            <a:xfrm>
              <a:off x="5715000" y="5072063"/>
              <a:ext cx="2143125" cy="357187"/>
            </a:xfrm>
            <a:prstGeom prst="wedgeRoundRectCallout">
              <a:avLst>
                <a:gd name="adj1" fmla="val -62003"/>
                <a:gd name="adj2" fmla="val -43120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400" b="1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収集の際の検討事項</a:t>
              </a:r>
              <a:endParaRPr lang="en-US" altLang="ja-JP" sz="1400" b="1">
                <a:solidFill>
                  <a:srgbClr val="C0000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9" name="U ターン矢印 8"/>
            <p:cNvSpPr/>
            <p:nvPr/>
          </p:nvSpPr>
          <p:spPr>
            <a:xfrm rot="10800000" flipV="1">
              <a:off x="2857488" y="3643314"/>
              <a:ext cx="1071563" cy="1000125"/>
            </a:xfrm>
            <a:prstGeom prst="uturnArrow">
              <a:avLst>
                <a:gd name="adj1" fmla="val 13856"/>
                <a:gd name="adj2" fmla="val 24389"/>
                <a:gd name="adj3" fmla="val 17040"/>
                <a:gd name="adj4" fmla="val 43750"/>
                <a:gd name="adj5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grpSp>
          <p:nvGrpSpPr>
            <p:cNvPr id="5" name="グループ化 18"/>
            <p:cNvGrpSpPr>
              <a:grpSpLocks/>
            </p:cNvGrpSpPr>
            <p:nvPr/>
          </p:nvGrpSpPr>
          <p:grpSpPr bwMode="auto">
            <a:xfrm>
              <a:off x="357158" y="5286388"/>
              <a:ext cx="4929189" cy="1000132"/>
              <a:chOff x="4214826" y="2571744"/>
              <a:chExt cx="4714909" cy="1000133"/>
            </a:xfrm>
          </p:grpSpPr>
          <p:sp>
            <p:nvSpPr>
              <p:cNvPr id="31" name="円柱 30"/>
              <p:cNvSpPr/>
              <p:nvPr/>
            </p:nvSpPr>
            <p:spPr>
              <a:xfrm>
                <a:off x="4214826" y="2571744"/>
                <a:ext cx="1434982" cy="1000133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2000" b="1" dirty="0" smtClean="0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データを　蓄　積</a:t>
                </a:r>
                <a:endParaRPr lang="en-US" altLang="ja-JP" sz="2000" b="1" dirty="0">
                  <a:solidFill>
                    <a:schemeClr val="tx2"/>
                  </a:solidFill>
                  <a:latin typeface="HG丸ｺﾞｼｯｸM-PRO" pitchFamily="50" charset="-128"/>
                  <a:ea typeface="HG丸ｺﾞｼｯｸM-PRO" pitchFamily="50" charset="-128"/>
                </a:endParaRPr>
              </a:p>
            </p:txBody>
          </p:sp>
          <p:sp>
            <p:nvSpPr>
              <p:cNvPr id="32" name="フローチャート : 代替処理 31"/>
              <p:cNvSpPr/>
              <p:nvPr/>
            </p:nvSpPr>
            <p:spPr>
              <a:xfrm>
                <a:off x="6786595" y="2643182"/>
                <a:ext cx="2143140" cy="857256"/>
              </a:xfrm>
              <a:prstGeom prst="flowChartAlternateProcess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b="1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館　内</a:t>
                </a:r>
                <a:endParaRPr lang="en-US" altLang="ja-JP" b="1">
                  <a:solidFill>
                    <a:schemeClr val="tx2"/>
                  </a:solidFill>
                  <a:latin typeface="HG丸ｺﾞｼｯｸM-PRO" pitchFamily="50" charset="-128"/>
                  <a:ea typeface="HG丸ｺﾞｼｯｸM-PRO" pitchFamily="50" charset="-128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400" b="1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（閲覧・</a:t>
                </a:r>
                <a:r>
                  <a:rPr lang="ja-JP" altLang="en-US" sz="1100" b="1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プリントアウト</a:t>
                </a:r>
                <a:r>
                  <a:rPr lang="ja-JP" altLang="en-US" sz="1400" b="1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）</a:t>
                </a:r>
                <a:endParaRPr lang="en-US" altLang="ja-JP" sz="1400" b="1">
                  <a:solidFill>
                    <a:schemeClr val="tx2"/>
                  </a:solidFill>
                  <a:latin typeface="HG丸ｺﾞｼｯｸM-PRO" pitchFamily="50" charset="-128"/>
                  <a:ea typeface="HG丸ｺﾞｼｯｸM-PRO" pitchFamily="50" charset="-128"/>
                </a:endParaRPr>
              </a:p>
            </p:txBody>
          </p:sp>
        </p:grpSp>
        <p:sp>
          <p:nvSpPr>
            <p:cNvPr id="11" name="テキスト ボックス 6"/>
            <p:cNvSpPr txBox="1">
              <a:spLocks noChangeArrowheads="1"/>
            </p:cNvSpPr>
            <p:nvPr/>
          </p:nvSpPr>
          <p:spPr bwMode="auto">
            <a:xfrm>
              <a:off x="857250" y="4815958"/>
              <a:ext cx="235742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国立国会図書館</a:t>
              </a:r>
            </a:p>
          </p:txBody>
        </p:sp>
        <p:sp>
          <p:nvSpPr>
            <p:cNvPr id="12" name="右矢印 11"/>
            <p:cNvSpPr/>
            <p:nvPr/>
          </p:nvSpPr>
          <p:spPr>
            <a:xfrm>
              <a:off x="1928794" y="5429264"/>
              <a:ext cx="1143008" cy="642938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600" b="1">
                  <a:solidFill>
                    <a:schemeClr val="bg1"/>
                  </a:solidFill>
                  <a:latin typeface="HG丸ｺﾞｼｯｸM-PRO" pitchFamily="50" charset="-128"/>
                  <a:ea typeface="HG丸ｺﾞｼｯｸM-PRO" pitchFamily="50" charset="-128"/>
                </a:rPr>
                <a:t>利　用</a:t>
              </a:r>
            </a:p>
          </p:txBody>
        </p:sp>
        <p:sp>
          <p:nvSpPr>
            <p:cNvPr id="13" name="フローチャート : 複数書類 12"/>
            <p:cNvSpPr/>
            <p:nvPr/>
          </p:nvSpPr>
          <p:spPr>
            <a:xfrm>
              <a:off x="6000750" y="1928813"/>
              <a:ext cx="1928813" cy="1500187"/>
            </a:xfrm>
            <a:prstGeom prst="flowChartMultidocumen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ts val="2000"/>
                </a:lnSpc>
                <a:defRPr/>
              </a:pPr>
              <a:r>
                <a:rPr lang="ja-JP" altLang="en-US" sz="1200">
                  <a:solidFill>
                    <a:schemeClr val="tx2">
                      <a:lumMod val="50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電子書籍、電子雑誌、電子コミック、</a:t>
              </a:r>
              <a:endParaRPr lang="en-US" altLang="ja-JP" sz="1200">
                <a:solidFill>
                  <a:schemeClr val="tx2">
                    <a:lumMod val="50000"/>
                  </a:schemeClr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 algn="ctr">
                <a:lnSpc>
                  <a:spcPts val="2000"/>
                </a:lnSpc>
                <a:defRPr/>
              </a:pPr>
              <a:r>
                <a:rPr lang="ja-JP" altLang="en-US" sz="1200">
                  <a:solidFill>
                    <a:schemeClr val="tx2">
                      <a:lumMod val="50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ケータイ小説　等</a:t>
              </a:r>
            </a:p>
          </p:txBody>
        </p:sp>
        <p:sp>
          <p:nvSpPr>
            <p:cNvPr id="14" name="下矢印 13"/>
            <p:cNvSpPr/>
            <p:nvPr/>
          </p:nvSpPr>
          <p:spPr>
            <a:xfrm>
              <a:off x="1000100" y="3643314"/>
              <a:ext cx="857250" cy="117264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2071688" y="4000500"/>
              <a:ext cx="857250" cy="4286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1600">
                  <a:solidFill>
                    <a:srgbClr val="002060"/>
                  </a:solidFill>
                  <a:latin typeface="HG丸ｺﾞｼｯｸM-PRO" pitchFamily="50" charset="-128"/>
                  <a:ea typeface="HG丸ｺﾞｼｯｸM-PRO" pitchFamily="50" charset="-128"/>
                </a:rPr>
                <a:t>または</a:t>
              </a:r>
            </a:p>
          </p:txBody>
        </p:sp>
        <p:sp>
          <p:nvSpPr>
            <p:cNvPr id="16" name="テキスト ボックス 18"/>
            <p:cNvSpPr txBox="1">
              <a:spLocks noChangeArrowheads="1"/>
            </p:cNvSpPr>
            <p:nvPr/>
          </p:nvSpPr>
          <p:spPr bwMode="auto">
            <a:xfrm>
              <a:off x="2928938" y="3929063"/>
              <a:ext cx="1179512" cy="338137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1600" b="1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自動収集</a:t>
              </a:r>
            </a:p>
          </p:txBody>
        </p:sp>
        <p:sp>
          <p:nvSpPr>
            <p:cNvPr id="17" name="テキスト ボックス 18"/>
            <p:cNvSpPr txBox="1">
              <a:spLocks noChangeArrowheads="1"/>
            </p:cNvSpPr>
            <p:nvPr/>
          </p:nvSpPr>
          <p:spPr bwMode="auto">
            <a:xfrm>
              <a:off x="857224" y="3786190"/>
              <a:ext cx="1179513" cy="338138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1600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送　信</a:t>
              </a:r>
            </a:p>
          </p:txBody>
        </p:sp>
        <p:sp>
          <p:nvSpPr>
            <p:cNvPr id="18" name="フローチャート : 複数書類 17"/>
            <p:cNvSpPr/>
            <p:nvPr/>
          </p:nvSpPr>
          <p:spPr>
            <a:xfrm>
              <a:off x="6000750" y="3929063"/>
              <a:ext cx="2786063" cy="1071562"/>
            </a:xfrm>
            <a:prstGeom prst="flowChartMultidocumen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ts val="2000"/>
                </a:lnSpc>
                <a:defRPr/>
              </a:pPr>
              <a:r>
                <a:rPr lang="ja-JP" altLang="en-US" sz="1200">
                  <a:solidFill>
                    <a:schemeClr val="tx2">
                      <a:lumMod val="50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音楽・動画配信、ブログ、　　</a:t>
              </a:r>
              <a:r>
                <a:rPr lang="ja-JP" altLang="en-US" sz="1200" smtClean="0">
                  <a:solidFill>
                    <a:schemeClr val="tx2">
                      <a:lumMod val="50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ツイッター</a:t>
              </a:r>
              <a:r>
                <a:rPr lang="ja-JP" altLang="en-US" sz="1200">
                  <a:solidFill>
                    <a:schemeClr val="tx2">
                      <a:lumMod val="50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、ウェブサイト　等</a:t>
              </a:r>
            </a:p>
          </p:txBody>
        </p:sp>
        <p:sp>
          <p:nvSpPr>
            <p:cNvPr id="19" name="禁止 18"/>
            <p:cNvSpPr/>
            <p:nvPr/>
          </p:nvSpPr>
          <p:spPr>
            <a:xfrm>
              <a:off x="4857750" y="3857625"/>
              <a:ext cx="428625" cy="428625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20" name="テキスト ボックス 18"/>
            <p:cNvSpPr txBox="1">
              <a:spLocks noChangeArrowheads="1"/>
            </p:cNvSpPr>
            <p:nvPr/>
          </p:nvSpPr>
          <p:spPr bwMode="auto">
            <a:xfrm>
              <a:off x="5357813" y="3857625"/>
              <a:ext cx="1643062" cy="33813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1600" b="1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含まれないもの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436096" y="5500688"/>
              <a:ext cx="3707904" cy="857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Wingdings" pitchFamily="2" charset="2"/>
                <a:buChar char="Ø"/>
                <a:defRPr/>
              </a:pPr>
              <a:r>
                <a:rPr lang="ja-JP" altLang="en-US" sz="1600" smtClean="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送信</a:t>
              </a:r>
              <a:r>
                <a:rPr lang="ja-JP" altLang="en-US" sz="160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に要する費用の補償</a:t>
              </a:r>
              <a:endParaRPr lang="en-US" altLang="ja-JP" sz="1600">
                <a:solidFill>
                  <a:srgbClr val="C0000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buFont typeface="Wingdings" pitchFamily="2" charset="2"/>
                <a:buChar char="Ø"/>
                <a:defRPr/>
              </a:pPr>
              <a:r>
                <a:rPr lang="ja-JP" altLang="en-US" sz="1600" smtClean="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収集</a:t>
              </a:r>
              <a:r>
                <a:rPr lang="ja-JP" altLang="en-US" sz="160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するファイルのフォーマット</a:t>
              </a:r>
              <a:endParaRPr lang="en-US" altLang="ja-JP" sz="1600">
                <a:solidFill>
                  <a:srgbClr val="C0000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buFont typeface="Wingdings" pitchFamily="2" charset="2"/>
                <a:buChar char="Ø"/>
                <a:defRPr/>
              </a:pPr>
              <a:r>
                <a:rPr lang="en-US" altLang="ja-JP" sz="1600" smtClean="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｢</a:t>
              </a:r>
              <a:r>
                <a:rPr lang="ja-JP" altLang="en-US" sz="1600" smtClean="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技術的制限手段</a:t>
              </a:r>
              <a:r>
                <a:rPr lang="en-US" altLang="ja-JP" sz="1600" smtClean="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｣(DRM)</a:t>
              </a:r>
              <a:r>
                <a:rPr lang="ja-JP" altLang="en-US" sz="1600" smtClean="0">
                  <a:solidFill>
                    <a:srgbClr val="C00000"/>
                  </a:solidFill>
                  <a:latin typeface="HG丸ｺﾞｼｯｸM-PRO" pitchFamily="50" charset="-128"/>
                  <a:ea typeface="HG丸ｺﾞｼｯｸM-PRO" pitchFamily="50" charset="-128"/>
                </a:rPr>
                <a:t>の取扱い等</a:t>
              </a:r>
              <a:endParaRPr lang="en-US" altLang="ja-JP" sz="1600">
                <a:solidFill>
                  <a:srgbClr val="C0000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pic>
          <p:nvPicPr>
            <p:cNvPr id="22" name="Picture 14" descr="C:\Documents and Settings\ymiura\Local Settings\Temporary Internet Files\Content.IE5\R1S08D85\MC90015051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01000" y="1928813"/>
              <a:ext cx="852488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C:\Documents and Settings\ymiura\Local Settings\Temporary Internet Files\Content.IE5\ZWCY9W70\MC900239699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72462" y="2786058"/>
              <a:ext cx="76200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テキスト ボックス 18"/>
            <p:cNvSpPr txBox="1">
              <a:spLocks noChangeArrowheads="1"/>
            </p:cNvSpPr>
            <p:nvPr/>
          </p:nvSpPr>
          <p:spPr bwMode="auto">
            <a:xfrm>
              <a:off x="5572125" y="1866900"/>
              <a:ext cx="1143000" cy="2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ja-JP" sz="1200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【</a:t>
              </a:r>
              <a:r>
                <a:rPr lang="ja-JP" altLang="en-US" sz="1200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例えば</a:t>
              </a:r>
              <a:r>
                <a:rPr lang="en-US" altLang="ja-JP" sz="1200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】</a:t>
              </a:r>
              <a:endParaRPr lang="ja-JP" altLang="en-US" sz="1200">
                <a:solidFill>
                  <a:schemeClr val="tx2">
                    <a:lumMod val="75000"/>
                  </a:schemeClr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25" name="テキスト ボックス 6"/>
            <p:cNvSpPr txBox="1">
              <a:spLocks noChangeArrowheads="1"/>
            </p:cNvSpPr>
            <p:nvPr/>
          </p:nvSpPr>
          <p:spPr bwMode="auto">
            <a:xfrm>
              <a:off x="857250" y="1214438"/>
              <a:ext cx="378618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ja-JP" altLang="en-US" b="1" dirty="0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民間の出版社、出版者等</a:t>
              </a:r>
            </a:p>
          </p:txBody>
        </p:sp>
        <p:grpSp>
          <p:nvGrpSpPr>
            <p:cNvPr id="10" name="グループ化 48"/>
            <p:cNvGrpSpPr>
              <a:grpSpLocks/>
            </p:cNvGrpSpPr>
            <p:nvPr/>
          </p:nvGrpSpPr>
          <p:grpSpPr bwMode="auto">
            <a:xfrm>
              <a:off x="285750" y="1928813"/>
              <a:ext cx="2143125" cy="1428750"/>
              <a:chOff x="0" y="782"/>
              <a:chExt cx="1843092" cy="1601806"/>
            </a:xfrm>
          </p:grpSpPr>
          <p:sp>
            <p:nvSpPr>
              <p:cNvPr id="29" name="角丸四角形 28"/>
              <p:cNvSpPr/>
              <p:nvPr/>
            </p:nvSpPr>
            <p:spPr>
              <a:xfrm>
                <a:off x="0" y="782"/>
                <a:ext cx="1843092" cy="1601806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角丸四角形 4"/>
              <p:cNvSpPr/>
              <p:nvPr/>
            </p:nvSpPr>
            <p:spPr>
              <a:xfrm>
                <a:off x="77820" y="79093"/>
                <a:ext cx="1687453" cy="14451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60960" tIns="30480" rIns="60960" bIns="30480" spcCol="1270" anchor="ctr"/>
              <a:lstStyle/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ja-JP" altLang="en-US" sz="1600" b="1" dirty="0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オンライン資料</a:t>
                </a:r>
                <a:endParaRPr lang="en-US" altLang="ja-JP" sz="1600" b="1" dirty="0">
                  <a:solidFill>
                    <a:schemeClr val="tx2"/>
                  </a:solidFill>
                  <a:latin typeface="HG丸ｺﾞｼｯｸM-PRO" pitchFamily="50" charset="-128"/>
                  <a:ea typeface="HG丸ｺﾞｼｯｸM-PRO" pitchFamily="50" charset="-128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ja-JP" altLang="en-US" sz="1600" b="1" dirty="0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＝インターネット等で提供</a:t>
                </a:r>
                <a:r>
                  <a:rPr lang="ja-JP" altLang="en-US" sz="1400" b="1" dirty="0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される</a:t>
                </a:r>
                <a:r>
                  <a:rPr lang="ja-JP" altLang="en-US" sz="1600" b="1" dirty="0">
                    <a:solidFill>
                      <a:schemeClr val="tx2"/>
                    </a:solidFill>
                    <a:latin typeface="HG丸ｺﾞｼｯｸM-PRO" pitchFamily="50" charset="-128"/>
                    <a:ea typeface="HG丸ｺﾞｼｯｸM-PRO" pitchFamily="50" charset="-128"/>
                  </a:rPr>
                  <a:t>電子書籍、電子雑誌等</a:t>
                </a:r>
              </a:p>
            </p:txBody>
          </p:sp>
        </p:grpSp>
        <p:sp>
          <p:nvSpPr>
            <p:cNvPr id="27" name="正方形/長方形 26"/>
            <p:cNvSpPr/>
            <p:nvPr/>
          </p:nvSpPr>
          <p:spPr bwMode="auto">
            <a:xfrm>
              <a:off x="2571736" y="1857364"/>
              <a:ext cx="2786063" cy="15001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/>
            <a:lstStyle/>
            <a:p>
              <a:pPr marL="273050" indent="-273050">
                <a:spcBef>
                  <a:spcPts val="600"/>
                </a:spcBef>
                <a:defRPr/>
              </a:pPr>
              <a:endParaRPr lang="en-US" altLang="ja-JP" sz="1200" b="1" dirty="0" smtClean="0">
                <a:solidFill>
                  <a:srgbClr val="00206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 marL="273050" indent="-273050">
                <a:spcBef>
                  <a:spcPts val="600"/>
                </a:spcBef>
                <a:defRPr/>
              </a:pPr>
              <a:endParaRPr lang="en-US" altLang="ja-JP" sz="1200" b="1" dirty="0">
                <a:solidFill>
                  <a:srgbClr val="00206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 marL="273050" indent="-273050">
                <a:spcBef>
                  <a:spcPts val="600"/>
                </a:spcBef>
                <a:defRPr/>
              </a:pPr>
              <a:r>
                <a:rPr lang="ja-JP" altLang="en-US" sz="1200" b="1" dirty="0">
                  <a:solidFill>
                    <a:srgbClr val="002060"/>
                  </a:solidFill>
                  <a:latin typeface="HG丸ｺﾞｼｯｸM-PRO" pitchFamily="50" charset="-128"/>
                  <a:ea typeface="HG丸ｺﾞｼｯｸM-PRO" pitchFamily="50" charset="-128"/>
                </a:rPr>
                <a:t>○　</a:t>
              </a:r>
              <a:r>
                <a:rPr lang="ja-JP" altLang="en-US" sz="1200" b="1" dirty="0" smtClean="0">
                  <a:solidFill>
                    <a:srgbClr val="002060"/>
                  </a:solidFill>
                  <a:latin typeface="HG丸ｺﾞｼｯｸM-PRO" pitchFamily="50" charset="-128"/>
                  <a:ea typeface="HG丸ｺﾞｼｯｸM-PRO" pitchFamily="50" charset="-128"/>
                </a:rPr>
                <a:t>図書</a:t>
              </a:r>
              <a:r>
                <a:rPr lang="ja-JP" altLang="en-US" sz="1200" b="1" dirty="0">
                  <a:solidFill>
                    <a:srgbClr val="002060"/>
                  </a:solidFill>
                  <a:latin typeface="HG丸ｺﾞｼｯｸM-PRO" pitchFamily="50" charset="-128"/>
                  <a:ea typeface="HG丸ｺﾞｼｯｸM-PRO" pitchFamily="50" charset="-128"/>
                </a:rPr>
                <a:t>、逐次刊行物相当のもの</a:t>
              </a:r>
              <a:endParaRPr lang="en-US" altLang="ja-JP" sz="1200" b="1" dirty="0">
                <a:solidFill>
                  <a:srgbClr val="00206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 marL="273050" indent="-273050">
                <a:spcBef>
                  <a:spcPts val="600"/>
                </a:spcBef>
                <a:defRPr/>
              </a:pPr>
              <a:r>
                <a:rPr lang="ja-JP" altLang="en-US" sz="1200" b="1" dirty="0">
                  <a:solidFill>
                    <a:srgbClr val="002060"/>
                  </a:solidFill>
                  <a:latin typeface="HG丸ｺﾞｼｯｸM-PRO" pitchFamily="50" charset="-128"/>
                  <a:ea typeface="HG丸ｺﾞｼｯｸM-PRO" pitchFamily="50" charset="-128"/>
                </a:rPr>
                <a:t>○　紙媒体のものがあっても収集</a:t>
              </a:r>
              <a:endParaRPr lang="en-US" altLang="ja-JP" sz="1200" b="1" dirty="0">
                <a:solidFill>
                  <a:srgbClr val="00206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 marL="273050" indent="-273050">
                <a:spcBef>
                  <a:spcPts val="600"/>
                </a:spcBef>
                <a:defRPr/>
              </a:pPr>
              <a:r>
                <a:rPr lang="ja-JP" altLang="en-US" sz="1200" b="1" dirty="0" smtClean="0">
                  <a:solidFill>
                    <a:srgbClr val="002060"/>
                  </a:solidFill>
                  <a:latin typeface="HG丸ｺﾞｼｯｸM-PRO" pitchFamily="50" charset="-128"/>
                  <a:ea typeface="HG丸ｺﾞｼｯｸM-PRO" pitchFamily="50" charset="-128"/>
                </a:rPr>
                <a:t>○</a:t>
              </a:r>
              <a:r>
                <a:rPr lang="ja-JP" altLang="en-US" sz="1200" b="1" dirty="0">
                  <a:solidFill>
                    <a:srgbClr val="002060"/>
                  </a:solidFill>
                  <a:latin typeface="HG丸ｺﾞｼｯｸM-PRO" pitchFamily="50" charset="-128"/>
                  <a:ea typeface="HG丸ｺﾞｼｯｸM-PRO" pitchFamily="50" charset="-128"/>
                </a:rPr>
                <a:t>　内容による選別は行わない</a:t>
              </a:r>
              <a:endParaRPr lang="en-US" altLang="ja-JP" sz="1200" b="1" dirty="0">
                <a:solidFill>
                  <a:srgbClr val="002060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1600" dirty="0">
                <a:solidFill>
                  <a:schemeClr val="tx1"/>
                </a:solidFill>
                <a:latin typeface="HG丸ｺﾞｼｯｸM-PRO" pitchFamily="50" charset="-128"/>
                <a:ea typeface="HG丸ｺﾞｼｯｸM-PRO" pitchFamily="50" charset="-128"/>
              </a:endParaRPr>
            </a:p>
          </p:txBody>
        </p:sp>
        <p:sp>
          <p:nvSpPr>
            <p:cNvPr id="28" name="テキスト ボックス 18"/>
            <p:cNvSpPr txBox="1">
              <a:spLocks noChangeArrowheads="1"/>
            </p:cNvSpPr>
            <p:nvPr/>
          </p:nvSpPr>
          <p:spPr bwMode="auto">
            <a:xfrm>
              <a:off x="2500298" y="1785926"/>
              <a:ext cx="1857375" cy="3381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1600">
                  <a:solidFill>
                    <a:schemeClr val="tx2">
                      <a:lumMod val="75000"/>
                    </a:schemeClr>
                  </a:solidFill>
                  <a:latin typeface="HG丸ｺﾞｼｯｸM-PRO" pitchFamily="50" charset="-128"/>
                  <a:ea typeface="HG丸ｺﾞｼｯｸM-PRO" pitchFamily="50" charset="-128"/>
                </a:rPr>
                <a:t>こういう条件で</a:t>
              </a:r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179512" y="1124744"/>
            <a:ext cx="8676456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日付プレースホルダ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2012/10/28</a:t>
            </a:r>
            <a:endParaRPr lang="en-US"/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28755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kumimoji="1"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74594</TotalTime>
  <Words>1810</Words>
  <Application>Microsoft Office PowerPoint</Application>
  <PresentationFormat>画面に合わせる (4:3)</PresentationFormat>
  <Paragraphs>482</Paragraphs>
  <Slides>14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国立国会図書館における 資料デジタル化等の現状と今後の方向性 －著作権法の改正を踏まえて－ </vt:lpstr>
      <vt:lpstr>国立国会図書館の概況</vt:lpstr>
      <vt:lpstr>スライド 3</vt:lpstr>
      <vt:lpstr>デジタル化及びデジタル資料の収集の歩み</vt:lpstr>
      <vt:lpstr>資料デジタル化の経緯</vt:lpstr>
      <vt:lpstr>資料デジタル化の実施状況</vt:lpstr>
      <vt:lpstr>障害者向け・公共図書館サービス</vt:lpstr>
      <vt:lpstr>インターネット資料の制度的収集</vt:lpstr>
      <vt:lpstr>オンライン資料の制度収集</vt:lpstr>
      <vt:lpstr>オンライン資料の制度収集の対象</vt:lpstr>
      <vt:lpstr>デジタル情報資源の利活用の促進</vt:lpstr>
      <vt:lpstr>NDLサーチでの連携先</vt:lpstr>
      <vt:lpstr>電子書籍出版者等との連携協力</vt:lpstr>
      <vt:lpstr>図4 新たな知識の創造と還流</vt:lpstr>
    </vt:vector>
  </TitlesOfParts>
  <Company>国立国会図書館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ndl</dc:creator>
  <cp:lastModifiedBy>ndl</cp:lastModifiedBy>
  <cp:revision>3317</cp:revision>
  <dcterms:created xsi:type="dcterms:W3CDTF">2010-01-29T00:20:33Z</dcterms:created>
  <dcterms:modified xsi:type="dcterms:W3CDTF">2012-10-26T02:59:42Z</dcterms:modified>
</cp:coreProperties>
</file>