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layout5.xml" ContentType="application/vnd.openxmlformats-officedocument.drawingml.diagram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2"/>
  </p:notesMasterIdLst>
  <p:handoutMasterIdLst>
    <p:handoutMasterId r:id="rId33"/>
  </p:handoutMasterIdLst>
  <p:sldIdLst>
    <p:sldId id="428" r:id="rId2"/>
    <p:sldId id="326" r:id="rId3"/>
    <p:sldId id="746" r:id="rId4"/>
    <p:sldId id="727" r:id="rId5"/>
    <p:sldId id="738" r:id="rId6"/>
    <p:sldId id="747" r:id="rId7"/>
    <p:sldId id="717" r:id="rId8"/>
    <p:sldId id="719" r:id="rId9"/>
    <p:sldId id="741" r:id="rId10"/>
    <p:sldId id="742" r:id="rId11"/>
    <p:sldId id="743" r:id="rId12"/>
    <p:sldId id="744" r:id="rId13"/>
    <p:sldId id="599" r:id="rId14"/>
    <p:sldId id="608" r:id="rId15"/>
    <p:sldId id="609" r:id="rId16"/>
    <p:sldId id="601" r:id="rId17"/>
    <p:sldId id="603" r:id="rId18"/>
    <p:sldId id="604" r:id="rId19"/>
    <p:sldId id="612" r:id="rId20"/>
    <p:sldId id="740" r:id="rId21"/>
    <p:sldId id="739" r:id="rId22"/>
    <p:sldId id="725" r:id="rId23"/>
    <p:sldId id="731" r:id="rId24"/>
    <p:sldId id="732" r:id="rId25"/>
    <p:sldId id="736" r:id="rId26"/>
    <p:sldId id="733" r:id="rId27"/>
    <p:sldId id="667" r:id="rId28"/>
    <p:sldId id="737" r:id="rId29"/>
    <p:sldId id="664" r:id="rId30"/>
    <p:sldId id="748" r:id="rId31"/>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CCE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85" autoAdjust="0"/>
    <p:restoredTop sz="65709" autoAdjust="0"/>
  </p:normalViewPr>
  <p:slideViewPr>
    <p:cSldViewPr>
      <p:cViewPr varScale="1">
        <p:scale>
          <a:sx n="45" d="100"/>
          <a:sy n="45" d="100"/>
        </p:scale>
        <p:origin x="-1236" y="-96"/>
      </p:cViewPr>
      <p:guideLst>
        <p:guide orient="horz" pos="2160"/>
        <p:guide pos="2880"/>
      </p:guideLst>
    </p:cSldViewPr>
  </p:slideViewPr>
  <p:outlineViewPr>
    <p:cViewPr>
      <p:scale>
        <a:sx n="33" d="100"/>
        <a:sy n="33" d="100"/>
      </p:scale>
      <p:origin x="0" y="43098"/>
    </p:cViewPr>
  </p:outlineViewPr>
  <p:notesTextViewPr>
    <p:cViewPr>
      <p:scale>
        <a:sx n="100" d="100"/>
        <a:sy n="100" d="100"/>
      </p:scale>
      <p:origin x="0" y="0"/>
    </p:cViewPr>
  </p:notesTextViewPr>
  <p:sorterViewPr>
    <p:cViewPr>
      <p:scale>
        <a:sx n="100" d="100"/>
        <a:sy n="100" d="100"/>
      </p:scale>
      <p:origin x="0" y="10896"/>
    </p:cViewPr>
  </p:sorterViewPr>
  <p:notesViewPr>
    <p:cSldViewPr>
      <p:cViewPr>
        <p:scale>
          <a:sx n="100" d="100"/>
          <a:sy n="100" d="100"/>
        </p:scale>
        <p:origin x="-1368" y="642"/>
      </p:cViewPr>
      <p:guideLst>
        <p:guide orient="horz" pos="3223"/>
        <p:guide pos="223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2439F4-AFB1-432E-97DD-51B17B07EE14}" type="doc">
      <dgm:prSet loTypeId="urn:microsoft.com/office/officeart/2005/8/layout/arrow2" loCatId="process" qsTypeId="urn:microsoft.com/office/officeart/2005/8/quickstyle/3d6" qsCatId="3D" csTypeId="urn:microsoft.com/office/officeart/2005/8/colors/accent1_2" csCatId="accent1" phldr="1"/>
      <dgm:spPr/>
      <dgm:t>
        <a:bodyPr/>
        <a:lstStyle/>
        <a:p>
          <a:endParaRPr kumimoji="1" lang="ja-JP" altLang="en-US"/>
        </a:p>
      </dgm:t>
    </dgm:pt>
    <dgm:pt modelId="{142F56AE-3998-42A6-BE35-BB5F2B29F8F6}">
      <dgm:prSet custT="1"/>
      <dgm:spPr/>
      <dgm:t>
        <a:bodyPr/>
        <a:lstStyle/>
        <a:p>
          <a:pPr rtl="0"/>
          <a:r>
            <a:rPr kumimoji="1" lang="en-US" altLang="ja-JP" sz="1400" dirty="0" smtClean="0">
              <a:latin typeface="HG丸ｺﾞｼｯｸM-PRO" pitchFamily="50" charset="-128"/>
              <a:ea typeface="HG丸ｺﾞｼｯｸM-PRO" pitchFamily="50" charset="-128"/>
            </a:rPr>
            <a:t>2012</a:t>
          </a:r>
          <a:r>
            <a:rPr kumimoji="1" lang="ja-JP" altLang="en-US" sz="1400" dirty="0" smtClean="0">
              <a:latin typeface="HG丸ｺﾞｼｯｸM-PRO" pitchFamily="50" charset="-128"/>
              <a:ea typeface="HG丸ｺﾞｼｯｸM-PRO" pitchFamily="50" charset="-128"/>
            </a:rPr>
            <a:t>年</a:t>
          </a:r>
          <a:r>
            <a:rPr kumimoji="1" lang="en-US" altLang="ja-JP" sz="1400" dirty="0" smtClean="0">
              <a:latin typeface="HG丸ｺﾞｼｯｸM-PRO" pitchFamily="50" charset="-128"/>
              <a:ea typeface="HG丸ｺﾞｼｯｸM-PRO" pitchFamily="50" charset="-128"/>
            </a:rPr>
            <a:t>1</a:t>
          </a:r>
          <a:r>
            <a:rPr kumimoji="1" lang="ja-JP" altLang="en-US" sz="1400" dirty="0" smtClean="0">
              <a:latin typeface="HG丸ｺﾞｼｯｸM-PRO" pitchFamily="50" charset="-128"/>
              <a:ea typeface="HG丸ｺﾞｼｯｸM-PRO" pitchFamily="50" charset="-128"/>
            </a:rPr>
            <a:t>月</a:t>
          </a:r>
          <a:endParaRPr kumimoji="1" lang="en-US" sz="1400" dirty="0">
            <a:latin typeface="HG丸ｺﾞｼｯｸM-PRO" pitchFamily="50" charset="-128"/>
            <a:ea typeface="HG丸ｺﾞｼｯｸM-PRO" pitchFamily="50" charset="-128"/>
          </a:endParaRPr>
        </a:p>
      </dgm:t>
    </dgm:pt>
    <dgm:pt modelId="{DF85B295-35A4-48D1-8693-558E57B1495C}" type="parTrans" cxnId="{11C79C74-A38B-44C1-9FA4-63A76A4AAC1C}">
      <dgm:prSet/>
      <dgm:spPr/>
      <dgm:t>
        <a:bodyPr/>
        <a:lstStyle/>
        <a:p>
          <a:endParaRPr kumimoji="1" lang="ja-JP" altLang="en-US"/>
        </a:p>
      </dgm:t>
    </dgm:pt>
    <dgm:pt modelId="{3AC08496-2929-446B-87EB-06B61C51339C}" type="sibTrans" cxnId="{11C79C74-A38B-44C1-9FA4-63A76A4AAC1C}">
      <dgm:prSet/>
      <dgm:spPr/>
      <dgm:t>
        <a:bodyPr/>
        <a:lstStyle/>
        <a:p>
          <a:endParaRPr kumimoji="1" lang="ja-JP" altLang="en-US"/>
        </a:p>
      </dgm:t>
    </dgm:pt>
    <dgm:pt modelId="{22E05018-9763-4A60-8187-6CDFBF262EE7}">
      <dgm:prSet custT="1"/>
      <dgm:spPr/>
      <dgm:t>
        <a:bodyPr/>
        <a:lstStyle/>
        <a:p>
          <a:pPr rtl="0"/>
          <a:r>
            <a:rPr kumimoji="1" lang="en-US" altLang="ja-JP" sz="1400" dirty="0" err="1" smtClean="0">
              <a:latin typeface="HG丸ｺﾞｼｯｸM-PRO" pitchFamily="50" charset="-128"/>
              <a:ea typeface="HG丸ｺﾞｼｯｸM-PRO" pitchFamily="50" charset="-128"/>
            </a:rPr>
            <a:t>NDLSearch</a:t>
          </a:r>
          <a:r>
            <a:rPr kumimoji="1" lang="ja-JP" altLang="en-US" sz="1400" dirty="0" smtClean="0">
              <a:latin typeface="HG丸ｺﾞｼｯｸM-PRO" pitchFamily="50" charset="-128"/>
              <a:ea typeface="HG丸ｺﾞｼｯｸM-PRO" pitchFamily="50" charset="-128"/>
            </a:rPr>
            <a:t>正式公開</a:t>
          </a:r>
          <a:endParaRPr kumimoji="1" lang="en-US" sz="1400" dirty="0">
            <a:latin typeface="HG丸ｺﾞｼｯｸM-PRO" pitchFamily="50" charset="-128"/>
            <a:ea typeface="HG丸ｺﾞｼｯｸM-PRO" pitchFamily="50" charset="-128"/>
          </a:endParaRPr>
        </a:p>
      </dgm:t>
    </dgm:pt>
    <dgm:pt modelId="{F432F35A-2A7E-41A2-BE6C-E5DADA8F658D}" type="sibTrans" cxnId="{0CE4E693-FCA1-48E1-BF31-05477B1E59E3}">
      <dgm:prSet/>
      <dgm:spPr/>
      <dgm:t>
        <a:bodyPr/>
        <a:lstStyle/>
        <a:p>
          <a:endParaRPr kumimoji="1" lang="ja-JP" altLang="en-US"/>
        </a:p>
      </dgm:t>
    </dgm:pt>
    <dgm:pt modelId="{F05783C4-E354-407D-A877-3312662B4C00}" type="parTrans" cxnId="{0CE4E693-FCA1-48E1-BF31-05477B1E59E3}">
      <dgm:prSet/>
      <dgm:spPr/>
      <dgm:t>
        <a:bodyPr/>
        <a:lstStyle/>
        <a:p>
          <a:endParaRPr kumimoji="1" lang="ja-JP" altLang="en-US"/>
        </a:p>
      </dgm:t>
    </dgm:pt>
    <dgm:pt modelId="{1CCB0860-3E64-43DC-9554-313D54468EB6}">
      <dgm:prSet custT="1"/>
      <dgm:spPr/>
      <dgm:t>
        <a:bodyPr/>
        <a:lstStyle/>
        <a:p>
          <a:pPr rtl="0"/>
          <a:r>
            <a:rPr kumimoji="1" lang="en-US" altLang="ja-JP" sz="1200" dirty="0" smtClean="0">
              <a:latin typeface="HG丸ｺﾞｼｯｸM-PRO" pitchFamily="50" charset="-128"/>
              <a:ea typeface="HG丸ｺﾞｼｯｸM-PRO" pitchFamily="50" charset="-128"/>
            </a:rPr>
            <a:t>NDL-OPAC</a:t>
          </a:r>
          <a:r>
            <a:rPr kumimoji="1" lang="ja-JP" altLang="en-US" sz="1200" dirty="0" smtClean="0">
              <a:latin typeface="HG丸ｺﾞｼｯｸM-PRO" pitchFamily="50" charset="-128"/>
              <a:ea typeface="HG丸ｺﾞｼｯｸM-PRO" pitchFamily="50" charset="-128"/>
            </a:rPr>
            <a:t>のリニューアル</a:t>
          </a:r>
          <a:endParaRPr kumimoji="1" lang="en-US" sz="1200" dirty="0">
            <a:latin typeface="HG丸ｺﾞｼｯｸM-PRO" pitchFamily="50" charset="-128"/>
            <a:ea typeface="HG丸ｺﾞｼｯｸM-PRO" pitchFamily="50" charset="-128"/>
          </a:endParaRPr>
        </a:p>
      </dgm:t>
    </dgm:pt>
    <dgm:pt modelId="{73678317-505B-4314-A817-01337E06C183}" type="parTrans" cxnId="{4682E6D1-7A59-40C3-9EE5-50AC3ADDE81C}">
      <dgm:prSet/>
      <dgm:spPr/>
      <dgm:t>
        <a:bodyPr/>
        <a:lstStyle/>
        <a:p>
          <a:endParaRPr kumimoji="1" lang="ja-JP" altLang="en-US"/>
        </a:p>
      </dgm:t>
    </dgm:pt>
    <dgm:pt modelId="{09C39314-58EE-4576-A331-2D38D2B33C73}" type="sibTrans" cxnId="{4682E6D1-7A59-40C3-9EE5-50AC3ADDE81C}">
      <dgm:prSet/>
      <dgm:spPr/>
      <dgm:t>
        <a:bodyPr/>
        <a:lstStyle/>
        <a:p>
          <a:endParaRPr kumimoji="1" lang="ja-JP" altLang="en-US"/>
        </a:p>
      </dgm:t>
    </dgm:pt>
    <dgm:pt modelId="{E7C0CB01-AF64-4561-A05A-6FED44EA52A2}">
      <dgm:prSet custT="1"/>
      <dgm:spPr/>
      <dgm:t>
        <a:bodyPr/>
        <a:lstStyle/>
        <a:p>
          <a:pPr rtl="0"/>
          <a:r>
            <a:rPr kumimoji="1" lang="en-US" altLang="ja-JP" sz="1200" dirty="0" smtClean="0">
              <a:latin typeface="HG丸ｺﾞｼｯｸM-PRO" pitchFamily="50" charset="-128"/>
              <a:ea typeface="HG丸ｺﾞｼｯｸM-PRO" pitchFamily="50" charset="-128"/>
            </a:rPr>
            <a:t>NDL</a:t>
          </a:r>
          <a:r>
            <a:rPr kumimoji="1" lang="ja-JP" altLang="en-US" sz="1200" dirty="0" smtClean="0">
              <a:latin typeface="HG丸ｺﾞｼｯｸM-PRO" pitchFamily="50" charset="-128"/>
              <a:ea typeface="HG丸ｺﾞｼｯｸM-PRO" pitchFamily="50" charset="-128"/>
            </a:rPr>
            <a:t>デジタルアーカイブのリニューアル</a:t>
          </a:r>
          <a:endParaRPr kumimoji="1" lang="en-US" sz="1200" dirty="0">
            <a:latin typeface="HG丸ｺﾞｼｯｸM-PRO" pitchFamily="50" charset="-128"/>
            <a:ea typeface="HG丸ｺﾞｼｯｸM-PRO" pitchFamily="50" charset="-128"/>
          </a:endParaRPr>
        </a:p>
      </dgm:t>
    </dgm:pt>
    <dgm:pt modelId="{F285FD00-D668-468A-BCDE-B35A17D593C5}" type="parTrans" cxnId="{8F171EB5-A2AA-4B60-BB2A-9B6809A28CD6}">
      <dgm:prSet/>
      <dgm:spPr/>
      <dgm:t>
        <a:bodyPr/>
        <a:lstStyle/>
        <a:p>
          <a:endParaRPr kumimoji="1" lang="ja-JP" altLang="en-US"/>
        </a:p>
      </dgm:t>
    </dgm:pt>
    <dgm:pt modelId="{41E5DD5D-68F8-4DF0-8719-6D557567E9EE}" type="sibTrans" cxnId="{8F171EB5-A2AA-4B60-BB2A-9B6809A28CD6}">
      <dgm:prSet/>
      <dgm:spPr/>
      <dgm:t>
        <a:bodyPr/>
        <a:lstStyle/>
        <a:p>
          <a:endParaRPr kumimoji="1" lang="ja-JP" altLang="en-US"/>
        </a:p>
      </dgm:t>
    </dgm:pt>
    <dgm:pt modelId="{313BCA0E-8D2B-47D6-8E0A-A38A010F8C54}">
      <dgm:prSet custT="1"/>
      <dgm:spPr/>
      <dgm:t>
        <a:bodyPr/>
        <a:lstStyle/>
        <a:p>
          <a:pPr rtl="0"/>
          <a:r>
            <a:rPr kumimoji="1" lang="en-US" altLang="ja-JP" sz="1200" dirty="0" smtClean="0">
              <a:latin typeface="HG丸ｺﾞｼｯｸM-PRO" pitchFamily="50" charset="-128"/>
              <a:ea typeface="HG丸ｺﾞｼｯｸM-PRO" pitchFamily="50" charset="-128"/>
            </a:rPr>
            <a:t>2005</a:t>
          </a:r>
          <a:r>
            <a:rPr kumimoji="1" lang="ja-JP" altLang="en-US" sz="1200" dirty="0" smtClean="0">
              <a:latin typeface="HG丸ｺﾞｼｯｸM-PRO" pitchFamily="50" charset="-128"/>
              <a:ea typeface="HG丸ｺﾞｼｯｸM-PRO" pitchFamily="50" charset="-128"/>
            </a:rPr>
            <a:t>年</a:t>
          </a:r>
          <a:r>
            <a:rPr kumimoji="1" lang="en-US" altLang="ja-JP" sz="1200" dirty="0" smtClean="0">
              <a:latin typeface="HG丸ｺﾞｼｯｸM-PRO" pitchFamily="50" charset="-128"/>
              <a:ea typeface="HG丸ｺﾞｼｯｸM-PRO" pitchFamily="50" charset="-128"/>
            </a:rPr>
            <a:t>7</a:t>
          </a:r>
          <a:r>
            <a:rPr kumimoji="1" lang="ja-JP" altLang="en-US" sz="1200" dirty="0" smtClean="0">
              <a:latin typeface="HG丸ｺﾞｼｯｸM-PRO" pitchFamily="50" charset="-128"/>
              <a:ea typeface="HG丸ｺﾞｼｯｸM-PRO" pitchFamily="50" charset="-128"/>
            </a:rPr>
            <a:t>月</a:t>
          </a:r>
          <a:endParaRPr kumimoji="1" lang="en-US" sz="1200" dirty="0">
            <a:latin typeface="HG丸ｺﾞｼｯｸM-PRO" pitchFamily="50" charset="-128"/>
            <a:ea typeface="HG丸ｺﾞｼｯｸM-PRO" pitchFamily="50" charset="-128"/>
          </a:endParaRPr>
        </a:p>
      </dgm:t>
    </dgm:pt>
    <dgm:pt modelId="{ED511B5F-242B-4057-ADCC-7303FFBA4987}" type="parTrans" cxnId="{E30E5ED0-9C67-4CBB-88C8-FC879BD46DE9}">
      <dgm:prSet/>
      <dgm:spPr/>
      <dgm:t>
        <a:bodyPr/>
        <a:lstStyle/>
        <a:p>
          <a:endParaRPr kumimoji="1" lang="ja-JP" altLang="en-US"/>
        </a:p>
      </dgm:t>
    </dgm:pt>
    <dgm:pt modelId="{CCD3205F-D0CB-4157-840D-4239B26206FD}" type="sibTrans" cxnId="{E30E5ED0-9C67-4CBB-88C8-FC879BD46DE9}">
      <dgm:prSet/>
      <dgm:spPr/>
      <dgm:t>
        <a:bodyPr/>
        <a:lstStyle/>
        <a:p>
          <a:endParaRPr kumimoji="1" lang="ja-JP" altLang="en-US"/>
        </a:p>
      </dgm:t>
    </dgm:pt>
    <dgm:pt modelId="{42A34270-8CB9-4F4A-ACE3-0717C4784628}">
      <dgm:prSet custT="1"/>
      <dgm:spPr/>
      <dgm:t>
        <a:bodyPr/>
        <a:lstStyle/>
        <a:p>
          <a:pPr rtl="0"/>
          <a:r>
            <a:rPr kumimoji="1" lang="ja-JP" altLang="en-US" sz="1200" dirty="0" smtClean="0">
              <a:latin typeface="HG丸ｺﾞｼｯｸM-PRO" pitchFamily="50" charset="-128"/>
              <a:ea typeface="HG丸ｺﾞｼｯｸM-PRO" pitchFamily="50" charset="-128"/>
            </a:rPr>
            <a:t>デジタルアーカイブポータルプロトタイプ公開</a:t>
          </a:r>
          <a:endParaRPr kumimoji="1" lang="en-US" sz="1200" dirty="0">
            <a:latin typeface="HG丸ｺﾞｼｯｸM-PRO" pitchFamily="50" charset="-128"/>
            <a:ea typeface="HG丸ｺﾞｼｯｸM-PRO" pitchFamily="50" charset="-128"/>
          </a:endParaRPr>
        </a:p>
      </dgm:t>
    </dgm:pt>
    <dgm:pt modelId="{5352EF37-0139-4BE4-87DF-55927B153315}" type="parTrans" cxnId="{5A145D68-B893-402A-8850-5C14948AC387}">
      <dgm:prSet/>
      <dgm:spPr/>
      <dgm:t>
        <a:bodyPr/>
        <a:lstStyle/>
        <a:p>
          <a:endParaRPr kumimoji="1" lang="ja-JP" altLang="en-US"/>
        </a:p>
      </dgm:t>
    </dgm:pt>
    <dgm:pt modelId="{FDBF2130-77B1-48F7-BA97-DDC75CA9138F}" type="sibTrans" cxnId="{5A145D68-B893-402A-8850-5C14948AC387}">
      <dgm:prSet/>
      <dgm:spPr/>
      <dgm:t>
        <a:bodyPr/>
        <a:lstStyle/>
        <a:p>
          <a:endParaRPr kumimoji="1" lang="ja-JP" altLang="en-US"/>
        </a:p>
      </dgm:t>
    </dgm:pt>
    <dgm:pt modelId="{D6DF0999-0363-4957-B887-54775B2B276A}">
      <dgm:prSet custT="1"/>
      <dgm:spPr/>
      <dgm:t>
        <a:bodyPr/>
        <a:lstStyle/>
        <a:p>
          <a:pPr rtl="0"/>
          <a:r>
            <a:rPr kumimoji="1" lang="en-US" altLang="ja-JP" sz="1200" dirty="0" smtClean="0">
              <a:latin typeface="HG丸ｺﾞｼｯｸM-PRO" pitchFamily="50" charset="-128"/>
              <a:ea typeface="HG丸ｺﾞｼｯｸM-PRO" pitchFamily="50" charset="-128"/>
            </a:rPr>
            <a:t>2007</a:t>
          </a:r>
          <a:r>
            <a:rPr kumimoji="1" lang="ja-JP" altLang="en-US" sz="1200" dirty="0" smtClean="0">
              <a:latin typeface="HG丸ｺﾞｼｯｸM-PRO" pitchFamily="50" charset="-128"/>
              <a:ea typeface="HG丸ｺﾞｼｯｸM-PRO" pitchFamily="50" charset="-128"/>
            </a:rPr>
            <a:t>年</a:t>
          </a:r>
          <a:r>
            <a:rPr kumimoji="1" lang="en-US" altLang="ja-JP" sz="1200" dirty="0" smtClean="0">
              <a:latin typeface="HG丸ｺﾞｼｯｸM-PRO" pitchFamily="50" charset="-128"/>
              <a:ea typeface="HG丸ｺﾞｼｯｸM-PRO" pitchFamily="50" charset="-128"/>
            </a:rPr>
            <a:t>10</a:t>
          </a:r>
          <a:r>
            <a:rPr kumimoji="1" lang="ja-JP" altLang="en-US" sz="1200" dirty="0" smtClean="0">
              <a:latin typeface="HG丸ｺﾞｼｯｸM-PRO" pitchFamily="50" charset="-128"/>
              <a:ea typeface="HG丸ｺﾞｼｯｸM-PRO" pitchFamily="50" charset="-128"/>
            </a:rPr>
            <a:t>月</a:t>
          </a:r>
          <a:endParaRPr kumimoji="1" lang="en-US" sz="1200" dirty="0">
            <a:latin typeface="HG丸ｺﾞｼｯｸM-PRO" pitchFamily="50" charset="-128"/>
            <a:ea typeface="HG丸ｺﾞｼｯｸM-PRO" pitchFamily="50" charset="-128"/>
          </a:endParaRPr>
        </a:p>
      </dgm:t>
    </dgm:pt>
    <dgm:pt modelId="{D25138CF-2587-4E3D-B81C-6EC0F1E145B4}" type="parTrans" cxnId="{66C131F5-7DE2-41CC-912C-BFF68505822F}">
      <dgm:prSet/>
      <dgm:spPr/>
      <dgm:t>
        <a:bodyPr/>
        <a:lstStyle/>
        <a:p>
          <a:endParaRPr kumimoji="1" lang="ja-JP" altLang="en-US"/>
        </a:p>
      </dgm:t>
    </dgm:pt>
    <dgm:pt modelId="{71F93014-3813-4F86-BF57-D3C54FFF9978}" type="sibTrans" cxnId="{66C131F5-7DE2-41CC-912C-BFF68505822F}">
      <dgm:prSet/>
      <dgm:spPr/>
      <dgm:t>
        <a:bodyPr/>
        <a:lstStyle/>
        <a:p>
          <a:endParaRPr kumimoji="1" lang="ja-JP" altLang="en-US"/>
        </a:p>
      </dgm:t>
    </dgm:pt>
    <dgm:pt modelId="{E69DB821-405B-448C-8B2F-CF80DEF39430}">
      <dgm:prSet custT="1"/>
      <dgm:spPr/>
      <dgm:t>
        <a:bodyPr/>
        <a:lstStyle/>
        <a:p>
          <a:pPr rtl="0"/>
          <a:r>
            <a:rPr kumimoji="1" lang="en-US" altLang="ja-JP" sz="1200" dirty="0" smtClean="0">
              <a:latin typeface="HG丸ｺﾞｼｯｸM-PRO" pitchFamily="50" charset="-128"/>
              <a:ea typeface="HG丸ｺﾞｼｯｸM-PRO" pitchFamily="50" charset="-128"/>
            </a:rPr>
            <a:t>PORTA</a:t>
          </a:r>
          <a:r>
            <a:rPr kumimoji="1" lang="ja-JP" altLang="en-US" sz="1200" dirty="0" smtClean="0">
              <a:latin typeface="HG丸ｺﾞｼｯｸM-PRO" pitchFamily="50" charset="-128"/>
              <a:ea typeface="HG丸ｺﾞｼｯｸM-PRO" pitchFamily="50" charset="-128"/>
            </a:rPr>
            <a:t>正式版公開</a:t>
          </a:r>
          <a:endParaRPr kumimoji="1" lang="en-US" sz="1200" dirty="0">
            <a:latin typeface="HG丸ｺﾞｼｯｸM-PRO" pitchFamily="50" charset="-128"/>
            <a:ea typeface="HG丸ｺﾞｼｯｸM-PRO" pitchFamily="50" charset="-128"/>
          </a:endParaRPr>
        </a:p>
      </dgm:t>
    </dgm:pt>
    <dgm:pt modelId="{DE1722CF-6194-481A-9644-C4A753F492A6}" type="parTrans" cxnId="{C61C00DC-3242-43F8-9674-D830754CF28E}">
      <dgm:prSet/>
      <dgm:spPr/>
      <dgm:t>
        <a:bodyPr/>
        <a:lstStyle/>
        <a:p>
          <a:endParaRPr kumimoji="1" lang="ja-JP" altLang="en-US"/>
        </a:p>
      </dgm:t>
    </dgm:pt>
    <dgm:pt modelId="{CA0C9489-1A12-460A-884A-4732D8DA9873}" type="sibTrans" cxnId="{C61C00DC-3242-43F8-9674-D830754CF28E}">
      <dgm:prSet/>
      <dgm:spPr/>
      <dgm:t>
        <a:bodyPr/>
        <a:lstStyle/>
        <a:p>
          <a:endParaRPr kumimoji="1" lang="ja-JP" altLang="en-US"/>
        </a:p>
      </dgm:t>
    </dgm:pt>
    <dgm:pt modelId="{44272C6F-A354-407B-B809-FFFA0D413716}">
      <dgm:prSet custT="1"/>
      <dgm:spPr/>
      <dgm:t>
        <a:bodyPr/>
        <a:lstStyle/>
        <a:p>
          <a:pPr rtl="0"/>
          <a:r>
            <a:rPr kumimoji="1" lang="en-US" sz="1200" dirty="0" smtClean="0">
              <a:latin typeface="HG丸ｺﾞｼｯｸM-PRO" pitchFamily="50" charset="-128"/>
              <a:ea typeface="HG丸ｺﾞｼｯｸM-PRO" pitchFamily="50" charset="-128"/>
            </a:rPr>
            <a:t>8</a:t>
          </a:r>
          <a:r>
            <a:rPr kumimoji="1" lang="ja-JP" altLang="en-US" sz="1200" dirty="0" smtClean="0">
              <a:latin typeface="HG丸ｺﾞｼｯｸM-PRO" pitchFamily="50" charset="-128"/>
              <a:ea typeface="HG丸ｺﾞｼｯｸM-PRO" pitchFamily="50" charset="-128"/>
            </a:rPr>
            <a:t>機関、</a:t>
          </a:r>
          <a:r>
            <a:rPr kumimoji="1" lang="en-US" altLang="ja-JP" sz="1200" dirty="0" smtClean="0">
              <a:latin typeface="HG丸ｺﾞｼｯｸM-PRO" pitchFamily="50" charset="-128"/>
              <a:ea typeface="HG丸ｺﾞｼｯｸM-PRO" pitchFamily="50" charset="-128"/>
            </a:rPr>
            <a:t>20</a:t>
          </a:r>
          <a:r>
            <a:rPr kumimoji="1" lang="ja-JP" altLang="en-US" sz="1200" dirty="0" smtClean="0">
              <a:latin typeface="HG丸ｺﾞｼｯｸM-PRO" pitchFamily="50" charset="-128"/>
              <a:ea typeface="HG丸ｺﾞｼｯｸM-PRO" pitchFamily="50" charset="-128"/>
            </a:rPr>
            <a:t>アーカイブ</a:t>
          </a:r>
          <a:endParaRPr kumimoji="1" lang="en-US" sz="1200" dirty="0">
            <a:latin typeface="HG丸ｺﾞｼｯｸM-PRO" pitchFamily="50" charset="-128"/>
            <a:ea typeface="HG丸ｺﾞｼｯｸM-PRO" pitchFamily="50" charset="-128"/>
          </a:endParaRPr>
        </a:p>
      </dgm:t>
    </dgm:pt>
    <dgm:pt modelId="{A70A6B9C-99C4-40A3-B180-878E48409026}" type="parTrans" cxnId="{979E89A1-F05B-42A3-AFAF-761A85161173}">
      <dgm:prSet/>
      <dgm:spPr/>
      <dgm:t>
        <a:bodyPr/>
        <a:lstStyle/>
        <a:p>
          <a:endParaRPr kumimoji="1" lang="ja-JP" altLang="en-US"/>
        </a:p>
      </dgm:t>
    </dgm:pt>
    <dgm:pt modelId="{831DFF65-C5A7-487E-BC33-221D2B9F5FA2}" type="sibTrans" cxnId="{979E89A1-F05B-42A3-AFAF-761A85161173}">
      <dgm:prSet/>
      <dgm:spPr/>
      <dgm:t>
        <a:bodyPr/>
        <a:lstStyle/>
        <a:p>
          <a:endParaRPr kumimoji="1" lang="ja-JP" altLang="en-US"/>
        </a:p>
      </dgm:t>
    </dgm:pt>
    <dgm:pt modelId="{423489A7-99E3-4932-8E71-20F5F0C1A18D}">
      <dgm:prSet custT="1"/>
      <dgm:spPr/>
      <dgm:t>
        <a:bodyPr/>
        <a:lstStyle/>
        <a:p>
          <a:pPr rtl="0"/>
          <a:r>
            <a:rPr kumimoji="1" lang="ja-JP" altLang="en-US" sz="1200" dirty="0" smtClean="0">
              <a:latin typeface="HG丸ｺﾞｼｯｸM-PRO" pitchFamily="50" charset="-128"/>
              <a:ea typeface="HG丸ｺﾞｼｯｸM-PRO" pitchFamily="50" charset="-128"/>
            </a:rPr>
            <a:t>約</a:t>
          </a:r>
          <a:r>
            <a:rPr kumimoji="1" lang="en-US" altLang="ja-JP" sz="1200" dirty="0" smtClean="0">
              <a:latin typeface="HG丸ｺﾞｼｯｸM-PRO" pitchFamily="50" charset="-128"/>
              <a:ea typeface="HG丸ｺﾞｼｯｸM-PRO" pitchFamily="50" charset="-128"/>
            </a:rPr>
            <a:t>800</a:t>
          </a:r>
          <a:r>
            <a:rPr kumimoji="1" lang="ja-JP" altLang="en-US" sz="1200" dirty="0" smtClean="0">
              <a:latin typeface="HG丸ｺﾞｼｯｸM-PRO" pitchFamily="50" charset="-128"/>
              <a:ea typeface="HG丸ｺﾞｼｯｸM-PRO" pitchFamily="50" charset="-128"/>
            </a:rPr>
            <a:t>万件を対象</a:t>
          </a:r>
          <a:endParaRPr kumimoji="1" lang="en-US" sz="1200" dirty="0">
            <a:latin typeface="HG丸ｺﾞｼｯｸM-PRO" pitchFamily="50" charset="-128"/>
            <a:ea typeface="HG丸ｺﾞｼｯｸM-PRO" pitchFamily="50" charset="-128"/>
          </a:endParaRPr>
        </a:p>
      </dgm:t>
    </dgm:pt>
    <dgm:pt modelId="{A56FC728-C452-43BB-AF84-EF814F167C06}" type="parTrans" cxnId="{A5F8AA82-9776-4E7F-A2DD-88B5C1582C04}">
      <dgm:prSet/>
      <dgm:spPr/>
      <dgm:t>
        <a:bodyPr/>
        <a:lstStyle/>
        <a:p>
          <a:endParaRPr kumimoji="1" lang="ja-JP" altLang="en-US"/>
        </a:p>
      </dgm:t>
    </dgm:pt>
    <dgm:pt modelId="{B5567AEE-212F-4A3B-875D-F8CDCE3A4B7B}" type="sibTrans" cxnId="{A5F8AA82-9776-4E7F-A2DD-88B5C1582C04}">
      <dgm:prSet/>
      <dgm:spPr/>
      <dgm:t>
        <a:bodyPr/>
        <a:lstStyle/>
        <a:p>
          <a:endParaRPr kumimoji="1" lang="ja-JP" altLang="en-US"/>
        </a:p>
      </dgm:t>
    </dgm:pt>
    <dgm:pt modelId="{638C4370-5402-4EE3-B789-1978505FFDB6}">
      <dgm:prSet custT="1"/>
      <dgm:spPr/>
      <dgm:t>
        <a:bodyPr/>
        <a:lstStyle/>
        <a:p>
          <a:pPr rtl="0"/>
          <a:r>
            <a:rPr kumimoji="1" lang="en-US" altLang="ja-JP" sz="1200" dirty="0" smtClean="0">
              <a:latin typeface="HG丸ｺﾞｼｯｸM-PRO" pitchFamily="50" charset="-128"/>
              <a:ea typeface="HG丸ｺﾞｼｯｸM-PRO" pitchFamily="50" charset="-128"/>
            </a:rPr>
            <a:t>2009</a:t>
          </a:r>
          <a:r>
            <a:rPr kumimoji="1" lang="ja-JP" altLang="en-US" sz="1200" dirty="0" smtClean="0">
              <a:latin typeface="HG丸ｺﾞｼｯｸM-PRO" pitchFamily="50" charset="-128"/>
              <a:ea typeface="HG丸ｺﾞｼｯｸM-PRO" pitchFamily="50" charset="-128"/>
            </a:rPr>
            <a:t>年</a:t>
          </a:r>
          <a:r>
            <a:rPr kumimoji="1" lang="en-US" altLang="ja-JP" sz="1200" dirty="0" smtClean="0">
              <a:latin typeface="HG丸ｺﾞｼｯｸM-PRO" pitchFamily="50" charset="-128"/>
              <a:ea typeface="HG丸ｺﾞｼｯｸM-PRO" pitchFamily="50" charset="-128"/>
            </a:rPr>
            <a:t>4</a:t>
          </a:r>
          <a:r>
            <a:rPr kumimoji="1" lang="ja-JP" altLang="en-US" sz="1200" dirty="0" smtClean="0">
              <a:latin typeface="HG丸ｺﾞｼｯｸM-PRO" pitchFamily="50" charset="-128"/>
              <a:ea typeface="HG丸ｺﾞｼｯｸM-PRO" pitchFamily="50" charset="-128"/>
            </a:rPr>
            <a:t>月</a:t>
          </a:r>
          <a:endParaRPr kumimoji="1" lang="en-US" sz="1200" dirty="0">
            <a:latin typeface="HG丸ｺﾞｼｯｸM-PRO" pitchFamily="50" charset="-128"/>
            <a:ea typeface="HG丸ｺﾞｼｯｸM-PRO" pitchFamily="50" charset="-128"/>
          </a:endParaRPr>
        </a:p>
      </dgm:t>
    </dgm:pt>
    <dgm:pt modelId="{1B86FEF8-E873-4752-B15A-C6F3D8CA46D7}" type="parTrans" cxnId="{B08341EF-A1F5-4C8C-A023-00241EAF5F96}">
      <dgm:prSet/>
      <dgm:spPr/>
      <dgm:t>
        <a:bodyPr/>
        <a:lstStyle/>
        <a:p>
          <a:endParaRPr kumimoji="1" lang="ja-JP" altLang="en-US"/>
        </a:p>
      </dgm:t>
    </dgm:pt>
    <dgm:pt modelId="{C484A18E-6EAD-459E-8F72-B658A59D70CD}" type="sibTrans" cxnId="{B08341EF-A1F5-4C8C-A023-00241EAF5F96}">
      <dgm:prSet/>
      <dgm:spPr/>
      <dgm:t>
        <a:bodyPr/>
        <a:lstStyle/>
        <a:p>
          <a:endParaRPr kumimoji="1" lang="ja-JP" altLang="en-US"/>
        </a:p>
      </dgm:t>
    </dgm:pt>
    <dgm:pt modelId="{6044E6C3-5103-4276-8746-956A90F34354}">
      <dgm:prSet custT="1"/>
      <dgm:spPr/>
      <dgm:t>
        <a:bodyPr/>
        <a:lstStyle/>
        <a:p>
          <a:pPr rtl="0"/>
          <a:r>
            <a:rPr kumimoji="1" lang="en-US" altLang="ja-JP" sz="1200" dirty="0" err="1" smtClean="0">
              <a:latin typeface="HG丸ｺﾞｼｯｸM-PRO" pitchFamily="50" charset="-128"/>
              <a:ea typeface="HG丸ｺﾞｼｯｸM-PRO" pitchFamily="50" charset="-128"/>
            </a:rPr>
            <a:t>NDLSearch</a:t>
          </a:r>
          <a:r>
            <a:rPr kumimoji="1" lang="ja-JP" altLang="en-US" sz="1200" dirty="0" smtClean="0">
              <a:latin typeface="HG丸ｺﾞｼｯｸM-PRO" pitchFamily="50" charset="-128"/>
              <a:ea typeface="HG丸ｺﾞｼｯｸM-PRO" pitchFamily="50" charset="-128"/>
            </a:rPr>
            <a:t>の開発を決定</a:t>
          </a:r>
          <a:endParaRPr kumimoji="1" lang="en-US" sz="1200" dirty="0">
            <a:latin typeface="HG丸ｺﾞｼｯｸM-PRO" pitchFamily="50" charset="-128"/>
            <a:ea typeface="HG丸ｺﾞｼｯｸM-PRO" pitchFamily="50" charset="-128"/>
          </a:endParaRPr>
        </a:p>
      </dgm:t>
    </dgm:pt>
    <dgm:pt modelId="{254F968D-64A5-488E-B485-588EAE118930}" type="parTrans" cxnId="{A4552B65-2331-46E1-864D-A9FD8182B643}">
      <dgm:prSet/>
      <dgm:spPr/>
      <dgm:t>
        <a:bodyPr/>
        <a:lstStyle/>
        <a:p>
          <a:endParaRPr kumimoji="1" lang="ja-JP" altLang="en-US"/>
        </a:p>
      </dgm:t>
    </dgm:pt>
    <dgm:pt modelId="{DCB1EDEF-9161-4402-835A-1C7102B733FD}" type="sibTrans" cxnId="{A4552B65-2331-46E1-864D-A9FD8182B643}">
      <dgm:prSet/>
      <dgm:spPr/>
      <dgm:t>
        <a:bodyPr/>
        <a:lstStyle/>
        <a:p>
          <a:endParaRPr kumimoji="1" lang="ja-JP" altLang="en-US"/>
        </a:p>
      </dgm:t>
    </dgm:pt>
    <dgm:pt modelId="{9856BA7A-DA15-49DF-8910-2E96D3A3B230}">
      <dgm:prSet custT="1"/>
      <dgm:spPr/>
      <dgm:t>
        <a:bodyPr/>
        <a:lstStyle/>
        <a:p>
          <a:pPr rtl="0"/>
          <a:r>
            <a:rPr kumimoji="1" lang="en-US" altLang="ja-JP" sz="1200" dirty="0" smtClean="0">
              <a:latin typeface="HG丸ｺﾞｼｯｸM-PRO" pitchFamily="50" charset="-128"/>
              <a:ea typeface="HG丸ｺﾞｼｯｸM-PRO" pitchFamily="50" charset="-128"/>
            </a:rPr>
            <a:t>PORTA</a:t>
          </a:r>
          <a:r>
            <a:rPr kumimoji="1" lang="ja-JP" altLang="en-US" sz="1200" dirty="0" smtClean="0">
              <a:latin typeface="HG丸ｺﾞｼｯｸM-PRO" pitchFamily="50" charset="-128"/>
              <a:ea typeface="HG丸ｺﾞｼｯｸM-PRO" pitchFamily="50" charset="-128"/>
            </a:rPr>
            <a:t>を取り込む</a:t>
          </a:r>
          <a:endParaRPr kumimoji="1" lang="en-US" sz="1200" dirty="0">
            <a:latin typeface="HG丸ｺﾞｼｯｸM-PRO" pitchFamily="50" charset="-128"/>
            <a:ea typeface="HG丸ｺﾞｼｯｸM-PRO" pitchFamily="50" charset="-128"/>
          </a:endParaRPr>
        </a:p>
      </dgm:t>
    </dgm:pt>
    <dgm:pt modelId="{41B5C997-B8BB-4B99-9392-1A3082AB20C9}" type="parTrans" cxnId="{39F379AD-E70C-45EE-88F7-391CFD476C94}">
      <dgm:prSet/>
      <dgm:spPr/>
      <dgm:t>
        <a:bodyPr/>
        <a:lstStyle/>
        <a:p>
          <a:endParaRPr kumimoji="1" lang="ja-JP" altLang="en-US"/>
        </a:p>
      </dgm:t>
    </dgm:pt>
    <dgm:pt modelId="{8A13731D-69CB-4255-9662-161411EAFDAE}" type="sibTrans" cxnId="{39F379AD-E70C-45EE-88F7-391CFD476C94}">
      <dgm:prSet/>
      <dgm:spPr/>
      <dgm:t>
        <a:bodyPr/>
        <a:lstStyle/>
        <a:p>
          <a:endParaRPr kumimoji="1" lang="ja-JP" altLang="en-US"/>
        </a:p>
      </dgm:t>
    </dgm:pt>
    <dgm:pt modelId="{5792C58F-EDA7-4203-8AE0-307D286DDF6A}">
      <dgm:prSet custT="1"/>
      <dgm:spPr/>
      <dgm:t>
        <a:bodyPr/>
        <a:lstStyle/>
        <a:p>
          <a:pPr rtl="0"/>
          <a:r>
            <a:rPr kumimoji="1" lang="ja-JP" altLang="en-US" sz="1200" dirty="0" smtClean="0">
              <a:latin typeface="HG丸ｺﾞｼｯｸM-PRO" pitchFamily="50" charset="-128"/>
              <a:ea typeface="HG丸ｺﾞｼｯｸM-PRO" pitchFamily="50" charset="-128"/>
            </a:rPr>
            <a:t>次世代</a:t>
          </a:r>
          <a:r>
            <a:rPr kumimoji="1" lang="en-US" altLang="ja-JP" sz="1200" dirty="0" smtClean="0">
              <a:latin typeface="HG丸ｺﾞｼｯｸM-PRO" pitchFamily="50" charset="-128"/>
              <a:ea typeface="HG丸ｺﾞｼｯｸM-PRO" pitchFamily="50" charset="-128"/>
            </a:rPr>
            <a:t>OPAC</a:t>
          </a:r>
          <a:r>
            <a:rPr kumimoji="1" lang="ja-JP" altLang="en-US" sz="1200" dirty="0" smtClean="0">
              <a:latin typeface="HG丸ｺﾞｼｯｸM-PRO" pitchFamily="50" charset="-128"/>
              <a:ea typeface="HG丸ｺﾞｼｯｸM-PRO" pitchFamily="50" charset="-128"/>
            </a:rPr>
            <a:t>機能を実装する</a:t>
          </a:r>
          <a:endParaRPr kumimoji="1" lang="en-US" sz="1200" dirty="0">
            <a:latin typeface="HG丸ｺﾞｼｯｸM-PRO" pitchFamily="50" charset="-128"/>
            <a:ea typeface="HG丸ｺﾞｼｯｸM-PRO" pitchFamily="50" charset="-128"/>
          </a:endParaRPr>
        </a:p>
      </dgm:t>
    </dgm:pt>
    <dgm:pt modelId="{9D8B6DC2-39EF-4FE0-9B28-09BED4ECA1D0}" type="parTrans" cxnId="{18358214-3984-407A-92CA-50F1CAFBE3AF}">
      <dgm:prSet/>
      <dgm:spPr/>
      <dgm:t>
        <a:bodyPr/>
        <a:lstStyle/>
        <a:p>
          <a:endParaRPr kumimoji="1" lang="ja-JP" altLang="en-US"/>
        </a:p>
      </dgm:t>
    </dgm:pt>
    <dgm:pt modelId="{0234331B-609A-4FDD-BA34-8F0E701F5A76}" type="sibTrans" cxnId="{18358214-3984-407A-92CA-50F1CAFBE3AF}">
      <dgm:prSet/>
      <dgm:spPr/>
      <dgm:t>
        <a:bodyPr/>
        <a:lstStyle/>
        <a:p>
          <a:endParaRPr kumimoji="1" lang="ja-JP" altLang="en-US"/>
        </a:p>
      </dgm:t>
    </dgm:pt>
    <dgm:pt modelId="{C764D6AB-CC1E-48D7-BAEA-AC3DBA5E3DF6}">
      <dgm:prSet custT="1"/>
      <dgm:spPr/>
      <dgm:t>
        <a:bodyPr/>
        <a:lstStyle/>
        <a:p>
          <a:pPr rtl="0"/>
          <a:r>
            <a:rPr kumimoji="1" lang="ja-JP" altLang="en-US" sz="1200" dirty="0" err="1" smtClean="0">
              <a:latin typeface="HG丸ｺﾞｼｯｸM-PRO" pitchFamily="50" charset="-128"/>
              <a:ea typeface="HG丸ｺﾞｼｯｸM-PRO" pitchFamily="50" charset="-128"/>
            </a:rPr>
            <a:t>ゆにか</a:t>
          </a:r>
          <a:r>
            <a:rPr kumimoji="1" lang="ja-JP" altLang="en-US" sz="1200" dirty="0" smtClean="0">
              <a:latin typeface="HG丸ｺﾞｼｯｸM-PRO" pitchFamily="50" charset="-128"/>
              <a:ea typeface="HG丸ｺﾞｼｯｸM-PRO" pitchFamily="50" charset="-128"/>
            </a:rPr>
            <a:t>ねっとを取り込む</a:t>
          </a:r>
          <a:endParaRPr kumimoji="1" lang="en-US" sz="1200" dirty="0">
            <a:latin typeface="HG丸ｺﾞｼｯｸM-PRO" pitchFamily="50" charset="-128"/>
            <a:ea typeface="HG丸ｺﾞｼｯｸM-PRO" pitchFamily="50" charset="-128"/>
          </a:endParaRPr>
        </a:p>
      </dgm:t>
    </dgm:pt>
    <dgm:pt modelId="{D3F0B34C-331B-4FAE-B25C-62954C50EFAD}" type="parTrans" cxnId="{52327A5D-2190-40FA-8120-97F3B4587686}">
      <dgm:prSet/>
      <dgm:spPr/>
      <dgm:t>
        <a:bodyPr/>
        <a:lstStyle/>
        <a:p>
          <a:endParaRPr kumimoji="1" lang="ja-JP" altLang="en-US"/>
        </a:p>
      </dgm:t>
    </dgm:pt>
    <dgm:pt modelId="{F1CFA49A-FE54-408B-9F16-2DAADF13C191}" type="sibTrans" cxnId="{52327A5D-2190-40FA-8120-97F3B4587686}">
      <dgm:prSet/>
      <dgm:spPr/>
      <dgm:t>
        <a:bodyPr/>
        <a:lstStyle/>
        <a:p>
          <a:endParaRPr kumimoji="1" lang="ja-JP" altLang="en-US"/>
        </a:p>
      </dgm:t>
    </dgm:pt>
    <dgm:pt modelId="{E3CFBC8B-FE3E-4816-B8C5-76BCCC83BE3B}">
      <dgm:prSet custT="1"/>
      <dgm:spPr/>
      <dgm:t>
        <a:bodyPr/>
        <a:lstStyle/>
        <a:p>
          <a:pPr rtl="0"/>
          <a:r>
            <a:rPr kumimoji="1" lang="ja-JP" altLang="en-US" sz="1200" dirty="0" smtClean="0">
              <a:latin typeface="HG丸ｺﾞｼｯｸM-PRO" pitchFamily="50" charset="-128"/>
              <a:ea typeface="HG丸ｺﾞｼｯｸM-PRO" pitchFamily="50" charset="-128"/>
            </a:rPr>
            <a:t>当館コンテンツのみのポータルは構築しない</a:t>
          </a:r>
          <a:endParaRPr kumimoji="1" lang="en-US" sz="1200" dirty="0">
            <a:latin typeface="HG丸ｺﾞｼｯｸM-PRO" pitchFamily="50" charset="-128"/>
            <a:ea typeface="HG丸ｺﾞｼｯｸM-PRO" pitchFamily="50" charset="-128"/>
          </a:endParaRPr>
        </a:p>
      </dgm:t>
    </dgm:pt>
    <dgm:pt modelId="{451E407E-6CE9-4DF6-BE85-53BEB08D509A}" type="parTrans" cxnId="{030EB4F5-0C50-4889-9F2C-EF3061871BFF}">
      <dgm:prSet/>
      <dgm:spPr/>
      <dgm:t>
        <a:bodyPr/>
        <a:lstStyle/>
        <a:p>
          <a:endParaRPr kumimoji="1" lang="ja-JP" altLang="en-US"/>
        </a:p>
      </dgm:t>
    </dgm:pt>
    <dgm:pt modelId="{09B9148A-DDD2-44B8-831E-BA3BB6C0DFE4}" type="sibTrans" cxnId="{030EB4F5-0C50-4889-9F2C-EF3061871BFF}">
      <dgm:prSet/>
      <dgm:spPr/>
      <dgm:t>
        <a:bodyPr/>
        <a:lstStyle/>
        <a:p>
          <a:endParaRPr kumimoji="1" lang="ja-JP" altLang="en-US"/>
        </a:p>
      </dgm:t>
    </dgm:pt>
    <dgm:pt modelId="{5DA08B0D-60BB-47D8-8428-DBF8E6B7C362}">
      <dgm:prSet custT="1"/>
      <dgm:spPr/>
      <dgm:t>
        <a:bodyPr/>
        <a:lstStyle/>
        <a:p>
          <a:pPr rtl="0"/>
          <a:r>
            <a:rPr kumimoji="1" lang="ja-JP" altLang="en-US" sz="1200" dirty="0" smtClean="0">
              <a:latin typeface="HG丸ｺﾞｼｯｸM-PRO" pitchFamily="50" charset="-128"/>
              <a:ea typeface="HG丸ｺﾞｼｯｸM-PRO" pitchFamily="50" charset="-128"/>
            </a:rPr>
            <a:t>近代デジタルライブラリと青空文庫の統合検索</a:t>
          </a:r>
          <a:endParaRPr kumimoji="1" lang="en-US" sz="1200" dirty="0">
            <a:latin typeface="HG丸ｺﾞｼｯｸM-PRO" pitchFamily="50" charset="-128"/>
            <a:ea typeface="HG丸ｺﾞｼｯｸM-PRO" pitchFamily="50" charset="-128"/>
          </a:endParaRPr>
        </a:p>
      </dgm:t>
    </dgm:pt>
    <dgm:pt modelId="{53C5D71E-7C20-476C-B8F9-54FC13A07F96}" type="parTrans" cxnId="{201776E9-37D9-4013-9889-677FF0EE9152}">
      <dgm:prSet/>
      <dgm:spPr/>
      <dgm:t>
        <a:bodyPr/>
        <a:lstStyle/>
        <a:p>
          <a:endParaRPr kumimoji="1" lang="ja-JP" altLang="en-US"/>
        </a:p>
      </dgm:t>
    </dgm:pt>
    <dgm:pt modelId="{9587FAC4-0DC8-4A49-814A-489F63CEAD04}" type="sibTrans" cxnId="{201776E9-37D9-4013-9889-677FF0EE9152}">
      <dgm:prSet/>
      <dgm:spPr/>
      <dgm:t>
        <a:bodyPr/>
        <a:lstStyle/>
        <a:p>
          <a:endParaRPr kumimoji="1" lang="ja-JP" altLang="en-US"/>
        </a:p>
      </dgm:t>
    </dgm:pt>
    <dgm:pt modelId="{0DA2BAF9-2D3E-403C-9E49-A5F539B8AF52}">
      <dgm:prSet custT="1"/>
      <dgm:spPr/>
      <dgm:t>
        <a:bodyPr/>
        <a:lstStyle/>
        <a:p>
          <a:pPr rtl="0"/>
          <a:r>
            <a:rPr kumimoji="1" lang="en-US" altLang="ja-JP" sz="1400" dirty="0" smtClean="0">
              <a:latin typeface="HG丸ｺﾞｼｯｸM-PRO" pitchFamily="50" charset="-128"/>
              <a:ea typeface="HG丸ｺﾞｼｯｸM-PRO" pitchFamily="50" charset="-128"/>
            </a:rPr>
            <a:t>2010</a:t>
          </a:r>
          <a:r>
            <a:rPr kumimoji="1" lang="ja-JP" altLang="en-US" sz="1400" dirty="0" smtClean="0">
              <a:latin typeface="HG丸ｺﾞｼｯｸM-PRO" pitchFamily="50" charset="-128"/>
              <a:ea typeface="HG丸ｺﾞｼｯｸM-PRO" pitchFamily="50" charset="-128"/>
            </a:rPr>
            <a:t>年</a:t>
          </a:r>
          <a:r>
            <a:rPr kumimoji="1" lang="en-US" altLang="ja-JP" sz="1400" dirty="0" smtClean="0">
              <a:latin typeface="HG丸ｺﾞｼｯｸM-PRO" pitchFamily="50" charset="-128"/>
              <a:ea typeface="HG丸ｺﾞｼｯｸM-PRO" pitchFamily="50" charset="-128"/>
            </a:rPr>
            <a:t>8</a:t>
          </a:r>
          <a:r>
            <a:rPr kumimoji="1" lang="ja-JP" altLang="en-US" sz="1400" dirty="0" smtClean="0">
              <a:latin typeface="HG丸ｺﾞｼｯｸM-PRO" pitchFamily="50" charset="-128"/>
              <a:ea typeface="HG丸ｺﾞｼｯｸM-PRO" pitchFamily="50" charset="-128"/>
            </a:rPr>
            <a:t>月</a:t>
          </a:r>
          <a:endParaRPr kumimoji="1" lang="en-US" sz="1400" dirty="0">
            <a:latin typeface="HG丸ｺﾞｼｯｸM-PRO" pitchFamily="50" charset="-128"/>
            <a:ea typeface="HG丸ｺﾞｼｯｸM-PRO" pitchFamily="50" charset="-128"/>
          </a:endParaRPr>
        </a:p>
      </dgm:t>
    </dgm:pt>
    <dgm:pt modelId="{BD8418AA-E6D9-41F0-962B-9A282CD493B8}" type="parTrans" cxnId="{6ECA18C0-A6FD-4D5C-8866-53180B21459B}">
      <dgm:prSet/>
      <dgm:spPr/>
      <dgm:t>
        <a:bodyPr/>
        <a:lstStyle/>
        <a:p>
          <a:endParaRPr kumimoji="1" lang="ja-JP" altLang="en-US"/>
        </a:p>
      </dgm:t>
    </dgm:pt>
    <dgm:pt modelId="{3CB550BF-C76F-434E-86F0-3FE09F0FEBCE}" type="sibTrans" cxnId="{6ECA18C0-A6FD-4D5C-8866-53180B21459B}">
      <dgm:prSet/>
      <dgm:spPr/>
      <dgm:t>
        <a:bodyPr/>
        <a:lstStyle/>
        <a:p>
          <a:endParaRPr kumimoji="1" lang="ja-JP" altLang="en-US"/>
        </a:p>
      </dgm:t>
    </dgm:pt>
    <dgm:pt modelId="{04D0D6F7-6A81-4737-95AD-0F6E60B60465}">
      <dgm:prSet custT="1"/>
      <dgm:spPr/>
      <dgm:t>
        <a:bodyPr/>
        <a:lstStyle/>
        <a:p>
          <a:pPr rtl="0"/>
          <a:r>
            <a:rPr kumimoji="1" lang="en-US" altLang="ja-JP" sz="1400" dirty="0" err="1" smtClean="0">
              <a:latin typeface="HG丸ｺﾞｼｯｸM-PRO" pitchFamily="50" charset="-128"/>
              <a:ea typeface="HG丸ｺﾞｼｯｸM-PRO" pitchFamily="50" charset="-128"/>
            </a:rPr>
            <a:t>NDLSearch</a:t>
          </a:r>
          <a:r>
            <a:rPr kumimoji="1" lang="ja-JP" altLang="en-US" sz="1400" dirty="0" smtClean="0">
              <a:latin typeface="HG丸ｺﾞｼｯｸM-PRO" pitchFamily="50" charset="-128"/>
              <a:ea typeface="HG丸ｺﾞｼｯｸM-PRO" pitchFamily="50" charset="-128"/>
            </a:rPr>
            <a:t>試験公開</a:t>
          </a:r>
          <a:endParaRPr kumimoji="1" lang="en-US" sz="3600" dirty="0">
            <a:latin typeface="HG丸ｺﾞｼｯｸM-PRO" pitchFamily="50" charset="-128"/>
            <a:ea typeface="HG丸ｺﾞｼｯｸM-PRO" pitchFamily="50" charset="-128"/>
          </a:endParaRPr>
        </a:p>
      </dgm:t>
    </dgm:pt>
    <dgm:pt modelId="{215A9ED4-1662-4CE8-BF33-D18FC5D8C691}" type="parTrans" cxnId="{A674E760-7E31-43E9-B445-C763F002BB83}">
      <dgm:prSet/>
      <dgm:spPr/>
      <dgm:t>
        <a:bodyPr/>
        <a:lstStyle/>
        <a:p>
          <a:endParaRPr kumimoji="1" lang="ja-JP" altLang="en-US"/>
        </a:p>
      </dgm:t>
    </dgm:pt>
    <dgm:pt modelId="{2F602C2D-7499-4122-9380-0D311DDD10DF}" type="sibTrans" cxnId="{A674E760-7E31-43E9-B445-C763F002BB83}">
      <dgm:prSet/>
      <dgm:spPr/>
      <dgm:t>
        <a:bodyPr/>
        <a:lstStyle/>
        <a:p>
          <a:endParaRPr kumimoji="1" lang="ja-JP" altLang="en-US"/>
        </a:p>
      </dgm:t>
    </dgm:pt>
    <dgm:pt modelId="{3806BFA4-233D-477E-B136-CBF74CBABE1F}">
      <dgm:prSet custT="1"/>
      <dgm:spPr/>
      <dgm:t>
        <a:bodyPr/>
        <a:lstStyle/>
        <a:p>
          <a:pPr rtl="0"/>
          <a:r>
            <a:rPr kumimoji="1" lang="en-US" altLang="ja-JP" sz="1200" dirty="0" smtClean="0">
              <a:latin typeface="HG丸ｺﾞｼｯｸM-PRO" pitchFamily="50" charset="-128"/>
              <a:ea typeface="HG丸ｺﾞｼｯｸM-PRO" pitchFamily="50" charset="-128"/>
            </a:rPr>
            <a:t>2004</a:t>
          </a:r>
          <a:r>
            <a:rPr kumimoji="1" lang="ja-JP" altLang="en-US" sz="1200" dirty="0" smtClean="0">
              <a:latin typeface="HG丸ｺﾞｼｯｸM-PRO" pitchFamily="50" charset="-128"/>
              <a:ea typeface="HG丸ｺﾞｼｯｸM-PRO" pitchFamily="50" charset="-128"/>
            </a:rPr>
            <a:t>年</a:t>
          </a:r>
          <a:r>
            <a:rPr kumimoji="1" lang="en-US" altLang="ja-JP" sz="1200" dirty="0" smtClean="0">
              <a:latin typeface="HG丸ｺﾞｼｯｸM-PRO" pitchFamily="50" charset="-128"/>
              <a:ea typeface="HG丸ｺﾞｼｯｸM-PRO" pitchFamily="50" charset="-128"/>
            </a:rPr>
            <a:t>3</a:t>
          </a:r>
          <a:r>
            <a:rPr kumimoji="1" lang="ja-JP" altLang="en-US" sz="1200" dirty="0" smtClean="0">
              <a:latin typeface="HG丸ｺﾞｼｯｸM-PRO" pitchFamily="50" charset="-128"/>
              <a:ea typeface="HG丸ｺﾞｼｯｸM-PRO" pitchFamily="50" charset="-128"/>
            </a:rPr>
            <a:t>月</a:t>
          </a:r>
          <a:endParaRPr kumimoji="1" lang="en-US" sz="1200" dirty="0">
            <a:latin typeface="HG丸ｺﾞｼｯｸM-PRO" pitchFamily="50" charset="-128"/>
            <a:ea typeface="HG丸ｺﾞｼｯｸM-PRO" pitchFamily="50" charset="-128"/>
          </a:endParaRPr>
        </a:p>
      </dgm:t>
    </dgm:pt>
    <dgm:pt modelId="{05F1642A-0C68-427F-9225-51D049731D50}" type="parTrans" cxnId="{72FE3BA4-4E05-476A-81BA-E1CB7FDFBB39}">
      <dgm:prSet/>
      <dgm:spPr/>
      <dgm:t>
        <a:bodyPr/>
        <a:lstStyle/>
        <a:p>
          <a:endParaRPr kumimoji="1" lang="ja-JP" altLang="en-US"/>
        </a:p>
      </dgm:t>
    </dgm:pt>
    <dgm:pt modelId="{A27D829E-15BB-47A8-977D-F51BF7C5430A}" type="sibTrans" cxnId="{72FE3BA4-4E05-476A-81BA-E1CB7FDFBB39}">
      <dgm:prSet/>
      <dgm:spPr/>
      <dgm:t>
        <a:bodyPr/>
        <a:lstStyle/>
        <a:p>
          <a:endParaRPr kumimoji="1" lang="ja-JP" altLang="en-US"/>
        </a:p>
      </dgm:t>
    </dgm:pt>
    <dgm:pt modelId="{EED59BB5-31F3-4E99-8F4D-7A59E9B63BBC}">
      <dgm:prSet custT="1"/>
      <dgm:spPr/>
      <dgm:t>
        <a:bodyPr/>
        <a:lstStyle/>
        <a:p>
          <a:pPr rtl="0"/>
          <a:r>
            <a:rPr kumimoji="1" lang="ja-JP" altLang="en-US" sz="1200" dirty="0" smtClean="0">
              <a:latin typeface="HG丸ｺﾞｼｯｸM-PRO" pitchFamily="50" charset="-128"/>
              <a:ea typeface="HG丸ｺﾞｼｯｸM-PRO" pitchFamily="50" charset="-128"/>
            </a:rPr>
            <a:t>電子図書館中期計画</a:t>
          </a:r>
          <a:endParaRPr kumimoji="1" lang="en-US" sz="1200" dirty="0">
            <a:latin typeface="HG丸ｺﾞｼｯｸM-PRO" pitchFamily="50" charset="-128"/>
            <a:ea typeface="HG丸ｺﾞｼｯｸM-PRO" pitchFamily="50" charset="-128"/>
          </a:endParaRPr>
        </a:p>
      </dgm:t>
    </dgm:pt>
    <dgm:pt modelId="{870663D5-B638-4A3B-A24B-42A0E717314A}" type="parTrans" cxnId="{A2AEB485-DF6A-4EA5-BB3B-20BEDF0F2D48}">
      <dgm:prSet/>
      <dgm:spPr/>
      <dgm:t>
        <a:bodyPr/>
        <a:lstStyle/>
        <a:p>
          <a:endParaRPr kumimoji="1" lang="ja-JP" altLang="en-US"/>
        </a:p>
      </dgm:t>
    </dgm:pt>
    <dgm:pt modelId="{6D23ECF7-C900-4321-A9A7-892A5F78A556}" type="sibTrans" cxnId="{A2AEB485-DF6A-4EA5-BB3B-20BEDF0F2D48}">
      <dgm:prSet/>
      <dgm:spPr/>
      <dgm:t>
        <a:bodyPr/>
        <a:lstStyle/>
        <a:p>
          <a:endParaRPr kumimoji="1" lang="ja-JP" altLang="en-US"/>
        </a:p>
      </dgm:t>
    </dgm:pt>
    <dgm:pt modelId="{E983F683-0948-435B-B17E-7C15FE1964F7}">
      <dgm:prSet custT="1"/>
      <dgm:spPr/>
      <dgm:t>
        <a:bodyPr/>
        <a:lstStyle/>
        <a:p>
          <a:pPr rtl="0"/>
          <a:r>
            <a:rPr kumimoji="1" lang="ja-JP" altLang="en-US" sz="1200" dirty="0" smtClean="0">
              <a:latin typeface="HG丸ｺﾞｼｯｸM-PRO" pitchFamily="50" charset="-128"/>
              <a:ea typeface="HG丸ｺﾞｼｯｸM-PRO" pitchFamily="50" charset="-128"/>
            </a:rPr>
            <a:t>デジタルアーカイブの構築</a:t>
          </a:r>
          <a:endParaRPr kumimoji="1" lang="en-US" sz="1200" dirty="0">
            <a:latin typeface="HG丸ｺﾞｼｯｸM-PRO" pitchFamily="50" charset="-128"/>
            <a:ea typeface="HG丸ｺﾞｼｯｸM-PRO" pitchFamily="50" charset="-128"/>
          </a:endParaRPr>
        </a:p>
      </dgm:t>
    </dgm:pt>
    <dgm:pt modelId="{86720785-577C-4509-901C-0E38BEB1006E}" type="parTrans" cxnId="{89D4D867-DAEE-4BB5-9BAA-D1422E2B72B7}">
      <dgm:prSet/>
      <dgm:spPr/>
      <dgm:t>
        <a:bodyPr/>
        <a:lstStyle/>
        <a:p>
          <a:endParaRPr kumimoji="1" lang="ja-JP" altLang="en-US"/>
        </a:p>
      </dgm:t>
    </dgm:pt>
    <dgm:pt modelId="{AB893075-356F-482C-9265-38C19C6DC63B}" type="sibTrans" cxnId="{89D4D867-DAEE-4BB5-9BAA-D1422E2B72B7}">
      <dgm:prSet/>
      <dgm:spPr/>
      <dgm:t>
        <a:bodyPr/>
        <a:lstStyle/>
        <a:p>
          <a:endParaRPr kumimoji="1" lang="ja-JP" altLang="en-US"/>
        </a:p>
      </dgm:t>
    </dgm:pt>
    <dgm:pt modelId="{FAE5B758-839C-4F68-9F21-CD5526AA6FFC}">
      <dgm:prSet custT="1"/>
      <dgm:spPr/>
      <dgm:t>
        <a:bodyPr/>
        <a:lstStyle/>
        <a:p>
          <a:pPr rtl="0"/>
          <a:r>
            <a:rPr kumimoji="1" lang="ja-JP" altLang="en-US" sz="1200" dirty="0" smtClean="0">
              <a:latin typeface="HG丸ｺﾞｼｯｸM-PRO" pitchFamily="50" charset="-128"/>
              <a:ea typeface="HG丸ｺﾞｼｯｸM-PRO" pitchFamily="50" charset="-128"/>
            </a:rPr>
            <a:t>情報資源に関する情報の充実</a:t>
          </a:r>
          <a:endParaRPr kumimoji="1" lang="en-US" sz="1200" dirty="0">
            <a:latin typeface="HG丸ｺﾞｼｯｸM-PRO" pitchFamily="50" charset="-128"/>
            <a:ea typeface="HG丸ｺﾞｼｯｸM-PRO" pitchFamily="50" charset="-128"/>
          </a:endParaRPr>
        </a:p>
      </dgm:t>
    </dgm:pt>
    <dgm:pt modelId="{136D156F-99C6-46F0-9C34-2598FF1585AC}" type="parTrans" cxnId="{16C986C7-5C85-472B-A1F8-A5F614777B7B}">
      <dgm:prSet/>
      <dgm:spPr/>
      <dgm:t>
        <a:bodyPr/>
        <a:lstStyle/>
        <a:p>
          <a:endParaRPr kumimoji="1" lang="ja-JP" altLang="en-US"/>
        </a:p>
      </dgm:t>
    </dgm:pt>
    <dgm:pt modelId="{F53ADA4D-3D4E-4B60-8513-FB9A5F7C1A04}" type="sibTrans" cxnId="{16C986C7-5C85-472B-A1F8-A5F614777B7B}">
      <dgm:prSet/>
      <dgm:spPr/>
      <dgm:t>
        <a:bodyPr/>
        <a:lstStyle/>
        <a:p>
          <a:endParaRPr kumimoji="1" lang="ja-JP" altLang="en-US"/>
        </a:p>
      </dgm:t>
    </dgm:pt>
    <dgm:pt modelId="{A76A8513-BD01-4B85-90EB-784E67A7287F}">
      <dgm:prSet custT="1"/>
      <dgm:spPr/>
      <dgm:t>
        <a:bodyPr/>
        <a:lstStyle/>
        <a:p>
          <a:pPr rtl="0"/>
          <a:r>
            <a:rPr kumimoji="1" lang="ja-JP" altLang="en-US" sz="1200" dirty="0" smtClean="0">
              <a:latin typeface="HG丸ｺﾞｼｯｸM-PRO" pitchFamily="50" charset="-128"/>
              <a:ea typeface="HG丸ｺﾞｼｯｸM-PRO" pitchFamily="50" charset="-128"/>
            </a:rPr>
            <a:t>デジタルアーカイブのポータル機能</a:t>
          </a:r>
          <a:endParaRPr kumimoji="1" lang="en-US" sz="1200" dirty="0">
            <a:latin typeface="HG丸ｺﾞｼｯｸM-PRO" pitchFamily="50" charset="-128"/>
            <a:ea typeface="HG丸ｺﾞｼｯｸM-PRO" pitchFamily="50" charset="-128"/>
          </a:endParaRPr>
        </a:p>
      </dgm:t>
    </dgm:pt>
    <dgm:pt modelId="{0C444ED3-1B02-4DF1-BEE6-1C53159A043D}" type="parTrans" cxnId="{57551A1C-10E8-4922-AB6E-7B9C34677E12}">
      <dgm:prSet/>
      <dgm:spPr/>
      <dgm:t>
        <a:bodyPr/>
        <a:lstStyle/>
        <a:p>
          <a:endParaRPr kumimoji="1" lang="ja-JP" altLang="en-US"/>
        </a:p>
      </dgm:t>
    </dgm:pt>
    <dgm:pt modelId="{C02ADC91-AEEA-421A-B15F-0B447AFC714B}" type="sibTrans" cxnId="{57551A1C-10E8-4922-AB6E-7B9C34677E12}">
      <dgm:prSet/>
      <dgm:spPr/>
      <dgm:t>
        <a:bodyPr/>
        <a:lstStyle/>
        <a:p>
          <a:endParaRPr kumimoji="1" lang="ja-JP" altLang="en-US"/>
        </a:p>
      </dgm:t>
    </dgm:pt>
    <dgm:pt modelId="{EDAF0473-6779-48E1-82C1-24FC87B09396}">
      <dgm:prSet custT="1"/>
      <dgm:spPr/>
      <dgm:t>
        <a:bodyPr/>
        <a:lstStyle/>
        <a:p>
          <a:pPr rtl="0"/>
          <a:endParaRPr kumimoji="1" lang="en-US" sz="1200" dirty="0">
            <a:latin typeface="HG丸ｺﾞｼｯｸM-PRO" pitchFamily="50" charset="-128"/>
            <a:ea typeface="HG丸ｺﾞｼｯｸM-PRO" pitchFamily="50" charset="-128"/>
          </a:endParaRPr>
        </a:p>
      </dgm:t>
    </dgm:pt>
    <dgm:pt modelId="{ADEEB899-A20D-4EDF-9160-FFF3B59C186E}" type="parTrans" cxnId="{0D789965-F7A2-4695-8B28-E85467610427}">
      <dgm:prSet/>
      <dgm:spPr/>
    </dgm:pt>
    <dgm:pt modelId="{E92D51A1-897A-4420-BA87-BF447F28EA1E}" type="sibTrans" cxnId="{0D789965-F7A2-4695-8B28-E85467610427}">
      <dgm:prSet/>
      <dgm:spPr/>
    </dgm:pt>
    <dgm:pt modelId="{FB7AF221-86A8-4A65-B689-16D57C838460}" type="pres">
      <dgm:prSet presAssocID="{2E2439F4-AFB1-432E-97DD-51B17B07EE14}" presName="arrowDiagram" presStyleCnt="0">
        <dgm:presLayoutVars>
          <dgm:chMax val="5"/>
          <dgm:dir/>
          <dgm:resizeHandles val="exact"/>
        </dgm:presLayoutVars>
      </dgm:prSet>
      <dgm:spPr/>
      <dgm:t>
        <a:bodyPr/>
        <a:lstStyle/>
        <a:p>
          <a:endParaRPr kumimoji="1" lang="ja-JP" altLang="en-US"/>
        </a:p>
      </dgm:t>
    </dgm:pt>
    <dgm:pt modelId="{B81CAE3C-C9BE-42EB-B99E-B84F425E6ED3}" type="pres">
      <dgm:prSet presAssocID="{2E2439F4-AFB1-432E-97DD-51B17B07EE14}" presName="arrow" presStyleLbl="bgShp" presStyleIdx="0" presStyleCnt="1" custLinFactNeighborX="1613" custLinFactNeighborY="-6107"/>
      <dgm:spPr/>
      <dgm:t>
        <a:bodyPr/>
        <a:lstStyle/>
        <a:p>
          <a:endParaRPr kumimoji="1" lang="ja-JP" altLang="en-US"/>
        </a:p>
      </dgm:t>
    </dgm:pt>
    <dgm:pt modelId="{8EC91B9E-8A01-4A0F-86E5-70139EBCE337}" type="pres">
      <dgm:prSet presAssocID="{2E2439F4-AFB1-432E-97DD-51B17B07EE14}" presName="arrowDiagram5" presStyleCnt="0"/>
      <dgm:spPr/>
    </dgm:pt>
    <dgm:pt modelId="{2CC0794D-3875-4D66-9980-7FF699F6EA84}" type="pres">
      <dgm:prSet presAssocID="{3806BFA4-233D-477E-B136-CBF74CBABE1F}" presName="bullet5a" presStyleLbl="node1" presStyleIdx="0" presStyleCnt="5"/>
      <dgm:spPr/>
    </dgm:pt>
    <dgm:pt modelId="{252E8C52-561B-444B-A590-503F7E6B24B3}" type="pres">
      <dgm:prSet presAssocID="{3806BFA4-233D-477E-B136-CBF74CBABE1F}" presName="textBox5a" presStyleLbl="revTx" presStyleIdx="0" presStyleCnt="5" custLinFactNeighborX="6064" custLinFactNeighborY="-28869">
        <dgm:presLayoutVars>
          <dgm:bulletEnabled val="1"/>
        </dgm:presLayoutVars>
      </dgm:prSet>
      <dgm:spPr/>
      <dgm:t>
        <a:bodyPr/>
        <a:lstStyle/>
        <a:p>
          <a:endParaRPr kumimoji="1" lang="ja-JP" altLang="en-US"/>
        </a:p>
      </dgm:t>
    </dgm:pt>
    <dgm:pt modelId="{14952FFA-6659-4B8D-94AB-23D2A4480288}" type="pres">
      <dgm:prSet presAssocID="{313BCA0E-8D2B-47D6-8E0A-A38A010F8C54}" presName="bullet5b" presStyleLbl="node1" presStyleIdx="1" presStyleCnt="5"/>
      <dgm:spPr/>
    </dgm:pt>
    <dgm:pt modelId="{F74A971B-AA7F-4809-A6F9-585007D2D246}" type="pres">
      <dgm:prSet presAssocID="{313BCA0E-8D2B-47D6-8E0A-A38A010F8C54}" presName="textBox5b" presStyleLbl="revTx" presStyleIdx="1" presStyleCnt="5">
        <dgm:presLayoutVars>
          <dgm:bulletEnabled val="1"/>
        </dgm:presLayoutVars>
      </dgm:prSet>
      <dgm:spPr/>
      <dgm:t>
        <a:bodyPr/>
        <a:lstStyle/>
        <a:p>
          <a:endParaRPr kumimoji="1" lang="ja-JP" altLang="en-US"/>
        </a:p>
      </dgm:t>
    </dgm:pt>
    <dgm:pt modelId="{8F18453F-C07B-467D-A57D-C2E77A36F3F0}" type="pres">
      <dgm:prSet presAssocID="{D6DF0999-0363-4957-B887-54775B2B276A}" presName="bullet5c" presStyleLbl="node1" presStyleIdx="2" presStyleCnt="5"/>
      <dgm:spPr/>
    </dgm:pt>
    <dgm:pt modelId="{A7FF86F1-5E92-470E-8516-E1F2B51AF0A8}" type="pres">
      <dgm:prSet presAssocID="{D6DF0999-0363-4957-B887-54775B2B276A}" presName="textBox5c" presStyleLbl="revTx" presStyleIdx="2" presStyleCnt="5">
        <dgm:presLayoutVars>
          <dgm:bulletEnabled val="1"/>
        </dgm:presLayoutVars>
      </dgm:prSet>
      <dgm:spPr/>
      <dgm:t>
        <a:bodyPr/>
        <a:lstStyle/>
        <a:p>
          <a:endParaRPr kumimoji="1" lang="ja-JP" altLang="en-US"/>
        </a:p>
      </dgm:t>
    </dgm:pt>
    <dgm:pt modelId="{367481BB-16D3-471F-978F-4E07DF7C25B0}" type="pres">
      <dgm:prSet presAssocID="{638C4370-5402-4EE3-B789-1978505FFDB6}" presName="bullet5d" presStyleLbl="node1" presStyleIdx="3" presStyleCnt="5"/>
      <dgm:spPr/>
    </dgm:pt>
    <dgm:pt modelId="{0BC0D57C-0363-49B1-AE81-EAD8786E02AE}" type="pres">
      <dgm:prSet presAssocID="{638C4370-5402-4EE3-B789-1978505FFDB6}" presName="textBox5d" presStyleLbl="revTx" presStyleIdx="3" presStyleCnt="5">
        <dgm:presLayoutVars>
          <dgm:bulletEnabled val="1"/>
        </dgm:presLayoutVars>
      </dgm:prSet>
      <dgm:spPr/>
      <dgm:t>
        <a:bodyPr/>
        <a:lstStyle/>
        <a:p>
          <a:endParaRPr kumimoji="1" lang="ja-JP" altLang="en-US"/>
        </a:p>
      </dgm:t>
    </dgm:pt>
    <dgm:pt modelId="{5252517E-A331-4C26-8D7D-106C233F2F02}" type="pres">
      <dgm:prSet presAssocID="{142F56AE-3998-42A6-BE35-BB5F2B29F8F6}" presName="bullet5e" presStyleLbl="node1" presStyleIdx="4" presStyleCnt="5"/>
      <dgm:spPr/>
    </dgm:pt>
    <dgm:pt modelId="{DAEAF30E-BBCE-46CD-ABFB-1C498AF023B1}" type="pres">
      <dgm:prSet presAssocID="{142F56AE-3998-42A6-BE35-BB5F2B29F8F6}" presName="textBox5e" presStyleLbl="revTx" presStyleIdx="4" presStyleCnt="5">
        <dgm:presLayoutVars>
          <dgm:bulletEnabled val="1"/>
        </dgm:presLayoutVars>
      </dgm:prSet>
      <dgm:spPr/>
      <dgm:t>
        <a:bodyPr/>
        <a:lstStyle/>
        <a:p>
          <a:endParaRPr kumimoji="1" lang="ja-JP" altLang="en-US"/>
        </a:p>
      </dgm:t>
    </dgm:pt>
  </dgm:ptLst>
  <dgm:cxnLst>
    <dgm:cxn modelId="{7DAE5357-3C67-40B6-B079-5E35F0BBC189}" type="presOf" srcId="{3806BFA4-233D-477E-B136-CBF74CBABE1F}" destId="{252E8C52-561B-444B-A590-503F7E6B24B3}" srcOrd="0" destOrd="0" presId="urn:microsoft.com/office/officeart/2005/8/layout/arrow2"/>
    <dgm:cxn modelId="{4161C597-7398-4BE6-B7F7-7FD3E90C595E}" type="presOf" srcId="{FAE5B758-839C-4F68-9F21-CD5526AA6FFC}" destId="{252E8C52-561B-444B-A590-503F7E6B24B3}" srcOrd="0" destOrd="3" presId="urn:microsoft.com/office/officeart/2005/8/layout/arrow2"/>
    <dgm:cxn modelId="{B08341EF-A1F5-4C8C-A023-00241EAF5F96}" srcId="{2E2439F4-AFB1-432E-97DD-51B17B07EE14}" destId="{638C4370-5402-4EE3-B789-1978505FFDB6}" srcOrd="3" destOrd="0" parTransId="{1B86FEF8-E873-4752-B15A-C6F3D8CA46D7}" sibTransId="{C484A18E-6EAD-459E-8F72-B658A59D70CD}"/>
    <dgm:cxn modelId="{6095571B-9265-4477-AFA6-6E80C97EC6DE}" type="presOf" srcId="{5792C58F-EDA7-4203-8AE0-307D286DDF6A}" destId="{0BC0D57C-0363-49B1-AE81-EAD8786E02AE}" srcOrd="0" destOrd="5" presId="urn:microsoft.com/office/officeart/2005/8/layout/arrow2"/>
    <dgm:cxn modelId="{0D789965-F7A2-4695-8B28-E85467610427}" srcId="{313BCA0E-8D2B-47D6-8E0A-A38A010F8C54}" destId="{EDAF0473-6779-48E1-82C1-24FC87B09396}" srcOrd="1" destOrd="0" parTransId="{ADEEB899-A20D-4EDF-9160-FFF3B59C186E}" sibTransId="{E92D51A1-897A-4420-BA87-BF447F28EA1E}"/>
    <dgm:cxn modelId="{5A145D68-B893-402A-8850-5C14948AC387}" srcId="{313BCA0E-8D2B-47D6-8E0A-A38A010F8C54}" destId="{42A34270-8CB9-4F4A-ACE3-0717C4784628}" srcOrd="0" destOrd="0" parTransId="{5352EF37-0139-4BE4-87DF-55927B153315}" sibTransId="{FDBF2130-77B1-48F7-BA97-DDC75CA9138F}"/>
    <dgm:cxn modelId="{A79FCB6A-FDE0-491C-8633-1916A9B41EE1}" type="presOf" srcId="{E69DB821-405B-448C-8B2F-CF80DEF39430}" destId="{A7FF86F1-5E92-470E-8516-E1F2B51AF0A8}" srcOrd="0" destOrd="1" presId="urn:microsoft.com/office/officeart/2005/8/layout/arrow2"/>
    <dgm:cxn modelId="{708DEDD4-BA99-4CAF-BE1B-FA64DEE6394C}" type="presOf" srcId="{638C4370-5402-4EE3-B789-1978505FFDB6}" destId="{0BC0D57C-0363-49B1-AE81-EAD8786E02AE}" srcOrd="0" destOrd="0" presId="urn:microsoft.com/office/officeart/2005/8/layout/arrow2"/>
    <dgm:cxn modelId="{B992158B-B709-4132-8925-F6F105C8096D}" type="presOf" srcId="{0DA2BAF9-2D3E-403C-9E49-A5F539B8AF52}" destId="{0BC0D57C-0363-49B1-AE81-EAD8786E02AE}" srcOrd="0" destOrd="6" presId="urn:microsoft.com/office/officeart/2005/8/layout/arrow2"/>
    <dgm:cxn modelId="{D58062C2-BFE3-4D2E-9B45-3656E7382565}" type="presOf" srcId="{E3CFBC8B-FE3E-4816-B8C5-76BCCC83BE3B}" destId="{0BC0D57C-0363-49B1-AE81-EAD8786E02AE}" srcOrd="0" destOrd="2" presId="urn:microsoft.com/office/officeart/2005/8/layout/arrow2"/>
    <dgm:cxn modelId="{9D417FC3-8559-4F34-8888-BB0A62D0C03A}" type="presOf" srcId="{9856BA7A-DA15-49DF-8910-2E96D3A3B230}" destId="{0BC0D57C-0363-49B1-AE81-EAD8786E02AE}" srcOrd="0" destOrd="3" presId="urn:microsoft.com/office/officeart/2005/8/layout/arrow2"/>
    <dgm:cxn modelId="{3104875C-E693-4222-9A7F-461DA09EDC72}" type="presOf" srcId="{313BCA0E-8D2B-47D6-8E0A-A38A010F8C54}" destId="{F74A971B-AA7F-4809-A6F9-585007D2D246}" srcOrd="0" destOrd="0" presId="urn:microsoft.com/office/officeart/2005/8/layout/arrow2"/>
    <dgm:cxn modelId="{979E89A1-F05B-42A3-AFAF-761A85161173}" srcId="{D6DF0999-0363-4957-B887-54775B2B276A}" destId="{44272C6F-A354-407B-B809-FFFA0D413716}" srcOrd="1" destOrd="0" parTransId="{A70A6B9C-99C4-40A3-B180-878E48409026}" sibTransId="{831DFF65-C5A7-487E-BC33-221D2B9F5FA2}"/>
    <dgm:cxn modelId="{301EDC8A-9864-4835-8282-E8158D980C13}" type="presOf" srcId="{A76A8513-BD01-4B85-90EB-784E67A7287F}" destId="{252E8C52-561B-444B-A590-503F7E6B24B3}" srcOrd="0" destOrd="4" presId="urn:microsoft.com/office/officeart/2005/8/layout/arrow2"/>
    <dgm:cxn modelId="{8F171EB5-A2AA-4B60-BB2A-9B6809A28CD6}" srcId="{142F56AE-3998-42A6-BE35-BB5F2B29F8F6}" destId="{E7C0CB01-AF64-4561-A05A-6FED44EA52A2}" srcOrd="2" destOrd="0" parTransId="{F285FD00-D668-468A-BCDE-B35A17D593C5}" sibTransId="{41E5DD5D-68F8-4DF0-8719-6D557567E9EE}"/>
    <dgm:cxn modelId="{22EBD8C4-BC03-49A9-A7AB-8DDF15AA3DCB}" type="presOf" srcId="{6044E6C3-5103-4276-8746-956A90F34354}" destId="{0BC0D57C-0363-49B1-AE81-EAD8786E02AE}" srcOrd="0" destOrd="1" presId="urn:microsoft.com/office/officeart/2005/8/layout/arrow2"/>
    <dgm:cxn modelId="{11C79C74-A38B-44C1-9FA4-63A76A4AAC1C}" srcId="{2E2439F4-AFB1-432E-97DD-51B17B07EE14}" destId="{142F56AE-3998-42A6-BE35-BB5F2B29F8F6}" srcOrd="4" destOrd="0" parTransId="{DF85B295-35A4-48D1-8693-558E57B1495C}" sibTransId="{3AC08496-2929-446B-87EB-06B61C51339C}"/>
    <dgm:cxn modelId="{B4FF38C7-F656-47F9-8244-4DA09599CC47}" type="presOf" srcId="{2E2439F4-AFB1-432E-97DD-51B17B07EE14}" destId="{FB7AF221-86A8-4A65-B689-16D57C838460}" srcOrd="0" destOrd="0" presId="urn:microsoft.com/office/officeart/2005/8/layout/arrow2"/>
    <dgm:cxn modelId="{16C986C7-5C85-472B-A1F8-A5F614777B7B}" srcId="{EED59BB5-31F3-4E99-8F4D-7A59E9B63BBC}" destId="{FAE5B758-839C-4F68-9F21-CD5526AA6FFC}" srcOrd="1" destOrd="0" parTransId="{136D156F-99C6-46F0-9C34-2598FF1585AC}" sibTransId="{F53ADA4D-3D4E-4B60-8513-FB9A5F7C1A04}"/>
    <dgm:cxn modelId="{D01DD2AD-300B-49AA-8240-B949A33B53ED}" type="presOf" srcId="{142F56AE-3998-42A6-BE35-BB5F2B29F8F6}" destId="{DAEAF30E-BBCE-46CD-ABFB-1C498AF023B1}" srcOrd="0" destOrd="0" presId="urn:microsoft.com/office/officeart/2005/8/layout/arrow2"/>
    <dgm:cxn modelId="{21C69981-3413-4A90-A407-58DD6BB7EB6A}" type="presOf" srcId="{E7C0CB01-AF64-4561-A05A-6FED44EA52A2}" destId="{DAEAF30E-BBCE-46CD-ABFB-1C498AF023B1}" srcOrd="0" destOrd="3" presId="urn:microsoft.com/office/officeart/2005/8/layout/arrow2"/>
    <dgm:cxn modelId="{515414F2-6F27-4DCC-A671-6745B5081514}" type="presOf" srcId="{5DA08B0D-60BB-47D8-8428-DBF8E6B7C362}" destId="{F74A971B-AA7F-4809-A6F9-585007D2D246}" srcOrd="0" destOrd="3" presId="urn:microsoft.com/office/officeart/2005/8/layout/arrow2"/>
    <dgm:cxn modelId="{A2AEB485-DF6A-4EA5-BB3B-20BEDF0F2D48}" srcId="{3806BFA4-233D-477E-B136-CBF74CBABE1F}" destId="{EED59BB5-31F3-4E99-8F4D-7A59E9B63BBC}" srcOrd="0" destOrd="0" parTransId="{870663D5-B638-4A3B-A24B-42A0E717314A}" sibTransId="{6D23ECF7-C900-4321-A9A7-892A5F78A556}"/>
    <dgm:cxn modelId="{1AFA9D41-8186-489A-A106-27E8B6769DBE}" type="presOf" srcId="{04D0D6F7-6A81-4737-95AD-0F6E60B60465}" destId="{0BC0D57C-0363-49B1-AE81-EAD8786E02AE}" srcOrd="0" destOrd="7" presId="urn:microsoft.com/office/officeart/2005/8/layout/arrow2"/>
    <dgm:cxn modelId="{A674E760-7E31-43E9-B445-C763F002BB83}" srcId="{0DA2BAF9-2D3E-403C-9E49-A5F539B8AF52}" destId="{04D0D6F7-6A81-4737-95AD-0F6E60B60465}" srcOrd="0" destOrd="0" parTransId="{215A9ED4-1662-4CE8-BF33-D18FC5D8C691}" sibTransId="{2F602C2D-7499-4122-9380-0D311DDD10DF}"/>
    <dgm:cxn modelId="{18358214-3984-407A-92CA-50F1CAFBE3AF}" srcId="{638C4370-5402-4EE3-B789-1978505FFDB6}" destId="{5792C58F-EDA7-4203-8AE0-307D286DDF6A}" srcOrd="4" destOrd="0" parTransId="{9D8B6DC2-39EF-4FE0-9B28-09BED4ECA1D0}" sibTransId="{0234331B-609A-4FDD-BA34-8F0E701F5A76}"/>
    <dgm:cxn modelId="{52327A5D-2190-40FA-8120-97F3B4587686}" srcId="{638C4370-5402-4EE3-B789-1978505FFDB6}" destId="{C764D6AB-CC1E-48D7-BAEA-AC3DBA5E3DF6}" srcOrd="3" destOrd="0" parTransId="{D3F0B34C-331B-4FAE-B25C-62954C50EFAD}" sibTransId="{F1CFA49A-FE54-408B-9F16-2DAADF13C191}"/>
    <dgm:cxn modelId="{A69AE0B8-B204-485F-BB2C-5F62956D5BC5}" type="presOf" srcId="{1CCB0860-3E64-43DC-9554-313D54468EB6}" destId="{DAEAF30E-BBCE-46CD-ABFB-1C498AF023B1}" srcOrd="0" destOrd="2" presId="urn:microsoft.com/office/officeart/2005/8/layout/arrow2"/>
    <dgm:cxn modelId="{A5F8AA82-9776-4E7F-A2DD-88B5C1582C04}" srcId="{D6DF0999-0363-4957-B887-54775B2B276A}" destId="{423489A7-99E3-4932-8E71-20F5F0C1A18D}" srcOrd="2" destOrd="0" parTransId="{A56FC728-C452-43BB-AF84-EF814F167C06}" sibTransId="{B5567AEE-212F-4A3B-875D-F8CDCE3A4B7B}"/>
    <dgm:cxn modelId="{57551A1C-10E8-4922-AB6E-7B9C34677E12}" srcId="{EED59BB5-31F3-4E99-8F4D-7A59E9B63BBC}" destId="{A76A8513-BD01-4B85-90EB-784E67A7287F}" srcOrd="2" destOrd="0" parTransId="{0C444ED3-1B02-4DF1-BEE6-1C53159A043D}" sibTransId="{C02ADC91-AEEA-421A-B15F-0B447AFC714B}"/>
    <dgm:cxn modelId="{4682E6D1-7A59-40C3-9EE5-50AC3ADDE81C}" srcId="{142F56AE-3998-42A6-BE35-BB5F2B29F8F6}" destId="{1CCB0860-3E64-43DC-9554-313D54468EB6}" srcOrd="1" destOrd="0" parTransId="{73678317-505B-4314-A817-01337E06C183}" sibTransId="{09C39314-58EE-4576-A331-2D38D2B33C73}"/>
    <dgm:cxn modelId="{39F379AD-E70C-45EE-88F7-391CFD476C94}" srcId="{638C4370-5402-4EE3-B789-1978505FFDB6}" destId="{9856BA7A-DA15-49DF-8910-2E96D3A3B230}" srcOrd="2" destOrd="0" parTransId="{41B5C997-B8BB-4B99-9392-1A3082AB20C9}" sibTransId="{8A13731D-69CB-4255-9662-161411EAFDAE}"/>
    <dgm:cxn modelId="{C61C00DC-3242-43F8-9674-D830754CF28E}" srcId="{D6DF0999-0363-4957-B887-54775B2B276A}" destId="{E69DB821-405B-448C-8B2F-CF80DEF39430}" srcOrd="0" destOrd="0" parTransId="{DE1722CF-6194-481A-9644-C4A753F492A6}" sibTransId="{CA0C9489-1A12-460A-884A-4732D8DA9873}"/>
    <dgm:cxn modelId="{89D4D867-DAEE-4BB5-9BAA-D1422E2B72B7}" srcId="{EED59BB5-31F3-4E99-8F4D-7A59E9B63BBC}" destId="{E983F683-0948-435B-B17E-7C15FE1964F7}" srcOrd="0" destOrd="0" parTransId="{86720785-577C-4509-901C-0E38BEB1006E}" sibTransId="{AB893075-356F-482C-9265-38C19C6DC63B}"/>
    <dgm:cxn modelId="{72FE3BA4-4E05-476A-81BA-E1CB7FDFBB39}" srcId="{2E2439F4-AFB1-432E-97DD-51B17B07EE14}" destId="{3806BFA4-233D-477E-B136-CBF74CBABE1F}" srcOrd="0" destOrd="0" parTransId="{05F1642A-0C68-427F-9225-51D049731D50}" sibTransId="{A27D829E-15BB-47A8-977D-F51BF7C5430A}"/>
    <dgm:cxn modelId="{66C131F5-7DE2-41CC-912C-BFF68505822F}" srcId="{2E2439F4-AFB1-432E-97DD-51B17B07EE14}" destId="{D6DF0999-0363-4957-B887-54775B2B276A}" srcOrd="2" destOrd="0" parTransId="{D25138CF-2587-4E3D-B81C-6EC0F1E145B4}" sibTransId="{71F93014-3813-4F86-BF57-D3C54FFF9978}"/>
    <dgm:cxn modelId="{201776E9-37D9-4013-9889-677FF0EE9152}" srcId="{313BCA0E-8D2B-47D6-8E0A-A38A010F8C54}" destId="{5DA08B0D-60BB-47D8-8428-DBF8E6B7C362}" srcOrd="2" destOrd="0" parTransId="{53C5D71E-7C20-476C-B8F9-54FC13A07F96}" sibTransId="{9587FAC4-0DC8-4A49-814A-489F63CEAD04}"/>
    <dgm:cxn modelId="{F16A0FC5-ED64-4836-8F62-F0720475C756}" type="presOf" srcId="{44272C6F-A354-407B-B809-FFFA0D413716}" destId="{A7FF86F1-5E92-470E-8516-E1F2B51AF0A8}" srcOrd="0" destOrd="2" presId="urn:microsoft.com/office/officeart/2005/8/layout/arrow2"/>
    <dgm:cxn modelId="{6ECA18C0-A6FD-4D5C-8866-53180B21459B}" srcId="{638C4370-5402-4EE3-B789-1978505FFDB6}" destId="{0DA2BAF9-2D3E-403C-9E49-A5F539B8AF52}" srcOrd="5" destOrd="0" parTransId="{BD8418AA-E6D9-41F0-962B-9A282CD493B8}" sibTransId="{3CB550BF-C76F-434E-86F0-3FE09F0FEBCE}"/>
    <dgm:cxn modelId="{D08D7E51-0A63-4405-AF3C-BF9CE2250285}" type="presOf" srcId="{EDAF0473-6779-48E1-82C1-24FC87B09396}" destId="{F74A971B-AA7F-4809-A6F9-585007D2D246}" srcOrd="0" destOrd="2" presId="urn:microsoft.com/office/officeart/2005/8/layout/arrow2"/>
    <dgm:cxn modelId="{715B1638-869C-4487-BEB0-391815702AFF}" type="presOf" srcId="{C764D6AB-CC1E-48D7-BAEA-AC3DBA5E3DF6}" destId="{0BC0D57C-0363-49B1-AE81-EAD8786E02AE}" srcOrd="0" destOrd="4" presId="urn:microsoft.com/office/officeart/2005/8/layout/arrow2"/>
    <dgm:cxn modelId="{030EB4F5-0C50-4889-9F2C-EF3061871BFF}" srcId="{638C4370-5402-4EE3-B789-1978505FFDB6}" destId="{E3CFBC8B-FE3E-4816-B8C5-76BCCC83BE3B}" srcOrd="1" destOrd="0" parTransId="{451E407E-6CE9-4DF6-BE85-53BEB08D509A}" sibTransId="{09B9148A-DDD2-44B8-831E-BA3BB6C0DFE4}"/>
    <dgm:cxn modelId="{B491B70C-E552-4A43-95A3-6EE1FD9F3272}" type="presOf" srcId="{D6DF0999-0363-4957-B887-54775B2B276A}" destId="{A7FF86F1-5E92-470E-8516-E1F2B51AF0A8}" srcOrd="0" destOrd="0" presId="urn:microsoft.com/office/officeart/2005/8/layout/arrow2"/>
    <dgm:cxn modelId="{0CE4E693-FCA1-48E1-BF31-05477B1E59E3}" srcId="{142F56AE-3998-42A6-BE35-BB5F2B29F8F6}" destId="{22E05018-9763-4A60-8187-6CDFBF262EE7}" srcOrd="0" destOrd="0" parTransId="{F05783C4-E354-407D-A877-3312662B4C00}" sibTransId="{F432F35A-2A7E-41A2-BE6C-E5DADA8F658D}"/>
    <dgm:cxn modelId="{121C7063-FDBA-473A-B4B6-4F8FA268C650}" type="presOf" srcId="{42A34270-8CB9-4F4A-ACE3-0717C4784628}" destId="{F74A971B-AA7F-4809-A6F9-585007D2D246}" srcOrd="0" destOrd="1" presId="urn:microsoft.com/office/officeart/2005/8/layout/arrow2"/>
    <dgm:cxn modelId="{A070DAF3-E284-4817-A52C-347A022706FB}" type="presOf" srcId="{EED59BB5-31F3-4E99-8F4D-7A59E9B63BBC}" destId="{252E8C52-561B-444B-A590-503F7E6B24B3}" srcOrd="0" destOrd="1" presId="urn:microsoft.com/office/officeart/2005/8/layout/arrow2"/>
    <dgm:cxn modelId="{C4200D6A-9FF4-4F89-8329-4846558D4688}" type="presOf" srcId="{423489A7-99E3-4932-8E71-20F5F0C1A18D}" destId="{A7FF86F1-5E92-470E-8516-E1F2B51AF0A8}" srcOrd="0" destOrd="3" presId="urn:microsoft.com/office/officeart/2005/8/layout/arrow2"/>
    <dgm:cxn modelId="{92DACE58-259B-417F-B61E-993F9435CF66}" type="presOf" srcId="{22E05018-9763-4A60-8187-6CDFBF262EE7}" destId="{DAEAF30E-BBCE-46CD-ABFB-1C498AF023B1}" srcOrd="0" destOrd="1" presId="urn:microsoft.com/office/officeart/2005/8/layout/arrow2"/>
    <dgm:cxn modelId="{3083DBAC-19F6-4D3A-9D22-0344B325DF34}" type="presOf" srcId="{E983F683-0948-435B-B17E-7C15FE1964F7}" destId="{252E8C52-561B-444B-A590-503F7E6B24B3}" srcOrd="0" destOrd="2" presId="urn:microsoft.com/office/officeart/2005/8/layout/arrow2"/>
    <dgm:cxn modelId="{A4552B65-2331-46E1-864D-A9FD8182B643}" srcId="{638C4370-5402-4EE3-B789-1978505FFDB6}" destId="{6044E6C3-5103-4276-8746-956A90F34354}" srcOrd="0" destOrd="0" parTransId="{254F968D-64A5-488E-B485-588EAE118930}" sibTransId="{DCB1EDEF-9161-4402-835A-1C7102B733FD}"/>
    <dgm:cxn modelId="{E30E5ED0-9C67-4CBB-88C8-FC879BD46DE9}" srcId="{2E2439F4-AFB1-432E-97DD-51B17B07EE14}" destId="{313BCA0E-8D2B-47D6-8E0A-A38A010F8C54}" srcOrd="1" destOrd="0" parTransId="{ED511B5F-242B-4057-ADCC-7303FFBA4987}" sibTransId="{CCD3205F-D0CB-4157-840D-4239B26206FD}"/>
    <dgm:cxn modelId="{E1C28AEE-7815-457D-A26C-2B7BFC92D816}" type="presParOf" srcId="{FB7AF221-86A8-4A65-B689-16D57C838460}" destId="{B81CAE3C-C9BE-42EB-B99E-B84F425E6ED3}" srcOrd="0" destOrd="0" presId="urn:microsoft.com/office/officeart/2005/8/layout/arrow2"/>
    <dgm:cxn modelId="{BF42410E-63BA-43AF-801C-C650C319F521}" type="presParOf" srcId="{FB7AF221-86A8-4A65-B689-16D57C838460}" destId="{8EC91B9E-8A01-4A0F-86E5-70139EBCE337}" srcOrd="1" destOrd="0" presId="urn:microsoft.com/office/officeart/2005/8/layout/arrow2"/>
    <dgm:cxn modelId="{947406A2-B121-4931-9063-888877EA5EAE}" type="presParOf" srcId="{8EC91B9E-8A01-4A0F-86E5-70139EBCE337}" destId="{2CC0794D-3875-4D66-9980-7FF699F6EA84}" srcOrd="0" destOrd="0" presId="urn:microsoft.com/office/officeart/2005/8/layout/arrow2"/>
    <dgm:cxn modelId="{AABE3B80-611C-4966-9C46-A32242FA0949}" type="presParOf" srcId="{8EC91B9E-8A01-4A0F-86E5-70139EBCE337}" destId="{252E8C52-561B-444B-A590-503F7E6B24B3}" srcOrd="1" destOrd="0" presId="urn:microsoft.com/office/officeart/2005/8/layout/arrow2"/>
    <dgm:cxn modelId="{3F0DF086-ED30-4ECE-AA8E-C3DC9537FA64}" type="presParOf" srcId="{8EC91B9E-8A01-4A0F-86E5-70139EBCE337}" destId="{14952FFA-6659-4B8D-94AB-23D2A4480288}" srcOrd="2" destOrd="0" presId="urn:microsoft.com/office/officeart/2005/8/layout/arrow2"/>
    <dgm:cxn modelId="{27D14E06-724D-4260-A39F-DECCC87CEFB2}" type="presParOf" srcId="{8EC91B9E-8A01-4A0F-86E5-70139EBCE337}" destId="{F74A971B-AA7F-4809-A6F9-585007D2D246}" srcOrd="3" destOrd="0" presId="urn:microsoft.com/office/officeart/2005/8/layout/arrow2"/>
    <dgm:cxn modelId="{CB76203D-6EC1-420A-831B-0015A6410CC3}" type="presParOf" srcId="{8EC91B9E-8A01-4A0F-86E5-70139EBCE337}" destId="{8F18453F-C07B-467D-A57D-C2E77A36F3F0}" srcOrd="4" destOrd="0" presId="urn:microsoft.com/office/officeart/2005/8/layout/arrow2"/>
    <dgm:cxn modelId="{71F60D05-06A7-47C8-873A-0421B916B18B}" type="presParOf" srcId="{8EC91B9E-8A01-4A0F-86E5-70139EBCE337}" destId="{A7FF86F1-5E92-470E-8516-E1F2B51AF0A8}" srcOrd="5" destOrd="0" presId="urn:microsoft.com/office/officeart/2005/8/layout/arrow2"/>
    <dgm:cxn modelId="{7A321A83-507C-4754-BDE6-4A57FBF79758}" type="presParOf" srcId="{8EC91B9E-8A01-4A0F-86E5-70139EBCE337}" destId="{367481BB-16D3-471F-978F-4E07DF7C25B0}" srcOrd="6" destOrd="0" presId="urn:microsoft.com/office/officeart/2005/8/layout/arrow2"/>
    <dgm:cxn modelId="{036FEB72-2027-467E-8AFE-DF32B3433361}" type="presParOf" srcId="{8EC91B9E-8A01-4A0F-86E5-70139EBCE337}" destId="{0BC0D57C-0363-49B1-AE81-EAD8786E02AE}" srcOrd="7" destOrd="0" presId="urn:microsoft.com/office/officeart/2005/8/layout/arrow2"/>
    <dgm:cxn modelId="{B2B7B6C2-9E4E-4C51-862B-A99D2D27C7B8}" type="presParOf" srcId="{8EC91B9E-8A01-4A0F-86E5-70139EBCE337}" destId="{5252517E-A331-4C26-8D7D-106C233F2F02}" srcOrd="8" destOrd="0" presId="urn:microsoft.com/office/officeart/2005/8/layout/arrow2"/>
    <dgm:cxn modelId="{50CA6099-D048-4951-8687-A078AE5E8B92}" type="presParOf" srcId="{8EC91B9E-8A01-4A0F-86E5-70139EBCE337}" destId="{DAEAF30E-BBCE-46CD-ABFB-1C498AF023B1}" srcOrd="9" destOrd="0" presId="urn:microsoft.com/office/officeart/2005/8/layout/arrow2"/>
  </dgm:cxnLst>
  <dgm:bg/>
  <dgm:whole/>
</dgm:dataModel>
</file>

<file path=ppt/diagrams/data2.xml><?xml version="1.0" encoding="utf-8"?>
<dgm:dataModel xmlns:dgm="http://schemas.openxmlformats.org/drawingml/2006/diagram" xmlns:a="http://schemas.openxmlformats.org/drawingml/2006/main">
  <dgm:ptLst>
    <dgm:pt modelId="{C6678B9E-79DE-4DEE-AFE5-C31B8941EFF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7DBEFFCB-E290-4C29-A4C0-51305A75AD63}">
      <dgm:prSet custT="1"/>
      <dgm:spPr/>
      <dgm:t>
        <a:bodyPr/>
        <a:lstStyle/>
        <a:p>
          <a:pPr rtl="0"/>
          <a:r>
            <a:rPr kumimoji="1" lang="ja-JP" altLang="en-US" sz="1200" dirty="0" smtClean="0">
              <a:latin typeface="HG丸ｺﾞｼｯｸM-PRO" pitchFamily="50" charset="-128"/>
              <a:ea typeface="HG丸ｺﾞｼｯｸM-PRO" pitchFamily="50" charset="-128"/>
            </a:rPr>
            <a:t>デジタルアーカイブポータル</a:t>
          </a:r>
          <a:endParaRPr kumimoji="1" lang="en-US" sz="1200" dirty="0">
            <a:latin typeface="HG丸ｺﾞｼｯｸM-PRO" pitchFamily="50" charset="-128"/>
            <a:ea typeface="HG丸ｺﾞｼｯｸM-PRO" pitchFamily="50" charset="-128"/>
          </a:endParaRPr>
        </a:p>
      </dgm:t>
    </dgm:pt>
    <dgm:pt modelId="{A31C53BD-F97E-484C-A1C7-6D6418E90ED1}" type="parTrans" cxnId="{B5FFC061-4455-4194-A01D-19FF19B9D21D}">
      <dgm:prSet/>
      <dgm:spPr/>
      <dgm:t>
        <a:bodyPr/>
        <a:lstStyle/>
        <a:p>
          <a:endParaRPr kumimoji="1" lang="ja-JP" altLang="en-US"/>
        </a:p>
      </dgm:t>
    </dgm:pt>
    <dgm:pt modelId="{DB00AE2A-3A4F-4C58-A57C-97B983C0AFB1}" type="sibTrans" cxnId="{B5FFC061-4455-4194-A01D-19FF19B9D21D}">
      <dgm:prSet/>
      <dgm:spPr/>
      <dgm:t>
        <a:bodyPr/>
        <a:lstStyle/>
        <a:p>
          <a:endParaRPr kumimoji="1" lang="ja-JP" altLang="en-US"/>
        </a:p>
      </dgm:t>
    </dgm:pt>
    <dgm:pt modelId="{75775F5F-F8C0-451C-B244-4299713CD7BF}">
      <dgm:prSet custT="1"/>
      <dgm:spPr/>
      <dgm:t>
        <a:bodyPr/>
        <a:lstStyle/>
        <a:p>
          <a:pPr rtl="0"/>
          <a:r>
            <a:rPr kumimoji="1" lang="en-US" altLang="ja-JP" sz="1200" dirty="0" smtClean="0">
              <a:latin typeface="HG丸ｺﾞｼｯｸM-PRO" pitchFamily="50" charset="-128"/>
              <a:ea typeface="HG丸ｺﾞｼｯｸM-PRO" pitchFamily="50" charset="-128"/>
            </a:rPr>
            <a:t>NDL</a:t>
          </a:r>
        </a:p>
        <a:p>
          <a:pPr rtl="0"/>
          <a:r>
            <a:rPr kumimoji="1" lang="en-US" altLang="ja-JP" sz="1200" dirty="0" smtClean="0">
              <a:latin typeface="HG丸ｺﾞｼｯｸM-PRO" pitchFamily="50" charset="-128"/>
              <a:ea typeface="HG丸ｺﾞｼｯｸM-PRO" pitchFamily="50" charset="-128"/>
            </a:rPr>
            <a:t>Search</a:t>
          </a:r>
          <a:endParaRPr kumimoji="1" lang="en-US" sz="1200" dirty="0">
            <a:latin typeface="HG丸ｺﾞｼｯｸM-PRO" pitchFamily="50" charset="-128"/>
            <a:ea typeface="HG丸ｺﾞｼｯｸM-PRO" pitchFamily="50" charset="-128"/>
          </a:endParaRPr>
        </a:p>
      </dgm:t>
    </dgm:pt>
    <dgm:pt modelId="{795A9657-15E7-4EBF-921F-0F6060807D16}" type="parTrans" cxnId="{CE531872-B5E3-4B66-9AE6-00C25EECC46D}">
      <dgm:prSet/>
      <dgm:spPr/>
      <dgm:t>
        <a:bodyPr/>
        <a:lstStyle/>
        <a:p>
          <a:endParaRPr kumimoji="1" lang="ja-JP" altLang="en-US"/>
        </a:p>
      </dgm:t>
    </dgm:pt>
    <dgm:pt modelId="{DFBEECA7-AA26-4BA2-AB41-6676543CE4B6}" type="sibTrans" cxnId="{CE531872-B5E3-4B66-9AE6-00C25EECC46D}">
      <dgm:prSet/>
      <dgm:spPr/>
      <dgm:t>
        <a:bodyPr/>
        <a:lstStyle/>
        <a:p>
          <a:endParaRPr kumimoji="1" lang="ja-JP" altLang="en-US"/>
        </a:p>
      </dgm:t>
    </dgm:pt>
    <dgm:pt modelId="{DAA89151-2F0C-4125-9659-AEDD07EC6D2E}">
      <dgm:prSet/>
      <dgm:spPr/>
      <dgm:t>
        <a:bodyPr/>
        <a:lstStyle/>
        <a:p>
          <a:pPr rtl="0"/>
          <a:r>
            <a:rPr kumimoji="1" lang="ja-JP" altLang="en-US" dirty="0" smtClean="0">
              <a:latin typeface="HG丸ｺﾞｼｯｸM-PRO" pitchFamily="50" charset="-128"/>
              <a:ea typeface="HG丸ｺﾞｼｯｸM-PRO" pitchFamily="50" charset="-128"/>
            </a:rPr>
            <a:t>紙・デジタルコンテンツの統合検索</a:t>
          </a:r>
          <a:endParaRPr kumimoji="1" lang="en-US" dirty="0">
            <a:latin typeface="HG丸ｺﾞｼｯｸM-PRO" pitchFamily="50" charset="-128"/>
            <a:ea typeface="HG丸ｺﾞｼｯｸM-PRO" pitchFamily="50" charset="-128"/>
          </a:endParaRPr>
        </a:p>
      </dgm:t>
    </dgm:pt>
    <dgm:pt modelId="{30655684-DC94-44E0-9B41-2EE56F448AD9}" type="parTrans" cxnId="{78C7B2D0-D6C0-411D-A71F-096E2900233A}">
      <dgm:prSet/>
      <dgm:spPr/>
      <dgm:t>
        <a:bodyPr/>
        <a:lstStyle/>
        <a:p>
          <a:endParaRPr kumimoji="1" lang="ja-JP" altLang="en-US"/>
        </a:p>
      </dgm:t>
    </dgm:pt>
    <dgm:pt modelId="{7C9FBB56-CD75-4698-8493-CBEC7C74C09C}" type="sibTrans" cxnId="{78C7B2D0-D6C0-411D-A71F-096E2900233A}">
      <dgm:prSet/>
      <dgm:spPr/>
      <dgm:t>
        <a:bodyPr/>
        <a:lstStyle/>
        <a:p>
          <a:endParaRPr kumimoji="1" lang="ja-JP" altLang="en-US"/>
        </a:p>
      </dgm:t>
    </dgm:pt>
    <dgm:pt modelId="{E3CF8727-EBD0-4B50-B2F4-400E19E72E9C}">
      <dgm:prSet/>
      <dgm:spPr/>
      <dgm:t>
        <a:bodyPr/>
        <a:lstStyle/>
        <a:p>
          <a:pPr rtl="0"/>
          <a:r>
            <a:rPr kumimoji="1" lang="ja-JP" altLang="en-US" dirty="0" smtClean="0">
              <a:latin typeface="HG丸ｺﾞｼｯｸM-PRO" pitchFamily="50" charset="-128"/>
              <a:ea typeface="HG丸ｺﾞｼｯｸM-PRO" pitchFamily="50" charset="-128"/>
            </a:rPr>
            <a:t>デジタルコンテンツの統合検索</a:t>
          </a:r>
          <a:endParaRPr kumimoji="1" lang="en-US" dirty="0">
            <a:latin typeface="HG丸ｺﾞｼｯｸM-PRO" pitchFamily="50" charset="-128"/>
            <a:ea typeface="HG丸ｺﾞｼｯｸM-PRO" pitchFamily="50" charset="-128"/>
          </a:endParaRPr>
        </a:p>
      </dgm:t>
    </dgm:pt>
    <dgm:pt modelId="{3DEE0D0D-49EB-4870-B7C2-87D19C556CFF}" type="parTrans" cxnId="{D6691D6D-1900-4343-9A5C-CE43C49AF25E}">
      <dgm:prSet/>
      <dgm:spPr/>
      <dgm:t>
        <a:bodyPr/>
        <a:lstStyle/>
        <a:p>
          <a:endParaRPr kumimoji="1" lang="ja-JP" altLang="en-US"/>
        </a:p>
      </dgm:t>
    </dgm:pt>
    <dgm:pt modelId="{224EF675-79A1-4A81-AA56-3C779A51CBD0}" type="sibTrans" cxnId="{D6691D6D-1900-4343-9A5C-CE43C49AF25E}">
      <dgm:prSet/>
      <dgm:spPr/>
      <dgm:t>
        <a:bodyPr/>
        <a:lstStyle/>
        <a:p>
          <a:endParaRPr kumimoji="1" lang="ja-JP" altLang="en-US"/>
        </a:p>
      </dgm:t>
    </dgm:pt>
    <dgm:pt modelId="{59959EF9-C4F0-4584-A6F4-03131BC2554A}" type="pres">
      <dgm:prSet presAssocID="{C6678B9E-79DE-4DEE-AFE5-C31B8941EFFF}" presName="linearFlow" presStyleCnt="0">
        <dgm:presLayoutVars>
          <dgm:dir/>
          <dgm:animLvl val="lvl"/>
          <dgm:resizeHandles val="exact"/>
        </dgm:presLayoutVars>
      </dgm:prSet>
      <dgm:spPr/>
      <dgm:t>
        <a:bodyPr/>
        <a:lstStyle/>
        <a:p>
          <a:endParaRPr kumimoji="1" lang="ja-JP" altLang="en-US"/>
        </a:p>
      </dgm:t>
    </dgm:pt>
    <dgm:pt modelId="{7851C664-D3B9-414E-888D-6DEF60A138CB}" type="pres">
      <dgm:prSet presAssocID="{7DBEFFCB-E290-4C29-A4C0-51305A75AD63}" presName="composite" presStyleCnt="0"/>
      <dgm:spPr/>
    </dgm:pt>
    <dgm:pt modelId="{08854722-FA22-4F26-A1AE-4B5991B09DD7}" type="pres">
      <dgm:prSet presAssocID="{7DBEFFCB-E290-4C29-A4C0-51305A75AD63}" presName="parentText" presStyleLbl="alignNode1" presStyleIdx="0" presStyleCnt="2" custScaleX="81537">
        <dgm:presLayoutVars>
          <dgm:chMax val="1"/>
          <dgm:bulletEnabled val="1"/>
        </dgm:presLayoutVars>
      </dgm:prSet>
      <dgm:spPr/>
      <dgm:t>
        <a:bodyPr/>
        <a:lstStyle/>
        <a:p>
          <a:endParaRPr kumimoji="1" lang="ja-JP" altLang="en-US"/>
        </a:p>
      </dgm:t>
    </dgm:pt>
    <dgm:pt modelId="{6F8FEBA5-6DBE-4821-ABF8-491DEFA851F2}" type="pres">
      <dgm:prSet presAssocID="{7DBEFFCB-E290-4C29-A4C0-51305A75AD63}" presName="descendantText" presStyleLbl="alignAcc1" presStyleIdx="0" presStyleCnt="2" custLinFactNeighborX="-1103" custLinFactNeighborY="-9439">
        <dgm:presLayoutVars>
          <dgm:bulletEnabled val="1"/>
        </dgm:presLayoutVars>
      </dgm:prSet>
      <dgm:spPr/>
      <dgm:t>
        <a:bodyPr/>
        <a:lstStyle/>
        <a:p>
          <a:endParaRPr kumimoji="1" lang="ja-JP" altLang="en-US"/>
        </a:p>
      </dgm:t>
    </dgm:pt>
    <dgm:pt modelId="{F460460D-0F7B-4B6A-93E6-E7E24339D1A0}" type="pres">
      <dgm:prSet presAssocID="{DB00AE2A-3A4F-4C58-A57C-97B983C0AFB1}" presName="sp" presStyleCnt="0"/>
      <dgm:spPr/>
    </dgm:pt>
    <dgm:pt modelId="{3CC28171-E9B1-4DC1-9E9A-0539EBBBC63C}" type="pres">
      <dgm:prSet presAssocID="{75775F5F-F8C0-451C-B244-4299713CD7BF}" presName="composite" presStyleCnt="0"/>
      <dgm:spPr/>
    </dgm:pt>
    <dgm:pt modelId="{88175BEF-E694-4EAE-A95A-EA92A383F9DA}" type="pres">
      <dgm:prSet presAssocID="{75775F5F-F8C0-451C-B244-4299713CD7BF}" presName="parentText" presStyleLbl="alignNode1" presStyleIdx="1" presStyleCnt="2" custScaleX="81538">
        <dgm:presLayoutVars>
          <dgm:chMax val="1"/>
          <dgm:bulletEnabled val="1"/>
        </dgm:presLayoutVars>
      </dgm:prSet>
      <dgm:spPr/>
      <dgm:t>
        <a:bodyPr/>
        <a:lstStyle/>
        <a:p>
          <a:endParaRPr kumimoji="1" lang="ja-JP" altLang="en-US"/>
        </a:p>
      </dgm:t>
    </dgm:pt>
    <dgm:pt modelId="{21D4D578-5B67-4624-A75E-87D6AE305493}" type="pres">
      <dgm:prSet presAssocID="{75775F5F-F8C0-451C-B244-4299713CD7BF}" presName="descendantText" presStyleLbl="alignAcc1" presStyleIdx="1" presStyleCnt="2" custScaleX="102703" custLinFactNeighborX="2716">
        <dgm:presLayoutVars>
          <dgm:bulletEnabled val="1"/>
        </dgm:presLayoutVars>
      </dgm:prSet>
      <dgm:spPr/>
      <dgm:t>
        <a:bodyPr/>
        <a:lstStyle/>
        <a:p>
          <a:endParaRPr kumimoji="1" lang="ja-JP" altLang="en-US"/>
        </a:p>
      </dgm:t>
    </dgm:pt>
  </dgm:ptLst>
  <dgm:cxnLst>
    <dgm:cxn modelId="{78C7B2D0-D6C0-411D-A71F-096E2900233A}" srcId="{75775F5F-F8C0-451C-B244-4299713CD7BF}" destId="{DAA89151-2F0C-4125-9659-AEDD07EC6D2E}" srcOrd="0" destOrd="0" parTransId="{30655684-DC94-44E0-9B41-2EE56F448AD9}" sibTransId="{7C9FBB56-CD75-4698-8493-CBEC7C74C09C}"/>
    <dgm:cxn modelId="{C3CAB67D-8515-48AD-988F-5028A6233265}" type="presOf" srcId="{C6678B9E-79DE-4DEE-AFE5-C31B8941EFFF}" destId="{59959EF9-C4F0-4584-A6F4-03131BC2554A}" srcOrd="0" destOrd="0" presId="urn:microsoft.com/office/officeart/2005/8/layout/chevron2"/>
    <dgm:cxn modelId="{E34B20D4-BEC0-4792-B24A-C54B490C1C50}" type="presOf" srcId="{DAA89151-2F0C-4125-9659-AEDD07EC6D2E}" destId="{21D4D578-5B67-4624-A75E-87D6AE305493}" srcOrd="0" destOrd="0" presId="urn:microsoft.com/office/officeart/2005/8/layout/chevron2"/>
    <dgm:cxn modelId="{CE531872-B5E3-4B66-9AE6-00C25EECC46D}" srcId="{C6678B9E-79DE-4DEE-AFE5-C31B8941EFFF}" destId="{75775F5F-F8C0-451C-B244-4299713CD7BF}" srcOrd="1" destOrd="0" parTransId="{795A9657-15E7-4EBF-921F-0F6060807D16}" sibTransId="{DFBEECA7-AA26-4BA2-AB41-6676543CE4B6}"/>
    <dgm:cxn modelId="{B5FFC061-4455-4194-A01D-19FF19B9D21D}" srcId="{C6678B9E-79DE-4DEE-AFE5-C31B8941EFFF}" destId="{7DBEFFCB-E290-4C29-A4C0-51305A75AD63}" srcOrd="0" destOrd="0" parTransId="{A31C53BD-F97E-484C-A1C7-6D6418E90ED1}" sibTransId="{DB00AE2A-3A4F-4C58-A57C-97B983C0AFB1}"/>
    <dgm:cxn modelId="{A27CF571-C127-4D61-937C-414CB6F530ED}" type="presOf" srcId="{E3CF8727-EBD0-4B50-B2F4-400E19E72E9C}" destId="{6F8FEBA5-6DBE-4821-ABF8-491DEFA851F2}" srcOrd="0" destOrd="0" presId="urn:microsoft.com/office/officeart/2005/8/layout/chevron2"/>
    <dgm:cxn modelId="{880D061C-E979-49A0-81B5-CB2363BCA6E6}" type="presOf" srcId="{75775F5F-F8C0-451C-B244-4299713CD7BF}" destId="{88175BEF-E694-4EAE-A95A-EA92A383F9DA}" srcOrd="0" destOrd="0" presId="urn:microsoft.com/office/officeart/2005/8/layout/chevron2"/>
    <dgm:cxn modelId="{F8467DFC-4718-462A-8954-AF12DC311FFC}" type="presOf" srcId="{7DBEFFCB-E290-4C29-A4C0-51305A75AD63}" destId="{08854722-FA22-4F26-A1AE-4B5991B09DD7}" srcOrd="0" destOrd="0" presId="urn:microsoft.com/office/officeart/2005/8/layout/chevron2"/>
    <dgm:cxn modelId="{D6691D6D-1900-4343-9A5C-CE43C49AF25E}" srcId="{7DBEFFCB-E290-4C29-A4C0-51305A75AD63}" destId="{E3CF8727-EBD0-4B50-B2F4-400E19E72E9C}" srcOrd="0" destOrd="0" parTransId="{3DEE0D0D-49EB-4870-B7C2-87D19C556CFF}" sibTransId="{224EF675-79A1-4A81-AA56-3C779A51CBD0}"/>
    <dgm:cxn modelId="{04727A6A-FFFA-43F7-AFD7-A98DF70A5123}" type="presParOf" srcId="{59959EF9-C4F0-4584-A6F4-03131BC2554A}" destId="{7851C664-D3B9-414E-888D-6DEF60A138CB}" srcOrd="0" destOrd="0" presId="urn:microsoft.com/office/officeart/2005/8/layout/chevron2"/>
    <dgm:cxn modelId="{CE75A0D8-46A5-47F0-9AFA-98EFBF86C3B8}" type="presParOf" srcId="{7851C664-D3B9-414E-888D-6DEF60A138CB}" destId="{08854722-FA22-4F26-A1AE-4B5991B09DD7}" srcOrd="0" destOrd="0" presId="urn:microsoft.com/office/officeart/2005/8/layout/chevron2"/>
    <dgm:cxn modelId="{C56357FC-1823-4691-9342-814ADD23F73D}" type="presParOf" srcId="{7851C664-D3B9-414E-888D-6DEF60A138CB}" destId="{6F8FEBA5-6DBE-4821-ABF8-491DEFA851F2}" srcOrd="1" destOrd="0" presId="urn:microsoft.com/office/officeart/2005/8/layout/chevron2"/>
    <dgm:cxn modelId="{4C8F2748-D679-4F30-8D6C-625C503FF8F5}" type="presParOf" srcId="{59959EF9-C4F0-4584-A6F4-03131BC2554A}" destId="{F460460D-0F7B-4B6A-93E6-E7E24339D1A0}" srcOrd="1" destOrd="0" presId="urn:microsoft.com/office/officeart/2005/8/layout/chevron2"/>
    <dgm:cxn modelId="{8525F3DA-52BA-4F73-A02C-3B4D1461D056}" type="presParOf" srcId="{59959EF9-C4F0-4584-A6F4-03131BC2554A}" destId="{3CC28171-E9B1-4DC1-9E9A-0539EBBBC63C}" srcOrd="2" destOrd="0" presId="urn:microsoft.com/office/officeart/2005/8/layout/chevron2"/>
    <dgm:cxn modelId="{CCE6D97C-A737-486E-B4E6-7FCD39759193}" type="presParOf" srcId="{3CC28171-E9B1-4DC1-9E9A-0539EBBBC63C}" destId="{88175BEF-E694-4EAE-A95A-EA92A383F9DA}" srcOrd="0" destOrd="0" presId="urn:microsoft.com/office/officeart/2005/8/layout/chevron2"/>
    <dgm:cxn modelId="{673F7EAB-2D72-41AE-9717-8102054C6B4F}" type="presParOf" srcId="{3CC28171-E9B1-4DC1-9E9A-0539EBBBC63C}" destId="{21D4D578-5B67-4624-A75E-87D6AE305493}" srcOrd="1" destOrd="0" presId="urn:microsoft.com/office/officeart/2005/8/layout/chevron2"/>
  </dgm:cxnLst>
  <dgm:bg/>
  <dgm:whole/>
</dgm:dataModel>
</file>

<file path=ppt/diagrams/data3.xml><?xml version="1.0" encoding="utf-8"?>
<dgm:dataModel xmlns:dgm="http://schemas.openxmlformats.org/drawingml/2006/diagram" xmlns:a="http://schemas.openxmlformats.org/drawingml/2006/main">
  <dgm:ptLst>
    <dgm:pt modelId="{2E2439F4-AFB1-432E-97DD-51B17B07EE14}" type="doc">
      <dgm:prSet loTypeId="urn:microsoft.com/office/officeart/2005/8/layout/arrow2" loCatId="process" qsTypeId="urn:microsoft.com/office/officeart/2005/8/quickstyle/3d6" qsCatId="3D" csTypeId="urn:microsoft.com/office/officeart/2005/8/colors/accent1_2" csCatId="accent1" phldr="1"/>
      <dgm:spPr/>
      <dgm:t>
        <a:bodyPr/>
        <a:lstStyle/>
        <a:p>
          <a:endParaRPr kumimoji="1" lang="ja-JP" altLang="en-US"/>
        </a:p>
      </dgm:t>
    </dgm:pt>
    <dgm:pt modelId="{67C40FCF-95B5-48B6-BD7F-AD39F2849E88}">
      <dgm:prSet custT="1"/>
      <dgm:spPr/>
      <dgm:t>
        <a:bodyPr/>
        <a:lstStyle/>
        <a:p>
          <a:pPr rtl="0"/>
          <a:r>
            <a:rPr kumimoji="1" lang="en-US" altLang="ja-JP" sz="1200" dirty="0" smtClean="0">
              <a:latin typeface="HG丸ｺﾞｼｯｸM-PRO" pitchFamily="50" charset="-128"/>
              <a:ea typeface="HG丸ｺﾞｼｯｸM-PRO" pitchFamily="50" charset="-128"/>
            </a:rPr>
            <a:t>2012</a:t>
          </a:r>
          <a:r>
            <a:rPr kumimoji="1" lang="ja-JP" altLang="en-US" sz="1200" dirty="0" smtClean="0">
              <a:latin typeface="HG丸ｺﾞｼｯｸM-PRO" pitchFamily="50" charset="-128"/>
              <a:ea typeface="HG丸ｺﾞｼｯｸM-PRO" pitchFamily="50" charset="-128"/>
            </a:rPr>
            <a:t>年</a:t>
          </a:r>
          <a:r>
            <a:rPr kumimoji="1" lang="en-US" altLang="ja-JP" sz="1200" dirty="0" smtClean="0">
              <a:latin typeface="HG丸ｺﾞｼｯｸM-PRO" pitchFamily="50" charset="-128"/>
              <a:ea typeface="HG丸ｺﾞｼｯｸM-PRO" pitchFamily="50" charset="-128"/>
            </a:rPr>
            <a:t>1</a:t>
          </a:r>
          <a:r>
            <a:rPr kumimoji="1" lang="ja-JP" altLang="en-US" sz="1200" dirty="0" smtClean="0">
              <a:latin typeface="HG丸ｺﾞｼｯｸM-PRO" pitchFamily="50" charset="-128"/>
              <a:ea typeface="HG丸ｺﾞｼｯｸM-PRO" pitchFamily="50" charset="-128"/>
            </a:rPr>
            <a:t>月</a:t>
          </a:r>
          <a:endParaRPr kumimoji="1" lang="en-US" sz="1200" dirty="0">
            <a:latin typeface="HG丸ｺﾞｼｯｸM-PRO" pitchFamily="50" charset="-128"/>
            <a:ea typeface="HG丸ｺﾞｼｯｸM-PRO" pitchFamily="50" charset="-128"/>
          </a:endParaRPr>
        </a:p>
      </dgm:t>
    </dgm:pt>
    <dgm:pt modelId="{0B17B7D8-A161-4BBF-9638-A3CDBAE35448}" type="parTrans" cxnId="{FAA42868-5BFC-4991-BDFB-41DB35D6B0FA}">
      <dgm:prSet/>
      <dgm:spPr/>
      <dgm:t>
        <a:bodyPr/>
        <a:lstStyle/>
        <a:p>
          <a:endParaRPr kumimoji="1" lang="ja-JP" altLang="en-US"/>
        </a:p>
      </dgm:t>
    </dgm:pt>
    <dgm:pt modelId="{C0F3334D-A269-483C-9328-C55EE709BE16}" type="sibTrans" cxnId="{FAA42868-5BFC-4991-BDFB-41DB35D6B0FA}">
      <dgm:prSet/>
      <dgm:spPr/>
      <dgm:t>
        <a:bodyPr/>
        <a:lstStyle/>
        <a:p>
          <a:endParaRPr kumimoji="1" lang="ja-JP" altLang="en-US"/>
        </a:p>
      </dgm:t>
    </dgm:pt>
    <dgm:pt modelId="{73F1FAB2-E768-4AE2-BD8F-8914EE8A3448}">
      <dgm:prSet custT="1"/>
      <dgm:spPr/>
      <dgm:t>
        <a:bodyPr/>
        <a:lstStyle/>
        <a:p>
          <a:pPr rtl="0"/>
          <a:r>
            <a:rPr kumimoji="1" lang="en-US" altLang="ja-JP" sz="1200" dirty="0" smtClean="0">
              <a:latin typeface="HG丸ｺﾞｼｯｸM-PRO" pitchFamily="50" charset="-128"/>
              <a:ea typeface="HG丸ｺﾞｼｯｸM-PRO" pitchFamily="50" charset="-128"/>
            </a:rPr>
            <a:t>2012</a:t>
          </a:r>
          <a:r>
            <a:rPr kumimoji="1" lang="ja-JP" altLang="en-US" sz="1200" dirty="0" smtClean="0">
              <a:latin typeface="HG丸ｺﾞｼｯｸM-PRO" pitchFamily="50" charset="-128"/>
              <a:ea typeface="HG丸ｺﾞｼｯｸM-PRO" pitchFamily="50" charset="-128"/>
            </a:rPr>
            <a:t>年</a:t>
          </a:r>
          <a:endParaRPr kumimoji="1" lang="en-US" sz="1200" dirty="0">
            <a:latin typeface="HG丸ｺﾞｼｯｸM-PRO" pitchFamily="50" charset="-128"/>
            <a:ea typeface="HG丸ｺﾞｼｯｸM-PRO" pitchFamily="50" charset="-128"/>
          </a:endParaRPr>
        </a:p>
      </dgm:t>
    </dgm:pt>
    <dgm:pt modelId="{0FDABA96-CF42-45E0-A6B9-21C384ED41AB}" type="parTrans" cxnId="{62EDCC55-6570-477E-89F5-4A459DCB5314}">
      <dgm:prSet/>
      <dgm:spPr/>
      <dgm:t>
        <a:bodyPr/>
        <a:lstStyle/>
        <a:p>
          <a:endParaRPr kumimoji="1" lang="ja-JP" altLang="en-US"/>
        </a:p>
      </dgm:t>
    </dgm:pt>
    <dgm:pt modelId="{1857D9E2-5310-4062-95B9-08137E6EE5DD}" type="sibTrans" cxnId="{62EDCC55-6570-477E-89F5-4A459DCB5314}">
      <dgm:prSet/>
      <dgm:spPr/>
      <dgm:t>
        <a:bodyPr/>
        <a:lstStyle/>
        <a:p>
          <a:endParaRPr kumimoji="1" lang="ja-JP" altLang="en-US"/>
        </a:p>
      </dgm:t>
    </dgm:pt>
    <dgm:pt modelId="{8E1AF497-AA55-496E-A221-76C47CB5574A}">
      <dgm:prSet custT="1"/>
      <dgm:spPr/>
      <dgm:t>
        <a:bodyPr/>
        <a:lstStyle/>
        <a:p>
          <a:pPr rtl="0"/>
          <a:endParaRPr kumimoji="1" lang="en-US" sz="1200" dirty="0">
            <a:latin typeface="HG丸ｺﾞｼｯｸM-PRO" pitchFamily="50" charset="-128"/>
            <a:ea typeface="HG丸ｺﾞｼｯｸM-PRO" pitchFamily="50" charset="-128"/>
          </a:endParaRPr>
        </a:p>
      </dgm:t>
    </dgm:pt>
    <dgm:pt modelId="{75C14161-48FA-4F3C-941B-AFE09FBCFE22}" type="parTrans" cxnId="{E2D92132-F081-4FC5-9918-1666FA6F8198}">
      <dgm:prSet/>
      <dgm:spPr/>
      <dgm:t>
        <a:bodyPr/>
        <a:lstStyle/>
        <a:p>
          <a:endParaRPr kumimoji="1" lang="ja-JP" altLang="en-US"/>
        </a:p>
      </dgm:t>
    </dgm:pt>
    <dgm:pt modelId="{E7CDC652-7422-429E-9D5D-EA93BA5317EE}" type="sibTrans" cxnId="{E2D92132-F081-4FC5-9918-1666FA6F8198}">
      <dgm:prSet/>
      <dgm:spPr/>
      <dgm:t>
        <a:bodyPr/>
        <a:lstStyle/>
        <a:p>
          <a:endParaRPr kumimoji="1" lang="ja-JP" altLang="en-US"/>
        </a:p>
      </dgm:t>
    </dgm:pt>
    <dgm:pt modelId="{195EE4BB-0618-4D16-95D9-1D2702CEF73A}">
      <dgm:prSet custT="1"/>
      <dgm:spPr/>
      <dgm:t>
        <a:bodyPr/>
        <a:lstStyle/>
        <a:p>
          <a:pPr rtl="0"/>
          <a:r>
            <a:rPr kumimoji="1" lang="ja-JP" altLang="en-US" sz="1200" dirty="0" smtClean="0">
              <a:latin typeface="HG丸ｺﾞｼｯｸM-PRO" pitchFamily="50" charset="-128"/>
              <a:ea typeface="HG丸ｺﾞｼｯｸM-PRO" pitchFamily="50" charset="-128"/>
            </a:rPr>
            <a:t>外部サービスとの連携強化</a:t>
          </a:r>
          <a:endParaRPr kumimoji="1" lang="en-US" sz="1200" dirty="0">
            <a:latin typeface="HG丸ｺﾞｼｯｸM-PRO" pitchFamily="50" charset="-128"/>
            <a:ea typeface="HG丸ｺﾞｼｯｸM-PRO" pitchFamily="50" charset="-128"/>
          </a:endParaRPr>
        </a:p>
      </dgm:t>
    </dgm:pt>
    <dgm:pt modelId="{CE298B22-4229-4F8B-BBB4-C7F863EBDB39}" type="parTrans" cxnId="{DE2A2397-B1CD-4FF5-970E-CF77B88173F6}">
      <dgm:prSet/>
      <dgm:spPr/>
      <dgm:t>
        <a:bodyPr/>
        <a:lstStyle/>
        <a:p>
          <a:endParaRPr kumimoji="1" lang="ja-JP" altLang="en-US"/>
        </a:p>
      </dgm:t>
    </dgm:pt>
    <dgm:pt modelId="{D09C892A-80E3-480B-9C5E-015D75103972}" type="sibTrans" cxnId="{DE2A2397-B1CD-4FF5-970E-CF77B88173F6}">
      <dgm:prSet/>
      <dgm:spPr/>
      <dgm:t>
        <a:bodyPr/>
        <a:lstStyle/>
        <a:p>
          <a:endParaRPr kumimoji="1" lang="ja-JP" altLang="en-US"/>
        </a:p>
      </dgm:t>
    </dgm:pt>
    <dgm:pt modelId="{FCCB5AB6-80C0-47A2-86D3-01F616369559}">
      <dgm:prSet custT="1"/>
      <dgm:spPr/>
      <dgm:t>
        <a:bodyPr/>
        <a:lstStyle/>
        <a:p>
          <a:pPr rtl="0"/>
          <a:r>
            <a:rPr kumimoji="1" lang="ja-JP" altLang="en-US" sz="1200" dirty="0" smtClean="0">
              <a:latin typeface="HG丸ｺﾞｼｯｸM-PRO" pitchFamily="50" charset="-128"/>
              <a:ea typeface="HG丸ｺﾞｼｯｸM-PRO" pitchFamily="50" charset="-128"/>
            </a:rPr>
            <a:t>研究開発・技術開発成果の活用</a:t>
          </a:r>
          <a:endParaRPr kumimoji="1" lang="en-US" sz="1200" dirty="0">
            <a:latin typeface="HG丸ｺﾞｼｯｸM-PRO" pitchFamily="50" charset="-128"/>
            <a:ea typeface="HG丸ｺﾞｼｯｸM-PRO" pitchFamily="50" charset="-128"/>
          </a:endParaRPr>
        </a:p>
      </dgm:t>
    </dgm:pt>
    <dgm:pt modelId="{93FE661C-2CB5-473B-B628-609C4FA74A70}" type="parTrans" cxnId="{085177D8-9700-423E-8552-7FCA4E7B0EC7}">
      <dgm:prSet/>
      <dgm:spPr/>
      <dgm:t>
        <a:bodyPr/>
        <a:lstStyle/>
        <a:p>
          <a:endParaRPr kumimoji="1" lang="ja-JP" altLang="en-US"/>
        </a:p>
      </dgm:t>
    </dgm:pt>
    <dgm:pt modelId="{9CAD6082-B59A-4739-88E6-28A6A3ED8227}" type="sibTrans" cxnId="{085177D8-9700-423E-8552-7FCA4E7B0EC7}">
      <dgm:prSet/>
      <dgm:spPr/>
      <dgm:t>
        <a:bodyPr/>
        <a:lstStyle/>
        <a:p>
          <a:endParaRPr kumimoji="1" lang="ja-JP" altLang="en-US"/>
        </a:p>
      </dgm:t>
    </dgm:pt>
    <dgm:pt modelId="{6DB18239-D960-45C6-BE6D-C120F4CF6779}">
      <dgm:prSet custT="1"/>
      <dgm:spPr/>
      <dgm:t>
        <a:bodyPr/>
        <a:lstStyle/>
        <a:p>
          <a:pPr rtl="0"/>
          <a:r>
            <a:rPr kumimoji="1" lang="ja-JP" altLang="en-US" sz="1200" dirty="0" smtClean="0">
              <a:latin typeface="HG丸ｺﾞｼｯｸM-PRO" pitchFamily="50" charset="-128"/>
              <a:ea typeface="HG丸ｺﾞｼｯｸM-PRO" pitchFamily="50" charset="-128"/>
            </a:rPr>
            <a:t>コンテンツ統合利用のための環境整備</a:t>
          </a:r>
          <a:endParaRPr kumimoji="1" lang="en-US" sz="1200" dirty="0">
            <a:latin typeface="HG丸ｺﾞｼｯｸM-PRO" pitchFamily="50" charset="-128"/>
            <a:ea typeface="HG丸ｺﾞｼｯｸM-PRO" pitchFamily="50" charset="-128"/>
          </a:endParaRPr>
        </a:p>
      </dgm:t>
    </dgm:pt>
    <dgm:pt modelId="{1A065312-BE2A-4FCD-97AE-A7CC7A418176}" type="parTrans" cxnId="{0424574D-5C2E-4304-9E17-B692C9F8BC9B}">
      <dgm:prSet/>
      <dgm:spPr/>
      <dgm:t>
        <a:bodyPr/>
        <a:lstStyle/>
        <a:p>
          <a:endParaRPr kumimoji="1" lang="ja-JP" altLang="en-US"/>
        </a:p>
      </dgm:t>
    </dgm:pt>
    <dgm:pt modelId="{1A8449C3-BB96-453F-A4B5-0D84786B74DA}" type="sibTrans" cxnId="{0424574D-5C2E-4304-9E17-B692C9F8BC9B}">
      <dgm:prSet/>
      <dgm:spPr/>
      <dgm:t>
        <a:bodyPr/>
        <a:lstStyle/>
        <a:p>
          <a:endParaRPr kumimoji="1" lang="ja-JP" altLang="en-US"/>
        </a:p>
      </dgm:t>
    </dgm:pt>
    <dgm:pt modelId="{D9DE76EE-8B63-4268-828B-A049393F40D4}">
      <dgm:prSet custT="1"/>
      <dgm:spPr/>
      <dgm:t>
        <a:bodyPr/>
        <a:lstStyle/>
        <a:p>
          <a:pPr rtl="0"/>
          <a:r>
            <a:rPr kumimoji="1" lang="en-US" altLang="ja-JP" sz="1200" dirty="0" err="1" smtClean="0">
              <a:latin typeface="HG丸ｺﾞｼｯｸM-PRO" pitchFamily="50" charset="-128"/>
              <a:ea typeface="HG丸ｺﾞｼｯｸM-PRO" pitchFamily="50" charset="-128"/>
            </a:rPr>
            <a:t>NDLSearch</a:t>
          </a:r>
          <a:r>
            <a:rPr kumimoji="1" lang="ja-JP" altLang="en-US" sz="1200" dirty="0" smtClean="0">
              <a:latin typeface="HG丸ｺﾞｼｯｸM-PRO" pitchFamily="50" charset="-128"/>
              <a:ea typeface="HG丸ｺﾞｼｯｸM-PRO" pitchFamily="50" charset="-128"/>
            </a:rPr>
            <a:t>の</a:t>
          </a:r>
          <a:r>
            <a:rPr kumimoji="1" lang="en-US" altLang="ja-JP" sz="1200" dirty="0" smtClean="0">
              <a:latin typeface="HG丸ｺﾞｼｯｸM-PRO" pitchFamily="50" charset="-128"/>
              <a:ea typeface="HG丸ｺﾞｼｯｸM-PRO" pitchFamily="50" charset="-128"/>
            </a:rPr>
            <a:t>OSS</a:t>
          </a:r>
          <a:r>
            <a:rPr kumimoji="1" lang="ja-JP" altLang="en-US" sz="1200" dirty="0" smtClean="0">
              <a:latin typeface="HG丸ｺﾞｼｯｸM-PRO" pitchFamily="50" charset="-128"/>
              <a:ea typeface="HG丸ｺﾞｼｯｸM-PRO" pitchFamily="50" charset="-128"/>
            </a:rPr>
            <a:t>化</a:t>
          </a:r>
          <a:endParaRPr kumimoji="1" lang="en-US" sz="1200" dirty="0">
            <a:latin typeface="HG丸ｺﾞｼｯｸM-PRO" pitchFamily="50" charset="-128"/>
            <a:ea typeface="HG丸ｺﾞｼｯｸM-PRO" pitchFamily="50" charset="-128"/>
          </a:endParaRPr>
        </a:p>
      </dgm:t>
    </dgm:pt>
    <dgm:pt modelId="{D0FDB5FD-5FB2-49DA-8B2E-E7EA1FF4CB71}" type="parTrans" cxnId="{8BC01B1E-3856-424E-BF94-9124DA3E2045}">
      <dgm:prSet/>
      <dgm:spPr/>
      <dgm:t>
        <a:bodyPr/>
        <a:lstStyle/>
        <a:p>
          <a:endParaRPr kumimoji="1" lang="ja-JP" altLang="en-US"/>
        </a:p>
      </dgm:t>
    </dgm:pt>
    <dgm:pt modelId="{7FDACB13-ED9F-449B-94E7-844851ABADFF}" type="sibTrans" cxnId="{8BC01B1E-3856-424E-BF94-9124DA3E2045}">
      <dgm:prSet/>
      <dgm:spPr/>
      <dgm:t>
        <a:bodyPr/>
        <a:lstStyle/>
        <a:p>
          <a:endParaRPr kumimoji="1" lang="ja-JP" altLang="en-US"/>
        </a:p>
      </dgm:t>
    </dgm:pt>
    <dgm:pt modelId="{7D58DA33-5253-4BBF-B0D2-BD2EE12A68CE}">
      <dgm:prSet custT="1"/>
      <dgm:spPr/>
      <dgm:t>
        <a:bodyPr/>
        <a:lstStyle/>
        <a:p>
          <a:pPr rtl="0"/>
          <a:r>
            <a:rPr kumimoji="1" lang="ja-JP" altLang="en-US" sz="1200" dirty="0" smtClean="0">
              <a:latin typeface="HG丸ｺﾞｼｯｸM-PRO" pitchFamily="50" charset="-128"/>
              <a:ea typeface="HG丸ｺﾞｼｯｸM-PRO" pitchFamily="50" charset="-128"/>
            </a:rPr>
            <a:t>検索性能の向上</a:t>
          </a:r>
          <a:endParaRPr kumimoji="1" lang="en-US" sz="1200" dirty="0">
            <a:latin typeface="HG丸ｺﾞｼｯｸM-PRO" pitchFamily="50" charset="-128"/>
            <a:ea typeface="HG丸ｺﾞｼｯｸM-PRO" pitchFamily="50" charset="-128"/>
          </a:endParaRPr>
        </a:p>
      </dgm:t>
    </dgm:pt>
    <dgm:pt modelId="{C87BFB9F-C469-4098-8200-B291F461F197}" type="parTrans" cxnId="{C9A6931A-19FE-4BFA-B17B-CABF9293E531}">
      <dgm:prSet/>
      <dgm:spPr/>
      <dgm:t>
        <a:bodyPr/>
        <a:lstStyle/>
        <a:p>
          <a:endParaRPr kumimoji="1" lang="ja-JP" altLang="en-US"/>
        </a:p>
      </dgm:t>
    </dgm:pt>
    <dgm:pt modelId="{959E317A-2B41-47AA-B57C-490CA177569B}" type="sibTrans" cxnId="{C9A6931A-19FE-4BFA-B17B-CABF9293E531}">
      <dgm:prSet/>
      <dgm:spPr/>
      <dgm:t>
        <a:bodyPr/>
        <a:lstStyle/>
        <a:p>
          <a:endParaRPr kumimoji="1" lang="ja-JP" altLang="en-US"/>
        </a:p>
      </dgm:t>
    </dgm:pt>
    <dgm:pt modelId="{47B2A69C-1879-4F39-8A89-1B8403BC8F6B}">
      <dgm:prSet custT="1"/>
      <dgm:spPr/>
      <dgm:t>
        <a:bodyPr/>
        <a:lstStyle/>
        <a:p>
          <a:pPr rtl="0"/>
          <a:r>
            <a:rPr kumimoji="1" lang="ja-JP" altLang="en-US" sz="1200" dirty="0" smtClean="0">
              <a:latin typeface="HG丸ｺﾞｼｯｸM-PRO" pitchFamily="50" charset="-128"/>
              <a:ea typeface="HG丸ｺﾞｼｯｸM-PRO" pitchFamily="50" charset="-128"/>
            </a:rPr>
            <a:t>情報提供機能の強化</a:t>
          </a:r>
          <a:endParaRPr kumimoji="1" lang="en-US" sz="1200" dirty="0">
            <a:latin typeface="HG丸ｺﾞｼｯｸM-PRO" pitchFamily="50" charset="-128"/>
            <a:ea typeface="HG丸ｺﾞｼｯｸM-PRO" pitchFamily="50" charset="-128"/>
          </a:endParaRPr>
        </a:p>
      </dgm:t>
    </dgm:pt>
    <dgm:pt modelId="{71766F9E-090A-4F69-83E0-C742415CCFDD}" type="parTrans" cxnId="{4FAE6E1D-A890-43C5-87A6-777923B09ACE}">
      <dgm:prSet/>
      <dgm:spPr/>
      <dgm:t>
        <a:bodyPr/>
        <a:lstStyle/>
        <a:p>
          <a:endParaRPr kumimoji="1" lang="ja-JP" altLang="en-US"/>
        </a:p>
      </dgm:t>
    </dgm:pt>
    <dgm:pt modelId="{995F2EE8-3922-4F96-AECF-987E1A352696}" type="sibTrans" cxnId="{4FAE6E1D-A890-43C5-87A6-777923B09ACE}">
      <dgm:prSet/>
      <dgm:spPr/>
      <dgm:t>
        <a:bodyPr/>
        <a:lstStyle/>
        <a:p>
          <a:endParaRPr kumimoji="1" lang="ja-JP" altLang="en-US"/>
        </a:p>
      </dgm:t>
    </dgm:pt>
    <dgm:pt modelId="{9EFE16AB-6EB8-4710-878B-31C6E12E15A7}">
      <dgm:prSet custT="1"/>
      <dgm:spPr/>
      <dgm:t>
        <a:bodyPr/>
        <a:lstStyle/>
        <a:p>
          <a:pPr rtl="0"/>
          <a:r>
            <a:rPr kumimoji="1" lang="en-US" altLang="ja-JP" sz="1200" dirty="0" smtClean="0">
              <a:latin typeface="HG丸ｺﾞｼｯｸM-PRO" pitchFamily="50" charset="-128"/>
              <a:ea typeface="HG丸ｺﾞｼｯｸM-PRO" pitchFamily="50" charset="-128"/>
            </a:rPr>
            <a:t>NDL</a:t>
          </a:r>
          <a:r>
            <a:rPr kumimoji="1" lang="ja-JP" altLang="en-US" sz="1200" dirty="0" smtClean="0">
              <a:latin typeface="HG丸ｺﾞｼｯｸM-PRO" pitchFamily="50" charset="-128"/>
              <a:ea typeface="HG丸ｺﾞｼｯｸM-PRO" pitchFamily="50" charset="-128"/>
            </a:rPr>
            <a:t>ラボでの提供機能の充実</a:t>
          </a:r>
          <a:endParaRPr kumimoji="1" lang="en-US" sz="1200" dirty="0">
            <a:latin typeface="HG丸ｺﾞｼｯｸM-PRO" pitchFamily="50" charset="-128"/>
            <a:ea typeface="HG丸ｺﾞｼｯｸM-PRO" pitchFamily="50" charset="-128"/>
          </a:endParaRPr>
        </a:p>
      </dgm:t>
    </dgm:pt>
    <dgm:pt modelId="{D3F7FD67-AD56-418A-A27A-3C1DA6905AAD}" type="parTrans" cxnId="{4665F4C6-0F0E-4BBC-8B1F-A95747B7ED74}">
      <dgm:prSet/>
      <dgm:spPr/>
      <dgm:t>
        <a:bodyPr/>
        <a:lstStyle/>
        <a:p>
          <a:endParaRPr kumimoji="1" lang="ja-JP" altLang="en-US"/>
        </a:p>
      </dgm:t>
    </dgm:pt>
    <dgm:pt modelId="{0E4A57B1-2398-47C0-8CCA-A977E13B0DA2}" type="sibTrans" cxnId="{4665F4C6-0F0E-4BBC-8B1F-A95747B7ED74}">
      <dgm:prSet/>
      <dgm:spPr/>
      <dgm:t>
        <a:bodyPr/>
        <a:lstStyle/>
        <a:p>
          <a:endParaRPr kumimoji="1" lang="ja-JP" altLang="en-US"/>
        </a:p>
      </dgm:t>
    </dgm:pt>
    <dgm:pt modelId="{92F08E57-28D4-46D9-A467-906FA4960075}">
      <dgm:prSet custT="1"/>
      <dgm:spPr/>
      <dgm:t>
        <a:bodyPr/>
        <a:lstStyle/>
        <a:p>
          <a:pPr rtl="0"/>
          <a:r>
            <a:rPr kumimoji="1" lang="en-US" altLang="ja-JP" sz="1200" dirty="0" smtClean="0">
              <a:latin typeface="HG丸ｺﾞｼｯｸM-PRO" pitchFamily="50" charset="-128"/>
              <a:ea typeface="HG丸ｺﾞｼｯｸM-PRO" pitchFamily="50" charset="-128"/>
            </a:rPr>
            <a:t>NDL-OPAC</a:t>
          </a:r>
          <a:r>
            <a:rPr kumimoji="1" lang="ja-JP" altLang="en-US" sz="1200" dirty="0" smtClean="0">
              <a:latin typeface="HG丸ｺﾞｼｯｸM-PRO" pitchFamily="50" charset="-128"/>
              <a:ea typeface="HG丸ｺﾞｼｯｸM-PRO" pitchFamily="50" charset="-128"/>
            </a:rPr>
            <a:t>との連携改善</a:t>
          </a:r>
          <a:endParaRPr kumimoji="1" lang="en-US" sz="1200" dirty="0">
            <a:latin typeface="HG丸ｺﾞｼｯｸM-PRO" pitchFamily="50" charset="-128"/>
            <a:ea typeface="HG丸ｺﾞｼｯｸM-PRO" pitchFamily="50" charset="-128"/>
          </a:endParaRPr>
        </a:p>
      </dgm:t>
    </dgm:pt>
    <dgm:pt modelId="{33DD6014-0B9C-4587-9E9E-9268562B81F9}" type="parTrans" cxnId="{265A2F0D-900B-4461-882D-3DF1F0106119}">
      <dgm:prSet/>
      <dgm:spPr/>
      <dgm:t>
        <a:bodyPr/>
        <a:lstStyle/>
        <a:p>
          <a:endParaRPr kumimoji="1" lang="ja-JP" altLang="en-US"/>
        </a:p>
      </dgm:t>
    </dgm:pt>
    <dgm:pt modelId="{CB332D4C-F40A-475B-B4D1-B20B2F2E51C7}" type="sibTrans" cxnId="{265A2F0D-900B-4461-882D-3DF1F0106119}">
      <dgm:prSet/>
      <dgm:spPr/>
      <dgm:t>
        <a:bodyPr/>
        <a:lstStyle/>
        <a:p>
          <a:endParaRPr kumimoji="1" lang="ja-JP" altLang="en-US"/>
        </a:p>
      </dgm:t>
    </dgm:pt>
    <dgm:pt modelId="{A884CBBA-313B-4FD9-BDCC-BFB03D8C1ADD}">
      <dgm:prSet custT="1"/>
      <dgm:spPr/>
      <dgm:t>
        <a:bodyPr/>
        <a:lstStyle/>
        <a:p>
          <a:pPr rtl="0"/>
          <a:r>
            <a:rPr kumimoji="1" lang="ja-JP" altLang="en-US" sz="1200" dirty="0" smtClean="0">
              <a:latin typeface="HG丸ｺﾞｼｯｸM-PRO" pitchFamily="50" charset="-128"/>
              <a:ea typeface="HG丸ｺﾞｼｯｸM-PRO" pitchFamily="50" charset="-128"/>
            </a:rPr>
            <a:t>組織化精度の向上</a:t>
          </a:r>
          <a:endParaRPr kumimoji="1" lang="en-US" sz="1200" dirty="0">
            <a:latin typeface="HG丸ｺﾞｼｯｸM-PRO" pitchFamily="50" charset="-128"/>
            <a:ea typeface="HG丸ｺﾞｼｯｸM-PRO" pitchFamily="50" charset="-128"/>
          </a:endParaRPr>
        </a:p>
      </dgm:t>
    </dgm:pt>
    <dgm:pt modelId="{3B49E55F-AAE6-4F4A-89EE-5751B4738A7D}" type="parTrans" cxnId="{B7174710-DBD0-4E41-AA4D-61C6EDCEDF8B}">
      <dgm:prSet/>
      <dgm:spPr/>
      <dgm:t>
        <a:bodyPr/>
        <a:lstStyle/>
        <a:p>
          <a:endParaRPr kumimoji="1" lang="ja-JP" altLang="en-US"/>
        </a:p>
      </dgm:t>
    </dgm:pt>
    <dgm:pt modelId="{FCE70A0A-D8C7-4A68-8912-83EDBBBB2E9F}" type="sibTrans" cxnId="{B7174710-DBD0-4E41-AA4D-61C6EDCEDF8B}">
      <dgm:prSet/>
      <dgm:spPr/>
      <dgm:t>
        <a:bodyPr/>
        <a:lstStyle/>
        <a:p>
          <a:endParaRPr kumimoji="1" lang="ja-JP" altLang="en-US"/>
        </a:p>
      </dgm:t>
    </dgm:pt>
    <dgm:pt modelId="{5791FD31-EF73-4858-91C2-2BFFCF6DAFD1}">
      <dgm:prSet custT="1"/>
      <dgm:spPr/>
      <dgm:t>
        <a:bodyPr/>
        <a:lstStyle/>
        <a:p>
          <a:pPr rtl="0"/>
          <a:r>
            <a:rPr kumimoji="1" lang="en-US" altLang="ja-JP" sz="1200" dirty="0" smtClean="0">
              <a:latin typeface="HG丸ｺﾞｼｯｸM-PRO" pitchFamily="50" charset="-128"/>
              <a:ea typeface="HG丸ｺﾞｼｯｸM-PRO" pitchFamily="50" charset="-128"/>
            </a:rPr>
            <a:t>Next</a:t>
          </a:r>
          <a:r>
            <a:rPr kumimoji="1" lang="ja-JP" altLang="en-US" sz="1200" dirty="0" smtClean="0">
              <a:latin typeface="HG丸ｺﾞｼｯｸM-PRO" pitchFamily="50" charset="-128"/>
              <a:ea typeface="HG丸ｺﾞｼｯｸM-PRO" pitchFamily="50" charset="-128"/>
            </a:rPr>
            <a:t>－</a:t>
          </a:r>
          <a:r>
            <a:rPr kumimoji="1" lang="en-US" altLang="ja-JP" sz="1200" dirty="0" smtClean="0">
              <a:latin typeface="HG丸ｺﾞｼｯｸM-PRO" pitchFamily="50" charset="-128"/>
              <a:ea typeface="HG丸ｺﾞｼｯｸM-PRO" pitchFamily="50" charset="-128"/>
            </a:rPr>
            <a:t>L </a:t>
          </a:r>
          <a:r>
            <a:rPr kumimoji="1" lang="en-US" altLang="ja-JP" sz="1200" dirty="0" err="1" smtClean="0">
              <a:latin typeface="HG丸ｺﾞｼｯｸM-PRO" pitchFamily="50" charset="-128"/>
              <a:ea typeface="HG丸ｺﾞｼｯｸM-PRO" pitchFamily="50" charset="-128"/>
            </a:rPr>
            <a:t>Enju</a:t>
          </a:r>
          <a:r>
            <a:rPr kumimoji="1" lang="ja-JP" altLang="en-US" sz="1200" dirty="0" smtClean="0">
              <a:latin typeface="HG丸ｺﾞｼｯｸM-PRO" pitchFamily="50" charset="-128"/>
              <a:ea typeface="HG丸ｺﾞｼｯｸM-PRO" pitchFamily="50" charset="-128"/>
            </a:rPr>
            <a:t>の最新機能の取り込み</a:t>
          </a:r>
          <a:endParaRPr kumimoji="1" lang="en-US" sz="1200" dirty="0">
            <a:latin typeface="HG丸ｺﾞｼｯｸM-PRO" pitchFamily="50" charset="-128"/>
            <a:ea typeface="HG丸ｺﾞｼｯｸM-PRO" pitchFamily="50" charset="-128"/>
          </a:endParaRPr>
        </a:p>
      </dgm:t>
    </dgm:pt>
    <dgm:pt modelId="{5F29EE15-845D-421D-B996-00E9BEA191A6}" type="parTrans" cxnId="{13B4E1DC-625E-4293-87F0-63E249B6E0B7}">
      <dgm:prSet/>
      <dgm:spPr/>
      <dgm:t>
        <a:bodyPr/>
        <a:lstStyle/>
        <a:p>
          <a:endParaRPr kumimoji="1" lang="ja-JP" altLang="en-US"/>
        </a:p>
      </dgm:t>
    </dgm:pt>
    <dgm:pt modelId="{5210D598-B96F-48D3-A2D3-77966C36842C}" type="sibTrans" cxnId="{13B4E1DC-625E-4293-87F0-63E249B6E0B7}">
      <dgm:prSet/>
      <dgm:spPr/>
      <dgm:t>
        <a:bodyPr/>
        <a:lstStyle/>
        <a:p>
          <a:endParaRPr kumimoji="1" lang="ja-JP" altLang="en-US"/>
        </a:p>
      </dgm:t>
    </dgm:pt>
    <dgm:pt modelId="{94A24E24-C475-41DB-82B5-35ED8B96D330}">
      <dgm:prSet custT="1"/>
      <dgm:spPr/>
      <dgm:t>
        <a:bodyPr/>
        <a:lstStyle/>
        <a:p>
          <a:pPr rtl="0"/>
          <a:r>
            <a:rPr kumimoji="1" lang="en-US" altLang="ja-JP" sz="1200" dirty="0" err="1" smtClean="0">
              <a:latin typeface="HG丸ｺﾞｼｯｸM-PRO" pitchFamily="50" charset="-128"/>
              <a:ea typeface="HG丸ｺﾞｼｯｸM-PRO" pitchFamily="50" charset="-128"/>
            </a:rPr>
            <a:t>NDLSearch</a:t>
          </a:r>
          <a:r>
            <a:rPr kumimoji="1" lang="ja-JP" altLang="en-US" sz="1200" dirty="0" smtClean="0">
              <a:latin typeface="HG丸ｺﾞｼｯｸM-PRO" pitchFamily="50" charset="-128"/>
              <a:ea typeface="HG丸ｺﾞｼｯｸM-PRO" pitchFamily="50" charset="-128"/>
            </a:rPr>
            <a:t>正式公開</a:t>
          </a:r>
          <a:endParaRPr kumimoji="1" lang="en-US" sz="1200" dirty="0" smtClean="0">
            <a:latin typeface="HG丸ｺﾞｼｯｸM-PRO" pitchFamily="50" charset="-128"/>
            <a:ea typeface="HG丸ｺﾞｼｯｸM-PRO" pitchFamily="50" charset="-128"/>
          </a:endParaRPr>
        </a:p>
      </dgm:t>
    </dgm:pt>
    <dgm:pt modelId="{7CDB5429-2C27-4325-9900-FFBDCEAF4E38}" type="parTrans" cxnId="{F21FF398-CEF9-4533-AFD5-B359C1D9AC05}">
      <dgm:prSet/>
      <dgm:spPr/>
      <dgm:t>
        <a:bodyPr/>
        <a:lstStyle/>
        <a:p>
          <a:endParaRPr kumimoji="1" lang="ja-JP" altLang="en-US"/>
        </a:p>
      </dgm:t>
    </dgm:pt>
    <dgm:pt modelId="{4568B2F1-22A7-430C-9635-F1A630A92F48}" type="sibTrans" cxnId="{F21FF398-CEF9-4533-AFD5-B359C1D9AC05}">
      <dgm:prSet/>
      <dgm:spPr/>
      <dgm:t>
        <a:bodyPr/>
        <a:lstStyle/>
        <a:p>
          <a:endParaRPr kumimoji="1" lang="ja-JP" altLang="en-US"/>
        </a:p>
      </dgm:t>
    </dgm:pt>
    <dgm:pt modelId="{7BAAE533-5BA1-4829-8D0D-6352951769CA}">
      <dgm:prSet custT="1"/>
      <dgm:spPr/>
      <dgm:t>
        <a:bodyPr/>
        <a:lstStyle/>
        <a:p>
          <a:pPr rtl="0"/>
          <a:r>
            <a:rPr kumimoji="1" lang="en-US" altLang="ja-JP" sz="1200" dirty="0" smtClean="0">
              <a:latin typeface="HG丸ｺﾞｼｯｸM-PRO" pitchFamily="50" charset="-128"/>
              <a:ea typeface="HG丸ｺﾞｼｯｸM-PRO" pitchFamily="50" charset="-128"/>
            </a:rPr>
            <a:t>NDL-OPAC</a:t>
          </a:r>
          <a:r>
            <a:rPr kumimoji="1" lang="ja-JP" altLang="en-US" sz="1200" dirty="0" smtClean="0">
              <a:latin typeface="HG丸ｺﾞｼｯｸM-PRO" pitchFamily="50" charset="-128"/>
              <a:ea typeface="HG丸ｺﾞｼｯｸM-PRO" pitchFamily="50" charset="-128"/>
            </a:rPr>
            <a:t>のリニューアル</a:t>
          </a:r>
          <a:endParaRPr kumimoji="1" lang="en-US" sz="1200" dirty="0" smtClean="0">
            <a:latin typeface="HG丸ｺﾞｼｯｸM-PRO" pitchFamily="50" charset="-128"/>
            <a:ea typeface="HG丸ｺﾞｼｯｸM-PRO" pitchFamily="50" charset="-128"/>
          </a:endParaRPr>
        </a:p>
      </dgm:t>
    </dgm:pt>
    <dgm:pt modelId="{0A113741-101A-4DD2-8088-CAD0A6809C1A}" type="parTrans" cxnId="{F4954C4B-CAF3-4120-9C9D-393B0B68E447}">
      <dgm:prSet/>
      <dgm:spPr/>
      <dgm:t>
        <a:bodyPr/>
        <a:lstStyle/>
        <a:p>
          <a:endParaRPr kumimoji="1" lang="ja-JP" altLang="en-US"/>
        </a:p>
      </dgm:t>
    </dgm:pt>
    <dgm:pt modelId="{B894D611-CA98-44FF-8080-B56E4459BCFC}" type="sibTrans" cxnId="{F4954C4B-CAF3-4120-9C9D-393B0B68E447}">
      <dgm:prSet/>
      <dgm:spPr/>
      <dgm:t>
        <a:bodyPr/>
        <a:lstStyle/>
        <a:p>
          <a:endParaRPr kumimoji="1" lang="ja-JP" altLang="en-US"/>
        </a:p>
      </dgm:t>
    </dgm:pt>
    <dgm:pt modelId="{0AD12165-E6FB-402A-B976-7926C51E959A}">
      <dgm:prSet custT="1"/>
      <dgm:spPr/>
      <dgm:t>
        <a:bodyPr/>
        <a:lstStyle/>
        <a:p>
          <a:pPr rtl="0"/>
          <a:r>
            <a:rPr kumimoji="1" lang="en-US" altLang="ja-JP" sz="1200" dirty="0" smtClean="0">
              <a:latin typeface="HG丸ｺﾞｼｯｸM-PRO" pitchFamily="50" charset="-128"/>
              <a:ea typeface="HG丸ｺﾞｼｯｸM-PRO" pitchFamily="50" charset="-128"/>
            </a:rPr>
            <a:t>NDL</a:t>
          </a:r>
          <a:r>
            <a:rPr kumimoji="1" lang="ja-JP" altLang="en-US" sz="1200" dirty="0" smtClean="0">
              <a:latin typeface="HG丸ｺﾞｼｯｸM-PRO" pitchFamily="50" charset="-128"/>
              <a:ea typeface="HG丸ｺﾞｼｯｸM-PRO" pitchFamily="50" charset="-128"/>
            </a:rPr>
            <a:t>デジタルアーカイブのリニューアル</a:t>
          </a:r>
          <a:endParaRPr kumimoji="1" lang="en-US" sz="1200" dirty="0" smtClean="0">
            <a:latin typeface="HG丸ｺﾞｼｯｸM-PRO" pitchFamily="50" charset="-128"/>
            <a:ea typeface="HG丸ｺﾞｼｯｸM-PRO" pitchFamily="50" charset="-128"/>
          </a:endParaRPr>
        </a:p>
      </dgm:t>
    </dgm:pt>
    <dgm:pt modelId="{B631F0EF-6AC4-474F-A2F2-897071256BE2}" type="parTrans" cxnId="{DADF5E0F-4EF6-4273-9C00-AD8D99E0255C}">
      <dgm:prSet/>
      <dgm:spPr/>
      <dgm:t>
        <a:bodyPr/>
        <a:lstStyle/>
        <a:p>
          <a:endParaRPr kumimoji="1" lang="ja-JP" altLang="en-US"/>
        </a:p>
      </dgm:t>
    </dgm:pt>
    <dgm:pt modelId="{78432C69-1CF2-4688-9AD9-8A6D936E604B}" type="sibTrans" cxnId="{DADF5E0F-4EF6-4273-9C00-AD8D99E0255C}">
      <dgm:prSet/>
      <dgm:spPr/>
      <dgm:t>
        <a:bodyPr/>
        <a:lstStyle/>
        <a:p>
          <a:endParaRPr kumimoji="1" lang="ja-JP" altLang="en-US"/>
        </a:p>
      </dgm:t>
    </dgm:pt>
    <dgm:pt modelId="{09C7DA7F-317C-4D5E-A161-F3DF50652994}">
      <dgm:prSet custT="1"/>
      <dgm:spPr/>
      <dgm:t>
        <a:bodyPr/>
        <a:lstStyle/>
        <a:p>
          <a:pPr rtl="0"/>
          <a:r>
            <a:rPr kumimoji="1" lang="ja-JP" altLang="en-US" sz="1200" dirty="0" smtClean="0">
              <a:latin typeface="HG丸ｺﾞｼｯｸM-PRO" pitchFamily="50" charset="-128"/>
              <a:ea typeface="HG丸ｺﾞｼｯｸM-PRO" pitchFamily="50" charset="-128"/>
            </a:rPr>
            <a:t>組織化精度の向上</a:t>
          </a:r>
          <a:endParaRPr kumimoji="1" lang="en-US" sz="1200" dirty="0">
            <a:latin typeface="HG丸ｺﾞｼｯｸM-PRO" pitchFamily="50" charset="-128"/>
            <a:ea typeface="HG丸ｺﾞｼｯｸM-PRO" pitchFamily="50" charset="-128"/>
          </a:endParaRPr>
        </a:p>
      </dgm:t>
    </dgm:pt>
    <dgm:pt modelId="{FA7A57B8-D240-4853-A3A9-F7D9DCE324C6}" type="parTrans" cxnId="{EA43B47D-C49A-4DAD-AF5A-007430705D66}">
      <dgm:prSet/>
      <dgm:spPr/>
      <dgm:t>
        <a:bodyPr/>
        <a:lstStyle/>
        <a:p>
          <a:endParaRPr kumimoji="1" lang="ja-JP" altLang="en-US"/>
        </a:p>
      </dgm:t>
    </dgm:pt>
    <dgm:pt modelId="{00913B73-419F-403E-BD2E-00ED95671F11}" type="sibTrans" cxnId="{EA43B47D-C49A-4DAD-AF5A-007430705D66}">
      <dgm:prSet/>
      <dgm:spPr/>
      <dgm:t>
        <a:bodyPr/>
        <a:lstStyle/>
        <a:p>
          <a:endParaRPr kumimoji="1" lang="ja-JP" altLang="en-US"/>
        </a:p>
      </dgm:t>
    </dgm:pt>
    <dgm:pt modelId="{CA66077F-BC90-4AB9-A2F5-4CACE3E2B567}">
      <dgm:prSet custT="1"/>
      <dgm:spPr/>
      <dgm:t>
        <a:bodyPr/>
        <a:lstStyle/>
        <a:p>
          <a:pPr rtl="0"/>
          <a:r>
            <a:rPr kumimoji="1" lang="en-US" altLang="ja-JP" sz="1200" dirty="0" smtClean="0">
              <a:latin typeface="HG丸ｺﾞｼｯｸM-PRO" pitchFamily="50" charset="-128"/>
              <a:ea typeface="HG丸ｺﾞｼｯｸM-PRO" pitchFamily="50" charset="-128"/>
            </a:rPr>
            <a:t>API</a:t>
          </a:r>
          <a:r>
            <a:rPr kumimoji="1" lang="ja-JP" altLang="en-US" sz="1200" dirty="0" err="1" smtClean="0">
              <a:latin typeface="HG丸ｺﾞｼｯｸM-PRO" pitchFamily="50" charset="-128"/>
              <a:ea typeface="HG丸ｺﾞｼｯｸM-PRO" pitchFamily="50" charset="-128"/>
            </a:rPr>
            <a:t>での</a:t>
          </a:r>
          <a:r>
            <a:rPr kumimoji="1" lang="ja-JP" altLang="en-US" sz="1200" dirty="0" smtClean="0">
              <a:latin typeface="HG丸ｺﾞｼｯｸM-PRO" pitchFamily="50" charset="-128"/>
              <a:ea typeface="HG丸ｺﾞｼｯｸM-PRO" pitchFamily="50" charset="-128"/>
            </a:rPr>
            <a:t>提供機能の充実</a:t>
          </a:r>
          <a:endParaRPr kumimoji="1" lang="en-US" sz="1200" dirty="0">
            <a:latin typeface="HG丸ｺﾞｼｯｸM-PRO" pitchFamily="50" charset="-128"/>
            <a:ea typeface="HG丸ｺﾞｼｯｸM-PRO" pitchFamily="50" charset="-128"/>
          </a:endParaRPr>
        </a:p>
      </dgm:t>
    </dgm:pt>
    <dgm:pt modelId="{3EFECDDD-5D0E-42A1-9A2F-F2B0214D5C6B}" type="parTrans" cxnId="{42C49606-87E3-43FB-BA27-8793A565C791}">
      <dgm:prSet/>
      <dgm:spPr/>
      <dgm:t>
        <a:bodyPr/>
        <a:lstStyle/>
        <a:p>
          <a:endParaRPr kumimoji="1" lang="ja-JP" altLang="en-US"/>
        </a:p>
      </dgm:t>
    </dgm:pt>
    <dgm:pt modelId="{37208E0C-815A-4EC4-A74A-C63BD6127D4C}" type="sibTrans" cxnId="{42C49606-87E3-43FB-BA27-8793A565C791}">
      <dgm:prSet/>
      <dgm:spPr/>
      <dgm:t>
        <a:bodyPr/>
        <a:lstStyle/>
        <a:p>
          <a:endParaRPr kumimoji="1" lang="ja-JP" altLang="en-US"/>
        </a:p>
      </dgm:t>
    </dgm:pt>
    <dgm:pt modelId="{A471D1E6-5344-4373-8903-2815CA208C07}">
      <dgm:prSet custT="1"/>
      <dgm:spPr/>
      <dgm:t>
        <a:bodyPr/>
        <a:lstStyle/>
        <a:p>
          <a:pPr rtl="0"/>
          <a:r>
            <a:rPr kumimoji="1" lang="ja-JP" altLang="en-US" sz="1200" dirty="0" smtClean="0">
              <a:latin typeface="HG丸ｺﾞｼｯｸM-PRO" pitchFamily="50" charset="-128"/>
              <a:ea typeface="HG丸ｺﾞｼｯｸM-PRO" pitchFamily="50" charset="-128"/>
            </a:rPr>
            <a:t>異体字、表記ゆれの吸収</a:t>
          </a:r>
          <a:endParaRPr kumimoji="1" lang="en-US" sz="1200" dirty="0">
            <a:latin typeface="HG丸ｺﾞｼｯｸM-PRO" pitchFamily="50" charset="-128"/>
            <a:ea typeface="HG丸ｺﾞｼｯｸM-PRO" pitchFamily="50" charset="-128"/>
          </a:endParaRPr>
        </a:p>
      </dgm:t>
    </dgm:pt>
    <dgm:pt modelId="{0A586373-38D7-4E65-BD61-88958958E1DD}" type="parTrans" cxnId="{4F421182-23E2-4868-BCBD-FE545F94616C}">
      <dgm:prSet/>
      <dgm:spPr/>
      <dgm:t>
        <a:bodyPr/>
        <a:lstStyle/>
        <a:p>
          <a:endParaRPr kumimoji="1" lang="ja-JP" altLang="en-US"/>
        </a:p>
      </dgm:t>
    </dgm:pt>
    <dgm:pt modelId="{053D15BF-1185-48A5-B851-8C322B82C327}" type="sibTrans" cxnId="{4F421182-23E2-4868-BCBD-FE545F94616C}">
      <dgm:prSet/>
      <dgm:spPr/>
      <dgm:t>
        <a:bodyPr/>
        <a:lstStyle/>
        <a:p>
          <a:endParaRPr kumimoji="1" lang="ja-JP" altLang="en-US"/>
        </a:p>
      </dgm:t>
    </dgm:pt>
    <dgm:pt modelId="{3E531E84-E139-400D-B1CD-1AB5D3BE6337}">
      <dgm:prSet custT="1"/>
      <dgm:spPr/>
      <dgm:t>
        <a:bodyPr/>
        <a:lstStyle/>
        <a:p>
          <a:pPr rtl="0"/>
          <a:r>
            <a:rPr kumimoji="1" lang="en-US" altLang="ja-JP" sz="1200" dirty="0" smtClean="0">
              <a:latin typeface="HG丸ｺﾞｼｯｸM-PRO" pitchFamily="50" charset="-128"/>
              <a:ea typeface="HG丸ｺﾞｼｯｸM-PRO" pitchFamily="50" charset="-128"/>
            </a:rPr>
            <a:t>SSO</a:t>
          </a:r>
          <a:r>
            <a:rPr kumimoji="1" lang="ja-JP" altLang="en-US" sz="1200" dirty="0" smtClean="0">
              <a:latin typeface="HG丸ｺﾞｼｯｸM-PRO" pitchFamily="50" charset="-128"/>
              <a:ea typeface="HG丸ｺﾞｼｯｸM-PRO" pitchFamily="50" charset="-128"/>
            </a:rPr>
            <a:t>利用者情報のリアルタイム更新</a:t>
          </a:r>
          <a:endParaRPr kumimoji="1" lang="en-US" sz="1200" dirty="0">
            <a:latin typeface="HG丸ｺﾞｼｯｸM-PRO" pitchFamily="50" charset="-128"/>
            <a:ea typeface="HG丸ｺﾞｼｯｸM-PRO" pitchFamily="50" charset="-128"/>
          </a:endParaRPr>
        </a:p>
      </dgm:t>
    </dgm:pt>
    <dgm:pt modelId="{7B345B95-73F0-4D82-A65B-2A8708D1EFAD}" type="parTrans" cxnId="{5FAADE1A-AE6C-423B-9C8B-80D9D66B6E4A}">
      <dgm:prSet/>
      <dgm:spPr/>
      <dgm:t>
        <a:bodyPr/>
        <a:lstStyle/>
        <a:p>
          <a:endParaRPr kumimoji="1" lang="ja-JP" altLang="en-US"/>
        </a:p>
      </dgm:t>
    </dgm:pt>
    <dgm:pt modelId="{82AF09A2-01E7-4ECF-BBAC-1FA74DCA9B68}" type="sibTrans" cxnId="{5FAADE1A-AE6C-423B-9C8B-80D9D66B6E4A}">
      <dgm:prSet/>
      <dgm:spPr/>
      <dgm:t>
        <a:bodyPr/>
        <a:lstStyle/>
        <a:p>
          <a:endParaRPr kumimoji="1" lang="ja-JP" altLang="en-US"/>
        </a:p>
      </dgm:t>
    </dgm:pt>
    <dgm:pt modelId="{75C97380-6C51-4A77-8857-DBC60E05246A}">
      <dgm:prSet custT="1"/>
      <dgm:spPr/>
      <dgm:t>
        <a:bodyPr/>
        <a:lstStyle/>
        <a:p>
          <a:pPr rtl="0"/>
          <a:r>
            <a:rPr kumimoji="1" lang="ja-JP" altLang="en-US" sz="1200" dirty="0" smtClean="0">
              <a:latin typeface="HG丸ｺﾞｼｯｸM-PRO" pitchFamily="50" charset="-128"/>
              <a:ea typeface="HG丸ｺﾞｼｯｸM-PRO" pitchFamily="50" charset="-128"/>
            </a:rPr>
            <a:t>全国書誌の提供内容の充実</a:t>
          </a:r>
          <a:endParaRPr kumimoji="1" lang="en-US" sz="1200" dirty="0">
            <a:latin typeface="HG丸ｺﾞｼｯｸM-PRO" pitchFamily="50" charset="-128"/>
            <a:ea typeface="HG丸ｺﾞｼｯｸM-PRO" pitchFamily="50" charset="-128"/>
          </a:endParaRPr>
        </a:p>
      </dgm:t>
    </dgm:pt>
    <dgm:pt modelId="{3F1410F6-21B7-42A8-A0FF-CD5EABC27BA9}" type="parTrans" cxnId="{101BAD43-4E2F-4FD7-90DE-09FE7E14D502}">
      <dgm:prSet/>
      <dgm:spPr/>
      <dgm:t>
        <a:bodyPr/>
        <a:lstStyle/>
        <a:p>
          <a:endParaRPr kumimoji="1" lang="ja-JP" altLang="en-US"/>
        </a:p>
      </dgm:t>
    </dgm:pt>
    <dgm:pt modelId="{3F15BC4A-32B2-41D8-8239-D8E53F57EC94}" type="sibTrans" cxnId="{101BAD43-4E2F-4FD7-90DE-09FE7E14D502}">
      <dgm:prSet/>
      <dgm:spPr/>
      <dgm:t>
        <a:bodyPr/>
        <a:lstStyle/>
        <a:p>
          <a:endParaRPr kumimoji="1" lang="ja-JP" altLang="en-US"/>
        </a:p>
      </dgm:t>
    </dgm:pt>
    <dgm:pt modelId="{5876D561-5A62-47B3-A0F9-319F6C709B9C}">
      <dgm:prSet custT="1"/>
      <dgm:spPr/>
      <dgm:t>
        <a:bodyPr/>
        <a:lstStyle/>
        <a:p>
          <a:pPr rtl="0"/>
          <a:r>
            <a:rPr kumimoji="1" lang="ja-JP" altLang="en-US" sz="1200" dirty="0" smtClean="0">
              <a:latin typeface="HG丸ｺﾞｼｯｸM-PRO" pitchFamily="50" charset="-128"/>
              <a:ea typeface="HG丸ｺﾞｼｯｸM-PRO" pitchFamily="50" charset="-128"/>
            </a:rPr>
            <a:t>点字総目、占領期資料の</a:t>
          </a:r>
          <a:r>
            <a:rPr kumimoji="1" lang="en-US" altLang="ja-JP" sz="1200" dirty="0" smtClean="0">
              <a:latin typeface="HG丸ｺﾞｼｯｸM-PRO" pitchFamily="50" charset="-128"/>
              <a:ea typeface="HG丸ｺﾞｼｯｸM-PRO" pitchFamily="50" charset="-128"/>
            </a:rPr>
            <a:t>NDL-OPAC</a:t>
          </a:r>
          <a:r>
            <a:rPr kumimoji="1" lang="ja-JP" altLang="en-US" sz="1200" dirty="0" err="1" smtClean="0">
              <a:latin typeface="HG丸ｺﾞｼｯｸM-PRO" pitchFamily="50" charset="-128"/>
              <a:ea typeface="HG丸ｺﾞｼｯｸM-PRO" pitchFamily="50" charset="-128"/>
            </a:rPr>
            <a:t>への</a:t>
          </a:r>
          <a:r>
            <a:rPr kumimoji="1" lang="ja-JP" altLang="en-US" sz="1200" dirty="0" smtClean="0">
              <a:latin typeface="HG丸ｺﾞｼｯｸM-PRO" pitchFamily="50" charset="-128"/>
              <a:ea typeface="HG丸ｺﾞｼｯｸM-PRO" pitchFamily="50" charset="-128"/>
            </a:rPr>
            <a:t>遷移</a:t>
          </a:r>
          <a:endParaRPr kumimoji="1" lang="en-US" sz="1200" dirty="0">
            <a:latin typeface="HG丸ｺﾞｼｯｸM-PRO" pitchFamily="50" charset="-128"/>
            <a:ea typeface="HG丸ｺﾞｼｯｸM-PRO" pitchFamily="50" charset="-128"/>
          </a:endParaRPr>
        </a:p>
      </dgm:t>
    </dgm:pt>
    <dgm:pt modelId="{0D28B0A4-2DEE-49CA-B79E-11D56115D4E3}" type="parTrans" cxnId="{539F3866-57ED-4C4E-82E0-AB5840D36686}">
      <dgm:prSet/>
      <dgm:spPr/>
      <dgm:t>
        <a:bodyPr/>
        <a:lstStyle/>
        <a:p>
          <a:endParaRPr kumimoji="1" lang="ja-JP" altLang="en-US"/>
        </a:p>
      </dgm:t>
    </dgm:pt>
    <dgm:pt modelId="{B54A3626-EF7D-4E7F-8C90-3FBC89B9DD1F}" type="sibTrans" cxnId="{539F3866-57ED-4C4E-82E0-AB5840D36686}">
      <dgm:prSet/>
      <dgm:spPr/>
      <dgm:t>
        <a:bodyPr/>
        <a:lstStyle/>
        <a:p>
          <a:endParaRPr kumimoji="1" lang="ja-JP" altLang="en-US"/>
        </a:p>
      </dgm:t>
    </dgm:pt>
    <dgm:pt modelId="{B06B9954-D4A2-4E94-990F-11903E63BBEF}">
      <dgm:prSet custT="1"/>
      <dgm:spPr/>
      <dgm:t>
        <a:bodyPr/>
        <a:lstStyle/>
        <a:p>
          <a:pPr rtl="0"/>
          <a:r>
            <a:rPr kumimoji="1" lang="ja-JP" altLang="en-US" sz="1200" dirty="0" smtClean="0">
              <a:latin typeface="HG丸ｺﾞｼｯｸM-PRO" pitchFamily="50" charset="-128"/>
              <a:ea typeface="HG丸ｺﾞｼｯｸM-PRO" pitchFamily="50" charset="-128"/>
            </a:rPr>
            <a:t>統合検索サービスの強化</a:t>
          </a:r>
          <a:endParaRPr kumimoji="1" lang="en-US" sz="1200" dirty="0">
            <a:latin typeface="HG丸ｺﾞｼｯｸM-PRO" pitchFamily="50" charset="-128"/>
            <a:ea typeface="HG丸ｺﾞｼｯｸM-PRO" pitchFamily="50" charset="-128"/>
          </a:endParaRPr>
        </a:p>
      </dgm:t>
    </dgm:pt>
    <dgm:pt modelId="{44ED6999-0EEA-47F4-9898-3920B00E5EF4}" type="parTrans" cxnId="{89356FAE-67A7-4C5A-B491-E3A99816D4C5}">
      <dgm:prSet/>
      <dgm:spPr/>
      <dgm:t>
        <a:bodyPr/>
        <a:lstStyle/>
        <a:p>
          <a:endParaRPr kumimoji="1" lang="ja-JP" altLang="en-US"/>
        </a:p>
      </dgm:t>
    </dgm:pt>
    <dgm:pt modelId="{84EC5267-3180-4EA7-91F7-949F6ABAFC82}" type="sibTrans" cxnId="{89356FAE-67A7-4C5A-B491-E3A99816D4C5}">
      <dgm:prSet/>
      <dgm:spPr/>
      <dgm:t>
        <a:bodyPr/>
        <a:lstStyle/>
        <a:p>
          <a:endParaRPr kumimoji="1" lang="ja-JP" altLang="en-US"/>
        </a:p>
      </dgm:t>
    </dgm:pt>
    <dgm:pt modelId="{FB7AF221-86A8-4A65-B689-16D57C838460}" type="pres">
      <dgm:prSet presAssocID="{2E2439F4-AFB1-432E-97DD-51B17B07EE14}" presName="arrowDiagram" presStyleCnt="0">
        <dgm:presLayoutVars>
          <dgm:chMax val="5"/>
          <dgm:dir/>
          <dgm:resizeHandles val="exact"/>
        </dgm:presLayoutVars>
      </dgm:prSet>
      <dgm:spPr/>
      <dgm:t>
        <a:bodyPr/>
        <a:lstStyle/>
        <a:p>
          <a:endParaRPr kumimoji="1" lang="ja-JP" altLang="en-US"/>
        </a:p>
      </dgm:t>
    </dgm:pt>
    <dgm:pt modelId="{B81CAE3C-C9BE-42EB-B99E-B84F425E6ED3}" type="pres">
      <dgm:prSet presAssocID="{2E2439F4-AFB1-432E-97DD-51B17B07EE14}" presName="arrow" presStyleLbl="bgShp" presStyleIdx="0" presStyleCnt="1"/>
      <dgm:spPr/>
      <dgm:t>
        <a:bodyPr/>
        <a:lstStyle/>
        <a:p>
          <a:endParaRPr kumimoji="1" lang="ja-JP" altLang="en-US"/>
        </a:p>
      </dgm:t>
    </dgm:pt>
    <dgm:pt modelId="{0BEF7838-5084-4670-93A3-0E5DEBFFFD44}" type="pres">
      <dgm:prSet presAssocID="{2E2439F4-AFB1-432E-97DD-51B17B07EE14}" presName="arrowDiagram2" presStyleCnt="0"/>
      <dgm:spPr/>
    </dgm:pt>
    <dgm:pt modelId="{6084382F-8D67-443B-AD24-8759ECFFE7D6}" type="pres">
      <dgm:prSet presAssocID="{67C40FCF-95B5-48B6-BD7F-AD39F2849E88}" presName="bullet2a" presStyleLbl="node1" presStyleIdx="0" presStyleCnt="2"/>
      <dgm:spPr/>
    </dgm:pt>
    <dgm:pt modelId="{A5BB4226-6C81-4EED-8937-5F9891DCF524}" type="pres">
      <dgm:prSet presAssocID="{67C40FCF-95B5-48B6-BD7F-AD39F2849E88}" presName="textBox2a" presStyleLbl="revTx" presStyleIdx="0" presStyleCnt="2">
        <dgm:presLayoutVars>
          <dgm:bulletEnabled val="1"/>
        </dgm:presLayoutVars>
      </dgm:prSet>
      <dgm:spPr/>
      <dgm:t>
        <a:bodyPr/>
        <a:lstStyle/>
        <a:p>
          <a:endParaRPr kumimoji="1" lang="ja-JP" altLang="en-US"/>
        </a:p>
      </dgm:t>
    </dgm:pt>
    <dgm:pt modelId="{75A1E99A-6F22-4952-8271-7D5A799141D8}" type="pres">
      <dgm:prSet presAssocID="{73F1FAB2-E768-4AE2-BD8F-8914EE8A3448}" presName="bullet2b" presStyleLbl="node1" presStyleIdx="1" presStyleCnt="2"/>
      <dgm:spPr/>
    </dgm:pt>
    <dgm:pt modelId="{9E8CF06B-EA25-44A5-90F7-905CA874BA6C}" type="pres">
      <dgm:prSet presAssocID="{73F1FAB2-E768-4AE2-BD8F-8914EE8A3448}" presName="textBox2b" presStyleLbl="revTx" presStyleIdx="1" presStyleCnt="2" custLinFactNeighborX="-648" custLinFactNeighborY="-31578">
        <dgm:presLayoutVars>
          <dgm:bulletEnabled val="1"/>
        </dgm:presLayoutVars>
      </dgm:prSet>
      <dgm:spPr/>
      <dgm:t>
        <a:bodyPr/>
        <a:lstStyle/>
        <a:p>
          <a:endParaRPr kumimoji="1" lang="ja-JP" altLang="en-US"/>
        </a:p>
      </dgm:t>
    </dgm:pt>
  </dgm:ptLst>
  <dgm:cxnLst>
    <dgm:cxn modelId="{C3541C8A-6100-45A4-B720-CF52F7847071}" type="presOf" srcId="{3E531E84-E139-400D-B1CD-1AB5D3BE6337}" destId="{9E8CF06B-EA25-44A5-90F7-905CA874BA6C}" srcOrd="0" destOrd="7" presId="urn:microsoft.com/office/officeart/2005/8/layout/arrow2"/>
    <dgm:cxn modelId="{C001F424-A3FA-4BE4-8D9E-20297F255EB9}" type="presOf" srcId="{5791FD31-EF73-4858-91C2-2BFFCF6DAFD1}" destId="{9E8CF06B-EA25-44A5-90F7-905CA874BA6C}" srcOrd="0" destOrd="14" presId="urn:microsoft.com/office/officeart/2005/8/layout/arrow2"/>
    <dgm:cxn modelId="{A571E130-44BA-4355-AC76-CBB1D2E5FC6F}" type="presOf" srcId="{92F08E57-28D4-46D9-A467-906FA4960075}" destId="{9E8CF06B-EA25-44A5-90F7-905CA874BA6C}" srcOrd="0" destOrd="6" presId="urn:microsoft.com/office/officeart/2005/8/layout/arrow2"/>
    <dgm:cxn modelId="{4003C74E-441C-42DF-A01C-94EF973BD105}" type="presOf" srcId="{94A24E24-C475-41DB-82B5-35ED8B96D330}" destId="{A5BB4226-6C81-4EED-8937-5F9891DCF524}" srcOrd="0" destOrd="1" presId="urn:microsoft.com/office/officeart/2005/8/layout/arrow2"/>
    <dgm:cxn modelId="{B91A0DDC-14B8-4DDF-A054-B3A247290BBF}" type="presOf" srcId="{67C40FCF-95B5-48B6-BD7F-AD39F2849E88}" destId="{A5BB4226-6C81-4EED-8937-5F9891DCF524}" srcOrd="0" destOrd="0" presId="urn:microsoft.com/office/officeart/2005/8/layout/arrow2"/>
    <dgm:cxn modelId="{89356FAE-67A7-4C5A-B491-E3A99816D4C5}" srcId="{73F1FAB2-E768-4AE2-BD8F-8914EE8A3448}" destId="{B06B9954-D4A2-4E94-990F-11903E63BBEF}" srcOrd="0" destOrd="0" parTransId="{44ED6999-0EEA-47F4-9898-3920B00E5EF4}" sibTransId="{84EC5267-3180-4EA7-91F7-949F6ABAFC82}"/>
    <dgm:cxn modelId="{FAE1B966-71FD-4C2D-A6EA-E036EDE04B2A}" type="presOf" srcId="{75C97380-6C51-4A77-8857-DBC60E05246A}" destId="{9E8CF06B-EA25-44A5-90F7-905CA874BA6C}" srcOrd="0" destOrd="11" presId="urn:microsoft.com/office/officeart/2005/8/layout/arrow2"/>
    <dgm:cxn modelId="{EA43B47D-C49A-4DAD-AF5A-007430705D66}" srcId="{B06B9954-D4A2-4E94-990F-11903E63BBEF}" destId="{09C7DA7F-317C-4D5E-A161-F3DF50652994}" srcOrd="1" destOrd="0" parTransId="{FA7A57B8-D240-4853-A3A9-F7D9DCE324C6}" sibTransId="{00913B73-419F-403E-BD2E-00ED95671F11}"/>
    <dgm:cxn modelId="{0424574D-5C2E-4304-9E17-B692C9F8BC9B}" srcId="{73F1FAB2-E768-4AE2-BD8F-8914EE8A3448}" destId="{6DB18239-D960-45C6-BE6D-C120F4CF6779}" srcOrd="3" destOrd="0" parTransId="{1A065312-BE2A-4FCD-97AE-A7CC7A418176}" sibTransId="{1A8449C3-BB96-453F-A4B5-0D84786B74DA}"/>
    <dgm:cxn modelId="{328225A0-D237-4DF7-BB96-40B9C6F26B13}" type="presOf" srcId="{7D58DA33-5253-4BBF-B0D2-BD2EE12A68CE}" destId="{9E8CF06B-EA25-44A5-90F7-905CA874BA6C}" srcOrd="0" destOrd="2" presId="urn:microsoft.com/office/officeart/2005/8/layout/arrow2"/>
    <dgm:cxn modelId="{15EAF79C-FA1B-4383-B64D-1FB28053EDF8}" type="presOf" srcId="{5876D561-5A62-47B3-A0F9-319F6C709B9C}" destId="{9E8CF06B-EA25-44A5-90F7-905CA874BA6C}" srcOrd="0" destOrd="8" presId="urn:microsoft.com/office/officeart/2005/8/layout/arrow2"/>
    <dgm:cxn modelId="{4F421182-23E2-4868-BCBD-FE545F94616C}" srcId="{09C7DA7F-317C-4D5E-A161-F3DF50652994}" destId="{A471D1E6-5344-4373-8903-2815CA208C07}" srcOrd="0" destOrd="0" parTransId="{0A586373-38D7-4E65-BD61-88958958E1DD}" sibTransId="{053D15BF-1185-48A5-B851-8C322B82C327}"/>
    <dgm:cxn modelId="{E2D92132-F081-4FC5-9918-1666FA6F8198}" srcId="{73F1FAB2-E768-4AE2-BD8F-8914EE8A3448}" destId="{8E1AF497-AA55-496E-A221-76C47CB5574A}" srcOrd="4" destOrd="0" parTransId="{75C14161-48FA-4F3C-941B-AFE09FBCFE22}" sibTransId="{E7CDC652-7422-429E-9D5D-EA93BA5317EE}"/>
    <dgm:cxn modelId="{222045A4-B38E-41AF-AE95-1A470623E223}" type="presOf" srcId="{8E1AF497-AA55-496E-A221-76C47CB5574A}" destId="{9E8CF06B-EA25-44A5-90F7-905CA874BA6C}" srcOrd="0" destOrd="18" presId="urn:microsoft.com/office/officeart/2005/8/layout/arrow2"/>
    <dgm:cxn modelId="{DADF5E0F-4EF6-4273-9C00-AD8D99E0255C}" srcId="{67C40FCF-95B5-48B6-BD7F-AD39F2849E88}" destId="{0AD12165-E6FB-402A-B976-7926C51E959A}" srcOrd="2" destOrd="0" parTransId="{B631F0EF-6AC4-474F-A2F2-897071256BE2}" sibTransId="{78432C69-1CF2-4688-9AD9-8A6D936E604B}"/>
    <dgm:cxn modelId="{4FAE6E1D-A890-43C5-87A6-777923B09ACE}" srcId="{195EE4BB-0618-4D16-95D9-1D2702CEF73A}" destId="{47B2A69C-1879-4F39-8A89-1B8403BC8F6B}" srcOrd="2" destOrd="0" parTransId="{71766F9E-090A-4F69-83E0-C742415CCFDD}" sibTransId="{995F2EE8-3922-4F96-AECF-987E1A352696}"/>
    <dgm:cxn modelId="{A182C051-B7C2-4C5F-A6C7-4AFDCB751533}" type="presOf" srcId="{FCCB5AB6-80C0-47A2-86D3-01F616369559}" destId="{9E8CF06B-EA25-44A5-90F7-905CA874BA6C}" srcOrd="0" destOrd="12" presId="urn:microsoft.com/office/officeart/2005/8/layout/arrow2"/>
    <dgm:cxn modelId="{101BAD43-4E2F-4FD7-90DE-09FE7E14D502}" srcId="{47B2A69C-1879-4F39-8A89-1B8403BC8F6B}" destId="{75C97380-6C51-4A77-8857-DBC60E05246A}" srcOrd="0" destOrd="0" parTransId="{3F1410F6-21B7-42A8-A0FF-CD5EABC27BA9}" sibTransId="{3F15BC4A-32B2-41D8-8239-D8E53F57EC94}"/>
    <dgm:cxn modelId="{4665F4C6-0F0E-4BBC-8B1F-A95747B7ED74}" srcId="{FCCB5AB6-80C0-47A2-86D3-01F616369559}" destId="{9EFE16AB-6EB8-4710-878B-31C6E12E15A7}" srcOrd="0" destOrd="0" parTransId="{D3F7FD67-AD56-418A-A27A-3C1DA6905AAD}" sibTransId="{0E4A57B1-2398-47C0-8CCA-A977E13B0DA2}"/>
    <dgm:cxn modelId="{9699BF4F-BF42-414C-8E81-8A213A5C0592}" type="presOf" srcId="{47B2A69C-1879-4F39-8A89-1B8403BC8F6B}" destId="{9E8CF06B-EA25-44A5-90F7-905CA874BA6C}" srcOrd="0" destOrd="10" presId="urn:microsoft.com/office/officeart/2005/8/layout/arrow2"/>
    <dgm:cxn modelId="{CAF35338-46FB-42DE-A35E-2DAE0E3A75BC}" type="presOf" srcId="{A884CBBA-313B-4FD9-BDCC-BFB03D8C1ADD}" destId="{9E8CF06B-EA25-44A5-90F7-905CA874BA6C}" srcOrd="0" destOrd="15" presId="urn:microsoft.com/office/officeart/2005/8/layout/arrow2"/>
    <dgm:cxn modelId="{533047A0-E26B-47E0-9CC7-9073C4B327BB}" type="presOf" srcId="{195EE4BB-0618-4D16-95D9-1D2702CEF73A}" destId="{9E8CF06B-EA25-44A5-90F7-905CA874BA6C}" srcOrd="0" destOrd="5" presId="urn:microsoft.com/office/officeart/2005/8/layout/arrow2"/>
    <dgm:cxn modelId="{0DDE6DDB-8645-480B-83A4-5650EA85C571}" type="presOf" srcId="{73F1FAB2-E768-4AE2-BD8F-8914EE8A3448}" destId="{9E8CF06B-EA25-44A5-90F7-905CA874BA6C}" srcOrd="0" destOrd="0" presId="urn:microsoft.com/office/officeart/2005/8/layout/arrow2"/>
    <dgm:cxn modelId="{FAA42868-5BFC-4991-BDFB-41DB35D6B0FA}" srcId="{2E2439F4-AFB1-432E-97DD-51B17B07EE14}" destId="{67C40FCF-95B5-48B6-BD7F-AD39F2849E88}" srcOrd="0" destOrd="0" parTransId="{0B17B7D8-A161-4BBF-9638-A3CDBAE35448}" sibTransId="{C0F3334D-A269-483C-9328-C55EE709BE16}"/>
    <dgm:cxn modelId="{E637FA54-76FB-4021-A650-4D367DCBB094}" type="presOf" srcId="{A471D1E6-5344-4373-8903-2815CA208C07}" destId="{9E8CF06B-EA25-44A5-90F7-905CA874BA6C}" srcOrd="0" destOrd="4" presId="urn:microsoft.com/office/officeart/2005/8/layout/arrow2"/>
    <dgm:cxn modelId="{62EDCC55-6570-477E-89F5-4A459DCB5314}" srcId="{2E2439F4-AFB1-432E-97DD-51B17B07EE14}" destId="{73F1FAB2-E768-4AE2-BD8F-8914EE8A3448}" srcOrd="1" destOrd="0" parTransId="{0FDABA96-CF42-45E0-A6B9-21C384ED41AB}" sibTransId="{1857D9E2-5310-4062-95B9-08137E6EE5DD}"/>
    <dgm:cxn modelId="{E8BA6D71-2995-4424-A9F3-00255E9C0269}" type="presOf" srcId="{9EFE16AB-6EB8-4710-878B-31C6E12E15A7}" destId="{9E8CF06B-EA25-44A5-90F7-905CA874BA6C}" srcOrd="0" destOrd="13" presId="urn:microsoft.com/office/officeart/2005/8/layout/arrow2"/>
    <dgm:cxn modelId="{ED75AD41-DF85-4FD9-BAA6-EBEEE3445C20}" type="presOf" srcId="{6DB18239-D960-45C6-BE6D-C120F4CF6779}" destId="{9E8CF06B-EA25-44A5-90F7-905CA874BA6C}" srcOrd="0" destOrd="16" presId="urn:microsoft.com/office/officeart/2005/8/layout/arrow2"/>
    <dgm:cxn modelId="{5FAADE1A-AE6C-423B-9C8B-80D9D66B6E4A}" srcId="{92F08E57-28D4-46D9-A467-906FA4960075}" destId="{3E531E84-E139-400D-B1CD-1AB5D3BE6337}" srcOrd="0" destOrd="0" parTransId="{7B345B95-73F0-4D82-A65B-2A8708D1EFAD}" sibTransId="{82AF09A2-01E7-4ECF-BBAC-1FA74DCA9B68}"/>
    <dgm:cxn modelId="{13B4E1DC-625E-4293-87F0-63E249B6E0B7}" srcId="{FCCB5AB6-80C0-47A2-86D3-01F616369559}" destId="{5791FD31-EF73-4858-91C2-2BFFCF6DAFD1}" srcOrd="1" destOrd="0" parTransId="{5F29EE15-845D-421D-B996-00E9BEA191A6}" sibTransId="{5210D598-B96F-48D3-A2D3-77966C36842C}"/>
    <dgm:cxn modelId="{3A792C76-6119-4F8E-A14D-8C589F82CA80}" type="presOf" srcId="{09C7DA7F-317C-4D5E-A161-F3DF50652994}" destId="{9E8CF06B-EA25-44A5-90F7-905CA874BA6C}" srcOrd="0" destOrd="3" presId="urn:microsoft.com/office/officeart/2005/8/layout/arrow2"/>
    <dgm:cxn modelId="{F21FF398-CEF9-4533-AFD5-B359C1D9AC05}" srcId="{67C40FCF-95B5-48B6-BD7F-AD39F2849E88}" destId="{94A24E24-C475-41DB-82B5-35ED8B96D330}" srcOrd="0" destOrd="0" parTransId="{7CDB5429-2C27-4325-9900-FFBDCEAF4E38}" sibTransId="{4568B2F1-22A7-430C-9635-F1A630A92F48}"/>
    <dgm:cxn modelId="{196FFD96-0B3A-4EB5-806B-857EB383D11B}" type="presOf" srcId="{2E2439F4-AFB1-432E-97DD-51B17B07EE14}" destId="{FB7AF221-86A8-4A65-B689-16D57C838460}" srcOrd="0" destOrd="0" presId="urn:microsoft.com/office/officeart/2005/8/layout/arrow2"/>
    <dgm:cxn modelId="{034BA6F6-D89B-4285-98D2-887864C9E0A4}" type="presOf" srcId="{D9DE76EE-8B63-4268-828B-A049393F40D4}" destId="{9E8CF06B-EA25-44A5-90F7-905CA874BA6C}" srcOrd="0" destOrd="17" presId="urn:microsoft.com/office/officeart/2005/8/layout/arrow2"/>
    <dgm:cxn modelId="{B5E6D393-089F-46EF-8611-57505A3A3277}" type="presOf" srcId="{B06B9954-D4A2-4E94-990F-11903E63BBEF}" destId="{9E8CF06B-EA25-44A5-90F7-905CA874BA6C}" srcOrd="0" destOrd="1" presId="urn:microsoft.com/office/officeart/2005/8/layout/arrow2"/>
    <dgm:cxn modelId="{E9F9D06F-A2C9-4DDF-8203-F3AA3753F91D}" type="presOf" srcId="{CA66077F-BC90-4AB9-A2F5-4CACE3E2B567}" destId="{9E8CF06B-EA25-44A5-90F7-905CA874BA6C}" srcOrd="0" destOrd="9" presId="urn:microsoft.com/office/officeart/2005/8/layout/arrow2"/>
    <dgm:cxn modelId="{8BC01B1E-3856-424E-BF94-9124DA3E2045}" srcId="{6DB18239-D960-45C6-BE6D-C120F4CF6779}" destId="{D9DE76EE-8B63-4268-828B-A049393F40D4}" srcOrd="0" destOrd="0" parTransId="{D0FDB5FD-5FB2-49DA-8B2E-E7EA1FF4CB71}" sibTransId="{7FDACB13-ED9F-449B-94E7-844851ABADFF}"/>
    <dgm:cxn modelId="{B7174710-DBD0-4E41-AA4D-61C6EDCEDF8B}" srcId="{FCCB5AB6-80C0-47A2-86D3-01F616369559}" destId="{A884CBBA-313B-4FD9-BDCC-BFB03D8C1ADD}" srcOrd="2" destOrd="0" parTransId="{3B49E55F-AAE6-4F4A-89EE-5751B4738A7D}" sibTransId="{FCE70A0A-D8C7-4A68-8912-83EDBBBB2E9F}"/>
    <dgm:cxn modelId="{265A2F0D-900B-4461-882D-3DF1F0106119}" srcId="{195EE4BB-0618-4D16-95D9-1D2702CEF73A}" destId="{92F08E57-28D4-46D9-A467-906FA4960075}" srcOrd="0" destOrd="0" parTransId="{33DD6014-0B9C-4587-9E9E-9268562B81F9}" sibTransId="{CB332D4C-F40A-475B-B4D1-B20B2F2E51C7}"/>
    <dgm:cxn modelId="{F51DE724-C072-40A9-B287-079537A97C30}" type="presOf" srcId="{7BAAE533-5BA1-4829-8D0D-6352951769CA}" destId="{A5BB4226-6C81-4EED-8937-5F9891DCF524}" srcOrd="0" destOrd="2" presId="urn:microsoft.com/office/officeart/2005/8/layout/arrow2"/>
    <dgm:cxn modelId="{DE2A2397-B1CD-4FF5-970E-CF77B88173F6}" srcId="{73F1FAB2-E768-4AE2-BD8F-8914EE8A3448}" destId="{195EE4BB-0618-4D16-95D9-1D2702CEF73A}" srcOrd="1" destOrd="0" parTransId="{CE298B22-4229-4F8B-BBB4-C7F863EBDB39}" sibTransId="{D09C892A-80E3-480B-9C5E-015D75103972}"/>
    <dgm:cxn modelId="{085177D8-9700-423E-8552-7FCA4E7B0EC7}" srcId="{73F1FAB2-E768-4AE2-BD8F-8914EE8A3448}" destId="{FCCB5AB6-80C0-47A2-86D3-01F616369559}" srcOrd="2" destOrd="0" parTransId="{93FE661C-2CB5-473B-B628-609C4FA74A70}" sibTransId="{9CAD6082-B59A-4739-88E6-28A6A3ED8227}"/>
    <dgm:cxn modelId="{539F3866-57ED-4C4E-82E0-AB5840D36686}" srcId="{92F08E57-28D4-46D9-A467-906FA4960075}" destId="{5876D561-5A62-47B3-A0F9-319F6C709B9C}" srcOrd="1" destOrd="0" parTransId="{0D28B0A4-2DEE-49CA-B79E-11D56115D4E3}" sibTransId="{B54A3626-EF7D-4E7F-8C90-3FBC89B9DD1F}"/>
    <dgm:cxn modelId="{98DE4039-20F2-4D2E-8582-865AEF1EAFF7}" type="presOf" srcId="{0AD12165-E6FB-402A-B976-7926C51E959A}" destId="{A5BB4226-6C81-4EED-8937-5F9891DCF524}" srcOrd="0" destOrd="3" presId="urn:microsoft.com/office/officeart/2005/8/layout/arrow2"/>
    <dgm:cxn modelId="{42C49606-87E3-43FB-BA27-8793A565C791}" srcId="{195EE4BB-0618-4D16-95D9-1D2702CEF73A}" destId="{CA66077F-BC90-4AB9-A2F5-4CACE3E2B567}" srcOrd="1" destOrd="0" parTransId="{3EFECDDD-5D0E-42A1-9A2F-F2B0214D5C6B}" sibTransId="{37208E0C-815A-4EC4-A74A-C63BD6127D4C}"/>
    <dgm:cxn modelId="{C9A6931A-19FE-4BFA-B17B-CABF9293E531}" srcId="{B06B9954-D4A2-4E94-990F-11903E63BBEF}" destId="{7D58DA33-5253-4BBF-B0D2-BD2EE12A68CE}" srcOrd="0" destOrd="0" parTransId="{C87BFB9F-C469-4098-8200-B291F461F197}" sibTransId="{959E317A-2B41-47AA-B57C-490CA177569B}"/>
    <dgm:cxn modelId="{F4954C4B-CAF3-4120-9C9D-393B0B68E447}" srcId="{67C40FCF-95B5-48B6-BD7F-AD39F2849E88}" destId="{7BAAE533-5BA1-4829-8D0D-6352951769CA}" srcOrd="1" destOrd="0" parTransId="{0A113741-101A-4DD2-8088-CAD0A6809C1A}" sibTransId="{B894D611-CA98-44FF-8080-B56E4459BCFC}"/>
    <dgm:cxn modelId="{A824E24F-356B-4A1B-A585-D16245D53852}" type="presParOf" srcId="{FB7AF221-86A8-4A65-B689-16D57C838460}" destId="{B81CAE3C-C9BE-42EB-B99E-B84F425E6ED3}" srcOrd="0" destOrd="0" presId="urn:microsoft.com/office/officeart/2005/8/layout/arrow2"/>
    <dgm:cxn modelId="{C10816FC-5BB3-4605-9137-46ECE70F79E0}" type="presParOf" srcId="{FB7AF221-86A8-4A65-B689-16D57C838460}" destId="{0BEF7838-5084-4670-93A3-0E5DEBFFFD44}" srcOrd="1" destOrd="0" presId="urn:microsoft.com/office/officeart/2005/8/layout/arrow2"/>
    <dgm:cxn modelId="{615C6C5F-6D40-4891-930C-09970ADE046F}" type="presParOf" srcId="{0BEF7838-5084-4670-93A3-0E5DEBFFFD44}" destId="{6084382F-8D67-443B-AD24-8759ECFFE7D6}" srcOrd="0" destOrd="0" presId="urn:microsoft.com/office/officeart/2005/8/layout/arrow2"/>
    <dgm:cxn modelId="{1A05EF4D-7016-46C1-A796-C51FA23A15BF}" type="presParOf" srcId="{0BEF7838-5084-4670-93A3-0E5DEBFFFD44}" destId="{A5BB4226-6C81-4EED-8937-5F9891DCF524}" srcOrd="1" destOrd="0" presId="urn:microsoft.com/office/officeart/2005/8/layout/arrow2"/>
    <dgm:cxn modelId="{85850ED1-16DF-4B02-9E8E-BF4E27538709}" type="presParOf" srcId="{0BEF7838-5084-4670-93A3-0E5DEBFFFD44}" destId="{75A1E99A-6F22-4952-8271-7D5A799141D8}" srcOrd="2" destOrd="0" presId="urn:microsoft.com/office/officeart/2005/8/layout/arrow2"/>
    <dgm:cxn modelId="{3596922E-6EE7-448C-BFDF-C7236549DF2D}" type="presParOf" srcId="{0BEF7838-5084-4670-93A3-0E5DEBFFFD44}" destId="{9E8CF06B-EA25-44A5-90F7-905CA874BA6C}" srcOrd="3" destOrd="0" presId="urn:microsoft.com/office/officeart/2005/8/layout/arrow2"/>
  </dgm:cxnLst>
  <dgm:bg/>
  <dgm:whole/>
</dgm:dataModel>
</file>

<file path=ppt/diagrams/data4.xml><?xml version="1.0" encoding="utf-8"?>
<dgm:dataModel xmlns:dgm="http://schemas.openxmlformats.org/drawingml/2006/diagram" xmlns:a="http://schemas.openxmlformats.org/drawingml/2006/main">
  <dgm:ptLst>
    <dgm:pt modelId="{2E2439F4-AFB1-432E-97DD-51B17B07EE14}" type="doc">
      <dgm:prSet loTypeId="urn:microsoft.com/office/officeart/2005/8/layout/arrow2" loCatId="process" qsTypeId="urn:microsoft.com/office/officeart/2005/8/quickstyle/3d6" qsCatId="3D" csTypeId="urn:microsoft.com/office/officeart/2005/8/colors/accent1_2" csCatId="accent1" phldr="1"/>
      <dgm:spPr/>
      <dgm:t>
        <a:bodyPr/>
        <a:lstStyle/>
        <a:p>
          <a:endParaRPr kumimoji="1" lang="ja-JP" altLang="en-US"/>
        </a:p>
      </dgm:t>
    </dgm:pt>
    <dgm:pt modelId="{87056025-FDE9-4CFE-86A3-9910B45EEA82}">
      <dgm:prSet custT="1"/>
      <dgm:spPr/>
      <dgm:t>
        <a:bodyPr/>
        <a:lstStyle/>
        <a:p>
          <a:pPr rtl="0"/>
          <a:r>
            <a:rPr kumimoji="1" lang="en-US" altLang="ja-JP" sz="1200" dirty="0" smtClean="0">
              <a:latin typeface="HG丸ｺﾞｼｯｸM-PRO" pitchFamily="50" charset="-128"/>
              <a:ea typeface="HG丸ｺﾞｼｯｸM-PRO" pitchFamily="50" charset="-128"/>
            </a:rPr>
            <a:t>2008</a:t>
          </a:r>
          <a:r>
            <a:rPr kumimoji="1" lang="ja-JP" altLang="en-US" sz="1200" dirty="0" smtClean="0">
              <a:latin typeface="HG丸ｺﾞｼｯｸM-PRO" pitchFamily="50" charset="-128"/>
              <a:ea typeface="HG丸ｺﾞｼｯｸM-PRO" pitchFamily="50" charset="-128"/>
            </a:rPr>
            <a:t>～</a:t>
          </a:r>
          <a:r>
            <a:rPr kumimoji="1" lang="en-US" altLang="ja-JP" sz="1200" dirty="0" smtClean="0">
              <a:latin typeface="HG丸ｺﾞｼｯｸM-PRO" pitchFamily="50" charset="-128"/>
              <a:ea typeface="HG丸ｺﾞｼｯｸM-PRO" pitchFamily="50" charset="-128"/>
            </a:rPr>
            <a:t>2011FY</a:t>
          </a:r>
          <a:endParaRPr kumimoji="1" lang="en-US" sz="1200" dirty="0">
            <a:latin typeface="HG丸ｺﾞｼｯｸM-PRO" pitchFamily="50" charset="-128"/>
            <a:ea typeface="HG丸ｺﾞｼｯｸM-PRO" pitchFamily="50" charset="-128"/>
          </a:endParaRPr>
        </a:p>
      </dgm:t>
    </dgm:pt>
    <dgm:pt modelId="{8D84653D-3F9A-4760-B26B-7EFBA8B2A2D0}" type="parTrans" cxnId="{18159E05-EC29-46A2-A93F-ECE2DC398F67}">
      <dgm:prSet/>
      <dgm:spPr/>
      <dgm:t>
        <a:bodyPr/>
        <a:lstStyle/>
        <a:p>
          <a:endParaRPr kumimoji="1" lang="ja-JP" altLang="en-US"/>
        </a:p>
      </dgm:t>
    </dgm:pt>
    <dgm:pt modelId="{AA3FCB3D-D0C3-451B-B27F-425E6EB0D068}" type="sibTrans" cxnId="{18159E05-EC29-46A2-A93F-ECE2DC398F67}">
      <dgm:prSet/>
      <dgm:spPr/>
      <dgm:t>
        <a:bodyPr/>
        <a:lstStyle/>
        <a:p>
          <a:endParaRPr kumimoji="1" lang="ja-JP" altLang="en-US"/>
        </a:p>
      </dgm:t>
    </dgm:pt>
    <dgm:pt modelId="{671ADDFB-22E4-4DC6-80EE-19004C1F3C26}">
      <dgm:prSet custT="1"/>
      <dgm:spPr/>
      <dgm:t>
        <a:bodyPr/>
        <a:lstStyle/>
        <a:p>
          <a:pPr rtl="0"/>
          <a:r>
            <a:rPr kumimoji="1" lang="ja-JP" altLang="en-US" sz="1200" dirty="0" smtClean="0">
              <a:latin typeface="HG丸ｺﾞｼｯｸM-PRO" pitchFamily="50" charset="-128"/>
              <a:ea typeface="HG丸ｺﾞｼｯｸM-PRO" pitchFamily="50" charset="-128"/>
            </a:rPr>
            <a:t>業務システム最適化計画に沿ってシステムの再構築</a:t>
          </a:r>
          <a:endParaRPr kumimoji="1" lang="en-US" sz="1200" dirty="0">
            <a:latin typeface="HG丸ｺﾞｼｯｸM-PRO" pitchFamily="50" charset="-128"/>
            <a:ea typeface="HG丸ｺﾞｼｯｸM-PRO" pitchFamily="50" charset="-128"/>
          </a:endParaRPr>
        </a:p>
      </dgm:t>
    </dgm:pt>
    <dgm:pt modelId="{41FD1E44-F246-457C-921A-F3ECD2D42E0B}" type="parTrans" cxnId="{27D4E8BE-65ED-467E-BF50-C94D8C7190A6}">
      <dgm:prSet/>
      <dgm:spPr/>
      <dgm:t>
        <a:bodyPr/>
        <a:lstStyle/>
        <a:p>
          <a:endParaRPr kumimoji="1" lang="ja-JP" altLang="en-US"/>
        </a:p>
      </dgm:t>
    </dgm:pt>
    <dgm:pt modelId="{ACB06428-6EF1-4613-924C-66BF527BE7FC}" type="sibTrans" cxnId="{27D4E8BE-65ED-467E-BF50-C94D8C7190A6}">
      <dgm:prSet/>
      <dgm:spPr/>
      <dgm:t>
        <a:bodyPr/>
        <a:lstStyle/>
        <a:p>
          <a:endParaRPr kumimoji="1" lang="ja-JP" altLang="en-US"/>
        </a:p>
      </dgm:t>
    </dgm:pt>
    <dgm:pt modelId="{142F56AE-3998-42A6-BE35-BB5F2B29F8F6}">
      <dgm:prSet custT="1"/>
      <dgm:spPr/>
      <dgm:t>
        <a:bodyPr/>
        <a:lstStyle/>
        <a:p>
          <a:pPr rtl="0"/>
          <a:r>
            <a:rPr kumimoji="1" lang="en-US" altLang="ja-JP" sz="1200" dirty="0" smtClean="0">
              <a:latin typeface="HG丸ｺﾞｼｯｸM-PRO" pitchFamily="50" charset="-128"/>
              <a:ea typeface="HG丸ｺﾞｼｯｸM-PRO" pitchFamily="50" charset="-128"/>
            </a:rPr>
            <a:t>2011FY</a:t>
          </a:r>
          <a:endParaRPr kumimoji="1" lang="en-US" sz="1200" dirty="0">
            <a:latin typeface="HG丸ｺﾞｼｯｸM-PRO" pitchFamily="50" charset="-128"/>
            <a:ea typeface="HG丸ｺﾞｼｯｸM-PRO" pitchFamily="50" charset="-128"/>
          </a:endParaRPr>
        </a:p>
      </dgm:t>
    </dgm:pt>
    <dgm:pt modelId="{DF85B295-35A4-48D1-8693-558E57B1495C}" type="parTrans" cxnId="{11C79C74-A38B-44C1-9FA4-63A76A4AAC1C}">
      <dgm:prSet/>
      <dgm:spPr/>
      <dgm:t>
        <a:bodyPr/>
        <a:lstStyle/>
        <a:p>
          <a:endParaRPr kumimoji="1" lang="ja-JP" altLang="en-US"/>
        </a:p>
      </dgm:t>
    </dgm:pt>
    <dgm:pt modelId="{3AC08496-2929-446B-87EB-06B61C51339C}" type="sibTrans" cxnId="{11C79C74-A38B-44C1-9FA4-63A76A4AAC1C}">
      <dgm:prSet/>
      <dgm:spPr/>
      <dgm:t>
        <a:bodyPr/>
        <a:lstStyle/>
        <a:p>
          <a:endParaRPr kumimoji="1" lang="ja-JP" altLang="en-US"/>
        </a:p>
      </dgm:t>
    </dgm:pt>
    <dgm:pt modelId="{8587C3FF-0B00-4433-AF03-FD891DFA15D6}">
      <dgm:prSet custT="1"/>
      <dgm:spPr/>
      <dgm:t>
        <a:bodyPr/>
        <a:lstStyle/>
        <a:p>
          <a:pPr rtl="0"/>
          <a:r>
            <a:rPr kumimoji="1" lang="en-US" sz="1200" dirty="0" smtClean="0">
              <a:latin typeface="HG丸ｺﾞｼｯｸM-PRO" pitchFamily="50" charset="-128"/>
              <a:ea typeface="HG丸ｺﾞｼｯｸM-PRO" pitchFamily="50" charset="-128"/>
            </a:rPr>
            <a:t>2012</a:t>
          </a:r>
          <a:r>
            <a:rPr kumimoji="1" lang="ja-JP" altLang="en-US" sz="1200" dirty="0" smtClean="0">
              <a:latin typeface="HG丸ｺﾞｼｯｸM-PRO" pitchFamily="50" charset="-128"/>
              <a:ea typeface="HG丸ｺﾞｼｯｸM-PRO" pitchFamily="50" charset="-128"/>
            </a:rPr>
            <a:t>～</a:t>
          </a:r>
          <a:r>
            <a:rPr kumimoji="1" lang="en-US" altLang="ja-JP" sz="1200" dirty="0" smtClean="0">
              <a:latin typeface="HG丸ｺﾞｼｯｸM-PRO" pitchFamily="50" charset="-128"/>
              <a:ea typeface="HG丸ｺﾞｼｯｸM-PRO" pitchFamily="50" charset="-128"/>
            </a:rPr>
            <a:t>2013FY</a:t>
          </a:r>
          <a:endParaRPr kumimoji="1" lang="en-US" sz="1200" dirty="0">
            <a:latin typeface="HG丸ｺﾞｼｯｸM-PRO" pitchFamily="50" charset="-128"/>
            <a:ea typeface="HG丸ｺﾞｼｯｸM-PRO" pitchFamily="50" charset="-128"/>
          </a:endParaRPr>
        </a:p>
      </dgm:t>
    </dgm:pt>
    <dgm:pt modelId="{3683412B-4A30-4E1C-823D-615FFC270250}" type="parTrans" cxnId="{89C3495D-2F77-4E9A-A2F1-2CA7FBA75ADE}">
      <dgm:prSet/>
      <dgm:spPr/>
      <dgm:t>
        <a:bodyPr/>
        <a:lstStyle/>
        <a:p>
          <a:endParaRPr kumimoji="1" lang="ja-JP" altLang="en-US"/>
        </a:p>
      </dgm:t>
    </dgm:pt>
    <dgm:pt modelId="{6312CFF8-272D-41E2-8E4E-96B38C744DC2}" type="sibTrans" cxnId="{89C3495D-2F77-4E9A-A2F1-2CA7FBA75ADE}">
      <dgm:prSet/>
      <dgm:spPr/>
      <dgm:t>
        <a:bodyPr/>
        <a:lstStyle/>
        <a:p>
          <a:endParaRPr kumimoji="1" lang="ja-JP" altLang="en-US"/>
        </a:p>
      </dgm:t>
    </dgm:pt>
    <dgm:pt modelId="{9F4F7B7A-9BA4-4BDB-837C-49A380487250}">
      <dgm:prSet custT="1"/>
      <dgm:spPr/>
      <dgm:t>
        <a:bodyPr/>
        <a:lstStyle/>
        <a:p>
          <a:pPr rtl="0"/>
          <a:r>
            <a:rPr kumimoji="1" lang="en-US" altLang="ja-JP" sz="1200" dirty="0" smtClean="0">
              <a:latin typeface="HG丸ｺﾞｼｯｸM-PRO" pitchFamily="50" charset="-128"/>
              <a:ea typeface="HG丸ｺﾞｼｯｸM-PRO" pitchFamily="50" charset="-128"/>
            </a:rPr>
            <a:t>2014FY</a:t>
          </a:r>
          <a:r>
            <a:rPr kumimoji="1" lang="ja-JP" altLang="en-US" sz="1200" dirty="0" smtClean="0">
              <a:latin typeface="HG丸ｺﾞｼｯｸM-PRO" pitchFamily="50" charset="-128"/>
              <a:ea typeface="HG丸ｺﾞｼｯｸM-PRO" pitchFamily="50" charset="-128"/>
            </a:rPr>
            <a:t>～</a:t>
          </a:r>
          <a:endParaRPr kumimoji="1" lang="en-US" sz="1200" dirty="0">
            <a:latin typeface="HG丸ｺﾞｼｯｸM-PRO" pitchFamily="50" charset="-128"/>
            <a:ea typeface="HG丸ｺﾞｼｯｸM-PRO" pitchFamily="50" charset="-128"/>
          </a:endParaRPr>
        </a:p>
      </dgm:t>
    </dgm:pt>
    <dgm:pt modelId="{1A095D61-0AF4-4209-A98C-FB10F099D2FB}" type="parTrans" cxnId="{34436B94-A5AC-4D1C-8332-9F736B903EBD}">
      <dgm:prSet/>
      <dgm:spPr/>
      <dgm:t>
        <a:bodyPr/>
        <a:lstStyle/>
        <a:p>
          <a:endParaRPr kumimoji="1" lang="ja-JP" altLang="en-US"/>
        </a:p>
      </dgm:t>
    </dgm:pt>
    <dgm:pt modelId="{B5B5255A-A796-4E8D-9BEC-76B4AD433429}" type="sibTrans" cxnId="{34436B94-A5AC-4D1C-8332-9F736B903EBD}">
      <dgm:prSet/>
      <dgm:spPr/>
      <dgm:t>
        <a:bodyPr/>
        <a:lstStyle/>
        <a:p>
          <a:endParaRPr kumimoji="1" lang="ja-JP" altLang="en-US"/>
        </a:p>
      </dgm:t>
    </dgm:pt>
    <dgm:pt modelId="{22E05018-9763-4A60-8187-6CDFBF262EE7}">
      <dgm:prSet custT="1"/>
      <dgm:spPr/>
      <dgm:t>
        <a:bodyPr/>
        <a:lstStyle/>
        <a:p>
          <a:pPr rtl="0"/>
          <a:r>
            <a:rPr kumimoji="1" lang="en-US" altLang="ja-JP" sz="1200" dirty="0" err="1" smtClean="0">
              <a:latin typeface="HG丸ｺﾞｼｯｸM-PRO" pitchFamily="50" charset="-128"/>
              <a:ea typeface="HG丸ｺﾞｼｯｸM-PRO" pitchFamily="50" charset="-128"/>
            </a:rPr>
            <a:t>NDLSearch</a:t>
          </a:r>
          <a:r>
            <a:rPr kumimoji="1" lang="ja-JP" altLang="en-US" sz="1200" dirty="0" smtClean="0">
              <a:latin typeface="HG丸ｺﾞｼｯｸM-PRO" pitchFamily="50" charset="-128"/>
              <a:ea typeface="HG丸ｺﾞｼｯｸM-PRO" pitchFamily="50" charset="-128"/>
            </a:rPr>
            <a:t>のオープン</a:t>
          </a:r>
          <a:endParaRPr kumimoji="1" lang="en-US" sz="1200" dirty="0">
            <a:latin typeface="HG丸ｺﾞｼｯｸM-PRO" pitchFamily="50" charset="-128"/>
            <a:ea typeface="HG丸ｺﾞｼｯｸM-PRO" pitchFamily="50" charset="-128"/>
          </a:endParaRPr>
        </a:p>
      </dgm:t>
    </dgm:pt>
    <dgm:pt modelId="{F432F35A-2A7E-41A2-BE6C-E5DADA8F658D}" type="sibTrans" cxnId="{0CE4E693-FCA1-48E1-BF31-05477B1E59E3}">
      <dgm:prSet/>
      <dgm:spPr/>
      <dgm:t>
        <a:bodyPr/>
        <a:lstStyle/>
        <a:p>
          <a:endParaRPr kumimoji="1" lang="ja-JP" altLang="en-US"/>
        </a:p>
      </dgm:t>
    </dgm:pt>
    <dgm:pt modelId="{F05783C4-E354-407D-A877-3312662B4C00}" type="parTrans" cxnId="{0CE4E693-FCA1-48E1-BF31-05477B1E59E3}">
      <dgm:prSet/>
      <dgm:spPr/>
      <dgm:t>
        <a:bodyPr/>
        <a:lstStyle/>
        <a:p>
          <a:endParaRPr kumimoji="1" lang="ja-JP" altLang="en-US"/>
        </a:p>
      </dgm:t>
    </dgm:pt>
    <dgm:pt modelId="{B0BB6382-0024-4C80-AA7F-4179B83910A0}">
      <dgm:prSet custT="1"/>
      <dgm:spPr/>
      <dgm:t>
        <a:bodyPr/>
        <a:lstStyle/>
        <a:p>
          <a:pPr rtl="0"/>
          <a:r>
            <a:rPr kumimoji="1" lang="ja-JP" altLang="en-US" sz="1200" dirty="0" smtClean="0">
              <a:latin typeface="HG丸ｺﾞｼｯｸM-PRO" pitchFamily="50" charset="-128"/>
              <a:ea typeface="HG丸ｺﾞｼｯｸM-PRO" pitchFamily="50" charset="-128"/>
            </a:rPr>
            <a:t>震災アーカイブポータルの構築</a:t>
          </a:r>
          <a:endParaRPr kumimoji="1" lang="en-US" sz="1200" dirty="0">
            <a:latin typeface="HG丸ｺﾞｼｯｸM-PRO" pitchFamily="50" charset="-128"/>
            <a:ea typeface="HG丸ｺﾞｼｯｸM-PRO" pitchFamily="50" charset="-128"/>
          </a:endParaRPr>
        </a:p>
      </dgm:t>
    </dgm:pt>
    <dgm:pt modelId="{DAAABBD3-C8B4-43C9-B56E-143B1CF70BBB}" type="sibTrans" cxnId="{3E5CE5BC-7F06-492A-AF0B-2A36759F96F8}">
      <dgm:prSet/>
      <dgm:spPr/>
      <dgm:t>
        <a:bodyPr/>
        <a:lstStyle/>
        <a:p>
          <a:endParaRPr kumimoji="1" lang="ja-JP" altLang="en-US"/>
        </a:p>
      </dgm:t>
    </dgm:pt>
    <dgm:pt modelId="{4ADEFFBB-DC97-4DCB-89E6-3BFF5B52E99F}" type="parTrans" cxnId="{3E5CE5BC-7F06-492A-AF0B-2A36759F96F8}">
      <dgm:prSet/>
      <dgm:spPr/>
      <dgm:t>
        <a:bodyPr/>
        <a:lstStyle/>
        <a:p>
          <a:endParaRPr kumimoji="1" lang="ja-JP" altLang="en-US"/>
        </a:p>
      </dgm:t>
    </dgm:pt>
    <dgm:pt modelId="{D2D5AC81-86FD-4598-8FAC-69475D303CAE}">
      <dgm:prSet custT="1"/>
      <dgm:spPr/>
      <dgm:t>
        <a:bodyPr/>
        <a:lstStyle/>
        <a:p>
          <a:pPr rtl="0"/>
          <a:endParaRPr kumimoji="1" lang="en-US" sz="1200" dirty="0">
            <a:latin typeface="HG丸ｺﾞｼｯｸM-PRO" pitchFamily="50" charset="-128"/>
            <a:ea typeface="HG丸ｺﾞｼｯｸM-PRO" pitchFamily="50" charset="-128"/>
          </a:endParaRPr>
        </a:p>
      </dgm:t>
    </dgm:pt>
    <dgm:pt modelId="{9E314FD9-F285-49CD-A3B2-9B33E8B949A6}">
      <dgm:prSet custT="1"/>
      <dgm:spPr/>
      <dgm:t>
        <a:bodyPr/>
        <a:lstStyle/>
        <a:p>
          <a:pPr rtl="0"/>
          <a:endParaRPr kumimoji="1" lang="en-US" sz="1200" dirty="0">
            <a:latin typeface="HG丸ｺﾞｼｯｸM-PRO" pitchFamily="50" charset="-128"/>
            <a:ea typeface="HG丸ｺﾞｼｯｸM-PRO" pitchFamily="50" charset="-128"/>
          </a:endParaRPr>
        </a:p>
      </dgm:t>
    </dgm:pt>
    <dgm:pt modelId="{034295F2-A03C-4908-80C5-D4DCD1B1F323}" type="sibTrans" cxnId="{C495A01F-6967-4ACF-91C1-0129ECB49F1A}">
      <dgm:prSet/>
      <dgm:spPr/>
      <dgm:t>
        <a:bodyPr/>
        <a:lstStyle/>
        <a:p>
          <a:endParaRPr kumimoji="1" lang="ja-JP" altLang="en-US"/>
        </a:p>
      </dgm:t>
    </dgm:pt>
    <dgm:pt modelId="{40D48271-9DED-47AE-ACB9-A6E980DA8044}" type="parTrans" cxnId="{C495A01F-6967-4ACF-91C1-0129ECB49F1A}">
      <dgm:prSet/>
      <dgm:spPr/>
      <dgm:t>
        <a:bodyPr/>
        <a:lstStyle/>
        <a:p>
          <a:endParaRPr kumimoji="1" lang="ja-JP" altLang="en-US"/>
        </a:p>
      </dgm:t>
    </dgm:pt>
    <dgm:pt modelId="{0BC6CE11-17B1-42DB-B5A6-D3A57650D196}" type="sibTrans" cxnId="{5257A64E-E947-4F52-9C8D-363E3514DA10}">
      <dgm:prSet/>
      <dgm:spPr/>
      <dgm:t>
        <a:bodyPr/>
        <a:lstStyle/>
        <a:p>
          <a:endParaRPr kumimoji="1" lang="ja-JP" altLang="en-US"/>
        </a:p>
      </dgm:t>
    </dgm:pt>
    <dgm:pt modelId="{EAEC6225-C71B-4CA1-9C45-DADB158E40BE}" type="parTrans" cxnId="{5257A64E-E947-4F52-9C8D-363E3514DA10}">
      <dgm:prSet/>
      <dgm:spPr/>
      <dgm:t>
        <a:bodyPr/>
        <a:lstStyle/>
        <a:p>
          <a:endParaRPr kumimoji="1" lang="ja-JP" altLang="en-US"/>
        </a:p>
      </dgm:t>
    </dgm:pt>
    <dgm:pt modelId="{EEA78220-BDA6-469C-B8DC-748AA9E073E9}">
      <dgm:prSet custT="1"/>
      <dgm:spPr/>
      <dgm:t>
        <a:bodyPr/>
        <a:lstStyle/>
        <a:p>
          <a:pPr rtl="0"/>
          <a:r>
            <a:rPr kumimoji="1" lang="ja-JP" altLang="en-US" sz="1200" dirty="0" smtClean="0">
              <a:latin typeface="HG丸ｺﾞｼｯｸM-PRO" pitchFamily="50" charset="-128"/>
              <a:ea typeface="HG丸ｺﾞｼｯｸM-PRO" pitchFamily="50" charset="-128"/>
            </a:rPr>
            <a:t>知識インフラ構築</a:t>
          </a:r>
          <a:endParaRPr kumimoji="1" lang="en-US" sz="1200" dirty="0">
            <a:latin typeface="HG丸ｺﾞｼｯｸM-PRO" pitchFamily="50" charset="-128"/>
            <a:ea typeface="HG丸ｺﾞｼｯｸM-PRO" pitchFamily="50" charset="-128"/>
          </a:endParaRPr>
        </a:p>
      </dgm:t>
    </dgm:pt>
    <dgm:pt modelId="{3E7676A8-819E-43AF-B505-34BD7929A930}" type="sibTrans" cxnId="{046221B3-B13B-4F67-B2B2-309FA375DBF0}">
      <dgm:prSet/>
      <dgm:spPr/>
      <dgm:t>
        <a:bodyPr/>
        <a:lstStyle/>
        <a:p>
          <a:endParaRPr kumimoji="1" lang="ja-JP" altLang="en-US"/>
        </a:p>
      </dgm:t>
    </dgm:pt>
    <dgm:pt modelId="{27BBC35A-1409-43BA-8C9C-59CEEE989D36}" type="parTrans" cxnId="{046221B3-B13B-4F67-B2B2-309FA375DBF0}">
      <dgm:prSet/>
      <dgm:spPr/>
      <dgm:t>
        <a:bodyPr/>
        <a:lstStyle/>
        <a:p>
          <a:endParaRPr kumimoji="1" lang="ja-JP" altLang="en-US"/>
        </a:p>
      </dgm:t>
    </dgm:pt>
    <dgm:pt modelId="{6AD3BF7A-5B46-4BCE-8133-11823F5B24F5}">
      <dgm:prSet custT="1"/>
      <dgm:spPr/>
      <dgm:t>
        <a:bodyPr/>
        <a:lstStyle/>
        <a:p>
          <a:pPr rtl="0"/>
          <a:r>
            <a:rPr kumimoji="1" lang="ja-JP" altLang="en-US" sz="1200" dirty="0" smtClean="0">
              <a:latin typeface="HG丸ｺﾞｼｯｸM-PRO" pitchFamily="50" charset="-128"/>
              <a:ea typeface="HG丸ｺﾞｼｯｸM-PRO" pitchFamily="50" charset="-128"/>
            </a:rPr>
            <a:t>震災アーカイブで実証された技術を活用</a:t>
          </a:r>
          <a:endParaRPr kumimoji="1" lang="en-US" sz="1200" dirty="0">
            <a:latin typeface="HG丸ｺﾞｼｯｸM-PRO" pitchFamily="50" charset="-128"/>
            <a:ea typeface="HG丸ｺﾞｼｯｸM-PRO" pitchFamily="50" charset="-128"/>
          </a:endParaRPr>
        </a:p>
      </dgm:t>
    </dgm:pt>
    <dgm:pt modelId="{8E5C8AE3-C331-47DD-8EC1-267DF0890708}" type="parTrans" cxnId="{87B15662-F5AC-47F9-A5FF-AFDD773981E3}">
      <dgm:prSet/>
      <dgm:spPr/>
      <dgm:t>
        <a:bodyPr/>
        <a:lstStyle/>
        <a:p>
          <a:endParaRPr kumimoji="1" lang="ja-JP" altLang="en-US"/>
        </a:p>
      </dgm:t>
    </dgm:pt>
    <dgm:pt modelId="{0ECF3D3C-7A69-41C1-BC13-7292D413EE01}" type="sibTrans" cxnId="{87B15662-F5AC-47F9-A5FF-AFDD773981E3}">
      <dgm:prSet/>
      <dgm:spPr/>
      <dgm:t>
        <a:bodyPr/>
        <a:lstStyle/>
        <a:p>
          <a:endParaRPr kumimoji="1" lang="ja-JP" altLang="en-US"/>
        </a:p>
      </dgm:t>
    </dgm:pt>
    <dgm:pt modelId="{4A470824-7F87-4449-B4E0-DB23D97F270E}">
      <dgm:prSet custT="1"/>
      <dgm:spPr/>
      <dgm:t>
        <a:bodyPr/>
        <a:lstStyle/>
        <a:p>
          <a:pPr rtl="0"/>
          <a:r>
            <a:rPr kumimoji="1" lang="ja-JP" altLang="en-US" sz="1200" dirty="0" smtClean="0">
              <a:latin typeface="HG丸ｺﾞｼｯｸM-PRO" pitchFamily="50" charset="-128"/>
              <a:ea typeface="HG丸ｺﾞｼｯｸM-PRO" pitchFamily="50" charset="-128"/>
            </a:rPr>
            <a:t>次世代図書館サービスシステムの構築</a:t>
          </a:r>
          <a:endParaRPr kumimoji="1" lang="en-US" sz="1200" dirty="0">
            <a:latin typeface="HG丸ｺﾞｼｯｸM-PRO" pitchFamily="50" charset="-128"/>
            <a:ea typeface="HG丸ｺﾞｼｯｸM-PRO" pitchFamily="50" charset="-128"/>
          </a:endParaRPr>
        </a:p>
      </dgm:t>
    </dgm:pt>
    <dgm:pt modelId="{A2D9064E-0604-4A43-9E3E-876DE4A19D77}" type="parTrans" cxnId="{91CF3D63-7770-4327-9900-66147F091201}">
      <dgm:prSet/>
      <dgm:spPr/>
      <dgm:t>
        <a:bodyPr/>
        <a:lstStyle/>
        <a:p>
          <a:endParaRPr kumimoji="1" lang="ja-JP" altLang="en-US"/>
        </a:p>
      </dgm:t>
    </dgm:pt>
    <dgm:pt modelId="{BFFAFA03-210B-40F6-B75D-C54187CCE8ED}" type="sibTrans" cxnId="{91CF3D63-7770-4327-9900-66147F091201}">
      <dgm:prSet/>
      <dgm:spPr/>
      <dgm:t>
        <a:bodyPr/>
        <a:lstStyle/>
        <a:p>
          <a:endParaRPr kumimoji="1" lang="ja-JP" altLang="en-US"/>
        </a:p>
      </dgm:t>
    </dgm:pt>
    <dgm:pt modelId="{6D1B3890-175B-41DF-9E37-A15E47AE8B92}">
      <dgm:prSet custT="1"/>
      <dgm:spPr/>
      <dgm:t>
        <a:bodyPr/>
        <a:lstStyle/>
        <a:p>
          <a:pPr rtl="0"/>
          <a:r>
            <a:rPr kumimoji="1" lang="ja-JP" altLang="en-US" sz="1200" dirty="0" smtClean="0">
              <a:latin typeface="HG丸ｺﾞｼｯｸM-PRO" pitchFamily="50" charset="-128"/>
              <a:ea typeface="HG丸ｺﾞｼｯｸM-PRO" pitchFamily="50" charset="-128"/>
            </a:rPr>
            <a:t>クラウドコンピューティング環境への移行</a:t>
          </a:r>
          <a:endParaRPr kumimoji="1" lang="en-US" sz="1200" dirty="0">
            <a:latin typeface="HG丸ｺﾞｼｯｸM-PRO" pitchFamily="50" charset="-128"/>
            <a:ea typeface="HG丸ｺﾞｼｯｸM-PRO" pitchFamily="50" charset="-128"/>
          </a:endParaRPr>
        </a:p>
      </dgm:t>
    </dgm:pt>
    <dgm:pt modelId="{28FB1F0D-BC6F-45CC-B0F5-C47FF690FE34}" type="parTrans" cxnId="{8603E9C8-D5B9-4759-9050-EB72C2B1AB64}">
      <dgm:prSet/>
      <dgm:spPr/>
      <dgm:t>
        <a:bodyPr/>
        <a:lstStyle/>
        <a:p>
          <a:endParaRPr kumimoji="1" lang="ja-JP" altLang="en-US"/>
        </a:p>
      </dgm:t>
    </dgm:pt>
    <dgm:pt modelId="{1A21927A-3D85-40BA-851B-1981C696FFDF}" type="sibTrans" cxnId="{8603E9C8-D5B9-4759-9050-EB72C2B1AB64}">
      <dgm:prSet/>
      <dgm:spPr/>
      <dgm:t>
        <a:bodyPr/>
        <a:lstStyle/>
        <a:p>
          <a:endParaRPr kumimoji="1" lang="ja-JP" altLang="en-US"/>
        </a:p>
      </dgm:t>
    </dgm:pt>
    <dgm:pt modelId="{FD1850B0-BCBF-46D2-8124-B08B99F4C2FA}">
      <dgm:prSet custT="1"/>
      <dgm:spPr/>
      <dgm:t>
        <a:bodyPr/>
        <a:lstStyle/>
        <a:p>
          <a:pPr rtl="0"/>
          <a:r>
            <a:rPr kumimoji="1" lang="en-US" altLang="ja-JP" sz="1200" dirty="0" err="1" smtClean="0">
              <a:latin typeface="HG丸ｺﾞｼｯｸM-PRO" pitchFamily="50" charset="-128"/>
              <a:ea typeface="HG丸ｺﾞｼｯｸM-PRO" pitchFamily="50" charset="-128"/>
            </a:rPr>
            <a:t>NDLSearch</a:t>
          </a:r>
          <a:r>
            <a:rPr kumimoji="1" lang="ja-JP" altLang="en-US" sz="1200" dirty="0" err="1" smtClean="0">
              <a:latin typeface="HG丸ｺﾞｼｯｸM-PRO" pitchFamily="50" charset="-128"/>
              <a:ea typeface="HG丸ｺﾞｼｯｸM-PRO" pitchFamily="50" charset="-128"/>
            </a:rPr>
            <a:t>、</a:t>
          </a:r>
          <a:r>
            <a:rPr kumimoji="1" lang="ja-JP" altLang="en-US" sz="1200" dirty="0" smtClean="0">
              <a:latin typeface="HG丸ｺﾞｼｯｸM-PRO" pitchFamily="50" charset="-128"/>
              <a:ea typeface="HG丸ｺﾞｼｯｸM-PRO" pitchFamily="50" charset="-128"/>
            </a:rPr>
            <a:t>デジタルアーカイブ、ナレッジが融合したシステム</a:t>
          </a:r>
          <a:endParaRPr kumimoji="1" lang="en-US" sz="1200" dirty="0">
            <a:latin typeface="HG丸ｺﾞｼｯｸM-PRO" pitchFamily="50" charset="-128"/>
            <a:ea typeface="HG丸ｺﾞｼｯｸM-PRO" pitchFamily="50" charset="-128"/>
          </a:endParaRPr>
        </a:p>
      </dgm:t>
    </dgm:pt>
    <dgm:pt modelId="{9EC092DB-9FE7-4026-A5E5-F58BFE9857FF}" type="parTrans" cxnId="{713BAF2D-1F8B-4E97-92E4-B0CAE3BD7691}">
      <dgm:prSet/>
      <dgm:spPr/>
      <dgm:t>
        <a:bodyPr/>
        <a:lstStyle/>
        <a:p>
          <a:endParaRPr kumimoji="1" lang="ja-JP" altLang="en-US"/>
        </a:p>
      </dgm:t>
    </dgm:pt>
    <dgm:pt modelId="{552E64AF-D6F7-4E36-8FC6-79FB2F314D87}" type="sibTrans" cxnId="{713BAF2D-1F8B-4E97-92E4-B0CAE3BD7691}">
      <dgm:prSet/>
      <dgm:spPr/>
      <dgm:t>
        <a:bodyPr/>
        <a:lstStyle/>
        <a:p>
          <a:endParaRPr kumimoji="1" lang="ja-JP" altLang="en-US"/>
        </a:p>
      </dgm:t>
    </dgm:pt>
    <dgm:pt modelId="{F2F6D72A-BA2A-4065-BDE0-C832394A0C0E}">
      <dgm:prSet custT="1"/>
      <dgm:spPr/>
      <dgm:t>
        <a:bodyPr/>
        <a:lstStyle/>
        <a:p>
          <a:pPr rtl="0"/>
          <a:r>
            <a:rPr kumimoji="1" lang="en-US" altLang="ja-JP" sz="1200" dirty="0" err="1" smtClean="0">
              <a:latin typeface="HG丸ｺﾞｼｯｸM-PRO" pitchFamily="50" charset="-128"/>
              <a:ea typeface="HG丸ｺﾞｼｯｸM-PRO" pitchFamily="50" charset="-128"/>
            </a:rPr>
            <a:t>NDLSerach</a:t>
          </a:r>
          <a:r>
            <a:rPr kumimoji="1" lang="ja-JP" altLang="en-US" sz="1200" dirty="0" smtClean="0">
              <a:latin typeface="HG丸ｺﾞｼｯｸM-PRO" pitchFamily="50" charset="-128"/>
              <a:ea typeface="HG丸ｺﾞｼｯｸM-PRO" pitchFamily="50" charset="-128"/>
            </a:rPr>
            <a:t>を拡張</a:t>
          </a:r>
          <a:endParaRPr kumimoji="1" lang="en-US" sz="1200" dirty="0">
            <a:latin typeface="HG丸ｺﾞｼｯｸM-PRO" pitchFamily="50" charset="-128"/>
            <a:ea typeface="HG丸ｺﾞｼｯｸM-PRO" pitchFamily="50" charset="-128"/>
          </a:endParaRPr>
        </a:p>
      </dgm:t>
    </dgm:pt>
    <dgm:pt modelId="{77072446-5D26-4DB4-BF0F-FF5A0A1DBE49}" type="parTrans" cxnId="{70678701-8273-4F12-BF8E-B2135689F09C}">
      <dgm:prSet/>
      <dgm:spPr/>
      <dgm:t>
        <a:bodyPr/>
        <a:lstStyle/>
        <a:p>
          <a:endParaRPr kumimoji="1" lang="ja-JP" altLang="en-US"/>
        </a:p>
      </dgm:t>
    </dgm:pt>
    <dgm:pt modelId="{2A2FB8A4-0D32-419E-89A5-F1635BD798B9}" type="sibTrans" cxnId="{70678701-8273-4F12-BF8E-B2135689F09C}">
      <dgm:prSet/>
      <dgm:spPr/>
      <dgm:t>
        <a:bodyPr/>
        <a:lstStyle/>
        <a:p>
          <a:endParaRPr kumimoji="1" lang="ja-JP" altLang="en-US"/>
        </a:p>
      </dgm:t>
    </dgm:pt>
    <dgm:pt modelId="{74EC0453-B5E5-4D2E-85F8-2F899FE3B6BA}">
      <dgm:prSet custT="1"/>
      <dgm:spPr/>
      <dgm:t>
        <a:bodyPr/>
        <a:lstStyle/>
        <a:p>
          <a:pPr rtl="0"/>
          <a:r>
            <a:rPr kumimoji="1" lang="en-US" altLang="ja-JP" sz="1200" dirty="0" smtClean="0">
              <a:latin typeface="HG丸ｺﾞｼｯｸM-PRO" pitchFamily="50" charset="-128"/>
              <a:ea typeface="HG丸ｺﾞｼｯｸM-PRO" pitchFamily="50" charset="-128"/>
            </a:rPr>
            <a:t>NDL</a:t>
          </a:r>
          <a:r>
            <a:rPr kumimoji="1" lang="ja-JP" altLang="en-US" sz="1200" dirty="0" smtClean="0">
              <a:latin typeface="HG丸ｺﾞｼｯｸM-PRO" pitchFamily="50" charset="-128"/>
              <a:ea typeface="HG丸ｺﾞｼｯｸM-PRO" pitchFamily="50" charset="-128"/>
            </a:rPr>
            <a:t>デジタルアーカイブを拡張</a:t>
          </a:r>
          <a:endParaRPr kumimoji="1" lang="en-US" sz="1200" dirty="0">
            <a:latin typeface="HG丸ｺﾞｼｯｸM-PRO" pitchFamily="50" charset="-128"/>
            <a:ea typeface="HG丸ｺﾞｼｯｸM-PRO" pitchFamily="50" charset="-128"/>
          </a:endParaRPr>
        </a:p>
      </dgm:t>
    </dgm:pt>
    <dgm:pt modelId="{53A3E60B-6F9F-45D5-ADFC-1F4C989FBA86}" type="parTrans" cxnId="{16A8A5B7-7777-4A9B-B397-E74D67CF5AD4}">
      <dgm:prSet/>
      <dgm:spPr/>
      <dgm:t>
        <a:bodyPr/>
        <a:lstStyle/>
        <a:p>
          <a:endParaRPr kumimoji="1" lang="ja-JP" altLang="en-US"/>
        </a:p>
      </dgm:t>
    </dgm:pt>
    <dgm:pt modelId="{6194DF4F-2406-4914-B4A3-D6EE6AAC87A2}" type="sibTrans" cxnId="{16A8A5B7-7777-4A9B-B397-E74D67CF5AD4}">
      <dgm:prSet/>
      <dgm:spPr/>
      <dgm:t>
        <a:bodyPr/>
        <a:lstStyle/>
        <a:p>
          <a:endParaRPr kumimoji="1" lang="ja-JP" altLang="en-US"/>
        </a:p>
      </dgm:t>
    </dgm:pt>
    <dgm:pt modelId="{3A5E65F0-D3E0-474E-86D7-884DD5C68C99}">
      <dgm:prSet custT="1"/>
      <dgm:spPr/>
      <dgm:t>
        <a:bodyPr/>
        <a:lstStyle/>
        <a:p>
          <a:pPr rtl="0"/>
          <a:r>
            <a:rPr kumimoji="1" lang="ja-JP" altLang="en-US" sz="1200" dirty="0" smtClean="0">
              <a:latin typeface="HG丸ｺﾞｼｯｸM-PRO" pitchFamily="50" charset="-128"/>
              <a:ea typeface="HG丸ｺﾞｼｯｸM-PRO" pitchFamily="50" charset="-128"/>
            </a:rPr>
            <a:t>次世代技術を積極的に活用して</a:t>
          </a:r>
          <a:endParaRPr kumimoji="1" lang="en-US" sz="1200" dirty="0">
            <a:latin typeface="HG丸ｺﾞｼｯｸM-PRO" pitchFamily="50" charset="-128"/>
            <a:ea typeface="HG丸ｺﾞｼｯｸM-PRO" pitchFamily="50" charset="-128"/>
          </a:endParaRPr>
        </a:p>
      </dgm:t>
    </dgm:pt>
    <dgm:pt modelId="{0D032BF9-B2D4-4836-A3E6-BE9A59DAE838}" type="parTrans" cxnId="{9C3712CC-4270-49DC-8D9A-1A4FCD186185}">
      <dgm:prSet/>
      <dgm:spPr/>
      <dgm:t>
        <a:bodyPr/>
        <a:lstStyle/>
        <a:p>
          <a:endParaRPr kumimoji="1" lang="ja-JP" altLang="en-US"/>
        </a:p>
      </dgm:t>
    </dgm:pt>
    <dgm:pt modelId="{D8499B6E-BF97-49AA-9D0D-98A4C809BDA3}" type="sibTrans" cxnId="{9C3712CC-4270-49DC-8D9A-1A4FCD186185}">
      <dgm:prSet/>
      <dgm:spPr/>
      <dgm:t>
        <a:bodyPr/>
        <a:lstStyle/>
        <a:p>
          <a:endParaRPr kumimoji="1" lang="ja-JP" altLang="en-US"/>
        </a:p>
      </dgm:t>
    </dgm:pt>
    <dgm:pt modelId="{1CCB0860-3E64-43DC-9554-313D54468EB6}">
      <dgm:prSet custT="1"/>
      <dgm:spPr/>
      <dgm:t>
        <a:bodyPr/>
        <a:lstStyle/>
        <a:p>
          <a:pPr rtl="0"/>
          <a:r>
            <a:rPr kumimoji="1" lang="en-US" altLang="ja-JP" sz="1200" dirty="0" smtClean="0">
              <a:latin typeface="HG丸ｺﾞｼｯｸM-PRO" pitchFamily="50" charset="-128"/>
              <a:ea typeface="HG丸ｺﾞｼｯｸM-PRO" pitchFamily="50" charset="-128"/>
            </a:rPr>
            <a:t>NDL-OPAC</a:t>
          </a:r>
          <a:r>
            <a:rPr kumimoji="1" lang="ja-JP" altLang="en-US" sz="1200" dirty="0" smtClean="0">
              <a:latin typeface="HG丸ｺﾞｼｯｸM-PRO" pitchFamily="50" charset="-128"/>
              <a:ea typeface="HG丸ｺﾞｼｯｸM-PRO" pitchFamily="50" charset="-128"/>
            </a:rPr>
            <a:t>のリニューアル</a:t>
          </a:r>
          <a:endParaRPr kumimoji="1" lang="en-US" sz="1200" dirty="0">
            <a:latin typeface="HG丸ｺﾞｼｯｸM-PRO" pitchFamily="50" charset="-128"/>
            <a:ea typeface="HG丸ｺﾞｼｯｸM-PRO" pitchFamily="50" charset="-128"/>
          </a:endParaRPr>
        </a:p>
      </dgm:t>
    </dgm:pt>
    <dgm:pt modelId="{73678317-505B-4314-A817-01337E06C183}" type="parTrans" cxnId="{4682E6D1-7A59-40C3-9EE5-50AC3ADDE81C}">
      <dgm:prSet/>
      <dgm:spPr/>
      <dgm:t>
        <a:bodyPr/>
        <a:lstStyle/>
        <a:p>
          <a:endParaRPr kumimoji="1" lang="ja-JP" altLang="en-US"/>
        </a:p>
      </dgm:t>
    </dgm:pt>
    <dgm:pt modelId="{09C39314-58EE-4576-A331-2D38D2B33C73}" type="sibTrans" cxnId="{4682E6D1-7A59-40C3-9EE5-50AC3ADDE81C}">
      <dgm:prSet/>
      <dgm:spPr/>
      <dgm:t>
        <a:bodyPr/>
        <a:lstStyle/>
        <a:p>
          <a:endParaRPr kumimoji="1" lang="ja-JP" altLang="en-US"/>
        </a:p>
      </dgm:t>
    </dgm:pt>
    <dgm:pt modelId="{E7C0CB01-AF64-4561-A05A-6FED44EA52A2}">
      <dgm:prSet custT="1"/>
      <dgm:spPr/>
      <dgm:t>
        <a:bodyPr/>
        <a:lstStyle/>
        <a:p>
          <a:pPr rtl="0"/>
          <a:r>
            <a:rPr kumimoji="1" lang="en-US" altLang="ja-JP" sz="1200" dirty="0" smtClean="0">
              <a:latin typeface="HG丸ｺﾞｼｯｸM-PRO" pitchFamily="50" charset="-128"/>
              <a:ea typeface="HG丸ｺﾞｼｯｸM-PRO" pitchFamily="50" charset="-128"/>
            </a:rPr>
            <a:t>NDL</a:t>
          </a:r>
          <a:r>
            <a:rPr kumimoji="1" lang="ja-JP" altLang="en-US" sz="1200" dirty="0" smtClean="0">
              <a:latin typeface="HG丸ｺﾞｼｯｸM-PRO" pitchFamily="50" charset="-128"/>
              <a:ea typeface="HG丸ｺﾞｼｯｸM-PRO" pitchFamily="50" charset="-128"/>
            </a:rPr>
            <a:t>デジタルアーカイブのリニューアル</a:t>
          </a:r>
          <a:endParaRPr kumimoji="1" lang="en-US" sz="1200" dirty="0">
            <a:latin typeface="HG丸ｺﾞｼｯｸM-PRO" pitchFamily="50" charset="-128"/>
            <a:ea typeface="HG丸ｺﾞｼｯｸM-PRO" pitchFamily="50" charset="-128"/>
          </a:endParaRPr>
        </a:p>
      </dgm:t>
    </dgm:pt>
    <dgm:pt modelId="{F285FD00-D668-468A-BCDE-B35A17D593C5}" type="parTrans" cxnId="{8F171EB5-A2AA-4B60-BB2A-9B6809A28CD6}">
      <dgm:prSet/>
      <dgm:spPr/>
      <dgm:t>
        <a:bodyPr/>
        <a:lstStyle/>
        <a:p>
          <a:endParaRPr kumimoji="1" lang="ja-JP" altLang="en-US"/>
        </a:p>
      </dgm:t>
    </dgm:pt>
    <dgm:pt modelId="{41E5DD5D-68F8-4DF0-8719-6D557567E9EE}" type="sibTrans" cxnId="{8F171EB5-A2AA-4B60-BB2A-9B6809A28CD6}">
      <dgm:prSet/>
      <dgm:spPr/>
      <dgm:t>
        <a:bodyPr/>
        <a:lstStyle/>
        <a:p>
          <a:endParaRPr kumimoji="1" lang="ja-JP" altLang="en-US"/>
        </a:p>
      </dgm:t>
    </dgm:pt>
    <dgm:pt modelId="{FB7AF221-86A8-4A65-B689-16D57C838460}" type="pres">
      <dgm:prSet presAssocID="{2E2439F4-AFB1-432E-97DD-51B17B07EE14}" presName="arrowDiagram" presStyleCnt="0">
        <dgm:presLayoutVars>
          <dgm:chMax val="5"/>
          <dgm:dir/>
          <dgm:resizeHandles val="exact"/>
        </dgm:presLayoutVars>
      </dgm:prSet>
      <dgm:spPr/>
      <dgm:t>
        <a:bodyPr/>
        <a:lstStyle/>
        <a:p>
          <a:endParaRPr kumimoji="1" lang="ja-JP" altLang="en-US"/>
        </a:p>
      </dgm:t>
    </dgm:pt>
    <dgm:pt modelId="{B81CAE3C-C9BE-42EB-B99E-B84F425E6ED3}" type="pres">
      <dgm:prSet presAssocID="{2E2439F4-AFB1-432E-97DD-51B17B07EE14}" presName="arrow" presStyleLbl="bgShp" presStyleIdx="0" presStyleCnt="1"/>
      <dgm:spPr/>
      <dgm:t>
        <a:bodyPr/>
        <a:lstStyle/>
        <a:p>
          <a:endParaRPr kumimoji="1" lang="ja-JP" altLang="en-US"/>
        </a:p>
      </dgm:t>
    </dgm:pt>
    <dgm:pt modelId="{4C5495D0-0DA2-4F12-AC89-9C54C3246B3E}" type="pres">
      <dgm:prSet presAssocID="{2E2439F4-AFB1-432E-97DD-51B17B07EE14}" presName="arrowDiagram4" presStyleCnt="0"/>
      <dgm:spPr/>
      <dgm:t>
        <a:bodyPr/>
        <a:lstStyle/>
        <a:p>
          <a:endParaRPr kumimoji="1" lang="ja-JP" altLang="en-US"/>
        </a:p>
      </dgm:t>
    </dgm:pt>
    <dgm:pt modelId="{A6268563-9BD9-46D8-B633-286B73DA61A4}" type="pres">
      <dgm:prSet presAssocID="{87056025-FDE9-4CFE-86A3-9910B45EEA82}" presName="bullet4a" presStyleLbl="node1" presStyleIdx="0" presStyleCnt="4"/>
      <dgm:spPr/>
      <dgm:t>
        <a:bodyPr/>
        <a:lstStyle/>
        <a:p>
          <a:endParaRPr kumimoji="1" lang="ja-JP" altLang="en-US"/>
        </a:p>
      </dgm:t>
    </dgm:pt>
    <dgm:pt modelId="{5F36DAA9-E240-40E5-9DDD-BDBF00436F21}" type="pres">
      <dgm:prSet presAssocID="{87056025-FDE9-4CFE-86A3-9910B45EEA82}" presName="textBox4a" presStyleLbl="revTx" presStyleIdx="0" presStyleCnt="4" custScaleX="142608" custScaleY="70181" custLinFactNeighborX="4969" custLinFactNeighborY="1501">
        <dgm:presLayoutVars>
          <dgm:bulletEnabled val="1"/>
        </dgm:presLayoutVars>
      </dgm:prSet>
      <dgm:spPr/>
      <dgm:t>
        <a:bodyPr/>
        <a:lstStyle/>
        <a:p>
          <a:endParaRPr kumimoji="1" lang="ja-JP" altLang="en-US"/>
        </a:p>
      </dgm:t>
    </dgm:pt>
    <dgm:pt modelId="{BD17FA72-9855-4E75-AB3B-DDB30DCDAED4}" type="pres">
      <dgm:prSet presAssocID="{142F56AE-3998-42A6-BE35-BB5F2B29F8F6}" presName="bullet4b" presStyleLbl="node1" presStyleIdx="1" presStyleCnt="4"/>
      <dgm:spPr/>
      <dgm:t>
        <a:bodyPr/>
        <a:lstStyle/>
        <a:p>
          <a:endParaRPr kumimoji="1" lang="ja-JP" altLang="en-US"/>
        </a:p>
      </dgm:t>
    </dgm:pt>
    <dgm:pt modelId="{BC62364C-48EB-4B04-8CFE-E01CBD6099CE}" type="pres">
      <dgm:prSet presAssocID="{142F56AE-3998-42A6-BE35-BB5F2B29F8F6}" presName="textBox4b" presStyleLbl="revTx" presStyleIdx="1" presStyleCnt="4" custScaleX="113154" custScaleY="74130" custLinFactNeighborX="8234" custLinFactNeighborY="-7764">
        <dgm:presLayoutVars>
          <dgm:bulletEnabled val="1"/>
        </dgm:presLayoutVars>
      </dgm:prSet>
      <dgm:spPr/>
      <dgm:t>
        <a:bodyPr/>
        <a:lstStyle/>
        <a:p>
          <a:endParaRPr kumimoji="1" lang="ja-JP" altLang="en-US"/>
        </a:p>
      </dgm:t>
    </dgm:pt>
    <dgm:pt modelId="{B4A04A10-50A5-46BE-A37B-F5BA61E75A89}" type="pres">
      <dgm:prSet presAssocID="{8587C3FF-0B00-4433-AF03-FD891DFA15D6}" presName="bullet4c" presStyleLbl="node1" presStyleIdx="2" presStyleCnt="4"/>
      <dgm:spPr/>
      <dgm:t>
        <a:bodyPr/>
        <a:lstStyle/>
        <a:p>
          <a:endParaRPr kumimoji="1" lang="ja-JP" altLang="en-US"/>
        </a:p>
      </dgm:t>
    </dgm:pt>
    <dgm:pt modelId="{66713AEF-92C2-4C81-919B-7E89E9C1366B}" type="pres">
      <dgm:prSet presAssocID="{8587C3FF-0B00-4433-AF03-FD891DFA15D6}" presName="textBox4c" presStyleLbl="revTx" presStyleIdx="2" presStyleCnt="4" custLinFactNeighborY="0">
        <dgm:presLayoutVars>
          <dgm:bulletEnabled val="1"/>
        </dgm:presLayoutVars>
      </dgm:prSet>
      <dgm:spPr/>
      <dgm:t>
        <a:bodyPr/>
        <a:lstStyle/>
        <a:p>
          <a:endParaRPr kumimoji="1" lang="ja-JP" altLang="en-US"/>
        </a:p>
      </dgm:t>
    </dgm:pt>
    <dgm:pt modelId="{6972E3A6-A04F-4D78-9A24-BB3698F11105}" type="pres">
      <dgm:prSet presAssocID="{9F4F7B7A-9BA4-4BDB-837C-49A380487250}" presName="bullet4d" presStyleLbl="node1" presStyleIdx="3" presStyleCnt="4"/>
      <dgm:spPr/>
      <dgm:t>
        <a:bodyPr/>
        <a:lstStyle/>
        <a:p>
          <a:endParaRPr kumimoji="1" lang="ja-JP" altLang="en-US"/>
        </a:p>
      </dgm:t>
    </dgm:pt>
    <dgm:pt modelId="{8F33AE7E-3570-40CB-BB84-04D81771F566}" type="pres">
      <dgm:prSet presAssocID="{9F4F7B7A-9BA4-4BDB-837C-49A380487250}" presName="textBox4d" presStyleLbl="revTx" presStyleIdx="3" presStyleCnt="4" custScaleX="109266" custLinFactNeighborX="2945" custLinFactNeighborY="-2987">
        <dgm:presLayoutVars>
          <dgm:bulletEnabled val="1"/>
        </dgm:presLayoutVars>
      </dgm:prSet>
      <dgm:spPr/>
      <dgm:t>
        <a:bodyPr/>
        <a:lstStyle/>
        <a:p>
          <a:endParaRPr kumimoji="1" lang="ja-JP" altLang="en-US"/>
        </a:p>
      </dgm:t>
    </dgm:pt>
  </dgm:ptLst>
  <dgm:cxnLst>
    <dgm:cxn modelId="{046221B3-B13B-4F67-B2B2-309FA375DBF0}" srcId="{9F4F7B7A-9BA4-4BDB-837C-49A380487250}" destId="{EEA78220-BDA6-469C-B8DC-748AA9E073E9}" srcOrd="0" destOrd="0" parTransId="{27BBC35A-1409-43BA-8C9C-59CEEE989D36}" sibTransId="{3E7676A8-819E-43AF-B505-34BD7929A930}"/>
    <dgm:cxn modelId="{8F171EB5-A2AA-4B60-BB2A-9B6809A28CD6}" srcId="{142F56AE-3998-42A6-BE35-BB5F2B29F8F6}" destId="{E7C0CB01-AF64-4561-A05A-6FED44EA52A2}" srcOrd="2" destOrd="0" parTransId="{F285FD00-D668-468A-BCDE-B35A17D593C5}" sibTransId="{41E5DD5D-68F8-4DF0-8719-6D557567E9EE}"/>
    <dgm:cxn modelId="{16A8A5B7-7777-4A9B-B397-E74D67CF5AD4}" srcId="{B0BB6382-0024-4C80-AA7F-4179B83910A0}" destId="{74EC0453-B5E5-4D2E-85F8-2F899FE3B6BA}" srcOrd="1" destOrd="0" parTransId="{53A3E60B-6F9F-45D5-ADFC-1F4C989FBA86}" sibTransId="{6194DF4F-2406-4914-B4A3-D6EE6AAC87A2}"/>
    <dgm:cxn modelId="{7050D2F0-8490-42BF-940A-94CEA7AB2641}" type="presOf" srcId="{142F56AE-3998-42A6-BE35-BB5F2B29F8F6}" destId="{BC62364C-48EB-4B04-8CFE-E01CBD6099CE}" srcOrd="0" destOrd="0" presId="urn:microsoft.com/office/officeart/2005/8/layout/arrow2"/>
    <dgm:cxn modelId="{5257A64E-E947-4F52-9C8D-363E3514DA10}" srcId="{9E314FD9-F285-49CD-A3B2-9B33E8B949A6}" destId="{D2D5AC81-86FD-4598-8FAC-69475D303CAE}" srcOrd="0" destOrd="0" parTransId="{EAEC6225-C71B-4CA1-9C45-DADB158E40BE}" sibTransId="{0BC6CE11-17B1-42DB-B5A6-D3A57650D196}"/>
    <dgm:cxn modelId="{11C79C74-A38B-44C1-9FA4-63A76A4AAC1C}" srcId="{2E2439F4-AFB1-432E-97DD-51B17B07EE14}" destId="{142F56AE-3998-42A6-BE35-BB5F2B29F8F6}" srcOrd="1" destOrd="0" parTransId="{DF85B295-35A4-48D1-8693-558E57B1495C}" sibTransId="{3AC08496-2929-446B-87EB-06B61C51339C}"/>
    <dgm:cxn modelId="{713BAF2D-1F8B-4E97-92E4-B0CAE3BD7691}" srcId="{4A470824-7F87-4449-B4E0-DB23D97F270E}" destId="{FD1850B0-BCBF-46D2-8124-B08B99F4C2FA}" srcOrd="0" destOrd="0" parTransId="{9EC092DB-9FE7-4026-A5E5-F58BFE9857FF}" sibTransId="{552E64AF-D6F7-4E36-8FC6-79FB2F314D87}"/>
    <dgm:cxn modelId="{CFE5B0F4-841A-4916-837D-B8BD51ADE659}" type="presOf" srcId="{E7C0CB01-AF64-4561-A05A-6FED44EA52A2}" destId="{BC62364C-48EB-4B04-8CFE-E01CBD6099CE}" srcOrd="0" destOrd="3" presId="urn:microsoft.com/office/officeart/2005/8/layout/arrow2"/>
    <dgm:cxn modelId="{947501E1-2415-4819-8DE8-D5C822A8D845}" type="presOf" srcId="{87056025-FDE9-4CFE-86A3-9910B45EEA82}" destId="{5F36DAA9-E240-40E5-9DDD-BDBF00436F21}" srcOrd="0" destOrd="0" presId="urn:microsoft.com/office/officeart/2005/8/layout/arrow2"/>
    <dgm:cxn modelId="{EEFC9278-A4F0-4BDE-A6D7-015CA102597E}" type="presOf" srcId="{2E2439F4-AFB1-432E-97DD-51B17B07EE14}" destId="{FB7AF221-86A8-4A65-B689-16D57C838460}" srcOrd="0" destOrd="0" presId="urn:microsoft.com/office/officeart/2005/8/layout/arrow2"/>
    <dgm:cxn modelId="{3A345554-0E5D-45ED-A79F-A04C75F68D96}" type="presOf" srcId="{9E314FD9-F285-49CD-A3B2-9B33E8B949A6}" destId="{8F33AE7E-3570-40CB-BB84-04D81771F566}" srcOrd="0" destOrd="6" presId="urn:microsoft.com/office/officeart/2005/8/layout/arrow2"/>
    <dgm:cxn modelId="{8603E9C8-D5B9-4759-9050-EB72C2B1AB64}" srcId="{9F4F7B7A-9BA4-4BDB-837C-49A380487250}" destId="{6D1B3890-175B-41DF-9E37-A15E47AE8B92}" srcOrd="2" destOrd="0" parTransId="{28FB1F0D-BC6F-45CC-B0F5-C47FF690FE34}" sibTransId="{1A21927A-3D85-40BA-851B-1981C696FFDF}"/>
    <dgm:cxn modelId="{C495A01F-6967-4ACF-91C1-0129ECB49F1A}" srcId="{9F4F7B7A-9BA4-4BDB-837C-49A380487250}" destId="{9E314FD9-F285-49CD-A3B2-9B33E8B949A6}" srcOrd="3" destOrd="0" parTransId="{40D48271-9DED-47AE-ACB9-A6E980DA8044}" sibTransId="{034295F2-A03C-4908-80C5-D4DCD1B1F323}"/>
    <dgm:cxn modelId="{7B0E66A4-2680-4B49-BDFB-B5C058317F08}" type="presOf" srcId="{EEA78220-BDA6-469C-B8DC-748AA9E073E9}" destId="{8F33AE7E-3570-40CB-BB84-04D81771F566}" srcOrd="0" destOrd="1" presId="urn:microsoft.com/office/officeart/2005/8/layout/arrow2"/>
    <dgm:cxn modelId="{18159E05-EC29-46A2-A93F-ECE2DC398F67}" srcId="{2E2439F4-AFB1-432E-97DD-51B17B07EE14}" destId="{87056025-FDE9-4CFE-86A3-9910B45EEA82}" srcOrd="0" destOrd="0" parTransId="{8D84653D-3F9A-4760-B26B-7EFBA8B2A2D0}" sibTransId="{AA3FCB3D-D0C3-451B-B27F-425E6EB0D068}"/>
    <dgm:cxn modelId="{CE140955-41BA-47DA-88CB-7EB71B18F94A}" type="presOf" srcId="{4A470824-7F87-4449-B4E0-DB23D97F270E}" destId="{8F33AE7E-3570-40CB-BB84-04D81771F566}" srcOrd="0" destOrd="3" presId="urn:microsoft.com/office/officeart/2005/8/layout/arrow2"/>
    <dgm:cxn modelId="{27D4E8BE-65ED-467E-BF50-C94D8C7190A6}" srcId="{87056025-FDE9-4CFE-86A3-9910B45EEA82}" destId="{671ADDFB-22E4-4DC6-80EE-19004C1F3C26}" srcOrd="0" destOrd="0" parTransId="{41FD1E44-F246-457C-921A-F3ECD2D42E0B}" sibTransId="{ACB06428-6EF1-4613-924C-66BF527BE7FC}"/>
    <dgm:cxn modelId="{3E5CE5BC-7F06-492A-AF0B-2A36759F96F8}" srcId="{8587C3FF-0B00-4433-AF03-FD891DFA15D6}" destId="{B0BB6382-0024-4C80-AA7F-4179B83910A0}" srcOrd="0" destOrd="0" parTransId="{4ADEFFBB-DC97-4DCB-89E6-3BFF5B52E99F}" sibTransId="{DAAABBD3-C8B4-43C9-B56E-143B1CF70BBB}"/>
    <dgm:cxn modelId="{5F4AC0BD-1110-428F-8A89-13F92B8A86E1}" type="presOf" srcId="{671ADDFB-22E4-4DC6-80EE-19004C1F3C26}" destId="{5F36DAA9-E240-40E5-9DDD-BDBF00436F21}" srcOrd="0" destOrd="1" presId="urn:microsoft.com/office/officeart/2005/8/layout/arrow2"/>
    <dgm:cxn modelId="{0CE4E693-FCA1-48E1-BF31-05477B1E59E3}" srcId="{142F56AE-3998-42A6-BE35-BB5F2B29F8F6}" destId="{22E05018-9763-4A60-8187-6CDFBF262EE7}" srcOrd="0" destOrd="0" parTransId="{F05783C4-E354-407D-A877-3312662B4C00}" sibTransId="{F432F35A-2A7E-41A2-BE6C-E5DADA8F658D}"/>
    <dgm:cxn modelId="{4682E6D1-7A59-40C3-9EE5-50AC3ADDE81C}" srcId="{142F56AE-3998-42A6-BE35-BB5F2B29F8F6}" destId="{1CCB0860-3E64-43DC-9554-313D54468EB6}" srcOrd="1" destOrd="0" parTransId="{73678317-505B-4314-A817-01337E06C183}" sibTransId="{09C39314-58EE-4576-A331-2D38D2B33C73}"/>
    <dgm:cxn modelId="{09FE9947-E466-416E-9B27-015ECCAE33C8}" type="presOf" srcId="{1CCB0860-3E64-43DC-9554-313D54468EB6}" destId="{BC62364C-48EB-4B04-8CFE-E01CBD6099CE}" srcOrd="0" destOrd="2" presId="urn:microsoft.com/office/officeart/2005/8/layout/arrow2"/>
    <dgm:cxn modelId="{70678701-8273-4F12-BF8E-B2135689F09C}" srcId="{B0BB6382-0024-4C80-AA7F-4179B83910A0}" destId="{F2F6D72A-BA2A-4065-BDE0-C832394A0C0E}" srcOrd="0" destOrd="0" parTransId="{77072446-5D26-4DB4-BF0F-FF5A0A1DBE49}" sibTransId="{2A2FB8A4-0D32-419E-89A5-F1635BD798B9}"/>
    <dgm:cxn modelId="{38607E6A-5922-4F0D-9A51-B92F1A780F01}" type="presOf" srcId="{6AD3BF7A-5B46-4BCE-8133-11823F5B24F5}" destId="{8F33AE7E-3570-40CB-BB84-04D81771F566}" srcOrd="0" destOrd="2" presId="urn:microsoft.com/office/officeart/2005/8/layout/arrow2"/>
    <dgm:cxn modelId="{89C3495D-2F77-4E9A-A2F1-2CA7FBA75ADE}" srcId="{2E2439F4-AFB1-432E-97DD-51B17B07EE14}" destId="{8587C3FF-0B00-4433-AF03-FD891DFA15D6}" srcOrd="2" destOrd="0" parTransId="{3683412B-4A30-4E1C-823D-615FFC270250}" sibTransId="{6312CFF8-272D-41E2-8E4E-96B38C744DC2}"/>
    <dgm:cxn modelId="{68262146-D500-4492-8AD9-CECD20446155}" type="presOf" srcId="{74EC0453-B5E5-4D2E-85F8-2F899FE3B6BA}" destId="{66713AEF-92C2-4C81-919B-7E89E9C1366B}" srcOrd="0" destOrd="3" presId="urn:microsoft.com/office/officeart/2005/8/layout/arrow2"/>
    <dgm:cxn modelId="{859D6FA3-F0FC-438F-9CCD-384A14CEBD33}" type="presOf" srcId="{22E05018-9763-4A60-8187-6CDFBF262EE7}" destId="{BC62364C-48EB-4B04-8CFE-E01CBD6099CE}" srcOrd="0" destOrd="1" presId="urn:microsoft.com/office/officeart/2005/8/layout/arrow2"/>
    <dgm:cxn modelId="{91CF3D63-7770-4327-9900-66147F091201}" srcId="{9F4F7B7A-9BA4-4BDB-837C-49A380487250}" destId="{4A470824-7F87-4449-B4E0-DB23D97F270E}" srcOrd="1" destOrd="0" parTransId="{A2D9064E-0604-4A43-9E3E-876DE4A19D77}" sibTransId="{BFFAFA03-210B-40F6-B75D-C54187CCE8ED}"/>
    <dgm:cxn modelId="{BEE38876-0796-414A-898E-4CEE24C7F5C4}" type="presOf" srcId="{8587C3FF-0B00-4433-AF03-FD891DFA15D6}" destId="{66713AEF-92C2-4C81-919B-7E89E9C1366B}" srcOrd="0" destOrd="0" presId="urn:microsoft.com/office/officeart/2005/8/layout/arrow2"/>
    <dgm:cxn modelId="{9C982DD1-C704-4633-880B-412B339D4537}" type="presOf" srcId="{3A5E65F0-D3E0-474E-86D7-884DD5C68C99}" destId="{66713AEF-92C2-4C81-919B-7E89E9C1366B}" srcOrd="0" destOrd="4" presId="urn:microsoft.com/office/officeart/2005/8/layout/arrow2"/>
    <dgm:cxn modelId="{34436B94-A5AC-4D1C-8332-9F736B903EBD}" srcId="{2E2439F4-AFB1-432E-97DD-51B17B07EE14}" destId="{9F4F7B7A-9BA4-4BDB-837C-49A380487250}" srcOrd="3" destOrd="0" parTransId="{1A095D61-0AF4-4209-A98C-FB10F099D2FB}" sibTransId="{B5B5255A-A796-4E8D-9BEC-76B4AD433429}"/>
    <dgm:cxn modelId="{339B7F66-FE89-48E5-BC30-AC7D3BFB2411}" type="presOf" srcId="{B0BB6382-0024-4C80-AA7F-4179B83910A0}" destId="{66713AEF-92C2-4C81-919B-7E89E9C1366B}" srcOrd="0" destOrd="1" presId="urn:microsoft.com/office/officeart/2005/8/layout/arrow2"/>
    <dgm:cxn modelId="{51EC9376-E5BC-4037-A56E-1C6A6460DF01}" type="presOf" srcId="{9F4F7B7A-9BA4-4BDB-837C-49A380487250}" destId="{8F33AE7E-3570-40CB-BB84-04D81771F566}" srcOrd="0" destOrd="0" presId="urn:microsoft.com/office/officeart/2005/8/layout/arrow2"/>
    <dgm:cxn modelId="{660830AA-C421-4A47-ACBC-5AF4790C9CB3}" type="presOf" srcId="{FD1850B0-BCBF-46D2-8124-B08B99F4C2FA}" destId="{8F33AE7E-3570-40CB-BB84-04D81771F566}" srcOrd="0" destOrd="4" presId="urn:microsoft.com/office/officeart/2005/8/layout/arrow2"/>
    <dgm:cxn modelId="{87B15662-F5AC-47F9-A5FF-AFDD773981E3}" srcId="{EEA78220-BDA6-469C-B8DC-748AA9E073E9}" destId="{6AD3BF7A-5B46-4BCE-8133-11823F5B24F5}" srcOrd="0" destOrd="0" parTransId="{8E5C8AE3-C331-47DD-8EC1-267DF0890708}" sibTransId="{0ECF3D3C-7A69-41C1-BC13-7292D413EE01}"/>
    <dgm:cxn modelId="{B3FFC493-E3D9-4B45-BBBC-111A5DB4FF7D}" type="presOf" srcId="{6D1B3890-175B-41DF-9E37-A15E47AE8B92}" destId="{8F33AE7E-3570-40CB-BB84-04D81771F566}" srcOrd="0" destOrd="5" presId="urn:microsoft.com/office/officeart/2005/8/layout/arrow2"/>
    <dgm:cxn modelId="{F2929C64-6326-48DF-8324-281FDF94C426}" type="presOf" srcId="{F2F6D72A-BA2A-4065-BDE0-C832394A0C0E}" destId="{66713AEF-92C2-4C81-919B-7E89E9C1366B}" srcOrd="0" destOrd="2" presId="urn:microsoft.com/office/officeart/2005/8/layout/arrow2"/>
    <dgm:cxn modelId="{9C3712CC-4270-49DC-8D9A-1A4FCD186185}" srcId="{8587C3FF-0B00-4433-AF03-FD891DFA15D6}" destId="{3A5E65F0-D3E0-474E-86D7-884DD5C68C99}" srcOrd="1" destOrd="0" parTransId="{0D032BF9-B2D4-4836-A3E6-BE9A59DAE838}" sibTransId="{D8499B6E-BF97-49AA-9D0D-98A4C809BDA3}"/>
    <dgm:cxn modelId="{46FB1B9A-8988-4A49-9D51-C8344797ABCB}" type="presOf" srcId="{D2D5AC81-86FD-4598-8FAC-69475D303CAE}" destId="{8F33AE7E-3570-40CB-BB84-04D81771F566}" srcOrd="0" destOrd="7" presId="urn:microsoft.com/office/officeart/2005/8/layout/arrow2"/>
    <dgm:cxn modelId="{C8159BE3-D690-4131-883E-348729D7C382}" type="presParOf" srcId="{FB7AF221-86A8-4A65-B689-16D57C838460}" destId="{B81CAE3C-C9BE-42EB-B99E-B84F425E6ED3}" srcOrd="0" destOrd="0" presId="urn:microsoft.com/office/officeart/2005/8/layout/arrow2"/>
    <dgm:cxn modelId="{5E622650-6FE8-4408-8C2A-A12994C2A18F}" type="presParOf" srcId="{FB7AF221-86A8-4A65-B689-16D57C838460}" destId="{4C5495D0-0DA2-4F12-AC89-9C54C3246B3E}" srcOrd="1" destOrd="0" presId="urn:microsoft.com/office/officeart/2005/8/layout/arrow2"/>
    <dgm:cxn modelId="{35CD27C2-C23B-445D-8C7A-C2879A360DD6}" type="presParOf" srcId="{4C5495D0-0DA2-4F12-AC89-9C54C3246B3E}" destId="{A6268563-9BD9-46D8-B633-286B73DA61A4}" srcOrd="0" destOrd="0" presId="urn:microsoft.com/office/officeart/2005/8/layout/arrow2"/>
    <dgm:cxn modelId="{DEF090C4-D178-4F5D-BF14-F71AB9EB008C}" type="presParOf" srcId="{4C5495D0-0DA2-4F12-AC89-9C54C3246B3E}" destId="{5F36DAA9-E240-40E5-9DDD-BDBF00436F21}" srcOrd="1" destOrd="0" presId="urn:microsoft.com/office/officeart/2005/8/layout/arrow2"/>
    <dgm:cxn modelId="{DCE08355-592A-44DE-9FD4-9392ED906DFE}" type="presParOf" srcId="{4C5495D0-0DA2-4F12-AC89-9C54C3246B3E}" destId="{BD17FA72-9855-4E75-AB3B-DDB30DCDAED4}" srcOrd="2" destOrd="0" presId="urn:microsoft.com/office/officeart/2005/8/layout/arrow2"/>
    <dgm:cxn modelId="{3EF31474-6C69-4046-88C7-55CD602E0721}" type="presParOf" srcId="{4C5495D0-0DA2-4F12-AC89-9C54C3246B3E}" destId="{BC62364C-48EB-4B04-8CFE-E01CBD6099CE}" srcOrd="3" destOrd="0" presId="urn:microsoft.com/office/officeart/2005/8/layout/arrow2"/>
    <dgm:cxn modelId="{186A8251-6C47-4CBE-8F56-EFBBD33E9912}" type="presParOf" srcId="{4C5495D0-0DA2-4F12-AC89-9C54C3246B3E}" destId="{B4A04A10-50A5-46BE-A37B-F5BA61E75A89}" srcOrd="4" destOrd="0" presId="urn:microsoft.com/office/officeart/2005/8/layout/arrow2"/>
    <dgm:cxn modelId="{94FBDB66-9D1A-40EA-ADE9-A46800B45C3D}" type="presParOf" srcId="{4C5495D0-0DA2-4F12-AC89-9C54C3246B3E}" destId="{66713AEF-92C2-4C81-919B-7E89E9C1366B}" srcOrd="5" destOrd="0" presId="urn:microsoft.com/office/officeart/2005/8/layout/arrow2"/>
    <dgm:cxn modelId="{F5285F84-FA33-4F9F-8693-E05AC8B578E5}" type="presParOf" srcId="{4C5495D0-0DA2-4F12-AC89-9C54C3246B3E}" destId="{6972E3A6-A04F-4D78-9A24-BB3698F11105}" srcOrd="6" destOrd="0" presId="urn:microsoft.com/office/officeart/2005/8/layout/arrow2"/>
    <dgm:cxn modelId="{07DA5B08-6888-43FC-9473-065A0F1EED3F}" type="presParOf" srcId="{4C5495D0-0DA2-4F12-AC89-9C54C3246B3E}" destId="{8F33AE7E-3570-40CB-BB84-04D81771F566}" srcOrd="7" destOrd="0" presId="urn:microsoft.com/office/officeart/2005/8/layout/arrow2"/>
  </dgm:cxnLst>
  <dgm:bg/>
  <dgm:whole/>
</dgm:dataModel>
</file>

<file path=ppt/diagrams/data5.xml><?xml version="1.0" encoding="utf-8"?>
<dgm:dataModel xmlns:dgm="http://schemas.openxmlformats.org/drawingml/2006/diagram" xmlns:a="http://schemas.openxmlformats.org/drawingml/2006/main">
  <dgm:ptLst>
    <dgm:pt modelId="{C6678B9E-79DE-4DEE-AFE5-C31B8941EFFF}" type="doc">
      <dgm:prSet loTypeId="urn:microsoft.com/office/officeart/2005/8/layout/chevron2" loCatId="process" qsTypeId="urn:microsoft.com/office/officeart/2005/8/quickstyle/3d1" qsCatId="3D" csTypeId="urn:microsoft.com/office/officeart/2005/8/colors/accent1_2" csCatId="accent1" phldr="1"/>
      <dgm:spPr/>
      <dgm:t>
        <a:bodyPr/>
        <a:lstStyle/>
        <a:p>
          <a:endParaRPr kumimoji="1" lang="ja-JP" altLang="en-US"/>
        </a:p>
      </dgm:t>
    </dgm:pt>
    <dgm:pt modelId="{7DBEFFCB-E290-4C29-A4C0-51305A75AD63}">
      <dgm:prSet custT="1"/>
      <dgm:spPr/>
      <dgm:t>
        <a:bodyPr/>
        <a:lstStyle/>
        <a:p>
          <a:pPr rtl="0"/>
          <a:r>
            <a:rPr kumimoji="1" lang="ja-JP" altLang="en-US" sz="1200" dirty="0" smtClean="0">
              <a:latin typeface="HG丸ｺﾞｼｯｸM-PRO" pitchFamily="50" charset="-128"/>
              <a:ea typeface="HG丸ｺﾞｼｯｸM-PRO" pitchFamily="50" charset="-128"/>
            </a:rPr>
            <a:t>震災アーカイブの構築</a:t>
          </a:r>
          <a:r>
            <a:rPr kumimoji="1" lang="ja-JP" sz="1200" dirty="0" smtClean="0">
              <a:latin typeface="HG丸ｺﾞｼｯｸM-PRO" pitchFamily="50" charset="-128"/>
              <a:ea typeface="HG丸ｺﾞｼｯｸM-PRO" pitchFamily="50" charset="-128"/>
            </a:rPr>
            <a:t>を目指して</a:t>
          </a:r>
          <a:endParaRPr kumimoji="1" lang="en-US" sz="1200" dirty="0">
            <a:latin typeface="HG丸ｺﾞｼｯｸM-PRO" pitchFamily="50" charset="-128"/>
            <a:ea typeface="HG丸ｺﾞｼｯｸM-PRO" pitchFamily="50" charset="-128"/>
          </a:endParaRPr>
        </a:p>
      </dgm:t>
    </dgm:pt>
    <dgm:pt modelId="{A31C53BD-F97E-484C-A1C7-6D6418E90ED1}" type="parTrans" cxnId="{B5FFC061-4455-4194-A01D-19FF19B9D21D}">
      <dgm:prSet/>
      <dgm:spPr/>
      <dgm:t>
        <a:bodyPr/>
        <a:lstStyle/>
        <a:p>
          <a:endParaRPr kumimoji="1" lang="ja-JP" altLang="en-US"/>
        </a:p>
      </dgm:t>
    </dgm:pt>
    <dgm:pt modelId="{DB00AE2A-3A4F-4C58-A57C-97B983C0AFB1}" type="sibTrans" cxnId="{B5FFC061-4455-4194-A01D-19FF19B9D21D}">
      <dgm:prSet/>
      <dgm:spPr/>
      <dgm:t>
        <a:bodyPr/>
        <a:lstStyle/>
        <a:p>
          <a:endParaRPr kumimoji="1" lang="ja-JP" altLang="en-US"/>
        </a:p>
      </dgm:t>
    </dgm:pt>
    <dgm:pt modelId="{75775F5F-F8C0-451C-B244-4299713CD7BF}">
      <dgm:prSet custT="1"/>
      <dgm:spPr/>
      <dgm:t>
        <a:bodyPr/>
        <a:lstStyle/>
        <a:p>
          <a:pPr rtl="0"/>
          <a:r>
            <a:rPr kumimoji="1" lang="ja-JP" altLang="en-US" sz="1200" dirty="0" smtClean="0">
              <a:latin typeface="HG丸ｺﾞｼｯｸM-PRO" pitchFamily="50" charset="-128"/>
              <a:ea typeface="HG丸ｺﾞｼｯｸM-PRO" pitchFamily="50" charset="-128"/>
            </a:rPr>
            <a:t>知識インフラの構築を</a:t>
          </a:r>
          <a:r>
            <a:rPr kumimoji="1" lang="ja-JP" sz="1200" dirty="0" smtClean="0">
              <a:latin typeface="HG丸ｺﾞｼｯｸM-PRO" pitchFamily="50" charset="-128"/>
              <a:ea typeface="HG丸ｺﾞｼｯｸM-PRO" pitchFamily="50" charset="-128"/>
            </a:rPr>
            <a:t>目指して</a:t>
          </a:r>
          <a:endParaRPr kumimoji="1" lang="en-US" sz="1200" dirty="0">
            <a:latin typeface="HG丸ｺﾞｼｯｸM-PRO" pitchFamily="50" charset="-128"/>
            <a:ea typeface="HG丸ｺﾞｼｯｸM-PRO" pitchFamily="50" charset="-128"/>
          </a:endParaRPr>
        </a:p>
      </dgm:t>
    </dgm:pt>
    <dgm:pt modelId="{795A9657-15E7-4EBF-921F-0F6060807D16}" type="parTrans" cxnId="{CE531872-B5E3-4B66-9AE6-00C25EECC46D}">
      <dgm:prSet/>
      <dgm:spPr/>
      <dgm:t>
        <a:bodyPr/>
        <a:lstStyle/>
        <a:p>
          <a:endParaRPr kumimoji="1" lang="ja-JP" altLang="en-US"/>
        </a:p>
      </dgm:t>
    </dgm:pt>
    <dgm:pt modelId="{DFBEECA7-AA26-4BA2-AB41-6676543CE4B6}" type="sibTrans" cxnId="{CE531872-B5E3-4B66-9AE6-00C25EECC46D}">
      <dgm:prSet/>
      <dgm:spPr/>
      <dgm:t>
        <a:bodyPr/>
        <a:lstStyle/>
        <a:p>
          <a:endParaRPr kumimoji="1" lang="ja-JP" altLang="en-US"/>
        </a:p>
      </dgm:t>
    </dgm:pt>
    <dgm:pt modelId="{DAA89151-2F0C-4125-9659-AEDD07EC6D2E}">
      <dgm:prSet/>
      <dgm:spPr/>
      <dgm:t>
        <a:bodyPr/>
        <a:lstStyle/>
        <a:p>
          <a:pPr rtl="0"/>
          <a:r>
            <a:rPr lang="ja-JP" altLang="en-US" dirty="0" smtClean="0">
              <a:latin typeface="HG丸ｺﾞｼｯｸM-PRO" pitchFamily="50" charset="-128"/>
              <a:ea typeface="HG丸ｺﾞｼｯｸM-PRO" pitchFamily="50" charset="-128"/>
            </a:rPr>
            <a:t>様々な分野の情報資産を知識として利活用し、知識の再生産を支援するサービスの提供を目指す</a:t>
          </a:r>
          <a:endParaRPr kumimoji="1" lang="en-US" dirty="0">
            <a:latin typeface="HG丸ｺﾞｼｯｸM-PRO" pitchFamily="50" charset="-128"/>
            <a:ea typeface="HG丸ｺﾞｼｯｸM-PRO" pitchFamily="50" charset="-128"/>
          </a:endParaRPr>
        </a:p>
      </dgm:t>
    </dgm:pt>
    <dgm:pt modelId="{30655684-DC94-44E0-9B41-2EE56F448AD9}" type="parTrans" cxnId="{78C7B2D0-D6C0-411D-A71F-096E2900233A}">
      <dgm:prSet/>
      <dgm:spPr/>
      <dgm:t>
        <a:bodyPr/>
        <a:lstStyle/>
        <a:p>
          <a:endParaRPr kumimoji="1" lang="ja-JP" altLang="en-US"/>
        </a:p>
      </dgm:t>
    </dgm:pt>
    <dgm:pt modelId="{7C9FBB56-CD75-4698-8493-CBEC7C74C09C}" type="sibTrans" cxnId="{78C7B2D0-D6C0-411D-A71F-096E2900233A}">
      <dgm:prSet/>
      <dgm:spPr/>
      <dgm:t>
        <a:bodyPr/>
        <a:lstStyle/>
        <a:p>
          <a:endParaRPr kumimoji="1" lang="ja-JP" altLang="en-US"/>
        </a:p>
      </dgm:t>
    </dgm:pt>
    <dgm:pt modelId="{E3CF8727-EBD0-4B50-B2F4-400E19E72E9C}">
      <dgm:prSet/>
      <dgm:spPr/>
      <dgm:t>
        <a:bodyPr/>
        <a:lstStyle/>
        <a:p>
          <a:pPr rtl="0"/>
          <a:r>
            <a:rPr kumimoji="1" lang="ja-JP" altLang="en-US" dirty="0" smtClean="0">
              <a:latin typeface="HG丸ｺﾞｼｯｸM-PRO" pitchFamily="50" charset="-128"/>
              <a:ea typeface="HG丸ｺﾞｼｯｸM-PRO" pitchFamily="50" charset="-128"/>
            </a:rPr>
            <a:t>知識インフラ構築の一環で、先行する分野の</a:t>
          </a:r>
          <a:r>
            <a:rPr kumimoji="1" lang="en-US" altLang="ja-JP" dirty="0" smtClean="0">
              <a:latin typeface="HG丸ｺﾞｼｯｸM-PRO" pitchFamily="50" charset="-128"/>
              <a:ea typeface="HG丸ｺﾞｼｯｸM-PRO" pitchFamily="50" charset="-128"/>
            </a:rPr>
            <a:t>1</a:t>
          </a:r>
          <a:r>
            <a:rPr kumimoji="1" lang="ja-JP" altLang="en-US" dirty="0" smtClean="0">
              <a:latin typeface="HG丸ｺﾞｼｯｸM-PRO" pitchFamily="50" charset="-128"/>
              <a:ea typeface="HG丸ｺﾞｼｯｸM-PRO" pitchFamily="50" charset="-128"/>
            </a:rPr>
            <a:t>つとして構築</a:t>
          </a:r>
          <a:endParaRPr kumimoji="1" lang="en-US" dirty="0">
            <a:latin typeface="HG丸ｺﾞｼｯｸM-PRO" pitchFamily="50" charset="-128"/>
            <a:ea typeface="HG丸ｺﾞｼｯｸM-PRO" pitchFamily="50" charset="-128"/>
          </a:endParaRPr>
        </a:p>
      </dgm:t>
    </dgm:pt>
    <dgm:pt modelId="{3DEE0D0D-49EB-4870-B7C2-87D19C556CFF}" type="parTrans" cxnId="{D6691D6D-1900-4343-9A5C-CE43C49AF25E}">
      <dgm:prSet/>
      <dgm:spPr/>
      <dgm:t>
        <a:bodyPr/>
        <a:lstStyle/>
        <a:p>
          <a:endParaRPr kumimoji="1" lang="ja-JP" altLang="en-US"/>
        </a:p>
      </dgm:t>
    </dgm:pt>
    <dgm:pt modelId="{224EF675-79A1-4A81-AA56-3C779A51CBD0}" type="sibTrans" cxnId="{D6691D6D-1900-4343-9A5C-CE43C49AF25E}">
      <dgm:prSet/>
      <dgm:spPr/>
      <dgm:t>
        <a:bodyPr/>
        <a:lstStyle/>
        <a:p>
          <a:endParaRPr kumimoji="1" lang="ja-JP" altLang="en-US"/>
        </a:p>
      </dgm:t>
    </dgm:pt>
    <dgm:pt modelId="{59959EF9-C4F0-4584-A6F4-03131BC2554A}" type="pres">
      <dgm:prSet presAssocID="{C6678B9E-79DE-4DEE-AFE5-C31B8941EFFF}" presName="linearFlow" presStyleCnt="0">
        <dgm:presLayoutVars>
          <dgm:dir/>
          <dgm:animLvl val="lvl"/>
          <dgm:resizeHandles val="exact"/>
        </dgm:presLayoutVars>
      </dgm:prSet>
      <dgm:spPr/>
      <dgm:t>
        <a:bodyPr/>
        <a:lstStyle/>
        <a:p>
          <a:endParaRPr kumimoji="1" lang="ja-JP" altLang="en-US"/>
        </a:p>
      </dgm:t>
    </dgm:pt>
    <dgm:pt modelId="{7851C664-D3B9-414E-888D-6DEF60A138CB}" type="pres">
      <dgm:prSet presAssocID="{7DBEFFCB-E290-4C29-A4C0-51305A75AD63}" presName="composite" presStyleCnt="0"/>
      <dgm:spPr/>
      <dgm:t>
        <a:bodyPr/>
        <a:lstStyle/>
        <a:p>
          <a:endParaRPr kumimoji="1" lang="ja-JP" altLang="en-US"/>
        </a:p>
      </dgm:t>
    </dgm:pt>
    <dgm:pt modelId="{08854722-FA22-4F26-A1AE-4B5991B09DD7}" type="pres">
      <dgm:prSet presAssocID="{7DBEFFCB-E290-4C29-A4C0-51305A75AD63}" presName="parentText" presStyleLbl="alignNode1" presStyleIdx="0" presStyleCnt="2" custScaleX="81537">
        <dgm:presLayoutVars>
          <dgm:chMax val="1"/>
          <dgm:bulletEnabled val="1"/>
        </dgm:presLayoutVars>
      </dgm:prSet>
      <dgm:spPr/>
      <dgm:t>
        <a:bodyPr/>
        <a:lstStyle/>
        <a:p>
          <a:endParaRPr kumimoji="1" lang="ja-JP" altLang="en-US"/>
        </a:p>
      </dgm:t>
    </dgm:pt>
    <dgm:pt modelId="{6F8FEBA5-6DBE-4821-ABF8-491DEFA851F2}" type="pres">
      <dgm:prSet presAssocID="{7DBEFFCB-E290-4C29-A4C0-51305A75AD63}" presName="descendantText" presStyleLbl="alignAcc1" presStyleIdx="0" presStyleCnt="2" custLinFactNeighborX="-1103" custLinFactNeighborY="-9439">
        <dgm:presLayoutVars>
          <dgm:bulletEnabled val="1"/>
        </dgm:presLayoutVars>
      </dgm:prSet>
      <dgm:spPr/>
      <dgm:t>
        <a:bodyPr/>
        <a:lstStyle/>
        <a:p>
          <a:endParaRPr kumimoji="1" lang="ja-JP" altLang="en-US"/>
        </a:p>
      </dgm:t>
    </dgm:pt>
    <dgm:pt modelId="{F460460D-0F7B-4B6A-93E6-E7E24339D1A0}" type="pres">
      <dgm:prSet presAssocID="{DB00AE2A-3A4F-4C58-A57C-97B983C0AFB1}" presName="sp" presStyleCnt="0"/>
      <dgm:spPr/>
      <dgm:t>
        <a:bodyPr/>
        <a:lstStyle/>
        <a:p>
          <a:endParaRPr kumimoji="1" lang="ja-JP" altLang="en-US"/>
        </a:p>
      </dgm:t>
    </dgm:pt>
    <dgm:pt modelId="{3CC28171-E9B1-4DC1-9E9A-0539EBBBC63C}" type="pres">
      <dgm:prSet presAssocID="{75775F5F-F8C0-451C-B244-4299713CD7BF}" presName="composite" presStyleCnt="0"/>
      <dgm:spPr/>
      <dgm:t>
        <a:bodyPr/>
        <a:lstStyle/>
        <a:p>
          <a:endParaRPr kumimoji="1" lang="ja-JP" altLang="en-US"/>
        </a:p>
      </dgm:t>
    </dgm:pt>
    <dgm:pt modelId="{88175BEF-E694-4EAE-A95A-EA92A383F9DA}" type="pres">
      <dgm:prSet presAssocID="{75775F5F-F8C0-451C-B244-4299713CD7BF}" presName="parentText" presStyleLbl="alignNode1" presStyleIdx="1" presStyleCnt="2" custScaleX="81538">
        <dgm:presLayoutVars>
          <dgm:chMax val="1"/>
          <dgm:bulletEnabled val="1"/>
        </dgm:presLayoutVars>
      </dgm:prSet>
      <dgm:spPr/>
      <dgm:t>
        <a:bodyPr/>
        <a:lstStyle/>
        <a:p>
          <a:endParaRPr kumimoji="1" lang="ja-JP" altLang="en-US"/>
        </a:p>
      </dgm:t>
    </dgm:pt>
    <dgm:pt modelId="{21D4D578-5B67-4624-A75E-87D6AE305493}" type="pres">
      <dgm:prSet presAssocID="{75775F5F-F8C0-451C-B244-4299713CD7BF}" presName="descendantText" presStyleLbl="alignAcc1" presStyleIdx="1" presStyleCnt="2" custScaleX="102703" custLinFactNeighborX="2716">
        <dgm:presLayoutVars>
          <dgm:bulletEnabled val="1"/>
        </dgm:presLayoutVars>
      </dgm:prSet>
      <dgm:spPr/>
      <dgm:t>
        <a:bodyPr/>
        <a:lstStyle/>
        <a:p>
          <a:endParaRPr kumimoji="1" lang="ja-JP" altLang="en-US"/>
        </a:p>
      </dgm:t>
    </dgm:pt>
  </dgm:ptLst>
  <dgm:cxnLst>
    <dgm:cxn modelId="{78C7B2D0-D6C0-411D-A71F-096E2900233A}" srcId="{75775F5F-F8C0-451C-B244-4299713CD7BF}" destId="{DAA89151-2F0C-4125-9659-AEDD07EC6D2E}" srcOrd="0" destOrd="0" parTransId="{30655684-DC94-44E0-9B41-2EE56F448AD9}" sibTransId="{7C9FBB56-CD75-4698-8493-CBEC7C74C09C}"/>
    <dgm:cxn modelId="{01ED59F2-2DC1-4129-895C-9FE0204C7C51}" type="presOf" srcId="{C6678B9E-79DE-4DEE-AFE5-C31B8941EFFF}" destId="{59959EF9-C4F0-4584-A6F4-03131BC2554A}" srcOrd="0" destOrd="0" presId="urn:microsoft.com/office/officeart/2005/8/layout/chevron2"/>
    <dgm:cxn modelId="{CE531872-B5E3-4B66-9AE6-00C25EECC46D}" srcId="{C6678B9E-79DE-4DEE-AFE5-C31B8941EFFF}" destId="{75775F5F-F8C0-451C-B244-4299713CD7BF}" srcOrd="1" destOrd="0" parTransId="{795A9657-15E7-4EBF-921F-0F6060807D16}" sibTransId="{DFBEECA7-AA26-4BA2-AB41-6676543CE4B6}"/>
    <dgm:cxn modelId="{B5FFC061-4455-4194-A01D-19FF19B9D21D}" srcId="{C6678B9E-79DE-4DEE-AFE5-C31B8941EFFF}" destId="{7DBEFFCB-E290-4C29-A4C0-51305A75AD63}" srcOrd="0" destOrd="0" parTransId="{A31C53BD-F97E-484C-A1C7-6D6418E90ED1}" sibTransId="{DB00AE2A-3A4F-4C58-A57C-97B983C0AFB1}"/>
    <dgm:cxn modelId="{0CDA63ED-16AE-4AFE-A0BD-343B5AE475AB}" type="presOf" srcId="{DAA89151-2F0C-4125-9659-AEDD07EC6D2E}" destId="{21D4D578-5B67-4624-A75E-87D6AE305493}" srcOrd="0" destOrd="0" presId="urn:microsoft.com/office/officeart/2005/8/layout/chevron2"/>
    <dgm:cxn modelId="{24B712C2-1D0A-4A32-AFFD-75CDF924184A}" type="presOf" srcId="{7DBEFFCB-E290-4C29-A4C0-51305A75AD63}" destId="{08854722-FA22-4F26-A1AE-4B5991B09DD7}" srcOrd="0" destOrd="0" presId="urn:microsoft.com/office/officeart/2005/8/layout/chevron2"/>
    <dgm:cxn modelId="{D6691D6D-1900-4343-9A5C-CE43C49AF25E}" srcId="{7DBEFFCB-E290-4C29-A4C0-51305A75AD63}" destId="{E3CF8727-EBD0-4B50-B2F4-400E19E72E9C}" srcOrd="0" destOrd="0" parTransId="{3DEE0D0D-49EB-4870-B7C2-87D19C556CFF}" sibTransId="{224EF675-79A1-4A81-AA56-3C779A51CBD0}"/>
    <dgm:cxn modelId="{F6BADF78-C8FC-4332-9D10-A6D1C1CE2D01}" type="presOf" srcId="{75775F5F-F8C0-451C-B244-4299713CD7BF}" destId="{88175BEF-E694-4EAE-A95A-EA92A383F9DA}" srcOrd="0" destOrd="0" presId="urn:microsoft.com/office/officeart/2005/8/layout/chevron2"/>
    <dgm:cxn modelId="{73F82D8B-7480-48BA-A806-EC317F0BA469}" type="presOf" srcId="{E3CF8727-EBD0-4B50-B2F4-400E19E72E9C}" destId="{6F8FEBA5-6DBE-4821-ABF8-491DEFA851F2}" srcOrd="0" destOrd="0" presId="urn:microsoft.com/office/officeart/2005/8/layout/chevron2"/>
    <dgm:cxn modelId="{EBFD99DA-9768-40EB-A6A9-95E94B3DDF4B}" type="presParOf" srcId="{59959EF9-C4F0-4584-A6F4-03131BC2554A}" destId="{7851C664-D3B9-414E-888D-6DEF60A138CB}" srcOrd="0" destOrd="0" presId="urn:microsoft.com/office/officeart/2005/8/layout/chevron2"/>
    <dgm:cxn modelId="{1C3E14B6-C66D-4143-BC7A-045E8B3BBFA4}" type="presParOf" srcId="{7851C664-D3B9-414E-888D-6DEF60A138CB}" destId="{08854722-FA22-4F26-A1AE-4B5991B09DD7}" srcOrd="0" destOrd="0" presId="urn:microsoft.com/office/officeart/2005/8/layout/chevron2"/>
    <dgm:cxn modelId="{CB29497A-0A78-43B6-90FC-9BDDE853002E}" type="presParOf" srcId="{7851C664-D3B9-414E-888D-6DEF60A138CB}" destId="{6F8FEBA5-6DBE-4821-ABF8-491DEFA851F2}" srcOrd="1" destOrd="0" presId="urn:microsoft.com/office/officeart/2005/8/layout/chevron2"/>
    <dgm:cxn modelId="{2311038F-AB40-4E11-BE90-428C54073DAC}" type="presParOf" srcId="{59959EF9-C4F0-4584-A6F4-03131BC2554A}" destId="{F460460D-0F7B-4B6A-93E6-E7E24339D1A0}" srcOrd="1" destOrd="0" presId="urn:microsoft.com/office/officeart/2005/8/layout/chevron2"/>
    <dgm:cxn modelId="{E87C4137-F65C-4408-85D4-53AF1B68F57E}" type="presParOf" srcId="{59959EF9-C4F0-4584-A6F4-03131BC2554A}" destId="{3CC28171-E9B1-4DC1-9E9A-0539EBBBC63C}" srcOrd="2" destOrd="0" presId="urn:microsoft.com/office/officeart/2005/8/layout/chevron2"/>
    <dgm:cxn modelId="{F9872577-1AAD-4BFD-8698-4E1F8BC95340}" type="presParOf" srcId="{3CC28171-E9B1-4DC1-9E9A-0539EBBBC63C}" destId="{88175BEF-E694-4EAE-A95A-EA92A383F9DA}" srcOrd="0" destOrd="0" presId="urn:microsoft.com/office/officeart/2005/8/layout/chevron2"/>
    <dgm:cxn modelId="{A370455F-B527-4F76-8653-D57189D0B166}" type="presParOf" srcId="{3CC28171-E9B1-4DC1-9E9A-0539EBBBC63C}" destId="{21D4D578-5B67-4624-A75E-87D6AE305493}"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7" y="6"/>
            <a:ext cx="3076977" cy="511978"/>
          </a:xfrm>
          <a:prstGeom prst="rect">
            <a:avLst/>
          </a:prstGeom>
        </p:spPr>
        <p:txBody>
          <a:bodyPr vert="horz" lIns="95368" tIns="47685" rIns="95368" bIns="47685" rtlCol="0"/>
          <a:lstStyle>
            <a:lvl1pPr algn="l">
              <a:defRPr sz="1300"/>
            </a:lvl1pPr>
          </a:lstStyle>
          <a:p>
            <a:endParaRPr kumimoji="1" lang="ja-JP" altLang="en-US"/>
          </a:p>
        </p:txBody>
      </p:sp>
      <p:sp>
        <p:nvSpPr>
          <p:cNvPr id="3" name="日付プレースホルダ 2"/>
          <p:cNvSpPr>
            <a:spLocks noGrp="1"/>
          </p:cNvSpPr>
          <p:nvPr>
            <p:ph type="dt" sz="quarter" idx="1"/>
          </p:nvPr>
        </p:nvSpPr>
        <p:spPr>
          <a:xfrm>
            <a:off x="4020649" y="6"/>
            <a:ext cx="3076976" cy="511978"/>
          </a:xfrm>
          <a:prstGeom prst="rect">
            <a:avLst/>
          </a:prstGeom>
        </p:spPr>
        <p:txBody>
          <a:bodyPr vert="horz" lIns="95368" tIns="47685" rIns="95368" bIns="47685" rtlCol="0"/>
          <a:lstStyle>
            <a:lvl1pPr algn="r">
              <a:defRPr sz="1300"/>
            </a:lvl1pPr>
          </a:lstStyle>
          <a:p>
            <a:r>
              <a:rPr kumimoji="1" lang="en-US" altLang="ja-JP" smtClean="0"/>
              <a:t>2012/3/24</a:t>
            </a:r>
            <a:endParaRPr kumimoji="1" lang="ja-JP" altLang="en-US"/>
          </a:p>
        </p:txBody>
      </p:sp>
      <p:sp>
        <p:nvSpPr>
          <p:cNvPr id="4" name="フッター プレースホルダ 3"/>
          <p:cNvSpPr>
            <a:spLocks noGrp="1"/>
          </p:cNvSpPr>
          <p:nvPr>
            <p:ph type="ftr" sz="quarter" idx="2"/>
          </p:nvPr>
        </p:nvSpPr>
        <p:spPr>
          <a:xfrm>
            <a:off x="7" y="9720990"/>
            <a:ext cx="3076977" cy="511977"/>
          </a:xfrm>
          <a:prstGeom prst="rect">
            <a:avLst/>
          </a:prstGeom>
        </p:spPr>
        <p:txBody>
          <a:bodyPr vert="horz" lIns="95368" tIns="47685" rIns="95368" bIns="47685" rtlCol="0" anchor="b"/>
          <a:lstStyle>
            <a:lvl1pPr algn="l">
              <a:defRPr sz="1300"/>
            </a:lvl1pPr>
          </a:lstStyle>
          <a:p>
            <a:r>
              <a:rPr kumimoji="1" lang="en-US" altLang="ja-JP" smtClean="0"/>
              <a:t>National Diet Library (NDL)</a:t>
            </a:r>
            <a:endParaRPr kumimoji="1" lang="ja-JP" altLang="en-US"/>
          </a:p>
        </p:txBody>
      </p:sp>
      <p:sp>
        <p:nvSpPr>
          <p:cNvPr id="5" name="スライド番号プレースホルダ 4"/>
          <p:cNvSpPr>
            <a:spLocks noGrp="1"/>
          </p:cNvSpPr>
          <p:nvPr>
            <p:ph type="sldNum" sz="quarter" idx="3"/>
          </p:nvPr>
        </p:nvSpPr>
        <p:spPr>
          <a:xfrm>
            <a:off x="4020649" y="9720990"/>
            <a:ext cx="3076976" cy="511977"/>
          </a:xfrm>
          <a:prstGeom prst="rect">
            <a:avLst/>
          </a:prstGeom>
        </p:spPr>
        <p:txBody>
          <a:bodyPr vert="horz" lIns="95368" tIns="47685" rIns="95368" bIns="47685" rtlCol="0" anchor="b"/>
          <a:lstStyle>
            <a:lvl1pPr algn="r">
              <a:defRPr sz="1300"/>
            </a:lvl1pPr>
          </a:lstStyle>
          <a:p>
            <a:fld id="{C4AF28F6-9C51-497A-A942-258017559419}"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5" y="6"/>
            <a:ext cx="3076364" cy="511731"/>
          </a:xfrm>
          <a:prstGeom prst="rect">
            <a:avLst/>
          </a:prstGeom>
        </p:spPr>
        <p:txBody>
          <a:bodyPr vert="horz" lIns="95389" tIns="47693" rIns="95389" bIns="47693" rtlCol="0"/>
          <a:lstStyle>
            <a:lvl1pPr algn="l">
              <a:defRPr sz="1300"/>
            </a:lvl1pPr>
          </a:lstStyle>
          <a:p>
            <a:endParaRPr kumimoji="1" lang="ja-JP" altLang="en-US"/>
          </a:p>
        </p:txBody>
      </p:sp>
      <p:sp>
        <p:nvSpPr>
          <p:cNvPr id="3" name="日付プレースホルダ 2"/>
          <p:cNvSpPr>
            <a:spLocks noGrp="1"/>
          </p:cNvSpPr>
          <p:nvPr>
            <p:ph type="dt" idx="1"/>
          </p:nvPr>
        </p:nvSpPr>
        <p:spPr>
          <a:xfrm>
            <a:off x="4021300" y="6"/>
            <a:ext cx="3076364" cy="511731"/>
          </a:xfrm>
          <a:prstGeom prst="rect">
            <a:avLst/>
          </a:prstGeom>
        </p:spPr>
        <p:txBody>
          <a:bodyPr vert="horz" lIns="95389" tIns="47693" rIns="95389" bIns="47693" rtlCol="0"/>
          <a:lstStyle>
            <a:lvl1pPr algn="r">
              <a:defRPr sz="1300"/>
            </a:lvl1pPr>
          </a:lstStyle>
          <a:p>
            <a:r>
              <a:rPr kumimoji="1" lang="en-US" altLang="ja-JP" smtClean="0"/>
              <a:t>2012/3/24</a:t>
            </a:r>
            <a:endParaRPr kumimoji="1" lang="ja-JP" altLang="en-US"/>
          </a:p>
        </p:txBody>
      </p:sp>
      <p:sp>
        <p:nvSpPr>
          <p:cNvPr id="4" name="スライド イメージ プレースホルダ 3"/>
          <p:cNvSpPr>
            <a:spLocks noGrp="1" noRot="1" noChangeAspect="1"/>
          </p:cNvSpPr>
          <p:nvPr>
            <p:ph type="sldImg" idx="2"/>
          </p:nvPr>
        </p:nvSpPr>
        <p:spPr>
          <a:xfrm>
            <a:off x="989013" y="766763"/>
            <a:ext cx="5121275" cy="3841750"/>
          </a:xfrm>
          <a:prstGeom prst="rect">
            <a:avLst/>
          </a:prstGeom>
          <a:noFill/>
          <a:ln w="12700">
            <a:solidFill>
              <a:prstClr val="black"/>
            </a:solidFill>
          </a:ln>
        </p:spPr>
        <p:txBody>
          <a:bodyPr vert="horz" lIns="95389" tIns="47693" rIns="95389" bIns="47693" rtlCol="0" anchor="ctr"/>
          <a:lstStyle/>
          <a:p>
            <a:endParaRPr lang="ja-JP" altLang="en-US"/>
          </a:p>
        </p:txBody>
      </p:sp>
      <p:sp>
        <p:nvSpPr>
          <p:cNvPr id="5" name="ノート プレースホルダ 4"/>
          <p:cNvSpPr>
            <a:spLocks noGrp="1"/>
          </p:cNvSpPr>
          <p:nvPr>
            <p:ph type="body" sz="quarter" idx="3"/>
          </p:nvPr>
        </p:nvSpPr>
        <p:spPr>
          <a:xfrm>
            <a:off x="709931" y="4861445"/>
            <a:ext cx="5679440" cy="4605576"/>
          </a:xfrm>
          <a:prstGeom prst="rect">
            <a:avLst/>
          </a:prstGeom>
        </p:spPr>
        <p:txBody>
          <a:bodyPr vert="horz" lIns="95389" tIns="47693" rIns="95389" bIns="47693"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5" y="9721112"/>
            <a:ext cx="3076364" cy="511731"/>
          </a:xfrm>
          <a:prstGeom prst="rect">
            <a:avLst/>
          </a:prstGeom>
        </p:spPr>
        <p:txBody>
          <a:bodyPr vert="horz" lIns="95389" tIns="47693" rIns="95389" bIns="47693" rtlCol="0" anchor="b"/>
          <a:lstStyle>
            <a:lvl1pPr algn="l">
              <a:defRPr sz="1300"/>
            </a:lvl1pPr>
          </a:lstStyle>
          <a:p>
            <a:r>
              <a:rPr kumimoji="1" lang="en-US" altLang="ja-JP" smtClean="0"/>
              <a:t>National Diet Library (NDL)</a:t>
            </a:r>
            <a:endParaRPr kumimoji="1" lang="ja-JP" altLang="en-US"/>
          </a:p>
        </p:txBody>
      </p:sp>
      <p:sp>
        <p:nvSpPr>
          <p:cNvPr id="7" name="スライド番号プレースホルダ 6"/>
          <p:cNvSpPr>
            <a:spLocks noGrp="1"/>
          </p:cNvSpPr>
          <p:nvPr>
            <p:ph type="sldNum" sz="quarter" idx="5"/>
          </p:nvPr>
        </p:nvSpPr>
        <p:spPr>
          <a:xfrm>
            <a:off x="4021300" y="9721112"/>
            <a:ext cx="3076364" cy="511731"/>
          </a:xfrm>
          <a:prstGeom prst="rect">
            <a:avLst/>
          </a:prstGeom>
        </p:spPr>
        <p:txBody>
          <a:bodyPr vert="horz" lIns="95389" tIns="47693" rIns="95389" bIns="47693" rtlCol="0" anchor="b"/>
          <a:lstStyle>
            <a:lvl1pPr algn="r">
              <a:defRPr sz="1300"/>
            </a:lvl1pPr>
          </a:lstStyle>
          <a:p>
            <a:fld id="{816A9BB7-DD5C-41DE-9B80-A8A5AECCA2DE}"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eaLnBrk="1" hangingPunct="1"/>
            <a:r>
              <a:rPr lang="ja-JP" altLang="en-US" u="sng" dirty="0" smtClean="0">
                <a:latin typeface="HG丸ｺﾞｼｯｸM-PRO" pitchFamily="50" charset="-128"/>
                <a:ea typeface="HG丸ｺﾞｼｯｸM-PRO" pitchFamily="50" charset="-128"/>
              </a:rPr>
              <a:t>国立国会図書館（通称</a:t>
            </a:r>
            <a:r>
              <a:rPr lang="en-US" altLang="ja-JP" u="sng" dirty="0" smtClean="0">
                <a:latin typeface="HG丸ｺﾞｼｯｸM-PRO" pitchFamily="50" charset="-128"/>
                <a:ea typeface="HG丸ｺﾞｼｯｸM-PRO" pitchFamily="50" charset="-128"/>
              </a:rPr>
              <a:t>NDL</a:t>
            </a:r>
            <a:r>
              <a:rPr lang="ja-JP" altLang="en-US" u="sng" dirty="0" smtClean="0">
                <a:latin typeface="HG丸ｺﾞｼｯｸM-PRO" pitchFamily="50" charset="-128"/>
                <a:ea typeface="HG丸ｺﾞｼｯｸM-PRO" pitchFamily="50" charset="-128"/>
              </a:rPr>
              <a:t>）、総務部副部長で、情報システム課長を兼任している中山です。</a:t>
            </a:r>
            <a:endParaRPr lang="en-US" altLang="ja-JP" u="sng" dirty="0" smtClean="0">
              <a:latin typeface="HG丸ｺﾞｼｯｸM-PRO" pitchFamily="50" charset="-128"/>
              <a:ea typeface="HG丸ｺﾞｼｯｸM-PRO" pitchFamily="50" charset="-128"/>
            </a:endParaRPr>
          </a:p>
          <a:p>
            <a:pPr eaLnBrk="1" hangingPunct="1"/>
            <a:endParaRPr lang="en-US" altLang="ja-JP" u="sng" dirty="0" smtClean="0">
              <a:latin typeface="HG丸ｺﾞｼｯｸM-PRO" pitchFamily="50" charset="-128"/>
              <a:ea typeface="HG丸ｺﾞｼｯｸM-PRO" pitchFamily="50" charset="-128"/>
            </a:endParaRPr>
          </a:p>
          <a:p>
            <a:pPr eaLnBrk="1" hangingPunct="1"/>
            <a:r>
              <a:rPr lang="ja-JP" altLang="en-US" u="sng" dirty="0" smtClean="0">
                <a:latin typeface="HG丸ｺﾞｼｯｸM-PRO" pitchFamily="50" charset="-128"/>
                <a:ea typeface="HG丸ｺﾞｼｯｸM-PRO" pitchFamily="50" charset="-128"/>
              </a:rPr>
              <a:t>本日は、お招きいただき、お話しする機会を設けていただき、ありがとうございます。</a:t>
            </a:r>
            <a:endParaRPr lang="en-US" altLang="ja-JP" u="sng" dirty="0" smtClean="0">
              <a:latin typeface="HG丸ｺﾞｼｯｸM-PRO" pitchFamily="50" charset="-128"/>
              <a:ea typeface="HG丸ｺﾞｼｯｸM-PRO" pitchFamily="50" charset="-128"/>
            </a:endParaRPr>
          </a:p>
          <a:p>
            <a:pPr eaLnBrk="1" hangingPunct="1"/>
            <a:r>
              <a:rPr lang="ja-JP" altLang="en-US" u="sng" dirty="0" smtClean="0">
                <a:latin typeface="HG丸ｺﾞｼｯｸM-PRO" pitchFamily="50" charset="-128"/>
                <a:ea typeface="HG丸ｺﾞｼｯｸM-PRO" pitchFamily="50" charset="-128"/>
              </a:rPr>
              <a:t>本来なら、長尾館長がお話しするのを期待されていたのではないかと思いますが、残念ながら、すでに別の用件が入ってましたので、私がお話しすることになりました。</a:t>
            </a:r>
            <a:endParaRPr lang="en-US" altLang="ja-JP" u="sng" dirty="0" smtClean="0">
              <a:latin typeface="HG丸ｺﾞｼｯｸM-PRO" pitchFamily="50" charset="-128"/>
              <a:ea typeface="HG丸ｺﾞｼｯｸM-PRO" pitchFamily="50" charset="-128"/>
            </a:endParaRPr>
          </a:p>
          <a:p>
            <a:pPr eaLnBrk="1" hangingPunct="1"/>
            <a:endParaRPr lang="en-US" altLang="ja-JP" u="sng" dirty="0" smtClean="0">
              <a:latin typeface="HG丸ｺﾞｼｯｸM-PRO" pitchFamily="50" charset="-128"/>
              <a:ea typeface="HG丸ｺﾞｼｯｸM-PRO" pitchFamily="50" charset="-128"/>
            </a:endParaRPr>
          </a:p>
          <a:p>
            <a:r>
              <a:rPr lang="ja-JP" altLang="en-US" u="sng" dirty="0" smtClean="0">
                <a:latin typeface="HG丸ｺﾞｼｯｸM-PRO" pitchFamily="50" charset="-128"/>
                <a:ea typeface="HG丸ｺﾞｼｯｸM-PRO" pitchFamily="50" charset="-128"/>
              </a:rPr>
              <a:t>本日は、「国立国会図書館における業務・システムの構築と運用 </a:t>
            </a:r>
            <a:r>
              <a:rPr lang="en-US" altLang="ja-JP" u="sng" dirty="0" smtClean="0">
                <a:latin typeface="HG丸ｺﾞｼｯｸM-PRO" pitchFamily="50" charset="-128"/>
                <a:ea typeface="HG丸ｺﾞｼｯｸM-PRO" pitchFamily="50" charset="-128"/>
              </a:rPr>
              <a:t>―</a:t>
            </a:r>
            <a:r>
              <a:rPr lang="ja-JP" altLang="en-US" u="sng" dirty="0" smtClean="0">
                <a:latin typeface="HG丸ｺﾞｼｯｸM-PRO" pitchFamily="50" charset="-128"/>
                <a:ea typeface="HG丸ｺﾞｼｯｸM-PRO" pitchFamily="50" charset="-128"/>
              </a:rPr>
              <a:t>知の共有を目指して</a:t>
            </a:r>
            <a:r>
              <a:rPr lang="en-US" altLang="ja-JP" u="sng" dirty="0" smtClean="0">
                <a:latin typeface="HG丸ｺﾞｼｯｸM-PRO" pitchFamily="50" charset="-128"/>
                <a:ea typeface="HG丸ｺﾞｼｯｸM-PRO" pitchFamily="50" charset="-128"/>
              </a:rPr>
              <a:t>―</a:t>
            </a:r>
            <a:r>
              <a:rPr lang="ja-JP" altLang="en-US" u="sng" dirty="0" smtClean="0">
                <a:latin typeface="HG丸ｺﾞｼｯｸM-PRO" pitchFamily="50" charset="-128"/>
                <a:ea typeface="HG丸ｺﾞｼｯｸM-PRO" pitchFamily="50" charset="-128"/>
              </a:rPr>
              <a:t>」と題して、知の共有を目指して、どのような方向性で、業務・システムを構築し運用しているかについて、お話しします。</a:t>
            </a:r>
          </a:p>
          <a:p>
            <a:endParaRPr kumimoji="1" lang="ja-JP" altLang="en-US" dirty="0" smtClean="0">
              <a:latin typeface="HG丸ｺﾞｼｯｸM-PRO" pitchFamily="50" charset="-128"/>
              <a:ea typeface="HG丸ｺﾞｼｯｸM-PRO" pitchFamily="50" charset="-128"/>
            </a:endParaRPr>
          </a:p>
          <a:p>
            <a:endParaRPr kumimoji="1" lang="ja-JP" altLang="en-US" dirty="0"/>
          </a:p>
        </p:txBody>
      </p:sp>
      <p:sp>
        <p:nvSpPr>
          <p:cNvPr id="4" name="ヘッダー プレースホルダ 3"/>
          <p:cNvSpPr>
            <a:spLocks noGrp="1"/>
          </p:cNvSpPr>
          <p:nvPr>
            <p:ph type="hdr" sz="quarter" idx="10"/>
          </p:nvPr>
        </p:nvSpPr>
        <p:spPr/>
        <p:txBody>
          <a:bodyPr/>
          <a:lstStyle/>
          <a:p>
            <a:pPr>
              <a:defRPr/>
            </a:pPr>
            <a:endParaRPr lang="en-US" altLang="ja-JP"/>
          </a:p>
        </p:txBody>
      </p:sp>
      <p:sp>
        <p:nvSpPr>
          <p:cNvPr id="5" name="フッター プレースホルダ 4"/>
          <p:cNvSpPr>
            <a:spLocks noGrp="1"/>
          </p:cNvSpPr>
          <p:nvPr>
            <p:ph type="ftr" sz="quarter" idx="11"/>
          </p:nvPr>
        </p:nvSpPr>
        <p:spPr/>
        <p:txBody>
          <a:bodyPr/>
          <a:lstStyle/>
          <a:p>
            <a:pPr>
              <a:defRPr/>
            </a:pPr>
            <a:r>
              <a:rPr lang="ja-JP" altLang="en-US" smtClean="0"/>
              <a:t>総務部情報システム課</a:t>
            </a:r>
            <a:endParaRPr lang="en-US" altLang="ja-JP"/>
          </a:p>
        </p:txBody>
      </p:sp>
      <p:sp>
        <p:nvSpPr>
          <p:cNvPr id="6" name="スライド番号プレースホルダ 5"/>
          <p:cNvSpPr>
            <a:spLocks noGrp="1"/>
          </p:cNvSpPr>
          <p:nvPr>
            <p:ph type="sldNum" sz="quarter" idx="12"/>
          </p:nvPr>
        </p:nvSpPr>
        <p:spPr/>
        <p:txBody>
          <a:bodyPr/>
          <a:lstStyle/>
          <a:p>
            <a:pPr>
              <a:defRPr/>
            </a:pPr>
            <a:fld id="{9D0F2D12-436D-4C24-A67F-CF5ECF119073}" type="slidenum">
              <a:rPr lang="en-US" altLang="ja-JP" smtClean="0"/>
              <a:pPr>
                <a:defRPr/>
              </a:pPr>
              <a:t>1</a:t>
            </a:fld>
            <a:endParaRPr lang="en-US" altLang="ja-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54088" y="227013"/>
            <a:ext cx="5119687" cy="3840162"/>
          </a:xfrm>
        </p:spPr>
      </p:sp>
      <p:sp>
        <p:nvSpPr>
          <p:cNvPr id="3" name="ノート プレースホルダ 2"/>
          <p:cNvSpPr>
            <a:spLocks noGrp="1"/>
          </p:cNvSpPr>
          <p:nvPr>
            <p:ph type="body" idx="1"/>
          </p:nvPr>
        </p:nvSpPr>
        <p:spPr>
          <a:xfrm>
            <a:off x="709434" y="4080175"/>
            <a:ext cx="6228428" cy="5926468"/>
          </a:xfrm>
        </p:spPr>
        <p:txBody>
          <a:bodyPr>
            <a:normAutofit lnSpcReduction="10000"/>
          </a:bodyPr>
          <a:lstStyle/>
          <a:p>
            <a:pPr lvl="0"/>
            <a:r>
              <a:rPr lang="ja-JP" altLang="en-US" b="1" u="sng" dirty="0" smtClean="0">
                <a:solidFill>
                  <a:srgbClr val="FF0000"/>
                </a:solidFill>
              </a:rPr>
              <a:t>情報の収集</a:t>
            </a:r>
            <a:endParaRPr lang="ja-JP" altLang="en-US" u="sng" dirty="0" smtClean="0">
              <a:solidFill>
                <a:srgbClr val="FF0000"/>
              </a:solidFill>
            </a:endParaRPr>
          </a:p>
          <a:p>
            <a:r>
              <a:rPr lang="ja-JP" altLang="en-US" u="sng" dirty="0" smtClean="0"/>
              <a:t>書籍、ジャーナル、雑誌、地図、画像、映像、音楽等のコンテンツの</a:t>
            </a:r>
            <a:r>
              <a:rPr lang="ja-JP" altLang="en-US" u="sng" dirty="0" smtClean="0">
                <a:solidFill>
                  <a:srgbClr val="FF0000"/>
                </a:solidFill>
              </a:rPr>
              <a:t>メタデータを収集</a:t>
            </a:r>
            <a:r>
              <a:rPr lang="ja-JP" altLang="en-US" u="sng" dirty="0" smtClean="0"/>
              <a:t>する。</a:t>
            </a:r>
            <a:endParaRPr lang="en-US" altLang="ja-JP" u="sng" dirty="0" smtClean="0"/>
          </a:p>
          <a:p>
            <a:r>
              <a:rPr lang="ja-JP" altLang="en-US" u="sng" dirty="0" smtClean="0"/>
              <a:t>総合目録ネットワーク「ゆにかねっと」が提供している総合目録の情報もこの中に含まれる。</a:t>
            </a:r>
            <a:endParaRPr lang="en-US" altLang="ja-JP" u="sng" dirty="0" smtClean="0"/>
          </a:p>
          <a:p>
            <a:r>
              <a:rPr lang="ja-JP" altLang="en-US" dirty="0" smtClean="0"/>
              <a:t>ただし、当館ホームページ上のテキスト情報については、全文検索の対象とすることから、収集の対象とする。</a:t>
            </a:r>
          </a:p>
          <a:p>
            <a:r>
              <a:rPr lang="en-US" dirty="0" smtClean="0"/>
              <a:t> </a:t>
            </a:r>
            <a:endParaRPr lang="ja-JP" altLang="en-US" dirty="0" smtClean="0"/>
          </a:p>
          <a:p>
            <a:pPr lvl="0"/>
            <a:r>
              <a:rPr lang="ja-JP" altLang="en-US" b="1" u="sng" dirty="0" smtClean="0">
                <a:solidFill>
                  <a:srgbClr val="FF0000"/>
                </a:solidFill>
              </a:rPr>
              <a:t>情報の組織化</a:t>
            </a:r>
            <a:endParaRPr lang="ja-JP" altLang="en-US" u="sng" dirty="0" smtClean="0">
              <a:solidFill>
                <a:srgbClr val="FF0000"/>
              </a:solidFill>
            </a:endParaRPr>
          </a:p>
          <a:p>
            <a:r>
              <a:rPr lang="ja-JP" altLang="en-US" u="sng" dirty="0" smtClean="0">
                <a:solidFill>
                  <a:srgbClr val="FF0000"/>
                </a:solidFill>
              </a:rPr>
              <a:t>収集したメタデータ</a:t>
            </a:r>
            <a:r>
              <a:rPr lang="ja-JP" altLang="en-US" u="sng" dirty="0" smtClean="0"/>
              <a:t>について、インデックスを作成して組織化し、</a:t>
            </a:r>
            <a:r>
              <a:rPr lang="en-US" u="sng" dirty="0" smtClean="0">
                <a:solidFill>
                  <a:srgbClr val="FF0000"/>
                </a:solidFill>
              </a:rPr>
              <a:t>DC-NDL</a:t>
            </a:r>
            <a:r>
              <a:rPr lang="ja-JP" altLang="en-US" u="sng" dirty="0" smtClean="0">
                <a:solidFill>
                  <a:srgbClr val="FF0000"/>
                </a:solidFill>
              </a:rPr>
              <a:t>形式</a:t>
            </a:r>
            <a:r>
              <a:rPr lang="ja-JP" altLang="en-US" u="sng" dirty="0" smtClean="0"/>
              <a:t>により体系化された形でデータベースに保管する。なお、</a:t>
            </a:r>
            <a:r>
              <a:rPr lang="ja-JP" altLang="en-US" u="sng" dirty="0" smtClean="0">
                <a:solidFill>
                  <a:srgbClr val="FF0000"/>
                </a:solidFill>
              </a:rPr>
              <a:t>関連資料をグルーピング</a:t>
            </a:r>
            <a:r>
              <a:rPr lang="ja-JP" altLang="en-US" u="sng" dirty="0" smtClean="0"/>
              <a:t>するなど、情報の構造的な見せ方も可能となるよう所要の対応を行う。</a:t>
            </a:r>
          </a:p>
          <a:p>
            <a:r>
              <a:rPr lang="en-US" u="sng" dirty="0" smtClean="0"/>
              <a:t> </a:t>
            </a:r>
            <a:endParaRPr lang="ja-JP" altLang="en-US" u="sng" dirty="0" smtClean="0"/>
          </a:p>
          <a:p>
            <a:pPr lvl="0"/>
            <a:r>
              <a:rPr lang="ja-JP" altLang="en-US" b="1" u="sng" dirty="0" smtClean="0">
                <a:solidFill>
                  <a:srgbClr val="FF0000"/>
                </a:solidFill>
              </a:rPr>
              <a:t>データ管理</a:t>
            </a:r>
            <a:endParaRPr lang="ja-JP" altLang="en-US" u="sng" dirty="0" smtClean="0">
              <a:solidFill>
                <a:srgbClr val="FF0000"/>
              </a:solidFill>
            </a:endParaRPr>
          </a:p>
          <a:p>
            <a:r>
              <a:rPr lang="ja-JP" altLang="en-US" dirty="0" smtClean="0"/>
              <a:t>情報探索サービス用に</a:t>
            </a:r>
            <a:r>
              <a:rPr lang="ja-JP" altLang="en-US" u="sng" dirty="0" smtClean="0"/>
              <a:t>収集・組織化したメタデータを最新の状態で管理する。</a:t>
            </a:r>
            <a:endParaRPr lang="ja-JP" altLang="en-US" dirty="0" smtClean="0"/>
          </a:p>
          <a:p>
            <a:r>
              <a:rPr lang="en-US" dirty="0" smtClean="0"/>
              <a:t> </a:t>
            </a:r>
            <a:endParaRPr lang="ja-JP" altLang="en-US" dirty="0" smtClean="0"/>
          </a:p>
          <a:p>
            <a:pPr lvl="0"/>
            <a:r>
              <a:rPr lang="ja-JP" altLang="en-US" b="1" u="sng" dirty="0" smtClean="0">
                <a:solidFill>
                  <a:srgbClr val="FF0000"/>
                </a:solidFill>
              </a:rPr>
              <a:t>情報の検索</a:t>
            </a:r>
            <a:endParaRPr lang="ja-JP" altLang="en-US" u="sng" dirty="0" smtClean="0">
              <a:solidFill>
                <a:srgbClr val="FF0000"/>
              </a:solidFill>
            </a:endParaRPr>
          </a:p>
          <a:p>
            <a:r>
              <a:rPr lang="ja-JP" altLang="en-US" u="sng" dirty="0" smtClean="0"/>
              <a:t>簡易検索、詳細検索その他様々な方法で検索を行う。その際、利用者は必要に応じ、当館が用意するサジェスト機能やレファレンス情報、</a:t>
            </a:r>
            <a:r>
              <a:rPr lang="ja-JP" altLang="en-US" u="sng" dirty="0" smtClean="0">
                <a:solidFill>
                  <a:srgbClr val="FF0000"/>
                </a:solidFill>
              </a:rPr>
              <a:t>外部機関が提供する連想検索機能等のナビゲーションサービスを活用</a:t>
            </a:r>
            <a:r>
              <a:rPr lang="ja-JP" altLang="en-US" u="sng" dirty="0" smtClean="0"/>
              <a:t>する。</a:t>
            </a:r>
          </a:p>
          <a:p>
            <a:r>
              <a:rPr lang="en-US" dirty="0" smtClean="0"/>
              <a:t> </a:t>
            </a:r>
            <a:endParaRPr lang="ja-JP" altLang="en-US" dirty="0" smtClean="0"/>
          </a:p>
          <a:p>
            <a:pPr lvl="0"/>
            <a:r>
              <a:rPr lang="ja-JP" altLang="en-US" b="1" dirty="0" smtClean="0">
                <a:solidFill>
                  <a:srgbClr val="FF0000"/>
                </a:solidFill>
              </a:rPr>
              <a:t>付加価値サービスの提供</a:t>
            </a:r>
            <a:endParaRPr lang="ja-JP" altLang="en-US" dirty="0" smtClean="0">
              <a:solidFill>
                <a:srgbClr val="FF0000"/>
              </a:solidFill>
            </a:endParaRPr>
          </a:p>
          <a:p>
            <a:r>
              <a:rPr lang="ja-JP" altLang="en-US" dirty="0" smtClean="0"/>
              <a:t>検索機能のほか、</a:t>
            </a:r>
            <a:endParaRPr lang="en-US" altLang="ja-JP" dirty="0" smtClean="0"/>
          </a:p>
          <a:p>
            <a:r>
              <a:rPr lang="en-US" u="sng" dirty="0" smtClean="0"/>
              <a:t>RSS</a:t>
            </a:r>
            <a:r>
              <a:rPr lang="ja-JP" altLang="en-US" u="sng" dirty="0" smtClean="0"/>
              <a:t>配信やブックマーク機能など情報探索に役立つ検索以外のサービスも利用者に提供する。</a:t>
            </a:r>
            <a:endParaRPr lang="en-US" altLang="ja-JP" u="sng" dirty="0" smtClean="0"/>
          </a:p>
          <a:p>
            <a:r>
              <a:rPr lang="ja-JP" altLang="en-US" u="sng" dirty="0" smtClean="0"/>
              <a:t>また、公共図書館等に対し、情報提供・収集用の</a:t>
            </a:r>
            <a:r>
              <a:rPr lang="en-US" u="sng" dirty="0" smtClean="0"/>
              <a:t>API</a:t>
            </a:r>
            <a:r>
              <a:rPr lang="ja-JP" altLang="en-US" u="sng" dirty="0" err="1" smtClean="0"/>
              <a:t>も提</a:t>
            </a:r>
            <a:r>
              <a:rPr lang="ja-JP" altLang="en-US" u="sng" dirty="0" smtClean="0"/>
              <a:t>供する。</a:t>
            </a:r>
            <a:endParaRPr lang="en-US" altLang="ja-JP" u="sng" dirty="0" smtClean="0"/>
          </a:p>
          <a:p>
            <a:r>
              <a:rPr lang="ja-JP" altLang="en-US" u="sng" dirty="0" smtClean="0"/>
              <a:t>当館は、</a:t>
            </a:r>
            <a:r>
              <a:rPr lang="ja-JP" altLang="en-US" u="sng" dirty="0" smtClean="0">
                <a:solidFill>
                  <a:srgbClr val="FF0000"/>
                </a:solidFill>
              </a:rPr>
              <a:t>民間企業や非営利団体、個人等と連携しながら、保有する情報資源を活用した様々なサービスを提供</a:t>
            </a:r>
            <a:r>
              <a:rPr lang="ja-JP" altLang="en-US" u="sng" dirty="0" smtClean="0"/>
              <a:t>することを目指す。</a:t>
            </a:r>
          </a:p>
          <a:p>
            <a:endParaRPr kumimoji="1" lang="ja-JP" altLang="en-US" dirty="0"/>
          </a:p>
        </p:txBody>
      </p:sp>
      <p:sp>
        <p:nvSpPr>
          <p:cNvPr id="4" name="ヘッダー プレースホルダ 3"/>
          <p:cNvSpPr>
            <a:spLocks noGrp="1"/>
          </p:cNvSpPr>
          <p:nvPr>
            <p:ph type="hdr" sz="quarter" idx="10"/>
          </p:nvPr>
        </p:nvSpPr>
        <p:spPr/>
        <p:txBody>
          <a:bodyPr/>
          <a:lstStyle/>
          <a:p>
            <a:pPr>
              <a:defRPr/>
            </a:pPr>
            <a:r>
              <a:rPr lang="zh-CN" altLang="en-US" smtClean="0"/>
              <a:t>第</a:t>
            </a:r>
            <a:r>
              <a:rPr lang="en-US" altLang="zh-CN" smtClean="0"/>
              <a:t>95</a:t>
            </a:r>
            <a:r>
              <a:rPr lang="zh-CN" altLang="en-US" smtClean="0"/>
              <a:t>回全国図書館大会 第</a:t>
            </a:r>
            <a:r>
              <a:rPr lang="en-US" altLang="zh-CN" smtClean="0"/>
              <a:t>5</a:t>
            </a:r>
            <a:r>
              <a:rPr lang="zh-CN" altLang="en-US" smtClean="0"/>
              <a:t>分科会</a:t>
            </a:r>
            <a:endParaRPr lang="en-US" altLang="ja-JP"/>
          </a:p>
        </p:txBody>
      </p:sp>
      <p:sp>
        <p:nvSpPr>
          <p:cNvPr id="5" name="日付プレースホルダ 4"/>
          <p:cNvSpPr>
            <a:spLocks noGrp="1"/>
          </p:cNvSpPr>
          <p:nvPr>
            <p:ph type="dt" idx="11"/>
          </p:nvPr>
        </p:nvSpPr>
        <p:spPr/>
        <p:txBody>
          <a:bodyPr/>
          <a:lstStyle/>
          <a:p>
            <a:pPr>
              <a:defRPr/>
            </a:pPr>
            <a:r>
              <a:rPr lang="en-US" altLang="ja-JP" smtClean="0"/>
              <a:t>2012/3/24</a:t>
            </a:r>
            <a:endParaRPr lang="en-US" altLang="ja-JP"/>
          </a:p>
        </p:txBody>
      </p:sp>
      <p:sp>
        <p:nvSpPr>
          <p:cNvPr id="6" name="フッター プレースホルダ 5"/>
          <p:cNvSpPr>
            <a:spLocks noGrp="1"/>
          </p:cNvSpPr>
          <p:nvPr>
            <p:ph type="ftr" sz="quarter" idx="12"/>
          </p:nvPr>
        </p:nvSpPr>
        <p:spPr/>
        <p:txBody>
          <a:bodyPr/>
          <a:lstStyle/>
          <a:p>
            <a:pPr>
              <a:defRPr/>
            </a:pPr>
            <a:r>
              <a:rPr lang="en-US" altLang="ja-JP" smtClean="0"/>
              <a:t>National Diet Library (NDL)</a:t>
            </a:r>
            <a:endParaRPr lang="en-US" altLang="ja-JP"/>
          </a:p>
        </p:txBody>
      </p:sp>
      <p:sp>
        <p:nvSpPr>
          <p:cNvPr id="7" name="スライド番号プレースホルダ 6"/>
          <p:cNvSpPr>
            <a:spLocks noGrp="1"/>
          </p:cNvSpPr>
          <p:nvPr>
            <p:ph type="sldNum" sz="quarter" idx="13"/>
          </p:nvPr>
        </p:nvSpPr>
        <p:spPr/>
        <p:txBody>
          <a:bodyPr/>
          <a:lstStyle/>
          <a:p>
            <a:pPr>
              <a:defRPr/>
            </a:pPr>
            <a:fld id="{943F94FD-84BF-4AA4-B4BF-7AA4E66D91A2}" type="slidenum">
              <a:rPr lang="en-US" altLang="ja-JP" smtClean="0"/>
              <a:pPr>
                <a:defRPr/>
              </a:pPr>
              <a:t>12</a:t>
            </a:fld>
            <a:endParaRPr lang="en-US" altLang="ja-JP"/>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C67A169-F0F9-4569-9C82-7759A6193367}" type="slidenum">
              <a:rPr kumimoji="1" lang="ja-JP" altLang="en-US" smtClean="0"/>
              <a:pPr/>
              <a:t>14</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C67A169-F0F9-4569-9C82-7759A6193367}" type="slidenum">
              <a:rPr kumimoji="1" lang="ja-JP" altLang="en-US" smtClean="0"/>
              <a:pPr/>
              <a:t>15</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C67A169-F0F9-4569-9C82-7759A6193367}" type="slidenum">
              <a:rPr kumimoji="1" lang="ja-JP" altLang="en-US" smtClean="0"/>
              <a:pPr/>
              <a:t>19</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a:xfrm>
            <a:off x="709931" y="4669276"/>
            <a:ext cx="5679440" cy="5451053"/>
          </a:xfrm>
        </p:spPr>
        <p:txBody>
          <a:bodyPr>
            <a:normAutofit fontScale="92500" lnSpcReduction="10000"/>
          </a:bodyPr>
          <a:lstStyle/>
          <a:p>
            <a:pPr lvl="0"/>
            <a:r>
              <a:rPr lang="ja-JP" altLang="en-US" u="sng" dirty="0" smtClean="0"/>
              <a:t>情報を集約し提供するシステムとして</a:t>
            </a:r>
            <a:r>
              <a:rPr lang="ja-JP" altLang="en-US" dirty="0" smtClean="0"/>
              <a:t>、</a:t>
            </a:r>
            <a:r>
              <a:rPr lang="ja-JP" altLang="en-US" dirty="0" smtClean="0">
                <a:solidFill>
                  <a:srgbClr val="FF0000"/>
                </a:solidFill>
              </a:rPr>
              <a:t>「</a:t>
            </a:r>
            <a:r>
              <a:rPr lang="en-US" dirty="0" err="1" smtClean="0">
                <a:solidFill>
                  <a:srgbClr val="FF0000"/>
                </a:solidFill>
              </a:rPr>
              <a:t>NDL</a:t>
            </a:r>
            <a:r>
              <a:rPr lang="en-US" altLang="ja-JP" dirty="0" err="1" smtClean="0">
                <a:solidFill>
                  <a:srgbClr val="FF0000"/>
                </a:solidFill>
              </a:rPr>
              <a:t>Search</a:t>
            </a:r>
            <a:r>
              <a:rPr lang="ja-JP" altLang="en-US" dirty="0" smtClean="0">
                <a:solidFill>
                  <a:srgbClr val="FF0000"/>
                </a:solidFill>
              </a:rPr>
              <a:t>」を、核として想定</a:t>
            </a:r>
            <a:r>
              <a:rPr lang="ja-JP" altLang="en-US" dirty="0" smtClean="0"/>
              <a:t>しています。</a:t>
            </a:r>
          </a:p>
          <a:p>
            <a:endParaRPr lang="en-US" altLang="ja-JP" u="sng" dirty="0" smtClean="0"/>
          </a:p>
          <a:p>
            <a:r>
              <a:rPr lang="ja-JP" altLang="en-US" i="1" u="sng" dirty="0" smtClean="0"/>
              <a:t>まず、情報を集約</a:t>
            </a:r>
            <a:endParaRPr lang="ja-JP" altLang="en-US" i="1" dirty="0" smtClean="0"/>
          </a:p>
          <a:p>
            <a:pPr lvl="1"/>
            <a:r>
              <a:rPr lang="ja-JP" altLang="en-US" i="1" dirty="0" smtClean="0"/>
              <a:t>国立国会図書館</a:t>
            </a:r>
            <a:r>
              <a:rPr lang="en-US" altLang="ja-JP" i="1" dirty="0" smtClean="0"/>
              <a:t>【</a:t>
            </a:r>
            <a:r>
              <a:rPr lang="ja-JP" altLang="en-US" i="1" dirty="0" smtClean="0"/>
              <a:t>蔵書目録、デジタルコンテンツ（当館デジタル化、収集コンテンツ）</a:t>
            </a:r>
            <a:r>
              <a:rPr lang="en-US" altLang="ja-JP" i="1" dirty="0" smtClean="0"/>
              <a:t>】</a:t>
            </a:r>
            <a:r>
              <a:rPr lang="ja-JP" altLang="en-US" i="1" dirty="0" err="1" smtClean="0"/>
              <a:t>、</a:t>
            </a:r>
            <a:r>
              <a:rPr lang="ja-JP" altLang="en-US" i="1" dirty="0" smtClean="0"/>
              <a:t>公共図書館、大学図書館</a:t>
            </a:r>
            <a:r>
              <a:rPr lang="en-US" altLang="ja-JP" i="1" dirty="0" smtClean="0"/>
              <a:t>【</a:t>
            </a:r>
            <a:r>
              <a:rPr lang="ja-JP" altLang="en-US" i="1" dirty="0" smtClean="0"/>
              <a:t>デジタルアーカイブ</a:t>
            </a:r>
            <a:r>
              <a:rPr lang="en-US" altLang="ja-JP" i="1" dirty="0" smtClean="0"/>
              <a:t>】</a:t>
            </a:r>
            <a:r>
              <a:rPr lang="ja-JP" altLang="en-US" i="1" dirty="0" err="1" smtClean="0"/>
              <a:t>、</a:t>
            </a:r>
            <a:r>
              <a:rPr lang="ja-JP" altLang="en-US" i="1" dirty="0" smtClean="0"/>
              <a:t>専門図書館</a:t>
            </a:r>
          </a:p>
          <a:p>
            <a:r>
              <a:rPr lang="ja-JP" altLang="en-US" i="1" u="sng" dirty="0" smtClean="0"/>
              <a:t>そして、それを提供する</a:t>
            </a:r>
            <a:endParaRPr lang="ja-JP" altLang="en-US" i="1" dirty="0" smtClean="0"/>
          </a:p>
          <a:p>
            <a:pPr lvl="1"/>
            <a:r>
              <a:rPr lang="ja-JP" altLang="en-US" i="1" dirty="0" smtClean="0"/>
              <a:t>提供方法として、</a:t>
            </a:r>
            <a:r>
              <a:rPr lang="en-US" i="1" u="sng" dirty="0" smtClean="0"/>
              <a:t>NDL</a:t>
            </a:r>
            <a:r>
              <a:rPr lang="ja-JP" altLang="en-US" i="1" u="sng" dirty="0" smtClean="0"/>
              <a:t>が直接</a:t>
            </a:r>
            <a:r>
              <a:rPr lang="ja-JP" altLang="en-US" i="1" dirty="0" smtClean="0"/>
              <a:t>利用者に届けるサービス</a:t>
            </a:r>
          </a:p>
          <a:p>
            <a:pPr lvl="1"/>
            <a:r>
              <a:rPr lang="ja-JP" altLang="en-US" i="1" u="sng" dirty="0" smtClean="0"/>
              <a:t>関係機関と相互補完</a:t>
            </a:r>
            <a:r>
              <a:rPr lang="ja-JP" altLang="en-US" i="1" dirty="0" smtClean="0"/>
              <a:t>して利用者に届けるサービス</a:t>
            </a:r>
          </a:p>
          <a:p>
            <a:pPr lvl="1"/>
            <a:r>
              <a:rPr lang="ja-JP" altLang="en-US" i="1" u="sng" dirty="0" smtClean="0"/>
              <a:t>サービスプロバイダを通じて</a:t>
            </a:r>
            <a:r>
              <a:rPr lang="ja-JP" altLang="en-US" i="1" dirty="0" smtClean="0"/>
              <a:t>利用者に届けるサービス</a:t>
            </a:r>
          </a:p>
          <a:p>
            <a:pPr lvl="0"/>
            <a:endParaRPr lang="en-US" altLang="ja-JP" dirty="0" smtClean="0"/>
          </a:p>
          <a:p>
            <a:pPr lvl="0"/>
            <a:r>
              <a:rPr lang="en-US" altLang="ja-JP" dirty="0" err="1" smtClean="0"/>
              <a:t>NDLSearch</a:t>
            </a:r>
            <a:r>
              <a:rPr lang="ja-JP" altLang="en-US" dirty="0" smtClean="0"/>
              <a:t>では、</a:t>
            </a:r>
            <a:endParaRPr lang="en-US" altLang="ja-JP" dirty="0" smtClean="0"/>
          </a:p>
          <a:p>
            <a:pPr lvl="0"/>
            <a:r>
              <a:rPr lang="ja-JP" altLang="en-US" dirty="0" smtClean="0"/>
              <a:t>デジタルネットワーク時代に、</a:t>
            </a:r>
            <a:r>
              <a:rPr lang="ja-JP" altLang="en-US" u="sng" dirty="0" smtClean="0">
                <a:solidFill>
                  <a:srgbClr val="FF0000"/>
                </a:solidFill>
              </a:rPr>
              <a:t>利用者に求められるサービスと機能を持ったシステムを構築し提供するため</a:t>
            </a:r>
            <a:r>
              <a:rPr lang="ja-JP" altLang="en-US" dirty="0" smtClean="0"/>
              <a:t>には、</a:t>
            </a:r>
            <a:r>
              <a:rPr lang="ja-JP" altLang="en-US" u="sng" dirty="0" smtClean="0">
                <a:solidFill>
                  <a:srgbClr val="FF0000"/>
                </a:solidFill>
              </a:rPr>
              <a:t>外部の機関との連携協力が必須</a:t>
            </a:r>
            <a:r>
              <a:rPr lang="ja-JP" altLang="en-US" dirty="0" smtClean="0"/>
              <a:t>であり、</a:t>
            </a:r>
            <a:r>
              <a:rPr lang="ja-JP" altLang="en-US" u="sng" dirty="0" smtClean="0"/>
              <a:t>当館は積極的に連携協力を行っていきます。</a:t>
            </a:r>
            <a:r>
              <a:rPr lang="ja-JP" altLang="en-US" dirty="0" smtClean="0"/>
              <a:t>その連携の姿勢として、</a:t>
            </a:r>
            <a:r>
              <a:rPr lang="ja-JP" altLang="en-US" u="sng" dirty="0" smtClean="0"/>
              <a:t>次のような方針を掲げています</a:t>
            </a:r>
            <a:r>
              <a:rPr lang="ja-JP" altLang="en-US" dirty="0" smtClean="0"/>
              <a:t>。</a:t>
            </a:r>
          </a:p>
          <a:p>
            <a:endParaRPr lang="en-US" altLang="ja-JP" dirty="0" smtClean="0"/>
          </a:p>
          <a:p>
            <a:r>
              <a:rPr lang="ja-JP" altLang="en-US" u="sng" dirty="0" smtClean="0">
                <a:solidFill>
                  <a:srgbClr val="FF0000"/>
                </a:solidFill>
              </a:rPr>
              <a:t>①統合検索サービスの提供</a:t>
            </a:r>
          </a:p>
          <a:p>
            <a:pPr lvl="1"/>
            <a:r>
              <a:rPr lang="ja-JP" altLang="en-US" u="sng" dirty="0" smtClean="0"/>
              <a:t>外部機関・サービスが提供するコンテンツのメタデータを当該機関・サービスの許諾を得て収集、もしくは横断検索</a:t>
            </a:r>
            <a:r>
              <a:rPr lang="ja-JP" altLang="en-US" dirty="0" smtClean="0"/>
              <a:t>します。</a:t>
            </a:r>
          </a:p>
          <a:p>
            <a:r>
              <a:rPr lang="ja-JP" altLang="en-US" u="sng" dirty="0" smtClean="0">
                <a:solidFill>
                  <a:srgbClr val="FF0000"/>
                </a:solidFill>
              </a:rPr>
              <a:t>②外部</a:t>
            </a:r>
            <a:r>
              <a:rPr lang="en-US" u="sng" dirty="0" smtClean="0">
                <a:solidFill>
                  <a:srgbClr val="FF0000"/>
                </a:solidFill>
              </a:rPr>
              <a:t>Web</a:t>
            </a:r>
            <a:r>
              <a:rPr lang="ja-JP" altLang="en-US" u="sng" dirty="0" smtClean="0">
                <a:solidFill>
                  <a:srgbClr val="FF0000"/>
                </a:solidFill>
              </a:rPr>
              <a:t>サービスとの連携</a:t>
            </a:r>
          </a:p>
          <a:p>
            <a:pPr lvl="1"/>
            <a:r>
              <a:rPr lang="ja-JP" altLang="en-US" u="sng" dirty="0" smtClean="0"/>
              <a:t>外部で提供されている</a:t>
            </a:r>
            <a:r>
              <a:rPr lang="ja-JP" altLang="en-US" dirty="0" smtClean="0"/>
              <a:t>連想検索サービスや機械翻訳サービス等の</a:t>
            </a:r>
            <a:r>
              <a:rPr lang="ja-JP" altLang="en-US" u="sng" dirty="0" smtClean="0"/>
              <a:t>ウェブサービスを有機的に組み合わせて、付加価値の高い検索サービスを実現</a:t>
            </a:r>
            <a:r>
              <a:rPr lang="ja-JP" altLang="en-US" dirty="0" smtClean="0"/>
              <a:t>します。 </a:t>
            </a:r>
          </a:p>
          <a:p>
            <a:pPr lvl="1"/>
            <a:r>
              <a:rPr lang="ja-JP" altLang="en-US" dirty="0" smtClean="0"/>
              <a:t>また、</a:t>
            </a:r>
            <a:r>
              <a:rPr lang="ja-JP" altLang="en-US" u="sng" dirty="0" smtClean="0"/>
              <a:t>外部の情報サービスへの効果的なナビゲーション</a:t>
            </a:r>
            <a:r>
              <a:rPr lang="ja-JP" altLang="en-US" dirty="0" smtClean="0"/>
              <a:t>を実現することにより、利用者の情報探索を支援します。 </a:t>
            </a:r>
          </a:p>
          <a:p>
            <a:r>
              <a:rPr lang="ja-JP" altLang="en-US" u="sng" dirty="0" smtClean="0">
                <a:solidFill>
                  <a:srgbClr val="FF0000"/>
                </a:solidFill>
              </a:rPr>
              <a:t>③研究開発における連携</a:t>
            </a:r>
          </a:p>
          <a:p>
            <a:pPr lvl="1"/>
            <a:r>
              <a:rPr lang="ja-JP" altLang="en-US" dirty="0" smtClean="0"/>
              <a:t>利便性の高いシステム構築のためには、</a:t>
            </a:r>
            <a:r>
              <a:rPr lang="ja-JP" altLang="en-US" u="sng" dirty="0" smtClean="0"/>
              <a:t>現状で確立した技術のみでは実現</a:t>
            </a:r>
            <a:r>
              <a:rPr lang="ja-JP" altLang="en-US" dirty="0" smtClean="0"/>
              <a:t>が困難です。</a:t>
            </a:r>
          </a:p>
          <a:p>
            <a:pPr lvl="1"/>
            <a:r>
              <a:rPr lang="ja-JP" altLang="en-US" dirty="0" smtClean="0"/>
              <a:t>大学の研究室、官民の研究機関、ベンチャー企業等による各種の情報技術に係る研究開発を支援するために、</a:t>
            </a:r>
            <a:r>
              <a:rPr lang="ja-JP" altLang="en-US" u="sng" dirty="0" smtClean="0"/>
              <a:t>当館の情報資源を利用した実用化・実証実験を行うことができるよう、テストベッドの場を提供</a:t>
            </a:r>
            <a:r>
              <a:rPr lang="ja-JP" altLang="en-US" dirty="0" smtClean="0"/>
              <a:t>します。</a:t>
            </a:r>
          </a:p>
          <a:p>
            <a:r>
              <a:rPr lang="ja-JP" altLang="en-US" dirty="0" smtClean="0">
                <a:solidFill>
                  <a:srgbClr val="FF0000"/>
                </a:solidFill>
              </a:rPr>
              <a:t>④統合利用促進のための環境整備</a:t>
            </a:r>
          </a:p>
          <a:p>
            <a:pPr lvl="1"/>
            <a:r>
              <a:rPr lang="ja-JP" altLang="en-US" u="sng" dirty="0" smtClean="0"/>
              <a:t>有用なコンテンツを保有しているにもかかわらず、データベースの構築や検索サービスの提供ができない機関に対して、データベースの構築や</a:t>
            </a:r>
            <a:r>
              <a:rPr lang="en-US" u="sng" dirty="0" smtClean="0"/>
              <a:t>API</a:t>
            </a:r>
            <a:r>
              <a:rPr lang="ja-JP" altLang="en-US" u="sng" dirty="0" smtClean="0"/>
              <a:t>実装等を支援</a:t>
            </a:r>
            <a:r>
              <a:rPr lang="ja-JP" altLang="en-US" dirty="0" smtClean="0"/>
              <a:t>します。</a:t>
            </a:r>
            <a:endParaRPr lang="ja-JP" altLang="en-US" dirty="0"/>
          </a:p>
        </p:txBody>
      </p:sp>
      <p:sp>
        <p:nvSpPr>
          <p:cNvPr id="4" name="スライド番号プレースホルダ 3"/>
          <p:cNvSpPr>
            <a:spLocks noGrp="1"/>
          </p:cNvSpPr>
          <p:nvPr>
            <p:ph type="sldNum" sz="quarter" idx="10"/>
          </p:nvPr>
        </p:nvSpPr>
        <p:spPr/>
        <p:txBody>
          <a:bodyPr/>
          <a:lstStyle/>
          <a:p>
            <a:fld id="{EC67A169-F0F9-4569-9C82-7759A6193367}" type="slidenum">
              <a:rPr kumimoji="1" lang="ja-JP" altLang="en-US" smtClean="0"/>
              <a:pPr/>
              <a:t>20</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目指すところは、「知識インフラの構築」であるが、</a:t>
            </a:r>
            <a:endParaRPr kumimoji="1" lang="en-US" altLang="ja-JP" dirty="0" smtClean="0"/>
          </a:p>
          <a:p>
            <a:pPr defTabSz="954314">
              <a:defRPr/>
            </a:pPr>
            <a:r>
              <a:rPr kumimoji="1" lang="ja-JP" altLang="en-US" dirty="0" smtClean="0"/>
              <a:t>知識インフラ構築の一環で、先行する分野の</a:t>
            </a:r>
            <a:r>
              <a:rPr kumimoji="1" lang="en-US" altLang="ja-JP" dirty="0" smtClean="0"/>
              <a:t>1</a:t>
            </a:r>
            <a:r>
              <a:rPr kumimoji="1" lang="ja-JP" altLang="en-US" dirty="0" smtClean="0"/>
              <a:t>つとして、</a:t>
            </a:r>
            <a:r>
              <a:rPr lang="ja-JP" altLang="en-US" dirty="0" smtClean="0">
                <a:latin typeface="HG丸ｺﾞｼｯｸM-PRO" pitchFamily="50" charset="-128"/>
                <a:ea typeface="HG丸ｺﾞｼｯｸM-PRO" pitchFamily="50" charset="-128"/>
              </a:rPr>
              <a:t>震災アーカイブの構築を目指す</a:t>
            </a:r>
            <a:endParaRPr lang="en-US" altLang="ja-JP" dirty="0" smtClean="0">
              <a:latin typeface="HG丸ｺﾞｼｯｸM-PRO" pitchFamily="50" charset="-128"/>
              <a:ea typeface="HG丸ｺﾞｼｯｸM-PRO" pitchFamily="50" charset="-128"/>
            </a:endParaRPr>
          </a:p>
          <a:p>
            <a:pPr defTabSz="954314">
              <a:defRPr/>
            </a:pPr>
            <a:r>
              <a:rPr lang="ja-JP" altLang="en-US" dirty="0" smtClean="0">
                <a:latin typeface="HG丸ｺﾞｼｯｸM-PRO" pitchFamily="50" charset="-128"/>
                <a:ea typeface="HG丸ｺﾞｼｯｸM-PRO" pitchFamily="50" charset="-128"/>
              </a:rPr>
              <a:t>震災アーカイブは、この１月にリリースした、</a:t>
            </a:r>
            <a:r>
              <a:rPr lang="en-US" altLang="ja-JP" dirty="0" err="1" smtClean="0">
                <a:latin typeface="HG丸ｺﾞｼｯｸM-PRO" pitchFamily="50" charset="-128"/>
                <a:ea typeface="HG丸ｺﾞｼｯｸM-PRO" pitchFamily="50" charset="-128"/>
              </a:rPr>
              <a:t>NDLSearch</a:t>
            </a:r>
            <a:r>
              <a:rPr lang="ja-JP" altLang="en-US" dirty="0" smtClean="0">
                <a:latin typeface="HG丸ｺﾞｼｯｸM-PRO" pitchFamily="50" charset="-128"/>
                <a:ea typeface="HG丸ｺﾞｼｯｸM-PRO" pitchFamily="50" charset="-128"/>
              </a:rPr>
              <a:t>と</a:t>
            </a:r>
            <a:r>
              <a:rPr lang="en-US" altLang="ja-JP" dirty="0" smtClean="0">
                <a:latin typeface="HG丸ｺﾞｼｯｸM-PRO" pitchFamily="50" charset="-128"/>
                <a:ea typeface="HG丸ｺﾞｼｯｸM-PRO" pitchFamily="50" charset="-128"/>
              </a:rPr>
              <a:t>NDL</a:t>
            </a:r>
            <a:r>
              <a:rPr lang="ja-JP" altLang="en-US" dirty="0" smtClean="0">
                <a:latin typeface="HG丸ｺﾞｼｯｸM-PRO" pitchFamily="50" charset="-128"/>
                <a:ea typeface="HG丸ｺﾞｼｯｸM-PRO" pitchFamily="50" charset="-128"/>
              </a:rPr>
              <a:t>デジタルアーカイブをベースに機能拡張して構築することを想定している。</a:t>
            </a:r>
            <a:endParaRPr lang="en-US" altLang="ja-JP" dirty="0" smtClean="0">
              <a:latin typeface="HG丸ｺﾞｼｯｸM-PRO" pitchFamily="50" charset="-128"/>
              <a:ea typeface="HG丸ｺﾞｼｯｸM-PRO" pitchFamily="50" charset="-128"/>
            </a:endParaRPr>
          </a:p>
          <a:p>
            <a:r>
              <a:rPr kumimoji="1" lang="ja-JP" altLang="en-US" dirty="0" smtClean="0"/>
              <a:t>震災アーカイブで実証された技術・スキームで、知識インフラの構築と提供を目指していきたい</a:t>
            </a:r>
          </a:p>
          <a:p>
            <a:endParaRPr kumimoji="1" lang="ja-JP" altLang="en-US" dirty="0"/>
          </a:p>
        </p:txBody>
      </p:sp>
      <p:sp>
        <p:nvSpPr>
          <p:cNvPr id="5" name="日付プレースホルダ 4"/>
          <p:cNvSpPr>
            <a:spLocks noGrp="1"/>
          </p:cNvSpPr>
          <p:nvPr>
            <p:ph type="dt" idx="11"/>
          </p:nvPr>
        </p:nvSpPr>
        <p:spPr/>
        <p:txBody>
          <a:bodyPr/>
          <a:lstStyle/>
          <a:p>
            <a:r>
              <a:rPr kumimoji="1" lang="en-US" altLang="ja-JP" smtClean="0"/>
              <a:t>2012/3/24</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21</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lvl="0"/>
            <a:r>
              <a:rPr lang="ja-JP" altLang="en-US" dirty="0" smtClean="0"/>
              <a:t>これは、国としての「知識インフラの構築」で、</a:t>
            </a:r>
            <a:endParaRPr lang="en-US" altLang="ja-JP" dirty="0" smtClean="0"/>
          </a:p>
          <a:p>
            <a:pPr lvl="0"/>
            <a:endParaRPr lang="en-US" altLang="ja-JP" dirty="0" smtClean="0"/>
          </a:p>
          <a:p>
            <a:pPr lvl="0"/>
            <a:r>
              <a:rPr lang="ja-JP" altLang="en-US" dirty="0" smtClean="0"/>
              <a:t>「新たな知識の創造と還流」の概念をイメージしたもの。</a:t>
            </a:r>
            <a:endParaRPr lang="en-US" altLang="ja-JP" dirty="0" smtClean="0"/>
          </a:p>
          <a:p>
            <a:pPr lvl="0"/>
            <a:endParaRPr lang="ja-JP" altLang="en-US" dirty="0" smtClean="0"/>
          </a:p>
          <a:p>
            <a:r>
              <a:rPr lang="ja-JP" altLang="en-US" u="sng" dirty="0" smtClean="0">
                <a:solidFill>
                  <a:srgbClr val="FF0000"/>
                </a:solidFill>
              </a:rPr>
              <a:t>様々な分野の情報が、様々な関係機関によって発信され、</a:t>
            </a:r>
            <a:endParaRPr lang="en-US" altLang="ja-JP" u="sng" dirty="0" smtClean="0">
              <a:solidFill>
                <a:srgbClr val="FF0000"/>
              </a:solidFill>
            </a:endParaRPr>
          </a:p>
          <a:p>
            <a:r>
              <a:rPr lang="ja-JP" altLang="en-US" u="sng" dirty="0" smtClean="0">
                <a:solidFill>
                  <a:srgbClr val="FF0000"/>
                </a:solidFill>
              </a:rPr>
              <a:t>それらが、連携機関によって、分担して所蔵している</a:t>
            </a:r>
            <a:endParaRPr lang="en-US" altLang="ja-JP" u="sng" dirty="0" smtClean="0">
              <a:solidFill>
                <a:srgbClr val="FF0000"/>
              </a:solidFill>
            </a:endParaRPr>
          </a:p>
          <a:p>
            <a:r>
              <a:rPr lang="ja-JP" altLang="en-US" u="sng" dirty="0" smtClean="0">
                <a:solidFill>
                  <a:srgbClr val="FF0000"/>
                </a:solidFill>
              </a:rPr>
              <a:t>その情報が、一元的にアクセスでき、ナビゲーションするものを「知識インフラ」として位置付けている</a:t>
            </a:r>
            <a:endParaRPr lang="en-US" altLang="ja-JP" u="sng" dirty="0" smtClean="0">
              <a:solidFill>
                <a:srgbClr val="FF0000"/>
              </a:solidFill>
            </a:endParaRPr>
          </a:p>
          <a:p>
            <a:r>
              <a:rPr lang="ja-JP" altLang="en-US" u="sng" dirty="0" smtClean="0">
                <a:solidFill>
                  <a:srgbClr val="FF0000"/>
                </a:solidFill>
              </a:rPr>
              <a:t>そこでは、単なる「情報の検索」でなく、事実としての「知識検索」へ進化させ、知識の再利用による新たな知識の創造に寄与することを目指す。</a:t>
            </a:r>
            <a:endParaRPr lang="en-US" altLang="ja-JP" u="sng" dirty="0" smtClean="0">
              <a:solidFill>
                <a:srgbClr val="FF0000"/>
              </a:solidFill>
            </a:endParaRPr>
          </a:p>
          <a:p>
            <a:endParaRPr lang="en-US" altLang="ja-JP" u="sng" dirty="0" smtClean="0">
              <a:solidFill>
                <a:srgbClr val="FF0000"/>
              </a:solidFill>
            </a:endParaRPr>
          </a:p>
          <a:p>
            <a:r>
              <a:rPr lang="ja-JP" altLang="en-US" u="sng" dirty="0" smtClean="0">
                <a:solidFill>
                  <a:srgbClr val="FF0000"/>
                </a:solidFill>
              </a:rPr>
              <a:t>その「知識インフラ」をアクセスして、新たな知識として創造され、蓄積されることをイメージする</a:t>
            </a:r>
            <a:endParaRPr lang="en-US" altLang="ja-JP" u="sng" dirty="0" smtClean="0">
              <a:solidFill>
                <a:srgbClr val="FF0000"/>
              </a:solidFill>
            </a:endParaRPr>
          </a:p>
          <a:p>
            <a:endParaRPr lang="en-US" altLang="ja-JP" u="sng" dirty="0" smtClean="0">
              <a:solidFill>
                <a:srgbClr val="FF0000"/>
              </a:solidFill>
            </a:endParaRPr>
          </a:p>
          <a:p>
            <a:pPr lvl="0"/>
            <a:endParaRPr lang="ja-JP" altLang="en-US" dirty="0" smtClean="0">
              <a:solidFill>
                <a:srgbClr val="FF0000"/>
              </a:solidFill>
            </a:endParaRPr>
          </a:p>
        </p:txBody>
      </p:sp>
      <p:sp>
        <p:nvSpPr>
          <p:cNvPr id="5" name="日付プレースホルダ 4"/>
          <p:cNvSpPr>
            <a:spLocks noGrp="1"/>
          </p:cNvSpPr>
          <p:nvPr>
            <p:ph type="dt" idx="11"/>
          </p:nvPr>
        </p:nvSpPr>
        <p:spPr/>
        <p:txBody>
          <a:bodyPr/>
          <a:lstStyle/>
          <a:p>
            <a:r>
              <a:rPr kumimoji="1" lang="en-US" altLang="ja-JP" smtClean="0"/>
              <a:t>2012/3/24</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23</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en-US" i="0" u="none" dirty="0" smtClean="0">
                <a:solidFill>
                  <a:srgbClr val="FF0000"/>
                </a:solidFill>
              </a:rPr>
              <a:t>そのような知識インフラの構築には、同種の情報が意味的に連携できる形になっていかなければならない。</a:t>
            </a:r>
            <a:endParaRPr lang="en-US" altLang="ja-JP" i="0" u="none" dirty="0" smtClean="0">
              <a:solidFill>
                <a:srgbClr val="FF0000"/>
              </a:solidFill>
            </a:endParaRPr>
          </a:p>
          <a:p>
            <a:endParaRPr lang="en-US" altLang="ja-JP" i="0" u="none" dirty="0" smtClean="0">
              <a:solidFill>
                <a:srgbClr val="FF0000"/>
              </a:solidFill>
            </a:endParaRPr>
          </a:p>
          <a:p>
            <a:r>
              <a:rPr lang="ja-JP" altLang="en-US" i="0" u="none" dirty="0" smtClean="0">
                <a:solidFill>
                  <a:srgbClr val="FF0000"/>
                </a:solidFill>
              </a:rPr>
              <a:t>そのために、関連する情報のコンテンツホルダーが知恵を出しあう場として、それぞれの</a:t>
            </a:r>
            <a:r>
              <a:rPr lang="en-US" altLang="ja-JP" i="0" u="none" dirty="0" smtClean="0">
                <a:solidFill>
                  <a:srgbClr val="FF0000"/>
                </a:solidFill>
              </a:rPr>
              <a:t>WG</a:t>
            </a:r>
            <a:r>
              <a:rPr lang="ja-JP" altLang="en-US" i="0" u="none" dirty="0" smtClean="0">
                <a:solidFill>
                  <a:srgbClr val="FF0000"/>
                </a:solidFill>
              </a:rPr>
              <a:t>を組織し、</a:t>
            </a:r>
            <a:endParaRPr lang="en-US" altLang="ja-JP" i="0" u="none" dirty="0" smtClean="0">
              <a:solidFill>
                <a:srgbClr val="FF0000"/>
              </a:solidFill>
            </a:endParaRPr>
          </a:p>
          <a:p>
            <a:r>
              <a:rPr lang="ja-JP" altLang="en-US" i="0" u="none" dirty="0" smtClean="0">
                <a:solidFill>
                  <a:srgbClr val="FF0000"/>
                </a:solidFill>
              </a:rPr>
              <a:t>また、それらの情報を知識として活用できるシステムを構築するために、</a:t>
            </a:r>
            <a:endParaRPr lang="en-US" altLang="ja-JP" i="0" u="none" dirty="0" smtClean="0">
              <a:solidFill>
                <a:srgbClr val="FF0000"/>
              </a:solidFill>
            </a:endParaRPr>
          </a:p>
          <a:p>
            <a:r>
              <a:rPr lang="ja-JP" altLang="en-US" i="0" u="none" dirty="0" smtClean="0">
                <a:solidFill>
                  <a:srgbClr val="FF0000"/>
                </a:solidFill>
              </a:rPr>
              <a:t>「連携イメージ図」の「③研究機関における連携」の実施母体として、</a:t>
            </a:r>
            <a:r>
              <a:rPr lang="en-US" altLang="ja-JP" i="0" u="none" dirty="0" smtClean="0">
                <a:solidFill>
                  <a:srgbClr val="FF0000"/>
                </a:solidFill>
              </a:rPr>
              <a:t>IT</a:t>
            </a:r>
            <a:r>
              <a:rPr lang="ja-JP" altLang="en-US" i="0" u="none" dirty="0" smtClean="0">
                <a:solidFill>
                  <a:srgbClr val="FF0000"/>
                </a:solidFill>
              </a:rPr>
              <a:t>技術関連の有識者会議を想定した。</a:t>
            </a:r>
            <a:endParaRPr lang="en-US" altLang="ja-JP" i="0" u="none" dirty="0" smtClean="0">
              <a:solidFill>
                <a:srgbClr val="FF0000"/>
              </a:solidFill>
            </a:endParaRPr>
          </a:p>
          <a:p>
            <a:endParaRPr lang="en-US" altLang="ja-JP" i="0" u="none" dirty="0" smtClean="0">
              <a:solidFill>
                <a:srgbClr val="FF0000"/>
              </a:solidFill>
            </a:endParaRPr>
          </a:p>
          <a:p>
            <a:r>
              <a:rPr lang="ja-JP" altLang="en-US" i="0" u="none" dirty="0" smtClean="0">
                <a:solidFill>
                  <a:srgbClr val="FF0000"/>
                </a:solidFill>
              </a:rPr>
              <a:t>今回の有識者会議は、それにあたる。</a:t>
            </a:r>
            <a:endParaRPr lang="en-US" altLang="ja-JP" i="0" u="none" dirty="0" smtClean="0">
              <a:solidFill>
                <a:srgbClr val="FF0000"/>
              </a:solidFill>
            </a:endParaRPr>
          </a:p>
          <a:p>
            <a:r>
              <a:rPr lang="ja-JP" altLang="en-US" i="0" u="none" dirty="0" smtClean="0">
                <a:solidFill>
                  <a:srgbClr val="FF0000"/>
                </a:solidFill>
              </a:rPr>
              <a:t>これらの</a:t>
            </a:r>
            <a:r>
              <a:rPr lang="en-US" altLang="ja-JP" i="0" u="none" dirty="0" smtClean="0">
                <a:solidFill>
                  <a:srgbClr val="FF0000"/>
                </a:solidFill>
              </a:rPr>
              <a:t>WG</a:t>
            </a:r>
            <a:r>
              <a:rPr lang="ja-JP" altLang="en-US" i="0" u="none" dirty="0" smtClean="0">
                <a:solidFill>
                  <a:srgbClr val="FF0000"/>
                </a:solidFill>
              </a:rPr>
              <a:t>が集まった組織体として、「デジタル情報ラウンドテーブル」を想定している。</a:t>
            </a:r>
            <a:endParaRPr lang="en-US" altLang="ja-JP" i="0" u="none" dirty="0" smtClean="0">
              <a:solidFill>
                <a:srgbClr val="FF0000"/>
              </a:solidFill>
            </a:endParaRPr>
          </a:p>
          <a:p>
            <a:endParaRPr lang="en-US" altLang="ja-JP" i="0" u="none" dirty="0" smtClean="0">
              <a:solidFill>
                <a:srgbClr val="FF0000"/>
              </a:solidFill>
            </a:endParaRPr>
          </a:p>
          <a:p>
            <a:r>
              <a:rPr lang="ja-JP" altLang="en-US" i="0" u="none" dirty="0" smtClean="0">
                <a:solidFill>
                  <a:srgbClr val="FF0000"/>
                </a:solidFill>
              </a:rPr>
              <a:t>この有識者会議は、次世代技術を活用して、「知識インフラを構築」するために支援・助言をいただく場であるが、</a:t>
            </a:r>
            <a:endParaRPr lang="en-US" altLang="ja-JP" i="0" u="none" dirty="0" smtClean="0">
              <a:solidFill>
                <a:srgbClr val="FF0000"/>
              </a:solidFill>
            </a:endParaRPr>
          </a:p>
          <a:p>
            <a:r>
              <a:rPr lang="ja-JP" altLang="en-US" i="0" u="none" dirty="0" smtClean="0">
                <a:solidFill>
                  <a:srgbClr val="FF0000"/>
                </a:solidFill>
              </a:rPr>
              <a:t>その具体的な活動として、震災アーカイブの構築があり、</a:t>
            </a:r>
            <a:endParaRPr lang="en-US" altLang="ja-JP" i="0" u="none" dirty="0" smtClean="0">
              <a:solidFill>
                <a:srgbClr val="FF0000"/>
              </a:solidFill>
            </a:endParaRPr>
          </a:p>
          <a:p>
            <a:r>
              <a:rPr lang="ja-JP" altLang="en-US" i="0" u="none" dirty="0" smtClean="0">
                <a:solidFill>
                  <a:srgbClr val="FF0000"/>
                </a:solidFill>
              </a:rPr>
              <a:t>当館と総務省で共催する「東日本大震災アーカイブラウンドテーブル」の下位の「システム技術</a:t>
            </a:r>
            <a:r>
              <a:rPr lang="en-US" altLang="ja-JP" i="0" u="none" dirty="0" smtClean="0">
                <a:solidFill>
                  <a:srgbClr val="FF0000"/>
                </a:solidFill>
              </a:rPr>
              <a:t>WG</a:t>
            </a:r>
            <a:r>
              <a:rPr lang="ja-JP" altLang="en-US" i="0" u="none" dirty="0" smtClean="0">
                <a:solidFill>
                  <a:srgbClr val="FF0000"/>
                </a:solidFill>
              </a:rPr>
              <a:t>」としても位置付ける</a:t>
            </a:r>
            <a:endParaRPr lang="en-US" altLang="ja-JP" i="0" u="none" dirty="0" smtClean="0">
              <a:solidFill>
                <a:srgbClr val="FF0000"/>
              </a:solidFill>
            </a:endParaRPr>
          </a:p>
        </p:txBody>
      </p:sp>
      <p:sp>
        <p:nvSpPr>
          <p:cNvPr id="5" name="日付プレースホルダ 4"/>
          <p:cNvSpPr>
            <a:spLocks noGrp="1"/>
          </p:cNvSpPr>
          <p:nvPr>
            <p:ph type="dt" idx="11"/>
          </p:nvPr>
        </p:nvSpPr>
        <p:spPr/>
        <p:txBody>
          <a:bodyPr/>
          <a:lstStyle/>
          <a:p>
            <a:r>
              <a:rPr kumimoji="1" lang="en-US" altLang="ja-JP" smtClean="0"/>
              <a:t>2012/3/24</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24</a:t>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lvl="1" defTabSz="954505"/>
            <a:r>
              <a:rPr lang="ja-JP" altLang="en-US" dirty="0" smtClean="0">
                <a:latin typeface="HG丸ｺﾞｼｯｸM-PRO" pitchFamily="50" charset="-128"/>
                <a:ea typeface="HG丸ｺﾞｼｯｸM-PRO" pitchFamily="50" charset="-128"/>
              </a:rPr>
              <a:t>これは、</a:t>
            </a:r>
            <a:r>
              <a:rPr lang="ja-JP" altLang="en-US" dirty="0" smtClean="0">
                <a:solidFill>
                  <a:srgbClr val="FF0000"/>
                </a:solidFill>
                <a:latin typeface="HG丸ｺﾞｼｯｸM-PRO" pitchFamily="50" charset="-128"/>
                <a:ea typeface="HG丸ｺﾞｼｯｸM-PRO" pitchFamily="50" charset="-128"/>
              </a:rPr>
              <a:t>次世代サービスの研究開発と実用化を促進するため</a:t>
            </a:r>
            <a:r>
              <a:rPr lang="ja-JP" altLang="en-US" dirty="0" smtClean="0">
                <a:latin typeface="HG丸ｺﾞｼｯｸM-PRO" pitchFamily="50" charset="-128"/>
                <a:ea typeface="HG丸ｺﾞｼｯｸM-PRO" pitchFamily="50" charset="-128"/>
              </a:rPr>
              <a:t>に</a:t>
            </a:r>
            <a:endParaRPr lang="en-US" altLang="ja-JP" dirty="0" smtClean="0">
              <a:latin typeface="HG丸ｺﾞｼｯｸM-PRO" pitchFamily="50" charset="-128"/>
              <a:ea typeface="HG丸ｺﾞｼｯｸM-PRO" pitchFamily="50" charset="-128"/>
            </a:endParaRPr>
          </a:p>
          <a:p>
            <a:pPr defTabSz="954505"/>
            <a:r>
              <a:rPr lang="ja-JP" altLang="en-US" dirty="0" smtClean="0">
                <a:solidFill>
                  <a:srgbClr val="FF0000"/>
                </a:solidFill>
                <a:latin typeface="HG丸ｺﾞｼｯｸM-PRO" pitchFamily="50" charset="-128"/>
                <a:ea typeface="HG丸ｺﾞｼｯｸM-PRO" pitchFamily="50" charset="-128"/>
              </a:rPr>
              <a:t>実用化実証実験の場の提供</a:t>
            </a:r>
            <a:r>
              <a:rPr lang="ja-JP" altLang="en-US" dirty="0" smtClean="0">
                <a:latin typeface="HG丸ｺﾞｼｯｸM-PRO" pitchFamily="50" charset="-128"/>
                <a:ea typeface="HG丸ｺﾞｼｯｸM-PRO" pitchFamily="50" charset="-128"/>
              </a:rPr>
              <a:t>と</a:t>
            </a:r>
            <a:r>
              <a:rPr lang="ja-JP" altLang="en-US" dirty="0" smtClean="0">
                <a:solidFill>
                  <a:srgbClr val="FF0000"/>
                </a:solidFill>
                <a:latin typeface="HG丸ｺﾞｼｯｸM-PRO" pitchFamily="50" charset="-128"/>
                <a:ea typeface="HG丸ｺﾞｼｯｸM-PRO" pitchFamily="50" charset="-128"/>
              </a:rPr>
              <a:t>成果の利用</a:t>
            </a:r>
            <a:endParaRPr lang="en-US" altLang="ja-JP" dirty="0" smtClean="0">
              <a:solidFill>
                <a:srgbClr val="FF0000"/>
              </a:solidFill>
              <a:latin typeface="HG丸ｺﾞｼｯｸM-PRO" pitchFamily="50" charset="-128"/>
              <a:ea typeface="HG丸ｺﾞｼｯｸM-PRO" pitchFamily="50" charset="-128"/>
            </a:endParaRPr>
          </a:p>
          <a:p>
            <a:pPr defTabSz="954505"/>
            <a:r>
              <a:rPr lang="ja-JP" altLang="en-US" dirty="0" smtClean="0">
                <a:latin typeface="HG丸ｺﾞｼｯｸM-PRO" pitchFamily="50" charset="-128"/>
                <a:ea typeface="HG丸ｺﾞｼｯｸM-PRO" pitchFamily="50" charset="-128"/>
              </a:rPr>
              <a:t>のための</a:t>
            </a:r>
            <a:r>
              <a:rPr kumimoji="1" lang="ja-JP" altLang="en-US" dirty="0" smtClean="0"/>
              <a:t>研究者が集える</a:t>
            </a:r>
            <a:r>
              <a:rPr kumimoji="1" lang="ja-JP" altLang="en-US" dirty="0" smtClean="0">
                <a:solidFill>
                  <a:srgbClr val="FF0000"/>
                </a:solidFill>
              </a:rPr>
              <a:t>場の想定</a:t>
            </a:r>
            <a:r>
              <a:rPr kumimoji="1" lang="ja-JP" altLang="en-US" dirty="0" smtClean="0"/>
              <a:t>です。</a:t>
            </a:r>
            <a:endParaRPr kumimoji="1" lang="en-US" altLang="ja-JP" dirty="0" smtClean="0"/>
          </a:p>
          <a:p>
            <a:pPr defTabSz="954505"/>
            <a:endParaRPr lang="en-US" altLang="ja-JP" dirty="0" smtClean="0"/>
          </a:p>
          <a:p>
            <a:pPr defTabSz="954505">
              <a:buFont typeface="Arial" pitchFamily="34" charset="0"/>
              <a:buChar char="•"/>
            </a:pPr>
            <a:r>
              <a:rPr kumimoji="1" lang="ja-JP" altLang="en-US" u="sng" dirty="0" smtClean="0">
                <a:solidFill>
                  <a:srgbClr val="FF0000"/>
                </a:solidFill>
              </a:rPr>
              <a:t>研究開発を促進するために、当館は、保有コンテンツ、保有システムを、研究機関に提供する</a:t>
            </a:r>
            <a:endParaRPr kumimoji="1" lang="en-US" altLang="ja-JP" u="sng" dirty="0" smtClean="0">
              <a:solidFill>
                <a:srgbClr val="FF0000"/>
              </a:solidFill>
            </a:endParaRPr>
          </a:p>
          <a:p>
            <a:pPr defTabSz="954505">
              <a:buFont typeface="Arial" pitchFamily="34" charset="0"/>
              <a:buChar char="•"/>
            </a:pPr>
            <a:r>
              <a:rPr lang="ja-JP" altLang="en-US" u="sng" dirty="0" smtClean="0">
                <a:solidFill>
                  <a:srgbClr val="FF0000"/>
                </a:solidFill>
              </a:rPr>
              <a:t>研究機関等の皆さんに、それらの資源を活用して、実用化システムを開発していただく</a:t>
            </a:r>
            <a:endParaRPr lang="en-US" altLang="ja-JP" u="sng" dirty="0" smtClean="0">
              <a:solidFill>
                <a:srgbClr val="FF0000"/>
              </a:solidFill>
            </a:endParaRPr>
          </a:p>
          <a:p>
            <a:pPr defTabSz="954505">
              <a:buFont typeface="Arial" pitchFamily="34" charset="0"/>
              <a:buChar char="•"/>
            </a:pPr>
            <a:r>
              <a:rPr kumimoji="1" lang="ja-JP" altLang="en-US" u="sng" dirty="0" smtClean="0">
                <a:solidFill>
                  <a:srgbClr val="FF0000"/>
                </a:solidFill>
              </a:rPr>
              <a:t>その、成果を、当館のシステムに実装して、次世代のサービスを提供する</a:t>
            </a:r>
            <a:endParaRPr kumimoji="1" lang="en-US" altLang="ja-JP" u="sng" dirty="0" smtClean="0">
              <a:solidFill>
                <a:srgbClr val="FF0000"/>
              </a:solidFill>
            </a:endParaRPr>
          </a:p>
          <a:p>
            <a:endParaRPr kumimoji="1" lang="en-US" altLang="ja-JP" dirty="0" smtClean="0"/>
          </a:p>
          <a:p>
            <a:r>
              <a:rPr kumimoji="1" lang="ja-JP" altLang="en-US" dirty="0" smtClean="0">
                <a:solidFill>
                  <a:srgbClr val="FF0000"/>
                </a:solidFill>
              </a:rPr>
              <a:t>この具体的な実施として、震災アーカイブの構築を位置付け、今回、有識者会議の皆さんが、震災アーカイブの構築環境をテストベッドとして利用していくことを想定している</a:t>
            </a:r>
            <a:endParaRPr kumimoji="1" lang="en-US" altLang="ja-JP" dirty="0" smtClean="0">
              <a:solidFill>
                <a:srgbClr val="FF0000"/>
              </a:solidFill>
            </a:endParaRPr>
          </a:p>
          <a:p>
            <a:endParaRPr lang="en-US" altLang="ja-JP" dirty="0" smtClean="0">
              <a:solidFill>
                <a:srgbClr val="FF0000"/>
              </a:solidFill>
            </a:endParaRPr>
          </a:p>
          <a:p>
            <a:r>
              <a:rPr kumimoji="1" lang="ja-JP" altLang="en-US" dirty="0" smtClean="0">
                <a:solidFill>
                  <a:srgbClr val="FF0000"/>
                </a:solidFill>
              </a:rPr>
              <a:t>このように、今回の</a:t>
            </a:r>
            <a:r>
              <a:rPr kumimoji="1" lang="en-US" altLang="ja-JP" dirty="0" smtClean="0">
                <a:solidFill>
                  <a:srgbClr val="FF0000"/>
                </a:solidFill>
              </a:rPr>
              <a:t>IT</a:t>
            </a:r>
            <a:r>
              <a:rPr kumimoji="1" lang="ja-JP" altLang="en-US" dirty="0" smtClean="0">
                <a:solidFill>
                  <a:srgbClr val="FF0000"/>
                </a:solidFill>
              </a:rPr>
              <a:t>技術関連の有識者会議の皆さんには、震災アーカイブに留まらず、知識インフラの構築を視野に</a:t>
            </a:r>
            <a:r>
              <a:rPr lang="ja-JP" altLang="en-US" dirty="0" smtClean="0">
                <a:solidFill>
                  <a:srgbClr val="FF0000"/>
                </a:solidFill>
              </a:rPr>
              <a:t>、協力していただきたいと考えている</a:t>
            </a:r>
            <a:endParaRPr kumimoji="1" lang="en-US" altLang="ja-JP" dirty="0" smtClean="0">
              <a:solidFill>
                <a:srgbClr val="FF0000"/>
              </a:solidFill>
            </a:endParaRPr>
          </a:p>
        </p:txBody>
      </p:sp>
      <p:sp>
        <p:nvSpPr>
          <p:cNvPr id="5" name="日付プレースホルダ 4"/>
          <p:cNvSpPr>
            <a:spLocks noGrp="1"/>
          </p:cNvSpPr>
          <p:nvPr>
            <p:ph type="dt" idx="11"/>
          </p:nvPr>
        </p:nvSpPr>
        <p:spPr/>
        <p:txBody>
          <a:bodyPr/>
          <a:lstStyle/>
          <a:p>
            <a:r>
              <a:rPr kumimoji="1" lang="en-US" altLang="ja-JP" smtClean="0"/>
              <a:t>2012/3/24</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25</a:t>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EFF2B71D-9001-4A39-B1A3-A86EAC8B18D6}" type="slidenum">
              <a:rPr lang="en-US" altLang="ja-JP" smtClean="0"/>
              <a:pPr>
                <a:defRPr/>
              </a:pPr>
              <a:t>26</a:t>
            </a:fld>
            <a:endParaRPr lang="en-US" altLang="ja-JP" dirty="0"/>
          </a:p>
        </p:txBody>
      </p:sp>
    </p:spTree>
    <p:extLst>
      <p:ext uri="{BB962C8B-B14F-4D97-AF65-F5344CB8AC3E}">
        <p14:creationId xmlns:p14="http://schemas.microsoft.com/office/powerpoint/2010/main" xmlns="" val="141114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p>
            <a:pPr defTabSz="985965"/>
            <a:endParaRPr lang="en-US" altLang="ja-JP" dirty="0" smtClean="0">
              <a:ea typeface="ＭＳ Ｐゴシック" charset="-128"/>
            </a:endParaRPr>
          </a:p>
        </p:txBody>
      </p:sp>
      <p:sp>
        <p:nvSpPr>
          <p:cNvPr id="76803" name="Rectangle 6"/>
          <p:cNvSpPr>
            <a:spLocks noGrp="1" noChangeArrowheads="1"/>
          </p:cNvSpPr>
          <p:nvPr>
            <p:ph type="ftr" sz="quarter" idx="4"/>
          </p:nvPr>
        </p:nvSpPr>
        <p:spPr>
          <a:noFill/>
        </p:spPr>
        <p:txBody>
          <a:bodyPr/>
          <a:lstStyle/>
          <a:p>
            <a:pPr defTabSz="985965"/>
            <a:r>
              <a:rPr lang="en-US" altLang="ja-JP" dirty="0" smtClean="0">
                <a:ea typeface="ＭＳ Ｐゴシック" charset="-128"/>
              </a:rPr>
              <a:t>National Diet Library (NDL)</a:t>
            </a:r>
          </a:p>
        </p:txBody>
      </p:sp>
      <p:sp>
        <p:nvSpPr>
          <p:cNvPr id="76804" name="Rectangle 7"/>
          <p:cNvSpPr>
            <a:spLocks noGrp="1" noChangeArrowheads="1"/>
          </p:cNvSpPr>
          <p:nvPr>
            <p:ph type="sldNum" sz="quarter" idx="5"/>
          </p:nvPr>
        </p:nvSpPr>
        <p:spPr>
          <a:noFill/>
        </p:spPr>
        <p:txBody>
          <a:bodyPr/>
          <a:lstStyle/>
          <a:p>
            <a:pPr defTabSz="985965"/>
            <a:fld id="{CE1DFC05-3B33-4FEE-80E0-EAB8DCDB8484}" type="slidenum">
              <a:rPr lang="en-US" altLang="ja-JP" smtClean="0">
                <a:ea typeface="ＭＳ Ｐゴシック" charset="-128"/>
              </a:rPr>
              <a:pPr defTabSz="985965"/>
              <a:t>2</a:t>
            </a:fld>
            <a:endParaRPr lang="en-US" altLang="ja-JP" dirty="0" smtClean="0">
              <a:ea typeface="ＭＳ Ｐゴシック" charset="-128"/>
            </a:endParaRPr>
          </a:p>
        </p:txBody>
      </p:sp>
      <p:sp>
        <p:nvSpPr>
          <p:cNvPr id="76805" name="Rectangle 2"/>
          <p:cNvSpPr>
            <a:spLocks noGrp="1" noRot="1" noChangeAspect="1" noChangeArrowheads="1" noTextEdit="1"/>
          </p:cNvSpPr>
          <p:nvPr>
            <p:ph type="sldImg"/>
          </p:nvPr>
        </p:nvSpPr>
        <p:spPr>
          <a:xfrm>
            <a:off x="989013" y="766763"/>
            <a:ext cx="5121275" cy="3841750"/>
          </a:xfrm>
          <a:ln/>
        </p:spPr>
      </p:sp>
      <p:sp>
        <p:nvSpPr>
          <p:cNvPr id="76806" name="Rectangle 3"/>
          <p:cNvSpPr>
            <a:spLocks noGrp="1" noChangeArrowheads="1"/>
          </p:cNvSpPr>
          <p:nvPr>
            <p:ph type="body" idx="1"/>
          </p:nvPr>
        </p:nvSpPr>
        <p:spPr>
          <a:xfrm>
            <a:off x="311265" y="4672688"/>
            <a:ext cx="6552088" cy="4604505"/>
          </a:xfrm>
          <a:noFill/>
          <a:ln/>
        </p:spPr>
        <p:txBody>
          <a:bodyPr>
            <a:normAutofit/>
          </a:bodyPr>
          <a:lstStyle/>
          <a:p>
            <a:pPr eaLnBrk="1" hangingPunct="1"/>
            <a:r>
              <a:rPr lang="ja-JP" altLang="en-US" u="sng" dirty="0" smtClean="0">
                <a:latin typeface="HG丸ｺﾞｼｯｸM-PRO" pitchFamily="50" charset="-128"/>
                <a:ea typeface="HG丸ｺﾞｼｯｸM-PRO" pitchFamily="50" charset="-128"/>
              </a:rPr>
              <a:t>まずは</a:t>
            </a:r>
            <a:r>
              <a:rPr lang="en-US" altLang="ja-JP" u="sng" dirty="0" smtClean="0">
                <a:latin typeface="HG丸ｺﾞｼｯｸM-PRO" pitchFamily="50" charset="-128"/>
                <a:ea typeface="HG丸ｺﾞｼｯｸM-PRO" pitchFamily="50" charset="-128"/>
              </a:rPr>
              <a:t>NDL</a:t>
            </a:r>
            <a:r>
              <a:rPr lang="ja-JP" altLang="en-US" u="sng" dirty="0" smtClean="0">
                <a:latin typeface="HG丸ｺﾞｼｯｸM-PRO" pitchFamily="50" charset="-128"/>
                <a:ea typeface="HG丸ｺﾞｼｯｸM-PRO" pitchFamily="50" charset="-128"/>
              </a:rPr>
              <a:t>の役割についてです。</a:t>
            </a:r>
            <a:endParaRPr lang="en-US" altLang="ja-JP" u="sng" dirty="0" smtClean="0">
              <a:latin typeface="HG丸ｺﾞｼｯｸM-PRO" pitchFamily="50" charset="-128"/>
              <a:ea typeface="HG丸ｺﾞｼｯｸM-PRO" pitchFamily="50" charset="-128"/>
            </a:endParaRPr>
          </a:p>
          <a:p>
            <a:pPr marL="238387" indent="-238387">
              <a:buFont typeface="Arial" pitchFamily="34" charset="0"/>
              <a:buChar char="•"/>
            </a:pPr>
            <a:r>
              <a:rPr lang="ja-JP" altLang="ja-JP" u="sng" dirty="0" smtClean="0">
                <a:latin typeface="HG丸ｺﾞｼｯｸM-PRO" pitchFamily="50" charset="-128"/>
                <a:ea typeface="HG丸ｺﾞｼｯｸM-PRO" pitchFamily="50" charset="-128"/>
              </a:rPr>
              <a:t>当館は、日本における唯一の国立図書館として、「</a:t>
            </a:r>
            <a:r>
              <a:rPr lang="ja-JP" altLang="ja-JP" u="sng" dirty="0" smtClean="0">
                <a:solidFill>
                  <a:srgbClr val="FF0000"/>
                </a:solidFill>
                <a:latin typeface="HG丸ｺﾞｼｯｸM-PRO" pitchFamily="50" charset="-128"/>
                <a:ea typeface="HG丸ｺﾞｼｯｸM-PRO" pitchFamily="50" charset="-128"/>
              </a:rPr>
              <a:t>知識はわれらを豊かにする</a:t>
            </a:r>
            <a:r>
              <a:rPr lang="ja-JP" altLang="ja-JP" u="sng" dirty="0" smtClean="0">
                <a:latin typeface="HG丸ｺﾞｼｯｸM-PRO" pitchFamily="50" charset="-128"/>
                <a:ea typeface="HG丸ｺﾞｼｯｸM-PRO" pitchFamily="50" charset="-128"/>
              </a:rPr>
              <a:t>」というビジョンの中で、</a:t>
            </a:r>
            <a:endParaRPr lang="en-US" altLang="ja-JP" u="sng" dirty="0" smtClean="0">
              <a:latin typeface="HG丸ｺﾞｼｯｸM-PRO" pitchFamily="50" charset="-128"/>
              <a:ea typeface="HG丸ｺﾞｼｯｸM-PRO" pitchFamily="50" charset="-128"/>
            </a:endParaRPr>
          </a:p>
          <a:p>
            <a:pPr marL="238387" indent="-238387">
              <a:buFont typeface="Arial" pitchFamily="34" charset="0"/>
              <a:buChar char="•"/>
            </a:pPr>
            <a:r>
              <a:rPr lang="ja-JP" altLang="en-US" u="sng" dirty="0" smtClean="0">
                <a:solidFill>
                  <a:srgbClr val="FF0000"/>
                </a:solidFill>
                <a:latin typeface="HG丸ｺﾞｼｯｸM-PRO" pitchFamily="50" charset="-128"/>
                <a:ea typeface="HG丸ｺﾞｼｯｸM-PRO" pitchFamily="50" charset="-128"/>
              </a:rPr>
              <a:t>（２）</a:t>
            </a:r>
            <a:r>
              <a:rPr lang="ja-JP" altLang="ja-JP" u="sng" dirty="0" smtClean="0">
                <a:latin typeface="HG丸ｺﾞｼｯｸM-PRO" pitchFamily="50" charset="-128"/>
                <a:ea typeface="HG丸ｺﾞｼｯｸM-PRO" pitchFamily="50" charset="-128"/>
              </a:rPr>
              <a:t>「日本の知的活動の所産を網羅的に収集し、国民の共有資源として保存する。」</a:t>
            </a:r>
            <a:r>
              <a:rPr lang="ja-JP" altLang="ja-JP" u="sng" dirty="0" err="1" smtClean="0">
                <a:latin typeface="HG丸ｺﾞｼｯｸM-PRO" pitchFamily="50" charset="-128"/>
                <a:ea typeface="HG丸ｺﾞｼｯｸM-PRO" pitchFamily="50" charset="-128"/>
              </a:rPr>
              <a:t>、</a:t>
            </a:r>
            <a:endParaRPr lang="en-US" altLang="ja-JP" u="sng" dirty="0" smtClean="0">
              <a:latin typeface="HG丸ｺﾞｼｯｸM-PRO" pitchFamily="50" charset="-128"/>
              <a:ea typeface="HG丸ｺﾞｼｯｸM-PRO" pitchFamily="50" charset="-128"/>
            </a:endParaRPr>
          </a:p>
          <a:p>
            <a:pPr marL="238387" indent="-238387">
              <a:buFont typeface="Arial" pitchFamily="34" charset="0"/>
              <a:buChar char="•"/>
            </a:pPr>
            <a:r>
              <a:rPr lang="ja-JP" altLang="en-US" u="sng" dirty="0" smtClean="0">
                <a:solidFill>
                  <a:srgbClr val="FF0000"/>
                </a:solidFill>
                <a:latin typeface="HG丸ｺﾞｼｯｸM-PRO" pitchFamily="50" charset="-128"/>
                <a:ea typeface="HG丸ｺﾞｼｯｸM-PRO" pitchFamily="50" charset="-128"/>
              </a:rPr>
              <a:t>（３）</a:t>
            </a:r>
            <a:r>
              <a:rPr lang="ja-JP" altLang="ja-JP" u="sng" dirty="0" smtClean="0">
                <a:latin typeface="HG丸ｺﾞｼｯｸM-PRO" pitchFamily="50" charset="-128"/>
                <a:ea typeface="HG丸ｺﾞｼｯｸM-PRO" pitchFamily="50" charset="-128"/>
              </a:rPr>
              <a:t>「利用者が求める情報への迅速で的確なアクセスまたは案内できるようにする。」</a:t>
            </a:r>
            <a:r>
              <a:rPr lang="ja-JP" altLang="ja-JP" u="sng" dirty="0" err="1" smtClean="0">
                <a:latin typeface="HG丸ｺﾞｼｯｸM-PRO" pitchFamily="50" charset="-128"/>
                <a:ea typeface="HG丸ｺﾞｼｯｸM-PRO" pitchFamily="50" charset="-128"/>
              </a:rPr>
              <a:t>、</a:t>
            </a:r>
            <a:endParaRPr lang="en-US" altLang="ja-JP" u="sng" dirty="0" smtClean="0">
              <a:latin typeface="HG丸ｺﾞｼｯｸM-PRO" pitchFamily="50" charset="-128"/>
              <a:ea typeface="HG丸ｺﾞｼｯｸM-PRO" pitchFamily="50" charset="-128"/>
            </a:endParaRPr>
          </a:p>
          <a:p>
            <a:pPr marL="238387" indent="-238387">
              <a:buFont typeface="Arial" pitchFamily="34" charset="0"/>
              <a:buChar char="•"/>
            </a:pPr>
            <a:r>
              <a:rPr lang="ja-JP" altLang="en-US" u="sng" dirty="0" smtClean="0">
                <a:solidFill>
                  <a:srgbClr val="FF0000"/>
                </a:solidFill>
                <a:latin typeface="HG丸ｺﾞｼｯｸM-PRO" pitchFamily="50" charset="-128"/>
                <a:ea typeface="HG丸ｺﾞｼｯｸM-PRO" pitchFamily="50" charset="-128"/>
              </a:rPr>
              <a:t>（４）</a:t>
            </a:r>
            <a:r>
              <a:rPr lang="ja-JP" altLang="ja-JP" u="sng" dirty="0" smtClean="0">
                <a:latin typeface="HG丸ｺﾞｼｯｸM-PRO" pitchFamily="50" charset="-128"/>
                <a:ea typeface="HG丸ｺﾞｼｯｸM-PRO" pitchFamily="50" charset="-128"/>
              </a:rPr>
              <a:t>「来館者がどこにいても、来館者と同様のサービスが受けられるように努める。」という柱を掲げています。</a:t>
            </a:r>
            <a:endParaRPr lang="en-US" altLang="ja-JP" u="sng" dirty="0" smtClean="0">
              <a:latin typeface="HG丸ｺﾞｼｯｸM-PRO" pitchFamily="50" charset="-128"/>
              <a:ea typeface="HG丸ｺﾞｼｯｸM-PRO" pitchFamily="50" charset="-128"/>
            </a:endParaRPr>
          </a:p>
          <a:p>
            <a:pPr marL="238387" indent="-238387">
              <a:buFont typeface="Arial" pitchFamily="34" charset="0"/>
              <a:buChar char="•"/>
            </a:pPr>
            <a:endParaRPr lang="ja-JP" altLang="ja-JP" u="sng" dirty="0" smtClean="0">
              <a:latin typeface="HG丸ｺﾞｼｯｸM-PRO" pitchFamily="50" charset="-128"/>
              <a:ea typeface="HG丸ｺﾞｼｯｸM-PRO" pitchFamily="50" charset="-128"/>
            </a:endParaRPr>
          </a:p>
          <a:p>
            <a:pPr marL="238387" indent="-238387">
              <a:buFont typeface="Arial" pitchFamily="34" charset="0"/>
              <a:buChar char="•"/>
            </a:pPr>
            <a:r>
              <a:rPr lang="ja-JP" altLang="ja-JP" u="sng" dirty="0" smtClean="0">
                <a:latin typeface="HG丸ｺﾞｼｯｸM-PRO" pitchFamily="50" charset="-128"/>
                <a:ea typeface="HG丸ｺﾞｼｯｸM-PRO" pitchFamily="50" charset="-128"/>
              </a:rPr>
              <a:t>納本制度の下で国内の刊行物を網羅的に収集する当館が</a:t>
            </a:r>
            <a:r>
              <a:rPr lang="ja-JP" altLang="en-US" u="sng" dirty="0" smtClean="0">
                <a:latin typeface="HG丸ｺﾞｼｯｸM-PRO" pitchFamily="50" charset="-128"/>
                <a:ea typeface="HG丸ｺﾞｼｯｸM-PRO" pitchFamily="50" charset="-128"/>
              </a:rPr>
              <a:t>、</a:t>
            </a:r>
            <a:r>
              <a:rPr lang="ja-JP" altLang="ja-JP" u="sng" dirty="0" smtClean="0">
                <a:latin typeface="HG丸ｺﾞｼｯｸM-PRO" pitchFamily="50" charset="-128"/>
                <a:ea typeface="HG丸ｺﾞｼｯｸM-PRO" pitchFamily="50" charset="-128"/>
              </a:rPr>
              <a:t>国民に期待されていることは、</a:t>
            </a:r>
            <a:r>
              <a:rPr lang="ja-JP" altLang="ja-JP" u="sng" dirty="0" smtClean="0">
                <a:solidFill>
                  <a:srgbClr val="FF0000"/>
                </a:solidFill>
                <a:latin typeface="HG丸ｺﾞｼｯｸM-PRO" pitchFamily="50" charset="-128"/>
                <a:ea typeface="HG丸ｺﾞｼｯｸM-PRO" pitchFamily="50" charset="-128"/>
              </a:rPr>
              <a:t>印刷物＝「物」としてではなく、「情報」として、網羅的に収集</a:t>
            </a:r>
            <a:r>
              <a:rPr lang="ja-JP" altLang="ja-JP" u="sng" dirty="0" smtClean="0">
                <a:latin typeface="HG丸ｺﾞｼｯｸM-PRO" pitchFamily="50" charset="-128"/>
                <a:ea typeface="HG丸ｺﾞｼｯｸM-PRO" pitchFamily="50" charset="-128"/>
              </a:rPr>
              <a:t>し、時代を超えて保存し、提供していくことではないでしょうか。</a:t>
            </a:r>
            <a:endParaRPr lang="en-US" altLang="ja-JP" u="sng" dirty="0" smtClean="0">
              <a:latin typeface="HG丸ｺﾞｼｯｸM-PRO" pitchFamily="50" charset="-128"/>
              <a:ea typeface="HG丸ｺﾞｼｯｸM-PRO" pitchFamily="50" charset="-128"/>
            </a:endParaRPr>
          </a:p>
          <a:p>
            <a:pPr marL="238387" indent="-238387">
              <a:buFont typeface="Arial" pitchFamily="34" charset="0"/>
              <a:buChar char="•"/>
            </a:pPr>
            <a:endParaRPr lang="en-US" altLang="ja-JP" u="sng" dirty="0" smtClean="0">
              <a:latin typeface="HG丸ｺﾞｼｯｸM-PRO" pitchFamily="50" charset="-128"/>
              <a:ea typeface="HG丸ｺﾞｼｯｸM-PRO" pitchFamily="50" charset="-128"/>
            </a:endParaRPr>
          </a:p>
          <a:p>
            <a:pPr marL="238387" indent="-238387">
              <a:buFont typeface="Arial" pitchFamily="34" charset="0"/>
              <a:buChar char="•"/>
            </a:pPr>
            <a:r>
              <a:rPr lang="ja-JP" altLang="ja-JP" u="sng" dirty="0" smtClean="0">
                <a:latin typeface="HG丸ｺﾞｼｯｸM-PRO" pitchFamily="50" charset="-128"/>
                <a:ea typeface="HG丸ｺﾞｼｯｸM-PRO" pitchFamily="50" charset="-128"/>
              </a:rPr>
              <a:t>当館の使命は、利用者が必要とする情報を確実に提供することであって、</a:t>
            </a:r>
            <a:r>
              <a:rPr lang="ja-JP" altLang="ja-JP" u="sng" dirty="0" smtClean="0">
                <a:solidFill>
                  <a:srgbClr val="FF0000"/>
                </a:solidFill>
                <a:latin typeface="HG丸ｺﾞｼｯｸM-PRO" pitchFamily="50" charset="-128"/>
                <a:ea typeface="HG丸ｺﾞｼｯｸM-PRO" pitchFamily="50" charset="-128"/>
              </a:rPr>
              <a:t>当館が保有している情報だけを提供すればいいというものではありません</a:t>
            </a:r>
            <a:r>
              <a:rPr lang="ja-JP" altLang="ja-JP" u="sng" dirty="0" smtClean="0">
                <a:latin typeface="HG丸ｺﾞｼｯｸM-PRO" pitchFamily="50" charset="-128"/>
                <a:ea typeface="HG丸ｺﾞｼｯｸM-PRO" pitchFamily="50" charset="-128"/>
              </a:rPr>
              <a:t>。</a:t>
            </a:r>
            <a:endParaRPr lang="en-US" altLang="ja-JP" u="sng" dirty="0" smtClean="0">
              <a:latin typeface="HG丸ｺﾞｼｯｸM-PRO" pitchFamily="50" charset="-128"/>
              <a:ea typeface="HG丸ｺﾞｼｯｸM-PRO" pitchFamily="50" charset="-128"/>
            </a:endParaRPr>
          </a:p>
          <a:p>
            <a:pPr marL="238387" indent="-238387">
              <a:buFont typeface="Arial" pitchFamily="34" charset="0"/>
              <a:buChar char="•"/>
            </a:pPr>
            <a:r>
              <a:rPr lang="en-US" altLang="ja-JP" u="sng" dirty="0" smtClean="0">
                <a:latin typeface="HG丸ｺﾞｼｯｸM-PRO" pitchFamily="50" charset="-128"/>
                <a:ea typeface="HG丸ｺﾞｼｯｸM-PRO" pitchFamily="50" charset="-128"/>
              </a:rPr>
              <a:t/>
            </a:r>
            <a:br>
              <a:rPr lang="en-US" altLang="ja-JP" u="sng" dirty="0" smtClean="0">
                <a:latin typeface="HG丸ｺﾞｼｯｸM-PRO" pitchFamily="50" charset="-128"/>
                <a:ea typeface="HG丸ｺﾞｼｯｸM-PRO" pitchFamily="50" charset="-128"/>
              </a:rPr>
            </a:br>
            <a:r>
              <a:rPr lang="ja-JP" altLang="ja-JP" u="sng" dirty="0" smtClean="0">
                <a:solidFill>
                  <a:srgbClr val="FF0000"/>
                </a:solidFill>
                <a:latin typeface="HG丸ｺﾞｼｯｸM-PRO" pitchFamily="50" charset="-128"/>
                <a:ea typeface="HG丸ｺﾞｼｯｸM-PRO" pitchFamily="50" charset="-128"/>
              </a:rPr>
              <a:t>当館が保有している</a:t>
            </a:r>
            <a:r>
              <a:rPr lang="ja-JP" altLang="ja-JP" b="1" u="sng" dirty="0" smtClean="0">
                <a:solidFill>
                  <a:srgbClr val="FF0000"/>
                </a:solidFill>
                <a:latin typeface="HG丸ｺﾞｼｯｸM-PRO" pitchFamily="50" charset="-128"/>
                <a:ea typeface="HG丸ｺﾞｼｯｸM-PRO" pitchFamily="50" charset="-128"/>
              </a:rPr>
              <a:t>情報は利用しやすく、</a:t>
            </a:r>
            <a:r>
              <a:rPr lang="ja-JP" altLang="ja-JP" u="sng" dirty="0" smtClean="0">
                <a:solidFill>
                  <a:srgbClr val="FF0000"/>
                </a:solidFill>
                <a:latin typeface="HG丸ｺﾞｼｯｸM-PRO" pitchFamily="50" charset="-128"/>
                <a:ea typeface="HG丸ｺﾞｼｯｸM-PRO" pitchFamily="50" charset="-128"/>
              </a:rPr>
              <a:t>また、保有していない情報へは、</a:t>
            </a:r>
            <a:r>
              <a:rPr lang="ja-JP" altLang="ja-JP" b="1" u="sng" dirty="0" smtClean="0">
                <a:solidFill>
                  <a:srgbClr val="FF0000"/>
                </a:solidFill>
                <a:latin typeface="HG丸ｺﾞｼｯｸM-PRO" pitchFamily="50" charset="-128"/>
                <a:ea typeface="HG丸ｺﾞｼｯｸM-PRO" pitchFamily="50" charset="-128"/>
              </a:rPr>
              <a:t>所在場所へ確実に案内すること</a:t>
            </a:r>
            <a:r>
              <a:rPr lang="ja-JP" altLang="ja-JP" u="sng" dirty="0" smtClean="0">
                <a:solidFill>
                  <a:srgbClr val="FF0000"/>
                </a:solidFill>
                <a:latin typeface="HG丸ｺﾞｼｯｸM-PRO" pitchFamily="50" charset="-128"/>
                <a:ea typeface="HG丸ｺﾞｼｯｸM-PRO" pitchFamily="50" charset="-128"/>
              </a:rPr>
              <a:t>が求められています。</a:t>
            </a:r>
            <a:endParaRPr lang="en-US" altLang="ja-JP" u="sng" dirty="0" smtClean="0">
              <a:solidFill>
                <a:srgbClr val="FF0000"/>
              </a:solidFill>
              <a:latin typeface="HG丸ｺﾞｼｯｸM-PRO" pitchFamily="50" charset="-128"/>
              <a:ea typeface="HG丸ｺﾞｼｯｸM-PRO" pitchFamily="50" charset="-128"/>
            </a:endParaRPr>
          </a:p>
          <a:p>
            <a:pPr marL="238387" indent="-238387">
              <a:buFont typeface="Arial" pitchFamily="34" charset="0"/>
              <a:buChar char="•"/>
            </a:pPr>
            <a:r>
              <a:rPr lang="ja-JP" altLang="ja-JP" u="sng" dirty="0" smtClean="0">
                <a:latin typeface="HG丸ｺﾞｼｯｸM-PRO" pitchFamily="50" charset="-128"/>
                <a:ea typeface="HG丸ｺﾞｼｯｸM-PRO" pitchFamily="50" charset="-128"/>
              </a:rPr>
              <a:t>このような使命を果たすために、</a:t>
            </a:r>
            <a:r>
              <a:rPr lang="ja-JP" altLang="en-US" b="1" u="sng" dirty="0" smtClean="0">
                <a:solidFill>
                  <a:srgbClr val="FF0000"/>
                </a:solidFill>
                <a:latin typeface="HG丸ｺﾞｼｯｸM-PRO" pitchFamily="50" charset="-128"/>
                <a:ea typeface="HG丸ｺﾞｼｯｸM-PRO" pitchFamily="50" charset="-128"/>
              </a:rPr>
              <a:t>資料のデジタル化及び情報の収集・保存そして提供するシステムを構築しています。</a:t>
            </a:r>
            <a:endParaRPr lang="en-US" altLang="ja-JP" b="1" u="sng" dirty="0" smtClean="0">
              <a:solidFill>
                <a:srgbClr val="FF0000"/>
              </a:solidFill>
              <a:latin typeface="HG丸ｺﾞｼｯｸM-PRO" pitchFamily="50" charset="-128"/>
              <a:ea typeface="HG丸ｺﾞｼｯｸM-PRO" pitchFamily="50" charset="-128"/>
            </a:endParaRPr>
          </a:p>
          <a:p>
            <a:pPr marL="238387" indent="-238387">
              <a:buFont typeface="Arial" pitchFamily="34" charset="0"/>
              <a:buChar char="•"/>
            </a:pPr>
            <a:r>
              <a:rPr lang="ja-JP" altLang="en-US" dirty="0" smtClean="0">
                <a:latin typeface="HG丸ｺﾞｼｯｸM-PRO" pitchFamily="50" charset="-128"/>
                <a:ea typeface="HG丸ｺﾞｼｯｸM-PRO" pitchFamily="50" charset="-128"/>
              </a:rPr>
              <a:t/>
            </a:r>
            <a:br>
              <a:rPr lang="ja-JP" altLang="en-US" dirty="0" smtClean="0">
                <a:latin typeface="HG丸ｺﾞｼｯｸM-PRO" pitchFamily="50" charset="-128"/>
                <a:ea typeface="HG丸ｺﾞｼｯｸM-PRO" pitchFamily="50" charset="-128"/>
              </a:rPr>
            </a:br>
            <a:endParaRPr lang="ja-JP" altLang="en-US" i="1" dirty="0" smtClean="0">
              <a:latin typeface="HG丸ｺﾞｼｯｸM-PRO" pitchFamily="50" charset="-128"/>
              <a:ea typeface="HG丸ｺﾞｼｯｸM-PRO" pitchFamily="50" charset="-128"/>
            </a:endParaRPr>
          </a:p>
        </p:txBody>
      </p:sp>
      <p:sp>
        <p:nvSpPr>
          <p:cNvPr id="76807" name="日付プレースホルダ 6"/>
          <p:cNvSpPr>
            <a:spLocks noGrp="1"/>
          </p:cNvSpPr>
          <p:nvPr>
            <p:ph type="dt" sz="quarter" idx="1"/>
          </p:nvPr>
        </p:nvSpPr>
        <p:spPr>
          <a:noFill/>
        </p:spPr>
        <p:txBody>
          <a:bodyPr/>
          <a:lstStyle/>
          <a:p>
            <a:pPr defTabSz="985965"/>
            <a:r>
              <a:rPr lang="en-US" altLang="ja-JP" dirty="0" smtClean="0">
                <a:ea typeface="ＭＳ Ｐゴシック" charset="-128"/>
              </a:rPr>
              <a:t>2012/3/24</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目指すところは、「知識インフラの構築」であるが、</a:t>
            </a:r>
            <a:endParaRPr kumimoji="1" lang="en-US" altLang="ja-JP" dirty="0" smtClean="0"/>
          </a:p>
          <a:p>
            <a:pPr defTabSz="954314">
              <a:defRPr/>
            </a:pPr>
            <a:r>
              <a:rPr kumimoji="1" lang="ja-JP" altLang="en-US" dirty="0" smtClean="0"/>
              <a:t>知識インフラ構築の一環で、先行する分野の</a:t>
            </a:r>
            <a:r>
              <a:rPr kumimoji="1" lang="en-US" altLang="ja-JP" dirty="0" smtClean="0"/>
              <a:t>1</a:t>
            </a:r>
            <a:r>
              <a:rPr kumimoji="1" lang="ja-JP" altLang="en-US" dirty="0" smtClean="0"/>
              <a:t>つとして、</a:t>
            </a:r>
            <a:r>
              <a:rPr lang="ja-JP" altLang="en-US" dirty="0" smtClean="0">
                <a:latin typeface="HG丸ｺﾞｼｯｸM-PRO" pitchFamily="50" charset="-128"/>
                <a:ea typeface="HG丸ｺﾞｼｯｸM-PRO" pitchFamily="50" charset="-128"/>
              </a:rPr>
              <a:t>震災アーカイブの構築を目指す</a:t>
            </a:r>
            <a:endParaRPr lang="en-US" altLang="ja-JP" dirty="0" smtClean="0">
              <a:latin typeface="HG丸ｺﾞｼｯｸM-PRO" pitchFamily="50" charset="-128"/>
              <a:ea typeface="HG丸ｺﾞｼｯｸM-PRO" pitchFamily="50" charset="-128"/>
            </a:endParaRPr>
          </a:p>
          <a:p>
            <a:pPr defTabSz="954314">
              <a:defRPr/>
            </a:pPr>
            <a:r>
              <a:rPr lang="ja-JP" altLang="en-US" dirty="0" smtClean="0">
                <a:latin typeface="HG丸ｺﾞｼｯｸM-PRO" pitchFamily="50" charset="-128"/>
                <a:ea typeface="HG丸ｺﾞｼｯｸM-PRO" pitchFamily="50" charset="-128"/>
              </a:rPr>
              <a:t>震災アーカイブは、この１月にリリースした、</a:t>
            </a:r>
            <a:r>
              <a:rPr lang="en-US" altLang="ja-JP" dirty="0" err="1" smtClean="0">
                <a:latin typeface="HG丸ｺﾞｼｯｸM-PRO" pitchFamily="50" charset="-128"/>
                <a:ea typeface="HG丸ｺﾞｼｯｸM-PRO" pitchFamily="50" charset="-128"/>
              </a:rPr>
              <a:t>NDLSearch</a:t>
            </a:r>
            <a:r>
              <a:rPr lang="ja-JP" altLang="en-US" dirty="0" smtClean="0">
                <a:latin typeface="HG丸ｺﾞｼｯｸM-PRO" pitchFamily="50" charset="-128"/>
                <a:ea typeface="HG丸ｺﾞｼｯｸM-PRO" pitchFamily="50" charset="-128"/>
              </a:rPr>
              <a:t>と</a:t>
            </a:r>
            <a:r>
              <a:rPr lang="en-US" altLang="ja-JP" dirty="0" smtClean="0">
                <a:latin typeface="HG丸ｺﾞｼｯｸM-PRO" pitchFamily="50" charset="-128"/>
                <a:ea typeface="HG丸ｺﾞｼｯｸM-PRO" pitchFamily="50" charset="-128"/>
              </a:rPr>
              <a:t>NDL</a:t>
            </a:r>
            <a:r>
              <a:rPr lang="ja-JP" altLang="en-US" dirty="0" smtClean="0">
                <a:latin typeface="HG丸ｺﾞｼｯｸM-PRO" pitchFamily="50" charset="-128"/>
                <a:ea typeface="HG丸ｺﾞｼｯｸM-PRO" pitchFamily="50" charset="-128"/>
              </a:rPr>
              <a:t>デジタルアーカイブをベースに機能拡張して構築することを想定している。</a:t>
            </a:r>
            <a:endParaRPr lang="en-US" altLang="ja-JP" dirty="0" smtClean="0">
              <a:latin typeface="HG丸ｺﾞｼｯｸM-PRO" pitchFamily="50" charset="-128"/>
              <a:ea typeface="HG丸ｺﾞｼｯｸM-PRO" pitchFamily="50" charset="-128"/>
            </a:endParaRPr>
          </a:p>
          <a:p>
            <a:r>
              <a:rPr kumimoji="1" lang="ja-JP" altLang="en-US" dirty="0" smtClean="0"/>
              <a:t>震災アーカイブで実証された技術・スキームで、知識インフラの構築と提供を目指していきたい</a:t>
            </a:r>
          </a:p>
          <a:p>
            <a:endParaRPr kumimoji="1" lang="ja-JP" altLang="en-US" dirty="0"/>
          </a:p>
        </p:txBody>
      </p:sp>
      <p:sp>
        <p:nvSpPr>
          <p:cNvPr id="5" name="日付プレースホルダ 4"/>
          <p:cNvSpPr>
            <a:spLocks noGrp="1"/>
          </p:cNvSpPr>
          <p:nvPr>
            <p:ph type="dt" idx="11"/>
          </p:nvPr>
        </p:nvSpPr>
        <p:spPr/>
        <p:txBody>
          <a:bodyPr/>
          <a:lstStyle/>
          <a:p>
            <a:r>
              <a:rPr kumimoji="1" lang="en-US" altLang="ja-JP" smtClean="0"/>
              <a:t>2012/3/24</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28</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p>
            <a:pPr defTabSz="986700"/>
            <a:r>
              <a:rPr lang="zh-CN" altLang="en-US" dirty="0" smtClean="0">
                <a:ea typeface="ＭＳ Ｐゴシック" charset="-128"/>
              </a:rPr>
              <a:t>第</a:t>
            </a:r>
            <a:r>
              <a:rPr lang="en-US" altLang="zh-CN" dirty="0" smtClean="0">
                <a:ea typeface="ＭＳ Ｐゴシック" charset="-128"/>
              </a:rPr>
              <a:t>95</a:t>
            </a:r>
            <a:r>
              <a:rPr lang="zh-CN" altLang="en-US" dirty="0" smtClean="0">
                <a:ea typeface="ＭＳ Ｐゴシック" charset="-128"/>
              </a:rPr>
              <a:t>回全国図書館大会 第</a:t>
            </a:r>
            <a:r>
              <a:rPr lang="en-US" altLang="zh-CN" dirty="0" smtClean="0">
                <a:ea typeface="ＭＳ Ｐゴシック" charset="-128"/>
              </a:rPr>
              <a:t>5</a:t>
            </a:r>
            <a:r>
              <a:rPr lang="zh-CN" altLang="en-US" dirty="0" smtClean="0">
                <a:ea typeface="ＭＳ Ｐゴシック" charset="-128"/>
              </a:rPr>
              <a:t>分科会</a:t>
            </a:r>
            <a:endParaRPr lang="en-US" altLang="ja-JP" dirty="0" smtClean="0">
              <a:ea typeface="ＭＳ Ｐゴシック" charset="-128"/>
            </a:endParaRPr>
          </a:p>
        </p:txBody>
      </p:sp>
      <p:sp>
        <p:nvSpPr>
          <p:cNvPr id="75779" name="Rectangle 6"/>
          <p:cNvSpPr>
            <a:spLocks noGrp="1" noChangeArrowheads="1"/>
          </p:cNvSpPr>
          <p:nvPr>
            <p:ph type="ftr" sz="quarter" idx="4"/>
          </p:nvPr>
        </p:nvSpPr>
        <p:spPr>
          <a:noFill/>
        </p:spPr>
        <p:txBody>
          <a:bodyPr/>
          <a:lstStyle/>
          <a:p>
            <a:pPr defTabSz="986700"/>
            <a:r>
              <a:rPr lang="en-US" altLang="ja-JP" dirty="0" smtClean="0">
                <a:ea typeface="ＭＳ Ｐゴシック" charset="-128"/>
              </a:rPr>
              <a:t>National Diet Library (NDL)</a:t>
            </a:r>
          </a:p>
        </p:txBody>
      </p:sp>
      <p:sp>
        <p:nvSpPr>
          <p:cNvPr id="75780" name="Rectangle 7"/>
          <p:cNvSpPr>
            <a:spLocks noGrp="1" noChangeArrowheads="1"/>
          </p:cNvSpPr>
          <p:nvPr>
            <p:ph type="sldNum" sz="quarter" idx="5"/>
          </p:nvPr>
        </p:nvSpPr>
        <p:spPr>
          <a:noFill/>
        </p:spPr>
        <p:txBody>
          <a:bodyPr/>
          <a:lstStyle/>
          <a:p>
            <a:pPr defTabSz="986700"/>
            <a:fld id="{EF5AB549-DD19-4D32-A81A-92FA4DCCD0B2}" type="slidenum">
              <a:rPr lang="en-US" altLang="ja-JP" smtClean="0">
                <a:ea typeface="ＭＳ Ｐゴシック" charset="-128"/>
              </a:rPr>
              <a:pPr defTabSz="986700"/>
              <a:t>3</a:t>
            </a:fld>
            <a:endParaRPr lang="en-US" altLang="ja-JP" dirty="0" smtClean="0">
              <a:ea typeface="ＭＳ Ｐゴシック" charset="-128"/>
            </a:endParaRPr>
          </a:p>
        </p:txBody>
      </p:sp>
      <p:sp>
        <p:nvSpPr>
          <p:cNvPr id="75781" name="Rectangle 2"/>
          <p:cNvSpPr>
            <a:spLocks noGrp="1" noRot="1" noChangeAspect="1" noChangeArrowheads="1" noTextEdit="1"/>
          </p:cNvSpPr>
          <p:nvPr>
            <p:ph type="sldImg"/>
          </p:nvPr>
        </p:nvSpPr>
        <p:spPr>
          <a:xfrm>
            <a:off x="990600" y="768350"/>
            <a:ext cx="5119688" cy="3838575"/>
          </a:xfrm>
          <a:ln/>
        </p:spPr>
      </p:sp>
      <p:sp>
        <p:nvSpPr>
          <p:cNvPr id="75782" name="Rectangle 3"/>
          <p:cNvSpPr>
            <a:spLocks noGrp="1" noChangeArrowheads="1"/>
          </p:cNvSpPr>
          <p:nvPr>
            <p:ph type="body" idx="1"/>
          </p:nvPr>
        </p:nvSpPr>
        <p:spPr>
          <a:xfrm>
            <a:off x="709436" y="4598575"/>
            <a:ext cx="6304536" cy="4867257"/>
          </a:xfrm>
          <a:noFill/>
          <a:ln/>
        </p:spPr>
        <p:txBody>
          <a:bodyPr/>
          <a:lstStyle/>
          <a:p>
            <a:pPr eaLnBrk="1" hangingPunct="1"/>
            <a:r>
              <a:rPr lang="ja-JP" altLang="en-US" i="0" u="sng" dirty="0" smtClean="0">
                <a:ea typeface="ＭＳ Ｐ明朝" charset="-128"/>
              </a:rPr>
              <a:t>当館の位置付けの再認識（）</a:t>
            </a:r>
            <a:endParaRPr lang="en-US" altLang="ja-JP" i="0" u="sng" dirty="0" smtClean="0">
              <a:ea typeface="ＭＳ Ｐ明朝" charset="-128"/>
            </a:endParaRPr>
          </a:p>
          <a:p>
            <a:pPr eaLnBrk="1" hangingPunct="1"/>
            <a:r>
              <a:rPr lang="ja-JP" altLang="en-US" u="sng" dirty="0" smtClean="0">
                <a:ea typeface="ＭＳ Ｐ明朝" charset="-128"/>
              </a:rPr>
              <a:t>世の中は、動いています。</a:t>
            </a:r>
            <a:r>
              <a:rPr lang="en-US" altLang="ja-JP" u="sng" dirty="0" smtClean="0">
                <a:ea typeface="ＭＳ Ｐ明朝" charset="-128"/>
              </a:rPr>
              <a:t>NDL</a:t>
            </a:r>
            <a:r>
              <a:rPr lang="ja-JP" altLang="en-US" u="sng" dirty="0" smtClean="0">
                <a:ea typeface="ＭＳ Ｐ明朝" charset="-128"/>
              </a:rPr>
              <a:t>も変わろうとしている。</a:t>
            </a:r>
            <a:endParaRPr lang="en-US" altLang="ja-JP" u="sng" dirty="0" smtClean="0">
              <a:ea typeface="ＭＳ Ｐ明朝" charset="-128"/>
            </a:endParaRPr>
          </a:p>
          <a:p>
            <a:pPr eaLnBrk="1" hangingPunct="1">
              <a:buFont typeface="Arial" pitchFamily="34" charset="0"/>
              <a:buChar char="•"/>
            </a:pPr>
            <a:r>
              <a:rPr lang="ja-JP" altLang="en-US" i="0" u="sng" dirty="0" smtClean="0">
                <a:ea typeface="ＭＳ Ｐ明朝" charset="-128"/>
              </a:rPr>
              <a:t>加速されたのは、</a:t>
            </a:r>
            <a:r>
              <a:rPr lang="en-US" altLang="ja-JP" i="0" u="sng" dirty="0" smtClean="0">
                <a:ea typeface="ＭＳ Ｐ明朝" charset="-128"/>
              </a:rPr>
              <a:t>3</a:t>
            </a:r>
            <a:r>
              <a:rPr lang="ja-JP" altLang="en-US" i="0" u="sng" dirty="0" smtClean="0">
                <a:ea typeface="ＭＳ Ｐ明朝" charset="-128"/>
              </a:rPr>
              <a:t>年前にやはり</a:t>
            </a:r>
            <a:r>
              <a:rPr lang="ja-JP" altLang="en-US" i="0" u="sng" dirty="0" smtClean="0">
                <a:solidFill>
                  <a:srgbClr val="FF0000"/>
                </a:solidFill>
                <a:ea typeface="ＭＳ Ｐ明朝" charset="-128"/>
              </a:rPr>
              <a:t>長尾館長が就任</a:t>
            </a:r>
            <a:r>
              <a:rPr lang="ja-JP" altLang="en-US" i="0" u="sng" dirty="0" smtClean="0">
                <a:ea typeface="ＭＳ Ｐ明朝" charset="-128"/>
              </a:rPr>
              <a:t>されてから。</a:t>
            </a:r>
            <a:endParaRPr lang="en-US" altLang="ja-JP" i="0" u="sng" dirty="0" smtClean="0">
              <a:ea typeface="ＭＳ Ｐ明朝" charset="-128"/>
            </a:endParaRPr>
          </a:p>
          <a:p>
            <a:pPr eaLnBrk="1" hangingPunct="1">
              <a:buFont typeface="Arial" pitchFamily="34" charset="0"/>
              <a:buChar char="•"/>
            </a:pPr>
            <a:r>
              <a:rPr lang="ja-JP" altLang="en-US" u="sng" dirty="0" smtClean="0">
                <a:ea typeface="ＭＳ Ｐ明朝" charset="-128"/>
              </a:rPr>
              <a:t>（外部で話される時は楽しそうですが、内部ではけっこう厳しい顔をされている）</a:t>
            </a:r>
            <a:endParaRPr lang="en-US" altLang="ja-JP" u="sng" dirty="0" smtClean="0">
              <a:ea typeface="ＭＳ Ｐ明朝" charset="-128"/>
            </a:endParaRPr>
          </a:p>
          <a:p>
            <a:pPr eaLnBrk="1" hangingPunct="1">
              <a:buFont typeface="Arial" pitchFamily="34" charset="0"/>
              <a:buChar char="•"/>
            </a:pPr>
            <a:r>
              <a:rPr lang="ja-JP" altLang="en-US" i="0" u="sng" dirty="0" smtClean="0">
                <a:ea typeface="ＭＳ Ｐ明朝" charset="-128"/>
              </a:rPr>
              <a:t>就任された時に、私は関西に赴任。関西でのんびり</a:t>
            </a:r>
            <a:r>
              <a:rPr lang="ja-JP" altLang="en-US" u="sng" dirty="0" smtClean="0">
                <a:ea typeface="ＭＳ Ｐ明朝" charset="-128"/>
              </a:rPr>
              <a:t>やってた。</a:t>
            </a:r>
            <a:endParaRPr lang="en-US" altLang="ja-JP" u="sng" dirty="0" smtClean="0">
              <a:ea typeface="ＭＳ Ｐ明朝" charset="-128"/>
            </a:endParaRPr>
          </a:p>
          <a:p>
            <a:pPr eaLnBrk="1" hangingPunct="1">
              <a:buFont typeface="Arial" pitchFamily="34" charset="0"/>
              <a:buChar char="•"/>
            </a:pPr>
            <a:r>
              <a:rPr lang="ja-JP" altLang="en-US" i="0" u="sng" dirty="0" smtClean="0">
                <a:ea typeface="ＭＳ Ｐ明朝" charset="-128"/>
              </a:rPr>
              <a:t>それが、今年</a:t>
            </a:r>
            <a:r>
              <a:rPr lang="en-US" altLang="ja-JP" i="0" u="sng" dirty="0" smtClean="0">
                <a:ea typeface="ＭＳ Ｐ明朝" charset="-128"/>
              </a:rPr>
              <a:t>1</a:t>
            </a:r>
            <a:r>
              <a:rPr lang="ja-JP" altLang="en-US" i="0" u="sng" dirty="0" smtClean="0">
                <a:ea typeface="ＭＳ Ｐ明朝" charset="-128"/>
              </a:rPr>
              <a:t>月に呼び戻された。戻って</a:t>
            </a:r>
            <a:r>
              <a:rPr lang="ja-JP" altLang="en-US" u="sng" dirty="0" smtClean="0">
                <a:ea typeface="ＭＳ Ｐ明朝" charset="-128"/>
              </a:rPr>
              <a:t>から、週１～２回、館長室に呼ばれた。</a:t>
            </a:r>
            <a:endParaRPr lang="en-US" altLang="ja-JP" u="sng" dirty="0" smtClean="0">
              <a:ea typeface="ＭＳ Ｐ明朝" charset="-128"/>
            </a:endParaRPr>
          </a:p>
          <a:p>
            <a:pPr eaLnBrk="1" hangingPunct="1">
              <a:buFont typeface="Arial" pitchFamily="34" charset="0"/>
              <a:buChar char="•"/>
            </a:pPr>
            <a:r>
              <a:rPr lang="ja-JP" altLang="en-US" u="sng" dirty="0" smtClean="0">
                <a:ea typeface="ＭＳ Ｐ明朝" charset="-128"/>
              </a:rPr>
              <a:t>当初は、「</a:t>
            </a:r>
            <a:r>
              <a:rPr lang="en-US" altLang="ja-JP" i="0" u="sng" dirty="0" smtClean="0">
                <a:ea typeface="ＭＳ Ｐ明朝" charset="-128"/>
              </a:rPr>
              <a:t>NDL</a:t>
            </a:r>
            <a:r>
              <a:rPr lang="ja-JP" altLang="en-US" i="0" u="sng" dirty="0" smtClean="0">
                <a:ea typeface="ＭＳ Ｐ明朝" charset="-128"/>
              </a:rPr>
              <a:t>の次世代図書館サービスはどんなものを想定するか」ということで、</a:t>
            </a:r>
            <a:endParaRPr lang="en-US" altLang="ja-JP" i="0" u="sng" dirty="0" smtClean="0">
              <a:ea typeface="ＭＳ Ｐ明朝" charset="-128"/>
            </a:endParaRPr>
          </a:p>
          <a:p>
            <a:pPr eaLnBrk="1" hangingPunct="1">
              <a:buFont typeface="Arial" pitchFamily="34" charset="0"/>
              <a:buChar char="•"/>
            </a:pPr>
            <a:r>
              <a:rPr lang="ja-JP" altLang="en-US" u="sng" dirty="0" smtClean="0">
                <a:ea typeface="ＭＳ Ｐ明朝" charset="-128"/>
              </a:rPr>
              <a:t>検索、閲覧の方法、内容に関しては強い想いがある。</a:t>
            </a:r>
            <a:endParaRPr lang="en-US" altLang="ja-JP" i="0" u="sng" dirty="0" smtClean="0">
              <a:ea typeface="ＭＳ Ｐ明朝" charset="-128"/>
            </a:endParaRPr>
          </a:p>
          <a:p>
            <a:pPr eaLnBrk="1" hangingPunct="1">
              <a:buFont typeface="Arial" pitchFamily="34" charset="0"/>
              <a:buChar char="•"/>
            </a:pPr>
            <a:r>
              <a:rPr lang="ja-JP" altLang="en-US" i="0" u="sng" dirty="0" smtClean="0">
                <a:ea typeface="ＭＳ Ｐ明朝" charset="-128"/>
              </a:rPr>
              <a:t>担当レベルでの会議にも参加され意見を述べられる。</a:t>
            </a:r>
            <a:endParaRPr lang="en-US" altLang="ja-JP" i="0" u="sng" dirty="0" smtClean="0">
              <a:ea typeface="ＭＳ Ｐ明朝" charset="-128"/>
            </a:endParaRPr>
          </a:p>
          <a:p>
            <a:pPr eaLnBrk="1" hangingPunct="1">
              <a:buFont typeface="Arial" pitchFamily="34" charset="0"/>
              <a:buChar char="•"/>
            </a:pPr>
            <a:r>
              <a:rPr lang="ja-JP" altLang="en-US" u="sng" dirty="0" smtClean="0">
                <a:ea typeface="ＭＳ Ｐ明朝" charset="-128"/>
              </a:rPr>
              <a:t>最近は参加されなくなったのはある程度、任せてもいいかと思われたからかも。</a:t>
            </a:r>
            <a:endParaRPr lang="en-US" altLang="ja-JP" i="0" u="sng" dirty="0" smtClean="0">
              <a:ea typeface="ＭＳ Ｐ明朝" charset="-128"/>
            </a:endParaRPr>
          </a:p>
          <a:p>
            <a:pPr eaLnBrk="1" hangingPunct="1">
              <a:buFont typeface="Arial" pitchFamily="34" charset="0"/>
              <a:buChar char="•"/>
            </a:pPr>
            <a:r>
              <a:rPr lang="ja-JP" altLang="en-US" u="sng" dirty="0" smtClean="0">
                <a:ea typeface="ＭＳ Ｐ明朝" charset="-128"/>
              </a:rPr>
              <a:t>前向きな提案を持っていくと、何時間でも、よく聞いてくれるが、妥協した提案を持っていくと何度も叱られる。</a:t>
            </a:r>
            <a:endParaRPr lang="en-US" altLang="ja-JP" u="sng" dirty="0" smtClean="0">
              <a:ea typeface="ＭＳ Ｐ明朝" charset="-128"/>
            </a:endParaRPr>
          </a:p>
          <a:p>
            <a:pPr eaLnBrk="1" hangingPunct="1"/>
            <a:r>
              <a:rPr lang="ja-JP" altLang="en-US" i="0" u="sng" dirty="0" smtClean="0">
                <a:solidFill>
                  <a:srgbClr val="FF0000"/>
                </a:solidFill>
                <a:ea typeface="ＭＳ Ｐ明朝" charset="-128"/>
              </a:rPr>
              <a:t>そんな館長のもとで、大きく変わろうとしています。</a:t>
            </a:r>
            <a:endParaRPr lang="en-US" altLang="ja-JP" i="0" u="sng" dirty="0" smtClean="0">
              <a:solidFill>
                <a:srgbClr val="FF0000"/>
              </a:solidFill>
              <a:ea typeface="ＭＳ Ｐ明朝" charset="-128"/>
            </a:endParaRPr>
          </a:p>
          <a:p>
            <a:pPr eaLnBrk="1" hangingPunct="1"/>
            <a:r>
              <a:rPr lang="ja-JP" altLang="en-US" i="0" u="sng" dirty="0" smtClean="0">
                <a:ea typeface="ＭＳ Ｐ明朝" charset="-128"/>
              </a:rPr>
              <a:t>図書館も変わらないと、世の中で役に立つ組織として存立し続けることが困難になります。</a:t>
            </a:r>
            <a:endParaRPr lang="en-US" altLang="ja-JP" i="0" u="sng" dirty="0" smtClean="0">
              <a:ea typeface="ＭＳ Ｐ明朝" charset="-128"/>
            </a:endParaRPr>
          </a:p>
          <a:p>
            <a:pPr eaLnBrk="1" hangingPunct="1"/>
            <a:r>
              <a:rPr lang="ja-JP" altLang="en-US" i="0" u="sng" dirty="0" smtClean="0">
                <a:ea typeface="ＭＳ Ｐ明朝" charset="-128"/>
              </a:rPr>
              <a:t>組織の枠を越えて、時代のニーズにあったサービスの提供が必要です。</a:t>
            </a:r>
            <a:endParaRPr lang="en-US" altLang="ja-JP" i="0" u="sng" dirty="0" smtClean="0">
              <a:ea typeface="ＭＳ Ｐ明朝" charset="-128"/>
            </a:endParaRPr>
          </a:p>
          <a:p>
            <a:pPr lvl="1">
              <a:buFont typeface="Wingdings" pitchFamily="2" charset="2"/>
              <a:buChar char="l"/>
            </a:pPr>
            <a:r>
              <a:rPr lang="ja-JP" altLang="en-US" u="sng" dirty="0" smtClean="0"/>
              <a:t>国の機関であっても、民間レベルをサービスを</a:t>
            </a:r>
          </a:p>
          <a:p>
            <a:pPr lvl="2">
              <a:buFont typeface="Wingdings" pitchFamily="2" charset="2"/>
              <a:buChar char="l"/>
            </a:pPr>
            <a:r>
              <a:rPr lang="ja-JP" altLang="en-US" u="sng" dirty="0" smtClean="0"/>
              <a:t>国だからできないという先入観念を持たない</a:t>
            </a:r>
            <a:endParaRPr lang="en-US" altLang="ja-JP" u="sng" dirty="0" smtClean="0"/>
          </a:p>
          <a:p>
            <a:pPr lvl="3">
              <a:buFont typeface="Wingdings" pitchFamily="2" charset="2"/>
              <a:buChar char="l"/>
            </a:pPr>
            <a:r>
              <a:rPr lang="ja-JP" altLang="en-US" u="sng" dirty="0" smtClean="0"/>
              <a:t>「国だからこんな程度」と言われないように</a:t>
            </a:r>
            <a:endParaRPr lang="en-US" altLang="ja-JP" u="sng" dirty="0" smtClean="0"/>
          </a:p>
          <a:p>
            <a:pPr lvl="2">
              <a:buFont typeface="Wingdings" pitchFamily="2" charset="2"/>
              <a:buChar char="l"/>
            </a:pPr>
            <a:r>
              <a:rPr lang="ja-JP" altLang="en-US" u="sng" dirty="0" smtClean="0"/>
              <a:t>「立法府は政府と違う」とは言わない</a:t>
            </a:r>
            <a:endParaRPr lang="en-US" altLang="ja-JP" u="sng" dirty="0" smtClean="0"/>
          </a:p>
          <a:p>
            <a:pPr lvl="3">
              <a:buFont typeface="Wingdings" pitchFamily="2" charset="2"/>
              <a:buChar char="l"/>
            </a:pPr>
            <a:r>
              <a:rPr lang="ja-JP" altLang="en-US" u="sng" dirty="0" smtClean="0"/>
              <a:t>政府でできて立法府ができないということはない。</a:t>
            </a:r>
            <a:endParaRPr lang="en-US" altLang="ja-JP" i="0" u="sng" dirty="0" smtClean="0">
              <a:ea typeface="ＭＳ Ｐ明朝" charset="-128"/>
            </a:endParaRPr>
          </a:p>
          <a:p>
            <a:pPr marL="190853" indent="-286279">
              <a:spcBef>
                <a:spcPct val="20000"/>
              </a:spcBef>
              <a:buClr>
                <a:schemeClr val="accent1"/>
              </a:buClr>
              <a:buSzPct val="80000"/>
              <a:buFont typeface="Wingdings 2"/>
              <a:buChar char=""/>
            </a:pPr>
            <a:r>
              <a:rPr lang="ja-JP" altLang="en-US" u="sng" dirty="0" smtClean="0">
                <a:solidFill>
                  <a:srgbClr val="FF0000"/>
                </a:solidFill>
              </a:rPr>
              <a:t>当館も変わりつつある</a:t>
            </a:r>
            <a:endParaRPr lang="en-US" altLang="ja-JP" u="sng" dirty="0" smtClean="0">
              <a:solidFill>
                <a:srgbClr val="FF0000"/>
              </a:solidFill>
            </a:endParaRPr>
          </a:p>
          <a:p>
            <a:pPr marL="190853" indent="-286279">
              <a:spcBef>
                <a:spcPct val="20000"/>
              </a:spcBef>
              <a:buClr>
                <a:schemeClr val="accent1"/>
              </a:buClr>
              <a:buSzPct val="80000"/>
              <a:buFont typeface="Wingdings 2"/>
              <a:buChar char=""/>
            </a:pPr>
            <a:r>
              <a:rPr lang="ja-JP" altLang="en-US" u="sng" dirty="0" smtClean="0">
                <a:solidFill>
                  <a:srgbClr val="FF0000"/>
                </a:solidFill>
              </a:rPr>
              <a:t>従来の枠に捉われないサービスを模索中</a:t>
            </a:r>
            <a:endParaRPr lang="en-US" altLang="ja-JP" u="sng" dirty="0" smtClean="0">
              <a:solidFill>
                <a:srgbClr val="FF0000"/>
              </a:solidFill>
            </a:endParaRPr>
          </a:p>
          <a:p>
            <a:pPr marL="190853" indent="-286279">
              <a:spcBef>
                <a:spcPct val="20000"/>
              </a:spcBef>
              <a:buClr>
                <a:schemeClr val="accent1"/>
              </a:buClr>
              <a:buSzPct val="80000"/>
              <a:buFont typeface="Wingdings 2"/>
              <a:buChar char=""/>
            </a:pPr>
            <a:r>
              <a:rPr lang="ja-JP" altLang="en-US" u="sng" dirty="0" smtClean="0">
                <a:solidFill>
                  <a:srgbClr val="FF0000"/>
                </a:solidFill>
              </a:rPr>
              <a:t>できるところから実施していきたい</a:t>
            </a:r>
            <a:endParaRPr lang="en-US" altLang="ja-JP" u="sng" dirty="0" smtClean="0">
              <a:solidFill>
                <a:srgbClr val="FF0000"/>
              </a:solidFill>
            </a:endParaRPr>
          </a:p>
          <a:p>
            <a:pPr eaLnBrk="1" hangingPunct="1"/>
            <a:endParaRPr lang="en-US" altLang="ja-JP" i="0" dirty="0" smtClean="0">
              <a:ea typeface="ＭＳ Ｐ明朝" charset="-128"/>
            </a:endParaRPr>
          </a:p>
        </p:txBody>
      </p:sp>
      <p:sp>
        <p:nvSpPr>
          <p:cNvPr id="75783" name="日付プレースホルダ 6"/>
          <p:cNvSpPr>
            <a:spLocks noGrp="1"/>
          </p:cNvSpPr>
          <p:nvPr>
            <p:ph type="dt" sz="quarter" idx="1"/>
          </p:nvPr>
        </p:nvSpPr>
        <p:spPr>
          <a:noFill/>
        </p:spPr>
        <p:txBody>
          <a:bodyPr/>
          <a:lstStyle/>
          <a:p>
            <a:pPr defTabSz="986700"/>
            <a:r>
              <a:rPr lang="en-US" altLang="ja-JP" dirty="0" smtClean="0">
                <a:ea typeface="ＭＳ Ｐゴシック" charset="-128"/>
              </a:rPr>
              <a:t>2012/3/24</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目指すところは、「知識インフラの構築」であるが、</a:t>
            </a:r>
            <a:endParaRPr kumimoji="1" lang="en-US" altLang="ja-JP" dirty="0" smtClean="0"/>
          </a:p>
          <a:p>
            <a:pPr defTabSz="954314">
              <a:defRPr/>
            </a:pPr>
            <a:r>
              <a:rPr kumimoji="1" lang="ja-JP" altLang="en-US" dirty="0" smtClean="0"/>
              <a:t>知識インフラ構築の一環で、先行する分野の</a:t>
            </a:r>
            <a:r>
              <a:rPr kumimoji="1" lang="en-US" altLang="ja-JP" dirty="0" smtClean="0"/>
              <a:t>1</a:t>
            </a:r>
            <a:r>
              <a:rPr kumimoji="1" lang="ja-JP" altLang="en-US" dirty="0" smtClean="0"/>
              <a:t>つとして、</a:t>
            </a:r>
            <a:r>
              <a:rPr lang="ja-JP" altLang="en-US" dirty="0" smtClean="0">
                <a:latin typeface="HG丸ｺﾞｼｯｸM-PRO" pitchFamily="50" charset="-128"/>
                <a:ea typeface="HG丸ｺﾞｼｯｸM-PRO" pitchFamily="50" charset="-128"/>
              </a:rPr>
              <a:t>震災アーカイブの構築を目指す</a:t>
            </a:r>
            <a:endParaRPr lang="en-US" altLang="ja-JP" dirty="0" smtClean="0">
              <a:latin typeface="HG丸ｺﾞｼｯｸM-PRO" pitchFamily="50" charset="-128"/>
              <a:ea typeface="HG丸ｺﾞｼｯｸM-PRO" pitchFamily="50" charset="-128"/>
            </a:endParaRPr>
          </a:p>
          <a:p>
            <a:pPr defTabSz="954314">
              <a:defRPr/>
            </a:pPr>
            <a:r>
              <a:rPr lang="ja-JP" altLang="en-US" dirty="0" smtClean="0">
                <a:latin typeface="HG丸ｺﾞｼｯｸM-PRO" pitchFamily="50" charset="-128"/>
                <a:ea typeface="HG丸ｺﾞｼｯｸM-PRO" pitchFamily="50" charset="-128"/>
              </a:rPr>
              <a:t>震災アーカイブは、この１月にリリースした、</a:t>
            </a:r>
            <a:r>
              <a:rPr lang="en-US" altLang="ja-JP" dirty="0" err="1" smtClean="0">
                <a:latin typeface="HG丸ｺﾞｼｯｸM-PRO" pitchFamily="50" charset="-128"/>
                <a:ea typeface="HG丸ｺﾞｼｯｸM-PRO" pitchFamily="50" charset="-128"/>
              </a:rPr>
              <a:t>NDLSearch</a:t>
            </a:r>
            <a:r>
              <a:rPr lang="ja-JP" altLang="en-US" dirty="0" smtClean="0">
                <a:latin typeface="HG丸ｺﾞｼｯｸM-PRO" pitchFamily="50" charset="-128"/>
                <a:ea typeface="HG丸ｺﾞｼｯｸM-PRO" pitchFamily="50" charset="-128"/>
              </a:rPr>
              <a:t>と</a:t>
            </a:r>
            <a:r>
              <a:rPr lang="en-US" altLang="ja-JP" dirty="0" smtClean="0">
                <a:latin typeface="HG丸ｺﾞｼｯｸM-PRO" pitchFamily="50" charset="-128"/>
                <a:ea typeface="HG丸ｺﾞｼｯｸM-PRO" pitchFamily="50" charset="-128"/>
              </a:rPr>
              <a:t>NDL</a:t>
            </a:r>
            <a:r>
              <a:rPr lang="ja-JP" altLang="en-US" dirty="0" smtClean="0">
                <a:latin typeface="HG丸ｺﾞｼｯｸM-PRO" pitchFamily="50" charset="-128"/>
                <a:ea typeface="HG丸ｺﾞｼｯｸM-PRO" pitchFamily="50" charset="-128"/>
              </a:rPr>
              <a:t>デジタルアーカイブをベースに機能拡張して構築することを想定している。</a:t>
            </a:r>
            <a:endParaRPr lang="en-US" altLang="ja-JP" dirty="0" smtClean="0">
              <a:latin typeface="HG丸ｺﾞｼｯｸM-PRO" pitchFamily="50" charset="-128"/>
              <a:ea typeface="HG丸ｺﾞｼｯｸM-PRO" pitchFamily="50" charset="-128"/>
            </a:endParaRPr>
          </a:p>
          <a:p>
            <a:r>
              <a:rPr kumimoji="1" lang="ja-JP" altLang="en-US" dirty="0" smtClean="0"/>
              <a:t>震災アーカイブで実証された技術・スキームで、知識インフラの構築と提供を目指していきたい</a:t>
            </a:r>
          </a:p>
          <a:p>
            <a:endParaRPr kumimoji="1" lang="ja-JP" altLang="en-US" dirty="0"/>
          </a:p>
        </p:txBody>
      </p:sp>
      <p:sp>
        <p:nvSpPr>
          <p:cNvPr id="5" name="日付プレースホルダ 4"/>
          <p:cNvSpPr>
            <a:spLocks noGrp="1"/>
          </p:cNvSpPr>
          <p:nvPr>
            <p:ph type="dt" idx="11"/>
          </p:nvPr>
        </p:nvSpPr>
        <p:spPr/>
        <p:txBody>
          <a:bodyPr/>
          <a:lstStyle/>
          <a:p>
            <a:r>
              <a:rPr kumimoji="1" lang="en-US" altLang="ja-JP" smtClean="0"/>
              <a:t>2012/3/24</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5</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p:spPr>
        <p:txBody>
          <a:bodyPr/>
          <a:lstStyle/>
          <a:p>
            <a:pPr defTabSz="986700"/>
            <a:r>
              <a:rPr lang="zh-CN" altLang="en-US" dirty="0" smtClean="0">
                <a:ea typeface="ＭＳ Ｐゴシック" charset="-128"/>
              </a:rPr>
              <a:t>第</a:t>
            </a:r>
            <a:r>
              <a:rPr lang="en-US" altLang="zh-CN" dirty="0" smtClean="0">
                <a:ea typeface="ＭＳ Ｐゴシック" charset="-128"/>
              </a:rPr>
              <a:t>95</a:t>
            </a:r>
            <a:r>
              <a:rPr lang="zh-CN" altLang="en-US" dirty="0" smtClean="0">
                <a:ea typeface="ＭＳ Ｐゴシック" charset="-128"/>
              </a:rPr>
              <a:t>回全国図書館大会 第</a:t>
            </a:r>
            <a:r>
              <a:rPr lang="en-US" altLang="zh-CN" dirty="0" smtClean="0">
                <a:ea typeface="ＭＳ Ｐゴシック" charset="-128"/>
              </a:rPr>
              <a:t>5</a:t>
            </a:r>
            <a:r>
              <a:rPr lang="zh-CN" altLang="en-US" dirty="0" smtClean="0">
                <a:ea typeface="ＭＳ Ｐゴシック" charset="-128"/>
              </a:rPr>
              <a:t>分科会</a:t>
            </a:r>
            <a:endParaRPr lang="en-US" altLang="ja-JP" dirty="0" smtClean="0">
              <a:ea typeface="ＭＳ Ｐゴシック" charset="-128"/>
            </a:endParaRPr>
          </a:p>
        </p:txBody>
      </p:sp>
      <p:sp>
        <p:nvSpPr>
          <p:cNvPr id="141315" name="Rectangle 6"/>
          <p:cNvSpPr>
            <a:spLocks noGrp="1" noChangeArrowheads="1"/>
          </p:cNvSpPr>
          <p:nvPr>
            <p:ph type="ftr" sz="quarter" idx="4"/>
          </p:nvPr>
        </p:nvSpPr>
        <p:spPr>
          <a:noFill/>
        </p:spPr>
        <p:txBody>
          <a:bodyPr/>
          <a:lstStyle/>
          <a:p>
            <a:pPr defTabSz="986700"/>
            <a:r>
              <a:rPr lang="en-US" altLang="ja-JP" dirty="0" smtClean="0">
                <a:ea typeface="ＭＳ Ｐゴシック" charset="-128"/>
              </a:rPr>
              <a:t>National Diet Library (NDL)</a:t>
            </a:r>
          </a:p>
        </p:txBody>
      </p:sp>
      <p:sp>
        <p:nvSpPr>
          <p:cNvPr id="141316" name="Rectangle 7"/>
          <p:cNvSpPr>
            <a:spLocks noGrp="1" noChangeArrowheads="1"/>
          </p:cNvSpPr>
          <p:nvPr>
            <p:ph type="sldNum" sz="quarter" idx="5"/>
          </p:nvPr>
        </p:nvSpPr>
        <p:spPr>
          <a:noFill/>
        </p:spPr>
        <p:txBody>
          <a:bodyPr/>
          <a:lstStyle/>
          <a:p>
            <a:pPr defTabSz="986700"/>
            <a:fld id="{010E8F47-D1FD-4A44-8287-97A34E0C3CB9}" type="slidenum">
              <a:rPr lang="en-US" altLang="ja-JP" smtClean="0">
                <a:ea typeface="ＭＳ Ｐゴシック" charset="-128"/>
              </a:rPr>
              <a:pPr defTabSz="986700"/>
              <a:t>6</a:t>
            </a:fld>
            <a:endParaRPr lang="en-US" altLang="ja-JP" dirty="0" smtClean="0">
              <a:ea typeface="ＭＳ Ｐゴシック" charset="-128"/>
            </a:endParaRPr>
          </a:p>
        </p:txBody>
      </p:sp>
      <p:sp>
        <p:nvSpPr>
          <p:cNvPr id="141317" name="Rectangle 2"/>
          <p:cNvSpPr>
            <a:spLocks noGrp="1" noRot="1" noChangeAspect="1" noChangeArrowheads="1" noTextEdit="1"/>
          </p:cNvSpPr>
          <p:nvPr>
            <p:ph type="sldImg"/>
          </p:nvPr>
        </p:nvSpPr>
        <p:spPr>
          <a:xfrm>
            <a:off x="1201738" y="301625"/>
            <a:ext cx="4244975" cy="3184525"/>
          </a:xfrm>
          <a:ln/>
        </p:spPr>
      </p:sp>
      <p:sp>
        <p:nvSpPr>
          <p:cNvPr id="141318" name="Rectangle 3"/>
          <p:cNvSpPr>
            <a:spLocks noGrp="1" noChangeArrowheads="1"/>
          </p:cNvSpPr>
          <p:nvPr>
            <p:ph type="body" idx="1"/>
          </p:nvPr>
        </p:nvSpPr>
        <p:spPr>
          <a:xfrm>
            <a:off x="334638" y="3560796"/>
            <a:ext cx="6358081" cy="6486147"/>
          </a:xfrm>
          <a:noFill/>
          <a:ln/>
        </p:spPr>
        <p:txBody>
          <a:bodyPr>
            <a:normAutofit fontScale="92500" lnSpcReduction="20000"/>
          </a:bodyPr>
          <a:lstStyle/>
          <a:p>
            <a:pPr marL="256607" indent="-256607">
              <a:lnSpc>
                <a:spcPct val="80000"/>
              </a:lnSpc>
            </a:pPr>
            <a:r>
              <a:rPr lang="ja-JP" altLang="en-US" u="sng" dirty="0" smtClean="0">
                <a:ea typeface="ＭＳ Ｐ明朝" charset="-128"/>
              </a:rPr>
              <a:t>これは、</a:t>
            </a:r>
            <a:r>
              <a:rPr lang="ja-JP" altLang="en-US" u="sng" dirty="0" smtClean="0"/>
              <a:t>クラウドの世界でサービスが連携した、</a:t>
            </a:r>
            <a:r>
              <a:rPr lang="ja-JP" altLang="en-US" u="sng" dirty="0" smtClean="0">
                <a:solidFill>
                  <a:srgbClr val="FF0000"/>
                </a:solidFill>
              </a:rPr>
              <a:t>情報探索サービスの将来像</a:t>
            </a:r>
            <a:r>
              <a:rPr lang="ja-JP" altLang="en-US" u="sng" dirty="0" smtClean="0"/>
              <a:t>です。</a:t>
            </a:r>
            <a:endParaRPr lang="en-US" altLang="ja-JP" u="sng" dirty="0" smtClean="0"/>
          </a:p>
          <a:p>
            <a:pPr marL="256607" indent="-256607">
              <a:lnSpc>
                <a:spcPct val="80000"/>
              </a:lnSpc>
            </a:pPr>
            <a:endParaRPr lang="en-US" altLang="ja-JP" dirty="0" smtClean="0"/>
          </a:p>
          <a:p>
            <a:pPr marL="238565" indent="-238565">
              <a:buFont typeface="+mj-lt"/>
              <a:buAutoNum type="arabicPeriod"/>
            </a:pPr>
            <a:r>
              <a:rPr lang="ja-JP" altLang="ja-JP" u="sng" dirty="0" smtClean="0">
                <a:solidFill>
                  <a:srgbClr val="FF0000"/>
                </a:solidFill>
              </a:rPr>
              <a:t>コレクション構築、サービスの構築、サービスの提供</a:t>
            </a:r>
            <a:r>
              <a:rPr lang="ja-JP" altLang="ja-JP" u="sng" dirty="0" smtClean="0"/>
              <a:t>のどれも、当館の力だけではなし得ず、</a:t>
            </a:r>
            <a:r>
              <a:rPr lang="ja-JP" altLang="ja-JP" u="sng" dirty="0" smtClean="0">
                <a:solidFill>
                  <a:srgbClr val="FF0000"/>
                </a:solidFill>
              </a:rPr>
              <a:t>関係機関の協力と連携が不可欠</a:t>
            </a:r>
            <a:r>
              <a:rPr lang="ja-JP" altLang="ja-JP" u="sng" dirty="0" smtClean="0"/>
              <a:t>です。</a:t>
            </a:r>
            <a:r>
              <a:rPr lang="ja-JP" altLang="ja-JP" i="1" u="sng" dirty="0" smtClean="0"/>
              <a:t> </a:t>
            </a:r>
            <a:endParaRPr lang="ja-JP" altLang="ja-JP" u="sng" dirty="0" smtClean="0"/>
          </a:p>
          <a:p>
            <a:pPr marL="238565" indent="-238565">
              <a:buFont typeface="+mj-lt"/>
              <a:buAutoNum type="arabicPeriod"/>
            </a:pPr>
            <a:r>
              <a:rPr lang="ja-JP" altLang="ja-JP" u="sng" dirty="0" smtClean="0"/>
              <a:t>今後のサービストレンドを踏まえたサービスの構築は、関係機関による研究開発、技術開発の成果を活用させていただかなければ、実現が困難です。</a:t>
            </a:r>
          </a:p>
          <a:p>
            <a:pPr marL="238565" indent="-238565">
              <a:buFont typeface="+mj-lt"/>
              <a:buAutoNum type="arabicPeriod"/>
            </a:pPr>
            <a:r>
              <a:rPr lang="ja-JP" altLang="ja-JP" u="sng" dirty="0" smtClean="0"/>
              <a:t>また、コレクション構築においても、７月に国立国会図書館法が改正になり、国・地方自治体、国立大学、独立行政法人等の機関のウェブを収集・保存し提供できるようになりましたが、それだけでも、</a:t>
            </a:r>
            <a:r>
              <a:rPr lang="ja-JP" altLang="ja-JP" u="sng" dirty="0" smtClean="0">
                <a:solidFill>
                  <a:srgbClr val="FF0000"/>
                </a:solidFill>
              </a:rPr>
              <a:t>すべてを当館だけで保存することは困難</a:t>
            </a:r>
            <a:r>
              <a:rPr lang="ja-JP" altLang="ja-JP" u="sng" dirty="0" smtClean="0"/>
              <a:t>です。</a:t>
            </a:r>
          </a:p>
          <a:p>
            <a:pPr marL="238565" indent="-238565">
              <a:buFont typeface="+mj-lt"/>
              <a:buAutoNum type="arabicPeriod"/>
            </a:pPr>
            <a:r>
              <a:rPr lang="ja-JP" altLang="ja-JP" b="1" u="sng" dirty="0" smtClean="0">
                <a:solidFill>
                  <a:srgbClr val="FF0000"/>
                </a:solidFill>
              </a:rPr>
              <a:t>同種のコレクションを保有する公共図書館、大学図書館を含めて、博物館、美術館、公文書館等の各機関、政府機関、民間、さらに個人が持つ有用な情報が１つの巨大なデータベースとして利用できるようにすることが必要です。</a:t>
            </a:r>
            <a:endParaRPr lang="en-US" altLang="ja-JP" b="1" u="sng" dirty="0" smtClean="0">
              <a:solidFill>
                <a:srgbClr val="FF0000"/>
              </a:solidFill>
            </a:endParaRPr>
          </a:p>
          <a:p>
            <a:pPr marL="715694" lvl="1" indent="-238565">
              <a:buFont typeface="+mj-lt"/>
              <a:buAutoNum type="arabicPeriod"/>
            </a:pPr>
            <a:r>
              <a:rPr lang="ja-JP" altLang="ja-JP" dirty="0" smtClean="0"/>
              <a:t>そのためには、１つのデータベースに集約するのではなく、個別の分散データベースとして提供され、他のサービスからナビゲートできるように「見える化」していただくことが重要となります。</a:t>
            </a:r>
            <a:endParaRPr lang="en-US" altLang="ja-JP" dirty="0" smtClean="0"/>
          </a:p>
          <a:p>
            <a:pPr marL="715694" lvl="1" indent="-238565">
              <a:buFont typeface="+mj-lt"/>
              <a:buAutoNum type="arabicPeriod"/>
            </a:pPr>
            <a:r>
              <a:rPr lang="ja-JP" altLang="ja-JP" dirty="0" smtClean="0"/>
              <a:t>「見える化」された各機関の持つ分散データベース、分散サービスが、相互に補完しあって、より高度なサービスを提供できるようになることを期待しています。</a:t>
            </a:r>
          </a:p>
          <a:p>
            <a:pPr marL="256607" indent="-256607">
              <a:lnSpc>
                <a:spcPct val="80000"/>
              </a:lnSpc>
            </a:pPr>
            <a:endParaRPr lang="en-US" altLang="ja-JP" sz="1100" dirty="0" smtClean="0"/>
          </a:p>
          <a:p>
            <a:pPr eaLnBrk="1" hangingPunct="1">
              <a:lnSpc>
                <a:spcPct val="80000"/>
              </a:lnSpc>
            </a:pPr>
            <a:r>
              <a:rPr lang="ja-JP" altLang="en-US" dirty="0" smtClean="0"/>
              <a:t>それぞれの分野、カテゴリで、サービスが連携して、網羅性のある情報として利用可能になることをイメージしています。</a:t>
            </a:r>
            <a:endParaRPr lang="en-US" altLang="ja-JP" dirty="0" smtClean="0"/>
          </a:p>
          <a:p>
            <a:pPr marL="256607" indent="-256607">
              <a:lnSpc>
                <a:spcPct val="80000"/>
              </a:lnSpc>
            </a:pPr>
            <a:r>
              <a:rPr lang="ja-JP" altLang="en-US" dirty="0" smtClean="0"/>
              <a:t>このなかでは、当館はデータ及びサービスを提供するプロバイダの１つです。</a:t>
            </a:r>
            <a:endParaRPr lang="en-US" altLang="ja-JP" dirty="0" smtClean="0"/>
          </a:p>
          <a:p>
            <a:pPr marL="256607" indent="-256607" defTabSz="954260">
              <a:lnSpc>
                <a:spcPct val="80000"/>
              </a:lnSpc>
              <a:defRPr/>
            </a:pPr>
            <a:r>
              <a:rPr lang="ja-JP" altLang="en-US" u="sng" dirty="0" smtClean="0">
                <a:ea typeface="ＭＳ Ｐ明朝" charset="-128"/>
              </a:rPr>
              <a:t>　当館が唯一の入り口になることを目指したものではなく、様々な連携の入り口から統合的に検索できるようにすることを目指します。</a:t>
            </a:r>
          </a:p>
          <a:p>
            <a:pPr marL="256607" indent="-256607">
              <a:lnSpc>
                <a:spcPct val="80000"/>
              </a:lnSpc>
            </a:pPr>
            <a:r>
              <a:rPr lang="en-US" altLang="ja-JP" sz="1100" dirty="0" smtClean="0"/>
              <a:t/>
            </a:r>
            <a:br>
              <a:rPr lang="en-US" altLang="ja-JP" sz="1100" dirty="0" smtClean="0"/>
            </a:br>
            <a:endParaRPr lang="en-US" altLang="ja-JP" sz="1000" u="sng" dirty="0" smtClean="0">
              <a:ea typeface="ＭＳ Ｐ明朝" charset="-128"/>
            </a:endParaRPr>
          </a:p>
          <a:p>
            <a:pPr marL="256607" indent="-256607">
              <a:lnSpc>
                <a:spcPct val="80000"/>
              </a:lnSpc>
            </a:pPr>
            <a:r>
              <a:rPr lang="ja-JP" altLang="en-US" sz="1000" u="sng" dirty="0" smtClean="0">
                <a:ea typeface="ＭＳ Ｐ明朝" charset="-128"/>
              </a:rPr>
              <a:t>～～～～～～～～～～～～～～</a:t>
            </a:r>
            <a:endParaRPr lang="en-US" altLang="ja-JP" sz="1000" u="sng" dirty="0" smtClean="0">
              <a:ea typeface="ＭＳ Ｐ明朝" charset="-128"/>
            </a:endParaRPr>
          </a:p>
          <a:p>
            <a:pPr marL="256607" indent="-256607">
              <a:lnSpc>
                <a:spcPct val="80000"/>
              </a:lnSpc>
            </a:pPr>
            <a:r>
              <a:rPr lang="ja-JP" altLang="en-US" sz="1000" u="sng" dirty="0" smtClean="0">
                <a:ea typeface="ＭＳ Ｐ明朝" charset="-128"/>
              </a:rPr>
              <a:t>次は、人と情報が関連付けられて、精緻な検索の絞込みと、ニーズに応じた閲覧ができるサービスを提供することです。</a:t>
            </a:r>
            <a:endParaRPr lang="ja-JP" altLang="en-US" sz="1000" b="1" dirty="0" smtClean="0">
              <a:ea typeface="ＭＳ Ｐ明朝" charset="-128"/>
            </a:endParaRPr>
          </a:p>
          <a:p>
            <a:pPr marL="256607" indent="-256607">
              <a:lnSpc>
                <a:spcPct val="80000"/>
              </a:lnSpc>
            </a:pPr>
            <a:r>
              <a:rPr lang="en-US" altLang="ja-JP" sz="1000" b="1" dirty="0" smtClean="0">
                <a:ea typeface="ＭＳ Ｐ明朝" charset="-128"/>
              </a:rPr>
              <a:t>5</a:t>
            </a:r>
            <a:r>
              <a:rPr lang="ja-JP" altLang="en-US" sz="1000" b="1" dirty="0" smtClean="0">
                <a:ea typeface="ＭＳ Ｐ明朝" charset="-128"/>
              </a:rPr>
              <a:t>年程度までの方向性（クラウドコンピュータの世界の普及をイメージして）</a:t>
            </a:r>
            <a:endParaRPr lang="ja-JP" altLang="en-US" sz="1000" dirty="0" smtClean="0">
              <a:ea typeface="ＭＳ Ｐ明朝" charset="-128"/>
            </a:endParaRPr>
          </a:p>
          <a:p>
            <a:pPr marL="256607" indent="-256607">
              <a:lnSpc>
                <a:spcPct val="80000"/>
              </a:lnSpc>
            </a:pPr>
            <a:r>
              <a:rPr lang="ja-JP" altLang="en-US" sz="1000" dirty="0" smtClean="0">
                <a:ea typeface="ＭＳ Ｐ明朝" charset="-128"/>
              </a:rPr>
              <a:t>過去２～３年の変化。</a:t>
            </a:r>
            <a:endParaRPr lang="ja-JP" altLang="en-US" sz="1000" u="sng" dirty="0" smtClean="0">
              <a:ea typeface="ＭＳ Ｐ明朝" charset="-128"/>
            </a:endParaRPr>
          </a:p>
          <a:p>
            <a:pPr marL="733407" lvl="1" indent="-256607">
              <a:lnSpc>
                <a:spcPct val="80000"/>
              </a:lnSpc>
            </a:pPr>
            <a:r>
              <a:rPr lang="en-US" altLang="ja-JP" sz="1000" u="sng" dirty="0" smtClean="0">
                <a:ea typeface="ＭＳ Ｐ明朝" charset="-128"/>
              </a:rPr>
              <a:t>Blog</a:t>
            </a:r>
            <a:r>
              <a:rPr lang="ja-JP" altLang="en-US" sz="1000" u="sng" dirty="0" err="1" smtClean="0">
                <a:ea typeface="ＭＳ Ｐ明朝" charset="-128"/>
              </a:rPr>
              <a:t>、</a:t>
            </a:r>
            <a:r>
              <a:rPr lang="en-US" altLang="ja-JP" sz="1000" u="sng" dirty="0" smtClean="0">
                <a:ea typeface="ＭＳ Ｐ明朝" charset="-128"/>
              </a:rPr>
              <a:t>wiki</a:t>
            </a:r>
            <a:r>
              <a:rPr lang="ja-JP" altLang="en-US" sz="1000" u="sng" dirty="0" err="1" smtClean="0">
                <a:ea typeface="ＭＳ Ｐ明朝" charset="-128"/>
              </a:rPr>
              <a:t>、</a:t>
            </a:r>
            <a:r>
              <a:rPr lang="en-US" altLang="ja-JP" sz="1000" u="sng" dirty="0" smtClean="0">
                <a:ea typeface="ＭＳ Ｐ明朝" charset="-128"/>
              </a:rPr>
              <a:t>SNS</a:t>
            </a:r>
            <a:r>
              <a:rPr lang="ja-JP" altLang="en-US" sz="1000" u="sng" dirty="0" smtClean="0">
                <a:ea typeface="ＭＳ Ｐ明朝" charset="-128"/>
              </a:rPr>
              <a:t>等で個人の情報が発信されるようになり、ソーシャルブックマーク機能で個人がタギングして情報を分類できるようになりました。</a:t>
            </a:r>
            <a:r>
              <a:rPr lang="en-US" altLang="ja-JP" sz="1000" i="1" dirty="0" smtClean="0">
                <a:ea typeface="ＭＳ Ｐ明朝" charset="-128"/>
              </a:rPr>
              <a:t>RSS1.0</a:t>
            </a:r>
            <a:r>
              <a:rPr lang="ja-JP" altLang="en-US" sz="1000" i="1" dirty="0" smtClean="0">
                <a:ea typeface="ＭＳ Ｐ明朝" charset="-128"/>
              </a:rPr>
              <a:t>でメタデータの配信、</a:t>
            </a:r>
            <a:r>
              <a:rPr lang="en-US" altLang="ja-JP" sz="1000" i="1" dirty="0" smtClean="0">
                <a:ea typeface="ＭＳ Ｐ明朝" charset="-128"/>
              </a:rPr>
              <a:t>RSS2.0</a:t>
            </a:r>
            <a:r>
              <a:rPr lang="ja-JP" altLang="en-US" sz="1000" i="1" dirty="0" smtClean="0">
                <a:ea typeface="ＭＳ Ｐ明朝" charset="-128"/>
              </a:rPr>
              <a:t>や</a:t>
            </a:r>
            <a:r>
              <a:rPr lang="en-US" altLang="ja-JP" sz="1000" i="1" dirty="0" smtClean="0">
                <a:ea typeface="ＭＳ Ｐ明朝" charset="-128"/>
              </a:rPr>
              <a:t>atom</a:t>
            </a:r>
            <a:r>
              <a:rPr lang="ja-JP" altLang="en-US" sz="1000" i="1" dirty="0" smtClean="0">
                <a:ea typeface="ＭＳ Ｐ明朝" charset="-128"/>
              </a:rPr>
              <a:t>でコンテンツの配信まで行われるようになった。</a:t>
            </a:r>
            <a:endParaRPr lang="ja-JP" altLang="en-US" sz="1000" dirty="0" smtClean="0">
              <a:ea typeface="ＭＳ Ｐ明朝" charset="-128"/>
            </a:endParaRPr>
          </a:p>
          <a:p>
            <a:pPr marL="256607" indent="-256607">
              <a:lnSpc>
                <a:spcPct val="80000"/>
              </a:lnSpc>
            </a:pPr>
            <a:r>
              <a:rPr lang="ja-JP" altLang="en-US" sz="1000" dirty="0" smtClean="0">
                <a:ea typeface="ＭＳ Ｐ明朝" charset="-128"/>
              </a:rPr>
              <a:t>クラウドコンピュータの世界でのサービスのイメージ（図を作成）</a:t>
            </a:r>
            <a:endParaRPr lang="ja-JP" altLang="en-US" sz="1000" u="sng" dirty="0" smtClean="0">
              <a:ea typeface="ＭＳ Ｐ明朝" charset="-128"/>
            </a:endParaRPr>
          </a:p>
          <a:p>
            <a:pPr marL="733407" lvl="1" indent="-256607">
              <a:lnSpc>
                <a:spcPct val="80000"/>
              </a:lnSpc>
            </a:pPr>
            <a:r>
              <a:rPr lang="en-US" altLang="ja-JP" sz="1000" u="sng" dirty="0" smtClean="0">
                <a:ea typeface="ＭＳ Ｐ明朝" charset="-128"/>
              </a:rPr>
              <a:t>5</a:t>
            </a:r>
            <a:r>
              <a:rPr lang="ja-JP" altLang="en-US" sz="1000" u="sng" dirty="0" smtClean="0">
                <a:ea typeface="ＭＳ Ｐ明朝" charset="-128"/>
              </a:rPr>
              <a:t>年後には、大きなパラダイムシフトがあると想定されます。その一つとして、クラウドコンピュータの世界があります。</a:t>
            </a:r>
          </a:p>
          <a:p>
            <a:pPr marL="733407" lvl="1" indent="-256607">
              <a:lnSpc>
                <a:spcPct val="80000"/>
              </a:lnSpc>
            </a:pPr>
            <a:r>
              <a:rPr lang="ja-JP" altLang="en-US" sz="1000" u="sng" dirty="0" smtClean="0">
                <a:ea typeface="ＭＳ Ｐ明朝" charset="-128"/>
              </a:rPr>
              <a:t>クラウドコンピュータは、ネットワークコンピューティング、グリッドコンピューティング、</a:t>
            </a:r>
            <a:r>
              <a:rPr lang="en-US" altLang="ja-JP" sz="1000" u="sng" dirty="0" err="1" smtClean="0">
                <a:ea typeface="ＭＳ Ｐ明朝" charset="-128"/>
              </a:rPr>
              <a:t>SaaS</a:t>
            </a:r>
            <a:r>
              <a:rPr lang="ja-JP" altLang="en-US" sz="1000" u="sng" dirty="0" smtClean="0">
                <a:ea typeface="ＭＳ Ｐ明朝" charset="-128"/>
              </a:rPr>
              <a:t>（</a:t>
            </a:r>
            <a:r>
              <a:rPr lang="en-US" altLang="ja-JP" sz="1000" u="sng" dirty="0" smtClean="0">
                <a:ea typeface="ＭＳ Ｐ明朝" charset="-128"/>
              </a:rPr>
              <a:t>Software as a Service</a:t>
            </a:r>
            <a:r>
              <a:rPr lang="ja-JP" altLang="en-US" sz="1000" u="sng" dirty="0" smtClean="0">
                <a:ea typeface="ＭＳ Ｐ明朝" charset="-128"/>
              </a:rPr>
              <a:t>）、</a:t>
            </a:r>
            <a:r>
              <a:rPr lang="en-US" altLang="ja-JP" sz="1000" u="sng" dirty="0" smtClean="0">
                <a:ea typeface="ＭＳ Ｐ明朝" charset="-128"/>
              </a:rPr>
              <a:t>Web</a:t>
            </a:r>
            <a:r>
              <a:rPr lang="ja-JP" altLang="en-US" sz="1000" u="sng" dirty="0" smtClean="0">
                <a:ea typeface="ＭＳ Ｐ明朝" charset="-128"/>
              </a:rPr>
              <a:t>サービス等の技術を融合させた、データセンターのようなものです。</a:t>
            </a:r>
          </a:p>
          <a:p>
            <a:pPr marL="1208546" lvl="2" indent="-256607">
              <a:lnSpc>
                <a:spcPct val="80000"/>
              </a:lnSpc>
            </a:pPr>
            <a:r>
              <a:rPr lang="ja-JP" altLang="en-US" sz="1000" u="sng" dirty="0" smtClean="0">
                <a:ea typeface="ＭＳ Ｐ明朝" charset="-128"/>
              </a:rPr>
              <a:t>クラウドコンピュータ自身は、コンピュータシステムの概念ですが、システムの共通基盤（インフラ）の上で稼動することになる各サービスは、共通のサービスインタフェースを持つことが必然となっていきます。</a:t>
            </a:r>
          </a:p>
          <a:p>
            <a:pPr marL="1208546" lvl="2" indent="-256607">
              <a:lnSpc>
                <a:spcPct val="80000"/>
              </a:lnSpc>
            </a:pPr>
            <a:r>
              <a:rPr lang="ja-JP" altLang="en-US" sz="1000" u="sng" dirty="0" smtClean="0">
                <a:ea typeface="ＭＳ Ｐ明朝" charset="-128"/>
              </a:rPr>
              <a:t>個別の組織が、単独でコンピュータ資源（ハードウェア、ソフトウェア）や、情報を抱えて、サービスを提供し、ユーザが、個別のサービスを利用するような形ではありません。</a:t>
            </a:r>
          </a:p>
          <a:p>
            <a:pPr marL="1208546" lvl="2" indent="-256607">
              <a:lnSpc>
                <a:spcPct val="80000"/>
              </a:lnSpc>
            </a:pPr>
            <a:r>
              <a:rPr lang="ja-JP" altLang="en-US" sz="1000" u="sng" dirty="0" smtClean="0">
                <a:ea typeface="ＭＳ Ｐ明朝" charset="-128"/>
              </a:rPr>
              <a:t>クラウドコンピュータの普及する時代には、単に情報を共有する世界ではなく、サービスを共有する世界になっていると思われます。</a:t>
            </a:r>
          </a:p>
          <a:p>
            <a:pPr marL="1208546" lvl="2" indent="-256607">
              <a:lnSpc>
                <a:spcPct val="80000"/>
              </a:lnSpc>
            </a:pPr>
            <a:r>
              <a:rPr lang="en-US" altLang="ja-JP" sz="1000" u="sng" dirty="0" smtClean="0">
                <a:ea typeface="ＭＳ Ｐ明朝" charset="-128"/>
              </a:rPr>
              <a:t>Web2.0</a:t>
            </a:r>
            <a:r>
              <a:rPr lang="ja-JP" altLang="en-US" sz="1000" u="sng" dirty="0" smtClean="0">
                <a:ea typeface="ＭＳ Ｐ明朝" charset="-128"/>
              </a:rPr>
              <a:t>が</a:t>
            </a:r>
            <a:r>
              <a:rPr lang="en-US" altLang="ja-JP" sz="1000" u="sng" dirty="0" smtClean="0">
                <a:ea typeface="ＭＳ Ｐ明朝" charset="-128"/>
              </a:rPr>
              <a:t>2</a:t>
            </a:r>
            <a:r>
              <a:rPr lang="ja-JP" altLang="en-US" sz="1000" u="sng" dirty="0" smtClean="0">
                <a:ea typeface="ＭＳ Ｐ明朝" charset="-128"/>
              </a:rPr>
              <a:t>～</a:t>
            </a:r>
            <a:r>
              <a:rPr lang="en-US" altLang="ja-JP" sz="1000" u="sng" dirty="0" smtClean="0">
                <a:ea typeface="ＭＳ Ｐ明朝" charset="-128"/>
              </a:rPr>
              <a:t>3</a:t>
            </a:r>
            <a:r>
              <a:rPr lang="ja-JP" altLang="en-US" sz="1000" u="sng" dirty="0" smtClean="0">
                <a:ea typeface="ＭＳ Ｐ明朝" charset="-128"/>
              </a:rPr>
              <a:t>年で爆発的に普及したことを考えると、このような時代が、</a:t>
            </a:r>
            <a:r>
              <a:rPr lang="en-US" altLang="ja-JP" sz="1000" u="sng" dirty="0" smtClean="0">
                <a:ea typeface="ＭＳ Ｐ明朝" charset="-128"/>
              </a:rPr>
              <a:t>5</a:t>
            </a:r>
            <a:r>
              <a:rPr lang="ja-JP" altLang="en-US" sz="1000" u="sng" dirty="0" smtClean="0">
                <a:ea typeface="ＭＳ Ｐ明朝" charset="-128"/>
              </a:rPr>
              <a:t>年後には到来すると思われます。</a:t>
            </a:r>
          </a:p>
          <a:p>
            <a:pPr marL="1208546" lvl="2" indent="-256607">
              <a:lnSpc>
                <a:spcPct val="80000"/>
              </a:lnSpc>
            </a:pPr>
            <a:r>
              <a:rPr lang="ja-JP" altLang="en-US" sz="1000" u="sng" dirty="0" smtClean="0">
                <a:ea typeface="ＭＳ Ｐ明朝" charset="-128"/>
              </a:rPr>
              <a:t>各機関、当館のサービスも、このパラダイムシフトに対応していかなければ、利用されなくなります。</a:t>
            </a:r>
          </a:p>
          <a:p>
            <a:pPr marL="1208546" lvl="2" indent="-256607">
              <a:lnSpc>
                <a:spcPct val="80000"/>
              </a:lnSpc>
            </a:pPr>
            <a:r>
              <a:rPr lang="ja-JP" altLang="en-US" sz="1000" u="sng" dirty="0" smtClean="0">
                <a:ea typeface="ＭＳ Ｐ明朝" charset="-128"/>
              </a:rPr>
              <a:t>そういう時代になることを予測して、情報の管理の仕方、サービスのあり方を考えていく必要があります。</a:t>
            </a:r>
          </a:p>
          <a:p>
            <a:pPr marL="256607" indent="-256607">
              <a:lnSpc>
                <a:spcPct val="80000"/>
              </a:lnSpc>
            </a:pPr>
            <a:r>
              <a:rPr lang="ja-JP" altLang="en-US" sz="1000" u="sng" dirty="0" smtClean="0">
                <a:ea typeface="ＭＳ Ｐ明朝" charset="-128"/>
              </a:rPr>
              <a:t>今後ますます、情報と情報が情報群、サービスとサービスがサービス群、人と人がユーザ群として有機的に関連付けられていくものと思われます。</a:t>
            </a:r>
            <a:endParaRPr lang="ja-JP" altLang="en-US" sz="1000" dirty="0" smtClean="0">
              <a:ea typeface="ＭＳ Ｐ明朝" charset="-128"/>
            </a:endParaRPr>
          </a:p>
          <a:p>
            <a:pPr marL="733407" lvl="1" indent="-256607">
              <a:lnSpc>
                <a:spcPct val="80000"/>
              </a:lnSpc>
            </a:pPr>
            <a:r>
              <a:rPr lang="ja-JP" altLang="en-US" sz="1000" dirty="0" smtClean="0">
                <a:ea typeface="ＭＳ Ｐ明朝" charset="-128"/>
              </a:rPr>
              <a:t>従来のように検索し、コンテンツを閲覧するような形から、</a:t>
            </a:r>
            <a:r>
              <a:rPr lang="ja-JP" altLang="en-US" sz="1000" u="sng" dirty="0" smtClean="0">
                <a:ea typeface="ＭＳ Ｐ明朝" charset="-128"/>
              </a:rPr>
              <a:t>クラウドコンピュータの世界のリソースを、所在を意識せずに、また、インタフェースの違いを意識せずサービス群として利用していくことになると思われます。</a:t>
            </a:r>
            <a:endParaRPr lang="ja-JP" altLang="en-US" sz="1000" dirty="0" smtClean="0">
              <a:ea typeface="ＭＳ Ｐ明朝" charset="-128"/>
            </a:endParaRPr>
          </a:p>
          <a:p>
            <a:pPr marL="1208546" lvl="2" indent="-256607">
              <a:lnSpc>
                <a:spcPct val="80000"/>
              </a:lnSpc>
            </a:pPr>
            <a:r>
              <a:rPr lang="en-US" altLang="ja-JP" sz="1000" dirty="0" smtClean="0">
                <a:ea typeface="ＭＳ Ｐ明朝" charset="-128"/>
              </a:rPr>
              <a:t>Web2.0</a:t>
            </a:r>
            <a:r>
              <a:rPr lang="ja-JP" altLang="en-US" sz="1000" dirty="0" smtClean="0">
                <a:ea typeface="ＭＳ Ｐ明朝" charset="-128"/>
              </a:rPr>
              <a:t>では、パーソナライズ、人と人の関係を活用して情報を選択してきました。また、サービスも先進的な機関が提供する</a:t>
            </a:r>
            <a:r>
              <a:rPr lang="en-US" altLang="ja-JP" sz="1000" dirty="0" smtClean="0">
                <a:ea typeface="ＭＳ Ｐ明朝" charset="-128"/>
              </a:rPr>
              <a:t>Web</a:t>
            </a:r>
            <a:r>
              <a:rPr lang="ja-JP" altLang="en-US" sz="1000" dirty="0" smtClean="0">
                <a:ea typeface="ＭＳ Ｐ明朝" charset="-128"/>
              </a:rPr>
              <a:t>サービスを個別に利用してきました。</a:t>
            </a:r>
          </a:p>
          <a:p>
            <a:pPr marL="1208546" lvl="2" indent="-256607">
              <a:lnSpc>
                <a:spcPct val="80000"/>
              </a:lnSpc>
            </a:pPr>
            <a:r>
              <a:rPr lang="ja-JP" altLang="en-US" sz="1000" dirty="0" smtClean="0">
                <a:ea typeface="ＭＳ Ｐ明朝" charset="-128"/>
              </a:rPr>
              <a:t>次世代は、それに加えて、情報と情報、サービスとサービスの関係を組み合わせて、ユーザ群と情報群の多対多の関係で、より的確な情報の活用が可能になっていきます。</a:t>
            </a:r>
            <a:endParaRPr lang="ja-JP" altLang="en-US" sz="1000" u="sng" dirty="0" smtClean="0">
              <a:ea typeface="ＭＳ Ｐ明朝" charset="-128"/>
            </a:endParaRPr>
          </a:p>
          <a:p>
            <a:pPr marL="733407" lvl="1" indent="-256607">
              <a:lnSpc>
                <a:spcPct val="80000"/>
              </a:lnSpc>
            </a:pPr>
            <a:r>
              <a:rPr lang="ja-JP" altLang="en-US" sz="1000" u="sng" dirty="0" smtClean="0">
                <a:ea typeface="ＭＳ Ｐ明朝" charset="-128"/>
              </a:rPr>
              <a:t>このような時代には、所蔵機関、専門家・一般個人の区別なく集合が作られていきます。その中では、当館のサービスは、複数のサービス群、情報群の１つにすぎません。</a:t>
            </a:r>
            <a:endParaRPr lang="ja-JP" altLang="en-US" sz="1000" dirty="0" smtClean="0">
              <a:ea typeface="ＭＳ Ｐ明朝" charset="-128"/>
            </a:endParaRPr>
          </a:p>
          <a:p>
            <a:pPr marL="1208546" lvl="2" indent="-256607">
              <a:lnSpc>
                <a:spcPct val="80000"/>
              </a:lnSpc>
            </a:pPr>
            <a:r>
              <a:rPr lang="ja-JP" altLang="en-US" sz="1000" dirty="0" smtClean="0">
                <a:ea typeface="ＭＳ Ｐ明朝" charset="-128"/>
              </a:rPr>
              <a:t>当館は、</a:t>
            </a:r>
          </a:p>
          <a:p>
            <a:pPr marL="733407" lvl="1" indent="-256607">
              <a:lnSpc>
                <a:spcPct val="80000"/>
              </a:lnSpc>
            </a:pPr>
            <a:r>
              <a:rPr lang="ja-JP" altLang="en-US" sz="1000" dirty="0" smtClean="0">
                <a:ea typeface="ＭＳ Ｐ明朝" charset="-128"/>
              </a:rPr>
              <a:t>国の情報資源を後世に残す役割と</a:t>
            </a:r>
          </a:p>
          <a:p>
            <a:pPr marL="733407" lvl="1" indent="-256607">
              <a:lnSpc>
                <a:spcPct val="80000"/>
              </a:lnSpc>
            </a:pPr>
            <a:r>
              <a:rPr lang="ja-JP" altLang="en-US" sz="1000" dirty="0" smtClean="0">
                <a:ea typeface="ＭＳ Ｐ明朝" charset="-128"/>
              </a:rPr>
              <a:t>現在のユーザのために、当館を収集・保存した情報資源を含めて、国の情報資源を的確に利用できるようにする役割を持ちます。</a:t>
            </a:r>
          </a:p>
        </p:txBody>
      </p:sp>
      <p:sp>
        <p:nvSpPr>
          <p:cNvPr id="141319" name="日付プレースホルダ 6"/>
          <p:cNvSpPr>
            <a:spLocks noGrp="1"/>
          </p:cNvSpPr>
          <p:nvPr>
            <p:ph type="dt" sz="quarter" idx="1"/>
          </p:nvPr>
        </p:nvSpPr>
        <p:spPr>
          <a:noFill/>
        </p:spPr>
        <p:txBody>
          <a:bodyPr/>
          <a:lstStyle/>
          <a:p>
            <a:pPr defTabSz="986700"/>
            <a:r>
              <a:rPr lang="en-US" altLang="ja-JP" dirty="0" smtClean="0">
                <a:ea typeface="ＭＳ Ｐゴシック" charset="-128"/>
              </a:rPr>
              <a:t>2012/3/24</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a:noFill/>
        </p:spPr>
        <p:txBody>
          <a:bodyPr/>
          <a:lstStyle/>
          <a:p>
            <a:endParaRPr lang="en-US" altLang="ja-JP" smtClean="0"/>
          </a:p>
        </p:txBody>
      </p:sp>
      <p:sp>
        <p:nvSpPr>
          <p:cNvPr id="24579" name="Rectangle 6"/>
          <p:cNvSpPr>
            <a:spLocks noGrp="1" noChangeArrowheads="1"/>
          </p:cNvSpPr>
          <p:nvPr>
            <p:ph type="ftr" sz="quarter" idx="4"/>
          </p:nvPr>
        </p:nvSpPr>
        <p:spPr>
          <a:noFill/>
        </p:spPr>
        <p:txBody>
          <a:bodyPr/>
          <a:lstStyle/>
          <a:p>
            <a:r>
              <a:rPr lang="en-US" altLang="ja-JP" smtClean="0"/>
              <a:t>National Diet Library (NDL)</a:t>
            </a:r>
          </a:p>
        </p:txBody>
      </p:sp>
      <p:sp>
        <p:nvSpPr>
          <p:cNvPr id="24580" name="Rectangle 7"/>
          <p:cNvSpPr>
            <a:spLocks noGrp="1" noChangeArrowheads="1"/>
          </p:cNvSpPr>
          <p:nvPr>
            <p:ph type="sldNum" sz="quarter" idx="5"/>
          </p:nvPr>
        </p:nvSpPr>
        <p:spPr>
          <a:noFill/>
        </p:spPr>
        <p:txBody>
          <a:bodyPr/>
          <a:lstStyle/>
          <a:p>
            <a:fld id="{3FB66812-30B6-40A1-93A6-192956954E49}" type="slidenum">
              <a:rPr lang="en-US" altLang="ja-JP" smtClean="0"/>
              <a:pPr/>
              <a:t>8</a:t>
            </a:fld>
            <a:endParaRPr lang="en-US" altLang="ja-JP" smtClean="0"/>
          </a:p>
        </p:txBody>
      </p:sp>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p:spPr>
        <p:txBody>
          <a:bodyPr/>
          <a:lstStyle/>
          <a:p>
            <a:pPr eaLnBrk="1" hangingPunct="1">
              <a:lnSpc>
                <a:spcPct val="80000"/>
              </a:lnSpc>
            </a:pPr>
            <a:r>
              <a:rPr lang="ja-JP" altLang="en-US" sz="900" u="sng" dirty="0" smtClean="0"/>
              <a:t>これは参考です。情報の組織化の１つとして、書誌的体系に基づいた分類のモデルの１つです。</a:t>
            </a:r>
          </a:p>
          <a:p>
            <a:pPr eaLnBrk="1" hangingPunct="1">
              <a:lnSpc>
                <a:spcPct val="80000"/>
              </a:lnSpc>
            </a:pPr>
            <a:r>
              <a:rPr lang="ja-JP" altLang="en-US" sz="900" u="sng" dirty="0" smtClean="0"/>
              <a:t>一つの著作物は、デジタル化されたコンテンツも含めると、この体現形の例示にありますように、様々な形態のコンテンツとして派生して流通しています。</a:t>
            </a:r>
          </a:p>
          <a:p>
            <a:pPr eaLnBrk="1" hangingPunct="1">
              <a:lnSpc>
                <a:spcPct val="80000"/>
              </a:lnSpc>
            </a:pPr>
            <a:r>
              <a:rPr lang="ja-JP" altLang="en-US" sz="900" u="sng" dirty="0" smtClean="0"/>
              <a:t>体系的に分類されていると </a:t>
            </a:r>
          </a:p>
          <a:p>
            <a:pPr eaLnBrk="1" hangingPunct="1">
              <a:lnSpc>
                <a:spcPct val="80000"/>
              </a:lnSpc>
            </a:pPr>
            <a:r>
              <a:rPr lang="ja-JP" altLang="en-US" sz="900" u="sng" dirty="0" smtClean="0"/>
              <a:t>利用者属性（知識レベル、嗜好等）、利用環境（</a:t>
            </a:r>
            <a:r>
              <a:rPr lang="en-US" altLang="ja-JP" sz="900" u="sng" dirty="0" smtClean="0"/>
              <a:t>PC</a:t>
            </a:r>
            <a:r>
              <a:rPr lang="ja-JP" altLang="en-US" sz="900" u="sng" dirty="0" err="1" smtClean="0"/>
              <a:t>、</a:t>
            </a:r>
            <a:r>
              <a:rPr lang="ja-JP" altLang="en-US" sz="900" u="sng" dirty="0" smtClean="0"/>
              <a:t>モバイル、アクセス場所等）を考慮して、コンテンツを的確に選択できるようにすることができます。 </a:t>
            </a:r>
          </a:p>
          <a:p>
            <a:pPr eaLnBrk="1" hangingPunct="1">
              <a:lnSpc>
                <a:spcPct val="80000"/>
              </a:lnSpc>
            </a:pPr>
            <a:r>
              <a:rPr lang="ja-JP" altLang="en-US" sz="900" u="sng" dirty="0" smtClean="0"/>
              <a:t>また、選択されたコンテンツを実際に入手する際には、個別資料として管理されている資料の中から、最も入手しやすいところで所蔵しているコンテンツを選択できるようにすることが容易になります。</a:t>
            </a:r>
            <a:endParaRPr lang="ja-JP" altLang="en-US" sz="900" dirty="0" smtClean="0"/>
          </a:p>
          <a:p>
            <a:pPr eaLnBrk="1" hangingPunct="1">
              <a:lnSpc>
                <a:spcPct val="80000"/>
              </a:lnSpc>
            </a:pPr>
            <a:r>
              <a:rPr lang="ja-JP" altLang="en-US" sz="900" dirty="0" smtClean="0"/>
              <a:t>～～～～～～～～～～～</a:t>
            </a:r>
          </a:p>
          <a:p>
            <a:pPr eaLnBrk="1" hangingPunct="1">
              <a:lnSpc>
                <a:spcPct val="80000"/>
              </a:lnSpc>
            </a:pPr>
            <a:r>
              <a:rPr lang="ja-JP" altLang="en-US" sz="900" dirty="0" smtClean="0"/>
              <a:t>これは、書誌的体系に基づいた分類のモデルの一つとして</a:t>
            </a:r>
            <a:br>
              <a:rPr lang="ja-JP" altLang="en-US" sz="900" dirty="0" smtClean="0"/>
            </a:br>
            <a:endParaRPr lang="ja-JP" altLang="en-US" sz="900" dirty="0" smtClean="0"/>
          </a:p>
          <a:p>
            <a:pPr eaLnBrk="1" hangingPunct="1">
              <a:lnSpc>
                <a:spcPct val="80000"/>
              </a:lnSpc>
            </a:pPr>
            <a:r>
              <a:rPr lang="en-US" altLang="ja-JP" sz="900" dirty="0" smtClean="0"/>
              <a:t>『</a:t>
            </a:r>
            <a:r>
              <a:rPr lang="ja-JP" altLang="en-US" sz="900" i="1" dirty="0" smtClean="0"/>
              <a:t>書誌的記録の機能要件（</a:t>
            </a:r>
            <a:r>
              <a:rPr lang="en-US" altLang="ja-JP" sz="900" i="1" dirty="0" smtClean="0"/>
              <a:t>Functional Requirements for Bibliographic Records</a:t>
            </a:r>
            <a:r>
              <a:rPr lang="ja-JP" altLang="en-US" sz="900" i="1" dirty="0" smtClean="0"/>
              <a:t>：</a:t>
            </a:r>
            <a:r>
              <a:rPr lang="en-US" altLang="ja-JP" sz="900" dirty="0" smtClean="0"/>
              <a:t>FRBR</a:t>
            </a:r>
            <a:r>
              <a:rPr lang="ja-JP" altLang="en-US" sz="900" dirty="0" smtClean="0"/>
              <a:t>）</a:t>
            </a:r>
            <a:r>
              <a:rPr lang="en-US" altLang="ja-JP" sz="900" dirty="0" smtClean="0"/>
              <a:t>』</a:t>
            </a:r>
            <a:r>
              <a:rPr lang="ja-JP" altLang="en-US" sz="900" dirty="0" smtClean="0"/>
              <a:t>モデルに基づいた資源の管理のイメージです。 </a:t>
            </a:r>
          </a:p>
          <a:p>
            <a:pPr eaLnBrk="1" hangingPunct="1">
              <a:lnSpc>
                <a:spcPct val="80000"/>
              </a:lnSpc>
            </a:pPr>
            <a:r>
              <a:rPr lang="ja-JP" altLang="en-US" sz="900" dirty="0" smtClean="0"/>
              <a:t>一つの著作物は、デジタル化されたコンテンツも含めると、この体現形の例示にありますように、様々な形態のコンテンツとして派生して流通しています。 </a:t>
            </a:r>
          </a:p>
          <a:p>
            <a:pPr lvl="1" eaLnBrk="1" hangingPunct="1">
              <a:lnSpc>
                <a:spcPct val="80000"/>
              </a:lnSpc>
            </a:pPr>
            <a:r>
              <a:rPr lang="ja-JP" altLang="en-US" sz="900" dirty="0" smtClean="0"/>
              <a:t>体現形に列挙される分だけ、コンテンツの種類があるということです。 </a:t>
            </a:r>
          </a:p>
          <a:p>
            <a:pPr lvl="1" eaLnBrk="1" hangingPunct="1">
              <a:lnSpc>
                <a:spcPct val="80000"/>
              </a:lnSpc>
            </a:pPr>
            <a:r>
              <a:rPr lang="ja-JP" altLang="en-US" sz="900" dirty="0" smtClean="0"/>
              <a:t>実物は、個別資料として、それぞれの機関に所蔵され、提供されています。 </a:t>
            </a:r>
          </a:p>
          <a:p>
            <a:pPr eaLnBrk="1" hangingPunct="1">
              <a:lnSpc>
                <a:spcPct val="80000"/>
              </a:lnSpc>
            </a:pPr>
            <a:r>
              <a:rPr lang="ja-JP" altLang="en-US" sz="900" dirty="0" smtClean="0"/>
              <a:t>体系的に分類されていると </a:t>
            </a:r>
          </a:p>
          <a:p>
            <a:pPr lvl="1" eaLnBrk="1" hangingPunct="1">
              <a:lnSpc>
                <a:spcPct val="80000"/>
              </a:lnSpc>
            </a:pPr>
            <a:r>
              <a:rPr lang="ja-JP" altLang="en-US" sz="900" dirty="0" smtClean="0"/>
              <a:t>利用者属性（知識レベル、嗜好等）、利用環境（</a:t>
            </a:r>
            <a:r>
              <a:rPr lang="en-US" altLang="ja-JP" sz="900" dirty="0" smtClean="0"/>
              <a:t>PC</a:t>
            </a:r>
            <a:r>
              <a:rPr lang="ja-JP" altLang="en-US" sz="900" dirty="0" err="1" smtClean="0"/>
              <a:t>、</a:t>
            </a:r>
            <a:r>
              <a:rPr lang="ja-JP" altLang="en-US" sz="900" dirty="0" smtClean="0"/>
              <a:t>モバイル、アクセス場所等）を考慮して、コンテンツを的確に選択できるようにすることができます。 </a:t>
            </a:r>
          </a:p>
          <a:p>
            <a:pPr lvl="1" eaLnBrk="1" hangingPunct="1">
              <a:lnSpc>
                <a:spcPct val="80000"/>
              </a:lnSpc>
            </a:pPr>
            <a:r>
              <a:rPr lang="ja-JP" altLang="en-US" sz="900" dirty="0" smtClean="0"/>
              <a:t>また、選択されたコンテンツを実際に入手する際には、個別資料として管理されている資料の中から、最も入手しやすいところで所蔵しているコンテンツを選択できるようにすることができます。</a:t>
            </a:r>
            <a:br>
              <a:rPr lang="ja-JP" altLang="en-US" sz="900" dirty="0" smtClean="0"/>
            </a:br>
            <a:endParaRPr lang="ja-JP" altLang="en-US" sz="900" dirty="0" smtClean="0"/>
          </a:p>
          <a:p>
            <a:pPr eaLnBrk="1" hangingPunct="1">
              <a:lnSpc>
                <a:spcPct val="80000"/>
              </a:lnSpc>
            </a:pPr>
            <a:r>
              <a:rPr lang="ja-JP" altLang="en-US" sz="900" dirty="0" smtClean="0"/>
              <a:t>このような考え方で、著作物から利用可能な形態のコンテンツを、選択して閲覧できるようにすることを目指します。 </a:t>
            </a:r>
          </a:p>
          <a:p>
            <a:pPr lvl="1" eaLnBrk="1" hangingPunct="1">
              <a:lnSpc>
                <a:spcPct val="80000"/>
              </a:lnSpc>
            </a:pPr>
            <a:r>
              <a:rPr lang="ja-JP" altLang="en-US" sz="900" dirty="0" smtClean="0"/>
              <a:t>これは、全国総合目録ネットワークの今後の方向性にも関連する考え方です。 </a:t>
            </a:r>
          </a:p>
          <a:p>
            <a:pPr eaLnBrk="1" hangingPunct="1">
              <a:lnSpc>
                <a:spcPct val="80000"/>
              </a:lnSpc>
            </a:pPr>
            <a:r>
              <a:rPr lang="ja-JP" altLang="en-US" sz="900" i="1" dirty="0" smtClean="0"/>
              <a:t>管理と保存の観点で考えますと</a:t>
            </a:r>
            <a:r>
              <a:rPr lang="ja-JP" altLang="en-US" sz="900" dirty="0" smtClean="0"/>
              <a:t> </a:t>
            </a:r>
          </a:p>
          <a:p>
            <a:pPr lvl="1" eaLnBrk="1" hangingPunct="1">
              <a:lnSpc>
                <a:spcPct val="80000"/>
              </a:lnSpc>
            </a:pPr>
            <a:r>
              <a:rPr lang="ja-JP" altLang="en-US" sz="900" i="1" dirty="0" smtClean="0"/>
              <a:t>体現形は、様々な利用形態毎に作られるものであり、体現形の集合が出版物の種類で所蔵場所には無関係なもの</a:t>
            </a:r>
            <a:r>
              <a:rPr lang="ja-JP" altLang="en-US" sz="900" dirty="0" smtClean="0"/>
              <a:t> </a:t>
            </a:r>
          </a:p>
          <a:p>
            <a:pPr lvl="1" eaLnBrk="1" hangingPunct="1">
              <a:lnSpc>
                <a:spcPct val="80000"/>
              </a:lnSpc>
            </a:pPr>
            <a:r>
              <a:rPr lang="ja-JP" altLang="en-US" sz="900" i="1" dirty="0" smtClean="0"/>
              <a:t>個別資料は、実際に利用者が利用するものであり、所蔵場所毎に管理されています。</a:t>
            </a:r>
            <a:r>
              <a:rPr lang="ja-JP" altLang="en-US" sz="900" dirty="0" smtClean="0"/>
              <a:t> </a:t>
            </a:r>
          </a:p>
          <a:p>
            <a:pPr lvl="1" eaLnBrk="1" hangingPunct="1">
              <a:lnSpc>
                <a:spcPct val="80000"/>
              </a:lnSpc>
            </a:pPr>
            <a:r>
              <a:rPr lang="ja-JP" altLang="en-US" sz="900" i="1" dirty="0" smtClean="0"/>
              <a:t>表現形は、派生されたコンテンツの原本として位置づけられ、これを収集して保存できるようにすることが重要と考えます。</a:t>
            </a:r>
            <a:r>
              <a:rPr lang="ja-JP" altLang="en-US" sz="900" dirty="0" smtClean="0"/>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11157010-F04B-47A3-8EE7-CA71CAF17E78}" type="slidenum">
              <a:rPr lang="en-US" altLang="ja-JP" smtClean="0"/>
              <a:pPr/>
              <a:t>9</a:t>
            </a:fld>
            <a:endParaRPr lang="en-US" altLang="ja-JP"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p:spPr>
        <p:txBody>
          <a:bodyPr/>
          <a:lstStyle/>
          <a:p>
            <a:pPr defTabSz="954260">
              <a:defRPr/>
            </a:pPr>
            <a:r>
              <a:rPr lang="ja-JP" altLang="en-US" b="1" u="sng" dirty="0" smtClean="0"/>
              <a:t>サービス要件定義書・システム化要件定義書作成までの流れ</a:t>
            </a:r>
          </a:p>
          <a:p>
            <a:pPr defTabSz="954260">
              <a:defRPr/>
            </a:pPr>
            <a:endParaRPr lang="en-US" altLang="ja-JP" u="sng" dirty="0" smtClean="0">
              <a:solidFill>
                <a:schemeClr val="tx1"/>
              </a:solidFill>
            </a:endParaRPr>
          </a:p>
          <a:p>
            <a:pPr marL="238565" indent="-238565">
              <a:buFont typeface="+mj-lt"/>
              <a:buAutoNum type="arabicPeriod"/>
            </a:pPr>
            <a:r>
              <a:rPr lang="ja-JP" altLang="en-US" u="sng" dirty="0" smtClean="0">
                <a:solidFill>
                  <a:schemeClr val="tx1"/>
                </a:solidFill>
              </a:rPr>
              <a:t>長尾ビジョン→</a:t>
            </a:r>
            <a:r>
              <a:rPr lang="ja-JP" altLang="en-US" u="sng" dirty="0" smtClean="0">
                <a:solidFill>
                  <a:srgbClr val="FF0000"/>
                </a:solidFill>
              </a:rPr>
              <a:t>各種実施計画書</a:t>
            </a:r>
            <a:r>
              <a:rPr lang="ja-JP" altLang="en-US" u="sng" dirty="0" smtClean="0">
                <a:solidFill>
                  <a:schemeClr val="tx1"/>
                </a:solidFill>
              </a:rPr>
              <a:t>→</a:t>
            </a:r>
            <a:r>
              <a:rPr lang="ja-JP" altLang="en-US" sz="1500" u="sng" dirty="0" smtClean="0">
                <a:solidFill>
                  <a:srgbClr val="FF0000"/>
                </a:solidFill>
              </a:rPr>
              <a:t>サービス要件</a:t>
            </a:r>
            <a:r>
              <a:rPr lang="ja-JP" altLang="en-US" u="sng" dirty="0" smtClean="0"/>
              <a:t>（当館要件の取りまとめ）</a:t>
            </a:r>
            <a:endParaRPr lang="en-US" altLang="ja-JP" u="sng" dirty="0" smtClean="0"/>
          </a:p>
          <a:p>
            <a:pPr marL="238565" indent="-238565">
              <a:buFont typeface="+mj-lt"/>
              <a:buAutoNum type="arabicPeriod"/>
            </a:pPr>
            <a:r>
              <a:rPr lang="ja-JP" altLang="en-US" u="sng" dirty="0" smtClean="0"/>
              <a:t>このサービス要件に対して、「</a:t>
            </a:r>
            <a:r>
              <a:rPr lang="ja-JP" altLang="en-US" u="sng" dirty="0" smtClean="0">
                <a:solidFill>
                  <a:srgbClr val="FF0000"/>
                </a:solidFill>
              </a:rPr>
              <a:t>利用者ニーズ調査</a:t>
            </a:r>
            <a:r>
              <a:rPr lang="ja-JP" altLang="en-US" u="sng" dirty="0" smtClean="0"/>
              <a:t>」、「</a:t>
            </a:r>
            <a:r>
              <a:rPr lang="ja-JP" altLang="en-US" u="sng" dirty="0" smtClean="0">
                <a:solidFill>
                  <a:srgbClr val="FF0000"/>
                </a:solidFill>
              </a:rPr>
              <a:t>外部サービス動向調査</a:t>
            </a:r>
            <a:r>
              <a:rPr lang="ja-JP" altLang="en-US" u="sng" dirty="0" smtClean="0"/>
              <a:t>」を踏まえて、「</a:t>
            </a:r>
            <a:r>
              <a:rPr lang="ja-JP" altLang="en-US" u="sng" dirty="0" smtClean="0">
                <a:solidFill>
                  <a:srgbClr val="FF0000"/>
                </a:solidFill>
              </a:rPr>
              <a:t>サービス要件定義書</a:t>
            </a:r>
            <a:r>
              <a:rPr lang="ja-JP" altLang="en-US" u="sng" dirty="0" smtClean="0"/>
              <a:t>」を策定</a:t>
            </a:r>
            <a:endParaRPr lang="en-US" altLang="ja-JP" u="sng" dirty="0" smtClean="0"/>
          </a:p>
          <a:p>
            <a:pPr marL="238565" indent="-238565" defTabSz="954260">
              <a:buFont typeface="+mj-lt"/>
              <a:buAutoNum type="arabicPeriod"/>
              <a:defRPr/>
            </a:pPr>
            <a:r>
              <a:rPr lang="ja-JP" altLang="en-US" u="sng" dirty="0" smtClean="0"/>
              <a:t>「利用者ニーズ調査」では、</a:t>
            </a:r>
            <a:r>
              <a:rPr lang="ja-JP" altLang="en-US" u="sng" dirty="0" smtClean="0">
                <a:solidFill>
                  <a:srgbClr val="FF0000"/>
                </a:solidFill>
              </a:rPr>
              <a:t>フォーカスグループインタビュー、一般ユーザアンケート調査</a:t>
            </a:r>
            <a:r>
              <a:rPr lang="ja-JP" altLang="en-US" u="sng" dirty="0" smtClean="0"/>
              <a:t>を行っている</a:t>
            </a:r>
          </a:p>
          <a:p>
            <a:pPr marL="238565" indent="-238565">
              <a:buFont typeface="+mj-lt"/>
              <a:buAutoNum type="arabicPeriod"/>
            </a:pPr>
            <a:endParaRPr lang="en-US" altLang="ja-JP" u="sng" dirty="0" smtClean="0"/>
          </a:p>
          <a:p>
            <a:pPr marL="238565" indent="-238565">
              <a:buFont typeface="+mj-lt"/>
              <a:buAutoNum type="arabicPeriod"/>
            </a:pPr>
            <a:r>
              <a:rPr lang="ja-JP" altLang="en-US" u="sng" dirty="0" smtClean="0"/>
              <a:t>この「サービス要件定義書」をもとに、「</a:t>
            </a:r>
            <a:r>
              <a:rPr lang="ja-JP" altLang="en-US" u="sng" dirty="0" smtClean="0">
                <a:solidFill>
                  <a:srgbClr val="FF0000"/>
                </a:solidFill>
              </a:rPr>
              <a:t>技術・製品開発及び適用動向調査</a:t>
            </a:r>
            <a:r>
              <a:rPr lang="ja-JP" altLang="en-US" u="sng" dirty="0" smtClean="0"/>
              <a:t>」及び、「</a:t>
            </a:r>
            <a:r>
              <a:rPr lang="ja-JP" altLang="en-US" u="sng" dirty="0" smtClean="0">
                <a:solidFill>
                  <a:srgbClr val="FF0000"/>
                </a:solidFill>
              </a:rPr>
              <a:t>技術標準適用指針・各技術標準適用ガイドライン</a:t>
            </a:r>
            <a:r>
              <a:rPr lang="ja-JP" altLang="en-US" u="sng" dirty="0" smtClean="0"/>
              <a:t>」を踏まえて、「</a:t>
            </a:r>
            <a:r>
              <a:rPr lang="ja-JP" altLang="en-US" u="sng" dirty="0" smtClean="0">
                <a:solidFill>
                  <a:srgbClr val="FF0000"/>
                </a:solidFill>
              </a:rPr>
              <a:t>システム化要件定義書</a:t>
            </a:r>
            <a:r>
              <a:rPr lang="ja-JP" altLang="en-US" u="sng" dirty="0" smtClean="0"/>
              <a:t>」を策定</a:t>
            </a:r>
            <a:endParaRPr lang="en-US" altLang="ja-JP" u="sng" dirty="0" smtClean="0"/>
          </a:p>
          <a:p>
            <a:pPr marL="238565" indent="-238565">
              <a:buFont typeface="+mj-lt"/>
              <a:buAutoNum type="arabicPeriod"/>
            </a:pPr>
            <a:endParaRPr lang="en-US" altLang="ja-JP" u="sng" dirty="0" smtClean="0"/>
          </a:p>
          <a:p>
            <a:pPr marL="238565" indent="-238565">
              <a:buFont typeface="+mj-lt"/>
              <a:buAutoNum type="arabicPeriod"/>
            </a:pPr>
            <a:r>
              <a:rPr lang="ja-JP" altLang="en-US" u="sng" dirty="0" smtClean="0"/>
              <a:t>開発に当たっては、今年度から、</a:t>
            </a:r>
            <a:r>
              <a:rPr lang="ja-JP" altLang="en-US" u="sng" dirty="0" smtClean="0">
                <a:solidFill>
                  <a:srgbClr val="FF0000"/>
                </a:solidFill>
              </a:rPr>
              <a:t>プロトタイプシステムを構築し、公開実験</a:t>
            </a:r>
            <a:r>
              <a:rPr lang="ja-JP" altLang="en-US" u="sng" dirty="0" smtClean="0"/>
              <a:t>を行い、ユーザの意見を反映させながら、</a:t>
            </a:r>
            <a:r>
              <a:rPr lang="ja-JP" altLang="en-US" i="1" u="sng" dirty="0" smtClean="0"/>
              <a:t>「システム化要件定義書」をもとに、</a:t>
            </a:r>
            <a:r>
              <a:rPr lang="en-US" altLang="ja-JP" u="sng" dirty="0" smtClean="0">
                <a:solidFill>
                  <a:srgbClr val="FF0000"/>
                </a:solidFill>
              </a:rPr>
              <a:t>22</a:t>
            </a:r>
            <a:r>
              <a:rPr lang="ja-JP" altLang="en-US" u="sng" dirty="0" smtClean="0">
                <a:solidFill>
                  <a:srgbClr val="FF0000"/>
                </a:solidFill>
              </a:rPr>
              <a:t>年度から</a:t>
            </a:r>
            <a:r>
              <a:rPr lang="en-US" altLang="ja-JP" u="sng" dirty="0" smtClean="0">
                <a:solidFill>
                  <a:srgbClr val="FF0000"/>
                </a:solidFill>
              </a:rPr>
              <a:t>23</a:t>
            </a:r>
            <a:r>
              <a:rPr lang="ja-JP" altLang="en-US" u="sng" dirty="0" smtClean="0">
                <a:solidFill>
                  <a:srgbClr val="FF0000"/>
                </a:solidFill>
              </a:rPr>
              <a:t>年度までに、機能強化</a:t>
            </a:r>
            <a:r>
              <a:rPr lang="ja-JP" altLang="en-US" u="sng" dirty="0" smtClean="0"/>
              <a:t>して完成させていく</a:t>
            </a:r>
            <a:endParaRPr lang="en-US" altLang="ja-JP" u="sng" dirty="0" smtClean="0"/>
          </a:p>
          <a:p>
            <a:pPr defTabSz="954260">
              <a:defRPr/>
            </a:pPr>
            <a:endParaRPr lang="ja-JP" altLang="en-US" dirty="0" smtClean="0"/>
          </a:p>
          <a:p>
            <a:pPr algn="l"/>
            <a:endParaRPr lang="ja-JP" altLang="en-US" dirty="0" smtClean="0"/>
          </a:p>
          <a:p>
            <a:pPr algn="l"/>
            <a:endParaRPr lang="ja-JP" altLang="en-US" dirty="0" smtClean="0"/>
          </a:p>
          <a:p>
            <a:pPr defTabSz="954260">
              <a:defRPr/>
            </a:pPr>
            <a:endParaRPr lang="en-US" altLang="ja-JP" dirty="0" smtClean="0">
              <a:solidFill>
                <a:schemeClr val="tx1"/>
              </a:solidFill>
            </a:endParaRPr>
          </a:p>
          <a:p>
            <a:pPr eaLnBrk="1" hangingPunct="1"/>
            <a:endParaRPr lang="ja-JP" altLang="ja-JP"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95375" y="768350"/>
            <a:ext cx="4908550" cy="3681413"/>
          </a:xfrm>
        </p:spPr>
      </p:sp>
      <p:sp>
        <p:nvSpPr>
          <p:cNvPr id="3" name="ノート プレースホルダ 2"/>
          <p:cNvSpPr>
            <a:spLocks noGrp="1"/>
          </p:cNvSpPr>
          <p:nvPr>
            <p:ph type="body" idx="1"/>
          </p:nvPr>
        </p:nvSpPr>
        <p:spPr>
          <a:xfrm>
            <a:off x="709433" y="4450581"/>
            <a:ext cx="6389867" cy="5784035"/>
          </a:xfrm>
        </p:spPr>
        <p:txBody>
          <a:bodyPr>
            <a:normAutofit fontScale="92500" lnSpcReduction="10000"/>
          </a:bodyPr>
          <a:lstStyle/>
          <a:p>
            <a:pPr defTabSz="954260">
              <a:defRPr/>
            </a:pPr>
            <a:r>
              <a:rPr lang="ja-JP" altLang="en-US" sz="1600" u="sng" dirty="0" smtClean="0"/>
              <a:t>個々の技術項目について館の標準を定めるうえでの</a:t>
            </a:r>
            <a:r>
              <a:rPr lang="ja-JP" altLang="en-US" sz="1600" u="sng" dirty="0" smtClean="0">
                <a:solidFill>
                  <a:srgbClr val="FF0000"/>
                </a:solidFill>
              </a:rPr>
              <a:t>基本的な方針</a:t>
            </a:r>
            <a:r>
              <a:rPr lang="ja-JP" altLang="en-US" sz="1600" u="sng" dirty="0" smtClean="0"/>
              <a:t>として、</a:t>
            </a:r>
            <a:r>
              <a:rPr lang="ja-JP" altLang="en-US" sz="1600" dirty="0" smtClean="0"/>
              <a:t>各種の技術や標準を評価するための</a:t>
            </a:r>
            <a:r>
              <a:rPr lang="ja-JP" altLang="en-US" sz="1600" dirty="0" smtClean="0">
                <a:solidFill>
                  <a:srgbClr val="FF0000"/>
                </a:solidFill>
              </a:rPr>
              <a:t>原則</a:t>
            </a:r>
            <a:r>
              <a:rPr lang="ja-JP" altLang="en-US" sz="1600" dirty="0" smtClean="0"/>
              <a:t>を</a:t>
            </a:r>
            <a:r>
              <a:rPr lang="ja-JP" altLang="en-US" sz="1600" u="sng" dirty="0" smtClean="0"/>
              <a:t>「</a:t>
            </a:r>
            <a:r>
              <a:rPr lang="ja-JP" altLang="en-US" sz="1600" u="sng" dirty="0" smtClean="0">
                <a:solidFill>
                  <a:srgbClr val="FF0000"/>
                </a:solidFill>
              </a:rPr>
              <a:t>技術標準適用指針</a:t>
            </a:r>
            <a:r>
              <a:rPr lang="ja-JP" altLang="en-US" sz="1600" u="sng" dirty="0" smtClean="0"/>
              <a:t>」として定めた</a:t>
            </a:r>
            <a:r>
              <a:rPr lang="ja-JP" altLang="en-US" sz="1600" dirty="0" smtClean="0"/>
              <a:t>。</a:t>
            </a:r>
          </a:p>
          <a:p>
            <a:pPr rtl="0" eaLnBrk="1" fontAlgn="base" latinLnBrk="0" hangingPunct="1"/>
            <a:endParaRPr lang="en-US" altLang="ja-JP" dirty="0" smtClean="0">
              <a:solidFill>
                <a:srgbClr val="000080"/>
              </a:solidFill>
              <a:latin typeface="ＭＳ Ｐゴシック" charset="-128"/>
              <a:ea typeface="ＭＳ Ｐ明朝" charset="-128"/>
            </a:endParaRPr>
          </a:p>
          <a:p>
            <a:pPr marL="238517" indent="-238517">
              <a:buFont typeface="+mj-lt"/>
              <a:buAutoNum type="arabicPeriod"/>
            </a:pPr>
            <a:r>
              <a:rPr lang="ja-JP" altLang="en-US" u="sng" dirty="0" smtClean="0">
                <a:solidFill>
                  <a:srgbClr val="FF0000"/>
                </a:solidFill>
                <a:latin typeface="ＭＳ Ｐゴシック" charset="-128"/>
                <a:ea typeface="ＭＳ Ｐ明朝" charset="-128"/>
              </a:rPr>
              <a:t>利用者の利便性向上に資する技術の積極的な採用</a:t>
            </a:r>
          </a:p>
          <a:p>
            <a:pPr marL="715551" lvl="1" indent="-238517">
              <a:buFont typeface="+mj-lt"/>
              <a:buAutoNum type="arabicPeriod"/>
            </a:pPr>
            <a:r>
              <a:rPr lang="ja-JP" altLang="en-US" dirty="0" smtClean="0">
                <a:latin typeface="ＭＳ Ｐゴシック" charset="-128"/>
                <a:ea typeface="ＭＳ Ｐ明朝" charset="-128"/>
              </a:rPr>
              <a:t>一般利用者向けのサービスにおいては、直感的に理解できるユーザー・インターフェースや、一元的な情報の検索・参照を実現するための機能など、</a:t>
            </a:r>
            <a:r>
              <a:rPr lang="ja-JP" altLang="en-US" u="sng" dirty="0" smtClean="0">
                <a:latin typeface="ＭＳ Ｐゴシック" charset="-128"/>
                <a:ea typeface="ＭＳ Ｐ明朝" charset="-128"/>
              </a:rPr>
              <a:t>利用者の利便性向上に貢献する技術を積極的に活用する。</a:t>
            </a:r>
            <a:endParaRPr kumimoji="1" lang="en-US" altLang="ja-JP" u="sng" dirty="0" smtClean="0"/>
          </a:p>
          <a:p>
            <a:pPr marL="238517" indent="-238517">
              <a:buFont typeface="+mj-lt"/>
              <a:buAutoNum type="arabicPeriod"/>
            </a:pPr>
            <a:r>
              <a:rPr lang="ja-JP" altLang="en-US" u="sng" dirty="0" smtClean="0">
                <a:solidFill>
                  <a:srgbClr val="FF0000"/>
                </a:solidFill>
              </a:rPr>
              <a:t>オープンな標準に基づいた技術・仕様の採用</a:t>
            </a:r>
          </a:p>
          <a:p>
            <a:pPr marL="715551" lvl="1" indent="-238517">
              <a:buFont typeface="+mj-lt"/>
              <a:buAutoNum type="arabicPeriod"/>
            </a:pPr>
            <a:r>
              <a:rPr lang="ja-JP" altLang="en-US" dirty="0" smtClean="0"/>
              <a:t>特別な事情のない限り、</a:t>
            </a:r>
            <a:r>
              <a:rPr lang="ja-JP" altLang="en-US" u="sng" dirty="0" smtClean="0"/>
              <a:t>国際標準やデファクト・スタンダード等のオープンな規約に準拠した技術・仕様を採用する。また、館内および館外のシステムとの連携インターフェース仕様は、国際標準やオープンな規約に準拠したものを採用する。</a:t>
            </a:r>
            <a:endParaRPr lang="en-US" altLang="ja-JP" u="sng" dirty="0" smtClean="0"/>
          </a:p>
          <a:p>
            <a:pPr marL="238517" indent="-238517">
              <a:buFont typeface="+mj-lt"/>
              <a:buAutoNum type="arabicPeriod"/>
            </a:pPr>
            <a:r>
              <a:rPr lang="ja-JP" altLang="en-US" dirty="0" smtClean="0"/>
              <a:t>技術・仕様の共通化</a:t>
            </a:r>
          </a:p>
          <a:p>
            <a:pPr marL="715551" lvl="1" indent="-238517">
              <a:buFont typeface="+mj-lt"/>
              <a:buAutoNum type="arabicPeriod"/>
            </a:pPr>
            <a:r>
              <a:rPr lang="ja-JP" altLang="en-US" dirty="0" smtClean="0"/>
              <a:t>システム資源の共有化とサービスの統合化を実現するため、特別な理由のない限り、採用する技術・仕様は共通化する。</a:t>
            </a:r>
            <a:endParaRPr lang="en-US" altLang="ja-JP" dirty="0" smtClean="0"/>
          </a:p>
          <a:p>
            <a:pPr marL="238517" indent="-238517">
              <a:buFont typeface="+mj-lt"/>
              <a:buAutoNum type="arabicPeriod"/>
            </a:pPr>
            <a:r>
              <a:rPr lang="ja-JP" altLang="en-US" u="sng" dirty="0" smtClean="0">
                <a:solidFill>
                  <a:srgbClr val="FF0000"/>
                </a:solidFill>
              </a:rPr>
              <a:t>システムの特性に応じた成熟度を持つ技術の採用</a:t>
            </a:r>
          </a:p>
          <a:p>
            <a:pPr marL="715551" lvl="1" indent="-238517">
              <a:buFont typeface="+mj-lt"/>
              <a:buAutoNum type="arabicPeriod"/>
            </a:pPr>
            <a:r>
              <a:rPr lang="ja-JP" altLang="en-US" dirty="0" smtClean="0"/>
              <a:t>システムの重要度や</a:t>
            </a:r>
            <a:r>
              <a:rPr lang="ja-JP" altLang="en-US" u="sng" dirty="0" smtClean="0"/>
              <a:t>先進性などの特性に相応する成熟性や先進性を備えた技術・仕様を採用する。</a:t>
            </a:r>
            <a:endParaRPr lang="en-US" altLang="ja-JP" u="sng" dirty="0" smtClean="0"/>
          </a:p>
          <a:p>
            <a:pPr marL="238517" indent="-238517">
              <a:buFont typeface="+mj-lt"/>
              <a:buAutoNum type="arabicPeriod"/>
            </a:pPr>
            <a:r>
              <a:rPr lang="ja-JP" altLang="en-US" u="sng" dirty="0" smtClean="0"/>
              <a:t>パッケージ・ソフトウェアやオープンソース・ソフトウェアの活用</a:t>
            </a:r>
          </a:p>
          <a:p>
            <a:pPr marL="715551" lvl="1" indent="-238517">
              <a:buFont typeface="+mj-lt"/>
              <a:buAutoNum type="arabicPeriod"/>
            </a:pPr>
            <a:r>
              <a:rPr lang="ja-JP" altLang="en-US" dirty="0" smtClean="0"/>
              <a:t>機能要件の実現手段として、</a:t>
            </a:r>
            <a:r>
              <a:rPr lang="ja-JP" altLang="en-US" u="sng" dirty="0" smtClean="0"/>
              <a:t>パッケージ・ソフトウェアを活用する。</a:t>
            </a:r>
            <a:r>
              <a:rPr lang="ja-JP" altLang="en-US" dirty="0" smtClean="0"/>
              <a:t>さらに、同様な機能を有する</a:t>
            </a:r>
            <a:r>
              <a:rPr lang="ja-JP" altLang="en-US" u="sng" dirty="0" smtClean="0"/>
              <a:t>オープンソース・ソフトウェア</a:t>
            </a:r>
            <a:r>
              <a:rPr lang="en-US" u="sng" dirty="0" smtClean="0"/>
              <a:t>(OSS)</a:t>
            </a:r>
            <a:r>
              <a:rPr lang="ja-JP" altLang="en-US" u="sng" dirty="0" smtClean="0"/>
              <a:t>が利用可能な場合は積極的に採用する。</a:t>
            </a:r>
            <a:endParaRPr lang="en-US" altLang="ja-JP" u="sng" dirty="0" smtClean="0"/>
          </a:p>
          <a:p>
            <a:pPr marL="238517" indent="-238517">
              <a:buFont typeface="+mj-lt"/>
              <a:buAutoNum type="arabicPeriod"/>
            </a:pPr>
            <a:r>
              <a:rPr lang="ja-JP" altLang="en-US" dirty="0" smtClean="0"/>
              <a:t>資源の共同利用および柔軟な配分・拡張に資する技術の採用</a:t>
            </a:r>
          </a:p>
          <a:p>
            <a:pPr marL="715551" lvl="1" indent="-238517">
              <a:buFont typeface="+mj-lt"/>
              <a:buAutoNum type="arabicPeriod"/>
            </a:pPr>
            <a:r>
              <a:rPr lang="ja-JP" altLang="en-US" dirty="0" smtClean="0"/>
              <a:t>ハードウェア、ソフトウェア、ネットワーク等のシステム基盤資源を共通システム基盤として複数アプリケーション間で共有する技術や、その共有資源の配分や拡張を利用状況に応じて柔軟に行うための技術を積極的に採用する。</a:t>
            </a:r>
          </a:p>
          <a:p>
            <a:pPr marL="715551" lvl="1" indent="-238517">
              <a:buFont typeface="+mj-lt"/>
              <a:buAutoNum type="arabicPeriod"/>
            </a:pPr>
            <a:r>
              <a:rPr lang="ja-JP" altLang="en-US" dirty="0" smtClean="0"/>
              <a:t>業務アプリケーションのシステム化に際しては、業務固有の要件に基づいて、共通システム基盤の採否を個別に判断する。</a:t>
            </a:r>
            <a:endParaRPr lang="en-US" altLang="ja-JP" dirty="0" smtClean="0"/>
          </a:p>
          <a:p>
            <a:pPr marL="238517" indent="-238517">
              <a:buFont typeface="+mj-lt"/>
              <a:buAutoNum type="arabicPeriod"/>
            </a:pPr>
            <a:r>
              <a:rPr lang="ja-JP" altLang="en-US" dirty="0" smtClean="0"/>
              <a:t>システムの重要度に応じた障害対策技術の選択</a:t>
            </a:r>
          </a:p>
          <a:p>
            <a:pPr marL="715551" lvl="1" indent="-238517">
              <a:buFont typeface="+mj-lt"/>
              <a:buAutoNum type="arabicPeriod"/>
            </a:pPr>
            <a:r>
              <a:rPr lang="ja-JP" altLang="en-US" dirty="0" smtClean="0"/>
              <a:t>システムの障害が社会に与える影響の程度に応じて、障害対策に係る技術を選択する。</a:t>
            </a:r>
            <a:endParaRPr lang="en-US" altLang="ja-JP" dirty="0" smtClean="0"/>
          </a:p>
          <a:p>
            <a:pPr marL="238517" indent="-238517">
              <a:buFont typeface="+mj-lt"/>
              <a:buAutoNum type="arabicPeriod"/>
            </a:pPr>
            <a:r>
              <a:rPr lang="ja-JP" altLang="en-US" dirty="0" smtClean="0"/>
              <a:t>情報セキュリティを考慮した技術の選択</a:t>
            </a:r>
          </a:p>
          <a:p>
            <a:pPr marL="715551" lvl="1" indent="-238517">
              <a:buFont typeface="+mj-lt"/>
              <a:buAutoNum type="arabicPeriod"/>
            </a:pPr>
            <a:r>
              <a:rPr lang="ja-JP" altLang="en-US" dirty="0" smtClean="0"/>
              <a:t>システム資源や情報の保護の観点から、適切な情報セキュリティ対策が施された技術を採用する。</a:t>
            </a:r>
            <a:endParaRPr lang="en-US" altLang="ja-JP" dirty="0" smtClean="0"/>
          </a:p>
          <a:p>
            <a:pPr marL="238517" indent="-238517">
              <a:buFont typeface="+mj-lt"/>
              <a:buAutoNum type="arabicPeriod"/>
            </a:pPr>
            <a:r>
              <a:rPr lang="ja-JP" altLang="en-US" dirty="0" smtClean="0"/>
              <a:t>運用・保守業務の集約化・共通化に資する技術の採用</a:t>
            </a:r>
            <a:endParaRPr lang="en-US" dirty="0" smtClean="0"/>
          </a:p>
          <a:p>
            <a:pPr marL="715551" lvl="1" indent="-238517">
              <a:buFont typeface="+mj-lt"/>
              <a:buAutoNum type="arabicPeriod"/>
            </a:pPr>
            <a:r>
              <a:rPr lang="ja-JP" altLang="en-US" dirty="0" smtClean="0"/>
              <a:t>情報システムの運用・保守に係るノウハウの共有化と要員の活用を推進するため、運用・保守業務の全館的な集約化・共通化、ならびに運用・保守作業の負担軽減に資する技術を積極的に採用する。</a:t>
            </a:r>
            <a:endParaRPr lang="en-US" altLang="ja-JP" dirty="0" smtClean="0"/>
          </a:p>
          <a:p>
            <a:pPr marL="238517" indent="-238517">
              <a:buFont typeface="+mj-lt"/>
              <a:buAutoNum type="arabicPeriod"/>
            </a:pPr>
            <a:endParaRPr lang="ja-JP" altLang="en-US" dirty="0" smtClean="0"/>
          </a:p>
          <a:p>
            <a:pPr rtl="0" eaLnBrk="1" fontAlgn="base" latinLnBrk="0" hangingPunct="1"/>
            <a:endParaRPr lang="ja-JP" altLang="en-US" dirty="0" smtClean="0"/>
          </a:p>
          <a:p>
            <a:pPr rtl="0" eaLnBrk="1" fontAlgn="base" latinLnBrk="0" hangingPunct="1"/>
            <a:endParaRPr lang="ja-JP" altLang="en-US" dirty="0" smtClean="0"/>
          </a:p>
          <a:p>
            <a:pPr rtl="0" eaLnBrk="1" fontAlgn="base" latinLnBrk="0" hangingPunct="1"/>
            <a:endParaRPr lang="ja-JP" altLang="en-US" dirty="0" smtClean="0"/>
          </a:p>
          <a:p>
            <a:pPr rtl="0" eaLnBrk="1" fontAlgn="base" latinLnBrk="0" hangingPunct="1"/>
            <a:endParaRPr lang="ja-JP" altLang="en-US" dirty="0" smtClean="0"/>
          </a:p>
          <a:p>
            <a:pPr rtl="0" eaLnBrk="1" fontAlgn="base" latinLnBrk="0" hangingPunct="1"/>
            <a:endParaRPr lang="ja-JP" altLang="en-US" dirty="0" smtClean="0"/>
          </a:p>
          <a:p>
            <a:pPr rtl="0" eaLnBrk="1" fontAlgn="base" latinLnBrk="0" hangingPunct="1"/>
            <a:endParaRPr lang="en-US" dirty="0" smtClean="0"/>
          </a:p>
          <a:p>
            <a:pPr rtl="0" eaLnBrk="1" fontAlgn="base" latinLnBrk="0" hangingPunct="1"/>
            <a:endParaRPr lang="ja-JP" altLang="en-US" dirty="0" smtClean="0"/>
          </a:p>
          <a:p>
            <a:endParaRPr kumimoji="1" lang="ja-JP" altLang="en-US" dirty="0"/>
          </a:p>
        </p:txBody>
      </p:sp>
      <p:sp>
        <p:nvSpPr>
          <p:cNvPr id="4" name="ヘッダー プレースホルダ 3"/>
          <p:cNvSpPr>
            <a:spLocks noGrp="1"/>
          </p:cNvSpPr>
          <p:nvPr>
            <p:ph type="hdr" sz="quarter" idx="10"/>
          </p:nvPr>
        </p:nvSpPr>
        <p:spPr/>
        <p:txBody>
          <a:bodyPr/>
          <a:lstStyle/>
          <a:p>
            <a:pPr>
              <a:defRPr/>
            </a:pPr>
            <a:r>
              <a:rPr lang="zh-CN" altLang="en-US" smtClean="0"/>
              <a:t>第</a:t>
            </a:r>
            <a:r>
              <a:rPr lang="en-US" altLang="zh-CN" smtClean="0"/>
              <a:t>95</a:t>
            </a:r>
            <a:r>
              <a:rPr lang="zh-CN" altLang="en-US" smtClean="0"/>
              <a:t>回全国図書館大会 第</a:t>
            </a:r>
            <a:r>
              <a:rPr lang="en-US" altLang="zh-CN" smtClean="0"/>
              <a:t>5</a:t>
            </a:r>
            <a:r>
              <a:rPr lang="zh-CN" altLang="en-US" smtClean="0"/>
              <a:t>分科会</a:t>
            </a:r>
            <a:endParaRPr lang="en-US" altLang="ja-JP"/>
          </a:p>
        </p:txBody>
      </p:sp>
      <p:sp>
        <p:nvSpPr>
          <p:cNvPr id="5" name="日付プレースホルダ 4"/>
          <p:cNvSpPr>
            <a:spLocks noGrp="1"/>
          </p:cNvSpPr>
          <p:nvPr>
            <p:ph type="dt" idx="11"/>
          </p:nvPr>
        </p:nvSpPr>
        <p:spPr/>
        <p:txBody>
          <a:bodyPr/>
          <a:lstStyle/>
          <a:p>
            <a:pPr>
              <a:defRPr/>
            </a:pPr>
            <a:r>
              <a:rPr lang="en-US" altLang="ja-JP" smtClean="0"/>
              <a:t>2012/3/24</a:t>
            </a:r>
            <a:endParaRPr lang="en-US" altLang="ja-JP"/>
          </a:p>
        </p:txBody>
      </p:sp>
      <p:sp>
        <p:nvSpPr>
          <p:cNvPr id="6" name="フッター プレースホルダ 5"/>
          <p:cNvSpPr>
            <a:spLocks noGrp="1"/>
          </p:cNvSpPr>
          <p:nvPr>
            <p:ph type="ftr" sz="quarter" idx="12"/>
          </p:nvPr>
        </p:nvSpPr>
        <p:spPr/>
        <p:txBody>
          <a:bodyPr/>
          <a:lstStyle/>
          <a:p>
            <a:pPr>
              <a:defRPr/>
            </a:pPr>
            <a:r>
              <a:rPr lang="en-US" altLang="ja-JP" smtClean="0"/>
              <a:t>National Diet Library (NDL)</a:t>
            </a:r>
            <a:endParaRPr lang="en-US" altLang="ja-JP"/>
          </a:p>
        </p:txBody>
      </p:sp>
      <p:sp>
        <p:nvSpPr>
          <p:cNvPr id="7" name="スライド番号プレースホルダ 6"/>
          <p:cNvSpPr>
            <a:spLocks noGrp="1"/>
          </p:cNvSpPr>
          <p:nvPr>
            <p:ph type="sldNum" sz="quarter" idx="13"/>
          </p:nvPr>
        </p:nvSpPr>
        <p:spPr/>
        <p:txBody>
          <a:bodyPr/>
          <a:lstStyle/>
          <a:p>
            <a:pPr>
              <a:defRPr/>
            </a:pPr>
            <a:fld id="{943F94FD-84BF-4AA4-B4BF-7AA4E66D91A2}" type="slidenum">
              <a:rPr lang="en-US" altLang="ja-JP" smtClean="0"/>
              <a:pPr>
                <a:defRPr/>
              </a:pPr>
              <a:t>10</a:t>
            </a:fld>
            <a:endParaRPr lang="en-US" altLang="ja-JP"/>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54088" y="227013"/>
            <a:ext cx="5119687" cy="3840162"/>
          </a:xfrm>
        </p:spPr>
      </p:sp>
      <p:sp>
        <p:nvSpPr>
          <p:cNvPr id="3" name="ノート プレースホルダ 2"/>
          <p:cNvSpPr>
            <a:spLocks noGrp="1"/>
          </p:cNvSpPr>
          <p:nvPr>
            <p:ph type="body" idx="1"/>
          </p:nvPr>
        </p:nvSpPr>
        <p:spPr>
          <a:xfrm>
            <a:off x="312025" y="4080176"/>
            <a:ext cx="6787275" cy="6154439"/>
          </a:xfrm>
        </p:spPr>
        <p:txBody>
          <a:bodyPr>
            <a:normAutofit/>
          </a:bodyPr>
          <a:lstStyle/>
          <a:p>
            <a:pPr lvl="0"/>
            <a:r>
              <a:rPr lang="ja-JP" altLang="en-US" b="1" u="sng" dirty="0" smtClean="0">
                <a:solidFill>
                  <a:srgbClr val="FF0000"/>
                </a:solidFill>
              </a:rPr>
              <a:t>ＮＤＬの新しい利用者サービスの方向性を打ち出す</a:t>
            </a:r>
            <a:endParaRPr lang="en-US" altLang="ja-JP" u="sng" dirty="0" smtClean="0">
              <a:solidFill>
                <a:srgbClr val="FF0000"/>
              </a:solidFill>
            </a:endParaRPr>
          </a:p>
          <a:p>
            <a:pPr lvl="1"/>
            <a:r>
              <a:rPr lang="ja-JP" altLang="en-US" u="sng" dirty="0" smtClean="0"/>
              <a:t>「</a:t>
            </a:r>
            <a:r>
              <a:rPr lang="ja-JP" altLang="en-US" u="sng" dirty="0" smtClean="0">
                <a:solidFill>
                  <a:srgbClr val="FF0000"/>
                </a:solidFill>
              </a:rPr>
              <a:t>網羅性、確実性、信頼性</a:t>
            </a:r>
            <a:r>
              <a:rPr lang="ja-JP" altLang="en-US" u="sng" dirty="0" smtClean="0"/>
              <a:t>」</a:t>
            </a:r>
            <a:r>
              <a:rPr lang="ja-JP" altLang="en-US" dirty="0" smtClean="0"/>
              <a:t>が保証された良質な情報資源へと利用者をナビゲートする。</a:t>
            </a:r>
            <a:r>
              <a:rPr lang="en-US" dirty="0" smtClean="0"/>
              <a:t> </a:t>
            </a:r>
            <a:endParaRPr lang="ja-JP" altLang="en-US" dirty="0" smtClean="0"/>
          </a:p>
          <a:p>
            <a:pPr lvl="0"/>
            <a:r>
              <a:rPr lang="ja-JP" altLang="en-US" b="1" u="sng" dirty="0" smtClean="0">
                <a:solidFill>
                  <a:srgbClr val="FF0000"/>
                </a:solidFill>
              </a:rPr>
              <a:t>利用者オリエンテッドでユーザビリティを追求する</a:t>
            </a:r>
            <a:endParaRPr lang="en-US" altLang="ja-JP" b="1" u="sng" dirty="0" smtClean="0">
              <a:solidFill>
                <a:srgbClr val="FF0000"/>
              </a:solidFill>
            </a:endParaRPr>
          </a:p>
          <a:p>
            <a:pPr marL="477033" lvl="1" defTabSz="954069"/>
            <a:r>
              <a:rPr lang="ja-JP" altLang="en-US" u="sng" dirty="0" smtClean="0">
                <a:latin typeface="HG丸ｺﾞｼｯｸM-PRO" pitchFamily="50" charset="-128"/>
                <a:ea typeface="HG丸ｺﾞｼｯｸM-PRO" pitchFamily="50" charset="-128"/>
              </a:rPr>
              <a:t>利用者の</a:t>
            </a:r>
            <a:r>
              <a:rPr lang="ja-JP" altLang="en-US" u="sng" dirty="0" smtClean="0">
                <a:solidFill>
                  <a:srgbClr val="FF0000"/>
                </a:solidFill>
                <a:latin typeface="HG丸ｺﾞｼｯｸM-PRO" pitchFamily="50" charset="-128"/>
                <a:ea typeface="HG丸ｺﾞｼｯｸM-PRO" pitchFamily="50" charset="-128"/>
              </a:rPr>
              <a:t>検索プロセスを考慮</a:t>
            </a:r>
            <a:r>
              <a:rPr lang="ja-JP" altLang="en-US" u="sng" dirty="0" smtClean="0">
                <a:latin typeface="HG丸ｺﾞｼｯｸM-PRO" pitchFamily="50" charset="-128"/>
                <a:ea typeface="HG丸ｺﾞｼｯｸM-PRO" pitchFamily="50" charset="-128"/>
              </a:rPr>
              <a:t>したユーザインターフェースの提供</a:t>
            </a:r>
            <a:endParaRPr lang="en-US" altLang="ja-JP" u="sng" dirty="0" smtClean="0">
              <a:latin typeface="HG丸ｺﾞｼｯｸM-PRO" pitchFamily="50" charset="-128"/>
              <a:ea typeface="HG丸ｺﾞｼｯｸM-PRO" pitchFamily="50" charset="-128"/>
            </a:endParaRPr>
          </a:p>
          <a:p>
            <a:pPr lvl="1"/>
            <a:r>
              <a:rPr lang="ja-JP" altLang="en-US" u="sng" dirty="0" smtClean="0"/>
              <a:t>旧来の</a:t>
            </a:r>
            <a:r>
              <a:rPr lang="en-US" altLang="ja-JP" u="sng" dirty="0" smtClean="0"/>
              <a:t>OPAC</a:t>
            </a:r>
            <a:r>
              <a:rPr lang="ja-JP" altLang="en-US" u="sng" dirty="0" err="1" smtClean="0"/>
              <a:t>のような</a:t>
            </a:r>
            <a:r>
              <a:rPr lang="ja-JP" altLang="en-US" u="sng" dirty="0" smtClean="0"/>
              <a:t>検索表示にこだわらない</a:t>
            </a:r>
            <a:r>
              <a:rPr lang="ja-JP" altLang="en-US" dirty="0" smtClean="0"/>
              <a:t>。</a:t>
            </a:r>
            <a:endParaRPr lang="en-US" altLang="ja-JP" dirty="0" smtClean="0"/>
          </a:p>
          <a:p>
            <a:pPr lvl="0"/>
            <a:r>
              <a:rPr lang="ja-JP" altLang="en-US" b="1" u="sng" dirty="0" smtClean="0">
                <a:solidFill>
                  <a:srgbClr val="FF0000"/>
                </a:solidFill>
              </a:rPr>
              <a:t>利用者をターゲッティングする</a:t>
            </a:r>
            <a:endParaRPr lang="en-US" altLang="ja-JP" u="sng" dirty="0" smtClean="0">
              <a:solidFill>
                <a:srgbClr val="FF0000"/>
              </a:solidFill>
            </a:endParaRPr>
          </a:p>
          <a:p>
            <a:pPr marL="477033" lvl="1" defTabSz="954069"/>
            <a:r>
              <a:rPr lang="ja-JP" altLang="en-US" u="sng" dirty="0" smtClean="0">
                <a:latin typeface="HG丸ｺﾞｼｯｸM-PRO" pitchFamily="50" charset="-128"/>
                <a:ea typeface="HG丸ｺﾞｼｯｸM-PRO" pitchFamily="50" charset="-128"/>
              </a:rPr>
              <a:t>あくまでも「</a:t>
            </a:r>
            <a:r>
              <a:rPr lang="ja-JP" altLang="en-US" u="sng" dirty="0" smtClean="0">
                <a:solidFill>
                  <a:srgbClr val="FF0000"/>
                </a:solidFill>
                <a:latin typeface="HG丸ｺﾞｼｯｸM-PRO" pitchFamily="50" charset="-128"/>
                <a:ea typeface="HG丸ｺﾞｼｯｸM-PRO" pitchFamily="50" charset="-128"/>
              </a:rPr>
              <a:t>一般ユーザ</a:t>
            </a:r>
            <a:r>
              <a:rPr lang="ja-JP" altLang="en-US" u="sng" dirty="0" smtClean="0">
                <a:latin typeface="HG丸ｺﾞｼｯｸM-PRO" pitchFamily="50" charset="-128"/>
                <a:ea typeface="HG丸ｺﾞｼｯｸM-PRO" pitchFamily="50" charset="-128"/>
              </a:rPr>
              <a:t>」。</a:t>
            </a:r>
            <a:r>
              <a:rPr lang="ja-JP" altLang="en-US" u="sng" dirty="0" smtClean="0">
                <a:solidFill>
                  <a:srgbClr val="FF0000"/>
                </a:solidFill>
                <a:latin typeface="HG丸ｺﾞｼｯｸM-PRO" pitchFamily="50" charset="-128"/>
                <a:ea typeface="HG丸ｺﾞｼｯｸM-PRO" pitchFamily="50" charset="-128"/>
              </a:rPr>
              <a:t>未利用者層を開拓</a:t>
            </a:r>
            <a:endParaRPr lang="en-US" altLang="ja-JP" u="sng" dirty="0" smtClean="0">
              <a:solidFill>
                <a:srgbClr val="FF0000"/>
              </a:solidFill>
              <a:latin typeface="HG丸ｺﾞｼｯｸM-PRO" pitchFamily="50" charset="-128"/>
              <a:ea typeface="HG丸ｺﾞｼｯｸM-PRO" pitchFamily="50" charset="-128"/>
            </a:endParaRPr>
          </a:p>
          <a:p>
            <a:pPr lvl="1"/>
            <a:r>
              <a:rPr lang="ja-JP" altLang="en-US" dirty="0" smtClean="0"/>
              <a:t>探す目的が明確かつ専門的知識の獲得のためのものであり、目的とするコンテンツがＮＤＬサイトのどこかにあるはずだという</a:t>
            </a:r>
            <a:r>
              <a:rPr lang="ja-JP" altLang="en-US" dirty="0" smtClean="0">
                <a:solidFill>
                  <a:srgbClr val="FF0000"/>
                </a:solidFill>
              </a:rPr>
              <a:t>確証をもった形での利用</a:t>
            </a:r>
          </a:p>
          <a:p>
            <a:pPr lvl="1"/>
            <a:r>
              <a:rPr lang="ja-JP" altLang="en-US" dirty="0" smtClean="0"/>
              <a:t>どこからどうやって探せばよいかわからず試行錯誤しながら探しているうちに、</a:t>
            </a:r>
            <a:r>
              <a:rPr lang="en-US" dirty="0" smtClean="0"/>
              <a:t>Google</a:t>
            </a:r>
            <a:r>
              <a:rPr lang="ja-JP" altLang="en-US" dirty="0" smtClean="0"/>
              <a:t>やリンク集、</a:t>
            </a:r>
            <a:r>
              <a:rPr lang="en-US" dirty="0" smtClean="0"/>
              <a:t>Blog</a:t>
            </a:r>
            <a:r>
              <a:rPr lang="ja-JP" altLang="en-US" dirty="0" smtClean="0"/>
              <a:t>や記事など、ＮＤＬ以外のサイトで紹介・引用されたものをきっかけに</a:t>
            </a:r>
            <a:r>
              <a:rPr lang="ja-JP" altLang="en-US" dirty="0" smtClean="0">
                <a:solidFill>
                  <a:srgbClr val="FF0000"/>
                </a:solidFill>
              </a:rPr>
              <a:t>たまたまＮＤＬサイトに行き当たった場合の利用</a:t>
            </a:r>
          </a:p>
          <a:p>
            <a:pPr lvl="0"/>
            <a:r>
              <a:rPr lang="ja-JP" altLang="en-US" b="1" u="sng" dirty="0" smtClean="0">
                <a:solidFill>
                  <a:srgbClr val="FF0000"/>
                </a:solidFill>
              </a:rPr>
              <a:t>検索エンジン経由で訪れるユーザを重視</a:t>
            </a:r>
            <a:r>
              <a:rPr lang="ja-JP" altLang="en-US" b="1" u="sng" dirty="0" smtClean="0"/>
              <a:t>する</a:t>
            </a:r>
            <a:endParaRPr lang="en-US" altLang="ja-JP" b="1" u="sng" dirty="0" smtClean="0"/>
          </a:p>
          <a:p>
            <a:pPr lvl="1"/>
            <a:r>
              <a:rPr lang="ja-JP" altLang="en-US" u="sng" dirty="0" smtClean="0">
                <a:latin typeface="HG丸ｺﾞｼｯｸM-PRO" pitchFamily="50" charset="-128"/>
                <a:ea typeface="HG丸ｺﾞｼｯｸM-PRO" pitchFamily="50" charset="-128"/>
              </a:rPr>
              <a:t>ＮＤＬのサイトという認識なしに訪問したユーザを適切にナビゲートすることを重視</a:t>
            </a:r>
            <a:endParaRPr lang="en-US" altLang="ja-JP" u="sng" dirty="0" smtClean="0">
              <a:latin typeface="HG丸ｺﾞｼｯｸM-PRO" pitchFamily="50" charset="-128"/>
              <a:ea typeface="HG丸ｺﾞｼｯｸM-PRO" pitchFamily="50" charset="-128"/>
            </a:endParaRPr>
          </a:p>
          <a:p>
            <a:pPr lvl="0"/>
            <a:r>
              <a:rPr lang="ja-JP" altLang="en-US" b="1" u="sng" dirty="0" smtClean="0"/>
              <a:t>デザイン・操作性を磨き上げる</a:t>
            </a:r>
            <a:endParaRPr lang="en-US" altLang="ja-JP" u="sng" dirty="0" smtClean="0"/>
          </a:p>
          <a:p>
            <a:pPr lvl="1"/>
            <a:r>
              <a:rPr lang="ja-JP" altLang="en-US" u="sng" dirty="0" smtClean="0">
                <a:latin typeface="HG丸ｺﾞｼｯｸM-PRO" pitchFamily="50" charset="-128"/>
                <a:ea typeface="HG丸ｺﾞｼｯｸM-PRO" pitchFamily="50" charset="-128"/>
              </a:rPr>
              <a:t>他の優れたアイデアや工夫は積極的に取り込み、無理なオリジナリティは追及しない。</a:t>
            </a:r>
            <a:endParaRPr lang="en-US" altLang="ja-JP" u="sng" dirty="0" smtClean="0">
              <a:latin typeface="HG丸ｺﾞｼｯｸM-PRO" pitchFamily="50" charset="-128"/>
              <a:ea typeface="HG丸ｺﾞｼｯｸM-PRO" pitchFamily="50" charset="-128"/>
            </a:endParaRPr>
          </a:p>
          <a:p>
            <a:pPr lvl="1"/>
            <a:r>
              <a:rPr lang="ja-JP" altLang="en-US" dirty="0" smtClean="0"/>
              <a:t>利用者の反応・評価を適時に反映させながらアジャイル的に開発を行い、プロトタイプの期間中を通じて継続的に評価・改善を重ねることで完成度を高めていく。</a:t>
            </a:r>
          </a:p>
          <a:p>
            <a:pPr lvl="0"/>
            <a:r>
              <a:rPr lang="ja-JP" altLang="en-US" b="1" u="sng" dirty="0" smtClean="0"/>
              <a:t>「</a:t>
            </a:r>
            <a:r>
              <a:rPr lang="ja-JP" altLang="en-US" b="1" u="sng" dirty="0" smtClean="0">
                <a:solidFill>
                  <a:srgbClr val="FF0000"/>
                </a:solidFill>
              </a:rPr>
              <a:t>いつでも、どこでも</a:t>
            </a:r>
            <a:r>
              <a:rPr lang="ja-JP" altLang="en-US" b="1" u="sng" dirty="0" smtClean="0"/>
              <a:t>」を実現する</a:t>
            </a:r>
            <a:endParaRPr lang="en-US" altLang="ja-JP" b="1" u="sng" dirty="0" smtClean="0"/>
          </a:p>
          <a:p>
            <a:pPr lvl="1"/>
            <a:r>
              <a:rPr lang="ja-JP" altLang="en-US" u="sng" dirty="0" smtClean="0">
                <a:solidFill>
                  <a:srgbClr val="FF0000"/>
                </a:solidFill>
              </a:rPr>
              <a:t>携帯端末利用者</a:t>
            </a:r>
            <a:r>
              <a:rPr lang="ja-JP" altLang="en-US" u="sng" dirty="0" smtClean="0"/>
              <a:t>にも、</a:t>
            </a:r>
            <a:r>
              <a:rPr lang="en-US" dirty="0" smtClean="0"/>
              <a:t>PC</a:t>
            </a:r>
            <a:r>
              <a:rPr lang="ja-JP" altLang="en-US" dirty="0" smtClean="0"/>
              <a:t>の場合と遜色ない</a:t>
            </a:r>
            <a:r>
              <a:rPr lang="ja-JP" altLang="en-US" u="sng" dirty="0" smtClean="0">
                <a:latin typeface="HG丸ｺﾞｼｯｸM-PRO" pitchFamily="50" charset="-128"/>
                <a:ea typeface="HG丸ｺﾞｼｯｸM-PRO" pitchFamily="50" charset="-128"/>
              </a:rPr>
              <a:t>高い操作性とデザインの</a:t>
            </a:r>
            <a:r>
              <a:rPr lang="en-US" u="sng" dirty="0" smtClean="0">
                <a:latin typeface="HG丸ｺﾞｼｯｸM-PRO" pitchFamily="50" charset="-128"/>
                <a:ea typeface="HG丸ｺﾞｼｯｸM-PRO" pitchFamily="50" charset="-128"/>
              </a:rPr>
              <a:t>GUI</a:t>
            </a:r>
            <a:r>
              <a:rPr lang="ja-JP" altLang="en-US" u="sng" dirty="0" err="1" smtClean="0">
                <a:latin typeface="HG丸ｺﾞｼｯｸM-PRO" pitchFamily="50" charset="-128"/>
                <a:ea typeface="HG丸ｺﾞｼｯｸM-PRO" pitchFamily="50" charset="-128"/>
              </a:rPr>
              <a:t>を提</a:t>
            </a:r>
            <a:r>
              <a:rPr lang="ja-JP" altLang="en-US" u="sng" dirty="0" smtClean="0">
                <a:latin typeface="HG丸ｺﾞｼｯｸM-PRO" pitchFamily="50" charset="-128"/>
                <a:ea typeface="HG丸ｺﾞｼｯｸM-PRO" pitchFamily="50" charset="-128"/>
              </a:rPr>
              <a:t>供する</a:t>
            </a:r>
            <a:r>
              <a:rPr lang="ja-JP" altLang="en-US" u="sng" dirty="0" smtClean="0"/>
              <a:t>。場所と時を選ばず、情報にアクセスすることを可能とする。</a:t>
            </a:r>
            <a:r>
              <a:rPr lang="en-US" u="sng" dirty="0" smtClean="0"/>
              <a:t> </a:t>
            </a:r>
            <a:endParaRPr lang="ja-JP" altLang="en-US" u="sng" dirty="0" smtClean="0"/>
          </a:p>
          <a:p>
            <a:pPr lvl="0"/>
            <a:r>
              <a:rPr lang="ja-JP" altLang="en-US" b="1" u="sng" dirty="0" smtClean="0">
                <a:solidFill>
                  <a:srgbClr val="FF0000"/>
                </a:solidFill>
              </a:rPr>
              <a:t>新しい付加価値を生み出す</a:t>
            </a:r>
            <a:endParaRPr lang="en-US" altLang="ja-JP" u="sng" dirty="0" smtClean="0">
              <a:solidFill>
                <a:srgbClr val="FF0000"/>
              </a:solidFill>
            </a:endParaRPr>
          </a:p>
          <a:p>
            <a:pPr marL="477033" lvl="1" defTabSz="954069"/>
            <a:r>
              <a:rPr lang="ja-JP" altLang="en-US" u="sng" dirty="0" smtClean="0">
                <a:latin typeface="HG丸ｺﾞｼｯｸM-PRO" pitchFamily="50" charset="-128"/>
                <a:ea typeface="HG丸ｺﾞｼｯｸM-PRO" pitchFamily="50" charset="-128"/>
              </a:rPr>
              <a:t>民間企業や非営利団体、個人が提供しているサービスとの連携や複数の異質なサービスの組み合わせ</a:t>
            </a:r>
            <a:endParaRPr lang="en-US" altLang="ja-JP" u="sng" dirty="0" smtClean="0">
              <a:latin typeface="HG丸ｺﾞｼｯｸM-PRO" pitchFamily="50" charset="-128"/>
              <a:ea typeface="HG丸ｺﾞｼｯｸM-PRO" pitchFamily="50" charset="-128"/>
            </a:endParaRPr>
          </a:p>
          <a:p>
            <a:pPr lvl="1"/>
            <a:r>
              <a:rPr lang="ja-JP" altLang="en-US" u="sng" dirty="0" smtClean="0"/>
              <a:t>従来の図書館の枠にとらわれない自由な発想による付加価値創造の仕掛けを作る。</a:t>
            </a:r>
          </a:p>
          <a:p>
            <a:endParaRPr kumimoji="1" lang="ja-JP" altLang="en-US" dirty="0"/>
          </a:p>
        </p:txBody>
      </p:sp>
      <p:sp>
        <p:nvSpPr>
          <p:cNvPr id="4" name="ヘッダー プレースホルダ 3"/>
          <p:cNvSpPr>
            <a:spLocks noGrp="1"/>
          </p:cNvSpPr>
          <p:nvPr>
            <p:ph type="hdr" sz="quarter" idx="10"/>
          </p:nvPr>
        </p:nvSpPr>
        <p:spPr/>
        <p:txBody>
          <a:bodyPr/>
          <a:lstStyle/>
          <a:p>
            <a:pPr>
              <a:defRPr/>
            </a:pPr>
            <a:r>
              <a:rPr lang="zh-CN" altLang="en-US" smtClean="0"/>
              <a:t>第</a:t>
            </a:r>
            <a:r>
              <a:rPr lang="en-US" altLang="zh-CN" smtClean="0"/>
              <a:t>95</a:t>
            </a:r>
            <a:r>
              <a:rPr lang="zh-CN" altLang="en-US" smtClean="0"/>
              <a:t>回全国図書館大会 第</a:t>
            </a:r>
            <a:r>
              <a:rPr lang="en-US" altLang="zh-CN" smtClean="0"/>
              <a:t>5</a:t>
            </a:r>
            <a:r>
              <a:rPr lang="zh-CN" altLang="en-US" smtClean="0"/>
              <a:t>分科会</a:t>
            </a:r>
            <a:endParaRPr lang="en-US" altLang="ja-JP"/>
          </a:p>
        </p:txBody>
      </p:sp>
      <p:sp>
        <p:nvSpPr>
          <p:cNvPr id="5" name="日付プレースホルダ 4"/>
          <p:cNvSpPr>
            <a:spLocks noGrp="1"/>
          </p:cNvSpPr>
          <p:nvPr>
            <p:ph type="dt" idx="11"/>
          </p:nvPr>
        </p:nvSpPr>
        <p:spPr/>
        <p:txBody>
          <a:bodyPr/>
          <a:lstStyle/>
          <a:p>
            <a:pPr>
              <a:defRPr/>
            </a:pPr>
            <a:r>
              <a:rPr lang="en-US" altLang="ja-JP" smtClean="0"/>
              <a:t>2012/3/24</a:t>
            </a:r>
            <a:endParaRPr lang="en-US" altLang="ja-JP"/>
          </a:p>
        </p:txBody>
      </p:sp>
      <p:sp>
        <p:nvSpPr>
          <p:cNvPr id="6" name="フッター プレースホルダ 5"/>
          <p:cNvSpPr>
            <a:spLocks noGrp="1"/>
          </p:cNvSpPr>
          <p:nvPr>
            <p:ph type="ftr" sz="quarter" idx="12"/>
          </p:nvPr>
        </p:nvSpPr>
        <p:spPr/>
        <p:txBody>
          <a:bodyPr/>
          <a:lstStyle/>
          <a:p>
            <a:pPr>
              <a:defRPr/>
            </a:pPr>
            <a:r>
              <a:rPr lang="en-US" altLang="ja-JP" smtClean="0"/>
              <a:t>National Diet Library (NDL)</a:t>
            </a:r>
            <a:endParaRPr lang="en-US" altLang="ja-JP"/>
          </a:p>
        </p:txBody>
      </p:sp>
      <p:sp>
        <p:nvSpPr>
          <p:cNvPr id="7" name="スライド番号プレースホルダ 6"/>
          <p:cNvSpPr>
            <a:spLocks noGrp="1"/>
          </p:cNvSpPr>
          <p:nvPr>
            <p:ph type="sldNum" sz="quarter" idx="13"/>
          </p:nvPr>
        </p:nvSpPr>
        <p:spPr/>
        <p:txBody>
          <a:bodyPr/>
          <a:lstStyle/>
          <a:p>
            <a:pPr>
              <a:defRPr/>
            </a:pPr>
            <a:fld id="{943F94FD-84BF-4AA4-B4BF-7AA4E66D91A2}" type="slidenum">
              <a:rPr lang="en-US" altLang="ja-JP" smtClean="0"/>
              <a:pPr>
                <a:defRPr/>
              </a:pPr>
              <a:t>11</a:t>
            </a:fld>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0" name="正方形/長方形 9"/>
          <p:cNvSpPr/>
          <p:nvPr userDrawn="1"/>
        </p:nvSpPr>
        <p:spPr>
          <a:xfrm>
            <a:off x="0" y="3357562"/>
            <a:ext cx="9144000" cy="1357312"/>
          </a:xfrm>
          <a:prstGeom prst="rect">
            <a:avLst/>
          </a:prstGeom>
          <a:gradFill>
            <a:gsLst>
              <a:gs pos="0">
                <a:schemeClr val="bg1">
                  <a:lumMod val="75000"/>
                </a:schemeClr>
              </a:gs>
              <a:gs pos="100000">
                <a:schemeClr val="lt1">
                  <a:shade val="30000"/>
                  <a:satMod val="200000"/>
                </a:schemeClr>
              </a:gs>
            </a:gsLst>
            <a:lin ang="13500000" scaled="1"/>
          </a:gradFill>
          <a:ln>
            <a:noFill/>
          </a:ln>
        </p:spPr>
        <p:style>
          <a:lnRef idx="2">
            <a:schemeClr val="accent1">
              <a:shade val="50000"/>
            </a:schemeClr>
          </a:lnRef>
          <a:fillRef idx="1003">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sz="2800" dirty="0">
              <a:latin typeface="Arial Unicode MS" pitchFamily="50" charset="-128"/>
              <a:ea typeface="Arial Unicode MS" pitchFamily="50" charset="-128"/>
              <a:cs typeface="Arial Unicode MS" pitchFamily="50" charset="-128"/>
            </a:endParaRPr>
          </a:p>
        </p:txBody>
      </p:sp>
      <p:sp>
        <p:nvSpPr>
          <p:cNvPr id="2" name="タイトル 1"/>
          <p:cNvSpPr>
            <a:spLocks noGrp="1"/>
          </p:cNvSpPr>
          <p:nvPr>
            <p:ph type="ctrTitle"/>
          </p:nvPr>
        </p:nvSpPr>
        <p:spPr>
          <a:xfrm>
            <a:off x="714348" y="1643050"/>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285852" y="3500438"/>
            <a:ext cx="6400800" cy="107157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r>
              <a:rPr lang="en-US" altLang="ja-JP" smtClean="0"/>
              <a:t>2010/12/11</a:t>
            </a:r>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&lt;#&gt;</a:t>
            </a:fld>
            <a:endParaRPr kumimoji="0" lang="en-US"/>
          </a:p>
        </p:txBody>
      </p:sp>
      <p:sp>
        <p:nvSpPr>
          <p:cNvPr id="11" name="正方形/長方形 10"/>
          <p:cNvSpPr/>
          <p:nvPr userDrawn="1"/>
        </p:nvSpPr>
        <p:spPr>
          <a:xfrm>
            <a:off x="0" y="0"/>
            <a:ext cx="9144000" cy="1428736"/>
          </a:xfrm>
          <a:prstGeom prst="rect">
            <a:avLst/>
          </a:prstGeom>
          <a:solidFill>
            <a:schemeClr val="bg1"/>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en-US" altLang="ja-JP" sz="3600" dirty="0">
              <a:solidFill>
                <a:schemeClr val="bg1"/>
              </a:solidFill>
              <a:latin typeface="Arial Unicode MS" pitchFamily="50" charset="-128"/>
              <a:ea typeface="Arial Unicode MS" pitchFamily="50" charset="-128"/>
              <a:cs typeface="Arial Unicode MS" pitchFamily="50" charset="-128"/>
            </a:endParaRPr>
          </a:p>
        </p:txBody>
      </p:sp>
      <p:pic>
        <p:nvPicPr>
          <p:cNvPr id="12" name="Picture 2"/>
          <p:cNvPicPr>
            <a:picLocks noChangeAspect="1" noChangeArrowheads="1"/>
          </p:cNvPicPr>
          <p:nvPr userDrawn="1"/>
        </p:nvPicPr>
        <p:blipFill>
          <a:blip r:embed="rId2"/>
          <a:srcRect/>
          <a:stretch>
            <a:fillRect/>
          </a:stretch>
        </p:blipFill>
        <p:spPr bwMode="auto">
          <a:xfrm>
            <a:off x="0" y="1484784"/>
            <a:ext cx="9144000" cy="1928826"/>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r>
              <a:rPr lang="en-US" altLang="ja-JP" smtClean="0"/>
              <a:t>2010/12/11</a:t>
            </a:r>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2057400" cy="5851525"/>
          </a:xfrm>
        </p:spPr>
        <p:txBody>
          <a:bodyPr vert="eaVert"/>
          <a:lstStyle>
            <a:lvl1pPr>
              <a:defRPr>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縦書きテキスト プレースホルダ 2"/>
          <p:cNvSpPr>
            <a:spLocks noGrp="1"/>
          </p:cNvSpPr>
          <p:nvPr>
            <p:ph type="body" orient="vert" idx="1"/>
          </p:nvPr>
        </p:nvSpPr>
        <p:spPr>
          <a:xfrm>
            <a:off x="457200" y="274639"/>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r>
              <a:rPr lang="en-US" altLang="ja-JP" smtClean="0"/>
              <a:t>2010/12/11</a:t>
            </a:r>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3" name="正方形/長方形 2"/>
          <p:cNvSpPr/>
          <p:nvPr/>
        </p:nvSpPr>
        <p:spPr>
          <a:xfrm>
            <a:off x="0" y="0"/>
            <a:ext cx="9144000" cy="100012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a:p>
        </p:txBody>
      </p:sp>
      <p:sp>
        <p:nvSpPr>
          <p:cNvPr id="4" name="正方形/長方形 3"/>
          <p:cNvSpPr/>
          <p:nvPr userDrawn="1"/>
        </p:nvSpPr>
        <p:spPr>
          <a:xfrm>
            <a:off x="0" y="6286500"/>
            <a:ext cx="9144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a:p>
        </p:txBody>
      </p:sp>
      <p:pic>
        <p:nvPicPr>
          <p:cNvPr id="5" name="Picture 3" descr="C:\Documents and Settings\s-hara\デスクトップ\情報探索用GUI\情報探索用GUI\resources\images\button_blue_bg.gif"/>
          <p:cNvPicPr>
            <a:picLocks noChangeArrowheads="1"/>
          </p:cNvPicPr>
          <p:nvPr/>
        </p:nvPicPr>
        <p:blipFill>
          <a:blip r:embed="rId2"/>
          <a:srcRect/>
          <a:stretch>
            <a:fillRect/>
          </a:stretch>
        </p:blipFill>
        <p:spPr bwMode="auto">
          <a:xfrm>
            <a:off x="0" y="1341438"/>
            <a:ext cx="7524750" cy="2951162"/>
          </a:xfrm>
          <a:prstGeom prst="rect">
            <a:avLst/>
          </a:prstGeom>
          <a:noFill/>
          <a:ln w="9525">
            <a:noFill/>
            <a:miter lim="800000"/>
            <a:headEnd/>
            <a:tailEnd/>
          </a:ln>
        </p:spPr>
      </p:pic>
      <p:pic>
        <p:nvPicPr>
          <p:cNvPr id="6" name="Picture 5" descr="C:\Documents and Settings\s-hara\デスクトップ\情報探索用GUI\情報探索用GUI\resources\images\heading_bg.gif"/>
          <p:cNvPicPr>
            <a:picLocks noChangeArrowheads="1"/>
          </p:cNvPicPr>
          <p:nvPr userDrawn="1"/>
        </p:nvPicPr>
        <p:blipFill>
          <a:blip r:embed="rId3"/>
          <a:srcRect/>
          <a:stretch>
            <a:fillRect/>
          </a:stretch>
        </p:blipFill>
        <p:spPr bwMode="auto">
          <a:xfrm>
            <a:off x="1187450" y="4292600"/>
            <a:ext cx="7956550" cy="215900"/>
          </a:xfrm>
          <a:prstGeom prst="rect">
            <a:avLst/>
          </a:prstGeom>
          <a:noFill/>
          <a:ln w="9525">
            <a:noFill/>
            <a:miter lim="800000"/>
            <a:headEnd/>
            <a:tailEnd/>
          </a:ln>
        </p:spPr>
      </p:pic>
      <p:sp>
        <p:nvSpPr>
          <p:cNvPr id="2" name="タイトル 1"/>
          <p:cNvSpPr>
            <a:spLocks noGrp="1"/>
          </p:cNvSpPr>
          <p:nvPr>
            <p:ph type="ctrTitle"/>
          </p:nvPr>
        </p:nvSpPr>
        <p:spPr>
          <a:xfrm>
            <a:off x="0" y="1340768"/>
            <a:ext cx="7524328" cy="2952328"/>
          </a:xfrm>
        </p:spPr>
        <p:txBody>
          <a:bodyPr/>
          <a:lstStyle>
            <a:lvl1pPr algn="ctr">
              <a:defRPr sz="4400" baseline="0">
                <a:solidFill>
                  <a:schemeClr val="bg1"/>
                </a:solidFill>
                <a:latin typeface="+mj-ea"/>
                <a:ea typeface="+mj-ea"/>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r>
              <a:rPr lang="en-US" altLang="ja-JP" smtClean="0"/>
              <a:t>2010/12/11</a:t>
            </a:r>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r>
              <a:rPr lang="en-US" altLang="ja-JP" smtClean="0"/>
              <a:t>National Diet Library (NDL)</a:t>
            </a: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fld id="{3C3BFEE1-B11D-4F33-BE4E-1752C7FA7201}" type="slidenum">
              <a:rPr lang="ja-JP" altLang="en-US"/>
              <a:pPr>
                <a:defRPr/>
              </a:pPr>
              <a:t>&lt;#&gt;</a:t>
            </a:fld>
            <a:endParaRPr lang="ja-JP"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7813"/>
            <a:ext cx="8229600" cy="1139825"/>
          </a:xfrm>
        </p:spPr>
        <p:txBody>
          <a:bodyPr/>
          <a:lstStyle/>
          <a:p>
            <a:r>
              <a:rPr lang="ja-JP" altLang="en-US" smtClean="0"/>
              <a:t>マスタ タイトルの書式設定</a:t>
            </a:r>
            <a:endParaRPr lang="ja-JP" altLang="en-US"/>
          </a:p>
        </p:txBody>
      </p:sp>
      <p:sp>
        <p:nvSpPr>
          <p:cNvPr id="3" name="表プレースホルダ 2"/>
          <p:cNvSpPr>
            <a:spLocks noGrp="1"/>
          </p:cNvSpPr>
          <p:nvPr>
            <p:ph type="tbl" idx="1"/>
          </p:nvPr>
        </p:nvSpPr>
        <p:spPr>
          <a:xfrm>
            <a:off x="457200" y="1600200"/>
            <a:ext cx="8229600" cy="4530725"/>
          </a:xfrm>
        </p:spPr>
        <p:txBody>
          <a:bodyPr/>
          <a:lstStyle/>
          <a:p>
            <a:pPr lvl="0"/>
            <a:endParaRPr lang="ja-JP"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r>
              <a:rPr lang="en-US" altLang="ja-JP" smtClean="0"/>
              <a:t>2010/12/11</a:t>
            </a: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smtClean="0"/>
              <a:t>National Diet Library (NDL)</a:t>
            </a: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C17D08B1-187B-4F65-945D-57EF7B04EA8A}" type="slidenum">
              <a:rPr lang="en-US" altLang="ja-JP"/>
              <a:pPr>
                <a:defRPr/>
              </a:pPr>
              <a:t>&lt;#&gt;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コンテンツ プレースホルダ 2"/>
          <p:cNvSpPr>
            <a:spLocks noGrp="1"/>
          </p:cNvSpPr>
          <p:nvPr>
            <p:ph idx="1"/>
          </p:nvPr>
        </p:nvSpPr>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r>
              <a:rPr lang="en-US" altLang="ja-JP" smtClean="0"/>
              <a:t>2010/12/11</a:t>
            </a:r>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&lt;#&gt;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6"/>
            <a:ext cx="7772400" cy="1362075"/>
          </a:xfrm>
        </p:spPr>
        <p:txBody>
          <a:bodyPr anchor="t"/>
          <a:lstStyle>
            <a:lvl1pPr algn="l">
              <a:defRPr sz="4000" b="1" cap="all"/>
            </a:lvl1p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dirty="0" smtClean="0"/>
              <a:t>マスタ テキストの書式設定</a:t>
            </a:r>
          </a:p>
        </p:txBody>
      </p:sp>
      <p:sp>
        <p:nvSpPr>
          <p:cNvPr id="4" name="日付プレースホルダ 3"/>
          <p:cNvSpPr>
            <a:spLocks noGrp="1"/>
          </p:cNvSpPr>
          <p:nvPr>
            <p:ph type="dt" sz="half" idx="10"/>
          </p:nvPr>
        </p:nvSpPr>
        <p:spPr/>
        <p:txBody>
          <a:bodyPr/>
          <a:lstStyle/>
          <a:p>
            <a:r>
              <a:rPr lang="en-US" altLang="ja-JP" smtClean="0"/>
              <a:t>2010/12/11</a:t>
            </a:r>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コンテンツ プレースホルダ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r>
              <a:rPr lang="en-US" altLang="ja-JP" smtClean="0"/>
              <a:t>2010/12/11</a:t>
            </a:r>
            <a:endParaRPr lang="en-US"/>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r>
              <a:rPr lang="en-US" altLang="ja-JP" smtClean="0"/>
              <a:t>2010/12/11</a:t>
            </a:r>
            <a:endParaRPr lang="en-US"/>
          </a:p>
        </p:txBody>
      </p:sp>
      <p:sp>
        <p:nvSpPr>
          <p:cNvPr id="8" name="フッター プレースホルダ 7"/>
          <p:cNvSpPr>
            <a:spLocks noGrp="1"/>
          </p:cNvSpPr>
          <p:nvPr>
            <p:ph type="ftr" sz="quarter" idx="11"/>
          </p:nvPr>
        </p:nvSpPr>
        <p:spPr/>
        <p:txBody>
          <a:bodyPr/>
          <a:lstStyle/>
          <a:p>
            <a:r>
              <a:rPr kumimoji="0" lang="en-US" smtClean="0"/>
              <a:t>National Diet Library (NDL)</a:t>
            </a:r>
            <a:endParaRPr kumimoji="0" lang="en-US" dirty="0"/>
          </a:p>
        </p:txBody>
      </p:sp>
      <p:sp>
        <p:nvSpPr>
          <p:cNvPr id="9" name="スライド番号プレースホルダ 8"/>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日付プレースホルダ 2"/>
          <p:cNvSpPr>
            <a:spLocks noGrp="1"/>
          </p:cNvSpPr>
          <p:nvPr>
            <p:ph type="dt" sz="half" idx="10"/>
          </p:nvPr>
        </p:nvSpPr>
        <p:spPr/>
        <p:txBody>
          <a:bodyPr/>
          <a:lstStyle/>
          <a:p>
            <a:r>
              <a:rPr lang="en-US" altLang="ja-JP" smtClean="0"/>
              <a:t>2010/12/11</a:t>
            </a:r>
            <a:endParaRPr lang="en-US"/>
          </a:p>
        </p:txBody>
      </p:sp>
      <p:sp>
        <p:nvSpPr>
          <p:cNvPr id="4" name="フッター プレースホルダ 3"/>
          <p:cNvSpPr>
            <a:spLocks noGrp="1"/>
          </p:cNvSpPr>
          <p:nvPr>
            <p:ph type="ftr" sz="quarter" idx="11"/>
          </p:nvPr>
        </p:nvSpPr>
        <p:spPr/>
        <p:txBody>
          <a:bodyPr/>
          <a:lstStyle/>
          <a:p>
            <a:r>
              <a:rPr kumimoji="0" lang="en-US" smtClean="0"/>
              <a:t>National Diet Library (NDL)</a:t>
            </a:r>
            <a:endParaRPr kumimoji="0" lang="en-US"/>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lang="en-US" altLang="ja-JP" smtClean="0"/>
              <a:t>2010/12/11</a:t>
            </a:r>
            <a:endParaRPr lang="en-US"/>
          </a:p>
        </p:txBody>
      </p:sp>
      <p:sp>
        <p:nvSpPr>
          <p:cNvPr id="3" name="フッター プレースホルダ 2"/>
          <p:cNvSpPr>
            <a:spLocks noGrp="1"/>
          </p:cNvSpPr>
          <p:nvPr>
            <p:ph type="ftr" sz="quarter" idx="11"/>
          </p:nvPr>
        </p:nvSpPr>
        <p:spPr/>
        <p:txBody>
          <a:bodyPr/>
          <a:lstStyle/>
          <a:p>
            <a:r>
              <a:rPr kumimoji="0" lang="en-US" smtClean="0"/>
              <a:t>National Diet Library (NDL)</a:t>
            </a:r>
            <a:endParaRPr kumimoji="0" lang="en-US"/>
          </a:p>
        </p:txBody>
      </p:sp>
      <p:sp>
        <p:nvSpPr>
          <p:cNvPr id="4" name="スライド番号プレースホルダ 3"/>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r>
              <a:rPr lang="en-US" altLang="ja-JP" smtClean="0"/>
              <a:t>2010/12/11</a:t>
            </a:r>
            <a:endParaRPr lang="en-US"/>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r>
              <a:rPr lang="en-US" altLang="ja-JP" smtClean="0"/>
              <a:t>2010/12/11</a:t>
            </a:r>
            <a:endParaRPr lang="en-US"/>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&lt;#&gt;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285720" y="0"/>
            <a:ext cx="8301038" cy="92867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ja-JP" smtClean="0"/>
              <a:t>2010/12/11</a:t>
            </a:r>
            <a:endParaRPr lang="en-US" dirty="0">
              <a:solidFill>
                <a:schemeClr val="tx2">
                  <a:shade val="90000"/>
                </a:schemeClr>
              </a:solidFill>
            </a:endParaRPr>
          </a:p>
        </p:txBody>
      </p:sp>
      <p:sp>
        <p:nvSpPr>
          <p:cNvPr id="5" name="フッター プレースホルダ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eaLnBrk="1" latinLnBrk="0" hangingPunct="1"/>
            <a:r>
              <a:rPr kumimoji="0" lang="en-US" smtClean="0">
                <a:solidFill>
                  <a:schemeClr val="tx2">
                    <a:shade val="90000"/>
                  </a:schemeClr>
                </a:solidFill>
              </a:rPr>
              <a:t>National Diet Library (NDL)</a:t>
            </a:r>
            <a:endParaRPr kumimoji="0" lang="en-US" dirty="0">
              <a:solidFill>
                <a:schemeClr val="tx2">
                  <a:shade val="90000"/>
                </a:schemeClr>
              </a:solidFill>
            </a:endParaRPr>
          </a:p>
        </p:txBody>
      </p:sp>
      <p:sp>
        <p:nvSpPr>
          <p:cNvPr id="6" name="スライド番号プレースホルダ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AED99-7FB4-404E-8A97-64753DCE42EC}" type="slidenum">
              <a:rPr kumimoji="0" lang="en-US" smtClean="0"/>
              <a:pPr/>
              <a:t>&lt;#&gt;</a:t>
            </a:fld>
            <a:endParaRPr kumimoji="0" lang="en-US" dirty="0">
              <a:solidFill>
                <a:schemeClr val="tx2">
                  <a:shade val="90000"/>
                </a:schemeClr>
              </a:solidFill>
            </a:endParaRPr>
          </a:p>
        </p:txBody>
      </p:sp>
      <p:sp>
        <p:nvSpPr>
          <p:cNvPr id="11" name="正方形/長方形 10"/>
          <p:cNvSpPr/>
          <p:nvPr userDrawn="1"/>
        </p:nvSpPr>
        <p:spPr>
          <a:xfrm>
            <a:off x="0" y="928670"/>
            <a:ext cx="9144000" cy="571500"/>
          </a:xfrm>
          <a:prstGeom prst="rect">
            <a:avLst/>
          </a:prstGeom>
          <a:gradFill>
            <a:gsLst>
              <a:gs pos="0">
                <a:schemeClr val="bg1">
                  <a:lumMod val="75000"/>
                </a:schemeClr>
              </a:gs>
              <a:gs pos="100000">
                <a:schemeClr val="lt1">
                  <a:shade val="30000"/>
                  <a:satMod val="200000"/>
                </a:schemeClr>
              </a:gs>
            </a:gsLst>
            <a:lin ang="13500000" scaled="1"/>
          </a:gradFill>
          <a:ln>
            <a:noFill/>
          </a:ln>
        </p:spPr>
        <p:style>
          <a:lnRef idx="2">
            <a:schemeClr val="accent1">
              <a:shade val="50000"/>
            </a:schemeClr>
          </a:lnRef>
          <a:fillRef idx="1003">
            <a:schemeClr val="lt1"/>
          </a:fillRef>
          <a:effectRef idx="0">
            <a:schemeClr val="accent1"/>
          </a:effectRef>
          <a:fontRef idx="minor">
            <a:schemeClr val="lt1"/>
          </a:fontRef>
        </p:style>
        <p:txBody>
          <a:bodyPr anchor="ctr"/>
          <a:lstStyle/>
          <a:p>
            <a:pPr fontAlgn="auto">
              <a:spcBef>
                <a:spcPts val="0"/>
              </a:spcBef>
              <a:spcAft>
                <a:spcPts val="0"/>
              </a:spcAft>
              <a:defRPr/>
            </a:pPr>
            <a:endParaRPr lang="ja-JP" altLang="en-US" sz="2800" dirty="0">
              <a:latin typeface="Arial Unicode MS" pitchFamily="50" charset="-128"/>
              <a:ea typeface="Arial Unicode MS" pitchFamily="50" charset="-128"/>
              <a:cs typeface="Arial Unicode MS" pitchFamily="50" charset="-128"/>
            </a:endParaRPr>
          </a:p>
        </p:txBody>
      </p:sp>
      <p:pic>
        <p:nvPicPr>
          <p:cNvPr id="9" name="Picture 2"/>
          <p:cNvPicPr>
            <a:picLocks noChangeAspect="1" noChangeArrowheads="1"/>
          </p:cNvPicPr>
          <p:nvPr userDrawn="1"/>
        </p:nvPicPr>
        <p:blipFill>
          <a:blip r:embed="rId15"/>
          <a:srcRect/>
          <a:stretch>
            <a:fillRect/>
          </a:stretch>
        </p:blipFill>
        <p:spPr bwMode="auto">
          <a:xfrm>
            <a:off x="0" y="0"/>
            <a:ext cx="9144000" cy="928669"/>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6" r:id="rId12"/>
    <p:sldLayoutId id="2147483687" r:id="rId13"/>
  </p:sldLayoutIdLst>
  <p:hf hdr="0" dt="0"/>
  <p:txStyles>
    <p:titleStyle>
      <a:lvl1pPr algn="ctr" defTabSz="914400" rtl="0" eaLnBrk="1" latinLnBrk="0" hangingPunct="1">
        <a:spcBef>
          <a:spcPct val="0"/>
        </a:spcBef>
        <a:buNone/>
        <a:defRPr kumimoji="1"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HG丸ｺﾞｼｯｸM-PRO" pitchFamily="50" charset="-128"/>
          <a:ea typeface="HG丸ｺﾞｼｯｸM-PRO"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HG丸ｺﾞｼｯｸM-PRO" pitchFamily="50" charset="-128"/>
          <a:ea typeface="HG丸ｺﾞｼｯｸM-PRO"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HG丸ｺﾞｼｯｸM-PRO" pitchFamily="50" charset="-128"/>
          <a:ea typeface="HG丸ｺﾞｼｯｸM-PRO"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HG丸ｺﾞｼｯｸM-PRO" pitchFamily="50" charset="-128"/>
          <a:ea typeface="HG丸ｺﾞｼｯｸM-PRO"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HG丸ｺﾞｼｯｸM-PRO" pitchFamily="50" charset="-128"/>
          <a:ea typeface="HG丸ｺﾞｼｯｸM-PRO"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Excel_______1.xlsx"/></Relationships>
</file>

<file path=ppt/slides/_rels/slide2.xml.rels><?xml version="1.0" encoding="UTF-8" standalone="yes"?>
<Relationships xmlns="http://schemas.openxmlformats.org/package/2006/relationships"><Relationship Id="rId3" Type="http://schemas.openxmlformats.org/officeDocument/2006/relationships/hyperlink" Target="http://www.ndl.go.jp/jp/aboutus/vision_60th.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Data" Target="../diagrams/data4.xml"/><Relationship Id="rId7" Type="http://schemas.openxmlformats.org/officeDocument/2006/relationships/diagramData" Target="../diagrams/data5.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diagramColors" Target="../diagrams/colors5.xml"/><Relationship Id="rId4" Type="http://schemas.openxmlformats.org/officeDocument/2006/relationships/diagramLayout" Target="../diagrams/layout4.xml"/><Relationship Id="rId9"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Data" Target="../diagrams/data1.xml"/><Relationship Id="rId7" Type="http://schemas.openxmlformats.org/officeDocument/2006/relationships/diagramData" Target="../diagrams/data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hyperlink" Target="http://www.jagat.or.jp/" TargetMode="External"/><Relationship Id="rId4" Type="http://schemas.openxmlformats.org/officeDocument/2006/relationships/hyperlink" Target="http://www.google.co.jp/url?sa=t&amp;ct=res&amp;cd=1&amp;url=http://www.jepa.or.jp/&amp;ei=GhYxSLKqG4KcswKi-MUe&amp;usg=AFQjCNElKyO0VDZqJNZiiTyF8nY30sEcIw&amp;sig2=mDlg4m5U59C-8g-rfcBYOw"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55576" y="1628800"/>
            <a:ext cx="7772400" cy="1512168"/>
          </a:xfrm>
        </p:spPr>
        <p:txBody>
          <a:bodyPr>
            <a:normAutofit/>
          </a:bodyPr>
          <a:lstStyle/>
          <a:p>
            <a:r>
              <a:rPr lang="ja-JP" altLang="en-US" sz="3600" dirty="0" smtClean="0">
                <a:latin typeface="HG丸ｺﾞｼｯｸM-PRO" pitchFamily="50" charset="-128"/>
                <a:ea typeface="HG丸ｺﾞｼｯｸM-PRO" pitchFamily="50" charset="-128"/>
              </a:rPr>
              <a:t>国立国会図書館サーチの</a:t>
            </a:r>
            <a:r>
              <a:rPr lang="en-US" altLang="ja-JP" sz="3600" dirty="0" smtClean="0">
                <a:latin typeface="HG丸ｺﾞｼｯｸM-PRO" pitchFamily="50" charset="-128"/>
                <a:ea typeface="HG丸ｺﾞｼｯｸM-PRO" pitchFamily="50" charset="-128"/>
              </a:rPr>
              <a:t/>
            </a:r>
            <a:br>
              <a:rPr lang="en-US" altLang="ja-JP" sz="3600" dirty="0" smtClean="0">
                <a:latin typeface="HG丸ｺﾞｼｯｸM-PRO" pitchFamily="50" charset="-128"/>
                <a:ea typeface="HG丸ｺﾞｼｯｸM-PRO" pitchFamily="50" charset="-128"/>
              </a:rPr>
            </a:br>
            <a:r>
              <a:rPr lang="ja-JP" altLang="en-US" sz="3600" dirty="0" smtClean="0">
                <a:latin typeface="HG丸ｺﾞｼｯｸM-PRO" pitchFamily="50" charset="-128"/>
                <a:ea typeface="HG丸ｺﾞｼｯｸM-PRO" pitchFamily="50" charset="-128"/>
              </a:rPr>
              <a:t>コンセプト・開発経緯と今後の展開</a:t>
            </a:r>
            <a:endParaRPr kumimoji="1" lang="ja-JP" altLang="en-US" dirty="0">
              <a:latin typeface="HG丸ｺﾞｼｯｸM-PRO" pitchFamily="50" charset="-128"/>
              <a:ea typeface="HG丸ｺﾞｼｯｸM-PRO" pitchFamily="50" charset="-128"/>
            </a:endParaRPr>
          </a:p>
        </p:txBody>
      </p:sp>
      <p:sp>
        <p:nvSpPr>
          <p:cNvPr id="4" name="Text Box 5"/>
          <p:cNvSpPr txBox="1">
            <a:spLocks noChangeArrowheads="1"/>
          </p:cNvSpPr>
          <p:nvPr/>
        </p:nvSpPr>
        <p:spPr bwMode="auto">
          <a:xfrm>
            <a:off x="5148064" y="476672"/>
            <a:ext cx="3851920" cy="523220"/>
          </a:xfrm>
          <a:prstGeom prst="rect">
            <a:avLst/>
          </a:prstGeom>
          <a:noFill/>
          <a:ln w="9525">
            <a:noFill/>
            <a:miter lim="800000"/>
            <a:headEnd/>
            <a:tailEnd/>
          </a:ln>
        </p:spPr>
        <p:txBody>
          <a:bodyPr wrap="square">
            <a:spAutoFit/>
          </a:bodyPr>
          <a:lstStyle/>
          <a:p>
            <a:pPr algn="r"/>
            <a:r>
              <a:rPr lang="ja-JP" altLang="en-US" sz="1400" dirty="0" smtClean="0">
                <a:latin typeface="HG丸ｺﾞｼｯｸM-PRO" pitchFamily="50" charset="-128"/>
                <a:ea typeface="HG丸ｺﾞｼｯｸM-PRO" pitchFamily="50" charset="-128"/>
              </a:rPr>
              <a:t>平成</a:t>
            </a:r>
            <a:r>
              <a:rPr lang="en-US" altLang="ja-JP" sz="1400" dirty="0" smtClean="0">
                <a:latin typeface="HG丸ｺﾞｼｯｸM-PRO" pitchFamily="50" charset="-128"/>
                <a:ea typeface="HG丸ｺﾞｼｯｸM-PRO" pitchFamily="50" charset="-128"/>
              </a:rPr>
              <a:t>24</a:t>
            </a:r>
            <a:r>
              <a:rPr lang="ja-JP" altLang="en-US" sz="1400" dirty="0" smtClean="0">
                <a:latin typeface="HG丸ｺﾞｼｯｸM-PRO" pitchFamily="50" charset="-128"/>
                <a:ea typeface="HG丸ｺﾞｼｯｸM-PRO" pitchFamily="50" charset="-128"/>
              </a:rPr>
              <a:t>年</a:t>
            </a:r>
            <a:r>
              <a:rPr lang="en-US" altLang="ja-JP" sz="1400" dirty="0" smtClean="0">
                <a:latin typeface="HG丸ｺﾞｼｯｸM-PRO" pitchFamily="50" charset="-128"/>
                <a:ea typeface="HG丸ｺﾞｼｯｸM-PRO" pitchFamily="50" charset="-128"/>
              </a:rPr>
              <a:t>3</a:t>
            </a:r>
            <a:r>
              <a:rPr lang="ja-JP" altLang="en-US" sz="1400" dirty="0" smtClean="0">
                <a:latin typeface="HG丸ｺﾞｼｯｸM-PRO" pitchFamily="50" charset="-128"/>
                <a:ea typeface="HG丸ｺﾞｼｯｸM-PRO" pitchFamily="50" charset="-128"/>
              </a:rPr>
              <a:t>月</a:t>
            </a:r>
            <a:r>
              <a:rPr lang="en-US" altLang="ja-JP" sz="1400" dirty="0" smtClean="0">
                <a:latin typeface="HG丸ｺﾞｼｯｸM-PRO" pitchFamily="50" charset="-128"/>
                <a:ea typeface="HG丸ｺﾞｼｯｸM-PRO" pitchFamily="50" charset="-128"/>
              </a:rPr>
              <a:t>24</a:t>
            </a:r>
            <a:r>
              <a:rPr lang="ja-JP" altLang="en-US" sz="1400" dirty="0" smtClean="0">
                <a:latin typeface="HG丸ｺﾞｼｯｸM-PRO" pitchFamily="50" charset="-128"/>
                <a:ea typeface="HG丸ｺﾞｼｯｸM-PRO" pitchFamily="50" charset="-128"/>
              </a:rPr>
              <a:t>日</a:t>
            </a:r>
            <a:endParaRPr lang="en-US" altLang="ja-JP" sz="1400" dirty="0" smtClean="0">
              <a:latin typeface="HG丸ｺﾞｼｯｸM-PRO" pitchFamily="50" charset="-128"/>
              <a:ea typeface="HG丸ｺﾞｼｯｸM-PRO" pitchFamily="50" charset="-128"/>
            </a:endParaRPr>
          </a:p>
          <a:p>
            <a:pPr algn="r"/>
            <a:r>
              <a:rPr lang="ja-JP" altLang="en-US" sz="1400" dirty="0" smtClean="0">
                <a:latin typeface="HG丸ｺﾞｼｯｸM-PRO" pitchFamily="50" charset="-128"/>
                <a:ea typeface="HG丸ｺﾞｼｯｸM-PRO" pitchFamily="50" charset="-128"/>
              </a:rPr>
              <a:t>情報学会　月例会</a:t>
            </a:r>
            <a:endParaRPr lang="ja-JP" altLang="en-US" sz="1400" dirty="0">
              <a:latin typeface="HG丸ｺﾞｼｯｸM-PRO" pitchFamily="50" charset="-128"/>
              <a:ea typeface="HG丸ｺﾞｼｯｸM-PRO" pitchFamily="50" charset="-128"/>
            </a:endParaRPr>
          </a:p>
        </p:txBody>
      </p:sp>
      <p:sp>
        <p:nvSpPr>
          <p:cNvPr id="6" name="サブタイトル 5"/>
          <p:cNvSpPr>
            <a:spLocks noGrp="1"/>
          </p:cNvSpPr>
          <p:nvPr>
            <p:ph type="subTitle" idx="1"/>
          </p:nvPr>
        </p:nvSpPr>
        <p:spPr>
          <a:xfrm>
            <a:off x="1285852" y="3356992"/>
            <a:ext cx="6400800" cy="1368152"/>
          </a:xfrm>
        </p:spPr>
        <p:txBody>
          <a:bodyPr anchor="ctr">
            <a:normAutofit/>
          </a:bodyPr>
          <a:lstStyle/>
          <a:p>
            <a:r>
              <a:rPr lang="ja-JP" altLang="en-US" sz="2400" dirty="0" smtClean="0">
                <a:latin typeface="HG丸ｺﾞｼｯｸM-PRO" pitchFamily="50" charset="-128"/>
                <a:ea typeface="HG丸ｺﾞｼｯｸM-PRO" pitchFamily="50" charset="-128"/>
              </a:rPr>
              <a:t>国立国会図書館</a:t>
            </a:r>
            <a:endParaRPr lang="en-US" altLang="ja-JP" sz="2400" dirty="0" smtClean="0">
              <a:latin typeface="HG丸ｺﾞｼｯｸM-PRO" pitchFamily="50" charset="-128"/>
              <a:ea typeface="HG丸ｺﾞｼｯｸM-PRO" pitchFamily="50" charset="-128"/>
            </a:endParaRPr>
          </a:p>
          <a:p>
            <a:r>
              <a:rPr lang="ja-JP" altLang="en-US" sz="2400" dirty="0" smtClean="0">
                <a:latin typeface="HG丸ｺﾞｼｯｸM-PRO" pitchFamily="50" charset="-128"/>
                <a:ea typeface="HG丸ｺﾞｼｯｸM-PRO" pitchFamily="50" charset="-128"/>
              </a:rPr>
              <a:t>電子情報部</a:t>
            </a:r>
            <a:endParaRPr lang="en-US" altLang="ja-JP" sz="2400" dirty="0" smtClean="0">
              <a:latin typeface="HG丸ｺﾞｼｯｸM-PRO" pitchFamily="50" charset="-128"/>
              <a:ea typeface="HG丸ｺﾞｼｯｸM-PRO" pitchFamily="50" charset="-128"/>
            </a:endParaRPr>
          </a:p>
          <a:p>
            <a:r>
              <a:rPr lang="ja-JP" altLang="en-US" sz="2400" dirty="0" smtClean="0">
                <a:latin typeface="HG丸ｺﾞｼｯｸM-PRO" pitchFamily="50" charset="-128"/>
                <a:ea typeface="HG丸ｺﾞｼｯｸM-PRO" pitchFamily="50" charset="-128"/>
              </a:rPr>
              <a:t>中山正樹</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90" name="Rectangle 2"/>
          <p:cNvSpPr>
            <a:spLocks noGrp="1" noChangeArrowheads="1"/>
          </p:cNvSpPr>
          <p:nvPr>
            <p:ph type="title"/>
          </p:nvPr>
        </p:nvSpPr>
        <p:spPr>
          <a:xfrm>
            <a:off x="0" y="0"/>
            <a:ext cx="9144000" cy="908719"/>
          </a:xfrm>
        </p:spPr>
        <p:txBody>
          <a:bodyPr>
            <a:noAutofit/>
          </a:bodyPr>
          <a:lstStyle/>
          <a:p>
            <a:r>
              <a:rPr lang="ja-JP" altLang="en-US" sz="4000" dirty="0" smtClean="0">
                <a:latin typeface="HG丸ｺﾞｼｯｸM-PRO" pitchFamily="50" charset="-128"/>
                <a:ea typeface="HG丸ｺﾞｼｯｸM-PRO" pitchFamily="50" charset="-128"/>
              </a:rPr>
              <a:t>適用すべき</a:t>
            </a:r>
            <a:r>
              <a:rPr lang="zh-TW" altLang="en-US" sz="4000" dirty="0" smtClean="0">
                <a:latin typeface="HG丸ｺﾞｼｯｸM-PRO" pitchFamily="50" charset="-128"/>
                <a:ea typeface="HG丸ｺﾞｼｯｸM-PRO" pitchFamily="50" charset="-128"/>
              </a:rPr>
              <a:t>技術標準</a:t>
            </a:r>
            <a:r>
              <a:rPr lang="ja-JP" altLang="en-US" sz="4000" dirty="0" smtClean="0">
                <a:latin typeface="HG丸ｺﾞｼｯｸM-PRO" pitchFamily="50" charset="-128"/>
                <a:ea typeface="HG丸ｺﾞｼｯｸM-PRO" pitchFamily="50" charset="-128"/>
              </a:rPr>
              <a:t>の</a:t>
            </a:r>
            <a:r>
              <a:rPr lang="zh-TW" altLang="en-US" sz="4000" dirty="0" smtClean="0">
                <a:latin typeface="HG丸ｺﾞｼｯｸM-PRO" pitchFamily="50" charset="-128"/>
                <a:ea typeface="HG丸ｺﾞｼｯｸM-PRO" pitchFamily="50" charset="-128"/>
              </a:rPr>
              <a:t>指針（一覧）</a:t>
            </a:r>
            <a:endParaRPr lang="ja-JP" altLang="en-US" sz="4000" dirty="0">
              <a:latin typeface="HG丸ｺﾞｼｯｸM-PRO" pitchFamily="50" charset="-128"/>
              <a:ea typeface="HG丸ｺﾞｼｯｸM-PRO" pitchFamily="50" charset="-128"/>
            </a:endParaRPr>
          </a:p>
        </p:txBody>
      </p:sp>
      <p:graphicFrame>
        <p:nvGraphicFramePr>
          <p:cNvPr id="1061891" name="Group 3"/>
          <p:cNvGraphicFramePr>
            <a:graphicFrameLocks noGrp="1"/>
          </p:cNvGraphicFramePr>
          <p:nvPr>
            <p:ph idx="1"/>
          </p:nvPr>
        </p:nvGraphicFramePr>
        <p:xfrm>
          <a:off x="251520" y="1412776"/>
          <a:ext cx="8353425" cy="4824443"/>
        </p:xfrm>
        <a:graphic>
          <a:graphicData uri="http://schemas.openxmlformats.org/drawingml/2006/table">
            <a:tbl>
              <a:tblPr/>
              <a:tblGrid>
                <a:gridCol w="1189038"/>
                <a:gridCol w="5976937"/>
                <a:gridCol w="1187450"/>
              </a:tblGrid>
              <a:tr h="476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400" b="1" i="0" u="none" strike="noStrike" cap="none" normalizeH="0" baseline="0" dirty="0" smtClean="0">
                          <a:ln>
                            <a:noFill/>
                          </a:ln>
                          <a:solidFill>
                            <a:schemeClr val="tx1"/>
                          </a:solidFill>
                          <a:effectLst/>
                          <a:latin typeface="Times New Roman" pitchFamily="18" charset="0"/>
                          <a:ea typeface="ＭＳ Ｐゴシック" charset="-128"/>
                        </a:rPr>
                        <a:t>適用指針番号</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1" i="0" u="none" strike="noStrike" cap="none" normalizeH="0" baseline="0" dirty="0" smtClean="0">
                          <a:ln>
                            <a:noFill/>
                          </a:ln>
                          <a:solidFill>
                            <a:schemeClr val="tx1"/>
                          </a:solidFill>
                          <a:effectLst/>
                          <a:latin typeface="Times New Roman" pitchFamily="18" charset="0"/>
                          <a:ea typeface="ＭＳ Ｐゴシック" charset="-128"/>
                        </a:rPr>
                        <a:t>適用指針の名称</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1" i="0" u="none" strike="noStrike" cap="none" normalizeH="0" baseline="0" dirty="0" smtClean="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Times New Roman" pitchFamily="18" charset="0"/>
                          <a:ea typeface="ＭＳ Ｐゴシック" charset="-128"/>
                        </a:rPr>
                        <a:t>TD-01</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1" i="0" u="none" strike="noStrike" cap="none" normalizeH="0" baseline="0" dirty="0" smtClean="0">
                          <a:ln>
                            <a:noFill/>
                          </a:ln>
                          <a:solidFill>
                            <a:srgbClr val="FF0000"/>
                          </a:solidFill>
                          <a:effectLst/>
                          <a:latin typeface="Times New Roman" pitchFamily="18" charset="0"/>
                          <a:ea typeface="ＭＳ Ｐゴシック" charset="-128"/>
                        </a:rPr>
                        <a:t>利用者の利便性向上に資する技術の積極的な採用</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smtClean="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Times New Roman" pitchFamily="18" charset="0"/>
                          <a:ea typeface="ＭＳ Ｐゴシック" charset="-128"/>
                        </a:rPr>
                        <a:t>TD-02</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1" i="0" u="none" strike="noStrike" cap="none" normalizeH="0" baseline="0" dirty="0" smtClean="0">
                          <a:ln>
                            <a:noFill/>
                          </a:ln>
                          <a:solidFill>
                            <a:srgbClr val="FF0000"/>
                          </a:solidFill>
                          <a:effectLst/>
                          <a:latin typeface="Times New Roman" pitchFamily="18" charset="0"/>
                          <a:ea typeface="ＭＳ Ｐゴシック" charset="-128"/>
                        </a:rPr>
                        <a:t>オープンな標準に基づいた技術・仕様の採用</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smtClean="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Times New Roman" pitchFamily="18" charset="0"/>
                          <a:ea typeface="ＭＳ Ｐゴシック" charset="-128"/>
                        </a:rPr>
                        <a:t>TD-03</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Times New Roman" pitchFamily="18" charset="0"/>
                          <a:ea typeface="ＭＳ Ｐゴシック" charset="-128"/>
                        </a:rPr>
                        <a:t>技術・仕様の共通化</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smtClean="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Times New Roman" pitchFamily="18" charset="0"/>
                          <a:ea typeface="ＭＳ Ｐゴシック" charset="-128"/>
                        </a:rPr>
                        <a:t>TD-04</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1" i="0" u="none" strike="noStrike" cap="none" normalizeH="0" baseline="0" dirty="0" smtClean="0">
                          <a:ln>
                            <a:noFill/>
                          </a:ln>
                          <a:solidFill>
                            <a:srgbClr val="FF0000"/>
                          </a:solidFill>
                          <a:effectLst/>
                          <a:latin typeface="Times New Roman" pitchFamily="18" charset="0"/>
                          <a:ea typeface="ＭＳ Ｐゴシック" charset="-128"/>
                        </a:rPr>
                        <a:t>システムの特性に応じた成熟度を持つ技術の採用</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dirty="0" smtClean="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Times New Roman" pitchFamily="18" charset="0"/>
                          <a:ea typeface="ＭＳ Ｐゴシック" charset="-128"/>
                        </a:rPr>
                        <a:t>TD-05</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1" i="0" u="none" strike="noStrike" cap="none" normalizeH="0" baseline="0" dirty="0" smtClean="0">
                          <a:ln>
                            <a:noFill/>
                          </a:ln>
                          <a:solidFill>
                            <a:srgbClr val="FF0000"/>
                          </a:solidFill>
                          <a:effectLst/>
                          <a:latin typeface="Times New Roman" pitchFamily="18" charset="0"/>
                          <a:ea typeface="ＭＳ Ｐゴシック" charset="-128"/>
                        </a:rPr>
                        <a:t>パッケージ・ソフトウェアやオープンソース・ソフトウェアの活用</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smtClean="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Times New Roman" pitchFamily="18" charset="0"/>
                          <a:ea typeface="ＭＳ Ｐゴシック" charset="-128"/>
                        </a:rPr>
                        <a:t>TD-06</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Times New Roman" pitchFamily="18" charset="0"/>
                          <a:ea typeface="ＭＳ Ｐゴシック" charset="-128"/>
                        </a:rPr>
                        <a:t>資源の共同利用および柔軟な配分・拡張に資する技術の採用</a:t>
                      </a:r>
                      <a:endParaRPr kumimoji="1" lang="en-US" altLang="ja-JP" sz="1400" b="0" i="0" u="none" strike="noStrike" cap="none" normalizeH="0" baseline="0" smtClean="0">
                        <a:ln>
                          <a:noFill/>
                        </a:ln>
                        <a:solidFill>
                          <a:schemeClr val="tx1"/>
                        </a:solidFill>
                        <a:effectLst/>
                        <a:latin typeface="Times New Roman" pitchFamily="18" charset="0"/>
                        <a:ea typeface="ＭＳ Ｐゴシック" charset="-128"/>
                      </a:endParaRP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smtClean="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Times New Roman" pitchFamily="18" charset="0"/>
                          <a:ea typeface="ＭＳ Ｐゴシック" charset="-128"/>
                        </a:rPr>
                        <a:t>TD-07</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Times New Roman" pitchFamily="18" charset="0"/>
                          <a:ea typeface="ＭＳ Ｐゴシック" charset="-128"/>
                        </a:rPr>
                        <a:t>システムの重要度に応じた障害対策技術の選択</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smtClean="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Times New Roman" pitchFamily="18" charset="0"/>
                          <a:ea typeface="ＭＳ Ｐゴシック" charset="-128"/>
                        </a:rPr>
                        <a:t>TD-08</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Times New Roman" pitchFamily="18" charset="0"/>
                          <a:ea typeface="ＭＳ Ｐゴシック" charset="-128"/>
                        </a:rPr>
                        <a:t>情報セキュリティを考慮した技術の選択</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smtClean="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Times New Roman" pitchFamily="18" charset="0"/>
                          <a:ea typeface="ＭＳ Ｐゴシック" charset="-128"/>
                        </a:rPr>
                        <a:t>TD-09</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Times New Roman" pitchFamily="18" charset="0"/>
                          <a:ea typeface="ＭＳ Ｐゴシック" charset="-128"/>
                        </a:rPr>
                        <a:t>運用・保守業務の集約化・共通化に資する技術の採用</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dirty="0" smtClean="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スライド番号プレースホルダ 6"/>
          <p:cNvSpPr>
            <a:spLocks noGrp="1"/>
          </p:cNvSpPr>
          <p:nvPr>
            <p:ph type="sldNum" sz="quarter" idx="12"/>
          </p:nvPr>
        </p:nvSpPr>
        <p:spPr/>
        <p:txBody>
          <a:bodyPr/>
          <a:lstStyle/>
          <a:p>
            <a:pPr>
              <a:defRPr/>
            </a:pPr>
            <a:fld id="{C17D08B1-187B-4F65-945D-57EF7B04EA8A}" type="slidenum">
              <a:rPr lang="en-US" altLang="ja-JP" smtClean="0">
                <a:latin typeface="HG丸ｺﾞｼｯｸM-PRO" pitchFamily="50" charset="-128"/>
                <a:ea typeface="HG丸ｺﾞｼｯｸM-PRO" pitchFamily="50" charset="-128"/>
              </a:rPr>
              <a:pPr>
                <a:defRPr/>
              </a:pPr>
              <a:t>10</a:t>
            </a:fld>
            <a:endParaRPr lang="en-US" altLang="ja-JP">
              <a:latin typeface="HG丸ｺﾞｼｯｸM-PRO" pitchFamily="50" charset="-128"/>
              <a:ea typeface="HG丸ｺﾞｼｯｸM-PRO" pitchFamily="50" charset="-128"/>
            </a:endParaRPr>
          </a:p>
        </p:txBody>
      </p:sp>
      <p:sp>
        <p:nvSpPr>
          <p:cNvPr id="5" name="フッター プレースホルダ 4"/>
          <p:cNvSpPr>
            <a:spLocks noGrp="1"/>
          </p:cNvSpPr>
          <p:nvPr>
            <p:ph type="ftr" sz="quarter" idx="11"/>
          </p:nvPr>
        </p:nvSpPr>
        <p:spPr/>
        <p:txBody>
          <a:bodyPr/>
          <a:lstStyle/>
          <a:p>
            <a:pPr>
              <a:defRPr/>
            </a:pPr>
            <a:r>
              <a:rPr lang="en-US" altLang="zh-CN" smtClean="0"/>
              <a:t>National Diet Library (NDL)</a:t>
            </a:r>
            <a:endParaRPr lang="en-US" altLang="ja-JP"/>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0" y="0"/>
            <a:ext cx="9144000" cy="908720"/>
          </a:xfrm>
        </p:spPr>
        <p:txBody>
          <a:bodyPr>
            <a:normAutofit/>
          </a:bodyPr>
          <a:lstStyle/>
          <a:p>
            <a:r>
              <a:rPr kumimoji="1" lang="ja-JP" altLang="en-US" dirty="0" smtClean="0">
                <a:latin typeface="HG丸ｺﾞｼｯｸM-PRO" pitchFamily="50" charset="-128"/>
                <a:ea typeface="HG丸ｺﾞｼｯｸM-PRO" pitchFamily="50" charset="-128"/>
              </a:rPr>
              <a:t>サービス構築の基本要件</a:t>
            </a:r>
            <a:endParaRPr kumimoji="1" lang="ja-JP" altLang="en-US" dirty="0">
              <a:latin typeface="HG丸ｺﾞｼｯｸM-PRO" pitchFamily="50" charset="-128"/>
              <a:ea typeface="HG丸ｺﾞｼｯｸM-PRO" pitchFamily="50" charset="-128"/>
            </a:endParaRPr>
          </a:p>
        </p:txBody>
      </p:sp>
      <p:sp>
        <p:nvSpPr>
          <p:cNvPr id="4" name="コンテンツ プレースホルダ 3"/>
          <p:cNvSpPr>
            <a:spLocks noGrp="1"/>
          </p:cNvSpPr>
          <p:nvPr>
            <p:ph sz="quarter" idx="1"/>
          </p:nvPr>
        </p:nvSpPr>
        <p:spPr>
          <a:xfrm>
            <a:off x="457200" y="1484784"/>
            <a:ext cx="7972452" cy="5158926"/>
          </a:xfrm>
        </p:spPr>
        <p:style>
          <a:lnRef idx="2">
            <a:schemeClr val="accent2"/>
          </a:lnRef>
          <a:fillRef idx="1">
            <a:schemeClr val="lt1"/>
          </a:fillRef>
          <a:effectRef idx="0">
            <a:schemeClr val="accent2"/>
          </a:effectRef>
          <a:fontRef idx="minor">
            <a:schemeClr val="dk1"/>
          </a:fontRef>
        </p:style>
        <p:txBody>
          <a:bodyPr>
            <a:normAutofit fontScale="55000" lnSpcReduction="20000"/>
          </a:bodyPr>
          <a:lstStyle/>
          <a:p>
            <a:pPr lvl="0"/>
            <a:r>
              <a:rPr lang="ja-JP" altLang="en-US" b="1" dirty="0" smtClean="0">
                <a:latin typeface="HG丸ｺﾞｼｯｸM-PRO" pitchFamily="50" charset="-128"/>
                <a:ea typeface="HG丸ｺﾞｼｯｸM-PRO" pitchFamily="50" charset="-128"/>
              </a:rPr>
              <a:t>ＮＤＬの新しい利用者サービスの方向性を打ち出す</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網羅性が保証された情報資源へ利用者をナビゲート</a:t>
            </a:r>
            <a:endParaRPr lang="en-US" altLang="ja-JP" dirty="0" smtClean="0">
              <a:latin typeface="HG丸ｺﾞｼｯｸM-PRO" pitchFamily="50" charset="-128"/>
              <a:ea typeface="HG丸ｺﾞｼｯｸM-PRO" pitchFamily="50" charset="-128"/>
            </a:endParaRPr>
          </a:p>
          <a:p>
            <a:pPr lvl="0"/>
            <a:r>
              <a:rPr lang="ja-JP" altLang="en-US" b="1" dirty="0" smtClean="0">
                <a:latin typeface="HG丸ｺﾞｼｯｸM-PRO" pitchFamily="50" charset="-128"/>
                <a:ea typeface="HG丸ｺﾞｼｯｸM-PRO" pitchFamily="50" charset="-128"/>
              </a:rPr>
              <a:t>利用者オリエンテッドでユーザビリティを追求する</a:t>
            </a:r>
            <a:endParaRPr lang="en-US" altLang="ja-JP" b="1"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利用者の検索プロセスを考慮したユーザインターフェースの提供</a:t>
            </a:r>
            <a:endParaRPr lang="en-US" altLang="ja-JP" dirty="0" smtClean="0">
              <a:latin typeface="HG丸ｺﾞｼｯｸM-PRO" pitchFamily="50" charset="-128"/>
              <a:ea typeface="HG丸ｺﾞｼｯｸM-PRO" pitchFamily="50" charset="-128"/>
            </a:endParaRPr>
          </a:p>
          <a:p>
            <a:pPr lvl="2"/>
            <a:r>
              <a:rPr lang="ja-JP" altLang="en-US" dirty="0" smtClean="0">
                <a:latin typeface="HG丸ｺﾞｼｯｸM-PRO" pitchFamily="50" charset="-128"/>
                <a:ea typeface="HG丸ｺﾞｼｯｸM-PRO" pitchFamily="50" charset="-128"/>
              </a:rPr>
              <a:t>旧来の</a:t>
            </a:r>
            <a:r>
              <a:rPr lang="en-US" altLang="ja-JP" dirty="0" smtClean="0">
                <a:latin typeface="HG丸ｺﾞｼｯｸM-PRO" pitchFamily="50" charset="-128"/>
                <a:ea typeface="HG丸ｺﾞｼｯｸM-PRO" pitchFamily="50" charset="-128"/>
              </a:rPr>
              <a:t>OPAC</a:t>
            </a:r>
            <a:r>
              <a:rPr lang="ja-JP" altLang="en-US" dirty="0" err="1" smtClean="0">
                <a:latin typeface="HG丸ｺﾞｼｯｸM-PRO" pitchFamily="50" charset="-128"/>
                <a:ea typeface="HG丸ｺﾞｼｯｸM-PRO" pitchFamily="50" charset="-128"/>
              </a:rPr>
              <a:t>のような</a:t>
            </a:r>
            <a:r>
              <a:rPr lang="ja-JP" altLang="en-US" dirty="0" smtClean="0">
                <a:latin typeface="HG丸ｺﾞｼｯｸM-PRO" pitchFamily="50" charset="-128"/>
                <a:ea typeface="HG丸ｺﾞｼｯｸM-PRO" pitchFamily="50" charset="-128"/>
              </a:rPr>
              <a:t>表示にはこだわらない。</a:t>
            </a:r>
            <a:endParaRPr lang="en-US" altLang="ja-JP" dirty="0" smtClean="0">
              <a:latin typeface="HG丸ｺﾞｼｯｸM-PRO" pitchFamily="50" charset="-128"/>
              <a:ea typeface="HG丸ｺﾞｼｯｸM-PRO" pitchFamily="50" charset="-128"/>
            </a:endParaRPr>
          </a:p>
          <a:p>
            <a:pPr lvl="0"/>
            <a:r>
              <a:rPr lang="ja-JP" altLang="en-US" b="1" dirty="0" smtClean="0">
                <a:latin typeface="HG丸ｺﾞｼｯｸM-PRO" pitchFamily="50" charset="-128"/>
                <a:ea typeface="HG丸ｺﾞｼｯｸM-PRO" pitchFamily="50" charset="-128"/>
              </a:rPr>
              <a:t>利用者をターゲッティングする</a:t>
            </a:r>
            <a:endParaRPr lang="en-US" altLang="ja-JP" dirty="0" smtClean="0">
              <a:latin typeface="HG丸ｺﾞｼｯｸM-PRO" pitchFamily="50" charset="-128"/>
              <a:ea typeface="HG丸ｺﾞｼｯｸM-PRO" pitchFamily="50" charset="-128"/>
            </a:endParaRPr>
          </a:p>
          <a:p>
            <a:pPr lvl="1"/>
            <a:r>
              <a:rPr lang="ja-JP" altLang="en-US" sz="2300" dirty="0" smtClean="0">
                <a:latin typeface="HG丸ｺﾞｼｯｸM-PRO" pitchFamily="50" charset="-128"/>
                <a:ea typeface="HG丸ｺﾞｼｯｸM-PRO" pitchFamily="50" charset="-128"/>
              </a:rPr>
              <a:t>あくまでも「一般ユーザ」。未利用者層を開拓</a:t>
            </a:r>
            <a:endParaRPr lang="en-US" altLang="ja-JP" sz="2300" dirty="0" smtClean="0">
              <a:latin typeface="HG丸ｺﾞｼｯｸM-PRO" pitchFamily="50" charset="-128"/>
              <a:ea typeface="HG丸ｺﾞｼｯｸM-PRO" pitchFamily="50" charset="-128"/>
            </a:endParaRPr>
          </a:p>
          <a:p>
            <a:pPr lvl="1"/>
            <a:r>
              <a:rPr lang="ja-JP" altLang="en-US" sz="2400" dirty="0" smtClean="0">
                <a:latin typeface="HG丸ｺﾞｼｯｸM-PRO" pitchFamily="50" charset="-128"/>
                <a:ea typeface="HG丸ｺﾞｼｯｸM-PRO" pitchFamily="50" charset="-128"/>
              </a:rPr>
              <a:t>確証をもった形での利用</a:t>
            </a:r>
          </a:p>
          <a:p>
            <a:pPr lvl="1"/>
            <a:r>
              <a:rPr lang="ja-JP" altLang="en-US" sz="2400" dirty="0" smtClean="0">
                <a:latin typeface="HG丸ｺﾞｼｯｸM-PRO" pitchFamily="50" charset="-128"/>
                <a:ea typeface="HG丸ｺﾞｼｯｸM-PRO" pitchFamily="50" charset="-128"/>
              </a:rPr>
              <a:t>試行錯誤によりたどり着いた利用</a:t>
            </a:r>
          </a:p>
          <a:p>
            <a:pPr lvl="0"/>
            <a:r>
              <a:rPr lang="ja-JP" altLang="en-US" b="1" dirty="0" smtClean="0">
                <a:latin typeface="HG丸ｺﾞｼｯｸM-PRO" pitchFamily="50" charset="-128"/>
                <a:ea typeface="HG丸ｺﾞｼｯｸM-PRO" pitchFamily="50" charset="-128"/>
              </a:rPr>
              <a:t>検索エンジン経由で訪れるユーザを重視する</a:t>
            </a:r>
            <a:endParaRPr lang="en-US" altLang="ja-JP" b="1"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ＮＤＬのサイトという認識なしに訪問したユーザを適切にナビゲートすることを重視</a:t>
            </a:r>
            <a:endParaRPr lang="en-US" altLang="ja-JP" dirty="0" smtClean="0">
              <a:latin typeface="HG丸ｺﾞｼｯｸM-PRO" pitchFamily="50" charset="-128"/>
              <a:ea typeface="HG丸ｺﾞｼｯｸM-PRO" pitchFamily="50" charset="-128"/>
            </a:endParaRPr>
          </a:p>
          <a:p>
            <a:pPr lvl="0"/>
            <a:r>
              <a:rPr lang="ja-JP" altLang="en-US" b="1" dirty="0" smtClean="0">
                <a:latin typeface="HG丸ｺﾞｼｯｸM-PRO" pitchFamily="50" charset="-128"/>
                <a:ea typeface="HG丸ｺﾞｼｯｸM-PRO" pitchFamily="50" charset="-128"/>
              </a:rPr>
              <a:t>デザイン・操作性を磨き上げる</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他の優れたアイデアや工夫は積極的に取り込み、無理なオリジナリティは追及しない。</a:t>
            </a:r>
            <a:r>
              <a:rPr lang="en-US" dirty="0" smtClean="0">
                <a:latin typeface="HG丸ｺﾞｼｯｸM-PRO" pitchFamily="50" charset="-128"/>
                <a:ea typeface="HG丸ｺﾞｼｯｸM-PRO" pitchFamily="50" charset="-128"/>
              </a:rPr>
              <a:t> </a:t>
            </a:r>
            <a:endParaRPr lang="ja-JP" altLang="en-US" dirty="0" smtClean="0">
              <a:latin typeface="HG丸ｺﾞｼｯｸM-PRO" pitchFamily="50" charset="-128"/>
              <a:ea typeface="HG丸ｺﾞｼｯｸM-PRO" pitchFamily="50" charset="-128"/>
            </a:endParaRPr>
          </a:p>
          <a:p>
            <a:pPr lvl="0"/>
            <a:r>
              <a:rPr lang="ja-JP" altLang="en-US" b="1" dirty="0" smtClean="0">
                <a:latin typeface="HG丸ｺﾞｼｯｸM-PRO" pitchFamily="50" charset="-128"/>
                <a:ea typeface="HG丸ｺﾞｼｯｸM-PRO" pitchFamily="50" charset="-128"/>
              </a:rPr>
              <a:t>「いつでも、どこでも」を実現する</a:t>
            </a:r>
            <a:endParaRPr lang="en-US" altLang="ja-JP" b="1"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携帯端末利用者にも、高い操作性とデザインの</a:t>
            </a:r>
            <a:r>
              <a:rPr lang="en-US" dirty="0" smtClean="0">
                <a:latin typeface="HG丸ｺﾞｼｯｸM-PRO" pitchFamily="50" charset="-128"/>
                <a:ea typeface="HG丸ｺﾞｼｯｸM-PRO" pitchFamily="50" charset="-128"/>
              </a:rPr>
              <a:t>GUI</a:t>
            </a:r>
            <a:r>
              <a:rPr lang="ja-JP" altLang="en-US" dirty="0" smtClean="0">
                <a:latin typeface="HG丸ｺﾞｼｯｸM-PRO" pitchFamily="50" charset="-128"/>
                <a:ea typeface="HG丸ｺﾞｼｯｸM-PRO" pitchFamily="50" charset="-128"/>
              </a:rPr>
              <a:t>を提供</a:t>
            </a:r>
            <a:endParaRPr lang="en-US" altLang="ja-JP" dirty="0" smtClean="0">
              <a:latin typeface="HG丸ｺﾞｼｯｸM-PRO" pitchFamily="50" charset="-128"/>
              <a:ea typeface="HG丸ｺﾞｼｯｸM-PRO" pitchFamily="50" charset="-128"/>
            </a:endParaRPr>
          </a:p>
          <a:p>
            <a:pPr lvl="0"/>
            <a:r>
              <a:rPr lang="ja-JP" altLang="en-US" b="1" dirty="0" smtClean="0">
                <a:latin typeface="HG丸ｺﾞｼｯｸM-PRO" pitchFamily="50" charset="-128"/>
                <a:ea typeface="HG丸ｺﾞｼｯｸM-PRO" pitchFamily="50" charset="-128"/>
              </a:rPr>
              <a:t>新しい付加価値を生み出す</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民間企業や非営利団体、個人が提供しているサービスとの連携や複数の異質なサービスの組み合わせ</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従来の図書館の枠にとらわれない自由な発想による付加価値創造の仕掛け</a:t>
            </a:r>
          </a:p>
          <a:p>
            <a:endParaRPr kumimoji="1" lang="ja-JP" altLang="en-US" dirty="0">
              <a:latin typeface="HG丸ｺﾞｼｯｸM-PRO" pitchFamily="50" charset="-128"/>
              <a:ea typeface="HG丸ｺﾞｼｯｸM-PRO" pitchFamily="50" charset="-128"/>
            </a:endParaRPr>
          </a:p>
        </p:txBody>
      </p:sp>
      <p:sp>
        <p:nvSpPr>
          <p:cNvPr id="7" name="スライド番号プレースホルダ 6"/>
          <p:cNvSpPr>
            <a:spLocks noGrp="1"/>
          </p:cNvSpPr>
          <p:nvPr>
            <p:ph type="sldNum" sz="quarter" idx="4294967295"/>
          </p:nvPr>
        </p:nvSpPr>
        <p:spPr>
          <a:xfrm>
            <a:off x="8143900" y="6215082"/>
            <a:ext cx="609600" cy="521208"/>
          </a:xfrm>
          <a:prstGeom prst="rect">
            <a:avLst/>
          </a:prstGeom>
        </p:spPr>
        <p:txBody>
          <a:bodyPr/>
          <a:lstStyle/>
          <a:p>
            <a:pPr>
              <a:defRPr/>
            </a:pPr>
            <a:fld id="{8F9B926E-BC0B-409E-8F4F-491A1AB00D14}" type="slidenum">
              <a:rPr lang="en-US" altLang="ja-JP" smtClean="0"/>
              <a:pPr>
                <a:defRPr/>
              </a:pPr>
              <a:t>11</a:t>
            </a:fld>
            <a:endParaRPr lang="en-US" altLang="ja-JP"/>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0" y="0"/>
            <a:ext cx="9144000" cy="908720"/>
          </a:xfrm>
        </p:spPr>
        <p:txBody>
          <a:bodyPr>
            <a:noAutofit/>
          </a:bodyPr>
          <a:lstStyle/>
          <a:p>
            <a:r>
              <a:rPr kumimoji="1" lang="en-US" altLang="ja-JP" sz="4000" dirty="0" smtClean="0">
                <a:latin typeface="HG丸ｺﾞｼｯｸM-PRO" pitchFamily="50" charset="-128"/>
                <a:ea typeface="HG丸ｺﾞｼｯｸM-PRO" pitchFamily="50" charset="-128"/>
              </a:rPr>
              <a:t>NDL</a:t>
            </a:r>
            <a:r>
              <a:rPr kumimoji="1" lang="ja-JP" altLang="en-US" sz="4000" dirty="0" smtClean="0">
                <a:latin typeface="HG丸ｺﾞｼｯｸM-PRO" pitchFamily="50" charset="-128"/>
                <a:ea typeface="HG丸ｺﾞｼｯｸM-PRO" pitchFamily="50" charset="-128"/>
              </a:rPr>
              <a:t>サーチのシステム化要件</a:t>
            </a:r>
            <a:endParaRPr kumimoji="1" lang="ja-JP" altLang="en-US" sz="4000" dirty="0">
              <a:latin typeface="HG丸ｺﾞｼｯｸM-PRO" pitchFamily="50" charset="-128"/>
              <a:ea typeface="HG丸ｺﾞｼｯｸM-PRO" pitchFamily="50" charset="-128"/>
            </a:endParaRPr>
          </a:p>
        </p:txBody>
      </p:sp>
      <p:sp>
        <p:nvSpPr>
          <p:cNvPr id="4" name="コンテンツ プレースホルダ 3"/>
          <p:cNvSpPr>
            <a:spLocks noGrp="1"/>
          </p:cNvSpPr>
          <p:nvPr>
            <p:ph sz="quarter" idx="1"/>
          </p:nvPr>
        </p:nvSpPr>
        <p:spPr>
          <a:xfrm>
            <a:off x="457200" y="1484784"/>
            <a:ext cx="8219256" cy="5230364"/>
          </a:xfrm>
        </p:spPr>
        <p:style>
          <a:lnRef idx="2">
            <a:schemeClr val="accent5"/>
          </a:lnRef>
          <a:fillRef idx="1">
            <a:schemeClr val="lt1"/>
          </a:fillRef>
          <a:effectRef idx="0">
            <a:schemeClr val="accent5"/>
          </a:effectRef>
          <a:fontRef idx="minor">
            <a:schemeClr val="dk1"/>
          </a:fontRef>
        </p:style>
        <p:txBody>
          <a:bodyPr>
            <a:normAutofit fontScale="55000" lnSpcReduction="20000"/>
          </a:bodyPr>
          <a:lstStyle/>
          <a:p>
            <a:pPr lvl="0"/>
            <a:r>
              <a:rPr lang="ja-JP" altLang="en-US" b="1" dirty="0" smtClean="0">
                <a:latin typeface="HG丸ｺﾞｼｯｸM-PRO" pitchFamily="50" charset="-128"/>
                <a:ea typeface="HG丸ｺﾞｼｯｸM-PRO" pitchFamily="50" charset="-128"/>
              </a:rPr>
              <a:t>情報の収集</a:t>
            </a:r>
            <a:endParaRPr lang="ja-JP" altLang="en-US"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当館及び他機関のデータベースに格納された書籍、ジャーナル、雑誌、地図、画像、映像、音楽等のコンテンツのメタデータ</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ハーベスティングや横断検索</a:t>
            </a:r>
            <a:endParaRPr lang="en-US" altLang="ja-JP" dirty="0" smtClean="0">
              <a:latin typeface="HG丸ｺﾞｼｯｸM-PRO" pitchFamily="50" charset="-128"/>
              <a:ea typeface="HG丸ｺﾞｼｯｸM-PRO" pitchFamily="50" charset="-128"/>
            </a:endParaRPr>
          </a:p>
          <a:p>
            <a:pPr lvl="0"/>
            <a:r>
              <a:rPr lang="ja-JP" altLang="en-US" b="1" dirty="0" smtClean="0">
                <a:latin typeface="HG丸ｺﾞｼｯｸM-PRO" pitchFamily="50" charset="-128"/>
                <a:ea typeface="HG丸ｺﾞｼｯｸM-PRO" pitchFamily="50" charset="-128"/>
              </a:rPr>
              <a:t>情報の組織化</a:t>
            </a:r>
            <a:endParaRPr lang="ja-JP" altLang="en-US"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収集したメタデータについて、インデックスを作成して組織化</a:t>
            </a:r>
            <a:endParaRPr lang="en-US" altLang="ja-JP" dirty="0" smtClean="0">
              <a:latin typeface="HG丸ｺﾞｼｯｸM-PRO" pitchFamily="50" charset="-128"/>
              <a:ea typeface="HG丸ｺﾞｼｯｸM-PRO" pitchFamily="50" charset="-128"/>
            </a:endParaRPr>
          </a:p>
          <a:p>
            <a:pPr lvl="1"/>
            <a:r>
              <a:rPr lang="en-US" dirty="0" smtClean="0">
                <a:latin typeface="HG丸ｺﾞｼｯｸM-PRO" pitchFamily="50" charset="-128"/>
                <a:ea typeface="HG丸ｺﾞｼｯｸM-PRO" pitchFamily="50" charset="-128"/>
              </a:rPr>
              <a:t>DC-NDL</a:t>
            </a:r>
            <a:r>
              <a:rPr lang="ja-JP" altLang="en-US" dirty="0" smtClean="0">
                <a:latin typeface="HG丸ｺﾞｼｯｸM-PRO" pitchFamily="50" charset="-128"/>
                <a:ea typeface="HG丸ｺﾞｼｯｸM-PRO" pitchFamily="50" charset="-128"/>
              </a:rPr>
              <a:t>形式により体系化された形でデータベースに保管</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関連資料をグルーピングするなど、情報の構造的な見せ方も可能に</a:t>
            </a:r>
          </a:p>
          <a:p>
            <a:pPr lvl="0"/>
            <a:r>
              <a:rPr lang="ja-JP" altLang="en-US" b="1" dirty="0" smtClean="0">
                <a:latin typeface="HG丸ｺﾞｼｯｸM-PRO" pitchFamily="50" charset="-128"/>
                <a:ea typeface="HG丸ｺﾞｼｯｸM-PRO" pitchFamily="50" charset="-128"/>
              </a:rPr>
              <a:t>データ管理</a:t>
            </a:r>
            <a:endParaRPr lang="ja-JP" altLang="en-US"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情報探索サービス用に収集・組織化したデータを最新の状態で管理</a:t>
            </a:r>
          </a:p>
          <a:p>
            <a:pPr lvl="0"/>
            <a:r>
              <a:rPr lang="ja-JP" altLang="en-US" b="1" dirty="0" smtClean="0">
                <a:latin typeface="HG丸ｺﾞｼｯｸM-PRO" pitchFamily="50" charset="-128"/>
                <a:ea typeface="HG丸ｺﾞｼｯｸM-PRO" pitchFamily="50" charset="-128"/>
              </a:rPr>
              <a:t>情報の検索</a:t>
            </a:r>
            <a:endParaRPr lang="ja-JP" altLang="en-US"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情報探索サービスシステム内のデータベース及び全国の公共図書館等のサイトから、簡易検索、詳細検索その他様々な検索方法を提供</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その際、サジェスト機能やレファレンス情報、外部機関が提供する連想検索機能等のナビゲーションサービスを活用</a:t>
            </a:r>
          </a:p>
          <a:p>
            <a:pPr lvl="0"/>
            <a:r>
              <a:rPr lang="ja-JP" altLang="en-US" b="1" dirty="0" smtClean="0">
                <a:latin typeface="HG丸ｺﾞｼｯｸM-PRO" pitchFamily="50" charset="-128"/>
                <a:ea typeface="HG丸ｺﾞｼｯｸM-PRO" pitchFamily="50" charset="-128"/>
              </a:rPr>
              <a:t>付加価値サービスの提供</a:t>
            </a:r>
            <a:endParaRPr lang="ja-JP" altLang="en-US"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検索機能のほか、</a:t>
            </a:r>
            <a:r>
              <a:rPr lang="en-US" dirty="0" smtClean="0">
                <a:latin typeface="HG丸ｺﾞｼｯｸM-PRO" pitchFamily="50" charset="-128"/>
                <a:ea typeface="HG丸ｺﾞｼｯｸM-PRO" pitchFamily="50" charset="-128"/>
              </a:rPr>
              <a:t>RSS</a:t>
            </a:r>
            <a:r>
              <a:rPr lang="ja-JP" altLang="en-US" dirty="0" smtClean="0">
                <a:latin typeface="HG丸ｺﾞｼｯｸM-PRO" pitchFamily="50" charset="-128"/>
                <a:ea typeface="HG丸ｺﾞｼｯｸM-PRO" pitchFamily="50" charset="-128"/>
              </a:rPr>
              <a:t>配信やブックマーク機能など情報探索に役立つ検索以外のサービスも提供</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また、公共図書館等に対し、情報提供・収集用の</a:t>
            </a:r>
            <a:r>
              <a:rPr lang="en-US" dirty="0" smtClean="0">
                <a:latin typeface="HG丸ｺﾞｼｯｸM-PRO" pitchFamily="50" charset="-128"/>
                <a:ea typeface="HG丸ｺﾞｼｯｸM-PRO" pitchFamily="50" charset="-128"/>
              </a:rPr>
              <a:t>API</a:t>
            </a:r>
            <a:r>
              <a:rPr lang="ja-JP" altLang="en-US" dirty="0" smtClean="0">
                <a:latin typeface="HG丸ｺﾞｼｯｸM-PRO" pitchFamily="50" charset="-128"/>
                <a:ea typeface="HG丸ｺﾞｼｯｸM-PRO" pitchFamily="50" charset="-128"/>
              </a:rPr>
              <a:t>も提供</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民間企業や非営利団体、個人等と連携しながら、保有する情報資源を活用した様々なサービスを提供することを目指す</a:t>
            </a:r>
            <a:endParaRPr lang="ja-JP" altLang="en-US" dirty="0">
              <a:latin typeface="HG丸ｺﾞｼｯｸM-PRO" pitchFamily="50" charset="-128"/>
              <a:ea typeface="HG丸ｺﾞｼｯｸM-PRO" pitchFamily="50" charset="-128"/>
            </a:endParaRPr>
          </a:p>
        </p:txBody>
      </p:sp>
      <p:sp>
        <p:nvSpPr>
          <p:cNvPr id="7" name="スライド番号プレースホルダ 6"/>
          <p:cNvSpPr>
            <a:spLocks noGrp="1"/>
          </p:cNvSpPr>
          <p:nvPr>
            <p:ph type="sldNum" sz="quarter" idx="4294967295"/>
          </p:nvPr>
        </p:nvSpPr>
        <p:spPr>
          <a:xfrm>
            <a:off x="8143900" y="6215082"/>
            <a:ext cx="609600" cy="521208"/>
          </a:xfrm>
          <a:prstGeom prst="rect">
            <a:avLst/>
          </a:prstGeom>
        </p:spPr>
        <p:txBody>
          <a:bodyPr/>
          <a:lstStyle/>
          <a:p>
            <a:pPr>
              <a:defRPr/>
            </a:pPr>
            <a:fld id="{8F9B926E-BC0B-409E-8F4F-491A1AB00D14}" type="slidenum">
              <a:rPr lang="en-US" altLang="ja-JP" smtClean="0"/>
              <a:pPr>
                <a:defRPr/>
              </a:pPr>
              <a:t>12</a:t>
            </a:fld>
            <a:endParaRPr lang="en-US" altLang="ja-JP"/>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p:cNvGraphicFramePr>
            <a:graphicFrameLocks noGrp="1"/>
          </p:cNvGraphicFramePr>
          <p:nvPr/>
        </p:nvGraphicFramePr>
        <p:xfrm>
          <a:off x="827584" y="3789040"/>
          <a:ext cx="3744218" cy="2781847"/>
        </p:xfrm>
        <a:graphic>
          <a:graphicData uri="http://schemas.openxmlformats.org/drawingml/2006/table">
            <a:tbl>
              <a:tblPr bandRow="1">
                <a:tableStyleId>{5C22544A-7EE6-4342-B048-85BDC9FD1C3A}</a:tableStyleId>
              </a:tblPr>
              <a:tblGrid>
                <a:gridCol w="2903679"/>
                <a:gridCol w="840539"/>
              </a:tblGrid>
              <a:tr h="229255">
                <a:tc>
                  <a:txBody>
                    <a:bodyPr/>
                    <a:lstStyle/>
                    <a:p>
                      <a:r>
                        <a:rPr kumimoji="1" lang="ja-JP" altLang="en-US" sz="1200" dirty="0" smtClean="0">
                          <a:solidFill>
                            <a:schemeClr val="tx1"/>
                          </a:solidFill>
                          <a:latin typeface="HG丸ｺﾞｼｯｸM-PRO" pitchFamily="50" charset="-128"/>
                          <a:ea typeface="HG丸ｺﾞｼｯｸM-PRO" pitchFamily="50" charset="-128"/>
                        </a:rPr>
                        <a:t>電子図書館基盤システム</a:t>
                      </a:r>
                      <a:endParaRPr kumimoji="1" lang="ja-JP" altLang="en-US" sz="1200" dirty="0">
                        <a:solidFill>
                          <a:schemeClr val="tx1"/>
                        </a:solidFill>
                        <a:latin typeface="HG丸ｺﾞｼｯｸM-PRO" pitchFamily="50" charset="-128"/>
                        <a:ea typeface="HG丸ｺﾞｼｯｸM-PRO" pitchFamily="50" charset="-128"/>
                      </a:endParaRPr>
                    </a:p>
                  </a:txBody>
                  <a:tcPr anchor="ctr"/>
                </a:tc>
                <a:tc>
                  <a:txBody>
                    <a:bodyPr/>
                    <a:lstStyle/>
                    <a:p>
                      <a:r>
                        <a:rPr kumimoji="1" lang="en-US" altLang="ja-JP" sz="1200" dirty="0" smtClean="0">
                          <a:latin typeface="HG丸ｺﾞｼｯｸM-PRO" pitchFamily="50" charset="-128"/>
                          <a:ea typeface="HG丸ｺﾞｼｯｸM-PRO" pitchFamily="50" charset="-128"/>
                        </a:rPr>
                        <a:t>H12</a:t>
                      </a:r>
                      <a:r>
                        <a:rPr kumimoji="1" lang="ja-JP" altLang="en-US" sz="1200" dirty="0" smtClean="0">
                          <a:latin typeface="HG丸ｺﾞｼｯｸM-PRO" pitchFamily="50" charset="-128"/>
                          <a:ea typeface="HG丸ｺﾞｼｯｸM-PRO" pitchFamily="50" charset="-128"/>
                        </a:rPr>
                        <a:t>～</a:t>
                      </a:r>
                      <a:endParaRPr kumimoji="1" lang="ja-JP" altLang="en-US" sz="1200" dirty="0">
                        <a:latin typeface="HG丸ｺﾞｼｯｸM-PRO" pitchFamily="50" charset="-128"/>
                        <a:ea typeface="HG丸ｺﾞｼｯｸM-PRO" pitchFamily="50" charset="-128"/>
                      </a:endParaRPr>
                    </a:p>
                  </a:txBody>
                  <a:tcPr anchor="ctr"/>
                </a:tc>
              </a:tr>
              <a:tr h="229255">
                <a:tc>
                  <a:txBody>
                    <a:bodyPr/>
                    <a:lstStyle/>
                    <a:p>
                      <a:r>
                        <a:rPr kumimoji="1" lang="ja-JP" altLang="en-US" sz="1200" kern="1200" dirty="0" smtClean="0">
                          <a:solidFill>
                            <a:schemeClr val="dk1"/>
                          </a:solidFill>
                          <a:latin typeface="HG丸ｺﾞｼｯｸM-PRO" pitchFamily="50" charset="-128"/>
                          <a:ea typeface="HG丸ｺﾞｼｯｸM-PRO" pitchFamily="50" charset="-128"/>
                          <a:cs typeface="+mn-cs"/>
                        </a:rPr>
                        <a:t>雑誌記事索引ｵﾝﾗｲﾝ処理ｼｽﾃﾑ</a:t>
                      </a:r>
                      <a:endParaRPr kumimoji="1" lang="ja-JP" altLang="en-US" sz="1200" kern="1200" dirty="0">
                        <a:solidFill>
                          <a:schemeClr val="dk1"/>
                        </a:solidFill>
                        <a:latin typeface="HG丸ｺﾞｼｯｸM-PRO" pitchFamily="50" charset="-128"/>
                        <a:ea typeface="HG丸ｺﾞｼｯｸM-PRO" pitchFamily="50" charset="-128"/>
                        <a:cs typeface="+mn-cs"/>
                      </a:endParaRPr>
                    </a:p>
                  </a:txBody>
                  <a:tcPr anchor="ctr"/>
                </a:tc>
                <a:tc>
                  <a:txBody>
                    <a:bodyPr/>
                    <a:lstStyle/>
                    <a:p>
                      <a:r>
                        <a:rPr kumimoji="1" lang="en-US" altLang="ja-JP" sz="1200" dirty="0" smtClean="0">
                          <a:latin typeface="HG丸ｺﾞｼｯｸM-PRO" pitchFamily="50" charset="-128"/>
                          <a:ea typeface="HG丸ｺﾞｼｯｸM-PRO" pitchFamily="50" charset="-128"/>
                        </a:rPr>
                        <a:t>H10</a:t>
                      </a:r>
                      <a:r>
                        <a:rPr kumimoji="1" lang="ja-JP" altLang="en-US" sz="1200" dirty="0" smtClean="0">
                          <a:latin typeface="HG丸ｺﾞｼｯｸM-PRO" pitchFamily="50" charset="-128"/>
                          <a:ea typeface="HG丸ｺﾞｼｯｸM-PRO" pitchFamily="50" charset="-128"/>
                        </a:rPr>
                        <a:t>～</a:t>
                      </a:r>
                      <a:endParaRPr kumimoji="1" lang="ja-JP" altLang="en-US" sz="1200" dirty="0">
                        <a:latin typeface="HG丸ｺﾞｼｯｸM-PRO" pitchFamily="50" charset="-128"/>
                        <a:ea typeface="HG丸ｺﾞｼｯｸM-PRO" pitchFamily="50" charset="-128"/>
                      </a:endParaRPr>
                    </a:p>
                  </a:txBody>
                  <a:tcPr anchor="ctr"/>
                </a:tc>
              </a:tr>
              <a:tr h="229255">
                <a:tc>
                  <a:txBody>
                    <a:bodyPr/>
                    <a:lstStyle/>
                    <a:p>
                      <a:r>
                        <a:rPr kumimoji="1" lang="ja-JP" altLang="en-US" sz="1200" dirty="0" smtClean="0">
                          <a:latin typeface="HG丸ｺﾞｼｯｸM-PRO" pitchFamily="50" charset="-128"/>
                          <a:ea typeface="HG丸ｺﾞｼｯｸM-PRO" pitchFamily="50" charset="-128"/>
                        </a:rPr>
                        <a:t>ｱｼﾞｱ言語ＯＰＡＣ</a:t>
                      </a:r>
                      <a:endParaRPr kumimoji="1" lang="ja-JP" altLang="en-US" sz="1200" dirty="0">
                        <a:latin typeface="HG丸ｺﾞｼｯｸM-PRO" pitchFamily="50" charset="-128"/>
                        <a:ea typeface="HG丸ｺﾞｼｯｸM-PRO" pitchFamily="50" charset="-128"/>
                      </a:endParaRPr>
                    </a:p>
                  </a:txBody>
                  <a:tcPr anchor="ctr"/>
                </a:tc>
                <a:tc>
                  <a:txBody>
                    <a:bodyPr/>
                    <a:lstStyle/>
                    <a:p>
                      <a:r>
                        <a:rPr kumimoji="1" lang="en-US" altLang="ja-JP" sz="1200" dirty="0" smtClean="0">
                          <a:latin typeface="HG丸ｺﾞｼｯｸM-PRO" pitchFamily="50" charset="-128"/>
                          <a:ea typeface="HG丸ｺﾞｼｯｸM-PRO" pitchFamily="50" charset="-128"/>
                        </a:rPr>
                        <a:t>H14</a:t>
                      </a:r>
                      <a:r>
                        <a:rPr kumimoji="1" lang="ja-JP" altLang="en-US" sz="1200" dirty="0" smtClean="0">
                          <a:latin typeface="HG丸ｺﾞｼｯｸM-PRO" pitchFamily="50" charset="-128"/>
                          <a:ea typeface="HG丸ｺﾞｼｯｸM-PRO" pitchFamily="50" charset="-128"/>
                        </a:rPr>
                        <a:t>～</a:t>
                      </a:r>
                      <a:endParaRPr kumimoji="1" lang="ja-JP" altLang="en-US" sz="1200" dirty="0">
                        <a:latin typeface="HG丸ｺﾞｼｯｸM-PRO" pitchFamily="50" charset="-128"/>
                        <a:ea typeface="HG丸ｺﾞｼｯｸM-PRO" pitchFamily="50" charset="-128"/>
                      </a:endParaRPr>
                    </a:p>
                  </a:txBody>
                  <a:tcPr anchor="ctr"/>
                </a:tc>
              </a:tr>
              <a:tr h="3129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HG丸ｺﾞｼｯｸM-PRO" pitchFamily="50" charset="-128"/>
                          <a:ea typeface="HG丸ｺﾞｼｯｸM-PRO" pitchFamily="50" charset="-128"/>
                        </a:rPr>
                        <a:t>国立国会図書館総合目録ﾈｯﾄﾜｰｸ</a:t>
                      </a:r>
                    </a:p>
                  </a:txBody>
                  <a:tcPr anchor="ctr"/>
                </a:tc>
                <a:tc>
                  <a:txBody>
                    <a:bodyPr/>
                    <a:lstStyle/>
                    <a:p>
                      <a:r>
                        <a:rPr kumimoji="1" lang="en-US" altLang="ja-JP" sz="1200" dirty="0" smtClean="0">
                          <a:latin typeface="HG丸ｺﾞｼｯｸM-PRO" pitchFamily="50" charset="-128"/>
                          <a:ea typeface="HG丸ｺﾞｼｯｸM-PRO" pitchFamily="50" charset="-128"/>
                        </a:rPr>
                        <a:t>H10</a:t>
                      </a:r>
                      <a:r>
                        <a:rPr kumimoji="1" lang="ja-JP" altLang="en-US" sz="1200" dirty="0" smtClean="0">
                          <a:latin typeface="HG丸ｺﾞｼｯｸM-PRO" pitchFamily="50" charset="-128"/>
                          <a:ea typeface="HG丸ｺﾞｼｯｸM-PRO" pitchFamily="50" charset="-128"/>
                        </a:rPr>
                        <a:t>～</a:t>
                      </a:r>
                      <a:endParaRPr kumimoji="1" lang="ja-JP" altLang="en-US" sz="1200" dirty="0">
                        <a:latin typeface="HG丸ｺﾞｼｯｸM-PRO" pitchFamily="50" charset="-128"/>
                        <a:ea typeface="HG丸ｺﾞｼｯｸM-PRO" pitchFamily="50" charset="-128"/>
                      </a:endParaRPr>
                    </a:p>
                  </a:txBody>
                  <a:tcPr anchor="ctr"/>
                </a:tc>
              </a:tr>
              <a:tr h="229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HG丸ｺﾞｼｯｸM-PRO" pitchFamily="50" charset="-128"/>
                          <a:ea typeface="HG丸ｺﾞｼｯｸM-PRO" pitchFamily="50" charset="-128"/>
                        </a:rPr>
                        <a:t>全国新聞総合目録データベース</a:t>
                      </a:r>
                    </a:p>
                  </a:txBody>
                  <a:tcPr anchor="ctr"/>
                </a:tc>
                <a:tc>
                  <a:txBody>
                    <a:bodyPr/>
                    <a:lstStyle/>
                    <a:p>
                      <a:r>
                        <a:rPr kumimoji="1" lang="en-US" altLang="ja-JP" sz="1200" dirty="0" smtClean="0">
                          <a:latin typeface="HG丸ｺﾞｼｯｸM-PRO" pitchFamily="50" charset="-128"/>
                          <a:ea typeface="HG丸ｺﾞｼｯｸM-PRO" pitchFamily="50" charset="-128"/>
                        </a:rPr>
                        <a:t>H11</a:t>
                      </a:r>
                      <a:r>
                        <a:rPr kumimoji="1" lang="ja-JP" altLang="en-US" sz="1200" dirty="0" smtClean="0">
                          <a:latin typeface="HG丸ｺﾞｼｯｸM-PRO" pitchFamily="50" charset="-128"/>
                          <a:ea typeface="HG丸ｺﾞｼｯｸM-PRO" pitchFamily="50" charset="-128"/>
                        </a:rPr>
                        <a:t>～</a:t>
                      </a:r>
                      <a:endParaRPr kumimoji="1" lang="ja-JP" altLang="en-US" sz="1200" dirty="0">
                        <a:latin typeface="HG丸ｺﾞｼｯｸM-PRO" pitchFamily="50" charset="-128"/>
                        <a:ea typeface="HG丸ｺﾞｼｯｸM-PRO" pitchFamily="50" charset="-128"/>
                      </a:endParaRPr>
                    </a:p>
                  </a:txBody>
                  <a:tcPr anchor="ctr"/>
                </a:tc>
              </a:tr>
              <a:tr h="229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HG丸ｺﾞｼｯｸM-PRO" pitchFamily="50" charset="-128"/>
                          <a:ea typeface="HG丸ｺﾞｼｯｸM-PRO" pitchFamily="50" charset="-128"/>
                        </a:rPr>
                        <a:t>児童書総合目録</a:t>
                      </a:r>
                    </a:p>
                  </a:txBody>
                  <a:tcPr anchor="ctr"/>
                </a:tc>
                <a:tc>
                  <a:txBody>
                    <a:bodyPr/>
                    <a:lstStyle/>
                    <a:p>
                      <a:r>
                        <a:rPr kumimoji="1" lang="en-US" altLang="ja-JP" sz="1200" dirty="0" smtClean="0">
                          <a:latin typeface="HG丸ｺﾞｼｯｸM-PRO" pitchFamily="50" charset="-128"/>
                          <a:ea typeface="HG丸ｺﾞｼｯｸM-PRO" pitchFamily="50" charset="-128"/>
                        </a:rPr>
                        <a:t>H12</a:t>
                      </a:r>
                      <a:r>
                        <a:rPr kumimoji="1" lang="ja-JP" altLang="en-US" sz="1200" dirty="0" smtClean="0">
                          <a:latin typeface="HG丸ｺﾞｼｯｸM-PRO" pitchFamily="50" charset="-128"/>
                          <a:ea typeface="HG丸ｺﾞｼｯｸM-PRO" pitchFamily="50" charset="-128"/>
                        </a:rPr>
                        <a:t>～</a:t>
                      </a:r>
                      <a:endParaRPr kumimoji="1" lang="ja-JP" altLang="en-US" sz="1200" dirty="0">
                        <a:latin typeface="HG丸ｺﾞｼｯｸM-PRO" pitchFamily="50" charset="-128"/>
                        <a:ea typeface="HG丸ｺﾞｼｯｸM-PRO" pitchFamily="50" charset="-128"/>
                      </a:endParaRPr>
                    </a:p>
                  </a:txBody>
                  <a:tcPr anchor="ctr"/>
                </a:tc>
              </a:tr>
              <a:tr h="229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HG丸ｺﾞｼｯｸM-PRO" pitchFamily="50" charset="-128"/>
                          <a:ea typeface="HG丸ｺﾞｼｯｸM-PRO" pitchFamily="50" charset="-128"/>
                        </a:rPr>
                        <a:t>デジタルアーカイブポータル</a:t>
                      </a:r>
                    </a:p>
                  </a:txBody>
                  <a:tcPr anchor="ctr"/>
                </a:tc>
                <a:tc>
                  <a:txBody>
                    <a:bodyPr/>
                    <a:lstStyle/>
                    <a:p>
                      <a:r>
                        <a:rPr kumimoji="1" lang="en-US" altLang="ja-JP" sz="1200" dirty="0" smtClean="0">
                          <a:latin typeface="HG丸ｺﾞｼｯｸM-PRO" pitchFamily="50" charset="-128"/>
                          <a:ea typeface="HG丸ｺﾞｼｯｸM-PRO" pitchFamily="50" charset="-128"/>
                        </a:rPr>
                        <a:t>H19</a:t>
                      </a:r>
                      <a:r>
                        <a:rPr kumimoji="1" lang="ja-JP" altLang="en-US" sz="1200" dirty="0" smtClean="0">
                          <a:latin typeface="HG丸ｺﾞｼｯｸM-PRO" pitchFamily="50" charset="-128"/>
                          <a:ea typeface="HG丸ｺﾞｼｯｸM-PRO" pitchFamily="50" charset="-128"/>
                        </a:rPr>
                        <a:t>～</a:t>
                      </a:r>
                      <a:endParaRPr kumimoji="1" lang="ja-JP" altLang="en-US" sz="1200" dirty="0">
                        <a:latin typeface="HG丸ｺﾞｼｯｸM-PRO" pitchFamily="50" charset="-128"/>
                        <a:ea typeface="HG丸ｺﾞｼｯｸM-PRO" pitchFamily="50" charset="-128"/>
                      </a:endParaRPr>
                    </a:p>
                  </a:txBody>
                  <a:tcPr anchor="ctr"/>
                </a:tc>
              </a:tr>
              <a:tr h="229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HG丸ｺﾞｼｯｸM-PRO" pitchFamily="50" charset="-128"/>
                          <a:ea typeface="HG丸ｺﾞｼｯｸM-PRO" pitchFamily="50" charset="-128"/>
                        </a:rPr>
                        <a:t>館内電子情報提供システム</a:t>
                      </a:r>
                    </a:p>
                  </a:txBody>
                  <a:tcPr anchor="ctr"/>
                </a:tc>
                <a:tc>
                  <a:txBody>
                    <a:bodyPr/>
                    <a:lstStyle/>
                    <a:p>
                      <a:r>
                        <a:rPr kumimoji="1" lang="en-US" altLang="ja-JP" sz="1200" dirty="0" smtClean="0">
                          <a:latin typeface="HG丸ｺﾞｼｯｸM-PRO" pitchFamily="50" charset="-128"/>
                          <a:ea typeface="HG丸ｺﾞｼｯｸM-PRO" pitchFamily="50" charset="-128"/>
                        </a:rPr>
                        <a:t>H18</a:t>
                      </a:r>
                      <a:r>
                        <a:rPr kumimoji="1" lang="ja-JP" altLang="en-US" sz="1200" dirty="0" smtClean="0">
                          <a:latin typeface="HG丸ｺﾞｼｯｸM-PRO" pitchFamily="50" charset="-128"/>
                          <a:ea typeface="HG丸ｺﾞｼｯｸM-PRO" pitchFamily="50" charset="-128"/>
                        </a:rPr>
                        <a:t>～</a:t>
                      </a:r>
                      <a:endParaRPr kumimoji="1" lang="ja-JP" altLang="en-US" sz="1200" dirty="0">
                        <a:latin typeface="HG丸ｺﾞｼｯｸM-PRO" pitchFamily="50" charset="-128"/>
                        <a:ea typeface="HG丸ｺﾞｼｯｸM-PRO" pitchFamily="50" charset="-128"/>
                      </a:endParaRPr>
                    </a:p>
                  </a:txBody>
                  <a:tcPr anchor="ctr"/>
                </a:tc>
              </a:tr>
              <a:tr h="229255">
                <a:tc>
                  <a:txBody>
                    <a:bodyPr/>
                    <a:lstStyle/>
                    <a:p>
                      <a:r>
                        <a:rPr kumimoji="1" lang="ja-JP" altLang="en-US" sz="1200" dirty="0" smtClean="0">
                          <a:latin typeface="HG丸ｺﾞｼｯｸM-PRO" pitchFamily="50" charset="-128"/>
                          <a:ea typeface="HG丸ｺﾞｼｯｸM-PRO" pitchFamily="50" charset="-128"/>
                        </a:rPr>
                        <a:t>東京本館来館者管理システム</a:t>
                      </a:r>
                      <a:endParaRPr kumimoji="1" lang="ja-JP" altLang="en-US" sz="1200" dirty="0">
                        <a:latin typeface="HG丸ｺﾞｼｯｸM-PRO" pitchFamily="50" charset="-128"/>
                        <a:ea typeface="HG丸ｺﾞｼｯｸM-PRO" pitchFamily="50" charset="-128"/>
                      </a:endParaRPr>
                    </a:p>
                  </a:txBody>
                  <a:tcPr anchor="ctr"/>
                </a:tc>
                <a:tc>
                  <a:txBody>
                    <a:bodyPr/>
                    <a:lstStyle/>
                    <a:p>
                      <a:r>
                        <a:rPr kumimoji="1" lang="en-US" altLang="ja-JP" sz="1200" dirty="0" smtClean="0">
                          <a:latin typeface="HG丸ｺﾞｼｯｸM-PRO" pitchFamily="50" charset="-128"/>
                          <a:ea typeface="HG丸ｺﾞｼｯｸM-PRO" pitchFamily="50" charset="-128"/>
                        </a:rPr>
                        <a:t>H16</a:t>
                      </a:r>
                      <a:r>
                        <a:rPr kumimoji="1" lang="ja-JP" altLang="en-US" sz="1200" dirty="0" smtClean="0">
                          <a:latin typeface="HG丸ｺﾞｼｯｸM-PRO" pitchFamily="50" charset="-128"/>
                          <a:ea typeface="HG丸ｺﾞｼｯｸM-PRO" pitchFamily="50" charset="-128"/>
                        </a:rPr>
                        <a:t>～</a:t>
                      </a:r>
                      <a:endParaRPr kumimoji="1" lang="ja-JP" altLang="en-US" sz="1200" dirty="0">
                        <a:latin typeface="HG丸ｺﾞｼｯｸM-PRO" pitchFamily="50" charset="-128"/>
                        <a:ea typeface="HG丸ｺﾞｼｯｸM-PRO" pitchFamily="50" charset="-128"/>
                      </a:endParaRPr>
                    </a:p>
                  </a:txBody>
                  <a:tcPr anchor="ctr"/>
                </a:tc>
              </a:tr>
              <a:tr h="229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HG丸ｺﾞｼｯｸM-PRO" pitchFamily="50" charset="-128"/>
                          <a:ea typeface="HG丸ｺﾞｼｯｸM-PRO" pitchFamily="50" charset="-128"/>
                        </a:rPr>
                        <a:t>関西館来館者管理設備</a:t>
                      </a:r>
                    </a:p>
                  </a:txBody>
                  <a:tcPr anchor="ctr"/>
                </a:tc>
                <a:tc>
                  <a:txBody>
                    <a:bodyPr/>
                    <a:lstStyle/>
                    <a:p>
                      <a:r>
                        <a:rPr kumimoji="1" lang="en-US" altLang="ja-JP" sz="1200" dirty="0" smtClean="0">
                          <a:latin typeface="HG丸ｺﾞｼｯｸM-PRO" pitchFamily="50" charset="-128"/>
                          <a:ea typeface="HG丸ｺﾞｼｯｸM-PRO" pitchFamily="50" charset="-128"/>
                        </a:rPr>
                        <a:t>H14</a:t>
                      </a:r>
                      <a:r>
                        <a:rPr kumimoji="1" lang="ja-JP" altLang="en-US" sz="1200" dirty="0" smtClean="0">
                          <a:latin typeface="HG丸ｺﾞｼｯｸM-PRO" pitchFamily="50" charset="-128"/>
                          <a:ea typeface="HG丸ｺﾞｼｯｸM-PRO" pitchFamily="50" charset="-128"/>
                        </a:rPr>
                        <a:t>～</a:t>
                      </a:r>
                      <a:endParaRPr kumimoji="1" lang="ja-JP" altLang="en-US" sz="1200" dirty="0">
                        <a:latin typeface="HG丸ｺﾞｼｯｸM-PRO" pitchFamily="50" charset="-128"/>
                        <a:ea typeface="HG丸ｺﾞｼｯｸM-PRO" pitchFamily="50" charset="-128"/>
                      </a:endParaRPr>
                    </a:p>
                  </a:txBody>
                  <a:tcPr anchor="ctr"/>
                </a:tc>
              </a:tr>
            </a:tbl>
          </a:graphicData>
        </a:graphic>
      </p:graphicFrame>
      <p:sp>
        <p:nvSpPr>
          <p:cNvPr id="6" name="右矢印 5"/>
          <p:cNvSpPr/>
          <p:nvPr/>
        </p:nvSpPr>
        <p:spPr>
          <a:xfrm>
            <a:off x="4716016" y="4509120"/>
            <a:ext cx="720725" cy="1081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1600" dirty="0">
                <a:latin typeface="HGP創英角ｺﾞｼｯｸUB" pitchFamily="50" charset="-128"/>
                <a:ea typeface="HGP創英角ｺﾞｼｯｸUB" pitchFamily="50" charset="-128"/>
              </a:rPr>
              <a:t>統合</a:t>
            </a:r>
          </a:p>
        </p:txBody>
      </p:sp>
      <p:sp>
        <p:nvSpPr>
          <p:cNvPr id="8" name="正方形/長方形 7"/>
          <p:cNvSpPr/>
          <p:nvPr/>
        </p:nvSpPr>
        <p:spPr>
          <a:xfrm>
            <a:off x="5580112" y="3789040"/>
            <a:ext cx="3312368" cy="2088232"/>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en-US" altLang="ja-JP" sz="1600" dirty="0">
              <a:solidFill>
                <a:schemeClr val="tx1"/>
              </a:solidFill>
              <a:latin typeface="HG丸ｺﾞｼｯｸM-PRO" pitchFamily="50" charset="-128"/>
              <a:ea typeface="HG丸ｺﾞｼｯｸM-PRO" pitchFamily="50" charset="-128"/>
            </a:endParaRPr>
          </a:p>
          <a:p>
            <a:pPr fontAlgn="auto">
              <a:spcBef>
                <a:spcPts val="0"/>
              </a:spcBef>
              <a:spcAft>
                <a:spcPts val="0"/>
              </a:spcAft>
              <a:defRPr/>
            </a:pPr>
            <a:r>
              <a:rPr lang="ja-JP" altLang="en-US" sz="1600" dirty="0">
                <a:solidFill>
                  <a:schemeClr val="tx1"/>
                </a:solidFill>
                <a:latin typeface="HG丸ｺﾞｼｯｸM-PRO" pitchFamily="50" charset="-128"/>
                <a:ea typeface="HG丸ｺﾞｼｯｸM-PRO" pitchFamily="50" charset="-128"/>
              </a:rPr>
              <a:t>　</a:t>
            </a:r>
            <a:r>
              <a:rPr lang="ja-JP" altLang="en-US" sz="1600" dirty="0" smtClean="0">
                <a:solidFill>
                  <a:schemeClr val="tx1"/>
                </a:solidFill>
                <a:latin typeface="HG丸ｺﾞｼｯｸM-PRO" pitchFamily="50" charset="-128"/>
                <a:ea typeface="HG丸ｺﾞｼｯｸM-PRO" pitchFamily="50" charset="-128"/>
              </a:rPr>
              <a:t>１</a:t>
            </a:r>
            <a:r>
              <a:rPr lang="ja-JP" altLang="en-US" sz="1600" dirty="0">
                <a:solidFill>
                  <a:schemeClr val="tx1"/>
                </a:solidFill>
                <a:latin typeface="HG丸ｺﾞｼｯｸM-PRO" pitchFamily="50" charset="-128"/>
                <a:ea typeface="HG丸ｺﾞｼｯｸM-PRO" pitchFamily="50" charset="-128"/>
              </a:rPr>
              <a:t>　業務</a:t>
            </a:r>
            <a:r>
              <a:rPr lang="ja-JP" altLang="en-US" sz="1600" dirty="0" smtClean="0">
                <a:solidFill>
                  <a:schemeClr val="tx1"/>
                </a:solidFill>
                <a:latin typeface="HG丸ｺﾞｼｯｸM-PRO" pitchFamily="50" charset="-128"/>
                <a:ea typeface="HG丸ｺﾞｼｯｸM-PRO" pitchFamily="50" charset="-128"/>
              </a:rPr>
              <a:t>基盤システム</a:t>
            </a:r>
            <a:endParaRPr lang="en-US" altLang="ja-JP" sz="1600" dirty="0" smtClean="0">
              <a:solidFill>
                <a:schemeClr val="tx1"/>
              </a:solidFill>
              <a:latin typeface="HG丸ｺﾞｼｯｸM-PRO" pitchFamily="50" charset="-128"/>
              <a:ea typeface="HG丸ｺﾞｼｯｸM-PRO" pitchFamily="50" charset="-128"/>
            </a:endParaRPr>
          </a:p>
          <a:p>
            <a:pPr fontAlgn="auto">
              <a:spcBef>
                <a:spcPts val="0"/>
              </a:spcBef>
              <a:spcAft>
                <a:spcPts val="0"/>
              </a:spcAft>
              <a:defRPr/>
            </a:pPr>
            <a:r>
              <a:rPr lang="ja-JP" altLang="en-US" sz="1600" dirty="0" smtClean="0">
                <a:solidFill>
                  <a:schemeClr val="tx1"/>
                </a:solidFill>
                <a:latin typeface="HG丸ｺﾞｼｯｸM-PRO" pitchFamily="50" charset="-128"/>
                <a:ea typeface="HG丸ｺﾞｼｯｸM-PRO" pitchFamily="50" charset="-128"/>
              </a:rPr>
              <a:t>　　　（</a:t>
            </a:r>
            <a:r>
              <a:rPr lang="en-US" altLang="ja-JP" sz="1600" dirty="0" smtClean="0">
                <a:solidFill>
                  <a:schemeClr val="tx1"/>
                </a:solidFill>
                <a:latin typeface="HG丸ｺﾞｼｯｸM-PRO" pitchFamily="50" charset="-128"/>
                <a:ea typeface="HG丸ｺﾞｼｯｸM-PRO" pitchFamily="50" charset="-128"/>
              </a:rPr>
              <a:t>NDL-OPAC</a:t>
            </a:r>
            <a:r>
              <a:rPr lang="ja-JP" altLang="en-US" sz="1600" dirty="0" smtClean="0">
                <a:solidFill>
                  <a:schemeClr val="tx1"/>
                </a:solidFill>
                <a:latin typeface="HG丸ｺﾞｼｯｸM-PRO" pitchFamily="50" charset="-128"/>
                <a:ea typeface="HG丸ｺﾞｼｯｸM-PRO" pitchFamily="50" charset="-128"/>
              </a:rPr>
              <a:t>）</a:t>
            </a:r>
            <a:endParaRPr lang="en-US" altLang="ja-JP" sz="1600" dirty="0">
              <a:solidFill>
                <a:schemeClr val="tx1"/>
              </a:solidFill>
              <a:latin typeface="HG丸ｺﾞｼｯｸM-PRO" pitchFamily="50" charset="-128"/>
              <a:ea typeface="HG丸ｺﾞｼｯｸM-PRO" pitchFamily="50" charset="-128"/>
            </a:endParaRPr>
          </a:p>
          <a:p>
            <a:pPr fontAlgn="auto">
              <a:spcBef>
                <a:spcPts val="0"/>
              </a:spcBef>
              <a:spcAft>
                <a:spcPts val="0"/>
              </a:spcAft>
              <a:defRPr/>
            </a:pPr>
            <a:endParaRPr lang="en-US" altLang="ja-JP" sz="800" dirty="0">
              <a:solidFill>
                <a:schemeClr val="tx1"/>
              </a:solidFill>
              <a:latin typeface="HG丸ｺﾞｼｯｸM-PRO" pitchFamily="50" charset="-128"/>
              <a:ea typeface="HG丸ｺﾞｼｯｸM-PRO" pitchFamily="50" charset="-128"/>
            </a:endParaRPr>
          </a:p>
          <a:p>
            <a:pPr fontAlgn="auto">
              <a:spcBef>
                <a:spcPts val="0"/>
              </a:spcBef>
              <a:spcAft>
                <a:spcPts val="0"/>
              </a:spcAft>
              <a:defRPr/>
            </a:pPr>
            <a:r>
              <a:rPr lang="ja-JP" altLang="en-US" sz="1600" dirty="0">
                <a:solidFill>
                  <a:schemeClr val="tx1"/>
                </a:solidFill>
                <a:latin typeface="HG丸ｺﾞｼｯｸM-PRO" pitchFamily="50" charset="-128"/>
                <a:ea typeface="HG丸ｺﾞｼｯｸM-PRO" pitchFamily="50" charset="-128"/>
              </a:rPr>
              <a:t>　２　</a:t>
            </a:r>
            <a:r>
              <a:rPr lang="ja-JP" altLang="en-US" sz="1600" dirty="0" smtClean="0">
                <a:solidFill>
                  <a:schemeClr val="tx1"/>
                </a:solidFill>
                <a:latin typeface="HG丸ｺﾞｼｯｸM-PRO" pitchFamily="50" charset="-128"/>
                <a:ea typeface="HG丸ｺﾞｼｯｸM-PRO" pitchFamily="50" charset="-128"/>
              </a:rPr>
              <a:t>国立国会図書館サーチ</a:t>
            </a:r>
            <a:endParaRPr lang="en-US" altLang="ja-JP" sz="1600" dirty="0">
              <a:solidFill>
                <a:schemeClr val="tx1"/>
              </a:solidFill>
              <a:latin typeface="HG丸ｺﾞｼｯｸM-PRO" pitchFamily="50" charset="-128"/>
              <a:ea typeface="HG丸ｺﾞｼｯｸM-PRO" pitchFamily="50" charset="-128"/>
            </a:endParaRPr>
          </a:p>
          <a:p>
            <a:pPr fontAlgn="auto">
              <a:spcBef>
                <a:spcPts val="0"/>
              </a:spcBef>
              <a:spcAft>
                <a:spcPts val="0"/>
              </a:spcAft>
              <a:defRPr/>
            </a:pPr>
            <a:endParaRPr lang="en-US" altLang="ja-JP" sz="800" dirty="0">
              <a:solidFill>
                <a:schemeClr val="tx1"/>
              </a:solidFill>
              <a:latin typeface="HG丸ｺﾞｼｯｸM-PRO" pitchFamily="50" charset="-128"/>
              <a:ea typeface="HG丸ｺﾞｼｯｸM-PRO" pitchFamily="50" charset="-128"/>
            </a:endParaRPr>
          </a:p>
          <a:p>
            <a:pPr fontAlgn="auto">
              <a:spcBef>
                <a:spcPts val="0"/>
              </a:spcBef>
              <a:spcAft>
                <a:spcPts val="0"/>
              </a:spcAft>
              <a:defRPr/>
            </a:pPr>
            <a:r>
              <a:rPr lang="ja-JP" altLang="en-US" sz="1600" dirty="0">
                <a:solidFill>
                  <a:schemeClr val="tx1"/>
                </a:solidFill>
                <a:latin typeface="HG丸ｺﾞｼｯｸM-PRO" pitchFamily="50" charset="-128"/>
                <a:ea typeface="HG丸ｺﾞｼｯｸM-PRO" pitchFamily="50" charset="-128"/>
              </a:rPr>
              <a:t>　３</a:t>
            </a:r>
            <a:r>
              <a:rPr lang="ja-JP" altLang="en-US" sz="1600" dirty="0" smtClean="0">
                <a:solidFill>
                  <a:schemeClr val="tx1"/>
                </a:solidFill>
                <a:latin typeface="HG丸ｺﾞｼｯｸM-PRO" pitchFamily="50" charset="-128"/>
                <a:ea typeface="HG丸ｺﾞｼｯｸM-PRO" pitchFamily="50" charset="-128"/>
              </a:rPr>
              <a:t>　館内サービスシステム</a:t>
            </a:r>
            <a:endParaRPr lang="en-US" altLang="ja-JP" sz="1600" dirty="0">
              <a:solidFill>
                <a:schemeClr val="tx1"/>
              </a:solidFill>
              <a:latin typeface="HG丸ｺﾞｼｯｸM-PRO" pitchFamily="50" charset="-128"/>
              <a:ea typeface="HG丸ｺﾞｼｯｸM-PRO" pitchFamily="50" charset="-128"/>
            </a:endParaRPr>
          </a:p>
          <a:p>
            <a:pPr fontAlgn="auto">
              <a:spcBef>
                <a:spcPts val="0"/>
              </a:spcBef>
              <a:spcAft>
                <a:spcPts val="0"/>
              </a:spcAft>
              <a:defRPr/>
            </a:pPr>
            <a:endParaRPr lang="en-US" altLang="ja-JP" sz="800" dirty="0">
              <a:solidFill>
                <a:schemeClr val="tx1"/>
              </a:solidFill>
              <a:latin typeface="HG丸ｺﾞｼｯｸM-PRO" pitchFamily="50" charset="-128"/>
              <a:ea typeface="HG丸ｺﾞｼｯｸM-PRO" pitchFamily="50" charset="-128"/>
            </a:endParaRPr>
          </a:p>
          <a:p>
            <a:pPr fontAlgn="auto">
              <a:spcBef>
                <a:spcPts val="0"/>
              </a:spcBef>
              <a:spcAft>
                <a:spcPts val="0"/>
              </a:spcAft>
              <a:defRPr/>
            </a:pPr>
            <a:r>
              <a:rPr lang="ja-JP" altLang="en-US" sz="1600" dirty="0">
                <a:solidFill>
                  <a:schemeClr val="tx1"/>
                </a:solidFill>
                <a:latin typeface="HG丸ｺﾞｼｯｸM-PRO" pitchFamily="50" charset="-128"/>
                <a:ea typeface="HG丸ｺﾞｼｯｸM-PRO" pitchFamily="50" charset="-128"/>
              </a:rPr>
              <a:t>　４　</a:t>
            </a:r>
            <a:r>
              <a:rPr lang="ja-JP" altLang="en-US" sz="1600" dirty="0" smtClean="0">
                <a:solidFill>
                  <a:schemeClr val="tx1"/>
                </a:solidFill>
                <a:latin typeface="HG丸ｺﾞｼｯｸM-PRO" pitchFamily="50" charset="-128"/>
                <a:ea typeface="HG丸ｺﾞｼｯｸM-PRO" pitchFamily="50" charset="-128"/>
              </a:rPr>
              <a:t>来館者管理システム</a:t>
            </a:r>
            <a:endParaRPr lang="en-US" altLang="ja-JP" sz="1600" dirty="0">
              <a:solidFill>
                <a:schemeClr val="tx1"/>
              </a:solidFill>
              <a:latin typeface="HG丸ｺﾞｼｯｸM-PRO" pitchFamily="50" charset="-128"/>
              <a:ea typeface="HG丸ｺﾞｼｯｸM-PRO" pitchFamily="50" charset="-128"/>
            </a:endParaRPr>
          </a:p>
        </p:txBody>
      </p:sp>
      <p:sp>
        <p:nvSpPr>
          <p:cNvPr id="9" name="テキスト ボックス 8"/>
          <p:cNvSpPr txBox="1"/>
          <p:nvPr/>
        </p:nvSpPr>
        <p:spPr>
          <a:xfrm>
            <a:off x="323528" y="3789040"/>
            <a:ext cx="400110" cy="2808312"/>
          </a:xfrm>
          <a:prstGeom prst="rect">
            <a:avLst/>
          </a:prstGeom>
          <a:noFill/>
        </p:spPr>
        <p:txBody>
          <a:bodyPr vert="eaVert" wrap="square" rtlCol="0">
            <a:spAutoFit/>
          </a:bodyPr>
          <a:lstStyle/>
          <a:p>
            <a:pPr algn="ctr"/>
            <a:r>
              <a:rPr kumimoji="1" lang="ja-JP" altLang="en-US" sz="1400" dirty="0" smtClean="0"/>
              <a:t>旧システム</a:t>
            </a:r>
            <a:endParaRPr kumimoji="1" lang="ja-JP" altLang="en-US" sz="1400" dirty="0"/>
          </a:p>
        </p:txBody>
      </p:sp>
      <p:sp>
        <p:nvSpPr>
          <p:cNvPr id="11" name="スライド番号プレースホルダ 10"/>
          <p:cNvSpPr>
            <a:spLocks noGrp="1"/>
          </p:cNvSpPr>
          <p:nvPr>
            <p:ph type="sldNum" sz="quarter" idx="12"/>
          </p:nvPr>
        </p:nvSpPr>
        <p:spPr/>
        <p:txBody>
          <a:bodyPr/>
          <a:lstStyle/>
          <a:p>
            <a:pPr>
              <a:defRPr/>
            </a:pPr>
            <a:fld id="{6905EAE1-85B0-4692-B2F1-BA2944AF3B0B}" type="slidenum">
              <a:rPr lang="ja-JP" altLang="en-US" smtClean="0"/>
              <a:pPr>
                <a:defRPr/>
              </a:pPr>
              <a:t>13</a:t>
            </a:fld>
            <a:endParaRPr lang="ja-JP" altLang="en-US"/>
          </a:p>
        </p:txBody>
      </p:sp>
      <p:sp>
        <p:nvSpPr>
          <p:cNvPr id="10" name="テキスト ボックス 9"/>
          <p:cNvSpPr txBox="1"/>
          <p:nvPr/>
        </p:nvSpPr>
        <p:spPr>
          <a:xfrm>
            <a:off x="179512" y="1196752"/>
            <a:ext cx="8964488" cy="2369880"/>
          </a:xfrm>
          <a:prstGeom prst="rect">
            <a:avLst/>
          </a:prstGeom>
          <a:noFill/>
        </p:spPr>
        <p:txBody>
          <a:bodyPr wrap="square" rtlCol="0">
            <a:spAutoFit/>
          </a:bodyPr>
          <a:lstStyle/>
          <a:p>
            <a:pPr fontAlgn="auto">
              <a:lnSpc>
                <a:spcPct val="200000"/>
              </a:lnSpc>
              <a:spcBef>
                <a:spcPts val="0"/>
              </a:spcBef>
              <a:spcAft>
                <a:spcPts val="0"/>
              </a:spcAft>
              <a:defRPr/>
            </a:pPr>
            <a:r>
              <a:rPr lang="ja-JP" altLang="en-US" sz="2000" b="1" u="sng" dirty="0" smtClean="0">
                <a:latin typeface="HG丸ｺﾞｼｯｸM-PRO" pitchFamily="50" charset="-128"/>
                <a:ea typeface="HG丸ｺﾞｼｯｸM-PRO" pitchFamily="50" charset="-128"/>
              </a:rPr>
              <a:t>基幹の図書館システムを全面リニューアルし、平成２４年１月にリリース</a:t>
            </a:r>
            <a:endParaRPr lang="en-US" altLang="ja-JP" sz="2000" b="1" u="sng" dirty="0" smtClean="0">
              <a:latin typeface="HG丸ｺﾞｼｯｸM-PRO" pitchFamily="50" charset="-128"/>
              <a:ea typeface="HG丸ｺﾞｼｯｸM-PRO" pitchFamily="50" charset="-128"/>
            </a:endParaRPr>
          </a:p>
          <a:p>
            <a:pPr marL="722313" indent="-457200" fontAlgn="auto">
              <a:lnSpc>
                <a:spcPct val="150000"/>
              </a:lnSpc>
              <a:spcBef>
                <a:spcPts val="0"/>
              </a:spcBef>
              <a:spcAft>
                <a:spcPts val="0"/>
              </a:spcAft>
              <a:buFont typeface="+mj-lt"/>
              <a:buAutoNum type="arabicPeriod"/>
              <a:tabLst>
                <a:tab pos="722313" algn="l"/>
              </a:tabLst>
              <a:defRPr/>
            </a:pPr>
            <a:r>
              <a:rPr lang="ja-JP" altLang="en-US" dirty="0" smtClean="0">
                <a:latin typeface="HG丸ｺﾞｼｯｸM-PRO" pitchFamily="50" charset="-128"/>
                <a:ea typeface="HG丸ｺﾞｼｯｸM-PRO" pitchFamily="50" charset="-128"/>
              </a:rPr>
              <a:t>資料デジタル化の進展を踏まえ、紙資料とデジタルコンテンツの一元的な利用環境を整備、デジタルコンテンツの更なる活用を促進</a:t>
            </a:r>
            <a:endParaRPr lang="en-US" altLang="ja-JP" dirty="0" smtClean="0">
              <a:latin typeface="HG丸ｺﾞｼｯｸM-PRO" pitchFamily="50" charset="-128"/>
              <a:ea typeface="HG丸ｺﾞｼｯｸM-PRO" pitchFamily="50" charset="-128"/>
            </a:endParaRPr>
          </a:p>
          <a:p>
            <a:pPr marL="722313" indent="-457200" fontAlgn="auto">
              <a:lnSpc>
                <a:spcPct val="150000"/>
              </a:lnSpc>
              <a:spcBef>
                <a:spcPts val="0"/>
              </a:spcBef>
              <a:spcAft>
                <a:spcPts val="0"/>
              </a:spcAft>
              <a:buFont typeface="+mj-lt"/>
              <a:buAutoNum type="arabicPeriod"/>
              <a:tabLst>
                <a:tab pos="722313" algn="l"/>
              </a:tabLst>
              <a:defRPr/>
            </a:pPr>
            <a:r>
              <a:rPr lang="ja-JP" altLang="en-US" dirty="0" smtClean="0">
                <a:latin typeface="HG丸ｺﾞｼｯｸM-PRO" pitchFamily="50" charset="-128"/>
                <a:ea typeface="HG丸ｺﾞｼｯｸM-PRO" pitchFamily="50" charset="-128"/>
              </a:rPr>
              <a:t>内外の情報資源への統合的なアクセス</a:t>
            </a:r>
            <a:endParaRPr lang="en-US" altLang="ja-JP" dirty="0" smtClean="0">
              <a:latin typeface="HG丸ｺﾞｼｯｸM-PRO" pitchFamily="50" charset="-128"/>
              <a:ea typeface="HG丸ｺﾞｼｯｸM-PRO" pitchFamily="50" charset="-128"/>
            </a:endParaRPr>
          </a:p>
          <a:p>
            <a:pPr marL="722313" indent="-457200" fontAlgn="auto">
              <a:lnSpc>
                <a:spcPct val="150000"/>
              </a:lnSpc>
              <a:spcBef>
                <a:spcPts val="0"/>
              </a:spcBef>
              <a:spcAft>
                <a:spcPts val="0"/>
              </a:spcAft>
              <a:buFont typeface="+mj-lt"/>
              <a:buAutoNum type="arabicPeriod"/>
              <a:tabLst>
                <a:tab pos="722313" algn="l"/>
              </a:tabLst>
              <a:defRPr/>
            </a:pPr>
            <a:r>
              <a:rPr lang="ja-JP" altLang="en-US" dirty="0" smtClean="0">
                <a:latin typeface="HG丸ｺﾞｼｯｸM-PRO" pitchFamily="50" charset="-128"/>
                <a:ea typeface="HG丸ｺﾞｼｯｸM-PRO" pitchFamily="50" charset="-128"/>
              </a:rPr>
              <a:t>システムの最適化、運用コストの合理化</a:t>
            </a:r>
            <a:endParaRPr kumimoji="1" lang="ja-JP" altLang="en-US" dirty="0">
              <a:latin typeface="HG丸ｺﾞｼｯｸM-PRO" pitchFamily="50" charset="-128"/>
              <a:ea typeface="HG丸ｺﾞｼｯｸM-PRO" pitchFamily="50" charset="-128"/>
            </a:endParaRPr>
          </a:p>
        </p:txBody>
      </p:sp>
      <p:sp>
        <p:nvSpPr>
          <p:cNvPr id="13" name="タイトル 2"/>
          <p:cNvSpPr txBox="1">
            <a:spLocks/>
          </p:cNvSpPr>
          <p:nvPr/>
        </p:nvSpPr>
        <p:spPr>
          <a:xfrm>
            <a:off x="0" y="0"/>
            <a:ext cx="9144000" cy="928688"/>
          </a:xfrm>
          <a:prstGeom prst="rect">
            <a:avLst/>
          </a:prstGeom>
        </p:spPr>
        <p:txBody>
          <a:bodyPr>
            <a:normAutofit/>
          </a:bodyPr>
          <a:lstStyle/>
          <a:p>
            <a:pPr algn="ctr" fontAlgn="auto">
              <a:spcBef>
                <a:spcPts val="0"/>
              </a:spcBef>
              <a:spcAft>
                <a:spcPts val="0"/>
              </a:spcAft>
              <a:defRPr/>
            </a:pPr>
            <a:r>
              <a:rPr lang="en-US" altLang="ja-JP" sz="3600" dirty="0" smtClean="0">
                <a:solidFill>
                  <a:schemeClr val="bg1"/>
                </a:solidFill>
                <a:latin typeface="HG丸ｺﾞｼｯｸM-PRO" pitchFamily="50" charset="-128"/>
                <a:ea typeface="HG丸ｺﾞｼｯｸM-PRO" pitchFamily="50" charset="-128"/>
              </a:rPr>
              <a:t>NDL</a:t>
            </a:r>
            <a:r>
              <a:rPr lang="ja-JP" altLang="en-US" sz="3600" dirty="0" smtClean="0">
                <a:solidFill>
                  <a:schemeClr val="bg1"/>
                </a:solidFill>
                <a:latin typeface="HG丸ｺﾞｼｯｸM-PRO" pitchFamily="50" charset="-128"/>
                <a:ea typeface="HG丸ｺﾞｼｯｸM-PRO" pitchFamily="50" charset="-128"/>
              </a:rPr>
              <a:t>システムのリニューアル</a:t>
            </a:r>
            <a:endParaRPr lang="ja-JP" altLang="en-US" sz="3600" dirty="0">
              <a:solidFill>
                <a:schemeClr val="bg1"/>
              </a:solidFill>
              <a:latin typeface="HG丸ｺﾞｼｯｸM-PRO" pitchFamily="50" charset="-128"/>
              <a:ea typeface="HG丸ｺﾞｼｯｸM-PRO" pitchFamily="50" charset="-128"/>
            </a:endParaRPr>
          </a:p>
        </p:txBody>
      </p:sp>
      <p:sp>
        <p:nvSpPr>
          <p:cNvPr id="12" name="フッター プレースホルダ 11"/>
          <p:cNvSpPr>
            <a:spLocks noGrp="1"/>
          </p:cNvSpPr>
          <p:nvPr>
            <p:ph type="ftr" sz="quarter" idx="11"/>
          </p:nvPr>
        </p:nvSpPr>
        <p:spPr/>
        <p:txBody>
          <a:bodyPr/>
          <a:lstStyle/>
          <a:p>
            <a:r>
              <a:rPr kumimoji="0" lang="en-US" smtClean="0"/>
              <a:t>National Diet Library (NDL)</a:t>
            </a:r>
            <a:endParaRPr kumimoji="0"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タイトル 2"/>
          <p:cNvSpPr>
            <a:spLocks noGrp="1"/>
          </p:cNvSpPr>
          <p:nvPr>
            <p:ph type="title"/>
          </p:nvPr>
        </p:nvSpPr>
        <p:spPr>
          <a:xfrm>
            <a:off x="0" y="0"/>
            <a:ext cx="9144000" cy="928688"/>
          </a:xfrm>
        </p:spPr>
        <p:txBody>
          <a:bodyPr>
            <a:normAutofit/>
          </a:bodyPr>
          <a:lstStyle/>
          <a:p>
            <a:pPr eaLnBrk="1" hangingPunct="1"/>
            <a:r>
              <a:rPr lang="ja-JP" altLang="en-US" sz="3600" dirty="0" smtClean="0"/>
              <a:t>　リニューアルシステム群の概要</a:t>
            </a:r>
            <a:r>
              <a:rPr lang="en-US" altLang="ja-JP" sz="3600" dirty="0" smtClean="0"/>
              <a:t> 1/2</a:t>
            </a:r>
            <a:endParaRPr lang="ja-JP" altLang="en-US" sz="3600" dirty="0" smtClean="0"/>
          </a:p>
        </p:txBody>
      </p:sp>
      <p:sp>
        <p:nvSpPr>
          <p:cNvPr id="8" name="スライド番号プレースホルダ 2"/>
          <p:cNvSpPr>
            <a:spLocks noGrp="1"/>
          </p:cNvSpPr>
          <p:nvPr>
            <p:ph type="sldNum" sz="quarter" idx="4294967295"/>
          </p:nvPr>
        </p:nvSpPr>
        <p:spPr>
          <a:xfrm>
            <a:off x="7358063" y="6356350"/>
            <a:ext cx="1328737" cy="365125"/>
          </a:xfrm>
          <a:prstGeom prst="rect">
            <a:avLst/>
          </a:prstGeom>
        </p:spPr>
        <p:txBody>
          <a:bodyPr/>
          <a:lstStyle/>
          <a:p>
            <a:pPr algn="r"/>
            <a:fld id="{A7571E05-4ABC-4752-8D6D-F0DCC31C4B20}" type="slidenum">
              <a:rPr lang="ja-JP" altLang="en-US" sz="1200" smtClean="0">
                <a:solidFill>
                  <a:schemeClr val="bg1"/>
                </a:solidFill>
              </a:rPr>
              <a:pPr algn="r"/>
              <a:t>14</a:t>
            </a:fld>
            <a:endParaRPr lang="ja-JP" altLang="en-US" sz="1200" dirty="0">
              <a:solidFill>
                <a:schemeClr val="bg1"/>
              </a:solidFill>
            </a:endParaRPr>
          </a:p>
        </p:txBody>
      </p:sp>
      <p:graphicFrame>
        <p:nvGraphicFramePr>
          <p:cNvPr id="14" name="表 13"/>
          <p:cNvGraphicFramePr>
            <a:graphicFrameLocks noGrp="1"/>
          </p:cNvGraphicFramePr>
          <p:nvPr/>
        </p:nvGraphicFramePr>
        <p:xfrm>
          <a:off x="179512" y="980729"/>
          <a:ext cx="8784976" cy="5870377"/>
        </p:xfrm>
        <a:graphic>
          <a:graphicData uri="http://schemas.openxmlformats.org/drawingml/2006/table">
            <a:tbl>
              <a:tblPr>
                <a:tableStyleId>{5C22544A-7EE6-4342-B048-85BDC9FD1C3A}</a:tableStyleId>
              </a:tblPr>
              <a:tblGrid>
                <a:gridCol w="2232248"/>
                <a:gridCol w="6552728"/>
              </a:tblGrid>
              <a:tr h="618108">
                <a:tc>
                  <a:txBody>
                    <a:bodyPr/>
                    <a:lstStyle/>
                    <a:p>
                      <a:pPr algn="ctr"/>
                      <a:r>
                        <a:rPr lang="ja-JP" altLang="en-US" sz="1600" b="0" dirty="0" smtClean="0">
                          <a:latin typeface="HG丸ｺﾞｼｯｸM-PRO" pitchFamily="50" charset="-128"/>
                          <a:ea typeface="HG丸ｺﾞｼｯｸM-PRO" pitchFamily="50" charset="-128"/>
                        </a:rPr>
                        <a:t>システム名称</a:t>
                      </a:r>
                      <a:endParaRPr lang="en-US" altLang="ja-JP" sz="1600" b="0" dirty="0" smtClean="0">
                        <a:latin typeface="HG丸ｺﾞｼｯｸM-PRO" pitchFamily="50" charset="-128"/>
                        <a:ea typeface="HG丸ｺﾞｼｯｸM-PRO" pitchFamily="50" charset="-128"/>
                      </a:endParaRPr>
                    </a:p>
                    <a:p>
                      <a:pPr algn="ctr"/>
                      <a:r>
                        <a:rPr lang="ja-JP" altLang="en-US" sz="1400" b="0" dirty="0" smtClean="0">
                          <a:latin typeface="HG丸ｺﾞｼｯｸM-PRO" pitchFamily="50" charset="-128"/>
                          <a:ea typeface="HG丸ｺﾞｼｯｸM-PRO" pitchFamily="50" charset="-128"/>
                        </a:rPr>
                        <a:t>（開発期間：平成</a:t>
                      </a:r>
                      <a:r>
                        <a:rPr lang="en-US" altLang="ja-JP" sz="1400" b="0" dirty="0" smtClean="0">
                          <a:latin typeface="HG丸ｺﾞｼｯｸM-PRO" pitchFamily="50" charset="-128"/>
                          <a:ea typeface="HG丸ｺﾞｼｯｸM-PRO" pitchFamily="50" charset="-128"/>
                        </a:rPr>
                        <a:t>22</a:t>
                      </a:r>
                      <a:r>
                        <a:rPr lang="ja-JP" altLang="en-US" sz="1400" b="0" dirty="0" smtClean="0">
                          <a:latin typeface="HG丸ｺﾞｼｯｸM-PRO" pitchFamily="50" charset="-128"/>
                          <a:ea typeface="HG丸ｺﾞｼｯｸM-PRO" pitchFamily="50" charset="-128"/>
                        </a:rPr>
                        <a:t>年度～平成</a:t>
                      </a:r>
                      <a:r>
                        <a:rPr lang="en-US" altLang="ja-JP" sz="1400" b="0" dirty="0" smtClean="0">
                          <a:latin typeface="HG丸ｺﾞｼｯｸM-PRO" pitchFamily="50" charset="-128"/>
                          <a:ea typeface="HG丸ｺﾞｼｯｸM-PRO" pitchFamily="50" charset="-128"/>
                        </a:rPr>
                        <a:t>23</a:t>
                      </a:r>
                      <a:r>
                        <a:rPr lang="ja-JP" altLang="en-US" sz="1400" b="0" dirty="0" smtClean="0">
                          <a:latin typeface="HG丸ｺﾞｼｯｸM-PRO" pitchFamily="50" charset="-128"/>
                          <a:ea typeface="HG丸ｺﾞｼｯｸM-PRO" pitchFamily="50" charset="-128"/>
                        </a:rPr>
                        <a:t>年</a:t>
                      </a:r>
                      <a:r>
                        <a:rPr lang="en-US" altLang="ja-JP" sz="1400" b="0" dirty="0" smtClean="0">
                          <a:latin typeface="HG丸ｺﾞｼｯｸM-PRO" pitchFamily="50" charset="-128"/>
                          <a:ea typeface="HG丸ｺﾞｼｯｸM-PRO" pitchFamily="50" charset="-128"/>
                        </a:rPr>
                        <a:t>12</a:t>
                      </a:r>
                      <a:r>
                        <a:rPr lang="ja-JP" altLang="en-US" sz="1400" b="0" dirty="0" smtClean="0">
                          <a:latin typeface="HG丸ｺﾞｼｯｸM-PRO" pitchFamily="50" charset="-128"/>
                          <a:ea typeface="HG丸ｺﾞｼｯｸM-PRO" pitchFamily="50" charset="-128"/>
                        </a:rPr>
                        <a:t>月）</a:t>
                      </a:r>
                      <a:endParaRPr lang="ja-JP" altLang="en-US" sz="1400" b="0" dirty="0">
                        <a:latin typeface="HG丸ｺﾞｼｯｸM-PRO" pitchFamily="50" charset="-128"/>
                        <a:ea typeface="HG丸ｺﾞｼｯｸM-PRO" pitchFamily="50" charset="-128"/>
                      </a:endParaRPr>
                    </a:p>
                  </a:txBody>
                  <a:tcPr>
                    <a:lnL w="12700" cap="flat" cmpd="sng" algn="ctr">
                      <a:noFill/>
                      <a:prstDash val="solid"/>
                      <a:round/>
                      <a:headEnd type="none" w="med" len="med"/>
                      <a:tailEnd type="none" w="med" len="med"/>
                    </a:lnL>
                    <a:lnR w="12700" cap="flat" cmpd="sng" algn="ctr">
                      <a:solidFill>
                        <a:srgbClr val="3399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399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600" b="0" dirty="0" smtClean="0">
                          <a:latin typeface="HG丸ｺﾞｼｯｸM-PRO" pitchFamily="50" charset="-128"/>
                          <a:ea typeface="HG丸ｺﾞｼｯｸM-PRO" pitchFamily="50" charset="-128"/>
                        </a:rPr>
                        <a:t>システム</a:t>
                      </a:r>
                      <a:r>
                        <a:rPr kumimoji="1" lang="en-US" altLang="ja-JP" sz="1600" b="0" dirty="0" smtClean="0">
                          <a:latin typeface="HG丸ｺﾞｼｯｸM-PRO" pitchFamily="50" charset="-128"/>
                          <a:ea typeface="HG丸ｺﾞｼｯｸM-PRO" pitchFamily="50" charset="-128"/>
                        </a:rPr>
                        <a:t>/</a:t>
                      </a:r>
                      <a:r>
                        <a:rPr kumimoji="1" lang="ja-JP" altLang="en-US" sz="1600" b="0" dirty="0" smtClean="0">
                          <a:latin typeface="HG丸ｺﾞｼｯｸM-PRO" pitchFamily="50" charset="-128"/>
                          <a:ea typeface="HG丸ｺﾞｼｯｸM-PRO" pitchFamily="50" charset="-128"/>
                        </a:rPr>
                        <a:t>サービス概要</a:t>
                      </a:r>
                      <a:endParaRPr kumimoji="1" lang="ja-JP" altLang="en-US" sz="1600" b="0" dirty="0">
                        <a:latin typeface="HG丸ｺﾞｼｯｸM-PRO" pitchFamily="50" charset="-128"/>
                        <a:ea typeface="HG丸ｺﾞｼｯｸM-PRO" pitchFamily="50" charset="-128"/>
                      </a:endParaRPr>
                    </a:p>
                  </a:txBody>
                  <a:tcPr>
                    <a:lnL w="12700" cap="flat" cmpd="sng" algn="ctr">
                      <a:solidFill>
                        <a:srgbClr val="3399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399FF"/>
                      </a:solidFill>
                      <a:prstDash val="solid"/>
                      <a:round/>
                      <a:headEnd type="none" w="med" len="med"/>
                      <a:tailEnd type="none" w="med" len="med"/>
                    </a:lnB>
                    <a:lnTlToBr w="12700" cmpd="sng">
                      <a:noFill/>
                      <a:prstDash val="solid"/>
                    </a:lnTlToBr>
                    <a:lnBlToTr w="12700" cmpd="sng">
                      <a:noFill/>
                      <a:prstDash val="solid"/>
                    </a:lnBlToTr>
                    <a:noFill/>
                  </a:tcPr>
                </a:tc>
              </a:tr>
              <a:tr h="3090538">
                <a:tc>
                  <a:txBody>
                    <a:bodyPr/>
                    <a:lstStyle/>
                    <a:p>
                      <a:r>
                        <a:rPr lang="en-US" altLang="ja-JP" b="0" dirty="0" smtClean="0">
                          <a:latin typeface="HG丸ｺﾞｼｯｸM-PRO" pitchFamily="50" charset="-128"/>
                          <a:ea typeface="HG丸ｺﾞｼｯｸM-PRO" pitchFamily="50" charset="-128"/>
                        </a:rPr>
                        <a:t>NDL</a:t>
                      </a:r>
                      <a:r>
                        <a:rPr lang="ja-JP" altLang="en-US" b="0" dirty="0" smtClean="0">
                          <a:latin typeface="HG丸ｺﾞｼｯｸM-PRO" pitchFamily="50" charset="-128"/>
                          <a:ea typeface="HG丸ｺﾞｼｯｸM-PRO" pitchFamily="50" charset="-128"/>
                        </a:rPr>
                        <a:t>サーチ</a:t>
                      </a:r>
                      <a:endParaRPr lang="en-US" altLang="ja-JP" b="0" dirty="0" smtClean="0">
                        <a:latin typeface="HG丸ｺﾞｼｯｸM-PRO" pitchFamily="50" charset="-128"/>
                        <a:ea typeface="HG丸ｺﾞｼｯｸM-PRO" pitchFamily="50" charset="-128"/>
                      </a:endParaRPr>
                    </a:p>
                    <a:p>
                      <a:endParaRPr lang="ja-JP" altLang="en-US" sz="1400" b="0" dirty="0">
                        <a:latin typeface="HG丸ｺﾞｼｯｸM-PRO" pitchFamily="50" charset="-128"/>
                        <a:ea typeface="HG丸ｺﾞｼｯｸM-PRO" pitchFamily="50" charset="-128"/>
                      </a:endParaRPr>
                    </a:p>
                  </a:txBody>
                  <a:tcPr>
                    <a:lnL w="12700" cap="flat" cmpd="sng" algn="ctr">
                      <a:noFill/>
                      <a:prstDash val="solid"/>
                      <a:round/>
                      <a:headEnd type="none" w="med" len="med"/>
                      <a:tailEnd type="none" w="med" len="med"/>
                    </a:lnL>
                    <a:lnR w="12700" cap="flat" cmpd="sng" algn="ctr">
                      <a:solidFill>
                        <a:srgbClr val="3399FF"/>
                      </a:solidFill>
                      <a:prstDash val="solid"/>
                      <a:round/>
                      <a:headEnd type="none" w="med" len="med"/>
                      <a:tailEnd type="none" w="med" len="med"/>
                    </a:lnR>
                    <a:lnT w="12700" cap="flat" cmpd="sng" algn="ctr">
                      <a:solidFill>
                        <a:srgbClr val="3399FF"/>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600" b="0" dirty="0" smtClean="0">
                          <a:latin typeface="HG丸ｺﾞｼｯｸM-PRO" pitchFamily="50" charset="-128"/>
                          <a:ea typeface="HG丸ｺﾞｼｯｸM-PRO" pitchFamily="50" charset="-128"/>
                        </a:rPr>
                        <a:t>・</a:t>
                      </a:r>
                      <a:r>
                        <a:rPr kumimoji="1" lang="en-US" altLang="ja-JP" sz="1600" b="0" dirty="0" smtClean="0">
                          <a:latin typeface="HG丸ｺﾞｼｯｸM-PRO" pitchFamily="50" charset="-128"/>
                          <a:ea typeface="HG丸ｺﾞｼｯｸM-PRO" pitchFamily="50" charset="-128"/>
                        </a:rPr>
                        <a:t>Ne</a:t>
                      </a:r>
                      <a:r>
                        <a:rPr kumimoji="1" lang="ja-JP" altLang="en-US" sz="1600" b="0" dirty="0" smtClean="0">
                          <a:latin typeface="HG丸ｺﾞｼｯｸM-PRO" pitchFamily="50" charset="-128"/>
                          <a:ea typeface="HG丸ｺﾞｼｯｸM-PRO" pitchFamily="50" charset="-128"/>
                        </a:rPr>
                        <a:t>ｘｔ</a:t>
                      </a:r>
                      <a:r>
                        <a:rPr kumimoji="1" lang="en-US" altLang="ja-JP" sz="1600" b="0" dirty="0" smtClean="0">
                          <a:latin typeface="HG丸ｺﾞｼｯｸM-PRO" pitchFamily="50" charset="-128"/>
                          <a:ea typeface="HG丸ｺﾞｼｯｸM-PRO" pitchFamily="50" charset="-128"/>
                        </a:rPr>
                        <a:t>-L</a:t>
                      </a:r>
                      <a:r>
                        <a:rPr kumimoji="1" lang="ja-JP" altLang="en-US" sz="1600" b="0" dirty="0" smtClean="0">
                          <a:latin typeface="HG丸ｺﾞｼｯｸM-PRO" pitchFamily="50" charset="-128"/>
                          <a:ea typeface="HG丸ｺﾞｼｯｸM-PRO" pitchFamily="50" charset="-128"/>
                        </a:rPr>
                        <a:t>　</a:t>
                      </a:r>
                      <a:r>
                        <a:rPr kumimoji="1" lang="en-US" altLang="ja-JP" sz="1600" b="0" dirty="0" err="1" smtClean="0">
                          <a:latin typeface="HG丸ｺﾞｼｯｸM-PRO" pitchFamily="50" charset="-128"/>
                          <a:ea typeface="HG丸ｺﾞｼｯｸM-PRO" pitchFamily="50" charset="-128"/>
                        </a:rPr>
                        <a:t>Enju</a:t>
                      </a:r>
                      <a:r>
                        <a:rPr kumimoji="1" lang="ja-JP" altLang="en-US" sz="1600" b="0" dirty="0" smtClean="0">
                          <a:latin typeface="HG丸ｺﾞｼｯｸM-PRO" pitchFamily="50" charset="-128"/>
                          <a:ea typeface="HG丸ｺﾞｼｯｸM-PRO" pitchFamily="50" charset="-128"/>
                        </a:rPr>
                        <a:t>をベースに開発。当館のみならず多様なデジタルアーカイブ機関との連携により、一次資料の入手手段までナビゲート</a:t>
                      </a:r>
                      <a:endParaRPr kumimoji="1" lang="en-US" altLang="ja-JP" sz="1600" b="0" dirty="0" smtClean="0">
                        <a:latin typeface="HG丸ｺﾞｼｯｸM-PRO" pitchFamily="50" charset="-128"/>
                        <a:ea typeface="HG丸ｺﾞｼｯｸM-PRO" pitchFamily="50" charset="-128"/>
                      </a:endParaRPr>
                    </a:p>
                    <a:p>
                      <a:r>
                        <a:rPr kumimoji="1" lang="ja-JP" altLang="en-US" sz="1600" b="0" dirty="0" smtClean="0">
                          <a:latin typeface="HG丸ｺﾞｼｯｸM-PRO" pitchFamily="50" charset="-128"/>
                          <a:ea typeface="HG丸ｺﾞｼｯｸM-PRO" pitchFamily="50" charset="-128"/>
                        </a:rPr>
                        <a:t>・従来の</a:t>
                      </a:r>
                      <a:r>
                        <a:rPr kumimoji="1" lang="en-US" altLang="ja-JP" sz="1600" b="0" dirty="0" err="1" smtClean="0">
                          <a:latin typeface="HG丸ｺﾞｼｯｸM-PRO" pitchFamily="50" charset="-128"/>
                          <a:ea typeface="HG丸ｺﾞｼｯｸM-PRO" pitchFamily="50" charset="-128"/>
                        </a:rPr>
                        <a:t>CiNii</a:t>
                      </a:r>
                      <a:r>
                        <a:rPr kumimoji="1" lang="ja-JP" altLang="en-US" sz="1600" b="0" dirty="0" err="1" smtClean="0">
                          <a:latin typeface="HG丸ｺﾞｼｯｸM-PRO" pitchFamily="50" charset="-128"/>
                          <a:ea typeface="HG丸ｺﾞｼｯｸM-PRO" pitchFamily="50" charset="-128"/>
                        </a:rPr>
                        <a:t>、</a:t>
                      </a:r>
                      <a:r>
                        <a:rPr kumimoji="1" lang="en-US" altLang="ja-JP" sz="1600" b="0" dirty="0" smtClean="0">
                          <a:latin typeface="HG丸ｺﾞｼｯｸM-PRO" pitchFamily="50" charset="-128"/>
                          <a:ea typeface="HG丸ｺﾞｼｯｸM-PRO" pitchFamily="50" charset="-128"/>
                        </a:rPr>
                        <a:t>JAIRO</a:t>
                      </a:r>
                      <a:r>
                        <a:rPr kumimoji="1" lang="ja-JP" altLang="en-US" sz="1600" b="0" dirty="0" smtClean="0">
                          <a:latin typeface="HG丸ｺﾞｼｯｸM-PRO" pitchFamily="50" charset="-128"/>
                          <a:ea typeface="HG丸ｺﾞｼｯｸM-PRO" pitchFamily="50" charset="-128"/>
                        </a:rPr>
                        <a:t>連携に加え、</a:t>
                      </a:r>
                      <a:r>
                        <a:rPr kumimoji="1" lang="en-US" altLang="ja-JP" sz="1600" b="0" dirty="0" err="1" smtClean="0">
                          <a:latin typeface="HG丸ｺﾞｼｯｸM-PRO" pitchFamily="50" charset="-128"/>
                          <a:ea typeface="HG丸ｺﾞｼｯｸM-PRO" pitchFamily="50" charset="-128"/>
                        </a:rPr>
                        <a:t>CiNiiBooks</a:t>
                      </a:r>
                      <a:r>
                        <a:rPr kumimoji="1" lang="ja-JP" altLang="en-US" sz="1600" b="0" dirty="0" smtClean="0">
                          <a:latin typeface="HG丸ｺﾞｼｯｸM-PRO" pitchFamily="50" charset="-128"/>
                          <a:ea typeface="HG丸ｺﾞｼｯｸM-PRO" pitchFamily="50" charset="-128"/>
                        </a:rPr>
                        <a:t>との書誌間連携実現済み、横断検索について調整中</a:t>
                      </a:r>
                      <a:endParaRPr kumimoji="1" lang="en-US" altLang="ja-JP" sz="1600" b="0" dirty="0" smtClean="0">
                        <a:latin typeface="HG丸ｺﾞｼｯｸM-PRO" pitchFamily="50" charset="-128"/>
                        <a:ea typeface="HG丸ｺﾞｼｯｸM-PRO" pitchFamily="50" charset="-128"/>
                      </a:endParaRPr>
                    </a:p>
                    <a:p>
                      <a:r>
                        <a:rPr kumimoji="1" lang="ja-JP" altLang="en-US" sz="1600" b="0" dirty="0" smtClean="0">
                          <a:latin typeface="HG丸ｺﾞｼｯｸM-PRO" pitchFamily="50" charset="-128"/>
                          <a:ea typeface="HG丸ｺﾞｼｯｸM-PRO" pitchFamily="50" charset="-128"/>
                        </a:rPr>
                        <a:t>・</a:t>
                      </a:r>
                      <a:r>
                        <a:rPr kumimoji="1" lang="en-US" altLang="ja-JP" sz="1600" b="0" dirty="0" err="1" smtClean="0">
                          <a:latin typeface="HG丸ｺﾞｼｯｸM-PRO" pitchFamily="50" charset="-128"/>
                          <a:ea typeface="HG丸ｺﾞｼｯｸM-PRO" pitchFamily="50" charset="-128"/>
                        </a:rPr>
                        <a:t>JaLC</a:t>
                      </a:r>
                      <a:r>
                        <a:rPr kumimoji="1" lang="ja-JP" altLang="en-US" sz="1600" b="0" dirty="0" smtClean="0">
                          <a:latin typeface="HG丸ｺﾞｼｯｸM-PRO" pitchFamily="50" charset="-128"/>
                          <a:ea typeface="HG丸ｺﾞｼｯｸM-PRO" pitchFamily="50" charset="-128"/>
                        </a:rPr>
                        <a:t>を介した</a:t>
                      </a:r>
                      <a:r>
                        <a:rPr kumimoji="1" lang="en-US" altLang="ja-JP" sz="1600" b="0" dirty="0" smtClean="0">
                          <a:latin typeface="HG丸ｺﾞｼｯｸM-PRO" pitchFamily="50" charset="-128"/>
                          <a:ea typeface="HG丸ｺﾞｼｯｸM-PRO" pitchFamily="50" charset="-128"/>
                        </a:rPr>
                        <a:t>J-STAGE3</a:t>
                      </a:r>
                      <a:r>
                        <a:rPr kumimoji="1" lang="ja-JP" altLang="en-US" sz="1600" b="0" dirty="0" smtClean="0">
                          <a:latin typeface="HG丸ｺﾞｼｯｸM-PRO" pitchFamily="50" charset="-128"/>
                          <a:ea typeface="HG丸ｺﾞｼｯｸM-PRO" pitchFamily="50" charset="-128"/>
                        </a:rPr>
                        <a:t>との連携を</a:t>
                      </a:r>
                      <a:r>
                        <a:rPr kumimoji="1" lang="en-US" altLang="ja-JP" sz="1600" b="0" dirty="0" smtClean="0">
                          <a:latin typeface="HG丸ｺﾞｼｯｸM-PRO" pitchFamily="50" charset="-128"/>
                          <a:ea typeface="HG丸ｺﾞｼｯｸM-PRO" pitchFamily="50" charset="-128"/>
                        </a:rPr>
                        <a:t>4</a:t>
                      </a:r>
                      <a:r>
                        <a:rPr kumimoji="1" lang="ja-JP" altLang="en-US" sz="1600" b="0" dirty="0" smtClean="0">
                          <a:latin typeface="HG丸ｺﾞｼｯｸM-PRO" pitchFamily="50" charset="-128"/>
                          <a:ea typeface="HG丸ｺﾞｼｯｸM-PRO" pitchFamily="50" charset="-128"/>
                        </a:rPr>
                        <a:t>月以降に予定（現</a:t>
                      </a:r>
                      <a:r>
                        <a:rPr kumimoji="1" lang="en-US" altLang="ja-JP" sz="1600" b="0" dirty="0" smtClean="0">
                          <a:latin typeface="HG丸ｺﾞｼｯｸM-PRO" pitchFamily="50" charset="-128"/>
                          <a:ea typeface="HG丸ｺﾞｼｯｸM-PRO" pitchFamily="50" charset="-128"/>
                        </a:rPr>
                        <a:t>J-STAGE</a:t>
                      </a:r>
                      <a:r>
                        <a:rPr kumimoji="1" lang="ja-JP" altLang="en-US" sz="1600" b="0" dirty="0" smtClean="0">
                          <a:latin typeface="HG丸ｺﾞｼｯｸM-PRO" pitchFamily="50" charset="-128"/>
                          <a:ea typeface="HG丸ｺﾞｼｯｸM-PRO" pitchFamily="50" charset="-128"/>
                        </a:rPr>
                        <a:t>とは連携済み）</a:t>
                      </a:r>
                      <a:endParaRPr kumimoji="1" lang="en-US" altLang="ja-JP" sz="1600" b="0" dirty="0" smtClean="0">
                        <a:latin typeface="HG丸ｺﾞｼｯｸM-PRO" pitchFamily="50" charset="-128"/>
                        <a:ea typeface="HG丸ｺﾞｼｯｸM-PRO" pitchFamily="50" charset="-128"/>
                      </a:endParaRPr>
                    </a:p>
                    <a:p>
                      <a:r>
                        <a:rPr kumimoji="1" lang="ja-JP" altLang="en-US" sz="1600" b="0" dirty="0" smtClean="0">
                          <a:latin typeface="HG丸ｺﾞｼｯｸM-PRO" pitchFamily="50" charset="-128"/>
                          <a:ea typeface="HG丸ｺﾞｼｯｸM-PRO" pitchFamily="50" charset="-128"/>
                        </a:rPr>
                        <a:t>・</a:t>
                      </a:r>
                      <a:r>
                        <a:rPr kumimoji="1" lang="en-US" altLang="ja-JP" sz="1600" b="0" dirty="0" err="1" smtClean="0">
                          <a:latin typeface="HG丸ｺﾞｼｯｸM-PRO" pitchFamily="50" charset="-128"/>
                          <a:ea typeface="HG丸ｺﾞｼｯｸM-PRO" pitchFamily="50" charset="-128"/>
                        </a:rPr>
                        <a:t>GETAssoc</a:t>
                      </a:r>
                      <a:r>
                        <a:rPr kumimoji="1" lang="en-US" altLang="ja-JP" sz="1600" b="0" dirty="0" smtClean="0">
                          <a:latin typeface="HG丸ｺﾞｼｯｸM-PRO" pitchFamily="50" charset="-128"/>
                          <a:ea typeface="HG丸ｺﾞｼｯｸM-PRO" pitchFamily="50" charset="-128"/>
                        </a:rPr>
                        <a:t>(</a:t>
                      </a:r>
                      <a:r>
                        <a:rPr kumimoji="1" lang="ja-JP" altLang="en-US" sz="1600" b="0" dirty="0" smtClean="0">
                          <a:latin typeface="HG丸ｺﾞｼｯｸM-PRO" pitchFamily="50" charset="-128"/>
                          <a:ea typeface="HG丸ｺﾞｼｯｸM-PRO" pitchFamily="50" charset="-128"/>
                        </a:rPr>
                        <a:t>連想キーワード）、</a:t>
                      </a:r>
                      <a:r>
                        <a:rPr kumimoji="1" lang="en-US" altLang="ja-JP" sz="1600" b="0" dirty="0" smtClean="0">
                          <a:latin typeface="HG丸ｺﾞｼｯｸM-PRO" pitchFamily="50" charset="-128"/>
                          <a:ea typeface="HG丸ｺﾞｼｯｸM-PRO" pitchFamily="50" charset="-128"/>
                        </a:rPr>
                        <a:t>J-Global</a:t>
                      </a:r>
                      <a:r>
                        <a:rPr kumimoji="1" lang="ja-JP" altLang="en-US" sz="1600" b="0" dirty="0" smtClean="0">
                          <a:latin typeface="HG丸ｺﾞｼｯｸM-PRO" pitchFamily="50" charset="-128"/>
                          <a:ea typeface="HG丸ｺﾞｼｯｸM-PRO" pitchFamily="50" charset="-128"/>
                        </a:rPr>
                        <a:t>（科学技術専門用語）連携により再検索機能を提供</a:t>
                      </a:r>
                      <a:endParaRPr kumimoji="1" lang="en-US" altLang="ja-JP" sz="1600" b="0" dirty="0" smtClean="0">
                        <a:latin typeface="HG丸ｺﾞｼｯｸM-PRO" pitchFamily="50" charset="-128"/>
                        <a:ea typeface="HG丸ｺﾞｼｯｸM-PRO" pitchFamily="50" charset="-128"/>
                      </a:endParaRPr>
                    </a:p>
                    <a:p>
                      <a:r>
                        <a:rPr kumimoji="1" lang="ja-JP" altLang="en-US" sz="1600" b="0" dirty="0" smtClean="0">
                          <a:latin typeface="HG丸ｺﾞｼｯｸM-PRO" pitchFamily="50" charset="-128"/>
                          <a:ea typeface="HG丸ｺﾞｼｯｸM-PRO" pitchFamily="50" charset="-128"/>
                        </a:rPr>
                        <a:t>・公共図書館の総合目録（ゆにかねっと）機能を統合</a:t>
                      </a:r>
                      <a:endParaRPr kumimoji="1" lang="en-US" altLang="ja-JP" sz="1600" b="0" dirty="0" smtClean="0">
                        <a:latin typeface="HG丸ｺﾞｼｯｸM-PRO" pitchFamily="50" charset="-128"/>
                        <a:ea typeface="HG丸ｺﾞｼｯｸM-PRO" pitchFamily="50" charset="-128"/>
                      </a:endParaRPr>
                    </a:p>
                    <a:p>
                      <a:r>
                        <a:rPr kumimoji="1" lang="ja-JP" altLang="en-US" sz="1600" b="0" dirty="0" smtClean="0">
                          <a:latin typeface="HG丸ｺﾞｼｯｸM-PRO" pitchFamily="50" charset="-128"/>
                          <a:ea typeface="HG丸ｺﾞｼｯｸM-PRO" pitchFamily="50" charset="-128"/>
                        </a:rPr>
                        <a:t>・メタデータ同定、グループ化に分散処理（</a:t>
                      </a:r>
                      <a:r>
                        <a:rPr kumimoji="1" lang="en-US" altLang="ja-JP" sz="1600" b="0" dirty="0" err="1" smtClean="0">
                          <a:latin typeface="HG丸ｺﾞｼｯｸM-PRO" pitchFamily="50" charset="-128"/>
                          <a:ea typeface="HG丸ｺﾞｼｯｸM-PRO" pitchFamily="50" charset="-128"/>
                        </a:rPr>
                        <a:t>Hadoop</a:t>
                      </a:r>
                      <a:r>
                        <a:rPr kumimoji="1" lang="ja-JP" altLang="en-US" sz="1600" b="0" dirty="0" smtClean="0">
                          <a:latin typeface="HG丸ｺﾞｼｯｸM-PRO" pitchFamily="50" charset="-128"/>
                          <a:ea typeface="HG丸ｺﾞｼｯｸM-PRO" pitchFamily="50" charset="-128"/>
                        </a:rPr>
                        <a:t>）を採用</a:t>
                      </a:r>
                      <a:endParaRPr kumimoji="1" lang="en-US" altLang="ja-JP" sz="1600" b="0" dirty="0" smtClean="0">
                        <a:latin typeface="HG丸ｺﾞｼｯｸM-PRO" pitchFamily="50" charset="-128"/>
                        <a:ea typeface="HG丸ｺﾞｼｯｸM-PRO" pitchFamily="50" charset="-128"/>
                      </a:endParaRPr>
                    </a:p>
                    <a:p>
                      <a:r>
                        <a:rPr kumimoji="1" lang="ja-JP" altLang="en-US" sz="1600" b="0" dirty="0" smtClean="0">
                          <a:latin typeface="HG丸ｺﾞｼｯｸM-PRO" pitchFamily="50" charset="-128"/>
                          <a:ea typeface="HG丸ｺﾞｼｯｸM-PRO" pitchFamily="50" charset="-128"/>
                        </a:rPr>
                        <a:t>・各種連携</a:t>
                      </a:r>
                      <a:r>
                        <a:rPr kumimoji="1" lang="en-US" altLang="ja-JP" sz="1600" b="0" dirty="0" smtClean="0">
                          <a:latin typeface="HG丸ｺﾞｼｯｸM-PRO" pitchFamily="50" charset="-128"/>
                          <a:ea typeface="HG丸ｺﾞｼｯｸM-PRO" pitchFamily="50" charset="-128"/>
                        </a:rPr>
                        <a:t>API</a:t>
                      </a:r>
                      <a:r>
                        <a:rPr kumimoji="1" lang="ja-JP" altLang="en-US" sz="1600" b="0" dirty="0" smtClean="0">
                          <a:latin typeface="HG丸ｺﾞｼｯｸM-PRO" pitchFamily="50" charset="-128"/>
                          <a:ea typeface="HG丸ｺﾞｼｯｸM-PRO" pitchFamily="50" charset="-128"/>
                        </a:rPr>
                        <a:t>を公開</a:t>
                      </a:r>
                      <a:endParaRPr kumimoji="1" lang="en-US" altLang="ja-JP" sz="1600" b="0" dirty="0" smtClean="0">
                        <a:latin typeface="HG丸ｺﾞｼｯｸM-PRO" pitchFamily="50" charset="-128"/>
                        <a:ea typeface="HG丸ｺﾞｼｯｸM-PRO" pitchFamily="50" charset="-128"/>
                      </a:endParaRPr>
                    </a:p>
                    <a:p>
                      <a:r>
                        <a:rPr kumimoji="1" lang="ja-JP" altLang="en-US" sz="1600" b="0" dirty="0" smtClean="0">
                          <a:latin typeface="HG丸ｺﾞｼｯｸM-PRO" pitchFamily="50" charset="-128"/>
                          <a:ea typeface="HG丸ｺﾞｼｯｸM-PRO" pitchFamily="50" charset="-128"/>
                        </a:rPr>
                        <a:t>・</a:t>
                      </a:r>
                      <a:r>
                        <a:rPr kumimoji="1" lang="en-US" altLang="ja-JP" sz="1600" b="0" dirty="0" smtClean="0">
                          <a:latin typeface="HG丸ｺﾞｼｯｸM-PRO" pitchFamily="50" charset="-128"/>
                          <a:ea typeface="HG丸ｺﾞｼｯｸM-PRO" pitchFamily="50" charset="-128"/>
                        </a:rPr>
                        <a:t>Shibboleth</a:t>
                      </a:r>
                      <a:r>
                        <a:rPr kumimoji="1" lang="ja-JP" altLang="en-US" sz="1600" b="0" dirty="0" smtClean="0">
                          <a:latin typeface="HG丸ｺﾞｼｯｸM-PRO" pitchFamily="50" charset="-128"/>
                          <a:ea typeface="HG丸ｺﾞｼｯｸM-PRO" pitchFamily="50" charset="-128"/>
                        </a:rPr>
                        <a:t>　</a:t>
                      </a:r>
                      <a:r>
                        <a:rPr kumimoji="1" lang="en-US" altLang="ja-JP" sz="1600" b="0" dirty="0" smtClean="0">
                          <a:latin typeface="HG丸ｺﾞｼｯｸM-PRO" pitchFamily="50" charset="-128"/>
                          <a:ea typeface="HG丸ｺﾞｼｯｸM-PRO" pitchFamily="50" charset="-128"/>
                        </a:rPr>
                        <a:t>IDP</a:t>
                      </a:r>
                      <a:r>
                        <a:rPr kumimoji="1" lang="ja-JP" altLang="en-US" sz="1600" b="0" dirty="0" smtClean="0">
                          <a:latin typeface="HG丸ｺﾞｼｯｸM-PRO" pitchFamily="50" charset="-128"/>
                          <a:ea typeface="HG丸ｺﾞｼｯｸM-PRO" pitchFamily="50" charset="-128"/>
                        </a:rPr>
                        <a:t>を同システム環境に実装</a:t>
                      </a:r>
                      <a:r>
                        <a:rPr kumimoji="1" lang="ja-JP" altLang="en-US" sz="1200" b="0" dirty="0" smtClean="0">
                          <a:latin typeface="HG丸ｺﾞｼｯｸM-PRO" pitchFamily="50" charset="-128"/>
                          <a:ea typeface="HG丸ｺﾞｼｯｸM-PRO" pitchFamily="50" charset="-128"/>
                        </a:rPr>
                        <a:t>（</a:t>
                      </a:r>
                      <a:r>
                        <a:rPr kumimoji="1" lang="en-US" altLang="ja-JP" sz="1200" b="0" dirty="0" smtClean="0">
                          <a:latin typeface="HG丸ｺﾞｼｯｸM-PRO" pitchFamily="50" charset="-128"/>
                          <a:ea typeface="HG丸ｺﾞｼｯｸM-PRO" pitchFamily="50" charset="-128"/>
                        </a:rPr>
                        <a:t>Shibboleth</a:t>
                      </a:r>
                      <a:r>
                        <a:rPr kumimoji="1" lang="ja-JP" altLang="en-US" sz="1200" b="0" dirty="0" smtClean="0">
                          <a:latin typeface="HG丸ｺﾞｼｯｸM-PRO" pitchFamily="50" charset="-128"/>
                          <a:ea typeface="HG丸ｺﾞｼｯｸM-PRO" pitchFamily="50" charset="-128"/>
                        </a:rPr>
                        <a:t>　</a:t>
                      </a:r>
                      <a:r>
                        <a:rPr kumimoji="1" lang="en-US" altLang="ja-JP" sz="1200" b="0" dirty="0" smtClean="0">
                          <a:latin typeface="HG丸ｺﾞｼｯｸM-PRO" pitchFamily="50" charset="-128"/>
                          <a:ea typeface="HG丸ｺﾞｼｯｸM-PRO" pitchFamily="50" charset="-128"/>
                        </a:rPr>
                        <a:t>SSO</a:t>
                      </a:r>
                      <a:r>
                        <a:rPr kumimoji="1" lang="ja-JP" altLang="en-US" sz="1200" b="0" dirty="0" smtClean="0">
                          <a:latin typeface="HG丸ｺﾞｼｯｸM-PRO" pitchFamily="50" charset="-128"/>
                          <a:ea typeface="HG丸ｺﾞｼｯｸM-PRO" pitchFamily="50" charset="-128"/>
                        </a:rPr>
                        <a:t>については後述）</a:t>
                      </a:r>
                      <a:endParaRPr kumimoji="1" lang="en-US" altLang="ja-JP" sz="1200" b="0" dirty="0" smtClean="0">
                        <a:latin typeface="HG丸ｺﾞｼｯｸM-PRO" pitchFamily="50" charset="-128"/>
                        <a:ea typeface="HG丸ｺﾞｼｯｸM-PRO" pitchFamily="50" charset="-128"/>
                      </a:endParaRPr>
                    </a:p>
                  </a:txBody>
                  <a:tcPr>
                    <a:lnL w="12700" cap="flat" cmpd="sng" algn="ctr">
                      <a:solidFill>
                        <a:srgbClr val="3399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399FF"/>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w="12700" cmpd="sng">
                      <a:noFill/>
                      <a:prstDash val="solid"/>
                    </a:lnTlToBr>
                    <a:lnBlToTr w="12700" cmpd="sng">
                      <a:noFill/>
                      <a:prstDash val="solid"/>
                    </a:lnBlToTr>
                    <a:noFill/>
                  </a:tcPr>
                </a:tc>
              </a:tr>
              <a:tr h="1907977">
                <a:tc>
                  <a:txBody>
                    <a:bodyPr/>
                    <a:lstStyle/>
                    <a:p>
                      <a:r>
                        <a:rPr kumimoji="1" lang="ja-JP" altLang="en-US" b="0" dirty="0" smtClean="0">
                          <a:latin typeface="HG丸ｺﾞｼｯｸM-PRO" pitchFamily="50" charset="-128"/>
                          <a:ea typeface="HG丸ｺﾞｼｯｸM-PRO" pitchFamily="50" charset="-128"/>
                        </a:rPr>
                        <a:t>業務基盤システム</a:t>
                      </a:r>
                      <a:endParaRPr kumimoji="1" lang="en-US" altLang="ja-JP" b="0" dirty="0" smtClean="0">
                        <a:latin typeface="HG丸ｺﾞｼｯｸM-PRO" pitchFamily="50" charset="-128"/>
                        <a:ea typeface="HG丸ｺﾞｼｯｸM-PRO" pitchFamily="50" charset="-128"/>
                      </a:endParaRPr>
                    </a:p>
                    <a:p>
                      <a:r>
                        <a:rPr kumimoji="1" lang="ja-JP" altLang="en-US" b="0" dirty="0" smtClean="0">
                          <a:latin typeface="HG丸ｺﾞｼｯｸM-PRO" pitchFamily="50" charset="-128"/>
                          <a:ea typeface="HG丸ｺﾞｼｯｸM-PRO" pitchFamily="50" charset="-128"/>
                        </a:rPr>
                        <a:t>（</a:t>
                      </a:r>
                      <a:r>
                        <a:rPr kumimoji="1" lang="en-US" altLang="ja-JP" b="0" dirty="0" smtClean="0">
                          <a:latin typeface="HG丸ｺﾞｼｯｸM-PRO" pitchFamily="50" charset="-128"/>
                          <a:ea typeface="HG丸ｺﾞｼｯｸM-PRO" pitchFamily="50" charset="-128"/>
                        </a:rPr>
                        <a:t>NDL</a:t>
                      </a:r>
                      <a:r>
                        <a:rPr kumimoji="1" lang="ja-JP" altLang="en-US" b="0" dirty="0" err="1" smtClean="0">
                          <a:latin typeface="HG丸ｺﾞｼｯｸM-PRO" pitchFamily="50" charset="-128"/>
                          <a:ea typeface="HG丸ｺﾞｼｯｸM-PRO" pitchFamily="50" charset="-128"/>
                        </a:rPr>
                        <a:t>ｰ</a:t>
                      </a:r>
                      <a:r>
                        <a:rPr kumimoji="1" lang="en-US" altLang="ja-JP" b="0" dirty="0" smtClean="0">
                          <a:latin typeface="HG丸ｺﾞｼｯｸM-PRO" pitchFamily="50" charset="-128"/>
                          <a:ea typeface="HG丸ｺﾞｼｯｸM-PRO" pitchFamily="50" charset="-128"/>
                        </a:rPr>
                        <a:t>OPAC</a:t>
                      </a:r>
                      <a:r>
                        <a:rPr kumimoji="1" lang="ja-JP" altLang="en-US" b="0" dirty="0" smtClean="0">
                          <a:latin typeface="HG丸ｺﾞｼｯｸM-PRO" pitchFamily="50" charset="-128"/>
                          <a:ea typeface="HG丸ｺﾞｼｯｸM-PRO" pitchFamily="50" charset="-128"/>
                        </a:rPr>
                        <a:t>）</a:t>
                      </a:r>
                      <a:endParaRPr kumimoji="1" lang="en-US" altLang="ja-JP" b="0" dirty="0" smtClean="0">
                        <a:latin typeface="HG丸ｺﾞｼｯｸM-PRO" pitchFamily="50" charset="-128"/>
                        <a:ea typeface="HG丸ｺﾞｼｯｸM-PRO" pitchFamily="50" charset="-128"/>
                      </a:endParaRPr>
                    </a:p>
                  </a:txBody>
                  <a:tcPr>
                    <a:lnL w="12700" cap="flat" cmpd="sng" algn="ctr">
                      <a:noFill/>
                      <a:prstDash val="solid"/>
                      <a:round/>
                      <a:headEnd type="none" w="med" len="med"/>
                      <a:tailEnd type="none" w="med" len="med"/>
                    </a:lnL>
                    <a:lnR w="12700" cap="flat" cmpd="sng" algn="ctr">
                      <a:solidFill>
                        <a:srgbClr val="3399FF"/>
                      </a:solidFill>
                      <a:prstDash val="solid"/>
                      <a:round/>
                      <a:headEnd type="none" w="med" len="med"/>
                      <a:tailEnd type="none" w="med" len="med"/>
                    </a:lnR>
                    <a:lnT w="12700" cap="flat" cmpd="sng" algn="ctr">
                      <a:solidFill>
                        <a:srgbClr val="3399FF"/>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600" b="0" dirty="0" smtClean="0">
                          <a:latin typeface="HG丸ｺﾞｼｯｸM-PRO" pitchFamily="50" charset="-128"/>
                          <a:ea typeface="HG丸ｺﾞｼｯｸM-PRO" pitchFamily="50" charset="-128"/>
                        </a:rPr>
                        <a:t>・</a:t>
                      </a:r>
                      <a:r>
                        <a:rPr kumimoji="1" lang="en-US" altLang="ja-JP" sz="1600" b="0" dirty="0" smtClean="0">
                          <a:latin typeface="HG丸ｺﾞｼｯｸM-PRO" pitchFamily="50" charset="-128"/>
                          <a:ea typeface="HG丸ｺﾞｼｯｸM-PRO" pitchFamily="50" charset="-128"/>
                        </a:rPr>
                        <a:t>ILS</a:t>
                      </a:r>
                      <a:r>
                        <a:rPr kumimoji="1" lang="ja-JP" altLang="en-US" sz="1600" b="0" dirty="0" smtClean="0">
                          <a:latin typeface="HG丸ｺﾞｼｯｸM-PRO" pitchFamily="50" charset="-128"/>
                          <a:ea typeface="HG丸ｺﾞｼｯｸM-PRO" pitchFamily="50" charset="-128"/>
                        </a:rPr>
                        <a:t>パッケージ（</a:t>
                      </a:r>
                      <a:r>
                        <a:rPr kumimoji="1" lang="en-US" altLang="ja-JP" sz="1600" b="0" dirty="0" err="1" smtClean="0">
                          <a:latin typeface="HG丸ｺﾞｼｯｸM-PRO" pitchFamily="50" charset="-128"/>
                          <a:ea typeface="HG丸ｺﾞｼｯｸM-PRO" pitchFamily="50" charset="-128"/>
                        </a:rPr>
                        <a:t>ExLibris</a:t>
                      </a:r>
                      <a:r>
                        <a:rPr kumimoji="1" lang="ja-JP" altLang="en-US" sz="1600" b="0" dirty="0" smtClean="0">
                          <a:latin typeface="HG丸ｺﾞｼｯｸM-PRO" pitchFamily="50" charset="-128"/>
                          <a:ea typeface="HG丸ｺﾞｼｯｸM-PRO" pitchFamily="50" charset="-128"/>
                        </a:rPr>
                        <a:t>社</a:t>
                      </a:r>
                      <a:r>
                        <a:rPr kumimoji="1" lang="en-US" altLang="ja-JP" sz="1600" b="0" dirty="0" smtClean="0">
                          <a:latin typeface="HG丸ｺﾞｼｯｸM-PRO" pitchFamily="50" charset="-128"/>
                          <a:ea typeface="HG丸ｺﾞｼｯｸM-PRO" pitchFamily="50" charset="-128"/>
                        </a:rPr>
                        <a:t>Aleph</a:t>
                      </a:r>
                      <a:r>
                        <a:rPr kumimoji="1" lang="ja-JP" altLang="en-US" sz="1600" b="0" dirty="0" smtClean="0">
                          <a:latin typeface="HG丸ｺﾞｼｯｸM-PRO" pitchFamily="50" charset="-128"/>
                          <a:ea typeface="HG丸ｺﾞｼｯｸM-PRO" pitchFamily="50" charset="-128"/>
                        </a:rPr>
                        <a:t>）を採用、一部改修＆外部開発</a:t>
                      </a:r>
                      <a:endParaRPr kumimoji="1" lang="en-US" altLang="ja-JP" sz="1600" b="0" dirty="0" smtClean="0">
                        <a:latin typeface="HG丸ｺﾞｼｯｸM-PRO" pitchFamily="50" charset="-128"/>
                        <a:ea typeface="HG丸ｺﾞｼｯｸM-PRO" pitchFamily="50" charset="-128"/>
                      </a:endParaRPr>
                    </a:p>
                    <a:p>
                      <a:r>
                        <a:rPr kumimoji="1" lang="ja-JP" altLang="en-US" sz="1600" b="0" dirty="0" smtClean="0">
                          <a:latin typeface="HG丸ｺﾞｼｯｸM-PRO" pitchFamily="50" charset="-128"/>
                          <a:ea typeface="HG丸ｺﾞｼｯｸM-PRO" pitchFamily="50" charset="-128"/>
                        </a:rPr>
                        <a:t>・収集、整理</a:t>
                      </a:r>
                      <a:r>
                        <a:rPr kumimoji="1" lang="ja-JP" altLang="en-US" sz="1600" b="0" dirty="0" smtClean="0">
                          <a:solidFill>
                            <a:schemeClr val="tx1"/>
                          </a:solidFill>
                          <a:latin typeface="HG丸ｺﾞｼｯｸM-PRO" pitchFamily="50" charset="-128"/>
                          <a:ea typeface="HG丸ｺﾞｼｯｸM-PRO" pitchFamily="50" charset="-128"/>
                        </a:rPr>
                        <a:t>（雑誌記事索引作成も含む）、蔵書管理（出納・複写）、逐次刊行物管理、</a:t>
                      </a:r>
                      <a:r>
                        <a:rPr kumimoji="1" lang="en-US" altLang="ja-JP" sz="1600" b="0" dirty="0" smtClean="0">
                          <a:solidFill>
                            <a:schemeClr val="tx1"/>
                          </a:solidFill>
                          <a:latin typeface="HG丸ｺﾞｼｯｸM-PRO" pitchFamily="50" charset="-128"/>
                          <a:ea typeface="HG丸ｺﾞｼｯｸM-PRO" pitchFamily="50" charset="-128"/>
                        </a:rPr>
                        <a:t>OPAC</a:t>
                      </a:r>
                      <a:r>
                        <a:rPr kumimoji="1" lang="ja-JP" altLang="en-US" sz="1600" b="0" dirty="0" smtClean="0">
                          <a:solidFill>
                            <a:schemeClr val="tx1"/>
                          </a:solidFill>
                          <a:latin typeface="HG丸ｺﾞｼｯｸM-PRO" pitchFamily="50" charset="-128"/>
                          <a:ea typeface="HG丸ｺﾞｼｯｸM-PRO" pitchFamily="50" charset="-128"/>
                        </a:rPr>
                        <a:t>（アジア言語</a:t>
                      </a:r>
                      <a:r>
                        <a:rPr kumimoji="1" lang="en-US" altLang="ja-JP" sz="1600" b="0" dirty="0" smtClean="0">
                          <a:solidFill>
                            <a:schemeClr val="tx1"/>
                          </a:solidFill>
                          <a:latin typeface="HG丸ｺﾞｼｯｸM-PRO" pitchFamily="50" charset="-128"/>
                          <a:ea typeface="HG丸ｺﾞｼｯｸM-PRO" pitchFamily="50" charset="-128"/>
                        </a:rPr>
                        <a:t>OPAC</a:t>
                      </a:r>
                      <a:r>
                        <a:rPr kumimoji="1" lang="ja-JP" altLang="en-US" sz="1600" b="0" dirty="0" smtClean="0">
                          <a:solidFill>
                            <a:schemeClr val="tx1"/>
                          </a:solidFill>
                          <a:latin typeface="HG丸ｺﾞｼｯｸM-PRO" pitchFamily="50" charset="-128"/>
                          <a:ea typeface="HG丸ｺﾞｼｯｸM-PRO" pitchFamily="50" charset="-128"/>
                        </a:rPr>
                        <a:t>も統合）</a:t>
                      </a:r>
                      <a:endParaRPr kumimoji="1" lang="en-US" altLang="ja-JP" sz="1600" b="0" dirty="0" smtClean="0">
                        <a:solidFill>
                          <a:schemeClr val="tx1"/>
                        </a:solidFill>
                        <a:latin typeface="HG丸ｺﾞｼｯｸM-PRO" pitchFamily="50" charset="-128"/>
                        <a:ea typeface="HG丸ｺﾞｼｯｸM-PRO" pitchFamily="50" charset="-128"/>
                      </a:endParaRPr>
                    </a:p>
                    <a:p>
                      <a:r>
                        <a:rPr kumimoji="1" lang="ja-JP" altLang="en-US" sz="1600" b="0" dirty="0" smtClean="0">
                          <a:latin typeface="HG丸ｺﾞｼｯｸM-PRO" pitchFamily="50" charset="-128"/>
                          <a:ea typeface="HG丸ｺﾞｼｯｸM-PRO" pitchFamily="50" charset="-128"/>
                        </a:rPr>
                        <a:t>・</a:t>
                      </a:r>
                      <a:r>
                        <a:rPr kumimoji="1" lang="en-US" altLang="ja-JP" sz="1600" b="0" dirty="0" smtClean="0">
                          <a:latin typeface="HG丸ｺﾞｼｯｸM-PRO" pitchFamily="50" charset="-128"/>
                          <a:ea typeface="HG丸ｺﾞｼｯｸM-PRO" pitchFamily="50" charset="-128"/>
                        </a:rPr>
                        <a:t>MARC21</a:t>
                      </a:r>
                      <a:r>
                        <a:rPr kumimoji="1" lang="ja-JP" altLang="en-US" sz="1600" b="0" dirty="0" smtClean="0">
                          <a:latin typeface="HG丸ｺﾞｼｯｸM-PRO" pitchFamily="50" charset="-128"/>
                          <a:ea typeface="HG丸ｺﾞｼｯｸM-PRO" pitchFamily="50" charset="-128"/>
                        </a:rPr>
                        <a:t>準拠、書誌情報提供サービス、遠隔複写サービス</a:t>
                      </a:r>
                      <a:endParaRPr kumimoji="1" lang="en-US" altLang="ja-JP" sz="1600" b="0" dirty="0" smtClean="0">
                        <a:latin typeface="HG丸ｺﾞｼｯｸM-PRO" pitchFamily="50" charset="-128"/>
                        <a:ea typeface="HG丸ｺﾞｼｯｸM-PRO" pitchFamily="50" charset="-128"/>
                      </a:endParaRPr>
                    </a:p>
                    <a:p>
                      <a:r>
                        <a:rPr kumimoji="1" lang="ja-JP" altLang="en-US" sz="1600" b="0" dirty="0" smtClean="0">
                          <a:latin typeface="HG丸ｺﾞｼｯｸM-PRO" pitchFamily="50" charset="-128"/>
                          <a:ea typeface="HG丸ｺﾞｼｯｸM-PRO" pitchFamily="50" charset="-128"/>
                        </a:rPr>
                        <a:t>・</a:t>
                      </a:r>
                      <a:r>
                        <a:rPr kumimoji="1" lang="en-US" altLang="ja-JP" sz="1600" b="0" dirty="0" smtClean="0">
                          <a:latin typeface="HG丸ｺﾞｼｯｸM-PRO" pitchFamily="50" charset="-128"/>
                          <a:ea typeface="HG丸ｺﾞｼｯｸM-PRO" pitchFamily="50" charset="-128"/>
                        </a:rPr>
                        <a:t>Shibboleth</a:t>
                      </a:r>
                      <a:r>
                        <a:rPr kumimoji="1" lang="ja-JP" altLang="en-US" sz="1600" b="0" dirty="0" smtClean="0">
                          <a:latin typeface="HG丸ｺﾞｼｯｸM-PRO" pitchFamily="50" charset="-128"/>
                          <a:ea typeface="HG丸ｺﾞｼｯｸM-PRO" pitchFamily="50" charset="-128"/>
                        </a:rPr>
                        <a:t>　</a:t>
                      </a:r>
                      <a:r>
                        <a:rPr kumimoji="1" lang="en-US" altLang="ja-JP" sz="1600" b="0" dirty="0" smtClean="0">
                          <a:latin typeface="HG丸ｺﾞｼｯｸM-PRO" pitchFamily="50" charset="-128"/>
                          <a:ea typeface="HG丸ｺﾞｼｯｸM-PRO" pitchFamily="50" charset="-128"/>
                        </a:rPr>
                        <a:t>SSO</a:t>
                      </a:r>
                      <a:r>
                        <a:rPr kumimoji="1" lang="ja-JP" altLang="en-US" sz="1600" b="0" dirty="0" err="1" smtClean="0">
                          <a:latin typeface="HG丸ｺﾞｼｯｸM-PRO" pitchFamily="50" charset="-128"/>
                          <a:ea typeface="HG丸ｺﾞｼｯｸM-PRO" pitchFamily="50" charset="-128"/>
                        </a:rPr>
                        <a:t>には</a:t>
                      </a:r>
                      <a:r>
                        <a:rPr kumimoji="1" lang="en-US" altLang="ja-JP" sz="1600" b="0" dirty="0" smtClean="0">
                          <a:latin typeface="HG丸ｺﾞｼｯｸM-PRO" pitchFamily="50" charset="-128"/>
                          <a:ea typeface="HG丸ｺﾞｼｯｸM-PRO" pitchFamily="50" charset="-128"/>
                        </a:rPr>
                        <a:t>Aleph</a:t>
                      </a:r>
                      <a:r>
                        <a:rPr kumimoji="1" lang="ja-JP" altLang="en-US" sz="1600" b="0" dirty="0" smtClean="0">
                          <a:latin typeface="HG丸ｺﾞｼｯｸM-PRO" pitchFamily="50" charset="-128"/>
                          <a:ea typeface="HG丸ｺﾞｼｯｸM-PRO" pitchFamily="50" charset="-128"/>
                        </a:rPr>
                        <a:t>パッケージ内の</a:t>
                      </a:r>
                      <a:r>
                        <a:rPr kumimoji="1" lang="en-US" altLang="ja-JP" sz="1600" b="0" dirty="0" smtClean="0">
                          <a:latin typeface="HG丸ｺﾞｼｯｸM-PRO" pitchFamily="50" charset="-128"/>
                          <a:ea typeface="HG丸ｺﾞｼｯｸM-PRO" pitchFamily="50" charset="-128"/>
                        </a:rPr>
                        <a:t>PDS</a:t>
                      </a:r>
                      <a:r>
                        <a:rPr kumimoji="1" lang="ja-JP" altLang="en-US" sz="1600" b="0" dirty="0" smtClean="0">
                          <a:latin typeface="HG丸ｺﾞｼｯｸM-PRO" pitchFamily="50" charset="-128"/>
                          <a:ea typeface="HG丸ｺﾞｼｯｸM-PRO" pitchFamily="50" charset="-128"/>
                        </a:rPr>
                        <a:t>（</a:t>
                      </a:r>
                      <a:r>
                        <a:rPr kumimoji="1" lang="en-US" altLang="ja-JP" sz="1600" b="0" dirty="0" smtClean="0">
                          <a:latin typeface="HG丸ｺﾞｼｯｸM-PRO" pitchFamily="50" charset="-128"/>
                          <a:ea typeface="HG丸ｺﾞｼｯｸM-PRO" pitchFamily="50" charset="-128"/>
                        </a:rPr>
                        <a:t>Patron</a:t>
                      </a:r>
                      <a:r>
                        <a:rPr kumimoji="1" lang="ja-JP" altLang="en-US" sz="1600" b="0" dirty="0" smtClean="0">
                          <a:latin typeface="HG丸ｺﾞｼｯｸM-PRO" pitchFamily="50" charset="-128"/>
                          <a:ea typeface="HG丸ｺﾞｼｯｸM-PRO" pitchFamily="50" charset="-128"/>
                        </a:rPr>
                        <a:t>　</a:t>
                      </a:r>
                      <a:r>
                        <a:rPr kumimoji="1" lang="en-US" altLang="ja-JP" sz="1600" b="0" dirty="0" smtClean="0">
                          <a:latin typeface="HG丸ｺﾞｼｯｸM-PRO" pitchFamily="50" charset="-128"/>
                          <a:ea typeface="HG丸ｺﾞｼｯｸM-PRO" pitchFamily="50" charset="-128"/>
                        </a:rPr>
                        <a:t>Directory</a:t>
                      </a:r>
                      <a:r>
                        <a:rPr kumimoji="1" lang="ja-JP" altLang="en-US" sz="1600" b="0" dirty="0" smtClean="0">
                          <a:latin typeface="HG丸ｺﾞｼｯｸM-PRO" pitchFamily="50" charset="-128"/>
                          <a:ea typeface="HG丸ｺﾞｼｯｸM-PRO" pitchFamily="50" charset="-128"/>
                        </a:rPr>
                        <a:t>　</a:t>
                      </a:r>
                      <a:r>
                        <a:rPr kumimoji="1" lang="en-US" altLang="ja-JP" sz="1600" b="0" dirty="0" smtClean="0">
                          <a:latin typeface="HG丸ｺﾞｼｯｸM-PRO" pitchFamily="50" charset="-128"/>
                          <a:ea typeface="HG丸ｺﾞｼｯｸM-PRO" pitchFamily="50" charset="-128"/>
                        </a:rPr>
                        <a:t>Service</a:t>
                      </a:r>
                      <a:r>
                        <a:rPr kumimoji="1" lang="ja-JP" altLang="en-US" sz="1600" b="0" dirty="0" smtClean="0">
                          <a:latin typeface="HG丸ｺﾞｼｯｸM-PRO" pitchFamily="50" charset="-128"/>
                          <a:ea typeface="HG丸ｺﾞｼｯｸM-PRO" pitchFamily="50" charset="-128"/>
                        </a:rPr>
                        <a:t>）にて対応</a:t>
                      </a:r>
                      <a:endParaRPr kumimoji="1" lang="en-US" altLang="ja-JP" sz="1600" b="0" dirty="0" smtClean="0">
                        <a:latin typeface="HG丸ｺﾞｼｯｸM-PRO" pitchFamily="50" charset="-128"/>
                        <a:ea typeface="HG丸ｺﾞｼｯｸM-PRO" pitchFamily="50" charset="-128"/>
                      </a:endParaRPr>
                    </a:p>
                  </a:txBody>
                  <a:tcPr>
                    <a:lnL w="12700" cap="flat" cmpd="sng" algn="ctr">
                      <a:solidFill>
                        <a:srgbClr val="3399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399FF"/>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コンテンツ プレースホルダ 4"/>
          <p:cNvSpPr txBox="1">
            <a:spLocks/>
          </p:cNvSpPr>
          <p:nvPr/>
        </p:nvSpPr>
        <p:spPr bwMode="auto">
          <a:xfrm>
            <a:off x="72008" y="1052736"/>
            <a:ext cx="9036496" cy="5544616"/>
          </a:xfrm>
          <a:prstGeom prst="rect">
            <a:avLst/>
          </a:prstGeom>
          <a:noFill/>
          <a:ln w="76200">
            <a:solidFill>
              <a:srgbClr val="0070C0">
                <a:alpha val="58824"/>
              </a:srgbClr>
            </a:solidFill>
            <a:miter lim="800000"/>
            <a:headEnd/>
            <a:tailEnd/>
          </a:ln>
        </p:spPr>
        <p:txBody>
          <a:bodyPr vert="horz" wrap="square" lIns="91440" tIns="45720" rIns="91440" bIns="45720" numCol="1" anchor="ctr" anchorCtr="0" compatLnSpc="1">
            <a:prstTxWarp prst="textNoShape">
              <a:avLst/>
            </a:prstTxWarp>
          </a:bodyPr>
          <a:lstStyle/>
          <a:p>
            <a:pPr marL="174625" indent="-174625"/>
            <a:endParaRPr lang="en-US" altLang="ja-JP" sz="2000" b="1" dirty="0" smtClean="0"/>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タイトル 2"/>
          <p:cNvSpPr>
            <a:spLocks noGrp="1"/>
          </p:cNvSpPr>
          <p:nvPr>
            <p:ph type="title"/>
          </p:nvPr>
        </p:nvSpPr>
        <p:spPr>
          <a:xfrm>
            <a:off x="0" y="0"/>
            <a:ext cx="9144000" cy="928688"/>
          </a:xfrm>
        </p:spPr>
        <p:txBody>
          <a:bodyPr>
            <a:normAutofit/>
          </a:bodyPr>
          <a:lstStyle/>
          <a:p>
            <a:pPr eaLnBrk="1" hangingPunct="1"/>
            <a:r>
              <a:rPr lang="ja-JP" altLang="en-US" sz="3600" dirty="0" smtClean="0"/>
              <a:t>　リニューアルシステム群の概要 </a:t>
            </a:r>
            <a:r>
              <a:rPr lang="en-US" altLang="ja-JP" sz="3600" dirty="0" smtClean="0"/>
              <a:t>2/2</a:t>
            </a:r>
            <a:endParaRPr lang="ja-JP" altLang="en-US" sz="3600" dirty="0" smtClean="0"/>
          </a:p>
        </p:txBody>
      </p:sp>
      <p:sp>
        <p:nvSpPr>
          <p:cNvPr id="8" name="スライド番号プレースホルダ 2"/>
          <p:cNvSpPr>
            <a:spLocks noGrp="1"/>
          </p:cNvSpPr>
          <p:nvPr>
            <p:ph type="sldNum" sz="quarter" idx="4294967295"/>
          </p:nvPr>
        </p:nvSpPr>
        <p:spPr>
          <a:xfrm>
            <a:off x="7358063" y="6356350"/>
            <a:ext cx="1328737" cy="365125"/>
          </a:xfrm>
          <a:prstGeom prst="rect">
            <a:avLst/>
          </a:prstGeom>
        </p:spPr>
        <p:txBody>
          <a:bodyPr/>
          <a:lstStyle/>
          <a:p>
            <a:pPr algn="r"/>
            <a:fld id="{A7571E05-4ABC-4752-8D6D-F0DCC31C4B20}" type="slidenum">
              <a:rPr lang="ja-JP" altLang="en-US" sz="1200" smtClean="0">
                <a:solidFill>
                  <a:schemeClr val="bg1"/>
                </a:solidFill>
              </a:rPr>
              <a:pPr algn="r"/>
              <a:t>15</a:t>
            </a:fld>
            <a:endParaRPr lang="ja-JP" altLang="en-US" sz="1200" dirty="0">
              <a:solidFill>
                <a:schemeClr val="bg1"/>
              </a:solidFill>
            </a:endParaRPr>
          </a:p>
        </p:txBody>
      </p:sp>
      <p:graphicFrame>
        <p:nvGraphicFramePr>
          <p:cNvPr id="14" name="表 13"/>
          <p:cNvGraphicFramePr>
            <a:graphicFrameLocks noGrp="1"/>
          </p:cNvGraphicFramePr>
          <p:nvPr/>
        </p:nvGraphicFramePr>
        <p:xfrm>
          <a:off x="179512" y="1196752"/>
          <a:ext cx="8712967" cy="5782196"/>
        </p:xfrm>
        <a:graphic>
          <a:graphicData uri="http://schemas.openxmlformats.org/drawingml/2006/table">
            <a:tbl>
              <a:tblPr>
                <a:tableStyleId>{5C22544A-7EE6-4342-B048-85BDC9FD1C3A}</a:tableStyleId>
              </a:tblPr>
              <a:tblGrid>
                <a:gridCol w="2448272"/>
                <a:gridCol w="6264695"/>
              </a:tblGrid>
              <a:tr h="658599">
                <a:tc>
                  <a:txBody>
                    <a:bodyPr/>
                    <a:lstStyle/>
                    <a:p>
                      <a:pPr algn="ctr"/>
                      <a:r>
                        <a:rPr lang="ja-JP" altLang="en-US" sz="1200" b="0" dirty="0" smtClean="0">
                          <a:latin typeface="HG丸ｺﾞｼｯｸM-PRO" pitchFamily="50" charset="-128"/>
                          <a:ea typeface="HG丸ｺﾞｼｯｸM-PRO" pitchFamily="50" charset="-128"/>
                        </a:rPr>
                        <a:t>システム名称</a:t>
                      </a:r>
                      <a:endParaRPr lang="en-US" altLang="ja-JP" sz="1200" b="0" dirty="0" smtClean="0">
                        <a:latin typeface="HG丸ｺﾞｼｯｸM-PRO" pitchFamily="50" charset="-128"/>
                        <a:ea typeface="HG丸ｺﾞｼｯｸM-PRO" pitchFamily="50" charset="-128"/>
                      </a:endParaRPr>
                    </a:p>
                    <a:p>
                      <a:pPr algn="ctr"/>
                      <a:r>
                        <a:rPr lang="ja-JP" altLang="en-US" sz="1200" b="0" dirty="0" smtClean="0">
                          <a:latin typeface="HG丸ｺﾞｼｯｸM-PRO" pitchFamily="50" charset="-128"/>
                          <a:ea typeface="HG丸ｺﾞｼｯｸM-PRO" pitchFamily="50" charset="-128"/>
                        </a:rPr>
                        <a:t>（開発期間：平成</a:t>
                      </a:r>
                      <a:r>
                        <a:rPr lang="en-US" altLang="ja-JP" sz="1200" b="0" dirty="0" smtClean="0">
                          <a:latin typeface="HG丸ｺﾞｼｯｸM-PRO" pitchFamily="50" charset="-128"/>
                          <a:ea typeface="HG丸ｺﾞｼｯｸM-PRO" pitchFamily="50" charset="-128"/>
                        </a:rPr>
                        <a:t>22</a:t>
                      </a:r>
                      <a:r>
                        <a:rPr lang="ja-JP" altLang="en-US" sz="1200" b="0" dirty="0" smtClean="0">
                          <a:latin typeface="HG丸ｺﾞｼｯｸM-PRO" pitchFamily="50" charset="-128"/>
                          <a:ea typeface="HG丸ｺﾞｼｯｸM-PRO" pitchFamily="50" charset="-128"/>
                        </a:rPr>
                        <a:t>年度～</a:t>
                      </a:r>
                      <a:endParaRPr lang="en-US" altLang="ja-JP" sz="1200" b="0" dirty="0" smtClean="0">
                        <a:latin typeface="HG丸ｺﾞｼｯｸM-PRO" pitchFamily="50" charset="-128"/>
                        <a:ea typeface="HG丸ｺﾞｼｯｸM-PRO" pitchFamily="50" charset="-128"/>
                      </a:endParaRPr>
                    </a:p>
                    <a:p>
                      <a:pPr algn="ctr"/>
                      <a:r>
                        <a:rPr lang="ja-JP" altLang="en-US" sz="1200" b="0" dirty="0" smtClean="0">
                          <a:latin typeface="HG丸ｺﾞｼｯｸM-PRO" pitchFamily="50" charset="-128"/>
                          <a:ea typeface="HG丸ｺﾞｼｯｸM-PRO" pitchFamily="50" charset="-128"/>
                        </a:rPr>
                        <a:t>平成</a:t>
                      </a:r>
                      <a:r>
                        <a:rPr lang="en-US" altLang="ja-JP" sz="1200" b="0" dirty="0" smtClean="0">
                          <a:latin typeface="HG丸ｺﾞｼｯｸM-PRO" pitchFamily="50" charset="-128"/>
                          <a:ea typeface="HG丸ｺﾞｼｯｸM-PRO" pitchFamily="50" charset="-128"/>
                        </a:rPr>
                        <a:t>23</a:t>
                      </a:r>
                      <a:r>
                        <a:rPr lang="ja-JP" altLang="en-US" sz="1200" b="0" dirty="0" smtClean="0">
                          <a:latin typeface="HG丸ｺﾞｼｯｸM-PRO" pitchFamily="50" charset="-128"/>
                          <a:ea typeface="HG丸ｺﾞｼｯｸM-PRO" pitchFamily="50" charset="-128"/>
                        </a:rPr>
                        <a:t>年</a:t>
                      </a:r>
                      <a:r>
                        <a:rPr lang="en-US" altLang="ja-JP" sz="1200" b="0" dirty="0" smtClean="0">
                          <a:latin typeface="HG丸ｺﾞｼｯｸM-PRO" pitchFamily="50" charset="-128"/>
                          <a:ea typeface="HG丸ｺﾞｼｯｸM-PRO" pitchFamily="50" charset="-128"/>
                        </a:rPr>
                        <a:t>12</a:t>
                      </a:r>
                      <a:r>
                        <a:rPr lang="ja-JP" altLang="en-US" sz="1200" b="0" dirty="0" smtClean="0">
                          <a:latin typeface="HG丸ｺﾞｼｯｸM-PRO" pitchFamily="50" charset="-128"/>
                          <a:ea typeface="HG丸ｺﾞｼｯｸM-PRO" pitchFamily="50" charset="-128"/>
                        </a:rPr>
                        <a:t>月）</a:t>
                      </a:r>
                      <a:endParaRPr lang="ja-JP" altLang="en-US" sz="1200" b="0" dirty="0">
                        <a:latin typeface="HG丸ｺﾞｼｯｸM-PRO" pitchFamily="50" charset="-128"/>
                        <a:ea typeface="HG丸ｺﾞｼｯｸM-PRO" pitchFamily="50" charset="-128"/>
                      </a:endParaRPr>
                    </a:p>
                  </a:txBody>
                  <a:tcPr>
                    <a:lnL w="12700" cap="flat" cmpd="sng" algn="ctr">
                      <a:noFill/>
                      <a:prstDash val="solid"/>
                      <a:round/>
                      <a:headEnd type="none" w="med" len="med"/>
                      <a:tailEnd type="none" w="med" len="med"/>
                    </a:lnL>
                    <a:lnR w="12700" cap="flat" cmpd="sng" algn="ctr">
                      <a:solidFill>
                        <a:srgbClr val="3399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399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b="0" dirty="0" smtClean="0">
                          <a:latin typeface="HG丸ｺﾞｼｯｸM-PRO" pitchFamily="50" charset="-128"/>
                          <a:ea typeface="HG丸ｺﾞｼｯｸM-PRO" pitchFamily="50" charset="-128"/>
                        </a:rPr>
                        <a:t>システム概要</a:t>
                      </a:r>
                      <a:endParaRPr kumimoji="1" lang="ja-JP" altLang="en-US" sz="1200" b="0" dirty="0">
                        <a:latin typeface="HG丸ｺﾞｼｯｸM-PRO" pitchFamily="50" charset="-128"/>
                        <a:ea typeface="HG丸ｺﾞｼｯｸM-PRO" pitchFamily="50" charset="-128"/>
                      </a:endParaRPr>
                    </a:p>
                  </a:txBody>
                  <a:tcPr>
                    <a:lnL w="12700" cap="flat" cmpd="sng" algn="ctr">
                      <a:solidFill>
                        <a:srgbClr val="3399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399FF"/>
                      </a:solidFill>
                      <a:prstDash val="solid"/>
                      <a:round/>
                      <a:headEnd type="none" w="med" len="med"/>
                      <a:tailEnd type="none" w="med" len="med"/>
                    </a:lnB>
                    <a:lnTlToBr w="12700" cmpd="sng">
                      <a:noFill/>
                      <a:prstDash val="solid"/>
                    </a:lnTlToBr>
                    <a:lnBlToTr w="12700" cmpd="sng">
                      <a:noFill/>
                      <a:prstDash val="solid"/>
                    </a:lnBlToTr>
                    <a:noFill/>
                  </a:tcPr>
                </a:tc>
              </a:tr>
              <a:tr h="1523522">
                <a:tc>
                  <a:txBody>
                    <a:bodyPr/>
                    <a:lstStyle/>
                    <a:p>
                      <a:r>
                        <a:rPr lang="ja-JP" altLang="en-US" b="0" dirty="0" smtClean="0">
                          <a:latin typeface="HG丸ｺﾞｼｯｸM-PRO" pitchFamily="50" charset="-128"/>
                          <a:ea typeface="HG丸ｺﾞｼｯｸM-PRO" pitchFamily="50" charset="-128"/>
                        </a:rPr>
                        <a:t>館内サービスシステム</a:t>
                      </a:r>
                      <a:endParaRPr lang="en-US" altLang="ja-JP" b="0" dirty="0" smtClean="0">
                        <a:latin typeface="HG丸ｺﾞｼｯｸM-PRO" pitchFamily="50" charset="-128"/>
                        <a:ea typeface="HG丸ｺﾞｼｯｸM-PRO" pitchFamily="50" charset="-128"/>
                      </a:endParaRPr>
                    </a:p>
                    <a:p>
                      <a:endParaRPr lang="ja-JP" altLang="en-US" sz="1400" b="0" dirty="0">
                        <a:latin typeface="HG丸ｺﾞｼｯｸM-PRO" pitchFamily="50" charset="-128"/>
                        <a:ea typeface="HG丸ｺﾞｼｯｸM-PRO" pitchFamily="50" charset="-128"/>
                      </a:endParaRPr>
                    </a:p>
                  </a:txBody>
                  <a:tcPr>
                    <a:lnL w="12700" cap="flat" cmpd="sng" algn="ctr">
                      <a:noFill/>
                      <a:prstDash val="solid"/>
                      <a:round/>
                      <a:headEnd type="none" w="med" len="med"/>
                      <a:tailEnd type="none" w="med" len="med"/>
                    </a:lnL>
                    <a:lnR w="12700" cap="flat" cmpd="sng" algn="ctr">
                      <a:solidFill>
                        <a:srgbClr val="3399FF"/>
                      </a:solidFill>
                      <a:prstDash val="solid"/>
                      <a:round/>
                      <a:headEnd type="none" w="med" len="med"/>
                      <a:tailEnd type="none" w="med" len="med"/>
                    </a:lnR>
                    <a:lnT w="12700" cap="flat" cmpd="sng" algn="ctr">
                      <a:solidFill>
                        <a:srgbClr val="3399FF"/>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600" b="0" dirty="0" smtClean="0">
                          <a:latin typeface="HG丸ｺﾞｼｯｸM-PRO" pitchFamily="50" charset="-128"/>
                          <a:ea typeface="HG丸ｺﾞｼｯｸM-PRO" pitchFamily="50" charset="-128"/>
                        </a:rPr>
                        <a:t>・スクラッチ開発。来館利用者への一元的な情報提供、各種申込（閲覧、複写、デジタルコンテンツプリントアウト、状況照会）、</a:t>
                      </a:r>
                      <a:r>
                        <a:rPr kumimoji="1" lang="ja-JP" altLang="en-US" sz="1600" b="0" dirty="0" smtClean="0">
                          <a:solidFill>
                            <a:schemeClr val="tx1"/>
                          </a:solidFill>
                          <a:latin typeface="HG丸ｺﾞｼｯｸM-PRO" pitchFamily="50" charset="-128"/>
                          <a:ea typeface="HG丸ｺﾞｼｯｸM-PRO" pitchFamily="50" charset="-128"/>
                        </a:rPr>
                        <a:t>東京本館・関西館・国際子ども図書館で稼働</a:t>
                      </a:r>
                      <a:endParaRPr kumimoji="1" lang="en-US" altLang="ja-JP" sz="1600" b="0" dirty="0" smtClean="0">
                        <a:solidFill>
                          <a:schemeClr val="tx1"/>
                        </a:solidFill>
                        <a:latin typeface="HG丸ｺﾞｼｯｸM-PRO" pitchFamily="50" charset="-128"/>
                        <a:ea typeface="HG丸ｺﾞｼｯｸM-PRO" pitchFamily="50" charset="-128"/>
                      </a:endParaRPr>
                    </a:p>
                    <a:p>
                      <a:r>
                        <a:rPr kumimoji="1" lang="ja-JP" altLang="en-US" sz="1600" b="0" dirty="0" smtClean="0">
                          <a:latin typeface="HG丸ｺﾞｼｯｸM-PRO" pitchFamily="50" charset="-128"/>
                          <a:ea typeface="HG丸ｺﾞｼｯｸM-PRO" pitchFamily="50" charset="-128"/>
                        </a:rPr>
                        <a:t>・従来のコンテンツ</a:t>
                      </a:r>
                      <a:r>
                        <a:rPr kumimoji="1" lang="en-US" altLang="ja-JP" sz="1600" b="0" dirty="0" smtClean="0">
                          <a:latin typeface="HG丸ｺﾞｼｯｸM-PRO" pitchFamily="50" charset="-128"/>
                          <a:ea typeface="HG丸ｺﾞｼｯｸM-PRO" pitchFamily="50" charset="-128"/>
                        </a:rPr>
                        <a:t>/</a:t>
                      </a:r>
                      <a:r>
                        <a:rPr kumimoji="1" lang="ja-JP" altLang="en-US" sz="1600" b="0" dirty="0" smtClean="0">
                          <a:latin typeface="HG丸ｺﾞｼｯｸM-PRO" pitchFamily="50" charset="-128"/>
                          <a:ea typeface="HG丸ｺﾞｼｯｸM-PRO" pitchFamily="50" charset="-128"/>
                        </a:rPr>
                        <a:t>サービス別に細分化されていた端末環境を統合</a:t>
                      </a:r>
                      <a:endParaRPr kumimoji="1" lang="en-US" altLang="ja-JP" sz="1600" b="0" dirty="0" smtClean="0">
                        <a:latin typeface="HG丸ｺﾞｼｯｸM-PRO" pitchFamily="50" charset="-128"/>
                        <a:ea typeface="HG丸ｺﾞｼｯｸM-PRO" pitchFamily="50" charset="-128"/>
                      </a:endParaRPr>
                    </a:p>
                    <a:p>
                      <a:r>
                        <a:rPr kumimoji="1" lang="ja-JP" altLang="en-US" sz="1600" b="0" dirty="0" smtClean="0">
                          <a:latin typeface="HG丸ｺﾞｼｯｸM-PRO" pitchFamily="50" charset="-128"/>
                          <a:ea typeface="HG丸ｺﾞｼｯｸM-PRO" pitchFamily="50" charset="-128"/>
                        </a:rPr>
                        <a:t>・利用者カード認証（端末ログイン）時、業務基盤システム</a:t>
                      </a:r>
                      <a:r>
                        <a:rPr kumimoji="1" lang="en-US" altLang="ja-JP" sz="1600" b="0" dirty="0" smtClean="0">
                          <a:latin typeface="HG丸ｺﾞｼｯｸM-PRO" pitchFamily="50" charset="-128"/>
                          <a:ea typeface="HG丸ｺﾞｼｯｸM-PRO" pitchFamily="50" charset="-128"/>
                        </a:rPr>
                        <a:t>PDS</a:t>
                      </a:r>
                      <a:r>
                        <a:rPr kumimoji="1" lang="ja-JP" altLang="en-US" sz="1600" b="0" dirty="0" smtClean="0">
                          <a:latin typeface="HG丸ｺﾞｼｯｸM-PRO" pitchFamily="50" charset="-128"/>
                          <a:ea typeface="HG丸ｺﾞｼｯｸM-PRO" pitchFamily="50" charset="-128"/>
                        </a:rPr>
                        <a:t>経由でログイン（</a:t>
                      </a:r>
                      <a:r>
                        <a:rPr kumimoji="1" lang="en-US" altLang="ja-JP" sz="1600" b="0" dirty="0" smtClean="0">
                          <a:latin typeface="HG丸ｺﾞｼｯｸM-PRO" pitchFamily="50" charset="-128"/>
                          <a:ea typeface="HG丸ｺﾞｼｯｸM-PRO" pitchFamily="50" charset="-128"/>
                        </a:rPr>
                        <a:t>SSO</a:t>
                      </a:r>
                      <a:r>
                        <a:rPr kumimoji="1" lang="ja-JP" altLang="en-US" sz="1600" b="0" dirty="0" err="1" smtClean="0">
                          <a:latin typeface="HG丸ｺﾞｼｯｸM-PRO" pitchFamily="50" charset="-128"/>
                          <a:ea typeface="HG丸ｺﾞｼｯｸM-PRO" pitchFamily="50" charset="-128"/>
                        </a:rPr>
                        <a:t>には</a:t>
                      </a:r>
                      <a:r>
                        <a:rPr kumimoji="1" lang="ja-JP" altLang="en-US" sz="1600" b="0" dirty="0" smtClean="0">
                          <a:latin typeface="HG丸ｺﾞｼｯｸM-PRO" pitchFamily="50" charset="-128"/>
                          <a:ea typeface="HG丸ｺﾞｼｯｸM-PRO" pitchFamily="50" charset="-128"/>
                        </a:rPr>
                        <a:t>未対応）</a:t>
                      </a:r>
                      <a:endParaRPr kumimoji="1" lang="en-US" altLang="ja-JP" sz="1600" b="0" dirty="0" smtClean="0">
                        <a:latin typeface="HG丸ｺﾞｼｯｸM-PRO" pitchFamily="50" charset="-128"/>
                        <a:ea typeface="HG丸ｺﾞｼｯｸM-PRO" pitchFamily="50" charset="-128"/>
                      </a:endParaRPr>
                    </a:p>
                  </a:txBody>
                  <a:tcPr>
                    <a:lnL w="12700" cap="flat" cmpd="sng" algn="ctr">
                      <a:solidFill>
                        <a:srgbClr val="3399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399FF"/>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w="12700" cmpd="sng">
                      <a:noFill/>
                      <a:prstDash val="solid"/>
                    </a:lnTlToBr>
                    <a:lnBlToTr w="12700" cmpd="sng">
                      <a:noFill/>
                      <a:prstDash val="solid"/>
                    </a:lnBlToTr>
                    <a:noFill/>
                  </a:tcPr>
                </a:tc>
              </a:tr>
              <a:tr h="818295">
                <a:tc>
                  <a:txBody>
                    <a:bodyPr/>
                    <a:lstStyle/>
                    <a:p>
                      <a:r>
                        <a:rPr kumimoji="1" lang="ja-JP" altLang="en-US" b="0" dirty="0" smtClean="0">
                          <a:latin typeface="HG丸ｺﾞｼｯｸM-PRO" pitchFamily="50" charset="-128"/>
                          <a:ea typeface="HG丸ｺﾞｼｯｸM-PRO" pitchFamily="50" charset="-128"/>
                        </a:rPr>
                        <a:t>来館者管理システム</a:t>
                      </a:r>
                      <a:endParaRPr kumimoji="1" lang="en-US" altLang="ja-JP" b="0" dirty="0" smtClean="0">
                        <a:latin typeface="HG丸ｺﾞｼｯｸM-PRO" pitchFamily="50" charset="-128"/>
                        <a:ea typeface="HG丸ｺﾞｼｯｸM-PRO" pitchFamily="50" charset="-128"/>
                      </a:endParaRPr>
                    </a:p>
                  </a:txBody>
                  <a:tcPr>
                    <a:lnL w="12700" cap="flat" cmpd="sng" algn="ctr">
                      <a:noFill/>
                      <a:prstDash val="solid"/>
                      <a:round/>
                      <a:headEnd type="none" w="med" len="med"/>
                      <a:tailEnd type="none" w="med" len="med"/>
                    </a:lnL>
                    <a:lnR w="12700" cap="flat" cmpd="sng" algn="ctr">
                      <a:solidFill>
                        <a:srgbClr val="3399FF"/>
                      </a:solidFill>
                      <a:prstDash val="solid"/>
                      <a:round/>
                      <a:headEnd type="none" w="med" len="med"/>
                      <a:tailEnd type="none" w="med" len="med"/>
                    </a:lnR>
                    <a:lnT w="12700" cap="flat" cmpd="sng" algn="ctr">
                      <a:solidFill>
                        <a:srgbClr val="3399FF"/>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600" b="0" dirty="0" smtClean="0">
                          <a:latin typeface="HG丸ｺﾞｼｯｸM-PRO" pitchFamily="50" charset="-128"/>
                          <a:ea typeface="HG丸ｺﾞｼｯｸM-PRO" pitchFamily="50" charset="-128"/>
                        </a:rPr>
                        <a:t>・ゲートとカード発行機の</a:t>
                      </a:r>
                      <a:r>
                        <a:rPr kumimoji="1" lang="en-US" altLang="ja-JP" sz="1600" b="0" dirty="0" smtClean="0">
                          <a:latin typeface="HG丸ｺﾞｼｯｸM-PRO" pitchFamily="50" charset="-128"/>
                          <a:ea typeface="HG丸ｺﾞｼｯｸM-PRO" pitchFamily="50" charset="-128"/>
                        </a:rPr>
                        <a:t>H/W</a:t>
                      </a:r>
                      <a:r>
                        <a:rPr kumimoji="1" lang="ja-JP" altLang="en-US" sz="1600" b="0" dirty="0" err="1" smtClean="0">
                          <a:latin typeface="HG丸ｺﾞｼｯｸM-PRO" pitchFamily="50" charset="-128"/>
                          <a:ea typeface="HG丸ｺﾞｼｯｸM-PRO" pitchFamily="50" charset="-128"/>
                        </a:rPr>
                        <a:t>、</a:t>
                      </a:r>
                      <a:r>
                        <a:rPr kumimoji="1" lang="ja-JP" altLang="en-US" sz="1600" b="0" dirty="0" smtClean="0">
                          <a:latin typeface="HG丸ｺﾞｼｯｸM-PRO" pitchFamily="50" charset="-128"/>
                          <a:ea typeface="HG丸ｺﾞｼｯｸM-PRO" pitchFamily="50" charset="-128"/>
                        </a:rPr>
                        <a:t>管理システム</a:t>
                      </a:r>
                      <a:r>
                        <a:rPr kumimoji="1" lang="en-US" altLang="ja-JP" sz="1600" b="0" dirty="0" smtClean="0">
                          <a:latin typeface="HG丸ｺﾞｼｯｸM-PRO" pitchFamily="50" charset="-128"/>
                          <a:ea typeface="HG丸ｺﾞｼｯｸM-PRO" pitchFamily="50" charset="-128"/>
                        </a:rPr>
                        <a:t>(</a:t>
                      </a:r>
                      <a:r>
                        <a:rPr kumimoji="1" lang="ja-JP" altLang="en-US" sz="1600" b="0" dirty="0" smtClean="0">
                          <a:latin typeface="HG丸ｺﾞｼｯｸM-PRO" pitchFamily="50" charset="-128"/>
                          <a:ea typeface="HG丸ｺﾞｼｯｸM-PRO" pitchFamily="50" charset="-128"/>
                        </a:rPr>
                        <a:t>スクラッチ）</a:t>
                      </a:r>
                      <a:endParaRPr kumimoji="1" lang="en-US" altLang="ja-JP" sz="1600" b="0" dirty="0" smtClean="0">
                        <a:latin typeface="HG丸ｺﾞｼｯｸM-PRO" pitchFamily="50" charset="-128"/>
                        <a:ea typeface="HG丸ｺﾞｼｯｸM-PRO" pitchFamily="50" charset="-128"/>
                      </a:endParaRPr>
                    </a:p>
                    <a:p>
                      <a:r>
                        <a:rPr kumimoji="1" lang="ja-JP" altLang="en-US" sz="1600" b="0" dirty="0" smtClean="0">
                          <a:latin typeface="HG丸ｺﾞｼｯｸM-PRO" pitchFamily="50" charset="-128"/>
                          <a:ea typeface="HG丸ｺﾞｼｯｸM-PRO" pitchFamily="50" charset="-128"/>
                        </a:rPr>
                        <a:t>・業務基盤システムと</a:t>
                      </a:r>
                      <a:r>
                        <a:rPr kumimoji="1" lang="en-US" altLang="ja-JP" sz="1600" b="0" dirty="0" smtClean="0">
                          <a:latin typeface="HG丸ｺﾞｼｯｸM-PRO" pitchFamily="50" charset="-128"/>
                          <a:ea typeface="HG丸ｺﾞｼｯｸM-PRO" pitchFamily="50" charset="-128"/>
                        </a:rPr>
                        <a:t>MQ</a:t>
                      </a:r>
                      <a:r>
                        <a:rPr kumimoji="1" lang="ja-JP" altLang="en-US" sz="1600" b="0" dirty="0" smtClean="0">
                          <a:latin typeface="HG丸ｺﾞｼｯｸM-PRO" pitchFamily="50" charset="-128"/>
                          <a:ea typeface="HG丸ｺﾞｼｯｸM-PRO" pitchFamily="50" charset="-128"/>
                        </a:rPr>
                        <a:t>＆</a:t>
                      </a:r>
                      <a:r>
                        <a:rPr kumimoji="1" lang="en-US" altLang="ja-JP" sz="1600" b="0" dirty="0" smtClean="0">
                          <a:latin typeface="HG丸ｺﾞｼｯｸM-PRO" pitchFamily="50" charset="-128"/>
                          <a:ea typeface="HG丸ｺﾞｼｯｸM-PRO" pitchFamily="50" charset="-128"/>
                        </a:rPr>
                        <a:t>REST</a:t>
                      </a:r>
                      <a:r>
                        <a:rPr kumimoji="1" lang="ja-JP" altLang="en-US" sz="1600" b="0" dirty="0" smtClean="0">
                          <a:latin typeface="HG丸ｺﾞｼｯｸM-PRO" pitchFamily="50" charset="-128"/>
                          <a:ea typeface="HG丸ｺﾞｼｯｸM-PRO" pitchFamily="50" charset="-128"/>
                        </a:rPr>
                        <a:t>通信にて連携し、ステータス管理</a:t>
                      </a:r>
                      <a:endParaRPr kumimoji="1" lang="en-US" altLang="ja-JP" sz="1600" b="0" dirty="0" smtClean="0">
                        <a:latin typeface="HG丸ｺﾞｼｯｸM-PRO" pitchFamily="50" charset="-128"/>
                        <a:ea typeface="HG丸ｺﾞｼｯｸM-PRO" pitchFamily="50" charset="-128"/>
                      </a:endParaRPr>
                    </a:p>
                    <a:p>
                      <a:r>
                        <a:rPr kumimoji="1" lang="ja-JP" altLang="en-US" sz="1600" b="0" dirty="0" smtClean="0">
                          <a:solidFill>
                            <a:schemeClr val="tx1"/>
                          </a:solidFill>
                          <a:latin typeface="HG丸ｺﾞｼｯｸM-PRO" pitchFamily="50" charset="-128"/>
                          <a:ea typeface="HG丸ｺﾞｼｯｸM-PRO" pitchFamily="50" charset="-128"/>
                        </a:rPr>
                        <a:t>・東京本館、関西館で稼働</a:t>
                      </a:r>
                      <a:endParaRPr kumimoji="1" lang="en-US" altLang="ja-JP" sz="1600" b="0" dirty="0" smtClean="0">
                        <a:solidFill>
                          <a:schemeClr val="tx1"/>
                        </a:solidFill>
                        <a:latin typeface="HG丸ｺﾞｼｯｸM-PRO" pitchFamily="50" charset="-128"/>
                        <a:ea typeface="HG丸ｺﾞｼｯｸM-PRO" pitchFamily="50" charset="-128"/>
                      </a:endParaRPr>
                    </a:p>
                  </a:txBody>
                  <a:tcPr>
                    <a:lnL w="12700" cap="flat" cmpd="sng" algn="ctr">
                      <a:solidFill>
                        <a:srgbClr val="3399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399FF"/>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w="12700" cmpd="sng">
                      <a:noFill/>
                      <a:prstDash val="solid"/>
                    </a:lnTlToBr>
                    <a:lnBlToTr w="12700" cmpd="sng">
                      <a:noFill/>
                      <a:prstDash val="solid"/>
                    </a:lnBlToTr>
                    <a:noFill/>
                  </a:tcPr>
                </a:tc>
              </a:tr>
              <a:tr h="317509">
                <a:tc>
                  <a:txBody>
                    <a:bodyPr/>
                    <a:lstStyle/>
                    <a:p>
                      <a:r>
                        <a:rPr kumimoji="1" lang="ja-JP" altLang="en-US" sz="1600" b="0" dirty="0" smtClean="0">
                          <a:latin typeface="HG丸ｺﾞｼｯｸM-PRO" pitchFamily="50" charset="-128"/>
                          <a:ea typeface="HG丸ｺﾞｼｯｸM-PRO" pitchFamily="50" charset="-128"/>
                        </a:rPr>
                        <a:t>その他</a:t>
                      </a:r>
                      <a:endParaRPr kumimoji="1" lang="en-US" altLang="ja-JP" sz="1600" b="0" dirty="0" smtClean="0">
                        <a:latin typeface="HG丸ｺﾞｼｯｸM-PRO" pitchFamily="50" charset="-128"/>
                        <a:ea typeface="HG丸ｺﾞｼｯｸM-PRO" pitchFamily="50" charset="-128"/>
                      </a:endParaRPr>
                    </a:p>
                  </a:txBody>
                  <a:tcPr>
                    <a:lnL w="12700" cap="flat" cmpd="sng" algn="ctr">
                      <a:noFill/>
                      <a:prstDash val="solid"/>
                      <a:round/>
                      <a:headEnd type="none" w="med" len="med"/>
                      <a:tailEnd type="none" w="med" len="med"/>
                    </a:lnL>
                    <a:lnR w="12700" cap="flat" cmpd="sng" algn="ctr">
                      <a:solidFill>
                        <a:srgbClr val="3399FF"/>
                      </a:solidFill>
                      <a:prstDash val="solid"/>
                      <a:round/>
                      <a:headEnd type="none" w="med" len="med"/>
                      <a:tailEnd type="none" w="med" len="med"/>
                    </a:lnR>
                    <a:lnT w="12700" cap="flat" cmpd="sng" algn="ctr">
                      <a:solidFill>
                        <a:srgbClr val="3399FF"/>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en-US" altLang="ja-JP" sz="1600" b="0" dirty="0" smtClean="0">
                        <a:latin typeface="HG丸ｺﾞｼｯｸM-PRO" pitchFamily="50" charset="-128"/>
                        <a:ea typeface="HG丸ｺﾞｼｯｸM-PRO" pitchFamily="50" charset="-128"/>
                      </a:endParaRPr>
                    </a:p>
                  </a:txBody>
                  <a:tcPr>
                    <a:lnL w="12700" cap="flat" cmpd="sng" algn="ctr">
                      <a:solidFill>
                        <a:srgbClr val="3399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399FF"/>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w="12700" cmpd="sng">
                      <a:noFill/>
                      <a:prstDash val="solid"/>
                    </a:lnTlToBr>
                    <a:lnBlToTr w="12700" cmpd="sng">
                      <a:noFill/>
                      <a:prstDash val="solid"/>
                    </a:lnBlToTr>
                    <a:noFill/>
                  </a:tcPr>
                </a:tc>
              </a:tr>
              <a:tr h="1010255">
                <a:tc>
                  <a:txBody>
                    <a:bodyPr/>
                    <a:lstStyle/>
                    <a:p>
                      <a:r>
                        <a:rPr kumimoji="1" lang="en-US" altLang="ja-JP" b="0" dirty="0" smtClean="0">
                          <a:latin typeface="HG丸ｺﾞｼｯｸM-PRO" pitchFamily="50" charset="-128"/>
                          <a:ea typeface="HG丸ｺﾞｼｯｸM-PRO" pitchFamily="50" charset="-128"/>
                        </a:rPr>
                        <a:t>Web</a:t>
                      </a:r>
                      <a:r>
                        <a:rPr kumimoji="1" lang="ja-JP" altLang="en-US" b="0" baseline="0" dirty="0" smtClean="0">
                          <a:latin typeface="HG丸ｺﾞｼｯｸM-PRO" pitchFamily="50" charset="-128"/>
                          <a:ea typeface="HG丸ｺﾞｼｯｸM-PRO" pitchFamily="50" charset="-128"/>
                        </a:rPr>
                        <a:t> </a:t>
                      </a:r>
                      <a:r>
                        <a:rPr kumimoji="1" lang="en-US" altLang="ja-JP" b="0" dirty="0" smtClean="0">
                          <a:latin typeface="HG丸ｺﾞｼｯｸM-PRO" pitchFamily="50" charset="-128"/>
                          <a:ea typeface="HG丸ｺﾞｼｯｸM-PRO" pitchFamily="50" charset="-128"/>
                        </a:rPr>
                        <a:t>NDL Authorities</a:t>
                      </a:r>
                    </a:p>
                    <a:p>
                      <a:r>
                        <a:rPr kumimoji="1" lang="ja-JP" altLang="en-US" sz="1200" b="0" dirty="0" smtClean="0">
                          <a:latin typeface="HG丸ｺﾞｼｯｸM-PRO" pitchFamily="50" charset="-128"/>
                          <a:ea typeface="HG丸ｺﾞｼｯｸM-PRO" pitchFamily="50" charset="-128"/>
                        </a:rPr>
                        <a:t>（国立国会図書館典拠データ検索・提供サービス）</a:t>
                      </a:r>
                      <a:endParaRPr kumimoji="1" lang="en-US" altLang="ja-JP" sz="1200" b="0" dirty="0" smtClean="0">
                        <a:latin typeface="HG丸ｺﾞｼｯｸM-PRO" pitchFamily="50" charset="-128"/>
                        <a:ea typeface="HG丸ｺﾞｼｯｸM-PRO" pitchFamily="50" charset="-128"/>
                      </a:endParaRPr>
                    </a:p>
                  </a:txBody>
                  <a:tcPr>
                    <a:lnL w="12700" cap="flat" cmpd="sng" algn="ctr">
                      <a:noFill/>
                      <a:prstDash val="solid"/>
                      <a:round/>
                      <a:headEnd type="none" w="med" len="med"/>
                      <a:tailEnd type="none" w="med" len="med"/>
                    </a:lnL>
                    <a:lnR w="12700" cap="flat" cmpd="sng" algn="ctr">
                      <a:solidFill>
                        <a:srgbClr val="3399FF"/>
                      </a:solidFill>
                      <a:prstDash val="solid"/>
                      <a:round/>
                      <a:headEnd type="none" w="med" len="med"/>
                      <a:tailEnd type="none" w="med" len="med"/>
                    </a:lnR>
                    <a:lnT w="12700" cap="flat" cmpd="sng" algn="ctr">
                      <a:solidFill>
                        <a:srgbClr val="3399FF"/>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600" b="0" dirty="0" smtClean="0">
                          <a:latin typeface="HG丸ｺﾞｼｯｸM-PRO" pitchFamily="50" charset="-128"/>
                          <a:ea typeface="HG丸ｺﾞｼｯｸM-PRO" pitchFamily="50" charset="-128"/>
                        </a:rPr>
                        <a:t>・</a:t>
                      </a:r>
                      <a:r>
                        <a:rPr kumimoji="1" lang="en-US" altLang="ja-JP" sz="1600" b="0" dirty="0" smtClean="0">
                          <a:latin typeface="HG丸ｺﾞｼｯｸM-PRO" pitchFamily="50" charset="-128"/>
                          <a:ea typeface="HG丸ｺﾞｼｯｸM-PRO" pitchFamily="50" charset="-128"/>
                        </a:rPr>
                        <a:t>NDL</a:t>
                      </a:r>
                      <a:r>
                        <a:rPr kumimoji="1" lang="ja-JP" altLang="en-US" sz="1600" b="0" dirty="0" smtClean="0">
                          <a:latin typeface="HG丸ｺﾞｼｯｸM-PRO" pitchFamily="50" charset="-128"/>
                          <a:ea typeface="HG丸ｺﾞｼｯｸM-PRO" pitchFamily="50" charset="-128"/>
                        </a:rPr>
                        <a:t>典拠データを検索、提供するサービス</a:t>
                      </a:r>
                      <a:endParaRPr kumimoji="1" lang="en-US" altLang="ja-JP" sz="1600" b="0" dirty="0" smtClean="0">
                        <a:latin typeface="HG丸ｺﾞｼｯｸM-PRO" pitchFamily="50" charset="-128"/>
                        <a:ea typeface="HG丸ｺﾞｼｯｸM-PRO" pitchFamily="50" charset="-128"/>
                      </a:endParaRPr>
                    </a:p>
                    <a:p>
                      <a:r>
                        <a:rPr kumimoji="1" lang="ja-JP" altLang="en-US" sz="1600" b="0" dirty="0" smtClean="0">
                          <a:latin typeface="HG丸ｺﾞｼｯｸM-PRO" pitchFamily="50" charset="-128"/>
                          <a:ea typeface="HG丸ｺﾞｼｯｸM-PRO" pitchFamily="50" charset="-128"/>
                        </a:rPr>
                        <a:t>・典拠詳細画面から</a:t>
                      </a:r>
                      <a:r>
                        <a:rPr kumimoji="1" lang="en-US" altLang="ja-JP" sz="1600" b="0" dirty="0" smtClean="0">
                          <a:latin typeface="HG丸ｺﾞｼｯｸM-PRO" pitchFamily="50" charset="-128"/>
                          <a:ea typeface="HG丸ｺﾞｼｯｸM-PRO" pitchFamily="50" charset="-128"/>
                        </a:rPr>
                        <a:t>NDL</a:t>
                      </a:r>
                      <a:r>
                        <a:rPr kumimoji="1" lang="ja-JP" altLang="en-US" sz="1600" b="0" dirty="0" smtClean="0">
                          <a:latin typeface="HG丸ｺﾞｼｯｸM-PRO" pitchFamily="50" charset="-128"/>
                          <a:ea typeface="HG丸ｺﾞｼｯｸM-PRO" pitchFamily="50" charset="-128"/>
                        </a:rPr>
                        <a:t>サーチ検索が可能</a:t>
                      </a:r>
                      <a:endParaRPr kumimoji="1" lang="en-US" altLang="ja-JP" sz="1600" b="0" dirty="0" smtClean="0">
                        <a:latin typeface="HG丸ｺﾞｼｯｸM-PRO" pitchFamily="50" charset="-128"/>
                        <a:ea typeface="HG丸ｺﾞｼｯｸM-PRO" pitchFamily="50" charset="-128"/>
                      </a:endParaRPr>
                    </a:p>
                    <a:p>
                      <a:r>
                        <a:rPr kumimoji="1" lang="ja-JP" altLang="en-US" sz="1600" b="0" dirty="0" smtClean="0">
                          <a:latin typeface="HG丸ｺﾞｼｯｸM-PRO" pitchFamily="50" charset="-128"/>
                          <a:ea typeface="HG丸ｺﾞｼｯｸM-PRO" pitchFamily="50" charset="-128"/>
                        </a:rPr>
                        <a:t>・</a:t>
                      </a:r>
                      <a:r>
                        <a:rPr kumimoji="1" lang="en-US" altLang="ja-JP" sz="1600" b="0" dirty="0" smtClean="0">
                          <a:latin typeface="HG丸ｺﾞｼｯｸM-PRO" pitchFamily="50" charset="-128"/>
                          <a:ea typeface="HG丸ｺﾞｼｯｸM-PRO" pitchFamily="50" charset="-128"/>
                        </a:rPr>
                        <a:t>SPARQL API</a:t>
                      </a:r>
                      <a:r>
                        <a:rPr kumimoji="1" lang="ja-JP" altLang="en-US" sz="1600" b="0" dirty="0" smtClean="0">
                          <a:latin typeface="HG丸ｺﾞｼｯｸM-PRO" pitchFamily="50" charset="-128"/>
                          <a:ea typeface="HG丸ｺﾞｼｯｸM-PRO" pitchFamily="50" charset="-128"/>
                        </a:rPr>
                        <a:t>を提供</a:t>
                      </a:r>
                      <a:endParaRPr kumimoji="1" lang="en-US" altLang="ja-JP" sz="1600" b="0" dirty="0" smtClean="0">
                        <a:latin typeface="HG丸ｺﾞｼｯｸM-PRO" pitchFamily="50" charset="-128"/>
                        <a:ea typeface="HG丸ｺﾞｼｯｸM-PRO" pitchFamily="50" charset="-128"/>
                      </a:endParaRPr>
                    </a:p>
                    <a:p>
                      <a:r>
                        <a:rPr kumimoji="1" lang="ja-JP" altLang="en-US" sz="1600" b="0" dirty="0" smtClean="0">
                          <a:latin typeface="HG丸ｺﾞｼｯｸM-PRO" pitchFamily="50" charset="-128"/>
                          <a:ea typeface="HG丸ｺﾞｼｯｸM-PRO" pitchFamily="50" charset="-128"/>
                        </a:rPr>
                        <a:t>・</a:t>
                      </a:r>
                      <a:r>
                        <a:rPr kumimoji="1" lang="en-US" altLang="ja-JP" sz="1600" b="0" dirty="0" smtClean="0">
                          <a:latin typeface="HG丸ｺﾞｼｯｸM-PRO" pitchFamily="50" charset="-128"/>
                          <a:ea typeface="HG丸ｺﾞｼｯｸM-PRO" pitchFamily="50" charset="-128"/>
                        </a:rPr>
                        <a:t>RDF</a:t>
                      </a:r>
                      <a:r>
                        <a:rPr kumimoji="1" lang="ja-JP" altLang="en-US" sz="1600" b="0" dirty="0" err="1" smtClean="0">
                          <a:latin typeface="HG丸ｺﾞｼｯｸM-PRO" pitchFamily="50" charset="-128"/>
                          <a:ea typeface="HG丸ｺﾞｼｯｸM-PRO" pitchFamily="50" charset="-128"/>
                        </a:rPr>
                        <a:t>、</a:t>
                      </a:r>
                      <a:r>
                        <a:rPr kumimoji="1" lang="en-US" altLang="ja-JP" sz="1600" b="0" dirty="0" smtClean="0">
                          <a:latin typeface="HG丸ｺﾞｼｯｸM-PRO" pitchFamily="50" charset="-128"/>
                          <a:ea typeface="HG丸ｺﾞｼｯｸM-PRO" pitchFamily="50" charset="-128"/>
                        </a:rPr>
                        <a:t>JSON</a:t>
                      </a:r>
                      <a:r>
                        <a:rPr kumimoji="1" lang="ja-JP" altLang="en-US" sz="1600" b="0" dirty="0" smtClean="0">
                          <a:latin typeface="HG丸ｺﾞｼｯｸM-PRO" pitchFamily="50" charset="-128"/>
                          <a:ea typeface="HG丸ｺﾞｼｯｸM-PRO" pitchFamily="50" charset="-128"/>
                        </a:rPr>
                        <a:t>形式でダウンロード可能</a:t>
                      </a:r>
                      <a:endParaRPr kumimoji="1" lang="en-US" altLang="ja-JP" sz="1600" b="0" dirty="0" smtClean="0">
                        <a:latin typeface="HG丸ｺﾞｼｯｸM-PRO" pitchFamily="50" charset="-128"/>
                        <a:ea typeface="HG丸ｺﾞｼｯｸM-PRO" pitchFamily="50" charset="-128"/>
                      </a:endParaRPr>
                    </a:p>
                  </a:txBody>
                  <a:tcPr>
                    <a:lnL w="12700" cap="flat" cmpd="sng" algn="ctr">
                      <a:solidFill>
                        <a:srgbClr val="3399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399FF"/>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w="12700" cmpd="sng">
                      <a:noFill/>
                      <a:prstDash val="solid"/>
                    </a:lnTlToBr>
                    <a:lnBlToTr w="12700" cmpd="sng">
                      <a:noFill/>
                      <a:prstDash val="solid"/>
                    </a:lnBlToTr>
                    <a:noFill/>
                  </a:tcPr>
                </a:tc>
              </a:tr>
              <a:tr h="8563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latin typeface="HG丸ｺﾞｼｯｸM-PRO" pitchFamily="50" charset="-128"/>
                          <a:ea typeface="HG丸ｺﾞｼｯｸM-PRO" pitchFamily="50" charset="-128"/>
                        </a:rPr>
                        <a:t>児童向け</a:t>
                      </a:r>
                      <a:r>
                        <a:rPr kumimoji="1" lang="en-US" altLang="ja-JP" b="0" dirty="0" smtClean="0">
                          <a:latin typeface="HG丸ｺﾞｼｯｸM-PRO" pitchFamily="50" charset="-128"/>
                          <a:ea typeface="HG丸ｺﾞｼｯｸM-PRO" pitchFamily="50" charset="-128"/>
                        </a:rPr>
                        <a:t>OPAC</a:t>
                      </a:r>
                    </a:p>
                    <a:p>
                      <a:endParaRPr kumimoji="1" lang="en-US" altLang="ja-JP" b="0" dirty="0" smtClean="0">
                        <a:latin typeface="HG丸ｺﾞｼｯｸM-PRO" pitchFamily="50" charset="-128"/>
                        <a:ea typeface="HG丸ｺﾞｼｯｸM-PRO" pitchFamily="50" charset="-128"/>
                      </a:endParaRPr>
                    </a:p>
                  </a:txBody>
                  <a:tcPr>
                    <a:lnL w="12700" cap="flat" cmpd="sng" algn="ctr">
                      <a:noFill/>
                      <a:prstDash val="solid"/>
                      <a:round/>
                      <a:headEnd type="none" w="med" len="med"/>
                      <a:tailEnd type="none" w="med" len="med"/>
                    </a:lnL>
                    <a:lnR w="12700" cap="flat" cmpd="sng" algn="ctr">
                      <a:solidFill>
                        <a:srgbClr val="3399FF"/>
                      </a:solidFill>
                      <a:prstDash val="solid"/>
                      <a:round/>
                      <a:headEnd type="none" w="med" len="med"/>
                      <a:tailEnd type="none" w="med" len="med"/>
                    </a:lnR>
                    <a:lnT w="12700" cap="flat" cmpd="sng" algn="ctr">
                      <a:solidFill>
                        <a:srgbClr val="3399FF"/>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latin typeface="HG丸ｺﾞｼｯｸM-PRO" pitchFamily="50" charset="-128"/>
                          <a:ea typeface="HG丸ｺﾞｼｯｸM-PRO" pitchFamily="50" charset="-128"/>
                        </a:rPr>
                        <a:t>・国際子ども図書館の開架資料検索システム。</a:t>
                      </a:r>
                      <a:r>
                        <a:rPr kumimoji="1" lang="en-US" altLang="ja-JP" sz="1600" b="0" dirty="0" smtClean="0">
                          <a:latin typeface="HG丸ｺﾞｼｯｸM-PRO" pitchFamily="50" charset="-128"/>
                          <a:ea typeface="HG丸ｺﾞｼｯｸM-PRO" pitchFamily="50" charset="-128"/>
                        </a:rPr>
                        <a:t>NDL</a:t>
                      </a:r>
                      <a:r>
                        <a:rPr kumimoji="1" lang="ja-JP" altLang="en-US" sz="1600" b="0" dirty="0" smtClean="0">
                          <a:latin typeface="HG丸ｺﾞｼｯｸM-PRO" pitchFamily="50" charset="-128"/>
                          <a:ea typeface="HG丸ｺﾞｼｯｸM-PRO" pitchFamily="50" charset="-128"/>
                        </a:rPr>
                        <a:t>サーチのサブシステムとして開発。児童用</a:t>
                      </a:r>
                      <a:r>
                        <a:rPr kumimoji="1" lang="en-US" altLang="ja-JP" sz="1600" b="0" dirty="0" smtClean="0">
                          <a:latin typeface="HG丸ｺﾞｼｯｸM-PRO" pitchFamily="50" charset="-128"/>
                          <a:ea typeface="HG丸ｺﾞｼｯｸM-PRO" pitchFamily="50" charset="-128"/>
                        </a:rPr>
                        <a:t>UI</a:t>
                      </a:r>
                    </a:p>
                    <a:p>
                      <a:endParaRPr kumimoji="1" lang="en-US" altLang="ja-JP" sz="1600" b="0" dirty="0" smtClean="0">
                        <a:latin typeface="HG丸ｺﾞｼｯｸM-PRO" pitchFamily="50" charset="-128"/>
                        <a:ea typeface="HG丸ｺﾞｼｯｸM-PRO" pitchFamily="50" charset="-128"/>
                      </a:endParaRPr>
                    </a:p>
                  </a:txBody>
                  <a:tcPr>
                    <a:lnL w="12700" cap="flat" cmpd="sng" algn="ctr">
                      <a:solidFill>
                        <a:srgbClr val="3399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399FF"/>
                      </a:solidFill>
                      <a:prstDash val="solid"/>
                      <a:round/>
                      <a:headEnd type="none" w="med" len="med"/>
                      <a:tailEnd type="none" w="med" len="med"/>
                    </a:lnT>
                    <a:lnB w="12700" cap="flat" cmpd="sng" algn="ctr">
                      <a:solidFill>
                        <a:srgbClr val="3399FF"/>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コンテンツ プレースホルダ 4"/>
          <p:cNvSpPr txBox="1">
            <a:spLocks/>
          </p:cNvSpPr>
          <p:nvPr/>
        </p:nvSpPr>
        <p:spPr bwMode="auto">
          <a:xfrm>
            <a:off x="107504" y="1124744"/>
            <a:ext cx="8784976" cy="5544616"/>
          </a:xfrm>
          <a:prstGeom prst="rect">
            <a:avLst/>
          </a:prstGeom>
          <a:noFill/>
          <a:ln w="76200">
            <a:solidFill>
              <a:srgbClr val="0070C0">
                <a:alpha val="58824"/>
              </a:srgbClr>
            </a:solidFill>
            <a:miter lim="800000"/>
            <a:headEnd/>
            <a:tailEnd/>
          </a:ln>
        </p:spPr>
        <p:txBody>
          <a:bodyPr vert="horz" wrap="square" lIns="91440" tIns="45720" rIns="91440" bIns="45720" numCol="1" anchor="ctr" anchorCtr="0" compatLnSpc="1">
            <a:prstTxWarp prst="textNoShape">
              <a:avLst/>
            </a:prstTxWarp>
          </a:bodyPr>
          <a:lstStyle/>
          <a:p>
            <a:pPr marL="174625" indent="-174625"/>
            <a:endParaRPr lang="en-US" altLang="ja-JP" sz="2000" b="1" dirty="0" smtClean="0"/>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1"/>
            <a:ext cx="9144000" cy="908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3600" dirty="0" smtClean="0">
                <a:latin typeface="HG丸ｺﾞｼｯｸM-PRO" pitchFamily="50" charset="-128"/>
                <a:ea typeface="HG丸ｺﾞｼｯｸM-PRO" pitchFamily="50" charset="-128"/>
              </a:rPr>
              <a:t>NDL</a:t>
            </a:r>
            <a:r>
              <a:rPr lang="ja-JP" altLang="en-US" sz="3600" dirty="0" smtClean="0">
                <a:latin typeface="HG丸ｺﾞｼｯｸM-PRO" pitchFamily="50" charset="-128"/>
                <a:ea typeface="HG丸ｺﾞｼｯｸM-PRO" pitchFamily="50" charset="-128"/>
              </a:rPr>
              <a:t>サーチをサービスの起点に</a:t>
            </a:r>
            <a:endParaRPr lang="ja-JP" altLang="en-US" sz="3600" dirty="0">
              <a:solidFill>
                <a:schemeClr val="bg1"/>
              </a:solidFill>
              <a:latin typeface="HG丸ｺﾞｼｯｸM-PRO" pitchFamily="50" charset="-128"/>
              <a:ea typeface="HG丸ｺﾞｼｯｸM-PRO" pitchFamily="50" charset="-128"/>
            </a:endParaRPr>
          </a:p>
        </p:txBody>
      </p:sp>
      <p:sp>
        <p:nvSpPr>
          <p:cNvPr id="10" name="テキスト ボックス 9"/>
          <p:cNvSpPr txBox="1"/>
          <p:nvPr/>
        </p:nvSpPr>
        <p:spPr>
          <a:xfrm>
            <a:off x="539552" y="1700808"/>
            <a:ext cx="8208912" cy="4662815"/>
          </a:xfrm>
          <a:prstGeom prst="rect">
            <a:avLst/>
          </a:prstGeom>
          <a:noFill/>
        </p:spPr>
        <p:txBody>
          <a:bodyPr wrap="square" rtlCol="0">
            <a:spAutoFit/>
          </a:bodyPr>
          <a:lstStyle/>
          <a:p>
            <a:pPr marL="265113" fontAlgn="auto">
              <a:lnSpc>
                <a:spcPct val="150000"/>
              </a:lnSpc>
              <a:spcBef>
                <a:spcPts val="0"/>
              </a:spcBef>
              <a:spcAft>
                <a:spcPts val="0"/>
              </a:spcAft>
              <a:buFont typeface="Wingdings" pitchFamily="2" charset="2"/>
              <a:buChar char="n"/>
              <a:defRPr/>
            </a:pPr>
            <a:r>
              <a:rPr lang="ja-JP" altLang="en-US" dirty="0" smtClean="0">
                <a:latin typeface="HG丸ｺﾞｼｯｸM-PRO" pitchFamily="50" charset="-128"/>
                <a:ea typeface="HG丸ｺﾞｼｯｸM-PRO" pitchFamily="50" charset="-128"/>
              </a:rPr>
              <a:t>　内外の情報資源を統合検索、一次情報の入手手段までナビゲート</a:t>
            </a:r>
            <a:endParaRPr lang="en-US" altLang="ja-JP" dirty="0" smtClean="0">
              <a:latin typeface="HG丸ｺﾞｼｯｸM-PRO" pitchFamily="50" charset="-128"/>
              <a:ea typeface="HG丸ｺﾞｼｯｸM-PRO" pitchFamily="50" charset="-128"/>
            </a:endParaRPr>
          </a:p>
          <a:p>
            <a:pPr marL="265113" fontAlgn="auto">
              <a:lnSpc>
                <a:spcPct val="150000"/>
              </a:lnSpc>
              <a:spcBef>
                <a:spcPts val="0"/>
              </a:spcBef>
              <a:spcAft>
                <a:spcPts val="0"/>
              </a:spcAft>
              <a:buFont typeface="Wingdings" pitchFamily="2" charset="2"/>
              <a:buChar char="n"/>
              <a:defRPr/>
            </a:pPr>
            <a:r>
              <a:rPr lang="ja-JP" altLang="en-US" dirty="0" smtClean="0">
                <a:latin typeface="HG丸ｺﾞｼｯｸM-PRO" pitchFamily="50" charset="-128"/>
                <a:ea typeface="HG丸ｺﾞｼｯｸM-PRO" pitchFamily="50" charset="-128"/>
              </a:rPr>
              <a:t>　連携対象（</a:t>
            </a:r>
            <a:r>
              <a:rPr lang="en-US" altLang="ja-JP" dirty="0" smtClean="0">
                <a:latin typeface="HG丸ｺﾞｼｯｸM-PRO" pitchFamily="50" charset="-128"/>
                <a:ea typeface="HG丸ｺﾞｼｯｸM-PRO" pitchFamily="50" charset="-128"/>
              </a:rPr>
              <a:t>82DB</a:t>
            </a:r>
            <a:r>
              <a:rPr lang="ja-JP" altLang="en-US" dirty="0" err="1" smtClean="0">
                <a:latin typeface="HG丸ｺﾞｼｯｸM-PRO" pitchFamily="50" charset="-128"/>
                <a:ea typeface="HG丸ｺﾞｼｯｸM-PRO" pitchFamily="50" charset="-128"/>
              </a:rPr>
              <a:t>、</a:t>
            </a:r>
            <a:r>
              <a:rPr lang="en-US" altLang="ja-JP" dirty="0" smtClean="0">
                <a:latin typeface="HG丸ｺﾞｼｯｸM-PRO" pitchFamily="50" charset="-128"/>
                <a:ea typeface="HG丸ｺﾞｼｯｸM-PRO" pitchFamily="50" charset="-128"/>
              </a:rPr>
              <a:t>7</a:t>
            </a:r>
            <a:r>
              <a:rPr lang="ja-JP" altLang="en-US" dirty="0" smtClean="0">
                <a:latin typeface="HG丸ｺﾞｼｯｸM-PRO" pitchFamily="50" charset="-128"/>
                <a:ea typeface="HG丸ｺﾞｼｯｸM-PRO" pitchFamily="50" charset="-128"/>
              </a:rPr>
              <a:t>千万件のメタデータを検索可能）</a:t>
            </a:r>
            <a:endParaRPr lang="en-US" altLang="ja-JP" dirty="0" smtClean="0">
              <a:latin typeface="HG丸ｺﾞｼｯｸM-PRO" pitchFamily="50" charset="-128"/>
              <a:ea typeface="HG丸ｺﾞｼｯｸM-PRO" pitchFamily="50" charset="-128"/>
            </a:endParaRPr>
          </a:p>
          <a:p>
            <a:pPr marL="265113" fontAlgn="auto">
              <a:lnSpc>
                <a:spcPct val="150000"/>
              </a:lnSpc>
              <a:spcBef>
                <a:spcPts val="0"/>
              </a:spcBef>
              <a:spcAft>
                <a:spcPts val="0"/>
              </a:spcAft>
              <a:buFont typeface="Wingdings" pitchFamily="2" charset="2"/>
              <a:buChar char="n"/>
              <a:defRPr/>
            </a:pPr>
            <a:r>
              <a:rPr lang="ja-JP" altLang="en-US" dirty="0" smtClean="0">
                <a:latin typeface="HG丸ｺﾞｼｯｸM-PRO" pitchFamily="50" charset="-128"/>
                <a:ea typeface="HG丸ｺﾞｼｯｸM-PRO" pitchFamily="50" charset="-128"/>
              </a:rPr>
              <a:t>　</a:t>
            </a:r>
            <a:r>
              <a:rPr lang="en-US" altLang="ja-JP" dirty="0" smtClean="0">
                <a:latin typeface="HG丸ｺﾞｼｯｸM-PRO" pitchFamily="50" charset="-128"/>
                <a:ea typeface="HG丸ｺﾞｼｯｸM-PRO" pitchFamily="50" charset="-128"/>
              </a:rPr>
              <a:t>JPO</a:t>
            </a:r>
            <a:r>
              <a:rPr lang="ja-JP" altLang="en-US" dirty="0" smtClean="0">
                <a:latin typeface="HG丸ｺﾞｼｯｸM-PRO" pitchFamily="50" charset="-128"/>
                <a:ea typeface="HG丸ｺﾞｼｯｸM-PRO" pitchFamily="50" charset="-128"/>
              </a:rPr>
              <a:t>近刊情報センターとの連携開始</a:t>
            </a:r>
            <a:endParaRPr lang="en-US" altLang="ja-JP" dirty="0" smtClean="0">
              <a:latin typeface="HG丸ｺﾞｼｯｸM-PRO" pitchFamily="50" charset="-128"/>
              <a:ea typeface="HG丸ｺﾞｼｯｸM-PRO" pitchFamily="50" charset="-128"/>
            </a:endParaRPr>
          </a:p>
          <a:p>
            <a:pPr marL="539750" fontAlgn="auto">
              <a:lnSpc>
                <a:spcPct val="150000"/>
              </a:lnSpc>
              <a:spcBef>
                <a:spcPts val="0"/>
              </a:spcBef>
              <a:spcAft>
                <a:spcPts val="0"/>
              </a:spcAft>
              <a:buFont typeface="Wingdings" pitchFamily="2" charset="2"/>
              <a:buChar char="p"/>
              <a:defRPr/>
            </a:pPr>
            <a:r>
              <a:rPr lang="ja-JP" altLang="en-US" dirty="0" smtClean="0">
                <a:latin typeface="HG丸ｺﾞｼｯｸM-PRO" pitchFamily="50" charset="-128"/>
                <a:ea typeface="HG丸ｺﾞｼｯｸM-PRO" pitchFamily="50" charset="-128"/>
              </a:rPr>
              <a:t>　出版前情報から、作成中書誌、完成書誌まで一貫した提供が可能に</a:t>
            </a:r>
            <a:endParaRPr lang="en-US" altLang="ja-JP" dirty="0" smtClean="0">
              <a:latin typeface="HG丸ｺﾞｼｯｸM-PRO" pitchFamily="50" charset="-128"/>
              <a:ea typeface="HG丸ｺﾞｼｯｸM-PRO" pitchFamily="50" charset="-128"/>
            </a:endParaRPr>
          </a:p>
          <a:p>
            <a:pPr marL="265113" fontAlgn="auto">
              <a:lnSpc>
                <a:spcPct val="150000"/>
              </a:lnSpc>
              <a:spcBef>
                <a:spcPts val="0"/>
              </a:spcBef>
              <a:spcAft>
                <a:spcPts val="0"/>
              </a:spcAft>
              <a:buFont typeface="Wingdings" pitchFamily="2" charset="2"/>
              <a:buChar char="n"/>
              <a:defRPr/>
            </a:pPr>
            <a:r>
              <a:rPr lang="ja-JP" altLang="en-US" dirty="0" smtClean="0">
                <a:latin typeface="HG丸ｺﾞｼｯｸM-PRO" pitchFamily="50" charset="-128"/>
                <a:ea typeface="HG丸ｺﾞｼｯｸM-PRO" pitchFamily="50" charset="-128"/>
              </a:rPr>
              <a:t>　</a:t>
            </a:r>
            <a:r>
              <a:rPr lang="en-US" altLang="ja-JP" dirty="0" err="1" smtClean="0">
                <a:latin typeface="HG丸ｺﾞｼｯｸM-PRO" pitchFamily="50" charset="-128"/>
                <a:ea typeface="HG丸ｺﾞｼｯｸM-PRO" pitchFamily="50" charset="-128"/>
              </a:rPr>
              <a:t>CiNii</a:t>
            </a:r>
            <a:r>
              <a:rPr lang="en-US" altLang="ja-JP" dirty="0" smtClean="0">
                <a:latin typeface="HG丸ｺﾞｼｯｸM-PRO" pitchFamily="50" charset="-128"/>
                <a:ea typeface="HG丸ｺﾞｼｯｸM-PRO" pitchFamily="50" charset="-128"/>
              </a:rPr>
              <a:t> Books</a:t>
            </a:r>
            <a:r>
              <a:rPr lang="ja-JP" altLang="en-US" dirty="0" smtClean="0">
                <a:latin typeface="HG丸ｺﾞｼｯｸM-PRO" pitchFamily="50" charset="-128"/>
                <a:ea typeface="HG丸ｺﾞｼｯｸM-PRO" pitchFamily="50" charset="-128"/>
              </a:rPr>
              <a:t>との連携により、大学図書館蔵書も検索可能に</a:t>
            </a:r>
            <a:endParaRPr lang="en-US" altLang="ja-JP" dirty="0" smtClean="0">
              <a:latin typeface="HG丸ｺﾞｼｯｸM-PRO" pitchFamily="50" charset="-128"/>
              <a:ea typeface="HG丸ｺﾞｼｯｸM-PRO" pitchFamily="50" charset="-128"/>
            </a:endParaRPr>
          </a:p>
          <a:p>
            <a:pPr marL="539750" fontAlgn="auto">
              <a:lnSpc>
                <a:spcPct val="150000"/>
              </a:lnSpc>
              <a:spcBef>
                <a:spcPts val="0"/>
              </a:spcBef>
              <a:spcAft>
                <a:spcPts val="0"/>
              </a:spcAft>
              <a:buFont typeface="Wingdings" pitchFamily="2" charset="2"/>
              <a:buChar char="p"/>
              <a:defRPr/>
            </a:pPr>
            <a:r>
              <a:rPr lang="ja-JP" altLang="en-US" dirty="0" smtClean="0">
                <a:latin typeface="HG丸ｺﾞｼｯｸM-PRO" pitchFamily="50" charset="-128"/>
                <a:ea typeface="HG丸ｺﾞｼｯｸM-PRO" pitchFamily="50" charset="-128"/>
              </a:rPr>
              <a:t>　</a:t>
            </a:r>
            <a:r>
              <a:rPr lang="en-US" altLang="ja-JP" dirty="0" err="1" smtClean="0">
                <a:latin typeface="HG丸ｺﾞｼｯｸM-PRO" pitchFamily="50" charset="-128"/>
                <a:ea typeface="HG丸ｺﾞｼｯｸM-PRO" pitchFamily="50" charset="-128"/>
              </a:rPr>
              <a:t>OpenURL</a:t>
            </a:r>
            <a:r>
              <a:rPr lang="ja-JP" altLang="en-US" dirty="0" smtClean="0">
                <a:latin typeface="HG丸ｺﾞｼｯｸM-PRO" pitchFamily="50" charset="-128"/>
                <a:ea typeface="HG丸ｺﾞｼｯｸM-PRO" pitchFamily="50" charset="-128"/>
              </a:rPr>
              <a:t>による書誌間連携を実現、横断検索について調整中</a:t>
            </a:r>
            <a:endParaRPr lang="en-US" altLang="ja-JP" dirty="0" smtClean="0">
              <a:latin typeface="HG丸ｺﾞｼｯｸM-PRO" pitchFamily="50" charset="-128"/>
              <a:ea typeface="HG丸ｺﾞｼｯｸM-PRO" pitchFamily="50" charset="-128"/>
            </a:endParaRPr>
          </a:p>
          <a:p>
            <a:pPr marL="265113" fontAlgn="auto">
              <a:lnSpc>
                <a:spcPct val="150000"/>
              </a:lnSpc>
              <a:spcBef>
                <a:spcPts val="0"/>
              </a:spcBef>
              <a:spcAft>
                <a:spcPts val="0"/>
              </a:spcAft>
              <a:buFont typeface="Wingdings" pitchFamily="2" charset="2"/>
              <a:buChar char="n"/>
              <a:defRPr/>
            </a:pPr>
            <a:r>
              <a:rPr lang="ja-JP" altLang="en-US" dirty="0" smtClean="0">
                <a:latin typeface="HG丸ｺﾞｼｯｸM-PRO" pitchFamily="50" charset="-128"/>
                <a:ea typeface="HG丸ｺﾞｼｯｸM-PRO" pitchFamily="50" charset="-128"/>
              </a:rPr>
              <a:t>　韓国及び中国との連携（中国国家図書館との連携が課題）</a:t>
            </a:r>
            <a:endParaRPr lang="en-US" altLang="ja-JP" dirty="0" smtClean="0">
              <a:latin typeface="HG丸ｺﾞｼｯｸM-PRO" pitchFamily="50" charset="-128"/>
              <a:ea typeface="HG丸ｺﾞｼｯｸM-PRO" pitchFamily="50" charset="-128"/>
            </a:endParaRPr>
          </a:p>
          <a:p>
            <a:pPr marL="265113" fontAlgn="auto">
              <a:lnSpc>
                <a:spcPct val="150000"/>
              </a:lnSpc>
              <a:spcBef>
                <a:spcPts val="0"/>
              </a:spcBef>
              <a:spcAft>
                <a:spcPts val="0"/>
              </a:spcAft>
              <a:buFont typeface="Wingdings" pitchFamily="2" charset="2"/>
              <a:buChar char="n"/>
              <a:defRPr/>
            </a:pPr>
            <a:r>
              <a:rPr lang="ja-JP" altLang="en-US" dirty="0" smtClean="0">
                <a:latin typeface="HG丸ｺﾞｼｯｸM-PRO" pitchFamily="50" charset="-128"/>
                <a:ea typeface="HG丸ｺﾞｼｯｸM-PRO" pitchFamily="50" charset="-128"/>
              </a:rPr>
              <a:t>　シングルサインオン</a:t>
            </a:r>
            <a:endParaRPr lang="en-US" altLang="ja-JP" dirty="0" smtClean="0">
              <a:latin typeface="HG丸ｺﾞｼｯｸM-PRO" pitchFamily="50" charset="-128"/>
              <a:ea typeface="HG丸ｺﾞｼｯｸM-PRO" pitchFamily="50" charset="-128"/>
            </a:endParaRPr>
          </a:p>
          <a:p>
            <a:pPr marL="539750" fontAlgn="auto">
              <a:lnSpc>
                <a:spcPct val="150000"/>
              </a:lnSpc>
              <a:spcBef>
                <a:spcPts val="0"/>
              </a:spcBef>
              <a:spcAft>
                <a:spcPts val="0"/>
              </a:spcAft>
              <a:buFont typeface="Wingdings" pitchFamily="2" charset="2"/>
              <a:buChar char="p"/>
              <a:defRPr/>
            </a:pPr>
            <a:r>
              <a:rPr lang="ja-JP" altLang="en-US" dirty="0" smtClean="0">
                <a:latin typeface="HG丸ｺﾞｼｯｸM-PRO" pitchFamily="50" charset="-128"/>
                <a:ea typeface="HG丸ｺﾞｼｯｸM-PRO" pitchFamily="50" charset="-128"/>
              </a:rPr>
              <a:t>　</a:t>
            </a:r>
            <a:r>
              <a:rPr lang="en-US" altLang="ja-JP" dirty="0" smtClean="0">
                <a:latin typeface="HG丸ｺﾞｼｯｸM-PRO" pitchFamily="50" charset="-128"/>
                <a:ea typeface="HG丸ｺﾞｼｯｸM-PRO" pitchFamily="50" charset="-128"/>
              </a:rPr>
              <a:t>Shibboleth</a:t>
            </a:r>
            <a:r>
              <a:rPr lang="ja-JP" altLang="en-US" dirty="0" smtClean="0">
                <a:latin typeface="HG丸ｺﾞｼｯｸM-PRO" pitchFamily="50" charset="-128"/>
                <a:ea typeface="HG丸ｺﾞｼｯｸM-PRO" pitchFamily="50" charset="-128"/>
              </a:rPr>
              <a:t>により、</a:t>
            </a:r>
            <a:r>
              <a:rPr lang="en-US" altLang="ja-JP" dirty="0" smtClean="0">
                <a:latin typeface="HG丸ｺﾞｼｯｸM-PRO" pitchFamily="50" charset="-128"/>
                <a:ea typeface="HG丸ｺﾞｼｯｸM-PRO" pitchFamily="50" charset="-128"/>
              </a:rPr>
              <a:t>OPAC</a:t>
            </a:r>
            <a:r>
              <a:rPr lang="ja-JP" altLang="en-US" dirty="0" smtClean="0">
                <a:latin typeface="HG丸ｺﾞｼｯｸM-PRO" pitchFamily="50" charset="-128"/>
                <a:ea typeface="HG丸ｺﾞｼｯｸM-PRO" pitchFamily="50" charset="-128"/>
              </a:rPr>
              <a:t>とのシングルサインオンを実現、今後対象拡大</a:t>
            </a:r>
            <a:endParaRPr lang="en-US" altLang="ja-JP" dirty="0" smtClean="0">
              <a:latin typeface="HG丸ｺﾞｼｯｸM-PRO" pitchFamily="50" charset="-128"/>
              <a:ea typeface="HG丸ｺﾞｼｯｸM-PRO" pitchFamily="50" charset="-128"/>
            </a:endParaRPr>
          </a:p>
          <a:p>
            <a:pPr marL="265113" fontAlgn="auto">
              <a:lnSpc>
                <a:spcPct val="150000"/>
              </a:lnSpc>
              <a:spcBef>
                <a:spcPts val="0"/>
              </a:spcBef>
              <a:spcAft>
                <a:spcPts val="0"/>
              </a:spcAft>
              <a:buFont typeface="Wingdings" pitchFamily="2" charset="2"/>
              <a:buChar char="n"/>
              <a:defRPr/>
            </a:pPr>
            <a:r>
              <a:rPr lang="ja-JP" altLang="en-US" dirty="0" smtClean="0">
                <a:latin typeface="HG丸ｺﾞｼｯｸM-PRO" pitchFamily="50" charset="-128"/>
                <a:ea typeface="HG丸ｺﾞｼｯｸM-PRO" pitchFamily="50" charset="-128"/>
              </a:rPr>
              <a:t>　震災アーカイブ</a:t>
            </a:r>
            <a:endParaRPr lang="en-US" altLang="ja-JP" dirty="0" smtClean="0">
              <a:latin typeface="HG丸ｺﾞｼｯｸM-PRO" pitchFamily="50" charset="-128"/>
              <a:ea typeface="HG丸ｺﾞｼｯｸM-PRO" pitchFamily="50" charset="-128"/>
            </a:endParaRPr>
          </a:p>
        </p:txBody>
      </p:sp>
      <p:sp>
        <p:nvSpPr>
          <p:cNvPr id="8" name="スライド番号プレースホルダ 7"/>
          <p:cNvSpPr>
            <a:spLocks noGrp="1"/>
          </p:cNvSpPr>
          <p:nvPr>
            <p:ph type="sldNum" sz="quarter" idx="12"/>
          </p:nvPr>
        </p:nvSpPr>
        <p:spPr/>
        <p:txBody>
          <a:bodyPr/>
          <a:lstStyle/>
          <a:p>
            <a:pPr>
              <a:defRPr/>
            </a:pPr>
            <a:fld id="{6905EAE1-85B0-4692-B2F1-BA2944AF3B0B}" type="slidenum">
              <a:rPr lang="ja-JP" altLang="en-US" smtClean="0"/>
              <a:pPr>
                <a:defRPr/>
              </a:pPr>
              <a:t>16</a:t>
            </a:fld>
            <a:endParaRPr lang="ja-JP" altLang="en-US" dirty="0"/>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1"/>
            <a:ext cx="9144000" cy="908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400" dirty="0" smtClean="0">
                <a:latin typeface="HG丸ｺﾞｼｯｸM-PRO" pitchFamily="50" charset="-128"/>
                <a:ea typeface="HG丸ｺﾞｼｯｸM-PRO" pitchFamily="50" charset="-128"/>
              </a:rPr>
              <a:t>NDL</a:t>
            </a:r>
            <a:r>
              <a:rPr lang="ja-JP" altLang="en-US" sz="2400" dirty="0" smtClean="0">
                <a:latin typeface="HG丸ｺﾞｼｯｸM-PRO" pitchFamily="50" charset="-128"/>
                <a:ea typeface="HG丸ｺﾞｼｯｸM-PRO" pitchFamily="50" charset="-128"/>
              </a:rPr>
              <a:t>蔵書の検索・申込システムとしての</a:t>
            </a:r>
            <a:endParaRPr lang="en-US" altLang="ja-JP" sz="2400" dirty="0" smtClean="0">
              <a:latin typeface="HG丸ｺﾞｼｯｸM-PRO" pitchFamily="50" charset="-128"/>
              <a:ea typeface="HG丸ｺﾞｼｯｸM-PRO" pitchFamily="50" charset="-128"/>
            </a:endParaRPr>
          </a:p>
          <a:p>
            <a:pPr algn="ctr" fontAlgn="auto">
              <a:spcBef>
                <a:spcPts val="0"/>
              </a:spcBef>
              <a:spcAft>
                <a:spcPts val="0"/>
              </a:spcAft>
              <a:defRPr/>
            </a:pPr>
            <a:r>
              <a:rPr lang="en-US" altLang="ja-JP" sz="2400" dirty="0" smtClean="0">
                <a:latin typeface="HG丸ｺﾞｼｯｸM-PRO" pitchFamily="50" charset="-128"/>
                <a:ea typeface="HG丸ｺﾞｼｯｸM-PRO" pitchFamily="50" charset="-128"/>
              </a:rPr>
              <a:t>NDL-OPAC</a:t>
            </a:r>
            <a:r>
              <a:rPr lang="ja-JP" altLang="en-US" sz="2400" dirty="0" smtClean="0">
                <a:latin typeface="HG丸ｺﾞｼｯｸM-PRO" pitchFamily="50" charset="-128"/>
                <a:ea typeface="HG丸ｺﾞｼｯｸM-PRO" pitchFamily="50" charset="-128"/>
              </a:rPr>
              <a:t>の刷新</a:t>
            </a:r>
            <a:endParaRPr lang="ja-JP" altLang="en-US" sz="2400" dirty="0">
              <a:solidFill>
                <a:schemeClr val="bg1"/>
              </a:solidFill>
              <a:latin typeface="HG丸ｺﾞｼｯｸM-PRO" pitchFamily="50" charset="-128"/>
              <a:ea typeface="HG丸ｺﾞｼｯｸM-PRO" pitchFamily="50" charset="-128"/>
            </a:endParaRPr>
          </a:p>
        </p:txBody>
      </p:sp>
      <p:sp>
        <p:nvSpPr>
          <p:cNvPr id="10" name="テキスト ボックス 9"/>
          <p:cNvSpPr txBox="1"/>
          <p:nvPr/>
        </p:nvSpPr>
        <p:spPr>
          <a:xfrm>
            <a:off x="179512" y="1484784"/>
            <a:ext cx="8784976" cy="5078313"/>
          </a:xfrm>
          <a:prstGeom prst="rect">
            <a:avLst/>
          </a:prstGeom>
          <a:noFill/>
        </p:spPr>
        <p:txBody>
          <a:bodyPr wrap="square" rtlCol="0">
            <a:spAutoFit/>
          </a:bodyPr>
          <a:lstStyle/>
          <a:p>
            <a:pPr marL="265113" fontAlgn="auto">
              <a:lnSpc>
                <a:spcPct val="150000"/>
              </a:lnSpc>
              <a:spcBef>
                <a:spcPts val="0"/>
              </a:spcBef>
              <a:spcAft>
                <a:spcPts val="0"/>
              </a:spcAft>
              <a:buFont typeface="Wingdings" pitchFamily="2" charset="2"/>
              <a:buChar char="n"/>
              <a:defRPr/>
            </a:pPr>
            <a:r>
              <a:rPr lang="ja-JP" altLang="en-US" dirty="0" smtClean="0">
                <a:latin typeface="HG丸ｺﾞｼｯｸM-PRO" pitchFamily="50" charset="-128"/>
                <a:ea typeface="HG丸ｺﾞｼｯｸM-PRO" pitchFamily="50" charset="-128"/>
              </a:rPr>
              <a:t>　</a:t>
            </a:r>
            <a:r>
              <a:rPr lang="en-US" altLang="ja-JP" dirty="0" smtClean="0">
                <a:latin typeface="HG丸ｺﾞｼｯｸM-PRO" pitchFamily="50" charset="-128"/>
                <a:ea typeface="HG丸ｺﾞｼｯｸM-PRO" pitchFamily="50" charset="-128"/>
              </a:rPr>
              <a:t>ILS</a:t>
            </a:r>
            <a:r>
              <a:rPr lang="ja-JP" altLang="en-US" dirty="0" smtClean="0">
                <a:latin typeface="HG丸ｺﾞｼｯｸM-PRO" pitchFamily="50" charset="-128"/>
                <a:ea typeface="HG丸ｺﾞｼｯｸM-PRO" pitchFamily="50" charset="-128"/>
              </a:rPr>
              <a:t>パッケージ（</a:t>
            </a:r>
            <a:r>
              <a:rPr lang="en-US" altLang="ja-JP" dirty="0" err="1" smtClean="0">
                <a:latin typeface="HG丸ｺﾞｼｯｸM-PRO" pitchFamily="50" charset="-128"/>
                <a:ea typeface="HG丸ｺﾞｼｯｸM-PRO" pitchFamily="50" charset="-128"/>
              </a:rPr>
              <a:t>ExLibris</a:t>
            </a:r>
            <a:r>
              <a:rPr lang="ja-JP" altLang="en-US" dirty="0" smtClean="0">
                <a:latin typeface="HG丸ｺﾞｼｯｸM-PRO" pitchFamily="50" charset="-128"/>
                <a:ea typeface="HG丸ｺﾞｼｯｸM-PRO" pitchFamily="50" charset="-128"/>
              </a:rPr>
              <a:t>社</a:t>
            </a:r>
            <a:r>
              <a:rPr lang="en-US" altLang="ja-JP" dirty="0" smtClean="0">
                <a:latin typeface="HG丸ｺﾞｼｯｸM-PRO" pitchFamily="50" charset="-128"/>
                <a:ea typeface="HG丸ｺﾞｼｯｸM-PRO" pitchFamily="50" charset="-128"/>
              </a:rPr>
              <a:t>Aleph</a:t>
            </a:r>
            <a:r>
              <a:rPr lang="ja-JP" altLang="en-US" dirty="0" smtClean="0">
                <a:latin typeface="HG丸ｺﾞｼｯｸM-PRO" pitchFamily="50" charset="-128"/>
                <a:ea typeface="HG丸ｺﾞｼｯｸM-PRO" pitchFamily="50" charset="-128"/>
              </a:rPr>
              <a:t>）を採用、一部改修・外部開発</a:t>
            </a:r>
            <a:endParaRPr lang="en-US" altLang="ja-JP" dirty="0" smtClean="0">
              <a:latin typeface="HG丸ｺﾞｼｯｸM-PRO" pitchFamily="50" charset="-128"/>
              <a:ea typeface="HG丸ｺﾞｼｯｸM-PRO" pitchFamily="50" charset="-128"/>
            </a:endParaRPr>
          </a:p>
          <a:p>
            <a:pPr marL="265113" fontAlgn="auto">
              <a:lnSpc>
                <a:spcPct val="150000"/>
              </a:lnSpc>
              <a:spcBef>
                <a:spcPts val="0"/>
              </a:spcBef>
              <a:spcAft>
                <a:spcPts val="0"/>
              </a:spcAft>
              <a:buFont typeface="Wingdings" pitchFamily="2" charset="2"/>
              <a:buChar char="n"/>
              <a:defRPr/>
            </a:pPr>
            <a:r>
              <a:rPr lang="ja-JP" altLang="en-US" dirty="0" smtClean="0">
                <a:latin typeface="HG丸ｺﾞｼｯｸM-PRO" pitchFamily="50" charset="-128"/>
                <a:ea typeface="HG丸ｺﾞｼｯｸM-PRO" pitchFamily="50" charset="-128"/>
              </a:rPr>
              <a:t>　検索範囲の拡大</a:t>
            </a:r>
            <a:endParaRPr lang="en-US" altLang="ja-JP" dirty="0" smtClean="0">
              <a:latin typeface="HG丸ｺﾞｼｯｸM-PRO" pitchFamily="50" charset="-128"/>
              <a:ea typeface="HG丸ｺﾞｼｯｸM-PRO" pitchFamily="50" charset="-128"/>
            </a:endParaRPr>
          </a:p>
          <a:p>
            <a:pPr marL="722313" fontAlgn="auto">
              <a:lnSpc>
                <a:spcPct val="150000"/>
              </a:lnSpc>
              <a:spcBef>
                <a:spcPts val="0"/>
              </a:spcBef>
              <a:spcAft>
                <a:spcPts val="0"/>
              </a:spcAft>
              <a:buFont typeface="Wingdings" pitchFamily="2" charset="2"/>
              <a:buChar char="p"/>
              <a:defRPr/>
            </a:pPr>
            <a:r>
              <a:rPr lang="ja-JP" altLang="en-US" dirty="0" smtClean="0">
                <a:latin typeface="HG丸ｺﾞｼｯｸM-PRO" pitchFamily="50" charset="-128"/>
                <a:ea typeface="HG丸ｺﾞｼｯｸM-PRO" pitchFamily="50" charset="-128"/>
              </a:rPr>
              <a:t>　アジア言語資料、雑誌記事索引、電子ジャーナル等を統合検索</a:t>
            </a:r>
            <a:endParaRPr lang="en-US" altLang="ja-JP" dirty="0" smtClean="0">
              <a:latin typeface="HG丸ｺﾞｼｯｸM-PRO" pitchFamily="50" charset="-128"/>
              <a:ea typeface="HG丸ｺﾞｼｯｸM-PRO" pitchFamily="50" charset="-128"/>
            </a:endParaRPr>
          </a:p>
          <a:p>
            <a:pPr marL="265113" fontAlgn="auto">
              <a:lnSpc>
                <a:spcPct val="150000"/>
              </a:lnSpc>
              <a:spcBef>
                <a:spcPts val="0"/>
              </a:spcBef>
              <a:spcAft>
                <a:spcPts val="0"/>
              </a:spcAft>
              <a:buFont typeface="Wingdings" pitchFamily="2" charset="2"/>
              <a:buChar char="n"/>
              <a:defRPr/>
            </a:pPr>
            <a:r>
              <a:rPr lang="ja-JP" altLang="en-US" dirty="0" smtClean="0">
                <a:latin typeface="HG丸ｺﾞｼｯｸM-PRO" pitchFamily="50" charset="-128"/>
                <a:ea typeface="HG丸ｺﾞｼｯｸM-PRO" pitchFamily="50" charset="-128"/>
              </a:rPr>
              <a:t>　デジタル化資料へのナビゲート</a:t>
            </a:r>
            <a:endParaRPr lang="en-US" altLang="ja-JP" dirty="0" smtClean="0">
              <a:latin typeface="HG丸ｺﾞｼｯｸM-PRO" pitchFamily="50" charset="-128"/>
              <a:ea typeface="HG丸ｺﾞｼｯｸM-PRO" pitchFamily="50" charset="-128"/>
            </a:endParaRPr>
          </a:p>
          <a:p>
            <a:pPr marL="714375" fontAlgn="auto">
              <a:lnSpc>
                <a:spcPct val="150000"/>
              </a:lnSpc>
              <a:spcBef>
                <a:spcPts val="0"/>
              </a:spcBef>
              <a:spcAft>
                <a:spcPts val="0"/>
              </a:spcAft>
              <a:buFont typeface="Wingdings" pitchFamily="2" charset="2"/>
              <a:buChar char="p"/>
              <a:defRPr/>
            </a:pPr>
            <a:r>
              <a:rPr lang="ja-JP" altLang="en-US" dirty="0" smtClean="0">
                <a:latin typeface="HG丸ｺﾞｼｯｸM-PRO" pitchFamily="50" charset="-128"/>
                <a:ea typeface="HG丸ｺﾞｼｯｸM-PRO" pitchFamily="50" charset="-128"/>
              </a:rPr>
              <a:t>　近代デジタルライブラリーに加え、「国立国会図書館のデジタル化資料」も</a:t>
            </a:r>
            <a:endParaRPr lang="en-US" altLang="ja-JP" dirty="0" smtClean="0">
              <a:latin typeface="HG丸ｺﾞｼｯｸM-PRO" pitchFamily="50" charset="-128"/>
              <a:ea typeface="HG丸ｺﾞｼｯｸM-PRO" pitchFamily="50" charset="-128"/>
            </a:endParaRPr>
          </a:p>
          <a:p>
            <a:pPr marL="265113" fontAlgn="auto">
              <a:lnSpc>
                <a:spcPct val="150000"/>
              </a:lnSpc>
              <a:spcBef>
                <a:spcPts val="0"/>
              </a:spcBef>
              <a:spcAft>
                <a:spcPts val="0"/>
              </a:spcAft>
              <a:buFont typeface="Wingdings" pitchFamily="2" charset="2"/>
              <a:buChar char="n"/>
              <a:defRPr/>
            </a:pPr>
            <a:r>
              <a:rPr lang="ja-JP" altLang="en-US" dirty="0" smtClean="0">
                <a:latin typeface="HG丸ｺﾞｼｯｸM-PRO" pitchFamily="50" charset="-128"/>
                <a:ea typeface="HG丸ｺﾞｼｯｸM-PRO" pitchFamily="50" charset="-128"/>
              </a:rPr>
              <a:t>　書誌データの変更</a:t>
            </a:r>
            <a:endParaRPr lang="en-US" altLang="ja-JP" dirty="0" smtClean="0">
              <a:latin typeface="HG丸ｺﾞｼｯｸM-PRO" pitchFamily="50" charset="-128"/>
              <a:ea typeface="HG丸ｺﾞｼｯｸM-PRO" pitchFamily="50" charset="-128"/>
            </a:endParaRPr>
          </a:p>
          <a:p>
            <a:pPr marL="722313" fontAlgn="auto">
              <a:lnSpc>
                <a:spcPct val="150000"/>
              </a:lnSpc>
              <a:spcBef>
                <a:spcPts val="0"/>
              </a:spcBef>
              <a:spcAft>
                <a:spcPts val="0"/>
              </a:spcAft>
              <a:buFont typeface="Wingdings" pitchFamily="2" charset="2"/>
              <a:buChar char="p"/>
              <a:defRPr/>
            </a:pPr>
            <a:r>
              <a:rPr lang="ja-JP" altLang="en-US" dirty="0" smtClean="0">
                <a:latin typeface="HG丸ｺﾞｼｯｸM-PRO" pitchFamily="50" charset="-128"/>
                <a:ea typeface="HG丸ｺﾞｼｯｸM-PRO" pitchFamily="50" charset="-128"/>
              </a:rPr>
              <a:t>　</a:t>
            </a:r>
            <a:r>
              <a:rPr lang="en-US" altLang="ja-JP" dirty="0" smtClean="0">
                <a:latin typeface="HG丸ｺﾞｼｯｸM-PRO" pitchFamily="50" charset="-128"/>
                <a:ea typeface="HG丸ｺﾞｼｯｸM-PRO" pitchFamily="50" charset="-128"/>
              </a:rPr>
              <a:t>MARC21</a:t>
            </a:r>
            <a:r>
              <a:rPr lang="ja-JP" altLang="en-US" dirty="0" smtClean="0">
                <a:latin typeface="HG丸ｺﾞｼｯｸM-PRO" pitchFamily="50" charset="-128"/>
                <a:ea typeface="HG丸ｺﾞｼｯｸM-PRO" pitchFamily="50" charset="-128"/>
              </a:rPr>
              <a:t>形式、ユニコードの採用</a:t>
            </a:r>
            <a:endParaRPr lang="en-US" altLang="ja-JP" dirty="0" smtClean="0">
              <a:latin typeface="HG丸ｺﾞｼｯｸM-PRO" pitchFamily="50" charset="-128"/>
              <a:ea typeface="HG丸ｺﾞｼｯｸM-PRO" pitchFamily="50" charset="-128"/>
            </a:endParaRPr>
          </a:p>
          <a:p>
            <a:pPr marL="265113" fontAlgn="auto">
              <a:lnSpc>
                <a:spcPct val="150000"/>
              </a:lnSpc>
              <a:spcBef>
                <a:spcPts val="0"/>
              </a:spcBef>
              <a:spcAft>
                <a:spcPts val="0"/>
              </a:spcAft>
              <a:buFont typeface="Wingdings" pitchFamily="2" charset="2"/>
              <a:buChar char="n"/>
              <a:defRPr/>
            </a:pPr>
            <a:r>
              <a:rPr lang="ja-JP" altLang="en-US" dirty="0" smtClean="0">
                <a:latin typeface="HG丸ｺﾞｼｯｸM-PRO" pitchFamily="50" charset="-128"/>
                <a:ea typeface="HG丸ｺﾞｼｯｸM-PRO" pitchFamily="50" charset="-128"/>
              </a:rPr>
              <a:t>　書誌データのダウンロード機能</a:t>
            </a:r>
            <a:endParaRPr lang="en-US" altLang="ja-JP" dirty="0" smtClean="0">
              <a:latin typeface="HG丸ｺﾞｼｯｸM-PRO" pitchFamily="50" charset="-128"/>
              <a:ea typeface="HG丸ｺﾞｼｯｸM-PRO" pitchFamily="50" charset="-128"/>
            </a:endParaRPr>
          </a:p>
          <a:p>
            <a:pPr marL="265113" fontAlgn="auto">
              <a:lnSpc>
                <a:spcPct val="150000"/>
              </a:lnSpc>
              <a:spcBef>
                <a:spcPts val="0"/>
              </a:spcBef>
              <a:spcAft>
                <a:spcPts val="0"/>
              </a:spcAft>
              <a:buFont typeface="Wingdings" pitchFamily="2" charset="2"/>
              <a:buChar char="n"/>
              <a:defRPr/>
            </a:pPr>
            <a:r>
              <a:rPr lang="ja-JP" altLang="en-US" dirty="0" smtClean="0">
                <a:latin typeface="HG丸ｺﾞｼｯｸM-PRO" pitchFamily="50" charset="-128"/>
                <a:ea typeface="HG丸ｺﾞｼｯｸM-PRO" pitchFamily="50" charset="-128"/>
              </a:rPr>
              <a:t>　書誌情報の迅速な提供</a:t>
            </a:r>
            <a:endParaRPr lang="en-US" altLang="ja-JP" dirty="0" smtClean="0">
              <a:latin typeface="HG丸ｺﾞｼｯｸM-PRO" pitchFamily="50" charset="-128"/>
              <a:ea typeface="HG丸ｺﾞｼｯｸM-PRO" pitchFamily="50" charset="-128"/>
            </a:endParaRPr>
          </a:p>
          <a:p>
            <a:pPr marL="722313" fontAlgn="auto">
              <a:lnSpc>
                <a:spcPct val="150000"/>
              </a:lnSpc>
              <a:spcBef>
                <a:spcPts val="0"/>
              </a:spcBef>
              <a:spcAft>
                <a:spcPts val="0"/>
              </a:spcAft>
              <a:buFont typeface="Wingdings" pitchFamily="2" charset="2"/>
              <a:buChar char="p"/>
              <a:defRPr/>
            </a:pPr>
            <a:r>
              <a:rPr lang="ja-JP" altLang="en-US" dirty="0" smtClean="0">
                <a:latin typeface="HG丸ｺﾞｼｯｸM-PRO" pitchFamily="50" charset="-128"/>
                <a:ea typeface="HG丸ｺﾞｼｯｸM-PRO" pitchFamily="50" charset="-128"/>
              </a:rPr>
              <a:t>　作成中書誌（インプロセスデータ）の提供</a:t>
            </a:r>
            <a:endParaRPr lang="en-US" altLang="ja-JP" dirty="0" smtClean="0">
              <a:latin typeface="HG丸ｺﾞｼｯｸM-PRO" pitchFamily="50" charset="-128"/>
              <a:ea typeface="HG丸ｺﾞｼｯｸM-PRO" pitchFamily="50" charset="-128"/>
            </a:endParaRPr>
          </a:p>
          <a:p>
            <a:pPr marL="265113" fontAlgn="auto">
              <a:lnSpc>
                <a:spcPct val="150000"/>
              </a:lnSpc>
              <a:spcBef>
                <a:spcPts val="0"/>
              </a:spcBef>
              <a:spcAft>
                <a:spcPts val="0"/>
              </a:spcAft>
              <a:buFont typeface="Wingdings" pitchFamily="2" charset="2"/>
              <a:buChar char="n"/>
              <a:defRPr/>
            </a:pPr>
            <a:r>
              <a:rPr lang="ja-JP" altLang="en-US" dirty="0" smtClean="0">
                <a:latin typeface="HG丸ｺﾞｼｯｸM-PRO" pitchFamily="50" charset="-128"/>
                <a:ea typeface="HG丸ｺﾞｼｯｸM-PRO" pitchFamily="50" charset="-128"/>
              </a:rPr>
              <a:t>　新機能（マイリスト、検索履歴等）</a:t>
            </a:r>
            <a:endParaRPr lang="en-US" altLang="ja-JP" dirty="0" smtClean="0">
              <a:latin typeface="HG丸ｺﾞｼｯｸM-PRO" pitchFamily="50" charset="-128"/>
              <a:ea typeface="HG丸ｺﾞｼｯｸM-PRO" pitchFamily="50" charset="-128"/>
            </a:endParaRPr>
          </a:p>
        </p:txBody>
      </p:sp>
      <p:sp>
        <p:nvSpPr>
          <p:cNvPr id="5" name="スライド番号プレースホルダ 4"/>
          <p:cNvSpPr>
            <a:spLocks noGrp="1"/>
          </p:cNvSpPr>
          <p:nvPr>
            <p:ph type="sldNum" sz="quarter" idx="12"/>
          </p:nvPr>
        </p:nvSpPr>
        <p:spPr/>
        <p:txBody>
          <a:bodyPr/>
          <a:lstStyle/>
          <a:p>
            <a:pPr>
              <a:defRPr/>
            </a:pPr>
            <a:fld id="{6905EAE1-85B0-4692-B2F1-BA2944AF3B0B}" type="slidenum">
              <a:rPr lang="ja-JP" altLang="en-US" smtClean="0"/>
              <a:pPr>
                <a:defRPr/>
              </a:pPr>
              <a:t>17</a:t>
            </a:fld>
            <a:endParaRPr lang="ja-JP" altLang="en-US"/>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981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sz="4400" dirty="0" smtClean="0">
                <a:latin typeface="HG丸ｺﾞｼｯｸM-PRO" pitchFamily="50" charset="-128"/>
                <a:ea typeface="HG丸ｺﾞｼｯｸM-PRO" pitchFamily="50" charset="-128"/>
              </a:rPr>
              <a:t>館内利用者端末の多機能化</a:t>
            </a:r>
            <a:endParaRPr lang="ja-JP" altLang="en-US" sz="4400" dirty="0">
              <a:solidFill>
                <a:schemeClr val="bg1"/>
              </a:solidFill>
              <a:latin typeface="HG丸ｺﾞｼｯｸM-PRO" pitchFamily="50" charset="-128"/>
              <a:ea typeface="HG丸ｺﾞｼｯｸM-PRO" pitchFamily="50" charset="-128"/>
            </a:endParaRPr>
          </a:p>
        </p:txBody>
      </p:sp>
      <p:sp>
        <p:nvSpPr>
          <p:cNvPr id="10" name="テキスト ボックス 9"/>
          <p:cNvSpPr txBox="1"/>
          <p:nvPr/>
        </p:nvSpPr>
        <p:spPr>
          <a:xfrm>
            <a:off x="539552" y="1700808"/>
            <a:ext cx="8208912" cy="4247317"/>
          </a:xfrm>
          <a:prstGeom prst="rect">
            <a:avLst/>
          </a:prstGeom>
          <a:noFill/>
        </p:spPr>
        <p:txBody>
          <a:bodyPr wrap="square" rtlCol="0">
            <a:spAutoFit/>
          </a:bodyPr>
          <a:lstStyle/>
          <a:p>
            <a:pPr marL="265113" fontAlgn="auto">
              <a:lnSpc>
                <a:spcPct val="150000"/>
              </a:lnSpc>
              <a:spcBef>
                <a:spcPts val="0"/>
              </a:spcBef>
              <a:spcAft>
                <a:spcPts val="0"/>
              </a:spcAft>
              <a:buFont typeface="Wingdings" pitchFamily="2" charset="2"/>
              <a:buChar char="n"/>
              <a:defRPr/>
            </a:pPr>
            <a:r>
              <a:rPr lang="ja-JP" altLang="en-US" sz="2000" dirty="0" smtClean="0">
                <a:latin typeface="HG丸ｺﾞｼｯｸM-PRO" pitchFamily="50" charset="-128"/>
                <a:ea typeface="HG丸ｺﾞｼｯｸM-PRO" pitchFamily="50" charset="-128"/>
              </a:rPr>
              <a:t>　紙資料とデジタルコンテンツの統合利用環境の整備による利便性向上</a:t>
            </a:r>
            <a:endParaRPr lang="en-US" altLang="ja-JP" sz="2000" dirty="0" smtClean="0">
              <a:latin typeface="HG丸ｺﾞｼｯｸM-PRO" pitchFamily="50" charset="-128"/>
              <a:ea typeface="HG丸ｺﾞｼｯｸM-PRO" pitchFamily="50" charset="-128"/>
            </a:endParaRPr>
          </a:p>
          <a:p>
            <a:pPr marL="711200" fontAlgn="auto">
              <a:lnSpc>
                <a:spcPct val="150000"/>
              </a:lnSpc>
              <a:spcBef>
                <a:spcPts val="0"/>
              </a:spcBef>
              <a:spcAft>
                <a:spcPts val="0"/>
              </a:spcAft>
              <a:buFont typeface="Wingdings" pitchFamily="2" charset="2"/>
              <a:buChar char="p"/>
              <a:defRPr/>
            </a:pPr>
            <a:r>
              <a:rPr lang="ja-JP" altLang="en-US" sz="2000" dirty="0" smtClean="0">
                <a:latin typeface="HG丸ｺﾞｼｯｸM-PRO" pitchFamily="50" charset="-128"/>
                <a:ea typeface="HG丸ｺﾞｼｯｸM-PRO" pitchFamily="50" charset="-128"/>
              </a:rPr>
              <a:t>　コンテンツ／サービス別に細分化されていた端末環境を統合</a:t>
            </a:r>
            <a:endParaRPr lang="en-US" altLang="ja-JP" sz="2000" dirty="0" smtClean="0">
              <a:latin typeface="HG丸ｺﾞｼｯｸM-PRO" pitchFamily="50" charset="-128"/>
              <a:ea typeface="HG丸ｺﾞｼｯｸM-PRO" pitchFamily="50" charset="-128"/>
            </a:endParaRPr>
          </a:p>
          <a:p>
            <a:pPr marL="265113" fontAlgn="auto">
              <a:lnSpc>
                <a:spcPct val="150000"/>
              </a:lnSpc>
              <a:spcBef>
                <a:spcPts val="0"/>
              </a:spcBef>
              <a:spcAft>
                <a:spcPts val="0"/>
              </a:spcAft>
              <a:buFont typeface="Wingdings" pitchFamily="2" charset="2"/>
              <a:buChar char="n"/>
              <a:defRPr/>
            </a:pPr>
            <a:r>
              <a:rPr lang="ja-JP" altLang="en-US" sz="2000" dirty="0" smtClean="0">
                <a:latin typeface="HG丸ｺﾞｼｯｸM-PRO" pitchFamily="50" charset="-128"/>
                <a:ea typeface="HG丸ｺﾞｼｯｸM-PRO" pitchFamily="50" charset="-128"/>
              </a:rPr>
              <a:t>　デジタル化したコンテンツの閲覧・複写環境の整備</a:t>
            </a:r>
            <a:endParaRPr lang="en-US" altLang="ja-JP" sz="2000" dirty="0" smtClean="0">
              <a:latin typeface="HG丸ｺﾞｼｯｸM-PRO" pitchFamily="50" charset="-128"/>
              <a:ea typeface="HG丸ｺﾞｼｯｸM-PRO" pitchFamily="50" charset="-128"/>
            </a:endParaRPr>
          </a:p>
          <a:p>
            <a:pPr marL="722313" fontAlgn="auto">
              <a:lnSpc>
                <a:spcPct val="150000"/>
              </a:lnSpc>
              <a:spcBef>
                <a:spcPts val="0"/>
              </a:spcBef>
              <a:spcAft>
                <a:spcPts val="0"/>
              </a:spcAft>
              <a:buFont typeface="Wingdings" pitchFamily="2" charset="2"/>
              <a:buChar char="p"/>
              <a:defRPr/>
            </a:pPr>
            <a:r>
              <a:rPr lang="ja-JP" altLang="en-US" sz="2000" dirty="0" smtClean="0">
                <a:latin typeface="HG丸ｺﾞｼｯｸM-PRO" pitchFamily="50" charset="-128"/>
                <a:ea typeface="HG丸ｺﾞｼｯｸM-PRO" pitchFamily="50" charset="-128"/>
              </a:rPr>
              <a:t>　利用条件に対応したアクセス制御、複写制御</a:t>
            </a:r>
            <a:endParaRPr lang="en-US" altLang="ja-JP" sz="2000" dirty="0" smtClean="0">
              <a:latin typeface="HG丸ｺﾞｼｯｸM-PRO" pitchFamily="50" charset="-128"/>
              <a:ea typeface="HG丸ｺﾞｼｯｸM-PRO" pitchFamily="50" charset="-128"/>
            </a:endParaRPr>
          </a:p>
          <a:p>
            <a:pPr marL="265113" fontAlgn="auto">
              <a:lnSpc>
                <a:spcPct val="150000"/>
              </a:lnSpc>
              <a:spcBef>
                <a:spcPts val="0"/>
              </a:spcBef>
              <a:spcAft>
                <a:spcPts val="0"/>
              </a:spcAft>
              <a:buFont typeface="Wingdings" pitchFamily="2" charset="2"/>
              <a:buChar char="n"/>
              <a:defRPr/>
            </a:pPr>
            <a:r>
              <a:rPr lang="ja-JP" altLang="en-US" sz="2000" dirty="0" smtClean="0">
                <a:latin typeface="HG丸ｺﾞｼｯｸM-PRO" pitchFamily="50" charset="-128"/>
                <a:ea typeface="HG丸ｺﾞｼｯｸM-PRO" pitchFamily="50" charset="-128"/>
              </a:rPr>
              <a:t>　各種申込／確認</a:t>
            </a:r>
            <a:endParaRPr lang="en-US" altLang="ja-JP" sz="2000" dirty="0" smtClean="0">
              <a:latin typeface="HG丸ｺﾞｼｯｸM-PRO" pitchFamily="50" charset="-128"/>
              <a:ea typeface="HG丸ｺﾞｼｯｸM-PRO" pitchFamily="50" charset="-128"/>
            </a:endParaRPr>
          </a:p>
          <a:p>
            <a:pPr marL="714375" fontAlgn="auto">
              <a:lnSpc>
                <a:spcPct val="150000"/>
              </a:lnSpc>
              <a:spcBef>
                <a:spcPts val="0"/>
              </a:spcBef>
              <a:spcAft>
                <a:spcPts val="0"/>
              </a:spcAft>
              <a:buFont typeface="Wingdings" pitchFamily="2" charset="2"/>
              <a:buChar char="p"/>
              <a:defRPr/>
            </a:pPr>
            <a:r>
              <a:rPr lang="ja-JP" altLang="en-US" sz="2000" dirty="0" smtClean="0">
                <a:latin typeface="HG丸ｺﾞｼｯｸM-PRO" pitchFamily="50" charset="-128"/>
                <a:ea typeface="HG丸ｺﾞｼｯｸM-PRO" pitchFamily="50" charset="-128"/>
              </a:rPr>
              <a:t>　閲覧・複写・デジタルコンテンツプリントアウトの申込、状況確認</a:t>
            </a:r>
            <a:endParaRPr lang="en-US" altLang="ja-JP" sz="2000" dirty="0" smtClean="0">
              <a:latin typeface="HG丸ｺﾞｼｯｸM-PRO" pitchFamily="50" charset="-128"/>
              <a:ea typeface="HG丸ｺﾞｼｯｸM-PRO" pitchFamily="50" charset="-128"/>
            </a:endParaRPr>
          </a:p>
        </p:txBody>
      </p:sp>
      <p:sp>
        <p:nvSpPr>
          <p:cNvPr id="5" name="スライド番号プレースホルダ 4"/>
          <p:cNvSpPr>
            <a:spLocks noGrp="1"/>
          </p:cNvSpPr>
          <p:nvPr>
            <p:ph type="sldNum" sz="quarter" idx="12"/>
          </p:nvPr>
        </p:nvSpPr>
        <p:spPr/>
        <p:txBody>
          <a:bodyPr/>
          <a:lstStyle/>
          <a:p>
            <a:pPr>
              <a:defRPr/>
            </a:pPr>
            <a:fld id="{6905EAE1-85B0-4692-B2F1-BA2944AF3B0B}" type="slidenum">
              <a:rPr lang="ja-JP" altLang="en-US" smtClean="0"/>
              <a:pPr>
                <a:defRPr/>
              </a:pPr>
              <a:t>18</a:t>
            </a:fld>
            <a:endParaRPr lang="ja-JP" altLang="en-US" dirty="0"/>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a:xfrm>
            <a:off x="457200" y="1142984"/>
            <a:ext cx="8229600" cy="4806296"/>
          </a:xfrm>
        </p:spPr>
        <p:txBody>
          <a:bodyPr>
            <a:normAutofit/>
          </a:bodyPr>
          <a:lstStyle/>
          <a:p>
            <a:pPr>
              <a:buNone/>
              <a:defRPr/>
            </a:pPr>
            <a:endParaRPr lang="en-US" altLang="ja-JP" sz="1600" b="1" dirty="0" smtClean="0">
              <a:solidFill>
                <a:schemeClr val="tx1"/>
              </a:solidFill>
            </a:endParaRPr>
          </a:p>
          <a:p>
            <a:pPr lvl="1">
              <a:buNone/>
              <a:defRPr/>
            </a:pPr>
            <a:endParaRPr lang="en-US" altLang="ja-JP" sz="1600" b="1" dirty="0" smtClean="0">
              <a:solidFill>
                <a:schemeClr val="tx1"/>
              </a:solidFill>
            </a:endParaRPr>
          </a:p>
          <a:p>
            <a:pPr eaLnBrk="1" hangingPunct="1">
              <a:defRPr/>
            </a:pPr>
            <a:endParaRPr lang="en-US" altLang="ja-JP" sz="1600" b="1" dirty="0" smtClean="0">
              <a:solidFill>
                <a:schemeClr val="tx1"/>
              </a:solidFill>
            </a:endParaRPr>
          </a:p>
        </p:txBody>
      </p:sp>
      <p:sp>
        <p:nvSpPr>
          <p:cNvPr id="6147" name="タイトル 2"/>
          <p:cNvSpPr>
            <a:spLocks noGrp="1"/>
          </p:cNvSpPr>
          <p:nvPr>
            <p:ph type="title"/>
          </p:nvPr>
        </p:nvSpPr>
        <p:spPr>
          <a:xfrm>
            <a:off x="0" y="0"/>
            <a:ext cx="9144000" cy="928688"/>
          </a:xfrm>
        </p:spPr>
        <p:txBody>
          <a:bodyPr/>
          <a:lstStyle/>
          <a:p>
            <a:pPr eaLnBrk="1" hangingPunct="1"/>
            <a:r>
              <a:rPr lang="ja-JP" altLang="en-US" sz="1600" dirty="0" smtClean="0"/>
              <a:t>　</a:t>
            </a:r>
            <a:r>
              <a:rPr lang="ja-JP" altLang="en-US" dirty="0" smtClean="0"/>
              <a:t>新システムの連携概要</a:t>
            </a:r>
          </a:p>
        </p:txBody>
      </p:sp>
      <p:sp>
        <p:nvSpPr>
          <p:cNvPr id="8" name="スライド番号プレースホルダ 2"/>
          <p:cNvSpPr>
            <a:spLocks noGrp="1"/>
          </p:cNvSpPr>
          <p:nvPr>
            <p:ph type="sldNum" sz="quarter" idx="4294967295"/>
          </p:nvPr>
        </p:nvSpPr>
        <p:spPr>
          <a:xfrm>
            <a:off x="7358063" y="6356350"/>
            <a:ext cx="1328737" cy="365125"/>
          </a:xfrm>
          <a:prstGeom prst="rect">
            <a:avLst/>
          </a:prstGeom>
        </p:spPr>
        <p:txBody>
          <a:bodyPr/>
          <a:lstStyle/>
          <a:p>
            <a:pPr algn="r"/>
            <a:fld id="{A7571E05-4ABC-4752-8D6D-F0DCC31C4B20}" type="slidenum">
              <a:rPr lang="ja-JP" altLang="en-US" sz="1600" smtClean="0">
                <a:solidFill>
                  <a:schemeClr val="bg1"/>
                </a:solidFill>
                <a:latin typeface="HG丸ｺﾞｼｯｸM-PRO" pitchFamily="50" charset="-128"/>
                <a:ea typeface="HG丸ｺﾞｼｯｸM-PRO" pitchFamily="50" charset="-128"/>
              </a:rPr>
              <a:pPr algn="r"/>
              <a:t>19</a:t>
            </a:fld>
            <a:endParaRPr lang="ja-JP" altLang="en-US" sz="1600" dirty="0">
              <a:solidFill>
                <a:schemeClr val="bg1"/>
              </a:solidFill>
              <a:latin typeface="HG丸ｺﾞｼｯｸM-PRO" pitchFamily="50" charset="-128"/>
              <a:ea typeface="HG丸ｺﾞｼｯｸM-PRO" pitchFamily="50" charset="-128"/>
            </a:endParaRPr>
          </a:p>
        </p:txBody>
      </p:sp>
      <p:graphicFrame>
        <p:nvGraphicFramePr>
          <p:cNvPr id="184" name="オブジェクト 183"/>
          <p:cNvGraphicFramePr>
            <a:graphicFrameLocks noChangeAspect="1"/>
          </p:cNvGraphicFramePr>
          <p:nvPr/>
        </p:nvGraphicFramePr>
        <p:xfrm>
          <a:off x="0" y="908720"/>
          <a:ext cx="9144000" cy="5949280"/>
        </p:xfrm>
        <a:graphic>
          <a:graphicData uri="http://schemas.openxmlformats.org/presentationml/2006/ole">
            <p:oleObj spid="_x0000_s438274" name="ワークシート" r:id="rId4" imgW="12277725" imgH="7724775" progId="Excel.Sheet.12">
              <p:embed/>
            </p:oleObj>
          </a:graphicData>
        </a:graphic>
      </p:graphicFrame>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42844" y="214293"/>
            <a:ext cx="8786874" cy="630237"/>
          </a:xfrm>
        </p:spPr>
        <p:txBody>
          <a:bodyPr>
            <a:noAutofit/>
          </a:bodyPr>
          <a:lstStyle/>
          <a:p>
            <a:r>
              <a:rPr lang="ja-JP" altLang="en-US" sz="2400" dirty="0" smtClean="0">
                <a:latin typeface="HG丸ｺﾞｼｯｸM-PRO" pitchFamily="50" charset="-128"/>
                <a:ea typeface="HG丸ｺﾞｼｯｸM-PRO" pitchFamily="50" charset="-128"/>
              </a:rPr>
              <a:t>「知識はわれらを豊かにする」を</a:t>
            </a:r>
            <a:br>
              <a:rPr lang="ja-JP" altLang="en-US" sz="2400" dirty="0" smtClean="0">
                <a:latin typeface="HG丸ｺﾞｼｯｸM-PRO" pitchFamily="50" charset="-128"/>
                <a:ea typeface="HG丸ｺﾞｼｯｸM-PRO" pitchFamily="50" charset="-128"/>
              </a:rPr>
            </a:br>
            <a:r>
              <a:rPr lang="ja-JP" altLang="en-US" sz="2400" dirty="0" smtClean="0">
                <a:latin typeface="HG丸ｺﾞｼｯｸM-PRO" pitchFamily="50" charset="-128"/>
                <a:ea typeface="HG丸ｺﾞｼｯｸM-PRO" pitchFamily="50" charset="-128"/>
              </a:rPr>
              <a:t>情報処理システムの観点からみて</a:t>
            </a:r>
          </a:p>
        </p:txBody>
      </p:sp>
      <p:sp>
        <p:nvSpPr>
          <p:cNvPr id="9220" name="AutoShape 3" descr="格子 (大)"/>
          <p:cNvSpPr>
            <a:spLocks noChangeArrowheads="1"/>
          </p:cNvSpPr>
          <p:nvPr/>
        </p:nvSpPr>
        <p:spPr bwMode="auto">
          <a:xfrm>
            <a:off x="250828" y="1484315"/>
            <a:ext cx="4608513" cy="865187"/>
          </a:xfrm>
          <a:prstGeom prst="roundRect">
            <a:avLst>
              <a:gd name="adj" fmla="val 16667"/>
            </a:avLst>
          </a:prstGeom>
          <a:pattFill prst="lgGrid">
            <a:fgClr>
              <a:srgbClr val="CCCCFF">
                <a:alpha val="70195"/>
              </a:srgbClr>
            </a:fgClr>
            <a:bgClr>
              <a:schemeClr val="bg1">
                <a:alpha val="70195"/>
              </a:schemeClr>
            </a:bgClr>
          </a:pattFill>
          <a:ln w="38100">
            <a:solidFill>
              <a:srgbClr val="666699"/>
            </a:solidFill>
            <a:round/>
            <a:headEnd/>
            <a:tailEnd/>
          </a:ln>
        </p:spPr>
        <p:txBody>
          <a:bodyPr anchor="ctr"/>
          <a:lstStyle/>
          <a:p>
            <a:pPr algn="l">
              <a:spcBef>
                <a:spcPct val="50000"/>
              </a:spcBef>
            </a:pPr>
            <a:r>
              <a:rPr lang="ja-JP" altLang="en-US" sz="1600"/>
              <a:t>（２）日本の知的活動の所産を網羅的に収集し、国民の共有資源として保存します</a:t>
            </a:r>
            <a:endParaRPr lang="ja-JP" altLang="en-US" sz="1600" b="0"/>
          </a:p>
        </p:txBody>
      </p:sp>
      <p:sp>
        <p:nvSpPr>
          <p:cNvPr id="9221" name="AutoShape 4" descr="格子 (大)"/>
          <p:cNvSpPr>
            <a:spLocks noChangeArrowheads="1"/>
          </p:cNvSpPr>
          <p:nvPr/>
        </p:nvSpPr>
        <p:spPr bwMode="auto">
          <a:xfrm>
            <a:off x="250825" y="3213100"/>
            <a:ext cx="4464050" cy="1079500"/>
          </a:xfrm>
          <a:prstGeom prst="roundRect">
            <a:avLst>
              <a:gd name="adj" fmla="val 16667"/>
            </a:avLst>
          </a:prstGeom>
          <a:pattFill prst="lgGrid">
            <a:fgClr>
              <a:srgbClr val="CCCCFF">
                <a:alpha val="70195"/>
              </a:srgbClr>
            </a:fgClr>
            <a:bgClr>
              <a:schemeClr val="bg1">
                <a:alpha val="70195"/>
              </a:schemeClr>
            </a:bgClr>
          </a:pattFill>
          <a:ln w="38100">
            <a:solidFill>
              <a:srgbClr val="666699"/>
            </a:solidFill>
            <a:round/>
            <a:headEnd/>
            <a:tailEnd/>
          </a:ln>
        </p:spPr>
        <p:txBody>
          <a:bodyPr anchor="ctr"/>
          <a:lstStyle/>
          <a:p>
            <a:pPr algn="l">
              <a:spcBef>
                <a:spcPct val="50000"/>
              </a:spcBef>
            </a:pPr>
            <a:r>
              <a:rPr lang="ja-JP" altLang="en-US" sz="1600"/>
              <a:t>（３）利用者が求める情報への迅速で的確なアクセスまたは案内できるようにします</a:t>
            </a:r>
          </a:p>
          <a:p>
            <a:pPr algn="l">
              <a:spcBef>
                <a:spcPct val="50000"/>
              </a:spcBef>
            </a:pPr>
            <a:r>
              <a:rPr lang="ja-JP" altLang="en-US" sz="1600"/>
              <a:t>（４）利用者がどこにいても、来館者と同様のサービスが受けられるように努めます</a:t>
            </a:r>
            <a:endParaRPr lang="ja-JP" altLang="en-US" sz="1600" b="0"/>
          </a:p>
        </p:txBody>
      </p:sp>
      <p:sp>
        <p:nvSpPr>
          <p:cNvPr id="778245" name="Rectangle 5"/>
          <p:cNvSpPr>
            <a:spLocks noChangeArrowheads="1"/>
          </p:cNvSpPr>
          <p:nvPr/>
        </p:nvSpPr>
        <p:spPr bwMode="auto">
          <a:xfrm>
            <a:off x="395291" y="4437063"/>
            <a:ext cx="2232025" cy="32861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flatTx/>
          </a:bodyPr>
          <a:lstStyle/>
          <a:p>
            <a:pPr>
              <a:defRPr/>
            </a:pPr>
            <a:r>
              <a:rPr lang="ja-JP" altLang="en-US" sz="1600" b="0"/>
              <a:t>提供可能にすること</a:t>
            </a:r>
          </a:p>
        </p:txBody>
      </p:sp>
      <p:sp>
        <p:nvSpPr>
          <p:cNvPr id="778246" name="AutoShape 6"/>
          <p:cNvSpPr>
            <a:spLocks noChangeArrowheads="1"/>
          </p:cNvSpPr>
          <p:nvPr/>
        </p:nvSpPr>
        <p:spPr bwMode="auto">
          <a:xfrm rot="5400000">
            <a:off x="3798094" y="3194844"/>
            <a:ext cx="539750" cy="3024188"/>
          </a:xfrm>
          <a:prstGeom prst="rightArrow">
            <a:avLst>
              <a:gd name="adj1" fmla="val 50000"/>
              <a:gd name="adj2" fmla="val 25000"/>
            </a:avLst>
          </a:prstGeom>
          <a:ln>
            <a:headEnd/>
            <a:tailEnd/>
          </a:ln>
        </p:spPr>
        <p:style>
          <a:lnRef idx="1">
            <a:schemeClr val="accent3"/>
          </a:lnRef>
          <a:fillRef idx="2">
            <a:schemeClr val="accent3"/>
          </a:fillRef>
          <a:effectRef idx="1">
            <a:schemeClr val="accent3"/>
          </a:effectRef>
          <a:fontRef idx="minor">
            <a:schemeClr val="dk1"/>
          </a:fontRef>
        </p:style>
        <p:txBody>
          <a:bodyPr rot="10800000" vert="eaVert" wrap="none" anchor="ctr"/>
          <a:lstStyle/>
          <a:p>
            <a:pPr>
              <a:defRPr/>
            </a:pPr>
            <a:r>
              <a:rPr lang="ja-JP" altLang="en-US" sz="1800" dirty="0"/>
              <a:t>情報資源</a:t>
            </a:r>
          </a:p>
        </p:txBody>
      </p:sp>
      <p:sp>
        <p:nvSpPr>
          <p:cNvPr id="9224" name="Rectangle 7"/>
          <p:cNvSpPr>
            <a:spLocks noChangeArrowheads="1"/>
          </p:cNvSpPr>
          <p:nvPr/>
        </p:nvSpPr>
        <p:spPr bwMode="auto">
          <a:xfrm>
            <a:off x="2771775" y="908051"/>
            <a:ext cx="6192838" cy="313932"/>
          </a:xfrm>
          <a:prstGeom prst="rect">
            <a:avLst/>
          </a:prstGeom>
          <a:noFill/>
          <a:ln w="9525">
            <a:noFill/>
            <a:miter lim="800000"/>
            <a:headEnd/>
            <a:tailEnd/>
          </a:ln>
        </p:spPr>
        <p:txBody>
          <a:bodyPr>
            <a:spAutoFit/>
          </a:bodyPr>
          <a:lstStyle/>
          <a:p>
            <a:pPr algn="l">
              <a:lnSpc>
                <a:spcPct val="90000"/>
              </a:lnSpc>
            </a:pPr>
            <a:r>
              <a:rPr lang="ja-JP" altLang="en-US" sz="1600" dirty="0">
                <a:hlinkClick r:id="rId3"/>
              </a:rPr>
              <a:t>国立国会図書館</a:t>
            </a:r>
            <a:r>
              <a:rPr lang="en-US" altLang="ja-JP" sz="1600" dirty="0">
                <a:hlinkClick r:id="rId3"/>
              </a:rPr>
              <a:t>60</a:t>
            </a:r>
            <a:r>
              <a:rPr lang="ja-JP" altLang="en-US" sz="1600" dirty="0">
                <a:hlinkClick r:id="rId3"/>
              </a:rPr>
              <a:t>周年を迎えるに当たってのビジョン（長尾ビジョン）</a:t>
            </a:r>
            <a:endParaRPr lang="ja-JP" altLang="en-US" sz="1600" dirty="0"/>
          </a:p>
        </p:txBody>
      </p:sp>
      <p:pic>
        <p:nvPicPr>
          <p:cNvPr id="9225" name="Picture 8" descr="MCj02396970000[1]"/>
          <p:cNvPicPr>
            <a:picLocks noChangeAspect="1" noChangeArrowheads="1"/>
          </p:cNvPicPr>
          <p:nvPr/>
        </p:nvPicPr>
        <p:blipFill>
          <a:blip r:embed="rId4" cstate="print"/>
          <a:srcRect/>
          <a:stretch>
            <a:fillRect/>
          </a:stretch>
        </p:blipFill>
        <p:spPr bwMode="auto">
          <a:xfrm>
            <a:off x="0" y="4868869"/>
            <a:ext cx="1295400" cy="1036637"/>
          </a:xfrm>
          <a:prstGeom prst="rect">
            <a:avLst/>
          </a:prstGeom>
          <a:noFill/>
          <a:ln w="9525">
            <a:noFill/>
            <a:miter lim="800000"/>
            <a:headEnd/>
            <a:tailEnd/>
          </a:ln>
        </p:spPr>
      </p:pic>
      <p:sp>
        <p:nvSpPr>
          <p:cNvPr id="778249" name="Rectangle 9"/>
          <p:cNvSpPr>
            <a:spLocks noChangeArrowheads="1"/>
          </p:cNvSpPr>
          <p:nvPr/>
        </p:nvSpPr>
        <p:spPr bwMode="auto">
          <a:xfrm>
            <a:off x="611188" y="5157788"/>
            <a:ext cx="6408737" cy="1295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flatTx/>
          </a:bodyPr>
          <a:lstStyle/>
          <a:p>
            <a:pPr>
              <a:defRPr/>
            </a:pPr>
            <a:endParaRPr lang="ja-JP" altLang="ja-JP" sz="1600" b="0"/>
          </a:p>
        </p:txBody>
      </p:sp>
      <p:sp>
        <p:nvSpPr>
          <p:cNvPr id="778250" name="Rectangle 10"/>
          <p:cNvSpPr>
            <a:spLocks noChangeArrowheads="1"/>
          </p:cNvSpPr>
          <p:nvPr/>
        </p:nvSpPr>
        <p:spPr bwMode="auto">
          <a:xfrm>
            <a:off x="395291" y="2565406"/>
            <a:ext cx="2232025" cy="3857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flatTx/>
          </a:bodyPr>
          <a:lstStyle/>
          <a:p>
            <a:pPr>
              <a:defRPr/>
            </a:pPr>
            <a:r>
              <a:rPr lang="ja-JP" altLang="en-US" sz="1600" b="0" dirty="0"/>
              <a:t>収集・保存すること</a:t>
            </a:r>
          </a:p>
        </p:txBody>
      </p:sp>
      <p:sp>
        <p:nvSpPr>
          <p:cNvPr id="778251" name="Rectangle 11"/>
          <p:cNvSpPr>
            <a:spLocks noChangeArrowheads="1"/>
          </p:cNvSpPr>
          <p:nvPr/>
        </p:nvSpPr>
        <p:spPr bwMode="auto">
          <a:xfrm>
            <a:off x="1546226" y="6165850"/>
            <a:ext cx="482600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flatTx/>
          </a:bodyPr>
          <a:lstStyle/>
          <a:p>
            <a:pPr>
              <a:defRPr/>
            </a:pPr>
            <a:r>
              <a:rPr lang="ja-JP" altLang="en-US" sz="1600"/>
              <a:t>物の流通から情報の流通に軸足が移行する時代</a:t>
            </a:r>
          </a:p>
        </p:txBody>
      </p:sp>
      <p:sp>
        <p:nvSpPr>
          <p:cNvPr id="778252" name="AutoShape 12"/>
          <p:cNvSpPr>
            <a:spLocks noChangeArrowheads="1"/>
          </p:cNvSpPr>
          <p:nvPr/>
        </p:nvSpPr>
        <p:spPr bwMode="auto">
          <a:xfrm>
            <a:off x="2698753" y="5300663"/>
            <a:ext cx="1081088" cy="792162"/>
          </a:xfrm>
          <a:prstGeom prst="rightArrow">
            <a:avLst>
              <a:gd name="adj1" fmla="val 50000"/>
              <a:gd name="adj2" fmla="val 34118"/>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defRPr/>
            </a:pPr>
            <a:r>
              <a:rPr lang="ja-JP" altLang="en-US" sz="1800"/>
              <a:t>収集</a:t>
            </a:r>
          </a:p>
        </p:txBody>
      </p:sp>
      <p:pic>
        <p:nvPicPr>
          <p:cNvPr id="9230" name="Picture 13" descr="j0223366"/>
          <p:cNvPicPr>
            <a:picLocks noChangeAspect="1" noChangeArrowheads="1"/>
          </p:cNvPicPr>
          <p:nvPr/>
        </p:nvPicPr>
        <p:blipFill>
          <a:blip r:embed="rId5" cstate="print"/>
          <a:srcRect/>
          <a:stretch>
            <a:fillRect/>
          </a:stretch>
        </p:blipFill>
        <p:spPr bwMode="auto">
          <a:xfrm>
            <a:off x="1906588" y="5445131"/>
            <a:ext cx="658812" cy="720725"/>
          </a:xfrm>
          <a:prstGeom prst="rect">
            <a:avLst/>
          </a:prstGeom>
          <a:noFill/>
          <a:ln w="9525">
            <a:noFill/>
            <a:miter lim="800000"/>
            <a:headEnd/>
            <a:tailEnd/>
          </a:ln>
        </p:spPr>
      </p:pic>
      <p:sp>
        <p:nvSpPr>
          <p:cNvPr id="9231" name="AutoShape 14"/>
          <p:cNvSpPr>
            <a:spLocks noChangeArrowheads="1"/>
          </p:cNvSpPr>
          <p:nvPr/>
        </p:nvSpPr>
        <p:spPr bwMode="auto">
          <a:xfrm>
            <a:off x="815916" y="5426879"/>
            <a:ext cx="924044" cy="731818"/>
          </a:xfrm>
          <a:prstGeom prst="flowChartMultidocumen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spAutoFit/>
          </a:bodyPr>
          <a:lstStyle/>
          <a:p>
            <a:r>
              <a:rPr lang="ja-JP" altLang="en-US" sz="1600" b="0"/>
              <a:t>冊子体</a:t>
            </a:r>
          </a:p>
          <a:p>
            <a:r>
              <a:rPr lang="ja-JP" altLang="en-US" sz="1600" b="0"/>
              <a:t>資料</a:t>
            </a:r>
          </a:p>
        </p:txBody>
      </p:sp>
      <p:sp>
        <p:nvSpPr>
          <p:cNvPr id="778255" name="AutoShape 15"/>
          <p:cNvSpPr>
            <a:spLocks noChangeArrowheads="1"/>
          </p:cNvSpPr>
          <p:nvPr/>
        </p:nvSpPr>
        <p:spPr bwMode="auto">
          <a:xfrm>
            <a:off x="3779838" y="5179570"/>
            <a:ext cx="1365250" cy="1077218"/>
          </a:xfrm>
          <a:prstGeom prst="flowChartMagneticDrum">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pPr>
              <a:defRPr/>
            </a:pPr>
            <a:endParaRPr lang="en-US" altLang="ja-JP" sz="1600" b="0"/>
          </a:p>
          <a:p>
            <a:pPr>
              <a:defRPr/>
            </a:pPr>
            <a:r>
              <a:rPr lang="ja-JP" altLang="en-US" sz="1600" b="0"/>
              <a:t>　情報　</a:t>
            </a:r>
          </a:p>
          <a:p>
            <a:pPr>
              <a:defRPr/>
            </a:pPr>
            <a:endParaRPr lang="en-US" altLang="ja-JP" sz="1600" b="0"/>
          </a:p>
        </p:txBody>
      </p:sp>
      <p:sp>
        <p:nvSpPr>
          <p:cNvPr id="9233" name="AutoShape 16"/>
          <p:cNvSpPr>
            <a:spLocks noChangeArrowheads="1"/>
          </p:cNvSpPr>
          <p:nvPr/>
        </p:nvSpPr>
        <p:spPr bwMode="auto">
          <a:xfrm>
            <a:off x="6877050" y="5084769"/>
            <a:ext cx="2266950" cy="1106487"/>
          </a:xfrm>
          <a:prstGeom prst="cloudCallout">
            <a:avLst>
              <a:gd name="adj1" fmla="val -81861"/>
              <a:gd name="adj2" fmla="val -66787"/>
            </a:avLst>
          </a:prstGeom>
          <a:ln>
            <a:headEnd/>
            <a:tailEnd/>
          </a:ln>
        </p:spPr>
        <p:style>
          <a:lnRef idx="1">
            <a:schemeClr val="accent6"/>
          </a:lnRef>
          <a:fillRef idx="2">
            <a:schemeClr val="accent6"/>
          </a:fillRef>
          <a:effectRef idx="1">
            <a:schemeClr val="accent6"/>
          </a:effectRef>
          <a:fontRef idx="minor">
            <a:schemeClr val="dk1"/>
          </a:fontRef>
        </p:style>
        <p:txBody>
          <a:bodyPr/>
          <a:lstStyle/>
          <a:p>
            <a:r>
              <a:rPr lang="ja-JP" altLang="en-US" sz="1400" b="0"/>
              <a:t>関係機関と分担して、情報資源を知識として集積し提供</a:t>
            </a:r>
          </a:p>
        </p:txBody>
      </p:sp>
      <p:sp>
        <p:nvSpPr>
          <p:cNvPr id="9234" name="AutoShape 17" descr="格子 (大)"/>
          <p:cNvSpPr>
            <a:spLocks noChangeArrowheads="1"/>
          </p:cNvSpPr>
          <p:nvPr/>
        </p:nvSpPr>
        <p:spPr bwMode="auto">
          <a:xfrm>
            <a:off x="5940425" y="1341441"/>
            <a:ext cx="3024188" cy="865187"/>
          </a:xfrm>
          <a:prstGeom prst="roundRect">
            <a:avLst>
              <a:gd name="adj" fmla="val 16667"/>
            </a:avLst>
          </a:prstGeom>
          <a:pattFill prst="lgGrid">
            <a:fgClr>
              <a:srgbClr val="CCCCFF">
                <a:alpha val="70195"/>
              </a:srgbClr>
            </a:fgClr>
            <a:bgClr>
              <a:schemeClr val="bg1">
                <a:alpha val="70195"/>
              </a:schemeClr>
            </a:bgClr>
          </a:pattFill>
          <a:ln w="38100">
            <a:solidFill>
              <a:srgbClr val="666699"/>
            </a:solidFill>
            <a:round/>
            <a:headEnd/>
            <a:tailEnd/>
          </a:ln>
        </p:spPr>
        <p:txBody>
          <a:bodyPr anchor="ctr"/>
          <a:lstStyle/>
          <a:p>
            <a:pPr algn="l">
              <a:spcBef>
                <a:spcPct val="50000"/>
              </a:spcBef>
            </a:pPr>
            <a:r>
              <a:rPr lang="ja-JP" altLang="en-US" sz="1400" b="0"/>
              <a:t>（１）国会に対するサービスをより高度なものとし、立法補佐機能をさらに強化します</a:t>
            </a:r>
          </a:p>
        </p:txBody>
      </p:sp>
      <p:sp>
        <p:nvSpPr>
          <p:cNvPr id="9235" name="AutoShape 18" descr="格子 (大)"/>
          <p:cNvSpPr>
            <a:spLocks noChangeArrowheads="1"/>
          </p:cNvSpPr>
          <p:nvPr/>
        </p:nvSpPr>
        <p:spPr bwMode="auto">
          <a:xfrm>
            <a:off x="5940425" y="2276475"/>
            <a:ext cx="3024188" cy="865188"/>
          </a:xfrm>
          <a:prstGeom prst="roundRect">
            <a:avLst>
              <a:gd name="adj" fmla="val 16667"/>
            </a:avLst>
          </a:prstGeom>
          <a:pattFill prst="lgGrid">
            <a:fgClr>
              <a:srgbClr val="CCCCFF">
                <a:alpha val="70195"/>
              </a:srgbClr>
            </a:fgClr>
            <a:bgClr>
              <a:schemeClr val="bg1">
                <a:alpha val="70195"/>
              </a:schemeClr>
            </a:bgClr>
          </a:pattFill>
          <a:ln w="38100">
            <a:solidFill>
              <a:srgbClr val="666699"/>
            </a:solidFill>
            <a:round/>
            <a:headEnd/>
            <a:tailEnd/>
          </a:ln>
        </p:spPr>
        <p:txBody>
          <a:bodyPr anchor="ctr"/>
          <a:lstStyle/>
          <a:p>
            <a:pPr algn="l">
              <a:spcBef>
                <a:spcPct val="50000"/>
              </a:spcBef>
            </a:pPr>
            <a:r>
              <a:rPr lang="ja-JP" altLang="en-US" sz="1400" b="0"/>
              <a:t>（５）社会に多様で魅力的なサービスを提供し、国立国会図書館の認知度を高めます</a:t>
            </a:r>
          </a:p>
        </p:txBody>
      </p:sp>
      <p:sp>
        <p:nvSpPr>
          <p:cNvPr id="9236" name="AutoShape 19" descr="格子 (大)"/>
          <p:cNvSpPr>
            <a:spLocks noChangeArrowheads="1"/>
          </p:cNvSpPr>
          <p:nvPr/>
        </p:nvSpPr>
        <p:spPr bwMode="auto">
          <a:xfrm>
            <a:off x="5940425" y="3357568"/>
            <a:ext cx="3024188" cy="1584325"/>
          </a:xfrm>
          <a:prstGeom prst="roundRect">
            <a:avLst>
              <a:gd name="adj" fmla="val 16667"/>
            </a:avLst>
          </a:prstGeom>
          <a:pattFill prst="lgGrid">
            <a:fgClr>
              <a:srgbClr val="CCCCFF">
                <a:alpha val="70195"/>
              </a:srgbClr>
            </a:fgClr>
            <a:bgClr>
              <a:schemeClr val="bg1">
                <a:alpha val="70195"/>
              </a:schemeClr>
            </a:bgClr>
          </a:pattFill>
          <a:ln w="38100">
            <a:solidFill>
              <a:srgbClr val="666699"/>
            </a:solidFill>
            <a:round/>
            <a:headEnd/>
            <a:tailEnd/>
          </a:ln>
        </p:spPr>
        <p:txBody>
          <a:bodyPr anchor="ctr"/>
          <a:lstStyle/>
          <a:p>
            <a:pPr algn="l">
              <a:spcBef>
                <a:spcPct val="50000"/>
              </a:spcBef>
            </a:pPr>
            <a:r>
              <a:rPr lang="ja-JP" altLang="en-US" sz="1600"/>
              <a:t>（６）公共図書館をはじめとする国内の各図書館とより密接な連携・協力を進めます</a:t>
            </a:r>
          </a:p>
          <a:p>
            <a:pPr algn="l">
              <a:spcBef>
                <a:spcPct val="50000"/>
              </a:spcBef>
            </a:pPr>
            <a:r>
              <a:rPr lang="ja-JP" altLang="en-US" sz="1600"/>
              <a:t>（７）海外の図書館との密接な連携を行い、情報の共有・交換に努めます</a:t>
            </a:r>
            <a:endParaRPr lang="ja-JP" altLang="en-US" sz="1600" b="0"/>
          </a:p>
        </p:txBody>
      </p:sp>
      <p:sp>
        <p:nvSpPr>
          <p:cNvPr id="778260" name="Rectangle 20"/>
          <p:cNvSpPr>
            <a:spLocks noChangeArrowheads="1"/>
          </p:cNvSpPr>
          <p:nvPr/>
        </p:nvSpPr>
        <p:spPr bwMode="auto">
          <a:xfrm>
            <a:off x="5219700" y="2205038"/>
            <a:ext cx="504825" cy="27368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eaVert" wrap="none">
            <a:flatTx/>
          </a:bodyPr>
          <a:lstStyle/>
          <a:p>
            <a:pPr>
              <a:defRPr/>
            </a:pPr>
            <a:r>
              <a:rPr lang="ja-JP" altLang="en-US" sz="1600" b="0" dirty="0"/>
              <a:t>関係機関と協力して収集・提供</a:t>
            </a:r>
          </a:p>
        </p:txBody>
      </p:sp>
      <p:sp>
        <p:nvSpPr>
          <p:cNvPr id="778261" name="AutoShape 21"/>
          <p:cNvSpPr>
            <a:spLocks noChangeArrowheads="1"/>
          </p:cNvSpPr>
          <p:nvPr/>
        </p:nvSpPr>
        <p:spPr bwMode="auto">
          <a:xfrm>
            <a:off x="5219702" y="5300663"/>
            <a:ext cx="1081088" cy="792162"/>
          </a:xfrm>
          <a:prstGeom prst="rightArrow">
            <a:avLst>
              <a:gd name="adj1" fmla="val 50000"/>
              <a:gd name="adj2" fmla="val 34118"/>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defRPr/>
            </a:pPr>
            <a:r>
              <a:rPr lang="ja-JP" altLang="en-US" sz="1800"/>
              <a:t>提供</a:t>
            </a:r>
          </a:p>
        </p:txBody>
      </p:sp>
      <p:pic>
        <p:nvPicPr>
          <p:cNvPr id="9239" name="Picture 22" descr="MCj02320470000[1]"/>
          <p:cNvPicPr>
            <a:picLocks noChangeAspect="1" noChangeArrowheads="1"/>
          </p:cNvPicPr>
          <p:nvPr/>
        </p:nvPicPr>
        <p:blipFill>
          <a:blip r:embed="rId6" cstate="print"/>
          <a:srcRect/>
          <a:stretch>
            <a:fillRect/>
          </a:stretch>
        </p:blipFill>
        <p:spPr bwMode="auto">
          <a:xfrm>
            <a:off x="6300788" y="5445131"/>
            <a:ext cx="733425" cy="688975"/>
          </a:xfrm>
          <a:prstGeom prst="rect">
            <a:avLst/>
          </a:prstGeom>
          <a:noFill/>
          <a:ln w="9525">
            <a:noFill/>
            <a:miter lim="800000"/>
            <a:headEnd/>
            <a:tailEnd/>
          </a:ln>
        </p:spPr>
      </p:pic>
      <p:sp>
        <p:nvSpPr>
          <p:cNvPr id="26" name="スライド番号プレースホルダ 25"/>
          <p:cNvSpPr>
            <a:spLocks noGrp="1"/>
          </p:cNvSpPr>
          <p:nvPr>
            <p:ph type="sldNum" sz="quarter" idx="12"/>
          </p:nvPr>
        </p:nvSpPr>
        <p:spPr/>
        <p:txBody>
          <a:bodyPr/>
          <a:lstStyle/>
          <a:p>
            <a:fld id="{042AED99-7FB4-404E-8A97-64753DCE42EC}" type="slidenum">
              <a:rPr kumimoji="0" lang="en-US" smtClean="0"/>
              <a:pPr/>
              <a:t>2</a:t>
            </a:fld>
            <a:endParaRPr kumimoji="0" lang="en-US" dirty="0"/>
          </a:p>
        </p:txBody>
      </p:sp>
      <p:sp>
        <p:nvSpPr>
          <p:cNvPr id="24" name="フッター プレースホルダ 23"/>
          <p:cNvSpPr>
            <a:spLocks noGrp="1"/>
          </p:cNvSpPr>
          <p:nvPr>
            <p:ph type="ftr" sz="quarter" idx="11"/>
          </p:nvPr>
        </p:nvSpPr>
        <p:spPr/>
        <p:txBody>
          <a:bodyPr/>
          <a:lstStyle/>
          <a:p>
            <a:r>
              <a:rPr kumimoji="0" lang="en-US" smtClean="0"/>
              <a:t>National Diet Library (NDL)</a:t>
            </a:r>
            <a:endParaRPr kumimoji="0"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2"/>
          <p:cNvSpPr>
            <a:spLocks noGrp="1"/>
          </p:cNvSpPr>
          <p:nvPr>
            <p:ph type="title"/>
          </p:nvPr>
        </p:nvSpPr>
        <p:spPr>
          <a:xfrm>
            <a:off x="0" y="0"/>
            <a:ext cx="9144000" cy="928688"/>
          </a:xfrm>
        </p:spPr>
        <p:txBody>
          <a:bodyPr>
            <a:normAutofit/>
          </a:bodyPr>
          <a:lstStyle/>
          <a:p>
            <a:r>
              <a:rPr lang="en-US" altLang="ja-JP" sz="3600" dirty="0" smtClean="0"/>
              <a:t>NDL</a:t>
            </a:r>
            <a:r>
              <a:rPr lang="ja-JP" altLang="en-US" sz="3600" dirty="0" smtClean="0"/>
              <a:t>サーチでの</a:t>
            </a:r>
            <a:r>
              <a:rPr lang="ja-JP" altLang="en-US" sz="3600" dirty="0" smtClean="0">
                <a:solidFill>
                  <a:srgbClr val="FF0000"/>
                </a:solidFill>
                <a:latin typeface="HG丸ｺﾞｼｯｸM-PRO" pitchFamily="50" charset="-128"/>
                <a:ea typeface="HG丸ｺﾞｼｯｸM-PRO" pitchFamily="50" charset="-128"/>
              </a:rPr>
              <a:t>当面</a:t>
            </a:r>
            <a:r>
              <a:rPr lang="ja-JP" altLang="en-US" sz="3600" dirty="0" smtClean="0"/>
              <a:t>の連携イメージ</a:t>
            </a:r>
            <a:endParaRPr lang="ja-JP" altLang="en-US" sz="3600" dirty="0" smtClean="0">
              <a:latin typeface="HG丸ｺﾞｼｯｸM-PRO" pitchFamily="50" charset="-128"/>
              <a:ea typeface="HG丸ｺﾞｼｯｸM-PRO" pitchFamily="50" charset="-128"/>
            </a:endParaRPr>
          </a:p>
        </p:txBody>
      </p:sp>
      <p:sp>
        <p:nvSpPr>
          <p:cNvPr id="6" name="スライド番号プレースホルダ 5"/>
          <p:cNvSpPr>
            <a:spLocks noGrp="1"/>
          </p:cNvSpPr>
          <p:nvPr>
            <p:ph type="sldNum" sz="quarter" idx="4294967295"/>
          </p:nvPr>
        </p:nvSpPr>
        <p:spPr>
          <a:xfrm>
            <a:off x="7358063" y="6356350"/>
            <a:ext cx="1328737" cy="365125"/>
          </a:xfrm>
          <a:prstGeom prst="rect">
            <a:avLst/>
          </a:prstGeom>
        </p:spPr>
        <p:txBody>
          <a:bodyPr/>
          <a:lstStyle/>
          <a:p>
            <a:pPr>
              <a:defRPr/>
            </a:pPr>
            <a:fld id="{BE15A605-07C9-40F0-9E04-17195E3A886A}" type="slidenum">
              <a:rPr lang="ja-JP" altLang="en-US">
                <a:latin typeface="HG丸ｺﾞｼｯｸM-PRO" pitchFamily="50" charset="-128"/>
                <a:ea typeface="HG丸ｺﾞｼｯｸM-PRO" pitchFamily="50" charset="-128"/>
              </a:rPr>
              <a:pPr>
                <a:defRPr/>
              </a:pPr>
              <a:t>20</a:t>
            </a:fld>
            <a:endParaRPr lang="ja-JP" altLang="en-US" dirty="0">
              <a:latin typeface="HG丸ｺﾞｼｯｸM-PRO" pitchFamily="50" charset="-128"/>
              <a:ea typeface="HG丸ｺﾞｼｯｸM-PRO" pitchFamily="50" charset="-128"/>
            </a:endParaRPr>
          </a:p>
        </p:txBody>
      </p:sp>
      <p:sp>
        <p:nvSpPr>
          <p:cNvPr id="99" name="テキスト ボックス 161"/>
          <p:cNvSpPr txBox="1">
            <a:spLocks noChangeArrowheads="1"/>
          </p:cNvSpPr>
          <p:nvPr/>
        </p:nvSpPr>
        <p:spPr bwMode="auto">
          <a:xfrm>
            <a:off x="323528" y="1628800"/>
            <a:ext cx="1871663" cy="584775"/>
          </a:xfrm>
          <a:prstGeom prst="rect">
            <a:avLst/>
          </a:prstGeom>
          <a:noFill/>
          <a:ln w="9525">
            <a:noFill/>
            <a:miter lim="800000"/>
            <a:headEnd/>
            <a:tailEnd/>
          </a:ln>
        </p:spPr>
        <p:txBody>
          <a:bodyPr>
            <a:spAutoFit/>
          </a:bodyPr>
          <a:lstStyle/>
          <a:p>
            <a:pPr fontAlgn="auto">
              <a:spcBef>
                <a:spcPts val="0"/>
              </a:spcBef>
              <a:spcAft>
                <a:spcPts val="0"/>
              </a:spcAft>
              <a:defRPr/>
            </a:pPr>
            <a:r>
              <a:rPr lang="ja-JP" altLang="en-US" sz="1600" dirty="0">
                <a:solidFill>
                  <a:srgbClr val="FF0000"/>
                </a:solidFill>
                <a:latin typeface="HG丸ｺﾞｼｯｸM-PRO" pitchFamily="50" charset="-128"/>
                <a:ea typeface="HG丸ｺﾞｼｯｸM-PRO" pitchFamily="50" charset="-128"/>
              </a:rPr>
              <a:t>他のネットワークと相互補完</a:t>
            </a:r>
            <a:r>
              <a:rPr lang="ja-JP" altLang="en-US" sz="1600" dirty="0" smtClean="0">
                <a:solidFill>
                  <a:srgbClr val="FF0000"/>
                </a:solidFill>
                <a:latin typeface="HG丸ｺﾞｼｯｸM-PRO" pitchFamily="50" charset="-128"/>
                <a:ea typeface="HG丸ｺﾞｼｯｸM-PRO" pitchFamily="50" charset="-128"/>
              </a:rPr>
              <a:t>して</a:t>
            </a:r>
            <a:endParaRPr lang="en-US" altLang="ja-JP" sz="1600" dirty="0">
              <a:solidFill>
                <a:srgbClr val="FF0000"/>
              </a:solidFill>
              <a:latin typeface="HG丸ｺﾞｼｯｸM-PRO" pitchFamily="50" charset="-128"/>
              <a:ea typeface="HG丸ｺﾞｼｯｸM-PRO" pitchFamily="50" charset="-128"/>
            </a:endParaRPr>
          </a:p>
        </p:txBody>
      </p:sp>
      <p:grpSp>
        <p:nvGrpSpPr>
          <p:cNvPr id="2" name="グループ化 156"/>
          <p:cNvGrpSpPr>
            <a:grpSpLocks/>
          </p:cNvGrpSpPr>
          <p:nvPr/>
        </p:nvGrpSpPr>
        <p:grpSpPr bwMode="auto">
          <a:xfrm>
            <a:off x="6876256" y="1311945"/>
            <a:ext cx="635794" cy="1612999"/>
            <a:chOff x="6072193" y="2357433"/>
            <a:chExt cx="1357312" cy="1785945"/>
          </a:xfrm>
        </p:grpSpPr>
        <p:cxnSp>
          <p:nvCxnSpPr>
            <p:cNvPr id="104" name="直線矢印コネクタ 103"/>
            <p:cNvCxnSpPr/>
            <p:nvPr/>
          </p:nvCxnSpPr>
          <p:spPr bwMode="auto">
            <a:xfrm rot="5400000" flipH="1" flipV="1">
              <a:off x="6500727" y="2500550"/>
              <a:ext cx="1071895" cy="785661"/>
            </a:xfrm>
            <a:prstGeom prst="straightConnector1">
              <a:avLst/>
            </a:prstGeom>
            <a:ln w="88900" cmpd="sng">
              <a:solidFill>
                <a:schemeClr val="accent1"/>
              </a:solidFill>
              <a:prstDash val="sysDot"/>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bwMode="auto">
            <a:xfrm rot="5400000" flipH="1" flipV="1">
              <a:off x="6000993" y="3500527"/>
              <a:ext cx="714050" cy="571651"/>
            </a:xfrm>
            <a:prstGeom prst="straightConnector1">
              <a:avLst/>
            </a:prstGeom>
            <a:ln w="88900">
              <a:solidFill>
                <a:schemeClr val="accent1"/>
              </a:solidFill>
              <a:prstDash val="solid"/>
              <a:headEnd type="none"/>
              <a:tailEnd type="none" w="lg" len="med"/>
            </a:ln>
          </p:spPr>
          <p:style>
            <a:lnRef idx="1">
              <a:schemeClr val="accent1"/>
            </a:lnRef>
            <a:fillRef idx="0">
              <a:schemeClr val="accent1"/>
            </a:fillRef>
            <a:effectRef idx="0">
              <a:schemeClr val="accent1"/>
            </a:effectRef>
            <a:fontRef idx="minor">
              <a:schemeClr val="tx1"/>
            </a:fontRef>
          </p:style>
        </p:cxnSp>
      </p:grpSp>
      <p:sp>
        <p:nvSpPr>
          <p:cNvPr id="106" name="AutoShape 19"/>
          <p:cNvSpPr>
            <a:spLocks noChangeArrowheads="1"/>
          </p:cNvSpPr>
          <p:nvPr/>
        </p:nvSpPr>
        <p:spPr bwMode="auto">
          <a:xfrm>
            <a:off x="6248545" y="1484784"/>
            <a:ext cx="2895455" cy="360040"/>
          </a:xfrm>
          <a:prstGeom prst="roundRect">
            <a:avLst>
              <a:gd name="adj" fmla="val 11093"/>
            </a:avLst>
          </a:prstGeom>
          <a:solidFill>
            <a:schemeClr val="bg1">
              <a:lumMod val="50000"/>
              <a:alpha val="80000"/>
            </a:schemeClr>
          </a:solidFill>
          <a:ln w="19050" algn="ctr">
            <a:noFill/>
            <a:round/>
            <a:headEnd/>
            <a:tailEnd/>
          </a:ln>
          <a:effectLst/>
        </p:spPr>
        <p:txBody>
          <a:bodyPr wrap="none" anchor="ctr"/>
          <a:lstStyle/>
          <a:p>
            <a:pPr marL="342900" indent="-342900" fontAlgn="auto">
              <a:spcBef>
                <a:spcPts val="0"/>
              </a:spcBef>
              <a:spcAft>
                <a:spcPts val="0"/>
              </a:spcAft>
              <a:defRPr/>
            </a:pPr>
            <a:r>
              <a:rPr lang="en-US" altLang="ja-JP" sz="1600" dirty="0">
                <a:solidFill>
                  <a:schemeClr val="bg1"/>
                </a:solidFill>
                <a:latin typeface="HG丸ｺﾞｼｯｸM-PRO" pitchFamily="50" charset="-128"/>
                <a:ea typeface="HG丸ｺﾞｼｯｸM-PRO" pitchFamily="50" charset="-128"/>
              </a:rPr>
              <a:t>Google, Yahoo! </a:t>
            </a:r>
            <a:r>
              <a:rPr lang="ja-JP" altLang="en-US" sz="1600" dirty="0" smtClean="0">
                <a:solidFill>
                  <a:schemeClr val="bg1"/>
                </a:solidFill>
                <a:latin typeface="HG丸ｺﾞｼｯｸM-PRO" pitchFamily="50" charset="-128"/>
                <a:ea typeface="HG丸ｺﾞｼｯｸM-PRO" pitchFamily="50" charset="-128"/>
              </a:rPr>
              <a:t>等</a:t>
            </a:r>
            <a:endParaRPr lang="en-US" altLang="ja-JP" sz="1600" dirty="0" smtClean="0">
              <a:solidFill>
                <a:schemeClr val="bg1"/>
              </a:solidFill>
              <a:latin typeface="HG丸ｺﾞｼｯｸM-PRO" pitchFamily="50" charset="-128"/>
              <a:ea typeface="HG丸ｺﾞｼｯｸM-PRO" pitchFamily="50" charset="-128"/>
            </a:endParaRPr>
          </a:p>
        </p:txBody>
      </p:sp>
      <p:cxnSp>
        <p:nvCxnSpPr>
          <p:cNvPr id="107" name="直線矢印コネクタ 106"/>
          <p:cNvCxnSpPr>
            <a:stCxn id="120" idx="4"/>
            <a:endCxn id="45" idx="2"/>
          </p:cNvCxnSpPr>
          <p:nvPr/>
        </p:nvCxnSpPr>
        <p:spPr bwMode="auto">
          <a:xfrm rot="5400000" flipH="1">
            <a:off x="4578083" y="1948336"/>
            <a:ext cx="1698378" cy="483241"/>
          </a:xfrm>
          <a:prstGeom prst="straightConnector1">
            <a:avLst/>
          </a:prstGeom>
          <a:ln w="101600">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10253" name="AutoShape 14"/>
          <p:cNvSpPr>
            <a:spLocks noChangeArrowheads="1"/>
          </p:cNvSpPr>
          <p:nvPr/>
        </p:nvSpPr>
        <p:spPr bwMode="auto">
          <a:xfrm>
            <a:off x="3617515" y="2896270"/>
            <a:ext cx="5202957" cy="1871662"/>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lgn="ctr"/>
            <a:r>
              <a:rPr lang="ja-JP" altLang="en-US" sz="2400" b="1" dirty="0">
                <a:solidFill>
                  <a:schemeClr val="bg1"/>
                </a:solidFill>
                <a:latin typeface="HG丸ｺﾞｼｯｸM-PRO" pitchFamily="50" charset="-128"/>
                <a:ea typeface="HG丸ｺﾞｼｯｸM-PRO" pitchFamily="50" charset="-128"/>
              </a:rPr>
              <a:t>国立国会図書館</a:t>
            </a:r>
            <a:r>
              <a:rPr lang="ja-JP" altLang="en-US" sz="2400" b="1" dirty="0" smtClean="0">
                <a:solidFill>
                  <a:schemeClr val="bg1"/>
                </a:solidFill>
                <a:latin typeface="HG丸ｺﾞｼｯｸM-PRO" pitchFamily="50" charset="-128"/>
                <a:ea typeface="HG丸ｺﾞｼｯｸM-PRO" pitchFamily="50" charset="-128"/>
              </a:rPr>
              <a:t>サーチ</a:t>
            </a:r>
            <a:endParaRPr lang="en-US" altLang="ja-JP" sz="2400" b="1" dirty="0" smtClean="0">
              <a:solidFill>
                <a:schemeClr val="bg1"/>
              </a:solidFill>
              <a:latin typeface="HG丸ｺﾞｼｯｸM-PRO" pitchFamily="50" charset="-128"/>
              <a:ea typeface="HG丸ｺﾞｼｯｸM-PRO" pitchFamily="50" charset="-128"/>
            </a:endParaRPr>
          </a:p>
          <a:p>
            <a:pPr algn="ctr"/>
            <a:r>
              <a:rPr lang="en-US" altLang="ja-JP" b="1" dirty="0" smtClean="0">
                <a:solidFill>
                  <a:schemeClr val="bg1"/>
                </a:solidFill>
                <a:latin typeface="HG丸ｺﾞｼｯｸM-PRO" pitchFamily="50" charset="-128"/>
                <a:ea typeface="HG丸ｺﾞｼｯｸM-PRO" pitchFamily="50" charset="-128"/>
              </a:rPr>
              <a:t>NDL Search</a:t>
            </a:r>
            <a:endParaRPr lang="ja-JP" altLang="en-US" b="1" dirty="0">
              <a:solidFill>
                <a:schemeClr val="bg1"/>
              </a:solidFill>
              <a:latin typeface="HG丸ｺﾞｼｯｸM-PRO" pitchFamily="50" charset="-128"/>
              <a:ea typeface="HG丸ｺﾞｼｯｸM-PRO" pitchFamily="50" charset="-128"/>
            </a:endParaRPr>
          </a:p>
        </p:txBody>
      </p:sp>
      <p:cxnSp>
        <p:nvCxnSpPr>
          <p:cNvPr id="109" name="直線矢印コネクタ 108"/>
          <p:cNvCxnSpPr>
            <a:stCxn id="118" idx="0"/>
            <a:endCxn id="131" idx="4"/>
          </p:cNvCxnSpPr>
          <p:nvPr/>
        </p:nvCxnSpPr>
        <p:spPr bwMode="auto">
          <a:xfrm rot="5400000" flipH="1" flipV="1">
            <a:off x="3839255" y="4689125"/>
            <a:ext cx="597793" cy="482358"/>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110" name="直線矢印コネクタ 109"/>
          <p:cNvCxnSpPr>
            <a:stCxn id="117" idx="0"/>
            <a:endCxn id="131" idx="3"/>
          </p:cNvCxnSpPr>
          <p:nvPr/>
        </p:nvCxnSpPr>
        <p:spPr bwMode="auto">
          <a:xfrm rot="5400000" flipH="1" flipV="1">
            <a:off x="3019623" y="4333249"/>
            <a:ext cx="734958" cy="1056945"/>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111" name="直線矢印コネクタ 110"/>
          <p:cNvCxnSpPr>
            <a:stCxn id="133" idx="0"/>
            <a:endCxn id="129" idx="4"/>
          </p:cNvCxnSpPr>
          <p:nvPr/>
        </p:nvCxnSpPr>
        <p:spPr bwMode="auto">
          <a:xfrm rot="5400000" flipH="1" flipV="1">
            <a:off x="5722839" y="5028623"/>
            <a:ext cx="678309" cy="10878"/>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112" name="直線矢印コネクタ 111"/>
          <p:cNvCxnSpPr>
            <a:stCxn id="116" idx="0"/>
            <a:endCxn id="129" idx="4"/>
          </p:cNvCxnSpPr>
          <p:nvPr/>
        </p:nvCxnSpPr>
        <p:spPr bwMode="auto">
          <a:xfrm rot="5400000" flipH="1" flipV="1">
            <a:off x="5183108" y="4488892"/>
            <a:ext cx="678309" cy="1090340"/>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113" name="直線矢印コネクタ 112"/>
          <p:cNvCxnSpPr>
            <a:stCxn id="115" idx="0"/>
            <a:endCxn id="127" idx="5"/>
          </p:cNvCxnSpPr>
          <p:nvPr/>
        </p:nvCxnSpPr>
        <p:spPr bwMode="auto">
          <a:xfrm rot="16200000" flipV="1">
            <a:off x="7917071" y="4900003"/>
            <a:ext cx="822965" cy="11443"/>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cxnSp>
        <p:nvCxnSpPr>
          <p:cNvPr id="114" name="直線矢印コネクタ 113"/>
          <p:cNvCxnSpPr>
            <a:stCxn id="119" idx="0"/>
            <a:endCxn id="127" idx="4"/>
          </p:cNvCxnSpPr>
          <p:nvPr/>
        </p:nvCxnSpPr>
        <p:spPr bwMode="auto">
          <a:xfrm rot="5400000" flipH="1" flipV="1">
            <a:off x="7176194" y="4660611"/>
            <a:ext cx="669801" cy="611394"/>
          </a:xfrm>
          <a:prstGeom prst="straightConnector1">
            <a:avLst/>
          </a:prstGeom>
          <a:ln w="57150">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115" name="AutoShape 8"/>
          <p:cNvSpPr>
            <a:spLocks noChangeArrowheads="1"/>
          </p:cNvSpPr>
          <p:nvPr/>
        </p:nvSpPr>
        <p:spPr bwMode="auto">
          <a:xfrm>
            <a:off x="7840088" y="5317207"/>
            <a:ext cx="988371" cy="647700"/>
          </a:xfrm>
          <a:prstGeom prst="roundRect">
            <a:avLst>
              <a:gd name="adj" fmla="val 25048"/>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342900" indent="-342900" algn="ctr" fontAlgn="auto">
              <a:spcBef>
                <a:spcPts val="0"/>
              </a:spcBef>
              <a:spcAft>
                <a:spcPts val="0"/>
              </a:spcAft>
              <a:defRPr/>
            </a:pPr>
            <a:r>
              <a:rPr lang="ja-JP" altLang="en-US" sz="1600" dirty="0">
                <a:latin typeface="HG丸ｺﾞｼｯｸM-PRO" pitchFamily="50" charset="-128"/>
                <a:ea typeface="HG丸ｺﾞｼｯｸM-PRO" pitchFamily="50" charset="-128"/>
              </a:rPr>
              <a:t>各図書館</a:t>
            </a:r>
            <a:endParaRPr lang="en-US" altLang="ja-JP" sz="1600" dirty="0">
              <a:latin typeface="HG丸ｺﾞｼｯｸM-PRO" pitchFamily="50" charset="-128"/>
              <a:ea typeface="HG丸ｺﾞｼｯｸM-PRO" pitchFamily="50" charset="-128"/>
            </a:endParaRPr>
          </a:p>
          <a:p>
            <a:pPr marL="342900" indent="-342900" algn="ctr" fontAlgn="auto">
              <a:spcBef>
                <a:spcPts val="0"/>
              </a:spcBef>
              <a:spcAft>
                <a:spcPts val="0"/>
              </a:spcAft>
              <a:defRPr/>
            </a:pPr>
            <a:r>
              <a:rPr lang="ja-JP" altLang="en-US" sz="1600" dirty="0">
                <a:latin typeface="HG丸ｺﾞｼｯｸM-PRO" pitchFamily="50" charset="-128"/>
                <a:ea typeface="HG丸ｺﾞｼｯｸM-PRO" pitchFamily="50" charset="-128"/>
              </a:rPr>
              <a:t>レファレンス</a:t>
            </a:r>
          </a:p>
        </p:txBody>
      </p:sp>
      <p:sp>
        <p:nvSpPr>
          <p:cNvPr id="116" name="AutoShape 8"/>
          <p:cNvSpPr>
            <a:spLocks noChangeArrowheads="1"/>
          </p:cNvSpPr>
          <p:nvPr/>
        </p:nvSpPr>
        <p:spPr bwMode="auto">
          <a:xfrm>
            <a:off x="4499992" y="5373216"/>
            <a:ext cx="954199" cy="647700"/>
          </a:xfrm>
          <a:prstGeom prst="roundRect">
            <a:avLst>
              <a:gd name="adj" fmla="val 25048"/>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marL="342900" indent="-342900" algn="ctr" fontAlgn="auto">
              <a:spcBef>
                <a:spcPts val="0"/>
              </a:spcBef>
              <a:spcAft>
                <a:spcPts val="0"/>
              </a:spcAft>
              <a:defRPr/>
            </a:pPr>
            <a:r>
              <a:rPr lang="en-US" altLang="ja-JP" sz="1600" dirty="0">
                <a:latin typeface="HG丸ｺﾞｼｯｸM-PRO" pitchFamily="50" charset="-128"/>
                <a:ea typeface="HG丸ｺﾞｼｯｸM-PRO" pitchFamily="50" charset="-128"/>
              </a:rPr>
              <a:t>NDL</a:t>
            </a:r>
          </a:p>
          <a:p>
            <a:pPr marL="342900" indent="-342900" algn="ctr" fontAlgn="auto">
              <a:spcBef>
                <a:spcPts val="0"/>
              </a:spcBef>
              <a:spcAft>
                <a:spcPts val="0"/>
              </a:spcAft>
              <a:defRPr/>
            </a:pPr>
            <a:r>
              <a:rPr lang="ja-JP" altLang="en-US" sz="1600" dirty="0">
                <a:latin typeface="HG丸ｺﾞｼｯｸM-PRO" pitchFamily="50" charset="-128"/>
                <a:ea typeface="HG丸ｺﾞｼｯｸM-PRO" pitchFamily="50" charset="-128"/>
              </a:rPr>
              <a:t>蔵書目録</a:t>
            </a:r>
          </a:p>
        </p:txBody>
      </p:sp>
      <p:sp>
        <p:nvSpPr>
          <p:cNvPr id="117" name="AutoShape 8"/>
          <p:cNvSpPr>
            <a:spLocks noChangeArrowheads="1"/>
          </p:cNvSpPr>
          <p:nvPr/>
        </p:nvSpPr>
        <p:spPr bwMode="auto">
          <a:xfrm>
            <a:off x="2411760" y="5229200"/>
            <a:ext cx="893740" cy="792163"/>
          </a:xfrm>
          <a:prstGeom prst="roundRect">
            <a:avLst>
              <a:gd name="adj" fmla="val 25048"/>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342900" indent="-342900" algn="ctr" fontAlgn="auto">
              <a:spcBef>
                <a:spcPts val="0"/>
              </a:spcBef>
              <a:spcAft>
                <a:spcPts val="0"/>
              </a:spcAft>
              <a:defRPr/>
            </a:pPr>
            <a:r>
              <a:rPr lang="en-US" altLang="ja-JP" sz="1600" dirty="0">
                <a:latin typeface="HG丸ｺﾞｼｯｸM-PRO" pitchFamily="50" charset="-128"/>
                <a:ea typeface="HG丸ｺﾞｼｯｸM-PRO" pitchFamily="50" charset="-128"/>
              </a:rPr>
              <a:t>NDL</a:t>
            </a:r>
          </a:p>
          <a:p>
            <a:pPr marL="342900" indent="-342900" algn="ctr" fontAlgn="auto">
              <a:spcBef>
                <a:spcPts val="0"/>
              </a:spcBef>
              <a:spcAft>
                <a:spcPts val="0"/>
              </a:spcAft>
              <a:defRPr/>
            </a:pPr>
            <a:r>
              <a:rPr lang="ja-JP" altLang="en-US" sz="1600" dirty="0">
                <a:latin typeface="HG丸ｺﾞｼｯｸM-PRO" pitchFamily="50" charset="-128"/>
                <a:ea typeface="HG丸ｺﾞｼｯｸM-PRO" pitchFamily="50" charset="-128"/>
              </a:rPr>
              <a:t>デジタル</a:t>
            </a:r>
            <a:endParaRPr lang="en-US" altLang="ja-JP" sz="1600" dirty="0">
              <a:latin typeface="HG丸ｺﾞｼｯｸM-PRO" pitchFamily="50" charset="-128"/>
              <a:ea typeface="HG丸ｺﾞｼｯｸM-PRO" pitchFamily="50" charset="-128"/>
            </a:endParaRPr>
          </a:p>
          <a:p>
            <a:pPr marL="342900" indent="-342900" algn="ctr" fontAlgn="auto">
              <a:spcBef>
                <a:spcPts val="0"/>
              </a:spcBef>
              <a:spcAft>
                <a:spcPts val="0"/>
              </a:spcAft>
              <a:defRPr/>
            </a:pPr>
            <a:r>
              <a:rPr lang="ja-JP" altLang="en-US" sz="1600" dirty="0">
                <a:latin typeface="HG丸ｺﾞｼｯｸM-PRO" pitchFamily="50" charset="-128"/>
                <a:ea typeface="HG丸ｺﾞｼｯｸM-PRO" pitchFamily="50" charset="-128"/>
              </a:rPr>
              <a:t>アーカイブ</a:t>
            </a:r>
          </a:p>
        </p:txBody>
      </p:sp>
      <p:sp>
        <p:nvSpPr>
          <p:cNvPr id="118" name="AutoShape 8"/>
          <p:cNvSpPr>
            <a:spLocks noChangeArrowheads="1"/>
          </p:cNvSpPr>
          <p:nvPr/>
        </p:nvSpPr>
        <p:spPr bwMode="auto">
          <a:xfrm>
            <a:off x="3419872" y="5229200"/>
            <a:ext cx="954199" cy="792163"/>
          </a:xfrm>
          <a:prstGeom prst="roundRect">
            <a:avLst>
              <a:gd name="adj" fmla="val 25048"/>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342900" indent="-342900" algn="ctr" fontAlgn="auto">
              <a:spcBef>
                <a:spcPts val="0"/>
              </a:spcBef>
              <a:spcAft>
                <a:spcPts val="0"/>
              </a:spcAft>
              <a:defRPr/>
            </a:pPr>
            <a:r>
              <a:rPr lang="ja-JP" altLang="en-US" sz="1600" dirty="0">
                <a:latin typeface="HG丸ｺﾞｼｯｸM-PRO" pitchFamily="50" charset="-128"/>
                <a:ea typeface="HG丸ｺﾞｼｯｸM-PRO" pitchFamily="50" charset="-128"/>
              </a:rPr>
              <a:t>各機関</a:t>
            </a:r>
            <a:endParaRPr lang="en-US" altLang="ja-JP" sz="1600" dirty="0">
              <a:latin typeface="HG丸ｺﾞｼｯｸM-PRO" pitchFamily="50" charset="-128"/>
              <a:ea typeface="HG丸ｺﾞｼｯｸM-PRO" pitchFamily="50" charset="-128"/>
            </a:endParaRPr>
          </a:p>
          <a:p>
            <a:pPr marL="342900" indent="-342900" algn="ctr" fontAlgn="auto">
              <a:spcBef>
                <a:spcPts val="0"/>
              </a:spcBef>
              <a:spcAft>
                <a:spcPts val="0"/>
              </a:spcAft>
              <a:defRPr/>
            </a:pPr>
            <a:r>
              <a:rPr lang="ja-JP" altLang="en-US" sz="1600" dirty="0">
                <a:latin typeface="HG丸ｺﾞｼｯｸM-PRO" pitchFamily="50" charset="-128"/>
                <a:ea typeface="HG丸ｺﾞｼｯｸM-PRO" pitchFamily="50" charset="-128"/>
              </a:rPr>
              <a:t>デジタル</a:t>
            </a:r>
            <a:endParaRPr lang="en-US" altLang="ja-JP" sz="1600" dirty="0">
              <a:latin typeface="HG丸ｺﾞｼｯｸM-PRO" pitchFamily="50" charset="-128"/>
              <a:ea typeface="HG丸ｺﾞｼｯｸM-PRO" pitchFamily="50" charset="-128"/>
            </a:endParaRPr>
          </a:p>
          <a:p>
            <a:pPr marL="342900" indent="-342900" algn="ctr" fontAlgn="auto">
              <a:spcBef>
                <a:spcPts val="0"/>
              </a:spcBef>
              <a:spcAft>
                <a:spcPts val="0"/>
              </a:spcAft>
              <a:defRPr/>
            </a:pPr>
            <a:r>
              <a:rPr lang="ja-JP" altLang="en-US" sz="1600" dirty="0">
                <a:latin typeface="HG丸ｺﾞｼｯｸM-PRO" pitchFamily="50" charset="-128"/>
                <a:ea typeface="HG丸ｺﾞｼｯｸM-PRO" pitchFamily="50" charset="-128"/>
              </a:rPr>
              <a:t>アーカイブ</a:t>
            </a:r>
          </a:p>
        </p:txBody>
      </p:sp>
      <p:sp>
        <p:nvSpPr>
          <p:cNvPr id="119" name="AutoShape 8"/>
          <p:cNvSpPr>
            <a:spLocks noChangeArrowheads="1"/>
          </p:cNvSpPr>
          <p:nvPr/>
        </p:nvSpPr>
        <p:spPr bwMode="auto">
          <a:xfrm>
            <a:off x="6732240" y="5301208"/>
            <a:ext cx="946313" cy="647700"/>
          </a:xfrm>
          <a:prstGeom prst="roundRect">
            <a:avLst>
              <a:gd name="adj" fmla="val 25048"/>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marL="342900" indent="-342900" algn="ctr" fontAlgn="auto">
              <a:spcBef>
                <a:spcPts val="0"/>
              </a:spcBef>
              <a:spcAft>
                <a:spcPts val="0"/>
              </a:spcAft>
              <a:defRPr/>
            </a:pPr>
            <a:r>
              <a:rPr lang="en-US" altLang="ja-JP" sz="1600" dirty="0">
                <a:latin typeface="HG丸ｺﾞｼｯｸM-PRO" pitchFamily="50" charset="-128"/>
                <a:ea typeface="HG丸ｺﾞｼｯｸM-PRO" pitchFamily="50" charset="-128"/>
              </a:rPr>
              <a:t>NDL</a:t>
            </a:r>
          </a:p>
          <a:p>
            <a:pPr marL="342900" indent="-342900" algn="ctr" fontAlgn="auto">
              <a:spcBef>
                <a:spcPts val="0"/>
              </a:spcBef>
              <a:spcAft>
                <a:spcPts val="0"/>
              </a:spcAft>
              <a:defRPr/>
            </a:pPr>
            <a:r>
              <a:rPr lang="ja-JP" altLang="en-US" sz="1600" dirty="0">
                <a:latin typeface="HG丸ｺﾞｼｯｸM-PRO" pitchFamily="50" charset="-128"/>
                <a:ea typeface="HG丸ｺﾞｼｯｸM-PRO" pitchFamily="50" charset="-128"/>
              </a:rPr>
              <a:t>レファレンス</a:t>
            </a:r>
          </a:p>
        </p:txBody>
      </p:sp>
      <p:sp>
        <p:nvSpPr>
          <p:cNvPr id="120" name="Oval 15"/>
          <p:cNvSpPr>
            <a:spLocks noChangeArrowheads="1"/>
          </p:cNvSpPr>
          <p:nvPr/>
        </p:nvSpPr>
        <p:spPr bwMode="auto">
          <a:xfrm>
            <a:off x="4101561" y="2462882"/>
            <a:ext cx="3134661" cy="576263"/>
          </a:xfrm>
          <a:prstGeom prst="ellipse">
            <a:avLst/>
          </a:prstGeom>
          <a:solidFill>
            <a:schemeClr val="accent1">
              <a:lumMod val="60000"/>
              <a:lumOff val="40000"/>
              <a:alpha val="75000"/>
            </a:schemeClr>
          </a:solidFill>
          <a:ln w="28575" algn="ctr">
            <a:noFill/>
            <a:round/>
            <a:headEnd/>
            <a:tailEnd/>
          </a:ln>
          <a:effectLst/>
        </p:spPr>
        <p:txBody>
          <a:bodyPr wrap="none" anchor="ctr"/>
          <a:lstStyle/>
          <a:p>
            <a:pPr algn="ctr" fontAlgn="auto">
              <a:spcAft>
                <a:spcPts val="0"/>
              </a:spcAft>
              <a:defRPr/>
            </a:pPr>
            <a:r>
              <a:rPr lang="ja-JP" altLang="en-US" sz="2000" b="1" dirty="0">
                <a:latin typeface="HG丸ｺﾞｼｯｸM-PRO" pitchFamily="50" charset="-128"/>
                <a:ea typeface="HG丸ｺﾞｼｯｸM-PRO" pitchFamily="50" charset="-128"/>
              </a:rPr>
              <a:t>統合検索サービスを提供</a:t>
            </a:r>
          </a:p>
        </p:txBody>
      </p:sp>
      <p:sp>
        <p:nvSpPr>
          <p:cNvPr id="121" name="Oval 15"/>
          <p:cNvSpPr>
            <a:spLocks noChangeArrowheads="1"/>
          </p:cNvSpPr>
          <p:nvPr/>
        </p:nvSpPr>
        <p:spPr bwMode="auto">
          <a:xfrm>
            <a:off x="2659885" y="4809207"/>
            <a:ext cx="5800547" cy="431800"/>
          </a:xfrm>
          <a:prstGeom prst="ellipse">
            <a:avLst/>
          </a:prstGeom>
          <a:solidFill>
            <a:schemeClr val="accent1">
              <a:lumMod val="60000"/>
              <a:lumOff val="40000"/>
              <a:alpha val="75000"/>
            </a:schemeClr>
          </a:solidFill>
          <a:ln w="28575" algn="ctr">
            <a:noFill/>
            <a:round/>
            <a:headEnd/>
            <a:tailEnd/>
          </a:ln>
          <a:effectLst/>
        </p:spPr>
        <p:txBody>
          <a:bodyPr wrap="none" anchor="ctr"/>
          <a:lstStyle/>
          <a:p>
            <a:pPr algn="ctr" fontAlgn="auto">
              <a:spcAft>
                <a:spcPts val="0"/>
              </a:spcAft>
              <a:defRPr/>
            </a:pPr>
            <a:r>
              <a:rPr lang="ja-JP" altLang="en-US" sz="2000" b="1" dirty="0">
                <a:latin typeface="HG丸ｺﾞｼｯｸM-PRO" pitchFamily="50" charset="-128"/>
                <a:ea typeface="HG丸ｺﾞｼｯｸM-PRO" pitchFamily="50" charset="-128"/>
              </a:rPr>
              <a:t>メタデータを集約</a:t>
            </a:r>
          </a:p>
        </p:txBody>
      </p:sp>
      <p:sp>
        <p:nvSpPr>
          <p:cNvPr id="122" name="テキスト ボックス 159"/>
          <p:cNvSpPr txBox="1">
            <a:spLocks noChangeArrowheads="1"/>
          </p:cNvSpPr>
          <p:nvPr/>
        </p:nvSpPr>
        <p:spPr bwMode="auto">
          <a:xfrm>
            <a:off x="3923928" y="1844824"/>
            <a:ext cx="1669191" cy="338554"/>
          </a:xfrm>
          <a:prstGeom prst="rect">
            <a:avLst/>
          </a:prstGeom>
          <a:solidFill>
            <a:schemeClr val="bg1">
              <a:alpha val="45000"/>
            </a:schemeClr>
          </a:solidFill>
          <a:ln w="9525">
            <a:noFill/>
            <a:miter lim="800000"/>
            <a:headEnd/>
            <a:tailEnd/>
          </a:ln>
        </p:spPr>
        <p:txBody>
          <a:bodyPr wrap="square">
            <a:spAutoFit/>
          </a:bodyPr>
          <a:lstStyle/>
          <a:p>
            <a:pPr algn="ctr" fontAlgn="auto">
              <a:spcBef>
                <a:spcPts val="0"/>
              </a:spcBef>
              <a:spcAft>
                <a:spcPts val="0"/>
              </a:spcAft>
              <a:defRPr/>
            </a:pPr>
            <a:r>
              <a:rPr lang="en-US" altLang="ja-JP" sz="1600" dirty="0" smtClean="0">
                <a:solidFill>
                  <a:srgbClr val="FF0000"/>
                </a:solidFill>
                <a:latin typeface="HG丸ｺﾞｼｯｸM-PRO" pitchFamily="50" charset="-128"/>
                <a:ea typeface="HG丸ｺﾞｼｯｸM-PRO" pitchFamily="50" charset="-128"/>
              </a:rPr>
              <a:t>NDL</a:t>
            </a:r>
            <a:r>
              <a:rPr lang="ja-JP" altLang="en-US" sz="1600" dirty="0" smtClean="0">
                <a:solidFill>
                  <a:srgbClr val="FF0000"/>
                </a:solidFill>
                <a:latin typeface="HG丸ｺﾞｼｯｸM-PRO" pitchFamily="50" charset="-128"/>
                <a:ea typeface="HG丸ｺﾞｼｯｸM-PRO" pitchFamily="50" charset="-128"/>
              </a:rPr>
              <a:t>から直接</a:t>
            </a:r>
            <a:endParaRPr lang="en-US" altLang="ja-JP" sz="1600" dirty="0">
              <a:solidFill>
                <a:srgbClr val="FF0000"/>
              </a:solidFill>
              <a:latin typeface="HG丸ｺﾞｼｯｸM-PRO" pitchFamily="50" charset="-128"/>
              <a:ea typeface="HG丸ｺﾞｼｯｸM-PRO" pitchFamily="50" charset="-128"/>
            </a:endParaRPr>
          </a:p>
        </p:txBody>
      </p:sp>
      <p:sp>
        <p:nvSpPr>
          <p:cNvPr id="127" name="Oval 55"/>
          <p:cNvSpPr>
            <a:spLocks noChangeArrowheads="1"/>
          </p:cNvSpPr>
          <p:nvPr/>
        </p:nvSpPr>
        <p:spPr bwMode="auto">
          <a:xfrm>
            <a:off x="7101142" y="3694782"/>
            <a:ext cx="1431298" cy="936625"/>
          </a:xfrm>
          <a:prstGeom prst="ellipse">
            <a:avLst/>
          </a:prstGeom>
          <a:ln>
            <a:headEnd/>
            <a:tailEnd/>
          </a:ln>
        </p:spPr>
        <p:style>
          <a:lnRef idx="3">
            <a:schemeClr val="lt1"/>
          </a:lnRef>
          <a:fillRef idx="1">
            <a:schemeClr val="accent4"/>
          </a:fillRef>
          <a:effectRef idx="1">
            <a:schemeClr val="accent4"/>
          </a:effectRef>
          <a:fontRef idx="minor">
            <a:schemeClr val="lt1"/>
          </a:fontRef>
        </p:style>
        <p:txBody>
          <a:bodyPr wrap="none" anchor="ctr"/>
          <a:lstStyle/>
          <a:p>
            <a:pPr algn="ctr" fontAlgn="auto">
              <a:spcBef>
                <a:spcPts val="0"/>
              </a:spcBef>
              <a:spcAft>
                <a:spcPts val="0"/>
              </a:spcAft>
              <a:defRPr/>
            </a:pPr>
            <a:r>
              <a:rPr lang="ja-JP" altLang="en-US" sz="1600" dirty="0">
                <a:latin typeface="HG丸ｺﾞｼｯｸM-PRO" pitchFamily="50" charset="-128"/>
                <a:ea typeface="HG丸ｺﾞｼｯｸM-PRO" pitchFamily="50" charset="-128"/>
              </a:rPr>
              <a:t>レファレンス情報</a:t>
            </a:r>
            <a:endParaRPr lang="en-US" altLang="ja-JP" sz="1600" dirty="0">
              <a:latin typeface="HG丸ｺﾞｼｯｸM-PRO" pitchFamily="50" charset="-128"/>
              <a:ea typeface="HG丸ｺﾞｼｯｸM-PRO" pitchFamily="50" charset="-128"/>
            </a:endParaRPr>
          </a:p>
          <a:p>
            <a:pPr algn="ctr" fontAlgn="auto">
              <a:spcBef>
                <a:spcPts val="0"/>
              </a:spcBef>
              <a:spcAft>
                <a:spcPts val="0"/>
              </a:spcAft>
              <a:defRPr/>
            </a:pPr>
            <a:r>
              <a:rPr lang="ja-JP" altLang="en-US" sz="1600" dirty="0">
                <a:latin typeface="HG丸ｺﾞｼｯｸM-PRO" pitchFamily="50" charset="-128"/>
                <a:ea typeface="HG丸ｺﾞｼｯｸM-PRO" pitchFamily="50" charset="-128"/>
              </a:rPr>
              <a:t>の総合目録</a:t>
            </a:r>
            <a:endParaRPr lang="en-US" altLang="ja-JP" sz="1600" dirty="0">
              <a:latin typeface="HG丸ｺﾞｼｯｸM-PRO" pitchFamily="50" charset="-128"/>
              <a:ea typeface="HG丸ｺﾞｼｯｸM-PRO" pitchFamily="50" charset="-128"/>
            </a:endParaRPr>
          </a:p>
        </p:txBody>
      </p:sp>
      <p:sp>
        <p:nvSpPr>
          <p:cNvPr id="129" name="Oval 10"/>
          <p:cNvSpPr>
            <a:spLocks noChangeArrowheads="1"/>
          </p:cNvSpPr>
          <p:nvPr/>
        </p:nvSpPr>
        <p:spPr bwMode="auto">
          <a:xfrm>
            <a:off x="5382012" y="3759870"/>
            <a:ext cx="1370839" cy="935037"/>
          </a:xfrm>
          <a:prstGeom prst="ellipse">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gn="ctr" fontAlgn="auto">
              <a:spcBef>
                <a:spcPts val="0"/>
              </a:spcBef>
              <a:spcAft>
                <a:spcPts val="0"/>
              </a:spcAft>
              <a:defRPr/>
            </a:pPr>
            <a:r>
              <a:rPr lang="ja-JP" altLang="en-US" dirty="0">
                <a:latin typeface="HG丸ｺﾞｼｯｸM-PRO" pitchFamily="50" charset="-128"/>
                <a:ea typeface="HG丸ｺﾞｼｯｸM-PRO" pitchFamily="50" charset="-128"/>
              </a:rPr>
              <a:t>紙資料の</a:t>
            </a:r>
            <a:endParaRPr lang="en-US" altLang="ja-JP" dirty="0">
              <a:latin typeface="HG丸ｺﾞｼｯｸM-PRO" pitchFamily="50" charset="-128"/>
              <a:ea typeface="HG丸ｺﾞｼｯｸM-PRO" pitchFamily="50" charset="-128"/>
            </a:endParaRPr>
          </a:p>
          <a:p>
            <a:pPr algn="ctr" fontAlgn="auto">
              <a:spcBef>
                <a:spcPts val="0"/>
              </a:spcBef>
              <a:spcAft>
                <a:spcPts val="0"/>
              </a:spcAft>
              <a:defRPr/>
            </a:pPr>
            <a:r>
              <a:rPr lang="ja-JP" altLang="en-US" dirty="0">
                <a:latin typeface="HG丸ｺﾞｼｯｸM-PRO" pitchFamily="50" charset="-128"/>
                <a:ea typeface="HG丸ｺﾞｼｯｸM-PRO" pitchFamily="50" charset="-128"/>
              </a:rPr>
              <a:t>総合目録</a:t>
            </a:r>
            <a:endParaRPr lang="en-US" altLang="ja-JP" dirty="0">
              <a:latin typeface="HG丸ｺﾞｼｯｸM-PRO" pitchFamily="50" charset="-128"/>
              <a:ea typeface="HG丸ｺﾞｼｯｸM-PRO" pitchFamily="50" charset="-128"/>
            </a:endParaRPr>
          </a:p>
        </p:txBody>
      </p:sp>
      <p:sp>
        <p:nvSpPr>
          <p:cNvPr id="131" name="Oval 19"/>
          <p:cNvSpPr>
            <a:spLocks noChangeArrowheads="1"/>
          </p:cNvSpPr>
          <p:nvPr/>
        </p:nvSpPr>
        <p:spPr bwMode="auto">
          <a:xfrm>
            <a:off x="3723482" y="3694782"/>
            <a:ext cx="1311695" cy="936625"/>
          </a:xfrm>
          <a:prstGeom prst="ellipse">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fontAlgn="auto">
              <a:spcBef>
                <a:spcPts val="0"/>
              </a:spcBef>
              <a:spcAft>
                <a:spcPts val="0"/>
              </a:spcAft>
              <a:defRPr/>
            </a:pPr>
            <a:r>
              <a:rPr lang="ja-JP" altLang="en-US" dirty="0">
                <a:latin typeface="HG丸ｺﾞｼｯｸM-PRO" pitchFamily="50" charset="-128"/>
                <a:ea typeface="HG丸ｺﾞｼｯｸM-PRO" pitchFamily="50" charset="-128"/>
              </a:rPr>
              <a:t>デジタルの</a:t>
            </a:r>
            <a:endParaRPr lang="en-US" altLang="ja-JP" dirty="0">
              <a:latin typeface="HG丸ｺﾞｼｯｸM-PRO" pitchFamily="50" charset="-128"/>
              <a:ea typeface="HG丸ｺﾞｼｯｸM-PRO" pitchFamily="50" charset="-128"/>
            </a:endParaRPr>
          </a:p>
          <a:p>
            <a:pPr algn="ctr" fontAlgn="auto">
              <a:spcBef>
                <a:spcPts val="0"/>
              </a:spcBef>
              <a:spcAft>
                <a:spcPts val="0"/>
              </a:spcAft>
              <a:defRPr/>
            </a:pPr>
            <a:r>
              <a:rPr lang="ja-JP" altLang="en-US" dirty="0">
                <a:latin typeface="HG丸ｺﾞｼｯｸM-PRO" pitchFamily="50" charset="-128"/>
                <a:ea typeface="HG丸ｺﾞｼｯｸM-PRO" pitchFamily="50" charset="-128"/>
              </a:rPr>
              <a:t>総合目録</a:t>
            </a:r>
          </a:p>
        </p:txBody>
      </p:sp>
      <p:sp>
        <p:nvSpPr>
          <p:cNvPr id="133" name="AutoShape 8"/>
          <p:cNvSpPr>
            <a:spLocks noChangeArrowheads="1"/>
          </p:cNvSpPr>
          <p:nvPr/>
        </p:nvSpPr>
        <p:spPr bwMode="auto">
          <a:xfrm>
            <a:off x="5580112" y="5373216"/>
            <a:ext cx="952884" cy="647700"/>
          </a:xfrm>
          <a:prstGeom prst="roundRect">
            <a:avLst>
              <a:gd name="adj" fmla="val 25048"/>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marL="342900" indent="-342900" fontAlgn="auto">
              <a:spcBef>
                <a:spcPts val="0"/>
              </a:spcBef>
              <a:spcAft>
                <a:spcPts val="0"/>
              </a:spcAft>
              <a:defRPr/>
            </a:pPr>
            <a:r>
              <a:rPr lang="ja-JP" altLang="en-US" sz="1600" dirty="0">
                <a:latin typeface="HG丸ｺﾞｼｯｸM-PRO" pitchFamily="50" charset="-128"/>
                <a:ea typeface="HG丸ｺﾞｼｯｸM-PRO" pitchFamily="50" charset="-128"/>
              </a:rPr>
              <a:t>各図書館</a:t>
            </a:r>
            <a:endParaRPr lang="en-US" altLang="ja-JP" sz="1600" dirty="0">
              <a:latin typeface="HG丸ｺﾞｼｯｸM-PRO" pitchFamily="50" charset="-128"/>
              <a:ea typeface="HG丸ｺﾞｼｯｸM-PRO" pitchFamily="50" charset="-128"/>
            </a:endParaRPr>
          </a:p>
          <a:p>
            <a:pPr marL="342900" indent="-342900" fontAlgn="auto">
              <a:spcBef>
                <a:spcPts val="0"/>
              </a:spcBef>
              <a:spcAft>
                <a:spcPts val="0"/>
              </a:spcAft>
              <a:defRPr/>
            </a:pPr>
            <a:r>
              <a:rPr lang="ja-JP" altLang="en-US" sz="1600" dirty="0">
                <a:latin typeface="HG丸ｺﾞｼｯｸM-PRO" pitchFamily="50" charset="-128"/>
                <a:ea typeface="HG丸ｺﾞｼｯｸM-PRO" pitchFamily="50" charset="-128"/>
              </a:rPr>
              <a:t>蔵書目録</a:t>
            </a:r>
          </a:p>
        </p:txBody>
      </p:sp>
      <p:sp>
        <p:nvSpPr>
          <p:cNvPr id="45" name="AutoShape 18"/>
          <p:cNvSpPr>
            <a:spLocks noChangeArrowheads="1"/>
          </p:cNvSpPr>
          <p:nvPr/>
        </p:nvSpPr>
        <p:spPr bwMode="auto">
          <a:xfrm>
            <a:off x="2198851" y="908720"/>
            <a:ext cx="5973599" cy="432047"/>
          </a:xfrm>
          <a:prstGeom prst="roundRect">
            <a:avLst>
              <a:gd name="adj" fmla="val 50000"/>
            </a:avLst>
          </a:prstGeom>
          <a:solidFill>
            <a:srgbClr val="FFCCFF"/>
          </a:solidFill>
          <a:ln w="19050" algn="ctr">
            <a:noFill/>
            <a:round/>
            <a:headEnd/>
            <a:tailEnd/>
          </a:ln>
          <a:effectLst/>
        </p:spPr>
        <p:txBody>
          <a:bodyPr wrap="none"/>
          <a:lstStyle/>
          <a:p>
            <a:pPr algn="ctr" fontAlgn="auto">
              <a:lnSpc>
                <a:spcPct val="120000"/>
              </a:lnSpc>
              <a:spcAft>
                <a:spcPts val="0"/>
              </a:spcAft>
              <a:defRPr/>
            </a:pPr>
            <a:endParaRPr lang="ja-JP" altLang="en-US" sz="2800" b="1" dirty="0">
              <a:solidFill>
                <a:schemeClr val="tx1">
                  <a:lumMod val="85000"/>
                  <a:lumOff val="15000"/>
                </a:schemeClr>
              </a:solidFill>
              <a:latin typeface="HG丸ｺﾞｼｯｸM-PRO" pitchFamily="50" charset="-128"/>
              <a:ea typeface="HG丸ｺﾞｼｯｸM-PRO" pitchFamily="50" charset="-128"/>
            </a:endParaRPr>
          </a:p>
        </p:txBody>
      </p:sp>
      <p:sp>
        <p:nvSpPr>
          <p:cNvPr id="10274" name="テキスト ボックス 45"/>
          <p:cNvSpPr txBox="1">
            <a:spLocks noChangeArrowheads="1"/>
          </p:cNvSpPr>
          <p:nvPr/>
        </p:nvSpPr>
        <p:spPr bwMode="auto">
          <a:xfrm>
            <a:off x="2627784" y="921420"/>
            <a:ext cx="4824536" cy="461665"/>
          </a:xfrm>
          <a:prstGeom prst="rect">
            <a:avLst/>
          </a:prstGeom>
          <a:noFill/>
          <a:ln w="9525">
            <a:noFill/>
            <a:miter lim="800000"/>
            <a:headEnd/>
            <a:tailEnd/>
          </a:ln>
        </p:spPr>
        <p:txBody>
          <a:bodyPr wrap="square">
            <a:spAutoFit/>
          </a:bodyPr>
          <a:lstStyle/>
          <a:p>
            <a:r>
              <a:rPr lang="ja-JP" altLang="en-US" sz="2400" b="1" dirty="0" smtClean="0">
                <a:latin typeface="HG丸ｺﾞｼｯｸM-PRO" pitchFamily="50" charset="-128"/>
                <a:ea typeface="HG丸ｺﾞｼｯｸM-PRO" pitchFamily="50" charset="-128"/>
              </a:rPr>
              <a:t>知識の集約と利用者への提供</a:t>
            </a:r>
            <a:endParaRPr lang="ja-JP" altLang="en-US" sz="2400" b="1" dirty="0">
              <a:latin typeface="HG丸ｺﾞｼｯｸM-PRO" pitchFamily="50" charset="-128"/>
              <a:ea typeface="HG丸ｺﾞｼｯｸM-PRO" pitchFamily="50" charset="-128"/>
            </a:endParaRPr>
          </a:p>
        </p:txBody>
      </p:sp>
      <p:grpSp>
        <p:nvGrpSpPr>
          <p:cNvPr id="3" name="グループ化 158"/>
          <p:cNvGrpSpPr>
            <a:grpSpLocks/>
          </p:cNvGrpSpPr>
          <p:nvPr/>
        </p:nvGrpSpPr>
        <p:grpSpPr bwMode="auto">
          <a:xfrm flipH="1">
            <a:off x="1475656" y="1268760"/>
            <a:ext cx="2304256" cy="1368152"/>
            <a:chOff x="1608262" y="1484784"/>
            <a:chExt cx="1500188" cy="2143125"/>
          </a:xfrm>
        </p:grpSpPr>
        <p:cxnSp>
          <p:nvCxnSpPr>
            <p:cNvPr id="47" name="直線矢印コネクタ 46"/>
            <p:cNvCxnSpPr/>
            <p:nvPr/>
          </p:nvCxnSpPr>
          <p:spPr bwMode="auto">
            <a:xfrm rot="16200000" flipV="1">
              <a:off x="1393915" y="1699131"/>
              <a:ext cx="1356935" cy="928241"/>
            </a:xfrm>
            <a:prstGeom prst="straightConnector1">
              <a:avLst/>
            </a:prstGeom>
            <a:ln w="88900" cmpd="sng">
              <a:solidFill>
                <a:schemeClr val="accent1"/>
              </a:solidFill>
              <a:prstDash val="sysDot"/>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bwMode="auto">
            <a:xfrm rot="16200000" flipV="1">
              <a:off x="2429382" y="2948840"/>
              <a:ext cx="786190" cy="571947"/>
            </a:xfrm>
            <a:prstGeom prst="straightConnector1">
              <a:avLst/>
            </a:prstGeom>
            <a:ln w="88900" cmpd="sng">
              <a:solidFill>
                <a:schemeClr val="accent1"/>
              </a:solidFill>
              <a:prstDash val="soli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61" name="AutoShape 14"/>
          <p:cNvSpPr>
            <a:spLocks noChangeArrowheads="1"/>
          </p:cNvSpPr>
          <p:nvPr/>
        </p:nvSpPr>
        <p:spPr bwMode="auto">
          <a:xfrm>
            <a:off x="72008" y="2636912"/>
            <a:ext cx="2987824" cy="1871662"/>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defRPr/>
            </a:pPr>
            <a:r>
              <a:rPr lang="ja-JP" altLang="en-US" b="1" dirty="0" smtClean="0">
                <a:solidFill>
                  <a:schemeClr val="bg1"/>
                </a:solidFill>
                <a:latin typeface="HG丸ｺﾞｼｯｸM-PRO" pitchFamily="50" charset="-128"/>
                <a:ea typeface="HG丸ｺﾞｼｯｸM-PRO" pitchFamily="50" charset="-128"/>
                <a:cs typeface="Arial Unicode MS" pitchFamily="50" charset="-128"/>
              </a:rPr>
              <a:t>連携機関のサービス</a:t>
            </a:r>
            <a:endParaRPr lang="en-US" altLang="ja-JP" b="1" dirty="0" smtClean="0">
              <a:solidFill>
                <a:schemeClr val="bg1"/>
              </a:solidFill>
              <a:latin typeface="HG丸ｺﾞｼｯｸM-PRO" pitchFamily="50" charset="-128"/>
              <a:ea typeface="HG丸ｺﾞｼｯｸM-PRO" pitchFamily="50" charset="-128"/>
              <a:cs typeface="Arial Unicode MS" pitchFamily="50" charset="-128"/>
            </a:endParaRPr>
          </a:p>
          <a:p>
            <a:pPr>
              <a:defRPr/>
            </a:pPr>
            <a:r>
              <a:rPr lang="ja-JP" altLang="en-US" dirty="0" smtClean="0">
                <a:solidFill>
                  <a:schemeClr val="bg1"/>
                </a:solidFill>
                <a:latin typeface="HG丸ｺﾞｼｯｸM-PRO" pitchFamily="50" charset="-128"/>
                <a:ea typeface="HG丸ｺﾞｼｯｸM-PRO" pitchFamily="50" charset="-128"/>
                <a:cs typeface="Arial Unicode MS" pitchFamily="50" charset="-128"/>
              </a:rPr>
              <a:t>・公文書館・美術館</a:t>
            </a:r>
            <a:endParaRPr lang="en-US" altLang="ja-JP" dirty="0" smtClean="0">
              <a:solidFill>
                <a:schemeClr val="bg1"/>
              </a:solidFill>
              <a:latin typeface="HG丸ｺﾞｼｯｸM-PRO" pitchFamily="50" charset="-128"/>
              <a:ea typeface="HG丸ｺﾞｼｯｸM-PRO" pitchFamily="50" charset="-128"/>
              <a:cs typeface="Arial Unicode MS" pitchFamily="50" charset="-128"/>
            </a:endParaRPr>
          </a:p>
          <a:p>
            <a:pPr>
              <a:defRPr/>
            </a:pPr>
            <a:r>
              <a:rPr lang="ja-JP" altLang="en-US" dirty="0" smtClean="0">
                <a:solidFill>
                  <a:schemeClr val="bg1"/>
                </a:solidFill>
                <a:latin typeface="HG丸ｺﾞｼｯｸM-PRO" pitchFamily="50" charset="-128"/>
                <a:ea typeface="HG丸ｺﾞｼｯｸM-PRO" pitchFamily="50" charset="-128"/>
                <a:cs typeface="Arial Unicode MS" pitchFamily="50" charset="-128"/>
              </a:rPr>
              <a:t>・博物館ネットワーク</a:t>
            </a:r>
            <a:endParaRPr lang="en-US" altLang="ja-JP" dirty="0" smtClean="0">
              <a:solidFill>
                <a:schemeClr val="bg1"/>
              </a:solidFill>
              <a:latin typeface="HG丸ｺﾞｼｯｸM-PRO" pitchFamily="50" charset="-128"/>
              <a:ea typeface="HG丸ｺﾞｼｯｸM-PRO" pitchFamily="50" charset="-128"/>
              <a:cs typeface="Arial Unicode MS" pitchFamily="50" charset="-128"/>
            </a:endParaRPr>
          </a:p>
          <a:p>
            <a:pPr>
              <a:defRPr/>
            </a:pPr>
            <a:r>
              <a:rPr lang="ja-JP" altLang="en-US" dirty="0" smtClean="0">
                <a:solidFill>
                  <a:schemeClr val="bg1"/>
                </a:solidFill>
                <a:latin typeface="HG丸ｺﾞｼｯｸM-PRO" pitchFamily="50" charset="-128"/>
                <a:ea typeface="HG丸ｺﾞｼｯｸM-PRO" pitchFamily="50" charset="-128"/>
                <a:cs typeface="Arial Unicode MS" pitchFamily="50" charset="-128"/>
              </a:rPr>
              <a:t>・大学図書館ネットワーク</a:t>
            </a:r>
            <a:endParaRPr lang="en-US" altLang="ja-JP" dirty="0" smtClean="0">
              <a:solidFill>
                <a:schemeClr val="bg1"/>
              </a:solidFill>
              <a:latin typeface="HG丸ｺﾞｼｯｸM-PRO" pitchFamily="50" charset="-128"/>
              <a:ea typeface="HG丸ｺﾞｼｯｸM-PRO" pitchFamily="50" charset="-128"/>
              <a:cs typeface="Arial Unicode MS" pitchFamily="50" charset="-128"/>
            </a:endParaRPr>
          </a:p>
          <a:p>
            <a:pPr>
              <a:defRPr/>
            </a:pPr>
            <a:r>
              <a:rPr lang="ja-JP" altLang="en-US" dirty="0" smtClean="0">
                <a:solidFill>
                  <a:schemeClr val="bg1"/>
                </a:solidFill>
                <a:latin typeface="HG丸ｺﾞｼｯｸM-PRO" pitchFamily="50" charset="-128"/>
                <a:ea typeface="HG丸ｺﾞｼｯｸM-PRO" pitchFamily="50" charset="-128"/>
                <a:cs typeface="Arial Unicode MS" pitchFamily="50" charset="-128"/>
              </a:rPr>
              <a:t>・商用</a:t>
            </a:r>
            <a:r>
              <a:rPr lang="en-US" altLang="ja-JP" dirty="0" smtClean="0">
                <a:solidFill>
                  <a:schemeClr val="bg1"/>
                </a:solidFill>
                <a:latin typeface="HG丸ｺﾞｼｯｸM-PRO" pitchFamily="50" charset="-128"/>
                <a:ea typeface="HG丸ｺﾞｼｯｸM-PRO" pitchFamily="50" charset="-128"/>
                <a:cs typeface="Arial Unicode MS" pitchFamily="50" charset="-128"/>
              </a:rPr>
              <a:t>DB</a:t>
            </a:r>
            <a:r>
              <a:rPr lang="ja-JP" altLang="en-US" dirty="0" smtClean="0">
                <a:solidFill>
                  <a:schemeClr val="bg1"/>
                </a:solidFill>
                <a:latin typeface="HG丸ｺﾞｼｯｸM-PRO" pitchFamily="50" charset="-128"/>
                <a:ea typeface="HG丸ｺﾞｼｯｸM-PRO" pitchFamily="50" charset="-128"/>
                <a:cs typeface="Arial Unicode MS" pitchFamily="50" charset="-128"/>
              </a:rPr>
              <a:t>サービス</a:t>
            </a:r>
            <a:endParaRPr lang="en-US" altLang="ja-JP" dirty="0" smtClean="0">
              <a:solidFill>
                <a:schemeClr val="bg1"/>
              </a:solidFill>
              <a:latin typeface="HG丸ｺﾞｼｯｸM-PRO" pitchFamily="50" charset="-128"/>
              <a:ea typeface="HG丸ｺﾞｼｯｸM-PRO" pitchFamily="50" charset="-128"/>
              <a:cs typeface="Arial Unicode MS" pitchFamily="50" charset="-128"/>
            </a:endParaRPr>
          </a:p>
          <a:p>
            <a:pPr>
              <a:defRPr/>
            </a:pPr>
            <a:r>
              <a:rPr lang="ja-JP" altLang="en-US" dirty="0" smtClean="0">
                <a:solidFill>
                  <a:schemeClr val="bg1"/>
                </a:solidFill>
                <a:latin typeface="HG丸ｺﾞｼｯｸM-PRO" pitchFamily="50" charset="-128"/>
                <a:ea typeface="HG丸ｺﾞｼｯｸM-PRO" pitchFamily="50" charset="-128"/>
                <a:cs typeface="Arial Unicode MS" pitchFamily="50" charset="-128"/>
              </a:rPr>
              <a:t>・海外のデータベース</a:t>
            </a:r>
            <a:endParaRPr lang="en-US" altLang="ja-JP" dirty="0" smtClean="0">
              <a:solidFill>
                <a:schemeClr val="bg1"/>
              </a:solidFill>
              <a:latin typeface="HG丸ｺﾞｼｯｸM-PRO" pitchFamily="50" charset="-128"/>
              <a:ea typeface="HG丸ｺﾞｼｯｸM-PRO" pitchFamily="50" charset="-128"/>
              <a:cs typeface="Arial Unicode MS" pitchFamily="50" charset="-128"/>
            </a:endParaRPr>
          </a:p>
          <a:p>
            <a:pPr>
              <a:defRPr/>
            </a:pPr>
            <a:endParaRPr lang="ja-JP" altLang="en-US" dirty="0">
              <a:solidFill>
                <a:schemeClr val="bg1"/>
              </a:solidFill>
              <a:latin typeface="HG丸ｺﾞｼｯｸM-PRO" pitchFamily="50" charset="-128"/>
              <a:ea typeface="HG丸ｺﾞｼｯｸM-PRO" pitchFamily="50" charset="-128"/>
              <a:cs typeface="Arial Unicode MS" pitchFamily="50" charset="-128"/>
            </a:endParaRPr>
          </a:p>
        </p:txBody>
      </p:sp>
      <p:cxnSp>
        <p:nvCxnSpPr>
          <p:cNvPr id="62" name="直線矢印コネクタ 61"/>
          <p:cNvCxnSpPr/>
          <p:nvPr/>
        </p:nvCxnSpPr>
        <p:spPr bwMode="auto">
          <a:xfrm rot="10800000">
            <a:off x="2843808" y="3573016"/>
            <a:ext cx="864096" cy="2"/>
          </a:xfrm>
          <a:prstGeom prst="straightConnector1">
            <a:avLst/>
          </a:prstGeom>
          <a:ln w="101600">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76" name="角丸四角形吹き出し 75"/>
          <p:cNvSpPr/>
          <p:nvPr/>
        </p:nvSpPr>
        <p:spPr>
          <a:xfrm>
            <a:off x="2267744" y="1772816"/>
            <a:ext cx="1728192" cy="936104"/>
          </a:xfrm>
          <a:prstGeom prst="wedgeRoundRectCallout">
            <a:avLst>
              <a:gd name="adj1" fmla="val 15023"/>
              <a:gd name="adj2" fmla="val 129331"/>
              <a:gd name="adj3" fmla="val 16667"/>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600" b="1" dirty="0" smtClean="0">
                <a:solidFill>
                  <a:srgbClr val="FF0000"/>
                </a:solidFill>
              </a:rPr>
              <a:t>②外部</a:t>
            </a:r>
            <a:r>
              <a:rPr kumimoji="1" lang="en-US" altLang="ja-JP" sz="1600" b="1" dirty="0" smtClean="0">
                <a:solidFill>
                  <a:srgbClr val="FF0000"/>
                </a:solidFill>
              </a:rPr>
              <a:t>Web</a:t>
            </a:r>
            <a:r>
              <a:rPr kumimoji="1" lang="ja-JP" altLang="en-US" sz="1600" b="1" dirty="0" smtClean="0">
                <a:solidFill>
                  <a:srgbClr val="FF0000"/>
                </a:solidFill>
              </a:rPr>
              <a:t>サービスとの連携</a:t>
            </a:r>
            <a:endParaRPr kumimoji="1" lang="ja-JP" altLang="en-US" sz="1600" b="1" dirty="0">
              <a:solidFill>
                <a:srgbClr val="FF0000"/>
              </a:solidFill>
            </a:endParaRPr>
          </a:p>
        </p:txBody>
      </p:sp>
      <p:sp>
        <p:nvSpPr>
          <p:cNvPr id="40" name="角丸四角形吹き出し 39"/>
          <p:cNvSpPr/>
          <p:nvPr/>
        </p:nvSpPr>
        <p:spPr>
          <a:xfrm>
            <a:off x="7452320" y="1844824"/>
            <a:ext cx="1691680" cy="936104"/>
          </a:xfrm>
          <a:prstGeom prst="wedgeRoundRectCallout">
            <a:avLst>
              <a:gd name="adj1" fmla="val -74656"/>
              <a:gd name="adj2" fmla="val 34961"/>
              <a:gd name="adj3" fmla="val 16667"/>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600" b="1" dirty="0" smtClean="0">
                <a:solidFill>
                  <a:srgbClr val="FF0000"/>
                </a:solidFill>
              </a:rPr>
              <a:t>①統合検索サービスの提供</a:t>
            </a:r>
            <a:endParaRPr kumimoji="1" lang="ja-JP" altLang="en-US" sz="1600" b="1" dirty="0">
              <a:solidFill>
                <a:srgbClr val="FF0000"/>
              </a:solidFill>
            </a:endParaRPr>
          </a:p>
        </p:txBody>
      </p:sp>
      <p:sp>
        <p:nvSpPr>
          <p:cNvPr id="77" name="角丸四角形吹き出し 76"/>
          <p:cNvSpPr/>
          <p:nvPr/>
        </p:nvSpPr>
        <p:spPr>
          <a:xfrm>
            <a:off x="539552" y="5949280"/>
            <a:ext cx="1728192" cy="504056"/>
          </a:xfrm>
          <a:prstGeom prst="wedgeRoundRectCallout">
            <a:avLst>
              <a:gd name="adj1" fmla="val 52688"/>
              <a:gd name="adj2" fmla="val -228046"/>
              <a:gd name="adj3" fmla="val 16667"/>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600" b="1" dirty="0" smtClean="0">
                <a:solidFill>
                  <a:srgbClr val="FF0000"/>
                </a:solidFill>
              </a:rPr>
              <a:t>③研究開発における連携</a:t>
            </a:r>
            <a:endParaRPr kumimoji="1" lang="ja-JP" altLang="en-US" sz="1600" b="1" dirty="0">
              <a:solidFill>
                <a:srgbClr val="FF0000"/>
              </a:solidFill>
            </a:endParaRPr>
          </a:p>
        </p:txBody>
      </p:sp>
      <p:sp>
        <p:nvSpPr>
          <p:cNvPr id="78" name="AutoShape 14"/>
          <p:cNvSpPr>
            <a:spLocks noChangeArrowheads="1"/>
          </p:cNvSpPr>
          <p:nvPr/>
        </p:nvSpPr>
        <p:spPr bwMode="auto">
          <a:xfrm>
            <a:off x="251520" y="5013176"/>
            <a:ext cx="1872208" cy="647526"/>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defRPr/>
            </a:pPr>
            <a:r>
              <a:rPr lang="ja-JP" altLang="en-US" b="1" dirty="0" smtClean="0">
                <a:solidFill>
                  <a:schemeClr val="bg1"/>
                </a:solidFill>
                <a:latin typeface="HG丸ｺﾞｼｯｸM-PRO" pitchFamily="50" charset="-128"/>
                <a:ea typeface="HG丸ｺﾞｼｯｸM-PRO" pitchFamily="50" charset="-128"/>
                <a:cs typeface="Arial Unicode MS" pitchFamily="50" charset="-128"/>
              </a:rPr>
              <a:t>研究開発機関</a:t>
            </a:r>
            <a:endParaRPr lang="ja-JP" altLang="en-US" b="1" dirty="0">
              <a:solidFill>
                <a:schemeClr val="bg1"/>
              </a:solidFill>
              <a:latin typeface="HG丸ｺﾞｼｯｸM-PRO" pitchFamily="50" charset="-128"/>
              <a:ea typeface="HG丸ｺﾞｼｯｸM-PRO" pitchFamily="50" charset="-128"/>
              <a:cs typeface="Arial Unicode MS" pitchFamily="50" charset="-128"/>
            </a:endParaRPr>
          </a:p>
        </p:txBody>
      </p:sp>
      <p:cxnSp>
        <p:nvCxnSpPr>
          <p:cNvPr id="79" name="直線矢印コネクタ 78"/>
          <p:cNvCxnSpPr/>
          <p:nvPr/>
        </p:nvCxnSpPr>
        <p:spPr bwMode="auto">
          <a:xfrm rot="10800000" flipV="1">
            <a:off x="1979712" y="4437112"/>
            <a:ext cx="1584176" cy="576064"/>
          </a:xfrm>
          <a:prstGeom prst="straightConnector1">
            <a:avLst/>
          </a:prstGeom>
          <a:ln w="101600">
            <a:solidFill>
              <a:srgbClr val="00B050"/>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82" name="角丸四角形吹き出し 81"/>
          <p:cNvSpPr/>
          <p:nvPr/>
        </p:nvSpPr>
        <p:spPr>
          <a:xfrm>
            <a:off x="4067944" y="6165304"/>
            <a:ext cx="2088232" cy="504056"/>
          </a:xfrm>
          <a:prstGeom prst="wedgeRoundRectCallout">
            <a:avLst>
              <a:gd name="adj1" fmla="val -75806"/>
              <a:gd name="adj2" fmla="val -84028"/>
              <a:gd name="adj3" fmla="val 16667"/>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600" b="1" dirty="0" smtClean="0">
                <a:solidFill>
                  <a:srgbClr val="FF0000"/>
                </a:solidFill>
              </a:rPr>
              <a:t>④統合利用促進のための環境整備</a:t>
            </a:r>
            <a:endParaRPr kumimoji="1" lang="ja-JP" altLang="en-US" sz="1600" b="1" dirty="0">
              <a:solidFill>
                <a:srgbClr val="FF0000"/>
              </a:solidFill>
            </a:endParaRPr>
          </a:p>
        </p:txBody>
      </p:sp>
      <p:sp>
        <p:nvSpPr>
          <p:cNvPr id="42" name="横巻き 41"/>
          <p:cNvSpPr/>
          <p:nvPr/>
        </p:nvSpPr>
        <p:spPr>
          <a:xfrm>
            <a:off x="6516216" y="5921896"/>
            <a:ext cx="2556792" cy="936104"/>
          </a:xfrm>
          <a:prstGeom prst="horizontalScroll">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smtClean="0"/>
              <a:t>情報を集約し多様なルートで利用者に届ける</a:t>
            </a:r>
          </a:p>
        </p:txBody>
      </p:sp>
      <p:sp>
        <p:nvSpPr>
          <p:cNvPr id="44" name="テキスト ボックス 159"/>
          <p:cNvSpPr txBox="1">
            <a:spLocks noChangeArrowheads="1"/>
          </p:cNvSpPr>
          <p:nvPr/>
        </p:nvSpPr>
        <p:spPr bwMode="auto">
          <a:xfrm>
            <a:off x="5940152" y="1844824"/>
            <a:ext cx="1669191" cy="584775"/>
          </a:xfrm>
          <a:prstGeom prst="rect">
            <a:avLst/>
          </a:prstGeom>
          <a:solidFill>
            <a:schemeClr val="bg1">
              <a:alpha val="45000"/>
            </a:schemeClr>
          </a:solidFill>
          <a:ln w="9525">
            <a:noFill/>
            <a:miter lim="800000"/>
            <a:headEnd/>
            <a:tailEnd/>
          </a:ln>
        </p:spPr>
        <p:txBody>
          <a:bodyPr wrap="square">
            <a:spAutoFit/>
          </a:bodyPr>
          <a:lstStyle/>
          <a:p>
            <a:pPr algn="ctr" fontAlgn="auto">
              <a:spcBef>
                <a:spcPts val="0"/>
              </a:spcBef>
              <a:spcAft>
                <a:spcPts val="0"/>
              </a:spcAft>
              <a:defRPr/>
            </a:pPr>
            <a:r>
              <a:rPr lang="ja-JP" altLang="en-US" sz="1600" dirty="0" smtClean="0">
                <a:solidFill>
                  <a:srgbClr val="FF0000"/>
                </a:solidFill>
                <a:latin typeface="HG丸ｺﾞｼｯｸM-PRO" pitchFamily="50" charset="-128"/>
                <a:ea typeface="HG丸ｺﾞｼｯｸM-PRO" pitchFamily="50" charset="-128"/>
              </a:rPr>
              <a:t>検索エンジン、他サービスから</a:t>
            </a:r>
            <a:endParaRPr lang="en-US" altLang="ja-JP" sz="1600" dirty="0">
              <a:solidFill>
                <a:srgbClr val="FF0000"/>
              </a:solidFill>
              <a:latin typeface="HG丸ｺﾞｼｯｸM-PRO" pitchFamily="50" charset="-128"/>
              <a:ea typeface="HG丸ｺﾞｼｯｸM-PRO" pitchFamily="50" charset="-128"/>
            </a:endParaRPr>
          </a:p>
        </p:txBody>
      </p:sp>
      <p:sp>
        <p:nvSpPr>
          <p:cNvPr id="46" name="フッター プレースホルダ 45"/>
          <p:cNvSpPr>
            <a:spLocks noGrp="1"/>
          </p:cNvSpPr>
          <p:nvPr>
            <p:ph type="ftr" sz="quarter" idx="11"/>
          </p:nvPr>
        </p:nvSpPr>
        <p:spPr/>
        <p:txBody>
          <a:bodyPr/>
          <a:lstStyle/>
          <a:p>
            <a:r>
              <a:rPr kumimoji="0" lang="en-US" smtClean="0"/>
              <a:t>National Diet Library (NDL)</a:t>
            </a:r>
            <a:endParaRPr kumimoji="0"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8670"/>
          </a:xfrm>
        </p:spPr>
        <p:txBody>
          <a:bodyPr>
            <a:normAutofit/>
          </a:bodyPr>
          <a:lstStyle/>
          <a:p>
            <a:r>
              <a:rPr kumimoji="1" lang="en-US" altLang="ja-JP" dirty="0" smtClean="0"/>
              <a:t>NDL</a:t>
            </a:r>
            <a:r>
              <a:rPr kumimoji="1" lang="ja-JP" altLang="en-US" dirty="0" smtClean="0"/>
              <a:t>サーチの機能改善</a:t>
            </a:r>
            <a:r>
              <a:rPr kumimoji="1" lang="ja-JP" altLang="en-US" sz="2400" dirty="0" smtClean="0"/>
              <a:t>（</a:t>
            </a:r>
            <a:r>
              <a:rPr kumimoji="1" lang="en-US" altLang="ja-JP" sz="2400" dirty="0" smtClean="0"/>
              <a:t>2012</a:t>
            </a:r>
            <a:r>
              <a:rPr kumimoji="1" lang="ja-JP" altLang="en-US" sz="2400" dirty="0" smtClean="0"/>
              <a:t>年度）</a:t>
            </a:r>
            <a:endParaRPr kumimoji="1" lang="ja-JP" altLang="en-US" dirty="0"/>
          </a:p>
        </p:txBody>
      </p:sp>
      <p:graphicFrame>
        <p:nvGraphicFramePr>
          <p:cNvPr id="12" name="図表 11"/>
          <p:cNvGraphicFramePr/>
          <p:nvPr/>
        </p:nvGraphicFramePr>
        <p:xfrm>
          <a:off x="142844" y="928670"/>
          <a:ext cx="8858280" cy="5429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21</a:t>
            </a:fld>
            <a:endParaRPr kumimoji="0" lang="en-US"/>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p:txBody>
          <a:bodyPr/>
          <a:lstStyle/>
          <a:p>
            <a:r>
              <a:rPr lang="ja-JP" altLang="en-US" dirty="0" smtClean="0"/>
              <a:t>知識インフラ</a:t>
            </a:r>
            <a:r>
              <a:rPr lang="en-US" altLang="ja-JP" dirty="0" smtClean="0"/>
              <a:t/>
            </a:r>
            <a:br>
              <a:rPr lang="en-US" altLang="ja-JP" dirty="0" smtClean="0"/>
            </a:br>
            <a:r>
              <a:rPr lang="ja-JP" altLang="en-US" dirty="0" smtClean="0"/>
              <a:t>震災アーカイブ</a:t>
            </a:r>
            <a:endParaRPr kumimoji="1" lang="ja-JP" altLang="en-US" dirty="0"/>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22</a:t>
            </a:fld>
            <a:endParaRPr kumimoji="0" lang="en-US"/>
          </a:p>
        </p:txBody>
      </p:sp>
      <p:sp>
        <p:nvSpPr>
          <p:cNvPr id="4" name="フッター プレースホルダ 3"/>
          <p:cNvSpPr>
            <a:spLocks noGrp="1"/>
          </p:cNvSpPr>
          <p:nvPr>
            <p:ph type="ftr" sz="quarter" idx="11"/>
          </p:nvPr>
        </p:nvSpPr>
        <p:spPr/>
        <p:txBody>
          <a:bodyPr/>
          <a:lstStyle/>
          <a:p>
            <a:pPr>
              <a:defRPr/>
            </a:pPr>
            <a:r>
              <a:rPr lang="en-US" altLang="ja-JP" smtClean="0"/>
              <a:t>National Diet Library (NDL)</a:t>
            </a:r>
            <a:endParaRPr lang="ja-JP"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台形 70"/>
          <p:cNvSpPr/>
          <p:nvPr/>
        </p:nvSpPr>
        <p:spPr bwMode="auto">
          <a:xfrm>
            <a:off x="1255260" y="1847172"/>
            <a:ext cx="6633482" cy="2194151"/>
          </a:xfrm>
          <a:prstGeom prst="trapezoid">
            <a:avLst>
              <a:gd name="adj" fmla="val 114765"/>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65306" tIns="0" rIns="65306" bIns="0"/>
          <a:lstStyle/>
          <a:p>
            <a:pPr algn="ctr" defTabSz="913837">
              <a:defRPr/>
            </a:pPr>
            <a:r>
              <a:rPr lang="ja-JP" altLang="en-US" sz="1400" dirty="0">
                <a:latin typeface="HG丸ｺﾞｼｯｸM-PRO" pitchFamily="50" charset="-128"/>
                <a:ea typeface="HG丸ｺﾞｼｯｸM-PRO" pitchFamily="50" charset="-128"/>
              </a:rPr>
              <a:t>蓄積・保存</a:t>
            </a:r>
          </a:p>
        </p:txBody>
      </p:sp>
      <p:sp>
        <p:nvSpPr>
          <p:cNvPr id="2051" name="Rectangle 2"/>
          <p:cNvSpPr>
            <a:spLocks noGrp="1" noChangeArrowheads="1"/>
          </p:cNvSpPr>
          <p:nvPr>
            <p:ph type="title"/>
          </p:nvPr>
        </p:nvSpPr>
        <p:spPr>
          <a:xfrm>
            <a:off x="285720" y="0"/>
            <a:ext cx="8301038" cy="692696"/>
          </a:xfrm>
        </p:spPr>
        <p:txBody>
          <a:bodyPr>
            <a:normAutofit/>
          </a:bodyPr>
          <a:lstStyle/>
          <a:p>
            <a:pPr eaLnBrk="1" hangingPunct="1"/>
            <a:r>
              <a:rPr lang="ja-JP" altLang="en-US" sz="3600" dirty="0" smtClean="0">
                <a:latin typeface="HG丸ｺﾞｼｯｸM-PRO" pitchFamily="50" charset="-128"/>
                <a:ea typeface="HG丸ｺﾞｼｯｸM-PRO" pitchFamily="50" charset="-128"/>
              </a:rPr>
              <a:t>新たな知識の創造と還流</a:t>
            </a:r>
          </a:p>
        </p:txBody>
      </p:sp>
      <p:sp>
        <p:nvSpPr>
          <p:cNvPr id="2053" name="Rectangle 4"/>
          <p:cNvSpPr>
            <a:spLocks noChangeArrowheads="1"/>
          </p:cNvSpPr>
          <p:nvPr/>
        </p:nvSpPr>
        <p:spPr bwMode="auto">
          <a:xfrm>
            <a:off x="2555779" y="673554"/>
            <a:ext cx="3600400" cy="510268"/>
          </a:xfrm>
          <a:prstGeom prst="ribbon">
            <a:avLst>
              <a:gd name="adj1" fmla="val 16667"/>
              <a:gd name="adj2" fmla="val 66000"/>
            </a:avLst>
          </a:prstGeom>
          <a:ln>
            <a:headEnd/>
            <a:tailEnd/>
          </a:ln>
        </p:spPr>
        <p:style>
          <a:lnRef idx="1">
            <a:schemeClr val="accent5"/>
          </a:lnRef>
          <a:fillRef idx="2">
            <a:schemeClr val="accent5"/>
          </a:fillRef>
          <a:effectRef idx="1">
            <a:schemeClr val="accent5"/>
          </a:effectRef>
          <a:fontRef idx="minor">
            <a:schemeClr val="dk1"/>
          </a:fontRef>
        </p:style>
        <p:txBody>
          <a:bodyPr lIns="91429" tIns="45715" rIns="91429" bIns="45715"/>
          <a:lstStyle/>
          <a:p>
            <a:pPr algn="ctr" defTabSz="913837">
              <a:lnSpc>
                <a:spcPct val="90000"/>
              </a:lnSpc>
              <a:spcBef>
                <a:spcPct val="20000"/>
              </a:spcBef>
            </a:pPr>
            <a:r>
              <a:rPr lang="ja-JP" altLang="en-US" sz="1400" dirty="0" smtClean="0">
                <a:latin typeface="HG丸ｺﾞｼｯｸM-PRO" pitchFamily="50" charset="-128"/>
                <a:ea typeface="HG丸ｺﾞｼｯｸM-PRO" pitchFamily="50" charset="-128"/>
              </a:rPr>
              <a:t>社会</a:t>
            </a:r>
            <a:r>
              <a:rPr lang="ja-JP" altLang="en-US" sz="1400" dirty="0">
                <a:latin typeface="HG丸ｺﾞｼｯｸM-PRO" pitchFamily="50" charset="-128"/>
                <a:ea typeface="HG丸ｺﾞｼｯｸM-PRO" pitchFamily="50" charset="-128"/>
              </a:rPr>
              <a:t>・経済的な価値の創出</a:t>
            </a:r>
          </a:p>
        </p:txBody>
      </p:sp>
      <p:sp>
        <p:nvSpPr>
          <p:cNvPr id="2054" name="Rectangle 71"/>
          <p:cNvSpPr>
            <a:spLocks noChangeArrowheads="1"/>
          </p:cNvSpPr>
          <p:nvPr/>
        </p:nvSpPr>
        <p:spPr bwMode="auto">
          <a:xfrm>
            <a:off x="3704548" y="1438962"/>
            <a:ext cx="1734911" cy="462643"/>
          </a:xfrm>
          <a:prstGeom prst="rect">
            <a:avLst/>
          </a:prstGeom>
          <a:solidFill>
            <a:srgbClr val="FFFF99"/>
          </a:solidFill>
          <a:ln w="9525">
            <a:noFill/>
            <a:miter lim="800000"/>
            <a:headEnd/>
            <a:tailEnd/>
          </a:ln>
        </p:spPr>
        <p:txBody>
          <a:bodyPr lIns="91429" tIns="45715" rIns="91429" bIns="45715" anchor="ctr"/>
          <a:lstStyle/>
          <a:p>
            <a:pPr algn="ctr" defTabSz="913837">
              <a:lnSpc>
                <a:spcPct val="90000"/>
              </a:lnSpc>
              <a:spcBef>
                <a:spcPct val="20000"/>
              </a:spcBef>
            </a:pPr>
            <a:r>
              <a:rPr lang="ja-JP" altLang="en-US" sz="1700" b="1" u="sng" dirty="0">
                <a:solidFill>
                  <a:srgbClr val="FF0000"/>
                </a:solidFill>
                <a:latin typeface="HG丸ｺﾞｼｯｸM-PRO" pitchFamily="50" charset="-128"/>
                <a:ea typeface="HG丸ｺﾞｼｯｸM-PRO" pitchFamily="50" charset="-128"/>
              </a:rPr>
              <a:t>知識インフラ</a:t>
            </a:r>
          </a:p>
        </p:txBody>
      </p:sp>
      <p:sp>
        <p:nvSpPr>
          <p:cNvPr id="2055" name="角丸四角形 51"/>
          <p:cNvSpPr>
            <a:spLocks noChangeArrowheads="1"/>
          </p:cNvSpPr>
          <p:nvPr/>
        </p:nvSpPr>
        <p:spPr bwMode="auto">
          <a:xfrm>
            <a:off x="3551465" y="5929319"/>
            <a:ext cx="2602366" cy="459241"/>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lIns="65306" tIns="32653" rIns="65306" bIns="32653" anchor="ctr"/>
          <a:lstStyle/>
          <a:p>
            <a:pPr algn="ctr" defTabSz="913837"/>
            <a:r>
              <a:rPr lang="ja-JP" altLang="en-US" sz="1400" dirty="0">
                <a:latin typeface="HG丸ｺﾞｼｯｸM-PRO" pitchFamily="50" charset="-128"/>
                <a:ea typeface="HG丸ｺﾞｼｯｸM-PRO" pitchFamily="50" charset="-128"/>
              </a:rPr>
              <a:t>科学・技術</a:t>
            </a:r>
          </a:p>
        </p:txBody>
      </p:sp>
      <p:sp>
        <p:nvSpPr>
          <p:cNvPr id="2056" name="角丸四角形 52"/>
          <p:cNvSpPr>
            <a:spLocks noChangeArrowheads="1"/>
          </p:cNvSpPr>
          <p:nvPr/>
        </p:nvSpPr>
        <p:spPr bwMode="auto">
          <a:xfrm>
            <a:off x="6766156" y="5929319"/>
            <a:ext cx="1275669" cy="459241"/>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lIns="65306" tIns="32653" rIns="65306" bIns="32653" anchor="ctr"/>
          <a:lstStyle/>
          <a:p>
            <a:pPr algn="ctr" defTabSz="913837"/>
            <a:r>
              <a:rPr lang="ja-JP" altLang="en-US" sz="1400" dirty="0">
                <a:latin typeface="HG丸ｺﾞｼｯｸM-PRO" pitchFamily="50" charset="-128"/>
                <a:ea typeface="HG丸ｺﾞｼｯｸM-PRO" pitchFamily="50" charset="-128"/>
              </a:rPr>
              <a:t>人文科学</a:t>
            </a:r>
          </a:p>
        </p:txBody>
      </p:sp>
      <p:sp>
        <p:nvSpPr>
          <p:cNvPr id="2057" name="角丸四角形 53"/>
          <p:cNvSpPr>
            <a:spLocks noChangeArrowheads="1"/>
          </p:cNvSpPr>
          <p:nvPr/>
        </p:nvSpPr>
        <p:spPr bwMode="auto">
          <a:xfrm>
            <a:off x="1867582" y="5878286"/>
            <a:ext cx="1173616" cy="510268"/>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lIns="65306" tIns="32653" rIns="65306" bIns="32653" anchor="ctr"/>
          <a:lstStyle/>
          <a:p>
            <a:pPr algn="ctr" defTabSz="913837"/>
            <a:r>
              <a:rPr lang="ja-JP" altLang="en-US" sz="1400" dirty="0">
                <a:latin typeface="HG丸ｺﾞｼｯｸM-PRO" pitchFamily="50" charset="-128"/>
                <a:ea typeface="HG丸ｺﾞｼｯｸM-PRO" pitchFamily="50" charset="-128"/>
              </a:rPr>
              <a:t>社会科学</a:t>
            </a:r>
          </a:p>
        </p:txBody>
      </p:sp>
      <p:sp>
        <p:nvSpPr>
          <p:cNvPr id="55" name="正方形/長方形 54"/>
          <p:cNvSpPr/>
          <p:nvPr/>
        </p:nvSpPr>
        <p:spPr bwMode="auto">
          <a:xfrm>
            <a:off x="1255263" y="5827260"/>
            <a:ext cx="6837589" cy="663348"/>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65306" tIns="32653" rIns="65306" bIns="32653" anchor="ctr"/>
          <a:lstStyle/>
          <a:p>
            <a:pPr defTabSz="913837">
              <a:defRPr/>
            </a:pPr>
            <a:r>
              <a:rPr lang="ja-JP" altLang="en-US" sz="1000" dirty="0">
                <a:solidFill>
                  <a:srgbClr val="FF9900"/>
                </a:solidFill>
                <a:latin typeface="HG丸ｺﾞｼｯｸM-PRO" pitchFamily="50" charset="-128"/>
                <a:ea typeface="HG丸ｺﾞｼｯｸM-PRO" pitchFamily="50" charset="-128"/>
              </a:rPr>
              <a:t>様々な</a:t>
            </a:r>
            <a:endParaRPr lang="en-US" altLang="ja-JP" sz="1000" dirty="0">
              <a:solidFill>
                <a:srgbClr val="FF9900"/>
              </a:solidFill>
              <a:latin typeface="HG丸ｺﾞｼｯｸM-PRO" pitchFamily="50" charset="-128"/>
              <a:ea typeface="HG丸ｺﾞｼｯｸM-PRO" pitchFamily="50" charset="-128"/>
            </a:endParaRPr>
          </a:p>
          <a:p>
            <a:pPr defTabSz="913837">
              <a:defRPr/>
            </a:pPr>
            <a:r>
              <a:rPr lang="ja-JP" altLang="en-US" sz="1000" dirty="0">
                <a:solidFill>
                  <a:srgbClr val="FF9900"/>
                </a:solidFill>
                <a:latin typeface="HG丸ｺﾞｼｯｸM-PRO" pitchFamily="50" charset="-128"/>
                <a:ea typeface="HG丸ｺﾞｼｯｸM-PRO" pitchFamily="50" charset="-128"/>
              </a:rPr>
              <a:t>学術情報</a:t>
            </a:r>
            <a:endParaRPr lang="en-US" altLang="ja-JP" sz="1000" dirty="0">
              <a:solidFill>
                <a:srgbClr val="FF9900"/>
              </a:solidFill>
              <a:latin typeface="HG丸ｺﾞｼｯｸM-PRO" pitchFamily="50" charset="-128"/>
              <a:ea typeface="HG丸ｺﾞｼｯｸM-PRO" pitchFamily="50" charset="-128"/>
            </a:endParaRPr>
          </a:p>
          <a:p>
            <a:pPr defTabSz="913837">
              <a:defRPr/>
            </a:pPr>
            <a:endParaRPr lang="en-US" altLang="ja-JP" sz="1000" dirty="0">
              <a:solidFill>
                <a:schemeClr val="accent1">
                  <a:lumMod val="50000"/>
                </a:schemeClr>
              </a:solidFill>
              <a:latin typeface="HG丸ｺﾞｼｯｸM-PRO" pitchFamily="50" charset="-128"/>
              <a:ea typeface="HG丸ｺﾞｼｯｸM-PRO" pitchFamily="50" charset="-128"/>
            </a:endParaRPr>
          </a:p>
        </p:txBody>
      </p:sp>
      <p:sp>
        <p:nvSpPr>
          <p:cNvPr id="62" name="正方形/長方形 61"/>
          <p:cNvSpPr/>
          <p:nvPr/>
        </p:nvSpPr>
        <p:spPr bwMode="auto">
          <a:xfrm>
            <a:off x="1153209" y="5061857"/>
            <a:ext cx="6990669" cy="1530804"/>
          </a:xfrm>
          <a:prstGeom prst="rect">
            <a:avLst/>
          </a:prstGeom>
          <a:noFill/>
          <a:ln w="38100" cap="flat" cmpd="sng" algn="ctr">
            <a:solidFill>
              <a:srgbClr val="0070C0"/>
            </a:solidFill>
            <a:prstDash val="sysDot"/>
            <a:round/>
            <a:headEnd type="none" w="med" len="med"/>
            <a:tailEnd type="none" w="med" len="med"/>
          </a:ln>
          <a:effectLst/>
        </p:spPr>
        <p:txBody>
          <a:bodyPr lIns="65306" tIns="32653" rIns="65306" bIns="32653"/>
          <a:lstStyle/>
          <a:p>
            <a:pPr defTabSz="913837">
              <a:defRPr/>
            </a:pPr>
            <a:endParaRPr lang="en-US" altLang="ja-JP" sz="1000" dirty="0">
              <a:solidFill>
                <a:schemeClr val="accent1">
                  <a:lumMod val="50000"/>
                </a:schemeClr>
              </a:solidFill>
              <a:latin typeface="HG丸ｺﾞｼｯｸM-PRO" pitchFamily="50" charset="-128"/>
              <a:ea typeface="HG丸ｺﾞｼｯｸM-PRO" pitchFamily="50" charset="-128"/>
            </a:endParaRPr>
          </a:p>
          <a:p>
            <a:pPr defTabSz="913837">
              <a:defRPr/>
            </a:pPr>
            <a:r>
              <a:rPr lang="ja-JP" altLang="en-US" sz="1000" dirty="0">
                <a:solidFill>
                  <a:schemeClr val="accent1">
                    <a:lumMod val="50000"/>
                  </a:schemeClr>
                </a:solidFill>
                <a:latin typeface="HG丸ｺﾞｼｯｸM-PRO" pitchFamily="50" charset="-128"/>
                <a:ea typeface="HG丸ｺﾞｼｯｸM-PRO" pitchFamily="50" charset="-128"/>
              </a:rPr>
              <a:t>　様々な</a:t>
            </a:r>
            <a:endParaRPr lang="en-US" altLang="ja-JP" sz="1000" dirty="0">
              <a:solidFill>
                <a:schemeClr val="accent1">
                  <a:lumMod val="50000"/>
                </a:schemeClr>
              </a:solidFill>
              <a:latin typeface="HG丸ｺﾞｼｯｸM-PRO" pitchFamily="50" charset="-128"/>
              <a:ea typeface="HG丸ｺﾞｼｯｸM-PRO" pitchFamily="50" charset="-128"/>
            </a:endParaRPr>
          </a:p>
          <a:p>
            <a:pPr defTabSz="913837">
              <a:defRPr/>
            </a:pPr>
            <a:r>
              <a:rPr lang="ja-JP" altLang="en-US" sz="1000" dirty="0">
                <a:solidFill>
                  <a:schemeClr val="accent1">
                    <a:lumMod val="50000"/>
                  </a:schemeClr>
                </a:solidFill>
                <a:latin typeface="HG丸ｺﾞｼｯｸM-PRO" pitchFamily="50" charset="-128"/>
                <a:ea typeface="HG丸ｺﾞｼｯｸM-PRO" pitchFamily="50" charset="-128"/>
              </a:rPr>
              <a:t>　関係機関</a:t>
            </a:r>
            <a:endParaRPr lang="en-US" altLang="ja-JP" sz="1000" dirty="0">
              <a:solidFill>
                <a:schemeClr val="accent1">
                  <a:lumMod val="50000"/>
                </a:schemeClr>
              </a:solidFill>
              <a:latin typeface="HG丸ｺﾞｼｯｸM-PRO" pitchFamily="50" charset="-128"/>
              <a:ea typeface="HG丸ｺﾞｼｯｸM-PRO" pitchFamily="50" charset="-128"/>
            </a:endParaRPr>
          </a:p>
        </p:txBody>
      </p:sp>
      <p:sp>
        <p:nvSpPr>
          <p:cNvPr id="64" name="円/楕円 63"/>
          <p:cNvSpPr/>
          <p:nvPr/>
        </p:nvSpPr>
        <p:spPr bwMode="auto">
          <a:xfrm rot="10800000" flipV="1">
            <a:off x="1901602" y="5129899"/>
            <a:ext cx="1088571" cy="646339"/>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HG丸ｺﾞｼｯｸM-PRO" pitchFamily="50" charset="-128"/>
                <a:ea typeface="HG丸ｺﾞｼｯｸM-PRO" pitchFamily="50" charset="-128"/>
              </a:rPr>
              <a:t>研究者、研究機関</a:t>
            </a:r>
          </a:p>
        </p:txBody>
      </p:sp>
      <p:sp>
        <p:nvSpPr>
          <p:cNvPr id="65" name="円/楕円 64"/>
          <p:cNvSpPr/>
          <p:nvPr/>
        </p:nvSpPr>
        <p:spPr bwMode="auto">
          <a:xfrm rot="10800000" flipV="1">
            <a:off x="3330352" y="5129899"/>
            <a:ext cx="1088571" cy="646339"/>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HG丸ｺﾞｼｯｸM-PRO" pitchFamily="50" charset="-128"/>
                <a:ea typeface="HG丸ｺﾞｼｯｸM-PRO" pitchFamily="50" charset="-128"/>
              </a:rPr>
              <a:t>学会、学術出版社</a:t>
            </a:r>
            <a:endParaRPr lang="en-US" altLang="ja-JP" sz="1100" dirty="0">
              <a:solidFill>
                <a:schemeClr val="bg1"/>
              </a:solidFill>
              <a:latin typeface="HG丸ｺﾞｼｯｸM-PRO" pitchFamily="50" charset="-128"/>
              <a:ea typeface="HG丸ｺﾞｼｯｸM-PRO" pitchFamily="50" charset="-128"/>
            </a:endParaRPr>
          </a:p>
        </p:txBody>
      </p:sp>
      <p:sp>
        <p:nvSpPr>
          <p:cNvPr id="66" name="円/楕円 65"/>
          <p:cNvSpPr/>
          <p:nvPr/>
        </p:nvSpPr>
        <p:spPr bwMode="auto">
          <a:xfrm rot="10800000" flipV="1">
            <a:off x="4776110" y="5129899"/>
            <a:ext cx="1581831" cy="646339"/>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HG丸ｺﾞｼｯｸM-PRO" pitchFamily="50" charset="-128"/>
                <a:ea typeface="HG丸ｺﾞｼｯｸM-PRO" pitchFamily="50" charset="-128"/>
              </a:rPr>
              <a:t>データベース作成機関、アグリゲータ</a:t>
            </a:r>
            <a:endParaRPr lang="en-US" altLang="ja-JP" sz="1100" dirty="0">
              <a:solidFill>
                <a:schemeClr val="bg1"/>
              </a:solidFill>
              <a:latin typeface="HG丸ｺﾞｼｯｸM-PRO" pitchFamily="50" charset="-128"/>
              <a:ea typeface="HG丸ｺﾞｼｯｸM-PRO" pitchFamily="50" charset="-128"/>
            </a:endParaRPr>
          </a:p>
        </p:txBody>
      </p:sp>
      <p:sp>
        <p:nvSpPr>
          <p:cNvPr id="67" name="円/楕円 66"/>
          <p:cNvSpPr/>
          <p:nvPr/>
        </p:nvSpPr>
        <p:spPr bwMode="auto">
          <a:xfrm rot="10800000" flipV="1">
            <a:off x="6766153" y="5163917"/>
            <a:ext cx="1326696" cy="59531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HG丸ｺﾞｼｯｸM-PRO" pitchFamily="50" charset="-128"/>
                <a:ea typeface="HG丸ｺﾞｼｯｸM-PRO" pitchFamily="50" charset="-128"/>
              </a:rPr>
              <a:t>図書館等狭義の情報基盤</a:t>
            </a:r>
            <a:endParaRPr lang="en-US" altLang="ja-JP" sz="1100" dirty="0">
              <a:solidFill>
                <a:schemeClr val="bg1"/>
              </a:solidFill>
              <a:latin typeface="HG丸ｺﾞｼｯｸM-PRO" pitchFamily="50" charset="-128"/>
              <a:ea typeface="HG丸ｺﾞｼｯｸM-PRO" pitchFamily="50" charset="-128"/>
            </a:endParaRPr>
          </a:p>
        </p:txBody>
      </p:sp>
      <p:sp>
        <p:nvSpPr>
          <p:cNvPr id="72" name="正方形/長方形 71"/>
          <p:cNvSpPr/>
          <p:nvPr/>
        </p:nvSpPr>
        <p:spPr bwMode="auto">
          <a:xfrm>
            <a:off x="1306286" y="4032251"/>
            <a:ext cx="6582456" cy="561295"/>
          </a:xfrm>
          <a:prstGeom prst="rect">
            <a:avLst/>
          </a:prstGeom>
          <a:noFill/>
          <a:ln w="57150" cap="flat" cmpd="sng" algn="ctr">
            <a:solidFill>
              <a:srgbClr val="72AF2F"/>
            </a:solidFill>
            <a:prstDash val="sysDot"/>
            <a:round/>
            <a:headEnd type="none" w="med" len="med"/>
            <a:tailEnd type="none" w="med" len="med"/>
          </a:ln>
          <a:effectLst/>
        </p:spPr>
        <p:txBody>
          <a:bodyPr lIns="65306" tIns="32653" rIns="65306" bIns="32653"/>
          <a:lstStyle/>
          <a:p>
            <a:pPr defTabSz="913837" fontAlgn="auto">
              <a:spcBef>
                <a:spcPts val="0"/>
              </a:spcBef>
              <a:spcAft>
                <a:spcPts val="0"/>
              </a:spcAft>
              <a:defRPr/>
            </a:pPr>
            <a:r>
              <a:rPr lang="ja-JP" altLang="en-US" sz="1100" dirty="0" smtClean="0">
                <a:solidFill>
                  <a:schemeClr val="accent1">
                    <a:lumMod val="25000"/>
                  </a:schemeClr>
                </a:solidFill>
                <a:latin typeface="HG丸ｺﾞｼｯｸM-PRO" pitchFamily="50" charset="-128"/>
                <a:ea typeface="HG丸ｺﾞｼｯｸM-PRO" pitchFamily="50" charset="-128"/>
              </a:rPr>
              <a:t>知識インフラ</a:t>
            </a:r>
            <a:endParaRPr lang="en-US" altLang="ja-JP" sz="1100" dirty="0" smtClean="0">
              <a:solidFill>
                <a:schemeClr val="accent1">
                  <a:lumMod val="25000"/>
                </a:schemeClr>
              </a:solidFill>
              <a:latin typeface="HG丸ｺﾞｼｯｸM-PRO" pitchFamily="50" charset="-128"/>
              <a:ea typeface="HG丸ｺﾞｼｯｸM-PRO" pitchFamily="50" charset="-128"/>
            </a:endParaRPr>
          </a:p>
          <a:p>
            <a:pPr defTabSz="913837" fontAlgn="auto">
              <a:spcBef>
                <a:spcPts val="0"/>
              </a:spcBef>
              <a:spcAft>
                <a:spcPts val="0"/>
              </a:spcAft>
              <a:defRPr/>
            </a:pPr>
            <a:r>
              <a:rPr lang="ja-JP" altLang="en-US" sz="1100" dirty="0" smtClean="0">
                <a:solidFill>
                  <a:schemeClr val="accent1">
                    <a:lumMod val="25000"/>
                  </a:schemeClr>
                </a:solidFill>
                <a:latin typeface="HG丸ｺﾞｼｯｸM-PRO" pitchFamily="50" charset="-128"/>
                <a:ea typeface="HG丸ｺﾞｼｯｸM-PRO" pitchFamily="50" charset="-128"/>
              </a:rPr>
              <a:t>連携機関</a:t>
            </a:r>
            <a:endParaRPr lang="en-US" altLang="ja-JP" sz="1100" dirty="0">
              <a:solidFill>
                <a:schemeClr val="accent1">
                  <a:lumMod val="25000"/>
                </a:schemeClr>
              </a:solidFill>
              <a:latin typeface="HG丸ｺﾞｼｯｸM-PRO" pitchFamily="50" charset="-128"/>
              <a:ea typeface="HG丸ｺﾞｼｯｸM-PRO" pitchFamily="50" charset="-128"/>
            </a:endParaRPr>
          </a:p>
        </p:txBody>
      </p:sp>
      <p:sp>
        <p:nvSpPr>
          <p:cNvPr id="2069" name="上矢印 80"/>
          <p:cNvSpPr>
            <a:spLocks noChangeArrowheads="1"/>
          </p:cNvSpPr>
          <p:nvPr/>
        </p:nvSpPr>
        <p:spPr bwMode="auto">
          <a:xfrm>
            <a:off x="3704545" y="1234855"/>
            <a:ext cx="1581830" cy="204107"/>
          </a:xfrm>
          <a:prstGeom prst="upArrow">
            <a:avLst>
              <a:gd name="adj1" fmla="val 5000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defTabSz="913837"/>
            <a:endParaRPr lang="ja-JP" altLang="en-US" dirty="0">
              <a:latin typeface="HG丸ｺﾞｼｯｸM-PRO" pitchFamily="50" charset="-128"/>
              <a:ea typeface="HG丸ｺﾞｼｯｸM-PRO" pitchFamily="50" charset="-128"/>
            </a:endParaRPr>
          </a:p>
        </p:txBody>
      </p:sp>
      <p:sp>
        <p:nvSpPr>
          <p:cNvPr id="83" name="円/楕円 82"/>
          <p:cNvSpPr/>
          <p:nvPr/>
        </p:nvSpPr>
        <p:spPr bwMode="auto">
          <a:xfrm rot="10800000" flipV="1">
            <a:off x="1306286" y="1285881"/>
            <a:ext cx="1020536" cy="459241"/>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65306" tIns="32653" rIns="65306" bIns="32653" anchor="ctr"/>
          <a:lstStyle/>
          <a:p>
            <a:pPr algn="ctr" defTabSz="913837">
              <a:defRPr/>
            </a:pPr>
            <a:r>
              <a:rPr lang="ja-JP" altLang="en-US" sz="1300" dirty="0">
                <a:solidFill>
                  <a:schemeClr val="bg1"/>
                </a:solidFill>
                <a:latin typeface="HG丸ｺﾞｼｯｸM-PRO" pitchFamily="50" charset="-128"/>
                <a:ea typeface="HG丸ｺﾞｼｯｸM-PRO" pitchFamily="50" charset="-128"/>
              </a:rPr>
              <a:t>大学</a:t>
            </a:r>
          </a:p>
        </p:txBody>
      </p:sp>
      <p:sp>
        <p:nvSpPr>
          <p:cNvPr id="84" name="円/楕円 83"/>
          <p:cNvSpPr/>
          <p:nvPr/>
        </p:nvSpPr>
        <p:spPr bwMode="auto">
          <a:xfrm rot="10800000" flipV="1">
            <a:off x="1255262" y="1745119"/>
            <a:ext cx="1020536" cy="459241"/>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65306" tIns="32653" rIns="65306" bIns="32653" anchor="ctr"/>
          <a:lstStyle/>
          <a:p>
            <a:pPr algn="ctr" defTabSz="913837">
              <a:defRPr/>
            </a:pPr>
            <a:r>
              <a:rPr lang="ja-JP" altLang="en-US" sz="1300" dirty="0">
                <a:solidFill>
                  <a:schemeClr val="bg1"/>
                </a:solidFill>
                <a:latin typeface="HG丸ｺﾞｼｯｸM-PRO" pitchFamily="50" charset="-128"/>
                <a:ea typeface="HG丸ｺﾞｼｯｸM-PRO" pitchFamily="50" charset="-128"/>
              </a:rPr>
              <a:t>学会</a:t>
            </a:r>
            <a:endParaRPr lang="en-US" altLang="ja-JP" sz="1300" dirty="0">
              <a:solidFill>
                <a:schemeClr val="bg1"/>
              </a:solidFill>
              <a:latin typeface="HG丸ｺﾞｼｯｸM-PRO" pitchFamily="50" charset="-128"/>
              <a:ea typeface="HG丸ｺﾞｼｯｸM-PRO" pitchFamily="50" charset="-128"/>
            </a:endParaRPr>
          </a:p>
        </p:txBody>
      </p:sp>
      <p:sp>
        <p:nvSpPr>
          <p:cNvPr id="85" name="円/楕円 84"/>
          <p:cNvSpPr/>
          <p:nvPr/>
        </p:nvSpPr>
        <p:spPr bwMode="auto">
          <a:xfrm rot="10800000" flipV="1">
            <a:off x="6613074" y="1081774"/>
            <a:ext cx="1122589" cy="459241"/>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HG丸ｺﾞｼｯｸM-PRO" pitchFamily="50" charset="-128"/>
                <a:ea typeface="HG丸ｺﾞｼｯｸM-PRO" pitchFamily="50" charset="-128"/>
              </a:rPr>
              <a:t>国会・行政（政策担当）</a:t>
            </a:r>
          </a:p>
        </p:txBody>
      </p:sp>
      <p:sp>
        <p:nvSpPr>
          <p:cNvPr id="86" name="円/楕円 85"/>
          <p:cNvSpPr/>
          <p:nvPr/>
        </p:nvSpPr>
        <p:spPr bwMode="auto">
          <a:xfrm rot="10800000" flipV="1">
            <a:off x="6817178" y="1592037"/>
            <a:ext cx="1020536" cy="459241"/>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HG丸ｺﾞｼｯｸM-PRO" pitchFamily="50" charset="-128"/>
                <a:ea typeface="HG丸ｺﾞｼｯｸM-PRO" pitchFamily="50" charset="-128"/>
              </a:rPr>
              <a:t>一般市民</a:t>
            </a:r>
          </a:p>
        </p:txBody>
      </p:sp>
      <p:sp>
        <p:nvSpPr>
          <p:cNvPr id="87" name="円/楕円 86"/>
          <p:cNvSpPr/>
          <p:nvPr/>
        </p:nvSpPr>
        <p:spPr bwMode="auto">
          <a:xfrm rot="10800000" flipV="1">
            <a:off x="6868206" y="2102310"/>
            <a:ext cx="1020536" cy="459241"/>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HG丸ｺﾞｼｯｸM-PRO" pitchFamily="50" charset="-128"/>
                <a:ea typeface="HG丸ｺﾞｼｯｸM-PRO" pitchFamily="50" charset="-128"/>
              </a:rPr>
              <a:t>海外</a:t>
            </a:r>
          </a:p>
        </p:txBody>
      </p:sp>
      <p:sp>
        <p:nvSpPr>
          <p:cNvPr id="88" name="円/楕円 87"/>
          <p:cNvSpPr/>
          <p:nvPr/>
        </p:nvSpPr>
        <p:spPr bwMode="auto">
          <a:xfrm rot="10800000" flipV="1">
            <a:off x="1255262" y="2204363"/>
            <a:ext cx="1020536" cy="612321"/>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HG丸ｺﾞｼｯｸM-PRO" pitchFamily="50" charset="-128"/>
                <a:ea typeface="HG丸ｺﾞｼｯｸM-PRO" pitchFamily="50" charset="-128"/>
              </a:rPr>
              <a:t>研究機関・企業</a:t>
            </a:r>
          </a:p>
        </p:txBody>
      </p:sp>
      <p:sp>
        <p:nvSpPr>
          <p:cNvPr id="2076" name="上矢印 53"/>
          <p:cNvSpPr>
            <a:spLocks noChangeArrowheads="1"/>
          </p:cNvSpPr>
          <p:nvPr/>
        </p:nvSpPr>
        <p:spPr bwMode="auto">
          <a:xfrm>
            <a:off x="3908653" y="4602623"/>
            <a:ext cx="1326696" cy="459241"/>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r>
              <a:rPr lang="ja-JP" altLang="en-US" sz="1100" dirty="0">
                <a:solidFill>
                  <a:srgbClr val="FF0000"/>
                </a:solidFill>
                <a:latin typeface="HG丸ｺﾞｼｯｸM-PRO" pitchFamily="50" charset="-128"/>
                <a:ea typeface="HG丸ｺﾞｼｯｸM-PRO" pitchFamily="50" charset="-128"/>
              </a:rPr>
              <a:t>研究データ</a:t>
            </a:r>
          </a:p>
        </p:txBody>
      </p:sp>
      <p:sp>
        <p:nvSpPr>
          <p:cNvPr id="2077" name="上矢印 55"/>
          <p:cNvSpPr>
            <a:spLocks noChangeArrowheads="1"/>
          </p:cNvSpPr>
          <p:nvPr/>
        </p:nvSpPr>
        <p:spPr bwMode="auto">
          <a:xfrm>
            <a:off x="5847674" y="4602623"/>
            <a:ext cx="1479776" cy="459241"/>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defTabSz="913837"/>
            <a:r>
              <a:rPr lang="ja-JP" altLang="en-US" sz="1100" dirty="0">
                <a:solidFill>
                  <a:srgbClr val="FF0000"/>
                </a:solidFill>
                <a:latin typeface="HG丸ｺﾞｼｯｸM-PRO" pitchFamily="50" charset="-128"/>
                <a:ea typeface="HG丸ｺﾞｼｯｸM-PRO" pitchFamily="50" charset="-128"/>
              </a:rPr>
              <a:t>その他の情報</a:t>
            </a:r>
          </a:p>
        </p:txBody>
      </p:sp>
      <p:sp>
        <p:nvSpPr>
          <p:cNvPr id="2078" name="上矢印 56"/>
          <p:cNvSpPr>
            <a:spLocks noChangeArrowheads="1"/>
          </p:cNvSpPr>
          <p:nvPr/>
        </p:nvSpPr>
        <p:spPr bwMode="auto">
          <a:xfrm>
            <a:off x="1867584" y="4602623"/>
            <a:ext cx="1377723" cy="459241"/>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r>
              <a:rPr lang="ja-JP" altLang="en-US" sz="1100" dirty="0">
                <a:solidFill>
                  <a:srgbClr val="FF0000"/>
                </a:solidFill>
                <a:latin typeface="HG丸ｺﾞｼｯｸM-PRO" pitchFamily="50" charset="-128"/>
                <a:ea typeface="HG丸ｺﾞｼｯｸM-PRO" pitchFamily="50" charset="-128"/>
              </a:rPr>
              <a:t>文献情報</a:t>
            </a:r>
          </a:p>
        </p:txBody>
      </p:sp>
      <p:sp>
        <p:nvSpPr>
          <p:cNvPr id="2079" name="左右矢印 57"/>
          <p:cNvSpPr>
            <a:spLocks noChangeArrowheads="1"/>
          </p:cNvSpPr>
          <p:nvPr/>
        </p:nvSpPr>
        <p:spPr bwMode="auto">
          <a:xfrm>
            <a:off x="5439456" y="1387935"/>
            <a:ext cx="1326696" cy="612321"/>
          </a:xfrm>
          <a:prstGeom prst="leftRightArrow">
            <a:avLst>
              <a:gd name="adj1" fmla="val 49213"/>
              <a:gd name="adj2" fmla="val 44457"/>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nchor="ctr"/>
          <a:lstStyle/>
          <a:p>
            <a:pPr algn="ctr" defTabSz="913837"/>
            <a:r>
              <a:rPr lang="ja-JP" altLang="en-US" sz="1400" dirty="0">
                <a:latin typeface="HG丸ｺﾞｼｯｸM-PRO" pitchFamily="50" charset="-128"/>
                <a:ea typeface="HG丸ｺﾞｼｯｸM-PRO" pitchFamily="50" charset="-128"/>
              </a:rPr>
              <a:t>アクセス</a:t>
            </a:r>
          </a:p>
        </p:txBody>
      </p:sp>
      <p:sp>
        <p:nvSpPr>
          <p:cNvPr id="2080" name="左右矢印 59"/>
          <p:cNvSpPr>
            <a:spLocks noChangeArrowheads="1"/>
          </p:cNvSpPr>
          <p:nvPr/>
        </p:nvSpPr>
        <p:spPr bwMode="auto">
          <a:xfrm>
            <a:off x="2224768" y="1387929"/>
            <a:ext cx="1530804" cy="663349"/>
          </a:xfrm>
          <a:prstGeom prst="leftRightArrow">
            <a:avLst>
              <a:gd name="adj1" fmla="val 49213"/>
              <a:gd name="adj2" fmla="val 44455"/>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nchor="ctr"/>
          <a:lstStyle/>
          <a:p>
            <a:pPr algn="ctr" defTabSz="913837"/>
            <a:r>
              <a:rPr lang="ja-JP" altLang="en-US" sz="1400" dirty="0">
                <a:latin typeface="HG丸ｺﾞｼｯｸM-PRO" pitchFamily="50" charset="-128"/>
                <a:ea typeface="HG丸ｺﾞｼｯｸM-PRO" pitchFamily="50" charset="-128"/>
              </a:rPr>
              <a:t>アクセス</a:t>
            </a:r>
          </a:p>
        </p:txBody>
      </p:sp>
      <p:sp>
        <p:nvSpPr>
          <p:cNvPr id="63" name="台形 62"/>
          <p:cNvSpPr/>
          <p:nvPr/>
        </p:nvSpPr>
        <p:spPr bwMode="auto">
          <a:xfrm>
            <a:off x="1510393" y="3531054"/>
            <a:ext cx="6225268" cy="408214"/>
          </a:xfrm>
          <a:prstGeom prst="trapezoid">
            <a:avLst>
              <a:gd name="adj" fmla="val 109778"/>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HG丸ｺﾞｼｯｸM-PRO" pitchFamily="50" charset="-128"/>
                <a:ea typeface="HG丸ｺﾞｼｯｸM-PRO" pitchFamily="50" charset="-128"/>
              </a:rPr>
              <a:t>情報のデジタル化</a:t>
            </a:r>
          </a:p>
        </p:txBody>
      </p:sp>
      <p:sp>
        <p:nvSpPr>
          <p:cNvPr id="69" name="台形 68"/>
          <p:cNvSpPr/>
          <p:nvPr/>
        </p:nvSpPr>
        <p:spPr bwMode="auto">
          <a:xfrm>
            <a:off x="2428875" y="2705560"/>
            <a:ext cx="4235224" cy="433161"/>
          </a:xfrm>
          <a:prstGeom prst="trapezoid">
            <a:avLst>
              <a:gd name="adj" fmla="val 11476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HG丸ｺﾞｼｯｸM-PRO" pitchFamily="50" charset="-128"/>
                <a:ea typeface="HG丸ｺﾞｼｯｸM-PRO" pitchFamily="50" charset="-128"/>
              </a:rPr>
              <a:t>構造化、知識抽出</a:t>
            </a:r>
          </a:p>
        </p:txBody>
      </p:sp>
      <p:sp>
        <p:nvSpPr>
          <p:cNvPr id="70" name="台形 69"/>
          <p:cNvSpPr/>
          <p:nvPr/>
        </p:nvSpPr>
        <p:spPr bwMode="auto">
          <a:xfrm>
            <a:off x="2020661" y="3173872"/>
            <a:ext cx="5153706" cy="340179"/>
          </a:xfrm>
          <a:prstGeom prst="trapezoid">
            <a:avLst>
              <a:gd name="adj" fmla="val 11476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HG丸ｺﾞｼｯｸM-PRO" pitchFamily="50" charset="-128"/>
                <a:ea typeface="HG丸ｺﾞｼｯｸM-PRO" pitchFamily="50" charset="-128"/>
              </a:rPr>
              <a:t>データ標準化</a:t>
            </a:r>
          </a:p>
        </p:txBody>
      </p:sp>
      <p:sp>
        <p:nvSpPr>
          <p:cNvPr id="2084" name="Oval 61"/>
          <p:cNvSpPr>
            <a:spLocks noChangeArrowheads="1"/>
          </p:cNvSpPr>
          <p:nvPr/>
        </p:nvSpPr>
        <p:spPr bwMode="auto">
          <a:xfrm>
            <a:off x="3602495" y="1796143"/>
            <a:ext cx="1990044" cy="510268"/>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lIns="65306" tIns="32653" rIns="65306" bIns="32653" anchor="ctr"/>
          <a:lstStyle/>
          <a:p>
            <a:pPr algn="ctr" defTabSz="913837"/>
            <a:r>
              <a:rPr lang="ja-JP" altLang="en-US" sz="1300" dirty="0">
                <a:latin typeface="HG丸ｺﾞｼｯｸM-PRO" pitchFamily="50" charset="-128"/>
                <a:ea typeface="HG丸ｺﾞｼｯｸM-PRO" pitchFamily="50" charset="-128"/>
              </a:rPr>
              <a:t>ナビゲーション</a:t>
            </a:r>
            <a:endParaRPr lang="en-US" altLang="ja-JP" sz="1300" dirty="0">
              <a:latin typeface="HG丸ｺﾞｼｯｸM-PRO" pitchFamily="50" charset="-128"/>
              <a:ea typeface="HG丸ｺﾞｼｯｸM-PRO" pitchFamily="50" charset="-128"/>
            </a:endParaRPr>
          </a:p>
          <a:p>
            <a:pPr algn="ctr" defTabSz="913837"/>
            <a:r>
              <a:rPr lang="ja-JP" altLang="en-US" sz="1300" dirty="0">
                <a:latin typeface="HG丸ｺﾞｼｯｸM-PRO" pitchFamily="50" charset="-128"/>
                <a:ea typeface="HG丸ｺﾞｼｯｸM-PRO" pitchFamily="50" charset="-128"/>
              </a:rPr>
              <a:t>（ポータル）</a:t>
            </a:r>
          </a:p>
        </p:txBody>
      </p:sp>
      <p:sp>
        <p:nvSpPr>
          <p:cNvPr id="2086" name="上矢印 56"/>
          <p:cNvSpPr>
            <a:spLocks noChangeArrowheads="1"/>
          </p:cNvSpPr>
          <p:nvPr/>
        </p:nvSpPr>
        <p:spPr bwMode="auto">
          <a:xfrm>
            <a:off x="2939146" y="3377978"/>
            <a:ext cx="459241" cy="459241"/>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endParaRPr lang="ja-JP" altLang="en-US" sz="1100" dirty="0">
              <a:solidFill>
                <a:srgbClr val="FF0000"/>
              </a:solidFill>
              <a:latin typeface="HG丸ｺﾞｼｯｸM-PRO" pitchFamily="50" charset="-128"/>
              <a:ea typeface="HG丸ｺﾞｼｯｸM-PRO" pitchFamily="50" charset="-128"/>
            </a:endParaRPr>
          </a:p>
        </p:txBody>
      </p:sp>
      <p:sp>
        <p:nvSpPr>
          <p:cNvPr id="2087" name="上矢印 56"/>
          <p:cNvSpPr>
            <a:spLocks noChangeArrowheads="1"/>
          </p:cNvSpPr>
          <p:nvPr/>
        </p:nvSpPr>
        <p:spPr bwMode="auto">
          <a:xfrm>
            <a:off x="5541513" y="3224896"/>
            <a:ext cx="459241" cy="459241"/>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endParaRPr lang="ja-JP" altLang="en-US" sz="1100" dirty="0">
              <a:solidFill>
                <a:srgbClr val="FF0000"/>
              </a:solidFill>
              <a:latin typeface="HG丸ｺﾞｼｯｸM-PRO" pitchFamily="50" charset="-128"/>
              <a:ea typeface="HG丸ｺﾞｼｯｸM-PRO" pitchFamily="50" charset="-128"/>
            </a:endParaRPr>
          </a:p>
        </p:txBody>
      </p:sp>
      <p:sp>
        <p:nvSpPr>
          <p:cNvPr id="2088" name="上矢印 56"/>
          <p:cNvSpPr>
            <a:spLocks noChangeArrowheads="1"/>
          </p:cNvSpPr>
          <p:nvPr/>
        </p:nvSpPr>
        <p:spPr bwMode="auto">
          <a:xfrm>
            <a:off x="3296334" y="2561551"/>
            <a:ext cx="459241" cy="459241"/>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endParaRPr lang="ja-JP" altLang="en-US" sz="1100" dirty="0">
              <a:solidFill>
                <a:srgbClr val="FF0000"/>
              </a:solidFill>
              <a:latin typeface="HG丸ｺﾞｼｯｸM-PRO" pitchFamily="50" charset="-128"/>
              <a:ea typeface="HG丸ｺﾞｼｯｸM-PRO" pitchFamily="50" charset="-128"/>
            </a:endParaRPr>
          </a:p>
        </p:txBody>
      </p:sp>
      <p:sp>
        <p:nvSpPr>
          <p:cNvPr id="2089" name="上矢印 56"/>
          <p:cNvSpPr>
            <a:spLocks noChangeArrowheads="1"/>
          </p:cNvSpPr>
          <p:nvPr/>
        </p:nvSpPr>
        <p:spPr bwMode="auto">
          <a:xfrm>
            <a:off x="5388432" y="2357444"/>
            <a:ext cx="459241" cy="459241"/>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endParaRPr lang="ja-JP" altLang="en-US" sz="1100" dirty="0">
              <a:solidFill>
                <a:srgbClr val="FF0000"/>
              </a:solidFill>
              <a:latin typeface="HG丸ｺﾞｼｯｸM-PRO" pitchFamily="50" charset="-128"/>
              <a:ea typeface="HG丸ｺﾞｼｯｸM-PRO" pitchFamily="50" charset="-128"/>
            </a:endParaRPr>
          </a:p>
        </p:txBody>
      </p:sp>
      <p:sp>
        <p:nvSpPr>
          <p:cNvPr id="2090" name="左右矢印 59"/>
          <p:cNvSpPr>
            <a:spLocks noChangeArrowheads="1"/>
          </p:cNvSpPr>
          <p:nvPr/>
        </p:nvSpPr>
        <p:spPr bwMode="auto">
          <a:xfrm>
            <a:off x="3041197" y="6031367"/>
            <a:ext cx="503464" cy="312964"/>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3837"/>
            <a:endParaRPr lang="ja-JP" altLang="en-US" sz="1400" dirty="0">
              <a:latin typeface="HG丸ｺﾞｼｯｸM-PRO" pitchFamily="50" charset="-128"/>
              <a:ea typeface="HG丸ｺﾞｼｯｸM-PRO" pitchFamily="50" charset="-128"/>
            </a:endParaRPr>
          </a:p>
        </p:txBody>
      </p:sp>
      <p:sp>
        <p:nvSpPr>
          <p:cNvPr id="2091" name="左右矢印 59"/>
          <p:cNvSpPr>
            <a:spLocks noChangeArrowheads="1"/>
          </p:cNvSpPr>
          <p:nvPr/>
        </p:nvSpPr>
        <p:spPr bwMode="auto">
          <a:xfrm>
            <a:off x="6204860" y="6031367"/>
            <a:ext cx="503464" cy="312964"/>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3837"/>
            <a:endParaRPr lang="ja-JP" altLang="en-US" sz="1400" dirty="0">
              <a:latin typeface="HG丸ｺﾞｼｯｸM-PRO" pitchFamily="50" charset="-128"/>
              <a:ea typeface="HG丸ｺﾞｼｯｸM-PRO" pitchFamily="50" charset="-128"/>
            </a:endParaRPr>
          </a:p>
        </p:txBody>
      </p:sp>
      <p:sp>
        <p:nvSpPr>
          <p:cNvPr id="111" name="U ターン矢印 110"/>
          <p:cNvSpPr/>
          <p:nvPr/>
        </p:nvSpPr>
        <p:spPr bwMode="auto">
          <a:xfrm rot="5400000">
            <a:off x="6204293" y="3429567"/>
            <a:ext cx="4370161" cy="899206"/>
          </a:xfrm>
          <a:prstGeom prst="uturnArrow">
            <a:avLst>
              <a:gd name="adj1" fmla="val 22710"/>
              <a:gd name="adj2" fmla="val 19401"/>
              <a:gd name="adj3" fmla="val 17401"/>
              <a:gd name="adj4" fmla="val 0"/>
              <a:gd name="adj5" fmla="val 75364"/>
            </a:avLst>
          </a:prstGeom>
          <a:solidFill>
            <a:schemeClr val="accent1"/>
          </a:solidFill>
          <a:ln w="9525" cap="flat" cmpd="sng" algn="ctr">
            <a:solidFill>
              <a:schemeClr val="tx1"/>
            </a:solidFill>
            <a:prstDash val="solid"/>
            <a:round/>
            <a:headEnd type="none" w="med" len="med"/>
            <a:tailEnd type="none" w="med" len="med"/>
          </a:ln>
          <a:effectLst/>
        </p:spPr>
        <p:txBody>
          <a:bodyPr lIns="65306" tIns="32653" rIns="65306" bIns="32653"/>
          <a:lstStyle/>
          <a:p>
            <a:pPr defTabSz="913837">
              <a:defRPr/>
            </a:pPr>
            <a:endParaRPr lang="ja-JP" altLang="en-US" dirty="0">
              <a:latin typeface="HG丸ｺﾞｼｯｸM-PRO" pitchFamily="50" charset="-128"/>
              <a:ea typeface="HG丸ｺﾞｼｯｸM-PRO" pitchFamily="50" charset="-128"/>
            </a:endParaRPr>
          </a:p>
        </p:txBody>
      </p:sp>
      <p:sp>
        <p:nvSpPr>
          <p:cNvPr id="112" name="U ターン矢印 111"/>
          <p:cNvSpPr/>
          <p:nvPr/>
        </p:nvSpPr>
        <p:spPr bwMode="auto">
          <a:xfrm rot="5400000" flipV="1">
            <a:off x="-1516629" y="3649550"/>
            <a:ext cx="4574268" cy="765402"/>
          </a:xfrm>
          <a:prstGeom prst="uturnArrow">
            <a:avLst>
              <a:gd name="adj1" fmla="val 22710"/>
              <a:gd name="adj2" fmla="val 19401"/>
              <a:gd name="adj3" fmla="val 17401"/>
              <a:gd name="adj4" fmla="val 0"/>
              <a:gd name="adj5" fmla="val 100000"/>
            </a:avLst>
          </a:prstGeom>
          <a:solidFill>
            <a:schemeClr val="accent1"/>
          </a:solidFill>
          <a:ln w="9525" cap="flat" cmpd="sng" algn="ctr">
            <a:solidFill>
              <a:schemeClr val="tx1"/>
            </a:solidFill>
            <a:prstDash val="solid"/>
            <a:round/>
            <a:headEnd type="none" w="med" len="med"/>
            <a:tailEnd type="none" w="med" len="med"/>
          </a:ln>
          <a:effectLst/>
        </p:spPr>
        <p:txBody>
          <a:bodyPr lIns="65306" tIns="32653" rIns="65306" bIns="32653"/>
          <a:lstStyle/>
          <a:p>
            <a:pPr defTabSz="913837">
              <a:defRPr/>
            </a:pPr>
            <a:endParaRPr lang="ja-JP" altLang="en-US" dirty="0">
              <a:latin typeface="HG丸ｺﾞｼｯｸM-PRO" pitchFamily="50" charset="-128"/>
              <a:ea typeface="HG丸ｺﾞｼｯｸM-PRO" pitchFamily="50" charset="-128"/>
            </a:endParaRPr>
          </a:p>
        </p:txBody>
      </p:sp>
      <p:sp>
        <p:nvSpPr>
          <p:cNvPr id="2094" name="角丸四角形吹き出し 113"/>
          <p:cNvSpPr>
            <a:spLocks noChangeArrowheads="1"/>
          </p:cNvSpPr>
          <p:nvPr/>
        </p:nvSpPr>
        <p:spPr bwMode="auto">
          <a:xfrm>
            <a:off x="7786690" y="1030742"/>
            <a:ext cx="1173616" cy="510268"/>
          </a:xfrm>
          <a:prstGeom prst="wedgeRoundRectCallout">
            <a:avLst>
              <a:gd name="adj1" fmla="val 17606"/>
              <a:gd name="adj2" fmla="val 76074"/>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defTabSz="913837"/>
            <a:r>
              <a:rPr lang="ja-JP" altLang="en-US" sz="1300" dirty="0">
                <a:latin typeface="HG丸ｺﾞｼｯｸM-PRO" pitchFamily="50" charset="-128"/>
                <a:ea typeface="HG丸ｺﾞｼｯｸM-PRO" pitchFamily="50" charset="-128"/>
              </a:rPr>
              <a:t>研究者と国民の相互作用</a:t>
            </a:r>
          </a:p>
          <a:p>
            <a:pPr defTabSz="913837"/>
            <a:endParaRPr lang="ja-JP" altLang="en-US" dirty="0">
              <a:latin typeface="HG丸ｺﾞｼｯｸM-PRO" pitchFamily="50" charset="-128"/>
              <a:ea typeface="HG丸ｺﾞｼｯｸM-PRO" pitchFamily="50" charset="-128"/>
            </a:endParaRPr>
          </a:p>
        </p:txBody>
      </p:sp>
      <p:sp>
        <p:nvSpPr>
          <p:cNvPr id="2095" name="左右矢印 59"/>
          <p:cNvSpPr>
            <a:spLocks noChangeArrowheads="1"/>
          </p:cNvSpPr>
          <p:nvPr/>
        </p:nvSpPr>
        <p:spPr bwMode="auto">
          <a:xfrm>
            <a:off x="2990173" y="5316998"/>
            <a:ext cx="357187" cy="261937"/>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3837"/>
            <a:endParaRPr lang="ja-JP" altLang="en-US" sz="1400" dirty="0">
              <a:latin typeface="HG丸ｺﾞｼｯｸM-PRO" pitchFamily="50" charset="-128"/>
              <a:ea typeface="HG丸ｺﾞｼｯｸM-PRO" pitchFamily="50" charset="-128"/>
            </a:endParaRPr>
          </a:p>
        </p:txBody>
      </p:sp>
      <p:sp>
        <p:nvSpPr>
          <p:cNvPr id="2096" name="左右矢印 59"/>
          <p:cNvSpPr>
            <a:spLocks noChangeArrowheads="1"/>
          </p:cNvSpPr>
          <p:nvPr/>
        </p:nvSpPr>
        <p:spPr bwMode="auto">
          <a:xfrm>
            <a:off x="4418923" y="5316998"/>
            <a:ext cx="357187" cy="261937"/>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3837"/>
            <a:endParaRPr lang="ja-JP" altLang="en-US" sz="1400" dirty="0">
              <a:latin typeface="HG丸ｺﾞｼｯｸM-PRO" pitchFamily="50" charset="-128"/>
              <a:ea typeface="HG丸ｺﾞｼｯｸM-PRO" pitchFamily="50" charset="-128"/>
            </a:endParaRPr>
          </a:p>
        </p:txBody>
      </p:sp>
      <p:sp>
        <p:nvSpPr>
          <p:cNvPr id="2097" name="左右矢印 59"/>
          <p:cNvSpPr>
            <a:spLocks noChangeArrowheads="1"/>
          </p:cNvSpPr>
          <p:nvPr/>
        </p:nvSpPr>
        <p:spPr bwMode="auto">
          <a:xfrm>
            <a:off x="6357941" y="5316998"/>
            <a:ext cx="357187" cy="261937"/>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3837"/>
            <a:endParaRPr lang="ja-JP" altLang="en-US" sz="1400" dirty="0">
              <a:latin typeface="HG丸ｺﾞｼｯｸM-PRO" pitchFamily="50" charset="-128"/>
              <a:ea typeface="HG丸ｺﾞｼｯｸM-PRO" pitchFamily="50" charset="-128"/>
            </a:endParaRPr>
          </a:p>
        </p:txBody>
      </p:sp>
      <p:sp>
        <p:nvSpPr>
          <p:cNvPr id="56" name="スライド番号プレースホルダ 55"/>
          <p:cNvSpPr>
            <a:spLocks noGrp="1"/>
          </p:cNvSpPr>
          <p:nvPr>
            <p:ph type="sldNum" sz="quarter" idx="12"/>
          </p:nvPr>
        </p:nvSpPr>
        <p:spPr/>
        <p:txBody>
          <a:bodyPr/>
          <a:lstStyle/>
          <a:p>
            <a:fld id="{042AED99-7FB4-404E-8A97-64753DCE42EC}" type="slidenum">
              <a:rPr kumimoji="0" lang="en-US" smtClean="0">
                <a:latin typeface="HG丸ｺﾞｼｯｸM-PRO" pitchFamily="50" charset="-128"/>
                <a:ea typeface="HG丸ｺﾞｼｯｸM-PRO" pitchFamily="50" charset="-128"/>
              </a:rPr>
              <a:pPr/>
              <a:t>23</a:t>
            </a:fld>
            <a:endParaRPr kumimoji="0" lang="en-US">
              <a:latin typeface="HG丸ｺﾞｼｯｸM-PRO" pitchFamily="50" charset="-128"/>
              <a:ea typeface="HG丸ｺﾞｼｯｸM-PRO" pitchFamily="50" charset="-128"/>
            </a:endParaRPr>
          </a:p>
        </p:txBody>
      </p:sp>
      <p:sp>
        <p:nvSpPr>
          <p:cNvPr id="51" name="円/楕円 72"/>
          <p:cNvSpPr>
            <a:spLocks noChangeArrowheads="1"/>
          </p:cNvSpPr>
          <p:nvPr/>
        </p:nvSpPr>
        <p:spPr bwMode="auto">
          <a:xfrm rot="10800000" flipV="1">
            <a:off x="2483769" y="4050332"/>
            <a:ext cx="917575" cy="458788"/>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fontAlgn="auto">
              <a:spcBef>
                <a:spcPts val="0"/>
              </a:spcBef>
              <a:spcAft>
                <a:spcPts val="0"/>
              </a:spcAft>
              <a:defRPr/>
            </a:pPr>
            <a:r>
              <a:rPr lang="ja-JP" altLang="en-US" sz="1100" dirty="0">
                <a:latin typeface="HG丸ｺﾞｼｯｸM-PRO" pitchFamily="50" charset="-128"/>
                <a:ea typeface="HG丸ｺﾞｼｯｸM-PRO" pitchFamily="50" charset="-128"/>
              </a:rPr>
              <a:t>ＮＤＬ</a:t>
            </a:r>
            <a:endParaRPr lang="en-US" altLang="ja-JP" sz="1100" dirty="0">
              <a:latin typeface="HG丸ｺﾞｼｯｸM-PRO" pitchFamily="50" charset="-128"/>
              <a:ea typeface="HG丸ｺﾞｼｯｸM-PRO" pitchFamily="50" charset="-128"/>
            </a:endParaRPr>
          </a:p>
          <a:p>
            <a:pPr algn="ctr" defTabSz="913837" fontAlgn="auto">
              <a:spcBef>
                <a:spcPts val="0"/>
              </a:spcBef>
              <a:spcAft>
                <a:spcPts val="0"/>
              </a:spcAft>
              <a:defRPr/>
            </a:pPr>
            <a:endParaRPr lang="ja-JP" altLang="en-US" sz="1100" dirty="0">
              <a:latin typeface="HG丸ｺﾞｼｯｸM-PRO" pitchFamily="50" charset="-128"/>
              <a:ea typeface="HG丸ｺﾞｼｯｸM-PRO" pitchFamily="50" charset="-128"/>
            </a:endParaRPr>
          </a:p>
        </p:txBody>
      </p:sp>
      <p:sp>
        <p:nvSpPr>
          <p:cNvPr id="52" name="円/楕円 73"/>
          <p:cNvSpPr>
            <a:spLocks noChangeArrowheads="1"/>
          </p:cNvSpPr>
          <p:nvPr/>
        </p:nvSpPr>
        <p:spPr bwMode="auto">
          <a:xfrm rot="10800000" flipV="1">
            <a:off x="4517356" y="4039220"/>
            <a:ext cx="917575" cy="458787"/>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fontAlgn="auto">
              <a:spcBef>
                <a:spcPts val="0"/>
              </a:spcBef>
              <a:spcAft>
                <a:spcPts val="0"/>
              </a:spcAft>
              <a:defRPr/>
            </a:pPr>
            <a:r>
              <a:rPr lang="ja-JP" altLang="en-US" sz="800" dirty="0">
                <a:latin typeface="HG丸ｺﾞｼｯｸM-PRO" pitchFamily="50" charset="-128"/>
                <a:ea typeface="HG丸ｺﾞｼｯｸM-PRO" pitchFamily="50" charset="-128"/>
              </a:rPr>
              <a:t>学術情報</a:t>
            </a:r>
            <a:endParaRPr lang="en-US" altLang="ja-JP" sz="800" dirty="0">
              <a:latin typeface="HG丸ｺﾞｼｯｸM-PRO" pitchFamily="50" charset="-128"/>
              <a:ea typeface="HG丸ｺﾞｼｯｸM-PRO" pitchFamily="50" charset="-128"/>
            </a:endParaRPr>
          </a:p>
          <a:p>
            <a:pPr algn="ctr" defTabSz="913837" fontAlgn="auto">
              <a:spcBef>
                <a:spcPts val="0"/>
              </a:spcBef>
              <a:spcAft>
                <a:spcPts val="0"/>
              </a:spcAft>
              <a:defRPr/>
            </a:pPr>
            <a:r>
              <a:rPr lang="ja-JP" altLang="en-US" sz="800" dirty="0">
                <a:latin typeface="HG丸ｺﾞｼｯｸM-PRO" pitchFamily="50" charset="-128"/>
                <a:ea typeface="HG丸ｺﾞｼｯｸM-PRO" pitchFamily="50" charset="-128"/>
              </a:rPr>
              <a:t>研究情報</a:t>
            </a:r>
            <a:endParaRPr lang="en-US" altLang="ja-JP" sz="800" dirty="0">
              <a:latin typeface="HG丸ｺﾞｼｯｸM-PRO" pitchFamily="50" charset="-128"/>
              <a:ea typeface="HG丸ｺﾞｼｯｸM-PRO" pitchFamily="50" charset="-128"/>
            </a:endParaRPr>
          </a:p>
          <a:p>
            <a:pPr algn="ctr" defTabSz="913837" fontAlgn="auto">
              <a:spcBef>
                <a:spcPts val="0"/>
              </a:spcBef>
              <a:spcAft>
                <a:spcPts val="0"/>
              </a:spcAft>
              <a:defRPr/>
            </a:pPr>
            <a:r>
              <a:rPr lang="ja-JP" altLang="en-US" sz="800" dirty="0">
                <a:latin typeface="HG丸ｺﾞｼｯｸM-PRO" pitchFamily="50" charset="-128"/>
                <a:ea typeface="HG丸ｺﾞｼｯｸM-PRO" pitchFamily="50" charset="-128"/>
              </a:rPr>
              <a:t>機関</a:t>
            </a:r>
          </a:p>
        </p:txBody>
      </p:sp>
      <p:sp>
        <p:nvSpPr>
          <p:cNvPr id="53" name="円/楕円 74"/>
          <p:cNvSpPr>
            <a:spLocks noChangeArrowheads="1"/>
          </p:cNvSpPr>
          <p:nvPr/>
        </p:nvSpPr>
        <p:spPr bwMode="auto">
          <a:xfrm rot="10800000" flipV="1">
            <a:off x="5552406" y="4039220"/>
            <a:ext cx="919163" cy="458787"/>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fontAlgn="auto">
              <a:spcBef>
                <a:spcPts val="0"/>
              </a:spcBef>
              <a:spcAft>
                <a:spcPts val="0"/>
              </a:spcAft>
              <a:defRPr/>
            </a:pPr>
            <a:r>
              <a:rPr lang="en-US" altLang="ja-JP" sz="900" dirty="0">
                <a:latin typeface="HG丸ｺﾞｼｯｸM-PRO" pitchFamily="50" charset="-128"/>
                <a:ea typeface="HG丸ｺﾞｼｯｸM-PRO" pitchFamily="50" charset="-128"/>
              </a:rPr>
              <a:t>MLA</a:t>
            </a:r>
            <a:r>
              <a:rPr lang="ja-JP" altLang="en-US" sz="900" dirty="0">
                <a:latin typeface="HG丸ｺﾞｼｯｸM-PRO" pitchFamily="50" charset="-128"/>
                <a:ea typeface="HG丸ｺﾞｼｯｸM-PRO" pitchFamily="50" charset="-128"/>
              </a:rPr>
              <a:t>連携機関</a:t>
            </a:r>
          </a:p>
        </p:txBody>
      </p:sp>
      <p:sp>
        <p:nvSpPr>
          <p:cNvPr id="58" name="円/楕円 75"/>
          <p:cNvSpPr>
            <a:spLocks noChangeArrowheads="1"/>
          </p:cNvSpPr>
          <p:nvPr/>
        </p:nvSpPr>
        <p:spPr bwMode="auto">
          <a:xfrm rot="10800000" flipV="1">
            <a:off x="6674769" y="4029695"/>
            <a:ext cx="919162" cy="458787"/>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fontAlgn="auto">
              <a:spcBef>
                <a:spcPts val="0"/>
              </a:spcBef>
              <a:spcAft>
                <a:spcPts val="0"/>
              </a:spcAft>
              <a:defRPr/>
            </a:pPr>
            <a:r>
              <a:rPr lang="ja-JP" altLang="en-US" sz="900" dirty="0">
                <a:latin typeface="HG丸ｺﾞｼｯｸM-PRO" pitchFamily="50" charset="-128"/>
                <a:ea typeface="HG丸ｺﾞｼｯｸM-PRO" pitchFamily="50" charset="-128"/>
              </a:rPr>
              <a:t>商用</a:t>
            </a:r>
            <a:r>
              <a:rPr lang="en-US" altLang="ja-JP" sz="900" dirty="0">
                <a:latin typeface="HG丸ｺﾞｼｯｸM-PRO" pitchFamily="50" charset="-128"/>
                <a:ea typeface="HG丸ｺﾞｼｯｸM-PRO" pitchFamily="50" charset="-128"/>
              </a:rPr>
              <a:t>DB</a:t>
            </a:r>
            <a:r>
              <a:rPr lang="ja-JP" altLang="en-US" sz="900" dirty="0">
                <a:latin typeface="HG丸ｺﾞｼｯｸM-PRO" pitchFamily="50" charset="-128"/>
                <a:ea typeface="HG丸ｺﾞｼｯｸM-PRO" pitchFamily="50" charset="-128"/>
              </a:rPr>
              <a:t>サービス機関</a:t>
            </a:r>
          </a:p>
        </p:txBody>
      </p:sp>
      <p:sp>
        <p:nvSpPr>
          <p:cNvPr id="59" name="円/楕円 72"/>
          <p:cNvSpPr>
            <a:spLocks noChangeArrowheads="1"/>
          </p:cNvSpPr>
          <p:nvPr/>
        </p:nvSpPr>
        <p:spPr bwMode="auto">
          <a:xfrm rot="10800000" flipV="1">
            <a:off x="3491831" y="4050332"/>
            <a:ext cx="919163" cy="458788"/>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fontAlgn="auto">
              <a:spcBef>
                <a:spcPts val="0"/>
              </a:spcBef>
              <a:spcAft>
                <a:spcPts val="0"/>
              </a:spcAft>
              <a:defRPr/>
            </a:pPr>
            <a:r>
              <a:rPr lang="ja-JP" altLang="en-US" sz="1000" dirty="0">
                <a:latin typeface="HG丸ｺﾞｼｯｸM-PRO" pitchFamily="50" charset="-128"/>
                <a:ea typeface="HG丸ｺﾞｼｯｸM-PRO" pitchFamily="50" charset="-128"/>
              </a:rPr>
              <a:t>国の機関</a:t>
            </a:r>
            <a:endParaRPr lang="en-US" altLang="ja-JP" sz="1000" dirty="0">
              <a:latin typeface="HG丸ｺﾞｼｯｸM-PRO" pitchFamily="50" charset="-128"/>
              <a:ea typeface="HG丸ｺﾞｼｯｸM-PRO" pitchFamily="50" charset="-128"/>
            </a:endParaRPr>
          </a:p>
          <a:p>
            <a:pPr algn="ctr" defTabSz="913837" fontAlgn="auto">
              <a:spcBef>
                <a:spcPts val="0"/>
              </a:spcBef>
              <a:spcAft>
                <a:spcPts val="0"/>
              </a:spcAft>
              <a:defRPr/>
            </a:pPr>
            <a:r>
              <a:rPr lang="ja-JP" altLang="en-US" sz="1000" dirty="0">
                <a:latin typeface="HG丸ｺﾞｼｯｸM-PRO" pitchFamily="50" charset="-128"/>
                <a:ea typeface="HG丸ｺﾞｼｯｸM-PRO" pitchFamily="50" charset="-128"/>
              </a:rPr>
              <a:t>公共機関</a:t>
            </a:r>
          </a:p>
        </p:txBody>
      </p:sp>
      <p:sp>
        <p:nvSpPr>
          <p:cNvPr id="50" name="四角形吹き出し 49"/>
          <p:cNvSpPr/>
          <p:nvPr/>
        </p:nvSpPr>
        <p:spPr>
          <a:xfrm>
            <a:off x="395536" y="764704"/>
            <a:ext cx="2160240" cy="360040"/>
          </a:xfrm>
          <a:prstGeom prst="wedgeRectCallout">
            <a:avLst>
              <a:gd name="adj1" fmla="val 119843"/>
              <a:gd name="adj2" fmla="val 259359"/>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1400" dirty="0" err="1" smtClean="0">
                <a:latin typeface="HG丸ｺﾞｼｯｸM-PRO" pitchFamily="50" charset="-128"/>
                <a:ea typeface="HG丸ｺﾞｼｯｸM-PRO" pitchFamily="50" charset="-128"/>
              </a:rPr>
              <a:t>NDLSearch</a:t>
            </a:r>
            <a:r>
              <a:rPr lang="ja-JP" altLang="en-US" sz="1400" dirty="0" smtClean="0">
                <a:latin typeface="HG丸ｺﾞｼｯｸM-PRO" pitchFamily="50" charset="-128"/>
                <a:ea typeface="HG丸ｺﾞｼｯｸM-PRO" pitchFamily="50" charset="-128"/>
              </a:rPr>
              <a:t>をベースに</a:t>
            </a:r>
            <a:endParaRPr lang="en-US" altLang="ja-JP" sz="1400" dirty="0" smtClean="0">
              <a:latin typeface="HG丸ｺﾞｼｯｸM-PRO" pitchFamily="50" charset="-128"/>
              <a:ea typeface="HG丸ｺﾞｼｯｸM-PRO" pitchFamily="50" charset="-128"/>
            </a:endParaRPr>
          </a:p>
        </p:txBody>
      </p:sp>
      <p:sp>
        <p:nvSpPr>
          <p:cNvPr id="54" name="フッター プレースホルダ 53"/>
          <p:cNvSpPr>
            <a:spLocks noGrp="1"/>
          </p:cNvSpPr>
          <p:nvPr>
            <p:ph type="ftr" sz="quarter" idx="11"/>
          </p:nvPr>
        </p:nvSpPr>
        <p:spPr/>
        <p:txBody>
          <a:bodyPr/>
          <a:lstStyle/>
          <a:p>
            <a:r>
              <a:rPr kumimoji="0" lang="en-US" smtClean="0"/>
              <a:t>National Diet Library (NDL)</a:t>
            </a:r>
            <a:endParaRPr kumimoji="0"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角丸四角形 72"/>
          <p:cNvSpPr/>
          <p:nvPr/>
        </p:nvSpPr>
        <p:spPr>
          <a:xfrm>
            <a:off x="827584" y="2204864"/>
            <a:ext cx="7704856" cy="4320480"/>
          </a:xfrm>
          <a:prstGeom prst="roundRect">
            <a:avLst/>
          </a:prstGeom>
          <a:solidFill>
            <a:schemeClr val="accent1">
              <a:alpha val="24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2000" b="1" dirty="0" smtClean="0">
                <a:solidFill>
                  <a:schemeClr val="tx1"/>
                </a:solidFill>
                <a:latin typeface="HG丸ｺﾞｼｯｸM-PRO" pitchFamily="50" charset="-128"/>
                <a:ea typeface="HG丸ｺﾞｼｯｸM-PRO" pitchFamily="50" charset="-128"/>
              </a:rPr>
              <a:t>デジタル</a:t>
            </a:r>
            <a:endParaRPr kumimoji="1" lang="en-US" altLang="ja-JP" sz="2000" b="1" dirty="0" smtClean="0">
              <a:solidFill>
                <a:schemeClr val="tx1"/>
              </a:solidFill>
              <a:latin typeface="HG丸ｺﾞｼｯｸM-PRO" pitchFamily="50" charset="-128"/>
              <a:ea typeface="HG丸ｺﾞｼｯｸM-PRO" pitchFamily="50" charset="-128"/>
            </a:endParaRPr>
          </a:p>
          <a:p>
            <a:r>
              <a:rPr kumimoji="1" lang="ja-JP" altLang="en-US" sz="2000" b="1" dirty="0" smtClean="0">
                <a:solidFill>
                  <a:schemeClr val="tx1"/>
                </a:solidFill>
                <a:latin typeface="HG丸ｺﾞｼｯｸM-PRO" pitchFamily="50" charset="-128"/>
                <a:ea typeface="HG丸ｺﾞｼｯｸM-PRO" pitchFamily="50" charset="-128"/>
              </a:rPr>
              <a:t>情報資源</a:t>
            </a:r>
            <a:endParaRPr kumimoji="1" lang="en-US" altLang="ja-JP" sz="2000" b="1" dirty="0" smtClean="0">
              <a:solidFill>
                <a:schemeClr val="tx1"/>
              </a:solidFill>
              <a:latin typeface="HG丸ｺﾞｼｯｸM-PRO" pitchFamily="50" charset="-128"/>
              <a:ea typeface="HG丸ｺﾞｼｯｸM-PRO" pitchFamily="50" charset="-128"/>
            </a:endParaRPr>
          </a:p>
          <a:p>
            <a:r>
              <a:rPr kumimoji="1" lang="ja-JP" altLang="en-US" sz="2000" b="1" dirty="0" smtClean="0">
                <a:solidFill>
                  <a:schemeClr val="tx1"/>
                </a:solidFill>
                <a:latin typeface="HG丸ｺﾞｼｯｸM-PRO" pitchFamily="50" charset="-128"/>
                <a:ea typeface="HG丸ｺﾞｼｯｸM-PRO" pitchFamily="50" charset="-128"/>
              </a:rPr>
              <a:t>ラウンド</a:t>
            </a:r>
            <a:endParaRPr kumimoji="1" lang="en-US" altLang="ja-JP" sz="2000" b="1" dirty="0" smtClean="0">
              <a:solidFill>
                <a:schemeClr val="tx1"/>
              </a:solidFill>
              <a:latin typeface="HG丸ｺﾞｼｯｸM-PRO" pitchFamily="50" charset="-128"/>
              <a:ea typeface="HG丸ｺﾞｼｯｸM-PRO" pitchFamily="50" charset="-128"/>
            </a:endParaRPr>
          </a:p>
          <a:p>
            <a:r>
              <a:rPr kumimoji="1" lang="ja-JP" altLang="en-US" sz="2000" b="1" dirty="0" smtClean="0">
                <a:solidFill>
                  <a:schemeClr val="tx1"/>
                </a:solidFill>
                <a:latin typeface="HG丸ｺﾞｼｯｸM-PRO" pitchFamily="50" charset="-128"/>
                <a:ea typeface="HG丸ｺﾞｼｯｸM-PRO" pitchFamily="50" charset="-128"/>
              </a:rPr>
              <a:t>テーブル</a:t>
            </a:r>
            <a:endParaRPr kumimoji="1" lang="en-US" altLang="ja-JP" sz="2000" b="1" dirty="0" smtClean="0">
              <a:solidFill>
                <a:schemeClr val="tx1"/>
              </a:solidFill>
              <a:latin typeface="HG丸ｺﾞｼｯｸM-PRO" pitchFamily="50" charset="-128"/>
              <a:ea typeface="HG丸ｺﾞｼｯｸM-PRO" pitchFamily="50" charset="-128"/>
            </a:endParaRPr>
          </a:p>
        </p:txBody>
      </p:sp>
      <p:sp>
        <p:nvSpPr>
          <p:cNvPr id="74" name="角丸四角形 73"/>
          <p:cNvSpPr/>
          <p:nvPr/>
        </p:nvSpPr>
        <p:spPr>
          <a:xfrm>
            <a:off x="5508104" y="4077072"/>
            <a:ext cx="1080120" cy="2376264"/>
          </a:xfrm>
          <a:prstGeom prst="roundRect">
            <a:avLst/>
          </a:prstGeom>
          <a:solidFill>
            <a:srgbClr val="FFFF99">
              <a:alpha val="39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400" b="1" dirty="0" smtClean="0">
                <a:solidFill>
                  <a:schemeClr val="tx1"/>
                </a:solidFill>
                <a:latin typeface="HG丸ｺﾞｼｯｸM-PRO" pitchFamily="50" charset="-128"/>
                <a:ea typeface="HG丸ｺﾞｼｯｸM-PRO" pitchFamily="50" charset="-128"/>
              </a:rPr>
              <a:t>MLA</a:t>
            </a:r>
          </a:p>
          <a:p>
            <a:pPr algn="ctr"/>
            <a:r>
              <a:rPr kumimoji="1" lang="en-US" altLang="ja-JP" sz="1400" b="1" dirty="0" smtClean="0">
                <a:solidFill>
                  <a:schemeClr val="tx1"/>
                </a:solidFill>
                <a:latin typeface="HG丸ｺﾞｼｯｸM-PRO" pitchFamily="50" charset="-128"/>
                <a:ea typeface="HG丸ｺﾞｼｯｸM-PRO" pitchFamily="50" charset="-128"/>
              </a:rPr>
              <a:t>WG</a:t>
            </a:r>
            <a:endParaRPr kumimoji="1" lang="en-US" altLang="ja-JP" b="1" dirty="0" smtClean="0">
              <a:solidFill>
                <a:schemeClr val="tx1"/>
              </a:solidFill>
              <a:latin typeface="HG丸ｺﾞｼｯｸM-PRO" pitchFamily="50" charset="-128"/>
              <a:ea typeface="HG丸ｺﾞｼｯｸM-PRO" pitchFamily="50" charset="-128"/>
            </a:endParaRPr>
          </a:p>
          <a:p>
            <a:pPr algn="ctr"/>
            <a:r>
              <a:rPr kumimoji="1" lang="ja-JP" altLang="en-US" sz="1200" dirty="0" smtClean="0">
                <a:solidFill>
                  <a:schemeClr val="tx1"/>
                </a:solidFill>
                <a:latin typeface="HG丸ｺﾞｼｯｸM-PRO" pitchFamily="50" charset="-128"/>
                <a:ea typeface="HG丸ｺﾞｼｯｸM-PRO" pitchFamily="50" charset="-128"/>
              </a:rPr>
              <a:t>（</a:t>
            </a:r>
            <a:r>
              <a:rPr kumimoji="1" lang="en-US" altLang="ja-JP" sz="1200" dirty="0" smtClean="0">
                <a:solidFill>
                  <a:schemeClr val="tx1"/>
                </a:solidFill>
                <a:latin typeface="HG丸ｺﾞｼｯｸM-PRO" pitchFamily="50" charset="-128"/>
                <a:ea typeface="HG丸ｺﾞｼｯｸM-PRO" pitchFamily="50" charset="-128"/>
              </a:rPr>
              <a:t>MLA</a:t>
            </a:r>
            <a:r>
              <a:rPr kumimoji="1" lang="ja-JP" altLang="en-US" sz="1200" dirty="0" smtClean="0">
                <a:solidFill>
                  <a:schemeClr val="tx1"/>
                </a:solidFill>
                <a:latin typeface="HG丸ｺﾞｼｯｸM-PRO" pitchFamily="50" charset="-128"/>
                <a:ea typeface="HG丸ｺﾞｼｯｸM-PRO" pitchFamily="50" charset="-128"/>
              </a:rPr>
              <a:t>関連機関・研究者）</a:t>
            </a:r>
            <a:endParaRPr kumimoji="1" lang="ja-JP" altLang="en-US" sz="1200" dirty="0">
              <a:solidFill>
                <a:schemeClr val="tx1"/>
              </a:solidFill>
              <a:latin typeface="HG丸ｺﾞｼｯｸM-PRO" pitchFamily="50" charset="-128"/>
              <a:ea typeface="HG丸ｺﾞｼｯｸM-PRO" pitchFamily="50" charset="-128"/>
            </a:endParaRPr>
          </a:p>
        </p:txBody>
      </p:sp>
      <p:sp>
        <p:nvSpPr>
          <p:cNvPr id="75" name="角丸四角形 74"/>
          <p:cNvSpPr/>
          <p:nvPr/>
        </p:nvSpPr>
        <p:spPr>
          <a:xfrm>
            <a:off x="4427984" y="4077072"/>
            <a:ext cx="1080120" cy="2376264"/>
          </a:xfrm>
          <a:prstGeom prst="roundRect">
            <a:avLst/>
          </a:prstGeom>
          <a:solidFill>
            <a:srgbClr val="FFFF99">
              <a:alpha val="39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dirty="0" smtClean="0">
                <a:solidFill>
                  <a:schemeClr val="tx1"/>
                </a:solidFill>
                <a:latin typeface="HG丸ｺﾞｼｯｸM-PRO" pitchFamily="50" charset="-128"/>
                <a:ea typeface="HG丸ｺﾞｼｯｸM-PRO" pitchFamily="50" charset="-128"/>
              </a:rPr>
              <a:t>学術情報</a:t>
            </a:r>
            <a:endParaRPr kumimoji="1" lang="en-US" altLang="ja-JP" sz="1400" b="1" dirty="0" smtClean="0">
              <a:solidFill>
                <a:schemeClr val="tx1"/>
              </a:solidFill>
              <a:latin typeface="HG丸ｺﾞｼｯｸM-PRO" pitchFamily="50" charset="-128"/>
              <a:ea typeface="HG丸ｺﾞｼｯｸM-PRO" pitchFamily="50" charset="-128"/>
            </a:endParaRPr>
          </a:p>
          <a:p>
            <a:pPr algn="ctr"/>
            <a:r>
              <a:rPr kumimoji="1" lang="en-US" altLang="ja-JP" sz="1400" b="1" dirty="0" smtClean="0">
                <a:solidFill>
                  <a:schemeClr val="tx1"/>
                </a:solidFill>
                <a:latin typeface="HG丸ｺﾞｼｯｸM-PRO" pitchFamily="50" charset="-128"/>
                <a:ea typeface="HG丸ｺﾞｼｯｸM-PRO" pitchFamily="50" charset="-128"/>
              </a:rPr>
              <a:t>WG</a:t>
            </a:r>
            <a:endParaRPr kumimoji="1" lang="en-US" altLang="ja-JP" b="1" dirty="0" smtClean="0">
              <a:solidFill>
                <a:schemeClr val="tx1"/>
              </a:solidFill>
              <a:latin typeface="HG丸ｺﾞｼｯｸM-PRO" pitchFamily="50" charset="-128"/>
              <a:ea typeface="HG丸ｺﾞｼｯｸM-PRO" pitchFamily="50" charset="-128"/>
            </a:endParaRPr>
          </a:p>
          <a:p>
            <a:pPr algn="ctr"/>
            <a:r>
              <a:rPr kumimoji="1" lang="ja-JP" altLang="en-US" sz="1200" dirty="0" smtClean="0">
                <a:solidFill>
                  <a:schemeClr val="tx1"/>
                </a:solidFill>
                <a:latin typeface="HG丸ｺﾞｼｯｸM-PRO" pitchFamily="50" charset="-128"/>
                <a:ea typeface="HG丸ｺﾞｼｯｸM-PRO" pitchFamily="50" charset="-128"/>
              </a:rPr>
              <a:t>（</a:t>
            </a:r>
            <a:r>
              <a:rPr kumimoji="1" lang="en-US" altLang="ja-JP" sz="1200" dirty="0" smtClean="0">
                <a:solidFill>
                  <a:schemeClr val="tx1"/>
                </a:solidFill>
                <a:latin typeface="HG丸ｺﾞｼｯｸM-PRO" pitchFamily="50" charset="-128"/>
                <a:ea typeface="HG丸ｺﾞｼｯｸM-PRO" pitchFamily="50" charset="-128"/>
              </a:rPr>
              <a:t>NII,JST,</a:t>
            </a:r>
            <a:r>
              <a:rPr kumimoji="1" lang="ja-JP" altLang="en-US" sz="1200" dirty="0" smtClean="0">
                <a:solidFill>
                  <a:schemeClr val="tx1"/>
                </a:solidFill>
                <a:latin typeface="HG丸ｺﾞｼｯｸM-PRO" pitchFamily="50" charset="-128"/>
                <a:ea typeface="HG丸ｺﾞｼｯｸM-PRO" pitchFamily="50" charset="-128"/>
              </a:rPr>
              <a:t>大学図書館</a:t>
            </a:r>
            <a:r>
              <a:rPr kumimoji="1" lang="en-US" altLang="ja-JP" sz="1200" dirty="0" smtClean="0">
                <a:solidFill>
                  <a:schemeClr val="tx1"/>
                </a:solidFill>
                <a:latin typeface="HG丸ｺﾞｼｯｸM-PRO" pitchFamily="50" charset="-128"/>
                <a:ea typeface="HG丸ｺﾞｼｯｸM-PRO" pitchFamily="50" charset="-128"/>
              </a:rPr>
              <a:t>,EJ</a:t>
            </a:r>
            <a:r>
              <a:rPr kumimoji="1" lang="ja-JP" altLang="en-US" sz="1200" dirty="0" smtClean="0">
                <a:solidFill>
                  <a:schemeClr val="tx1"/>
                </a:solidFill>
                <a:latin typeface="HG丸ｺﾞｼｯｸM-PRO" pitchFamily="50" charset="-128"/>
                <a:ea typeface="HG丸ｺﾞｼｯｸM-PRO" pitchFamily="50" charset="-128"/>
              </a:rPr>
              <a:t>出版社）</a:t>
            </a:r>
            <a:endParaRPr kumimoji="1" lang="ja-JP" altLang="en-US" sz="1200" dirty="0">
              <a:solidFill>
                <a:schemeClr val="tx1"/>
              </a:solidFill>
              <a:latin typeface="HG丸ｺﾞｼｯｸM-PRO" pitchFamily="50" charset="-128"/>
              <a:ea typeface="HG丸ｺﾞｼｯｸM-PRO" pitchFamily="50" charset="-128"/>
            </a:endParaRPr>
          </a:p>
        </p:txBody>
      </p:sp>
      <p:sp>
        <p:nvSpPr>
          <p:cNvPr id="76" name="角丸四角形 75"/>
          <p:cNvSpPr/>
          <p:nvPr/>
        </p:nvSpPr>
        <p:spPr>
          <a:xfrm>
            <a:off x="3347864" y="4077072"/>
            <a:ext cx="1080120" cy="2376264"/>
          </a:xfrm>
          <a:prstGeom prst="roundRect">
            <a:avLst/>
          </a:prstGeom>
          <a:solidFill>
            <a:srgbClr val="FFFF99">
              <a:alpha val="39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600" b="1" dirty="0" smtClean="0">
                <a:solidFill>
                  <a:schemeClr val="tx1"/>
                </a:solidFill>
                <a:latin typeface="HG丸ｺﾞｼｯｸM-PRO" pitchFamily="50" charset="-128"/>
                <a:ea typeface="HG丸ｺﾞｼｯｸM-PRO" pitchFamily="50" charset="-128"/>
              </a:rPr>
              <a:t>公共図書館</a:t>
            </a:r>
            <a:endParaRPr kumimoji="1" lang="en-US" altLang="ja-JP" sz="1600" b="1" dirty="0" smtClean="0">
              <a:solidFill>
                <a:schemeClr val="tx1"/>
              </a:solidFill>
              <a:latin typeface="HG丸ｺﾞｼｯｸM-PRO" pitchFamily="50" charset="-128"/>
              <a:ea typeface="HG丸ｺﾞｼｯｸM-PRO" pitchFamily="50" charset="-128"/>
            </a:endParaRPr>
          </a:p>
          <a:p>
            <a:pPr algn="ctr"/>
            <a:r>
              <a:rPr kumimoji="1" lang="en-US" altLang="ja-JP" sz="1600" b="1" dirty="0" smtClean="0">
                <a:solidFill>
                  <a:schemeClr val="tx1"/>
                </a:solidFill>
                <a:latin typeface="HG丸ｺﾞｼｯｸM-PRO" pitchFamily="50" charset="-128"/>
                <a:ea typeface="HG丸ｺﾞｼｯｸM-PRO" pitchFamily="50" charset="-128"/>
              </a:rPr>
              <a:t>WG</a:t>
            </a:r>
            <a:endParaRPr kumimoji="1" lang="ja-JP" altLang="en-US" b="1" dirty="0">
              <a:solidFill>
                <a:schemeClr val="tx1"/>
              </a:solidFill>
              <a:latin typeface="HG丸ｺﾞｼｯｸM-PRO" pitchFamily="50" charset="-128"/>
              <a:ea typeface="HG丸ｺﾞｼｯｸM-PRO" pitchFamily="50" charset="-128"/>
            </a:endParaRPr>
          </a:p>
        </p:txBody>
      </p:sp>
      <p:sp>
        <p:nvSpPr>
          <p:cNvPr id="77" name="角丸四角形 76"/>
          <p:cNvSpPr/>
          <p:nvPr/>
        </p:nvSpPr>
        <p:spPr>
          <a:xfrm>
            <a:off x="2267744" y="4077072"/>
            <a:ext cx="1080120" cy="2376264"/>
          </a:xfrm>
          <a:prstGeom prst="roundRect">
            <a:avLst/>
          </a:prstGeom>
          <a:solidFill>
            <a:srgbClr val="FFFF99">
              <a:alpha val="39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600" b="1" dirty="0" smtClean="0">
                <a:solidFill>
                  <a:schemeClr val="tx1"/>
                </a:solidFill>
                <a:latin typeface="HG丸ｺﾞｼｯｸM-PRO" pitchFamily="50" charset="-128"/>
                <a:ea typeface="HG丸ｺﾞｼｯｸM-PRO" pitchFamily="50" charset="-128"/>
              </a:rPr>
              <a:t>国等の機関情報</a:t>
            </a:r>
            <a:endParaRPr kumimoji="1" lang="en-US" altLang="ja-JP" sz="1600" b="1" dirty="0" smtClean="0">
              <a:solidFill>
                <a:schemeClr val="tx1"/>
              </a:solidFill>
              <a:latin typeface="HG丸ｺﾞｼｯｸM-PRO" pitchFamily="50" charset="-128"/>
              <a:ea typeface="HG丸ｺﾞｼｯｸM-PRO" pitchFamily="50" charset="-128"/>
            </a:endParaRPr>
          </a:p>
          <a:p>
            <a:pPr algn="ctr"/>
            <a:r>
              <a:rPr kumimoji="1" lang="en-US" altLang="ja-JP" sz="1600" b="1" dirty="0" smtClean="0">
                <a:solidFill>
                  <a:schemeClr val="tx1"/>
                </a:solidFill>
                <a:latin typeface="HG丸ｺﾞｼｯｸM-PRO" pitchFamily="50" charset="-128"/>
                <a:ea typeface="HG丸ｺﾞｼｯｸM-PRO" pitchFamily="50" charset="-128"/>
              </a:rPr>
              <a:t>WG</a:t>
            </a:r>
            <a:endParaRPr kumimoji="1" lang="ja-JP" altLang="en-US" sz="1600" b="1" dirty="0">
              <a:solidFill>
                <a:schemeClr val="tx1"/>
              </a:solidFill>
              <a:latin typeface="HG丸ｺﾞｼｯｸM-PRO" pitchFamily="50" charset="-128"/>
              <a:ea typeface="HG丸ｺﾞｼｯｸM-PRO" pitchFamily="50" charset="-128"/>
            </a:endParaRPr>
          </a:p>
        </p:txBody>
      </p:sp>
      <p:sp>
        <p:nvSpPr>
          <p:cNvPr id="78" name="角丸四角形 77"/>
          <p:cNvSpPr/>
          <p:nvPr/>
        </p:nvSpPr>
        <p:spPr>
          <a:xfrm>
            <a:off x="6588224" y="4077072"/>
            <a:ext cx="1080120" cy="2376264"/>
          </a:xfrm>
          <a:prstGeom prst="roundRect">
            <a:avLst/>
          </a:prstGeom>
          <a:solidFill>
            <a:srgbClr val="FFFF99">
              <a:alpha val="39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dirty="0" smtClean="0">
                <a:solidFill>
                  <a:schemeClr val="tx1"/>
                </a:solidFill>
                <a:latin typeface="HG丸ｺﾞｼｯｸM-PRO" pitchFamily="50" charset="-128"/>
                <a:ea typeface="HG丸ｺﾞｼｯｸM-PRO" pitchFamily="50" charset="-128"/>
              </a:rPr>
              <a:t>出版社等</a:t>
            </a:r>
            <a:endParaRPr kumimoji="1" lang="en-US" altLang="ja-JP" sz="1400" b="1" dirty="0" smtClean="0">
              <a:solidFill>
                <a:schemeClr val="tx1"/>
              </a:solidFill>
              <a:latin typeface="HG丸ｺﾞｼｯｸM-PRO" pitchFamily="50" charset="-128"/>
              <a:ea typeface="HG丸ｺﾞｼｯｸM-PRO" pitchFamily="50" charset="-128"/>
            </a:endParaRPr>
          </a:p>
          <a:p>
            <a:pPr algn="ctr"/>
            <a:r>
              <a:rPr kumimoji="1" lang="en-US" altLang="ja-JP" sz="1400" b="1" dirty="0" smtClean="0">
                <a:solidFill>
                  <a:schemeClr val="tx1"/>
                </a:solidFill>
                <a:latin typeface="HG丸ｺﾞｼｯｸM-PRO" pitchFamily="50" charset="-128"/>
                <a:ea typeface="HG丸ｺﾞｼｯｸM-PRO" pitchFamily="50" charset="-128"/>
              </a:rPr>
              <a:t>WG</a:t>
            </a:r>
            <a:endParaRPr kumimoji="1" lang="en-US" altLang="ja-JP" b="1" dirty="0" smtClean="0">
              <a:solidFill>
                <a:schemeClr val="tx1"/>
              </a:solidFill>
              <a:latin typeface="HG丸ｺﾞｼｯｸM-PRO" pitchFamily="50" charset="-128"/>
              <a:ea typeface="HG丸ｺﾞｼｯｸM-PRO" pitchFamily="50" charset="-128"/>
            </a:endParaRPr>
          </a:p>
          <a:p>
            <a:pPr algn="ctr"/>
            <a:r>
              <a:rPr kumimoji="1" lang="ja-JP" altLang="en-US" sz="1200" dirty="0" smtClean="0">
                <a:solidFill>
                  <a:schemeClr val="tx1"/>
                </a:solidFill>
                <a:latin typeface="HG丸ｺﾞｼｯｸM-PRO" pitchFamily="50" charset="-128"/>
                <a:ea typeface="HG丸ｺﾞｼｯｸM-PRO" pitchFamily="50" charset="-128"/>
              </a:rPr>
              <a:t>（</a:t>
            </a:r>
            <a:r>
              <a:rPr kumimoji="1" lang="ja-JP" altLang="en-US" sz="1100" dirty="0" smtClean="0">
                <a:solidFill>
                  <a:schemeClr val="tx1"/>
                </a:solidFill>
                <a:latin typeface="HG丸ｺﾞｼｯｸM-PRO" pitchFamily="50" charset="-128"/>
                <a:ea typeface="HG丸ｺﾞｼｯｸM-PRO" pitchFamily="50" charset="-128"/>
              </a:rPr>
              <a:t>出版社、電子出版社</a:t>
            </a:r>
            <a:r>
              <a:rPr kumimoji="1" lang="ja-JP" altLang="en-US" sz="1200" dirty="0" smtClean="0">
                <a:solidFill>
                  <a:schemeClr val="tx1"/>
                </a:solidFill>
                <a:latin typeface="HG丸ｺﾞｼｯｸM-PRO" pitchFamily="50" charset="-128"/>
                <a:ea typeface="HG丸ｺﾞｼｯｸM-PRO" pitchFamily="50" charset="-128"/>
              </a:rPr>
              <a:t>）</a:t>
            </a:r>
            <a:endParaRPr kumimoji="1" lang="ja-JP" altLang="en-US" sz="1200" dirty="0">
              <a:solidFill>
                <a:schemeClr val="tx1"/>
              </a:solidFill>
              <a:latin typeface="HG丸ｺﾞｼｯｸM-PRO" pitchFamily="50" charset="-128"/>
              <a:ea typeface="HG丸ｺﾞｼｯｸM-PRO" pitchFamily="50" charset="-128"/>
            </a:endParaRPr>
          </a:p>
        </p:txBody>
      </p:sp>
      <p:sp>
        <p:nvSpPr>
          <p:cNvPr id="80" name="角丸四角形 79"/>
          <p:cNvSpPr/>
          <p:nvPr/>
        </p:nvSpPr>
        <p:spPr>
          <a:xfrm>
            <a:off x="2267744" y="2492896"/>
            <a:ext cx="5328592" cy="1440160"/>
          </a:xfrm>
          <a:prstGeom prst="roundRect">
            <a:avLst/>
          </a:prstGeom>
          <a:ln w="38100">
            <a:solidFill>
              <a:srgbClr val="FF0000"/>
            </a:solidFill>
          </a:ln>
        </p:spPr>
        <p:style>
          <a:lnRef idx="0">
            <a:schemeClr val="accent1"/>
          </a:lnRef>
          <a:fillRef idx="3">
            <a:schemeClr val="accent1"/>
          </a:fillRef>
          <a:effectRef idx="3">
            <a:schemeClr val="accent1"/>
          </a:effectRef>
          <a:fontRef idx="minor">
            <a:schemeClr val="lt1"/>
          </a:fontRef>
        </p:style>
        <p:txBody>
          <a:bodyPr rtlCol="0" anchor="t" anchorCtr="0"/>
          <a:lstStyle/>
          <a:p>
            <a:pPr algn="ctr"/>
            <a:r>
              <a:rPr kumimoji="1" lang="ja-JP" altLang="en-US" b="1" dirty="0" smtClean="0">
                <a:solidFill>
                  <a:schemeClr val="tx1"/>
                </a:solidFill>
                <a:latin typeface="HG丸ｺﾞｼｯｸM-PRO" pitchFamily="50" charset="-128"/>
                <a:ea typeface="HG丸ｺﾞｼｯｸM-PRO" pitchFamily="50" charset="-128"/>
              </a:rPr>
              <a:t>システム技術</a:t>
            </a:r>
            <a:r>
              <a:rPr kumimoji="1" lang="en-US" altLang="ja-JP" b="1" dirty="0" smtClean="0">
                <a:solidFill>
                  <a:schemeClr val="tx1"/>
                </a:solidFill>
                <a:latin typeface="HG丸ｺﾞｼｯｸM-PRO" pitchFamily="50" charset="-128"/>
                <a:ea typeface="HG丸ｺﾞｼｯｸM-PRO" pitchFamily="50" charset="-128"/>
              </a:rPr>
              <a:t>WG</a:t>
            </a:r>
            <a:r>
              <a:rPr kumimoji="1" lang="ja-JP" altLang="en-US" b="1" dirty="0" smtClean="0">
                <a:solidFill>
                  <a:schemeClr val="tx1"/>
                </a:solidFill>
                <a:latin typeface="HG丸ｺﾞｼｯｸM-PRO" pitchFamily="50" charset="-128"/>
                <a:ea typeface="HG丸ｺﾞｼｯｸM-PRO" pitchFamily="50" charset="-128"/>
              </a:rPr>
              <a:t>（</a:t>
            </a:r>
            <a:r>
              <a:rPr kumimoji="1" lang="en-US" altLang="ja-JP" b="1" dirty="0" smtClean="0">
                <a:solidFill>
                  <a:schemeClr val="tx1"/>
                </a:solidFill>
                <a:latin typeface="HG丸ｺﾞｼｯｸM-PRO" pitchFamily="50" charset="-128"/>
                <a:ea typeface="HG丸ｺﾞｼｯｸM-PRO" pitchFamily="50" charset="-128"/>
              </a:rPr>
              <a:t>IT</a:t>
            </a:r>
            <a:r>
              <a:rPr kumimoji="1" lang="ja-JP" altLang="en-US" b="1" dirty="0" smtClean="0">
                <a:solidFill>
                  <a:schemeClr val="tx1"/>
                </a:solidFill>
                <a:latin typeface="HG丸ｺﾞｼｯｸM-PRO" pitchFamily="50" charset="-128"/>
                <a:ea typeface="HG丸ｺﾞｼｯｸM-PRO" pitchFamily="50" charset="-128"/>
              </a:rPr>
              <a:t>技術者・研究開発者）</a:t>
            </a:r>
            <a:endParaRPr kumimoji="1" lang="ja-JP" altLang="en-US" b="1" dirty="0">
              <a:solidFill>
                <a:schemeClr val="tx1"/>
              </a:solidFill>
              <a:latin typeface="HG丸ｺﾞｼｯｸM-PRO" pitchFamily="50" charset="-128"/>
              <a:ea typeface="HG丸ｺﾞｼｯｸM-PRO" pitchFamily="50" charset="-128"/>
            </a:endParaRPr>
          </a:p>
        </p:txBody>
      </p:sp>
      <p:sp>
        <p:nvSpPr>
          <p:cNvPr id="103" name="角丸四角形 102"/>
          <p:cNvSpPr/>
          <p:nvPr/>
        </p:nvSpPr>
        <p:spPr>
          <a:xfrm>
            <a:off x="5580112" y="1124744"/>
            <a:ext cx="1224136" cy="648072"/>
          </a:xfrm>
          <a:prstGeom prst="roundRect">
            <a:avLst/>
          </a:prstGeom>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100" b="1" dirty="0" smtClean="0">
                <a:solidFill>
                  <a:schemeClr val="tx1"/>
                </a:solidFill>
                <a:latin typeface="HG丸ｺﾞｼｯｸM-PRO" pitchFamily="50" charset="-128"/>
                <a:ea typeface="HG丸ｺﾞｼｯｸM-PRO" pitchFamily="50" charset="-128"/>
              </a:rPr>
              <a:t>東日本大震災アーカイブラウンドテーブル</a:t>
            </a:r>
            <a:endParaRPr kumimoji="1" lang="ja-JP" altLang="en-US" sz="1100" b="1" dirty="0">
              <a:solidFill>
                <a:schemeClr val="tx1"/>
              </a:solidFill>
              <a:latin typeface="HG丸ｺﾞｼｯｸM-PRO" pitchFamily="50" charset="-128"/>
              <a:ea typeface="HG丸ｺﾞｼｯｸM-PRO" pitchFamily="50" charset="-128"/>
            </a:endParaRPr>
          </a:p>
        </p:txBody>
      </p:sp>
      <p:sp>
        <p:nvSpPr>
          <p:cNvPr id="120" name="角丸四角形 119"/>
          <p:cNvSpPr/>
          <p:nvPr/>
        </p:nvSpPr>
        <p:spPr>
          <a:xfrm>
            <a:off x="7524328" y="1124744"/>
            <a:ext cx="1296144" cy="648072"/>
          </a:xfrm>
          <a:prstGeom prst="roundRect">
            <a:avLst/>
          </a:prstGeom>
          <a:solidFill>
            <a:srgbClr val="FFCCFF">
              <a:alpha val="89000"/>
            </a:srgbClr>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100" b="1" dirty="0" smtClean="0">
                <a:solidFill>
                  <a:schemeClr val="tx1"/>
                </a:solidFill>
                <a:latin typeface="HG丸ｺﾞｼｯｸM-PRO" pitchFamily="50" charset="-128"/>
                <a:ea typeface="HG丸ｺﾞｼｯｸM-PRO" pitchFamily="50" charset="-128"/>
              </a:rPr>
              <a:t>東日本大震災アーカイブ関係府省連絡会議</a:t>
            </a:r>
            <a:endParaRPr kumimoji="1" lang="ja-JP" altLang="en-US" sz="1100" b="1" dirty="0">
              <a:solidFill>
                <a:schemeClr val="tx1"/>
              </a:solidFill>
              <a:latin typeface="HG丸ｺﾞｼｯｸM-PRO" pitchFamily="50" charset="-128"/>
              <a:ea typeface="HG丸ｺﾞｼｯｸM-PRO" pitchFamily="50" charset="-128"/>
            </a:endParaRPr>
          </a:p>
        </p:txBody>
      </p:sp>
      <p:sp>
        <p:nvSpPr>
          <p:cNvPr id="2051" name="Rectangle 2"/>
          <p:cNvSpPr>
            <a:spLocks noGrp="1" noChangeArrowheads="1"/>
          </p:cNvSpPr>
          <p:nvPr>
            <p:ph type="title"/>
          </p:nvPr>
        </p:nvSpPr>
        <p:spPr>
          <a:xfrm>
            <a:off x="285720" y="0"/>
            <a:ext cx="8301038" cy="692696"/>
          </a:xfrm>
        </p:spPr>
        <p:txBody>
          <a:bodyPr>
            <a:noAutofit/>
          </a:bodyPr>
          <a:lstStyle/>
          <a:p>
            <a:pPr eaLnBrk="1" hangingPunct="1"/>
            <a:r>
              <a:rPr lang="ja-JP" altLang="en-US" sz="2800" dirty="0" smtClean="0"/>
              <a:t>知識インフラ構築に向けた</a:t>
            </a:r>
            <a:r>
              <a:rPr lang="en-US" altLang="ja-JP" sz="2800" dirty="0" smtClean="0"/>
              <a:t/>
            </a:r>
            <a:br>
              <a:rPr lang="en-US" altLang="ja-JP" sz="2800" dirty="0" smtClean="0"/>
            </a:br>
            <a:r>
              <a:rPr lang="ja-JP" altLang="en-US" sz="2800" dirty="0" smtClean="0"/>
              <a:t>有識者会議体のイメージ</a:t>
            </a:r>
          </a:p>
        </p:txBody>
      </p:sp>
      <p:sp>
        <p:nvSpPr>
          <p:cNvPr id="2053" name="Rectangle 4"/>
          <p:cNvSpPr>
            <a:spLocks noChangeArrowheads="1"/>
          </p:cNvSpPr>
          <p:nvPr/>
        </p:nvSpPr>
        <p:spPr bwMode="auto">
          <a:xfrm>
            <a:off x="2123728" y="764704"/>
            <a:ext cx="3600400" cy="510268"/>
          </a:xfrm>
          <a:prstGeom prst="ribbon">
            <a:avLst>
              <a:gd name="adj1" fmla="val 16667"/>
              <a:gd name="adj2" fmla="val 66000"/>
            </a:avLst>
          </a:prstGeom>
          <a:ln>
            <a:headEnd/>
            <a:tailEnd/>
          </a:ln>
        </p:spPr>
        <p:style>
          <a:lnRef idx="1">
            <a:schemeClr val="accent5"/>
          </a:lnRef>
          <a:fillRef idx="2">
            <a:schemeClr val="accent5"/>
          </a:fillRef>
          <a:effectRef idx="1">
            <a:schemeClr val="accent5"/>
          </a:effectRef>
          <a:fontRef idx="minor">
            <a:schemeClr val="dk1"/>
          </a:fontRef>
        </p:style>
        <p:txBody>
          <a:bodyPr lIns="91429" tIns="45715" rIns="91429" bIns="45715"/>
          <a:lstStyle/>
          <a:p>
            <a:pPr algn="ctr" defTabSz="913837">
              <a:lnSpc>
                <a:spcPct val="90000"/>
              </a:lnSpc>
              <a:spcBef>
                <a:spcPct val="20000"/>
              </a:spcBef>
            </a:pPr>
            <a:r>
              <a:rPr lang="ja-JP" altLang="en-US" sz="1400" dirty="0" smtClean="0">
                <a:latin typeface="HG丸ｺﾞｼｯｸM-PRO" pitchFamily="50" charset="-128"/>
                <a:ea typeface="HG丸ｺﾞｼｯｸM-PRO" pitchFamily="50" charset="-128"/>
              </a:rPr>
              <a:t>社会</a:t>
            </a:r>
            <a:r>
              <a:rPr lang="ja-JP" altLang="en-US" sz="1400" dirty="0">
                <a:latin typeface="HG丸ｺﾞｼｯｸM-PRO" pitchFamily="50" charset="-128"/>
                <a:ea typeface="HG丸ｺﾞｼｯｸM-PRO" pitchFamily="50" charset="-128"/>
              </a:rPr>
              <a:t>・経済的な価値の創出</a:t>
            </a:r>
          </a:p>
        </p:txBody>
      </p:sp>
      <p:sp>
        <p:nvSpPr>
          <p:cNvPr id="2054" name="Rectangle 71"/>
          <p:cNvSpPr>
            <a:spLocks noChangeArrowheads="1"/>
          </p:cNvSpPr>
          <p:nvPr/>
        </p:nvSpPr>
        <p:spPr bwMode="auto">
          <a:xfrm>
            <a:off x="3059832" y="1438962"/>
            <a:ext cx="2379627" cy="462643"/>
          </a:xfrm>
          <a:prstGeom prst="rect">
            <a:avLst/>
          </a:prstGeom>
          <a:solidFill>
            <a:srgbClr val="FFFF99"/>
          </a:solidFill>
          <a:ln w="9525">
            <a:noFill/>
            <a:miter lim="800000"/>
            <a:headEnd/>
            <a:tailEnd/>
          </a:ln>
        </p:spPr>
        <p:txBody>
          <a:bodyPr lIns="91429" tIns="45715" rIns="91429" bIns="45715" anchor="ctr"/>
          <a:lstStyle/>
          <a:p>
            <a:pPr algn="ctr" defTabSz="913837">
              <a:lnSpc>
                <a:spcPct val="90000"/>
              </a:lnSpc>
              <a:spcBef>
                <a:spcPct val="20000"/>
              </a:spcBef>
            </a:pPr>
            <a:r>
              <a:rPr lang="ja-JP" altLang="en-US" sz="1700" b="1" u="sng" dirty="0">
                <a:solidFill>
                  <a:srgbClr val="0070C0"/>
                </a:solidFill>
                <a:latin typeface="HG丸ｺﾞｼｯｸM-PRO" pitchFamily="50" charset="-128"/>
                <a:ea typeface="HG丸ｺﾞｼｯｸM-PRO" pitchFamily="50" charset="-128"/>
              </a:rPr>
              <a:t>知識</a:t>
            </a:r>
            <a:r>
              <a:rPr lang="ja-JP" altLang="en-US" sz="1700" b="1" u="sng" dirty="0" smtClean="0">
                <a:solidFill>
                  <a:srgbClr val="0070C0"/>
                </a:solidFill>
                <a:latin typeface="HG丸ｺﾞｼｯｸM-PRO" pitchFamily="50" charset="-128"/>
                <a:ea typeface="HG丸ｺﾞｼｯｸM-PRO" pitchFamily="50" charset="-128"/>
              </a:rPr>
              <a:t>インフラの構築</a:t>
            </a:r>
            <a:endParaRPr lang="ja-JP" altLang="en-US" sz="1700" b="1" u="sng" dirty="0">
              <a:solidFill>
                <a:srgbClr val="0070C0"/>
              </a:solidFill>
              <a:latin typeface="HG丸ｺﾞｼｯｸM-PRO" pitchFamily="50" charset="-128"/>
              <a:ea typeface="HG丸ｺﾞｼｯｸM-PRO" pitchFamily="50" charset="-128"/>
            </a:endParaRPr>
          </a:p>
        </p:txBody>
      </p:sp>
      <p:sp>
        <p:nvSpPr>
          <p:cNvPr id="2069" name="上矢印 80"/>
          <p:cNvSpPr>
            <a:spLocks noChangeArrowheads="1"/>
          </p:cNvSpPr>
          <p:nvPr/>
        </p:nvSpPr>
        <p:spPr bwMode="auto">
          <a:xfrm>
            <a:off x="3635896" y="1268760"/>
            <a:ext cx="1581830" cy="204107"/>
          </a:xfrm>
          <a:prstGeom prst="upArrow">
            <a:avLst>
              <a:gd name="adj1" fmla="val 5000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defTabSz="913837"/>
            <a:endParaRPr lang="ja-JP" altLang="en-US" dirty="0">
              <a:latin typeface="HG丸ｺﾞｼｯｸM-PRO" pitchFamily="50" charset="-128"/>
              <a:ea typeface="HG丸ｺﾞｼｯｸM-PRO" pitchFamily="50" charset="-128"/>
            </a:endParaRPr>
          </a:p>
        </p:txBody>
      </p:sp>
      <p:sp>
        <p:nvSpPr>
          <p:cNvPr id="56" name="スライド番号プレースホルダ 55"/>
          <p:cNvSpPr>
            <a:spLocks noGrp="1"/>
          </p:cNvSpPr>
          <p:nvPr>
            <p:ph type="sldNum" sz="quarter" idx="12"/>
          </p:nvPr>
        </p:nvSpPr>
        <p:spPr/>
        <p:txBody>
          <a:bodyPr/>
          <a:lstStyle/>
          <a:p>
            <a:fld id="{042AED99-7FB4-404E-8A97-64753DCE42EC}" type="slidenum">
              <a:rPr kumimoji="0" lang="en-US" smtClean="0">
                <a:latin typeface="HG丸ｺﾞｼｯｸM-PRO" pitchFamily="50" charset="-128"/>
                <a:ea typeface="HG丸ｺﾞｼｯｸM-PRO" pitchFamily="50" charset="-128"/>
              </a:rPr>
              <a:pPr/>
              <a:t>24</a:t>
            </a:fld>
            <a:endParaRPr kumimoji="0" lang="en-US">
              <a:latin typeface="HG丸ｺﾞｼｯｸM-PRO" pitchFamily="50" charset="-128"/>
              <a:ea typeface="HG丸ｺﾞｼｯｸM-PRO" pitchFamily="50" charset="-128"/>
            </a:endParaRPr>
          </a:p>
        </p:txBody>
      </p:sp>
      <p:sp>
        <p:nvSpPr>
          <p:cNvPr id="81" name="角丸四角形 80"/>
          <p:cNvSpPr/>
          <p:nvPr/>
        </p:nvSpPr>
        <p:spPr>
          <a:xfrm>
            <a:off x="2411760" y="3284984"/>
            <a:ext cx="936104" cy="576064"/>
          </a:xfrm>
          <a:prstGeom prst="roundRect">
            <a:avLst/>
          </a:prstGeom>
          <a:solidFill>
            <a:srgbClr val="FFFF99">
              <a:alpha val="39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200" dirty="0" smtClean="0">
                <a:solidFill>
                  <a:schemeClr val="tx1"/>
                </a:solidFill>
                <a:latin typeface="HG丸ｺﾞｼｯｸM-PRO" pitchFamily="50" charset="-128"/>
                <a:ea typeface="HG丸ｺﾞｼｯｸM-PRO" pitchFamily="50" charset="-128"/>
              </a:rPr>
              <a:t>自然言語処理系</a:t>
            </a:r>
            <a:endParaRPr kumimoji="1" lang="ja-JP" altLang="en-US" sz="1200" dirty="0">
              <a:solidFill>
                <a:schemeClr val="tx1"/>
              </a:solidFill>
              <a:latin typeface="HG丸ｺﾞｼｯｸM-PRO" pitchFamily="50" charset="-128"/>
              <a:ea typeface="HG丸ｺﾞｼｯｸM-PRO" pitchFamily="50" charset="-128"/>
            </a:endParaRPr>
          </a:p>
        </p:txBody>
      </p:sp>
      <p:sp>
        <p:nvSpPr>
          <p:cNvPr id="82" name="角丸四角形 81"/>
          <p:cNvSpPr/>
          <p:nvPr/>
        </p:nvSpPr>
        <p:spPr>
          <a:xfrm>
            <a:off x="3491880" y="2996952"/>
            <a:ext cx="1080120" cy="792088"/>
          </a:xfrm>
          <a:prstGeom prst="roundRect">
            <a:avLst/>
          </a:prstGeom>
          <a:solidFill>
            <a:srgbClr val="FFFF99">
              <a:alpha val="39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100" dirty="0" smtClean="0">
                <a:solidFill>
                  <a:schemeClr val="tx1"/>
                </a:solidFill>
                <a:latin typeface="HG丸ｺﾞｼｯｸM-PRO" pitchFamily="50" charset="-128"/>
                <a:ea typeface="HG丸ｺﾞｼｯｸM-PRO" pitchFamily="50" charset="-128"/>
              </a:rPr>
              <a:t>メタデータ</a:t>
            </a:r>
            <a:r>
              <a:rPr kumimoji="1" lang="en-US" altLang="ja-JP" sz="1100" dirty="0" smtClean="0">
                <a:solidFill>
                  <a:schemeClr val="tx1"/>
                </a:solidFill>
                <a:latin typeface="HG丸ｺﾞｼｯｸM-PRO" pitchFamily="50" charset="-128"/>
                <a:ea typeface="HG丸ｺﾞｼｯｸM-PRO" pitchFamily="50" charset="-128"/>
              </a:rPr>
              <a:t>/</a:t>
            </a:r>
            <a:r>
              <a:rPr kumimoji="1" lang="en-US" altLang="ja-JP" sz="1100" dirty="0" err="1" smtClean="0">
                <a:solidFill>
                  <a:schemeClr val="tx1"/>
                </a:solidFill>
                <a:latin typeface="HG丸ｺﾞｼｯｸM-PRO" pitchFamily="50" charset="-128"/>
                <a:ea typeface="HG丸ｺﾞｼｯｸM-PRO" pitchFamily="50" charset="-128"/>
              </a:rPr>
              <a:t>Linkd</a:t>
            </a:r>
            <a:r>
              <a:rPr kumimoji="1" lang="en-US" altLang="ja-JP" sz="1100" dirty="0" smtClean="0">
                <a:solidFill>
                  <a:schemeClr val="tx1"/>
                </a:solidFill>
                <a:latin typeface="HG丸ｺﾞｼｯｸM-PRO" pitchFamily="50" charset="-128"/>
                <a:ea typeface="HG丸ｺﾞｼｯｸM-PRO" pitchFamily="50" charset="-128"/>
              </a:rPr>
              <a:t> Data/Semantic Web</a:t>
            </a:r>
            <a:r>
              <a:rPr kumimoji="1" lang="ja-JP" altLang="en-US" sz="1100" dirty="0" smtClean="0">
                <a:solidFill>
                  <a:schemeClr val="tx1"/>
                </a:solidFill>
                <a:latin typeface="HG丸ｺﾞｼｯｸM-PRO" pitchFamily="50" charset="-128"/>
                <a:ea typeface="HG丸ｺﾞｼｯｸM-PRO" pitchFamily="50" charset="-128"/>
              </a:rPr>
              <a:t>系</a:t>
            </a:r>
            <a:endParaRPr kumimoji="1" lang="ja-JP" altLang="en-US" sz="1100" dirty="0">
              <a:solidFill>
                <a:schemeClr val="tx1"/>
              </a:solidFill>
              <a:latin typeface="HG丸ｺﾞｼｯｸM-PRO" pitchFamily="50" charset="-128"/>
              <a:ea typeface="HG丸ｺﾞｼｯｸM-PRO" pitchFamily="50" charset="-128"/>
            </a:endParaRPr>
          </a:p>
        </p:txBody>
      </p:sp>
      <p:sp>
        <p:nvSpPr>
          <p:cNvPr id="89" name="角丸四角形 88"/>
          <p:cNvSpPr/>
          <p:nvPr/>
        </p:nvSpPr>
        <p:spPr>
          <a:xfrm>
            <a:off x="4644008" y="2924944"/>
            <a:ext cx="936104" cy="432048"/>
          </a:xfrm>
          <a:prstGeom prst="roundRect">
            <a:avLst/>
          </a:prstGeom>
          <a:solidFill>
            <a:srgbClr val="FFFF99">
              <a:alpha val="39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200" dirty="0" smtClean="0">
                <a:solidFill>
                  <a:schemeClr val="tx1"/>
                </a:solidFill>
                <a:latin typeface="HG丸ｺﾞｼｯｸM-PRO" pitchFamily="50" charset="-128"/>
                <a:ea typeface="HG丸ｺﾞｼｯｸM-PRO" pitchFamily="50" charset="-128"/>
              </a:rPr>
              <a:t>検索系</a:t>
            </a:r>
            <a:endParaRPr kumimoji="1" lang="ja-JP" altLang="en-US" sz="1200" dirty="0">
              <a:solidFill>
                <a:schemeClr val="tx1"/>
              </a:solidFill>
              <a:latin typeface="HG丸ｺﾞｼｯｸM-PRO" pitchFamily="50" charset="-128"/>
              <a:ea typeface="HG丸ｺﾞｼｯｸM-PRO" pitchFamily="50" charset="-128"/>
            </a:endParaRPr>
          </a:p>
        </p:txBody>
      </p:sp>
      <p:sp>
        <p:nvSpPr>
          <p:cNvPr id="90" name="角丸四角形 89"/>
          <p:cNvSpPr/>
          <p:nvPr/>
        </p:nvSpPr>
        <p:spPr>
          <a:xfrm>
            <a:off x="4644008" y="3429000"/>
            <a:ext cx="936104" cy="432048"/>
          </a:xfrm>
          <a:prstGeom prst="roundRect">
            <a:avLst/>
          </a:prstGeom>
          <a:solidFill>
            <a:srgbClr val="FFFF99">
              <a:alpha val="39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200" dirty="0" smtClean="0">
                <a:solidFill>
                  <a:schemeClr val="tx1"/>
                </a:solidFill>
                <a:latin typeface="HG丸ｺﾞｼｯｸM-PRO" pitchFamily="50" charset="-128"/>
                <a:ea typeface="HG丸ｺﾞｼｯｸM-PRO" pitchFamily="50" charset="-128"/>
              </a:rPr>
              <a:t>図書館システム系</a:t>
            </a:r>
            <a:endParaRPr kumimoji="1" lang="ja-JP" altLang="en-US" sz="1200" dirty="0">
              <a:solidFill>
                <a:schemeClr val="tx1"/>
              </a:solidFill>
              <a:latin typeface="HG丸ｺﾞｼｯｸM-PRO" pitchFamily="50" charset="-128"/>
              <a:ea typeface="HG丸ｺﾞｼｯｸM-PRO" pitchFamily="50" charset="-128"/>
            </a:endParaRPr>
          </a:p>
        </p:txBody>
      </p:sp>
      <p:sp>
        <p:nvSpPr>
          <p:cNvPr id="91" name="角丸四角形 90"/>
          <p:cNvSpPr/>
          <p:nvPr/>
        </p:nvSpPr>
        <p:spPr>
          <a:xfrm>
            <a:off x="5652120" y="2852936"/>
            <a:ext cx="936104" cy="576064"/>
          </a:xfrm>
          <a:prstGeom prst="roundRect">
            <a:avLst/>
          </a:prstGeom>
          <a:solidFill>
            <a:srgbClr val="FFFF99">
              <a:alpha val="39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900" dirty="0" smtClean="0">
                <a:solidFill>
                  <a:schemeClr val="tx1"/>
                </a:solidFill>
                <a:latin typeface="HG丸ｺﾞｼｯｸM-PRO" pitchFamily="50" charset="-128"/>
                <a:ea typeface="HG丸ｺﾞｼｯｸM-PRO" pitchFamily="50" charset="-128"/>
              </a:rPr>
              <a:t>ユーザビリティ・アクセシビリティ系</a:t>
            </a:r>
            <a:endParaRPr kumimoji="1" lang="ja-JP" altLang="en-US" sz="900" dirty="0">
              <a:solidFill>
                <a:schemeClr val="tx1"/>
              </a:solidFill>
              <a:latin typeface="HG丸ｺﾞｼｯｸM-PRO" pitchFamily="50" charset="-128"/>
              <a:ea typeface="HG丸ｺﾞｼｯｸM-PRO" pitchFamily="50" charset="-128"/>
            </a:endParaRPr>
          </a:p>
        </p:txBody>
      </p:sp>
      <p:sp>
        <p:nvSpPr>
          <p:cNvPr id="92" name="角丸四角形 91"/>
          <p:cNvSpPr/>
          <p:nvPr/>
        </p:nvSpPr>
        <p:spPr>
          <a:xfrm>
            <a:off x="5652120" y="3501008"/>
            <a:ext cx="936104" cy="432048"/>
          </a:xfrm>
          <a:prstGeom prst="roundRect">
            <a:avLst/>
          </a:prstGeom>
          <a:solidFill>
            <a:srgbClr val="FFFF99">
              <a:alpha val="39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050" dirty="0" smtClean="0">
                <a:solidFill>
                  <a:schemeClr val="tx1"/>
                </a:solidFill>
                <a:latin typeface="HG丸ｺﾞｼｯｸM-PRO" pitchFamily="50" charset="-128"/>
                <a:ea typeface="HG丸ｺﾞｼｯｸM-PRO" pitchFamily="50" charset="-128"/>
              </a:rPr>
              <a:t>アーカイブ系</a:t>
            </a:r>
            <a:endParaRPr kumimoji="1" lang="ja-JP" altLang="en-US" sz="1050" dirty="0">
              <a:solidFill>
                <a:schemeClr val="tx1"/>
              </a:solidFill>
              <a:latin typeface="HG丸ｺﾞｼｯｸM-PRO" pitchFamily="50" charset="-128"/>
              <a:ea typeface="HG丸ｺﾞｼｯｸM-PRO" pitchFamily="50" charset="-128"/>
            </a:endParaRPr>
          </a:p>
        </p:txBody>
      </p:sp>
      <p:sp>
        <p:nvSpPr>
          <p:cNvPr id="93" name="角丸四角形 92"/>
          <p:cNvSpPr/>
          <p:nvPr/>
        </p:nvSpPr>
        <p:spPr>
          <a:xfrm>
            <a:off x="6660232" y="3501008"/>
            <a:ext cx="936104" cy="432048"/>
          </a:xfrm>
          <a:prstGeom prst="roundRect">
            <a:avLst/>
          </a:prstGeom>
          <a:solidFill>
            <a:srgbClr val="FFFF99">
              <a:alpha val="39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100" dirty="0" smtClean="0">
                <a:solidFill>
                  <a:schemeClr val="tx1"/>
                </a:solidFill>
                <a:latin typeface="HG丸ｺﾞｼｯｸM-PRO" pitchFamily="50" charset="-128"/>
                <a:ea typeface="HG丸ｺﾞｼｯｸM-PRO" pitchFamily="50" charset="-128"/>
              </a:rPr>
              <a:t>震災・防災系</a:t>
            </a:r>
            <a:endParaRPr kumimoji="1" lang="ja-JP" altLang="en-US" sz="1100" dirty="0">
              <a:solidFill>
                <a:schemeClr val="tx1"/>
              </a:solidFill>
              <a:latin typeface="HG丸ｺﾞｼｯｸM-PRO" pitchFamily="50" charset="-128"/>
              <a:ea typeface="HG丸ｺﾞｼｯｸM-PRO" pitchFamily="50" charset="-128"/>
            </a:endParaRPr>
          </a:p>
        </p:txBody>
      </p:sp>
      <p:sp>
        <p:nvSpPr>
          <p:cNvPr id="94" name="角丸四角形 93"/>
          <p:cNvSpPr/>
          <p:nvPr/>
        </p:nvSpPr>
        <p:spPr>
          <a:xfrm>
            <a:off x="6660232" y="2852936"/>
            <a:ext cx="936104" cy="576064"/>
          </a:xfrm>
          <a:prstGeom prst="roundRect">
            <a:avLst/>
          </a:prstGeom>
          <a:solidFill>
            <a:srgbClr val="FFFF99">
              <a:alpha val="39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050" dirty="0" smtClean="0">
                <a:solidFill>
                  <a:schemeClr val="tx1"/>
                </a:solidFill>
                <a:latin typeface="HG丸ｺﾞｼｯｸM-PRO" pitchFamily="50" charset="-128"/>
                <a:ea typeface="HG丸ｺﾞｼｯｸM-PRO" pitchFamily="50" charset="-128"/>
              </a:rPr>
              <a:t>次世代技術全般</a:t>
            </a:r>
            <a:endParaRPr kumimoji="1" lang="ja-JP" altLang="en-US" sz="1050" dirty="0">
              <a:solidFill>
                <a:schemeClr val="tx1"/>
              </a:solidFill>
              <a:latin typeface="HG丸ｺﾞｼｯｸM-PRO" pitchFamily="50" charset="-128"/>
              <a:ea typeface="HG丸ｺﾞｼｯｸM-PRO" pitchFamily="50" charset="-128"/>
            </a:endParaRPr>
          </a:p>
        </p:txBody>
      </p:sp>
      <p:cxnSp>
        <p:nvCxnSpPr>
          <p:cNvPr id="107" name="カギ線コネクタ 106"/>
          <p:cNvCxnSpPr>
            <a:stCxn id="103" idx="2"/>
            <a:endCxn id="80" idx="0"/>
          </p:cNvCxnSpPr>
          <p:nvPr/>
        </p:nvCxnSpPr>
        <p:spPr>
          <a:xfrm rot="5400000">
            <a:off x="5202070" y="1502786"/>
            <a:ext cx="720080" cy="1260140"/>
          </a:xfrm>
          <a:prstGeom prst="bentConnector3">
            <a:avLst>
              <a:gd name="adj1" fmla="val 50000"/>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角丸四角形 107"/>
          <p:cNvSpPr/>
          <p:nvPr/>
        </p:nvSpPr>
        <p:spPr>
          <a:xfrm>
            <a:off x="7812360" y="2492896"/>
            <a:ext cx="1296144" cy="792088"/>
          </a:xfrm>
          <a:prstGeom prst="roundRect">
            <a:avLst/>
          </a:prstGeom>
          <a:solidFill>
            <a:srgbClr val="FFCCFF">
              <a:alpha val="89000"/>
            </a:srgbClr>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100" b="1" dirty="0" smtClean="0">
                <a:solidFill>
                  <a:schemeClr val="tx1"/>
                </a:solidFill>
                <a:latin typeface="HG丸ｺﾞｼｯｸM-PRO" pitchFamily="50" charset="-128"/>
                <a:ea typeface="HG丸ｺﾞｼｯｸM-PRO" pitchFamily="50" charset="-128"/>
              </a:rPr>
              <a:t>・運用課題</a:t>
            </a:r>
            <a:r>
              <a:rPr kumimoji="1" lang="en-US" altLang="ja-JP" sz="1100" b="1" dirty="0" smtClean="0">
                <a:solidFill>
                  <a:schemeClr val="tx1"/>
                </a:solidFill>
                <a:latin typeface="HG丸ｺﾞｼｯｸM-PRO" pitchFamily="50" charset="-128"/>
                <a:ea typeface="HG丸ｺﾞｼｯｸM-PRO" pitchFamily="50" charset="-128"/>
              </a:rPr>
              <a:t>WG</a:t>
            </a:r>
          </a:p>
          <a:p>
            <a:r>
              <a:rPr kumimoji="1" lang="ja-JP" altLang="en-US" sz="1000" dirty="0" smtClean="0">
                <a:solidFill>
                  <a:schemeClr val="tx1"/>
                </a:solidFill>
                <a:latin typeface="HG丸ｺﾞｼｯｸM-PRO" pitchFamily="50" charset="-128"/>
                <a:ea typeface="HG丸ｺﾞｼｯｸM-PRO" pitchFamily="50" charset="-128"/>
              </a:rPr>
              <a:t>収集コンテンツ、権利処理</a:t>
            </a:r>
            <a:endParaRPr kumimoji="1" lang="en-US" altLang="ja-JP" sz="1000" dirty="0" smtClean="0">
              <a:solidFill>
                <a:schemeClr val="tx1"/>
              </a:solidFill>
              <a:latin typeface="HG丸ｺﾞｼｯｸM-PRO" pitchFamily="50" charset="-128"/>
              <a:ea typeface="HG丸ｺﾞｼｯｸM-PRO" pitchFamily="50" charset="-128"/>
            </a:endParaRPr>
          </a:p>
          <a:p>
            <a:r>
              <a:rPr kumimoji="1" lang="ja-JP" altLang="en-US" sz="1100" b="1" dirty="0" smtClean="0">
                <a:solidFill>
                  <a:schemeClr val="tx1"/>
                </a:solidFill>
                <a:latin typeface="HG丸ｺﾞｼｯｸM-PRO" pitchFamily="50" charset="-128"/>
                <a:ea typeface="HG丸ｺﾞｼｯｸM-PRO" pitchFamily="50" charset="-128"/>
              </a:rPr>
              <a:t>・対外戦略</a:t>
            </a:r>
            <a:r>
              <a:rPr kumimoji="1" lang="en-US" altLang="ja-JP" sz="1100" b="1" dirty="0" smtClean="0">
                <a:solidFill>
                  <a:schemeClr val="tx1"/>
                </a:solidFill>
                <a:latin typeface="HG丸ｺﾞｼｯｸM-PRO" pitchFamily="50" charset="-128"/>
                <a:ea typeface="HG丸ｺﾞｼｯｸM-PRO" pitchFamily="50" charset="-128"/>
              </a:rPr>
              <a:t>WG</a:t>
            </a:r>
          </a:p>
          <a:p>
            <a:r>
              <a:rPr kumimoji="1" lang="ja-JP" altLang="en-US" sz="1000" dirty="0" smtClean="0">
                <a:solidFill>
                  <a:schemeClr val="tx1"/>
                </a:solidFill>
                <a:latin typeface="HG丸ｺﾞｼｯｸM-PRO" pitchFamily="50" charset="-128"/>
                <a:ea typeface="HG丸ｺﾞｼｯｸM-PRO" pitchFamily="50" charset="-128"/>
              </a:rPr>
              <a:t>広報・普及</a:t>
            </a:r>
            <a:endParaRPr kumimoji="1" lang="en-US" altLang="ja-JP" sz="1000" dirty="0" smtClean="0">
              <a:solidFill>
                <a:schemeClr val="tx1"/>
              </a:solidFill>
              <a:latin typeface="HG丸ｺﾞｼｯｸM-PRO" pitchFamily="50" charset="-128"/>
              <a:ea typeface="HG丸ｺﾞｼｯｸM-PRO" pitchFamily="50" charset="-128"/>
            </a:endParaRPr>
          </a:p>
        </p:txBody>
      </p:sp>
      <p:cxnSp>
        <p:nvCxnSpPr>
          <p:cNvPr id="123" name="直線矢印コネクタ 122"/>
          <p:cNvCxnSpPr>
            <a:stCxn id="103" idx="3"/>
            <a:endCxn id="120" idx="1"/>
          </p:cNvCxnSpPr>
          <p:nvPr/>
        </p:nvCxnSpPr>
        <p:spPr>
          <a:xfrm>
            <a:off x="6804248" y="1448780"/>
            <a:ext cx="720080" cy="1588"/>
          </a:xfrm>
          <a:prstGeom prst="straightConnector1">
            <a:avLst/>
          </a:prstGeom>
          <a:ln w="38100">
            <a:solidFill>
              <a:srgbClr val="FF0000"/>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カギ線コネクタ 101"/>
          <p:cNvCxnSpPr>
            <a:stCxn id="103" idx="2"/>
            <a:endCxn id="108" idx="0"/>
          </p:cNvCxnSpPr>
          <p:nvPr/>
        </p:nvCxnSpPr>
        <p:spPr>
          <a:xfrm rot="16200000" flipH="1">
            <a:off x="6966266" y="998730"/>
            <a:ext cx="720080" cy="2268252"/>
          </a:xfrm>
          <a:prstGeom prst="bentConnector3">
            <a:avLst>
              <a:gd name="adj1" fmla="val 50000"/>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6" name="上矢印 80"/>
          <p:cNvSpPr>
            <a:spLocks noChangeArrowheads="1"/>
          </p:cNvSpPr>
          <p:nvPr/>
        </p:nvSpPr>
        <p:spPr bwMode="auto">
          <a:xfrm>
            <a:off x="3563888" y="1916832"/>
            <a:ext cx="1581830" cy="204107"/>
          </a:xfrm>
          <a:prstGeom prst="upArrow">
            <a:avLst>
              <a:gd name="adj1" fmla="val 5000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defTabSz="913837"/>
            <a:endParaRPr lang="ja-JP" altLang="en-US" dirty="0">
              <a:latin typeface="HG丸ｺﾞｼｯｸM-PRO" pitchFamily="50" charset="-128"/>
              <a:ea typeface="HG丸ｺﾞｼｯｸM-PRO" pitchFamily="50" charset="-128"/>
            </a:endParaRPr>
          </a:p>
        </p:txBody>
      </p:sp>
      <p:sp>
        <p:nvSpPr>
          <p:cNvPr id="110" name="角丸四角形吹き出し 109"/>
          <p:cNvSpPr/>
          <p:nvPr/>
        </p:nvSpPr>
        <p:spPr>
          <a:xfrm>
            <a:off x="323528" y="4221088"/>
            <a:ext cx="1728192" cy="504056"/>
          </a:xfrm>
          <a:prstGeom prst="wedgeRoundRectCallout">
            <a:avLst>
              <a:gd name="adj1" fmla="val 65916"/>
              <a:gd name="adj2" fmla="val -233715"/>
              <a:gd name="adj3" fmla="val 16667"/>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600" b="1" dirty="0" smtClean="0">
                <a:solidFill>
                  <a:srgbClr val="FF0000"/>
                </a:solidFill>
                <a:latin typeface="HG丸ｺﾞｼｯｸM-PRO" pitchFamily="50" charset="-128"/>
                <a:ea typeface="HG丸ｺﾞｼｯｸM-PRO" pitchFamily="50" charset="-128"/>
              </a:rPr>
              <a:t>③研究開発における連携</a:t>
            </a:r>
            <a:endParaRPr kumimoji="1" lang="ja-JP" altLang="en-US" sz="1600" b="1" dirty="0">
              <a:solidFill>
                <a:srgbClr val="FF0000"/>
              </a:solidFill>
              <a:latin typeface="HG丸ｺﾞｼｯｸM-PRO" pitchFamily="50" charset="-128"/>
              <a:ea typeface="HG丸ｺﾞｼｯｸM-PRO" pitchFamily="50" charset="-128"/>
            </a:endParaRPr>
          </a:p>
        </p:txBody>
      </p:sp>
      <p:sp>
        <p:nvSpPr>
          <p:cNvPr id="36" name="四角形吹き出し 35"/>
          <p:cNvSpPr/>
          <p:nvPr/>
        </p:nvSpPr>
        <p:spPr>
          <a:xfrm>
            <a:off x="7884368" y="5229200"/>
            <a:ext cx="1115616" cy="432048"/>
          </a:xfrm>
          <a:prstGeom prst="wedgeRectCallout">
            <a:avLst>
              <a:gd name="adj1" fmla="val -67536"/>
              <a:gd name="adj2" fmla="val -118696"/>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1400" dirty="0" smtClean="0">
                <a:latin typeface="HG丸ｺﾞｼｯｸM-PRO" pitchFamily="50" charset="-128"/>
                <a:ea typeface="HG丸ｺﾞｼｯｸM-PRO" pitchFamily="50" charset="-128"/>
              </a:rPr>
              <a:t>コンテンツホルダー</a:t>
            </a:r>
            <a:endParaRPr lang="en-US" altLang="ja-JP" sz="1400" dirty="0" smtClean="0">
              <a:latin typeface="HG丸ｺﾞｼｯｸM-PRO" pitchFamily="50" charset="-128"/>
              <a:ea typeface="HG丸ｺﾞｼｯｸM-PRO" pitchFamily="50" charset="-128"/>
            </a:endParaRPr>
          </a:p>
        </p:txBody>
      </p:sp>
      <p:sp>
        <p:nvSpPr>
          <p:cNvPr id="37" name="角丸四角形吹き出し 36"/>
          <p:cNvSpPr/>
          <p:nvPr/>
        </p:nvSpPr>
        <p:spPr>
          <a:xfrm>
            <a:off x="251520" y="5085184"/>
            <a:ext cx="1728192" cy="936104"/>
          </a:xfrm>
          <a:prstGeom prst="wedgeRoundRectCallout">
            <a:avLst>
              <a:gd name="adj1" fmla="val 93838"/>
              <a:gd name="adj2" fmla="val -8034"/>
              <a:gd name="adj3" fmla="val 16667"/>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1600" dirty="0" smtClean="0">
                <a:solidFill>
                  <a:srgbClr val="FF0000"/>
                </a:solidFill>
              </a:rPr>
              <a:t>②外部</a:t>
            </a:r>
            <a:r>
              <a:rPr kumimoji="1" lang="en-US" altLang="ja-JP" sz="1600" dirty="0" smtClean="0">
                <a:solidFill>
                  <a:srgbClr val="FF0000"/>
                </a:solidFill>
              </a:rPr>
              <a:t>Web</a:t>
            </a:r>
            <a:r>
              <a:rPr kumimoji="1" lang="ja-JP" altLang="en-US" sz="1600" dirty="0" smtClean="0">
                <a:solidFill>
                  <a:srgbClr val="FF0000"/>
                </a:solidFill>
              </a:rPr>
              <a:t>サービスとの連携</a:t>
            </a:r>
            <a:endParaRPr kumimoji="1" lang="ja-JP" altLang="en-US" sz="1600" dirty="0">
              <a:solidFill>
                <a:srgbClr val="FF0000"/>
              </a:solidFill>
            </a:endParaRPr>
          </a:p>
        </p:txBody>
      </p:sp>
      <p:sp>
        <p:nvSpPr>
          <p:cNvPr id="38" name="角丸四角形吹き出し 37"/>
          <p:cNvSpPr/>
          <p:nvPr/>
        </p:nvSpPr>
        <p:spPr>
          <a:xfrm>
            <a:off x="683568" y="1124744"/>
            <a:ext cx="1691680" cy="936104"/>
          </a:xfrm>
          <a:prstGeom prst="wedgeRoundRectCallout">
            <a:avLst>
              <a:gd name="adj1" fmla="val 86377"/>
              <a:gd name="adj2" fmla="val 60398"/>
              <a:gd name="adj3" fmla="val 16667"/>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1600" dirty="0" smtClean="0">
                <a:solidFill>
                  <a:srgbClr val="FF0000"/>
                </a:solidFill>
              </a:rPr>
              <a:t>①統合検索サービスの提供</a:t>
            </a:r>
            <a:endParaRPr kumimoji="1" lang="ja-JP" altLang="en-US" sz="1600" dirty="0">
              <a:solidFill>
                <a:srgbClr val="FF0000"/>
              </a:solidFill>
            </a:endParaRPr>
          </a:p>
        </p:txBody>
      </p:sp>
      <p:sp>
        <p:nvSpPr>
          <p:cNvPr id="39" name="角丸四角形吹き出し 38"/>
          <p:cNvSpPr/>
          <p:nvPr/>
        </p:nvSpPr>
        <p:spPr>
          <a:xfrm>
            <a:off x="3131840" y="8613576"/>
            <a:ext cx="2088232" cy="504056"/>
          </a:xfrm>
          <a:prstGeom prst="wedgeRoundRectCallout">
            <a:avLst>
              <a:gd name="adj1" fmla="val -75806"/>
              <a:gd name="adj2" fmla="val -84028"/>
              <a:gd name="adj3" fmla="val 16667"/>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600" b="1" dirty="0" smtClean="0">
                <a:solidFill>
                  <a:srgbClr val="FF0000"/>
                </a:solidFill>
              </a:rPr>
              <a:t>④統合利用促進のための環境整備</a:t>
            </a:r>
            <a:endParaRPr kumimoji="1" lang="ja-JP" altLang="en-US" sz="1600" b="1" dirty="0">
              <a:solidFill>
                <a:srgbClr val="FF0000"/>
              </a:solidFill>
            </a:endParaRPr>
          </a:p>
        </p:txBody>
      </p:sp>
      <p:sp>
        <p:nvSpPr>
          <p:cNvPr id="40" name="角丸四角形吹き出し 39"/>
          <p:cNvSpPr/>
          <p:nvPr/>
        </p:nvSpPr>
        <p:spPr>
          <a:xfrm>
            <a:off x="6444208" y="5877272"/>
            <a:ext cx="2088232" cy="504056"/>
          </a:xfrm>
          <a:prstGeom prst="wedgeRoundRectCallout">
            <a:avLst>
              <a:gd name="adj1" fmla="val -80823"/>
              <a:gd name="adj2" fmla="val -65131"/>
              <a:gd name="adj3" fmla="val 16667"/>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1600" dirty="0" smtClean="0">
                <a:solidFill>
                  <a:srgbClr val="FF0000"/>
                </a:solidFill>
              </a:rPr>
              <a:t>④統合利用促進のための環境整備</a:t>
            </a:r>
            <a:endParaRPr kumimoji="1" lang="ja-JP" altLang="en-US" sz="1600" dirty="0">
              <a:solidFill>
                <a:srgbClr val="FF0000"/>
              </a:solidFill>
            </a:endParaRPr>
          </a:p>
        </p:txBody>
      </p:sp>
      <p:sp>
        <p:nvSpPr>
          <p:cNvPr id="35" name="角丸四角形 34"/>
          <p:cNvSpPr/>
          <p:nvPr/>
        </p:nvSpPr>
        <p:spPr>
          <a:xfrm>
            <a:off x="7524328" y="260648"/>
            <a:ext cx="1296144" cy="648072"/>
          </a:xfrm>
          <a:prstGeom prst="roundRect">
            <a:avLst/>
          </a:prstGeom>
          <a:solidFill>
            <a:srgbClr val="FFCCFF">
              <a:alpha val="89000"/>
            </a:srgbClr>
          </a:solidFill>
          <a:ln w="12700">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100" dirty="0" smtClean="0">
                <a:solidFill>
                  <a:schemeClr val="tx1"/>
                </a:solidFill>
                <a:latin typeface="HG丸ｺﾞｼｯｸM-PRO" pitchFamily="50" charset="-128"/>
                <a:ea typeface="HG丸ｺﾞｼｯｸM-PRO" pitchFamily="50" charset="-128"/>
              </a:rPr>
              <a:t>東日本大震災</a:t>
            </a:r>
            <a:endParaRPr kumimoji="1" lang="en-US" altLang="ja-JP" sz="1100" dirty="0" smtClean="0">
              <a:solidFill>
                <a:schemeClr val="tx1"/>
              </a:solidFill>
              <a:latin typeface="HG丸ｺﾞｼｯｸM-PRO" pitchFamily="50" charset="-128"/>
              <a:ea typeface="HG丸ｺﾞｼｯｸM-PRO" pitchFamily="50" charset="-128"/>
            </a:endParaRPr>
          </a:p>
          <a:p>
            <a:pPr algn="ctr"/>
            <a:r>
              <a:rPr kumimoji="1" lang="ja-JP" altLang="en-US" sz="1100" dirty="0" smtClean="0">
                <a:solidFill>
                  <a:schemeClr val="tx1"/>
                </a:solidFill>
                <a:latin typeface="HG丸ｺﾞｼｯｸM-PRO" pitchFamily="50" charset="-128"/>
                <a:ea typeface="HG丸ｺﾞｼｯｸM-PRO" pitchFamily="50" charset="-128"/>
              </a:rPr>
              <a:t>復興対策本部</a:t>
            </a:r>
            <a:endParaRPr kumimoji="1" lang="ja-JP" altLang="en-US" sz="1100" dirty="0">
              <a:solidFill>
                <a:schemeClr val="tx1"/>
              </a:solidFill>
              <a:latin typeface="HG丸ｺﾞｼｯｸM-PRO" pitchFamily="50" charset="-128"/>
              <a:ea typeface="HG丸ｺﾞｼｯｸM-PRO" pitchFamily="50" charset="-128"/>
            </a:endParaRPr>
          </a:p>
        </p:txBody>
      </p:sp>
      <p:cxnSp>
        <p:nvCxnSpPr>
          <p:cNvPr id="41" name="直線矢印コネクタ 40"/>
          <p:cNvCxnSpPr>
            <a:stCxn id="35" idx="2"/>
            <a:endCxn id="120" idx="0"/>
          </p:cNvCxnSpPr>
          <p:nvPr/>
        </p:nvCxnSpPr>
        <p:spPr>
          <a:xfrm rot="5400000">
            <a:off x="8064388" y="1016732"/>
            <a:ext cx="216024" cy="1588"/>
          </a:xfrm>
          <a:prstGeom prst="straightConnector1">
            <a:avLst/>
          </a:prstGeom>
          <a:ln w="38100">
            <a:solidFill>
              <a:srgbClr val="FF0000"/>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フッター プレースホルダ 41"/>
          <p:cNvSpPr>
            <a:spLocks noGrp="1"/>
          </p:cNvSpPr>
          <p:nvPr>
            <p:ph type="ftr" sz="quarter" idx="11"/>
          </p:nvPr>
        </p:nvSpPr>
        <p:spPr/>
        <p:txBody>
          <a:bodyPr/>
          <a:lstStyle/>
          <a:p>
            <a:r>
              <a:rPr kumimoji="0" lang="en-US" smtClean="0"/>
              <a:t>National Diet Library (NDL)</a:t>
            </a:r>
            <a:endParaRPr kumimoji="0"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p:cNvSpPr/>
          <p:nvPr/>
        </p:nvSpPr>
        <p:spPr>
          <a:xfrm>
            <a:off x="80392" y="1844824"/>
            <a:ext cx="1035224" cy="567680"/>
          </a:xfrm>
          <a:prstGeom prst="rect">
            <a:avLst/>
          </a:prstGeom>
        </p:spPr>
        <p:style>
          <a:lnRef idx="1">
            <a:schemeClr val="accent2"/>
          </a:lnRef>
          <a:fillRef idx="2">
            <a:schemeClr val="accent2"/>
          </a:fillRef>
          <a:effectRef idx="1">
            <a:schemeClr val="accent2"/>
          </a:effectRef>
          <a:fontRef idx="minor">
            <a:schemeClr val="dk1"/>
          </a:fontRef>
        </p:style>
        <p:txBody>
          <a:bodyPr rtlCol="0" anchor="t" anchorCtr="0"/>
          <a:lstStyle/>
          <a:p>
            <a:r>
              <a:rPr kumimoji="1" lang="ja-JP" altLang="en-US" sz="1200" dirty="0" smtClean="0">
                <a:latin typeface="HG丸ｺﾞｼｯｸM-PRO" pitchFamily="50" charset="-128"/>
                <a:ea typeface="HG丸ｺﾞｼｯｸM-PRO" pitchFamily="50" charset="-128"/>
              </a:rPr>
              <a:t>利用者</a:t>
            </a:r>
            <a:endParaRPr kumimoji="1" lang="en-US" altLang="ja-JP" sz="1200" dirty="0" smtClean="0">
              <a:latin typeface="HG丸ｺﾞｼｯｸM-PRO" pitchFamily="50" charset="-128"/>
              <a:ea typeface="HG丸ｺﾞｼｯｸM-PRO" pitchFamily="50" charset="-128"/>
            </a:endParaRPr>
          </a:p>
          <a:p>
            <a:r>
              <a:rPr kumimoji="1" lang="ja-JP" altLang="en-US" sz="1200" dirty="0" smtClean="0">
                <a:latin typeface="HG丸ｺﾞｼｯｸM-PRO" pitchFamily="50" charset="-128"/>
                <a:ea typeface="HG丸ｺﾞｼｯｸM-PRO" pitchFamily="50" charset="-128"/>
              </a:rPr>
              <a:t>コンテンツ</a:t>
            </a:r>
            <a:endParaRPr kumimoji="1" lang="ja-JP" altLang="en-US" sz="1200" dirty="0">
              <a:latin typeface="HG丸ｺﾞｼｯｸM-PRO" pitchFamily="50" charset="-128"/>
              <a:ea typeface="HG丸ｺﾞｼｯｸM-PRO" pitchFamily="50" charset="-128"/>
            </a:endParaRPr>
          </a:p>
        </p:txBody>
      </p:sp>
      <p:sp>
        <p:nvSpPr>
          <p:cNvPr id="39" name="正方形/長方形 38"/>
          <p:cNvSpPr/>
          <p:nvPr/>
        </p:nvSpPr>
        <p:spPr>
          <a:xfrm>
            <a:off x="5652120" y="1412776"/>
            <a:ext cx="3456384" cy="3312368"/>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endParaRPr kumimoji="1" lang="ja-JP" altLang="en-US" dirty="0">
              <a:latin typeface="HG丸ｺﾞｼｯｸM-PRO" pitchFamily="50" charset="-128"/>
              <a:ea typeface="HG丸ｺﾞｼｯｸM-PRO" pitchFamily="50" charset="-128"/>
            </a:endParaRPr>
          </a:p>
        </p:txBody>
      </p:sp>
      <p:sp>
        <p:nvSpPr>
          <p:cNvPr id="38" name="正方形/長方形 37"/>
          <p:cNvSpPr/>
          <p:nvPr/>
        </p:nvSpPr>
        <p:spPr>
          <a:xfrm>
            <a:off x="5508104" y="1556792"/>
            <a:ext cx="3456384" cy="3312368"/>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endParaRPr kumimoji="1" lang="ja-JP" altLang="en-US" dirty="0">
              <a:latin typeface="HG丸ｺﾞｼｯｸM-PRO" pitchFamily="50" charset="-128"/>
              <a:ea typeface="HG丸ｺﾞｼｯｸM-PRO" pitchFamily="50" charset="-128"/>
            </a:endParaRPr>
          </a:p>
        </p:txBody>
      </p:sp>
      <p:sp>
        <p:nvSpPr>
          <p:cNvPr id="19" name="正方形/長方形 18"/>
          <p:cNvSpPr/>
          <p:nvPr/>
        </p:nvSpPr>
        <p:spPr>
          <a:xfrm>
            <a:off x="5364088" y="1700808"/>
            <a:ext cx="3456384" cy="3312368"/>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r>
              <a:rPr kumimoji="1" lang="ja-JP" altLang="en-US" dirty="0" smtClean="0">
                <a:latin typeface="HG丸ｺﾞｼｯｸM-PRO" pitchFamily="50" charset="-128"/>
                <a:ea typeface="HG丸ｺﾞｼｯｸM-PRO" pitchFamily="50" charset="-128"/>
              </a:rPr>
              <a:t>大学、研究機関、ベンチャー企業等</a:t>
            </a:r>
            <a:endParaRPr kumimoji="1" lang="ja-JP" altLang="en-US" dirty="0">
              <a:latin typeface="HG丸ｺﾞｼｯｸM-PRO" pitchFamily="50" charset="-128"/>
              <a:ea typeface="HG丸ｺﾞｼｯｸM-PRO" pitchFamily="50" charset="-128"/>
            </a:endParaRPr>
          </a:p>
        </p:txBody>
      </p:sp>
      <p:sp>
        <p:nvSpPr>
          <p:cNvPr id="18" name="正方形/長方形 17"/>
          <p:cNvSpPr/>
          <p:nvPr/>
        </p:nvSpPr>
        <p:spPr>
          <a:xfrm>
            <a:off x="1187624" y="1700808"/>
            <a:ext cx="3456384" cy="3312368"/>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kumimoji="1" lang="en-US" altLang="ja-JP" dirty="0" smtClean="0">
                <a:latin typeface="HG丸ｺﾞｼｯｸM-PRO" pitchFamily="50" charset="-128"/>
                <a:ea typeface="HG丸ｺﾞｼｯｸM-PRO" pitchFamily="50" charset="-128"/>
              </a:rPr>
              <a:t>NDL</a:t>
            </a:r>
            <a:endParaRPr kumimoji="1" lang="ja-JP" altLang="en-US" dirty="0">
              <a:latin typeface="HG丸ｺﾞｼｯｸM-PRO" pitchFamily="50" charset="-128"/>
              <a:ea typeface="HG丸ｺﾞｼｯｸM-PRO" pitchFamily="50" charset="-128"/>
            </a:endParaRPr>
          </a:p>
        </p:txBody>
      </p:sp>
      <p:sp>
        <p:nvSpPr>
          <p:cNvPr id="2" name="タイトル 1"/>
          <p:cNvSpPr>
            <a:spLocks noGrp="1"/>
          </p:cNvSpPr>
          <p:nvPr>
            <p:ph type="title"/>
          </p:nvPr>
        </p:nvSpPr>
        <p:spPr/>
        <p:txBody>
          <a:bodyPr>
            <a:normAutofit/>
          </a:bodyPr>
          <a:lstStyle/>
          <a:p>
            <a:r>
              <a:rPr kumimoji="1" lang="en-US" altLang="ja-JP" sz="3600" dirty="0" smtClean="0"/>
              <a:t>NDL</a:t>
            </a:r>
            <a:r>
              <a:rPr kumimoji="1" lang="ja-JP" altLang="en-US" sz="3600" dirty="0" smtClean="0"/>
              <a:t>ラボ（仮称）の設置</a:t>
            </a:r>
            <a:endParaRPr kumimoji="1" lang="ja-JP" altLang="en-US" sz="3600" dirty="0"/>
          </a:p>
        </p:txBody>
      </p:sp>
      <p:sp>
        <p:nvSpPr>
          <p:cNvPr id="6" name="正方形/長方形 5"/>
          <p:cNvSpPr/>
          <p:nvPr/>
        </p:nvSpPr>
        <p:spPr>
          <a:xfrm>
            <a:off x="0" y="980728"/>
            <a:ext cx="9144000" cy="461665"/>
          </a:xfrm>
          <a:prstGeom prst="rect">
            <a:avLst/>
          </a:prstGeom>
        </p:spPr>
        <p:txBody>
          <a:bodyPr wrap="square">
            <a:spAutoFit/>
          </a:bodyPr>
          <a:lstStyle/>
          <a:p>
            <a:pPr lvl="1"/>
            <a:r>
              <a:rPr lang="ja-JP" altLang="en-US" sz="2400" dirty="0" smtClean="0">
                <a:latin typeface="HG丸ｺﾞｼｯｸM-PRO" pitchFamily="50" charset="-128"/>
                <a:ea typeface="HG丸ｺﾞｼｯｸM-PRO" pitchFamily="50" charset="-128"/>
              </a:rPr>
              <a:t>次世代サービスの研究開発と実用化を促進するために</a:t>
            </a:r>
            <a:endParaRPr lang="en-US" altLang="ja-JP" sz="2400" dirty="0" smtClean="0">
              <a:latin typeface="HG丸ｺﾞｼｯｸM-PRO" pitchFamily="50" charset="-128"/>
              <a:ea typeface="HG丸ｺﾞｼｯｸM-PRO" pitchFamily="50" charset="-128"/>
            </a:endParaRPr>
          </a:p>
        </p:txBody>
      </p:sp>
      <p:sp>
        <p:nvSpPr>
          <p:cNvPr id="9" name="角丸四角形 8"/>
          <p:cNvSpPr/>
          <p:nvPr/>
        </p:nvSpPr>
        <p:spPr>
          <a:xfrm>
            <a:off x="6444208" y="2132856"/>
            <a:ext cx="1152128"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ja-JP" altLang="en-US" sz="1600" dirty="0" smtClean="0">
                <a:latin typeface="HG丸ｺﾞｼｯｸM-PRO" pitchFamily="50" charset="-128"/>
                <a:ea typeface="HG丸ｺﾞｼｯｸM-PRO" pitchFamily="50" charset="-128"/>
              </a:rPr>
              <a:t>研究開発</a:t>
            </a:r>
            <a:endParaRPr kumimoji="1" lang="en-US" altLang="ja-JP" sz="1600" dirty="0" smtClean="0">
              <a:latin typeface="HG丸ｺﾞｼｯｸM-PRO" pitchFamily="50" charset="-128"/>
              <a:ea typeface="HG丸ｺﾞｼｯｸM-PRO" pitchFamily="50" charset="-128"/>
            </a:endParaRPr>
          </a:p>
          <a:p>
            <a:pPr algn="ctr"/>
            <a:r>
              <a:rPr kumimoji="1" lang="ja-JP" altLang="en-US" sz="1600" dirty="0" smtClean="0">
                <a:latin typeface="HG丸ｺﾞｼｯｸM-PRO" pitchFamily="50" charset="-128"/>
                <a:ea typeface="HG丸ｺﾞｼｯｸM-PRO" pitchFamily="50" charset="-128"/>
              </a:rPr>
              <a:t>実用化実証実験</a:t>
            </a:r>
            <a:endParaRPr kumimoji="1" lang="ja-JP" altLang="en-US" sz="1600" dirty="0">
              <a:latin typeface="HG丸ｺﾞｼｯｸM-PRO" pitchFamily="50" charset="-128"/>
              <a:ea typeface="HG丸ｺﾞｼｯｸM-PRO" pitchFamily="50" charset="-128"/>
            </a:endParaRPr>
          </a:p>
        </p:txBody>
      </p:sp>
      <p:sp>
        <p:nvSpPr>
          <p:cNvPr id="15" name="下矢印 14"/>
          <p:cNvSpPr/>
          <p:nvPr/>
        </p:nvSpPr>
        <p:spPr>
          <a:xfrm>
            <a:off x="6948264" y="2852936"/>
            <a:ext cx="144016" cy="288032"/>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latin typeface="HG丸ｺﾞｼｯｸM-PRO" pitchFamily="50" charset="-128"/>
              <a:ea typeface="HG丸ｺﾞｼｯｸM-PRO" pitchFamily="50" charset="-128"/>
            </a:endParaRPr>
          </a:p>
        </p:txBody>
      </p:sp>
      <p:sp>
        <p:nvSpPr>
          <p:cNvPr id="17" name="テキスト ボックス 16"/>
          <p:cNvSpPr txBox="1"/>
          <p:nvPr/>
        </p:nvSpPr>
        <p:spPr>
          <a:xfrm>
            <a:off x="5148064" y="3789040"/>
            <a:ext cx="648072" cy="369332"/>
          </a:xfrm>
          <a:prstGeom prst="rect">
            <a:avLst/>
          </a:prstGeom>
          <a:noFill/>
        </p:spPr>
        <p:txBody>
          <a:bodyPr wrap="square" rtlCol="0">
            <a:spAutoFit/>
          </a:bodyPr>
          <a:lstStyle/>
          <a:p>
            <a:r>
              <a:rPr kumimoji="1" lang="ja-JP" altLang="en-US" dirty="0" smtClean="0">
                <a:latin typeface="HG丸ｺﾞｼｯｸM-PRO" pitchFamily="50" charset="-128"/>
                <a:ea typeface="HG丸ｺﾞｼｯｸM-PRO" pitchFamily="50" charset="-128"/>
              </a:rPr>
              <a:t>提供</a:t>
            </a:r>
            <a:endParaRPr kumimoji="1" lang="ja-JP" altLang="en-US" dirty="0">
              <a:latin typeface="HG丸ｺﾞｼｯｸM-PRO" pitchFamily="50" charset="-128"/>
              <a:ea typeface="HG丸ｺﾞｼｯｸM-PRO" pitchFamily="50" charset="-128"/>
            </a:endParaRPr>
          </a:p>
        </p:txBody>
      </p:sp>
      <p:sp>
        <p:nvSpPr>
          <p:cNvPr id="20" name="フローチャート : 端子 19"/>
          <p:cNvSpPr/>
          <p:nvPr/>
        </p:nvSpPr>
        <p:spPr>
          <a:xfrm>
            <a:off x="6084168" y="3140968"/>
            <a:ext cx="1800200" cy="504056"/>
          </a:xfrm>
          <a:prstGeom prst="flowChartTermina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ja-JP" altLang="en-US" sz="1400" dirty="0" smtClean="0">
                <a:latin typeface="HG丸ｺﾞｼｯｸM-PRO" pitchFamily="50" charset="-128"/>
                <a:ea typeface="HG丸ｺﾞｼｯｸM-PRO" pitchFamily="50" charset="-128"/>
              </a:rPr>
              <a:t>実用化システム</a:t>
            </a:r>
            <a:endParaRPr kumimoji="1" lang="ja-JP" altLang="en-US" sz="1400" dirty="0">
              <a:latin typeface="HG丸ｺﾞｼｯｸM-PRO" pitchFamily="50" charset="-128"/>
              <a:ea typeface="HG丸ｺﾞｼｯｸM-PRO" pitchFamily="50" charset="-128"/>
            </a:endParaRPr>
          </a:p>
        </p:txBody>
      </p:sp>
      <p:sp>
        <p:nvSpPr>
          <p:cNvPr id="21" name="直方体 20"/>
          <p:cNvSpPr/>
          <p:nvPr/>
        </p:nvSpPr>
        <p:spPr>
          <a:xfrm>
            <a:off x="2555776" y="3789040"/>
            <a:ext cx="1728192" cy="864096"/>
          </a:xfrm>
          <a:prstGeom prst="cub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buFont typeface="Arial" pitchFamily="34" charset="0"/>
              <a:buChar char="•"/>
            </a:pPr>
            <a:r>
              <a:rPr kumimoji="1" lang="ja-JP" altLang="en-US" sz="1600" dirty="0" smtClean="0">
                <a:latin typeface="HG丸ｺﾞｼｯｸM-PRO" pitchFamily="50" charset="-128"/>
                <a:ea typeface="HG丸ｺﾞｼｯｸM-PRO" pitchFamily="50" charset="-128"/>
              </a:rPr>
              <a:t>次世代システム開発研究室</a:t>
            </a:r>
            <a:endParaRPr kumimoji="1" lang="en-US" altLang="ja-JP" sz="1600" dirty="0" smtClean="0">
              <a:latin typeface="HG丸ｺﾞｼｯｸM-PRO" pitchFamily="50" charset="-128"/>
              <a:ea typeface="HG丸ｺﾞｼｯｸM-PRO" pitchFamily="50" charset="-128"/>
            </a:endParaRPr>
          </a:p>
          <a:p>
            <a:pPr algn="ctr">
              <a:buFont typeface="Arial" pitchFamily="34" charset="0"/>
              <a:buChar char="•"/>
            </a:pPr>
            <a:r>
              <a:rPr kumimoji="1" lang="ja-JP" altLang="en-US" sz="1600" dirty="0" smtClean="0">
                <a:latin typeface="HG丸ｺﾞｼｯｸM-PRO" pitchFamily="50" charset="-128"/>
                <a:ea typeface="HG丸ｺﾞｼｯｸM-PRO" pitchFamily="50" charset="-128"/>
              </a:rPr>
              <a:t>デモコーナー</a:t>
            </a:r>
            <a:endParaRPr kumimoji="1" lang="ja-JP" altLang="en-US" sz="1600" dirty="0">
              <a:latin typeface="HG丸ｺﾞｼｯｸM-PRO" pitchFamily="50" charset="-128"/>
              <a:ea typeface="HG丸ｺﾞｼｯｸM-PRO" pitchFamily="50" charset="-128"/>
            </a:endParaRPr>
          </a:p>
        </p:txBody>
      </p:sp>
      <p:sp>
        <p:nvSpPr>
          <p:cNvPr id="22" name="曲折矢印 21"/>
          <p:cNvSpPr/>
          <p:nvPr/>
        </p:nvSpPr>
        <p:spPr>
          <a:xfrm rot="10800000">
            <a:off x="4283968" y="3717032"/>
            <a:ext cx="2808312" cy="720080"/>
          </a:xfrm>
          <a:prstGeom prst="bentArrow">
            <a:avLst>
              <a:gd name="adj1" fmla="val 20312"/>
              <a:gd name="adj2" fmla="val 26266"/>
              <a:gd name="adj3" fmla="val 25541"/>
              <a:gd name="adj4" fmla="val 45226"/>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solidFill>
                <a:schemeClr val="tx1"/>
              </a:solidFill>
              <a:latin typeface="HG丸ｺﾞｼｯｸM-PRO" pitchFamily="50" charset="-128"/>
              <a:ea typeface="HG丸ｺﾞｼｯｸM-PRO" pitchFamily="50" charset="-128"/>
            </a:endParaRPr>
          </a:p>
        </p:txBody>
      </p:sp>
      <p:sp>
        <p:nvSpPr>
          <p:cNvPr id="23" name="上矢印 22"/>
          <p:cNvSpPr/>
          <p:nvPr/>
        </p:nvSpPr>
        <p:spPr>
          <a:xfrm>
            <a:off x="3203848" y="3068960"/>
            <a:ext cx="216024" cy="64807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latin typeface="HG丸ｺﾞｼｯｸM-PRO" pitchFamily="50" charset="-128"/>
              <a:ea typeface="HG丸ｺﾞｼｯｸM-PRO" pitchFamily="50" charset="-128"/>
            </a:endParaRPr>
          </a:p>
        </p:txBody>
      </p:sp>
      <p:sp>
        <p:nvSpPr>
          <p:cNvPr id="25" name="テキスト ボックス 24"/>
          <p:cNvSpPr txBox="1"/>
          <p:nvPr/>
        </p:nvSpPr>
        <p:spPr>
          <a:xfrm>
            <a:off x="3491880" y="2996952"/>
            <a:ext cx="648072" cy="369332"/>
          </a:xfrm>
          <a:prstGeom prst="rect">
            <a:avLst/>
          </a:prstGeom>
          <a:noFill/>
        </p:spPr>
        <p:txBody>
          <a:bodyPr wrap="square" rtlCol="0">
            <a:spAutoFit/>
          </a:bodyPr>
          <a:lstStyle/>
          <a:p>
            <a:r>
              <a:rPr kumimoji="1" lang="ja-JP" altLang="en-US" dirty="0" smtClean="0">
                <a:latin typeface="HG丸ｺﾞｼｯｸM-PRO" pitchFamily="50" charset="-128"/>
                <a:ea typeface="HG丸ｺﾞｼｯｸM-PRO" pitchFamily="50" charset="-128"/>
              </a:rPr>
              <a:t>適用</a:t>
            </a:r>
            <a:endParaRPr kumimoji="1" lang="ja-JP" altLang="en-US" dirty="0">
              <a:latin typeface="HG丸ｺﾞｼｯｸM-PRO" pitchFamily="50" charset="-128"/>
              <a:ea typeface="HG丸ｺﾞｼｯｸM-PRO" pitchFamily="50" charset="-128"/>
            </a:endParaRPr>
          </a:p>
        </p:txBody>
      </p:sp>
      <p:sp>
        <p:nvSpPr>
          <p:cNvPr id="27" name="横巻き 26"/>
          <p:cNvSpPr/>
          <p:nvPr/>
        </p:nvSpPr>
        <p:spPr>
          <a:xfrm>
            <a:off x="3419872" y="6237312"/>
            <a:ext cx="5400600" cy="620688"/>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smtClean="0">
                <a:latin typeface="HG丸ｺﾞｼｯｸM-PRO" pitchFamily="50" charset="-128"/>
                <a:ea typeface="HG丸ｺﾞｼｯｸM-PRO" pitchFamily="50" charset="-128"/>
              </a:rPr>
              <a:t>実用化実証実験の場の提供と成果の利用</a:t>
            </a:r>
          </a:p>
        </p:txBody>
      </p:sp>
      <p:sp>
        <p:nvSpPr>
          <p:cNvPr id="32" name="四角形吹き出し 31"/>
          <p:cNvSpPr/>
          <p:nvPr/>
        </p:nvSpPr>
        <p:spPr>
          <a:xfrm>
            <a:off x="5004048" y="4941168"/>
            <a:ext cx="1368152" cy="360040"/>
          </a:xfrm>
          <a:prstGeom prst="wedgeRectCallout">
            <a:avLst>
              <a:gd name="adj1" fmla="val -18202"/>
              <a:gd name="adj2" fmla="val -220714"/>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1400" dirty="0" smtClean="0">
                <a:latin typeface="HG丸ｺﾞｼｯｸM-PRO" pitchFamily="50" charset="-128"/>
                <a:ea typeface="HG丸ｺﾞｼｯｸM-PRO" pitchFamily="50" charset="-128"/>
              </a:rPr>
              <a:t>OSS</a:t>
            </a:r>
            <a:r>
              <a:rPr lang="ja-JP" altLang="en-US" sz="1400" dirty="0" smtClean="0">
                <a:latin typeface="HG丸ｺﾞｼｯｸM-PRO" pitchFamily="50" charset="-128"/>
                <a:ea typeface="HG丸ｺﾞｼｯｸM-PRO" pitchFamily="50" charset="-128"/>
              </a:rPr>
              <a:t>等で提供</a:t>
            </a:r>
            <a:endParaRPr lang="en-US" altLang="ja-JP" sz="1400" dirty="0" smtClean="0">
              <a:latin typeface="HG丸ｺﾞｼｯｸM-PRO" pitchFamily="50" charset="-128"/>
              <a:ea typeface="HG丸ｺﾞｼｯｸM-PRO" pitchFamily="50" charset="-128"/>
            </a:endParaRPr>
          </a:p>
        </p:txBody>
      </p:sp>
      <p:sp>
        <p:nvSpPr>
          <p:cNvPr id="33" name="四角形吹き出し 32"/>
          <p:cNvSpPr/>
          <p:nvPr/>
        </p:nvSpPr>
        <p:spPr>
          <a:xfrm>
            <a:off x="3275856" y="1628800"/>
            <a:ext cx="2160240" cy="360040"/>
          </a:xfrm>
          <a:prstGeom prst="wedgeRectCallout">
            <a:avLst>
              <a:gd name="adj1" fmla="val 4781"/>
              <a:gd name="adj2" fmla="val 173510"/>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1400" dirty="0" smtClean="0">
                <a:latin typeface="HG丸ｺﾞｼｯｸM-PRO" pitchFamily="50" charset="-128"/>
                <a:ea typeface="HG丸ｺﾞｼｯｸM-PRO" pitchFamily="50" charset="-128"/>
              </a:rPr>
              <a:t>API</a:t>
            </a:r>
            <a:r>
              <a:rPr lang="ja-JP" altLang="en-US" sz="1400" dirty="0" smtClean="0">
                <a:latin typeface="HG丸ｺﾞｼｯｸM-PRO" pitchFamily="50" charset="-128"/>
                <a:ea typeface="HG丸ｺﾞｼｯｸM-PRO" pitchFamily="50" charset="-128"/>
              </a:rPr>
              <a:t>等で実証実験に利用</a:t>
            </a:r>
            <a:endParaRPr lang="en-US" altLang="ja-JP" sz="1400" dirty="0" smtClean="0">
              <a:latin typeface="HG丸ｺﾞｼｯｸM-PRO" pitchFamily="50" charset="-128"/>
              <a:ea typeface="HG丸ｺﾞｼｯｸM-PRO" pitchFamily="50" charset="-128"/>
            </a:endParaRPr>
          </a:p>
        </p:txBody>
      </p:sp>
      <p:sp>
        <p:nvSpPr>
          <p:cNvPr id="34" name="四角形吹き出し 33"/>
          <p:cNvSpPr/>
          <p:nvPr/>
        </p:nvSpPr>
        <p:spPr>
          <a:xfrm>
            <a:off x="395536" y="4221088"/>
            <a:ext cx="1584176" cy="360040"/>
          </a:xfrm>
          <a:prstGeom prst="wedgeRectCallout">
            <a:avLst>
              <a:gd name="adj1" fmla="val 89532"/>
              <a:gd name="adj2" fmla="val -46345"/>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1400" b="1" dirty="0" smtClean="0">
                <a:latin typeface="HG丸ｺﾞｼｯｸM-PRO" pitchFamily="50" charset="-128"/>
                <a:ea typeface="HG丸ｺﾞｼｯｸM-PRO" pitchFamily="50" charset="-128"/>
              </a:rPr>
              <a:t>研究者が集う場</a:t>
            </a:r>
            <a:endParaRPr lang="en-US" altLang="ja-JP" sz="1400" b="1" dirty="0" smtClean="0">
              <a:latin typeface="HG丸ｺﾞｼｯｸM-PRO" pitchFamily="50" charset="-128"/>
              <a:ea typeface="HG丸ｺﾞｼｯｸM-PRO" pitchFamily="50" charset="-128"/>
            </a:endParaRPr>
          </a:p>
        </p:txBody>
      </p:sp>
      <p:sp>
        <p:nvSpPr>
          <p:cNvPr id="35" name="四角形吹き出し 34"/>
          <p:cNvSpPr/>
          <p:nvPr/>
        </p:nvSpPr>
        <p:spPr>
          <a:xfrm>
            <a:off x="3707904" y="5229200"/>
            <a:ext cx="936104" cy="360040"/>
          </a:xfrm>
          <a:prstGeom prst="wedgeRectCallout">
            <a:avLst>
              <a:gd name="adj1" fmla="val -38964"/>
              <a:gd name="adj2" fmla="val -186598"/>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1400" dirty="0" smtClean="0">
                <a:latin typeface="HG丸ｺﾞｼｯｸM-PRO" pitchFamily="50" charset="-128"/>
                <a:ea typeface="HG丸ｺﾞｼｯｸM-PRO" pitchFamily="50" charset="-128"/>
              </a:rPr>
              <a:t>館内提供</a:t>
            </a:r>
            <a:endParaRPr lang="en-US" altLang="ja-JP" sz="1400" dirty="0" smtClean="0">
              <a:latin typeface="HG丸ｺﾞｼｯｸM-PRO" pitchFamily="50" charset="-128"/>
              <a:ea typeface="HG丸ｺﾞｼｯｸM-PRO" pitchFamily="50" charset="-128"/>
            </a:endParaRPr>
          </a:p>
        </p:txBody>
      </p:sp>
      <p:sp>
        <p:nvSpPr>
          <p:cNvPr id="40" name="曲折矢印 39"/>
          <p:cNvSpPr/>
          <p:nvPr/>
        </p:nvSpPr>
        <p:spPr>
          <a:xfrm>
            <a:off x="1691680" y="2420888"/>
            <a:ext cx="4608512" cy="1008112"/>
          </a:xfrm>
          <a:prstGeom prst="bentArrow">
            <a:avLst>
              <a:gd name="adj1" fmla="val 9225"/>
              <a:gd name="adj2" fmla="val 15140"/>
              <a:gd name="adj3" fmla="val 14484"/>
              <a:gd name="adj4" fmla="val 4375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8" name="フローチャート : 磁気ディスク 7"/>
          <p:cNvSpPr/>
          <p:nvPr/>
        </p:nvSpPr>
        <p:spPr>
          <a:xfrm>
            <a:off x="1331640" y="2924944"/>
            <a:ext cx="1440160" cy="864096"/>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600" dirty="0" smtClean="0">
                <a:latin typeface="HG丸ｺﾞｼｯｸM-PRO" pitchFamily="50" charset="-128"/>
                <a:ea typeface="HG丸ｺﾞｼｯｸM-PRO" pitchFamily="50" charset="-128"/>
              </a:rPr>
              <a:t>当館保有</a:t>
            </a:r>
            <a:endParaRPr kumimoji="1" lang="en-US" altLang="ja-JP" sz="1600" dirty="0" smtClean="0">
              <a:latin typeface="HG丸ｺﾞｼｯｸM-PRO" pitchFamily="50" charset="-128"/>
              <a:ea typeface="HG丸ｺﾞｼｯｸM-PRO" pitchFamily="50" charset="-128"/>
            </a:endParaRPr>
          </a:p>
          <a:p>
            <a:pPr algn="ctr"/>
            <a:r>
              <a:rPr kumimoji="1" lang="ja-JP" altLang="en-US" sz="1600" dirty="0" smtClean="0">
                <a:latin typeface="HG丸ｺﾞｼｯｸM-PRO" pitchFamily="50" charset="-128"/>
                <a:ea typeface="HG丸ｺﾞｼｯｸM-PRO" pitchFamily="50" charset="-128"/>
              </a:rPr>
              <a:t>メタデータ・コンテンツ</a:t>
            </a:r>
            <a:endParaRPr kumimoji="1" lang="ja-JP" altLang="en-US" sz="1600" dirty="0">
              <a:latin typeface="HG丸ｺﾞｼｯｸM-PRO" pitchFamily="50" charset="-128"/>
              <a:ea typeface="HG丸ｺﾞｼｯｸM-PRO" pitchFamily="50" charset="-128"/>
            </a:endParaRPr>
          </a:p>
        </p:txBody>
      </p:sp>
      <p:sp>
        <p:nvSpPr>
          <p:cNvPr id="16" name="テキスト ボックス 15"/>
          <p:cNvSpPr txBox="1"/>
          <p:nvPr/>
        </p:nvSpPr>
        <p:spPr>
          <a:xfrm>
            <a:off x="4716016" y="2204864"/>
            <a:ext cx="648072" cy="369332"/>
          </a:xfrm>
          <a:prstGeom prst="rect">
            <a:avLst/>
          </a:prstGeom>
          <a:noFill/>
        </p:spPr>
        <p:txBody>
          <a:bodyPr wrap="square" rtlCol="0">
            <a:spAutoFit/>
          </a:bodyPr>
          <a:lstStyle/>
          <a:p>
            <a:r>
              <a:rPr kumimoji="1" lang="ja-JP" altLang="en-US" dirty="0" smtClean="0">
                <a:latin typeface="HG丸ｺﾞｼｯｸM-PRO" pitchFamily="50" charset="-128"/>
                <a:ea typeface="HG丸ｺﾞｼｯｸM-PRO" pitchFamily="50" charset="-128"/>
              </a:rPr>
              <a:t>活用</a:t>
            </a:r>
            <a:endParaRPr kumimoji="1" lang="ja-JP" altLang="en-US" dirty="0">
              <a:latin typeface="HG丸ｺﾞｼｯｸM-PRO" pitchFamily="50" charset="-128"/>
              <a:ea typeface="HG丸ｺﾞｼｯｸM-PRO" pitchFamily="50" charset="-128"/>
            </a:endParaRPr>
          </a:p>
        </p:txBody>
      </p:sp>
      <p:sp>
        <p:nvSpPr>
          <p:cNvPr id="10" name="角丸四角形 9"/>
          <p:cNvSpPr/>
          <p:nvPr/>
        </p:nvSpPr>
        <p:spPr>
          <a:xfrm>
            <a:off x="2699792" y="2276872"/>
            <a:ext cx="1152128" cy="6480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dirty="0" smtClean="0">
                <a:latin typeface="HG丸ｺﾞｼｯｸM-PRO" pitchFamily="50" charset="-128"/>
                <a:ea typeface="HG丸ｺﾞｼｯｸM-PRO" pitchFamily="50" charset="-128"/>
              </a:rPr>
              <a:t>当館保有システム</a:t>
            </a:r>
            <a:endParaRPr kumimoji="1" lang="ja-JP" altLang="en-US" sz="1600" dirty="0">
              <a:latin typeface="HG丸ｺﾞｼｯｸM-PRO" pitchFamily="50" charset="-128"/>
              <a:ea typeface="HG丸ｺﾞｼｯｸM-PRO" pitchFamily="50" charset="-128"/>
            </a:endParaRPr>
          </a:p>
        </p:txBody>
      </p:sp>
      <p:sp>
        <p:nvSpPr>
          <p:cNvPr id="42" name="左矢印 41"/>
          <p:cNvSpPr/>
          <p:nvPr/>
        </p:nvSpPr>
        <p:spPr>
          <a:xfrm>
            <a:off x="899592" y="2276872"/>
            <a:ext cx="1836712" cy="216024"/>
          </a:xfrm>
          <a:prstGeom prst="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5" name="正方形/長方形 44"/>
          <p:cNvSpPr/>
          <p:nvPr/>
        </p:nvSpPr>
        <p:spPr>
          <a:xfrm>
            <a:off x="80392" y="2492896"/>
            <a:ext cx="1035224" cy="56768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smtClean="0">
                <a:latin typeface="HG丸ｺﾞｼｯｸM-PRO" pitchFamily="50" charset="-128"/>
                <a:ea typeface="HG丸ｺﾞｼｯｸM-PRO" pitchFamily="50" charset="-128"/>
              </a:rPr>
              <a:t>他機関</a:t>
            </a:r>
            <a:endParaRPr kumimoji="1" lang="en-US" altLang="ja-JP" sz="1200" dirty="0" smtClean="0">
              <a:latin typeface="HG丸ｺﾞｼｯｸM-PRO" pitchFamily="50" charset="-128"/>
              <a:ea typeface="HG丸ｺﾞｼｯｸM-PRO" pitchFamily="50" charset="-128"/>
            </a:endParaRPr>
          </a:p>
          <a:p>
            <a:r>
              <a:rPr kumimoji="1" lang="ja-JP" altLang="en-US" sz="1200" dirty="0" smtClean="0">
                <a:latin typeface="HG丸ｺﾞｼｯｸM-PRO" pitchFamily="50" charset="-128"/>
                <a:ea typeface="HG丸ｺﾞｼｯｸM-PRO" pitchFamily="50" charset="-128"/>
              </a:rPr>
              <a:t>システム</a:t>
            </a:r>
            <a:endParaRPr kumimoji="1" lang="ja-JP" altLang="en-US" sz="1200" dirty="0">
              <a:latin typeface="HG丸ｺﾞｼｯｸM-PRO" pitchFamily="50" charset="-128"/>
              <a:ea typeface="HG丸ｺﾞｼｯｸM-PRO" pitchFamily="50" charset="-128"/>
            </a:endParaRPr>
          </a:p>
        </p:txBody>
      </p:sp>
      <p:sp>
        <p:nvSpPr>
          <p:cNvPr id="36" name="四角形吹き出し 35"/>
          <p:cNvSpPr/>
          <p:nvPr/>
        </p:nvSpPr>
        <p:spPr>
          <a:xfrm>
            <a:off x="1907704" y="1556792"/>
            <a:ext cx="1152128" cy="288032"/>
          </a:xfrm>
          <a:prstGeom prst="wedgeRectCallout">
            <a:avLst>
              <a:gd name="adj1" fmla="val -45154"/>
              <a:gd name="adj2" fmla="val 220910"/>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1200" dirty="0" smtClean="0">
                <a:latin typeface="HG丸ｺﾞｼｯｸM-PRO" pitchFamily="50" charset="-128"/>
                <a:ea typeface="HG丸ｺﾞｼｯｸM-PRO" pitchFamily="50" charset="-128"/>
              </a:rPr>
              <a:t>サービス提供</a:t>
            </a:r>
            <a:endParaRPr lang="en-US" altLang="ja-JP" sz="1200" dirty="0" smtClean="0">
              <a:latin typeface="HG丸ｺﾞｼｯｸM-PRO" pitchFamily="50" charset="-128"/>
              <a:ea typeface="HG丸ｺﾞｼｯｸM-PRO" pitchFamily="50" charset="-128"/>
            </a:endParaRPr>
          </a:p>
        </p:txBody>
      </p:sp>
      <p:sp>
        <p:nvSpPr>
          <p:cNvPr id="29" name="スライド番号プレースホルダ 28"/>
          <p:cNvSpPr>
            <a:spLocks noGrp="1"/>
          </p:cNvSpPr>
          <p:nvPr>
            <p:ph type="sldNum" sz="quarter" idx="12"/>
          </p:nvPr>
        </p:nvSpPr>
        <p:spPr/>
        <p:txBody>
          <a:bodyPr/>
          <a:lstStyle/>
          <a:p>
            <a:fld id="{042AED99-7FB4-404E-8A97-64753DCE42EC}" type="slidenum">
              <a:rPr kumimoji="0" lang="en-US" smtClean="0"/>
              <a:pPr/>
              <a:t>25</a:t>
            </a:fld>
            <a:endParaRPr kumimoji="0" lang="en-US"/>
          </a:p>
        </p:txBody>
      </p:sp>
      <p:sp>
        <p:nvSpPr>
          <p:cNvPr id="30" name="フッター プレースホルダ 29"/>
          <p:cNvSpPr>
            <a:spLocks noGrp="1"/>
          </p:cNvSpPr>
          <p:nvPr>
            <p:ph type="ftr" sz="quarter" idx="11"/>
          </p:nvPr>
        </p:nvSpPr>
        <p:spPr/>
        <p:txBody>
          <a:bodyPr/>
          <a:lstStyle/>
          <a:p>
            <a:r>
              <a:rPr kumimoji="0" lang="en-US" smtClean="0"/>
              <a:t>National Diet Library (NDL)</a:t>
            </a:r>
            <a:endParaRPr kumimoji="0"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正方形/長方形 255"/>
          <p:cNvSpPr/>
          <p:nvPr/>
        </p:nvSpPr>
        <p:spPr bwMode="auto">
          <a:xfrm>
            <a:off x="118697" y="1484314"/>
            <a:ext cx="8959362" cy="5113337"/>
          </a:xfrm>
          <a:prstGeom prst="rect">
            <a:avLst/>
          </a:prstGeom>
          <a:noFill/>
          <a:ln>
            <a:solidFill>
              <a:schemeClr val="accent6">
                <a:lumMod val="7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0" tIns="0" rIns="0" bIns="0" anchor="ctr"/>
          <a:lstStyle/>
          <a:p>
            <a:pPr algn="ctr" fontAlgn="b">
              <a:buFont typeface="Wingdings" pitchFamily="2" charset="2"/>
              <a:buNone/>
              <a:defRPr/>
            </a:pPr>
            <a:endParaRPr lang="ja-JP" altLang="en-US" sz="1400">
              <a:solidFill>
                <a:prstClr val="black"/>
              </a:solidFill>
            </a:endParaRPr>
          </a:p>
        </p:txBody>
      </p:sp>
      <p:sp>
        <p:nvSpPr>
          <p:cNvPr id="5123" name="タイトル 1"/>
          <p:cNvSpPr>
            <a:spLocks noGrp="1"/>
          </p:cNvSpPr>
          <p:nvPr>
            <p:ph type="title"/>
          </p:nvPr>
        </p:nvSpPr>
        <p:spPr/>
        <p:txBody>
          <a:bodyPr>
            <a:noAutofit/>
          </a:bodyPr>
          <a:lstStyle/>
          <a:p>
            <a:r>
              <a:rPr lang="ja-JP" altLang="en-US" sz="3200" dirty="0" smtClean="0"/>
              <a:t>現状の</a:t>
            </a:r>
            <a:r>
              <a:rPr lang="en-US" altLang="ja-JP" sz="3200" dirty="0" smtClean="0"/>
              <a:t>NDL</a:t>
            </a:r>
            <a:r>
              <a:rPr lang="ja-JP" altLang="en-US" sz="3200" dirty="0" smtClean="0"/>
              <a:t>サーチをベースに</a:t>
            </a:r>
            <a:r>
              <a:rPr lang="en-US" altLang="ja-JP" sz="3200" dirty="0" smtClean="0"/>
              <a:t/>
            </a:r>
            <a:br>
              <a:rPr lang="en-US" altLang="ja-JP" sz="3200" dirty="0" smtClean="0"/>
            </a:br>
            <a:r>
              <a:rPr lang="ja-JP" altLang="en-US" sz="3200" dirty="0" smtClean="0"/>
              <a:t>震災アーカイブとして機能拡張（想定）</a:t>
            </a:r>
          </a:p>
        </p:txBody>
      </p:sp>
      <p:sp>
        <p:nvSpPr>
          <p:cNvPr id="5124" name="テキスト プレースホルダ 2"/>
          <p:cNvSpPr>
            <a:spLocks noGrp="1"/>
          </p:cNvSpPr>
          <p:nvPr>
            <p:ph idx="1"/>
          </p:nvPr>
        </p:nvSpPr>
        <p:spPr/>
        <p:txBody>
          <a:bodyPr/>
          <a:lstStyle/>
          <a:p>
            <a:pPr marL="0" indent="0"/>
            <a:r>
              <a:rPr lang="ja-JP" altLang="en-US" b="1" dirty="0" smtClean="0">
                <a:solidFill>
                  <a:srgbClr val="000099"/>
                </a:solidFill>
              </a:rPr>
              <a:t>震災</a:t>
            </a:r>
            <a:endParaRPr lang="en-US" altLang="ja-JP" b="1" dirty="0" smtClean="0">
              <a:solidFill>
                <a:srgbClr val="000099"/>
              </a:solidFill>
            </a:endParaRPr>
          </a:p>
        </p:txBody>
      </p:sp>
      <p:sp>
        <p:nvSpPr>
          <p:cNvPr id="5125" name="スライド番号プレースホルダ 4"/>
          <p:cNvSpPr>
            <a:spLocks noGrp="1"/>
          </p:cNvSpPr>
          <p:nvPr>
            <p:ph type="sldNum" sz="quarter" idx="11"/>
          </p:nvPr>
        </p:nvSpPr>
        <p:spPr>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eaLnBrk="1" hangingPunct="1"/>
            <a:fld id="{793D6CC2-F719-44C1-8CCB-2340D42666A1}" type="slidenum">
              <a:rPr lang="en-US" altLang="ja-JP" sz="1200" smtClean="0">
                <a:solidFill>
                  <a:prstClr val="black"/>
                </a:solidFill>
                <a:latin typeface="Arial" charset="0"/>
              </a:rPr>
              <a:pPr eaLnBrk="1" hangingPunct="1"/>
              <a:t>26</a:t>
            </a:fld>
            <a:endParaRPr lang="en-US" altLang="ja-JP" sz="1200" smtClean="0">
              <a:solidFill>
                <a:prstClr val="black"/>
              </a:solidFill>
              <a:latin typeface="Arial" charset="0"/>
            </a:endParaRPr>
          </a:p>
        </p:txBody>
      </p:sp>
      <p:sp>
        <p:nvSpPr>
          <p:cNvPr id="44" name="角丸四角形 43"/>
          <p:cNvSpPr/>
          <p:nvPr/>
        </p:nvSpPr>
        <p:spPr bwMode="auto">
          <a:xfrm>
            <a:off x="1846385" y="2276475"/>
            <a:ext cx="3058258" cy="1646238"/>
          </a:xfrm>
          <a:prstGeom prst="roundRect">
            <a:avLst>
              <a:gd name="adj" fmla="val 6869"/>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0" tIns="0" rIns="0" bIns="0" anchor="ctr"/>
          <a:lstStyle/>
          <a:p>
            <a:pPr algn="ctr" fontAlgn="b">
              <a:buFont typeface="Wingdings" pitchFamily="2" charset="2"/>
              <a:buNone/>
              <a:defRPr/>
            </a:pPr>
            <a:endParaRPr lang="ja-JP" altLang="en-US" sz="1400">
              <a:solidFill>
                <a:prstClr val="black"/>
              </a:solidFill>
            </a:endParaRPr>
          </a:p>
        </p:txBody>
      </p:sp>
      <p:sp>
        <p:nvSpPr>
          <p:cNvPr id="45" name="角丸四角形 44"/>
          <p:cNvSpPr/>
          <p:nvPr/>
        </p:nvSpPr>
        <p:spPr bwMode="auto">
          <a:xfrm>
            <a:off x="2312377" y="4210051"/>
            <a:ext cx="2592266" cy="1439863"/>
          </a:xfrm>
          <a:prstGeom prst="roundRect">
            <a:avLst>
              <a:gd name="adj" fmla="val 7849"/>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0" tIns="0" rIns="0" bIns="0" anchor="ctr"/>
          <a:lstStyle/>
          <a:p>
            <a:pPr algn="ctr" fontAlgn="b">
              <a:buFont typeface="Wingdings" pitchFamily="2" charset="2"/>
              <a:buNone/>
              <a:defRPr/>
            </a:pPr>
            <a:endParaRPr lang="ja-JP" altLang="en-US" sz="1400">
              <a:solidFill>
                <a:prstClr val="black"/>
              </a:solidFill>
            </a:endParaRPr>
          </a:p>
        </p:txBody>
      </p:sp>
      <p:sp>
        <p:nvSpPr>
          <p:cNvPr id="46" name="角丸四角形 45"/>
          <p:cNvSpPr/>
          <p:nvPr/>
        </p:nvSpPr>
        <p:spPr bwMode="auto">
          <a:xfrm>
            <a:off x="5169877" y="1833563"/>
            <a:ext cx="2659674" cy="4608512"/>
          </a:xfrm>
          <a:prstGeom prst="roundRect">
            <a:avLst>
              <a:gd name="adj" fmla="val 3356"/>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lIns="0" tIns="0" rIns="0" bIns="0" anchor="ctr"/>
          <a:lstStyle/>
          <a:p>
            <a:pPr algn="ctr" fontAlgn="b">
              <a:buFont typeface="Wingdings" pitchFamily="2" charset="2"/>
              <a:buNone/>
              <a:defRPr/>
            </a:pPr>
            <a:endParaRPr lang="ja-JP" altLang="en-US" sz="1400">
              <a:solidFill>
                <a:prstClr val="black"/>
              </a:solidFill>
            </a:endParaRPr>
          </a:p>
        </p:txBody>
      </p:sp>
      <p:pic>
        <p:nvPicPr>
          <p:cNvPr id="5130" name="Picture 2" descr="http://www.printout.jp/clipart/clipart_d/03_person/04_daily_life/gif/person_0385.g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094785" y="4754564"/>
            <a:ext cx="571500"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31" name="正方形/長方形 52"/>
          <p:cNvSpPr>
            <a:spLocks noChangeArrowheads="1"/>
          </p:cNvSpPr>
          <p:nvPr/>
        </p:nvSpPr>
        <p:spPr bwMode="auto">
          <a:xfrm>
            <a:off x="1979735" y="3419475"/>
            <a:ext cx="731226" cy="433388"/>
          </a:xfrm>
          <a:prstGeom prst="rect">
            <a:avLst/>
          </a:prstGeom>
          <a:solidFill>
            <a:schemeClr val="bg1"/>
          </a:solidFill>
          <a:ln w="9525" algn="ctr">
            <a:solidFill>
              <a:schemeClr val="tx1"/>
            </a:solidFill>
            <a:round/>
            <a:headEnd/>
            <a:tailEnd/>
          </a:ln>
        </p:spPr>
        <p:txBody>
          <a:bodyPr lIns="36000" tIns="36000" rIns="36000" bIns="36000" anchor="ctr"/>
          <a:lstStyle/>
          <a:p>
            <a:pPr algn="ctr" fontAlgn="b">
              <a:buFont typeface="Wingdings" pitchFamily="2" charset="2"/>
              <a:buNone/>
            </a:pPr>
            <a:r>
              <a:rPr lang="ja-JP" altLang="en-US" sz="1000" smtClean="0">
                <a:solidFill>
                  <a:prstClr val="black"/>
                </a:solidFill>
                <a:latin typeface="ＭＳ Ｐゴシック" charset="-128"/>
                <a:ea typeface="ＭＳ Ｐゴシック" charset="-128"/>
              </a:rPr>
              <a:t>タグ、コメント受付</a:t>
            </a:r>
            <a:endParaRPr lang="en-US" altLang="ja-JP" sz="1000" smtClean="0">
              <a:solidFill>
                <a:prstClr val="black"/>
              </a:solidFill>
              <a:latin typeface="ＭＳ Ｐゴシック" charset="-128"/>
              <a:ea typeface="ＭＳ Ｐゴシック" charset="-128"/>
            </a:endParaRPr>
          </a:p>
        </p:txBody>
      </p:sp>
      <p:sp>
        <p:nvSpPr>
          <p:cNvPr id="5132" name="正方形/長方形 61"/>
          <p:cNvSpPr>
            <a:spLocks noChangeArrowheads="1"/>
          </p:cNvSpPr>
          <p:nvPr/>
        </p:nvSpPr>
        <p:spPr bwMode="auto">
          <a:xfrm>
            <a:off x="2977662" y="2698750"/>
            <a:ext cx="731227" cy="431800"/>
          </a:xfrm>
          <a:prstGeom prst="rect">
            <a:avLst/>
          </a:prstGeom>
          <a:solidFill>
            <a:schemeClr val="bg1"/>
          </a:solidFill>
          <a:ln w="9525" algn="ctr">
            <a:solidFill>
              <a:schemeClr val="tx1"/>
            </a:solidFill>
            <a:round/>
            <a:headEnd/>
            <a:tailEnd/>
          </a:ln>
        </p:spPr>
        <p:txBody>
          <a:bodyPr lIns="36000" tIns="36000" rIns="36000" bIns="36000" anchor="ctr"/>
          <a:lstStyle/>
          <a:p>
            <a:pPr algn="ctr" fontAlgn="b">
              <a:buFont typeface="Wingdings" pitchFamily="2" charset="2"/>
              <a:buNone/>
            </a:pPr>
            <a:r>
              <a:rPr lang="ja-JP" altLang="en-US" sz="1000" smtClean="0">
                <a:solidFill>
                  <a:prstClr val="black"/>
                </a:solidFill>
                <a:latin typeface="ＭＳ Ｐゴシック" charset="-128"/>
                <a:ea typeface="ＭＳ Ｐゴシック" charset="-128"/>
              </a:rPr>
              <a:t>メタデータ編集・付与</a:t>
            </a:r>
            <a:endParaRPr lang="en-US" altLang="ja-JP" sz="1000" smtClean="0">
              <a:solidFill>
                <a:prstClr val="black"/>
              </a:solidFill>
              <a:latin typeface="ＭＳ Ｐゴシック" charset="-128"/>
              <a:ea typeface="ＭＳ Ｐゴシック" charset="-128"/>
            </a:endParaRPr>
          </a:p>
        </p:txBody>
      </p:sp>
      <p:sp>
        <p:nvSpPr>
          <p:cNvPr id="5133" name="正方形/長方形 62"/>
          <p:cNvSpPr>
            <a:spLocks noChangeArrowheads="1"/>
          </p:cNvSpPr>
          <p:nvPr/>
        </p:nvSpPr>
        <p:spPr bwMode="auto">
          <a:xfrm>
            <a:off x="4040066" y="2698750"/>
            <a:ext cx="731226" cy="431800"/>
          </a:xfrm>
          <a:prstGeom prst="rect">
            <a:avLst/>
          </a:prstGeom>
          <a:solidFill>
            <a:schemeClr val="bg1"/>
          </a:solidFill>
          <a:ln w="9525" algn="ctr">
            <a:solidFill>
              <a:schemeClr val="tx1"/>
            </a:solidFill>
            <a:round/>
            <a:headEnd/>
            <a:tailEnd/>
          </a:ln>
        </p:spPr>
        <p:txBody>
          <a:bodyPr lIns="36000" tIns="36000" rIns="36000" bIns="36000" anchor="ctr"/>
          <a:lstStyle/>
          <a:p>
            <a:pPr algn="ctr" fontAlgn="b">
              <a:buFont typeface="Wingdings" pitchFamily="2" charset="2"/>
              <a:buNone/>
            </a:pPr>
            <a:r>
              <a:rPr lang="ja-JP" altLang="en-US" sz="1000" smtClean="0">
                <a:solidFill>
                  <a:prstClr val="black"/>
                </a:solidFill>
                <a:latin typeface="ＭＳ Ｐゴシック" charset="-128"/>
                <a:ea typeface="ＭＳ Ｐゴシック" charset="-128"/>
              </a:rPr>
              <a:t>著作権・許諾情報付与</a:t>
            </a:r>
            <a:endParaRPr lang="en-US" altLang="ja-JP" sz="1000" smtClean="0">
              <a:solidFill>
                <a:prstClr val="black"/>
              </a:solidFill>
              <a:latin typeface="ＭＳ Ｐゴシック" charset="-128"/>
              <a:ea typeface="ＭＳ Ｐゴシック" charset="-128"/>
            </a:endParaRPr>
          </a:p>
        </p:txBody>
      </p:sp>
      <p:cxnSp>
        <p:nvCxnSpPr>
          <p:cNvPr id="79" name="直線矢印コネクタ 78"/>
          <p:cNvCxnSpPr>
            <a:stCxn id="5199" idx="3"/>
            <a:endCxn id="5132" idx="1"/>
          </p:cNvCxnSpPr>
          <p:nvPr/>
        </p:nvCxnSpPr>
        <p:spPr bwMode="auto">
          <a:xfrm>
            <a:off x="2710962" y="2914650"/>
            <a:ext cx="266700" cy="0"/>
          </a:xfrm>
          <a:prstGeom prst="straightConnector1">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85" name="直線矢印コネクタ 84"/>
          <p:cNvCxnSpPr>
            <a:stCxn id="5131" idx="3"/>
          </p:cNvCxnSpPr>
          <p:nvPr/>
        </p:nvCxnSpPr>
        <p:spPr bwMode="auto">
          <a:xfrm flipV="1">
            <a:off x="2710962" y="3068639"/>
            <a:ext cx="265235" cy="568325"/>
          </a:xfrm>
          <a:prstGeom prst="straightConnector1">
            <a:avLst/>
          </a:prstGeom>
          <a:ln>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bwMode="auto">
          <a:xfrm>
            <a:off x="3708889" y="2997200"/>
            <a:ext cx="331177" cy="0"/>
          </a:xfrm>
          <a:prstGeom prst="straightConnector1">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94" name="直線矢印コネクタ 93"/>
          <p:cNvCxnSpPr>
            <a:stCxn id="5133" idx="2"/>
            <a:endCxn id="5194" idx="1"/>
          </p:cNvCxnSpPr>
          <p:nvPr/>
        </p:nvCxnSpPr>
        <p:spPr bwMode="auto">
          <a:xfrm>
            <a:off x="4406412" y="3130551"/>
            <a:ext cx="0" cy="1584325"/>
          </a:xfrm>
          <a:prstGeom prst="straightConnector1">
            <a:avLst/>
          </a:prstGeom>
          <a:ln>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a:endCxn id="5199" idx="1"/>
          </p:cNvCxnSpPr>
          <p:nvPr/>
        </p:nvCxnSpPr>
        <p:spPr bwMode="auto">
          <a:xfrm flipV="1">
            <a:off x="1236785" y="2914651"/>
            <a:ext cx="742950" cy="506413"/>
          </a:xfrm>
          <a:prstGeom prst="straightConnector1">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sp>
        <p:nvSpPr>
          <p:cNvPr id="12316" name="テキスト ボックス 100"/>
          <p:cNvSpPr txBox="1">
            <a:spLocks noChangeArrowheads="1"/>
          </p:cNvSpPr>
          <p:nvPr/>
        </p:nvSpPr>
        <p:spPr bwMode="auto">
          <a:xfrm>
            <a:off x="1340828" y="3213100"/>
            <a:ext cx="731226" cy="400050"/>
          </a:xfrm>
          <a:prstGeom prst="rect">
            <a:avLst/>
          </a:prstGeom>
          <a:noFill/>
          <a:ln w="9525">
            <a:noFill/>
            <a:miter lim="800000"/>
            <a:headEnd/>
            <a:tailEnd/>
          </a:ln>
        </p:spPr>
        <p:txBody>
          <a:bodyPr>
            <a:spAutoFit/>
          </a:bodyPr>
          <a:lstStyle/>
          <a:p>
            <a:pPr algn="ctr" fontAlgn="b">
              <a:buFont typeface="Wingdings" pitchFamily="2" charset="2"/>
              <a:buNone/>
              <a:defRPr/>
            </a:pPr>
            <a:r>
              <a:rPr lang="ja-JP" altLang="en-US" sz="1000" dirty="0">
                <a:solidFill>
                  <a:srgbClr val="F79646"/>
                </a:solidFill>
                <a:latin typeface="ＭＳ Ｐゴシック" pitchFamily="50" charset="-128"/>
                <a:ea typeface="ＭＳ Ｐゴシック" pitchFamily="50" charset="-128"/>
              </a:rPr>
              <a:t>コンテンツ</a:t>
            </a:r>
            <a:endParaRPr lang="en-US" altLang="ja-JP" sz="1000" dirty="0">
              <a:solidFill>
                <a:srgbClr val="F79646"/>
              </a:solidFill>
              <a:latin typeface="ＭＳ Ｐゴシック" pitchFamily="50" charset="-128"/>
              <a:ea typeface="ＭＳ Ｐゴシック" pitchFamily="50" charset="-128"/>
            </a:endParaRPr>
          </a:p>
          <a:p>
            <a:pPr algn="ctr" fontAlgn="b">
              <a:buFont typeface="Wingdings" pitchFamily="2" charset="2"/>
              <a:buNone/>
              <a:defRPr/>
            </a:pPr>
            <a:r>
              <a:rPr lang="ja-JP" altLang="en-US" sz="1000" dirty="0">
                <a:solidFill>
                  <a:srgbClr val="F79646"/>
                </a:solidFill>
                <a:latin typeface="ＭＳ Ｐゴシック" pitchFamily="50" charset="-128"/>
                <a:ea typeface="ＭＳ Ｐゴシック" pitchFamily="50" charset="-128"/>
              </a:rPr>
              <a:t>一括登録</a:t>
            </a:r>
          </a:p>
        </p:txBody>
      </p:sp>
      <p:sp>
        <p:nvSpPr>
          <p:cNvPr id="12319" name="テキスト ボックス 105"/>
          <p:cNvSpPr txBox="1">
            <a:spLocks noChangeArrowheads="1"/>
          </p:cNvSpPr>
          <p:nvPr/>
        </p:nvSpPr>
        <p:spPr bwMode="auto">
          <a:xfrm>
            <a:off x="2378320" y="4067176"/>
            <a:ext cx="1569661" cy="276999"/>
          </a:xfrm>
          <a:prstGeom prst="rect">
            <a:avLst/>
          </a:prstGeom>
          <a:solidFill>
            <a:srgbClr val="7030A0"/>
          </a:solidFill>
          <a:ln w="9525">
            <a:noFill/>
            <a:miter lim="800000"/>
            <a:headEnd/>
            <a:tailEnd/>
          </a:ln>
        </p:spPr>
        <p:txBody>
          <a:bodyPr wrap="none">
            <a:spAutoFit/>
          </a:bodyPr>
          <a:lstStyle/>
          <a:p>
            <a:pPr algn="ctr" fontAlgn="b">
              <a:buFont typeface="Wingdings" pitchFamily="2" charset="2"/>
              <a:buNone/>
              <a:defRPr/>
            </a:pPr>
            <a:r>
              <a:rPr lang="ja-JP" altLang="en-US" sz="1200" b="1" dirty="0">
                <a:solidFill>
                  <a:prstClr val="white"/>
                </a:solidFill>
                <a:latin typeface="ＭＳ Ｐゴシック" pitchFamily="50" charset="-128"/>
                <a:ea typeface="ＭＳ Ｐゴシック" pitchFamily="50" charset="-128"/>
              </a:rPr>
              <a:t>保管（震災電子書庫）</a:t>
            </a:r>
          </a:p>
        </p:txBody>
      </p:sp>
      <p:cxnSp>
        <p:nvCxnSpPr>
          <p:cNvPr id="112" name="直線矢印コネクタ 111"/>
          <p:cNvCxnSpPr>
            <a:stCxn id="5209" idx="3"/>
            <a:endCxn id="5199" idx="1"/>
          </p:cNvCxnSpPr>
          <p:nvPr/>
        </p:nvCxnSpPr>
        <p:spPr bwMode="auto">
          <a:xfrm>
            <a:off x="1471247" y="2524126"/>
            <a:ext cx="508489" cy="390525"/>
          </a:xfrm>
          <a:prstGeom prst="straightConnector1">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115" name="直線矢印コネクタ 114"/>
          <p:cNvCxnSpPr>
            <a:endCxn id="5131" idx="1"/>
          </p:cNvCxnSpPr>
          <p:nvPr/>
        </p:nvCxnSpPr>
        <p:spPr bwMode="auto">
          <a:xfrm flipV="1">
            <a:off x="1356946" y="3636963"/>
            <a:ext cx="622789" cy="728662"/>
          </a:xfrm>
          <a:prstGeom prst="straightConnector1">
            <a:avLst/>
          </a:prstGeom>
          <a:ln>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2326" name="テキスト ボックス 118"/>
          <p:cNvSpPr txBox="1">
            <a:spLocks noChangeArrowheads="1"/>
          </p:cNvSpPr>
          <p:nvPr/>
        </p:nvSpPr>
        <p:spPr bwMode="auto">
          <a:xfrm>
            <a:off x="1647093" y="3860800"/>
            <a:ext cx="731227" cy="400050"/>
          </a:xfrm>
          <a:prstGeom prst="rect">
            <a:avLst/>
          </a:prstGeom>
          <a:noFill/>
          <a:ln w="9525">
            <a:noFill/>
            <a:miter lim="800000"/>
            <a:headEnd/>
            <a:tailEnd/>
          </a:ln>
        </p:spPr>
        <p:txBody>
          <a:bodyPr>
            <a:spAutoFit/>
          </a:bodyPr>
          <a:lstStyle/>
          <a:p>
            <a:pPr algn="ctr" fontAlgn="b">
              <a:buFont typeface="Wingdings" pitchFamily="2" charset="2"/>
              <a:buNone/>
              <a:defRPr/>
            </a:pPr>
            <a:r>
              <a:rPr lang="ja-JP" altLang="en-US" sz="1000" dirty="0">
                <a:solidFill>
                  <a:srgbClr val="4F81BD">
                    <a:lumMod val="75000"/>
                  </a:srgbClr>
                </a:solidFill>
                <a:latin typeface="ＭＳ Ｐゴシック" pitchFamily="50" charset="-128"/>
                <a:ea typeface="ＭＳ Ｐゴシック" pitchFamily="50" charset="-128"/>
              </a:rPr>
              <a:t>タグ、コメント付与</a:t>
            </a:r>
          </a:p>
        </p:txBody>
      </p:sp>
      <p:cxnSp>
        <p:nvCxnSpPr>
          <p:cNvPr id="127" name="カギ線コネクタ 126"/>
          <p:cNvCxnSpPr>
            <a:endCxn id="5195" idx="1"/>
          </p:cNvCxnSpPr>
          <p:nvPr/>
        </p:nvCxnSpPr>
        <p:spPr bwMode="auto">
          <a:xfrm rot="5400000">
            <a:off x="3160347" y="3855794"/>
            <a:ext cx="1860550" cy="432289"/>
          </a:xfrm>
          <a:prstGeom prst="bentConnector3">
            <a:avLst>
              <a:gd name="adj1" fmla="val 50000"/>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sp>
        <p:nvSpPr>
          <p:cNvPr id="134" name="角丸四角形 133"/>
          <p:cNvSpPr/>
          <p:nvPr/>
        </p:nvSpPr>
        <p:spPr bwMode="auto">
          <a:xfrm>
            <a:off x="2312377" y="5938839"/>
            <a:ext cx="2592266" cy="503237"/>
          </a:xfrm>
          <a:prstGeom prst="roundRect">
            <a:avLst>
              <a:gd name="adj" fmla="val 7849"/>
            </a:avLst>
          </a:prstGeom>
          <a:noFill/>
          <a:ln>
            <a:solidFill>
              <a:schemeClr val="tx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nchor="ctr"/>
          <a:lstStyle/>
          <a:p>
            <a:pPr algn="ctr" fontAlgn="b">
              <a:buFont typeface="Wingdings" pitchFamily="2" charset="2"/>
              <a:buNone/>
              <a:defRPr/>
            </a:pPr>
            <a:endParaRPr lang="ja-JP" altLang="en-US" sz="1400">
              <a:solidFill>
                <a:prstClr val="black"/>
              </a:solidFill>
            </a:endParaRPr>
          </a:p>
        </p:txBody>
      </p:sp>
      <p:sp>
        <p:nvSpPr>
          <p:cNvPr id="5147" name="テキスト ボックス 136"/>
          <p:cNvSpPr txBox="1">
            <a:spLocks noChangeArrowheads="1"/>
          </p:cNvSpPr>
          <p:nvPr/>
        </p:nvSpPr>
        <p:spPr bwMode="auto">
          <a:xfrm>
            <a:off x="2379785" y="5794376"/>
            <a:ext cx="1579278" cy="276999"/>
          </a:xfrm>
          <a:prstGeom prst="rect">
            <a:avLst/>
          </a:prstGeom>
          <a:solidFill>
            <a:srgbClr val="FFFF00"/>
          </a:solidFill>
          <a:ln>
            <a:noFill/>
          </a:ln>
        </p:spPr>
        <p:txBody>
          <a:bodyPr wrap="none">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buFont typeface="Wingdings" pitchFamily="2" charset="2"/>
              <a:buNone/>
            </a:pPr>
            <a:r>
              <a:rPr lang="ja-JP" altLang="en-US" sz="1200" smtClean="0">
                <a:solidFill>
                  <a:prstClr val="black"/>
                </a:solidFill>
              </a:rPr>
              <a:t>バックアップ（関西館）</a:t>
            </a:r>
          </a:p>
        </p:txBody>
      </p:sp>
      <p:sp>
        <p:nvSpPr>
          <p:cNvPr id="5148" name="正方形/長方形 137"/>
          <p:cNvSpPr>
            <a:spLocks noChangeArrowheads="1"/>
          </p:cNvSpPr>
          <p:nvPr/>
        </p:nvSpPr>
        <p:spPr bwMode="auto">
          <a:xfrm>
            <a:off x="3242897" y="6083300"/>
            <a:ext cx="1462454" cy="287338"/>
          </a:xfrm>
          <a:prstGeom prst="rect">
            <a:avLst/>
          </a:prstGeom>
          <a:solidFill>
            <a:schemeClr val="bg1"/>
          </a:solidFill>
          <a:ln w="9525" algn="ctr">
            <a:solidFill>
              <a:schemeClr val="tx1"/>
            </a:solidFill>
            <a:prstDash val="dash"/>
            <a:round/>
            <a:headEnd/>
            <a:tailEnd/>
          </a:ln>
        </p:spPr>
        <p:txBody>
          <a:bodyPr lIns="36000" tIns="36000" rIns="36000" bIns="36000" anchor="ctr"/>
          <a:lstStyle/>
          <a:p>
            <a:pPr algn="ctr" fontAlgn="b">
              <a:buFont typeface="Wingdings" pitchFamily="2" charset="2"/>
              <a:buNone/>
            </a:pPr>
            <a:r>
              <a:rPr lang="ja-JP" altLang="en-US" sz="1000" smtClean="0">
                <a:solidFill>
                  <a:prstClr val="black"/>
                </a:solidFill>
                <a:latin typeface="ＭＳ Ｐゴシック" charset="-128"/>
                <a:ea typeface="ＭＳ Ｐゴシック" charset="-128"/>
              </a:rPr>
              <a:t>バックアップ（今後予定）</a:t>
            </a:r>
            <a:endParaRPr lang="en-US" altLang="ja-JP" sz="1000" smtClean="0">
              <a:solidFill>
                <a:prstClr val="black"/>
              </a:solidFill>
              <a:latin typeface="ＭＳ Ｐゴシック" charset="-128"/>
              <a:ea typeface="ＭＳ Ｐゴシック" charset="-128"/>
            </a:endParaRPr>
          </a:p>
        </p:txBody>
      </p:sp>
      <p:cxnSp>
        <p:nvCxnSpPr>
          <p:cNvPr id="139" name="カギ線コネクタ 138"/>
          <p:cNvCxnSpPr>
            <a:stCxn id="5195" idx="3"/>
            <a:endCxn id="5148" idx="0"/>
          </p:cNvCxnSpPr>
          <p:nvPr/>
        </p:nvCxnSpPr>
        <p:spPr bwMode="auto">
          <a:xfrm rot="16200000" flipH="1">
            <a:off x="3671887" y="5781065"/>
            <a:ext cx="504825" cy="99646"/>
          </a:xfrm>
          <a:prstGeom prst="bentConnector3">
            <a:avLst>
              <a:gd name="adj1" fmla="val 50000"/>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145" name="カギ線コネクタ 144"/>
          <p:cNvCxnSpPr>
            <a:stCxn id="5194" idx="3"/>
            <a:endCxn id="5148" idx="0"/>
          </p:cNvCxnSpPr>
          <p:nvPr/>
        </p:nvCxnSpPr>
        <p:spPr bwMode="auto">
          <a:xfrm rot="5400000">
            <a:off x="3794187" y="5471075"/>
            <a:ext cx="792162" cy="432289"/>
          </a:xfrm>
          <a:prstGeom prst="bentConnector3">
            <a:avLst>
              <a:gd name="adj1" fmla="val 50000"/>
            </a:avLst>
          </a:prstGeom>
          <a:ln>
            <a:prstDash val="dash"/>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2339" name="テキスト ボックス 166"/>
          <p:cNvSpPr txBox="1">
            <a:spLocks noChangeArrowheads="1"/>
          </p:cNvSpPr>
          <p:nvPr/>
        </p:nvSpPr>
        <p:spPr bwMode="auto">
          <a:xfrm>
            <a:off x="2244970" y="4437063"/>
            <a:ext cx="930520" cy="400110"/>
          </a:xfrm>
          <a:prstGeom prst="rect">
            <a:avLst/>
          </a:prstGeom>
          <a:noFill/>
          <a:ln w="9525">
            <a:noFill/>
            <a:miter lim="800000"/>
            <a:headEnd/>
            <a:tailEnd/>
          </a:ln>
        </p:spPr>
        <p:txBody>
          <a:bodyPr>
            <a:spAutoFit/>
          </a:bodyPr>
          <a:lstStyle/>
          <a:p>
            <a:pPr algn="ctr" fontAlgn="b">
              <a:buFont typeface="Wingdings" pitchFamily="2" charset="2"/>
              <a:buNone/>
              <a:defRPr/>
            </a:pPr>
            <a:r>
              <a:rPr lang="ja-JP" altLang="en-US" sz="1000" dirty="0">
                <a:solidFill>
                  <a:srgbClr val="F79646"/>
                </a:solidFill>
                <a:latin typeface="ＭＳ Ｐゴシック" pitchFamily="50" charset="-128"/>
                <a:ea typeface="ＭＳ Ｐゴシック" pitchFamily="50" charset="-128"/>
              </a:rPr>
              <a:t>コンテンツ取得</a:t>
            </a:r>
          </a:p>
        </p:txBody>
      </p:sp>
      <p:sp>
        <p:nvSpPr>
          <p:cNvPr id="12342" name="テキスト ボックス 177"/>
          <p:cNvSpPr txBox="1">
            <a:spLocks noChangeArrowheads="1"/>
          </p:cNvSpPr>
          <p:nvPr/>
        </p:nvSpPr>
        <p:spPr bwMode="auto">
          <a:xfrm>
            <a:off x="3606193" y="2478881"/>
            <a:ext cx="731226" cy="400050"/>
          </a:xfrm>
          <a:prstGeom prst="rect">
            <a:avLst/>
          </a:prstGeom>
          <a:noFill/>
          <a:ln w="9525">
            <a:noFill/>
            <a:miter lim="800000"/>
            <a:headEnd/>
            <a:tailEnd/>
          </a:ln>
        </p:spPr>
        <p:txBody>
          <a:bodyPr>
            <a:spAutoFit/>
          </a:bodyPr>
          <a:lstStyle/>
          <a:p>
            <a:pPr algn="ctr" fontAlgn="b">
              <a:buFont typeface="Wingdings" pitchFamily="2" charset="2"/>
              <a:buNone/>
              <a:defRPr/>
            </a:pPr>
            <a:r>
              <a:rPr lang="ja-JP" altLang="en-US" sz="1000" dirty="0">
                <a:solidFill>
                  <a:srgbClr val="4F81BD">
                    <a:lumMod val="75000"/>
                  </a:srgbClr>
                </a:solidFill>
                <a:latin typeface="ＭＳ Ｐゴシック" pitchFamily="50" charset="-128"/>
                <a:ea typeface="ＭＳ Ｐゴシック" pitchFamily="50" charset="-128"/>
              </a:rPr>
              <a:t>確認後メタデータ</a:t>
            </a:r>
          </a:p>
        </p:txBody>
      </p:sp>
      <p:sp>
        <p:nvSpPr>
          <p:cNvPr id="5154" name="テキスト ボックス 184"/>
          <p:cNvSpPr txBox="1">
            <a:spLocks noChangeArrowheads="1"/>
          </p:cNvSpPr>
          <p:nvPr/>
        </p:nvSpPr>
        <p:spPr bwMode="auto">
          <a:xfrm>
            <a:off x="3974124" y="5649913"/>
            <a:ext cx="132910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buFont typeface="Wingdings" pitchFamily="2" charset="2"/>
              <a:buNone/>
            </a:pPr>
            <a:r>
              <a:rPr lang="ja-JP" altLang="en-US" sz="1000" smtClean="0">
                <a:solidFill>
                  <a:prstClr val="black"/>
                </a:solidFill>
              </a:rPr>
              <a:t>日次差分バックアップ</a:t>
            </a:r>
          </a:p>
        </p:txBody>
      </p:sp>
      <p:pic>
        <p:nvPicPr>
          <p:cNvPr id="5155" name="Picture 2" descr="http://www.printout.jp/clipart/clipart_d/11_keikan/01_street/gif/keikan_0049.gif"/>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962900" y="1619250"/>
            <a:ext cx="653562" cy="41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56" name="テキスト ボックス 188"/>
          <p:cNvSpPr txBox="1">
            <a:spLocks noChangeArrowheads="1"/>
          </p:cNvSpPr>
          <p:nvPr/>
        </p:nvSpPr>
        <p:spPr bwMode="auto">
          <a:xfrm>
            <a:off x="7962901" y="2052638"/>
            <a:ext cx="69762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buFont typeface="Wingdings" pitchFamily="2" charset="2"/>
              <a:buNone/>
            </a:pPr>
            <a:r>
              <a:rPr lang="ja-JP" altLang="en-US" sz="1000" smtClean="0">
                <a:solidFill>
                  <a:prstClr val="black"/>
                </a:solidFill>
              </a:rPr>
              <a:t>外部機関</a:t>
            </a:r>
          </a:p>
        </p:txBody>
      </p:sp>
      <p:cxnSp>
        <p:nvCxnSpPr>
          <p:cNvPr id="192" name="曲線コネクタ 191"/>
          <p:cNvCxnSpPr>
            <a:stCxn id="5159" idx="1"/>
          </p:cNvCxnSpPr>
          <p:nvPr/>
        </p:nvCxnSpPr>
        <p:spPr bwMode="auto">
          <a:xfrm rot="10800000">
            <a:off x="1356947" y="4365625"/>
            <a:ext cx="2085243" cy="122238"/>
          </a:xfrm>
          <a:prstGeom prst="curvedConnector3">
            <a:avLst>
              <a:gd name="adj1" fmla="val 50000"/>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195" name="曲線コネクタ 194"/>
          <p:cNvCxnSpPr>
            <a:endCxn id="5167" idx="1"/>
          </p:cNvCxnSpPr>
          <p:nvPr/>
        </p:nvCxnSpPr>
        <p:spPr bwMode="auto">
          <a:xfrm rot="5400000" flipH="1" flipV="1">
            <a:off x="3926743" y="3270983"/>
            <a:ext cx="2089150" cy="798635"/>
          </a:xfrm>
          <a:prstGeom prst="curvedConnector2">
            <a:avLst/>
          </a:prstGeom>
          <a:ln>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5159" name="正方形/長方形 152"/>
          <p:cNvSpPr>
            <a:spLocks noChangeArrowheads="1"/>
          </p:cNvSpPr>
          <p:nvPr/>
        </p:nvSpPr>
        <p:spPr bwMode="auto">
          <a:xfrm>
            <a:off x="3442189" y="4379913"/>
            <a:ext cx="1329103" cy="215900"/>
          </a:xfrm>
          <a:prstGeom prst="rect">
            <a:avLst/>
          </a:prstGeom>
          <a:solidFill>
            <a:schemeClr val="bg1"/>
          </a:solidFill>
          <a:ln w="9525" algn="ctr">
            <a:solidFill>
              <a:schemeClr val="tx1"/>
            </a:solidFill>
            <a:round/>
            <a:headEnd/>
            <a:tailEnd/>
          </a:ln>
        </p:spPr>
        <p:txBody>
          <a:bodyPr lIns="36000" tIns="36000" rIns="36000" bIns="36000" anchor="ctr"/>
          <a:lstStyle/>
          <a:p>
            <a:pPr algn="ctr" fontAlgn="b">
              <a:buFont typeface="Wingdings" pitchFamily="2" charset="2"/>
              <a:buNone/>
            </a:pPr>
            <a:r>
              <a:rPr lang="ja-JP" altLang="en-US" sz="1000" smtClean="0">
                <a:solidFill>
                  <a:prstClr val="black"/>
                </a:solidFill>
                <a:latin typeface="ＭＳ Ｐゴシック" charset="-128"/>
                <a:ea typeface="ＭＳ Ｐゴシック" charset="-128"/>
              </a:rPr>
              <a:t>コンテンツ</a:t>
            </a:r>
            <a:r>
              <a:rPr lang="en-US" altLang="ja-JP" sz="1000" smtClean="0">
                <a:solidFill>
                  <a:prstClr val="black"/>
                </a:solidFill>
                <a:latin typeface="ＭＳ Ｐゴシック" charset="-128"/>
                <a:ea typeface="ＭＳ Ｐゴシック" charset="-128"/>
              </a:rPr>
              <a:t>API</a:t>
            </a:r>
          </a:p>
        </p:txBody>
      </p:sp>
      <p:cxnSp>
        <p:nvCxnSpPr>
          <p:cNvPr id="201" name="曲線コネクタ 194"/>
          <p:cNvCxnSpPr>
            <a:endCxn id="5167" idx="3"/>
          </p:cNvCxnSpPr>
          <p:nvPr/>
        </p:nvCxnSpPr>
        <p:spPr bwMode="auto">
          <a:xfrm rot="10800000" flipV="1">
            <a:off x="6100397" y="1828801"/>
            <a:ext cx="1862503" cy="796925"/>
          </a:xfrm>
          <a:prstGeom prst="curvedConnector3">
            <a:avLst>
              <a:gd name="adj1" fmla="val 50000"/>
            </a:avLst>
          </a:prstGeom>
          <a:ln>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11" name="曲線コネクタ 194"/>
          <p:cNvCxnSpPr>
            <a:endCxn id="5201" idx="0"/>
          </p:cNvCxnSpPr>
          <p:nvPr/>
        </p:nvCxnSpPr>
        <p:spPr bwMode="auto">
          <a:xfrm rot="10800000" flipV="1">
            <a:off x="7263912" y="1828800"/>
            <a:ext cx="698988" cy="869950"/>
          </a:xfrm>
          <a:prstGeom prst="curved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5164" name="テキスト ボックス 214"/>
          <p:cNvSpPr txBox="1">
            <a:spLocks noChangeArrowheads="1"/>
          </p:cNvSpPr>
          <p:nvPr/>
        </p:nvSpPr>
        <p:spPr bwMode="auto">
          <a:xfrm>
            <a:off x="6566389" y="2049463"/>
            <a:ext cx="930519"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buFont typeface="Wingdings" pitchFamily="2" charset="2"/>
              <a:buNone/>
            </a:pPr>
            <a:r>
              <a:rPr lang="ja-JP" altLang="en-US" sz="1000" smtClean="0">
                <a:solidFill>
                  <a:prstClr val="black"/>
                </a:solidFill>
              </a:rPr>
              <a:t>横断検索</a:t>
            </a:r>
          </a:p>
        </p:txBody>
      </p:sp>
      <p:cxnSp>
        <p:nvCxnSpPr>
          <p:cNvPr id="236" name="直線矢印コネクタ 235"/>
          <p:cNvCxnSpPr>
            <a:stCxn id="5167" idx="2"/>
          </p:cNvCxnSpPr>
          <p:nvPr/>
        </p:nvCxnSpPr>
        <p:spPr bwMode="auto">
          <a:xfrm>
            <a:off x="5735515" y="2841626"/>
            <a:ext cx="0" cy="214313"/>
          </a:xfrm>
          <a:prstGeom prst="straightConnector1">
            <a:avLst/>
          </a:prstGeom>
          <a:ln>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5167" name="正方形/長方形 193"/>
          <p:cNvSpPr>
            <a:spLocks noChangeArrowheads="1"/>
          </p:cNvSpPr>
          <p:nvPr/>
        </p:nvSpPr>
        <p:spPr bwMode="auto">
          <a:xfrm>
            <a:off x="5370635" y="2409825"/>
            <a:ext cx="729762" cy="431800"/>
          </a:xfrm>
          <a:prstGeom prst="rect">
            <a:avLst/>
          </a:prstGeom>
          <a:solidFill>
            <a:schemeClr val="bg1"/>
          </a:solidFill>
          <a:ln w="9525" algn="ctr">
            <a:solidFill>
              <a:schemeClr val="tx1"/>
            </a:solidFill>
            <a:round/>
            <a:headEnd/>
            <a:tailEnd/>
          </a:ln>
        </p:spPr>
        <p:txBody>
          <a:bodyPr lIns="36000" tIns="36000" rIns="36000" bIns="36000" anchor="ctr"/>
          <a:lstStyle/>
          <a:p>
            <a:pPr algn="ctr" fontAlgn="b">
              <a:buFont typeface="Wingdings" pitchFamily="2" charset="2"/>
              <a:buNone/>
            </a:pPr>
            <a:r>
              <a:rPr lang="ja-JP" altLang="en-US" sz="1000" smtClean="0">
                <a:solidFill>
                  <a:prstClr val="black"/>
                </a:solidFill>
                <a:latin typeface="ＭＳ Ｐゴシック" charset="-128"/>
                <a:ea typeface="ＭＳ Ｐゴシック" charset="-128"/>
              </a:rPr>
              <a:t>抽出／同定・集約処理</a:t>
            </a:r>
            <a:endParaRPr lang="en-US" altLang="ja-JP" sz="1000" smtClean="0">
              <a:solidFill>
                <a:prstClr val="black"/>
              </a:solidFill>
              <a:latin typeface="ＭＳ Ｐゴシック" charset="-128"/>
              <a:ea typeface="ＭＳ Ｐゴシック" charset="-128"/>
            </a:endParaRPr>
          </a:p>
        </p:txBody>
      </p:sp>
      <p:sp>
        <p:nvSpPr>
          <p:cNvPr id="5168" name="正方形/長方形 274"/>
          <p:cNvSpPr>
            <a:spLocks noChangeArrowheads="1"/>
          </p:cNvSpPr>
          <p:nvPr/>
        </p:nvSpPr>
        <p:spPr bwMode="auto">
          <a:xfrm>
            <a:off x="6899031" y="3997325"/>
            <a:ext cx="731227" cy="431800"/>
          </a:xfrm>
          <a:prstGeom prst="rect">
            <a:avLst/>
          </a:prstGeom>
          <a:solidFill>
            <a:schemeClr val="bg1"/>
          </a:solidFill>
          <a:ln w="9525" algn="ctr">
            <a:solidFill>
              <a:schemeClr val="tx1"/>
            </a:solidFill>
            <a:round/>
            <a:headEnd/>
            <a:tailEnd/>
          </a:ln>
        </p:spPr>
        <p:txBody>
          <a:bodyPr lIns="36000" tIns="36000" rIns="36000" bIns="36000" anchor="ctr"/>
          <a:lstStyle/>
          <a:p>
            <a:pPr algn="ctr" fontAlgn="b">
              <a:buFont typeface="Wingdings" pitchFamily="2" charset="2"/>
              <a:buNone/>
            </a:pPr>
            <a:r>
              <a:rPr lang="ja-JP" altLang="en-US" sz="1000" smtClean="0">
                <a:solidFill>
                  <a:prstClr val="black"/>
                </a:solidFill>
                <a:latin typeface="ＭＳ Ｐゴシック" charset="-128"/>
                <a:ea typeface="ＭＳ Ｐゴシック" charset="-128"/>
              </a:rPr>
              <a:t>詳細情報表示</a:t>
            </a:r>
            <a:endParaRPr lang="en-US" altLang="ja-JP" sz="1000" smtClean="0">
              <a:solidFill>
                <a:prstClr val="black"/>
              </a:solidFill>
              <a:latin typeface="ＭＳ Ｐゴシック" charset="-128"/>
              <a:ea typeface="ＭＳ Ｐゴシック" charset="-128"/>
            </a:endParaRPr>
          </a:p>
        </p:txBody>
      </p:sp>
      <p:sp>
        <p:nvSpPr>
          <p:cNvPr id="5169" name="正方形/長方形 315"/>
          <p:cNvSpPr>
            <a:spLocks noChangeArrowheads="1"/>
          </p:cNvSpPr>
          <p:nvPr/>
        </p:nvSpPr>
        <p:spPr bwMode="auto">
          <a:xfrm>
            <a:off x="6899031" y="4645025"/>
            <a:ext cx="731227" cy="431800"/>
          </a:xfrm>
          <a:prstGeom prst="rect">
            <a:avLst/>
          </a:prstGeom>
          <a:solidFill>
            <a:schemeClr val="bg1"/>
          </a:solidFill>
          <a:ln w="9525" algn="ctr">
            <a:solidFill>
              <a:schemeClr val="tx1"/>
            </a:solidFill>
            <a:round/>
            <a:headEnd/>
            <a:tailEnd/>
          </a:ln>
        </p:spPr>
        <p:txBody>
          <a:bodyPr lIns="36000" tIns="36000" rIns="36000" bIns="36000" anchor="ctr"/>
          <a:lstStyle/>
          <a:p>
            <a:pPr algn="ctr" fontAlgn="b">
              <a:buFont typeface="Wingdings" pitchFamily="2" charset="2"/>
              <a:buNone/>
            </a:pPr>
            <a:r>
              <a:rPr lang="ja-JP" altLang="en-US" sz="1000" smtClean="0">
                <a:solidFill>
                  <a:prstClr val="black"/>
                </a:solidFill>
                <a:latin typeface="ＭＳ Ｐゴシック" charset="-128"/>
                <a:ea typeface="ＭＳ Ｐゴシック" charset="-128"/>
              </a:rPr>
              <a:t>閲覧／ダウンロード</a:t>
            </a:r>
            <a:endParaRPr lang="en-US" altLang="ja-JP" sz="1000" smtClean="0">
              <a:solidFill>
                <a:prstClr val="black"/>
              </a:solidFill>
              <a:latin typeface="ＭＳ Ｐゴシック" charset="-128"/>
              <a:ea typeface="ＭＳ Ｐゴシック" charset="-128"/>
            </a:endParaRPr>
          </a:p>
        </p:txBody>
      </p:sp>
      <p:sp>
        <p:nvSpPr>
          <p:cNvPr id="5170" name="テキスト ボックス 326"/>
          <p:cNvSpPr txBox="1">
            <a:spLocks noChangeArrowheads="1"/>
          </p:cNvSpPr>
          <p:nvPr/>
        </p:nvSpPr>
        <p:spPr bwMode="auto">
          <a:xfrm>
            <a:off x="5968513" y="2852738"/>
            <a:ext cx="863111"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buFont typeface="Wingdings" pitchFamily="2" charset="2"/>
              <a:buNone/>
            </a:pPr>
            <a:r>
              <a:rPr lang="ja-JP" altLang="en-US" sz="1000" smtClean="0">
                <a:solidFill>
                  <a:prstClr val="black"/>
                </a:solidFill>
              </a:rPr>
              <a:t>検索条件</a:t>
            </a:r>
          </a:p>
        </p:txBody>
      </p:sp>
      <p:sp>
        <p:nvSpPr>
          <p:cNvPr id="12362" name="テキスト ボックス 327"/>
          <p:cNvSpPr txBox="1">
            <a:spLocks noChangeArrowheads="1"/>
          </p:cNvSpPr>
          <p:nvPr/>
        </p:nvSpPr>
        <p:spPr bwMode="auto">
          <a:xfrm>
            <a:off x="4878215" y="1773239"/>
            <a:ext cx="338554" cy="1150937"/>
          </a:xfrm>
          <a:prstGeom prst="rect">
            <a:avLst/>
          </a:prstGeom>
          <a:noFill/>
          <a:ln w="9525">
            <a:noFill/>
            <a:miter lim="800000"/>
            <a:headEnd/>
            <a:tailEnd/>
          </a:ln>
        </p:spPr>
        <p:txBody>
          <a:bodyPr vert="eaVert">
            <a:spAutoFit/>
          </a:bodyPr>
          <a:lstStyle/>
          <a:p>
            <a:pPr algn="ctr" fontAlgn="b">
              <a:buFont typeface="Wingdings" pitchFamily="2" charset="2"/>
              <a:buNone/>
              <a:defRPr/>
            </a:pPr>
            <a:r>
              <a:rPr lang="ja-JP" altLang="en-US" sz="1000">
                <a:solidFill>
                  <a:srgbClr val="4F81BD">
                    <a:lumMod val="75000"/>
                  </a:srgbClr>
                </a:solidFill>
                <a:latin typeface="ＭＳ Ｐゴシック" pitchFamily="50" charset="-128"/>
                <a:ea typeface="ＭＳ Ｐゴシック" pitchFamily="50" charset="-128"/>
              </a:rPr>
              <a:t>メタデータ抽出</a:t>
            </a:r>
          </a:p>
        </p:txBody>
      </p:sp>
      <p:cxnSp>
        <p:nvCxnSpPr>
          <p:cNvPr id="133" name="直線矢印コネクタ 132"/>
          <p:cNvCxnSpPr>
            <a:stCxn id="5162" idx="1"/>
          </p:cNvCxnSpPr>
          <p:nvPr/>
        </p:nvCxnSpPr>
        <p:spPr bwMode="auto">
          <a:xfrm flipH="1" flipV="1">
            <a:off x="6100397" y="3273426"/>
            <a:ext cx="798634" cy="290513"/>
          </a:xfrm>
          <a:prstGeom prst="straightConnector1">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5173" name="テキスト ボックス 326"/>
          <p:cNvSpPr txBox="1">
            <a:spLocks noChangeArrowheads="1"/>
          </p:cNvSpPr>
          <p:nvPr/>
        </p:nvSpPr>
        <p:spPr bwMode="auto">
          <a:xfrm>
            <a:off x="6233746" y="3201988"/>
            <a:ext cx="863112"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buFont typeface="Wingdings" pitchFamily="2" charset="2"/>
              <a:buNone/>
            </a:pPr>
            <a:r>
              <a:rPr lang="ja-JP" altLang="en-US" sz="1000" smtClean="0">
                <a:solidFill>
                  <a:prstClr val="black"/>
                </a:solidFill>
              </a:rPr>
              <a:t>結果一覧</a:t>
            </a:r>
          </a:p>
        </p:txBody>
      </p:sp>
      <p:cxnSp>
        <p:nvCxnSpPr>
          <p:cNvPr id="143" name="曲線コネクタ 194"/>
          <p:cNvCxnSpPr>
            <a:stCxn id="5201" idx="3"/>
          </p:cNvCxnSpPr>
          <p:nvPr/>
        </p:nvCxnSpPr>
        <p:spPr bwMode="auto">
          <a:xfrm>
            <a:off x="7630259" y="2916239"/>
            <a:ext cx="464526" cy="2078037"/>
          </a:xfrm>
          <a:prstGeom prst="curved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50" name="曲線コネクタ 194"/>
          <p:cNvCxnSpPr>
            <a:stCxn id="5159" idx="3"/>
            <a:endCxn id="5169" idx="1"/>
          </p:cNvCxnSpPr>
          <p:nvPr/>
        </p:nvCxnSpPr>
        <p:spPr bwMode="auto">
          <a:xfrm>
            <a:off x="4771293" y="4487863"/>
            <a:ext cx="2127738" cy="373062"/>
          </a:xfrm>
          <a:prstGeom prst="curvedConnector3">
            <a:avLst>
              <a:gd name="adj1" fmla="val 50000"/>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sp>
        <p:nvSpPr>
          <p:cNvPr id="12367" name="テキスト ボックス 326"/>
          <p:cNvSpPr txBox="1">
            <a:spLocks noChangeArrowheads="1"/>
          </p:cNvSpPr>
          <p:nvPr/>
        </p:nvSpPr>
        <p:spPr bwMode="auto">
          <a:xfrm>
            <a:off x="5824904" y="4500563"/>
            <a:ext cx="996462" cy="246062"/>
          </a:xfrm>
          <a:prstGeom prst="rect">
            <a:avLst/>
          </a:prstGeom>
          <a:noFill/>
          <a:ln w="9525">
            <a:noFill/>
            <a:miter lim="800000"/>
            <a:headEnd/>
            <a:tailEnd/>
          </a:ln>
        </p:spPr>
        <p:txBody>
          <a:bodyPr>
            <a:spAutoFit/>
          </a:bodyPr>
          <a:lstStyle/>
          <a:p>
            <a:pPr algn="ctr" fontAlgn="b">
              <a:buFont typeface="Wingdings" pitchFamily="2" charset="2"/>
              <a:buNone/>
              <a:defRPr/>
            </a:pPr>
            <a:r>
              <a:rPr lang="ja-JP" altLang="en-US" sz="1000" dirty="0">
                <a:solidFill>
                  <a:srgbClr val="F79646"/>
                </a:solidFill>
                <a:latin typeface="ＭＳ Ｐゴシック" pitchFamily="50" charset="-128"/>
                <a:ea typeface="ＭＳ Ｐゴシック" pitchFamily="50" charset="-128"/>
              </a:rPr>
              <a:t>コンテンツ表示</a:t>
            </a:r>
          </a:p>
        </p:txBody>
      </p:sp>
      <p:cxnSp>
        <p:nvCxnSpPr>
          <p:cNvPr id="163" name="曲線コネクタ 194"/>
          <p:cNvCxnSpPr>
            <a:stCxn id="5168" idx="1"/>
          </p:cNvCxnSpPr>
          <p:nvPr/>
        </p:nvCxnSpPr>
        <p:spPr bwMode="auto">
          <a:xfrm rot="10800000">
            <a:off x="5901105" y="2841625"/>
            <a:ext cx="997926" cy="1371600"/>
          </a:xfrm>
          <a:prstGeom prst="curvedConnector2">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8" name="直線矢印コネクタ 167"/>
          <p:cNvCxnSpPr>
            <a:endCxn id="5201" idx="1"/>
          </p:cNvCxnSpPr>
          <p:nvPr/>
        </p:nvCxnSpPr>
        <p:spPr bwMode="auto">
          <a:xfrm flipV="1">
            <a:off x="6100397" y="2914651"/>
            <a:ext cx="798634" cy="358775"/>
          </a:xfrm>
          <a:prstGeom prst="straightConnector1">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75" name="二等辺三角形 174"/>
          <p:cNvSpPr>
            <a:spLocks noChangeAspect="1"/>
          </p:cNvSpPr>
          <p:nvPr/>
        </p:nvSpPr>
        <p:spPr bwMode="auto">
          <a:xfrm flipV="1">
            <a:off x="7218485" y="3203576"/>
            <a:ext cx="133350" cy="123825"/>
          </a:xfrm>
          <a:prstGeom prst="triangle">
            <a:avLst/>
          </a:prstGeom>
          <a:solidFill>
            <a:schemeClr val="bg1">
              <a:lumMod val="50000"/>
            </a:schemeClr>
          </a:solidFill>
          <a:ln w="9525" cap="flat" cmpd="sng" algn="ctr">
            <a:noFill/>
            <a:prstDash val="solid"/>
            <a:round/>
            <a:headEnd type="none" w="med" len="med"/>
            <a:tailEnd type="none" w="med" len="med"/>
          </a:ln>
          <a:effectLst/>
        </p:spPr>
        <p:txBody>
          <a:bodyPr lIns="0" tIns="0" rIns="0" bIns="0" anchor="ctr"/>
          <a:lstStyle/>
          <a:p>
            <a:pPr algn="ctr" fontAlgn="b">
              <a:buFont typeface="Wingdings" pitchFamily="2" charset="2"/>
              <a:buNone/>
              <a:defRPr/>
            </a:pPr>
            <a:endParaRPr lang="ja-JP" altLang="en-US" sz="1400">
              <a:solidFill>
                <a:prstClr val="black"/>
              </a:solidFill>
              <a:latin typeface="ＭＳ Ｐゴシック" pitchFamily="50" charset="-128"/>
              <a:ea typeface="ＭＳ Ｐゴシック" pitchFamily="50" charset="-128"/>
            </a:endParaRPr>
          </a:p>
        </p:txBody>
      </p:sp>
      <p:sp>
        <p:nvSpPr>
          <p:cNvPr id="176" name="二等辺三角形 175"/>
          <p:cNvSpPr>
            <a:spLocks noChangeAspect="1"/>
          </p:cNvSpPr>
          <p:nvPr/>
        </p:nvSpPr>
        <p:spPr bwMode="auto">
          <a:xfrm flipV="1">
            <a:off x="7199435" y="3852863"/>
            <a:ext cx="133350" cy="123825"/>
          </a:xfrm>
          <a:prstGeom prst="triangle">
            <a:avLst/>
          </a:prstGeom>
          <a:solidFill>
            <a:schemeClr val="bg1">
              <a:lumMod val="50000"/>
            </a:schemeClr>
          </a:solidFill>
          <a:ln w="9525" cap="flat" cmpd="sng" algn="ctr">
            <a:noFill/>
            <a:prstDash val="solid"/>
            <a:round/>
            <a:headEnd type="none" w="med" len="med"/>
            <a:tailEnd type="none" w="med" len="med"/>
          </a:ln>
          <a:effectLst/>
        </p:spPr>
        <p:txBody>
          <a:bodyPr lIns="0" tIns="0" rIns="0" bIns="0" anchor="ctr"/>
          <a:lstStyle/>
          <a:p>
            <a:pPr algn="ctr" fontAlgn="b">
              <a:buFont typeface="Wingdings" pitchFamily="2" charset="2"/>
              <a:buNone/>
              <a:defRPr/>
            </a:pPr>
            <a:endParaRPr lang="ja-JP" altLang="en-US" sz="1400">
              <a:solidFill>
                <a:prstClr val="black"/>
              </a:solidFill>
              <a:latin typeface="ＭＳ Ｐゴシック" pitchFamily="50" charset="-128"/>
              <a:ea typeface="ＭＳ Ｐゴシック" pitchFamily="50" charset="-128"/>
            </a:endParaRPr>
          </a:p>
        </p:txBody>
      </p:sp>
      <p:sp>
        <p:nvSpPr>
          <p:cNvPr id="177" name="二等辺三角形 176"/>
          <p:cNvSpPr>
            <a:spLocks noChangeAspect="1"/>
          </p:cNvSpPr>
          <p:nvPr/>
        </p:nvSpPr>
        <p:spPr bwMode="auto">
          <a:xfrm flipV="1">
            <a:off x="7175989" y="4494214"/>
            <a:ext cx="133350" cy="123825"/>
          </a:xfrm>
          <a:prstGeom prst="triangle">
            <a:avLst/>
          </a:prstGeom>
          <a:solidFill>
            <a:schemeClr val="bg1">
              <a:lumMod val="50000"/>
            </a:schemeClr>
          </a:solidFill>
          <a:ln w="9525" cap="flat" cmpd="sng" algn="ctr">
            <a:noFill/>
            <a:prstDash val="solid"/>
            <a:round/>
            <a:headEnd type="none" w="med" len="med"/>
            <a:tailEnd type="none" w="med" len="med"/>
          </a:ln>
          <a:effectLst/>
        </p:spPr>
        <p:txBody>
          <a:bodyPr lIns="0" tIns="0" rIns="0" bIns="0" anchor="ctr"/>
          <a:lstStyle/>
          <a:p>
            <a:pPr algn="ctr" fontAlgn="b">
              <a:buFont typeface="Wingdings" pitchFamily="2" charset="2"/>
              <a:buNone/>
              <a:defRPr/>
            </a:pPr>
            <a:endParaRPr lang="ja-JP" altLang="en-US" sz="1400">
              <a:solidFill>
                <a:prstClr val="black"/>
              </a:solidFill>
              <a:latin typeface="ＭＳ Ｐゴシック" pitchFamily="50" charset="-128"/>
              <a:ea typeface="ＭＳ Ｐゴシック" pitchFamily="50" charset="-128"/>
            </a:endParaRPr>
          </a:p>
        </p:txBody>
      </p:sp>
      <p:sp>
        <p:nvSpPr>
          <p:cNvPr id="5182" name="正方形/長方形 315"/>
          <p:cNvSpPr>
            <a:spLocks noChangeArrowheads="1"/>
          </p:cNvSpPr>
          <p:nvPr/>
        </p:nvSpPr>
        <p:spPr bwMode="auto">
          <a:xfrm>
            <a:off x="6899031" y="5291138"/>
            <a:ext cx="731227" cy="431800"/>
          </a:xfrm>
          <a:prstGeom prst="rect">
            <a:avLst/>
          </a:prstGeom>
          <a:solidFill>
            <a:schemeClr val="bg1"/>
          </a:solidFill>
          <a:ln w="9525" algn="ctr">
            <a:solidFill>
              <a:schemeClr val="tx1"/>
            </a:solidFill>
            <a:round/>
            <a:headEnd/>
            <a:tailEnd/>
          </a:ln>
        </p:spPr>
        <p:txBody>
          <a:bodyPr lIns="36000" tIns="36000" rIns="36000" bIns="36000" anchor="ctr"/>
          <a:lstStyle/>
          <a:p>
            <a:pPr algn="ctr" fontAlgn="b">
              <a:buFont typeface="Wingdings" pitchFamily="2" charset="2"/>
              <a:buNone/>
            </a:pPr>
            <a:r>
              <a:rPr lang="en-US" altLang="ja-JP" sz="1000" smtClean="0">
                <a:solidFill>
                  <a:prstClr val="black"/>
                </a:solidFill>
                <a:latin typeface="ＭＳ Ｐゴシック" charset="-128"/>
                <a:ea typeface="ＭＳ Ｐゴシック" charset="-128"/>
              </a:rPr>
              <a:t>WISDOM</a:t>
            </a:r>
            <a:r>
              <a:rPr lang="ja-JP" altLang="en-US" sz="1000" smtClean="0">
                <a:solidFill>
                  <a:prstClr val="black"/>
                </a:solidFill>
                <a:latin typeface="ＭＳ Ｐゴシック" charset="-128"/>
                <a:ea typeface="ＭＳ Ｐゴシック" charset="-128"/>
              </a:rPr>
              <a:t>検索</a:t>
            </a:r>
            <a:endParaRPr lang="en-US" altLang="ja-JP" sz="1000" smtClean="0">
              <a:solidFill>
                <a:prstClr val="black"/>
              </a:solidFill>
              <a:latin typeface="ＭＳ Ｐゴシック" charset="-128"/>
              <a:ea typeface="ＭＳ Ｐゴシック" charset="-128"/>
            </a:endParaRPr>
          </a:p>
        </p:txBody>
      </p:sp>
      <p:cxnSp>
        <p:nvCxnSpPr>
          <p:cNvPr id="186" name="直線矢印コネクタ 185"/>
          <p:cNvCxnSpPr>
            <a:stCxn id="5204" idx="2"/>
            <a:endCxn id="5187" idx="1"/>
          </p:cNvCxnSpPr>
          <p:nvPr/>
        </p:nvCxnSpPr>
        <p:spPr bwMode="auto">
          <a:xfrm>
            <a:off x="5735515" y="5649913"/>
            <a:ext cx="0" cy="144462"/>
          </a:xfrm>
          <a:prstGeom prst="straightConnector1">
            <a:avLst/>
          </a:prstGeom>
          <a:ln>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5184" name="正方形/長方形 315"/>
          <p:cNvSpPr>
            <a:spLocks noChangeArrowheads="1"/>
          </p:cNvSpPr>
          <p:nvPr/>
        </p:nvSpPr>
        <p:spPr bwMode="auto">
          <a:xfrm>
            <a:off x="6899031" y="5938838"/>
            <a:ext cx="731227" cy="431800"/>
          </a:xfrm>
          <a:prstGeom prst="rect">
            <a:avLst/>
          </a:prstGeom>
          <a:solidFill>
            <a:schemeClr val="bg1"/>
          </a:solidFill>
          <a:ln w="9525" algn="ctr">
            <a:solidFill>
              <a:schemeClr val="tx1"/>
            </a:solidFill>
            <a:round/>
            <a:headEnd/>
            <a:tailEnd/>
          </a:ln>
        </p:spPr>
        <p:txBody>
          <a:bodyPr lIns="36000" tIns="36000" rIns="36000" bIns="36000" anchor="ctr"/>
          <a:lstStyle/>
          <a:p>
            <a:pPr algn="ctr" fontAlgn="b">
              <a:buFont typeface="Wingdings" pitchFamily="2" charset="2"/>
              <a:buNone/>
            </a:pPr>
            <a:r>
              <a:rPr lang="ja-JP" altLang="en-US" sz="1000" smtClean="0">
                <a:solidFill>
                  <a:prstClr val="black"/>
                </a:solidFill>
                <a:latin typeface="ＭＳ Ｐゴシック" charset="-128"/>
                <a:ea typeface="ＭＳ Ｐゴシック" charset="-128"/>
              </a:rPr>
              <a:t>ウェブ評価結果表示</a:t>
            </a:r>
            <a:endParaRPr lang="en-US" altLang="ja-JP" sz="1000" smtClean="0">
              <a:solidFill>
                <a:prstClr val="black"/>
              </a:solidFill>
              <a:latin typeface="ＭＳ Ｐゴシック" charset="-128"/>
              <a:ea typeface="ＭＳ Ｐゴシック" charset="-128"/>
            </a:endParaRPr>
          </a:p>
        </p:txBody>
      </p:sp>
      <p:sp>
        <p:nvSpPr>
          <p:cNvPr id="189" name="二等辺三角形 188"/>
          <p:cNvSpPr>
            <a:spLocks noChangeAspect="1"/>
          </p:cNvSpPr>
          <p:nvPr/>
        </p:nvSpPr>
        <p:spPr bwMode="auto">
          <a:xfrm flipV="1">
            <a:off x="7164266" y="5768976"/>
            <a:ext cx="133350" cy="123825"/>
          </a:xfrm>
          <a:prstGeom prst="triangle">
            <a:avLst/>
          </a:prstGeom>
          <a:solidFill>
            <a:schemeClr val="bg1">
              <a:lumMod val="50000"/>
            </a:schemeClr>
          </a:solidFill>
          <a:ln w="9525" cap="flat" cmpd="sng" algn="ctr">
            <a:noFill/>
            <a:prstDash val="solid"/>
            <a:round/>
            <a:headEnd type="none" w="med" len="med"/>
            <a:tailEnd type="none" w="med" len="med"/>
          </a:ln>
          <a:effectLst/>
        </p:spPr>
        <p:txBody>
          <a:bodyPr lIns="0" tIns="0" rIns="0" bIns="0" anchor="ctr"/>
          <a:lstStyle/>
          <a:p>
            <a:pPr algn="ctr" fontAlgn="b">
              <a:buFont typeface="Wingdings" pitchFamily="2" charset="2"/>
              <a:buNone/>
              <a:defRPr/>
            </a:pPr>
            <a:endParaRPr lang="ja-JP" altLang="en-US" sz="1400">
              <a:solidFill>
                <a:prstClr val="black"/>
              </a:solidFill>
              <a:latin typeface="ＭＳ Ｐゴシック" pitchFamily="50" charset="-128"/>
              <a:ea typeface="ＭＳ Ｐゴシック" pitchFamily="50" charset="-128"/>
            </a:endParaRPr>
          </a:p>
        </p:txBody>
      </p:sp>
      <p:cxnSp>
        <p:nvCxnSpPr>
          <p:cNvPr id="191" name="直線矢印コネクタ 190"/>
          <p:cNvCxnSpPr>
            <a:stCxn id="5187" idx="4"/>
            <a:endCxn id="5182" idx="1"/>
          </p:cNvCxnSpPr>
          <p:nvPr/>
        </p:nvCxnSpPr>
        <p:spPr bwMode="auto">
          <a:xfrm flipV="1">
            <a:off x="6101862" y="5507038"/>
            <a:ext cx="797169" cy="576262"/>
          </a:xfrm>
          <a:prstGeom prst="straightConnector1">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5187" name="フローチャート : 磁気ディスク 63"/>
          <p:cNvSpPr>
            <a:spLocks noChangeArrowheads="1"/>
          </p:cNvSpPr>
          <p:nvPr/>
        </p:nvSpPr>
        <p:spPr bwMode="auto">
          <a:xfrm>
            <a:off x="5370635" y="5794376"/>
            <a:ext cx="731226" cy="576263"/>
          </a:xfrm>
          <a:prstGeom prst="flowChartMagneticDisk">
            <a:avLst/>
          </a:prstGeom>
          <a:solidFill>
            <a:schemeClr val="bg1"/>
          </a:solidFill>
          <a:ln w="9525" algn="ctr">
            <a:solidFill>
              <a:schemeClr val="tx1"/>
            </a:solidFill>
            <a:round/>
            <a:headEnd/>
            <a:tailEnd/>
          </a:ln>
        </p:spPr>
        <p:txBody>
          <a:bodyPr lIns="0" tIns="36000" rIns="0" bIns="0" anchor="ctr"/>
          <a:lstStyle/>
          <a:p>
            <a:pPr algn="ctr" fontAlgn="b">
              <a:buFont typeface="Wingdings" pitchFamily="2" charset="2"/>
              <a:buNone/>
            </a:pPr>
            <a:r>
              <a:rPr lang="en-US" altLang="ja-JP" sz="1000" smtClean="0">
                <a:solidFill>
                  <a:prstClr val="black"/>
                </a:solidFill>
                <a:latin typeface="ＭＳ Ｐゴシック" charset="-128"/>
                <a:ea typeface="ＭＳ Ｐゴシック" charset="-128"/>
              </a:rPr>
              <a:t>WISDOM</a:t>
            </a:r>
          </a:p>
          <a:p>
            <a:pPr algn="ctr" fontAlgn="b">
              <a:buFont typeface="Wingdings" pitchFamily="2" charset="2"/>
              <a:buNone/>
            </a:pPr>
            <a:r>
              <a:rPr lang="ja-JP" altLang="en-US" sz="1000" smtClean="0">
                <a:solidFill>
                  <a:prstClr val="black"/>
                </a:solidFill>
                <a:latin typeface="ＭＳ Ｐゴシック" charset="-128"/>
                <a:ea typeface="ＭＳ Ｐゴシック" charset="-128"/>
              </a:rPr>
              <a:t>インデックス</a:t>
            </a:r>
            <a:endParaRPr lang="en-US" altLang="ja-JP" sz="1000" smtClean="0">
              <a:solidFill>
                <a:prstClr val="black"/>
              </a:solidFill>
              <a:latin typeface="ＭＳ Ｐゴシック" charset="-128"/>
              <a:ea typeface="ＭＳ Ｐゴシック" charset="-128"/>
            </a:endParaRPr>
          </a:p>
        </p:txBody>
      </p:sp>
      <p:cxnSp>
        <p:nvCxnSpPr>
          <p:cNvPr id="200" name="直線矢印コネクタ 199"/>
          <p:cNvCxnSpPr>
            <a:stCxn id="5184" idx="1"/>
            <a:endCxn id="5187" idx="4"/>
          </p:cNvCxnSpPr>
          <p:nvPr/>
        </p:nvCxnSpPr>
        <p:spPr bwMode="auto">
          <a:xfrm flipH="1" flipV="1">
            <a:off x="6101862" y="6083300"/>
            <a:ext cx="797169" cy="71438"/>
          </a:xfrm>
          <a:prstGeom prst="straightConnector1">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2382" name="テキスト ボックス 326"/>
          <p:cNvSpPr txBox="1">
            <a:spLocks noChangeArrowheads="1"/>
          </p:cNvSpPr>
          <p:nvPr/>
        </p:nvSpPr>
        <p:spPr bwMode="auto">
          <a:xfrm>
            <a:off x="6100397" y="3644900"/>
            <a:ext cx="863111" cy="246063"/>
          </a:xfrm>
          <a:prstGeom prst="rect">
            <a:avLst/>
          </a:prstGeom>
          <a:noFill/>
          <a:ln w="9525">
            <a:noFill/>
            <a:miter lim="800000"/>
            <a:headEnd/>
            <a:tailEnd/>
          </a:ln>
        </p:spPr>
        <p:txBody>
          <a:bodyPr>
            <a:spAutoFit/>
          </a:bodyPr>
          <a:lstStyle/>
          <a:p>
            <a:pPr algn="ctr" fontAlgn="b">
              <a:buFont typeface="Wingdings" pitchFamily="2" charset="2"/>
              <a:buNone/>
              <a:defRPr/>
            </a:pPr>
            <a:r>
              <a:rPr lang="ja-JP" altLang="en-US" sz="1000" dirty="0">
                <a:solidFill>
                  <a:srgbClr val="4F81BD">
                    <a:lumMod val="75000"/>
                  </a:srgbClr>
                </a:solidFill>
                <a:latin typeface="ＭＳ Ｐゴシック" pitchFamily="50" charset="-128"/>
                <a:ea typeface="ＭＳ Ｐゴシック" pitchFamily="50" charset="-128"/>
              </a:rPr>
              <a:t>詳細情報</a:t>
            </a:r>
          </a:p>
        </p:txBody>
      </p:sp>
      <p:sp>
        <p:nvSpPr>
          <p:cNvPr id="5190" name="テキスト ボックス 326"/>
          <p:cNvSpPr txBox="1">
            <a:spLocks noChangeArrowheads="1"/>
          </p:cNvSpPr>
          <p:nvPr/>
        </p:nvSpPr>
        <p:spPr bwMode="auto">
          <a:xfrm>
            <a:off x="6101862" y="6083301"/>
            <a:ext cx="731227"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buFont typeface="Wingdings" pitchFamily="2" charset="2"/>
              <a:buNone/>
            </a:pPr>
            <a:r>
              <a:rPr lang="ja-JP" altLang="en-US" sz="1000" smtClean="0">
                <a:solidFill>
                  <a:prstClr val="black"/>
                </a:solidFill>
              </a:rPr>
              <a:t>評価結果</a:t>
            </a:r>
          </a:p>
        </p:txBody>
      </p:sp>
      <p:cxnSp>
        <p:nvCxnSpPr>
          <p:cNvPr id="207" name="曲線コネクタ 194"/>
          <p:cNvCxnSpPr>
            <a:stCxn id="5182" idx="3"/>
          </p:cNvCxnSpPr>
          <p:nvPr/>
        </p:nvCxnSpPr>
        <p:spPr bwMode="auto">
          <a:xfrm flipV="1">
            <a:off x="7630259" y="4994276"/>
            <a:ext cx="464526" cy="512763"/>
          </a:xfrm>
          <a:prstGeom prst="curved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5192" name="テキスト ボックス 326"/>
          <p:cNvSpPr txBox="1">
            <a:spLocks noChangeArrowheads="1"/>
          </p:cNvSpPr>
          <p:nvPr/>
        </p:nvSpPr>
        <p:spPr bwMode="auto">
          <a:xfrm>
            <a:off x="8028843" y="4508501"/>
            <a:ext cx="531934"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buFont typeface="Wingdings" pitchFamily="2" charset="2"/>
              <a:buNone/>
            </a:pPr>
            <a:r>
              <a:rPr lang="ja-JP" altLang="en-US" sz="1000" smtClean="0">
                <a:solidFill>
                  <a:prstClr val="black"/>
                </a:solidFill>
              </a:rPr>
              <a:t>検索</a:t>
            </a:r>
          </a:p>
        </p:txBody>
      </p:sp>
      <p:sp>
        <p:nvSpPr>
          <p:cNvPr id="5193" name="テキスト ボックス 326"/>
          <p:cNvSpPr txBox="1">
            <a:spLocks noChangeArrowheads="1"/>
          </p:cNvSpPr>
          <p:nvPr/>
        </p:nvSpPr>
        <p:spPr bwMode="auto">
          <a:xfrm>
            <a:off x="8094785" y="5229226"/>
            <a:ext cx="5319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buFont typeface="Wingdings" pitchFamily="2" charset="2"/>
              <a:buNone/>
            </a:pPr>
            <a:r>
              <a:rPr lang="ja-JP" altLang="en-US" sz="1000" smtClean="0">
                <a:solidFill>
                  <a:prstClr val="black"/>
                </a:solidFill>
              </a:rPr>
              <a:t>利用者</a:t>
            </a:r>
          </a:p>
        </p:txBody>
      </p:sp>
      <p:sp>
        <p:nvSpPr>
          <p:cNvPr id="5194" name="フローチャート : 磁気ディスク 63"/>
          <p:cNvSpPr>
            <a:spLocks noChangeArrowheads="1"/>
          </p:cNvSpPr>
          <p:nvPr/>
        </p:nvSpPr>
        <p:spPr bwMode="auto">
          <a:xfrm>
            <a:off x="4040066" y="4714876"/>
            <a:ext cx="731226" cy="576263"/>
          </a:xfrm>
          <a:prstGeom prst="flowChartMagneticDisk">
            <a:avLst/>
          </a:prstGeom>
          <a:solidFill>
            <a:schemeClr val="bg1"/>
          </a:solidFill>
          <a:ln w="9525" algn="ctr">
            <a:solidFill>
              <a:schemeClr val="tx1"/>
            </a:solidFill>
            <a:round/>
            <a:headEnd/>
            <a:tailEnd/>
          </a:ln>
        </p:spPr>
        <p:txBody>
          <a:bodyPr lIns="0" tIns="36000" rIns="0" bIns="0" anchor="ctr"/>
          <a:lstStyle/>
          <a:p>
            <a:pPr algn="ctr" fontAlgn="b">
              <a:buFont typeface="Wingdings" pitchFamily="2" charset="2"/>
              <a:buNone/>
            </a:pPr>
            <a:r>
              <a:rPr lang="ja-JP" altLang="en-US" sz="1000" smtClean="0">
                <a:solidFill>
                  <a:prstClr val="black"/>
                </a:solidFill>
                <a:latin typeface="ＭＳ Ｐゴシック" charset="-128"/>
                <a:ea typeface="ＭＳ Ｐゴシック" charset="-128"/>
              </a:rPr>
              <a:t>メタデータ</a:t>
            </a:r>
            <a:endParaRPr lang="en-US" altLang="ja-JP" sz="1000" smtClean="0">
              <a:solidFill>
                <a:prstClr val="black"/>
              </a:solidFill>
              <a:latin typeface="ＭＳ Ｐゴシック" charset="-128"/>
              <a:ea typeface="ＭＳ Ｐゴシック" charset="-128"/>
            </a:endParaRPr>
          </a:p>
          <a:p>
            <a:pPr algn="ctr" fontAlgn="b">
              <a:buFont typeface="Wingdings" pitchFamily="2" charset="2"/>
              <a:buNone/>
            </a:pPr>
            <a:r>
              <a:rPr lang="ja-JP" altLang="en-US" sz="1000" smtClean="0">
                <a:solidFill>
                  <a:prstClr val="black"/>
                </a:solidFill>
                <a:latin typeface="ＭＳ Ｐゴシック" charset="-128"/>
                <a:ea typeface="ＭＳ Ｐゴシック" charset="-128"/>
              </a:rPr>
              <a:t>格納</a:t>
            </a:r>
            <a:endParaRPr lang="en-US" altLang="ja-JP" sz="1000" smtClean="0">
              <a:solidFill>
                <a:prstClr val="black"/>
              </a:solidFill>
              <a:latin typeface="ＭＳ Ｐゴシック" charset="-128"/>
              <a:ea typeface="ＭＳ Ｐゴシック" charset="-128"/>
            </a:endParaRPr>
          </a:p>
        </p:txBody>
      </p:sp>
      <p:sp>
        <p:nvSpPr>
          <p:cNvPr id="5195" name="フローチャート : 磁気ディスク 64"/>
          <p:cNvSpPr>
            <a:spLocks noChangeArrowheads="1"/>
          </p:cNvSpPr>
          <p:nvPr/>
        </p:nvSpPr>
        <p:spPr bwMode="auto">
          <a:xfrm>
            <a:off x="3508131" y="5002213"/>
            <a:ext cx="731227" cy="576262"/>
          </a:xfrm>
          <a:prstGeom prst="flowChartMagneticDisk">
            <a:avLst/>
          </a:prstGeom>
          <a:solidFill>
            <a:schemeClr val="bg1"/>
          </a:solidFill>
          <a:ln w="9525" algn="ctr">
            <a:solidFill>
              <a:schemeClr val="tx1"/>
            </a:solidFill>
            <a:round/>
            <a:headEnd/>
            <a:tailEnd/>
          </a:ln>
        </p:spPr>
        <p:txBody>
          <a:bodyPr lIns="0" tIns="36000" rIns="0" bIns="0" anchor="ctr"/>
          <a:lstStyle/>
          <a:p>
            <a:pPr algn="ctr" fontAlgn="b">
              <a:buFont typeface="Wingdings" pitchFamily="2" charset="2"/>
              <a:buNone/>
            </a:pPr>
            <a:r>
              <a:rPr lang="ja-JP" altLang="en-US" sz="1000" smtClean="0">
                <a:solidFill>
                  <a:prstClr val="black"/>
                </a:solidFill>
                <a:latin typeface="ＭＳ Ｐゴシック" charset="-128"/>
                <a:ea typeface="ＭＳ Ｐゴシック" charset="-128"/>
              </a:rPr>
              <a:t>コンテンツ</a:t>
            </a:r>
            <a:endParaRPr lang="en-US" altLang="ja-JP" sz="1000" smtClean="0">
              <a:solidFill>
                <a:prstClr val="black"/>
              </a:solidFill>
              <a:latin typeface="ＭＳ Ｐゴシック" charset="-128"/>
              <a:ea typeface="ＭＳ Ｐゴシック" charset="-128"/>
            </a:endParaRPr>
          </a:p>
          <a:p>
            <a:pPr algn="ctr" fontAlgn="b">
              <a:buFont typeface="Wingdings" pitchFamily="2" charset="2"/>
              <a:buNone/>
            </a:pPr>
            <a:r>
              <a:rPr lang="ja-JP" altLang="en-US" sz="1000" smtClean="0">
                <a:solidFill>
                  <a:prstClr val="black"/>
                </a:solidFill>
                <a:latin typeface="ＭＳ Ｐゴシック" charset="-128"/>
                <a:ea typeface="ＭＳ Ｐゴシック" charset="-128"/>
              </a:rPr>
              <a:t>格納</a:t>
            </a:r>
            <a:endParaRPr lang="en-US" altLang="ja-JP" sz="1000" smtClean="0">
              <a:solidFill>
                <a:prstClr val="black"/>
              </a:solidFill>
              <a:latin typeface="ＭＳ Ｐゴシック" charset="-128"/>
              <a:ea typeface="ＭＳ Ｐゴシック" charset="-128"/>
            </a:endParaRPr>
          </a:p>
        </p:txBody>
      </p:sp>
      <p:cxnSp>
        <p:nvCxnSpPr>
          <p:cNvPr id="217" name="曲線コネクタ 194"/>
          <p:cNvCxnSpPr>
            <a:stCxn id="5159" idx="3"/>
            <a:endCxn id="5162" idx="1"/>
          </p:cNvCxnSpPr>
          <p:nvPr/>
        </p:nvCxnSpPr>
        <p:spPr bwMode="auto">
          <a:xfrm flipV="1">
            <a:off x="4771293" y="3563939"/>
            <a:ext cx="2127738" cy="923925"/>
          </a:xfrm>
          <a:prstGeom prst="curvedConnector3">
            <a:avLst>
              <a:gd name="adj1" fmla="val 50000"/>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sp>
        <p:nvSpPr>
          <p:cNvPr id="5197" name="テキスト ボックス 326"/>
          <p:cNvSpPr txBox="1">
            <a:spLocks noChangeArrowheads="1"/>
          </p:cNvSpPr>
          <p:nvPr/>
        </p:nvSpPr>
        <p:spPr bwMode="auto">
          <a:xfrm>
            <a:off x="7164266" y="2349501"/>
            <a:ext cx="863111"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buFont typeface="Wingdings" pitchFamily="2" charset="2"/>
              <a:buNone/>
            </a:pPr>
            <a:r>
              <a:rPr lang="ja-JP" altLang="en-US" sz="1000" smtClean="0">
                <a:solidFill>
                  <a:prstClr val="black"/>
                </a:solidFill>
              </a:rPr>
              <a:t>横断検索</a:t>
            </a:r>
          </a:p>
        </p:txBody>
      </p:sp>
      <p:cxnSp>
        <p:nvCxnSpPr>
          <p:cNvPr id="118" name="直線矢印コネクタ 117"/>
          <p:cNvCxnSpPr/>
          <p:nvPr/>
        </p:nvCxnSpPr>
        <p:spPr bwMode="auto">
          <a:xfrm>
            <a:off x="3707424" y="2924175"/>
            <a:ext cx="331177" cy="0"/>
          </a:xfrm>
          <a:prstGeom prst="straightConnector1">
            <a:avLst/>
          </a:prstGeom>
          <a:ln>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5203" name="テキスト ボックス 326"/>
          <p:cNvSpPr txBox="1">
            <a:spLocks noChangeArrowheads="1"/>
          </p:cNvSpPr>
          <p:nvPr/>
        </p:nvSpPr>
        <p:spPr bwMode="auto">
          <a:xfrm>
            <a:off x="6101862" y="5435601"/>
            <a:ext cx="731227"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buFont typeface="Wingdings" pitchFamily="2" charset="2"/>
              <a:buNone/>
            </a:pPr>
            <a:r>
              <a:rPr lang="ja-JP" altLang="en-US" sz="1000" smtClean="0">
                <a:solidFill>
                  <a:prstClr val="black"/>
                </a:solidFill>
              </a:rPr>
              <a:t>検索条件</a:t>
            </a:r>
          </a:p>
        </p:txBody>
      </p:sp>
      <p:sp>
        <p:nvSpPr>
          <p:cNvPr id="5204" name="正方形/長方形 193"/>
          <p:cNvSpPr>
            <a:spLocks noChangeArrowheads="1"/>
          </p:cNvSpPr>
          <p:nvPr/>
        </p:nvSpPr>
        <p:spPr bwMode="auto">
          <a:xfrm>
            <a:off x="5370635" y="5218113"/>
            <a:ext cx="729762" cy="431800"/>
          </a:xfrm>
          <a:prstGeom prst="rect">
            <a:avLst/>
          </a:prstGeom>
          <a:solidFill>
            <a:schemeClr val="bg1"/>
          </a:solidFill>
          <a:ln w="9525" algn="ctr">
            <a:solidFill>
              <a:schemeClr val="tx1"/>
            </a:solidFill>
            <a:round/>
            <a:headEnd/>
            <a:tailEnd/>
          </a:ln>
        </p:spPr>
        <p:txBody>
          <a:bodyPr lIns="36000" tIns="36000" rIns="36000" bIns="36000" anchor="ctr"/>
          <a:lstStyle/>
          <a:p>
            <a:pPr algn="ctr" fontAlgn="b">
              <a:buFont typeface="Wingdings" pitchFamily="2" charset="2"/>
              <a:buNone/>
            </a:pPr>
            <a:r>
              <a:rPr lang="ja-JP" altLang="en-US" sz="1000" smtClean="0">
                <a:solidFill>
                  <a:prstClr val="black"/>
                </a:solidFill>
                <a:latin typeface="ＭＳ Ｐゴシック" charset="-128"/>
                <a:ea typeface="ＭＳ Ｐゴシック" charset="-128"/>
              </a:rPr>
              <a:t>抽出／インデックス生成</a:t>
            </a:r>
            <a:endParaRPr lang="en-US" altLang="ja-JP" sz="1000" smtClean="0">
              <a:solidFill>
                <a:prstClr val="black"/>
              </a:solidFill>
              <a:latin typeface="ＭＳ Ｐゴシック" charset="-128"/>
              <a:ea typeface="ＭＳ Ｐゴシック" charset="-128"/>
            </a:endParaRPr>
          </a:p>
        </p:txBody>
      </p:sp>
      <p:sp>
        <p:nvSpPr>
          <p:cNvPr id="106" name="角丸四角形 105"/>
          <p:cNvSpPr/>
          <p:nvPr/>
        </p:nvSpPr>
        <p:spPr bwMode="auto">
          <a:xfrm>
            <a:off x="606670" y="1700214"/>
            <a:ext cx="930520" cy="1081087"/>
          </a:xfrm>
          <a:prstGeom prst="roundRect">
            <a:avLst>
              <a:gd name="adj" fmla="val 3356"/>
            </a:avLst>
          </a:prstGeom>
          <a:solidFill>
            <a:schemeClr val="accent2">
              <a:lumMod val="20000"/>
              <a:lumOff val="80000"/>
            </a:schemeClr>
          </a:solidFill>
          <a:ln>
            <a:solidFill>
              <a:schemeClr val="tx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nchor="ctr"/>
          <a:lstStyle/>
          <a:p>
            <a:pPr algn="ctr" fontAlgn="b">
              <a:buFont typeface="Wingdings" pitchFamily="2" charset="2"/>
              <a:buNone/>
              <a:defRPr/>
            </a:pPr>
            <a:endParaRPr lang="ja-JP" altLang="en-US" sz="1400">
              <a:solidFill>
                <a:prstClr val="black"/>
              </a:solidFill>
            </a:endParaRPr>
          </a:p>
        </p:txBody>
      </p:sp>
      <p:pic>
        <p:nvPicPr>
          <p:cNvPr id="5207" name="Picture 2" descr="http://www.printout.jp/clipart/clipart_d/11_keikan/01_street/gif/keikan_0049.gif"/>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72612" y="3140076"/>
            <a:ext cx="653562" cy="417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08" name="テキスト ボックス 96"/>
          <p:cNvSpPr txBox="1">
            <a:spLocks noChangeArrowheads="1"/>
          </p:cNvSpPr>
          <p:nvPr/>
        </p:nvSpPr>
        <p:spPr bwMode="auto">
          <a:xfrm>
            <a:off x="477716" y="3557588"/>
            <a:ext cx="1274709"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buFont typeface="Wingdings" pitchFamily="2" charset="2"/>
              <a:buNone/>
            </a:pPr>
            <a:r>
              <a:rPr lang="ja-JP" altLang="en-US" sz="1000" smtClean="0">
                <a:solidFill>
                  <a:prstClr val="black"/>
                </a:solidFill>
              </a:rPr>
              <a:t>提供機関（館内</a:t>
            </a:r>
            <a:r>
              <a:rPr lang="en-US" altLang="ja-JP" sz="1000" smtClean="0">
                <a:solidFill>
                  <a:prstClr val="black"/>
                </a:solidFill>
              </a:rPr>
              <a:t>/</a:t>
            </a:r>
            <a:r>
              <a:rPr lang="ja-JP" altLang="en-US" sz="1000" smtClean="0">
                <a:solidFill>
                  <a:prstClr val="black"/>
                </a:solidFill>
              </a:rPr>
              <a:t>外）</a:t>
            </a:r>
          </a:p>
        </p:txBody>
      </p:sp>
      <p:sp>
        <p:nvSpPr>
          <p:cNvPr id="5209" name="正方形/長方形 102"/>
          <p:cNvSpPr>
            <a:spLocks noChangeArrowheads="1"/>
          </p:cNvSpPr>
          <p:nvPr/>
        </p:nvSpPr>
        <p:spPr bwMode="auto">
          <a:xfrm>
            <a:off x="674077" y="2349500"/>
            <a:ext cx="797169" cy="349250"/>
          </a:xfrm>
          <a:prstGeom prst="rect">
            <a:avLst/>
          </a:prstGeom>
          <a:solidFill>
            <a:schemeClr val="bg1"/>
          </a:solidFill>
          <a:ln w="9525" algn="ctr">
            <a:solidFill>
              <a:schemeClr val="tx1"/>
            </a:solidFill>
            <a:round/>
            <a:headEnd/>
            <a:tailEnd/>
          </a:ln>
        </p:spPr>
        <p:txBody>
          <a:bodyPr lIns="36000" tIns="36000" rIns="36000" bIns="36000" anchor="ctr"/>
          <a:lstStyle/>
          <a:p>
            <a:pPr algn="ctr" fontAlgn="b">
              <a:buFont typeface="Wingdings" pitchFamily="2" charset="2"/>
              <a:buNone/>
            </a:pPr>
            <a:r>
              <a:rPr lang="ja-JP" altLang="en-US" sz="1000" smtClean="0">
                <a:solidFill>
                  <a:prstClr val="black"/>
                </a:solidFill>
                <a:latin typeface="ＭＳ Ｐゴシック" charset="-128"/>
                <a:ea typeface="ＭＳ Ｐゴシック" charset="-128"/>
              </a:rPr>
              <a:t>コンテンツ登録・タグ付与等</a:t>
            </a:r>
            <a:endParaRPr lang="en-US" altLang="ja-JP" sz="1000" smtClean="0">
              <a:solidFill>
                <a:prstClr val="black"/>
              </a:solidFill>
              <a:latin typeface="ＭＳ Ｐゴシック" charset="-128"/>
              <a:ea typeface="ＭＳ Ｐゴシック" charset="-128"/>
            </a:endParaRPr>
          </a:p>
        </p:txBody>
      </p:sp>
      <p:sp>
        <p:nvSpPr>
          <p:cNvPr id="111" name="テキスト ボックス 107"/>
          <p:cNvSpPr txBox="1">
            <a:spLocks noChangeArrowheads="1"/>
          </p:cNvSpPr>
          <p:nvPr/>
        </p:nvSpPr>
        <p:spPr bwMode="auto">
          <a:xfrm>
            <a:off x="311032" y="1568451"/>
            <a:ext cx="1689886" cy="276999"/>
          </a:xfrm>
          <a:prstGeom prst="rect">
            <a:avLst/>
          </a:prstGeom>
          <a:solidFill>
            <a:schemeClr val="accent6"/>
          </a:solidFill>
          <a:ln w="9525">
            <a:noFill/>
            <a:miter lim="800000"/>
            <a:headEnd/>
            <a:tailEnd/>
          </a:ln>
        </p:spPr>
        <p:txBody>
          <a:bodyPr wrap="none">
            <a:spAutoFit/>
          </a:bodyPr>
          <a:lstStyle/>
          <a:p>
            <a:pPr algn="ctr" fontAlgn="b">
              <a:buFont typeface="Wingdings" pitchFamily="2" charset="2"/>
              <a:buNone/>
              <a:defRPr/>
            </a:pPr>
            <a:r>
              <a:rPr lang="ja-JP" altLang="en-US" sz="1200" b="1" dirty="0" smtClean="0">
                <a:solidFill>
                  <a:prstClr val="white"/>
                </a:solidFill>
                <a:latin typeface="ＭＳ Ｐゴシック" pitchFamily="50" charset="-128"/>
                <a:ea typeface="ＭＳ Ｐゴシック" pitchFamily="50" charset="-128"/>
              </a:rPr>
              <a:t>自治体向け登録ツール</a:t>
            </a:r>
            <a:endParaRPr lang="ja-JP" altLang="en-US" sz="1200" b="1" dirty="0">
              <a:solidFill>
                <a:prstClr val="white"/>
              </a:solidFill>
              <a:latin typeface="ＭＳ Ｐゴシック" pitchFamily="50" charset="-128"/>
              <a:ea typeface="ＭＳ Ｐゴシック" pitchFamily="50" charset="-128"/>
            </a:endParaRPr>
          </a:p>
        </p:txBody>
      </p:sp>
      <p:cxnSp>
        <p:nvCxnSpPr>
          <p:cNvPr id="113" name="直線矢印コネクタ 112"/>
          <p:cNvCxnSpPr/>
          <p:nvPr/>
        </p:nvCxnSpPr>
        <p:spPr bwMode="auto">
          <a:xfrm flipV="1">
            <a:off x="1072662" y="2781300"/>
            <a:ext cx="0" cy="298450"/>
          </a:xfrm>
          <a:prstGeom prst="straightConnector1">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pic>
        <p:nvPicPr>
          <p:cNvPr id="5212" name="Picture 4" descr="http://www.printout.jp/clipart/clipart_d/03_person/04_daily_life/gif/person_0386.gif"/>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914401" y="4076700"/>
            <a:ext cx="531935"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16" name="直線矢印コネクタ 115"/>
          <p:cNvCxnSpPr/>
          <p:nvPr/>
        </p:nvCxnSpPr>
        <p:spPr bwMode="auto">
          <a:xfrm flipV="1">
            <a:off x="1072662" y="3787776"/>
            <a:ext cx="0" cy="288925"/>
          </a:xfrm>
          <a:prstGeom prst="straightConnector1">
            <a:avLst/>
          </a:prstGeom>
          <a:ln>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117" name="テキスト ボックス 122"/>
          <p:cNvSpPr txBox="1">
            <a:spLocks noChangeArrowheads="1"/>
          </p:cNvSpPr>
          <p:nvPr/>
        </p:nvSpPr>
        <p:spPr bwMode="auto">
          <a:xfrm>
            <a:off x="142143" y="3829050"/>
            <a:ext cx="1049215" cy="247650"/>
          </a:xfrm>
          <a:prstGeom prst="rect">
            <a:avLst/>
          </a:prstGeom>
          <a:noFill/>
          <a:ln w="9525">
            <a:noFill/>
            <a:miter lim="800000"/>
            <a:headEnd/>
            <a:tailEnd/>
          </a:ln>
        </p:spPr>
        <p:txBody>
          <a:bodyPr>
            <a:spAutoFit/>
          </a:bodyPr>
          <a:lstStyle/>
          <a:p>
            <a:pPr algn="ctr" fontAlgn="b">
              <a:buFont typeface="Wingdings" pitchFamily="2" charset="2"/>
              <a:buNone/>
              <a:defRPr/>
            </a:pPr>
            <a:r>
              <a:rPr lang="ja-JP" altLang="en-US" sz="1000" dirty="0">
                <a:solidFill>
                  <a:srgbClr val="F79646"/>
                </a:solidFill>
                <a:latin typeface="ＭＳ Ｐゴシック" pitchFamily="50" charset="-128"/>
                <a:ea typeface="ＭＳ Ｐゴシック" pitchFamily="50" charset="-128"/>
              </a:rPr>
              <a:t>コンテンツ登録</a:t>
            </a:r>
          </a:p>
        </p:txBody>
      </p:sp>
      <p:sp>
        <p:nvSpPr>
          <p:cNvPr id="5215" name="テキスト ボックス 131"/>
          <p:cNvSpPr txBox="1">
            <a:spLocks noChangeArrowheads="1"/>
          </p:cNvSpPr>
          <p:nvPr/>
        </p:nvSpPr>
        <p:spPr bwMode="auto">
          <a:xfrm>
            <a:off x="606670" y="4478338"/>
            <a:ext cx="1129812"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buFont typeface="Wingdings" pitchFamily="2" charset="2"/>
              <a:buNone/>
            </a:pPr>
            <a:r>
              <a:rPr lang="ja-JP" altLang="en-US" sz="1000" smtClean="0">
                <a:solidFill>
                  <a:prstClr val="black"/>
                </a:solidFill>
              </a:rPr>
              <a:t>コンテンツ登録者</a:t>
            </a:r>
          </a:p>
        </p:txBody>
      </p:sp>
      <p:sp>
        <p:nvSpPr>
          <p:cNvPr id="5216" name="正方形/長方形 102"/>
          <p:cNvSpPr>
            <a:spLocks noChangeArrowheads="1"/>
          </p:cNvSpPr>
          <p:nvPr/>
        </p:nvSpPr>
        <p:spPr bwMode="auto">
          <a:xfrm>
            <a:off x="674077" y="1928813"/>
            <a:ext cx="797169" cy="349250"/>
          </a:xfrm>
          <a:prstGeom prst="rect">
            <a:avLst/>
          </a:prstGeom>
          <a:solidFill>
            <a:schemeClr val="bg1"/>
          </a:solidFill>
          <a:ln w="9525" algn="ctr">
            <a:solidFill>
              <a:schemeClr val="tx1"/>
            </a:solidFill>
            <a:round/>
            <a:headEnd/>
            <a:tailEnd/>
          </a:ln>
        </p:spPr>
        <p:txBody>
          <a:bodyPr lIns="36000" tIns="36000" rIns="36000" bIns="36000" anchor="ctr"/>
          <a:lstStyle/>
          <a:p>
            <a:pPr algn="ctr" fontAlgn="b">
              <a:buFont typeface="Wingdings" pitchFamily="2" charset="2"/>
              <a:buNone/>
            </a:pPr>
            <a:r>
              <a:rPr lang="ja-JP" altLang="en-US" sz="1000" smtClean="0">
                <a:solidFill>
                  <a:prstClr val="black"/>
                </a:solidFill>
                <a:latin typeface="ＭＳ Ｐゴシック" charset="-128"/>
                <a:ea typeface="ＭＳ Ｐゴシック" charset="-128"/>
              </a:rPr>
              <a:t>コンテンツ閲覧・検索</a:t>
            </a:r>
            <a:endParaRPr lang="en-US" altLang="ja-JP" sz="1000" smtClean="0">
              <a:solidFill>
                <a:prstClr val="black"/>
              </a:solidFill>
              <a:latin typeface="ＭＳ Ｐゴシック" charset="-128"/>
              <a:ea typeface="ＭＳ Ｐゴシック" charset="-128"/>
            </a:endParaRPr>
          </a:p>
        </p:txBody>
      </p:sp>
      <p:sp>
        <p:nvSpPr>
          <p:cNvPr id="122" name="テキスト ボックス 122"/>
          <p:cNvSpPr txBox="1">
            <a:spLocks noChangeArrowheads="1"/>
          </p:cNvSpPr>
          <p:nvPr/>
        </p:nvSpPr>
        <p:spPr bwMode="auto">
          <a:xfrm>
            <a:off x="208085" y="2924176"/>
            <a:ext cx="930520" cy="400110"/>
          </a:xfrm>
          <a:prstGeom prst="rect">
            <a:avLst/>
          </a:prstGeom>
          <a:noFill/>
          <a:ln w="9525">
            <a:noFill/>
            <a:miter lim="800000"/>
            <a:headEnd/>
            <a:tailEnd/>
          </a:ln>
        </p:spPr>
        <p:txBody>
          <a:bodyPr>
            <a:spAutoFit/>
          </a:bodyPr>
          <a:lstStyle/>
          <a:p>
            <a:pPr algn="ctr" fontAlgn="b">
              <a:buFont typeface="Wingdings" pitchFamily="2" charset="2"/>
              <a:buNone/>
              <a:defRPr/>
            </a:pPr>
            <a:r>
              <a:rPr lang="ja-JP" altLang="en-US" sz="1000" dirty="0">
                <a:solidFill>
                  <a:srgbClr val="F79646"/>
                </a:solidFill>
                <a:latin typeface="ＭＳ Ｐゴシック" pitchFamily="50" charset="-128"/>
                <a:ea typeface="ＭＳ Ｐゴシック" pitchFamily="50" charset="-128"/>
              </a:rPr>
              <a:t>コンテンツ登録</a:t>
            </a:r>
          </a:p>
        </p:txBody>
      </p:sp>
      <p:sp>
        <p:nvSpPr>
          <p:cNvPr id="5218" name="テキスト ボックス 131"/>
          <p:cNvSpPr txBox="1">
            <a:spLocks noChangeArrowheads="1"/>
          </p:cNvSpPr>
          <p:nvPr/>
        </p:nvSpPr>
        <p:spPr bwMode="auto">
          <a:xfrm>
            <a:off x="606670" y="4478338"/>
            <a:ext cx="1129812"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buFont typeface="Wingdings" pitchFamily="2" charset="2"/>
              <a:buNone/>
            </a:pPr>
            <a:r>
              <a:rPr lang="ja-JP" altLang="en-US" sz="1000" smtClean="0">
                <a:solidFill>
                  <a:prstClr val="black"/>
                </a:solidFill>
              </a:rPr>
              <a:t>コンテンツ登録者</a:t>
            </a:r>
          </a:p>
        </p:txBody>
      </p:sp>
      <p:sp>
        <p:nvSpPr>
          <p:cNvPr id="137" name="テキスト ボックス 327"/>
          <p:cNvSpPr txBox="1">
            <a:spLocks noChangeArrowheads="1"/>
          </p:cNvSpPr>
          <p:nvPr/>
        </p:nvSpPr>
        <p:spPr bwMode="auto">
          <a:xfrm>
            <a:off x="4835770" y="4029075"/>
            <a:ext cx="778120" cy="553998"/>
          </a:xfrm>
          <a:prstGeom prst="rect">
            <a:avLst/>
          </a:prstGeom>
          <a:noFill/>
          <a:ln w="9525">
            <a:noFill/>
            <a:miter lim="800000"/>
            <a:headEnd/>
            <a:tailEnd/>
          </a:ln>
        </p:spPr>
        <p:txBody>
          <a:bodyPr>
            <a:spAutoFit/>
          </a:bodyPr>
          <a:lstStyle/>
          <a:p>
            <a:pPr algn="ctr" fontAlgn="b">
              <a:buFont typeface="Wingdings" pitchFamily="2" charset="2"/>
              <a:buNone/>
              <a:defRPr/>
            </a:pPr>
            <a:r>
              <a:rPr lang="ja-JP" altLang="en-US" sz="1000" dirty="0">
                <a:solidFill>
                  <a:srgbClr val="F79646"/>
                </a:solidFill>
                <a:latin typeface="ＭＳ Ｐゴシック" pitchFamily="50" charset="-128"/>
                <a:ea typeface="ＭＳ Ｐゴシック" pitchFamily="50" charset="-128"/>
              </a:rPr>
              <a:t>スニペット、サムネイル</a:t>
            </a:r>
          </a:p>
        </p:txBody>
      </p:sp>
      <p:sp>
        <p:nvSpPr>
          <p:cNvPr id="123" name="角丸四角形吹き出し 122"/>
          <p:cNvSpPr/>
          <p:nvPr/>
        </p:nvSpPr>
        <p:spPr bwMode="auto">
          <a:xfrm>
            <a:off x="5939204" y="3890963"/>
            <a:ext cx="930519" cy="209550"/>
          </a:xfrm>
          <a:prstGeom prst="wedgeRoundRectCallout">
            <a:avLst>
              <a:gd name="adj1" fmla="val 62056"/>
              <a:gd name="adj2" fmla="val -49150"/>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36000" tIns="36000" rIns="36000" bIns="36000" anchor="ctr"/>
          <a:lstStyle/>
          <a:p>
            <a:pPr fontAlgn="b">
              <a:buFont typeface="Wingdings" pitchFamily="2" charset="2"/>
              <a:buNone/>
              <a:defRPr/>
            </a:pPr>
            <a:r>
              <a:rPr lang="ja-JP" altLang="en-US" sz="1000" dirty="0">
                <a:solidFill>
                  <a:srgbClr val="000000"/>
                </a:solidFill>
                <a:latin typeface="+mn-ea"/>
              </a:rPr>
              <a:t>スニペット活用</a:t>
            </a:r>
          </a:p>
        </p:txBody>
      </p:sp>
      <p:sp>
        <p:nvSpPr>
          <p:cNvPr id="124" name="角丸四角形吹き出し 123"/>
          <p:cNvSpPr/>
          <p:nvPr/>
        </p:nvSpPr>
        <p:spPr bwMode="auto">
          <a:xfrm>
            <a:off x="6034454" y="4941889"/>
            <a:ext cx="864577" cy="358775"/>
          </a:xfrm>
          <a:prstGeom prst="wedgeRoundRectCallout">
            <a:avLst>
              <a:gd name="adj1" fmla="val 64160"/>
              <a:gd name="adj2" fmla="val -53968"/>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36000" tIns="36000" rIns="36000" bIns="36000" anchor="ctr"/>
          <a:lstStyle/>
          <a:p>
            <a:pPr fontAlgn="b">
              <a:buFont typeface="Wingdings" pitchFamily="2" charset="2"/>
              <a:buNone/>
              <a:defRPr/>
            </a:pPr>
            <a:r>
              <a:rPr lang="ja-JP" altLang="en-US" sz="1000" dirty="0">
                <a:solidFill>
                  <a:srgbClr val="000000"/>
                </a:solidFill>
                <a:latin typeface="+mn-ea"/>
              </a:rPr>
              <a:t>・ 動画閲覧</a:t>
            </a:r>
            <a:endParaRPr lang="en-US" altLang="ja-JP" sz="1000" dirty="0">
              <a:solidFill>
                <a:srgbClr val="000000"/>
              </a:solidFill>
              <a:latin typeface="+mn-ea"/>
            </a:endParaRPr>
          </a:p>
          <a:p>
            <a:pPr fontAlgn="b">
              <a:buFont typeface="Wingdings" pitchFamily="2" charset="2"/>
              <a:buNone/>
              <a:defRPr/>
            </a:pPr>
            <a:r>
              <a:rPr lang="ja-JP" altLang="en-US" sz="1000" dirty="0">
                <a:solidFill>
                  <a:srgbClr val="000000"/>
                </a:solidFill>
                <a:latin typeface="+mn-ea"/>
              </a:rPr>
              <a:t>・</a:t>
            </a:r>
            <a:r>
              <a:rPr lang="en-US" altLang="ja-JP" sz="1000" dirty="0">
                <a:solidFill>
                  <a:srgbClr val="000000"/>
                </a:solidFill>
                <a:latin typeface="+mn-ea"/>
              </a:rPr>
              <a:t> </a:t>
            </a:r>
            <a:r>
              <a:rPr lang="ja-JP" altLang="en-US" sz="1000" dirty="0">
                <a:solidFill>
                  <a:srgbClr val="000000"/>
                </a:solidFill>
                <a:latin typeface="+mn-ea"/>
              </a:rPr>
              <a:t>ダウンロード</a:t>
            </a:r>
          </a:p>
        </p:txBody>
      </p:sp>
      <p:sp>
        <p:nvSpPr>
          <p:cNvPr id="126" name="角丸四角形吹き出し 125"/>
          <p:cNvSpPr/>
          <p:nvPr/>
        </p:nvSpPr>
        <p:spPr bwMode="auto">
          <a:xfrm>
            <a:off x="4970585" y="3716338"/>
            <a:ext cx="797169" cy="360362"/>
          </a:xfrm>
          <a:prstGeom prst="wedgeRoundRectCallout">
            <a:avLst>
              <a:gd name="adj1" fmla="val 32708"/>
              <a:gd name="adj2" fmla="val -280666"/>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36000" tIns="36000" rIns="36000" bIns="36000" anchor="ctr"/>
          <a:lstStyle/>
          <a:p>
            <a:pPr fontAlgn="b">
              <a:buFont typeface="Wingdings" pitchFamily="2" charset="2"/>
              <a:buNone/>
              <a:defRPr/>
            </a:pPr>
            <a:r>
              <a:rPr lang="ja-JP" altLang="en-US" sz="1000" dirty="0">
                <a:solidFill>
                  <a:srgbClr val="000000"/>
                </a:solidFill>
                <a:latin typeface="+mn-ea"/>
              </a:rPr>
              <a:t>震災用同定・集約処理</a:t>
            </a:r>
            <a:endParaRPr lang="en-US" altLang="ja-JP" sz="1000" dirty="0">
              <a:solidFill>
                <a:srgbClr val="000000"/>
              </a:solidFill>
              <a:latin typeface="+mn-ea"/>
            </a:endParaRPr>
          </a:p>
        </p:txBody>
      </p:sp>
      <p:sp>
        <p:nvSpPr>
          <p:cNvPr id="128" name="四角形吹き出し 154"/>
          <p:cNvSpPr>
            <a:spLocks noChangeArrowheads="1"/>
          </p:cNvSpPr>
          <p:nvPr/>
        </p:nvSpPr>
        <p:spPr bwMode="auto">
          <a:xfrm>
            <a:off x="7956376" y="2708276"/>
            <a:ext cx="1080119" cy="720725"/>
          </a:xfrm>
          <a:prstGeom prst="wedgeRectCallout">
            <a:avLst>
              <a:gd name="adj1" fmla="val -87241"/>
              <a:gd name="adj2" fmla="val -24722"/>
            </a:avLst>
          </a:prstGeom>
          <a:ln/>
        </p:spPr>
        <p:style>
          <a:lnRef idx="1">
            <a:schemeClr val="accent2"/>
          </a:lnRef>
          <a:fillRef idx="2">
            <a:schemeClr val="accent2"/>
          </a:fillRef>
          <a:effectRef idx="1">
            <a:schemeClr val="accent2"/>
          </a:effectRef>
          <a:fontRef idx="minor">
            <a:schemeClr val="dk1"/>
          </a:fontRef>
        </p:style>
        <p:txBody>
          <a:bodyPr lIns="36000" tIns="36000" rIns="36000" bIns="36000" anchor="ctr"/>
          <a:lstStyle/>
          <a:p>
            <a:pPr marL="82550" indent="-82550" fontAlgn="b">
              <a:buFont typeface="Arial" charset="0"/>
              <a:buChar char="•"/>
            </a:pPr>
            <a:r>
              <a:rPr lang="ja-JP" altLang="en-US" sz="1000" dirty="0" smtClean="0">
                <a:solidFill>
                  <a:srgbClr val="000000"/>
                </a:solidFill>
                <a:latin typeface="+mn-ea"/>
                <a:ea typeface="+mn-ea"/>
              </a:rPr>
              <a:t> 地点、時系列等様々な切り口からの絞り込み</a:t>
            </a:r>
            <a:endParaRPr lang="en-US" altLang="ja-JP" sz="1000" dirty="0" smtClean="0">
              <a:solidFill>
                <a:srgbClr val="000000"/>
              </a:solidFill>
              <a:latin typeface="+mn-ea"/>
              <a:ea typeface="+mn-ea"/>
            </a:endParaRPr>
          </a:p>
          <a:p>
            <a:pPr marL="82550" indent="-82550" fontAlgn="b">
              <a:buFont typeface="Wingdings" pitchFamily="2" charset="2"/>
              <a:buNone/>
            </a:pPr>
            <a:r>
              <a:rPr lang="ja-JP" altLang="en-US" sz="1000" dirty="0" smtClean="0">
                <a:solidFill>
                  <a:srgbClr val="000000"/>
                </a:solidFill>
                <a:latin typeface="+mn-ea"/>
                <a:ea typeface="+mn-ea"/>
              </a:rPr>
              <a:t>・ 地図情報の活用</a:t>
            </a:r>
            <a:endParaRPr lang="ja-JP" altLang="en-US" sz="1400" dirty="0" smtClean="0">
              <a:solidFill>
                <a:srgbClr val="000000"/>
              </a:solidFill>
              <a:latin typeface="+mn-ea"/>
              <a:ea typeface="+mn-ea"/>
            </a:endParaRPr>
          </a:p>
        </p:txBody>
      </p:sp>
      <p:sp>
        <p:nvSpPr>
          <p:cNvPr id="129" name="四角形吹き出し 155"/>
          <p:cNvSpPr>
            <a:spLocks noChangeArrowheads="1"/>
          </p:cNvSpPr>
          <p:nvPr/>
        </p:nvSpPr>
        <p:spPr bwMode="auto">
          <a:xfrm>
            <a:off x="8028384" y="3501008"/>
            <a:ext cx="930519" cy="1080689"/>
          </a:xfrm>
          <a:prstGeom prst="wedgeRectCallout">
            <a:avLst>
              <a:gd name="adj1" fmla="val -88417"/>
              <a:gd name="adj2" fmla="val -35718"/>
            </a:avLst>
          </a:prstGeom>
          <a:ln/>
        </p:spPr>
        <p:style>
          <a:lnRef idx="1">
            <a:schemeClr val="accent2"/>
          </a:lnRef>
          <a:fillRef idx="2">
            <a:schemeClr val="accent2"/>
          </a:fillRef>
          <a:effectRef idx="1">
            <a:schemeClr val="accent2"/>
          </a:effectRef>
          <a:fontRef idx="minor">
            <a:schemeClr val="dk1"/>
          </a:fontRef>
        </p:style>
        <p:txBody>
          <a:bodyPr lIns="36000" tIns="36000" rIns="36000" bIns="36000" anchor="ctr"/>
          <a:lstStyle/>
          <a:p>
            <a:pPr marL="88900" indent="-88900" fontAlgn="b">
              <a:buFont typeface="Arial" charset="0"/>
              <a:buChar char="•"/>
            </a:pPr>
            <a:r>
              <a:rPr lang="ja-JP" altLang="en-US" sz="1000" dirty="0" smtClean="0">
                <a:solidFill>
                  <a:srgbClr val="000000"/>
                </a:solidFill>
                <a:latin typeface="+mn-ea"/>
                <a:ea typeface="+mn-ea"/>
              </a:rPr>
              <a:t> 集合知を活用したランキングアルゴリズム</a:t>
            </a:r>
            <a:endParaRPr lang="en-US" altLang="ja-JP" sz="1000" dirty="0" smtClean="0">
              <a:solidFill>
                <a:srgbClr val="000000"/>
              </a:solidFill>
              <a:latin typeface="+mn-ea"/>
              <a:ea typeface="+mn-ea"/>
            </a:endParaRPr>
          </a:p>
          <a:p>
            <a:pPr marL="88900" indent="-88900" fontAlgn="b">
              <a:buFont typeface="Arial" charset="0"/>
              <a:buChar char="•"/>
            </a:pPr>
            <a:r>
              <a:rPr lang="ja-JP" altLang="en-US" sz="1000" dirty="0" smtClean="0">
                <a:solidFill>
                  <a:srgbClr val="000000"/>
                </a:solidFill>
                <a:latin typeface="+mn-ea"/>
                <a:ea typeface="+mn-ea"/>
              </a:rPr>
              <a:t>検索結果のクラスタリング処理用</a:t>
            </a:r>
            <a:endParaRPr lang="ja-JP" altLang="en-US" sz="1400" dirty="0" smtClean="0">
              <a:solidFill>
                <a:srgbClr val="000000"/>
              </a:solidFill>
              <a:latin typeface="+mn-ea"/>
              <a:ea typeface="+mn-ea"/>
            </a:endParaRPr>
          </a:p>
        </p:txBody>
      </p:sp>
      <p:sp>
        <p:nvSpPr>
          <p:cNvPr id="130" name="四角形吹き出し 156"/>
          <p:cNvSpPr>
            <a:spLocks noChangeArrowheads="1"/>
          </p:cNvSpPr>
          <p:nvPr/>
        </p:nvSpPr>
        <p:spPr bwMode="auto">
          <a:xfrm>
            <a:off x="8028843" y="5589589"/>
            <a:ext cx="930519" cy="503237"/>
          </a:xfrm>
          <a:prstGeom prst="wedgeRectCallout">
            <a:avLst>
              <a:gd name="adj1" fmla="val -94306"/>
              <a:gd name="adj2" fmla="val 51454"/>
            </a:avLst>
          </a:prstGeom>
          <a:ln/>
        </p:spPr>
        <p:style>
          <a:lnRef idx="1">
            <a:schemeClr val="accent2"/>
          </a:lnRef>
          <a:fillRef idx="2">
            <a:schemeClr val="accent2"/>
          </a:fillRef>
          <a:effectRef idx="1">
            <a:schemeClr val="accent2"/>
          </a:effectRef>
          <a:fontRef idx="minor">
            <a:schemeClr val="dk1"/>
          </a:fontRef>
        </p:style>
        <p:txBody>
          <a:bodyPr lIns="36000" tIns="36000" rIns="36000" bIns="36000" anchor="ctr"/>
          <a:lstStyle/>
          <a:p>
            <a:pPr marL="88900" indent="-88900" fontAlgn="b">
              <a:buFont typeface="Arial" charset="0"/>
              <a:buChar char="•"/>
            </a:pPr>
            <a:r>
              <a:rPr lang="ja-JP" altLang="en-US" sz="1000" smtClean="0">
                <a:solidFill>
                  <a:srgbClr val="000000"/>
                </a:solidFill>
                <a:latin typeface="+mn-ea"/>
                <a:ea typeface="+mn-ea"/>
              </a:rPr>
              <a:t>震災用にカスタマイズした信頼性評価</a:t>
            </a:r>
            <a:endParaRPr lang="ja-JP" altLang="en-US" sz="1400" smtClean="0">
              <a:solidFill>
                <a:srgbClr val="000000"/>
              </a:solidFill>
              <a:latin typeface="+mn-ea"/>
              <a:ea typeface="+mn-ea"/>
            </a:endParaRPr>
          </a:p>
        </p:txBody>
      </p:sp>
      <p:sp>
        <p:nvSpPr>
          <p:cNvPr id="131" name="四角形吹き出し 130"/>
          <p:cNvSpPr/>
          <p:nvPr/>
        </p:nvSpPr>
        <p:spPr bwMode="auto">
          <a:xfrm>
            <a:off x="8028843" y="2276476"/>
            <a:ext cx="930519" cy="360363"/>
          </a:xfrm>
          <a:prstGeom prst="wedgeRectCallout">
            <a:avLst>
              <a:gd name="adj1" fmla="val -89765"/>
              <a:gd name="adj2" fmla="val -6347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36000" tIns="36000" rIns="36000" bIns="36000" anchor="ctr"/>
          <a:lstStyle/>
          <a:p>
            <a:pPr fontAlgn="b">
              <a:buFont typeface="Wingdings" pitchFamily="2" charset="2"/>
              <a:buNone/>
              <a:defRPr/>
            </a:pPr>
            <a:r>
              <a:rPr lang="en-US" altLang="ja-JP" sz="1050" dirty="0">
                <a:solidFill>
                  <a:srgbClr val="000000"/>
                </a:solidFill>
                <a:latin typeface="+mn-ea"/>
              </a:rPr>
              <a:t>API </a:t>
            </a:r>
            <a:r>
              <a:rPr lang="ja-JP" altLang="en-US" sz="1050" dirty="0">
                <a:solidFill>
                  <a:srgbClr val="000000"/>
                </a:solidFill>
                <a:latin typeface="+mn-ea"/>
              </a:rPr>
              <a:t>規約策定</a:t>
            </a:r>
          </a:p>
        </p:txBody>
      </p:sp>
      <p:sp>
        <p:nvSpPr>
          <p:cNvPr id="5202" name="フローチャート : 磁気ディスク 63"/>
          <p:cNvSpPr>
            <a:spLocks noChangeArrowheads="1"/>
          </p:cNvSpPr>
          <p:nvPr/>
        </p:nvSpPr>
        <p:spPr bwMode="auto">
          <a:xfrm>
            <a:off x="5370635" y="3059113"/>
            <a:ext cx="731226" cy="576262"/>
          </a:xfrm>
          <a:prstGeom prst="flowChartMagneticDisk">
            <a:avLst/>
          </a:prstGeom>
          <a:solidFill>
            <a:schemeClr val="bg1"/>
          </a:solidFill>
          <a:ln w="9525" algn="ctr">
            <a:solidFill>
              <a:schemeClr val="tx1"/>
            </a:solidFill>
            <a:round/>
            <a:headEnd/>
            <a:tailEnd/>
          </a:ln>
        </p:spPr>
        <p:txBody>
          <a:bodyPr lIns="0" tIns="36000" rIns="0" bIns="0" anchor="ctr"/>
          <a:lstStyle/>
          <a:p>
            <a:pPr algn="ctr" fontAlgn="b">
              <a:buFont typeface="Wingdings" pitchFamily="2" charset="2"/>
              <a:buNone/>
            </a:pPr>
            <a:r>
              <a:rPr lang="ja-JP" altLang="en-US" sz="1000" smtClean="0">
                <a:solidFill>
                  <a:prstClr val="black"/>
                </a:solidFill>
                <a:latin typeface="ＭＳ Ｐゴシック" charset="-128"/>
                <a:ea typeface="ＭＳ Ｐゴシック" charset="-128"/>
              </a:rPr>
              <a:t>メタ検索用</a:t>
            </a:r>
            <a:endParaRPr lang="en-US" altLang="ja-JP" sz="1000" smtClean="0">
              <a:solidFill>
                <a:prstClr val="black"/>
              </a:solidFill>
              <a:latin typeface="ＭＳ Ｐゴシック" charset="-128"/>
              <a:ea typeface="ＭＳ Ｐゴシック" charset="-128"/>
            </a:endParaRPr>
          </a:p>
          <a:p>
            <a:pPr algn="ctr" fontAlgn="b">
              <a:buFont typeface="Wingdings" pitchFamily="2" charset="2"/>
              <a:buNone/>
            </a:pPr>
            <a:r>
              <a:rPr lang="ja-JP" altLang="en-US" sz="1000" smtClean="0">
                <a:solidFill>
                  <a:prstClr val="black"/>
                </a:solidFill>
                <a:latin typeface="ＭＳ Ｐゴシック" charset="-128"/>
                <a:ea typeface="ＭＳ Ｐゴシック" charset="-128"/>
              </a:rPr>
              <a:t>インデックス</a:t>
            </a:r>
            <a:endParaRPr lang="en-US" altLang="ja-JP" sz="1000" smtClean="0">
              <a:solidFill>
                <a:prstClr val="black"/>
              </a:solidFill>
              <a:latin typeface="ＭＳ Ｐゴシック" charset="-128"/>
              <a:ea typeface="ＭＳ Ｐゴシック" charset="-128"/>
            </a:endParaRPr>
          </a:p>
        </p:txBody>
      </p:sp>
      <p:sp>
        <p:nvSpPr>
          <p:cNvPr id="132" name="四角形吹き出し 154"/>
          <p:cNvSpPr>
            <a:spLocks noChangeArrowheads="1"/>
          </p:cNvSpPr>
          <p:nvPr/>
        </p:nvSpPr>
        <p:spPr bwMode="auto">
          <a:xfrm>
            <a:off x="7812361" y="967216"/>
            <a:ext cx="1224136" cy="467420"/>
          </a:xfrm>
          <a:prstGeom prst="wedgeRectCallout">
            <a:avLst>
              <a:gd name="adj1" fmla="val -74912"/>
              <a:gd name="adj2" fmla="val 317004"/>
            </a:avLst>
          </a:prstGeom>
          <a:gradFill flip="none" rotWithShape="1">
            <a:gsLst>
              <a:gs pos="0">
                <a:schemeClr val="accent2">
                  <a:tint val="50000"/>
                  <a:satMod val="300000"/>
                </a:schemeClr>
              </a:gs>
              <a:gs pos="35000">
                <a:schemeClr val="accent2">
                  <a:tint val="37000"/>
                  <a:satMod val="300000"/>
                </a:schemeClr>
              </a:gs>
              <a:gs pos="100000">
                <a:schemeClr val="accent2">
                  <a:tint val="15000"/>
                  <a:satMod val="350000"/>
                </a:schemeClr>
              </a:gs>
            </a:gsLst>
            <a:path path="circle">
              <a:fillToRect r="100000" b="100000"/>
            </a:path>
            <a:tileRect l="-100000" t="-100000"/>
          </a:gradFill>
          <a:ln/>
        </p:spPr>
        <p:style>
          <a:lnRef idx="1">
            <a:schemeClr val="accent2"/>
          </a:lnRef>
          <a:fillRef idx="2">
            <a:schemeClr val="accent2"/>
          </a:fillRef>
          <a:effectRef idx="1">
            <a:schemeClr val="accent2"/>
          </a:effectRef>
          <a:fontRef idx="minor">
            <a:schemeClr val="dk1"/>
          </a:fontRef>
        </p:style>
        <p:txBody>
          <a:bodyPr lIns="36000" tIns="36000" rIns="36000" bIns="36000" anchor="ctr"/>
          <a:lstStyle/>
          <a:p>
            <a:pPr marL="82550" indent="-82550" fontAlgn="b">
              <a:buFont typeface="Arial" charset="0"/>
              <a:buChar char="•"/>
            </a:pPr>
            <a:r>
              <a:rPr lang="ja-JP" altLang="en-US" sz="1000" dirty="0" smtClean="0">
                <a:solidFill>
                  <a:srgbClr val="000000"/>
                </a:solidFill>
                <a:latin typeface="+mn-ea"/>
                <a:ea typeface="+mn-ea"/>
              </a:rPr>
              <a:t>階層</a:t>
            </a:r>
            <a:r>
              <a:rPr lang="ja-JP" altLang="en-US" sz="1000" dirty="0">
                <a:solidFill>
                  <a:srgbClr val="000000"/>
                </a:solidFill>
                <a:latin typeface="+mn-ea"/>
                <a:ea typeface="+mn-ea"/>
              </a:rPr>
              <a:t>構造による検索</a:t>
            </a:r>
          </a:p>
          <a:p>
            <a:pPr marL="82550" indent="-82550" fontAlgn="b">
              <a:buFont typeface="Arial" charset="0"/>
              <a:buChar char="•"/>
            </a:pPr>
            <a:r>
              <a:rPr lang="ja-JP" altLang="en-US" sz="1000" dirty="0" smtClean="0">
                <a:solidFill>
                  <a:srgbClr val="000000"/>
                </a:solidFill>
                <a:latin typeface="+mn-ea"/>
                <a:ea typeface="+mn-ea"/>
              </a:rPr>
              <a:t>全文</a:t>
            </a:r>
            <a:r>
              <a:rPr lang="ja-JP" altLang="en-US" sz="1000" dirty="0">
                <a:solidFill>
                  <a:srgbClr val="000000"/>
                </a:solidFill>
                <a:latin typeface="+mn-ea"/>
                <a:ea typeface="+mn-ea"/>
              </a:rPr>
              <a:t>表示・閲覧</a:t>
            </a:r>
          </a:p>
        </p:txBody>
      </p:sp>
      <p:sp>
        <p:nvSpPr>
          <p:cNvPr id="135" name="四角形吹き出し 154"/>
          <p:cNvSpPr>
            <a:spLocks noChangeArrowheads="1"/>
          </p:cNvSpPr>
          <p:nvPr/>
        </p:nvSpPr>
        <p:spPr bwMode="auto">
          <a:xfrm>
            <a:off x="6444208" y="1052736"/>
            <a:ext cx="1312646" cy="467420"/>
          </a:xfrm>
          <a:prstGeom prst="wedgeRectCallout">
            <a:avLst>
              <a:gd name="adj1" fmla="val -4767"/>
              <a:gd name="adj2" fmla="val 585422"/>
            </a:avLst>
          </a:prstGeom>
          <a:gradFill flip="none" rotWithShape="1">
            <a:gsLst>
              <a:gs pos="0">
                <a:schemeClr val="accent2">
                  <a:tint val="50000"/>
                  <a:satMod val="300000"/>
                </a:schemeClr>
              </a:gs>
              <a:gs pos="35000">
                <a:schemeClr val="accent2">
                  <a:tint val="37000"/>
                  <a:satMod val="300000"/>
                </a:schemeClr>
              </a:gs>
              <a:gs pos="100000">
                <a:schemeClr val="accent2">
                  <a:tint val="15000"/>
                  <a:satMod val="350000"/>
                </a:schemeClr>
              </a:gs>
            </a:gsLst>
            <a:path path="circle">
              <a:fillToRect r="100000" b="100000"/>
            </a:path>
            <a:tileRect l="-100000" t="-100000"/>
          </a:gradFill>
          <a:ln/>
        </p:spPr>
        <p:style>
          <a:lnRef idx="1">
            <a:schemeClr val="accent2"/>
          </a:lnRef>
          <a:fillRef idx="2">
            <a:schemeClr val="accent2"/>
          </a:fillRef>
          <a:effectRef idx="1">
            <a:schemeClr val="accent2"/>
          </a:effectRef>
          <a:fontRef idx="minor">
            <a:schemeClr val="dk1"/>
          </a:fontRef>
        </p:style>
        <p:txBody>
          <a:bodyPr lIns="36000" tIns="36000" rIns="36000" bIns="36000" anchor="ctr"/>
          <a:lstStyle/>
          <a:p>
            <a:pPr marL="82550" indent="-82550" fontAlgn="b">
              <a:buFont typeface="Arial" charset="0"/>
              <a:buChar char="•"/>
            </a:pPr>
            <a:r>
              <a:rPr lang="ja-JP" altLang="en-US" sz="1000" dirty="0">
                <a:solidFill>
                  <a:srgbClr val="000000"/>
                </a:solidFill>
                <a:latin typeface="+mn-ea"/>
                <a:ea typeface="+mn-ea"/>
              </a:rPr>
              <a:t> 写真等展示コーナー</a:t>
            </a:r>
          </a:p>
          <a:p>
            <a:pPr marL="82550" indent="-82550" fontAlgn="b">
              <a:buFont typeface="Arial" charset="0"/>
              <a:buChar char="•"/>
            </a:pPr>
            <a:r>
              <a:rPr lang="ja-JP" altLang="en-US" sz="1000" dirty="0">
                <a:solidFill>
                  <a:srgbClr val="000000"/>
                </a:solidFill>
                <a:latin typeface="+mn-ea"/>
                <a:ea typeface="+mn-ea"/>
              </a:rPr>
              <a:t> 各種情報提供・発信</a:t>
            </a:r>
          </a:p>
        </p:txBody>
      </p:sp>
      <p:sp>
        <p:nvSpPr>
          <p:cNvPr id="5162" name="正方形/長方形 205"/>
          <p:cNvSpPr>
            <a:spLocks noChangeArrowheads="1"/>
          </p:cNvSpPr>
          <p:nvPr/>
        </p:nvSpPr>
        <p:spPr bwMode="auto">
          <a:xfrm>
            <a:off x="6899031" y="3348038"/>
            <a:ext cx="731227" cy="431800"/>
          </a:xfrm>
          <a:prstGeom prst="rect">
            <a:avLst/>
          </a:prstGeom>
          <a:solidFill>
            <a:schemeClr val="bg1"/>
          </a:solidFill>
          <a:ln w="9525" algn="ctr">
            <a:solidFill>
              <a:schemeClr val="tx1"/>
            </a:solidFill>
            <a:round/>
            <a:headEnd/>
            <a:tailEnd/>
          </a:ln>
        </p:spPr>
        <p:txBody>
          <a:bodyPr lIns="36000" tIns="36000" rIns="36000" bIns="36000" anchor="ctr"/>
          <a:lstStyle/>
          <a:p>
            <a:pPr algn="ctr" fontAlgn="b">
              <a:buFont typeface="Wingdings" pitchFamily="2" charset="2"/>
              <a:buNone/>
            </a:pPr>
            <a:r>
              <a:rPr lang="ja-JP" altLang="en-US" sz="1000" smtClean="0">
                <a:solidFill>
                  <a:prstClr val="black"/>
                </a:solidFill>
                <a:latin typeface="ＭＳ Ｐゴシック" charset="-128"/>
                <a:ea typeface="ＭＳ Ｐゴシック" charset="-128"/>
              </a:rPr>
              <a:t>検索結果一覧表示</a:t>
            </a:r>
            <a:endParaRPr lang="en-US" altLang="ja-JP" sz="1000" smtClean="0">
              <a:solidFill>
                <a:prstClr val="black"/>
              </a:solidFill>
              <a:latin typeface="ＭＳ Ｐゴシック" charset="-128"/>
              <a:ea typeface="ＭＳ Ｐゴシック" charset="-128"/>
            </a:endParaRPr>
          </a:p>
        </p:txBody>
      </p:sp>
      <p:sp>
        <p:nvSpPr>
          <p:cNvPr id="5201" name="正方形/長方形 204"/>
          <p:cNvSpPr>
            <a:spLocks noChangeArrowheads="1"/>
          </p:cNvSpPr>
          <p:nvPr/>
        </p:nvSpPr>
        <p:spPr bwMode="auto">
          <a:xfrm>
            <a:off x="6899031" y="2698750"/>
            <a:ext cx="731227" cy="433388"/>
          </a:xfrm>
          <a:prstGeom prst="rect">
            <a:avLst/>
          </a:prstGeom>
          <a:solidFill>
            <a:schemeClr val="bg1"/>
          </a:solidFill>
          <a:ln w="9525" algn="ctr">
            <a:solidFill>
              <a:schemeClr val="tx1"/>
            </a:solidFill>
            <a:round/>
            <a:headEnd/>
            <a:tailEnd/>
          </a:ln>
        </p:spPr>
        <p:txBody>
          <a:bodyPr lIns="36000" tIns="36000" rIns="36000" bIns="36000" anchor="ctr"/>
          <a:lstStyle/>
          <a:p>
            <a:pPr algn="ctr" fontAlgn="b">
              <a:buFont typeface="Wingdings" pitchFamily="2" charset="2"/>
              <a:buNone/>
            </a:pPr>
            <a:r>
              <a:rPr lang="ja-JP" altLang="en-US" sz="1000" smtClean="0">
                <a:solidFill>
                  <a:prstClr val="black"/>
                </a:solidFill>
                <a:latin typeface="ＭＳ Ｐゴシック" charset="-128"/>
                <a:ea typeface="ＭＳ Ｐゴシック" charset="-128"/>
              </a:rPr>
              <a:t>検索</a:t>
            </a:r>
            <a:endParaRPr lang="en-US" altLang="ja-JP" sz="1000" smtClean="0">
              <a:solidFill>
                <a:prstClr val="black"/>
              </a:solidFill>
              <a:latin typeface="ＭＳ Ｐゴシック" charset="-128"/>
              <a:ea typeface="ＭＳ Ｐゴシック" charset="-128"/>
            </a:endParaRPr>
          </a:p>
        </p:txBody>
      </p:sp>
      <p:sp>
        <p:nvSpPr>
          <p:cNvPr id="136" name="四角形吹き出し 154"/>
          <p:cNvSpPr>
            <a:spLocks noChangeArrowheads="1"/>
          </p:cNvSpPr>
          <p:nvPr/>
        </p:nvSpPr>
        <p:spPr bwMode="auto">
          <a:xfrm>
            <a:off x="5193699" y="1016892"/>
            <a:ext cx="1212282" cy="467420"/>
          </a:xfrm>
          <a:prstGeom prst="wedgeRectCallout">
            <a:avLst>
              <a:gd name="adj1" fmla="val 96433"/>
              <a:gd name="adj2" fmla="val 335201"/>
            </a:avLst>
          </a:prstGeom>
          <a:gradFill flip="none" rotWithShape="1">
            <a:gsLst>
              <a:gs pos="0">
                <a:schemeClr val="accent2">
                  <a:tint val="50000"/>
                  <a:satMod val="300000"/>
                </a:schemeClr>
              </a:gs>
              <a:gs pos="35000">
                <a:schemeClr val="accent2">
                  <a:tint val="37000"/>
                  <a:satMod val="300000"/>
                </a:schemeClr>
              </a:gs>
              <a:gs pos="100000">
                <a:schemeClr val="accent2">
                  <a:tint val="15000"/>
                  <a:satMod val="350000"/>
                </a:schemeClr>
              </a:gs>
            </a:gsLst>
            <a:path path="circle">
              <a:fillToRect r="100000" b="100000"/>
            </a:path>
            <a:tileRect l="-100000" t="-100000"/>
          </a:gradFill>
          <a:ln/>
        </p:spPr>
        <p:style>
          <a:lnRef idx="1">
            <a:schemeClr val="accent2"/>
          </a:lnRef>
          <a:fillRef idx="2">
            <a:schemeClr val="accent2"/>
          </a:fillRef>
          <a:effectRef idx="1">
            <a:schemeClr val="accent2"/>
          </a:effectRef>
          <a:fontRef idx="minor">
            <a:schemeClr val="dk1"/>
          </a:fontRef>
        </p:style>
        <p:txBody>
          <a:bodyPr lIns="36000" tIns="36000" rIns="36000" bIns="36000" anchor="ctr"/>
          <a:lstStyle/>
          <a:p>
            <a:pPr marL="82550" indent="-82550" fontAlgn="b">
              <a:buFont typeface="Arial" charset="0"/>
              <a:buChar char="•"/>
            </a:pPr>
            <a:r>
              <a:rPr lang="ja-JP" altLang="en-US" sz="1000" dirty="0">
                <a:solidFill>
                  <a:srgbClr val="000000"/>
                </a:solidFill>
                <a:latin typeface="+mn-ea"/>
                <a:ea typeface="+mn-ea"/>
              </a:rPr>
              <a:t> </a:t>
            </a:r>
            <a:r>
              <a:rPr lang="en-US" altLang="ja-JP" sz="1000" dirty="0" smtClean="0">
                <a:solidFill>
                  <a:srgbClr val="000000"/>
                </a:solidFill>
                <a:latin typeface="+mn-ea"/>
                <a:ea typeface="+mn-ea"/>
              </a:rPr>
              <a:t>CMS</a:t>
            </a:r>
            <a:r>
              <a:rPr lang="ja-JP" altLang="en-US" sz="1000" dirty="0" smtClean="0">
                <a:solidFill>
                  <a:srgbClr val="000000"/>
                </a:solidFill>
                <a:latin typeface="+mn-ea"/>
                <a:ea typeface="+mn-ea"/>
              </a:rPr>
              <a:t>によるパーソナライズ機能の提供</a:t>
            </a:r>
            <a:endParaRPr lang="ja-JP" altLang="en-US" sz="1000" dirty="0">
              <a:solidFill>
                <a:srgbClr val="000000"/>
              </a:solidFill>
              <a:latin typeface="+mn-ea"/>
              <a:ea typeface="+mn-ea"/>
            </a:endParaRPr>
          </a:p>
        </p:txBody>
      </p:sp>
      <p:sp>
        <p:nvSpPr>
          <p:cNvPr id="12351" name="テキスト ボックス 203"/>
          <p:cNvSpPr txBox="1">
            <a:spLocks noChangeArrowheads="1"/>
          </p:cNvSpPr>
          <p:nvPr/>
        </p:nvSpPr>
        <p:spPr bwMode="auto">
          <a:xfrm>
            <a:off x="6034454" y="2235201"/>
            <a:ext cx="930520" cy="400110"/>
          </a:xfrm>
          <a:prstGeom prst="rect">
            <a:avLst/>
          </a:prstGeom>
          <a:noFill/>
          <a:ln w="9525">
            <a:noFill/>
            <a:miter lim="800000"/>
            <a:headEnd/>
            <a:tailEnd/>
          </a:ln>
        </p:spPr>
        <p:txBody>
          <a:bodyPr>
            <a:spAutoFit/>
          </a:bodyPr>
          <a:lstStyle/>
          <a:p>
            <a:pPr algn="ctr" fontAlgn="b">
              <a:buFont typeface="Wingdings" pitchFamily="2" charset="2"/>
              <a:buNone/>
              <a:defRPr/>
            </a:pPr>
            <a:r>
              <a:rPr lang="ja-JP" altLang="en-US" sz="1000">
                <a:solidFill>
                  <a:srgbClr val="4F81BD">
                    <a:lumMod val="75000"/>
                  </a:srgbClr>
                </a:solidFill>
                <a:latin typeface="ＭＳ Ｐゴシック" pitchFamily="50" charset="-128"/>
                <a:ea typeface="ＭＳ Ｐゴシック" pitchFamily="50" charset="-128"/>
              </a:rPr>
              <a:t>メタデータ収集</a:t>
            </a:r>
          </a:p>
        </p:txBody>
      </p:sp>
      <p:sp>
        <p:nvSpPr>
          <p:cNvPr id="5141" name="テキスト ボックス 106"/>
          <p:cNvSpPr txBox="1">
            <a:spLocks noChangeArrowheads="1"/>
          </p:cNvSpPr>
          <p:nvPr/>
        </p:nvSpPr>
        <p:spPr bwMode="auto">
          <a:xfrm>
            <a:off x="5635869" y="1690688"/>
            <a:ext cx="1907895" cy="276999"/>
          </a:xfrm>
          <a:prstGeom prst="rect">
            <a:avLst/>
          </a:prstGeom>
          <a:solidFill>
            <a:srgbClr val="0070C0"/>
          </a:solidFill>
          <a:ln>
            <a:noFill/>
          </a:ln>
        </p:spPr>
        <p:txBody>
          <a:bodyPr wrap="none">
            <a:spAutoFit/>
          </a:bodyPr>
          <a:lstStyle>
            <a:lvl1pPr eaLnBrk="0" hangingPunct="0">
              <a:defRPr kumimoji="1" sz="1400">
                <a:solidFill>
                  <a:schemeClr val="tx1"/>
                </a:solidFill>
                <a:latin typeface="ＭＳ Ｐゴシック" charset="-128"/>
                <a:ea typeface="ＭＳ Ｐゴシック" charset="-128"/>
              </a:defRPr>
            </a:lvl1pPr>
            <a:lvl2pPr marL="742950" indent="-285750" eaLnBrk="0" hangingPunct="0">
              <a:defRPr kumimoji="1" sz="1400">
                <a:solidFill>
                  <a:schemeClr val="tx1"/>
                </a:solidFill>
                <a:latin typeface="ＭＳ Ｐゴシック" charset="-128"/>
                <a:ea typeface="ＭＳ Ｐゴシック" charset="-128"/>
              </a:defRPr>
            </a:lvl2pPr>
            <a:lvl3pPr marL="1143000" indent="-228600" eaLnBrk="0" hangingPunct="0">
              <a:defRPr kumimoji="1" sz="1400">
                <a:solidFill>
                  <a:schemeClr val="tx1"/>
                </a:solidFill>
                <a:latin typeface="ＭＳ Ｐゴシック" charset="-128"/>
                <a:ea typeface="ＭＳ Ｐゴシック" charset="-128"/>
              </a:defRPr>
            </a:lvl3pPr>
            <a:lvl4pPr marL="1600200" indent="-228600" eaLnBrk="0" hangingPunct="0">
              <a:defRPr kumimoji="1" sz="1400">
                <a:solidFill>
                  <a:schemeClr val="tx1"/>
                </a:solidFill>
                <a:latin typeface="ＭＳ Ｐゴシック" charset="-128"/>
                <a:ea typeface="ＭＳ Ｐゴシック" charset="-128"/>
              </a:defRPr>
            </a:lvl4pPr>
            <a:lvl5pPr marL="2057400" indent="-228600" eaLnBrk="0" hangingPunct="0">
              <a:defRPr kumimoji="1" sz="1400">
                <a:solidFill>
                  <a:schemeClr val="tx1"/>
                </a:solidFill>
                <a:latin typeface="ＭＳ Ｐゴシック" charset="-128"/>
                <a:ea typeface="ＭＳ Ｐゴシック" charset="-128"/>
              </a:defRPr>
            </a:lvl5pPr>
            <a:lvl6pPr marL="25146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6pPr>
            <a:lvl7pPr marL="29718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7pPr>
            <a:lvl8pPr marL="34290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8pPr>
            <a:lvl9pPr marL="3886200" indent="-228600" algn="ctr" eaLnBrk="0" fontAlgn="b" hangingPunct="0">
              <a:spcBef>
                <a:spcPct val="0"/>
              </a:spcBef>
              <a:spcAft>
                <a:spcPct val="0"/>
              </a:spcAft>
              <a:buFont typeface="Wingdings" pitchFamily="2" charset="2"/>
              <a:defRPr kumimoji="1" sz="1400">
                <a:solidFill>
                  <a:schemeClr val="tx1"/>
                </a:solidFill>
                <a:latin typeface="ＭＳ Ｐゴシック" charset="-128"/>
                <a:ea typeface="ＭＳ Ｐゴシック" charset="-128"/>
              </a:defRPr>
            </a:lvl9pPr>
          </a:lstStyle>
          <a:p>
            <a:pPr algn="ctr" eaLnBrk="1" fontAlgn="b" hangingPunct="1">
              <a:buFont typeface="Wingdings" pitchFamily="2" charset="2"/>
              <a:buNone/>
            </a:pPr>
            <a:r>
              <a:rPr lang="ja-JP" altLang="en-US" sz="1200" b="1" dirty="0" smtClean="0">
                <a:solidFill>
                  <a:prstClr val="white"/>
                </a:solidFill>
              </a:rPr>
              <a:t>検索・閲覧（震災ポータル）</a:t>
            </a:r>
          </a:p>
        </p:txBody>
      </p:sp>
      <p:sp>
        <p:nvSpPr>
          <p:cNvPr id="5165" name="正方形/長方形 197"/>
          <p:cNvSpPr>
            <a:spLocks noChangeArrowheads="1"/>
          </p:cNvSpPr>
          <p:nvPr/>
        </p:nvSpPr>
        <p:spPr bwMode="auto">
          <a:xfrm>
            <a:off x="5303227" y="2051050"/>
            <a:ext cx="2327031" cy="215900"/>
          </a:xfrm>
          <a:prstGeom prst="rect">
            <a:avLst/>
          </a:prstGeom>
          <a:solidFill>
            <a:schemeClr val="bg1"/>
          </a:solidFill>
          <a:ln w="9525" algn="ctr">
            <a:solidFill>
              <a:schemeClr val="tx1"/>
            </a:solidFill>
            <a:round/>
            <a:headEnd/>
            <a:tailEnd/>
          </a:ln>
        </p:spPr>
        <p:txBody>
          <a:bodyPr lIns="36000" tIns="36000" rIns="36000" bIns="36000" anchor="ctr"/>
          <a:lstStyle/>
          <a:p>
            <a:pPr algn="ctr" fontAlgn="b">
              <a:buFont typeface="Wingdings" pitchFamily="2" charset="2"/>
              <a:buNone/>
            </a:pPr>
            <a:r>
              <a:rPr lang="ja-JP" altLang="en-US" sz="1000" smtClean="0">
                <a:solidFill>
                  <a:prstClr val="black"/>
                </a:solidFill>
                <a:latin typeface="ＭＳ Ｐゴシック" charset="-128"/>
                <a:ea typeface="ＭＳ Ｐゴシック" charset="-128"/>
              </a:rPr>
              <a:t>メタデータ</a:t>
            </a:r>
            <a:r>
              <a:rPr lang="en-US" altLang="ja-JP" sz="1000" smtClean="0">
                <a:solidFill>
                  <a:prstClr val="black"/>
                </a:solidFill>
                <a:latin typeface="ＭＳ Ｐゴシック" charset="-128"/>
                <a:ea typeface="ＭＳ Ｐゴシック" charset="-128"/>
              </a:rPr>
              <a:t>API</a:t>
            </a:r>
          </a:p>
        </p:txBody>
      </p:sp>
      <p:sp>
        <p:nvSpPr>
          <p:cNvPr id="138" name="角丸四角形吹き出し 137"/>
          <p:cNvSpPr/>
          <p:nvPr/>
        </p:nvSpPr>
        <p:spPr bwMode="auto">
          <a:xfrm>
            <a:off x="3974123" y="3284539"/>
            <a:ext cx="996462" cy="504825"/>
          </a:xfrm>
          <a:prstGeom prst="wedgeRoundRectCallout">
            <a:avLst>
              <a:gd name="adj1" fmla="val -34606"/>
              <a:gd name="adj2" fmla="val -81116"/>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36000" tIns="36000" rIns="36000" bIns="36000" anchor="ctr"/>
          <a:lstStyle/>
          <a:p>
            <a:pPr marL="88900" indent="-88900" fontAlgn="b">
              <a:buFont typeface="Arial" pitchFamily="34" charset="0"/>
              <a:buChar char="•"/>
              <a:defRPr/>
            </a:pPr>
            <a:r>
              <a:rPr lang="ja-JP" altLang="en-US" sz="1000" dirty="0">
                <a:solidFill>
                  <a:srgbClr val="000000"/>
                </a:solidFill>
                <a:latin typeface="+mn-ea"/>
              </a:rPr>
              <a:t> 不適切コンテンツ管理</a:t>
            </a:r>
            <a:endParaRPr lang="en-US" altLang="ja-JP" sz="1000" dirty="0">
              <a:solidFill>
                <a:srgbClr val="000000"/>
              </a:solidFill>
              <a:latin typeface="+mn-ea"/>
            </a:endParaRPr>
          </a:p>
          <a:p>
            <a:pPr marL="88900" indent="-88900" fontAlgn="b">
              <a:buFont typeface="Arial" pitchFamily="34" charset="0"/>
              <a:buChar char="•"/>
              <a:defRPr/>
            </a:pPr>
            <a:r>
              <a:rPr lang="en-US" altLang="ja-JP" sz="1000" dirty="0">
                <a:solidFill>
                  <a:srgbClr val="000000"/>
                </a:solidFill>
                <a:latin typeface="+mn-ea"/>
              </a:rPr>
              <a:t> </a:t>
            </a:r>
            <a:r>
              <a:rPr lang="ja-JP" altLang="en-US" sz="1000" dirty="0">
                <a:solidFill>
                  <a:srgbClr val="000000"/>
                </a:solidFill>
                <a:latin typeface="+mn-ea"/>
              </a:rPr>
              <a:t>著作権等管理</a:t>
            </a:r>
            <a:endParaRPr lang="en-US" altLang="ja-JP" sz="1000" dirty="0">
              <a:solidFill>
                <a:srgbClr val="000000"/>
              </a:solidFill>
              <a:latin typeface="+mn-ea"/>
            </a:endParaRPr>
          </a:p>
        </p:txBody>
      </p:sp>
      <p:sp>
        <p:nvSpPr>
          <p:cNvPr id="140" name="角丸四角形吹き出し 139"/>
          <p:cNvSpPr/>
          <p:nvPr/>
        </p:nvSpPr>
        <p:spPr bwMode="auto">
          <a:xfrm>
            <a:off x="2844312" y="3213101"/>
            <a:ext cx="996462" cy="360363"/>
          </a:xfrm>
          <a:prstGeom prst="wedgeRoundRectCallout">
            <a:avLst>
              <a:gd name="adj1" fmla="val -76935"/>
              <a:gd name="adj2" fmla="val -72046"/>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36000" tIns="36000" rIns="36000" bIns="36000" anchor="ctr"/>
          <a:lstStyle/>
          <a:p>
            <a:pPr fontAlgn="b">
              <a:buFont typeface="Wingdings" pitchFamily="2" charset="2"/>
              <a:buNone/>
              <a:defRPr/>
            </a:pPr>
            <a:r>
              <a:rPr lang="ja-JP" altLang="en-US" sz="1000" dirty="0">
                <a:solidFill>
                  <a:srgbClr val="000000"/>
                </a:solidFill>
                <a:latin typeface="+mn-ea"/>
              </a:rPr>
              <a:t>動画収集・フォーマット変換</a:t>
            </a:r>
          </a:p>
        </p:txBody>
      </p:sp>
      <p:sp>
        <p:nvSpPr>
          <p:cNvPr id="141" name="正方形/長方形 50"/>
          <p:cNvSpPr>
            <a:spLocks noChangeArrowheads="1"/>
          </p:cNvSpPr>
          <p:nvPr/>
        </p:nvSpPr>
        <p:spPr bwMode="auto">
          <a:xfrm>
            <a:off x="4306766" y="1557339"/>
            <a:ext cx="663819" cy="358775"/>
          </a:xfrm>
          <a:prstGeom prst="rect">
            <a:avLst/>
          </a:prstGeom>
          <a:ln/>
        </p:spPr>
        <p:style>
          <a:lnRef idx="1">
            <a:schemeClr val="accent2"/>
          </a:lnRef>
          <a:fillRef idx="2">
            <a:schemeClr val="accent2"/>
          </a:fillRef>
          <a:effectRef idx="1">
            <a:schemeClr val="accent2"/>
          </a:effectRef>
          <a:fontRef idx="minor">
            <a:schemeClr val="dk1"/>
          </a:fontRef>
        </p:style>
        <p:txBody>
          <a:bodyPr lIns="36000" tIns="36000" rIns="36000" bIns="36000" anchor="ctr"/>
          <a:lstStyle/>
          <a:p>
            <a:pPr fontAlgn="b">
              <a:buFont typeface="Wingdings" pitchFamily="2" charset="2"/>
              <a:buNone/>
            </a:pPr>
            <a:r>
              <a:rPr lang="ja-JP" altLang="en-US" sz="1000" smtClean="0">
                <a:solidFill>
                  <a:srgbClr val="000000"/>
                </a:solidFill>
                <a:latin typeface="+mn-ea"/>
                <a:ea typeface="+mn-ea"/>
              </a:rPr>
              <a:t>画像ぼかし処理</a:t>
            </a:r>
            <a:endParaRPr lang="en-US" altLang="ja-JP" sz="1000" smtClean="0">
              <a:solidFill>
                <a:srgbClr val="000000"/>
              </a:solidFill>
              <a:latin typeface="+mn-ea"/>
              <a:ea typeface="+mn-ea"/>
            </a:endParaRPr>
          </a:p>
        </p:txBody>
      </p:sp>
      <p:sp>
        <p:nvSpPr>
          <p:cNvPr id="142" name="四角形吹き出し 293"/>
          <p:cNvSpPr>
            <a:spLocks noChangeArrowheads="1"/>
          </p:cNvSpPr>
          <p:nvPr/>
        </p:nvSpPr>
        <p:spPr bwMode="auto">
          <a:xfrm>
            <a:off x="2245702" y="1596289"/>
            <a:ext cx="1197220" cy="358775"/>
          </a:xfrm>
          <a:prstGeom prst="wedgeRectCallout">
            <a:avLst>
              <a:gd name="adj1" fmla="val -24199"/>
              <a:gd name="adj2" fmla="val 471676"/>
            </a:avLst>
          </a:prstGeom>
          <a:gradFill flip="none" rotWithShape="1">
            <a:gsLst>
              <a:gs pos="0">
                <a:schemeClr val="accent2">
                  <a:tint val="50000"/>
                  <a:satMod val="300000"/>
                </a:schemeClr>
              </a:gs>
              <a:gs pos="35000">
                <a:schemeClr val="accent2">
                  <a:tint val="37000"/>
                  <a:satMod val="300000"/>
                </a:schemeClr>
              </a:gs>
              <a:gs pos="100000">
                <a:schemeClr val="accent2">
                  <a:tint val="15000"/>
                  <a:satMod val="350000"/>
                </a:schemeClr>
              </a:gs>
            </a:gsLst>
            <a:path path="circle">
              <a:fillToRect r="100000" b="100000"/>
            </a:path>
            <a:tileRect l="-100000" t="-100000"/>
          </a:gradFill>
          <a:ln/>
        </p:spPr>
        <p:style>
          <a:lnRef idx="1">
            <a:schemeClr val="accent2"/>
          </a:lnRef>
          <a:fillRef idx="2">
            <a:schemeClr val="accent2"/>
          </a:fillRef>
          <a:effectRef idx="1">
            <a:schemeClr val="accent2"/>
          </a:effectRef>
          <a:fontRef idx="minor">
            <a:schemeClr val="dk1"/>
          </a:fontRef>
        </p:style>
        <p:txBody>
          <a:bodyPr lIns="36000" tIns="36000" rIns="36000" bIns="36000" anchor="ctr"/>
          <a:lstStyle/>
          <a:p>
            <a:pPr fontAlgn="b">
              <a:buFont typeface="Arial" charset="0"/>
              <a:buChar char="•"/>
            </a:pPr>
            <a:r>
              <a:rPr lang="ja-JP" altLang="en-US" sz="1000" dirty="0" smtClean="0">
                <a:solidFill>
                  <a:srgbClr val="000000"/>
                </a:solidFill>
                <a:latin typeface="+mn-ea"/>
                <a:ea typeface="+mn-ea"/>
              </a:rPr>
              <a:t> タグ・コメント受付</a:t>
            </a:r>
            <a:endParaRPr lang="en-US" altLang="ja-JP" sz="1000" dirty="0" smtClean="0">
              <a:solidFill>
                <a:srgbClr val="000000"/>
              </a:solidFill>
              <a:latin typeface="+mn-ea"/>
              <a:ea typeface="+mn-ea"/>
            </a:endParaRPr>
          </a:p>
          <a:p>
            <a:pPr fontAlgn="b">
              <a:buFont typeface="Arial" charset="0"/>
              <a:buChar char="•"/>
            </a:pPr>
            <a:r>
              <a:rPr lang="en-US" altLang="ja-JP" sz="1000" dirty="0" smtClean="0">
                <a:solidFill>
                  <a:srgbClr val="000000"/>
                </a:solidFill>
                <a:latin typeface="+mn-ea"/>
                <a:ea typeface="+mn-ea"/>
              </a:rPr>
              <a:t> </a:t>
            </a:r>
            <a:r>
              <a:rPr lang="ja-JP" altLang="en-US" sz="1000" dirty="0" smtClean="0">
                <a:solidFill>
                  <a:srgbClr val="000000"/>
                </a:solidFill>
                <a:latin typeface="+mn-ea"/>
                <a:ea typeface="+mn-ea"/>
              </a:rPr>
              <a:t> フォークソノミー分類</a:t>
            </a:r>
            <a:endParaRPr lang="ja-JP" altLang="en-US" sz="1400" dirty="0" smtClean="0">
              <a:solidFill>
                <a:srgbClr val="000000"/>
              </a:solidFill>
              <a:latin typeface="+mn-ea"/>
              <a:ea typeface="+mn-ea"/>
            </a:endParaRPr>
          </a:p>
        </p:txBody>
      </p:sp>
      <p:sp>
        <p:nvSpPr>
          <p:cNvPr id="144" name="四角形吹き出し 143"/>
          <p:cNvSpPr/>
          <p:nvPr/>
        </p:nvSpPr>
        <p:spPr bwMode="auto">
          <a:xfrm>
            <a:off x="3575538" y="1557339"/>
            <a:ext cx="597877" cy="358775"/>
          </a:xfrm>
          <a:prstGeom prst="wedgeRectCallout">
            <a:avLst>
              <a:gd name="adj1" fmla="val -70748"/>
              <a:gd name="adj2" fmla="val 255637"/>
            </a:avLst>
          </a:prstGeom>
          <a:gradFill flip="none" rotWithShape="1">
            <a:gsLst>
              <a:gs pos="0">
                <a:schemeClr val="accent2">
                  <a:tint val="50000"/>
                  <a:satMod val="300000"/>
                </a:schemeClr>
              </a:gs>
              <a:gs pos="35000">
                <a:schemeClr val="accent2">
                  <a:tint val="37000"/>
                  <a:satMod val="300000"/>
                </a:schemeClr>
              </a:gs>
              <a:gs pos="100000">
                <a:schemeClr val="accent2">
                  <a:tint val="15000"/>
                  <a:satMod val="350000"/>
                </a:schemeClr>
              </a:gs>
            </a:gsLst>
            <a:path path="circle">
              <a:fillToRect r="100000" b="100000"/>
            </a:path>
            <a:tileRect l="-100000" t="-100000"/>
          </a:gra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36000" tIns="36000" rIns="36000" bIns="36000" anchor="ctr"/>
          <a:lstStyle/>
          <a:p>
            <a:pPr fontAlgn="b">
              <a:buFont typeface="Wingdings" pitchFamily="2" charset="2"/>
              <a:buNone/>
              <a:defRPr/>
            </a:pPr>
            <a:r>
              <a:rPr lang="ja-JP" altLang="en-US" sz="1050" dirty="0">
                <a:solidFill>
                  <a:srgbClr val="000000"/>
                </a:solidFill>
                <a:latin typeface="+mn-ea"/>
                <a:ea typeface="+mn-ea"/>
              </a:rPr>
              <a:t>メタデータ自動付与</a:t>
            </a:r>
          </a:p>
        </p:txBody>
      </p:sp>
      <p:sp>
        <p:nvSpPr>
          <p:cNvPr id="5199" name="正方形/長方形 70"/>
          <p:cNvSpPr>
            <a:spLocks noChangeArrowheads="1"/>
          </p:cNvSpPr>
          <p:nvPr/>
        </p:nvSpPr>
        <p:spPr bwMode="auto">
          <a:xfrm>
            <a:off x="1979735" y="2698750"/>
            <a:ext cx="731226" cy="431800"/>
          </a:xfrm>
          <a:prstGeom prst="rect">
            <a:avLst/>
          </a:prstGeom>
          <a:solidFill>
            <a:schemeClr val="bg1"/>
          </a:solidFill>
          <a:ln w="9525" algn="ctr">
            <a:solidFill>
              <a:schemeClr val="tx1"/>
            </a:solidFill>
            <a:round/>
            <a:headEnd/>
            <a:tailEnd/>
          </a:ln>
        </p:spPr>
        <p:txBody>
          <a:bodyPr lIns="36000" tIns="36000" rIns="36000" bIns="36000" anchor="ctr"/>
          <a:lstStyle/>
          <a:p>
            <a:pPr algn="ctr" fontAlgn="b">
              <a:buFont typeface="Wingdings" pitchFamily="2" charset="2"/>
              <a:buNone/>
            </a:pPr>
            <a:r>
              <a:rPr lang="ja-JP" altLang="en-US" sz="1000" smtClean="0">
                <a:solidFill>
                  <a:prstClr val="black"/>
                </a:solidFill>
                <a:latin typeface="ＭＳ Ｐゴシック" charset="-128"/>
                <a:ea typeface="ＭＳ Ｐゴシック" charset="-128"/>
              </a:rPr>
              <a:t>コンテンツ収集・受付</a:t>
            </a:r>
            <a:endParaRPr lang="en-US" altLang="ja-JP" sz="1000" smtClean="0">
              <a:solidFill>
                <a:prstClr val="black"/>
              </a:solidFill>
              <a:latin typeface="ＭＳ Ｐゴシック" charset="-128"/>
              <a:ea typeface="ＭＳ Ｐゴシック" charset="-128"/>
            </a:endParaRPr>
          </a:p>
        </p:txBody>
      </p:sp>
      <p:sp>
        <p:nvSpPr>
          <p:cNvPr id="12318" name="テキスト ボックス 104"/>
          <p:cNvSpPr txBox="1">
            <a:spLocks noChangeArrowheads="1"/>
          </p:cNvSpPr>
          <p:nvPr/>
        </p:nvSpPr>
        <p:spPr bwMode="auto">
          <a:xfrm>
            <a:off x="2378320" y="2133601"/>
            <a:ext cx="2077813" cy="276999"/>
          </a:xfrm>
          <a:prstGeom prst="rect">
            <a:avLst/>
          </a:prstGeom>
          <a:solidFill>
            <a:srgbClr val="92D050"/>
          </a:solidFill>
          <a:ln w="9525">
            <a:noFill/>
            <a:miter lim="800000"/>
            <a:headEnd/>
            <a:tailEnd/>
          </a:ln>
        </p:spPr>
        <p:txBody>
          <a:bodyPr wrap="none">
            <a:spAutoFit/>
          </a:bodyPr>
          <a:lstStyle/>
          <a:p>
            <a:pPr algn="ctr" fontAlgn="b">
              <a:buFont typeface="Wingdings" pitchFamily="2" charset="2"/>
              <a:buNone/>
              <a:defRPr/>
            </a:pPr>
            <a:r>
              <a:rPr lang="ja-JP" altLang="en-US" sz="1200" b="1" dirty="0">
                <a:solidFill>
                  <a:prstClr val="white"/>
                </a:solidFill>
                <a:latin typeface="ＭＳ Ｐゴシック" pitchFamily="50" charset="-128"/>
                <a:ea typeface="ＭＳ Ｐゴシック" pitchFamily="50" charset="-128"/>
              </a:rPr>
              <a:t>収集・組織化（震災デジデポ）</a:t>
            </a:r>
            <a:endParaRPr lang="en-US" altLang="ja-JP" sz="1200" b="1" dirty="0">
              <a:solidFill>
                <a:prstClr val="white"/>
              </a:solidFill>
              <a:latin typeface="ＭＳ Ｐゴシック" pitchFamily="50" charset="-128"/>
              <a:ea typeface="ＭＳ Ｐゴシック" pitchFamily="50" charset="-128"/>
            </a:endParaRPr>
          </a:p>
        </p:txBody>
      </p:sp>
      <p:sp>
        <p:nvSpPr>
          <p:cNvPr id="151" name="角丸四角形吹き出し 150"/>
          <p:cNvSpPr/>
          <p:nvPr/>
        </p:nvSpPr>
        <p:spPr bwMode="auto">
          <a:xfrm>
            <a:off x="1423746" y="1208088"/>
            <a:ext cx="797169" cy="360362"/>
          </a:xfrm>
          <a:prstGeom prst="wedgeRoundRectCallout">
            <a:avLst>
              <a:gd name="adj1" fmla="val -15420"/>
              <a:gd name="adj2" fmla="val 75236"/>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36000" tIns="36000" rIns="36000" bIns="36000" anchor="ctr"/>
          <a:lstStyle/>
          <a:p>
            <a:pPr fontAlgn="b">
              <a:buFont typeface="Wingdings" pitchFamily="2" charset="2"/>
              <a:buNone/>
              <a:defRPr/>
            </a:pPr>
            <a:r>
              <a:rPr lang="ja-JP" altLang="en-US" sz="1000" dirty="0" smtClean="0">
                <a:solidFill>
                  <a:srgbClr val="000000"/>
                </a:solidFill>
                <a:latin typeface="+mn-ea"/>
              </a:rPr>
              <a:t>スタンドアロンツール</a:t>
            </a:r>
            <a:endParaRPr lang="en-US" altLang="ja-JP" sz="1000" dirty="0">
              <a:solidFill>
                <a:srgbClr val="000000"/>
              </a:solidFill>
              <a:latin typeface="+mn-ea"/>
            </a:endParaRPr>
          </a:p>
        </p:txBody>
      </p:sp>
      <p:sp>
        <p:nvSpPr>
          <p:cNvPr id="152" name="四角形吹き出し 151"/>
          <p:cNvSpPr/>
          <p:nvPr/>
        </p:nvSpPr>
        <p:spPr bwMode="auto">
          <a:xfrm>
            <a:off x="235036" y="1198564"/>
            <a:ext cx="597877" cy="358775"/>
          </a:xfrm>
          <a:prstGeom prst="wedgeRectCallout">
            <a:avLst>
              <a:gd name="adj1" fmla="val 88763"/>
              <a:gd name="adj2" fmla="val 5703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36000" tIns="36000" rIns="36000" bIns="36000" anchor="ctr"/>
          <a:lstStyle/>
          <a:p>
            <a:pPr fontAlgn="b">
              <a:buFont typeface="Wingdings" pitchFamily="2" charset="2"/>
              <a:buNone/>
              <a:defRPr/>
            </a:pPr>
            <a:r>
              <a:rPr lang="en-US" altLang="ja-JP" sz="1050" dirty="0" smtClean="0">
                <a:solidFill>
                  <a:srgbClr val="000000"/>
                </a:solidFill>
                <a:latin typeface="+mn-ea"/>
                <a:ea typeface="+mn-ea"/>
              </a:rPr>
              <a:t>ASP</a:t>
            </a:r>
            <a:r>
              <a:rPr lang="ja-JP" altLang="en-US" sz="1050" dirty="0" smtClean="0">
                <a:solidFill>
                  <a:srgbClr val="000000"/>
                </a:solidFill>
                <a:latin typeface="+mn-ea"/>
                <a:ea typeface="+mn-ea"/>
              </a:rPr>
              <a:t>用ツール</a:t>
            </a:r>
            <a:endParaRPr lang="ja-JP" altLang="en-US" sz="1050" dirty="0">
              <a:solidFill>
                <a:srgbClr val="000000"/>
              </a:solidFill>
              <a:latin typeface="+mn-ea"/>
              <a:ea typeface="+mn-ea"/>
            </a:endParaRPr>
          </a:p>
        </p:txBody>
      </p:sp>
      <p:sp>
        <p:nvSpPr>
          <p:cNvPr id="119" name="角丸四角形吹き出し 118"/>
          <p:cNvSpPr/>
          <p:nvPr/>
        </p:nvSpPr>
        <p:spPr bwMode="auto">
          <a:xfrm>
            <a:off x="5111262" y="4355709"/>
            <a:ext cx="797169" cy="360362"/>
          </a:xfrm>
          <a:prstGeom prst="wedgeRoundRectCallout">
            <a:avLst>
              <a:gd name="adj1" fmla="val 32708"/>
              <a:gd name="adj2" fmla="val -280666"/>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36000" tIns="36000" rIns="36000" bIns="36000" anchor="ctr"/>
          <a:lstStyle/>
          <a:p>
            <a:pPr fontAlgn="b">
              <a:buFont typeface="Wingdings" pitchFamily="2" charset="2"/>
              <a:buNone/>
              <a:defRPr/>
            </a:pPr>
            <a:r>
              <a:rPr lang="ja-JP" altLang="en-US" sz="1000" dirty="0" smtClean="0">
                <a:solidFill>
                  <a:srgbClr val="000000"/>
                </a:solidFill>
                <a:latin typeface="+mn-ea"/>
              </a:rPr>
              <a:t>全文インデキシング</a:t>
            </a:r>
            <a:endParaRPr lang="en-US" altLang="ja-JP" sz="1000" dirty="0">
              <a:solidFill>
                <a:srgbClr val="000000"/>
              </a:solidFill>
              <a:latin typeface="+mn-ea"/>
            </a:endParaRPr>
          </a:p>
        </p:txBody>
      </p:sp>
      <p:sp>
        <p:nvSpPr>
          <p:cNvPr id="120" name="フッター プレースホルダ 119"/>
          <p:cNvSpPr>
            <a:spLocks noGrp="1"/>
          </p:cNvSpPr>
          <p:nvPr>
            <p:ph type="ftr" sz="quarter" idx="11"/>
          </p:nvPr>
        </p:nvSpPr>
        <p:spPr/>
        <p:txBody>
          <a:bodyPr/>
          <a:lstStyle/>
          <a:p>
            <a:r>
              <a:rPr kumimoji="0" lang="en-US" smtClean="0"/>
              <a:t>National Diet Library (NDL)</a:t>
            </a:r>
            <a:endParaRPr kumimoji="0" lang="en-US"/>
          </a:p>
        </p:txBody>
      </p:sp>
    </p:spTree>
    <p:extLst>
      <p:ext uri="{BB962C8B-B14F-4D97-AF65-F5344CB8AC3E}">
        <p14:creationId xmlns:p14="http://schemas.microsoft.com/office/powerpoint/2010/main" xmlns="" val="2665199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txBody>
          <a:bodyPr/>
          <a:lstStyle/>
          <a:p>
            <a:r>
              <a:rPr kumimoji="1" lang="ja-JP" altLang="en-US" dirty="0" smtClean="0"/>
              <a:t>まとめ</a:t>
            </a:r>
            <a:endParaRPr kumimoji="1" lang="ja-JP" altLang="en-US" dirty="0"/>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27</a:t>
            </a:fld>
            <a:endParaRPr kumimoji="0" lang="en-US"/>
          </a:p>
        </p:txBody>
      </p:sp>
      <p:sp>
        <p:nvSpPr>
          <p:cNvPr id="4" name="フッター プレースホルダ 3"/>
          <p:cNvSpPr>
            <a:spLocks noGrp="1"/>
          </p:cNvSpPr>
          <p:nvPr>
            <p:ph type="ftr" sz="quarter" idx="11"/>
          </p:nvPr>
        </p:nvSpPr>
        <p:spPr/>
        <p:txBody>
          <a:bodyPr/>
          <a:lstStyle/>
          <a:p>
            <a:pPr>
              <a:defRPr/>
            </a:pPr>
            <a:r>
              <a:rPr lang="en-US" altLang="ja-JP" smtClean="0"/>
              <a:t>National Diet Library (NDL)</a:t>
            </a:r>
            <a:endParaRPr lang="ja-JP"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8670"/>
          </a:xfrm>
        </p:spPr>
        <p:txBody>
          <a:bodyPr>
            <a:noAutofit/>
          </a:bodyPr>
          <a:lstStyle/>
          <a:p>
            <a:r>
              <a:rPr kumimoji="1" lang="ja-JP" altLang="en-US" sz="3200" dirty="0" smtClean="0"/>
              <a:t>知識インフラ構築に向けた</a:t>
            </a:r>
            <a:r>
              <a:rPr kumimoji="1" lang="en-US" altLang="ja-JP" sz="3200" dirty="0" smtClean="0"/>
              <a:t/>
            </a:r>
            <a:br>
              <a:rPr kumimoji="1" lang="en-US" altLang="ja-JP" sz="3200" dirty="0" smtClean="0"/>
            </a:br>
            <a:r>
              <a:rPr lang="en-US" altLang="ja-JP" sz="3200" dirty="0" smtClean="0"/>
              <a:t>NDL</a:t>
            </a:r>
            <a:r>
              <a:rPr lang="ja-JP" altLang="en-US" sz="3200" dirty="0" smtClean="0"/>
              <a:t>サーチの</a:t>
            </a:r>
            <a:r>
              <a:rPr kumimoji="1" lang="ja-JP" altLang="en-US" sz="3200" dirty="0" smtClean="0"/>
              <a:t>今後の展開</a:t>
            </a:r>
            <a:endParaRPr kumimoji="1" lang="ja-JP" altLang="en-US" sz="3200" dirty="0"/>
          </a:p>
        </p:txBody>
      </p:sp>
      <p:graphicFrame>
        <p:nvGraphicFramePr>
          <p:cNvPr id="12" name="図表 11"/>
          <p:cNvGraphicFramePr/>
          <p:nvPr/>
        </p:nvGraphicFramePr>
        <p:xfrm>
          <a:off x="0" y="1196752"/>
          <a:ext cx="8858280" cy="5429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コンテンツ プレースホルダ 4"/>
          <p:cNvGraphicFramePr>
            <a:graphicFrameLocks/>
          </p:cNvGraphicFramePr>
          <p:nvPr/>
        </p:nvGraphicFramePr>
        <p:xfrm>
          <a:off x="0" y="1052736"/>
          <a:ext cx="3643306" cy="31432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28</a:t>
            </a:fld>
            <a:endParaRPr kumimoji="0" lang="en-US"/>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3600" dirty="0" smtClean="0"/>
              <a:t>NDL</a:t>
            </a:r>
            <a:r>
              <a:rPr kumimoji="1" lang="ja-JP" altLang="en-US" sz="3600" dirty="0" smtClean="0"/>
              <a:t>サーチは、知識インフラのポータルに</a:t>
            </a:r>
            <a:endParaRPr kumimoji="1" lang="ja-JP" altLang="en-US" sz="3600" dirty="0"/>
          </a:p>
        </p:txBody>
      </p:sp>
      <p:sp>
        <p:nvSpPr>
          <p:cNvPr id="3" name="コンテンツ プレースホルダ 2"/>
          <p:cNvSpPr>
            <a:spLocks noGrp="1"/>
          </p:cNvSpPr>
          <p:nvPr>
            <p:ph sz="half" idx="1"/>
          </p:nvPr>
        </p:nvSpPr>
        <p:spPr>
          <a:xfrm>
            <a:off x="457200" y="1600204"/>
            <a:ext cx="4038600" cy="5069156"/>
          </a:xfrm>
        </p:spPr>
        <p:txBody>
          <a:bodyPr>
            <a:normAutofit fontScale="70000" lnSpcReduction="20000"/>
          </a:bodyPr>
          <a:lstStyle/>
          <a:p>
            <a:r>
              <a:rPr kumimoji="1" lang="ja-JP" altLang="en-US" dirty="0" smtClean="0"/>
              <a:t>知識インフラの提供を目指して</a:t>
            </a:r>
            <a:endParaRPr kumimoji="1" lang="en-US" altLang="ja-JP" dirty="0" smtClean="0"/>
          </a:p>
          <a:p>
            <a:pPr lvl="1"/>
            <a:r>
              <a:rPr lang="ja-JP" altLang="en-US" dirty="0" smtClean="0"/>
              <a:t>仮想的な図書館</a:t>
            </a:r>
            <a:endParaRPr lang="en-US" altLang="ja-JP" dirty="0" smtClean="0"/>
          </a:p>
          <a:p>
            <a:pPr lvl="2"/>
            <a:r>
              <a:rPr lang="ja-JP" altLang="en-US" dirty="0" smtClean="0"/>
              <a:t>知識を蓄積し提供する場所</a:t>
            </a:r>
            <a:endParaRPr lang="en-US" altLang="ja-JP" dirty="0" smtClean="0"/>
          </a:p>
          <a:p>
            <a:pPr lvl="1"/>
            <a:r>
              <a:rPr lang="ja-JP" altLang="en-US" dirty="0" smtClean="0"/>
              <a:t>物理的な組織の壁を越えて</a:t>
            </a:r>
            <a:endParaRPr lang="en-US" altLang="ja-JP" dirty="0" smtClean="0"/>
          </a:p>
          <a:p>
            <a:pPr lvl="2"/>
            <a:r>
              <a:rPr lang="en-US" altLang="ja-JP" dirty="0" smtClean="0"/>
              <a:t>MLA</a:t>
            </a:r>
            <a:r>
              <a:rPr lang="ja-JP" altLang="en-US" dirty="0" smtClean="0"/>
              <a:t>の館種、学術、民間の業務業態を越えて</a:t>
            </a:r>
            <a:endParaRPr lang="en-US" altLang="ja-JP" dirty="0" smtClean="0"/>
          </a:p>
          <a:p>
            <a:r>
              <a:rPr lang="ja-JP" altLang="en-US" dirty="0" smtClean="0"/>
              <a:t>情報の内容で関連付け</a:t>
            </a:r>
            <a:endParaRPr lang="en-US" altLang="ja-JP" dirty="0" smtClean="0"/>
          </a:p>
          <a:p>
            <a:pPr lvl="1"/>
            <a:r>
              <a:rPr lang="ja-JP" altLang="en-US" dirty="0" smtClean="0"/>
              <a:t>現在の到達点</a:t>
            </a:r>
            <a:endParaRPr lang="en-US" altLang="ja-JP" dirty="0" smtClean="0"/>
          </a:p>
          <a:p>
            <a:pPr lvl="2"/>
            <a:r>
              <a:rPr lang="ja-JP" altLang="en-US" dirty="0" smtClean="0"/>
              <a:t>メタデータレベルでの統合検索</a:t>
            </a:r>
            <a:endParaRPr lang="en-US" altLang="ja-JP" dirty="0" smtClean="0"/>
          </a:p>
          <a:p>
            <a:pPr lvl="1"/>
            <a:r>
              <a:rPr lang="en-US" altLang="ja-JP" dirty="0" smtClean="0"/>
              <a:t>1</a:t>
            </a:r>
            <a:r>
              <a:rPr lang="ja-JP" altLang="en-US" dirty="0" err="1" smtClean="0"/>
              <a:t>つの</a:t>
            </a:r>
            <a:r>
              <a:rPr lang="ja-JP" altLang="en-US" dirty="0" smtClean="0"/>
              <a:t>社会で共有する中立的な知識構造、知識システム</a:t>
            </a:r>
            <a:endParaRPr lang="en-US" altLang="ja-JP" dirty="0" smtClean="0"/>
          </a:p>
          <a:p>
            <a:pPr lvl="2"/>
            <a:r>
              <a:rPr lang="ja-JP" altLang="en-US" dirty="0" smtClean="0"/>
              <a:t>資料、記事が、分解されて、各種観点からリンクされた巨大なネットワーク構造</a:t>
            </a:r>
            <a:endParaRPr lang="en-US" altLang="ja-JP" dirty="0" smtClean="0"/>
          </a:p>
          <a:p>
            <a:pPr lvl="1"/>
            <a:r>
              <a:rPr lang="ja-JP" altLang="en-US" dirty="0" smtClean="0"/>
              <a:t>関連付け</a:t>
            </a:r>
            <a:endParaRPr lang="en-US" altLang="ja-JP" dirty="0" smtClean="0"/>
          </a:p>
          <a:p>
            <a:pPr lvl="2"/>
            <a:r>
              <a:rPr lang="ja-JP" altLang="en-US" dirty="0" smtClean="0"/>
              <a:t>固有の関係</a:t>
            </a:r>
            <a:endParaRPr lang="en-US" altLang="ja-JP" dirty="0" smtClean="0"/>
          </a:p>
          <a:p>
            <a:pPr lvl="3"/>
            <a:r>
              <a:rPr lang="ja-JP" altLang="en-US" dirty="0" smtClean="0"/>
              <a:t>共通的な知識の体系化、構造化</a:t>
            </a:r>
            <a:endParaRPr lang="en-US" altLang="ja-JP" dirty="0" smtClean="0"/>
          </a:p>
          <a:p>
            <a:pPr lvl="2"/>
            <a:r>
              <a:rPr lang="ja-JP" altLang="en-US" dirty="0" smtClean="0"/>
              <a:t>人それぞれの観点での関係</a:t>
            </a:r>
            <a:endParaRPr lang="en-US" altLang="ja-JP" dirty="0" smtClean="0"/>
          </a:p>
          <a:p>
            <a:pPr lvl="3"/>
            <a:r>
              <a:rPr lang="ja-JP" altLang="en-US" dirty="0" smtClean="0"/>
              <a:t>利用者の要求に応じて知識を関連付けてられるもの</a:t>
            </a:r>
            <a:endParaRPr lang="en-US" altLang="ja-JP" dirty="0" smtClean="0"/>
          </a:p>
          <a:p>
            <a:pPr lvl="2"/>
            <a:endParaRPr lang="en-US" altLang="ja-JP" dirty="0" smtClean="0"/>
          </a:p>
          <a:p>
            <a:pPr lvl="1"/>
            <a:endParaRPr lang="en-US" altLang="ja-JP" dirty="0" smtClean="0"/>
          </a:p>
          <a:p>
            <a:pPr lvl="1"/>
            <a:endParaRPr kumimoji="1" lang="ja-JP" altLang="en-US" dirty="0"/>
          </a:p>
        </p:txBody>
      </p:sp>
      <p:sp>
        <p:nvSpPr>
          <p:cNvPr id="4" name="コンテンツ プレースホルダ 3"/>
          <p:cNvSpPr>
            <a:spLocks noGrp="1"/>
          </p:cNvSpPr>
          <p:nvPr>
            <p:ph sz="half" idx="2"/>
          </p:nvPr>
        </p:nvSpPr>
        <p:spPr>
          <a:xfrm>
            <a:off x="4648200" y="1600204"/>
            <a:ext cx="4038600" cy="4997148"/>
          </a:xfrm>
        </p:spPr>
        <p:txBody>
          <a:bodyPr>
            <a:normAutofit fontScale="70000" lnSpcReduction="20000"/>
          </a:bodyPr>
          <a:lstStyle/>
          <a:p>
            <a:r>
              <a:rPr kumimoji="1" lang="en-US" altLang="ja-JP" dirty="0" err="1" smtClean="0"/>
              <a:t>NDLSearch</a:t>
            </a:r>
            <a:r>
              <a:rPr kumimoji="1" lang="ja-JP" altLang="en-US" dirty="0" smtClean="0"/>
              <a:t>は、知識インフラの入り口</a:t>
            </a:r>
            <a:endParaRPr kumimoji="1" lang="en-US" altLang="ja-JP" dirty="0" smtClean="0"/>
          </a:p>
          <a:p>
            <a:pPr lvl="1"/>
            <a:r>
              <a:rPr lang="ja-JP" altLang="en-US" dirty="0" smtClean="0"/>
              <a:t>情報の組織化と取出し機能を担う</a:t>
            </a:r>
            <a:endParaRPr lang="en-US" altLang="ja-JP" dirty="0" smtClean="0"/>
          </a:p>
          <a:p>
            <a:pPr lvl="1"/>
            <a:r>
              <a:rPr lang="ja-JP" altLang="en-US" dirty="0" smtClean="0"/>
              <a:t>組織化</a:t>
            </a:r>
            <a:endParaRPr lang="en-US" altLang="ja-JP" dirty="0" smtClean="0"/>
          </a:p>
          <a:p>
            <a:pPr lvl="2"/>
            <a:r>
              <a:rPr lang="ja-JP" altLang="en-US" dirty="0" smtClean="0"/>
              <a:t>メタデータの自動付与</a:t>
            </a:r>
            <a:endParaRPr lang="en-US" altLang="ja-JP" dirty="0" smtClean="0"/>
          </a:p>
          <a:p>
            <a:pPr lvl="2"/>
            <a:r>
              <a:rPr lang="ja-JP" altLang="en-US" dirty="0" smtClean="0"/>
              <a:t>類似性のある情報の検出と分類（自動リンク付け）</a:t>
            </a:r>
            <a:endParaRPr lang="en-US" altLang="ja-JP" dirty="0" smtClean="0"/>
          </a:p>
          <a:p>
            <a:pPr lvl="1"/>
            <a:r>
              <a:rPr lang="ja-JP" altLang="en-US" dirty="0" smtClean="0"/>
              <a:t>検索</a:t>
            </a:r>
            <a:endParaRPr lang="en-US" altLang="ja-JP" dirty="0" smtClean="0"/>
          </a:p>
          <a:p>
            <a:pPr lvl="2"/>
            <a:r>
              <a:rPr lang="ja-JP" altLang="en-US" dirty="0" smtClean="0"/>
              <a:t>マルチメディア情報の内容検索</a:t>
            </a:r>
            <a:endParaRPr lang="en-US" altLang="ja-JP" dirty="0" smtClean="0"/>
          </a:p>
          <a:p>
            <a:r>
              <a:rPr lang="ja-JP" altLang="en-US" dirty="0" smtClean="0"/>
              <a:t>知識インフラの目標イメージ</a:t>
            </a:r>
            <a:endParaRPr lang="en-US" altLang="ja-JP" dirty="0" smtClean="0"/>
          </a:p>
          <a:p>
            <a:pPr lvl="1"/>
            <a:r>
              <a:rPr lang="ja-JP" altLang="en-US" dirty="0" smtClean="0"/>
              <a:t>他の知識との関係がチェックされ、新しい関係のリンクが付けられていく仕組み</a:t>
            </a:r>
            <a:endParaRPr lang="en-US" altLang="ja-JP" dirty="0" smtClean="0"/>
          </a:p>
          <a:p>
            <a:pPr lvl="2"/>
            <a:r>
              <a:rPr lang="ja-JP" altLang="en-US" dirty="0" smtClean="0"/>
              <a:t>情報が単に記録されていくのではなく、</a:t>
            </a:r>
            <a:endParaRPr lang="en-US" altLang="ja-JP" dirty="0" smtClean="0"/>
          </a:p>
          <a:p>
            <a:pPr lvl="1"/>
            <a:r>
              <a:rPr lang="ja-JP" altLang="en-US" dirty="0" smtClean="0"/>
              <a:t>自分のほしい情報そのものが出てくる仕組み</a:t>
            </a:r>
            <a:endParaRPr lang="en-US" altLang="ja-JP" dirty="0" smtClean="0"/>
          </a:p>
          <a:p>
            <a:pPr lvl="2"/>
            <a:r>
              <a:rPr kumimoji="1" lang="ja-JP" altLang="en-US" dirty="0" smtClean="0"/>
              <a:t>自分の</a:t>
            </a:r>
            <a:r>
              <a:rPr lang="ja-JP" altLang="en-US" dirty="0" smtClean="0"/>
              <a:t>ほしい情報の書かれている本を取り出して、書かれている個所を探すのではなく、</a:t>
            </a:r>
            <a:endParaRPr lang="en-US" altLang="ja-JP" dirty="0" smtClean="0"/>
          </a:p>
          <a:p>
            <a:pPr lvl="1"/>
            <a:endParaRPr kumimoji="1" lang="en-US" altLang="ja-JP" dirty="0" smtClean="0"/>
          </a:p>
          <a:p>
            <a:pPr lvl="1"/>
            <a:endParaRPr kumimoji="1" lang="ja-JP" altLang="en-US" dirty="0"/>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29</a:t>
            </a:fld>
            <a:endParaRPr kumimoji="0" lang="en-US"/>
          </a:p>
        </p:txBody>
      </p:sp>
      <p:sp>
        <p:nvSpPr>
          <p:cNvPr id="8" name="正方形/長方形 7"/>
          <p:cNvSpPr/>
          <p:nvPr/>
        </p:nvSpPr>
        <p:spPr>
          <a:xfrm>
            <a:off x="0" y="980728"/>
            <a:ext cx="9144000" cy="523220"/>
          </a:xfrm>
          <a:prstGeom prst="rect">
            <a:avLst/>
          </a:prstGeom>
        </p:spPr>
        <p:txBody>
          <a:bodyPr wrap="square">
            <a:spAutoFit/>
          </a:bodyPr>
          <a:lstStyle/>
          <a:p>
            <a:pPr algn="ctr"/>
            <a:r>
              <a:rPr kumimoji="1" lang="ja-JP" altLang="en-US" sz="2800" dirty="0" smtClean="0"/>
              <a:t>次世代図書館サービス≒知識インフラ</a:t>
            </a:r>
            <a:endParaRPr lang="ja-JP" altLang="en-US" sz="2800" dirty="0">
              <a:latin typeface="HG丸ｺﾞｼｯｸM-PRO" pitchFamily="50" charset="-128"/>
              <a:ea typeface="HG丸ｺﾞｼｯｸM-PRO" pitchFamily="50" charset="-128"/>
            </a:endParaRPr>
          </a:p>
        </p:txBody>
      </p:sp>
      <p:sp>
        <p:nvSpPr>
          <p:cNvPr id="9" name="フッター プレースホルダ 8"/>
          <p:cNvSpPr>
            <a:spLocks noGrp="1"/>
          </p:cNvSpPr>
          <p:nvPr>
            <p:ph type="ftr" sz="quarter" idx="11"/>
          </p:nvPr>
        </p:nvSpPr>
        <p:spPr/>
        <p:txBody>
          <a:bodyPr/>
          <a:lstStyle/>
          <a:p>
            <a:r>
              <a:rPr kumimoji="0" lang="en-US" smtClean="0"/>
              <a:t>National Diet Library (NDL)</a:t>
            </a:r>
            <a:endParaRPr kumimoji="0"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0" y="0"/>
            <a:ext cx="9144000" cy="908720"/>
          </a:xfrm>
        </p:spPr>
        <p:txBody>
          <a:bodyPr>
            <a:normAutofit/>
          </a:bodyPr>
          <a:lstStyle/>
          <a:p>
            <a:pPr algn="ctr" eaLnBrk="1" hangingPunct="1"/>
            <a:r>
              <a:rPr lang="ja-JP" altLang="en-US" dirty="0" smtClean="0">
                <a:latin typeface="HG丸ｺﾞｼｯｸM-PRO" pitchFamily="50" charset="-128"/>
                <a:ea typeface="HG丸ｺﾞｼｯｸM-PRO" pitchFamily="50" charset="-128"/>
              </a:rPr>
              <a:t>当館の位置付けの再認識</a:t>
            </a:r>
          </a:p>
        </p:txBody>
      </p:sp>
      <p:sp>
        <p:nvSpPr>
          <p:cNvPr id="8196" name="Rectangle 3"/>
          <p:cNvSpPr>
            <a:spLocks noGrp="1" noChangeArrowheads="1"/>
          </p:cNvSpPr>
          <p:nvPr>
            <p:ph sz="quarter" idx="1"/>
          </p:nvPr>
        </p:nvSpPr>
        <p:spPr>
          <a:xfrm>
            <a:off x="285720" y="1628800"/>
            <a:ext cx="4210080" cy="5014910"/>
          </a:xfrm>
        </p:spPr>
        <p:style>
          <a:lnRef idx="1">
            <a:schemeClr val="dk1"/>
          </a:lnRef>
          <a:fillRef idx="2">
            <a:schemeClr val="dk1"/>
          </a:fillRef>
          <a:effectRef idx="1">
            <a:schemeClr val="dk1"/>
          </a:effectRef>
          <a:fontRef idx="minor">
            <a:schemeClr val="dk1"/>
          </a:fontRef>
        </p:style>
        <p:txBody>
          <a:bodyPr>
            <a:normAutofit fontScale="70000" lnSpcReduction="20000"/>
          </a:bodyPr>
          <a:lstStyle/>
          <a:p>
            <a:pPr>
              <a:buFont typeface="Wingdings" pitchFamily="2" charset="2"/>
              <a:buChar char="l"/>
            </a:pPr>
            <a:r>
              <a:rPr lang="ja-JP" altLang="en-US" dirty="0" smtClean="0">
                <a:latin typeface="HG丸ｺﾞｼｯｸM-PRO" pitchFamily="50" charset="-128"/>
                <a:ea typeface="HG丸ｺﾞｼｯｸM-PRO" pitchFamily="50" charset="-128"/>
              </a:rPr>
              <a:t>当館の位置付け</a:t>
            </a:r>
          </a:p>
          <a:p>
            <a:pPr lvl="1">
              <a:buFont typeface="Wingdings" pitchFamily="2" charset="2"/>
              <a:buChar char="l"/>
            </a:pPr>
            <a:r>
              <a:rPr lang="ja-JP" altLang="en-US" dirty="0" smtClean="0">
                <a:latin typeface="HG丸ｺﾞｼｯｸM-PRO" pitchFamily="50" charset="-128"/>
                <a:ea typeface="HG丸ｺﾞｼｯｸM-PRO" pitchFamily="50" charset="-128"/>
              </a:rPr>
              <a:t>世界の国立図書館の一つ</a:t>
            </a:r>
          </a:p>
          <a:p>
            <a:pPr lvl="1">
              <a:buFont typeface="Wingdings" pitchFamily="2" charset="2"/>
              <a:buChar char="l"/>
            </a:pPr>
            <a:r>
              <a:rPr lang="ja-JP" altLang="en-US" dirty="0" smtClean="0">
                <a:latin typeface="HG丸ｺﾞｼｯｸM-PRO" pitchFamily="50" charset="-128"/>
                <a:ea typeface="HG丸ｺﾞｼｯｸM-PRO" pitchFamily="50" charset="-128"/>
              </a:rPr>
              <a:t>日本の唯一の国立図書館</a:t>
            </a:r>
          </a:p>
          <a:p>
            <a:pPr lvl="1">
              <a:buFont typeface="Wingdings" pitchFamily="2" charset="2"/>
              <a:buChar char="l"/>
            </a:pPr>
            <a:r>
              <a:rPr lang="ja-JP" altLang="en-US" dirty="0" smtClean="0">
                <a:latin typeface="HG丸ｺﾞｼｯｸM-PRO" pitchFamily="50" charset="-128"/>
                <a:ea typeface="HG丸ｺﾞｼｯｸM-PRO" pitchFamily="50" charset="-128"/>
              </a:rPr>
              <a:t>日本の公共図書館の中央館</a:t>
            </a:r>
          </a:p>
          <a:p>
            <a:pPr>
              <a:buFont typeface="Wingdings" pitchFamily="2" charset="2"/>
              <a:buChar char="l"/>
            </a:pPr>
            <a:r>
              <a:rPr lang="ja-JP" altLang="en-US" dirty="0" smtClean="0">
                <a:latin typeface="HG丸ｺﾞｼｯｸM-PRO" pitchFamily="50" charset="-128"/>
                <a:ea typeface="HG丸ｺﾞｼｯｸM-PRO" pitchFamily="50" charset="-128"/>
              </a:rPr>
              <a:t>使命と現実</a:t>
            </a:r>
            <a:endParaRPr lang="en-US" altLang="ja-JP" dirty="0" smtClean="0">
              <a:latin typeface="HG丸ｺﾞｼｯｸM-PRO" pitchFamily="50" charset="-128"/>
              <a:ea typeface="HG丸ｺﾞｼｯｸM-PRO" pitchFamily="50" charset="-128"/>
            </a:endParaRPr>
          </a:p>
          <a:p>
            <a:pPr lvl="1">
              <a:buFont typeface="Wingdings" pitchFamily="2" charset="2"/>
              <a:buChar char="l"/>
            </a:pPr>
            <a:r>
              <a:rPr lang="ja-JP" altLang="en-US" dirty="0" smtClean="0">
                <a:latin typeface="HG丸ｺﾞｼｯｸM-PRO" pitchFamily="50" charset="-128"/>
                <a:ea typeface="HG丸ｺﾞｼｯｸM-PRO" pitchFamily="50" charset="-128"/>
              </a:rPr>
              <a:t>納本制度のもとで、国内の刊行物を網羅的に収集して提供する使命を持っている</a:t>
            </a:r>
            <a:r>
              <a:rPr lang="en-US" altLang="ja-JP" dirty="0" smtClean="0">
                <a:latin typeface="HG丸ｺﾞｼｯｸM-PRO" pitchFamily="50" charset="-128"/>
                <a:ea typeface="HG丸ｺﾞｼｯｸM-PRO" pitchFamily="50" charset="-128"/>
              </a:rPr>
              <a:t/>
            </a:r>
            <a:br>
              <a:rPr lang="en-US" altLang="ja-JP" dirty="0" smtClean="0">
                <a:latin typeface="HG丸ｺﾞｼｯｸM-PRO" pitchFamily="50" charset="-128"/>
                <a:ea typeface="HG丸ｺﾞｼｯｸM-PRO" pitchFamily="50" charset="-128"/>
              </a:rPr>
            </a:br>
            <a:r>
              <a:rPr lang="ja-JP" altLang="en-US" dirty="0" smtClean="0">
                <a:latin typeface="HG丸ｺﾞｼｯｸM-PRO" pitchFamily="50" charset="-128"/>
                <a:ea typeface="HG丸ｺﾞｼｯｸM-PRO" pitchFamily="50" charset="-128"/>
              </a:rPr>
              <a:t>→しかしながらすべてを収集することは不可能</a:t>
            </a:r>
          </a:p>
          <a:p>
            <a:pPr lvl="1">
              <a:buFont typeface="Wingdings" pitchFamily="2" charset="2"/>
              <a:buChar char="l"/>
            </a:pPr>
            <a:r>
              <a:rPr lang="ja-JP" altLang="en-US" dirty="0" smtClean="0">
                <a:latin typeface="HG丸ｺﾞｼｯｸM-PRO" pitchFamily="50" charset="-128"/>
                <a:ea typeface="HG丸ｺﾞｼｯｸM-PRO" pitchFamily="50" charset="-128"/>
              </a:rPr>
              <a:t>歴史的資料は、公文書館、博物館、図書館等で、分散所蔵している</a:t>
            </a:r>
          </a:p>
          <a:p>
            <a:pPr lvl="1">
              <a:buFont typeface="Wingdings" pitchFamily="2" charset="2"/>
              <a:buChar char="l"/>
            </a:pPr>
            <a:r>
              <a:rPr lang="ja-JP" altLang="en-US" dirty="0" smtClean="0">
                <a:latin typeface="HG丸ｺﾞｼｯｸM-PRO" pitchFamily="50" charset="-128"/>
                <a:ea typeface="HG丸ｺﾞｼｯｸM-PRO" pitchFamily="50" charset="-128"/>
              </a:rPr>
              <a:t>当館単独で、すべての利用者ニーズに応えることはできない</a:t>
            </a:r>
            <a:r>
              <a:rPr lang="en-US" altLang="ja-JP" dirty="0" smtClean="0">
                <a:latin typeface="HG丸ｺﾞｼｯｸM-PRO" pitchFamily="50" charset="-128"/>
                <a:ea typeface="HG丸ｺﾞｼｯｸM-PRO" pitchFamily="50" charset="-128"/>
              </a:rPr>
              <a:t/>
            </a:r>
            <a:br>
              <a:rPr lang="en-US" altLang="ja-JP" dirty="0" smtClean="0">
                <a:latin typeface="HG丸ｺﾞｼｯｸM-PRO" pitchFamily="50" charset="-128"/>
                <a:ea typeface="HG丸ｺﾞｼｯｸM-PRO" pitchFamily="50" charset="-128"/>
              </a:rPr>
            </a:br>
            <a:r>
              <a:rPr lang="ja-JP" altLang="en-US" dirty="0" smtClean="0">
                <a:latin typeface="HG丸ｺﾞｼｯｸM-PRO" pitchFamily="50" charset="-128"/>
                <a:ea typeface="HG丸ｺﾞｼｯｸM-PRO" pitchFamily="50" charset="-128"/>
              </a:rPr>
              <a:t>→民間</a:t>
            </a:r>
            <a:r>
              <a:rPr lang="en-US" altLang="ja-JP" dirty="0" smtClean="0">
                <a:latin typeface="HG丸ｺﾞｼｯｸM-PRO" pitchFamily="50" charset="-128"/>
                <a:ea typeface="HG丸ｺﾞｼｯｸM-PRO" pitchFamily="50" charset="-128"/>
              </a:rPr>
              <a:t>DB</a:t>
            </a:r>
            <a:r>
              <a:rPr lang="ja-JP" altLang="en-US" dirty="0" err="1" smtClean="0">
                <a:latin typeface="HG丸ｺﾞｼｯｸM-PRO" pitchFamily="50" charset="-128"/>
                <a:ea typeface="HG丸ｺﾞｼｯｸM-PRO" pitchFamily="50" charset="-128"/>
              </a:rPr>
              <a:t>。</a:t>
            </a:r>
            <a:r>
              <a:rPr lang="ja-JP" altLang="en-US" dirty="0" smtClean="0">
                <a:latin typeface="HG丸ｺﾞｼｯｸM-PRO" pitchFamily="50" charset="-128"/>
                <a:ea typeface="HG丸ｺﾞｼｯｸM-PRO" pitchFamily="50" charset="-128"/>
              </a:rPr>
              <a:t>学術情報、</a:t>
            </a:r>
            <a:r>
              <a:rPr lang="en-US" altLang="ja-JP" dirty="0" smtClean="0">
                <a:latin typeface="HG丸ｺﾞｼｯｸM-PRO" pitchFamily="50" charset="-128"/>
                <a:ea typeface="HG丸ｺﾞｼｯｸM-PRO" pitchFamily="50" charset="-128"/>
              </a:rPr>
              <a:t>MLA</a:t>
            </a:r>
            <a:r>
              <a:rPr lang="ja-JP" altLang="en-US" dirty="0" err="1" smtClean="0">
                <a:latin typeface="HG丸ｺﾞｼｯｸM-PRO" pitchFamily="50" charset="-128"/>
                <a:ea typeface="HG丸ｺﾞｼｯｸM-PRO" pitchFamily="50" charset="-128"/>
              </a:rPr>
              <a:t>、</a:t>
            </a:r>
            <a:r>
              <a:rPr lang="ja-JP" altLang="en-US" dirty="0" smtClean="0">
                <a:latin typeface="HG丸ｺﾞｼｯｸM-PRO" pitchFamily="50" charset="-128"/>
                <a:ea typeface="HG丸ｺﾞｼｯｸM-PRO" pitchFamily="50" charset="-128"/>
              </a:rPr>
              <a:t>日中韓、</a:t>
            </a:r>
            <a:r>
              <a:rPr lang="en-US" altLang="ja-JP" dirty="0" smtClean="0">
                <a:latin typeface="HG丸ｺﾞｼｯｸM-PRO" pitchFamily="50" charset="-128"/>
                <a:ea typeface="HG丸ｺﾞｼｯｸM-PRO" pitchFamily="50" charset="-128"/>
              </a:rPr>
              <a:t>WDL</a:t>
            </a:r>
            <a:r>
              <a:rPr lang="ja-JP" altLang="en-US" dirty="0" smtClean="0">
                <a:latin typeface="HG丸ｺﾞｼｯｸM-PRO" pitchFamily="50" charset="-128"/>
                <a:ea typeface="HG丸ｺﾞｼｯｸM-PRO" pitchFamily="50" charset="-128"/>
              </a:rPr>
              <a:t>とのサービス連携を視野に</a:t>
            </a:r>
          </a:p>
          <a:p>
            <a:pPr lvl="1">
              <a:buFont typeface="Wingdings" pitchFamily="2" charset="2"/>
              <a:buChar char="l"/>
            </a:pPr>
            <a:r>
              <a:rPr lang="ja-JP" altLang="en-US" dirty="0" smtClean="0">
                <a:latin typeface="HG丸ｺﾞｼｯｸM-PRO" pitchFamily="50" charset="-128"/>
                <a:ea typeface="HG丸ｺﾞｼｯｸM-PRO" pitchFamily="50" charset="-128"/>
              </a:rPr>
              <a:t>サービスを提供する使命があっても、当館には技術はない</a:t>
            </a:r>
            <a:r>
              <a:rPr lang="en-US" altLang="ja-JP" dirty="0" smtClean="0">
                <a:latin typeface="HG丸ｺﾞｼｯｸM-PRO" pitchFamily="50" charset="-128"/>
                <a:ea typeface="HG丸ｺﾞｼｯｸM-PRO" pitchFamily="50" charset="-128"/>
              </a:rPr>
              <a:t/>
            </a:r>
            <a:br>
              <a:rPr lang="en-US" altLang="ja-JP" dirty="0" smtClean="0">
                <a:latin typeface="HG丸ｺﾞｼｯｸM-PRO" pitchFamily="50" charset="-128"/>
                <a:ea typeface="HG丸ｺﾞｼｯｸM-PRO" pitchFamily="50" charset="-128"/>
              </a:rPr>
            </a:br>
            <a:r>
              <a:rPr lang="ja-JP" altLang="en-US" dirty="0" smtClean="0">
                <a:latin typeface="HG丸ｺﾞｼｯｸM-PRO" pitchFamily="50" charset="-128"/>
                <a:ea typeface="HG丸ｺﾞｼｯｸM-PRO" pitchFamily="50" charset="-128"/>
              </a:rPr>
              <a:t>→政府や民間の技術の移転が必要</a:t>
            </a:r>
          </a:p>
          <a:p>
            <a:pPr>
              <a:buFont typeface="Wingdings" pitchFamily="2" charset="2"/>
              <a:buChar char="l"/>
            </a:pPr>
            <a:endParaRPr lang="ja-JP" altLang="en-US" dirty="0" smtClean="0">
              <a:latin typeface="HG丸ｺﾞｼｯｸM-PRO" pitchFamily="50" charset="-128"/>
              <a:ea typeface="HG丸ｺﾞｼｯｸM-PRO" pitchFamily="50" charset="-128"/>
            </a:endParaRPr>
          </a:p>
          <a:p>
            <a:pPr lvl="1">
              <a:buFont typeface="Wingdings" pitchFamily="2" charset="2"/>
              <a:buChar char="l"/>
            </a:pPr>
            <a:endParaRPr lang="en-US" altLang="ja-JP" dirty="0" smtClean="0">
              <a:latin typeface="HG丸ｺﾞｼｯｸM-PRO" pitchFamily="50" charset="-128"/>
              <a:ea typeface="HG丸ｺﾞｼｯｸM-PRO" pitchFamily="50" charset="-128"/>
            </a:endParaRPr>
          </a:p>
        </p:txBody>
      </p:sp>
      <p:sp>
        <p:nvSpPr>
          <p:cNvPr id="12293" name="Rectangle 4"/>
          <p:cNvSpPr>
            <a:spLocks noGrp="1" noChangeArrowheads="1"/>
          </p:cNvSpPr>
          <p:nvPr>
            <p:ph sz="quarter" idx="2"/>
          </p:nvPr>
        </p:nvSpPr>
        <p:spPr>
          <a:xfrm>
            <a:off x="4644008" y="1700808"/>
            <a:ext cx="4281488" cy="2643776"/>
          </a:xfrm>
        </p:spPr>
        <p:style>
          <a:lnRef idx="1">
            <a:schemeClr val="dk1"/>
          </a:lnRef>
          <a:fillRef idx="2">
            <a:schemeClr val="dk1"/>
          </a:fillRef>
          <a:effectRef idx="1">
            <a:schemeClr val="dk1"/>
          </a:effectRef>
          <a:fontRef idx="minor">
            <a:schemeClr val="dk1"/>
          </a:fontRef>
        </p:style>
        <p:txBody>
          <a:bodyPr>
            <a:normAutofit fontScale="70000" lnSpcReduction="20000"/>
          </a:bodyPr>
          <a:lstStyle/>
          <a:p>
            <a:pPr>
              <a:buFont typeface="Wingdings" pitchFamily="2" charset="2"/>
              <a:buChar char="l"/>
            </a:pPr>
            <a:r>
              <a:rPr lang="ja-JP" altLang="en-US" dirty="0" smtClean="0">
                <a:latin typeface="HG丸ｺﾞｼｯｸM-PRO" pitchFamily="50" charset="-128"/>
                <a:ea typeface="HG丸ｺﾞｼｯｸM-PRO" pitchFamily="50" charset="-128"/>
              </a:rPr>
              <a:t>意識の改革</a:t>
            </a:r>
            <a:endParaRPr lang="en-US" altLang="ja-JP" dirty="0" smtClean="0">
              <a:latin typeface="HG丸ｺﾞｼｯｸM-PRO" pitchFamily="50" charset="-128"/>
              <a:ea typeface="HG丸ｺﾞｼｯｸM-PRO" pitchFamily="50" charset="-128"/>
            </a:endParaRPr>
          </a:p>
          <a:p>
            <a:pPr lvl="1">
              <a:buFont typeface="Wingdings" pitchFamily="2" charset="2"/>
              <a:buChar char="l"/>
            </a:pPr>
            <a:r>
              <a:rPr lang="ja-JP" altLang="en-US" dirty="0" smtClean="0">
                <a:latin typeface="HG丸ｺﾞｼｯｸM-PRO" pitchFamily="50" charset="-128"/>
                <a:ea typeface="HG丸ｺﾞｼｯｸM-PRO" pitchFamily="50" charset="-128"/>
              </a:rPr>
              <a:t>国の機関であっても、民間レベルをサービスを</a:t>
            </a:r>
          </a:p>
          <a:p>
            <a:pPr lvl="2">
              <a:buFont typeface="Wingdings" pitchFamily="2" charset="2"/>
              <a:buChar char="l"/>
            </a:pPr>
            <a:r>
              <a:rPr lang="ja-JP" altLang="en-US" dirty="0" smtClean="0">
                <a:latin typeface="HG丸ｺﾞｼｯｸM-PRO" pitchFamily="50" charset="-128"/>
                <a:ea typeface="HG丸ｺﾞｼｯｸM-PRO" pitchFamily="50" charset="-128"/>
              </a:rPr>
              <a:t>国だからできないという先入観念を持たない</a:t>
            </a:r>
            <a:endParaRPr lang="en-US" altLang="ja-JP" dirty="0" smtClean="0">
              <a:latin typeface="HG丸ｺﾞｼｯｸM-PRO" pitchFamily="50" charset="-128"/>
              <a:ea typeface="HG丸ｺﾞｼｯｸM-PRO" pitchFamily="50" charset="-128"/>
            </a:endParaRPr>
          </a:p>
          <a:p>
            <a:pPr lvl="1">
              <a:buFont typeface="Wingdings" pitchFamily="2" charset="2"/>
              <a:buChar char="l"/>
            </a:pPr>
            <a:r>
              <a:rPr lang="ja-JP" altLang="en-US" dirty="0" smtClean="0">
                <a:latin typeface="HG丸ｺﾞｼｯｸM-PRO" pitchFamily="50" charset="-128"/>
                <a:ea typeface="HG丸ｺﾞｼｯｸM-PRO" pitchFamily="50" charset="-128"/>
              </a:rPr>
              <a:t>単館主義から、関係機関との対等な関係での連携</a:t>
            </a:r>
            <a:endParaRPr lang="en-US" altLang="ja-JP" dirty="0" smtClean="0">
              <a:latin typeface="HG丸ｺﾞｼｯｸM-PRO" pitchFamily="50" charset="-128"/>
              <a:ea typeface="HG丸ｺﾞｼｯｸM-PRO" pitchFamily="50" charset="-128"/>
            </a:endParaRPr>
          </a:p>
          <a:p>
            <a:pPr lvl="1">
              <a:buFont typeface="Wingdings" pitchFamily="2" charset="2"/>
              <a:buChar char="l"/>
            </a:pPr>
            <a:r>
              <a:rPr lang="ja-JP" altLang="en-US" dirty="0" smtClean="0">
                <a:latin typeface="HG丸ｺﾞｼｯｸM-PRO" pitchFamily="50" charset="-128"/>
                <a:ea typeface="HG丸ｺﾞｼｯｸM-PRO" pitchFamily="50" charset="-128"/>
              </a:rPr>
              <a:t>管理指向からユーザ指向へ</a:t>
            </a:r>
            <a:endParaRPr lang="en-US" altLang="ja-JP" dirty="0" smtClean="0">
              <a:latin typeface="HG丸ｺﾞｼｯｸM-PRO" pitchFamily="50" charset="-128"/>
              <a:ea typeface="HG丸ｺﾞｼｯｸM-PRO" pitchFamily="50" charset="-128"/>
            </a:endParaRPr>
          </a:p>
          <a:p>
            <a:pPr lvl="2">
              <a:buFont typeface="Wingdings" pitchFamily="2" charset="2"/>
              <a:buChar char="l"/>
            </a:pPr>
            <a:r>
              <a:rPr lang="ja-JP" altLang="en-US" dirty="0" smtClean="0">
                <a:latin typeface="HG丸ｺﾞｼｯｸM-PRO" pitchFamily="50" charset="-128"/>
                <a:ea typeface="HG丸ｺﾞｼｯｸM-PRO" pitchFamily="50" charset="-128"/>
              </a:rPr>
              <a:t>サービスを提供するために情報資産を管理している</a:t>
            </a:r>
            <a:endParaRPr lang="en-US" altLang="ja-JP" dirty="0" smtClean="0">
              <a:latin typeface="HG丸ｺﾞｼｯｸM-PRO" pitchFamily="50" charset="-128"/>
              <a:ea typeface="HG丸ｺﾞｼｯｸM-PRO" pitchFamily="50" charset="-128"/>
            </a:endParaRPr>
          </a:p>
          <a:p>
            <a:pPr lvl="2">
              <a:buFont typeface="Wingdings" pitchFamily="2" charset="2"/>
              <a:buChar char="l"/>
            </a:pPr>
            <a:r>
              <a:rPr lang="ja-JP" altLang="en-US" dirty="0" smtClean="0">
                <a:latin typeface="HG丸ｺﾞｼｯｸM-PRO" pitchFamily="50" charset="-128"/>
                <a:ea typeface="HG丸ｺﾞｼｯｸM-PRO" pitchFamily="50" charset="-128"/>
              </a:rPr>
              <a:t>当館の情報資源を可能な限り提供</a:t>
            </a:r>
            <a:endParaRPr lang="en-US" altLang="ja-JP" dirty="0" smtClean="0">
              <a:latin typeface="HG丸ｺﾞｼｯｸM-PRO" pitchFamily="50" charset="-128"/>
              <a:ea typeface="HG丸ｺﾞｼｯｸM-PRO" pitchFamily="50" charset="-128"/>
            </a:endParaRPr>
          </a:p>
          <a:p>
            <a:pPr lvl="1">
              <a:buNone/>
            </a:pPr>
            <a:endParaRPr lang="en-US" altLang="ja-JP" dirty="0" smtClean="0">
              <a:latin typeface="HG丸ｺﾞｼｯｸM-PRO" pitchFamily="50" charset="-128"/>
              <a:ea typeface="HG丸ｺﾞｼｯｸM-PRO" pitchFamily="50" charset="-128"/>
            </a:endParaRPr>
          </a:p>
        </p:txBody>
      </p:sp>
      <p:sp>
        <p:nvSpPr>
          <p:cNvPr id="5" name="Rectangle 4"/>
          <p:cNvSpPr txBox="1">
            <a:spLocks noChangeArrowheads="1"/>
          </p:cNvSpPr>
          <p:nvPr/>
        </p:nvSpPr>
        <p:spPr>
          <a:xfrm>
            <a:off x="4714876" y="5500702"/>
            <a:ext cx="4281488" cy="1214446"/>
          </a:xfrm>
          <a:prstGeom prst="rect">
            <a:avLst/>
          </a:prstGeom>
        </p:spPr>
        <p:style>
          <a:lnRef idx="1">
            <a:schemeClr val="accent5"/>
          </a:lnRef>
          <a:fillRef idx="2">
            <a:schemeClr val="accent5"/>
          </a:fillRef>
          <a:effectRef idx="1">
            <a:schemeClr val="accent5"/>
          </a:effectRef>
          <a:fontRef idx="minor">
            <a:schemeClr val="dk1"/>
          </a:fontRef>
        </p:style>
        <p:txBody>
          <a:bodyPr vert="horz">
            <a:normAutofit fontScale="92500" lnSpcReduction="20000"/>
          </a:bodyPr>
          <a:lstStyle/>
          <a:p>
            <a:pPr marL="182880" indent="-274320" algn="l" fontAlgn="auto">
              <a:spcBef>
                <a:spcPct val="20000"/>
              </a:spcBef>
              <a:spcAft>
                <a:spcPts val="0"/>
              </a:spcAft>
              <a:buClr>
                <a:schemeClr val="accent1"/>
              </a:buClr>
              <a:buSzPct val="80000"/>
              <a:buFont typeface="Wingdings 2"/>
              <a:buChar char=""/>
            </a:pPr>
            <a:r>
              <a:rPr lang="ja-JP" altLang="en-US" sz="2000" b="0" dirty="0" smtClean="0">
                <a:latin typeface="HG丸ｺﾞｼｯｸM-PRO" pitchFamily="50" charset="-128"/>
                <a:ea typeface="HG丸ｺﾞｼｯｸM-PRO" pitchFamily="50" charset="-128"/>
              </a:rPr>
              <a:t>当館も変わりつつある</a:t>
            </a:r>
            <a:endParaRPr lang="en-US" altLang="ja-JP" sz="2000" b="0" dirty="0" smtClean="0">
              <a:latin typeface="HG丸ｺﾞｼｯｸM-PRO" pitchFamily="50" charset="-128"/>
              <a:ea typeface="HG丸ｺﾞｼｯｸM-PRO" pitchFamily="50" charset="-128"/>
            </a:endParaRPr>
          </a:p>
          <a:p>
            <a:pPr marL="182880" indent="-274320" algn="l" fontAlgn="auto">
              <a:spcBef>
                <a:spcPct val="20000"/>
              </a:spcBef>
              <a:spcAft>
                <a:spcPts val="0"/>
              </a:spcAft>
              <a:buClr>
                <a:schemeClr val="accent1"/>
              </a:buClr>
              <a:buSzPct val="80000"/>
              <a:buFont typeface="Wingdings 2"/>
              <a:buChar char=""/>
            </a:pPr>
            <a:r>
              <a:rPr lang="ja-JP" altLang="en-US" sz="2000" b="0" dirty="0" smtClean="0">
                <a:latin typeface="HG丸ｺﾞｼｯｸM-PRO" pitchFamily="50" charset="-128"/>
                <a:ea typeface="HG丸ｺﾞｼｯｸM-PRO" pitchFamily="50" charset="-128"/>
              </a:rPr>
              <a:t>従来の枠に捉われないサービスを模索中</a:t>
            </a:r>
            <a:endParaRPr lang="en-US" altLang="ja-JP" sz="2000" b="0" dirty="0" smtClean="0">
              <a:latin typeface="HG丸ｺﾞｼｯｸM-PRO" pitchFamily="50" charset="-128"/>
              <a:ea typeface="HG丸ｺﾞｼｯｸM-PRO" pitchFamily="50" charset="-128"/>
            </a:endParaRPr>
          </a:p>
          <a:p>
            <a:pPr marL="182880" indent="-274320" algn="l" fontAlgn="auto">
              <a:spcBef>
                <a:spcPct val="20000"/>
              </a:spcBef>
              <a:spcAft>
                <a:spcPts val="0"/>
              </a:spcAft>
              <a:buClr>
                <a:schemeClr val="accent1"/>
              </a:buClr>
              <a:buSzPct val="80000"/>
              <a:buFont typeface="Wingdings 2"/>
              <a:buChar char=""/>
            </a:pPr>
            <a:r>
              <a:rPr lang="ja-JP" altLang="en-US" sz="2000" b="0" dirty="0" smtClean="0">
                <a:latin typeface="HG丸ｺﾞｼｯｸM-PRO" pitchFamily="50" charset="-128"/>
                <a:ea typeface="HG丸ｺﾞｼｯｸM-PRO" pitchFamily="50" charset="-128"/>
              </a:rPr>
              <a:t>できるところから実施</a:t>
            </a:r>
            <a:endParaRPr lang="en-US" altLang="ja-JP" sz="2000" b="0" dirty="0" smtClean="0">
              <a:latin typeface="HG丸ｺﾞｼｯｸM-PRO" pitchFamily="50" charset="-128"/>
              <a:ea typeface="HG丸ｺﾞｼｯｸM-PRO" pitchFamily="50" charset="-128"/>
            </a:endParaRPr>
          </a:p>
        </p:txBody>
      </p:sp>
      <p:sp>
        <p:nvSpPr>
          <p:cNvPr id="8" name="スライド番号プレースホルダ 7"/>
          <p:cNvSpPr>
            <a:spLocks noGrp="1"/>
          </p:cNvSpPr>
          <p:nvPr>
            <p:ph type="sldNum" sz="quarter" idx="12"/>
          </p:nvPr>
        </p:nvSpPr>
        <p:spPr/>
        <p:txBody>
          <a:bodyPr/>
          <a:lstStyle/>
          <a:p>
            <a:pPr>
              <a:defRPr/>
            </a:pPr>
            <a:fld id="{0B2B34E5-7F87-43F8-8E50-7B4643C98316}" type="slidenum">
              <a:rPr lang="en-US" altLang="ja-JP" smtClean="0"/>
              <a:pPr>
                <a:defRPr/>
              </a:pPr>
              <a:t>3</a:t>
            </a:fld>
            <a:endParaRPr lang="en-US" altLang="ja-JP"/>
          </a:p>
        </p:txBody>
      </p:sp>
      <p:sp>
        <p:nvSpPr>
          <p:cNvPr id="7" name="下矢印 6"/>
          <p:cNvSpPr/>
          <p:nvPr/>
        </p:nvSpPr>
        <p:spPr>
          <a:xfrm>
            <a:off x="6429388" y="4725144"/>
            <a:ext cx="857256" cy="704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itchFamily="50" charset="-128"/>
              <a:ea typeface="HG丸ｺﾞｼｯｸM-PRO" pitchFamily="50" charset="-128"/>
            </a:endParaRPr>
          </a:p>
        </p:txBody>
      </p:sp>
      <p:sp>
        <p:nvSpPr>
          <p:cNvPr id="9" name="Text Box 67"/>
          <p:cNvSpPr txBox="1">
            <a:spLocks noChangeArrowheads="1"/>
          </p:cNvSpPr>
          <p:nvPr/>
        </p:nvSpPr>
        <p:spPr bwMode="auto">
          <a:xfrm>
            <a:off x="7812360" y="76200"/>
            <a:ext cx="1179240" cy="369332"/>
          </a:xfrm>
          <a:prstGeom prst="rect">
            <a:avLst/>
          </a:prstGeom>
          <a:noFill/>
          <a:ln w="9525">
            <a:noFill/>
            <a:miter lim="800000"/>
            <a:headEnd/>
            <a:tailEnd/>
          </a:ln>
          <a:effectLst/>
        </p:spPr>
        <p:txBody>
          <a:bodyPr wrap="square">
            <a:spAutoFit/>
          </a:bodyPr>
          <a:lstStyle/>
          <a:p>
            <a:pPr>
              <a:spcBef>
                <a:spcPct val="50000"/>
              </a:spcBef>
            </a:pPr>
            <a:r>
              <a:rPr lang="en-US" altLang="ja-JP" dirty="0" smtClean="0">
                <a:solidFill>
                  <a:schemeClr val="bg1"/>
                </a:solidFill>
                <a:latin typeface="HG丸ｺﾞｼｯｸM-PRO" pitchFamily="50" charset="-128"/>
                <a:ea typeface="HG丸ｺﾞｼｯｸM-PRO" pitchFamily="50" charset="-128"/>
              </a:rPr>
              <a:t>2004</a:t>
            </a:r>
            <a:r>
              <a:rPr lang="ja-JP" altLang="en-US" dirty="0" smtClean="0">
                <a:solidFill>
                  <a:schemeClr val="bg1"/>
                </a:solidFill>
                <a:latin typeface="HG丸ｺﾞｼｯｸM-PRO" pitchFamily="50" charset="-128"/>
                <a:ea typeface="HG丸ｺﾞｼｯｸM-PRO" pitchFamily="50" charset="-128"/>
              </a:rPr>
              <a:t>年</a:t>
            </a:r>
            <a:endParaRPr lang="ja-JP" altLang="en-US" dirty="0">
              <a:solidFill>
                <a:schemeClr val="bg1"/>
              </a:solidFill>
              <a:latin typeface="HG丸ｺﾞｼｯｸM-PRO" pitchFamily="50" charset="-128"/>
              <a:ea typeface="HG丸ｺﾞｼｯｸM-PRO" pitchFamily="50" charset="-128"/>
            </a:endParaRPr>
          </a:p>
        </p:txBody>
      </p:sp>
      <p:sp>
        <p:nvSpPr>
          <p:cNvPr id="10" name="フッター プレースホルダ 9"/>
          <p:cNvSpPr>
            <a:spLocks noGrp="1"/>
          </p:cNvSpPr>
          <p:nvPr>
            <p:ph type="ftr" sz="quarter" idx="11"/>
          </p:nvPr>
        </p:nvSpPr>
        <p:spPr/>
        <p:txBody>
          <a:bodyPr/>
          <a:lstStyle/>
          <a:p>
            <a:r>
              <a:rPr kumimoji="0" lang="en-US" smtClean="0"/>
              <a:t>National Diet Library (NDL)</a:t>
            </a:r>
            <a:endParaRPr kumimoji="0"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a:xfrm>
            <a:off x="0" y="1340768"/>
            <a:ext cx="7524328" cy="2952328"/>
          </a:xfrm>
        </p:spPr>
        <p:txBody>
          <a:bodyPr/>
          <a:lstStyle/>
          <a:p>
            <a:r>
              <a:rPr lang="ja-JP" altLang="en-US" sz="4000" dirty="0" smtClean="0">
                <a:latin typeface="HG丸ｺﾞｼｯｸM-PRO" pitchFamily="50" charset="-128"/>
                <a:ea typeface="HG丸ｺﾞｼｯｸM-PRO" pitchFamily="50" charset="-128"/>
              </a:rPr>
              <a:t>終わり</a:t>
            </a:r>
            <a:endParaRPr kumimoji="1" lang="ja-JP" altLang="en-US" sz="4000" dirty="0">
              <a:latin typeface="HG丸ｺﾞｼｯｸM-PRO" pitchFamily="50" charset="-128"/>
              <a:ea typeface="HG丸ｺﾞｼｯｸM-PRO" pitchFamily="50" charset="-128"/>
            </a:endParaRPr>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z="1100" smtClean="0"/>
              <a:pPr/>
              <a:t>30</a:t>
            </a:fld>
            <a:endParaRPr kumimoji="0" lang="en-US" sz="1100"/>
          </a:p>
        </p:txBody>
      </p:sp>
      <p:sp>
        <p:nvSpPr>
          <p:cNvPr id="9" name="正方形/長方形 8"/>
          <p:cNvSpPr/>
          <p:nvPr/>
        </p:nvSpPr>
        <p:spPr>
          <a:xfrm>
            <a:off x="467544" y="5517232"/>
            <a:ext cx="7488832" cy="707886"/>
          </a:xfrm>
          <a:prstGeom prst="rect">
            <a:avLst/>
          </a:prstGeom>
        </p:spPr>
        <p:txBody>
          <a:bodyPr wrap="square">
            <a:spAutoFit/>
          </a:bodyPr>
          <a:lstStyle/>
          <a:p>
            <a:r>
              <a:rPr kumimoji="1" lang="ja-JP" altLang="en-US" sz="4000" dirty="0" smtClean="0">
                <a:latin typeface="HG丸ｺﾞｼｯｸM-PRO" pitchFamily="50" charset="-128"/>
                <a:ea typeface="HG丸ｺﾞｼｯｸM-PRO" pitchFamily="50" charset="-128"/>
              </a:rPr>
              <a:t>ご静聴ありがとうございました</a:t>
            </a:r>
            <a:endParaRPr lang="ja-JP" altLang="en-US" sz="4000" dirty="0">
              <a:latin typeface="HG丸ｺﾞｼｯｸM-PRO" pitchFamily="50" charset="-128"/>
              <a:ea typeface="HG丸ｺﾞｼｯｸM-PRO" pitchFamily="50" charset="-128"/>
            </a:endParaRPr>
          </a:p>
        </p:txBody>
      </p:sp>
      <p:sp>
        <p:nvSpPr>
          <p:cNvPr id="10" name="フッター プレースホルダ 9"/>
          <p:cNvSpPr>
            <a:spLocks noGrp="1"/>
          </p:cNvSpPr>
          <p:nvPr>
            <p:ph type="ftr" sz="quarter" idx="11"/>
          </p:nvPr>
        </p:nvSpPr>
        <p:spPr/>
        <p:txBody>
          <a:bodyPr/>
          <a:lstStyle/>
          <a:p>
            <a:pPr>
              <a:defRPr/>
            </a:pPr>
            <a:r>
              <a:rPr lang="en-US" altLang="ja-JP" smtClean="0"/>
              <a:t>National Diet Library (NDL)</a:t>
            </a:r>
            <a:endParaRPr lang="ja-JP"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p:txBody>
          <a:bodyPr>
            <a:normAutofit/>
          </a:bodyPr>
          <a:lstStyle/>
          <a:p>
            <a:r>
              <a:rPr lang="en-US" altLang="ja-JP" dirty="0" smtClean="0">
                <a:latin typeface="HG丸ｺﾞｼｯｸM-PRO" pitchFamily="50" charset="-128"/>
                <a:ea typeface="HG丸ｺﾞｼｯｸM-PRO" pitchFamily="50" charset="-128"/>
              </a:rPr>
              <a:t>NDL</a:t>
            </a:r>
            <a:r>
              <a:rPr lang="ja-JP" altLang="en-US" dirty="0" smtClean="0">
                <a:latin typeface="HG丸ｺﾞｼｯｸM-PRO" pitchFamily="50" charset="-128"/>
                <a:ea typeface="HG丸ｺﾞｼｯｸM-PRO" pitchFamily="50" charset="-128"/>
              </a:rPr>
              <a:t>サーチと</a:t>
            </a:r>
            <a:r>
              <a:rPr lang="en-US" altLang="ja-JP" dirty="0" smtClean="0">
                <a:latin typeface="HG丸ｺﾞｼｯｸM-PRO" pitchFamily="50" charset="-128"/>
                <a:ea typeface="HG丸ｺﾞｼｯｸM-PRO" pitchFamily="50" charset="-128"/>
              </a:rPr>
              <a:t/>
            </a:r>
            <a:br>
              <a:rPr lang="en-US" altLang="ja-JP" dirty="0" smtClean="0">
                <a:latin typeface="HG丸ｺﾞｼｯｸM-PRO" pitchFamily="50" charset="-128"/>
                <a:ea typeface="HG丸ｺﾞｼｯｸM-PRO" pitchFamily="50" charset="-128"/>
              </a:rPr>
            </a:br>
            <a:r>
              <a:rPr lang="ja-JP" altLang="en-US" dirty="0" smtClean="0">
                <a:latin typeface="HG丸ｺﾞｼｯｸM-PRO" pitchFamily="50" charset="-128"/>
                <a:ea typeface="HG丸ｺﾞｼｯｸM-PRO" pitchFamily="50" charset="-128"/>
              </a:rPr>
              <a:t>業務基盤システム</a:t>
            </a:r>
            <a:endParaRPr kumimoji="1" lang="ja-JP" altLang="en-US" dirty="0"/>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4</a:t>
            </a:fld>
            <a:endParaRPr kumimoji="0" lang="en-US"/>
          </a:p>
        </p:txBody>
      </p:sp>
      <p:sp>
        <p:nvSpPr>
          <p:cNvPr id="4" name="フッター プレースホルダ 3"/>
          <p:cNvSpPr>
            <a:spLocks noGrp="1"/>
          </p:cNvSpPr>
          <p:nvPr>
            <p:ph type="ftr" sz="quarter" idx="11"/>
          </p:nvPr>
        </p:nvSpPr>
        <p:spPr/>
        <p:txBody>
          <a:bodyPr/>
          <a:lstStyle/>
          <a:p>
            <a:pPr>
              <a:defRPr/>
            </a:pPr>
            <a:r>
              <a:rPr lang="en-US" altLang="ja-JP" smtClean="0"/>
              <a:t>National Diet Library (NDL)</a:t>
            </a:r>
            <a:endParaRPr lang="ja-JP"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8670"/>
          </a:xfrm>
        </p:spPr>
        <p:txBody>
          <a:bodyPr>
            <a:normAutofit/>
          </a:bodyPr>
          <a:lstStyle/>
          <a:p>
            <a:r>
              <a:rPr lang="en-US" altLang="ja-JP" dirty="0" err="1" smtClean="0"/>
              <a:t>NDLSearch</a:t>
            </a:r>
            <a:r>
              <a:rPr lang="ja-JP" altLang="en-US" dirty="0" smtClean="0"/>
              <a:t>ができるまで</a:t>
            </a:r>
            <a:endParaRPr kumimoji="1" lang="ja-JP" altLang="en-US" dirty="0"/>
          </a:p>
        </p:txBody>
      </p:sp>
      <p:graphicFrame>
        <p:nvGraphicFramePr>
          <p:cNvPr id="12" name="図表 11"/>
          <p:cNvGraphicFramePr/>
          <p:nvPr/>
        </p:nvGraphicFramePr>
        <p:xfrm>
          <a:off x="285720" y="548680"/>
          <a:ext cx="8858280" cy="57406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コンテンツ プレースホルダ 4"/>
          <p:cNvGraphicFramePr>
            <a:graphicFrameLocks/>
          </p:cNvGraphicFramePr>
          <p:nvPr/>
        </p:nvGraphicFramePr>
        <p:xfrm>
          <a:off x="71438" y="857232"/>
          <a:ext cx="3643306" cy="31432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5</a:t>
            </a:fld>
            <a:endParaRPr kumimoji="0" lang="en-US"/>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142844" y="1"/>
            <a:ext cx="8507412" cy="908720"/>
          </a:xfrm>
        </p:spPr>
        <p:txBody>
          <a:bodyPr>
            <a:normAutofit fontScale="90000"/>
          </a:bodyPr>
          <a:lstStyle/>
          <a:p>
            <a:r>
              <a:rPr lang="ja-JP" altLang="en-US" sz="3200" dirty="0" smtClean="0">
                <a:latin typeface="HG丸ｺﾞｼｯｸM-PRO" pitchFamily="50" charset="-128"/>
                <a:ea typeface="HG丸ｺﾞｼｯｸM-PRO" pitchFamily="50" charset="-128"/>
              </a:rPr>
              <a:t>情報探索サービスの将来像</a:t>
            </a:r>
            <a:r>
              <a:rPr lang="en-US" altLang="ja-JP" sz="3200" dirty="0" smtClean="0">
                <a:latin typeface="HG丸ｺﾞｼｯｸM-PRO" pitchFamily="50" charset="-128"/>
                <a:ea typeface="HG丸ｺﾞｼｯｸM-PRO" pitchFamily="50" charset="-128"/>
              </a:rPr>
              <a:t/>
            </a:r>
            <a:br>
              <a:rPr lang="en-US" altLang="ja-JP" sz="3200" dirty="0" smtClean="0">
                <a:latin typeface="HG丸ｺﾞｼｯｸM-PRO" pitchFamily="50" charset="-128"/>
                <a:ea typeface="HG丸ｺﾞｼｯｸM-PRO" pitchFamily="50" charset="-128"/>
              </a:rPr>
            </a:br>
            <a:r>
              <a:rPr lang="en-US" altLang="ja-JP" sz="2800" dirty="0" smtClean="0">
                <a:latin typeface="HG丸ｺﾞｼｯｸM-PRO" pitchFamily="50" charset="-128"/>
                <a:ea typeface="HG丸ｺﾞｼｯｸM-PRO" pitchFamily="50" charset="-128"/>
              </a:rPr>
              <a:t>(</a:t>
            </a:r>
            <a:r>
              <a:rPr lang="ja-JP" altLang="en-US" sz="2800" dirty="0" smtClean="0">
                <a:latin typeface="HG丸ｺﾞｼｯｸM-PRO" pitchFamily="50" charset="-128"/>
                <a:ea typeface="HG丸ｺﾞｼｯｸM-PRO" pitchFamily="50" charset="-128"/>
              </a:rPr>
              <a:t>クラウドの世界でのサービスの連携</a:t>
            </a:r>
            <a:r>
              <a:rPr lang="en-US" altLang="ja-JP" sz="2800" dirty="0" smtClean="0">
                <a:latin typeface="HG丸ｺﾞｼｯｸM-PRO" pitchFamily="50" charset="-128"/>
                <a:ea typeface="HG丸ｺﾞｼｯｸM-PRO" pitchFamily="50" charset="-128"/>
              </a:rPr>
              <a:t>)</a:t>
            </a:r>
            <a:endParaRPr lang="ja-JP" altLang="en-US" sz="2800" dirty="0" smtClean="0">
              <a:latin typeface="HG丸ｺﾞｼｯｸM-PRO" pitchFamily="50" charset="-128"/>
              <a:ea typeface="HG丸ｺﾞｼｯｸM-PRO" pitchFamily="50" charset="-128"/>
            </a:endParaRPr>
          </a:p>
        </p:txBody>
      </p:sp>
      <p:sp>
        <p:nvSpPr>
          <p:cNvPr id="69636" name="AutoShape 3"/>
          <p:cNvSpPr>
            <a:spLocks noChangeArrowheads="1"/>
          </p:cNvSpPr>
          <p:nvPr/>
        </p:nvSpPr>
        <p:spPr bwMode="auto">
          <a:xfrm>
            <a:off x="466725" y="3999230"/>
            <a:ext cx="5618163" cy="272415"/>
          </a:xfrm>
          <a:prstGeom prst="roundRect">
            <a:avLst>
              <a:gd name="adj" fmla="val 16667"/>
            </a:avLst>
          </a:prstGeom>
          <a:solidFill>
            <a:srgbClr val="E5FFFF"/>
          </a:solidFill>
          <a:ln w="3175" algn="ctr">
            <a:solidFill>
              <a:srgbClr val="3333CC"/>
            </a:solidFill>
            <a:round/>
            <a:headEnd/>
            <a:tailEnd/>
          </a:ln>
        </p:spPr>
        <p:txBody>
          <a:bodyPr anchor="ctr">
            <a:spAutoFit/>
          </a:bodyPr>
          <a:lstStyle/>
          <a:p>
            <a:endParaRPr lang="ja-JP" altLang="en-US"/>
          </a:p>
        </p:txBody>
      </p:sp>
      <p:sp>
        <p:nvSpPr>
          <p:cNvPr id="69637" name="Oval 4"/>
          <p:cNvSpPr>
            <a:spLocks noChangeArrowheads="1"/>
          </p:cNvSpPr>
          <p:nvPr/>
        </p:nvSpPr>
        <p:spPr bwMode="auto">
          <a:xfrm rot="-1045479">
            <a:off x="2306638" y="1179513"/>
            <a:ext cx="1982787" cy="4824412"/>
          </a:xfrm>
          <a:prstGeom prst="ellipse">
            <a:avLst/>
          </a:prstGeom>
          <a:gradFill rotWithShape="1">
            <a:gsLst>
              <a:gs pos="0">
                <a:schemeClr val="bg1">
                  <a:alpha val="46999"/>
                </a:schemeClr>
              </a:gs>
              <a:gs pos="100000">
                <a:srgbClr val="FFFF99">
                  <a:alpha val="48000"/>
                </a:srgbClr>
              </a:gs>
            </a:gsLst>
            <a:path path="shape">
              <a:fillToRect l="50000" t="50000" r="50000" b="50000"/>
            </a:path>
          </a:gradFill>
          <a:ln w="9525" algn="ctr">
            <a:solidFill>
              <a:schemeClr val="tx1"/>
            </a:solidFill>
            <a:round/>
            <a:headEnd/>
            <a:tailEnd/>
          </a:ln>
        </p:spPr>
        <p:txBody>
          <a:bodyPr/>
          <a:lstStyle/>
          <a:p>
            <a:endParaRPr lang="ja-JP" altLang="ja-JP" b="0"/>
          </a:p>
        </p:txBody>
      </p:sp>
      <p:sp>
        <p:nvSpPr>
          <p:cNvPr id="69638" name="Oval 5"/>
          <p:cNvSpPr>
            <a:spLocks noChangeArrowheads="1"/>
          </p:cNvSpPr>
          <p:nvPr/>
        </p:nvSpPr>
        <p:spPr bwMode="auto">
          <a:xfrm rot="1642690">
            <a:off x="9396413" y="1052513"/>
            <a:ext cx="855662" cy="1255712"/>
          </a:xfrm>
          <a:prstGeom prst="ellipse">
            <a:avLst/>
          </a:prstGeom>
          <a:gradFill rotWithShape="1">
            <a:gsLst>
              <a:gs pos="0">
                <a:schemeClr val="bg1">
                  <a:alpha val="48000"/>
                </a:schemeClr>
              </a:gs>
              <a:gs pos="100000">
                <a:srgbClr val="99FF99">
                  <a:alpha val="45000"/>
                </a:srgbClr>
              </a:gs>
            </a:gsLst>
            <a:path path="shape">
              <a:fillToRect l="50000" t="50000" r="50000" b="50000"/>
            </a:path>
          </a:gradFill>
          <a:ln w="9525" algn="ctr">
            <a:solidFill>
              <a:schemeClr val="tx1"/>
            </a:solidFill>
            <a:round/>
            <a:headEnd/>
            <a:tailEnd/>
          </a:ln>
        </p:spPr>
        <p:txBody>
          <a:bodyPr/>
          <a:lstStyle/>
          <a:p>
            <a:endParaRPr lang="ja-JP" altLang="ja-JP" b="0"/>
          </a:p>
        </p:txBody>
      </p:sp>
      <p:cxnSp>
        <p:nvCxnSpPr>
          <p:cNvPr id="69639" name="AutoShape 6"/>
          <p:cNvCxnSpPr>
            <a:cxnSpLocks noChangeShapeType="1"/>
          </p:cNvCxnSpPr>
          <p:nvPr/>
        </p:nvCxnSpPr>
        <p:spPr bwMode="auto">
          <a:xfrm rot="5400000" flipH="1">
            <a:off x="8766175" y="2332038"/>
            <a:ext cx="1622425" cy="73025"/>
          </a:xfrm>
          <a:prstGeom prst="curvedConnector3">
            <a:avLst>
              <a:gd name="adj1" fmla="val 50194"/>
            </a:avLst>
          </a:prstGeom>
          <a:noFill/>
          <a:ln w="12700">
            <a:solidFill>
              <a:srgbClr val="FF0000"/>
            </a:solidFill>
            <a:round/>
            <a:headEnd/>
            <a:tailEnd type="triangle" w="med" len="med"/>
          </a:ln>
        </p:spPr>
      </p:cxnSp>
      <p:sp>
        <p:nvSpPr>
          <p:cNvPr id="1096711" name="Oval 7"/>
          <p:cNvSpPr>
            <a:spLocks noChangeArrowheads="1"/>
          </p:cNvSpPr>
          <p:nvPr/>
        </p:nvSpPr>
        <p:spPr bwMode="auto">
          <a:xfrm>
            <a:off x="6840537" y="1714488"/>
            <a:ext cx="2303463" cy="4087827"/>
          </a:xfrm>
          <a:prstGeom prst="ellipse">
            <a:avLst/>
          </a:prstGeom>
          <a:gradFill rotWithShape="1">
            <a:gsLst>
              <a:gs pos="0">
                <a:srgbClr val="3366FF">
                  <a:gamma/>
                  <a:tint val="0"/>
                  <a:invGamma/>
                </a:srgbClr>
              </a:gs>
              <a:gs pos="100000">
                <a:srgbClr val="3366FF"/>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r>
              <a:rPr lang="ja-JP" altLang="en-US" sz="1200"/>
              <a:t>ユーザ群</a:t>
            </a:r>
          </a:p>
        </p:txBody>
      </p:sp>
      <p:sp>
        <p:nvSpPr>
          <p:cNvPr id="69641" name="Oval 8"/>
          <p:cNvSpPr>
            <a:spLocks noChangeArrowheads="1"/>
          </p:cNvSpPr>
          <p:nvPr/>
        </p:nvSpPr>
        <p:spPr bwMode="auto">
          <a:xfrm>
            <a:off x="9756775" y="3500438"/>
            <a:ext cx="1584325" cy="411162"/>
          </a:xfrm>
          <a:prstGeom prst="ellipse">
            <a:avLst/>
          </a:prstGeom>
          <a:gradFill rotWithShape="1">
            <a:gsLst>
              <a:gs pos="0">
                <a:srgbClr val="FFFFFF"/>
              </a:gs>
              <a:gs pos="100000">
                <a:srgbClr val="33CCCC"/>
              </a:gs>
            </a:gsLst>
            <a:path path="shape">
              <a:fillToRect l="50000" t="50000" r="50000" b="50000"/>
            </a:path>
          </a:gradFill>
          <a:ln w="9525" algn="ctr">
            <a:solidFill>
              <a:schemeClr val="tx1"/>
            </a:solidFill>
            <a:round/>
            <a:headEnd/>
            <a:tailEnd/>
          </a:ln>
        </p:spPr>
        <p:txBody>
          <a:bodyPr wrap="none" anchor="ctr"/>
          <a:lstStyle/>
          <a:p>
            <a:r>
              <a:rPr lang="en-US" altLang="ja-JP" sz="900" b="0"/>
              <a:t>NII GeNii</a:t>
            </a:r>
          </a:p>
        </p:txBody>
      </p:sp>
      <p:sp>
        <p:nvSpPr>
          <p:cNvPr id="69642" name="AutoShape 9"/>
          <p:cNvSpPr>
            <a:spLocks noChangeArrowheads="1"/>
          </p:cNvSpPr>
          <p:nvPr/>
        </p:nvSpPr>
        <p:spPr bwMode="auto">
          <a:xfrm>
            <a:off x="539750" y="1557338"/>
            <a:ext cx="3673475" cy="2376487"/>
          </a:xfrm>
          <a:prstGeom prst="cloudCallout">
            <a:avLst>
              <a:gd name="adj1" fmla="val -40708"/>
              <a:gd name="adj2" fmla="val 35639"/>
            </a:avLst>
          </a:prstGeom>
          <a:gradFill rotWithShape="1">
            <a:gsLst>
              <a:gs pos="0">
                <a:schemeClr val="bg1"/>
              </a:gs>
              <a:gs pos="100000">
                <a:srgbClr val="99FF99"/>
              </a:gs>
            </a:gsLst>
            <a:path path="rect">
              <a:fillToRect l="50000" t="50000" r="50000" b="50000"/>
            </a:path>
          </a:gradFill>
          <a:ln w="12700">
            <a:solidFill>
              <a:srgbClr val="6699FF"/>
            </a:solidFill>
            <a:round/>
            <a:headEnd/>
            <a:tailEnd/>
          </a:ln>
        </p:spPr>
        <p:txBody>
          <a:bodyPr anchor="ctr"/>
          <a:lstStyle/>
          <a:p>
            <a:endParaRPr lang="ja-JP" altLang="ja-JP"/>
          </a:p>
        </p:txBody>
      </p:sp>
      <p:sp>
        <p:nvSpPr>
          <p:cNvPr id="69643" name="Rectangle 10"/>
          <p:cNvSpPr>
            <a:spLocks noChangeArrowheads="1"/>
          </p:cNvSpPr>
          <p:nvPr/>
        </p:nvSpPr>
        <p:spPr bwMode="auto">
          <a:xfrm>
            <a:off x="785786" y="1500174"/>
            <a:ext cx="1011815" cy="338554"/>
          </a:xfrm>
          <a:prstGeom prst="rect">
            <a:avLst/>
          </a:prstGeom>
          <a:noFill/>
          <a:ln w="38100" algn="ctr">
            <a:noFill/>
            <a:miter lim="800000"/>
            <a:headEnd/>
            <a:tailEnd/>
          </a:ln>
        </p:spPr>
        <p:txBody>
          <a:bodyPr wrap="none">
            <a:spAutoFit/>
          </a:bodyPr>
          <a:lstStyle/>
          <a:p>
            <a:r>
              <a:rPr lang="ja-JP" altLang="en-US" sz="1600">
                <a:solidFill>
                  <a:srgbClr val="008000"/>
                </a:solidFill>
              </a:rPr>
              <a:t>クラウド</a:t>
            </a:r>
          </a:p>
        </p:txBody>
      </p:sp>
      <p:sp>
        <p:nvSpPr>
          <p:cNvPr id="69644" name="AutoShape 11"/>
          <p:cNvSpPr>
            <a:spLocks noChangeArrowheads="1"/>
          </p:cNvSpPr>
          <p:nvPr/>
        </p:nvSpPr>
        <p:spPr bwMode="auto">
          <a:xfrm>
            <a:off x="684213" y="3716338"/>
            <a:ext cx="4321175" cy="2809875"/>
          </a:xfrm>
          <a:prstGeom prst="cloudCallout">
            <a:avLst>
              <a:gd name="adj1" fmla="val -27111"/>
              <a:gd name="adj2" fmla="val 37852"/>
            </a:avLst>
          </a:prstGeom>
          <a:gradFill rotWithShape="1">
            <a:gsLst>
              <a:gs pos="0">
                <a:schemeClr val="bg1"/>
              </a:gs>
              <a:gs pos="100000">
                <a:srgbClr val="99FF99"/>
              </a:gs>
            </a:gsLst>
            <a:path path="rect">
              <a:fillToRect l="50000" t="50000" r="50000" b="50000"/>
            </a:path>
          </a:gradFill>
          <a:ln w="12700">
            <a:solidFill>
              <a:srgbClr val="6699FF"/>
            </a:solidFill>
            <a:round/>
            <a:headEnd/>
            <a:tailEnd/>
          </a:ln>
        </p:spPr>
        <p:txBody>
          <a:bodyPr anchor="ctr"/>
          <a:lstStyle/>
          <a:p>
            <a:endParaRPr lang="ja-JP" altLang="ja-JP"/>
          </a:p>
        </p:txBody>
      </p:sp>
      <p:sp>
        <p:nvSpPr>
          <p:cNvPr id="69645" name="Rectangle 12"/>
          <p:cNvSpPr>
            <a:spLocks noChangeArrowheads="1"/>
          </p:cNvSpPr>
          <p:nvPr/>
        </p:nvSpPr>
        <p:spPr bwMode="auto">
          <a:xfrm>
            <a:off x="819656" y="5516563"/>
            <a:ext cx="1011815" cy="338554"/>
          </a:xfrm>
          <a:prstGeom prst="rect">
            <a:avLst/>
          </a:prstGeom>
          <a:noFill/>
          <a:ln w="38100" algn="ctr">
            <a:noFill/>
            <a:miter lim="800000"/>
            <a:headEnd/>
            <a:tailEnd/>
          </a:ln>
        </p:spPr>
        <p:txBody>
          <a:bodyPr wrap="none">
            <a:spAutoFit/>
          </a:bodyPr>
          <a:lstStyle/>
          <a:p>
            <a:r>
              <a:rPr lang="ja-JP" altLang="en-US" sz="1600">
                <a:solidFill>
                  <a:srgbClr val="008000"/>
                </a:solidFill>
              </a:rPr>
              <a:t>クラウド</a:t>
            </a:r>
          </a:p>
        </p:txBody>
      </p:sp>
      <p:sp>
        <p:nvSpPr>
          <p:cNvPr id="69646" name="Oval 13"/>
          <p:cNvSpPr>
            <a:spLocks noChangeArrowheads="1"/>
          </p:cNvSpPr>
          <p:nvPr/>
        </p:nvSpPr>
        <p:spPr bwMode="auto">
          <a:xfrm rot="-2306923">
            <a:off x="1331913" y="2349500"/>
            <a:ext cx="1655762" cy="2879725"/>
          </a:xfrm>
          <a:prstGeom prst="ellipse">
            <a:avLst/>
          </a:prstGeom>
          <a:gradFill rotWithShape="1">
            <a:gsLst>
              <a:gs pos="0">
                <a:srgbClr val="FFFFFF">
                  <a:alpha val="53000"/>
                </a:srgbClr>
              </a:gs>
              <a:gs pos="100000">
                <a:srgbClr val="FF99CC">
                  <a:alpha val="51999"/>
                </a:srgbClr>
              </a:gs>
            </a:gsLst>
            <a:path path="shape">
              <a:fillToRect l="50000" t="50000" r="50000" b="50000"/>
            </a:path>
          </a:gradFill>
          <a:ln w="9525" algn="ctr">
            <a:solidFill>
              <a:schemeClr val="tx1"/>
            </a:solidFill>
            <a:round/>
            <a:headEnd/>
            <a:tailEnd/>
          </a:ln>
        </p:spPr>
        <p:txBody>
          <a:bodyPr wrap="none" anchor="ctr"/>
          <a:lstStyle/>
          <a:p>
            <a:endParaRPr lang="ja-JP" altLang="ja-JP" sz="1200"/>
          </a:p>
        </p:txBody>
      </p:sp>
      <p:sp>
        <p:nvSpPr>
          <p:cNvPr id="69647" name="Oval 14"/>
          <p:cNvSpPr>
            <a:spLocks noChangeArrowheads="1"/>
          </p:cNvSpPr>
          <p:nvPr/>
        </p:nvSpPr>
        <p:spPr bwMode="auto">
          <a:xfrm>
            <a:off x="971550" y="1989138"/>
            <a:ext cx="3095625" cy="1295400"/>
          </a:xfrm>
          <a:prstGeom prst="ellipse">
            <a:avLst/>
          </a:prstGeom>
          <a:gradFill rotWithShape="1">
            <a:gsLst>
              <a:gs pos="0">
                <a:srgbClr val="FFFFFF">
                  <a:alpha val="53000"/>
                </a:srgbClr>
              </a:gs>
              <a:gs pos="100000">
                <a:srgbClr val="FF99CC">
                  <a:alpha val="51999"/>
                </a:srgbClr>
              </a:gs>
            </a:gsLst>
            <a:path path="shape">
              <a:fillToRect l="50000" t="50000" r="50000" b="50000"/>
            </a:path>
          </a:gradFill>
          <a:ln w="9525" algn="ctr">
            <a:solidFill>
              <a:schemeClr val="tx1"/>
            </a:solidFill>
            <a:round/>
            <a:headEnd/>
            <a:tailEnd/>
          </a:ln>
        </p:spPr>
        <p:txBody>
          <a:bodyPr wrap="none" anchor="ctr"/>
          <a:lstStyle/>
          <a:p>
            <a:endParaRPr lang="ja-JP" altLang="ja-JP" sz="1200"/>
          </a:p>
        </p:txBody>
      </p:sp>
      <p:sp>
        <p:nvSpPr>
          <p:cNvPr id="1096720" name="Oval 16"/>
          <p:cNvSpPr>
            <a:spLocks noChangeArrowheads="1"/>
          </p:cNvSpPr>
          <p:nvPr/>
        </p:nvSpPr>
        <p:spPr bwMode="auto">
          <a:xfrm>
            <a:off x="6732588" y="2205038"/>
            <a:ext cx="2087562" cy="3938606"/>
          </a:xfrm>
          <a:prstGeom prst="ellipse">
            <a:avLst/>
          </a:prstGeom>
          <a:gradFill rotWithShape="1">
            <a:gsLst>
              <a:gs pos="0">
                <a:srgbClr val="3366FF">
                  <a:gamma/>
                  <a:tint val="0"/>
                  <a:invGamma/>
                </a:srgbClr>
              </a:gs>
              <a:gs pos="100000">
                <a:srgbClr val="3366FF"/>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r>
              <a:rPr lang="ja-JP" altLang="en-US" sz="1200"/>
              <a:t>ユーザ群</a:t>
            </a:r>
          </a:p>
        </p:txBody>
      </p:sp>
      <p:sp>
        <p:nvSpPr>
          <p:cNvPr id="69650" name="Oval 17"/>
          <p:cNvSpPr>
            <a:spLocks noChangeArrowheads="1"/>
          </p:cNvSpPr>
          <p:nvPr/>
        </p:nvSpPr>
        <p:spPr bwMode="auto">
          <a:xfrm>
            <a:off x="1476375" y="4365625"/>
            <a:ext cx="3095625" cy="1295400"/>
          </a:xfrm>
          <a:prstGeom prst="ellipse">
            <a:avLst/>
          </a:prstGeom>
          <a:gradFill rotWithShape="1">
            <a:gsLst>
              <a:gs pos="0">
                <a:srgbClr val="FFFFFF">
                  <a:alpha val="53000"/>
                </a:srgbClr>
              </a:gs>
              <a:gs pos="100000">
                <a:srgbClr val="FF99CC">
                  <a:alpha val="51999"/>
                </a:srgbClr>
              </a:gs>
            </a:gsLst>
            <a:path path="shape">
              <a:fillToRect l="50000" t="50000" r="50000" b="50000"/>
            </a:path>
          </a:gradFill>
          <a:ln w="9525" algn="ctr">
            <a:solidFill>
              <a:schemeClr val="tx1"/>
            </a:solidFill>
            <a:round/>
            <a:headEnd/>
            <a:tailEnd/>
          </a:ln>
        </p:spPr>
        <p:txBody>
          <a:bodyPr wrap="none" anchor="ctr"/>
          <a:lstStyle/>
          <a:p>
            <a:endParaRPr lang="ja-JP" altLang="ja-JP" sz="1200"/>
          </a:p>
        </p:txBody>
      </p:sp>
      <p:sp>
        <p:nvSpPr>
          <p:cNvPr id="69660" name="AutoShape 27"/>
          <p:cNvSpPr>
            <a:spLocks noChangeArrowheads="1"/>
          </p:cNvSpPr>
          <p:nvPr/>
        </p:nvSpPr>
        <p:spPr bwMode="auto">
          <a:xfrm>
            <a:off x="10001288" y="500042"/>
            <a:ext cx="1403350" cy="649287"/>
          </a:xfrm>
          <a:prstGeom prst="wedgeRoundRectCallout">
            <a:avLst>
              <a:gd name="adj1" fmla="val 36653"/>
              <a:gd name="adj2" fmla="val 189366"/>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a:solidFill>
                  <a:srgbClr val="0000FF"/>
                </a:solidFill>
              </a:rPr>
              <a:t>人と人、人と情報の関連で情報をクラスタリング</a:t>
            </a:r>
          </a:p>
        </p:txBody>
      </p:sp>
      <p:sp>
        <p:nvSpPr>
          <p:cNvPr id="69661" name="AutoShape 28"/>
          <p:cNvSpPr>
            <a:spLocks noChangeArrowheads="1"/>
          </p:cNvSpPr>
          <p:nvPr/>
        </p:nvSpPr>
        <p:spPr bwMode="auto">
          <a:xfrm>
            <a:off x="4286248" y="3357562"/>
            <a:ext cx="2735873" cy="288925"/>
          </a:xfrm>
          <a:prstGeom prst="leftRightArrow">
            <a:avLst>
              <a:gd name="adj1" fmla="val 50000"/>
              <a:gd name="adj2" fmla="val 192418"/>
            </a:avLst>
          </a:prstGeom>
          <a:solidFill>
            <a:srgbClr val="99FF99"/>
          </a:solidFill>
          <a:ln w="38100" algn="ctr">
            <a:solidFill>
              <a:srgbClr val="6699FF"/>
            </a:solidFill>
            <a:miter lim="800000"/>
            <a:headEnd/>
            <a:tailEnd/>
          </a:ln>
        </p:spPr>
        <p:txBody>
          <a:bodyPr wrap="none" anchor="ctr"/>
          <a:lstStyle/>
          <a:p>
            <a:endParaRPr lang="ja-JP" altLang="en-US"/>
          </a:p>
        </p:txBody>
      </p:sp>
      <p:sp>
        <p:nvSpPr>
          <p:cNvPr id="69662" name="AutoShape 29"/>
          <p:cNvSpPr>
            <a:spLocks noChangeArrowheads="1"/>
          </p:cNvSpPr>
          <p:nvPr/>
        </p:nvSpPr>
        <p:spPr bwMode="auto">
          <a:xfrm>
            <a:off x="6000760" y="4214818"/>
            <a:ext cx="1350952" cy="288925"/>
          </a:xfrm>
          <a:prstGeom prst="leftRightArrow">
            <a:avLst>
              <a:gd name="adj1" fmla="val 50000"/>
              <a:gd name="adj2" fmla="val 192418"/>
            </a:avLst>
          </a:prstGeom>
          <a:solidFill>
            <a:srgbClr val="99FF99"/>
          </a:solidFill>
          <a:ln w="38100" algn="ctr">
            <a:solidFill>
              <a:srgbClr val="6699FF"/>
            </a:solidFill>
            <a:miter lim="800000"/>
            <a:headEnd/>
            <a:tailEnd/>
          </a:ln>
        </p:spPr>
        <p:txBody>
          <a:bodyPr wrap="none" anchor="ctr"/>
          <a:lstStyle/>
          <a:p>
            <a:endParaRPr lang="ja-JP" altLang="en-US"/>
          </a:p>
        </p:txBody>
      </p:sp>
      <p:sp>
        <p:nvSpPr>
          <p:cNvPr id="69663" name="AutoShape 30"/>
          <p:cNvSpPr>
            <a:spLocks noChangeArrowheads="1"/>
          </p:cNvSpPr>
          <p:nvPr/>
        </p:nvSpPr>
        <p:spPr bwMode="auto">
          <a:xfrm>
            <a:off x="9144000" y="0"/>
            <a:ext cx="1152525" cy="649287"/>
          </a:xfrm>
          <a:prstGeom prst="wedgeRoundRectCallout">
            <a:avLst>
              <a:gd name="adj1" fmla="val 81403"/>
              <a:gd name="adj2" fmla="val -10148"/>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a:solidFill>
                  <a:srgbClr val="0000FF"/>
                </a:solidFill>
              </a:rPr>
              <a:t>人と人の関連で情報をクラスタリング</a:t>
            </a:r>
          </a:p>
        </p:txBody>
      </p:sp>
      <p:sp>
        <p:nvSpPr>
          <p:cNvPr id="69666" name="Rectangle 33"/>
          <p:cNvSpPr>
            <a:spLocks noChangeArrowheads="1"/>
          </p:cNvSpPr>
          <p:nvPr/>
        </p:nvSpPr>
        <p:spPr bwMode="auto">
          <a:xfrm>
            <a:off x="1322687" y="3573463"/>
            <a:ext cx="1218603" cy="338554"/>
          </a:xfrm>
          <a:prstGeom prst="rect">
            <a:avLst/>
          </a:prstGeom>
          <a:noFill/>
          <a:ln w="38100" algn="ctr">
            <a:noFill/>
            <a:miter lim="800000"/>
            <a:headEnd/>
            <a:tailEnd/>
          </a:ln>
        </p:spPr>
        <p:txBody>
          <a:bodyPr wrap="none">
            <a:spAutoFit/>
          </a:bodyPr>
          <a:lstStyle/>
          <a:p>
            <a:r>
              <a:rPr lang="ja-JP" altLang="en-US" sz="1600">
                <a:solidFill>
                  <a:srgbClr val="008000"/>
                </a:solidFill>
              </a:rPr>
              <a:t>サービス群</a:t>
            </a:r>
          </a:p>
        </p:txBody>
      </p:sp>
      <p:sp>
        <p:nvSpPr>
          <p:cNvPr id="69667" name="Rectangle 34"/>
          <p:cNvSpPr>
            <a:spLocks noChangeArrowheads="1"/>
          </p:cNvSpPr>
          <p:nvPr/>
        </p:nvSpPr>
        <p:spPr bwMode="auto">
          <a:xfrm>
            <a:off x="1610024" y="5157788"/>
            <a:ext cx="1218603" cy="338554"/>
          </a:xfrm>
          <a:prstGeom prst="rect">
            <a:avLst/>
          </a:prstGeom>
          <a:noFill/>
          <a:ln w="38100" algn="ctr">
            <a:noFill/>
            <a:miter lim="800000"/>
            <a:headEnd/>
            <a:tailEnd/>
          </a:ln>
        </p:spPr>
        <p:txBody>
          <a:bodyPr wrap="none">
            <a:spAutoFit/>
          </a:bodyPr>
          <a:lstStyle/>
          <a:p>
            <a:r>
              <a:rPr lang="ja-JP" altLang="en-US" sz="1600">
                <a:solidFill>
                  <a:srgbClr val="008000"/>
                </a:solidFill>
              </a:rPr>
              <a:t>サービス群</a:t>
            </a:r>
          </a:p>
        </p:txBody>
      </p:sp>
      <p:pic>
        <p:nvPicPr>
          <p:cNvPr id="69668" name="Picture 35" descr="MCj02320470000[1]"/>
          <p:cNvPicPr>
            <a:picLocks noChangeAspect="1" noChangeArrowheads="1"/>
          </p:cNvPicPr>
          <p:nvPr/>
        </p:nvPicPr>
        <p:blipFill>
          <a:blip r:embed="rId3" cstate="print"/>
          <a:srcRect/>
          <a:stretch>
            <a:fillRect/>
          </a:stretch>
        </p:blipFill>
        <p:spPr bwMode="auto">
          <a:xfrm>
            <a:off x="7786710" y="2357430"/>
            <a:ext cx="517525" cy="485775"/>
          </a:xfrm>
          <a:prstGeom prst="rect">
            <a:avLst/>
          </a:prstGeom>
          <a:noFill/>
          <a:ln w="9525">
            <a:noFill/>
            <a:miter lim="800000"/>
            <a:headEnd/>
            <a:tailEnd/>
          </a:ln>
        </p:spPr>
      </p:pic>
      <p:pic>
        <p:nvPicPr>
          <p:cNvPr id="69669" name="Picture 36" descr="MCj02320470000[1]"/>
          <p:cNvPicPr>
            <a:picLocks noChangeAspect="1" noChangeArrowheads="1"/>
          </p:cNvPicPr>
          <p:nvPr/>
        </p:nvPicPr>
        <p:blipFill>
          <a:blip r:embed="rId3" cstate="print"/>
          <a:srcRect/>
          <a:stretch>
            <a:fillRect/>
          </a:stretch>
        </p:blipFill>
        <p:spPr bwMode="auto">
          <a:xfrm>
            <a:off x="8101013" y="1557338"/>
            <a:ext cx="517525" cy="485775"/>
          </a:xfrm>
          <a:prstGeom prst="rect">
            <a:avLst/>
          </a:prstGeom>
          <a:noFill/>
          <a:ln w="9525">
            <a:noFill/>
            <a:miter lim="800000"/>
            <a:headEnd/>
            <a:tailEnd/>
          </a:ln>
        </p:spPr>
      </p:pic>
      <p:sp>
        <p:nvSpPr>
          <p:cNvPr id="38" name="AutoShape 72"/>
          <p:cNvSpPr>
            <a:spLocks noChangeArrowheads="1"/>
          </p:cNvSpPr>
          <p:nvPr/>
        </p:nvSpPr>
        <p:spPr bwMode="auto">
          <a:xfrm>
            <a:off x="4755241" y="5929330"/>
            <a:ext cx="3011824" cy="777061"/>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p:spPr>
        <p:txBody>
          <a:bodyPr wrap="none" anchor="ctr">
            <a:spAutoFit/>
          </a:bodyPr>
          <a:lstStyle/>
          <a:p>
            <a:r>
              <a:rPr lang="ja-JP" altLang="en-US" sz="1600" dirty="0" smtClean="0">
                <a:solidFill>
                  <a:srgbClr val="0000FF"/>
                </a:solidFill>
              </a:rPr>
              <a:t>利用者は、情報、サービスの</a:t>
            </a:r>
            <a:endParaRPr lang="en-US" altLang="ja-JP" sz="1600" dirty="0" smtClean="0">
              <a:solidFill>
                <a:srgbClr val="0000FF"/>
              </a:solidFill>
            </a:endParaRPr>
          </a:p>
          <a:p>
            <a:r>
              <a:rPr lang="ja-JP" altLang="en-US" sz="1600" dirty="0" smtClean="0">
                <a:solidFill>
                  <a:srgbClr val="0000FF"/>
                </a:solidFill>
              </a:rPr>
              <a:t>所在場所を意識せず利用</a:t>
            </a:r>
          </a:p>
        </p:txBody>
      </p:sp>
      <p:sp>
        <p:nvSpPr>
          <p:cNvPr id="41" name="AutoShape 27"/>
          <p:cNvSpPr>
            <a:spLocks noChangeArrowheads="1"/>
          </p:cNvSpPr>
          <p:nvPr/>
        </p:nvSpPr>
        <p:spPr bwMode="auto">
          <a:xfrm>
            <a:off x="2571736" y="5786454"/>
            <a:ext cx="1571636" cy="857256"/>
          </a:xfrm>
          <a:prstGeom prst="wedgeRoundRectCallout">
            <a:avLst>
              <a:gd name="adj1" fmla="val -41583"/>
              <a:gd name="adj2" fmla="val -80955"/>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smtClean="0">
                <a:solidFill>
                  <a:srgbClr val="0000FF"/>
                </a:solidFill>
              </a:rPr>
              <a:t>複数のサービスが連携して、新たなサービスを形成</a:t>
            </a:r>
            <a:endParaRPr lang="ja-JP" altLang="en-US" sz="1200" dirty="0">
              <a:solidFill>
                <a:srgbClr val="0000FF"/>
              </a:solidFill>
            </a:endParaRPr>
          </a:p>
        </p:txBody>
      </p:sp>
      <p:sp>
        <p:nvSpPr>
          <p:cNvPr id="42" name="AutoShape 27"/>
          <p:cNvSpPr>
            <a:spLocks noChangeArrowheads="1"/>
          </p:cNvSpPr>
          <p:nvPr/>
        </p:nvSpPr>
        <p:spPr bwMode="auto">
          <a:xfrm>
            <a:off x="7143768" y="5214950"/>
            <a:ext cx="1571636" cy="714380"/>
          </a:xfrm>
          <a:prstGeom prst="wedgeRoundRectCallout">
            <a:avLst>
              <a:gd name="adj1" fmla="val 8834"/>
              <a:gd name="adj2" fmla="val -102605"/>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smtClean="0">
                <a:solidFill>
                  <a:srgbClr val="0000FF"/>
                </a:solidFill>
              </a:rPr>
              <a:t>利用者は、自由にサービスを組み合せて利用</a:t>
            </a:r>
            <a:endParaRPr lang="ja-JP" altLang="en-US" sz="1200" dirty="0">
              <a:solidFill>
                <a:srgbClr val="0000FF"/>
              </a:solidFill>
            </a:endParaRPr>
          </a:p>
        </p:txBody>
      </p:sp>
      <p:cxnSp>
        <p:nvCxnSpPr>
          <p:cNvPr id="59" name="直線矢印コネクタ 58"/>
          <p:cNvCxnSpPr>
            <a:stCxn id="58" idx="0"/>
            <a:endCxn id="56" idx="4"/>
          </p:cNvCxnSpPr>
          <p:nvPr/>
        </p:nvCxnSpPr>
        <p:spPr>
          <a:xfrm rot="16200000" flipV="1">
            <a:off x="3196819" y="1696628"/>
            <a:ext cx="1785950" cy="253604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58" idx="0"/>
            <a:endCxn id="57" idx="4"/>
          </p:cNvCxnSpPr>
          <p:nvPr/>
        </p:nvCxnSpPr>
        <p:spPr>
          <a:xfrm rot="5400000" flipH="1" flipV="1">
            <a:off x="4625578" y="3018232"/>
            <a:ext cx="1571636" cy="10715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58" idx="2"/>
            <a:endCxn id="1096735" idx="6"/>
          </p:cNvCxnSpPr>
          <p:nvPr/>
        </p:nvCxnSpPr>
        <p:spPr>
          <a:xfrm rot="10800000">
            <a:off x="2512988" y="2964653"/>
            <a:ext cx="1844699" cy="135732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58" idx="1"/>
            <a:endCxn id="51" idx="4"/>
          </p:cNvCxnSpPr>
          <p:nvPr/>
        </p:nvCxnSpPr>
        <p:spPr>
          <a:xfrm rot="16200000" flipV="1">
            <a:off x="3757489" y="3100503"/>
            <a:ext cx="850384" cy="93587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58" idx="2"/>
            <a:endCxn id="50" idx="7"/>
          </p:cNvCxnSpPr>
          <p:nvPr/>
        </p:nvCxnSpPr>
        <p:spPr>
          <a:xfrm rot="10800000" flipV="1">
            <a:off x="2236956" y="4321974"/>
            <a:ext cx="2120730" cy="9680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stCxn id="58" idx="3"/>
          </p:cNvCxnSpPr>
          <p:nvPr/>
        </p:nvCxnSpPr>
        <p:spPr>
          <a:xfrm rot="5400000">
            <a:off x="4364712" y="4643292"/>
            <a:ext cx="278880" cy="29293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58" idx="4"/>
            <a:endCxn id="54" idx="0"/>
          </p:cNvCxnSpPr>
          <p:nvPr/>
        </p:nvCxnSpPr>
        <p:spPr>
          <a:xfrm rot="16200000" flipH="1">
            <a:off x="5697148" y="4446991"/>
            <a:ext cx="142876" cy="82153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stCxn id="58" idx="0"/>
            <a:endCxn id="55" idx="4"/>
          </p:cNvCxnSpPr>
          <p:nvPr/>
        </p:nvCxnSpPr>
        <p:spPr>
          <a:xfrm rot="5400000" flipH="1" flipV="1">
            <a:off x="5304239" y="3411141"/>
            <a:ext cx="500066" cy="39290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5" name="AutoShape 29"/>
          <p:cNvSpPr>
            <a:spLocks noChangeArrowheads="1"/>
          </p:cNvSpPr>
          <p:nvPr/>
        </p:nvSpPr>
        <p:spPr bwMode="auto">
          <a:xfrm>
            <a:off x="6500826" y="2928934"/>
            <a:ext cx="1350952" cy="288925"/>
          </a:xfrm>
          <a:prstGeom prst="leftRightArrow">
            <a:avLst>
              <a:gd name="adj1" fmla="val 50000"/>
              <a:gd name="adj2" fmla="val 192418"/>
            </a:avLst>
          </a:prstGeom>
          <a:solidFill>
            <a:srgbClr val="99FF99"/>
          </a:solidFill>
          <a:ln w="38100" algn="ctr">
            <a:solidFill>
              <a:srgbClr val="6699FF"/>
            </a:solidFill>
            <a:miter lim="800000"/>
            <a:headEnd/>
            <a:tailEnd/>
          </a:ln>
        </p:spPr>
        <p:txBody>
          <a:bodyPr wrap="none" anchor="ctr"/>
          <a:lstStyle/>
          <a:p>
            <a:endParaRPr lang="ja-JP" altLang="en-US"/>
          </a:p>
        </p:txBody>
      </p:sp>
      <p:sp>
        <p:nvSpPr>
          <p:cNvPr id="1096735" name="Oval 31"/>
          <p:cNvSpPr>
            <a:spLocks noChangeArrowheads="1"/>
          </p:cNvSpPr>
          <p:nvPr/>
        </p:nvSpPr>
        <p:spPr bwMode="auto">
          <a:xfrm>
            <a:off x="642910" y="2571744"/>
            <a:ext cx="1870077" cy="785818"/>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77500" lnSpcReduction="20000"/>
          </a:bodyPr>
          <a:lstStyle/>
          <a:p>
            <a:pPr algn="l">
              <a:defRPr/>
            </a:pPr>
            <a:r>
              <a:rPr lang="ja-JP" altLang="en-US" sz="1200" b="0" dirty="0" smtClean="0"/>
              <a:t>（学術機関連携）</a:t>
            </a:r>
          </a:p>
          <a:p>
            <a:pPr algn="l">
              <a:buFontTx/>
              <a:buChar char="•"/>
              <a:defRPr/>
            </a:pPr>
            <a:r>
              <a:rPr lang="en-US" altLang="ja-JP" sz="1200" b="0" dirty="0" smtClean="0"/>
              <a:t>NII</a:t>
            </a:r>
            <a:r>
              <a:rPr lang="ja-JP" altLang="en-US" sz="1200" b="0" dirty="0" err="1" smtClean="0"/>
              <a:t>、</a:t>
            </a:r>
            <a:r>
              <a:rPr lang="en-US" altLang="ja-JP" sz="1200" b="0" dirty="0" smtClean="0"/>
              <a:t>JST</a:t>
            </a:r>
          </a:p>
          <a:p>
            <a:pPr algn="l">
              <a:buFontTx/>
              <a:buChar char="•"/>
              <a:defRPr/>
            </a:pPr>
            <a:r>
              <a:rPr lang="ja-JP" altLang="en-US" sz="1200" b="0" dirty="0" smtClean="0"/>
              <a:t>大学図書館</a:t>
            </a:r>
          </a:p>
          <a:p>
            <a:pPr algn="l">
              <a:buFontTx/>
              <a:buChar char="•"/>
              <a:defRPr/>
            </a:pPr>
            <a:r>
              <a:rPr lang="ja-JP" altLang="en-US" sz="1200" b="0" dirty="0" smtClean="0"/>
              <a:t>電子ジャーナル出版者</a:t>
            </a:r>
            <a:endParaRPr lang="ja-JP" altLang="en-US" sz="1200" b="0" dirty="0"/>
          </a:p>
        </p:txBody>
      </p:sp>
      <p:sp>
        <p:nvSpPr>
          <p:cNvPr id="49" name="Oval 31"/>
          <p:cNvSpPr>
            <a:spLocks noChangeArrowheads="1"/>
          </p:cNvSpPr>
          <p:nvPr/>
        </p:nvSpPr>
        <p:spPr bwMode="auto">
          <a:xfrm>
            <a:off x="1571604" y="3429000"/>
            <a:ext cx="2857520" cy="1214446"/>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85000" lnSpcReduction="20000"/>
          </a:bodyPr>
          <a:lstStyle/>
          <a:p>
            <a:pPr algn="l">
              <a:defRPr/>
            </a:pPr>
            <a:r>
              <a:rPr lang="ja-JP" altLang="en-US" sz="1200" b="0" dirty="0" smtClean="0"/>
              <a:t>（</a:t>
            </a:r>
            <a:r>
              <a:rPr lang="en-US" altLang="ja-JP" sz="1200" b="0" dirty="0" smtClean="0"/>
              <a:t>MLA</a:t>
            </a:r>
            <a:r>
              <a:rPr lang="ja-JP" altLang="en-US" sz="1200" b="0" dirty="0" smtClean="0"/>
              <a:t>連携）</a:t>
            </a:r>
          </a:p>
          <a:p>
            <a:pPr algn="l">
              <a:buFontTx/>
              <a:buChar char="•"/>
              <a:defRPr/>
            </a:pPr>
            <a:r>
              <a:rPr lang="ja-JP" altLang="en-US" sz="1200" b="0" dirty="0" smtClean="0"/>
              <a:t>国立公文書館</a:t>
            </a:r>
          </a:p>
          <a:p>
            <a:pPr algn="l">
              <a:buFontTx/>
              <a:buChar char="•"/>
              <a:defRPr/>
            </a:pPr>
            <a:r>
              <a:rPr lang="ja-JP" altLang="en-US" sz="1200" b="0" dirty="0" smtClean="0"/>
              <a:t>東京国立博物館</a:t>
            </a:r>
          </a:p>
          <a:p>
            <a:pPr algn="l">
              <a:buFontTx/>
              <a:buChar char="•"/>
              <a:defRPr/>
            </a:pPr>
            <a:r>
              <a:rPr lang="ja-JP" altLang="en-US" sz="1200" b="0" dirty="0" smtClean="0"/>
              <a:t>国立美術館</a:t>
            </a:r>
            <a:endParaRPr lang="en-US" altLang="ja-JP" sz="1200" b="0" dirty="0" smtClean="0"/>
          </a:p>
          <a:p>
            <a:pPr algn="l"/>
            <a:r>
              <a:rPr lang="ja-JP" altLang="en-US" sz="1200" b="0" dirty="0" smtClean="0"/>
              <a:t>人間文化研究機構（資源共有化）</a:t>
            </a:r>
          </a:p>
          <a:p>
            <a:pPr algn="l">
              <a:buFontTx/>
              <a:buChar char="•"/>
              <a:defRPr/>
            </a:pPr>
            <a:r>
              <a:rPr lang="ja-JP" altLang="en-US" sz="1200" b="0" dirty="0" smtClean="0"/>
              <a:t>各美術館、博物館、公文書館、図書館</a:t>
            </a:r>
            <a:endParaRPr lang="ja-JP" altLang="en-US" sz="1200" b="0" dirty="0"/>
          </a:p>
        </p:txBody>
      </p:sp>
      <p:sp>
        <p:nvSpPr>
          <p:cNvPr id="50" name="Oval 31"/>
          <p:cNvSpPr>
            <a:spLocks noChangeArrowheads="1"/>
          </p:cNvSpPr>
          <p:nvPr/>
        </p:nvSpPr>
        <p:spPr bwMode="auto">
          <a:xfrm>
            <a:off x="285720" y="5143512"/>
            <a:ext cx="2286016" cy="1000132"/>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85000" lnSpcReduction="20000"/>
          </a:bodyPr>
          <a:lstStyle/>
          <a:p>
            <a:pPr algn="l">
              <a:defRPr/>
            </a:pPr>
            <a:r>
              <a:rPr lang="ja-JP" altLang="en-US" sz="1200" b="0" dirty="0" smtClean="0"/>
              <a:t>（公共図書館連携）</a:t>
            </a:r>
          </a:p>
          <a:p>
            <a:pPr algn="l">
              <a:buFontTx/>
              <a:buChar char="•"/>
              <a:defRPr/>
            </a:pPr>
            <a:r>
              <a:rPr lang="ja-JP" altLang="en-US" sz="1200" b="0" dirty="0" smtClean="0"/>
              <a:t>都道府県立図書館</a:t>
            </a:r>
          </a:p>
          <a:p>
            <a:pPr algn="l">
              <a:buFontTx/>
              <a:buChar char="•"/>
              <a:defRPr/>
            </a:pPr>
            <a:r>
              <a:rPr lang="ja-JP" altLang="en-US" sz="1200" b="0" dirty="0" smtClean="0"/>
              <a:t>政令指定都市立図書館</a:t>
            </a:r>
          </a:p>
          <a:p>
            <a:pPr algn="l">
              <a:buFontTx/>
              <a:buChar char="•"/>
              <a:defRPr/>
            </a:pPr>
            <a:r>
              <a:rPr lang="ja-JP" altLang="en-US" sz="1200" b="0" dirty="0" smtClean="0"/>
              <a:t>市町村立図書館</a:t>
            </a:r>
          </a:p>
          <a:p>
            <a:pPr algn="l">
              <a:buFontTx/>
              <a:buChar char="•"/>
              <a:defRPr/>
            </a:pPr>
            <a:r>
              <a:rPr lang="ja-JP" altLang="en-US" sz="1200" b="0" dirty="0" smtClean="0"/>
              <a:t>専門図書館</a:t>
            </a:r>
            <a:endParaRPr lang="ja-JP" altLang="en-US" sz="1200" b="0" dirty="0"/>
          </a:p>
        </p:txBody>
      </p:sp>
      <p:sp>
        <p:nvSpPr>
          <p:cNvPr id="51" name="Oval 31"/>
          <p:cNvSpPr>
            <a:spLocks noChangeArrowheads="1"/>
          </p:cNvSpPr>
          <p:nvPr/>
        </p:nvSpPr>
        <p:spPr bwMode="auto">
          <a:xfrm>
            <a:off x="2500298" y="2000240"/>
            <a:ext cx="2428892" cy="1143008"/>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77500" lnSpcReduction="20000"/>
          </a:bodyPr>
          <a:lstStyle/>
          <a:p>
            <a:pPr algn="l">
              <a:defRPr/>
            </a:pPr>
            <a:r>
              <a:rPr lang="ja-JP" altLang="en-US" sz="1200" b="0" dirty="0" smtClean="0"/>
              <a:t>（出版者等との連携）</a:t>
            </a:r>
          </a:p>
          <a:p>
            <a:pPr algn="l">
              <a:buFontTx/>
              <a:buChar char="•"/>
              <a:defRPr/>
            </a:pPr>
            <a:r>
              <a:rPr lang="ja-JP" altLang="en-US" sz="1200" b="0" dirty="0" smtClean="0">
                <a:hlinkClick r:id="rId4"/>
              </a:rPr>
              <a:t>日本電子出版協会（</a:t>
            </a:r>
            <a:r>
              <a:rPr lang="en-US" altLang="ja-JP" sz="1200" b="0" dirty="0" smtClean="0">
                <a:hlinkClick r:id="rId4"/>
              </a:rPr>
              <a:t>JEPA</a:t>
            </a:r>
            <a:r>
              <a:rPr lang="ja-JP" altLang="en-US" sz="1200" b="0" dirty="0" smtClean="0">
                <a:hlinkClick r:id="rId4"/>
              </a:rPr>
              <a:t>）</a:t>
            </a:r>
            <a:endParaRPr lang="ja-JP" altLang="en-US" sz="1200" b="0" dirty="0" smtClean="0"/>
          </a:p>
          <a:p>
            <a:pPr algn="l">
              <a:buFontTx/>
              <a:buChar char="•"/>
              <a:defRPr/>
            </a:pPr>
            <a:r>
              <a:rPr lang="ja-JP" altLang="en-US" sz="1200" b="0" dirty="0" smtClean="0">
                <a:hlinkClick r:id="rId5"/>
              </a:rPr>
              <a:t>日本印刷技術協会（</a:t>
            </a:r>
            <a:r>
              <a:rPr lang="en-US" altLang="ja-JP" sz="1200" b="0" dirty="0" smtClean="0">
                <a:hlinkClick r:id="rId5"/>
              </a:rPr>
              <a:t>JAGAT</a:t>
            </a:r>
            <a:r>
              <a:rPr lang="ja-JP" altLang="en-US" sz="1200" b="0" dirty="0" smtClean="0">
                <a:hlinkClick r:id="rId5"/>
              </a:rPr>
              <a:t>） </a:t>
            </a:r>
            <a:endParaRPr lang="ja-JP" altLang="en-US" sz="1200" b="0" dirty="0" smtClean="0"/>
          </a:p>
          <a:p>
            <a:pPr algn="l">
              <a:buFontTx/>
              <a:buChar char="•"/>
              <a:defRPr/>
            </a:pPr>
            <a:r>
              <a:rPr lang="ja-JP" altLang="en-US" sz="1200" b="0" dirty="0" smtClean="0"/>
              <a:t>書籍出版者</a:t>
            </a:r>
          </a:p>
          <a:p>
            <a:pPr algn="l">
              <a:buFontTx/>
              <a:buChar char="•"/>
              <a:defRPr/>
            </a:pPr>
            <a:r>
              <a:rPr lang="ja-JP" altLang="en-US" sz="1200" b="0" dirty="0" smtClean="0"/>
              <a:t>電子書籍出版者</a:t>
            </a:r>
          </a:p>
          <a:p>
            <a:pPr algn="l">
              <a:buFontTx/>
              <a:buChar char="•"/>
              <a:defRPr/>
            </a:pPr>
            <a:r>
              <a:rPr lang="ja-JP" altLang="en-US" sz="1200" b="0" dirty="0" smtClean="0"/>
              <a:t>インターネット書籍販売者</a:t>
            </a:r>
            <a:endParaRPr lang="ja-JP" altLang="en-US" sz="1200" b="0" dirty="0"/>
          </a:p>
        </p:txBody>
      </p:sp>
      <p:sp>
        <p:nvSpPr>
          <p:cNvPr id="52" name="Oval 31"/>
          <p:cNvSpPr>
            <a:spLocks noChangeArrowheads="1"/>
          </p:cNvSpPr>
          <p:nvPr/>
        </p:nvSpPr>
        <p:spPr bwMode="auto">
          <a:xfrm>
            <a:off x="2500298" y="4786322"/>
            <a:ext cx="2286016" cy="928694"/>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92500" lnSpcReduction="20000"/>
          </a:bodyPr>
          <a:lstStyle/>
          <a:p>
            <a:pPr algn="l">
              <a:defRPr/>
            </a:pPr>
            <a:r>
              <a:rPr lang="ja-JP" altLang="en-US" sz="1200" b="0" dirty="0" smtClean="0"/>
              <a:t>（政府機関との連携）</a:t>
            </a:r>
          </a:p>
          <a:p>
            <a:pPr algn="l">
              <a:buFontTx/>
              <a:buChar char="•"/>
              <a:defRPr/>
            </a:pPr>
            <a:r>
              <a:rPr lang="en-US" altLang="ja-JP" sz="1200" b="0" dirty="0" smtClean="0"/>
              <a:t>e-GOV</a:t>
            </a:r>
            <a:r>
              <a:rPr lang="ja-JP" altLang="en-US" sz="1200" b="0" dirty="0" smtClean="0"/>
              <a:t>（総務省行政管理局）</a:t>
            </a:r>
          </a:p>
          <a:p>
            <a:pPr algn="l">
              <a:buFontTx/>
              <a:buChar char="•"/>
              <a:defRPr/>
            </a:pPr>
            <a:r>
              <a:rPr lang="ja-JP" altLang="en-US" sz="1200" b="0" dirty="0" smtClean="0"/>
              <a:t>各府省支部図書館</a:t>
            </a:r>
          </a:p>
          <a:p>
            <a:pPr algn="l">
              <a:buFontTx/>
              <a:buChar char="•"/>
              <a:defRPr/>
            </a:pPr>
            <a:r>
              <a:rPr lang="ja-JP" altLang="en-US" sz="1200" b="0" dirty="0" smtClean="0"/>
              <a:t>国立印刷局</a:t>
            </a:r>
            <a:endParaRPr lang="ja-JP" altLang="en-US" sz="1200" b="0" dirty="0"/>
          </a:p>
        </p:txBody>
      </p:sp>
      <p:sp>
        <p:nvSpPr>
          <p:cNvPr id="54" name="Oval 31"/>
          <p:cNvSpPr>
            <a:spLocks noChangeArrowheads="1"/>
          </p:cNvSpPr>
          <p:nvPr/>
        </p:nvSpPr>
        <p:spPr bwMode="auto">
          <a:xfrm>
            <a:off x="5143504" y="4929198"/>
            <a:ext cx="2071702" cy="571504"/>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70000" lnSpcReduction="20000"/>
          </a:bodyPr>
          <a:lstStyle/>
          <a:p>
            <a:pPr algn="l">
              <a:defRPr/>
            </a:pPr>
            <a:r>
              <a:rPr lang="ja-JP" altLang="en-US" sz="1200" b="0" dirty="0" smtClean="0"/>
              <a:t>（民間・個人サイト）</a:t>
            </a:r>
          </a:p>
          <a:p>
            <a:pPr algn="l">
              <a:buFontTx/>
              <a:buChar char="•"/>
              <a:defRPr/>
            </a:pPr>
            <a:r>
              <a:rPr lang="en-US" altLang="ja-JP" sz="1200" b="0" dirty="0" smtClean="0"/>
              <a:t>Blog</a:t>
            </a:r>
            <a:r>
              <a:rPr lang="ja-JP" altLang="en-US" sz="1200" b="0" dirty="0" err="1" smtClean="0"/>
              <a:t>、</a:t>
            </a:r>
            <a:r>
              <a:rPr lang="en-US" altLang="ja-JP" sz="1200" b="0" dirty="0" smtClean="0"/>
              <a:t>Wiki</a:t>
            </a:r>
            <a:r>
              <a:rPr lang="ja-JP" altLang="en-US" sz="1200" b="0" dirty="0" err="1" smtClean="0"/>
              <a:t>、</a:t>
            </a:r>
            <a:r>
              <a:rPr lang="en-US" altLang="ja-JP" sz="1200" b="0" dirty="0" smtClean="0"/>
              <a:t>SNS</a:t>
            </a:r>
            <a:r>
              <a:rPr lang="ja-JP" altLang="en-US" sz="1200" b="0" dirty="0" smtClean="0"/>
              <a:t>サイト</a:t>
            </a:r>
          </a:p>
          <a:p>
            <a:pPr algn="l">
              <a:buFontTx/>
              <a:buChar char="•"/>
              <a:defRPr/>
            </a:pPr>
            <a:r>
              <a:rPr lang="ja-JP" altLang="en-US" sz="1100" b="0" dirty="0" smtClean="0"/>
              <a:t>ソーシャルブックマークサイト</a:t>
            </a:r>
            <a:endParaRPr lang="ja-JP" altLang="en-US" sz="1400" b="0" dirty="0"/>
          </a:p>
        </p:txBody>
      </p:sp>
      <p:sp>
        <p:nvSpPr>
          <p:cNvPr id="55" name="Oval 31"/>
          <p:cNvSpPr>
            <a:spLocks noChangeArrowheads="1"/>
          </p:cNvSpPr>
          <p:nvPr/>
        </p:nvSpPr>
        <p:spPr bwMode="auto">
          <a:xfrm>
            <a:off x="4714876" y="2786058"/>
            <a:ext cx="2071702" cy="571504"/>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92500" lnSpcReduction="10000"/>
          </a:bodyPr>
          <a:lstStyle/>
          <a:p>
            <a:pPr algn="l">
              <a:defRPr/>
            </a:pPr>
            <a:r>
              <a:rPr lang="ja-JP" altLang="en-US" sz="1200" b="0" dirty="0" smtClean="0"/>
              <a:t>（商用ポータルサイト）</a:t>
            </a:r>
          </a:p>
          <a:p>
            <a:pPr algn="l">
              <a:buFontTx/>
              <a:buChar char="•"/>
              <a:defRPr/>
            </a:pPr>
            <a:r>
              <a:rPr lang="en-US" altLang="ja-JP" sz="1200" b="0" dirty="0" smtClean="0"/>
              <a:t>Google</a:t>
            </a:r>
            <a:r>
              <a:rPr lang="ja-JP" altLang="en-US" sz="1200" b="0" dirty="0" err="1" smtClean="0"/>
              <a:t>、</a:t>
            </a:r>
            <a:r>
              <a:rPr lang="en-US" altLang="ja-JP" sz="1200" b="0" dirty="0" smtClean="0"/>
              <a:t>Yahoo</a:t>
            </a:r>
            <a:r>
              <a:rPr lang="ja-JP" altLang="en-US" sz="1200" b="0" dirty="0" smtClean="0"/>
              <a:t>等</a:t>
            </a:r>
            <a:endParaRPr lang="ja-JP" altLang="en-US" sz="1200" b="0" dirty="0"/>
          </a:p>
        </p:txBody>
      </p:sp>
      <p:sp>
        <p:nvSpPr>
          <p:cNvPr id="56" name="Oval 31"/>
          <p:cNvSpPr>
            <a:spLocks noChangeArrowheads="1"/>
          </p:cNvSpPr>
          <p:nvPr/>
        </p:nvSpPr>
        <p:spPr bwMode="auto">
          <a:xfrm>
            <a:off x="1785918" y="1500174"/>
            <a:ext cx="2071702" cy="571504"/>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92500" lnSpcReduction="10000"/>
          </a:bodyPr>
          <a:lstStyle/>
          <a:p>
            <a:pPr algn="l">
              <a:defRPr/>
            </a:pPr>
            <a:r>
              <a:rPr lang="ja-JP" altLang="en-US" sz="1200" b="0" dirty="0" smtClean="0"/>
              <a:t>（</a:t>
            </a:r>
            <a:r>
              <a:rPr lang="en-US" altLang="ja-JP" sz="1200" b="0" dirty="0" smtClean="0"/>
              <a:t>CJK</a:t>
            </a:r>
            <a:r>
              <a:rPr lang="ja-JP" altLang="en-US" sz="1200" b="0" dirty="0" smtClean="0"/>
              <a:t>連携）</a:t>
            </a:r>
          </a:p>
          <a:p>
            <a:pPr algn="l">
              <a:buFontTx/>
              <a:buChar char="•"/>
              <a:defRPr/>
            </a:pPr>
            <a:r>
              <a:rPr lang="ja-JP" altLang="en-US" sz="1200" b="0" dirty="0" smtClean="0"/>
              <a:t>中国、日本、韓国</a:t>
            </a:r>
            <a:endParaRPr lang="ja-JP" altLang="en-US" sz="1200" b="0" dirty="0"/>
          </a:p>
        </p:txBody>
      </p:sp>
      <p:sp>
        <p:nvSpPr>
          <p:cNvPr id="57" name="Oval 31"/>
          <p:cNvSpPr>
            <a:spLocks noChangeArrowheads="1"/>
          </p:cNvSpPr>
          <p:nvPr/>
        </p:nvSpPr>
        <p:spPr bwMode="auto">
          <a:xfrm>
            <a:off x="4643438" y="1571612"/>
            <a:ext cx="1643074" cy="714380"/>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92500" lnSpcReduction="20000"/>
          </a:bodyPr>
          <a:lstStyle/>
          <a:p>
            <a:pPr algn="l">
              <a:defRPr/>
            </a:pPr>
            <a:r>
              <a:rPr lang="ja-JP" altLang="en-US" sz="1200" b="0" dirty="0" smtClean="0"/>
              <a:t>（国際連携）</a:t>
            </a:r>
          </a:p>
          <a:p>
            <a:pPr algn="l">
              <a:buFontTx/>
              <a:buChar char="•"/>
              <a:defRPr/>
            </a:pPr>
            <a:r>
              <a:rPr lang="en-US" altLang="ja-JP" sz="1200" b="0" dirty="0" smtClean="0"/>
              <a:t>WDL</a:t>
            </a:r>
          </a:p>
          <a:p>
            <a:pPr algn="l">
              <a:buFontTx/>
              <a:buChar char="•"/>
              <a:defRPr/>
            </a:pPr>
            <a:r>
              <a:rPr lang="en-US" altLang="ja-JP" sz="1200" b="0" dirty="0" err="1" smtClean="0"/>
              <a:t>Europeana</a:t>
            </a:r>
            <a:endParaRPr lang="en-US" altLang="ja-JP" sz="1200" b="0" dirty="0" smtClean="0"/>
          </a:p>
        </p:txBody>
      </p:sp>
      <p:sp>
        <p:nvSpPr>
          <p:cNvPr id="58" name="Oval 31"/>
          <p:cNvSpPr>
            <a:spLocks noChangeArrowheads="1"/>
          </p:cNvSpPr>
          <p:nvPr/>
        </p:nvSpPr>
        <p:spPr bwMode="auto">
          <a:xfrm>
            <a:off x="4357686" y="3857628"/>
            <a:ext cx="2000264" cy="928694"/>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62500" lnSpcReduction="20000"/>
          </a:bodyPr>
          <a:lstStyle/>
          <a:p>
            <a:pPr algn="l">
              <a:defRPr/>
            </a:pPr>
            <a:r>
              <a:rPr lang="ja-JP" altLang="en-US" sz="1200" b="0" dirty="0" smtClean="0"/>
              <a:t>（</a:t>
            </a:r>
            <a:r>
              <a:rPr lang="en-US" altLang="ja-JP" sz="1200" b="0" dirty="0" smtClean="0"/>
              <a:t>NDL</a:t>
            </a:r>
            <a:r>
              <a:rPr lang="ja-JP" altLang="en-US" sz="1200" b="0" dirty="0" smtClean="0"/>
              <a:t>）</a:t>
            </a:r>
          </a:p>
          <a:p>
            <a:pPr algn="l">
              <a:buFontTx/>
              <a:buChar char="•"/>
              <a:defRPr/>
            </a:pPr>
            <a:r>
              <a:rPr lang="en-US" altLang="ja-JP" sz="1400" b="0" dirty="0" smtClean="0"/>
              <a:t>NDL</a:t>
            </a:r>
            <a:r>
              <a:rPr lang="ja-JP" altLang="en-US" sz="1400" b="0" dirty="0" smtClean="0"/>
              <a:t>デジタルアーカイブ</a:t>
            </a:r>
            <a:endParaRPr lang="en-US" altLang="ja-JP" sz="1400" b="0" dirty="0" smtClean="0"/>
          </a:p>
          <a:p>
            <a:pPr algn="l">
              <a:buFontTx/>
              <a:buChar char="•"/>
              <a:defRPr/>
            </a:pPr>
            <a:r>
              <a:rPr lang="ja-JP" altLang="en-US" sz="1400" b="0" dirty="0" smtClean="0"/>
              <a:t>蔵書目録</a:t>
            </a:r>
            <a:endParaRPr lang="en-US" altLang="ja-JP" sz="1400" b="0" dirty="0" smtClean="0"/>
          </a:p>
          <a:p>
            <a:pPr algn="l">
              <a:buFontTx/>
              <a:buChar char="•"/>
              <a:defRPr/>
            </a:pPr>
            <a:r>
              <a:rPr lang="ja-JP" altLang="en-US" sz="1400" b="0" dirty="0" smtClean="0"/>
              <a:t>ナレッジ</a:t>
            </a:r>
            <a:endParaRPr lang="en-US" altLang="ja-JP" sz="1400" b="0" dirty="0" smtClean="0"/>
          </a:p>
          <a:p>
            <a:pPr algn="l">
              <a:buFontTx/>
              <a:buChar char="•"/>
              <a:defRPr/>
            </a:pPr>
            <a:r>
              <a:rPr lang="ja-JP" altLang="en-US" sz="1400" b="0" dirty="0" smtClean="0"/>
              <a:t>各種データベース</a:t>
            </a:r>
            <a:endParaRPr lang="ja-JP" altLang="en-US" sz="1400" b="0" dirty="0"/>
          </a:p>
        </p:txBody>
      </p:sp>
      <p:sp>
        <p:nvSpPr>
          <p:cNvPr id="87" name="AutoShape 72"/>
          <p:cNvSpPr>
            <a:spLocks noChangeArrowheads="1"/>
          </p:cNvSpPr>
          <p:nvPr/>
        </p:nvSpPr>
        <p:spPr bwMode="auto">
          <a:xfrm>
            <a:off x="6251949" y="428604"/>
            <a:ext cx="2800470" cy="858857"/>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p:spPr>
        <p:txBody>
          <a:bodyPr wrap="none" anchor="ctr">
            <a:spAutoFit/>
          </a:bodyPr>
          <a:lstStyle/>
          <a:p>
            <a:r>
              <a:rPr lang="ja-JP" altLang="en-US" sz="1200" dirty="0" smtClean="0">
                <a:solidFill>
                  <a:srgbClr val="0000FF"/>
                </a:solidFill>
              </a:rPr>
              <a:t>・当館は巨大なデータプロバイダ</a:t>
            </a:r>
            <a:endParaRPr lang="en-US" altLang="ja-JP" sz="1200" dirty="0" smtClean="0">
              <a:solidFill>
                <a:srgbClr val="0000FF"/>
              </a:solidFill>
            </a:endParaRPr>
          </a:p>
          <a:p>
            <a:pPr marL="85725" indent="-85725"/>
            <a:r>
              <a:rPr lang="ja-JP" altLang="en-US" sz="1200" dirty="0" smtClean="0">
                <a:solidFill>
                  <a:srgbClr val="0000FF"/>
                </a:solidFill>
              </a:rPr>
              <a:t>・巨大なデータプロバイダとして、</a:t>
            </a:r>
            <a:endParaRPr lang="en-US" altLang="ja-JP" sz="1200" dirty="0" smtClean="0">
              <a:solidFill>
                <a:srgbClr val="0000FF"/>
              </a:solidFill>
            </a:endParaRPr>
          </a:p>
          <a:p>
            <a:pPr marL="85725" indent="-85725"/>
            <a:r>
              <a:rPr lang="ja-JP" altLang="en-US" sz="1200" dirty="0" smtClean="0">
                <a:solidFill>
                  <a:srgbClr val="0000FF"/>
                </a:solidFill>
              </a:rPr>
              <a:t>中核的なサービスプロバイダとなる</a:t>
            </a:r>
          </a:p>
        </p:txBody>
      </p:sp>
      <p:sp>
        <p:nvSpPr>
          <p:cNvPr id="60" name="スライド番号プレースホルダ 59"/>
          <p:cNvSpPr>
            <a:spLocks noGrp="1"/>
          </p:cNvSpPr>
          <p:nvPr>
            <p:ph type="sldNum" sz="quarter" idx="11"/>
          </p:nvPr>
        </p:nvSpPr>
        <p:spPr/>
        <p:txBody>
          <a:bodyPr/>
          <a:lstStyle/>
          <a:p>
            <a:pPr>
              <a:defRPr/>
            </a:pPr>
            <a:fld id="{DFA1AA98-C5D7-43DB-8850-82B4698A43C7}" type="slidenum">
              <a:rPr lang="en-US" altLang="ja-JP" smtClean="0"/>
              <a:pPr>
                <a:defRPr/>
              </a:pPr>
              <a:t>6</a:t>
            </a:fld>
            <a:endParaRPr lang="en-US" altLang="ja-JP"/>
          </a:p>
        </p:txBody>
      </p:sp>
      <p:sp>
        <p:nvSpPr>
          <p:cNvPr id="53" name="Text Box 67"/>
          <p:cNvSpPr txBox="1">
            <a:spLocks noChangeArrowheads="1"/>
          </p:cNvSpPr>
          <p:nvPr/>
        </p:nvSpPr>
        <p:spPr bwMode="auto">
          <a:xfrm>
            <a:off x="7812360" y="76200"/>
            <a:ext cx="1179240" cy="369332"/>
          </a:xfrm>
          <a:prstGeom prst="rect">
            <a:avLst/>
          </a:prstGeom>
          <a:noFill/>
          <a:ln w="9525">
            <a:noFill/>
            <a:miter lim="800000"/>
            <a:headEnd/>
            <a:tailEnd/>
          </a:ln>
          <a:effectLst/>
        </p:spPr>
        <p:txBody>
          <a:bodyPr wrap="square">
            <a:spAutoFit/>
          </a:bodyPr>
          <a:lstStyle/>
          <a:p>
            <a:pPr>
              <a:spcBef>
                <a:spcPct val="50000"/>
              </a:spcBef>
            </a:pPr>
            <a:r>
              <a:rPr lang="en-US" altLang="ja-JP" dirty="0" smtClean="0">
                <a:solidFill>
                  <a:schemeClr val="bg1"/>
                </a:solidFill>
                <a:latin typeface="HG丸ｺﾞｼｯｸM-PRO" pitchFamily="50" charset="-128"/>
                <a:ea typeface="HG丸ｺﾞｼｯｸM-PRO" pitchFamily="50" charset="-128"/>
              </a:rPr>
              <a:t>2009</a:t>
            </a:r>
            <a:r>
              <a:rPr lang="ja-JP" altLang="en-US" dirty="0" smtClean="0">
                <a:solidFill>
                  <a:schemeClr val="bg1"/>
                </a:solidFill>
                <a:latin typeface="HG丸ｺﾞｼｯｸM-PRO" pitchFamily="50" charset="-128"/>
                <a:ea typeface="HG丸ｺﾞｼｯｸM-PRO" pitchFamily="50" charset="-128"/>
              </a:rPr>
              <a:t>年</a:t>
            </a:r>
            <a:endParaRPr lang="ja-JP" altLang="en-US" dirty="0">
              <a:solidFill>
                <a:schemeClr val="bg1"/>
              </a:solidFill>
              <a:latin typeface="HG丸ｺﾞｼｯｸM-PRO" pitchFamily="50" charset="-128"/>
              <a:ea typeface="HG丸ｺﾞｼｯｸM-PRO" pitchFamily="50" charset="-128"/>
            </a:endParaRPr>
          </a:p>
        </p:txBody>
      </p:sp>
      <p:sp>
        <p:nvSpPr>
          <p:cNvPr id="61" name="フッター プレースホルダ 60"/>
          <p:cNvSpPr>
            <a:spLocks noGrp="1"/>
          </p:cNvSpPr>
          <p:nvPr>
            <p:ph type="ftr" sz="quarter" idx="11"/>
          </p:nvPr>
        </p:nvSpPr>
        <p:spPr/>
        <p:txBody>
          <a:bodyPr/>
          <a:lstStyle/>
          <a:p>
            <a:r>
              <a:rPr kumimoji="0" lang="en-US" smtClean="0"/>
              <a:t>National Diet Library (NDL)</a:t>
            </a:r>
            <a:endParaRPr kumimoji="0"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148"/>
          <p:cNvSpPr>
            <a:spLocks noChangeArrowheads="1"/>
          </p:cNvSpPr>
          <p:nvPr/>
        </p:nvSpPr>
        <p:spPr bwMode="auto">
          <a:xfrm>
            <a:off x="2786063" y="1214439"/>
            <a:ext cx="3744912" cy="571487"/>
          </a:xfrm>
          <a:prstGeom prst="roundRect">
            <a:avLst>
              <a:gd name="adj" fmla="val 16667"/>
            </a:avLst>
          </a:prstGeom>
          <a:solidFill>
            <a:srgbClr val="CCECFF"/>
          </a:solidFill>
          <a:ln w="12700">
            <a:solidFill>
              <a:schemeClr val="accent2"/>
            </a:solidFill>
            <a:round/>
            <a:headEnd/>
            <a:tailEnd/>
          </a:ln>
          <a:effectLst>
            <a:glow rad="228600">
              <a:schemeClr val="accent6">
                <a:satMod val="175000"/>
                <a:alpha val="40000"/>
              </a:schemeClr>
            </a:glow>
          </a:effectLst>
        </p:spPr>
        <p:txBody>
          <a:bodyPr/>
          <a:lstStyle/>
          <a:p>
            <a:pPr algn="l"/>
            <a:r>
              <a:rPr lang="en-US" altLang="ja-JP" sz="700" b="0" dirty="0"/>
              <a:t>NDL</a:t>
            </a:r>
            <a:r>
              <a:rPr lang="ja-JP" altLang="en-US" sz="700" b="0" dirty="0"/>
              <a:t>統合検索</a:t>
            </a:r>
            <a:r>
              <a:rPr lang="ja-JP" altLang="en-US" sz="700" b="0" dirty="0" smtClean="0"/>
              <a:t>サービス</a:t>
            </a:r>
            <a:r>
              <a:rPr lang="ja-JP" altLang="en-US" sz="700" dirty="0" smtClean="0"/>
              <a:t>画面の提供</a:t>
            </a:r>
            <a:r>
              <a:rPr lang="ja-JP" altLang="en-US" sz="700" b="0" dirty="0"/>
              <a:t>　（利用者ニーズに応じて提供）</a:t>
            </a:r>
            <a:endParaRPr lang="en-US" altLang="ja-JP" sz="700" b="0" dirty="0"/>
          </a:p>
          <a:p>
            <a:pPr algn="l"/>
            <a:endParaRPr lang="ja-JP" altLang="en-US" sz="700" b="0" dirty="0"/>
          </a:p>
        </p:txBody>
      </p:sp>
      <p:sp>
        <p:nvSpPr>
          <p:cNvPr id="150" name="スライド番号プレースホルダ 5"/>
          <p:cNvSpPr>
            <a:spLocks noGrp="1"/>
          </p:cNvSpPr>
          <p:nvPr>
            <p:ph type="sldNum" sz="quarter" idx="12"/>
          </p:nvPr>
        </p:nvSpPr>
        <p:spPr/>
        <p:txBody>
          <a:bodyPr/>
          <a:lstStyle/>
          <a:p>
            <a:pPr>
              <a:defRPr/>
            </a:pPr>
            <a:fld id="{AD95736E-E3F1-43D1-B99D-41265C91EF52}" type="slidenum">
              <a:rPr lang="en-US" altLang="ja-JP"/>
              <a:pPr>
                <a:defRPr/>
              </a:pPr>
              <a:t>7</a:t>
            </a:fld>
            <a:endParaRPr lang="en-US" altLang="ja-JP"/>
          </a:p>
        </p:txBody>
      </p:sp>
      <p:sp>
        <p:nvSpPr>
          <p:cNvPr id="9220" name="AutoShape 187"/>
          <p:cNvSpPr>
            <a:spLocks noChangeArrowheads="1"/>
          </p:cNvSpPr>
          <p:nvPr/>
        </p:nvSpPr>
        <p:spPr bwMode="auto">
          <a:xfrm>
            <a:off x="5795963" y="2714620"/>
            <a:ext cx="2484437" cy="1938343"/>
          </a:xfrm>
          <a:prstGeom prst="roundRect">
            <a:avLst>
              <a:gd name="adj" fmla="val 16667"/>
            </a:avLst>
          </a:prstGeom>
          <a:solidFill>
            <a:srgbClr val="FFFFCC"/>
          </a:solidFill>
          <a:ln w="12700">
            <a:solidFill>
              <a:schemeClr val="accent2"/>
            </a:solidFill>
            <a:round/>
            <a:headEnd/>
            <a:tailEnd/>
          </a:ln>
          <a:effectLst>
            <a:glow rad="228600">
              <a:schemeClr val="accent6">
                <a:satMod val="175000"/>
                <a:alpha val="40000"/>
              </a:schemeClr>
            </a:glow>
          </a:effectLst>
        </p:spPr>
        <p:txBody>
          <a:bodyPr/>
          <a:lstStyle/>
          <a:p>
            <a:pPr algn="r"/>
            <a:r>
              <a:rPr lang="en-US" altLang="ja-JP" sz="700" b="0">
                <a:solidFill>
                  <a:schemeClr val="accent2"/>
                </a:solidFill>
              </a:rPr>
              <a:t>ALEPH</a:t>
            </a:r>
            <a:r>
              <a:rPr lang="ja-JP" altLang="en-US" sz="700" b="0">
                <a:solidFill>
                  <a:schemeClr val="accent2"/>
                </a:solidFill>
              </a:rPr>
              <a:t>？</a:t>
            </a:r>
          </a:p>
        </p:txBody>
      </p:sp>
      <p:sp>
        <p:nvSpPr>
          <p:cNvPr id="9221" name="AutoShape 178"/>
          <p:cNvSpPr>
            <a:spLocks noChangeArrowheads="1"/>
          </p:cNvSpPr>
          <p:nvPr/>
        </p:nvSpPr>
        <p:spPr bwMode="auto">
          <a:xfrm>
            <a:off x="3995738" y="4797425"/>
            <a:ext cx="2339975" cy="2060575"/>
          </a:xfrm>
          <a:prstGeom prst="roundRect">
            <a:avLst>
              <a:gd name="adj" fmla="val 16667"/>
            </a:avLst>
          </a:prstGeom>
          <a:solidFill>
            <a:srgbClr val="FFFFCC"/>
          </a:solidFill>
          <a:ln w="12700">
            <a:solidFill>
              <a:schemeClr val="accent2"/>
            </a:solidFill>
            <a:round/>
            <a:headEnd/>
            <a:tailEnd/>
          </a:ln>
        </p:spPr>
        <p:txBody>
          <a:bodyPr/>
          <a:lstStyle/>
          <a:p>
            <a:pPr algn="r"/>
            <a:r>
              <a:rPr lang="en-US" altLang="ja-JP" sz="700" b="0">
                <a:solidFill>
                  <a:schemeClr val="accent2"/>
                </a:solidFill>
              </a:rPr>
              <a:t>DSpace</a:t>
            </a:r>
          </a:p>
        </p:txBody>
      </p:sp>
      <p:sp>
        <p:nvSpPr>
          <p:cNvPr id="9222" name="AutoShape 177"/>
          <p:cNvSpPr>
            <a:spLocks noChangeArrowheads="1"/>
          </p:cNvSpPr>
          <p:nvPr/>
        </p:nvSpPr>
        <p:spPr bwMode="auto">
          <a:xfrm>
            <a:off x="6804025" y="4724400"/>
            <a:ext cx="2339975" cy="2133600"/>
          </a:xfrm>
          <a:prstGeom prst="roundRect">
            <a:avLst>
              <a:gd name="adj" fmla="val 16667"/>
            </a:avLst>
          </a:prstGeom>
          <a:solidFill>
            <a:srgbClr val="FFFFCC"/>
          </a:solidFill>
          <a:ln w="12700">
            <a:solidFill>
              <a:schemeClr val="accent2"/>
            </a:solidFill>
            <a:round/>
            <a:headEnd/>
            <a:tailEnd/>
          </a:ln>
          <a:effectLst>
            <a:glow rad="228600">
              <a:schemeClr val="accent6">
                <a:satMod val="175000"/>
                <a:alpha val="40000"/>
              </a:schemeClr>
            </a:glow>
          </a:effectLst>
        </p:spPr>
        <p:txBody>
          <a:bodyPr/>
          <a:lstStyle/>
          <a:p>
            <a:pPr algn="r"/>
            <a:r>
              <a:rPr lang="en-US" altLang="ja-JP" sz="700" b="0">
                <a:solidFill>
                  <a:schemeClr val="accent2"/>
                </a:solidFill>
              </a:rPr>
              <a:t>ALEPH</a:t>
            </a:r>
          </a:p>
        </p:txBody>
      </p:sp>
      <p:sp>
        <p:nvSpPr>
          <p:cNvPr id="9223" name="Rectangle 2"/>
          <p:cNvSpPr>
            <a:spLocks noGrp="1" noChangeArrowheads="1"/>
          </p:cNvSpPr>
          <p:nvPr>
            <p:ph type="title"/>
          </p:nvPr>
        </p:nvSpPr>
        <p:spPr>
          <a:xfrm>
            <a:off x="0" y="0"/>
            <a:ext cx="9144000" cy="764704"/>
          </a:xfrm>
        </p:spPr>
        <p:txBody>
          <a:bodyPr>
            <a:normAutofit/>
          </a:bodyPr>
          <a:lstStyle/>
          <a:p>
            <a:pPr eaLnBrk="1" hangingPunct="1"/>
            <a:r>
              <a:rPr lang="ja-JP" altLang="en-US" sz="2800" dirty="0" smtClean="0"/>
              <a:t>次期図書館システムの全体イメージ</a:t>
            </a:r>
            <a:endParaRPr lang="ja-JP" altLang="en-US" sz="2400" dirty="0" smtClean="0"/>
          </a:p>
        </p:txBody>
      </p:sp>
      <p:sp>
        <p:nvSpPr>
          <p:cNvPr id="1132549" name="AutoShape 5"/>
          <p:cNvSpPr>
            <a:spLocks noChangeArrowheads="1"/>
          </p:cNvSpPr>
          <p:nvPr/>
        </p:nvSpPr>
        <p:spPr bwMode="auto">
          <a:xfrm>
            <a:off x="4059238" y="3429000"/>
            <a:ext cx="565150" cy="271463"/>
          </a:xfrm>
          <a:prstGeom prst="can">
            <a:avLst>
              <a:gd name="adj" fmla="val 25000"/>
            </a:avLst>
          </a:prstGeom>
          <a:solidFill>
            <a:srgbClr val="FFFFCC"/>
          </a:solidFill>
          <a:ln w="9525">
            <a:solidFill>
              <a:schemeClr val="accent2"/>
            </a:solidFill>
            <a:round/>
            <a:headEnd/>
            <a:tailEnd/>
          </a:ln>
          <a:effectLst>
            <a:outerShdw dist="35921" dir="2700000" algn="ctr" rotWithShape="0">
              <a:schemeClr val="bg2"/>
            </a:outerShdw>
          </a:effectLst>
        </p:spPr>
        <p:txBody>
          <a:bodyPr wrap="none" anchor="ctr">
            <a:spAutoFit/>
          </a:bodyPr>
          <a:lstStyle/>
          <a:p>
            <a:pPr>
              <a:defRPr/>
            </a:pPr>
            <a:r>
              <a:rPr lang="ja-JP" altLang="en-US" sz="700" b="0">
                <a:solidFill>
                  <a:schemeClr val="accent2"/>
                </a:solidFill>
                <a:latin typeface="Arial" charset="0"/>
                <a:ea typeface="ＭＳ Ｐゴシック" pitchFamily="50" charset="-128"/>
              </a:rPr>
              <a:t>メタデータ</a:t>
            </a:r>
          </a:p>
        </p:txBody>
      </p:sp>
      <p:sp>
        <p:nvSpPr>
          <p:cNvPr id="9225" name="AutoShape 6"/>
          <p:cNvSpPr>
            <a:spLocks noChangeArrowheads="1"/>
          </p:cNvSpPr>
          <p:nvPr/>
        </p:nvSpPr>
        <p:spPr bwMode="auto">
          <a:xfrm>
            <a:off x="3816350" y="3879850"/>
            <a:ext cx="933450"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r>
              <a:rPr lang="en-US" altLang="ja-JP" sz="700" b="0">
                <a:solidFill>
                  <a:schemeClr val="accent2"/>
                </a:solidFill>
              </a:rPr>
              <a:t>PORTA</a:t>
            </a:r>
          </a:p>
          <a:p>
            <a:r>
              <a:rPr lang="ja-JP" altLang="en-US" sz="700" b="0">
                <a:solidFill>
                  <a:schemeClr val="accent2"/>
                </a:solidFill>
              </a:rPr>
              <a:t>メタデータ組織化</a:t>
            </a:r>
          </a:p>
        </p:txBody>
      </p:sp>
      <p:sp>
        <p:nvSpPr>
          <p:cNvPr id="9226" name="AutoShape 7"/>
          <p:cNvSpPr>
            <a:spLocks noChangeArrowheads="1"/>
          </p:cNvSpPr>
          <p:nvPr/>
        </p:nvSpPr>
        <p:spPr bwMode="auto">
          <a:xfrm>
            <a:off x="3808413" y="4384675"/>
            <a:ext cx="868362"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r>
              <a:rPr lang="en-US" altLang="ja-JP" sz="700" b="0">
                <a:solidFill>
                  <a:schemeClr val="accent2"/>
                </a:solidFill>
              </a:rPr>
              <a:t>PORTA</a:t>
            </a:r>
          </a:p>
          <a:p>
            <a:r>
              <a:rPr lang="ja-JP" altLang="en-US" sz="700" b="0">
                <a:solidFill>
                  <a:schemeClr val="accent2"/>
                </a:solidFill>
              </a:rPr>
              <a:t>メタデータ収集</a:t>
            </a:r>
          </a:p>
        </p:txBody>
      </p:sp>
      <p:sp>
        <p:nvSpPr>
          <p:cNvPr id="9227" name="AutoShape 8"/>
          <p:cNvSpPr>
            <a:spLocks noChangeArrowheads="1"/>
          </p:cNvSpPr>
          <p:nvPr/>
        </p:nvSpPr>
        <p:spPr bwMode="auto">
          <a:xfrm>
            <a:off x="3929058" y="2714620"/>
            <a:ext cx="1212850"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r>
              <a:rPr lang="en-US" altLang="ja-JP" sz="700" b="1" dirty="0">
                <a:solidFill>
                  <a:schemeClr val="accent2"/>
                </a:solidFill>
              </a:rPr>
              <a:t>PORTA</a:t>
            </a:r>
          </a:p>
          <a:p>
            <a:r>
              <a:rPr lang="ja-JP" altLang="en-US" sz="700" b="0" dirty="0">
                <a:solidFill>
                  <a:schemeClr val="accent2"/>
                </a:solidFill>
              </a:rPr>
              <a:t>メタデータ提供</a:t>
            </a:r>
            <a:r>
              <a:rPr lang="en-US" altLang="ja-JP" sz="700" dirty="0" err="1">
                <a:solidFill>
                  <a:srgbClr val="FF0000"/>
                </a:solidFill>
              </a:rPr>
              <a:t>WebAP</a:t>
            </a:r>
            <a:r>
              <a:rPr lang="en-US" altLang="ja-JP" sz="700" b="0" dirty="0" err="1">
                <a:solidFill>
                  <a:srgbClr val="FF0000"/>
                </a:solidFill>
              </a:rPr>
              <a:t>I</a:t>
            </a:r>
            <a:endParaRPr lang="en-US" altLang="ja-JP" sz="700" b="0" dirty="0">
              <a:solidFill>
                <a:srgbClr val="FF0000"/>
              </a:solidFill>
            </a:endParaRPr>
          </a:p>
        </p:txBody>
      </p:sp>
      <p:sp>
        <p:nvSpPr>
          <p:cNvPr id="9228" name="AutoShape 9"/>
          <p:cNvSpPr>
            <a:spLocks noChangeArrowheads="1"/>
          </p:cNvSpPr>
          <p:nvPr/>
        </p:nvSpPr>
        <p:spPr bwMode="auto">
          <a:xfrm>
            <a:off x="2925763" y="3519488"/>
            <a:ext cx="844550"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r>
              <a:rPr lang="en-US" altLang="ja-JP" sz="700" b="0">
                <a:solidFill>
                  <a:schemeClr val="accent2"/>
                </a:solidFill>
              </a:rPr>
              <a:t>PORTA</a:t>
            </a:r>
          </a:p>
          <a:p>
            <a:r>
              <a:rPr lang="ja-JP" altLang="en-US" sz="700" b="0">
                <a:solidFill>
                  <a:schemeClr val="accent2"/>
                </a:solidFill>
              </a:rPr>
              <a:t>横断検索機能</a:t>
            </a:r>
          </a:p>
        </p:txBody>
      </p:sp>
      <p:cxnSp>
        <p:nvCxnSpPr>
          <p:cNvPr id="9229" name="AutoShape 10"/>
          <p:cNvCxnSpPr>
            <a:cxnSpLocks noChangeShapeType="1"/>
            <a:stCxn id="9228" idx="0"/>
            <a:endCxn id="9227" idx="2"/>
          </p:cNvCxnSpPr>
          <p:nvPr/>
        </p:nvCxnSpPr>
        <p:spPr bwMode="auto">
          <a:xfrm rot="5400000" flipH="1" flipV="1">
            <a:off x="3709189" y="2693195"/>
            <a:ext cx="465143" cy="1187445"/>
          </a:xfrm>
          <a:prstGeom prst="straightConnector1">
            <a:avLst/>
          </a:prstGeom>
          <a:noFill/>
          <a:ln w="9525">
            <a:solidFill>
              <a:srgbClr val="6699FF"/>
            </a:solidFill>
            <a:round/>
            <a:headEnd/>
            <a:tailEnd type="triangle" w="med" len="med"/>
          </a:ln>
        </p:spPr>
      </p:cxnSp>
      <p:cxnSp>
        <p:nvCxnSpPr>
          <p:cNvPr id="9230" name="AutoShape 11"/>
          <p:cNvCxnSpPr>
            <a:cxnSpLocks noChangeShapeType="1"/>
            <a:stCxn id="1132549" idx="1"/>
            <a:endCxn id="9227" idx="2"/>
          </p:cNvCxnSpPr>
          <p:nvPr/>
        </p:nvCxnSpPr>
        <p:spPr bwMode="auto">
          <a:xfrm rot="5400000" flipH="1" flipV="1">
            <a:off x="4251321" y="3144838"/>
            <a:ext cx="374655" cy="193670"/>
          </a:xfrm>
          <a:prstGeom prst="straightConnector1">
            <a:avLst/>
          </a:prstGeom>
          <a:noFill/>
          <a:ln w="9525">
            <a:solidFill>
              <a:srgbClr val="6699FF"/>
            </a:solidFill>
            <a:round/>
            <a:headEnd/>
            <a:tailEnd type="triangle" w="med" len="med"/>
          </a:ln>
        </p:spPr>
      </p:cxnSp>
      <p:cxnSp>
        <p:nvCxnSpPr>
          <p:cNvPr id="9231" name="AutoShape 12"/>
          <p:cNvCxnSpPr>
            <a:cxnSpLocks noChangeShapeType="1"/>
            <a:stCxn id="9225" idx="0"/>
            <a:endCxn id="1132549" idx="3"/>
          </p:cNvCxnSpPr>
          <p:nvPr/>
        </p:nvCxnSpPr>
        <p:spPr bwMode="auto">
          <a:xfrm flipV="1">
            <a:off x="4283075" y="3700463"/>
            <a:ext cx="58738" cy="179387"/>
          </a:xfrm>
          <a:prstGeom prst="straightConnector1">
            <a:avLst/>
          </a:prstGeom>
          <a:noFill/>
          <a:ln w="9525">
            <a:solidFill>
              <a:srgbClr val="6699FF"/>
            </a:solidFill>
            <a:round/>
            <a:headEnd/>
            <a:tailEnd type="triangle" w="med" len="med"/>
          </a:ln>
        </p:spPr>
      </p:cxnSp>
      <p:cxnSp>
        <p:nvCxnSpPr>
          <p:cNvPr id="9232" name="AutoShape 13"/>
          <p:cNvCxnSpPr>
            <a:cxnSpLocks noChangeShapeType="1"/>
            <a:stCxn id="9226" idx="0"/>
            <a:endCxn id="9225" idx="2"/>
          </p:cNvCxnSpPr>
          <p:nvPr/>
        </p:nvCxnSpPr>
        <p:spPr bwMode="auto">
          <a:xfrm flipV="1">
            <a:off x="4243388" y="4219575"/>
            <a:ext cx="39687" cy="165100"/>
          </a:xfrm>
          <a:prstGeom prst="straightConnector1">
            <a:avLst/>
          </a:prstGeom>
          <a:noFill/>
          <a:ln w="9525">
            <a:solidFill>
              <a:srgbClr val="6699FF"/>
            </a:solidFill>
            <a:round/>
            <a:headEnd/>
            <a:tailEnd type="triangle" w="med" len="med"/>
          </a:ln>
        </p:spPr>
      </p:cxnSp>
      <p:grpSp>
        <p:nvGrpSpPr>
          <p:cNvPr id="2" name="Group 14"/>
          <p:cNvGrpSpPr>
            <a:grpSpLocks/>
          </p:cNvGrpSpPr>
          <p:nvPr/>
        </p:nvGrpSpPr>
        <p:grpSpPr bwMode="auto">
          <a:xfrm>
            <a:off x="3059113" y="5589588"/>
            <a:ext cx="855662" cy="647700"/>
            <a:chOff x="4150" y="2931"/>
            <a:chExt cx="1451" cy="862"/>
          </a:xfrm>
        </p:grpSpPr>
        <p:sp>
          <p:nvSpPr>
            <p:cNvPr id="9369" name="AutoShape 15"/>
            <p:cNvSpPr>
              <a:spLocks noChangeArrowheads="1"/>
            </p:cNvSpPr>
            <p:nvPr/>
          </p:nvSpPr>
          <p:spPr bwMode="auto">
            <a:xfrm>
              <a:off x="4150" y="2931"/>
              <a:ext cx="1362" cy="680"/>
            </a:xfrm>
            <a:prstGeom prst="cloudCallout">
              <a:avLst>
                <a:gd name="adj1" fmla="val 3083"/>
                <a:gd name="adj2" fmla="val 27500"/>
              </a:avLst>
            </a:prstGeom>
            <a:solidFill>
              <a:schemeClr val="bg1"/>
            </a:solidFill>
            <a:ln w="9525">
              <a:solidFill>
                <a:schemeClr val="tx1"/>
              </a:solidFill>
              <a:round/>
              <a:headEnd/>
              <a:tailEnd/>
            </a:ln>
          </p:spPr>
          <p:txBody>
            <a:bodyPr lIns="0" rIns="0" anchor="ctr"/>
            <a:lstStyle/>
            <a:p>
              <a:r>
                <a:rPr lang="ja-JP" altLang="en-US" sz="700" b="0">
                  <a:latin typeface="Arial" charset="0"/>
                  <a:ea typeface="ＭＳ Ｐゴシック" pitchFamily="50" charset="-128"/>
                </a:rPr>
                <a:t>デジタル</a:t>
              </a:r>
            </a:p>
            <a:p>
              <a:r>
                <a:rPr lang="ja-JP" altLang="en-US" sz="700" b="0">
                  <a:latin typeface="Arial" charset="0"/>
                  <a:ea typeface="ＭＳ Ｐゴシック" pitchFamily="50" charset="-128"/>
                </a:rPr>
                <a:t>アーカイブ</a:t>
              </a:r>
            </a:p>
          </p:txBody>
        </p:sp>
        <p:grpSp>
          <p:nvGrpSpPr>
            <p:cNvPr id="3" name="Group 16"/>
            <p:cNvGrpSpPr>
              <a:grpSpLocks/>
            </p:cNvGrpSpPr>
            <p:nvPr/>
          </p:nvGrpSpPr>
          <p:grpSpPr bwMode="auto">
            <a:xfrm>
              <a:off x="4150" y="3430"/>
              <a:ext cx="1451" cy="363"/>
              <a:chOff x="4150" y="3475"/>
              <a:chExt cx="1451" cy="363"/>
            </a:xfrm>
          </p:grpSpPr>
          <p:sp>
            <p:nvSpPr>
              <p:cNvPr id="9371" name="AutoShape 17"/>
              <p:cNvSpPr>
                <a:spLocks noChangeArrowheads="1"/>
              </p:cNvSpPr>
              <p:nvPr/>
            </p:nvSpPr>
            <p:spPr bwMode="auto">
              <a:xfrm>
                <a:off x="4150" y="3475"/>
                <a:ext cx="454" cy="363"/>
              </a:xfrm>
              <a:prstGeom prst="can">
                <a:avLst>
                  <a:gd name="adj" fmla="val 25000"/>
                </a:avLst>
              </a:prstGeom>
              <a:solidFill>
                <a:schemeClr val="bg1"/>
              </a:solidFill>
              <a:ln w="9525">
                <a:solidFill>
                  <a:schemeClr val="tx1"/>
                </a:solidFill>
                <a:round/>
                <a:headEnd/>
                <a:tailEnd/>
              </a:ln>
            </p:spPr>
            <p:txBody>
              <a:bodyPr wrap="none" anchor="ctr"/>
              <a:lstStyle/>
              <a:p>
                <a:endParaRPr lang="ja-JP" altLang="en-US"/>
              </a:p>
            </p:txBody>
          </p:sp>
          <p:sp>
            <p:nvSpPr>
              <p:cNvPr id="9372" name="AutoShape 18"/>
              <p:cNvSpPr>
                <a:spLocks noChangeArrowheads="1"/>
              </p:cNvSpPr>
              <p:nvPr/>
            </p:nvSpPr>
            <p:spPr bwMode="auto">
              <a:xfrm>
                <a:off x="4648" y="3475"/>
                <a:ext cx="454" cy="363"/>
              </a:xfrm>
              <a:prstGeom prst="can">
                <a:avLst>
                  <a:gd name="adj" fmla="val 25000"/>
                </a:avLst>
              </a:prstGeom>
              <a:solidFill>
                <a:schemeClr val="bg1"/>
              </a:solidFill>
              <a:ln w="9525">
                <a:solidFill>
                  <a:schemeClr val="tx1"/>
                </a:solidFill>
                <a:round/>
                <a:headEnd/>
                <a:tailEnd/>
              </a:ln>
            </p:spPr>
            <p:txBody>
              <a:bodyPr wrap="none" anchor="ctr"/>
              <a:lstStyle/>
              <a:p>
                <a:endParaRPr lang="ja-JP" altLang="en-US"/>
              </a:p>
            </p:txBody>
          </p:sp>
          <p:sp>
            <p:nvSpPr>
              <p:cNvPr id="9373" name="AutoShape 19"/>
              <p:cNvSpPr>
                <a:spLocks noChangeArrowheads="1"/>
              </p:cNvSpPr>
              <p:nvPr/>
            </p:nvSpPr>
            <p:spPr bwMode="auto">
              <a:xfrm>
                <a:off x="5147" y="3475"/>
                <a:ext cx="454" cy="363"/>
              </a:xfrm>
              <a:prstGeom prst="can">
                <a:avLst>
                  <a:gd name="adj" fmla="val 25000"/>
                </a:avLst>
              </a:prstGeom>
              <a:solidFill>
                <a:schemeClr val="bg1"/>
              </a:solidFill>
              <a:ln w="9525">
                <a:solidFill>
                  <a:schemeClr val="tx1"/>
                </a:solidFill>
                <a:round/>
                <a:headEnd/>
                <a:tailEnd/>
              </a:ln>
            </p:spPr>
            <p:txBody>
              <a:bodyPr wrap="none" anchor="ctr"/>
              <a:lstStyle/>
              <a:p>
                <a:endParaRPr lang="ja-JP" altLang="en-US"/>
              </a:p>
            </p:txBody>
          </p:sp>
        </p:grpSp>
      </p:grpSp>
      <p:cxnSp>
        <p:nvCxnSpPr>
          <p:cNvPr id="9234" name="AutoShape 20"/>
          <p:cNvCxnSpPr>
            <a:cxnSpLocks noChangeShapeType="1"/>
            <a:stCxn id="9369" idx="3"/>
            <a:endCxn id="9226" idx="2"/>
          </p:cNvCxnSpPr>
          <p:nvPr/>
        </p:nvCxnSpPr>
        <p:spPr bwMode="auto">
          <a:xfrm flipV="1">
            <a:off x="3460750" y="4724400"/>
            <a:ext cx="782638" cy="893763"/>
          </a:xfrm>
          <a:prstGeom prst="straightConnector1">
            <a:avLst/>
          </a:prstGeom>
          <a:noFill/>
          <a:ln w="9525">
            <a:solidFill>
              <a:srgbClr val="6699FF"/>
            </a:solidFill>
            <a:round/>
            <a:headEnd/>
            <a:tailEnd type="triangle" w="med" len="med"/>
          </a:ln>
        </p:spPr>
      </p:cxnSp>
      <p:cxnSp>
        <p:nvCxnSpPr>
          <p:cNvPr id="9235" name="AutoShape 21"/>
          <p:cNvCxnSpPr>
            <a:cxnSpLocks noChangeShapeType="1"/>
            <a:stCxn id="9369" idx="3"/>
            <a:endCxn id="9228" idx="2"/>
          </p:cNvCxnSpPr>
          <p:nvPr/>
        </p:nvCxnSpPr>
        <p:spPr bwMode="auto">
          <a:xfrm flipH="1" flipV="1">
            <a:off x="3348038" y="3859213"/>
            <a:ext cx="112712" cy="1758950"/>
          </a:xfrm>
          <a:prstGeom prst="straightConnector1">
            <a:avLst/>
          </a:prstGeom>
          <a:noFill/>
          <a:ln w="9525">
            <a:solidFill>
              <a:srgbClr val="6699FF"/>
            </a:solidFill>
            <a:round/>
            <a:headEnd/>
            <a:tailEnd type="triangle" w="med" len="med"/>
          </a:ln>
        </p:spPr>
      </p:cxnSp>
      <p:sp>
        <p:nvSpPr>
          <p:cNvPr id="9236" name="AutoShape 22"/>
          <p:cNvSpPr>
            <a:spLocks noChangeArrowheads="1"/>
          </p:cNvSpPr>
          <p:nvPr/>
        </p:nvSpPr>
        <p:spPr bwMode="auto">
          <a:xfrm>
            <a:off x="4002088" y="5519738"/>
            <a:ext cx="698500"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r>
              <a:rPr lang="en-US" altLang="ja-JP" sz="700" b="0">
                <a:solidFill>
                  <a:schemeClr val="accent2"/>
                </a:solidFill>
              </a:rPr>
              <a:t>DA</a:t>
            </a:r>
          </a:p>
          <a:p>
            <a:r>
              <a:rPr lang="ja-JP" altLang="en-US" sz="700" b="0">
                <a:solidFill>
                  <a:schemeClr val="accent2"/>
                </a:solidFill>
              </a:rPr>
              <a:t>組織化機能</a:t>
            </a:r>
          </a:p>
        </p:txBody>
      </p:sp>
      <p:sp>
        <p:nvSpPr>
          <p:cNvPr id="9237" name="AutoShape 23"/>
          <p:cNvSpPr>
            <a:spLocks noChangeArrowheads="1"/>
          </p:cNvSpPr>
          <p:nvPr/>
        </p:nvSpPr>
        <p:spPr bwMode="auto">
          <a:xfrm>
            <a:off x="4068763" y="6096000"/>
            <a:ext cx="631825"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r>
              <a:rPr lang="en-US" altLang="ja-JP" sz="700" b="0">
                <a:solidFill>
                  <a:schemeClr val="accent2"/>
                </a:solidFill>
              </a:rPr>
              <a:t>DA</a:t>
            </a:r>
          </a:p>
          <a:p>
            <a:r>
              <a:rPr lang="ja-JP" altLang="en-US" sz="700" b="0">
                <a:solidFill>
                  <a:schemeClr val="accent2"/>
                </a:solidFill>
              </a:rPr>
              <a:t>収集機能</a:t>
            </a:r>
          </a:p>
        </p:txBody>
      </p:sp>
      <p:sp>
        <p:nvSpPr>
          <p:cNvPr id="9238" name="AutoShape 24"/>
          <p:cNvSpPr>
            <a:spLocks noChangeArrowheads="1"/>
          </p:cNvSpPr>
          <p:nvPr/>
        </p:nvSpPr>
        <p:spPr bwMode="auto">
          <a:xfrm>
            <a:off x="4929188" y="5476875"/>
            <a:ext cx="790575" cy="458788"/>
          </a:xfrm>
          <a:prstGeom prst="roundRect">
            <a:avLst>
              <a:gd name="adj" fmla="val 16667"/>
            </a:avLst>
          </a:prstGeom>
          <a:solidFill>
            <a:srgbClr val="FFFFCC"/>
          </a:solidFill>
          <a:ln w="12700">
            <a:solidFill>
              <a:schemeClr val="accent2"/>
            </a:solidFill>
            <a:round/>
            <a:headEnd/>
            <a:tailEnd/>
          </a:ln>
        </p:spPr>
        <p:txBody>
          <a:bodyPr anchor="ctr">
            <a:spAutoFit/>
          </a:bodyPr>
          <a:lstStyle/>
          <a:p>
            <a:r>
              <a:rPr lang="en-US" altLang="ja-JP" sz="700" b="0">
                <a:solidFill>
                  <a:schemeClr val="accent2"/>
                </a:solidFill>
              </a:rPr>
              <a:t>DA</a:t>
            </a:r>
          </a:p>
          <a:p>
            <a:r>
              <a:rPr lang="ja-JP" altLang="en-US" sz="700" b="0">
                <a:solidFill>
                  <a:schemeClr val="accent2"/>
                </a:solidFill>
              </a:rPr>
              <a:t>保存機能</a:t>
            </a:r>
          </a:p>
          <a:p>
            <a:r>
              <a:rPr lang="en-US" altLang="ja-JP" sz="700" b="0">
                <a:solidFill>
                  <a:schemeClr val="accent2"/>
                </a:solidFill>
              </a:rPr>
              <a:t>DB</a:t>
            </a:r>
            <a:r>
              <a:rPr lang="ja-JP" altLang="en-US" sz="700" b="0">
                <a:solidFill>
                  <a:schemeClr val="accent2"/>
                </a:solidFill>
              </a:rPr>
              <a:t>管理機能</a:t>
            </a:r>
          </a:p>
        </p:txBody>
      </p:sp>
      <p:sp>
        <p:nvSpPr>
          <p:cNvPr id="1132570" name="AutoShape 26"/>
          <p:cNvSpPr>
            <a:spLocks noChangeArrowheads="1"/>
          </p:cNvSpPr>
          <p:nvPr/>
        </p:nvSpPr>
        <p:spPr bwMode="auto">
          <a:xfrm>
            <a:off x="5678488" y="6180138"/>
            <a:ext cx="549275" cy="271462"/>
          </a:xfrm>
          <a:prstGeom prst="can">
            <a:avLst>
              <a:gd name="adj" fmla="val 25000"/>
            </a:avLst>
          </a:prstGeom>
          <a:solidFill>
            <a:srgbClr val="FFFFCC"/>
          </a:solidFill>
          <a:ln w="9525">
            <a:solidFill>
              <a:schemeClr val="accent2"/>
            </a:solidFill>
            <a:round/>
            <a:headEnd/>
            <a:tailEnd/>
          </a:ln>
          <a:effectLst>
            <a:outerShdw dist="35921" dir="2700000" algn="ctr" rotWithShape="0">
              <a:schemeClr val="bg2"/>
            </a:outerShdw>
          </a:effectLst>
        </p:spPr>
        <p:txBody>
          <a:bodyPr wrap="none" anchor="ctr">
            <a:spAutoFit/>
          </a:bodyPr>
          <a:lstStyle/>
          <a:p>
            <a:pPr>
              <a:defRPr/>
            </a:pPr>
            <a:r>
              <a:rPr lang="ja-JP" altLang="en-US" sz="700" b="0">
                <a:solidFill>
                  <a:schemeClr val="accent2"/>
                </a:solidFill>
                <a:latin typeface="Arial" charset="0"/>
                <a:ea typeface="ＭＳ Ｐゴシック" pitchFamily="50" charset="-128"/>
              </a:rPr>
              <a:t>電子書庫</a:t>
            </a:r>
          </a:p>
        </p:txBody>
      </p:sp>
      <p:cxnSp>
        <p:nvCxnSpPr>
          <p:cNvPr id="9240" name="AutoShape 27"/>
          <p:cNvCxnSpPr>
            <a:cxnSpLocks noChangeShapeType="1"/>
            <a:stCxn id="9373" idx="4"/>
            <a:endCxn id="9237" idx="1"/>
          </p:cNvCxnSpPr>
          <p:nvPr/>
        </p:nvCxnSpPr>
        <p:spPr bwMode="auto">
          <a:xfrm>
            <a:off x="3914775" y="6100763"/>
            <a:ext cx="153988" cy="165100"/>
          </a:xfrm>
          <a:prstGeom prst="straightConnector1">
            <a:avLst/>
          </a:prstGeom>
          <a:noFill/>
          <a:ln w="9525">
            <a:solidFill>
              <a:srgbClr val="6699FF"/>
            </a:solidFill>
            <a:round/>
            <a:headEnd/>
            <a:tailEnd type="triangle" w="med" len="med"/>
          </a:ln>
        </p:spPr>
      </p:cxnSp>
      <p:cxnSp>
        <p:nvCxnSpPr>
          <p:cNvPr id="9241" name="AutoShape 29"/>
          <p:cNvCxnSpPr>
            <a:cxnSpLocks noChangeShapeType="1"/>
            <a:stCxn id="9237" idx="0"/>
            <a:endCxn id="9236" idx="2"/>
          </p:cNvCxnSpPr>
          <p:nvPr/>
        </p:nvCxnSpPr>
        <p:spPr bwMode="auto">
          <a:xfrm flipH="1" flipV="1">
            <a:off x="4351338" y="5859463"/>
            <a:ext cx="33337" cy="236537"/>
          </a:xfrm>
          <a:prstGeom prst="straightConnector1">
            <a:avLst/>
          </a:prstGeom>
          <a:noFill/>
          <a:ln w="9525">
            <a:solidFill>
              <a:srgbClr val="6699FF"/>
            </a:solidFill>
            <a:round/>
            <a:headEnd/>
            <a:tailEnd type="triangle" w="med" len="med"/>
          </a:ln>
        </p:spPr>
      </p:cxnSp>
      <p:cxnSp>
        <p:nvCxnSpPr>
          <p:cNvPr id="9242" name="AutoShape 30"/>
          <p:cNvCxnSpPr>
            <a:cxnSpLocks noChangeShapeType="1"/>
            <a:stCxn id="9236" idx="3"/>
            <a:endCxn id="9238" idx="1"/>
          </p:cNvCxnSpPr>
          <p:nvPr/>
        </p:nvCxnSpPr>
        <p:spPr bwMode="auto">
          <a:xfrm>
            <a:off x="4700588" y="5689600"/>
            <a:ext cx="228600" cy="17463"/>
          </a:xfrm>
          <a:prstGeom prst="straightConnector1">
            <a:avLst/>
          </a:prstGeom>
          <a:noFill/>
          <a:ln w="9525">
            <a:solidFill>
              <a:srgbClr val="6699FF"/>
            </a:solidFill>
            <a:round/>
            <a:headEnd/>
            <a:tailEnd type="triangle" w="med" len="med"/>
          </a:ln>
        </p:spPr>
      </p:cxnSp>
      <p:cxnSp>
        <p:nvCxnSpPr>
          <p:cNvPr id="9243" name="AutoShape 31"/>
          <p:cNvCxnSpPr>
            <a:cxnSpLocks noChangeShapeType="1"/>
            <a:stCxn id="9238" idx="2"/>
            <a:endCxn id="1132570" idx="1"/>
          </p:cNvCxnSpPr>
          <p:nvPr/>
        </p:nvCxnSpPr>
        <p:spPr bwMode="auto">
          <a:xfrm>
            <a:off x="5324475" y="5935663"/>
            <a:ext cx="628650" cy="244475"/>
          </a:xfrm>
          <a:prstGeom prst="straightConnector1">
            <a:avLst/>
          </a:prstGeom>
          <a:noFill/>
          <a:ln w="9525">
            <a:solidFill>
              <a:srgbClr val="6699FF"/>
            </a:solidFill>
            <a:round/>
            <a:headEnd/>
            <a:tailEnd type="triangle" w="med" len="med"/>
          </a:ln>
        </p:spPr>
      </p:cxnSp>
      <p:sp>
        <p:nvSpPr>
          <p:cNvPr id="9244" name="AutoShape 32"/>
          <p:cNvSpPr>
            <a:spLocks noChangeArrowheads="1"/>
          </p:cNvSpPr>
          <p:nvPr/>
        </p:nvSpPr>
        <p:spPr bwMode="auto">
          <a:xfrm>
            <a:off x="4062413" y="4973638"/>
            <a:ext cx="644525" cy="458787"/>
          </a:xfrm>
          <a:prstGeom prst="roundRect">
            <a:avLst>
              <a:gd name="adj" fmla="val 16667"/>
            </a:avLst>
          </a:prstGeom>
          <a:solidFill>
            <a:srgbClr val="FFFFCC"/>
          </a:solidFill>
          <a:ln w="12700">
            <a:solidFill>
              <a:schemeClr val="accent2"/>
            </a:solidFill>
            <a:round/>
            <a:headEnd/>
            <a:tailEnd/>
          </a:ln>
        </p:spPr>
        <p:txBody>
          <a:bodyPr anchor="ctr">
            <a:spAutoFit/>
          </a:bodyPr>
          <a:lstStyle/>
          <a:p>
            <a:r>
              <a:rPr lang="en-US" altLang="ja-JP" sz="700" b="0">
                <a:solidFill>
                  <a:schemeClr val="accent2"/>
                </a:solidFill>
              </a:rPr>
              <a:t>DA</a:t>
            </a:r>
          </a:p>
          <a:p>
            <a:r>
              <a:rPr lang="ja-JP" altLang="en-US" sz="700" b="0">
                <a:solidFill>
                  <a:schemeClr val="accent2"/>
                </a:solidFill>
              </a:rPr>
              <a:t>提供機能</a:t>
            </a:r>
            <a:r>
              <a:rPr lang="en-US" altLang="ja-JP" sz="700" b="0">
                <a:solidFill>
                  <a:schemeClr val="accent2"/>
                </a:solidFill>
              </a:rPr>
              <a:t>WebAPI</a:t>
            </a:r>
          </a:p>
        </p:txBody>
      </p:sp>
      <p:cxnSp>
        <p:nvCxnSpPr>
          <p:cNvPr id="9245" name="AutoShape 33"/>
          <p:cNvCxnSpPr>
            <a:cxnSpLocks noChangeShapeType="1"/>
            <a:stCxn id="9244" idx="0"/>
            <a:endCxn id="9226" idx="2"/>
          </p:cNvCxnSpPr>
          <p:nvPr/>
        </p:nvCxnSpPr>
        <p:spPr bwMode="auto">
          <a:xfrm flipH="1" flipV="1">
            <a:off x="4243388" y="4724400"/>
            <a:ext cx="141287" cy="249238"/>
          </a:xfrm>
          <a:prstGeom prst="straightConnector1">
            <a:avLst/>
          </a:prstGeom>
          <a:noFill/>
          <a:ln w="9525">
            <a:solidFill>
              <a:srgbClr val="6699FF"/>
            </a:solidFill>
            <a:round/>
            <a:headEnd/>
            <a:tailEnd type="triangle" w="med" len="med"/>
          </a:ln>
        </p:spPr>
      </p:cxnSp>
      <p:sp>
        <p:nvSpPr>
          <p:cNvPr id="9246" name="AutoShape 34"/>
          <p:cNvSpPr>
            <a:spLocks noChangeArrowheads="1"/>
          </p:cNvSpPr>
          <p:nvPr/>
        </p:nvSpPr>
        <p:spPr bwMode="auto">
          <a:xfrm>
            <a:off x="7023100" y="5969000"/>
            <a:ext cx="711200"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r>
              <a:rPr lang="ja-JP" altLang="en-US" sz="700" b="0">
                <a:solidFill>
                  <a:schemeClr val="accent2"/>
                </a:solidFill>
              </a:rPr>
              <a:t>基盤</a:t>
            </a:r>
          </a:p>
          <a:p>
            <a:r>
              <a:rPr lang="ja-JP" altLang="en-US" sz="700" b="0">
                <a:solidFill>
                  <a:schemeClr val="accent2"/>
                </a:solidFill>
              </a:rPr>
              <a:t>収集機能</a:t>
            </a:r>
          </a:p>
        </p:txBody>
      </p:sp>
      <p:sp>
        <p:nvSpPr>
          <p:cNvPr id="9247" name="AutoShape 35"/>
          <p:cNvSpPr>
            <a:spLocks noChangeArrowheads="1"/>
          </p:cNvSpPr>
          <p:nvPr/>
        </p:nvSpPr>
        <p:spPr bwMode="auto">
          <a:xfrm>
            <a:off x="8636000" y="5949950"/>
            <a:ext cx="400050" cy="261938"/>
          </a:xfrm>
          <a:prstGeom prst="flowChartMultidocument">
            <a:avLst/>
          </a:prstGeom>
          <a:solidFill>
            <a:srgbClr val="FFFFCC"/>
          </a:solidFill>
          <a:ln w="9525">
            <a:solidFill>
              <a:schemeClr val="accent2"/>
            </a:solidFill>
            <a:miter lim="800000"/>
            <a:headEnd/>
            <a:tailEnd/>
          </a:ln>
        </p:spPr>
        <p:txBody>
          <a:bodyPr wrap="none" anchor="ctr">
            <a:spAutoFit/>
          </a:bodyPr>
          <a:lstStyle/>
          <a:p>
            <a:r>
              <a:rPr lang="ja-JP" altLang="en-US" sz="700" b="0">
                <a:solidFill>
                  <a:schemeClr val="accent2"/>
                </a:solidFill>
              </a:rPr>
              <a:t>書庫</a:t>
            </a:r>
          </a:p>
        </p:txBody>
      </p:sp>
      <p:sp>
        <p:nvSpPr>
          <p:cNvPr id="9248" name="AutoShape 36"/>
          <p:cNvSpPr>
            <a:spLocks noChangeArrowheads="1"/>
          </p:cNvSpPr>
          <p:nvPr/>
        </p:nvSpPr>
        <p:spPr bwMode="auto">
          <a:xfrm>
            <a:off x="7023100" y="5464175"/>
            <a:ext cx="711200"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r>
              <a:rPr lang="ja-JP" altLang="en-US" sz="700" b="0">
                <a:solidFill>
                  <a:schemeClr val="accent2"/>
                </a:solidFill>
              </a:rPr>
              <a:t>基盤</a:t>
            </a:r>
          </a:p>
          <a:p>
            <a:r>
              <a:rPr lang="ja-JP" altLang="en-US" sz="700" b="0">
                <a:solidFill>
                  <a:schemeClr val="accent2"/>
                </a:solidFill>
              </a:rPr>
              <a:t>組織化機能</a:t>
            </a:r>
          </a:p>
        </p:txBody>
      </p:sp>
      <p:sp>
        <p:nvSpPr>
          <p:cNvPr id="9249" name="AutoShape 37"/>
          <p:cNvSpPr>
            <a:spLocks noChangeArrowheads="1"/>
          </p:cNvSpPr>
          <p:nvPr/>
        </p:nvSpPr>
        <p:spPr bwMode="auto">
          <a:xfrm>
            <a:off x="5148263" y="5032375"/>
            <a:ext cx="631825"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r>
              <a:rPr lang="en-US" altLang="ja-JP" sz="700" b="0">
                <a:solidFill>
                  <a:schemeClr val="accent2"/>
                </a:solidFill>
              </a:rPr>
              <a:t>DA</a:t>
            </a:r>
          </a:p>
          <a:p>
            <a:r>
              <a:rPr lang="ja-JP" altLang="en-US" sz="700" b="0">
                <a:solidFill>
                  <a:schemeClr val="accent2"/>
                </a:solidFill>
              </a:rPr>
              <a:t>閲覧機能</a:t>
            </a:r>
          </a:p>
        </p:txBody>
      </p:sp>
      <p:sp>
        <p:nvSpPr>
          <p:cNvPr id="9250" name="AutoShape 38"/>
          <p:cNvSpPr>
            <a:spLocks noChangeArrowheads="1"/>
          </p:cNvSpPr>
          <p:nvPr/>
        </p:nvSpPr>
        <p:spPr bwMode="auto">
          <a:xfrm>
            <a:off x="7016750" y="4902200"/>
            <a:ext cx="715963" cy="458788"/>
          </a:xfrm>
          <a:prstGeom prst="roundRect">
            <a:avLst>
              <a:gd name="adj" fmla="val 16667"/>
            </a:avLst>
          </a:prstGeom>
          <a:solidFill>
            <a:srgbClr val="FFFFCC"/>
          </a:solidFill>
          <a:ln w="12700">
            <a:solidFill>
              <a:schemeClr val="accent2"/>
            </a:solidFill>
            <a:round/>
            <a:headEnd/>
            <a:tailEnd/>
          </a:ln>
        </p:spPr>
        <p:txBody>
          <a:bodyPr anchor="ctr">
            <a:spAutoFit/>
          </a:bodyPr>
          <a:lstStyle/>
          <a:p>
            <a:r>
              <a:rPr lang="ja-JP" altLang="en-US" sz="700" b="0" dirty="0">
                <a:solidFill>
                  <a:schemeClr val="accent2"/>
                </a:solidFill>
              </a:rPr>
              <a:t>基盤</a:t>
            </a:r>
          </a:p>
          <a:p>
            <a:r>
              <a:rPr lang="ja-JP" altLang="en-US" sz="700" b="0" dirty="0">
                <a:solidFill>
                  <a:schemeClr val="accent2"/>
                </a:solidFill>
              </a:rPr>
              <a:t>提供機能</a:t>
            </a:r>
            <a:r>
              <a:rPr lang="en-US" altLang="ja-JP" sz="700" b="0" dirty="0" err="1">
                <a:solidFill>
                  <a:schemeClr val="accent2"/>
                </a:solidFill>
              </a:rPr>
              <a:t>WebAPI</a:t>
            </a:r>
            <a:endParaRPr lang="en-US" altLang="ja-JP" sz="700" b="0" dirty="0">
              <a:solidFill>
                <a:schemeClr val="accent2"/>
              </a:solidFill>
            </a:endParaRPr>
          </a:p>
        </p:txBody>
      </p:sp>
      <p:sp>
        <p:nvSpPr>
          <p:cNvPr id="9251" name="AutoShape 39"/>
          <p:cNvSpPr>
            <a:spLocks noChangeArrowheads="1"/>
          </p:cNvSpPr>
          <p:nvPr/>
        </p:nvSpPr>
        <p:spPr bwMode="auto">
          <a:xfrm>
            <a:off x="7891463" y="4960938"/>
            <a:ext cx="782637" cy="459700"/>
          </a:xfrm>
          <a:prstGeom prst="roundRect">
            <a:avLst>
              <a:gd name="adj" fmla="val 16667"/>
            </a:avLst>
          </a:prstGeom>
          <a:solidFill>
            <a:srgbClr val="FFFFCC"/>
          </a:solidFill>
          <a:ln w="12700">
            <a:solidFill>
              <a:schemeClr val="accent2"/>
            </a:solidFill>
            <a:round/>
            <a:headEnd/>
            <a:tailEnd/>
          </a:ln>
        </p:spPr>
        <p:txBody>
          <a:bodyPr anchor="ctr">
            <a:spAutoFit/>
          </a:bodyPr>
          <a:lstStyle/>
          <a:p>
            <a:r>
              <a:rPr lang="ja-JP" altLang="en-US" sz="700" b="0" dirty="0">
                <a:solidFill>
                  <a:schemeClr val="accent2"/>
                </a:solidFill>
              </a:rPr>
              <a:t>基盤</a:t>
            </a:r>
          </a:p>
          <a:p>
            <a:r>
              <a:rPr lang="ja-JP" altLang="en-US" sz="700" b="0" dirty="0">
                <a:solidFill>
                  <a:schemeClr val="accent2"/>
                </a:solidFill>
              </a:rPr>
              <a:t>複写申込</a:t>
            </a:r>
            <a:r>
              <a:rPr lang="ja-JP" altLang="en-US" sz="700" b="0" dirty="0" smtClean="0">
                <a:solidFill>
                  <a:schemeClr val="accent2"/>
                </a:solidFill>
              </a:rPr>
              <a:t>機能</a:t>
            </a:r>
            <a:endParaRPr lang="en-US" altLang="ja-JP" sz="700" b="0" dirty="0" smtClean="0">
              <a:solidFill>
                <a:schemeClr val="accent2"/>
              </a:solidFill>
            </a:endParaRPr>
          </a:p>
          <a:p>
            <a:r>
              <a:rPr lang="ja-JP" altLang="en-US" sz="700" b="0" dirty="0">
                <a:solidFill>
                  <a:schemeClr val="accent2"/>
                </a:solidFill>
              </a:rPr>
              <a:t>受理</a:t>
            </a:r>
            <a:r>
              <a:rPr lang="ja-JP" altLang="en-US" sz="700" b="0" dirty="0" smtClean="0">
                <a:solidFill>
                  <a:schemeClr val="accent2"/>
                </a:solidFill>
              </a:rPr>
              <a:t>処理</a:t>
            </a:r>
            <a:r>
              <a:rPr lang="ja-JP" altLang="en-US" sz="700" b="0" dirty="0">
                <a:solidFill>
                  <a:schemeClr val="accent2"/>
                </a:solidFill>
              </a:rPr>
              <a:t>機能</a:t>
            </a:r>
          </a:p>
        </p:txBody>
      </p:sp>
      <p:sp>
        <p:nvSpPr>
          <p:cNvPr id="1132584" name="AutoShape 40"/>
          <p:cNvSpPr>
            <a:spLocks noChangeArrowheads="1"/>
          </p:cNvSpPr>
          <p:nvPr/>
        </p:nvSpPr>
        <p:spPr bwMode="auto">
          <a:xfrm>
            <a:off x="7943850" y="5949950"/>
            <a:ext cx="493713" cy="271463"/>
          </a:xfrm>
          <a:prstGeom prst="can">
            <a:avLst>
              <a:gd name="adj" fmla="val 25000"/>
            </a:avLst>
          </a:prstGeom>
          <a:solidFill>
            <a:srgbClr val="FFFFCC"/>
          </a:solidFill>
          <a:ln w="9525">
            <a:solidFill>
              <a:schemeClr val="accent2"/>
            </a:solidFill>
            <a:round/>
            <a:headEnd/>
            <a:tailEnd/>
          </a:ln>
          <a:effectLst>
            <a:outerShdw dist="35921" dir="2700000" algn="ctr" rotWithShape="0">
              <a:schemeClr val="bg2"/>
            </a:outerShdw>
          </a:effectLst>
        </p:spPr>
        <p:txBody>
          <a:bodyPr wrap="none" anchor="ctr">
            <a:spAutoFit/>
          </a:bodyPr>
          <a:lstStyle/>
          <a:p>
            <a:pPr>
              <a:defRPr/>
            </a:pPr>
            <a:r>
              <a:rPr lang="ja-JP" altLang="en-US" sz="700" b="0">
                <a:solidFill>
                  <a:schemeClr val="accent2"/>
                </a:solidFill>
                <a:latin typeface="Arial" charset="0"/>
                <a:ea typeface="ＭＳ Ｐゴシック" pitchFamily="50" charset="-128"/>
              </a:rPr>
              <a:t>書誌</a:t>
            </a:r>
            <a:r>
              <a:rPr lang="en-US" altLang="ja-JP" sz="700" b="0">
                <a:solidFill>
                  <a:schemeClr val="accent2"/>
                </a:solidFill>
                <a:latin typeface="Arial" charset="0"/>
                <a:ea typeface="ＭＳ Ｐゴシック" pitchFamily="50" charset="-128"/>
              </a:rPr>
              <a:t>DB</a:t>
            </a:r>
          </a:p>
        </p:txBody>
      </p:sp>
      <p:sp>
        <p:nvSpPr>
          <p:cNvPr id="9253" name="AutoShape 41"/>
          <p:cNvSpPr>
            <a:spLocks noChangeArrowheads="1"/>
          </p:cNvSpPr>
          <p:nvPr/>
        </p:nvSpPr>
        <p:spPr bwMode="auto">
          <a:xfrm>
            <a:off x="7888288" y="5464175"/>
            <a:ext cx="785812"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r>
              <a:rPr lang="ja-JP" altLang="en-US" sz="700" b="0">
                <a:solidFill>
                  <a:schemeClr val="accent2"/>
                </a:solidFill>
              </a:rPr>
              <a:t>基盤</a:t>
            </a:r>
          </a:p>
          <a:p>
            <a:r>
              <a:rPr lang="ja-JP" altLang="en-US" sz="700" b="0">
                <a:solidFill>
                  <a:schemeClr val="accent2"/>
                </a:solidFill>
              </a:rPr>
              <a:t>書誌管理機能</a:t>
            </a:r>
          </a:p>
        </p:txBody>
      </p:sp>
      <p:sp>
        <p:nvSpPr>
          <p:cNvPr id="9254" name="AutoShape 42"/>
          <p:cNvSpPr>
            <a:spLocks noChangeArrowheads="1"/>
          </p:cNvSpPr>
          <p:nvPr/>
        </p:nvSpPr>
        <p:spPr bwMode="auto">
          <a:xfrm>
            <a:off x="6881813" y="4311650"/>
            <a:ext cx="844550"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r>
              <a:rPr lang="ja-JP" altLang="en-US" sz="700" b="0">
                <a:solidFill>
                  <a:schemeClr val="accent2"/>
                </a:solidFill>
              </a:rPr>
              <a:t>総合目録</a:t>
            </a:r>
          </a:p>
          <a:p>
            <a:r>
              <a:rPr lang="ja-JP" altLang="en-US" sz="700" b="0">
                <a:solidFill>
                  <a:schemeClr val="accent2"/>
                </a:solidFill>
              </a:rPr>
              <a:t>書誌収集</a:t>
            </a:r>
          </a:p>
        </p:txBody>
      </p:sp>
      <p:sp>
        <p:nvSpPr>
          <p:cNvPr id="9255" name="AutoShape 43"/>
          <p:cNvSpPr>
            <a:spLocks noChangeArrowheads="1"/>
          </p:cNvSpPr>
          <p:nvPr/>
        </p:nvSpPr>
        <p:spPr bwMode="auto">
          <a:xfrm>
            <a:off x="6875463" y="3749675"/>
            <a:ext cx="857250" cy="458788"/>
          </a:xfrm>
          <a:prstGeom prst="roundRect">
            <a:avLst>
              <a:gd name="adj" fmla="val 16667"/>
            </a:avLst>
          </a:prstGeom>
          <a:solidFill>
            <a:srgbClr val="FFFFCC"/>
          </a:solidFill>
          <a:ln w="12700">
            <a:solidFill>
              <a:schemeClr val="accent2"/>
            </a:solidFill>
            <a:round/>
            <a:headEnd/>
            <a:tailEnd/>
          </a:ln>
        </p:spPr>
        <p:txBody>
          <a:bodyPr anchor="ctr">
            <a:spAutoFit/>
          </a:bodyPr>
          <a:lstStyle/>
          <a:p>
            <a:r>
              <a:rPr lang="ja-JP" altLang="en-US" sz="700" b="0">
                <a:solidFill>
                  <a:schemeClr val="accent2"/>
                </a:solidFill>
              </a:rPr>
              <a:t>総合目録</a:t>
            </a:r>
          </a:p>
          <a:p>
            <a:r>
              <a:rPr lang="ja-JP" altLang="en-US" sz="700" b="0">
                <a:solidFill>
                  <a:schemeClr val="accent2"/>
                </a:solidFill>
              </a:rPr>
              <a:t>書誌組織化</a:t>
            </a:r>
          </a:p>
          <a:p>
            <a:r>
              <a:rPr lang="ja-JP" altLang="en-US" sz="700" b="0">
                <a:solidFill>
                  <a:schemeClr val="accent2"/>
                </a:solidFill>
              </a:rPr>
              <a:t>（同定処理）</a:t>
            </a:r>
          </a:p>
        </p:txBody>
      </p:sp>
      <p:sp>
        <p:nvSpPr>
          <p:cNvPr id="1132588" name="AutoShape 44"/>
          <p:cNvSpPr>
            <a:spLocks noChangeArrowheads="1"/>
          </p:cNvSpPr>
          <p:nvPr/>
        </p:nvSpPr>
        <p:spPr bwMode="auto">
          <a:xfrm>
            <a:off x="6929438" y="3357563"/>
            <a:ext cx="549275" cy="271462"/>
          </a:xfrm>
          <a:prstGeom prst="can">
            <a:avLst>
              <a:gd name="adj" fmla="val 25000"/>
            </a:avLst>
          </a:prstGeom>
          <a:solidFill>
            <a:srgbClr val="FFFFCC"/>
          </a:solidFill>
          <a:ln w="9525">
            <a:solidFill>
              <a:schemeClr val="accent2"/>
            </a:solidFill>
            <a:round/>
            <a:headEnd/>
            <a:tailEnd/>
          </a:ln>
          <a:effectLst>
            <a:outerShdw dist="35921" dir="2700000" algn="ctr" rotWithShape="0">
              <a:schemeClr val="bg2"/>
            </a:outerShdw>
          </a:effectLst>
        </p:spPr>
        <p:txBody>
          <a:bodyPr wrap="none" anchor="ctr">
            <a:spAutoFit/>
          </a:bodyPr>
          <a:lstStyle/>
          <a:p>
            <a:pPr>
              <a:defRPr/>
            </a:pPr>
            <a:r>
              <a:rPr lang="ja-JP" altLang="en-US" sz="700" b="0" dirty="0">
                <a:solidFill>
                  <a:schemeClr val="accent2"/>
                </a:solidFill>
                <a:latin typeface="Arial" charset="0"/>
                <a:ea typeface="ＭＳ Ｐゴシック" pitchFamily="50" charset="-128"/>
              </a:rPr>
              <a:t>全国書誌</a:t>
            </a:r>
          </a:p>
        </p:txBody>
      </p:sp>
      <p:sp>
        <p:nvSpPr>
          <p:cNvPr id="9257" name="AutoShape 45"/>
          <p:cNvSpPr>
            <a:spLocks noChangeArrowheads="1"/>
          </p:cNvSpPr>
          <p:nvPr/>
        </p:nvSpPr>
        <p:spPr bwMode="auto">
          <a:xfrm>
            <a:off x="6500826" y="2857496"/>
            <a:ext cx="857250" cy="458788"/>
          </a:xfrm>
          <a:prstGeom prst="roundRect">
            <a:avLst>
              <a:gd name="adj" fmla="val 16667"/>
            </a:avLst>
          </a:prstGeom>
          <a:solidFill>
            <a:srgbClr val="FFFFCC"/>
          </a:solidFill>
          <a:ln w="12700">
            <a:solidFill>
              <a:schemeClr val="accent2"/>
            </a:solidFill>
            <a:round/>
            <a:headEnd/>
            <a:tailEnd/>
          </a:ln>
        </p:spPr>
        <p:txBody>
          <a:bodyPr anchor="ctr">
            <a:spAutoFit/>
          </a:bodyPr>
          <a:lstStyle/>
          <a:p>
            <a:r>
              <a:rPr lang="ja-JP" altLang="en-US" sz="700" b="1" dirty="0">
                <a:solidFill>
                  <a:schemeClr val="accent2"/>
                </a:solidFill>
              </a:rPr>
              <a:t>総合目録</a:t>
            </a:r>
          </a:p>
          <a:p>
            <a:r>
              <a:rPr lang="ja-JP" altLang="en-US" sz="700" b="0" dirty="0">
                <a:solidFill>
                  <a:schemeClr val="accent2"/>
                </a:solidFill>
              </a:rPr>
              <a:t>書誌提供</a:t>
            </a:r>
            <a:r>
              <a:rPr lang="en-US" altLang="ja-JP" sz="700" dirty="0" err="1">
                <a:solidFill>
                  <a:srgbClr val="FF0000"/>
                </a:solidFill>
              </a:rPr>
              <a:t>WebAPI</a:t>
            </a:r>
            <a:endParaRPr lang="en-US" altLang="ja-JP" sz="700" dirty="0">
              <a:solidFill>
                <a:srgbClr val="FF0000"/>
              </a:solidFill>
            </a:endParaRPr>
          </a:p>
        </p:txBody>
      </p:sp>
      <p:cxnSp>
        <p:nvCxnSpPr>
          <p:cNvPr id="9258" name="AutoShape 46"/>
          <p:cNvCxnSpPr>
            <a:cxnSpLocks noChangeShapeType="1"/>
            <a:stCxn id="1132588" idx="1"/>
            <a:endCxn id="9257" idx="2"/>
          </p:cNvCxnSpPr>
          <p:nvPr/>
        </p:nvCxnSpPr>
        <p:spPr bwMode="auto">
          <a:xfrm rot="16200000" flipV="1">
            <a:off x="7046125" y="3199611"/>
            <a:ext cx="41279" cy="274625"/>
          </a:xfrm>
          <a:prstGeom prst="straightConnector1">
            <a:avLst/>
          </a:prstGeom>
          <a:noFill/>
          <a:ln w="9525">
            <a:solidFill>
              <a:srgbClr val="6699FF"/>
            </a:solidFill>
            <a:round/>
            <a:headEnd/>
            <a:tailEnd type="triangle" w="med" len="med"/>
          </a:ln>
        </p:spPr>
      </p:cxnSp>
      <p:sp>
        <p:nvSpPr>
          <p:cNvPr id="9259" name="AutoShape 47"/>
          <p:cNvSpPr>
            <a:spLocks noChangeArrowheads="1"/>
          </p:cNvSpPr>
          <p:nvPr/>
        </p:nvSpPr>
        <p:spPr bwMode="auto">
          <a:xfrm>
            <a:off x="5854700" y="3500438"/>
            <a:ext cx="844550"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r>
              <a:rPr lang="ja-JP" altLang="en-US" sz="700" b="0">
                <a:solidFill>
                  <a:schemeClr val="accent2"/>
                </a:solidFill>
              </a:rPr>
              <a:t>総合目録</a:t>
            </a:r>
          </a:p>
          <a:p>
            <a:r>
              <a:rPr lang="ja-JP" altLang="en-US" sz="700" b="0">
                <a:solidFill>
                  <a:schemeClr val="accent2"/>
                </a:solidFill>
              </a:rPr>
              <a:t>横断検索機能</a:t>
            </a:r>
          </a:p>
        </p:txBody>
      </p:sp>
      <p:cxnSp>
        <p:nvCxnSpPr>
          <p:cNvPr id="9260" name="AutoShape 48"/>
          <p:cNvCxnSpPr>
            <a:cxnSpLocks noChangeShapeType="1"/>
            <a:stCxn id="9249" idx="1"/>
            <a:endCxn id="9244" idx="3"/>
          </p:cNvCxnSpPr>
          <p:nvPr/>
        </p:nvCxnSpPr>
        <p:spPr bwMode="auto">
          <a:xfrm flipH="1">
            <a:off x="4706938" y="5202238"/>
            <a:ext cx="441325" cy="1587"/>
          </a:xfrm>
          <a:prstGeom prst="straightConnector1">
            <a:avLst/>
          </a:prstGeom>
          <a:noFill/>
          <a:ln w="9525">
            <a:solidFill>
              <a:srgbClr val="6699FF"/>
            </a:solidFill>
            <a:round/>
            <a:headEnd/>
            <a:tailEnd type="triangle" w="med" len="med"/>
          </a:ln>
        </p:spPr>
      </p:cxnSp>
      <p:cxnSp>
        <p:nvCxnSpPr>
          <p:cNvPr id="9261" name="AutoShape 49"/>
          <p:cNvCxnSpPr>
            <a:cxnSpLocks noChangeShapeType="1"/>
            <a:stCxn id="1132570" idx="1"/>
            <a:endCxn id="9249" idx="3"/>
          </p:cNvCxnSpPr>
          <p:nvPr/>
        </p:nvCxnSpPr>
        <p:spPr bwMode="auto">
          <a:xfrm flipH="1" flipV="1">
            <a:off x="5780088" y="5202238"/>
            <a:ext cx="173037" cy="977900"/>
          </a:xfrm>
          <a:prstGeom prst="straightConnector1">
            <a:avLst/>
          </a:prstGeom>
          <a:noFill/>
          <a:ln w="9525">
            <a:solidFill>
              <a:srgbClr val="6699FF"/>
            </a:solidFill>
            <a:round/>
            <a:headEnd/>
            <a:tailEnd type="triangle" w="med" len="med"/>
          </a:ln>
        </p:spPr>
      </p:cxnSp>
      <p:sp>
        <p:nvSpPr>
          <p:cNvPr id="9262" name="AutoShape 50"/>
          <p:cNvSpPr>
            <a:spLocks noChangeArrowheads="1"/>
          </p:cNvSpPr>
          <p:nvPr/>
        </p:nvSpPr>
        <p:spPr bwMode="auto">
          <a:xfrm>
            <a:off x="7042150" y="6464300"/>
            <a:ext cx="503238" cy="261938"/>
          </a:xfrm>
          <a:prstGeom prst="flowChartMultidocument">
            <a:avLst/>
          </a:prstGeom>
          <a:solidFill>
            <a:srgbClr val="FFFFCC"/>
          </a:solidFill>
          <a:ln w="9525">
            <a:solidFill>
              <a:schemeClr val="accent2"/>
            </a:solidFill>
            <a:miter lim="800000"/>
            <a:headEnd/>
            <a:tailEnd/>
          </a:ln>
        </p:spPr>
        <p:txBody>
          <a:bodyPr wrap="none" anchor="ctr">
            <a:spAutoFit/>
          </a:bodyPr>
          <a:lstStyle/>
          <a:p>
            <a:r>
              <a:rPr lang="ja-JP" altLang="en-US" sz="700" b="0">
                <a:solidFill>
                  <a:schemeClr val="accent2"/>
                </a:solidFill>
              </a:rPr>
              <a:t>刊行物</a:t>
            </a:r>
          </a:p>
        </p:txBody>
      </p:sp>
      <p:cxnSp>
        <p:nvCxnSpPr>
          <p:cNvPr id="9263" name="AutoShape 51"/>
          <p:cNvCxnSpPr>
            <a:cxnSpLocks noChangeShapeType="1"/>
            <a:stCxn id="9262" idx="0"/>
            <a:endCxn id="9246" idx="2"/>
          </p:cNvCxnSpPr>
          <p:nvPr/>
        </p:nvCxnSpPr>
        <p:spPr bwMode="auto">
          <a:xfrm flipV="1">
            <a:off x="7294563" y="6308725"/>
            <a:ext cx="84137" cy="155575"/>
          </a:xfrm>
          <a:prstGeom prst="straightConnector1">
            <a:avLst/>
          </a:prstGeom>
          <a:noFill/>
          <a:ln w="9525">
            <a:solidFill>
              <a:srgbClr val="6699FF"/>
            </a:solidFill>
            <a:round/>
            <a:headEnd/>
            <a:tailEnd type="triangle" w="med" len="med"/>
          </a:ln>
        </p:spPr>
      </p:cxnSp>
      <p:sp>
        <p:nvSpPr>
          <p:cNvPr id="1132596" name="AutoShape 52"/>
          <p:cNvSpPr>
            <a:spLocks noChangeArrowheads="1"/>
          </p:cNvSpPr>
          <p:nvPr/>
        </p:nvSpPr>
        <p:spPr bwMode="auto">
          <a:xfrm>
            <a:off x="4940300" y="6180138"/>
            <a:ext cx="592138" cy="271462"/>
          </a:xfrm>
          <a:prstGeom prst="can">
            <a:avLst>
              <a:gd name="adj" fmla="val 25000"/>
            </a:avLst>
          </a:prstGeom>
          <a:solidFill>
            <a:srgbClr val="FFFFCC"/>
          </a:solidFill>
          <a:ln w="9525">
            <a:solidFill>
              <a:schemeClr val="accent2"/>
            </a:solidFill>
            <a:round/>
            <a:headEnd/>
            <a:tailEnd/>
          </a:ln>
          <a:effectLst>
            <a:outerShdw dist="35921" dir="2700000" algn="ctr" rotWithShape="0">
              <a:schemeClr val="bg2"/>
            </a:outerShdw>
          </a:effectLst>
        </p:spPr>
        <p:txBody>
          <a:bodyPr wrap="none" anchor="ctr">
            <a:spAutoFit/>
          </a:bodyPr>
          <a:lstStyle/>
          <a:p>
            <a:pPr>
              <a:defRPr/>
            </a:pPr>
            <a:r>
              <a:rPr lang="ja-JP" altLang="en-US" sz="700" b="0">
                <a:solidFill>
                  <a:schemeClr val="accent2"/>
                </a:solidFill>
                <a:latin typeface="Arial" charset="0"/>
                <a:ea typeface="ＭＳ Ｐゴシック" pitchFamily="50" charset="-128"/>
              </a:rPr>
              <a:t>保存用メタ</a:t>
            </a:r>
          </a:p>
        </p:txBody>
      </p:sp>
      <p:cxnSp>
        <p:nvCxnSpPr>
          <p:cNvPr id="9265" name="AutoShape 53"/>
          <p:cNvCxnSpPr>
            <a:cxnSpLocks noChangeShapeType="1"/>
            <a:stCxn id="9238" idx="2"/>
            <a:endCxn id="1132596" idx="1"/>
          </p:cNvCxnSpPr>
          <p:nvPr/>
        </p:nvCxnSpPr>
        <p:spPr bwMode="auto">
          <a:xfrm flipH="1">
            <a:off x="5237163" y="5935663"/>
            <a:ext cx="87312" cy="244475"/>
          </a:xfrm>
          <a:prstGeom prst="straightConnector1">
            <a:avLst/>
          </a:prstGeom>
          <a:noFill/>
          <a:ln w="9525">
            <a:solidFill>
              <a:srgbClr val="6699FF"/>
            </a:solidFill>
            <a:round/>
            <a:headEnd/>
            <a:tailEnd type="triangle" w="med" len="med"/>
          </a:ln>
        </p:spPr>
      </p:cxnSp>
      <p:cxnSp>
        <p:nvCxnSpPr>
          <p:cNvPr id="9266" name="AutoShape 54"/>
          <p:cNvCxnSpPr>
            <a:cxnSpLocks noChangeShapeType="1"/>
            <a:stCxn id="9259" idx="0"/>
            <a:endCxn id="9257" idx="2"/>
          </p:cNvCxnSpPr>
          <p:nvPr/>
        </p:nvCxnSpPr>
        <p:spPr bwMode="auto">
          <a:xfrm rot="5400000" flipH="1" flipV="1">
            <a:off x="6511136" y="3082123"/>
            <a:ext cx="184154" cy="652476"/>
          </a:xfrm>
          <a:prstGeom prst="straightConnector1">
            <a:avLst/>
          </a:prstGeom>
          <a:noFill/>
          <a:ln w="9525">
            <a:solidFill>
              <a:srgbClr val="6699FF"/>
            </a:solidFill>
            <a:round/>
            <a:headEnd/>
            <a:tailEnd type="triangle" w="med" len="med"/>
          </a:ln>
        </p:spPr>
      </p:cxnSp>
      <p:grpSp>
        <p:nvGrpSpPr>
          <p:cNvPr id="4" name="Group 55"/>
          <p:cNvGrpSpPr>
            <a:grpSpLocks/>
          </p:cNvGrpSpPr>
          <p:nvPr/>
        </p:nvGrpSpPr>
        <p:grpSpPr bwMode="auto">
          <a:xfrm>
            <a:off x="5927725" y="5229225"/>
            <a:ext cx="828675" cy="720725"/>
            <a:chOff x="4150" y="2931"/>
            <a:chExt cx="1451" cy="862"/>
          </a:xfrm>
        </p:grpSpPr>
        <p:sp>
          <p:nvSpPr>
            <p:cNvPr id="9364" name="AutoShape 56"/>
            <p:cNvSpPr>
              <a:spLocks noChangeArrowheads="1"/>
            </p:cNvSpPr>
            <p:nvPr/>
          </p:nvSpPr>
          <p:spPr bwMode="auto">
            <a:xfrm>
              <a:off x="4150" y="2931"/>
              <a:ext cx="1362" cy="680"/>
            </a:xfrm>
            <a:prstGeom prst="cloudCallout">
              <a:avLst>
                <a:gd name="adj1" fmla="val 3083"/>
                <a:gd name="adj2" fmla="val 27500"/>
              </a:avLst>
            </a:prstGeom>
            <a:solidFill>
              <a:schemeClr val="bg1"/>
            </a:solidFill>
            <a:ln w="9525">
              <a:solidFill>
                <a:schemeClr val="tx1"/>
              </a:solidFill>
              <a:round/>
              <a:headEnd/>
              <a:tailEnd/>
            </a:ln>
          </p:spPr>
          <p:txBody>
            <a:bodyPr lIns="0" rIns="0" anchor="ctr"/>
            <a:lstStyle/>
            <a:p>
              <a:r>
                <a:rPr lang="ja-JP" altLang="en-US" sz="700" b="0">
                  <a:latin typeface="Arial" charset="0"/>
                  <a:ea typeface="ＭＳ Ｐゴシック" pitchFamily="50" charset="-128"/>
                </a:rPr>
                <a:t>公共図書館等</a:t>
              </a:r>
            </a:p>
          </p:txBody>
        </p:sp>
        <p:grpSp>
          <p:nvGrpSpPr>
            <p:cNvPr id="5" name="Group 57"/>
            <p:cNvGrpSpPr>
              <a:grpSpLocks/>
            </p:cNvGrpSpPr>
            <p:nvPr/>
          </p:nvGrpSpPr>
          <p:grpSpPr bwMode="auto">
            <a:xfrm>
              <a:off x="4150" y="3430"/>
              <a:ext cx="1451" cy="363"/>
              <a:chOff x="4150" y="3475"/>
              <a:chExt cx="1451" cy="363"/>
            </a:xfrm>
          </p:grpSpPr>
          <p:sp>
            <p:nvSpPr>
              <p:cNvPr id="9366" name="AutoShape 58"/>
              <p:cNvSpPr>
                <a:spLocks noChangeArrowheads="1"/>
              </p:cNvSpPr>
              <p:nvPr/>
            </p:nvSpPr>
            <p:spPr bwMode="auto">
              <a:xfrm>
                <a:off x="4150" y="3475"/>
                <a:ext cx="454" cy="363"/>
              </a:xfrm>
              <a:prstGeom prst="can">
                <a:avLst>
                  <a:gd name="adj" fmla="val 25000"/>
                </a:avLst>
              </a:prstGeom>
              <a:solidFill>
                <a:schemeClr val="bg1"/>
              </a:solidFill>
              <a:ln w="9525">
                <a:solidFill>
                  <a:schemeClr val="tx1"/>
                </a:solidFill>
                <a:round/>
                <a:headEnd/>
                <a:tailEnd/>
              </a:ln>
            </p:spPr>
            <p:txBody>
              <a:bodyPr wrap="none" anchor="ctr"/>
              <a:lstStyle/>
              <a:p>
                <a:endParaRPr lang="ja-JP" altLang="en-US"/>
              </a:p>
            </p:txBody>
          </p:sp>
          <p:sp>
            <p:nvSpPr>
              <p:cNvPr id="9367" name="AutoShape 59"/>
              <p:cNvSpPr>
                <a:spLocks noChangeArrowheads="1"/>
              </p:cNvSpPr>
              <p:nvPr/>
            </p:nvSpPr>
            <p:spPr bwMode="auto">
              <a:xfrm>
                <a:off x="4648" y="3475"/>
                <a:ext cx="454" cy="363"/>
              </a:xfrm>
              <a:prstGeom prst="can">
                <a:avLst>
                  <a:gd name="adj" fmla="val 25000"/>
                </a:avLst>
              </a:prstGeom>
              <a:solidFill>
                <a:schemeClr val="bg1"/>
              </a:solidFill>
              <a:ln w="9525">
                <a:solidFill>
                  <a:schemeClr val="tx1"/>
                </a:solidFill>
                <a:round/>
                <a:headEnd/>
                <a:tailEnd/>
              </a:ln>
            </p:spPr>
            <p:txBody>
              <a:bodyPr wrap="none" anchor="ctr"/>
              <a:lstStyle/>
              <a:p>
                <a:endParaRPr lang="ja-JP" altLang="en-US"/>
              </a:p>
            </p:txBody>
          </p:sp>
          <p:sp>
            <p:nvSpPr>
              <p:cNvPr id="9368" name="AutoShape 60"/>
              <p:cNvSpPr>
                <a:spLocks noChangeArrowheads="1"/>
              </p:cNvSpPr>
              <p:nvPr/>
            </p:nvSpPr>
            <p:spPr bwMode="auto">
              <a:xfrm>
                <a:off x="5147" y="3475"/>
                <a:ext cx="454" cy="363"/>
              </a:xfrm>
              <a:prstGeom prst="can">
                <a:avLst>
                  <a:gd name="adj" fmla="val 25000"/>
                </a:avLst>
              </a:prstGeom>
              <a:solidFill>
                <a:schemeClr val="bg1"/>
              </a:solidFill>
              <a:ln w="9525">
                <a:solidFill>
                  <a:schemeClr val="tx1"/>
                </a:solidFill>
                <a:round/>
                <a:headEnd/>
                <a:tailEnd/>
              </a:ln>
            </p:spPr>
            <p:txBody>
              <a:bodyPr wrap="none" anchor="ctr"/>
              <a:lstStyle/>
              <a:p>
                <a:endParaRPr lang="ja-JP" altLang="en-US"/>
              </a:p>
            </p:txBody>
          </p:sp>
        </p:grpSp>
      </p:grpSp>
      <p:cxnSp>
        <p:nvCxnSpPr>
          <p:cNvPr id="9268" name="AutoShape 61"/>
          <p:cNvCxnSpPr>
            <a:cxnSpLocks noChangeShapeType="1"/>
            <a:stCxn id="9364" idx="3"/>
            <a:endCxn id="9259" idx="2"/>
          </p:cNvCxnSpPr>
          <p:nvPr/>
        </p:nvCxnSpPr>
        <p:spPr bwMode="auto">
          <a:xfrm flipH="1" flipV="1">
            <a:off x="6276975" y="3840163"/>
            <a:ext cx="39688" cy="1420812"/>
          </a:xfrm>
          <a:prstGeom prst="straightConnector1">
            <a:avLst/>
          </a:prstGeom>
          <a:noFill/>
          <a:ln w="9525">
            <a:solidFill>
              <a:srgbClr val="6699FF"/>
            </a:solidFill>
            <a:round/>
            <a:headEnd/>
            <a:tailEnd type="triangle" w="med" len="med"/>
          </a:ln>
        </p:spPr>
      </p:cxnSp>
      <p:cxnSp>
        <p:nvCxnSpPr>
          <p:cNvPr id="9269" name="AutoShape 62"/>
          <p:cNvCxnSpPr>
            <a:cxnSpLocks noChangeShapeType="1"/>
            <a:stCxn id="9364" idx="3"/>
            <a:endCxn id="9254" idx="2"/>
          </p:cNvCxnSpPr>
          <p:nvPr/>
        </p:nvCxnSpPr>
        <p:spPr bwMode="auto">
          <a:xfrm flipV="1">
            <a:off x="6316663" y="4651375"/>
            <a:ext cx="987425" cy="609600"/>
          </a:xfrm>
          <a:prstGeom prst="straightConnector1">
            <a:avLst/>
          </a:prstGeom>
          <a:noFill/>
          <a:ln w="9525">
            <a:solidFill>
              <a:srgbClr val="6699FF"/>
            </a:solidFill>
            <a:round/>
            <a:headEnd/>
            <a:tailEnd type="triangle" w="med" len="med"/>
          </a:ln>
        </p:spPr>
      </p:cxnSp>
      <p:cxnSp>
        <p:nvCxnSpPr>
          <p:cNvPr id="9270" name="AutoShape 63"/>
          <p:cNvCxnSpPr>
            <a:cxnSpLocks noChangeShapeType="1"/>
            <a:stCxn id="9254" idx="0"/>
            <a:endCxn id="9255" idx="2"/>
          </p:cNvCxnSpPr>
          <p:nvPr/>
        </p:nvCxnSpPr>
        <p:spPr bwMode="auto">
          <a:xfrm flipV="1">
            <a:off x="7304088" y="4208463"/>
            <a:ext cx="0" cy="103187"/>
          </a:xfrm>
          <a:prstGeom prst="straightConnector1">
            <a:avLst/>
          </a:prstGeom>
          <a:noFill/>
          <a:ln w="9525">
            <a:solidFill>
              <a:srgbClr val="6699FF"/>
            </a:solidFill>
            <a:round/>
            <a:headEnd/>
            <a:tailEnd type="triangle" w="med" len="med"/>
          </a:ln>
        </p:spPr>
      </p:cxnSp>
      <p:cxnSp>
        <p:nvCxnSpPr>
          <p:cNvPr id="9271" name="AutoShape 64"/>
          <p:cNvCxnSpPr>
            <a:cxnSpLocks noChangeShapeType="1"/>
            <a:stCxn id="9255" idx="0"/>
            <a:endCxn id="1132588" idx="3"/>
          </p:cNvCxnSpPr>
          <p:nvPr/>
        </p:nvCxnSpPr>
        <p:spPr bwMode="auto">
          <a:xfrm rot="16200000" flipV="1">
            <a:off x="7193757" y="3639343"/>
            <a:ext cx="120650" cy="100013"/>
          </a:xfrm>
          <a:prstGeom prst="straightConnector1">
            <a:avLst/>
          </a:prstGeom>
          <a:noFill/>
          <a:ln w="9525">
            <a:solidFill>
              <a:srgbClr val="6699FF"/>
            </a:solidFill>
            <a:round/>
            <a:headEnd/>
            <a:tailEnd type="triangle" w="med" len="med"/>
          </a:ln>
        </p:spPr>
      </p:cxnSp>
      <p:cxnSp>
        <p:nvCxnSpPr>
          <p:cNvPr id="9272" name="AutoShape 65"/>
          <p:cNvCxnSpPr>
            <a:cxnSpLocks noChangeShapeType="1"/>
            <a:stCxn id="9251" idx="1"/>
            <a:endCxn id="9250" idx="3"/>
          </p:cNvCxnSpPr>
          <p:nvPr/>
        </p:nvCxnSpPr>
        <p:spPr bwMode="auto">
          <a:xfrm rot="10800000">
            <a:off x="7732713" y="5131594"/>
            <a:ext cx="158750" cy="59194"/>
          </a:xfrm>
          <a:prstGeom prst="straightConnector1">
            <a:avLst/>
          </a:prstGeom>
          <a:noFill/>
          <a:ln w="9525">
            <a:solidFill>
              <a:srgbClr val="6699FF"/>
            </a:solidFill>
            <a:round/>
            <a:headEnd/>
            <a:tailEnd type="triangle" w="med" len="med"/>
          </a:ln>
        </p:spPr>
      </p:cxnSp>
      <p:cxnSp>
        <p:nvCxnSpPr>
          <p:cNvPr id="9273" name="AutoShape 66"/>
          <p:cNvCxnSpPr>
            <a:cxnSpLocks noChangeShapeType="1"/>
            <a:stCxn id="9247" idx="0"/>
            <a:endCxn id="9251" idx="3"/>
          </p:cNvCxnSpPr>
          <p:nvPr/>
        </p:nvCxnSpPr>
        <p:spPr bwMode="auto">
          <a:xfrm rot="16200000" flipV="1">
            <a:off x="8389243" y="5475645"/>
            <a:ext cx="759162" cy="189447"/>
          </a:xfrm>
          <a:prstGeom prst="straightConnector1">
            <a:avLst/>
          </a:prstGeom>
          <a:noFill/>
          <a:ln w="9525">
            <a:solidFill>
              <a:srgbClr val="6699FF"/>
            </a:solidFill>
            <a:round/>
            <a:headEnd/>
            <a:tailEnd type="triangle" w="med" len="med"/>
          </a:ln>
        </p:spPr>
      </p:cxnSp>
      <p:cxnSp>
        <p:nvCxnSpPr>
          <p:cNvPr id="9274" name="AutoShape 67"/>
          <p:cNvCxnSpPr>
            <a:cxnSpLocks noChangeShapeType="1"/>
            <a:stCxn id="9253" idx="2"/>
            <a:endCxn id="1132584" idx="1"/>
          </p:cNvCxnSpPr>
          <p:nvPr/>
        </p:nvCxnSpPr>
        <p:spPr bwMode="auto">
          <a:xfrm flipH="1">
            <a:off x="8191500" y="5803900"/>
            <a:ext cx="90488" cy="146050"/>
          </a:xfrm>
          <a:prstGeom prst="straightConnector1">
            <a:avLst/>
          </a:prstGeom>
          <a:noFill/>
          <a:ln w="9525">
            <a:solidFill>
              <a:srgbClr val="6699FF"/>
            </a:solidFill>
            <a:round/>
            <a:headEnd/>
            <a:tailEnd type="triangle" w="med" len="med"/>
          </a:ln>
        </p:spPr>
      </p:cxnSp>
      <p:cxnSp>
        <p:nvCxnSpPr>
          <p:cNvPr id="9275" name="AutoShape 68"/>
          <p:cNvCxnSpPr>
            <a:cxnSpLocks noChangeShapeType="1"/>
            <a:stCxn id="9253" idx="2"/>
            <a:endCxn id="9247" idx="0"/>
          </p:cNvCxnSpPr>
          <p:nvPr/>
        </p:nvCxnSpPr>
        <p:spPr bwMode="auto">
          <a:xfrm>
            <a:off x="8281988" y="5803900"/>
            <a:ext cx="554037" cy="146050"/>
          </a:xfrm>
          <a:prstGeom prst="straightConnector1">
            <a:avLst/>
          </a:prstGeom>
          <a:noFill/>
          <a:ln w="9525">
            <a:solidFill>
              <a:srgbClr val="6699FF"/>
            </a:solidFill>
            <a:round/>
            <a:headEnd/>
            <a:tailEnd type="triangle" w="med" len="med"/>
          </a:ln>
        </p:spPr>
      </p:cxnSp>
      <p:cxnSp>
        <p:nvCxnSpPr>
          <p:cNvPr id="9276" name="AutoShape 69"/>
          <p:cNvCxnSpPr>
            <a:cxnSpLocks noChangeShapeType="1"/>
            <a:stCxn id="9248" idx="3"/>
            <a:endCxn id="9253" idx="1"/>
          </p:cNvCxnSpPr>
          <p:nvPr/>
        </p:nvCxnSpPr>
        <p:spPr bwMode="auto">
          <a:xfrm>
            <a:off x="7734300" y="5634038"/>
            <a:ext cx="153988" cy="0"/>
          </a:xfrm>
          <a:prstGeom prst="straightConnector1">
            <a:avLst/>
          </a:prstGeom>
          <a:noFill/>
          <a:ln w="9525">
            <a:solidFill>
              <a:srgbClr val="6699FF"/>
            </a:solidFill>
            <a:round/>
            <a:headEnd/>
            <a:tailEnd type="triangle" w="med" len="med"/>
          </a:ln>
        </p:spPr>
      </p:cxnSp>
      <p:cxnSp>
        <p:nvCxnSpPr>
          <p:cNvPr id="9277" name="AutoShape 70"/>
          <p:cNvCxnSpPr>
            <a:cxnSpLocks noChangeShapeType="1"/>
            <a:stCxn id="9246" idx="0"/>
            <a:endCxn id="9248" idx="2"/>
          </p:cNvCxnSpPr>
          <p:nvPr/>
        </p:nvCxnSpPr>
        <p:spPr bwMode="auto">
          <a:xfrm flipV="1">
            <a:off x="7378700" y="5803900"/>
            <a:ext cx="0" cy="165100"/>
          </a:xfrm>
          <a:prstGeom prst="straightConnector1">
            <a:avLst/>
          </a:prstGeom>
          <a:noFill/>
          <a:ln w="9525">
            <a:solidFill>
              <a:srgbClr val="6699FF"/>
            </a:solidFill>
            <a:round/>
            <a:headEnd/>
            <a:tailEnd type="triangle" w="med" len="med"/>
          </a:ln>
        </p:spPr>
      </p:cxnSp>
      <p:cxnSp>
        <p:nvCxnSpPr>
          <p:cNvPr id="9278" name="AutoShape 71"/>
          <p:cNvCxnSpPr>
            <a:cxnSpLocks noChangeShapeType="1"/>
            <a:stCxn id="9250" idx="0"/>
            <a:endCxn id="9254" idx="2"/>
          </p:cNvCxnSpPr>
          <p:nvPr/>
        </p:nvCxnSpPr>
        <p:spPr bwMode="auto">
          <a:xfrm flipH="1" flipV="1">
            <a:off x="7304088" y="4651375"/>
            <a:ext cx="71437" cy="250825"/>
          </a:xfrm>
          <a:prstGeom prst="straightConnector1">
            <a:avLst/>
          </a:prstGeom>
          <a:noFill/>
          <a:ln w="9525">
            <a:solidFill>
              <a:srgbClr val="6699FF"/>
            </a:solidFill>
            <a:round/>
            <a:headEnd/>
            <a:tailEnd type="triangle" w="med" len="med"/>
          </a:ln>
        </p:spPr>
      </p:cxnSp>
      <p:sp>
        <p:nvSpPr>
          <p:cNvPr id="9279" name="AutoShape 72"/>
          <p:cNvSpPr>
            <a:spLocks noChangeArrowheads="1"/>
          </p:cNvSpPr>
          <p:nvPr/>
        </p:nvSpPr>
        <p:spPr bwMode="auto">
          <a:xfrm>
            <a:off x="3643306" y="1408021"/>
            <a:ext cx="1000128" cy="306467"/>
          </a:xfrm>
          <a:prstGeom prst="roundRect">
            <a:avLst>
              <a:gd name="adj" fmla="val 16667"/>
            </a:avLst>
          </a:prstGeom>
          <a:solidFill>
            <a:srgbClr val="CCECFF"/>
          </a:solidFill>
          <a:ln w="12700">
            <a:solidFill>
              <a:schemeClr val="accent2"/>
            </a:solidFill>
            <a:prstDash val="dash"/>
            <a:round/>
            <a:headEnd/>
            <a:tailEnd/>
          </a:ln>
        </p:spPr>
        <p:txBody>
          <a:bodyPr wrap="square" anchor="ctr">
            <a:spAutoFit/>
          </a:bodyPr>
          <a:lstStyle/>
          <a:p>
            <a:r>
              <a:rPr lang="ja-JP" altLang="en-US" sz="600" b="0" dirty="0"/>
              <a:t>デジタルコンテンツを優先的に検索</a:t>
            </a:r>
            <a:r>
              <a:rPr lang="ja-JP" altLang="en-US" sz="600" b="0" dirty="0" smtClean="0"/>
              <a:t>する画面</a:t>
            </a:r>
            <a:endParaRPr lang="en-US" altLang="ja-JP" sz="600" b="0" dirty="0"/>
          </a:p>
        </p:txBody>
      </p:sp>
      <p:sp>
        <p:nvSpPr>
          <p:cNvPr id="9280" name="AutoShape 73"/>
          <p:cNvSpPr>
            <a:spLocks noChangeArrowheads="1"/>
          </p:cNvSpPr>
          <p:nvPr/>
        </p:nvSpPr>
        <p:spPr bwMode="auto">
          <a:xfrm>
            <a:off x="4643438" y="1387306"/>
            <a:ext cx="785818" cy="306467"/>
          </a:xfrm>
          <a:prstGeom prst="roundRect">
            <a:avLst>
              <a:gd name="adj" fmla="val 16667"/>
            </a:avLst>
          </a:prstGeom>
          <a:solidFill>
            <a:srgbClr val="CCECFF"/>
          </a:solidFill>
          <a:ln w="12700">
            <a:solidFill>
              <a:schemeClr val="accent2"/>
            </a:solidFill>
            <a:prstDash val="dash"/>
            <a:round/>
            <a:headEnd/>
            <a:tailEnd/>
          </a:ln>
        </p:spPr>
        <p:txBody>
          <a:bodyPr wrap="square" anchor="ctr">
            <a:spAutoFit/>
          </a:bodyPr>
          <a:lstStyle/>
          <a:p>
            <a:r>
              <a:rPr lang="ja-JP" altLang="en-US" sz="600" b="0" dirty="0"/>
              <a:t>紙資料を優先的に検索</a:t>
            </a:r>
            <a:r>
              <a:rPr lang="ja-JP" altLang="en-US" sz="600" b="0" dirty="0" smtClean="0"/>
              <a:t>する画面</a:t>
            </a:r>
            <a:endParaRPr lang="en-US" altLang="ja-JP" sz="600" b="0" dirty="0"/>
          </a:p>
        </p:txBody>
      </p:sp>
      <p:sp>
        <p:nvSpPr>
          <p:cNvPr id="9281" name="AutoShape 107"/>
          <p:cNvSpPr>
            <a:spLocks noChangeArrowheads="1"/>
          </p:cNvSpPr>
          <p:nvPr/>
        </p:nvSpPr>
        <p:spPr bwMode="auto">
          <a:xfrm>
            <a:off x="1331913" y="5734050"/>
            <a:ext cx="711200"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r>
              <a:rPr lang="ja-JP" altLang="en-US" sz="700" b="0">
                <a:solidFill>
                  <a:schemeClr val="accent2"/>
                </a:solidFill>
              </a:rPr>
              <a:t>ナレッジ</a:t>
            </a:r>
          </a:p>
          <a:p>
            <a:r>
              <a:rPr lang="ja-JP" altLang="en-US" sz="700" b="0">
                <a:solidFill>
                  <a:schemeClr val="accent2"/>
                </a:solidFill>
              </a:rPr>
              <a:t>収集機能</a:t>
            </a:r>
          </a:p>
        </p:txBody>
      </p:sp>
      <p:sp>
        <p:nvSpPr>
          <p:cNvPr id="9282" name="AutoShape 109"/>
          <p:cNvSpPr>
            <a:spLocks noChangeArrowheads="1"/>
          </p:cNvSpPr>
          <p:nvPr/>
        </p:nvSpPr>
        <p:spPr bwMode="auto">
          <a:xfrm>
            <a:off x="1331913" y="5300663"/>
            <a:ext cx="711200"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r>
              <a:rPr lang="ja-JP" altLang="en-US" sz="700" b="0">
                <a:solidFill>
                  <a:schemeClr val="accent2"/>
                </a:solidFill>
              </a:rPr>
              <a:t>ナレッジ</a:t>
            </a:r>
          </a:p>
          <a:p>
            <a:r>
              <a:rPr lang="ja-JP" altLang="en-US" sz="700" b="0">
                <a:solidFill>
                  <a:schemeClr val="accent2"/>
                </a:solidFill>
              </a:rPr>
              <a:t>組織化機能</a:t>
            </a:r>
          </a:p>
        </p:txBody>
      </p:sp>
      <p:sp>
        <p:nvSpPr>
          <p:cNvPr id="9283" name="AutoShape 110"/>
          <p:cNvSpPr>
            <a:spLocks noChangeArrowheads="1"/>
          </p:cNvSpPr>
          <p:nvPr/>
        </p:nvSpPr>
        <p:spPr bwMode="auto">
          <a:xfrm>
            <a:off x="1397000" y="4738688"/>
            <a:ext cx="715963" cy="458787"/>
          </a:xfrm>
          <a:prstGeom prst="roundRect">
            <a:avLst>
              <a:gd name="adj" fmla="val 16667"/>
            </a:avLst>
          </a:prstGeom>
          <a:solidFill>
            <a:srgbClr val="FFFFCC"/>
          </a:solidFill>
          <a:ln w="12700">
            <a:solidFill>
              <a:schemeClr val="accent2"/>
            </a:solidFill>
            <a:round/>
            <a:headEnd/>
            <a:tailEnd/>
          </a:ln>
        </p:spPr>
        <p:txBody>
          <a:bodyPr anchor="ctr">
            <a:spAutoFit/>
          </a:bodyPr>
          <a:lstStyle/>
          <a:p>
            <a:r>
              <a:rPr lang="ja-JP" altLang="en-US" sz="700" b="0">
                <a:solidFill>
                  <a:schemeClr val="accent2"/>
                </a:solidFill>
              </a:rPr>
              <a:t>ナレッジ</a:t>
            </a:r>
          </a:p>
          <a:p>
            <a:r>
              <a:rPr lang="ja-JP" altLang="en-US" sz="700" b="0">
                <a:solidFill>
                  <a:schemeClr val="accent2"/>
                </a:solidFill>
              </a:rPr>
              <a:t>提供機能</a:t>
            </a:r>
            <a:r>
              <a:rPr lang="en-US" altLang="ja-JP" sz="700" b="0">
                <a:solidFill>
                  <a:schemeClr val="accent2"/>
                </a:solidFill>
              </a:rPr>
              <a:t>WebAPI</a:t>
            </a:r>
          </a:p>
        </p:txBody>
      </p:sp>
      <p:sp>
        <p:nvSpPr>
          <p:cNvPr id="1132656" name="AutoShape 112"/>
          <p:cNvSpPr>
            <a:spLocks noChangeArrowheads="1"/>
          </p:cNvSpPr>
          <p:nvPr/>
        </p:nvSpPr>
        <p:spPr bwMode="auto">
          <a:xfrm>
            <a:off x="2293938" y="5805488"/>
            <a:ext cx="622300" cy="271462"/>
          </a:xfrm>
          <a:prstGeom prst="can">
            <a:avLst>
              <a:gd name="adj" fmla="val 25000"/>
            </a:avLst>
          </a:prstGeom>
          <a:solidFill>
            <a:srgbClr val="FFFFCC"/>
          </a:solidFill>
          <a:ln w="9525">
            <a:solidFill>
              <a:schemeClr val="accent2"/>
            </a:solidFill>
            <a:round/>
            <a:headEnd/>
            <a:tailEnd/>
          </a:ln>
          <a:effectLst>
            <a:outerShdw dist="35921" dir="2700000" algn="ctr" rotWithShape="0">
              <a:schemeClr val="bg2"/>
            </a:outerShdw>
          </a:effectLst>
        </p:spPr>
        <p:txBody>
          <a:bodyPr wrap="none" anchor="ctr">
            <a:spAutoFit/>
          </a:bodyPr>
          <a:lstStyle/>
          <a:p>
            <a:pPr>
              <a:defRPr/>
            </a:pPr>
            <a:r>
              <a:rPr lang="ja-JP" altLang="en-US" sz="700" b="0">
                <a:solidFill>
                  <a:schemeClr val="accent2"/>
                </a:solidFill>
                <a:latin typeface="Arial" charset="0"/>
                <a:ea typeface="ＭＳ Ｐゴシック" pitchFamily="50" charset="-128"/>
              </a:rPr>
              <a:t>知識ベース</a:t>
            </a:r>
          </a:p>
        </p:txBody>
      </p:sp>
      <p:sp>
        <p:nvSpPr>
          <p:cNvPr id="9285" name="AutoShape 113"/>
          <p:cNvSpPr>
            <a:spLocks noChangeArrowheads="1"/>
          </p:cNvSpPr>
          <p:nvPr/>
        </p:nvSpPr>
        <p:spPr bwMode="auto">
          <a:xfrm>
            <a:off x="2195513" y="5300663"/>
            <a:ext cx="630237"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r>
              <a:rPr lang="ja-JP" altLang="en-US" sz="700" b="0">
                <a:solidFill>
                  <a:schemeClr val="accent2"/>
                </a:solidFill>
              </a:rPr>
              <a:t>ナレッジ</a:t>
            </a:r>
          </a:p>
          <a:p>
            <a:r>
              <a:rPr lang="en-US" altLang="ja-JP" sz="700" b="0">
                <a:solidFill>
                  <a:schemeClr val="accent2"/>
                </a:solidFill>
              </a:rPr>
              <a:t>DB</a:t>
            </a:r>
            <a:r>
              <a:rPr lang="ja-JP" altLang="en-US" sz="700" b="0">
                <a:solidFill>
                  <a:schemeClr val="accent2"/>
                </a:solidFill>
              </a:rPr>
              <a:t>機能</a:t>
            </a:r>
          </a:p>
        </p:txBody>
      </p:sp>
      <p:sp>
        <p:nvSpPr>
          <p:cNvPr id="9286" name="AutoShape 114"/>
          <p:cNvSpPr>
            <a:spLocks noChangeArrowheads="1"/>
          </p:cNvSpPr>
          <p:nvPr/>
        </p:nvSpPr>
        <p:spPr bwMode="auto">
          <a:xfrm>
            <a:off x="1258888" y="4149725"/>
            <a:ext cx="984250"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r>
              <a:rPr lang="ja-JP" altLang="en-US" sz="700" b="0">
                <a:solidFill>
                  <a:schemeClr val="accent2"/>
                </a:solidFill>
              </a:rPr>
              <a:t>レファ協</a:t>
            </a:r>
          </a:p>
          <a:p>
            <a:r>
              <a:rPr lang="ja-JP" altLang="en-US" sz="700" b="0">
                <a:solidFill>
                  <a:schemeClr val="accent2"/>
                </a:solidFill>
              </a:rPr>
              <a:t>レファレンス収集</a:t>
            </a:r>
          </a:p>
        </p:txBody>
      </p:sp>
      <p:sp>
        <p:nvSpPr>
          <p:cNvPr id="1132660" name="AutoShape 116"/>
          <p:cNvSpPr>
            <a:spLocks noChangeArrowheads="1"/>
          </p:cNvSpPr>
          <p:nvPr/>
        </p:nvSpPr>
        <p:spPr bwMode="auto">
          <a:xfrm>
            <a:off x="1258888" y="3213100"/>
            <a:ext cx="763587" cy="271463"/>
          </a:xfrm>
          <a:prstGeom prst="can">
            <a:avLst>
              <a:gd name="adj" fmla="val 25000"/>
            </a:avLst>
          </a:prstGeom>
          <a:solidFill>
            <a:srgbClr val="FFFFCC"/>
          </a:solidFill>
          <a:ln w="9525">
            <a:solidFill>
              <a:schemeClr val="accent2"/>
            </a:solidFill>
            <a:round/>
            <a:headEnd/>
            <a:tailEnd/>
          </a:ln>
          <a:effectLst>
            <a:outerShdw dist="35921" dir="2700000" algn="ctr" rotWithShape="0">
              <a:schemeClr val="bg2"/>
            </a:outerShdw>
          </a:effectLst>
        </p:spPr>
        <p:txBody>
          <a:bodyPr wrap="none" anchor="ctr">
            <a:spAutoFit/>
          </a:bodyPr>
          <a:lstStyle/>
          <a:p>
            <a:pPr>
              <a:defRPr/>
            </a:pPr>
            <a:r>
              <a:rPr lang="ja-JP" altLang="en-US" sz="700" b="0">
                <a:solidFill>
                  <a:schemeClr val="accent2"/>
                </a:solidFill>
                <a:latin typeface="Arial" charset="0"/>
                <a:ea typeface="ＭＳ Ｐゴシック" pitchFamily="50" charset="-128"/>
              </a:rPr>
              <a:t>レファレンス</a:t>
            </a:r>
            <a:r>
              <a:rPr lang="en-US" altLang="ja-JP" sz="700" b="0">
                <a:solidFill>
                  <a:schemeClr val="accent2"/>
                </a:solidFill>
                <a:latin typeface="Arial" charset="0"/>
                <a:ea typeface="ＭＳ Ｐゴシック" pitchFamily="50" charset="-128"/>
              </a:rPr>
              <a:t>DB</a:t>
            </a:r>
          </a:p>
        </p:txBody>
      </p:sp>
      <p:sp>
        <p:nvSpPr>
          <p:cNvPr id="9288" name="AutoShape 117"/>
          <p:cNvSpPr>
            <a:spLocks noChangeArrowheads="1"/>
          </p:cNvSpPr>
          <p:nvPr/>
        </p:nvSpPr>
        <p:spPr bwMode="auto">
          <a:xfrm>
            <a:off x="604838" y="2649538"/>
            <a:ext cx="1158875" cy="340519"/>
          </a:xfrm>
          <a:prstGeom prst="roundRect">
            <a:avLst>
              <a:gd name="adj" fmla="val 16667"/>
            </a:avLst>
          </a:prstGeom>
          <a:solidFill>
            <a:srgbClr val="FFFFCC"/>
          </a:solidFill>
          <a:ln w="12700">
            <a:solidFill>
              <a:schemeClr val="accent2"/>
            </a:solidFill>
            <a:round/>
            <a:headEnd/>
            <a:tailEnd/>
          </a:ln>
        </p:spPr>
        <p:txBody>
          <a:bodyPr anchor="ctr">
            <a:spAutoFit/>
          </a:bodyPr>
          <a:lstStyle/>
          <a:p>
            <a:r>
              <a:rPr lang="ja-JP" altLang="en-US" sz="700" b="1" dirty="0">
                <a:solidFill>
                  <a:schemeClr val="accent2"/>
                </a:solidFill>
              </a:rPr>
              <a:t>レファ協</a:t>
            </a:r>
          </a:p>
          <a:p>
            <a:r>
              <a:rPr lang="ja-JP" altLang="en-US" sz="700" b="0" dirty="0">
                <a:solidFill>
                  <a:schemeClr val="accent2"/>
                </a:solidFill>
              </a:rPr>
              <a:t>レファレンス提供</a:t>
            </a:r>
            <a:r>
              <a:rPr lang="en-US" altLang="ja-JP" sz="700" dirty="0" err="1">
                <a:solidFill>
                  <a:srgbClr val="FF0000"/>
                </a:solidFill>
              </a:rPr>
              <a:t>WebAPI</a:t>
            </a:r>
            <a:endParaRPr lang="en-US" altLang="ja-JP" sz="700" dirty="0">
              <a:solidFill>
                <a:srgbClr val="FF0000"/>
              </a:solidFill>
            </a:endParaRPr>
          </a:p>
        </p:txBody>
      </p:sp>
      <p:cxnSp>
        <p:nvCxnSpPr>
          <p:cNvPr id="9289" name="AutoShape 118"/>
          <p:cNvCxnSpPr>
            <a:cxnSpLocks noChangeShapeType="1"/>
            <a:stCxn id="1132660" idx="1"/>
            <a:endCxn id="9288" idx="2"/>
          </p:cNvCxnSpPr>
          <p:nvPr/>
        </p:nvCxnSpPr>
        <p:spPr bwMode="auto">
          <a:xfrm rot="16200000" flipV="1">
            <a:off x="1300958" y="2873376"/>
            <a:ext cx="223043" cy="456406"/>
          </a:xfrm>
          <a:prstGeom prst="straightConnector1">
            <a:avLst/>
          </a:prstGeom>
          <a:noFill/>
          <a:ln w="9525">
            <a:solidFill>
              <a:srgbClr val="6699FF"/>
            </a:solidFill>
            <a:round/>
            <a:headEnd/>
            <a:tailEnd type="triangle" w="med" len="med"/>
          </a:ln>
        </p:spPr>
      </p:cxnSp>
      <p:sp>
        <p:nvSpPr>
          <p:cNvPr id="9290" name="AutoShape 119"/>
          <p:cNvSpPr>
            <a:spLocks noChangeArrowheads="1"/>
          </p:cNvSpPr>
          <p:nvPr/>
        </p:nvSpPr>
        <p:spPr bwMode="auto">
          <a:xfrm>
            <a:off x="250825" y="3284538"/>
            <a:ext cx="844550"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r>
              <a:rPr lang="ja-JP" altLang="en-US" sz="700" b="0">
                <a:solidFill>
                  <a:schemeClr val="accent2"/>
                </a:solidFill>
              </a:rPr>
              <a:t>レファ協</a:t>
            </a:r>
          </a:p>
          <a:p>
            <a:r>
              <a:rPr lang="ja-JP" altLang="en-US" sz="700" b="0">
                <a:solidFill>
                  <a:schemeClr val="accent2"/>
                </a:solidFill>
              </a:rPr>
              <a:t>横断検索機能</a:t>
            </a:r>
          </a:p>
        </p:txBody>
      </p:sp>
      <p:sp>
        <p:nvSpPr>
          <p:cNvPr id="9291" name="AutoShape 120"/>
          <p:cNvSpPr>
            <a:spLocks noChangeArrowheads="1"/>
          </p:cNvSpPr>
          <p:nvPr/>
        </p:nvSpPr>
        <p:spPr bwMode="auto">
          <a:xfrm>
            <a:off x="1438275" y="6248400"/>
            <a:ext cx="503238" cy="261938"/>
          </a:xfrm>
          <a:prstGeom prst="flowChartMultidocument">
            <a:avLst/>
          </a:prstGeom>
          <a:solidFill>
            <a:srgbClr val="FFFFCC"/>
          </a:solidFill>
          <a:ln w="9525">
            <a:solidFill>
              <a:schemeClr val="accent2"/>
            </a:solidFill>
            <a:miter lim="800000"/>
            <a:headEnd/>
            <a:tailEnd/>
          </a:ln>
        </p:spPr>
        <p:txBody>
          <a:bodyPr wrap="none" anchor="ctr">
            <a:spAutoFit/>
          </a:bodyPr>
          <a:lstStyle/>
          <a:p>
            <a:r>
              <a:rPr lang="ja-JP" altLang="en-US" sz="700" b="0">
                <a:solidFill>
                  <a:schemeClr val="accent2"/>
                </a:solidFill>
              </a:rPr>
              <a:t>刊行物</a:t>
            </a:r>
          </a:p>
        </p:txBody>
      </p:sp>
      <p:cxnSp>
        <p:nvCxnSpPr>
          <p:cNvPr id="9292" name="AutoShape 121"/>
          <p:cNvCxnSpPr>
            <a:cxnSpLocks noChangeShapeType="1"/>
            <a:stCxn id="9291" idx="0"/>
            <a:endCxn id="9281" idx="2"/>
          </p:cNvCxnSpPr>
          <p:nvPr/>
        </p:nvCxnSpPr>
        <p:spPr bwMode="auto">
          <a:xfrm flipH="1" flipV="1">
            <a:off x="1687513" y="6073775"/>
            <a:ext cx="3175" cy="174625"/>
          </a:xfrm>
          <a:prstGeom prst="straightConnector1">
            <a:avLst/>
          </a:prstGeom>
          <a:noFill/>
          <a:ln w="9525">
            <a:solidFill>
              <a:srgbClr val="6699FF"/>
            </a:solidFill>
            <a:round/>
            <a:headEnd/>
            <a:tailEnd type="triangle" w="med" len="med"/>
          </a:ln>
        </p:spPr>
      </p:cxnSp>
      <p:cxnSp>
        <p:nvCxnSpPr>
          <p:cNvPr id="9293" name="AutoShape 122"/>
          <p:cNvCxnSpPr>
            <a:cxnSpLocks noChangeShapeType="1"/>
            <a:stCxn id="9290" idx="0"/>
            <a:endCxn id="9288" idx="2"/>
          </p:cNvCxnSpPr>
          <p:nvPr/>
        </p:nvCxnSpPr>
        <p:spPr bwMode="auto">
          <a:xfrm rot="5400000" flipH="1" flipV="1">
            <a:off x="781448" y="2881710"/>
            <a:ext cx="294481" cy="511176"/>
          </a:xfrm>
          <a:prstGeom prst="straightConnector1">
            <a:avLst/>
          </a:prstGeom>
          <a:noFill/>
          <a:ln w="9525">
            <a:solidFill>
              <a:srgbClr val="6699FF"/>
            </a:solidFill>
            <a:round/>
            <a:headEnd/>
            <a:tailEnd type="triangle" w="med" len="med"/>
          </a:ln>
        </p:spPr>
      </p:cxnSp>
      <p:grpSp>
        <p:nvGrpSpPr>
          <p:cNvPr id="6" name="Group 123"/>
          <p:cNvGrpSpPr>
            <a:grpSpLocks/>
          </p:cNvGrpSpPr>
          <p:nvPr/>
        </p:nvGrpSpPr>
        <p:grpSpPr bwMode="auto">
          <a:xfrm>
            <a:off x="323850" y="5300663"/>
            <a:ext cx="828675" cy="720725"/>
            <a:chOff x="4150" y="2931"/>
            <a:chExt cx="1451" cy="862"/>
          </a:xfrm>
        </p:grpSpPr>
        <p:sp>
          <p:nvSpPr>
            <p:cNvPr id="9359" name="AutoShape 124"/>
            <p:cNvSpPr>
              <a:spLocks noChangeArrowheads="1"/>
            </p:cNvSpPr>
            <p:nvPr/>
          </p:nvSpPr>
          <p:spPr bwMode="auto">
            <a:xfrm>
              <a:off x="4150" y="2931"/>
              <a:ext cx="1362" cy="680"/>
            </a:xfrm>
            <a:prstGeom prst="cloudCallout">
              <a:avLst>
                <a:gd name="adj1" fmla="val 3083"/>
                <a:gd name="adj2" fmla="val 27500"/>
              </a:avLst>
            </a:prstGeom>
            <a:solidFill>
              <a:schemeClr val="bg1"/>
            </a:solidFill>
            <a:ln w="9525">
              <a:solidFill>
                <a:schemeClr val="tx1"/>
              </a:solidFill>
              <a:round/>
              <a:headEnd/>
              <a:tailEnd/>
            </a:ln>
          </p:spPr>
          <p:txBody>
            <a:bodyPr lIns="0" rIns="0" anchor="ctr"/>
            <a:lstStyle/>
            <a:p>
              <a:r>
                <a:rPr lang="ja-JP" altLang="en-US" sz="700" b="0">
                  <a:latin typeface="Arial" charset="0"/>
                  <a:ea typeface="ＭＳ Ｐゴシック" pitchFamily="50" charset="-128"/>
                </a:rPr>
                <a:t>公共図書館</a:t>
              </a:r>
            </a:p>
            <a:p>
              <a:r>
                <a:rPr lang="ja-JP" altLang="en-US" sz="700" b="0">
                  <a:latin typeface="Arial" charset="0"/>
                  <a:ea typeface="ＭＳ Ｐゴシック" pitchFamily="50" charset="-128"/>
                </a:rPr>
                <a:t>専門図書館</a:t>
              </a:r>
            </a:p>
          </p:txBody>
        </p:sp>
        <p:grpSp>
          <p:nvGrpSpPr>
            <p:cNvPr id="7" name="Group 125"/>
            <p:cNvGrpSpPr>
              <a:grpSpLocks/>
            </p:cNvGrpSpPr>
            <p:nvPr/>
          </p:nvGrpSpPr>
          <p:grpSpPr bwMode="auto">
            <a:xfrm>
              <a:off x="4150" y="3430"/>
              <a:ext cx="1451" cy="363"/>
              <a:chOff x="4150" y="3475"/>
              <a:chExt cx="1451" cy="363"/>
            </a:xfrm>
          </p:grpSpPr>
          <p:sp>
            <p:nvSpPr>
              <p:cNvPr id="9361" name="AutoShape 126"/>
              <p:cNvSpPr>
                <a:spLocks noChangeArrowheads="1"/>
              </p:cNvSpPr>
              <p:nvPr/>
            </p:nvSpPr>
            <p:spPr bwMode="auto">
              <a:xfrm>
                <a:off x="4150" y="3475"/>
                <a:ext cx="454" cy="363"/>
              </a:xfrm>
              <a:prstGeom prst="can">
                <a:avLst>
                  <a:gd name="adj" fmla="val 25000"/>
                </a:avLst>
              </a:prstGeom>
              <a:solidFill>
                <a:schemeClr val="bg1"/>
              </a:solidFill>
              <a:ln w="9525">
                <a:solidFill>
                  <a:schemeClr val="tx1"/>
                </a:solidFill>
                <a:round/>
                <a:headEnd/>
                <a:tailEnd/>
              </a:ln>
            </p:spPr>
            <p:txBody>
              <a:bodyPr wrap="none" anchor="ctr"/>
              <a:lstStyle/>
              <a:p>
                <a:endParaRPr lang="ja-JP" altLang="en-US"/>
              </a:p>
            </p:txBody>
          </p:sp>
          <p:sp>
            <p:nvSpPr>
              <p:cNvPr id="9362" name="AutoShape 127"/>
              <p:cNvSpPr>
                <a:spLocks noChangeArrowheads="1"/>
              </p:cNvSpPr>
              <p:nvPr/>
            </p:nvSpPr>
            <p:spPr bwMode="auto">
              <a:xfrm>
                <a:off x="4648" y="3475"/>
                <a:ext cx="454" cy="363"/>
              </a:xfrm>
              <a:prstGeom prst="can">
                <a:avLst>
                  <a:gd name="adj" fmla="val 25000"/>
                </a:avLst>
              </a:prstGeom>
              <a:solidFill>
                <a:schemeClr val="bg1"/>
              </a:solidFill>
              <a:ln w="9525">
                <a:solidFill>
                  <a:schemeClr val="tx1"/>
                </a:solidFill>
                <a:round/>
                <a:headEnd/>
                <a:tailEnd/>
              </a:ln>
            </p:spPr>
            <p:txBody>
              <a:bodyPr wrap="none" anchor="ctr"/>
              <a:lstStyle/>
              <a:p>
                <a:endParaRPr lang="ja-JP" altLang="en-US"/>
              </a:p>
            </p:txBody>
          </p:sp>
          <p:sp>
            <p:nvSpPr>
              <p:cNvPr id="9363" name="AutoShape 128"/>
              <p:cNvSpPr>
                <a:spLocks noChangeArrowheads="1"/>
              </p:cNvSpPr>
              <p:nvPr/>
            </p:nvSpPr>
            <p:spPr bwMode="auto">
              <a:xfrm>
                <a:off x="5147" y="3475"/>
                <a:ext cx="454" cy="363"/>
              </a:xfrm>
              <a:prstGeom prst="can">
                <a:avLst>
                  <a:gd name="adj" fmla="val 25000"/>
                </a:avLst>
              </a:prstGeom>
              <a:solidFill>
                <a:schemeClr val="bg1"/>
              </a:solidFill>
              <a:ln w="9525">
                <a:solidFill>
                  <a:schemeClr val="tx1"/>
                </a:solidFill>
                <a:round/>
                <a:headEnd/>
                <a:tailEnd/>
              </a:ln>
            </p:spPr>
            <p:txBody>
              <a:bodyPr wrap="none" anchor="ctr"/>
              <a:lstStyle/>
              <a:p>
                <a:endParaRPr lang="ja-JP" altLang="en-US"/>
              </a:p>
            </p:txBody>
          </p:sp>
        </p:grpSp>
      </p:grpSp>
      <p:cxnSp>
        <p:nvCxnSpPr>
          <p:cNvPr id="9295" name="AutoShape 129"/>
          <p:cNvCxnSpPr>
            <a:cxnSpLocks noChangeShapeType="1"/>
            <a:stCxn id="9359" idx="3"/>
            <a:endCxn id="9290" idx="2"/>
          </p:cNvCxnSpPr>
          <p:nvPr/>
        </p:nvCxnSpPr>
        <p:spPr bwMode="auto">
          <a:xfrm flipH="1" flipV="1">
            <a:off x="673100" y="3624263"/>
            <a:ext cx="39688" cy="1708150"/>
          </a:xfrm>
          <a:prstGeom prst="straightConnector1">
            <a:avLst/>
          </a:prstGeom>
          <a:noFill/>
          <a:ln w="9525">
            <a:solidFill>
              <a:srgbClr val="6699FF"/>
            </a:solidFill>
            <a:round/>
            <a:headEnd/>
            <a:tailEnd type="triangle" w="med" len="med"/>
          </a:ln>
        </p:spPr>
      </p:cxnSp>
      <p:cxnSp>
        <p:nvCxnSpPr>
          <p:cNvPr id="9296" name="AutoShape 130"/>
          <p:cNvCxnSpPr>
            <a:cxnSpLocks noChangeShapeType="1"/>
            <a:stCxn id="9359" idx="3"/>
            <a:endCxn id="9286" idx="2"/>
          </p:cNvCxnSpPr>
          <p:nvPr/>
        </p:nvCxnSpPr>
        <p:spPr bwMode="auto">
          <a:xfrm flipV="1">
            <a:off x="712788" y="4489450"/>
            <a:ext cx="1038225" cy="842963"/>
          </a:xfrm>
          <a:prstGeom prst="straightConnector1">
            <a:avLst/>
          </a:prstGeom>
          <a:noFill/>
          <a:ln w="9525">
            <a:solidFill>
              <a:srgbClr val="6699FF"/>
            </a:solidFill>
            <a:round/>
            <a:headEnd/>
            <a:tailEnd type="triangle" w="med" len="med"/>
          </a:ln>
        </p:spPr>
      </p:cxnSp>
      <p:cxnSp>
        <p:nvCxnSpPr>
          <p:cNvPr id="9297" name="AutoShape 131"/>
          <p:cNvCxnSpPr>
            <a:cxnSpLocks noChangeShapeType="1"/>
            <a:stCxn id="9286" idx="0"/>
            <a:endCxn id="1132660" idx="3"/>
          </p:cNvCxnSpPr>
          <p:nvPr/>
        </p:nvCxnSpPr>
        <p:spPr bwMode="auto">
          <a:xfrm flipH="1" flipV="1">
            <a:off x="1641475" y="3484563"/>
            <a:ext cx="109538" cy="665162"/>
          </a:xfrm>
          <a:prstGeom prst="straightConnector1">
            <a:avLst/>
          </a:prstGeom>
          <a:noFill/>
          <a:ln w="9525">
            <a:solidFill>
              <a:srgbClr val="6699FF"/>
            </a:solidFill>
            <a:round/>
            <a:headEnd/>
            <a:tailEnd type="triangle" w="med" len="med"/>
          </a:ln>
        </p:spPr>
      </p:cxnSp>
      <p:cxnSp>
        <p:nvCxnSpPr>
          <p:cNvPr id="9298" name="AutoShape 135"/>
          <p:cNvCxnSpPr>
            <a:cxnSpLocks noChangeShapeType="1"/>
            <a:stCxn id="9285" idx="2"/>
            <a:endCxn id="1132656" idx="1"/>
          </p:cNvCxnSpPr>
          <p:nvPr/>
        </p:nvCxnSpPr>
        <p:spPr bwMode="auto">
          <a:xfrm>
            <a:off x="2511425" y="5640388"/>
            <a:ext cx="93663" cy="165100"/>
          </a:xfrm>
          <a:prstGeom prst="straightConnector1">
            <a:avLst/>
          </a:prstGeom>
          <a:noFill/>
          <a:ln w="9525">
            <a:solidFill>
              <a:srgbClr val="6699FF"/>
            </a:solidFill>
            <a:round/>
            <a:headEnd/>
            <a:tailEnd type="triangle" w="med" len="med"/>
          </a:ln>
        </p:spPr>
      </p:cxnSp>
      <p:cxnSp>
        <p:nvCxnSpPr>
          <p:cNvPr id="9299" name="AutoShape 137"/>
          <p:cNvCxnSpPr>
            <a:cxnSpLocks noChangeShapeType="1"/>
            <a:stCxn id="9282" idx="3"/>
            <a:endCxn id="9285" idx="1"/>
          </p:cNvCxnSpPr>
          <p:nvPr/>
        </p:nvCxnSpPr>
        <p:spPr bwMode="auto">
          <a:xfrm>
            <a:off x="2043113" y="5470525"/>
            <a:ext cx="152400" cy="0"/>
          </a:xfrm>
          <a:prstGeom prst="straightConnector1">
            <a:avLst/>
          </a:prstGeom>
          <a:noFill/>
          <a:ln w="9525">
            <a:solidFill>
              <a:srgbClr val="6699FF"/>
            </a:solidFill>
            <a:round/>
            <a:headEnd/>
            <a:tailEnd type="triangle" w="med" len="med"/>
          </a:ln>
        </p:spPr>
      </p:cxnSp>
      <p:cxnSp>
        <p:nvCxnSpPr>
          <p:cNvPr id="9300" name="AutoShape 138"/>
          <p:cNvCxnSpPr>
            <a:cxnSpLocks noChangeShapeType="1"/>
            <a:stCxn id="9281" idx="0"/>
            <a:endCxn id="9282" idx="2"/>
          </p:cNvCxnSpPr>
          <p:nvPr/>
        </p:nvCxnSpPr>
        <p:spPr bwMode="auto">
          <a:xfrm flipV="1">
            <a:off x="1687513" y="5640388"/>
            <a:ext cx="0" cy="93662"/>
          </a:xfrm>
          <a:prstGeom prst="straightConnector1">
            <a:avLst/>
          </a:prstGeom>
          <a:noFill/>
          <a:ln w="9525">
            <a:solidFill>
              <a:srgbClr val="6699FF"/>
            </a:solidFill>
            <a:round/>
            <a:headEnd/>
            <a:tailEnd type="triangle" w="med" len="med"/>
          </a:ln>
        </p:spPr>
      </p:cxnSp>
      <p:cxnSp>
        <p:nvCxnSpPr>
          <p:cNvPr id="9301" name="AutoShape 139"/>
          <p:cNvCxnSpPr>
            <a:cxnSpLocks noChangeShapeType="1"/>
            <a:stCxn id="9283" idx="0"/>
            <a:endCxn id="9286" idx="2"/>
          </p:cNvCxnSpPr>
          <p:nvPr/>
        </p:nvCxnSpPr>
        <p:spPr bwMode="auto">
          <a:xfrm flipH="1" flipV="1">
            <a:off x="1751013" y="4489450"/>
            <a:ext cx="4762" cy="249238"/>
          </a:xfrm>
          <a:prstGeom prst="straightConnector1">
            <a:avLst/>
          </a:prstGeom>
          <a:noFill/>
          <a:ln w="9525">
            <a:solidFill>
              <a:srgbClr val="6699FF"/>
            </a:solidFill>
            <a:round/>
            <a:headEnd/>
            <a:tailEnd type="triangle" w="med" len="med"/>
          </a:ln>
        </p:spPr>
      </p:cxnSp>
      <p:sp>
        <p:nvSpPr>
          <p:cNvPr id="9302" name="AutoShape 140"/>
          <p:cNvSpPr>
            <a:spLocks noChangeArrowheads="1"/>
          </p:cNvSpPr>
          <p:nvPr/>
        </p:nvSpPr>
        <p:spPr bwMode="auto">
          <a:xfrm>
            <a:off x="2857500" y="1408021"/>
            <a:ext cx="785806" cy="306467"/>
          </a:xfrm>
          <a:prstGeom prst="roundRect">
            <a:avLst>
              <a:gd name="adj" fmla="val 16667"/>
            </a:avLst>
          </a:prstGeom>
          <a:solidFill>
            <a:srgbClr val="CCECFF"/>
          </a:solidFill>
          <a:ln w="12700">
            <a:solidFill>
              <a:schemeClr val="accent2"/>
            </a:solidFill>
            <a:prstDash val="dash"/>
            <a:round/>
            <a:headEnd/>
            <a:tailEnd/>
          </a:ln>
        </p:spPr>
        <p:txBody>
          <a:bodyPr wrap="square" anchor="ctr">
            <a:spAutoFit/>
          </a:bodyPr>
          <a:lstStyle/>
          <a:p>
            <a:r>
              <a:rPr lang="ja-JP" altLang="en-US" sz="600" b="0" dirty="0" smtClean="0"/>
              <a:t>ナレッジを</a:t>
            </a:r>
            <a:r>
              <a:rPr lang="ja-JP" altLang="en-US" sz="600" b="0" dirty="0"/>
              <a:t>入り口と</a:t>
            </a:r>
            <a:r>
              <a:rPr lang="ja-JP" altLang="en-US" sz="600" b="0" dirty="0" smtClean="0"/>
              <a:t>した画面</a:t>
            </a:r>
            <a:endParaRPr lang="en-US" altLang="ja-JP" sz="600" b="0" dirty="0"/>
          </a:p>
        </p:txBody>
      </p:sp>
      <p:grpSp>
        <p:nvGrpSpPr>
          <p:cNvPr id="8" name="Group 141"/>
          <p:cNvGrpSpPr>
            <a:grpSpLocks/>
          </p:cNvGrpSpPr>
          <p:nvPr/>
        </p:nvGrpSpPr>
        <p:grpSpPr bwMode="auto">
          <a:xfrm>
            <a:off x="250825" y="4437063"/>
            <a:ext cx="828675" cy="720725"/>
            <a:chOff x="4150" y="2931"/>
            <a:chExt cx="1451" cy="862"/>
          </a:xfrm>
        </p:grpSpPr>
        <p:sp>
          <p:nvSpPr>
            <p:cNvPr id="9354" name="AutoShape 142"/>
            <p:cNvSpPr>
              <a:spLocks noChangeArrowheads="1"/>
            </p:cNvSpPr>
            <p:nvPr/>
          </p:nvSpPr>
          <p:spPr bwMode="auto">
            <a:xfrm>
              <a:off x="4150" y="2931"/>
              <a:ext cx="1362" cy="680"/>
            </a:xfrm>
            <a:prstGeom prst="cloudCallout">
              <a:avLst>
                <a:gd name="adj1" fmla="val 3083"/>
                <a:gd name="adj2" fmla="val 27500"/>
              </a:avLst>
            </a:prstGeom>
            <a:solidFill>
              <a:schemeClr val="bg1"/>
            </a:solidFill>
            <a:ln w="9525">
              <a:solidFill>
                <a:schemeClr val="tx1"/>
              </a:solidFill>
              <a:round/>
              <a:headEnd/>
              <a:tailEnd/>
            </a:ln>
          </p:spPr>
          <p:txBody>
            <a:bodyPr lIns="0" rIns="0" anchor="ctr"/>
            <a:lstStyle/>
            <a:p>
              <a:r>
                <a:rPr lang="en-US" altLang="ja-JP" sz="700" b="0">
                  <a:latin typeface="Arial" charset="0"/>
                  <a:ea typeface="ＭＳ Ｐゴシック" pitchFamily="50" charset="-128"/>
                </a:rPr>
                <a:t>WikiPedia</a:t>
              </a:r>
            </a:p>
            <a:p>
              <a:r>
                <a:rPr lang="ja-JP" altLang="en-US" sz="700" b="0">
                  <a:latin typeface="Arial" charset="0"/>
                  <a:ea typeface="ＭＳ Ｐゴシック" pitchFamily="50" charset="-128"/>
                </a:rPr>
                <a:t>教えて</a:t>
              </a:r>
              <a:r>
                <a:rPr lang="en-US" altLang="ja-JP" sz="700" b="0">
                  <a:latin typeface="Arial" charset="0"/>
                  <a:ea typeface="ＭＳ Ｐゴシック" pitchFamily="50" charset="-128"/>
                </a:rPr>
                <a:t>goo</a:t>
              </a:r>
            </a:p>
            <a:p>
              <a:r>
                <a:rPr lang="ja-JP" altLang="en-US" sz="700" b="0">
                  <a:latin typeface="Arial" charset="0"/>
                  <a:ea typeface="ＭＳ Ｐゴシック" pitchFamily="50" charset="-128"/>
                </a:rPr>
                <a:t>はてな</a:t>
              </a:r>
            </a:p>
          </p:txBody>
        </p:sp>
        <p:grpSp>
          <p:nvGrpSpPr>
            <p:cNvPr id="9" name="Group 143"/>
            <p:cNvGrpSpPr>
              <a:grpSpLocks/>
            </p:cNvGrpSpPr>
            <p:nvPr/>
          </p:nvGrpSpPr>
          <p:grpSpPr bwMode="auto">
            <a:xfrm>
              <a:off x="4150" y="3430"/>
              <a:ext cx="1451" cy="363"/>
              <a:chOff x="4150" y="3475"/>
              <a:chExt cx="1451" cy="363"/>
            </a:xfrm>
          </p:grpSpPr>
          <p:sp>
            <p:nvSpPr>
              <p:cNvPr id="9356" name="AutoShape 144"/>
              <p:cNvSpPr>
                <a:spLocks noChangeArrowheads="1"/>
              </p:cNvSpPr>
              <p:nvPr/>
            </p:nvSpPr>
            <p:spPr bwMode="auto">
              <a:xfrm>
                <a:off x="4150" y="3475"/>
                <a:ext cx="454" cy="363"/>
              </a:xfrm>
              <a:prstGeom prst="can">
                <a:avLst>
                  <a:gd name="adj" fmla="val 25000"/>
                </a:avLst>
              </a:prstGeom>
              <a:solidFill>
                <a:schemeClr val="bg1"/>
              </a:solidFill>
              <a:ln w="9525">
                <a:solidFill>
                  <a:schemeClr val="tx1"/>
                </a:solidFill>
                <a:round/>
                <a:headEnd/>
                <a:tailEnd/>
              </a:ln>
            </p:spPr>
            <p:txBody>
              <a:bodyPr wrap="none" anchor="ctr"/>
              <a:lstStyle/>
              <a:p>
                <a:endParaRPr lang="ja-JP" altLang="en-US"/>
              </a:p>
            </p:txBody>
          </p:sp>
          <p:sp>
            <p:nvSpPr>
              <p:cNvPr id="9357" name="AutoShape 145"/>
              <p:cNvSpPr>
                <a:spLocks noChangeArrowheads="1"/>
              </p:cNvSpPr>
              <p:nvPr/>
            </p:nvSpPr>
            <p:spPr bwMode="auto">
              <a:xfrm>
                <a:off x="4648" y="3475"/>
                <a:ext cx="454" cy="363"/>
              </a:xfrm>
              <a:prstGeom prst="can">
                <a:avLst>
                  <a:gd name="adj" fmla="val 25000"/>
                </a:avLst>
              </a:prstGeom>
              <a:solidFill>
                <a:schemeClr val="bg1"/>
              </a:solidFill>
              <a:ln w="9525">
                <a:solidFill>
                  <a:schemeClr val="tx1"/>
                </a:solidFill>
                <a:round/>
                <a:headEnd/>
                <a:tailEnd/>
              </a:ln>
            </p:spPr>
            <p:txBody>
              <a:bodyPr wrap="none" anchor="ctr"/>
              <a:lstStyle/>
              <a:p>
                <a:endParaRPr lang="ja-JP" altLang="en-US"/>
              </a:p>
            </p:txBody>
          </p:sp>
          <p:sp>
            <p:nvSpPr>
              <p:cNvPr id="9358" name="AutoShape 146"/>
              <p:cNvSpPr>
                <a:spLocks noChangeArrowheads="1"/>
              </p:cNvSpPr>
              <p:nvPr/>
            </p:nvSpPr>
            <p:spPr bwMode="auto">
              <a:xfrm>
                <a:off x="5147" y="3475"/>
                <a:ext cx="454" cy="363"/>
              </a:xfrm>
              <a:prstGeom prst="can">
                <a:avLst>
                  <a:gd name="adj" fmla="val 25000"/>
                </a:avLst>
              </a:prstGeom>
              <a:solidFill>
                <a:schemeClr val="bg1"/>
              </a:solidFill>
              <a:ln w="9525">
                <a:solidFill>
                  <a:schemeClr val="tx1"/>
                </a:solidFill>
                <a:round/>
                <a:headEnd/>
                <a:tailEnd/>
              </a:ln>
            </p:spPr>
            <p:txBody>
              <a:bodyPr wrap="none" anchor="ctr"/>
              <a:lstStyle/>
              <a:p>
                <a:endParaRPr lang="ja-JP" altLang="en-US"/>
              </a:p>
            </p:txBody>
          </p:sp>
        </p:grpSp>
      </p:grpSp>
      <p:cxnSp>
        <p:nvCxnSpPr>
          <p:cNvPr id="9304" name="AutoShape 147"/>
          <p:cNvCxnSpPr>
            <a:cxnSpLocks noChangeShapeType="1"/>
            <a:stCxn id="9285" idx="0"/>
            <a:endCxn id="9283" idx="3"/>
          </p:cNvCxnSpPr>
          <p:nvPr/>
        </p:nvCxnSpPr>
        <p:spPr bwMode="auto">
          <a:xfrm flipH="1" flipV="1">
            <a:off x="2112963" y="4968875"/>
            <a:ext cx="398462" cy="331788"/>
          </a:xfrm>
          <a:prstGeom prst="straightConnector1">
            <a:avLst/>
          </a:prstGeom>
          <a:noFill/>
          <a:ln w="9525">
            <a:solidFill>
              <a:srgbClr val="6699FF"/>
            </a:solidFill>
            <a:round/>
            <a:headEnd/>
            <a:tailEnd type="triangle" w="med" len="med"/>
          </a:ln>
        </p:spPr>
      </p:cxnSp>
      <p:cxnSp>
        <p:nvCxnSpPr>
          <p:cNvPr id="9305" name="AutoShape 149"/>
          <p:cNvCxnSpPr>
            <a:cxnSpLocks noChangeShapeType="1"/>
            <a:stCxn id="9227" idx="0"/>
            <a:endCxn id="9336" idx="2"/>
          </p:cNvCxnSpPr>
          <p:nvPr/>
        </p:nvCxnSpPr>
        <p:spPr bwMode="auto">
          <a:xfrm rot="5400000" flipH="1" flipV="1">
            <a:off x="4607319" y="2499908"/>
            <a:ext cx="142876" cy="286549"/>
          </a:xfrm>
          <a:prstGeom prst="straightConnector1">
            <a:avLst/>
          </a:prstGeom>
          <a:noFill/>
          <a:ln w="38100">
            <a:solidFill>
              <a:srgbClr val="0070C0"/>
            </a:solidFill>
            <a:round/>
            <a:headEnd/>
            <a:tailEnd type="triangle" w="med" len="med"/>
          </a:ln>
        </p:spPr>
      </p:cxnSp>
      <p:cxnSp>
        <p:nvCxnSpPr>
          <p:cNvPr id="9306" name="AutoShape 151"/>
          <p:cNvCxnSpPr>
            <a:cxnSpLocks noChangeShapeType="1"/>
            <a:stCxn id="9257" idx="0"/>
            <a:endCxn id="9336" idx="2"/>
          </p:cNvCxnSpPr>
          <p:nvPr/>
        </p:nvCxnSpPr>
        <p:spPr bwMode="auto">
          <a:xfrm rot="16200000" flipV="1">
            <a:off x="5732866" y="1660910"/>
            <a:ext cx="285752" cy="2107419"/>
          </a:xfrm>
          <a:prstGeom prst="straightConnector1">
            <a:avLst/>
          </a:prstGeom>
          <a:noFill/>
          <a:ln w="38100">
            <a:solidFill>
              <a:srgbClr val="0033CC"/>
            </a:solidFill>
            <a:round/>
            <a:headEnd/>
            <a:tailEnd type="triangle" w="med" len="med"/>
          </a:ln>
        </p:spPr>
      </p:cxnSp>
      <p:cxnSp>
        <p:nvCxnSpPr>
          <p:cNvPr id="9307" name="AutoShape 152"/>
          <p:cNvCxnSpPr>
            <a:cxnSpLocks noChangeShapeType="1"/>
            <a:stCxn id="1132656" idx="1"/>
            <a:endCxn id="9308" idx="2"/>
          </p:cNvCxnSpPr>
          <p:nvPr/>
        </p:nvCxnSpPr>
        <p:spPr bwMode="auto">
          <a:xfrm rot="16200000" flipV="1">
            <a:off x="885825" y="4086225"/>
            <a:ext cx="3106738" cy="331788"/>
          </a:xfrm>
          <a:prstGeom prst="straightConnector1">
            <a:avLst/>
          </a:prstGeom>
          <a:noFill/>
          <a:ln w="9525">
            <a:solidFill>
              <a:srgbClr val="6699FF"/>
            </a:solidFill>
            <a:round/>
            <a:headEnd/>
            <a:tailEnd type="triangle" w="med" len="med"/>
          </a:ln>
        </p:spPr>
      </p:cxnSp>
      <p:sp>
        <p:nvSpPr>
          <p:cNvPr id="9308" name="AutoShape 153"/>
          <p:cNvSpPr>
            <a:spLocks noChangeArrowheads="1"/>
          </p:cNvSpPr>
          <p:nvPr/>
        </p:nvSpPr>
        <p:spPr bwMode="auto">
          <a:xfrm>
            <a:off x="1857375" y="2000250"/>
            <a:ext cx="833438" cy="698500"/>
          </a:xfrm>
          <a:prstGeom prst="roundRect">
            <a:avLst>
              <a:gd name="adj" fmla="val 16667"/>
            </a:avLst>
          </a:prstGeom>
          <a:solidFill>
            <a:srgbClr val="FFFFCC"/>
          </a:solidFill>
          <a:ln w="12700">
            <a:solidFill>
              <a:schemeClr val="accent2"/>
            </a:solidFill>
            <a:round/>
            <a:headEnd/>
            <a:tailEnd/>
          </a:ln>
        </p:spPr>
        <p:txBody>
          <a:bodyPr anchor="ctr">
            <a:spAutoFit/>
          </a:bodyPr>
          <a:lstStyle/>
          <a:p>
            <a:r>
              <a:rPr lang="ja-JP" altLang="en-US" sz="700" b="0">
                <a:solidFill>
                  <a:schemeClr val="accent2"/>
                </a:solidFill>
              </a:rPr>
              <a:t>検索支援機能</a:t>
            </a:r>
            <a:endParaRPr lang="en-US" altLang="ja-JP" sz="700" b="0">
              <a:solidFill>
                <a:schemeClr val="accent2"/>
              </a:solidFill>
            </a:endParaRPr>
          </a:p>
          <a:p>
            <a:r>
              <a:rPr lang="ja-JP" altLang="en-US" sz="700" b="0">
                <a:solidFill>
                  <a:schemeClr val="accent2"/>
                </a:solidFill>
              </a:rPr>
              <a:t>（ファセット、タグクラウド、サジェスト。。。。）</a:t>
            </a:r>
          </a:p>
        </p:txBody>
      </p:sp>
      <p:sp>
        <p:nvSpPr>
          <p:cNvPr id="1132699" name="AutoShape 155"/>
          <p:cNvSpPr>
            <a:spLocks noChangeArrowheads="1"/>
          </p:cNvSpPr>
          <p:nvPr/>
        </p:nvSpPr>
        <p:spPr bwMode="auto">
          <a:xfrm>
            <a:off x="2771775" y="5084763"/>
            <a:ext cx="1276350" cy="1428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800" b="0">
                <a:solidFill>
                  <a:srgbClr val="0000FF"/>
                </a:solidFill>
                <a:latin typeface="ＭＳ Ｐゴシック" pitchFamily="50" charset="-128"/>
                <a:ea typeface="ＭＳ Ｐゴシック" pitchFamily="50" charset="-128"/>
              </a:rPr>
              <a:t>情報の「見える化」（可視化）</a:t>
            </a:r>
          </a:p>
        </p:txBody>
      </p:sp>
      <p:sp>
        <p:nvSpPr>
          <p:cNvPr id="1132700" name="AutoShape 156"/>
          <p:cNvSpPr>
            <a:spLocks noChangeArrowheads="1"/>
          </p:cNvSpPr>
          <p:nvPr/>
        </p:nvSpPr>
        <p:spPr bwMode="auto">
          <a:xfrm>
            <a:off x="4140200" y="5445125"/>
            <a:ext cx="1079500" cy="144463"/>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800" b="0">
                <a:solidFill>
                  <a:srgbClr val="0000FF"/>
                </a:solidFill>
                <a:latin typeface="ＭＳ Ｐゴシック" pitchFamily="50" charset="-128"/>
                <a:ea typeface="ＭＳ Ｐゴシック" pitchFamily="50" charset="-128"/>
              </a:rPr>
              <a:t>情報の属性の自動付与</a:t>
            </a:r>
          </a:p>
        </p:txBody>
      </p:sp>
      <p:sp>
        <p:nvSpPr>
          <p:cNvPr id="1132701" name="AutoShape 157"/>
          <p:cNvSpPr>
            <a:spLocks noChangeArrowheads="1"/>
          </p:cNvSpPr>
          <p:nvPr/>
        </p:nvSpPr>
        <p:spPr bwMode="auto">
          <a:xfrm>
            <a:off x="2643188" y="2714625"/>
            <a:ext cx="1152525" cy="1428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800" b="0">
                <a:solidFill>
                  <a:srgbClr val="0000FF"/>
                </a:solidFill>
                <a:latin typeface="ＭＳ Ｐゴシック" pitchFamily="50" charset="-128"/>
                <a:ea typeface="ＭＳ Ｐゴシック" pitchFamily="50" charset="-128"/>
              </a:rPr>
              <a:t>情報を全体で集合知化</a:t>
            </a:r>
          </a:p>
        </p:txBody>
      </p:sp>
      <p:sp>
        <p:nvSpPr>
          <p:cNvPr id="1132702" name="AutoShape 158"/>
          <p:cNvSpPr>
            <a:spLocks noChangeArrowheads="1"/>
          </p:cNvSpPr>
          <p:nvPr/>
        </p:nvSpPr>
        <p:spPr bwMode="auto">
          <a:xfrm>
            <a:off x="4643438" y="3933825"/>
            <a:ext cx="1276350" cy="1428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800" b="0">
                <a:solidFill>
                  <a:srgbClr val="0000FF"/>
                </a:solidFill>
                <a:latin typeface="ＭＳ Ｐゴシック" pitchFamily="50" charset="-128"/>
                <a:ea typeface="ＭＳ Ｐゴシック" pitchFamily="50" charset="-128"/>
              </a:rPr>
              <a:t>情報と情報の関連付け</a:t>
            </a:r>
          </a:p>
        </p:txBody>
      </p:sp>
      <p:sp>
        <p:nvSpPr>
          <p:cNvPr id="1132703" name="AutoShape 159"/>
          <p:cNvSpPr>
            <a:spLocks noChangeArrowheads="1"/>
          </p:cNvSpPr>
          <p:nvPr/>
        </p:nvSpPr>
        <p:spPr bwMode="auto">
          <a:xfrm>
            <a:off x="7010426" y="1557338"/>
            <a:ext cx="1276350" cy="1428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800" b="0">
                <a:solidFill>
                  <a:srgbClr val="0000FF"/>
                </a:solidFill>
                <a:latin typeface="ＭＳ Ｐゴシック" pitchFamily="50" charset="-128"/>
                <a:ea typeface="ＭＳ Ｐゴシック" pitchFamily="50" charset="-128"/>
              </a:rPr>
              <a:t>利用した人の属性把握</a:t>
            </a:r>
          </a:p>
        </p:txBody>
      </p:sp>
      <p:sp>
        <p:nvSpPr>
          <p:cNvPr id="1132704" name="AutoShape 160"/>
          <p:cNvSpPr>
            <a:spLocks noChangeArrowheads="1"/>
          </p:cNvSpPr>
          <p:nvPr/>
        </p:nvSpPr>
        <p:spPr bwMode="auto">
          <a:xfrm>
            <a:off x="7010426" y="1773238"/>
            <a:ext cx="1069975" cy="1428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800" b="0">
                <a:solidFill>
                  <a:srgbClr val="0000FF"/>
                </a:solidFill>
                <a:latin typeface="ＭＳ Ｐゴシック" pitchFamily="50" charset="-128"/>
                <a:ea typeface="ＭＳ Ｐゴシック" pitchFamily="50" charset="-128"/>
              </a:rPr>
              <a:t>人と人の関連付け</a:t>
            </a:r>
          </a:p>
        </p:txBody>
      </p:sp>
      <p:sp>
        <p:nvSpPr>
          <p:cNvPr id="1132705" name="AutoShape 161"/>
          <p:cNvSpPr>
            <a:spLocks noChangeArrowheads="1"/>
          </p:cNvSpPr>
          <p:nvPr/>
        </p:nvSpPr>
        <p:spPr bwMode="auto">
          <a:xfrm>
            <a:off x="7010426" y="1989138"/>
            <a:ext cx="1276350" cy="1428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800" b="0">
                <a:solidFill>
                  <a:srgbClr val="0000FF"/>
                </a:solidFill>
                <a:latin typeface="ＭＳ Ｐゴシック" pitchFamily="50" charset="-128"/>
                <a:ea typeface="ＭＳ Ｐゴシック" pitchFamily="50" charset="-128"/>
              </a:rPr>
              <a:t>情報と利用した人の関係付け</a:t>
            </a:r>
          </a:p>
        </p:txBody>
      </p:sp>
      <p:sp>
        <p:nvSpPr>
          <p:cNvPr id="1132706" name="AutoShape 162"/>
          <p:cNvSpPr>
            <a:spLocks noChangeArrowheads="1"/>
          </p:cNvSpPr>
          <p:nvPr/>
        </p:nvSpPr>
        <p:spPr bwMode="auto">
          <a:xfrm>
            <a:off x="468313" y="1844675"/>
            <a:ext cx="1049337" cy="1428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800" b="0">
                <a:solidFill>
                  <a:srgbClr val="0000FF"/>
                </a:solidFill>
                <a:latin typeface="ＭＳ Ｐゴシック" pitchFamily="50" charset="-128"/>
                <a:ea typeface="ＭＳ Ｐゴシック" pitchFamily="50" charset="-128"/>
              </a:rPr>
              <a:t>専門家の知識を集約</a:t>
            </a:r>
          </a:p>
        </p:txBody>
      </p:sp>
      <p:sp>
        <p:nvSpPr>
          <p:cNvPr id="1132707" name="AutoShape 163"/>
          <p:cNvSpPr>
            <a:spLocks noChangeArrowheads="1"/>
          </p:cNvSpPr>
          <p:nvPr/>
        </p:nvSpPr>
        <p:spPr bwMode="auto">
          <a:xfrm>
            <a:off x="468313" y="2060575"/>
            <a:ext cx="1049337" cy="1428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800" b="0">
                <a:solidFill>
                  <a:srgbClr val="0000FF"/>
                </a:solidFill>
                <a:latin typeface="ＭＳ Ｐゴシック" pitchFamily="50" charset="-128"/>
                <a:ea typeface="ＭＳ Ｐゴシック" pitchFamily="50" charset="-128"/>
              </a:rPr>
              <a:t>個人の知識を集約</a:t>
            </a:r>
          </a:p>
        </p:txBody>
      </p:sp>
      <p:sp>
        <p:nvSpPr>
          <p:cNvPr id="1132708" name="AutoShape 164"/>
          <p:cNvSpPr>
            <a:spLocks noChangeArrowheads="1"/>
          </p:cNvSpPr>
          <p:nvPr/>
        </p:nvSpPr>
        <p:spPr bwMode="auto">
          <a:xfrm>
            <a:off x="7010426" y="2205038"/>
            <a:ext cx="1276350" cy="214312"/>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800" b="0">
                <a:solidFill>
                  <a:srgbClr val="0000FF"/>
                </a:solidFill>
                <a:latin typeface="ＭＳ Ｐゴシック" pitchFamily="50" charset="-128"/>
                <a:ea typeface="ＭＳ Ｐゴシック" pitchFamily="50" charset="-128"/>
              </a:rPr>
              <a:t>情報の選択範囲の拡大</a:t>
            </a:r>
          </a:p>
          <a:p>
            <a:pPr>
              <a:defRPr/>
            </a:pPr>
            <a:r>
              <a:rPr lang="ja-JP" altLang="en-US" sz="800" b="0">
                <a:solidFill>
                  <a:srgbClr val="0000FF"/>
                </a:solidFill>
                <a:latin typeface="ＭＳ Ｐゴシック" pitchFamily="50" charset="-128"/>
                <a:ea typeface="ＭＳ Ｐゴシック" pitchFamily="50" charset="-128"/>
              </a:rPr>
              <a:t>情報の絞込み</a:t>
            </a:r>
          </a:p>
        </p:txBody>
      </p:sp>
      <p:sp>
        <p:nvSpPr>
          <p:cNvPr id="1132709" name="AutoShape 165"/>
          <p:cNvSpPr>
            <a:spLocks noChangeArrowheads="1"/>
          </p:cNvSpPr>
          <p:nvPr/>
        </p:nvSpPr>
        <p:spPr bwMode="auto">
          <a:xfrm>
            <a:off x="7010426" y="2492375"/>
            <a:ext cx="1276350" cy="214313"/>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800" b="0">
                <a:solidFill>
                  <a:srgbClr val="0000FF"/>
                </a:solidFill>
                <a:latin typeface="ＭＳ Ｐゴシック" pitchFamily="50" charset="-128"/>
                <a:ea typeface="ＭＳ Ｐゴシック" pitchFamily="50" charset="-128"/>
              </a:rPr>
              <a:t>利用者属性・利用環境に</a:t>
            </a:r>
          </a:p>
          <a:p>
            <a:pPr>
              <a:defRPr/>
            </a:pPr>
            <a:r>
              <a:rPr lang="ja-JP" altLang="en-US" sz="800" b="0">
                <a:solidFill>
                  <a:srgbClr val="0000FF"/>
                </a:solidFill>
                <a:latin typeface="ＭＳ Ｐゴシック" pitchFamily="50" charset="-128"/>
                <a:ea typeface="ＭＳ Ｐゴシック" pitchFamily="50" charset="-128"/>
              </a:rPr>
              <a:t>応じた情報閲覧</a:t>
            </a:r>
          </a:p>
        </p:txBody>
      </p:sp>
      <p:sp>
        <p:nvSpPr>
          <p:cNvPr id="1132710" name="AutoShape 166"/>
          <p:cNvSpPr>
            <a:spLocks noChangeArrowheads="1"/>
          </p:cNvSpPr>
          <p:nvPr/>
        </p:nvSpPr>
        <p:spPr bwMode="auto">
          <a:xfrm>
            <a:off x="5219700" y="6021388"/>
            <a:ext cx="1152525" cy="1428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800" b="0">
                <a:solidFill>
                  <a:srgbClr val="0000FF"/>
                </a:solidFill>
                <a:latin typeface="ＭＳ Ｐゴシック" pitchFamily="50" charset="-128"/>
                <a:ea typeface="ＭＳ Ｐゴシック" pitchFamily="50" charset="-128"/>
              </a:rPr>
              <a:t>集合知の永久保存</a:t>
            </a:r>
          </a:p>
        </p:txBody>
      </p:sp>
      <p:sp>
        <p:nvSpPr>
          <p:cNvPr id="9321" name="Oval 167"/>
          <p:cNvSpPr>
            <a:spLocks noChangeArrowheads="1"/>
          </p:cNvSpPr>
          <p:nvPr/>
        </p:nvSpPr>
        <p:spPr bwMode="auto">
          <a:xfrm>
            <a:off x="1549400" y="1341438"/>
            <a:ext cx="989013" cy="411162"/>
          </a:xfrm>
          <a:prstGeom prst="ellipse">
            <a:avLst/>
          </a:prstGeom>
          <a:gradFill rotWithShape="1">
            <a:gsLst>
              <a:gs pos="0">
                <a:srgbClr val="FFFFFF"/>
              </a:gs>
              <a:gs pos="100000">
                <a:srgbClr val="33CCCC"/>
              </a:gs>
            </a:gsLst>
            <a:path path="shape">
              <a:fillToRect l="50000" t="50000" r="50000" b="50000"/>
            </a:path>
          </a:gradFill>
          <a:ln w="38100" algn="ctr">
            <a:solidFill>
              <a:srgbClr val="0033CC"/>
            </a:solidFill>
            <a:round/>
            <a:headEnd/>
            <a:tailEnd/>
          </a:ln>
        </p:spPr>
        <p:txBody>
          <a:bodyPr wrap="none" anchor="ctr"/>
          <a:lstStyle/>
          <a:p>
            <a:r>
              <a:rPr lang="en-US" altLang="ja-JP" sz="800" b="0"/>
              <a:t>World Digital</a:t>
            </a:r>
          </a:p>
          <a:p>
            <a:r>
              <a:rPr lang="en-US" altLang="ja-JP" sz="800" b="0"/>
              <a:t>Library</a:t>
            </a:r>
          </a:p>
          <a:p>
            <a:r>
              <a:rPr lang="en-US" altLang="ja-JP" sz="800" b="0"/>
              <a:t>(WDL)</a:t>
            </a:r>
            <a:r>
              <a:rPr lang="ja-JP" altLang="en-US" sz="800" b="0"/>
              <a:t>等</a:t>
            </a:r>
          </a:p>
        </p:txBody>
      </p:sp>
      <p:sp>
        <p:nvSpPr>
          <p:cNvPr id="9322" name="Oval 168"/>
          <p:cNvSpPr>
            <a:spLocks noChangeArrowheads="1"/>
          </p:cNvSpPr>
          <p:nvPr/>
        </p:nvSpPr>
        <p:spPr bwMode="auto">
          <a:xfrm>
            <a:off x="7786688" y="1071563"/>
            <a:ext cx="1150937" cy="360362"/>
          </a:xfrm>
          <a:prstGeom prst="ellipse">
            <a:avLst/>
          </a:prstGeom>
          <a:gradFill rotWithShape="1">
            <a:gsLst>
              <a:gs pos="0">
                <a:srgbClr val="FFFFFF"/>
              </a:gs>
              <a:gs pos="100000">
                <a:srgbClr val="FF9933"/>
              </a:gs>
            </a:gsLst>
            <a:path path="shape">
              <a:fillToRect l="50000" t="50000" r="50000" b="50000"/>
            </a:path>
          </a:gradFill>
          <a:ln w="38100" algn="ctr">
            <a:solidFill>
              <a:schemeClr val="tx2"/>
            </a:solidFill>
            <a:round/>
            <a:headEnd/>
            <a:tailEnd/>
          </a:ln>
        </p:spPr>
        <p:txBody>
          <a:bodyPr wrap="none" anchor="ctr"/>
          <a:lstStyle/>
          <a:p>
            <a:r>
              <a:rPr lang="en-US" altLang="ja-JP" sz="800" b="0">
                <a:latin typeface="Arial" charset="0"/>
                <a:ea typeface="ＭＳ Ｐゴシック" pitchFamily="50" charset="-128"/>
              </a:rPr>
              <a:t>WorldCat</a:t>
            </a:r>
          </a:p>
          <a:p>
            <a:r>
              <a:rPr lang="en-US" altLang="ja-JP" sz="800" b="0">
                <a:latin typeface="Arial" charset="0"/>
                <a:ea typeface="ＭＳ Ｐゴシック" pitchFamily="50" charset="-128"/>
              </a:rPr>
              <a:t>(OCLC)</a:t>
            </a:r>
            <a:r>
              <a:rPr lang="ja-JP" altLang="en-US" sz="800" b="0">
                <a:latin typeface="Arial" charset="0"/>
                <a:ea typeface="ＭＳ Ｐゴシック" pitchFamily="50" charset="-128"/>
              </a:rPr>
              <a:t>等</a:t>
            </a:r>
          </a:p>
        </p:txBody>
      </p:sp>
      <p:cxnSp>
        <p:nvCxnSpPr>
          <p:cNvPr id="9323" name="AutoShape 169"/>
          <p:cNvCxnSpPr>
            <a:cxnSpLocks noChangeShapeType="1"/>
            <a:stCxn id="9227" idx="0"/>
            <a:endCxn id="9321" idx="4"/>
          </p:cNvCxnSpPr>
          <p:nvPr/>
        </p:nvCxnSpPr>
        <p:spPr bwMode="auto">
          <a:xfrm rot="16200000" flipV="1">
            <a:off x="2808685" y="987822"/>
            <a:ext cx="962020" cy="2491576"/>
          </a:xfrm>
          <a:prstGeom prst="straightConnector1">
            <a:avLst/>
          </a:prstGeom>
          <a:noFill/>
          <a:ln w="28575">
            <a:solidFill>
              <a:srgbClr val="FF0000"/>
            </a:solidFill>
            <a:round/>
            <a:headEnd/>
            <a:tailEnd type="triangle" w="med" len="med"/>
          </a:ln>
        </p:spPr>
      </p:cxnSp>
      <p:cxnSp>
        <p:nvCxnSpPr>
          <p:cNvPr id="9324" name="AutoShape 170"/>
          <p:cNvCxnSpPr>
            <a:cxnSpLocks noChangeShapeType="1"/>
            <a:stCxn id="9257" idx="0"/>
            <a:endCxn id="9322" idx="4"/>
          </p:cNvCxnSpPr>
          <p:nvPr/>
        </p:nvCxnSpPr>
        <p:spPr bwMode="auto">
          <a:xfrm rot="5400000" flipH="1" flipV="1">
            <a:off x="6933019" y="1428358"/>
            <a:ext cx="1425571" cy="1432706"/>
          </a:xfrm>
          <a:prstGeom prst="straightConnector1">
            <a:avLst/>
          </a:prstGeom>
          <a:noFill/>
          <a:ln w="28575">
            <a:solidFill>
              <a:srgbClr val="FF0000"/>
            </a:solidFill>
            <a:round/>
            <a:headEnd/>
            <a:tailEnd type="triangle" w="med" len="med"/>
          </a:ln>
        </p:spPr>
      </p:cxnSp>
      <p:sp>
        <p:nvSpPr>
          <p:cNvPr id="9325" name="Oval 171"/>
          <p:cNvSpPr>
            <a:spLocks noChangeArrowheads="1"/>
          </p:cNvSpPr>
          <p:nvPr/>
        </p:nvSpPr>
        <p:spPr bwMode="auto">
          <a:xfrm>
            <a:off x="3132138" y="5373688"/>
            <a:ext cx="844550" cy="411162"/>
          </a:xfrm>
          <a:prstGeom prst="ellipse">
            <a:avLst/>
          </a:prstGeom>
          <a:gradFill rotWithShape="1">
            <a:gsLst>
              <a:gs pos="0">
                <a:srgbClr val="FFFFFF"/>
              </a:gs>
              <a:gs pos="100000">
                <a:srgbClr val="33CCCC"/>
              </a:gs>
            </a:gsLst>
            <a:path path="shape">
              <a:fillToRect l="50000" t="50000" r="50000" b="50000"/>
            </a:path>
          </a:gradFill>
          <a:ln w="9525" algn="ctr">
            <a:solidFill>
              <a:schemeClr val="tx1"/>
            </a:solidFill>
            <a:round/>
            <a:headEnd/>
            <a:tailEnd/>
          </a:ln>
        </p:spPr>
        <p:txBody>
          <a:bodyPr wrap="none" anchor="ctr"/>
          <a:lstStyle/>
          <a:p>
            <a:r>
              <a:rPr lang="en-US" altLang="ja-JP" sz="700" b="0"/>
              <a:t>NII CiNii,JAIRO</a:t>
            </a:r>
          </a:p>
          <a:p>
            <a:r>
              <a:rPr lang="en-US" altLang="ja-JP" sz="700" b="0"/>
              <a:t>JST J-Stage</a:t>
            </a:r>
          </a:p>
        </p:txBody>
      </p:sp>
      <p:sp>
        <p:nvSpPr>
          <p:cNvPr id="9326" name="Oval 172"/>
          <p:cNvSpPr>
            <a:spLocks noChangeArrowheads="1"/>
          </p:cNvSpPr>
          <p:nvPr/>
        </p:nvSpPr>
        <p:spPr bwMode="auto">
          <a:xfrm>
            <a:off x="3132138" y="6165850"/>
            <a:ext cx="771525" cy="339725"/>
          </a:xfrm>
          <a:prstGeom prst="ellipse">
            <a:avLst/>
          </a:prstGeom>
          <a:gradFill rotWithShape="1">
            <a:gsLst>
              <a:gs pos="0">
                <a:srgbClr val="FFFFFF"/>
              </a:gs>
              <a:gs pos="100000">
                <a:srgbClr val="33CCCC"/>
              </a:gs>
            </a:gsLst>
            <a:path path="shape">
              <a:fillToRect l="50000" t="50000" r="50000" b="50000"/>
            </a:path>
          </a:gradFill>
          <a:ln w="9525" algn="ctr">
            <a:solidFill>
              <a:schemeClr val="tx1"/>
            </a:solidFill>
            <a:round/>
            <a:headEnd/>
            <a:tailEnd/>
          </a:ln>
        </p:spPr>
        <p:txBody>
          <a:bodyPr wrap="none" anchor="ctr"/>
          <a:lstStyle/>
          <a:p>
            <a:r>
              <a:rPr lang="ja-JP" altLang="en-US" sz="800" b="0"/>
              <a:t>民間</a:t>
            </a:r>
          </a:p>
          <a:p>
            <a:r>
              <a:rPr lang="ja-JP" altLang="en-US" sz="800" b="0"/>
              <a:t>電子ジャーナル</a:t>
            </a:r>
          </a:p>
        </p:txBody>
      </p:sp>
      <p:sp>
        <p:nvSpPr>
          <p:cNvPr id="1132723" name="AutoShape 179"/>
          <p:cNvSpPr>
            <a:spLocks noChangeArrowheads="1"/>
          </p:cNvSpPr>
          <p:nvPr/>
        </p:nvSpPr>
        <p:spPr bwMode="auto">
          <a:xfrm>
            <a:off x="3635375" y="6524625"/>
            <a:ext cx="906463" cy="1428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800" b="0">
                <a:solidFill>
                  <a:srgbClr val="0000FF"/>
                </a:solidFill>
                <a:latin typeface="ＭＳ Ｐゴシック" pitchFamily="50" charset="-128"/>
                <a:ea typeface="ＭＳ Ｐゴシック" pitchFamily="50" charset="-128"/>
              </a:rPr>
              <a:t>収集技術</a:t>
            </a:r>
          </a:p>
        </p:txBody>
      </p:sp>
      <p:sp>
        <p:nvSpPr>
          <p:cNvPr id="9328" name="AutoShape 180"/>
          <p:cNvSpPr>
            <a:spLocks noChangeArrowheads="1"/>
          </p:cNvSpPr>
          <p:nvPr/>
        </p:nvSpPr>
        <p:spPr bwMode="auto">
          <a:xfrm>
            <a:off x="2339975" y="6518275"/>
            <a:ext cx="1079500" cy="339725"/>
          </a:xfrm>
          <a:prstGeom prst="roundRect">
            <a:avLst>
              <a:gd name="adj" fmla="val 16667"/>
            </a:avLst>
          </a:prstGeom>
          <a:solidFill>
            <a:srgbClr val="FFFFCC"/>
          </a:solidFill>
          <a:ln w="12700">
            <a:solidFill>
              <a:schemeClr val="accent2"/>
            </a:solidFill>
            <a:round/>
            <a:headEnd/>
            <a:tailEnd/>
          </a:ln>
        </p:spPr>
        <p:txBody>
          <a:bodyPr anchor="ctr">
            <a:spAutoFit/>
          </a:bodyPr>
          <a:lstStyle/>
          <a:p>
            <a:r>
              <a:rPr lang="ja-JP" altLang="en-US" sz="700" b="0">
                <a:solidFill>
                  <a:schemeClr val="accent2"/>
                </a:solidFill>
              </a:rPr>
              <a:t>ウェブアーカイブは別途</a:t>
            </a:r>
          </a:p>
        </p:txBody>
      </p:sp>
      <p:cxnSp>
        <p:nvCxnSpPr>
          <p:cNvPr id="9329" name="AutoShape 182"/>
          <p:cNvCxnSpPr>
            <a:cxnSpLocks noChangeShapeType="1"/>
            <a:stCxn id="9283" idx="0"/>
            <a:endCxn id="9336" idx="2"/>
          </p:cNvCxnSpPr>
          <p:nvPr/>
        </p:nvCxnSpPr>
        <p:spPr bwMode="auto">
          <a:xfrm rot="5400000" flipH="1" flipV="1">
            <a:off x="2205035" y="2121691"/>
            <a:ext cx="2166944" cy="3067050"/>
          </a:xfrm>
          <a:prstGeom prst="straightConnector1">
            <a:avLst/>
          </a:prstGeom>
          <a:noFill/>
          <a:ln w="9525">
            <a:solidFill>
              <a:srgbClr val="6699FF"/>
            </a:solidFill>
            <a:round/>
            <a:headEnd/>
            <a:tailEnd type="triangle" w="med" len="med"/>
          </a:ln>
        </p:spPr>
      </p:cxnSp>
      <p:pic>
        <p:nvPicPr>
          <p:cNvPr id="9330" name="Picture 183" descr="j0195384"/>
          <p:cNvPicPr>
            <a:picLocks noChangeAspect="1" noChangeArrowheads="1"/>
          </p:cNvPicPr>
          <p:nvPr/>
        </p:nvPicPr>
        <p:blipFill>
          <a:blip r:embed="rId2"/>
          <a:srcRect/>
          <a:stretch>
            <a:fillRect/>
          </a:stretch>
        </p:blipFill>
        <p:spPr bwMode="auto">
          <a:xfrm flipH="1">
            <a:off x="4143375" y="500063"/>
            <a:ext cx="396875" cy="431800"/>
          </a:xfrm>
          <a:prstGeom prst="rect">
            <a:avLst/>
          </a:prstGeom>
          <a:noFill/>
          <a:ln w="9525">
            <a:noFill/>
            <a:miter lim="800000"/>
            <a:headEnd/>
            <a:tailEnd/>
          </a:ln>
        </p:spPr>
      </p:pic>
      <p:sp>
        <p:nvSpPr>
          <p:cNvPr id="9336" name="AutoShape 148"/>
          <p:cNvSpPr>
            <a:spLocks noChangeArrowheads="1"/>
          </p:cNvSpPr>
          <p:nvPr/>
        </p:nvSpPr>
        <p:spPr bwMode="auto">
          <a:xfrm>
            <a:off x="3429000" y="2143116"/>
            <a:ext cx="2786063" cy="428628"/>
          </a:xfrm>
          <a:prstGeom prst="roundRect">
            <a:avLst>
              <a:gd name="adj" fmla="val 16667"/>
            </a:avLst>
          </a:prstGeom>
          <a:solidFill>
            <a:srgbClr val="CCECFF"/>
          </a:solidFill>
          <a:ln w="12700">
            <a:solidFill>
              <a:schemeClr val="accent2"/>
            </a:solidFill>
            <a:round/>
            <a:headEnd/>
            <a:tailEnd/>
          </a:ln>
          <a:effectLst>
            <a:glow rad="228600">
              <a:schemeClr val="accent6">
                <a:satMod val="175000"/>
                <a:alpha val="40000"/>
              </a:schemeClr>
            </a:glow>
          </a:effectLst>
        </p:spPr>
        <p:txBody>
          <a:bodyPr/>
          <a:lstStyle/>
          <a:p>
            <a:pPr algn="l"/>
            <a:r>
              <a:rPr lang="ja-JP" altLang="en-US" sz="700" b="0" dirty="0" smtClean="0"/>
              <a:t>目録（書誌・メタ）検索</a:t>
            </a:r>
            <a:r>
              <a:rPr lang="ja-JP" altLang="en-US" sz="700" b="0" dirty="0"/>
              <a:t>機能</a:t>
            </a:r>
            <a:r>
              <a:rPr lang="ja-JP" altLang="en-US" sz="700" b="0" dirty="0" smtClean="0"/>
              <a:t>及び</a:t>
            </a:r>
            <a:r>
              <a:rPr lang="ja-JP" altLang="en-US" sz="700" dirty="0" smtClean="0"/>
              <a:t>外部</a:t>
            </a:r>
            <a:r>
              <a:rPr lang="en-US" altLang="ja-JP" sz="700" dirty="0" smtClean="0"/>
              <a:t>API</a:t>
            </a:r>
            <a:r>
              <a:rPr lang="ja-JP" altLang="en-US" sz="700" dirty="0" smtClean="0"/>
              <a:t>の提供</a:t>
            </a:r>
            <a:endParaRPr lang="en-US" altLang="ja-JP" sz="700" b="0" dirty="0" smtClean="0"/>
          </a:p>
          <a:p>
            <a:pPr algn="l"/>
            <a:r>
              <a:rPr lang="ja-JP" altLang="en-US" sz="700" b="0" dirty="0" smtClean="0"/>
              <a:t>書誌</a:t>
            </a:r>
            <a:r>
              <a:rPr lang="ja-JP" altLang="en-US" sz="700" b="0" dirty="0"/>
              <a:t>情報等ハーベスト、横断</a:t>
            </a:r>
            <a:r>
              <a:rPr lang="ja-JP" altLang="en-US" sz="700" b="0" dirty="0" smtClean="0"/>
              <a:t>検索</a:t>
            </a:r>
            <a:endParaRPr lang="en-US" altLang="ja-JP" sz="700" b="0" dirty="0" smtClean="0"/>
          </a:p>
          <a:p>
            <a:pPr algn="l"/>
            <a:r>
              <a:rPr lang="ja-JP" altLang="en-US" sz="700" b="0" dirty="0" smtClean="0"/>
              <a:t>（</a:t>
            </a:r>
            <a:r>
              <a:rPr lang="en-US" altLang="ja-JP" sz="700" b="0" dirty="0"/>
              <a:t>OSS</a:t>
            </a:r>
            <a:r>
              <a:rPr lang="ja-JP" altLang="en-US" sz="700" b="0" dirty="0" err="1"/>
              <a:t>、</a:t>
            </a:r>
            <a:r>
              <a:rPr lang="ja-JP" altLang="en-US" sz="700" b="0" dirty="0"/>
              <a:t>研究開発成果</a:t>
            </a:r>
            <a:r>
              <a:rPr lang="ja-JP" altLang="en-US" sz="700" b="0" dirty="0" smtClean="0"/>
              <a:t>を活用）</a:t>
            </a:r>
            <a:endParaRPr lang="en-US" altLang="ja-JP" sz="700" b="0" dirty="0" smtClean="0"/>
          </a:p>
        </p:txBody>
      </p:sp>
      <p:sp>
        <p:nvSpPr>
          <p:cNvPr id="209" name="Oval 173"/>
          <p:cNvSpPr>
            <a:spLocks noChangeArrowheads="1"/>
          </p:cNvSpPr>
          <p:nvPr/>
        </p:nvSpPr>
        <p:spPr bwMode="auto">
          <a:xfrm>
            <a:off x="2000250" y="642938"/>
            <a:ext cx="1428750" cy="361950"/>
          </a:xfrm>
          <a:prstGeom prst="ellipse">
            <a:avLst/>
          </a:prstGeom>
          <a:gradFill rotWithShape="1">
            <a:gsLst>
              <a:gs pos="0">
                <a:schemeClr val="accent2">
                  <a:gamma/>
                  <a:tint val="0"/>
                  <a:invGamma/>
                </a:schemeClr>
              </a:gs>
              <a:gs pos="100000">
                <a:schemeClr val="accent2"/>
              </a:gs>
            </a:gsLst>
            <a:path path="shape">
              <a:fillToRect l="50000" t="50000" r="50000" b="50000"/>
            </a:path>
          </a:gradFill>
          <a:ln w="9525" algn="ctr">
            <a:solidFill>
              <a:schemeClr val="tx1"/>
            </a:solidFill>
            <a:round/>
            <a:headEnd/>
            <a:tailEnd/>
          </a:ln>
          <a:effectLst/>
        </p:spPr>
        <p:txBody>
          <a:bodyPr wrap="none" anchor="ctr"/>
          <a:lstStyle/>
          <a:p>
            <a:pPr>
              <a:defRPr/>
            </a:pPr>
            <a:r>
              <a:rPr lang="ja-JP" altLang="en-US" sz="700" b="0" dirty="0">
                <a:latin typeface="Arial" charset="0"/>
                <a:ea typeface="ＭＳ Ｐゴシック" pitchFamily="50" charset="-128"/>
              </a:rPr>
              <a:t>各種ポータルサイト</a:t>
            </a:r>
          </a:p>
          <a:p>
            <a:pPr>
              <a:defRPr/>
            </a:pPr>
            <a:r>
              <a:rPr lang="en-US" altLang="ja-JP" sz="700" b="0" dirty="0" err="1">
                <a:latin typeface="Arial" charset="0"/>
                <a:ea typeface="ＭＳ Ｐゴシック" pitchFamily="50" charset="-128"/>
              </a:rPr>
              <a:t>Googlet</a:t>
            </a:r>
            <a:r>
              <a:rPr lang="ja-JP" altLang="en-US" sz="700" b="0" dirty="0">
                <a:latin typeface="Arial" charset="0"/>
                <a:ea typeface="ＭＳ Ｐゴシック" pitchFamily="50" charset="-128"/>
              </a:rPr>
              <a:t>等検索エンジン</a:t>
            </a:r>
          </a:p>
        </p:txBody>
      </p:sp>
      <p:cxnSp>
        <p:nvCxnSpPr>
          <p:cNvPr id="9339" name="AutoShape 152"/>
          <p:cNvCxnSpPr>
            <a:cxnSpLocks noChangeShapeType="1"/>
            <a:stCxn id="9288" idx="3"/>
            <a:endCxn id="9336" idx="1"/>
          </p:cNvCxnSpPr>
          <p:nvPr/>
        </p:nvCxnSpPr>
        <p:spPr bwMode="auto">
          <a:xfrm flipV="1">
            <a:off x="1763713" y="2357430"/>
            <a:ext cx="1665287" cy="462368"/>
          </a:xfrm>
          <a:prstGeom prst="straightConnector1">
            <a:avLst/>
          </a:prstGeom>
          <a:noFill/>
          <a:ln w="38100">
            <a:solidFill>
              <a:srgbClr val="0033CC"/>
            </a:solidFill>
            <a:round/>
            <a:headEnd/>
            <a:tailEnd type="triangle" w="med" len="med"/>
          </a:ln>
        </p:spPr>
      </p:cxnSp>
      <p:cxnSp>
        <p:nvCxnSpPr>
          <p:cNvPr id="9341" name="AutoShape 175"/>
          <p:cNvCxnSpPr>
            <a:cxnSpLocks noChangeShapeType="1"/>
            <a:stCxn id="9218" idx="0"/>
          </p:cNvCxnSpPr>
          <p:nvPr/>
        </p:nvCxnSpPr>
        <p:spPr bwMode="auto">
          <a:xfrm rot="16200000" flipV="1">
            <a:off x="4329511" y="885431"/>
            <a:ext cx="428624" cy="229392"/>
          </a:xfrm>
          <a:prstGeom prst="straightConnector1">
            <a:avLst/>
          </a:prstGeom>
          <a:noFill/>
          <a:ln w="28575">
            <a:solidFill>
              <a:srgbClr val="FF0000"/>
            </a:solidFill>
            <a:round/>
            <a:headEnd/>
            <a:tailEnd type="triangle" w="med" len="med"/>
          </a:ln>
        </p:spPr>
      </p:cxnSp>
      <p:cxnSp>
        <p:nvCxnSpPr>
          <p:cNvPr id="9342" name="AutoShape 152"/>
          <p:cNvCxnSpPr>
            <a:cxnSpLocks noChangeShapeType="1"/>
            <a:stCxn id="9308" idx="3"/>
            <a:endCxn id="9336" idx="1"/>
          </p:cNvCxnSpPr>
          <p:nvPr/>
        </p:nvCxnSpPr>
        <p:spPr bwMode="auto">
          <a:xfrm>
            <a:off x="2690813" y="2349500"/>
            <a:ext cx="738187" cy="7930"/>
          </a:xfrm>
          <a:prstGeom prst="straightConnector1">
            <a:avLst/>
          </a:prstGeom>
          <a:noFill/>
          <a:ln w="9525">
            <a:solidFill>
              <a:srgbClr val="6699FF"/>
            </a:solidFill>
            <a:round/>
            <a:headEnd/>
            <a:tailEnd type="triangle" w="med" len="med"/>
          </a:ln>
        </p:spPr>
      </p:cxnSp>
      <p:sp>
        <p:nvSpPr>
          <p:cNvPr id="9347" name="左中かっこ 328"/>
          <p:cNvSpPr>
            <a:spLocks/>
          </p:cNvSpPr>
          <p:nvPr/>
        </p:nvSpPr>
        <p:spPr bwMode="auto">
          <a:xfrm>
            <a:off x="6357938" y="1500188"/>
            <a:ext cx="357187" cy="1214437"/>
          </a:xfrm>
          <a:prstGeom prst="leftBrace">
            <a:avLst>
              <a:gd name="adj1" fmla="val 8327"/>
              <a:gd name="adj2" fmla="val 73528"/>
            </a:avLst>
          </a:prstGeom>
          <a:noFill/>
          <a:ln w="3175" algn="ctr">
            <a:solidFill>
              <a:srgbClr val="6699FF"/>
            </a:solidFill>
            <a:round/>
            <a:headEnd/>
            <a:tailEnd/>
          </a:ln>
        </p:spPr>
        <p:txBody>
          <a:bodyPr wrap="none" anchor="ctr"/>
          <a:lstStyle/>
          <a:p>
            <a:endParaRPr lang="ja-JP" altLang="en-US"/>
          </a:p>
        </p:txBody>
      </p:sp>
      <p:cxnSp>
        <p:nvCxnSpPr>
          <p:cNvPr id="9348" name="AutoShape 175"/>
          <p:cNvCxnSpPr>
            <a:cxnSpLocks noChangeShapeType="1"/>
            <a:stCxn id="9336" idx="0"/>
            <a:endCxn id="209" idx="4"/>
          </p:cNvCxnSpPr>
          <p:nvPr/>
        </p:nvCxnSpPr>
        <p:spPr bwMode="auto">
          <a:xfrm rot="16200000" flipV="1">
            <a:off x="3199215" y="520298"/>
            <a:ext cx="1138228" cy="2107407"/>
          </a:xfrm>
          <a:prstGeom prst="straightConnector1">
            <a:avLst/>
          </a:prstGeom>
          <a:noFill/>
          <a:ln w="28575">
            <a:solidFill>
              <a:srgbClr val="FF0000"/>
            </a:solidFill>
            <a:round/>
            <a:headEnd/>
            <a:tailEnd type="triangle" w="med" len="med"/>
          </a:ln>
        </p:spPr>
      </p:cxnSp>
      <p:sp>
        <p:nvSpPr>
          <p:cNvPr id="9343" name="Oval 190"/>
          <p:cNvSpPr>
            <a:spLocks noChangeArrowheads="1"/>
          </p:cNvSpPr>
          <p:nvPr/>
        </p:nvSpPr>
        <p:spPr bwMode="auto">
          <a:xfrm>
            <a:off x="5929313" y="4509120"/>
            <a:ext cx="3048000" cy="2348880"/>
          </a:xfrm>
          <a:prstGeom prst="ellipse">
            <a:avLst/>
          </a:prstGeom>
          <a:noFill/>
          <a:ln w="38100" algn="ctr">
            <a:solidFill>
              <a:srgbClr val="C00000"/>
            </a:solidFill>
            <a:round/>
            <a:headEnd/>
            <a:tailEnd/>
          </a:ln>
        </p:spPr>
        <p:txBody>
          <a:bodyPr wrap="none" anchor="ctr"/>
          <a:lstStyle/>
          <a:p>
            <a:endParaRPr lang="ja-JP" altLang="en-US"/>
          </a:p>
        </p:txBody>
      </p:sp>
      <p:sp>
        <p:nvSpPr>
          <p:cNvPr id="9344" name="Oval 190"/>
          <p:cNvSpPr>
            <a:spLocks noChangeArrowheads="1"/>
          </p:cNvSpPr>
          <p:nvPr/>
        </p:nvSpPr>
        <p:spPr bwMode="auto">
          <a:xfrm>
            <a:off x="0" y="1071546"/>
            <a:ext cx="8532440" cy="3797614"/>
          </a:xfrm>
          <a:prstGeom prst="ellipse">
            <a:avLst/>
          </a:prstGeom>
          <a:noFill/>
          <a:ln w="38100" algn="ctr">
            <a:solidFill>
              <a:srgbClr val="00B050"/>
            </a:solidFill>
            <a:round/>
            <a:headEnd/>
            <a:tailEnd/>
          </a:ln>
        </p:spPr>
        <p:txBody>
          <a:bodyPr wrap="none" anchor="ctr"/>
          <a:lstStyle/>
          <a:p>
            <a:endParaRPr lang="ja-JP" altLang="en-US"/>
          </a:p>
        </p:txBody>
      </p:sp>
      <p:cxnSp>
        <p:nvCxnSpPr>
          <p:cNvPr id="163" name="AutoShape 169"/>
          <p:cNvCxnSpPr>
            <a:cxnSpLocks noChangeShapeType="1"/>
            <a:stCxn id="9321" idx="7"/>
            <a:endCxn id="9330" idx="3"/>
          </p:cNvCxnSpPr>
          <p:nvPr/>
        </p:nvCxnSpPr>
        <p:spPr bwMode="auto">
          <a:xfrm rot="5400000" flipH="1" flipV="1">
            <a:off x="2925631" y="183907"/>
            <a:ext cx="685688" cy="1749800"/>
          </a:xfrm>
          <a:prstGeom prst="straightConnector1">
            <a:avLst/>
          </a:prstGeom>
          <a:noFill/>
          <a:ln w="28575">
            <a:solidFill>
              <a:srgbClr val="FF0000"/>
            </a:solidFill>
            <a:prstDash val="sysDash"/>
            <a:round/>
            <a:headEnd/>
            <a:tailEnd type="triangle" w="med" len="med"/>
          </a:ln>
        </p:spPr>
      </p:cxnSp>
      <p:cxnSp>
        <p:nvCxnSpPr>
          <p:cNvPr id="166" name="AutoShape 169"/>
          <p:cNvCxnSpPr>
            <a:cxnSpLocks noChangeShapeType="1"/>
            <a:stCxn id="9322" idx="2"/>
          </p:cNvCxnSpPr>
          <p:nvPr/>
        </p:nvCxnSpPr>
        <p:spPr bwMode="auto">
          <a:xfrm rot="10800000">
            <a:off x="4429124" y="714358"/>
            <a:ext cx="3357564" cy="537387"/>
          </a:xfrm>
          <a:prstGeom prst="straightConnector1">
            <a:avLst/>
          </a:prstGeom>
          <a:noFill/>
          <a:ln w="28575">
            <a:solidFill>
              <a:srgbClr val="FF0000"/>
            </a:solidFill>
            <a:prstDash val="sysDash"/>
            <a:round/>
            <a:headEnd/>
            <a:tailEnd type="triangle" w="med" len="med"/>
          </a:ln>
        </p:spPr>
      </p:cxnSp>
      <p:cxnSp>
        <p:nvCxnSpPr>
          <p:cNvPr id="169" name="AutoShape 169"/>
          <p:cNvCxnSpPr>
            <a:cxnSpLocks noChangeShapeType="1"/>
            <a:stCxn id="209" idx="6"/>
            <a:endCxn id="9330" idx="3"/>
          </p:cNvCxnSpPr>
          <p:nvPr/>
        </p:nvCxnSpPr>
        <p:spPr bwMode="auto">
          <a:xfrm flipV="1">
            <a:off x="3429000" y="715963"/>
            <a:ext cx="714375" cy="107950"/>
          </a:xfrm>
          <a:prstGeom prst="straightConnector1">
            <a:avLst/>
          </a:prstGeom>
          <a:noFill/>
          <a:ln w="28575">
            <a:solidFill>
              <a:srgbClr val="FF0000"/>
            </a:solidFill>
            <a:prstDash val="sysDash"/>
            <a:round/>
            <a:headEnd/>
            <a:tailEnd type="triangle" w="med" len="med"/>
          </a:ln>
        </p:spPr>
      </p:cxnSp>
      <p:sp>
        <p:nvSpPr>
          <p:cNvPr id="159" name="AutoShape 72"/>
          <p:cNvSpPr>
            <a:spLocks noChangeArrowheads="1"/>
          </p:cNvSpPr>
          <p:nvPr/>
        </p:nvSpPr>
        <p:spPr bwMode="auto">
          <a:xfrm>
            <a:off x="5000628" y="714356"/>
            <a:ext cx="1357322" cy="642942"/>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a:effectLst>
            <a:outerShdw blurRad="50800" dist="38100" dir="2700000" algn="tl" rotWithShape="0">
              <a:prstClr val="black">
                <a:alpha val="40000"/>
              </a:prstClr>
            </a:outerShdw>
          </a:effectLst>
        </p:spPr>
        <p:txBody>
          <a:bodyPr wrap="square" anchor="ctr">
            <a:normAutofit fontScale="62500" lnSpcReduction="20000"/>
          </a:bodyPr>
          <a:lstStyle/>
          <a:p>
            <a:pPr algn="l"/>
            <a:r>
              <a:rPr lang="ja-JP" altLang="en-US" dirty="0" smtClean="0">
                <a:solidFill>
                  <a:srgbClr val="FF0000"/>
                </a:solidFill>
                <a:latin typeface="ＭＳ Ｐゴシック" pitchFamily="50" charset="-128"/>
                <a:ea typeface="ＭＳ Ｐゴシック" pitchFamily="50" charset="-128"/>
              </a:rPr>
              <a:t>・新しい利用者サービスの実現</a:t>
            </a:r>
            <a:endParaRPr lang="ja-JP" altLang="en-US" dirty="0">
              <a:solidFill>
                <a:srgbClr val="FF0000"/>
              </a:solidFill>
              <a:latin typeface="ＭＳ Ｐゴシック" pitchFamily="50" charset="-128"/>
              <a:ea typeface="ＭＳ Ｐゴシック" pitchFamily="50" charset="-128"/>
            </a:endParaRPr>
          </a:p>
        </p:txBody>
      </p:sp>
      <p:sp>
        <p:nvSpPr>
          <p:cNvPr id="172" name="AutoShape 64"/>
          <p:cNvSpPr>
            <a:spLocks noChangeArrowheads="1"/>
          </p:cNvSpPr>
          <p:nvPr/>
        </p:nvSpPr>
        <p:spPr bwMode="auto">
          <a:xfrm>
            <a:off x="7715240" y="6500834"/>
            <a:ext cx="1428760" cy="357166"/>
          </a:xfrm>
          <a:prstGeom prst="wedgeRoundRectCallout">
            <a:avLst>
              <a:gd name="adj1" fmla="val -34431"/>
              <a:gd name="adj2" fmla="val -118461"/>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800" b="0" dirty="0" smtClean="0">
                <a:solidFill>
                  <a:srgbClr val="0000FF"/>
                </a:solidFill>
                <a:latin typeface="ＭＳ Ｐゴシック" pitchFamily="50" charset="-128"/>
                <a:ea typeface="ＭＳ Ｐゴシック" pitchFamily="50" charset="-128"/>
              </a:rPr>
              <a:t>雑誌記事索引は同じパッケージで実現できるか？</a:t>
            </a:r>
            <a:endParaRPr lang="ja-JP" altLang="en-US" sz="800" b="0" dirty="0">
              <a:solidFill>
                <a:srgbClr val="0000FF"/>
              </a:solidFill>
              <a:latin typeface="ＭＳ Ｐゴシック" pitchFamily="50" charset="-128"/>
              <a:ea typeface="ＭＳ Ｐゴシック" pitchFamily="50" charset="-128"/>
            </a:endParaRPr>
          </a:p>
        </p:txBody>
      </p:sp>
      <p:sp>
        <p:nvSpPr>
          <p:cNvPr id="183" name="AutoShape 73"/>
          <p:cNvSpPr>
            <a:spLocks noChangeArrowheads="1"/>
          </p:cNvSpPr>
          <p:nvPr/>
        </p:nvSpPr>
        <p:spPr bwMode="auto">
          <a:xfrm>
            <a:off x="5429256" y="1408021"/>
            <a:ext cx="928694" cy="306467"/>
          </a:xfrm>
          <a:prstGeom prst="roundRect">
            <a:avLst>
              <a:gd name="adj" fmla="val 16667"/>
            </a:avLst>
          </a:prstGeom>
          <a:solidFill>
            <a:srgbClr val="CCECFF"/>
          </a:solidFill>
          <a:ln w="12700">
            <a:solidFill>
              <a:schemeClr val="accent2"/>
            </a:solidFill>
            <a:prstDash val="dash"/>
            <a:round/>
            <a:headEnd/>
            <a:tailEnd/>
          </a:ln>
        </p:spPr>
        <p:txBody>
          <a:bodyPr wrap="square" anchor="ctr">
            <a:spAutoFit/>
          </a:bodyPr>
          <a:lstStyle/>
          <a:p>
            <a:r>
              <a:rPr lang="ja-JP" altLang="en-US" sz="600" b="0" dirty="0" smtClean="0"/>
              <a:t>目録サービス画面</a:t>
            </a:r>
            <a:endParaRPr lang="en-US" altLang="ja-JP" sz="600" b="0" dirty="0" smtClean="0"/>
          </a:p>
          <a:p>
            <a:endParaRPr lang="en-US" altLang="ja-JP" sz="600" b="0" dirty="0"/>
          </a:p>
        </p:txBody>
      </p:sp>
      <p:cxnSp>
        <p:nvCxnSpPr>
          <p:cNvPr id="197" name="AutoShape 175"/>
          <p:cNvCxnSpPr>
            <a:cxnSpLocks noChangeShapeType="1"/>
            <a:stCxn id="9336" idx="0"/>
            <a:endCxn id="9218" idx="2"/>
          </p:cNvCxnSpPr>
          <p:nvPr/>
        </p:nvCxnSpPr>
        <p:spPr bwMode="auto">
          <a:xfrm rot="16200000" flipV="1">
            <a:off x="4561681" y="1882764"/>
            <a:ext cx="357190" cy="163513"/>
          </a:xfrm>
          <a:prstGeom prst="straightConnector1">
            <a:avLst/>
          </a:prstGeom>
          <a:noFill/>
          <a:ln w="28575">
            <a:solidFill>
              <a:srgbClr val="FF0000"/>
            </a:solidFill>
            <a:round/>
            <a:headEnd/>
            <a:tailEnd type="triangle" w="med" len="med"/>
          </a:ln>
        </p:spPr>
      </p:cxnSp>
      <p:sp>
        <p:nvSpPr>
          <p:cNvPr id="200" name="AutoShape 73"/>
          <p:cNvSpPr>
            <a:spLocks noChangeArrowheads="1"/>
          </p:cNvSpPr>
          <p:nvPr/>
        </p:nvSpPr>
        <p:spPr bwMode="auto">
          <a:xfrm>
            <a:off x="428596" y="928670"/>
            <a:ext cx="1285884" cy="433386"/>
          </a:xfrm>
          <a:prstGeom prst="wedgeEllipseCallout">
            <a:avLst>
              <a:gd name="adj1" fmla="val 88628"/>
              <a:gd name="adj2" fmla="val 9402"/>
            </a:avLst>
          </a:prstGeom>
          <a:solidFill>
            <a:srgbClr val="FFFFCC"/>
          </a:solidFill>
          <a:ln w="38100" algn="ctr">
            <a:solidFill>
              <a:srgbClr val="00B050"/>
            </a:solidFill>
            <a:miter lim="800000"/>
            <a:headEnd/>
            <a:tailEnd/>
          </a:ln>
          <a:effectLst>
            <a:outerShdw dist="107763" dir="2700000" algn="ctr" rotWithShape="0">
              <a:schemeClr val="bg2">
                <a:alpha val="50000"/>
              </a:schemeClr>
            </a:outerShdw>
          </a:effectLst>
        </p:spPr>
        <p:txBody>
          <a:bodyPr anchor="ctr"/>
          <a:lstStyle/>
          <a:p>
            <a:pPr>
              <a:defRPr/>
            </a:pPr>
            <a:r>
              <a:rPr lang="ja-JP" altLang="en-US" sz="1050" dirty="0" smtClean="0">
                <a:solidFill>
                  <a:srgbClr val="00B050"/>
                </a:solidFill>
              </a:rPr>
              <a:t>情報探索サービス</a:t>
            </a:r>
            <a:endParaRPr lang="ja-JP" altLang="en-US" sz="1050" dirty="0">
              <a:solidFill>
                <a:srgbClr val="00B050"/>
              </a:solidFill>
            </a:endParaRPr>
          </a:p>
        </p:txBody>
      </p:sp>
      <p:sp>
        <p:nvSpPr>
          <p:cNvPr id="201" name="AutoShape 73"/>
          <p:cNvSpPr>
            <a:spLocks noChangeArrowheads="1"/>
          </p:cNvSpPr>
          <p:nvPr/>
        </p:nvSpPr>
        <p:spPr bwMode="auto">
          <a:xfrm>
            <a:off x="7858116" y="3933056"/>
            <a:ext cx="1285884" cy="433386"/>
          </a:xfrm>
          <a:prstGeom prst="wedgeEllipseCallout">
            <a:avLst>
              <a:gd name="adj1" fmla="val -15793"/>
              <a:gd name="adj2" fmla="val 131972"/>
            </a:avLst>
          </a:prstGeom>
          <a:solidFill>
            <a:srgbClr val="FFFFCC"/>
          </a:solidFill>
          <a:ln w="38100" algn="ctr">
            <a:solidFill>
              <a:srgbClr val="C00000"/>
            </a:solidFill>
            <a:miter lim="800000"/>
            <a:headEnd/>
            <a:tailEnd/>
          </a:ln>
          <a:effectLst>
            <a:outerShdw dist="107763" dir="2700000" algn="ctr" rotWithShape="0">
              <a:schemeClr val="bg2">
                <a:alpha val="50000"/>
              </a:schemeClr>
            </a:outerShdw>
          </a:effectLst>
        </p:spPr>
        <p:txBody>
          <a:bodyPr anchor="ctr"/>
          <a:lstStyle/>
          <a:p>
            <a:pPr>
              <a:defRPr/>
            </a:pPr>
            <a:r>
              <a:rPr lang="ja-JP" altLang="en-US" sz="1050" dirty="0" smtClean="0">
                <a:solidFill>
                  <a:srgbClr val="C00000"/>
                </a:solidFill>
              </a:rPr>
              <a:t>次期基盤システム</a:t>
            </a:r>
            <a:endParaRPr lang="ja-JP" altLang="en-US" sz="1050" dirty="0">
              <a:solidFill>
                <a:srgbClr val="C00000"/>
              </a:solidFill>
            </a:endParaRPr>
          </a:p>
        </p:txBody>
      </p:sp>
      <p:sp>
        <p:nvSpPr>
          <p:cNvPr id="204" name="AutoShape 8"/>
          <p:cNvSpPr>
            <a:spLocks noChangeArrowheads="1"/>
          </p:cNvSpPr>
          <p:nvPr/>
        </p:nvSpPr>
        <p:spPr bwMode="auto">
          <a:xfrm>
            <a:off x="5929322" y="2285992"/>
            <a:ext cx="571503" cy="428627"/>
          </a:xfrm>
          <a:prstGeom prst="can">
            <a:avLst>
              <a:gd name="adj" fmla="val 25000"/>
            </a:avLst>
          </a:prstGeom>
          <a:gradFill rotWithShape="1">
            <a:gsLst>
              <a:gs pos="0">
                <a:srgbClr val="33CCCC">
                  <a:gamma/>
                  <a:tint val="0"/>
                  <a:invGamma/>
                </a:srgbClr>
              </a:gs>
              <a:gs pos="100000">
                <a:srgbClr val="33CC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900" b="0" dirty="0" smtClean="0">
                <a:latin typeface="Arial" charset="0"/>
                <a:ea typeface="ＭＳ Ｐゴシック" pitchFamily="50" charset="-128"/>
              </a:rPr>
              <a:t>目録</a:t>
            </a:r>
            <a:r>
              <a:rPr lang="en-US" altLang="ja-JP" sz="900" b="0" dirty="0" smtClean="0">
                <a:latin typeface="Arial" charset="0"/>
                <a:ea typeface="ＭＳ Ｐゴシック" pitchFamily="50" charset="-128"/>
              </a:rPr>
              <a:t>DB</a:t>
            </a:r>
            <a:endParaRPr lang="ja-JP" altLang="en-US" sz="900" b="0" dirty="0">
              <a:latin typeface="Arial" charset="0"/>
              <a:ea typeface="ＭＳ Ｐゴシック" pitchFamily="50" charset="-128"/>
            </a:endParaRPr>
          </a:p>
        </p:txBody>
      </p:sp>
      <p:sp>
        <p:nvSpPr>
          <p:cNvPr id="160" name="AutoShape 72"/>
          <p:cNvSpPr>
            <a:spLocks noChangeArrowheads="1"/>
          </p:cNvSpPr>
          <p:nvPr/>
        </p:nvSpPr>
        <p:spPr bwMode="auto">
          <a:xfrm>
            <a:off x="5715008" y="1714488"/>
            <a:ext cx="1285884" cy="714380"/>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a:effectLst>
            <a:outerShdw blurRad="50800" dist="38100" dir="2700000" algn="tl" rotWithShape="0">
              <a:prstClr val="black">
                <a:alpha val="40000"/>
              </a:prstClr>
            </a:outerShdw>
          </a:effectLst>
        </p:spPr>
        <p:txBody>
          <a:bodyPr wrap="square" anchor="ctr">
            <a:normAutofit fontScale="92500"/>
          </a:bodyPr>
          <a:lstStyle/>
          <a:p>
            <a:pPr algn="l"/>
            <a:r>
              <a:rPr lang="ja-JP" altLang="en-US" sz="900" dirty="0" smtClean="0">
                <a:solidFill>
                  <a:srgbClr val="FF0000"/>
                </a:solidFill>
                <a:latin typeface="ＭＳ Ｐゴシック" pitchFamily="50" charset="-128"/>
                <a:ea typeface="ＭＳ Ｐゴシック" pitchFamily="50" charset="-128"/>
              </a:rPr>
              <a:t>・書誌サービスの改善</a:t>
            </a:r>
            <a:endParaRPr lang="en-US" altLang="ja-JP" sz="900" dirty="0" smtClean="0">
              <a:solidFill>
                <a:srgbClr val="FF0000"/>
              </a:solidFill>
              <a:latin typeface="ＭＳ Ｐゴシック" pitchFamily="50" charset="-128"/>
              <a:ea typeface="ＭＳ Ｐゴシック" pitchFamily="50" charset="-128"/>
            </a:endParaRPr>
          </a:p>
          <a:p>
            <a:pPr algn="l"/>
            <a:r>
              <a:rPr lang="ja-JP" altLang="en-US" sz="900" dirty="0" smtClean="0">
                <a:solidFill>
                  <a:srgbClr val="FF0000"/>
                </a:solidFill>
                <a:latin typeface="ＭＳ Ｐゴシック" pitchFamily="50" charset="-128"/>
                <a:ea typeface="ＭＳ Ｐゴシック" pitchFamily="50" charset="-128"/>
              </a:rPr>
              <a:t>・効果的なデータ整備の実施</a:t>
            </a:r>
            <a:endParaRPr lang="ja-JP" altLang="en-US" sz="900" dirty="0">
              <a:solidFill>
                <a:srgbClr val="FF0000"/>
              </a:solidFill>
              <a:latin typeface="ＭＳ Ｐゴシック" pitchFamily="50" charset="-128"/>
              <a:ea typeface="ＭＳ Ｐゴシック" pitchFamily="50" charset="-128"/>
            </a:endParaRPr>
          </a:p>
        </p:txBody>
      </p:sp>
      <p:sp>
        <p:nvSpPr>
          <p:cNvPr id="165" name="Oval 190"/>
          <p:cNvSpPr>
            <a:spLocks noChangeArrowheads="1"/>
          </p:cNvSpPr>
          <p:nvPr/>
        </p:nvSpPr>
        <p:spPr bwMode="auto">
          <a:xfrm>
            <a:off x="3357554" y="4572008"/>
            <a:ext cx="5643602" cy="2285992"/>
          </a:xfrm>
          <a:prstGeom prst="ellipse">
            <a:avLst/>
          </a:prstGeom>
          <a:noFill/>
          <a:ln w="12700" algn="ctr">
            <a:solidFill>
              <a:srgbClr val="7030A0"/>
            </a:solidFill>
            <a:prstDash val="dash"/>
            <a:round/>
            <a:headEnd/>
            <a:tailEnd/>
          </a:ln>
        </p:spPr>
        <p:txBody>
          <a:bodyPr wrap="none" anchor="ctr"/>
          <a:lstStyle/>
          <a:p>
            <a:endParaRPr lang="ja-JP" altLang="en-US"/>
          </a:p>
        </p:txBody>
      </p:sp>
      <p:sp>
        <p:nvSpPr>
          <p:cNvPr id="167" name="Text Box 67"/>
          <p:cNvSpPr txBox="1">
            <a:spLocks noChangeArrowheads="1"/>
          </p:cNvSpPr>
          <p:nvPr/>
        </p:nvSpPr>
        <p:spPr bwMode="auto">
          <a:xfrm>
            <a:off x="7596336" y="0"/>
            <a:ext cx="1547664" cy="369332"/>
          </a:xfrm>
          <a:prstGeom prst="rect">
            <a:avLst/>
          </a:prstGeom>
          <a:noFill/>
          <a:ln w="9525">
            <a:noFill/>
            <a:miter lim="800000"/>
            <a:headEnd/>
            <a:tailEnd/>
          </a:ln>
          <a:effectLst/>
        </p:spPr>
        <p:txBody>
          <a:bodyPr wrap="square">
            <a:spAutoFit/>
          </a:bodyPr>
          <a:lstStyle/>
          <a:p>
            <a:pPr>
              <a:spcBef>
                <a:spcPct val="50000"/>
              </a:spcBef>
            </a:pPr>
            <a:r>
              <a:rPr lang="en-US" altLang="ja-JP" dirty="0" smtClean="0">
                <a:solidFill>
                  <a:schemeClr val="bg1"/>
                </a:solidFill>
                <a:latin typeface="HG丸ｺﾞｼｯｸM-PRO" pitchFamily="50" charset="-128"/>
                <a:ea typeface="HG丸ｺﾞｼｯｸM-PRO" pitchFamily="50" charset="-128"/>
              </a:rPr>
              <a:t>2009</a:t>
            </a:r>
            <a:r>
              <a:rPr lang="ja-JP" altLang="en-US" dirty="0" smtClean="0">
                <a:solidFill>
                  <a:schemeClr val="bg1"/>
                </a:solidFill>
                <a:latin typeface="HG丸ｺﾞｼｯｸM-PRO" pitchFamily="50" charset="-128"/>
                <a:ea typeface="HG丸ｺﾞｼｯｸM-PRO" pitchFamily="50" charset="-128"/>
              </a:rPr>
              <a:t>年</a:t>
            </a:r>
            <a:r>
              <a:rPr lang="en-US" altLang="ja-JP" dirty="0" smtClean="0">
                <a:solidFill>
                  <a:schemeClr val="bg1"/>
                </a:solidFill>
                <a:latin typeface="HG丸ｺﾞｼｯｸM-PRO" pitchFamily="50" charset="-128"/>
                <a:ea typeface="HG丸ｺﾞｼｯｸM-PRO" pitchFamily="50" charset="-128"/>
              </a:rPr>
              <a:t>3</a:t>
            </a:r>
            <a:r>
              <a:rPr lang="ja-JP" altLang="en-US" dirty="0" smtClean="0">
                <a:solidFill>
                  <a:schemeClr val="bg1"/>
                </a:solidFill>
                <a:latin typeface="HG丸ｺﾞｼｯｸM-PRO" pitchFamily="50" charset="-128"/>
                <a:ea typeface="HG丸ｺﾞｼｯｸM-PRO" pitchFamily="50" charset="-128"/>
              </a:rPr>
              <a:t>月</a:t>
            </a:r>
            <a:endParaRPr lang="ja-JP" altLang="en-US" dirty="0">
              <a:solidFill>
                <a:schemeClr val="bg1"/>
              </a:solidFill>
              <a:latin typeface="HG丸ｺﾞｼｯｸM-PRO" pitchFamily="50" charset="-128"/>
              <a:ea typeface="HG丸ｺﾞｼｯｸM-PRO" pitchFamily="50" charset="-128"/>
            </a:endParaRPr>
          </a:p>
        </p:txBody>
      </p:sp>
      <p:sp>
        <p:nvSpPr>
          <p:cNvPr id="157" name="フッター プレースホルダ 156"/>
          <p:cNvSpPr>
            <a:spLocks noGrp="1"/>
          </p:cNvSpPr>
          <p:nvPr>
            <p:ph type="ftr" sz="quarter" idx="11"/>
          </p:nvPr>
        </p:nvSpPr>
        <p:spPr/>
        <p:txBody>
          <a:bodyPr/>
          <a:lstStyle/>
          <a:p>
            <a:r>
              <a:rPr kumimoji="0" lang="en-US" smtClean="0"/>
              <a:t>National Diet Library (NDL)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2699"/>
                                        </p:tgtEl>
                                        <p:attrNameLst>
                                          <p:attrName>style.visibility</p:attrName>
                                        </p:attrNameLst>
                                      </p:cBhvr>
                                      <p:to>
                                        <p:strVal val="visible"/>
                                      </p:to>
                                    </p:set>
                                    <p:anim calcmode="lin" valueType="num">
                                      <p:cBhvr additive="base">
                                        <p:cTn id="7" dur="500" fill="hold"/>
                                        <p:tgtEl>
                                          <p:spTgt spid="1132699"/>
                                        </p:tgtEl>
                                        <p:attrNameLst>
                                          <p:attrName>ppt_x</p:attrName>
                                        </p:attrNameLst>
                                      </p:cBhvr>
                                      <p:tavLst>
                                        <p:tav tm="0">
                                          <p:val>
                                            <p:strVal val="#ppt_x"/>
                                          </p:val>
                                        </p:tav>
                                        <p:tav tm="100000">
                                          <p:val>
                                            <p:strVal val="#ppt_x"/>
                                          </p:val>
                                        </p:tav>
                                      </p:tavLst>
                                    </p:anim>
                                    <p:anim calcmode="lin" valueType="num">
                                      <p:cBhvr additive="base">
                                        <p:cTn id="8" dur="500" fill="hold"/>
                                        <p:tgtEl>
                                          <p:spTgt spid="1132699"/>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1132701"/>
                                        </p:tgtEl>
                                        <p:attrNameLst>
                                          <p:attrName>style.visibility</p:attrName>
                                        </p:attrNameLst>
                                      </p:cBhvr>
                                      <p:to>
                                        <p:strVal val="visible"/>
                                      </p:to>
                                    </p:set>
                                    <p:anim calcmode="lin" valueType="num">
                                      <p:cBhvr additive="base">
                                        <p:cTn id="11" dur="500" fill="hold"/>
                                        <p:tgtEl>
                                          <p:spTgt spid="1132701"/>
                                        </p:tgtEl>
                                        <p:attrNameLst>
                                          <p:attrName>ppt_x</p:attrName>
                                        </p:attrNameLst>
                                      </p:cBhvr>
                                      <p:tavLst>
                                        <p:tav tm="0">
                                          <p:val>
                                            <p:strVal val="#ppt_x"/>
                                          </p:val>
                                        </p:tav>
                                        <p:tav tm="100000">
                                          <p:val>
                                            <p:strVal val="#ppt_x"/>
                                          </p:val>
                                        </p:tav>
                                      </p:tavLst>
                                    </p:anim>
                                    <p:anim calcmode="lin" valueType="num">
                                      <p:cBhvr additive="base">
                                        <p:cTn id="12" dur="500" fill="hold"/>
                                        <p:tgtEl>
                                          <p:spTgt spid="113270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32701"/>
                                        </p:tgtEl>
                                        <p:attrNameLst>
                                          <p:attrName>style.visibility</p:attrName>
                                        </p:attrNameLst>
                                      </p:cBhvr>
                                      <p:to>
                                        <p:strVal val="visible"/>
                                      </p:to>
                                    </p:set>
                                    <p:anim calcmode="lin" valueType="num">
                                      <p:cBhvr additive="base">
                                        <p:cTn id="15" dur="500" fill="hold"/>
                                        <p:tgtEl>
                                          <p:spTgt spid="1132701"/>
                                        </p:tgtEl>
                                        <p:attrNameLst>
                                          <p:attrName>ppt_x</p:attrName>
                                        </p:attrNameLst>
                                      </p:cBhvr>
                                      <p:tavLst>
                                        <p:tav tm="0">
                                          <p:val>
                                            <p:strVal val="#ppt_x"/>
                                          </p:val>
                                        </p:tav>
                                        <p:tav tm="100000">
                                          <p:val>
                                            <p:strVal val="#ppt_x"/>
                                          </p:val>
                                        </p:tav>
                                      </p:tavLst>
                                    </p:anim>
                                    <p:anim calcmode="lin" valueType="num">
                                      <p:cBhvr additive="base">
                                        <p:cTn id="16" dur="500" fill="hold"/>
                                        <p:tgtEl>
                                          <p:spTgt spid="113270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32706"/>
                                        </p:tgtEl>
                                        <p:attrNameLst>
                                          <p:attrName>style.visibility</p:attrName>
                                        </p:attrNameLst>
                                      </p:cBhvr>
                                      <p:to>
                                        <p:strVal val="visible"/>
                                      </p:to>
                                    </p:set>
                                    <p:anim calcmode="lin" valueType="num">
                                      <p:cBhvr additive="base">
                                        <p:cTn id="19" dur="500" fill="hold"/>
                                        <p:tgtEl>
                                          <p:spTgt spid="1132706"/>
                                        </p:tgtEl>
                                        <p:attrNameLst>
                                          <p:attrName>ppt_x</p:attrName>
                                        </p:attrNameLst>
                                      </p:cBhvr>
                                      <p:tavLst>
                                        <p:tav tm="0">
                                          <p:val>
                                            <p:strVal val="#ppt_x"/>
                                          </p:val>
                                        </p:tav>
                                        <p:tav tm="100000">
                                          <p:val>
                                            <p:strVal val="#ppt_x"/>
                                          </p:val>
                                        </p:tav>
                                      </p:tavLst>
                                    </p:anim>
                                    <p:anim calcmode="lin" valueType="num">
                                      <p:cBhvr additive="base">
                                        <p:cTn id="20" dur="500" fill="hold"/>
                                        <p:tgtEl>
                                          <p:spTgt spid="113270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32707"/>
                                        </p:tgtEl>
                                        <p:attrNameLst>
                                          <p:attrName>style.visibility</p:attrName>
                                        </p:attrNameLst>
                                      </p:cBhvr>
                                      <p:to>
                                        <p:strVal val="visible"/>
                                      </p:to>
                                    </p:set>
                                    <p:anim calcmode="lin" valueType="num">
                                      <p:cBhvr additive="base">
                                        <p:cTn id="23" dur="500" fill="hold"/>
                                        <p:tgtEl>
                                          <p:spTgt spid="1132707"/>
                                        </p:tgtEl>
                                        <p:attrNameLst>
                                          <p:attrName>ppt_x</p:attrName>
                                        </p:attrNameLst>
                                      </p:cBhvr>
                                      <p:tavLst>
                                        <p:tav tm="0">
                                          <p:val>
                                            <p:strVal val="#ppt_x"/>
                                          </p:val>
                                        </p:tav>
                                        <p:tav tm="100000">
                                          <p:val>
                                            <p:strVal val="#ppt_x"/>
                                          </p:val>
                                        </p:tav>
                                      </p:tavLst>
                                    </p:anim>
                                    <p:anim calcmode="lin" valueType="num">
                                      <p:cBhvr additive="base">
                                        <p:cTn id="24" dur="500" fill="hold"/>
                                        <p:tgtEl>
                                          <p:spTgt spid="113270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32710"/>
                                        </p:tgtEl>
                                        <p:attrNameLst>
                                          <p:attrName>style.visibility</p:attrName>
                                        </p:attrNameLst>
                                      </p:cBhvr>
                                      <p:to>
                                        <p:strVal val="visible"/>
                                      </p:to>
                                    </p:set>
                                    <p:anim calcmode="lin" valueType="num">
                                      <p:cBhvr additive="base">
                                        <p:cTn id="27" dur="500" fill="hold"/>
                                        <p:tgtEl>
                                          <p:spTgt spid="1132710"/>
                                        </p:tgtEl>
                                        <p:attrNameLst>
                                          <p:attrName>ppt_x</p:attrName>
                                        </p:attrNameLst>
                                      </p:cBhvr>
                                      <p:tavLst>
                                        <p:tav tm="0">
                                          <p:val>
                                            <p:strVal val="#ppt_x"/>
                                          </p:val>
                                        </p:tav>
                                        <p:tav tm="100000">
                                          <p:val>
                                            <p:strVal val="#ppt_x"/>
                                          </p:val>
                                        </p:tav>
                                      </p:tavLst>
                                    </p:anim>
                                    <p:anim calcmode="lin" valueType="num">
                                      <p:cBhvr additive="base">
                                        <p:cTn id="28" dur="500" fill="hold"/>
                                        <p:tgtEl>
                                          <p:spTgt spid="11327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32700"/>
                                        </p:tgtEl>
                                        <p:attrNameLst>
                                          <p:attrName>style.visibility</p:attrName>
                                        </p:attrNameLst>
                                      </p:cBhvr>
                                      <p:to>
                                        <p:strVal val="visible"/>
                                      </p:to>
                                    </p:set>
                                    <p:anim calcmode="lin" valueType="num">
                                      <p:cBhvr additive="base">
                                        <p:cTn id="31" dur="500" fill="hold"/>
                                        <p:tgtEl>
                                          <p:spTgt spid="1132700"/>
                                        </p:tgtEl>
                                        <p:attrNameLst>
                                          <p:attrName>ppt_x</p:attrName>
                                        </p:attrNameLst>
                                      </p:cBhvr>
                                      <p:tavLst>
                                        <p:tav tm="0">
                                          <p:val>
                                            <p:strVal val="#ppt_x"/>
                                          </p:val>
                                        </p:tav>
                                        <p:tav tm="100000">
                                          <p:val>
                                            <p:strVal val="#ppt_x"/>
                                          </p:val>
                                        </p:tav>
                                      </p:tavLst>
                                    </p:anim>
                                    <p:anim calcmode="lin" valueType="num">
                                      <p:cBhvr additive="base">
                                        <p:cTn id="32" dur="500" fill="hold"/>
                                        <p:tgtEl>
                                          <p:spTgt spid="113270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32702"/>
                                        </p:tgtEl>
                                        <p:attrNameLst>
                                          <p:attrName>style.visibility</p:attrName>
                                        </p:attrNameLst>
                                      </p:cBhvr>
                                      <p:to>
                                        <p:strVal val="visible"/>
                                      </p:to>
                                    </p:set>
                                    <p:anim calcmode="lin" valueType="num">
                                      <p:cBhvr additive="base">
                                        <p:cTn id="35" dur="500" fill="hold"/>
                                        <p:tgtEl>
                                          <p:spTgt spid="1132702"/>
                                        </p:tgtEl>
                                        <p:attrNameLst>
                                          <p:attrName>ppt_x</p:attrName>
                                        </p:attrNameLst>
                                      </p:cBhvr>
                                      <p:tavLst>
                                        <p:tav tm="0">
                                          <p:val>
                                            <p:strVal val="#ppt_x"/>
                                          </p:val>
                                        </p:tav>
                                        <p:tav tm="100000">
                                          <p:val>
                                            <p:strVal val="#ppt_x"/>
                                          </p:val>
                                        </p:tav>
                                      </p:tavLst>
                                    </p:anim>
                                    <p:anim calcmode="lin" valueType="num">
                                      <p:cBhvr additive="base">
                                        <p:cTn id="36" dur="500" fill="hold"/>
                                        <p:tgtEl>
                                          <p:spTgt spid="113270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32703"/>
                                        </p:tgtEl>
                                        <p:attrNameLst>
                                          <p:attrName>style.visibility</p:attrName>
                                        </p:attrNameLst>
                                      </p:cBhvr>
                                      <p:to>
                                        <p:strVal val="visible"/>
                                      </p:to>
                                    </p:set>
                                    <p:anim calcmode="lin" valueType="num">
                                      <p:cBhvr additive="base">
                                        <p:cTn id="41" dur="500" fill="hold"/>
                                        <p:tgtEl>
                                          <p:spTgt spid="1132703"/>
                                        </p:tgtEl>
                                        <p:attrNameLst>
                                          <p:attrName>ppt_x</p:attrName>
                                        </p:attrNameLst>
                                      </p:cBhvr>
                                      <p:tavLst>
                                        <p:tav tm="0">
                                          <p:val>
                                            <p:strVal val="#ppt_x"/>
                                          </p:val>
                                        </p:tav>
                                        <p:tav tm="100000">
                                          <p:val>
                                            <p:strVal val="#ppt_x"/>
                                          </p:val>
                                        </p:tav>
                                      </p:tavLst>
                                    </p:anim>
                                    <p:anim calcmode="lin" valueType="num">
                                      <p:cBhvr additive="base">
                                        <p:cTn id="42" dur="500" fill="hold"/>
                                        <p:tgtEl>
                                          <p:spTgt spid="113270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32704"/>
                                        </p:tgtEl>
                                        <p:attrNameLst>
                                          <p:attrName>style.visibility</p:attrName>
                                        </p:attrNameLst>
                                      </p:cBhvr>
                                      <p:to>
                                        <p:strVal val="visible"/>
                                      </p:to>
                                    </p:set>
                                    <p:anim calcmode="lin" valueType="num">
                                      <p:cBhvr additive="base">
                                        <p:cTn id="45" dur="500" fill="hold"/>
                                        <p:tgtEl>
                                          <p:spTgt spid="1132704"/>
                                        </p:tgtEl>
                                        <p:attrNameLst>
                                          <p:attrName>ppt_x</p:attrName>
                                        </p:attrNameLst>
                                      </p:cBhvr>
                                      <p:tavLst>
                                        <p:tav tm="0">
                                          <p:val>
                                            <p:strVal val="#ppt_x"/>
                                          </p:val>
                                        </p:tav>
                                        <p:tav tm="100000">
                                          <p:val>
                                            <p:strVal val="#ppt_x"/>
                                          </p:val>
                                        </p:tav>
                                      </p:tavLst>
                                    </p:anim>
                                    <p:anim calcmode="lin" valueType="num">
                                      <p:cBhvr additive="base">
                                        <p:cTn id="46" dur="500" fill="hold"/>
                                        <p:tgtEl>
                                          <p:spTgt spid="113270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132705"/>
                                        </p:tgtEl>
                                        <p:attrNameLst>
                                          <p:attrName>style.visibility</p:attrName>
                                        </p:attrNameLst>
                                      </p:cBhvr>
                                      <p:to>
                                        <p:strVal val="visible"/>
                                      </p:to>
                                    </p:set>
                                    <p:anim calcmode="lin" valueType="num">
                                      <p:cBhvr additive="base">
                                        <p:cTn id="49" dur="500" fill="hold"/>
                                        <p:tgtEl>
                                          <p:spTgt spid="1132705"/>
                                        </p:tgtEl>
                                        <p:attrNameLst>
                                          <p:attrName>ppt_x</p:attrName>
                                        </p:attrNameLst>
                                      </p:cBhvr>
                                      <p:tavLst>
                                        <p:tav tm="0">
                                          <p:val>
                                            <p:strVal val="#ppt_x"/>
                                          </p:val>
                                        </p:tav>
                                        <p:tav tm="100000">
                                          <p:val>
                                            <p:strVal val="#ppt_x"/>
                                          </p:val>
                                        </p:tav>
                                      </p:tavLst>
                                    </p:anim>
                                    <p:anim calcmode="lin" valueType="num">
                                      <p:cBhvr additive="base">
                                        <p:cTn id="50" dur="500" fill="hold"/>
                                        <p:tgtEl>
                                          <p:spTgt spid="113270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32708"/>
                                        </p:tgtEl>
                                        <p:attrNameLst>
                                          <p:attrName>style.visibility</p:attrName>
                                        </p:attrNameLst>
                                      </p:cBhvr>
                                      <p:to>
                                        <p:strVal val="visible"/>
                                      </p:to>
                                    </p:set>
                                    <p:anim calcmode="lin" valueType="num">
                                      <p:cBhvr additive="base">
                                        <p:cTn id="55" dur="500" fill="hold"/>
                                        <p:tgtEl>
                                          <p:spTgt spid="1132708"/>
                                        </p:tgtEl>
                                        <p:attrNameLst>
                                          <p:attrName>ppt_x</p:attrName>
                                        </p:attrNameLst>
                                      </p:cBhvr>
                                      <p:tavLst>
                                        <p:tav tm="0">
                                          <p:val>
                                            <p:strVal val="#ppt_x"/>
                                          </p:val>
                                        </p:tav>
                                        <p:tav tm="100000">
                                          <p:val>
                                            <p:strVal val="#ppt_x"/>
                                          </p:val>
                                        </p:tav>
                                      </p:tavLst>
                                    </p:anim>
                                    <p:anim calcmode="lin" valueType="num">
                                      <p:cBhvr additive="base">
                                        <p:cTn id="56" dur="500" fill="hold"/>
                                        <p:tgtEl>
                                          <p:spTgt spid="113270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132709"/>
                                        </p:tgtEl>
                                        <p:attrNameLst>
                                          <p:attrName>style.visibility</p:attrName>
                                        </p:attrNameLst>
                                      </p:cBhvr>
                                      <p:to>
                                        <p:strVal val="visible"/>
                                      </p:to>
                                    </p:set>
                                    <p:anim calcmode="lin" valueType="num">
                                      <p:cBhvr additive="base">
                                        <p:cTn id="59" dur="500" fill="hold"/>
                                        <p:tgtEl>
                                          <p:spTgt spid="1132709"/>
                                        </p:tgtEl>
                                        <p:attrNameLst>
                                          <p:attrName>ppt_x</p:attrName>
                                        </p:attrNameLst>
                                      </p:cBhvr>
                                      <p:tavLst>
                                        <p:tav tm="0">
                                          <p:val>
                                            <p:strVal val="#ppt_x"/>
                                          </p:val>
                                        </p:tav>
                                        <p:tav tm="100000">
                                          <p:val>
                                            <p:strVal val="#ppt_x"/>
                                          </p:val>
                                        </p:tav>
                                      </p:tavLst>
                                    </p:anim>
                                    <p:anim calcmode="lin" valueType="num">
                                      <p:cBhvr additive="base">
                                        <p:cTn id="60" dur="500" fill="hold"/>
                                        <p:tgtEl>
                                          <p:spTgt spid="113270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132723"/>
                                        </p:tgtEl>
                                        <p:attrNameLst>
                                          <p:attrName>style.visibility</p:attrName>
                                        </p:attrNameLst>
                                      </p:cBhvr>
                                      <p:to>
                                        <p:strVal val="visible"/>
                                      </p:to>
                                    </p:set>
                                    <p:anim calcmode="lin" valueType="num">
                                      <p:cBhvr additive="base">
                                        <p:cTn id="63" dur="500" fill="hold"/>
                                        <p:tgtEl>
                                          <p:spTgt spid="1132723"/>
                                        </p:tgtEl>
                                        <p:attrNameLst>
                                          <p:attrName>ppt_x</p:attrName>
                                        </p:attrNameLst>
                                      </p:cBhvr>
                                      <p:tavLst>
                                        <p:tav tm="0">
                                          <p:val>
                                            <p:strVal val="#ppt_x"/>
                                          </p:val>
                                        </p:tav>
                                        <p:tav tm="100000">
                                          <p:val>
                                            <p:strVal val="#ppt_x"/>
                                          </p:val>
                                        </p:tav>
                                      </p:tavLst>
                                    </p:anim>
                                    <p:anim calcmode="lin" valueType="num">
                                      <p:cBhvr additive="base">
                                        <p:cTn id="64" dur="500" fill="hold"/>
                                        <p:tgtEl>
                                          <p:spTgt spid="11327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699" grpId="0" animBg="1"/>
      <p:bldP spid="1132700" grpId="0" animBg="1"/>
      <p:bldP spid="1132701" grpId="0" animBg="1"/>
      <p:bldP spid="1132701" grpId="1" animBg="1"/>
      <p:bldP spid="1132702" grpId="0" animBg="1"/>
      <p:bldP spid="1132703" grpId="0" animBg="1"/>
      <p:bldP spid="1132704" grpId="0" animBg="1"/>
      <p:bldP spid="1132705" grpId="0" animBg="1"/>
      <p:bldP spid="1132706" grpId="0" animBg="1"/>
      <p:bldP spid="1132707" grpId="0" animBg="1"/>
      <p:bldP spid="1132708" grpId="0" animBg="1"/>
      <p:bldP spid="1132709" grpId="0" animBg="1"/>
      <p:bldP spid="1132710" grpId="0" animBg="1"/>
      <p:bldP spid="11327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スライド番号プレースホルダ 4"/>
          <p:cNvSpPr>
            <a:spLocks noGrp="1"/>
          </p:cNvSpPr>
          <p:nvPr>
            <p:ph type="sldNum" sz="quarter" idx="12"/>
          </p:nvPr>
        </p:nvSpPr>
        <p:spPr/>
        <p:txBody>
          <a:bodyPr/>
          <a:lstStyle/>
          <a:p>
            <a:pPr>
              <a:defRPr/>
            </a:pPr>
            <a:fld id="{B17CD414-C3F7-4299-9775-0ECAB26058B1}" type="slidenum">
              <a:rPr lang="en-US" altLang="ja-JP"/>
              <a:pPr>
                <a:defRPr/>
              </a:pPr>
              <a:t>8</a:t>
            </a:fld>
            <a:endParaRPr lang="en-US" altLang="ja-JP"/>
          </a:p>
        </p:txBody>
      </p:sp>
      <p:sp>
        <p:nvSpPr>
          <p:cNvPr id="1124354" name="Rectangle 2"/>
          <p:cNvSpPr>
            <a:spLocks noChangeArrowheads="1"/>
          </p:cNvSpPr>
          <p:nvPr/>
        </p:nvSpPr>
        <p:spPr bwMode="auto">
          <a:xfrm>
            <a:off x="323850" y="836613"/>
            <a:ext cx="3311525" cy="306371"/>
          </a:xfrm>
          <a:prstGeom prst="rect">
            <a:avLst/>
          </a:prstGeom>
          <a:solidFill>
            <a:srgbClr val="FFCCFF"/>
          </a:solidFill>
          <a:ln w="38100" algn="ctr">
            <a:solidFill>
              <a:srgbClr val="3333CC"/>
            </a:solidFill>
            <a:miter lim="800000"/>
            <a:headEnd/>
            <a:tailEnd/>
          </a:ln>
          <a:effectLst>
            <a:outerShdw dist="107763" dir="2700000" algn="ctr" rotWithShape="0">
              <a:schemeClr val="bg2">
                <a:alpha val="50000"/>
              </a:schemeClr>
            </a:outerShdw>
          </a:effectLst>
        </p:spPr>
        <p:txBody>
          <a:bodyPr/>
          <a:lstStyle/>
          <a:p>
            <a:pPr algn="l">
              <a:defRPr/>
            </a:pPr>
            <a:r>
              <a:rPr lang="ja-JP" altLang="en-US" sz="1200">
                <a:solidFill>
                  <a:srgbClr val="3333CC"/>
                </a:solidFill>
              </a:rPr>
              <a:t>原作</a:t>
            </a:r>
          </a:p>
        </p:txBody>
      </p:sp>
      <p:sp>
        <p:nvSpPr>
          <p:cNvPr id="13316" name="Rectangle 3"/>
          <p:cNvSpPr>
            <a:spLocks noGrp="1" noChangeArrowheads="1"/>
          </p:cNvSpPr>
          <p:nvPr>
            <p:ph type="title"/>
          </p:nvPr>
        </p:nvSpPr>
        <p:spPr>
          <a:xfrm>
            <a:off x="250825" y="357166"/>
            <a:ext cx="8893175" cy="503237"/>
          </a:xfrm>
        </p:spPr>
        <p:txBody>
          <a:bodyPr>
            <a:normAutofit fontScale="90000"/>
          </a:bodyPr>
          <a:lstStyle/>
          <a:p>
            <a:pPr eaLnBrk="1" hangingPunct="1"/>
            <a:r>
              <a:rPr lang="ja-JP" altLang="en-US" sz="2800" dirty="0" smtClean="0">
                <a:latin typeface="ＭＳ Ｐゴシック" pitchFamily="50" charset="-128"/>
              </a:rPr>
              <a:t>書誌・所蔵の視点でのコンテンツの体系的整理の概念</a:t>
            </a:r>
          </a:p>
        </p:txBody>
      </p:sp>
      <p:sp>
        <p:nvSpPr>
          <p:cNvPr id="1124356" name="Rectangle 4"/>
          <p:cNvSpPr>
            <a:spLocks noChangeArrowheads="1"/>
          </p:cNvSpPr>
          <p:nvPr/>
        </p:nvSpPr>
        <p:spPr bwMode="auto">
          <a:xfrm>
            <a:off x="285720" y="1428737"/>
            <a:ext cx="3311525" cy="571504"/>
          </a:xfrm>
          <a:prstGeom prst="rect">
            <a:avLst/>
          </a:prstGeom>
          <a:solidFill>
            <a:srgbClr val="FFCCFF"/>
          </a:solidFill>
          <a:ln w="38100" algn="ctr">
            <a:solidFill>
              <a:srgbClr val="3333CC"/>
            </a:solidFill>
            <a:miter lim="800000"/>
            <a:headEnd/>
            <a:tailEnd/>
          </a:ln>
          <a:effectLst>
            <a:outerShdw dist="107763" dir="2700000" algn="ctr" rotWithShape="0">
              <a:schemeClr val="bg2">
                <a:alpha val="50000"/>
              </a:schemeClr>
            </a:outerShdw>
          </a:effectLst>
        </p:spPr>
        <p:txBody>
          <a:bodyPr/>
          <a:lstStyle/>
          <a:p>
            <a:pPr algn="l">
              <a:defRPr/>
            </a:pPr>
            <a:r>
              <a:rPr lang="ja-JP" altLang="en-US" sz="1200" dirty="0">
                <a:solidFill>
                  <a:srgbClr val="3333CC"/>
                </a:solidFill>
              </a:rPr>
              <a:t>著作</a:t>
            </a:r>
          </a:p>
          <a:p>
            <a:pPr algn="l">
              <a:defRPr/>
            </a:pPr>
            <a:r>
              <a:rPr lang="ja-JP" altLang="en-US" sz="1200" dirty="0">
                <a:solidFill>
                  <a:srgbClr val="3333CC"/>
                </a:solidFill>
              </a:rPr>
              <a:t>（</a:t>
            </a:r>
            <a:r>
              <a:rPr lang="ja-JP" altLang="en-US" sz="1200" b="0" dirty="0">
                <a:solidFill>
                  <a:srgbClr val="3333CC"/>
                </a:solidFill>
              </a:rPr>
              <a:t>書誌</a:t>
            </a:r>
          </a:p>
          <a:p>
            <a:pPr algn="l">
              <a:defRPr/>
            </a:pPr>
            <a:r>
              <a:rPr lang="ja-JP" altLang="en-US" sz="1200" b="0" dirty="0">
                <a:solidFill>
                  <a:srgbClr val="3333CC"/>
                </a:solidFill>
              </a:rPr>
              <a:t>ファミリー）</a:t>
            </a:r>
          </a:p>
        </p:txBody>
      </p:sp>
      <p:sp>
        <p:nvSpPr>
          <p:cNvPr id="13318" name="Rectangle 5"/>
          <p:cNvSpPr>
            <a:spLocks noChangeArrowheads="1"/>
          </p:cNvSpPr>
          <p:nvPr/>
        </p:nvSpPr>
        <p:spPr bwMode="auto">
          <a:xfrm>
            <a:off x="1142976" y="928670"/>
            <a:ext cx="1415772" cy="276999"/>
          </a:xfrm>
          <a:prstGeom prst="rect">
            <a:avLst/>
          </a:prstGeom>
          <a:solidFill>
            <a:srgbClr val="FFFFCC"/>
          </a:solidFill>
          <a:ln w="9525" algn="ctr">
            <a:solidFill>
              <a:srgbClr val="3333CC"/>
            </a:solidFill>
            <a:miter lim="800000"/>
            <a:headEnd/>
            <a:tailEnd/>
          </a:ln>
          <a:effectLst>
            <a:glow rad="228600">
              <a:schemeClr val="accent6">
                <a:satMod val="175000"/>
                <a:alpha val="40000"/>
              </a:schemeClr>
            </a:glow>
          </a:effectLst>
        </p:spPr>
        <p:txBody>
          <a:bodyPr wrap="none" anchor="ctr">
            <a:spAutoFit/>
          </a:bodyPr>
          <a:lstStyle/>
          <a:p>
            <a:r>
              <a:rPr lang="ja-JP" altLang="en-US" sz="1200"/>
              <a:t>源氏物語（紫式部）</a:t>
            </a:r>
          </a:p>
        </p:txBody>
      </p:sp>
      <p:sp>
        <p:nvSpPr>
          <p:cNvPr id="1124358" name="Rectangle 6"/>
          <p:cNvSpPr>
            <a:spLocks noChangeArrowheads="1"/>
          </p:cNvSpPr>
          <p:nvPr/>
        </p:nvSpPr>
        <p:spPr bwMode="auto">
          <a:xfrm>
            <a:off x="323850" y="2276475"/>
            <a:ext cx="8208963" cy="792163"/>
          </a:xfrm>
          <a:prstGeom prst="rect">
            <a:avLst/>
          </a:prstGeom>
          <a:solidFill>
            <a:srgbClr val="FFFFCC"/>
          </a:solidFill>
          <a:ln w="38100" algn="ctr">
            <a:solidFill>
              <a:srgbClr val="3333CC"/>
            </a:solidFill>
            <a:miter lim="800000"/>
            <a:headEnd/>
            <a:tailEnd/>
          </a:ln>
          <a:effectLst>
            <a:outerShdw dist="107763" dir="2700000" algn="ctr" rotWithShape="0">
              <a:schemeClr val="bg2">
                <a:alpha val="50000"/>
              </a:schemeClr>
            </a:outerShdw>
          </a:effectLst>
        </p:spPr>
        <p:txBody>
          <a:bodyPr wrap="none"/>
          <a:lstStyle/>
          <a:p>
            <a:pPr algn="l">
              <a:defRPr/>
            </a:pPr>
            <a:r>
              <a:rPr lang="ja-JP" altLang="en-US" sz="1200">
                <a:solidFill>
                  <a:srgbClr val="3333CC"/>
                </a:solidFill>
              </a:rPr>
              <a:t>表現形</a:t>
            </a:r>
          </a:p>
        </p:txBody>
      </p:sp>
      <p:sp>
        <p:nvSpPr>
          <p:cNvPr id="13320" name="Rectangle 7"/>
          <p:cNvSpPr>
            <a:spLocks noChangeArrowheads="1"/>
          </p:cNvSpPr>
          <p:nvPr/>
        </p:nvSpPr>
        <p:spPr bwMode="auto">
          <a:xfrm>
            <a:off x="1116013" y="2670175"/>
            <a:ext cx="492443" cy="276999"/>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200" b="0"/>
              <a:t>文字</a:t>
            </a:r>
            <a:endParaRPr lang="ja-JP" altLang="en-US" sz="1200">
              <a:solidFill>
                <a:srgbClr val="3333CC"/>
              </a:solidFill>
            </a:endParaRPr>
          </a:p>
        </p:txBody>
      </p:sp>
      <p:sp>
        <p:nvSpPr>
          <p:cNvPr id="13321" name="Rectangle 8"/>
          <p:cNvSpPr>
            <a:spLocks noChangeArrowheads="1"/>
          </p:cNvSpPr>
          <p:nvPr/>
        </p:nvSpPr>
        <p:spPr bwMode="auto">
          <a:xfrm>
            <a:off x="4572000" y="2489200"/>
            <a:ext cx="572593" cy="461665"/>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200" b="0"/>
              <a:t>動画</a:t>
            </a:r>
          </a:p>
          <a:p>
            <a:r>
              <a:rPr lang="ja-JP" altLang="en-US" sz="1200" b="0"/>
              <a:t>アニメ</a:t>
            </a:r>
            <a:endParaRPr lang="ja-JP" altLang="en-US" sz="1200">
              <a:solidFill>
                <a:srgbClr val="3333CC"/>
              </a:solidFill>
            </a:endParaRPr>
          </a:p>
        </p:txBody>
      </p:sp>
      <p:sp>
        <p:nvSpPr>
          <p:cNvPr id="13322" name="Rectangle 9"/>
          <p:cNvSpPr>
            <a:spLocks noChangeArrowheads="1"/>
          </p:cNvSpPr>
          <p:nvPr/>
        </p:nvSpPr>
        <p:spPr bwMode="auto">
          <a:xfrm>
            <a:off x="7019925" y="2492375"/>
            <a:ext cx="646331" cy="461665"/>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200" b="0"/>
              <a:t>音声</a:t>
            </a:r>
          </a:p>
          <a:p>
            <a:r>
              <a:rPr lang="ja-JP" altLang="en-US" sz="1200" b="0"/>
              <a:t>（朗読）</a:t>
            </a:r>
            <a:endParaRPr lang="ja-JP" altLang="en-US" sz="1200">
              <a:solidFill>
                <a:srgbClr val="3333CC"/>
              </a:solidFill>
            </a:endParaRPr>
          </a:p>
        </p:txBody>
      </p:sp>
      <p:sp>
        <p:nvSpPr>
          <p:cNvPr id="13323" name="Rectangle 10"/>
          <p:cNvSpPr>
            <a:spLocks noChangeArrowheads="1"/>
          </p:cNvSpPr>
          <p:nvPr/>
        </p:nvSpPr>
        <p:spPr bwMode="auto">
          <a:xfrm>
            <a:off x="2987675" y="2565400"/>
            <a:ext cx="599844" cy="276999"/>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200" b="0"/>
              <a:t>マンガ</a:t>
            </a:r>
          </a:p>
        </p:txBody>
      </p:sp>
      <p:sp>
        <p:nvSpPr>
          <p:cNvPr id="1124363" name="Rectangle 11"/>
          <p:cNvSpPr>
            <a:spLocks noChangeArrowheads="1"/>
          </p:cNvSpPr>
          <p:nvPr/>
        </p:nvSpPr>
        <p:spPr bwMode="auto">
          <a:xfrm>
            <a:off x="323850" y="3284538"/>
            <a:ext cx="8351838" cy="2160587"/>
          </a:xfrm>
          <a:prstGeom prst="rect">
            <a:avLst/>
          </a:prstGeom>
          <a:solidFill>
            <a:srgbClr val="CCECFF"/>
          </a:solidFill>
          <a:ln w="38100" algn="ctr">
            <a:solidFill>
              <a:srgbClr val="3333CC"/>
            </a:solidFill>
            <a:miter lim="800000"/>
            <a:headEnd/>
            <a:tailEnd/>
          </a:ln>
          <a:effectLst>
            <a:outerShdw dist="107763" dir="2700000" algn="ctr" rotWithShape="0">
              <a:schemeClr val="bg2">
                <a:alpha val="50000"/>
              </a:schemeClr>
            </a:outerShdw>
          </a:effectLst>
        </p:spPr>
        <p:txBody>
          <a:bodyPr wrap="none"/>
          <a:lstStyle/>
          <a:p>
            <a:pPr algn="l">
              <a:defRPr/>
            </a:pPr>
            <a:r>
              <a:rPr lang="ja-JP" altLang="en-US" sz="1200" dirty="0">
                <a:solidFill>
                  <a:srgbClr val="3333CC"/>
                </a:solidFill>
              </a:rPr>
              <a:t>体現形</a:t>
            </a:r>
            <a:br>
              <a:rPr lang="ja-JP" altLang="en-US" sz="1200" dirty="0">
                <a:solidFill>
                  <a:srgbClr val="3333CC"/>
                </a:solidFill>
              </a:rPr>
            </a:br>
            <a:r>
              <a:rPr lang="ja-JP" altLang="en-US" sz="1200" dirty="0">
                <a:solidFill>
                  <a:srgbClr val="3333CC"/>
                </a:solidFill>
              </a:rPr>
              <a:t>（</a:t>
            </a:r>
            <a:r>
              <a:rPr lang="ja-JP" altLang="en-US" sz="1200" dirty="0" smtClean="0">
                <a:solidFill>
                  <a:srgbClr val="3333CC"/>
                </a:solidFill>
              </a:rPr>
              <a:t>実現形）</a:t>
            </a:r>
            <a:endParaRPr lang="ja-JP" altLang="en-US" sz="1200" dirty="0">
              <a:solidFill>
                <a:srgbClr val="3333CC"/>
              </a:solidFill>
            </a:endParaRPr>
          </a:p>
        </p:txBody>
      </p:sp>
      <p:sp>
        <p:nvSpPr>
          <p:cNvPr id="13325" name="Rectangle 12"/>
          <p:cNvSpPr>
            <a:spLocks noChangeArrowheads="1"/>
          </p:cNvSpPr>
          <p:nvPr/>
        </p:nvSpPr>
        <p:spPr bwMode="auto">
          <a:xfrm>
            <a:off x="468313" y="4076700"/>
            <a:ext cx="646331" cy="276999"/>
          </a:xfrm>
          <a:prstGeom prst="rect">
            <a:avLst/>
          </a:prstGeom>
          <a:solidFill>
            <a:srgbClr val="FFFFCC"/>
          </a:solidFill>
          <a:ln w="9525" algn="ctr">
            <a:solidFill>
              <a:srgbClr val="3333CC"/>
            </a:solidFill>
            <a:miter lim="800000"/>
            <a:headEnd/>
            <a:tailEnd/>
          </a:ln>
          <a:effectLst>
            <a:glow rad="228600">
              <a:schemeClr val="accent6">
                <a:satMod val="175000"/>
                <a:alpha val="40000"/>
              </a:schemeClr>
            </a:glow>
          </a:effectLst>
        </p:spPr>
        <p:txBody>
          <a:bodyPr wrap="none" anchor="ctr">
            <a:spAutoFit/>
          </a:bodyPr>
          <a:lstStyle/>
          <a:p>
            <a:r>
              <a:rPr lang="ja-JP" altLang="en-US" sz="1200" b="0"/>
              <a:t>単行本</a:t>
            </a:r>
            <a:endParaRPr lang="ja-JP" altLang="en-US" sz="1200">
              <a:solidFill>
                <a:srgbClr val="3333CC"/>
              </a:solidFill>
            </a:endParaRPr>
          </a:p>
        </p:txBody>
      </p:sp>
      <p:sp>
        <p:nvSpPr>
          <p:cNvPr id="13326" name="Rectangle 13"/>
          <p:cNvSpPr>
            <a:spLocks noChangeArrowheads="1"/>
          </p:cNvSpPr>
          <p:nvPr/>
        </p:nvSpPr>
        <p:spPr bwMode="auto">
          <a:xfrm>
            <a:off x="468313" y="4437063"/>
            <a:ext cx="646331" cy="276999"/>
          </a:xfrm>
          <a:prstGeom prst="rect">
            <a:avLst/>
          </a:prstGeom>
          <a:solidFill>
            <a:srgbClr val="FFFFCC"/>
          </a:solidFill>
          <a:ln w="9525" algn="ctr">
            <a:solidFill>
              <a:srgbClr val="3333CC"/>
            </a:solidFill>
            <a:miter lim="800000"/>
            <a:headEnd/>
            <a:tailEnd/>
          </a:ln>
          <a:effectLst>
            <a:glow rad="228600">
              <a:schemeClr val="accent6">
                <a:satMod val="175000"/>
                <a:alpha val="40000"/>
              </a:schemeClr>
            </a:glow>
          </a:effectLst>
        </p:spPr>
        <p:txBody>
          <a:bodyPr wrap="none" anchor="ctr">
            <a:spAutoFit/>
          </a:bodyPr>
          <a:lstStyle/>
          <a:p>
            <a:r>
              <a:rPr lang="ja-JP" altLang="en-US" sz="1200" b="0"/>
              <a:t>文庫本</a:t>
            </a:r>
            <a:endParaRPr lang="ja-JP" altLang="en-US" sz="1200">
              <a:solidFill>
                <a:srgbClr val="3333CC"/>
              </a:solidFill>
            </a:endParaRPr>
          </a:p>
        </p:txBody>
      </p:sp>
      <p:sp>
        <p:nvSpPr>
          <p:cNvPr id="13327" name="Rectangle 14"/>
          <p:cNvSpPr>
            <a:spLocks noChangeArrowheads="1"/>
          </p:cNvSpPr>
          <p:nvPr/>
        </p:nvSpPr>
        <p:spPr bwMode="auto">
          <a:xfrm>
            <a:off x="1619250" y="3860800"/>
            <a:ext cx="492443" cy="276999"/>
          </a:xfrm>
          <a:prstGeom prst="rect">
            <a:avLst/>
          </a:prstGeom>
          <a:solidFill>
            <a:srgbClr val="FFFFCC"/>
          </a:solidFill>
          <a:ln w="9525" algn="ctr">
            <a:solidFill>
              <a:srgbClr val="3333CC"/>
            </a:solidFill>
            <a:miter lim="800000"/>
            <a:headEnd/>
            <a:tailEnd/>
          </a:ln>
          <a:effectLst>
            <a:glow rad="228600">
              <a:schemeClr val="accent6">
                <a:satMod val="175000"/>
                <a:alpha val="40000"/>
              </a:schemeClr>
            </a:glow>
          </a:effectLst>
        </p:spPr>
        <p:txBody>
          <a:bodyPr wrap="none" anchor="ctr">
            <a:spAutoFit/>
          </a:bodyPr>
          <a:lstStyle/>
          <a:p>
            <a:r>
              <a:rPr lang="ja-JP" altLang="en-US" sz="1200" b="0"/>
              <a:t>絵本</a:t>
            </a:r>
            <a:endParaRPr lang="ja-JP" altLang="en-US" sz="1200">
              <a:solidFill>
                <a:srgbClr val="3333CC"/>
              </a:solidFill>
            </a:endParaRPr>
          </a:p>
        </p:txBody>
      </p:sp>
      <p:sp>
        <p:nvSpPr>
          <p:cNvPr id="13328" name="Rectangle 15"/>
          <p:cNvSpPr>
            <a:spLocks noChangeArrowheads="1"/>
          </p:cNvSpPr>
          <p:nvPr/>
        </p:nvSpPr>
        <p:spPr bwMode="auto">
          <a:xfrm>
            <a:off x="1476375" y="4292600"/>
            <a:ext cx="647934" cy="276999"/>
          </a:xfrm>
          <a:prstGeom prst="rect">
            <a:avLst/>
          </a:prstGeom>
          <a:solidFill>
            <a:srgbClr val="FFFFCC"/>
          </a:solidFill>
          <a:ln w="9525" algn="ctr">
            <a:solidFill>
              <a:srgbClr val="3333CC"/>
            </a:solidFill>
            <a:miter lim="800000"/>
            <a:headEnd/>
            <a:tailEnd/>
          </a:ln>
          <a:effectLst>
            <a:glow rad="228600">
              <a:schemeClr val="accent6">
                <a:satMod val="175000"/>
                <a:alpha val="40000"/>
              </a:schemeClr>
            </a:glow>
          </a:effectLst>
        </p:spPr>
        <p:txBody>
          <a:bodyPr wrap="none" anchor="ctr">
            <a:spAutoFit/>
          </a:bodyPr>
          <a:lstStyle/>
          <a:p>
            <a:r>
              <a:rPr lang="ja-JP" altLang="en-US" sz="1200" b="0"/>
              <a:t>コミック</a:t>
            </a:r>
            <a:endParaRPr lang="ja-JP" altLang="en-US" sz="1200">
              <a:solidFill>
                <a:srgbClr val="3333CC"/>
              </a:solidFill>
            </a:endParaRPr>
          </a:p>
        </p:txBody>
      </p:sp>
      <p:sp>
        <p:nvSpPr>
          <p:cNvPr id="13329" name="Rectangle 16"/>
          <p:cNvSpPr>
            <a:spLocks noChangeArrowheads="1"/>
          </p:cNvSpPr>
          <p:nvPr/>
        </p:nvSpPr>
        <p:spPr bwMode="auto">
          <a:xfrm>
            <a:off x="3554413" y="3716338"/>
            <a:ext cx="988284" cy="461665"/>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200" b="0"/>
              <a:t>デジタル</a:t>
            </a:r>
          </a:p>
          <a:p>
            <a:r>
              <a:rPr lang="ja-JP" altLang="en-US" sz="1200" b="0"/>
              <a:t>プレーン</a:t>
            </a:r>
            <a:r>
              <a:rPr lang="en-US" altLang="ja-JP" sz="1200" b="0"/>
              <a:t>Text</a:t>
            </a:r>
            <a:endParaRPr lang="en-US" altLang="ja-JP" sz="1200">
              <a:solidFill>
                <a:srgbClr val="3333CC"/>
              </a:solidFill>
            </a:endParaRPr>
          </a:p>
        </p:txBody>
      </p:sp>
      <p:sp>
        <p:nvSpPr>
          <p:cNvPr id="13330" name="Rectangle 17"/>
          <p:cNvSpPr>
            <a:spLocks noChangeArrowheads="1"/>
          </p:cNvSpPr>
          <p:nvPr/>
        </p:nvSpPr>
        <p:spPr bwMode="auto">
          <a:xfrm>
            <a:off x="4643438" y="3573463"/>
            <a:ext cx="865943" cy="461665"/>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200" b="0"/>
              <a:t>電子ブック</a:t>
            </a:r>
          </a:p>
          <a:p>
            <a:r>
              <a:rPr lang="en-US" altLang="ja-JP" sz="1200" b="0"/>
              <a:t>XMDF</a:t>
            </a:r>
            <a:endParaRPr lang="en-US" altLang="ja-JP" sz="1200">
              <a:solidFill>
                <a:srgbClr val="3333CC"/>
              </a:solidFill>
            </a:endParaRPr>
          </a:p>
        </p:txBody>
      </p:sp>
      <p:sp>
        <p:nvSpPr>
          <p:cNvPr id="13331" name="Rectangle 18"/>
          <p:cNvSpPr>
            <a:spLocks noChangeArrowheads="1"/>
          </p:cNvSpPr>
          <p:nvPr/>
        </p:nvSpPr>
        <p:spPr bwMode="auto">
          <a:xfrm>
            <a:off x="2492375" y="4508500"/>
            <a:ext cx="1106393" cy="461665"/>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200" b="0"/>
              <a:t>デジタル</a:t>
            </a:r>
          </a:p>
          <a:p>
            <a:r>
              <a:rPr lang="ja-JP" altLang="en-US" sz="1200" b="0"/>
              <a:t>テキスト化</a:t>
            </a:r>
            <a:r>
              <a:rPr lang="en-US" altLang="ja-JP" sz="1200" b="0"/>
              <a:t>PDF</a:t>
            </a:r>
            <a:endParaRPr lang="en-US" altLang="ja-JP" sz="1200">
              <a:solidFill>
                <a:srgbClr val="3333CC"/>
              </a:solidFill>
            </a:endParaRPr>
          </a:p>
        </p:txBody>
      </p:sp>
      <p:sp>
        <p:nvSpPr>
          <p:cNvPr id="13332" name="Rectangle 19"/>
          <p:cNvSpPr>
            <a:spLocks noChangeArrowheads="1"/>
          </p:cNvSpPr>
          <p:nvPr/>
        </p:nvSpPr>
        <p:spPr bwMode="auto">
          <a:xfrm>
            <a:off x="7308850" y="3644900"/>
            <a:ext cx="742511" cy="461665"/>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200" b="0"/>
              <a:t>デジタル</a:t>
            </a:r>
          </a:p>
          <a:p>
            <a:r>
              <a:rPr lang="en-US" altLang="ja-JP" sz="1200" b="0"/>
              <a:t>MP3</a:t>
            </a:r>
          </a:p>
        </p:txBody>
      </p:sp>
      <p:sp>
        <p:nvSpPr>
          <p:cNvPr id="13333" name="Rectangle 20"/>
          <p:cNvSpPr>
            <a:spLocks noChangeArrowheads="1"/>
          </p:cNvSpPr>
          <p:nvPr/>
        </p:nvSpPr>
        <p:spPr bwMode="auto">
          <a:xfrm>
            <a:off x="7812088" y="4149725"/>
            <a:ext cx="742511" cy="461665"/>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200" b="0"/>
              <a:t>デジタル</a:t>
            </a:r>
          </a:p>
          <a:p>
            <a:r>
              <a:rPr lang="en-US" altLang="ja-JP" sz="1200" b="0"/>
              <a:t>AAC</a:t>
            </a:r>
          </a:p>
        </p:txBody>
      </p:sp>
      <p:sp>
        <p:nvSpPr>
          <p:cNvPr id="13334" name="Rectangle 21"/>
          <p:cNvSpPr>
            <a:spLocks noChangeArrowheads="1"/>
          </p:cNvSpPr>
          <p:nvPr/>
        </p:nvSpPr>
        <p:spPr bwMode="auto">
          <a:xfrm>
            <a:off x="2411413" y="3573463"/>
            <a:ext cx="973343" cy="461665"/>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200" b="0"/>
              <a:t>デジタル</a:t>
            </a:r>
          </a:p>
          <a:p>
            <a:r>
              <a:rPr lang="ja-JP" altLang="en-US" sz="1200" b="0"/>
              <a:t>スキャン</a:t>
            </a:r>
            <a:r>
              <a:rPr lang="en-US" altLang="ja-JP" sz="1200" b="0"/>
              <a:t>PDF</a:t>
            </a:r>
            <a:endParaRPr lang="en-US" altLang="ja-JP" sz="1200">
              <a:solidFill>
                <a:srgbClr val="3333CC"/>
              </a:solidFill>
            </a:endParaRPr>
          </a:p>
        </p:txBody>
      </p:sp>
      <p:sp>
        <p:nvSpPr>
          <p:cNvPr id="13335" name="Rectangle 22"/>
          <p:cNvSpPr>
            <a:spLocks noChangeArrowheads="1"/>
          </p:cNvSpPr>
          <p:nvPr/>
        </p:nvSpPr>
        <p:spPr bwMode="auto">
          <a:xfrm>
            <a:off x="5651500" y="3644900"/>
            <a:ext cx="742511" cy="461665"/>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200" b="0"/>
              <a:t>デジタル</a:t>
            </a:r>
          </a:p>
          <a:p>
            <a:r>
              <a:rPr lang="en-US" altLang="ja-JP" sz="1200" b="0"/>
              <a:t>MP4</a:t>
            </a:r>
            <a:endParaRPr lang="en-US" altLang="ja-JP" sz="1200">
              <a:solidFill>
                <a:srgbClr val="3333CC"/>
              </a:solidFill>
            </a:endParaRPr>
          </a:p>
        </p:txBody>
      </p:sp>
      <p:sp>
        <p:nvSpPr>
          <p:cNvPr id="13336" name="Rectangle 23"/>
          <p:cNvSpPr>
            <a:spLocks noChangeArrowheads="1"/>
          </p:cNvSpPr>
          <p:nvPr/>
        </p:nvSpPr>
        <p:spPr bwMode="auto">
          <a:xfrm>
            <a:off x="6156325" y="4221163"/>
            <a:ext cx="742511" cy="461665"/>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200" b="0"/>
              <a:t>デジタル</a:t>
            </a:r>
          </a:p>
          <a:p>
            <a:r>
              <a:rPr lang="en-US" altLang="ja-JP" sz="1200" b="0"/>
              <a:t>WMV</a:t>
            </a:r>
          </a:p>
        </p:txBody>
      </p:sp>
      <p:sp>
        <p:nvSpPr>
          <p:cNvPr id="13337" name="Rectangle 24"/>
          <p:cNvSpPr>
            <a:spLocks noChangeArrowheads="1"/>
          </p:cNvSpPr>
          <p:nvPr/>
        </p:nvSpPr>
        <p:spPr bwMode="auto">
          <a:xfrm>
            <a:off x="7019925" y="4149725"/>
            <a:ext cx="742511" cy="461665"/>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200" b="0"/>
              <a:t>デジタル</a:t>
            </a:r>
          </a:p>
          <a:p>
            <a:r>
              <a:rPr lang="en-US" altLang="ja-JP" sz="1200" b="0"/>
              <a:t>MWA</a:t>
            </a:r>
          </a:p>
        </p:txBody>
      </p:sp>
      <p:sp>
        <p:nvSpPr>
          <p:cNvPr id="13338" name="Rectangle 25"/>
          <p:cNvSpPr>
            <a:spLocks noChangeArrowheads="1"/>
          </p:cNvSpPr>
          <p:nvPr/>
        </p:nvSpPr>
        <p:spPr bwMode="auto">
          <a:xfrm>
            <a:off x="3708400" y="4365625"/>
            <a:ext cx="742511" cy="461665"/>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200" b="0"/>
              <a:t>デジタル</a:t>
            </a:r>
          </a:p>
          <a:p>
            <a:r>
              <a:rPr lang="en-US" altLang="ja-JP" sz="1200" b="0"/>
              <a:t>XML</a:t>
            </a:r>
            <a:endParaRPr lang="en-US" altLang="ja-JP" sz="1200">
              <a:solidFill>
                <a:srgbClr val="3333CC"/>
              </a:solidFill>
            </a:endParaRPr>
          </a:p>
        </p:txBody>
      </p:sp>
      <p:sp>
        <p:nvSpPr>
          <p:cNvPr id="13339" name="Rectangle 26"/>
          <p:cNvSpPr>
            <a:spLocks noChangeArrowheads="1"/>
          </p:cNvSpPr>
          <p:nvPr/>
        </p:nvSpPr>
        <p:spPr bwMode="auto">
          <a:xfrm>
            <a:off x="4572000" y="4144963"/>
            <a:ext cx="865943" cy="646331"/>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200" b="0"/>
              <a:t>電子ブック</a:t>
            </a:r>
          </a:p>
          <a:p>
            <a:r>
              <a:rPr lang="ja-JP" altLang="en-US" sz="1200" b="0"/>
              <a:t>携帯用</a:t>
            </a:r>
          </a:p>
          <a:p>
            <a:r>
              <a:rPr lang="en-US" altLang="ja-JP" sz="1200" b="0"/>
              <a:t>Docomo</a:t>
            </a:r>
            <a:endParaRPr lang="en-US" altLang="ja-JP" sz="1200">
              <a:solidFill>
                <a:srgbClr val="3333CC"/>
              </a:solidFill>
            </a:endParaRPr>
          </a:p>
        </p:txBody>
      </p:sp>
      <p:sp>
        <p:nvSpPr>
          <p:cNvPr id="13340" name="Rectangle 27"/>
          <p:cNvSpPr>
            <a:spLocks noChangeArrowheads="1"/>
          </p:cNvSpPr>
          <p:nvPr/>
        </p:nvSpPr>
        <p:spPr bwMode="auto">
          <a:xfrm>
            <a:off x="4346575" y="4797425"/>
            <a:ext cx="865943" cy="646331"/>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200" b="0"/>
              <a:t>電子ブック</a:t>
            </a:r>
          </a:p>
          <a:p>
            <a:r>
              <a:rPr lang="ja-JP" altLang="en-US" sz="1200" b="0"/>
              <a:t>携帯用</a:t>
            </a:r>
          </a:p>
          <a:p>
            <a:r>
              <a:rPr lang="en-US" altLang="ja-JP" sz="1200" b="0"/>
              <a:t>AU</a:t>
            </a:r>
            <a:endParaRPr lang="en-US" altLang="ja-JP" sz="1200">
              <a:solidFill>
                <a:srgbClr val="3333CC"/>
              </a:solidFill>
            </a:endParaRPr>
          </a:p>
        </p:txBody>
      </p:sp>
      <p:sp>
        <p:nvSpPr>
          <p:cNvPr id="13341" name="Rectangle 28"/>
          <p:cNvSpPr>
            <a:spLocks noChangeArrowheads="1"/>
          </p:cNvSpPr>
          <p:nvPr/>
        </p:nvSpPr>
        <p:spPr bwMode="auto">
          <a:xfrm>
            <a:off x="5283200" y="4797425"/>
            <a:ext cx="865943" cy="646331"/>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200" b="0"/>
              <a:t>電子ブック</a:t>
            </a:r>
          </a:p>
          <a:p>
            <a:r>
              <a:rPr lang="ja-JP" altLang="en-US" sz="1200" b="0"/>
              <a:t>携帯用</a:t>
            </a:r>
          </a:p>
          <a:p>
            <a:r>
              <a:rPr lang="en-US" altLang="ja-JP" sz="1200" b="0"/>
              <a:t>SoftBank</a:t>
            </a:r>
            <a:endParaRPr lang="en-US" altLang="ja-JP" sz="1200">
              <a:solidFill>
                <a:srgbClr val="3333CC"/>
              </a:solidFill>
            </a:endParaRPr>
          </a:p>
        </p:txBody>
      </p:sp>
      <p:sp>
        <p:nvSpPr>
          <p:cNvPr id="1124381" name="Rectangle 29"/>
          <p:cNvSpPr>
            <a:spLocks noChangeArrowheads="1"/>
          </p:cNvSpPr>
          <p:nvPr/>
        </p:nvSpPr>
        <p:spPr bwMode="auto">
          <a:xfrm>
            <a:off x="323850" y="5516563"/>
            <a:ext cx="8353425" cy="1008062"/>
          </a:xfrm>
          <a:prstGeom prst="rect">
            <a:avLst/>
          </a:prstGeom>
          <a:solidFill>
            <a:srgbClr val="CCFFCC"/>
          </a:solidFill>
          <a:ln w="38100" algn="ctr">
            <a:solidFill>
              <a:srgbClr val="3333CC"/>
            </a:solidFill>
            <a:miter lim="800000"/>
            <a:headEnd/>
            <a:tailEnd/>
          </a:ln>
          <a:effectLst>
            <a:outerShdw dist="107763" dir="2700000" algn="ctr" rotWithShape="0">
              <a:schemeClr val="bg2">
                <a:alpha val="50000"/>
              </a:schemeClr>
            </a:outerShdw>
          </a:effectLst>
        </p:spPr>
        <p:txBody>
          <a:bodyPr/>
          <a:lstStyle/>
          <a:p>
            <a:pPr algn="l">
              <a:defRPr/>
            </a:pPr>
            <a:r>
              <a:rPr lang="ja-JP" altLang="en-US" sz="1200">
                <a:solidFill>
                  <a:srgbClr val="3333CC"/>
                </a:solidFill>
              </a:rPr>
              <a:t>個別資料</a:t>
            </a:r>
          </a:p>
        </p:txBody>
      </p:sp>
      <p:sp>
        <p:nvSpPr>
          <p:cNvPr id="13343" name="Rectangle 30"/>
          <p:cNvSpPr>
            <a:spLocks noChangeArrowheads="1"/>
          </p:cNvSpPr>
          <p:nvPr/>
        </p:nvSpPr>
        <p:spPr bwMode="auto">
          <a:xfrm>
            <a:off x="1909763" y="2590800"/>
            <a:ext cx="646331" cy="461665"/>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200" b="0"/>
              <a:t>文字</a:t>
            </a:r>
          </a:p>
          <a:p>
            <a:r>
              <a:rPr lang="ja-JP" altLang="en-US" sz="1200" b="0"/>
              <a:t>英訳版</a:t>
            </a:r>
            <a:endParaRPr lang="ja-JP" altLang="en-US" sz="1200">
              <a:solidFill>
                <a:srgbClr val="3333CC"/>
              </a:solidFill>
            </a:endParaRPr>
          </a:p>
        </p:txBody>
      </p:sp>
      <p:sp>
        <p:nvSpPr>
          <p:cNvPr id="13344" name="Rectangle 31"/>
          <p:cNvSpPr>
            <a:spLocks noChangeArrowheads="1"/>
          </p:cNvSpPr>
          <p:nvPr/>
        </p:nvSpPr>
        <p:spPr bwMode="auto">
          <a:xfrm>
            <a:off x="827088" y="5949950"/>
            <a:ext cx="750526" cy="276999"/>
          </a:xfrm>
          <a:prstGeom prst="rect">
            <a:avLst/>
          </a:prstGeom>
          <a:solidFill>
            <a:srgbClr val="FFFFCC"/>
          </a:solidFill>
          <a:ln w="28575" algn="ctr">
            <a:solidFill>
              <a:srgbClr val="0000FF"/>
            </a:solidFill>
            <a:miter lim="800000"/>
            <a:headEnd/>
            <a:tailEnd/>
          </a:ln>
          <a:effectLst>
            <a:glow rad="228600">
              <a:schemeClr val="accent6">
                <a:satMod val="175000"/>
                <a:alpha val="40000"/>
              </a:schemeClr>
            </a:glow>
          </a:effectLst>
        </p:spPr>
        <p:txBody>
          <a:bodyPr wrap="none" anchor="ctr">
            <a:spAutoFit/>
          </a:bodyPr>
          <a:lstStyle/>
          <a:p>
            <a:r>
              <a:rPr lang="en-US" altLang="ja-JP" sz="1200" b="0"/>
              <a:t>NDL</a:t>
            </a:r>
            <a:r>
              <a:rPr lang="ja-JP" altLang="en-US" sz="1200" b="0"/>
              <a:t>蔵書</a:t>
            </a:r>
            <a:endParaRPr lang="ja-JP" altLang="en-US" sz="1200">
              <a:solidFill>
                <a:srgbClr val="3333CC"/>
              </a:solidFill>
            </a:endParaRPr>
          </a:p>
        </p:txBody>
      </p:sp>
      <p:sp>
        <p:nvSpPr>
          <p:cNvPr id="13345" name="Rectangle 32"/>
          <p:cNvSpPr>
            <a:spLocks noChangeArrowheads="1"/>
          </p:cNvSpPr>
          <p:nvPr/>
        </p:nvSpPr>
        <p:spPr bwMode="auto">
          <a:xfrm>
            <a:off x="1692275" y="5805488"/>
            <a:ext cx="806631" cy="461665"/>
          </a:xfrm>
          <a:prstGeom prst="rect">
            <a:avLst/>
          </a:prstGeom>
          <a:solidFill>
            <a:srgbClr val="FFFFCC"/>
          </a:solidFill>
          <a:ln w="28575" algn="ctr">
            <a:solidFill>
              <a:srgbClr val="0000FF"/>
            </a:solidFill>
            <a:miter lim="800000"/>
            <a:headEnd/>
            <a:tailEnd/>
          </a:ln>
          <a:effectLst>
            <a:glow rad="228600">
              <a:schemeClr val="accent6">
                <a:satMod val="175000"/>
                <a:alpha val="40000"/>
              </a:schemeClr>
            </a:glow>
          </a:effectLst>
        </p:spPr>
        <p:txBody>
          <a:bodyPr wrap="none" anchor="ctr">
            <a:spAutoFit/>
          </a:bodyPr>
          <a:lstStyle/>
          <a:p>
            <a:r>
              <a:rPr lang="en-US" altLang="ja-JP" sz="1200" b="0"/>
              <a:t>XX</a:t>
            </a:r>
            <a:r>
              <a:rPr lang="ja-JP" altLang="en-US" sz="1200" b="0"/>
              <a:t>図書館</a:t>
            </a:r>
          </a:p>
          <a:p>
            <a:r>
              <a:rPr lang="ja-JP" altLang="en-US" sz="1200" b="0"/>
              <a:t>蔵書</a:t>
            </a:r>
            <a:endParaRPr lang="ja-JP" altLang="en-US" sz="1200">
              <a:solidFill>
                <a:srgbClr val="3333CC"/>
              </a:solidFill>
            </a:endParaRPr>
          </a:p>
        </p:txBody>
      </p:sp>
      <p:sp>
        <p:nvSpPr>
          <p:cNvPr id="13346" name="Rectangle 33"/>
          <p:cNvSpPr>
            <a:spLocks noChangeArrowheads="1"/>
          </p:cNvSpPr>
          <p:nvPr/>
        </p:nvSpPr>
        <p:spPr bwMode="auto">
          <a:xfrm>
            <a:off x="3995738" y="5805488"/>
            <a:ext cx="1342034" cy="461665"/>
          </a:xfrm>
          <a:prstGeom prst="rect">
            <a:avLst/>
          </a:prstGeom>
          <a:solidFill>
            <a:srgbClr val="FFFFCC"/>
          </a:solidFill>
          <a:ln w="28575" algn="ctr">
            <a:solidFill>
              <a:srgbClr val="0000FF"/>
            </a:solidFill>
            <a:miter lim="800000"/>
            <a:headEnd/>
            <a:tailEnd/>
          </a:ln>
        </p:spPr>
        <p:txBody>
          <a:bodyPr wrap="none" anchor="ctr">
            <a:spAutoFit/>
          </a:bodyPr>
          <a:lstStyle/>
          <a:p>
            <a:r>
              <a:rPr lang="ja-JP" altLang="en-US" sz="1200" b="0"/>
              <a:t>デジタル</a:t>
            </a:r>
          </a:p>
          <a:p>
            <a:r>
              <a:rPr lang="en-US" altLang="ja-JP" sz="1200" b="0"/>
              <a:t>NDL</a:t>
            </a:r>
            <a:r>
              <a:rPr lang="ja-JP" altLang="en-US" sz="1200" b="0"/>
              <a:t>が</a:t>
            </a:r>
            <a:r>
              <a:rPr lang="en-US" altLang="ja-JP" sz="1200" b="0"/>
              <a:t>XX</a:t>
            </a:r>
            <a:r>
              <a:rPr lang="ja-JP" altLang="en-US" sz="1200" b="0"/>
              <a:t>から収集</a:t>
            </a:r>
            <a:endParaRPr lang="ja-JP" altLang="en-US" sz="1200">
              <a:solidFill>
                <a:srgbClr val="3333CC"/>
              </a:solidFill>
            </a:endParaRPr>
          </a:p>
        </p:txBody>
      </p:sp>
      <p:sp>
        <p:nvSpPr>
          <p:cNvPr id="13347" name="Rectangle 34"/>
          <p:cNvSpPr>
            <a:spLocks noChangeArrowheads="1"/>
          </p:cNvSpPr>
          <p:nvPr/>
        </p:nvSpPr>
        <p:spPr bwMode="auto">
          <a:xfrm>
            <a:off x="2627313" y="5805488"/>
            <a:ext cx="1308371" cy="461665"/>
          </a:xfrm>
          <a:prstGeom prst="rect">
            <a:avLst/>
          </a:prstGeom>
          <a:solidFill>
            <a:srgbClr val="FFFFCC"/>
          </a:solidFill>
          <a:ln w="28575" algn="ctr">
            <a:solidFill>
              <a:srgbClr val="0000FF"/>
            </a:solidFill>
            <a:miter lim="800000"/>
            <a:headEnd/>
            <a:tailEnd/>
          </a:ln>
        </p:spPr>
        <p:txBody>
          <a:bodyPr wrap="none" anchor="ctr">
            <a:spAutoFit/>
          </a:bodyPr>
          <a:lstStyle/>
          <a:p>
            <a:r>
              <a:rPr lang="ja-JP" altLang="en-US" sz="1200" b="0"/>
              <a:t>デジタル</a:t>
            </a:r>
          </a:p>
          <a:p>
            <a:r>
              <a:rPr lang="en-US" altLang="ja-JP" sz="1200" b="0"/>
              <a:t>NDL</a:t>
            </a:r>
            <a:r>
              <a:rPr lang="ja-JP" altLang="en-US" sz="1200" b="0"/>
              <a:t>がデジタル化</a:t>
            </a:r>
            <a:endParaRPr lang="ja-JP" altLang="en-US" sz="1200">
              <a:solidFill>
                <a:srgbClr val="3333CC"/>
              </a:solidFill>
            </a:endParaRPr>
          </a:p>
        </p:txBody>
      </p:sp>
      <p:sp>
        <p:nvSpPr>
          <p:cNvPr id="13348" name="Rectangle 35"/>
          <p:cNvSpPr>
            <a:spLocks noChangeArrowheads="1"/>
          </p:cNvSpPr>
          <p:nvPr/>
        </p:nvSpPr>
        <p:spPr bwMode="auto">
          <a:xfrm>
            <a:off x="5435600" y="5805488"/>
            <a:ext cx="792205" cy="461665"/>
          </a:xfrm>
          <a:prstGeom prst="rect">
            <a:avLst/>
          </a:prstGeom>
          <a:solidFill>
            <a:srgbClr val="FFFFCC"/>
          </a:solidFill>
          <a:ln w="28575" algn="ctr">
            <a:solidFill>
              <a:srgbClr val="0000FF"/>
            </a:solidFill>
            <a:miter lim="800000"/>
            <a:headEnd/>
            <a:tailEnd/>
          </a:ln>
        </p:spPr>
        <p:txBody>
          <a:bodyPr wrap="none" anchor="ctr">
            <a:spAutoFit/>
          </a:bodyPr>
          <a:lstStyle/>
          <a:p>
            <a:r>
              <a:rPr lang="ja-JP" altLang="en-US" sz="1200" b="0"/>
              <a:t>デジタル</a:t>
            </a:r>
          </a:p>
          <a:p>
            <a:r>
              <a:rPr lang="en-US" altLang="ja-JP" sz="1200" b="0"/>
              <a:t>XX</a:t>
            </a:r>
            <a:r>
              <a:rPr lang="ja-JP" altLang="en-US" sz="1200" b="0"/>
              <a:t>で公開</a:t>
            </a:r>
            <a:endParaRPr lang="ja-JP" altLang="en-US" sz="1200">
              <a:solidFill>
                <a:srgbClr val="3333CC"/>
              </a:solidFill>
            </a:endParaRPr>
          </a:p>
        </p:txBody>
      </p:sp>
      <p:sp>
        <p:nvSpPr>
          <p:cNvPr id="1124388" name="AutoShape 36"/>
          <p:cNvSpPr>
            <a:spLocks noChangeArrowheads="1"/>
          </p:cNvSpPr>
          <p:nvPr/>
        </p:nvSpPr>
        <p:spPr bwMode="auto">
          <a:xfrm>
            <a:off x="8496300" y="6308725"/>
            <a:ext cx="647700" cy="504825"/>
          </a:xfrm>
          <a:prstGeom prst="wedgeRectCallout">
            <a:avLst>
              <a:gd name="adj1" fmla="val -150245"/>
              <a:gd name="adj2" fmla="val -56602"/>
            </a:avLst>
          </a:prstGeom>
          <a:solidFill>
            <a:srgbClr val="FFFFCC"/>
          </a:solidFill>
          <a:ln w="38100" algn="ctr">
            <a:solidFill>
              <a:srgbClr val="3333CC"/>
            </a:solidFill>
            <a:miter lim="800000"/>
            <a:headEnd/>
            <a:tailEnd/>
          </a:ln>
          <a:effectLst>
            <a:outerShdw dist="107763" dir="2700000" algn="ctr" rotWithShape="0">
              <a:schemeClr val="bg2">
                <a:alpha val="50000"/>
              </a:schemeClr>
            </a:outerShdw>
          </a:effectLst>
        </p:spPr>
        <p:txBody>
          <a:bodyPr anchor="ctr"/>
          <a:lstStyle/>
          <a:p>
            <a:pPr>
              <a:defRPr/>
            </a:pPr>
            <a:r>
              <a:rPr lang="ja-JP" altLang="en-US" sz="1200" b="0">
                <a:solidFill>
                  <a:srgbClr val="3333CC"/>
                </a:solidFill>
              </a:rPr>
              <a:t>所蔵情報</a:t>
            </a:r>
          </a:p>
        </p:txBody>
      </p:sp>
      <p:cxnSp>
        <p:nvCxnSpPr>
          <p:cNvPr id="13350" name="AutoShape 37"/>
          <p:cNvCxnSpPr>
            <a:cxnSpLocks noChangeShapeType="1"/>
            <a:stCxn id="13318" idx="2"/>
            <a:endCxn id="13320" idx="0"/>
          </p:cNvCxnSpPr>
          <p:nvPr/>
        </p:nvCxnSpPr>
        <p:spPr bwMode="auto">
          <a:xfrm rot="5400000">
            <a:off x="874296" y="1693609"/>
            <a:ext cx="1464506" cy="488627"/>
          </a:xfrm>
          <a:prstGeom prst="straightConnector1">
            <a:avLst/>
          </a:prstGeom>
          <a:noFill/>
          <a:ln w="9525">
            <a:solidFill>
              <a:srgbClr val="33CC33"/>
            </a:solidFill>
            <a:round/>
            <a:headEnd/>
            <a:tailEnd type="triangle" w="med" len="med"/>
          </a:ln>
        </p:spPr>
      </p:cxnSp>
      <p:cxnSp>
        <p:nvCxnSpPr>
          <p:cNvPr id="13351" name="AutoShape 38"/>
          <p:cNvCxnSpPr>
            <a:cxnSpLocks noChangeShapeType="1"/>
            <a:stCxn id="13393" idx="2"/>
            <a:endCxn id="13321" idx="0"/>
          </p:cNvCxnSpPr>
          <p:nvPr/>
        </p:nvCxnSpPr>
        <p:spPr bwMode="auto">
          <a:xfrm rot="16200000" flipH="1">
            <a:off x="3569426" y="1200328"/>
            <a:ext cx="640589" cy="1937154"/>
          </a:xfrm>
          <a:prstGeom prst="straightConnector1">
            <a:avLst/>
          </a:prstGeom>
          <a:noFill/>
          <a:ln w="9525">
            <a:solidFill>
              <a:srgbClr val="FF0101"/>
            </a:solidFill>
            <a:round/>
            <a:headEnd/>
            <a:tailEnd type="triangle" w="med" len="med"/>
          </a:ln>
        </p:spPr>
      </p:cxnSp>
      <p:cxnSp>
        <p:nvCxnSpPr>
          <p:cNvPr id="13352" name="AutoShape 39"/>
          <p:cNvCxnSpPr>
            <a:cxnSpLocks noChangeShapeType="1"/>
            <a:stCxn id="13392" idx="2"/>
            <a:endCxn id="13322" idx="0"/>
          </p:cNvCxnSpPr>
          <p:nvPr/>
        </p:nvCxnSpPr>
        <p:spPr bwMode="auto">
          <a:xfrm rot="16200000" flipH="1">
            <a:off x="4194143" y="-656573"/>
            <a:ext cx="643764" cy="5654132"/>
          </a:xfrm>
          <a:prstGeom prst="straightConnector1">
            <a:avLst/>
          </a:prstGeom>
          <a:noFill/>
          <a:ln w="9525">
            <a:solidFill>
              <a:srgbClr val="FF0101"/>
            </a:solidFill>
            <a:round/>
            <a:headEnd/>
            <a:tailEnd type="triangle" w="med" len="med"/>
          </a:ln>
        </p:spPr>
      </p:cxnSp>
      <p:sp>
        <p:nvSpPr>
          <p:cNvPr id="1124392" name="AutoShape 40"/>
          <p:cNvSpPr>
            <a:spLocks noChangeArrowheads="1"/>
          </p:cNvSpPr>
          <p:nvPr/>
        </p:nvSpPr>
        <p:spPr bwMode="auto">
          <a:xfrm>
            <a:off x="8101013" y="4797425"/>
            <a:ext cx="1042987" cy="504825"/>
          </a:xfrm>
          <a:prstGeom prst="wedgeRectCallout">
            <a:avLst>
              <a:gd name="adj1" fmla="val -187139"/>
              <a:gd name="adj2" fmla="val -29560"/>
            </a:avLst>
          </a:prstGeom>
          <a:solidFill>
            <a:srgbClr val="FFFFCC"/>
          </a:solidFill>
          <a:ln w="38100" algn="ctr">
            <a:solidFill>
              <a:srgbClr val="3333CC"/>
            </a:solidFill>
            <a:miter lim="800000"/>
            <a:headEnd/>
            <a:tailEnd/>
          </a:ln>
          <a:effectLst>
            <a:outerShdw dist="107763" dir="2700000" algn="ctr" rotWithShape="0">
              <a:schemeClr val="bg2">
                <a:alpha val="50000"/>
              </a:schemeClr>
            </a:outerShdw>
          </a:effectLst>
        </p:spPr>
        <p:txBody>
          <a:bodyPr anchor="ctr"/>
          <a:lstStyle/>
          <a:p>
            <a:pPr>
              <a:defRPr/>
            </a:pPr>
            <a:r>
              <a:rPr lang="ja-JP" altLang="en-US" sz="1200" b="0">
                <a:solidFill>
                  <a:srgbClr val="3333CC"/>
                </a:solidFill>
              </a:rPr>
              <a:t>所蔵場所に無関係</a:t>
            </a:r>
          </a:p>
        </p:txBody>
      </p:sp>
      <p:sp>
        <p:nvSpPr>
          <p:cNvPr id="1124393" name="AutoShape 41"/>
          <p:cNvSpPr>
            <a:spLocks noChangeArrowheads="1"/>
          </p:cNvSpPr>
          <p:nvPr/>
        </p:nvSpPr>
        <p:spPr bwMode="auto">
          <a:xfrm>
            <a:off x="250825" y="4797425"/>
            <a:ext cx="1728788" cy="576263"/>
          </a:xfrm>
          <a:prstGeom prst="wedgeEllipseCallout">
            <a:avLst>
              <a:gd name="adj1" fmla="val 70111"/>
              <a:gd name="adj2" fmla="val -6199"/>
            </a:avLst>
          </a:prstGeom>
          <a:solidFill>
            <a:srgbClr val="FFFFCC"/>
          </a:solidFill>
          <a:ln w="38100" algn="ctr">
            <a:solidFill>
              <a:srgbClr val="00B050"/>
            </a:solidFill>
            <a:miter lim="800000"/>
            <a:headEnd/>
            <a:tailEnd/>
          </a:ln>
          <a:effectLst>
            <a:outerShdw dist="107763" dir="2700000" algn="ctr" rotWithShape="0">
              <a:schemeClr val="bg2">
                <a:alpha val="50000"/>
              </a:schemeClr>
            </a:outerShdw>
          </a:effectLst>
        </p:spPr>
        <p:txBody>
          <a:bodyPr anchor="ctr"/>
          <a:lstStyle/>
          <a:p>
            <a:pPr>
              <a:defRPr/>
            </a:pPr>
            <a:r>
              <a:rPr lang="ja-JP" altLang="en-US" sz="1200" dirty="0" smtClean="0">
                <a:solidFill>
                  <a:srgbClr val="00B050"/>
                </a:solidFill>
              </a:rPr>
              <a:t>体現形</a:t>
            </a:r>
            <a:r>
              <a:rPr lang="ja-JP" altLang="en-US" sz="1200" dirty="0">
                <a:solidFill>
                  <a:srgbClr val="00B050"/>
                </a:solidFill>
              </a:rPr>
              <a:t>の集合</a:t>
            </a:r>
            <a:r>
              <a:rPr lang="ja-JP" altLang="en-US" sz="1200" dirty="0" smtClean="0">
                <a:solidFill>
                  <a:srgbClr val="00B050"/>
                </a:solidFill>
              </a:rPr>
              <a:t>が目録</a:t>
            </a:r>
            <a:endParaRPr lang="ja-JP" altLang="en-US" sz="1200" dirty="0">
              <a:solidFill>
                <a:srgbClr val="00B050"/>
              </a:solidFill>
            </a:endParaRPr>
          </a:p>
        </p:txBody>
      </p:sp>
      <p:sp>
        <p:nvSpPr>
          <p:cNvPr id="1124394" name="AutoShape 42"/>
          <p:cNvSpPr>
            <a:spLocks noChangeArrowheads="1"/>
          </p:cNvSpPr>
          <p:nvPr/>
        </p:nvSpPr>
        <p:spPr bwMode="auto">
          <a:xfrm>
            <a:off x="250825" y="6308725"/>
            <a:ext cx="2089150" cy="358775"/>
          </a:xfrm>
          <a:prstGeom prst="wedgeEllipseCallout">
            <a:avLst>
              <a:gd name="adj1" fmla="val 62007"/>
              <a:gd name="adj2" fmla="val -46019"/>
            </a:avLst>
          </a:prstGeom>
          <a:solidFill>
            <a:srgbClr val="FFFFCC"/>
          </a:solidFill>
          <a:ln w="38100" algn="ctr">
            <a:solidFill>
              <a:srgbClr val="C00000"/>
            </a:solidFill>
            <a:miter lim="800000"/>
            <a:headEnd/>
            <a:tailEnd/>
          </a:ln>
          <a:effectLst>
            <a:outerShdw dist="107763" dir="2700000" algn="ctr" rotWithShape="0">
              <a:schemeClr val="bg2">
                <a:alpha val="50000"/>
              </a:schemeClr>
            </a:outerShdw>
          </a:effectLst>
        </p:spPr>
        <p:txBody>
          <a:bodyPr anchor="ctr"/>
          <a:lstStyle/>
          <a:p>
            <a:pPr>
              <a:defRPr/>
            </a:pPr>
            <a:r>
              <a:rPr lang="ja-JP" altLang="en-US" sz="1200" dirty="0">
                <a:solidFill>
                  <a:srgbClr val="C00000"/>
                </a:solidFill>
              </a:rPr>
              <a:t>所蔵館毎情報</a:t>
            </a:r>
          </a:p>
        </p:txBody>
      </p:sp>
      <p:cxnSp>
        <p:nvCxnSpPr>
          <p:cNvPr id="13358" name="AutoShape 45"/>
          <p:cNvCxnSpPr>
            <a:cxnSpLocks noChangeShapeType="1"/>
            <a:stCxn id="13325" idx="2"/>
            <a:endCxn id="13344" idx="0"/>
          </p:cNvCxnSpPr>
          <p:nvPr/>
        </p:nvCxnSpPr>
        <p:spPr bwMode="auto">
          <a:xfrm rot="16200000" flipH="1">
            <a:off x="198790" y="4946388"/>
            <a:ext cx="1596251" cy="410872"/>
          </a:xfrm>
          <a:prstGeom prst="straightConnector1">
            <a:avLst/>
          </a:prstGeom>
          <a:noFill/>
          <a:ln w="9525">
            <a:solidFill>
              <a:srgbClr val="33CC33"/>
            </a:solidFill>
            <a:round/>
            <a:headEnd/>
            <a:tailEnd type="triangle" w="med" len="med"/>
          </a:ln>
        </p:spPr>
      </p:cxnSp>
      <p:cxnSp>
        <p:nvCxnSpPr>
          <p:cNvPr id="13359" name="AutoShape 46"/>
          <p:cNvCxnSpPr>
            <a:cxnSpLocks noChangeShapeType="1"/>
            <a:stCxn id="13325" idx="2"/>
            <a:endCxn id="13345" idx="0"/>
          </p:cNvCxnSpPr>
          <p:nvPr/>
        </p:nvCxnSpPr>
        <p:spPr bwMode="auto">
          <a:xfrm rot="16200000" flipH="1">
            <a:off x="717641" y="4427537"/>
            <a:ext cx="1451789" cy="1304112"/>
          </a:xfrm>
          <a:prstGeom prst="straightConnector1">
            <a:avLst/>
          </a:prstGeom>
          <a:noFill/>
          <a:ln w="9525">
            <a:solidFill>
              <a:srgbClr val="33CC33"/>
            </a:solidFill>
            <a:round/>
            <a:headEnd/>
            <a:tailEnd type="triangle" w="med" len="med"/>
          </a:ln>
        </p:spPr>
      </p:cxnSp>
      <p:cxnSp>
        <p:nvCxnSpPr>
          <p:cNvPr id="13360" name="AutoShape 47"/>
          <p:cNvCxnSpPr>
            <a:cxnSpLocks noChangeShapeType="1"/>
            <a:stCxn id="13328" idx="2"/>
            <a:endCxn id="13344" idx="0"/>
          </p:cNvCxnSpPr>
          <p:nvPr/>
        </p:nvCxnSpPr>
        <p:spPr bwMode="auto">
          <a:xfrm rot="5400000">
            <a:off x="811172" y="4960779"/>
            <a:ext cx="1380351" cy="597991"/>
          </a:xfrm>
          <a:prstGeom prst="straightConnector1">
            <a:avLst/>
          </a:prstGeom>
          <a:noFill/>
          <a:ln w="9525">
            <a:solidFill>
              <a:srgbClr val="33CC33"/>
            </a:solidFill>
            <a:round/>
            <a:headEnd/>
            <a:tailEnd type="triangle" w="med" len="med"/>
          </a:ln>
        </p:spPr>
      </p:cxnSp>
      <p:cxnSp>
        <p:nvCxnSpPr>
          <p:cNvPr id="13361" name="AutoShape 48"/>
          <p:cNvCxnSpPr>
            <a:cxnSpLocks noChangeShapeType="1"/>
            <a:stCxn id="13328" idx="2"/>
            <a:endCxn id="13345" idx="0"/>
          </p:cNvCxnSpPr>
          <p:nvPr/>
        </p:nvCxnSpPr>
        <p:spPr bwMode="auto">
          <a:xfrm rot="16200000" flipH="1">
            <a:off x="1330022" y="5039918"/>
            <a:ext cx="1235889" cy="295249"/>
          </a:xfrm>
          <a:prstGeom prst="straightConnector1">
            <a:avLst/>
          </a:prstGeom>
          <a:noFill/>
          <a:ln w="9525">
            <a:solidFill>
              <a:srgbClr val="33CC33"/>
            </a:solidFill>
            <a:round/>
            <a:headEnd/>
            <a:tailEnd type="triangle" w="med" len="med"/>
          </a:ln>
        </p:spPr>
      </p:cxnSp>
      <p:cxnSp>
        <p:nvCxnSpPr>
          <p:cNvPr id="13362" name="AutoShape 49"/>
          <p:cNvCxnSpPr>
            <a:cxnSpLocks noChangeShapeType="1"/>
            <a:stCxn id="13323" idx="2"/>
            <a:endCxn id="13328" idx="0"/>
          </p:cNvCxnSpPr>
          <p:nvPr/>
        </p:nvCxnSpPr>
        <p:spPr bwMode="auto">
          <a:xfrm rot="5400000">
            <a:off x="1818870" y="2823872"/>
            <a:ext cx="1450201" cy="1487255"/>
          </a:xfrm>
          <a:prstGeom prst="straightConnector1">
            <a:avLst/>
          </a:prstGeom>
          <a:noFill/>
          <a:ln w="9525">
            <a:solidFill>
              <a:srgbClr val="33CC33"/>
            </a:solidFill>
            <a:round/>
            <a:headEnd/>
            <a:tailEnd type="triangle" w="med" len="med"/>
          </a:ln>
        </p:spPr>
      </p:cxnSp>
      <p:cxnSp>
        <p:nvCxnSpPr>
          <p:cNvPr id="13363" name="AutoShape 50"/>
          <p:cNvCxnSpPr>
            <a:cxnSpLocks noChangeShapeType="1"/>
            <a:stCxn id="13320" idx="2"/>
            <a:endCxn id="13383" idx="0"/>
          </p:cNvCxnSpPr>
          <p:nvPr/>
        </p:nvCxnSpPr>
        <p:spPr bwMode="auto">
          <a:xfrm rot="16200000" flipH="1">
            <a:off x="1244713" y="3064695"/>
            <a:ext cx="481826" cy="246783"/>
          </a:xfrm>
          <a:prstGeom prst="straightConnector1">
            <a:avLst/>
          </a:prstGeom>
          <a:noFill/>
          <a:ln w="9525">
            <a:solidFill>
              <a:srgbClr val="33CC33"/>
            </a:solidFill>
            <a:round/>
            <a:headEnd/>
            <a:tailEnd type="triangle" w="med" len="med"/>
          </a:ln>
        </p:spPr>
      </p:cxnSp>
      <p:cxnSp>
        <p:nvCxnSpPr>
          <p:cNvPr id="13364" name="AutoShape 51"/>
          <p:cNvCxnSpPr>
            <a:cxnSpLocks noChangeShapeType="1"/>
            <a:stCxn id="13318" idx="2"/>
            <a:endCxn id="13393" idx="0"/>
          </p:cNvCxnSpPr>
          <p:nvPr/>
        </p:nvCxnSpPr>
        <p:spPr bwMode="auto">
          <a:xfrm rot="16200000" flipH="1">
            <a:off x="2203031" y="853499"/>
            <a:ext cx="365943" cy="1070281"/>
          </a:xfrm>
          <a:prstGeom prst="straightConnector1">
            <a:avLst/>
          </a:prstGeom>
          <a:noFill/>
          <a:ln w="9525">
            <a:solidFill>
              <a:srgbClr val="33CC33"/>
            </a:solidFill>
            <a:round/>
            <a:headEnd/>
            <a:tailEnd type="triangle" w="med" len="med"/>
          </a:ln>
        </p:spPr>
      </p:cxnSp>
      <p:cxnSp>
        <p:nvCxnSpPr>
          <p:cNvPr id="13365" name="AutoShape 52"/>
          <p:cNvCxnSpPr>
            <a:cxnSpLocks noChangeShapeType="1"/>
            <a:stCxn id="13320" idx="2"/>
            <a:endCxn id="13330" idx="0"/>
          </p:cNvCxnSpPr>
          <p:nvPr/>
        </p:nvCxnSpPr>
        <p:spPr bwMode="auto">
          <a:xfrm rot="16200000" flipH="1">
            <a:off x="2906178" y="1403230"/>
            <a:ext cx="626289" cy="3714175"/>
          </a:xfrm>
          <a:prstGeom prst="straightConnector1">
            <a:avLst/>
          </a:prstGeom>
          <a:noFill/>
          <a:ln w="9525">
            <a:solidFill>
              <a:srgbClr val="FF0101"/>
            </a:solidFill>
            <a:round/>
            <a:headEnd/>
            <a:tailEnd type="triangle" w="med" len="med"/>
          </a:ln>
        </p:spPr>
      </p:cxnSp>
      <p:cxnSp>
        <p:nvCxnSpPr>
          <p:cNvPr id="13366" name="AutoShape 53"/>
          <p:cNvCxnSpPr>
            <a:cxnSpLocks noChangeShapeType="1"/>
            <a:stCxn id="13330" idx="2"/>
            <a:endCxn id="13346" idx="0"/>
          </p:cNvCxnSpPr>
          <p:nvPr/>
        </p:nvCxnSpPr>
        <p:spPr bwMode="auto">
          <a:xfrm rot="5400000">
            <a:off x="3986403" y="4715481"/>
            <a:ext cx="1770360" cy="409655"/>
          </a:xfrm>
          <a:prstGeom prst="straightConnector1">
            <a:avLst/>
          </a:prstGeom>
          <a:noFill/>
          <a:ln w="9525">
            <a:solidFill>
              <a:srgbClr val="FF0101"/>
            </a:solidFill>
            <a:round/>
            <a:headEnd/>
            <a:tailEnd type="triangle" w="med" len="med"/>
          </a:ln>
        </p:spPr>
      </p:cxnSp>
      <p:cxnSp>
        <p:nvCxnSpPr>
          <p:cNvPr id="13367" name="AutoShape 54"/>
          <p:cNvCxnSpPr>
            <a:cxnSpLocks noChangeShapeType="1"/>
            <a:stCxn id="13330" idx="2"/>
            <a:endCxn id="13348" idx="0"/>
          </p:cNvCxnSpPr>
          <p:nvPr/>
        </p:nvCxnSpPr>
        <p:spPr bwMode="auto">
          <a:xfrm rot="16200000" flipH="1">
            <a:off x="4568876" y="4542661"/>
            <a:ext cx="1770360" cy="755293"/>
          </a:xfrm>
          <a:prstGeom prst="straightConnector1">
            <a:avLst/>
          </a:prstGeom>
          <a:noFill/>
          <a:ln w="9525">
            <a:solidFill>
              <a:srgbClr val="FF0101"/>
            </a:solidFill>
            <a:round/>
            <a:headEnd/>
            <a:tailEnd type="triangle" w="med" len="med"/>
          </a:ln>
        </p:spPr>
      </p:cxnSp>
      <p:cxnSp>
        <p:nvCxnSpPr>
          <p:cNvPr id="13368" name="AutoShape 55"/>
          <p:cNvCxnSpPr>
            <a:cxnSpLocks noChangeShapeType="1"/>
            <a:stCxn id="13325" idx="2"/>
            <a:endCxn id="13347" idx="0"/>
          </p:cNvCxnSpPr>
          <p:nvPr/>
        </p:nvCxnSpPr>
        <p:spPr bwMode="auto">
          <a:xfrm rot="16200000" flipH="1">
            <a:off x="1310595" y="3834583"/>
            <a:ext cx="1451789" cy="2490020"/>
          </a:xfrm>
          <a:prstGeom prst="straightConnector1">
            <a:avLst/>
          </a:prstGeom>
          <a:noFill/>
          <a:ln w="9525">
            <a:solidFill>
              <a:srgbClr val="FF0101"/>
            </a:solidFill>
            <a:round/>
            <a:headEnd/>
            <a:tailEnd type="triangle" w="med" len="med"/>
          </a:ln>
        </p:spPr>
      </p:cxnSp>
      <p:cxnSp>
        <p:nvCxnSpPr>
          <p:cNvPr id="13369" name="AutoShape 56"/>
          <p:cNvCxnSpPr>
            <a:cxnSpLocks noChangeShapeType="1"/>
            <a:stCxn id="13325" idx="3"/>
            <a:endCxn id="13334" idx="1"/>
          </p:cNvCxnSpPr>
          <p:nvPr/>
        </p:nvCxnSpPr>
        <p:spPr bwMode="auto">
          <a:xfrm flipV="1">
            <a:off x="1114644" y="3804296"/>
            <a:ext cx="1296769" cy="410904"/>
          </a:xfrm>
          <a:prstGeom prst="straightConnector1">
            <a:avLst/>
          </a:prstGeom>
          <a:noFill/>
          <a:ln w="9525">
            <a:solidFill>
              <a:srgbClr val="FF0101"/>
            </a:solidFill>
            <a:round/>
            <a:headEnd/>
            <a:tailEnd type="triangle" w="med" len="med"/>
          </a:ln>
        </p:spPr>
      </p:cxnSp>
      <p:cxnSp>
        <p:nvCxnSpPr>
          <p:cNvPr id="13370" name="AutoShape 57"/>
          <p:cNvCxnSpPr>
            <a:cxnSpLocks noChangeShapeType="1"/>
            <a:stCxn id="13334" idx="2"/>
            <a:endCxn id="13331" idx="0"/>
          </p:cNvCxnSpPr>
          <p:nvPr/>
        </p:nvCxnSpPr>
        <p:spPr bwMode="auto">
          <a:xfrm rot="16200000" flipH="1">
            <a:off x="2735142" y="4198070"/>
            <a:ext cx="473372" cy="147487"/>
          </a:xfrm>
          <a:prstGeom prst="straightConnector1">
            <a:avLst/>
          </a:prstGeom>
          <a:noFill/>
          <a:ln w="9525">
            <a:solidFill>
              <a:srgbClr val="FF0101"/>
            </a:solidFill>
            <a:round/>
            <a:headEnd/>
            <a:tailEnd type="triangle" w="med" len="med"/>
          </a:ln>
        </p:spPr>
      </p:cxnSp>
      <p:cxnSp>
        <p:nvCxnSpPr>
          <p:cNvPr id="13371" name="AutoShape 58"/>
          <p:cNvCxnSpPr>
            <a:cxnSpLocks noChangeShapeType="1"/>
            <a:stCxn id="13331" idx="2"/>
            <a:endCxn id="13347" idx="0"/>
          </p:cNvCxnSpPr>
          <p:nvPr/>
        </p:nvCxnSpPr>
        <p:spPr bwMode="auto">
          <a:xfrm rot="16200000" flipH="1">
            <a:off x="2745874" y="5269862"/>
            <a:ext cx="835323" cy="235927"/>
          </a:xfrm>
          <a:prstGeom prst="straightConnector1">
            <a:avLst/>
          </a:prstGeom>
          <a:noFill/>
          <a:ln w="9525">
            <a:solidFill>
              <a:srgbClr val="FF0101"/>
            </a:solidFill>
            <a:round/>
            <a:headEnd/>
            <a:tailEnd type="triangle" w="med" len="med"/>
          </a:ln>
        </p:spPr>
      </p:cxnSp>
      <p:cxnSp>
        <p:nvCxnSpPr>
          <p:cNvPr id="13372" name="AutoShape 59"/>
          <p:cNvCxnSpPr>
            <a:cxnSpLocks noChangeShapeType="1"/>
            <a:stCxn id="13321" idx="2"/>
            <a:endCxn id="13335" idx="0"/>
          </p:cNvCxnSpPr>
          <p:nvPr/>
        </p:nvCxnSpPr>
        <p:spPr bwMode="auto">
          <a:xfrm rot="16200000" flipH="1">
            <a:off x="5093509" y="2715652"/>
            <a:ext cx="694035" cy="1164459"/>
          </a:xfrm>
          <a:prstGeom prst="straightConnector1">
            <a:avLst/>
          </a:prstGeom>
          <a:noFill/>
          <a:ln w="9525">
            <a:solidFill>
              <a:srgbClr val="FF0101"/>
            </a:solidFill>
            <a:round/>
            <a:headEnd/>
            <a:tailEnd type="triangle" w="med" len="med"/>
          </a:ln>
        </p:spPr>
      </p:cxnSp>
      <p:cxnSp>
        <p:nvCxnSpPr>
          <p:cNvPr id="13373" name="AutoShape 60"/>
          <p:cNvCxnSpPr>
            <a:cxnSpLocks noChangeShapeType="1"/>
            <a:stCxn id="13321" idx="2"/>
            <a:endCxn id="13336" idx="0"/>
          </p:cNvCxnSpPr>
          <p:nvPr/>
        </p:nvCxnSpPr>
        <p:spPr bwMode="auto">
          <a:xfrm rot="16200000" flipH="1">
            <a:off x="5057790" y="2751372"/>
            <a:ext cx="1270298" cy="1669284"/>
          </a:xfrm>
          <a:prstGeom prst="straightConnector1">
            <a:avLst/>
          </a:prstGeom>
          <a:noFill/>
          <a:ln w="9525">
            <a:solidFill>
              <a:srgbClr val="FF0101"/>
            </a:solidFill>
            <a:round/>
            <a:headEnd/>
            <a:tailEnd type="triangle" w="med" len="med"/>
          </a:ln>
        </p:spPr>
      </p:cxnSp>
      <p:cxnSp>
        <p:nvCxnSpPr>
          <p:cNvPr id="13374" name="AutoShape 61"/>
          <p:cNvCxnSpPr>
            <a:cxnSpLocks noChangeShapeType="1"/>
            <a:stCxn id="13322" idx="2"/>
            <a:endCxn id="13332" idx="0"/>
          </p:cNvCxnSpPr>
          <p:nvPr/>
        </p:nvCxnSpPr>
        <p:spPr bwMode="auto">
          <a:xfrm rot="16200000" flipH="1">
            <a:off x="7166168" y="3130962"/>
            <a:ext cx="690860" cy="337015"/>
          </a:xfrm>
          <a:prstGeom prst="straightConnector1">
            <a:avLst/>
          </a:prstGeom>
          <a:noFill/>
          <a:ln w="9525">
            <a:solidFill>
              <a:srgbClr val="FF0101"/>
            </a:solidFill>
            <a:round/>
            <a:headEnd/>
            <a:tailEnd type="triangle" w="med" len="med"/>
          </a:ln>
        </p:spPr>
      </p:cxnSp>
      <p:cxnSp>
        <p:nvCxnSpPr>
          <p:cNvPr id="13375" name="AutoShape 62"/>
          <p:cNvCxnSpPr>
            <a:cxnSpLocks noChangeShapeType="1"/>
            <a:stCxn id="13322" idx="2"/>
            <a:endCxn id="13333" idx="0"/>
          </p:cNvCxnSpPr>
          <p:nvPr/>
        </p:nvCxnSpPr>
        <p:spPr bwMode="auto">
          <a:xfrm rot="16200000" flipH="1">
            <a:off x="7165375" y="3131755"/>
            <a:ext cx="1195685" cy="840253"/>
          </a:xfrm>
          <a:prstGeom prst="straightConnector1">
            <a:avLst/>
          </a:prstGeom>
          <a:noFill/>
          <a:ln w="9525">
            <a:solidFill>
              <a:srgbClr val="FF0101"/>
            </a:solidFill>
            <a:round/>
            <a:headEnd/>
            <a:tailEnd type="triangle" w="med" len="med"/>
          </a:ln>
        </p:spPr>
      </p:cxnSp>
      <p:cxnSp>
        <p:nvCxnSpPr>
          <p:cNvPr id="13376" name="AutoShape 63"/>
          <p:cNvCxnSpPr>
            <a:cxnSpLocks noChangeShapeType="1"/>
            <a:stCxn id="13332" idx="2"/>
            <a:endCxn id="13346" idx="0"/>
          </p:cNvCxnSpPr>
          <p:nvPr/>
        </p:nvCxnSpPr>
        <p:spPr bwMode="auto">
          <a:xfrm rot="5400000">
            <a:off x="5323970" y="3449351"/>
            <a:ext cx="1698923" cy="3013351"/>
          </a:xfrm>
          <a:prstGeom prst="straightConnector1">
            <a:avLst/>
          </a:prstGeom>
          <a:noFill/>
          <a:ln w="9525">
            <a:solidFill>
              <a:srgbClr val="FF0101"/>
            </a:solidFill>
            <a:round/>
            <a:headEnd/>
            <a:tailEnd type="triangle" w="med" len="med"/>
          </a:ln>
        </p:spPr>
      </p:cxnSp>
      <p:cxnSp>
        <p:nvCxnSpPr>
          <p:cNvPr id="13377" name="AutoShape 64"/>
          <p:cNvCxnSpPr>
            <a:cxnSpLocks noChangeShapeType="1"/>
            <a:stCxn id="13332" idx="2"/>
            <a:endCxn id="13348" idx="0"/>
          </p:cNvCxnSpPr>
          <p:nvPr/>
        </p:nvCxnSpPr>
        <p:spPr bwMode="auto">
          <a:xfrm rot="5400000">
            <a:off x="5906444" y="4031825"/>
            <a:ext cx="1698923" cy="1848403"/>
          </a:xfrm>
          <a:prstGeom prst="straightConnector1">
            <a:avLst/>
          </a:prstGeom>
          <a:noFill/>
          <a:ln w="9525">
            <a:solidFill>
              <a:srgbClr val="FF0101"/>
            </a:solidFill>
            <a:round/>
            <a:headEnd/>
            <a:tailEnd type="triangle" w="med" len="med"/>
          </a:ln>
        </p:spPr>
      </p:cxnSp>
      <p:cxnSp>
        <p:nvCxnSpPr>
          <p:cNvPr id="13378" name="AutoShape 65"/>
          <p:cNvCxnSpPr>
            <a:cxnSpLocks noChangeShapeType="1"/>
            <a:stCxn id="13334" idx="3"/>
            <a:endCxn id="13329" idx="1"/>
          </p:cNvCxnSpPr>
          <p:nvPr/>
        </p:nvCxnSpPr>
        <p:spPr bwMode="auto">
          <a:xfrm>
            <a:off x="3384756" y="3804296"/>
            <a:ext cx="169657" cy="142875"/>
          </a:xfrm>
          <a:prstGeom prst="straightConnector1">
            <a:avLst/>
          </a:prstGeom>
          <a:noFill/>
          <a:ln w="9525">
            <a:solidFill>
              <a:srgbClr val="FF0101"/>
            </a:solidFill>
            <a:round/>
            <a:headEnd/>
            <a:tailEnd type="triangle" w="med" len="med"/>
          </a:ln>
        </p:spPr>
      </p:cxnSp>
      <p:cxnSp>
        <p:nvCxnSpPr>
          <p:cNvPr id="13379" name="AutoShape 66"/>
          <p:cNvCxnSpPr>
            <a:cxnSpLocks noChangeShapeType="1"/>
            <a:stCxn id="13329" idx="2"/>
            <a:endCxn id="13338" idx="0"/>
          </p:cNvCxnSpPr>
          <p:nvPr/>
        </p:nvCxnSpPr>
        <p:spPr bwMode="auto">
          <a:xfrm rot="16200000" flipH="1">
            <a:off x="3970294" y="4256263"/>
            <a:ext cx="187622" cy="31101"/>
          </a:xfrm>
          <a:prstGeom prst="straightConnector1">
            <a:avLst/>
          </a:prstGeom>
          <a:noFill/>
          <a:ln w="9525">
            <a:solidFill>
              <a:srgbClr val="FF0101"/>
            </a:solidFill>
            <a:round/>
            <a:headEnd/>
            <a:tailEnd type="triangle" w="med" len="med"/>
          </a:ln>
        </p:spPr>
      </p:cxnSp>
      <p:cxnSp>
        <p:nvCxnSpPr>
          <p:cNvPr id="13380" name="AutoShape 67"/>
          <p:cNvCxnSpPr>
            <a:cxnSpLocks noChangeShapeType="1"/>
            <a:stCxn id="13338" idx="2"/>
            <a:endCxn id="13346" idx="0"/>
          </p:cNvCxnSpPr>
          <p:nvPr/>
        </p:nvCxnSpPr>
        <p:spPr bwMode="auto">
          <a:xfrm rot="16200000" flipH="1">
            <a:off x="3884106" y="5022839"/>
            <a:ext cx="978198" cy="587099"/>
          </a:xfrm>
          <a:prstGeom prst="straightConnector1">
            <a:avLst/>
          </a:prstGeom>
          <a:noFill/>
          <a:ln w="9525">
            <a:solidFill>
              <a:srgbClr val="FF0101"/>
            </a:solidFill>
            <a:round/>
            <a:headEnd/>
            <a:tailEnd type="triangle" w="med" len="med"/>
          </a:ln>
        </p:spPr>
      </p:cxnSp>
      <p:cxnSp>
        <p:nvCxnSpPr>
          <p:cNvPr id="13381" name="AutoShape 68"/>
          <p:cNvCxnSpPr>
            <a:cxnSpLocks noChangeShapeType="1"/>
            <a:stCxn id="13334" idx="2"/>
            <a:endCxn id="13347" idx="0"/>
          </p:cNvCxnSpPr>
          <p:nvPr/>
        </p:nvCxnSpPr>
        <p:spPr bwMode="auto">
          <a:xfrm rot="16200000" flipH="1">
            <a:off x="2204612" y="4728601"/>
            <a:ext cx="1770360" cy="383414"/>
          </a:xfrm>
          <a:prstGeom prst="straightConnector1">
            <a:avLst/>
          </a:prstGeom>
          <a:noFill/>
          <a:ln w="9525">
            <a:solidFill>
              <a:srgbClr val="FF0101"/>
            </a:solidFill>
            <a:round/>
            <a:headEnd/>
            <a:tailEnd type="triangle" w="med" len="med"/>
          </a:ln>
        </p:spPr>
      </p:cxnSp>
      <p:cxnSp>
        <p:nvCxnSpPr>
          <p:cNvPr id="13382" name="AutoShape 69"/>
          <p:cNvCxnSpPr>
            <a:cxnSpLocks noChangeShapeType="1"/>
            <a:stCxn id="13320" idx="2"/>
            <a:endCxn id="13329" idx="0"/>
          </p:cNvCxnSpPr>
          <p:nvPr/>
        </p:nvCxnSpPr>
        <p:spPr bwMode="auto">
          <a:xfrm rot="16200000" flipH="1">
            <a:off x="2320813" y="1988596"/>
            <a:ext cx="769164" cy="2686320"/>
          </a:xfrm>
          <a:prstGeom prst="straightConnector1">
            <a:avLst/>
          </a:prstGeom>
          <a:noFill/>
          <a:ln w="9525">
            <a:solidFill>
              <a:srgbClr val="FF0101"/>
            </a:solidFill>
            <a:round/>
            <a:headEnd/>
            <a:tailEnd type="triangle" w="med" len="med"/>
          </a:ln>
        </p:spPr>
      </p:cxnSp>
      <p:sp>
        <p:nvSpPr>
          <p:cNvPr id="13383" name="Rectangle 70"/>
          <p:cNvSpPr>
            <a:spLocks noChangeArrowheads="1"/>
          </p:cNvSpPr>
          <p:nvPr/>
        </p:nvSpPr>
        <p:spPr bwMode="auto">
          <a:xfrm>
            <a:off x="1285852" y="3429000"/>
            <a:ext cx="646331" cy="461665"/>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200" dirty="0">
                <a:solidFill>
                  <a:srgbClr val="3333CC"/>
                </a:solidFill>
              </a:rPr>
              <a:t>印刷用</a:t>
            </a:r>
          </a:p>
          <a:p>
            <a:r>
              <a:rPr lang="ja-JP" altLang="en-US" sz="1200" dirty="0">
                <a:solidFill>
                  <a:srgbClr val="3333CC"/>
                </a:solidFill>
              </a:rPr>
              <a:t>原本</a:t>
            </a:r>
          </a:p>
        </p:txBody>
      </p:sp>
      <p:cxnSp>
        <p:nvCxnSpPr>
          <p:cNvPr id="13384" name="AutoShape 71"/>
          <p:cNvCxnSpPr>
            <a:cxnSpLocks noChangeShapeType="1"/>
            <a:stCxn id="13383" idx="2"/>
            <a:endCxn id="13325" idx="0"/>
          </p:cNvCxnSpPr>
          <p:nvPr/>
        </p:nvCxnSpPr>
        <p:spPr bwMode="auto">
          <a:xfrm rot="5400000">
            <a:off x="1107232" y="3574913"/>
            <a:ext cx="186035" cy="817539"/>
          </a:xfrm>
          <a:prstGeom prst="straightConnector1">
            <a:avLst/>
          </a:prstGeom>
          <a:noFill/>
          <a:ln w="9525">
            <a:solidFill>
              <a:srgbClr val="33CC33"/>
            </a:solidFill>
            <a:round/>
            <a:headEnd/>
            <a:tailEnd type="triangle" w="med" len="med"/>
          </a:ln>
        </p:spPr>
      </p:cxnSp>
      <p:sp>
        <p:nvSpPr>
          <p:cNvPr id="13385" name="AutoShape 72"/>
          <p:cNvSpPr>
            <a:spLocks noChangeArrowheads="1"/>
          </p:cNvSpPr>
          <p:nvPr/>
        </p:nvSpPr>
        <p:spPr bwMode="auto">
          <a:xfrm>
            <a:off x="6535750" y="714356"/>
            <a:ext cx="2608250" cy="949314"/>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p:spPr>
        <p:txBody>
          <a:bodyPr wrap="none" anchor="ctr"/>
          <a:lstStyle/>
          <a:p>
            <a:r>
              <a:rPr lang="en-US" altLang="ja-JP" sz="1200" b="0" dirty="0">
                <a:solidFill>
                  <a:schemeClr val="accent2"/>
                </a:solidFill>
                <a:latin typeface="Verdana" pitchFamily="34" charset="0"/>
                <a:ea typeface="ＭＳ Ｐゴシック" pitchFamily="50" charset="-128"/>
              </a:rPr>
              <a:t>『</a:t>
            </a:r>
            <a:r>
              <a:rPr lang="ja-JP" altLang="en-US" sz="1200" b="0" dirty="0" smtClean="0">
                <a:solidFill>
                  <a:schemeClr val="accent2"/>
                </a:solidFill>
                <a:latin typeface="Verdana" pitchFamily="34" charset="0"/>
                <a:ea typeface="ＭＳ Ｐゴシック" pitchFamily="50" charset="-128"/>
              </a:rPr>
              <a:t>書誌レコードの</a:t>
            </a:r>
            <a:r>
              <a:rPr lang="ja-JP" altLang="en-US" sz="1200" b="0" dirty="0">
                <a:solidFill>
                  <a:schemeClr val="accent2"/>
                </a:solidFill>
                <a:latin typeface="Verdana" pitchFamily="34" charset="0"/>
                <a:ea typeface="ＭＳ Ｐゴシック" pitchFamily="50" charset="-128"/>
              </a:rPr>
              <a:t>機能要件</a:t>
            </a:r>
            <a:br>
              <a:rPr lang="ja-JP" altLang="en-US" sz="1200" b="0" dirty="0">
                <a:solidFill>
                  <a:schemeClr val="accent2"/>
                </a:solidFill>
                <a:latin typeface="Verdana" pitchFamily="34" charset="0"/>
                <a:ea typeface="ＭＳ Ｐゴシック" pitchFamily="50" charset="-128"/>
              </a:rPr>
            </a:br>
            <a:r>
              <a:rPr lang="ja-JP" altLang="en-US" sz="1050" b="0" dirty="0">
                <a:solidFill>
                  <a:schemeClr val="accent2"/>
                </a:solidFill>
                <a:latin typeface="Verdana" pitchFamily="34" charset="0"/>
                <a:ea typeface="ＭＳ Ｐゴシック" pitchFamily="50" charset="-128"/>
              </a:rPr>
              <a:t>（</a:t>
            </a:r>
            <a:r>
              <a:rPr lang="en-US" altLang="ja-JP" sz="1050" b="0" dirty="0">
                <a:solidFill>
                  <a:schemeClr val="accent2"/>
                </a:solidFill>
                <a:latin typeface="Verdana" pitchFamily="34" charset="0"/>
                <a:ea typeface="ＭＳ Ｐゴシック" pitchFamily="50" charset="-128"/>
              </a:rPr>
              <a:t>Functional Requirements </a:t>
            </a:r>
            <a:endParaRPr lang="en-US" altLang="ja-JP" sz="1050" b="0" dirty="0" smtClean="0">
              <a:solidFill>
                <a:schemeClr val="accent2"/>
              </a:solidFill>
              <a:latin typeface="Verdana" pitchFamily="34" charset="0"/>
              <a:ea typeface="ＭＳ Ｐゴシック" pitchFamily="50" charset="-128"/>
            </a:endParaRPr>
          </a:p>
          <a:p>
            <a:r>
              <a:rPr lang="en-US" altLang="ja-JP" sz="1050" b="0" dirty="0" smtClean="0">
                <a:solidFill>
                  <a:schemeClr val="accent2"/>
                </a:solidFill>
                <a:latin typeface="Verdana" pitchFamily="34" charset="0"/>
                <a:ea typeface="ＭＳ Ｐゴシック" pitchFamily="50" charset="-128"/>
              </a:rPr>
              <a:t>for </a:t>
            </a:r>
            <a:r>
              <a:rPr lang="en-US" altLang="ja-JP" sz="1050" b="0" dirty="0">
                <a:solidFill>
                  <a:schemeClr val="accent2"/>
                </a:solidFill>
                <a:latin typeface="Verdana" pitchFamily="34" charset="0"/>
                <a:ea typeface="ＭＳ Ｐゴシック" pitchFamily="50" charset="-128"/>
              </a:rPr>
              <a:t>Bibliographic Records</a:t>
            </a:r>
            <a:r>
              <a:rPr lang="ja-JP" altLang="en-US" sz="1050" b="0" dirty="0">
                <a:solidFill>
                  <a:schemeClr val="accent2"/>
                </a:solidFill>
                <a:latin typeface="Verdana" pitchFamily="34" charset="0"/>
                <a:ea typeface="ＭＳ Ｐゴシック" pitchFamily="50" charset="-128"/>
              </a:rPr>
              <a:t>：</a:t>
            </a:r>
            <a:r>
              <a:rPr lang="en-US" altLang="ja-JP" sz="1050" b="0" dirty="0">
                <a:solidFill>
                  <a:schemeClr val="accent2"/>
                </a:solidFill>
                <a:latin typeface="Verdana" pitchFamily="34" charset="0"/>
                <a:ea typeface="ＭＳ Ｐゴシック" pitchFamily="50" charset="-128"/>
              </a:rPr>
              <a:t>FRBR</a:t>
            </a:r>
            <a:r>
              <a:rPr lang="ja-JP" altLang="en-US" sz="1050" b="0" dirty="0">
                <a:solidFill>
                  <a:schemeClr val="accent2"/>
                </a:solidFill>
                <a:latin typeface="Verdana" pitchFamily="34" charset="0"/>
                <a:ea typeface="ＭＳ Ｐゴシック" pitchFamily="50" charset="-128"/>
              </a:rPr>
              <a:t>）</a:t>
            </a:r>
            <a:r>
              <a:rPr lang="en-US" altLang="ja-JP" sz="1200" b="0" dirty="0">
                <a:solidFill>
                  <a:schemeClr val="accent2"/>
                </a:solidFill>
                <a:latin typeface="Verdana" pitchFamily="34" charset="0"/>
                <a:ea typeface="ＭＳ Ｐゴシック" pitchFamily="50" charset="-128"/>
              </a:rPr>
              <a:t>』</a:t>
            </a:r>
            <a:br>
              <a:rPr lang="en-US" altLang="ja-JP" sz="1200" b="0" dirty="0">
                <a:solidFill>
                  <a:schemeClr val="accent2"/>
                </a:solidFill>
                <a:latin typeface="Verdana" pitchFamily="34" charset="0"/>
                <a:ea typeface="ＭＳ Ｐゴシック" pitchFamily="50" charset="-128"/>
              </a:rPr>
            </a:br>
            <a:r>
              <a:rPr lang="ja-JP" altLang="en-US" sz="1100" b="0" dirty="0">
                <a:solidFill>
                  <a:schemeClr val="accent2"/>
                </a:solidFill>
                <a:latin typeface="Verdana" pitchFamily="34" charset="0"/>
                <a:ea typeface="ＭＳ Ｐゴシック" pitchFamily="50" charset="-128"/>
              </a:rPr>
              <a:t>モデルに基づいた資源の管理</a:t>
            </a:r>
          </a:p>
        </p:txBody>
      </p:sp>
      <p:sp>
        <p:nvSpPr>
          <p:cNvPr id="13387" name="Rectangle 74"/>
          <p:cNvSpPr>
            <a:spLocks noChangeArrowheads="1"/>
          </p:cNvSpPr>
          <p:nvPr/>
        </p:nvSpPr>
        <p:spPr bwMode="auto">
          <a:xfrm>
            <a:off x="6643688" y="3644900"/>
            <a:ext cx="492443" cy="461665"/>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200" b="0"/>
              <a:t>映画</a:t>
            </a:r>
          </a:p>
          <a:p>
            <a:endParaRPr lang="en-US" altLang="ja-JP" sz="1200">
              <a:solidFill>
                <a:srgbClr val="3333CC"/>
              </a:solidFill>
            </a:endParaRPr>
          </a:p>
        </p:txBody>
      </p:sp>
      <p:cxnSp>
        <p:nvCxnSpPr>
          <p:cNvPr id="13388" name="AutoShape 75"/>
          <p:cNvCxnSpPr>
            <a:cxnSpLocks noChangeShapeType="1"/>
            <a:stCxn id="13321" idx="2"/>
            <a:endCxn id="13387" idx="0"/>
          </p:cNvCxnSpPr>
          <p:nvPr/>
        </p:nvCxnSpPr>
        <p:spPr bwMode="auto">
          <a:xfrm rot="16200000" flipH="1">
            <a:off x="5527086" y="2282075"/>
            <a:ext cx="694035" cy="2031613"/>
          </a:xfrm>
          <a:prstGeom prst="straightConnector1">
            <a:avLst/>
          </a:prstGeom>
          <a:noFill/>
          <a:ln w="9525">
            <a:solidFill>
              <a:srgbClr val="FF0101"/>
            </a:solidFill>
            <a:round/>
            <a:headEnd/>
            <a:tailEnd type="triangle" w="med" len="med"/>
          </a:ln>
        </p:spPr>
      </p:cxnSp>
      <p:sp>
        <p:nvSpPr>
          <p:cNvPr id="13389" name="Rectangle 76"/>
          <p:cNvSpPr>
            <a:spLocks noChangeArrowheads="1"/>
          </p:cNvSpPr>
          <p:nvPr/>
        </p:nvSpPr>
        <p:spPr bwMode="auto">
          <a:xfrm>
            <a:off x="6435725" y="5805488"/>
            <a:ext cx="954107" cy="461665"/>
          </a:xfrm>
          <a:prstGeom prst="rect">
            <a:avLst/>
          </a:prstGeom>
          <a:solidFill>
            <a:srgbClr val="FFFFCC"/>
          </a:solidFill>
          <a:ln w="28575" algn="ctr">
            <a:solidFill>
              <a:srgbClr val="0000FF"/>
            </a:solidFill>
            <a:miter lim="800000"/>
            <a:headEnd/>
            <a:tailEnd/>
          </a:ln>
        </p:spPr>
        <p:txBody>
          <a:bodyPr wrap="none" anchor="ctr">
            <a:spAutoFit/>
          </a:bodyPr>
          <a:lstStyle/>
          <a:p>
            <a:r>
              <a:rPr lang="ja-JP" altLang="en-US" sz="1200" b="0"/>
              <a:t>国文学研究</a:t>
            </a:r>
          </a:p>
          <a:p>
            <a:r>
              <a:rPr lang="ja-JP" altLang="en-US" sz="1200" b="0"/>
              <a:t>資料館．．</a:t>
            </a:r>
            <a:endParaRPr lang="ja-JP" altLang="en-US" sz="1200">
              <a:solidFill>
                <a:srgbClr val="3333CC"/>
              </a:solidFill>
            </a:endParaRPr>
          </a:p>
        </p:txBody>
      </p:sp>
      <p:sp>
        <p:nvSpPr>
          <p:cNvPr id="13390" name="Rectangle 77"/>
          <p:cNvSpPr>
            <a:spLocks noChangeArrowheads="1"/>
          </p:cNvSpPr>
          <p:nvPr/>
        </p:nvSpPr>
        <p:spPr bwMode="auto">
          <a:xfrm>
            <a:off x="7451725" y="5805488"/>
            <a:ext cx="986167" cy="461665"/>
          </a:xfrm>
          <a:prstGeom prst="rect">
            <a:avLst/>
          </a:prstGeom>
          <a:solidFill>
            <a:srgbClr val="FFFFCC"/>
          </a:solidFill>
          <a:ln w="28575" algn="ctr">
            <a:solidFill>
              <a:srgbClr val="0000FF"/>
            </a:solidFill>
            <a:miter lim="800000"/>
            <a:headEnd/>
            <a:tailEnd/>
          </a:ln>
        </p:spPr>
        <p:txBody>
          <a:bodyPr wrap="none" anchor="ctr">
            <a:spAutoFit/>
          </a:bodyPr>
          <a:lstStyle/>
          <a:p>
            <a:r>
              <a:rPr lang="en-US" altLang="ja-JP" sz="1200" b="0"/>
              <a:t>XX</a:t>
            </a:r>
            <a:br>
              <a:rPr lang="en-US" altLang="ja-JP" sz="1200" b="0"/>
            </a:br>
            <a:r>
              <a:rPr lang="ja-JP" altLang="en-US" sz="1200" b="0"/>
              <a:t>ミュージアム</a:t>
            </a:r>
            <a:endParaRPr lang="ja-JP" altLang="en-US" sz="1200">
              <a:solidFill>
                <a:srgbClr val="3333CC"/>
              </a:solidFill>
            </a:endParaRPr>
          </a:p>
        </p:txBody>
      </p:sp>
      <p:sp>
        <p:nvSpPr>
          <p:cNvPr id="13392" name="Rectangle 79"/>
          <p:cNvSpPr>
            <a:spLocks noChangeArrowheads="1"/>
          </p:cNvSpPr>
          <p:nvPr/>
        </p:nvSpPr>
        <p:spPr bwMode="auto">
          <a:xfrm>
            <a:off x="1142976" y="1571612"/>
            <a:ext cx="1091966" cy="276999"/>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200" b="0" dirty="0"/>
              <a:t>テキスト・音声</a:t>
            </a:r>
            <a:endParaRPr lang="ja-JP" altLang="en-US" sz="1200" dirty="0">
              <a:solidFill>
                <a:srgbClr val="3333CC"/>
              </a:solidFill>
            </a:endParaRPr>
          </a:p>
        </p:txBody>
      </p:sp>
      <p:sp>
        <p:nvSpPr>
          <p:cNvPr id="13393" name="Rectangle 80"/>
          <p:cNvSpPr>
            <a:spLocks noChangeArrowheads="1"/>
          </p:cNvSpPr>
          <p:nvPr/>
        </p:nvSpPr>
        <p:spPr bwMode="auto">
          <a:xfrm>
            <a:off x="2428860" y="1571612"/>
            <a:ext cx="984565" cy="276999"/>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200" b="0" dirty="0"/>
              <a:t>マンガ・動画</a:t>
            </a:r>
          </a:p>
        </p:txBody>
      </p:sp>
      <p:cxnSp>
        <p:nvCxnSpPr>
          <p:cNvPr id="13394" name="AutoShape 81"/>
          <p:cNvCxnSpPr>
            <a:cxnSpLocks noChangeShapeType="1"/>
            <a:stCxn id="13393" idx="2"/>
            <a:endCxn id="13323" idx="0"/>
          </p:cNvCxnSpPr>
          <p:nvPr/>
        </p:nvCxnSpPr>
        <p:spPr bwMode="auto">
          <a:xfrm rot="16200000" flipH="1">
            <a:off x="2745976" y="2023778"/>
            <a:ext cx="716789" cy="366454"/>
          </a:xfrm>
          <a:prstGeom prst="straightConnector1">
            <a:avLst/>
          </a:prstGeom>
          <a:noFill/>
          <a:ln w="9525">
            <a:solidFill>
              <a:srgbClr val="33CC33"/>
            </a:solidFill>
            <a:round/>
            <a:headEnd/>
            <a:tailEnd type="triangle" w="med" len="med"/>
          </a:ln>
        </p:spPr>
      </p:cxnSp>
      <p:cxnSp>
        <p:nvCxnSpPr>
          <p:cNvPr id="13395" name="AutoShape 82"/>
          <p:cNvCxnSpPr>
            <a:cxnSpLocks noChangeShapeType="1"/>
            <a:stCxn id="13392" idx="2"/>
            <a:endCxn id="13343" idx="0"/>
          </p:cNvCxnSpPr>
          <p:nvPr/>
        </p:nvCxnSpPr>
        <p:spPr bwMode="auto">
          <a:xfrm rot="16200000" flipH="1">
            <a:off x="1589850" y="1947720"/>
            <a:ext cx="742189" cy="543970"/>
          </a:xfrm>
          <a:prstGeom prst="straightConnector1">
            <a:avLst/>
          </a:prstGeom>
          <a:noFill/>
          <a:ln w="9525">
            <a:solidFill>
              <a:srgbClr val="33CC33"/>
            </a:solidFill>
            <a:round/>
            <a:headEnd/>
            <a:tailEnd type="triangle" w="med" len="med"/>
          </a:ln>
        </p:spPr>
      </p:cxnSp>
      <p:sp>
        <p:nvSpPr>
          <p:cNvPr id="13396" name="AutoShape 37"/>
          <p:cNvSpPr>
            <a:spLocks noChangeArrowheads="1"/>
          </p:cNvSpPr>
          <p:nvPr/>
        </p:nvSpPr>
        <p:spPr bwMode="auto">
          <a:xfrm>
            <a:off x="6143636" y="1643050"/>
            <a:ext cx="3000364" cy="1353902"/>
          </a:xfrm>
          <a:prstGeom prst="wedgeRoundRectCallout">
            <a:avLst>
              <a:gd name="adj1" fmla="val -57850"/>
              <a:gd name="adj2" fmla="val -25172"/>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b="0" dirty="0" smtClean="0">
                <a:solidFill>
                  <a:srgbClr val="0000FF"/>
                </a:solidFill>
                <a:latin typeface="ＭＳ Ｐゴシック" pitchFamily="50" charset="-128"/>
                <a:ea typeface="ＭＳ Ｐゴシック" pitchFamily="50" charset="-128"/>
              </a:rPr>
              <a:t>・組織化の精度レベルに応じた検索技術の適用が必要</a:t>
            </a:r>
            <a:endParaRPr lang="en-US" altLang="ja-JP" sz="1200" b="0" dirty="0" smtClean="0">
              <a:solidFill>
                <a:srgbClr val="0000FF"/>
              </a:solidFill>
              <a:latin typeface="ＭＳ Ｐゴシック" pitchFamily="50" charset="-128"/>
              <a:ea typeface="ＭＳ Ｐゴシック" pitchFamily="50" charset="-128"/>
            </a:endParaRPr>
          </a:p>
          <a:p>
            <a:pPr algn="l"/>
            <a:r>
              <a:rPr lang="ja-JP" altLang="en-US" sz="1200" b="0" dirty="0" smtClean="0">
                <a:solidFill>
                  <a:srgbClr val="0000FF"/>
                </a:solidFill>
                <a:latin typeface="ＭＳ Ｐゴシック" pitchFamily="50" charset="-128"/>
                <a:ea typeface="ＭＳ Ｐゴシック" pitchFamily="50" charset="-128"/>
              </a:rPr>
              <a:t>　クラスタリング検索、ファセット詮索、あいまい検索</a:t>
            </a:r>
            <a:r>
              <a:rPr lang="ja-JP" altLang="en-US" sz="1200" b="0" dirty="0" err="1" smtClean="0">
                <a:solidFill>
                  <a:srgbClr val="0000FF"/>
                </a:solidFill>
                <a:latin typeface="ＭＳ Ｐゴシック" pitchFamily="50" charset="-128"/>
                <a:ea typeface="ＭＳ Ｐゴシック" pitchFamily="50" charset="-128"/>
              </a:rPr>
              <a:t>．．．</a:t>
            </a:r>
            <a:endParaRPr lang="en-US" altLang="ja-JP" sz="1200" b="0" dirty="0" smtClean="0">
              <a:solidFill>
                <a:srgbClr val="0000FF"/>
              </a:solidFill>
              <a:latin typeface="ＭＳ Ｐゴシック" pitchFamily="50" charset="-128"/>
              <a:ea typeface="ＭＳ Ｐゴシック" pitchFamily="50" charset="-128"/>
            </a:endParaRPr>
          </a:p>
          <a:p>
            <a:pPr algn="l"/>
            <a:r>
              <a:rPr lang="ja-JP" altLang="en-US" sz="1200" b="0" dirty="0" smtClean="0">
                <a:solidFill>
                  <a:srgbClr val="0000FF"/>
                </a:solidFill>
                <a:latin typeface="ＭＳ Ｐゴシック" pitchFamily="50" charset="-128"/>
                <a:ea typeface="ＭＳ Ｐゴシック" pitchFamily="50" charset="-128"/>
              </a:rPr>
              <a:t>・情報と情報を関連付ける方法として、</a:t>
            </a:r>
            <a:endParaRPr lang="en-US" altLang="ja-JP" sz="1200" b="0" dirty="0" smtClean="0">
              <a:solidFill>
                <a:srgbClr val="0000FF"/>
              </a:solidFill>
              <a:latin typeface="ＭＳ Ｐゴシック" pitchFamily="50" charset="-128"/>
              <a:ea typeface="ＭＳ Ｐゴシック" pitchFamily="50" charset="-128"/>
            </a:endParaRPr>
          </a:p>
          <a:p>
            <a:pPr algn="l"/>
            <a:r>
              <a:rPr lang="ja-JP" altLang="en-US" sz="1200" b="0" dirty="0" smtClean="0">
                <a:solidFill>
                  <a:srgbClr val="0000FF"/>
                </a:solidFill>
                <a:latin typeface="ＭＳ Ｐゴシック" pitchFamily="50" charset="-128"/>
                <a:ea typeface="ＭＳ Ｐゴシック" pitchFamily="50" charset="-128"/>
              </a:rPr>
              <a:t>他に、トピックマップ等での</a:t>
            </a:r>
            <a:r>
              <a:rPr lang="ja-JP" altLang="en-US" sz="1200" b="0" dirty="0">
                <a:solidFill>
                  <a:srgbClr val="0000FF"/>
                </a:solidFill>
                <a:latin typeface="ＭＳ Ｐゴシック" pitchFamily="50" charset="-128"/>
                <a:ea typeface="ＭＳ Ｐゴシック" pitchFamily="50" charset="-128"/>
              </a:rPr>
              <a:t>概念での体系化も</a:t>
            </a:r>
            <a:r>
              <a:rPr lang="ja-JP" altLang="en-US" sz="1200" b="0" dirty="0" smtClean="0">
                <a:solidFill>
                  <a:srgbClr val="0000FF"/>
                </a:solidFill>
                <a:latin typeface="ＭＳ Ｐゴシック" pitchFamily="50" charset="-128"/>
                <a:ea typeface="ＭＳ Ｐゴシック" pitchFamily="50" charset="-128"/>
              </a:rPr>
              <a:t>ある</a:t>
            </a:r>
            <a:endParaRPr lang="en-US" altLang="ja-JP" sz="1200" b="0" dirty="0" smtClean="0">
              <a:solidFill>
                <a:srgbClr val="0000FF"/>
              </a:solidFill>
              <a:latin typeface="ＭＳ Ｐゴシック" pitchFamily="50" charset="-128"/>
              <a:ea typeface="ＭＳ Ｐゴシック" pitchFamily="50" charset="-128"/>
            </a:endParaRPr>
          </a:p>
          <a:p>
            <a:pPr algn="l"/>
            <a:endParaRPr lang="en-US" altLang="ja-JP" sz="1200" dirty="0" smtClean="0">
              <a:solidFill>
                <a:srgbClr val="0000FF"/>
              </a:solidFill>
              <a:latin typeface="ＭＳ Ｐゴシック" pitchFamily="50" charset="-128"/>
              <a:ea typeface="ＭＳ Ｐゴシック" pitchFamily="50" charset="-128"/>
            </a:endParaRPr>
          </a:p>
        </p:txBody>
      </p:sp>
      <p:sp>
        <p:nvSpPr>
          <p:cNvPr id="88" name="AutoShape 73"/>
          <p:cNvSpPr>
            <a:spLocks noChangeArrowheads="1"/>
          </p:cNvSpPr>
          <p:nvPr/>
        </p:nvSpPr>
        <p:spPr bwMode="auto">
          <a:xfrm>
            <a:off x="7143768" y="3143248"/>
            <a:ext cx="1785950" cy="433386"/>
          </a:xfrm>
          <a:prstGeom prst="wedgeEllipseCallout">
            <a:avLst>
              <a:gd name="adj1" fmla="val 16155"/>
              <a:gd name="adj2" fmla="val 130282"/>
            </a:avLst>
          </a:prstGeom>
          <a:solidFill>
            <a:srgbClr val="FFFFCC"/>
          </a:solidFill>
          <a:ln w="38100" algn="ctr">
            <a:solidFill>
              <a:srgbClr val="00B050"/>
            </a:solidFill>
            <a:miter lim="800000"/>
            <a:headEnd/>
            <a:tailEnd/>
          </a:ln>
          <a:effectLst>
            <a:outerShdw dist="107763" dir="2700000" algn="ctr" rotWithShape="0">
              <a:schemeClr val="bg2">
                <a:alpha val="50000"/>
              </a:schemeClr>
            </a:outerShdw>
          </a:effectLst>
        </p:spPr>
        <p:txBody>
          <a:bodyPr anchor="ctr"/>
          <a:lstStyle/>
          <a:p>
            <a:pPr>
              <a:defRPr/>
            </a:pPr>
            <a:r>
              <a:rPr lang="ja-JP" altLang="en-US" sz="1200" dirty="0" smtClean="0">
                <a:solidFill>
                  <a:srgbClr val="00B050"/>
                </a:solidFill>
              </a:rPr>
              <a:t>情報探索サービス</a:t>
            </a:r>
            <a:endParaRPr lang="en-US" altLang="ja-JP" sz="1200" dirty="0" smtClean="0">
              <a:solidFill>
                <a:srgbClr val="00B050"/>
              </a:solidFill>
            </a:endParaRPr>
          </a:p>
          <a:p>
            <a:pPr>
              <a:defRPr/>
            </a:pPr>
            <a:r>
              <a:rPr lang="ja-JP" altLang="en-US" sz="1200" dirty="0" smtClean="0">
                <a:solidFill>
                  <a:srgbClr val="00B050"/>
                </a:solidFill>
              </a:rPr>
              <a:t>目録検索</a:t>
            </a:r>
            <a:endParaRPr lang="ja-JP" altLang="en-US" sz="1200" dirty="0">
              <a:solidFill>
                <a:srgbClr val="00B050"/>
              </a:solidFill>
            </a:endParaRPr>
          </a:p>
        </p:txBody>
      </p:sp>
      <p:sp>
        <p:nvSpPr>
          <p:cNvPr id="84" name="Oval 190"/>
          <p:cNvSpPr>
            <a:spLocks noChangeArrowheads="1"/>
          </p:cNvSpPr>
          <p:nvPr/>
        </p:nvSpPr>
        <p:spPr bwMode="auto">
          <a:xfrm>
            <a:off x="214283" y="3929066"/>
            <a:ext cx="2500329" cy="2928934"/>
          </a:xfrm>
          <a:prstGeom prst="ellipse">
            <a:avLst/>
          </a:prstGeom>
          <a:noFill/>
          <a:ln w="38100" algn="ctr">
            <a:solidFill>
              <a:srgbClr val="C00000"/>
            </a:solidFill>
            <a:round/>
            <a:headEnd/>
            <a:tailEnd/>
          </a:ln>
        </p:spPr>
        <p:txBody>
          <a:bodyPr wrap="none" anchor="ctr"/>
          <a:lstStyle/>
          <a:p>
            <a:endParaRPr lang="ja-JP" altLang="en-US" sz="1200" dirty="0">
              <a:solidFill>
                <a:srgbClr val="C00000"/>
              </a:solidFill>
            </a:endParaRPr>
          </a:p>
        </p:txBody>
      </p:sp>
      <p:sp>
        <p:nvSpPr>
          <p:cNvPr id="86" name="Oval 190"/>
          <p:cNvSpPr>
            <a:spLocks noChangeArrowheads="1"/>
          </p:cNvSpPr>
          <p:nvPr/>
        </p:nvSpPr>
        <p:spPr bwMode="auto">
          <a:xfrm>
            <a:off x="357158" y="2571744"/>
            <a:ext cx="8501122" cy="2786082"/>
          </a:xfrm>
          <a:prstGeom prst="ellipse">
            <a:avLst/>
          </a:prstGeom>
          <a:noFill/>
          <a:ln w="38100" algn="ctr">
            <a:solidFill>
              <a:srgbClr val="00B050"/>
            </a:solidFill>
            <a:round/>
            <a:headEnd/>
            <a:tailEnd/>
          </a:ln>
        </p:spPr>
        <p:txBody>
          <a:bodyPr wrap="none" anchor="ctr"/>
          <a:lstStyle/>
          <a:p>
            <a:endParaRPr lang="ja-JP" altLang="en-US" sz="1200"/>
          </a:p>
        </p:txBody>
      </p:sp>
      <p:sp>
        <p:nvSpPr>
          <p:cNvPr id="100" name="星 7 99"/>
          <p:cNvSpPr/>
          <p:nvPr/>
        </p:nvSpPr>
        <p:spPr bwMode="auto">
          <a:xfrm>
            <a:off x="3714744" y="857232"/>
            <a:ext cx="2643206" cy="1143008"/>
          </a:xfrm>
          <a:prstGeom prst="star7">
            <a:avLst/>
          </a:prstGeom>
          <a:solidFill>
            <a:schemeClr val="bg1"/>
          </a:solidFill>
          <a:ln w="38100" cap="flat" cmpd="sng" algn="ctr">
            <a:solidFill>
              <a:srgbClr val="6699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ja-JP" altLang="en-US" sz="1200" dirty="0" smtClean="0">
                <a:solidFill>
                  <a:srgbClr val="0000FF"/>
                </a:solidFill>
                <a:latin typeface="ＭＳ Ｐゴシック" pitchFamily="50" charset="-128"/>
                <a:ea typeface="ＭＳ Ｐゴシック" pitchFamily="50" charset="-128"/>
              </a:rPr>
              <a:t>情報探索ニーズは、</a:t>
            </a:r>
            <a:endParaRPr lang="en-US" altLang="ja-JP" sz="1200" dirty="0" smtClean="0">
              <a:solidFill>
                <a:srgbClr val="0000FF"/>
              </a:solidFill>
              <a:latin typeface="ＭＳ Ｐゴシック" pitchFamily="50" charset="-128"/>
              <a:ea typeface="ＭＳ Ｐゴシック" pitchFamily="50" charset="-128"/>
            </a:endParaRPr>
          </a:p>
          <a:p>
            <a:r>
              <a:rPr lang="ja-JP" altLang="en-US" sz="1200" dirty="0" smtClean="0">
                <a:solidFill>
                  <a:srgbClr val="0000FF"/>
                </a:solidFill>
                <a:latin typeface="ＭＳ Ｐゴシック" pitchFamily="50" charset="-128"/>
                <a:ea typeface="ＭＳ Ｐゴシック" pitchFamily="50" charset="-128"/>
              </a:rPr>
              <a:t>当館所蔵の紙資料だけではない。</a:t>
            </a:r>
            <a:endParaRPr lang="en-US" altLang="ja-JP" sz="1200" dirty="0" smtClean="0">
              <a:solidFill>
                <a:srgbClr val="0000FF"/>
              </a:solidFill>
              <a:latin typeface="ＭＳ Ｐゴシック" pitchFamily="50" charset="-128"/>
              <a:ea typeface="ＭＳ Ｐゴシック" pitchFamily="50" charset="-128"/>
            </a:endParaRPr>
          </a:p>
          <a:p>
            <a:r>
              <a:rPr lang="ja-JP" altLang="en-US" sz="1200" dirty="0" smtClean="0">
                <a:solidFill>
                  <a:srgbClr val="0000FF"/>
                </a:solidFill>
                <a:latin typeface="ＭＳ Ｐゴシック" pitchFamily="50" charset="-128"/>
                <a:ea typeface="ＭＳ Ｐゴシック" pitchFamily="50" charset="-128"/>
              </a:rPr>
              <a:t>・非所蔵資料</a:t>
            </a:r>
            <a:endParaRPr lang="en-US" altLang="ja-JP" sz="1200" dirty="0" smtClean="0">
              <a:solidFill>
                <a:srgbClr val="0000FF"/>
              </a:solidFill>
              <a:latin typeface="ＭＳ Ｐゴシック" pitchFamily="50" charset="-128"/>
              <a:ea typeface="ＭＳ Ｐゴシック" pitchFamily="50" charset="-128"/>
            </a:endParaRPr>
          </a:p>
          <a:p>
            <a:r>
              <a:rPr lang="ja-JP" altLang="en-US" sz="1200" dirty="0" smtClean="0">
                <a:solidFill>
                  <a:srgbClr val="0000FF"/>
                </a:solidFill>
                <a:latin typeface="ＭＳ Ｐゴシック" pitchFamily="50" charset="-128"/>
                <a:ea typeface="ＭＳ Ｐゴシック" pitchFamily="50" charset="-128"/>
              </a:rPr>
              <a:t>・ウェブ上の資料</a:t>
            </a:r>
            <a:endParaRPr lang="en-US" altLang="ja-JP" sz="1200" dirty="0" smtClean="0">
              <a:solidFill>
                <a:srgbClr val="0000FF"/>
              </a:solidFill>
              <a:latin typeface="ＭＳ Ｐゴシック" pitchFamily="50" charset="-128"/>
              <a:ea typeface="ＭＳ Ｐゴシック" pitchFamily="50" charset="-128"/>
            </a:endParaRPr>
          </a:p>
          <a:p>
            <a:r>
              <a:rPr lang="ja-JP" altLang="en-US" sz="1200" dirty="0" smtClean="0">
                <a:solidFill>
                  <a:srgbClr val="0000FF"/>
                </a:solidFill>
                <a:latin typeface="ＭＳ Ｐゴシック" pitchFamily="50" charset="-128"/>
                <a:ea typeface="ＭＳ Ｐゴシック" pitchFamily="50" charset="-128"/>
              </a:rPr>
              <a:t>を含めて目的とする情報の入手</a:t>
            </a:r>
            <a:endParaRPr lang="en-US" altLang="ja-JP" sz="1200" dirty="0" smtClean="0">
              <a:solidFill>
                <a:srgbClr val="0000FF"/>
              </a:solidFill>
              <a:latin typeface="ＭＳ Ｐゴシック" pitchFamily="50" charset="-128"/>
              <a:ea typeface="ＭＳ Ｐゴシック" pitchFamily="50" charset="-128"/>
            </a:endParaRPr>
          </a:p>
        </p:txBody>
      </p:sp>
      <p:sp>
        <p:nvSpPr>
          <p:cNvPr id="89" name="Text Box 67"/>
          <p:cNvSpPr txBox="1">
            <a:spLocks noChangeArrowheads="1"/>
          </p:cNvSpPr>
          <p:nvPr/>
        </p:nvSpPr>
        <p:spPr bwMode="auto">
          <a:xfrm>
            <a:off x="7596336" y="0"/>
            <a:ext cx="1547664" cy="369332"/>
          </a:xfrm>
          <a:prstGeom prst="rect">
            <a:avLst/>
          </a:prstGeom>
          <a:noFill/>
          <a:ln w="9525">
            <a:noFill/>
            <a:miter lim="800000"/>
            <a:headEnd/>
            <a:tailEnd/>
          </a:ln>
          <a:effectLst/>
        </p:spPr>
        <p:txBody>
          <a:bodyPr wrap="square">
            <a:spAutoFit/>
          </a:bodyPr>
          <a:lstStyle/>
          <a:p>
            <a:pPr>
              <a:spcBef>
                <a:spcPct val="50000"/>
              </a:spcBef>
            </a:pPr>
            <a:r>
              <a:rPr lang="en-US" altLang="ja-JP" dirty="0" smtClean="0">
                <a:solidFill>
                  <a:schemeClr val="bg1"/>
                </a:solidFill>
                <a:latin typeface="HG丸ｺﾞｼｯｸM-PRO" pitchFamily="50" charset="-128"/>
                <a:ea typeface="HG丸ｺﾞｼｯｸM-PRO" pitchFamily="50" charset="-128"/>
              </a:rPr>
              <a:t>2009</a:t>
            </a:r>
            <a:r>
              <a:rPr lang="ja-JP" altLang="en-US" dirty="0" smtClean="0">
                <a:solidFill>
                  <a:schemeClr val="bg1"/>
                </a:solidFill>
                <a:latin typeface="HG丸ｺﾞｼｯｸM-PRO" pitchFamily="50" charset="-128"/>
                <a:ea typeface="HG丸ｺﾞｼｯｸM-PRO" pitchFamily="50" charset="-128"/>
              </a:rPr>
              <a:t>年</a:t>
            </a:r>
            <a:r>
              <a:rPr lang="en-US" altLang="ja-JP" dirty="0" smtClean="0">
                <a:solidFill>
                  <a:schemeClr val="bg1"/>
                </a:solidFill>
                <a:latin typeface="HG丸ｺﾞｼｯｸM-PRO" pitchFamily="50" charset="-128"/>
                <a:ea typeface="HG丸ｺﾞｼｯｸM-PRO" pitchFamily="50" charset="-128"/>
              </a:rPr>
              <a:t>3</a:t>
            </a:r>
            <a:r>
              <a:rPr lang="ja-JP" altLang="en-US" dirty="0" smtClean="0">
                <a:solidFill>
                  <a:schemeClr val="bg1"/>
                </a:solidFill>
                <a:latin typeface="HG丸ｺﾞｼｯｸM-PRO" pitchFamily="50" charset="-128"/>
                <a:ea typeface="HG丸ｺﾞｼｯｸM-PRO" pitchFamily="50" charset="-128"/>
              </a:rPr>
              <a:t>月</a:t>
            </a:r>
            <a:endParaRPr lang="ja-JP" altLang="en-US" dirty="0">
              <a:solidFill>
                <a:schemeClr val="bg1"/>
              </a:solidFill>
              <a:latin typeface="HG丸ｺﾞｼｯｸM-PRO" pitchFamily="50" charset="-128"/>
              <a:ea typeface="HG丸ｺﾞｼｯｸM-PRO" pitchFamily="50" charset="-128"/>
            </a:endParaRPr>
          </a:p>
        </p:txBody>
      </p:sp>
      <p:sp>
        <p:nvSpPr>
          <p:cNvPr id="87" name="フッター プレースホルダ 86"/>
          <p:cNvSpPr>
            <a:spLocks noGrp="1"/>
          </p:cNvSpPr>
          <p:nvPr>
            <p:ph type="ftr" sz="quarter" idx="11"/>
          </p:nvPr>
        </p:nvSpPr>
        <p:spPr/>
        <p:txBody>
          <a:bodyPr/>
          <a:lstStyle/>
          <a:p>
            <a:r>
              <a:rPr kumimoji="0" lang="en-US" smtClean="0"/>
              <a:t>National Diet Library (NDL)</a:t>
            </a:r>
            <a:endParaRPr kumimoji="0"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5"/>
          <p:cNvGrpSpPr>
            <a:grpSpLocks/>
          </p:cNvGrpSpPr>
          <p:nvPr/>
        </p:nvGrpSpPr>
        <p:grpSpPr bwMode="auto">
          <a:xfrm>
            <a:off x="0" y="620713"/>
            <a:ext cx="9144000" cy="6237287"/>
            <a:chOff x="0" y="0"/>
            <a:chExt cx="5760" cy="4320"/>
          </a:xfrm>
        </p:grpSpPr>
        <p:sp>
          <p:nvSpPr>
            <p:cNvPr id="50" name="テキスト ボックス 49"/>
            <p:cNvSpPr txBox="1"/>
            <p:nvPr/>
          </p:nvSpPr>
          <p:spPr>
            <a:xfrm>
              <a:off x="3441" y="0"/>
              <a:ext cx="537" cy="448"/>
            </a:xfrm>
            <a:prstGeom prst="rect">
              <a:avLst/>
            </a:prstGeom>
            <a:noFill/>
          </p:spPr>
          <p:txBody>
            <a:bodyPr>
              <a:spAutoFit/>
            </a:bodyPr>
            <a:lstStyle/>
            <a:p>
              <a:pPr algn="ctr">
                <a:defRPr/>
              </a:pPr>
              <a:r>
                <a:rPr lang="en-US" altLang="ja-JP" b="0" dirty="0">
                  <a:solidFill>
                    <a:schemeClr val="bg1"/>
                  </a:solidFill>
                  <a:latin typeface="HG丸ｺﾞｼｯｸM-PRO" pitchFamily="50" charset="-128"/>
                  <a:ea typeface="HG丸ｺﾞｼｯｸM-PRO" pitchFamily="50" charset="-128"/>
                </a:rPr>
                <a:t>H21.12</a:t>
              </a:r>
              <a:endParaRPr lang="ja-JP" altLang="en-US" b="0" dirty="0">
                <a:solidFill>
                  <a:schemeClr val="bg1"/>
                </a:solidFill>
                <a:latin typeface="HG丸ｺﾞｼｯｸM-PRO" pitchFamily="50" charset="-128"/>
                <a:ea typeface="HG丸ｺﾞｼｯｸM-PRO" pitchFamily="50" charset="-128"/>
              </a:endParaRPr>
            </a:p>
          </p:txBody>
        </p:sp>
        <p:sp>
          <p:nvSpPr>
            <p:cNvPr id="51" name="テキスト ボックス 50"/>
            <p:cNvSpPr txBox="1"/>
            <p:nvPr/>
          </p:nvSpPr>
          <p:spPr>
            <a:xfrm>
              <a:off x="5223" y="0"/>
              <a:ext cx="537" cy="448"/>
            </a:xfrm>
            <a:prstGeom prst="rect">
              <a:avLst/>
            </a:prstGeom>
            <a:noFill/>
          </p:spPr>
          <p:txBody>
            <a:bodyPr>
              <a:spAutoFit/>
            </a:bodyPr>
            <a:lstStyle/>
            <a:p>
              <a:pPr algn="ctr">
                <a:defRPr/>
              </a:pPr>
              <a:r>
                <a:rPr lang="en-US" altLang="ja-JP" b="0" dirty="0">
                  <a:solidFill>
                    <a:schemeClr val="bg1"/>
                  </a:solidFill>
                  <a:latin typeface="HG丸ｺﾞｼｯｸM-PRO" pitchFamily="50" charset="-128"/>
                  <a:ea typeface="HG丸ｺﾞｼｯｸM-PRO" pitchFamily="50" charset="-128"/>
                </a:rPr>
                <a:t>H22.2</a:t>
              </a:r>
              <a:endParaRPr lang="ja-JP" altLang="en-US" b="0" dirty="0">
                <a:solidFill>
                  <a:schemeClr val="bg1"/>
                </a:solidFill>
                <a:latin typeface="HG丸ｺﾞｼｯｸM-PRO" pitchFamily="50" charset="-128"/>
                <a:ea typeface="HG丸ｺﾞｼｯｸM-PRO" pitchFamily="50" charset="-128"/>
              </a:endParaRPr>
            </a:p>
          </p:txBody>
        </p:sp>
        <p:sp>
          <p:nvSpPr>
            <p:cNvPr id="61" name="テキスト ボックス 60"/>
            <p:cNvSpPr txBox="1"/>
            <p:nvPr/>
          </p:nvSpPr>
          <p:spPr>
            <a:xfrm>
              <a:off x="2161" y="0"/>
              <a:ext cx="537" cy="448"/>
            </a:xfrm>
            <a:prstGeom prst="rect">
              <a:avLst/>
            </a:prstGeom>
            <a:noFill/>
          </p:spPr>
          <p:txBody>
            <a:bodyPr>
              <a:spAutoFit/>
            </a:bodyPr>
            <a:lstStyle/>
            <a:p>
              <a:pPr algn="ctr">
                <a:defRPr/>
              </a:pPr>
              <a:r>
                <a:rPr lang="en-US" altLang="ja-JP" b="0" dirty="0">
                  <a:solidFill>
                    <a:schemeClr val="bg1"/>
                  </a:solidFill>
                  <a:latin typeface="HG丸ｺﾞｼｯｸM-PRO" pitchFamily="50" charset="-128"/>
                  <a:ea typeface="HG丸ｺﾞｼｯｸM-PRO" pitchFamily="50" charset="-128"/>
                </a:rPr>
                <a:t>H21.10</a:t>
              </a:r>
              <a:endParaRPr lang="ja-JP" altLang="en-US" b="0" dirty="0">
                <a:solidFill>
                  <a:schemeClr val="bg1"/>
                </a:solidFill>
                <a:latin typeface="HG丸ｺﾞｼｯｸM-PRO" pitchFamily="50" charset="-128"/>
                <a:ea typeface="HG丸ｺﾞｼｯｸM-PRO" pitchFamily="50" charset="-128"/>
              </a:endParaRPr>
            </a:p>
          </p:txBody>
        </p:sp>
        <p:sp>
          <p:nvSpPr>
            <p:cNvPr id="2050" name="Freeform 41"/>
            <p:cNvSpPr>
              <a:spLocks/>
            </p:cNvSpPr>
            <p:nvPr/>
          </p:nvSpPr>
          <p:spPr bwMode="auto">
            <a:xfrm>
              <a:off x="4700" y="945"/>
              <a:ext cx="124" cy="460"/>
            </a:xfrm>
            <a:custGeom>
              <a:avLst/>
              <a:gdLst>
                <a:gd name="T0" fmla="*/ 0 w 598"/>
                <a:gd name="T1" fmla="*/ 0 h 642"/>
                <a:gd name="T2" fmla="*/ 21742 w 598"/>
                <a:gd name="T3" fmla="*/ 778474 h 642"/>
                <a:gd name="T4" fmla="*/ 142876 w 598"/>
                <a:gd name="T5" fmla="*/ 1554500 h 642"/>
                <a:gd name="T6" fmla="*/ 0 60000 65536"/>
                <a:gd name="T7" fmla="*/ 0 60000 65536"/>
                <a:gd name="T8" fmla="*/ 0 60000 65536"/>
                <a:gd name="T9" fmla="*/ 0 w 598"/>
                <a:gd name="T10" fmla="*/ 0 h 642"/>
                <a:gd name="T11" fmla="*/ 598 w 598"/>
                <a:gd name="T12" fmla="*/ 642 h 642"/>
              </a:gdLst>
              <a:ahLst/>
              <a:cxnLst>
                <a:cxn ang="T6">
                  <a:pos x="T0" y="T1"/>
                </a:cxn>
                <a:cxn ang="T7">
                  <a:pos x="T2" y="T3"/>
                </a:cxn>
                <a:cxn ang="T8">
                  <a:pos x="T4" y="T5"/>
                </a:cxn>
              </a:cxnLst>
              <a:rect l="T9" t="T10" r="T11" b="T12"/>
              <a:pathLst>
                <a:path w="598" h="642">
                  <a:moveTo>
                    <a:pt x="0" y="0"/>
                  </a:moveTo>
                  <a:cubicBezTo>
                    <a:pt x="4" y="219"/>
                    <a:pt x="18" y="250"/>
                    <a:pt x="91" y="318"/>
                  </a:cubicBezTo>
                  <a:cubicBezTo>
                    <a:pt x="162" y="393"/>
                    <a:pt x="435" y="642"/>
                    <a:pt x="598" y="635"/>
                  </a:cubicBezTo>
                </a:path>
              </a:pathLst>
            </a:custGeom>
            <a:noFill/>
            <a:ln w="63500">
              <a:solidFill>
                <a:srgbClr val="FF9900"/>
              </a:solidFill>
              <a:round/>
              <a:headEnd/>
              <a:tailEnd type="triangle" w="med" len="med"/>
            </a:ln>
          </p:spPr>
          <p:txBody>
            <a:bodyPr/>
            <a:lstStyle/>
            <a:p>
              <a:endParaRPr lang="ja-JP" altLang="en-US" b="0">
                <a:latin typeface="HG丸ｺﾞｼｯｸM-PRO" pitchFamily="50" charset="-128"/>
                <a:ea typeface="HG丸ｺﾞｼｯｸM-PRO" pitchFamily="50" charset="-128"/>
              </a:endParaRPr>
            </a:p>
          </p:txBody>
        </p:sp>
        <p:sp>
          <p:nvSpPr>
            <p:cNvPr id="2051" name="Line 48"/>
            <p:cNvSpPr>
              <a:spLocks noChangeShapeType="1"/>
            </p:cNvSpPr>
            <p:nvPr/>
          </p:nvSpPr>
          <p:spPr bwMode="auto">
            <a:xfrm flipH="1" flipV="1">
              <a:off x="4267" y="2235"/>
              <a:ext cx="16" cy="925"/>
            </a:xfrm>
            <a:prstGeom prst="line">
              <a:avLst/>
            </a:prstGeom>
            <a:noFill/>
            <a:ln w="114300">
              <a:solidFill>
                <a:srgbClr val="FFFF00"/>
              </a:solidFill>
              <a:round/>
              <a:headEnd/>
              <a:tailEnd type="triangle" w="med" len="med"/>
            </a:ln>
          </p:spPr>
          <p:txBody>
            <a:bodyPr/>
            <a:lstStyle/>
            <a:p>
              <a:endParaRPr lang="ja-JP" altLang="en-US" b="0">
                <a:latin typeface="HG丸ｺﾞｼｯｸM-PRO" pitchFamily="50" charset="-128"/>
                <a:ea typeface="HG丸ｺﾞｼｯｸM-PRO" pitchFamily="50" charset="-128"/>
              </a:endParaRPr>
            </a:p>
          </p:txBody>
        </p:sp>
        <p:cxnSp>
          <p:nvCxnSpPr>
            <p:cNvPr id="41" name="直線コネクタ 40"/>
            <p:cNvCxnSpPr>
              <a:cxnSpLocks noChangeShapeType="1"/>
            </p:cNvCxnSpPr>
            <p:nvPr/>
          </p:nvCxnSpPr>
          <p:spPr bwMode="auto">
            <a:xfrm>
              <a:off x="551" y="2484"/>
              <a:ext cx="5209" cy="7"/>
            </a:xfrm>
            <a:prstGeom prst="line">
              <a:avLst/>
            </a:prstGeom>
            <a:noFill/>
            <a:ln w="25400" cap="rnd" algn="ctr">
              <a:solidFill>
                <a:schemeClr val="tx1"/>
              </a:solidFill>
              <a:prstDash val="sysDot"/>
              <a:round/>
              <a:headEnd/>
              <a:tailEnd/>
            </a:ln>
          </p:spPr>
        </p:cxnSp>
        <p:cxnSp>
          <p:nvCxnSpPr>
            <p:cNvPr id="43" name="直線コネクタ 42"/>
            <p:cNvCxnSpPr/>
            <p:nvPr/>
          </p:nvCxnSpPr>
          <p:spPr>
            <a:xfrm rot="5400000">
              <a:off x="3904" y="1767"/>
              <a:ext cx="3122" cy="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rot="5400000">
              <a:off x="2170" y="1767"/>
              <a:ext cx="3122" cy="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055" name="Line 48"/>
            <p:cNvSpPr>
              <a:spLocks noChangeShapeType="1"/>
            </p:cNvSpPr>
            <p:nvPr/>
          </p:nvSpPr>
          <p:spPr bwMode="auto">
            <a:xfrm flipV="1">
              <a:off x="3193" y="2410"/>
              <a:ext cx="0" cy="537"/>
            </a:xfrm>
            <a:prstGeom prst="line">
              <a:avLst/>
            </a:prstGeom>
            <a:noFill/>
            <a:ln w="114300">
              <a:solidFill>
                <a:srgbClr val="FFFF00"/>
              </a:solidFill>
              <a:round/>
              <a:headEnd/>
              <a:tailEnd type="triangle" w="med" len="med"/>
            </a:ln>
          </p:spPr>
          <p:txBody>
            <a:bodyPr/>
            <a:lstStyle/>
            <a:p>
              <a:endParaRPr lang="ja-JP" altLang="en-US" b="0">
                <a:latin typeface="HG丸ｺﾞｼｯｸM-PRO" pitchFamily="50" charset="-128"/>
                <a:ea typeface="HG丸ｺﾞｼｯｸM-PRO" pitchFamily="50" charset="-128"/>
              </a:endParaRPr>
            </a:p>
          </p:txBody>
        </p:sp>
        <p:sp>
          <p:nvSpPr>
            <p:cNvPr id="2056" name="Rectangle 20"/>
            <p:cNvSpPr>
              <a:spLocks noChangeArrowheads="1"/>
            </p:cNvSpPr>
            <p:nvPr/>
          </p:nvSpPr>
          <p:spPr bwMode="auto">
            <a:xfrm>
              <a:off x="3909" y="3119"/>
              <a:ext cx="1739" cy="220"/>
            </a:xfrm>
            <a:prstGeom prst="rect">
              <a:avLst/>
            </a:prstGeom>
            <a:solidFill>
              <a:srgbClr val="CCFFCC"/>
            </a:solidFill>
            <a:ln w="9525">
              <a:solidFill>
                <a:schemeClr val="tx1"/>
              </a:solidFill>
              <a:miter lim="800000"/>
              <a:headEnd/>
              <a:tailEnd/>
            </a:ln>
          </p:spPr>
          <p:txBody>
            <a:bodyPr wrap="none" anchor="ctr"/>
            <a:lstStyle/>
            <a:p>
              <a:pPr algn="ctr"/>
              <a:r>
                <a:rPr lang="ja-JP" altLang="en-US" sz="1200" b="0">
                  <a:latin typeface="HG丸ｺﾞｼｯｸM-PRO" pitchFamily="50" charset="-128"/>
                  <a:ea typeface="HG丸ｺﾞｼｯｸM-PRO" pitchFamily="50" charset="-128"/>
                </a:rPr>
                <a:t>ユーザビリティ・アクセシビリティ調査</a:t>
              </a:r>
            </a:p>
          </p:txBody>
        </p:sp>
        <p:sp>
          <p:nvSpPr>
            <p:cNvPr id="2059" name="Line 29"/>
            <p:cNvSpPr>
              <a:spLocks noChangeShapeType="1"/>
            </p:cNvSpPr>
            <p:nvPr/>
          </p:nvSpPr>
          <p:spPr bwMode="auto">
            <a:xfrm>
              <a:off x="1292" y="2190"/>
              <a:ext cx="291" cy="0"/>
            </a:xfrm>
            <a:prstGeom prst="line">
              <a:avLst/>
            </a:prstGeom>
            <a:noFill/>
            <a:ln w="127000">
              <a:solidFill>
                <a:srgbClr val="FF9900"/>
              </a:solidFill>
              <a:round/>
              <a:headEnd/>
              <a:tailEnd type="triangle" w="med" len="med"/>
            </a:ln>
          </p:spPr>
          <p:txBody>
            <a:bodyPr/>
            <a:lstStyle/>
            <a:p>
              <a:endParaRPr lang="ja-JP" altLang="en-US" b="0">
                <a:latin typeface="HG丸ｺﾞｼｯｸM-PRO" pitchFamily="50" charset="-128"/>
                <a:ea typeface="HG丸ｺﾞｼｯｸM-PRO" pitchFamily="50" charset="-128"/>
              </a:endParaRPr>
            </a:p>
          </p:txBody>
        </p:sp>
        <p:sp>
          <p:nvSpPr>
            <p:cNvPr id="2060" name="Line 31"/>
            <p:cNvSpPr>
              <a:spLocks noChangeShapeType="1"/>
            </p:cNvSpPr>
            <p:nvPr/>
          </p:nvSpPr>
          <p:spPr bwMode="auto">
            <a:xfrm>
              <a:off x="3689" y="2190"/>
              <a:ext cx="844" cy="9"/>
            </a:xfrm>
            <a:prstGeom prst="line">
              <a:avLst/>
            </a:prstGeom>
            <a:noFill/>
            <a:ln w="127000">
              <a:solidFill>
                <a:srgbClr val="FF9900"/>
              </a:solidFill>
              <a:round/>
              <a:headEnd/>
              <a:tailEnd type="triangle" w="med" len="med"/>
            </a:ln>
          </p:spPr>
          <p:txBody>
            <a:bodyPr/>
            <a:lstStyle/>
            <a:p>
              <a:endParaRPr lang="ja-JP" altLang="en-US" b="0">
                <a:latin typeface="HG丸ｺﾞｼｯｸM-PRO" pitchFamily="50" charset="-128"/>
                <a:ea typeface="HG丸ｺﾞｼｯｸM-PRO" pitchFamily="50" charset="-128"/>
              </a:endParaRPr>
            </a:p>
          </p:txBody>
        </p:sp>
        <p:sp>
          <p:nvSpPr>
            <p:cNvPr id="2062" name="Rectangle 5"/>
            <p:cNvSpPr>
              <a:spLocks noChangeArrowheads="1"/>
            </p:cNvSpPr>
            <p:nvPr/>
          </p:nvSpPr>
          <p:spPr bwMode="auto">
            <a:xfrm>
              <a:off x="4533" y="1405"/>
              <a:ext cx="931" cy="100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ja-JP" altLang="en-US" sz="2000" b="0" dirty="0">
                  <a:latin typeface="HG丸ｺﾞｼｯｸM-PRO" pitchFamily="50" charset="-128"/>
                  <a:ea typeface="HG丸ｺﾞｼｯｸM-PRO" pitchFamily="50" charset="-128"/>
                </a:rPr>
                <a:t>システム化</a:t>
              </a:r>
              <a:endParaRPr lang="en-US" altLang="ja-JP" sz="2000" b="0" dirty="0">
                <a:latin typeface="HG丸ｺﾞｼｯｸM-PRO" pitchFamily="50" charset="-128"/>
                <a:ea typeface="HG丸ｺﾞｼｯｸM-PRO" pitchFamily="50" charset="-128"/>
              </a:endParaRPr>
            </a:p>
            <a:p>
              <a:pPr algn="ctr"/>
              <a:r>
                <a:rPr lang="ja-JP" altLang="en-US" sz="2000" b="0" dirty="0">
                  <a:latin typeface="HG丸ｺﾞｼｯｸM-PRO" pitchFamily="50" charset="-128"/>
                  <a:ea typeface="HG丸ｺﾞｼｯｸM-PRO" pitchFamily="50" charset="-128"/>
                </a:rPr>
                <a:t>要件定義書</a:t>
              </a:r>
              <a:endParaRPr lang="en-US" altLang="ja-JP" sz="2000" b="0" dirty="0">
                <a:latin typeface="HG丸ｺﾞｼｯｸM-PRO" pitchFamily="50" charset="-128"/>
                <a:ea typeface="HG丸ｺﾞｼｯｸM-PRO" pitchFamily="50" charset="-128"/>
              </a:endParaRPr>
            </a:p>
          </p:txBody>
        </p:sp>
        <p:sp>
          <p:nvSpPr>
            <p:cNvPr id="2063" name="Line 31"/>
            <p:cNvSpPr>
              <a:spLocks noChangeShapeType="1"/>
            </p:cNvSpPr>
            <p:nvPr/>
          </p:nvSpPr>
          <p:spPr bwMode="auto">
            <a:xfrm>
              <a:off x="2161" y="2190"/>
              <a:ext cx="729" cy="0"/>
            </a:xfrm>
            <a:prstGeom prst="line">
              <a:avLst/>
            </a:prstGeom>
            <a:noFill/>
            <a:ln w="127000">
              <a:solidFill>
                <a:srgbClr val="FF9900"/>
              </a:solidFill>
              <a:round/>
              <a:headEnd/>
              <a:tailEnd type="triangle" w="med" len="med"/>
            </a:ln>
          </p:spPr>
          <p:txBody>
            <a:bodyPr/>
            <a:lstStyle/>
            <a:p>
              <a:endParaRPr lang="ja-JP" altLang="en-US" b="0">
                <a:latin typeface="HG丸ｺﾞｼｯｸM-PRO" pitchFamily="50" charset="-128"/>
                <a:ea typeface="HG丸ｺﾞｼｯｸM-PRO" pitchFamily="50" charset="-128"/>
              </a:endParaRPr>
            </a:p>
          </p:txBody>
        </p:sp>
        <p:sp>
          <p:nvSpPr>
            <p:cNvPr id="2064" name="Rectangle 5"/>
            <p:cNvSpPr>
              <a:spLocks noChangeArrowheads="1"/>
            </p:cNvSpPr>
            <p:nvPr/>
          </p:nvSpPr>
          <p:spPr bwMode="auto">
            <a:xfrm>
              <a:off x="2904" y="1933"/>
              <a:ext cx="826" cy="47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1600" b="0" dirty="0">
                  <a:latin typeface="HG丸ｺﾞｼｯｸM-PRO" pitchFamily="50" charset="-128"/>
                  <a:ea typeface="HG丸ｺﾞｼｯｸM-PRO" pitchFamily="50" charset="-128"/>
                </a:rPr>
                <a:t>サービス</a:t>
              </a:r>
              <a:endParaRPr lang="en-US" altLang="ja-JP" sz="1600" b="0" dirty="0">
                <a:latin typeface="HG丸ｺﾞｼｯｸM-PRO" pitchFamily="50" charset="-128"/>
                <a:ea typeface="HG丸ｺﾞｼｯｸM-PRO" pitchFamily="50" charset="-128"/>
              </a:endParaRPr>
            </a:p>
            <a:p>
              <a:pPr algn="ctr"/>
              <a:r>
                <a:rPr lang="ja-JP" altLang="en-US" sz="1600" b="0" dirty="0">
                  <a:latin typeface="HG丸ｺﾞｼｯｸM-PRO" pitchFamily="50" charset="-128"/>
                  <a:ea typeface="HG丸ｺﾞｼｯｸM-PRO" pitchFamily="50" charset="-128"/>
                </a:rPr>
                <a:t>要件定義書</a:t>
              </a:r>
              <a:endParaRPr lang="en-US" altLang="ja-JP" sz="1600" b="0" dirty="0">
                <a:latin typeface="HG丸ｺﾞｼｯｸM-PRO" pitchFamily="50" charset="-128"/>
                <a:ea typeface="HG丸ｺﾞｼｯｸM-PRO" pitchFamily="50" charset="-128"/>
              </a:endParaRPr>
            </a:p>
          </p:txBody>
        </p:sp>
        <p:cxnSp>
          <p:nvCxnSpPr>
            <p:cNvPr id="60" name="直線コネクタ 59"/>
            <p:cNvCxnSpPr/>
            <p:nvPr/>
          </p:nvCxnSpPr>
          <p:spPr>
            <a:xfrm rot="16200000" flipH="1">
              <a:off x="930" y="1767"/>
              <a:ext cx="312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a:spLocks noChangeArrowheads="1"/>
            </p:cNvSpPr>
            <p:nvPr/>
          </p:nvSpPr>
          <p:spPr bwMode="auto">
            <a:xfrm>
              <a:off x="4190" y="2325"/>
              <a:ext cx="204" cy="835"/>
            </a:xfrm>
            <a:prstGeom prst="rect">
              <a:avLst/>
            </a:prstGeom>
            <a:noFill/>
            <a:ln w="9525">
              <a:noFill/>
              <a:miter lim="800000"/>
              <a:headEnd/>
              <a:tailEnd/>
            </a:ln>
          </p:spPr>
          <p:txBody>
            <a:bodyPr vert="eaVert">
              <a:spAutoFit/>
            </a:bodyPr>
            <a:lstStyle/>
            <a:p>
              <a:pPr algn="ctr"/>
              <a:r>
                <a:rPr lang="ja-JP" altLang="en-US" sz="900" b="0">
                  <a:solidFill>
                    <a:srgbClr val="0070C0"/>
                  </a:solidFill>
                  <a:latin typeface="HG丸ｺﾞｼｯｸM-PRO" pitchFamily="50" charset="-128"/>
                  <a:ea typeface="HG丸ｺﾞｼｯｸM-PRO" pitchFamily="50" charset="-128"/>
                </a:rPr>
                <a:t>ガイドライン（案）</a:t>
              </a:r>
            </a:p>
          </p:txBody>
        </p:sp>
        <p:sp>
          <p:nvSpPr>
            <p:cNvPr id="2068" name="Rectangle 5"/>
            <p:cNvSpPr>
              <a:spLocks noChangeArrowheads="1"/>
            </p:cNvSpPr>
            <p:nvPr/>
          </p:nvSpPr>
          <p:spPr bwMode="auto">
            <a:xfrm>
              <a:off x="1583" y="1933"/>
              <a:ext cx="826" cy="47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ja-JP" altLang="en-US" sz="1600" b="0" dirty="0">
                  <a:latin typeface="HG丸ｺﾞｼｯｸM-PRO" pitchFamily="50" charset="-128"/>
                  <a:ea typeface="HG丸ｺﾞｼｯｸM-PRO" pitchFamily="50" charset="-128"/>
                </a:rPr>
                <a:t>サービス</a:t>
              </a:r>
              <a:r>
                <a:rPr lang="ja-JP" altLang="en-US" sz="1600" b="0" dirty="0" smtClean="0">
                  <a:latin typeface="HG丸ｺﾞｼｯｸM-PRO" pitchFamily="50" charset="-128"/>
                  <a:ea typeface="HG丸ｺﾞｼｯｸM-PRO" pitchFamily="50" charset="-128"/>
                </a:rPr>
                <a:t>要件</a:t>
              </a:r>
              <a:endParaRPr lang="en-US" altLang="ja-JP" sz="1600" b="0" dirty="0">
                <a:latin typeface="HG丸ｺﾞｼｯｸM-PRO" pitchFamily="50" charset="-128"/>
                <a:ea typeface="HG丸ｺﾞｼｯｸM-PRO" pitchFamily="50" charset="-128"/>
              </a:endParaRPr>
            </a:p>
          </p:txBody>
        </p:sp>
        <p:sp>
          <p:nvSpPr>
            <p:cNvPr id="2069" name="Freeform 32"/>
            <p:cNvSpPr>
              <a:spLocks/>
            </p:cNvSpPr>
            <p:nvPr/>
          </p:nvSpPr>
          <p:spPr bwMode="auto">
            <a:xfrm>
              <a:off x="2615" y="908"/>
              <a:ext cx="277" cy="1157"/>
            </a:xfrm>
            <a:custGeom>
              <a:avLst/>
              <a:gdLst>
                <a:gd name="T0" fmla="*/ 15460 w 1085"/>
                <a:gd name="T1" fmla="*/ 0 h 836"/>
                <a:gd name="T2" fmla="*/ 79067 w 1085"/>
                <a:gd name="T3" fmla="*/ 1882028 h 836"/>
                <a:gd name="T4" fmla="*/ 479262 w 1085"/>
                <a:gd name="T5" fmla="*/ 2207815 h 836"/>
                <a:gd name="T6" fmla="*/ 0 60000 65536"/>
                <a:gd name="T7" fmla="*/ 0 60000 65536"/>
                <a:gd name="T8" fmla="*/ 0 60000 65536"/>
                <a:gd name="T9" fmla="*/ 0 w 1085"/>
                <a:gd name="T10" fmla="*/ 0 h 836"/>
                <a:gd name="T11" fmla="*/ 1085 w 1085"/>
                <a:gd name="T12" fmla="*/ 836 h 836"/>
              </a:gdLst>
              <a:ahLst/>
              <a:cxnLst>
                <a:cxn ang="T6">
                  <a:pos x="T0" y="T1"/>
                </a:cxn>
                <a:cxn ang="T7">
                  <a:pos x="T2" y="T3"/>
                </a:cxn>
                <a:cxn ang="T8">
                  <a:pos x="T4" y="T5"/>
                </a:cxn>
              </a:cxnLst>
              <a:rect l="T9" t="T10" r="T11" b="T12"/>
              <a:pathLst>
                <a:path w="1085" h="836">
                  <a:moveTo>
                    <a:pt x="35" y="0"/>
                  </a:moveTo>
                  <a:cubicBezTo>
                    <a:pt x="0" y="191"/>
                    <a:pt x="4" y="562"/>
                    <a:pt x="179" y="699"/>
                  </a:cubicBezTo>
                  <a:cubicBezTo>
                    <a:pt x="354" y="836"/>
                    <a:pt x="688" y="827"/>
                    <a:pt x="1085" y="820"/>
                  </a:cubicBezTo>
                </a:path>
              </a:pathLst>
            </a:custGeom>
            <a:noFill/>
            <a:ln w="114300">
              <a:solidFill>
                <a:srgbClr val="FFFF00"/>
              </a:solidFill>
              <a:round/>
              <a:headEnd/>
              <a:tailEnd type="triangle" w="med" len="med"/>
            </a:ln>
          </p:spPr>
          <p:txBody>
            <a:bodyPr/>
            <a:lstStyle/>
            <a:p>
              <a:endParaRPr lang="ja-JP" altLang="en-US" b="0">
                <a:latin typeface="HG丸ｺﾞｼｯｸM-PRO" pitchFamily="50" charset="-128"/>
                <a:ea typeface="HG丸ｺﾞｼｯｸM-PRO" pitchFamily="50" charset="-128"/>
              </a:endParaRPr>
            </a:p>
          </p:txBody>
        </p:sp>
        <p:sp>
          <p:nvSpPr>
            <p:cNvPr id="2070" name="Freeform 32"/>
            <p:cNvSpPr>
              <a:spLocks/>
            </p:cNvSpPr>
            <p:nvPr/>
          </p:nvSpPr>
          <p:spPr bwMode="auto">
            <a:xfrm>
              <a:off x="3235" y="1602"/>
              <a:ext cx="1298" cy="441"/>
            </a:xfrm>
            <a:custGeom>
              <a:avLst/>
              <a:gdLst>
                <a:gd name="T0" fmla="*/ 109187 w 950"/>
                <a:gd name="T1" fmla="*/ 0 h 595"/>
                <a:gd name="T2" fmla="*/ 337488 w 950"/>
                <a:gd name="T3" fmla="*/ 816915 h 595"/>
                <a:gd name="T4" fmla="*/ 2357455 w 950"/>
                <a:gd name="T5" fmla="*/ 837085 h 595"/>
                <a:gd name="T6" fmla="*/ 0 60000 65536"/>
                <a:gd name="T7" fmla="*/ 0 60000 65536"/>
                <a:gd name="T8" fmla="*/ 0 60000 65536"/>
                <a:gd name="T9" fmla="*/ 0 w 950"/>
                <a:gd name="T10" fmla="*/ 0 h 595"/>
                <a:gd name="T11" fmla="*/ 950 w 950"/>
                <a:gd name="T12" fmla="*/ 595 h 595"/>
              </a:gdLst>
              <a:ahLst/>
              <a:cxnLst>
                <a:cxn ang="T6">
                  <a:pos x="T0" y="T1"/>
                </a:cxn>
                <a:cxn ang="T7">
                  <a:pos x="T2" y="T3"/>
                </a:cxn>
                <a:cxn ang="T8">
                  <a:pos x="T4" y="T5"/>
                </a:cxn>
              </a:cxnLst>
              <a:rect l="T9" t="T10" r="T11" b="T12"/>
              <a:pathLst>
                <a:path w="950" h="595">
                  <a:moveTo>
                    <a:pt x="44" y="0"/>
                  </a:moveTo>
                  <a:cubicBezTo>
                    <a:pt x="41" y="6"/>
                    <a:pt x="0" y="518"/>
                    <a:pt x="136" y="567"/>
                  </a:cubicBezTo>
                  <a:cubicBezTo>
                    <a:pt x="266" y="595"/>
                    <a:pt x="560" y="590"/>
                    <a:pt x="950" y="581"/>
                  </a:cubicBezTo>
                </a:path>
              </a:pathLst>
            </a:custGeom>
            <a:noFill/>
            <a:ln w="50800">
              <a:solidFill>
                <a:srgbClr val="FF99CC"/>
              </a:solidFill>
              <a:round/>
              <a:headEnd/>
              <a:tailEnd type="triangle" w="med" len="med"/>
            </a:ln>
          </p:spPr>
          <p:txBody>
            <a:bodyPr/>
            <a:lstStyle/>
            <a:p>
              <a:endParaRPr lang="ja-JP" altLang="en-US" b="0">
                <a:latin typeface="HG丸ｺﾞｼｯｸM-PRO" pitchFamily="50" charset="-128"/>
                <a:ea typeface="HG丸ｺﾞｼｯｸM-PRO" pitchFamily="50" charset="-128"/>
              </a:endParaRPr>
            </a:p>
          </p:txBody>
        </p:sp>
        <p:sp>
          <p:nvSpPr>
            <p:cNvPr id="2071" name="Line 46"/>
            <p:cNvSpPr>
              <a:spLocks noChangeShapeType="1"/>
            </p:cNvSpPr>
            <p:nvPr/>
          </p:nvSpPr>
          <p:spPr bwMode="auto">
            <a:xfrm>
              <a:off x="4095" y="510"/>
              <a:ext cx="0" cy="1647"/>
            </a:xfrm>
            <a:prstGeom prst="line">
              <a:avLst/>
            </a:prstGeom>
            <a:noFill/>
            <a:ln w="114300">
              <a:solidFill>
                <a:srgbClr val="FFFF00"/>
              </a:solidFill>
              <a:round/>
              <a:headEnd/>
              <a:tailEnd type="triangle" w="med" len="med"/>
            </a:ln>
          </p:spPr>
          <p:txBody>
            <a:bodyPr/>
            <a:lstStyle/>
            <a:p>
              <a:endParaRPr lang="ja-JP" altLang="en-US" b="0">
                <a:latin typeface="HG丸ｺﾞｼｯｸM-PRO" pitchFamily="50" charset="-128"/>
                <a:ea typeface="HG丸ｺﾞｼｯｸM-PRO" pitchFamily="50" charset="-128"/>
              </a:endParaRPr>
            </a:p>
          </p:txBody>
        </p:sp>
        <p:sp>
          <p:nvSpPr>
            <p:cNvPr id="67" name="Oval 60"/>
            <p:cNvSpPr>
              <a:spLocks noChangeArrowheads="1"/>
            </p:cNvSpPr>
            <p:nvPr/>
          </p:nvSpPr>
          <p:spPr bwMode="auto">
            <a:xfrm>
              <a:off x="2835" y="1104"/>
              <a:ext cx="908" cy="276"/>
            </a:xfrm>
            <a:prstGeom prst="ellipse">
              <a:avLst/>
            </a:prstGeom>
            <a:solidFill>
              <a:srgbClr val="FF99CC"/>
            </a:solidFill>
            <a:ln w="9525">
              <a:noFill/>
              <a:round/>
              <a:headEnd/>
              <a:tailEnd/>
            </a:ln>
          </p:spPr>
          <p:txBody>
            <a:bodyPr wrap="none" anchor="ctr"/>
            <a:lstStyle/>
            <a:p>
              <a:pPr algn="ctr">
                <a:defRPr/>
              </a:pPr>
              <a:r>
                <a:rPr lang="ja-JP" altLang="en-US" sz="1200" b="0" dirty="0">
                  <a:latin typeface="HG丸ｺﾞｼｯｸM-PRO" pitchFamily="50" charset="-128"/>
                  <a:ea typeface="HG丸ｺﾞｼｯｸM-PRO" pitchFamily="50" charset="-128"/>
                </a:rPr>
                <a:t>総合</a:t>
              </a:r>
              <a:r>
                <a:rPr lang="ja-JP" altLang="en-US" sz="1200" b="0" dirty="0" smtClean="0">
                  <a:latin typeface="HG丸ｺﾞｼｯｸM-PRO" pitchFamily="50" charset="-128"/>
                  <a:ea typeface="HG丸ｺﾞｼｯｸM-PRO" pitchFamily="50" charset="-128"/>
                </a:rPr>
                <a:t>目録検討</a:t>
              </a:r>
              <a:r>
                <a:rPr lang="en-US" altLang="ja-JP" sz="1200" b="0" dirty="0" smtClean="0">
                  <a:latin typeface="HG丸ｺﾞｼｯｸM-PRO" pitchFamily="50" charset="-128"/>
                  <a:ea typeface="HG丸ｺﾞｼｯｸM-PRO" pitchFamily="50" charset="-128"/>
                </a:rPr>
                <a:t>G</a:t>
              </a:r>
              <a:endParaRPr lang="ja-JP" altLang="en-US" sz="1200" b="0" dirty="0">
                <a:latin typeface="HG丸ｺﾞｼｯｸM-PRO" pitchFamily="50" charset="-128"/>
                <a:ea typeface="HG丸ｺﾞｼｯｸM-PRO" pitchFamily="50" charset="-128"/>
              </a:endParaRPr>
            </a:p>
          </p:txBody>
        </p:sp>
        <p:sp>
          <p:nvSpPr>
            <p:cNvPr id="2073" name="Rectangle 5"/>
            <p:cNvSpPr>
              <a:spLocks noChangeArrowheads="1"/>
            </p:cNvSpPr>
            <p:nvPr/>
          </p:nvSpPr>
          <p:spPr bwMode="auto">
            <a:xfrm>
              <a:off x="2970" y="1302"/>
              <a:ext cx="595" cy="3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1200" b="0" dirty="0" smtClean="0">
                  <a:latin typeface="HG丸ｺﾞｼｯｸM-PRO" pitchFamily="50" charset="-128"/>
                  <a:ea typeface="HG丸ｺﾞｼｯｸM-PRO" pitchFamily="50" charset="-128"/>
                </a:rPr>
                <a:t>総合目録</a:t>
              </a:r>
              <a:endParaRPr lang="en-US" altLang="ja-JP" sz="1200" b="0" dirty="0" smtClean="0">
                <a:latin typeface="HG丸ｺﾞｼｯｸM-PRO" pitchFamily="50" charset="-128"/>
                <a:ea typeface="HG丸ｺﾞｼｯｸM-PRO" pitchFamily="50" charset="-128"/>
              </a:endParaRPr>
            </a:p>
            <a:p>
              <a:pPr algn="ctr"/>
              <a:r>
                <a:rPr lang="ja-JP" altLang="en-US" sz="1200" b="0" dirty="0" smtClean="0">
                  <a:latin typeface="HG丸ｺﾞｼｯｸM-PRO" pitchFamily="50" charset="-128"/>
                  <a:ea typeface="HG丸ｺﾞｼｯｸM-PRO" pitchFamily="50" charset="-128"/>
                </a:rPr>
                <a:t>業務</a:t>
              </a:r>
              <a:r>
                <a:rPr lang="ja-JP" altLang="en-US" sz="1200" b="0" dirty="0">
                  <a:latin typeface="HG丸ｺﾞｼｯｸM-PRO" pitchFamily="50" charset="-128"/>
                  <a:ea typeface="HG丸ｺﾞｼｯｸM-PRO" pitchFamily="50" charset="-128"/>
                </a:rPr>
                <a:t>要件</a:t>
              </a:r>
            </a:p>
          </p:txBody>
        </p:sp>
        <p:sp>
          <p:nvSpPr>
            <p:cNvPr id="2074" name="Rectangle 5"/>
            <p:cNvSpPr>
              <a:spLocks noChangeArrowheads="1"/>
            </p:cNvSpPr>
            <p:nvPr/>
          </p:nvSpPr>
          <p:spPr bwMode="auto">
            <a:xfrm>
              <a:off x="4140" y="779"/>
              <a:ext cx="1260" cy="37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ja-JP" altLang="en-US" sz="1200" b="0" dirty="0" smtClean="0">
                  <a:latin typeface="HG丸ｺﾞｼｯｸM-PRO" pitchFamily="50" charset="-128"/>
                  <a:ea typeface="HG丸ｺﾞｼｯｸM-PRO" pitchFamily="50" charset="-128"/>
                </a:rPr>
                <a:t>技術標準適用指針</a:t>
              </a:r>
              <a:endParaRPr lang="en-US" altLang="ja-JP" sz="1200" b="0" dirty="0" smtClean="0">
                <a:latin typeface="HG丸ｺﾞｼｯｸM-PRO" pitchFamily="50" charset="-128"/>
                <a:ea typeface="HG丸ｺﾞｼｯｸM-PRO" pitchFamily="50" charset="-128"/>
              </a:endParaRPr>
            </a:p>
            <a:p>
              <a:pPr algn="ctr"/>
              <a:r>
                <a:rPr lang="ja-JP" altLang="en-US" sz="1200" b="0" dirty="0" smtClean="0">
                  <a:latin typeface="HG丸ｺﾞｼｯｸM-PRO" pitchFamily="50" charset="-128"/>
                  <a:ea typeface="HG丸ｺﾞｼｯｸM-PRO" pitchFamily="50" charset="-128"/>
                </a:rPr>
                <a:t>各技術標準適用ガイドライン</a:t>
              </a:r>
              <a:endParaRPr lang="ja-JP" altLang="en-US" sz="1200" b="0" dirty="0">
                <a:latin typeface="HG丸ｺﾞｼｯｸM-PRO" pitchFamily="50" charset="-128"/>
                <a:ea typeface="HG丸ｺﾞｼｯｸM-PRO" pitchFamily="50" charset="-128"/>
              </a:endParaRPr>
            </a:p>
          </p:txBody>
        </p:sp>
        <p:sp>
          <p:nvSpPr>
            <p:cNvPr id="2075" name="Oval 60"/>
            <p:cNvSpPr>
              <a:spLocks noChangeArrowheads="1"/>
            </p:cNvSpPr>
            <p:nvPr/>
          </p:nvSpPr>
          <p:spPr bwMode="auto">
            <a:xfrm>
              <a:off x="1418" y="2630"/>
              <a:ext cx="1115" cy="206"/>
            </a:xfrm>
            <a:prstGeom prst="ellipse">
              <a:avLst/>
            </a:prstGeom>
            <a:solidFill>
              <a:srgbClr val="FF99CC"/>
            </a:solidFill>
            <a:ln w="9525">
              <a:noFill/>
              <a:round/>
              <a:headEnd/>
              <a:tailEnd/>
            </a:ln>
          </p:spPr>
          <p:txBody>
            <a:bodyPr wrap="none" anchor="ctr"/>
            <a:lstStyle/>
            <a:p>
              <a:pPr algn="ctr"/>
              <a:r>
                <a:rPr lang="ja-JP" altLang="en-US" sz="1200" b="0" dirty="0" smtClean="0">
                  <a:latin typeface="HG丸ｺﾞｼｯｸM-PRO" pitchFamily="50" charset="-128"/>
                  <a:ea typeface="HG丸ｺﾞｼｯｸM-PRO" pitchFamily="50" charset="-128"/>
                </a:rPr>
                <a:t>館内各検討</a:t>
              </a:r>
              <a:r>
                <a:rPr lang="en-US" altLang="ja-JP" sz="1200" b="0" dirty="0" smtClean="0">
                  <a:latin typeface="HG丸ｺﾞｼｯｸM-PRO" pitchFamily="50" charset="-128"/>
                  <a:ea typeface="HG丸ｺﾞｼｯｸM-PRO" pitchFamily="50" charset="-128"/>
                </a:rPr>
                <a:t>G</a:t>
              </a:r>
              <a:endParaRPr lang="ja-JP" altLang="en-US" sz="1200" b="0" dirty="0">
                <a:latin typeface="HG丸ｺﾞｼｯｸM-PRO" pitchFamily="50" charset="-128"/>
                <a:ea typeface="HG丸ｺﾞｼｯｸM-PRO" pitchFamily="50" charset="-128"/>
              </a:endParaRPr>
            </a:p>
          </p:txBody>
        </p:sp>
        <p:sp>
          <p:nvSpPr>
            <p:cNvPr id="2076" name="Rectangle 20"/>
            <p:cNvSpPr>
              <a:spLocks noChangeArrowheads="1"/>
            </p:cNvSpPr>
            <p:nvPr/>
          </p:nvSpPr>
          <p:spPr bwMode="auto">
            <a:xfrm>
              <a:off x="2491" y="2961"/>
              <a:ext cx="1239" cy="220"/>
            </a:xfrm>
            <a:prstGeom prst="rect">
              <a:avLst/>
            </a:prstGeom>
            <a:solidFill>
              <a:srgbClr val="CCFFCC"/>
            </a:solidFill>
            <a:ln w="9525">
              <a:solidFill>
                <a:schemeClr val="tx1"/>
              </a:solidFill>
              <a:miter lim="800000"/>
              <a:headEnd/>
              <a:tailEnd/>
            </a:ln>
          </p:spPr>
          <p:txBody>
            <a:bodyPr wrap="none" anchor="ctr"/>
            <a:lstStyle/>
            <a:p>
              <a:pPr algn="ctr"/>
              <a:r>
                <a:rPr lang="ja-JP" altLang="en-US" sz="1200" b="0">
                  <a:latin typeface="HG丸ｺﾞｼｯｸM-PRO" pitchFamily="50" charset="-128"/>
                  <a:ea typeface="HG丸ｺﾞｼｯｸM-PRO" pitchFamily="50" charset="-128"/>
                </a:rPr>
                <a:t>総合評価・アクセスログ分析</a:t>
              </a:r>
              <a:endParaRPr lang="en-US" altLang="ja-JP" sz="1200" b="0">
                <a:latin typeface="HG丸ｺﾞｼｯｸM-PRO" pitchFamily="50" charset="-128"/>
                <a:ea typeface="HG丸ｺﾞｼｯｸM-PRO" pitchFamily="50" charset="-128"/>
              </a:endParaRPr>
            </a:p>
          </p:txBody>
        </p:sp>
        <p:sp>
          <p:nvSpPr>
            <p:cNvPr id="2077" name="Freeform 32"/>
            <p:cNvSpPr>
              <a:spLocks/>
            </p:cNvSpPr>
            <p:nvPr/>
          </p:nvSpPr>
          <p:spPr bwMode="auto">
            <a:xfrm>
              <a:off x="1978" y="1305"/>
              <a:ext cx="824" cy="628"/>
            </a:xfrm>
            <a:custGeom>
              <a:avLst/>
              <a:gdLst>
                <a:gd name="T0" fmla="*/ 19299 w 3249"/>
                <a:gd name="T1" fmla="*/ 1222374 h 454"/>
                <a:gd name="T2" fmla="*/ 385100 w 3249"/>
                <a:gd name="T3" fmla="*/ 317710 h 454"/>
                <a:gd name="T4" fmla="*/ 1425044 w 3249"/>
                <a:gd name="T5" fmla="*/ 0 h 454"/>
                <a:gd name="T6" fmla="*/ 0 60000 65536"/>
                <a:gd name="T7" fmla="*/ 0 60000 65536"/>
                <a:gd name="T8" fmla="*/ 0 60000 65536"/>
                <a:gd name="T9" fmla="*/ 0 w 3249"/>
                <a:gd name="T10" fmla="*/ 0 h 454"/>
                <a:gd name="T11" fmla="*/ 3249 w 3249"/>
                <a:gd name="T12" fmla="*/ 454 h 454"/>
              </a:gdLst>
              <a:ahLst/>
              <a:cxnLst>
                <a:cxn ang="T6">
                  <a:pos x="T0" y="T1"/>
                </a:cxn>
                <a:cxn ang="T7">
                  <a:pos x="T2" y="T3"/>
                </a:cxn>
                <a:cxn ang="T8">
                  <a:pos x="T4" y="T5"/>
                </a:cxn>
              </a:cxnLst>
              <a:rect l="T9" t="T10" r="T11" b="T12"/>
              <a:pathLst>
                <a:path w="3249" h="454">
                  <a:moveTo>
                    <a:pt x="44" y="454"/>
                  </a:moveTo>
                  <a:cubicBezTo>
                    <a:pt x="0" y="352"/>
                    <a:pt x="344" y="194"/>
                    <a:pt x="878" y="118"/>
                  </a:cubicBezTo>
                  <a:cubicBezTo>
                    <a:pt x="1412" y="42"/>
                    <a:pt x="2451" y="8"/>
                    <a:pt x="3249" y="0"/>
                  </a:cubicBezTo>
                </a:path>
              </a:pathLst>
            </a:custGeom>
            <a:noFill/>
            <a:ln w="50800">
              <a:solidFill>
                <a:srgbClr val="FF99CC"/>
              </a:solidFill>
              <a:prstDash val="sysDash"/>
              <a:round/>
              <a:headEnd/>
              <a:tailEnd type="triangle" w="med" len="med"/>
            </a:ln>
          </p:spPr>
          <p:txBody>
            <a:bodyPr/>
            <a:lstStyle/>
            <a:p>
              <a:endParaRPr lang="ja-JP" altLang="en-US" b="0">
                <a:latin typeface="HG丸ｺﾞｼｯｸM-PRO" pitchFamily="50" charset="-128"/>
                <a:ea typeface="HG丸ｺﾞｼｯｸM-PRO" pitchFamily="50" charset="-128"/>
              </a:endParaRPr>
            </a:p>
          </p:txBody>
        </p:sp>
        <p:sp>
          <p:nvSpPr>
            <p:cNvPr id="2078" name="Freeform 32"/>
            <p:cNvSpPr>
              <a:spLocks/>
            </p:cNvSpPr>
            <p:nvPr/>
          </p:nvSpPr>
          <p:spPr bwMode="auto">
            <a:xfrm>
              <a:off x="1996" y="2410"/>
              <a:ext cx="41" cy="220"/>
            </a:xfrm>
            <a:custGeom>
              <a:avLst/>
              <a:gdLst>
                <a:gd name="T0" fmla="*/ 0 w 762"/>
                <a:gd name="T1" fmla="*/ 0 h 209"/>
                <a:gd name="T2" fmla="*/ 17062 w 762"/>
                <a:gd name="T3" fmla="*/ 180475 h 209"/>
                <a:gd name="T4" fmla="*/ 71437 w 762"/>
                <a:gd name="T5" fmla="*/ 428627 h 209"/>
                <a:gd name="T6" fmla="*/ 0 60000 65536"/>
                <a:gd name="T7" fmla="*/ 0 60000 65536"/>
                <a:gd name="T8" fmla="*/ 0 60000 65536"/>
                <a:gd name="T9" fmla="*/ 0 w 762"/>
                <a:gd name="T10" fmla="*/ 0 h 209"/>
                <a:gd name="T11" fmla="*/ 762 w 762"/>
                <a:gd name="T12" fmla="*/ 209 h 209"/>
              </a:gdLst>
              <a:ahLst/>
              <a:cxnLst>
                <a:cxn ang="T6">
                  <a:pos x="T0" y="T1"/>
                </a:cxn>
                <a:cxn ang="T7">
                  <a:pos x="T2" y="T3"/>
                </a:cxn>
                <a:cxn ang="T8">
                  <a:pos x="T4" y="T5"/>
                </a:cxn>
              </a:cxnLst>
              <a:rect l="T9" t="T10" r="T11" b="T12"/>
              <a:pathLst>
                <a:path w="762" h="209">
                  <a:moveTo>
                    <a:pt x="0" y="0"/>
                  </a:moveTo>
                  <a:cubicBezTo>
                    <a:pt x="83" y="91"/>
                    <a:pt x="55" y="53"/>
                    <a:pt x="182" y="88"/>
                  </a:cubicBezTo>
                  <a:cubicBezTo>
                    <a:pt x="309" y="123"/>
                    <a:pt x="203" y="141"/>
                    <a:pt x="762" y="209"/>
                  </a:cubicBezTo>
                </a:path>
              </a:pathLst>
            </a:custGeom>
            <a:noFill/>
            <a:ln w="50800">
              <a:solidFill>
                <a:srgbClr val="FF99CC"/>
              </a:solidFill>
              <a:prstDash val="sysDash"/>
              <a:round/>
              <a:headEnd/>
              <a:tailEnd type="triangle" w="med" len="med"/>
            </a:ln>
          </p:spPr>
          <p:txBody>
            <a:bodyPr/>
            <a:lstStyle/>
            <a:p>
              <a:endParaRPr lang="ja-JP" altLang="en-US" b="0">
                <a:latin typeface="HG丸ｺﾞｼｯｸM-PRO" pitchFamily="50" charset="-128"/>
                <a:ea typeface="HG丸ｺﾞｼｯｸM-PRO" pitchFamily="50" charset="-128"/>
              </a:endParaRPr>
            </a:p>
          </p:txBody>
        </p:sp>
        <p:sp>
          <p:nvSpPr>
            <p:cNvPr id="2079" name="Freeform 32"/>
            <p:cNvSpPr>
              <a:spLocks/>
            </p:cNvSpPr>
            <p:nvPr/>
          </p:nvSpPr>
          <p:spPr bwMode="auto">
            <a:xfrm>
              <a:off x="2491" y="2410"/>
              <a:ext cx="526" cy="366"/>
            </a:xfrm>
            <a:custGeom>
              <a:avLst/>
              <a:gdLst>
                <a:gd name="T0" fmla="*/ 0 w 3205"/>
                <a:gd name="T1" fmla="*/ 703888 h 379"/>
                <a:gd name="T2" fmla="*/ 606358 w 3205"/>
                <a:gd name="T3" fmla="*/ 521329 h 379"/>
                <a:gd name="T4" fmla="*/ 909395 w 3205"/>
                <a:gd name="T5" fmla="*/ 0 h 379"/>
                <a:gd name="T6" fmla="*/ 0 60000 65536"/>
                <a:gd name="T7" fmla="*/ 0 60000 65536"/>
                <a:gd name="T8" fmla="*/ 0 60000 65536"/>
                <a:gd name="T9" fmla="*/ 0 w 3205"/>
                <a:gd name="T10" fmla="*/ 0 h 379"/>
                <a:gd name="T11" fmla="*/ 3205 w 3205"/>
                <a:gd name="T12" fmla="*/ 379 h 379"/>
              </a:gdLst>
              <a:ahLst/>
              <a:cxnLst>
                <a:cxn ang="T6">
                  <a:pos x="T0" y="T1"/>
                </a:cxn>
                <a:cxn ang="T7">
                  <a:pos x="T2" y="T3"/>
                </a:cxn>
                <a:cxn ang="T8">
                  <a:pos x="T4" y="T5"/>
                </a:cxn>
              </a:cxnLst>
              <a:rect l="T9" t="T10" r="T11" b="T12"/>
              <a:pathLst>
                <a:path w="3205" h="379">
                  <a:moveTo>
                    <a:pt x="0" y="374"/>
                  </a:moveTo>
                  <a:cubicBezTo>
                    <a:pt x="721" y="379"/>
                    <a:pt x="1603" y="339"/>
                    <a:pt x="2137" y="277"/>
                  </a:cubicBezTo>
                  <a:cubicBezTo>
                    <a:pt x="2671" y="215"/>
                    <a:pt x="2693" y="178"/>
                    <a:pt x="3205" y="0"/>
                  </a:cubicBezTo>
                </a:path>
              </a:pathLst>
            </a:custGeom>
            <a:noFill/>
            <a:ln w="50800">
              <a:solidFill>
                <a:srgbClr val="FF99CC"/>
              </a:solidFill>
              <a:round/>
              <a:headEnd/>
              <a:tailEnd type="triangle" w="med" len="med"/>
            </a:ln>
          </p:spPr>
          <p:txBody>
            <a:bodyPr/>
            <a:lstStyle/>
            <a:p>
              <a:endParaRPr lang="ja-JP" altLang="en-US" b="0">
                <a:latin typeface="HG丸ｺﾞｼｯｸM-PRO" pitchFamily="50" charset="-128"/>
                <a:ea typeface="HG丸ｺﾞｼｯｸM-PRO" pitchFamily="50" charset="-128"/>
              </a:endParaRPr>
            </a:p>
          </p:txBody>
        </p:sp>
        <p:sp>
          <p:nvSpPr>
            <p:cNvPr id="2083" name="Rectangle 20"/>
            <p:cNvSpPr>
              <a:spLocks noChangeArrowheads="1"/>
            </p:cNvSpPr>
            <p:nvPr/>
          </p:nvSpPr>
          <p:spPr bwMode="auto">
            <a:xfrm>
              <a:off x="2161" y="354"/>
              <a:ext cx="2271" cy="184"/>
            </a:xfrm>
            <a:prstGeom prst="rect">
              <a:avLst/>
            </a:prstGeom>
            <a:solidFill>
              <a:srgbClr val="CCFFCC"/>
            </a:solidFill>
            <a:ln w="9525">
              <a:solidFill>
                <a:schemeClr val="tx1"/>
              </a:solidFill>
              <a:miter lim="800000"/>
              <a:headEnd/>
              <a:tailEnd/>
            </a:ln>
          </p:spPr>
          <p:txBody>
            <a:bodyPr wrap="none" anchor="ctr"/>
            <a:lstStyle/>
            <a:p>
              <a:pPr algn="ctr"/>
              <a:r>
                <a:rPr lang="ja-JP" altLang="en-US" sz="1200" b="0" dirty="0">
                  <a:latin typeface="HG丸ｺﾞｼｯｸM-PRO" pitchFamily="50" charset="-128"/>
                  <a:ea typeface="HG丸ｺﾞｼｯｸM-PRO" pitchFamily="50" charset="-128"/>
                </a:rPr>
                <a:t>技術・製品開発及び適用動向調査</a:t>
              </a:r>
            </a:p>
          </p:txBody>
        </p:sp>
        <p:sp>
          <p:nvSpPr>
            <p:cNvPr id="2084" name="Rectangle 20"/>
            <p:cNvSpPr>
              <a:spLocks noChangeArrowheads="1"/>
            </p:cNvSpPr>
            <p:nvPr/>
          </p:nvSpPr>
          <p:spPr bwMode="auto">
            <a:xfrm>
              <a:off x="2160" y="708"/>
              <a:ext cx="1574" cy="159"/>
            </a:xfrm>
            <a:prstGeom prst="rect">
              <a:avLst/>
            </a:prstGeom>
            <a:solidFill>
              <a:srgbClr val="CCFFCC"/>
            </a:solidFill>
            <a:ln w="9525">
              <a:solidFill>
                <a:schemeClr val="tx1"/>
              </a:solidFill>
              <a:miter lim="800000"/>
              <a:headEnd/>
              <a:tailEnd/>
            </a:ln>
          </p:spPr>
          <p:txBody>
            <a:bodyPr wrap="none" anchor="ctr"/>
            <a:lstStyle/>
            <a:p>
              <a:pPr algn="ctr"/>
              <a:r>
                <a:rPr lang="ja-JP" altLang="en-US" sz="1200" b="0" dirty="0">
                  <a:latin typeface="HG丸ｺﾞｼｯｸM-PRO" pitchFamily="50" charset="-128"/>
                  <a:ea typeface="HG丸ｺﾞｼｯｸM-PRO" pitchFamily="50" charset="-128"/>
                </a:rPr>
                <a:t>利用者ニーズ</a:t>
              </a:r>
              <a:r>
                <a:rPr lang="ja-JP" altLang="en-US" sz="1200" b="0" dirty="0" smtClean="0">
                  <a:latin typeface="HG丸ｺﾞｼｯｸM-PRO" pitchFamily="50" charset="-128"/>
                  <a:ea typeface="HG丸ｺﾞｼｯｸM-PRO" pitchFamily="50" charset="-128"/>
                </a:rPr>
                <a:t>調査</a:t>
              </a:r>
              <a:endParaRPr lang="en-US" altLang="ja-JP" sz="1200" b="0" dirty="0">
                <a:latin typeface="HG丸ｺﾞｼｯｸM-PRO" pitchFamily="50" charset="-128"/>
                <a:ea typeface="HG丸ｺﾞｼｯｸM-PRO" pitchFamily="50" charset="-128"/>
              </a:endParaRPr>
            </a:p>
          </p:txBody>
        </p:sp>
        <p:sp>
          <p:nvSpPr>
            <p:cNvPr id="2089" name="Rectangle 41"/>
            <p:cNvSpPr>
              <a:spLocks noChangeArrowheads="1"/>
            </p:cNvSpPr>
            <p:nvPr/>
          </p:nvSpPr>
          <p:spPr bwMode="auto">
            <a:xfrm>
              <a:off x="3645" y="3838"/>
              <a:ext cx="1820" cy="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ja-JP" altLang="en-US" b="0">
                <a:latin typeface="HG丸ｺﾞｼｯｸM-PRO" pitchFamily="50" charset="-128"/>
                <a:ea typeface="HG丸ｺﾞｼｯｸM-PRO" pitchFamily="50" charset="-128"/>
              </a:endParaRPr>
            </a:p>
          </p:txBody>
        </p:sp>
        <p:sp>
          <p:nvSpPr>
            <p:cNvPr id="2090" name="AutoShape 42"/>
            <p:cNvSpPr>
              <a:spLocks noChangeArrowheads="1"/>
            </p:cNvSpPr>
            <p:nvPr/>
          </p:nvSpPr>
          <p:spPr bwMode="auto">
            <a:xfrm rot="5400000">
              <a:off x="5270" y="3830"/>
              <a:ext cx="572" cy="408"/>
            </a:xfrm>
            <a:prstGeom prst="triangle">
              <a:avLst>
                <a:gd name="adj" fmla="val 50000"/>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ja-JP" altLang="en-US" b="0">
                <a:latin typeface="HG丸ｺﾞｼｯｸM-PRO" pitchFamily="50" charset="-128"/>
                <a:ea typeface="HG丸ｺﾞｼｯｸM-PRO" pitchFamily="50" charset="-128"/>
              </a:endParaRPr>
            </a:p>
          </p:txBody>
        </p:sp>
        <p:sp>
          <p:nvSpPr>
            <p:cNvPr id="2093" name="Rectangle 45"/>
            <p:cNvSpPr>
              <a:spLocks noChangeArrowheads="1"/>
            </p:cNvSpPr>
            <p:nvPr/>
          </p:nvSpPr>
          <p:spPr bwMode="auto">
            <a:xfrm>
              <a:off x="3742" y="3884"/>
              <a:ext cx="1769" cy="272"/>
            </a:xfrm>
            <a:prstGeom prst="rect">
              <a:avLst/>
            </a:prstGeom>
            <a:solidFill>
              <a:schemeClr val="bg1"/>
            </a:solidFill>
            <a:ln w="9525">
              <a:noFill/>
              <a:miter lim="800000"/>
              <a:headEnd/>
              <a:tailEnd/>
            </a:ln>
            <a:effectLst/>
          </p:spPr>
          <p:txBody>
            <a:bodyPr wrap="none" anchor="ctr"/>
            <a:lstStyle/>
            <a:p>
              <a:r>
                <a:rPr lang="ja-JP" altLang="en-US" sz="1400" b="0" dirty="0" smtClean="0">
                  <a:latin typeface="HG丸ｺﾞｼｯｸM-PRO" pitchFamily="50" charset="-128"/>
                  <a:ea typeface="HG丸ｺﾞｼｯｸM-PRO" pitchFamily="50" charset="-128"/>
                </a:rPr>
                <a:t>テストベッド、基本機能</a:t>
              </a:r>
              <a:endParaRPr lang="en-US" altLang="ja-JP" sz="1400" b="0" dirty="0" smtClean="0">
                <a:latin typeface="HG丸ｺﾞｼｯｸM-PRO" pitchFamily="50" charset="-128"/>
                <a:ea typeface="HG丸ｺﾞｼｯｸM-PRO" pitchFamily="50" charset="-128"/>
              </a:endParaRPr>
            </a:p>
            <a:p>
              <a:pPr algn="ctr"/>
              <a:r>
                <a:rPr lang="ja-JP" altLang="en-US" sz="1400" b="0" dirty="0" smtClean="0">
                  <a:latin typeface="HG丸ｺﾞｼｯｸM-PRO" pitchFamily="50" charset="-128"/>
                  <a:ea typeface="HG丸ｺﾞｼｯｸM-PRO" pitchFamily="50" charset="-128"/>
                </a:rPr>
                <a:t>構築</a:t>
              </a:r>
              <a:endParaRPr lang="ja-JP" altLang="en-US" sz="1400" b="0" dirty="0">
                <a:latin typeface="HG丸ｺﾞｼｯｸM-PRO" pitchFamily="50" charset="-128"/>
                <a:ea typeface="HG丸ｺﾞｼｯｸM-PRO" pitchFamily="50" charset="-128"/>
              </a:endParaRPr>
            </a:p>
          </p:txBody>
        </p:sp>
        <p:sp>
          <p:nvSpPr>
            <p:cNvPr id="2094" name="Line 46"/>
            <p:cNvSpPr>
              <a:spLocks noChangeShapeType="1"/>
            </p:cNvSpPr>
            <p:nvPr/>
          </p:nvSpPr>
          <p:spPr bwMode="auto">
            <a:xfrm>
              <a:off x="0" y="3521"/>
              <a:ext cx="5760" cy="0"/>
            </a:xfrm>
            <a:prstGeom prst="line">
              <a:avLst/>
            </a:prstGeom>
            <a:noFill/>
            <a:ln w="25400">
              <a:solidFill>
                <a:schemeClr val="tx1"/>
              </a:solidFill>
              <a:prstDash val="sysDot"/>
              <a:round/>
              <a:headEnd/>
              <a:tailEnd/>
            </a:ln>
            <a:effectLst/>
          </p:spPr>
          <p:txBody>
            <a:bodyPr/>
            <a:lstStyle/>
            <a:p>
              <a:endParaRPr lang="ja-JP" altLang="en-US" b="0">
                <a:latin typeface="HG丸ｺﾞｼｯｸM-PRO" pitchFamily="50" charset="-128"/>
                <a:ea typeface="HG丸ｺﾞｼｯｸM-PRO" pitchFamily="50" charset="-128"/>
              </a:endParaRPr>
            </a:p>
          </p:txBody>
        </p:sp>
        <p:sp>
          <p:nvSpPr>
            <p:cNvPr id="2101" name="AutoShape 53"/>
            <p:cNvSpPr>
              <a:spLocks noChangeArrowheads="1"/>
            </p:cNvSpPr>
            <p:nvPr/>
          </p:nvSpPr>
          <p:spPr bwMode="auto">
            <a:xfrm>
              <a:off x="113" y="659"/>
              <a:ext cx="272" cy="1727"/>
            </a:xfrm>
            <a:prstGeom prst="roundRect">
              <a:avLst>
                <a:gd name="adj" fmla="val 16667"/>
              </a:avLst>
            </a:prstGeom>
            <a:solidFill>
              <a:srgbClr val="FFFF00"/>
            </a:solidFill>
            <a:ln w="9525">
              <a:noFill/>
              <a:round/>
              <a:headEnd/>
              <a:tailEnd/>
            </a:ln>
            <a:effectLst/>
          </p:spPr>
          <p:txBody>
            <a:bodyPr vert="eaVert" wrap="none" anchor="ctr"/>
            <a:lstStyle/>
            <a:p>
              <a:pPr algn="ctr"/>
              <a:r>
                <a:rPr lang="ja-JP" altLang="en-US" sz="2000" b="0" dirty="0" smtClean="0">
                  <a:latin typeface="HG丸ｺﾞｼｯｸM-PRO" pitchFamily="50" charset="-128"/>
                  <a:ea typeface="HG丸ｺﾞｼｯｸM-PRO" pitchFamily="50" charset="-128"/>
                </a:rPr>
                <a:t>正式システム</a:t>
              </a:r>
              <a:endParaRPr lang="ja-JP" altLang="en-US" sz="2000" b="0" dirty="0">
                <a:latin typeface="HG丸ｺﾞｼｯｸM-PRO" pitchFamily="50" charset="-128"/>
                <a:ea typeface="HG丸ｺﾞｼｯｸM-PRO" pitchFamily="50" charset="-128"/>
              </a:endParaRPr>
            </a:p>
          </p:txBody>
        </p:sp>
        <p:sp>
          <p:nvSpPr>
            <p:cNvPr id="2102" name="AutoShape 54"/>
            <p:cNvSpPr>
              <a:spLocks noChangeArrowheads="1"/>
            </p:cNvSpPr>
            <p:nvPr/>
          </p:nvSpPr>
          <p:spPr bwMode="auto">
            <a:xfrm>
              <a:off x="113" y="3612"/>
              <a:ext cx="272" cy="589"/>
            </a:xfrm>
            <a:prstGeom prst="roundRect">
              <a:avLst>
                <a:gd name="adj" fmla="val 16667"/>
              </a:avLst>
            </a:prstGeom>
            <a:solidFill>
              <a:srgbClr val="FFFF00"/>
            </a:solidFill>
            <a:ln w="9525">
              <a:noFill/>
              <a:round/>
              <a:headEnd/>
              <a:tailEnd/>
            </a:ln>
            <a:effectLst/>
          </p:spPr>
          <p:txBody>
            <a:bodyPr vert="eaVert" wrap="none" anchor="ctr"/>
            <a:lstStyle/>
            <a:p>
              <a:pPr algn="ctr"/>
              <a:r>
                <a:rPr lang="ja-JP" altLang="en-US" sz="1200" b="0">
                  <a:latin typeface="HG丸ｺﾞｼｯｸM-PRO" pitchFamily="50" charset="-128"/>
                  <a:ea typeface="HG丸ｺﾞｼｯｸM-PRO" pitchFamily="50" charset="-128"/>
                </a:rPr>
                <a:t>プロトタイプ</a:t>
              </a:r>
            </a:p>
          </p:txBody>
        </p:sp>
      </p:grpSp>
      <p:sp>
        <p:nvSpPr>
          <p:cNvPr id="2104" name="Text Box 56"/>
          <p:cNvSpPr txBox="1">
            <a:spLocks noChangeArrowheads="1"/>
          </p:cNvSpPr>
          <p:nvPr/>
        </p:nvSpPr>
        <p:spPr bwMode="auto">
          <a:xfrm>
            <a:off x="0" y="0"/>
            <a:ext cx="9144000" cy="646331"/>
          </a:xfrm>
          <a:prstGeom prst="rect">
            <a:avLst/>
          </a:prstGeom>
          <a:noFill/>
          <a:ln w="9525">
            <a:noFill/>
            <a:miter lim="800000"/>
            <a:headEnd/>
            <a:tailEnd/>
          </a:ln>
          <a:effectLst/>
        </p:spPr>
        <p:txBody>
          <a:bodyPr wrap="square">
            <a:spAutoFit/>
          </a:bodyPr>
          <a:lstStyle/>
          <a:p>
            <a:pPr algn="ctr">
              <a:spcBef>
                <a:spcPct val="50000"/>
              </a:spcBef>
            </a:pPr>
            <a:r>
              <a:rPr lang="ja-JP" altLang="en-US" sz="3200" dirty="0" smtClean="0">
                <a:solidFill>
                  <a:schemeClr val="bg1"/>
                </a:solidFill>
                <a:latin typeface="HG丸ｺﾞｼｯｸM-PRO" pitchFamily="50" charset="-128"/>
                <a:ea typeface="HG丸ｺﾞｼｯｸM-PRO" pitchFamily="50" charset="-128"/>
              </a:rPr>
              <a:t>サービス要件定義・</a:t>
            </a:r>
            <a:r>
              <a:rPr lang="ja-JP" altLang="en-US" sz="3600" dirty="0" smtClean="0">
                <a:solidFill>
                  <a:schemeClr val="bg1"/>
                </a:solidFill>
                <a:latin typeface="HG丸ｺﾞｼｯｸM-PRO" pitchFamily="50" charset="-128"/>
                <a:ea typeface="HG丸ｺﾞｼｯｸM-PRO" pitchFamily="50" charset="-128"/>
              </a:rPr>
              <a:t>システム化</a:t>
            </a:r>
            <a:r>
              <a:rPr lang="ja-JP" altLang="en-US" sz="3200" dirty="0" smtClean="0">
                <a:solidFill>
                  <a:schemeClr val="bg1"/>
                </a:solidFill>
                <a:latin typeface="HG丸ｺﾞｼｯｸM-PRO" pitchFamily="50" charset="-128"/>
                <a:ea typeface="HG丸ｺﾞｼｯｸM-PRO" pitchFamily="50" charset="-128"/>
              </a:rPr>
              <a:t>要件定義作成</a:t>
            </a:r>
          </a:p>
        </p:txBody>
      </p:sp>
      <p:sp>
        <p:nvSpPr>
          <p:cNvPr id="53" name="Rectangle 5"/>
          <p:cNvSpPr>
            <a:spLocks noChangeArrowheads="1"/>
          </p:cNvSpPr>
          <p:nvPr/>
        </p:nvSpPr>
        <p:spPr bwMode="auto">
          <a:xfrm>
            <a:off x="3571868" y="6215082"/>
            <a:ext cx="1311275" cy="35719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ja-JP" altLang="en-US" sz="1100" b="0" dirty="0" smtClean="0">
                <a:latin typeface="HG丸ｺﾞｼｯｸM-PRO" pitchFamily="50" charset="-128"/>
                <a:ea typeface="HG丸ｺﾞｼｯｸM-PRO" pitchFamily="50" charset="-128"/>
              </a:rPr>
              <a:t>プロトタイプ</a:t>
            </a:r>
            <a:endParaRPr lang="en-US" altLang="ja-JP" sz="1100" b="0" dirty="0" smtClean="0">
              <a:latin typeface="HG丸ｺﾞｼｯｸM-PRO" pitchFamily="50" charset="-128"/>
              <a:ea typeface="HG丸ｺﾞｼｯｸM-PRO" pitchFamily="50" charset="-128"/>
            </a:endParaRPr>
          </a:p>
          <a:p>
            <a:pPr algn="ctr"/>
            <a:r>
              <a:rPr lang="ja-JP" altLang="en-US" sz="1100" b="0" dirty="0" smtClean="0">
                <a:latin typeface="HG丸ｺﾞｼｯｸM-PRO" pitchFamily="50" charset="-128"/>
                <a:ea typeface="HG丸ｺﾞｼｯｸM-PRO" pitchFamily="50" charset="-128"/>
              </a:rPr>
              <a:t>仕様書</a:t>
            </a:r>
            <a:endParaRPr lang="en-US" altLang="ja-JP" sz="1100" b="0" dirty="0">
              <a:latin typeface="HG丸ｺﾞｼｯｸM-PRO" pitchFamily="50" charset="-128"/>
              <a:ea typeface="HG丸ｺﾞｼｯｸM-PRO" pitchFamily="50" charset="-128"/>
            </a:endParaRPr>
          </a:p>
        </p:txBody>
      </p:sp>
      <p:sp>
        <p:nvSpPr>
          <p:cNvPr id="55" name="Rectangle 20"/>
          <p:cNvSpPr>
            <a:spLocks noChangeArrowheads="1"/>
          </p:cNvSpPr>
          <p:nvPr/>
        </p:nvSpPr>
        <p:spPr bwMode="auto">
          <a:xfrm>
            <a:off x="3428992" y="1428737"/>
            <a:ext cx="2498725" cy="214314"/>
          </a:xfrm>
          <a:prstGeom prst="rect">
            <a:avLst/>
          </a:prstGeom>
          <a:solidFill>
            <a:srgbClr val="CCFFCC"/>
          </a:solidFill>
          <a:ln w="9525">
            <a:solidFill>
              <a:schemeClr val="tx1"/>
            </a:solidFill>
            <a:miter lim="800000"/>
            <a:headEnd/>
            <a:tailEnd/>
          </a:ln>
        </p:spPr>
        <p:txBody>
          <a:bodyPr wrap="none" anchor="ctr"/>
          <a:lstStyle/>
          <a:p>
            <a:pPr algn="ctr"/>
            <a:r>
              <a:rPr lang="ja-JP" altLang="en-US" sz="1200" b="0" dirty="0" smtClean="0">
                <a:latin typeface="HG丸ｺﾞｼｯｸM-PRO" pitchFamily="50" charset="-128"/>
                <a:ea typeface="HG丸ｺﾞｼｯｸM-PRO" pitchFamily="50" charset="-128"/>
              </a:rPr>
              <a:t>外部</a:t>
            </a:r>
            <a:r>
              <a:rPr lang="ja-JP" altLang="en-US" sz="1200" b="0" dirty="0">
                <a:latin typeface="HG丸ｺﾞｼｯｸM-PRO" pitchFamily="50" charset="-128"/>
                <a:ea typeface="HG丸ｺﾞｼｯｸM-PRO" pitchFamily="50" charset="-128"/>
              </a:rPr>
              <a:t>サービス動向調査</a:t>
            </a:r>
          </a:p>
        </p:txBody>
      </p:sp>
      <p:sp>
        <p:nvSpPr>
          <p:cNvPr id="56" name="AutoShape 73"/>
          <p:cNvSpPr>
            <a:spLocks noChangeArrowheads="1"/>
          </p:cNvSpPr>
          <p:nvPr/>
        </p:nvSpPr>
        <p:spPr bwMode="auto">
          <a:xfrm>
            <a:off x="1142976" y="1214422"/>
            <a:ext cx="2071702" cy="428628"/>
          </a:xfrm>
          <a:prstGeom prst="wedgeEllipseCallout">
            <a:avLst>
              <a:gd name="adj1" fmla="val 57418"/>
              <a:gd name="adj2" fmla="val 60708"/>
            </a:avLst>
          </a:prstGeom>
          <a:noFill/>
          <a:ln w="38100" algn="ctr">
            <a:solidFill>
              <a:srgbClr val="00B050"/>
            </a:solidFill>
            <a:miter lim="800000"/>
            <a:headEnd/>
            <a:tailEnd/>
          </a:ln>
          <a:effectLst>
            <a:outerShdw dist="107763" dir="2700000" algn="ctr" rotWithShape="0">
              <a:schemeClr val="bg2">
                <a:alpha val="50000"/>
              </a:schemeClr>
            </a:outerShdw>
          </a:effectLst>
        </p:spPr>
        <p:txBody>
          <a:bodyPr anchor="ctr"/>
          <a:lstStyle/>
          <a:p>
            <a:pPr>
              <a:defRPr/>
            </a:pPr>
            <a:r>
              <a:rPr lang="ja-JP" altLang="en-US" sz="1050" b="0" dirty="0" smtClean="0">
                <a:latin typeface="HG丸ｺﾞｼｯｸM-PRO" pitchFamily="50" charset="-128"/>
                <a:ea typeface="HG丸ｺﾞｼｯｸM-PRO" pitchFamily="50" charset="-128"/>
              </a:rPr>
              <a:t>フォーカスグループインタビュー</a:t>
            </a:r>
            <a:endParaRPr lang="ja-JP" altLang="en-US" sz="1050" b="0" dirty="0">
              <a:latin typeface="HG丸ｺﾞｼｯｸM-PRO" pitchFamily="50" charset="-128"/>
              <a:ea typeface="HG丸ｺﾞｼｯｸM-PRO" pitchFamily="50" charset="-128"/>
            </a:endParaRPr>
          </a:p>
        </p:txBody>
      </p:sp>
      <p:sp>
        <p:nvSpPr>
          <p:cNvPr id="57" name="AutoShape 73"/>
          <p:cNvSpPr>
            <a:spLocks noChangeArrowheads="1"/>
          </p:cNvSpPr>
          <p:nvPr/>
        </p:nvSpPr>
        <p:spPr bwMode="auto">
          <a:xfrm>
            <a:off x="1428728" y="6000768"/>
            <a:ext cx="2071702" cy="428628"/>
          </a:xfrm>
          <a:prstGeom prst="wedgeEllipseCallout">
            <a:avLst>
              <a:gd name="adj1" fmla="val 49602"/>
              <a:gd name="adj2" fmla="val 69597"/>
            </a:avLst>
          </a:prstGeom>
          <a:noFill/>
          <a:ln w="38100" algn="ctr">
            <a:solidFill>
              <a:srgbClr val="00B050"/>
            </a:solidFill>
            <a:miter lim="800000"/>
            <a:headEnd/>
            <a:tailEnd/>
          </a:ln>
          <a:effectLst>
            <a:outerShdw dist="107763" dir="2700000" algn="ctr" rotWithShape="0">
              <a:schemeClr val="bg2">
                <a:alpha val="50000"/>
              </a:schemeClr>
            </a:outerShdw>
          </a:effectLst>
        </p:spPr>
        <p:txBody>
          <a:bodyPr anchor="ctr"/>
          <a:lstStyle/>
          <a:p>
            <a:pPr>
              <a:defRPr/>
            </a:pPr>
            <a:r>
              <a:rPr lang="ja-JP" altLang="en-US" sz="1200" b="0" dirty="0" smtClean="0">
                <a:solidFill>
                  <a:srgbClr val="00B050"/>
                </a:solidFill>
                <a:latin typeface="HG丸ｺﾞｼｯｸM-PRO" pitchFamily="50" charset="-128"/>
                <a:ea typeface="HG丸ｺﾞｼｯｸM-PRO" pitchFamily="50" charset="-128"/>
              </a:rPr>
              <a:t>有識者検討会</a:t>
            </a:r>
            <a:endParaRPr lang="ja-JP" altLang="en-US" sz="1200" b="0" dirty="0">
              <a:solidFill>
                <a:srgbClr val="00B050"/>
              </a:solidFill>
              <a:latin typeface="HG丸ｺﾞｼｯｸM-PRO" pitchFamily="50" charset="-128"/>
              <a:ea typeface="HG丸ｺﾞｼｯｸM-PRO" pitchFamily="50" charset="-128"/>
            </a:endParaRPr>
          </a:p>
        </p:txBody>
      </p:sp>
      <p:sp>
        <p:nvSpPr>
          <p:cNvPr id="58" name="AutoShape 73"/>
          <p:cNvSpPr>
            <a:spLocks noChangeArrowheads="1"/>
          </p:cNvSpPr>
          <p:nvPr/>
        </p:nvSpPr>
        <p:spPr bwMode="auto">
          <a:xfrm>
            <a:off x="1142976" y="1643050"/>
            <a:ext cx="2071702" cy="428628"/>
          </a:xfrm>
          <a:prstGeom prst="wedgeEllipseCallout">
            <a:avLst>
              <a:gd name="adj1" fmla="val 60177"/>
              <a:gd name="adj2" fmla="val -17069"/>
            </a:avLst>
          </a:prstGeom>
          <a:noFill/>
          <a:ln w="38100" algn="ctr">
            <a:solidFill>
              <a:srgbClr val="00B050"/>
            </a:solidFill>
            <a:miter lim="800000"/>
            <a:headEnd/>
            <a:tailEnd/>
          </a:ln>
          <a:effectLst>
            <a:outerShdw dist="107763" dir="2700000" algn="ctr" rotWithShape="0">
              <a:schemeClr val="bg2">
                <a:alpha val="50000"/>
              </a:schemeClr>
            </a:outerShdw>
          </a:effectLst>
        </p:spPr>
        <p:txBody>
          <a:bodyPr anchor="ctr"/>
          <a:lstStyle/>
          <a:p>
            <a:pPr>
              <a:defRPr/>
            </a:pPr>
            <a:r>
              <a:rPr lang="ja-JP" altLang="en-US" sz="1050" b="0" dirty="0" smtClean="0">
                <a:latin typeface="HG丸ｺﾞｼｯｸM-PRO" pitchFamily="50" charset="-128"/>
                <a:ea typeface="HG丸ｺﾞｼｯｸM-PRO" pitchFamily="50" charset="-128"/>
              </a:rPr>
              <a:t>一般ユーザアンケート調査</a:t>
            </a:r>
            <a:endParaRPr lang="ja-JP" altLang="en-US" sz="1050" b="0" dirty="0">
              <a:latin typeface="HG丸ｺﾞｼｯｸM-PRO" pitchFamily="50" charset="-128"/>
              <a:ea typeface="HG丸ｺﾞｼｯｸM-PRO" pitchFamily="50" charset="-128"/>
            </a:endParaRPr>
          </a:p>
        </p:txBody>
      </p:sp>
      <p:sp>
        <p:nvSpPr>
          <p:cNvPr id="59" name="フローチャート : 書類 58"/>
          <p:cNvSpPr/>
          <p:nvPr/>
        </p:nvSpPr>
        <p:spPr>
          <a:xfrm>
            <a:off x="899592" y="3573016"/>
            <a:ext cx="1100640" cy="498926"/>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b="0" dirty="0" smtClean="0">
                <a:solidFill>
                  <a:schemeClr val="tx1"/>
                </a:solidFill>
                <a:latin typeface="HG丸ｺﾞｼｯｸM-PRO" pitchFamily="50" charset="-128"/>
                <a:ea typeface="HG丸ｺﾞｼｯｸM-PRO" pitchFamily="50" charset="-128"/>
              </a:rPr>
              <a:t>各種実施計画書</a:t>
            </a:r>
            <a:endParaRPr lang="en-US" altLang="ja-JP" b="0" dirty="0" smtClean="0">
              <a:solidFill>
                <a:schemeClr val="tx1"/>
              </a:solidFill>
              <a:latin typeface="HG丸ｺﾞｼｯｸM-PRO" pitchFamily="50" charset="-128"/>
              <a:ea typeface="HG丸ｺﾞｼｯｸM-PRO" pitchFamily="50" charset="-128"/>
            </a:endParaRPr>
          </a:p>
        </p:txBody>
      </p:sp>
      <p:sp>
        <p:nvSpPr>
          <p:cNvPr id="63" name="フローチャート : 書類 62"/>
          <p:cNvSpPr/>
          <p:nvPr/>
        </p:nvSpPr>
        <p:spPr>
          <a:xfrm>
            <a:off x="928662" y="2564904"/>
            <a:ext cx="1123058" cy="578344"/>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600" b="0" dirty="0" smtClean="0">
                <a:solidFill>
                  <a:schemeClr val="tx1"/>
                </a:solidFill>
                <a:latin typeface="HG丸ｺﾞｼｯｸM-PRO" pitchFamily="50" charset="-128"/>
                <a:ea typeface="HG丸ｺﾞｼｯｸM-PRO" pitchFamily="50" charset="-128"/>
              </a:rPr>
              <a:t>長尾ビジョン</a:t>
            </a:r>
            <a:endParaRPr lang="en-US" altLang="ja-JP" sz="1600" b="0" dirty="0" smtClean="0">
              <a:solidFill>
                <a:schemeClr val="tx1"/>
              </a:solidFill>
              <a:latin typeface="HG丸ｺﾞｼｯｸM-PRO" pitchFamily="50" charset="-128"/>
              <a:ea typeface="HG丸ｺﾞｼｯｸM-PRO" pitchFamily="50" charset="-128"/>
            </a:endParaRPr>
          </a:p>
        </p:txBody>
      </p:sp>
      <p:sp>
        <p:nvSpPr>
          <p:cNvPr id="64" name="Line 29"/>
          <p:cNvSpPr>
            <a:spLocks noChangeShapeType="1"/>
          </p:cNvSpPr>
          <p:nvPr/>
        </p:nvSpPr>
        <p:spPr bwMode="auto">
          <a:xfrm>
            <a:off x="1285852" y="3143248"/>
            <a:ext cx="357191" cy="428628"/>
          </a:xfrm>
          <a:prstGeom prst="line">
            <a:avLst/>
          </a:prstGeom>
          <a:noFill/>
          <a:ln w="127000">
            <a:solidFill>
              <a:srgbClr val="FF9900"/>
            </a:solidFill>
            <a:round/>
            <a:headEnd/>
            <a:tailEnd type="triangle" w="med" len="med"/>
          </a:ln>
        </p:spPr>
        <p:txBody>
          <a:bodyPr/>
          <a:lstStyle/>
          <a:p>
            <a:endParaRPr lang="ja-JP" altLang="en-US" b="0">
              <a:latin typeface="HG丸ｺﾞｼｯｸM-PRO" pitchFamily="50" charset="-128"/>
              <a:ea typeface="HG丸ｺﾞｼｯｸM-PRO" pitchFamily="50" charset="-128"/>
            </a:endParaRPr>
          </a:p>
        </p:txBody>
      </p:sp>
      <p:sp>
        <p:nvSpPr>
          <p:cNvPr id="68" name="スライド番号プレースホルダ 67"/>
          <p:cNvSpPr>
            <a:spLocks noGrp="1"/>
          </p:cNvSpPr>
          <p:nvPr>
            <p:ph type="sldNum" sz="quarter" idx="4294967295"/>
          </p:nvPr>
        </p:nvSpPr>
        <p:spPr>
          <a:xfrm>
            <a:off x="8143900" y="6215082"/>
            <a:ext cx="609600" cy="521208"/>
          </a:xfrm>
          <a:prstGeom prst="rect">
            <a:avLst/>
          </a:prstGeom>
        </p:spPr>
        <p:txBody>
          <a:bodyPr/>
          <a:lstStyle/>
          <a:p>
            <a:pPr>
              <a:defRPr/>
            </a:pPr>
            <a:fld id="{8F9B926E-BC0B-409E-8F4F-491A1AB00D14}" type="slidenum">
              <a:rPr lang="en-US" altLang="ja-JP" b="0" smtClean="0">
                <a:latin typeface="HG丸ｺﾞｼｯｸM-PRO" pitchFamily="50" charset="-128"/>
                <a:ea typeface="HG丸ｺﾞｼｯｸM-PRO" pitchFamily="50" charset="-128"/>
              </a:rPr>
              <a:pPr>
                <a:defRPr/>
              </a:pPr>
              <a:t>9</a:t>
            </a:fld>
            <a:endParaRPr lang="en-US" altLang="ja-JP" b="0">
              <a:latin typeface="HG丸ｺﾞｼｯｸM-PRO" pitchFamily="50" charset="-128"/>
              <a:ea typeface="HG丸ｺﾞｼｯｸM-PRO" pitchFamily="50" charset="-128"/>
            </a:endParaRPr>
          </a:p>
        </p:txBody>
      </p:sp>
      <p:sp>
        <p:nvSpPr>
          <p:cNvPr id="52" name="フッター プレースホルダ 51"/>
          <p:cNvSpPr>
            <a:spLocks noGrp="1"/>
          </p:cNvSpPr>
          <p:nvPr>
            <p:ph type="ftr" sz="quarter" idx="11"/>
          </p:nvPr>
        </p:nvSpPr>
        <p:spPr/>
        <p:txBody>
          <a:bodyPr/>
          <a:lstStyle/>
          <a:p>
            <a:r>
              <a:rPr kumimoji="0" lang="en-US" smtClean="0"/>
              <a:t>National Diet Library (NDL)</a:t>
            </a:r>
            <a:endParaRPr kumimoji="0"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a:solidFill>
            <a:schemeClr val="tx1"/>
          </a:solidFill>
        </a:ln>
      </a:spPr>
      <a:bodyPr wrap="square" rtlCol="0">
        <a:spAutoFit/>
      </a:bodyPr>
      <a:lstStyle>
        <a:defPPr>
          <a:defRPr kumimoji="1" sz="800" dirty="0" smtClean="0"/>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66263</TotalTime>
  <Words>6990</Words>
  <Application>Microsoft Office PowerPoint</Application>
  <PresentationFormat>画面に合わせる (4:3)</PresentationFormat>
  <Paragraphs>1205</Paragraphs>
  <Slides>30</Slides>
  <Notes>20</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30</vt:i4>
      </vt:variant>
    </vt:vector>
  </HeadingPairs>
  <TitlesOfParts>
    <vt:vector size="32" baseType="lpstr">
      <vt:lpstr>Office テーマ</vt:lpstr>
      <vt:lpstr>ワークシート</vt:lpstr>
      <vt:lpstr>国立国会図書館サーチの コンセプト・開発経緯と今後の展開</vt:lpstr>
      <vt:lpstr>「知識はわれらを豊かにする」を 情報処理システムの観点からみて</vt:lpstr>
      <vt:lpstr>当館の位置付けの再認識</vt:lpstr>
      <vt:lpstr>NDLサーチと 業務基盤システム</vt:lpstr>
      <vt:lpstr>NDLSearchができるまで</vt:lpstr>
      <vt:lpstr>情報探索サービスの将来像 (クラウドの世界でのサービスの連携)</vt:lpstr>
      <vt:lpstr>次期図書館システムの全体イメージ</vt:lpstr>
      <vt:lpstr>書誌・所蔵の視点でのコンテンツの体系的整理の概念</vt:lpstr>
      <vt:lpstr>スライド 9</vt:lpstr>
      <vt:lpstr>適用すべき技術標準の指針（一覧）</vt:lpstr>
      <vt:lpstr>サービス構築の基本要件</vt:lpstr>
      <vt:lpstr>NDLサーチのシステム化要件</vt:lpstr>
      <vt:lpstr>スライド 13</vt:lpstr>
      <vt:lpstr>　リニューアルシステム群の概要 1/2</vt:lpstr>
      <vt:lpstr>　リニューアルシステム群の概要 2/2</vt:lpstr>
      <vt:lpstr>スライド 16</vt:lpstr>
      <vt:lpstr>スライド 17</vt:lpstr>
      <vt:lpstr>スライド 18</vt:lpstr>
      <vt:lpstr>　新システムの連携概要</vt:lpstr>
      <vt:lpstr>NDLサーチでの当面の連携イメージ</vt:lpstr>
      <vt:lpstr>NDLサーチの機能改善（2012年度）</vt:lpstr>
      <vt:lpstr>知識インフラ 震災アーカイブ</vt:lpstr>
      <vt:lpstr>新たな知識の創造と還流</vt:lpstr>
      <vt:lpstr>知識インフラ構築に向けた 有識者会議体のイメージ</vt:lpstr>
      <vt:lpstr>NDLラボ（仮称）の設置</vt:lpstr>
      <vt:lpstr>現状のNDLサーチをベースに 震災アーカイブとして機能拡張（想定）</vt:lpstr>
      <vt:lpstr>まとめ</vt:lpstr>
      <vt:lpstr>知識インフラ構築に向けた NDLサーチの今後の展開</vt:lpstr>
      <vt:lpstr>NDLサーチは、知識インフラのポータルに</vt:lpstr>
      <vt:lpstr>終わり</vt:lpstr>
    </vt:vector>
  </TitlesOfParts>
  <Company>国立国会図書館</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ndl</dc:creator>
  <cp:lastModifiedBy>ndl</cp:lastModifiedBy>
  <cp:revision>3262</cp:revision>
  <dcterms:created xsi:type="dcterms:W3CDTF">2010-01-29T00:20:33Z</dcterms:created>
  <dcterms:modified xsi:type="dcterms:W3CDTF">2012-03-16T12:01:31Z</dcterms:modified>
</cp:coreProperties>
</file>