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
  </p:notesMasterIdLst>
  <p:handoutMasterIdLst>
    <p:handoutMasterId r:id="rId7"/>
  </p:handoutMasterIdLst>
  <p:sldIdLst>
    <p:sldId id="773" r:id="rId2"/>
    <p:sldId id="749" r:id="rId3"/>
    <p:sldId id="766" r:id="rId4"/>
    <p:sldId id="768" r:id="rId5"/>
  </p:sldIdLst>
  <p:sldSz cx="9144000" cy="6858000" type="screen4x3"/>
  <p:notesSz cx="6734175"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ECFF"/>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79" autoAdjust="0"/>
    <p:restoredTop sz="38664" autoAdjust="0"/>
  </p:normalViewPr>
  <p:slideViewPr>
    <p:cSldViewPr>
      <p:cViewPr>
        <p:scale>
          <a:sx n="100" d="100"/>
          <a:sy n="100" d="100"/>
        </p:scale>
        <p:origin x="-786" y="108"/>
      </p:cViewPr>
      <p:guideLst>
        <p:guide orient="horz" pos="2160"/>
        <p:guide pos="2880"/>
      </p:guideLst>
    </p:cSldViewPr>
  </p:slideViewPr>
  <p:outlineViewPr>
    <p:cViewPr>
      <p:scale>
        <a:sx n="33" d="100"/>
        <a:sy n="33" d="100"/>
      </p:scale>
      <p:origin x="0" y="6180"/>
    </p:cViewPr>
  </p:outlineViewPr>
  <p:notesTextViewPr>
    <p:cViewPr>
      <p:scale>
        <a:sx n="100" d="100"/>
        <a:sy n="100" d="100"/>
      </p:scale>
      <p:origin x="0" y="0"/>
    </p:cViewPr>
  </p:notesTextViewPr>
  <p:sorterViewPr>
    <p:cViewPr>
      <p:scale>
        <a:sx n="80" d="100"/>
        <a:sy n="80" d="100"/>
      </p:scale>
      <p:origin x="0" y="156"/>
    </p:cViewPr>
  </p:sorterViewPr>
  <p:notesViewPr>
    <p:cSldViewPr>
      <p:cViewPr varScale="1">
        <p:scale>
          <a:sx n="54" d="100"/>
          <a:sy n="54" d="100"/>
        </p:scale>
        <p:origin x="-2388" y="-84"/>
      </p:cViewPr>
      <p:guideLst>
        <p:guide orient="horz" pos="3107"/>
        <p:guide pos="212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9" y="8"/>
            <a:ext cx="2918725" cy="493554"/>
          </a:xfrm>
          <a:prstGeom prst="rect">
            <a:avLst/>
          </a:prstGeom>
        </p:spPr>
        <p:txBody>
          <a:bodyPr vert="horz" lIns="91313" tIns="45656" rIns="91313" bIns="45656" rtlCol="0"/>
          <a:lstStyle>
            <a:lvl1pPr algn="l">
              <a:defRPr sz="1200"/>
            </a:lvl1pPr>
          </a:lstStyle>
          <a:p>
            <a:r>
              <a:rPr kumimoji="1" lang="ja-JP" altLang="en-US" smtClean="0"/>
              <a:t>討論会「デジタル時代における本のゆくえ」</a:t>
            </a:r>
            <a:endParaRPr kumimoji="1" lang="ja-JP" altLang="en-US" dirty="0"/>
          </a:p>
        </p:txBody>
      </p:sp>
      <p:sp>
        <p:nvSpPr>
          <p:cNvPr id="3" name="日付プレースホルダ 2"/>
          <p:cNvSpPr>
            <a:spLocks noGrp="1"/>
          </p:cNvSpPr>
          <p:nvPr>
            <p:ph type="dt" sz="quarter" idx="1"/>
          </p:nvPr>
        </p:nvSpPr>
        <p:spPr>
          <a:xfrm>
            <a:off x="3813863" y="8"/>
            <a:ext cx="2918724" cy="493554"/>
          </a:xfrm>
          <a:prstGeom prst="rect">
            <a:avLst/>
          </a:prstGeom>
        </p:spPr>
        <p:txBody>
          <a:bodyPr vert="horz" lIns="91313" tIns="45656" rIns="91313" bIns="45656" rtlCol="0"/>
          <a:lstStyle>
            <a:lvl1pPr algn="r">
              <a:defRPr sz="1200"/>
            </a:lvl1pPr>
          </a:lstStyle>
          <a:p>
            <a:r>
              <a:rPr kumimoji="1" lang="en-US" altLang="ja-JP" smtClean="0"/>
              <a:t>2012/11/28</a:t>
            </a:r>
            <a:endParaRPr kumimoji="1" lang="ja-JP" altLang="en-US" dirty="0"/>
          </a:p>
        </p:txBody>
      </p:sp>
      <p:sp>
        <p:nvSpPr>
          <p:cNvPr id="4" name="フッター プレースホルダ 3"/>
          <p:cNvSpPr>
            <a:spLocks noGrp="1"/>
          </p:cNvSpPr>
          <p:nvPr>
            <p:ph type="ftr" sz="quarter" idx="2"/>
          </p:nvPr>
        </p:nvSpPr>
        <p:spPr>
          <a:xfrm>
            <a:off x="9" y="9371174"/>
            <a:ext cx="2918725" cy="493553"/>
          </a:xfrm>
          <a:prstGeom prst="rect">
            <a:avLst/>
          </a:prstGeom>
        </p:spPr>
        <p:txBody>
          <a:bodyPr vert="horz" lIns="91313" tIns="45656" rIns="91313" bIns="45656" rtlCol="0" anchor="b"/>
          <a:lstStyle>
            <a:lvl1pPr algn="l">
              <a:defRPr sz="1200"/>
            </a:lvl1pPr>
          </a:lstStyle>
          <a:p>
            <a:r>
              <a:rPr kumimoji="1" lang="en-US" altLang="ja-JP" smtClean="0"/>
              <a:t>National Diet Library (NDL), Japan</a:t>
            </a:r>
            <a:endParaRPr kumimoji="1" lang="ja-JP" altLang="en-US" dirty="0"/>
          </a:p>
        </p:txBody>
      </p:sp>
      <p:sp>
        <p:nvSpPr>
          <p:cNvPr id="5" name="スライド番号プレースホルダ 4"/>
          <p:cNvSpPr>
            <a:spLocks noGrp="1"/>
          </p:cNvSpPr>
          <p:nvPr>
            <p:ph type="sldNum" sz="quarter" idx="3"/>
          </p:nvPr>
        </p:nvSpPr>
        <p:spPr>
          <a:xfrm>
            <a:off x="3813863" y="9371174"/>
            <a:ext cx="2918724" cy="493553"/>
          </a:xfrm>
          <a:prstGeom prst="rect">
            <a:avLst/>
          </a:prstGeom>
        </p:spPr>
        <p:txBody>
          <a:bodyPr vert="horz" lIns="91313" tIns="45656" rIns="91313" bIns="45656" rtlCol="0" anchor="b"/>
          <a:lstStyle>
            <a:lvl1pPr algn="r">
              <a:defRPr sz="1200"/>
            </a:lvl1pPr>
          </a:lstStyle>
          <a:p>
            <a:fld id="{C4AF28F6-9C51-497A-A942-258017559419}"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7" y="5"/>
            <a:ext cx="2918143" cy="493317"/>
          </a:xfrm>
          <a:prstGeom prst="rect">
            <a:avLst/>
          </a:prstGeom>
        </p:spPr>
        <p:txBody>
          <a:bodyPr vert="horz" lIns="91332" tIns="45664" rIns="91332" bIns="45664" rtlCol="0"/>
          <a:lstStyle>
            <a:lvl1pPr algn="l">
              <a:defRPr sz="1200"/>
            </a:lvl1pPr>
          </a:lstStyle>
          <a:p>
            <a:r>
              <a:rPr kumimoji="1" lang="ja-JP" altLang="en-US" smtClean="0"/>
              <a:t>討論会「デジタル時代における本のゆくえ」</a:t>
            </a:r>
            <a:endParaRPr kumimoji="1" lang="ja-JP" altLang="en-US" dirty="0"/>
          </a:p>
        </p:txBody>
      </p:sp>
      <p:sp>
        <p:nvSpPr>
          <p:cNvPr id="3" name="日付プレースホルダ 2"/>
          <p:cNvSpPr>
            <a:spLocks noGrp="1"/>
          </p:cNvSpPr>
          <p:nvPr>
            <p:ph type="dt" idx="1"/>
          </p:nvPr>
        </p:nvSpPr>
        <p:spPr>
          <a:xfrm>
            <a:off x="3814482" y="5"/>
            <a:ext cx="2918143" cy="493317"/>
          </a:xfrm>
          <a:prstGeom prst="rect">
            <a:avLst/>
          </a:prstGeom>
        </p:spPr>
        <p:txBody>
          <a:bodyPr vert="horz" lIns="91332" tIns="45664" rIns="91332" bIns="45664" rtlCol="0"/>
          <a:lstStyle>
            <a:lvl1pPr algn="r">
              <a:defRPr sz="1200"/>
            </a:lvl1pPr>
          </a:lstStyle>
          <a:p>
            <a:r>
              <a:rPr kumimoji="1" lang="en-US" altLang="ja-JP" smtClean="0"/>
              <a:t>2012/11/28</a:t>
            </a:r>
            <a:endParaRPr kumimoji="1" lang="ja-JP" altLang="en-US" dirty="0"/>
          </a:p>
        </p:txBody>
      </p:sp>
      <p:sp>
        <p:nvSpPr>
          <p:cNvPr id="4" name="スライド イメージ プレースホルダ 3"/>
          <p:cNvSpPr>
            <a:spLocks noGrp="1" noRot="1" noChangeAspect="1"/>
          </p:cNvSpPr>
          <p:nvPr>
            <p:ph type="sldImg" idx="2"/>
          </p:nvPr>
        </p:nvSpPr>
        <p:spPr>
          <a:xfrm>
            <a:off x="900113" y="739775"/>
            <a:ext cx="4933950" cy="3702050"/>
          </a:xfrm>
          <a:prstGeom prst="rect">
            <a:avLst/>
          </a:prstGeom>
          <a:noFill/>
          <a:ln w="12700">
            <a:solidFill>
              <a:prstClr val="black"/>
            </a:solidFill>
          </a:ln>
        </p:spPr>
        <p:txBody>
          <a:bodyPr vert="horz" lIns="91332" tIns="45664" rIns="91332" bIns="45664" rtlCol="0" anchor="ctr"/>
          <a:lstStyle/>
          <a:p>
            <a:endParaRPr lang="ja-JP" altLang="en-US" dirty="0"/>
          </a:p>
        </p:txBody>
      </p:sp>
      <p:sp>
        <p:nvSpPr>
          <p:cNvPr id="5" name="ノート プレースホルダ 4"/>
          <p:cNvSpPr>
            <a:spLocks noGrp="1"/>
          </p:cNvSpPr>
          <p:nvPr>
            <p:ph type="body" sz="quarter" idx="3"/>
          </p:nvPr>
        </p:nvSpPr>
        <p:spPr>
          <a:xfrm>
            <a:off x="673418" y="4686506"/>
            <a:ext cx="5387340" cy="4439841"/>
          </a:xfrm>
          <a:prstGeom prst="rect">
            <a:avLst/>
          </a:prstGeom>
        </p:spPr>
        <p:txBody>
          <a:bodyPr vert="horz" lIns="91332" tIns="45664" rIns="91332" bIns="45664"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7" y="9371291"/>
            <a:ext cx="2918143" cy="493317"/>
          </a:xfrm>
          <a:prstGeom prst="rect">
            <a:avLst/>
          </a:prstGeom>
        </p:spPr>
        <p:txBody>
          <a:bodyPr vert="horz" lIns="91332" tIns="45664" rIns="91332" bIns="45664" rtlCol="0" anchor="b"/>
          <a:lstStyle>
            <a:lvl1pPr algn="l">
              <a:defRPr sz="1200"/>
            </a:lvl1pPr>
          </a:lstStyle>
          <a:p>
            <a:r>
              <a:rPr kumimoji="1" lang="en-US" altLang="ja-JP" smtClean="0"/>
              <a:t>National Diet Library (NDL), Japan</a:t>
            </a:r>
            <a:endParaRPr kumimoji="1" lang="ja-JP" altLang="en-US" dirty="0"/>
          </a:p>
        </p:txBody>
      </p:sp>
      <p:sp>
        <p:nvSpPr>
          <p:cNvPr id="7" name="スライド番号プレースホルダ 6"/>
          <p:cNvSpPr>
            <a:spLocks noGrp="1"/>
          </p:cNvSpPr>
          <p:nvPr>
            <p:ph type="sldNum" sz="quarter" idx="5"/>
          </p:nvPr>
        </p:nvSpPr>
        <p:spPr>
          <a:xfrm>
            <a:off x="3814482" y="9371291"/>
            <a:ext cx="2918143" cy="493317"/>
          </a:xfrm>
          <a:prstGeom prst="rect">
            <a:avLst/>
          </a:prstGeom>
        </p:spPr>
        <p:txBody>
          <a:bodyPr vert="horz" lIns="91332" tIns="45664" rIns="91332" bIns="45664" rtlCol="0" anchor="b"/>
          <a:lstStyle>
            <a:lvl1pPr algn="r">
              <a:defRPr sz="1200"/>
            </a:lvl1pPr>
          </a:lstStyle>
          <a:p>
            <a:fld id="{816A9BB7-DD5C-41DE-9B80-A8A5AECCA2DE}"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smtClean="0">
              <a:latin typeface="HG丸ｺﾞｼｯｸM-PRO" pitchFamily="50" charset="-128"/>
              <a:ea typeface="HG丸ｺﾞｼｯｸM-PRO" pitchFamily="50" charset="-128"/>
            </a:endParaRPr>
          </a:p>
          <a:p>
            <a:r>
              <a:rPr kumimoji="1" lang="ja-JP" altLang="en-US" dirty="0" smtClean="0"/>
              <a:t>国立国会図書館の中山です。</a:t>
            </a:r>
            <a:endParaRPr kumimoji="1" lang="en-US" altLang="ja-JP" dirty="0" smtClean="0"/>
          </a:p>
          <a:p>
            <a:endParaRPr kumimoji="1" lang="en-US" altLang="ja-JP" dirty="0" smtClean="0"/>
          </a:p>
          <a:p>
            <a:pPr defTabSz="913913"/>
            <a:r>
              <a:rPr lang="en-US" altLang="ja-JP" dirty="0" smtClean="0"/>
              <a:t>1955</a:t>
            </a:r>
            <a:r>
              <a:rPr lang="ja-JP" altLang="ja-JP" dirty="0" smtClean="0"/>
              <a:t>年生まれ。</a:t>
            </a:r>
            <a:r>
              <a:rPr lang="en-US" altLang="ja-JP" dirty="0" smtClean="0"/>
              <a:t>1975</a:t>
            </a:r>
            <a:r>
              <a:rPr lang="ja-JP" altLang="ja-JP" dirty="0" smtClean="0"/>
              <a:t>年、電子機器メーカーに入社。業務効率化システムの設計を担当。</a:t>
            </a:r>
            <a:r>
              <a:rPr lang="en-US" altLang="ja-JP" dirty="0" smtClean="0"/>
              <a:t>1986</a:t>
            </a:r>
            <a:r>
              <a:rPr lang="ja-JP" altLang="ja-JP" dirty="0" smtClean="0"/>
              <a:t>年に情報処理振興機構（</a:t>
            </a:r>
            <a:r>
              <a:rPr lang="en-US" altLang="ja-JP" dirty="0" smtClean="0"/>
              <a:t>IPA</a:t>
            </a:r>
            <a:r>
              <a:rPr lang="ja-JP" altLang="ja-JP" dirty="0" smtClean="0"/>
              <a:t>）に入社。ソフトウェア生産効率化事業、現在の国立国会図書館（</a:t>
            </a:r>
            <a:r>
              <a:rPr lang="en-US" altLang="ja-JP" dirty="0" smtClean="0"/>
              <a:t>NDL</a:t>
            </a:r>
            <a:r>
              <a:rPr lang="ja-JP" altLang="ja-JP" dirty="0" smtClean="0"/>
              <a:t>）の電子図書館事業の原型であるパイロット電子図書館プロジェクト、総合目録ネットワーク等の開発及び運用を担当。</a:t>
            </a:r>
            <a:r>
              <a:rPr lang="en-US" altLang="ja-JP" dirty="0" smtClean="0"/>
              <a:t>2002</a:t>
            </a:r>
            <a:r>
              <a:rPr lang="ja-JP" altLang="ja-JP" dirty="0" smtClean="0"/>
              <a:t>年、</a:t>
            </a:r>
            <a:r>
              <a:rPr lang="en-US" altLang="ja-JP" dirty="0" smtClean="0"/>
              <a:t>NDL</a:t>
            </a:r>
            <a:r>
              <a:rPr lang="ja-JP" altLang="ja-JP" dirty="0" smtClean="0"/>
              <a:t>に入館。電子図書館事業の企画立案、デジタルアーカイブポータル及びデジタルアーカイブの構築、現在の図書館サービスシステムの構築・運用を管理。現在、電子情報部長として、資料のデジタル化、デジタル著作物の収集・提供等、関係機関と連携した電子情報サービスの企画・構築・運用、東日本大震災アーカイブの構築事業を統括。また、</a:t>
            </a:r>
            <a:r>
              <a:rPr lang="en-US" altLang="ja-JP" dirty="0" smtClean="0"/>
              <a:t>CIO</a:t>
            </a:r>
            <a:r>
              <a:rPr lang="ja-JP" altLang="ja-JP" dirty="0" smtClean="0"/>
              <a:t>（情報化統括責任者）として、次世代図書館サービスの構築に向けた業務システム最適化計画を策定中。</a:t>
            </a:r>
          </a:p>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ja-JP" altLang="en-US" smtClean="0"/>
              <a:t>討論会「デジタル時代における本のゆくえ」</a:t>
            </a:r>
            <a:endParaRPr lang="en-US" altLang="ja-JP" dirty="0"/>
          </a:p>
        </p:txBody>
      </p:sp>
      <p:sp>
        <p:nvSpPr>
          <p:cNvPr id="5" name="フッター プレースホルダ 4"/>
          <p:cNvSpPr>
            <a:spLocks noGrp="1"/>
          </p:cNvSpPr>
          <p:nvPr>
            <p:ph type="ftr" sz="quarter" idx="11"/>
          </p:nvPr>
        </p:nvSpPr>
        <p:spPr/>
        <p:txBody>
          <a:bodyPr/>
          <a:lstStyle/>
          <a:p>
            <a:pPr>
              <a:defRPr/>
            </a:pPr>
            <a:r>
              <a:rPr lang="en-GB" altLang="ja-JP" smtClean="0"/>
              <a:t>National Diet Library (NDL), Japan</a:t>
            </a: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774700" y="180975"/>
            <a:ext cx="4933950" cy="3702050"/>
          </a:xfrm>
        </p:spPr>
      </p:sp>
      <p:sp>
        <p:nvSpPr>
          <p:cNvPr id="3" name="ノート プレースホルダ 2"/>
          <p:cNvSpPr>
            <a:spLocks noGrp="1"/>
          </p:cNvSpPr>
          <p:nvPr>
            <p:ph type="body" idx="1"/>
          </p:nvPr>
        </p:nvSpPr>
        <p:spPr>
          <a:xfrm>
            <a:off x="342752" y="3853036"/>
            <a:ext cx="6264695" cy="5759088"/>
          </a:xfrm>
        </p:spPr>
        <p:txBody>
          <a:bodyPr>
            <a:noAutofit/>
          </a:bodyPr>
          <a:lstStyle/>
          <a:p>
            <a:r>
              <a:rPr lang="ja-JP" altLang="en-US" sz="900" dirty="0" smtClean="0">
                <a:solidFill>
                  <a:srgbClr val="FF0000"/>
                </a:solidFill>
              </a:rPr>
              <a:t>連携先として、最重要な出版界との連携協力の案です。私案の提案段階であり、具体的な調整はまだ進んでいません。</a:t>
            </a:r>
            <a:endParaRPr lang="en-US" altLang="ja-JP" sz="900" dirty="0" smtClean="0">
              <a:solidFill>
                <a:srgbClr val="FF0000"/>
              </a:solidFill>
            </a:endParaRPr>
          </a:p>
          <a:p>
            <a:r>
              <a:rPr lang="ja-JP" altLang="en-US" sz="900" dirty="0" smtClean="0"/>
              <a:t>電子書籍は，印刷出版物の延長にあるものであり、文化的資産の１つの形態である． </a:t>
            </a:r>
          </a:p>
          <a:p>
            <a:pPr lvl="1"/>
            <a:r>
              <a:rPr lang="ja-JP" altLang="en-US" sz="900" dirty="0" smtClean="0"/>
              <a:t>現在，電子書籍出版は，ビジネスとして立ち上がろうとしている．</a:t>
            </a:r>
            <a:r>
              <a:rPr lang="en-US" altLang="ja-JP" sz="900" dirty="0" smtClean="0"/>
              <a:t>NDL</a:t>
            </a:r>
            <a:r>
              <a:rPr lang="ja-JP" altLang="en-US" sz="900" dirty="0" smtClean="0"/>
              <a:t>は，電子書籍によって読者人口が増えて，</a:t>
            </a:r>
            <a:r>
              <a:rPr lang="ja-JP" altLang="en-US" sz="900" b="1" dirty="0" smtClean="0">
                <a:solidFill>
                  <a:srgbClr val="FF0000"/>
                </a:solidFill>
              </a:rPr>
              <a:t>出版全体の市場が拡大し，出版ビジネスが加速されるように支援する</a:t>
            </a:r>
            <a:r>
              <a:rPr lang="ja-JP" altLang="en-US" sz="900" dirty="0" smtClean="0"/>
              <a:t>とともに，電子書籍をの将来に亘るって利用を保証することが役割と考える．そのためにも，民間の市場経済活動を阻害することなく，</a:t>
            </a:r>
            <a:r>
              <a:rPr lang="ja-JP" altLang="en-US" sz="900" b="1" dirty="0" smtClean="0">
                <a:solidFill>
                  <a:srgbClr val="FF0000"/>
                </a:solidFill>
              </a:rPr>
              <a:t>市場拡大のために，出版界と下記のような様々な連携協力を検討している</a:t>
            </a:r>
            <a:r>
              <a:rPr lang="ja-JP" altLang="en-US" sz="900" dirty="0" smtClean="0"/>
              <a:t>が今後の課題である． </a:t>
            </a:r>
          </a:p>
          <a:p>
            <a:r>
              <a:rPr lang="ja-JP" altLang="en-US" sz="900" dirty="0" smtClean="0"/>
              <a:t>・</a:t>
            </a:r>
            <a:r>
              <a:rPr lang="ja-JP" altLang="en-US" sz="900" dirty="0" smtClean="0">
                <a:solidFill>
                  <a:srgbClr val="FF0000"/>
                </a:solidFill>
              </a:rPr>
              <a:t>電子書籍ビジネスのプラットフォーム整備への協力</a:t>
            </a:r>
            <a:r>
              <a:rPr lang="ja-JP" altLang="en-US" sz="900" dirty="0" smtClean="0"/>
              <a:t> </a:t>
            </a:r>
          </a:p>
          <a:p>
            <a:pPr lvl="1"/>
            <a:r>
              <a:rPr lang="ja-JP" altLang="en-US" sz="900" dirty="0" smtClean="0"/>
              <a:t>収集・組織化・保存・提供のモデルで、電子出版社と</a:t>
            </a:r>
            <a:r>
              <a:rPr lang="en-US" altLang="ja-JP" sz="900" dirty="0" smtClean="0"/>
              <a:t>NDL</a:t>
            </a:r>
            <a:r>
              <a:rPr lang="ja-JP" altLang="en-US" sz="900" dirty="0" smtClean="0"/>
              <a:t>が連携したサービス、システムモデルの構築と相互利用</a:t>
            </a:r>
            <a:endParaRPr lang="en-US" altLang="ja-JP" sz="900" dirty="0" smtClean="0"/>
          </a:p>
          <a:p>
            <a:pPr lvl="1"/>
            <a:r>
              <a:rPr lang="ja-JP" altLang="en-US" sz="900" dirty="0" smtClean="0"/>
              <a:t>電子書籍サイトの統合検索、サイトへのナビゲーション</a:t>
            </a:r>
            <a:endParaRPr lang="en-US" altLang="ja-JP" sz="900" dirty="0" smtClean="0"/>
          </a:p>
          <a:p>
            <a:r>
              <a:rPr lang="ja-JP" altLang="en-US" sz="900" dirty="0" smtClean="0"/>
              <a:t>・</a:t>
            </a:r>
            <a:r>
              <a:rPr lang="ja-JP" altLang="en-US" sz="900" dirty="0" smtClean="0">
                <a:solidFill>
                  <a:srgbClr val="FF0000"/>
                </a:solidFill>
              </a:rPr>
              <a:t>電子書籍フォーマットの共通化 </a:t>
            </a:r>
          </a:p>
          <a:p>
            <a:pPr lvl="1"/>
            <a:r>
              <a:rPr lang="en-US" altLang="ja-JP" sz="900" dirty="0" smtClean="0"/>
              <a:t>ONYX</a:t>
            </a:r>
            <a:r>
              <a:rPr lang="ja-JP" altLang="en-US" sz="900" dirty="0" smtClean="0"/>
              <a:t>、</a:t>
            </a:r>
            <a:r>
              <a:rPr lang="en-US" altLang="ja-JP" sz="900" dirty="0" smtClean="0"/>
              <a:t>MARC</a:t>
            </a:r>
            <a:r>
              <a:rPr lang="ja-JP" altLang="en-US" sz="900" dirty="0" smtClean="0"/>
              <a:t>、</a:t>
            </a:r>
            <a:r>
              <a:rPr lang="en-US" altLang="ja-JP" sz="900" dirty="0" smtClean="0"/>
              <a:t>DC</a:t>
            </a:r>
            <a:r>
              <a:rPr lang="ja-JP" altLang="en-US" sz="900" dirty="0" smtClean="0"/>
              <a:t>（ダブリンコア）</a:t>
            </a:r>
            <a:endParaRPr lang="en-US" altLang="ja-JP" sz="900" dirty="0" smtClean="0"/>
          </a:p>
          <a:p>
            <a:pPr lvl="1"/>
            <a:r>
              <a:rPr lang="en-US" altLang="ja-JP" sz="900" dirty="0" smtClean="0"/>
              <a:t>EPUB</a:t>
            </a:r>
            <a:r>
              <a:rPr lang="ja-JP" altLang="en-US" sz="900" dirty="0" smtClean="0"/>
              <a:t>、 </a:t>
            </a:r>
            <a:r>
              <a:rPr lang="en-US" altLang="ja-JP" sz="900" dirty="0" smtClean="0"/>
              <a:t>PDF</a:t>
            </a:r>
            <a:r>
              <a:rPr lang="ja-JP" altLang="en-US" sz="900" dirty="0" smtClean="0"/>
              <a:t>等のフォーマット、ビューア、</a:t>
            </a:r>
            <a:r>
              <a:rPr lang="en-US" altLang="ja-JP" sz="900" dirty="0" smtClean="0"/>
              <a:t>DRM</a:t>
            </a:r>
          </a:p>
          <a:p>
            <a:pPr lvl="1"/>
            <a:r>
              <a:rPr lang="ja-JP" altLang="en-US" sz="900" i="1" dirty="0" smtClean="0">
                <a:solidFill>
                  <a:srgbClr val="FF0000"/>
                </a:solidFill>
              </a:rPr>
              <a:t>電子書籍フォーマットの国際標準，業界標準の策定を支援して，共通フォーマットの普及を促進させたい</a:t>
            </a:r>
            <a:r>
              <a:rPr lang="ja-JP" altLang="en-US" sz="900" i="1" dirty="0" smtClean="0"/>
              <a:t>．</a:t>
            </a:r>
            <a:r>
              <a:rPr lang="ja-JP" altLang="en-US" sz="900" dirty="0" smtClean="0"/>
              <a:t> </a:t>
            </a:r>
          </a:p>
          <a:p>
            <a:r>
              <a:rPr lang="ja-JP" altLang="en-US" sz="900" dirty="0" smtClean="0"/>
              <a:t>・</a:t>
            </a:r>
            <a:r>
              <a:rPr lang="ja-JP" altLang="en-US" sz="900" dirty="0" smtClean="0">
                <a:solidFill>
                  <a:srgbClr val="FF0000"/>
                </a:solidFill>
              </a:rPr>
              <a:t>出版情報と書誌情報の連携 </a:t>
            </a:r>
          </a:p>
          <a:p>
            <a:pPr lvl="1"/>
            <a:r>
              <a:rPr lang="en-US" altLang="ja-JP" sz="900" dirty="0" smtClean="0"/>
              <a:t>JPO</a:t>
            </a:r>
            <a:r>
              <a:rPr lang="ja-JP" altLang="en-US" sz="900" dirty="0" smtClean="0"/>
              <a:t>の出版情報を活用して、利用者に近刊図書を公知するとともに、それを活用して書誌を作成する。 </a:t>
            </a:r>
            <a:br>
              <a:rPr lang="ja-JP" altLang="en-US" sz="900" dirty="0" smtClean="0"/>
            </a:br>
            <a:r>
              <a:rPr lang="ja-JP" altLang="en-US" sz="900" dirty="0" smtClean="0"/>
              <a:t>また、印刷刊行物を利用して電子書籍出版をする場合の書誌的事項として、当館の書誌情報の活用を推進する。 </a:t>
            </a:r>
            <a:br>
              <a:rPr lang="ja-JP" altLang="en-US" sz="900" dirty="0" smtClean="0"/>
            </a:br>
            <a:r>
              <a:rPr lang="ja-JP" altLang="en-US" sz="900" dirty="0" smtClean="0"/>
              <a:t>そのために、</a:t>
            </a:r>
            <a:r>
              <a:rPr lang="ja-JP" altLang="en-US" sz="900" dirty="0" smtClean="0">
                <a:solidFill>
                  <a:srgbClr val="FF0000"/>
                </a:solidFill>
              </a:rPr>
              <a:t>出版情報と書誌情報の相互運用ができるように、書誌調整</a:t>
            </a:r>
            <a:r>
              <a:rPr lang="ja-JP" altLang="en-US" sz="900" dirty="0" smtClean="0"/>
              <a:t>を行う。 </a:t>
            </a:r>
          </a:p>
          <a:p>
            <a:r>
              <a:rPr lang="ja-JP" altLang="en-US" sz="900" dirty="0" smtClean="0"/>
              <a:t>・</a:t>
            </a:r>
            <a:r>
              <a:rPr lang="ja-JP" altLang="en-US" sz="900" dirty="0" smtClean="0">
                <a:solidFill>
                  <a:srgbClr val="FF0000"/>
                </a:solidFill>
              </a:rPr>
              <a:t>著作権管理センターの構築・運用の協力 </a:t>
            </a:r>
          </a:p>
          <a:p>
            <a:pPr lvl="1"/>
            <a:r>
              <a:rPr lang="ja-JP" altLang="en-US" sz="900" i="1" dirty="0" smtClean="0"/>
              <a:t>今後、</a:t>
            </a:r>
            <a:r>
              <a:rPr lang="en-US" altLang="ja-JP" sz="900" i="1" dirty="0" smtClean="0">
                <a:solidFill>
                  <a:srgbClr val="FF0000"/>
                </a:solidFill>
              </a:rPr>
              <a:t>NDL</a:t>
            </a:r>
            <a:r>
              <a:rPr lang="ja-JP" altLang="en-US" sz="900" i="1" dirty="0" smtClean="0">
                <a:solidFill>
                  <a:srgbClr val="FF0000"/>
                </a:solidFill>
              </a:rPr>
              <a:t>での資料のデジタル化状況，出版社でまだ電子書籍化されていない資料の著作権状況など，出版界と</a:t>
            </a:r>
            <a:r>
              <a:rPr lang="en-US" altLang="ja-JP" sz="900" i="1" dirty="0" smtClean="0">
                <a:solidFill>
                  <a:srgbClr val="FF0000"/>
                </a:solidFill>
              </a:rPr>
              <a:t>NDL</a:t>
            </a:r>
            <a:r>
              <a:rPr lang="ja-JP" altLang="en-US" sz="900" i="1" dirty="0" smtClean="0">
                <a:solidFill>
                  <a:srgbClr val="FF0000"/>
                </a:solidFill>
              </a:rPr>
              <a:t>で協力して，著作権管理データベースを構築すべき</a:t>
            </a:r>
            <a:r>
              <a:rPr lang="ja-JP" altLang="en-US" sz="900" i="1" dirty="0" smtClean="0"/>
              <a:t>と考える．</a:t>
            </a:r>
            <a:r>
              <a:rPr lang="ja-JP" altLang="en-US" sz="900" dirty="0" smtClean="0"/>
              <a:t> </a:t>
            </a:r>
          </a:p>
          <a:p>
            <a:pPr lvl="1"/>
            <a:r>
              <a:rPr lang="ja-JP" altLang="en-US" sz="900" dirty="0" smtClean="0"/>
              <a:t>公共図書館への送信条件の</a:t>
            </a:r>
            <a:r>
              <a:rPr lang="en-US" altLang="ja-JP" sz="900" dirty="0" smtClean="0"/>
              <a:t>1</a:t>
            </a:r>
            <a:r>
              <a:rPr lang="ja-JP" altLang="en-US" sz="900" dirty="0" smtClean="0"/>
              <a:t>つの「絶版本であること（市場で電子書籍として流通していない）」の調査と、出版界での電子書籍化において、まだ電子書籍化していない書籍のリストは、目的は違っていても、リストとしてはほぼ同様のもの。協力して構築できるのではないか。 </a:t>
            </a:r>
          </a:p>
          <a:p>
            <a:r>
              <a:rPr lang="ja-JP" altLang="en-US" sz="900" dirty="0" smtClean="0"/>
              <a:t>・</a:t>
            </a:r>
            <a:r>
              <a:rPr lang="ja-JP" altLang="en-US" sz="900" dirty="0" smtClean="0">
                <a:solidFill>
                  <a:srgbClr val="FF0000"/>
                </a:solidFill>
              </a:rPr>
              <a:t>公共図書館での利用環境の共通化</a:t>
            </a:r>
            <a:r>
              <a:rPr lang="ja-JP" altLang="en-US" sz="900" dirty="0" smtClean="0"/>
              <a:t> </a:t>
            </a:r>
          </a:p>
          <a:p>
            <a:pPr lvl="1"/>
            <a:r>
              <a:rPr lang="ja-JP" altLang="en-US" sz="900" i="1" dirty="0" smtClean="0"/>
              <a:t>今後，電子書籍が，公共図書館等でも電子書籍サイトからそれぞれのビューアを利用する形で提供されることが予想される．</a:t>
            </a:r>
            <a:r>
              <a:rPr lang="en-US" altLang="ja-JP" sz="900" i="1" dirty="0" smtClean="0"/>
              <a:t>NDL</a:t>
            </a:r>
            <a:r>
              <a:rPr lang="ja-JP" altLang="en-US" sz="900" i="1" dirty="0" smtClean="0"/>
              <a:t>からの提供は，別の著作権保護方式で別のビューアを利用する形では，利用者にとって利便性が悪い．</a:t>
            </a:r>
            <a:r>
              <a:rPr lang="ja-JP" altLang="en-US" sz="900" i="1" dirty="0" smtClean="0">
                <a:solidFill>
                  <a:srgbClr val="FF0000"/>
                </a:solidFill>
              </a:rPr>
              <a:t>電子書籍サイトと</a:t>
            </a:r>
            <a:r>
              <a:rPr lang="en-US" altLang="ja-JP" sz="900" i="1" dirty="0" smtClean="0">
                <a:solidFill>
                  <a:srgbClr val="FF0000"/>
                </a:solidFill>
              </a:rPr>
              <a:t>NDL</a:t>
            </a:r>
            <a:r>
              <a:rPr lang="ja-JP" altLang="en-US" sz="900" i="1" dirty="0" smtClean="0">
                <a:solidFill>
                  <a:srgbClr val="FF0000"/>
                </a:solidFill>
              </a:rPr>
              <a:t>とで，共通の著作権保護機能とビューアで提供できるように，</a:t>
            </a:r>
            <a:r>
              <a:rPr lang="ja-JP" altLang="en-US" sz="900" i="1" dirty="0" smtClean="0"/>
              <a:t>公共図書館での電子書籍閲覧環境，コンテンツ配信システムの共通化を図っていくことが，市場の拡大に繋がると考える．</a:t>
            </a:r>
            <a:r>
              <a:rPr lang="ja-JP" altLang="en-US" sz="900" dirty="0" smtClean="0"/>
              <a:t> </a:t>
            </a:r>
          </a:p>
          <a:p>
            <a:r>
              <a:rPr lang="ja-JP" altLang="en-US" sz="900" dirty="0" smtClean="0"/>
              <a:t>・</a:t>
            </a:r>
            <a:r>
              <a:rPr lang="en-US" altLang="ja-JP" sz="900" dirty="0" smtClean="0">
                <a:solidFill>
                  <a:srgbClr val="FF0000"/>
                </a:solidFill>
              </a:rPr>
              <a:t>NDL</a:t>
            </a:r>
            <a:r>
              <a:rPr lang="ja-JP" altLang="en-US" sz="900" dirty="0" smtClean="0">
                <a:solidFill>
                  <a:srgbClr val="FF0000"/>
                </a:solidFill>
              </a:rPr>
              <a:t>デジタル化コンテンツの二次利用の促進 </a:t>
            </a:r>
          </a:p>
          <a:p>
            <a:pPr lvl="1"/>
            <a:r>
              <a:rPr lang="ja-JP" altLang="en-US" sz="900" i="1" dirty="0" smtClean="0"/>
              <a:t>国のオープンガバナンスの方向性に沿って，</a:t>
            </a:r>
            <a:r>
              <a:rPr lang="en-US" altLang="ja-JP" sz="900" i="1" dirty="0" smtClean="0"/>
              <a:t>NDL</a:t>
            </a:r>
            <a:r>
              <a:rPr lang="ja-JP" altLang="en-US" sz="900" i="1" dirty="0" smtClean="0"/>
              <a:t>保有の資産で，第三者の権利を侵害しないものは，積極的に二次利用を促進させたい．</a:t>
            </a:r>
            <a:r>
              <a:rPr lang="ja-JP" altLang="en-US" sz="900" i="1" dirty="0" smtClean="0">
                <a:solidFill>
                  <a:srgbClr val="FF0000"/>
                </a:solidFill>
              </a:rPr>
              <a:t>原出版社に，画像データをとして提供し，二次利用によって，電子書籍を作成してビジネスが行えるように支援する</a:t>
            </a:r>
            <a:r>
              <a:rPr lang="ja-JP" altLang="en-US" sz="900" i="1" dirty="0" smtClean="0"/>
              <a:t>ことも想定する</a:t>
            </a:r>
            <a:r>
              <a:rPr lang="ja-JP" altLang="en-US" sz="900" dirty="0" smtClean="0"/>
              <a:t> </a:t>
            </a:r>
          </a:p>
          <a:p>
            <a:r>
              <a:rPr lang="ja-JP" altLang="en-US" sz="900" dirty="0" smtClean="0"/>
              <a:t>・</a:t>
            </a:r>
            <a:r>
              <a:rPr lang="ja-JP" altLang="en-US" sz="900" dirty="0" smtClean="0">
                <a:solidFill>
                  <a:srgbClr val="FF0000"/>
                </a:solidFill>
              </a:rPr>
              <a:t>電子書籍サイト等，商用サイトへの案内の強化 </a:t>
            </a:r>
          </a:p>
          <a:p>
            <a:pPr lvl="1"/>
            <a:r>
              <a:rPr lang="en-US" altLang="ja-JP" sz="900" i="1" dirty="0" smtClean="0"/>
              <a:t>NDL</a:t>
            </a:r>
            <a:r>
              <a:rPr lang="ja-JP" altLang="en-US" sz="900" i="1" dirty="0" smtClean="0"/>
              <a:t>サーチは，紙・デジタル，有償・無償，商用サイト・公的機関等に関わらず，ロングテールで容易に資料の存在を確認することを目的としている．利用者が最も迅速に入手し閲覧可能な入手先へ利用者をナビゲートすることが目的である．</a:t>
            </a:r>
            <a:r>
              <a:rPr lang="en-US" altLang="ja-JP" sz="900" i="1" dirty="0" smtClean="0">
                <a:solidFill>
                  <a:srgbClr val="FF0000"/>
                </a:solidFill>
              </a:rPr>
              <a:t>NDL</a:t>
            </a:r>
            <a:r>
              <a:rPr lang="ja-JP" altLang="en-US" sz="900" i="1" dirty="0" smtClean="0">
                <a:solidFill>
                  <a:srgbClr val="FF0000"/>
                </a:solidFill>
              </a:rPr>
              <a:t>は今後利用者の資料の有力な入手手段となる電子書籍サイト等への案内を強化する</a:t>
            </a:r>
            <a:r>
              <a:rPr lang="ja-JP" altLang="en-US" sz="900" i="1" dirty="0" smtClean="0"/>
              <a:t>ことを想定している．</a:t>
            </a:r>
            <a:r>
              <a:rPr lang="ja-JP" altLang="en-US" sz="900" dirty="0" smtClean="0"/>
              <a:t> </a:t>
            </a:r>
          </a:p>
          <a:p>
            <a:r>
              <a:rPr lang="ja-JP" altLang="en-US" sz="900" dirty="0" smtClean="0"/>
              <a:t>・</a:t>
            </a:r>
            <a:r>
              <a:rPr lang="ja-JP" altLang="en-US" sz="900" dirty="0" smtClean="0">
                <a:solidFill>
                  <a:srgbClr val="FF0000"/>
                </a:solidFill>
              </a:rPr>
              <a:t>電子書籍に対する永続的識別子の付与 </a:t>
            </a:r>
          </a:p>
          <a:p>
            <a:pPr lvl="1"/>
            <a:r>
              <a:rPr lang="ja-JP" altLang="en-US" sz="900" i="1" dirty="0" smtClean="0"/>
              <a:t>出版に先立って販売促進のために作られた出版前情報，出版情報は，</a:t>
            </a:r>
            <a:r>
              <a:rPr lang="en-US" altLang="ja-JP" sz="900" i="1" dirty="0" smtClean="0"/>
              <a:t>NDL</a:t>
            </a:r>
            <a:r>
              <a:rPr lang="ja-JP" altLang="en-US" sz="900" i="1" dirty="0" smtClean="0"/>
              <a:t>で蔵書として管理するための書誌情報には活用されておらず，また関連付けもされていない．</a:t>
            </a:r>
            <a:r>
              <a:rPr lang="ja-JP" altLang="en-US" sz="900" i="1" dirty="0" smtClean="0">
                <a:solidFill>
                  <a:srgbClr val="FF0000"/>
                </a:solidFill>
              </a:rPr>
              <a:t>出版情報は</a:t>
            </a:r>
            <a:r>
              <a:rPr lang="en-US" altLang="ja-JP" sz="900" i="1" dirty="0" smtClean="0">
                <a:solidFill>
                  <a:srgbClr val="FF0000"/>
                </a:solidFill>
              </a:rPr>
              <a:t>ONIX</a:t>
            </a:r>
            <a:r>
              <a:rPr lang="ja-JP" altLang="en-US" sz="900" i="1" dirty="0" smtClean="0">
                <a:solidFill>
                  <a:srgbClr val="FF0000"/>
                </a:solidFill>
              </a:rPr>
              <a:t>で，書誌情報は</a:t>
            </a:r>
            <a:r>
              <a:rPr lang="en-US" altLang="ja-JP" sz="900" i="1" dirty="0" smtClean="0">
                <a:solidFill>
                  <a:srgbClr val="FF0000"/>
                </a:solidFill>
              </a:rPr>
              <a:t>MARC</a:t>
            </a:r>
            <a:r>
              <a:rPr lang="ja-JP" altLang="en-US" sz="900" i="1" dirty="0" smtClean="0"/>
              <a:t>で，</a:t>
            </a:r>
            <a:r>
              <a:rPr lang="ja-JP" altLang="en-US" sz="900" i="1" dirty="0" smtClean="0">
                <a:solidFill>
                  <a:srgbClr val="FF0000"/>
                </a:solidFill>
              </a:rPr>
              <a:t>電子情報は</a:t>
            </a:r>
            <a:r>
              <a:rPr lang="en-US" altLang="ja-JP" sz="900" i="1" dirty="0" smtClean="0">
                <a:solidFill>
                  <a:srgbClr val="FF0000"/>
                </a:solidFill>
              </a:rPr>
              <a:t>DC</a:t>
            </a:r>
            <a:r>
              <a:rPr lang="ja-JP" altLang="en-US" sz="900" i="1" dirty="0" smtClean="0">
                <a:solidFill>
                  <a:srgbClr val="FF0000"/>
                </a:solidFill>
              </a:rPr>
              <a:t>ベース</a:t>
            </a:r>
            <a:r>
              <a:rPr lang="ja-JP" altLang="en-US" sz="900" i="1" dirty="0" smtClean="0"/>
              <a:t>でというように，書誌的事項の記述規則も共通化されず，再利用もされていない</a:t>
            </a:r>
            <a:endParaRPr lang="ja-JP" altLang="en-US" sz="900" dirty="0" smtClean="0"/>
          </a:p>
          <a:p>
            <a:pPr lvl="1"/>
            <a:r>
              <a:rPr lang="ja-JP" altLang="en-US" sz="900" i="1" dirty="0" smtClean="0">
                <a:solidFill>
                  <a:srgbClr val="FF0000"/>
                </a:solidFill>
              </a:rPr>
              <a:t>著者が作品を作成した時点で，永続的識別子を付与</a:t>
            </a:r>
            <a:r>
              <a:rPr lang="ja-JP" altLang="en-US" sz="900" i="1" dirty="0" smtClean="0"/>
              <a:t>し，</a:t>
            </a:r>
            <a:r>
              <a:rPr lang="ja-JP" altLang="en-US" sz="900" i="1" dirty="0" smtClean="0">
                <a:solidFill>
                  <a:srgbClr val="FF0000"/>
                </a:solidFill>
              </a:rPr>
              <a:t>販売のために作成された出版情報と，図書館での書誌情報をリンクさせる形で相互連携できるように</a:t>
            </a:r>
            <a:r>
              <a:rPr lang="ja-JP" altLang="en-US" sz="900" i="1" dirty="0" smtClean="0"/>
              <a:t>していきたい．また，実際に永続的識別子を付与する手段として，</a:t>
            </a:r>
            <a:r>
              <a:rPr lang="en-US" altLang="ja-JP" sz="900" i="1" dirty="0" smtClean="0"/>
              <a:t>JaLC</a:t>
            </a:r>
            <a:r>
              <a:rPr lang="ja-JP" altLang="en-US" sz="900" i="1" dirty="0" smtClean="0"/>
              <a:t>を活用した</a:t>
            </a:r>
            <a:r>
              <a:rPr lang="en-US" altLang="ja-JP" sz="900" i="1" dirty="0" smtClean="0"/>
              <a:t>DOI</a:t>
            </a:r>
            <a:r>
              <a:rPr lang="ja-JP" altLang="en-US" sz="900" i="1" dirty="0" smtClean="0"/>
              <a:t>付与も想定している．</a:t>
            </a:r>
            <a:r>
              <a:rPr lang="ja-JP" altLang="en-US" sz="900" dirty="0" smtClean="0"/>
              <a:t> </a:t>
            </a:r>
          </a:p>
        </p:txBody>
      </p:sp>
      <p:sp>
        <p:nvSpPr>
          <p:cNvPr id="4" name="スライド番号プレースホルダ 3"/>
          <p:cNvSpPr>
            <a:spLocks noGrp="1"/>
          </p:cNvSpPr>
          <p:nvPr>
            <p:ph type="sldNum" sz="quarter" idx="10"/>
          </p:nvPr>
        </p:nvSpPr>
        <p:spPr>
          <a:xfrm>
            <a:off x="3943154" y="9866313"/>
            <a:ext cx="2918143" cy="493317"/>
          </a:xfrm>
        </p:spPr>
        <p:txBody>
          <a:bodyPr/>
          <a:lstStyle/>
          <a:p>
            <a:fld id="{EC67A169-F0F9-4569-9C82-7759A6193367}" type="slidenum">
              <a:rPr kumimoji="1" lang="ja-JP" altLang="en-US" smtClean="0"/>
              <a:pPr/>
              <a:t>2</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0" name="正方形/長方形 9"/>
          <p:cNvSpPr/>
          <p:nvPr userDrawn="1"/>
        </p:nvSpPr>
        <p:spPr>
          <a:xfrm>
            <a:off x="0" y="3357562"/>
            <a:ext cx="9144000" cy="1357312"/>
          </a:xfrm>
          <a:prstGeom prst="rect">
            <a:avLst/>
          </a:prstGeom>
          <a:gradFill>
            <a:gsLst>
              <a:gs pos="0">
                <a:schemeClr val="bg1">
                  <a:lumMod val="75000"/>
                </a:schemeClr>
              </a:gs>
              <a:gs pos="100000">
                <a:schemeClr val="lt1">
                  <a:shade val="30000"/>
                  <a:satMod val="200000"/>
                </a:schemeClr>
              </a:gs>
            </a:gsLst>
            <a:lin ang="13500000" scaled="1"/>
          </a:gradFill>
          <a:ln>
            <a:noFill/>
          </a:ln>
        </p:spPr>
        <p:style>
          <a:lnRef idx="2">
            <a:schemeClr val="accent1">
              <a:shade val="50000"/>
            </a:schemeClr>
          </a:lnRef>
          <a:fillRef idx="1003">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800" dirty="0">
              <a:latin typeface="Arial Unicode MS" pitchFamily="50" charset="-128"/>
              <a:ea typeface="Arial Unicode MS" pitchFamily="50" charset="-128"/>
              <a:cs typeface="Arial Unicode MS" pitchFamily="50" charset="-128"/>
            </a:endParaRPr>
          </a:p>
        </p:txBody>
      </p:sp>
      <p:sp>
        <p:nvSpPr>
          <p:cNvPr id="2" name="タイトル 1"/>
          <p:cNvSpPr>
            <a:spLocks noGrp="1"/>
          </p:cNvSpPr>
          <p:nvPr>
            <p:ph type="ctrTitle"/>
          </p:nvPr>
        </p:nvSpPr>
        <p:spPr>
          <a:xfrm>
            <a:off x="714348" y="1643050"/>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285852" y="3500438"/>
            <a:ext cx="6400800" cy="107157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2012/10/28</a:t>
            </a:r>
            <a:endParaRPr lang="en-US" dirty="0"/>
          </a:p>
        </p:txBody>
      </p:sp>
      <p:sp>
        <p:nvSpPr>
          <p:cNvPr id="5" name="フッター プレースホルダ 4"/>
          <p:cNvSpPr>
            <a:spLocks noGrp="1"/>
          </p:cNvSpPr>
          <p:nvPr>
            <p:ph type="ftr" sz="quarter" idx="11"/>
          </p:nvPr>
        </p:nvSpPr>
        <p:spPr/>
        <p:txBody>
          <a:bodyPr/>
          <a:lstStyle/>
          <a:p>
            <a:r>
              <a:rPr kumimoji="0" lang="en-US" dirty="0" smtClean="0"/>
              <a:t>National Diet Library (NDL)</a:t>
            </a:r>
            <a:endParaRPr kumimoji="0" lang="en-US" dirty="0"/>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dirty="0"/>
          </a:p>
        </p:txBody>
      </p:sp>
      <p:sp>
        <p:nvSpPr>
          <p:cNvPr id="11" name="正方形/長方形 10"/>
          <p:cNvSpPr/>
          <p:nvPr userDrawn="1"/>
        </p:nvSpPr>
        <p:spPr>
          <a:xfrm>
            <a:off x="0" y="0"/>
            <a:ext cx="9144000" cy="1428736"/>
          </a:xfrm>
          <a:prstGeom prst="rect">
            <a:avLst/>
          </a:prstGeom>
          <a:solidFill>
            <a:schemeClr val="bg1"/>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en-US" altLang="ja-JP" sz="3600" dirty="0">
              <a:solidFill>
                <a:schemeClr val="bg1"/>
              </a:solidFill>
              <a:latin typeface="Arial Unicode MS" pitchFamily="50" charset="-128"/>
              <a:ea typeface="Arial Unicode MS" pitchFamily="50" charset="-128"/>
              <a:cs typeface="Arial Unicode MS" pitchFamily="50" charset="-128"/>
            </a:endParaRPr>
          </a:p>
        </p:txBody>
      </p:sp>
      <p:pic>
        <p:nvPicPr>
          <p:cNvPr id="12" name="Picture 2"/>
          <p:cNvPicPr>
            <a:picLocks noChangeAspect="1" noChangeArrowheads="1"/>
          </p:cNvPicPr>
          <p:nvPr userDrawn="1"/>
        </p:nvPicPr>
        <p:blipFill>
          <a:blip r:embed="rId2" cstate="print"/>
          <a:srcRect/>
          <a:stretch>
            <a:fillRect/>
          </a:stretch>
        </p:blipFill>
        <p:spPr bwMode="auto">
          <a:xfrm>
            <a:off x="0" y="1484784"/>
            <a:ext cx="9144000" cy="1928826"/>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2012/10/28</a:t>
            </a:r>
            <a:endParaRPr lang="en-US" dirty="0"/>
          </a:p>
        </p:txBody>
      </p:sp>
      <p:sp>
        <p:nvSpPr>
          <p:cNvPr id="5" name="フッター プレースホルダ 4"/>
          <p:cNvSpPr>
            <a:spLocks noGrp="1"/>
          </p:cNvSpPr>
          <p:nvPr>
            <p:ph type="ftr" sz="quarter" idx="11"/>
          </p:nvPr>
        </p:nvSpPr>
        <p:spPr/>
        <p:txBody>
          <a:bodyPr/>
          <a:lstStyle/>
          <a:p>
            <a:r>
              <a:rPr kumimoji="0" lang="en-US" dirty="0" smtClean="0"/>
              <a:t>National Diet Library (NDL)</a:t>
            </a:r>
            <a:endParaRPr kumimoji="0" lang="en-US" dirty="0"/>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縦書きテキスト プレースホルダ 2"/>
          <p:cNvSpPr>
            <a:spLocks noGrp="1"/>
          </p:cNvSpPr>
          <p:nvPr>
            <p:ph type="body" orient="vert" idx="1"/>
          </p:nvPr>
        </p:nvSpPr>
        <p:spPr>
          <a:xfrm>
            <a:off x="457200" y="274639"/>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2012/10/28</a:t>
            </a:r>
            <a:endParaRPr lang="en-US" dirty="0"/>
          </a:p>
        </p:txBody>
      </p:sp>
      <p:sp>
        <p:nvSpPr>
          <p:cNvPr id="5" name="フッター プレースホルダ 4"/>
          <p:cNvSpPr>
            <a:spLocks noGrp="1"/>
          </p:cNvSpPr>
          <p:nvPr>
            <p:ph type="ftr" sz="quarter" idx="11"/>
          </p:nvPr>
        </p:nvSpPr>
        <p:spPr/>
        <p:txBody>
          <a:bodyPr/>
          <a:lstStyle/>
          <a:p>
            <a:r>
              <a:rPr kumimoji="0" lang="en-US" dirty="0" smtClean="0"/>
              <a:t>National Diet Library (NDL)</a:t>
            </a:r>
            <a:endParaRPr kumimoji="0" lang="en-US" dirty="0"/>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2012/10/28</a:t>
            </a:r>
            <a:endParaRPr lang="en-US" dirty="0"/>
          </a:p>
        </p:txBody>
      </p:sp>
      <p:sp>
        <p:nvSpPr>
          <p:cNvPr id="5" name="フッター プレースホルダ 4"/>
          <p:cNvSpPr>
            <a:spLocks noGrp="1"/>
          </p:cNvSpPr>
          <p:nvPr>
            <p:ph type="ftr" sz="quarter" idx="11"/>
          </p:nvPr>
        </p:nvSpPr>
        <p:spPr/>
        <p:txBody>
          <a:bodyPr/>
          <a:lstStyle/>
          <a:p>
            <a:r>
              <a:rPr kumimoji="0" lang="en-US" dirty="0" smtClean="0"/>
              <a:t>National Diet Library (NDL)</a:t>
            </a:r>
            <a:endParaRPr kumimoji="0" lang="en-US" dirty="0"/>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6"/>
            <a:ext cx="7772400" cy="1362075"/>
          </a:xfrm>
        </p:spPr>
        <p:txBody>
          <a:bodyPr anchor="t"/>
          <a:lstStyle>
            <a:lvl1pPr algn="l">
              <a:defRPr sz="4000" b="1" cap="all"/>
            </a:lvl1p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dirty="0" smtClean="0"/>
              <a:t>マスタ テキストの書式設定</a:t>
            </a:r>
          </a:p>
        </p:txBody>
      </p:sp>
      <p:sp>
        <p:nvSpPr>
          <p:cNvPr id="4" name="日付プレースホルダ 3"/>
          <p:cNvSpPr>
            <a:spLocks noGrp="1"/>
          </p:cNvSpPr>
          <p:nvPr>
            <p:ph type="dt" sz="half" idx="10"/>
          </p:nvPr>
        </p:nvSpPr>
        <p:spPr/>
        <p:txBody>
          <a:bodyPr/>
          <a:lstStyle/>
          <a:p>
            <a:r>
              <a:rPr lang="en-US" altLang="ja-JP" smtClean="0"/>
              <a:t>2012/10/28</a:t>
            </a:r>
            <a:endParaRPr lang="en-US" dirty="0"/>
          </a:p>
        </p:txBody>
      </p:sp>
      <p:sp>
        <p:nvSpPr>
          <p:cNvPr id="5" name="フッター プレースホルダ 4"/>
          <p:cNvSpPr>
            <a:spLocks noGrp="1"/>
          </p:cNvSpPr>
          <p:nvPr>
            <p:ph type="ftr" sz="quarter" idx="11"/>
          </p:nvPr>
        </p:nvSpPr>
        <p:spPr/>
        <p:txBody>
          <a:bodyPr/>
          <a:lstStyle/>
          <a:p>
            <a:r>
              <a:rPr kumimoji="0" lang="en-US" dirty="0" smtClean="0"/>
              <a:t>National Diet Library (NDL)</a:t>
            </a:r>
            <a:endParaRPr kumimoji="0" lang="en-US" dirty="0"/>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r>
              <a:rPr lang="en-US" altLang="ja-JP" smtClean="0"/>
              <a:t>2012/10/28</a:t>
            </a:r>
            <a:endParaRPr lang="en-US" dirty="0"/>
          </a:p>
        </p:txBody>
      </p:sp>
      <p:sp>
        <p:nvSpPr>
          <p:cNvPr id="6" name="フッター プレースホルダ 5"/>
          <p:cNvSpPr>
            <a:spLocks noGrp="1"/>
          </p:cNvSpPr>
          <p:nvPr>
            <p:ph type="ftr" sz="quarter" idx="11"/>
          </p:nvPr>
        </p:nvSpPr>
        <p:spPr/>
        <p:txBody>
          <a:bodyPr/>
          <a:lstStyle/>
          <a:p>
            <a:r>
              <a:rPr kumimoji="0" lang="en-US" dirty="0" smtClean="0"/>
              <a:t>National Diet Library (NDL)</a:t>
            </a:r>
            <a:endParaRPr kumimoji="0" 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&lt;#&gt;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r>
              <a:rPr lang="en-US" altLang="ja-JP" smtClean="0"/>
              <a:t>2012/10/28</a:t>
            </a:r>
            <a:endParaRPr lang="en-US" dirty="0"/>
          </a:p>
        </p:txBody>
      </p:sp>
      <p:sp>
        <p:nvSpPr>
          <p:cNvPr id="8" name="フッター プレースホルダ 7"/>
          <p:cNvSpPr>
            <a:spLocks noGrp="1"/>
          </p:cNvSpPr>
          <p:nvPr>
            <p:ph type="ftr" sz="quarter" idx="11"/>
          </p:nvPr>
        </p:nvSpPr>
        <p:spPr/>
        <p:txBody>
          <a:bodyPr/>
          <a:lstStyle/>
          <a:p>
            <a:r>
              <a:rPr kumimoji="0" lang="en-US" dirty="0" smtClean="0"/>
              <a:t>National Diet Library (NDL)</a:t>
            </a:r>
            <a:endParaRPr kumimoji="0" lang="en-US" dirty="0"/>
          </a:p>
        </p:txBody>
      </p:sp>
      <p:sp>
        <p:nvSpPr>
          <p:cNvPr id="9" name="スライド番号プレースホルダ 8"/>
          <p:cNvSpPr>
            <a:spLocks noGrp="1"/>
          </p:cNvSpPr>
          <p:nvPr>
            <p:ph type="sldNum" sz="quarter" idx="12"/>
          </p:nvPr>
        </p:nvSpPr>
        <p:spPr/>
        <p:txBody>
          <a:bodyPr/>
          <a:lstStyle/>
          <a:p>
            <a:fld id="{042AED99-7FB4-404E-8A97-64753DCE42EC}" type="slidenum">
              <a:rPr kumimoji="0" lang="en-US" smtClean="0"/>
              <a:pPr/>
              <a:t>&lt;#&gt;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日付プレースホルダ 2"/>
          <p:cNvSpPr>
            <a:spLocks noGrp="1"/>
          </p:cNvSpPr>
          <p:nvPr>
            <p:ph type="dt" sz="half" idx="10"/>
          </p:nvPr>
        </p:nvSpPr>
        <p:spPr/>
        <p:txBody>
          <a:bodyPr/>
          <a:lstStyle/>
          <a:p>
            <a:r>
              <a:rPr lang="en-US" altLang="ja-JP" smtClean="0"/>
              <a:t>2012/10/28</a:t>
            </a:r>
            <a:endParaRPr lang="en-US" dirty="0"/>
          </a:p>
        </p:txBody>
      </p:sp>
      <p:sp>
        <p:nvSpPr>
          <p:cNvPr id="4" name="フッター プレースホルダ 3"/>
          <p:cNvSpPr>
            <a:spLocks noGrp="1"/>
          </p:cNvSpPr>
          <p:nvPr>
            <p:ph type="ftr" sz="quarter" idx="11"/>
          </p:nvPr>
        </p:nvSpPr>
        <p:spPr/>
        <p:txBody>
          <a:bodyPr/>
          <a:lstStyle/>
          <a:p>
            <a:r>
              <a:rPr kumimoji="0" lang="en-US" dirty="0" smtClean="0"/>
              <a:t>National Diet Library (NDL)</a:t>
            </a:r>
            <a:endParaRPr kumimoji="0" lang="en-US" dirty="0"/>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&lt;#&gt;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lang="en-US" altLang="ja-JP" smtClean="0"/>
              <a:t>2012/10/28</a:t>
            </a:r>
            <a:endParaRPr lang="en-US" dirty="0"/>
          </a:p>
        </p:txBody>
      </p:sp>
      <p:sp>
        <p:nvSpPr>
          <p:cNvPr id="3" name="フッター プレースホルダ 2"/>
          <p:cNvSpPr>
            <a:spLocks noGrp="1"/>
          </p:cNvSpPr>
          <p:nvPr>
            <p:ph type="ftr" sz="quarter" idx="11"/>
          </p:nvPr>
        </p:nvSpPr>
        <p:spPr/>
        <p:txBody>
          <a:bodyPr/>
          <a:lstStyle/>
          <a:p>
            <a:r>
              <a:rPr kumimoji="0" lang="en-US" dirty="0" smtClean="0"/>
              <a:t>National Diet Library (NDL)</a:t>
            </a:r>
            <a:endParaRPr kumimoji="0" lang="en-US" dirty="0"/>
          </a:p>
        </p:txBody>
      </p:sp>
      <p:sp>
        <p:nvSpPr>
          <p:cNvPr id="4" name="スライド番号プレースホルダ 3"/>
          <p:cNvSpPr>
            <a:spLocks noGrp="1"/>
          </p:cNvSpPr>
          <p:nvPr>
            <p:ph type="sldNum" sz="quarter" idx="12"/>
          </p:nvPr>
        </p:nvSpPr>
        <p:spPr/>
        <p:txBody>
          <a:bodyPr/>
          <a:lstStyle/>
          <a:p>
            <a:fld id="{042AED99-7FB4-404E-8A97-64753DCE42EC}" type="slidenum">
              <a:rPr kumimoji="0" lang="en-US" smtClean="0"/>
              <a:pPr/>
              <a:t>&lt;#&gt;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lang="en-US" altLang="ja-JP" smtClean="0"/>
              <a:t>2012/10/28</a:t>
            </a:r>
            <a:endParaRPr lang="en-US" dirty="0"/>
          </a:p>
        </p:txBody>
      </p:sp>
      <p:sp>
        <p:nvSpPr>
          <p:cNvPr id="6" name="フッター プレースホルダ 5"/>
          <p:cNvSpPr>
            <a:spLocks noGrp="1"/>
          </p:cNvSpPr>
          <p:nvPr>
            <p:ph type="ftr" sz="quarter" idx="11"/>
          </p:nvPr>
        </p:nvSpPr>
        <p:spPr/>
        <p:txBody>
          <a:bodyPr/>
          <a:lstStyle/>
          <a:p>
            <a:r>
              <a:rPr kumimoji="0" lang="en-US" dirty="0" smtClean="0"/>
              <a:t>National Diet Library (NDL)</a:t>
            </a:r>
            <a:endParaRPr kumimoji="0" 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&lt;#&gt;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lang="en-US" altLang="ja-JP" smtClean="0"/>
              <a:t>2012/10/28</a:t>
            </a:r>
            <a:endParaRPr lang="en-US" dirty="0"/>
          </a:p>
        </p:txBody>
      </p:sp>
      <p:sp>
        <p:nvSpPr>
          <p:cNvPr id="6" name="フッター プレースホルダ 5"/>
          <p:cNvSpPr>
            <a:spLocks noGrp="1"/>
          </p:cNvSpPr>
          <p:nvPr>
            <p:ph type="ftr" sz="quarter" idx="11"/>
          </p:nvPr>
        </p:nvSpPr>
        <p:spPr/>
        <p:txBody>
          <a:bodyPr/>
          <a:lstStyle/>
          <a:p>
            <a:r>
              <a:rPr kumimoji="0" lang="en-US" dirty="0" smtClean="0"/>
              <a:t>National Diet Library (NDL)</a:t>
            </a:r>
            <a:endParaRPr kumimoji="0" 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&lt;#&gt;</a:t>
            </a:fld>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20" y="0"/>
            <a:ext cx="8301038" cy="92867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smtClean="0"/>
              <a:t>2012/10/28</a:t>
            </a:r>
            <a:endParaRPr lang="en-US" dirty="0">
              <a:solidFill>
                <a:schemeClr val="tx2">
                  <a:shade val="90000"/>
                </a:schemeClr>
              </a:solidFill>
            </a:endParaRPr>
          </a:p>
        </p:txBody>
      </p:sp>
      <p:sp>
        <p:nvSpPr>
          <p:cNvPr id="5" name="フッター プレースホルダ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r>
              <a:rPr kumimoji="0" lang="en-US" dirty="0" smtClean="0">
                <a:solidFill>
                  <a:schemeClr val="tx2">
                    <a:shade val="90000"/>
                  </a:schemeClr>
                </a:solidFill>
              </a:rPr>
              <a:t>National Diet Library (NDL)</a:t>
            </a:r>
            <a:endParaRPr kumimoji="0" lang="en-US" dirty="0">
              <a:solidFill>
                <a:schemeClr val="tx2">
                  <a:shade val="90000"/>
                </a:schemeClr>
              </a:solidFill>
            </a:endParaRPr>
          </a:p>
        </p:txBody>
      </p:sp>
      <p:sp>
        <p:nvSpPr>
          <p:cNvPr id="6" name="スライド番号プレースホルダ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AED99-7FB4-404E-8A97-64753DCE42EC}" type="slidenum">
              <a:rPr kumimoji="0" lang="en-US" smtClean="0"/>
              <a:pPr/>
              <a:t>&lt;#&gt;</a:t>
            </a:fld>
            <a:endParaRPr kumimoji="0" lang="en-US" dirty="0">
              <a:solidFill>
                <a:schemeClr val="tx2">
                  <a:shade val="90000"/>
                </a:schemeClr>
              </a:solidFill>
            </a:endParaRPr>
          </a:p>
        </p:txBody>
      </p:sp>
      <p:sp>
        <p:nvSpPr>
          <p:cNvPr id="11" name="正方形/長方形 10"/>
          <p:cNvSpPr/>
          <p:nvPr/>
        </p:nvSpPr>
        <p:spPr>
          <a:xfrm>
            <a:off x="0" y="928670"/>
            <a:ext cx="9144000" cy="571500"/>
          </a:xfrm>
          <a:prstGeom prst="rect">
            <a:avLst/>
          </a:prstGeom>
          <a:gradFill>
            <a:gsLst>
              <a:gs pos="0">
                <a:schemeClr val="bg1">
                  <a:lumMod val="75000"/>
                </a:schemeClr>
              </a:gs>
              <a:gs pos="100000">
                <a:schemeClr val="lt1">
                  <a:shade val="30000"/>
                  <a:satMod val="200000"/>
                </a:schemeClr>
              </a:gs>
            </a:gsLst>
            <a:lin ang="13500000" scaled="1"/>
          </a:gradFill>
          <a:ln>
            <a:noFill/>
          </a:ln>
        </p:spPr>
        <p:style>
          <a:lnRef idx="2">
            <a:schemeClr val="accent1">
              <a:shade val="50000"/>
            </a:schemeClr>
          </a:lnRef>
          <a:fillRef idx="1003">
            <a:schemeClr val="lt1"/>
          </a:fillRef>
          <a:effectRef idx="0">
            <a:schemeClr val="accent1"/>
          </a:effectRef>
          <a:fontRef idx="minor">
            <a:schemeClr val="lt1"/>
          </a:fontRef>
        </p:style>
        <p:txBody>
          <a:bodyPr anchor="ctr"/>
          <a:lstStyle/>
          <a:p>
            <a:pPr fontAlgn="auto">
              <a:spcBef>
                <a:spcPts val="0"/>
              </a:spcBef>
              <a:spcAft>
                <a:spcPts val="0"/>
              </a:spcAft>
              <a:defRPr/>
            </a:pPr>
            <a:endParaRPr lang="ja-JP" altLang="en-US" sz="2800" dirty="0">
              <a:latin typeface="Arial Unicode MS" pitchFamily="50" charset="-128"/>
              <a:ea typeface="Arial Unicode MS" pitchFamily="50" charset="-128"/>
              <a:cs typeface="Arial Unicode MS" pitchFamily="50" charset="-128"/>
            </a:endParaRPr>
          </a:p>
        </p:txBody>
      </p:sp>
      <p:pic>
        <p:nvPicPr>
          <p:cNvPr id="9" name="Picture 2"/>
          <p:cNvPicPr>
            <a:picLocks noChangeAspect="1" noChangeArrowheads="1"/>
          </p:cNvPicPr>
          <p:nvPr/>
        </p:nvPicPr>
        <p:blipFill>
          <a:blip r:embed="rId13" cstate="print"/>
          <a:srcRect/>
          <a:stretch>
            <a:fillRect/>
          </a:stretch>
        </p:blipFill>
        <p:spPr bwMode="auto">
          <a:xfrm>
            <a:off x="0" y="0"/>
            <a:ext cx="9144000" cy="92866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kumimoji="1"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484784"/>
            <a:ext cx="9144000" cy="1872208"/>
          </a:xfrm>
        </p:spPr>
        <p:txBody>
          <a:bodyPr>
            <a:noAutofit/>
          </a:bodyPr>
          <a:lstStyle/>
          <a:p>
            <a:r>
              <a:rPr lang="en-US" altLang="ja-JP" sz="3800" b="1" dirty="0" smtClean="0">
                <a:latin typeface="Arial Black" pitchFamily="34" charset="0"/>
                <a:ea typeface="HG丸ｺﾞｼｯｸM-PRO" pitchFamily="50" charset="-128"/>
                <a:cs typeface="Arial" pitchFamily="34" charset="0"/>
              </a:rPr>
              <a:t>E-Books and Publishing Industry</a:t>
            </a:r>
            <a:br>
              <a:rPr lang="en-US" altLang="ja-JP" sz="3800" b="1" dirty="0" smtClean="0">
                <a:latin typeface="Arial Black" pitchFamily="34" charset="0"/>
                <a:ea typeface="HG丸ｺﾞｼｯｸM-PRO" pitchFamily="50" charset="-128"/>
                <a:cs typeface="Arial" pitchFamily="34" charset="0"/>
              </a:rPr>
            </a:br>
            <a:r>
              <a:rPr lang="en-US" altLang="ja-JP" sz="3800" b="1" dirty="0" smtClean="0">
                <a:latin typeface="Arial Black" pitchFamily="34" charset="0"/>
                <a:ea typeface="HG丸ｺﾞｼｯｸM-PRO" pitchFamily="50" charset="-128"/>
                <a:cs typeface="Arial" pitchFamily="34" charset="0"/>
              </a:rPr>
              <a:t>(Roundtable 2)</a:t>
            </a:r>
            <a:endParaRPr kumimoji="1" lang="ja-JP" altLang="en-US" sz="3800" b="1" dirty="0">
              <a:latin typeface="Arial Black" pitchFamily="34" charset="0"/>
              <a:ea typeface="HG丸ｺﾞｼｯｸM-PRO" pitchFamily="50" charset="-128"/>
              <a:cs typeface="Arial" pitchFamily="34" charset="0"/>
            </a:endParaRPr>
          </a:p>
        </p:txBody>
      </p:sp>
      <p:sp>
        <p:nvSpPr>
          <p:cNvPr id="4" name="Text Box 5"/>
          <p:cNvSpPr txBox="1">
            <a:spLocks noChangeArrowheads="1"/>
          </p:cNvSpPr>
          <p:nvPr/>
        </p:nvSpPr>
        <p:spPr bwMode="auto">
          <a:xfrm>
            <a:off x="4932040" y="260648"/>
            <a:ext cx="4067944" cy="430887"/>
          </a:xfrm>
          <a:prstGeom prst="rect">
            <a:avLst/>
          </a:prstGeom>
          <a:noFill/>
          <a:ln w="9525">
            <a:noFill/>
            <a:miter lim="800000"/>
            <a:headEnd/>
            <a:tailEnd/>
          </a:ln>
        </p:spPr>
        <p:txBody>
          <a:bodyPr wrap="square" lIns="0" tIns="0" bIns="0">
            <a:spAutoFit/>
          </a:bodyPr>
          <a:lstStyle/>
          <a:p>
            <a:pPr algn="r"/>
            <a:r>
              <a:rPr lang="en-US" altLang="ja-JP" sz="1400" dirty="0" smtClean="0">
                <a:latin typeface="Arial" pitchFamily="34" charset="0"/>
                <a:ea typeface="HG丸ｺﾞｼｯｸM-PRO" pitchFamily="50" charset="-128"/>
                <a:cs typeface="Arial" pitchFamily="34" charset="0"/>
              </a:rPr>
              <a:t>November 28, 2012</a:t>
            </a:r>
          </a:p>
          <a:p>
            <a:pPr algn="r"/>
            <a:r>
              <a:rPr lang="en-US" altLang="ja-JP" sz="1400" dirty="0" smtClean="0">
                <a:latin typeface="Arial" pitchFamily="34" charset="0"/>
                <a:ea typeface="HG丸ｺﾞｼｯｸM-PRO" pitchFamily="50" charset="-128"/>
                <a:cs typeface="Arial" pitchFamily="34" charset="0"/>
              </a:rPr>
              <a:t>Discussion: Whiter the Books in the Age of Digital </a:t>
            </a:r>
            <a:endParaRPr lang="ja-JP" altLang="en-US" sz="1400" dirty="0">
              <a:latin typeface="Arial" pitchFamily="34" charset="0"/>
              <a:ea typeface="HG丸ｺﾞｼｯｸM-PRO" pitchFamily="50" charset="-128"/>
              <a:cs typeface="Arial" pitchFamily="34" charset="0"/>
            </a:endParaRPr>
          </a:p>
        </p:txBody>
      </p:sp>
      <p:sp>
        <p:nvSpPr>
          <p:cNvPr id="6" name="サブタイトル 5"/>
          <p:cNvSpPr>
            <a:spLocks noGrp="1"/>
          </p:cNvSpPr>
          <p:nvPr>
            <p:ph type="subTitle" idx="1"/>
          </p:nvPr>
        </p:nvSpPr>
        <p:spPr>
          <a:xfrm>
            <a:off x="1285852" y="3356992"/>
            <a:ext cx="6400800" cy="1368152"/>
          </a:xfrm>
        </p:spPr>
        <p:txBody>
          <a:bodyPr anchor="ctr">
            <a:normAutofit fontScale="92500"/>
          </a:bodyPr>
          <a:lstStyle/>
          <a:p>
            <a:r>
              <a:rPr lang="en-US" altLang="ja-JP" sz="2400" dirty="0" smtClean="0">
                <a:solidFill>
                  <a:schemeClr val="tx1"/>
                </a:solidFill>
                <a:latin typeface="Arial" pitchFamily="34" charset="0"/>
                <a:cs typeface="Arial" pitchFamily="34" charset="0"/>
              </a:rPr>
              <a:t>Masaki Nakayama</a:t>
            </a:r>
          </a:p>
          <a:p>
            <a:r>
              <a:rPr lang="en-US" altLang="ja-JP" sz="2400" dirty="0" smtClean="0">
                <a:solidFill>
                  <a:schemeClr val="tx1"/>
                </a:solidFill>
                <a:latin typeface="Arial" pitchFamily="34" charset="0"/>
                <a:cs typeface="Arial" pitchFamily="34" charset="0"/>
              </a:rPr>
              <a:t>Director General, Digital Information Department</a:t>
            </a:r>
          </a:p>
          <a:p>
            <a:r>
              <a:rPr lang="en-US" altLang="ja-JP" sz="2400" dirty="0" smtClean="0">
                <a:solidFill>
                  <a:schemeClr val="tx1"/>
                </a:solidFill>
                <a:latin typeface="Arial" pitchFamily="34" charset="0"/>
                <a:cs typeface="Arial" pitchFamily="34" charset="0"/>
              </a:rPr>
              <a:t>National Diet Library</a:t>
            </a:r>
            <a:endParaRPr lang="ja-JP" altLang="en-US" sz="2400" dirty="0" smtClean="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utoShape 14"/>
          <p:cNvSpPr>
            <a:spLocks noChangeArrowheads="1"/>
          </p:cNvSpPr>
          <p:nvPr/>
        </p:nvSpPr>
        <p:spPr bwMode="auto">
          <a:xfrm>
            <a:off x="5823248" y="2348880"/>
            <a:ext cx="3320752" cy="4032448"/>
          </a:xfrm>
          <a:prstGeom prst="roundRect">
            <a:avLst>
              <a:gd name="adj" fmla="val 20750"/>
            </a:avLst>
          </a:prstGeom>
          <a:ln>
            <a:headEnd/>
            <a:tailEnd/>
          </a:ln>
        </p:spPr>
        <p:style>
          <a:lnRef idx="1">
            <a:schemeClr val="accent1"/>
          </a:lnRef>
          <a:fillRef idx="2">
            <a:schemeClr val="accent1"/>
          </a:fillRef>
          <a:effectRef idx="1">
            <a:schemeClr val="accent1"/>
          </a:effectRef>
          <a:fontRef idx="minor">
            <a:schemeClr val="dk1"/>
          </a:fontRef>
        </p:style>
        <p:txBody>
          <a:bodyPr wrap="none"/>
          <a:lstStyle/>
          <a:p>
            <a:pPr algn="ctr"/>
            <a:r>
              <a:rPr lang="en-US" altLang="ja-JP" sz="2000" b="1" smtClean="0">
                <a:solidFill>
                  <a:schemeClr val="tx1"/>
                </a:solidFill>
                <a:latin typeface="HG丸ｺﾞｼｯｸM-PRO" pitchFamily="50" charset="-128"/>
                <a:ea typeface="HG丸ｺﾞｼｯｸM-PRO" pitchFamily="50" charset="-128"/>
              </a:rPr>
              <a:t>   National </a:t>
            </a:r>
            <a:r>
              <a:rPr lang="en-US" altLang="ja-JP" sz="2000" b="1" dirty="0" smtClean="0">
                <a:solidFill>
                  <a:schemeClr val="tx1"/>
                </a:solidFill>
                <a:latin typeface="HG丸ｺﾞｼｯｸM-PRO" pitchFamily="50" charset="-128"/>
                <a:ea typeface="HG丸ｺﾞｼｯｸM-PRO" pitchFamily="50" charset="-128"/>
              </a:rPr>
              <a:t>Diet Library</a:t>
            </a:r>
            <a:r>
              <a:rPr lang="ja-JP" altLang="en-US" sz="2400" b="1" dirty="0" smtClean="0">
                <a:solidFill>
                  <a:schemeClr val="tx1"/>
                </a:solidFill>
                <a:latin typeface="HG丸ｺﾞｼｯｸM-PRO" pitchFamily="50" charset="-128"/>
                <a:ea typeface="HG丸ｺﾞｼｯｸM-PRO" pitchFamily="50" charset="-128"/>
              </a:rPr>
              <a:t>　</a:t>
            </a:r>
            <a:endParaRPr lang="ja-JP" altLang="en-US" b="1" dirty="0">
              <a:solidFill>
                <a:schemeClr val="tx1"/>
              </a:solidFill>
              <a:latin typeface="HG丸ｺﾞｼｯｸM-PRO" pitchFamily="50" charset="-128"/>
              <a:ea typeface="HG丸ｺﾞｼｯｸM-PRO" pitchFamily="50" charset="-128"/>
            </a:endParaRPr>
          </a:p>
        </p:txBody>
      </p:sp>
      <p:sp>
        <p:nvSpPr>
          <p:cNvPr id="54" name="AutoShape 14"/>
          <p:cNvSpPr>
            <a:spLocks noChangeArrowheads="1"/>
          </p:cNvSpPr>
          <p:nvPr/>
        </p:nvSpPr>
        <p:spPr bwMode="auto">
          <a:xfrm>
            <a:off x="0" y="2348880"/>
            <a:ext cx="2987824" cy="4032448"/>
          </a:xfrm>
          <a:prstGeom prst="roundRect">
            <a:avLst>
              <a:gd name="adj" fmla="val 20750"/>
            </a:avLst>
          </a:prstGeom>
          <a:ln>
            <a:headEnd/>
            <a:tailEnd/>
          </a:ln>
        </p:spPr>
        <p:style>
          <a:lnRef idx="1">
            <a:schemeClr val="accent4"/>
          </a:lnRef>
          <a:fillRef idx="2">
            <a:schemeClr val="accent4"/>
          </a:fillRef>
          <a:effectRef idx="1">
            <a:schemeClr val="accent4"/>
          </a:effectRef>
          <a:fontRef idx="minor">
            <a:schemeClr val="dk1"/>
          </a:fontRef>
        </p:style>
        <p:txBody>
          <a:bodyPr wrap="none"/>
          <a:lstStyle/>
          <a:p>
            <a:pPr algn="ctr"/>
            <a:r>
              <a:rPr lang="en-US" altLang="ja-JP" sz="2000" b="1" dirty="0" smtClean="0">
                <a:solidFill>
                  <a:schemeClr val="tx1"/>
                </a:solidFill>
                <a:latin typeface="Arial" pitchFamily="34" charset="0"/>
                <a:ea typeface="HG丸ｺﾞｼｯｸM-PRO" pitchFamily="50" charset="-128"/>
                <a:cs typeface="Arial" pitchFamily="34" charset="0"/>
              </a:rPr>
              <a:t>Publishers and </a:t>
            </a:r>
          </a:p>
          <a:p>
            <a:pPr algn="ctr"/>
            <a:r>
              <a:rPr lang="en-US" altLang="ja-JP" sz="2000" b="1" dirty="0" smtClean="0">
                <a:solidFill>
                  <a:schemeClr val="tx1"/>
                </a:solidFill>
                <a:latin typeface="Arial" pitchFamily="34" charset="0"/>
                <a:ea typeface="HG丸ｺﾞｼｯｸM-PRO" pitchFamily="50" charset="-128"/>
                <a:cs typeface="Arial" pitchFamily="34" charset="0"/>
              </a:rPr>
              <a:t>copyright holders</a:t>
            </a:r>
            <a:endParaRPr lang="ja-JP" altLang="en-US" sz="2000" b="1" dirty="0">
              <a:solidFill>
                <a:schemeClr val="tx1"/>
              </a:solidFill>
              <a:latin typeface="Arial" pitchFamily="34" charset="0"/>
              <a:ea typeface="HG丸ｺﾞｼｯｸM-PRO" pitchFamily="50" charset="-128"/>
              <a:cs typeface="Arial" pitchFamily="34" charset="0"/>
            </a:endParaRPr>
          </a:p>
        </p:txBody>
      </p:sp>
      <p:sp>
        <p:nvSpPr>
          <p:cNvPr id="10242" name="タイトル 2"/>
          <p:cNvSpPr>
            <a:spLocks noGrp="1"/>
          </p:cNvSpPr>
          <p:nvPr>
            <p:ph type="title"/>
          </p:nvPr>
        </p:nvSpPr>
        <p:spPr>
          <a:xfrm>
            <a:off x="0" y="0"/>
            <a:ext cx="9144000" cy="928688"/>
          </a:xfrm>
        </p:spPr>
        <p:txBody>
          <a:bodyPr>
            <a:normAutofit fontScale="90000"/>
          </a:bodyPr>
          <a:lstStyle/>
          <a:p>
            <a:r>
              <a:rPr lang="en-US" altLang="ja-JP" dirty="0" smtClean="0">
                <a:latin typeface="Arial" pitchFamily="34" charset="0"/>
                <a:cs typeface="Arial" pitchFamily="34" charset="0"/>
              </a:rPr>
              <a:t>Collaboration with e-book publishers</a:t>
            </a:r>
            <a:endParaRPr lang="ja-JP" altLang="en-US" dirty="0" smtClean="0">
              <a:latin typeface="Arial" pitchFamily="34" charset="0"/>
              <a:cs typeface="Arial" pitchFamily="34" charset="0"/>
            </a:endParaRPr>
          </a:p>
        </p:txBody>
      </p:sp>
      <p:grpSp>
        <p:nvGrpSpPr>
          <p:cNvPr id="2" name="グループ化 156"/>
          <p:cNvGrpSpPr>
            <a:grpSpLocks/>
          </p:cNvGrpSpPr>
          <p:nvPr/>
        </p:nvGrpSpPr>
        <p:grpSpPr bwMode="auto">
          <a:xfrm flipH="1">
            <a:off x="4644008" y="2276871"/>
            <a:ext cx="1296144" cy="360041"/>
            <a:chOff x="6072193" y="2357433"/>
            <a:chExt cx="1357312" cy="1785945"/>
          </a:xfrm>
        </p:grpSpPr>
        <p:cxnSp>
          <p:nvCxnSpPr>
            <p:cNvPr id="104" name="直線矢印コネクタ 103"/>
            <p:cNvCxnSpPr/>
            <p:nvPr/>
          </p:nvCxnSpPr>
          <p:spPr bwMode="auto">
            <a:xfrm rot="5400000" flipH="1" flipV="1">
              <a:off x="6500727" y="2500550"/>
              <a:ext cx="1071895" cy="78566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bwMode="auto">
            <a:xfrm rot="5400000" flipH="1" flipV="1">
              <a:off x="6000993" y="3500527"/>
              <a:ext cx="714050" cy="571651"/>
            </a:xfrm>
            <a:prstGeom prst="straightConnector1">
              <a:avLst/>
            </a:prstGeom>
            <a:ln w="88900">
              <a:solidFill>
                <a:schemeClr val="accent1"/>
              </a:solidFill>
              <a:prstDash val="solid"/>
              <a:headEnd type="none"/>
              <a:tailEnd type="none" w="lg" len="med"/>
            </a:ln>
          </p:spPr>
          <p:style>
            <a:lnRef idx="1">
              <a:schemeClr val="accent1"/>
            </a:lnRef>
            <a:fillRef idx="0">
              <a:schemeClr val="accent1"/>
            </a:fillRef>
            <a:effectRef idx="0">
              <a:schemeClr val="accent1"/>
            </a:effectRef>
            <a:fontRef idx="minor">
              <a:schemeClr val="tx1"/>
            </a:fontRef>
          </p:style>
        </p:cxnSp>
      </p:grpSp>
      <p:cxnSp>
        <p:nvCxnSpPr>
          <p:cNvPr id="107" name="直線矢印コネクタ 106"/>
          <p:cNvCxnSpPr>
            <a:stCxn id="57" idx="0"/>
            <a:endCxn id="45" idx="2"/>
          </p:cNvCxnSpPr>
          <p:nvPr/>
        </p:nvCxnSpPr>
        <p:spPr bwMode="auto">
          <a:xfrm rot="16200000" flipV="1">
            <a:off x="5361738" y="226994"/>
            <a:ext cx="936105" cy="3307668"/>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0253" name="AutoShape 14"/>
          <p:cNvSpPr>
            <a:spLocks noChangeArrowheads="1"/>
          </p:cNvSpPr>
          <p:nvPr/>
        </p:nvSpPr>
        <p:spPr bwMode="auto">
          <a:xfrm>
            <a:off x="6335688" y="2996952"/>
            <a:ext cx="2520280" cy="720080"/>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en-US" altLang="ja-JP" dirty="0" smtClean="0">
                <a:solidFill>
                  <a:schemeClr val="bg1"/>
                </a:solidFill>
                <a:latin typeface="Arial" pitchFamily="34" charset="0"/>
                <a:ea typeface="HG丸ｺﾞｼｯｸM-PRO" pitchFamily="50" charset="-128"/>
                <a:cs typeface="Arial" pitchFamily="34" charset="0"/>
              </a:rPr>
              <a:t>NDL</a:t>
            </a:r>
            <a:r>
              <a:rPr lang="ja-JP" altLang="en-US" dirty="0" smtClean="0">
                <a:solidFill>
                  <a:schemeClr val="bg1"/>
                </a:solidFill>
                <a:latin typeface="Arial" pitchFamily="34" charset="0"/>
                <a:ea typeface="HG丸ｺﾞｼｯｸM-PRO" pitchFamily="50" charset="-128"/>
                <a:cs typeface="Arial" pitchFamily="34" charset="0"/>
              </a:rPr>
              <a:t> </a:t>
            </a:r>
            <a:r>
              <a:rPr lang="en-US" altLang="ja-JP" dirty="0" smtClean="0">
                <a:solidFill>
                  <a:schemeClr val="bg1"/>
                </a:solidFill>
                <a:latin typeface="Arial" pitchFamily="34" charset="0"/>
                <a:ea typeface="HG丸ｺﾞｼｯｸM-PRO" pitchFamily="50" charset="-128"/>
                <a:cs typeface="Arial" pitchFamily="34" charset="0"/>
              </a:rPr>
              <a:t>Search</a:t>
            </a:r>
          </a:p>
          <a:p>
            <a:pPr algn="ctr"/>
            <a:r>
              <a:rPr lang="en-US" altLang="ja-JP" sz="1200" dirty="0" smtClean="0">
                <a:solidFill>
                  <a:schemeClr val="bg1"/>
                </a:solidFill>
                <a:latin typeface="Arial" pitchFamily="34" charset="0"/>
                <a:ea typeface="HG丸ｺﾞｼｯｸM-PRO" pitchFamily="50" charset="-128"/>
                <a:cs typeface="Arial" pitchFamily="34" charset="0"/>
              </a:rPr>
              <a:t>(e-book search and navigation)</a:t>
            </a:r>
            <a:endParaRPr lang="ja-JP" altLang="en-US" sz="1200" dirty="0">
              <a:solidFill>
                <a:schemeClr val="bg1"/>
              </a:solidFill>
              <a:latin typeface="Arial" pitchFamily="34" charset="0"/>
              <a:ea typeface="HG丸ｺﾞｼｯｸM-PRO" pitchFamily="50" charset="-128"/>
              <a:cs typeface="Arial" pitchFamily="34" charset="0"/>
            </a:endParaRPr>
          </a:p>
        </p:txBody>
      </p:sp>
      <p:sp>
        <p:nvSpPr>
          <p:cNvPr id="45" name="AutoShape 18"/>
          <p:cNvSpPr>
            <a:spLocks noChangeArrowheads="1"/>
          </p:cNvSpPr>
          <p:nvPr/>
        </p:nvSpPr>
        <p:spPr bwMode="auto">
          <a:xfrm>
            <a:off x="2267744" y="980728"/>
            <a:ext cx="3816424" cy="432047"/>
          </a:xfrm>
          <a:prstGeom prst="roundRect">
            <a:avLst>
              <a:gd name="adj" fmla="val 50000"/>
            </a:avLst>
          </a:prstGeom>
          <a:ln>
            <a:headEnd/>
            <a:tailEnd/>
          </a:ln>
        </p:spPr>
        <p:style>
          <a:lnRef idx="1">
            <a:schemeClr val="accent5"/>
          </a:lnRef>
          <a:fillRef idx="2">
            <a:schemeClr val="accent5"/>
          </a:fillRef>
          <a:effectRef idx="1">
            <a:schemeClr val="accent5"/>
          </a:effectRef>
          <a:fontRef idx="minor">
            <a:schemeClr val="dk1"/>
          </a:fontRef>
        </p:style>
        <p:txBody>
          <a:bodyPr wrap="none"/>
          <a:lstStyle/>
          <a:p>
            <a:pPr algn="ctr" fontAlgn="auto">
              <a:lnSpc>
                <a:spcPct val="120000"/>
              </a:lnSpc>
              <a:spcAft>
                <a:spcPts val="0"/>
              </a:spcAft>
              <a:defRPr/>
            </a:pPr>
            <a:r>
              <a:rPr lang="en-US" altLang="ja-JP" sz="2000" b="1" dirty="0" smtClean="0">
                <a:solidFill>
                  <a:schemeClr val="tx1">
                    <a:lumMod val="85000"/>
                    <a:lumOff val="15000"/>
                  </a:schemeClr>
                </a:solidFill>
                <a:latin typeface="Arial" pitchFamily="34" charset="0"/>
                <a:ea typeface="HG丸ｺﾞｼｯｸM-PRO" pitchFamily="50" charset="-128"/>
                <a:cs typeface="Arial" pitchFamily="34" charset="0"/>
              </a:rPr>
              <a:t>End users</a:t>
            </a:r>
            <a:endParaRPr lang="ja-JP" altLang="en-US" sz="2000" b="1" dirty="0">
              <a:solidFill>
                <a:schemeClr val="tx1">
                  <a:lumMod val="85000"/>
                  <a:lumOff val="15000"/>
                </a:schemeClr>
              </a:solidFill>
              <a:latin typeface="Arial" pitchFamily="34" charset="0"/>
              <a:ea typeface="HG丸ｺﾞｼｯｸM-PRO" pitchFamily="50" charset="-128"/>
              <a:cs typeface="Arial" pitchFamily="34" charset="0"/>
            </a:endParaRPr>
          </a:p>
        </p:txBody>
      </p:sp>
      <p:sp>
        <p:nvSpPr>
          <p:cNvPr id="64" name="AutoShape 18"/>
          <p:cNvSpPr>
            <a:spLocks noChangeArrowheads="1"/>
          </p:cNvSpPr>
          <p:nvPr/>
        </p:nvSpPr>
        <p:spPr bwMode="auto">
          <a:xfrm>
            <a:off x="3563888" y="1844824"/>
            <a:ext cx="1869093" cy="432047"/>
          </a:xfrm>
          <a:prstGeom prst="roundRect">
            <a:avLst>
              <a:gd name="adj" fmla="val 50000"/>
            </a:avLst>
          </a:prstGeom>
          <a:ln>
            <a:headEnd/>
            <a:tailEnd/>
          </a:ln>
        </p:spPr>
        <p:style>
          <a:lnRef idx="2">
            <a:schemeClr val="accent2"/>
          </a:lnRef>
          <a:fillRef idx="1">
            <a:schemeClr val="lt1"/>
          </a:fillRef>
          <a:effectRef idx="0">
            <a:schemeClr val="accent2"/>
          </a:effectRef>
          <a:fontRef idx="minor">
            <a:schemeClr val="dk1"/>
          </a:fontRef>
        </p:style>
        <p:txBody>
          <a:bodyPr wrap="none"/>
          <a:lstStyle/>
          <a:p>
            <a:pPr algn="ctr" fontAlgn="auto">
              <a:lnSpc>
                <a:spcPct val="120000"/>
              </a:lnSpc>
              <a:spcAft>
                <a:spcPts val="0"/>
              </a:spcAft>
              <a:defRPr/>
            </a:pPr>
            <a:r>
              <a:rPr lang="en-US" altLang="ja-JP" sz="2000" b="1" dirty="0" smtClean="0">
                <a:solidFill>
                  <a:schemeClr val="tx1">
                    <a:lumMod val="85000"/>
                    <a:lumOff val="15000"/>
                  </a:schemeClr>
                </a:solidFill>
                <a:latin typeface="Arial" pitchFamily="34" charset="0"/>
                <a:ea typeface="HG丸ｺﾞｼｯｸM-PRO" pitchFamily="50" charset="-128"/>
                <a:cs typeface="Arial" pitchFamily="34" charset="0"/>
              </a:rPr>
              <a:t>Libraries</a:t>
            </a:r>
            <a:endParaRPr lang="ja-JP" altLang="en-US" sz="2000" b="1" dirty="0">
              <a:solidFill>
                <a:schemeClr val="tx1">
                  <a:lumMod val="85000"/>
                  <a:lumOff val="15000"/>
                </a:schemeClr>
              </a:solidFill>
              <a:latin typeface="Arial" pitchFamily="34" charset="0"/>
              <a:ea typeface="HG丸ｺﾞｼｯｸM-PRO" pitchFamily="50" charset="-128"/>
              <a:cs typeface="Arial" pitchFamily="34" charset="0"/>
            </a:endParaRPr>
          </a:p>
        </p:txBody>
      </p:sp>
      <p:sp>
        <p:nvSpPr>
          <p:cNvPr id="70" name="左右矢印 69"/>
          <p:cNvSpPr/>
          <p:nvPr/>
        </p:nvSpPr>
        <p:spPr>
          <a:xfrm>
            <a:off x="3059832" y="2492896"/>
            <a:ext cx="2736304" cy="2088232"/>
          </a:xfrm>
          <a:prstGeom prst="leftRightArrow">
            <a:avLst>
              <a:gd name="adj1" fmla="val 83077"/>
              <a:gd name="adj2" fmla="val 20437"/>
            </a:avLst>
          </a:prstGeom>
        </p:spPr>
        <p:style>
          <a:lnRef idx="1">
            <a:schemeClr val="accent6"/>
          </a:lnRef>
          <a:fillRef idx="3">
            <a:schemeClr val="accent6"/>
          </a:fillRef>
          <a:effectRef idx="2">
            <a:schemeClr val="accent6"/>
          </a:effectRef>
          <a:fontRef idx="minor">
            <a:schemeClr val="lt1"/>
          </a:fontRef>
        </p:style>
        <p:txBody>
          <a:bodyPr rtlCol="0" anchor="ctr"/>
          <a:lstStyle/>
          <a:p>
            <a:pPr>
              <a:buFont typeface="Wingdings" pitchFamily="2" charset="2"/>
              <a:buChar char="ü"/>
            </a:pPr>
            <a:r>
              <a:rPr kumimoji="1" lang="en-US" altLang="ja-JP" sz="1400" dirty="0" smtClean="0">
                <a:latin typeface="Arial" pitchFamily="34" charset="0"/>
                <a:cs typeface="Arial" pitchFamily="34" charset="0"/>
              </a:rPr>
              <a:t>Cooperating to develop business platform for e-books</a:t>
            </a:r>
          </a:p>
          <a:p>
            <a:pPr>
              <a:buFont typeface="Wingdings" pitchFamily="2" charset="2"/>
              <a:buChar char="ü"/>
            </a:pPr>
            <a:r>
              <a:rPr kumimoji="1" lang="en-US" altLang="ja-JP" sz="1400" dirty="0" smtClean="0">
                <a:latin typeface="Arial" pitchFamily="34" charset="0"/>
                <a:cs typeface="Arial" pitchFamily="34" charset="0"/>
              </a:rPr>
              <a:t>Utilizing digitized contents of the NDL</a:t>
            </a:r>
          </a:p>
          <a:p>
            <a:pPr>
              <a:buFont typeface="Wingdings" pitchFamily="2" charset="2"/>
              <a:buChar char="ü"/>
            </a:pPr>
            <a:r>
              <a:rPr kumimoji="1" lang="en-US" altLang="ja-JP" sz="1400" dirty="0" smtClean="0">
                <a:latin typeface="Arial" pitchFamily="34" charset="0"/>
                <a:cs typeface="Arial" pitchFamily="34" charset="0"/>
              </a:rPr>
              <a:t>Standardizing e-book environment in public libraries</a:t>
            </a:r>
            <a:endParaRPr kumimoji="1" lang="ja-JP" altLang="en-US" sz="1400" dirty="0" smtClean="0">
              <a:latin typeface="Arial" pitchFamily="34" charset="0"/>
              <a:cs typeface="Arial" pitchFamily="34" charset="0"/>
            </a:endParaRPr>
          </a:p>
        </p:txBody>
      </p:sp>
      <p:grpSp>
        <p:nvGrpSpPr>
          <p:cNvPr id="84" name="グループ化 156"/>
          <p:cNvGrpSpPr>
            <a:grpSpLocks/>
          </p:cNvGrpSpPr>
          <p:nvPr/>
        </p:nvGrpSpPr>
        <p:grpSpPr bwMode="auto">
          <a:xfrm>
            <a:off x="2555776" y="2348880"/>
            <a:ext cx="1296144" cy="288032"/>
            <a:chOff x="6072193" y="2357433"/>
            <a:chExt cx="1357312" cy="1785945"/>
          </a:xfrm>
        </p:grpSpPr>
        <p:cxnSp>
          <p:nvCxnSpPr>
            <p:cNvPr id="85" name="直線矢印コネクタ 84"/>
            <p:cNvCxnSpPr/>
            <p:nvPr/>
          </p:nvCxnSpPr>
          <p:spPr bwMode="auto">
            <a:xfrm rot="5400000" flipH="1" flipV="1">
              <a:off x="6500727" y="2500550"/>
              <a:ext cx="1071895" cy="78566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bwMode="auto">
            <a:xfrm rot="5400000" flipH="1" flipV="1">
              <a:off x="6000993" y="3500527"/>
              <a:ext cx="714050" cy="571651"/>
            </a:xfrm>
            <a:prstGeom prst="straightConnector1">
              <a:avLst/>
            </a:prstGeom>
            <a:ln w="88900">
              <a:solidFill>
                <a:schemeClr val="accent1"/>
              </a:solidFill>
              <a:prstDash val="solid"/>
              <a:headEnd type="none"/>
              <a:tailEnd type="none" w="lg" len="med"/>
            </a:ln>
          </p:spPr>
          <p:style>
            <a:lnRef idx="1">
              <a:schemeClr val="accent1"/>
            </a:lnRef>
            <a:fillRef idx="0">
              <a:schemeClr val="accent1"/>
            </a:fillRef>
            <a:effectRef idx="0">
              <a:schemeClr val="accent1"/>
            </a:effectRef>
            <a:fontRef idx="minor">
              <a:schemeClr val="tx1"/>
            </a:fontRef>
          </p:style>
        </p:cxnSp>
      </p:grpSp>
      <p:cxnSp>
        <p:nvCxnSpPr>
          <p:cNvPr id="92" name="直線矢印コネクタ 91"/>
          <p:cNvCxnSpPr>
            <a:stCxn id="54" idx="0"/>
          </p:cNvCxnSpPr>
          <p:nvPr/>
        </p:nvCxnSpPr>
        <p:spPr bwMode="auto">
          <a:xfrm rot="5400000" flipH="1" flipV="1">
            <a:off x="2600908" y="305780"/>
            <a:ext cx="936104" cy="3150096"/>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96" name="左右矢印 95"/>
          <p:cNvSpPr/>
          <p:nvPr/>
        </p:nvSpPr>
        <p:spPr>
          <a:xfrm>
            <a:off x="3059832" y="5445224"/>
            <a:ext cx="2736304" cy="864096"/>
          </a:xfrm>
          <a:prstGeom prst="leftRightArrow">
            <a:avLst>
              <a:gd name="adj1" fmla="val 91888"/>
              <a:gd name="adj2"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nSpc>
                <a:spcPts val="1300"/>
              </a:lnSpc>
              <a:buFont typeface="Wingdings" pitchFamily="2" charset="2"/>
              <a:buChar char="ü"/>
            </a:pPr>
            <a:r>
              <a:rPr kumimoji="1" lang="en-US" altLang="ja-JP" sz="1400" dirty="0" smtClean="0">
                <a:latin typeface="Arial" pitchFamily="34" charset="0"/>
                <a:cs typeface="Arial" pitchFamily="34" charset="0"/>
              </a:rPr>
              <a:t>Standardizing specs of e-books(format, metadata, etc.)</a:t>
            </a:r>
            <a:endParaRPr kumimoji="1" lang="ja-JP" altLang="en-US" sz="1400" dirty="0">
              <a:latin typeface="Arial" pitchFamily="34" charset="0"/>
              <a:cs typeface="Arial" pitchFamily="34" charset="0"/>
            </a:endParaRPr>
          </a:p>
        </p:txBody>
      </p:sp>
      <p:sp>
        <p:nvSpPr>
          <p:cNvPr id="98" name="左右矢印 97"/>
          <p:cNvSpPr/>
          <p:nvPr/>
        </p:nvSpPr>
        <p:spPr>
          <a:xfrm>
            <a:off x="3059832" y="4509120"/>
            <a:ext cx="2736304" cy="864096"/>
          </a:xfrm>
          <a:prstGeom prst="leftRightArrow">
            <a:avLst>
              <a:gd name="adj1" fmla="val 85274"/>
              <a:gd name="adj2"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nSpc>
                <a:spcPts val="1300"/>
              </a:lnSpc>
              <a:buFont typeface="Wingdings" pitchFamily="2" charset="2"/>
              <a:buChar char="ü"/>
            </a:pPr>
            <a:r>
              <a:rPr kumimoji="1" lang="en-US" altLang="ja-JP" sz="1400" dirty="0" smtClean="0">
                <a:latin typeface="Arial" pitchFamily="34" charset="0"/>
                <a:cs typeface="Arial" pitchFamily="34" charset="0"/>
              </a:rPr>
              <a:t>Joint  development  and management of copyright control database</a:t>
            </a:r>
            <a:endParaRPr kumimoji="1" lang="ja-JP" altLang="en-US" sz="1400" dirty="0">
              <a:latin typeface="Arial" pitchFamily="34" charset="0"/>
              <a:cs typeface="Arial" pitchFamily="34" charset="0"/>
            </a:endParaRPr>
          </a:p>
        </p:txBody>
      </p:sp>
      <p:sp>
        <p:nvSpPr>
          <p:cNvPr id="101" name="AutoShape 14"/>
          <p:cNvSpPr>
            <a:spLocks noChangeArrowheads="1"/>
          </p:cNvSpPr>
          <p:nvPr/>
        </p:nvSpPr>
        <p:spPr bwMode="auto">
          <a:xfrm>
            <a:off x="179512" y="4293096"/>
            <a:ext cx="2520280" cy="648072"/>
          </a:xfrm>
          <a:prstGeom prst="roundRect">
            <a:avLst>
              <a:gd name="adj" fmla="val 20750"/>
            </a:avLst>
          </a:prstGeom>
          <a:ln>
            <a:headEnd/>
            <a:tailEnd/>
          </a:ln>
        </p:spPr>
        <p:style>
          <a:lnRef idx="1">
            <a:schemeClr val="accent4"/>
          </a:lnRef>
          <a:fillRef idx="3">
            <a:schemeClr val="accent4"/>
          </a:fillRef>
          <a:effectRef idx="2">
            <a:schemeClr val="accent4"/>
          </a:effectRef>
          <a:fontRef idx="minor">
            <a:schemeClr val="lt1"/>
          </a:fontRef>
        </p:style>
        <p:txBody>
          <a:bodyPr wrap="none"/>
          <a:lstStyle/>
          <a:p>
            <a:pPr algn="ctr"/>
            <a:r>
              <a:rPr lang="en-US" altLang="ja-JP" dirty="0" smtClean="0">
                <a:solidFill>
                  <a:schemeClr val="bg1"/>
                </a:solidFill>
                <a:latin typeface="Arial" pitchFamily="34" charset="0"/>
                <a:ea typeface="HG丸ｺﾞｼｯｸM-PRO" pitchFamily="50" charset="-128"/>
                <a:cs typeface="Arial" pitchFamily="34" charset="0"/>
              </a:rPr>
              <a:t>E-book portal</a:t>
            </a:r>
          </a:p>
          <a:p>
            <a:pPr algn="ctr"/>
            <a:r>
              <a:rPr lang="en-US" altLang="ja-JP" dirty="0" smtClean="0">
                <a:solidFill>
                  <a:schemeClr val="bg1"/>
                </a:solidFill>
                <a:latin typeface="Arial" pitchFamily="34" charset="0"/>
                <a:ea typeface="HG丸ｺﾞｼｯｸM-PRO" pitchFamily="50" charset="-128"/>
                <a:cs typeface="Arial" pitchFamily="34" charset="0"/>
              </a:rPr>
              <a:t>E-book database</a:t>
            </a:r>
            <a:endParaRPr lang="ja-JP" altLang="en-US" dirty="0">
              <a:solidFill>
                <a:schemeClr val="bg1"/>
              </a:solidFill>
              <a:latin typeface="Arial" pitchFamily="34" charset="0"/>
              <a:ea typeface="HG丸ｺﾞｼｯｸM-PRO" pitchFamily="50" charset="-128"/>
              <a:cs typeface="Arial" pitchFamily="34" charset="0"/>
            </a:endParaRPr>
          </a:p>
        </p:txBody>
      </p:sp>
      <p:sp>
        <p:nvSpPr>
          <p:cNvPr id="102" name="AutoShape 14"/>
          <p:cNvSpPr>
            <a:spLocks noChangeArrowheads="1"/>
          </p:cNvSpPr>
          <p:nvPr/>
        </p:nvSpPr>
        <p:spPr bwMode="auto">
          <a:xfrm>
            <a:off x="1259632" y="3356992"/>
            <a:ext cx="1584176" cy="576064"/>
          </a:xfrm>
          <a:prstGeom prst="roundRect">
            <a:avLst>
              <a:gd name="adj" fmla="val 20750"/>
            </a:avLst>
          </a:prstGeom>
          <a:ln>
            <a:headEnd/>
            <a:tailEnd/>
          </a:ln>
        </p:spPr>
        <p:style>
          <a:lnRef idx="1">
            <a:schemeClr val="accent4"/>
          </a:lnRef>
          <a:fillRef idx="3">
            <a:schemeClr val="accent4"/>
          </a:fillRef>
          <a:effectRef idx="2">
            <a:schemeClr val="accent4"/>
          </a:effectRef>
          <a:fontRef idx="minor">
            <a:schemeClr val="lt1"/>
          </a:fontRef>
        </p:style>
        <p:txBody>
          <a:bodyPr wrap="none"/>
          <a:lstStyle/>
          <a:p>
            <a:pPr algn="ctr"/>
            <a:r>
              <a:rPr lang="en-US" altLang="ja-JP" dirty="0" smtClean="0">
                <a:solidFill>
                  <a:schemeClr val="bg1"/>
                </a:solidFill>
                <a:latin typeface="Arial" pitchFamily="34" charset="0"/>
                <a:ea typeface="HG丸ｺﾞｼｯｸM-PRO" pitchFamily="50" charset="-128"/>
                <a:cs typeface="Arial" pitchFamily="34" charset="0"/>
              </a:rPr>
              <a:t>Pubridge</a:t>
            </a:r>
            <a:r>
              <a:rPr lang="en-US" altLang="ja-JP" sz="1400" dirty="0" smtClean="0">
                <a:solidFill>
                  <a:schemeClr val="bg1"/>
                </a:solidFill>
                <a:latin typeface="Arial" pitchFamily="34" charset="0"/>
                <a:ea typeface="HG丸ｺﾞｼｯｸM-PRO" pitchFamily="50" charset="-128"/>
                <a:cs typeface="Arial" pitchFamily="34" charset="0"/>
              </a:rPr>
              <a:t>*</a:t>
            </a:r>
            <a:endParaRPr lang="ja-JP" altLang="en-US" sz="1400" dirty="0">
              <a:solidFill>
                <a:schemeClr val="bg1"/>
              </a:solidFill>
              <a:latin typeface="Arial" pitchFamily="34" charset="0"/>
              <a:ea typeface="HG丸ｺﾞｼｯｸM-PRO" pitchFamily="50" charset="-128"/>
              <a:cs typeface="Arial" pitchFamily="34" charset="0"/>
            </a:endParaRPr>
          </a:p>
        </p:txBody>
      </p:sp>
      <p:sp>
        <p:nvSpPr>
          <p:cNvPr id="103" name="AutoShape 14"/>
          <p:cNvSpPr>
            <a:spLocks noChangeArrowheads="1"/>
          </p:cNvSpPr>
          <p:nvPr/>
        </p:nvSpPr>
        <p:spPr bwMode="auto">
          <a:xfrm>
            <a:off x="179512" y="3356992"/>
            <a:ext cx="1008112" cy="576064"/>
          </a:xfrm>
          <a:prstGeom prst="roundRect">
            <a:avLst>
              <a:gd name="adj" fmla="val 20750"/>
            </a:avLst>
          </a:prstGeom>
          <a:ln>
            <a:headEnd/>
            <a:tailEnd/>
          </a:ln>
        </p:spPr>
        <p:style>
          <a:lnRef idx="1">
            <a:schemeClr val="accent4"/>
          </a:lnRef>
          <a:fillRef idx="3">
            <a:schemeClr val="accent4"/>
          </a:fillRef>
          <a:effectRef idx="2">
            <a:schemeClr val="accent4"/>
          </a:effectRef>
          <a:fontRef idx="minor">
            <a:schemeClr val="lt1"/>
          </a:fontRef>
        </p:style>
        <p:txBody>
          <a:bodyPr wrap="none"/>
          <a:lstStyle/>
          <a:p>
            <a:pPr algn="ctr"/>
            <a:r>
              <a:rPr lang="en-US" altLang="ja-JP" dirty="0" smtClean="0">
                <a:solidFill>
                  <a:schemeClr val="bg1"/>
                </a:solidFill>
                <a:latin typeface="Arial" pitchFamily="34" charset="0"/>
                <a:ea typeface="HG丸ｺﾞｼｯｸM-PRO" pitchFamily="50" charset="-128"/>
                <a:cs typeface="Arial" pitchFamily="34" charset="0"/>
              </a:rPr>
              <a:t>JPO</a:t>
            </a:r>
          </a:p>
          <a:p>
            <a:pPr algn="ctr"/>
            <a:r>
              <a:rPr lang="en-US" altLang="ja-JP" sz="800" dirty="0" smtClean="0">
                <a:solidFill>
                  <a:schemeClr val="bg1"/>
                </a:solidFill>
                <a:latin typeface="Arial" pitchFamily="34" charset="0"/>
                <a:ea typeface="HG丸ｺﾞｼｯｸM-PRO" pitchFamily="50" charset="-128"/>
                <a:cs typeface="Arial" pitchFamily="34" charset="0"/>
              </a:rPr>
              <a:t>(Japan Patent Office)</a:t>
            </a:r>
            <a:endParaRPr lang="ja-JP" altLang="en-US" sz="800" dirty="0">
              <a:solidFill>
                <a:schemeClr val="bg1"/>
              </a:solidFill>
              <a:latin typeface="Arial" pitchFamily="34" charset="0"/>
              <a:ea typeface="HG丸ｺﾞｼｯｸM-PRO" pitchFamily="50" charset="-128"/>
              <a:cs typeface="Arial" pitchFamily="34" charset="0"/>
            </a:endParaRPr>
          </a:p>
        </p:txBody>
      </p:sp>
      <p:sp>
        <p:nvSpPr>
          <p:cNvPr id="108" name="AutoShape 14"/>
          <p:cNvSpPr>
            <a:spLocks noChangeArrowheads="1"/>
          </p:cNvSpPr>
          <p:nvPr/>
        </p:nvSpPr>
        <p:spPr bwMode="auto">
          <a:xfrm>
            <a:off x="179512" y="5157192"/>
            <a:ext cx="2520280" cy="432048"/>
          </a:xfrm>
          <a:prstGeom prst="roundRect">
            <a:avLst>
              <a:gd name="adj" fmla="val 20750"/>
            </a:avLst>
          </a:prstGeom>
          <a:ln>
            <a:headEnd/>
            <a:tailEnd/>
          </a:ln>
        </p:spPr>
        <p:style>
          <a:lnRef idx="1">
            <a:schemeClr val="accent4"/>
          </a:lnRef>
          <a:fillRef idx="3">
            <a:schemeClr val="accent4"/>
          </a:fillRef>
          <a:effectRef idx="2">
            <a:schemeClr val="accent4"/>
          </a:effectRef>
          <a:fontRef idx="minor">
            <a:schemeClr val="lt1"/>
          </a:fontRef>
        </p:style>
        <p:txBody>
          <a:bodyPr wrap="none"/>
          <a:lstStyle/>
          <a:p>
            <a:pPr algn="ctr"/>
            <a:r>
              <a:rPr lang="en-US" altLang="ja-JP" dirty="0" smtClean="0">
                <a:solidFill>
                  <a:schemeClr val="bg1"/>
                </a:solidFill>
                <a:latin typeface="Arial" pitchFamily="34" charset="0"/>
                <a:ea typeface="HG丸ｺﾞｼｯｸM-PRO" pitchFamily="50" charset="-128"/>
                <a:cs typeface="Arial" pitchFamily="34" charset="0"/>
              </a:rPr>
              <a:t>E-book publishers</a:t>
            </a:r>
            <a:endParaRPr lang="ja-JP" altLang="en-US" dirty="0">
              <a:solidFill>
                <a:schemeClr val="bg1"/>
              </a:solidFill>
              <a:latin typeface="Arial" pitchFamily="34" charset="0"/>
              <a:ea typeface="HG丸ｺﾞｼｯｸM-PRO" pitchFamily="50" charset="-128"/>
              <a:cs typeface="Arial" pitchFamily="34" charset="0"/>
            </a:endParaRPr>
          </a:p>
        </p:txBody>
      </p:sp>
      <p:sp>
        <p:nvSpPr>
          <p:cNvPr id="117" name="AutoShape 14"/>
          <p:cNvSpPr>
            <a:spLocks noChangeArrowheads="1"/>
          </p:cNvSpPr>
          <p:nvPr/>
        </p:nvSpPr>
        <p:spPr bwMode="auto">
          <a:xfrm>
            <a:off x="6300192" y="3789040"/>
            <a:ext cx="2556792" cy="720080"/>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lnSpc>
                <a:spcPts val="1700"/>
              </a:lnSpc>
            </a:pPr>
            <a:r>
              <a:rPr lang="en-US" altLang="ja-JP" sz="1600" dirty="0" smtClean="0">
                <a:solidFill>
                  <a:schemeClr val="bg1"/>
                </a:solidFill>
                <a:latin typeface="Arial" pitchFamily="34" charset="0"/>
                <a:ea typeface="HG丸ｺﾞｼｯｸM-PRO" pitchFamily="50" charset="-128"/>
                <a:cs typeface="Arial" pitchFamily="34" charset="0"/>
              </a:rPr>
              <a:t>NDL digital archives </a:t>
            </a:r>
          </a:p>
          <a:p>
            <a:pPr algn="ctr">
              <a:lnSpc>
                <a:spcPts val="1700"/>
              </a:lnSpc>
            </a:pPr>
            <a:r>
              <a:rPr lang="en-US" altLang="ja-JP" sz="1200" dirty="0" smtClean="0">
                <a:solidFill>
                  <a:schemeClr val="bg1"/>
                </a:solidFill>
                <a:latin typeface="Arial" pitchFamily="34" charset="0"/>
                <a:ea typeface="HG丸ｺﾞｼｯｸM-PRO" pitchFamily="50" charset="-128"/>
                <a:cs typeface="Arial" pitchFamily="34" charset="0"/>
              </a:rPr>
              <a:t>(e-book long term preservation</a:t>
            </a:r>
            <a:r>
              <a:rPr lang="en-US" altLang="ja-JP" sz="1600" dirty="0" smtClean="0">
                <a:solidFill>
                  <a:schemeClr val="bg1"/>
                </a:solidFill>
                <a:latin typeface="Arial" pitchFamily="34" charset="0"/>
                <a:ea typeface="HG丸ｺﾞｼｯｸM-PRO" pitchFamily="50" charset="-128"/>
                <a:cs typeface="Arial" pitchFamily="34" charset="0"/>
              </a:rPr>
              <a:t>)</a:t>
            </a:r>
            <a:endParaRPr lang="ja-JP" altLang="en-US" sz="1600" dirty="0">
              <a:solidFill>
                <a:schemeClr val="bg1"/>
              </a:solidFill>
              <a:latin typeface="Arial" pitchFamily="34" charset="0"/>
              <a:ea typeface="HG丸ｺﾞｼｯｸM-PRO" pitchFamily="50" charset="-128"/>
              <a:cs typeface="Arial" pitchFamily="34" charset="0"/>
            </a:endParaRPr>
          </a:p>
        </p:txBody>
      </p:sp>
      <p:sp>
        <p:nvSpPr>
          <p:cNvPr id="123" name="AutoShape 14"/>
          <p:cNvSpPr>
            <a:spLocks noChangeArrowheads="1"/>
          </p:cNvSpPr>
          <p:nvPr/>
        </p:nvSpPr>
        <p:spPr bwMode="auto">
          <a:xfrm>
            <a:off x="6300192" y="4581128"/>
            <a:ext cx="2592288" cy="64807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en-US" altLang="ja-JP" sz="1600" dirty="0" smtClean="0">
                <a:solidFill>
                  <a:schemeClr val="bg1"/>
                </a:solidFill>
                <a:latin typeface="Arial" pitchFamily="34" charset="0"/>
                <a:ea typeface="HG丸ｺﾞｼｯｸM-PRO" pitchFamily="50" charset="-128"/>
                <a:cs typeface="Arial" pitchFamily="34" charset="0"/>
              </a:rPr>
              <a:t>Organization</a:t>
            </a:r>
            <a:r>
              <a:rPr lang="en-US" altLang="ja-JP" sz="1200" dirty="0" smtClean="0">
                <a:solidFill>
                  <a:schemeClr val="bg1"/>
                </a:solidFill>
                <a:latin typeface="Arial" pitchFamily="34" charset="0"/>
                <a:ea typeface="HG丸ｺﾞｼｯｸM-PRO" pitchFamily="50" charset="-128"/>
                <a:cs typeface="Arial" pitchFamily="34" charset="0"/>
              </a:rPr>
              <a:t> (giving metadata</a:t>
            </a:r>
          </a:p>
          <a:p>
            <a:pPr algn="ctr"/>
            <a:r>
              <a:rPr lang="en-US" altLang="ja-JP" sz="1200" dirty="0" smtClean="0">
                <a:solidFill>
                  <a:schemeClr val="bg1"/>
                </a:solidFill>
                <a:latin typeface="Arial" pitchFamily="34" charset="0"/>
                <a:ea typeface="HG丸ｺﾞｼｯｸM-PRO" pitchFamily="50" charset="-128"/>
                <a:cs typeface="Arial" pitchFamily="34" charset="0"/>
              </a:rPr>
              <a:t> and permanent identifier)</a:t>
            </a:r>
            <a:endParaRPr lang="ja-JP" altLang="en-US" sz="1200" dirty="0">
              <a:solidFill>
                <a:schemeClr val="bg1"/>
              </a:solidFill>
              <a:latin typeface="Arial" pitchFamily="34" charset="0"/>
              <a:ea typeface="HG丸ｺﾞｼｯｸM-PRO" pitchFamily="50" charset="-128"/>
              <a:cs typeface="Arial" pitchFamily="34" charset="0"/>
            </a:endParaRPr>
          </a:p>
        </p:txBody>
      </p:sp>
      <p:sp>
        <p:nvSpPr>
          <p:cNvPr id="124" name="AutoShape 14"/>
          <p:cNvSpPr>
            <a:spLocks noChangeArrowheads="1"/>
          </p:cNvSpPr>
          <p:nvPr/>
        </p:nvSpPr>
        <p:spPr bwMode="auto">
          <a:xfrm>
            <a:off x="6156176" y="5373216"/>
            <a:ext cx="1440160" cy="864096"/>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en-US" altLang="ja-JP" sz="1400" dirty="0" smtClean="0">
                <a:solidFill>
                  <a:schemeClr val="bg1"/>
                </a:solidFill>
                <a:latin typeface="Arial" pitchFamily="34" charset="0"/>
                <a:ea typeface="HG丸ｺﾞｼｯｸM-PRO" pitchFamily="50" charset="-128"/>
                <a:cs typeface="Arial" pitchFamily="34" charset="0"/>
              </a:rPr>
              <a:t>e-legal deposit</a:t>
            </a:r>
          </a:p>
          <a:p>
            <a:pPr algn="ctr"/>
            <a:r>
              <a:rPr lang="en-US" altLang="ja-JP" sz="1200" dirty="0" smtClean="0">
                <a:solidFill>
                  <a:schemeClr val="bg1"/>
                </a:solidFill>
                <a:latin typeface="Arial" pitchFamily="34" charset="0"/>
                <a:ea typeface="HG丸ｺﾞｼｯｸM-PRO" pitchFamily="50" charset="-128"/>
                <a:cs typeface="Arial" pitchFamily="34" charset="0"/>
              </a:rPr>
              <a:t>(institutionalized </a:t>
            </a:r>
          </a:p>
          <a:p>
            <a:pPr algn="ctr"/>
            <a:r>
              <a:rPr lang="en-US" altLang="ja-JP" sz="1200" dirty="0" smtClean="0">
                <a:solidFill>
                  <a:schemeClr val="bg1"/>
                </a:solidFill>
                <a:latin typeface="Arial" pitchFamily="34" charset="0"/>
                <a:ea typeface="HG丸ｺﾞｼｯｸM-PRO" pitchFamily="50" charset="-128"/>
                <a:cs typeface="Arial" pitchFamily="34" charset="0"/>
              </a:rPr>
              <a:t>acquisition)</a:t>
            </a:r>
            <a:endParaRPr lang="ja-JP" altLang="en-US" sz="1200" dirty="0">
              <a:solidFill>
                <a:schemeClr val="bg1"/>
              </a:solidFill>
              <a:latin typeface="Arial" pitchFamily="34" charset="0"/>
              <a:ea typeface="HG丸ｺﾞｼｯｸM-PRO" pitchFamily="50" charset="-128"/>
              <a:cs typeface="Arial" pitchFamily="34" charset="0"/>
            </a:endParaRPr>
          </a:p>
        </p:txBody>
      </p:sp>
      <p:sp>
        <p:nvSpPr>
          <p:cNvPr id="125" name="AutoShape 14"/>
          <p:cNvSpPr>
            <a:spLocks noChangeArrowheads="1"/>
          </p:cNvSpPr>
          <p:nvPr/>
        </p:nvSpPr>
        <p:spPr bwMode="auto">
          <a:xfrm>
            <a:off x="7668344" y="5373216"/>
            <a:ext cx="1440160" cy="864096"/>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en-US" altLang="ja-JP" sz="1600" dirty="0" smtClean="0">
                <a:solidFill>
                  <a:schemeClr val="bg1"/>
                </a:solidFill>
                <a:latin typeface="Arial" pitchFamily="34" charset="0"/>
                <a:ea typeface="HG丸ｺﾞｼｯｸM-PRO" pitchFamily="50" charset="-128"/>
                <a:cs typeface="Arial" pitchFamily="34" charset="0"/>
              </a:rPr>
              <a:t>Digitization</a:t>
            </a:r>
          </a:p>
          <a:p>
            <a:pPr algn="ctr"/>
            <a:r>
              <a:rPr lang="en-US" altLang="ja-JP" sz="1200" dirty="0" smtClean="0">
                <a:solidFill>
                  <a:schemeClr val="bg1"/>
                </a:solidFill>
                <a:latin typeface="Arial" pitchFamily="34" charset="0"/>
                <a:ea typeface="HG丸ｺﾞｼｯｸM-PRO" pitchFamily="50" charset="-128"/>
                <a:cs typeface="Arial" pitchFamily="34" charset="0"/>
              </a:rPr>
              <a:t>(preserving </a:t>
            </a:r>
          </a:p>
          <a:p>
            <a:pPr algn="ctr"/>
            <a:r>
              <a:rPr lang="en-US" altLang="ja-JP" sz="1200" dirty="0" smtClean="0">
                <a:solidFill>
                  <a:schemeClr val="bg1"/>
                </a:solidFill>
                <a:latin typeface="Arial" pitchFamily="34" charset="0"/>
                <a:ea typeface="HG丸ｺﾞｼｯｸM-PRO" pitchFamily="50" charset="-128"/>
                <a:cs typeface="Arial" pitchFamily="34" charset="0"/>
              </a:rPr>
              <a:t>the originals)</a:t>
            </a:r>
            <a:endParaRPr lang="ja-JP" altLang="en-US" sz="1200" dirty="0">
              <a:solidFill>
                <a:schemeClr val="bg1"/>
              </a:solidFill>
              <a:latin typeface="Arial" pitchFamily="34" charset="0"/>
              <a:ea typeface="HG丸ｺﾞｼｯｸM-PRO" pitchFamily="50" charset="-128"/>
              <a:cs typeface="Arial" pitchFamily="34" charset="0"/>
            </a:endParaRPr>
          </a:p>
        </p:txBody>
      </p:sp>
      <p:sp>
        <p:nvSpPr>
          <p:cNvPr id="126" name="AutoShape 14"/>
          <p:cNvSpPr>
            <a:spLocks noChangeArrowheads="1"/>
          </p:cNvSpPr>
          <p:nvPr/>
        </p:nvSpPr>
        <p:spPr bwMode="auto">
          <a:xfrm>
            <a:off x="179512" y="5805264"/>
            <a:ext cx="2520280" cy="432048"/>
          </a:xfrm>
          <a:prstGeom prst="roundRect">
            <a:avLst>
              <a:gd name="adj" fmla="val 20750"/>
            </a:avLst>
          </a:prstGeom>
          <a:ln>
            <a:headEnd/>
            <a:tailEnd/>
          </a:ln>
        </p:spPr>
        <p:style>
          <a:lnRef idx="1">
            <a:schemeClr val="accent4"/>
          </a:lnRef>
          <a:fillRef idx="3">
            <a:schemeClr val="accent4"/>
          </a:fillRef>
          <a:effectRef idx="2">
            <a:schemeClr val="accent4"/>
          </a:effectRef>
          <a:fontRef idx="minor">
            <a:schemeClr val="lt1"/>
          </a:fontRef>
        </p:style>
        <p:txBody>
          <a:bodyPr wrap="none"/>
          <a:lstStyle/>
          <a:p>
            <a:pPr algn="ctr"/>
            <a:r>
              <a:rPr lang="en-US" altLang="ja-JP" dirty="0" smtClean="0">
                <a:solidFill>
                  <a:schemeClr val="bg1"/>
                </a:solidFill>
                <a:latin typeface="Arial" pitchFamily="34" charset="0"/>
                <a:ea typeface="HG丸ｺﾞｼｯｸM-PRO" pitchFamily="50" charset="-128"/>
                <a:cs typeface="Arial" pitchFamily="34" charset="0"/>
              </a:rPr>
              <a:t>Copyright holders</a:t>
            </a:r>
            <a:endParaRPr lang="ja-JP" altLang="en-US" dirty="0">
              <a:solidFill>
                <a:schemeClr val="bg1"/>
              </a:solidFill>
              <a:latin typeface="Arial" pitchFamily="34" charset="0"/>
              <a:ea typeface="HG丸ｺﾞｼｯｸM-PRO" pitchFamily="50" charset="-128"/>
              <a:cs typeface="Arial" pitchFamily="34" charset="0"/>
            </a:endParaRPr>
          </a:p>
        </p:txBody>
      </p:sp>
      <p:cxnSp>
        <p:nvCxnSpPr>
          <p:cNvPr id="132" name="直線矢印コネクタ 131"/>
          <p:cNvCxnSpPr>
            <a:stCxn id="64" idx="0"/>
          </p:cNvCxnSpPr>
          <p:nvPr/>
        </p:nvCxnSpPr>
        <p:spPr bwMode="auto">
          <a:xfrm rot="16200000" flipV="1">
            <a:off x="4283190" y="1629578"/>
            <a:ext cx="360040" cy="70451"/>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31" name="テキスト ボックス 30"/>
          <p:cNvSpPr txBox="1"/>
          <p:nvPr/>
        </p:nvSpPr>
        <p:spPr bwMode="auto">
          <a:xfrm>
            <a:off x="1331640" y="6453336"/>
            <a:ext cx="7632848" cy="215444"/>
          </a:xfrm>
          <a:prstGeom prst="rect">
            <a:avLst/>
          </a:prstGeom>
          <a:noFill/>
          <a:ln w="9525">
            <a:noFill/>
            <a:miter lim="800000"/>
            <a:headEnd/>
            <a:tailEnd/>
          </a:ln>
        </p:spPr>
        <p:txBody>
          <a:bodyPr wrap="square" rtlCol="0">
            <a:spAutoFit/>
          </a:bodyPr>
          <a:lstStyle/>
          <a:p>
            <a:r>
              <a:rPr kumimoji="1" lang="en-US" altLang="ja-JP" sz="800" dirty="0" smtClean="0">
                <a:latin typeface="Arial" pitchFamily="34" charset="0"/>
                <a:ea typeface="HG丸ｺﾞｼｯｸM-PRO" pitchFamily="50" charset="-128"/>
                <a:cs typeface="Arial" pitchFamily="34" charset="0"/>
              </a:rPr>
              <a:t>*Pubridge: a Japanese private company, invested by major publishers in Japan, aspiring to enlarge e-books market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AutoShape 8"/>
          <p:cNvSpPr>
            <a:spLocks noChangeArrowheads="1"/>
          </p:cNvSpPr>
          <p:nvPr/>
        </p:nvSpPr>
        <p:spPr bwMode="auto">
          <a:xfrm>
            <a:off x="2771800" y="2348880"/>
            <a:ext cx="1296144" cy="967621"/>
          </a:xfrm>
          <a:prstGeom prst="roundRect">
            <a:avLst>
              <a:gd name="adj" fmla="val 25048"/>
            </a:avLst>
          </a:prstGeom>
          <a:ln>
            <a:headEnd/>
            <a:tailEnd/>
          </a:ln>
        </p:spPr>
        <p:style>
          <a:lnRef idx="1">
            <a:schemeClr val="accent6"/>
          </a:lnRef>
          <a:fillRef idx="2">
            <a:schemeClr val="accent6"/>
          </a:fillRef>
          <a:effectRef idx="1">
            <a:schemeClr val="accent6"/>
          </a:effectRef>
          <a:fontRef idx="minor">
            <a:schemeClr val="dk1"/>
          </a:fontRef>
        </p:style>
        <p:txBody>
          <a:bodyPr wrap="square" anchor="ctr">
            <a:spAutoFit/>
          </a:bodyPr>
          <a:lstStyle/>
          <a:p>
            <a:pPr marL="342900" indent="-342900" algn="ctr" fontAlgn="auto">
              <a:spcBef>
                <a:spcPts val="0"/>
              </a:spcBef>
              <a:spcAft>
                <a:spcPts val="0"/>
              </a:spcAft>
              <a:defRPr/>
            </a:pPr>
            <a:r>
              <a:rPr lang="en-US" altLang="ja-JP" sz="1600" dirty="0" smtClean="0">
                <a:latin typeface="Arial" pitchFamily="34" charset="0"/>
                <a:ea typeface="HG丸ｺﾞｼｯｸM-PRO" pitchFamily="50" charset="-128"/>
                <a:cs typeface="Arial" pitchFamily="34" charset="0"/>
              </a:rPr>
              <a:t>Online </a:t>
            </a:r>
          </a:p>
          <a:p>
            <a:pPr marL="342900" indent="-342900" algn="ctr" fontAlgn="auto">
              <a:spcBef>
                <a:spcPts val="0"/>
              </a:spcBef>
              <a:spcAft>
                <a:spcPts val="0"/>
              </a:spcAft>
              <a:defRPr/>
            </a:pPr>
            <a:r>
              <a:rPr lang="en-US" altLang="ja-JP" sz="1600" dirty="0" smtClean="0">
                <a:latin typeface="Arial" pitchFamily="34" charset="0"/>
                <a:ea typeface="HG丸ｺﾞｼｯｸM-PRO" pitchFamily="50" charset="-128"/>
                <a:cs typeface="Arial" pitchFamily="34" charset="0"/>
              </a:rPr>
              <a:t>Bookstore</a:t>
            </a:r>
          </a:p>
          <a:p>
            <a:pPr marL="342900" indent="-342900" algn="ctr" fontAlgn="auto">
              <a:spcBef>
                <a:spcPts val="0"/>
              </a:spcBef>
              <a:spcAft>
                <a:spcPts val="0"/>
              </a:spcAft>
              <a:defRPr/>
            </a:pPr>
            <a:endParaRPr lang="ja-JP" altLang="en-US" sz="1600" dirty="0">
              <a:latin typeface="Arial" pitchFamily="34" charset="0"/>
              <a:ea typeface="HG丸ｺﾞｼｯｸM-PRO" pitchFamily="50" charset="-128"/>
              <a:cs typeface="Arial" pitchFamily="34" charset="0"/>
            </a:endParaRPr>
          </a:p>
        </p:txBody>
      </p:sp>
      <p:sp>
        <p:nvSpPr>
          <p:cNvPr id="66" name="AutoShape 8"/>
          <p:cNvSpPr>
            <a:spLocks noChangeArrowheads="1"/>
          </p:cNvSpPr>
          <p:nvPr/>
        </p:nvSpPr>
        <p:spPr bwMode="auto">
          <a:xfrm>
            <a:off x="2699792" y="2420888"/>
            <a:ext cx="1296144" cy="967621"/>
          </a:xfrm>
          <a:prstGeom prst="roundRect">
            <a:avLst>
              <a:gd name="adj" fmla="val 25048"/>
            </a:avLst>
          </a:prstGeom>
          <a:ln>
            <a:headEnd/>
            <a:tailEnd/>
          </a:ln>
        </p:spPr>
        <p:style>
          <a:lnRef idx="1">
            <a:schemeClr val="accent6"/>
          </a:lnRef>
          <a:fillRef idx="2">
            <a:schemeClr val="accent6"/>
          </a:fillRef>
          <a:effectRef idx="1">
            <a:schemeClr val="accent6"/>
          </a:effectRef>
          <a:fontRef idx="minor">
            <a:schemeClr val="dk1"/>
          </a:fontRef>
        </p:style>
        <p:txBody>
          <a:bodyPr wrap="square" anchor="ctr">
            <a:spAutoFit/>
          </a:bodyPr>
          <a:lstStyle/>
          <a:p>
            <a:pPr marL="342900" indent="-342900" algn="ctr" fontAlgn="auto">
              <a:spcBef>
                <a:spcPts val="0"/>
              </a:spcBef>
              <a:spcAft>
                <a:spcPts val="0"/>
              </a:spcAft>
              <a:defRPr/>
            </a:pPr>
            <a:r>
              <a:rPr lang="en-US" altLang="ja-JP" sz="1600" dirty="0" smtClean="0">
                <a:latin typeface="Arial" pitchFamily="34" charset="0"/>
                <a:ea typeface="HG丸ｺﾞｼｯｸM-PRO" pitchFamily="50" charset="-128"/>
                <a:cs typeface="Arial" pitchFamily="34" charset="0"/>
              </a:rPr>
              <a:t>Online </a:t>
            </a:r>
          </a:p>
          <a:p>
            <a:pPr marL="342900" indent="-342900" algn="ctr" fontAlgn="auto">
              <a:spcBef>
                <a:spcPts val="0"/>
              </a:spcBef>
              <a:spcAft>
                <a:spcPts val="0"/>
              </a:spcAft>
              <a:defRPr/>
            </a:pPr>
            <a:r>
              <a:rPr lang="en-US" altLang="ja-JP" sz="1600" dirty="0" smtClean="0">
                <a:latin typeface="Arial" pitchFamily="34" charset="0"/>
                <a:ea typeface="HG丸ｺﾞｼｯｸM-PRO" pitchFamily="50" charset="-128"/>
                <a:cs typeface="Arial" pitchFamily="34" charset="0"/>
              </a:rPr>
              <a:t>Bookstore</a:t>
            </a:r>
          </a:p>
          <a:p>
            <a:pPr marL="342900" indent="-342900" algn="ctr" fontAlgn="auto">
              <a:spcBef>
                <a:spcPts val="0"/>
              </a:spcBef>
              <a:spcAft>
                <a:spcPts val="0"/>
              </a:spcAft>
              <a:defRPr/>
            </a:pPr>
            <a:endParaRPr lang="ja-JP" altLang="en-US" sz="1600" dirty="0">
              <a:latin typeface="Arial" pitchFamily="34" charset="0"/>
              <a:ea typeface="HG丸ｺﾞｼｯｸM-PRO" pitchFamily="50" charset="-128"/>
              <a:cs typeface="Arial" pitchFamily="34" charset="0"/>
            </a:endParaRPr>
          </a:p>
        </p:txBody>
      </p:sp>
      <p:sp>
        <p:nvSpPr>
          <p:cNvPr id="2" name="タイトル 1"/>
          <p:cNvSpPr>
            <a:spLocks noGrp="1"/>
          </p:cNvSpPr>
          <p:nvPr>
            <p:ph type="title"/>
          </p:nvPr>
        </p:nvSpPr>
        <p:spPr>
          <a:xfrm>
            <a:off x="0" y="0"/>
            <a:ext cx="9144000" cy="928670"/>
          </a:xfrm>
        </p:spPr>
        <p:txBody>
          <a:bodyPr>
            <a:noAutofit/>
          </a:bodyPr>
          <a:lstStyle/>
          <a:p>
            <a:r>
              <a:rPr lang="en-US" altLang="ja-JP" sz="3600" dirty="0" smtClean="0">
                <a:latin typeface="Arial" pitchFamily="34" charset="0"/>
                <a:cs typeface="Arial" pitchFamily="34" charset="0"/>
              </a:rPr>
              <a:t>Developing business platform for e-books</a:t>
            </a:r>
            <a:endParaRPr kumimoji="1" lang="ja-JP" altLang="en-US" sz="3600" dirty="0">
              <a:latin typeface="Arial" pitchFamily="34" charset="0"/>
              <a:cs typeface="Arial" pitchFamily="34" charset="0"/>
            </a:endParaRPr>
          </a:p>
        </p:txBody>
      </p:sp>
      <p:sp>
        <p:nvSpPr>
          <p:cNvPr id="6" name="AutoShape 8"/>
          <p:cNvSpPr>
            <a:spLocks noChangeArrowheads="1"/>
          </p:cNvSpPr>
          <p:nvPr/>
        </p:nvSpPr>
        <p:spPr bwMode="auto">
          <a:xfrm>
            <a:off x="323528" y="4005064"/>
            <a:ext cx="1228261" cy="680918"/>
          </a:xfrm>
          <a:prstGeom prst="roundRect">
            <a:avLst>
              <a:gd name="adj" fmla="val 25048"/>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spAutoFit/>
          </a:bodyPr>
          <a:lstStyle/>
          <a:p>
            <a:pPr marL="342900" indent="-342900" algn="ctr" fontAlgn="auto">
              <a:spcBef>
                <a:spcPts val="0"/>
              </a:spcBef>
              <a:spcAft>
                <a:spcPts val="0"/>
              </a:spcAft>
              <a:defRPr/>
            </a:pPr>
            <a:r>
              <a:rPr lang="en-US" altLang="ja-JP" sz="1600" dirty="0" smtClean="0">
                <a:latin typeface="Arial" pitchFamily="34" charset="0"/>
                <a:ea typeface="HG丸ｺﾞｼｯｸM-PRO" pitchFamily="50" charset="-128"/>
                <a:cs typeface="Arial" pitchFamily="34" charset="0"/>
              </a:rPr>
              <a:t>Publishers</a:t>
            </a:r>
          </a:p>
          <a:p>
            <a:pPr marL="342900" indent="-342900" algn="ctr" fontAlgn="auto">
              <a:spcBef>
                <a:spcPts val="0"/>
              </a:spcBef>
              <a:spcAft>
                <a:spcPts val="0"/>
              </a:spcAft>
              <a:defRPr/>
            </a:pPr>
            <a:endParaRPr lang="ja-JP" altLang="en-US" sz="1600" dirty="0">
              <a:latin typeface="Arial" pitchFamily="34" charset="0"/>
              <a:ea typeface="HG丸ｺﾞｼｯｸM-PRO" pitchFamily="50" charset="-128"/>
              <a:cs typeface="Arial" pitchFamily="34" charset="0"/>
            </a:endParaRPr>
          </a:p>
        </p:txBody>
      </p:sp>
      <p:sp>
        <p:nvSpPr>
          <p:cNvPr id="7" name="AutoShape 8"/>
          <p:cNvSpPr>
            <a:spLocks noChangeArrowheads="1"/>
          </p:cNvSpPr>
          <p:nvPr/>
        </p:nvSpPr>
        <p:spPr bwMode="auto">
          <a:xfrm>
            <a:off x="323528" y="4869160"/>
            <a:ext cx="1228261" cy="680918"/>
          </a:xfrm>
          <a:prstGeom prst="roundRect">
            <a:avLst>
              <a:gd name="adj" fmla="val 25048"/>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spAutoFit/>
          </a:bodyPr>
          <a:lstStyle/>
          <a:p>
            <a:pPr marL="342900" indent="-342900" algn="ctr" fontAlgn="auto">
              <a:spcBef>
                <a:spcPts val="0"/>
              </a:spcBef>
              <a:spcAft>
                <a:spcPts val="0"/>
              </a:spcAft>
              <a:defRPr/>
            </a:pPr>
            <a:r>
              <a:rPr lang="en-US" altLang="ja-JP" sz="1600" dirty="0" smtClean="0">
                <a:latin typeface="Arial" pitchFamily="34" charset="0"/>
                <a:ea typeface="HG丸ｺﾞｼｯｸM-PRO" pitchFamily="50" charset="-128"/>
                <a:cs typeface="Arial" pitchFamily="34" charset="0"/>
              </a:rPr>
              <a:t>Publishers</a:t>
            </a:r>
          </a:p>
          <a:p>
            <a:pPr marL="342900" indent="-342900" algn="ctr" fontAlgn="auto">
              <a:spcBef>
                <a:spcPts val="0"/>
              </a:spcBef>
              <a:spcAft>
                <a:spcPts val="0"/>
              </a:spcAft>
              <a:defRPr/>
            </a:pPr>
            <a:endParaRPr lang="ja-JP" altLang="en-US" sz="1600" dirty="0">
              <a:latin typeface="Arial" pitchFamily="34" charset="0"/>
              <a:ea typeface="HG丸ｺﾞｼｯｸM-PRO" pitchFamily="50" charset="-128"/>
              <a:cs typeface="Arial" pitchFamily="34" charset="0"/>
            </a:endParaRPr>
          </a:p>
        </p:txBody>
      </p:sp>
      <p:sp>
        <p:nvSpPr>
          <p:cNvPr id="8" name="AutoShape 8"/>
          <p:cNvSpPr>
            <a:spLocks noChangeArrowheads="1"/>
          </p:cNvSpPr>
          <p:nvPr/>
        </p:nvSpPr>
        <p:spPr bwMode="auto">
          <a:xfrm>
            <a:off x="2627784" y="3789040"/>
            <a:ext cx="1944216" cy="1827728"/>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square" anchor="ctr">
            <a:spAutoFit/>
          </a:bodyPr>
          <a:lstStyle/>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ja-JP" altLang="en-US" sz="1600" dirty="0">
              <a:latin typeface="Arial" pitchFamily="34" charset="0"/>
              <a:ea typeface="HG丸ｺﾞｼｯｸM-PRO" pitchFamily="50" charset="-128"/>
              <a:cs typeface="Arial" pitchFamily="34" charset="0"/>
            </a:endParaRPr>
          </a:p>
        </p:txBody>
      </p:sp>
      <p:sp>
        <p:nvSpPr>
          <p:cNvPr id="9" name="AutoShape 8"/>
          <p:cNvSpPr>
            <a:spLocks noChangeArrowheads="1"/>
          </p:cNvSpPr>
          <p:nvPr/>
        </p:nvSpPr>
        <p:spPr bwMode="auto">
          <a:xfrm>
            <a:off x="5436096" y="2492896"/>
            <a:ext cx="2952328" cy="3950196"/>
          </a:xfrm>
          <a:prstGeom prst="roundRect">
            <a:avLst>
              <a:gd name="adj" fmla="val 25048"/>
            </a:avLst>
          </a:prstGeom>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fontAlgn="auto">
              <a:spcBef>
                <a:spcPts val="0"/>
              </a:spcBef>
              <a:spcAft>
                <a:spcPts val="0"/>
              </a:spcAft>
              <a:defRPr/>
            </a:pPr>
            <a:r>
              <a:rPr lang="en-US" altLang="ja-JP" b="1" dirty="0" smtClean="0">
                <a:latin typeface="Arial" pitchFamily="34" charset="0"/>
                <a:ea typeface="HG丸ｺﾞｼｯｸM-PRO" pitchFamily="50" charset="-128"/>
                <a:cs typeface="Arial" pitchFamily="34" charset="0"/>
              </a:rPr>
              <a:t>NDL(Digital storage)</a:t>
            </a:r>
          </a:p>
          <a:p>
            <a:pPr marL="342900" indent="-342900" fontAlgn="auto">
              <a:spcBef>
                <a:spcPts val="0"/>
              </a:spcBef>
              <a:spcAft>
                <a:spcPts val="0"/>
              </a:spcAft>
              <a:defRPr/>
            </a:pPr>
            <a:endParaRPr lang="en-US" altLang="ja-JP" b="1"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p:txBody>
      </p:sp>
      <p:sp>
        <p:nvSpPr>
          <p:cNvPr id="14" name="フローチャート : 磁気ディスク 13"/>
          <p:cNvSpPr/>
          <p:nvPr/>
        </p:nvSpPr>
        <p:spPr>
          <a:xfrm>
            <a:off x="5436096" y="4797152"/>
            <a:ext cx="1368152" cy="792088"/>
          </a:xfrm>
          <a:prstGeom prst="flowChartMagneticDisk">
            <a:avLst/>
          </a:prstGeom>
        </p:spPr>
        <p:style>
          <a:lnRef idx="0">
            <a:schemeClr val="dk1"/>
          </a:lnRef>
          <a:fillRef idx="3">
            <a:schemeClr val="dk1"/>
          </a:fillRef>
          <a:effectRef idx="3">
            <a:schemeClr val="dk1"/>
          </a:effectRef>
          <a:fontRef idx="minor">
            <a:schemeClr val="lt1"/>
          </a:fontRef>
        </p:style>
        <p:txBody>
          <a:bodyPr wrap="square" rtlCol="0" anchor="ctr">
            <a:noAutofit/>
          </a:bodyPr>
          <a:lstStyle/>
          <a:p>
            <a:pPr algn="ctr"/>
            <a:r>
              <a:rPr kumimoji="1" lang="en-US" altLang="ja-JP" sz="1400" dirty="0" smtClean="0">
                <a:latin typeface="Arial" pitchFamily="34" charset="0"/>
                <a:cs typeface="Arial" pitchFamily="34" charset="0"/>
              </a:rPr>
              <a:t>Digital storage</a:t>
            </a:r>
          </a:p>
          <a:p>
            <a:pPr algn="ctr"/>
            <a:r>
              <a:rPr kumimoji="1" lang="en-US" altLang="ja-JP" sz="1400" dirty="0" smtClean="0">
                <a:latin typeface="Arial" pitchFamily="34" charset="0"/>
                <a:cs typeface="Arial" pitchFamily="34" charset="0"/>
              </a:rPr>
              <a:t>(online resources)</a:t>
            </a:r>
            <a:endParaRPr kumimoji="1" lang="ja-JP" altLang="en-US" sz="1400" dirty="0">
              <a:latin typeface="Arial" pitchFamily="34" charset="0"/>
              <a:cs typeface="Arial" pitchFamily="34" charset="0"/>
            </a:endParaRPr>
          </a:p>
        </p:txBody>
      </p:sp>
      <p:sp>
        <p:nvSpPr>
          <p:cNvPr id="15" name="フローチャート : 磁気ディスク 14"/>
          <p:cNvSpPr/>
          <p:nvPr/>
        </p:nvSpPr>
        <p:spPr>
          <a:xfrm>
            <a:off x="6948264" y="4653136"/>
            <a:ext cx="1368152" cy="936104"/>
          </a:xfrm>
          <a:prstGeom prst="flowChartMagneticDisk">
            <a:avLst/>
          </a:pr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r>
              <a:rPr kumimoji="1" lang="en-US" altLang="ja-JP" sz="1400" dirty="0" smtClean="0">
                <a:latin typeface="Arial" pitchFamily="34" charset="0"/>
                <a:cs typeface="Arial" pitchFamily="34" charset="0"/>
              </a:rPr>
              <a:t>Digital storage</a:t>
            </a:r>
          </a:p>
          <a:p>
            <a:pPr algn="ctr"/>
            <a:r>
              <a:rPr kumimoji="1" lang="en-US" altLang="ja-JP" sz="1400" dirty="0" smtClean="0">
                <a:latin typeface="Arial" pitchFamily="34" charset="0"/>
                <a:cs typeface="Arial" pitchFamily="34" charset="0"/>
              </a:rPr>
              <a:t>(digitized contents of</a:t>
            </a:r>
            <a:r>
              <a:rPr kumimoji="1" lang="ja-JP" altLang="en-US" sz="1400" dirty="0" smtClean="0">
                <a:latin typeface="Arial" pitchFamily="34" charset="0"/>
                <a:cs typeface="Arial" pitchFamily="34" charset="0"/>
              </a:rPr>
              <a:t>　</a:t>
            </a:r>
            <a:r>
              <a:rPr kumimoji="1" lang="en-US" altLang="ja-JP" sz="1400" dirty="0" smtClean="0">
                <a:latin typeface="Arial" pitchFamily="34" charset="0"/>
                <a:cs typeface="Arial" pitchFamily="34" charset="0"/>
              </a:rPr>
              <a:t>the NDL)</a:t>
            </a:r>
          </a:p>
        </p:txBody>
      </p:sp>
      <p:sp>
        <p:nvSpPr>
          <p:cNvPr id="19" name="U ターン矢印 18"/>
          <p:cNvSpPr/>
          <p:nvPr/>
        </p:nvSpPr>
        <p:spPr>
          <a:xfrm flipH="1" flipV="1">
            <a:off x="539552" y="5589240"/>
            <a:ext cx="7344816" cy="1080120"/>
          </a:xfrm>
          <a:prstGeom prst="uturnArrow">
            <a:avLst>
              <a:gd name="adj1" fmla="val 12906"/>
              <a:gd name="adj2" fmla="val 25000"/>
              <a:gd name="adj3" fmla="val 16938"/>
              <a:gd name="adj4" fmla="val 31656"/>
              <a:gd name="adj5" fmla="val 100000"/>
            </a:avLst>
          </a:prstGeom>
          <a:gradFill>
            <a:gsLst>
              <a:gs pos="0">
                <a:schemeClr val="accent2">
                  <a:tint val="50000"/>
                  <a:satMod val="300000"/>
                  <a:alpha val="0"/>
                </a:schemeClr>
              </a:gs>
              <a:gs pos="35000">
                <a:schemeClr val="accent2">
                  <a:tint val="37000"/>
                  <a:satMod val="300000"/>
                </a:schemeClr>
              </a:gs>
              <a:gs pos="100000">
                <a:schemeClr val="accent2">
                  <a:tint val="15000"/>
                  <a:satMod val="350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tx1"/>
              </a:solidFill>
              <a:latin typeface="Arial" pitchFamily="34" charset="0"/>
              <a:cs typeface="Arial" pitchFamily="34" charset="0"/>
            </a:endParaRPr>
          </a:p>
        </p:txBody>
      </p:sp>
      <p:sp>
        <p:nvSpPr>
          <p:cNvPr id="24" name="左矢印 23"/>
          <p:cNvSpPr/>
          <p:nvPr/>
        </p:nvSpPr>
        <p:spPr>
          <a:xfrm>
            <a:off x="2771800" y="1052736"/>
            <a:ext cx="859315" cy="288032"/>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pitchFamily="34" charset="0"/>
              <a:cs typeface="Arial" pitchFamily="34" charset="0"/>
            </a:endParaRPr>
          </a:p>
        </p:txBody>
      </p:sp>
      <p:sp>
        <p:nvSpPr>
          <p:cNvPr id="26" name="AutoShape 8"/>
          <p:cNvSpPr>
            <a:spLocks noChangeArrowheads="1"/>
          </p:cNvSpPr>
          <p:nvPr/>
        </p:nvSpPr>
        <p:spPr bwMode="auto">
          <a:xfrm>
            <a:off x="3491880" y="980728"/>
            <a:ext cx="1573773" cy="394216"/>
          </a:xfrm>
          <a:prstGeom prst="roundRect">
            <a:avLst>
              <a:gd name="adj" fmla="val 25048"/>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marL="342900" indent="-342900" algn="ctr" fontAlgn="auto">
              <a:spcBef>
                <a:spcPts val="0"/>
              </a:spcBef>
              <a:spcAft>
                <a:spcPts val="0"/>
              </a:spcAft>
              <a:defRPr/>
            </a:pPr>
            <a:r>
              <a:rPr lang="en-US" altLang="ja-JP" sz="1600" dirty="0" smtClean="0">
                <a:latin typeface="Arial" pitchFamily="34" charset="0"/>
                <a:ea typeface="HG丸ｺﾞｼｯｸM-PRO" pitchFamily="50" charset="-128"/>
                <a:cs typeface="Arial" pitchFamily="34" charset="0"/>
              </a:rPr>
              <a:t>Public libraries</a:t>
            </a:r>
            <a:endParaRPr lang="ja-JP" altLang="en-US" sz="1600" dirty="0">
              <a:latin typeface="Arial" pitchFamily="34" charset="0"/>
              <a:ea typeface="HG丸ｺﾞｼｯｸM-PRO" pitchFamily="50" charset="-128"/>
              <a:cs typeface="Arial" pitchFamily="34" charset="0"/>
            </a:endParaRPr>
          </a:p>
        </p:txBody>
      </p:sp>
      <p:sp>
        <p:nvSpPr>
          <p:cNvPr id="27" name="AutoShape 8"/>
          <p:cNvSpPr>
            <a:spLocks noChangeArrowheads="1"/>
          </p:cNvSpPr>
          <p:nvPr/>
        </p:nvSpPr>
        <p:spPr bwMode="auto">
          <a:xfrm>
            <a:off x="1552445" y="1412776"/>
            <a:ext cx="2155062" cy="394216"/>
          </a:xfrm>
          <a:prstGeom prst="roundRect">
            <a:avLst>
              <a:gd name="adj" fmla="val 25048"/>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marL="342900" indent="-342900" algn="ctr" fontAlgn="auto">
              <a:spcBef>
                <a:spcPts val="0"/>
              </a:spcBef>
              <a:spcAft>
                <a:spcPts val="0"/>
              </a:spcAft>
              <a:defRPr/>
            </a:pPr>
            <a:r>
              <a:rPr lang="en-US" altLang="ja-JP" sz="1600" dirty="0" smtClean="0">
                <a:latin typeface="Arial" pitchFamily="34" charset="0"/>
                <a:ea typeface="HG丸ｺﾞｼｯｸM-PRO" pitchFamily="50" charset="-128"/>
                <a:cs typeface="Arial" pitchFamily="34" charset="0"/>
              </a:rPr>
              <a:t>Visually handicapped</a:t>
            </a:r>
          </a:p>
        </p:txBody>
      </p:sp>
      <p:sp>
        <p:nvSpPr>
          <p:cNvPr id="28" name="AutoShape 8"/>
          <p:cNvSpPr>
            <a:spLocks noChangeArrowheads="1"/>
          </p:cNvSpPr>
          <p:nvPr/>
        </p:nvSpPr>
        <p:spPr bwMode="auto">
          <a:xfrm>
            <a:off x="1480438" y="980728"/>
            <a:ext cx="1296144" cy="394216"/>
          </a:xfrm>
          <a:prstGeom prst="roundRect">
            <a:avLst>
              <a:gd name="adj" fmla="val 25048"/>
            </a:avLst>
          </a:prstGeom>
          <a:ln>
            <a:headEnd/>
            <a:tailEnd/>
          </a:ln>
        </p:spPr>
        <p:style>
          <a:lnRef idx="1">
            <a:schemeClr val="accent3"/>
          </a:lnRef>
          <a:fillRef idx="2">
            <a:schemeClr val="accent3"/>
          </a:fillRef>
          <a:effectRef idx="1">
            <a:schemeClr val="accent3"/>
          </a:effectRef>
          <a:fontRef idx="minor">
            <a:schemeClr val="dk1"/>
          </a:fontRef>
        </p:style>
        <p:txBody>
          <a:bodyPr wrap="square" anchor="ctr">
            <a:spAutoFit/>
          </a:bodyPr>
          <a:lstStyle/>
          <a:p>
            <a:pPr marL="342900" indent="-342900" algn="ctr" fontAlgn="auto">
              <a:spcBef>
                <a:spcPts val="0"/>
              </a:spcBef>
              <a:spcAft>
                <a:spcPts val="0"/>
              </a:spcAft>
              <a:defRPr/>
            </a:pPr>
            <a:r>
              <a:rPr lang="en-US" altLang="ja-JP" sz="1600" dirty="0" smtClean="0">
                <a:latin typeface="Arial" pitchFamily="34" charset="0"/>
                <a:ea typeface="HG丸ｺﾞｼｯｸM-PRO" pitchFamily="50" charset="-128"/>
                <a:cs typeface="Arial" pitchFamily="34" charset="0"/>
              </a:rPr>
              <a:t>End users</a:t>
            </a:r>
            <a:r>
              <a:rPr lang="ja-JP" altLang="en-US" sz="1600" dirty="0" smtClean="0">
                <a:latin typeface="Arial" pitchFamily="34" charset="0"/>
                <a:ea typeface="HG丸ｺﾞｼｯｸM-PRO" pitchFamily="50" charset="-128"/>
                <a:cs typeface="Arial" pitchFamily="34" charset="0"/>
              </a:rPr>
              <a:t>　　　</a:t>
            </a:r>
            <a:endParaRPr lang="ja-JP" altLang="en-US" sz="1600" dirty="0">
              <a:latin typeface="Arial" pitchFamily="34" charset="0"/>
              <a:ea typeface="HG丸ｺﾞｼｯｸM-PRO" pitchFamily="50" charset="-128"/>
              <a:cs typeface="Arial" pitchFamily="34" charset="0"/>
            </a:endParaRPr>
          </a:p>
        </p:txBody>
      </p:sp>
      <p:sp>
        <p:nvSpPr>
          <p:cNvPr id="31" name="正方形/長方形 30"/>
          <p:cNvSpPr/>
          <p:nvPr/>
        </p:nvSpPr>
        <p:spPr>
          <a:xfrm>
            <a:off x="2771800" y="4365104"/>
            <a:ext cx="1584176" cy="1046440"/>
          </a:xfrm>
          <a:prstGeom prst="rect">
            <a:avLst/>
          </a:prstGeom>
          <a:gradFill>
            <a:gsLst>
              <a:gs pos="0">
                <a:schemeClr val="accent2">
                  <a:lumMod val="40000"/>
                  <a:lumOff val="60000"/>
                  <a:alpha val="0"/>
                </a:schemeClr>
              </a:gs>
              <a:gs pos="80000">
                <a:schemeClr val="accent4">
                  <a:shade val="93000"/>
                  <a:satMod val="130000"/>
                </a:schemeClr>
              </a:gs>
              <a:gs pos="100000">
                <a:schemeClr val="accent4">
                  <a:shade val="94000"/>
                  <a:satMod val="135000"/>
                </a:schemeClr>
              </a:gs>
            </a:gsLst>
            <a:lin ang="16200000" scaled="0"/>
          </a:gradFill>
        </p:spPr>
        <p:style>
          <a:lnRef idx="1">
            <a:schemeClr val="accent4"/>
          </a:lnRef>
          <a:fillRef idx="3">
            <a:schemeClr val="accent4"/>
          </a:fillRef>
          <a:effectRef idx="2">
            <a:schemeClr val="accent4"/>
          </a:effectRef>
          <a:fontRef idx="minor">
            <a:schemeClr val="lt1"/>
          </a:fontRef>
        </p:style>
        <p:txBody>
          <a:bodyPr wrap="square" rtlCol="0" anchor="ctr">
            <a:spAutoFit/>
          </a:bodyPr>
          <a:lstStyle/>
          <a:p>
            <a:pPr algn="ctr"/>
            <a:r>
              <a:rPr kumimoji="1" lang="en-US" altLang="ja-JP" sz="1400" dirty="0" smtClean="0">
                <a:latin typeface="Arial" pitchFamily="34" charset="0"/>
                <a:cs typeface="Arial" pitchFamily="34" charset="0"/>
              </a:rPr>
              <a:t>E-books support</a:t>
            </a:r>
          </a:p>
          <a:p>
            <a:r>
              <a:rPr kumimoji="1" lang="en-US" altLang="ja-JP" sz="1200" dirty="0" smtClean="0">
                <a:latin typeface="Arial" pitchFamily="34" charset="0"/>
                <a:cs typeface="Arial" pitchFamily="34" charset="0"/>
              </a:rPr>
              <a:t>- Production</a:t>
            </a:r>
          </a:p>
          <a:p>
            <a:r>
              <a:rPr kumimoji="1" lang="en-US" altLang="ja-JP" sz="1200" dirty="0" smtClean="0">
                <a:latin typeface="Arial" pitchFamily="34" charset="0"/>
                <a:cs typeface="Arial" pitchFamily="34" charset="0"/>
              </a:rPr>
              <a:t>- Promotion of sales</a:t>
            </a:r>
          </a:p>
          <a:p>
            <a:r>
              <a:rPr kumimoji="1" lang="en-US" altLang="ja-JP" sz="1200" dirty="0" smtClean="0">
                <a:latin typeface="Arial" pitchFamily="34" charset="0"/>
                <a:cs typeface="Arial" pitchFamily="34" charset="0"/>
              </a:rPr>
              <a:t>- Transmission</a:t>
            </a:r>
          </a:p>
          <a:p>
            <a:r>
              <a:rPr kumimoji="1" lang="en-US" altLang="ja-JP" sz="1200" dirty="0" smtClean="0">
                <a:latin typeface="Arial" pitchFamily="34" charset="0"/>
                <a:cs typeface="Arial" pitchFamily="34" charset="0"/>
              </a:rPr>
              <a:t>- Management</a:t>
            </a:r>
          </a:p>
        </p:txBody>
      </p:sp>
      <p:sp>
        <p:nvSpPr>
          <p:cNvPr id="33" name="正方形/長方形 32"/>
          <p:cNvSpPr/>
          <p:nvPr/>
        </p:nvSpPr>
        <p:spPr>
          <a:xfrm>
            <a:off x="3635896" y="6021288"/>
            <a:ext cx="1584176" cy="523220"/>
          </a:xfrm>
          <a:prstGeom prst="rect">
            <a:avLst/>
          </a:prstGeom>
        </p:spPr>
        <p:style>
          <a:lnRef idx="1">
            <a:schemeClr val="dk1"/>
          </a:lnRef>
          <a:fillRef idx="3">
            <a:schemeClr val="dk1"/>
          </a:fillRef>
          <a:effectRef idx="2">
            <a:schemeClr val="dk1"/>
          </a:effectRef>
          <a:fontRef idx="minor">
            <a:schemeClr val="lt1"/>
          </a:fontRef>
        </p:style>
        <p:txBody>
          <a:bodyPr wrap="square" rtlCol="0" anchor="ctr">
            <a:spAutoFit/>
          </a:bodyPr>
          <a:lstStyle/>
          <a:p>
            <a:pPr algn="ctr"/>
            <a:r>
              <a:rPr kumimoji="1" lang="en-US" altLang="ja-JP" sz="1400" dirty="0" smtClean="0">
                <a:latin typeface="Arial" pitchFamily="34" charset="0"/>
                <a:cs typeface="Arial" pitchFamily="34" charset="0"/>
              </a:rPr>
              <a:t>Providing digital images</a:t>
            </a:r>
            <a:endParaRPr kumimoji="1" lang="ja-JP" altLang="en-US" sz="1400" dirty="0">
              <a:latin typeface="Arial" pitchFamily="34" charset="0"/>
              <a:cs typeface="Arial" pitchFamily="34" charset="0"/>
            </a:endParaRPr>
          </a:p>
        </p:txBody>
      </p:sp>
      <p:sp>
        <p:nvSpPr>
          <p:cNvPr id="34" name="正方形/長方形 33"/>
          <p:cNvSpPr/>
          <p:nvPr/>
        </p:nvSpPr>
        <p:spPr>
          <a:xfrm>
            <a:off x="5508104" y="5589240"/>
            <a:ext cx="1584176" cy="307777"/>
          </a:xfrm>
          <a:prstGeom prst="rect">
            <a:avLst/>
          </a:pr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r>
              <a:rPr kumimoji="1" lang="en-US" altLang="ja-JP" sz="1400" dirty="0" smtClean="0">
                <a:latin typeface="Arial" pitchFamily="34" charset="0"/>
                <a:cs typeface="Arial" pitchFamily="34" charset="0"/>
              </a:rPr>
              <a:t>Dark archive</a:t>
            </a:r>
            <a:endParaRPr kumimoji="1" lang="ja-JP" altLang="en-US" sz="1400" dirty="0">
              <a:latin typeface="Arial" pitchFamily="34" charset="0"/>
              <a:cs typeface="Arial" pitchFamily="34" charset="0"/>
            </a:endParaRPr>
          </a:p>
        </p:txBody>
      </p:sp>
      <p:sp>
        <p:nvSpPr>
          <p:cNvPr id="35" name="左矢印 34"/>
          <p:cNvSpPr/>
          <p:nvPr/>
        </p:nvSpPr>
        <p:spPr>
          <a:xfrm rot="5400000">
            <a:off x="3617605" y="-297125"/>
            <a:ext cx="540638" cy="439249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pitchFamily="34" charset="0"/>
              <a:cs typeface="Arial" pitchFamily="34" charset="0"/>
            </a:endParaRPr>
          </a:p>
        </p:txBody>
      </p:sp>
      <p:sp>
        <p:nvSpPr>
          <p:cNvPr id="36" name="正方形/長方形 35"/>
          <p:cNvSpPr/>
          <p:nvPr/>
        </p:nvSpPr>
        <p:spPr>
          <a:xfrm>
            <a:off x="6156176" y="4149080"/>
            <a:ext cx="1296144" cy="52322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kumimoji="1" lang="en-US" altLang="ja-JP" sz="1400" dirty="0" smtClean="0">
                <a:latin typeface="Arial" pitchFamily="34" charset="0"/>
                <a:cs typeface="Arial" pitchFamily="34" charset="0"/>
              </a:rPr>
              <a:t>In-library access</a:t>
            </a:r>
            <a:endParaRPr kumimoji="1" lang="ja-JP" altLang="en-US" sz="1400" dirty="0">
              <a:latin typeface="Arial" pitchFamily="34" charset="0"/>
              <a:cs typeface="Arial" pitchFamily="34" charset="0"/>
            </a:endParaRPr>
          </a:p>
        </p:txBody>
      </p:sp>
      <p:sp>
        <p:nvSpPr>
          <p:cNvPr id="37" name="正方形/長方形 36"/>
          <p:cNvSpPr/>
          <p:nvPr/>
        </p:nvSpPr>
        <p:spPr>
          <a:xfrm>
            <a:off x="5796136" y="3068960"/>
            <a:ext cx="1800200" cy="30777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kumimoji="1" lang="en-US" altLang="ja-JP" sz="1400" b="1" dirty="0" smtClean="0">
                <a:latin typeface="Arial" pitchFamily="34" charset="0"/>
                <a:cs typeface="Arial" pitchFamily="34" charset="0"/>
              </a:rPr>
              <a:t>Portal service</a:t>
            </a:r>
          </a:p>
        </p:txBody>
      </p:sp>
      <p:sp>
        <p:nvSpPr>
          <p:cNvPr id="40" name="正方形/長方形 39"/>
          <p:cNvSpPr/>
          <p:nvPr/>
        </p:nvSpPr>
        <p:spPr>
          <a:xfrm>
            <a:off x="7524328" y="4005064"/>
            <a:ext cx="1404664" cy="30777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kumimoji="1" lang="en-US" altLang="ja-JP" sz="1400" dirty="0" smtClean="0">
                <a:latin typeface="Arial" pitchFamily="34" charset="0"/>
                <a:cs typeface="Arial" pitchFamily="34" charset="0"/>
              </a:rPr>
              <a:t>Digitization</a:t>
            </a:r>
            <a:endParaRPr kumimoji="1" lang="ja-JP" altLang="en-US" sz="1400" dirty="0">
              <a:latin typeface="Arial" pitchFamily="34" charset="0"/>
              <a:cs typeface="Arial" pitchFamily="34" charset="0"/>
            </a:endParaRPr>
          </a:p>
        </p:txBody>
      </p:sp>
      <p:sp>
        <p:nvSpPr>
          <p:cNvPr id="43" name="正方形/長方形 42"/>
          <p:cNvSpPr/>
          <p:nvPr/>
        </p:nvSpPr>
        <p:spPr>
          <a:xfrm>
            <a:off x="4427984" y="4292515"/>
            <a:ext cx="1584176"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sz="1400" dirty="0" smtClean="0">
                <a:latin typeface="Arial" pitchFamily="34" charset="0"/>
                <a:cs typeface="Arial" pitchFamily="34" charset="0"/>
              </a:rPr>
              <a:t>e-Legal deposit</a:t>
            </a:r>
            <a:endParaRPr kumimoji="1" lang="ja-JP" altLang="en-US" sz="1400" dirty="0">
              <a:latin typeface="Arial" pitchFamily="34" charset="0"/>
              <a:cs typeface="Arial" pitchFamily="34" charset="0"/>
            </a:endParaRPr>
          </a:p>
        </p:txBody>
      </p:sp>
      <p:sp>
        <p:nvSpPr>
          <p:cNvPr id="44" name="曲折矢印 43"/>
          <p:cNvSpPr/>
          <p:nvPr/>
        </p:nvSpPr>
        <p:spPr>
          <a:xfrm>
            <a:off x="611560" y="2420888"/>
            <a:ext cx="2016224" cy="1440160"/>
          </a:xfrm>
          <a:prstGeom prst="bentArrow">
            <a:avLst>
              <a:gd name="adj1" fmla="val 8203"/>
              <a:gd name="adj2" fmla="val 17161"/>
              <a:gd name="adj3" fmla="val 18281"/>
              <a:gd name="adj4" fmla="val 4375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solidFill>
                <a:schemeClr val="tx1"/>
              </a:solidFill>
              <a:latin typeface="Arial" pitchFamily="34" charset="0"/>
              <a:cs typeface="Arial" pitchFamily="34" charset="0"/>
            </a:endParaRPr>
          </a:p>
        </p:txBody>
      </p:sp>
      <p:sp>
        <p:nvSpPr>
          <p:cNvPr id="45" name="左矢印 44"/>
          <p:cNvSpPr/>
          <p:nvPr/>
        </p:nvSpPr>
        <p:spPr>
          <a:xfrm rot="5400000">
            <a:off x="3437622" y="2619162"/>
            <a:ext cx="432049" cy="2195741"/>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pitchFamily="34" charset="0"/>
              <a:cs typeface="Arial" pitchFamily="34" charset="0"/>
            </a:endParaRPr>
          </a:p>
        </p:txBody>
      </p:sp>
      <p:sp>
        <p:nvSpPr>
          <p:cNvPr id="46" name="四角形吹き出し 45"/>
          <p:cNvSpPr/>
          <p:nvPr/>
        </p:nvSpPr>
        <p:spPr>
          <a:xfrm>
            <a:off x="7452320" y="1700808"/>
            <a:ext cx="1224136" cy="523220"/>
          </a:xfrm>
          <a:prstGeom prst="wedgeRectCallout">
            <a:avLst>
              <a:gd name="adj1" fmla="val -95531"/>
              <a:gd name="adj2" fmla="val 88286"/>
            </a:avLst>
          </a:prstGeom>
        </p:spPr>
        <p:style>
          <a:lnRef idx="0">
            <a:schemeClr val="dk1"/>
          </a:lnRef>
          <a:fillRef idx="3">
            <a:schemeClr val="dk1"/>
          </a:fillRef>
          <a:effectRef idx="3">
            <a:schemeClr val="dk1"/>
          </a:effectRef>
          <a:fontRef idx="minor">
            <a:schemeClr val="lt1"/>
          </a:fontRef>
        </p:style>
        <p:txBody>
          <a:bodyPr rtlCol="0" anchor="ctr">
            <a:spAutoFit/>
          </a:bodyPr>
          <a:lstStyle/>
          <a:p>
            <a:pPr algn="ctr"/>
            <a:r>
              <a:rPr kumimoji="1" lang="en-US" altLang="ja-JP" sz="1400" dirty="0" smtClean="0">
                <a:latin typeface="Arial" pitchFamily="34" charset="0"/>
                <a:cs typeface="Arial" pitchFamily="34" charset="0"/>
              </a:rPr>
              <a:t>OOP titles </a:t>
            </a:r>
          </a:p>
          <a:p>
            <a:pPr algn="ctr"/>
            <a:r>
              <a:rPr kumimoji="1" lang="en-US" altLang="ja-JP" sz="1400" dirty="0" smtClean="0">
                <a:latin typeface="Arial" pitchFamily="34" charset="0"/>
                <a:cs typeface="Arial" pitchFamily="34" charset="0"/>
              </a:rPr>
              <a:t>Long tails</a:t>
            </a:r>
            <a:endParaRPr kumimoji="1" lang="ja-JP" altLang="en-US" sz="1400" dirty="0">
              <a:latin typeface="Arial" pitchFamily="34" charset="0"/>
              <a:cs typeface="Arial" pitchFamily="34" charset="0"/>
            </a:endParaRPr>
          </a:p>
        </p:txBody>
      </p:sp>
      <p:sp>
        <p:nvSpPr>
          <p:cNvPr id="47" name="正方形/長方形 46"/>
          <p:cNvSpPr/>
          <p:nvPr/>
        </p:nvSpPr>
        <p:spPr>
          <a:xfrm>
            <a:off x="-1548680" y="3212976"/>
            <a:ext cx="1368152" cy="95410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nchor="ctr">
            <a:spAutoFit/>
          </a:bodyPr>
          <a:lstStyle/>
          <a:p>
            <a:pPr algn="ctr"/>
            <a:r>
              <a:rPr kumimoji="1" lang="en-US" altLang="ja-JP" sz="1400" dirty="0" smtClean="0">
                <a:latin typeface="Arial" pitchFamily="34" charset="0"/>
                <a:cs typeface="Arial" pitchFamily="34" charset="0"/>
              </a:rPr>
              <a:t>Supporting development of e-book business</a:t>
            </a:r>
            <a:endParaRPr kumimoji="1" lang="ja-JP" altLang="en-US" sz="1400" dirty="0">
              <a:latin typeface="Arial" pitchFamily="34" charset="0"/>
              <a:cs typeface="Arial" pitchFamily="34" charset="0"/>
            </a:endParaRPr>
          </a:p>
        </p:txBody>
      </p:sp>
      <p:sp>
        <p:nvSpPr>
          <p:cNvPr id="49" name="横巻き 48"/>
          <p:cNvSpPr/>
          <p:nvPr/>
        </p:nvSpPr>
        <p:spPr>
          <a:xfrm>
            <a:off x="7092280" y="692696"/>
            <a:ext cx="2051720" cy="1008112"/>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pPr>
              <a:lnSpc>
                <a:spcPts val="1400"/>
              </a:lnSpc>
            </a:pPr>
            <a:r>
              <a:rPr lang="en-US" altLang="ja-JP" sz="1600" dirty="0" smtClean="0">
                <a:latin typeface="Arial" pitchFamily="34" charset="0"/>
                <a:cs typeface="Arial" pitchFamily="34" charset="0"/>
              </a:rPr>
              <a:t>(2) Integrated access to information and resources</a:t>
            </a:r>
            <a:endParaRPr lang="ja-JP" altLang="en-US" sz="1600" dirty="0" smtClean="0">
              <a:latin typeface="Arial" pitchFamily="34" charset="0"/>
              <a:cs typeface="Arial" pitchFamily="34" charset="0"/>
            </a:endParaRPr>
          </a:p>
        </p:txBody>
      </p:sp>
      <p:sp>
        <p:nvSpPr>
          <p:cNvPr id="50" name="横巻き 49"/>
          <p:cNvSpPr/>
          <p:nvPr/>
        </p:nvSpPr>
        <p:spPr>
          <a:xfrm>
            <a:off x="5004048" y="908720"/>
            <a:ext cx="2016224" cy="1008112"/>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ts val="1400"/>
              </a:lnSpc>
            </a:pPr>
            <a:r>
              <a:rPr lang="en-US" altLang="ja-JP" sz="1600" dirty="0" smtClean="0">
                <a:latin typeface="Arial" pitchFamily="34" charset="0"/>
                <a:cs typeface="Arial" pitchFamily="34" charset="0"/>
              </a:rPr>
              <a:t>(4) </a:t>
            </a:r>
            <a:r>
              <a:rPr kumimoji="1" lang="en-US" altLang="ja-JP" sz="1600" dirty="0" smtClean="0">
                <a:latin typeface="Arial" pitchFamily="34" charset="0"/>
                <a:cs typeface="Arial" pitchFamily="34" charset="0"/>
              </a:rPr>
              <a:t>Standardizing e-book environment in public libraries</a:t>
            </a:r>
            <a:endParaRPr kumimoji="1" lang="ja-JP" altLang="en-US" sz="1600" dirty="0" smtClean="0">
              <a:latin typeface="Arial" pitchFamily="34" charset="0"/>
              <a:cs typeface="Arial" pitchFamily="34" charset="0"/>
            </a:endParaRPr>
          </a:p>
        </p:txBody>
      </p:sp>
      <p:sp>
        <p:nvSpPr>
          <p:cNvPr id="51" name="左右矢印 50"/>
          <p:cNvSpPr/>
          <p:nvPr/>
        </p:nvSpPr>
        <p:spPr>
          <a:xfrm>
            <a:off x="1115616" y="4221088"/>
            <a:ext cx="1728192" cy="1152128"/>
          </a:xfrm>
          <a:prstGeom prst="leftRightArrow">
            <a:avLst/>
          </a:prstGeom>
          <a:solidFill>
            <a:schemeClr val="accent2">
              <a:lumMod val="40000"/>
              <a:lumOff val="60000"/>
              <a:alpha val="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en-US" altLang="ja-JP" sz="1400" dirty="0" smtClean="0">
              <a:latin typeface="Arial" pitchFamily="34" charset="0"/>
              <a:cs typeface="Arial" pitchFamily="34" charset="0"/>
            </a:endParaRPr>
          </a:p>
          <a:p>
            <a:pPr algn="ctr"/>
            <a:r>
              <a:rPr kumimoji="1" lang="en-US" altLang="ja-JP" sz="1400" dirty="0" smtClean="0">
                <a:latin typeface="Arial" pitchFamily="34" charset="0"/>
                <a:cs typeface="Arial" pitchFamily="34" charset="0"/>
              </a:rPr>
              <a:t>e-publishing</a:t>
            </a:r>
            <a:endParaRPr kumimoji="1" lang="ja-JP" altLang="en-US" sz="1400" dirty="0">
              <a:latin typeface="Arial" pitchFamily="34" charset="0"/>
              <a:cs typeface="Arial" pitchFamily="34" charset="0"/>
            </a:endParaRPr>
          </a:p>
        </p:txBody>
      </p:sp>
      <p:sp>
        <p:nvSpPr>
          <p:cNvPr id="52" name="正方形/長方形 51"/>
          <p:cNvSpPr/>
          <p:nvPr/>
        </p:nvSpPr>
        <p:spPr>
          <a:xfrm>
            <a:off x="5724128" y="2132856"/>
            <a:ext cx="1296144" cy="30777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kumimoji="1" lang="en-US" altLang="ja-JP" sz="1400" dirty="0" smtClean="0">
                <a:latin typeface="Arial" pitchFamily="34" charset="0"/>
                <a:cs typeface="Arial" pitchFamily="34" charset="0"/>
              </a:rPr>
              <a:t>Transmission</a:t>
            </a:r>
            <a:endParaRPr kumimoji="1" lang="ja-JP" altLang="en-US" sz="1400" dirty="0">
              <a:latin typeface="Arial" pitchFamily="34" charset="0"/>
              <a:cs typeface="Arial" pitchFamily="34" charset="0"/>
            </a:endParaRPr>
          </a:p>
        </p:txBody>
      </p:sp>
      <p:sp>
        <p:nvSpPr>
          <p:cNvPr id="53" name="四角形吹き出し 52"/>
          <p:cNvSpPr/>
          <p:nvPr/>
        </p:nvSpPr>
        <p:spPr>
          <a:xfrm>
            <a:off x="7956376" y="5661248"/>
            <a:ext cx="1187624" cy="1015663"/>
          </a:xfrm>
          <a:prstGeom prst="wedgeRectCallout">
            <a:avLst>
              <a:gd name="adj1" fmla="val -121415"/>
              <a:gd name="adj2" fmla="val -40661"/>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r>
              <a:rPr kumimoji="1" lang="en-US" altLang="ja-JP" sz="1200" dirty="0" smtClean="0">
                <a:latin typeface="Arial" pitchFamily="34" charset="0"/>
                <a:cs typeface="Arial" pitchFamily="34" charset="0"/>
              </a:rPr>
              <a:t>Used during system failures of the online bookstore </a:t>
            </a:r>
            <a:endParaRPr kumimoji="1" lang="ja-JP" altLang="en-US" sz="1200" dirty="0">
              <a:latin typeface="Arial" pitchFamily="34" charset="0"/>
              <a:cs typeface="Arial" pitchFamily="34" charset="0"/>
            </a:endParaRPr>
          </a:p>
        </p:txBody>
      </p:sp>
      <p:sp>
        <p:nvSpPr>
          <p:cNvPr id="54" name="フローチャート : 磁気ディスク 53"/>
          <p:cNvSpPr/>
          <p:nvPr/>
        </p:nvSpPr>
        <p:spPr>
          <a:xfrm>
            <a:off x="6084168" y="3501008"/>
            <a:ext cx="1368152" cy="576064"/>
          </a:xfrm>
          <a:prstGeom prst="flowChartMagneticDisk">
            <a:avLst/>
          </a:prstGeom>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kumimoji="1" lang="en-US" altLang="ja-JP" sz="1400" dirty="0" smtClean="0">
                <a:latin typeface="Arial" pitchFamily="34" charset="0"/>
                <a:cs typeface="Arial" pitchFamily="34" charset="0"/>
              </a:rPr>
              <a:t>Bib-DB</a:t>
            </a:r>
          </a:p>
          <a:p>
            <a:pPr algn="ctr"/>
            <a:r>
              <a:rPr kumimoji="1" lang="en-US" altLang="ja-JP" sz="1400" dirty="0" smtClean="0">
                <a:latin typeface="Arial" pitchFamily="34" charset="0"/>
                <a:cs typeface="Arial" pitchFamily="34" charset="0"/>
              </a:rPr>
              <a:t>(location data)</a:t>
            </a:r>
            <a:endParaRPr kumimoji="1" lang="ja-JP" altLang="en-US" sz="1400" dirty="0">
              <a:latin typeface="Arial" pitchFamily="34" charset="0"/>
              <a:cs typeface="Arial" pitchFamily="34" charset="0"/>
            </a:endParaRPr>
          </a:p>
        </p:txBody>
      </p:sp>
      <p:sp>
        <p:nvSpPr>
          <p:cNvPr id="48" name="曲折矢印 47"/>
          <p:cNvSpPr/>
          <p:nvPr/>
        </p:nvSpPr>
        <p:spPr>
          <a:xfrm flipH="1">
            <a:off x="4499992" y="2276872"/>
            <a:ext cx="3384376" cy="2376264"/>
          </a:xfrm>
          <a:prstGeom prst="bentArrow">
            <a:avLst>
              <a:gd name="adj1" fmla="val 5594"/>
              <a:gd name="adj2" fmla="val 8744"/>
              <a:gd name="adj3" fmla="val 9395"/>
              <a:gd name="adj4" fmla="val 43750"/>
            </a:avLst>
          </a:prstGeom>
          <a:solidFill>
            <a:schemeClr val="accent1">
              <a:alpha val="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solidFill>
                <a:schemeClr val="tx1"/>
              </a:solidFill>
              <a:latin typeface="Arial" pitchFamily="34" charset="0"/>
              <a:cs typeface="Arial" pitchFamily="34" charset="0"/>
            </a:endParaRPr>
          </a:p>
        </p:txBody>
      </p:sp>
      <p:sp>
        <p:nvSpPr>
          <p:cNvPr id="55" name="曲折矢印 54"/>
          <p:cNvSpPr/>
          <p:nvPr/>
        </p:nvSpPr>
        <p:spPr>
          <a:xfrm rot="16200000" flipH="1" flipV="1">
            <a:off x="2807804" y="2456892"/>
            <a:ext cx="1656184" cy="4752528"/>
          </a:xfrm>
          <a:prstGeom prst="bentArrow">
            <a:avLst>
              <a:gd name="adj1" fmla="val 5594"/>
              <a:gd name="adj2" fmla="val 8744"/>
              <a:gd name="adj3" fmla="val 9395"/>
              <a:gd name="adj4" fmla="val 43750"/>
            </a:avLst>
          </a:prstGeom>
          <a:solidFill>
            <a:schemeClr val="accent2">
              <a:lumMod val="40000"/>
              <a:lumOff val="60000"/>
              <a:alpha val="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tx1"/>
              </a:solidFill>
              <a:latin typeface="Arial" pitchFamily="34" charset="0"/>
              <a:cs typeface="Arial" pitchFamily="34" charset="0"/>
            </a:endParaRPr>
          </a:p>
        </p:txBody>
      </p:sp>
      <p:sp>
        <p:nvSpPr>
          <p:cNvPr id="56" name="AutoShape 8"/>
          <p:cNvSpPr>
            <a:spLocks noChangeArrowheads="1"/>
          </p:cNvSpPr>
          <p:nvPr/>
        </p:nvSpPr>
        <p:spPr bwMode="auto">
          <a:xfrm>
            <a:off x="1187624" y="3573016"/>
            <a:ext cx="1584176" cy="394216"/>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square" anchor="ctr">
            <a:spAutoFit/>
          </a:bodyPr>
          <a:lstStyle/>
          <a:p>
            <a:pPr marL="342900" indent="-342900" algn="ctr" fontAlgn="auto">
              <a:spcBef>
                <a:spcPts val="0"/>
              </a:spcBef>
              <a:spcAft>
                <a:spcPts val="0"/>
              </a:spcAft>
              <a:defRPr/>
            </a:pPr>
            <a:r>
              <a:rPr lang="en-US" altLang="ja-JP" sz="1600" b="1" dirty="0" smtClean="0">
                <a:latin typeface="Arial" pitchFamily="34" charset="0"/>
                <a:ea typeface="HG丸ｺﾞｼｯｸM-PRO" pitchFamily="50" charset="-128"/>
                <a:cs typeface="Arial" pitchFamily="34" charset="0"/>
              </a:rPr>
              <a:t>JPO</a:t>
            </a:r>
          </a:p>
        </p:txBody>
      </p:sp>
      <p:sp>
        <p:nvSpPr>
          <p:cNvPr id="60" name="AutoShape 8"/>
          <p:cNvSpPr>
            <a:spLocks noChangeArrowheads="1"/>
          </p:cNvSpPr>
          <p:nvPr/>
        </p:nvSpPr>
        <p:spPr bwMode="auto">
          <a:xfrm>
            <a:off x="2627784" y="2492897"/>
            <a:ext cx="1296144" cy="967621"/>
          </a:xfrm>
          <a:prstGeom prst="roundRect">
            <a:avLst>
              <a:gd name="adj" fmla="val 25048"/>
            </a:avLst>
          </a:prstGeom>
          <a:ln>
            <a:headEnd/>
            <a:tailEnd/>
          </a:ln>
        </p:spPr>
        <p:style>
          <a:lnRef idx="1">
            <a:schemeClr val="accent6"/>
          </a:lnRef>
          <a:fillRef idx="2">
            <a:schemeClr val="accent6"/>
          </a:fillRef>
          <a:effectRef idx="1">
            <a:schemeClr val="accent6"/>
          </a:effectRef>
          <a:fontRef idx="minor">
            <a:schemeClr val="dk1"/>
          </a:fontRef>
        </p:style>
        <p:txBody>
          <a:bodyPr wrap="square" anchor="ctr">
            <a:spAutoFit/>
          </a:bodyPr>
          <a:lstStyle/>
          <a:p>
            <a:pPr marL="342900" indent="-342900" algn="ctr" fontAlgn="auto">
              <a:spcBef>
                <a:spcPts val="0"/>
              </a:spcBef>
              <a:spcAft>
                <a:spcPts val="0"/>
              </a:spcAft>
              <a:defRPr/>
            </a:pPr>
            <a:r>
              <a:rPr lang="en-US" altLang="ja-JP" sz="1600" dirty="0" smtClean="0">
                <a:latin typeface="Arial" pitchFamily="34" charset="0"/>
                <a:ea typeface="HG丸ｺﾞｼｯｸM-PRO" pitchFamily="50" charset="-128"/>
                <a:cs typeface="Arial" pitchFamily="34" charset="0"/>
              </a:rPr>
              <a:t>Online </a:t>
            </a:r>
          </a:p>
          <a:p>
            <a:pPr marL="342900" indent="-342900" algn="ctr" fontAlgn="auto">
              <a:spcBef>
                <a:spcPts val="0"/>
              </a:spcBef>
              <a:spcAft>
                <a:spcPts val="0"/>
              </a:spcAft>
              <a:defRPr/>
            </a:pPr>
            <a:r>
              <a:rPr lang="en-US" altLang="ja-JP" sz="1600" dirty="0" smtClean="0">
                <a:latin typeface="Arial" pitchFamily="34" charset="0"/>
                <a:ea typeface="HG丸ｺﾞｼｯｸM-PRO" pitchFamily="50" charset="-128"/>
                <a:cs typeface="Arial" pitchFamily="34" charset="0"/>
              </a:rPr>
              <a:t>Bookstore</a:t>
            </a:r>
          </a:p>
          <a:p>
            <a:pPr marL="342900" indent="-342900" algn="ctr" fontAlgn="auto">
              <a:spcBef>
                <a:spcPts val="0"/>
              </a:spcBef>
              <a:spcAft>
                <a:spcPts val="0"/>
              </a:spcAft>
              <a:defRPr/>
            </a:pPr>
            <a:endParaRPr lang="ja-JP" altLang="en-US" sz="1600" dirty="0">
              <a:latin typeface="Arial" pitchFamily="34" charset="0"/>
              <a:ea typeface="HG丸ｺﾞｼｯｸM-PRO" pitchFamily="50" charset="-128"/>
              <a:cs typeface="Arial" pitchFamily="34" charset="0"/>
            </a:endParaRPr>
          </a:p>
        </p:txBody>
      </p:sp>
      <p:sp>
        <p:nvSpPr>
          <p:cNvPr id="58" name="フローチャート : 磁気ディスク 57"/>
          <p:cNvSpPr/>
          <p:nvPr/>
        </p:nvSpPr>
        <p:spPr>
          <a:xfrm>
            <a:off x="3779912" y="2852936"/>
            <a:ext cx="1008112" cy="576064"/>
          </a:xfrm>
          <a:prstGeom prst="flowChartMagneticDisk">
            <a:avLst/>
          </a:pr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kumimoji="1" lang="en-US" altLang="ja-JP" sz="1200" dirty="0" smtClean="0">
                <a:latin typeface="Arial" pitchFamily="34" charset="0"/>
                <a:cs typeface="Arial" pitchFamily="34" charset="0"/>
              </a:rPr>
              <a:t>Transmitted contents</a:t>
            </a:r>
            <a:endParaRPr kumimoji="1" lang="ja-JP" altLang="en-US" sz="1200" dirty="0">
              <a:latin typeface="Arial" pitchFamily="34" charset="0"/>
              <a:cs typeface="Arial" pitchFamily="34" charset="0"/>
            </a:endParaRPr>
          </a:p>
        </p:txBody>
      </p:sp>
      <p:sp>
        <p:nvSpPr>
          <p:cNvPr id="61" name="フローチャート : 複数書類 60"/>
          <p:cNvSpPr/>
          <p:nvPr/>
        </p:nvSpPr>
        <p:spPr>
          <a:xfrm>
            <a:off x="8028384" y="3284984"/>
            <a:ext cx="971600" cy="50405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latin typeface="Arial" pitchFamily="34" charset="0"/>
                <a:cs typeface="Arial" pitchFamily="34" charset="0"/>
              </a:rPr>
              <a:t>Printed  resources</a:t>
            </a:r>
            <a:endParaRPr kumimoji="1" lang="ja-JP" altLang="en-US" sz="1100" dirty="0">
              <a:latin typeface="Arial" pitchFamily="34" charset="0"/>
              <a:cs typeface="Arial" pitchFamily="34" charset="0"/>
            </a:endParaRPr>
          </a:p>
        </p:txBody>
      </p:sp>
      <p:sp>
        <p:nvSpPr>
          <p:cNvPr id="62" name="下矢印 61"/>
          <p:cNvSpPr/>
          <p:nvPr/>
        </p:nvSpPr>
        <p:spPr>
          <a:xfrm>
            <a:off x="8604448" y="3717032"/>
            <a:ext cx="144016" cy="288032"/>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pitchFamily="34" charset="0"/>
              <a:cs typeface="Arial" pitchFamily="34" charset="0"/>
            </a:endParaRPr>
          </a:p>
        </p:txBody>
      </p:sp>
      <p:sp>
        <p:nvSpPr>
          <p:cNvPr id="65" name="横巻き 64"/>
          <p:cNvSpPr/>
          <p:nvPr/>
        </p:nvSpPr>
        <p:spPr>
          <a:xfrm>
            <a:off x="5292080" y="5949280"/>
            <a:ext cx="2520280" cy="720080"/>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pPr>
              <a:lnSpc>
                <a:spcPts val="1300"/>
              </a:lnSpc>
            </a:pPr>
            <a:r>
              <a:rPr lang="en-US" altLang="ja-JP" sz="1400" dirty="0" smtClean="0">
                <a:latin typeface="Arial" pitchFamily="34" charset="0"/>
                <a:cs typeface="Arial" pitchFamily="34" charset="0"/>
              </a:rPr>
              <a:t>(1) National digital archive</a:t>
            </a:r>
            <a:r>
              <a:rPr lang="en-US" altLang="ja-JP" sz="1400" smtClean="0">
                <a:latin typeface="Arial" pitchFamily="34" charset="0"/>
                <a:cs typeface="Arial" pitchFamily="34" charset="0"/>
              </a:rPr>
              <a:t>: to pass </a:t>
            </a:r>
            <a:r>
              <a:rPr lang="en-US" altLang="ja-JP" sz="1400" dirty="0" smtClean="0">
                <a:latin typeface="Arial" pitchFamily="34" charset="0"/>
                <a:cs typeface="Arial" pitchFamily="34" charset="0"/>
              </a:rPr>
              <a:t>on the cultural heritage to future</a:t>
            </a:r>
            <a:endParaRPr lang="ja-JP" altLang="en-US" sz="1400" b="1" dirty="0" smtClean="0">
              <a:latin typeface="Arial" pitchFamily="34" charset="0"/>
              <a:cs typeface="Arial" pitchFamily="34" charset="0"/>
            </a:endParaRPr>
          </a:p>
        </p:txBody>
      </p:sp>
      <p:sp>
        <p:nvSpPr>
          <p:cNvPr id="57" name="横巻き 56"/>
          <p:cNvSpPr/>
          <p:nvPr/>
        </p:nvSpPr>
        <p:spPr>
          <a:xfrm>
            <a:off x="1691680" y="5661248"/>
            <a:ext cx="1872208" cy="1052736"/>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altLang="ja-JP" sz="1500" dirty="0" smtClean="0">
                <a:latin typeface="Arial" pitchFamily="34" charset="0"/>
                <a:cs typeface="Arial" pitchFamily="34" charset="0"/>
              </a:rPr>
              <a:t>(3) </a:t>
            </a:r>
            <a:r>
              <a:rPr kumimoji="1" lang="en-US" altLang="ja-JP" sz="1500" dirty="0" smtClean="0">
                <a:latin typeface="Arial" pitchFamily="34" charset="0"/>
                <a:cs typeface="Arial" pitchFamily="34" charset="0"/>
              </a:rPr>
              <a:t>Utilizing digitized contents of the NDL</a:t>
            </a:r>
            <a:endParaRPr lang="ja-JP" altLang="en-US" sz="1500" dirty="0" smtClean="0">
              <a:latin typeface="Arial" pitchFamily="34" charset="0"/>
              <a:cs typeface="Arial" pitchFamily="34" charset="0"/>
            </a:endParaRPr>
          </a:p>
        </p:txBody>
      </p:sp>
      <p:sp>
        <p:nvSpPr>
          <p:cNvPr id="63" name="正方形/長方形 62"/>
          <p:cNvSpPr/>
          <p:nvPr/>
        </p:nvSpPr>
        <p:spPr>
          <a:xfrm>
            <a:off x="683568" y="2348880"/>
            <a:ext cx="1296144" cy="30777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kumimoji="1" lang="en-US" altLang="ja-JP" sz="1400" dirty="0" smtClean="0">
                <a:latin typeface="Arial" pitchFamily="34" charset="0"/>
                <a:cs typeface="Arial" pitchFamily="34" charset="0"/>
              </a:rPr>
              <a:t>Transmission</a:t>
            </a:r>
            <a:endParaRPr kumimoji="1" lang="ja-JP" altLang="en-US" sz="1400" dirty="0">
              <a:latin typeface="Arial" pitchFamily="34" charset="0"/>
              <a:cs typeface="Arial" pitchFamily="34" charset="0"/>
            </a:endParaRPr>
          </a:p>
        </p:txBody>
      </p:sp>
      <p:sp>
        <p:nvSpPr>
          <p:cNvPr id="64" name="テキスト ボックス 63"/>
          <p:cNvSpPr txBox="1"/>
          <p:nvPr/>
        </p:nvSpPr>
        <p:spPr>
          <a:xfrm>
            <a:off x="2843808" y="3789041"/>
            <a:ext cx="1800200" cy="523220"/>
          </a:xfrm>
          <a:prstGeom prst="rect">
            <a:avLst/>
          </a:prstGeom>
          <a:noFill/>
          <a:ln>
            <a:noFill/>
          </a:ln>
        </p:spPr>
        <p:txBody>
          <a:bodyPr wrap="square" rtlCol="0">
            <a:spAutoFit/>
          </a:bodyPr>
          <a:lstStyle/>
          <a:p>
            <a:r>
              <a:rPr kumimoji="1" lang="en-US" altLang="ja-JP" sz="2800" b="1" dirty="0" smtClean="0">
                <a:latin typeface="Arial" pitchFamily="34" charset="0"/>
                <a:cs typeface="Arial" pitchFamily="34" charset="0"/>
              </a:rPr>
              <a:t>Pubridge</a:t>
            </a:r>
            <a:endParaRPr kumimoji="1" lang="ja-JP" altLang="en-US" sz="2800" b="1" dirty="0" smtClean="0">
              <a:latin typeface="Arial" pitchFamily="34" charset="0"/>
              <a:cs typeface="Arial" pitchFamily="34" charset="0"/>
            </a:endParaRPr>
          </a:p>
        </p:txBody>
      </p:sp>
      <p:sp>
        <p:nvSpPr>
          <p:cNvPr id="32" name="正方形/長方形 31"/>
          <p:cNvSpPr/>
          <p:nvPr/>
        </p:nvSpPr>
        <p:spPr>
          <a:xfrm>
            <a:off x="3275856" y="1998712"/>
            <a:ext cx="1368152" cy="43088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ctr"/>
            <a:r>
              <a:rPr kumimoji="1" lang="en-US" altLang="ja-JP" sz="1100" dirty="0" smtClean="0">
                <a:latin typeface="Arial" pitchFamily="34" charset="0"/>
                <a:cs typeface="Arial" pitchFamily="34" charset="0"/>
              </a:rPr>
              <a:t>Free or paid for Transmission </a:t>
            </a:r>
            <a:endParaRPr kumimoji="1" lang="ja-JP" altLang="en-US" sz="1100" dirty="0">
              <a:latin typeface="Arial" pitchFamily="34" charset="0"/>
              <a:cs typeface="Arial" pitchFamily="34" charset="0"/>
            </a:endParaRPr>
          </a:p>
        </p:txBody>
      </p:sp>
      <p:sp>
        <p:nvSpPr>
          <p:cNvPr id="59" name="テキスト ボックス 58"/>
          <p:cNvSpPr txBox="1"/>
          <p:nvPr/>
        </p:nvSpPr>
        <p:spPr bwMode="auto">
          <a:xfrm>
            <a:off x="1331640" y="4581128"/>
            <a:ext cx="1409360" cy="307777"/>
          </a:xfrm>
          <a:prstGeom prst="rect">
            <a:avLst/>
          </a:prstGeom>
          <a:noFill/>
          <a:ln w="9525">
            <a:noFill/>
            <a:miter lim="800000"/>
            <a:headEnd/>
            <a:tailEnd/>
          </a:ln>
        </p:spPr>
        <p:txBody>
          <a:bodyPr wrap="none" rtlCol="0">
            <a:spAutoFit/>
          </a:bodyPr>
          <a:lstStyle/>
          <a:p>
            <a:pPr algn="r"/>
            <a:r>
              <a:rPr kumimoji="1" lang="en-US" altLang="ja-JP" sz="1400" dirty="0" smtClean="0">
                <a:latin typeface="Arial" pitchFamily="34" charset="0"/>
                <a:ea typeface="HG丸ｺﾞｼｯｸM-PRO" pitchFamily="50" charset="-128"/>
                <a:cs typeface="Arial" pitchFamily="34" charset="0"/>
              </a:rPr>
              <a:t>Commissioning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a:xfrm>
            <a:off x="2411760" y="1772816"/>
            <a:ext cx="6516216" cy="4869160"/>
          </a:xfrm>
          <a:prstGeom prst="rect">
            <a:avLst/>
          </a:prstGeom>
          <a:solidFill>
            <a:schemeClr val="accent6">
              <a:lumMod val="20000"/>
              <a:lumOff val="80000"/>
            </a:schemeClr>
          </a:solidFill>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latin typeface="Arial" pitchFamily="34" charset="0"/>
              <a:cs typeface="Arial" pitchFamily="34" charset="0"/>
            </a:endParaRPr>
          </a:p>
        </p:txBody>
      </p:sp>
      <p:sp>
        <p:nvSpPr>
          <p:cNvPr id="71" name="正方形/長方形 70"/>
          <p:cNvSpPr/>
          <p:nvPr/>
        </p:nvSpPr>
        <p:spPr>
          <a:xfrm>
            <a:off x="251520" y="2276872"/>
            <a:ext cx="5040560" cy="3096344"/>
          </a:xfrm>
          <a:prstGeom prst="rect">
            <a:avLst/>
          </a:prstGeom>
          <a:solidFill>
            <a:schemeClr val="accent6">
              <a:lumMod val="20000"/>
              <a:lumOff val="80000"/>
              <a:alpha val="35000"/>
            </a:schemeClr>
          </a:solidFill>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latin typeface="Arial" pitchFamily="34" charset="0"/>
              <a:cs typeface="Arial" pitchFamily="34" charset="0"/>
            </a:endParaRPr>
          </a:p>
        </p:txBody>
      </p:sp>
      <p:sp>
        <p:nvSpPr>
          <p:cNvPr id="27" name="AutoShape 8"/>
          <p:cNvSpPr>
            <a:spLocks noChangeArrowheads="1"/>
          </p:cNvSpPr>
          <p:nvPr/>
        </p:nvSpPr>
        <p:spPr bwMode="auto">
          <a:xfrm>
            <a:off x="2905472" y="3068960"/>
            <a:ext cx="1944216" cy="2436302"/>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square" anchor="t" anchorCtr="0">
            <a:noAutofit/>
          </a:bodyPr>
          <a:lstStyle/>
          <a:p>
            <a:pPr marL="342900" indent="-342900" algn="ctr" fontAlgn="auto">
              <a:spcBef>
                <a:spcPts val="0"/>
              </a:spcBef>
              <a:spcAft>
                <a:spcPts val="0"/>
              </a:spcAft>
              <a:defRPr/>
            </a:pPr>
            <a:r>
              <a:rPr lang="en-US" altLang="ja-JP" sz="1600" b="1" dirty="0" smtClean="0">
                <a:latin typeface="Arial" pitchFamily="34" charset="0"/>
                <a:ea typeface="HG丸ｺﾞｼｯｸM-PRO" pitchFamily="50" charset="-128"/>
                <a:cs typeface="Arial" pitchFamily="34" charset="0"/>
              </a:rPr>
              <a:t>Central control</a:t>
            </a:r>
          </a:p>
          <a:p>
            <a:pPr marL="342900" indent="-342900" algn="ctr" fontAlgn="auto">
              <a:spcBef>
                <a:spcPts val="0"/>
              </a:spcBef>
              <a:spcAft>
                <a:spcPts val="0"/>
              </a:spcAft>
              <a:defRPr/>
            </a:pPr>
            <a:r>
              <a:rPr lang="en-US" altLang="ja-JP" sz="1600" b="1" dirty="0" smtClean="0">
                <a:latin typeface="Arial" pitchFamily="34" charset="0"/>
                <a:ea typeface="HG丸ｺﾞｼｯｸM-PRO" pitchFamily="50" charset="-128"/>
                <a:cs typeface="Arial" pitchFamily="34" charset="0"/>
              </a:rPr>
              <a:t>of copyright</a:t>
            </a:r>
          </a:p>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ja-JP" altLang="en-US" sz="1600" dirty="0">
              <a:latin typeface="Arial" pitchFamily="34" charset="0"/>
              <a:ea typeface="HG丸ｺﾞｼｯｸM-PRO" pitchFamily="50" charset="-128"/>
              <a:cs typeface="Arial" pitchFamily="34" charset="0"/>
            </a:endParaRPr>
          </a:p>
        </p:txBody>
      </p:sp>
      <p:sp>
        <p:nvSpPr>
          <p:cNvPr id="6" name="AutoShape 8"/>
          <p:cNvSpPr>
            <a:spLocks noChangeArrowheads="1"/>
          </p:cNvSpPr>
          <p:nvPr/>
        </p:nvSpPr>
        <p:spPr bwMode="auto">
          <a:xfrm>
            <a:off x="5580112" y="2204864"/>
            <a:ext cx="3240360" cy="4392488"/>
          </a:xfrm>
          <a:prstGeom prst="roundRect">
            <a:avLst>
              <a:gd name="adj" fmla="val 25048"/>
            </a:avLst>
          </a:prstGeom>
          <a:ln>
            <a:headEnd/>
            <a:tailEnd/>
          </a:ln>
        </p:spPr>
        <p:style>
          <a:lnRef idx="1">
            <a:schemeClr val="accent1"/>
          </a:lnRef>
          <a:fillRef idx="2">
            <a:schemeClr val="accent1"/>
          </a:fillRef>
          <a:effectRef idx="1">
            <a:schemeClr val="accent1"/>
          </a:effectRef>
          <a:fontRef idx="minor">
            <a:schemeClr val="dk1"/>
          </a:fontRef>
        </p:style>
        <p:txBody>
          <a:bodyPr wrap="square" tIns="0" anchor="t" anchorCtr="0">
            <a:noAutofit/>
          </a:bodyPr>
          <a:lstStyle/>
          <a:p>
            <a:pPr algn="ctr" fontAlgn="auto">
              <a:lnSpc>
                <a:spcPts val="1600"/>
              </a:lnSpc>
              <a:spcBef>
                <a:spcPts val="0"/>
              </a:spcBef>
              <a:spcAft>
                <a:spcPts val="0"/>
              </a:spcAft>
              <a:defRPr/>
            </a:pPr>
            <a:r>
              <a:rPr lang="en-US" altLang="ja-JP" b="1" dirty="0" smtClean="0">
                <a:latin typeface="Arial" pitchFamily="34" charset="0"/>
                <a:ea typeface="HG丸ｺﾞｼｯｸM-PRO" pitchFamily="50" charset="-128"/>
                <a:cs typeface="Arial" pitchFamily="34" charset="0"/>
              </a:rPr>
              <a:t>NDL Bibliographic DB(bibliography and location information)</a:t>
            </a:r>
            <a:endParaRPr lang="en-US" altLang="ja-JP" sz="2000" b="1" dirty="0" smtClean="0">
              <a:latin typeface="Arial" pitchFamily="34" charset="0"/>
              <a:ea typeface="HG丸ｺﾞｼｯｸM-PRO" pitchFamily="50" charset="-128"/>
              <a:cs typeface="Arial" pitchFamily="34" charset="0"/>
            </a:endParaRPr>
          </a:p>
        </p:txBody>
      </p:sp>
      <p:sp>
        <p:nvSpPr>
          <p:cNvPr id="7" name="AutoShape 8"/>
          <p:cNvSpPr>
            <a:spLocks noChangeArrowheads="1"/>
          </p:cNvSpPr>
          <p:nvPr/>
        </p:nvSpPr>
        <p:spPr bwMode="auto">
          <a:xfrm>
            <a:off x="323528" y="2492896"/>
            <a:ext cx="1944216" cy="2220278"/>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square" anchor="ctr">
            <a:spAutoFit/>
          </a:bodyPr>
          <a:lstStyle/>
          <a:p>
            <a:pPr marL="342900" indent="-342900" algn="ctr" fontAlgn="auto">
              <a:spcBef>
                <a:spcPts val="0"/>
              </a:spcBef>
              <a:spcAft>
                <a:spcPts val="0"/>
              </a:spcAft>
              <a:defRPr/>
            </a:pPr>
            <a:r>
              <a:rPr lang="en-US" altLang="ja-JP" sz="2400" b="1" dirty="0" smtClean="0">
                <a:latin typeface="Arial" pitchFamily="34" charset="0"/>
                <a:ea typeface="HG丸ｺﾞｼｯｸM-PRO" pitchFamily="50" charset="-128"/>
                <a:cs typeface="Arial" pitchFamily="34" charset="0"/>
              </a:rPr>
              <a:t>Pubridge</a:t>
            </a:r>
          </a:p>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en-US" altLang="ja-JP" sz="1600" dirty="0" smtClean="0">
              <a:latin typeface="Arial" pitchFamily="34" charset="0"/>
              <a:ea typeface="HG丸ｺﾞｼｯｸM-PRO" pitchFamily="50" charset="-128"/>
              <a:cs typeface="Arial" pitchFamily="34" charset="0"/>
            </a:endParaRPr>
          </a:p>
          <a:p>
            <a:pPr marL="342900" indent="-342900" algn="ctr" fontAlgn="auto">
              <a:spcBef>
                <a:spcPts val="0"/>
              </a:spcBef>
              <a:spcAft>
                <a:spcPts val="0"/>
              </a:spcAft>
              <a:defRPr/>
            </a:pPr>
            <a:endParaRPr lang="ja-JP" altLang="en-US" sz="1600" dirty="0">
              <a:latin typeface="Arial" pitchFamily="34" charset="0"/>
              <a:ea typeface="HG丸ｺﾞｼｯｸM-PRO" pitchFamily="50" charset="-128"/>
              <a:cs typeface="Arial" pitchFamily="34" charset="0"/>
            </a:endParaRPr>
          </a:p>
        </p:txBody>
      </p:sp>
      <p:sp>
        <p:nvSpPr>
          <p:cNvPr id="9" name="フローチャート : 磁気ディスク 8"/>
          <p:cNvSpPr/>
          <p:nvPr/>
        </p:nvSpPr>
        <p:spPr>
          <a:xfrm>
            <a:off x="7164288" y="3068960"/>
            <a:ext cx="1594520" cy="1008112"/>
          </a:xfrm>
          <a:prstGeom prst="flowChartMagneticDisk">
            <a:avLst/>
          </a:prstGeom>
        </p:spPr>
        <p:style>
          <a:lnRef idx="0">
            <a:schemeClr val="accent4"/>
          </a:lnRef>
          <a:fillRef idx="3">
            <a:schemeClr val="accent4"/>
          </a:fillRef>
          <a:effectRef idx="3">
            <a:schemeClr val="accent4"/>
          </a:effectRef>
          <a:fontRef idx="minor">
            <a:schemeClr val="lt1"/>
          </a:fontRef>
        </p:style>
        <p:txBody>
          <a:bodyPr wrap="square" rtlCol="0" anchor="ctr">
            <a:noAutofit/>
          </a:bodyPr>
          <a:lstStyle/>
          <a:p>
            <a:pPr algn="ctr"/>
            <a:r>
              <a:rPr kumimoji="1" lang="en-US" altLang="ja-JP" sz="1400" dirty="0" smtClean="0">
                <a:latin typeface="Arial" pitchFamily="34" charset="0"/>
                <a:cs typeface="Arial" pitchFamily="34" charset="0"/>
              </a:rPr>
              <a:t>Catalog of printed publications in NDL (books and journals, etc.)</a:t>
            </a:r>
            <a:endParaRPr kumimoji="1" lang="ja-JP" altLang="en-US" sz="1400" dirty="0" smtClean="0">
              <a:latin typeface="Arial" pitchFamily="34" charset="0"/>
              <a:cs typeface="Arial" pitchFamily="34" charset="0"/>
            </a:endParaRPr>
          </a:p>
        </p:txBody>
      </p:sp>
      <p:sp>
        <p:nvSpPr>
          <p:cNvPr id="10" name="フローチャート : 磁気ディスク 9"/>
          <p:cNvSpPr/>
          <p:nvPr/>
        </p:nvSpPr>
        <p:spPr>
          <a:xfrm>
            <a:off x="7380312" y="5085184"/>
            <a:ext cx="1368152" cy="648072"/>
          </a:xfrm>
          <a:prstGeom prst="flowChartMagneticDisk">
            <a:avLst/>
          </a:prstGeom>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kumimoji="1" lang="en-US" altLang="ja-JP" sz="1200" dirty="0" smtClean="0">
                <a:latin typeface="Arial" pitchFamily="34" charset="0"/>
                <a:cs typeface="Arial" pitchFamily="34" charset="0"/>
              </a:rPr>
              <a:t>Catalog of public libraries’ holdings</a:t>
            </a:r>
          </a:p>
        </p:txBody>
      </p:sp>
      <p:sp>
        <p:nvSpPr>
          <p:cNvPr id="14" name="フローチャート : 磁気ディスク 13"/>
          <p:cNvSpPr/>
          <p:nvPr/>
        </p:nvSpPr>
        <p:spPr>
          <a:xfrm>
            <a:off x="5868144" y="5661248"/>
            <a:ext cx="1501824" cy="792088"/>
          </a:xfrm>
          <a:prstGeom prst="flowChartMagneticDisk">
            <a:avLst/>
          </a:prstGeom>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r>
              <a:rPr kumimoji="1" lang="en-US" altLang="ja-JP" sz="1400" dirty="0" smtClean="0">
                <a:latin typeface="Arial" pitchFamily="34" charset="0"/>
                <a:cs typeface="Arial" pitchFamily="34" charset="0"/>
              </a:rPr>
              <a:t>Catalog of online resources</a:t>
            </a:r>
            <a:endParaRPr kumimoji="1" lang="ja-JP" altLang="en-US" sz="1400" dirty="0">
              <a:latin typeface="Arial" pitchFamily="34" charset="0"/>
              <a:cs typeface="Arial" pitchFamily="34" charset="0"/>
            </a:endParaRPr>
          </a:p>
        </p:txBody>
      </p:sp>
      <p:sp>
        <p:nvSpPr>
          <p:cNvPr id="15" name="フローチャート : 磁気ディスク 14"/>
          <p:cNvSpPr/>
          <p:nvPr/>
        </p:nvSpPr>
        <p:spPr>
          <a:xfrm>
            <a:off x="7236296" y="4221088"/>
            <a:ext cx="1512168" cy="792088"/>
          </a:xfrm>
          <a:prstGeom prst="flowChartMagneticDisk">
            <a:avLst/>
          </a:prstGeom>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r>
              <a:rPr kumimoji="1" lang="en-US" altLang="ja-JP" sz="1400" dirty="0" smtClean="0">
                <a:latin typeface="Arial" pitchFamily="34" charset="0"/>
                <a:cs typeface="Arial" pitchFamily="34" charset="0"/>
              </a:rPr>
              <a:t>Catalog of publications digitized by NDL</a:t>
            </a:r>
          </a:p>
        </p:txBody>
      </p:sp>
      <p:sp>
        <p:nvSpPr>
          <p:cNvPr id="17" name="フローチャート : 磁気ディスク 16"/>
          <p:cNvSpPr/>
          <p:nvPr/>
        </p:nvSpPr>
        <p:spPr>
          <a:xfrm>
            <a:off x="3347864" y="3717032"/>
            <a:ext cx="1296144" cy="720080"/>
          </a:xfrm>
          <a:prstGeom prst="flowChartMagneticDisk">
            <a:avLst/>
          </a:prstGeom>
        </p:spPr>
        <p:style>
          <a:lnRef idx="0">
            <a:schemeClr val="accent2"/>
          </a:lnRef>
          <a:fillRef idx="3">
            <a:schemeClr val="accent2"/>
          </a:fillRef>
          <a:effectRef idx="3">
            <a:schemeClr val="accent2"/>
          </a:effectRef>
          <a:fontRef idx="minor">
            <a:schemeClr val="lt1"/>
          </a:fontRef>
        </p:style>
        <p:txBody>
          <a:bodyPr wrap="square" tIns="0" rtlCol="0" anchor="ctr">
            <a:noAutofit/>
          </a:bodyPr>
          <a:lstStyle/>
          <a:p>
            <a:pPr algn="ctr"/>
            <a:r>
              <a:rPr kumimoji="1" lang="en-US" altLang="ja-JP" sz="1400" dirty="0" smtClean="0">
                <a:latin typeface="Arial" pitchFamily="34" charset="0"/>
                <a:cs typeface="Arial" pitchFamily="34" charset="0"/>
              </a:rPr>
              <a:t>Copyright control information</a:t>
            </a:r>
          </a:p>
        </p:txBody>
      </p:sp>
      <p:sp>
        <p:nvSpPr>
          <p:cNvPr id="20" name="フローチャート : 磁気ディスク 19"/>
          <p:cNvSpPr/>
          <p:nvPr/>
        </p:nvSpPr>
        <p:spPr>
          <a:xfrm>
            <a:off x="5796136" y="4869160"/>
            <a:ext cx="1080120" cy="648072"/>
          </a:xfrm>
          <a:prstGeom prst="flowChartMagneticDisk">
            <a:avLst/>
          </a:pr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kumimoji="1" lang="en-US" altLang="ja-JP" sz="1400" dirty="0" smtClean="0">
                <a:latin typeface="Arial" pitchFamily="34" charset="0"/>
                <a:cs typeface="Arial" pitchFamily="34" charset="0"/>
              </a:rPr>
              <a:t>Catalog of published e-books</a:t>
            </a:r>
          </a:p>
        </p:txBody>
      </p:sp>
      <p:sp>
        <p:nvSpPr>
          <p:cNvPr id="22" name="Oval 61"/>
          <p:cNvSpPr>
            <a:spLocks noChangeArrowheads="1"/>
          </p:cNvSpPr>
          <p:nvPr/>
        </p:nvSpPr>
        <p:spPr bwMode="auto">
          <a:xfrm>
            <a:off x="4355976" y="908720"/>
            <a:ext cx="2494781" cy="511175"/>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fontAlgn="auto">
              <a:spcBef>
                <a:spcPts val="0"/>
              </a:spcBef>
              <a:spcAft>
                <a:spcPts val="0"/>
              </a:spcAft>
              <a:defRPr/>
            </a:pPr>
            <a:r>
              <a:rPr lang="en-US" altLang="ja-JP" sz="1200" dirty="0" smtClean="0">
                <a:latin typeface="Arial" pitchFamily="34" charset="0"/>
                <a:ea typeface="HG丸ｺﾞｼｯｸM-PRO" pitchFamily="50" charset="-128"/>
                <a:cs typeface="Arial" pitchFamily="34" charset="0"/>
              </a:rPr>
              <a:t>Integrated search service</a:t>
            </a:r>
          </a:p>
          <a:p>
            <a:pPr algn="ctr" defTabSz="913837" fontAlgn="auto">
              <a:spcBef>
                <a:spcPts val="0"/>
              </a:spcBef>
              <a:spcAft>
                <a:spcPts val="0"/>
              </a:spcAft>
              <a:defRPr/>
            </a:pPr>
            <a:r>
              <a:rPr lang="en-US" altLang="ja-JP" sz="1200" dirty="0" smtClean="0">
                <a:latin typeface="Arial" pitchFamily="34" charset="0"/>
                <a:ea typeface="HG丸ｺﾞｼｯｸM-PRO" pitchFamily="50" charset="-128"/>
                <a:cs typeface="Arial" pitchFamily="34" charset="0"/>
              </a:rPr>
              <a:t>(portal)</a:t>
            </a:r>
            <a:endParaRPr lang="ja-JP" altLang="en-US" sz="1200" dirty="0">
              <a:latin typeface="Arial" pitchFamily="34" charset="0"/>
              <a:ea typeface="HG丸ｺﾞｼｯｸM-PRO" pitchFamily="50" charset="-128"/>
              <a:cs typeface="Arial" pitchFamily="34" charset="0"/>
            </a:endParaRPr>
          </a:p>
        </p:txBody>
      </p:sp>
      <p:sp>
        <p:nvSpPr>
          <p:cNvPr id="26" name="左右矢印 25"/>
          <p:cNvSpPr/>
          <p:nvPr/>
        </p:nvSpPr>
        <p:spPr>
          <a:xfrm>
            <a:off x="4705672" y="3645024"/>
            <a:ext cx="936104" cy="792088"/>
          </a:xfrm>
          <a:prstGeom prst="leftRightArrow">
            <a:avLst>
              <a:gd name="adj1" fmla="val 50000"/>
              <a:gd name="adj2" fmla="val 2732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000" b="1" dirty="0" smtClean="0">
                <a:latin typeface="Arial" pitchFamily="34" charset="0"/>
                <a:cs typeface="Arial" pitchFamily="34" charset="0"/>
              </a:rPr>
              <a:t>Linking</a:t>
            </a:r>
            <a:endParaRPr kumimoji="1" lang="ja-JP" altLang="en-US" sz="1000" b="1" dirty="0">
              <a:latin typeface="Arial" pitchFamily="34" charset="0"/>
              <a:cs typeface="Arial" pitchFamily="34" charset="0"/>
            </a:endParaRPr>
          </a:p>
        </p:txBody>
      </p:sp>
      <p:sp>
        <p:nvSpPr>
          <p:cNvPr id="28" name="Oval 61"/>
          <p:cNvSpPr>
            <a:spLocks noChangeArrowheads="1"/>
          </p:cNvSpPr>
          <p:nvPr/>
        </p:nvSpPr>
        <p:spPr bwMode="auto">
          <a:xfrm>
            <a:off x="2267744" y="1052736"/>
            <a:ext cx="1990725" cy="511175"/>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fontAlgn="auto">
              <a:spcBef>
                <a:spcPts val="0"/>
              </a:spcBef>
              <a:spcAft>
                <a:spcPts val="0"/>
              </a:spcAft>
              <a:defRPr/>
            </a:pPr>
            <a:r>
              <a:rPr lang="en-US" altLang="ja-JP" sz="1400" dirty="0" smtClean="0">
                <a:latin typeface="Arial" pitchFamily="34" charset="0"/>
                <a:ea typeface="HG丸ｺﾞｼｯｸM-PRO" pitchFamily="50" charset="-128"/>
                <a:cs typeface="Arial" pitchFamily="34" charset="0"/>
              </a:rPr>
              <a:t>Non-digitized titles list</a:t>
            </a:r>
            <a:endParaRPr lang="ja-JP" altLang="en-US" sz="1400" dirty="0">
              <a:latin typeface="Arial" pitchFamily="34" charset="0"/>
              <a:ea typeface="HG丸ｺﾞｼｯｸM-PRO" pitchFamily="50" charset="-128"/>
              <a:cs typeface="Arial" pitchFamily="34" charset="0"/>
            </a:endParaRPr>
          </a:p>
        </p:txBody>
      </p:sp>
      <p:cxnSp>
        <p:nvCxnSpPr>
          <p:cNvPr id="29" name="直線矢印コネクタ 28"/>
          <p:cNvCxnSpPr>
            <a:stCxn id="28" idx="5"/>
            <a:endCxn id="6" idx="0"/>
          </p:cNvCxnSpPr>
          <p:nvPr/>
        </p:nvCxnSpPr>
        <p:spPr>
          <a:xfrm rot="16200000" flipH="1">
            <a:off x="5225707" y="230278"/>
            <a:ext cx="715813" cy="3233358"/>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33" name="Oval 61"/>
          <p:cNvSpPr>
            <a:spLocks noChangeArrowheads="1"/>
          </p:cNvSpPr>
          <p:nvPr/>
        </p:nvSpPr>
        <p:spPr bwMode="auto">
          <a:xfrm>
            <a:off x="6948264" y="980728"/>
            <a:ext cx="1990725" cy="511175"/>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fontAlgn="auto">
              <a:spcBef>
                <a:spcPts val="0"/>
              </a:spcBef>
              <a:spcAft>
                <a:spcPts val="0"/>
              </a:spcAft>
              <a:defRPr/>
            </a:pPr>
            <a:r>
              <a:rPr lang="en-US" altLang="ja-JP" sz="1400" dirty="0" smtClean="0">
                <a:latin typeface="Arial" pitchFamily="34" charset="0"/>
                <a:ea typeface="HG丸ｺﾞｼｯｸM-PRO" pitchFamily="50" charset="-128"/>
                <a:cs typeface="Arial" pitchFamily="34" charset="0"/>
              </a:rPr>
              <a:t>OOP titles list</a:t>
            </a:r>
            <a:endParaRPr lang="ja-JP" altLang="en-US" sz="1400" dirty="0">
              <a:latin typeface="Arial" pitchFamily="34" charset="0"/>
              <a:ea typeface="HG丸ｺﾞｼｯｸM-PRO" pitchFamily="50" charset="-128"/>
              <a:cs typeface="Arial" pitchFamily="34" charset="0"/>
            </a:endParaRPr>
          </a:p>
        </p:txBody>
      </p:sp>
      <p:cxnSp>
        <p:nvCxnSpPr>
          <p:cNvPr id="34" name="直線矢印コネクタ 33"/>
          <p:cNvCxnSpPr>
            <a:stCxn id="33" idx="4"/>
            <a:endCxn id="6" idx="0"/>
          </p:cNvCxnSpPr>
          <p:nvPr/>
        </p:nvCxnSpPr>
        <p:spPr>
          <a:xfrm rot="5400000">
            <a:off x="7215480" y="1476716"/>
            <a:ext cx="712961" cy="74333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38" name="Oval 61"/>
          <p:cNvSpPr>
            <a:spLocks noChangeArrowheads="1"/>
          </p:cNvSpPr>
          <p:nvPr/>
        </p:nvSpPr>
        <p:spPr bwMode="auto">
          <a:xfrm>
            <a:off x="2915816" y="1628800"/>
            <a:ext cx="1990725" cy="511175"/>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fontAlgn="auto">
              <a:spcBef>
                <a:spcPts val="0"/>
              </a:spcBef>
              <a:spcAft>
                <a:spcPts val="0"/>
              </a:spcAft>
              <a:defRPr/>
            </a:pPr>
            <a:r>
              <a:rPr lang="en-US" altLang="ja-JP" sz="1200" dirty="0" smtClean="0">
                <a:latin typeface="Arial" pitchFamily="34" charset="0"/>
                <a:ea typeface="HG丸ｺﾞｼｯｸM-PRO" pitchFamily="50" charset="-128"/>
                <a:cs typeface="Arial" pitchFamily="34" charset="0"/>
              </a:rPr>
              <a:t>Out of copyright titles list</a:t>
            </a:r>
          </a:p>
        </p:txBody>
      </p:sp>
      <p:cxnSp>
        <p:nvCxnSpPr>
          <p:cNvPr id="39" name="直線矢印コネクタ 38"/>
          <p:cNvCxnSpPr>
            <a:stCxn id="38" idx="5"/>
            <a:endCxn id="26" idx="1"/>
          </p:cNvCxnSpPr>
          <p:nvPr/>
        </p:nvCxnSpPr>
        <p:spPr>
          <a:xfrm rot="16200000" flipH="1">
            <a:off x="4005400" y="2674721"/>
            <a:ext cx="1777931" cy="558718"/>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45" name="AutoShape 8"/>
          <p:cNvSpPr>
            <a:spLocks noChangeArrowheads="1"/>
          </p:cNvSpPr>
          <p:nvPr/>
        </p:nvSpPr>
        <p:spPr bwMode="auto">
          <a:xfrm>
            <a:off x="395536" y="1556792"/>
            <a:ext cx="1944216" cy="537567"/>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square" anchor="ctr">
            <a:spAutoFit/>
          </a:bodyPr>
          <a:lstStyle/>
          <a:p>
            <a:pPr marL="342900" indent="-342900" algn="ctr" fontAlgn="auto">
              <a:spcBef>
                <a:spcPts val="0"/>
              </a:spcBef>
              <a:spcAft>
                <a:spcPts val="0"/>
              </a:spcAft>
              <a:defRPr/>
            </a:pPr>
            <a:r>
              <a:rPr lang="en-US" altLang="ja-JP" sz="2400" b="1" dirty="0" smtClean="0">
                <a:latin typeface="Arial" pitchFamily="34" charset="0"/>
                <a:ea typeface="HG丸ｺﾞｼｯｸM-PRO" pitchFamily="50" charset="-128"/>
                <a:cs typeface="Arial" pitchFamily="34" charset="0"/>
              </a:rPr>
              <a:t>JPO</a:t>
            </a:r>
          </a:p>
        </p:txBody>
      </p:sp>
      <p:sp>
        <p:nvSpPr>
          <p:cNvPr id="46" name="フローチャート : 磁気ディスク 45"/>
          <p:cNvSpPr/>
          <p:nvPr/>
        </p:nvSpPr>
        <p:spPr>
          <a:xfrm>
            <a:off x="7452320" y="5805264"/>
            <a:ext cx="1440160" cy="792088"/>
          </a:xfrm>
          <a:prstGeom prst="flowChartMagneticDisk">
            <a:avLst/>
          </a:prstGeom>
        </p:spPr>
        <p:style>
          <a:lnRef idx="1">
            <a:schemeClr val="accent1"/>
          </a:lnRef>
          <a:fillRef idx="3">
            <a:schemeClr val="accent1"/>
          </a:fillRef>
          <a:effectRef idx="2">
            <a:schemeClr val="accent1"/>
          </a:effectRef>
          <a:fontRef idx="minor">
            <a:schemeClr val="lt1"/>
          </a:fontRef>
        </p:style>
        <p:txBody>
          <a:bodyPr wrap="square" lIns="0" tIns="0" rIns="0" bIns="0" rtlCol="0" anchor="ctr">
            <a:noAutofit/>
          </a:bodyPr>
          <a:lstStyle/>
          <a:p>
            <a:pPr algn="ctr"/>
            <a:r>
              <a:rPr kumimoji="1" lang="en-US" altLang="ja-JP" sz="1200" dirty="0" smtClean="0">
                <a:latin typeface="Arial" pitchFamily="34" charset="0"/>
                <a:cs typeface="Arial" pitchFamily="34" charset="0"/>
              </a:rPr>
              <a:t>Catalog of relevant institutions’ holdings</a:t>
            </a:r>
          </a:p>
        </p:txBody>
      </p:sp>
      <p:sp>
        <p:nvSpPr>
          <p:cNvPr id="50" name="フローチャート : 磁気ディスク 49"/>
          <p:cNvSpPr/>
          <p:nvPr/>
        </p:nvSpPr>
        <p:spPr>
          <a:xfrm>
            <a:off x="5652120" y="3212976"/>
            <a:ext cx="1368152" cy="720080"/>
          </a:xfrm>
          <a:prstGeom prst="flowChartMagneticDisk">
            <a:avLst/>
          </a:prstGeom>
        </p:spPr>
        <p:style>
          <a:lnRef idx="0">
            <a:schemeClr val="accent2"/>
          </a:lnRef>
          <a:fillRef idx="3">
            <a:schemeClr val="accent2"/>
          </a:fillRef>
          <a:effectRef idx="3">
            <a:schemeClr val="accent2"/>
          </a:effectRef>
          <a:fontRef idx="minor">
            <a:schemeClr val="lt1"/>
          </a:fontRef>
        </p:style>
        <p:txBody>
          <a:bodyPr wrap="square" rtlCol="0" anchor="ctr">
            <a:noAutofit/>
          </a:bodyPr>
          <a:lstStyle/>
          <a:p>
            <a:r>
              <a:rPr kumimoji="1" lang="en-US" altLang="ja-JP" sz="1100" dirty="0" smtClean="0">
                <a:latin typeface="Arial" pitchFamily="34" charset="0"/>
                <a:cs typeface="Arial" pitchFamily="34" charset="0"/>
              </a:rPr>
              <a:t>- Author name Authority </a:t>
            </a:r>
          </a:p>
          <a:p>
            <a:r>
              <a:rPr kumimoji="1" lang="en-US" altLang="ja-JP" sz="1100" dirty="0" smtClean="0">
                <a:latin typeface="Arial" pitchFamily="34" charset="0"/>
                <a:cs typeface="Arial" pitchFamily="34" charset="0"/>
              </a:rPr>
              <a:t>- Copyright info. </a:t>
            </a:r>
          </a:p>
          <a:p>
            <a:pPr algn="ctr"/>
            <a:endParaRPr kumimoji="1" lang="en-US" altLang="ja-JP" sz="1400" dirty="0" smtClean="0">
              <a:latin typeface="Arial" pitchFamily="34" charset="0"/>
              <a:cs typeface="Arial" pitchFamily="34" charset="0"/>
            </a:endParaRPr>
          </a:p>
        </p:txBody>
      </p:sp>
      <p:sp>
        <p:nvSpPr>
          <p:cNvPr id="58" name="フローチャート : 磁気ディスク 57"/>
          <p:cNvSpPr/>
          <p:nvPr/>
        </p:nvSpPr>
        <p:spPr>
          <a:xfrm>
            <a:off x="971600" y="3140968"/>
            <a:ext cx="1152128" cy="936104"/>
          </a:xfrm>
          <a:prstGeom prst="flowChartMagneticDisk">
            <a:avLst/>
          </a:pr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kumimoji="1" lang="en-US" altLang="ja-JP" sz="1600" dirty="0" smtClean="0">
                <a:latin typeface="Arial" pitchFamily="34" charset="0"/>
                <a:cs typeface="Arial" pitchFamily="34" charset="0"/>
              </a:rPr>
              <a:t>E-book catalog</a:t>
            </a:r>
          </a:p>
        </p:txBody>
      </p:sp>
      <p:sp>
        <p:nvSpPr>
          <p:cNvPr id="59" name="正方形/長方形 58"/>
          <p:cNvSpPr/>
          <p:nvPr/>
        </p:nvSpPr>
        <p:spPr>
          <a:xfrm>
            <a:off x="3131840" y="4437112"/>
            <a:ext cx="1800200" cy="160043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r>
              <a:rPr kumimoji="1" lang="en-US" altLang="ja-JP" sz="1400" dirty="0" smtClean="0">
                <a:latin typeface="Arial" pitchFamily="34" charset="0"/>
                <a:cs typeface="Arial" pitchFamily="34" charset="0"/>
              </a:rPr>
              <a:t>Control of intellectual property</a:t>
            </a:r>
          </a:p>
          <a:p>
            <a:r>
              <a:rPr kumimoji="1" lang="en-US" altLang="ja-JP" sz="1400" dirty="0" smtClean="0">
                <a:latin typeface="Arial" pitchFamily="34" charset="0"/>
                <a:cs typeface="Arial" pitchFamily="34" charset="0"/>
              </a:rPr>
              <a:t>- Authors info.</a:t>
            </a:r>
          </a:p>
          <a:p>
            <a:pPr>
              <a:buFontTx/>
              <a:buChar char="-"/>
            </a:pPr>
            <a:r>
              <a:rPr kumimoji="1" lang="en-US" altLang="ja-JP" sz="1400" dirty="0" smtClean="0">
                <a:latin typeface="Arial" pitchFamily="34" charset="0"/>
                <a:cs typeface="Arial" pitchFamily="34" charset="0"/>
              </a:rPr>
              <a:t> Publishers info.</a:t>
            </a:r>
          </a:p>
          <a:p>
            <a:pPr>
              <a:buFontTx/>
              <a:buChar char="-"/>
            </a:pPr>
            <a:r>
              <a:rPr kumimoji="1" lang="ja-JP" altLang="en-US" sz="1400" dirty="0" smtClean="0">
                <a:latin typeface="Arial" pitchFamily="34" charset="0"/>
                <a:cs typeface="Arial" pitchFamily="34" charset="0"/>
              </a:rPr>
              <a:t> </a:t>
            </a:r>
            <a:r>
              <a:rPr kumimoji="1" lang="en-US" altLang="ja-JP" sz="1400" dirty="0" smtClean="0">
                <a:latin typeface="Arial" pitchFamily="34" charset="0"/>
                <a:cs typeface="Arial" pitchFamily="34" charset="0"/>
              </a:rPr>
              <a:t>Copyright info.</a:t>
            </a:r>
          </a:p>
          <a:p>
            <a:r>
              <a:rPr kumimoji="1" lang="en-US" altLang="ja-JP" sz="1400" dirty="0" smtClean="0">
                <a:latin typeface="Arial" pitchFamily="34" charset="0"/>
                <a:cs typeface="Arial" pitchFamily="34" charset="0"/>
              </a:rPr>
              <a:t>- Alternative dispute resolution (ADR) </a:t>
            </a:r>
          </a:p>
        </p:txBody>
      </p:sp>
      <p:sp>
        <p:nvSpPr>
          <p:cNvPr id="61" name="AutoShape 8"/>
          <p:cNvSpPr>
            <a:spLocks noChangeArrowheads="1"/>
          </p:cNvSpPr>
          <p:nvPr/>
        </p:nvSpPr>
        <p:spPr bwMode="auto">
          <a:xfrm>
            <a:off x="107504" y="5589240"/>
            <a:ext cx="1728192" cy="1008112"/>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square" lIns="0" tIns="0" rIns="0" bIns="0" anchor="ctr">
            <a:normAutofit/>
          </a:bodyPr>
          <a:lstStyle/>
          <a:p>
            <a:pPr marL="342900" indent="-342900" fontAlgn="auto">
              <a:spcBef>
                <a:spcPts val="0"/>
              </a:spcBef>
              <a:spcAft>
                <a:spcPts val="0"/>
              </a:spcAft>
              <a:defRPr/>
            </a:pPr>
            <a:endParaRPr lang="en-US" altLang="ja-JP" sz="1100" dirty="0" smtClean="0">
              <a:latin typeface="Arial" pitchFamily="34" charset="0"/>
              <a:ea typeface="HG丸ｺﾞｼｯｸM-PRO" pitchFamily="50" charset="-128"/>
              <a:cs typeface="Arial" pitchFamily="34" charset="0"/>
            </a:endParaRPr>
          </a:p>
        </p:txBody>
      </p:sp>
      <p:sp>
        <p:nvSpPr>
          <p:cNvPr id="63" name="左右矢印 62"/>
          <p:cNvSpPr/>
          <p:nvPr/>
        </p:nvSpPr>
        <p:spPr>
          <a:xfrm>
            <a:off x="1835696" y="5373216"/>
            <a:ext cx="1368152" cy="792088"/>
          </a:xfrm>
          <a:prstGeom prst="leftRightArrow">
            <a:avLst>
              <a:gd name="adj1" fmla="val 50000"/>
              <a:gd name="adj2" fmla="val 3236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050" b="1" dirty="0" smtClean="0">
                <a:latin typeface="Arial" pitchFamily="34" charset="0"/>
                <a:cs typeface="Arial" pitchFamily="34" charset="0"/>
              </a:rPr>
              <a:t>Collaboration</a:t>
            </a:r>
            <a:endParaRPr kumimoji="1" lang="ja-JP" altLang="en-US" sz="1050" b="1" dirty="0">
              <a:latin typeface="Arial" pitchFamily="34" charset="0"/>
              <a:cs typeface="Arial" pitchFamily="34" charset="0"/>
            </a:endParaRPr>
          </a:p>
        </p:txBody>
      </p:sp>
      <p:sp>
        <p:nvSpPr>
          <p:cNvPr id="64" name="Oval 61"/>
          <p:cNvSpPr>
            <a:spLocks noChangeArrowheads="1"/>
          </p:cNvSpPr>
          <p:nvPr/>
        </p:nvSpPr>
        <p:spPr bwMode="auto">
          <a:xfrm>
            <a:off x="2627784" y="2348880"/>
            <a:ext cx="1990725" cy="511175"/>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fontAlgn="auto">
              <a:spcBef>
                <a:spcPts val="0"/>
              </a:spcBef>
              <a:spcAft>
                <a:spcPts val="0"/>
              </a:spcAft>
              <a:defRPr/>
            </a:pPr>
            <a:r>
              <a:rPr lang="en-US" altLang="ja-JP" sz="1400" dirty="0" smtClean="0">
                <a:latin typeface="Arial" pitchFamily="34" charset="0"/>
                <a:ea typeface="HG丸ｺﾞｼｯｸM-PRO" pitchFamily="50" charset="-128"/>
                <a:cs typeface="Arial" pitchFamily="34" charset="0"/>
              </a:rPr>
              <a:t>Orphan works list</a:t>
            </a:r>
          </a:p>
        </p:txBody>
      </p:sp>
      <p:cxnSp>
        <p:nvCxnSpPr>
          <p:cNvPr id="65" name="直線矢印コネクタ 64"/>
          <p:cNvCxnSpPr>
            <a:stCxn id="64" idx="5"/>
            <a:endCxn id="26" idx="1"/>
          </p:cNvCxnSpPr>
          <p:nvPr/>
        </p:nvCxnSpPr>
        <p:spPr>
          <a:xfrm rot="16200000" flipH="1">
            <a:off x="4221424" y="2890745"/>
            <a:ext cx="1057851" cy="846750"/>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68" name="下矢印 67"/>
          <p:cNvSpPr/>
          <p:nvPr/>
        </p:nvSpPr>
        <p:spPr>
          <a:xfrm rot="10800000">
            <a:off x="5436096" y="1484784"/>
            <a:ext cx="1008112" cy="93610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latin typeface="Arial" pitchFamily="34" charset="0"/>
              <a:cs typeface="Arial" pitchFamily="34" charset="0"/>
            </a:endParaRPr>
          </a:p>
        </p:txBody>
      </p:sp>
      <p:sp>
        <p:nvSpPr>
          <p:cNvPr id="69" name="フローチャート : 磁気ディスク 68"/>
          <p:cNvSpPr/>
          <p:nvPr/>
        </p:nvSpPr>
        <p:spPr>
          <a:xfrm>
            <a:off x="5652120" y="4005064"/>
            <a:ext cx="1503784" cy="792088"/>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en-US" altLang="ja-JP" sz="1400" dirty="0" smtClean="0">
                <a:latin typeface="Arial" pitchFamily="34" charset="0"/>
                <a:cs typeface="Arial" pitchFamily="34" charset="0"/>
              </a:rPr>
              <a:t>Online bookstore sales catalog</a:t>
            </a:r>
            <a:endParaRPr kumimoji="1" lang="ja-JP" altLang="en-US" sz="1400" dirty="0" smtClean="0">
              <a:latin typeface="Arial" pitchFamily="34" charset="0"/>
              <a:cs typeface="Arial" pitchFamily="34" charset="0"/>
            </a:endParaRPr>
          </a:p>
        </p:txBody>
      </p:sp>
      <p:sp>
        <p:nvSpPr>
          <p:cNvPr id="70" name="左右矢印 69"/>
          <p:cNvSpPr/>
          <p:nvPr/>
        </p:nvSpPr>
        <p:spPr>
          <a:xfrm>
            <a:off x="1979712" y="3573016"/>
            <a:ext cx="1368152" cy="792088"/>
          </a:xfrm>
          <a:prstGeom prst="leftRightArrow">
            <a:avLst>
              <a:gd name="adj1" fmla="val 50000"/>
              <a:gd name="adj2" fmla="val 3236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100" b="1" dirty="0" smtClean="0">
                <a:latin typeface="Arial" pitchFamily="34" charset="0"/>
                <a:cs typeface="Arial" pitchFamily="34" charset="0"/>
              </a:rPr>
              <a:t>Collaboration</a:t>
            </a:r>
            <a:endParaRPr kumimoji="1" lang="ja-JP" altLang="en-US" sz="1100" b="1" dirty="0">
              <a:latin typeface="Arial" pitchFamily="34" charset="0"/>
              <a:cs typeface="Arial" pitchFamily="34" charset="0"/>
            </a:endParaRPr>
          </a:p>
        </p:txBody>
      </p:sp>
      <p:sp>
        <p:nvSpPr>
          <p:cNvPr id="36" name="横巻き 35"/>
          <p:cNvSpPr/>
          <p:nvPr/>
        </p:nvSpPr>
        <p:spPr>
          <a:xfrm>
            <a:off x="2699792" y="6093296"/>
            <a:ext cx="2736304" cy="764704"/>
          </a:xfrm>
          <a:prstGeom prst="horizontalScroll">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sz="1400" dirty="0" smtClean="0">
                <a:latin typeface="Arial" pitchFamily="34" charset="0"/>
                <a:cs typeface="Arial" pitchFamily="34" charset="0"/>
              </a:rPr>
              <a:t>Promoting the efficiency of copyright research</a:t>
            </a:r>
            <a:endParaRPr lang="ja-JP" altLang="en-US" sz="1400" dirty="0" smtClean="0">
              <a:latin typeface="Arial" pitchFamily="34" charset="0"/>
              <a:cs typeface="Arial" pitchFamily="34" charset="0"/>
            </a:endParaRPr>
          </a:p>
        </p:txBody>
      </p:sp>
      <p:sp>
        <p:nvSpPr>
          <p:cNvPr id="37" name="AutoShape 8"/>
          <p:cNvSpPr>
            <a:spLocks noChangeArrowheads="1"/>
          </p:cNvSpPr>
          <p:nvPr/>
        </p:nvSpPr>
        <p:spPr bwMode="auto">
          <a:xfrm>
            <a:off x="-2268760" y="4149080"/>
            <a:ext cx="1944216" cy="537567"/>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square" anchor="ctr">
            <a:spAutoFit/>
          </a:bodyPr>
          <a:lstStyle/>
          <a:p>
            <a:pPr marL="342900" indent="-342900" algn="ctr" fontAlgn="auto">
              <a:spcBef>
                <a:spcPts val="0"/>
              </a:spcBef>
              <a:spcAft>
                <a:spcPts val="0"/>
              </a:spcAft>
              <a:defRPr/>
            </a:pPr>
            <a:r>
              <a:rPr lang="en-US" altLang="ja-JP" sz="2400" b="1" dirty="0" smtClean="0">
                <a:latin typeface="Arial" pitchFamily="34" charset="0"/>
                <a:ea typeface="HG丸ｺﾞｼｯｸM-PRO" pitchFamily="50" charset="-128"/>
                <a:cs typeface="Arial" pitchFamily="34" charset="0"/>
              </a:rPr>
              <a:t>JPO</a:t>
            </a:r>
          </a:p>
        </p:txBody>
      </p:sp>
      <p:sp>
        <p:nvSpPr>
          <p:cNvPr id="40" name="四角形吹き出し 39"/>
          <p:cNvSpPr/>
          <p:nvPr/>
        </p:nvSpPr>
        <p:spPr>
          <a:xfrm>
            <a:off x="1115616" y="4437113"/>
            <a:ext cx="1584176" cy="954107"/>
          </a:xfrm>
          <a:prstGeom prst="wedgeRectCallout">
            <a:avLst>
              <a:gd name="adj1" fmla="val 64058"/>
              <a:gd name="adj2" fmla="val -66384"/>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r>
              <a:rPr kumimoji="1" lang="en-US" altLang="ja-JP" sz="1400" dirty="0" smtClean="0">
                <a:latin typeface="Arial" pitchFamily="34" charset="0"/>
                <a:cs typeface="Arial" pitchFamily="34" charset="0"/>
              </a:rPr>
              <a:t>Test demonstration at  </a:t>
            </a:r>
            <a:r>
              <a:rPr lang="en-US" sz="1400" dirty="0" smtClean="0">
                <a:latin typeface="Arial" pitchFamily="34" charset="0"/>
                <a:cs typeface="Arial" pitchFamily="34" charset="0"/>
              </a:rPr>
              <a:t>Agency of Cultural Affairs </a:t>
            </a:r>
            <a:endParaRPr kumimoji="1" lang="en-US" altLang="ja-JP" sz="1400" dirty="0" smtClean="0">
              <a:latin typeface="Arial" pitchFamily="34" charset="0"/>
              <a:cs typeface="Arial" pitchFamily="34" charset="0"/>
            </a:endParaRPr>
          </a:p>
        </p:txBody>
      </p:sp>
      <p:sp>
        <p:nvSpPr>
          <p:cNvPr id="41" name="四角形吹き出し 40"/>
          <p:cNvSpPr/>
          <p:nvPr/>
        </p:nvSpPr>
        <p:spPr>
          <a:xfrm>
            <a:off x="7812360" y="1700808"/>
            <a:ext cx="1331640" cy="646331"/>
          </a:xfrm>
          <a:prstGeom prst="wedgeRectCallout">
            <a:avLst>
              <a:gd name="adj1" fmla="val -73455"/>
              <a:gd name="adj2" fmla="val 57436"/>
            </a:avLst>
          </a:prstGeom>
          <a:gradFill>
            <a:gsLst>
              <a:gs pos="0">
                <a:schemeClr val="dk1">
                  <a:shade val="51000"/>
                  <a:satMod val="130000"/>
                  <a:alpha val="0"/>
                </a:schemeClr>
              </a:gs>
              <a:gs pos="80000">
                <a:schemeClr val="dk1">
                  <a:shade val="93000"/>
                  <a:satMod val="130000"/>
                </a:schemeClr>
              </a:gs>
              <a:gs pos="100000">
                <a:schemeClr val="dk1">
                  <a:shade val="94000"/>
                  <a:satMod val="135000"/>
                </a:schemeClr>
              </a:gs>
            </a:gsLst>
          </a:gradFill>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r>
              <a:rPr kumimoji="1" lang="en-US" altLang="ja-JP" sz="1200" dirty="0" smtClean="0">
                <a:latin typeface="Arial" pitchFamily="34" charset="0"/>
                <a:cs typeface="Arial" pitchFamily="34" charset="0"/>
              </a:rPr>
              <a:t>Controlled by permanent identifier</a:t>
            </a:r>
            <a:endParaRPr kumimoji="1" lang="ja-JP" altLang="en-US" sz="1200" dirty="0">
              <a:latin typeface="Arial" pitchFamily="34" charset="0"/>
              <a:cs typeface="Arial" pitchFamily="34" charset="0"/>
            </a:endParaRPr>
          </a:p>
        </p:txBody>
      </p:sp>
      <p:sp>
        <p:nvSpPr>
          <p:cNvPr id="2" name="タイトル 1"/>
          <p:cNvSpPr>
            <a:spLocks noGrp="1"/>
          </p:cNvSpPr>
          <p:nvPr>
            <p:ph type="title"/>
          </p:nvPr>
        </p:nvSpPr>
        <p:spPr>
          <a:xfrm>
            <a:off x="0" y="0"/>
            <a:ext cx="9144000" cy="928670"/>
          </a:xfrm>
        </p:spPr>
        <p:txBody>
          <a:bodyPr>
            <a:normAutofit fontScale="90000"/>
          </a:bodyPr>
          <a:lstStyle/>
          <a:p>
            <a:r>
              <a:rPr lang="en-US" altLang="ja-JP" sz="3600" dirty="0" smtClean="0">
                <a:latin typeface="Arial" pitchFamily="34" charset="0"/>
                <a:cs typeface="Arial" pitchFamily="34" charset="0"/>
              </a:rPr>
              <a:t>Joint  development  and management of copyright control database</a:t>
            </a:r>
            <a:endParaRPr lang="ja-JP" altLang="en-US" sz="3600" dirty="0">
              <a:latin typeface="Arial" pitchFamily="34" charset="0"/>
              <a:cs typeface="Arial" pitchFamily="34" charset="0"/>
            </a:endParaRPr>
          </a:p>
        </p:txBody>
      </p:sp>
      <p:sp>
        <p:nvSpPr>
          <p:cNvPr id="44" name="テキスト ボックス 43"/>
          <p:cNvSpPr txBox="1"/>
          <p:nvPr/>
        </p:nvSpPr>
        <p:spPr bwMode="auto">
          <a:xfrm>
            <a:off x="107504" y="5661248"/>
            <a:ext cx="1944216" cy="1115690"/>
          </a:xfrm>
          <a:prstGeom prst="rect">
            <a:avLst/>
          </a:prstGeom>
          <a:noFill/>
          <a:ln w="9525">
            <a:noFill/>
            <a:miter lim="800000"/>
            <a:headEnd/>
            <a:tailEnd/>
          </a:ln>
        </p:spPr>
        <p:txBody>
          <a:bodyPr wrap="square" rtlCol="0">
            <a:spAutoFit/>
          </a:bodyPr>
          <a:lstStyle/>
          <a:p>
            <a:pPr marL="342900" indent="-342900" fontAlgn="auto">
              <a:spcBef>
                <a:spcPts val="0"/>
              </a:spcBef>
              <a:spcAft>
                <a:spcPts val="0"/>
              </a:spcAft>
              <a:defRPr/>
            </a:pPr>
            <a:r>
              <a:rPr lang="en-US" altLang="ja-JP" sz="1000" dirty="0" smtClean="0">
                <a:latin typeface="Arial" pitchFamily="34" charset="0"/>
                <a:ea typeface="HG丸ｺﾞｼｯｸM-PRO" pitchFamily="50" charset="-128"/>
                <a:cs typeface="Arial" pitchFamily="34" charset="0"/>
              </a:rPr>
              <a:t>-Ministry of Economy, Trade </a:t>
            </a:r>
          </a:p>
          <a:p>
            <a:pPr marL="342900" indent="-342900" fontAlgn="auto">
              <a:spcBef>
                <a:spcPts val="0"/>
              </a:spcBef>
              <a:spcAft>
                <a:spcPts val="0"/>
              </a:spcAft>
              <a:defRPr/>
            </a:pPr>
            <a:r>
              <a:rPr lang="en-US" altLang="ja-JP" sz="1000" dirty="0" smtClean="0">
                <a:latin typeface="Arial" pitchFamily="34" charset="0"/>
                <a:ea typeface="HG丸ｺﾞｼｯｸM-PRO" pitchFamily="50" charset="-128"/>
                <a:cs typeface="Arial" pitchFamily="34" charset="0"/>
              </a:rPr>
              <a:t>and Industry</a:t>
            </a:r>
          </a:p>
          <a:p>
            <a:pPr marL="342900" indent="-342900" fontAlgn="auto">
              <a:spcBef>
                <a:spcPts val="0"/>
              </a:spcBef>
              <a:spcAft>
                <a:spcPts val="0"/>
              </a:spcAft>
              <a:defRPr/>
            </a:pPr>
            <a:r>
              <a:rPr lang="en-US" altLang="ja-JP" sz="1000" dirty="0" smtClean="0">
                <a:latin typeface="Arial" pitchFamily="34" charset="0"/>
                <a:ea typeface="HG丸ｺﾞｼｯｸM-PRO" pitchFamily="50" charset="-128"/>
                <a:cs typeface="Arial" pitchFamily="34" charset="0"/>
              </a:rPr>
              <a:t>- Ministry of Internal  </a:t>
            </a:r>
          </a:p>
          <a:p>
            <a:pPr marL="342900" indent="-342900" fontAlgn="auto">
              <a:spcBef>
                <a:spcPts val="0"/>
              </a:spcBef>
              <a:spcAft>
                <a:spcPts val="0"/>
              </a:spcAft>
              <a:defRPr/>
            </a:pPr>
            <a:r>
              <a:rPr lang="en-US" altLang="ja-JP" sz="1000" dirty="0" smtClean="0">
                <a:latin typeface="Arial" pitchFamily="34" charset="0"/>
                <a:ea typeface="HG丸ｺﾞｼｯｸM-PRO" pitchFamily="50" charset="-128"/>
                <a:cs typeface="Arial" pitchFamily="34" charset="0"/>
              </a:rPr>
              <a:t>Affairs and Communications</a:t>
            </a:r>
          </a:p>
          <a:p>
            <a:pPr fontAlgn="auto">
              <a:spcBef>
                <a:spcPts val="0"/>
              </a:spcBef>
              <a:spcAft>
                <a:spcPts val="0"/>
              </a:spcAft>
              <a:defRPr/>
            </a:pPr>
            <a:r>
              <a:rPr lang="en-US" altLang="ja-JP" sz="1000" dirty="0" smtClean="0">
                <a:latin typeface="Arial" pitchFamily="34" charset="0"/>
                <a:cs typeface="Arial" pitchFamily="34" charset="0"/>
              </a:rPr>
              <a:t>- Agency of Cultural Affairs</a:t>
            </a:r>
            <a:endParaRPr lang="en-US" altLang="ja-JP" sz="1000" dirty="0" smtClean="0">
              <a:latin typeface="Arial" pitchFamily="34" charset="0"/>
              <a:ea typeface="HG丸ｺﾞｼｯｸM-PRO" pitchFamily="50" charset="-128"/>
              <a:cs typeface="Arial" pitchFamily="34" charset="0"/>
            </a:endParaRPr>
          </a:p>
          <a:p>
            <a:pPr algn="r"/>
            <a:endParaRPr kumimoji="1" lang="ja-JP" altLang="en-US" sz="1400" dirty="0" smtClean="0">
              <a:latin typeface="Arial" pitchFamily="34" charset="0"/>
              <a:ea typeface="HG丸ｺﾞｼｯｸM-PRO" pitchFamily="50" charset="-128"/>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wrap="square">
        <a:spAutoFit/>
      </a:bodyPr>
      <a:lstStyle>
        <a:defPPr algn="r">
          <a:defRPr sz="1400" dirty="0" smtClean="0">
            <a:latin typeface="Arial" pitchFamily="34" charset="0"/>
            <a:ea typeface="HG丸ｺﾞｼｯｸM-PRO" pitchFamily="50" charset="-128"/>
            <a:cs typeface="Arial" pitchFamily="34" charset="0"/>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87149</TotalTime>
  <Words>944</Words>
  <Application>Microsoft Office PowerPoint</Application>
  <PresentationFormat>画面に合わせる (4:3)</PresentationFormat>
  <Paragraphs>168</Paragraphs>
  <Slides>4</Slides>
  <Notes>2</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Office テーマ</vt:lpstr>
      <vt:lpstr>E-Books and Publishing Industry (Roundtable 2)</vt:lpstr>
      <vt:lpstr>Collaboration with e-book publishers</vt:lpstr>
      <vt:lpstr>Developing business platform for e-books</vt:lpstr>
      <vt:lpstr>Joint  development  and management of copyright control database</vt:lpstr>
    </vt:vector>
  </TitlesOfParts>
  <Company>国立国会図書館</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ndl</dc:creator>
  <cp:lastModifiedBy>Yuko KUMAKURA</cp:lastModifiedBy>
  <cp:revision>3842</cp:revision>
  <dcterms:created xsi:type="dcterms:W3CDTF">2010-01-29T00:20:33Z</dcterms:created>
  <dcterms:modified xsi:type="dcterms:W3CDTF">2012-11-27T05:34:19Z</dcterms:modified>
</cp:coreProperties>
</file>